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4"/>
  </p:sldMasterIdLst>
  <p:notesMasterIdLst>
    <p:notesMasterId r:id="rId98"/>
  </p:notesMasterIdLst>
  <p:handoutMasterIdLst>
    <p:handoutMasterId r:id="rId99"/>
  </p:handoutMasterIdLst>
  <p:sldIdLst>
    <p:sldId id="257" r:id="rId5"/>
    <p:sldId id="258" r:id="rId6"/>
    <p:sldId id="260" r:id="rId7"/>
    <p:sldId id="261" r:id="rId8"/>
    <p:sldId id="262" r:id="rId9"/>
    <p:sldId id="263" r:id="rId10"/>
    <p:sldId id="264" r:id="rId11"/>
    <p:sldId id="363" r:id="rId12"/>
    <p:sldId id="266" r:id="rId13"/>
    <p:sldId id="267" r:id="rId14"/>
    <p:sldId id="268" r:id="rId15"/>
    <p:sldId id="269" r:id="rId16"/>
    <p:sldId id="270" r:id="rId17"/>
    <p:sldId id="271" r:id="rId18"/>
    <p:sldId id="273" r:id="rId19"/>
    <p:sldId id="272" r:id="rId20"/>
    <p:sldId id="274" r:id="rId21"/>
    <p:sldId id="275" r:id="rId22"/>
    <p:sldId id="276" r:id="rId23"/>
    <p:sldId id="277" r:id="rId24"/>
    <p:sldId id="364" r:id="rId25"/>
    <p:sldId id="279" r:id="rId26"/>
    <p:sldId id="280" r:id="rId27"/>
    <p:sldId id="281" r:id="rId28"/>
    <p:sldId id="375" r:id="rId29"/>
    <p:sldId id="282" r:id="rId30"/>
    <p:sldId id="356" r:id="rId31"/>
    <p:sldId id="349" r:id="rId32"/>
    <p:sldId id="376" r:id="rId33"/>
    <p:sldId id="358" r:id="rId34"/>
    <p:sldId id="359" r:id="rId35"/>
    <p:sldId id="360" r:id="rId36"/>
    <p:sldId id="361" r:id="rId37"/>
    <p:sldId id="377" r:id="rId38"/>
    <p:sldId id="289" r:id="rId39"/>
    <p:sldId id="365" r:id="rId40"/>
    <p:sldId id="366" r:id="rId41"/>
    <p:sldId id="367" r:id="rId42"/>
    <p:sldId id="294" r:id="rId43"/>
    <p:sldId id="295" r:id="rId44"/>
    <p:sldId id="296" r:id="rId45"/>
    <p:sldId id="297" r:id="rId46"/>
    <p:sldId id="298" r:id="rId47"/>
    <p:sldId id="299" r:id="rId48"/>
    <p:sldId id="300" r:id="rId49"/>
    <p:sldId id="301" r:id="rId50"/>
    <p:sldId id="302" r:id="rId51"/>
    <p:sldId id="303" r:id="rId52"/>
    <p:sldId id="304" r:id="rId53"/>
    <p:sldId id="373"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71" r:id="rId73"/>
    <p:sldId id="348" r:id="rId74"/>
    <p:sldId id="326" r:id="rId75"/>
    <p:sldId id="327" r:id="rId76"/>
    <p:sldId id="328" r:id="rId77"/>
    <p:sldId id="329" r:id="rId78"/>
    <p:sldId id="374" r:id="rId79"/>
    <p:sldId id="330" r:id="rId80"/>
    <p:sldId id="331" r:id="rId81"/>
    <p:sldId id="332" r:id="rId82"/>
    <p:sldId id="333" r:id="rId83"/>
    <p:sldId id="334" r:id="rId84"/>
    <p:sldId id="335" r:id="rId85"/>
    <p:sldId id="336" r:id="rId86"/>
    <p:sldId id="337" r:id="rId87"/>
    <p:sldId id="338" r:id="rId88"/>
    <p:sldId id="339" r:id="rId89"/>
    <p:sldId id="340" r:id="rId90"/>
    <p:sldId id="368" r:id="rId91"/>
    <p:sldId id="342" r:id="rId92"/>
    <p:sldId id="369" r:id="rId93"/>
    <p:sldId id="344" r:id="rId94"/>
    <p:sldId id="370" r:id="rId95"/>
    <p:sldId id="346" r:id="rId96"/>
    <p:sldId id="347" r:id="rId97"/>
  </p:sldIdLst>
  <p:sldSz cx="12192000" cy="6858000"/>
  <p:notesSz cx="6797675" cy="9928225"/>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DF91"/>
    <a:srgbClr val="EBE09C"/>
    <a:srgbClr val="ECCB90"/>
    <a:srgbClr val="C82828"/>
    <a:srgbClr val="00973A"/>
    <a:srgbClr val="E7BC6F"/>
    <a:srgbClr val="E1AC4A"/>
    <a:srgbClr val="5C536C"/>
    <a:srgbClr val="B2C3D4"/>
    <a:srgbClr val="6586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A57C09-B9F2-4A94-886C-A009CB8B206E}" v="7" dt="2024-12-10T14:55:50.076"/>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536" autoAdjust="0"/>
    <p:restoredTop sz="90068" autoAdjust="0"/>
  </p:normalViewPr>
  <p:slideViewPr>
    <p:cSldViewPr showGuides="1">
      <p:cViewPr varScale="1">
        <p:scale>
          <a:sx n="94" d="100"/>
          <a:sy n="94" d="100"/>
        </p:scale>
        <p:origin x="102" y="36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81" d="100"/>
          <a:sy n="81" d="100"/>
        </p:scale>
        <p:origin x="3912" y="9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theme" Target="theme/theme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handoutMaster" Target="handoutMasters/handoutMaster1.xml"/><Relationship Id="rId10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microsoft.com/office/2016/11/relationships/changesInfo" Target="changesInfos/changesInfo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presProps" Target="presProps.xml"/><Relationship Id="rId105"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notesMaster" Target="notesMasters/notesMaster1.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el Drechsel" userId="bcc63f8a-f16a-42ad-8e22-9dbe8ab09d0e" providerId="ADAL" clId="{8BA57C09-B9F2-4A94-886C-A009CB8B206E}"/>
    <pc:docChg chg="modSld">
      <pc:chgData name="Michael Drechsel" userId="bcc63f8a-f16a-42ad-8e22-9dbe8ab09d0e" providerId="ADAL" clId="{8BA57C09-B9F2-4A94-886C-A009CB8B206E}" dt="2024-12-10T14:56:10.738" v="30" actId="555"/>
      <pc:docMkLst>
        <pc:docMk/>
      </pc:docMkLst>
      <pc:sldChg chg="addSp modSp mod setBg">
        <pc:chgData name="Michael Drechsel" userId="bcc63f8a-f16a-42ad-8e22-9dbe8ab09d0e" providerId="ADAL" clId="{8BA57C09-B9F2-4A94-886C-A009CB8B206E}" dt="2024-12-10T14:55:33.345" v="20" actId="555"/>
        <pc:sldMkLst>
          <pc:docMk/>
          <pc:sldMk cId="2761999422" sldId="301"/>
        </pc:sldMkLst>
        <pc:picChg chg="add mod ord modCrop">
          <ac:chgData name="Michael Drechsel" userId="bcc63f8a-f16a-42ad-8e22-9dbe8ab09d0e" providerId="ADAL" clId="{8BA57C09-B9F2-4A94-886C-A009CB8B206E}" dt="2024-12-10T14:55:33.345" v="20" actId="555"/>
          <ac:picMkLst>
            <pc:docMk/>
            <pc:sldMk cId="2761999422" sldId="301"/>
            <ac:picMk id="6" creationId="{7B45F46A-3C65-F483-C6ED-77CF1DDED23E}"/>
          </ac:picMkLst>
        </pc:picChg>
      </pc:sldChg>
      <pc:sldChg chg="addSp modSp mod setBg">
        <pc:chgData name="Michael Drechsel" userId="bcc63f8a-f16a-42ad-8e22-9dbe8ab09d0e" providerId="ADAL" clId="{8BA57C09-B9F2-4A94-886C-A009CB8B206E}" dt="2024-12-10T14:55:20.243" v="17" actId="167"/>
        <pc:sldMkLst>
          <pc:docMk/>
          <pc:sldMk cId="54701885" sldId="308"/>
        </pc:sldMkLst>
        <pc:picChg chg="add mod ord modCrop">
          <ac:chgData name="Michael Drechsel" userId="bcc63f8a-f16a-42ad-8e22-9dbe8ab09d0e" providerId="ADAL" clId="{8BA57C09-B9F2-4A94-886C-A009CB8B206E}" dt="2024-12-10T14:55:20.243" v="17" actId="167"/>
          <ac:picMkLst>
            <pc:docMk/>
            <pc:sldMk cId="54701885" sldId="308"/>
            <ac:picMk id="5" creationId="{D9D60F82-AC83-54D5-FB0B-47E201CB9BD7}"/>
          </ac:picMkLst>
        </pc:picChg>
      </pc:sldChg>
      <pc:sldChg chg="addSp modSp mod setBg">
        <pc:chgData name="Michael Drechsel" userId="bcc63f8a-f16a-42ad-8e22-9dbe8ab09d0e" providerId="ADAL" clId="{8BA57C09-B9F2-4A94-886C-A009CB8B206E}" dt="2024-12-10T14:56:10.738" v="30" actId="555"/>
        <pc:sldMkLst>
          <pc:docMk/>
          <pc:sldMk cId="4265559740" sldId="315"/>
        </pc:sldMkLst>
        <pc:picChg chg="add mod ord modCrop">
          <ac:chgData name="Michael Drechsel" userId="bcc63f8a-f16a-42ad-8e22-9dbe8ab09d0e" providerId="ADAL" clId="{8BA57C09-B9F2-4A94-886C-A009CB8B206E}" dt="2024-12-10T14:56:10.738" v="30" actId="555"/>
          <ac:picMkLst>
            <pc:docMk/>
            <pc:sldMk cId="4265559740" sldId="315"/>
            <ac:picMk id="6" creationId="{3758ABC8-7BB1-1E78-C443-709A142607B8}"/>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Tabelle1!$B$1</c:f>
              <c:strCache>
                <c:ptCount val="1"/>
                <c:pt idx="0">
                  <c:v>Anzahl</c:v>
                </c:pt>
              </c:strCache>
            </c:strRef>
          </c:tx>
          <c:spPr>
            <a:pattFill prst="wdUpDiag">
              <a:fgClr>
                <a:schemeClr val="bg2"/>
              </a:fgClr>
              <a:bgClr>
                <a:schemeClr val="bg1"/>
              </a:bgClr>
            </a:pattFill>
            <a:ln w="19050">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300" b="0" i="0" u="none" strike="noStrike" kern="1200" baseline="0">
                    <a:solidFill>
                      <a:schemeClr val="accent1"/>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Tabelle1!$A$2:$A$11</c:f>
              <c:strCache>
                <c:ptCount val="10"/>
                <c:pt idx="0">
                  <c:v>25 - 29</c:v>
                </c:pt>
                <c:pt idx="1">
                  <c:v>30 - 34</c:v>
                </c:pt>
                <c:pt idx="2">
                  <c:v>35 - 39</c:v>
                </c:pt>
                <c:pt idx="3">
                  <c:v>40 - 44</c:v>
                </c:pt>
                <c:pt idx="4">
                  <c:v>45 - 49 </c:v>
                </c:pt>
                <c:pt idx="5">
                  <c:v>50 - 54</c:v>
                </c:pt>
                <c:pt idx="6">
                  <c:v>55 - 59</c:v>
                </c:pt>
                <c:pt idx="7">
                  <c:v>60 - 64</c:v>
                </c:pt>
                <c:pt idx="8">
                  <c:v>65 - 69</c:v>
                </c:pt>
                <c:pt idx="9">
                  <c:v>70 -</c:v>
                </c:pt>
              </c:strCache>
            </c:strRef>
          </c:cat>
          <c:val>
            <c:numRef>
              <c:f>Tabelle1!$B$2:$B$11</c:f>
              <c:numCache>
                <c:formatCode>General</c:formatCode>
                <c:ptCount val="10"/>
                <c:pt idx="0">
                  <c:v>3</c:v>
                </c:pt>
                <c:pt idx="1">
                  <c:v>11</c:v>
                </c:pt>
                <c:pt idx="2">
                  <c:v>26</c:v>
                </c:pt>
                <c:pt idx="3">
                  <c:v>44</c:v>
                </c:pt>
                <c:pt idx="4">
                  <c:v>32</c:v>
                </c:pt>
                <c:pt idx="5">
                  <c:v>33</c:v>
                </c:pt>
                <c:pt idx="6">
                  <c:v>40</c:v>
                </c:pt>
                <c:pt idx="7">
                  <c:v>43</c:v>
                </c:pt>
                <c:pt idx="8">
                  <c:v>13</c:v>
                </c:pt>
                <c:pt idx="9">
                  <c:v>1</c:v>
                </c:pt>
              </c:numCache>
            </c:numRef>
          </c:val>
          <c:extLst>
            <c:ext xmlns:c16="http://schemas.microsoft.com/office/drawing/2014/chart" uri="{C3380CC4-5D6E-409C-BE32-E72D297353CC}">
              <c16:uniqueId val="{00000000-5726-4100-B9D8-6890E0156307}"/>
            </c:ext>
          </c:extLst>
        </c:ser>
        <c:dLbls>
          <c:showLegendKey val="0"/>
          <c:showVal val="0"/>
          <c:showCatName val="0"/>
          <c:showSerName val="0"/>
          <c:showPercent val="0"/>
          <c:showBubbleSize val="0"/>
        </c:dLbls>
        <c:gapWidth val="44"/>
        <c:overlap val="-27"/>
        <c:axId val="-839258352"/>
        <c:axId val="-839260528"/>
      </c:barChart>
      <c:catAx>
        <c:axId val="-839258352"/>
        <c:scaling>
          <c:orientation val="minMax"/>
        </c:scaling>
        <c:delete val="1"/>
        <c:axPos val="b"/>
        <c:numFmt formatCode="General" sourceLinked="1"/>
        <c:majorTickMark val="none"/>
        <c:minorTickMark val="none"/>
        <c:tickLblPos val="nextTo"/>
        <c:crossAx val="-839260528"/>
        <c:crosses val="autoZero"/>
        <c:auto val="1"/>
        <c:lblAlgn val="ctr"/>
        <c:lblOffset val="100"/>
        <c:noMultiLvlLbl val="0"/>
      </c:catAx>
      <c:valAx>
        <c:axId val="-839260528"/>
        <c:scaling>
          <c:orientation val="minMax"/>
          <c:max val="60"/>
          <c:min val="0"/>
        </c:scaling>
        <c:delete val="1"/>
        <c:axPos val="l"/>
        <c:numFmt formatCode="General" sourceLinked="1"/>
        <c:majorTickMark val="none"/>
        <c:minorTickMark val="none"/>
        <c:tickLblPos val="nextTo"/>
        <c:crossAx val="-8392583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Tabelle1!$B$1</c:f>
              <c:strCache>
                <c:ptCount val="1"/>
                <c:pt idx="0">
                  <c:v>Anteil</c:v>
                </c:pt>
              </c:strCache>
            </c:strRef>
          </c:tx>
          <c:spPr>
            <a:pattFill prst="pct5">
              <a:fgClr>
                <a:schemeClr val="accent1"/>
              </a:fgClr>
              <a:bgClr>
                <a:schemeClr val="bg1"/>
              </a:bgClr>
            </a:pattFill>
            <a:ln>
              <a:noFill/>
            </a:ln>
          </c:spPr>
          <c:dPt>
            <c:idx val="0"/>
            <c:bubble3D val="0"/>
            <c:spPr>
              <a:pattFill prst="wdUpDiag">
                <a:fgClr>
                  <a:schemeClr val="accent5"/>
                </a:fgClr>
                <a:bgClr>
                  <a:schemeClr val="tx2"/>
                </a:bgClr>
              </a:pattFill>
              <a:ln w="19050">
                <a:noFill/>
              </a:ln>
              <a:effectLst/>
            </c:spPr>
            <c:extLst>
              <c:ext xmlns:c16="http://schemas.microsoft.com/office/drawing/2014/chart" uri="{C3380CC4-5D6E-409C-BE32-E72D297353CC}">
                <c16:uniqueId val="{00000001-B6C1-4B86-8D86-8581E3374BEC}"/>
              </c:ext>
            </c:extLst>
          </c:dPt>
          <c:dPt>
            <c:idx val="1"/>
            <c:bubble3D val="0"/>
            <c:spPr>
              <a:pattFill prst="wdUpDiag">
                <a:fgClr>
                  <a:schemeClr val="accent6"/>
                </a:fgClr>
                <a:bgClr>
                  <a:schemeClr val="accent3"/>
                </a:bgClr>
              </a:pattFill>
              <a:ln w="19050">
                <a:noFill/>
              </a:ln>
              <a:effectLst/>
            </c:spPr>
            <c:extLst>
              <c:ext xmlns:c16="http://schemas.microsoft.com/office/drawing/2014/chart" uri="{C3380CC4-5D6E-409C-BE32-E72D297353CC}">
                <c16:uniqueId val="{00000003-B6C1-4B86-8D86-8581E3374BEC}"/>
              </c:ext>
            </c:extLst>
          </c:dPt>
          <c:dPt>
            <c:idx val="2"/>
            <c:bubble3D val="0"/>
            <c:spPr>
              <a:pattFill prst="wdUpDiag">
                <a:fgClr>
                  <a:schemeClr val="accent5"/>
                </a:fgClr>
                <a:bgClr>
                  <a:schemeClr val="accent6"/>
                </a:bgClr>
              </a:pattFill>
              <a:ln w="19050">
                <a:noFill/>
              </a:ln>
              <a:effectLst/>
            </c:spPr>
            <c:extLst>
              <c:ext xmlns:c16="http://schemas.microsoft.com/office/drawing/2014/chart" uri="{C3380CC4-5D6E-409C-BE32-E72D297353CC}">
                <c16:uniqueId val="{00000005-B6C1-4B86-8D86-8581E3374BEC}"/>
              </c:ext>
            </c:extLst>
          </c:dPt>
          <c:dPt>
            <c:idx val="3"/>
            <c:bubble3D val="0"/>
            <c:spPr>
              <a:pattFill prst="wdUpDiag">
                <a:fgClr>
                  <a:schemeClr val="bg1"/>
                </a:fgClr>
                <a:bgClr>
                  <a:schemeClr val="bg2"/>
                </a:bgClr>
              </a:pattFill>
              <a:ln w="19050">
                <a:noFill/>
              </a:ln>
              <a:effectLst/>
            </c:spPr>
            <c:extLst>
              <c:ext xmlns:c16="http://schemas.microsoft.com/office/drawing/2014/chart" uri="{C3380CC4-5D6E-409C-BE32-E72D297353CC}">
                <c16:uniqueId val="{00000007-B6C1-4B86-8D86-8581E3374BEC}"/>
              </c:ext>
            </c:extLst>
          </c:dPt>
          <c:dPt>
            <c:idx val="4"/>
            <c:bubble3D val="0"/>
            <c:spPr>
              <a:solidFill>
                <a:schemeClr val="bg2"/>
              </a:solidFill>
              <a:ln w="19050">
                <a:noFill/>
              </a:ln>
              <a:effectLst/>
            </c:spPr>
            <c:extLst>
              <c:ext xmlns:c16="http://schemas.microsoft.com/office/drawing/2014/chart" uri="{C3380CC4-5D6E-409C-BE32-E72D297353CC}">
                <c16:uniqueId val="{00000009-B6C1-4B86-8D86-8581E3374BEC}"/>
              </c:ext>
            </c:extLst>
          </c:dPt>
          <c:dPt>
            <c:idx val="5"/>
            <c:bubble3D val="0"/>
            <c:spPr>
              <a:solidFill>
                <a:schemeClr val="bg1"/>
              </a:solidFill>
              <a:ln w="19050">
                <a:noFill/>
              </a:ln>
              <a:effectLst/>
            </c:spPr>
            <c:extLst>
              <c:ext xmlns:c16="http://schemas.microsoft.com/office/drawing/2014/chart" uri="{C3380CC4-5D6E-409C-BE32-E72D297353CC}">
                <c16:uniqueId val="{0000000B-B6C1-4B86-8D86-8581E3374BEC}"/>
              </c:ext>
            </c:extLst>
          </c:dPt>
          <c:cat>
            <c:strRef>
              <c:f>Tabelle1!$A$2:$A$7</c:f>
              <c:strCache>
                <c:ptCount val="6"/>
                <c:pt idx="0">
                  <c:v>SVP</c:v>
                </c:pt>
                <c:pt idx="1">
                  <c:v>SP</c:v>
                </c:pt>
                <c:pt idx="2">
                  <c:v>CVP-EVP-BDP</c:v>
                </c:pt>
                <c:pt idx="3">
                  <c:v>FDP</c:v>
                </c:pt>
                <c:pt idx="4">
                  <c:v>Grüne</c:v>
                </c:pt>
                <c:pt idx="5">
                  <c:v>GLP</c:v>
                </c:pt>
              </c:strCache>
            </c:strRef>
          </c:cat>
          <c:val>
            <c:numRef>
              <c:f>Tabelle1!$B$2:$B$7</c:f>
              <c:numCache>
                <c:formatCode>General</c:formatCode>
                <c:ptCount val="6"/>
                <c:pt idx="0">
                  <c:v>74</c:v>
                </c:pt>
                <c:pt idx="1">
                  <c:v>50</c:v>
                </c:pt>
                <c:pt idx="2">
                  <c:v>46</c:v>
                </c:pt>
                <c:pt idx="3">
                  <c:v>39</c:v>
                </c:pt>
                <c:pt idx="4">
                  <c:v>26</c:v>
                </c:pt>
                <c:pt idx="5">
                  <c:v>18</c:v>
                </c:pt>
              </c:numCache>
            </c:numRef>
          </c:val>
          <c:extLst>
            <c:ext xmlns:c16="http://schemas.microsoft.com/office/drawing/2014/chart" uri="{C3380CC4-5D6E-409C-BE32-E72D297353CC}">
              <c16:uniqueId val="{0000000C-B6C1-4B86-8D86-8581E3374BEC}"/>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Tabelle1!$B$1</c:f>
              <c:strCache>
                <c:ptCount val="1"/>
                <c:pt idx="0">
                  <c:v>Anteil</c:v>
                </c:pt>
              </c:strCache>
            </c:strRef>
          </c:tx>
          <c:spPr>
            <a:pattFill prst="pct5">
              <a:fgClr>
                <a:schemeClr val="accent1"/>
              </a:fgClr>
              <a:bgClr>
                <a:schemeClr val="bg1"/>
              </a:bgClr>
            </a:pattFill>
            <a:ln>
              <a:noFill/>
            </a:ln>
          </c:spPr>
          <c:dPt>
            <c:idx val="0"/>
            <c:bubble3D val="0"/>
            <c:spPr>
              <a:pattFill prst="wdUpDiag">
                <a:fgClr>
                  <a:schemeClr val="accent5"/>
                </a:fgClr>
                <a:bgClr>
                  <a:schemeClr val="tx2"/>
                </a:bgClr>
              </a:pattFill>
              <a:ln w="19050">
                <a:noFill/>
              </a:ln>
              <a:effectLst/>
            </c:spPr>
            <c:extLst>
              <c:ext xmlns:c16="http://schemas.microsoft.com/office/drawing/2014/chart" uri="{C3380CC4-5D6E-409C-BE32-E72D297353CC}">
                <c16:uniqueId val="{00000001-F659-4397-879E-8C88A1FD1FA4}"/>
              </c:ext>
            </c:extLst>
          </c:dPt>
          <c:dPt>
            <c:idx val="1"/>
            <c:bubble3D val="0"/>
            <c:spPr>
              <a:pattFill prst="wdUpDiag">
                <a:fgClr>
                  <a:schemeClr val="accent6"/>
                </a:fgClr>
                <a:bgClr>
                  <a:schemeClr val="accent3"/>
                </a:bgClr>
              </a:pattFill>
              <a:ln w="19050">
                <a:noFill/>
              </a:ln>
              <a:effectLst/>
            </c:spPr>
            <c:extLst>
              <c:ext xmlns:c16="http://schemas.microsoft.com/office/drawing/2014/chart" uri="{C3380CC4-5D6E-409C-BE32-E72D297353CC}">
                <c16:uniqueId val="{00000003-F659-4397-879E-8C88A1FD1FA4}"/>
              </c:ext>
            </c:extLst>
          </c:dPt>
          <c:dPt>
            <c:idx val="2"/>
            <c:bubble3D val="0"/>
            <c:spPr>
              <a:pattFill prst="wdUpDiag">
                <a:fgClr>
                  <a:schemeClr val="accent5"/>
                </a:fgClr>
                <a:bgClr>
                  <a:schemeClr val="accent6"/>
                </a:bgClr>
              </a:pattFill>
              <a:ln w="19050">
                <a:noFill/>
              </a:ln>
              <a:effectLst/>
            </c:spPr>
            <c:extLst>
              <c:ext xmlns:c16="http://schemas.microsoft.com/office/drawing/2014/chart" uri="{C3380CC4-5D6E-409C-BE32-E72D297353CC}">
                <c16:uniqueId val="{00000005-F659-4397-879E-8C88A1FD1FA4}"/>
              </c:ext>
            </c:extLst>
          </c:dPt>
          <c:dPt>
            <c:idx val="3"/>
            <c:bubble3D val="0"/>
            <c:spPr>
              <a:pattFill prst="wdUpDiag">
                <a:fgClr>
                  <a:schemeClr val="bg1"/>
                </a:fgClr>
                <a:bgClr>
                  <a:schemeClr val="bg2"/>
                </a:bgClr>
              </a:pattFill>
              <a:ln w="19050">
                <a:noFill/>
              </a:ln>
              <a:effectLst/>
            </c:spPr>
            <c:extLst>
              <c:ext xmlns:c16="http://schemas.microsoft.com/office/drawing/2014/chart" uri="{C3380CC4-5D6E-409C-BE32-E72D297353CC}">
                <c16:uniqueId val="{00000007-F659-4397-879E-8C88A1FD1FA4}"/>
              </c:ext>
            </c:extLst>
          </c:dPt>
          <c:dPt>
            <c:idx val="4"/>
            <c:bubble3D val="0"/>
            <c:spPr>
              <a:solidFill>
                <a:schemeClr val="bg2"/>
              </a:solidFill>
              <a:ln w="19050">
                <a:noFill/>
              </a:ln>
              <a:effectLst/>
            </c:spPr>
            <c:extLst>
              <c:ext xmlns:c16="http://schemas.microsoft.com/office/drawing/2014/chart" uri="{C3380CC4-5D6E-409C-BE32-E72D297353CC}">
                <c16:uniqueId val="{00000009-F659-4397-879E-8C88A1FD1FA4}"/>
              </c:ext>
            </c:extLst>
          </c:dPt>
          <c:dPt>
            <c:idx val="5"/>
            <c:bubble3D val="0"/>
            <c:spPr>
              <a:solidFill>
                <a:schemeClr val="bg1"/>
              </a:solidFill>
              <a:ln w="19050">
                <a:noFill/>
              </a:ln>
              <a:effectLst/>
            </c:spPr>
            <c:extLst>
              <c:ext xmlns:c16="http://schemas.microsoft.com/office/drawing/2014/chart" uri="{C3380CC4-5D6E-409C-BE32-E72D297353CC}">
                <c16:uniqueId val="{0000000B-F659-4397-879E-8C88A1FD1FA4}"/>
              </c:ext>
            </c:extLst>
          </c:dPt>
          <c:cat>
            <c:strRef>
              <c:f>Tabelle1!$A$2:$A$7</c:f>
              <c:strCache>
                <c:ptCount val="6"/>
                <c:pt idx="0">
                  <c:v>SVP</c:v>
                </c:pt>
                <c:pt idx="1">
                  <c:v>SP</c:v>
                </c:pt>
                <c:pt idx="2">
                  <c:v>CVP-EVP-BDP</c:v>
                </c:pt>
                <c:pt idx="3">
                  <c:v>FDP</c:v>
                </c:pt>
                <c:pt idx="4">
                  <c:v>Grüne</c:v>
                </c:pt>
                <c:pt idx="5">
                  <c:v>GLP</c:v>
                </c:pt>
              </c:strCache>
            </c:strRef>
          </c:cat>
          <c:val>
            <c:numRef>
              <c:f>Tabelle1!$B$2:$B$7</c:f>
              <c:numCache>
                <c:formatCode>General</c:formatCode>
                <c:ptCount val="6"/>
                <c:pt idx="0">
                  <c:v>74</c:v>
                </c:pt>
                <c:pt idx="1">
                  <c:v>50</c:v>
                </c:pt>
                <c:pt idx="2">
                  <c:v>46</c:v>
                </c:pt>
                <c:pt idx="3">
                  <c:v>39</c:v>
                </c:pt>
                <c:pt idx="4">
                  <c:v>26</c:v>
                </c:pt>
                <c:pt idx="5">
                  <c:v>11</c:v>
                </c:pt>
              </c:numCache>
            </c:numRef>
          </c:val>
          <c:extLst>
            <c:ext xmlns:c16="http://schemas.microsoft.com/office/drawing/2014/chart" uri="{C3380CC4-5D6E-409C-BE32-E72D297353CC}">
              <c16:uniqueId val="{0000000C-F659-4397-879E-8C88A1FD1FA4}"/>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9035921781997771E-3"/>
          <c:y val="2.759245645546949E-2"/>
          <c:w val="0.96916274376447475"/>
          <c:h val="0.90346827499546711"/>
        </c:manualLayout>
      </c:layout>
      <c:lineChart>
        <c:grouping val="standard"/>
        <c:varyColors val="0"/>
        <c:ser>
          <c:idx val="0"/>
          <c:order val="0"/>
          <c:tx>
            <c:strRef>
              <c:f>Tabelle1!$B$1</c:f>
              <c:strCache>
                <c:ptCount val="1"/>
                <c:pt idx="0">
                  <c:v>Angenommen</c:v>
                </c:pt>
              </c:strCache>
            </c:strRef>
          </c:tx>
          <c:spPr>
            <a:ln w="28575" cap="rnd">
              <a:solidFill>
                <a:srgbClr val="00973A"/>
              </a:solidFill>
              <a:round/>
            </a:ln>
            <a:effectLst/>
          </c:spPr>
          <c:marker>
            <c:symbol val="circle"/>
            <c:size val="5"/>
            <c:spPr>
              <a:solidFill>
                <a:schemeClr val="accent5"/>
              </a:solidFill>
              <a:ln w="9525">
                <a:noFill/>
              </a:ln>
              <a:effectLst/>
            </c:spPr>
          </c:marker>
          <c:cat>
            <c:strRef>
              <c:f>Tabelle1!$A$2:$A$12</c:f>
              <c:strCache>
                <c:ptCount val="11"/>
                <c:pt idx="0">
                  <c:v>1921–1930</c:v>
                </c:pt>
                <c:pt idx="1">
                  <c:v>1931–1940</c:v>
                </c:pt>
                <c:pt idx="2">
                  <c:v>1941–1950</c:v>
                </c:pt>
                <c:pt idx="3">
                  <c:v>1951–1960</c:v>
                </c:pt>
                <c:pt idx="4">
                  <c:v>1961–1970</c:v>
                </c:pt>
                <c:pt idx="5">
                  <c:v>1971–1980</c:v>
                </c:pt>
                <c:pt idx="6">
                  <c:v>1981–1990</c:v>
                </c:pt>
                <c:pt idx="7">
                  <c:v>1991–2000</c:v>
                </c:pt>
                <c:pt idx="8">
                  <c:v>2001–2010</c:v>
                </c:pt>
                <c:pt idx="9">
                  <c:v>2011–2020</c:v>
                </c:pt>
                <c:pt idx="10">
                  <c:v>2021–2023</c:v>
                </c:pt>
              </c:strCache>
            </c:strRef>
          </c:cat>
          <c:val>
            <c:numRef>
              <c:f>Tabelle1!$B$2:$B$12</c:f>
              <c:numCache>
                <c:formatCode>General</c:formatCode>
                <c:ptCount val="11"/>
                <c:pt idx="0">
                  <c:v>7</c:v>
                </c:pt>
                <c:pt idx="1">
                  <c:v>7</c:v>
                </c:pt>
                <c:pt idx="2">
                  <c:v>4</c:v>
                </c:pt>
                <c:pt idx="3">
                  <c:v>13</c:v>
                </c:pt>
                <c:pt idx="4">
                  <c:v>12</c:v>
                </c:pt>
                <c:pt idx="5">
                  <c:v>33</c:v>
                </c:pt>
                <c:pt idx="6">
                  <c:v>18</c:v>
                </c:pt>
                <c:pt idx="7">
                  <c:v>28</c:v>
                </c:pt>
                <c:pt idx="8">
                  <c:v>11</c:v>
                </c:pt>
                <c:pt idx="9">
                  <c:v>10</c:v>
                </c:pt>
                <c:pt idx="10">
                  <c:v>2</c:v>
                </c:pt>
              </c:numCache>
            </c:numRef>
          </c:val>
          <c:smooth val="0"/>
          <c:extLst>
            <c:ext xmlns:c16="http://schemas.microsoft.com/office/drawing/2014/chart" uri="{C3380CC4-5D6E-409C-BE32-E72D297353CC}">
              <c16:uniqueId val="{00000000-8D5A-44A2-ACCE-21E32E17BE09}"/>
            </c:ext>
          </c:extLst>
        </c:ser>
        <c:ser>
          <c:idx val="1"/>
          <c:order val="1"/>
          <c:tx>
            <c:strRef>
              <c:f>Tabelle1!$C$1</c:f>
              <c:strCache>
                <c:ptCount val="1"/>
                <c:pt idx="0">
                  <c:v>Abgelehnt</c:v>
                </c:pt>
              </c:strCache>
            </c:strRef>
          </c:tx>
          <c:spPr>
            <a:ln w="28575" cap="rnd">
              <a:solidFill>
                <a:srgbClr val="C82828"/>
              </a:solidFill>
              <a:round/>
            </a:ln>
            <a:effectLst/>
          </c:spPr>
          <c:marker>
            <c:symbol val="circle"/>
            <c:size val="5"/>
            <c:spPr>
              <a:solidFill>
                <a:schemeClr val="accent5"/>
              </a:solidFill>
              <a:ln w="9525">
                <a:noFill/>
              </a:ln>
              <a:effectLst/>
            </c:spPr>
          </c:marker>
          <c:cat>
            <c:strRef>
              <c:f>Tabelle1!$A$2:$A$12</c:f>
              <c:strCache>
                <c:ptCount val="11"/>
                <c:pt idx="0">
                  <c:v>1921–1930</c:v>
                </c:pt>
                <c:pt idx="1">
                  <c:v>1931–1940</c:v>
                </c:pt>
                <c:pt idx="2">
                  <c:v>1941–1950</c:v>
                </c:pt>
                <c:pt idx="3">
                  <c:v>1951–1960</c:v>
                </c:pt>
                <c:pt idx="4">
                  <c:v>1961–1970</c:v>
                </c:pt>
                <c:pt idx="5">
                  <c:v>1971–1980</c:v>
                </c:pt>
                <c:pt idx="6">
                  <c:v>1981–1990</c:v>
                </c:pt>
                <c:pt idx="7">
                  <c:v>1991–2000</c:v>
                </c:pt>
                <c:pt idx="8">
                  <c:v>2001–2010</c:v>
                </c:pt>
                <c:pt idx="9">
                  <c:v>2011–2020</c:v>
                </c:pt>
                <c:pt idx="10">
                  <c:v>2021–2023</c:v>
                </c:pt>
              </c:strCache>
            </c:strRef>
          </c:cat>
          <c:val>
            <c:numRef>
              <c:f>Tabelle1!$C$2:$C$12</c:f>
              <c:numCache>
                <c:formatCode>General</c:formatCode>
                <c:ptCount val="11"/>
                <c:pt idx="0">
                  <c:v>2</c:v>
                </c:pt>
                <c:pt idx="1">
                  <c:v>0</c:v>
                </c:pt>
                <c:pt idx="2">
                  <c:v>3</c:v>
                </c:pt>
                <c:pt idx="3">
                  <c:v>7</c:v>
                </c:pt>
                <c:pt idx="4">
                  <c:v>2</c:v>
                </c:pt>
                <c:pt idx="5">
                  <c:v>8</c:v>
                </c:pt>
                <c:pt idx="6">
                  <c:v>5</c:v>
                </c:pt>
                <c:pt idx="7">
                  <c:v>7</c:v>
                </c:pt>
                <c:pt idx="8">
                  <c:v>5</c:v>
                </c:pt>
                <c:pt idx="9">
                  <c:v>2</c:v>
                </c:pt>
                <c:pt idx="10">
                  <c:v>0</c:v>
                </c:pt>
              </c:numCache>
            </c:numRef>
          </c:val>
          <c:smooth val="0"/>
          <c:extLst>
            <c:ext xmlns:c16="http://schemas.microsoft.com/office/drawing/2014/chart" uri="{C3380CC4-5D6E-409C-BE32-E72D297353CC}">
              <c16:uniqueId val="{00000001-8D5A-44A2-ACCE-21E32E17BE09}"/>
            </c:ext>
          </c:extLst>
        </c:ser>
        <c:ser>
          <c:idx val="2"/>
          <c:order val="2"/>
          <c:tx>
            <c:strRef>
              <c:f>Tabelle1!$D$1</c:f>
              <c:strCache>
                <c:ptCount val="1"/>
                <c:pt idx="0">
                  <c:v>Total</c:v>
                </c:pt>
              </c:strCache>
            </c:strRef>
          </c:tx>
          <c:spPr>
            <a:ln w="28575" cap="rnd">
              <a:solidFill>
                <a:schemeClr val="bg1"/>
              </a:solidFill>
              <a:round/>
            </a:ln>
            <a:effectLst/>
          </c:spPr>
          <c:marker>
            <c:symbol val="circle"/>
            <c:size val="5"/>
            <c:spPr>
              <a:solidFill>
                <a:schemeClr val="accent5"/>
              </a:solidFill>
              <a:ln w="9525">
                <a:noFill/>
              </a:ln>
              <a:effectLst/>
            </c:spPr>
          </c:marker>
          <c:cat>
            <c:strRef>
              <c:f>Tabelle1!$A$2:$A$12</c:f>
              <c:strCache>
                <c:ptCount val="11"/>
                <c:pt idx="0">
                  <c:v>1921–1930</c:v>
                </c:pt>
                <c:pt idx="1">
                  <c:v>1931–1940</c:v>
                </c:pt>
                <c:pt idx="2">
                  <c:v>1941–1950</c:v>
                </c:pt>
                <c:pt idx="3">
                  <c:v>1951–1960</c:v>
                </c:pt>
                <c:pt idx="4">
                  <c:v>1961–1970</c:v>
                </c:pt>
                <c:pt idx="5">
                  <c:v>1971–1980</c:v>
                </c:pt>
                <c:pt idx="6">
                  <c:v>1981–1990</c:v>
                </c:pt>
                <c:pt idx="7">
                  <c:v>1991–2000</c:v>
                </c:pt>
                <c:pt idx="8">
                  <c:v>2001–2010</c:v>
                </c:pt>
                <c:pt idx="9">
                  <c:v>2011–2020</c:v>
                </c:pt>
                <c:pt idx="10">
                  <c:v>2021–2023</c:v>
                </c:pt>
              </c:strCache>
            </c:strRef>
          </c:cat>
          <c:val>
            <c:numRef>
              <c:f>Tabelle1!$D$2:$D$12</c:f>
              <c:numCache>
                <c:formatCode>General</c:formatCode>
                <c:ptCount val="11"/>
                <c:pt idx="0">
                  <c:v>9</c:v>
                </c:pt>
                <c:pt idx="1">
                  <c:v>7</c:v>
                </c:pt>
                <c:pt idx="2">
                  <c:v>7</c:v>
                </c:pt>
                <c:pt idx="3">
                  <c:v>20</c:v>
                </c:pt>
                <c:pt idx="4">
                  <c:v>14</c:v>
                </c:pt>
                <c:pt idx="5">
                  <c:v>41</c:v>
                </c:pt>
                <c:pt idx="6">
                  <c:v>23</c:v>
                </c:pt>
                <c:pt idx="7">
                  <c:v>35</c:v>
                </c:pt>
                <c:pt idx="8">
                  <c:v>16</c:v>
                </c:pt>
                <c:pt idx="9">
                  <c:v>12</c:v>
                </c:pt>
                <c:pt idx="10">
                  <c:v>2</c:v>
                </c:pt>
              </c:numCache>
            </c:numRef>
          </c:val>
          <c:smooth val="0"/>
          <c:extLst>
            <c:ext xmlns:c16="http://schemas.microsoft.com/office/drawing/2014/chart" uri="{C3380CC4-5D6E-409C-BE32-E72D297353CC}">
              <c16:uniqueId val="{00000002-8D5A-44A2-ACCE-21E32E17BE09}"/>
            </c:ext>
          </c:extLst>
        </c:ser>
        <c:dLbls>
          <c:showLegendKey val="0"/>
          <c:showVal val="0"/>
          <c:showCatName val="0"/>
          <c:showSerName val="0"/>
          <c:showPercent val="0"/>
          <c:showBubbleSize val="0"/>
        </c:dLbls>
        <c:marker val="1"/>
        <c:smooth val="0"/>
        <c:axId val="305360424"/>
        <c:axId val="305356816"/>
      </c:lineChart>
      <c:catAx>
        <c:axId val="305360424"/>
        <c:scaling>
          <c:orientation val="minMax"/>
        </c:scaling>
        <c:delete val="0"/>
        <c:axPos val="b"/>
        <c:numFmt formatCode="General" sourceLinked="1"/>
        <c:majorTickMark val="none"/>
        <c:minorTickMark val="none"/>
        <c:tickLblPos val="nextTo"/>
        <c:spPr>
          <a:noFill/>
          <a:ln w="9525" cap="flat" cmpd="sng" algn="ctr">
            <a:solidFill>
              <a:schemeClr val="accent5"/>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305356816"/>
        <c:crosses val="autoZero"/>
        <c:auto val="1"/>
        <c:lblAlgn val="ctr"/>
        <c:lblOffset val="100"/>
        <c:noMultiLvlLbl val="0"/>
      </c:catAx>
      <c:valAx>
        <c:axId val="305356816"/>
        <c:scaling>
          <c:orientation val="minMax"/>
        </c:scaling>
        <c:delete val="0"/>
        <c:axPos val="l"/>
        <c:majorGridlines>
          <c:spPr>
            <a:ln w="9525" cap="flat" cmpd="sng" algn="ctr">
              <a:solidFill>
                <a:schemeClr val="accent5"/>
              </a:solidFill>
              <a:round/>
            </a:ln>
            <a:effectLst/>
          </c:spPr>
        </c:majorGridlines>
        <c:numFmt formatCode="General" sourceLinked="1"/>
        <c:majorTickMark val="none"/>
        <c:minorTickMark val="none"/>
        <c:tickLblPos val="high"/>
        <c:spPr>
          <a:noFill/>
          <a:ln>
            <a:noFill/>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de-DE"/>
          </a:p>
        </c:txPr>
        <c:crossAx val="3053604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9035921781997771E-3"/>
          <c:y val="2.759245645546949E-2"/>
          <c:w val="0.96916274376447475"/>
          <c:h val="0.90346827499546711"/>
        </c:manualLayout>
      </c:layout>
      <c:lineChart>
        <c:grouping val="standard"/>
        <c:varyColors val="0"/>
        <c:ser>
          <c:idx val="0"/>
          <c:order val="0"/>
          <c:tx>
            <c:strRef>
              <c:f>Tabelle1!$B$1</c:f>
              <c:strCache>
                <c:ptCount val="1"/>
                <c:pt idx="0">
                  <c:v>Angenommen</c:v>
                </c:pt>
              </c:strCache>
            </c:strRef>
          </c:tx>
          <c:spPr>
            <a:ln w="28575" cap="rnd">
              <a:solidFill>
                <a:srgbClr val="00973A"/>
              </a:solidFill>
              <a:round/>
            </a:ln>
            <a:effectLst/>
          </c:spPr>
          <c:marker>
            <c:symbol val="circle"/>
            <c:size val="5"/>
            <c:spPr>
              <a:solidFill>
                <a:schemeClr val="accent5"/>
              </a:solidFill>
              <a:ln w="9525">
                <a:noFill/>
              </a:ln>
              <a:effectLst/>
            </c:spPr>
          </c:marker>
          <c:cat>
            <c:strRef>
              <c:f>Tabelle1!$A$2:$A$12</c:f>
              <c:strCache>
                <c:ptCount val="11"/>
                <c:pt idx="0">
                  <c:v>1921–1930</c:v>
                </c:pt>
                <c:pt idx="1">
                  <c:v>1931–1940</c:v>
                </c:pt>
                <c:pt idx="2">
                  <c:v>1941–1950</c:v>
                </c:pt>
                <c:pt idx="3">
                  <c:v>1951–1960</c:v>
                </c:pt>
                <c:pt idx="4">
                  <c:v>1961–1970</c:v>
                </c:pt>
                <c:pt idx="5">
                  <c:v>1971–1980</c:v>
                </c:pt>
                <c:pt idx="6">
                  <c:v>1981–1990</c:v>
                </c:pt>
                <c:pt idx="7">
                  <c:v>1991–2000</c:v>
                </c:pt>
                <c:pt idx="8">
                  <c:v>2001–2010</c:v>
                </c:pt>
                <c:pt idx="9">
                  <c:v>2011–2020</c:v>
                </c:pt>
                <c:pt idx="10">
                  <c:v>2021–2023</c:v>
                </c:pt>
              </c:strCache>
            </c:strRef>
          </c:cat>
          <c:val>
            <c:numRef>
              <c:f>Tabelle1!$B$2:$B$12</c:f>
              <c:numCache>
                <c:formatCode>General</c:formatCode>
                <c:ptCount val="11"/>
                <c:pt idx="0">
                  <c:v>2</c:v>
                </c:pt>
                <c:pt idx="1">
                  <c:v>0</c:v>
                </c:pt>
                <c:pt idx="2">
                  <c:v>1</c:v>
                </c:pt>
                <c:pt idx="3">
                  <c:v>0</c:v>
                </c:pt>
                <c:pt idx="4">
                  <c:v>0</c:v>
                </c:pt>
                <c:pt idx="5">
                  <c:v>0</c:v>
                </c:pt>
                <c:pt idx="6">
                  <c:v>2</c:v>
                </c:pt>
                <c:pt idx="7">
                  <c:v>2</c:v>
                </c:pt>
                <c:pt idx="8">
                  <c:v>5</c:v>
                </c:pt>
                <c:pt idx="9">
                  <c:v>4</c:v>
                </c:pt>
                <c:pt idx="10">
                  <c:v>4</c:v>
                </c:pt>
              </c:numCache>
            </c:numRef>
          </c:val>
          <c:smooth val="0"/>
          <c:extLst>
            <c:ext xmlns:c16="http://schemas.microsoft.com/office/drawing/2014/chart" uri="{C3380CC4-5D6E-409C-BE32-E72D297353CC}">
              <c16:uniqueId val="{00000000-B26D-4D6C-A6FC-89DE0929047F}"/>
            </c:ext>
          </c:extLst>
        </c:ser>
        <c:ser>
          <c:idx val="1"/>
          <c:order val="1"/>
          <c:tx>
            <c:strRef>
              <c:f>Tabelle1!$C$1</c:f>
              <c:strCache>
                <c:ptCount val="1"/>
                <c:pt idx="0">
                  <c:v>Total</c:v>
                </c:pt>
              </c:strCache>
            </c:strRef>
          </c:tx>
          <c:spPr>
            <a:ln w="28575" cap="rnd">
              <a:solidFill>
                <a:schemeClr val="bg1"/>
              </a:solidFill>
              <a:round/>
            </a:ln>
            <a:effectLst/>
          </c:spPr>
          <c:marker>
            <c:symbol val="circle"/>
            <c:size val="5"/>
            <c:spPr>
              <a:solidFill>
                <a:schemeClr val="accent5"/>
              </a:solidFill>
              <a:ln w="9525">
                <a:noFill/>
              </a:ln>
              <a:effectLst/>
            </c:spPr>
          </c:marker>
          <c:cat>
            <c:strRef>
              <c:f>Tabelle1!$A$2:$A$12</c:f>
              <c:strCache>
                <c:ptCount val="11"/>
                <c:pt idx="0">
                  <c:v>1921–1930</c:v>
                </c:pt>
                <c:pt idx="1">
                  <c:v>1931–1940</c:v>
                </c:pt>
                <c:pt idx="2">
                  <c:v>1941–1950</c:v>
                </c:pt>
                <c:pt idx="3">
                  <c:v>1951–1960</c:v>
                </c:pt>
                <c:pt idx="4">
                  <c:v>1961–1970</c:v>
                </c:pt>
                <c:pt idx="5">
                  <c:v>1971–1980</c:v>
                </c:pt>
                <c:pt idx="6">
                  <c:v>1981–1990</c:v>
                </c:pt>
                <c:pt idx="7">
                  <c:v>1991–2000</c:v>
                </c:pt>
                <c:pt idx="8">
                  <c:v>2001–2010</c:v>
                </c:pt>
                <c:pt idx="9">
                  <c:v>2011–2020</c:v>
                </c:pt>
                <c:pt idx="10">
                  <c:v>2021–2023</c:v>
                </c:pt>
              </c:strCache>
            </c:strRef>
          </c:cat>
          <c:val>
            <c:numRef>
              <c:f>Tabelle1!$C$2:$C$12</c:f>
              <c:numCache>
                <c:formatCode>General</c:formatCode>
                <c:ptCount val="11"/>
                <c:pt idx="0">
                  <c:v>12</c:v>
                </c:pt>
                <c:pt idx="1">
                  <c:v>5</c:v>
                </c:pt>
                <c:pt idx="2">
                  <c:v>7</c:v>
                </c:pt>
                <c:pt idx="3">
                  <c:v>7</c:v>
                </c:pt>
                <c:pt idx="4">
                  <c:v>7</c:v>
                </c:pt>
                <c:pt idx="5">
                  <c:v>16</c:v>
                </c:pt>
                <c:pt idx="6">
                  <c:v>27</c:v>
                </c:pt>
                <c:pt idx="7">
                  <c:v>33</c:v>
                </c:pt>
                <c:pt idx="8">
                  <c:v>34</c:v>
                </c:pt>
                <c:pt idx="9">
                  <c:v>46</c:v>
                </c:pt>
                <c:pt idx="10">
                  <c:v>10</c:v>
                </c:pt>
              </c:numCache>
            </c:numRef>
          </c:val>
          <c:smooth val="0"/>
          <c:extLst>
            <c:ext xmlns:c16="http://schemas.microsoft.com/office/drawing/2014/chart" uri="{C3380CC4-5D6E-409C-BE32-E72D297353CC}">
              <c16:uniqueId val="{00000001-B26D-4D6C-A6FC-89DE0929047F}"/>
            </c:ext>
          </c:extLst>
        </c:ser>
        <c:ser>
          <c:idx val="2"/>
          <c:order val="2"/>
          <c:tx>
            <c:strRef>
              <c:f>Tabelle1!$D$1</c:f>
              <c:strCache>
                <c:ptCount val="1"/>
                <c:pt idx="0">
                  <c:v>Abgelehnt</c:v>
                </c:pt>
              </c:strCache>
            </c:strRef>
          </c:tx>
          <c:spPr>
            <a:ln w="28575" cap="rnd">
              <a:solidFill>
                <a:srgbClr val="C82828"/>
              </a:solidFill>
              <a:round/>
            </a:ln>
            <a:effectLst/>
          </c:spPr>
          <c:marker>
            <c:symbol val="circle"/>
            <c:size val="5"/>
            <c:spPr>
              <a:solidFill>
                <a:schemeClr val="accent5"/>
              </a:solidFill>
              <a:ln w="9525">
                <a:noFill/>
              </a:ln>
              <a:effectLst/>
            </c:spPr>
          </c:marker>
          <c:cat>
            <c:strRef>
              <c:f>Tabelle1!$A$2:$A$12</c:f>
              <c:strCache>
                <c:ptCount val="11"/>
                <c:pt idx="0">
                  <c:v>1921–1930</c:v>
                </c:pt>
                <c:pt idx="1">
                  <c:v>1931–1940</c:v>
                </c:pt>
                <c:pt idx="2">
                  <c:v>1941–1950</c:v>
                </c:pt>
                <c:pt idx="3">
                  <c:v>1951–1960</c:v>
                </c:pt>
                <c:pt idx="4">
                  <c:v>1961–1970</c:v>
                </c:pt>
                <c:pt idx="5">
                  <c:v>1971–1980</c:v>
                </c:pt>
                <c:pt idx="6">
                  <c:v>1981–1990</c:v>
                </c:pt>
                <c:pt idx="7">
                  <c:v>1991–2000</c:v>
                </c:pt>
                <c:pt idx="8">
                  <c:v>2001–2010</c:v>
                </c:pt>
                <c:pt idx="9">
                  <c:v>2011–2020</c:v>
                </c:pt>
                <c:pt idx="10">
                  <c:v>2021–2023</c:v>
                </c:pt>
              </c:strCache>
            </c:strRef>
          </c:cat>
          <c:val>
            <c:numRef>
              <c:f>Tabelle1!$D$2:$D$12</c:f>
              <c:numCache>
                <c:formatCode>General</c:formatCode>
                <c:ptCount val="11"/>
                <c:pt idx="0">
                  <c:v>10</c:v>
                </c:pt>
                <c:pt idx="1">
                  <c:v>5</c:v>
                </c:pt>
                <c:pt idx="2">
                  <c:v>6</c:v>
                </c:pt>
                <c:pt idx="3">
                  <c:v>7</c:v>
                </c:pt>
                <c:pt idx="4">
                  <c:v>7</c:v>
                </c:pt>
                <c:pt idx="5">
                  <c:v>16</c:v>
                </c:pt>
                <c:pt idx="6">
                  <c:v>25</c:v>
                </c:pt>
                <c:pt idx="7">
                  <c:v>31</c:v>
                </c:pt>
                <c:pt idx="8">
                  <c:v>29</c:v>
                </c:pt>
                <c:pt idx="9">
                  <c:v>42</c:v>
                </c:pt>
                <c:pt idx="10">
                  <c:v>6</c:v>
                </c:pt>
              </c:numCache>
            </c:numRef>
          </c:val>
          <c:smooth val="0"/>
          <c:extLst>
            <c:ext xmlns:c16="http://schemas.microsoft.com/office/drawing/2014/chart" uri="{C3380CC4-5D6E-409C-BE32-E72D297353CC}">
              <c16:uniqueId val="{00000002-B26D-4D6C-A6FC-89DE0929047F}"/>
            </c:ext>
          </c:extLst>
        </c:ser>
        <c:dLbls>
          <c:showLegendKey val="0"/>
          <c:showVal val="0"/>
          <c:showCatName val="0"/>
          <c:showSerName val="0"/>
          <c:showPercent val="0"/>
          <c:showBubbleSize val="0"/>
        </c:dLbls>
        <c:marker val="1"/>
        <c:smooth val="0"/>
        <c:axId val="305360424"/>
        <c:axId val="305356816"/>
      </c:lineChart>
      <c:catAx>
        <c:axId val="305360424"/>
        <c:scaling>
          <c:orientation val="minMax"/>
        </c:scaling>
        <c:delete val="0"/>
        <c:axPos val="b"/>
        <c:numFmt formatCode="General" sourceLinked="1"/>
        <c:majorTickMark val="none"/>
        <c:minorTickMark val="none"/>
        <c:tickLblPos val="nextTo"/>
        <c:spPr>
          <a:noFill/>
          <a:ln w="9525" cap="flat" cmpd="sng" algn="ctr">
            <a:solidFill>
              <a:schemeClr val="accent5"/>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305356816"/>
        <c:crosses val="autoZero"/>
        <c:auto val="1"/>
        <c:lblAlgn val="ctr"/>
        <c:lblOffset val="100"/>
        <c:noMultiLvlLbl val="0"/>
      </c:catAx>
      <c:valAx>
        <c:axId val="305356816"/>
        <c:scaling>
          <c:orientation val="minMax"/>
        </c:scaling>
        <c:delete val="0"/>
        <c:axPos val="l"/>
        <c:majorGridlines>
          <c:spPr>
            <a:ln w="9525" cap="flat" cmpd="sng" algn="ctr">
              <a:solidFill>
                <a:schemeClr val="accent5"/>
              </a:solidFill>
              <a:round/>
            </a:ln>
            <a:effectLst/>
          </c:spPr>
        </c:majorGridlines>
        <c:numFmt formatCode="General" sourceLinked="1"/>
        <c:majorTickMark val="none"/>
        <c:minorTickMark val="none"/>
        <c:tickLblPos val="high"/>
        <c:spPr>
          <a:noFill/>
          <a:ln>
            <a:noFill/>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de-DE"/>
          </a:p>
        </c:txPr>
        <c:crossAx val="3053604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9035921781997771E-3"/>
          <c:y val="2.759245645546949E-2"/>
          <c:w val="0.96916274376447475"/>
          <c:h val="0.90346827499546711"/>
        </c:manualLayout>
      </c:layout>
      <c:lineChart>
        <c:grouping val="standard"/>
        <c:varyColors val="0"/>
        <c:ser>
          <c:idx val="0"/>
          <c:order val="0"/>
          <c:tx>
            <c:strRef>
              <c:f>Tabelle1!$B$1</c:f>
              <c:strCache>
                <c:ptCount val="1"/>
                <c:pt idx="0">
                  <c:v>Angenommen</c:v>
                </c:pt>
              </c:strCache>
            </c:strRef>
          </c:tx>
          <c:spPr>
            <a:ln w="28575" cap="rnd">
              <a:solidFill>
                <a:srgbClr val="00973A"/>
              </a:solidFill>
              <a:round/>
            </a:ln>
            <a:effectLst/>
          </c:spPr>
          <c:marker>
            <c:symbol val="circle"/>
            <c:size val="5"/>
            <c:spPr>
              <a:solidFill>
                <a:schemeClr val="accent5"/>
              </a:solidFill>
              <a:ln w="9525">
                <a:noFill/>
              </a:ln>
              <a:effectLst/>
            </c:spPr>
          </c:marker>
          <c:cat>
            <c:strRef>
              <c:f>Tabelle1!$A$2:$A$12</c:f>
              <c:strCache>
                <c:ptCount val="11"/>
                <c:pt idx="0">
                  <c:v>1921–1930</c:v>
                </c:pt>
                <c:pt idx="1">
                  <c:v>1931–1940</c:v>
                </c:pt>
                <c:pt idx="2">
                  <c:v>1941–1950</c:v>
                </c:pt>
                <c:pt idx="3">
                  <c:v>1951–1960</c:v>
                </c:pt>
                <c:pt idx="4">
                  <c:v>1961–1970</c:v>
                </c:pt>
                <c:pt idx="5">
                  <c:v>1971–1980</c:v>
                </c:pt>
                <c:pt idx="6">
                  <c:v>1981–1990</c:v>
                </c:pt>
                <c:pt idx="7">
                  <c:v>1991–2000</c:v>
                </c:pt>
                <c:pt idx="8">
                  <c:v>2001–2010</c:v>
                </c:pt>
                <c:pt idx="9">
                  <c:v>2011–2020</c:v>
                </c:pt>
                <c:pt idx="10">
                  <c:v>2021–2023</c:v>
                </c:pt>
              </c:strCache>
            </c:strRef>
          </c:cat>
          <c:val>
            <c:numRef>
              <c:f>Tabelle1!$B$2:$B$12</c:f>
              <c:numCache>
                <c:formatCode>General</c:formatCode>
                <c:ptCount val="11"/>
                <c:pt idx="0">
                  <c:v>1</c:v>
                </c:pt>
                <c:pt idx="1">
                  <c:v>2</c:v>
                </c:pt>
                <c:pt idx="2">
                  <c:v>4</c:v>
                </c:pt>
                <c:pt idx="3">
                  <c:v>4</c:v>
                </c:pt>
                <c:pt idx="4">
                  <c:v>4</c:v>
                </c:pt>
                <c:pt idx="5">
                  <c:v>11</c:v>
                </c:pt>
                <c:pt idx="6">
                  <c:v>6</c:v>
                </c:pt>
                <c:pt idx="7">
                  <c:v>25</c:v>
                </c:pt>
                <c:pt idx="8">
                  <c:v>23</c:v>
                </c:pt>
                <c:pt idx="9">
                  <c:v>18</c:v>
                </c:pt>
                <c:pt idx="10">
                  <c:v>11</c:v>
                </c:pt>
              </c:numCache>
            </c:numRef>
          </c:val>
          <c:smooth val="0"/>
          <c:extLst>
            <c:ext xmlns:c16="http://schemas.microsoft.com/office/drawing/2014/chart" uri="{C3380CC4-5D6E-409C-BE32-E72D297353CC}">
              <c16:uniqueId val="{00000000-4F18-48C8-A729-8DA664241F8E}"/>
            </c:ext>
          </c:extLst>
        </c:ser>
        <c:ser>
          <c:idx val="1"/>
          <c:order val="1"/>
          <c:tx>
            <c:strRef>
              <c:f>Tabelle1!$C$1</c:f>
              <c:strCache>
                <c:ptCount val="1"/>
                <c:pt idx="0">
                  <c:v>Abgelehnt</c:v>
                </c:pt>
              </c:strCache>
            </c:strRef>
          </c:tx>
          <c:spPr>
            <a:ln w="28575" cap="rnd">
              <a:solidFill>
                <a:srgbClr val="C82828"/>
              </a:solidFill>
              <a:round/>
            </a:ln>
            <a:effectLst/>
          </c:spPr>
          <c:marker>
            <c:symbol val="circle"/>
            <c:size val="5"/>
            <c:spPr>
              <a:solidFill>
                <a:schemeClr val="accent5"/>
              </a:solidFill>
              <a:ln w="9525">
                <a:noFill/>
              </a:ln>
              <a:effectLst/>
            </c:spPr>
          </c:marker>
          <c:cat>
            <c:strRef>
              <c:f>Tabelle1!$A$2:$A$12</c:f>
              <c:strCache>
                <c:ptCount val="11"/>
                <c:pt idx="0">
                  <c:v>1921–1930</c:v>
                </c:pt>
                <c:pt idx="1">
                  <c:v>1931–1940</c:v>
                </c:pt>
                <c:pt idx="2">
                  <c:v>1941–1950</c:v>
                </c:pt>
                <c:pt idx="3">
                  <c:v>1951–1960</c:v>
                </c:pt>
                <c:pt idx="4">
                  <c:v>1961–1970</c:v>
                </c:pt>
                <c:pt idx="5">
                  <c:v>1971–1980</c:v>
                </c:pt>
                <c:pt idx="6">
                  <c:v>1981–1990</c:v>
                </c:pt>
                <c:pt idx="7">
                  <c:v>1991–2000</c:v>
                </c:pt>
                <c:pt idx="8">
                  <c:v>2001–2010</c:v>
                </c:pt>
                <c:pt idx="9">
                  <c:v>2011–2020</c:v>
                </c:pt>
                <c:pt idx="10">
                  <c:v>2021–2023</c:v>
                </c:pt>
              </c:strCache>
            </c:strRef>
          </c:cat>
          <c:val>
            <c:numRef>
              <c:f>Tabelle1!$C$2:$C$12</c:f>
              <c:numCache>
                <c:formatCode>General</c:formatCode>
                <c:ptCount val="11"/>
                <c:pt idx="0">
                  <c:v>4</c:v>
                </c:pt>
                <c:pt idx="1">
                  <c:v>7</c:v>
                </c:pt>
                <c:pt idx="2">
                  <c:v>3</c:v>
                </c:pt>
                <c:pt idx="3">
                  <c:v>7</c:v>
                </c:pt>
                <c:pt idx="4">
                  <c:v>4</c:v>
                </c:pt>
                <c:pt idx="5">
                  <c:v>7</c:v>
                </c:pt>
                <c:pt idx="6">
                  <c:v>6</c:v>
                </c:pt>
                <c:pt idx="7">
                  <c:v>11</c:v>
                </c:pt>
                <c:pt idx="8">
                  <c:v>5</c:v>
                </c:pt>
                <c:pt idx="9">
                  <c:v>9</c:v>
                </c:pt>
                <c:pt idx="10">
                  <c:v>4</c:v>
                </c:pt>
              </c:numCache>
            </c:numRef>
          </c:val>
          <c:smooth val="0"/>
          <c:extLst>
            <c:ext xmlns:c16="http://schemas.microsoft.com/office/drawing/2014/chart" uri="{C3380CC4-5D6E-409C-BE32-E72D297353CC}">
              <c16:uniqueId val="{00000001-4F18-48C8-A729-8DA664241F8E}"/>
            </c:ext>
          </c:extLst>
        </c:ser>
        <c:ser>
          <c:idx val="2"/>
          <c:order val="2"/>
          <c:tx>
            <c:strRef>
              <c:f>Tabelle1!$D$1</c:f>
              <c:strCache>
                <c:ptCount val="1"/>
                <c:pt idx="0">
                  <c:v>Total</c:v>
                </c:pt>
              </c:strCache>
            </c:strRef>
          </c:tx>
          <c:spPr>
            <a:ln w="28575" cap="rnd">
              <a:solidFill>
                <a:schemeClr val="bg1"/>
              </a:solidFill>
              <a:round/>
            </a:ln>
            <a:effectLst/>
          </c:spPr>
          <c:marker>
            <c:symbol val="circle"/>
            <c:size val="5"/>
            <c:spPr>
              <a:solidFill>
                <a:schemeClr val="accent5"/>
              </a:solidFill>
              <a:ln w="9525">
                <a:noFill/>
              </a:ln>
              <a:effectLst/>
            </c:spPr>
          </c:marker>
          <c:cat>
            <c:strRef>
              <c:f>Tabelle1!$A$2:$A$12</c:f>
              <c:strCache>
                <c:ptCount val="11"/>
                <c:pt idx="0">
                  <c:v>1921–1930</c:v>
                </c:pt>
                <c:pt idx="1">
                  <c:v>1931–1940</c:v>
                </c:pt>
                <c:pt idx="2">
                  <c:v>1941–1950</c:v>
                </c:pt>
                <c:pt idx="3">
                  <c:v>1951–1960</c:v>
                </c:pt>
                <c:pt idx="4">
                  <c:v>1961–1970</c:v>
                </c:pt>
                <c:pt idx="5">
                  <c:v>1971–1980</c:v>
                </c:pt>
                <c:pt idx="6">
                  <c:v>1981–1990</c:v>
                </c:pt>
                <c:pt idx="7">
                  <c:v>1991–2000</c:v>
                </c:pt>
                <c:pt idx="8">
                  <c:v>2001–2010</c:v>
                </c:pt>
                <c:pt idx="9">
                  <c:v>2011–2020</c:v>
                </c:pt>
                <c:pt idx="10">
                  <c:v>2021–2023</c:v>
                </c:pt>
              </c:strCache>
            </c:strRef>
          </c:cat>
          <c:val>
            <c:numRef>
              <c:f>Tabelle1!$D$2:$D$12</c:f>
              <c:numCache>
                <c:formatCode>General</c:formatCode>
                <c:ptCount val="11"/>
                <c:pt idx="0">
                  <c:v>5</c:v>
                </c:pt>
                <c:pt idx="1">
                  <c:v>9</c:v>
                </c:pt>
                <c:pt idx="2">
                  <c:v>7</c:v>
                </c:pt>
                <c:pt idx="3">
                  <c:v>11</c:v>
                </c:pt>
                <c:pt idx="4">
                  <c:v>8</c:v>
                </c:pt>
                <c:pt idx="5">
                  <c:v>18</c:v>
                </c:pt>
                <c:pt idx="6">
                  <c:v>12</c:v>
                </c:pt>
                <c:pt idx="7">
                  <c:v>36</c:v>
                </c:pt>
                <c:pt idx="8">
                  <c:v>28</c:v>
                </c:pt>
                <c:pt idx="9">
                  <c:v>27</c:v>
                </c:pt>
                <c:pt idx="10">
                  <c:v>15</c:v>
                </c:pt>
              </c:numCache>
            </c:numRef>
          </c:val>
          <c:smooth val="0"/>
          <c:extLst>
            <c:ext xmlns:c16="http://schemas.microsoft.com/office/drawing/2014/chart" uri="{C3380CC4-5D6E-409C-BE32-E72D297353CC}">
              <c16:uniqueId val="{00000002-4F18-48C8-A729-8DA664241F8E}"/>
            </c:ext>
          </c:extLst>
        </c:ser>
        <c:dLbls>
          <c:showLegendKey val="0"/>
          <c:showVal val="0"/>
          <c:showCatName val="0"/>
          <c:showSerName val="0"/>
          <c:showPercent val="0"/>
          <c:showBubbleSize val="0"/>
        </c:dLbls>
        <c:marker val="1"/>
        <c:smooth val="0"/>
        <c:axId val="305360424"/>
        <c:axId val="305356816"/>
      </c:lineChart>
      <c:catAx>
        <c:axId val="305360424"/>
        <c:scaling>
          <c:orientation val="minMax"/>
        </c:scaling>
        <c:delete val="0"/>
        <c:axPos val="b"/>
        <c:numFmt formatCode="General" sourceLinked="1"/>
        <c:majorTickMark val="none"/>
        <c:minorTickMark val="none"/>
        <c:tickLblPos val="nextTo"/>
        <c:spPr>
          <a:noFill/>
          <a:ln w="9525" cap="flat" cmpd="sng" algn="ctr">
            <a:solidFill>
              <a:schemeClr val="accent5"/>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305356816"/>
        <c:crosses val="autoZero"/>
        <c:auto val="1"/>
        <c:lblAlgn val="ctr"/>
        <c:lblOffset val="100"/>
        <c:noMultiLvlLbl val="0"/>
      </c:catAx>
      <c:valAx>
        <c:axId val="305356816"/>
        <c:scaling>
          <c:orientation val="minMax"/>
        </c:scaling>
        <c:delete val="0"/>
        <c:axPos val="l"/>
        <c:majorGridlines>
          <c:spPr>
            <a:ln w="9525" cap="flat" cmpd="sng" algn="ctr">
              <a:solidFill>
                <a:schemeClr val="accent5"/>
              </a:solidFill>
              <a:round/>
            </a:ln>
            <a:effectLst/>
          </c:spPr>
        </c:majorGridlines>
        <c:numFmt formatCode="General" sourceLinked="1"/>
        <c:majorTickMark val="none"/>
        <c:minorTickMark val="none"/>
        <c:tickLblPos val="high"/>
        <c:spPr>
          <a:noFill/>
          <a:ln>
            <a:noFill/>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de-DE"/>
          </a:p>
        </c:txPr>
        <c:crossAx val="3053604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0.49947</cdr:x>
      <cdr:y>0.49873</cdr:y>
    </cdr:from>
    <cdr:to>
      <cdr:x>0.72224</cdr:x>
      <cdr:y>0.60916</cdr:y>
    </cdr:to>
    <cdr:cxnSp macro="">
      <cdr:nvCxnSpPr>
        <cdr:cNvPr id="11" name="Gerader Verbinder 10">
          <a:extLst xmlns:a="http://schemas.openxmlformats.org/drawingml/2006/main">
            <a:ext uri="{FF2B5EF4-FFF2-40B4-BE49-F238E27FC236}">
              <a16:creationId xmlns:a16="http://schemas.microsoft.com/office/drawing/2014/main" id="{7F8CE216-3A97-4996-ACF3-854030C45378}"/>
            </a:ext>
          </a:extLst>
        </cdr:cNvPr>
        <cdr:cNvCxnSpPr/>
      </cdr:nvCxnSpPr>
      <cdr:spPr>
        <a:xfrm xmlns:a="http://schemas.openxmlformats.org/drawingml/2006/main">
          <a:off x="4200407" y="2796099"/>
          <a:ext cx="1873464" cy="619125"/>
        </a:xfrm>
        <a:prstGeom xmlns:a="http://schemas.openxmlformats.org/drawingml/2006/main" prst="line">
          <a:avLst/>
        </a:prstGeom>
        <a:ln xmlns:a="http://schemas.openxmlformats.org/drawingml/2006/main">
          <a:solidFill>
            <a:schemeClr val="bg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0.49947</cdr:x>
      <cdr:y>0.14952</cdr:y>
    </cdr:from>
    <cdr:to>
      <cdr:x>0.49947</cdr:x>
      <cdr:y>0.49873</cdr:y>
    </cdr:to>
    <cdr:cxnSp macro="">
      <cdr:nvCxnSpPr>
        <cdr:cNvPr id="8" name="Gerader Verbinder 7">
          <a:extLst xmlns:a="http://schemas.openxmlformats.org/drawingml/2006/main">
            <a:ext uri="{FF2B5EF4-FFF2-40B4-BE49-F238E27FC236}">
              <a16:creationId xmlns:a16="http://schemas.microsoft.com/office/drawing/2014/main" id="{541E1A79-91CC-4161-81BB-743CC3AB6D50}"/>
            </a:ext>
          </a:extLst>
        </cdr:cNvPr>
        <cdr:cNvCxnSpPr/>
      </cdr:nvCxnSpPr>
      <cdr:spPr>
        <a:xfrm xmlns:a="http://schemas.openxmlformats.org/drawingml/2006/main" flipV="1">
          <a:off x="4200407" y="838262"/>
          <a:ext cx="0" cy="1957837"/>
        </a:xfrm>
        <a:prstGeom xmlns:a="http://schemas.openxmlformats.org/drawingml/2006/main" prst="line">
          <a:avLst/>
        </a:prstGeom>
        <a:ln xmlns:a="http://schemas.openxmlformats.org/drawingml/2006/main">
          <a:solidFill>
            <a:schemeClr val="bg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0.30924</cdr:x>
      <cdr:y>0.29479</cdr:y>
    </cdr:from>
    <cdr:to>
      <cdr:x>0.49947</cdr:x>
      <cdr:y>0.49873</cdr:y>
    </cdr:to>
    <cdr:cxnSp macro="">
      <cdr:nvCxnSpPr>
        <cdr:cNvPr id="3" name="Gerader Verbinder 2">
          <a:extLst xmlns:a="http://schemas.openxmlformats.org/drawingml/2006/main">
            <a:ext uri="{FF2B5EF4-FFF2-40B4-BE49-F238E27FC236}">
              <a16:creationId xmlns:a16="http://schemas.microsoft.com/office/drawing/2014/main" id="{D416DA51-67C5-4DAD-AB26-3BC25649772C}"/>
            </a:ext>
          </a:extLst>
        </cdr:cNvPr>
        <cdr:cNvCxnSpPr/>
      </cdr:nvCxnSpPr>
      <cdr:spPr>
        <a:xfrm xmlns:a="http://schemas.openxmlformats.org/drawingml/2006/main" flipH="1" flipV="1">
          <a:off x="2600589" y="1652763"/>
          <a:ext cx="1599818" cy="1143336"/>
        </a:xfrm>
        <a:prstGeom xmlns:a="http://schemas.openxmlformats.org/drawingml/2006/main" prst="line">
          <a:avLst/>
        </a:prstGeom>
        <a:ln xmlns:a="http://schemas.openxmlformats.org/drawingml/2006/main">
          <a:solidFill>
            <a:schemeClr val="bg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0.43599</cdr:x>
      <cdr:y>0.16233</cdr:y>
    </cdr:from>
    <cdr:to>
      <cdr:x>0.49947</cdr:x>
      <cdr:y>0.49873</cdr:y>
    </cdr:to>
    <cdr:cxnSp macro="">
      <cdr:nvCxnSpPr>
        <cdr:cNvPr id="5" name="Gerader Verbinder 4">
          <a:extLst xmlns:a="http://schemas.openxmlformats.org/drawingml/2006/main">
            <a:ext uri="{FF2B5EF4-FFF2-40B4-BE49-F238E27FC236}">
              <a16:creationId xmlns:a16="http://schemas.microsoft.com/office/drawing/2014/main" id="{4CEB8BA3-8373-40BB-BDDB-FEF95673E3F1}"/>
            </a:ext>
          </a:extLst>
        </cdr:cNvPr>
        <cdr:cNvCxnSpPr/>
      </cdr:nvCxnSpPr>
      <cdr:spPr>
        <a:xfrm xmlns:a="http://schemas.openxmlformats.org/drawingml/2006/main" flipH="1" flipV="1">
          <a:off x="3666578" y="910104"/>
          <a:ext cx="533829" cy="1885995"/>
        </a:xfrm>
        <a:prstGeom xmlns:a="http://schemas.openxmlformats.org/drawingml/2006/main" prst="line">
          <a:avLst/>
        </a:prstGeom>
        <a:ln xmlns:a="http://schemas.openxmlformats.org/drawingml/2006/main">
          <a:solidFill>
            <a:schemeClr val="bg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0.28091</cdr:x>
      <cdr:y>0.49873</cdr:y>
    </cdr:from>
    <cdr:to>
      <cdr:x>0.49947</cdr:x>
      <cdr:y>0.62728</cdr:y>
    </cdr:to>
    <cdr:cxnSp macro="">
      <cdr:nvCxnSpPr>
        <cdr:cNvPr id="18" name="Gerader Verbinder 17">
          <a:extLst xmlns:a="http://schemas.openxmlformats.org/drawingml/2006/main">
            <a:ext uri="{FF2B5EF4-FFF2-40B4-BE49-F238E27FC236}">
              <a16:creationId xmlns:a16="http://schemas.microsoft.com/office/drawing/2014/main" id="{8C4E59EE-CE1F-43CF-A2D1-5CC331CE5E18}"/>
            </a:ext>
          </a:extLst>
        </cdr:cNvPr>
        <cdr:cNvCxnSpPr/>
      </cdr:nvCxnSpPr>
      <cdr:spPr>
        <a:xfrm xmlns:a="http://schemas.openxmlformats.org/drawingml/2006/main" flipH="1">
          <a:off x="2362393" y="2796099"/>
          <a:ext cx="1838014" cy="720725"/>
        </a:xfrm>
        <a:prstGeom xmlns:a="http://schemas.openxmlformats.org/drawingml/2006/main" prst="line">
          <a:avLst/>
        </a:prstGeom>
        <a:ln xmlns:a="http://schemas.openxmlformats.org/drawingml/2006/main">
          <a:solidFill>
            <a:schemeClr val="bg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0.49406</cdr:x>
      <cdr:y>0.49873</cdr:y>
    </cdr:from>
    <cdr:to>
      <cdr:x>0.49947</cdr:x>
      <cdr:y>0.84968</cdr:y>
    </cdr:to>
    <cdr:cxnSp macro="">
      <cdr:nvCxnSpPr>
        <cdr:cNvPr id="15" name="Gerader Verbinder 14">
          <a:extLst xmlns:a="http://schemas.openxmlformats.org/drawingml/2006/main">
            <a:ext uri="{FF2B5EF4-FFF2-40B4-BE49-F238E27FC236}">
              <a16:creationId xmlns:a16="http://schemas.microsoft.com/office/drawing/2014/main" id="{B312547F-619C-4846-ACA1-03AB75B8281F}"/>
            </a:ext>
          </a:extLst>
        </cdr:cNvPr>
        <cdr:cNvCxnSpPr/>
      </cdr:nvCxnSpPr>
      <cdr:spPr>
        <a:xfrm xmlns:a="http://schemas.openxmlformats.org/drawingml/2006/main" flipH="1">
          <a:off x="4154893" y="2796099"/>
          <a:ext cx="45514" cy="1967605"/>
        </a:xfrm>
        <a:prstGeom xmlns:a="http://schemas.openxmlformats.org/drawingml/2006/main" prst="line">
          <a:avLst/>
        </a:prstGeom>
        <a:ln xmlns:a="http://schemas.openxmlformats.org/drawingml/2006/main">
          <a:solidFill>
            <a:schemeClr val="bg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472480" y="249068"/>
            <a:ext cx="4282476" cy="336760"/>
          </a:xfrm>
          <a:prstGeom prst="rect">
            <a:avLst/>
          </a:prstGeom>
        </p:spPr>
        <p:txBody>
          <a:bodyPr vert="horz" lIns="0" tIns="0" rIns="0" bIns="0" rtlCol="0"/>
          <a:lstStyle>
            <a:lvl1pPr algn="l">
              <a:defRPr sz="1200"/>
            </a:lvl1pPr>
          </a:lstStyle>
          <a:p>
            <a:endParaRPr lang="de-CH" sz="1000"/>
          </a:p>
        </p:txBody>
      </p:sp>
      <p:sp>
        <p:nvSpPr>
          <p:cNvPr id="3" name="Datumsplatzhalter 2"/>
          <p:cNvSpPr>
            <a:spLocks noGrp="1"/>
          </p:cNvSpPr>
          <p:nvPr>
            <p:ph type="dt" sz="quarter" idx="1"/>
          </p:nvPr>
        </p:nvSpPr>
        <p:spPr>
          <a:xfrm>
            <a:off x="5092527" y="249068"/>
            <a:ext cx="1232669" cy="336760"/>
          </a:xfrm>
          <a:prstGeom prst="rect">
            <a:avLst/>
          </a:prstGeom>
        </p:spPr>
        <p:txBody>
          <a:bodyPr vert="horz" lIns="0" tIns="0" rIns="0" bIns="0" rtlCol="0"/>
          <a:lstStyle>
            <a:lvl1pPr algn="r">
              <a:defRPr sz="1200"/>
            </a:lvl1pPr>
          </a:lstStyle>
          <a:p>
            <a:fld id="{D3AD8FE0-DA8D-4E18-B8A1-7AC4274A977A}" type="datetimeFigureOut">
              <a:rPr lang="de-CH" sz="1000"/>
              <a:t>10.12.2024</a:t>
            </a:fld>
            <a:endParaRPr lang="de-CH" sz="1000"/>
          </a:p>
        </p:txBody>
      </p:sp>
      <p:sp>
        <p:nvSpPr>
          <p:cNvPr id="4" name="Fußzeilenplatzhalter 3"/>
          <p:cNvSpPr>
            <a:spLocks noGrp="1"/>
          </p:cNvSpPr>
          <p:nvPr>
            <p:ph type="ftr" sz="quarter" idx="2"/>
          </p:nvPr>
        </p:nvSpPr>
        <p:spPr>
          <a:xfrm>
            <a:off x="472480" y="9217206"/>
            <a:ext cx="4282476" cy="359747"/>
          </a:xfrm>
          <a:prstGeom prst="rect">
            <a:avLst/>
          </a:prstGeom>
        </p:spPr>
        <p:txBody>
          <a:bodyPr vert="horz" lIns="0" tIns="0" rIns="0" bIns="0" rtlCol="0" anchor="b"/>
          <a:lstStyle>
            <a:lvl1pPr algn="l">
              <a:defRPr sz="1200"/>
            </a:lvl1pPr>
          </a:lstStyle>
          <a:p>
            <a:endParaRPr lang="de-CH" sz="1000"/>
          </a:p>
        </p:txBody>
      </p:sp>
      <p:sp>
        <p:nvSpPr>
          <p:cNvPr id="5" name="Foliennummernplatzhalter 4"/>
          <p:cNvSpPr>
            <a:spLocks noGrp="1"/>
          </p:cNvSpPr>
          <p:nvPr>
            <p:ph type="sldNum" sz="quarter" idx="3"/>
          </p:nvPr>
        </p:nvSpPr>
        <p:spPr>
          <a:xfrm>
            <a:off x="5092527" y="9217208"/>
            <a:ext cx="1232669" cy="359745"/>
          </a:xfrm>
          <a:prstGeom prst="rect">
            <a:avLst/>
          </a:prstGeom>
        </p:spPr>
        <p:txBody>
          <a:bodyPr vert="horz" lIns="0" tIns="0" rIns="0" bIns="0" rtlCol="0" anchor="b"/>
          <a:lstStyle>
            <a:lvl1pPr algn="r">
              <a:defRPr sz="1200"/>
            </a:lvl1pPr>
          </a:lstStyle>
          <a:p>
            <a:fld id="{2CEDAA2C-602C-494B-9BFF-F0D7FF14E319}" type="slidenum">
              <a:rPr lang="de-CH" sz="1000"/>
              <a:t>‹Nr.›</a:t>
            </a:fld>
            <a:endParaRPr lang="de-CH" sz="1000"/>
          </a:p>
        </p:txBody>
      </p:sp>
    </p:spTree>
    <p:extLst>
      <p:ext uri="{BB962C8B-B14F-4D97-AF65-F5344CB8AC3E}">
        <p14:creationId xmlns:p14="http://schemas.microsoft.com/office/powerpoint/2010/main" val="16250026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615229" y="249068"/>
            <a:ext cx="3996978" cy="336759"/>
          </a:xfrm>
          <a:prstGeom prst="rect">
            <a:avLst/>
          </a:prstGeom>
        </p:spPr>
        <p:txBody>
          <a:bodyPr vert="horz" lIns="0" tIns="0" rIns="0" bIns="0" rtlCol="0"/>
          <a:lstStyle>
            <a:lvl1pPr algn="l">
              <a:defRPr sz="1000"/>
            </a:lvl1pPr>
          </a:lstStyle>
          <a:p>
            <a:endParaRPr lang="de-CH"/>
          </a:p>
        </p:txBody>
      </p:sp>
      <p:sp>
        <p:nvSpPr>
          <p:cNvPr id="3" name="Datumsplatzhalter 2"/>
          <p:cNvSpPr>
            <a:spLocks noGrp="1"/>
          </p:cNvSpPr>
          <p:nvPr>
            <p:ph type="dt" idx="1"/>
          </p:nvPr>
        </p:nvSpPr>
        <p:spPr>
          <a:xfrm>
            <a:off x="4826330" y="249068"/>
            <a:ext cx="1356117" cy="336759"/>
          </a:xfrm>
          <a:prstGeom prst="rect">
            <a:avLst/>
          </a:prstGeom>
        </p:spPr>
        <p:txBody>
          <a:bodyPr vert="horz" lIns="0" tIns="0" rIns="0" bIns="0" rtlCol="0"/>
          <a:lstStyle>
            <a:lvl1pPr algn="r">
              <a:defRPr sz="1000"/>
            </a:lvl1pPr>
          </a:lstStyle>
          <a:p>
            <a:fld id="{67103740-C717-4353-A962-7DFFEF2467DB}" type="datetimeFigureOut">
              <a:rPr lang="de-CH" smtClean="0"/>
              <a:pPr/>
              <a:t>10.12.2024</a:t>
            </a:fld>
            <a:endParaRPr lang="de-CH"/>
          </a:p>
        </p:txBody>
      </p:sp>
      <p:sp>
        <p:nvSpPr>
          <p:cNvPr id="4" name="Folienbildplatzhalter 3"/>
          <p:cNvSpPr>
            <a:spLocks noGrp="1" noRot="1" noChangeAspect="1"/>
          </p:cNvSpPr>
          <p:nvPr>
            <p:ph type="sldImg" idx="2"/>
          </p:nvPr>
        </p:nvSpPr>
        <p:spPr>
          <a:xfrm>
            <a:off x="349250" y="1031875"/>
            <a:ext cx="6099175" cy="3432175"/>
          </a:xfrm>
          <a:prstGeom prst="rect">
            <a:avLst/>
          </a:prstGeom>
          <a:noFill/>
          <a:ln w="12700">
            <a:solidFill>
              <a:prstClr val="black"/>
            </a:solidFill>
          </a:ln>
        </p:spPr>
        <p:txBody>
          <a:bodyPr vert="horz" lIns="91303" tIns="45651" rIns="91303" bIns="45651" rtlCol="0" anchor="ctr"/>
          <a:lstStyle/>
          <a:p>
            <a:endParaRPr lang="de-CH"/>
          </a:p>
        </p:txBody>
      </p:sp>
      <p:sp>
        <p:nvSpPr>
          <p:cNvPr id="5" name="Notizenplatzhalter 4"/>
          <p:cNvSpPr>
            <a:spLocks noGrp="1"/>
          </p:cNvSpPr>
          <p:nvPr>
            <p:ph type="body" sz="quarter" idx="3"/>
          </p:nvPr>
        </p:nvSpPr>
        <p:spPr>
          <a:xfrm>
            <a:off x="615228" y="4909199"/>
            <a:ext cx="5567219" cy="4198649"/>
          </a:xfrm>
          <a:prstGeom prst="rect">
            <a:avLst/>
          </a:prstGeom>
        </p:spPr>
        <p:txBody>
          <a:bodyPr vert="horz" lIns="0" tIns="0" rIns="0" bIns="0" rtlCol="0"/>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6" name="Fußzeilenplatzhalter 5"/>
          <p:cNvSpPr>
            <a:spLocks noGrp="1"/>
          </p:cNvSpPr>
          <p:nvPr>
            <p:ph type="ftr" sz="quarter" idx="4"/>
          </p:nvPr>
        </p:nvSpPr>
        <p:spPr>
          <a:xfrm>
            <a:off x="615229" y="9186033"/>
            <a:ext cx="3996978" cy="372363"/>
          </a:xfrm>
          <a:prstGeom prst="rect">
            <a:avLst/>
          </a:prstGeom>
        </p:spPr>
        <p:txBody>
          <a:bodyPr vert="horz" lIns="0" tIns="0" rIns="0" bIns="0" rtlCol="0" anchor="b"/>
          <a:lstStyle>
            <a:lvl1pPr algn="l">
              <a:defRPr sz="1000"/>
            </a:lvl1pPr>
          </a:lstStyle>
          <a:p>
            <a:endParaRPr lang="de-CH"/>
          </a:p>
        </p:txBody>
      </p:sp>
      <p:sp>
        <p:nvSpPr>
          <p:cNvPr id="7" name="Foliennummernplatzhalter 6"/>
          <p:cNvSpPr>
            <a:spLocks noGrp="1"/>
          </p:cNvSpPr>
          <p:nvPr>
            <p:ph type="sldNum" sz="quarter" idx="5"/>
          </p:nvPr>
        </p:nvSpPr>
        <p:spPr>
          <a:xfrm>
            <a:off x="4826330" y="9186032"/>
            <a:ext cx="1356117" cy="372364"/>
          </a:xfrm>
          <a:prstGeom prst="rect">
            <a:avLst/>
          </a:prstGeom>
        </p:spPr>
        <p:txBody>
          <a:bodyPr vert="horz" lIns="0" tIns="0" rIns="0" bIns="0" rtlCol="0" anchor="b"/>
          <a:lstStyle>
            <a:lvl1pPr algn="r">
              <a:defRPr sz="1000"/>
            </a:lvl1pPr>
          </a:lstStyle>
          <a:p>
            <a:fld id="{3A493298-6094-4361-B311-891E531296F6}" type="slidenum">
              <a:rPr lang="de-CH" smtClean="0"/>
              <a:pPr/>
              <a:t>‹Nr.›</a:t>
            </a:fld>
            <a:endParaRPr lang="de-CH"/>
          </a:p>
        </p:txBody>
      </p:sp>
    </p:spTree>
    <p:extLst>
      <p:ext uri="{BB962C8B-B14F-4D97-AF65-F5344CB8AC3E}">
        <p14:creationId xmlns:p14="http://schemas.microsoft.com/office/powerpoint/2010/main" val="31170970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3127" userDrawn="1">
          <p15:clr>
            <a:srgbClr val="F26B43"/>
          </p15:clr>
        </p15:guide>
        <p15:guide id="2" pos="2141"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Liebe Gäste</a:t>
            </a:r>
          </a:p>
          <a:p>
            <a:endParaRPr lang="de-DE"/>
          </a:p>
          <a:p>
            <a:r>
              <a:rPr lang="de-DE"/>
              <a:t>Es freut uns, dass Sie sich für das Parlament interessieren. Denn das Parlament interessiert sich auch für Sie – und für Ihre Fragen. Deshalb bringen wir es Ihnen gerne etwas näher.</a:t>
            </a:r>
          </a:p>
        </p:txBody>
      </p:sp>
      <p:sp>
        <p:nvSpPr>
          <p:cNvPr id="4" name="Foliennummernplatzhalter 3"/>
          <p:cNvSpPr>
            <a:spLocks noGrp="1"/>
          </p:cNvSpPr>
          <p:nvPr>
            <p:ph type="sldNum" sz="quarter" idx="10"/>
          </p:nvPr>
        </p:nvSpPr>
        <p:spPr/>
        <p:txBody>
          <a:bodyPr/>
          <a:lstStyle/>
          <a:p>
            <a:fld id="{3A493298-6094-4361-B311-891E531296F6}" type="slidenum">
              <a:rPr lang="de-CH" smtClean="0"/>
              <a:pPr/>
              <a:t>1</a:t>
            </a:fld>
            <a:endParaRPr lang="de-CH"/>
          </a:p>
        </p:txBody>
      </p:sp>
    </p:spTree>
    <p:extLst>
      <p:ext uri="{BB962C8B-B14F-4D97-AF65-F5344CB8AC3E}">
        <p14:creationId xmlns:p14="http://schemas.microsoft.com/office/powerpoint/2010/main" val="11607575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Nur einen Sitz haben jene sechs Kantone, die die Bundesverfassung bis 1999 als «Halbkantone» bezeichnete: Ob- und Nidwalden, Appenzell Ausserrhoden und Appenzell Innerrhoden, Basel-Stadt und Basel-Landschaft. </a:t>
            </a:r>
          </a:p>
        </p:txBody>
      </p:sp>
      <p:sp>
        <p:nvSpPr>
          <p:cNvPr id="4" name="Foliennummernplatzhalter 3"/>
          <p:cNvSpPr>
            <a:spLocks noGrp="1"/>
          </p:cNvSpPr>
          <p:nvPr>
            <p:ph type="sldNum" sz="quarter" idx="10"/>
          </p:nvPr>
        </p:nvSpPr>
        <p:spPr/>
        <p:txBody>
          <a:bodyPr/>
          <a:lstStyle/>
          <a:p>
            <a:fld id="{3A493298-6094-4361-B311-891E531296F6}" type="slidenum">
              <a:rPr lang="de-CH" smtClean="0"/>
              <a:pPr/>
              <a:t>10</a:t>
            </a:fld>
            <a:endParaRPr lang="de-CH"/>
          </a:p>
        </p:txBody>
      </p:sp>
    </p:spTree>
    <p:extLst>
      <p:ext uri="{BB962C8B-B14F-4D97-AF65-F5344CB8AC3E}">
        <p14:creationId xmlns:p14="http://schemas.microsoft.com/office/powerpoint/2010/main" val="19088550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Ob- und Nidwalden teilten ihre Stimme schon an der Tagsatzung. Das Land Appenzell teilte sich 1597 in zwei Staatswesen. Basel spaltete sich 1833; eine neue gemeinsame Verfassung wurde 1969 an der Urne abgelehnt.</a:t>
            </a:r>
          </a:p>
        </p:txBody>
      </p:sp>
      <p:sp>
        <p:nvSpPr>
          <p:cNvPr id="4" name="Foliennummernplatzhalter 3"/>
          <p:cNvSpPr>
            <a:spLocks noGrp="1"/>
          </p:cNvSpPr>
          <p:nvPr>
            <p:ph type="sldNum" sz="quarter" idx="10"/>
          </p:nvPr>
        </p:nvSpPr>
        <p:spPr/>
        <p:txBody>
          <a:bodyPr/>
          <a:lstStyle/>
          <a:p>
            <a:fld id="{3A493298-6094-4361-B311-891E531296F6}" type="slidenum">
              <a:rPr lang="de-CH" smtClean="0"/>
              <a:pPr/>
              <a:t>11</a:t>
            </a:fld>
            <a:endParaRPr lang="de-CH"/>
          </a:p>
        </p:txBody>
      </p:sp>
    </p:spTree>
    <p:extLst>
      <p:ext uri="{BB962C8B-B14F-4D97-AF65-F5344CB8AC3E}">
        <p14:creationId xmlns:p14="http://schemas.microsoft.com/office/powerpoint/2010/main" val="1327114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noProof="0" dirty="0"/>
              <a:t>Im Ständerat ist die Bevölkerungsstärke eines Kantons nicht von Belang. Der einwohnermässig kleine Kanton Uri hat ebenso zwei Sitze wie der grosse Kanton Zürich. Dieses System schafft ein Gegengewicht zur Stimmkraft, die die bevölkerungsreichen Kantone im Nationalrat haben.</a:t>
            </a:r>
          </a:p>
        </p:txBody>
      </p:sp>
      <p:sp>
        <p:nvSpPr>
          <p:cNvPr id="4" name="Foliennummernplatzhalter 3"/>
          <p:cNvSpPr>
            <a:spLocks noGrp="1"/>
          </p:cNvSpPr>
          <p:nvPr>
            <p:ph type="sldNum" sz="quarter" idx="10"/>
          </p:nvPr>
        </p:nvSpPr>
        <p:spPr/>
        <p:txBody>
          <a:bodyPr/>
          <a:lstStyle/>
          <a:p>
            <a:fld id="{3A493298-6094-4361-B311-891E531296F6}" type="slidenum">
              <a:rPr lang="de-CH" smtClean="0"/>
              <a:pPr/>
              <a:t>12</a:t>
            </a:fld>
            <a:endParaRPr lang="de-CH"/>
          </a:p>
        </p:txBody>
      </p:sp>
    </p:spTree>
    <p:extLst>
      <p:ext uri="{BB962C8B-B14F-4D97-AF65-F5344CB8AC3E}">
        <p14:creationId xmlns:p14="http://schemas.microsoft.com/office/powerpoint/2010/main" val="20778031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A493298-6094-4361-B311-891E531296F6}" type="slidenum">
              <a:rPr lang="de-CH" smtClean="0"/>
              <a:pPr/>
              <a:t>13</a:t>
            </a:fld>
            <a:endParaRPr lang="de-CH"/>
          </a:p>
        </p:txBody>
      </p:sp>
    </p:spTree>
    <p:extLst>
      <p:ext uri="{BB962C8B-B14F-4D97-AF65-F5344CB8AC3E}">
        <p14:creationId xmlns:p14="http://schemas.microsoft.com/office/powerpoint/2010/main" val="6166789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noProof="0"/>
              <a:t>Der Nationalrat hat also trotz seiner Grösse nicht mehr zu sagen. Und der Ständerat trotz der kleineren Sitzzahl nicht weniger. Neben der Schweiz kennt in Europa nur Italien ein solches perfektes Zweikammersystem.</a:t>
            </a:r>
          </a:p>
        </p:txBody>
      </p:sp>
      <p:sp>
        <p:nvSpPr>
          <p:cNvPr id="4" name="Foliennummernplatzhalter 3"/>
          <p:cNvSpPr>
            <a:spLocks noGrp="1"/>
          </p:cNvSpPr>
          <p:nvPr>
            <p:ph type="sldNum" sz="quarter" idx="10"/>
          </p:nvPr>
        </p:nvSpPr>
        <p:spPr/>
        <p:txBody>
          <a:bodyPr/>
          <a:lstStyle/>
          <a:p>
            <a:fld id="{3A493298-6094-4361-B311-891E531296F6}" type="slidenum">
              <a:rPr lang="de-CH" smtClean="0"/>
              <a:pPr/>
              <a:t>14</a:t>
            </a:fld>
            <a:endParaRPr lang="de-CH"/>
          </a:p>
        </p:txBody>
      </p:sp>
    </p:spTree>
    <p:extLst>
      <p:ext uri="{BB962C8B-B14F-4D97-AF65-F5344CB8AC3E}">
        <p14:creationId xmlns:p14="http://schemas.microsoft.com/office/powerpoint/2010/main" val="7665616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Gesetze müssen beide Kammern im gleichen Wortlaut verabschieden. Ein Ja in der einen Kammer reicht also nicht. Bis sich National- und Ständerat geeinigt haben, braucht es oft seine Zeit.</a:t>
            </a:r>
          </a:p>
        </p:txBody>
      </p:sp>
      <p:sp>
        <p:nvSpPr>
          <p:cNvPr id="4" name="Foliennummernplatzhalter 3"/>
          <p:cNvSpPr>
            <a:spLocks noGrp="1"/>
          </p:cNvSpPr>
          <p:nvPr>
            <p:ph type="sldNum" sz="quarter" idx="10"/>
          </p:nvPr>
        </p:nvSpPr>
        <p:spPr/>
        <p:txBody>
          <a:bodyPr/>
          <a:lstStyle/>
          <a:p>
            <a:fld id="{3A493298-6094-4361-B311-891E531296F6}" type="slidenum">
              <a:rPr lang="de-CH" smtClean="0"/>
              <a:pPr/>
              <a:t>15</a:t>
            </a:fld>
            <a:endParaRPr lang="de-CH"/>
          </a:p>
        </p:txBody>
      </p:sp>
    </p:spTree>
    <p:extLst>
      <p:ext uri="{BB962C8B-B14F-4D97-AF65-F5344CB8AC3E}">
        <p14:creationId xmlns:p14="http://schemas.microsoft.com/office/powerpoint/2010/main" val="13835261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Zur Bereinigung der Differenzen geht ein Geschäft von einer Kammer in die andere. Dabei nimmt es jeweils den Weg durch die vorberatende Kommission. Falls sich National- und Ständerat auch nach drei Runden nicht einig sind, findet eine Einigungskonferenz statt. Ohne Einigung ist das Geschäft erledigt.</a:t>
            </a:r>
          </a:p>
          <a:p>
            <a:r>
              <a:rPr lang="de-DE" dirty="0"/>
              <a:t>Die beiden Kammern kommen auch wegen ihrer unterschiedlichen politischen Zusammensetzung oft nicht von Anfang an zum selben Ergebnis.</a:t>
            </a:r>
          </a:p>
        </p:txBody>
      </p:sp>
      <p:sp>
        <p:nvSpPr>
          <p:cNvPr id="4" name="Foliennummernplatzhalter 3"/>
          <p:cNvSpPr>
            <a:spLocks noGrp="1"/>
          </p:cNvSpPr>
          <p:nvPr>
            <p:ph type="sldNum" sz="quarter" idx="10"/>
          </p:nvPr>
        </p:nvSpPr>
        <p:spPr/>
        <p:txBody>
          <a:bodyPr/>
          <a:lstStyle/>
          <a:p>
            <a:fld id="{3A493298-6094-4361-B311-891E531296F6}" type="slidenum">
              <a:rPr lang="de-CH" smtClean="0"/>
              <a:pPr/>
              <a:t>16</a:t>
            </a:fld>
            <a:endParaRPr lang="de-CH"/>
          </a:p>
        </p:txBody>
      </p:sp>
    </p:spTree>
    <p:extLst>
      <p:ext uri="{BB962C8B-B14F-4D97-AF65-F5344CB8AC3E}">
        <p14:creationId xmlns:p14="http://schemas.microsoft.com/office/powerpoint/2010/main" val="5793835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49250" y="1031875"/>
            <a:ext cx="6099175" cy="3432175"/>
          </a:xfrm>
        </p:spPr>
      </p:sp>
      <p:sp>
        <p:nvSpPr>
          <p:cNvPr id="3" name="Notizenplatzhalter 2"/>
          <p:cNvSpPr>
            <a:spLocks noGrp="1"/>
          </p:cNvSpPr>
          <p:nvPr>
            <p:ph type="body" idx="1"/>
          </p:nvPr>
        </p:nvSpPr>
        <p:spPr/>
        <p:txBody>
          <a:bodyPr/>
          <a:lstStyle/>
          <a:p>
            <a:r>
              <a:rPr lang="de-CH"/>
              <a:t>Trotz exakt gleicher Rechte gibt es übrigens durchaus Unterschiede in der Ratskultur – nur schon wegen der Grösse. Im Nationalrat sind die Debatten strenger reglementiert, und die Redezeit ist bemessen. Für ein Votum tritt man nach vorne ans Pult.</a:t>
            </a:r>
          </a:p>
        </p:txBody>
      </p:sp>
      <p:sp>
        <p:nvSpPr>
          <p:cNvPr id="4" name="Foliennummernplatzhalter 3"/>
          <p:cNvSpPr>
            <a:spLocks noGrp="1"/>
          </p:cNvSpPr>
          <p:nvPr>
            <p:ph type="sldNum" sz="quarter" idx="10"/>
          </p:nvPr>
        </p:nvSpPr>
        <p:spPr/>
        <p:txBody>
          <a:bodyPr/>
          <a:lstStyle/>
          <a:p>
            <a:fld id="{3A493298-6094-4361-B311-891E531296F6}" type="slidenum">
              <a:rPr lang="de-CH" smtClean="0"/>
              <a:pPr/>
              <a:t>17</a:t>
            </a:fld>
            <a:endParaRPr lang="de-CH"/>
          </a:p>
        </p:txBody>
      </p:sp>
    </p:spTree>
    <p:extLst>
      <p:ext uri="{BB962C8B-B14F-4D97-AF65-F5344CB8AC3E}">
        <p14:creationId xmlns:p14="http://schemas.microsoft.com/office/powerpoint/2010/main" val="16894176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Im Ständerat spricht man von seinem Sitzplatz aus. Die Redezeit ist nicht beschränkt. Theoretisch dürfen im Lauf einer Debatte alle das Wort ergreifen. Damit bleibt mehr Raum für Spontaneität.</a:t>
            </a:r>
          </a:p>
        </p:txBody>
      </p:sp>
      <p:sp>
        <p:nvSpPr>
          <p:cNvPr id="4" name="Foliennummernplatzhalter 3"/>
          <p:cNvSpPr>
            <a:spLocks noGrp="1"/>
          </p:cNvSpPr>
          <p:nvPr>
            <p:ph type="sldNum" sz="quarter" idx="10"/>
          </p:nvPr>
        </p:nvSpPr>
        <p:spPr/>
        <p:txBody>
          <a:bodyPr/>
          <a:lstStyle/>
          <a:p>
            <a:fld id="{3A493298-6094-4361-B311-891E531296F6}" type="slidenum">
              <a:rPr lang="de-CH" smtClean="0"/>
              <a:pPr/>
              <a:t>18</a:t>
            </a:fld>
            <a:endParaRPr lang="de-CH"/>
          </a:p>
        </p:txBody>
      </p:sp>
    </p:spTree>
    <p:extLst>
      <p:ext uri="{BB962C8B-B14F-4D97-AF65-F5344CB8AC3E}">
        <p14:creationId xmlns:p14="http://schemas.microsoft.com/office/powerpoint/2010/main" val="4490809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A493298-6094-4361-B311-891E531296F6}" type="slidenum">
              <a:rPr lang="de-CH" smtClean="0"/>
              <a:pPr/>
              <a:t>19</a:t>
            </a:fld>
            <a:endParaRPr lang="de-CH"/>
          </a:p>
        </p:txBody>
      </p:sp>
    </p:spTree>
    <p:extLst>
      <p:ext uri="{BB962C8B-B14F-4D97-AF65-F5344CB8AC3E}">
        <p14:creationId xmlns:p14="http://schemas.microsoft.com/office/powerpoint/2010/main" val="2098122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A493298-6094-4361-B311-891E531296F6}" type="slidenum">
              <a:rPr lang="de-CH" smtClean="0"/>
              <a:pPr/>
              <a:t>2</a:t>
            </a:fld>
            <a:endParaRPr lang="de-CH"/>
          </a:p>
        </p:txBody>
      </p:sp>
    </p:spTree>
    <p:extLst>
      <p:ext uri="{BB962C8B-B14F-4D97-AF65-F5344CB8AC3E}">
        <p14:creationId xmlns:p14="http://schemas.microsoft.com/office/powerpoint/2010/main" val="21426102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A493298-6094-4361-B311-891E531296F6}" type="slidenum">
              <a:rPr lang="de-CH" smtClean="0"/>
              <a:pPr/>
              <a:t>20</a:t>
            </a:fld>
            <a:endParaRPr lang="de-CH"/>
          </a:p>
        </p:txBody>
      </p:sp>
    </p:spTree>
    <p:extLst>
      <p:ext uri="{BB962C8B-B14F-4D97-AF65-F5344CB8AC3E}">
        <p14:creationId xmlns:p14="http://schemas.microsoft.com/office/powerpoint/2010/main" val="14576257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Ein</a:t>
            </a:r>
            <a:r>
              <a:rPr lang="de-DE" baseline="0" dirty="0"/>
              <a:t> Ratsmitglied ist parteilos in der Fraktion V</a:t>
            </a:r>
            <a:endParaRPr lang="de-DE" dirty="0"/>
          </a:p>
        </p:txBody>
      </p:sp>
      <p:sp>
        <p:nvSpPr>
          <p:cNvPr id="4" name="Foliennummernplatzhalter 3"/>
          <p:cNvSpPr>
            <a:spLocks noGrp="1"/>
          </p:cNvSpPr>
          <p:nvPr>
            <p:ph type="sldNum" sz="quarter" idx="10"/>
          </p:nvPr>
        </p:nvSpPr>
        <p:spPr/>
        <p:txBody>
          <a:bodyPr/>
          <a:lstStyle/>
          <a:p>
            <a:fld id="{3A493298-6094-4361-B311-891E531296F6}" type="slidenum">
              <a:rPr lang="de-CH" smtClean="0"/>
              <a:pPr/>
              <a:t>21</a:t>
            </a:fld>
            <a:endParaRPr lang="de-CH"/>
          </a:p>
        </p:txBody>
      </p:sp>
    </p:spTree>
    <p:extLst>
      <p:ext uri="{BB962C8B-B14F-4D97-AF65-F5344CB8AC3E}">
        <p14:creationId xmlns:p14="http://schemas.microsoft.com/office/powerpoint/2010/main" val="34636798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A493298-6094-4361-B311-891E531296F6}" type="slidenum">
              <a:rPr lang="de-CH" smtClean="0"/>
              <a:pPr/>
              <a:t>22</a:t>
            </a:fld>
            <a:endParaRPr lang="de-CH"/>
          </a:p>
        </p:txBody>
      </p:sp>
    </p:spTree>
    <p:extLst>
      <p:ext uri="{BB962C8B-B14F-4D97-AF65-F5344CB8AC3E}">
        <p14:creationId xmlns:p14="http://schemas.microsoft.com/office/powerpoint/2010/main" val="4297724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Eine Fraktion zählt mindestens fünf Mitglieder. Auch Angehörige kleiner Kantonalparteien sowie Parteilose </a:t>
            </a:r>
            <a:r>
              <a:rPr lang="de-DE" dirty="0" err="1"/>
              <a:t>schliessen</a:t>
            </a:r>
            <a:r>
              <a:rPr lang="de-DE" dirty="0"/>
              <a:t> sich meist einer Fraktion an.</a:t>
            </a:r>
          </a:p>
          <a:p>
            <a:r>
              <a:rPr lang="de-DE" dirty="0"/>
              <a:t>Fraktionen debattieren über wichtige Geschäfte, ehe sie in die Räte  kommen. Jede versucht, eine einheitliche Position zu finden.</a:t>
            </a:r>
          </a:p>
        </p:txBody>
      </p:sp>
      <p:sp>
        <p:nvSpPr>
          <p:cNvPr id="4" name="Foliennummernplatzhalter 3"/>
          <p:cNvSpPr>
            <a:spLocks noGrp="1"/>
          </p:cNvSpPr>
          <p:nvPr>
            <p:ph type="sldNum" sz="quarter" idx="10"/>
          </p:nvPr>
        </p:nvSpPr>
        <p:spPr/>
        <p:txBody>
          <a:bodyPr/>
          <a:lstStyle/>
          <a:p>
            <a:fld id="{3A493298-6094-4361-B311-891E531296F6}" type="slidenum">
              <a:rPr lang="de-CH" smtClean="0"/>
              <a:pPr/>
              <a:t>23</a:t>
            </a:fld>
            <a:endParaRPr lang="de-CH"/>
          </a:p>
        </p:txBody>
      </p:sp>
    </p:spTree>
    <p:extLst>
      <p:ext uri="{BB962C8B-B14F-4D97-AF65-F5344CB8AC3E}">
        <p14:creationId xmlns:p14="http://schemas.microsoft.com/office/powerpoint/2010/main" val="11987513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Im Nationalrat ist die Zugehörigkeit zu einer Fraktion besonders wichtig, denn dort wird den Fraktionen ein Teil der Redezeit zugewiesen.</a:t>
            </a:r>
          </a:p>
        </p:txBody>
      </p:sp>
      <p:sp>
        <p:nvSpPr>
          <p:cNvPr id="4" name="Foliennummernplatzhalter 3"/>
          <p:cNvSpPr>
            <a:spLocks noGrp="1"/>
          </p:cNvSpPr>
          <p:nvPr>
            <p:ph type="sldNum" sz="quarter" idx="10"/>
          </p:nvPr>
        </p:nvSpPr>
        <p:spPr/>
        <p:txBody>
          <a:bodyPr/>
          <a:lstStyle/>
          <a:p>
            <a:fld id="{3A493298-6094-4361-B311-891E531296F6}" type="slidenum">
              <a:rPr lang="de-CH" smtClean="0"/>
              <a:pPr/>
              <a:t>24</a:t>
            </a:fld>
            <a:endParaRPr lang="de-CH"/>
          </a:p>
        </p:txBody>
      </p:sp>
    </p:spTree>
    <p:extLst>
      <p:ext uri="{BB962C8B-B14F-4D97-AF65-F5344CB8AC3E}">
        <p14:creationId xmlns:p14="http://schemas.microsoft.com/office/powerpoint/2010/main" val="16016284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A77D18-FC31-43B3-7BBB-AA8F9329626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C93FB33-1B69-94FF-3D9F-B401A6A15E68}"/>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CCEA24F7-8527-D5A8-2847-1E9268794627}"/>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2C503A0B-66B2-35C2-2B6D-CFF970211A2A}"/>
              </a:ext>
            </a:extLst>
          </p:cNvPr>
          <p:cNvSpPr>
            <a:spLocks noGrp="1"/>
          </p:cNvSpPr>
          <p:nvPr>
            <p:ph type="sldNum" sz="quarter" idx="10"/>
          </p:nvPr>
        </p:nvSpPr>
        <p:spPr/>
        <p:txBody>
          <a:bodyPr/>
          <a:lstStyle/>
          <a:p>
            <a:fld id="{3A493298-6094-4361-B311-891E531296F6}" type="slidenum">
              <a:rPr lang="de-CH" smtClean="0"/>
              <a:pPr/>
              <a:t>25</a:t>
            </a:fld>
            <a:endParaRPr lang="de-CH"/>
          </a:p>
        </p:txBody>
      </p:sp>
    </p:spTree>
    <p:extLst>
      <p:ext uri="{BB962C8B-B14F-4D97-AF65-F5344CB8AC3E}">
        <p14:creationId xmlns:p14="http://schemas.microsoft.com/office/powerpoint/2010/main" val="5171227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Auf den hinteren Plätzen sitzen übrigens nicht etwa «Hinterbänkler» und «Hinterbänklerinnen».</a:t>
            </a:r>
            <a:r>
              <a:rPr lang="de-DE" baseline="0" dirty="0"/>
              <a:t> </a:t>
            </a:r>
            <a:r>
              <a:rPr lang="de-DE" dirty="0"/>
              <a:t>Sie sind vielmehr am beliebtesten: Von dort ist man am schnellsten beim Interview im Vorzimmer und in der Wandelhalle.</a:t>
            </a:r>
          </a:p>
        </p:txBody>
      </p:sp>
      <p:sp>
        <p:nvSpPr>
          <p:cNvPr id="4" name="Foliennummernplatzhalter 3"/>
          <p:cNvSpPr>
            <a:spLocks noGrp="1"/>
          </p:cNvSpPr>
          <p:nvPr>
            <p:ph type="sldNum" sz="quarter" idx="10"/>
          </p:nvPr>
        </p:nvSpPr>
        <p:spPr/>
        <p:txBody>
          <a:bodyPr/>
          <a:lstStyle/>
          <a:p>
            <a:fld id="{3A493298-6094-4361-B311-891E531296F6}" type="slidenum">
              <a:rPr lang="de-CH" smtClean="0"/>
              <a:pPr/>
              <a:t>26</a:t>
            </a:fld>
            <a:endParaRPr lang="de-CH"/>
          </a:p>
        </p:txBody>
      </p:sp>
    </p:spTree>
    <p:extLst>
      <p:ext uri="{BB962C8B-B14F-4D97-AF65-F5344CB8AC3E}">
        <p14:creationId xmlns:p14="http://schemas.microsoft.com/office/powerpoint/2010/main" val="9958907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3A493298-6094-4361-B311-891E531296F6}" type="slidenum">
              <a:rPr lang="de-CH" smtClean="0"/>
              <a:pPr/>
              <a:t>27</a:t>
            </a:fld>
            <a:endParaRPr lang="de-CH"/>
          </a:p>
        </p:txBody>
      </p:sp>
    </p:spTree>
    <p:extLst>
      <p:ext uri="{BB962C8B-B14F-4D97-AF65-F5344CB8AC3E}">
        <p14:creationId xmlns:p14="http://schemas.microsoft.com/office/powerpoint/2010/main" val="4477359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3A493298-6094-4361-B311-891E531296F6}" type="slidenum">
              <a:rPr lang="de-CH" smtClean="0"/>
              <a:pPr/>
              <a:t>28</a:t>
            </a:fld>
            <a:endParaRPr lang="de-CH"/>
          </a:p>
        </p:txBody>
      </p:sp>
    </p:spTree>
    <p:extLst>
      <p:ext uri="{BB962C8B-B14F-4D97-AF65-F5344CB8AC3E}">
        <p14:creationId xmlns:p14="http://schemas.microsoft.com/office/powerpoint/2010/main" val="7900484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6DCA41-F587-6313-1B32-524C7CD7E2C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968FF99-7899-D83F-107F-2203278FBF6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9F8FAC3E-1EB9-2093-5488-05B18A40283D}"/>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5D0C290B-F791-31C3-20C4-D6FE7FD6A8FA}"/>
              </a:ext>
            </a:extLst>
          </p:cNvPr>
          <p:cNvSpPr>
            <a:spLocks noGrp="1"/>
          </p:cNvSpPr>
          <p:nvPr>
            <p:ph type="sldNum" sz="quarter" idx="10"/>
          </p:nvPr>
        </p:nvSpPr>
        <p:spPr/>
        <p:txBody>
          <a:bodyPr/>
          <a:lstStyle/>
          <a:p>
            <a:fld id="{3A493298-6094-4361-B311-891E531296F6}" type="slidenum">
              <a:rPr lang="de-CH" smtClean="0"/>
              <a:pPr/>
              <a:t>29</a:t>
            </a:fld>
            <a:endParaRPr lang="de-CH"/>
          </a:p>
        </p:txBody>
      </p:sp>
    </p:spTree>
    <p:extLst>
      <p:ext uri="{BB962C8B-B14F-4D97-AF65-F5344CB8AC3E}">
        <p14:creationId xmlns:p14="http://schemas.microsoft.com/office/powerpoint/2010/main" val="1500310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A493298-6094-4361-B311-891E531296F6}" type="slidenum">
              <a:rPr lang="de-CH" smtClean="0"/>
              <a:pPr/>
              <a:t>3</a:t>
            </a:fld>
            <a:endParaRPr lang="de-CH"/>
          </a:p>
        </p:txBody>
      </p:sp>
    </p:spTree>
    <p:extLst>
      <p:ext uri="{BB962C8B-B14F-4D97-AF65-F5344CB8AC3E}">
        <p14:creationId xmlns:p14="http://schemas.microsoft.com/office/powerpoint/2010/main" val="11770362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Im Ständerat sind die Parteienverhältnisse anders. Die Mitglieder des Ständerates gehören auch einer Fraktion an, im Rat selbst aber gibt es nur eine informelle Aufteilung in Gruppen.</a:t>
            </a:r>
          </a:p>
        </p:txBody>
      </p:sp>
      <p:sp>
        <p:nvSpPr>
          <p:cNvPr id="4" name="Foliennummernplatzhalter 3"/>
          <p:cNvSpPr>
            <a:spLocks noGrp="1"/>
          </p:cNvSpPr>
          <p:nvPr>
            <p:ph type="sldNum" sz="quarter" idx="10"/>
          </p:nvPr>
        </p:nvSpPr>
        <p:spPr/>
        <p:txBody>
          <a:bodyPr/>
          <a:lstStyle/>
          <a:p>
            <a:fld id="{3A493298-6094-4361-B311-891E531296F6}" type="slidenum">
              <a:rPr lang="de-CH" smtClean="0"/>
              <a:pPr/>
              <a:t>30</a:t>
            </a:fld>
            <a:endParaRPr lang="de-CH"/>
          </a:p>
        </p:txBody>
      </p:sp>
    </p:spTree>
    <p:extLst>
      <p:ext uri="{BB962C8B-B14F-4D97-AF65-F5344CB8AC3E}">
        <p14:creationId xmlns:p14="http://schemas.microsoft.com/office/powerpoint/2010/main" val="12301525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A493298-6094-4361-B311-891E531296F6}" type="slidenum">
              <a:rPr lang="de-CH" smtClean="0"/>
              <a:pPr/>
              <a:t>31</a:t>
            </a:fld>
            <a:endParaRPr lang="de-CH"/>
          </a:p>
        </p:txBody>
      </p:sp>
    </p:spTree>
    <p:extLst>
      <p:ext uri="{BB962C8B-B14F-4D97-AF65-F5344CB8AC3E}">
        <p14:creationId xmlns:p14="http://schemas.microsoft.com/office/powerpoint/2010/main" val="4301281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A493298-6094-4361-B311-891E531296F6}" type="slidenum">
              <a:rPr lang="de-CH" smtClean="0"/>
              <a:pPr/>
              <a:t>32</a:t>
            </a:fld>
            <a:endParaRPr lang="de-CH"/>
          </a:p>
        </p:txBody>
      </p:sp>
    </p:spTree>
    <p:extLst>
      <p:ext uri="{BB962C8B-B14F-4D97-AF65-F5344CB8AC3E}">
        <p14:creationId xmlns:p14="http://schemas.microsoft.com/office/powerpoint/2010/main" val="7344326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3A493298-6094-4361-B311-891E531296F6}" type="slidenum">
              <a:rPr lang="de-CH" smtClean="0"/>
              <a:pPr/>
              <a:t>33</a:t>
            </a:fld>
            <a:endParaRPr lang="de-CH"/>
          </a:p>
        </p:txBody>
      </p:sp>
    </p:spTree>
    <p:extLst>
      <p:ext uri="{BB962C8B-B14F-4D97-AF65-F5344CB8AC3E}">
        <p14:creationId xmlns:p14="http://schemas.microsoft.com/office/powerpoint/2010/main" val="20216342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0A686F-4518-1F36-9896-527DC3336E8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3E3E09A-D751-C623-5053-8C87AB33595D}"/>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8084ACB5-3E29-5A49-CE3C-D6143AD2FF5D}"/>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53475867-5F08-6B14-B8FA-512DC2E2E90B}"/>
              </a:ext>
            </a:extLst>
          </p:cNvPr>
          <p:cNvSpPr>
            <a:spLocks noGrp="1"/>
          </p:cNvSpPr>
          <p:nvPr>
            <p:ph type="sldNum" sz="quarter" idx="10"/>
          </p:nvPr>
        </p:nvSpPr>
        <p:spPr/>
        <p:txBody>
          <a:bodyPr/>
          <a:lstStyle/>
          <a:p>
            <a:fld id="{3A493298-6094-4361-B311-891E531296F6}" type="slidenum">
              <a:rPr lang="de-CH" smtClean="0"/>
              <a:pPr/>
              <a:t>34</a:t>
            </a:fld>
            <a:endParaRPr lang="de-CH"/>
          </a:p>
        </p:txBody>
      </p:sp>
    </p:spTree>
    <p:extLst>
      <p:ext uri="{BB962C8B-B14F-4D97-AF65-F5344CB8AC3E}">
        <p14:creationId xmlns:p14="http://schemas.microsoft.com/office/powerpoint/2010/main" val="34167280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Alle Fraktionen im Nationalrat auf einen Blick.</a:t>
            </a:r>
          </a:p>
        </p:txBody>
      </p:sp>
      <p:sp>
        <p:nvSpPr>
          <p:cNvPr id="4" name="Foliennummernplatzhalter 3"/>
          <p:cNvSpPr>
            <a:spLocks noGrp="1"/>
          </p:cNvSpPr>
          <p:nvPr>
            <p:ph type="sldNum" sz="quarter" idx="10"/>
          </p:nvPr>
        </p:nvSpPr>
        <p:spPr/>
        <p:txBody>
          <a:bodyPr/>
          <a:lstStyle/>
          <a:p>
            <a:fld id="{3A493298-6094-4361-B311-891E531296F6}" type="slidenum">
              <a:rPr lang="de-CH" smtClean="0"/>
              <a:pPr/>
              <a:t>35</a:t>
            </a:fld>
            <a:endParaRPr lang="de-CH"/>
          </a:p>
        </p:txBody>
      </p:sp>
    </p:spTree>
    <p:extLst>
      <p:ext uri="{BB962C8B-B14F-4D97-AF65-F5344CB8AC3E}">
        <p14:creationId xmlns:p14="http://schemas.microsoft.com/office/powerpoint/2010/main" val="1212996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Alle Fraktionen im Ständerat auf einen Blick.</a:t>
            </a:r>
          </a:p>
        </p:txBody>
      </p:sp>
      <p:sp>
        <p:nvSpPr>
          <p:cNvPr id="4" name="Foliennummernplatzhalter 3"/>
          <p:cNvSpPr>
            <a:spLocks noGrp="1"/>
          </p:cNvSpPr>
          <p:nvPr>
            <p:ph type="sldNum" sz="quarter" idx="10"/>
          </p:nvPr>
        </p:nvSpPr>
        <p:spPr/>
        <p:txBody>
          <a:bodyPr/>
          <a:lstStyle/>
          <a:p>
            <a:fld id="{3A493298-6094-4361-B311-891E531296F6}" type="slidenum">
              <a:rPr lang="de-CH" smtClean="0"/>
              <a:pPr/>
              <a:t>36</a:t>
            </a:fld>
            <a:endParaRPr lang="de-CH"/>
          </a:p>
        </p:txBody>
      </p:sp>
    </p:spTree>
    <p:extLst>
      <p:ext uri="{BB962C8B-B14F-4D97-AF65-F5344CB8AC3E}">
        <p14:creationId xmlns:p14="http://schemas.microsoft.com/office/powerpoint/2010/main" val="3295845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Nach der Parteizugehörigkeit noch ein Blick auf zwei andere Kriterien. Zuerst auf das Geschlecht.</a:t>
            </a:r>
          </a:p>
        </p:txBody>
      </p:sp>
      <p:sp>
        <p:nvSpPr>
          <p:cNvPr id="4" name="Foliennummernplatzhalter 3"/>
          <p:cNvSpPr>
            <a:spLocks noGrp="1"/>
          </p:cNvSpPr>
          <p:nvPr>
            <p:ph type="sldNum" sz="quarter" idx="10"/>
          </p:nvPr>
        </p:nvSpPr>
        <p:spPr/>
        <p:txBody>
          <a:bodyPr/>
          <a:lstStyle/>
          <a:p>
            <a:fld id="{3A493298-6094-4361-B311-891E531296F6}" type="slidenum">
              <a:rPr lang="de-CH" smtClean="0"/>
              <a:pPr/>
              <a:t>37</a:t>
            </a:fld>
            <a:endParaRPr lang="de-CH"/>
          </a:p>
        </p:txBody>
      </p:sp>
    </p:spTree>
    <p:extLst>
      <p:ext uri="{BB962C8B-B14F-4D97-AF65-F5344CB8AC3E}">
        <p14:creationId xmlns:p14="http://schemas.microsoft.com/office/powerpoint/2010/main" val="4403241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Beim Alter ist der Unterschied zwischen den beiden Kammern deutlich kleiner als beim Geschlecht. Am 1. Februar 2020 liegt der Durchschnitt im Nationalrat bei 49 Jahren, im Ständerat bei 54. Das jüngste Ratsmitglied hat Jahrgang 1994, das älteste 1944. Der Durchschnitt ist seit Jahrzehnten ziemlich stabil und liegt im Ständerat jeweils um einige Jahre höher.</a:t>
            </a:r>
          </a:p>
        </p:txBody>
      </p:sp>
      <p:sp>
        <p:nvSpPr>
          <p:cNvPr id="4" name="Foliennummernplatzhalter 3"/>
          <p:cNvSpPr>
            <a:spLocks noGrp="1"/>
          </p:cNvSpPr>
          <p:nvPr>
            <p:ph type="sldNum" sz="quarter" idx="10"/>
          </p:nvPr>
        </p:nvSpPr>
        <p:spPr/>
        <p:txBody>
          <a:bodyPr/>
          <a:lstStyle/>
          <a:p>
            <a:fld id="{3A493298-6094-4361-B311-891E531296F6}" type="slidenum">
              <a:rPr lang="de-CH" smtClean="0"/>
              <a:pPr/>
              <a:t>38</a:t>
            </a:fld>
            <a:endParaRPr lang="de-CH"/>
          </a:p>
        </p:txBody>
      </p:sp>
    </p:spTree>
    <p:extLst>
      <p:ext uri="{BB962C8B-B14F-4D97-AF65-F5344CB8AC3E}">
        <p14:creationId xmlns:p14="http://schemas.microsoft.com/office/powerpoint/2010/main" val="38093243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Am selben Tag wie der Nationalrat wird in 25 Kantonen auch der Ständerat  gewählt. In Appenzell Innerrhoden bestimmt die Landsgemeinde die Ständevertretung bereits im April.</a:t>
            </a:r>
          </a:p>
        </p:txBody>
      </p:sp>
      <p:sp>
        <p:nvSpPr>
          <p:cNvPr id="4" name="Foliennummernplatzhalter 3"/>
          <p:cNvSpPr>
            <a:spLocks noGrp="1"/>
          </p:cNvSpPr>
          <p:nvPr>
            <p:ph type="sldNum" sz="quarter" idx="10"/>
          </p:nvPr>
        </p:nvSpPr>
        <p:spPr/>
        <p:txBody>
          <a:bodyPr/>
          <a:lstStyle/>
          <a:p>
            <a:fld id="{3A493298-6094-4361-B311-891E531296F6}" type="slidenum">
              <a:rPr lang="de-CH" smtClean="0"/>
              <a:pPr/>
              <a:t>39</a:t>
            </a:fld>
            <a:endParaRPr lang="de-CH"/>
          </a:p>
        </p:txBody>
      </p:sp>
    </p:spTree>
    <p:extLst>
      <p:ext uri="{BB962C8B-B14F-4D97-AF65-F5344CB8AC3E}">
        <p14:creationId xmlns:p14="http://schemas.microsoft.com/office/powerpoint/2010/main" val="16446777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Erst werfen wir einen Blick auf jede der beiden Kammern, die im selben Haus tagen, keine fünfzig Schritte voneinander entfernt.</a:t>
            </a:r>
          </a:p>
        </p:txBody>
      </p:sp>
      <p:sp>
        <p:nvSpPr>
          <p:cNvPr id="4" name="Foliennummernplatzhalter 3"/>
          <p:cNvSpPr>
            <a:spLocks noGrp="1"/>
          </p:cNvSpPr>
          <p:nvPr>
            <p:ph type="sldNum" sz="quarter" idx="10"/>
          </p:nvPr>
        </p:nvSpPr>
        <p:spPr/>
        <p:txBody>
          <a:bodyPr/>
          <a:lstStyle/>
          <a:p>
            <a:fld id="{3A493298-6094-4361-B311-891E531296F6}" type="slidenum">
              <a:rPr lang="de-CH" smtClean="0"/>
              <a:pPr/>
              <a:t>4</a:t>
            </a:fld>
            <a:endParaRPr lang="de-CH"/>
          </a:p>
        </p:txBody>
      </p:sp>
    </p:spTree>
    <p:extLst>
      <p:ext uri="{BB962C8B-B14F-4D97-AF65-F5344CB8AC3E}">
        <p14:creationId xmlns:p14="http://schemas.microsoft.com/office/powerpoint/2010/main" val="19767341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A493298-6094-4361-B311-891E531296F6}" type="slidenum">
              <a:rPr lang="de-CH" smtClean="0"/>
              <a:pPr/>
              <a:t>40</a:t>
            </a:fld>
            <a:endParaRPr lang="de-CH"/>
          </a:p>
        </p:txBody>
      </p:sp>
    </p:spTree>
    <p:extLst>
      <p:ext uri="{BB962C8B-B14F-4D97-AF65-F5344CB8AC3E}">
        <p14:creationId xmlns:p14="http://schemas.microsoft.com/office/powerpoint/2010/main" val="837666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Das Parlament behandelt Vorlagen der Regierung. Es empfiehlt Volksinitiativen zur Annahme oder zur Ablehnung. Und es setzt parlamentarische Initiativen um, wird also auch auf </a:t>
            </a:r>
            <a:r>
              <a:rPr lang="de-DE" dirty="0" err="1"/>
              <a:t>Anstoss</a:t>
            </a:r>
            <a:r>
              <a:rPr lang="de-DE" dirty="0"/>
              <a:t> aus den eigenen Reihen tätig.</a:t>
            </a:r>
          </a:p>
        </p:txBody>
      </p:sp>
      <p:sp>
        <p:nvSpPr>
          <p:cNvPr id="4" name="Foliennummernplatzhalter 3"/>
          <p:cNvSpPr>
            <a:spLocks noGrp="1"/>
          </p:cNvSpPr>
          <p:nvPr>
            <p:ph type="sldNum" sz="quarter" idx="10"/>
          </p:nvPr>
        </p:nvSpPr>
        <p:spPr/>
        <p:txBody>
          <a:bodyPr/>
          <a:lstStyle/>
          <a:p>
            <a:fld id="{3A493298-6094-4361-B311-891E531296F6}" type="slidenum">
              <a:rPr lang="de-CH" smtClean="0"/>
              <a:pPr/>
              <a:t>41</a:t>
            </a:fld>
            <a:endParaRPr lang="de-CH"/>
          </a:p>
        </p:txBody>
      </p:sp>
    </p:spTree>
    <p:extLst>
      <p:ext uri="{BB962C8B-B14F-4D97-AF65-F5344CB8AC3E}">
        <p14:creationId xmlns:p14="http://schemas.microsoft.com/office/powerpoint/2010/main" val="12635246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«Fahne» dokumentiert den Entstehungsprozess eines Gesetzes. Sie stellt tabellarisch die verschiedenen Versionen dar. Von links nach rechts:</a:t>
            </a:r>
          </a:p>
          <a:p>
            <a:endParaRPr lang="de-DE" dirty="0"/>
          </a:p>
          <a:p>
            <a:r>
              <a:rPr lang="de-DE" dirty="0"/>
              <a:t>das noch geltende Recht;</a:t>
            </a:r>
          </a:p>
          <a:p>
            <a:r>
              <a:rPr lang="de-DE" dirty="0"/>
              <a:t>den Entwurf des Bundesrates (oder der Kommission);</a:t>
            </a:r>
          </a:p>
          <a:p>
            <a:r>
              <a:rPr lang="de-DE" dirty="0"/>
              <a:t>bereits gefällte Ratsbeschlüsse;</a:t>
            </a:r>
          </a:p>
          <a:p>
            <a:r>
              <a:rPr lang="de-DE" dirty="0"/>
              <a:t>Mehr- und Minderheitsanträge aus der Kommission.</a:t>
            </a:r>
          </a:p>
        </p:txBody>
      </p:sp>
      <p:sp>
        <p:nvSpPr>
          <p:cNvPr id="4" name="Foliennummernplatzhalter 3"/>
          <p:cNvSpPr>
            <a:spLocks noGrp="1"/>
          </p:cNvSpPr>
          <p:nvPr>
            <p:ph type="sldNum" sz="quarter" idx="10"/>
          </p:nvPr>
        </p:nvSpPr>
        <p:spPr/>
        <p:txBody>
          <a:bodyPr/>
          <a:lstStyle/>
          <a:p>
            <a:fld id="{3A493298-6094-4361-B311-891E531296F6}" type="slidenum">
              <a:rPr lang="de-CH" smtClean="0"/>
              <a:pPr/>
              <a:t>42</a:t>
            </a:fld>
            <a:endParaRPr lang="de-CH"/>
          </a:p>
        </p:txBody>
      </p:sp>
    </p:spTree>
    <p:extLst>
      <p:ext uri="{BB962C8B-B14F-4D97-AF65-F5344CB8AC3E}">
        <p14:creationId xmlns:p14="http://schemas.microsoft.com/office/powerpoint/2010/main" val="4305257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A493298-6094-4361-B311-891E531296F6}" type="slidenum">
              <a:rPr lang="de-CH" smtClean="0"/>
              <a:pPr/>
              <a:t>43</a:t>
            </a:fld>
            <a:endParaRPr lang="de-CH"/>
          </a:p>
        </p:txBody>
      </p:sp>
    </p:spTree>
    <p:extLst>
      <p:ext uri="{BB962C8B-B14F-4D97-AF65-F5344CB8AC3E}">
        <p14:creationId xmlns:p14="http://schemas.microsoft.com/office/powerpoint/2010/main" val="11814016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Über das Budget entscheidet das Parlament in der Wintersession. Das Geschäft geht in schnellem Wechsel von einer Kammer zur andern. Die Regeln verraten eine Neigung zur Sparsamkeit: Können National- und Ständerat sich bei einer Position nicht einigen, so gilt der tiefere Betrag.</a:t>
            </a:r>
          </a:p>
        </p:txBody>
      </p:sp>
      <p:sp>
        <p:nvSpPr>
          <p:cNvPr id="4" name="Foliennummernplatzhalter 3"/>
          <p:cNvSpPr>
            <a:spLocks noGrp="1"/>
          </p:cNvSpPr>
          <p:nvPr>
            <p:ph type="sldNum" sz="quarter" idx="10"/>
          </p:nvPr>
        </p:nvSpPr>
        <p:spPr/>
        <p:txBody>
          <a:bodyPr/>
          <a:lstStyle/>
          <a:p>
            <a:fld id="{3A493298-6094-4361-B311-891E531296F6}" type="slidenum">
              <a:rPr lang="de-CH" smtClean="0"/>
              <a:pPr/>
              <a:t>44</a:t>
            </a:fld>
            <a:endParaRPr lang="de-CH"/>
          </a:p>
        </p:txBody>
      </p:sp>
    </p:spTree>
    <p:extLst>
      <p:ext uri="{BB962C8B-B14F-4D97-AF65-F5344CB8AC3E}">
        <p14:creationId xmlns:p14="http://schemas.microsoft.com/office/powerpoint/2010/main" val="14620976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3028">
              <a:defRPr/>
            </a:pPr>
            <a:endParaRPr lang="de-CH"/>
          </a:p>
        </p:txBody>
      </p:sp>
      <p:sp>
        <p:nvSpPr>
          <p:cNvPr id="4" name="Foliennummernplatzhalter 3"/>
          <p:cNvSpPr>
            <a:spLocks noGrp="1"/>
          </p:cNvSpPr>
          <p:nvPr>
            <p:ph type="sldNum" sz="quarter" idx="10"/>
          </p:nvPr>
        </p:nvSpPr>
        <p:spPr/>
        <p:txBody>
          <a:bodyPr/>
          <a:lstStyle/>
          <a:p>
            <a:fld id="{3A493298-6094-4361-B311-891E531296F6}" type="slidenum">
              <a:rPr lang="de-CH" smtClean="0"/>
              <a:pPr/>
              <a:t>45</a:t>
            </a:fld>
            <a:endParaRPr lang="de-CH"/>
          </a:p>
        </p:txBody>
      </p:sp>
    </p:spTree>
    <p:extLst>
      <p:ext uri="{BB962C8B-B14F-4D97-AF65-F5344CB8AC3E}">
        <p14:creationId xmlns:p14="http://schemas.microsoft.com/office/powerpoint/2010/main" val="19668103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Oberaufsicht wird durch die Finanz- und durch die Geschäftsprüfungskommissionen sowie deren Delegationen wahrgenommen. Sie überprüfen die Arbeit von Bundesrat, Bundesverwaltung und Bundesgerichten. Damit nehmen sie auch deren Wirksamkeit unter die Lupe. </a:t>
            </a:r>
            <a:r>
              <a:rPr lang="de-CH" sz="1200" kern="1200" dirty="0">
                <a:solidFill>
                  <a:schemeClr val="tx1"/>
                </a:solidFill>
                <a:effectLst/>
                <a:latin typeface="+mn-lt"/>
                <a:ea typeface="+mn-ea"/>
                <a:cs typeface="+mn-cs"/>
              </a:rPr>
              <a:t>Wenn Vorkommnisse von grosser Tragweite abgeklärt werden müssen, können die Räte eine Parlamentarische Untersuchungskommission (PUK) einsetzen.</a:t>
            </a:r>
            <a:endParaRPr lang="de-DE" dirty="0"/>
          </a:p>
        </p:txBody>
      </p:sp>
      <p:sp>
        <p:nvSpPr>
          <p:cNvPr id="4" name="Foliennummernplatzhalter 3"/>
          <p:cNvSpPr>
            <a:spLocks noGrp="1"/>
          </p:cNvSpPr>
          <p:nvPr>
            <p:ph type="sldNum" sz="quarter" idx="10"/>
          </p:nvPr>
        </p:nvSpPr>
        <p:spPr/>
        <p:txBody>
          <a:bodyPr/>
          <a:lstStyle/>
          <a:p>
            <a:fld id="{3A493298-6094-4361-B311-891E531296F6}" type="slidenum">
              <a:rPr lang="de-CH" smtClean="0"/>
              <a:pPr/>
              <a:t>46</a:t>
            </a:fld>
            <a:endParaRPr lang="de-CH"/>
          </a:p>
        </p:txBody>
      </p:sp>
    </p:spTree>
    <p:extLst>
      <p:ext uri="{BB962C8B-B14F-4D97-AF65-F5344CB8AC3E}">
        <p14:creationId xmlns:p14="http://schemas.microsoft.com/office/powerpoint/2010/main" val="179345591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Für Wahlen treten National- und Ständerat zur Vereinigten Bundesversammlung zusammen. Für die Mitglieder der kleinen Kammer sind hierfür Sitze im Nationalratssaal vorgesehen.</a:t>
            </a:r>
          </a:p>
        </p:txBody>
      </p:sp>
      <p:sp>
        <p:nvSpPr>
          <p:cNvPr id="4" name="Foliennummernplatzhalter 3"/>
          <p:cNvSpPr>
            <a:spLocks noGrp="1"/>
          </p:cNvSpPr>
          <p:nvPr>
            <p:ph type="sldNum" sz="quarter" idx="10"/>
          </p:nvPr>
        </p:nvSpPr>
        <p:spPr/>
        <p:txBody>
          <a:bodyPr/>
          <a:lstStyle/>
          <a:p>
            <a:fld id="{3A493298-6094-4361-B311-891E531296F6}" type="slidenum">
              <a:rPr lang="de-CH" smtClean="0"/>
              <a:pPr/>
              <a:t>47</a:t>
            </a:fld>
            <a:endParaRPr lang="de-CH"/>
          </a:p>
        </p:txBody>
      </p:sp>
    </p:spTree>
    <p:extLst>
      <p:ext uri="{BB962C8B-B14F-4D97-AF65-F5344CB8AC3E}">
        <p14:creationId xmlns:p14="http://schemas.microsoft.com/office/powerpoint/2010/main" val="12584076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Die Vereinigte Bundesversammlung wählt die Regierung, besetzt die eidgenössischen Gerichte und bestimmt, wenn nötig, einen General. In der Wintersession bestellt sie jeweils für ein Jahr das Bundespräsidium: Ein Mitglied des Bundesrates wird Bundespräsident oder -präsidentin, ein zweites Vize. Die Vereinigte Bundesversammlung wählt sogar den Stabschef des Bundesrates, den Bundeskanzler.  ((</a:t>
            </a:r>
            <a:r>
              <a:rPr lang="de-CH" dirty="0">
                <a:effectLst/>
                <a:latin typeface="Arial" panose="020B0604020202020204" pitchFamily="34" charset="0"/>
              </a:rPr>
              <a:t>Bundesanwaltschaft, Aufsichtsbehörde über die Bundesanwaltschaft, Eidgenössischer Datenschutz- und Öffentlichkeitsbeauftragten, General))</a:t>
            </a:r>
          </a:p>
          <a:p>
            <a:endParaRPr lang="de-DE" dirty="0"/>
          </a:p>
        </p:txBody>
      </p:sp>
      <p:sp>
        <p:nvSpPr>
          <p:cNvPr id="4" name="Foliennummernplatzhalter 3"/>
          <p:cNvSpPr>
            <a:spLocks noGrp="1"/>
          </p:cNvSpPr>
          <p:nvPr>
            <p:ph type="sldNum" sz="quarter" idx="10"/>
          </p:nvPr>
        </p:nvSpPr>
        <p:spPr/>
        <p:txBody>
          <a:bodyPr/>
          <a:lstStyle/>
          <a:p>
            <a:fld id="{3A493298-6094-4361-B311-891E531296F6}" type="slidenum">
              <a:rPr lang="de-CH" smtClean="0"/>
              <a:pPr/>
              <a:t>48</a:t>
            </a:fld>
            <a:endParaRPr lang="de-CH"/>
          </a:p>
        </p:txBody>
      </p:sp>
    </p:spTree>
    <p:extLst>
      <p:ext uri="{BB962C8B-B14F-4D97-AF65-F5344CB8AC3E}">
        <p14:creationId xmlns:p14="http://schemas.microsoft.com/office/powerpoint/2010/main" val="212360588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A493298-6094-4361-B311-891E531296F6}" type="slidenum">
              <a:rPr lang="de-CH" smtClean="0"/>
              <a:pPr/>
              <a:t>49</a:t>
            </a:fld>
            <a:endParaRPr lang="de-CH"/>
          </a:p>
        </p:txBody>
      </p:sp>
    </p:spTree>
    <p:extLst>
      <p:ext uri="{BB962C8B-B14F-4D97-AF65-F5344CB8AC3E}">
        <p14:creationId xmlns:p14="http://schemas.microsoft.com/office/powerpoint/2010/main" val="10795216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49250" y="1031875"/>
            <a:ext cx="6099175" cy="3432175"/>
          </a:xfrm>
        </p:spPr>
      </p:sp>
      <p:sp>
        <p:nvSpPr>
          <p:cNvPr id="3" name="Notizenplatzhalter 2"/>
          <p:cNvSpPr>
            <a:spLocks noGrp="1"/>
          </p:cNvSpPr>
          <p:nvPr>
            <p:ph type="body" idx="1"/>
          </p:nvPr>
        </p:nvSpPr>
        <p:spPr/>
        <p:txBody>
          <a:bodyPr/>
          <a:lstStyle/>
          <a:p>
            <a:r>
              <a:rPr lang="de-DE"/>
              <a:t>Er ist mit der Bevölkerung gewachsen: 1848 waren es 111, seit 1963 sind es 200.</a:t>
            </a:r>
          </a:p>
        </p:txBody>
      </p:sp>
      <p:sp>
        <p:nvSpPr>
          <p:cNvPr id="4" name="Foliennummernplatzhalter 3"/>
          <p:cNvSpPr>
            <a:spLocks noGrp="1"/>
          </p:cNvSpPr>
          <p:nvPr>
            <p:ph type="sldNum" sz="quarter" idx="10"/>
          </p:nvPr>
        </p:nvSpPr>
        <p:spPr/>
        <p:txBody>
          <a:bodyPr/>
          <a:lstStyle/>
          <a:p>
            <a:fld id="{3A493298-6094-4361-B311-891E531296F6}" type="slidenum">
              <a:rPr lang="de-CH" smtClean="0"/>
              <a:pPr/>
              <a:t>5</a:t>
            </a:fld>
            <a:endParaRPr lang="de-CH"/>
          </a:p>
        </p:txBody>
      </p:sp>
    </p:spTree>
    <p:extLst>
      <p:ext uri="{BB962C8B-B14F-4D97-AF65-F5344CB8AC3E}">
        <p14:creationId xmlns:p14="http://schemas.microsoft.com/office/powerpoint/2010/main" val="20891468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3A493298-6094-4361-B311-891E531296F6}" type="slidenum">
              <a:rPr lang="de-CH" smtClean="0"/>
              <a:pPr/>
              <a:t>50</a:t>
            </a:fld>
            <a:endParaRPr lang="de-CH"/>
          </a:p>
        </p:txBody>
      </p:sp>
    </p:spTree>
    <p:extLst>
      <p:ext uri="{BB962C8B-B14F-4D97-AF65-F5344CB8AC3E}">
        <p14:creationId xmlns:p14="http://schemas.microsoft.com/office/powerpoint/2010/main" val="193519823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Im Frühjahr, Sommer, Herbst und Winter halten National- und Ständerat jeweils drei Wochen lang Sitzungen ab. Neben diesen ordentlichen Sessionen führt der Nationalrat zusätzlich eine kurze Sondersession im April oder Mai durch. Zwischen den Sessionen tagen die Kommissionen und Delegationen.</a:t>
            </a:r>
          </a:p>
        </p:txBody>
      </p:sp>
      <p:sp>
        <p:nvSpPr>
          <p:cNvPr id="4" name="Foliennummernplatzhalter 3"/>
          <p:cNvSpPr>
            <a:spLocks noGrp="1"/>
          </p:cNvSpPr>
          <p:nvPr>
            <p:ph type="sldNum" sz="quarter" idx="10"/>
          </p:nvPr>
        </p:nvSpPr>
        <p:spPr/>
        <p:txBody>
          <a:bodyPr/>
          <a:lstStyle/>
          <a:p>
            <a:fld id="{3A493298-6094-4361-B311-891E531296F6}" type="slidenum">
              <a:rPr lang="de-CH" smtClean="0"/>
              <a:pPr/>
              <a:t>51</a:t>
            </a:fld>
            <a:endParaRPr lang="de-CH"/>
          </a:p>
        </p:txBody>
      </p:sp>
    </p:spTree>
    <p:extLst>
      <p:ext uri="{BB962C8B-B14F-4D97-AF65-F5344CB8AC3E}">
        <p14:creationId xmlns:p14="http://schemas.microsoft.com/office/powerpoint/2010/main" val="113048299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3A493298-6094-4361-B311-891E531296F6}" type="slidenum">
              <a:rPr lang="de-CH" smtClean="0"/>
              <a:pPr/>
              <a:t>52</a:t>
            </a:fld>
            <a:endParaRPr lang="de-CH"/>
          </a:p>
        </p:txBody>
      </p:sp>
    </p:spTree>
    <p:extLst>
      <p:ext uri="{BB962C8B-B14F-4D97-AF65-F5344CB8AC3E}">
        <p14:creationId xmlns:p14="http://schemas.microsoft.com/office/powerpoint/2010/main" val="5424891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Jedes Votum wird in der Originalsprache veröffentlicht.</a:t>
            </a:r>
          </a:p>
        </p:txBody>
      </p:sp>
      <p:sp>
        <p:nvSpPr>
          <p:cNvPr id="4" name="Foliennummernplatzhalter 3"/>
          <p:cNvSpPr>
            <a:spLocks noGrp="1"/>
          </p:cNvSpPr>
          <p:nvPr>
            <p:ph type="sldNum" sz="quarter" idx="10"/>
          </p:nvPr>
        </p:nvSpPr>
        <p:spPr/>
        <p:txBody>
          <a:bodyPr/>
          <a:lstStyle/>
          <a:p>
            <a:fld id="{3A493298-6094-4361-B311-891E531296F6}" type="slidenum">
              <a:rPr lang="de-CH" smtClean="0"/>
              <a:pPr/>
              <a:t>53</a:t>
            </a:fld>
            <a:endParaRPr lang="de-CH"/>
          </a:p>
        </p:txBody>
      </p:sp>
    </p:spTree>
    <p:extLst>
      <p:ext uri="{BB962C8B-B14F-4D97-AF65-F5344CB8AC3E}">
        <p14:creationId xmlns:p14="http://schemas.microsoft.com/office/powerpoint/2010/main" val="154694488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A493298-6094-4361-B311-891E531296F6}" type="slidenum">
              <a:rPr lang="de-CH" smtClean="0"/>
              <a:pPr/>
              <a:t>54</a:t>
            </a:fld>
            <a:endParaRPr lang="de-CH"/>
          </a:p>
        </p:txBody>
      </p:sp>
    </p:spTree>
    <p:extLst>
      <p:ext uri="{BB962C8B-B14F-4D97-AF65-F5344CB8AC3E}">
        <p14:creationId xmlns:p14="http://schemas.microsoft.com/office/powerpoint/2010/main" val="9063501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Sitze in diesen Gremien werden nach der </a:t>
            </a:r>
            <a:r>
              <a:rPr lang="de-DE" dirty="0" err="1"/>
              <a:t>Grösse</a:t>
            </a:r>
            <a:r>
              <a:rPr lang="de-DE" dirty="0"/>
              <a:t> der Fraktionen vergeben.</a:t>
            </a:r>
          </a:p>
          <a:p>
            <a:r>
              <a:rPr lang="de-DE" dirty="0"/>
              <a:t>Weitere</a:t>
            </a:r>
            <a:r>
              <a:rPr lang="de-DE" baseline="0" dirty="0"/>
              <a:t>  Informationen erhalten Sie hier: https://www.parlament.ch/de/organe/kommissionen </a:t>
            </a:r>
          </a:p>
        </p:txBody>
      </p:sp>
      <p:sp>
        <p:nvSpPr>
          <p:cNvPr id="4" name="Foliennummernplatzhalter 3"/>
          <p:cNvSpPr>
            <a:spLocks noGrp="1"/>
          </p:cNvSpPr>
          <p:nvPr>
            <p:ph type="sldNum" sz="quarter" idx="10"/>
          </p:nvPr>
        </p:nvSpPr>
        <p:spPr/>
        <p:txBody>
          <a:bodyPr/>
          <a:lstStyle/>
          <a:p>
            <a:fld id="{3A493298-6094-4361-B311-891E531296F6}" type="slidenum">
              <a:rPr lang="de-CH" smtClean="0"/>
              <a:pPr/>
              <a:t>55</a:t>
            </a:fld>
            <a:endParaRPr lang="de-CH"/>
          </a:p>
        </p:txBody>
      </p:sp>
    </p:spTree>
    <p:extLst>
      <p:ext uri="{BB962C8B-B14F-4D97-AF65-F5344CB8AC3E}">
        <p14:creationId xmlns:p14="http://schemas.microsoft.com/office/powerpoint/2010/main" val="73680818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Kommissionen der </a:t>
            </a:r>
            <a:r>
              <a:rPr lang="de-DE" dirty="0" err="1"/>
              <a:t>grossen</a:t>
            </a:r>
            <a:r>
              <a:rPr lang="de-DE" dirty="0"/>
              <a:t> Kammer zählen 25 Mitglieder, jene der kleinen 13. National- und Ständerat erlassen Gesetze zu allen Materien, deshalb sind die Sachbereiche ihrer Kommissionen sehr breit.</a:t>
            </a:r>
          </a:p>
          <a:p>
            <a:r>
              <a:rPr lang="de-DE" dirty="0"/>
              <a:t>Weitere Informationen: https://www.parlament.ch/de/organe/kommissionen </a:t>
            </a:r>
          </a:p>
        </p:txBody>
      </p:sp>
      <p:sp>
        <p:nvSpPr>
          <p:cNvPr id="4" name="Foliennummernplatzhalter 3"/>
          <p:cNvSpPr>
            <a:spLocks noGrp="1"/>
          </p:cNvSpPr>
          <p:nvPr>
            <p:ph type="sldNum" sz="quarter" idx="10"/>
          </p:nvPr>
        </p:nvSpPr>
        <p:spPr/>
        <p:txBody>
          <a:bodyPr/>
          <a:lstStyle/>
          <a:p>
            <a:fld id="{3A493298-6094-4361-B311-891E531296F6}" type="slidenum">
              <a:rPr lang="de-CH" smtClean="0"/>
              <a:pPr/>
              <a:t>56</a:t>
            </a:fld>
            <a:endParaRPr lang="de-CH"/>
          </a:p>
        </p:txBody>
      </p:sp>
    </p:spTree>
    <p:extLst>
      <p:ext uri="{BB962C8B-B14F-4D97-AF65-F5344CB8AC3E}">
        <p14:creationId xmlns:p14="http://schemas.microsoft.com/office/powerpoint/2010/main" val="102047469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A493298-6094-4361-B311-891E531296F6}" type="slidenum">
              <a:rPr lang="de-CH" smtClean="0"/>
              <a:pPr/>
              <a:t>57</a:t>
            </a:fld>
            <a:endParaRPr lang="de-CH"/>
          </a:p>
        </p:txBody>
      </p:sp>
    </p:spTree>
    <p:extLst>
      <p:ext uri="{BB962C8B-B14F-4D97-AF65-F5344CB8AC3E}">
        <p14:creationId xmlns:p14="http://schemas.microsoft.com/office/powerpoint/2010/main" val="31706888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 </a:t>
            </a:r>
          </a:p>
        </p:txBody>
      </p:sp>
      <p:sp>
        <p:nvSpPr>
          <p:cNvPr id="4" name="Foliennummernplatzhalter 3"/>
          <p:cNvSpPr>
            <a:spLocks noGrp="1"/>
          </p:cNvSpPr>
          <p:nvPr>
            <p:ph type="sldNum" sz="quarter" idx="10"/>
          </p:nvPr>
        </p:nvSpPr>
        <p:spPr/>
        <p:txBody>
          <a:bodyPr/>
          <a:lstStyle/>
          <a:p>
            <a:fld id="{3A493298-6094-4361-B311-891E531296F6}" type="slidenum">
              <a:rPr lang="de-CH" smtClean="0"/>
              <a:pPr/>
              <a:t>58</a:t>
            </a:fld>
            <a:endParaRPr lang="de-CH"/>
          </a:p>
        </p:txBody>
      </p:sp>
    </p:spTree>
    <p:extLst>
      <p:ext uri="{BB962C8B-B14F-4D97-AF65-F5344CB8AC3E}">
        <p14:creationId xmlns:p14="http://schemas.microsoft.com/office/powerpoint/2010/main" val="106973795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Fünf weitere Delegationen pflegen die Beziehungen mit den Parlamenten der Nachbarländer. Mit seinen Kommissionen und Delegationen begleitet das Parlament als kompetenter Partner die </a:t>
            </a:r>
            <a:r>
              <a:rPr lang="de-DE" dirty="0" err="1"/>
              <a:t>Aussenpolitik</a:t>
            </a:r>
            <a:r>
              <a:rPr lang="de-DE" dirty="0"/>
              <a:t> des Bundesrates.</a:t>
            </a:r>
          </a:p>
        </p:txBody>
      </p:sp>
      <p:sp>
        <p:nvSpPr>
          <p:cNvPr id="4" name="Foliennummernplatzhalter 3"/>
          <p:cNvSpPr>
            <a:spLocks noGrp="1"/>
          </p:cNvSpPr>
          <p:nvPr>
            <p:ph type="sldNum" sz="quarter" idx="10"/>
          </p:nvPr>
        </p:nvSpPr>
        <p:spPr/>
        <p:txBody>
          <a:bodyPr/>
          <a:lstStyle/>
          <a:p>
            <a:fld id="{3A493298-6094-4361-B311-891E531296F6}" type="slidenum">
              <a:rPr lang="de-CH" smtClean="0"/>
              <a:pPr/>
              <a:t>59</a:t>
            </a:fld>
            <a:endParaRPr lang="de-CH"/>
          </a:p>
        </p:txBody>
      </p:sp>
    </p:spTree>
    <p:extLst>
      <p:ext uri="{BB962C8B-B14F-4D97-AF65-F5344CB8AC3E}">
        <p14:creationId xmlns:p14="http://schemas.microsoft.com/office/powerpoint/2010/main" val="3526833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Proporzwahl bedeutet: Die Sitze eines Kantons werden entsprechend der Stimmenstärke auf die verschiedenen Parteien verteilt. Auf diese Weise sind in der Volkskammer auch kleinere politische Kräfte vertreten.</a:t>
            </a:r>
          </a:p>
        </p:txBody>
      </p:sp>
      <p:sp>
        <p:nvSpPr>
          <p:cNvPr id="4" name="Foliennummernplatzhalter 3"/>
          <p:cNvSpPr>
            <a:spLocks noGrp="1"/>
          </p:cNvSpPr>
          <p:nvPr>
            <p:ph type="sldNum" sz="quarter" idx="10"/>
          </p:nvPr>
        </p:nvSpPr>
        <p:spPr/>
        <p:txBody>
          <a:bodyPr/>
          <a:lstStyle/>
          <a:p>
            <a:fld id="{3A493298-6094-4361-B311-891E531296F6}" type="slidenum">
              <a:rPr lang="de-CH" smtClean="0"/>
              <a:pPr/>
              <a:t>6</a:t>
            </a:fld>
            <a:endParaRPr lang="de-CH"/>
          </a:p>
        </p:txBody>
      </p:sp>
    </p:spTree>
    <p:extLst>
      <p:ext uri="{BB962C8B-B14F-4D97-AF65-F5344CB8AC3E}">
        <p14:creationId xmlns:p14="http://schemas.microsoft.com/office/powerpoint/2010/main" val="92262045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A493298-6094-4361-B311-891E531296F6}" type="slidenum">
              <a:rPr lang="de-CH" smtClean="0"/>
              <a:pPr/>
              <a:t>60</a:t>
            </a:fld>
            <a:endParaRPr lang="de-CH"/>
          </a:p>
        </p:txBody>
      </p:sp>
    </p:spTree>
    <p:extLst>
      <p:ext uri="{BB962C8B-B14F-4D97-AF65-F5344CB8AC3E}">
        <p14:creationId xmlns:p14="http://schemas.microsoft.com/office/powerpoint/2010/main" val="141715615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Immer wieder wird im Parlament die Flut an </a:t>
            </a:r>
            <a:r>
              <a:rPr lang="de-DE" err="1"/>
              <a:t>Vorstössen</a:t>
            </a:r>
            <a:r>
              <a:rPr lang="de-DE"/>
              <a:t> beklagt. Medien hingegen messen an der Zahl von </a:t>
            </a:r>
            <a:r>
              <a:rPr lang="de-DE" err="1"/>
              <a:t>Vorstössen</a:t>
            </a:r>
            <a:r>
              <a:rPr lang="de-DE"/>
              <a:t> gerne die Aktivität und die Bedeutung einzelner Ratsmitglieder.</a:t>
            </a:r>
          </a:p>
        </p:txBody>
      </p:sp>
      <p:sp>
        <p:nvSpPr>
          <p:cNvPr id="4" name="Foliennummernplatzhalter 3"/>
          <p:cNvSpPr>
            <a:spLocks noGrp="1"/>
          </p:cNvSpPr>
          <p:nvPr>
            <p:ph type="sldNum" sz="quarter" idx="10"/>
          </p:nvPr>
        </p:nvSpPr>
        <p:spPr/>
        <p:txBody>
          <a:bodyPr/>
          <a:lstStyle/>
          <a:p>
            <a:fld id="{3A493298-6094-4361-B311-891E531296F6}" type="slidenum">
              <a:rPr lang="de-CH" smtClean="0"/>
              <a:pPr/>
              <a:t>61</a:t>
            </a:fld>
            <a:endParaRPr lang="de-CH"/>
          </a:p>
        </p:txBody>
      </p:sp>
    </p:spTree>
    <p:extLst>
      <p:ext uri="{BB962C8B-B14F-4D97-AF65-F5344CB8AC3E}">
        <p14:creationId xmlns:p14="http://schemas.microsoft.com/office/powerpoint/2010/main" val="40240182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Das </a:t>
            </a:r>
            <a:r>
              <a:rPr lang="de-DE" dirty="0" err="1"/>
              <a:t>heisst</a:t>
            </a:r>
            <a:r>
              <a:rPr lang="de-DE" dirty="0"/>
              <a:t>: Sie stimmen ohne Weisungen von Kantonen oder politischen Parteien. Auch die Mitglieder des Ständerates müssen nicht ihren Kanton vertreten: weder dessen Regierung noch dessen Parlament.</a:t>
            </a:r>
          </a:p>
        </p:txBody>
      </p:sp>
      <p:sp>
        <p:nvSpPr>
          <p:cNvPr id="4" name="Foliennummernplatzhalter 3"/>
          <p:cNvSpPr>
            <a:spLocks noGrp="1"/>
          </p:cNvSpPr>
          <p:nvPr>
            <p:ph type="sldNum" sz="quarter" idx="10"/>
          </p:nvPr>
        </p:nvSpPr>
        <p:spPr/>
        <p:txBody>
          <a:bodyPr/>
          <a:lstStyle/>
          <a:p>
            <a:fld id="{3A493298-6094-4361-B311-891E531296F6}" type="slidenum">
              <a:rPr lang="de-CH" smtClean="0"/>
              <a:pPr/>
              <a:t>62</a:t>
            </a:fld>
            <a:endParaRPr lang="de-CH"/>
          </a:p>
        </p:txBody>
      </p:sp>
    </p:spTree>
    <p:extLst>
      <p:ext uri="{BB962C8B-B14F-4D97-AF65-F5344CB8AC3E}">
        <p14:creationId xmlns:p14="http://schemas.microsoft.com/office/powerpoint/2010/main" val="78206718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A493298-6094-4361-B311-891E531296F6}" type="slidenum">
              <a:rPr lang="de-CH" smtClean="0"/>
              <a:pPr/>
              <a:t>63</a:t>
            </a:fld>
            <a:endParaRPr lang="de-CH"/>
          </a:p>
        </p:txBody>
      </p:sp>
    </p:spTree>
    <p:extLst>
      <p:ext uri="{BB962C8B-B14F-4D97-AF65-F5344CB8AC3E}">
        <p14:creationId xmlns:p14="http://schemas.microsoft.com/office/powerpoint/2010/main" val="112111755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Dank ihrer beruflichen Erfahrung bringen die Ratsmitglieder konkretes Fachwissen in die Debatten ein. Auch gilt ein Milizparlament als volksnäher. Allerdings wenden Abgeordnete für ihr politisches Mandat immer mehr Zeit auf, manche gar ihre ganze Arbeitszeit. Somit hat die Schweiz eigentlich eine Mischung aus Teilzeit- und Berufsparlament.</a:t>
            </a:r>
          </a:p>
        </p:txBody>
      </p:sp>
      <p:sp>
        <p:nvSpPr>
          <p:cNvPr id="4" name="Foliennummernplatzhalter 3"/>
          <p:cNvSpPr>
            <a:spLocks noGrp="1"/>
          </p:cNvSpPr>
          <p:nvPr>
            <p:ph type="sldNum" sz="quarter" idx="10"/>
          </p:nvPr>
        </p:nvSpPr>
        <p:spPr/>
        <p:txBody>
          <a:bodyPr/>
          <a:lstStyle/>
          <a:p>
            <a:fld id="{3A493298-6094-4361-B311-891E531296F6}" type="slidenum">
              <a:rPr lang="de-CH" smtClean="0"/>
              <a:pPr/>
              <a:t>64</a:t>
            </a:fld>
            <a:endParaRPr lang="de-CH"/>
          </a:p>
        </p:txBody>
      </p:sp>
    </p:spTree>
    <p:extLst>
      <p:ext uri="{BB962C8B-B14F-4D97-AF65-F5344CB8AC3E}">
        <p14:creationId xmlns:p14="http://schemas.microsoft.com/office/powerpoint/2010/main" val="60129533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A493298-6094-4361-B311-891E531296F6}" type="slidenum">
              <a:rPr lang="de-CH" smtClean="0"/>
              <a:pPr/>
              <a:t>65</a:t>
            </a:fld>
            <a:endParaRPr lang="de-CH"/>
          </a:p>
        </p:txBody>
      </p:sp>
    </p:spTree>
    <p:extLst>
      <p:ext uri="{BB962C8B-B14F-4D97-AF65-F5344CB8AC3E}">
        <p14:creationId xmlns:p14="http://schemas.microsoft.com/office/powerpoint/2010/main" val="155199638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Bei den Parlamentsdiensten teilen sich rund 300 Personen mehr als 200 Vollzeitstellen. Sie organisieren zum Beispiel die Rats- und Kommissionssitzungen oder schreiben Übersetzungen.</a:t>
            </a:r>
          </a:p>
        </p:txBody>
      </p:sp>
      <p:sp>
        <p:nvSpPr>
          <p:cNvPr id="4" name="Foliennummernplatzhalter 3"/>
          <p:cNvSpPr>
            <a:spLocks noGrp="1"/>
          </p:cNvSpPr>
          <p:nvPr>
            <p:ph type="sldNum" sz="quarter" idx="10"/>
          </p:nvPr>
        </p:nvSpPr>
        <p:spPr/>
        <p:txBody>
          <a:bodyPr/>
          <a:lstStyle/>
          <a:p>
            <a:fld id="{3A493298-6094-4361-B311-891E531296F6}" type="slidenum">
              <a:rPr lang="de-CH" smtClean="0"/>
              <a:pPr/>
              <a:t>66</a:t>
            </a:fld>
            <a:endParaRPr lang="de-CH"/>
          </a:p>
        </p:txBody>
      </p:sp>
    </p:spTree>
    <p:extLst>
      <p:ext uri="{BB962C8B-B14F-4D97-AF65-F5344CB8AC3E}">
        <p14:creationId xmlns:p14="http://schemas.microsoft.com/office/powerpoint/2010/main" val="106681581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Bei seiner Arbeit steht das Parlament in vielfältiger Beziehung zu anderen staatlichen Institutionen.</a:t>
            </a:r>
          </a:p>
        </p:txBody>
      </p:sp>
      <p:sp>
        <p:nvSpPr>
          <p:cNvPr id="4" name="Foliennummernplatzhalter 3"/>
          <p:cNvSpPr>
            <a:spLocks noGrp="1"/>
          </p:cNvSpPr>
          <p:nvPr>
            <p:ph type="sldNum" sz="quarter" idx="10"/>
          </p:nvPr>
        </p:nvSpPr>
        <p:spPr/>
        <p:txBody>
          <a:bodyPr/>
          <a:lstStyle/>
          <a:p>
            <a:fld id="{3A493298-6094-4361-B311-891E531296F6}" type="slidenum">
              <a:rPr lang="de-CH" smtClean="0"/>
              <a:pPr/>
              <a:t>67</a:t>
            </a:fld>
            <a:endParaRPr lang="de-CH"/>
          </a:p>
        </p:txBody>
      </p:sp>
    </p:spTree>
    <p:extLst>
      <p:ext uri="{BB962C8B-B14F-4D97-AF65-F5344CB8AC3E}">
        <p14:creationId xmlns:p14="http://schemas.microsoft.com/office/powerpoint/2010/main" val="211926589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Besonders intensiv ist die Beziehung zur Regierung. Dies zeigt sich schon daran, dass das Parlament alle vier Jahre bestimmt, wie sich die Regierung zusammensetzt.</a:t>
            </a:r>
          </a:p>
        </p:txBody>
      </p:sp>
      <p:sp>
        <p:nvSpPr>
          <p:cNvPr id="4" name="Foliennummernplatzhalter 3"/>
          <p:cNvSpPr>
            <a:spLocks noGrp="1"/>
          </p:cNvSpPr>
          <p:nvPr>
            <p:ph type="sldNum" sz="quarter" idx="10"/>
          </p:nvPr>
        </p:nvSpPr>
        <p:spPr/>
        <p:txBody>
          <a:bodyPr/>
          <a:lstStyle/>
          <a:p>
            <a:fld id="{3A493298-6094-4361-B311-891E531296F6}" type="slidenum">
              <a:rPr lang="de-CH" smtClean="0"/>
              <a:pPr/>
              <a:t>68</a:t>
            </a:fld>
            <a:endParaRPr lang="de-CH"/>
          </a:p>
        </p:txBody>
      </p:sp>
    </p:spTree>
    <p:extLst>
      <p:ext uri="{BB962C8B-B14F-4D97-AF65-F5344CB8AC3E}">
        <p14:creationId xmlns:p14="http://schemas.microsoft.com/office/powerpoint/2010/main" val="161865618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Das Parlament hat die Regierung so zusammengesetzt, dass die vier Parteien mit den meisten Parlamentsmandaten darin vertreten sind. Die Grünen erhoben nach den Wahlen 2019 trotz markanter Sitzgewinne vergeblich einen Anspruch.</a:t>
            </a:r>
          </a:p>
        </p:txBody>
      </p:sp>
      <p:sp>
        <p:nvSpPr>
          <p:cNvPr id="4" name="Foliennummernplatzhalter 3"/>
          <p:cNvSpPr>
            <a:spLocks noGrp="1"/>
          </p:cNvSpPr>
          <p:nvPr>
            <p:ph type="sldNum" sz="quarter" idx="10"/>
          </p:nvPr>
        </p:nvSpPr>
        <p:spPr/>
        <p:txBody>
          <a:bodyPr/>
          <a:lstStyle/>
          <a:p>
            <a:fld id="{3A493298-6094-4361-B311-891E531296F6}" type="slidenum">
              <a:rPr lang="de-CH" smtClean="0"/>
              <a:pPr/>
              <a:t>69</a:t>
            </a:fld>
            <a:endParaRPr lang="de-CH"/>
          </a:p>
        </p:txBody>
      </p:sp>
    </p:spTree>
    <p:extLst>
      <p:ext uri="{BB962C8B-B14F-4D97-AF65-F5344CB8AC3E}">
        <p14:creationId xmlns:p14="http://schemas.microsoft.com/office/powerpoint/2010/main" val="29710225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rtl="0"/>
            <a:r>
              <a:rPr lang="de-CH" dirty="0"/>
              <a:t>Wie viele Sitze ein Kanton hat, hängt von der Grösse seiner Bevölkerung ab. Auf Zürich entfallen 36. Aber auch Appenzell Innerrhoden, der Kanton mit der kleinsten Bevölkerung, schickt einen Volksvertreter nach Bern.</a:t>
            </a:r>
            <a:endParaRPr lang="de-DE" baseline="0" dirty="0"/>
          </a:p>
        </p:txBody>
      </p:sp>
      <p:sp>
        <p:nvSpPr>
          <p:cNvPr id="4" name="Foliennummernplatzhalter 3"/>
          <p:cNvSpPr>
            <a:spLocks noGrp="1"/>
          </p:cNvSpPr>
          <p:nvPr>
            <p:ph type="sldNum" sz="quarter" idx="10"/>
          </p:nvPr>
        </p:nvSpPr>
        <p:spPr/>
        <p:txBody>
          <a:bodyPr/>
          <a:lstStyle/>
          <a:p>
            <a:fld id="{3A493298-6094-4361-B311-891E531296F6}" type="slidenum">
              <a:rPr lang="de-CH" smtClean="0"/>
              <a:pPr/>
              <a:t>7</a:t>
            </a:fld>
            <a:endParaRPr lang="de-CH"/>
          </a:p>
        </p:txBody>
      </p:sp>
    </p:spTree>
    <p:extLst>
      <p:ext uri="{BB962C8B-B14F-4D97-AF65-F5344CB8AC3E}">
        <p14:creationId xmlns:p14="http://schemas.microsoft.com/office/powerpoint/2010/main" val="132372502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Das Parlament hat die Regierung so zusammengesetzt, dass die vier Parteien mit den meisten Parlamentsmandaten darin vertreten sind. </a:t>
            </a:r>
          </a:p>
        </p:txBody>
      </p:sp>
      <p:sp>
        <p:nvSpPr>
          <p:cNvPr id="4" name="Foliennummernplatzhalter 3"/>
          <p:cNvSpPr>
            <a:spLocks noGrp="1"/>
          </p:cNvSpPr>
          <p:nvPr>
            <p:ph type="sldNum" sz="quarter" idx="10"/>
          </p:nvPr>
        </p:nvSpPr>
        <p:spPr/>
        <p:txBody>
          <a:bodyPr/>
          <a:lstStyle/>
          <a:p>
            <a:fld id="{3A493298-6094-4361-B311-891E531296F6}" type="slidenum">
              <a:rPr lang="de-CH" smtClean="0"/>
              <a:pPr/>
              <a:t>70</a:t>
            </a:fld>
            <a:endParaRPr lang="de-CH"/>
          </a:p>
        </p:txBody>
      </p:sp>
    </p:spTree>
    <p:extLst>
      <p:ext uri="{BB962C8B-B14F-4D97-AF65-F5344CB8AC3E}">
        <p14:creationId xmlns:p14="http://schemas.microsoft.com/office/powerpoint/2010/main" val="166166368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Einbindung beginnt früh: Noch bevor ein Gesetzesentwurf ins  Parlament kommt, hört die Regierung dazu Kantone, Parteien und  Verbände an.</a:t>
            </a:r>
          </a:p>
        </p:txBody>
      </p:sp>
      <p:sp>
        <p:nvSpPr>
          <p:cNvPr id="4" name="Foliennummernplatzhalter 3"/>
          <p:cNvSpPr>
            <a:spLocks noGrp="1"/>
          </p:cNvSpPr>
          <p:nvPr>
            <p:ph type="sldNum" sz="quarter" idx="10"/>
          </p:nvPr>
        </p:nvSpPr>
        <p:spPr/>
        <p:txBody>
          <a:bodyPr/>
          <a:lstStyle/>
          <a:p>
            <a:fld id="{3A493298-6094-4361-B311-891E531296F6}" type="slidenum">
              <a:rPr lang="de-CH" smtClean="0"/>
              <a:pPr/>
              <a:t>71</a:t>
            </a:fld>
            <a:endParaRPr lang="de-CH"/>
          </a:p>
        </p:txBody>
      </p:sp>
    </p:spTree>
    <p:extLst>
      <p:ext uri="{BB962C8B-B14F-4D97-AF65-F5344CB8AC3E}">
        <p14:creationId xmlns:p14="http://schemas.microsoft.com/office/powerpoint/2010/main" val="180349225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noProof="0" dirty="0"/>
              <a:t>Entsprechend schliessen sich die Bundesratsparteien für die Regierungsbildung nicht zu einer Koalition zusammen. Der Bundesrat legt denn auch kein Regierungsprogramm vor.</a:t>
            </a:r>
          </a:p>
        </p:txBody>
      </p:sp>
      <p:sp>
        <p:nvSpPr>
          <p:cNvPr id="4" name="Foliennummernplatzhalter 3"/>
          <p:cNvSpPr>
            <a:spLocks noGrp="1"/>
          </p:cNvSpPr>
          <p:nvPr>
            <p:ph type="sldNum" sz="quarter" idx="10"/>
          </p:nvPr>
        </p:nvSpPr>
        <p:spPr/>
        <p:txBody>
          <a:bodyPr/>
          <a:lstStyle/>
          <a:p>
            <a:fld id="{3A493298-6094-4361-B311-891E531296F6}" type="slidenum">
              <a:rPr lang="de-CH" smtClean="0"/>
              <a:pPr/>
              <a:t>72</a:t>
            </a:fld>
            <a:endParaRPr lang="de-CH"/>
          </a:p>
        </p:txBody>
      </p:sp>
    </p:spTree>
    <p:extLst>
      <p:ext uri="{BB962C8B-B14F-4D97-AF65-F5344CB8AC3E}">
        <p14:creationId xmlns:p14="http://schemas.microsoft.com/office/powerpoint/2010/main" val="136901097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noProof="0" dirty="0"/>
              <a:t>Mit seinen Beschlüssen spricht das Parlament der Regierung also nicht das Vertrauen oder das Misstrauen aus. Es kann ihre Gesetzesentwürfe zurückweisen, abändern oder ablehnen, ohne dass die Regierung deswegen  zurücktreten muss. Das verleiht dem Parlament eine starke Position. Zudem ist es auf nationaler Ebene das einzige direkt durch das Volk legitimierte Organ.</a:t>
            </a:r>
          </a:p>
        </p:txBody>
      </p:sp>
      <p:sp>
        <p:nvSpPr>
          <p:cNvPr id="4" name="Foliennummernplatzhalter 3"/>
          <p:cNvSpPr>
            <a:spLocks noGrp="1"/>
          </p:cNvSpPr>
          <p:nvPr>
            <p:ph type="sldNum" sz="quarter" idx="10"/>
          </p:nvPr>
        </p:nvSpPr>
        <p:spPr/>
        <p:txBody>
          <a:bodyPr/>
          <a:lstStyle/>
          <a:p>
            <a:fld id="{3A493298-6094-4361-B311-891E531296F6}" type="slidenum">
              <a:rPr lang="de-CH" smtClean="0"/>
              <a:pPr/>
              <a:t>73</a:t>
            </a:fld>
            <a:endParaRPr lang="de-CH"/>
          </a:p>
        </p:txBody>
      </p:sp>
    </p:spTree>
    <p:extLst>
      <p:ext uri="{BB962C8B-B14F-4D97-AF65-F5344CB8AC3E}">
        <p14:creationId xmlns:p14="http://schemas.microsoft.com/office/powerpoint/2010/main" val="143979651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A493298-6094-4361-B311-891E531296F6}" type="slidenum">
              <a:rPr lang="de-CH" smtClean="0"/>
              <a:pPr/>
              <a:t>74</a:t>
            </a:fld>
            <a:endParaRPr lang="de-CH"/>
          </a:p>
        </p:txBody>
      </p:sp>
    </p:spTree>
    <p:extLst>
      <p:ext uri="{BB962C8B-B14F-4D97-AF65-F5344CB8AC3E}">
        <p14:creationId xmlns:p14="http://schemas.microsoft.com/office/powerpoint/2010/main" val="131396147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A493298-6094-4361-B311-891E531296F6}" type="slidenum">
              <a:rPr lang="de-CH" smtClean="0"/>
              <a:pPr/>
              <a:t>75</a:t>
            </a:fld>
            <a:endParaRPr lang="de-CH"/>
          </a:p>
        </p:txBody>
      </p:sp>
    </p:spTree>
    <p:extLst>
      <p:ext uri="{BB962C8B-B14F-4D97-AF65-F5344CB8AC3E}">
        <p14:creationId xmlns:p14="http://schemas.microsoft.com/office/powerpoint/2010/main" val="75284537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föderalistische Struktur der Schweiz ist sehr ausgeprägt. Sie erlaubt es, Verschiedenartigkeit in der Einheit zu leben. Sie nimmt Rücksicht auf Unterschiede in Geschichte, Sprache, Kultur und Geografie.</a:t>
            </a:r>
          </a:p>
        </p:txBody>
      </p:sp>
      <p:sp>
        <p:nvSpPr>
          <p:cNvPr id="4" name="Foliennummernplatzhalter 3"/>
          <p:cNvSpPr>
            <a:spLocks noGrp="1"/>
          </p:cNvSpPr>
          <p:nvPr>
            <p:ph type="sldNum" sz="quarter" idx="10"/>
          </p:nvPr>
        </p:nvSpPr>
        <p:spPr/>
        <p:txBody>
          <a:bodyPr/>
          <a:lstStyle/>
          <a:p>
            <a:fld id="{3A493298-6094-4361-B311-891E531296F6}" type="slidenum">
              <a:rPr lang="de-CH" smtClean="0"/>
              <a:pPr/>
              <a:t>76</a:t>
            </a:fld>
            <a:endParaRPr lang="de-CH"/>
          </a:p>
        </p:txBody>
      </p:sp>
    </p:spTree>
    <p:extLst>
      <p:ext uri="{BB962C8B-B14F-4D97-AF65-F5344CB8AC3E}">
        <p14:creationId xmlns:p14="http://schemas.microsoft.com/office/powerpoint/2010/main" val="166554508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Zahl der Kantone wuchs zum letzten Mal 1979, als der Kanton Jura gegründet wurde. Die Zahl der Gemeinden nimmt in der kleinräumigen Schweiz durch Fusionen ab: So zählt der Kanton Glarus nur noch drei Gemeinden. Hingegen lehnte der Kanton Schaffhausen 2016 die Idee einer Kantonsverwaltung ganz ohne Gemeinden wuchtig ab.</a:t>
            </a:r>
          </a:p>
        </p:txBody>
      </p:sp>
      <p:sp>
        <p:nvSpPr>
          <p:cNvPr id="4" name="Foliennummernplatzhalter 3"/>
          <p:cNvSpPr>
            <a:spLocks noGrp="1"/>
          </p:cNvSpPr>
          <p:nvPr>
            <p:ph type="sldNum" sz="quarter" idx="10"/>
          </p:nvPr>
        </p:nvSpPr>
        <p:spPr/>
        <p:txBody>
          <a:bodyPr/>
          <a:lstStyle/>
          <a:p>
            <a:fld id="{3A493298-6094-4361-B311-891E531296F6}" type="slidenum">
              <a:rPr lang="de-CH" smtClean="0"/>
              <a:pPr/>
              <a:t>77</a:t>
            </a:fld>
            <a:endParaRPr lang="de-CH"/>
          </a:p>
        </p:txBody>
      </p:sp>
    </p:spTree>
    <p:extLst>
      <p:ext uri="{BB962C8B-B14F-4D97-AF65-F5344CB8AC3E}">
        <p14:creationId xmlns:p14="http://schemas.microsoft.com/office/powerpoint/2010/main" val="89840555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A493298-6094-4361-B311-891E531296F6}" type="slidenum">
              <a:rPr lang="de-CH" smtClean="0"/>
              <a:pPr/>
              <a:t>78</a:t>
            </a:fld>
            <a:endParaRPr lang="de-CH"/>
          </a:p>
        </p:txBody>
      </p:sp>
    </p:spTree>
    <p:extLst>
      <p:ext uri="{BB962C8B-B14F-4D97-AF65-F5344CB8AC3E}">
        <p14:creationId xmlns:p14="http://schemas.microsoft.com/office/powerpoint/2010/main" val="145734924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3028">
              <a:defRPr/>
            </a:pPr>
            <a:r>
              <a:rPr lang="de-DE" dirty="0"/>
              <a:t>Das Prinzip der Subsidiarität und diese Aufteilung der Kompetenzen hat auch das Parlament bei der Ausarbeitung von Gesetzen zu berücksichtigen.</a:t>
            </a:r>
          </a:p>
        </p:txBody>
      </p:sp>
      <p:sp>
        <p:nvSpPr>
          <p:cNvPr id="4" name="Foliennummernplatzhalter 3"/>
          <p:cNvSpPr>
            <a:spLocks noGrp="1"/>
          </p:cNvSpPr>
          <p:nvPr>
            <p:ph type="sldNum" sz="quarter" idx="10"/>
          </p:nvPr>
        </p:nvSpPr>
        <p:spPr/>
        <p:txBody>
          <a:bodyPr/>
          <a:lstStyle/>
          <a:p>
            <a:fld id="{3A493298-6094-4361-B311-891E531296F6}" type="slidenum">
              <a:rPr lang="de-CH" smtClean="0"/>
              <a:pPr/>
              <a:t>79</a:t>
            </a:fld>
            <a:endParaRPr lang="de-CH"/>
          </a:p>
        </p:txBody>
      </p:sp>
    </p:spTree>
    <p:extLst>
      <p:ext uri="{BB962C8B-B14F-4D97-AF65-F5344CB8AC3E}">
        <p14:creationId xmlns:p14="http://schemas.microsoft.com/office/powerpoint/2010/main" val="16178171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In absoluten Zahlen haben die Kantone mit </a:t>
            </a:r>
            <a:r>
              <a:rPr lang="de-DE" err="1"/>
              <a:t>grosser</a:t>
            </a:r>
            <a:r>
              <a:rPr lang="de-DE"/>
              <a:t> Bevölkerung im Nationalrat mehr zu sagen, relativ gesehen jedoch die Kantone mit einer kleinen Bevölkerung.</a:t>
            </a:r>
          </a:p>
        </p:txBody>
      </p:sp>
      <p:sp>
        <p:nvSpPr>
          <p:cNvPr id="4" name="Foliennummernplatzhalter 3"/>
          <p:cNvSpPr>
            <a:spLocks noGrp="1"/>
          </p:cNvSpPr>
          <p:nvPr>
            <p:ph type="sldNum" sz="quarter" idx="10"/>
          </p:nvPr>
        </p:nvSpPr>
        <p:spPr/>
        <p:txBody>
          <a:bodyPr/>
          <a:lstStyle/>
          <a:p>
            <a:fld id="{3A493298-6094-4361-B311-891E531296F6}" type="slidenum">
              <a:rPr lang="de-CH" smtClean="0"/>
              <a:pPr/>
              <a:t>8</a:t>
            </a:fld>
            <a:endParaRPr lang="de-CH"/>
          </a:p>
        </p:txBody>
      </p:sp>
    </p:spTree>
    <p:extLst>
      <p:ext uri="{BB962C8B-B14F-4D97-AF65-F5344CB8AC3E}">
        <p14:creationId xmlns:p14="http://schemas.microsoft.com/office/powerpoint/2010/main" val="52667369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A493298-6094-4361-B311-891E531296F6}" type="slidenum">
              <a:rPr lang="de-CH" smtClean="0"/>
              <a:pPr/>
              <a:t>80</a:t>
            </a:fld>
            <a:endParaRPr lang="de-CH"/>
          </a:p>
        </p:txBody>
      </p:sp>
    </p:spTree>
    <p:extLst>
      <p:ext uri="{BB962C8B-B14F-4D97-AF65-F5344CB8AC3E}">
        <p14:creationId xmlns:p14="http://schemas.microsoft.com/office/powerpoint/2010/main" val="136156184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A493298-6094-4361-B311-891E531296F6}" type="slidenum">
              <a:rPr lang="de-CH" smtClean="0"/>
              <a:pPr/>
              <a:t>81</a:t>
            </a:fld>
            <a:endParaRPr lang="de-CH"/>
          </a:p>
        </p:txBody>
      </p:sp>
    </p:spTree>
    <p:extLst>
      <p:ext uri="{BB962C8B-B14F-4D97-AF65-F5344CB8AC3E}">
        <p14:creationId xmlns:p14="http://schemas.microsoft.com/office/powerpoint/2010/main" val="18410244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A493298-6094-4361-B311-891E531296F6}" type="slidenum">
              <a:rPr lang="de-CH" smtClean="0"/>
              <a:pPr/>
              <a:t>82</a:t>
            </a:fld>
            <a:endParaRPr lang="de-CH"/>
          </a:p>
        </p:txBody>
      </p:sp>
    </p:spTree>
    <p:extLst>
      <p:ext uri="{BB962C8B-B14F-4D97-AF65-F5344CB8AC3E}">
        <p14:creationId xmlns:p14="http://schemas.microsoft.com/office/powerpoint/2010/main" val="183339185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Der Nationalrat lässt jedes Votum simultan in die zwei anderen Amtssprachen übersetzen. Die gelebte Mehrsprachigkeit bringt zum Ausdruck: Respekt gegenüber Minderheiten ist das Fundament der Schweiz.</a:t>
            </a:r>
          </a:p>
        </p:txBody>
      </p:sp>
      <p:sp>
        <p:nvSpPr>
          <p:cNvPr id="4" name="Foliennummernplatzhalter 3"/>
          <p:cNvSpPr>
            <a:spLocks noGrp="1"/>
          </p:cNvSpPr>
          <p:nvPr>
            <p:ph type="sldNum" sz="quarter" idx="10"/>
          </p:nvPr>
        </p:nvSpPr>
        <p:spPr/>
        <p:txBody>
          <a:bodyPr/>
          <a:lstStyle/>
          <a:p>
            <a:fld id="{3A493298-6094-4361-B311-891E531296F6}" type="slidenum">
              <a:rPr lang="de-CH" smtClean="0"/>
              <a:pPr/>
              <a:t>83</a:t>
            </a:fld>
            <a:endParaRPr lang="de-CH"/>
          </a:p>
        </p:txBody>
      </p:sp>
    </p:spTree>
    <p:extLst>
      <p:ext uri="{BB962C8B-B14F-4D97-AF65-F5344CB8AC3E}">
        <p14:creationId xmlns:p14="http://schemas.microsoft.com/office/powerpoint/2010/main" val="172155663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A493298-6094-4361-B311-891E531296F6}" type="slidenum">
              <a:rPr lang="de-CH" smtClean="0"/>
              <a:pPr/>
              <a:t>84</a:t>
            </a:fld>
            <a:endParaRPr lang="de-CH"/>
          </a:p>
        </p:txBody>
      </p:sp>
    </p:spTree>
    <p:extLst>
      <p:ext uri="{BB962C8B-B14F-4D97-AF65-F5344CB8AC3E}">
        <p14:creationId xmlns:p14="http://schemas.microsoft.com/office/powerpoint/2010/main" val="125050662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A493298-6094-4361-B311-891E531296F6}" type="slidenum">
              <a:rPr lang="de-CH" smtClean="0"/>
              <a:pPr/>
              <a:t>85</a:t>
            </a:fld>
            <a:endParaRPr lang="de-CH"/>
          </a:p>
        </p:txBody>
      </p:sp>
    </p:spTree>
    <p:extLst>
      <p:ext uri="{BB962C8B-B14F-4D97-AF65-F5344CB8AC3E}">
        <p14:creationId xmlns:p14="http://schemas.microsoft.com/office/powerpoint/2010/main" val="198992725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Von besonderer Tragweite sind unter </a:t>
            </a:r>
            <a:r>
              <a:rPr lang="de-DE" sz="1200" kern="1200" dirty="0">
                <a:solidFill>
                  <a:schemeClr val="tx1"/>
                </a:solidFill>
                <a:latin typeface="+mn-lt"/>
                <a:ea typeface="+mn-ea"/>
                <a:cs typeface="+mn-cs"/>
              </a:rPr>
              <a:t>anderem der Beitritt zu einer  Organisation für kollektive Sicherheit, also zum Beispiel zur UNO, und der Beitritt zu einer übernationalen Gemeinschaft.</a:t>
            </a:r>
          </a:p>
        </p:txBody>
      </p:sp>
      <p:sp>
        <p:nvSpPr>
          <p:cNvPr id="4" name="Foliennummernplatzhalter 3"/>
          <p:cNvSpPr>
            <a:spLocks noGrp="1"/>
          </p:cNvSpPr>
          <p:nvPr>
            <p:ph type="sldNum" sz="quarter" idx="10"/>
          </p:nvPr>
        </p:nvSpPr>
        <p:spPr/>
        <p:txBody>
          <a:bodyPr/>
          <a:lstStyle/>
          <a:p>
            <a:fld id="{3A493298-6094-4361-B311-891E531296F6}" type="slidenum">
              <a:rPr lang="de-CH" smtClean="0"/>
              <a:pPr/>
              <a:t>86</a:t>
            </a:fld>
            <a:endParaRPr lang="de-CH"/>
          </a:p>
        </p:txBody>
      </p:sp>
    </p:spTree>
    <p:extLst>
      <p:ext uri="{BB962C8B-B14F-4D97-AF65-F5344CB8AC3E}">
        <p14:creationId xmlns:p14="http://schemas.microsoft.com/office/powerpoint/2010/main" val="194452324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Zwischen 1980 und 2000 wurde die Stimmbevölkerung zu besonders vielen solchen Entscheiden befragt.</a:t>
            </a:r>
          </a:p>
          <a:p>
            <a:endParaRPr lang="de-DE" dirty="0"/>
          </a:p>
          <a:p>
            <a:endParaRPr lang="de-DE" dirty="0"/>
          </a:p>
        </p:txBody>
      </p:sp>
      <p:sp>
        <p:nvSpPr>
          <p:cNvPr id="4" name="Foliennummernplatzhalter 3"/>
          <p:cNvSpPr>
            <a:spLocks noGrp="1"/>
          </p:cNvSpPr>
          <p:nvPr>
            <p:ph type="sldNum" sz="quarter" idx="10"/>
          </p:nvPr>
        </p:nvSpPr>
        <p:spPr/>
        <p:txBody>
          <a:bodyPr/>
          <a:lstStyle/>
          <a:p>
            <a:fld id="{3A493298-6094-4361-B311-891E531296F6}" type="slidenum">
              <a:rPr lang="de-CH" smtClean="0"/>
              <a:pPr/>
              <a:t>87</a:t>
            </a:fld>
            <a:endParaRPr lang="de-CH"/>
          </a:p>
        </p:txBody>
      </p:sp>
    </p:spTree>
    <p:extLst>
      <p:ext uri="{BB962C8B-B14F-4D97-AF65-F5344CB8AC3E}">
        <p14:creationId xmlns:p14="http://schemas.microsoft.com/office/powerpoint/2010/main" val="71909936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Meist legt das Initiativkomitee einen fertigen Text vor. Die Bundesverfassung erlaubt aber auch die Form einer allgemeinen Anregung. Dann ist es an der Bundesversammlung, einen Text auszuarbeiten.</a:t>
            </a:r>
          </a:p>
          <a:p>
            <a:endParaRPr lang="de-DE"/>
          </a:p>
          <a:p>
            <a:endParaRPr lang="de-DE"/>
          </a:p>
        </p:txBody>
      </p:sp>
      <p:sp>
        <p:nvSpPr>
          <p:cNvPr id="4" name="Foliennummernplatzhalter 3"/>
          <p:cNvSpPr>
            <a:spLocks noGrp="1"/>
          </p:cNvSpPr>
          <p:nvPr>
            <p:ph type="sldNum" sz="quarter" idx="10"/>
          </p:nvPr>
        </p:nvSpPr>
        <p:spPr/>
        <p:txBody>
          <a:bodyPr/>
          <a:lstStyle/>
          <a:p>
            <a:fld id="{3A493298-6094-4361-B311-891E531296F6}" type="slidenum">
              <a:rPr lang="de-CH" smtClean="0"/>
              <a:pPr/>
              <a:t>88</a:t>
            </a:fld>
            <a:endParaRPr lang="de-CH"/>
          </a:p>
        </p:txBody>
      </p:sp>
    </p:spTree>
    <p:extLst>
      <p:ext uri="{BB962C8B-B14F-4D97-AF65-F5344CB8AC3E}">
        <p14:creationId xmlns:p14="http://schemas.microsoft.com/office/powerpoint/2010/main" val="204403319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wachsende Zahl an Volksinitiativen spiegelt die </a:t>
            </a:r>
            <a:r>
              <a:rPr lang="de-DE" dirty="0" err="1"/>
              <a:t>grosse</a:t>
            </a:r>
            <a:r>
              <a:rPr lang="de-DE" dirty="0"/>
              <a:t> Bedeutung dieses Instruments. Eine Initiative kann auch konkrete Folgen haben, wenn sieabgelehnt wird – oder gar nicht zur Abstimmung kommt. Nämlich dann, wenn sie Bundesrat und Parlament dazu bringt, dem Anliegen zumindest teilweise zu entsprechen und einen Gegenentwurf vorzulegen.</a:t>
            </a:r>
          </a:p>
          <a:p>
            <a:endParaRPr lang="de-DE" dirty="0"/>
          </a:p>
        </p:txBody>
      </p:sp>
      <p:sp>
        <p:nvSpPr>
          <p:cNvPr id="4" name="Foliennummernplatzhalter 3"/>
          <p:cNvSpPr>
            <a:spLocks noGrp="1"/>
          </p:cNvSpPr>
          <p:nvPr>
            <p:ph type="sldNum" sz="quarter" idx="10"/>
          </p:nvPr>
        </p:nvSpPr>
        <p:spPr/>
        <p:txBody>
          <a:bodyPr/>
          <a:lstStyle/>
          <a:p>
            <a:fld id="{3A493298-6094-4361-B311-891E531296F6}" type="slidenum">
              <a:rPr lang="de-CH" smtClean="0"/>
              <a:pPr/>
              <a:t>89</a:t>
            </a:fld>
            <a:endParaRPr lang="de-CH"/>
          </a:p>
        </p:txBody>
      </p:sp>
    </p:spTree>
    <p:extLst>
      <p:ext uri="{BB962C8B-B14F-4D97-AF65-F5344CB8AC3E}">
        <p14:creationId xmlns:p14="http://schemas.microsoft.com/office/powerpoint/2010/main" val="13241362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Die Kantone entscheiden selbst, wann und wie sie ihre Vertretung in der Kleinen Kammer bestimmen. Die meisten wählen sie gleichzeitig mit den Mitgliedern des Nationalrates, aber in einer Mehrheitswahl. Es gewinnt also, wer am meisten Stimmen erhält. Dabei kann ein zweiter Wahlgang nötig sein.</a:t>
            </a:r>
          </a:p>
        </p:txBody>
      </p:sp>
      <p:sp>
        <p:nvSpPr>
          <p:cNvPr id="4" name="Foliennummernplatzhalter 3"/>
          <p:cNvSpPr>
            <a:spLocks noGrp="1"/>
          </p:cNvSpPr>
          <p:nvPr>
            <p:ph type="sldNum" sz="quarter" idx="10"/>
          </p:nvPr>
        </p:nvSpPr>
        <p:spPr/>
        <p:txBody>
          <a:bodyPr/>
          <a:lstStyle/>
          <a:p>
            <a:fld id="{3A493298-6094-4361-B311-891E531296F6}" type="slidenum">
              <a:rPr lang="de-CH" smtClean="0"/>
              <a:pPr/>
              <a:t>9</a:t>
            </a:fld>
            <a:endParaRPr lang="de-CH"/>
          </a:p>
        </p:txBody>
      </p:sp>
    </p:spTree>
    <p:extLst>
      <p:ext uri="{BB962C8B-B14F-4D97-AF65-F5344CB8AC3E}">
        <p14:creationId xmlns:p14="http://schemas.microsoft.com/office/powerpoint/2010/main" val="184820008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Das Referendum verunmöglicht eine reine Mehrheitspolitik und fördert Kompromisse. Es bildet einen Anreiz, frühzeitig alle referendumsfähigen Kräfte einzubeziehen.</a:t>
            </a:r>
          </a:p>
          <a:p>
            <a:r>
              <a:rPr lang="de-DE"/>
              <a:t>Bei einem Referendum braucht es für eine Ablehnung der Vorlage nur eine Mehrheit der Stimmenden.</a:t>
            </a:r>
          </a:p>
          <a:p>
            <a:endParaRPr lang="de-DE"/>
          </a:p>
        </p:txBody>
      </p:sp>
      <p:sp>
        <p:nvSpPr>
          <p:cNvPr id="4" name="Foliennummernplatzhalter 3"/>
          <p:cNvSpPr>
            <a:spLocks noGrp="1"/>
          </p:cNvSpPr>
          <p:nvPr>
            <p:ph type="sldNum" sz="quarter" idx="10"/>
          </p:nvPr>
        </p:nvSpPr>
        <p:spPr/>
        <p:txBody>
          <a:bodyPr/>
          <a:lstStyle/>
          <a:p>
            <a:fld id="{3A493298-6094-4361-B311-891E531296F6}" type="slidenum">
              <a:rPr lang="de-CH" smtClean="0"/>
              <a:pPr/>
              <a:t>90</a:t>
            </a:fld>
            <a:endParaRPr lang="de-CH"/>
          </a:p>
        </p:txBody>
      </p:sp>
    </p:spTree>
    <p:extLst>
      <p:ext uri="{BB962C8B-B14F-4D97-AF65-F5344CB8AC3E}">
        <p14:creationId xmlns:p14="http://schemas.microsoft.com/office/powerpoint/2010/main" val="158127341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Mit einem Referendum können politische Akteure die Aufmerksamkeit auf ihre Themen lenken – und auf sich selbst. Die Stimmbevölkerung vertraut bei der Mehrheit der Referenden den politischen Institutionen.</a:t>
            </a:r>
          </a:p>
        </p:txBody>
      </p:sp>
      <p:sp>
        <p:nvSpPr>
          <p:cNvPr id="4" name="Foliennummernplatzhalter 3"/>
          <p:cNvSpPr>
            <a:spLocks noGrp="1"/>
          </p:cNvSpPr>
          <p:nvPr>
            <p:ph type="sldNum" sz="quarter" idx="10"/>
          </p:nvPr>
        </p:nvSpPr>
        <p:spPr/>
        <p:txBody>
          <a:bodyPr/>
          <a:lstStyle/>
          <a:p>
            <a:fld id="{3A493298-6094-4361-B311-891E531296F6}" type="slidenum">
              <a:rPr lang="de-CH" smtClean="0"/>
              <a:pPr/>
              <a:t>91</a:t>
            </a:fld>
            <a:endParaRPr lang="de-CH"/>
          </a:p>
        </p:txBody>
      </p:sp>
    </p:spTree>
    <p:extLst>
      <p:ext uri="{BB962C8B-B14F-4D97-AF65-F5344CB8AC3E}">
        <p14:creationId xmlns:p14="http://schemas.microsoft.com/office/powerpoint/2010/main" val="45078518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49250" y="1031875"/>
            <a:ext cx="6099175" cy="3432175"/>
          </a:xfrm>
        </p:spPr>
      </p:sp>
      <p:sp>
        <p:nvSpPr>
          <p:cNvPr id="3" name="Notizenplatzhalter 2"/>
          <p:cNvSpPr>
            <a:spLocks noGrp="1"/>
          </p:cNvSpPr>
          <p:nvPr>
            <p:ph type="body" idx="1"/>
          </p:nvPr>
        </p:nvSpPr>
        <p:spPr/>
        <p:txBody>
          <a:bodyPr/>
          <a:lstStyle/>
          <a:p>
            <a:r>
              <a:rPr lang="de-CH" dirty="0"/>
              <a:t>Von Frühling bis Herbst spritzen auf dem Platz vor dem Bundeshaus </a:t>
            </a:r>
            <a:r>
              <a:rPr lang="de-CH" baseline="0" dirty="0"/>
              <a:t> 26</a:t>
            </a:r>
            <a:r>
              <a:rPr lang="de-CH" dirty="0"/>
              <a:t> Fontänen. Sie erinnern daran, dass die Schweiz ein Bundesstaat mit 26 Kantonen ist. Auch die ausgelassenen Schreie der Kinder, die zwischen den Fontänen spielen, dringen bis in die Sitzungszimmer – und schaffen dort immer wieder den Bezug zum Alltag.</a:t>
            </a:r>
          </a:p>
        </p:txBody>
      </p:sp>
      <p:sp>
        <p:nvSpPr>
          <p:cNvPr id="4" name="Foliennummernplatzhalter 3"/>
          <p:cNvSpPr>
            <a:spLocks noGrp="1"/>
          </p:cNvSpPr>
          <p:nvPr>
            <p:ph type="sldNum" sz="quarter" idx="10"/>
          </p:nvPr>
        </p:nvSpPr>
        <p:spPr/>
        <p:txBody>
          <a:bodyPr/>
          <a:lstStyle/>
          <a:p>
            <a:fld id="{3A493298-6094-4361-B311-891E531296F6}" type="slidenum">
              <a:rPr lang="de-CH" smtClean="0"/>
              <a:pPr/>
              <a:t>92</a:t>
            </a:fld>
            <a:endParaRPr lang="de-CH"/>
          </a:p>
        </p:txBody>
      </p:sp>
    </p:spTree>
    <p:extLst>
      <p:ext uri="{BB962C8B-B14F-4D97-AF65-F5344CB8AC3E}">
        <p14:creationId xmlns:p14="http://schemas.microsoft.com/office/powerpoint/2010/main" val="408259931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Haben wir noch nicht all Ihre Fragen beantwortet? Oder gar neue aufgeworfen? Weitere Antworten finden Sie unter www.parlament.ch in den vier Landessprachen und auf Englisch. Gerne nehmen wir Sie auch auf eine Führung durch das Bundeshaus mit.</a:t>
            </a:r>
          </a:p>
        </p:txBody>
      </p:sp>
      <p:sp>
        <p:nvSpPr>
          <p:cNvPr id="4" name="Foliennummernplatzhalter 3"/>
          <p:cNvSpPr>
            <a:spLocks noGrp="1"/>
          </p:cNvSpPr>
          <p:nvPr>
            <p:ph type="sldNum" sz="quarter" idx="10"/>
          </p:nvPr>
        </p:nvSpPr>
        <p:spPr/>
        <p:txBody>
          <a:bodyPr/>
          <a:lstStyle/>
          <a:p>
            <a:fld id="{3A493298-6094-4361-B311-891E531296F6}" type="slidenum">
              <a:rPr lang="de-CH" smtClean="0"/>
              <a:pPr/>
              <a:t>93</a:t>
            </a:fld>
            <a:endParaRPr lang="de-CH"/>
          </a:p>
        </p:txBody>
      </p:sp>
    </p:spTree>
    <p:extLst>
      <p:ext uri="{BB962C8B-B14F-4D97-AF65-F5344CB8AC3E}">
        <p14:creationId xmlns:p14="http://schemas.microsoft.com/office/powerpoint/2010/main" val="6702049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8" Type="http://schemas.openxmlformats.org/officeDocument/2006/relationships/hyperlink" Target="https://x.com/ParlCH" TargetMode="External"/><Relationship Id="rId3" Type="http://schemas.openxmlformats.org/officeDocument/2006/relationships/hyperlink" Target="http://www.parlament.ch/" TargetMode="External"/><Relationship Id="rId7" Type="http://schemas.openxmlformats.org/officeDocument/2006/relationships/image" Target="../media/image3.emf"/><Relationship Id="rId12" Type="http://schemas.openxmlformats.org/officeDocument/2006/relationships/hyperlink" Target="http://www.parl.ch/" TargetMode="External"/><Relationship Id="rId2" Type="http://schemas.openxmlformats.org/officeDocument/2006/relationships/hyperlink" Target="https://www.facebook.com/Schweizer-Parlament-Parlement-suisse-Parlamento-svizzero-345958796467/" TargetMode="External"/><Relationship Id="rId1" Type="http://schemas.openxmlformats.org/officeDocument/2006/relationships/slideMaster" Target="../slideMasters/slideMaster1.xml"/><Relationship Id="rId6" Type="http://schemas.openxmlformats.org/officeDocument/2006/relationships/hyperlink" Target="https://www.instagram.com/parlch/" TargetMode="External"/><Relationship Id="rId11" Type="http://schemas.openxmlformats.org/officeDocument/2006/relationships/image" Target="../media/image5.emf"/><Relationship Id="rId5" Type="http://schemas.openxmlformats.org/officeDocument/2006/relationships/image" Target="../media/image2.emf"/><Relationship Id="rId10" Type="http://schemas.openxmlformats.org/officeDocument/2006/relationships/hyperlink" Target="https://www.youtube.com/parlch" TargetMode="External"/><Relationship Id="rId4" Type="http://schemas.openxmlformats.org/officeDocument/2006/relationships/image" Target="../media/image1.emf"/><Relationship Id="rId9" Type="http://schemas.openxmlformats.org/officeDocument/2006/relationships/image" Target="../media/image4.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bg>
      <p:bgPr>
        <a:solidFill>
          <a:schemeClr val="accent3"/>
        </a:solidFill>
        <a:effectLst/>
      </p:bgPr>
    </p:bg>
    <p:spTree>
      <p:nvGrpSpPr>
        <p:cNvPr id="1" name=""/>
        <p:cNvGrpSpPr/>
        <p:nvPr/>
      </p:nvGrpSpPr>
      <p:grpSpPr>
        <a:xfrm>
          <a:off x="0" y="0"/>
          <a:ext cx="0" cy="0"/>
          <a:chOff x="0" y="0"/>
          <a:chExt cx="0" cy="0"/>
        </a:xfrm>
      </p:grpSpPr>
      <p:sp>
        <p:nvSpPr>
          <p:cNvPr id="5" name="Fußzeilenplatzhalter 4"/>
          <p:cNvSpPr>
            <a:spLocks noGrp="1"/>
          </p:cNvSpPr>
          <p:nvPr>
            <p:ph type="ftr" sz="quarter" idx="11"/>
          </p:nvPr>
        </p:nvSpPr>
        <p:spPr/>
        <p:txBody>
          <a:bodyPr/>
          <a:lstStyle>
            <a:lvl1pPr>
              <a:defRPr>
                <a:solidFill>
                  <a:srgbClr val="317873"/>
                </a:solidFill>
              </a:defRPr>
            </a:lvl1pPr>
          </a:lstStyle>
          <a:p>
            <a:r>
              <a:rPr lang="de-CH" dirty="0"/>
              <a:t>Fusszeile (einfügen über «Einfügen &gt; Kopf- und Fusszeile»)</a:t>
            </a:r>
          </a:p>
        </p:txBody>
      </p:sp>
      <p:sp>
        <p:nvSpPr>
          <p:cNvPr id="2" name="Titel 1"/>
          <p:cNvSpPr>
            <a:spLocks noGrp="1"/>
          </p:cNvSpPr>
          <p:nvPr>
            <p:ph type="ctrTitle"/>
          </p:nvPr>
        </p:nvSpPr>
        <p:spPr>
          <a:xfrm>
            <a:off x="570516" y="2996579"/>
            <a:ext cx="5128362" cy="489671"/>
          </a:xfrm>
        </p:spPr>
        <p:txBody>
          <a:bodyPr anchor="ctr"/>
          <a:lstStyle>
            <a:lvl1pPr algn="l">
              <a:defRPr sz="2600">
                <a:solidFill>
                  <a:schemeClr val="bg1"/>
                </a:solidFill>
              </a:defRPr>
            </a:lvl1pPr>
          </a:lstStyle>
          <a:p>
            <a:endParaRPr lang="de-CH" dirty="0"/>
          </a:p>
        </p:txBody>
      </p:sp>
      <p:sp>
        <p:nvSpPr>
          <p:cNvPr id="4" name="Datumsplatzhalter 3"/>
          <p:cNvSpPr>
            <a:spLocks noGrp="1"/>
          </p:cNvSpPr>
          <p:nvPr>
            <p:ph type="dt" sz="half" idx="10"/>
          </p:nvPr>
        </p:nvSpPr>
        <p:spPr>
          <a:xfrm>
            <a:off x="576000" y="6432897"/>
            <a:ext cx="1108195" cy="108000"/>
          </a:xfrm>
        </p:spPr>
        <p:txBody>
          <a:bodyPr/>
          <a:lstStyle>
            <a:lvl1pPr>
              <a:defRPr>
                <a:solidFill>
                  <a:schemeClr val="bg1"/>
                </a:solidFill>
              </a:defRPr>
            </a:lvl1pPr>
          </a:lstStyle>
          <a:p>
            <a:r>
              <a:rPr lang="de-CH"/>
              <a:t>Stand Dezember 2024</a:t>
            </a:r>
            <a:endParaRPr lang="de-CH"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442AD375-037F-43D0-B059-5172DA06796A}" type="slidenum">
              <a:rPr lang="de-CH" smtClean="0"/>
              <a:pPr/>
              <a:t>‹Nr.›</a:t>
            </a:fld>
            <a:endParaRPr lang="de-CH"/>
          </a:p>
        </p:txBody>
      </p:sp>
      <p:sp>
        <p:nvSpPr>
          <p:cNvPr id="9" name="Textfeld 8"/>
          <p:cNvSpPr txBox="1"/>
          <p:nvPr userDrawn="1"/>
        </p:nvSpPr>
        <p:spPr>
          <a:xfrm>
            <a:off x="11208567" y="413934"/>
            <a:ext cx="399547" cy="107722"/>
          </a:xfrm>
          <a:prstGeom prst="rect">
            <a:avLst/>
          </a:prstGeom>
          <a:noFill/>
        </p:spPr>
        <p:txBody>
          <a:bodyPr wrap="square" lIns="0" tIns="0" rIns="0" bIns="0" rtlCol="0">
            <a:spAutoFit/>
          </a:bodyPr>
          <a:lstStyle/>
          <a:p>
            <a:pPr algn="r"/>
            <a:r>
              <a:rPr lang="de-CH" sz="700" spc="10" baseline="0" dirty="0">
                <a:solidFill>
                  <a:schemeClr val="bg1"/>
                </a:solidFill>
              </a:rPr>
              <a:t>von 94</a:t>
            </a:r>
          </a:p>
        </p:txBody>
      </p:sp>
      <p:sp>
        <p:nvSpPr>
          <p:cNvPr id="10" name="Textfeld 9"/>
          <p:cNvSpPr txBox="1"/>
          <p:nvPr userDrawn="1"/>
        </p:nvSpPr>
        <p:spPr>
          <a:xfrm>
            <a:off x="2459641" y="294556"/>
            <a:ext cx="1188088" cy="227819"/>
          </a:xfrm>
          <a:prstGeom prst="rect">
            <a:avLst/>
          </a:prstGeom>
          <a:noFill/>
        </p:spPr>
        <p:txBody>
          <a:bodyPr wrap="square" lIns="0" tIns="0" rIns="0" bIns="0" rtlCol="0">
            <a:spAutoFit/>
          </a:bodyPr>
          <a:lstStyle/>
          <a:p>
            <a:pPr algn="l">
              <a:lnSpc>
                <a:spcPct val="110000"/>
              </a:lnSpc>
            </a:pPr>
            <a:r>
              <a:rPr lang="de-CH" sz="700" spc="10" baseline="0" dirty="0">
                <a:solidFill>
                  <a:srgbClr val="317873"/>
                </a:solidFill>
              </a:rPr>
              <a:t>Parlamentsdienste</a:t>
            </a:r>
          </a:p>
          <a:p>
            <a:pPr algn="l">
              <a:lnSpc>
                <a:spcPct val="110000"/>
              </a:lnSpc>
            </a:pPr>
            <a:r>
              <a:rPr lang="de-CH" sz="700" spc="10" baseline="0" dirty="0">
                <a:solidFill>
                  <a:srgbClr val="317873"/>
                </a:solidFill>
              </a:rPr>
              <a:t>Das Schweizer Parlament</a:t>
            </a:r>
          </a:p>
        </p:txBody>
      </p:sp>
      <p:sp>
        <p:nvSpPr>
          <p:cNvPr id="7" name="Bildplatzhalter 7">
            <a:extLst>
              <a:ext uri="{FF2B5EF4-FFF2-40B4-BE49-F238E27FC236}">
                <a16:creationId xmlns:a16="http://schemas.microsoft.com/office/drawing/2014/main" id="{8844DD88-86F6-4BF0-7A30-A901FD2D2F0B}"/>
              </a:ext>
            </a:extLst>
          </p:cNvPr>
          <p:cNvSpPr>
            <a:spLocks noGrp="1"/>
          </p:cNvSpPr>
          <p:nvPr>
            <p:ph type="pic" sz="quarter" idx="13"/>
          </p:nvPr>
        </p:nvSpPr>
        <p:spPr>
          <a:xfrm>
            <a:off x="6097200" y="0"/>
            <a:ext cx="6094800" cy="6858000"/>
          </a:xfrm>
          <a:pattFill prst="lgCheck">
            <a:fgClr>
              <a:schemeClr val="bg2"/>
            </a:fgClr>
            <a:bgClr>
              <a:schemeClr val="bg1"/>
            </a:bgClr>
          </a:pattFill>
        </p:spPr>
        <p:txBody>
          <a:bodyPr bIns="1440000" anchor="ctr" anchorCtr="0"/>
          <a:lstStyle>
            <a:lvl1pPr algn="ctr">
              <a:defRPr baseline="0"/>
            </a:lvl1pPr>
          </a:lstStyle>
          <a:p>
            <a:r>
              <a:rPr lang="de-CH" dirty="0"/>
              <a:t>Bild durch Klicken auf Symbol hinzufügen</a:t>
            </a:r>
          </a:p>
        </p:txBody>
      </p:sp>
      <p:pic>
        <p:nvPicPr>
          <p:cNvPr id="19" name="Grafik 18">
            <a:extLst>
              <a:ext uri="{FF2B5EF4-FFF2-40B4-BE49-F238E27FC236}">
                <a16:creationId xmlns:a16="http://schemas.microsoft.com/office/drawing/2014/main" id="{F21F7BF9-498C-F355-7A96-AC17EDB528E3}"/>
              </a:ext>
            </a:extLst>
          </p:cNvPr>
          <p:cNvPicPr>
            <a:picLocks noChangeAspect="1"/>
          </p:cNvPicPr>
          <p:nvPr userDrawn="1"/>
        </p:nvPicPr>
        <p:blipFill>
          <a:blip r:embed="rId2"/>
          <a:stretch>
            <a:fillRect/>
          </a:stretch>
        </p:blipFill>
        <p:spPr>
          <a:xfrm>
            <a:off x="576742" y="320552"/>
            <a:ext cx="2019600" cy="1381252"/>
          </a:xfrm>
          <a:prstGeom prst="rect">
            <a:avLst/>
          </a:prstGeom>
        </p:spPr>
      </p:pic>
    </p:spTree>
    <p:extLst>
      <p:ext uri="{BB962C8B-B14F-4D97-AF65-F5344CB8AC3E}">
        <p14:creationId xmlns:p14="http://schemas.microsoft.com/office/powerpoint/2010/main" val="3891886669"/>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el und Bild">
    <p:bg>
      <p:bgPr>
        <a:solidFill>
          <a:schemeClr val="tx1"/>
        </a:solidFill>
        <a:effectLst/>
      </p:bgPr>
    </p:bg>
    <p:spTree>
      <p:nvGrpSpPr>
        <p:cNvPr id="1" name=""/>
        <p:cNvGrpSpPr/>
        <p:nvPr/>
      </p:nvGrpSpPr>
      <p:grpSpPr>
        <a:xfrm>
          <a:off x="0" y="0"/>
          <a:ext cx="0" cy="0"/>
          <a:chOff x="0" y="0"/>
          <a:chExt cx="0" cy="0"/>
        </a:xfrm>
      </p:grpSpPr>
      <p:sp>
        <p:nvSpPr>
          <p:cNvPr id="8" name="Bildplatzhalter 7"/>
          <p:cNvSpPr>
            <a:spLocks noGrp="1"/>
          </p:cNvSpPr>
          <p:nvPr>
            <p:ph type="pic" sz="quarter" idx="10" hasCustomPrompt="1"/>
          </p:nvPr>
        </p:nvSpPr>
        <p:spPr>
          <a:xfrm>
            <a:off x="4200525" y="0"/>
            <a:ext cx="7991475" cy="6858000"/>
          </a:xfrm>
          <a:pattFill prst="lgCheck">
            <a:fgClr>
              <a:schemeClr val="bg2"/>
            </a:fgClr>
            <a:bgClr>
              <a:schemeClr val="bg1"/>
            </a:bgClr>
          </a:pattFill>
        </p:spPr>
        <p:txBody>
          <a:bodyPr/>
          <a:lstStyle>
            <a:lvl1pPr algn="ctr">
              <a:defRPr baseline="0"/>
            </a:lvl1pPr>
          </a:lstStyle>
          <a:p>
            <a:br>
              <a:rPr lang="de-CH" dirty="0"/>
            </a:br>
            <a:br>
              <a:rPr lang="de-CH" dirty="0"/>
            </a:br>
            <a:br>
              <a:rPr lang="de-CH" dirty="0"/>
            </a:br>
            <a:br>
              <a:rPr lang="de-CH" dirty="0"/>
            </a:br>
            <a:br>
              <a:rPr lang="de-CH" dirty="0"/>
            </a:br>
            <a:br>
              <a:rPr lang="de-CH" dirty="0"/>
            </a:br>
            <a:r>
              <a:rPr lang="de-CH" dirty="0"/>
              <a:t>Bild durch Klicken auf Symbol hinzufügen</a:t>
            </a:r>
          </a:p>
        </p:txBody>
      </p:sp>
      <p:sp>
        <p:nvSpPr>
          <p:cNvPr id="9" name="Datumsplatzhalter 8"/>
          <p:cNvSpPr>
            <a:spLocks noGrp="1"/>
          </p:cNvSpPr>
          <p:nvPr>
            <p:ph type="dt" sz="half" idx="11"/>
          </p:nvPr>
        </p:nvSpPr>
        <p:spPr>
          <a:xfrm>
            <a:off x="4343543" y="294556"/>
            <a:ext cx="1108195" cy="108000"/>
          </a:xfrm>
        </p:spPr>
        <p:txBody>
          <a:bodyPr/>
          <a:lstStyle>
            <a:lvl1pPr>
              <a:defRPr>
                <a:solidFill>
                  <a:schemeClr val="bg1"/>
                </a:solidFill>
              </a:defRPr>
            </a:lvl1pPr>
          </a:lstStyle>
          <a:p>
            <a:r>
              <a:rPr lang="de-CH"/>
              <a:t>Stand Dezember 2024</a:t>
            </a:r>
            <a:endParaRPr lang="de-CH" dirty="0"/>
          </a:p>
        </p:txBody>
      </p:sp>
      <p:sp>
        <p:nvSpPr>
          <p:cNvPr id="10" name="Fußzeilenplatzhalter 9"/>
          <p:cNvSpPr>
            <a:spLocks noGrp="1"/>
          </p:cNvSpPr>
          <p:nvPr>
            <p:ph type="ftr" sz="quarter" idx="12"/>
          </p:nvPr>
        </p:nvSpPr>
        <p:spPr>
          <a:xfrm>
            <a:off x="2457593" y="413934"/>
            <a:ext cx="1622183" cy="108000"/>
          </a:xfrm>
        </p:spPr>
        <p:txBody>
          <a:bodyPr/>
          <a:lstStyle>
            <a:lvl1pPr>
              <a:defRPr>
                <a:solidFill>
                  <a:schemeClr val="bg1"/>
                </a:solidFill>
              </a:defRPr>
            </a:lvl1pPr>
          </a:lstStyle>
          <a:p>
            <a:r>
              <a:rPr lang="de-CH" dirty="0"/>
              <a:t>Fusszeile (einfügen über «Einfügen &gt; Kopf- und Fusszeile»)</a:t>
            </a:r>
          </a:p>
        </p:txBody>
      </p:sp>
      <p:sp>
        <p:nvSpPr>
          <p:cNvPr id="11" name="Foliennummernplatzhalter 10"/>
          <p:cNvSpPr>
            <a:spLocks noGrp="1"/>
          </p:cNvSpPr>
          <p:nvPr>
            <p:ph type="sldNum" sz="quarter" idx="13"/>
          </p:nvPr>
        </p:nvSpPr>
        <p:spPr/>
        <p:txBody>
          <a:bodyPr/>
          <a:lstStyle>
            <a:lvl1pPr>
              <a:defRPr>
                <a:solidFill>
                  <a:schemeClr val="bg1"/>
                </a:solidFill>
              </a:defRPr>
            </a:lvl1pPr>
          </a:lstStyle>
          <a:p>
            <a:fld id="{442AD375-037F-43D0-B059-5172DA06796A}" type="slidenum">
              <a:rPr lang="de-CH" smtClean="0"/>
              <a:pPr/>
              <a:t>‹Nr.›</a:t>
            </a:fld>
            <a:endParaRPr lang="de-CH"/>
          </a:p>
        </p:txBody>
      </p:sp>
      <p:sp>
        <p:nvSpPr>
          <p:cNvPr id="4" name="Titel 3">
            <a:extLst>
              <a:ext uri="{FF2B5EF4-FFF2-40B4-BE49-F238E27FC236}">
                <a16:creationId xmlns:a16="http://schemas.microsoft.com/office/drawing/2014/main" id="{151540E7-1654-8AF2-BFF9-62FDAD1A053C}"/>
              </a:ext>
            </a:extLst>
          </p:cNvPr>
          <p:cNvSpPr>
            <a:spLocks noGrp="1"/>
          </p:cNvSpPr>
          <p:nvPr>
            <p:ph type="title" hasCustomPrompt="1"/>
          </p:nvPr>
        </p:nvSpPr>
        <p:spPr>
          <a:xfrm>
            <a:off x="576000" y="1152345"/>
            <a:ext cx="3071728" cy="438355"/>
          </a:xfrm>
        </p:spPr>
        <p:txBody>
          <a:bodyPr/>
          <a:lstStyle>
            <a:lvl1pPr>
              <a:defRPr sz="1650">
                <a:solidFill>
                  <a:schemeClr val="bg1"/>
                </a:solidFill>
              </a:defRPr>
            </a:lvl1pPr>
          </a:lstStyle>
          <a:p>
            <a:r>
              <a:rPr lang="de-DE" dirty="0"/>
              <a:t>Titelmasterformat durch Klicken bearbeiten</a:t>
            </a:r>
            <a:endParaRPr lang="de-CH" dirty="0"/>
          </a:p>
        </p:txBody>
      </p:sp>
      <p:grpSp>
        <p:nvGrpSpPr>
          <p:cNvPr id="5" name="Gruppieren 4">
            <a:extLst>
              <a:ext uri="{FF2B5EF4-FFF2-40B4-BE49-F238E27FC236}">
                <a16:creationId xmlns:a16="http://schemas.microsoft.com/office/drawing/2014/main" id="{4C724563-2524-908E-F0BA-DB864BCCF192}"/>
              </a:ext>
            </a:extLst>
          </p:cNvPr>
          <p:cNvGrpSpPr/>
          <p:nvPr userDrawn="1"/>
        </p:nvGrpSpPr>
        <p:grpSpPr>
          <a:xfrm>
            <a:off x="575767" y="325512"/>
            <a:ext cx="180000" cy="66799"/>
            <a:chOff x="575767" y="325512"/>
            <a:chExt cx="180000" cy="66799"/>
          </a:xfrm>
        </p:grpSpPr>
        <p:cxnSp>
          <p:nvCxnSpPr>
            <p:cNvPr id="6" name="Gerader Verbinder 5">
              <a:extLst>
                <a:ext uri="{FF2B5EF4-FFF2-40B4-BE49-F238E27FC236}">
                  <a16:creationId xmlns:a16="http://schemas.microsoft.com/office/drawing/2014/main" id="{B7483A3F-4D36-D1F5-57C5-C546EAB09E82}"/>
                </a:ext>
              </a:extLst>
            </p:cNvPr>
            <p:cNvCxnSpPr/>
            <p:nvPr userDrawn="1"/>
          </p:nvCxnSpPr>
          <p:spPr>
            <a:xfrm>
              <a:off x="575767" y="325512"/>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Gerader Verbinder 6">
              <a:extLst>
                <a:ext uri="{FF2B5EF4-FFF2-40B4-BE49-F238E27FC236}">
                  <a16:creationId xmlns:a16="http://schemas.microsoft.com/office/drawing/2014/main" id="{6FA551EC-8A73-198E-4EA5-D03A8B683A6D}"/>
                </a:ext>
              </a:extLst>
            </p:cNvPr>
            <p:cNvCxnSpPr/>
            <p:nvPr userDrawn="1"/>
          </p:nvCxnSpPr>
          <p:spPr>
            <a:xfrm>
              <a:off x="575767" y="358912"/>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Gerader Verbinder 11">
              <a:extLst>
                <a:ext uri="{FF2B5EF4-FFF2-40B4-BE49-F238E27FC236}">
                  <a16:creationId xmlns:a16="http://schemas.microsoft.com/office/drawing/2014/main" id="{70B47251-116B-4A3C-1C75-6C8701EB6CFB}"/>
                </a:ext>
              </a:extLst>
            </p:cNvPr>
            <p:cNvCxnSpPr/>
            <p:nvPr userDrawn="1"/>
          </p:nvCxnSpPr>
          <p:spPr>
            <a:xfrm>
              <a:off x="575767" y="392311"/>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3" name="Rechteck 12">
            <a:hlinkClick r:id="rId2" action="ppaction://hlinksldjump"/>
            <a:extLst>
              <a:ext uri="{FF2B5EF4-FFF2-40B4-BE49-F238E27FC236}">
                <a16:creationId xmlns:a16="http://schemas.microsoft.com/office/drawing/2014/main" id="{B88A30E9-B7E4-C362-AF54-94C0F628CF59}"/>
              </a:ext>
            </a:extLst>
          </p:cNvPr>
          <p:cNvSpPr/>
          <p:nvPr userDrawn="1"/>
        </p:nvSpPr>
        <p:spPr>
          <a:xfrm>
            <a:off x="479376" y="260648"/>
            <a:ext cx="360040" cy="2011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4" name="Textfeld 13">
            <a:extLst>
              <a:ext uri="{FF2B5EF4-FFF2-40B4-BE49-F238E27FC236}">
                <a16:creationId xmlns:a16="http://schemas.microsoft.com/office/drawing/2014/main" id="{E1690A16-8CF5-BC0F-DE5E-7BB2C4423834}"/>
              </a:ext>
            </a:extLst>
          </p:cNvPr>
          <p:cNvSpPr txBox="1"/>
          <p:nvPr userDrawn="1"/>
        </p:nvSpPr>
        <p:spPr>
          <a:xfrm>
            <a:off x="11208567" y="413934"/>
            <a:ext cx="399547" cy="107722"/>
          </a:xfrm>
          <a:prstGeom prst="rect">
            <a:avLst/>
          </a:prstGeom>
          <a:noFill/>
        </p:spPr>
        <p:txBody>
          <a:bodyPr wrap="square" lIns="0" tIns="0" rIns="0" bIns="0" rtlCol="0">
            <a:spAutoFit/>
          </a:bodyPr>
          <a:lstStyle/>
          <a:p>
            <a:pPr algn="r"/>
            <a:r>
              <a:rPr lang="de-CH" sz="700" spc="10" baseline="0" dirty="0">
                <a:solidFill>
                  <a:schemeClr val="bg1"/>
                </a:solidFill>
              </a:rPr>
              <a:t>von 94</a:t>
            </a:r>
          </a:p>
        </p:txBody>
      </p:sp>
    </p:spTree>
    <p:extLst>
      <p:ext uri="{BB962C8B-B14F-4D97-AF65-F5344CB8AC3E}">
        <p14:creationId xmlns:p14="http://schemas.microsoft.com/office/powerpoint/2010/main" val="6780067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chlussfolie">
    <p:bg>
      <p:bgPr>
        <a:solidFill>
          <a:schemeClr val="accent3"/>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2458528" y="2603501"/>
            <a:ext cx="8534016" cy="1545580"/>
          </a:xfrm>
        </p:spPr>
        <p:txBody>
          <a:bodyPr/>
          <a:lstStyle>
            <a:lvl1pPr algn="l">
              <a:defRPr sz="5400" baseline="0">
                <a:solidFill>
                  <a:schemeClr val="bg1"/>
                </a:solidFill>
              </a:defRPr>
            </a:lvl1pPr>
          </a:lstStyle>
          <a:p>
            <a:endParaRPr lang="de-CH" dirty="0"/>
          </a:p>
        </p:txBody>
      </p:sp>
      <p:sp>
        <p:nvSpPr>
          <p:cNvPr id="4" name="Datumsplatzhalter 3"/>
          <p:cNvSpPr>
            <a:spLocks noGrp="1"/>
          </p:cNvSpPr>
          <p:nvPr>
            <p:ph type="dt" sz="half" idx="10"/>
          </p:nvPr>
        </p:nvSpPr>
        <p:spPr>
          <a:xfrm>
            <a:off x="577358" y="6431831"/>
            <a:ext cx="1108195" cy="108000"/>
          </a:xfrm>
        </p:spPr>
        <p:txBody>
          <a:bodyPr/>
          <a:lstStyle>
            <a:lvl1pPr>
              <a:defRPr>
                <a:solidFill>
                  <a:schemeClr val="bg1"/>
                </a:solidFill>
              </a:defRPr>
            </a:lvl1pPr>
          </a:lstStyle>
          <a:p>
            <a:r>
              <a:rPr lang="de-CH"/>
              <a:t>Stand Dezember 2024</a:t>
            </a:r>
            <a:endParaRPr lang="de-CH" dirty="0"/>
          </a:p>
        </p:txBody>
      </p:sp>
      <p:sp>
        <p:nvSpPr>
          <p:cNvPr id="5" name="Fußzeilenplatzhalter 4"/>
          <p:cNvSpPr>
            <a:spLocks noGrp="1"/>
          </p:cNvSpPr>
          <p:nvPr>
            <p:ph type="ftr" sz="quarter" idx="11"/>
          </p:nvPr>
        </p:nvSpPr>
        <p:spPr/>
        <p:txBody>
          <a:bodyPr/>
          <a:lstStyle>
            <a:lvl1pPr>
              <a:defRPr>
                <a:solidFill>
                  <a:schemeClr val="accent3"/>
                </a:solidFill>
              </a:defRPr>
            </a:lvl1pPr>
          </a:lstStyle>
          <a:p>
            <a:r>
              <a:rPr lang="de-CH" dirty="0"/>
              <a:t>Fusszeile (einfügen über «Einfügen &gt; Kopf- und Fusszeile»)</a:t>
            </a:r>
          </a:p>
        </p:txBody>
      </p:sp>
      <p:sp>
        <p:nvSpPr>
          <p:cNvPr id="6" name="Foliennummernplatzhalter 5"/>
          <p:cNvSpPr>
            <a:spLocks noGrp="1"/>
          </p:cNvSpPr>
          <p:nvPr>
            <p:ph type="sldNum" sz="quarter" idx="12"/>
          </p:nvPr>
        </p:nvSpPr>
        <p:spPr/>
        <p:txBody>
          <a:bodyPr/>
          <a:lstStyle>
            <a:lvl1pPr>
              <a:defRPr>
                <a:solidFill>
                  <a:schemeClr val="accent3"/>
                </a:solidFill>
              </a:defRPr>
            </a:lvl1pPr>
          </a:lstStyle>
          <a:p>
            <a:fld id="{442AD375-037F-43D0-B059-5172DA06796A}" type="slidenum">
              <a:rPr lang="de-CH" smtClean="0"/>
              <a:pPr/>
              <a:t>‹Nr.›</a:t>
            </a:fld>
            <a:endParaRPr lang="de-CH"/>
          </a:p>
        </p:txBody>
      </p:sp>
      <p:sp>
        <p:nvSpPr>
          <p:cNvPr id="7" name="Textfeld 6"/>
          <p:cNvSpPr txBox="1"/>
          <p:nvPr userDrawn="1"/>
        </p:nvSpPr>
        <p:spPr>
          <a:xfrm>
            <a:off x="11208567" y="413934"/>
            <a:ext cx="399547" cy="107722"/>
          </a:xfrm>
          <a:prstGeom prst="rect">
            <a:avLst/>
          </a:prstGeom>
          <a:noFill/>
        </p:spPr>
        <p:txBody>
          <a:bodyPr wrap="square" lIns="0" tIns="0" rIns="0" bIns="0" rtlCol="0">
            <a:spAutoFit/>
          </a:bodyPr>
          <a:lstStyle/>
          <a:p>
            <a:pPr algn="r"/>
            <a:r>
              <a:rPr lang="de-CH" sz="700" spc="10" baseline="0" dirty="0">
                <a:solidFill>
                  <a:schemeClr val="accent3"/>
                </a:solidFill>
              </a:rPr>
              <a:t>von 94</a:t>
            </a:r>
          </a:p>
        </p:txBody>
      </p:sp>
      <p:sp>
        <p:nvSpPr>
          <p:cNvPr id="21" name="Rechteck 20">
            <a:hlinkClick r:id="rId2"/>
          </p:cNvPr>
          <p:cNvSpPr/>
          <p:nvPr userDrawn="1"/>
        </p:nvSpPr>
        <p:spPr>
          <a:xfrm>
            <a:off x="6219825" y="6006248"/>
            <a:ext cx="596255"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3" name="Rechteck 22">
            <a:hlinkClick r:id="rId3"/>
          </p:cNvPr>
          <p:cNvSpPr/>
          <p:nvPr userDrawn="1"/>
        </p:nvSpPr>
        <p:spPr>
          <a:xfrm>
            <a:off x="2405062" y="6409874"/>
            <a:ext cx="1098650" cy="1341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19" name="Grafik 18">
            <a:extLst>
              <a:ext uri="{FF2B5EF4-FFF2-40B4-BE49-F238E27FC236}">
                <a16:creationId xmlns:a16="http://schemas.microsoft.com/office/drawing/2014/main" id="{B1782728-17CE-A226-07C5-2825EB15CFCA}"/>
              </a:ext>
            </a:extLst>
          </p:cNvPr>
          <p:cNvPicPr>
            <a:picLocks noChangeAspect="1"/>
          </p:cNvPicPr>
          <p:nvPr userDrawn="1"/>
        </p:nvPicPr>
        <p:blipFill>
          <a:blip r:embed="rId4"/>
          <a:stretch>
            <a:fillRect/>
          </a:stretch>
        </p:blipFill>
        <p:spPr>
          <a:xfrm>
            <a:off x="576742" y="320552"/>
            <a:ext cx="2019600" cy="1381252"/>
          </a:xfrm>
          <a:prstGeom prst="rect">
            <a:avLst/>
          </a:prstGeom>
        </p:spPr>
      </p:pic>
      <p:pic>
        <p:nvPicPr>
          <p:cNvPr id="25" name="Grafik 24">
            <a:hlinkClick r:id="rId2"/>
            <a:extLst>
              <a:ext uri="{FF2B5EF4-FFF2-40B4-BE49-F238E27FC236}">
                <a16:creationId xmlns:a16="http://schemas.microsoft.com/office/drawing/2014/main" id="{CE4D1593-EBAF-D934-3261-92839E822DF5}"/>
              </a:ext>
            </a:extLst>
          </p:cNvPr>
          <p:cNvPicPr>
            <a:picLocks noChangeAspect="1"/>
          </p:cNvPicPr>
          <p:nvPr userDrawn="1"/>
        </p:nvPicPr>
        <p:blipFill>
          <a:blip r:embed="rId5"/>
          <a:stretch>
            <a:fillRect/>
          </a:stretch>
        </p:blipFill>
        <p:spPr>
          <a:xfrm>
            <a:off x="2784736" y="6295590"/>
            <a:ext cx="219480" cy="223200"/>
          </a:xfrm>
          <a:prstGeom prst="rect">
            <a:avLst/>
          </a:prstGeom>
        </p:spPr>
      </p:pic>
      <p:pic>
        <p:nvPicPr>
          <p:cNvPr id="27" name="Grafik 26">
            <a:hlinkClick r:id="rId6"/>
            <a:extLst>
              <a:ext uri="{FF2B5EF4-FFF2-40B4-BE49-F238E27FC236}">
                <a16:creationId xmlns:a16="http://schemas.microsoft.com/office/drawing/2014/main" id="{9089E61C-29C5-7D68-ED7C-440C4E925A47}"/>
              </a:ext>
            </a:extLst>
          </p:cNvPr>
          <p:cNvPicPr>
            <a:picLocks noChangeAspect="1"/>
          </p:cNvPicPr>
          <p:nvPr userDrawn="1"/>
        </p:nvPicPr>
        <p:blipFill>
          <a:blip r:embed="rId7"/>
          <a:stretch>
            <a:fillRect/>
          </a:stretch>
        </p:blipFill>
        <p:spPr>
          <a:xfrm>
            <a:off x="3431616" y="6295590"/>
            <a:ext cx="219480" cy="223200"/>
          </a:xfrm>
          <a:prstGeom prst="rect">
            <a:avLst/>
          </a:prstGeom>
        </p:spPr>
      </p:pic>
      <p:pic>
        <p:nvPicPr>
          <p:cNvPr id="29" name="Grafik 28">
            <a:hlinkClick r:id="rId8"/>
            <a:extLst>
              <a:ext uri="{FF2B5EF4-FFF2-40B4-BE49-F238E27FC236}">
                <a16:creationId xmlns:a16="http://schemas.microsoft.com/office/drawing/2014/main" id="{DF7E5E60-8DF0-B385-508F-A404898B9205}"/>
              </a:ext>
            </a:extLst>
          </p:cNvPr>
          <p:cNvPicPr>
            <a:picLocks noChangeAspect="1"/>
          </p:cNvPicPr>
          <p:nvPr userDrawn="1"/>
        </p:nvPicPr>
        <p:blipFill>
          <a:blip r:embed="rId9"/>
          <a:stretch>
            <a:fillRect/>
          </a:stretch>
        </p:blipFill>
        <p:spPr>
          <a:xfrm>
            <a:off x="2461296" y="6295590"/>
            <a:ext cx="219480" cy="223200"/>
          </a:xfrm>
          <a:prstGeom prst="rect">
            <a:avLst/>
          </a:prstGeom>
        </p:spPr>
      </p:pic>
      <p:pic>
        <p:nvPicPr>
          <p:cNvPr id="31" name="Grafik 30">
            <a:hlinkClick r:id="rId10"/>
            <a:extLst>
              <a:ext uri="{FF2B5EF4-FFF2-40B4-BE49-F238E27FC236}">
                <a16:creationId xmlns:a16="http://schemas.microsoft.com/office/drawing/2014/main" id="{456897BF-76E0-ACB9-C49C-CBF471D9B9E7}"/>
              </a:ext>
            </a:extLst>
          </p:cNvPr>
          <p:cNvPicPr>
            <a:picLocks noChangeAspect="1"/>
          </p:cNvPicPr>
          <p:nvPr userDrawn="1"/>
        </p:nvPicPr>
        <p:blipFill>
          <a:blip r:embed="rId11"/>
          <a:stretch>
            <a:fillRect/>
          </a:stretch>
        </p:blipFill>
        <p:spPr>
          <a:xfrm>
            <a:off x="3108176" y="6295590"/>
            <a:ext cx="219480" cy="223200"/>
          </a:xfrm>
          <a:prstGeom prst="rect">
            <a:avLst/>
          </a:prstGeom>
        </p:spPr>
      </p:pic>
      <p:sp>
        <p:nvSpPr>
          <p:cNvPr id="32" name="Textfeld 31">
            <a:extLst>
              <a:ext uri="{FF2B5EF4-FFF2-40B4-BE49-F238E27FC236}">
                <a16:creationId xmlns:a16="http://schemas.microsoft.com/office/drawing/2014/main" id="{B7014DAA-961A-FB93-E087-7BF069126F60}"/>
              </a:ext>
            </a:extLst>
          </p:cNvPr>
          <p:cNvSpPr txBox="1"/>
          <p:nvPr userDrawn="1"/>
        </p:nvSpPr>
        <p:spPr>
          <a:xfrm>
            <a:off x="3753237" y="6275556"/>
            <a:ext cx="1046619" cy="253916"/>
          </a:xfrm>
          <a:prstGeom prst="rect">
            <a:avLst/>
          </a:prstGeom>
          <a:noFill/>
        </p:spPr>
        <p:txBody>
          <a:bodyPr wrap="square" lIns="0" tIns="0" rIns="0" bIns="0" rtlCol="0">
            <a:spAutoFit/>
          </a:bodyPr>
          <a:lstStyle/>
          <a:p>
            <a:r>
              <a:rPr lang="de-CH" sz="1650" dirty="0">
                <a:solidFill>
                  <a:schemeClr val="bg1"/>
                </a:solidFill>
              </a:rPr>
              <a:t>@parlCH</a:t>
            </a:r>
          </a:p>
        </p:txBody>
      </p:sp>
      <p:sp>
        <p:nvSpPr>
          <p:cNvPr id="37" name="Textfeld 36">
            <a:extLst>
              <a:ext uri="{FF2B5EF4-FFF2-40B4-BE49-F238E27FC236}">
                <a16:creationId xmlns:a16="http://schemas.microsoft.com/office/drawing/2014/main" id="{2DB7F2F8-4A4C-C0E4-BCBC-6B6CE235ECA2}"/>
              </a:ext>
            </a:extLst>
          </p:cNvPr>
          <p:cNvSpPr txBox="1"/>
          <p:nvPr userDrawn="1"/>
        </p:nvSpPr>
        <p:spPr>
          <a:xfrm>
            <a:off x="2458528" y="4596110"/>
            <a:ext cx="1765264" cy="345058"/>
          </a:xfrm>
          <a:prstGeom prst="rect">
            <a:avLst/>
          </a:prstGeom>
          <a:noFill/>
        </p:spPr>
        <p:txBody>
          <a:bodyPr wrap="square" lIns="0" tIns="0" rIns="0" bIns="0" rtlCol="0">
            <a:noAutofit/>
          </a:bodyPr>
          <a:lstStyle/>
          <a:p>
            <a:r>
              <a:rPr lang="de-CH" sz="1650" dirty="0">
                <a:solidFill>
                  <a:schemeClr val="bg1"/>
                </a:solidFill>
                <a:hlinkClick r:id="rId12">
                  <a:extLst>
                    <a:ext uri="{A12FA001-AC4F-418D-AE19-62706E023703}">
                      <ahyp:hlinkClr xmlns:ahyp="http://schemas.microsoft.com/office/drawing/2018/hyperlinkcolor" val="tx"/>
                    </a:ext>
                  </a:extLst>
                </a:hlinkClick>
              </a:rPr>
              <a:t>parl.ch</a:t>
            </a:r>
            <a:endParaRPr lang="de-CH" sz="1650" dirty="0">
              <a:solidFill>
                <a:schemeClr val="bg1"/>
              </a:solidFill>
            </a:endParaRPr>
          </a:p>
        </p:txBody>
      </p:sp>
    </p:spTree>
    <p:extLst>
      <p:ext uri="{BB962C8B-B14F-4D97-AF65-F5344CB8AC3E}">
        <p14:creationId xmlns:p14="http://schemas.microsoft.com/office/powerpoint/2010/main" val="354273111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Titelmasterformat durch Klicken bearbeiten</a:t>
            </a:r>
            <a:endParaRPr lang="de-CH" dirty="0"/>
          </a:p>
        </p:txBody>
      </p:sp>
      <p:sp>
        <p:nvSpPr>
          <p:cNvPr id="3" name="Inhaltsplatzhalter 2"/>
          <p:cNvSpPr>
            <a:spLocks noGrp="1"/>
          </p:cNvSpPr>
          <p:nvPr>
            <p:ph idx="1"/>
          </p:nvPr>
        </p:nvSpPr>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4" name="Datumsplatzhalter 3"/>
          <p:cNvSpPr>
            <a:spLocks noGrp="1"/>
          </p:cNvSpPr>
          <p:nvPr>
            <p:ph type="dt" sz="half" idx="10"/>
          </p:nvPr>
        </p:nvSpPr>
        <p:spPr/>
        <p:txBody>
          <a:bodyPr/>
          <a:lstStyle/>
          <a:p>
            <a:r>
              <a:rPr lang="de-CH"/>
              <a:t>Stand Dezember 2024</a:t>
            </a:r>
            <a:endParaRPr lang="de-CH" dirty="0"/>
          </a:p>
        </p:txBody>
      </p:sp>
      <p:sp>
        <p:nvSpPr>
          <p:cNvPr id="5" name="Fußzeilenplatzhalter 4"/>
          <p:cNvSpPr>
            <a:spLocks noGrp="1"/>
          </p:cNvSpPr>
          <p:nvPr>
            <p:ph type="ftr" sz="quarter" idx="11"/>
          </p:nvPr>
        </p:nvSpPr>
        <p:spPr/>
        <p:txBody>
          <a:bodyPr/>
          <a:lstStyle/>
          <a:p>
            <a:r>
              <a:rPr lang="de-CH"/>
              <a:t>Fusszeile (einfügen über «Einfügen &gt; Kopf- und Fusszeile»)</a:t>
            </a:r>
          </a:p>
        </p:txBody>
      </p:sp>
      <p:sp>
        <p:nvSpPr>
          <p:cNvPr id="6" name="Foliennummernplatzhalter 5"/>
          <p:cNvSpPr>
            <a:spLocks noGrp="1"/>
          </p:cNvSpPr>
          <p:nvPr>
            <p:ph type="sldNum" sz="quarter" idx="12"/>
          </p:nvPr>
        </p:nvSpPr>
        <p:spPr/>
        <p:txBody>
          <a:bodyPr/>
          <a:lstStyle/>
          <a:p>
            <a:fld id="{442AD375-037F-43D0-B059-5172DA06796A}" type="slidenum">
              <a:rPr lang="de-CH" smtClean="0"/>
              <a:t>‹Nr.›</a:t>
            </a:fld>
            <a:endParaRPr lang="de-CH"/>
          </a:p>
        </p:txBody>
      </p:sp>
    </p:spTree>
    <p:extLst>
      <p:ext uri="{BB962C8B-B14F-4D97-AF65-F5344CB8AC3E}">
        <p14:creationId xmlns:p14="http://schemas.microsoft.com/office/powerpoint/2010/main" val="47957045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itel und Inhalt (dunkelgrün)">
    <p:bg>
      <p:bgPr>
        <a:solidFill>
          <a:schemeClr val="accent3"/>
        </a:solidFill>
        <a:effectLst/>
      </p:bgPr>
    </p:bg>
    <p:spTree>
      <p:nvGrpSpPr>
        <p:cNvPr id="1" name=""/>
        <p:cNvGrpSpPr/>
        <p:nvPr/>
      </p:nvGrpSpPr>
      <p:grpSpPr>
        <a:xfrm>
          <a:off x="0" y="0"/>
          <a:ext cx="0" cy="0"/>
          <a:chOff x="0" y="0"/>
          <a:chExt cx="0" cy="0"/>
        </a:xfrm>
      </p:grpSpPr>
      <p:grpSp>
        <p:nvGrpSpPr>
          <p:cNvPr id="9" name="Gruppieren 8"/>
          <p:cNvGrpSpPr/>
          <p:nvPr userDrawn="1"/>
        </p:nvGrpSpPr>
        <p:grpSpPr>
          <a:xfrm>
            <a:off x="575767" y="325512"/>
            <a:ext cx="180000" cy="66799"/>
            <a:chOff x="575767" y="325512"/>
            <a:chExt cx="180000" cy="66799"/>
          </a:xfrm>
        </p:grpSpPr>
        <p:cxnSp>
          <p:nvCxnSpPr>
            <p:cNvPr id="10" name="Gerader Verbinder 9"/>
            <p:cNvCxnSpPr/>
            <p:nvPr userDrawn="1"/>
          </p:nvCxnSpPr>
          <p:spPr>
            <a:xfrm>
              <a:off x="575767" y="325512"/>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Gerader Verbinder 10"/>
            <p:cNvCxnSpPr/>
            <p:nvPr userDrawn="1"/>
          </p:nvCxnSpPr>
          <p:spPr>
            <a:xfrm>
              <a:off x="575767" y="358912"/>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Gerader Verbinder 11"/>
            <p:cNvCxnSpPr/>
            <p:nvPr userDrawn="1"/>
          </p:nvCxnSpPr>
          <p:spPr>
            <a:xfrm>
              <a:off x="575767" y="392311"/>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3" name="Rechteck 12">
            <a:hlinkClick r:id="rId2" action="ppaction://hlinksldjump"/>
          </p:cNvPr>
          <p:cNvSpPr/>
          <p:nvPr userDrawn="1"/>
        </p:nvSpPr>
        <p:spPr>
          <a:xfrm>
            <a:off x="479376" y="260648"/>
            <a:ext cx="360040" cy="2011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Titel 1"/>
          <p:cNvSpPr>
            <a:spLocks noGrp="1"/>
          </p:cNvSpPr>
          <p:nvPr>
            <p:ph type="title"/>
          </p:nvPr>
        </p:nvSpPr>
        <p:spPr/>
        <p:txBody>
          <a:bodyPr/>
          <a:lstStyle>
            <a:lvl1pPr>
              <a:defRPr>
                <a:solidFill>
                  <a:schemeClr val="bg1"/>
                </a:solidFill>
              </a:defRPr>
            </a:lvl1pPr>
          </a:lstStyle>
          <a:p>
            <a:r>
              <a:rPr lang="de-DE" dirty="0"/>
              <a:t>Titelmasterformat durch Klicken bearbeiten</a:t>
            </a:r>
            <a:endParaRPr lang="de-CH" dirty="0"/>
          </a:p>
        </p:txBody>
      </p:sp>
      <p:sp>
        <p:nvSpPr>
          <p:cNvPr id="3" name="Inhaltsplatzhalter 2"/>
          <p:cNvSpPr>
            <a:spLocks noGrp="1"/>
          </p:cNvSpPr>
          <p:nvPr>
            <p:ph idx="1"/>
          </p:nvPr>
        </p:nvSpPr>
        <p:spPr/>
        <p:txBody>
          <a:bodyPr/>
          <a:lstStyle>
            <a:lvl1pPr>
              <a:defRPr>
                <a:solidFill>
                  <a:schemeClr val="bg1"/>
                </a:solidFill>
              </a:defRPr>
            </a:lvl1pPr>
            <a:lvl2pPr>
              <a:defRPr>
                <a:solidFill>
                  <a:srgbClr val="AEC6BC"/>
                </a:solidFill>
              </a:defRPr>
            </a:lvl2pPr>
            <a:lvl3pPr>
              <a:defRPr>
                <a:solidFill>
                  <a:srgbClr val="AEC6BC"/>
                </a:solidFill>
              </a:defRPr>
            </a:lvl3pPr>
            <a:lvl4pPr>
              <a:defRPr>
                <a:solidFill>
                  <a:srgbClr val="AEC6BC"/>
                </a:solidFill>
              </a:defRPr>
            </a:lvl4pPr>
            <a:lvl5pPr>
              <a:defRPr>
                <a:solidFill>
                  <a:srgbClr val="AEC6BC"/>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4" name="Datumsplatzhalter 3"/>
          <p:cNvSpPr>
            <a:spLocks noGrp="1"/>
          </p:cNvSpPr>
          <p:nvPr>
            <p:ph type="dt" sz="half" idx="10"/>
          </p:nvPr>
        </p:nvSpPr>
        <p:spPr/>
        <p:txBody>
          <a:bodyPr/>
          <a:lstStyle>
            <a:lvl1pPr>
              <a:defRPr>
                <a:solidFill>
                  <a:schemeClr val="bg1"/>
                </a:solidFill>
              </a:defRPr>
            </a:lvl1pPr>
          </a:lstStyle>
          <a:p>
            <a:r>
              <a:rPr lang="de-CH"/>
              <a:t>Stand Dezember 2024</a:t>
            </a:r>
            <a:endParaRPr lang="de-CH" dirty="0"/>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CH"/>
              <a:t>Fusszeile (einfügen über «Einfügen &gt; Kopf- und Fusszeile»)</a:t>
            </a:r>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442AD375-037F-43D0-B059-5172DA06796A}" type="slidenum">
              <a:rPr lang="de-CH" smtClean="0"/>
              <a:pPr/>
              <a:t>‹Nr.›</a:t>
            </a:fld>
            <a:endParaRPr lang="de-CH"/>
          </a:p>
        </p:txBody>
      </p:sp>
      <p:sp>
        <p:nvSpPr>
          <p:cNvPr id="7" name="Textfeld 6"/>
          <p:cNvSpPr txBox="1"/>
          <p:nvPr userDrawn="1"/>
        </p:nvSpPr>
        <p:spPr>
          <a:xfrm>
            <a:off x="11208567" y="413934"/>
            <a:ext cx="399547" cy="107722"/>
          </a:xfrm>
          <a:prstGeom prst="rect">
            <a:avLst/>
          </a:prstGeom>
          <a:noFill/>
        </p:spPr>
        <p:txBody>
          <a:bodyPr wrap="square" lIns="0" tIns="0" rIns="0" bIns="0" rtlCol="0">
            <a:spAutoFit/>
          </a:bodyPr>
          <a:lstStyle/>
          <a:p>
            <a:pPr algn="r"/>
            <a:r>
              <a:rPr lang="de-CH" sz="700" spc="10" baseline="0" dirty="0">
                <a:solidFill>
                  <a:schemeClr val="bg1"/>
                </a:solidFill>
              </a:rPr>
              <a:t>von 94</a:t>
            </a:r>
          </a:p>
        </p:txBody>
      </p:sp>
      <p:sp>
        <p:nvSpPr>
          <p:cNvPr id="8" name="Textfeld 7"/>
          <p:cNvSpPr txBox="1"/>
          <p:nvPr userDrawn="1"/>
        </p:nvSpPr>
        <p:spPr>
          <a:xfrm>
            <a:off x="2459641" y="294556"/>
            <a:ext cx="1188088" cy="236988"/>
          </a:xfrm>
          <a:prstGeom prst="rect">
            <a:avLst/>
          </a:prstGeom>
          <a:noFill/>
        </p:spPr>
        <p:txBody>
          <a:bodyPr wrap="square" lIns="0" tIns="0" rIns="0" bIns="0" rtlCol="0">
            <a:spAutoFit/>
          </a:bodyPr>
          <a:lstStyle/>
          <a:p>
            <a:pPr algn="l">
              <a:lnSpc>
                <a:spcPct val="110000"/>
              </a:lnSpc>
            </a:pPr>
            <a:r>
              <a:rPr lang="de-CH" sz="700" spc="10" baseline="0">
                <a:solidFill>
                  <a:schemeClr val="bg1"/>
                </a:solidFill>
              </a:rPr>
              <a:t>Parlamentsdienste</a:t>
            </a:r>
          </a:p>
          <a:p>
            <a:pPr algn="l">
              <a:lnSpc>
                <a:spcPct val="110000"/>
              </a:lnSpc>
            </a:pPr>
            <a:r>
              <a:rPr lang="de-CH" sz="700" spc="10" baseline="0">
                <a:solidFill>
                  <a:schemeClr val="bg1"/>
                </a:solidFill>
              </a:rPr>
              <a:t>Das Schweizer Parlament</a:t>
            </a:r>
          </a:p>
        </p:txBody>
      </p:sp>
    </p:spTree>
    <p:extLst>
      <p:ext uri="{BB962C8B-B14F-4D97-AF65-F5344CB8AC3E}">
        <p14:creationId xmlns:p14="http://schemas.microsoft.com/office/powerpoint/2010/main" val="100247587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Inhaltsverzeichnis">
    <p:bg>
      <p:bgPr>
        <a:solidFill>
          <a:schemeClr val="accent3"/>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bg1"/>
                </a:solidFill>
              </a:defRPr>
            </a:lvl1pPr>
          </a:lstStyle>
          <a:p>
            <a:r>
              <a:rPr lang="de-DE" dirty="0"/>
              <a:t>Titelmasterformat durch Klicken bearbeiten</a:t>
            </a:r>
            <a:endParaRPr lang="de-CH" dirty="0"/>
          </a:p>
        </p:txBody>
      </p:sp>
      <p:sp>
        <p:nvSpPr>
          <p:cNvPr id="3" name="Inhaltsplatzhalter 2"/>
          <p:cNvSpPr>
            <a:spLocks noGrp="1"/>
          </p:cNvSpPr>
          <p:nvPr>
            <p:ph idx="1"/>
          </p:nvPr>
        </p:nvSpPr>
        <p:spPr>
          <a:xfrm>
            <a:off x="551384" y="2416689"/>
            <a:ext cx="5256584" cy="3773096"/>
          </a:xfrm>
        </p:spPr>
        <p:txBody>
          <a:bodyPr/>
          <a:lstStyle>
            <a:lvl1pPr>
              <a:defRPr sz="1650">
                <a:solidFill>
                  <a:schemeClr val="bg1"/>
                </a:solidFill>
              </a:defRPr>
            </a:lvl1pPr>
            <a:lvl2pPr marL="271463" indent="-271463">
              <a:defRPr sz="1650"/>
            </a:lvl2pPr>
            <a:lvl3pPr>
              <a:defRPr sz="1650"/>
            </a:lvl3pPr>
            <a:lvl4pPr>
              <a:defRPr sz="1650"/>
            </a:lvl4pPr>
            <a:lvl5pPr>
              <a:defRPr sz="1650"/>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4" name="Datumsplatzhalter 3"/>
          <p:cNvSpPr>
            <a:spLocks noGrp="1"/>
          </p:cNvSpPr>
          <p:nvPr>
            <p:ph type="dt" sz="half" idx="10"/>
          </p:nvPr>
        </p:nvSpPr>
        <p:spPr/>
        <p:txBody>
          <a:bodyPr/>
          <a:lstStyle>
            <a:lvl1pPr>
              <a:defRPr>
                <a:solidFill>
                  <a:schemeClr val="bg1"/>
                </a:solidFill>
              </a:defRPr>
            </a:lvl1pPr>
          </a:lstStyle>
          <a:p>
            <a:r>
              <a:rPr lang="de-CH"/>
              <a:t>Stand Dezember 2024</a:t>
            </a:r>
            <a:endParaRPr lang="de-CH" dirty="0"/>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CH"/>
              <a:t>Fusszeile (einfügen über «Einfügen &gt; Kopf- und Fusszeile»)</a:t>
            </a:r>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442AD375-037F-43D0-B059-5172DA06796A}" type="slidenum">
              <a:rPr lang="de-CH" smtClean="0"/>
              <a:pPr/>
              <a:t>‹Nr.›</a:t>
            </a:fld>
            <a:endParaRPr lang="de-CH"/>
          </a:p>
        </p:txBody>
      </p:sp>
      <p:sp>
        <p:nvSpPr>
          <p:cNvPr id="8" name="Textfeld 7"/>
          <p:cNvSpPr txBox="1"/>
          <p:nvPr userDrawn="1"/>
        </p:nvSpPr>
        <p:spPr>
          <a:xfrm>
            <a:off x="2459641" y="294556"/>
            <a:ext cx="1188088" cy="236988"/>
          </a:xfrm>
          <a:prstGeom prst="rect">
            <a:avLst/>
          </a:prstGeom>
          <a:noFill/>
        </p:spPr>
        <p:txBody>
          <a:bodyPr wrap="square" lIns="0" tIns="0" rIns="0" bIns="0" rtlCol="0">
            <a:spAutoFit/>
          </a:bodyPr>
          <a:lstStyle/>
          <a:p>
            <a:pPr algn="l">
              <a:lnSpc>
                <a:spcPct val="110000"/>
              </a:lnSpc>
            </a:pPr>
            <a:r>
              <a:rPr lang="de-CH" sz="700" spc="10" baseline="0">
                <a:solidFill>
                  <a:schemeClr val="bg1"/>
                </a:solidFill>
              </a:rPr>
              <a:t>Parlamentsdienste</a:t>
            </a:r>
          </a:p>
          <a:p>
            <a:pPr algn="l">
              <a:lnSpc>
                <a:spcPct val="110000"/>
              </a:lnSpc>
            </a:pPr>
            <a:r>
              <a:rPr lang="de-CH" sz="700" spc="10" baseline="0">
                <a:solidFill>
                  <a:schemeClr val="bg1"/>
                </a:solidFill>
              </a:rPr>
              <a:t>Das Schweizer Parlament</a:t>
            </a:r>
          </a:p>
        </p:txBody>
      </p:sp>
      <p:sp>
        <p:nvSpPr>
          <p:cNvPr id="9" name="Inhaltsplatzhalter 2"/>
          <p:cNvSpPr>
            <a:spLocks noGrp="1"/>
          </p:cNvSpPr>
          <p:nvPr>
            <p:ph idx="13"/>
          </p:nvPr>
        </p:nvSpPr>
        <p:spPr>
          <a:xfrm>
            <a:off x="6240015" y="2419263"/>
            <a:ext cx="5472609" cy="3773096"/>
          </a:xfrm>
        </p:spPr>
        <p:txBody>
          <a:bodyPr/>
          <a:lstStyle>
            <a:lvl1pPr>
              <a:defRPr sz="1650">
                <a:solidFill>
                  <a:schemeClr val="bg1"/>
                </a:solidFill>
              </a:defRPr>
            </a:lvl1pPr>
            <a:lvl2pPr marL="271463" indent="-271463">
              <a:defRPr sz="1650"/>
            </a:lvl2pPr>
            <a:lvl3pPr>
              <a:defRPr sz="1650"/>
            </a:lvl3pPr>
            <a:lvl4pPr>
              <a:defRPr sz="1650"/>
            </a:lvl4pPr>
            <a:lvl5pPr>
              <a:defRPr sz="1650"/>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grpSp>
        <p:nvGrpSpPr>
          <p:cNvPr id="16" name="Gruppieren 15"/>
          <p:cNvGrpSpPr/>
          <p:nvPr userDrawn="1"/>
        </p:nvGrpSpPr>
        <p:grpSpPr>
          <a:xfrm>
            <a:off x="596627" y="310361"/>
            <a:ext cx="136797" cy="94514"/>
            <a:chOff x="596627" y="310361"/>
            <a:chExt cx="136797" cy="94514"/>
          </a:xfrm>
        </p:grpSpPr>
        <p:cxnSp>
          <p:nvCxnSpPr>
            <p:cNvPr id="11" name="Gerader Verbinder 10"/>
            <p:cNvCxnSpPr/>
            <p:nvPr userDrawn="1"/>
          </p:nvCxnSpPr>
          <p:spPr>
            <a:xfrm>
              <a:off x="596627" y="310361"/>
              <a:ext cx="136797" cy="94514"/>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Gerader Verbinder 14"/>
            <p:cNvCxnSpPr/>
            <p:nvPr userDrawn="1"/>
          </p:nvCxnSpPr>
          <p:spPr>
            <a:xfrm flipH="1">
              <a:off x="596627" y="310361"/>
              <a:ext cx="136797" cy="94514"/>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7" name="Textfeld 16"/>
          <p:cNvSpPr txBox="1"/>
          <p:nvPr userDrawn="1"/>
        </p:nvSpPr>
        <p:spPr>
          <a:xfrm>
            <a:off x="11208567" y="413934"/>
            <a:ext cx="399547" cy="107722"/>
          </a:xfrm>
          <a:prstGeom prst="rect">
            <a:avLst/>
          </a:prstGeom>
          <a:noFill/>
        </p:spPr>
        <p:txBody>
          <a:bodyPr wrap="square" lIns="0" tIns="0" rIns="0" bIns="0" rtlCol="0">
            <a:spAutoFit/>
          </a:bodyPr>
          <a:lstStyle/>
          <a:p>
            <a:pPr algn="r"/>
            <a:r>
              <a:rPr lang="de-CH" sz="700" spc="10" baseline="0" dirty="0">
                <a:solidFill>
                  <a:schemeClr val="bg1"/>
                </a:solidFill>
              </a:rPr>
              <a:t>von 94</a:t>
            </a:r>
          </a:p>
        </p:txBody>
      </p:sp>
      <p:sp>
        <p:nvSpPr>
          <p:cNvPr id="18" name="Rechteck 17">
            <a:hlinkClick r:id="rId2" action="ppaction://hlinksldjump"/>
          </p:cNvPr>
          <p:cNvSpPr/>
          <p:nvPr userDrawn="1"/>
        </p:nvSpPr>
        <p:spPr>
          <a:xfrm>
            <a:off x="479376" y="260648"/>
            <a:ext cx="360040" cy="2011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8983891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el und Inhalt (hellgrau)">
    <p:bg>
      <p:bgPr>
        <a:solidFill>
          <a:schemeClr val="bg2"/>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Titelmasterformat durch Klicken bearbeiten</a:t>
            </a:r>
            <a:endParaRPr lang="de-CH" dirty="0"/>
          </a:p>
        </p:txBody>
      </p:sp>
      <p:sp>
        <p:nvSpPr>
          <p:cNvPr id="3" name="Inhaltsplatzhalter 2"/>
          <p:cNvSpPr>
            <a:spLocks noGrp="1"/>
          </p:cNvSpPr>
          <p:nvPr>
            <p:ph idx="1"/>
          </p:nvPr>
        </p:nvSpPr>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4" name="Datumsplatzhalter 3"/>
          <p:cNvSpPr>
            <a:spLocks noGrp="1"/>
          </p:cNvSpPr>
          <p:nvPr>
            <p:ph type="dt" sz="half" idx="10"/>
          </p:nvPr>
        </p:nvSpPr>
        <p:spPr/>
        <p:txBody>
          <a:bodyPr/>
          <a:lstStyle>
            <a:lvl1pPr>
              <a:defRPr>
                <a:solidFill>
                  <a:schemeClr val="bg1"/>
                </a:solidFill>
              </a:defRPr>
            </a:lvl1pPr>
          </a:lstStyle>
          <a:p>
            <a:r>
              <a:rPr lang="de-CH"/>
              <a:t>Stand Dezember 2024</a:t>
            </a:r>
            <a:endParaRPr lang="de-CH" dirty="0"/>
          </a:p>
        </p:txBody>
      </p:sp>
      <p:sp>
        <p:nvSpPr>
          <p:cNvPr id="5" name="Fußzeilenplatzhalter 4"/>
          <p:cNvSpPr>
            <a:spLocks noGrp="1"/>
          </p:cNvSpPr>
          <p:nvPr>
            <p:ph type="ftr" sz="quarter" idx="11"/>
          </p:nvPr>
        </p:nvSpPr>
        <p:spPr/>
        <p:txBody>
          <a:bodyPr/>
          <a:lstStyle/>
          <a:p>
            <a:r>
              <a:rPr lang="de-CH"/>
              <a:t>Fusszeile (einfügen über «Einfügen &gt; Kopf- und Fusszeile»)</a:t>
            </a:r>
          </a:p>
        </p:txBody>
      </p:sp>
      <p:sp>
        <p:nvSpPr>
          <p:cNvPr id="6" name="Foliennummernplatzhalter 5"/>
          <p:cNvSpPr>
            <a:spLocks noGrp="1"/>
          </p:cNvSpPr>
          <p:nvPr>
            <p:ph type="sldNum" sz="quarter" idx="12"/>
          </p:nvPr>
        </p:nvSpPr>
        <p:spPr/>
        <p:txBody>
          <a:bodyPr/>
          <a:lstStyle/>
          <a:p>
            <a:fld id="{442AD375-037F-43D0-B059-5172DA06796A}" type="slidenum">
              <a:rPr lang="de-CH" smtClean="0"/>
              <a:t>‹Nr.›</a:t>
            </a:fld>
            <a:endParaRPr lang="de-CH"/>
          </a:p>
        </p:txBody>
      </p:sp>
    </p:spTree>
    <p:extLst>
      <p:ext uri="{BB962C8B-B14F-4D97-AF65-F5344CB8AC3E}">
        <p14:creationId xmlns:p14="http://schemas.microsoft.com/office/powerpoint/2010/main" val="44404222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und Grafiken (hellgrau)">
    <p:bg>
      <p:bgPr>
        <a:solidFill>
          <a:schemeClr val="bg2"/>
        </a:solidFill>
        <a:effectLst/>
      </p:bgPr>
    </p:bg>
    <p:spTree>
      <p:nvGrpSpPr>
        <p:cNvPr id="1" name=""/>
        <p:cNvGrpSpPr/>
        <p:nvPr/>
      </p:nvGrpSpPr>
      <p:grpSpPr>
        <a:xfrm>
          <a:off x="0" y="0"/>
          <a:ext cx="0" cy="0"/>
          <a:chOff x="0" y="0"/>
          <a:chExt cx="0" cy="0"/>
        </a:xfrm>
      </p:grpSpPr>
      <p:sp>
        <p:nvSpPr>
          <p:cNvPr id="3" name="Inhaltsplatzhalter 2"/>
          <p:cNvSpPr>
            <a:spLocks noGrp="1"/>
          </p:cNvSpPr>
          <p:nvPr>
            <p:ph idx="1"/>
          </p:nvPr>
        </p:nvSpPr>
        <p:spPr>
          <a:xfrm>
            <a:off x="551384" y="1115367"/>
            <a:ext cx="5112568" cy="873473"/>
          </a:xfrm>
        </p:spPr>
        <p:txBody>
          <a:bodyPr/>
          <a:lstStyle>
            <a:lvl1pPr>
              <a:lnSpc>
                <a:spcPct val="114000"/>
              </a:lnSpc>
              <a:defRPr sz="1650"/>
            </a:lvl1pPr>
            <a:lvl2pPr>
              <a:lnSpc>
                <a:spcPct val="114000"/>
              </a:lnSpc>
              <a:defRPr sz="1650"/>
            </a:lvl2pPr>
            <a:lvl3pPr>
              <a:lnSpc>
                <a:spcPct val="114000"/>
              </a:lnSpc>
              <a:defRPr sz="1650"/>
            </a:lvl3pPr>
            <a:lvl4pPr>
              <a:lnSpc>
                <a:spcPct val="114000"/>
              </a:lnSpc>
              <a:defRPr sz="1650"/>
            </a:lvl4pPr>
            <a:lvl5pPr>
              <a:lnSpc>
                <a:spcPct val="114000"/>
              </a:lnSpc>
              <a:defRPr sz="1650"/>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4" name="Datumsplatzhalter 3"/>
          <p:cNvSpPr>
            <a:spLocks noGrp="1"/>
          </p:cNvSpPr>
          <p:nvPr>
            <p:ph type="dt" sz="half" idx="10"/>
          </p:nvPr>
        </p:nvSpPr>
        <p:spPr/>
        <p:txBody>
          <a:bodyPr/>
          <a:lstStyle>
            <a:lvl1pPr>
              <a:defRPr>
                <a:solidFill>
                  <a:schemeClr val="bg1"/>
                </a:solidFill>
              </a:defRPr>
            </a:lvl1pPr>
          </a:lstStyle>
          <a:p>
            <a:r>
              <a:rPr lang="de-CH"/>
              <a:t>Stand Dezember 2024</a:t>
            </a:r>
            <a:endParaRPr lang="de-CH" dirty="0"/>
          </a:p>
        </p:txBody>
      </p:sp>
      <p:sp>
        <p:nvSpPr>
          <p:cNvPr id="5" name="Fußzeilenplatzhalter 4"/>
          <p:cNvSpPr>
            <a:spLocks noGrp="1"/>
          </p:cNvSpPr>
          <p:nvPr>
            <p:ph type="ftr" sz="quarter" idx="11"/>
          </p:nvPr>
        </p:nvSpPr>
        <p:spPr/>
        <p:txBody>
          <a:bodyPr/>
          <a:lstStyle/>
          <a:p>
            <a:r>
              <a:rPr lang="de-CH"/>
              <a:t>Fusszeile (einfügen über «Einfügen &gt; Kopf- und Fusszeile»)</a:t>
            </a:r>
          </a:p>
        </p:txBody>
      </p:sp>
      <p:sp>
        <p:nvSpPr>
          <p:cNvPr id="6" name="Foliennummernplatzhalter 5"/>
          <p:cNvSpPr>
            <a:spLocks noGrp="1"/>
          </p:cNvSpPr>
          <p:nvPr>
            <p:ph type="sldNum" sz="quarter" idx="12"/>
          </p:nvPr>
        </p:nvSpPr>
        <p:spPr/>
        <p:txBody>
          <a:bodyPr/>
          <a:lstStyle/>
          <a:p>
            <a:fld id="{442AD375-037F-43D0-B059-5172DA06796A}" type="slidenum">
              <a:rPr lang="de-CH" smtClean="0"/>
              <a:t>‹Nr.›</a:t>
            </a:fld>
            <a:endParaRPr lang="de-CH"/>
          </a:p>
        </p:txBody>
      </p:sp>
      <p:sp>
        <p:nvSpPr>
          <p:cNvPr id="8" name="Inhaltsplatzhalter 2"/>
          <p:cNvSpPr>
            <a:spLocks noGrp="1"/>
          </p:cNvSpPr>
          <p:nvPr>
            <p:ph idx="13"/>
          </p:nvPr>
        </p:nvSpPr>
        <p:spPr>
          <a:xfrm>
            <a:off x="6242226" y="1118035"/>
            <a:ext cx="5112568" cy="873473"/>
          </a:xfrm>
        </p:spPr>
        <p:txBody>
          <a:bodyPr/>
          <a:lstStyle>
            <a:lvl1pPr>
              <a:lnSpc>
                <a:spcPct val="114000"/>
              </a:lnSpc>
              <a:defRPr sz="1650"/>
            </a:lvl1pPr>
            <a:lvl2pPr>
              <a:lnSpc>
                <a:spcPct val="114000"/>
              </a:lnSpc>
              <a:defRPr sz="1650"/>
            </a:lvl2pPr>
            <a:lvl3pPr>
              <a:lnSpc>
                <a:spcPct val="114000"/>
              </a:lnSpc>
              <a:defRPr sz="1650"/>
            </a:lvl3pPr>
            <a:lvl4pPr>
              <a:lnSpc>
                <a:spcPct val="114000"/>
              </a:lnSpc>
              <a:defRPr sz="1650"/>
            </a:lvl4pPr>
            <a:lvl5pPr>
              <a:lnSpc>
                <a:spcPct val="114000"/>
              </a:lnSpc>
              <a:defRPr sz="1650"/>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Tree>
    <p:extLst>
      <p:ext uri="{BB962C8B-B14F-4D97-AF65-F5344CB8AC3E}">
        <p14:creationId xmlns:p14="http://schemas.microsoft.com/office/powerpoint/2010/main" val="243716354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el und Grafiken (rot)">
    <p:bg>
      <p:bgPr>
        <a:solidFill>
          <a:schemeClr val="accent1"/>
        </a:solidFill>
        <a:effectLst/>
      </p:bgPr>
    </p:bg>
    <p:spTree>
      <p:nvGrpSpPr>
        <p:cNvPr id="1" name=""/>
        <p:cNvGrpSpPr/>
        <p:nvPr/>
      </p:nvGrpSpPr>
      <p:grpSpPr>
        <a:xfrm>
          <a:off x="0" y="0"/>
          <a:ext cx="0" cy="0"/>
          <a:chOff x="0" y="0"/>
          <a:chExt cx="0" cy="0"/>
        </a:xfrm>
      </p:grpSpPr>
      <p:sp>
        <p:nvSpPr>
          <p:cNvPr id="3" name="Inhaltsplatzhalter 2"/>
          <p:cNvSpPr>
            <a:spLocks noGrp="1"/>
          </p:cNvSpPr>
          <p:nvPr>
            <p:ph idx="1"/>
          </p:nvPr>
        </p:nvSpPr>
        <p:spPr>
          <a:xfrm>
            <a:off x="551384" y="1115367"/>
            <a:ext cx="5112568" cy="873473"/>
          </a:xfrm>
        </p:spPr>
        <p:txBody>
          <a:bodyPr/>
          <a:lstStyle>
            <a:lvl1pPr>
              <a:lnSpc>
                <a:spcPct val="114000"/>
              </a:lnSpc>
              <a:defRPr sz="1650">
                <a:solidFill>
                  <a:schemeClr val="bg1"/>
                </a:solidFill>
              </a:defRPr>
            </a:lvl1pPr>
            <a:lvl2pPr>
              <a:lnSpc>
                <a:spcPct val="114000"/>
              </a:lnSpc>
              <a:defRPr sz="1650">
                <a:solidFill>
                  <a:schemeClr val="bg1"/>
                </a:solidFill>
              </a:defRPr>
            </a:lvl2pPr>
            <a:lvl3pPr>
              <a:lnSpc>
                <a:spcPct val="114000"/>
              </a:lnSpc>
              <a:defRPr sz="1650">
                <a:solidFill>
                  <a:schemeClr val="bg1"/>
                </a:solidFill>
              </a:defRPr>
            </a:lvl3pPr>
            <a:lvl4pPr>
              <a:lnSpc>
                <a:spcPct val="114000"/>
              </a:lnSpc>
              <a:defRPr sz="1650">
                <a:solidFill>
                  <a:schemeClr val="bg1"/>
                </a:solidFill>
              </a:defRPr>
            </a:lvl4pPr>
            <a:lvl5pPr>
              <a:lnSpc>
                <a:spcPct val="114000"/>
              </a:lnSpc>
              <a:defRPr sz="1650">
                <a:solidFill>
                  <a:schemeClr val="bg1"/>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4" name="Datumsplatzhalter 3"/>
          <p:cNvSpPr>
            <a:spLocks noGrp="1"/>
          </p:cNvSpPr>
          <p:nvPr>
            <p:ph type="dt" sz="half" idx="10"/>
          </p:nvPr>
        </p:nvSpPr>
        <p:spPr/>
        <p:txBody>
          <a:bodyPr/>
          <a:lstStyle>
            <a:lvl1pPr>
              <a:defRPr>
                <a:solidFill>
                  <a:schemeClr val="bg1"/>
                </a:solidFill>
              </a:defRPr>
            </a:lvl1pPr>
          </a:lstStyle>
          <a:p>
            <a:r>
              <a:rPr lang="de-CH"/>
              <a:t>Stand Dezember 2024</a:t>
            </a:r>
            <a:endParaRPr lang="de-CH" dirty="0"/>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CH"/>
              <a:t>Fusszeile (einfügen über «Einfügen &gt; Kopf- und Fusszeile»)</a:t>
            </a:r>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442AD375-037F-43D0-B059-5172DA06796A}" type="slidenum">
              <a:rPr lang="de-CH" smtClean="0"/>
              <a:pPr/>
              <a:t>‹Nr.›</a:t>
            </a:fld>
            <a:endParaRPr lang="de-CH"/>
          </a:p>
        </p:txBody>
      </p:sp>
      <p:sp>
        <p:nvSpPr>
          <p:cNvPr id="8" name="Inhaltsplatzhalter 2"/>
          <p:cNvSpPr>
            <a:spLocks noGrp="1"/>
          </p:cNvSpPr>
          <p:nvPr>
            <p:ph idx="13"/>
          </p:nvPr>
        </p:nvSpPr>
        <p:spPr>
          <a:xfrm>
            <a:off x="6242226" y="1118035"/>
            <a:ext cx="5112568" cy="873473"/>
          </a:xfrm>
        </p:spPr>
        <p:txBody>
          <a:bodyPr/>
          <a:lstStyle>
            <a:lvl1pPr>
              <a:lnSpc>
                <a:spcPct val="114000"/>
              </a:lnSpc>
              <a:defRPr sz="1650">
                <a:solidFill>
                  <a:schemeClr val="bg1"/>
                </a:solidFill>
              </a:defRPr>
            </a:lvl1pPr>
            <a:lvl2pPr>
              <a:lnSpc>
                <a:spcPct val="114000"/>
              </a:lnSpc>
              <a:defRPr sz="1650">
                <a:solidFill>
                  <a:schemeClr val="bg1"/>
                </a:solidFill>
              </a:defRPr>
            </a:lvl2pPr>
            <a:lvl3pPr>
              <a:lnSpc>
                <a:spcPct val="114000"/>
              </a:lnSpc>
              <a:defRPr sz="1650">
                <a:solidFill>
                  <a:schemeClr val="bg1"/>
                </a:solidFill>
              </a:defRPr>
            </a:lvl3pPr>
            <a:lvl4pPr>
              <a:lnSpc>
                <a:spcPct val="114000"/>
              </a:lnSpc>
              <a:defRPr sz="1650">
                <a:solidFill>
                  <a:schemeClr val="bg1"/>
                </a:solidFill>
              </a:defRPr>
            </a:lvl4pPr>
            <a:lvl5pPr>
              <a:lnSpc>
                <a:spcPct val="114000"/>
              </a:lnSpc>
              <a:defRPr sz="1650">
                <a:solidFill>
                  <a:schemeClr val="bg1"/>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grpSp>
        <p:nvGrpSpPr>
          <p:cNvPr id="7" name="Gruppieren 6"/>
          <p:cNvGrpSpPr/>
          <p:nvPr userDrawn="1"/>
        </p:nvGrpSpPr>
        <p:grpSpPr>
          <a:xfrm>
            <a:off x="575767" y="325512"/>
            <a:ext cx="180000" cy="66799"/>
            <a:chOff x="575767" y="325512"/>
            <a:chExt cx="180000" cy="66799"/>
          </a:xfrm>
        </p:grpSpPr>
        <p:cxnSp>
          <p:nvCxnSpPr>
            <p:cNvPr id="9" name="Gerader Verbinder 8"/>
            <p:cNvCxnSpPr/>
            <p:nvPr userDrawn="1"/>
          </p:nvCxnSpPr>
          <p:spPr>
            <a:xfrm>
              <a:off x="575767" y="325512"/>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Gerader Verbinder 9"/>
            <p:cNvCxnSpPr/>
            <p:nvPr userDrawn="1"/>
          </p:nvCxnSpPr>
          <p:spPr>
            <a:xfrm>
              <a:off x="575767" y="358912"/>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Gerader Verbinder 10"/>
            <p:cNvCxnSpPr/>
            <p:nvPr userDrawn="1"/>
          </p:nvCxnSpPr>
          <p:spPr>
            <a:xfrm>
              <a:off x="575767" y="392311"/>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2" name="Rechteck 11">
            <a:hlinkClick r:id="rId2" action="ppaction://hlinksldjump"/>
          </p:cNvPr>
          <p:cNvSpPr/>
          <p:nvPr userDrawn="1"/>
        </p:nvSpPr>
        <p:spPr>
          <a:xfrm>
            <a:off x="479376" y="260648"/>
            <a:ext cx="360040" cy="2011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 name="Textfeld 12"/>
          <p:cNvSpPr txBox="1"/>
          <p:nvPr userDrawn="1"/>
        </p:nvSpPr>
        <p:spPr>
          <a:xfrm>
            <a:off x="11208567" y="413934"/>
            <a:ext cx="399547" cy="107722"/>
          </a:xfrm>
          <a:prstGeom prst="rect">
            <a:avLst/>
          </a:prstGeom>
          <a:noFill/>
        </p:spPr>
        <p:txBody>
          <a:bodyPr wrap="square" lIns="0" tIns="0" rIns="0" bIns="0" rtlCol="0">
            <a:spAutoFit/>
          </a:bodyPr>
          <a:lstStyle/>
          <a:p>
            <a:pPr algn="r"/>
            <a:r>
              <a:rPr lang="de-CH" sz="700" spc="10" baseline="0" dirty="0">
                <a:solidFill>
                  <a:schemeClr val="bg1"/>
                </a:solidFill>
              </a:rPr>
              <a:t>von 94</a:t>
            </a:r>
          </a:p>
        </p:txBody>
      </p:sp>
      <p:sp>
        <p:nvSpPr>
          <p:cNvPr id="14" name="Textfeld 13"/>
          <p:cNvSpPr txBox="1"/>
          <p:nvPr userDrawn="1"/>
        </p:nvSpPr>
        <p:spPr>
          <a:xfrm>
            <a:off x="2459641" y="294556"/>
            <a:ext cx="1188088" cy="236988"/>
          </a:xfrm>
          <a:prstGeom prst="rect">
            <a:avLst/>
          </a:prstGeom>
          <a:noFill/>
        </p:spPr>
        <p:txBody>
          <a:bodyPr wrap="square" lIns="0" tIns="0" rIns="0" bIns="0" rtlCol="0">
            <a:spAutoFit/>
          </a:bodyPr>
          <a:lstStyle/>
          <a:p>
            <a:pPr algn="l">
              <a:lnSpc>
                <a:spcPct val="110000"/>
              </a:lnSpc>
            </a:pPr>
            <a:r>
              <a:rPr lang="de-CH" sz="700" spc="10" baseline="0">
                <a:solidFill>
                  <a:schemeClr val="bg1"/>
                </a:solidFill>
              </a:rPr>
              <a:t>Parlamentsdienste</a:t>
            </a:r>
          </a:p>
          <a:p>
            <a:pPr algn="l">
              <a:lnSpc>
                <a:spcPct val="110000"/>
              </a:lnSpc>
            </a:pPr>
            <a:r>
              <a:rPr lang="de-CH" sz="700" spc="10" baseline="0">
                <a:solidFill>
                  <a:schemeClr val="bg1"/>
                </a:solidFill>
              </a:rPr>
              <a:t>Das Schweizer Parlament</a:t>
            </a:r>
          </a:p>
        </p:txBody>
      </p:sp>
    </p:spTree>
    <p:extLst>
      <p:ext uri="{BB962C8B-B14F-4D97-AF65-F5344CB8AC3E}">
        <p14:creationId xmlns:p14="http://schemas.microsoft.com/office/powerpoint/2010/main" val="71187476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Titel und Inhalt (anthrazit)">
    <p:bg>
      <p:bgPr>
        <a:solidFill>
          <a:schemeClr val="tx2"/>
        </a:solidFill>
        <a:effectLst/>
      </p:bgPr>
    </p:bg>
    <p:spTree>
      <p:nvGrpSpPr>
        <p:cNvPr id="1" name=""/>
        <p:cNvGrpSpPr/>
        <p:nvPr/>
      </p:nvGrpSpPr>
      <p:grpSpPr>
        <a:xfrm>
          <a:off x="0" y="0"/>
          <a:ext cx="0" cy="0"/>
          <a:chOff x="0" y="0"/>
          <a:chExt cx="0" cy="0"/>
        </a:xfrm>
      </p:grpSpPr>
      <p:grpSp>
        <p:nvGrpSpPr>
          <p:cNvPr id="9" name="Gruppieren 8"/>
          <p:cNvGrpSpPr/>
          <p:nvPr userDrawn="1"/>
        </p:nvGrpSpPr>
        <p:grpSpPr>
          <a:xfrm>
            <a:off x="575767" y="325512"/>
            <a:ext cx="180000" cy="66799"/>
            <a:chOff x="575767" y="325512"/>
            <a:chExt cx="180000" cy="66799"/>
          </a:xfrm>
        </p:grpSpPr>
        <p:cxnSp>
          <p:nvCxnSpPr>
            <p:cNvPr id="10" name="Gerader Verbinder 9"/>
            <p:cNvCxnSpPr/>
            <p:nvPr userDrawn="1"/>
          </p:nvCxnSpPr>
          <p:spPr>
            <a:xfrm>
              <a:off x="575767" y="325512"/>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Gerader Verbinder 10"/>
            <p:cNvCxnSpPr/>
            <p:nvPr userDrawn="1"/>
          </p:nvCxnSpPr>
          <p:spPr>
            <a:xfrm>
              <a:off x="575767" y="358912"/>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Gerader Verbinder 11"/>
            <p:cNvCxnSpPr/>
            <p:nvPr userDrawn="1"/>
          </p:nvCxnSpPr>
          <p:spPr>
            <a:xfrm>
              <a:off x="575767" y="392311"/>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3" name="Rechteck 12">
            <a:hlinkClick r:id="rId2" action="ppaction://hlinksldjump"/>
          </p:cNvPr>
          <p:cNvSpPr/>
          <p:nvPr userDrawn="1"/>
        </p:nvSpPr>
        <p:spPr>
          <a:xfrm>
            <a:off x="479376" y="260648"/>
            <a:ext cx="360040" cy="2011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Titel 1"/>
          <p:cNvSpPr>
            <a:spLocks noGrp="1"/>
          </p:cNvSpPr>
          <p:nvPr>
            <p:ph type="title"/>
          </p:nvPr>
        </p:nvSpPr>
        <p:spPr>
          <a:xfrm>
            <a:off x="2458528" y="1191600"/>
            <a:ext cx="9149586" cy="438355"/>
          </a:xfrm>
        </p:spPr>
        <p:txBody>
          <a:bodyPr/>
          <a:lstStyle>
            <a:lvl1pPr>
              <a:defRPr>
                <a:solidFill>
                  <a:schemeClr val="bg1"/>
                </a:solidFill>
              </a:defRPr>
            </a:lvl1pPr>
          </a:lstStyle>
          <a:p>
            <a:r>
              <a:rPr lang="de-DE" dirty="0"/>
              <a:t>Titelmasterformat durch Klicken bearbeiten</a:t>
            </a:r>
            <a:endParaRPr lang="de-CH" dirty="0"/>
          </a:p>
        </p:txBody>
      </p:sp>
      <p:sp>
        <p:nvSpPr>
          <p:cNvPr id="3" name="Inhaltsplatzhalter 2"/>
          <p:cNvSpPr>
            <a:spLocks noGrp="1"/>
          </p:cNvSpPr>
          <p:nvPr>
            <p:ph idx="1"/>
          </p:nvPr>
        </p:nvSpPr>
        <p:spPr>
          <a:xfrm>
            <a:off x="2458528" y="2022230"/>
            <a:ext cx="9149586" cy="3011731"/>
          </a:xfrm>
        </p:spPr>
        <p:txBody>
          <a:bodyPr/>
          <a:lstStyle>
            <a:lvl1pPr>
              <a:defRPr>
                <a:solidFill>
                  <a:schemeClr val="bg1"/>
                </a:solidFill>
              </a:defRPr>
            </a:lvl1pPr>
            <a:lvl2pPr>
              <a:defRPr>
                <a:solidFill>
                  <a:srgbClr val="AEC6BC"/>
                </a:solidFill>
              </a:defRPr>
            </a:lvl2pPr>
            <a:lvl3pPr>
              <a:defRPr>
                <a:solidFill>
                  <a:srgbClr val="AEC6BC"/>
                </a:solidFill>
              </a:defRPr>
            </a:lvl3pPr>
            <a:lvl4pPr>
              <a:defRPr>
                <a:solidFill>
                  <a:srgbClr val="AEC6BC"/>
                </a:solidFill>
              </a:defRPr>
            </a:lvl4pPr>
            <a:lvl5pPr>
              <a:defRPr>
                <a:solidFill>
                  <a:srgbClr val="AEC6BC"/>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4" name="Datumsplatzhalter 3"/>
          <p:cNvSpPr>
            <a:spLocks noGrp="1"/>
          </p:cNvSpPr>
          <p:nvPr>
            <p:ph type="dt" sz="half" idx="10"/>
          </p:nvPr>
        </p:nvSpPr>
        <p:spPr/>
        <p:txBody>
          <a:bodyPr/>
          <a:lstStyle>
            <a:lvl1pPr>
              <a:defRPr>
                <a:solidFill>
                  <a:schemeClr val="bg1"/>
                </a:solidFill>
              </a:defRPr>
            </a:lvl1pPr>
          </a:lstStyle>
          <a:p>
            <a:r>
              <a:rPr lang="de-CH"/>
              <a:t>Stand Dezember 2024</a:t>
            </a:r>
            <a:endParaRPr lang="de-CH" dirty="0"/>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CH"/>
              <a:t>Fusszeile (einfügen über «Einfügen &gt; Kopf- und Fusszeile»)</a:t>
            </a:r>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442AD375-037F-43D0-B059-5172DA06796A}" type="slidenum">
              <a:rPr lang="de-CH" smtClean="0"/>
              <a:pPr/>
              <a:t>‹Nr.›</a:t>
            </a:fld>
            <a:endParaRPr lang="de-CH"/>
          </a:p>
        </p:txBody>
      </p:sp>
      <p:sp>
        <p:nvSpPr>
          <p:cNvPr id="7" name="Textfeld 6"/>
          <p:cNvSpPr txBox="1"/>
          <p:nvPr userDrawn="1"/>
        </p:nvSpPr>
        <p:spPr>
          <a:xfrm>
            <a:off x="11208567" y="413934"/>
            <a:ext cx="399547" cy="107722"/>
          </a:xfrm>
          <a:prstGeom prst="rect">
            <a:avLst/>
          </a:prstGeom>
          <a:noFill/>
        </p:spPr>
        <p:txBody>
          <a:bodyPr wrap="square" lIns="0" tIns="0" rIns="0" bIns="0" rtlCol="0">
            <a:spAutoFit/>
          </a:bodyPr>
          <a:lstStyle/>
          <a:p>
            <a:pPr algn="r"/>
            <a:r>
              <a:rPr lang="de-CH" sz="700" spc="10" baseline="0" dirty="0">
                <a:solidFill>
                  <a:schemeClr val="bg1"/>
                </a:solidFill>
              </a:rPr>
              <a:t>von 94</a:t>
            </a:r>
          </a:p>
        </p:txBody>
      </p:sp>
      <p:sp>
        <p:nvSpPr>
          <p:cNvPr id="8" name="Textfeld 7"/>
          <p:cNvSpPr txBox="1"/>
          <p:nvPr userDrawn="1"/>
        </p:nvSpPr>
        <p:spPr>
          <a:xfrm>
            <a:off x="2459641" y="294556"/>
            <a:ext cx="1188088" cy="236988"/>
          </a:xfrm>
          <a:prstGeom prst="rect">
            <a:avLst/>
          </a:prstGeom>
          <a:noFill/>
        </p:spPr>
        <p:txBody>
          <a:bodyPr wrap="square" lIns="0" tIns="0" rIns="0" bIns="0" rtlCol="0">
            <a:spAutoFit/>
          </a:bodyPr>
          <a:lstStyle/>
          <a:p>
            <a:pPr algn="l">
              <a:lnSpc>
                <a:spcPct val="110000"/>
              </a:lnSpc>
            </a:pPr>
            <a:r>
              <a:rPr lang="de-CH" sz="700" spc="10" baseline="0">
                <a:solidFill>
                  <a:schemeClr val="bg1"/>
                </a:solidFill>
              </a:rPr>
              <a:t>Parlamentsdienste</a:t>
            </a:r>
          </a:p>
          <a:p>
            <a:pPr algn="l">
              <a:lnSpc>
                <a:spcPct val="110000"/>
              </a:lnSpc>
            </a:pPr>
            <a:r>
              <a:rPr lang="de-CH" sz="700" spc="10" baseline="0">
                <a:solidFill>
                  <a:schemeClr val="bg1"/>
                </a:solidFill>
              </a:rPr>
              <a:t>Das Schweizer Parlament</a:t>
            </a:r>
          </a:p>
        </p:txBody>
      </p:sp>
    </p:spTree>
    <p:extLst>
      <p:ext uri="{BB962C8B-B14F-4D97-AF65-F5344CB8AC3E}">
        <p14:creationId xmlns:p14="http://schemas.microsoft.com/office/powerpoint/2010/main" val="228404084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Bild vollflächig">
    <p:bg>
      <p:bgPr>
        <a:solidFill>
          <a:schemeClr val="accent5"/>
        </a:solidFill>
        <a:effectLst/>
      </p:bgPr>
    </p:bg>
    <p:spTree>
      <p:nvGrpSpPr>
        <p:cNvPr id="1" name=""/>
        <p:cNvGrpSpPr/>
        <p:nvPr/>
      </p:nvGrpSpPr>
      <p:grpSpPr>
        <a:xfrm>
          <a:off x="0" y="0"/>
          <a:ext cx="0" cy="0"/>
          <a:chOff x="0" y="0"/>
          <a:chExt cx="0" cy="0"/>
        </a:xfrm>
      </p:grpSpPr>
      <p:sp>
        <p:nvSpPr>
          <p:cNvPr id="8" name="Bildplatzhalter 7"/>
          <p:cNvSpPr>
            <a:spLocks noGrp="1"/>
          </p:cNvSpPr>
          <p:nvPr>
            <p:ph type="pic" sz="quarter" idx="10" hasCustomPrompt="1"/>
          </p:nvPr>
        </p:nvSpPr>
        <p:spPr>
          <a:xfrm>
            <a:off x="0" y="0"/>
            <a:ext cx="12192000" cy="6858000"/>
          </a:xfrm>
        </p:spPr>
        <p:txBody>
          <a:bodyPr/>
          <a:lstStyle>
            <a:lvl1pPr algn="ctr">
              <a:defRPr baseline="0"/>
            </a:lvl1pPr>
          </a:lstStyle>
          <a:p>
            <a:br>
              <a:rPr lang="de-CH" dirty="0"/>
            </a:br>
            <a:br>
              <a:rPr lang="de-CH" dirty="0"/>
            </a:br>
            <a:br>
              <a:rPr lang="de-CH" dirty="0"/>
            </a:br>
            <a:br>
              <a:rPr lang="de-CH" dirty="0"/>
            </a:br>
            <a:br>
              <a:rPr lang="de-CH" dirty="0"/>
            </a:br>
            <a:br>
              <a:rPr lang="de-CH" dirty="0"/>
            </a:br>
            <a:r>
              <a:rPr lang="de-CH" dirty="0"/>
              <a:t>Bild durch Klicken auf Symbol hinzufügen</a:t>
            </a:r>
          </a:p>
        </p:txBody>
      </p:sp>
      <p:sp>
        <p:nvSpPr>
          <p:cNvPr id="9" name="Datumsplatzhalter 8"/>
          <p:cNvSpPr>
            <a:spLocks noGrp="1"/>
          </p:cNvSpPr>
          <p:nvPr>
            <p:ph type="dt" sz="half" idx="11"/>
          </p:nvPr>
        </p:nvSpPr>
        <p:spPr/>
        <p:txBody>
          <a:bodyPr/>
          <a:lstStyle>
            <a:lvl1pPr>
              <a:defRPr>
                <a:solidFill>
                  <a:schemeClr val="bg1"/>
                </a:solidFill>
              </a:defRPr>
            </a:lvl1pPr>
          </a:lstStyle>
          <a:p>
            <a:r>
              <a:rPr lang="de-CH"/>
              <a:t>Stand Dezember 2024</a:t>
            </a:r>
            <a:endParaRPr lang="de-CH" dirty="0"/>
          </a:p>
        </p:txBody>
      </p:sp>
      <p:sp>
        <p:nvSpPr>
          <p:cNvPr id="10" name="Fußzeilenplatzhalter 9"/>
          <p:cNvSpPr>
            <a:spLocks noGrp="1"/>
          </p:cNvSpPr>
          <p:nvPr>
            <p:ph type="ftr" sz="quarter" idx="12"/>
          </p:nvPr>
        </p:nvSpPr>
        <p:spPr/>
        <p:txBody>
          <a:bodyPr/>
          <a:lstStyle>
            <a:lvl1pPr>
              <a:defRPr>
                <a:solidFill>
                  <a:schemeClr val="bg1"/>
                </a:solidFill>
              </a:defRPr>
            </a:lvl1pPr>
          </a:lstStyle>
          <a:p>
            <a:r>
              <a:rPr lang="de-CH"/>
              <a:t>Fusszeile (einfügen über «Einfügen &gt; Kopf- und Fusszeile»)</a:t>
            </a:r>
          </a:p>
        </p:txBody>
      </p:sp>
      <p:sp>
        <p:nvSpPr>
          <p:cNvPr id="11" name="Foliennummernplatzhalter 10"/>
          <p:cNvSpPr>
            <a:spLocks noGrp="1"/>
          </p:cNvSpPr>
          <p:nvPr>
            <p:ph type="sldNum" sz="quarter" idx="13"/>
          </p:nvPr>
        </p:nvSpPr>
        <p:spPr/>
        <p:txBody>
          <a:bodyPr/>
          <a:lstStyle>
            <a:lvl1pPr>
              <a:defRPr>
                <a:solidFill>
                  <a:schemeClr val="bg1"/>
                </a:solidFill>
              </a:defRPr>
            </a:lvl1pPr>
          </a:lstStyle>
          <a:p>
            <a:fld id="{442AD375-037F-43D0-B059-5172DA06796A}" type="slidenum">
              <a:rPr lang="de-CH" smtClean="0"/>
              <a:pPr/>
              <a:t>‹Nr.›</a:t>
            </a:fld>
            <a:endParaRPr lang="de-CH"/>
          </a:p>
        </p:txBody>
      </p:sp>
    </p:spTree>
    <p:extLst>
      <p:ext uri="{BB962C8B-B14F-4D97-AF65-F5344CB8AC3E}">
        <p14:creationId xmlns:p14="http://schemas.microsoft.com/office/powerpoint/2010/main" val="42290068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 Target="../slides/slide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2458528" y="1190445"/>
            <a:ext cx="9149586" cy="438355"/>
          </a:xfrm>
          <a:prstGeom prst="rect">
            <a:avLst/>
          </a:prstGeom>
        </p:spPr>
        <p:txBody>
          <a:bodyPr vert="horz" lIns="0" tIns="0" rIns="0" bIns="0" rtlCol="0" anchor="t">
            <a:noAutofit/>
          </a:bodyPr>
          <a:lstStyle/>
          <a:p>
            <a:endParaRPr lang="de-CH" dirty="0"/>
          </a:p>
        </p:txBody>
      </p:sp>
      <p:sp>
        <p:nvSpPr>
          <p:cNvPr id="3" name="Textplatzhalter 2"/>
          <p:cNvSpPr>
            <a:spLocks noGrp="1"/>
          </p:cNvSpPr>
          <p:nvPr>
            <p:ph type="body" idx="1"/>
          </p:nvPr>
        </p:nvSpPr>
        <p:spPr>
          <a:xfrm>
            <a:off x="2458528" y="2303253"/>
            <a:ext cx="9149586" cy="3873709"/>
          </a:xfrm>
          <a:prstGeom prst="rect">
            <a:avLst/>
          </a:prstGeom>
        </p:spPr>
        <p:txBody>
          <a:bodyPr vert="horz" lIns="0" tIns="0" rIns="0" bIns="0" rtlCol="0">
            <a:no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4" name="Datumsplatzhalter 3"/>
          <p:cNvSpPr>
            <a:spLocks noGrp="1"/>
          </p:cNvSpPr>
          <p:nvPr>
            <p:ph type="dt" sz="half" idx="2"/>
          </p:nvPr>
        </p:nvSpPr>
        <p:spPr>
          <a:xfrm>
            <a:off x="4339733" y="294556"/>
            <a:ext cx="1108195" cy="108000"/>
          </a:xfrm>
          <a:prstGeom prst="rect">
            <a:avLst/>
          </a:prstGeom>
        </p:spPr>
        <p:txBody>
          <a:bodyPr vert="horz" lIns="0" tIns="0" rIns="0" bIns="0" rtlCol="0" anchor="t" anchorCtr="0"/>
          <a:lstStyle>
            <a:lvl1pPr algn="l">
              <a:defRPr sz="700" spc="10" baseline="0">
                <a:solidFill>
                  <a:schemeClr val="accent5"/>
                </a:solidFill>
              </a:defRPr>
            </a:lvl1pPr>
          </a:lstStyle>
          <a:p>
            <a:r>
              <a:rPr lang="de-CH"/>
              <a:t>Stand Dezember 2024</a:t>
            </a:r>
            <a:endParaRPr lang="de-CH" dirty="0"/>
          </a:p>
        </p:txBody>
      </p:sp>
      <p:sp>
        <p:nvSpPr>
          <p:cNvPr id="5" name="Fußzeilenplatzhalter 4"/>
          <p:cNvSpPr>
            <a:spLocks noGrp="1"/>
          </p:cNvSpPr>
          <p:nvPr>
            <p:ph type="ftr" sz="quarter" idx="3"/>
          </p:nvPr>
        </p:nvSpPr>
        <p:spPr>
          <a:xfrm>
            <a:off x="4339733" y="413934"/>
            <a:ext cx="6436787" cy="108000"/>
          </a:xfrm>
          <a:prstGeom prst="rect">
            <a:avLst/>
          </a:prstGeom>
        </p:spPr>
        <p:txBody>
          <a:bodyPr vert="horz" lIns="0" tIns="0" rIns="0" bIns="0" rtlCol="0" anchor="t" anchorCtr="0"/>
          <a:lstStyle>
            <a:lvl1pPr algn="l">
              <a:defRPr sz="700" spc="10" baseline="0">
                <a:solidFill>
                  <a:schemeClr val="tx1"/>
                </a:solidFill>
              </a:defRPr>
            </a:lvl1pPr>
          </a:lstStyle>
          <a:p>
            <a:r>
              <a:rPr lang="de-CH"/>
              <a:t>Fusszeile (einfügen über «Einfügen &gt; Kopf- und Fusszeile»)</a:t>
            </a:r>
          </a:p>
        </p:txBody>
      </p:sp>
      <p:sp>
        <p:nvSpPr>
          <p:cNvPr id="6" name="Foliennummernplatzhalter 5"/>
          <p:cNvSpPr>
            <a:spLocks noGrp="1"/>
          </p:cNvSpPr>
          <p:nvPr>
            <p:ph type="sldNum" sz="quarter" idx="4"/>
          </p:nvPr>
        </p:nvSpPr>
        <p:spPr>
          <a:xfrm>
            <a:off x="11208568" y="294556"/>
            <a:ext cx="399547" cy="108000"/>
          </a:xfrm>
          <a:prstGeom prst="rect">
            <a:avLst/>
          </a:prstGeom>
        </p:spPr>
        <p:txBody>
          <a:bodyPr vert="horz" lIns="0" tIns="0" rIns="0" bIns="0" rtlCol="0" anchor="t" anchorCtr="0"/>
          <a:lstStyle>
            <a:lvl1pPr algn="r">
              <a:defRPr sz="700" spc="10" baseline="0">
                <a:solidFill>
                  <a:schemeClr val="tx1"/>
                </a:solidFill>
              </a:defRPr>
            </a:lvl1pPr>
          </a:lstStyle>
          <a:p>
            <a:fld id="{442AD375-037F-43D0-B059-5172DA06796A}" type="slidenum">
              <a:rPr lang="de-CH" smtClean="0"/>
              <a:pPr/>
              <a:t>‹Nr.›</a:t>
            </a:fld>
            <a:endParaRPr lang="de-CH"/>
          </a:p>
        </p:txBody>
      </p:sp>
      <p:sp>
        <p:nvSpPr>
          <p:cNvPr id="9" name="Textfeld 8"/>
          <p:cNvSpPr txBox="1"/>
          <p:nvPr userDrawn="1"/>
        </p:nvSpPr>
        <p:spPr>
          <a:xfrm>
            <a:off x="11208567" y="413934"/>
            <a:ext cx="399547" cy="107722"/>
          </a:xfrm>
          <a:prstGeom prst="rect">
            <a:avLst/>
          </a:prstGeom>
          <a:noFill/>
        </p:spPr>
        <p:txBody>
          <a:bodyPr wrap="square" lIns="0" tIns="0" rIns="0" bIns="0" rtlCol="0">
            <a:spAutoFit/>
          </a:bodyPr>
          <a:lstStyle/>
          <a:p>
            <a:pPr algn="r"/>
            <a:r>
              <a:rPr lang="de-CH" sz="700" spc="10" baseline="0" dirty="0"/>
              <a:t>von 94</a:t>
            </a:r>
          </a:p>
        </p:txBody>
      </p:sp>
      <p:sp>
        <p:nvSpPr>
          <p:cNvPr id="10" name="Textfeld 9"/>
          <p:cNvSpPr txBox="1"/>
          <p:nvPr userDrawn="1"/>
        </p:nvSpPr>
        <p:spPr>
          <a:xfrm>
            <a:off x="2459641" y="294556"/>
            <a:ext cx="1188088" cy="236988"/>
          </a:xfrm>
          <a:prstGeom prst="rect">
            <a:avLst/>
          </a:prstGeom>
          <a:noFill/>
        </p:spPr>
        <p:txBody>
          <a:bodyPr wrap="square" lIns="0" tIns="0" rIns="0" bIns="0" rtlCol="0">
            <a:spAutoFit/>
          </a:bodyPr>
          <a:lstStyle/>
          <a:p>
            <a:pPr algn="l">
              <a:lnSpc>
                <a:spcPct val="110000"/>
              </a:lnSpc>
            </a:pPr>
            <a:r>
              <a:rPr lang="de-CH" sz="700" spc="10" baseline="0" dirty="0"/>
              <a:t>Parlamentsdienste</a:t>
            </a:r>
          </a:p>
          <a:p>
            <a:pPr algn="l">
              <a:lnSpc>
                <a:spcPct val="110000"/>
              </a:lnSpc>
            </a:pPr>
            <a:r>
              <a:rPr lang="de-CH" sz="700" spc="10" baseline="0" dirty="0"/>
              <a:t>Das Schweizer Parlament</a:t>
            </a:r>
          </a:p>
        </p:txBody>
      </p:sp>
      <p:grpSp>
        <p:nvGrpSpPr>
          <p:cNvPr id="15" name="Gruppieren 14"/>
          <p:cNvGrpSpPr/>
          <p:nvPr userDrawn="1"/>
        </p:nvGrpSpPr>
        <p:grpSpPr>
          <a:xfrm>
            <a:off x="575767" y="325512"/>
            <a:ext cx="180000" cy="66799"/>
            <a:chOff x="575767" y="325512"/>
            <a:chExt cx="180000" cy="66799"/>
          </a:xfrm>
        </p:grpSpPr>
        <p:cxnSp>
          <p:nvCxnSpPr>
            <p:cNvPr id="12" name="Gerader Verbinder 11"/>
            <p:cNvCxnSpPr/>
            <p:nvPr userDrawn="1"/>
          </p:nvCxnSpPr>
          <p:spPr>
            <a:xfrm>
              <a:off x="575767" y="325512"/>
              <a:ext cx="180000" cy="0"/>
            </a:xfrm>
            <a:prstGeom prst="line">
              <a:avLst/>
            </a:prstGeom>
            <a:ln w="5080">
              <a:solidFill>
                <a:schemeClr val="tx2">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13" name="Gerader Verbinder 12"/>
            <p:cNvCxnSpPr/>
            <p:nvPr userDrawn="1"/>
          </p:nvCxnSpPr>
          <p:spPr>
            <a:xfrm>
              <a:off x="575767" y="358912"/>
              <a:ext cx="180000" cy="0"/>
            </a:xfrm>
            <a:prstGeom prst="line">
              <a:avLst/>
            </a:prstGeom>
            <a:ln w="5080">
              <a:solidFill>
                <a:schemeClr val="tx2">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14" name="Gerader Verbinder 13"/>
            <p:cNvCxnSpPr/>
            <p:nvPr userDrawn="1"/>
          </p:nvCxnSpPr>
          <p:spPr>
            <a:xfrm>
              <a:off x="575767" y="392311"/>
              <a:ext cx="180000" cy="0"/>
            </a:xfrm>
            <a:prstGeom prst="line">
              <a:avLst/>
            </a:prstGeom>
            <a:ln w="5080">
              <a:solidFill>
                <a:schemeClr val="tx2">
                  <a:lumMod val="90000"/>
                  <a:lumOff val="10000"/>
                </a:schemeClr>
              </a:solidFill>
            </a:ln>
          </p:spPr>
          <p:style>
            <a:lnRef idx="1">
              <a:schemeClr val="accent1"/>
            </a:lnRef>
            <a:fillRef idx="0">
              <a:schemeClr val="accent1"/>
            </a:fillRef>
            <a:effectRef idx="0">
              <a:schemeClr val="accent1"/>
            </a:effectRef>
            <a:fontRef idx="minor">
              <a:schemeClr val="tx1"/>
            </a:fontRef>
          </p:style>
        </p:cxnSp>
      </p:grpSp>
      <p:sp>
        <p:nvSpPr>
          <p:cNvPr id="16" name="Rechteck 15">
            <a:hlinkClick r:id="rId13" action="ppaction://hlinksldjump"/>
          </p:cNvPr>
          <p:cNvSpPr/>
          <p:nvPr userDrawn="1"/>
        </p:nvSpPr>
        <p:spPr>
          <a:xfrm>
            <a:off x="479376" y="260648"/>
            <a:ext cx="360040" cy="2011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1011663896"/>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1" r:id="rId3"/>
    <p:sldLayoutId id="2147483660" r:id="rId4"/>
    <p:sldLayoutId id="2147483662" r:id="rId5"/>
    <p:sldLayoutId id="2147483664" r:id="rId6"/>
    <p:sldLayoutId id="2147483666" r:id="rId7"/>
    <p:sldLayoutId id="2147483663" r:id="rId8"/>
    <p:sldLayoutId id="2147483665" r:id="rId9"/>
    <p:sldLayoutId id="2147483668" r:id="rId10"/>
    <p:sldLayoutId id="2147483667" r:id="rId11"/>
  </p:sldLayoutIdLst>
  <p:hf hdr="0" ftr="0"/>
  <p:txStyles>
    <p:titleStyle>
      <a:lvl1pPr algn="l" defTabSz="914400" rtl="0" eaLnBrk="1" latinLnBrk="0" hangingPunct="1">
        <a:lnSpc>
          <a:spcPct val="90000"/>
        </a:lnSpc>
        <a:spcBef>
          <a:spcPct val="0"/>
        </a:spcBef>
        <a:buNone/>
        <a:defRPr sz="2600" kern="1200" spc="20" baseline="0">
          <a:solidFill>
            <a:schemeClr val="accent5"/>
          </a:solidFill>
          <a:latin typeface="+mj-lt"/>
          <a:ea typeface="+mj-ea"/>
          <a:cs typeface="+mj-cs"/>
        </a:defRPr>
      </a:lvl1pPr>
    </p:titleStyle>
    <p:bodyStyle>
      <a:lvl1pPr marL="0" indent="0" algn="l" defTabSz="914400" rtl="0" eaLnBrk="1" latinLnBrk="0" hangingPunct="1">
        <a:lnSpc>
          <a:spcPct val="110000"/>
        </a:lnSpc>
        <a:spcBef>
          <a:spcPts val="0"/>
        </a:spcBef>
        <a:buFont typeface="Arial" panose="020B0604020202020204" pitchFamily="34" charset="0"/>
        <a:buNone/>
        <a:tabLst>
          <a:tab pos="361950" algn="l"/>
        </a:tabLst>
        <a:defRPr sz="2600" kern="1200" spc="20" baseline="0">
          <a:solidFill>
            <a:schemeClr val="tx1"/>
          </a:solidFill>
          <a:latin typeface="+mn-lt"/>
          <a:ea typeface="+mn-ea"/>
          <a:cs typeface="+mn-cs"/>
        </a:defRPr>
      </a:lvl1pPr>
      <a:lvl2pPr marL="361950" indent="-361950" algn="l" defTabSz="914400" rtl="0" eaLnBrk="1" latinLnBrk="0" hangingPunct="1">
        <a:lnSpc>
          <a:spcPct val="110000"/>
        </a:lnSpc>
        <a:spcBef>
          <a:spcPts val="0"/>
        </a:spcBef>
        <a:buFont typeface="Wingdings" panose="05000000000000000000" pitchFamily="2" charset="2"/>
        <a:buChar char=""/>
        <a:defRPr sz="2600" kern="1200" spc="20" baseline="0">
          <a:solidFill>
            <a:schemeClr val="tx1"/>
          </a:solidFill>
          <a:latin typeface="+mn-lt"/>
          <a:ea typeface="+mn-ea"/>
          <a:cs typeface="+mn-cs"/>
        </a:defRPr>
      </a:lvl2pPr>
      <a:lvl3pPr marL="712788" indent="-350838" algn="l" defTabSz="914400" rtl="0" eaLnBrk="1" latinLnBrk="0" hangingPunct="1">
        <a:lnSpc>
          <a:spcPct val="110000"/>
        </a:lnSpc>
        <a:spcBef>
          <a:spcPts val="0"/>
        </a:spcBef>
        <a:buFont typeface="Wingdings" panose="05000000000000000000" pitchFamily="2" charset="2"/>
        <a:buChar char=""/>
        <a:defRPr sz="2600" kern="1200" spc="20" baseline="0">
          <a:solidFill>
            <a:schemeClr val="tx1"/>
          </a:solidFill>
          <a:latin typeface="+mn-lt"/>
          <a:ea typeface="+mn-ea"/>
          <a:cs typeface="+mn-cs"/>
        </a:defRPr>
      </a:lvl3pPr>
      <a:lvl4pPr marL="1074738" indent="-361950" algn="l" defTabSz="914400" rtl="0" eaLnBrk="1" latinLnBrk="0" hangingPunct="1">
        <a:lnSpc>
          <a:spcPct val="110000"/>
        </a:lnSpc>
        <a:spcBef>
          <a:spcPts val="0"/>
        </a:spcBef>
        <a:buFont typeface="Wingdings" panose="05000000000000000000" pitchFamily="2" charset="2"/>
        <a:buChar char=""/>
        <a:defRPr sz="2600" kern="1200" spc="20" baseline="0">
          <a:solidFill>
            <a:schemeClr val="tx1"/>
          </a:solidFill>
          <a:latin typeface="+mn-lt"/>
          <a:ea typeface="+mn-ea"/>
          <a:cs typeface="+mn-cs"/>
        </a:defRPr>
      </a:lvl4pPr>
      <a:lvl5pPr marL="1436688" indent="-361950" algn="l" defTabSz="914400" rtl="0" eaLnBrk="1" latinLnBrk="0" hangingPunct="1">
        <a:lnSpc>
          <a:spcPct val="110000"/>
        </a:lnSpc>
        <a:spcBef>
          <a:spcPts val="0"/>
        </a:spcBef>
        <a:buFont typeface="Wingdings" panose="05000000000000000000" pitchFamily="2" charset="2"/>
        <a:buChar char=""/>
        <a:defRPr sz="2600" kern="1200" spc="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2.svg"/></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slide" Target="slide45.xml"/><Relationship Id="rId13" Type="http://schemas.openxmlformats.org/officeDocument/2006/relationships/slide" Target="slide75.xml"/><Relationship Id="rId18" Type="http://schemas.openxmlformats.org/officeDocument/2006/relationships/slide" Target="slide65.xml"/><Relationship Id="rId3" Type="http://schemas.openxmlformats.org/officeDocument/2006/relationships/slide" Target="slide5.xml"/><Relationship Id="rId21" Type="http://schemas.openxmlformats.org/officeDocument/2006/relationships/slide" Target="slide3.xml"/><Relationship Id="rId7" Type="http://schemas.openxmlformats.org/officeDocument/2006/relationships/slide" Target="slide41.xml"/><Relationship Id="rId12" Type="http://schemas.openxmlformats.org/officeDocument/2006/relationships/slide" Target="slide80.xml"/><Relationship Id="rId17" Type="http://schemas.openxmlformats.org/officeDocument/2006/relationships/slide" Target="slide62.xml"/><Relationship Id="rId2" Type="http://schemas.openxmlformats.org/officeDocument/2006/relationships/notesSlide" Target="../notesSlides/notesSlide2.xml"/><Relationship Id="rId16" Type="http://schemas.openxmlformats.org/officeDocument/2006/relationships/slide" Target="slide63.xml"/><Relationship Id="rId20" Type="http://schemas.openxmlformats.org/officeDocument/2006/relationships/slide" Target="slide54.xml"/><Relationship Id="rId1" Type="http://schemas.openxmlformats.org/officeDocument/2006/relationships/slideLayout" Target="../slideLayouts/slideLayout4.xml"/><Relationship Id="rId6" Type="http://schemas.openxmlformats.org/officeDocument/2006/relationships/slide" Target="slide19.xml"/><Relationship Id="rId11" Type="http://schemas.openxmlformats.org/officeDocument/2006/relationships/slide" Target="slide68.xml"/><Relationship Id="rId24" Type="http://schemas.openxmlformats.org/officeDocument/2006/relationships/slide" Target="slide67.xml"/><Relationship Id="rId5" Type="http://schemas.openxmlformats.org/officeDocument/2006/relationships/slide" Target="slide9.xml"/><Relationship Id="rId15" Type="http://schemas.openxmlformats.org/officeDocument/2006/relationships/slide" Target="slide60.xml"/><Relationship Id="rId23" Type="http://schemas.openxmlformats.org/officeDocument/2006/relationships/slide" Target="slide49.xml"/><Relationship Id="rId10" Type="http://schemas.openxmlformats.org/officeDocument/2006/relationships/slide" Target="slide47.xml"/><Relationship Id="rId19" Type="http://schemas.openxmlformats.org/officeDocument/2006/relationships/slide" Target="slide50.xml"/><Relationship Id="rId4" Type="http://schemas.openxmlformats.org/officeDocument/2006/relationships/slide" Target="slide13.xml"/><Relationship Id="rId9" Type="http://schemas.openxmlformats.org/officeDocument/2006/relationships/slide" Target="slide43.xml"/><Relationship Id="rId14" Type="http://schemas.openxmlformats.org/officeDocument/2006/relationships/slide" Target="slide84.xml"/><Relationship Id="rId22" Type="http://schemas.openxmlformats.org/officeDocument/2006/relationships/slide" Target="slide4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slide" Target="slide19.xml"/><Relationship Id="rId5" Type="http://schemas.openxmlformats.org/officeDocument/2006/relationships/slide" Target="slide9.xml"/><Relationship Id="rId4" Type="http://schemas.openxmlformats.org/officeDocument/2006/relationships/slide" Target="slide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notesSlide" Target="../notesSlides/notesSlide41.xml"/><Relationship Id="rId1" Type="http://schemas.openxmlformats.org/officeDocument/2006/relationships/slideLayout" Target="../slideLayouts/slideLayout8.xml"/><Relationship Id="rId6" Type="http://schemas.openxmlformats.org/officeDocument/2006/relationships/slide" Target="slide47.xml"/><Relationship Id="rId5" Type="http://schemas.openxmlformats.org/officeDocument/2006/relationships/slide" Target="slide43.xml"/><Relationship Id="rId4" Type="http://schemas.openxmlformats.org/officeDocument/2006/relationships/slide" Target="slide45.xml"/></Relationships>
</file>

<file path=ppt/slides/_rels/slide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notesSlide" Target="../notesSlides/notesSlide43.xml"/><Relationship Id="rId1" Type="http://schemas.openxmlformats.org/officeDocument/2006/relationships/slideLayout" Target="../slideLayouts/slideLayout8.xml"/><Relationship Id="rId6" Type="http://schemas.openxmlformats.org/officeDocument/2006/relationships/slide" Target="slide47.xml"/><Relationship Id="rId5" Type="http://schemas.openxmlformats.org/officeDocument/2006/relationships/slide" Target="slide43.xml"/><Relationship Id="rId4" Type="http://schemas.openxmlformats.org/officeDocument/2006/relationships/slide" Target="slide45.xml"/></Relationships>
</file>

<file path=ppt/slides/_rels/slide4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notesSlide" Target="../notesSlides/notesSlide45.xml"/><Relationship Id="rId1" Type="http://schemas.openxmlformats.org/officeDocument/2006/relationships/slideLayout" Target="../slideLayouts/slideLayout8.xml"/><Relationship Id="rId6" Type="http://schemas.openxmlformats.org/officeDocument/2006/relationships/slide" Target="slide47.xml"/><Relationship Id="rId5" Type="http://schemas.openxmlformats.org/officeDocument/2006/relationships/slide" Target="slide43.xml"/><Relationship Id="rId4" Type="http://schemas.openxmlformats.org/officeDocument/2006/relationships/slide" Target="slide45.xml"/></Relationships>
</file>

<file path=ppt/slides/_rels/slide4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notesSlide" Target="../notesSlides/notesSlide47.xml"/><Relationship Id="rId1" Type="http://schemas.openxmlformats.org/officeDocument/2006/relationships/slideLayout" Target="../slideLayouts/slideLayout8.xml"/><Relationship Id="rId6" Type="http://schemas.openxmlformats.org/officeDocument/2006/relationships/slide" Target="slide47.xml"/><Relationship Id="rId5" Type="http://schemas.openxmlformats.org/officeDocument/2006/relationships/slide" Target="slide43.xml"/><Relationship Id="rId4" Type="http://schemas.openxmlformats.org/officeDocument/2006/relationships/slide" Target="slide4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8" Type="http://schemas.openxmlformats.org/officeDocument/2006/relationships/slide" Target="slide54.xml"/><Relationship Id="rId3" Type="http://schemas.openxmlformats.org/officeDocument/2006/relationships/slide" Target="slide60.xml"/><Relationship Id="rId7" Type="http://schemas.openxmlformats.org/officeDocument/2006/relationships/slide" Target="slide50.xml"/><Relationship Id="rId2" Type="http://schemas.openxmlformats.org/officeDocument/2006/relationships/notesSlide" Target="../notesSlides/notesSlide49.xml"/><Relationship Id="rId1" Type="http://schemas.openxmlformats.org/officeDocument/2006/relationships/slideLayout" Target="../slideLayouts/slideLayout3.xml"/><Relationship Id="rId6" Type="http://schemas.openxmlformats.org/officeDocument/2006/relationships/slide" Target="slide65.xml"/><Relationship Id="rId5" Type="http://schemas.openxmlformats.org/officeDocument/2006/relationships/slide" Target="slide62.xml"/><Relationship Id="rId4" Type="http://schemas.openxmlformats.org/officeDocument/2006/relationships/slide" Target="slide63.xml"/></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hyperlink" Target="http://www.parlament.ch/"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54.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slide" Target="slide68.xml"/><Relationship Id="rId2" Type="http://schemas.openxmlformats.org/officeDocument/2006/relationships/notesSlide" Target="../notesSlides/notesSlide67.xml"/><Relationship Id="rId1" Type="http://schemas.openxmlformats.org/officeDocument/2006/relationships/slideLayout" Target="../slideLayouts/slideLayout3.xml"/><Relationship Id="rId6" Type="http://schemas.openxmlformats.org/officeDocument/2006/relationships/slide" Target="slide84.xml"/><Relationship Id="rId5" Type="http://schemas.openxmlformats.org/officeDocument/2006/relationships/slide" Target="slide74.xml"/><Relationship Id="rId4" Type="http://schemas.openxmlformats.org/officeDocument/2006/relationships/slide" Target="slide80.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74.xml"/><Relationship Id="rId1" Type="http://schemas.openxmlformats.org/officeDocument/2006/relationships/slideLayout" Target="../slideLayouts/slideLayout6.xml"/><Relationship Id="rId4" Type="http://schemas.openxmlformats.org/officeDocument/2006/relationships/slide" Target="slide2.xml"/></Relationships>
</file>

<file path=ppt/slides/_rels/slide75.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89.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91.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92.xml"/><Relationship Id="rId1" Type="http://schemas.openxmlformats.org/officeDocument/2006/relationships/slideLayout" Target="../slideLayouts/slideLayout9.xml"/><Relationship Id="rId4" Type="http://schemas.openxmlformats.org/officeDocument/2006/relationships/slide" Target="slide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70516" y="2996579"/>
            <a:ext cx="5128362" cy="489671"/>
          </a:xfrm>
        </p:spPr>
        <p:txBody>
          <a:bodyPr/>
          <a:lstStyle/>
          <a:p>
            <a:r>
              <a:rPr lang="de-CH" dirty="0"/>
              <a:t>Das Schweizer Parlament</a:t>
            </a:r>
          </a:p>
        </p:txBody>
      </p:sp>
      <p:sp>
        <p:nvSpPr>
          <p:cNvPr id="4" name="Datumsplatzhalter 3"/>
          <p:cNvSpPr>
            <a:spLocks noGrp="1"/>
          </p:cNvSpPr>
          <p:nvPr>
            <p:ph type="dt" sz="half" idx="10"/>
          </p:nvPr>
        </p:nvSpPr>
        <p:spPr>
          <a:xfrm>
            <a:off x="576000" y="6432897"/>
            <a:ext cx="1108195" cy="108000"/>
          </a:xfrm>
        </p:spPr>
        <p:txBody>
          <a:bodyPr/>
          <a:lstStyle/>
          <a:p>
            <a:r>
              <a:rPr lang="de-CH"/>
              <a:t>Stand Dezember 2024</a:t>
            </a:r>
            <a:endParaRPr lang="de-CH" dirty="0"/>
          </a:p>
        </p:txBody>
      </p:sp>
      <p:pic>
        <p:nvPicPr>
          <p:cNvPr id="10" name="Bildplatzhalter 9" descr="Ein Bild, das draußen, Gebäude, Himmel, Klassische Architektur enthält.&#10;&#10;Automatisch generierte Beschreibung">
            <a:extLst>
              <a:ext uri="{FF2B5EF4-FFF2-40B4-BE49-F238E27FC236}">
                <a16:creationId xmlns:a16="http://schemas.microsoft.com/office/drawing/2014/main" id="{E8CE631E-D835-D1F0-C732-7D3C6B36FC63}"/>
              </a:ext>
            </a:extLst>
          </p:cNvPr>
          <p:cNvPicPr>
            <a:picLocks noGrp="1" noRot="1" noChangeAspect="1" noMove="1" noResize="1" noEditPoints="1" noAdjustHandles="1" noChangeArrowheads="1" noChangeShapeType="1" noCrop="1"/>
          </p:cNvPicPr>
          <p:nvPr>
            <p:ph type="pic" sz="quarter" idx="13"/>
          </p:nvPr>
        </p:nvPicPr>
        <p:blipFill>
          <a:blip r:embed="rId3">
            <a:extLst>
              <a:ext uri="{28A0092B-C50C-407E-A947-70E740481C1C}">
                <a14:useLocalDpi xmlns:a14="http://schemas.microsoft.com/office/drawing/2010/main" val="0"/>
              </a:ext>
            </a:extLst>
          </a:blip>
          <a:srcRect l="24" r="24"/>
          <a:stretch>
            <a:fillRect/>
          </a:stretch>
        </p:blipFill>
        <p:spPr/>
      </p:pic>
      <p:sp>
        <p:nvSpPr>
          <p:cNvPr id="3" name="Foliennummernplatzhalter 2">
            <a:extLst>
              <a:ext uri="{FF2B5EF4-FFF2-40B4-BE49-F238E27FC236}">
                <a16:creationId xmlns:a16="http://schemas.microsoft.com/office/drawing/2014/main" id="{AC7E1452-D062-22E9-E74A-E90443E1E355}"/>
              </a:ext>
            </a:extLst>
          </p:cNvPr>
          <p:cNvSpPr>
            <a:spLocks noGrp="1"/>
          </p:cNvSpPr>
          <p:nvPr>
            <p:ph type="sldNum" sz="quarter" idx="12"/>
          </p:nvPr>
        </p:nvSpPr>
        <p:spPr>
          <a:xfrm>
            <a:off x="11064552" y="294556"/>
            <a:ext cx="543563" cy="326132"/>
          </a:xfrm>
        </p:spPr>
        <p:txBody>
          <a:bodyPr/>
          <a:lstStyle/>
          <a:p>
            <a:fld id="{442AD375-037F-43D0-B059-5172DA06796A}" type="slidenum">
              <a:rPr lang="de-CH" smtClean="0"/>
              <a:pPr/>
              <a:t>1</a:t>
            </a:fld>
            <a:endParaRPr lang="de-CH" dirty="0"/>
          </a:p>
          <a:p>
            <a:r>
              <a:rPr lang="de-CH" dirty="0"/>
              <a:t>von 94</a:t>
            </a:r>
          </a:p>
        </p:txBody>
      </p:sp>
    </p:spTree>
    <p:extLst>
      <p:ext uri="{BB962C8B-B14F-4D97-AF65-F5344CB8AC3E}">
        <p14:creationId xmlns:p14="http://schemas.microsoft.com/office/powerpoint/2010/main" val="35219674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solidFill>
                  <a:schemeClr val="bg1"/>
                </a:solidFill>
              </a:rPr>
              <a:t>Ständerat</a:t>
            </a:r>
          </a:p>
        </p:txBody>
      </p:sp>
      <p:sp>
        <p:nvSpPr>
          <p:cNvPr id="3" name="Inhaltsplatzhalter 2"/>
          <p:cNvSpPr>
            <a:spLocks noGrp="1"/>
          </p:cNvSpPr>
          <p:nvPr>
            <p:ph idx="1"/>
          </p:nvPr>
        </p:nvSpPr>
        <p:spPr/>
        <p:txBody>
          <a:bodyPr/>
          <a:lstStyle/>
          <a:p>
            <a:r>
              <a:rPr lang="de-CH"/>
              <a:t>Zwanzig Kantone haben zwei Sitze,</a:t>
            </a:r>
          </a:p>
          <a:p>
            <a:r>
              <a:rPr lang="de-CH"/>
              <a:t>sechs Kantone je einen Sitz.</a:t>
            </a:r>
          </a:p>
        </p:txBody>
      </p:sp>
      <p:sp>
        <p:nvSpPr>
          <p:cNvPr id="4" name="Datumsplatzhalter 3"/>
          <p:cNvSpPr>
            <a:spLocks noGrp="1"/>
          </p:cNvSpPr>
          <p:nvPr>
            <p:ph type="dt" sz="half" idx="10"/>
          </p:nvPr>
        </p:nvSpPr>
        <p:spPr/>
        <p:txBody>
          <a:bodyPr/>
          <a:lstStyle/>
          <a:p>
            <a:r>
              <a:rPr lang="de-CH"/>
              <a:t>Stand Dezember 2024</a:t>
            </a:r>
            <a:endParaRPr lang="de-CH" dirty="0"/>
          </a:p>
        </p:txBody>
      </p:sp>
      <p:sp>
        <p:nvSpPr>
          <p:cNvPr id="5" name="Foliennummernplatzhalter 4">
            <a:extLst>
              <a:ext uri="{FF2B5EF4-FFF2-40B4-BE49-F238E27FC236}">
                <a16:creationId xmlns:a16="http://schemas.microsoft.com/office/drawing/2014/main" id="{B37F6C06-B8E6-5236-D8BF-F541FCD7A305}"/>
              </a:ext>
            </a:extLst>
          </p:cNvPr>
          <p:cNvSpPr>
            <a:spLocks noGrp="1"/>
          </p:cNvSpPr>
          <p:nvPr>
            <p:ph type="sldNum" sz="quarter" idx="12"/>
          </p:nvPr>
        </p:nvSpPr>
        <p:spPr/>
        <p:txBody>
          <a:bodyPr/>
          <a:lstStyle/>
          <a:p>
            <a:fld id="{442AD375-037F-43D0-B059-5172DA06796A}" type="slidenum">
              <a:rPr lang="de-CH" smtClean="0"/>
              <a:t>10</a:t>
            </a:fld>
            <a:endParaRPr lang="de-CH"/>
          </a:p>
        </p:txBody>
      </p:sp>
    </p:spTree>
    <p:extLst>
      <p:ext uri="{BB962C8B-B14F-4D97-AF65-F5344CB8AC3E}">
        <p14:creationId xmlns:p14="http://schemas.microsoft.com/office/powerpoint/2010/main" val="32144744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p:cNvSpPr>
            <a:spLocks noGrp="1"/>
          </p:cNvSpPr>
          <p:nvPr>
            <p:ph idx="1"/>
          </p:nvPr>
        </p:nvSpPr>
        <p:spPr/>
        <p:txBody>
          <a:bodyPr/>
          <a:lstStyle/>
          <a:p>
            <a:r>
              <a:rPr lang="de-CH" dirty="0"/>
              <a:t>Kantone mit halber</a:t>
            </a:r>
          </a:p>
          <a:p>
            <a:r>
              <a:rPr lang="de-CH" dirty="0"/>
              <a:t>Standesstimme</a:t>
            </a:r>
          </a:p>
        </p:txBody>
      </p:sp>
      <p:sp>
        <p:nvSpPr>
          <p:cNvPr id="4" name="Datumsplatzhalter 3"/>
          <p:cNvSpPr>
            <a:spLocks noGrp="1"/>
          </p:cNvSpPr>
          <p:nvPr>
            <p:ph type="dt" sz="half" idx="10"/>
          </p:nvPr>
        </p:nvSpPr>
        <p:spPr/>
        <p:txBody>
          <a:bodyPr/>
          <a:lstStyle/>
          <a:p>
            <a:r>
              <a:rPr lang="de-CH"/>
              <a:t>Stand Dezember 2024</a:t>
            </a:r>
            <a:endParaRPr lang="de-CH" dirty="0"/>
          </a:p>
        </p:txBody>
      </p:sp>
      <p:grpSp>
        <p:nvGrpSpPr>
          <p:cNvPr id="8" name="Group 4"/>
          <p:cNvGrpSpPr>
            <a:grpSpLocks noChangeAspect="1"/>
          </p:cNvGrpSpPr>
          <p:nvPr/>
        </p:nvGrpSpPr>
        <p:grpSpPr bwMode="auto">
          <a:xfrm>
            <a:off x="1696020" y="742776"/>
            <a:ext cx="9080500" cy="6070600"/>
            <a:chOff x="1168" y="1112"/>
            <a:chExt cx="5720" cy="3824"/>
          </a:xfrm>
        </p:grpSpPr>
        <p:sp>
          <p:nvSpPr>
            <p:cNvPr id="9" name="AutoShape 3"/>
            <p:cNvSpPr>
              <a:spLocks noChangeAspect="1" noChangeArrowheads="1" noTextEdit="1"/>
            </p:cNvSpPr>
            <p:nvPr/>
          </p:nvSpPr>
          <p:spPr bwMode="auto">
            <a:xfrm>
              <a:off x="1168" y="1112"/>
              <a:ext cx="5720" cy="3824"/>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0" name="Freeform 5"/>
            <p:cNvSpPr>
              <a:spLocks noEditPoints="1"/>
            </p:cNvSpPr>
            <p:nvPr/>
          </p:nvSpPr>
          <p:spPr bwMode="auto">
            <a:xfrm>
              <a:off x="1175" y="1136"/>
              <a:ext cx="5716" cy="3621"/>
            </a:xfrm>
            <a:custGeom>
              <a:avLst/>
              <a:gdLst>
                <a:gd name="T0" fmla="*/ 75 w 9515"/>
                <a:gd name="T1" fmla="*/ 4945 h 6026"/>
                <a:gd name="T2" fmla="*/ 562 w 9515"/>
                <a:gd name="T3" fmla="*/ 4875 h 6026"/>
                <a:gd name="T4" fmla="*/ 469 w 9515"/>
                <a:gd name="T5" fmla="*/ 4585 h 6026"/>
                <a:gd name="T6" fmla="*/ 5121 w 9515"/>
                <a:gd name="T7" fmla="*/ 323 h 6026"/>
                <a:gd name="T8" fmla="*/ 5523 w 9515"/>
                <a:gd name="T9" fmla="*/ 405 h 6026"/>
                <a:gd name="T10" fmla="*/ 5505 w 9515"/>
                <a:gd name="T11" fmla="*/ 641 h 6026"/>
                <a:gd name="T12" fmla="*/ 5437 w 9515"/>
                <a:gd name="T13" fmla="*/ 627 h 6026"/>
                <a:gd name="T14" fmla="*/ 5101 w 9515"/>
                <a:gd name="T15" fmla="*/ 705 h 6026"/>
                <a:gd name="T16" fmla="*/ 4543 w 9515"/>
                <a:gd name="T17" fmla="*/ 693 h 6026"/>
                <a:gd name="T18" fmla="*/ 3948 w 9515"/>
                <a:gd name="T19" fmla="*/ 698 h 6026"/>
                <a:gd name="T20" fmla="*/ 3531 w 9515"/>
                <a:gd name="T21" fmla="*/ 759 h 6026"/>
                <a:gd name="T22" fmla="*/ 3371 w 9515"/>
                <a:gd name="T23" fmla="*/ 754 h 6026"/>
                <a:gd name="T24" fmla="*/ 3095 w 9515"/>
                <a:gd name="T25" fmla="*/ 1007 h 6026"/>
                <a:gd name="T26" fmla="*/ 2551 w 9515"/>
                <a:gd name="T27" fmla="*/ 980 h 6026"/>
                <a:gd name="T28" fmla="*/ 2028 w 9515"/>
                <a:gd name="T29" fmla="*/ 1305 h 6026"/>
                <a:gd name="T30" fmla="*/ 2112 w 9515"/>
                <a:gd name="T31" fmla="*/ 1698 h 6026"/>
                <a:gd name="T32" fmla="*/ 1637 w 9515"/>
                <a:gd name="T33" fmla="*/ 2304 h 6026"/>
                <a:gd name="T34" fmla="*/ 1315 w 9515"/>
                <a:gd name="T35" fmla="*/ 2825 h 6026"/>
                <a:gd name="T36" fmla="*/ 2009 w 9515"/>
                <a:gd name="T37" fmla="*/ 2713 h 6026"/>
                <a:gd name="T38" fmla="*/ 2128 w 9515"/>
                <a:gd name="T39" fmla="*/ 3016 h 6026"/>
                <a:gd name="T40" fmla="*/ 1970 w 9515"/>
                <a:gd name="T41" fmla="*/ 3407 h 6026"/>
                <a:gd name="T42" fmla="*/ 1782 w 9515"/>
                <a:gd name="T43" fmla="*/ 3753 h 6026"/>
                <a:gd name="T44" fmla="*/ 1982 w 9515"/>
                <a:gd name="T45" fmla="*/ 3813 h 6026"/>
                <a:gd name="T46" fmla="*/ 1991 w 9515"/>
                <a:gd name="T47" fmla="*/ 3960 h 6026"/>
                <a:gd name="T48" fmla="*/ 2620 w 9515"/>
                <a:gd name="T49" fmla="*/ 3892 h 6026"/>
                <a:gd name="T50" fmla="*/ 2557 w 9515"/>
                <a:gd name="T51" fmla="*/ 4719 h 6026"/>
                <a:gd name="T52" fmla="*/ 2065 w 9515"/>
                <a:gd name="T53" fmla="*/ 4601 h 6026"/>
                <a:gd name="T54" fmla="*/ 1784 w 9515"/>
                <a:gd name="T55" fmla="*/ 4518 h 6026"/>
                <a:gd name="T56" fmla="*/ 1951 w 9515"/>
                <a:gd name="T57" fmla="*/ 5366 h 6026"/>
                <a:gd name="T58" fmla="*/ 2444 w 9515"/>
                <a:gd name="T59" fmla="*/ 5938 h 6026"/>
                <a:gd name="T60" fmla="*/ 3231 w 9515"/>
                <a:gd name="T61" fmla="*/ 5641 h 6026"/>
                <a:gd name="T62" fmla="*/ 3778 w 9515"/>
                <a:gd name="T63" fmla="*/ 5689 h 6026"/>
                <a:gd name="T64" fmla="*/ 4339 w 9515"/>
                <a:gd name="T65" fmla="*/ 5466 h 6026"/>
                <a:gd name="T66" fmla="*/ 4475 w 9515"/>
                <a:gd name="T67" fmla="*/ 4712 h 6026"/>
                <a:gd name="T68" fmla="*/ 5126 w 9515"/>
                <a:gd name="T69" fmla="*/ 4116 h 6026"/>
                <a:gd name="T70" fmla="*/ 5276 w 9515"/>
                <a:gd name="T71" fmla="*/ 4694 h 6026"/>
                <a:gd name="T72" fmla="*/ 5971 w 9515"/>
                <a:gd name="T73" fmla="*/ 5195 h 6026"/>
                <a:gd name="T74" fmla="*/ 6217 w 9515"/>
                <a:gd name="T75" fmla="*/ 5604 h 6026"/>
                <a:gd name="T76" fmla="*/ 6382 w 9515"/>
                <a:gd name="T77" fmla="*/ 5984 h 6026"/>
                <a:gd name="T78" fmla="*/ 6477 w 9515"/>
                <a:gd name="T79" fmla="*/ 5692 h 6026"/>
                <a:gd name="T80" fmla="*/ 6588 w 9515"/>
                <a:gd name="T81" fmla="*/ 5279 h 6026"/>
                <a:gd name="T82" fmla="*/ 6885 w 9515"/>
                <a:gd name="T83" fmla="*/ 4768 h 6026"/>
                <a:gd name="T84" fmla="*/ 6961 w 9515"/>
                <a:gd name="T85" fmla="*/ 4093 h 6026"/>
                <a:gd name="T86" fmla="*/ 7361 w 9515"/>
                <a:gd name="T87" fmla="*/ 3992 h 6026"/>
                <a:gd name="T88" fmla="*/ 7923 w 9515"/>
                <a:gd name="T89" fmla="*/ 4513 h 6026"/>
                <a:gd name="T90" fmla="*/ 8484 w 9515"/>
                <a:gd name="T91" fmla="*/ 4432 h 6026"/>
                <a:gd name="T92" fmla="*/ 8779 w 9515"/>
                <a:gd name="T93" fmla="*/ 4316 h 6026"/>
                <a:gd name="T94" fmla="*/ 8627 w 9515"/>
                <a:gd name="T95" fmla="*/ 3744 h 6026"/>
                <a:gd name="T96" fmla="*/ 9111 w 9515"/>
                <a:gd name="T97" fmla="*/ 3719 h 6026"/>
                <a:gd name="T98" fmla="*/ 9306 w 9515"/>
                <a:gd name="T99" fmla="*/ 3401 h 6026"/>
                <a:gd name="T100" fmla="*/ 9169 w 9515"/>
                <a:gd name="T101" fmla="*/ 2386 h 6026"/>
                <a:gd name="T102" fmla="*/ 8645 w 9515"/>
                <a:gd name="T103" fmla="*/ 2796 h 6026"/>
                <a:gd name="T104" fmla="*/ 8163 w 9515"/>
                <a:gd name="T105" fmla="*/ 2321 h 6026"/>
                <a:gd name="T106" fmla="*/ 7357 w 9515"/>
                <a:gd name="T107" fmla="*/ 2258 h 6026"/>
                <a:gd name="T108" fmla="*/ 7566 w 9515"/>
                <a:gd name="T109" fmla="*/ 1445 h 6026"/>
                <a:gd name="T110" fmla="*/ 7531 w 9515"/>
                <a:gd name="T111" fmla="*/ 933 h 6026"/>
                <a:gd name="T112" fmla="*/ 7180 w 9515"/>
                <a:gd name="T113" fmla="*/ 914 h 6026"/>
                <a:gd name="T114" fmla="*/ 6385 w 9515"/>
                <a:gd name="T115" fmla="*/ 361 h 6026"/>
                <a:gd name="T116" fmla="*/ 6012 w 9515"/>
                <a:gd name="T117" fmla="*/ 284 h 6026"/>
                <a:gd name="T118" fmla="*/ 5754 w 9515"/>
                <a:gd name="T119" fmla="*/ 351 h 6026"/>
                <a:gd name="T120" fmla="*/ 5649 w 9515"/>
                <a:gd name="T121" fmla="*/ 388 h 6026"/>
                <a:gd name="T122" fmla="*/ 5715 w 9515"/>
                <a:gd name="T123" fmla="*/ 142 h 6026"/>
                <a:gd name="T124" fmla="*/ 5453 w 9515"/>
                <a:gd name="T125" fmla="*/ 24 h 6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515" h="6026">
                  <a:moveTo>
                    <a:pt x="364" y="4529"/>
                  </a:moveTo>
                  <a:lnTo>
                    <a:pt x="364" y="4529"/>
                  </a:lnTo>
                  <a:lnTo>
                    <a:pt x="352" y="4584"/>
                  </a:lnTo>
                  <a:lnTo>
                    <a:pt x="314" y="4620"/>
                  </a:lnTo>
                  <a:lnTo>
                    <a:pt x="349" y="4692"/>
                  </a:lnTo>
                  <a:lnTo>
                    <a:pt x="357" y="4726"/>
                  </a:lnTo>
                  <a:lnTo>
                    <a:pt x="306" y="4768"/>
                  </a:lnTo>
                  <a:lnTo>
                    <a:pt x="278" y="4738"/>
                  </a:lnTo>
                  <a:lnTo>
                    <a:pt x="246" y="4755"/>
                  </a:lnTo>
                  <a:lnTo>
                    <a:pt x="227" y="4741"/>
                  </a:lnTo>
                  <a:lnTo>
                    <a:pt x="189" y="4785"/>
                  </a:lnTo>
                  <a:lnTo>
                    <a:pt x="154" y="4757"/>
                  </a:lnTo>
                  <a:lnTo>
                    <a:pt x="92" y="4816"/>
                  </a:lnTo>
                  <a:lnTo>
                    <a:pt x="40" y="4830"/>
                  </a:lnTo>
                  <a:lnTo>
                    <a:pt x="17" y="4879"/>
                  </a:lnTo>
                  <a:lnTo>
                    <a:pt x="76" y="4912"/>
                  </a:lnTo>
                  <a:lnTo>
                    <a:pt x="75" y="4945"/>
                  </a:lnTo>
                  <a:lnTo>
                    <a:pt x="39" y="4994"/>
                  </a:lnTo>
                  <a:lnTo>
                    <a:pt x="0" y="5084"/>
                  </a:lnTo>
                  <a:lnTo>
                    <a:pt x="34" y="5074"/>
                  </a:lnTo>
                  <a:lnTo>
                    <a:pt x="47" y="5046"/>
                  </a:lnTo>
                  <a:lnTo>
                    <a:pt x="138" y="5052"/>
                  </a:lnTo>
                  <a:lnTo>
                    <a:pt x="161" y="5071"/>
                  </a:lnTo>
                  <a:lnTo>
                    <a:pt x="183" y="5047"/>
                  </a:lnTo>
                  <a:lnTo>
                    <a:pt x="193" y="5023"/>
                  </a:lnTo>
                  <a:lnTo>
                    <a:pt x="244" y="5028"/>
                  </a:lnTo>
                  <a:lnTo>
                    <a:pt x="284" y="5019"/>
                  </a:lnTo>
                  <a:lnTo>
                    <a:pt x="291" y="5050"/>
                  </a:lnTo>
                  <a:lnTo>
                    <a:pt x="361" y="5056"/>
                  </a:lnTo>
                  <a:lnTo>
                    <a:pt x="394" y="5037"/>
                  </a:lnTo>
                  <a:lnTo>
                    <a:pt x="456" y="5003"/>
                  </a:lnTo>
                  <a:lnTo>
                    <a:pt x="483" y="4981"/>
                  </a:lnTo>
                  <a:lnTo>
                    <a:pt x="478" y="4945"/>
                  </a:lnTo>
                  <a:lnTo>
                    <a:pt x="562" y="4875"/>
                  </a:lnTo>
                  <a:lnTo>
                    <a:pt x="598" y="4861"/>
                  </a:lnTo>
                  <a:lnTo>
                    <a:pt x="616" y="4863"/>
                  </a:lnTo>
                  <a:lnTo>
                    <a:pt x="673" y="4832"/>
                  </a:lnTo>
                  <a:lnTo>
                    <a:pt x="703" y="4809"/>
                  </a:lnTo>
                  <a:lnTo>
                    <a:pt x="743" y="4750"/>
                  </a:lnTo>
                  <a:lnTo>
                    <a:pt x="743" y="4717"/>
                  </a:lnTo>
                  <a:lnTo>
                    <a:pt x="712" y="4718"/>
                  </a:lnTo>
                  <a:lnTo>
                    <a:pt x="716" y="4693"/>
                  </a:lnTo>
                  <a:lnTo>
                    <a:pt x="715" y="4692"/>
                  </a:lnTo>
                  <a:lnTo>
                    <a:pt x="655" y="4743"/>
                  </a:lnTo>
                  <a:lnTo>
                    <a:pt x="617" y="4694"/>
                  </a:lnTo>
                  <a:lnTo>
                    <a:pt x="591" y="4646"/>
                  </a:lnTo>
                  <a:lnTo>
                    <a:pt x="607" y="4621"/>
                  </a:lnTo>
                  <a:lnTo>
                    <a:pt x="625" y="4606"/>
                  </a:lnTo>
                  <a:lnTo>
                    <a:pt x="627" y="4579"/>
                  </a:lnTo>
                  <a:lnTo>
                    <a:pt x="560" y="4546"/>
                  </a:lnTo>
                  <a:lnTo>
                    <a:pt x="469" y="4585"/>
                  </a:lnTo>
                  <a:lnTo>
                    <a:pt x="459" y="4591"/>
                  </a:lnTo>
                  <a:lnTo>
                    <a:pt x="457" y="4593"/>
                  </a:lnTo>
                  <a:lnTo>
                    <a:pt x="390" y="4562"/>
                  </a:lnTo>
                  <a:lnTo>
                    <a:pt x="364" y="4529"/>
                  </a:lnTo>
                  <a:close/>
                  <a:moveTo>
                    <a:pt x="5434" y="0"/>
                  </a:moveTo>
                  <a:lnTo>
                    <a:pt x="5434" y="0"/>
                  </a:lnTo>
                  <a:lnTo>
                    <a:pt x="5433" y="41"/>
                  </a:lnTo>
                  <a:lnTo>
                    <a:pt x="5466" y="76"/>
                  </a:lnTo>
                  <a:lnTo>
                    <a:pt x="5439" y="91"/>
                  </a:lnTo>
                  <a:lnTo>
                    <a:pt x="5411" y="71"/>
                  </a:lnTo>
                  <a:lnTo>
                    <a:pt x="5345" y="115"/>
                  </a:lnTo>
                  <a:lnTo>
                    <a:pt x="5324" y="98"/>
                  </a:lnTo>
                  <a:lnTo>
                    <a:pt x="5251" y="134"/>
                  </a:lnTo>
                  <a:lnTo>
                    <a:pt x="5206" y="209"/>
                  </a:lnTo>
                  <a:lnTo>
                    <a:pt x="5220" y="238"/>
                  </a:lnTo>
                  <a:lnTo>
                    <a:pt x="5216" y="261"/>
                  </a:lnTo>
                  <a:lnTo>
                    <a:pt x="5121" y="323"/>
                  </a:lnTo>
                  <a:lnTo>
                    <a:pt x="5148" y="378"/>
                  </a:lnTo>
                  <a:lnTo>
                    <a:pt x="5118" y="402"/>
                  </a:lnTo>
                  <a:lnTo>
                    <a:pt x="5129" y="428"/>
                  </a:lnTo>
                  <a:lnTo>
                    <a:pt x="5194" y="466"/>
                  </a:lnTo>
                  <a:lnTo>
                    <a:pt x="5203" y="461"/>
                  </a:lnTo>
                  <a:lnTo>
                    <a:pt x="5233" y="474"/>
                  </a:lnTo>
                  <a:lnTo>
                    <a:pt x="5249" y="509"/>
                  </a:lnTo>
                  <a:lnTo>
                    <a:pt x="5294" y="484"/>
                  </a:lnTo>
                  <a:lnTo>
                    <a:pt x="5368" y="494"/>
                  </a:lnTo>
                  <a:lnTo>
                    <a:pt x="5370" y="483"/>
                  </a:lnTo>
                  <a:lnTo>
                    <a:pt x="5358" y="440"/>
                  </a:lnTo>
                  <a:lnTo>
                    <a:pt x="5391" y="452"/>
                  </a:lnTo>
                  <a:lnTo>
                    <a:pt x="5401" y="421"/>
                  </a:lnTo>
                  <a:lnTo>
                    <a:pt x="5439" y="411"/>
                  </a:lnTo>
                  <a:lnTo>
                    <a:pt x="5467" y="436"/>
                  </a:lnTo>
                  <a:lnTo>
                    <a:pt x="5507" y="402"/>
                  </a:lnTo>
                  <a:lnTo>
                    <a:pt x="5523" y="405"/>
                  </a:lnTo>
                  <a:lnTo>
                    <a:pt x="5539" y="383"/>
                  </a:lnTo>
                  <a:lnTo>
                    <a:pt x="5558" y="385"/>
                  </a:lnTo>
                  <a:lnTo>
                    <a:pt x="5560" y="347"/>
                  </a:lnTo>
                  <a:lnTo>
                    <a:pt x="5567" y="347"/>
                  </a:lnTo>
                  <a:lnTo>
                    <a:pt x="5564" y="392"/>
                  </a:lnTo>
                  <a:lnTo>
                    <a:pt x="5542" y="390"/>
                  </a:lnTo>
                  <a:lnTo>
                    <a:pt x="5528" y="409"/>
                  </a:lnTo>
                  <a:lnTo>
                    <a:pt x="5534" y="422"/>
                  </a:lnTo>
                  <a:lnTo>
                    <a:pt x="5575" y="480"/>
                  </a:lnTo>
                  <a:lnTo>
                    <a:pt x="5547" y="516"/>
                  </a:lnTo>
                  <a:lnTo>
                    <a:pt x="5521" y="510"/>
                  </a:lnTo>
                  <a:lnTo>
                    <a:pt x="5538" y="482"/>
                  </a:lnTo>
                  <a:lnTo>
                    <a:pt x="5522" y="469"/>
                  </a:lnTo>
                  <a:lnTo>
                    <a:pt x="5509" y="496"/>
                  </a:lnTo>
                  <a:lnTo>
                    <a:pt x="5526" y="595"/>
                  </a:lnTo>
                  <a:lnTo>
                    <a:pt x="5510" y="611"/>
                  </a:lnTo>
                  <a:lnTo>
                    <a:pt x="5505" y="641"/>
                  </a:lnTo>
                  <a:lnTo>
                    <a:pt x="5499" y="640"/>
                  </a:lnTo>
                  <a:lnTo>
                    <a:pt x="5502" y="618"/>
                  </a:lnTo>
                  <a:lnTo>
                    <a:pt x="5485" y="632"/>
                  </a:lnTo>
                  <a:lnTo>
                    <a:pt x="5442" y="633"/>
                  </a:lnTo>
                  <a:lnTo>
                    <a:pt x="5429" y="639"/>
                  </a:lnTo>
                  <a:lnTo>
                    <a:pt x="5411" y="653"/>
                  </a:lnTo>
                  <a:lnTo>
                    <a:pt x="5406" y="656"/>
                  </a:lnTo>
                  <a:lnTo>
                    <a:pt x="5391" y="668"/>
                  </a:lnTo>
                  <a:lnTo>
                    <a:pt x="5387" y="701"/>
                  </a:lnTo>
                  <a:lnTo>
                    <a:pt x="5408" y="704"/>
                  </a:lnTo>
                  <a:lnTo>
                    <a:pt x="5407" y="711"/>
                  </a:lnTo>
                  <a:lnTo>
                    <a:pt x="5379" y="706"/>
                  </a:lnTo>
                  <a:lnTo>
                    <a:pt x="5385" y="665"/>
                  </a:lnTo>
                  <a:lnTo>
                    <a:pt x="5402" y="650"/>
                  </a:lnTo>
                  <a:lnTo>
                    <a:pt x="5407" y="648"/>
                  </a:lnTo>
                  <a:lnTo>
                    <a:pt x="5426" y="633"/>
                  </a:lnTo>
                  <a:lnTo>
                    <a:pt x="5437" y="627"/>
                  </a:lnTo>
                  <a:lnTo>
                    <a:pt x="5459" y="592"/>
                  </a:lnTo>
                  <a:lnTo>
                    <a:pt x="5450" y="578"/>
                  </a:lnTo>
                  <a:lnTo>
                    <a:pt x="5388" y="538"/>
                  </a:lnTo>
                  <a:lnTo>
                    <a:pt x="5345" y="536"/>
                  </a:lnTo>
                  <a:lnTo>
                    <a:pt x="5329" y="579"/>
                  </a:lnTo>
                  <a:lnTo>
                    <a:pt x="5265" y="601"/>
                  </a:lnTo>
                  <a:lnTo>
                    <a:pt x="5224" y="626"/>
                  </a:lnTo>
                  <a:lnTo>
                    <a:pt x="5232" y="664"/>
                  </a:lnTo>
                  <a:lnTo>
                    <a:pt x="5246" y="676"/>
                  </a:lnTo>
                  <a:lnTo>
                    <a:pt x="5285" y="665"/>
                  </a:lnTo>
                  <a:lnTo>
                    <a:pt x="5305" y="689"/>
                  </a:lnTo>
                  <a:lnTo>
                    <a:pt x="5281" y="703"/>
                  </a:lnTo>
                  <a:lnTo>
                    <a:pt x="5240" y="718"/>
                  </a:lnTo>
                  <a:lnTo>
                    <a:pt x="5158" y="733"/>
                  </a:lnTo>
                  <a:lnTo>
                    <a:pt x="5157" y="733"/>
                  </a:lnTo>
                  <a:lnTo>
                    <a:pt x="5136" y="724"/>
                  </a:lnTo>
                  <a:lnTo>
                    <a:pt x="5101" y="705"/>
                  </a:lnTo>
                  <a:lnTo>
                    <a:pt x="5087" y="709"/>
                  </a:lnTo>
                  <a:lnTo>
                    <a:pt x="5075" y="742"/>
                  </a:lnTo>
                  <a:lnTo>
                    <a:pt x="5026" y="729"/>
                  </a:lnTo>
                  <a:lnTo>
                    <a:pt x="4975" y="727"/>
                  </a:lnTo>
                  <a:lnTo>
                    <a:pt x="4932" y="702"/>
                  </a:lnTo>
                  <a:lnTo>
                    <a:pt x="4891" y="669"/>
                  </a:lnTo>
                  <a:lnTo>
                    <a:pt x="4891" y="619"/>
                  </a:lnTo>
                  <a:lnTo>
                    <a:pt x="4873" y="608"/>
                  </a:lnTo>
                  <a:lnTo>
                    <a:pt x="4819" y="598"/>
                  </a:lnTo>
                  <a:lnTo>
                    <a:pt x="4775" y="599"/>
                  </a:lnTo>
                  <a:lnTo>
                    <a:pt x="4740" y="621"/>
                  </a:lnTo>
                  <a:lnTo>
                    <a:pt x="4732" y="590"/>
                  </a:lnTo>
                  <a:lnTo>
                    <a:pt x="4697" y="579"/>
                  </a:lnTo>
                  <a:lnTo>
                    <a:pt x="4663" y="625"/>
                  </a:lnTo>
                  <a:lnTo>
                    <a:pt x="4610" y="661"/>
                  </a:lnTo>
                  <a:lnTo>
                    <a:pt x="4588" y="654"/>
                  </a:lnTo>
                  <a:lnTo>
                    <a:pt x="4543" y="693"/>
                  </a:lnTo>
                  <a:lnTo>
                    <a:pt x="4505" y="700"/>
                  </a:lnTo>
                  <a:lnTo>
                    <a:pt x="4485" y="761"/>
                  </a:lnTo>
                  <a:lnTo>
                    <a:pt x="4435" y="758"/>
                  </a:lnTo>
                  <a:lnTo>
                    <a:pt x="4407" y="753"/>
                  </a:lnTo>
                  <a:lnTo>
                    <a:pt x="4379" y="779"/>
                  </a:lnTo>
                  <a:lnTo>
                    <a:pt x="4327" y="795"/>
                  </a:lnTo>
                  <a:lnTo>
                    <a:pt x="4298" y="781"/>
                  </a:lnTo>
                  <a:lnTo>
                    <a:pt x="4210" y="775"/>
                  </a:lnTo>
                  <a:lnTo>
                    <a:pt x="4193" y="775"/>
                  </a:lnTo>
                  <a:lnTo>
                    <a:pt x="4162" y="815"/>
                  </a:lnTo>
                  <a:lnTo>
                    <a:pt x="4145" y="806"/>
                  </a:lnTo>
                  <a:lnTo>
                    <a:pt x="4112" y="806"/>
                  </a:lnTo>
                  <a:lnTo>
                    <a:pt x="4091" y="780"/>
                  </a:lnTo>
                  <a:lnTo>
                    <a:pt x="4096" y="733"/>
                  </a:lnTo>
                  <a:lnTo>
                    <a:pt x="4070" y="694"/>
                  </a:lnTo>
                  <a:lnTo>
                    <a:pt x="4013" y="680"/>
                  </a:lnTo>
                  <a:lnTo>
                    <a:pt x="3948" y="698"/>
                  </a:lnTo>
                  <a:lnTo>
                    <a:pt x="3912" y="686"/>
                  </a:lnTo>
                  <a:lnTo>
                    <a:pt x="3865" y="775"/>
                  </a:lnTo>
                  <a:lnTo>
                    <a:pt x="3787" y="801"/>
                  </a:lnTo>
                  <a:lnTo>
                    <a:pt x="3776" y="813"/>
                  </a:lnTo>
                  <a:lnTo>
                    <a:pt x="3714" y="822"/>
                  </a:lnTo>
                  <a:lnTo>
                    <a:pt x="3701" y="828"/>
                  </a:lnTo>
                  <a:lnTo>
                    <a:pt x="3768" y="868"/>
                  </a:lnTo>
                  <a:lnTo>
                    <a:pt x="3837" y="888"/>
                  </a:lnTo>
                  <a:lnTo>
                    <a:pt x="3836" y="895"/>
                  </a:lnTo>
                  <a:lnTo>
                    <a:pt x="3765" y="874"/>
                  </a:lnTo>
                  <a:lnTo>
                    <a:pt x="3734" y="856"/>
                  </a:lnTo>
                  <a:lnTo>
                    <a:pt x="3694" y="831"/>
                  </a:lnTo>
                  <a:lnTo>
                    <a:pt x="3637" y="852"/>
                  </a:lnTo>
                  <a:lnTo>
                    <a:pt x="3613" y="849"/>
                  </a:lnTo>
                  <a:lnTo>
                    <a:pt x="3551" y="793"/>
                  </a:lnTo>
                  <a:lnTo>
                    <a:pt x="3522" y="761"/>
                  </a:lnTo>
                  <a:lnTo>
                    <a:pt x="3531" y="759"/>
                  </a:lnTo>
                  <a:lnTo>
                    <a:pt x="3567" y="757"/>
                  </a:lnTo>
                  <a:lnTo>
                    <a:pt x="3617" y="751"/>
                  </a:lnTo>
                  <a:lnTo>
                    <a:pt x="3643" y="735"/>
                  </a:lnTo>
                  <a:lnTo>
                    <a:pt x="3624" y="704"/>
                  </a:lnTo>
                  <a:lnTo>
                    <a:pt x="3605" y="688"/>
                  </a:lnTo>
                  <a:lnTo>
                    <a:pt x="3638" y="656"/>
                  </a:lnTo>
                  <a:lnTo>
                    <a:pt x="3623" y="643"/>
                  </a:lnTo>
                  <a:lnTo>
                    <a:pt x="3594" y="670"/>
                  </a:lnTo>
                  <a:lnTo>
                    <a:pt x="3554" y="657"/>
                  </a:lnTo>
                  <a:lnTo>
                    <a:pt x="3512" y="710"/>
                  </a:lnTo>
                  <a:lnTo>
                    <a:pt x="3466" y="715"/>
                  </a:lnTo>
                  <a:lnTo>
                    <a:pt x="3466" y="692"/>
                  </a:lnTo>
                  <a:lnTo>
                    <a:pt x="3439" y="680"/>
                  </a:lnTo>
                  <a:lnTo>
                    <a:pt x="3430" y="723"/>
                  </a:lnTo>
                  <a:lnTo>
                    <a:pt x="3392" y="716"/>
                  </a:lnTo>
                  <a:lnTo>
                    <a:pt x="3370" y="752"/>
                  </a:lnTo>
                  <a:lnTo>
                    <a:pt x="3371" y="754"/>
                  </a:lnTo>
                  <a:lnTo>
                    <a:pt x="3368" y="756"/>
                  </a:lnTo>
                  <a:lnTo>
                    <a:pt x="3264" y="820"/>
                  </a:lnTo>
                  <a:lnTo>
                    <a:pt x="3251" y="833"/>
                  </a:lnTo>
                  <a:lnTo>
                    <a:pt x="3263" y="860"/>
                  </a:lnTo>
                  <a:lnTo>
                    <a:pt x="3286" y="845"/>
                  </a:lnTo>
                  <a:lnTo>
                    <a:pt x="3321" y="865"/>
                  </a:lnTo>
                  <a:lnTo>
                    <a:pt x="3304" y="905"/>
                  </a:lnTo>
                  <a:lnTo>
                    <a:pt x="3266" y="904"/>
                  </a:lnTo>
                  <a:lnTo>
                    <a:pt x="3253" y="886"/>
                  </a:lnTo>
                  <a:lnTo>
                    <a:pt x="3245" y="892"/>
                  </a:lnTo>
                  <a:lnTo>
                    <a:pt x="3266" y="920"/>
                  </a:lnTo>
                  <a:lnTo>
                    <a:pt x="3279" y="941"/>
                  </a:lnTo>
                  <a:lnTo>
                    <a:pt x="3252" y="984"/>
                  </a:lnTo>
                  <a:lnTo>
                    <a:pt x="3229" y="1006"/>
                  </a:lnTo>
                  <a:lnTo>
                    <a:pt x="3192" y="1011"/>
                  </a:lnTo>
                  <a:lnTo>
                    <a:pt x="3117" y="962"/>
                  </a:lnTo>
                  <a:lnTo>
                    <a:pt x="3095" y="1007"/>
                  </a:lnTo>
                  <a:lnTo>
                    <a:pt x="3167" y="1037"/>
                  </a:lnTo>
                  <a:lnTo>
                    <a:pt x="3146" y="1065"/>
                  </a:lnTo>
                  <a:lnTo>
                    <a:pt x="3164" y="1102"/>
                  </a:lnTo>
                  <a:lnTo>
                    <a:pt x="3158" y="1104"/>
                  </a:lnTo>
                  <a:lnTo>
                    <a:pt x="3140" y="1068"/>
                  </a:lnTo>
                  <a:lnTo>
                    <a:pt x="3112" y="1074"/>
                  </a:lnTo>
                  <a:lnTo>
                    <a:pt x="3093" y="1116"/>
                  </a:lnTo>
                  <a:lnTo>
                    <a:pt x="3009" y="1159"/>
                  </a:lnTo>
                  <a:lnTo>
                    <a:pt x="2898" y="1132"/>
                  </a:lnTo>
                  <a:lnTo>
                    <a:pt x="2819" y="1135"/>
                  </a:lnTo>
                  <a:lnTo>
                    <a:pt x="2726" y="1188"/>
                  </a:lnTo>
                  <a:lnTo>
                    <a:pt x="2702" y="1138"/>
                  </a:lnTo>
                  <a:lnTo>
                    <a:pt x="2619" y="1137"/>
                  </a:lnTo>
                  <a:lnTo>
                    <a:pt x="2569" y="1124"/>
                  </a:lnTo>
                  <a:lnTo>
                    <a:pt x="2587" y="1056"/>
                  </a:lnTo>
                  <a:lnTo>
                    <a:pt x="2632" y="971"/>
                  </a:lnTo>
                  <a:lnTo>
                    <a:pt x="2551" y="980"/>
                  </a:lnTo>
                  <a:lnTo>
                    <a:pt x="2487" y="940"/>
                  </a:lnTo>
                  <a:lnTo>
                    <a:pt x="2455" y="966"/>
                  </a:lnTo>
                  <a:lnTo>
                    <a:pt x="2377" y="987"/>
                  </a:lnTo>
                  <a:lnTo>
                    <a:pt x="2306" y="957"/>
                  </a:lnTo>
                  <a:lnTo>
                    <a:pt x="2299" y="958"/>
                  </a:lnTo>
                  <a:lnTo>
                    <a:pt x="2267" y="937"/>
                  </a:lnTo>
                  <a:lnTo>
                    <a:pt x="2191" y="965"/>
                  </a:lnTo>
                  <a:lnTo>
                    <a:pt x="2207" y="1043"/>
                  </a:lnTo>
                  <a:lnTo>
                    <a:pt x="2227" y="1043"/>
                  </a:lnTo>
                  <a:lnTo>
                    <a:pt x="2228" y="1061"/>
                  </a:lnTo>
                  <a:lnTo>
                    <a:pt x="2216" y="1102"/>
                  </a:lnTo>
                  <a:lnTo>
                    <a:pt x="2163" y="1110"/>
                  </a:lnTo>
                  <a:lnTo>
                    <a:pt x="2150" y="1144"/>
                  </a:lnTo>
                  <a:lnTo>
                    <a:pt x="2102" y="1151"/>
                  </a:lnTo>
                  <a:lnTo>
                    <a:pt x="2098" y="1234"/>
                  </a:lnTo>
                  <a:lnTo>
                    <a:pt x="2045" y="1238"/>
                  </a:lnTo>
                  <a:lnTo>
                    <a:pt x="2028" y="1305"/>
                  </a:lnTo>
                  <a:lnTo>
                    <a:pt x="1983" y="1333"/>
                  </a:lnTo>
                  <a:lnTo>
                    <a:pt x="1975" y="1385"/>
                  </a:lnTo>
                  <a:lnTo>
                    <a:pt x="2026" y="1370"/>
                  </a:lnTo>
                  <a:lnTo>
                    <a:pt x="2084" y="1373"/>
                  </a:lnTo>
                  <a:lnTo>
                    <a:pt x="2163" y="1367"/>
                  </a:lnTo>
                  <a:lnTo>
                    <a:pt x="2246" y="1330"/>
                  </a:lnTo>
                  <a:lnTo>
                    <a:pt x="2293" y="1345"/>
                  </a:lnTo>
                  <a:lnTo>
                    <a:pt x="2353" y="1421"/>
                  </a:lnTo>
                  <a:lnTo>
                    <a:pt x="2341" y="1453"/>
                  </a:lnTo>
                  <a:lnTo>
                    <a:pt x="2293" y="1472"/>
                  </a:lnTo>
                  <a:lnTo>
                    <a:pt x="2245" y="1482"/>
                  </a:lnTo>
                  <a:lnTo>
                    <a:pt x="2257" y="1511"/>
                  </a:lnTo>
                  <a:lnTo>
                    <a:pt x="2236" y="1549"/>
                  </a:lnTo>
                  <a:lnTo>
                    <a:pt x="2113" y="1584"/>
                  </a:lnTo>
                  <a:lnTo>
                    <a:pt x="2100" y="1597"/>
                  </a:lnTo>
                  <a:lnTo>
                    <a:pt x="2113" y="1698"/>
                  </a:lnTo>
                  <a:lnTo>
                    <a:pt x="2112" y="1698"/>
                  </a:lnTo>
                  <a:lnTo>
                    <a:pt x="2102" y="1756"/>
                  </a:lnTo>
                  <a:lnTo>
                    <a:pt x="1991" y="1843"/>
                  </a:lnTo>
                  <a:lnTo>
                    <a:pt x="1952" y="1899"/>
                  </a:lnTo>
                  <a:lnTo>
                    <a:pt x="1891" y="1938"/>
                  </a:lnTo>
                  <a:lnTo>
                    <a:pt x="1924" y="1958"/>
                  </a:lnTo>
                  <a:lnTo>
                    <a:pt x="1925" y="1958"/>
                  </a:lnTo>
                  <a:lnTo>
                    <a:pt x="1925" y="1958"/>
                  </a:lnTo>
                  <a:lnTo>
                    <a:pt x="1925" y="1958"/>
                  </a:lnTo>
                  <a:lnTo>
                    <a:pt x="1925" y="1963"/>
                  </a:lnTo>
                  <a:lnTo>
                    <a:pt x="1925" y="1964"/>
                  </a:lnTo>
                  <a:lnTo>
                    <a:pt x="1924" y="1964"/>
                  </a:lnTo>
                  <a:lnTo>
                    <a:pt x="1788" y="2080"/>
                  </a:lnTo>
                  <a:lnTo>
                    <a:pt x="1681" y="2132"/>
                  </a:lnTo>
                  <a:lnTo>
                    <a:pt x="1670" y="2193"/>
                  </a:lnTo>
                  <a:lnTo>
                    <a:pt x="1626" y="2197"/>
                  </a:lnTo>
                  <a:lnTo>
                    <a:pt x="1580" y="2256"/>
                  </a:lnTo>
                  <a:lnTo>
                    <a:pt x="1637" y="2304"/>
                  </a:lnTo>
                  <a:lnTo>
                    <a:pt x="1591" y="2347"/>
                  </a:lnTo>
                  <a:lnTo>
                    <a:pt x="1509" y="2381"/>
                  </a:lnTo>
                  <a:lnTo>
                    <a:pt x="1447" y="2454"/>
                  </a:lnTo>
                  <a:lnTo>
                    <a:pt x="1366" y="2491"/>
                  </a:lnTo>
                  <a:lnTo>
                    <a:pt x="1322" y="2515"/>
                  </a:lnTo>
                  <a:lnTo>
                    <a:pt x="1182" y="2566"/>
                  </a:lnTo>
                  <a:lnTo>
                    <a:pt x="1165" y="2541"/>
                  </a:lnTo>
                  <a:lnTo>
                    <a:pt x="1146" y="2559"/>
                  </a:lnTo>
                  <a:lnTo>
                    <a:pt x="1112" y="2601"/>
                  </a:lnTo>
                  <a:lnTo>
                    <a:pt x="1036" y="2673"/>
                  </a:lnTo>
                  <a:lnTo>
                    <a:pt x="1097" y="2781"/>
                  </a:lnTo>
                  <a:lnTo>
                    <a:pt x="1096" y="2835"/>
                  </a:lnTo>
                  <a:lnTo>
                    <a:pt x="1089" y="2906"/>
                  </a:lnTo>
                  <a:lnTo>
                    <a:pt x="1132" y="2920"/>
                  </a:lnTo>
                  <a:lnTo>
                    <a:pt x="1225" y="2885"/>
                  </a:lnTo>
                  <a:lnTo>
                    <a:pt x="1300" y="2835"/>
                  </a:lnTo>
                  <a:lnTo>
                    <a:pt x="1315" y="2825"/>
                  </a:lnTo>
                  <a:lnTo>
                    <a:pt x="1350" y="2809"/>
                  </a:lnTo>
                  <a:lnTo>
                    <a:pt x="1385" y="2802"/>
                  </a:lnTo>
                  <a:lnTo>
                    <a:pt x="1423" y="2796"/>
                  </a:lnTo>
                  <a:lnTo>
                    <a:pt x="1442" y="2786"/>
                  </a:lnTo>
                  <a:lnTo>
                    <a:pt x="1472" y="2744"/>
                  </a:lnTo>
                  <a:lnTo>
                    <a:pt x="1509" y="2709"/>
                  </a:lnTo>
                  <a:lnTo>
                    <a:pt x="1634" y="2652"/>
                  </a:lnTo>
                  <a:lnTo>
                    <a:pt x="1641" y="2672"/>
                  </a:lnTo>
                  <a:lnTo>
                    <a:pt x="1627" y="2747"/>
                  </a:lnTo>
                  <a:lnTo>
                    <a:pt x="1674" y="2789"/>
                  </a:lnTo>
                  <a:lnTo>
                    <a:pt x="1670" y="2812"/>
                  </a:lnTo>
                  <a:lnTo>
                    <a:pt x="1675" y="2813"/>
                  </a:lnTo>
                  <a:lnTo>
                    <a:pt x="1673" y="2830"/>
                  </a:lnTo>
                  <a:lnTo>
                    <a:pt x="1667" y="2851"/>
                  </a:lnTo>
                  <a:lnTo>
                    <a:pt x="1702" y="2853"/>
                  </a:lnTo>
                  <a:lnTo>
                    <a:pt x="1759" y="2858"/>
                  </a:lnTo>
                  <a:lnTo>
                    <a:pt x="2009" y="2713"/>
                  </a:lnTo>
                  <a:lnTo>
                    <a:pt x="2047" y="2739"/>
                  </a:lnTo>
                  <a:lnTo>
                    <a:pt x="2056" y="2751"/>
                  </a:lnTo>
                  <a:lnTo>
                    <a:pt x="2062" y="2790"/>
                  </a:lnTo>
                  <a:lnTo>
                    <a:pt x="2087" y="2799"/>
                  </a:lnTo>
                  <a:lnTo>
                    <a:pt x="2088" y="2800"/>
                  </a:lnTo>
                  <a:lnTo>
                    <a:pt x="2129" y="2869"/>
                  </a:lnTo>
                  <a:lnTo>
                    <a:pt x="2143" y="2865"/>
                  </a:lnTo>
                  <a:lnTo>
                    <a:pt x="2130" y="2816"/>
                  </a:lnTo>
                  <a:lnTo>
                    <a:pt x="2159" y="2805"/>
                  </a:lnTo>
                  <a:lnTo>
                    <a:pt x="2194" y="2852"/>
                  </a:lnTo>
                  <a:lnTo>
                    <a:pt x="2177" y="2872"/>
                  </a:lnTo>
                  <a:lnTo>
                    <a:pt x="2159" y="2916"/>
                  </a:lnTo>
                  <a:lnTo>
                    <a:pt x="2184" y="2949"/>
                  </a:lnTo>
                  <a:lnTo>
                    <a:pt x="2200" y="2983"/>
                  </a:lnTo>
                  <a:lnTo>
                    <a:pt x="2168" y="3009"/>
                  </a:lnTo>
                  <a:lnTo>
                    <a:pt x="2141" y="2993"/>
                  </a:lnTo>
                  <a:lnTo>
                    <a:pt x="2128" y="3016"/>
                  </a:lnTo>
                  <a:lnTo>
                    <a:pt x="2141" y="3058"/>
                  </a:lnTo>
                  <a:lnTo>
                    <a:pt x="2127" y="3106"/>
                  </a:lnTo>
                  <a:lnTo>
                    <a:pt x="2086" y="3132"/>
                  </a:lnTo>
                  <a:lnTo>
                    <a:pt x="2065" y="3175"/>
                  </a:lnTo>
                  <a:lnTo>
                    <a:pt x="2035" y="3189"/>
                  </a:lnTo>
                  <a:lnTo>
                    <a:pt x="2028" y="3213"/>
                  </a:lnTo>
                  <a:lnTo>
                    <a:pt x="2047" y="3217"/>
                  </a:lnTo>
                  <a:lnTo>
                    <a:pt x="2067" y="3210"/>
                  </a:lnTo>
                  <a:lnTo>
                    <a:pt x="2092" y="3240"/>
                  </a:lnTo>
                  <a:lnTo>
                    <a:pt x="2080" y="3274"/>
                  </a:lnTo>
                  <a:lnTo>
                    <a:pt x="2078" y="3286"/>
                  </a:lnTo>
                  <a:lnTo>
                    <a:pt x="2051" y="3316"/>
                  </a:lnTo>
                  <a:lnTo>
                    <a:pt x="2042" y="3310"/>
                  </a:lnTo>
                  <a:lnTo>
                    <a:pt x="1999" y="3355"/>
                  </a:lnTo>
                  <a:lnTo>
                    <a:pt x="1988" y="3370"/>
                  </a:lnTo>
                  <a:lnTo>
                    <a:pt x="1991" y="3378"/>
                  </a:lnTo>
                  <a:lnTo>
                    <a:pt x="1970" y="3407"/>
                  </a:lnTo>
                  <a:lnTo>
                    <a:pt x="1955" y="3419"/>
                  </a:lnTo>
                  <a:lnTo>
                    <a:pt x="1931" y="3447"/>
                  </a:lnTo>
                  <a:lnTo>
                    <a:pt x="1945" y="3457"/>
                  </a:lnTo>
                  <a:lnTo>
                    <a:pt x="1936" y="3499"/>
                  </a:lnTo>
                  <a:lnTo>
                    <a:pt x="1902" y="3516"/>
                  </a:lnTo>
                  <a:lnTo>
                    <a:pt x="1892" y="3510"/>
                  </a:lnTo>
                  <a:lnTo>
                    <a:pt x="1881" y="3499"/>
                  </a:lnTo>
                  <a:lnTo>
                    <a:pt x="1865" y="3496"/>
                  </a:lnTo>
                  <a:lnTo>
                    <a:pt x="1830" y="3537"/>
                  </a:lnTo>
                  <a:lnTo>
                    <a:pt x="1795" y="3534"/>
                  </a:lnTo>
                  <a:lnTo>
                    <a:pt x="1801" y="3545"/>
                  </a:lnTo>
                  <a:lnTo>
                    <a:pt x="1788" y="3565"/>
                  </a:lnTo>
                  <a:lnTo>
                    <a:pt x="1800" y="3657"/>
                  </a:lnTo>
                  <a:lnTo>
                    <a:pt x="1789" y="3681"/>
                  </a:lnTo>
                  <a:lnTo>
                    <a:pt x="1794" y="3702"/>
                  </a:lnTo>
                  <a:lnTo>
                    <a:pt x="1790" y="3731"/>
                  </a:lnTo>
                  <a:lnTo>
                    <a:pt x="1782" y="3753"/>
                  </a:lnTo>
                  <a:lnTo>
                    <a:pt x="1787" y="3755"/>
                  </a:lnTo>
                  <a:lnTo>
                    <a:pt x="1813" y="3744"/>
                  </a:lnTo>
                  <a:lnTo>
                    <a:pt x="1815" y="3719"/>
                  </a:lnTo>
                  <a:lnTo>
                    <a:pt x="1835" y="3727"/>
                  </a:lnTo>
                  <a:lnTo>
                    <a:pt x="1844" y="3747"/>
                  </a:lnTo>
                  <a:lnTo>
                    <a:pt x="1860" y="3752"/>
                  </a:lnTo>
                  <a:lnTo>
                    <a:pt x="1871" y="3739"/>
                  </a:lnTo>
                  <a:lnTo>
                    <a:pt x="1875" y="3732"/>
                  </a:lnTo>
                  <a:lnTo>
                    <a:pt x="1900" y="3733"/>
                  </a:lnTo>
                  <a:lnTo>
                    <a:pt x="1925" y="3745"/>
                  </a:lnTo>
                  <a:lnTo>
                    <a:pt x="1928" y="3752"/>
                  </a:lnTo>
                  <a:lnTo>
                    <a:pt x="1941" y="3771"/>
                  </a:lnTo>
                  <a:lnTo>
                    <a:pt x="1969" y="3790"/>
                  </a:lnTo>
                  <a:lnTo>
                    <a:pt x="1995" y="3765"/>
                  </a:lnTo>
                  <a:lnTo>
                    <a:pt x="2007" y="3801"/>
                  </a:lnTo>
                  <a:lnTo>
                    <a:pt x="1986" y="3810"/>
                  </a:lnTo>
                  <a:lnTo>
                    <a:pt x="1982" y="3813"/>
                  </a:lnTo>
                  <a:lnTo>
                    <a:pt x="1965" y="3830"/>
                  </a:lnTo>
                  <a:lnTo>
                    <a:pt x="1930" y="3864"/>
                  </a:lnTo>
                  <a:lnTo>
                    <a:pt x="1915" y="3899"/>
                  </a:lnTo>
                  <a:lnTo>
                    <a:pt x="1893" y="3864"/>
                  </a:lnTo>
                  <a:lnTo>
                    <a:pt x="1854" y="3874"/>
                  </a:lnTo>
                  <a:lnTo>
                    <a:pt x="1839" y="3864"/>
                  </a:lnTo>
                  <a:lnTo>
                    <a:pt x="1817" y="3905"/>
                  </a:lnTo>
                  <a:lnTo>
                    <a:pt x="1840" y="3944"/>
                  </a:lnTo>
                  <a:lnTo>
                    <a:pt x="1853" y="3943"/>
                  </a:lnTo>
                  <a:lnTo>
                    <a:pt x="1858" y="3966"/>
                  </a:lnTo>
                  <a:lnTo>
                    <a:pt x="1872" y="3963"/>
                  </a:lnTo>
                  <a:lnTo>
                    <a:pt x="1890" y="4001"/>
                  </a:lnTo>
                  <a:lnTo>
                    <a:pt x="1907" y="4002"/>
                  </a:lnTo>
                  <a:lnTo>
                    <a:pt x="1955" y="3945"/>
                  </a:lnTo>
                  <a:lnTo>
                    <a:pt x="1971" y="3912"/>
                  </a:lnTo>
                  <a:lnTo>
                    <a:pt x="1996" y="3923"/>
                  </a:lnTo>
                  <a:lnTo>
                    <a:pt x="1991" y="3960"/>
                  </a:lnTo>
                  <a:lnTo>
                    <a:pt x="2004" y="3963"/>
                  </a:lnTo>
                  <a:lnTo>
                    <a:pt x="2020" y="3942"/>
                  </a:lnTo>
                  <a:lnTo>
                    <a:pt x="2137" y="3985"/>
                  </a:lnTo>
                  <a:lnTo>
                    <a:pt x="2130" y="3999"/>
                  </a:lnTo>
                  <a:lnTo>
                    <a:pt x="2178" y="4064"/>
                  </a:lnTo>
                  <a:lnTo>
                    <a:pt x="2167" y="4096"/>
                  </a:lnTo>
                  <a:lnTo>
                    <a:pt x="2174" y="4171"/>
                  </a:lnTo>
                  <a:lnTo>
                    <a:pt x="2240" y="4145"/>
                  </a:lnTo>
                  <a:lnTo>
                    <a:pt x="2287" y="4061"/>
                  </a:lnTo>
                  <a:lnTo>
                    <a:pt x="2337" y="4026"/>
                  </a:lnTo>
                  <a:lnTo>
                    <a:pt x="2423" y="4026"/>
                  </a:lnTo>
                  <a:lnTo>
                    <a:pt x="2435" y="4002"/>
                  </a:lnTo>
                  <a:lnTo>
                    <a:pt x="2493" y="3969"/>
                  </a:lnTo>
                  <a:lnTo>
                    <a:pt x="2507" y="3924"/>
                  </a:lnTo>
                  <a:lnTo>
                    <a:pt x="2564" y="3886"/>
                  </a:lnTo>
                  <a:lnTo>
                    <a:pt x="2612" y="3840"/>
                  </a:lnTo>
                  <a:lnTo>
                    <a:pt x="2620" y="3892"/>
                  </a:lnTo>
                  <a:lnTo>
                    <a:pt x="2649" y="3880"/>
                  </a:lnTo>
                  <a:lnTo>
                    <a:pt x="2668" y="3849"/>
                  </a:lnTo>
                  <a:lnTo>
                    <a:pt x="2706" y="3824"/>
                  </a:lnTo>
                  <a:lnTo>
                    <a:pt x="2733" y="3926"/>
                  </a:lnTo>
                  <a:lnTo>
                    <a:pt x="2680" y="4029"/>
                  </a:lnTo>
                  <a:lnTo>
                    <a:pt x="2698" y="4130"/>
                  </a:lnTo>
                  <a:lnTo>
                    <a:pt x="2675" y="4168"/>
                  </a:lnTo>
                  <a:lnTo>
                    <a:pt x="2620" y="4175"/>
                  </a:lnTo>
                  <a:lnTo>
                    <a:pt x="2653" y="4251"/>
                  </a:lnTo>
                  <a:lnTo>
                    <a:pt x="2652" y="4252"/>
                  </a:lnTo>
                  <a:lnTo>
                    <a:pt x="2616" y="4356"/>
                  </a:lnTo>
                  <a:lnTo>
                    <a:pt x="2645" y="4390"/>
                  </a:lnTo>
                  <a:lnTo>
                    <a:pt x="2670" y="4516"/>
                  </a:lnTo>
                  <a:lnTo>
                    <a:pt x="2629" y="4560"/>
                  </a:lnTo>
                  <a:lnTo>
                    <a:pt x="2616" y="4587"/>
                  </a:lnTo>
                  <a:lnTo>
                    <a:pt x="2645" y="4652"/>
                  </a:lnTo>
                  <a:lnTo>
                    <a:pt x="2557" y="4719"/>
                  </a:lnTo>
                  <a:lnTo>
                    <a:pt x="2514" y="4782"/>
                  </a:lnTo>
                  <a:lnTo>
                    <a:pt x="2472" y="4790"/>
                  </a:lnTo>
                  <a:lnTo>
                    <a:pt x="2449" y="4853"/>
                  </a:lnTo>
                  <a:lnTo>
                    <a:pt x="2389" y="4899"/>
                  </a:lnTo>
                  <a:lnTo>
                    <a:pt x="2360" y="4905"/>
                  </a:lnTo>
                  <a:lnTo>
                    <a:pt x="2352" y="4901"/>
                  </a:lnTo>
                  <a:lnTo>
                    <a:pt x="2326" y="4914"/>
                  </a:lnTo>
                  <a:lnTo>
                    <a:pt x="2270" y="4943"/>
                  </a:lnTo>
                  <a:lnTo>
                    <a:pt x="2223" y="4884"/>
                  </a:lnTo>
                  <a:lnTo>
                    <a:pt x="2215" y="4839"/>
                  </a:lnTo>
                  <a:lnTo>
                    <a:pt x="2204" y="4823"/>
                  </a:lnTo>
                  <a:lnTo>
                    <a:pt x="2173" y="4741"/>
                  </a:lnTo>
                  <a:lnTo>
                    <a:pt x="2156" y="4727"/>
                  </a:lnTo>
                  <a:lnTo>
                    <a:pt x="2137" y="4705"/>
                  </a:lnTo>
                  <a:lnTo>
                    <a:pt x="2118" y="4657"/>
                  </a:lnTo>
                  <a:lnTo>
                    <a:pt x="2093" y="4623"/>
                  </a:lnTo>
                  <a:lnTo>
                    <a:pt x="2065" y="4601"/>
                  </a:lnTo>
                  <a:lnTo>
                    <a:pt x="2057" y="4517"/>
                  </a:lnTo>
                  <a:lnTo>
                    <a:pt x="2031" y="4478"/>
                  </a:lnTo>
                  <a:lnTo>
                    <a:pt x="1982" y="4474"/>
                  </a:lnTo>
                  <a:lnTo>
                    <a:pt x="1951" y="4424"/>
                  </a:lnTo>
                  <a:lnTo>
                    <a:pt x="1962" y="4394"/>
                  </a:lnTo>
                  <a:lnTo>
                    <a:pt x="1959" y="4375"/>
                  </a:lnTo>
                  <a:lnTo>
                    <a:pt x="1958" y="4363"/>
                  </a:lnTo>
                  <a:lnTo>
                    <a:pt x="1905" y="4307"/>
                  </a:lnTo>
                  <a:lnTo>
                    <a:pt x="1899" y="4296"/>
                  </a:lnTo>
                  <a:lnTo>
                    <a:pt x="1797" y="4309"/>
                  </a:lnTo>
                  <a:lnTo>
                    <a:pt x="1790" y="4319"/>
                  </a:lnTo>
                  <a:lnTo>
                    <a:pt x="1795" y="4361"/>
                  </a:lnTo>
                  <a:lnTo>
                    <a:pt x="1727" y="4407"/>
                  </a:lnTo>
                  <a:lnTo>
                    <a:pt x="1746" y="4449"/>
                  </a:lnTo>
                  <a:lnTo>
                    <a:pt x="1757" y="4491"/>
                  </a:lnTo>
                  <a:lnTo>
                    <a:pt x="1777" y="4488"/>
                  </a:lnTo>
                  <a:lnTo>
                    <a:pt x="1784" y="4518"/>
                  </a:lnTo>
                  <a:lnTo>
                    <a:pt x="1826" y="4543"/>
                  </a:lnTo>
                  <a:lnTo>
                    <a:pt x="1863" y="4597"/>
                  </a:lnTo>
                  <a:lnTo>
                    <a:pt x="1909" y="4621"/>
                  </a:lnTo>
                  <a:lnTo>
                    <a:pt x="1898" y="4719"/>
                  </a:lnTo>
                  <a:lnTo>
                    <a:pt x="1838" y="4807"/>
                  </a:lnTo>
                  <a:lnTo>
                    <a:pt x="1788" y="4887"/>
                  </a:lnTo>
                  <a:lnTo>
                    <a:pt x="1808" y="4953"/>
                  </a:lnTo>
                  <a:lnTo>
                    <a:pt x="1765" y="5012"/>
                  </a:lnTo>
                  <a:lnTo>
                    <a:pt x="1775" y="5087"/>
                  </a:lnTo>
                  <a:lnTo>
                    <a:pt x="1810" y="5108"/>
                  </a:lnTo>
                  <a:lnTo>
                    <a:pt x="1879" y="5116"/>
                  </a:lnTo>
                  <a:lnTo>
                    <a:pt x="1993" y="5126"/>
                  </a:lnTo>
                  <a:lnTo>
                    <a:pt x="1962" y="5218"/>
                  </a:lnTo>
                  <a:lnTo>
                    <a:pt x="1972" y="5282"/>
                  </a:lnTo>
                  <a:lnTo>
                    <a:pt x="1949" y="5305"/>
                  </a:lnTo>
                  <a:lnTo>
                    <a:pt x="1930" y="5347"/>
                  </a:lnTo>
                  <a:lnTo>
                    <a:pt x="1951" y="5366"/>
                  </a:lnTo>
                  <a:lnTo>
                    <a:pt x="2003" y="5350"/>
                  </a:lnTo>
                  <a:lnTo>
                    <a:pt x="2038" y="5305"/>
                  </a:lnTo>
                  <a:lnTo>
                    <a:pt x="2069" y="5307"/>
                  </a:lnTo>
                  <a:lnTo>
                    <a:pt x="2066" y="5336"/>
                  </a:lnTo>
                  <a:lnTo>
                    <a:pt x="2092" y="5348"/>
                  </a:lnTo>
                  <a:lnTo>
                    <a:pt x="2093" y="5349"/>
                  </a:lnTo>
                  <a:lnTo>
                    <a:pt x="2162" y="5447"/>
                  </a:lnTo>
                  <a:lnTo>
                    <a:pt x="2169" y="5491"/>
                  </a:lnTo>
                  <a:lnTo>
                    <a:pt x="2212" y="5501"/>
                  </a:lnTo>
                  <a:lnTo>
                    <a:pt x="2248" y="5567"/>
                  </a:lnTo>
                  <a:lnTo>
                    <a:pt x="2220" y="5601"/>
                  </a:lnTo>
                  <a:lnTo>
                    <a:pt x="2279" y="5643"/>
                  </a:lnTo>
                  <a:lnTo>
                    <a:pt x="2283" y="5700"/>
                  </a:lnTo>
                  <a:lnTo>
                    <a:pt x="2298" y="5743"/>
                  </a:lnTo>
                  <a:lnTo>
                    <a:pt x="2401" y="5885"/>
                  </a:lnTo>
                  <a:lnTo>
                    <a:pt x="2412" y="5932"/>
                  </a:lnTo>
                  <a:lnTo>
                    <a:pt x="2444" y="5938"/>
                  </a:lnTo>
                  <a:lnTo>
                    <a:pt x="2522" y="5871"/>
                  </a:lnTo>
                  <a:lnTo>
                    <a:pt x="2569" y="5923"/>
                  </a:lnTo>
                  <a:lnTo>
                    <a:pt x="2603" y="5936"/>
                  </a:lnTo>
                  <a:lnTo>
                    <a:pt x="2623" y="5925"/>
                  </a:lnTo>
                  <a:lnTo>
                    <a:pt x="2622" y="5887"/>
                  </a:lnTo>
                  <a:lnTo>
                    <a:pt x="2669" y="5840"/>
                  </a:lnTo>
                  <a:lnTo>
                    <a:pt x="2671" y="5840"/>
                  </a:lnTo>
                  <a:lnTo>
                    <a:pt x="2747" y="5851"/>
                  </a:lnTo>
                  <a:lnTo>
                    <a:pt x="2820" y="5747"/>
                  </a:lnTo>
                  <a:lnTo>
                    <a:pt x="2884" y="5785"/>
                  </a:lnTo>
                  <a:lnTo>
                    <a:pt x="2929" y="5764"/>
                  </a:lnTo>
                  <a:lnTo>
                    <a:pt x="3015" y="5821"/>
                  </a:lnTo>
                  <a:lnTo>
                    <a:pt x="3109" y="5760"/>
                  </a:lnTo>
                  <a:lnTo>
                    <a:pt x="3149" y="5713"/>
                  </a:lnTo>
                  <a:lnTo>
                    <a:pt x="3200" y="5703"/>
                  </a:lnTo>
                  <a:lnTo>
                    <a:pt x="3197" y="5667"/>
                  </a:lnTo>
                  <a:lnTo>
                    <a:pt x="3231" y="5641"/>
                  </a:lnTo>
                  <a:lnTo>
                    <a:pt x="3232" y="5641"/>
                  </a:lnTo>
                  <a:lnTo>
                    <a:pt x="3297" y="5637"/>
                  </a:lnTo>
                  <a:lnTo>
                    <a:pt x="3338" y="5643"/>
                  </a:lnTo>
                  <a:lnTo>
                    <a:pt x="3354" y="5633"/>
                  </a:lnTo>
                  <a:lnTo>
                    <a:pt x="3341" y="5584"/>
                  </a:lnTo>
                  <a:lnTo>
                    <a:pt x="3355" y="5565"/>
                  </a:lnTo>
                  <a:lnTo>
                    <a:pt x="3418" y="5544"/>
                  </a:lnTo>
                  <a:lnTo>
                    <a:pt x="3444" y="5595"/>
                  </a:lnTo>
                  <a:lnTo>
                    <a:pt x="3555" y="5602"/>
                  </a:lnTo>
                  <a:lnTo>
                    <a:pt x="3605" y="5578"/>
                  </a:lnTo>
                  <a:lnTo>
                    <a:pt x="3636" y="5620"/>
                  </a:lnTo>
                  <a:lnTo>
                    <a:pt x="3644" y="5644"/>
                  </a:lnTo>
                  <a:lnTo>
                    <a:pt x="3704" y="5656"/>
                  </a:lnTo>
                  <a:lnTo>
                    <a:pt x="3703" y="5707"/>
                  </a:lnTo>
                  <a:lnTo>
                    <a:pt x="3725" y="5741"/>
                  </a:lnTo>
                  <a:lnTo>
                    <a:pt x="3752" y="5739"/>
                  </a:lnTo>
                  <a:lnTo>
                    <a:pt x="3778" y="5689"/>
                  </a:lnTo>
                  <a:lnTo>
                    <a:pt x="3831" y="5705"/>
                  </a:lnTo>
                  <a:lnTo>
                    <a:pt x="3864" y="5729"/>
                  </a:lnTo>
                  <a:lnTo>
                    <a:pt x="3900" y="5765"/>
                  </a:lnTo>
                  <a:lnTo>
                    <a:pt x="3931" y="5732"/>
                  </a:lnTo>
                  <a:lnTo>
                    <a:pt x="3959" y="5734"/>
                  </a:lnTo>
                  <a:lnTo>
                    <a:pt x="3987" y="5750"/>
                  </a:lnTo>
                  <a:lnTo>
                    <a:pt x="4033" y="5759"/>
                  </a:lnTo>
                  <a:lnTo>
                    <a:pt x="4051" y="5737"/>
                  </a:lnTo>
                  <a:lnTo>
                    <a:pt x="4038" y="5699"/>
                  </a:lnTo>
                  <a:lnTo>
                    <a:pt x="4054" y="5649"/>
                  </a:lnTo>
                  <a:lnTo>
                    <a:pt x="4061" y="5589"/>
                  </a:lnTo>
                  <a:lnTo>
                    <a:pt x="4089" y="5570"/>
                  </a:lnTo>
                  <a:lnTo>
                    <a:pt x="4122" y="5517"/>
                  </a:lnTo>
                  <a:lnTo>
                    <a:pt x="4124" y="5517"/>
                  </a:lnTo>
                  <a:lnTo>
                    <a:pt x="4292" y="5515"/>
                  </a:lnTo>
                  <a:lnTo>
                    <a:pt x="4319" y="5468"/>
                  </a:lnTo>
                  <a:lnTo>
                    <a:pt x="4339" y="5466"/>
                  </a:lnTo>
                  <a:lnTo>
                    <a:pt x="4347" y="5404"/>
                  </a:lnTo>
                  <a:lnTo>
                    <a:pt x="4384" y="5370"/>
                  </a:lnTo>
                  <a:lnTo>
                    <a:pt x="4363" y="5316"/>
                  </a:lnTo>
                  <a:lnTo>
                    <a:pt x="4363" y="5273"/>
                  </a:lnTo>
                  <a:lnTo>
                    <a:pt x="4363" y="5273"/>
                  </a:lnTo>
                  <a:lnTo>
                    <a:pt x="4385" y="5203"/>
                  </a:lnTo>
                  <a:lnTo>
                    <a:pt x="4462" y="5178"/>
                  </a:lnTo>
                  <a:lnTo>
                    <a:pt x="4525" y="5169"/>
                  </a:lnTo>
                  <a:lnTo>
                    <a:pt x="4547" y="5150"/>
                  </a:lnTo>
                  <a:lnTo>
                    <a:pt x="4559" y="5102"/>
                  </a:lnTo>
                  <a:lnTo>
                    <a:pt x="4616" y="5084"/>
                  </a:lnTo>
                  <a:lnTo>
                    <a:pt x="4637" y="5053"/>
                  </a:lnTo>
                  <a:lnTo>
                    <a:pt x="4626" y="5012"/>
                  </a:lnTo>
                  <a:lnTo>
                    <a:pt x="4658" y="4948"/>
                  </a:lnTo>
                  <a:lnTo>
                    <a:pt x="4585" y="4814"/>
                  </a:lnTo>
                  <a:lnTo>
                    <a:pt x="4523" y="4748"/>
                  </a:lnTo>
                  <a:lnTo>
                    <a:pt x="4475" y="4712"/>
                  </a:lnTo>
                  <a:lnTo>
                    <a:pt x="4606" y="4581"/>
                  </a:lnTo>
                  <a:lnTo>
                    <a:pt x="4654" y="4601"/>
                  </a:lnTo>
                  <a:lnTo>
                    <a:pt x="4747" y="4585"/>
                  </a:lnTo>
                  <a:lnTo>
                    <a:pt x="4776" y="4484"/>
                  </a:lnTo>
                  <a:lnTo>
                    <a:pt x="4805" y="4463"/>
                  </a:lnTo>
                  <a:lnTo>
                    <a:pt x="4856" y="4465"/>
                  </a:lnTo>
                  <a:lnTo>
                    <a:pt x="4852" y="4404"/>
                  </a:lnTo>
                  <a:lnTo>
                    <a:pt x="4864" y="4385"/>
                  </a:lnTo>
                  <a:lnTo>
                    <a:pt x="4903" y="4388"/>
                  </a:lnTo>
                  <a:lnTo>
                    <a:pt x="4963" y="4347"/>
                  </a:lnTo>
                  <a:lnTo>
                    <a:pt x="4974" y="4319"/>
                  </a:lnTo>
                  <a:lnTo>
                    <a:pt x="4961" y="4278"/>
                  </a:lnTo>
                  <a:lnTo>
                    <a:pt x="4915" y="4259"/>
                  </a:lnTo>
                  <a:lnTo>
                    <a:pt x="4949" y="4202"/>
                  </a:lnTo>
                  <a:lnTo>
                    <a:pt x="4986" y="4204"/>
                  </a:lnTo>
                  <a:lnTo>
                    <a:pt x="5069" y="4124"/>
                  </a:lnTo>
                  <a:lnTo>
                    <a:pt x="5126" y="4116"/>
                  </a:lnTo>
                  <a:lnTo>
                    <a:pt x="5128" y="4001"/>
                  </a:lnTo>
                  <a:lnTo>
                    <a:pt x="5135" y="3999"/>
                  </a:lnTo>
                  <a:lnTo>
                    <a:pt x="5135" y="4003"/>
                  </a:lnTo>
                  <a:lnTo>
                    <a:pt x="5133" y="4114"/>
                  </a:lnTo>
                  <a:lnTo>
                    <a:pt x="5224" y="4078"/>
                  </a:lnTo>
                  <a:lnTo>
                    <a:pt x="5281" y="4125"/>
                  </a:lnTo>
                  <a:lnTo>
                    <a:pt x="5267" y="4178"/>
                  </a:lnTo>
                  <a:lnTo>
                    <a:pt x="5273" y="4207"/>
                  </a:lnTo>
                  <a:lnTo>
                    <a:pt x="5296" y="4243"/>
                  </a:lnTo>
                  <a:lnTo>
                    <a:pt x="5286" y="4261"/>
                  </a:lnTo>
                  <a:lnTo>
                    <a:pt x="5293" y="4340"/>
                  </a:lnTo>
                  <a:lnTo>
                    <a:pt x="5288" y="4452"/>
                  </a:lnTo>
                  <a:lnTo>
                    <a:pt x="5283" y="4495"/>
                  </a:lnTo>
                  <a:lnTo>
                    <a:pt x="5252" y="4531"/>
                  </a:lnTo>
                  <a:lnTo>
                    <a:pt x="5241" y="4574"/>
                  </a:lnTo>
                  <a:lnTo>
                    <a:pt x="5210" y="4584"/>
                  </a:lnTo>
                  <a:lnTo>
                    <a:pt x="5276" y="4694"/>
                  </a:lnTo>
                  <a:lnTo>
                    <a:pt x="5249" y="4738"/>
                  </a:lnTo>
                  <a:lnTo>
                    <a:pt x="5292" y="4749"/>
                  </a:lnTo>
                  <a:lnTo>
                    <a:pt x="5304" y="4785"/>
                  </a:lnTo>
                  <a:lnTo>
                    <a:pt x="5438" y="4827"/>
                  </a:lnTo>
                  <a:lnTo>
                    <a:pt x="5457" y="4892"/>
                  </a:lnTo>
                  <a:lnTo>
                    <a:pt x="5521" y="4962"/>
                  </a:lnTo>
                  <a:lnTo>
                    <a:pt x="5527" y="4990"/>
                  </a:lnTo>
                  <a:lnTo>
                    <a:pt x="5594" y="5023"/>
                  </a:lnTo>
                  <a:lnTo>
                    <a:pt x="5571" y="5057"/>
                  </a:lnTo>
                  <a:lnTo>
                    <a:pt x="5605" y="5086"/>
                  </a:lnTo>
                  <a:lnTo>
                    <a:pt x="5610" y="5124"/>
                  </a:lnTo>
                  <a:lnTo>
                    <a:pt x="5685" y="5111"/>
                  </a:lnTo>
                  <a:lnTo>
                    <a:pt x="5707" y="5144"/>
                  </a:lnTo>
                  <a:lnTo>
                    <a:pt x="5824" y="5189"/>
                  </a:lnTo>
                  <a:lnTo>
                    <a:pt x="5899" y="5136"/>
                  </a:lnTo>
                  <a:lnTo>
                    <a:pt x="5915" y="5165"/>
                  </a:lnTo>
                  <a:lnTo>
                    <a:pt x="5971" y="5195"/>
                  </a:lnTo>
                  <a:lnTo>
                    <a:pt x="6008" y="5186"/>
                  </a:lnTo>
                  <a:lnTo>
                    <a:pt x="6018" y="5172"/>
                  </a:lnTo>
                  <a:lnTo>
                    <a:pt x="6123" y="5254"/>
                  </a:lnTo>
                  <a:lnTo>
                    <a:pt x="6132" y="5300"/>
                  </a:lnTo>
                  <a:lnTo>
                    <a:pt x="6104" y="5338"/>
                  </a:lnTo>
                  <a:lnTo>
                    <a:pt x="6087" y="5353"/>
                  </a:lnTo>
                  <a:lnTo>
                    <a:pt x="6072" y="5381"/>
                  </a:lnTo>
                  <a:lnTo>
                    <a:pt x="6054" y="5409"/>
                  </a:lnTo>
                  <a:lnTo>
                    <a:pt x="6025" y="5421"/>
                  </a:lnTo>
                  <a:lnTo>
                    <a:pt x="6008" y="5450"/>
                  </a:lnTo>
                  <a:lnTo>
                    <a:pt x="6000" y="5462"/>
                  </a:lnTo>
                  <a:lnTo>
                    <a:pt x="5989" y="5503"/>
                  </a:lnTo>
                  <a:lnTo>
                    <a:pt x="6064" y="5519"/>
                  </a:lnTo>
                  <a:lnTo>
                    <a:pt x="6144" y="5582"/>
                  </a:lnTo>
                  <a:lnTo>
                    <a:pt x="6168" y="5603"/>
                  </a:lnTo>
                  <a:lnTo>
                    <a:pt x="6187" y="5608"/>
                  </a:lnTo>
                  <a:lnTo>
                    <a:pt x="6217" y="5604"/>
                  </a:lnTo>
                  <a:lnTo>
                    <a:pt x="6227" y="5641"/>
                  </a:lnTo>
                  <a:lnTo>
                    <a:pt x="6215" y="5680"/>
                  </a:lnTo>
                  <a:lnTo>
                    <a:pt x="6221" y="5699"/>
                  </a:lnTo>
                  <a:lnTo>
                    <a:pt x="6250" y="5722"/>
                  </a:lnTo>
                  <a:lnTo>
                    <a:pt x="6268" y="5743"/>
                  </a:lnTo>
                  <a:lnTo>
                    <a:pt x="6275" y="5757"/>
                  </a:lnTo>
                  <a:lnTo>
                    <a:pt x="6289" y="5808"/>
                  </a:lnTo>
                  <a:lnTo>
                    <a:pt x="6305" y="5871"/>
                  </a:lnTo>
                  <a:lnTo>
                    <a:pt x="6324" y="5874"/>
                  </a:lnTo>
                  <a:lnTo>
                    <a:pt x="6332" y="5884"/>
                  </a:lnTo>
                  <a:lnTo>
                    <a:pt x="6317" y="5896"/>
                  </a:lnTo>
                  <a:lnTo>
                    <a:pt x="6266" y="5961"/>
                  </a:lnTo>
                  <a:lnTo>
                    <a:pt x="6263" y="5992"/>
                  </a:lnTo>
                  <a:lnTo>
                    <a:pt x="6292" y="5983"/>
                  </a:lnTo>
                  <a:lnTo>
                    <a:pt x="6331" y="5954"/>
                  </a:lnTo>
                  <a:lnTo>
                    <a:pt x="6353" y="5957"/>
                  </a:lnTo>
                  <a:lnTo>
                    <a:pt x="6382" y="5984"/>
                  </a:lnTo>
                  <a:lnTo>
                    <a:pt x="6417" y="5964"/>
                  </a:lnTo>
                  <a:lnTo>
                    <a:pt x="6443" y="5977"/>
                  </a:lnTo>
                  <a:lnTo>
                    <a:pt x="6437" y="6016"/>
                  </a:lnTo>
                  <a:lnTo>
                    <a:pt x="6484" y="6026"/>
                  </a:lnTo>
                  <a:lnTo>
                    <a:pt x="6516" y="6011"/>
                  </a:lnTo>
                  <a:lnTo>
                    <a:pt x="6517" y="5962"/>
                  </a:lnTo>
                  <a:lnTo>
                    <a:pt x="6550" y="5913"/>
                  </a:lnTo>
                  <a:lnTo>
                    <a:pt x="6556" y="5859"/>
                  </a:lnTo>
                  <a:lnTo>
                    <a:pt x="6593" y="5831"/>
                  </a:lnTo>
                  <a:lnTo>
                    <a:pt x="6619" y="5788"/>
                  </a:lnTo>
                  <a:lnTo>
                    <a:pt x="6621" y="5776"/>
                  </a:lnTo>
                  <a:lnTo>
                    <a:pt x="6602" y="5785"/>
                  </a:lnTo>
                  <a:lnTo>
                    <a:pt x="6600" y="5745"/>
                  </a:lnTo>
                  <a:lnTo>
                    <a:pt x="6563" y="5730"/>
                  </a:lnTo>
                  <a:lnTo>
                    <a:pt x="6529" y="5699"/>
                  </a:lnTo>
                  <a:lnTo>
                    <a:pt x="6502" y="5702"/>
                  </a:lnTo>
                  <a:lnTo>
                    <a:pt x="6477" y="5692"/>
                  </a:lnTo>
                  <a:lnTo>
                    <a:pt x="6483" y="5667"/>
                  </a:lnTo>
                  <a:lnTo>
                    <a:pt x="6461" y="5649"/>
                  </a:lnTo>
                  <a:lnTo>
                    <a:pt x="6464" y="5598"/>
                  </a:lnTo>
                  <a:lnTo>
                    <a:pt x="6409" y="5562"/>
                  </a:lnTo>
                  <a:lnTo>
                    <a:pt x="6426" y="5558"/>
                  </a:lnTo>
                  <a:lnTo>
                    <a:pt x="6423" y="5534"/>
                  </a:lnTo>
                  <a:lnTo>
                    <a:pt x="6454" y="5531"/>
                  </a:lnTo>
                  <a:lnTo>
                    <a:pt x="6492" y="5494"/>
                  </a:lnTo>
                  <a:lnTo>
                    <a:pt x="6484" y="5474"/>
                  </a:lnTo>
                  <a:lnTo>
                    <a:pt x="6480" y="5428"/>
                  </a:lnTo>
                  <a:lnTo>
                    <a:pt x="6467" y="5413"/>
                  </a:lnTo>
                  <a:lnTo>
                    <a:pt x="6446" y="5387"/>
                  </a:lnTo>
                  <a:lnTo>
                    <a:pt x="6463" y="5333"/>
                  </a:lnTo>
                  <a:lnTo>
                    <a:pt x="6471" y="5319"/>
                  </a:lnTo>
                  <a:lnTo>
                    <a:pt x="6472" y="5319"/>
                  </a:lnTo>
                  <a:lnTo>
                    <a:pt x="6538" y="5285"/>
                  </a:lnTo>
                  <a:lnTo>
                    <a:pt x="6588" y="5279"/>
                  </a:lnTo>
                  <a:lnTo>
                    <a:pt x="6594" y="5264"/>
                  </a:lnTo>
                  <a:lnTo>
                    <a:pt x="6597" y="5238"/>
                  </a:lnTo>
                  <a:lnTo>
                    <a:pt x="6615" y="5215"/>
                  </a:lnTo>
                  <a:lnTo>
                    <a:pt x="6595" y="5154"/>
                  </a:lnTo>
                  <a:lnTo>
                    <a:pt x="6577" y="5114"/>
                  </a:lnTo>
                  <a:lnTo>
                    <a:pt x="6592" y="5102"/>
                  </a:lnTo>
                  <a:lnTo>
                    <a:pt x="6683" y="5048"/>
                  </a:lnTo>
                  <a:lnTo>
                    <a:pt x="6715" y="4998"/>
                  </a:lnTo>
                  <a:lnTo>
                    <a:pt x="6754" y="4974"/>
                  </a:lnTo>
                  <a:lnTo>
                    <a:pt x="6759" y="4951"/>
                  </a:lnTo>
                  <a:lnTo>
                    <a:pt x="6777" y="4949"/>
                  </a:lnTo>
                  <a:lnTo>
                    <a:pt x="6789" y="4949"/>
                  </a:lnTo>
                  <a:lnTo>
                    <a:pt x="6804" y="4948"/>
                  </a:lnTo>
                  <a:lnTo>
                    <a:pt x="6831" y="4924"/>
                  </a:lnTo>
                  <a:lnTo>
                    <a:pt x="6846" y="4835"/>
                  </a:lnTo>
                  <a:lnTo>
                    <a:pt x="6872" y="4833"/>
                  </a:lnTo>
                  <a:lnTo>
                    <a:pt x="6885" y="4768"/>
                  </a:lnTo>
                  <a:lnTo>
                    <a:pt x="6938" y="4758"/>
                  </a:lnTo>
                  <a:lnTo>
                    <a:pt x="6944" y="4654"/>
                  </a:lnTo>
                  <a:lnTo>
                    <a:pt x="7001" y="4554"/>
                  </a:lnTo>
                  <a:lnTo>
                    <a:pt x="7014" y="4506"/>
                  </a:lnTo>
                  <a:lnTo>
                    <a:pt x="7034" y="4495"/>
                  </a:lnTo>
                  <a:lnTo>
                    <a:pt x="7031" y="4443"/>
                  </a:lnTo>
                  <a:lnTo>
                    <a:pt x="7034" y="4385"/>
                  </a:lnTo>
                  <a:lnTo>
                    <a:pt x="7000" y="4375"/>
                  </a:lnTo>
                  <a:lnTo>
                    <a:pt x="6990" y="4347"/>
                  </a:lnTo>
                  <a:lnTo>
                    <a:pt x="6994" y="4314"/>
                  </a:lnTo>
                  <a:lnTo>
                    <a:pt x="7006" y="4296"/>
                  </a:lnTo>
                  <a:lnTo>
                    <a:pt x="6987" y="4264"/>
                  </a:lnTo>
                  <a:lnTo>
                    <a:pt x="6997" y="4235"/>
                  </a:lnTo>
                  <a:lnTo>
                    <a:pt x="6993" y="4201"/>
                  </a:lnTo>
                  <a:lnTo>
                    <a:pt x="6931" y="4157"/>
                  </a:lnTo>
                  <a:lnTo>
                    <a:pt x="6924" y="4105"/>
                  </a:lnTo>
                  <a:lnTo>
                    <a:pt x="6961" y="4093"/>
                  </a:lnTo>
                  <a:lnTo>
                    <a:pt x="6988" y="4060"/>
                  </a:lnTo>
                  <a:lnTo>
                    <a:pt x="6975" y="3990"/>
                  </a:lnTo>
                  <a:lnTo>
                    <a:pt x="6995" y="3959"/>
                  </a:lnTo>
                  <a:lnTo>
                    <a:pt x="7016" y="3956"/>
                  </a:lnTo>
                  <a:lnTo>
                    <a:pt x="7056" y="3927"/>
                  </a:lnTo>
                  <a:lnTo>
                    <a:pt x="7165" y="3908"/>
                  </a:lnTo>
                  <a:lnTo>
                    <a:pt x="7192" y="3926"/>
                  </a:lnTo>
                  <a:lnTo>
                    <a:pt x="7180" y="3953"/>
                  </a:lnTo>
                  <a:lnTo>
                    <a:pt x="7227" y="4018"/>
                  </a:lnTo>
                  <a:lnTo>
                    <a:pt x="7271" y="4034"/>
                  </a:lnTo>
                  <a:lnTo>
                    <a:pt x="7291" y="4010"/>
                  </a:lnTo>
                  <a:lnTo>
                    <a:pt x="7296" y="3963"/>
                  </a:lnTo>
                  <a:lnTo>
                    <a:pt x="7309" y="3940"/>
                  </a:lnTo>
                  <a:lnTo>
                    <a:pt x="7310" y="3940"/>
                  </a:lnTo>
                  <a:lnTo>
                    <a:pt x="7383" y="3905"/>
                  </a:lnTo>
                  <a:lnTo>
                    <a:pt x="7381" y="3964"/>
                  </a:lnTo>
                  <a:lnTo>
                    <a:pt x="7361" y="3992"/>
                  </a:lnTo>
                  <a:lnTo>
                    <a:pt x="7381" y="4015"/>
                  </a:lnTo>
                  <a:lnTo>
                    <a:pt x="7368" y="4178"/>
                  </a:lnTo>
                  <a:lnTo>
                    <a:pt x="7386" y="4200"/>
                  </a:lnTo>
                  <a:lnTo>
                    <a:pt x="7401" y="4272"/>
                  </a:lnTo>
                  <a:lnTo>
                    <a:pt x="7387" y="4310"/>
                  </a:lnTo>
                  <a:lnTo>
                    <a:pt x="7456" y="4341"/>
                  </a:lnTo>
                  <a:lnTo>
                    <a:pt x="7502" y="4441"/>
                  </a:lnTo>
                  <a:lnTo>
                    <a:pt x="7571" y="4532"/>
                  </a:lnTo>
                  <a:lnTo>
                    <a:pt x="7588" y="4518"/>
                  </a:lnTo>
                  <a:lnTo>
                    <a:pt x="7647" y="4552"/>
                  </a:lnTo>
                  <a:lnTo>
                    <a:pt x="7692" y="4550"/>
                  </a:lnTo>
                  <a:lnTo>
                    <a:pt x="7726" y="4572"/>
                  </a:lnTo>
                  <a:lnTo>
                    <a:pt x="7770" y="4571"/>
                  </a:lnTo>
                  <a:lnTo>
                    <a:pt x="7842" y="4521"/>
                  </a:lnTo>
                  <a:lnTo>
                    <a:pt x="7866" y="4551"/>
                  </a:lnTo>
                  <a:lnTo>
                    <a:pt x="7920" y="4547"/>
                  </a:lnTo>
                  <a:lnTo>
                    <a:pt x="7923" y="4513"/>
                  </a:lnTo>
                  <a:lnTo>
                    <a:pt x="7943" y="4497"/>
                  </a:lnTo>
                  <a:lnTo>
                    <a:pt x="7919" y="4456"/>
                  </a:lnTo>
                  <a:lnTo>
                    <a:pt x="7943" y="4427"/>
                  </a:lnTo>
                  <a:lnTo>
                    <a:pt x="7932" y="4403"/>
                  </a:lnTo>
                  <a:lnTo>
                    <a:pt x="7964" y="4368"/>
                  </a:lnTo>
                  <a:lnTo>
                    <a:pt x="8037" y="4415"/>
                  </a:lnTo>
                  <a:lnTo>
                    <a:pt x="8065" y="4397"/>
                  </a:lnTo>
                  <a:lnTo>
                    <a:pt x="8122" y="4380"/>
                  </a:lnTo>
                  <a:lnTo>
                    <a:pt x="8162" y="4333"/>
                  </a:lnTo>
                  <a:lnTo>
                    <a:pt x="8241" y="4322"/>
                  </a:lnTo>
                  <a:lnTo>
                    <a:pt x="8277" y="4288"/>
                  </a:lnTo>
                  <a:lnTo>
                    <a:pt x="8321" y="4266"/>
                  </a:lnTo>
                  <a:lnTo>
                    <a:pt x="8363" y="4300"/>
                  </a:lnTo>
                  <a:lnTo>
                    <a:pt x="8403" y="4269"/>
                  </a:lnTo>
                  <a:lnTo>
                    <a:pt x="8428" y="4270"/>
                  </a:lnTo>
                  <a:lnTo>
                    <a:pt x="8518" y="4358"/>
                  </a:lnTo>
                  <a:lnTo>
                    <a:pt x="8484" y="4432"/>
                  </a:lnTo>
                  <a:lnTo>
                    <a:pt x="8531" y="4475"/>
                  </a:lnTo>
                  <a:lnTo>
                    <a:pt x="8514" y="4527"/>
                  </a:lnTo>
                  <a:lnTo>
                    <a:pt x="8520" y="4560"/>
                  </a:lnTo>
                  <a:lnTo>
                    <a:pt x="8591" y="4575"/>
                  </a:lnTo>
                  <a:lnTo>
                    <a:pt x="8649" y="4604"/>
                  </a:lnTo>
                  <a:lnTo>
                    <a:pt x="8660" y="4663"/>
                  </a:lnTo>
                  <a:lnTo>
                    <a:pt x="8632" y="4721"/>
                  </a:lnTo>
                  <a:lnTo>
                    <a:pt x="8681" y="4752"/>
                  </a:lnTo>
                  <a:lnTo>
                    <a:pt x="8711" y="4720"/>
                  </a:lnTo>
                  <a:lnTo>
                    <a:pt x="8791" y="4729"/>
                  </a:lnTo>
                  <a:lnTo>
                    <a:pt x="8836" y="4708"/>
                  </a:lnTo>
                  <a:lnTo>
                    <a:pt x="8896" y="4623"/>
                  </a:lnTo>
                  <a:lnTo>
                    <a:pt x="8837" y="4521"/>
                  </a:lnTo>
                  <a:lnTo>
                    <a:pt x="8764" y="4455"/>
                  </a:lnTo>
                  <a:lnTo>
                    <a:pt x="8738" y="4402"/>
                  </a:lnTo>
                  <a:lnTo>
                    <a:pt x="8744" y="4341"/>
                  </a:lnTo>
                  <a:lnTo>
                    <a:pt x="8779" y="4316"/>
                  </a:lnTo>
                  <a:lnTo>
                    <a:pt x="8781" y="4263"/>
                  </a:lnTo>
                  <a:lnTo>
                    <a:pt x="8851" y="4237"/>
                  </a:lnTo>
                  <a:lnTo>
                    <a:pt x="8858" y="4175"/>
                  </a:lnTo>
                  <a:lnTo>
                    <a:pt x="8786" y="4104"/>
                  </a:lnTo>
                  <a:lnTo>
                    <a:pt x="8680" y="4139"/>
                  </a:lnTo>
                  <a:lnTo>
                    <a:pt x="8634" y="4115"/>
                  </a:lnTo>
                  <a:lnTo>
                    <a:pt x="8625" y="4082"/>
                  </a:lnTo>
                  <a:lnTo>
                    <a:pt x="8593" y="4077"/>
                  </a:lnTo>
                  <a:lnTo>
                    <a:pt x="8588" y="4058"/>
                  </a:lnTo>
                  <a:lnTo>
                    <a:pt x="8588" y="4057"/>
                  </a:lnTo>
                  <a:lnTo>
                    <a:pt x="8611" y="3998"/>
                  </a:lnTo>
                  <a:lnTo>
                    <a:pt x="8592" y="3965"/>
                  </a:lnTo>
                  <a:lnTo>
                    <a:pt x="8588" y="3867"/>
                  </a:lnTo>
                  <a:lnTo>
                    <a:pt x="8589" y="3866"/>
                  </a:lnTo>
                  <a:lnTo>
                    <a:pt x="8608" y="3829"/>
                  </a:lnTo>
                  <a:lnTo>
                    <a:pt x="8588" y="3769"/>
                  </a:lnTo>
                  <a:lnTo>
                    <a:pt x="8627" y="3744"/>
                  </a:lnTo>
                  <a:lnTo>
                    <a:pt x="8649" y="3710"/>
                  </a:lnTo>
                  <a:lnTo>
                    <a:pt x="8661" y="3660"/>
                  </a:lnTo>
                  <a:lnTo>
                    <a:pt x="8702" y="3635"/>
                  </a:lnTo>
                  <a:lnTo>
                    <a:pt x="8692" y="3591"/>
                  </a:lnTo>
                  <a:lnTo>
                    <a:pt x="8704" y="3560"/>
                  </a:lnTo>
                  <a:lnTo>
                    <a:pt x="8766" y="3567"/>
                  </a:lnTo>
                  <a:lnTo>
                    <a:pt x="8895" y="3502"/>
                  </a:lnTo>
                  <a:lnTo>
                    <a:pt x="8941" y="3526"/>
                  </a:lnTo>
                  <a:lnTo>
                    <a:pt x="8988" y="3468"/>
                  </a:lnTo>
                  <a:lnTo>
                    <a:pt x="9007" y="3511"/>
                  </a:lnTo>
                  <a:lnTo>
                    <a:pt x="9034" y="3542"/>
                  </a:lnTo>
                  <a:lnTo>
                    <a:pt x="9005" y="3605"/>
                  </a:lnTo>
                  <a:lnTo>
                    <a:pt x="9011" y="3645"/>
                  </a:lnTo>
                  <a:lnTo>
                    <a:pt x="9030" y="3663"/>
                  </a:lnTo>
                  <a:lnTo>
                    <a:pt x="9061" y="3643"/>
                  </a:lnTo>
                  <a:lnTo>
                    <a:pt x="9102" y="3665"/>
                  </a:lnTo>
                  <a:lnTo>
                    <a:pt x="9111" y="3719"/>
                  </a:lnTo>
                  <a:lnTo>
                    <a:pt x="9155" y="3730"/>
                  </a:lnTo>
                  <a:lnTo>
                    <a:pt x="9182" y="3717"/>
                  </a:lnTo>
                  <a:lnTo>
                    <a:pt x="9208" y="3742"/>
                  </a:lnTo>
                  <a:lnTo>
                    <a:pt x="9247" y="3704"/>
                  </a:lnTo>
                  <a:lnTo>
                    <a:pt x="9285" y="3709"/>
                  </a:lnTo>
                  <a:lnTo>
                    <a:pt x="9331" y="3735"/>
                  </a:lnTo>
                  <a:lnTo>
                    <a:pt x="9365" y="3707"/>
                  </a:lnTo>
                  <a:lnTo>
                    <a:pt x="9442" y="3767"/>
                  </a:lnTo>
                  <a:lnTo>
                    <a:pt x="9463" y="3742"/>
                  </a:lnTo>
                  <a:lnTo>
                    <a:pt x="9486" y="3733"/>
                  </a:lnTo>
                  <a:lnTo>
                    <a:pt x="9505" y="3620"/>
                  </a:lnTo>
                  <a:lnTo>
                    <a:pt x="9515" y="3520"/>
                  </a:lnTo>
                  <a:lnTo>
                    <a:pt x="9422" y="3443"/>
                  </a:lnTo>
                  <a:lnTo>
                    <a:pt x="9340" y="3457"/>
                  </a:lnTo>
                  <a:lnTo>
                    <a:pt x="9324" y="3454"/>
                  </a:lnTo>
                  <a:lnTo>
                    <a:pt x="9316" y="3419"/>
                  </a:lnTo>
                  <a:lnTo>
                    <a:pt x="9306" y="3401"/>
                  </a:lnTo>
                  <a:lnTo>
                    <a:pt x="9302" y="3348"/>
                  </a:lnTo>
                  <a:lnTo>
                    <a:pt x="9280" y="3312"/>
                  </a:lnTo>
                  <a:lnTo>
                    <a:pt x="9338" y="3248"/>
                  </a:lnTo>
                  <a:lnTo>
                    <a:pt x="9353" y="3207"/>
                  </a:lnTo>
                  <a:lnTo>
                    <a:pt x="9312" y="3163"/>
                  </a:lnTo>
                  <a:lnTo>
                    <a:pt x="9400" y="3096"/>
                  </a:lnTo>
                  <a:lnTo>
                    <a:pt x="9396" y="3044"/>
                  </a:lnTo>
                  <a:lnTo>
                    <a:pt x="9361" y="2989"/>
                  </a:lnTo>
                  <a:lnTo>
                    <a:pt x="9418" y="2945"/>
                  </a:lnTo>
                  <a:lnTo>
                    <a:pt x="9446" y="2874"/>
                  </a:lnTo>
                  <a:lnTo>
                    <a:pt x="9450" y="2807"/>
                  </a:lnTo>
                  <a:lnTo>
                    <a:pt x="9423" y="2694"/>
                  </a:lnTo>
                  <a:lnTo>
                    <a:pt x="9459" y="2533"/>
                  </a:lnTo>
                  <a:lnTo>
                    <a:pt x="9336" y="2471"/>
                  </a:lnTo>
                  <a:lnTo>
                    <a:pt x="9341" y="2426"/>
                  </a:lnTo>
                  <a:lnTo>
                    <a:pt x="9280" y="2359"/>
                  </a:lnTo>
                  <a:lnTo>
                    <a:pt x="9169" y="2386"/>
                  </a:lnTo>
                  <a:lnTo>
                    <a:pt x="9144" y="2501"/>
                  </a:lnTo>
                  <a:lnTo>
                    <a:pt x="9104" y="2520"/>
                  </a:lnTo>
                  <a:lnTo>
                    <a:pt x="9124" y="2589"/>
                  </a:lnTo>
                  <a:lnTo>
                    <a:pt x="9070" y="2601"/>
                  </a:lnTo>
                  <a:lnTo>
                    <a:pt x="8996" y="2581"/>
                  </a:lnTo>
                  <a:lnTo>
                    <a:pt x="8965" y="2578"/>
                  </a:lnTo>
                  <a:lnTo>
                    <a:pt x="8955" y="2654"/>
                  </a:lnTo>
                  <a:lnTo>
                    <a:pt x="8941" y="2682"/>
                  </a:lnTo>
                  <a:lnTo>
                    <a:pt x="8954" y="2764"/>
                  </a:lnTo>
                  <a:lnTo>
                    <a:pt x="8872" y="2776"/>
                  </a:lnTo>
                  <a:lnTo>
                    <a:pt x="8844" y="2799"/>
                  </a:lnTo>
                  <a:lnTo>
                    <a:pt x="8799" y="2836"/>
                  </a:lnTo>
                  <a:lnTo>
                    <a:pt x="8720" y="2839"/>
                  </a:lnTo>
                  <a:lnTo>
                    <a:pt x="8687" y="2861"/>
                  </a:lnTo>
                  <a:lnTo>
                    <a:pt x="8669" y="2837"/>
                  </a:lnTo>
                  <a:lnTo>
                    <a:pt x="8653" y="2818"/>
                  </a:lnTo>
                  <a:lnTo>
                    <a:pt x="8645" y="2796"/>
                  </a:lnTo>
                  <a:lnTo>
                    <a:pt x="8572" y="2795"/>
                  </a:lnTo>
                  <a:lnTo>
                    <a:pt x="8562" y="2761"/>
                  </a:lnTo>
                  <a:lnTo>
                    <a:pt x="8542" y="2728"/>
                  </a:lnTo>
                  <a:lnTo>
                    <a:pt x="8495" y="2682"/>
                  </a:lnTo>
                  <a:lnTo>
                    <a:pt x="8472" y="2691"/>
                  </a:lnTo>
                  <a:lnTo>
                    <a:pt x="8432" y="2680"/>
                  </a:lnTo>
                  <a:lnTo>
                    <a:pt x="8399" y="2644"/>
                  </a:lnTo>
                  <a:lnTo>
                    <a:pt x="8340" y="2653"/>
                  </a:lnTo>
                  <a:lnTo>
                    <a:pt x="8311" y="2644"/>
                  </a:lnTo>
                  <a:lnTo>
                    <a:pt x="8285" y="2627"/>
                  </a:lnTo>
                  <a:lnTo>
                    <a:pt x="8200" y="2585"/>
                  </a:lnTo>
                  <a:lnTo>
                    <a:pt x="8200" y="2522"/>
                  </a:lnTo>
                  <a:lnTo>
                    <a:pt x="8185" y="2503"/>
                  </a:lnTo>
                  <a:lnTo>
                    <a:pt x="8220" y="2409"/>
                  </a:lnTo>
                  <a:lnTo>
                    <a:pt x="8180" y="2362"/>
                  </a:lnTo>
                  <a:lnTo>
                    <a:pt x="8199" y="2337"/>
                  </a:lnTo>
                  <a:lnTo>
                    <a:pt x="8163" y="2321"/>
                  </a:lnTo>
                  <a:lnTo>
                    <a:pt x="8143" y="2339"/>
                  </a:lnTo>
                  <a:lnTo>
                    <a:pt x="8100" y="2354"/>
                  </a:lnTo>
                  <a:lnTo>
                    <a:pt x="7997" y="2279"/>
                  </a:lnTo>
                  <a:lnTo>
                    <a:pt x="7848" y="2259"/>
                  </a:lnTo>
                  <a:lnTo>
                    <a:pt x="7781" y="2217"/>
                  </a:lnTo>
                  <a:lnTo>
                    <a:pt x="7711" y="2224"/>
                  </a:lnTo>
                  <a:lnTo>
                    <a:pt x="7688" y="2249"/>
                  </a:lnTo>
                  <a:lnTo>
                    <a:pt x="7646" y="2232"/>
                  </a:lnTo>
                  <a:lnTo>
                    <a:pt x="7625" y="2222"/>
                  </a:lnTo>
                  <a:lnTo>
                    <a:pt x="7592" y="2236"/>
                  </a:lnTo>
                  <a:lnTo>
                    <a:pt x="7528" y="2266"/>
                  </a:lnTo>
                  <a:lnTo>
                    <a:pt x="7491" y="2217"/>
                  </a:lnTo>
                  <a:lnTo>
                    <a:pt x="7474" y="2223"/>
                  </a:lnTo>
                  <a:lnTo>
                    <a:pt x="7365" y="2259"/>
                  </a:lnTo>
                  <a:lnTo>
                    <a:pt x="7367" y="2264"/>
                  </a:lnTo>
                  <a:lnTo>
                    <a:pt x="7360" y="2266"/>
                  </a:lnTo>
                  <a:lnTo>
                    <a:pt x="7357" y="2258"/>
                  </a:lnTo>
                  <a:lnTo>
                    <a:pt x="7353" y="2204"/>
                  </a:lnTo>
                  <a:lnTo>
                    <a:pt x="7431" y="2152"/>
                  </a:lnTo>
                  <a:lnTo>
                    <a:pt x="7436" y="2062"/>
                  </a:lnTo>
                  <a:lnTo>
                    <a:pt x="7432" y="2042"/>
                  </a:lnTo>
                  <a:lnTo>
                    <a:pt x="7405" y="1968"/>
                  </a:lnTo>
                  <a:lnTo>
                    <a:pt x="7389" y="1938"/>
                  </a:lnTo>
                  <a:lnTo>
                    <a:pt x="7371" y="1884"/>
                  </a:lnTo>
                  <a:lnTo>
                    <a:pt x="7371" y="1836"/>
                  </a:lnTo>
                  <a:lnTo>
                    <a:pt x="7376" y="1811"/>
                  </a:lnTo>
                  <a:lnTo>
                    <a:pt x="7388" y="1783"/>
                  </a:lnTo>
                  <a:lnTo>
                    <a:pt x="7390" y="1778"/>
                  </a:lnTo>
                  <a:lnTo>
                    <a:pt x="7414" y="1707"/>
                  </a:lnTo>
                  <a:lnTo>
                    <a:pt x="7453" y="1590"/>
                  </a:lnTo>
                  <a:lnTo>
                    <a:pt x="7456" y="1587"/>
                  </a:lnTo>
                  <a:lnTo>
                    <a:pt x="7479" y="1562"/>
                  </a:lnTo>
                  <a:lnTo>
                    <a:pt x="7524" y="1482"/>
                  </a:lnTo>
                  <a:lnTo>
                    <a:pt x="7566" y="1445"/>
                  </a:lnTo>
                  <a:lnTo>
                    <a:pt x="7590" y="1354"/>
                  </a:lnTo>
                  <a:lnTo>
                    <a:pt x="7640" y="1290"/>
                  </a:lnTo>
                  <a:lnTo>
                    <a:pt x="7709" y="1279"/>
                  </a:lnTo>
                  <a:lnTo>
                    <a:pt x="7737" y="1246"/>
                  </a:lnTo>
                  <a:lnTo>
                    <a:pt x="7738" y="1215"/>
                  </a:lnTo>
                  <a:lnTo>
                    <a:pt x="7692" y="1176"/>
                  </a:lnTo>
                  <a:lnTo>
                    <a:pt x="7690" y="1139"/>
                  </a:lnTo>
                  <a:lnTo>
                    <a:pt x="7674" y="1083"/>
                  </a:lnTo>
                  <a:lnTo>
                    <a:pt x="7688" y="1057"/>
                  </a:lnTo>
                  <a:lnTo>
                    <a:pt x="7696" y="1027"/>
                  </a:lnTo>
                  <a:lnTo>
                    <a:pt x="7628" y="1018"/>
                  </a:lnTo>
                  <a:lnTo>
                    <a:pt x="7621" y="995"/>
                  </a:lnTo>
                  <a:lnTo>
                    <a:pt x="7599" y="988"/>
                  </a:lnTo>
                  <a:lnTo>
                    <a:pt x="7591" y="1007"/>
                  </a:lnTo>
                  <a:lnTo>
                    <a:pt x="7569" y="998"/>
                  </a:lnTo>
                  <a:lnTo>
                    <a:pt x="7546" y="943"/>
                  </a:lnTo>
                  <a:lnTo>
                    <a:pt x="7531" y="933"/>
                  </a:lnTo>
                  <a:lnTo>
                    <a:pt x="7504" y="912"/>
                  </a:lnTo>
                  <a:lnTo>
                    <a:pt x="7494" y="866"/>
                  </a:lnTo>
                  <a:cubicBezTo>
                    <a:pt x="7481" y="869"/>
                    <a:pt x="7436" y="881"/>
                    <a:pt x="7431" y="882"/>
                  </a:cubicBezTo>
                  <a:cubicBezTo>
                    <a:pt x="7426" y="883"/>
                    <a:pt x="7377" y="900"/>
                    <a:pt x="7356" y="907"/>
                  </a:cubicBezTo>
                  <a:cubicBezTo>
                    <a:pt x="7350" y="909"/>
                    <a:pt x="7345" y="911"/>
                    <a:pt x="7344" y="911"/>
                  </a:cubicBezTo>
                  <a:cubicBezTo>
                    <a:pt x="7339" y="913"/>
                    <a:pt x="7333" y="923"/>
                    <a:pt x="7330" y="928"/>
                  </a:cubicBezTo>
                  <a:lnTo>
                    <a:pt x="7328" y="932"/>
                  </a:lnTo>
                  <a:lnTo>
                    <a:pt x="7303" y="909"/>
                  </a:lnTo>
                  <a:lnTo>
                    <a:pt x="7269" y="895"/>
                  </a:lnTo>
                  <a:lnTo>
                    <a:pt x="7243" y="881"/>
                  </a:lnTo>
                  <a:lnTo>
                    <a:pt x="7214" y="912"/>
                  </a:lnTo>
                  <a:lnTo>
                    <a:pt x="7203" y="908"/>
                  </a:lnTo>
                  <a:lnTo>
                    <a:pt x="7184" y="920"/>
                  </a:lnTo>
                  <a:lnTo>
                    <a:pt x="7182" y="917"/>
                  </a:lnTo>
                  <a:lnTo>
                    <a:pt x="7182" y="917"/>
                  </a:lnTo>
                  <a:lnTo>
                    <a:pt x="7182" y="917"/>
                  </a:lnTo>
                  <a:lnTo>
                    <a:pt x="7180" y="914"/>
                  </a:lnTo>
                  <a:lnTo>
                    <a:pt x="7202" y="900"/>
                  </a:lnTo>
                  <a:lnTo>
                    <a:pt x="7213" y="904"/>
                  </a:lnTo>
                  <a:lnTo>
                    <a:pt x="7242" y="872"/>
                  </a:lnTo>
                  <a:lnTo>
                    <a:pt x="7242" y="873"/>
                  </a:lnTo>
                  <a:lnTo>
                    <a:pt x="7316" y="821"/>
                  </a:lnTo>
                  <a:lnTo>
                    <a:pt x="7202" y="633"/>
                  </a:lnTo>
                  <a:lnTo>
                    <a:pt x="6975" y="522"/>
                  </a:lnTo>
                  <a:lnTo>
                    <a:pt x="6750" y="449"/>
                  </a:lnTo>
                  <a:lnTo>
                    <a:pt x="6742" y="435"/>
                  </a:lnTo>
                  <a:lnTo>
                    <a:pt x="6707" y="438"/>
                  </a:lnTo>
                  <a:lnTo>
                    <a:pt x="6668" y="424"/>
                  </a:lnTo>
                  <a:lnTo>
                    <a:pt x="6654" y="409"/>
                  </a:lnTo>
                  <a:lnTo>
                    <a:pt x="6617" y="415"/>
                  </a:lnTo>
                  <a:lnTo>
                    <a:pt x="6580" y="396"/>
                  </a:lnTo>
                  <a:lnTo>
                    <a:pt x="6542" y="385"/>
                  </a:lnTo>
                  <a:lnTo>
                    <a:pt x="6474" y="370"/>
                  </a:lnTo>
                  <a:lnTo>
                    <a:pt x="6385" y="361"/>
                  </a:lnTo>
                  <a:lnTo>
                    <a:pt x="6313" y="385"/>
                  </a:lnTo>
                  <a:lnTo>
                    <a:pt x="6266" y="413"/>
                  </a:lnTo>
                  <a:lnTo>
                    <a:pt x="6217" y="443"/>
                  </a:lnTo>
                  <a:lnTo>
                    <a:pt x="6176" y="455"/>
                  </a:lnTo>
                  <a:lnTo>
                    <a:pt x="6115" y="471"/>
                  </a:lnTo>
                  <a:lnTo>
                    <a:pt x="6080" y="458"/>
                  </a:lnTo>
                  <a:lnTo>
                    <a:pt x="6076" y="448"/>
                  </a:lnTo>
                  <a:lnTo>
                    <a:pt x="6074" y="443"/>
                  </a:lnTo>
                  <a:lnTo>
                    <a:pt x="6078" y="442"/>
                  </a:lnTo>
                  <a:lnTo>
                    <a:pt x="6074" y="443"/>
                  </a:lnTo>
                  <a:lnTo>
                    <a:pt x="6060" y="390"/>
                  </a:lnTo>
                  <a:lnTo>
                    <a:pt x="6025" y="374"/>
                  </a:lnTo>
                  <a:lnTo>
                    <a:pt x="6028" y="328"/>
                  </a:lnTo>
                  <a:lnTo>
                    <a:pt x="6074" y="328"/>
                  </a:lnTo>
                  <a:lnTo>
                    <a:pt x="6068" y="302"/>
                  </a:lnTo>
                  <a:lnTo>
                    <a:pt x="6018" y="308"/>
                  </a:lnTo>
                  <a:lnTo>
                    <a:pt x="6012" y="284"/>
                  </a:lnTo>
                  <a:lnTo>
                    <a:pt x="5966" y="286"/>
                  </a:lnTo>
                  <a:lnTo>
                    <a:pt x="5969" y="260"/>
                  </a:lnTo>
                  <a:lnTo>
                    <a:pt x="5943" y="245"/>
                  </a:lnTo>
                  <a:lnTo>
                    <a:pt x="5931" y="205"/>
                  </a:lnTo>
                  <a:lnTo>
                    <a:pt x="5917" y="213"/>
                  </a:lnTo>
                  <a:lnTo>
                    <a:pt x="5923" y="236"/>
                  </a:lnTo>
                  <a:lnTo>
                    <a:pt x="5862" y="263"/>
                  </a:lnTo>
                  <a:lnTo>
                    <a:pt x="5862" y="294"/>
                  </a:lnTo>
                  <a:lnTo>
                    <a:pt x="5909" y="301"/>
                  </a:lnTo>
                  <a:lnTo>
                    <a:pt x="5948" y="337"/>
                  </a:lnTo>
                  <a:lnTo>
                    <a:pt x="5919" y="355"/>
                  </a:lnTo>
                  <a:lnTo>
                    <a:pt x="5919" y="393"/>
                  </a:lnTo>
                  <a:lnTo>
                    <a:pt x="5915" y="395"/>
                  </a:lnTo>
                  <a:lnTo>
                    <a:pt x="5914" y="395"/>
                  </a:lnTo>
                  <a:lnTo>
                    <a:pt x="5804" y="348"/>
                  </a:lnTo>
                  <a:lnTo>
                    <a:pt x="5775" y="344"/>
                  </a:lnTo>
                  <a:lnTo>
                    <a:pt x="5754" y="351"/>
                  </a:lnTo>
                  <a:lnTo>
                    <a:pt x="5754" y="351"/>
                  </a:lnTo>
                  <a:lnTo>
                    <a:pt x="5752" y="351"/>
                  </a:lnTo>
                  <a:lnTo>
                    <a:pt x="5752" y="351"/>
                  </a:lnTo>
                  <a:lnTo>
                    <a:pt x="5719" y="347"/>
                  </a:lnTo>
                  <a:lnTo>
                    <a:pt x="5697" y="338"/>
                  </a:lnTo>
                  <a:lnTo>
                    <a:pt x="5658" y="370"/>
                  </a:lnTo>
                  <a:lnTo>
                    <a:pt x="5656" y="387"/>
                  </a:lnTo>
                  <a:lnTo>
                    <a:pt x="5674" y="404"/>
                  </a:lnTo>
                  <a:lnTo>
                    <a:pt x="5674" y="420"/>
                  </a:lnTo>
                  <a:lnTo>
                    <a:pt x="5698" y="470"/>
                  </a:lnTo>
                  <a:lnTo>
                    <a:pt x="5738" y="493"/>
                  </a:lnTo>
                  <a:lnTo>
                    <a:pt x="5735" y="499"/>
                  </a:lnTo>
                  <a:lnTo>
                    <a:pt x="5693" y="475"/>
                  </a:lnTo>
                  <a:lnTo>
                    <a:pt x="5667" y="421"/>
                  </a:lnTo>
                  <a:lnTo>
                    <a:pt x="5667" y="407"/>
                  </a:lnTo>
                  <a:lnTo>
                    <a:pt x="5649" y="390"/>
                  </a:lnTo>
                  <a:lnTo>
                    <a:pt x="5649" y="388"/>
                  </a:lnTo>
                  <a:lnTo>
                    <a:pt x="5651" y="369"/>
                  </a:lnTo>
                  <a:lnTo>
                    <a:pt x="5636" y="361"/>
                  </a:lnTo>
                  <a:lnTo>
                    <a:pt x="5664" y="326"/>
                  </a:lnTo>
                  <a:lnTo>
                    <a:pt x="5636" y="285"/>
                  </a:lnTo>
                  <a:lnTo>
                    <a:pt x="5658" y="269"/>
                  </a:lnTo>
                  <a:lnTo>
                    <a:pt x="5688" y="290"/>
                  </a:lnTo>
                  <a:lnTo>
                    <a:pt x="5713" y="270"/>
                  </a:lnTo>
                  <a:lnTo>
                    <a:pt x="5755" y="343"/>
                  </a:lnTo>
                  <a:lnTo>
                    <a:pt x="5771" y="338"/>
                  </a:lnTo>
                  <a:lnTo>
                    <a:pt x="5786" y="271"/>
                  </a:lnTo>
                  <a:lnTo>
                    <a:pt x="5749" y="256"/>
                  </a:lnTo>
                  <a:lnTo>
                    <a:pt x="5741" y="200"/>
                  </a:lnTo>
                  <a:lnTo>
                    <a:pt x="5794" y="171"/>
                  </a:lnTo>
                  <a:lnTo>
                    <a:pt x="5784" y="155"/>
                  </a:lnTo>
                  <a:lnTo>
                    <a:pt x="5770" y="133"/>
                  </a:lnTo>
                  <a:lnTo>
                    <a:pt x="5743" y="124"/>
                  </a:lnTo>
                  <a:lnTo>
                    <a:pt x="5715" y="142"/>
                  </a:lnTo>
                  <a:lnTo>
                    <a:pt x="5685" y="144"/>
                  </a:lnTo>
                  <a:lnTo>
                    <a:pt x="5682" y="93"/>
                  </a:lnTo>
                  <a:lnTo>
                    <a:pt x="5671" y="60"/>
                  </a:lnTo>
                  <a:lnTo>
                    <a:pt x="5650" y="58"/>
                  </a:lnTo>
                  <a:lnTo>
                    <a:pt x="5631" y="43"/>
                  </a:lnTo>
                  <a:lnTo>
                    <a:pt x="5625" y="19"/>
                  </a:lnTo>
                  <a:lnTo>
                    <a:pt x="5611" y="24"/>
                  </a:lnTo>
                  <a:lnTo>
                    <a:pt x="5603" y="54"/>
                  </a:lnTo>
                  <a:lnTo>
                    <a:pt x="5617" y="96"/>
                  </a:lnTo>
                  <a:lnTo>
                    <a:pt x="5604" y="126"/>
                  </a:lnTo>
                  <a:lnTo>
                    <a:pt x="5578" y="143"/>
                  </a:lnTo>
                  <a:lnTo>
                    <a:pt x="5545" y="118"/>
                  </a:lnTo>
                  <a:lnTo>
                    <a:pt x="5540" y="79"/>
                  </a:lnTo>
                  <a:lnTo>
                    <a:pt x="5540" y="78"/>
                  </a:lnTo>
                  <a:lnTo>
                    <a:pt x="5549" y="35"/>
                  </a:lnTo>
                  <a:lnTo>
                    <a:pt x="5534" y="18"/>
                  </a:lnTo>
                  <a:lnTo>
                    <a:pt x="5453" y="24"/>
                  </a:lnTo>
                  <a:lnTo>
                    <a:pt x="5449" y="4"/>
                  </a:lnTo>
                  <a:lnTo>
                    <a:pt x="5434" y="0"/>
                  </a:lnTo>
                  <a:close/>
                </a:path>
              </a:pathLst>
            </a:custGeom>
            <a:solidFill>
              <a:srgbClr val="FAFAFA"/>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 name="Freeform 6"/>
            <p:cNvSpPr>
              <a:spLocks noEditPoints="1"/>
            </p:cNvSpPr>
            <p:nvPr/>
          </p:nvSpPr>
          <p:spPr bwMode="auto">
            <a:xfrm>
              <a:off x="1168" y="1131"/>
              <a:ext cx="5727" cy="3631"/>
            </a:xfrm>
            <a:custGeom>
              <a:avLst/>
              <a:gdLst>
                <a:gd name="T0" fmla="*/ 6005 w 9533"/>
                <a:gd name="T1" fmla="*/ 5466 h 6041"/>
                <a:gd name="T2" fmla="*/ 5258 w 9533"/>
                <a:gd name="T3" fmla="*/ 4535 h 6041"/>
                <a:gd name="T4" fmla="*/ 4619 w 9533"/>
                <a:gd name="T5" fmla="*/ 4597 h 6041"/>
                <a:gd name="T6" fmla="*/ 3838 w 9533"/>
                <a:gd name="T7" fmla="*/ 5719 h 6041"/>
                <a:gd name="T8" fmla="*/ 2576 w 9533"/>
                <a:gd name="T9" fmla="*/ 5936 h 6041"/>
                <a:gd name="T10" fmla="*/ 1913 w 9533"/>
                <a:gd name="T11" fmla="*/ 4632 h 6041"/>
                <a:gd name="T12" fmla="*/ 1991 w 9533"/>
                <a:gd name="T13" fmla="*/ 4184 h 6041"/>
                <a:gd name="T14" fmla="*/ 1325 w 9533"/>
                <a:gd name="T15" fmla="*/ 3950 h 6041"/>
                <a:gd name="T16" fmla="*/ 729 w 9533"/>
                <a:gd name="T17" fmla="*/ 4217 h 6041"/>
                <a:gd name="T18" fmla="*/ 688 w 9533"/>
                <a:gd name="T19" fmla="*/ 4846 h 6041"/>
                <a:gd name="T20" fmla="*/ 353 w 9533"/>
                <a:gd name="T21" fmla="*/ 4702 h 6041"/>
                <a:gd name="T22" fmla="*/ 1039 w 9533"/>
                <a:gd name="T23" fmla="*/ 3069 h 6041"/>
                <a:gd name="T24" fmla="*/ 2247 w 9533"/>
                <a:gd name="T25" fmla="*/ 1486 h 6041"/>
                <a:gd name="T26" fmla="*/ 2588 w 9533"/>
                <a:gd name="T27" fmla="*/ 1127 h 6041"/>
                <a:gd name="T28" fmla="*/ 3483 w 9533"/>
                <a:gd name="T29" fmla="*/ 696 h 6041"/>
                <a:gd name="T30" fmla="*/ 4312 w 9533"/>
                <a:gd name="T31" fmla="*/ 783 h 6041"/>
                <a:gd name="T32" fmla="*/ 5237 w 9533"/>
                <a:gd name="T33" fmla="*/ 676 h 6041"/>
                <a:gd name="T34" fmla="*/ 5204 w 9533"/>
                <a:gd name="T35" fmla="*/ 482 h 6041"/>
                <a:gd name="T36" fmla="*/ 5702 w 9533"/>
                <a:gd name="T37" fmla="*/ 145 h 6041"/>
                <a:gd name="T38" fmla="*/ 6126 w 9533"/>
                <a:gd name="T39" fmla="*/ 472 h 6041"/>
                <a:gd name="T40" fmla="*/ 7585 w 9533"/>
                <a:gd name="T41" fmla="*/ 1001 h 6041"/>
                <a:gd name="T42" fmla="*/ 7504 w 9533"/>
                <a:gd name="T43" fmla="*/ 2217 h 6041"/>
                <a:gd name="T44" fmla="*/ 8700 w 9533"/>
                <a:gd name="T45" fmla="*/ 2860 h 6041"/>
                <a:gd name="T46" fmla="*/ 9324 w 9533"/>
                <a:gd name="T47" fmla="*/ 3408 h 6041"/>
                <a:gd name="T48" fmla="*/ 8721 w 9533"/>
                <a:gd name="T49" fmla="*/ 3647 h 6041"/>
                <a:gd name="T50" fmla="*/ 8599 w 9533"/>
                <a:gd name="T51" fmla="*/ 4589 h 6041"/>
                <a:gd name="T52" fmla="*/ 7507 w 9533"/>
                <a:gd name="T53" fmla="*/ 4452 h 6041"/>
                <a:gd name="T54" fmla="*/ 7016 w 9533"/>
                <a:gd name="T55" fmla="*/ 4377 h 6041"/>
                <a:gd name="T56" fmla="*/ 6502 w 9533"/>
                <a:gd name="T57" fmla="*/ 5481 h 6041"/>
                <a:gd name="T58" fmla="*/ 6632 w 9533"/>
                <a:gd name="T59" fmla="*/ 5784 h 6041"/>
                <a:gd name="T60" fmla="*/ 6765 w 9533"/>
                <a:gd name="T61" fmla="*/ 4982 h 6041"/>
                <a:gd name="T62" fmla="*/ 7203 w 9533"/>
                <a:gd name="T63" fmla="*/ 3934 h 6041"/>
                <a:gd name="T64" fmla="*/ 7975 w 9533"/>
                <a:gd name="T65" fmla="*/ 4376 h 6041"/>
                <a:gd name="T66" fmla="*/ 8869 w 9533"/>
                <a:gd name="T67" fmla="*/ 4183 h 6041"/>
                <a:gd name="T68" fmla="*/ 9166 w 9533"/>
                <a:gd name="T69" fmla="*/ 3738 h 6041"/>
                <a:gd name="T70" fmla="*/ 9291 w 9533"/>
                <a:gd name="T71" fmla="*/ 2367 h 6041"/>
                <a:gd name="T72" fmla="*/ 8231 w 9533"/>
                <a:gd name="T73" fmla="*/ 2417 h 6041"/>
                <a:gd name="T74" fmla="*/ 7425 w 9533"/>
                <a:gd name="T75" fmla="*/ 1715 h 6041"/>
                <a:gd name="T76" fmla="*/ 7254 w 9533"/>
                <a:gd name="T77" fmla="*/ 889 h 6041"/>
                <a:gd name="T78" fmla="*/ 6071 w 9533"/>
                <a:gd name="T79" fmla="*/ 398 h 6041"/>
                <a:gd name="T80" fmla="*/ 5685 w 9533"/>
                <a:gd name="T81" fmla="*/ 428 h 6041"/>
                <a:gd name="T82" fmla="*/ 5622 w 9533"/>
                <a:gd name="T83" fmla="*/ 32 h 6041"/>
                <a:gd name="T84" fmla="*/ 5379 w 9533"/>
                <a:gd name="T85" fmla="*/ 502 h 6041"/>
                <a:gd name="T86" fmla="*/ 5417 w 9533"/>
                <a:gd name="T87" fmla="*/ 664 h 6041"/>
                <a:gd name="T88" fmla="*/ 4943 w 9533"/>
                <a:gd name="T89" fmla="*/ 710 h 6041"/>
                <a:gd name="T90" fmla="*/ 3798 w 9533"/>
                <a:gd name="T91" fmla="*/ 809 h 6041"/>
                <a:gd name="T92" fmla="*/ 3379 w 9533"/>
                <a:gd name="T93" fmla="*/ 764 h 6041"/>
                <a:gd name="T94" fmla="*/ 2643 w 9533"/>
                <a:gd name="T95" fmla="*/ 979 h 6041"/>
                <a:gd name="T96" fmla="*/ 2124 w 9533"/>
                <a:gd name="T97" fmla="*/ 1592 h 6041"/>
                <a:gd name="T98" fmla="*/ 1107 w 9533"/>
                <a:gd name="T99" fmla="*/ 2843 h 6041"/>
                <a:gd name="T100" fmla="*/ 363 w 9533"/>
                <a:gd name="T101" fmla="*/ 4592 h 6041"/>
                <a:gd name="T102" fmla="*/ 609 w 9533"/>
                <a:gd name="T103" fmla="*/ 4869 h 6041"/>
                <a:gd name="T104" fmla="*/ 631 w 9533"/>
                <a:gd name="T105" fmla="*/ 4322 h 6041"/>
                <a:gd name="T106" fmla="*/ 1127 w 9533"/>
                <a:gd name="T107" fmla="*/ 4005 h 6041"/>
                <a:gd name="T108" fmla="*/ 1872 w 9533"/>
                <a:gd name="T109" fmla="*/ 4110 h 6041"/>
                <a:gd name="T110" fmla="*/ 1806 w 9533"/>
                <a:gd name="T111" fmla="*/ 4369 h 6041"/>
                <a:gd name="T112" fmla="*/ 2259 w 9533"/>
                <a:gd name="T113" fmla="*/ 5575 h 6041"/>
                <a:gd name="T114" fmla="*/ 3455 w 9533"/>
                <a:gd name="T115" fmla="*/ 5603 h 6041"/>
                <a:gd name="T116" fmla="*/ 4396 w 9533"/>
                <a:gd name="T117" fmla="*/ 5211 h 6041"/>
                <a:gd name="T118" fmla="*/ 5144 w 9533"/>
                <a:gd name="T119" fmla="*/ 4122 h 6041"/>
                <a:gd name="T120" fmla="*/ 6029 w 9533"/>
                <a:gd name="T121" fmla="*/ 5180 h 6041"/>
                <a:gd name="T122" fmla="*/ 6393 w 9533"/>
                <a:gd name="T123" fmla="*/ 5992 h 60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533" h="6041">
                  <a:moveTo>
                    <a:pt x="6496" y="6041"/>
                  </a:moveTo>
                  <a:lnTo>
                    <a:pt x="6496" y="6041"/>
                  </a:lnTo>
                  <a:lnTo>
                    <a:pt x="6440" y="6029"/>
                  </a:lnTo>
                  <a:lnTo>
                    <a:pt x="6447" y="5989"/>
                  </a:lnTo>
                  <a:lnTo>
                    <a:pt x="6428" y="5980"/>
                  </a:lnTo>
                  <a:lnTo>
                    <a:pt x="6392" y="6000"/>
                  </a:lnTo>
                  <a:lnTo>
                    <a:pt x="6361" y="5971"/>
                  </a:lnTo>
                  <a:lnTo>
                    <a:pt x="6343" y="5969"/>
                  </a:lnTo>
                  <a:lnTo>
                    <a:pt x="6305" y="5997"/>
                  </a:lnTo>
                  <a:lnTo>
                    <a:pt x="6266" y="6009"/>
                  </a:lnTo>
                  <a:lnTo>
                    <a:pt x="6270" y="5967"/>
                  </a:lnTo>
                  <a:lnTo>
                    <a:pt x="6271" y="5966"/>
                  </a:lnTo>
                  <a:lnTo>
                    <a:pt x="6323" y="5899"/>
                  </a:lnTo>
                  <a:lnTo>
                    <a:pt x="6333" y="5891"/>
                  </a:lnTo>
                  <a:lnTo>
                    <a:pt x="6331" y="5888"/>
                  </a:lnTo>
                  <a:lnTo>
                    <a:pt x="6310" y="5885"/>
                  </a:lnTo>
                  <a:lnTo>
                    <a:pt x="6294" y="5818"/>
                  </a:lnTo>
                  <a:lnTo>
                    <a:pt x="6279" y="5767"/>
                  </a:lnTo>
                  <a:lnTo>
                    <a:pt x="6273" y="5754"/>
                  </a:lnTo>
                  <a:lnTo>
                    <a:pt x="6256" y="5735"/>
                  </a:lnTo>
                  <a:lnTo>
                    <a:pt x="6227" y="5711"/>
                  </a:lnTo>
                  <a:lnTo>
                    <a:pt x="6219" y="5688"/>
                  </a:lnTo>
                  <a:lnTo>
                    <a:pt x="6231" y="5649"/>
                  </a:lnTo>
                  <a:lnTo>
                    <a:pt x="6223" y="5619"/>
                  </a:lnTo>
                  <a:lnTo>
                    <a:pt x="6198" y="5622"/>
                  </a:lnTo>
                  <a:lnTo>
                    <a:pt x="6176" y="5618"/>
                  </a:lnTo>
                  <a:lnTo>
                    <a:pt x="6150" y="5595"/>
                  </a:lnTo>
                  <a:lnTo>
                    <a:pt x="6072" y="5533"/>
                  </a:lnTo>
                  <a:lnTo>
                    <a:pt x="5995" y="5517"/>
                  </a:lnTo>
                  <a:lnTo>
                    <a:pt x="5991" y="5517"/>
                  </a:lnTo>
                  <a:lnTo>
                    <a:pt x="5992" y="5512"/>
                  </a:lnTo>
                  <a:lnTo>
                    <a:pt x="6005" y="5466"/>
                  </a:lnTo>
                  <a:lnTo>
                    <a:pt x="6013" y="5454"/>
                  </a:lnTo>
                  <a:lnTo>
                    <a:pt x="6031" y="5423"/>
                  </a:lnTo>
                  <a:lnTo>
                    <a:pt x="6060" y="5412"/>
                  </a:lnTo>
                  <a:lnTo>
                    <a:pt x="6077" y="5386"/>
                  </a:lnTo>
                  <a:lnTo>
                    <a:pt x="6093" y="5356"/>
                  </a:lnTo>
                  <a:lnTo>
                    <a:pt x="6111" y="5342"/>
                  </a:lnTo>
                  <a:lnTo>
                    <a:pt x="6136" y="5307"/>
                  </a:lnTo>
                  <a:lnTo>
                    <a:pt x="6128" y="5265"/>
                  </a:lnTo>
                  <a:lnTo>
                    <a:pt x="6030" y="5189"/>
                  </a:lnTo>
                  <a:lnTo>
                    <a:pt x="6023" y="5200"/>
                  </a:lnTo>
                  <a:lnTo>
                    <a:pt x="5981" y="5210"/>
                  </a:lnTo>
                  <a:lnTo>
                    <a:pt x="5921" y="5178"/>
                  </a:lnTo>
                  <a:lnTo>
                    <a:pt x="5908" y="5154"/>
                  </a:lnTo>
                  <a:lnTo>
                    <a:pt x="5836" y="5204"/>
                  </a:lnTo>
                  <a:lnTo>
                    <a:pt x="5798" y="5190"/>
                  </a:lnTo>
                  <a:lnTo>
                    <a:pt x="5713" y="5158"/>
                  </a:lnTo>
                  <a:lnTo>
                    <a:pt x="5693" y="5127"/>
                  </a:lnTo>
                  <a:lnTo>
                    <a:pt x="5616" y="5139"/>
                  </a:lnTo>
                  <a:lnTo>
                    <a:pt x="5610" y="5097"/>
                  </a:lnTo>
                  <a:lnTo>
                    <a:pt x="5573" y="5066"/>
                  </a:lnTo>
                  <a:lnTo>
                    <a:pt x="5595" y="5034"/>
                  </a:lnTo>
                  <a:lnTo>
                    <a:pt x="5533" y="5003"/>
                  </a:lnTo>
                  <a:lnTo>
                    <a:pt x="5526" y="4973"/>
                  </a:lnTo>
                  <a:lnTo>
                    <a:pt x="5462" y="4902"/>
                  </a:lnTo>
                  <a:lnTo>
                    <a:pt x="5444" y="4841"/>
                  </a:lnTo>
                  <a:lnTo>
                    <a:pt x="5310" y="4799"/>
                  </a:lnTo>
                  <a:lnTo>
                    <a:pt x="5298" y="4763"/>
                  </a:lnTo>
                  <a:lnTo>
                    <a:pt x="5249" y="4750"/>
                  </a:lnTo>
                  <a:lnTo>
                    <a:pt x="5279" y="4702"/>
                  </a:lnTo>
                  <a:lnTo>
                    <a:pt x="5211" y="4588"/>
                  </a:lnTo>
                  <a:lnTo>
                    <a:pt x="5246" y="4577"/>
                  </a:lnTo>
                  <a:lnTo>
                    <a:pt x="5258" y="4535"/>
                  </a:lnTo>
                  <a:lnTo>
                    <a:pt x="5288" y="4501"/>
                  </a:lnTo>
                  <a:lnTo>
                    <a:pt x="5292" y="4459"/>
                  </a:lnTo>
                  <a:lnTo>
                    <a:pt x="5297" y="4348"/>
                  </a:lnTo>
                  <a:lnTo>
                    <a:pt x="5290" y="4267"/>
                  </a:lnTo>
                  <a:lnTo>
                    <a:pt x="5299" y="4252"/>
                  </a:lnTo>
                  <a:lnTo>
                    <a:pt x="5278" y="4217"/>
                  </a:lnTo>
                  <a:lnTo>
                    <a:pt x="5271" y="4186"/>
                  </a:lnTo>
                  <a:lnTo>
                    <a:pt x="5271" y="4186"/>
                  </a:lnTo>
                  <a:lnTo>
                    <a:pt x="5285" y="4135"/>
                  </a:lnTo>
                  <a:lnTo>
                    <a:pt x="5234" y="4094"/>
                  </a:lnTo>
                  <a:lnTo>
                    <a:pt x="5144" y="4129"/>
                  </a:lnTo>
                  <a:lnTo>
                    <a:pt x="5144" y="4130"/>
                  </a:lnTo>
                  <a:lnTo>
                    <a:pt x="5141" y="4130"/>
                  </a:lnTo>
                  <a:lnTo>
                    <a:pt x="5137" y="4132"/>
                  </a:lnTo>
                  <a:lnTo>
                    <a:pt x="5137" y="4131"/>
                  </a:lnTo>
                  <a:lnTo>
                    <a:pt x="5083" y="4138"/>
                  </a:lnTo>
                  <a:lnTo>
                    <a:pt x="4999" y="4219"/>
                  </a:lnTo>
                  <a:lnTo>
                    <a:pt x="4963" y="4217"/>
                  </a:lnTo>
                  <a:lnTo>
                    <a:pt x="4936" y="4263"/>
                  </a:lnTo>
                  <a:lnTo>
                    <a:pt x="4977" y="4281"/>
                  </a:lnTo>
                  <a:lnTo>
                    <a:pt x="4992" y="4327"/>
                  </a:lnTo>
                  <a:lnTo>
                    <a:pt x="4979" y="4360"/>
                  </a:lnTo>
                  <a:lnTo>
                    <a:pt x="4978" y="4360"/>
                  </a:lnTo>
                  <a:lnTo>
                    <a:pt x="4915" y="4403"/>
                  </a:lnTo>
                  <a:lnTo>
                    <a:pt x="4879" y="4400"/>
                  </a:lnTo>
                  <a:lnTo>
                    <a:pt x="4870" y="4414"/>
                  </a:lnTo>
                  <a:lnTo>
                    <a:pt x="4874" y="4480"/>
                  </a:lnTo>
                  <a:lnTo>
                    <a:pt x="4818" y="4478"/>
                  </a:lnTo>
                  <a:lnTo>
                    <a:pt x="4793" y="4496"/>
                  </a:lnTo>
                  <a:lnTo>
                    <a:pt x="4763" y="4599"/>
                  </a:lnTo>
                  <a:lnTo>
                    <a:pt x="4664" y="4616"/>
                  </a:lnTo>
                  <a:lnTo>
                    <a:pt x="4619" y="4597"/>
                  </a:lnTo>
                  <a:lnTo>
                    <a:pt x="4497" y="4719"/>
                  </a:lnTo>
                  <a:lnTo>
                    <a:pt x="4538" y="4751"/>
                  </a:lnTo>
                  <a:lnTo>
                    <a:pt x="4601" y="4818"/>
                  </a:lnTo>
                  <a:lnTo>
                    <a:pt x="4676" y="4956"/>
                  </a:lnTo>
                  <a:lnTo>
                    <a:pt x="4644" y="5021"/>
                  </a:lnTo>
                  <a:lnTo>
                    <a:pt x="4655" y="5062"/>
                  </a:lnTo>
                  <a:lnTo>
                    <a:pt x="4631" y="5098"/>
                  </a:lnTo>
                  <a:lnTo>
                    <a:pt x="4575" y="5115"/>
                  </a:lnTo>
                  <a:lnTo>
                    <a:pt x="4564" y="5161"/>
                  </a:lnTo>
                  <a:lnTo>
                    <a:pt x="4538" y="5184"/>
                  </a:lnTo>
                  <a:lnTo>
                    <a:pt x="4475" y="5192"/>
                  </a:lnTo>
                  <a:lnTo>
                    <a:pt x="4401" y="5216"/>
                  </a:lnTo>
                  <a:lnTo>
                    <a:pt x="4380" y="5282"/>
                  </a:lnTo>
                  <a:lnTo>
                    <a:pt x="4381" y="5323"/>
                  </a:lnTo>
                  <a:lnTo>
                    <a:pt x="4403" y="5379"/>
                  </a:lnTo>
                  <a:lnTo>
                    <a:pt x="4365" y="5415"/>
                  </a:lnTo>
                  <a:lnTo>
                    <a:pt x="4356" y="5480"/>
                  </a:lnTo>
                  <a:lnTo>
                    <a:pt x="4334" y="5482"/>
                  </a:lnTo>
                  <a:lnTo>
                    <a:pt x="4306" y="5529"/>
                  </a:lnTo>
                  <a:lnTo>
                    <a:pt x="4137" y="5531"/>
                  </a:lnTo>
                  <a:lnTo>
                    <a:pt x="4105" y="5583"/>
                  </a:lnTo>
                  <a:lnTo>
                    <a:pt x="4078" y="5601"/>
                  </a:lnTo>
                  <a:lnTo>
                    <a:pt x="4072" y="5658"/>
                  </a:lnTo>
                  <a:lnTo>
                    <a:pt x="4056" y="5707"/>
                  </a:lnTo>
                  <a:lnTo>
                    <a:pt x="4069" y="5747"/>
                  </a:lnTo>
                  <a:lnTo>
                    <a:pt x="4047" y="5774"/>
                  </a:lnTo>
                  <a:lnTo>
                    <a:pt x="3996" y="5764"/>
                  </a:lnTo>
                  <a:lnTo>
                    <a:pt x="3967" y="5748"/>
                  </a:lnTo>
                  <a:lnTo>
                    <a:pt x="3944" y="5747"/>
                  </a:lnTo>
                  <a:lnTo>
                    <a:pt x="3911" y="5783"/>
                  </a:lnTo>
                  <a:lnTo>
                    <a:pt x="3871" y="5742"/>
                  </a:lnTo>
                  <a:lnTo>
                    <a:pt x="3838" y="5719"/>
                  </a:lnTo>
                  <a:lnTo>
                    <a:pt x="3792" y="5705"/>
                  </a:lnTo>
                  <a:lnTo>
                    <a:pt x="3768" y="5754"/>
                  </a:lnTo>
                  <a:lnTo>
                    <a:pt x="3733" y="5755"/>
                  </a:lnTo>
                  <a:lnTo>
                    <a:pt x="3707" y="5716"/>
                  </a:lnTo>
                  <a:lnTo>
                    <a:pt x="3708" y="5669"/>
                  </a:lnTo>
                  <a:lnTo>
                    <a:pt x="3650" y="5658"/>
                  </a:lnTo>
                  <a:lnTo>
                    <a:pt x="3641" y="5631"/>
                  </a:lnTo>
                  <a:lnTo>
                    <a:pt x="3614" y="5595"/>
                  </a:lnTo>
                  <a:lnTo>
                    <a:pt x="3568" y="5617"/>
                  </a:lnTo>
                  <a:lnTo>
                    <a:pt x="3567" y="5617"/>
                  </a:lnTo>
                  <a:lnTo>
                    <a:pt x="3450" y="5609"/>
                  </a:lnTo>
                  <a:lnTo>
                    <a:pt x="3426" y="5560"/>
                  </a:lnTo>
                  <a:lnTo>
                    <a:pt x="3370" y="5579"/>
                  </a:lnTo>
                  <a:lnTo>
                    <a:pt x="3360" y="5593"/>
                  </a:lnTo>
                  <a:lnTo>
                    <a:pt x="3372" y="5644"/>
                  </a:lnTo>
                  <a:lnTo>
                    <a:pt x="3350" y="5658"/>
                  </a:lnTo>
                  <a:lnTo>
                    <a:pt x="3307" y="5652"/>
                  </a:lnTo>
                  <a:lnTo>
                    <a:pt x="3244" y="5655"/>
                  </a:lnTo>
                  <a:lnTo>
                    <a:pt x="3215" y="5678"/>
                  </a:lnTo>
                  <a:lnTo>
                    <a:pt x="3219" y="5716"/>
                  </a:lnTo>
                  <a:lnTo>
                    <a:pt x="3164" y="5727"/>
                  </a:lnTo>
                  <a:lnTo>
                    <a:pt x="3124" y="5774"/>
                  </a:lnTo>
                  <a:lnTo>
                    <a:pt x="3026" y="5837"/>
                  </a:lnTo>
                  <a:lnTo>
                    <a:pt x="2939" y="5780"/>
                  </a:lnTo>
                  <a:lnTo>
                    <a:pt x="2895" y="5800"/>
                  </a:lnTo>
                  <a:lnTo>
                    <a:pt x="2833" y="5764"/>
                  </a:lnTo>
                  <a:lnTo>
                    <a:pt x="2762" y="5866"/>
                  </a:lnTo>
                  <a:lnTo>
                    <a:pt x="2682" y="5855"/>
                  </a:lnTo>
                  <a:lnTo>
                    <a:pt x="2640" y="5898"/>
                  </a:lnTo>
                  <a:lnTo>
                    <a:pt x="2640" y="5937"/>
                  </a:lnTo>
                  <a:lnTo>
                    <a:pt x="2614" y="5952"/>
                  </a:lnTo>
                  <a:lnTo>
                    <a:pt x="2576" y="5936"/>
                  </a:lnTo>
                  <a:lnTo>
                    <a:pt x="2532" y="5889"/>
                  </a:lnTo>
                  <a:lnTo>
                    <a:pt x="2457" y="5953"/>
                  </a:lnTo>
                  <a:lnTo>
                    <a:pt x="2417" y="5946"/>
                  </a:lnTo>
                  <a:lnTo>
                    <a:pt x="2406" y="5895"/>
                  </a:lnTo>
                  <a:lnTo>
                    <a:pt x="2303" y="5754"/>
                  </a:lnTo>
                  <a:lnTo>
                    <a:pt x="2287" y="5709"/>
                  </a:lnTo>
                  <a:lnTo>
                    <a:pt x="2283" y="5655"/>
                  </a:lnTo>
                  <a:lnTo>
                    <a:pt x="2221" y="5610"/>
                  </a:lnTo>
                  <a:lnTo>
                    <a:pt x="2251" y="5574"/>
                  </a:lnTo>
                  <a:lnTo>
                    <a:pt x="2218" y="5515"/>
                  </a:lnTo>
                  <a:lnTo>
                    <a:pt x="2174" y="5505"/>
                  </a:lnTo>
                  <a:lnTo>
                    <a:pt x="2166" y="5457"/>
                  </a:lnTo>
                  <a:lnTo>
                    <a:pt x="2099" y="5361"/>
                  </a:lnTo>
                  <a:lnTo>
                    <a:pt x="2070" y="5348"/>
                  </a:lnTo>
                  <a:lnTo>
                    <a:pt x="2072" y="5321"/>
                  </a:lnTo>
                  <a:lnTo>
                    <a:pt x="2052" y="5320"/>
                  </a:lnTo>
                  <a:lnTo>
                    <a:pt x="2018" y="5364"/>
                  </a:lnTo>
                  <a:lnTo>
                    <a:pt x="1960" y="5382"/>
                  </a:lnTo>
                  <a:lnTo>
                    <a:pt x="1933" y="5357"/>
                  </a:lnTo>
                  <a:lnTo>
                    <a:pt x="1955" y="5309"/>
                  </a:lnTo>
                  <a:lnTo>
                    <a:pt x="1976" y="5287"/>
                  </a:lnTo>
                  <a:lnTo>
                    <a:pt x="1966" y="5225"/>
                  </a:lnTo>
                  <a:lnTo>
                    <a:pt x="1995" y="5140"/>
                  </a:lnTo>
                  <a:lnTo>
                    <a:pt x="1889" y="5131"/>
                  </a:lnTo>
                  <a:lnTo>
                    <a:pt x="1818" y="5122"/>
                  </a:lnTo>
                  <a:lnTo>
                    <a:pt x="1780" y="5099"/>
                  </a:lnTo>
                  <a:lnTo>
                    <a:pt x="1769" y="5018"/>
                  </a:lnTo>
                  <a:lnTo>
                    <a:pt x="1812" y="4960"/>
                  </a:lnTo>
                  <a:lnTo>
                    <a:pt x="1792" y="4894"/>
                  </a:lnTo>
                  <a:lnTo>
                    <a:pt x="1843" y="4811"/>
                  </a:lnTo>
                  <a:lnTo>
                    <a:pt x="1903" y="4724"/>
                  </a:lnTo>
                  <a:lnTo>
                    <a:pt x="1913" y="4632"/>
                  </a:lnTo>
                  <a:lnTo>
                    <a:pt x="1869" y="4609"/>
                  </a:lnTo>
                  <a:lnTo>
                    <a:pt x="1832" y="4556"/>
                  </a:lnTo>
                  <a:lnTo>
                    <a:pt x="1790" y="4530"/>
                  </a:lnTo>
                  <a:lnTo>
                    <a:pt x="1783" y="4503"/>
                  </a:lnTo>
                  <a:lnTo>
                    <a:pt x="1763" y="4507"/>
                  </a:lnTo>
                  <a:lnTo>
                    <a:pt x="1750" y="4459"/>
                  </a:lnTo>
                  <a:lnTo>
                    <a:pt x="1729" y="4413"/>
                  </a:lnTo>
                  <a:lnTo>
                    <a:pt x="1798" y="4365"/>
                  </a:lnTo>
                  <a:lnTo>
                    <a:pt x="1794" y="4325"/>
                  </a:lnTo>
                  <a:lnTo>
                    <a:pt x="1804" y="4310"/>
                  </a:lnTo>
                  <a:lnTo>
                    <a:pt x="1907" y="4298"/>
                  </a:lnTo>
                  <a:lnTo>
                    <a:pt x="1901" y="4291"/>
                  </a:lnTo>
                  <a:lnTo>
                    <a:pt x="1910" y="4297"/>
                  </a:lnTo>
                  <a:lnTo>
                    <a:pt x="1913" y="4297"/>
                  </a:lnTo>
                  <a:lnTo>
                    <a:pt x="1916" y="4302"/>
                  </a:lnTo>
                  <a:lnTo>
                    <a:pt x="1935" y="4315"/>
                  </a:lnTo>
                  <a:lnTo>
                    <a:pt x="1956" y="4309"/>
                  </a:lnTo>
                  <a:lnTo>
                    <a:pt x="1980" y="4307"/>
                  </a:lnTo>
                  <a:lnTo>
                    <a:pt x="1993" y="4312"/>
                  </a:lnTo>
                  <a:lnTo>
                    <a:pt x="2005" y="4306"/>
                  </a:lnTo>
                  <a:lnTo>
                    <a:pt x="2043" y="4309"/>
                  </a:lnTo>
                  <a:lnTo>
                    <a:pt x="2051" y="4303"/>
                  </a:lnTo>
                  <a:lnTo>
                    <a:pt x="2054" y="4290"/>
                  </a:lnTo>
                  <a:lnTo>
                    <a:pt x="2066" y="4272"/>
                  </a:lnTo>
                  <a:lnTo>
                    <a:pt x="2051" y="4235"/>
                  </a:lnTo>
                  <a:lnTo>
                    <a:pt x="2046" y="4221"/>
                  </a:lnTo>
                  <a:lnTo>
                    <a:pt x="2040" y="4214"/>
                  </a:lnTo>
                  <a:lnTo>
                    <a:pt x="2029" y="4216"/>
                  </a:lnTo>
                  <a:lnTo>
                    <a:pt x="2020" y="4207"/>
                  </a:lnTo>
                  <a:lnTo>
                    <a:pt x="2019" y="4193"/>
                  </a:lnTo>
                  <a:lnTo>
                    <a:pt x="2006" y="4181"/>
                  </a:lnTo>
                  <a:lnTo>
                    <a:pt x="1991" y="4184"/>
                  </a:lnTo>
                  <a:lnTo>
                    <a:pt x="1958" y="4174"/>
                  </a:lnTo>
                  <a:lnTo>
                    <a:pt x="1956" y="4161"/>
                  </a:lnTo>
                  <a:lnTo>
                    <a:pt x="1930" y="4156"/>
                  </a:lnTo>
                  <a:lnTo>
                    <a:pt x="1915" y="4149"/>
                  </a:lnTo>
                  <a:lnTo>
                    <a:pt x="1903" y="4129"/>
                  </a:lnTo>
                  <a:lnTo>
                    <a:pt x="1877" y="4122"/>
                  </a:lnTo>
                  <a:lnTo>
                    <a:pt x="1866" y="4115"/>
                  </a:lnTo>
                  <a:lnTo>
                    <a:pt x="1861" y="4096"/>
                  </a:lnTo>
                  <a:lnTo>
                    <a:pt x="1824" y="4091"/>
                  </a:lnTo>
                  <a:lnTo>
                    <a:pt x="1793" y="4085"/>
                  </a:lnTo>
                  <a:lnTo>
                    <a:pt x="1767" y="4077"/>
                  </a:lnTo>
                  <a:lnTo>
                    <a:pt x="1746" y="4075"/>
                  </a:lnTo>
                  <a:lnTo>
                    <a:pt x="1707" y="4056"/>
                  </a:lnTo>
                  <a:lnTo>
                    <a:pt x="1691" y="4037"/>
                  </a:lnTo>
                  <a:lnTo>
                    <a:pt x="1675" y="4029"/>
                  </a:lnTo>
                  <a:lnTo>
                    <a:pt x="1663" y="4029"/>
                  </a:lnTo>
                  <a:lnTo>
                    <a:pt x="1650" y="4038"/>
                  </a:lnTo>
                  <a:lnTo>
                    <a:pt x="1629" y="4038"/>
                  </a:lnTo>
                  <a:lnTo>
                    <a:pt x="1612" y="4025"/>
                  </a:lnTo>
                  <a:lnTo>
                    <a:pt x="1590" y="4006"/>
                  </a:lnTo>
                  <a:lnTo>
                    <a:pt x="1563" y="3992"/>
                  </a:lnTo>
                  <a:lnTo>
                    <a:pt x="1536" y="3983"/>
                  </a:lnTo>
                  <a:lnTo>
                    <a:pt x="1517" y="3981"/>
                  </a:lnTo>
                  <a:lnTo>
                    <a:pt x="1510" y="3978"/>
                  </a:lnTo>
                  <a:lnTo>
                    <a:pt x="1465" y="3980"/>
                  </a:lnTo>
                  <a:lnTo>
                    <a:pt x="1464" y="3979"/>
                  </a:lnTo>
                  <a:lnTo>
                    <a:pt x="1415" y="3966"/>
                  </a:lnTo>
                  <a:lnTo>
                    <a:pt x="1388" y="3954"/>
                  </a:lnTo>
                  <a:lnTo>
                    <a:pt x="1360" y="3938"/>
                  </a:lnTo>
                  <a:lnTo>
                    <a:pt x="1349" y="3938"/>
                  </a:lnTo>
                  <a:lnTo>
                    <a:pt x="1336" y="3939"/>
                  </a:lnTo>
                  <a:lnTo>
                    <a:pt x="1325" y="3950"/>
                  </a:lnTo>
                  <a:lnTo>
                    <a:pt x="1292" y="3969"/>
                  </a:lnTo>
                  <a:lnTo>
                    <a:pt x="1245" y="3968"/>
                  </a:lnTo>
                  <a:lnTo>
                    <a:pt x="1215" y="3946"/>
                  </a:lnTo>
                  <a:lnTo>
                    <a:pt x="1192" y="3941"/>
                  </a:lnTo>
                  <a:lnTo>
                    <a:pt x="1181" y="3948"/>
                  </a:lnTo>
                  <a:lnTo>
                    <a:pt x="1162" y="3978"/>
                  </a:lnTo>
                  <a:lnTo>
                    <a:pt x="1142" y="3984"/>
                  </a:lnTo>
                  <a:lnTo>
                    <a:pt x="1132" y="4009"/>
                  </a:lnTo>
                  <a:lnTo>
                    <a:pt x="1125" y="4017"/>
                  </a:lnTo>
                  <a:lnTo>
                    <a:pt x="1108" y="4017"/>
                  </a:lnTo>
                  <a:lnTo>
                    <a:pt x="1091" y="4032"/>
                  </a:lnTo>
                  <a:lnTo>
                    <a:pt x="1090" y="4051"/>
                  </a:lnTo>
                  <a:lnTo>
                    <a:pt x="1084" y="4056"/>
                  </a:lnTo>
                  <a:lnTo>
                    <a:pt x="1074" y="4054"/>
                  </a:lnTo>
                  <a:lnTo>
                    <a:pt x="1059" y="4068"/>
                  </a:lnTo>
                  <a:lnTo>
                    <a:pt x="1032" y="4077"/>
                  </a:lnTo>
                  <a:lnTo>
                    <a:pt x="1002" y="4082"/>
                  </a:lnTo>
                  <a:lnTo>
                    <a:pt x="979" y="4099"/>
                  </a:lnTo>
                  <a:lnTo>
                    <a:pt x="974" y="4107"/>
                  </a:lnTo>
                  <a:lnTo>
                    <a:pt x="954" y="4112"/>
                  </a:lnTo>
                  <a:lnTo>
                    <a:pt x="935" y="4106"/>
                  </a:lnTo>
                  <a:lnTo>
                    <a:pt x="923" y="4094"/>
                  </a:lnTo>
                  <a:lnTo>
                    <a:pt x="910" y="4094"/>
                  </a:lnTo>
                  <a:lnTo>
                    <a:pt x="855" y="4103"/>
                  </a:lnTo>
                  <a:lnTo>
                    <a:pt x="845" y="4104"/>
                  </a:lnTo>
                  <a:lnTo>
                    <a:pt x="831" y="4115"/>
                  </a:lnTo>
                  <a:lnTo>
                    <a:pt x="818" y="4135"/>
                  </a:lnTo>
                  <a:lnTo>
                    <a:pt x="789" y="4156"/>
                  </a:lnTo>
                  <a:lnTo>
                    <a:pt x="782" y="4170"/>
                  </a:lnTo>
                  <a:lnTo>
                    <a:pt x="767" y="4189"/>
                  </a:lnTo>
                  <a:lnTo>
                    <a:pt x="762" y="4197"/>
                  </a:lnTo>
                  <a:lnTo>
                    <a:pt x="729" y="4217"/>
                  </a:lnTo>
                  <a:lnTo>
                    <a:pt x="726" y="4243"/>
                  </a:lnTo>
                  <a:lnTo>
                    <a:pt x="709" y="4268"/>
                  </a:lnTo>
                  <a:lnTo>
                    <a:pt x="710" y="4294"/>
                  </a:lnTo>
                  <a:lnTo>
                    <a:pt x="699" y="4300"/>
                  </a:lnTo>
                  <a:lnTo>
                    <a:pt x="690" y="4318"/>
                  </a:lnTo>
                  <a:lnTo>
                    <a:pt x="665" y="4309"/>
                  </a:lnTo>
                  <a:lnTo>
                    <a:pt x="657" y="4309"/>
                  </a:lnTo>
                  <a:lnTo>
                    <a:pt x="636" y="4327"/>
                  </a:lnTo>
                  <a:lnTo>
                    <a:pt x="604" y="4372"/>
                  </a:lnTo>
                  <a:lnTo>
                    <a:pt x="590" y="4387"/>
                  </a:lnTo>
                  <a:lnTo>
                    <a:pt x="561" y="4424"/>
                  </a:lnTo>
                  <a:lnTo>
                    <a:pt x="549" y="4472"/>
                  </a:lnTo>
                  <a:lnTo>
                    <a:pt x="548" y="4472"/>
                  </a:lnTo>
                  <a:lnTo>
                    <a:pt x="535" y="4510"/>
                  </a:lnTo>
                  <a:lnTo>
                    <a:pt x="522" y="4538"/>
                  </a:lnTo>
                  <a:lnTo>
                    <a:pt x="505" y="4557"/>
                  </a:lnTo>
                  <a:lnTo>
                    <a:pt x="494" y="4574"/>
                  </a:lnTo>
                  <a:lnTo>
                    <a:pt x="488" y="4582"/>
                  </a:lnTo>
                  <a:lnTo>
                    <a:pt x="572" y="4547"/>
                  </a:lnTo>
                  <a:lnTo>
                    <a:pt x="645" y="4583"/>
                  </a:lnTo>
                  <a:lnTo>
                    <a:pt x="642" y="4617"/>
                  </a:lnTo>
                  <a:lnTo>
                    <a:pt x="622" y="4634"/>
                  </a:lnTo>
                  <a:lnTo>
                    <a:pt x="610" y="4655"/>
                  </a:lnTo>
                  <a:lnTo>
                    <a:pt x="633" y="4698"/>
                  </a:lnTo>
                  <a:lnTo>
                    <a:pt x="667" y="4741"/>
                  </a:lnTo>
                  <a:lnTo>
                    <a:pt x="726" y="4692"/>
                  </a:lnTo>
                  <a:lnTo>
                    <a:pt x="734" y="4699"/>
                  </a:lnTo>
                  <a:lnTo>
                    <a:pt x="731" y="4719"/>
                  </a:lnTo>
                  <a:lnTo>
                    <a:pt x="760" y="4718"/>
                  </a:lnTo>
                  <a:lnTo>
                    <a:pt x="761" y="4760"/>
                  </a:lnTo>
                  <a:lnTo>
                    <a:pt x="719" y="4822"/>
                  </a:lnTo>
                  <a:lnTo>
                    <a:pt x="688" y="4846"/>
                  </a:lnTo>
                  <a:lnTo>
                    <a:pt x="628" y="4878"/>
                  </a:lnTo>
                  <a:lnTo>
                    <a:pt x="610" y="4876"/>
                  </a:lnTo>
                  <a:lnTo>
                    <a:pt x="576" y="4889"/>
                  </a:lnTo>
                  <a:lnTo>
                    <a:pt x="496" y="4956"/>
                  </a:lnTo>
                  <a:lnTo>
                    <a:pt x="501" y="4992"/>
                  </a:lnTo>
                  <a:lnTo>
                    <a:pt x="471" y="5017"/>
                  </a:lnTo>
                  <a:lnTo>
                    <a:pt x="408" y="5051"/>
                  </a:lnTo>
                  <a:lnTo>
                    <a:pt x="374" y="5071"/>
                  </a:lnTo>
                  <a:lnTo>
                    <a:pt x="297" y="5064"/>
                  </a:lnTo>
                  <a:lnTo>
                    <a:pt x="290" y="5035"/>
                  </a:lnTo>
                  <a:lnTo>
                    <a:pt x="255" y="5043"/>
                  </a:lnTo>
                  <a:lnTo>
                    <a:pt x="208" y="5038"/>
                  </a:lnTo>
                  <a:lnTo>
                    <a:pt x="199" y="5059"/>
                  </a:lnTo>
                  <a:lnTo>
                    <a:pt x="172" y="5088"/>
                  </a:lnTo>
                  <a:lnTo>
                    <a:pt x="147" y="5067"/>
                  </a:lnTo>
                  <a:lnTo>
                    <a:pt x="62" y="5061"/>
                  </a:lnTo>
                  <a:lnTo>
                    <a:pt x="50" y="5087"/>
                  </a:lnTo>
                  <a:lnTo>
                    <a:pt x="0" y="5102"/>
                  </a:lnTo>
                  <a:lnTo>
                    <a:pt x="44" y="4999"/>
                  </a:lnTo>
                  <a:lnTo>
                    <a:pt x="79" y="4951"/>
                  </a:lnTo>
                  <a:lnTo>
                    <a:pt x="80" y="4924"/>
                  </a:lnTo>
                  <a:lnTo>
                    <a:pt x="20" y="4890"/>
                  </a:lnTo>
                  <a:lnTo>
                    <a:pt x="46" y="4832"/>
                  </a:lnTo>
                  <a:lnTo>
                    <a:pt x="100" y="4818"/>
                  </a:lnTo>
                  <a:lnTo>
                    <a:pt x="165" y="4757"/>
                  </a:lnTo>
                  <a:lnTo>
                    <a:pt x="199" y="4784"/>
                  </a:lnTo>
                  <a:lnTo>
                    <a:pt x="236" y="4740"/>
                  </a:lnTo>
                  <a:lnTo>
                    <a:pt x="257" y="4755"/>
                  </a:lnTo>
                  <a:lnTo>
                    <a:pt x="290" y="4738"/>
                  </a:lnTo>
                  <a:lnTo>
                    <a:pt x="317" y="4767"/>
                  </a:lnTo>
                  <a:lnTo>
                    <a:pt x="360" y="4731"/>
                  </a:lnTo>
                  <a:lnTo>
                    <a:pt x="353" y="4702"/>
                  </a:lnTo>
                  <a:lnTo>
                    <a:pt x="317" y="4627"/>
                  </a:lnTo>
                  <a:lnTo>
                    <a:pt x="357" y="4588"/>
                  </a:lnTo>
                  <a:lnTo>
                    <a:pt x="370" y="4528"/>
                  </a:lnTo>
                  <a:lnTo>
                    <a:pt x="376" y="4516"/>
                  </a:lnTo>
                  <a:lnTo>
                    <a:pt x="382" y="4505"/>
                  </a:lnTo>
                  <a:lnTo>
                    <a:pt x="399" y="4475"/>
                  </a:lnTo>
                  <a:lnTo>
                    <a:pt x="440" y="4426"/>
                  </a:lnTo>
                  <a:lnTo>
                    <a:pt x="464" y="4383"/>
                  </a:lnTo>
                  <a:lnTo>
                    <a:pt x="447" y="4358"/>
                  </a:lnTo>
                  <a:lnTo>
                    <a:pt x="442" y="4346"/>
                  </a:lnTo>
                  <a:lnTo>
                    <a:pt x="425" y="4352"/>
                  </a:lnTo>
                  <a:lnTo>
                    <a:pt x="316" y="4253"/>
                  </a:lnTo>
                  <a:lnTo>
                    <a:pt x="242" y="4228"/>
                  </a:lnTo>
                  <a:lnTo>
                    <a:pt x="268" y="4177"/>
                  </a:lnTo>
                  <a:lnTo>
                    <a:pt x="287" y="4156"/>
                  </a:lnTo>
                  <a:lnTo>
                    <a:pt x="265" y="4077"/>
                  </a:lnTo>
                  <a:lnTo>
                    <a:pt x="317" y="4028"/>
                  </a:lnTo>
                  <a:lnTo>
                    <a:pt x="352" y="3943"/>
                  </a:lnTo>
                  <a:lnTo>
                    <a:pt x="444" y="3838"/>
                  </a:lnTo>
                  <a:lnTo>
                    <a:pt x="349" y="3741"/>
                  </a:lnTo>
                  <a:lnTo>
                    <a:pt x="447" y="3655"/>
                  </a:lnTo>
                  <a:lnTo>
                    <a:pt x="490" y="3640"/>
                  </a:lnTo>
                  <a:lnTo>
                    <a:pt x="590" y="3543"/>
                  </a:lnTo>
                  <a:lnTo>
                    <a:pt x="718" y="3401"/>
                  </a:lnTo>
                  <a:lnTo>
                    <a:pt x="770" y="3373"/>
                  </a:lnTo>
                  <a:lnTo>
                    <a:pt x="933" y="3275"/>
                  </a:lnTo>
                  <a:lnTo>
                    <a:pt x="955" y="3225"/>
                  </a:lnTo>
                  <a:lnTo>
                    <a:pt x="1002" y="3212"/>
                  </a:lnTo>
                  <a:lnTo>
                    <a:pt x="1047" y="3170"/>
                  </a:lnTo>
                  <a:lnTo>
                    <a:pt x="1061" y="3159"/>
                  </a:lnTo>
                  <a:lnTo>
                    <a:pt x="1080" y="3112"/>
                  </a:lnTo>
                  <a:lnTo>
                    <a:pt x="1039" y="3069"/>
                  </a:lnTo>
                  <a:lnTo>
                    <a:pt x="1031" y="3034"/>
                  </a:lnTo>
                  <a:lnTo>
                    <a:pt x="1032" y="3033"/>
                  </a:lnTo>
                  <a:lnTo>
                    <a:pt x="1093" y="2916"/>
                  </a:lnTo>
                  <a:lnTo>
                    <a:pt x="1100" y="2843"/>
                  </a:lnTo>
                  <a:lnTo>
                    <a:pt x="1101" y="2791"/>
                  </a:lnTo>
                  <a:lnTo>
                    <a:pt x="1038" y="2680"/>
                  </a:lnTo>
                  <a:lnTo>
                    <a:pt x="1118" y="2605"/>
                  </a:lnTo>
                  <a:lnTo>
                    <a:pt x="1152" y="2562"/>
                  </a:lnTo>
                  <a:lnTo>
                    <a:pt x="1178" y="2539"/>
                  </a:lnTo>
                  <a:lnTo>
                    <a:pt x="1195" y="2566"/>
                  </a:lnTo>
                  <a:lnTo>
                    <a:pt x="1330" y="2517"/>
                  </a:lnTo>
                  <a:lnTo>
                    <a:pt x="1374" y="2493"/>
                  </a:lnTo>
                  <a:lnTo>
                    <a:pt x="1455" y="2456"/>
                  </a:lnTo>
                  <a:lnTo>
                    <a:pt x="1516" y="2383"/>
                  </a:lnTo>
                  <a:lnTo>
                    <a:pt x="1598" y="2349"/>
                  </a:lnTo>
                  <a:lnTo>
                    <a:pt x="1638" y="2312"/>
                  </a:lnTo>
                  <a:lnTo>
                    <a:pt x="1582" y="2265"/>
                  </a:lnTo>
                  <a:lnTo>
                    <a:pt x="1633" y="2199"/>
                  </a:lnTo>
                  <a:lnTo>
                    <a:pt x="1675" y="2195"/>
                  </a:lnTo>
                  <a:lnTo>
                    <a:pt x="1686" y="2136"/>
                  </a:lnTo>
                  <a:lnTo>
                    <a:pt x="1796" y="2082"/>
                  </a:lnTo>
                  <a:lnTo>
                    <a:pt x="1928" y="1970"/>
                  </a:lnTo>
                  <a:lnTo>
                    <a:pt x="1889" y="1947"/>
                  </a:lnTo>
                  <a:lnTo>
                    <a:pt x="1958" y="1901"/>
                  </a:lnTo>
                  <a:lnTo>
                    <a:pt x="1998" y="1846"/>
                  </a:lnTo>
                  <a:lnTo>
                    <a:pt x="2107" y="1760"/>
                  </a:lnTo>
                  <a:lnTo>
                    <a:pt x="2117" y="1705"/>
                  </a:lnTo>
                  <a:lnTo>
                    <a:pt x="2104" y="1603"/>
                  </a:lnTo>
                  <a:lnTo>
                    <a:pt x="2121" y="1586"/>
                  </a:lnTo>
                  <a:lnTo>
                    <a:pt x="2243" y="1551"/>
                  </a:lnTo>
                  <a:lnTo>
                    <a:pt x="2261" y="1518"/>
                  </a:lnTo>
                  <a:lnTo>
                    <a:pt x="2247" y="1486"/>
                  </a:lnTo>
                  <a:lnTo>
                    <a:pt x="2302" y="1473"/>
                  </a:lnTo>
                  <a:lnTo>
                    <a:pt x="2346" y="1456"/>
                  </a:lnTo>
                  <a:lnTo>
                    <a:pt x="2357" y="1430"/>
                  </a:lnTo>
                  <a:lnTo>
                    <a:pt x="2300" y="1359"/>
                  </a:lnTo>
                  <a:lnTo>
                    <a:pt x="2257" y="1345"/>
                  </a:lnTo>
                  <a:lnTo>
                    <a:pt x="2175" y="1381"/>
                  </a:lnTo>
                  <a:lnTo>
                    <a:pt x="2095" y="1388"/>
                  </a:lnTo>
                  <a:lnTo>
                    <a:pt x="2038" y="1385"/>
                  </a:lnTo>
                  <a:lnTo>
                    <a:pt x="1977" y="1402"/>
                  </a:lnTo>
                  <a:lnTo>
                    <a:pt x="1988" y="1337"/>
                  </a:lnTo>
                  <a:lnTo>
                    <a:pt x="2033" y="1308"/>
                  </a:lnTo>
                  <a:lnTo>
                    <a:pt x="2051" y="1240"/>
                  </a:lnTo>
                  <a:lnTo>
                    <a:pt x="2102" y="1236"/>
                  </a:lnTo>
                  <a:lnTo>
                    <a:pt x="2106" y="1154"/>
                  </a:lnTo>
                  <a:lnTo>
                    <a:pt x="2156" y="1146"/>
                  </a:lnTo>
                  <a:lnTo>
                    <a:pt x="2170" y="1112"/>
                  </a:lnTo>
                  <a:lnTo>
                    <a:pt x="2222" y="1104"/>
                  </a:lnTo>
                  <a:lnTo>
                    <a:pt x="2232" y="1068"/>
                  </a:lnTo>
                  <a:lnTo>
                    <a:pt x="2231" y="1057"/>
                  </a:lnTo>
                  <a:lnTo>
                    <a:pt x="2212" y="1058"/>
                  </a:lnTo>
                  <a:lnTo>
                    <a:pt x="2195" y="969"/>
                  </a:lnTo>
                  <a:lnTo>
                    <a:pt x="2279" y="937"/>
                  </a:lnTo>
                  <a:lnTo>
                    <a:pt x="2311" y="959"/>
                  </a:lnTo>
                  <a:lnTo>
                    <a:pt x="2318" y="958"/>
                  </a:lnTo>
                  <a:lnTo>
                    <a:pt x="2319" y="958"/>
                  </a:lnTo>
                  <a:lnTo>
                    <a:pt x="2388" y="988"/>
                  </a:lnTo>
                  <a:lnTo>
                    <a:pt x="2463" y="967"/>
                  </a:lnTo>
                  <a:lnTo>
                    <a:pt x="2497" y="940"/>
                  </a:lnTo>
                  <a:lnTo>
                    <a:pt x="2563" y="981"/>
                  </a:lnTo>
                  <a:lnTo>
                    <a:pt x="2655" y="971"/>
                  </a:lnTo>
                  <a:lnTo>
                    <a:pt x="2604" y="1066"/>
                  </a:lnTo>
                  <a:lnTo>
                    <a:pt x="2588" y="1127"/>
                  </a:lnTo>
                  <a:lnTo>
                    <a:pt x="2631" y="1138"/>
                  </a:lnTo>
                  <a:lnTo>
                    <a:pt x="2717" y="1140"/>
                  </a:lnTo>
                  <a:lnTo>
                    <a:pt x="2740" y="1186"/>
                  </a:lnTo>
                  <a:lnTo>
                    <a:pt x="2829" y="1137"/>
                  </a:lnTo>
                  <a:lnTo>
                    <a:pt x="2910" y="1133"/>
                  </a:lnTo>
                  <a:lnTo>
                    <a:pt x="2911" y="1133"/>
                  </a:lnTo>
                  <a:lnTo>
                    <a:pt x="3019" y="1160"/>
                  </a:lnTo>
                  <a:lnTo>
                    <a:pt x="3099" y="1119"/>
                  </a:lnTo>
                  <a:lnTo>
                    <a:pt x="3118" y="1077"/>
                  </a:lnTo>
                  <a:lnTo>
                    <a:pt x="3151" y="1069"/>
                  </a:lnTo>
                  <a:lnTo>
                    <a:pt x="3168" y="1047"/>
                  </a:lnTo>
                  <a:lnTo>
                    <a:pt x="3097" y="1018"/>
                  </a:lnTo>
                  <a:lnTo>
                    <a:pt x="3125" y="961"/>
                  </a:lnTo>
                  <a:lnTo>
                    <a:pt x="3205" y="1012"/>
                  </a:lnTo>
                  <a:lnTo>
                    <a:pt x="3237" y="1008"/>
                  </a:lnTo>
                  <a:lnTo>
                    <a:pt x="3258" y="988"/>
                  </a:lnTo>
                  <a:lnTo>
                    <a:pt x="3282" y="949"/>
                  </a:lnTo>
                  <a:lnTo>
                    <a:pt x="3271" y="932"/>
                  </a:lnTo>
                  <a:lnTo>
                    <a:pt x="3247" y="898"/>
                  </a:lnTo>
                  <a:lnTo>
                    <a:pt x="3265" y="885"/>
                  </a:lnTo>
                  <a:lnTo>
                    <a:pt x="3281" y="906"/>
                  </a:lnTo>
                  <a:lnTo>
                    <a:pt x="3311" y="907"/>
                  </a:lnTo>
                  <a:lnTo>
                    <a:pt x="3324" y="876"/>
                  </a:lnTo>
                  <a:lnTo>
                    <a:pt x="3297" y="861"/>
                  </a:lnTo>
                  <a:lnTo>
                    <a:pt x="3272" y="878"/>
                  </a:lnTo>
                  <a:lnTo>
                    <a:pt x="3253" y="839"/>
                  </a:lnTo>
                  <a:lnTo>
                    <a:pt x="3270" y="823"/>
                  </a:lnTo>
                  <a:lnTo>
                    <a:pt x="3374" y="759"/>
                  </a:lnTo>
                  <a:lnTo>
                    <a:pt x="3399" y="717"/>
                  </a:lnTo>
                  <a:lnTo>
                    <a:pt x="3436" y="723"/>
                  </a:lnTo>
                  <a:lnTo>
                    <a:pt x="3445" y="678"/>
                  </a:lnTo>
                  <a:lnTo>
                    <a:pt x="3483" y="696"/>
                  </a:lnTo>
                  <a:lnTo>
                    <a:pt x="3483" y="716"/>
                  </a:lnTo>
                  <a:lnTo>
                    <a:pt x="3519" y="712"/>
                  </a:lnTo>
                  <a:lnTo>
                    <a:pt x="3563" y="658"/>
                  </a:lnTo>
                  <a:lnTo>
                    <a:pt x="3603" y="671"/>
                  </a:lnTo>
                  <a:lnTo>
                    <a:pt x="3634" y="642"/>
                  </a:lnTo>
                  <a:lnTo>
                    <a:pt x="3659" y="664"/>
                  </a:lnTo>
                  <a:lnTo>
                    <a:pt x="3626" y="696"/>
                  </a:lnTo>
                  <a:lnTo>
                    <a:pt x="3640" y="708"/>
                  </a:lnTo>
                  <a:lnTo>
                    <a:pt x="3663" y="745"/>
                  </a:lnTo>
                  <a:lnTo>
                    <a:pt x="3630" y="766"/>
                  </a:lnTo>
                  <a:lnTo>
                    <a:pt x="3579" y="772"/>
                  </a:lnTo>
                  <a:lnTo>
                    <a:pt x="3546" y="773"/>
                  </a:lnTo>
                  <a:lnTo>
                    <a:pt x="3567" y="796"/>
                  </a:lnTo>
                  <a:lnTo>
                    <a:pt x="3627" y="851"/>
                  </a:lnTo>
                  <a:lnTo>
                    <a:pt x="3648" y="854"/>
                  </a:lnTo>
                  <a:lnTo>
                    <a:pt x="3704" y="832"/>
                  </a:lnTo>
                  <a:lnTo>
                    <a:pt x="3724" y="823"/>
                  </a:lnTo>
                  <a:lnTo>
                    <a:pt x="3784" y="815"/>
                  </a:lnTo>
                  <a:lnTo>
                    <a:pt x="3794" y="803"/>
                  </a:lnTo>
                  <a:lnTo>
                    <a:pt x="3872" y="778"/>
                  </a:lnTo>
                  <a:lnTo>
                    <a:pt x="3920" y="686"/>
                  </a:lnTo>
                  <a:lnTo>
                    <a:pt x="3959" y="699"/>
                  </a:lnTo>
                  <a:lnTo>
                    <a:pt x="4024" y="681"/>
                  </a:lnTo>
                  <a:lnTo>
                    <a:pt x="4085" y="696"/>
                  </a:lnTo>
                  <a:lnTo>
                    <a:pt x="4114" y="739"/>
                  </a:lnTo>
                  <a:lnTo>
                    <a:pt x="4109" y="786"/>
                  </a:lnTo>
                  <a:lnTo>
                    <a:pt x="4126" y="807"/>
                  </a:lnTo>
                  <a:lnTo>
                    <a:pt x="4159" y="808"/>
                  </a:lnTo>
                  <a:lnTo>
                    <a:pt x="4171" y="814"/>
                  </a:lnTo>
                  <a:lnTo>
                    <a:pt x="4200" y="777"/>
                  </a:lnTo>
                  <a:lnTo>
                    <a:pt x="4221" y="776"/>
                  </a:lnTo>
                  <a:lnTo>
                    <a:pt x="4312" y="783"/>
                  </a:lnTo>
                  <a:lnTo>
                    <a:pt x="4338" y="796"/>
                  </a:lnTo>
                  <a:lnTo>
                    <a:pt x="4387" y="781"/>
                  </a:lnTo>
                  <a:lnTo>
                    <a:pt x="4415" y="754"/>
                  </a:lnTo>
                  <a:lnTo>
                    <a:pt x="4447" y="759"/>
                  </a:lnTo>
                  <a:lnTo>
                    <a:pt x="4491" y="762"/>
                  </a:lnTo>
                  <a:lnTo>
                    <a:pt x="4511" y="702"/>
                  </a:lnTo>
                  <a:lnTo>
                    <a:pt x="4551" y="694"/>
                  </a:lnTo>
                  <a:lnTo>
                    <a:pt x="4597" y="655"/>
                  </a:lnTo>
                  <a:lnTo>
                    <a:pt x="4620" y="662"/>
                  </a:lnTo>
                  <a:lnTo>
                    <a:pt x="4670" y="628"/>
                  </a:lnTo>
                  <a:lnTo>
                    <a:pt x="4706" y="579"/>
                  </a:lnTo>
                  <a:lnTo>
                    <a:pt x="4748" y="593"/>
                  </a:lnTo>
                  <a:lnTo>
                    <a:pt x="4755" y="619"/>
                  </a:lnTo>
                  <a:lnTo>
                    <a:pt x="4784" y="600"/>
                  </a:lnTo>
                  <a:lnTo>
                    <a:pt x="4830" y="599"/>
                  </a:lnTo>
                  <a:lnTo>
                    <a:pt x="4887" y="610"/>
                  </a:lnTo>
                  <a:lnTo>
                    <a:pt x="4909" y="623"/>
                  </a:lnTo>
                  <a:lnTo>
                    <a:pt x="4909" y="674"/>
                  </a:lnTo>
                  <a:lnTo>
                    <a:pt x="4947" y="705"/>
                  </a:lnTo>
                  <a:lnTo>
                    <a:pt x="4989" y="729"/>
                  </a:lnTo>
                  <a:lnTo>
                    <a:pt x="5038" y="730"/>
                  </a:lnTo>
                  <a:lnTo>
                    <a:pt x="5082" y="742"/>
                  </a:lnTo>
                  <a:lnTo>
                    <a:pt x="5093" y="711"/>
                  </a:lnTo>
                  <a:lnTo>
                    <a:pt x="5113" y="706"/>
                  </a:lnTo>
                  <a:lnTo>
                    <a:pt x="5150" y="726"/>
                  </a:lnTo>
                  <a:lnTo>
                    <a:pt x="5170" y="734"/>
                  </a:lnTo>
                  <a:lnTo>
                    <a:pt x="5249" y="720"/>
                  </a:lnTo>
                  <a:lnTo>
                    <a:pt x="5289" y="705"/>
                  </a:lnTo>
                  <a:lnTo>
                    <a:pt x="5306" y="695"/>
                  </a:lnTo>
                  <a:lnTo>
                    <a:pt x="5294" y="680"/>
                  </a:lnTo>
                  <a:lnTo>
                    <a:pt x="5256" y="692"/>
                  </a:lnTo>
                  <a:lnTo>
                    <a:pt x="5237" y="676"/>
                  </a:lnTo>
                  <a:lnTo>
                    <a:pt x="5228" y="630"/>
                  </a:lnTo>
                  <a:lnTo>
                    <a:pt x="5273" y="603"/>
                  </a:lnTo>
                  <a:lnTo>
                    <a:pt x="5335" y="582"/>
                  </a:lnTo>
                  <a:lnTo>
                    <a:pt x="5351" y="537"/>
                  </a:lnTo>
                  <a:lnTo>
                    <a:pt x="5401" y="539"/>
                  </a:lnTo>
                  <a:lnTo>
                    <a:pt x="5466" y="582"/>
                  </a:lnTo>
                  <a:lnTo>
                    <a:pt x="5478" y="600"/>
                  </a:lnTo>
                  <a:lnTo>
                    <a:pt x="5457" y="634"/>
                  </a:lnTo>
                  <a:lnTo>
                    <a:pt x="5493" y="633"/>
                  </a:lnTo>
                  <a:lnTo>
                    <a:pt x="5516" y="615"/>
                  </a:lnTo>
                  <a:lnTo>
                    <a:pt x="5530" y="601"/>
                  </a:lnTo>
                  <a:lnTo>
                    <a:pt x="5513" y="503"/>
                  </a:lnTo>
                  <a:lnTo>
                    <a:pt x="5531" y="467"/>
                  </a:lnTo>
                  <a:lnTo>
                    <a:pt x="5557" y="488"/>
                  </a:lnTo>
                  <a:lnTo>
                    <a:pt x="5543" y="514"/>
                  </a:lnTo>
                  <a:lnTo>
                    <a:pt x="5556" y="516"/>
                  </a:lnTo>
                  <a:lnTo>
                    <a:pt x="5578" y="488"/>
                  </a:lnTo>
                  <a:lnTo>
                    <a:pt x="5539" y="433"/>
                  </a:lnTo>
                  <a:lnTo>
                    <a:pt x="5533" y="419"/>
                  </a:lnTo>
                  <a:lnTo>
                    <a:pt x="5520" y="417"/>
                  </a:lnTo>
                  <a:lnTo>
                    <a:pt x="5478" y="453"/>
                  </a:lnTo>
                  <a:lnTo>
                    <a:pt x="5448" y="427"/>
                  </a:lnTo>
                  <a:lnTo>
                    <a:pt x="5417" y="434"/>
                  </a:lnTo>
                  <a:lnTo>
                    <a:pt x="5406" y="468"/>
                  </a:lnTo>
                  <a:lnTo>
                    <a:pt x="5379" y="459"/>
                  </a:lnTo>
                  <a:lnTo>
                    <a:pt x="5388" y="491"/>
                  </a:lnTo>
                  <a:lnTo>
                    <a:pt x="5384" y="509"/>
                  </a:lnTo>
                  <a:lnTo>
                    <a:pt x="5306" y="499"/>
                  </a:lnTo>
                  <a:lnTo>
                    <a:pt x="5257" y="526"/>
                  </a:lnTo>
                  <a:lnTo>
                    <a:pt x="5239" y="487"/>
                  </a:lnTo>
                  <a:lnTo>
                    <a:pt x="5214" y="477"/>
                  </a:lnTo>
                  <a:lnTo>
                    <a:pt x="5204" y="482"/>
                  </a:lnTo>
                  <a:lnTo>
                    <a:pt x="5135" y="441"/>
                  </a:lnTo>
                  <a:lnTo>
                    <a:pt x="5121" y="408"/>
                  </a:lnTo>
                  <a:lnTo>
                    <a:pt x="5151" y="384"/>
                  </a:lnTo>
                  <a:lnTo>
                    <a:pt x="5124" y="329"/>
                  </a:lnTo>
                  <a:lnTo>
                    <a:pt x="5220" y="265"/>
                  </a:lnTo>
                  <a:lnTo>
                    <a:pt x="5224" y="247"/>
                  </a:lnTo>
                  <a:lnTo>
                    <a:pt x="5209" y="217"/>
                  </a:lnTo>
                  <a:lnTo>
                    <a:pt x="5257" y="137"/>
                  </a:lnTo>
                  <a:lnTo>
                    <a:pt x="5335" y="98"/>
                  </a:lnTo>
                  <a:lnTo>
                    <a:pt x="5356" y="115"/>
                  </a:lnTo>
                  <a:lnTo>
                    <a:pt x="5422" y="71"/>
                  </a:lnTo>
                  <a:lnTo>
                    <a:pt x="5450" y="91"/>
                  </a:lnTo>
                  <a:lnTo>
                    <a:pt x="5467" y="82"/>
                  </a:lnTo>
                  <a:lnTo>
                    <a:pt x="5437" y="52"/>
                  </a:lnTo>
                  <a:lnTo>
                    <a:pt x="5439" y="0"/>
                  </a:lnTo>
                  <a:lnTo>
                    <a:pt x="5466" y="6"/>
                  </a:lnTo>
                  <a:lnTo>
                    <a:pt x="5470" y="25"/>
                  </a:lnTo>
                  <a:lnTo>
                    <a:pt x="5548" y="19"/>
                  </a:lnTo>
                  <a:lnTo>
                    <a:pt x="5567" y="41"/>
                  </a:lnTo>
                  <a:lnTo>
                    <a:pt x="5558" y="87"/>
                  </a:lnTo>
                  <a:lnTo>
                    <a:pt x="5562" y="123"/>
                  </a:lnTo>
                  <a:lnTo>
                    <a:pt x="5589" y="143"/>
                  </a:lnTo>
                  <a:lnTo>
                    <a:pt x="5609" y="130"/>
                  </a:lnTo>
                  <a:lnTo>
                    <a:pt x="5621" y="103"/>
                  </a:lnTo>
                  <a:lnTo>
                    <a:pt x="5607" y="62"/>
                  </a:lnTo>
                  <a:lnTo>
                    <a:pt x="5617" y="27"/>
                  </a:lnTo>
                  <a:lnTo>
                    <a:pt x="5641" y="18"/>
                  </a:lnTo>
                  <a:lnTo>
                    <a:pt x="5648" y="47"/>
                  </a:lnTo>
                  <a:lnTo>
                    <a:pt x="5663" y="60"/>
                  </a:lnTo>
                  <a:lnTo>
                    <a:pt x="5687" y="62"/>
                  </a:lnTo>
                  <a:lnTo>
                    <a:pt x="5700" y="100"/>
                  </a:lnTo>
                  <a:lnTo>
                    <a:pt x="5702" y="145"/>
                  </a:lnTo>
                  <a:lnTo>
                    <a:pt x="5724" y="144"/>
                  </a:lnTo>
                  <a:lnTo>
                    <a:pt x="5753" y="125"/>
                  </a:lnTo>
                  <a:lnTo>
                    <a:pt x="5785" y="135"/>
                  </a:lnTo>
                  <a:lnTo>
                    <a:pt x="5800" y="160"/>
                  </a:lnTo>
                  <a:lnTo>
                    <a:pt x="5815" y="181"/>
                  </a:lnTo>
                  <a:lnTo>
                    <a:pt x="5759" y="212"/>
                  </a:lnTo>
                  <a:lnTo>
                    <a:pt x="5766" y="259"/>
                  </a:lnTo>
                  <a:lnTo>
                    <a:pt x="5805" y="275"/>
                  </a:lnTo>
                  <a:lnTo>
                    <a:pt x="5789" y="346"/>
                  </a:lnTo>
                  <a:lnTo>
                    <a:pt x="5816" y="350"/>
                  </a:lnTo>
                  <a:lnTo>
                    <a:pt x="5923" y="395"/>
                  </a:lnTo>
                  <a:lnTo>
                    <a:pt x="5924" y="359"/>
                  </a:lnTo>
                  <a:lnTo>
                    <a:pt x="5948" y="344"/>
                  </a:lnTo>
                  <a:lnTo>
                    <a:pt x="5917" y="315"/>
                  </a:lnTo>
                  <a:lnTo>
                    <a:pt x="5866" y="307"/>
                  </a:lnTo>
                  <a:lnTo>
                    <a:pt x="5867" y="267"/>
                  </a:lnTo>
                  <a:lnTo>
                    <a:pt x="5926" y="240"/>
                  </a:lnTo>
                  <a:lnTo>
                    <a:pt x="5920" y="218"/>
                  </a:lnTo>
                  <a:lnTo>
                    <a:pt x="5947" y="203"/>
                  </a:lnTo>
                  <a:lnTo>
                    <a:pt x="5960" y="249"/>
                  </a:lnTo>
                  <a:lnTo>
                    <a:pt x="5987" y="265"/>
                  </a:lnTo>
                  <a:lnTo>
                    <a:pt x="5985" y="287"/>
                  </a:lnTo>
                  <a:lnTo>
                    <a:pt x="6028" y="285"/>
                  </a:lnTo>
                  <a:lnTo>
                    <a:pt x="6034" y="309"/>
                  </a:lnTo>
                  <a:lnTo>
                    <a:pt x="6085" y="302"/>
                  </a:lnTo>
                  <a:lnTo>
                    <a:pt x="6093" y="343"/>
                  </a:lnTo>
                  <a:lnTo>
                    <a:pt x="6045" y="342"/>
                  </a:lnTo>
                  <a:lnTo>
                    <a:pt x="6043" y="378"/>
                  </a:lnTo>
                  <a:lnTo>
                    <a:pt x="6076" y="393"/>
                  </a:lnTo>
                  <a:lnTo>
                    <a:pt x="6093" y="454"/>
                  </a:lnTo>
                  <a:lnTo>
                    <a:pt x="6096" y="461"/>
                  </a:lnTo>
                  <a:lnTo>
                    <a:pt x="6126" y="472"/>
                  </a:lnTo>
                  <a:lnTo>
                    <a:pt x="6185" y="457"/>
                  </a:lnTo>
                  <a:lnTo>
                    <a:pt x="6226" y="445"/>
                  </a:lnTo>
                  <a:lnTo>
                    <a:pt x="6273" y="415"/>
                  </a:lnTo>
                  <a:lnTo>
                    <a:pt x="6321" y="387"/>
                  </a:lnTo>
                  <a:lnTo>
                    <a:pt x="6395" y="362"/>
                  </a:lnTo>
                  <a:lnTo>
                    <a:pt x="6396" y="362"/>
                  </a:lnTo>
                  <a:lnTo>
                    <a:pt x="6486" y="371"/>
                  </a:lnTo>
                  <a:lnTo>
                    <a:pt x="6554" y="387"/>
                  </a:lnTo>
                  <a:lnTo>
                    <a:pt x="6593" y="398"/>
                  </a:lnTo>
                  <a:lnTo>
                    <a:pt x="6629" y="416"/>
                  </a:lnTo>
                  <a:lnTo>
                    <a:pt x="6668" y="410"/>
                  </a:lnTo>
                  <a:lnTo>
                    <a:pt x="6683" y="427"/>
                  </a:lnTo>
                  <a:lnTo>
                    <a:pt x="6719" y="439"/>
                  </a:lnTo>
                  <a:lnTo>
                    <a:pt x="6757" y="436"/>
                  </a:lnTo>
                  <a:lnTo>
                    <a:pt x="6766" y="452"/>
                  </a:lnTo>
                  <a:lnTo>
                    <a:pt x="6988" y="524"/>
                  </a:lnTo>
                  <a:lnTo>
                    <a:pt x="7218" y="636"/>
                  </a:lnTo>
                  <a:lnTo>
                    <a:pt x="7336" y="831"/>
                  </a:lnTo>
                  <a:lnTo>
                    <a:pt x="7260" y="884"/>
                  </a:lnTo>
                  <a:lnTo>
                    <a:pt x="7283" y="897"/>
                  </a:lnTo>
                  <a:lnTo>
                    <a:pt x="7319" y="912"/>
                  </a:lnTo>
                  <a:lnTo>
                    <a:pt x="7337" y="929"/>
                  </a:lnTo>
                  <a:cubicBezTo>
                    <a:pt x="7340" y="924"/>
                    <a:pt x="7346" y="915"/>
                    <a:pt x="7353" y="913"/>
                  </a:cubicBezTo>
                  <a:cubicBezTo>
                    <a:pt x="7354" y="913"/>
                    <a:pt x="7359" y="911"/>
                    <a:pt x="7365" y="909"/>
                  </a:cubicBezTo>
                  <a:cubicBezTo>
                    <a:pt x="7401" y="896"/>
                    <a:pt x="7436" y="885"/>
                    <a:pt x="7440" y="884"/>
                  </a:cubicBezTo>
                  <a:cubicBezTo>
                    <a:pt x="7447" y="883"/>
                    <a:pt x="7506" y="867"/>
                    <a:pt x="7506" y="866"/>
                  </a:cubicBezTo>
                  <a:lnTo>
                    <a:pt x="7510" y="866"/>
                  </a:lnTo>
                  <a:lnTo>
                    <a:pt x="7521" y="916"/>
                  </a:lnTo>
                  <a:lnTo>
                    <a:pt x="7546" y="935"/>
                  </a:lnTo>
                  <a:lnTo>
                    <a:pt x="7562" y="946"/>
                  </a:lnTo>
                  <a:lnTo>
                    <a:pt x="7563" y="947"/>
                  </a:lnTo>
                  <a:lnTo>
                    <a:pt x="7585" y="1001"/>
                  </a:lnTo>
                  <a:lnTo>
                    <a:pt x="7598" y="1007"/>
                  </a:lnTo>
                  <a:lnTo>
                    <a:pt x="7606" y="988"/>
                  </a:lnTo>
                  <a:lnTo>
                    <a:pt x="7637" y="997"/>
                  </a:lnTo>
                  <a:lnTo>
                    <a:pt x="7644" y="1020"/>
                  </a:lnTo>
                  <a:lnTo>
                    <a:pt x="7716" y="1030"/>
                  </a:lnTo>
                  <a:lnTo>
                    <a:pt x="7705" y="1067"/>
                  </a:lnTo>
                  <a:lnTo>
                    <a:pt x="7692" y="1091"/>
                  </a:lnTo>
                  <a:lnTo>
                    <a:pt x="7707" y="1145"/>
                  </a:lnTo>
                  <a:lnTo>
                    <a:pt x="7709" y="1181"/>
                  </a:lnTo>
                  <a:lnTo>
                    <a:pt x="7756" y="1220"/>
                  </a:lnTo>
                  <a:lnTo>
                    <a:pt x="7755" y="1257"/>
                  </a:lnTo>
                  <a:lnTo>
                    <a:pt x="7723" y="1293"/>
                  </a:lnTo>
                  <a:lnTo>
                    <a:pt x="7655" y="1304"/>
                  </a:lnTo>
                  <a:lnTo>
                    <a:pt x="7607" y="1366"/>
                  </a:lnTo>
                  <a:lnTo>
                    <a:pt x="7583" y="1457"/>
                  </a:lnTo>
                  <a:lnTo>
                    <a:pt x="7539" y="1495"/>
                  </a:lnTo>
                  <a:lnTo>
                    <a:pt x="7496" y="1574"/>
                  </a:lnTo>
                  <a:lnTo>
                    <a:pt x="7470" y="1602"/>
                  </a:lnTo>
                  <a:lnTo>
                    <a:pt x="7432" y="1717"/>
                  </a:lnTo>
                  <a:lnTo>
                    <a:pt x="7405" y="1794"/>
                  </a:lnTo>
                  <a:lnTo>
                    <a:pt x="7393" y="1821"/>
                  </a:lnTo>
                  <a:lnTo>
                    <a:pt x="7389" y="1844"/>
                  </a:lnTo>
                  <a:lnTo>
                    <a:pt x="7389" y="1892"/>
                  </a:lnTo>
                  <a:lnTo>
                    <a:pt x="7406" y="1943"/>
                  </a:lnTo>
                  <a:lnTo>
                    <a:pt x="7422" y="1973"/>
                  </a:lnTo>
                  <a:lnTo>
                    <a:pt x="7449" y="2048"/>
                  </a:lnTo>
                  <a:lnTo>
                    <a:pt x="7454" y="2070"/>
                  </a:lnTo>
                  <a:lnTo>
                    <a:pt x="7448" y="2163"/>
                  </a:lnTo>
                  <a:lnTo>
                    <a:pt x="7371" y="2215"/>
                  </a:lnTo>
                  <a:lnTo>
                    <a:pt x="7374" y="2261"/>
                  </a:lnTo>
                  <a:lnTo>
                    <a:pt x="7483" y="2224"/>
                  </a:lnTo>
                  <a:lnTo>
                    <a:pt x="7504" y="2217"/>
                  </a:lnTo>
                  <a:lnTo>
                    <a:pt x="7541" y="2266"/>
                  </a:lnTo>
                  <a:lnTo>
                    <a:pt x="7600" y="2238"/>
                  </a:lnTo>
                  <a:lnTo>
                    <a:pt x="7636" y="2222"/>
                  </a:lnTo>
                  <a:lnTo>
                    <a:pt x="7660" y="2234"/>
                  </a:lnTo>
                  <a:lnTo>
                    <a:pt x="7697" y="2249"/>
                  </a:lnTo>
                  <a:lnTo>
                    <a:pt x="7719" y="2225"/>
                  </a:lnTo>
                  <a:lnTo>
                    <a:pt x="7794" y="2218"/>
                  </a:lnTo>
                  <a:lnTo>
                    <a:pt x="7862" y="2261"/>
                  </a:lnTo>
                  <a:lnTo>
                    <a:pt x="8011" y="2281"/>
                  </a:lnTo>
                  <a:lnTo>
                    <a:pt x="8112" y="2354"/>
                  </a:lnTo>
                  <a:lnTo>
                    <a:pt x="8151" y="2340"/>
                  </a:lnTo>
                  <a:lnTo>
                    <a:pt x="8173" y="2321"/>
                  </a:lnTo>
                  <a:lnTo>
                    <a:pt x="8220" y="2343"/>
                  </a:lnTo>
                  <a:lnTo>
                    <a:pt x="8200" y="2369"/>
                  </a:lnTo>
                  <a:lnTo>
                    <a:pt x="8238" y="2416"/>
                  </a:lnTo>
                  <a:lnTo>
                    <a:pt x="8203" y="2510"/>
                  </a:lnTo>
                  <a:lnTo>
                    <a:pt x="8217" y="2528"/>
                  </a:lnTo>
                  <a:lnTo>
                    <a:pt x="8217" y="2589"/>
                  </a:lnTo>
                  <a:lnTo>
                    <a:pt x="8300" y="2629"/>
                  </a:lnTo>
                  <a:lnTo>
                    <a:pt x="8325" y="2646"/>
                  </a:lnTo>
                  <a:lnTo>
                    <a:pt x="8351" y="2654"/>
                  </a:lnTo>
                  <a:lnTo>
                    <a:pt x="8413" y="2645"/>
                  </a:lnTo>
                  <a:lnTo>
                    <a:pt x="8447" y="2682"/>
                  </a:lnTo>
                  <a:lnTo>
                    <a:pt x="8482" y="2692"/>
                  </a:lnTo>
                  <a:lnTo>
                    <a:pt x="8508" y="2683"/>
                  </a:lnTo>
                  <a:lnTo>
                    <a:pt x="8558" y="2732"/>
                  </a:lnTo>
                  <a:lnTo>
                    <a:pt x="8579" y="2767"/>
                  </a:lnTo>
                  <a:lnTo>
                    <a:pt x="8588" y="2797"/>
                  </a:lnTo>
                  <a:lnTo>
                    <a:pt x="8661" y="2798"/>
                  </a:lnTo>
                  <a:lnTo>
                    <a:pt x="8670" y="2823"/>
                  </a:lnTo>
                  <a:lnTo>
                    <a:pt x="8685" y="2841"/>
                  </a:lnTo>
                  <a:lnTo>
                    <a:pt x="8700" y="2860"/>
                  </a:lnTo>
                  <a:lnTo>
                    <a:pt x="8729" y="2840"/>
                  </a:lnTo>
                  <a:lnTo>
                    <a:pt x="8807" y="2838"/>
                  </a:lnTo>
                  <a:lnTo>
                    <a:pt x="8851" y="2802"/>
                  </a:lnTo>
                  <a:lnTo>
                    <a:pt x="8880" y="2777"/>
                  </a:lnTo>
                  <a:lnTo>
                    <a:pt x="8881" y="2777"/>
                  </a:lnTo>
                  <a:lnTo>
                    <a:pt x="8958" y="2766"/>
                  </a:lnTo>
                  <a:lnTo>
                    <a:pt x="8945" y="2689"/>
                  </a:lnTo>
                  <a:lnTo>
                    <a:pt x="8960" y="2659"/>
                  </a:lnTo>
                  <a:lnTo>
                    <a:pt x="8970" y="2579"/>
                  </a:lnTo>
                  <a:lnTo>
                    <a:pt x="9008" y="2582"/>
                  </a:lnTo>
                  <a:lnTo>
                    <a:pt x="9081" y="2602"/>
                  </a:lnTo>
                  <a:lnTo>
                    <a:pt x="9126" y="2592"/>
                  </a:lnTo>
                  <a:lnTo>
                    <a:pt x="9107" y="2525"/>
                  </a:lnTo>
                  <a:lnTo>
                    <a:pt x="9149" y="2504"/>
                  </a:lnTo>
                  <a:lnTo>
                    <a:pt x="9174" y="2389"/>
                  </a:lnTo>
                  <a:lnTo>
                    <a:pt x="9294" y="2360"/>
                  </a:lnTo>
                  <a:lnTo>
                    <a:pt x="9359" y="2432"/>
                  </a:lnTo>
                  <a:lnTo>
                    <a:pt x="9354" y="2475"/>
                  </a:lnTo>
                  <a:lnTo>
                    <a:pt x="9478" y="2538"/>
                  </a:lnTo>
                  <a:lnTo>
                    <a:pt x="9441" y="2702"/>
                  </a:lnTo>
                  <a:lnTo>
                    <a:pt x="9467" y="2814"/>
                  </a:lnTo>
                  <a:lnTo>
                    <a:pt x="9464" y="2884"/>
                  </a:lnTo>
                  <a:lnTo>
                    <a:pt x="9435" y="2957"/>
                  </a:lnTo>
                  <a:lnTo>
                    <a:pt x="9381" y="2998"/>
                  </a:lnTo>
                  <a:lnTo>
                    <a:pt x="9413" y="3051"/>
                  </a:lnTo>
                  <a:lnTo>
                    <a:pt x="9417" y="3107"/>
                  </a:lnTo>
                  <a:lnTo>
                    <a:pt x="9333" y="3172"/>
                  </a:lnTo>
                  <a:lnTo>
                    <a:pt x="9372" y="3214"/>
                  </a:lnTo>
                  <a:lnTo>
                    <a:pt x="9354" y="3260"/>
                  </a:lnTo>
                  <a:lnTo>
                    <a:pt x="9299" y="3321"/>
                  </a:lnTo>
                  <a:lnTo>
                    <a:pt x="9320" y="3355"/>
                  </a:lnTo>
                  <a:lnTo>
                    <a:pt x="9324" y="3408"/>
                  </a:lnTo>
                  <a:lnTo>
                    <a:pt x="9333" y="3425"/>
                  </a:lnTo>
                  <a:lnTo>
                    <a:pt x="9340" y="3456"/>
                  </a:lnTo>
                  <a:lnTo>
                    <a:pt x="9351" y="3458"/>
                  </a:lnTo>
                  <a:lnTo>
                    <a:pt x="9435" y="3444"/>
                  </a:lnTo>
                  <a:lnTo>
                    <a:pt x="9436" y="3445"/>
                  </a:lnTo>
                  <a:lnTo>
                    <a:pt x="9533" y="3525"/>
                  </a:lnTo>
                  <a:lnTo>
                    <a:pt x="9523" y="3628"/>
                  </a:lnTo>
                  <a:lnTo>
                    <a:pt x="9503" y="3746"/>
                  </a:lnTo>
                  <a:lnTo>
                    <a:pt x="9477" y="3756"/>
                  </a:lnTo>
                  <a:lnTo>
                    <a:pt x="9454" y="3784"/>
                  </a:lnTo>
                  <a:lnTo>
                    <a:pt x="9376" y="3723"/>
                  </a:lnTo>
                  <a:lnTo>
                    <a:pt x="9343" y="3751"/>
                  </a:lnTo>
                  <a:lnTo>
                    <a:pt x="9294" y="3724"/>
                  </a:lnTo>
                  <a:lnTo>
                    <a:pt x="9260" y="3719"/>
                  </a:lnTo>
                  <a:lnTo>
                    <a:pt x="9220" y="3760"/>
                  </a:lnTo>
                  <a:lnTo>
                    <a:pt x="9191" y="3733"/>
                  </a:lnTo>
                  <a:lnTo>
                    <a:pt x="9167" y="3745"/>
                  </a:lnTo>
                  <a:lnTo>
                    <a:pt x="9116" y="3732"/>
                  </a:lnTo>
                  <a:lnTo>
                    <a:pt x="9107" y="3677"/>
                  </a:lnTo>
                  <a:lnTo>
                    <a:pt x="9072" y="3658"/>
                  </a:lnTo>
                  <a:lnTo>
                    <a:pt x="9040" y="3679"/>
                  </a:lnTo>
                  <a:lnTo>
                    <a:pt x="9015" y="3657"/>
                  </a:lnTo>
                  <a:lnTo>
                    <a:pt x="9009" y="3612"/>
                  </a:lnTo>
                  <a:lnTo>
                    <a:pt x="9037" y="3551"/>
                  </a:lnTo>
                  <a:lnTo>
                    <a:pt x="9012" y="3522"/>
                  </a:lnTo>
                  <a:lnTo>
                    <a:pt x="8997" y="3489"/>
                  </a:lnTo>
                  <a:lnTo>
                    <a:pt x="8954" y="3543"/>
                  </a:lnTo>
                  <a:lnTo>
                    <a:pt x="8906" y="3517"/>
                  </a:lnTo>
                  <a:lnTo>
                    <a:pt x="8779" y="3582"/>
                  </a:lnTo>
                  <a:lnTo>
                    <a:pt x="8719" y="3575"/>
                  </a:lnTo>
                  <a:lnTo>
                    <a:pt x="8710" y="3599"/>
                  </a:lnTo>
                  <a:lnTo>
                    <a:pt x="8721" y="3647"/>
                  </a:lnTo>
                  <a:lnTo>
                    <a:pt x="8677" y="3672"/>
                  </a:lnTo>
                  <a:lnTo>
                    <a:pt x="8666" y="3721"/>
                  </a:lnTo>
                  <a:lnTo>
                    <a:pt x="8642" y="3757"/>
                  </a:lnTo>
                  <a:lnTo>
                    <a:pt x="8607" y="3780"/>
                  </a:lnTo>
                  <a:lnTo>
                    <a:pt x="8627" y="3837"/>
                  </a:lnTo>
                  <a:lnTo>
                    <a:pt x="8606" y="3877"/>
                  </a:lnTo>
                  <a:lnTo>
                    <a:pt x="8610" y="3972"/>
                  </a:lnTo>
                  <a:lnTo>
                    <a:pt x="8629" y="4005"/>
                  </a:lnTo>
                  <a:lnTo>
                    <a:pt x="8606" y="4066"/>
                  </a:lnTo>
                  <a:lnTo>
                    <a:pt x="8609" y="4079"/>
                  </a:lnTo>
                  <a:lnTo>
                    <a:pt x="8642" y="4083"/>
                  </a:lnTo>
                  <a:lnTo>
                    <a:pt x="8651" y="4119"/>
                  </a:lnTo>
                  <a:lnTo>
                    <a:pt x="8691" y="4140"/>
                  </a:lnTo>
                  <a:lnTo>
                    <a:pt x="8799" y="4105"/>
                  </a:lnTo>
                  <a:lnTo>
                    <a:pt x="8876" y="4180"/>
                  </a:lnTo>
                  <a:lnTo>
                    <a:pt x="8868" y="4249"/>
                  </a:lnTo>
                  <a:lnTo>
                    <a:pt x="8798" y="4275"/>
                  </a:lnTo>
                  <a:lnTo>
                    <a:pt x="8797" y="4327"/>
                  </a:lnTo>
                  <a:lnTo>
                    <a:pt x="8761" y="4353"/>
                  </a:lnTo>
                  <a:lnTo>
                    <a:pt x="8756" y="4409"/>
                  </a:lnTo>
                  <a:lnTo>
                    <a:pt x="8780" y="4459"/>
                  </a:lnTo>
                  <a:lnTo>
                    <a:pt x="8853" y="4525"/>
                  </a:lnTo>
                  <a:lnTo>
                    <a:pt x="8915" y="4632"/>
                  </a:lnTo>
                  <a:lnTo>
                    <a:pt x="8851" y="4721"/>
                  </a:lnTo>
                  <a:lnTo>
                    <a:pt x="8803" y="4744"/>
                  </a:lnTo>
                  <a:lnTo>
                    <a:pt x="8802" y="4744"/>
                  </a:lnTo>
                  <a:lnTo>
                    <a:pt x="8724" y="4735"/>
                  </a:lnTo>
                  <a:lnTo>
                    <a:pt x="8693" y="4768"/>
                  </a:lnTo>
                  <a:lnTo>
                    <a:pt x="8635" y="4731"/>
                  </a:lnTo>
                  <a:lnTo>
                    <a:pt x="8664" y="4670"/>
                  </a:lnTo>
                  <a:lnTo>
                    <a:pt x="8654" y="4616"/>
                  </a:lnTo>
                  <a:lnTo>
                    <a:pt x="8599" y="4589"/>
                  </a:lnTo>
                  <a:lnTo>
                    <a:pt x="8525" y="4574"/>
                  </a:lnTo>
                  <a:lnTo>
                    <a:pt x="8518" y="4535"/>
                  </a:lnTo>
                  <a:lnTo>
                    <a:pt x="8534" y="4485"/>
                  </a:lnTo>
                  <a:lnTo>
                    <a:pt x="8487" y="4441"/>
                  </a:lnTo>
                  <a:lnTo>
                    <a:pt x="8521" y="4368"/>
                  </a:lnTo>
                  <a:lnTo>
                    <a:pt x="8437" y="4285"/>
                  </a:lnTo>
                  <a:lnTo>
                    <a:pt x="8416" y="4284"/>
                  </a:lnTo>
                  <a:lnTo>
                    <a:pt x="8373" y="4316"/>
                  </a:lnTo>
                  <a:lnTo>
                    <a:pt x="8331" y="4282"/>
                  </a:lnTo>
                  <a:lnTo>
                    <a:pt x="8291" y="4302"/>
                  </a:lnTo>
                  <a:lnTo>
                    <a:pt x="8255" y="4337"/>
                  </a:lnTo>
                  <a:lnTo>
                    <a:pt x="8254" y="4337"/>
                  </a:lnTo>
                  <a:lnTo>
                    <a:pt x="8177" y="4348"/>
                  </a:lnTo>
                  <a:lnTo>
                    <a:pt x="8136" y="4394"/>
                  </a:lnTo>
                  <a:lnTo>
                    <a:pt x="8079" y="4411"/>
                  </a:lnTo>
                  <a:lnTo>
                    <a:pt x="8048" y="4431"/>
                  </a:lnTo>
                  <a:lnTo>
                    <a:pt x="7976" y="4385"/>
                  </a:lnTo>
                  <a:lnTo>
                    <a:pt x="7951" y="4413"/>
                  </a:lnTo>
                  <a:lnTo>
                    <a:pt x="7962" y="4436"/>
                  </a:lnTo>
                  <a:lnTo>
                    <a:pt x="7938" y="4465"/>
                  </a:lnTo>
                  <a:lnTo>
                    <a:pt x="7963" y="4506"/>
                  </a:lnTo>
                  <a:lnTo>
                    <a:pt x="7940" y="4524"/>
                  </a:lnTo>
                  <a:lnTo>
                    <a:pt x="7937" y="4561"/>
                  </a:lnTo>
                  <a:lnTo>
                    <a:pt x="7874" y="4566"/>
                  </a:lnTo>
                  <a:lnTo>
                    <a:pt x="7852" y="4538"/>
                  </a:lnTo>
                  <a:lnTo>
                    <a:pt x="7783" y="4586"/>
                  </a:lnTo>
                  <a:lnTo>
                    <a:pt x="7736" y="4587"/>
                  </a:lnTo>
                  <a:lnTo>
                    <a:pt x="7702" y="4565"/>
                  </a:lnTo>
                  <a:lnTo>
                    <a:pt x="7657" y="4567"/>
                  </a:lnTo>
                  <a:lnTo>
                    <a:pt x="7600" y="4534"/>
                  </a:lnTo>
                  <a:lnTo>
                    <a:pt x="7580" y="4550"/>
                  </a:lnTo>
                  <a:lnTo>
                    <a:pt x="7507" y="4452"/>
                  </a:lnTo>
                  <a:lnTo>
                    <a:pt x="7462" y="4354"/>
                  </a:lnTo>
                  <a:lnTo>
                    <a:pt x="7390" y="4322"/>
                  </a:lnTo>
                  <a:lnTo>
                    <a:pt x="7405" y="4280"/>
                  </a:lnTo>
                  <a:lnTo>
                    <a:pt x="7390" y="4210"/>
                  </a:lnTo>
                  <a:lnTo>
                    <a:pt x="7372" y="4188"/>
                  </a:lnTo>
                  <a:lnTo>
                    <a:pt x="7385" y="4025"/>
                  </a:lnTo>
                  <a:lnTo>
                    <a:pt x="7364" y="4000"/>
                  </a:lnTo>
                  <a:lnTo>
                    <a:pt x="7385" y="3970"/>
                  </a:lnTo>
                  <a:lnTo>
                    <a:pt x="7387" y="3924"/>
                  </a:lnTo>
                  <a:lnTo>
                    <a:pt x="7325" y="3953"/>
                  </a:lnTo>
                  <a:lnTo>
                    <a:pt x="7313" y="3973"/>
                  </a:lnTo>
                  <a:lnTo>
                    <a:pt x="7308" y="4021"/>
                  </a:lnTo>
                  <a:lnTo>
                    <a:pt x="7284" y="4050"/>
                  </a:lnTo>
                  <a:lnTo>
                    <a:pt x="7234" y="4031"/>
                  </a:lnTo>
                  <a:lnTo>
                    <a:pt x="7184" y="3962"/>
                  </a:lnTo>
                  <a:lnTo>
                    <a:pt x="7195" y="3937"/>
                  </a:lnTo>
                  <a:lnTo>
                    <a:pt x="7175" y="3923"/>
                  </a:lnTo>
                  <a:lnTo>
                    <a:pt x="7069" y="3941"/>
                  </a:lnTo>
                  <a:lnTo>
                    <a:pt x="7029" y="3970"/>
                  </a:lnTo>
                  <a:lnTo>
                    <a:pt x="7010" y="3973"/>
                  </a:lnTo>
                  <a:lnTo>
                    <a:pt x="6993" y="3999"/>
                  </a:lnTo>
                  <a:lnTo>
                    <a:pt x="7006" y="4070"/>
                  </a:lnTo>
                  <a:lnTo>
                    <a:pt x="6976" y="4106"/>
                  </a:lnTo>
                  <a:lnTo>
                    <a:pt x="6942" y="4118"/>
                  </a:lnTo>
                  <a:lnTo>
                    <a:pt x="6948" y="4161"/>
                  </a:lnTo>
                  <a:lnTo>
                    <a:pt x="7010" y="4206"/>
                  </a:lnTo>
                  <a:lnTo>
                    <a:pt x="7015" y="4243"/>
                  </a:lnTo>
                  <a:lnTo>
                    <a:pt x="7005" y="4271"/>
                  </a:lnTo>
                  <a:lnTo>
                    <a:pt x="7025" y="4304"/>
                  </a:lnTo>
                  <a:lnTo>
                    <a:pt x="7011" y="4324"/>
                  </a:lnTo>
                  <a:lnTo>
                    <a:pt x="7008" y="4354"/>
                  </a:lnTo>
                  <a:lnTo>
                    <a:pt x="7016" y="4377"/>
                  </a:lnTo>
                  <a:lnTo>
                    <a:pt x="7051" y="4388"/>
                  </a:lnTo>
                  <a:lnTo>
                    <a:pt x="7048" y="4451"/>
                  </a:lnTo>
                  <a:lnTo>
                    <a:pt x="7052" y="4507"/>
                  </a:lnTo>
                  <a:lnTo>
                    <a:pt x="7030" y="4518"/>
                  </a:lnTo>
                  <a:lnTo>
                    <a:pt x="7018" y="4565"/>
                  </a:lnTo>
                  <a:lnTo>
                    <a:pt x="6961" y="4664"/>
                  </a:lnTo>
                  <a:lnTo>
                    <a:pt x="6955" y="4772"/>
                  </a:lnTo>
                  <a:lnTo>
                    <a:pt x="6902" y="4781"/>
                  </a:lnTo>
                  <a:lnTo>
                    <a:pt x="6889" y="4847"/>
                  </a:lnTo>
                  <a:lnTo>
                    <a:pt x="6863" y="4849"/>
                  </a:lnTo>
                  <a:lnTo>
                    <a:pt x="6848" y="4935"/>
                  </a:lnTo>
                  <a:lnTo>
                    <a:pt x="6818" y="4963"/>
                  </a:lnTo>
                  <a:lnTo>
                    <a:pt x="6801" y="4964"/>
                  </a:lnTo>
                  <a:lnTo>
                    <a:pt x="6788" y="4964"/>
                  </a:lnTo>
                  <a:lnTo>
                    <a:pt x="6775" y="4965"/>
                  </a:lnTo>
                  <a:lnTo>
                    <a:pt x="6771" y="4986"/>
                  </a:lnTo>
                  <a:lnTo>
                    <a:pt x="6730" y="5011"/>
                  </a:lnTo>
                  <a:lnTo>
                    <a:pt x="6698" y="5061"/>
                  </a:lnTo>
                  <a:lnTo>
                    <a:pt x="6607" y="5116"/>
                  </a:lnTo>
                  <a:lnTo>
                    <a:pt x="6596" y="5124"/>
                  </a:lnTo>
                  <a:lnTo>
                    <a:pt x="6612" y="5160"/>
                  </a:lnTo>
                  <a:lnTo>
                    <a:pt x="6633" y="5224"/>
                  </a:lnTo>
                  <a:lnTo>
                    <a:pt x="6614" y="5248"/>
                  </a:lnTo>
                  <a:lnTo>
                    <a:pt x="6611" y="5275"/>
                  </a:lnTo>
                  <a:lnTo>
                    <a:pt x="6603" y="5293"/>
                  </a:lnTo>
                  <a:lnTo>
                    <a:pt x="6551" y="5300"/>
                  </a:lnTo>
                  <a:lnTo>
                    <a:pt x="6487" y="5332"/>
                  </a:lnTo>
                  <a:lnTo>
                    <a:pt x="6480" y="5344"/>
                  </a:lnTo>
                  <a:lnTo>
                    <a:pt x="6464" y="5394"/>
                  </a:lnTo>
                  <a:lnTo>
                    <a:pt x="6497" y="5433"/>
                  </a:lnTo>
                  <a:lnTo>
                    <a:pt x="6501" y="5465"/>
                  </a:lnTo>
                  <a:lnTo>
                    <a:pt x="6502" y="5481"/>
                  </a:lnTo>
                  <a:lnTo>
                    <a:pt x="6511" y="5504"/>
                  </a:lnTo>
                  <a:lnTo>
                    <a:pt x="6468" y="5545"/>
                  </a:lnTo>
                  <a:lnTo>
                    <a:pt x="6441" y="5548"/>
                  </a:lnTo>
                  <a:lnTo>
                    <a:pt x="6444" y="5571"/>
                  </a:lnTo>
                  <a:lnTo>
                    <a:pt x="6437" y="5573"/>
                  </a:lnTo>
                  <a:lnTo>
                    <a:pt x="6482" y="5603"/>
                  </a:lnTo>
                  <a:lnTo>
                    <a:pt x="6479" y="5654"/>
                  </a:lnTo>
                  <a:lnTo>
                    <a:pt x="6501" y="5673"/>
                  </a:lnTo>
                  <a:lnTo>
                    <a:pt x="6495" y="5696"/>
                  </a:lnTo>
                  <a:lnTo>
                    <a:pt x="6514" y="5704"/>
                  </a:lnTo>
                  <a:lnTo>
                    <a:pt x="6542" y="5700"/>
                  </a:lnTo>
                  <a:lnTo>
                    <a:pt x="6578" y="5733"/>
                  </a:lnTo>
                  <a:lnTo>
                    <a:pt x="6617" y="5748"/>
                  </a:lnTo>
                  <a:lnTo>
                    <a:pt x="6619" y="5783"/>
                  </a:lnTo>
                  <a:lnTo>
                    <a:pt x="6641" y="5772"/>
                  </a:lnTo>
                  <a:lnTo>
                    <a:pt x="6636" y="5799"/>
                  </a:lnTo>
                  <a:lnTo>
                    <a:pt x="6609" y="5844"/>
                  </a:lnTo>
                  <a:lnTo>
                    <a:pt x="6573" y="5871"/>
                  </a:lnTo>
                  <a:lnTo>
                    <a:pt x="6567" y="5924"/>
                  </a:lnTo>
                  <a:lnTo>
                    <a:pt x="6534" y="5972"/>
                  </a:lnTo>
                  <a:lnTo>
                    <a:pt x="6534" y="6023"/>
                  </a:lnTo>
                  <a:lnTo>
                    <a:pt x="6496" y="6041"/>
                  </a:lnTo>
                  <a:close/>
                  <a:moveTo>
                    <a:pt x="6448" y="6024"/>
                  </a:moveTo>
                  <a:lnTo>
                    <a:pt x="6448" y="6024"/>
                  </a:lnTo>
                  <a:lnTo>
                    <a:pt x="6495" y="6034"/>
                  </a:lnTo>
                  <a:lnTo>
                    <a:pt x="6527" y="6019"/>
                  </a:lnTo>
                  <a:lnTo>
                    <a:pt x="6528" y="5970"/>
                  </a:lnTo>
                  <a:lnTo>
                    <a:pt x="6561" y="5921"/>
                  </a:lnTo>
                  <a:lnTo>
                    <a:pt x="6567" y="5867"/>
                  </a:lnTo>
                  <a:lnTo>
                    <a:pt x="6604" y="5839"/>
                  </a:lnTo>
                  <a:lnTo>
                    <a:pt x="6630" y="5796"/>
                  </a:lnTo>
                  <a:lnTo>
                    <a:pt x="6632" y="5784"/>
                  </a:lnTo>
                  <a:lnTo>
                    <a:pt x="6613" y="5793"/>
                  </a:lnTo>
                  <a:lnTo>
                    <a:pt x="6611" y="5753"/>
                  </a:lnTo>
                  <a:lnTo>
                    <a:pt x="6574" y="5738"/>
                  </a:lnTo>
                  <a:lnTo>
                    <a:pt x="6540" y="5707"/>
                  </a:lnTo>
                  <a:lnTo>
                    <a:pt x="6513" y="5710"/>
                  </a:lnTo>
                  <a:lnTo>
                    <a:pt x="6488" y="5700"/>
                  </a:lnTo>
                  <a:lnTo>
                    <a:pt x="6494" y="5675"/>
                  </a:lnTo>
                  <a:lnTo>
                    <a:pt x="6472" y="5657"/>
                  </a:lnTo>
                  <a:lnTo>
                    <a:pt x="6475" y="5606"/>
                  </a:lnTo>
                  <a:lnTo>
                    <a:pt x="6420" y="5570"/>
                  </a:lnTo>
                  <a:lnTo>
                    <a:pt x="6437" y="5566"/>
                  </a:lnTo>
                  <a:lnTo>
                    <a:pt x="6434" y="5542"/>
                  </a:lnTo>
                  <a:lnTo>
                    <a:pt x="6465" y="5539"/>
                  </a:lnTo>
                  <a:lnTo>
                    <a:pt x="6503" y="5502"/>
                  </a:lnTo>
                  <a:lnTo>
                    <a:pt x="6495" y="5482"/>
                  </a:lnTo>
                  <a:lnTo>
                    <a:pt x="6491" y="5436"/>
                  </a:lnTo>
                  <a:lnTo>
                    <a:pt x="6478" y="5421"/>
                  </a:lnTo>
                  <a:lnTo>
                    <a:pt x="6457" y="5395"/>
                  </a:lnTo>
                  <a:lnTo>
                    <a:pt x="6474" y="5341"/>
                  </a:lnTo>
                  <a:lnTo>
                    <a:pt x="6482" y="5327"/>
                  </a:lnTo>
                  <a:lnTo>
                    <a:pt x="6483" y="5327"/>
                  </a:lnTo>
                  <a:lnTo>
                    <a:pt x="6549" y="5293"/>
                  </a:lnTo>
                  <a:lnTo>
                    <a:pt x="6599" y="5287"/>
                  </a:lnTo>
                  <a:lnTo>
                    <a:pt x="6605" y="5272"/>
                  </a:lnTo>
                  <a:lnTo>
                    <a:pt x="6608" y="5246"/>
                  </a:lnTo>
                  <a:lnTo>
                    <a:pt x="6626" y="5223"/>
                  </a:lnTo>
                  <a:lnTo>
                    <a:pt x="6606" y="5162"/>
                  </a:lnTo>
                  <a:lnTo>
                    <a:pt x="6588" y="5122"/>
                  </a:lnTo>
                  <a:lnTo>
                    <a:pt x="6603" y="5110"/>
                  </a:lnTo>
                  <a:lnTo>
                    <a:pt x="6694" y="5056"/>
                  </a:lnTo>
                  <a:lnTo>
                    <a:pt x="6726" y="5006"/>
                  </a:lnTo>
                  <a:lnTo>
                    <a:pt x="6765" y="4982"/>
                  </a:lnTo>
                  <a:lnTo>
                    <a:pt x="6770" y="4959"/>
                  </a:lnTo>
                  <a:lnTo>
                    <a:pt x="6788" y="4957"/>
                  </a:lnTo>
                  <a:lnTo>
                    <a:pt x="6800" y="4957"/>
                  </a:lnTo>
                  <a:lnTo>
                    <a:pt x="6815" y="4956"/>
                  </a:lnTo>
                  <a:lnTo>
                    <a:pt x="6842" y="4932"/>
                  </a:lnTo>
                  <a:lnTo>
                    <a:pt x="6857" y="4843"/>
                  </a:lnTo>
                  <a:lnTo>
                    <a:pt x="6883" y="4841"/>
                  </a:lnTo>
                  <a:lnTo>
                    <a:pt x="6896" y="4776"/>
                  </a:lnTo>
                  <a:lnTo>
                    <a:pt x="6949" y="4766"/>
                  </a:lnTo>
                  <a:lnTo>
                    <a:pt x="6955" y="4662"/>
                  </a:lnTo>
                  <a:lnTo>
                    <a:pt x="7012" y="4562"/>
                  </a:lnTo>
                  <a:lnTo>
                    <a:pt x="7025" y="4514"/>
                  </a:lnTo>
                  <a:lnTo>
                    <a:pt x="7045" y="4503"/>
                  </a:lnTo>
                  <a:lnTo>
                    <a:pt x="7042" y="4451"/>
                  </a:lnTo>
                  <a:lnTo>
                    <a:pt x="7045" y="4393"/>
                  </a:lnTo>
                  <a:lnTo>
                    <a:pt x="7011" y="4383"/>
                  </a:lnTo>
                  <a:lnTo>
                    <a:pt x="7001" y="4355"/>
                  </a:lnTo>
                  <a:lnTo>
                    <a:pt x="7005" y="4322"/>
                  </a:lnTo>
                  <a:lnTo>
                    <a:pt x="7017" y="4304"/>
                  </a:lnTo>
                  <a:lnTo>
                    <a:pt x="6998" y="4272"/>
                  </a:lnTo>
                  <a:lnTo>
                    <a:pt x="7008" y="4243"/>
                  </a:lnTo>
                  <a:lnTo>
                    <a:pt x="7004" y="4209"/>
                  </a:lnTo>
                  <a:lnTo>
                    <a:pt x="6942" y="4165"/>
                  </a:lnTo>
                  <a:lnTo>
                    <a:pt x="6935" y="4113"/>
                  </a:lnTo>
                  <a:lnTo>
                    <a:pt x="6972" y="4101"/>
                  </a:lnTo>
                  <a:lnTo>
                    <a:pt x="6999" y="4068"/>
                  </a:lnTo>
                  <a:lnTo>
                    <a:pt x="6986" y="3998"/>
                  </a:lnTo>
                  <a:lnTo>
                    <a:pt x="7006" y="3967"/>
                  </a:lnTo>
                  <a:lnTo>
                    <a:pt x="7027" y="3964"/>
                  </a:lnTo>
                  <a:lnTo>
                    <a:pt x="7067" y="3935"/>
                  </a:lnTo>
                  <a:lnTo>
                    <a:pt x="7176" y="3916"/>
                  </a:lnTo>
                  <a:lnTo>
                    <a:pt x="7203" y="3934"/>
                  </a:lnTo>
                  <a:lnTo>
                    <a:pt x="7191" y="3961"/>
                  </a:lnTo>
                  <a:lnTo>
                    <a:pt x="7238" y="4026"/>
                  </a:lnTo>
                  <a:lnTo>
                    <a:pt x="7282" y="4042"/>
                  </a:lnTo>
                  <a:lnTo>
                    <a:pt x="7302" y="4018"/>
                  </a:lnTo>
                  <a:lnTo>
                    <a:pt x="7307" y="3971"/>
                  </a:lnTo>
                  <a:lnTo>
                    <a:pt x="7320" y="3948"/>
                  </a:lnTo>
                  <a:lnTo>
                    <a:pt x="7321" y="3948"/>
                  </a:lnTo>
                  <a:lnTo>
                    <a:pt x="7394" y="3913"/>
                  </a:lnTo>
                  <a:lnTo>
                    <a:pt x="7392" y="3972"/>
                  </a:lnTo>
                  <a:lnTo>
                    <a:pt x="7372" y="4000"/>
                  </a:lnTo>
                  <a:lnTo>
                    <a:pt x="7392" y="4023"/>
                  </a:lnTo>
                  <a:lnTo>
                    <a:pt x="7379" y="4186"/>
                  </a:lnTo>
                  <a:lnTo>
                    <a:pt x="7397" y="4208"/>
                  </a:lnTo>
                  <a:lnTo>
                    <a:pt x="7412" y="4280"/>
                  </a:lnTo>
                  <a:lnTo>
                    <a:pt x="7398" y="4318"/>
                  </a:lnTo>
                  <a:lnTo>
                    <a:pt x="7467" y="4349"/>
                  </a:lnTo>
                  <a:lnTo>
                    <a:pt x="7513" y="4449"/>
                  </a:lnTo>
                  <a:lnTo>
                    <a:pt x="7582" y="4540"/>
                  </a:lnTo>
                  <a:lnTo>
                    <a:pt x="7599" y="4526"/>
                  </a:lnTo>
                  <a:lnTo>
                    <a:pt x="7658" y="4560"/>
                  </a:lnTo>
                  <a:lnTo>
                    <a:pt x="7703" y="4558"/>
                  </a:lnTo>
                  <a:lnTo>
                    <a:pt x="7737" y="4580"/>
                  </a:lnTo>
                  <a:lnTo>
                    <a:pt x="7781" y="4579"/>
                  </a:lnTo>
                  <a:lnTo>
                    <a:pt x="7853" y="4529"/>
                  </a:lnTo>
                  <a:lnTo>
                    <a:pt x="7877" y="4559"/>
                  </a:lnTo>
                  <a:lnTo>
                    <a:pt x="7931" y="4555"/>
                  </a:lnTo>
                  <a:lnTo>
                    <a:pt x="7934" y="4521"/>
                  </a:lnTo>
                  <a:lnTo>
                    <a:pt x="7954" y="4505"/>
                  </a:lnTo>
                  <a:lnTo>
                    <a:pt x="7930" y="4464"/>
                  </a:lnTo>
                  <a:lnTo>
                    <a:pt x="7954" y="4435"/>
                  </a:lnTo>
                  <a:lnTo>
                    <a:pt x="7943" y="4411"/>
                  </a:lnTo>
                  <a:lnTo>
                    <a:pt x="7975" y="4376"/>
                  </a:lnTo>
                  <a:lnTo>
                    <a:pt x="8048" y="4423"/>
                  </a:lnTo>
                  <a:lnTo>
                    <a:pt x="8076" y="4405"/>
                  </a:lnTo>
                  <a:lnTo>
                    <a:pt x="8133" y="4388"/>
                  </a:lnTo>
                  <a:lnTo>
                    <a:pt x="8173" y="4341"/>
                  </a:lnTo>
                  <a:lnTo>
                    <a:pt x="8252" y="4330"/>
                  </a:lnTo>
                  <a:lnTo>
                    <a:pt x="8288" y="4296"/>
                  </a:lnTo>
                  <a:lnTo>
                    <a:pt x="8332" y="4274"/>
                  </a:lnTo>
                  <a:lnTo>
                    <a:pt x="8374" y="4308"/>
                  </a:lnTo>
                  <a:lnTo>
                    <a:pt x="8414" y="4277"/>
                  </a:lnTo>
                  <a:lnTo>
                    <a:pt x="8439" y="4278"/>
                  </a:lnTo>
                  <a:lnTo>
                    <a:pt x="8529" y="4366"/>
                  </a:lnTo>
                  <a:lnTo>
                    <a:pt x="8495" y="4440"/>
                  </a:lnTo>
                  <a:lnTo>
                    <a:pt x="8542" y="4483"/>
                  </a:lnTo>
                  <a:lnTo>
                    <a:pt x="8525" y="4535"/>
                  </a:lnTo>
                  <a:lnTo>
                    <a:pt x="8531" y="4568"/>
                  </a:lnTo>
                  <a:lnTo>
                    <a:pt x="8602" y="4583"/>
                  </a:lnTo>
                  <a:lnTo>
                    <a:pt x="8660" y="4612"/>
                  </a:lnTo>
                  <a:lnTo>
                    <a:pt x="8671" y="4671"/>
                  </a:lnTo>
                  <a:lnTo>
                    <a:pt x="8643" y="4729"/>
                  </a:lnTo>
                  <a:lnTo>
                    <a:pt x="8692" y="4760"/>
                  </a:lnTo>
                  <a:lnTo>
                    <a:pt x="8722" y="4728"/>
                  </a:lnTo>
                  <a:lnTo>
                    <a:pt x="8802" y="4737"/>
                  </a:lnTo>
                  <a:lnTo>
                    <a:pt x="8847" y="4716"/>
                  </a:lnTo>
                  <a:lnTo>
                    <a:pt x="8907" y="4631"/>
                  </a:lnTo>
                  <a:lnTo>
                    <a:pt x="8848" y="4529"/>
                  </a:lnTo>
                  <a:lnTo>
                    <a:pt x="8775" y="4463"/>
                  </a:lnTo>
                  <a:lnTo>
                    <a:pt x="8749" y="4410"/>
                  </a:lnTo>
                  <a:lnTo>
                    <a:pt x="8755" y="4349"/>
                  </a:lnTo>
                  <a:lnTo>
                    <a:pt x="8790" y="4324"/>
                  </a:lnTo>
                  <a:lnTo>
                    <a:pt x="8792" y="4270"/>
                  </a:lnTo>
                  <a:lnTo>
                    <a:pt x="8862" y="4245"/>
                  </a:lnTo>
                  <a:lnTo>
                    <a:pt x="8869" y="4183"/>
                  </a:lnTo>
                  <a:lnTo>
                    <a:pt x="8797" y="4112"/>
                  </a:lnTo>
                  <a:lnTo>
                    <a:pt x="8691" y="4147"/>
                  </a:lnTo>
                  <a:lnTo>
                    <a:pt x="8645" y="4123"/>
                  </a:lnTo>
                  <a:lnTo>
                    <a:pt x="8636" y="4090"/>
                  </a:lnTo>
                  <a:lnTo>
                    <a:pt x="8604" y="4085"/>
                  </a:lnTo>
                  <a:lnTo>
                    <a:pt x="8599" y="4066"/>
                  </a:lnTo>
                  <a:lnTo>
                    <a:pt x="8599" y="4065"/>
                  </a:lnTo>
                  <a:lnTo>
                    <a:pt x="8622" y="4006"/>
                  </a:lnTo>
                  <a:lnTo>
                    <a:pt x="8603" y="3973"/>
                  </a:lnTo>
                  <a:lnTo>
                    <a:pt x="8599" y="3875"/>
                  </a:lnTo>
                  <a:lnTo>
                    <a:pt x="8600" y="3874"/>
                  </a:lnTo>
                  <a:lnTo>
                    <a:pt x="8619" y="3837"/>
                  </a:lnTo>
                  <a:lnTo>
                    <a:pt x="8599" y="3777"/>
                  </a:lnTo>
                  <a:lnTo>
                    <a:pt x="8638" y="3752"/>
                  </a:lnTo>
                  <a:lnTo>
                    <a:pt x="8660" y="3718"/>
                  </a:lnTo>
                  <a:lnTo>
                    <a:pt x="8672" y="3668"/>
                  </a:lnTo>
                  <a:lnTo>
                    <a:pt x="8713" y="3643"/>
                  </a:lnTo>
                  <a:lnTo>
                    <a:pt x="8703" y="3599"/>
                  </a:lnTo>
                  <a:lnTo>
                    <a:pt x="8715" y="3568"/>
                  </a:lnTo>
                  <a:lnTo>
                    <a:pt x="8777" y="3575"/>
                  </a:lnTo>
                  <a:lnTo>
                    <a:pt x="8906" y="3510"/>
                  </a:lnTo>
                  <a:lnTo>
                    <a:pt x="8952" y="3534"/>
                  </a:lnTo>
                  <a:lnTo>
                    <a:pt x="8999" y="3476"/>
                  </a:lnTo>
                  <a:lnTo>
                    <a:pt x="9018" y="3519"/>
                  </a:lnTo>
                  <a:lnTo>
                    <a:pt x="9045" y="3550"/>
                  </a:lnTo>
                  <a:lnTo>
                    <a:pt x="9016" y="3613"/>
                  </a:lnTo>
                  <a:lnTo>
                    <a:pt x="9022" y="3653"/>
                  </a:lnTo>
                  <a:lnTo>
                    <a:pt x="9041" y="3671"/>
                  </a:lnTo>
                  <a:lnTo>
                    <a:pt x="9072" y="3651"/>
                  </a:lnTo>
                  <a:lnTo>
                    <a:pt x="9113" y="3673"/>
                  </a:lnTo>
                  <a:lnTo>
                    <a:pt x="9122" y="3727"/>
                  </a:lnTo>
                  <a:lnTo>
                    <a:pt x="9166" y="3738"/>
                  </a:lnTo>
                  <a:lnTo>
                    <a:pt x="9193" y="3725"/>
                  </a:lnTo>
                  <a:lnTo>
                    <a:pt x="9219" y="3750"/>
                  </a:lnTo>
                  <a:lnTo>
                    <a:pt x="9258" y="3712"/>
                  </a:lnTo>
                  <a:lnTo>
                    <a:pt x="9296" y="3717"/>
                  </a:lnTo>
                  <a:lnTo>
                    <a:pt x="9342" y="3743"/>
                  </a:lnTo>
                  <a:lnTo>
                    <a:pt x="9376" y="3715"/>
                  </a:lnTo>
                  <a:lnTo>
                    <a:pt x="9453" y="3775"/>
                  </a:lnTo>
                  <a:lnTo>
                    <a:pt x="9474" y="3750"/>
                  </a:lnTo>
                  <a:lnTo>
                    <a:pt x="9497" y="3741"/>
                  </a:lnTo>
                  <a:lnTo>
                    <a:pt x="9516" y="3628"/>
                  </a:lnTo>
                  <a:lnTo>
                    <a:pt x="9526" y="3528"/>
                  </a:lnTo>
                  <a:lnTo>
                    <a:pt x="9433" y="3451"/>
                  </a:lnTo>
                  <a:lnTo>
                    <a:pt x="9351" y="3465"/>
                  </a:lnTo>
                  <a:lnTo>
                    <a:pt x="9335" y="3462"/>
                  </a:lnTo>
                  <a:lnTo>
                    <a:pt x="9327" y="3427"/>
                  </a:lnTo>
                  <a:lnTo>
                    <a:pt x="9317" y="3409"/>
                  </a:lnTo>
                  <a:lnTo>
                    <a:pt x="9313" y="3356"/>
                  </a:lnTo>
                  <a:lnTo>
                    <a:pt x="9291" y="3320"/>
                  </a:lnTo>
                  <a:lnTo>
                    <a:pt x="9349" y="3256"/>
                  </a:lnTo>
                  <a:lnTo>
                    <a:pt x="9364" y="3215"/>
                  </a:lnTo>
                  <a:lnTo>
                    <a:pt x="9323" y="3171"/>
                  </a:lnTo>
                  <a:lnTo>
                    <a:pt x="9411" y="3104"/>
                  </a:lnTo>
                  <a:lnTo>
                    <a:pt x="9407" y="3052"/>
                  </a:lnTo>
                  <a:lnTo>
                    <a:pt x="9372" y="2997"/>
                  </a:lnTo>
                  <a:lnTo>
                    <a:pt x="9429" y="2953"/>
                  </a:lnTo>
                  <a:lnTo>
                    <a:pt x="9457" y="2882"/>
                  </a:lnTo>
                  <a:lnTo>
                    <a:pt x="9461" y="2815"/>
                  </a:lnTo>
                  <a:lnTo>
                    <a:pt x="9434" y="2702"/>
                  </a:lnTo>
                  <a:lnTo>
                    <a:pt x="9470" y="2541"/>
                  </a:lnTo>
                  <a:lnTo>
                    <a:pt x="9347" y="2479"/>
                  </a:lnTo>
                  <a:lnTo>
                    <a:pt x="9352" y="2434"/>
                  </a:lnTo>
                  <a:lnTo>
                    <a:pt x="9291" y="2367"/>
                  </a:lnTo>
                  <a:lnTo>
                    <a:pt x="9180" y="2394"/>
                  </a:lnTo>
                  <a:lnTo>
                    <a:pt x="9155" y="2509"/>
                  </a:lnTo>
                  <a:lnTo>
                    <a:pt x="9115" y="2528"/>
                  </a:lnTo>
                  <a:lnTo>
                    <a:pt x="9135" y="2597"/>
                  </a:lnTo>
                  <a:lnTo>
                    <a:pt x="9081" y="2609"/>
                  </a:lnTo>
                  <a:lnTo>
                    <a:pt x="9007" y="2589"/>
                  </a:lnTo>
                  <a:lnTo>
                    <a:pt x="8976" y="2586"/>
                  </a:lnTo>
                  <a:lnTo>
                    <a:pt x="8966" y="2662"/>
                  </a:lnTo>
                  <a:lnTo>
                    <a:pt x="8952" y="2690"/>
                  </a:lnTo>
                  <a:lnTo>
                    <a:pt x="8965" y="2772"/>
                  </a:lnTo>
                  <a:lnTo>
                    <a:pt x="8883" y="2784"/>
                  </a:lnTo>
                  <a:lnTo>
                    <a:pt x="8855" y="2807"/>
                  </a:lnTo>
                  <a:lnTo>
                    <a:pt x="8810" y="2844"/>
                  </a:lnTo>
                  <a:lnTo>
                    <a:pt x="8731" y="2847"/>
                  </a:lnTo>
                  <a:lnTo>
                    <a:pt x="8698" y="2869"/>
                  </a:lnTo>
                  <a:lnTo>
                    <a:pt x="8680" y="2845"/>
                  </a:lnTo>
                  <a:lnTo>
                    <a:pt x="8664" y="2826"/>
                  </a:lnTo>
                  <a:lnTo>
                    <a:pt x="8656" y="2804"/>
                  </a:lnTo>
                  <a:lnTo>
                    <a:pt x="8583" y="2803"/>
                  </a:lnTo>
                  <a:lnTo>
                    <a:pt x="8573" y="2769"/>
                  </a:lnTo>
                  <a:lnTo>
                    <a:pt x="8553" y="2736"/>
                  </a:lnTo>
                  <a:lnTo>
                    <a:pt x="8506" y="2690"/>
                  </a:lnTo>
                  <a:lnTo>
                    <a:pt x="8483" y="2699"/>
                  </a:lnTo>
                  <a:lnTo>
                    <a:pt x="8443" y="2688"/>
                  </a:lnTo>
                  <a:lnTo>
                    <a:pt x="8410" y="2652"/>
                  </a:lnTo>
                  <a:lnTo>
                    <a:pt x="8351" y="2661"/>
                  </a:lnTo>
                  <a:lnTo>
                    <a:pt x="8322" y="2652"/>
                  </a:lnTo>
                  <a:lnTo>
                    <a:pt x="8296" y="2635"/>
                  </a:lnTo>
                  <a:lnTo>
                    <a:pt x="8211" y="2593"/>
                  </a:lnTo>
                  <a:lnTo>
                    <a:pt x="8211" y="2530"/>
                  </a:lnTo>
                  <a:lnTo>
                    <a:pt x="8196" y="2511"/>
                  </a:lnTo>
                  <a:lnTo>
                    <a:pt x="8231" y="2417"/>
                  </a:lnTo>
                  <a:lnTo>
                    <a:pt x="8191" y="2370"/>
                  </a:lnTo>
                  <a:lnTo>
                    <a:pt x="8210" y="2345"/>
                  </a:lnTo>
                  <a:lnTo>
                    <a:pt x="8174" y="2329"/>
                  </a:lnTo>
                  <a:lnTo>
                    <a:pt x="8154" y="2347"/>
                  </a:lnTo>
                  <a:lnTo>
                    <a:pt x="8111" y="2362"/>
                  </a:lnTo>
                  <a:lnTo>
                    <a:pt x="8008" y="2287"/>
                  </a:lnTo>
                  <a:lnTo>
                    <a:pt x="7859" y="2267"/>
                  </a:lnTo>
                  <a:lnTo>
                    <a:pt x="7792" y="2225"/>
                  </a:lnTo>
                  <a:lnTo>
                    <a:pt x="7722" y="2232"/>
                  </a:lnTo>
                  <a:lnTo>
                    <a:pt x="7699" y="2257"/>
                  </a:lnTo>
                  <a:lnTo>
                    <a:pt x="7657" y="2240"/>
                  </a:lnTo>
                  <a:lnTo>
                    <a:pt x="7636" y="2230"/>
                  </a:lnTo>
                  <a:lnTo>
                    <a:pt x="7603" y="2244"/>
                  </a:lnTo>
                  <a:lnTo>
                    <a:pt x="7539" y="2274"/>
                  </a:lnTo>
                  <a:lnTo>
                    <a:pt x="7502" y="2225"/>
                  </a:lnTo>
                  <a:lnTo>
                    <a:pt x="7485" y="2231"/>
                  </a:lnTo>
                  <a:lnTo>
                    <a:pt x="7376" y="2267"/>
                  </a:lnTo>
                  <a:lnTo>
                    <a:pt x="7378" y="2272"/>
                  </a:lnTo>
                  <a:lnTo>
                    <a:pt x="7371" y="2274"/>
                  </a:lnTo>
                  <a:lnTo>
                    <a:pt x="7368" y="2266"/>
                  </a:lnTo>
                  <a:lnTo>
                    <a:pt x="7364" y="2212"/>
                  </a:lnTo>
                  <a:lnTo>
                    <a:pt x="7442" y="2160"/>
                  </a:lnTo>
                  <a:lnTo>
                    <a:pt x="7447" y="2070"/>
                  </a:lnTo>
                  <a:lnTo>
                    <a:pt x="7443" y="2050"/>
                  </a:lnTo>
                  <a:lnTo>
                    <a:pt x="7416" y="1975"/>
                  </a:lnTo>
                  <a:lnTo>
                    <a:pt x="7400" y="1946"/>
                  </a:lnTo>
                  <a:lnTo>
                    <a:pt x="7382" y="1892"/>
                  </a:lnTo>
                  <a:lnTo>
                    <a:pt x="7382" y="1844"/>
                  </a:lnTo>
                  <a:lnTo>
                    <a:pt x="7387" y="1819"/>
                  </a:lnTo>
                  <a:lnTo>
                    <a:pt x="7399" y="1791"/>
                  </a:lnTo>
                  <a:lnTo>
                    <a:pt x="7401" y="1786"/>
                  </a:lnTo>
                  <a:lnTo>
                    <a:pt x="7425" y="1715"/>
                  </a:lnTo>
                  <a:lnTo>
                    <a:pt x="7464" y="1598"/>
                  </a:lnTo>
                  <a:lnTo>
                    <a:pt x="7467" y="1595"/>
                  </a:lnTo>
                  <a:lnTo>
                    <a:pt x="7490" y="1570"/>
                  </a:lnTo>
                  <a:lnTo>
                    <a:pt x="7535" y="1490"/>
                  </a:lnTo>
                  <a:lnTo>
                    <a:pt x="7577" y="1453"/>
                  </a:lnTo>
                  <a:lnTo>
                    <a:pt x="7601" y="1362"/>
                  </a:lnTo>
                  <a:lnTo>
                    <a:pt x="7651" y="1298"/>
                  </a:lnTo>
                  <a:lnTo>
                    <a:pt x="7720" y="1287"/>
                  </a:lnTo>
                  <a:lnTo>
                    <a:pt x="7748" y="1254"/>
                  </a:lnTo>
                  <a:lnTo>
                    <a:pt x="7749" y="1223"/>
                  </a:lnTo>
                  <a:lnTo>
                    <a:pt x="7703" y="1184"/>
                  </a:lnTo>
                  <a:lnTo>
                    <a:pt x="7701" y="1147"/>
                  </a:lnTo>
                  <a:lnTo>
                    <a:pt x="7685" y="1091"/>
                  </a:lnTo>
                  <a:lnTo>
                    <a:pt x="7699" y="1065"/>
                  </a:lnTo>
                  <a:lnTo>
                    <a:pt x="7707" y="1035"/>
                  </a:lnTo>
                  <a:lnTo>
                    <a:pt x="7639" y="1026"/>
                  </a:lnTo>
                  <a:lnTo>
                    <a:pt x="7632" y="1003"/>
                  </a:lnTo>
                  <a:lnTo>
                    <a:pt x="7610" y="996"/>
                  </a:lnTo>
                  <a:lnTo>
                    <a:pt x="7602" y="1015"/>
                  </a:lnTo>
                  <a:lnTo>
                    <a:pt x="7580" y="1006"/>
                  </a:lnTo>
                  <a:lnTo>
                    <a:pt x="7557" y="951"/>
                  </a:lnTo>
                  <a:lnTo>
                    <a:pt x="7542" y="941"/>
                  </a:lnTo>
                  <a:lnTo>
                    <a:pt x="7515" y="920"/>
                  </a:lnTo>
                  <a:lnTo>
                    <a:pt x="7505" y="874"/>
                  </a:lnTo>
                  <a:cubicBezTo>
                    <a:pt x="7492" y="877"/>
                    <a:pt x="7447" y="889"/>
                    <a:pt x="7442" y="890"/>
                  </a:cubicBezTo>
                  <a:cubicBezTo>
                    <a:pt x="7437" y="891"/>
                    <a:pt x="7388" y="908"/>
                    <a:pt x="7367" y="915"/>
                  </a:cubicBezTo>
                  <a:cubicBezTo>
                    <a:pt x="7361" y="917"/>
                    <a:pt x="7356" y="919"/>
                    <a:pt x="7355" y="919"/>
                  </a:cubicBezTo>
                  <a:cubicBezTo>
                    <a:pt x="7350" y="921"/>
                    <a:pt x="7344" y="931"/>
                    <a:pt x="7341" y="936"/>
                  </a:cubicBezTo>
                  <a:lnTo>
                    <a:pt x="7339" y="940"/>
                  </a:lnTo>
                  <a:lnTo>
                    <a:pt x="7314" y="917"/>
                  </a:lnTo>
                  <a:lnTo>
                    <a:pt x="7280" y="903"/>
                  </a:lnTo>
                  <a:lnTo>
                    <a:pt x="7254" y="889"/>
                  </a:lnTo>
                  <a:lnTo>
                    <a:pt x="7225" y="920"/>
                  </a:lnTo>
                  <a:lnTo>
                    <a:pt x="7214" y="916"/>
                  </a:lnTo>
                  <a:lnTo>
                    <a:pt x="7195" y="928"/>
                  </a:lnTo>
                  <a:lnTo>
                    <a:pt x="7191" y="922"/>
                  </a:lnTo>
                  <a:lnTo>
                    <a:pt x="7213" y="908"/>
                  </a:lnTo>
                  <a:lnTo>
                    <a:pt x="7224" y="912"/>
                  </a:lnTo>
                  <a:lnTo>
                    <a:pt x="7253" y="880"/>
                  </a:lnTo>
                  <a:lnTo>
                    <a:pt x="7253" y="881"/>
                  </a:lnTo>
                  <a:lnTo>
                    <a:pt x="7327" y="829"/>
                  </a:lnTo>
                  <a:lnTo>
                    <a:pt x="7213" y="641"/>
                  </a:lnTo>
                  <a:lnTo>
                    <a:pt x="6986" y="530"/>
                  </a:lnTo>
                  <a:lnTo>
                    <a:pt x="6761" y="457"/>
                  </a:lnTo>
                  <a:lnTo>
                    <a:pt x="6753" y="443"/>
                  </a:lnTo>
                  <a:lnTo>
                    <a:pt x="6718" y="446"/>
                  </a:lnTo>
                  <a:lnTo>
                    <a:pt x="6679" y="432"/>
                  </a:lnTo>
                  <a:lnTo>
                    <a:pt x="6665" y="417"/>
                  </a:lnTo>
                  <a:lnTo>
                    <a:pt x="6628" y="423"/>
                  </a:lnTo>
                  <a:lnTo>
                    <a:pt x="6591" y="404"/>
                  </a:lnTo>
                  <a:lnTo>
                    <a:pt x="6553" y="393"/>
                  </a:lnTo>
                  <a:lnTo>
                    <a:pt x="6485" y="378"/>
                  </a:lnTo>
                  <a:lnTo>
                    <a:pt x="6396" y="369"/>
                  </a:lnTo>
                  <a:lnTo>
                    <a:pt x="6324" y="393"/>
                  </a:lnTo>
                  <a:lnTo>
                    <a:pt x="6277" y="421"/>
                  </a:lnTo>
                  <a:lnTo>
                    <a:pt x="6228" y="451"/>
                  </a:lnTo>
                  <a:lnTo>
                    <a:pt x="6187" y="463"/>
                  </a:lnTo>
                  <a:lnTo>
                    <a:pt x="6126" y="479"/>
                  </a:lnTo>
                  <a:lnTo>
                    <a:pt x="6091" y="466"/>
                  </a:lnTo>
                  <a:lnTo>
                    <a:pt x="6087" y="456"/>
                  </a:lnTo>
                  <a:lnTo>
                    <a:pt x="6085" y="451"/>
                  </a:lnTo>
                  <a:lnTo>
                    <a:pt x="6089" y="450"/>
                  </a:lnTo>
                  <a:lnTo>
                    <a:pt x="6085" y="451"/>
                  </a:lnTo>
                  <a:lnTo>
                    <a:pt x="6071" y="398"/>
                  </a:lnTo>
                  <a:lnTo>
                    <a:pt x="6036" y="382"/>
                  </a:lnTo>
                  <a:lnTo>
                    <a:pt x="6039" y="336"/>
                  </a:lnTo>
                  <a:lnTo>
                    <a:pt x="6085" y="336"/>
                  </a:lnTo>
                  <a:lnTo>
                    <a:pt x="6079" y="310"/>
                  </a:lnTo>
                  <a:lnTo>
                    <a:pt x="6029" y="316"/>
                  </a:lnTo>
                  <a:lnTo>
                    <a:pt x="6023" y="292"/>
                  </a:lnTo>
                  <a:lnTo>
                    <a:pt x="5977" y="294"/>
                  </a:lnTo>
                  <a:lnTo>
                    <a:pt x="5980" y="268"/>
                  </a:lnTo>
                  <a:lnTo>
                    <a:pt x="5954" y="253"/>
                  </a:lnTo>
                  <a:lnTo>
                    <a:pt x="5942" y="213"/>
                  </a:lnTo>
                  <a:lnTo>
                    <a:pt x="5928" y="221"/>
                  </a:lnTo>
                  <a:lnTo>
                    <a:pt x="5934" y="244"/>
                  </a:lnTo>
                  <a:lnTo>
                    <a:pt x="5873" y="271"/>
                  </a:lnTo>
                  <a:lnTo>
                    <a:pt x="5873" y="302"/>
                  </a:lnTo>
                  <a:lnTo>
                    <a:pt x="5920" y="309"/>
                  </a:lnTo>
                  <a:lnTo>
                    <a:pt x="5959" y="345"/>
                  </a:lnTo>
                  <a:lnTo>
                    <a:pt x="5930" y="363"/>
                  </a:lnTo>
                  <a:lnTo>
                    <a:pt x="5930" y="401"/>
                  </a:lnTo>
                  <a:lnTo>
                    <a:pt x="5926" y="403"/>
                  </a:lnTo>
                  <a:lnTo>
                    <a:pt x="5925" y="403"/>
                  </a:lnTo>
                  <a:lnTo>
                    <a:pt x="5815" y="356"/>
                  </a:lnTo>
                  <a:lnTo>
                    <a:pt x="5786" y="352"/>
                  </a:lnTo>
                  <a:lnTo>
                    <a:pt x="5765" y="359"/>
                  </a:lnTo>
                  <a:lnTo>
                    <a:pt x="5765" y="359"/>
                  </a:lnTo>
                  <a:lnTo>
                    <a:pt x="5763" y="359"/>
                  </a:lnTo>
                  <a:lnTo>
                    <a:pt x="5763" y="359"/>
                  </a:lnTo>
                  <a:lnTo>
                    <a:pt x="5730" y="355"/>
                  </a:lnTo>
                  <a:lnTo>
                    <a:pt x="5708" y="346"/>
                  </a:lnTo>
                  <a:lnTo>
                    <a:pt x="5669" y="378"/>
                  </a:lnTo>
                  <a:lnTo>
                    <a:pt x="5667" y="395"/>
                  </a:lnTo>
                  <a:lnTo>
                    <a:pt x="5685" y="412"/>
                  </a:lnTo>
                  <a:lnTo>
                    <a:pt x="5685" y="428"/>
                  </a:lnTo>
                  <a:lnTo>
                    <a:pt x="5709" y="478"/>
                  </a:lnTo>
                  <a:lnTo>
                    <a:pt x="5749" y="501"/>
                  </a:lnTo>
                  <a:lnTo>
                    <a:pt x="5746" y="507"/>
                  </a:lnTo>
                  <a:lnTo>
                    <a:pt x="5704" y="483"/>
                  </a:lnTo>
                  <a:lnTo>
                    <a:pt x="5678" y="429"/>
                  </a:lnTo>
                  <a:lnTo>
                    <a:pt x="5678" y="415"/>
                  </a:lnTo>
                  <a:lnTo>
                    <a:pt x="5660" y="398"/>
                  </a:lnTo>
                  <a:lnTo>
                    <a:pt x="5660" y="396"/>
                  </a:lnTo>
                  <a:lnTo>
                    <a:pt x="5662" y="377"/>
                  </a:lnTo>
                  <a:lnTo>
                    <a:pt x="5647" y="369"/>
                  </a:lnTo>
                  <a:lnTo>
                    <a:pt x="5675" y="334"/>
                  </a:lnTo>
                  <a:lnTo>
                    <a:pt x="5647" y="293"/>
                  </a:lnTo>
                  <a:lnTo>
                    <a:pt x="5669" y="277"/>
                  </a:lnTo>
                  <a:lnTo>
                    <a:pt x="5699" y="298"/>
                  </a:lnTo>
                  <a:lnTo>
                    <a:pt x="5724" y="278"/>
                  </a:lnTo>
                  <a:lnTo>
                    <a:pt x="5766" y="351"/>
                  </a:lnTo>
                  <a:lnTo>
                    <a:pt x="5782" y="346"/>
                  </a:lnTo>
                  <a:lnTo>
                    <a:pt x="5797" y="279"/>
                  </a:lnTo>
                  <a:lnTo>
                    <a:pt x="5760" y="264"/>
                  </a:lnTo>
                  <a:lnTo>
                    <a:pt x="5752" y="208"/>
                  </a:lnTo>
                  <a:lnTo>
                    <a:pt x="5805" y="179"/>
                  </a:lnTo>
                  <a:lnTo>
                    <a:pt x="5795" y="163"/>
                  </a:lnTo>
                  <a:lnTo>
                    <a:pt x="5781" y="141"/>
                  </a:lnTo>
                  <a:lnTo>
                    <a:pt x="5754" y="132"/>
                  </a:lnTo>
                  <a:lnTo>
                    <a:pt x="5726" y="150"/>
                  </a:lnTo>
                  <a:lnTo>
                    <a:pt x="5696" y="152"/>
                  </a:lnTo>
                  <a:lnTo>
                    <a:pt x="5693" y="101"/>
                  </a:lnTo>
                  <a:lnTo>
                    <a:pt x="5682" y="68"/>
                  </a:lnTo>
                  <a:lnTo>
                    <a:pt x="5661" y="66"/>
                  </a:lnTo>
                  <a:lnTo>
                    <a:pt x="5642" y="51"/>
                  </a:lnTo>
                  <a:lnTo>
                    <a:pt x="5636" y="27"/>
                  </a:lnTo>
                  <a:lnTo>
                    <a:pt x="5622" y="32"/>
                  </a:lnTo>
                  <a:lnTo>
                    <a:pt x="5614" y="62"/>
                  </a:lnTo>
                  <a:lnTo>
                    <a:pt x="5628" y="104"/>
                  </a:lnTo>
                  <a:lnTo>
                    <a:pt x="5615" y="134"/>
                  </a:lnTo>
                  <a:lnTo>
                    <a:pt x="5589" y="151"/>
                  </a:lnTo>
                  <a:lnTo>
                    <a:pt x="5556" y="126"/>
                  </a:lnTo>
                  <a:lnTo>
                    <a:pt x="5551" y="87"/>
                  </a:lnTo>
                  <a:lnTo>
                    <a:pt x="5551" y="86"/>
                  </a:lnTo>
                  <a:lnTo>
                    <a:pt x="5560" y="43"/>
                  </a:lnTo>
                  <a:lnTo>
                    <a:pt x="5545" y="26"/>
                  </a:lnTo>
                  <a:lnTo>
                    <a:pt x="5464" y="32"/>
                  </a:lnTo>
                  <a:lnTo>
                    <a:pt x="5460" y="12"/>
                  </a:lnTo>
                  <a:lnTo>
                    <a:pt x="5445" y="8"/>
                  </a:lnTo>
                  <a:lnTo>
                    <a:pt x="5444" y="49"/>
                  </a:lnTo>
                  <a:lnTo>
                    <a:pt x="5477" y="84"/>
                  </a:lnTo>
                  <a:lnTo>
                    <a:pt x="5450" y="99"/>
                  </a:lnTo>
                  <a:lnTo>
                    <a:pt x="5422" y="79"/>
                  </a:lnTo>
                  <a:lnTo>
                    <a:pt x="5356" y="123"/>
                  </a:lnTo>
                  <a:lnTo>
                    <a:pt x="5335" y="106"/>
                  </a:lnTo>
                  <a:lnTo>
                    <a:pt x="5262" y="142"/>
                  </a:lnTo>
                  <a:lnTo>
                    <a:pt x="5217" y="217"/>
                  </a:lnTo>
                  <a:lnTo>
                    <a:pt x="5231" y="246"/>
                  </a:lnTo>
                  <a:lnTo>
                    <a:pt x="5227" y="269"/>
                  </a:lnTo>
                  <a:lnTo>
                    <a:pt x="5132" y="331"/>
                  </a:lnTo>
                  <a:lnTo>
                    <a:pt x="5159" y="386"/>
                  </a:lnTo>
                  <a:lnTo>
                    <a:pt x="5129" y="410"/>
                  </a:lnTo>
                  <a:lnTo>
                    <a:pt x="5140" y="436"/>
                  </a:lnTo>
                  <a:lnTo>
                    <a:pt x="5205" y="474"/>
                  </a:lnTo>
                  <a:lnTo>
                    <a:pt x="5214" y="469"/>
                  </a:lnTo>
                  <a:lnTo>
                    <a:pt x="5244" y="482"/>
                  </a:lnTo>
                  <a:lnTo>
                    <a:pt x="5260" y="517"/>
                  </a:lnTo>
                  <a:lnTo>
                    <a:pt x="5305" y="492"/>
                  </a:lnTo>
                  <a:lnTo>
                    <a:pt x="5379" y="502"/>
                  </a:lnTo>
                  <a:lnTo>
                    <a:pt x="5381" y="491"/>
                  </a:lnTo>
                  <a:lnTo>
                    <a:pt x="5369" y="448"/>
                  </a:lnTo>
                  <a:lnTo>
                    <a:pt x="5402" y="460"/>
                  </a:lnTo>
                  <a:lnTo>
                    <a:pt x="5412" y="429"/>
                  </a:lnTo>
                  <a:lnTo>
                    <a:pt x="5450" y="419"/>
                  </a:lnTo>
                  <a:lnTo>
                    <a:pt x="5478" y="444"/>
                  </a:lnTo>
                  <a:lnTo>
                    <a:pt x="5518" y="410"/>
                  </a:lnTo>
                  <a:lnTo>
                    <a:pt x="5534" y="413"/>
                  </a:lnTo>
                  <a:lnTo>
                    <a:pt x="5550" y="391"/>
                  </a:lnTo>
                  <a:lnTo>
                    <a:pt x="5569" y="393"/>
                  </a:lnTo>
                  <a:lnTo>
                    <a:pt x="5571" y="355"/>
                  </a:lnTo>
                  <a:lnTo>
                    <a:pt x="5578" y="355"/>
                  </a:lnTo>
                  <a:lnTo>
                    <a:pt x="5575" y="400"/>
                  </a:lnTo>
                  <a:lnTo>
                    <a:pt x="5553" y="398"/>
                  </a:lnTo>
                  <a:lnTo>
                    <a:pt x="5539" y="417"/>
                  </a:lnTo>
                  <a:lnTo>
                    <a:pt x="5545" y="430"/>
                  </a:lnTo>
                  <a:lnTo>
                    <a:pt x="5586" y="488"/>
                  </a:lnTo>
                  <a:lnTo>
                    <a:pt x="5558" y="524"/>
                  </a:lnTo>
                  <a:lnTo>
                    <a:pt x="5532" y="518"/>
                  </a:lnTo>
                  <a:lnTo>
                    <a:pt x="5549" y="490"/>
                  </a:lnTo>
                  <a:lnTo>
                    <a:pt x="5533" y="477"/>
                  </a:lnTo>
                  <a:lnTo>
                    <a:pt x="5520" y="504"/>
                  </a:lnTo>
                  <a:lnTo>
                    <a:pt x="5537" y="603"/>
                  </a:lnTo>
                  <a:lnTo>
                    <a:pt x="5521" y="619"/>
                  </a:lnTo>
                  <a:lnTo>
                    <a:pt x="5516" y="649"/>
                  </a:lnTo>
                  <a:lnTo>
                    <a:pt x="5510" y="648"/>
                  </a:lnTo>
                  <a:lnTo>
                    <a:pt x="5513" y="626"/>
                  </a:lnTo>
                  <a:lnTo>
                    <a:pt x="5496" y="640"/>
                  </a:lnTo>
                  <a:lnTo>
                    <a:pt x="5453" y="641"/>
                  </a:lnTo>
                  <a:lnTo>
                    <a:pt x="5440" y="647"/>
                  </a:lnTo>
                  <a:lnTo>
                    <a:pt x="5422" y="661"/>
                  </a:lnTo>
                  <a:lnTo>
                    <a:pt x="5417" y="664"/>
                  </a:lnTo>
                  <a:lnTo>
                    <a:pt x="5402" y="676"/>
                  </a:lnTo>
                  <a:lnTo>
                    <a:pt x="5398" y="709"/>
                  </a:lnTo>
                  <a:lnTo>
                    <a:pt x="5419" y="712"/>
                  </a:lnTo>
                  <a:lnTo>
                    <a:pt x="5418" y="719"/>
                  </a:lnTo>
                  <a:lnTo>
                    <a:pt x="5390" y="714"/>
                  </a:lnTo>
                  <a:lnTo>
                    <a:pt x="5396" y="673"/>
                  </a:lnTo>
                  <a:lnTo>
                    <a:pt x="5413" y="658"/>
                  </a:lnTo>
                  <a:lnTo>
                    <a:pt x="5418" y="656"/>
                  </a:lnTo>
                  <a:lnTo>
                    <a:pt x="5437" y="641"/>
                  </a:lnTo>
                  <a:lnTo>
                    <a:pt x="5448" y="635"/>
                  </a:lnTo>
                  <a:lnTo>
                    <a:pt x="5470" y="600"/>
                  </a:lnTo>
                  <a:lnTo>
                    <a:pt x="5461" y="586"/>
                  </a:lnTo>
                  <a:lnTo>
                    <a:pt x="5399" y="546"/>
                  </a:lnTo>
                  <a:lnTo>
                    <a:pt x="5356" y="544"/>
                  </a:lnTo>
                  <a:lnTo>
                    <a:pt x="5340" y="587"/>
                  </a:lnTo>
                  <a:lnTo>
                    <a:pt x="5276" y="609"/>
                  </a:lnTo>
                  <a:lnTo>
                    <a:pt x="5235" y="634"/>
                  </a:lnTo>
                  <a:lnTo>
                    <a:pt x="5243" y="672"/>
                  </a:lnTo>
                  <a:lnTo>
                    <a:pt x="5257" y="684"/>
                  </a:lnTo>
                  <a:lnTo>
                    <a:pt x="5296" y="673"/>
                  </a:lnTo>
                  <a:lnTo>
                    <a:pt x="5316" y="697"/>
                  </a:lnTo>
                  <a:lnTo>
                    <a:pt x="5292" y="711"/>
                  </a:lnTo>
                  <a:lnTo>
                    <a:pt x="5251" y="726"/>
                  </a:lnTo>
                  <a:lnTo>
                    <a:pt x="5169" y="741"/>
                  </a:lnTo>
                  <a:lnTo>
                    <a:pt x="5168" y="741"/>
                  </a:lnTo>
                  <a:lnTo>
                    <a:pt x="5147" y="732"/>
                  </a:lnTo>
                  <a:lnTo>
                    <a:pt x="5112" y="713"/>
                  </a:lnTo>
                  <a:lnTo>
                    <a:pt x="5098" y="717"/>
                  </a:lnTo>
                  <a:lnTo>
                    <a:pt x="5086" y="750"/>
                  </a:lnTo>
                  <a:lnTo>
                    <a:pt x="5037" y="737"/>
                  </a:lnTo>
                  <a:lnTo>
                    <a:pt x="4986" y="735"/>
                  </a:lnTo>
                  <a:lnTo>
                    <a:pt x="4943" y="710"/>
                  </a:lnTo>
                  <a:lnTo>
                    <a:pt x="4902" y="677"/>
                  </a:lnTo>
                  <a:lnTo>
                    <a:pt x="4902" y="627"/>
                  </a:lnTo>
                  <a:lnTo>
                    <a:pt x="4884" y="616"/>
                  </a:lnTo>
                  <a:lnTo>
                    <a:pt x="4830" y="606"/>
                  </a:lnTo>
                  <a:lnTo>
                    <a:pt x="4786" y="607"/>
                  </a:lnTo>
                  <a:lnTo>
                    <a:pt x="4751" y="629"/>
                  </a:lnTo>
                  <a:lnTo>
                    <a:pt x="4743" y="598"/>
                  </a:lnTo>
                  <a:lnTo>
                    <a:pt x="4708" y="587"/>
                  </a:lnTo>
                  <a:lnTo>
                    <a:pt x="4674" y="633"/>
                  </a:lnTo>
                  <a:lnTo>
                    <a:pt x="4621" y="669"/>
                  </a:lnTo>
                  <a:lnTo>
                    <a:pt x="4599" y="662"/>
                  </a:lnTo>
                  <a:lnTo>
                    <a:pt x="4554" y="701"/>
                  </a:lnTo>
                  <a:lnTo>
                    <a:pt x="4516" y="708"/>
                  </a:lnTo>
                  <a:lnTo>
                    <a:pt x="4496" y="769"/>
                  </a:lnTo>
                  <a:lnTo>
                    <a:pt x="4446" y="766"/>
                  </a:lnTo>
                  <a:lnTo>
                    <a:pt x="4418" y="761"/>
                  </a:lnTo>
                  <a:lnTo>
                    <a:pt x="4390" y="787"/>
                  </a:lnTo>
                  <a:lnTo>
                    <a:pt x="4338" y="803"/>
                  </a:lnTo>
                  <a:lnTo>
                    <a:pt x="4309" y="789"/>
                  </a:lnTo>
                  <a:lnTo>
                    <a:pt x="4221" y="783"/>
                  </a:lnTo>
                  <a:lnTo>
                    <a:pt x="4204" y="783"/>
                  </a:lnTo>
                  <a:lnTo>
                    <a:pt x="4173" y="823"/>
                  </a:lnTo>
                  <a:lnTo>
                    <a:pt x="4156" y="814"/>
                  </a:lnTo>
                  <a:lnTo>
                    <a:pt x="4123" y="814"/>
                  </a:lnTo>
                  <a:lnTo>
                    <a:pt x="4102" y="788"/>
                  </a:lnTo>
                  <a:lnTo>
                    <a:pt x="4107" y="741"/>
                  </a:lnTo>
                  <a:lnTo>
                    <a:pt x="4081" y="702"/>
                  </a:lnTo>
                  <a:lnTo>
                    <a:pt x="4024" y="688"/>
                  </a:lnTo>
                  <a:lnTo>
                    <a:pt x="3959" y="706"/>
                  </a:lnTo>
                  <a:lnTo>
                    <a:pt x="3923" y="694"/>
                  </a:lnTo>
                  <a:lnTo>
                    <a:pt x="3876" y="783"/>
                  </a:lnTo>
                  <a:lnTo>
                    <a:pt x="3798" y="809"/>
                  </a:lnTo>
                  <a:lnTo>
                    <a:pt x="3787" y="821"/>
                  </a:lnTo>
                  <a:lnTo>
                    <a:pt x="3725" y="830"/>
                  </a:lnTo>
                  <a:lnTo>
                    <a:pt x="3712" y="836"/>
                  </a:lnTo>
                  <a:lnTo>
                    <a:pt x="3779" y="876"/>
                  </a:lnTo>
                  <a:lnTo>
                    <a:pt x="3848" y="896"/>
                  </a:lnTo>
                  <a:lnTo>
                    <a:pt x="3847" y="903"/>
                  </a:lnTo>
                  <a:lnTo>
                    <a:pt x="3776" y="882"/>
                  </a:lnTo>
                  <a:lnTo>
                    <a:pt x="3745" y="864"/>
                  </a:lnTo>
                  <a:lnTo>
                    <a:pt x="3705" y="839"/>
                  </a:lnTo>
                  <a:lnTo>
                    <a:pt x="3648" y="860"/>
                  </a:lnTo>
                  <a:lnTo>
                    <a:pt x="3624" y="857"/>
                  </a:lnTo>
                  <a:lnTo>
                    <a:pt x="3562" y="801"/>
                  </a:lnTo>
                  <a:lnTo>
                    <a:pt x="3533" y="769"/>
                  </a:lnTo>
                  <a:lnTo>
                    <a:pt x="3542" y="767"/>
                  </a:lnTo>
                  <a:lnTo>
                    <a:pt x="3578" y="765"/>
                  </a:lnTo>
                  <a:lnTo>
                    <a:pt x="3628" y="759"/>
                  </a:lnTo>
                  <a:lnTo>
                    <a:pt x="3654" y="743"/>
                  </a:lnTo>
                  <a:lnTo>
                    <a:pt x="3635" y="712"/>
                  </a:lnTo>
                  <a:lnTo>
                    <a:pt x="3616" y="696"/>
                  </a:lnTo>
                  <a:lnTo>
                    <a:pt x="3649" y="664"/>
                  </a:lnTo>
                  <a:lnTo>
                    <a:pt x="3634" y="651"/>
                  </a:lnTo>
                  <a:lnTo>
                    <a:pt x="3605" y="678"/>
                  </a:lnTo>
                  <a:lnTo>
                    <a:pt x="3565" y="665"/>
                  </a:lnTo>
                  <a:lnTo>
                    <a:pt x="3523" y="718"/>
                  </a:lnTo>
                  <a:lnTo>
                    <a:pt x="3477" y="723"/>
                  </a:lnTo>
                  <a:lnTo>
                    <a:pt x="3477" y="700"/>
                  </a:lnTo>
                  <a:lnTo>
                    <a:pt x="3450" y="688"/>
                  </a:lnTo>
                  <a:lnTo>
                    <a:pt x="3441" y="731"/>
                  </a:lnTo>
                  <a:lnTo>
                    <a:pt x="3403" y="724"/>
                  </a:lnTo>
                  <a:lnTo>
                    <a:pt x="3381" y="760"/>
                  </a:lnTo>
                  <a:lnTo>
                    <a:pt x="3382" y="762"/>
                  </a:lnTo>
                  <a:lnTo>
                    <a:pt x="3379" y="764"/>
                  </a:lnTo>
                  <a:lnTo>
                    <a:pt x="3275" y="828"/>
                  </a:lnTo>
                  <a:lnTo>
                    <a:pt x="3262" y="841"/>
                  </a:lnTo>
                  <a:lnTo>
                    <a:pt x="3274" y="868"/>
                  </a:lnTo>
                  <a:lnTo>
                    <a:pt x="3297" y="853"/>
                  </a:lnTo>
                  <a:lnTo>
                    <a:pt x="3332" y="873"/>
                  </a:lnTo>
                  <a:lnTo>
                    <a:pt x="3315" y="913"/>
                  </a:lnTo>
                  <a:lnTo>
                    <a:pt x="3277" y="912"/>
                  </a:lnTo>
                  <a:lnTo>
                    <a:pt x="3264" y="894"/>
                  </a:lnTo>
                  <a:lnTo>
                    <a:pt x="3256" y="900"/>
                  </a:lnTo>
                  <a:lnTo>
                    <a:pt x="3277" y="928"/>
                  </a:lnTo>
                  <a:lnTo>
                    <a:pt x="3290" y="949"/>
                  </a:lnTo>
                  <a:lnTo>
                    <a:pt x="3263" y="992"/>
                  </a:lnTo>
                  <a:lnTo>
                    <a:pt x="3240" y="1014"/>
                  </a:lnTo>
                  <a:lnTo>
                    <a:pt x="3203" y="1019"/>
                  </a:lnTo>
                  <a:lnTo>
                    <a:pt x="3128" y="970"/>
                  </a:lnTo>
                  <a:lnTo>
                    <a:pt x="3106" y="1015"/>
                  </a:lnTo>
                  <a:lnTo>
                    <a:pt x="3178" y="1045"/>
                  </a:lnTo>
                  <a:lnTo>
                    <a:pt x="3157" y="1073"/>
                  </a:lnTo>
                  <a:lnTo>
                    <a:pt x="3175" y="1110"/>
                  </a:lnTo>
                  <a:lnTo>
                    <a:pt x="3169" y="1112"/>
                  </a:lnTo>
                  <a:lnTo>
                    <a:pt x="3151" y="1076"/>
                  </a:lnTo>
                  <a:lnTo>
                    <a:pt x="3123" y="1082"/>
                  </a:lnTo>
                  <a:lnTo>
                    <a:pt x="3104" y="1124"/>
                  </a:lnTo>
                  <a:lnTo>
                    <a:pt x="3020" y="1167"/>
                  </a:lnTo>
                  <a:lnTo>
                    <a:pt x="2909" y="1140"/>
                  </a:lnTo>
                  <a:lnTo>
                    <a:pt x="2830" y="1143"/>
                  </a:lnTo>
                  <a:lnTo>
                    <a:pt x="2737" y="1196"/>
                  </a:lnTo>
                  <a:lnTo>
                    <a:pt x="2713" y="1146"/>
                  </a:lnTo>
                  <a:lnTo>
                    <a:pt x="2630" y="1145"/>
                  </a:lnTo>
                  <a:lnTo>
                    <a:pt x="2580" y="1132"/>
                  </a:lnTo>
                  <a:lnTo>
                    <a:pt x="2598" y="1064"/>
                  </a:lnTo>
                  <a:lnTo>
                    <a:pt x="2643" y="979"/>
                  </a:lnTo>
                  <a:lnTo>
                    <a:pt x="2562" y="988"/>
                  </a:lnTo>
                  <a:lnTo>
                    <a:pt x="2498" y="948"/>
                  </a:lnTo>
                  <a:lnTo>
                    <a:pt x="2466" y="974"/>
                  </a:lnTo>
                  <a:lnTo>
                    <a:pt x="2388" y="995"/>
                  </a:lnTo>
                  <a:lnTo>
                    <a:pt x="2317" y="965"/>
                  </a:lnTo>
                  <a:lnTo>
                    <a:pt x="2310" y="966"/>
                  </a:lnTo>
                  <a:lnTo>
                    <a:pt x="2278" y="945"/>
                  </a:lnTo>
                  <a:lnTo>
                    <a:pt x="2202" y="973"/>
                  </a:lnTo>
                  <a:lnTo>
                    <a:pt x="2218" y="1051"/>
                  </a:lnTo>
                  <a:lnTo>
                    <a:pt x="2238" y="1051"/>
                  </a:lnTo>
                  <a:lnTo>
                    <a:pt x="2239" y="1069"/>
                  </a:lnTo>
                  <a:lnTo>
                    <a:pt x="2227" y="1110"/>
                  </a:lnTo>
                  <a:lnTo>
                    <a:pt x="2174" y="1118"/>
                  </a:lnTo>
                  <a:lnTo>
                    <a:pt x="2161" y="1152"/>
                  </a:lnTo>
                  <a:lnTo>
                    <a:pt x="2113" y="1159"/>
                  </a:lnTo>
                  <a:lnTo>
                    <a:pt x="2109" y="1242"/>
                  </a:lnTo>
                  <a:lnTo>
                    <a:pt x="2056" y="1246"/>
                  </a:lnTo>
                  <a:lnTo>
                    <a:pt x="2039" y="1313"/>
                  </a:lnTo>
                  <a:lnTo>
                    <a:pt x="1994" y="1341"/>
                  </a:lnTo>
                  <a:lnTo>
                    <a:pt x="1986" y="1393"/>
                  </a:lnTo>
                  <a:lnTo>
                    <a:pt x="2037" y="1378"/>
                  </a:lnTo>
                  <a:lnTo>
                    <a:pt x="2095" y="1381"/>
                  </a:lnTo>
                  <a:lnTo>
                    <a:pt x="2174" y="1375"/>
                  </a:lnTo>
                  <a:lnTo>
                    <a:pt x="2257" y="1338"/>
                  </a:lnTo>
                  <a:lnTo>
                    <a:pt x="2304" y="1353"/>
                  </a:lnTo>
                  <a:lnTo>
                    <a:pt x="2364" y="1429"/>
                  </a:lnTo>
                  <a:lnTo>
                    <a:pt x="2352" y="1461"/>
                  </a:lnTo>
                  <a:lnTo>
                    <a:pt x="2304" y="1480"/>
                  </a:lnTo>
                  <a:lnTo>
                    <a:pt x="2256" y="1490"/>
                  </a:lnTo>
                  <a:lnTo>
                    <a:pt x="2268" y="1519"/>
                  </a:lnTo>
                  <a:lnTo>
                    <a:pt x="2247" y="1557"/>
                  </a:lnTo>
                  <a:lnTo>
                    <a:pt x="2124" y="1592"/>
                  </a:lnTo>
                  <a:lnTo>
                    <a:pt x="2111" y="1605"/>
                  </a:lnTo>
                  <a:lnTo>
                    <a:pt x="2124" y="1706"/>
                  </a:lnTo>
                  <a:lnTo>
                    <a:pt x="2123" y="1706"/>
                  </a:lnTo>
                  <a:lnTo>
                    <a:pt x="2113" y="1764"/>
                  </a:lnTo>
                  <a:lnTo>
                    <a:pt x="2002" y="1851"/>
                  </a:lnTo>
                  <a:lnTo>
                    <a:pt x="1963" y="1907"/>
                  </a:lnTo>
                  <a:lnTo>
                    <a:pt x="1902" y="1946"/>
                  </a:lnTo>
                  <a:lnTo>
                    <a:pt x="1935" y="1966"/>
                  </a:lnTo>
                  <a:lnTo>
                    <a:pt x="1936" y="1966"/>
                  </a:lnTo>
                  <a:lnTo>
                    <a:pt x="1936" y="1966"/>
                  </a:lnTo>
                  <a:lnTo>
                    <a:pt x="1936" y="1966"/>
                  </a:lnTo>
                  <a:lnTo>
                    <a:pt x="1936" y="1971"/>
                  </a:lnTo>
                  <a:lnTo>
                    <a:pt x="1936" y="1972"/>
                  </a:lnTo>
                  <a:lnTo>
                    <a:pt x="1935" y="1972"/>
                  </a:lnTo>
                  <a:lnTo>
                    <a:pt x="1799" y="2088"/>
                  </a:lnTo>
                  <a:lnTo>
                    <a:pt x="1692" y="2140"/>
                  </a:lnTo>
                  <a:lnTo>
                    <a:pt x="1681" y="2201"/>
                  </a:lnTo>
                  <a:lnTo>
                    <a:pt x="1637" y="2205"/>
                  </a:lnTo>
                  <a:lnTo>
                    <a:pt x="1591" y="2264"/>
                  </a:lnTo>
                  <a:lnTo>
                    <a:pt x="1648" y="2312"/>
                  </a:lnTo>
                  <a:lnTo>
                    <a:pt x="1602" y="2355"/>
                  </a:lnTo>
                  <a:lnTo>
                    <a:pt x="1520" y="2389"/>
                  </a:lnTo>
                  <a:lnTo>
                    <a:pt x="1458" y="2462"/>
                  </a:lnTo>
                  <a:lnTo>
                    <a:pt x="1377" y="2499"/>
                  </a:lnTo>
                  <a:lnTo>
                    <a:pt x="1333" y="2523"/>
                  </a:lnTo>
                  <a:lnTo>
                    <a:pt x="1193" y="2574"/>
                  </a:lnTo>
                  <a:lnTo>
                    <a:pt x="1176" y="2549"/>
                  </a:lnTo>
                  <a:lnTo>
                    <a:pt x="1157" y="2567"/>
                  </a:lnTo>
                  <a:lnTo>
                    <a:pt x="1123" y="2609"/>
                  </a:lnTo>
                  <a:lnTo>
                    <a:pt x="1047" y="2681"/>
                  </a:lnTo>
                  <a:lnTo>
                    <a:pt x="1108" y="2789"/>
                  </a:lnTo>
                  <a:lnTo>
                    <a:pt x="1107" y="2843"/>
                  </a:lnTo>
                  <a:lnTo>
                    <a:pt x="1100" y="2918"/>
                  </a:lnTo>
                  <a:lnTo>
                    <a:pt x="1038" y="3035"/>
                  </a:lnTo>
                  <a:lnTo>
                    <a:pt x="1045" y="3065"/>
                  </a:lnTo>
                  <a:lnTo>
                    <a:pt x="1088" y="3110"/>
                  </a:lnTo>
                  <a:lnTo>
                    <a:pt x="1067" y="3163"/>
                  </a:lnTo>
                  <a:lnTo>
                    <a:pt x="1052" y="3175"/>
                  </a:lnTo>
                  <a:lnTo>
                    <a:pt x="1004" y="3218"/>
                  </a:lnTo>
                  <a:lnTo>
                    <a:pt x="960" y="3231"/>
                  </a:lnTo>
                  <a:lnTo>
                    <a:pt x="938" y="3280"/>
                  </a:lnTo>
                  <a:lnTo>
                    <a:pt x="773" y="3379"/>
                  </a:lnTo>
                  <a:lnTo>
                    <a:pt x="722" y="3407"/>
                  </a:lnTo>
                  <a:lnTo>
                    <a:pt x="595" y="3547"/>
                  </a:lnTo>
                  <a:lnTo>
                    <a:pt x="492" y="3646"/>
                  </a:lnTo>
                  <a:lnTo>
                    <a:pt x="450" y="3661"/>
                  </a:lnTo>
                  <a:lnTo>
                    <a:pt x="358" y="3742"/>
                  </a:lnTo>
                  <a:lnTo>
                    <a:pt x="453" y="3838"/>
                  </a:lnTo>
                  <a:lnTo>
                    <a:pt x="357" y="3947"/>
                  </a:lnTo>
                  <a:lnTo>
                    <a:pt x="322" y="4033"/>
                  </a:lnTo>
                  <a:lnTo>
                    <a:pt x="272" y="4079"/>
                  </a:lnTo>
                  <a:lnTo>
                    <a:pt x="294" y="4158"/>
                  </a:lnTo>
                  <a:lnTo>
                    <a:pt x="273" y="4181"/>
                  </a:lnTo>
                  <a:lnTo>
                    <a:pt x="252" y="4225"/>
                  </a:lnTo>
                  <a:lnTo>
                    <a:pt x="320" y="4247"/>
                  </a:lnTo>
                  <a:lnTo>
                    <a:pt x="427" y="4344"/>
                  </a:lnTo>
                  <a:lnTo>
                    <a:pt x="446" y="4337"/>
                  </a:lnTo>
                  <a:lnTo>
                    <a:pt x="453" y="4355"/>
                  </a:lnTo>
                  <a:lnTo>
                    <a:pt x="472" y="4383"/>
                  </a:lnTo>
                  <a:lnTo>
                    <a:pt x="446" y="4429"/>
                  </a:lnTo>
                  <a:lnTo>
                    <a:pt x="404" y="4479"/>
                  </a:lnTo>
                  <a:lnTo>
                    <a:pt x="382" y="4519"/>
                  </a:lnTo>
                  <a:lnTo>
                    <a:pt x="376" y="4531"/>
                  </a:lnTo>
                  <a:lnTo>
                    <a:pt x="363" y="4592"/>
                  </a:lnTo>
                  <a:lnTo>
                    <a:pt x="325" y="4628"/>
                  </a:lnTo>
                  <a:lnTo>
                    <a:pt x="360" y="4700"/>
                  </a:lnTo>
                  <a:lnTo>
                    <a:pt x="368" y="4734"/>
                  </a:lnTo>
                  <a:lnTo>
                    <a:pt x="317" y="4776"/>
                  </a:lnTo>
                  <a:lnTo>
                    <a:pt x="289" y="4746"/>
                  </a:lnTo>
                  <a:lnTo>
                    <a:pt x="257" y="4763"/>
                  </a:lnTo>
                  <a:lnTo>
                    <a:pt x="238" y="4749"/>
                  </a:lnTo>
                  <a:lnTo>
                    <a:pt x="200" y="4793"/>
                  </a:lnTo>
                  <a:lnTo>
                    <a:pt x="165" y="4765"/>
                  </a:lnTo>
                  <a:lnTo>
                    <a:pt x="103" y="4824"/>
                  </a:lnTo>
                  <a:lnTo>
                    <a:pt x="51" y="4838"/>
                  </a:lnTo>
                  <a:lnTo>
                    <a:pt x="28" y="4887"/>
                  </a:lnTo>
                  <a:lnTo>
                    <a:pt x="87" y="4920"/>
                  </a:lnTo>
                  <a:lnTo>
                    <a:pt x="86" y="4953"/>
                  </a:lnTo>
                  <a:lnTo>
                    <a:pt x="50" y="5002"/>
                  </a:lnTo>
                  <a:lnTo>
                    <a:pt x="11" y="5092"/>
                  </a:lnTo>
                  <a:lnTo>
                    <a:pt x="45" y="5082"/>
                  </a:lnTo>
                  <a:lnTo>
                    <a:pt x="58" y="5054"/>
                  </a:lnTo>
                  <a:lnTo>
                    <a:pt x="149" y="5060"/>
                  </a:lnTo>
                  <a:lnTo>
                    <a:pt x="172" y="5079"/>
                  </a:lnTo>
                  <a:lnTo>
                    <a:pt x="194" y="5055"/>
                  </a:lnTo>
                  <a:lnTo>
                    <a:pt x="204" y="5031"/>
                  </a:lnTo>
                  <a:lnTo>
                    <a:pt x="255" y="5036"/>
                  </a:lnTo>
                  <a:lnTo>
                    <a:pt x="295" y="5027"/>
                  </a:lnTo>
                  <a:lnTo>
                    <a:pt x="302" y="5058"/>
                  </a:lnTo>
                  <a:lnTo>
                    <a:pt x="372" y="5064"/>
                  </a:lnTo>
                  <a:lnTo>
                    <a:pt x="405" y="5045"/>
                  </a:lnTo>
                  <a:lnTo>
                    <a:pt x="467" y="5011"/>
                  </a:lnTo>
                  <a:lnTo>
                    <a:pt x="494" y="4989"/>
                  </a:lnTo>
                  <a:lnTo>
                    <a:pt x="489" y="4953"/>
                  </a:lnTo>
                  <a:lnTo>
                    <a:pt x="573" y="4883"/>
                  </a:lnTo>
                  <a:lnTo>
                    <a:pt x="609" y="4869"/>
                  </a:lnTo>
                  <a:lnTo>
                    <a:pt x="627" y="4871"/>
                  </a:lnTo>
                  <a:lnTo>
                    <a:pt x="684" y="4840"/>
                  </a:lnTo>
                  <a:lnTo>
                    <a:pt x="714" y="4817"/>
                  </a:lnTo>
                  <a:lnTo>
                    <a:pt x="754" y="4758"/>
                  </a:lnTo>
                  <a:lnTo>
                    <a:pt x="754" y="4725"/>
                  </a:lnTo>
                  <a:lnTo>
                    <a:pt x="723" y="4726"/>
                  </a:lnTo>
                  <a:lnTo>
                    <a:pt x="727" y="4701"/>
                  </a:lnTo>
                  <a:lnTo>
                    <a:pt x="726" y="4700"/>
                  </a:lnTo>
                  <a:lnTo>
                    <a:pt x="666" y="4751"/>
                  </a:lnTo>
                  <a:lnTo>
                    <a:pt x="628" y="4702"/>
                  </a:lnTo>
                  <a:lnTo>
                    <a:pt x="602" y="4654"/>
                  </a:lnTo>
                  <a:lnTo>
                    <a:pt x="618" y="4629"/>
                  </a:lnTo>
                  <a:lnTo>
                    <a:pt x="636" y="4614"/>
                  </a:lnTo>
                  <a:lnTo>
                    <a:pt x="638" y="4587"/>
                  </a:lnTo>
                  <a:lnTo>
                    <a:pt x="571" y="4554"/>
                  </a:lnTo>
                  <a:lnTo>
                    <a:pt x="480" y="4593"/>
                  </a:lnTo>
                  <a:lnTo>
                    <a:pt x="469" y="4600"/>
                  </a:lnTo>
                  <a:lnTo>
                    <a:pt x="466" y="4594"/>
                  </a:lnTo>
                  <a:lnTo>
                    <a:pt x="476" y="4587"/>
                  </a:lnTo>
                  <a:lnTo>
                    <a:pt x="488" y="4571"/>
                  </a:lnTo>
                  <a:lnTo>
                    <a:pt x="500" y="4553"/>
                  </a:lnTo>
                  <a:lnTo>
                    <a:pt x="517" y="4534"/>
                  </a:lnTo>
                  <a:lnTo>
                    <a:pt x="528" y="4507"/>
                  </a:lnTo>
                  <a:lnTo>
                    <a:pt x="543" y="4466"/>
                  </a:lnTo>
                  <a:lnTo>
                    <a:pt x="543" y="4462"/>
                  </a:lnTo>
                  <a:lnTo>
                    <a:pt x="544" y="4463"/>
                  </a:lnTo>
                  <a:lnTo>
                    <a:pt x="554" y="4425"/>
                  </a:lnTo>
                  <a:lnTo>
                    <a:pt x="552" y="4425"/>
                  </a:lnTo>
                  <a:lnTo>
                    <a:pt x="555" y="4421"/>
                  </a:lnTo>
                  <a:lnTo>
                    <a:pt x="585" y="4382"/>
                  </a:lnTo>
                  <a:lnTo>
                    <a:pt x="599" y="4368"/>
                  </a:lnTo>
                  <a:lnTo>
                    <a:pt x="631" y="4322"/>
                  </a:lnTo>
                  <a:lnTo>
                    <a:pt x="655" y="4303"/>
                  </a:lnTo>
                  <a:lnTo>
                    <a:pt x="666" y="4302"/>
                  </a:lnTo>
                  <a:lnTo>
                    <a:pt x="686" y="4309"/>
                  </a:lnTo>
                  <a:lnTo>
                    <a:pt x="694" y="4295"/>
                  </a:lnTo>
                  <a:lnTo>
                    <a:pt x="703" y="4290"/>
                  </a:lnTo>
                  <a:lnTo>
                    <a:pt x="702" y="4267"/>
                  </a:lnTo>
                  <a:lnTo>
                    <a:pt x="720" y="4241"/>
                  </a:lnTo>
                  <a:lnTo>
                    <a:pt x="722" y="4213"/>
                  </a:lnTo>
                  <a:lnTo>
                    <a:pt x="757" y="4192"/>
                  </a:lnTo>
                  <a:lnTo>
                    <a:pt x="761" y="4185"/>
                  </a:lnTo>
                  <a:lnTo>
                    <a:pt x="776" y="4167"/>
                  </a:lnTo>
                  <a:lnTo>
                    <a:pt x="785" y="4151"/>
                  </a:lnTo>
                  <a:lnTo>
                    <a:pt x="814" y="4130"/>
                  </a:lnTo>
                  <a:lnTo>
                    <a:pt x="827" y="4110"/>
                  </a:lnTo>
                  <a:lnTo>
                    <a:pt x="843" y="4097"/>
                  </a:lnTo>
                  <a:lnTo>
                    <a:pt x="854" y="4097"/>
                  </a:lnTo>
                  <a:lnTo>
                    <a:pt x="910" y="4087"/>
                  </a:lnTo>
                  <a:lnTo>
                    <a:pt x="925" y="4088"/>
                  </a:lnTo>
                  <a:lnTo>
                    <a:pt x="939" y="4100"/>
                  </a:lnTo>
                  <a:lnTo>
                    <a:pt x="954" y="4105"/>
                  </a:lnTo>
                  <a:lnTo>
                    <a:pt x="969" y="4101"/>
                  </a:lnTo>
                  <a:lnTo>
                    <a:pt x="974" y="4094"/>
                  </a:lnTo>
                  <a:lnTo>
                    <a:pt x="1000" y="4076"/>
                  </a:lnTo>
                  <a:lnTo>
                    <a:pt x="1031" y="4071"/>
                  </a:lnTo>
                  <a:lnTo>
                    <a:pt x="1057" y="4062"/>
                  </a:lnTo>
                  <a:lnTo>
                    <a:pt x="1071" y="4046"/>
                  </a:lnTo>
                  <a:lnTo>
                    <a:pt x="1082" y="4049"/>
                  </a:lnTo>
                  <a:lnTo>
                    <a:pt x="1084" y="4048"/>
                  </a:lnTo>
                  <a:lnTo>
                    <a:pt x="1085" y="4029"/>
                  </a:lnTo>
                  <a:lnTo>
                    <a:pt x="1106" y="4010"/>
                  </a:lnTo>
                  <a:lnTo>
                    <a:pt x="1122" y="4010"/>
                  </a:lnTo>
                  <a:lnTo>
                    <a:pt x="1127" y="4005"/>
                  </a:lnTo>
                  <a:lnTo>
                    <a:pt x="1137" y="3978"/>
                  </a:lnTo>
                  <a:lnTo>
                    <a:pt x="1157" y="3972"/>
                  </a:lnTo>
                  <a:lnTo>
                    <a:pt x="1176" y="3943"/>
                  </a:lnTo>
                  <a:lnTo>
                    <a:pt x="1190" y="3934"/>
                  </a:lnTo>
                  <a:lnTo>
                    <a:pt x="1219" y="3940"/>
                  </a:lnTo>
                  <a:lnTo>
                    <a:pt x="1247" y="3961"/>
                  </a:lnTo>
                  <a:lnTo>
                    <a:pt x="1290" y="3962"/>
                  </a:lnTo>
                  <a:lnTo>
                    <a:pt x="1321" y="3945"/>
                  </a:lnTo>
                  <a:lnTo>
                    <a:pt x="1333" y="3933"/>
                  </a:lnTo>
                  <a:lnTo>
                    <a:pt x="1349" y="3931"/>
                  </a:lnTo>
                  <a:lnTo>
                    <a:pt x="1362" y="3931"/>
                  </a:lnTo>
                  <a:lnTo>
                    <a:pt x="1391" y="3948"/>
                  </a:lnTo>
                  <a:lnTo>
                    <a:pt x="1417" y="3959"/>
                  </a:lnTo>
                  <a:lnTo>
                    <a:pt x="1466" y="3973"/>
                  </a:lnTo>
                  <a:lnTo>
                    <a:pt x="1512" y="3971"/>
                  </a:lnTo>
                  <a:lnTo>
                    <a:pt x="1519" y="3975"/>
                  </a:lnTo>
                  <a:lnTo>
                    <a:pt x="1537" y="3977"/>
                  </a:lnTo>
                  <a:lnTo>
                    <a:pt x="1566" y="3986"/>
                  </a:lnTo>
                  <a:lnTo>
                    <a:pt x="1594" y="4001"/>
                  </a:lnTo>
                  <a:lnTo>
                    <a:pt x="1616" y="4020"/>
                  </a:lnTo>
                  <a:lnTo>
                    <a:pt x="1632" y="4031"/>
                  </a:lnTo>
                  <a:lnTo>
                    <a:pt x="1648" y="4031"/>
                  </a:lnTo>
                  <a:lnTo>
                    <a:pt x="1661" y="4022"/>
                  </a:lnTo>
                  <a:lnTo>
                    <a:pt x="1678" y="4023"/>
                  </a:lnTo>
                  <a:lnTo>
                    <a:pt x="1696" y="4032"/>
                  </a:lnTo>
                  <a:lnTo>
                    <a:pt x="1712" y="4051"/>
                  </a:lnTo>
                  <a:lnTo>
                    <a:pt x="1748" y="4069"/>
                  </a:lnTo>
                  <a:lnTo>
                    <a:pt x="1768" y="4071"/>
                  </a:lnTo>
                  <a:lnTo>
                    <a:pt x="1794" y="4078"/>
                  </a:lnTo>
                  <a:lnTo>
                    <a:pt x="1825" y="4084"/>
                  </a:lnTo>
                  <a:lnTo>
                    <a:pt x="1866" y="4090"/>
                  </a:lnTo>
                  <a:lnTo>
                    <a:pt x="1872" y="4110"/>
                  </a:lnTo>
                  <a:lnTo>
                    <a:pt x="1881" y="4116"/>
                  </a:lnTo>
                  <a:lnTo>
                    <a:pt x="1907" y="4123"/>
                  </a:lnTo>
                  <a:lnTo>
                    <a:pt x="1920" y="4144"/>
                  </a:lnTo>
                  <a:lnTo>
                    <a:pt x="1932" y="4150"/>
                  </a:lnTo>
                  <a:lnTo>
                    <a:pt x="1962" y="4155"/>
                  </a:lnTo>
                  <a:lnTo>
                    <a:pt x="1964" y="4168"/>
                  </a:lnTo>
                  <a:lnTo>
                    <a:pt x="1992" y="4177"/>
                  </a:lnTo>
                  <a:lnTo>
                    <a:pt x="2009" y="4173"/>
                  </a:lnTo>
                  <a:lnTo>
                    <a:pt x="2026" y="4191"/>
                  </a:lnTo>
                  <a:lnTo>
                    <a:pt x="2026" y="4204"/>
                  </a:lnTo>
                  <a:lnTo>
                    <a:pt x="2031" y="4209"/>
                  </a:lnTo>
                  <a:lnTo>
                    <a:pt x="2043" y="4207"/>
                  </a:lnTo>
                  <a:lnTo>
                    <a:pt x="2053" y="4218"/>
                  </a:lnTo>
                  <a:lnTo>
                    <a:pt x="2057" y="4233"/>
                  </a:lnTo>
                  <a:lnTo>
                    <a:pt x="2074" y="4273"/>
                  </a:lnTo>
                  <a:lnTo>
                    <a:pt x="2060" y="4293"/>
                  </a:lnTo>
                  <a:lnTo>
                    <a:pt x="2057" y="4307"/>
                  </a:lnTo>
                  <a:lnTo>
                    <a:pt x="2045" y="4316"/>
                  </a:lnTo>
                  <a:lnTo>
                    <a:pt x="2006" y="4313"/>
                  </a:lnTo>
                  <a:lnTo>
                    <a:pt x="1993" y="4319"/>
                  </a:lnTo>
                  <a:lnTo>
                    <a:pt x="1979" y="4314"/>
                  </a:lnTo>
                  <a:lnTo>
                    <a:pt x="1957" y="4315"/>
                  </a:lnTo>
                  <a:lnTo>
                    <a:pt x="1936" y="4322"/>
                  </a:lnTo>
                  <a:lnTo>
                    <a:pt x="1975" y="4368"/>
                  </a:lnTo>
                  <a:lnTo>
                    <a:pt x="1980" y="4402"/>
                  </a:lnTo>
                  <a:lnTo>
                    <a:pt x="1973" y="4403"/>
                  </a:lnTo>
                  <a:lnTo>
                    <a:pt x="1969" y="4371"/>
                  </a:lnTo>
                  <a:lnTo>
                    <a:pt x="1916" y="4315"/>
                  </a:lnTo>
                  <a:lnTo>
                    <a:pt x="1910" y="4304"/>
                  </a:lnTo>
                  <a:lnTo>
                    <a:pt x="1808" y="4317"/>
                  </a:lnTo>
                  <a:lnTo>
                    <a:pt x="1801" y="4327"/>
                  </a:lnTo>
                  <a:lnTo>
                    <a:pt x="1806" y="4369"/>
                  </a:lnTo>
                  <a:lnTo>
                    <a:pt x="1738" y="4415"/>
                  </a:lnTo>
                  <a:lnTo>
                    <a:pt x="1757" y="4457"/>
                  </a:lnTo>
                  <a:lnTo>
                    <a:pt x="1768" y="4499"/>
                  </a:lnTo>
                  <a:lnTo>
                    <a:pt x="1788" y="4496"/>
                  </a:lnTo>
                  <a:lnTo>
                    <a:pt x="1795" y="4526"/>
                  </a:lnTo>
                  <a:lnTo>
                    <a:pt x="1837" y="4551"/>
                  </a:lnTo>
                  <a:lnTo>
                    <a:pt x="1874" y="4605"/>
                  </a:lnTo>
                  <a:lnTo>
                    <a:pt x="1920" y="4629"/>
                  </a:lnTo>
                  <a:lnTo>
                    <a:pt x="1909" y="4727"/>
                  </a:lnTo>
                  <a:lnTo>
                    <a:pt x="1849" y="4815"/>
                  </a:lnTo>
                  <a:lnTo>
                    <a:pt x="1799" y="4895"/>
                  </a:lnTo>
                  <a:lnTo>
                    <a:pt x="1819" y="4961"/>
                  </a:lnTo>
                  <a:lnTo>
                    <a:pt x="1776" y="5019"/>
                  </a:lnTo>
                  <a:lnTo>
                    <a:pt x="1786" y="5095"/>
                  </a:lnTo>
                  <a:lnTo>
                    <a:pt x="1821" y="5116"/>
                  </a:lnTo>
                  <a:lnTo>
                    <a:pt x="1890" y="5124"/>
                  </a:lnTo>
                  <a:lnTo>
                    <a:pt x="2004" y="5134"/>
                  </a:lnTo>
                  <a:lnTo>
                    <a:pt x="1973" y="5226"/>
                  </a:lnTo>
                  <a:lnTo>
                    <a:pt x="1983" y="5290"/>
                  </a:lnTo>
                  <a:lnTo>
                    <a:pt x="1960" y="5313"/>
                  </a:lnTo>
                  <a:lnTo>
                    <a:pt x="1941" y="5355"/>
                  </a:lnTo>
                  <a:lnTo>
                    <a:pt x="1962" y="5374"/>
                  </a:lnTo>
                  <a:lnTo>
                    <a:pt x="2014" y="5358"/>
                  </a:lnTo>
                  <a:lnTo>
                    <a:pt x="2049" y="5313"/>
                  </a:lnTo>
                  <a:lnTo>
                    <a:pt x="2080" y="5315"/>
                  </a:lnTo>
                  <a:lnTo>
                    <a:pt x="2077" y="5344"/>
                  </a:lnTo>
                  <a:lnTo>
                    <a:pt x="2103" y="5356"/>
                  </a:lnTo>
                  <a:lnTo>
                    <a:pt x="2104" y="5357"/>
                  </a:lnTo>
                  <a:lnTo>
                    <a:pt x="2173" y="5455"/>
                  </a:lnTo>
                  <a:lnTo>
                    <a:pt x="2180" y="5499"/>
                  </a:lnTo>
                  <a:lnTo>
                    <a:pt x="2223" y="5509"/>
                  </a:lnTo>
                  <a:lnTo>
                    <a:pt x="2259" y="5575"/>
                  </a:lnTo>
                  <a:lnTo>
                    <a:pt x="2231" y="5609"/>
                  </a:lnTo>
                  <a:lnTo>
                    <a:pt x="2290" y="5651"/>
                  </a:lnTo>
                  <a:lnTo>
                    <a:pt x="2294" y="5708"/>
                  </a:lnTo>
                  <a:lnTo>
                    <a:pt x="2309" y="5751"/>
                  </a:lnTo>
                  <a:lnTo>
                    <a:pt x="2412" y="5893"/>
                  </a:lnTo>
                  <a:lnTo>
                    <a:pt x="2423" y="5940"/>
                  </a:lnTo>
                  <a:lnTo>
                    <a:pt x="2455" y="5946"/>
                  </a:lnTo>
                  <a:lnTo>
                    <a:pt x="2533" y="5879"/>
                  </a:lnTo>
                  <a:lnTo>
                    <a:pt x="2580" y="5931"/>
                  </a:lnTo>
                  <a:lnTo>
                    <a:pt x="2614" y="5944"/>
                  </a:lnTo>
                  <a:lnTo>
                    <a:pt x="2634" y="5933"/>
                  </a:lnTo>
                  <a:lnTo>
                    <a:pt x="2633" y="5895"/>
                  </a:lnTo>
                  <a:lnTo>
                    <a:pt x="2680" y="5848"/>
                  </a:lnTo>
                  <a:lnTo>
                    <a:pt x="2682" y="5848"/>
                  </a:lnTo>
                  <a:lnTo>
                    <a:pt x="2758" y="5859"/>
                  </a:lnTo>
                  <a:lnTo>
                    <a:pt x="2831" y="5755"/>
                  </a:lnTo>
                  <a:lnTo>
                    <a:pt x="2895" y="5793"/>
                  </a:lnTo>
                  <a:lnTo>
                    <a:pt x="2940" y="5772"/>
                  </a:lnTo>
                  <a:lnTo>
                    <a:pt x="3026" y="5829"/>
                  </a:lnTo>
                  <a:lnTo>
                    <a:pt x="3120" y="5768"/>
                  </a:lnTo>
                  <a:lnTo>
                    <a:pt x="3160" y="5721"/>
                  </a:lnTo>
                  <a:lnTo>
                    <a:pt x="3211" y="5711"/>
                  </a:lnTo>
                  <a:lnTo>
                    <a:pt x="3208" y="5675"/>
                  </a:lnTo>
                  <a:lnTo>
                    <a:pt x="3242" y="5649"/>
                  </a:lnTo>
                  <a:lnTo>
                    <a:pt x="3243" y="5649"/>
                  </a:lnTo>
                  <a:lnTo>
                    <a:pt x="3308" y="5645"/>
                  </a:lnTo>
                  <a:lnTo>
                    <a:pt x="3349" y="5651"/>
                  </a:lnTo>
                  <a:lnTo>
                    <a:pt x="3365" y="5641"/>
                  </a:lnTo>
                  <a:lnTo>
                    <a:pt x="3352" y="5592"/>
                  </a:lnTo>
                  <a:lnTo>
                    <a:pt x="3366" y="5573"/>
                  </a:lnTo>
                  <a:lnTo>
                    <a:pt x="3429" y="5552"/>
                  </a:lnTo>
                  <a:lnTo>
                    <a:pt x="3455" y="5603"/>
                  </a:lnTo>
                  <a:lnTo>
                    <a:pt x="3566" y="5610"/>
                  </a:lnTo>
                  <a:lnTo>
                    <a:pt x="3616" y="5586"/>
                  </a:lnTo>
                  <a:lnTo>
                    <a:pt x="3647" y="5628"/>
                  </a:lnTo>
                  <a:lnTo>
                    <a:pt x="3655" y="5652"/>
                  </a:lnTo>
                  <a:lnTo>
                    <a:pt x="3715" y="5664"/>
                  </a:lnTo>
                  <a:lnTo>
                    <a:pt x="3714" y="5715"/>
                  </a:lnTo>
                  <a:lnTo>
                    <a:pt x="3736" y="5749"/>
                  </a:lnTo>
                  <a:lnTo>
                    <a:pt x="3763" y="5747"/>
                  </a:lnTo>
                  <a:lnTo>
                    <a:pt x="3789" y="5697"/>
                  </a:lnTo>
                  <a:lnTo>
                    <a:pt x="3842" y="5713"/>
                  </a:lnTo>
                  <a:lnTo>
                    <a:pt x="3875" y="5737"/>
                  </a:lnTo>
                  <a:lnTo>
                    <a:pt x="3911" y="5773"/>
                  </a:lnTo>
                  <a:lnTo>
                    <a:pt x="3942" y="5740"/>
                  </a:lnTo>
                  <a:lnTo>
                    <a:pt x="3970" y="5742"/>
                  </a:lnTo>
                  <a:lnTo>
                    <a:pt x="3998" y="5758"/>
                  </a:lnTo>
                  <a:lnTo>
                    <a:pt x="4044" y="5767"/>
                  </a:lnTo>
                  <a:lnTo>
                    <a:pt x="4062" y="5745"/>
                  </a:lnTo>
                  <a:lnTo>
                    <a:pt x="4049" y="5707"/>
                  </a:lnTo>
                  <a:lnTo>
                    <a:pt x="4065" y="5657"/>
                  </a:lnTo>
                  <a:lnTo>
                    <a:pt x="4072" y="5597"/>
                  </a:lnTo>
                  <a:lnTo>
                    <a:pt x="4100" y="5578"/>
                  </a:lnTo>
                  <a:lnTo>
                    <a:pt x="4133" y="5525"/>
                  </a:lnTo>
                  <a:lnTo>
                    <a:pt x="4135" y="5525"/>
                  </a:lnTo>
                  <a:lnTo>
                    <a:pt x="4303" y="5523"/>
                  </a:lnTo>
                  <a:lnTo>
                    <a:pt x="4330" y="5476"/>
                  </a:lnTo>
                  <a:lnTo>
                    <a:pt x="4350" y="5474"/>
                  </a:lnTo>
                  <a:lnTo>
                    <a:pt x="4358" y="5412"/>
                  </a:lnTo>
                  <a:lnTo>
                    <a:pt x="4395" y="5378"/>
                  </a:lnTo>
                  <a:lnTo>
                    <a:pt x="4374" y="5324"/>
                  </a:lnTo>
                  <a:lnTo>
                    <a:pt x="4374" y="5281"/>
                  </a:lnTo>
                  <a:lnTo>
                    <a:pt x="4374" y="5281"/>
                  </a:lnTo>
                  <a:lnTo>
                    <a:pt x="4396" y="5211"/>
                  </a:lnTo>
                  <a:lnTo>
                    <a:pt x="4473" y="5186"/>
                  </a:lnTo>
                  <a:lnTo>
                    <a:pt x="4536" y="5177"/>
                  </a:lnTo>
                  <a:lnTo>
                    <a:pt x="4558" y="5158"/>
                  </a:lnTo>
                  <a:lnTo>
                    <a:pt x="4570" y="5110"/>
                  </a:lnTo>
                  <a:lnTo>
                    <a:pt x="4627" y="5092"/>
                  </a:lnTo>
                  <a:lnTo>
                    <a:pt x="4648" y="5061"/>
                  </a:lnTo>
                  <a:lnTo>
                    <a:pt x="4637" y="5020"/>
                  </a:lnTo>
                  <a:lnTo>
                    <a:pt x="4669" y="4956"/>
                  </a:lnTo>
                  <a:lnTo>
                    <a:pt x="4596" y="4822"/>
                  </a:lnTo>
                  <a:lnTo>
                    <a:pt x="4534" y="4756"/>
                  </a:lnTo>
                  <a:lnTo>
                    <a:pt x="4486" y="4720"/>
                  </a:lnTo>
                  <a:lnTo>
                    <a:pt x="4617" y="4589"/>
                  </a:lnTo>
                  <a:lnTo>
                    <a:pt x="4665" y="4609"/>
                  </a:lnTo>
                  <a:lnTo>
                    <a:pt x="4758" y="4593"/>
                  </a:lnTo>
                  <a:lnTo>
                    <a:pt x="4787" y="4492"/>
                  </a:lnTo>
                  <a:lnTo>
                    <a:pt x="4816" y="4471"/>
                  </a:lnTo>
                  <a:lnTo>
                    <a:pt x="4867" y="4473"/>
                  </a:lnTo>
                  <a:lnTo>
                    <a:pt x="4863" y="4412"/>
                  </a:lnTo>
                  <a:lnTo>
                    <a:pt x="4875" y="4393"/>
                  </a:lnTo>
                  <a:lnTo>
                    <a:pt x="4914" y="4396"/>
                  </a:lnTo>
                  <a:lnTo>
                    <a:pt x="4974" y="4355"/>
                  </a:lnTo>
                  <a:lnTo>
                    <a:pt x="4985" y="4327"/>
                  </a:lnTo>
                  <a:lnTo>
                    <a:pt x="4972" y="4286"/>
                  </a:lnTo>
                  <a:lnTo>
                    <a:pt x="4926" y="4267"/>
                  </a:lnTo>
                  <a:lnTo>
                    <a:pt x="4960" y="4210"/>
                  </a:lnTo>
                  <a:lnTo>
                    <a:pt x="4997" y="4212"/>
                  </a:lnTo>
                  <a:lnTo>
                    <a:pt x="5080" y="4132"/>
                  </a:lnTo>
                  <a:lnTo>
                    <a:pt x="5137" y="4124"/>
                  </a:lnTo>
                  <a:lnTo>
                    <a:pt x="5139" y="4009"/>
                  </a:lnTo>
                  <a:lnTo>
                    <a:pt x="5146" y="4007"/>
                  </a:lnTo>
                  <a:lnTo>
                    <a:pt x="5146" y="4011"/>
                  </a:lnTo>
                  <a:lnTo>
                    <a:pt x="5144" y="4122"/>
                  </a:lnTo>
                  <a:lnTo>
                    <a:pt x="5235" y="4086"/>
                  </a:lnTo>
                  <a:lnTo>
                    <a:pt x="5292" y="4133"/>
                  </a:lnTo>
                  <a:lnTo>
                    <a:pt x="5278" y="4186"/>
                  </a:lnTo>
                  <a:lnTo>
                    <a:pt x="5284" y="4215"/>
                  </a:lnTo>
                  <a:lnTo>
                    <a:pt x="5307" y="4251"/>
                  </a:lnTo>
                  <a:lnTo>
                    <a:pt x="5297" y="4269"/>
                  </a:lnTo>
                  <a:lnTo>
                    <a:pt x="5304" y="4348"/>
                  </a:lnTo>
                  <a:lnTo>
                    <a:pt x="5299" y="4460"/>
                  </a:lnTo>
                  <a:lnTo>
                    <a:pt x="5294" y="4503"/>
                  </a:lnTo>
                  <a:lnTo>
                    <a:pt x="5263" y="4539"/>
                  </a:lnTo>
                  <a:lnTo>
                    <a:pt x="5252" y="4582"/>
                  </a:lnTo>
                  <a:lnTo>
                    <a:pt x="5221" y="4592"/>
                  </a:lnTo>
                  <a:lnTo>
                    <a:pt x="5287" y="4702"/>
                  </a:lnTo>
                  <a:lnTo>
                    <a:pt x="5260" y="4746"/>
                  </a:lnTo>
                  <a:lnTo>
                    <a:pt x="5303" y="4757"/>
                  </a:lnTo>
                  <a:lnTo>
                    <a:pt x="5315" y="4793"/>
                  </a:lnTo>
                  <a:lnTo>
                    <a:pt x="5449" y="4835"/>
                  </a:lnTo>
                  <a:lnTo>
                    <a:pt x="5468" y="4900"/>
                  </a:lnTo>
                  <a:lnTo>
                    <a:pt x="5532" y="4970"/>
                  </a:lnTo>
                  <a:lnTo>
                    <a:pt x="5538" y="4998"/>
                  </a:lnTo>
                  <a:lnTo>
                    <a:pt x="5605" y="5031"/>
                  </a:lnTo>
                  <a:lnTo>
                    <a:pt x="5582" y="5065"/>
                  </a:lnTo>
                  <a:lnTo>
                    <a:pt x="5616" y="5094"/>
                  </a:lnTo>
                  <a:lnTo>
                    <a:pt x="5621" y="5132"/>
                  </a:lnTo>
                  <a:lnTo>
                    <a:pt x="5696" y="5119"/>
                  </a:lnTo>
                  <a:lnTo>
                    <a:pt x="5718" y="5152"/>
                  </a:lnTo>
                  <a:lnTo>
                    <a:pt x="5835" y="5197"/>
                  </a:lnTo>
                  <a:lnTo>
                    <a:pt x="5910" y="5144"/>
                  </a:lnTo>
                  <a:lnTo>
                    <a:pt x="5926" y="5173"/>
                  </a:lnTo>
                  <a:lnTo>
                    <a:pt x="5982" y="5203"/>
                  </a:lnTo>
                  <a:lnTo>
                    <a:pt x="6019" y="5194"/>
                  </a:lnTo>
                  <a:lnTo>
                    <a:pt x="6029" y="5180"/>
                  </a:lnTo>
                  <a:lnTo>
                    <a:pt x="6134" y="5262"/>
                  </a:lnTo>
                  <a:lnTo>
                    <a:pt x="6143" y="5308"/>
                  </a:lnTo>
                  <a:lnTo>
                    <a:pt x="6115" y="5346"/>
                  </a:lnTo>
                  <a:lnTo>
                    <a:pt x="6098" y="5361"/>
                  </a:lnTo>
                  <a:lnTo>
                    <a:pt x="6083" y="5389"/>
                  </a:lnTo>
                  <a:lnTo>
                    <a:pt x="6065" y="5417"/>
                  </a:lnTo>
                  <a:lnTo>
                    <a:pt x="6036" y="5429"/>
                  </a:lnTo>
                  <a:lnTo>
                    <a:pt x="6019" y="5458"/>
                  </a:lnTo>
                  <a:lnTo>
                    <a:pt x="6011" y="5470"/>
                  </a:lnTo>
                  <a:lnTo>
                    <a:pt x="6000" y="5511"/>
                  </a:lnTo>
                  <a:lnTo>
                    <a:pt x="6075" y="5527"/>
                  </a:lnTo>
                  <a:lnTo>
                    <a:pt x="6155" y="5589"/>
                  </a:lnTo>
                  <a:lnTo>
                    <a:pt x="6179" y="5611"/>
                  </a:lnTo>
                  <a:lnTo>
                    <a:pt x="6198" y="5616"/>
                  </a:lnTo>
                  <a:lnTo>
                    <a:pt x="6228" y="5612"/>
                  </a:lnTo>
                  <a:lnTo>
                    <a:pt x="6238" y="5649"/>
                  </a:lnTo>
                  <a:lnTo>
                    <a:pt x="6226" y="5688"/>
                  </a:lnTo>
                  <a:lnTo>
                    <a:pt x="6232" y="5707"/>
                  </a:lnTo>
                  <a:lnTo>
                    <a:pt x="6261" y="5730"/>
                  </a:lnTo>
                  <a:lnTo>
                    <a:pt x="6279" y="5751"/>
                  </a:lnTo>
                  <a:lnTo>
                    <a:pt x="6286" y="5765"/>
                  </a:lnTo>
                  <a:lnTo>
                    <a:pt x="6300" y="5816"/>
                  </a:lnTo>
                  <a:lnTo>
                    <a:pt x="6316" y="5879"/>
                  </a:lnTo>
                  <a:lnTo>
                    <a:pt x="6335" y="5882"/>
                  </a:lnTo>
                  <a:lnTo>
                    <a:pt x="6343" y="5892"/>
                  </a:lnTo>
                  <a:lnTo>
                    <a:pt x="6328" y="5904"/>
                  </a:lnTo>
                  <a:lnTo>
                    <a:pt x="6277" y="5969"/>
                  </a:lnTo>
                  <a:lnTo>
                    <a:pt x="6274" y="5999"/>
                  </a:lnTo>
                  <a:lnTo>
                    <a:pt x="6303" y="5991"/>
                  </a:lnTo>
                  <a:lnTo>
                    <a:pt x="6342" y="5962"/>
                  </a:lnTo>
                  <a:lnTo>
                    <a:pt x="6364" y="5965"/>
                  </a:lnTo>
                  <a:lnTo>
                    <a:pt x="6393" y="5992"/>
                  </a:lnTo>
                  <a:lnTo>
                    <a:pt x="6428" y="5972"/>
                  </a:lnTo>
                  <a:lnTo>
                    <a:pt x="6454" y="5985"/>
                  </a:lnTo>
                  <a:lnTo>
                    <a:pt x="6448" y="6024"/>
                  </a:lnTo>
                  <a:close/>
                  <a:moveTo>
                    <a:pt x="5657" y="367"/>
                  </a:moveTo>
                  <a:lnTo>
                    <a:pt x="5657" y="367"/>
                  </a:lnTo>
                  <a:lnTo>
                    <a:pt x="5666" y="371"/>
                  </a:lnTo>
                  <a:lnTo>
                    <a:pt x="5707" y="338"/>
                  </a:lnTo>
                  <a:lnTo>
                    <a:pt x="5732" y="348"/>
                  </a:lnTo>
                  <a:lnTo>
                    <a:pt x="5758" y="351"/>
                  </a:lnTo>
                  <a:lnTo>
                    <a:pt x="5722" y="288"/>
                  </a:lnTo>
                  <a:lnTo>
                    <a:pt x="5699" y="306"/>
                  </a:lnTo>
                  <a:lnTo>
                    <a:pt x="5669" y="285"/>
                  </a:lnTo>
                  <a:lnTo>
                    <a:pt x="5656" y="295"/>
                  </a:lnTo>
                  <a:lnTo>
                    <a:pt x="5683" y="335"/>
                  </a:lnTo>
                  <a:lnTo>
                    <a:pt x="5657" y="367"/>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 name="Freeform 7"/>
            <p:cNvSpPr>
              <a:spLocks/>
            </p:cNvSpPr>
            <p:nvPr/>
          </p:nvSpPr>
          <p:spPr bwMode="auto">
            <a:xfrm>
              <a:off x="1316" y="2733"/>
              <a:ext cx="1499" cy="1371"/>
            </a:xfrm>
            <a:custGeom>
              <a:avLst/>
              <a:gdLst>
                <a:gd name="T0" fmla="*/ 1466 w 2494"/>
                <a:gd name="T1" fmla="*/ 200 h 2282"/>
                <a:gd name="T2" fmla="*/ 1434 w 2494"/>
                <a:gd name="T3" fmla="*/ 133 h 2282"/>
                <a:gd name="T4" fmla="*/ 1368 w 2494"/>
                <a:gd name="T5" fmla="*/ 13 h 2282"/>
                <a:gd name="T6" fmla="*/ 1188 w 2494"/>
                <a:gd name="T7" fmla="*/ 142 h 2282"/>
                <a:gd name="T8" fmla="*/ 1065 w 2494"/>
                <a:gd name="T9" fmla="*/ 180 h 2282"/>
                <a:gd name="T10" fmla="*/ 788 w 2494"/>
                <a:gd name="T11" fmla="*/ 369 h 2282"/>
                <a:gd name="T12" fmla="*/ 756 w 2494"/>
                <a:gd name="T13" fmla="*/ 550 h 2282"/>
                <a:gd name="T14" fmla="*/ 346 w 2494"/>
                <a:gd name="T15" fmla="*/ 880 h 2282"/>
                <a:gd name="T16" fmla="*/ 107 w 2494"/>
                <a:gd name="T17" fmla="*/ 1280 h 2282"/>
                <a:gd name="T18" fmla="*/ 0 w 2494"/>
                <a:gd name="T19" fmla="*/ 1562 h 2282"/>
                <a:gd name="T20" fmla="*/ 221 w 2494"/>
                <a:gd name="T21" fmla="*/ 1718 h 2282"/>
                <a:gd name="T22" fmla="*/ 126 w 2494"/>
                <a:gd name="T23" fmla="*/ 1864 h 2282"/>
                <a:gd name="T24" fmla="*/ 255 w 2494"/>
                <a:gd name="T25" fmla="*/ 1889 h 2282"/>
                <a:gd name="T26" fmla="*/ 310 w 2494"/>
                <a:gd name="T27" fmla="*/ 1759 h 2282"/>
                <a:gd name="T28" fmla="*/ 419 w 2494"/>
                <a:gd name="T29" fmla="*/ 1640 h 2282"/>
                <a:gd name="T30" fmla="*/ 476 w 2494"/>
                <a:gd name="T31" fmla="*/ 1577 h 2282"/>
                <a:gd name="T32" fmla="*/ 532 w 2494"/>
                <a:gd name="T33" fmla="*/ 1504 h 2282"/>
                <a:gd name="T34" fmla="*/ 607 w 2494"/>
                <a:gd name="T35" fmla="*/ 1435 h 2282"/>
                <a:gd name="T36" fmla="*/ 725 w 2494"/>
                <a:gd name="T37" fmla="*/ 1439 h 2282"/>
                <a:gd name="T38" fmla="*/ 826 w 2494"/>
                <a:gd name="T39" fmla="*/ 1385 h 2282"/>
                <a:gd name="T40" fmla="*/ 876 w 2494"/>
                <a:gd name="T41" fmla="*/ 1349 h 2282"/>
                <a:gd name="T42" fmla="*/ 944 w 2494"/>
                <a:gd name="T43" fmla="*/ 1273 h 2282"/>
                <a:gd name="T44" fmla="*/ 1088 w 2494"/>
                <a:gd name="T45" fmla="*/ 1271 h 2282"/>
                <a:gd name="T46" fmla="*/ 1218 w 2494"/>
                <a:gd name="T47" fmla="*/ 1311 h 2282"/>
                <a:gd name="T48" fmla="*/ 1345 w 2494"/>
                <a:gd name="T49" fmla="*/ 1339 h 2282"/>
                <a:gd name="T50" fmla="*/ 1429 w 2494"/>
                <a:gd name="T51" fmla="*/ 1361 h 2282"/>
                <a:gd name="T52" fmla="*/ 1547 w 2494"/>
                <a:gd name="T53" fmla="*/ 1417 h 2282"/>
                <a:gd name="T54" fmla="*/ 1658 w 2494"/>
                <a:gd name="T55" fmla="*/ 1461 h 2282"/>
                <a:gd name="T56" fmla="*/ 1744 w 2494"/>
                <a:gd name="T57" fmla="*/ 1516 h 2282"/>
                <a:gd name="T58" fmla="*/ 1794 w 2494"/>
                <a:gd name="T59" fmla="*/ 1545 h 2282"/>
                <a:gd name="T60" fmla="*/ 1807 w 2494"/>
                <a:gd name="T61" fmla="*/ 1640 h 2282"/>
                <a:gd name="T62" fmla="*/ 1710 w 2494"/>
                <a:gd name="T63" fmla="*/ 1647 h 2282"/>
                <a:gd name="T64" fmla="*/ 1719 w 2494"/>
                <a:gd name="T65" fmla="*/ 1766 h 2282"/>
                <a:gd name="T66" fmla="*/ 1833 w 2494"/>
                <a:gd name="T67" fmla="*/ 1942 h 2282"/>
                <a:gd name="T68" fmla="*/ 1940 w 2494"/>
                <a:gd name="T69" fmla="*/ 2082 h 2282"/>
                <a:gd name="T70" fmla="*/ 2088 w 2494"/>
                <a:gd name="T71" fmla="*/ 2254 h 2282"/>
                <a:gd name="T72" fmla="*/ 2234 w 2494"/>
                <a:gd name="T73" fmla="*/ 2130 h 2282"/>
                <a:gd name="T74" fmla="*/ 2390 w 2494"/>
                <a:gd name="T75" fmla="*/ 1901 h 2282"/>
                <a:gd name="T76" fmla="*/ 2376 w 2494"/>
                <a:gd name="T77" fmla="*/ 1700 h 2282"/>
                <a:gd name="T78" fmla="*/ 2458 w 2494"/>
                <a:gd name="T79" fmla="*/ 1472 h 2282"/>
                <a:gd name="T80" fmla="*/ 2487 w 2494"/>
                <a:gd name="T81" fmla="*/ 1245 h 2282"/>
                <a:gd name="T82" fmla="*/ 2374 w 2494"/>
                <a:gd name="T83" fmla="*/ 1190 h 2282"/>
                <a:gd name="T84" fmla="*/ 2189 w 2494"/>
                <a:gd name="T85" fmla="*/ 1372 h 2282"/>
                <a:gd name="T86" fmla="*/ 2017 w 2494"/>
                <a:gd name="T87" fmla="*/ 1471 h 2282"/>
                <a:gd name="T88" fmla="*/ 1898 w 2494"/>
                <a:gd name="T89" fmla="*/ 1353 h 2282"/>
                <a:gd name="T90" fmla="*/ 1839 w 2494"/>
                <a:gd name="T91" fmla="*/ 1308 h 2282"/>
                <a:gd name="T92" fmla="*/ 1737 w 2494"/>
                <a:gd name="T93" fmla="*/ 1260 h 2282"/>
                <a:gd name="T94" fmla="*/ 1619 w 2494"/>
                <a:gd name="T95" fmla="*/ 1312 h 2282"/>
                <a:gd name="T96" fmla="*/ 1619 w 2494"/>
                <a:gd name="T97" fmla="*/ 1213 h 2282"/>
                <a:gd name="T98" fmla="*/ 1744 w 2494"/>
                <a:gd name="T99" fmla="*/ 1154 h 2282"/>
                <a:gd name="T100" fmla="*/ 1703 w 2494"/>
                <a:gd name="T101" fmla="*/ 1117 h 2282"/>
                <a:gd name="T102" fmla="*/ 1638 w 2494"/>
                <a:gd name="T103" fmla="*/ 1084 h 2282"/>
                <a:gd name="T104" fmla="*/ 1582 w 2494"/>
                <a:gd name="T105" fmla="*/ 1067 h 2282"/>
                <a:gd name="T106" fmla="*/ 1555 w 2494"/>
                <a:gd name="T107" fmla="*/ 1045 h 2282"/>
                <a:gd name="T108" fmla="*/ 1552 w 2494"/>
                <a:gd name="T109" fmla="*/ 874 h 2282"/>
                <a:gd name="T110" fmla="*/ 1666 w 2494"/>
                <a:gd name="T111" fmla="*/ 855 h 2282"/>
                <a:gd name="T112" fmla="*/ 1732 w 2494"/>
                <a:gd name="T113" fmla="*/ 747 h 2282"/>
                <a:gd name="T114" fmla="*/ 1814 w 2494"/>
                <a:gd name="T115" fmla="*/ 655 h 2282"/>
                <a:gd name="T116" fmla="*/ 1811 w 2494"/>
                <a:gd name="T117" fmla="*/ 564 h 2282"/>
                <a:gd name="T118" fmla="*/ 1888 w 2494"/>
                <a:gd name="T119" fmla="*/ 447 h 2282"/>
                <a:gd name="T120" fmla="*/ 1960 w 2494"/>
                <a:gd name="T121" fmla="*/ 325 h 2282"/>
                <a:gd name="T122" fmla="*/ 1950 w 2494"/>
                <a:gd name="T123" fmla="*/ 189 h 2282"/>
                <a:gd name="T124" fmla="*/ 1849 w 2494"/>
                <a:gd name="T125" fmla="*/ 145 h 2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94" h="2282">
                  <a:moveTo>
                    <a:pt x="1808" y="84"/>
                  </a:moveTo>
                  <a:lnTo>
                    <a:pt x="1808" y="84"/>
                  </a:lnTo>
                  <a:lnTo>
                    <a:pt x="1773" y="60"/>
                  </a:lnTo>
                  <a:lnTo>
                    <a:pt x="1524" y="204"/>
                  </a:lnTo>
                  <a:lnTo>
                    <a:pt x="1466" y="200"/>
                  </a:lnTo>
                  <a:lnTo>
                    <a:pt x="1427" y="197"/>
                  </a:lnTo>
                  <a:lnTo>
                    <a:pt x="1434" y="173"/>
                  </a:lnTo>
                  <a:lnTo>
                    <a:pt x="1435" y="158"/>
                  </a:lnTo>
                  <a:lnTo>
                    <a:pt x="1431" y="157"/>
                  </a:lnTo>
                  <a:lnTo>
                    <a:pt x="1434" y="133"/>
                  </a:lnTo>
                  <a:lnTo>
                    <a:pt x="1387" y="91"/>
                  </a:lnTo>
                  <a:lnTo>
                    <a:pt x="1391" y="71"/>
                  </a:lnTo>
                  <a:lnTo>
                    <a:pt x="1402" y="15"/>
                  </a:lnTo>
                  <a:lnTo>
                    <a:pt x="1397" y="0"/>
                  </a:lnTo>
                  <a:lnTo>
                    <a:pt x="1368" y="13"/>
                  </a:lnTo>
                  <a:lnTo>
                    <a:pt x="1287" y="49"/>
                  </a:lnTo>
                  <a:lnTo>
                    <a:pt x="1274" y="55"/>
                  </a:lnTo>
                  <a:lnTo>
                    <a:pt x="1239" y="89"/>
                  </a:lnTo>
                  <a:lnTo>
                    <a:pt x="1208" y="131"/>
                  </a:lnTo>
                  <a:lnTo>
                    <a:pt x="1188" y="142"/>
                  </a:lnTo>
                  <a:lnTo>
                    <a:pt x="1149" y="148"/>
                  </a:lnTo>
                  <a:lnTo>
                    <a:pt x="1115" y="155"/>
                  </a:lnTo>
                  <a:lnTo>
                    <a:pt x="1100" y="162"/>
                  </a:lnTo>
                  <a:lnTo>
                    <a:pt x="1081" y="171"/>
                  </a:lnTo>
                  <a:lnTo>
                    <a:pt x="1065" y="180"/>
                  </a:lnTo>
                  <a:lnTo>
                    <a:pt x="1013" y="216"/>
                  </a:lnTo>
                  <a:lnTo>
                    <a:pt x="990" y="231"/>
                  </a:lnTo>
                  <a:lnTo>
                    <a:pt x="896" y="267"/>
                  </a:lnTo>
                  <a:lnTo>
                    <a:pt x="850" y="252"/>
                  </a:lnTo>
                  <a:lnTo>
                    <a:pt x="788" y="369"/>
                  </a:lnTo>
                  <a:lnTo>
                    <a:pt x="795" y="402"/>
                  </a:lnTo>
                  <a:lnTo>
                    <a:pt x="837" y="446"/>
                  </a:lnTo>
                  <a:lnTo>
                    <a:pt x="817" y="496"/>
                  </a:lnTo>
                  <a:lnTo>
                    <a:pt x="803" y="507"/>
                  </a:lnTo>
                  <a:lnTo>
                    <a:pt x="756" y="550"/>
                  </a:lnTo>
                  <a:lnTo>
                    <a:pt x="710" y="563"/>
                  </a:lnTo>
                  <a:lnTo>
                    <a:pt x="688" y="613"/>
                  </a:lnTo>
                  <a:lnTo>
                    <a:pt x="524" y="711"/>
                  </a:lnTo>
                  <a:lnTo>
                    <a:pt x="473" y="739"/>
                  </a:lnTo>
                  <a:lnTo>
                    <a:pt x="346" y="880"/>
                  </a:lnTo>
                  <a:lnTo>
                    <a:pt x="244" y="978"/>
                  </a:lnTo>
                  <a:lnTo>
                    <a:pt x="201" y="993"/>
                  </a:lnTo>
                  <a:lnTo>
                    <a:pt x="106" y="1077"/>
                  </a:lnTo>
                  <a:lnTo>
                    <a:pt x="202" y="1173"/>
                  </a:lnTo>
                  <a:lnTo>
                    <a:pt x="107" y="1280"/>
                  </a:lnTo>
                  <a:lnTo>
                    <a:pt x="73" y="1365"/>
                  </a:lnTo>
                  <a:lnTo>
                    <a:pt x="21" y="1413"/>
                  </a:lnTo>
                  <a:lnTo>
                    <a:pt x="44" y="1492"/>
                  </a:lnTo>
                  <a:lnTo>
                    <a:pt x="23" y="1514"/>
                  </a:lnTo>
                  <a:lnTo>
                    <a:pt x="0" y="1562"/>
                  </a:lnTo>
                  <a:lnTo>
                    <a:pt x="71" y="1585"/>
                  </a:lnTo>
                  <a:lnTo>
                    <a:pt x="179" y="1683"/>
                  </a:lnTo>
                  <a:lnTo>
                    <a:pt x="197" y="1677"/>
                  </a:lnTo>
                  <a:lnTo>
                    <a:pt x="203" y="1691"/>
                  </a:lnTo>
                  <a:lnTo>
                    <a:pt x="221" y="1718"/>
                  </a:lnTo>
                  <a:lnTo>
                    <a:pt x="196" y="1763"/>
                  </a:lnTo>
                  <a:lnTo>
                    <a:pt x="155" y="1812"/>
                  </a:lnTo>
                  <a:lnTo>
                    <a:pt x="138" y="1842"/>
                  </a:lnTo>
                  <a:lnTo>
                    <a:pt x="132" y="1853"/>
                  </a:lnTo>
                  <a:lnTo>
                    <a:pt x="126" y="1864"/>
                  </a:lnTo>
                  <a:lnTo>
                    <a:pt x="156" y="1903"/>
                  </a:lnTo>
                  <a:lnTo>
                    <a:pt x="221" y="1932"/>
                  </a:lnTo>
                  <a:lnTo>
                    <a:pt x="232" y="1924"/>
                  </a:lnTo>
                  <a:lnTo>
                    <a:pt x="244" y="1907"/>
                  </a:lnTo>
                  <a:lnTo>
                    <a:pt x="255" y="1889"/>
                  </a:lnTo>
                  <a:lnTo>
                    <a:pt x="273" y="1871"/>
                  </a:lnTo>
                  <a:lnTo>
                    <a:pt x="284" y="1844"/>
                  </a:lnTo>
                  <a:lnTo>
                    <a:pt x="299" y="1802"/>
                  </a:lnTo>
                  <a:lnTo>
                    <a:pt x="301" y="1777"/>
                  </a:lnTo>
                  <a:lnTo>
                    <a:pt x="310" y="1759"/>
                  </a:lnTo>
                  <a:lnTo>
                    <a:pt x="341" y="1719"/>
                  </a:lnTo>
                  <a:lnTo>
                    <a:pt x="355" y="1705"/>
                  </a:lnTo>
                  <a:lnTo>
                    <a:pt x="386" y="1660"/>
                  </a:lnTo>
                  <a:lnTo>
                    <a:pt x="409" y="1641"/>
                  </a:lnTo>
                  <a:lnTo>
                    <a:pt x="419" y="1640"/>
                  </a:lnTo>
                  <a:lnTo>
                    <a:pt x="441" y="1648"/>
                  </a:lnTo>
                  <a:lnTo>
                    <a:pt x="449" y="1633"/>
                  </a:lnTo>
                  <a:lnTo>
                    <a:pt x="460" y="1627"/>
                  </a:lnTo>
                  <a:lnTo>
                    <a:pt x="459" y="1602"/>
                  </a:lnTo>
                  <a:lnTo>
                    <a:pt x="476" y="1577"/>
                  </a:lnTo>
                  <a:lnTo>
                    <a:pt x="479" y="1550"/>
                  </a:lnTo>
                  <a:lnTo>
                    <a:pt x="491" y="1542"/>
                  </a:lnTo>
                  <a:lnTo>
                    <a:pt x="512" y="1530"/>
                  </a:lnTo>
                  <a:lnTo>
                    <a:pt x="517" y="1522"/>
                  </a:lnTo>
                  <a:lnTo>
                    <a:pt x="532" y="1504"/>
                  </a:lnTo>
                  <a:lnTo>
                    <a:pt x="540" y="1489"/>
                  </a:lnTo>
                  <a:lnTo>
                    <a:pt x="569" y="1467"/>
                  </a:lnTo>
                  <a:lnTo>
                    <a:pt x="582" y="1448"/>
                  </a:lnTo>
                  <a:lnTo>
                    <a:pt x="597" y="1435"/>
                  </a:lnTo>
                  <a:lnTo>
                    <a:pt x="607" y="1435"/>
                  </a:lnTo>
                  <a:lnTo>
                    <a:pt x="663" y="1425"/>
                  </a:lnTo>
                  <a:lnTo>
                    <a:pt x="677" y="1426"/>
                  </a:lnTo>
                  <a:lnTo>
                    <a:pt x="691" y="1438"/>
                  </a:lnTo>
                  <a:lnTo>
                    <a:pt x="707" y="1444"/>
                  </a:lnTo>
                  <a:lnTo>
                    <a:pt x="725" y="1439"/>
                  </a:lnTo>
                  <a:lnTo>
                    <a:pt x="729" y="1432"/>
                  </a:lnTo>
                  <a:lnTo>
                    <a:pt x="753" y="1414"/>
                  </a:lnTo>
                  <a:lnTo>
                    <a:pt x="784" y="1409"/>
                  </a:lnTo>
                  <a:lnTo>
                    <a:pt x="811" y="1400"/>
                  </a:lnTo>
                  <a:lnTo>
                    <a:pt x="826" y="1385"/>
                  </a:lnTo>
                  <a:lnTo>
                    <a:pt x="836" y="1388"/>
                  </a:lnTo>
                  <a:lnTo>
                    <a:pt x="840" y="1385"/>
                  </a:lnTo>
                  <a:lnTo>
                    <a:pt x="841" y="1365"/>
                  </a:lnTo>
                  <a:lnTo>
                    <a:pt x="860" y="1348"/>
                  </a:lnTo>
                  <a:lnTo>
                    <a:pt x="876" y="1349"/>
                  </a:lnTo>
                  <a:lnTo>
                    <a:pt x="883" y="1342"/>
                  </a:lnTo>
                  <a:lnTo>
                    <a:pt x="893" y="1316"/>
                  </a:lnTo>
                  <a:lnTo>
                    <a:pt x="912" y="1310"/>
                  </a:lnTo>
                  <a:lnTo>
                    <a:pt x="931" y="1280"/>
                  </a:lnTo>
                  <a:lnTo>
                    <a:pt x="944" y="1273"/>
                  </a:lnTo>
                  <a:lnTo>
                    <a:pt x="970" y="1278"/>
                  </a:lnTo>
                  <a:lnTo>
                    <a:pt x="999" y="1300"/>
                  </a:lnTo>
                  <a:lnTo>
                    <a:pt x="1044" y="1300"/>
                  </a:lnTo>
                  <a:lnTo>
                    <a:pt x="1075" y="1283"/>
                  </a:lnTo>
                  <a:lnTo>
                    <a:pt x="1088" y="1271"/>
                  </a:lnTo>
                  <a:lnTo>
                    <a:pt x="1102" y="1269"/>
                  </a:lnTo>
                  <a:lnTo>
                    <a:pt x="1114" y="1269"/>
                  </a:lnTo>
                  <a:lnTo>
                    <a:pt x="1142" y="1286"/>
                  </a:lnTo>
                  <a:lnTo>
                    <a:pt x="1169" y="1297"/>
                  </a:lnTo>
                  <a:lnTo>
                    <a:pt x="1218" y="1311"/>
                  </a:lnTo>
                  <a:lnTo>
                    <a:pt x="1264" y="1309"/>
                  </a:lnTo>
                  <a:lnTo>
                    <a:pt x="1271" y="1313"/>
                  </a:lnTo>
                  <a:lnTo>
                    <a:pt x="1290" y="1315"/>
                  </a:lnTo>
                  <a:lnTo>
                    <a:pt x="1318" y="1324"/>
                  </a:lnTo>
                  <a:lnTo>
                    <a:pt x="1345" y="1339"/>
                  </a:lnTo>
                  <a:lnTo>
                    <a:pt x="1367" y="1357"/>
                  </a:lnTo>
                  <a:lnTo>
                    <a:pt x="1384" y="1370"/>
                  </a:lnTo>
                  <a:lnTo>
                    <a:pt x="1402" y="1370"/>
                  </a:lnTo>
                  <a:lnTo>
                    <a:pt x="1415" y="1361"/>
                  </a:lnTo>
                  <a:lnTo>
                    <a:pt x="1429" y="1361"/>
                  </a:lnTo>
                  <a:lnTo>
                    <a:pt x="1446" y="1370"/>
                  </a:lnTo>
                  <a:lnTo>
                    <a:pt x="1463" y="1389"/>
                  </a:lnTo>
                  <a:lnTo>
                    <a:pt x="1500" y="1407"/>
                  </a:lnTo>
                  <a:lnTo>
                    <a:pt x="1521" y="1409"/>
                  </a:lnTo>
                  <a:lnTo>
                    <a:pt x="1547" y="1417"/>
                  </a:lnTo>
                  <a:lnTo>
                    <a:pt x="1577" y="1422"/>
                  </a:lnTo>
                  <a:lnTo>
                    <a:pt x="1616" y="1428"/>
                  </a:lnTo>
                  <a:lnTo>
                    <a:pt x="1622" y="1448"/>
                  </a:lnTo>
                  <a:lnTo>
                    <a:pt x="1632" y="1455"/>
                  </a:lnTo>
                  <a:lnTo>
                    <a:pt x="1658" y="1461"/>
                  </a:lnTo>
                  <a:lnTo>
                    <a:pt x="1670" y="1482"/>
                  </a:lnTo>
                  <a:lnTo>
                    <a:pt x="1683" y="1488"/>
                  </a:lnTo>
                  <a:lnTo>
                    <a:pt x="1712" y="1493"/>
                  </a:lnTo>
                  <a:lnTo>
                    <a:pt x="1714" y="1506"/>
                  </a:lnTo>
                  <a:lnTo>
                    <a:pt x="1744" y="1516"/>
                  </a:lnTo>
                  <a:lnTo>
                    <a:pt x="1761" y="1512"/>
                  </a:lnTo>
                  <a:lnTo>
                    <a:pt x="1775" y="1527"/>
                  </a:lnTo>
                  <a:lnTo>
                    <a:pt x="1776" y="1541"/>
                  </a:lnTo>
                  <a:lnTo>
                    <a:pt x="1783" y="1548"/>
                  </a:lnTo>
                  <a:lnTo>
                    <a:pt x="1794" y="1545"/>
                  </a:lnTo>
                  <a:lnTo>
                    <a:pt x="1802" y="1554"/>
                  </a:lnTo>
                  <a:lnTo>
                    <a:pt x="1807" y="1569"/>
                  </a:lnTo>
                  <a:lnTo>
                    <a:pt x="1823" y="1608"/>
                  </a:lnTo>
                  <a:lnTo>
                    <a:pt x="1810" y="1627"/>
                  </a:lnTo>
                  <a:lnTo>
                    <a:pt x="1807" y="1640"/>
                  </a:lnTo>
                  <a:lnTo>
                    <a:pt x="1797" y="1648"/>
                  </a:lnTo>
                  <a:lnTo>
                    <a:pt x="1759" y="1645"/>
                  </a:lnTo>
                  <a:lnTo>
                    <a:pt x="1746" y="1651"/>
                  </a:lnTo>
                  <a:lnTo>
                    <a:pt x="1733" y="1645"/>
                  </a:lnTo>
                  <a:lnTo>
                    <a:pt x="1710" y="1647"/>
                  </a:lnTo>
                  <a:lnTo>
                    <a:pt x="1687" y="1654"/>
                  </a:lnTo>
                  <a:lnTo>
                    <a:pt x="1675" y="1645"/>
                  </a:lnTo>
                  <a:lnTo>
                    <a:pt x="1725" y="1704"/>
                  </a:lnTo>
                  <a:lnTo>
                    <a:pt x="1729" y="1738"/>
                  </a:lnTo>
                  <a:lnTo>
                    <a:pt x="1719" y="1766"/>
                  </a:lnTo>
                  <a:lnTo>
                    <a:pt x="1748" y="1813"/>
                  </a:lnTo>
                  <a:lnTo>
                    <a:pt x="1797" y="1818"/>
                  </a:lnTo>
                  <a:lnTo>
                    <a:pt x="1824" y="1859"/>
                  </a:lnTo>
                  <a:lnTo>
                    <a:pt x="1824" y="1863"/>
                  </a:lnTo>
                  <a:lnTo>
                    <a:pt x="1833" y="1942"/>
                  </a:lnTo>
                  <a:lnTo>
                    <a:pt x="1860" y="1964"/>
                  </a:lnTo>
                  <a:lnTo>
                    <a:pt x="1885" y="1998"/>
                  </a:lnTo>
                  <a:lnTo>
                    <a:pt x="1904" y="2047"/>
                  </a:lnTo>
                  <a:lnTo>
                    <a:pt x="1922" y="2068"/>
                  </a:lnTo>
                  <a:lnTo>
                    <a:pt x="1940" y="2082"/>
                  </a:lnTo>
                  <a:lnTo>
                    <a:pt x="1971" y="2165"/>
                  </a:lnTo>
                  <a:lnTo>
                    <a:pt x="1982" y="2181"/>
                  </a:lnTo>
                  <a:lnTo>
                    <a:pt x="1990" y="2226"/>
                  </a:lnTo>
                  <a:lnTo>
                    <a:pt x="2035" y="2282"/>
                  </a:lnTo>
                  <a:lnTo>
                    <a:pt x="2088" y="2254"/>
                  </a:lnTo>
                  <a:lnTo>
                    <a:pt x="2116" y="2240"/>
                  </a:lnTo>
                  <a:lnTo>
                    <a:pt x="2125" y="2245"/>
                  </a:lnTo>
                  <a:lnTo>
                    <a:pt x="2152" y="2238"/>
                  </a:lnTo>
                  <a:lnTo>
                    <a:pt x="2211" y="2193"/>
                  </a:lnTo>
                  <a:lnTo>
                    <a:pt x="2234" y="2130"/>
                  </a:lnTo>
                  <a:lnTo>
                    <a:pt x="2276" y="2122"/>
                  </a:lnTo>
                  <a:lnTo>
                    <a:pt x="2319" y="2060"/>
                  </a:lnTo>
                  <a:lnTo>
                    <a:pt x="2404" y="1994"/>
                  </a:lnTo>
                  <a:lnTo>
                    <a:pt x="2376" y="1930"/>
                  </a:lnTo>
                  <a:lnTo>
                    <a:pt x="2390" y="1901"/>
                  </a:lnTo>
                  <a:lnTo>
                    <a:pt x="2430" y="1858"/>
                  </a:lnTo>
                  <a:lnTo>
                    <a:pt x="2417" y="1791"/>
                  </a:lnTo>
                  <a:lnTo>
                    <a:pt x="2411" y="1760"/>
                  </a:lnTo>
                  <a:lnTo>
                    <a:pt x="2406" y="1735"/>
                  </a:lnTo>
                  <a:lnTo>
                    <a:pt x="2376" y="1700"/>
                  </a:lnTo>
                  <a:lnTo>
                    <a:pt x="2413" y="1594"/>
                  </a:lnTo>
                  <a:lnTo>
                    <a:pt x="2380" y="1516"/>
                  </a:lnTo>
                  <a:lnTo>
                    <a:pt x="2437" y="1508"/>
                  </a:lnTo>
                  <a:lnTo>
                    <a:pt x="2440" y="1503"/>
                  </a:lnTo>
                  <a:lnTo>
                    <a:pt x="2458" y="1472"/>
                  </a:lnTo>
                  <a:lnTo>
                    <a:pt x="2444" y="1391"/>
                  </a:lnTo>
                  <a:lnTo>
                    <a:pt x="2441" y="1372"/>
                  </a:lnTo>
                  <a:lnTo>
                    <a:pt x="2475" y="1306"/>
                  </a:lnTo>
                  <a:lnTo>
                    <a:pt x="2494" y="1268"/>
                  </a:lnTo>
                  <a:lnTo>
                    <a:pt x="2487" y="1245"/>
                  </a:lnTo>
                  <a:lnTo>
                    <a:pt x="2468" y="1173"/>
                  </a:lnTo>
                  <a:lnTo>
                    <a:pt x="2434" y="1195"/>
                  </a:lnTo>
                  <a:lnTo>
                    <a:pt x="2415" y="1226"/>
                  </a:lnTo>
                  <a:lnTo>
                    <a:pt x="2381" y="1239"/>
                  </a:lnTo>
                  <a:lnTo>
                    <a:pt x="2374" y="1190"/>
                  </a:lnTo>
                  <a:lnTo>
                    <a:pt x="2330" y="1232"/>
                  </a:lnTo>
                  <a:lnTo>
                    <a:pt x="2274" y="1269"/>
                  </a:lnTo>
                  <a:lnTo>
                    <a:pt x="2260" y="1314"/>
                  </a:lnTo>
                  <a:lnTo>
                    <a:pt x="2202" y="1347"/>
                  </a:lnTo>
                  <a:lnTo>
                    <a:pt x="2189" y="1372"/>
                  </a:lnTo>
                  <a:lnTo>
                    <a:pt x="2127" y="1372"/>
                  </a:lnTo>
                  <a:lnTo>
                    <a:pt x="2102" y="1372"/>
                  </a:lnTo>
                  <a:lnTo>
                    <a:pt x="2053" y="1407"/>
                  </a:lnTo>
                  <a:lnTo>
                    <a:pt x="2035" y="1439"/>
                  </a:lnTo>
                  <a:lnTo>
                    <a:pt x="2017" y="1471"/>
                  </a:lnTo>
                  <a:lnTo>
                    <a:pt x="2007" y="1490"/>
                  </a:lnTo>
                  <a:lnTo>
                    <a:pt x="1936" y="1518"/>
                  </a:lnTo>
                  <a:lnTo>
                    <a:pt x="1927" y="1439"/>
                  </a:lnTo>
                  <a:lnTo>
                    <a:pt x="1938" y="1407"/>
                  </a:lnTo>
                  <a:lnTo>
                    <a:pt x="1898" y="1353"/>
                  </a:lnTo>
                  <a:lnTo>
                    <a:pt x="1890" y="1342"/>
                  </a:lnTo>
                  <a:lnTo>
                    <a:pt x="1896" y="1329"/>
                  </a:lnTo>
                  <a:lnTo>
                    <a:pt x="1885" y="1325"/>
                  </a:lnTo>
                  <a:lnTo>
                    <a:pt x="1871" y="1320"/>
                  </a:lnTo>
                  <a:lnTo>
                    <a:pt x="1839" y="1308"/>
                  </a:lnTo>
                  <a:lnTo>
                    <a:pt x="1785" y="1289"/>
                  </a:lnTo>
                  <a:lnTo>
                    <a:pt x="1769" y="1310"/>
                  </a:lnTo>
                  <a:lnTo>
                    <a:pt x="1752" y="1305"/>
                  </a:lnTo>
                  <a:lnTo>
                    <a:pt x="1756" y="1268"/>
                  </a:lnTo>
                  <a:lnTo>
                    <a:pt x="1737" y="1260"/>
                  </a:lnTo>
                  <a:lnTo>
                    <a:pt x="1722" y="1290"/>
                  </a:lnTo>
                  <a:lnTo>
                    <a:pt x="1672" y="1349"/>
                  </a:lnTo>
                  <a:lnTo>
                    <a:pt x="1652" y="1347"/>
                  </a:lnTo>
                  <a:lnTo>
                    <a:pt x="1634" y="1310"/>
                  </a:lnTo>
                  <a:lnTo>
                    <a:pt x="1619" y="1312"/>
                  </a:lnTo>
                  <a:lnTo>
                    <a:pt x="1614" y="1290"/>
                  </a:lnTo>
                  <a:lnTo>
                    <a:pt x="1602" y="1291"/>
                  </a:lnTo>
                  <a:lnTo>
                    <a:pt x="1577" y="1248"/>
                  </a:lnTo>
                  <a:lnTo>
                    <a:pt x="1602" y="1202"/>
                  </a:lnTo>
                  <a:lnTo>
                    <a:pt x="1619" y="1213"/>
                  </a:lnTo>
                  <a:lnTo>
                    <a:pt x="1658" y="1203"/>
                  </a:lnTo>
                  <a:lnTo>
                    <a:pt x="1679" y="1235"/>
                  </a:lnTo>
                  <a:lnTo>
                    <a:pt x="1692" y="1205"/>
                  </a:lnTo>
                  <a:lnTo>
                    <a:pt x="1727" y="1170"/>
                  </a:lnTo>
                  <a:lnTo>
                    <a:pt x="1744" y="1154"/>
                  </a:lnTo>
                  <a:lnTo>
                    <a:pt x="1749" y="1150"/>
                  </a:lnTo>
                  <a:lnTo>
                    <a:pt x="1767" y="1142"/>
                  </a:lnTo>
                  <a:lnTo>
                    <a:pt x="1758" y="1114"/>
                  </a:lnTo>
                  <a:lnTo>
                    <a:pt x="1733" y="1137"/>
                  </a:lnTo>
                  <a:lnTo>
                    <a:pt x="1703" y="1117"/>
                  </a:lnTo>
                  <a:lnTo>
                    <a:pt x="1689" y="1096"/>
                  </a:lnTo>
                  <a:lnTo>
                    <a:pt x="1686" y="1090"/>
                  </a:lnTo>
                  <a:lnTo>
                    <a:pt x="1663" y="1079"/>
                  </a:lnTo>
                  <a:lnTo>
                    <a:pt x="1641" y="1078"/>
                  </a:lnTo>
                  <a:lnTo>
                    <a:pt x="1638" y="1084"/>
                  </a:lnTo>
                  <a:lnTo>
                    <a:pt x="1625" y="1099"/>
                  </a:lnTo>
                  <a:lnTo>
                    <a:pt x="1616" y="1096"/>
                  </a:lnTo>
                  <a:lnTo>
                    <a:pt x="1606" y="1093"/>
                  </a:lnTo>
                  <a:lnTo>
                    <a:pt x="1596" y="1072"/>
                  </a:lnTo>
                  <a:lnTo>
                    <a:pt x="1582" y="1067"/>
                  </a:lnTo>
                  <a:lnTo>
                    <a:pt x="1580" y="1089"/>
                  </a:lnTo>
                  <a:lnTo>
                    <a:pt x="1551" y="1102"/>
                  </a:lnTo>
                  <a:lnTo>
                    <a:pt x="1541" y="1098"/>
                  </a:lnTo>
                  <a:lnTo>
                    <a:pt x="1551" y="1073"/>
                  </a:lnTo>
                  <a:lnTo>
                    <a:pt x="1555" y="1045"/>
                  </a:lnTo>
                  <a:lnTo>
                    <a:pt x="1549" y="1024"/>
                  </a:lnTo>
                  <a:lnTo>
                    <a:pt x="1560" y="1000"/>
                  </a:lnTo>
                  <a:lnTo>
                    <a:pt x="1548" y="907"/>
                  </a:lnTo>
                  <a:lnTo>
                    <a:pt x="1561" y="888"/>
                  </a:lnTo>
                  <a:lnTo>
                    <a:pt x="1552" y="874"/>
                  </a:lnTo>
                  <a:lnTo>
                    <a:pt x="1593" y="876"/>
                  </a:lnTo>
                  <a:lnTo>
                    <a:pt x="1628" y="836"/>
                  </a:lnTo>
                  <a:lnTo>
                    <a:pt x="1647" y="839"/>
                  </a:lnTo>
                  <a:lnTo>
                    <a:pt x="1659" y="851"/>
                  </a:lnTo>
                  <a:lnTo>
                    <a:pt x="1666" y="855"/>
                  </a:lnTo>
                  <a:lnTo>
                    <a:pt x="1697" y="839"/>
                  </a:lnTo>
                  <a:lnTo>
                    <a:pt x="1705" y="801"/>
                  </a:lnTo>
                  <a:lnTo>
                    <a:pt x="1690" y="791"/>
                  </a:lnTo>
                  <a:lnTo>
                    <a:pt x="1717" y="760"/>
                  </a:lnTo>
                  <a:lnTo>
                    <a:pt x="1732" y="747"/>
                  </a:lnTo>
                  <a:lnTo>
                    <a:pt x="1751" y="721"/>
                  </a:lnTo>
                  <a:lnTo>
                    <a:pt x="1749" y="713"/>
                  </a:lnTo>
                  <a:lnTo>
                    <a:pt x="1761" y="695"/>
                  </a:lnTo>
                  <a:lnTo>
                    <a:pt x="1806" y="648"/>
                  </a:lnTo>
                  <a:lnTo>
                    <a:pt x="1814" y="655"/>
                  </a:lnTo>
                  <a:lnTo>
                    <a:pt x="1839" y="627"/>
                  </a:lnTo>
                  <a:lnTo>
                    <a:pt x="1841" y="616"/>
                  </a:lnTo>
                  <a:lnTo>
                    <a:pt x="1852" y="583"/>
                  </a:lnTo>
                  <a:lnTo>
                    <a:pt x="1830" y="557"/>
                  </a:lnTo>
                  <a:lnTo>
                    <a:pt x="1811" y="564"/>
                  </a:lnTo>
                  <a:lnTo>
                    <a:pt x="1788" y="559"/>
                  </a:lnTo>
                  <a:lnTo>
                    <a:pt x="1796" y="530"/>
                  </a:lnTo>
                  <a:lnTo>
                    <a:pt x="1826" y="516"/>
                  </a:lnTo>
                  <a:lnTo>
                    <a:pt x="1847" y="473"/>
                  </a:lnTo>
                  <a:lnTo>
                    <a:pt x="1888" y="447"/>
                  </a:lnTo>
                  <a:lnTo>
                    <a:pt x="1902" y="401"/>
                  </a:lnTo>
                  <a:lnTo>
                    <a:pt x="1889" y="359"/>
                  </a:lnTo>
                  <a:lnTo>
                    <a:pt x="1903" y="332"/>
                  </a:lnTo>
                  <a:lnTo>
                    <a:pt x="1932" y="348"/>
                  </a:lnTo>
                  <a:lnTo>
                    <a:pt x="1960" y="325"/>
                  </a:lnTo>
                  <a:lnTo>
                    <a:pt x="1945" y="294"/>
                  </a:lnTo>
                  <a:lnTo>
                    <a:pt x="1919" y="259"/>
                  </a:lnTo>
                  <a:lnTo>
                    <a:pt x="1938" y="213"/>
                  </a:lnTo>
                  <a:lnTo>
                    <a:pt x="1954" y="194"/>
                  </a:lnTo>
                  <a:lnTo>
                    <a:pt x="1950" y="189"/>
                  </a:lnTo>
                  <a:lnTo>
                    <a:pt x="1922" y="152"/>
                  </a:lnTo>
                  <a:lnTo>
                    <a:pt x="1898" y="161"/>
                  </a:lnTo>
                  <a:lnTo>
                    <a:pt x="1911" y="211"/>
                  </a:lnTo>
                  <a:lnTo>
                    <a:pt x="1891" y="216"/>
                  </a:lnTo>
                  <a:lnTo>
                    <a:pt x="1849" y="145"/>
                  </a:lnTo>
                  <a:lnTo>
                    <a:pt x="1823" y="135"/>
                  </a:lnTo>
                  <a:lnTo>
                    <a:pt x="1817" y="95"/>
                  </a:lnTo>
                  <a:lnTo>
                    <a:pt x="1808" y="8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 name="Freeform 8"/>
            <p:cNvSpPr>
              <a:spLocks noEditPoints="1"/>
            </p:cNvSpPr>
            <p:nvPr/>
          </p:nvSpPr>
          <p:spPr bwMode="auto">
            <a:xfrm>
              <a:off x="1313" y="2730"/>
              <a:ext cx="1504" cy="1376"/>
            </a:xfrm>
            <a:custGeom>
              <a:avLst/>
              <a:gdLst>
                <a:gd name="T0" fmla="*/ 1862 w 2502"/>
                <a:gd name="T1" fmla="*/ 1971 h 2291"/>
                <a:gd name="T2" fmla="*/ 1714 w 2502"/>
                <a:gd name="T3" fmla="*/ 1649 h 2291"/>
                <a:gd name="T4" fmla="*/ 1798 w 2502"/>
                <a:gd name="T5" fmla="*/ 1554 h 2291"/>
                <a:gd name="T6" fmla="*/ 1661 w 2502"/>
                <a:gd name="T7" fmla="*/ 1469 h 2291"/>
                <a:gd name="T8" fmla="*/ 1433 w 2502"/>
                <a:gd name="T9" fmla="*/ 1369 h 2291"/>
                <a:gd name="T10" fmla="*/ 1223 w 2502"/>
                <a:gd name="T11" fmla="*/ 1320 h 2291"/>
                <a:gd name="T12" fmla="*/ 973 w 2502"/>
                <a:gd name="T13" fmla="*/ 1286 h 2291"/>
                <a:gd name="T14" fmla="*/ 842 w 2502"/>
                <a:gd name="T15" fmla="*/ 1396 h 2291"/>
                <a:gd name="T16" fmla="*/ 668 w 2502"/>
                <a:gd name="T17" fmla="*/ 1434 h 2291"/>
                <a:gd name="T18" fmla="*/ 484 w 2502"/>
                <a:gd name="T19" fmla="*/ 1583 h 2291"/>
                <a:gd name="T20" fmla="*/ 318 w 2502"/>
                <a:gd name="T21" fmla="*/ 1766 h 2291"/>
                <a:gd name="T22" fmla="*/ 127 w 2502"/>
                <a:gd name="T23" fmla="*/ 1870 h 2291"/>
                <a:gd name="T24" fmla="*/ 0 w 2502"/>
                <a:gd name="T25" fmla="*/ 1568 h 2291"/>
                <a:gd name="T26" fmla="*/ 348 w 2502"/>
                <a:gd name="T27" fmla="*/ 883 h 2291"/>
                <a:gd name="T28" fmla="*/ 789 w 2502"/>
                <a:gd name="T29" fmla="*/ 374 h 2291"/>
                <a:gd name="T30" fmla="*/ 1211 w 2502"/>
                <a:gd name="T31" fmla="*/ 134 h 2291"/>
                <a:gd name="T32" fmla="*/ 1436 w 2502"/>
                <a:gd name="T33" fmla="*/ 199 h 2291"/>
                <a:gd name="T34" fmla="*/ 1912 w 2502"/>
                <a:gd name="T35" fmla="*/ 213 h 2291"/>
                <a:gd name="T36" fmla="*/ 1897 w 2502"/>
                <a:gd name="T37" fmla="*/ 364 h 2291"/>
                <a:gd name="T38" fmla="*/ 1849 w 2502"/>
                <a:gd name="T39" fmla="*/ 622 h 2291"/>
                <a:gd name="T40" fmla="*/ 1714 w 2502"/>
                <a:gd name="T41" fmla="*/ 805 h 2291"/>
                <a:gd name="T42" fmla="*/ 1569 w 2502"/>
                <a:gd name="T43" fmla="*/ 1005 h 2291"/>
                <a:gd name="T44" fmla="*/ 1629 w 2502"/>
                <a:gd name="T45" fmla="*/ 1100 h 2291"/>
                <a:gd name="T46" fmla="*/ 1755 w 2502"/>
                <a:gd name="T47" fmla="*/ 1158 h 2291"/>
                <a:gd name="T48" fmla="*/ 1622 w 2502"/>
                <a:gd name="T49" fmla="*/ 1291 h 2291"/>
                <a:gd name="T50" fmla="*/ 1789 w 2502"/>
                <a:gd name="T51" fmla="*/ 1290 h 2291"/>
                <a:gd name="T52" fmla="*/ 2204 w 2502"/>
                <a:gd name="T53" fmla="*/ 1350 h 2291"/>
                <a:gd name="T54" fmla="*/ 2449 w 2502"/>
                <a:gd name="T55" fmla="*/ 1377 h 2291"/>
                <a:gd name="T56" fmla="*/ 2385 w 2502"/>
                <a:gd name="T57" fmla="*/ 1935 h 2291"/>
                <a:gd name="T58" fmla="*/ 2039 w 2502"/>
                <a:gd name="T59" fmla="*/ 2291 h 2291"/>
                <a:gd name="T60" fmla="*/ 2322 w 2502"/>
                <a:gd name="T61" fmla="*/ 2062 h 2291"/>
                <a:gd name="T62" fmla="*/ 2460 w 2502"/>
                <a:gd name="T63" fmla="*/ 1476 h 2291"/>
                <a:gd name="T64" fmla="*/ 2267 w 2502"/>
                <a:gd name="T65" fmla="*/ 1322 h 2291"/>
                <a:gd name="T66" fmla="*/ 1897 w 2502"/>
                <a:gd name="T67" fmla="*/ 1336 h 2291"/>
                <a:gd name="T68" fmla="*/ 1622 w 2502"/>
                <a:gd name="T69" fmla="*/ 1321 h 2291"/>
                <a:gd name="T70" fmla="*/ 1747 w 2502"/>
                <a:gd name="T71" fmla="*/ 1156 h 2291"/>
                <a:gd name="T72" fmla="*/ 1646 w 2502"/>
                <a:gd name="T73" fmla="*/ 1091 h 2291"/>
                <a:gd name="T74" fmla="*/ 1551 w 2502"/>
                <a:gd name="T75" fmla="*/ 1028 h 2291"/>
                <a:gd name="T76" fmla="*/ 1699 w 2502"/>
                <a:gd name="T77" fmla="*/ 842 h 2291"/>
                <a:gd name="T78" fmla="*/ 1841 w 2502"/>
                <a:gd name="T79" fmla="*/ 630 h 2291"/>
                <a:gd name="T80" fmla="*/ 1903 w 2502"/>
                <a:gd name="T81" fmla="*/ 406 h 2291"/>
                <a:gd name="T82" fmla="*/ 1907 w 2502"/>
                <a:gd name="T83" fmla="*/ 169 h 2291"/>
                <a:gd name="T84" fmla="*/ 1435 w 2502"/>
                <a:gd name="T85" fmla="*/ 177 h 2291"/>
                <a:gd name="T86" fmla="*/ 1193 w 2502"/>
                <a:gd name="T87" fmla="*/ 150 h 2291"/>
                <a:gd name="T88" fmla="*/ 846 w 2502"/>
                <a:gd name="T89" fmla="*/ 450 h 2291"/>
                <a:gd name="T90" fmla="*/ 208 w 2502"/>
                <a:gd name="T91" fmla="*/ 1001 h 2291"/>
                <a:gd name="T92" fmla="*/ 185 w 2502"/>
                <a:gd name="T93" fmla="*/ 1684 h 2291"/>
                <a:gd name="T94" fmla="*/ 246 w 2502"/>
                <a:gd name="T95" fmla="*/ 1911 h 2291"/>
                <a:gd name="T96" fmla="*/ 413 w 2502"/>
                <a:gd name="T97" fmla="*/ 1643 h 2291"/>
                <a:gd name="T98" fmla="*/ 519 w 2502"/>
                <a:gd name="T99" fmla="*/ 1525 h 2291"/>
                <a:gd name="T100" fmla="*/ 712 w 2502"/>
                <a:gd name="T101" fmla="*/ 1445 h 2291"/>
                <a:gd name="T102" fmla="*/ 864 w 2502"/>
                <a:gd name="T103" fmla="*/ 1350 h 2291"/>
                <a:gd name="T104" fmla="*/ 1079 w 2502"/>
                <a:gd name="T105" fmla="*/ 1285 h 2291"/>
                <a:gd name="T106" fmla="*/ 1324 w 2502"/>
                <a:gd name="T107" fmla="*/ 1326 h 2291"/>
                <a:gd name="T108" fmla="*/ 1526 w 2502"/>
                <a:gd name="T109" fmla="*/ 1411 h 2291"/>
                <a:gd name="T110" fmla="*/ 1722 w 2502"/>
                <a:gd name="T111" fmla="*/ 1508 h 2291"/>
                <a:gd name="T112" fmla="*/ 1818 w 2502"/>
                <a:gd name="T113" fmla="*/ 1633 h 2291"/>
                <a:gd name="T114" fmla="*/ 1727 w 2502"/>
                <a:gd name="T115" fmla="*/ 1771 h 2291"/>
                <a:gd name="T116" fmla="*/ 1948 w 2502"/>
                <a:gd name="T117" fmla="*/ 2085 h 2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02" h="2291">
                  <a:moveTo>
                    <a:pt x="2039" y="2291"/>
                  </a:moveTo>
                  <a:lnTo>
                    <a:pt x="2039" y="2291"/>
                  </a:lnTo>
                  <a:lnTo>
                    <a:pt x="1992" y="2232"/>
                  </a:lnTo>
                  <a:lnTo>
                    <a:pt x="1984" y="2187"/>
                  </a:lnTo>
                  <a:lnTo>
                    <a:pt x="1973" y="2171"/>
                  </a:lnTo>
                  <a:lnTo>
                    <a:pt x="1942" y="2089"/>
                  </a:lnTo>
                  <a:lnTo>
                    <a:pt x="1925" y="2075"/>
                  </a:lnTo>
                  <a:lnTo>
                    <a:pt x="1906" y="2053"/>
                  </a:lnTo>
                  <a:lnTo>
                    <a:pt x="1888" y="2005"/>
                  </a:lnTo>
                  <a:lnTo>
                    <a:pt x="1862" y="1971"/>
                  </a:lnTo>
                  <a:lnTo>
                    <a:pt x="1834" y="1949"/>
                  </a:lnTo>
                  <a:lnTo>
                    <a:pt x="1826" y="1865"/>
                  </a:lnTo>
                  <a:lnTo>
                    <a:pt x="1800" y="1826"/>
                  </a:lnTo>
                  <a:lnTo>
                    <a:pt x="1751" y="1822"/>
                  </a:lnTo>
                  <a:lnTo>
                    <a:pt x="1720" y="1772"/>
                  </a:lnTo>
                  <a:lnTo>
                    <a:pt x="1731" y="1742"/>
                  </a:lnTo>
                  <a:lnTo>
                    <a:pt x="1727" y="1711"/>
                  </a:lnTo>
                  <a:lnTo>
                    <a:pt x="1659" y="1631"/>
                  </a:lnTo>
                  <a:lnTo>
                    <a:pt x="1693" y="1655"/>
                  </a:lnTo>
                  <a:lnTo>
                    <a:pt x="1714" y="1649"/>
                  </a:lnTo>
                  <a:lnTo>
                    <a:pt x="1738" y="1647"/>
                  </a:lnTo>
                  <a:lnTo>
                    <a:pt x="1751" y="1652"/>
                  </a:lnTo>
                  <a:lnTo>
                    <a:pt x="1763" y="1646"/>
                  </a:lnTo>
                  <a:lnTo>
                    <a:pt x="1801" y="1649"/>
                  </a:lnTo>
                  <a:lnTo>
                    <a:pt x="1809" y="1643"/>
                  </a:lnTo>
                  <a:lnTo>
                    <a:pt x="1812" y="1630"/>
                  </a:lnTo>
                  <a:lnTo>
                    <a:pt x="1824" y="1612"/>
                  </a:lnTo>
                  <a:lnTo>
                    <a:pt x="1809" y="1575"/>
                  </a:lnTo>
                  <a:lnTo>
                    <a:pt x="1804" y="1561"/>
                  </a:lnTo>
                  <a:lnTo>
                    <a:pt x="1798" y="1554"/>
                  </a:lnTo>
                  <a:lnTo>
                    <a:pt x="1787" y="1556"/>
                  </a:lnTo>
                  <a:lnTo>
                    <a:pt x="1778" y="1547"/>
                  </a:lnTo>
                  <a:lnTo>
                    <a:pt x="1777" y="1533"/>
                  </a:lnTo>
                  <a:lnTo>
                    <a:pt x="1764" y="1521"/>
                  </a:lnTo>
                  <a:lnTo>
                    <a:pt x="1749" y="1524"/>
                  </a:lnTo>
                  <a:lnTo>
                    <a:pt x="1716" y="1514"/>
                  </a:lnTo>
                  <a:lnTo>
                    <a:pt x="1714" y="1501"/>
                  </a:lnTo>
                  <a:lnTo>
                    <a:pt x="1688" y="1496"/>
                  </a:lnTo>
                  <a:lnTo>
                    <a:pt x="1673" y="1489"/>
                  </a:lnTo>
                  <a:lnTo>
                    <a:pt x="1661" y="1469"/>
                  </a:lnTo>
                  <a:lnTo>
                    <a:pt x="1635" y="1462"/>
                  </a:lnTo>
                  <a:lnTo>
                    <a:pt x="1624" y="1455"/>
                  </a:lnTo>
                  <a:lnTo>
                    <a:pt x="1619" y="1436"/>
                  </a:lnTo>
                  <a:lnTo>
                    <a:pt x="1582" y="1431"/>
                  </a:lnTo>
                  <a:lnTo>
                    <a:pt x="1551" y="1425"/>
                  </a:lnTo>
                  <a:lnTo>
                    <a:pt x="1525" y="1417"/>
                  </a:lnTo>
                  <a:lnTo>
                    <a:pt x="1504" y="1415"/>
                  </a:lnTo>
                  <a:lnTo>
                    <a:pt x="1465" y="1396"/>
                  </a:lnTo>
                  <a:lnTo>
                    <a:pt x="1449" y="1377"/>
                  </a:lnTo>
                  <a:lnTo>
                    <a:pt x="1433" y="1369"/>
                  </a:lnTo>
                  <a:lnTo>
                    <a:pt x="1421" y="1369"/>
                  </a:lnTo>
                  <a:lnTo>
                    <a:pt x="1408" y="1378"/>
                  </a:lnTo>
                  <a:lnTo>
                    <a:pt x="1387" y="1378"/>
                  </a:lnTo>
                  <a:lnTo>
                    <a:pt x="1370" y="1365"/>
                  </a:lnTo>
                  <a:lnTo>
                    <a:pt x="1348" y="1346"/>
                  </a:lnTo>
                  <a:lnTo>
                    <a:pt x="1321" y="1332"/>
                  </a:lnTo>
                  <a:lnTo>
                    <a:pt x="1294" y="1323"/>
                  </a:lnTo>
                  <a:lnTo>
                    <a:pt x="1275" y="1321"/>
                  </a:lnTo>
                  <a:lnTo>
                    <a:pt x="1268" y="1318"/>
                  </a:lnTo>
                  <a:lnTo>
                    <a:pt x="1223" y="1320"/>
                  </a:lnTo>
                  <a:lnTo>
                    <a:pt x="1222" y="1319"/>
                  </a:lnTo>
                  <a:lnTo>
                    <a:pt x="1173" y="1306"/>
                  </a:lnTo>
                  <a:lnTo>
                    <a:pt x="1146" y="1294"/>
                  </a:lnTo>
                  <a:lnTo>
                    <a:pt x="1118" y="1278"/>
                  </a:lnTo>
                  <a:lnTo>
                    <a:pt x="1107" y="1278"/>
                  </a:lnTo>
                  <a:lnTo>
                    <a:pt x="1094" y="1279"/>
                  </a:lnTo>
                  <a:lnTo>
                    <a:pt x="1083" y="1290"/>
                  </a:lnTo>
                  <a:lnTo>
                    <a:pt x="1050" y="1309"/>
                  </a:lnTo>
                  <a:lnTo>
                    <a:pt x="1003" y="1308"/>
                  </a:lnTo>
                  <a:lnTo>
                    <a:pt x="973" y="1286"/>
                  </a:lnTo>
                  <a:lnTo>
                    <a:pt x="950" y="1281"/>
                  </a:lnTo>
                  <a:lnTo>
                    <a:pt x="939" y="1288"/>
                  </a:lnTo>
                  <a:lnTo>
                    <a:pt x="920" y="1318"/>
                  </a:lnTo>
                  <a:lnTo>
                    <a:pt x="900" y="1324"/>
                  </a:lnTo>
                  <a:lnTo>
                    <a:pt x="890" y="1349"/>
                  </a:lnTo>
                  <a:lnTo>
                    <a:pt x="883" y="1357"/>
                  </a:lnTo>
                  <a:lnTo>
                    <a:pt x="866" y="1357"/>
                  </a:lnTo>
                  <a:lnTo>
                    <a:pt x="849" y="1372"/>
                  </a:lnTo>
                  <a:lnTo>
                    <a:pt x="848" y="1391"/>
                  </a:lnTo>
                  <a:lnTo>
                    <a:pt x="842" y="1396"/>
                  </a:lnTo>
                  <a:lnTo>
                    <a:pt x="832" y="1394"/>
                  </a:lnTo>
                  <a:lnTo>
                    <a:pt x="817" y="1408"/>
                  </a:lnTo>
                  <a:lnTo>
                    <a:pt x="790" y="1417"/>
                  </a:lnTo>
                  <a:lnTo>
                    <a:pt x="760" y="1422"/>
                  </a:lnTo>
                  <a:lnTo>
                    <a:pt x="737" y="1439"/>
                  </a:lnTo>
                  <a:lnTo>
                    <a:pt x="732" y="1447"/>
                  </a:lnTo>
                  <a:lnTo>
                    <a:pt x="712" y="1452"/>
                  </a:lnTo>
                  <a:lnTo>
                    <a:pt x="693" y="1446"/>
                  </a:lnTo>
                  <a:lnTo>
                    <a:pt x="681" y="1434"/>
                  </a:lnTo>
                  <a:lnTo>
                    <a:pt x="668" y="1434"/>
                  </a:lnTo>
                  <a:lnTo>
                    <a:pt x="613" y="1443"/>
                  </a:lnTo>
                  <a:lnTo>
                    <a:pt x="603" y="1444"/>
                  </a:lnTo>
                  <a:lnTo>
                    <a:pt x="589" y="1455"/>
                  </a:lnTo>
                  <a:lnTo>
                    <a:pt x="576" y="1475"/>
                  </a:lnTo>
                  <a:lnTo>
                    <a:pt x="547" y="1496"/>
                  </a:lnTo>
                  <a:lnTo>
                    <a:pt x="540" y="1510"/>
                  </a:lnTo>
                  <a:lnTo>
                    <a:pt x="525" y="1529"/>
                  </a:lnTo>
                  <a:lnTo>
                    <a:pt x="520" y="1537"/>
                  </a:lnTo>
                  <a:lnTo>
                    <a:pt x="487" y="1557"/>
                  </a:lnTo>
                  <a:lnTo>
                    <a:pt x="484" y="1583"/>
                  </a:lnTo>
                  <a:lnTo>
                    <a:pt x="467" y="1608"/>
                  </a:lnTo>
                  <a:lnTo>
                    <a:pt x="468" y="1634"/>
                  </a:lnTo>
                  <a:lnTo>
                    <a:pt x="457" y="1640"/>
                  </a:lnTo>
                  <a:lnTo>
                    <a:pt x="448" y="1658"/>
                  </a:lnTo>
                  <a:lnTo>
                    <a:pt x="423" y="1649"/>
                  </a:lnTo>
                  <a:lnTo>
                    <a:pt x="415" y="1649"/>
                  </a:lnTo>
                  <a:lnTo>
                    <a:pt x="394" y="1667"/>
                  </a:lnTo>
                  <a:lnTo>
                    <a:pt x="362" y="1712"/>
                  </a:lnTo>
                  <a:lnTo>
                    <a:pt x="348" y="1727"/>
                  </a:lnTo>
                  <a:lnTo>
                    <a:pt x="318" y="1766"/>
                  </a:lnTo>
                  <a:lnTo>
                    <a:pt x="310" y="1783"/>
                  </a:lnTo>
                  <a:lnTo>
                    <a:pt x="307" y="1808"/>
                  </a:lnTo>
                  <a:lnTo>
                    <a:pt x="293" y="1850"/>
                  </a:lnTo>
                  <a:lnTo>
                    <a:pt x="280" y="1878"/>
                  </a:lnTo>
                  <a:lnTo>
                    <a:pt x="263" y="1897"/>
                  </a:lnTo>
                  <a:lnTo>
                    <a:pt x="252" y="1914"/>
                  </a:lnTo>
                  <a:lnTo>
                    <a:pt x="238" y="1932"/>
                  </a:lnTo>
                  <a:lnTo>
                    <a:pt x="226" y="1941"/>
                  </a:lnTo>
                  <a:lnTo>
                    <a:pt x="159" y="1910"/>
                  </a:lnTo>
                  <a:lnTo>
                    <a:pt x="127" y="1870"/>
                  </a:lnTo>
                  <a:lnTo>
                    <a:pt x="134" y="1856"/>
                  </a:lnTo>
                  <a:lnTo>
                    <a:pt x="140" y="1845"/>
                  </a:lnTo>
                  <a:lnTo>
                    <a:pt x="157" y="1815"/>
                  </a:lnTo>
                  <a:lnTo>
                    <a:pt x="198" y="1766"/>
                  </a:lnTo>
                  <a:lnTo>
                    <a:pt x="222" y="1723"/>
                  </a:lnTo>
                  <a:lnTo>
                    <a:pt x="205" y="1698"/>
                  </a:lnTo>
                  <a:lnTo>
                    <a:pt x="200" y="1686"/>
                  </a:lnTo>
                  <a:lnTo>
                    <a:pt x="183" y="1691"/>
                  </a:lnTo>
                  <a:lnTo>
                    <a:pt x="74" y="1593"/>
                  </a:lnTo>
                  <a:lnTo>
                    <a:pt x="0" y="1568"/>
                  </a:lnTo>
                  <a:lnTo>
                    <a:pt x="26" y="1517"/>
                  </a:lnTo>
                  <a:lnTo>
                    <a:pt x="45" y="1496"/>
                  </a:lnTo>
                  <a:lnTo>
                    <a:pt x="23" y="1417"/>
                  </a:lnTo>
                  <a:lnTo>
                    <a:pt x="75" y="1368"/>
                  </a:lnTo>
                  <a:lnTo>
                    <a:pt x="110" y="1283"/>
                  </a:lnTo>
                  <a:lnTo>
                    <a:pt x="202" y="1178"/>
                  </a:lnTo>
                  <a:lnTo>
                    <a:pt x="107" y="1081"/>
                  </a:lnTo>
                  <a:lnTo>
                    <a:pt x="205" y="995"/>
                  </a:lnTo>
                  <a:lnTo>
                    <a:pt x="248" y="980"/>
                  </a:lnTo>
                  <a:lnTo>
                    <a:pt x="348" y="883"/>
                  </a:lnTo>
                  <a:lnTo>
                    <a:pt x="476" y="741"/>
                  </a:lnTo>
                  <a:lnTo>
                    <a:pt x="528" y="713"/>
                  </a:lnTo>
                  <a:lnTo>
                    <a:pt x="691" y="615"/>
                  </a:lnTo>
                  <a:lnTo>
                    <a:pt x="713" y="565"/>
                  </a:lnTo>
                  <a:lnTo>
                    <a:pt x="760" y="552"/>
                  </a:lnTo>
                  <a:lnTo>
                    <a:pt x="805" y="510"/>
                  </a:lnTo>
                  <a:lnTo>
                    <a:pt x="819" y="499"/>
                  </a:lnTo>
                  <a:lnTo>
                    <a:pt x="838" y="452"/>
                  </a:lnTo>
                  <a:lnTo>
                    <a:pt x="797" y="409"/>
                  </a:lnTo>
                  <a:lnTo>
                    <a:pt x="789" y="374"/>
                  </a:lnTo>
                  <a:lnTo>
                    <a:pt x="790" y="373"/>
                  </a:lnTo>
                  <a:lnTo>
                    <a:pt x="853" y="252"/>
                  </a:lnTo>
                  <a:lnTo>
                    <a:pt x="901" y="268"/>
                  </a:lnTo>
                  <a:lnTo>
                    <a:pt x="994" y="233"/>
                  </a:lnTo>
                  <a:lnTo>
                    <a:pt x="1069" y="183"/>
                  </a:lnTo>
                  <a:lnTo>
                    <a:pt x="1084" y="173"/>
                  </a:lnTo>
                  <a:lnTo>
                    <a:pt x="1119" y="157"/>
                  </a:lnTo>
                  <a:lnTo>
                    <a:pt x="1154" y="150"/>
                  </a:lnTo>
                  <a:lnTo>
                    <a:pt x="1192" y="144"/>
                  </a:lnTo>
                  <a:lnTo>
                    <a:pt x="1211" y="134"/>
                  </a:lnTo>
                  <a:lnTo>
                    <a:pt x="1241" y="92"/>
                  </a:lnTo>
                  <a:lnTo>
                    <a:pt x="1278" y="57"/>
                  </a:lnTo>
                  <a:lnTo>
                    <a:pt x="1403" y="0"/>
                  </a:lnTo>
                  <a:lnTo>
                    <a:pt x="1410" y="20"/>
                  </a:lnTo>
                  <a:lnTo>
                    <a:pt x="1396" y="94"/>
                  </a:lnTo>
                  <a:lnTo>
                    <a:pt x="1443" y="137"/>
                  </a:lnTo>
                  <a:lnTo>
                    <a:pt x="1439" y="160"/>
                  </a:lnTo>
                  <a:lnTo>
                    <a:pt x="1444" y="161"/>
                  </a:lnTo>
                  <a:lnTo>
                    <a:pt x="1442" y="178"/>
                  </a:lnTo>
                  <a:lnTo>
                    <a:pt x="1436" y="199"/>
                  </a:lnTo>
                  <a:lnTo>
                    <a:pt x="1471" y="201"/>
                  </a:lnTo>
                  <a:lnTo>
                    <a:pt x="1528" y="206"/>
                  </a:lnTo>
                  <a:lnTo>
                    <a:pt x="1778" y="61"/>
                  </a:lnTo>
                  <a:lnTo>
                    <a:pt x="1816" y="87"/>
                  </a:lnTo>
                  <a:lnTo>
                    <a:pt x="1825" y="99"/>
                  </a:lnTo>
                  <a:lnTo>
                    <a:pt x="1831" y="138"/>
                  </a:lnTo>
                  <a:lnTo>
                    <a:pt x="1856" y="147"/>
                  </a:lnTo>
                  <a:lnTo>
                    <a:pt x="1857" y="148"/>
                  </a:lnTo>
                  <a:lnTo>
                    <a:pt x="1898" y="217"/>
                  </a:lnTo>
                  <a:lnTo>
                    <a:pt x="1912" y="213"/>
                  </a:lnTo>
                  <a:lnTo>
                    <a:pt x="1899" y="164"/>
                  </a:lnTo>
                  <a:lnTo>
                    <a:pt x="1928" y="153"/>
                  </a:lnTo>
                  <a:lnTo>
                    <a:pt x="1963" y="200"/>
                  </a:lnTo>
                  <a:lnTo>
                    <a:pt x="1946" y="220"/>
                  </a:lnTo>
                  <a:lnTo>
                    <a:pt x="1928" y="264"/>
                  </a:lnTo>
                  <a:lnTo>
                    <a:pt x="1953" y="297"/>
                  </a:lnTo>
                  <a:lnTo>
                    <a:pt x="1969" y="331"/>
                  </a:lnTo>
                  <a:lnTo>
                    <a:pt x="1937" y="357"/>
                  </a:lnTo>
                  <a:lnTo>
                    <a:pt x="1910" y="341"/>
                  </a:lnTo>
                  <a:lnTo>
                    <a:pt x="1897" y="364"/>
                  </a:lnTo>
                  <a:lnTo>
                    <a:pt x="1910" y="406"/>
                  </a:lnTo>
                  <a:lnTo>
                    <a:pt x="1896" y="454"/>
                  </a:lnTo>
                  <a:lnTo>
                    <a:pt x="1855" y="480"/>
                  </a:lnTo>
                  <a:lnTo>
                    <a:pt x="1834" y="523"/>
                  </a:lnTo>
                  <a:lnTo>
                    <a:pt x="1804" y="537"/>
                  </a:lnTo>
                  <a:lnTo>
                    <a:pt x="1797" y="561"/>
                  </a:lnTo>
                  <a:lnTo>
                    <a:pt x="1816" y="565"/>
                  </a:lnTo>
                  <a:lnTo>
                    <a:pt x="1836" y="558"/>
                  </a:lnTo>
                  <a:lnTo>
                    <a:pt x="1861" y="588"/>
                  </a:lnTo>
                  <a:lnTo>
                    <a:pt x="1849" y="622"/>
                  </a:lnTo>
                  <a:lnTo>
                    <a:pt x="1847" y="634"/>
                  </a:lnTo>
                  <a:lnTo>
                    <a:pt x="1820" y="664"/>
                  </a:lnTo>
                  <a:lnTo>
                    <a:pt x="1811" y="658"/>
                  </a:lnTo>
                  <a:lnTo>
                    <a:pt x="1768" y="703"/>
                  </a:lnTo>
                  <a:lnTo>
                    <a:pt x="1757" y="718"/>
                  </a:lnTo>
                  <a:lnTo>
                    <a:pt x="1760" y="726"/>
                  </a:lnTo>
                  <a:lnTo>
                    <a:pt x="1739" y="755"/>
                  </a:lnTo>
                  <a:lnTo>
                    <a:pt x="1724" y="767"/>
                  </a:lnTo>
                  <a:lnTo>
                    <a:pt x="1700" y="795"/>
                  </a:lnTo>
                  <a:lnTo>
                    <a:pt x="1714" y="805"/>
                  </a:lnTo>
                  <a:lnTo>
                    <a:pt x="1705" y="847"/>
                  </a:lnTo>
                  <a:lnTo>
                    <a:pt x="1671" y="864"/>
                  </a:lnTo>
                  <a:lnTo>
                    <a:pt x="1661" y="858"/>
                  </a:lnTo>
                  <a:lnTo>
                    <a:pt x="1650" y="847"/>
                  </a:lnTo>
                  <a:lnTo>
                    <a:pt x="1634" y="844"/>
                  </a:lnTo>
                  <a:lnTo>
                    <a:pt x="1599" y="885"/>
                  </a:lnTo>
                  <a:lnTo>
                    <a:pt x="1564" y="882"/>
                  </a:lnTo>
                  <a:lnTo>
                    <a:pt x="1570" y="893"/>
                  </a:lnTo>
                  <a:lnTo>
                    <a:pt x="1557" y="913"/>
                  </a:lnTo>
                  <a:lnTo>
                    <a:pt x="1569" y="1005"/>
                  </a:lnTo>
                  <a:lnTo>
                    <a:pt x="1558" y="1029"/>
                  </a:lnTo>
                  <a:lnTo>
                    <a:pt x="1563" y="1050"/>
                  </a:lnTo>
                  <a:lnTo>
                    <a:pt x="1559" y="1079"/>
                  </a:lnTo>
                  <a:lnTo>
                    <a:pt x="1551" y="1101"/>
                  </a:lnTo>
                  <a:lnTo>
                    <a:pt x="1556" y="1103"/>
                  </a:lnTo>
                  <a:lnTo>
                    <a:pt x="1582" y="1092"/>
                  </a:lnTo>
                  <a:lnTo>
                    <a:pt x="1584" y="1067"/>
                  </a:lnTo>
                  <a:lnTo>
                    <a:pt x="1604" y="1075"/>
                  </a:lnTo>
                  <a:lnTo>
                    <a:pt x="1613" y="1095"/>
                  </a:lnTo>
                  <a:lnTo>
                    <a:pt x="1629" y="1100"/>
                  </a:lnTo>
                  <a:lnTo>
                    <a:pt x="1640" y="1087"/>
                  </a:lnTo>
                  <a:lnTo>
                    <a:pt x="1644" y="1080"/>
                  </a:lnTo>
                  <a:lnTo>
                    <a:pt x="1669" y="1081"/>
                  </a:lnTo>
                  <a:lnTo>
                    <a:pt x="1694" y="1093"/>
                  </a:lnTo>
                  <a:lnTo>
                    <a:pt x="1697" y="1100"/>
                  </a:lnTo>
                  <a:lnTo>
                    <a:pt x="1710" y="1119"/>
                  </a:lnTo>
                  <a:lnTo>
                    <a:pt x="1738" y="1138"/>
                  </a:lnTo>
                  <a:lnTo>
                    <a:pt x="1764" y="1113"/>
                  </a:lnTo>
                  <a:lnTo>
                    <a:pt x="1776" y="1149"/>
                  </a:lnTo>
                  <a:lnTo>
                    <a:pt x="1755" y="1158"/>
                  </a:lnTo>
                  <a:lnTo>
                    <a:pt x="1751" y="1161"/>
                  </a:lnTo>
                  <a:lnTo>
                    <a:pt x="1734" y="1178"/>
                  </a:lnTo>
                  <a:lnTo>
                    <a:pt x="1699" y="1212"/>
                  </a:lnTo>
                  <a:lnTo>
                    <a:pt x="1684" y="1247"/>
                  </a:lnTo>
                  <a:lnTo>
                    <a:pt x="1662" y="1212"/>
                  </a:lnTo>
                  <a:lnTo>
                    <a:pt x="1623" y="1222"/>
                  </a:lnTo>
                  <a:lnTo>
                    <a:pt x="1608" y="1212"/>
                  </a:lnTo>
                  <a:lnTo>
                    <a:pt x="1586" y="1253"/>
                  </a:lnTo>
                  <a:lnTo>
                    <a:pt x="1609" y="1292"/>
                  </a:lnTo>
                  <a:lnTo>
                    <a:pt x="1622" y="1291"/>
                  </a:lnTo>
                  <a:lnTo>
                    <a:pt x="1627" y="1314"/>
                  </a:lnTo>
                  <a:lnTo>
                    <a:pt x="1641" y="1311"/>
                  </a:lnTo>
                  <a:lnTo>
                    <a:pt x="1659" y="1349"/>
                  </a:lnTo>
                  <a:lnTo>
                    <a:pt x="1676" y="1350"/>
                  </a:lnTo>
                  <a:lnTo>
                    <a:pt x="1724" y="1293"/>
                  </a:lnTo>
                  <a:lnTo>
                    <a:pt x="1740" y="1260"/>
                  </a:lnTo>
                  <a:lnTo>
                    <a:pt x="1765" y="1271"/>
                  </a:lnTo>
                  <a:lnTo>
                    <a:pt x="1760" y="1308"/>
                  </a:lnTo>
                  <a:lnTo>
                    <a:pt x="1773" y="1311"/>
                  </a:lnTo>
                  <a:lnTo>
                    <a:pt x="1789" y="1290"/>
                  </a:lnTo>
                  <a:lnTo>
                    <a:pt x="1906" y="1333"/>
                  </a:lnTo>
                  <a:lnTo>
                    <a:pt x="1899" y="1347"/>
                  </a:lnTo>
                  <a:lnTo>
                    <a:pt x="1947" y="1412"/>
                  </a:lnTo>
                  <a:lnTo>
                    <a:pt x="1936" y="1444"/>
                  </a:lnTo>
                  <a:lnTo>
                    <a:pt x="1943" y="1519"/>
                  </a:lnTo>
                  <a:lnTo>
                    <a:pt x="2009" y="1493"/>
                  </a:lnTo>
                  <a:lnTo>
                    <a:pt x="2056" y="1409"/>
                  </a:lnTo>
                  <a:lnTo>
                    <a:pt x="2106" y="1374"/>
                  </a:lnTo>
                  <a:lnTo>
                    <a:pt x="2192" y="1374"/>
                  </a:lnTo>
                  <a:lnTo>
                    <a:pt x="2204" y="1350"/>
                  </a:lnTo>
                  <a:lnTo>
                    <a:pt x="2262" y="1317"/>
                  </a:lnTo>
                  <a:lnTo>
                    <a:pt x="2276" y="1272"/>
                  </a:lnTo>
                  <a:lnTo>
                    <a:pt x="2333" y="1234"/>
                  </a:lnTo>
                  <a:lnTo>
                    <a:pt x="2381" y="1188"/>
                  </a:lnTo>
                  <a:lnTo>
                    <a:pt x="2389" y="1240"/>
                  </a:lnTo>
                  <a:lnTo>
                    <a:pt x="2418" y="1228"/>
                  </a:lnTo>
                  <a:lnTo>
                    <a:pt x="2437" y="1197"/>
                  </a:lnTo>
                  <a:lnTo>
                    <a:pt x="2475" y="1172"/>
                  </a:lnTo>
                  <a:lnTo>
                    <a:pt x="2502" y="1274"/>
                  </a:lnTo>
                  <a:lnTo>
                    <a:pt x="2449" y="1377"/>
                  </a:lnTo>
                  <a:lnTo>
                    <a:pt x="2467" y="1478"/>
                  </a:lnTo>
                  <a:lnTo>
                    <a:pt x="2444" y="1516"/>
                  </a:lnTo>
                  <a:lnTo>
                    <a:pt x="2389" y="1523"/>
                  </a:lnTo>
                  <a:lnTo>
                    <a:pt x="2422" y="1599"/>
                  </a:lnTo>
                  <a:lnTo>
                    <a:pt x="2421" y="1600"/>
                  </a:lnTo>
                  <a:lnTo>
                    <a:pt x="2385" y="1704"/>
                  </a:lnTo>
                  <a:lnTo>
                    <a:pt x="2414" y="1738"/>
                  </a:lnTo>
                  <a:lnTo>
                    <a:pt x="2439" y="1864"/>
                  </a:lnTo>
                  <a:lnTo>
                    <a:pt x="2398" y="1908"/>
                  </a:lnTo>
                  <a:lnTo>
                    <a:pt x="2385" y="1935"/>
                  </a:lnTo>
                  <a:lnTo>
                    <a:pt x="2414" y="2000"/>
                  </a:lnTo>
                  <a:lnTo>
                    <a:pt x="2326" y="2067"/>
                  </a:lnTo>
                  <a:lnTo>
                    <a:pt x="2283" y="2130"/>
                  </a:lnTo>
                  <a:lnTo>
                    <a:pt x="2241" y="2138"/>
                  </a:lnTo>
                  <a:lnTo>
                    <a:pt x="2218" y="2200"/>
                  </a:lnTo>
                  <a:lnTo>
                    <a:pt x="2158" y="2247"/>
                  </a:lnTo>
                  <a:lnTo>
                    <a:pt x="2129" y="2253"/>
                  </a:lnTo>
                  <a:lnTo>
                    <a:pt x="2121" y="2249"/>
                  </a:lnTo>
                  <a:lnTo>
                    <a:pt x="2095" y="2262"/>
                  </a:lnTo>
                  <a:lnTo>
                    <a:pt x="2039" y="2291"/>
                  </a:lnTo>
                  <a:close/>
                  <a:moveTo>
                    <a:pt x="1998" y="2230"/>
                  </a:moveTo>
                  <a:lnTo>
                    <a:pt x="1998" y="2230"/>
                  </a:lnTo>
                  <a:lnTo>
                    <a:pt x="2041" y="2283"/>
                  </a:lnTo>
                  <a:lnTo>
                    <a:pt x="2121" y="2241"/>
                  </a:lnTo>
                  <a:lnTo>
                    <a:pt x="2130" y="2246"/>
                  </a:lnTo>
                  <a:lnTo>
                    <a:pt x="2156" y="2240"/>
                  </a:lnTo>
                  <a:lnTo>
                    <a:pt x="2213" y="2196"/>
                  </a:lnTo>
                  <a:lnTo>
                    <a:pt x="2236" y="2133"/>
                  </a:lnTo>
                  <a:lnTo>
                    <a:pt x="2279" y="2124"/>
                  </a:lnTo>
                  <a:lnTo>
                    <a:pt x="2322" y="2062"/>
                  </a:lnTo>
                  <a:lnTo>
                    <a:pt x="2405" y="1998"/>
                  </a:lnTo>
                  <a:lnTo>
                    <a:pt x="2377" y="1935"/>
                  </a:lnTo>
                  <a:lnTo>
                    <a:pt x="2392" y="1904"/>
                  </a:lnTo>
                  <a:lnTo>
                    <a:pt x="2432" y="1862"/>
                  </a:lnTo>
                  <a:lnTo>
                    <a:pt x="2408" y="1742"/>
                  </a:lnTo>
                  <a:lnTo>
                    <a:pt x="2377" y="1706"/>
                  </a:lnTo>
                  <a:lnTo>
                    <a:pt x="2414" y="1599"/>
                  </a:lnTo>
                  <a:lnTo>
                    <a:pt x="2380" y="1518"/>
                  </a:lnTo>
                  <a:lnTo>
                    <a:pt x="2440" y="1510"/>
                  </a:lnTo>
                  <a:lnTo>
                    <a:pt x="2460" y="1476"/>
                  </a:lnTo>
                  <a:lnTo>
                    <a:pt x="2442" y="1376"/>
                  </a:lnTo>
                  <a:lnTo>
                    <a:pt x="2495" y="1273"/>
                  </a:lnTo>
                  <a:lnTo>
                    <a:pt x="2471" y="1183"/>
                  </a:lnTo>
                  <a:lnTo>
                    <a:pt x="2441" y="1202"/>
                  </a:lnTo>
                  <a:lnTo>
                    <a:pt x="2423" y="1234"/>
                  </a:lnTo>
                  <a:lnTo>
                    <a:pt x="2383" y="1249"/>
                  </a:lnTo>
                  <a:lnTo>
                    <a:pt x="2377" y="1202"/>
                  </a:lnTo>
                  <a:lnTo>
                    <a:pt x="2337" y="1239"/>
                  </a:lnTo>
                  <a:lnTo>
                    <a:pt x="2282" y="1276"/>
                  </a:lnTo>
                  <a:lnTo>
                    <a:pt x="2267" y="1322"/>
                  </a:lnTo>
                  <a:lnTo>
                    <a:pt x="2209" y="1354"/>
                  </a:lnTo>
                  <a:lnTo>
                    <a:pt x="2196" y="1381"/>
                  </a:lnTo>
                  <a:lnTo>
                    <a:pt x="2108" y="1381"/>
                  </a:lnTo>
                  <a:lnTo>
                    <a:pt x="2060" y="1414"/>
                  </a:lnTo>
                  <a:lnTo>
                    <a:pt x="2014" y="1498"/>
                  </a:lnTo>
                  <a:lnTo>
                    <a:pt x="1938" y="1528"/>
                  </a:lnTo>
                  <a:lnTo>
                    <a:pt x="1929" y="1444"/>
                  </a:lnTo>
                  <a:lnTo>
                    <a:pt x="1940" y="1413"/>
                  </a:lnTo>
                  <a:lnTo>
                    <a:pt x="1891" y="1347"/>
                  </a:lnTo>
                  <a:lnTo>
                    <a:pt x="1897" y="1336"/>
                  </a:lnTo>
                  <a:lnTo>
                    <a:pt x="1791" y="1298"/>
                  </a:lnTo>
                  <a:lnTo>
                    <a:pt x="1775" y="1319"/>
                  </a:lnTo>
                  <a:lnTo>
                    <a:pt x="1753" y="1313"/>
                  </a:lnTo>
                  <a:lnTo>
                    <a:pt x="1758" y="1275"/>
                  </a:lnTo>
                  <a:lnTo>
                    <a:pt x="1743" y="1269"/>
                  </a:lnTo>
                  <a:lnTo>
                    <a:pt x="1730" y="1297"/>
                  </a:lnTo>
                  <a:lnTo>
                    <a:pt x="1679" y="1357"/>
                  </a:lnTo>
                  <a:lnTo>
                    <a:pt x="1654" y="1355"/>
                  </a:lnTo>
                  <a:lnTo>
                    <a:pt x="1637" y="1318"/>
                  </a:lnTo>
                  <a:lnTo>
                    <a:pt x="1622" y="1321"/>
                  </a:lnTo>
                  <a:lnTo>
                    <a:pt x="1616" y="1298"/>
                  </a:lnTo>
                  <a:lnTo>
                    <a:pt x="1605" y="1299"/>
                  </a:lnTo>
                  <a:lnTo>
                    <a:pt x="1578" y="1253"/>
                  </a:lnTo>
                  <a:lnTo>
                    <a:pt x="1605" y="1203"/>
                  </a:lnTo>
                  <a:lnTo>
                    <a:pt x="1625" y="1215"/>
                  </a:lnTo>
                  <a:lnTo>
                    <a:pt x="1665" y="1204"/>
                  </a:lnTo>
                  <a:lnTo>
                    <a:pt x="1683" y="1233"/>
                  </a:lnTo>
                  <a:lnTo>
                    <a:pt x="1694" y="1207"/>
                  </a:lnTo>
                  <a:lnTo>
                    <a:pt x="1729" y="1173"/>
                  </a:lnTo>
                  <a:lnTo>
                    <a:pt x="1747" y="1156"/>
                  </a:lnTo>
                  <a:lnTo>
                    <a:pt x="1752" y="1153"/>
                  </a:lnTo>
                  <a:lnTo>
                    <a:pt x="1768" y="1145"/>
                  </a:lnTo>
                  <a:lnTo>
                    <a:pt x="1761" y="1125"/>
                  </a:lnTo>
                  <a:lnTo>
                    <a:pt x="1738" y="1147"/>
                  </a:lnTo>
                  <a:lnTo>
                    <a:pt x="1705" y="1124"/>
                  </a:lnTo>
                  <a:lnTo>
                    <a:pt x="1691" y="1103"/>
                  </a:lnTo>
                  <a:lnTo>
                    <a:pt x="1689" y="1098"/>
                  </a:lnTo>
                  <a:lnTo>
                    <a:pt x="1667" y="1087"/>
                  </a:lnTo>
                  <a:lnTo>
                    <a:pt x="1648" y="1087"/>
                  </a:lnTo>
                  <a:lnTo>
                    <a:pt x="1646" y="1091"/>
                  </a:lnTo>
                  <a:lnTo>
                    <a:pt x="1631" y="1107"/>
                  </a:lnTo>
                  <a:lnTo>
                    <a:pt x="1609" y="1101"/>
                  </a:lnTo>
                  <a:lnTo>
                    <a:pt x="1599" y="1080"/>
                  </a:lnTo>
                  <a:lnTo>
                    <a:pt x="1590" y="1077"/>
                  </a:lnTo>
                  <a:lnTo>
                    <a:pt x="1589" y="1097"/>
                  </a:lnTo>
                  <a:lnTo>
                    <a:pt x="1556" y="1110"/>
                  </a:lnTo>
                  <a:lnTo>
                    <a:pt x="1542" y="1105"/>
                  </a:lnTo>
                  <a:lnTo>
                    <a:pt x="1553" y="1077"/>
                  </a:lnTo>
                  <a:lnTo>
                    <a:pt x="1557" y="1050"/>
                  </a:lnTo>
                  <a:lnTo>
                    <a:pt x="1551" y="1028"/>
                  </a:lnTo>
                  <a:lnTo>
                    <a:pt x="1562" y="1004"/>
                  </a:lnTo>
                  <a:lnTo>
                    <a:pt x="1550" y="911"/>
                  </a:lnTo>
                  <a:lnTo>
                    <a:pt x="1562" y="893"/>
                  </a:lnTo>
                  <a:lnTo>
                    <a:pt x="1551" y="875"/>
                  </a:lnTo>
                  <a:lnTo>
                    <a:pt x="1596" y="878"/>
                  </a:lnTo>
                  <a:lnTo>
                    <a:pt x="1632" y="837"/>
                  </a:lnTo>
                  <a:lnTo>
                    <a:pt x="1653" y="841"/>
                  </a:lnTo>
                  <a:lnTo>
                    <a:pt x="1666" y="853"/>
                  </a:lnTo>
                  <a:lnTo>
                    <a:pt x="1672" y="856"/>
                  </a:lnTo>
                  <a:lnTo>
                    <a:pt x="1699" y="842"/>
                  </a:lnTo>
                  <a:lnTo>
                    <a:pt x="1706" y="808"/>
                  </a:lnTo>
                  <a:lnTo>
                    <a:pt x="1690" y="797"/>
                  </a:lnTo>
                  <a:lnTo>
                    <a:pt x="1719" y="763"/>
                  </a:lnTo>
                  <a:lnTo>
                    <a:pt x="1735" y="750"/>
                  </a:lnTo>
                  <a:lnTo>
                    <a:pt x="1752" y="725"/>
                  </a:lnTo>
                  <a:lnTo>
                    <a:pt x="1750" y="717"/>
                  </a:lnTo>
                  <a:lnTo>
                    <a:pt x="1763" y="698"/>
                  </a:lnTo>
                  <a:lnTo>
                    <a:pt x="1810" y="649"/>
                  </a:lnTo>
                  <a:lnTo>
                    <a:pt x="1819" y="655"/>
                  </a:lnTo>
                  <a:lnTo>
                    <a:pt x="1841" y="630"/>
                  </a:lnTo>
                  <a:lnTo>
                    <a:pt x="1843" y="621"/>
                  </a:lnTo>
                  <a:lnTo>
                    <a:pt x="1853" y="589"/>
                  </a:lnTo>
                  <a:lnTo>
                    <a:pt x="1834" y="566"/>
                  </a:lnTo>
                  <a:lnTo>
                    <a:pt x="1816" y="572"/>
                  </a:lnTo>
                  <a:lnTo>
                    <a:pt x="1789" y="566"/>
                  </a:lnTo>
                  <a:lnTo>
                    <a:pt x="1798" y="532"/>
                  </a:lnTo>
                  <a:lnTo>
                    <a:pt x="1829" y="518"/>
                  </a:lnTo>
                  <a:lnTo>
                    <a:pt x="1850" y="476"/>
                  </a:lnTo>
                  <a:lnTo>
                    <a:pt x="1891" y="450"/>
                  </a:lnTo>
                  <a:lnTo>
                    <a:pt x="1903" y="406"/>
                  </a:lnTo>
                  <a:lnTo>
                    <a:pt x="1890" y="363"/>
                  </a:lnTo>
                  <a:lnTo>
                    <a:pt x="1907" y="332"/>
                  </a:lnTo>
                  <a:lnTo>
                    <a:pt x="1937" y="349"/>
                  </a:lnTo>
                  <a:lnTo>
                    <a:pt x="1961" y="329"/>
                  </a:lnTo>
                  <a:lnTo>
                    <a:pt x="1947" y="300"/>
                  </a:lnTo>
                  <a:lnTo>
                    <a:pt x="1921" y="265"/>
                  </a:lnTo>
                  <a:lnTo>
                    <a:pt x="1941" y="216"/>
                  </a:lnTo>
                  <a:lnTo>
                    <a:pt x="1954" y="199"/>
                  </a:lnTo>
                  <a:lnTo>
                    <a:pt x="1926" y="161"/>
                  </a:lnTo>
                  <a:lnTo>
                    <a:pt x="1907" y="169"/>
                  </a:lnTo>
                  <a:lnTo>
                    <a:pt x="1921" y="218"/>
                  </a:lnTo>
                  <a:lnTo>
                    <a:pt x="1895" y="225"/>
                  </a:lnTo>
                  <a:lnTo>
                    <a:pt x="1852" y="152"/>
                  </a:lnTo>
                  <a:lnTo>
                    <a:pt x="1825" y="143"/>
                  </a:lnTo>
                  <a:lnTo>
                    <a:pt x="1818" y="101"/>
                  </a:lnTo>
                  <a:lnTo>
                    <a:pt x="1811" y="92"/>
                  </a:lnTo>
                  <a:lnTo>
                    <a:pt x="1778" y="69"/>
                  </a:lnTo>
                  <a:lnTo>
                    <a:pt x="1530" y="213"/>
                  </a:lnTo>
                  <a:lnTo>
                    <a:pt x="1428" y="205"/>
                  </a:lnTo>
                  <a:lnTo>
                    <a:pt x="1435" y="177"/>
                  </a:lnTo>
                  <a:lnTo>
                    <a:pt x="1437" y="166"/>
                  </a:lnTo>
                  <a:lnTo>
                    <a:pt x="1432" y="164"/>
                  </a:lnTo>
                  <a:lnTo>
                    <a:pt x="1436" y="139"/>
                  </a:lnTo>
                  <a:lnTo>
                    <a:pt x="1388" y="97"/>
                  </a:lnTo>
                  <a:lnTo>
                    <a:pt x="1403" y="20"/>
                  </a:lnTo>
                  <a:lnTo>
                    <a:pt x="1400" y="9"/>
                  </a:lnTo>
                  <a:lnTo>
                    <a:pt x="1281" y="62"/>
                  </a:lnTo>
                  <a:lnTo>
                    <a:pt x="1246" y="96"/>
                  </a:lnTo>
                  <a:lnTo>
                    <a:pt x="1214" y="139"/>
                  </a:lnTo>
                  <a:lnTo>
                    <a:pt x="1193" y="150"/>
                  </a:lnTo>
                  <a:lnTo>
                    <a:pt x="1155" y="157"/>
                  </a:lnTo>
                  <a:lnTo>
                    <a:pt x="1121" y="163"/>
                  </a:lnTo>
                  <a:lnTo>
                    <a:pt x="1088" y="179"/>
                  </a:lnTo>
                  <a:lnTo>
                    <a:pt x="1072" y="188"/>
                  </a:lnTo>
                  <a:lnTo>
                    <a:pt x="997" y="238"/>
                  </a:lnTo>
                  <a:lnTo>
                    <a:pt x="901" y="275"/>
                  </a:lnTo>
                  <a:lnTo>
                    <a:pt x="856" y="261"/>
                  </a:lnTo>
                  <a:lnTo>
                    <a:pt x="796" y="375"/>
                  </a:lnTo>
                  <a:lnTo>
                    <a:pt x="803" y="405"/>
                  </a:lnTo>
                  <a:lnTo>
                    <a:pt x="846" y="450"/>
                  </a:lnTo>
                  <a:lnTo>
                    <a:pt x="825" y="503"/>
                  </a:lnTo>
                  <a:lnTo>
                    <a:pt x="810" y="515"/>
                  </a:lnTo>
                  <a:lnTo>
                    <a:pt x="762" y="558"/>
                  </a:lnTo>
                  <a:lnTo>
                    <a:pt x="718" y="571"/>
                  </a:lnTo>
                  <a:lnTo>
                    <a:pt x="696" y="620"/>
                  </a:lnTo>
                  <a:lnTo>
                    <a:pt x="531" y="719"/>
                  </a:lnTo>
                  <a:lnTo>
                    <a:pt x="480" y="747"/>
                  </a:lnTo>
                  <a:lnTo>
                    <a:pt x="353" y="887"/>
                  </a:lnTo>
                  <a:lnTo>
                    <a:pt x="250" y="986"/>
                  </a:lnTo>
                  <a:lnTo>
                    <a:pt x="208" y="1001"/>
                  </a:lnTo>
                  <a:lnTo>
                    <a:pt x="116" y="1082"/>
                  </a:lnTo>
                  <a:lnTo>
                    <a:pt x="211" y="1178"/>
                  </a:lnTo>
                  <a:lnTo>
                    <a:pt x="115" y="1287"/>
                  </a:lnTo>
                  <a:lnTo>
                    <a:pt x="80" y="1373"/>
                  </a:lnTo>
                  <a:lnTo>
                    <a:pt x="30" y="1419"/>
                  </a:lnTo>
                  <a:lnTo>
                    <a:pt x="52" y="1498"/>
                  </a:lnTo>
                  <a:lnTo>
                    <a:pt x="31" y="1521"/>
                  </a:lnTo>
                  <a:lnTo>
                    <a:pt x="10" y="1565"/>
                  </a:lnTo>
                  <a:lnTo>
                    <a:pt x="78" y="1587"/>
                  </a:lnTo>
                  <a:lnTo>
                    <a:pt x="185" y="1684"/>
                  </a:lnTo>
                  <a:lnTo>
                    <a:pt x="204" y="1677"/>
                  </a:lnTo>
                  <a:lnTo>
                    <a:pt x="211" y="1695"/>
                  </a:lnTo>
                  <a:lnTo>
                    <a:pt x="230" y="1723"/>
                  </a:lnTo>
                  <a:lnTo>
                    <a:pt x="204" y="1769"/>
                  </a:lnTo>
                  <a:lnTo>
                    <a:pt x="162" y="1819"/>
                  </a:lnTo>
                  <a:lnTo>
                    <a:pt x="135" y="1869"/>
                  </a:lnTo>
                  <a:lnTo>
                    <a:pt x="163" y="1905"/>
                  </a:lnTo>
                  <a:lnTo>
                    <a:pt x="225" y="1933"/>
                  </a:lnTo>
                  <a:lnTo>
                    <a:pt x="234" y="1927"/>
                  </a:lnTo>
                  <a:lnTo>
                    <a:pt x="246" y="1911"/>
                  </a:lnTo>
                  <a:lnTo>
                    <a:pt x="258" y="1893"/>
                  </a:lnTo>
                  <a:lnTo>
                    <a:pt x="275" y="1874"/>
                  </a:lnTo>
                  <a:lnTo>
                    <a:pt x="286" y="1847"/>
                  </a:lnTo>
                  <a:lnTo>
                    <a:pt x="301" y="1806"/>
                  </a:lnTo>
                  <a:lnTo>
                    <a:pt x="303" y="1781"/>
                  </a:lnTo>
                  <a:lnTo>
                    <a:pt x="312" y="1762"/>
                  </a:lnTo>
                  <a:lnTo>
                    <a:pt x="343" y="1722"/>
                  </a:lnTo>
                  <a:lnTo>
                    <a:pt x="357" y="1708"/>
                  </a:lnTo>
                  <a:lnTo>
                    <a:pt x="389" y="1662"/>
                  </a:lnTo>
                  <a:lnTo>
                    <a:pt x="413" y="1643"/>
                  </a:lnTo>
                  <a:lnTo>
                    <a:pt x="424" y="1642"/>
                  </a:lnTo>
                  <a:lnTo>
                    <a:pt x="444" y="1649"/>
                  </a:lnTo>
                  <a:lnTo>
                    <a:pt x="452" y="1635"/>
                  </a:lnTo>
                  <a:lnTo>
                    <a:pt x="461" y="1630"/>
                  </a:lnTo>
                  <a:lnTo>
                    <a:pt x="460" y="1607"/>
                  </a:lnTo>
                  <a:lnTo>
                    <a:pt x="478" y="1581"/>
                  </a:lnTo>
                  <a:lnTo>
                    <a:pt x="480" y="1553"/>
                  </a:lnTo>
                  <a:lnTo>
                    <a:pt x="495" y="1544"/>
                  </a:lnTo>
                  <a:lnTo>
                    <a:pt x="515" y="1532"/>
                  </a:lnTo>
                  <a:lnTo>
                    <a:pt x="519" y="1525"/>
                  </a:lnTo>
                  <a:lnTo>
                    <a:pt x="534" y="1507"/>
                  </a:lnTo>
                  <a:lnTo>
                    <a:pt x="543" y="1491"/>
                  </a:lnTo>
                  <a:lnTo>
                    <a:pt x="572" y="1470"/>
                  </a:lnTo>
                  <a:lnTo>
                    <a:pt x="585" y="1450"/>
                  </a:lnTo>
                  <a:lnTo>
                    <a:pt x="601" y="1437"/>
                  </a:lnTo>
                  <a:lnTo>
                    <a:pt x="612" y="1437"/>
                  </a:lnTo>
                  <a:lnTo>
                    <a:pt x="668" y="1427"/>
                  </a:lnTo>
                  <a:lnTo>
                    <a:pt x="683" y="1428"/>
                  </a:lnTo>
                  <a:lnTo>
                    <a:pt x="697" y="1440"/>
                  </a:lnTo>
                  <a:lnTo>
                    <a:pt x="712" y="1445"/>
                  </a:lnTo>
                  <a:lnTo>
                    <a:pt x="727" y="1441"/>
                  </a:lnTo>
                  <a:lnTo>
                    <a:pt x="732" y="1434"/>
                  </a:lnTo>
                  <a:lnTo>
                    <a:pt x="758" y="1416"/>
                  </a:lnTo>
                  <a:lnTo>
                    <a:pt x="789" y="1411"/>
                  </a:lnTo>
                  <a:lnTo>
                    <a:pt x="815" y="1402"/>
                  </a:lnTo>
                  <a:lnTo>
                    <a:pt x="829" y="1386"/>
                  </a:lnTo>
                  <a:lnTo>
                    <a:pt x="840" y="1389"/>
                  </a:lnTo>
                  <a:lnTo>
                    <a:pt x="842" y="1388"/>
                  </a:lnTo>
                  <a:lnTo>
                    <a:pt x="843" y="1369"/>
                  </a:lnTo>
                  <a:lnTo>
                    <a:pt x="864" y="1350"/>
                  </a:lnTo>
                  <a:lnTo>
                    <a:pt x="880" y="1350"/>
                  </a:lnTo>
                  <a:lnTo>
                    <a:pt x="885" y="1345"/>
                  </a:lnTo>
                  <a:lnTo>
                    <a:pt x="895" y="1318"/>
                  </a:lnTo>
                  <a:lnTo>
                    <a:pt x="915" y="1312"/>
                  </a:lnTo>
                  <a:lnTo>
                    <a:pt x="935" y="1283"/>
                  </a:lnTo>
                  <a:lnTo>
                    <a:pt x="948" y="1274"/>
                  </a:lnTo>
                  <a:lnTo>
                    <a:pt x="977" y="1280"/>
                  </a:lnTo>
                  <a:lnTo>
                    <a:pt x="1005" y="1301"/>
                  </a:lnTo>
                  <a:lnTo>
                    <a:pt x="1048" y="1302"/>
                  </a:lnTo>
                  <a:lnTo>
                    <a:pt x="1079" y="1285"/>
                  </a:lnTo>
                  <a:lnTo>
                    <a:pt x="1091" y="1273"/>
                  </a:lnTo>
                  <a:lnTo>
                    <a:pt x="1107" y="1271"/>
                  </a:lnTo>
                  <a:lnTo>
                    <a:pt x="1120" y="1271"/>
                  </a:lnTo>
                  <a:lnTo>
                    <a:pt x="1149" y="1288"/>
                  </a:lnTo>
                  <a:lnTo>
                    <a:pt x="1175" y="1299"/>
                  </a:lnTo>
                  <a:lnTo>
                    <a:pt x="1224" y="1313"/>
                  </a:lnTo>
                  <a:lnTo>
                    <a:pt x="1270" y="1311"/>
                  </a:lnTo>
                  <a:lnTo>
                    <a:pt x="1277" y="1315"/>
                  </a:lnTo>
                  <a:lnTo>
                    <a:pt x="1295" y="1317"/>
                  </a:lnTo>
                  <a:lnTo>
                    <a:pt x="1324" y="1326"/>
                  </a:lnTo>
                  <a:lnTo>
                    <a:pt x="1352" y="1341"/>
                  </a:lnTo>
                  <a:lnTo>
                    <a:pt x="1374" y="1360"/>
                  </a:lnTo>
                  <a:lnTo>
                    <a:pt x="1390" y="1371"/>
                  </a:lnTo>
                  <a:lnTo>
                    <a:pt x="1406" y="1371"/>
                  </a:lnTo>
                  <a:lnTo>
                    <a:pt x="1419" y="1362"/>
                  </a:lnTo>
                  <a:lnTo>
                    <a:pt x="1436" y="1363"/>
                  </a:lnTo>
                  <a:lnTo>
                    <a:pt x="1454" y="1372"/>
                  </a:lnTo>
                  <a:lnTo>
                    <a:pt x="1470" y="1391"/>
                  </a:lnTo>
                  <a:lnTo>
                    <a:pt x="1506" y="1409"/>
                  </a:lnTo>
                  <a:lnTo>
                    <a:pt x="1526" y="1411"/>
                  </a:lnTo>
                  <a:lnTo>
                    <a:pt x="1552" y="1418"/>
                  </a:lnTo>
                  <a:lnTo>
                    <a:pt x="1583" y="1424"/>
                  </a:lnTo>
                  <a:lnTo>
                    <a:pt x="1624" y="1430"/>
                  </a:lnTo>
                  <a:lnTo>
                    <a:pt x="1630" y="1450"/>
                  </a:lnTo>
                  <a:lnTo>
                    <a:pt x="1639" y="1456"/>
                  </a:lnTo>
                  <a:lnTo>
                    <a:pt x="1665" y="1463"/>
                  </a:lnTo>
                  <a:lnTo>
                    <a:pt x="1678" y="1484"/>
                  </a:lnTo>
                  <a:lnTo>
                    <a:pt x="1690" y="1490"/>
                  </a:lnTo>
                  <a:lnTo>
                    <a:pt x="1720" y="1495"/>
                  </a:lnTo>
                  <a:lnTo>
                    <a:pt x="1722" y="1508"/>
                  </a:lnTo>
                  <a:lnTo>
                    <a:pt x="1750" y="1517"/>
                  </a:lnTo>
                  <a:lnTo>
                    <a:pt x="1767" y="1513"/>
                  </a:lnTo>
                  <a:lnTo>
                    <a:pt x="1784" y="1531"/>
                  </a:lnTo>
                  <a:lnTo>
                    <a:pt x="1784" y="1544"/>
                  </a:lnTo>
                  <a:lnTo>
                    <a:pt x="1789" y="1549"/>
                  </a:lnTo>
                  <a:lnTo>
                    <a:pt x="1801" y="1547"/>
                  </a:lnTo>
                  <a:lnTo>
                    <a:pt x="1811" y="1558"/>
                  </a:lnTo>
                  <a:lnTo>
                    <a:pt x="1815" y="1573"/>
                  </a:lnTo>
                  <a:lnTo>
                    <a:pt x="1832" y="1613"/>
                  </a:lnTo>
                  <a:lnTo>
                    <a:pt x="1818" y="1633"/>
                  </a:lnTo>
                  <a:lnTo>
                    <a:pt x="1815" y="1647"/>
                  </a:lnTo>
                  <a:lnTo>
                    <a:pt x="1803" y="1656"/>
                  </a:lnTo>
                  <a:lnTo>
                    <a:pt x="1764" y="1653"/>
                  </a:lnTo>
                  <a:lnTo>
                    <a:pt x="1751" y="1659"/>
                  </a:lnTo>
                  <a:lnTo>
                    <a:pt x="1737" y="1654"/>
                  </a:lnTo>
                  <a:lnTo>
                    <a:pt x="1715" y="1655"/>
                  </a:lnTo>
                  <a:lnTo>
                    <a:pt x="1694" y="1662"/>
                  </a:lnTo>
                  <a:lnTo>
                    <a:pt x="1733" y="1708"/>
                  </a:lnTo>
                  <a:lnTo>
                    <a:pt x="1738" y="1743"/>
                  </a:lnTo>
                  <a:lnTo>
                    <a:pt x="1727" y="1771"/>
                  </a:lnTo>
                  <a:lnTo>
                    <a:pt x="1755" y="1815"/>
                  </a:lnTo>
                  <a:lnTo>
                    <a:pt x="1804" y="1820"/>
                  </a:lnTo>
                  <a:lnTo>
                    <a:pt x="1832" y="1863"/>
                  </a:lnTo>
                  <a:lnTo>
                    <a:pt x="1833" y="1867"/>
                  </a:lnTo>
                  <a:lnTo>
                    <a:pt x="1841" y="1945"/>
                  </a:lnTo>
                  <a:lnTo>
                    <a:pt x="1867" y="1966"/>
                  </a:lnTo>
                  <a:lnTo>
                    <a:pt x="1894" y="2002"/>
                  </a:lnTo>
                  <a:lnTo>
                    <a:pt x="1912" y="2051"/>
                  </a:lnTo>
                  <a:lnTo>
                    <a:pt x="1930" y="2071"/>
                  </a:lnTo>
                  <a:lnTo>
                    <a:pt x="1948" y="2085"/>
                  </a:lnTo>
                  <a:lnTo>
                    <a:pt x="1979" y="2168"/>
                  </a:lnTo>
                  <a:lnTo>
                    <a:pt x="1991" y="2185"/>
                  </a:lnTo>
                  <a:lnTo>
                    <a:pt x="1998" y="2230"/>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 name="Freeform 9"/>
            <p:cNvSpPr>
              <a:spLocks/>
            </p:cNvSpPr>
            <p:nvPr/>
          </p:nvSpPr>
          <p:spPr bwMode="auto">
            <a:xfrm>
              <a:off x="1171" y="3853"/>
              <a:ext cx="452" cy="341"/>
            </a:xfrm>
            <a:custGeom>
              <a:avLst/>
              <a:gdLst>
                <a:gd name="T0" fmla="*/ 355 w 752"/>
                <a:gd name="T1" fmla="*/ 61 h 568"/>
                <a:gd name="T2" fmla="*/ 355 w 752"/>
                <a:gd name="T3" fmla="*/ 61 h 568"/>
                <a:gd name="T4" fmla="*/ 316 w 752"/>
                <a:gd name="T5" fmla="*/ 98 h 568"/>
                <a:gd name="T6" fmla="*/ 352 w 752"/>
                <a:gd name="T7" fmla="*/ 172 h 568"/>
                <a:gd name="T8" fmla="*/ 359 w 752"/>
                <a:gd name="T9" fmla="*/ 204 h 568"/>
                <a:gd name="T10" fmla="*/ 312 w 752"/>
                <a:gd name="T11" fmla="*/ 242 h 568"/>
                <a:gd name="T12" fmla="*/ 284 w 752"/>
                <a:gd name="T13" fmla="*/ 213 h 568"/>
                <a:gd name="T14" fmla="*/ 252 w 752"/>
                <a:gd name="T15" fmla="*/ 230 h 568"/>
                <a:gd name="T16" fmla="*/ 232 w 752"/>
                <a:gd name="T17" fmla="*/ 216 h 568"/>
                <a:gd name="T18" fmla="*/ 195 w 752"/>
                <a:gd name="T19" fmla="*/ 259 h 568"/>
                <a:gd name="T20" fmla="*/ 160 w 752"/>
                <a:gd name="T21" fmla="*/ 232 h 568"/>
                <a:gd name="T22" fmla="*/ 97 w 752"/>
                <a:gd name="T23" fmla="*/ 292 h 568"/>
                <a:gd name="T24" fmla="*/ 43 w 752"/>
                <a:gd name="T25" fmla="*/ 306 h 568"/>
                <a:gd name="T26" fmla="*/ 19 w 752"/>
                <a:gd name="T27" fmla="*/ 359 h 568"/>
                <a:gd name="T28" fmla="*/ 79 w 752"/>
                <a:gd name="T29" fmla="*/ 393 h 568"/>
                <a:gd name="T30" fmla="*/ 78 w 752"/>
                <a:gd name="T31" fmla="*/ 423 h 568"/>
                <a:gd name="T32" fmla="*/ 42 w 752"/>
                <a:gd name="T33" fmla="*/ 471 h 568"/>
                <a:gd name="T34" fmla="*/ 0 w 752"/>
                <a:gd name="T35" fmla="*/ 568 h 568"/>
                <a:gd name="T36" fmla="*/ 43 w 752"/>
                <a:gd name="T37" fmla="*/ 555 h 568"/>
                <a:gd name="T38" fmla="*/ 55 w 752"/>
                <a:gd name="T39" fmla="*/ 528 h 568"/>
                <a:gd name="T40" fmla="*/ 143 w 752"/>
                <a:gd name="T41" fmla="*/ 535 h 568"/>
                <a:gd name="T42" fmla="*/ 167 w 752"/>
                <a:gd name="T43" fmla="*/ 554 h 568"/>
                <a:gd name="T44" fmla="*/ 192 w 752"/>
                <a:gd name="T45" fmla="*/ 528 h 568"/>
                <a:gd name="T46" fmla="*/ 201 w 752"/>
                <a:gd name="T47" fmla="*/ 505 h 568"/>
                <a:gd name="T48" fmla="*/ 250 w 752"/>
                <a:gd name="T49" fmla="*/ 510 h 568"/>
                <a:gd name="T50" fmla="*/ 287 w 752"/>
                <a:gd name="T51" fmla="*/ 502 h 568"/>
                <a:gd name="T52" fmla="*/ 295 w 752"/>
                <a:gd name="T53" fmla="*/ 532 h 568"/>
                <a:gd name="T54" fmla="*/ 368 w 752"/>
                <a:gd name="T55" fmla="*/ 539 h 568"/>
                <a:gd name="T56" fmla="*/ 402 w 752"/>
                <a:gd name="T57" fmla="*/ 519 h 568"/>
                <a:gd name="T58" fmla="*/ 464 w 752"/>
                <a:gd name="T59" fmla="*/ 485 h 568"/>
                <a:gd name="T60" fmla="*/ 493 w 752"/>
                <a:gd name="T61" fmla="*/ 462 h 568"/>
                <a:gd name="T62" fmla="*/ 487 w 752"/>
                <a:gd name="T63" fmla="*/ 425 h 568"/>
                <a:gd name="T64" fmla="*/ 569 w 752"/>
                <a:gd name="T65" fmla="*/ 357 h 568"/>
                <a:gd name="T66" fmla="*/ 605 w 752"/>
                <a:gd name="T67" fmla="*/ 343 h 568"/>
                <a:gd name="T68" fmla="*/ 622 w 752"/>
                <a:gd name="T69" fmla="*/ 345 h 568"/>
                <a:gd name="T70" fmla="*/ 681 w 752"/>
                <a:gd name="T71" fmla="*/ 314 h 568"/>
                <a:gd name="T72" fmla="*/ 712 w 752"/>
                <a:gd name="T73" fmla="*/ 290 h 568"/>
                <a:gd name="T74" fmla="*/ 752 w 752"/>
                <a:gd name="T75" fmla="*/ 230 h 568"/>
                <a:gd name="T76" fmla="*/ 752 w 752"/>
                <a:gd name="T77" fmla="*/ 193 h 568"/>
                <a:gd name="T78" fmla="*/ 722 w 752"/>
                <a:gd name="T79" fmla="*/ 193 h 568"/>
                <a:gd name="T80" fmla="*/ 726 w 752"/>
                <a:gd name="T81" fmla="*/ 171 h 568"/>
                <a:gd name="T82" fmla="*/ 721 w 752"/>
                <a:gd name="T83" fmla="*/ 167 h 568"/>
                <a:gd name="T84" fmla="*/ 661 w 752"/>
                <a:gd name="T85" fmla="*/ 217 h 568"/>
                <a:gd name="T86" fmla="*/ 626 w 752"/>
                <a:gd name="T87" fmla="*/ 171 h 568"/>
                <a:gd name="T88" fmla="*/ 601 w 752"/>
                <a:gd name="T89" fmla="*/ 125 h 568"/>
                <a:gd name="T90" fmla="*/ 615 w 752"/>
                <a:gd name="T91" fmla="*/ 102 h 568"/>
                <a:gd name="T92" fmla="*/ 634 w 752"/>
                <a:gd name="T93" fmla="*/ 86 h 568"/>
                <a:gd name="T94" fmla="*/ 637 w 752"/>
                <a:gd name="T95" fmla="*/ 56 h 568"/>
                <a:gd name="T96" fmla="*/ 567 w 752"/>
                <a:gd name="T97" fmla="*/ 21 h 568"/>
                <a:gd name="T98" fmla="*/ 474 w 752"/>
                <a:gd name="T99" fmla="*/ 60 h 568"/>
                <a:gd name="T100" fmla="*/ 463 w 752"/>
                <a:gd name="T101" fmla="*/ 68 h 568"/>
                <a:gd name="T102" fmla="*/ 398 w 752"/>
                <a:gd name="T103" fmla="*/ 39 h 568"/>
                <a:gd name="T104" fmla="*/ 368 w 752"/>
                <a:gd name="T105" fmla="*/ 0 h 568"/>
                <a:gd name="T106" fmla="*/ 355 w 752"/>
                <a:gd name="T107" fmla="*/ 61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52" h="568">
                  <a:moveTo>
                    <a:pt x="355" y="61"/>
                  </a:moveTo>
                  <a:lnTo>
                    <a:pt x="355" y="61"/>
                  </a:lnTo>
                  <a:lnTo>
                    <a:pt x="316" y="98"/>
                  </a:lnTo>
                  <a:lnTo>
                    <a:pt x="352" y="172"/>
                  </a:lnTo>
                  <a:lnTo>
                    <a:pt x="359" y="204"/>
                  </a:lnTo>
                  <a:lnTo>
                    <a:pt x="312" y="242"/>
                  </a:lnTo>
                  <a:lnTo>
                    <a:pt x="284" y="213"/>
                  </a:lnTo>
                  <a:lnTo>
                    <a:pt x="252" y="230"/>
                  </a:lnTo>
                  <a:lnTo>
                    <a:pt x="232" y="216"/>
                  </a:lnTo>
                  <a:lnTo>
                    <a:pt x="195" y="259"/>
                  </a:lnTo>
                  <a:lnTo>
                    <a:pt x="160" y="232"/>
                  </a:lnTo>
                  <a:lnTo>
                    <a:pt x="97" y="292"/>
                  </a:lnTo>
                  <a:lnTo>
                    <a:pt x="43" y="306"/>
                  </a:lnTo>
                  <a:lnTo>
                    <a:pt x="19" y="359"/>
                  </a:lnTo>
                  <a:lnTo>
                    <a:pt x="79" y="393"/>
                  </a:lnTo>
                  <a:lnTo>
                    <a:pt x="78" y="423"/>
                  </a:lnTo>
                  <a:lnTo>
                    <a:pt x="42" y="471"/>
                  </a:lnTo>
                  <a:lnTo>
                    <a:pt x="0" y="568"/>
                  </a:lnTo>
                  <a:lnTo>
                    <a:pt x="43" y="555"/>
                  </a:lnTo>
                  <a:lnTo>
                    <a:pt x="55" y="528"/>
                  </a:lnTo>
                  <a:lnTo>
                    <a:pt x="143" y="535"/>
                  </a:lnTo>
                  <a:lnTo>
                    <a:pt x="167" y="554"/>
                  </a:lnTo>
                  <a:lnTo>
                    <a:pt x="192" y="528"/>
                  </a:lnTo>
                  <a:lnTo>
                    <a:pt x="201" y="505"/>
                  </a:lnTo>
                  <a:lnTo>
                    <a:pt x="250" y="510"/>
                  </a:lnTo>
                  <a:lnTo>
                    <a:pt x="287" y="502"/>
                  </a:lnTo>
                  <a:lnTo>
                    <a:pt x="295" y="532"/>
                  </a:lnTo>
                  <a:lnTo>
                    <a:pt x="368" y="539"/>
                  </a:lnTo>
                  <a:lnTo>
                    <a:pt x="402" y="519"/>
                  </a:lnTo>
                  <a:lnTo>
                    <a:pt x="464" y="485"/>
                  </a:lnTo>
                  <a:lnTo>
                    <a:pt x="493" y="462"/>
                  </a:lnTo>
                  <a:lnTo>
                    <a:pt x="487" y="425"/>
                  </a:lnTo>
                  <a:lnTo>
                    <a:pt x="569" y="357"/>
                  </a:lnTo>
                  <a:lnTo>
                    <a:pt x="605" y="343"/>
                  </a:lnTo>
                  <a:lnTo>
                    <a:pt x="622" y="345"/>
                  </a:lnTo>
                  <a:lnTo>
                    <a:pt x="681" y="314"/>
                  </a:lnTo>
                  <a:lnTo>
                    <a:pt x="712" y="290"/>
                  </a:lnTo>
                  <a:lnTo>
                    <a:pt x="752" y="230"/>
                  </a:lnTo>
                  <a:lnTo>
                    <a:pt x="752" y="193"/>
                  </a:lnTo>
                  <a:lnTo>
                    <a:pt x="722" y="193"/>
                  </a:lnTo>
                  <a:lnTo>
                    <a:pt x="726" y="171"/>
                  </a:lnTo>
                  <a:lnTo>
                    <a:pt x="721" y="167"/>
                  </a:lnTo>
                  <a:lnTo>
                    <a:pt x="661" y="217"/>
                  </a:lnTo>
                  <a:lnTo>
                    <a:pt x="626" y="171"/>
                  </a:lnTo>
                  <a:lnTo>
                    <a:pt x="601" y="125"/>
                  </a:lnTo>
                  <a:lnTo>
                    <a:pt x="615" y="102"/>
                  </a:lnTo>
                  <a:lnTo>
                    <a:pt x="634" y="86"/>
                  </a:lnTo>
                  <a:lnTo>
                    <a:pt x="637" y="56"/>
                  </a:lnTo>
                  <a:lnTo>
                    <a:pt x="567" y="21"/>
                  </a:lnTo>
                  <a:lnTo>
                    <a:pt x="474" y="60"/>
                  </a:lnTo>
                  <a:lnTo>
                    <a:pt x="463" y="68"/>
                  </a:lnTo>
                  <a:lnTo>
                    <a:pt x="398" y="39"/>
                  </a:lnTo>
                  <a:lnTo>
                    <a:pt x="368" y="0"/>
                  </a:lnTo>
                  <a:lnTo>
                    <a:pt x="355" y="61"/>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 name="Freeform 10"/>
            <p:cNvSpPr>
              <a:spLocks/>
            </p:cNvSpPr>
            <p:nvPr/>
          </p:nvSpPr>
          <p:spPr bwMode="auto">
            <a:xfrm>
              <a:off x="1499" y="3799"/>
              <a:ext cx="2" cy="6"/>
            </a:xfrm>
            <a:custGeom>
              <a:avLst/>
              <a:gdLst>
                <a:gd name="T0" fmla="*/ 1 w 3"/>
                <a:gd name="T1" fmla="*/ 4 h 10"/>
                <a:gd name="T2" fmla="*/ 1 w 3"/>
                <a:gd name="T3" fmla="*/ 4 h 10"/>
                <a:gd name="T4" fmla="*/ 0 w 3"/>
                <a:gd name="T5" fmla="*/ 10 h 10"/>
                <a:gd name="T6" fmla="*/ 3 w 3"/>
                <a:gd name="T7" fmla="*/ 0 h 10"/>
                <a:gd name="T8" fmla="*/ 1 w 3"/>
                <a:gd name="T9" fmla="*/ 4 h 10"/>
              </a:gdLst>
              <a:ahLst/>
              <a:cxnLst>
                <a:cxn ang="0">
                  <a:pos x="T0" y="T1"/>
                </a:cxn>
                <a:cxn ang="0">
                  <a:pos x="T2" y="T3"/>
                </a:cxn>
                <a:cxn ang="0">
                  <a:pos x="T4" y="T5"/>
                </a:cxn>
                <a:cxn ang="0">
                  <a:pos x="T6" y="T7"/>
                </a:cxn>
                <a:cxn ang="0">
                  <a:pos x="T8" y="T9"/>
                </a:cxn>
              </a:cxnLst>
              <a:rect l="0" t="0" r="r" b="b"/>
              <a:pathLst>
                <a:path w="3" h="10">
                  <a:moveTo>
                    <a:pt x="1" y="4"/>
                  </a:moveTo>
                  <a:lnTo>
                    <a:pt x="1" y="4"/>
                  </a:lnTo>
                  <a:lnTo>
                    <a:pt x="0" y="10"/>
                  </a:lnTo>
                  <a:lnTo>
                    <a:pt x="3" y="0"/>
                  </a:lnTo>
                  <a:lnTo>
                    <a:pt x="1" y="4"/>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 name="Freeform 11"/>
            <p:cNvSpPr>
              <a:spLocks/>
            </p:cNvSpPr>
            <p:nvPr/>
          </p:nvSpPr>
          <p:spPr bwMode="auto">
            <a:xfrm>
              <a:off x="1453" y="3768"/>
              <a:ext cx="48" cy="47"/>
            </a:xfrm>
            <a:custGeom>
              <a:avLst/>
              <a:gdLst>
                <a:gd name="T0" fmla="*/ 16 w 80"/>
                <a:gd name="T1" fmla="*/ 0 h 78"/>
                <a:gd name="T2" fmla="*/ 16 w 80"/>
                <a:gd name="T3" fmla="*/ 0 h 78"/>
                <a:gd name="T4" fmla="*/ 3 w 80"/>
                <a:gd name="T5" fmla="*/ 6 h 78"/>
                <a:gd name="T6" fmla="*/ 0 w 80"/>
                <a:gd name="T7" fmla="*/ 24 h 78"/>
                <a:gd name="T8" fmla="*/ 48 w 80"/>
                <a:gd name="T9" fmla="*/ 46 h 78"/>
                <a:gd name="T10" fmla="*/ 43 w 80"/>
                <a:gd name="T11" fmla="*/ 68 h 78"/>
                <a:gd name="T12" fmla="*/ 69 w 80"/>
                <a:gd name="T13" fmla="*/ 78 h 78"/>
                <a:gd name="T14" fmla="*/ 71 w 80"/>
                <a:gd name="T15" fmla="*/ 53 h 78"/>
                <a:gd name="T16" fmla="*/ 80 w 80"/>
                <a:gd name="T17" fmla="*/ 34 h 78"/>
                <a:gd name="T18" fmla="*/ 80 w 80"/>
                <a:gd name="T19" fmla="*/ 34 h 78"/>
                <a:gd name="T20" fmla="*/ 16 w 80"/>
                <a:gd name="T21"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 h="78">
                  <a:moveTo>
                    <a:pt x="16" y="0"/>
                  </a:moveTo>
                  <a:lnTo>
                    <a:pt x="16" y="0"/>
                  </a:lnTo>
                  <a:lnTo>
                    <a:pt x="3" y="6"/>
                  </a:lnTo>
                  <a:lnTo>
                    <a:pt x="0" y="24"/>
                  </a:lnTo>
                  <a:lnTo>
                    <a:pt x="48" y="46"/>
                  </a:lnTo>
                  <a:lnTo>
                    <a:pt x="43" y="68"/>
                  </a:lnTo>
                  <a:lnTo>
                    <a:pt x="69" y="78"/>
                  </a:lnTo>
                  <a:lnTo>
                    <a:pt x="71" y="53"/>
                  </a:lnTo>
                  <a:lnTo>
                    <a:pt x="80" y="34"/>
                  </a:lnTo>
                  <a:lnTo>
                    <a:pt x="80" y="34"/>
                  </a:lnTo>
                  <a:lnTo>
                    <a:pt x="1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 name="Freeform 12"/>
            <p:cNvSpPr>
              <a:spLocks/>
            </p:cNvSpPr>
            <p:nvPr/>
          </p:nvSpPr>
          <p:spPr bwMode="auto">
            <a:xfrm>
              <a:off x="1494" y="3789"/>
              <a:ext cx="9" cy="27"/>
            </a:xfrm>
            <a:custGeom>
              <a:avLst/>
              <a:gdLst>
                <a:gd name="T0" fmla="*/ 11 w 14"/>
                <a:gd name="T1" fmla="*/ 0 h 45"/>
                <a:gd name="T2" fmla="*/ 11 w 14"/>
                <a:gd name="T3" fmla="*/ 0 h 45"/>
                <a:gd name="T4" fmla="*/ 11 w 14"/>
                <a:gd name="T5" fmla="*/ 0 h 45"/>
                <a:gd name="T6" fmla="*/ 2 w 14"/>
                <a:gd name="T7" fmla="*/ 19 h 45"/>
                <a:gd name="T8" fmla="*/ 0 w 14"/>
                <a:gd name="T9" fmla="*/ 44 h 45"/>
                <a:gd name="T10" fmla="*/ 3 w 14"/>
                <a:gd name="T11" fmla="*/ 45 h 45"/>
                <a:gd name="T12" fmla="*/ 8 w 14"/>
                <a:gd name="T13" fmla="*/ 27 h 45"/>
                <a:gd name="T14" fmla="*/ 9 w 14"/>
                <a:gd name="T15" fmla="*/ 21 h 45"/>
                <a:gd name="T16" fmla="*/ 11 w 14"/>
                <a:gd name="T17" fmla="*/ 17 h 45"/>
                <a:gd name="T18" fmla="*/ 14 w 14"/>
                <a:gd name="T19" fmla="*/ 2 h 45"/>
                <a:gd name="T20" fmla="*/ 11 w 14"/>
                <a:gd name="T21"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45">
                  <a:moveTo>
                    <a:pt x="11" y="0"/>
                  </a:moveTo>
                  <a:lnTo>
                    <a:pt x="11" y="0"/>
                  </a:lnTo>
                  <a:lnTo>
                    <a:pt x="11" y="0"/>
                  </a:lnTo>
                  <a:lnTo>
                    <a:pt x="2" y="19"/>
                  </a:lnTo>
                  <a:lnTo>
                    <a:pt x="0" y="44"/>
                  </a:lnTo>
                  <a:lnTo>
                    <a:pt x="3" y="45"/>
                  </a:lnTo>
                  <a:lnTo>
                    <a:pt x="8" y="27"/>
                  </a:lnTo>
                  <a:lnTo>
                    <a:pt x="9" y="21"/>
                  </a:lnTo>
                  <a:lnTo>
                    <a:pt x="11" y="17"/>
                  </a:lnTo>
                  <a:lnTo>
                    <a:pt x="14" y="2"/>
                  </a:lnTo>
                  <a:lnTo>
                    <a:pt x="11" y="0"/>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8" name="Freeform 13"/>
            <p:cNvSpPr>
              <a:spLocks noEditPoints="1"/>
            </p:cNvSpPr>
            <p:nvPr/>
          </p:nvSpPr>
          <p:spPr bwMode="auto">
            <a:xfrm>
              <a:off x="1451" y="3766"/>
              <a:ext cx="54" cy="53"/>
            </a:xfrm>
            <a:custGeom>
              <a:avLst/>
              <a:gdLst>
                <a:gd name="T0" fmla="*/ 78 w 90"/>
                <a:gd name="T1" fmla="*/ 88 h 88"/>
                <a:gd name="T2" fmla="*/ 78 w 90"/>
                <a:gd name="T3" fmla="*/ 88 h 88"/>
                <a:gd name="T4" fmla="*/ 43 w 90"/>
                <a:gd name="T5" fmla="*/ 74 h 88"/>
                <a:gd name="T6" fmla="*/ 47 w 90"/>
                <a:gd name="T7" fmla="*/ 52 h 88"/>
                <a:gd name="T8" fmla="*/ 0 w 90"/>
                <a:gd name="T9" fmla="*/ 30 h 88"/>
                <a:gd name="T10" fmla="*/ 3 w 90"/>
                <a:gd name="T11" fmla="*/ 8 h 88"/>
                <a:gd name="T12" fmla="*/ 19 w 90"/>
                <a:gd name="T13" fmla="*/ 0 h 88"/>
                <a:gd name="T14" fmla="*/ 90 w 90"/>
                <a:gd name="T15" fmla="*/ 38 h 88"/>
                <a:gd name="T16" fmla="*/ 78 w 90"/>
                <a:gd name="T17" fmla="*/ 88 h 88"/>
                <a:gd name="T18" fmla="*/ 50 w 90"/>
                <a:gd name="T19" fmla="*/ 70 h 88"/>
                <a:gd name="T20" fmla="*/ 50 w 90"/>
                <a:gd name="T21" fmla="*/ 70 h 88"/>
                <a:gd name="T22" fmla="*/ 73 w 90"/>
                <a:gd name="T23" fmla="*/ 79 h 88"/>
                <a:gd name="T24" fmla="*/ 83 w 90"/>
                <a:gd name="T25" fmla="*/ 41 h 88"/>
                <a:gd name="T26" fmla="*/ 19 w 90"/>
                <a:gd name="T27" fmla="*/ 8 h 88"/>
                <a:gd name="T28" fmla="*/ 9 w 90"/>
                <a:gd name="T29" fmla="*/ 13 h 88"/>
                <a:gd name="T30" fmla="*/ 7 w 90"/>
                <a:gd name="T31" fmla="*/ 26 h 88"/>
                <a:gd name="T32" fmla="*/ 55 w 90"/>
                <a:gd name="T33" fmla="*/ 48 h 88"/>
                <a:gd name="T34" fmla="*/ 50 w 90"/>
                <a:gd name="T35"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88">
                  <a:moveTo>
                    <a:pt x="78" y="88"/>
                  </a:moveTo>
                  <a:lnTo>
                    <a:pt x="78" y="88"/>
                  </a:lnTo>
                  <a:lnTo>
                    <a:pt x="43" y="74"/>
                  </a:lnTo>
                  <a:lnTo>
                    <a:pt x="47" y="52"/>
                  </a:lnTo>
                  <a:lnTo>
                    <a:pt x="0" y="30"/>
                  </a:lnTo>
                  <a:lnTo>
                    <a:pt x="3" y="8"/>
                  </a:lnTo>
                  <a:lnTo>
                    <a:pt x="19" y="0"/>
                  </a:lnTo>
                  <a:lnTo>
                    <a:pt x="90" y="38"/>
                  </a:lnTo>
                  <a:lnTo>
                    <a:pt x="78" y="88"/>
                  </a:lnTo>
                  <a:close/>
                  <a:moveTo>
                    <a:pt x="50" y="70"/>
                  </a:moveTo>
                  <a:lnTo>
                    <a:pt x="50" y="70"/>
                  </a:lnTo>
                  <a:lnTo>
                    <a:pt x="73" y="79"/>
                  </a:lnTo>
                  <a:lnTo>
                    <a:pt x="83" y="41"/>
                  </a:lnTo>
                  <a:lnTo>
                    <a:pt x="19" y="8"/>
                  </a:lnTo>
                  <a:lnTo>
                    <a:pt x="9" y="13"/>
                  </a:lnTo>
                  <a:lnTo>
                    <a:pt x="7" y="26"/>
                  </a:lnTo>
                  <a:lnTo>
                    <a:pt x="55" y="48"/>
                  </a:lnTo>
                  <a:lnTo>
                    <a:pt x="50" y="70"/>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9" name="Freeform 14"/>
            <p:cNvSpPr>
              <a:spLocks/>
            </p:cNvSpPr>
            <p:nvPr/>
          </p:nvSpPr>
          <p:spPr bwMode="auto">
            <a:xfrm>
              <a:off x="1444" y="3796"/>
              <a:ext cx="21" cy="18"/>
            </a:xfrm>
            <a:custGeom>
              <a:avLst/>
              <a:gdLst>
                <a:gd name="T0" fmla="*/ 11 w 36"/>
                <a:gd name="T1" fmla="*/ 0 h 30"/>
                <a:gd name="T2" fmla="*/ 11 w 36"/>
                <a:gd name="T3" fmla="*/ 0 h 30"/>
                <a:gd name="T4" fmla="*/ 1 w 36"/>
                <a:gd name="T5" fmla="*/ 9 h 30"/>
                <a:gd name="T6" fmla="*/ 0 w 36"/>
                <a:gd name="T7" fmla="*/ 30 h 30"/>
                <a:gd name="T8" fmla="*/ 36 w 36"/>
                <a:gd name="T9" fmla="*/ 20 h 30"/>
                <a:gd name="T10" fmla="*/ 11 w 36"/>
                <a:gd name="T11" fmla="*/ 0 h 30"/>
              </a:gdLst>
              <a:ahLst/>
              <a:cxnLst>
                <a:cxn ang="0">
                  <a:pos x="T0" y="T1"/>
                </a:cxn>
                <a:cxn ang="0">
                  <a:pos x="T2" y="T3"/>
                </a:cxn>
                <a:cxn ang="0">
                  <a:pos x="T4" y="T5"/>
                </a:cxn>
                <a:cxn ang="0">
                  <a:pos x="T6" y="T7"/>
                </a:cxn>
                <a:cxn ang="0">
                  <a:pos x="T8" y="T9"/>
                </a:cxn>
                <a:cxn ang="0">
                  <a:pos x="T10" y="T11"/>
                </a:cxn>
              </a:cxnLst>
              <a:rect l="0" t="0" r="r" b="b"/>
              <a:pathLst>
                <a:path w="36" h="30">
                  <a:moveTo>
                    <a:pt x="11" y="0"/>
                  </a:moveTo>
                  <a:lnTo>
                    <a:pt x="11" y="0"/>
                  </a:lnTo>
                  <a:lnTo>
                    <a:pt x="1" y="9"/>
                  </a:lnTo>
                  <a:lnTo>
                    <a:pt x="0" y="30"/>
                  </a:lnTo>
                  <a:lnTo>
                    <a:pt x="36" y="20"/>
                  </a:lnTo>
                  <a:lnTo>
                    <a:pt x="11"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 name="Freeform 15"/>
            <p:cNvSpPr>
              <a:spLocks noEditPoints="1"/>
            </p:cNvSpPr>
            <p:nvPr/>
          </p:nvSpPr>
          <p:spPr bwMode="auto">
            <a:xfrm>
              <a:off x="1441" y="3793"/>
              <a:ext cx="29" cy="24"/>
            </a:xfrm>
            <a:custGeom>
              <a:avLst/>
              <a:gdLst>
                <a:gd name="T0" fmla="*/ 0 w 47"/>
                <a:gd name="T1" fmla="*/ 39 h 39"/>
                <a:gd name="T2" fmla="*/ 0 w 47"/>
                <a:gd name="T3" fmla="*/ 39 h 39"/>
                <a:gd name="T4" fmla="*/ 2 w 47"/>
                <a:gd name="T5" fmla="*/ 12 h 39"/>
                <a:gd name="T6" fmla="*/ 14 w 47"/>
                <a:gd name="T7" fmla="*/ 0 h 39"/>
                <a:gd name="T8" fmla="*/ 47 w 47"/>
                <a:gd name="T9" fmla="*/ 27 h 39"/>
                <a:gd name="T10" fmla="*/ 0 w 47"/>
                <a:gd name="T11" fmla="*/ 39 h 39"/>
                <a:gd name="T12" fmla="*/ 8 w 47"/>
                <a:gd name="T13" fmla="*/ 15 h 39"/>
                <a:gd name="T14" fmla="*/ 8 w 47"/>
                <a:gd name="T15" fmla="*/ 15 h 39"/>
                <a:gd name="T16" fmla="*/ 7 w 47"/>
                <a:gd name="T17" fmla="*/ 30 h 39"/>
                <a:gd name="T18" fmla="*/ 32 w 47"/>
                <a:gd name="T19" fmla="*/ 24 h 39"/>
                <a:gd name="T20" fmla="*/ 15 w 47"/>
                <a:gd name="T21" fmla="*/ 9 h 39"/>
                <a:gd name="T22" fmla="*/ 8 w 47"/>
                <a:gd name="T23" fmla="*/ 15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 h="39">
                  <a:moveTo>
                    <a:pt x="0" y="39"/>
                  </a:moveTo>
                  <a:lnTo>
                    <a:pt x="0" y="39"/>
                  </a:lnTo>
                  <a:lnTo>
                    <a:pt x="2" y="12"/>
                  </a:lnTo>
                  <a:lnTo>
                    <a:pt x="14" y="0"/>
                  </a:lnTo>
                  <a:lnTo>
                    <a:pt x="47" y="27"/>
                  </a:lnTo>
                  <a:lnTo>
                    <a:pt x="0" y="39"/>
                  </a:lnTo>
                  <a:close/>
                  <a:moveTo>
                    <a:pt x="8" y="15"/>
                  </a:moveTo>
                  <a:lnTo>
                    <a:pt x="8" y="15"/>
                  </a:lnTo>
                  <a:lnTo>
                    <a:pt x="7" y="30"/>
                  </a:lnTo>
                  <a:lnTo>
                    <a:pt x="32" y="24"/>
                  </a:lnTo>
                  <a:lnTo>
                    <a:pt x="15" y="9"/>
                  </a:lnTo>
                  <a:lnTo>
                    <a:pt x="8" y="15"/>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 name="Freeform 16"/>
            <p:cNvSpPr>
              <a:spLocks/>
            </p:cNvSpPr>
            <p:nvPr/>
          </p:nvSpPr>
          <p:spPr bwMode="auto">
            <a:xfrm>
              <a:off x="2212" y="2823"/>
              <a:ext cx="206" cy="208"/>
            </a:xfrm>
            <a:custGeom>
              <a:avLst/>
              <a:gdLst>
                <a:gd name="T0" fmla="*/ 300 w 343"/>
                <a:gd name="T1" fmla="*/ 327 h 346"/>
                <a:gd name="T2" fmla="*/ 300 w 343"/>
                <a:gd name="T3" fmla="*/ 327 h 346"/>
                <a:gd name="T4" fmla="*/ 292 w 343"/>
                <a:gd name="T5" fmla="*/ 317 h 346"/>
                <a:gd name="T6" fmla="*/ 272 w 343"/>
                <a:gd name="T7" fmla="*/ 337 h 346"/>
                <a:gd name="T8" fmla="*/ 217 w 343"/>
                <a:gd name="T9" fmla="*/ 331 h 346"/>
                <a:gd name="T10" fmla="*/ 201 w 343"/>
                <a:gd name="T11" fmla="*/ 312 h 346"/>
                <a:gd name="T12" fmla="*/ 179 w 343"/>
                <a:gd name="T13" fmla="*/ 309 h 346"/>
                <a:gd name="T14" fmla="*/ 157 w 343"/>
                <a:gd name="T15" fmla="*/ 329 h 346"/>
                <a:gd name="T16" fmla="*/ 120 w 343"/>
                <a:gd name="T17" fmla="*/ 346 h 346"/>
                <a:gd name="T18" fmla="*/ 104 w 343"/>
                <a:gd name="T19" fmla="*/ 334 h 346"/>
                <a:gd name="T20" fmla="*/ 98 w 343"/>
                <a:gd name="T21" fmla="*/ 328 h 346"/>
                <a:gd name="T22" fmla="*/ 78 w 343"/>
                <a:gd name="T23" fmla="*/ 307 h 346"/>
                <a:gd name="T24" fmla="*/ 63 w 343"/>
                <a:gd name="T25" fmla="*/ 316 h 346"/>
                <a:gd name="T26" fmla="*/ 33 w 343"/>
                <a:gd name="T27" fmla="*/ 289 h 346"/>
                <a:gd name="T28" fmla="*/ 22 w 343"/>
                <a:gd name="T29" fmla="*/ 299 h 346"/>
                <a:gd name="T30" fmla="*/ 13 w 343"/>
                <a:gd name="T31" fmla="*/ 289 h 346"/>
                <a:gd name="T32" fmla="*/ 35 w 343"/>
                <a:gd name="T33" fmla="*/ 262 h 346"/>
                <a:gd name="T34" fmla="*/ 20 w 343"/>
                <a:gd name="T35" fmla="*/ 256 h 346"/>
                <a:gd name="T36" fmla="*/ 0 w 343"/>
                <a:gd name="T37" fmla="*/ 236 h 346"/>
                <a:gd name="T38" fmla="*/ 53 w 343"/>
                <a:gd name="T39" fmla="*/ 181 h 346"/>
                <a:gd name="T40" fmla="*/ 84 w 343"/>
                <a:gd name="T41" fmla="*/ 151 h 346"/>
                <a:gd name="T42" fmla="*/ 134 w 343"/>
                <a:gd name="T43" fmla="*/ 128 h 346"/>
                <a:gd name="T44" fmla="*/ 165 w 343"/>
                <a:gd name="T45" fmla="*/ 95 h 346"/>
                <a:gd name="T46" fmla="*/ 203 w 343"/>
                <a:gd name="T47" fmla="*/ 66 h 346"/>
                <a:gd name="T48" fmla="*/ 221 w 343"/>
                <a:gd name="T49" fmla="*/ 46 h 346"/>
                <a:gd name="T50" fmla="*/ 260 w 343"/>
                <a:gd name="T51" fmla="*/ 0 h 346"/>
                <a:gd name="T52" fmla="*/ 301 w 343"/>
                <a:gd name="T53" fmla="*/ 21 h 346"/>
                <a:gd name="T54" fmla="*/ 322 w 343"/>
                <a:gd name="T55" fmla="*/ 49 h 346"/>
                <a:gd name="T56" fmla="*/ 314 w 343"/>
                <a:gd name="T57" fmla="*/ 77 h 346"/>
                <a:gd name="T58" fmla="*/ 340 w 343"/>
                <a:gd name="T59" fmla="*/ 102 h 346"/>
                <a:gd name="T60" fmla="*/ 318 w 343"/>
                <a:gd name="T61" fmla="*/ 122 h 346"/>
                <a:gd name="T62" fmla="*/ 293 w 343"/>
                <a:gd name="T63" fmla="*/ 160 h 346"/>
                <a:gd name="T64" fmla="*/ 288 w 343"/>
                <a:gd name="T65" fmla="*/ 193 h 346"/>
                <a:gd name="T66" fmla="*/ 293 w 343"/>
                <a:gd name="T67" fmla="*/ 235 h 346"/>
                <a:gd name="T68" fmla="*/ 343 w 343"/>
                <a:gd name="T69" fmla="*/ 248 h 346"/>
                <a:gd name="T70" fmla="*/ 331 w 343"/>
                <a:gd name="T71" fmla="*/ 270 h 346"/>
                <a:gd name="T72" fmla="*/ 311 w 343"/>
                <a:gd name="T73" fmla="*/ 308 h 346"/>
                <a:gd name="T74" fmla="*/ 300 w 343"/>
                <a:gd name="T75" fmla="*/ 327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43" h="346">
                  <a:moveTo>
                    <a:pt x="300" y="327"/>
                  </a:moveTo>
                  <a:lnTo>
                    <a:pt x="300" y="327"/>
                  </a:lnTo>
                  <a:lnTo>
                    <a:pt x="292" y="317"/>
                  </a:lnTo>
                  <a:lnTo>
                    <a:pt x="272" y="337"/>
                  </a:lnTo>
                  <a:lnTo>
                    <a:pt x="217" y="331"/>
                  </a:lnTo>
                  <a:lnTo>
                    <a:pt x="201" y="312"/>
                  </a:lnTo>
                  <a:lnTo>
                    <a:pt x="179" y="309"/>
                  </a:lnTo>
                  <a:lnTo>
                    <a:pt x="157" y="329"/>
                  </a:lnTo>
                  <a:lnTo>
                    <a:pt x="120" y="346"/>
                  </a:lnTo>
                  <a:lnTo>
                    <a:pt x="104" y="334"/>
                  </a:lnTo>
                  <a:lnTo>
                    <a:pt x="98" y="328"/>
                  </a:lnTo>
                  <a:lnTo>
                    <a:pt x="78" y="307"/>
                  </a:lnTo>
                  <a:lnTo>
                    <a:pt x="63" y="316"/>
                  </a:lnTo>
                  <a:lnTo>
                    <a:pt x="33" y="289"/>
                  </a:lnTo>
                  <a:lnTo>
                    <a:pt x="22" y="299"/>
                  </a:lnTo>
                  <a:lnTo>
                    <a:pt x="13" y="289"/>
                  </a:lnTo>
                  <a:lnTo>
                    <a:pt x="35" y="262"/>
                  </a:lnTo>
                  <a:lnTo>
                    <a:pt x="20" y="256"/>
                  </a:lnTo>
                  <a:lnTo>
                    <a:pt x="0" y="236"/>
                  </a:lnTo>
                  <a:lnTo>
                    <a:pt x="53" y="181"/>
                  </a:lnTo>
                  <a:lnTo>
                    <a:pt x="84" y="151"/>
                  </a:lnTo>
                  <a:lnTo>
                    <a:pt x="134" y="128"/>
                  </a:lnTo>
                  <a:lnTo>
                    <a:pt x="165" y="95"/>
                  </a:lnTo>
                  <a:lnTo>
                    <a:pt x="203" y="66"/>
                  </a:lnTo>
                  <a:lnTo>
                    <a:pt x="221" y="46"/>
                  </a:lnTo>
                  <a:lnTo>
                    <a:pt x="260" y="0"/>
                  </a:lnTo>
                  <a:lnTo>
                    <a:pt x="301" y="21"/>
                  </a:lnTo>
                  <a:lnTo>
                    <a:pt x="322" y="49"/>
                  </a:lnTo>
                  <a:lnTo>
                    <a:pt x="314" y="77"/>
                  </a:lnTo>
                  <a:lnTo>
                    <a:pt x="340" y="102"/>
                  </a:lnTo>
                  <a:lnTo>
                    <a:pt x="318" y="122"/>
                  </a:lnTo>
                  <a:lnTo>
                    <a:pt x="293" y="160"/>
                  </a:lnTo>
                  <a:lnTo>
                    <a:pt x="288" y="193"/>
                  </a:lnTo>
                  <a:lnTo>
                    <a:pt x="293" y="235"/>
                  </a:lnTo>
                  <a:lnTo>
                    <a:pt x="343" y="248"/>
                  </a:lnTo>
                  <a:lnTo>
                    <a:pt x="331" y="270"/>
                  </a:lnTo>
                  <a:lnTo>
                    <a:pt x="311" y="308"/>
                  </a:lnTo>
                  <a:lnTo>
                    <a:pt x="300" y="327"/>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 name="Freeform 17"/>
            <p:cNvSpPr>
              <a:spLocks noEditPoints="1"/>
            </p:cNvSpPr>
            <p:nvPr/>
          </p:nvSpPr>
          <p:spPr bwMode="auto">
            <a:xfrm>
              <a:off x="2209" y="2821"/>
              <a:ext cx="212" cy="213"/>
            </a:xfrm>
            <a:custGeom>
              <a:avLst/>
              <a:gdLst>
                <a:gd name="T0" fmla="*/ 125 w 353"/>
                <a:gd name="T1" fmla="*/ 354 h 354"/>
                <a:gd name="T2" fmla="*/ 100 w 353"/>
                <a:gd name="T3" fmla="*/ 335 h 354"/>
                <a:gd name="T4" fmla="*/ 68 w 353"/>
                <a:gd name="T5" fmla="*/ 324 h 354"/>
                <a:gd name="T6" fmla="*/ 27 w 353"/>
                <a:gd name="T7" fmla="*/ 308 h 354"/>
                <a:gd name="T8" fmla="*/ 34 w 353"/>
                <a:gd name="T9" fmla="*/ 267 h 354"/>
                <a:gd name="T10" fmla="*/ 0 w 353"/>
                <a:gd name="T11" fmla="*/ 240 h 354"/>
                <a:gd name="T12" fmla="*/ 88 w 353"/>
                <a:gd name="T13" fmla="*/ 152 h 354"/>
                <a:gd name="T14" fmla="*/ 167 w 353"/>
                <a:gd name="T15" fmla="*/ 97 h 354"/>
                <a:gd name="T16" fmla="*/ 224 w 353"/>
                <a:gd name="T17" fmla="*/ 48 h 354"/>
                <a:gd name="T18" fmla="*/ 309 w 353"/>
                <a:gd name="T19" fmla="*/ 23 h 354"/>
                <a:gd name="T20" fmla="*/ 323 w 353"/>
                <a:gd name="T21" fmla="*/ 80 h 354"/>
                <a:gd name="T22" fmla="*/ 326 w 353"/>
                <a:gd name="T23" fmla="*/ 129 h 354"/>
                <a:gd name="T24" fmla="*/ 297 w 353"/>
                <a:gd name="T25" fmla="*/ 197 h 354"/>
                <a:gd name="T26" fmla="*/ 353 w 353"/>
                <a:gd name="T27" fmla="*/ 250 h 354"/>
                <a:gd name="T28" fmla="*/ 319 w 353"/>
                <a:gd name="T29" fmla="*/ 313 h 354"/>
                <a:gd name="T30" fmla="*/ 297 w 353"/>
                <a:gd name="T31" fmla="*/ 326 h 354"/>
                <a:gd name="T32" fmla="*/ 220 w 353"/>
                <a:gd name="T33" fmla="*/ 338 h 354"/>
                <a:gd name="T34" fmla="*/ 185 w 353"/>
                <a:gd name="T35" fmla="*/ 316 h 354"/>
                <a:gd name="T36" fmla="*/ 125 w 353"/>
                <a:gd name="T37" fmla="*/ 354 h 354"/>
                <a:gd name="T38" fmla="*/ 83 w 353"/>
                <a:gd name="T39" fmla="*/ 307 h 354"/>
                <a:gd name="T40" fmla="*/ 111 w 353"/>
                <a:gd name="T41" fmla="*/ 335 h 354"/>
                <a:gd name="T42" fmla="*/ 160 w 353"/>
                <a:gd name="T43" fmla="*/ 331 h 354"/>
                <a:gd name="T44" fmla="*/ 208 w 353"/>
                <a:gd name="T45" fmla="*/ 313 h 354"/>
                <a:gd name="T46" fmla="*/ 275 w 353"/>
                <a:gd name="T47" fmla="*/ 338 h 354"/>
                <a:gd name="T48" fmla="*/ 304 w 353"/>
                <a:gd name="T49" fmla="*/ 325 h 354"/>
                <a:gd name="T50" fmla="*/ 343 w 353"/>
                <a:gd name="T51" fmla="*/ 254 h 354"/>
                <a:gd name="T52" fmla="*/ 290 w 353"/>
                <a:gd name="T53" fmla="*/ 197 h 354"/>
                <a:gd name="T54" fmla="*/ 321 w 353"/>
                <a:gd name="T55" fmla="*/ 124 h 354"/>
                <a:gd name="T56" fmla="*/ 315 w 353"/>
                <a:gd name="T57" fmla="*/ 82 h 354"/>
                <a:gd name="T58" fmla="*/ 304 w 353"/>
                <a:gd name="T59" fmla="*/ 28 h 354"/>
                <a:gd name="T60" fmla="*/ 229 w 353"/>
                <a:gd name="T61" fmla="*/ 52 h 354"/>
                <a:gd name="T62" fmla="*/ 172 w 353"/>
                <a:gd name="T63" fmla="*/ 102 h 354"/>
                <a:gd name="T64" fmla="*/ 91 w 353"/>
                <a:gd name="T65" fmla="*/ 158 h 354"/>
                <a:gd name="T66" fmla="*/ 9 w 353"/>
                <a:gd name="T67" fmla="*/ 240 h 354"/>
                <a:gd name="T68" fmla="*/ 45 w 353"/>
                <a:gd name="T69" fmla="*/ 264 h 354"/>
                <a:gd name="T70" fmla="*/ 27 w 353"/>
                <a:gd name="T71" fmla="*/ 298 h 354"/>
                <a:gd name="T72" fmla="*/ 69 w 353"/>
                <a:gd name="T73" fmla="*/ 316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3" h="354">
                  <a:moveTo>
                    <a:pt x="125" y="354"/>
                  </a:moveTo>
                  <a:lnTo>
                    <a:pt x="125" y="354"/>
                  </a:lnTo>
                  <a:lnTo>
                    <a:pt x="107" y="341"/>
                  </a:lnTo>
                  <a:lnTo>
                    <a:pt x="100" y="335"/>
                  </a:lnTo>
                  <a:lnTo>
                    <a:pt x="82" y="315"/>
                  </a:lnTo>
                  <a:lnTo>
                    <a:pt x="68" y="324"/>
                  </a:lnTo>
                  <a:lnTo>
                    <a:pt x="38" y="297"/>
                  </a:lnTo>
                  <a:lnTo>
                    <a:pt x="27" y="308"/>
                  </a:lnTo>
                  <a:lnTo>
                    <a:pt x="14" y="293"/>
                  </a:lnTo>
                  <a:lnTo>
                    <a:pt x="34" y="267"/>
                  </a:lnTo>
                  <a:lnTo>
                    <a:pt x="22" y="262"/>
                  </a:lnTo>
                  <a:lnTo>
                    <a:pt x="0" y="240"/>
                  </a:lnTo>
                  <a:lnTo>
                    <a:pt x="56" y="183"/>
                  </a:lnTo>
                  <a:lnTo>
                    <a:pt x="88" y="152"/>
                  </a:lnTo>
                  <a:lnTo>
                    <a:pt x="137" y="130"/>
                  </a:lnTo>
                  <a:lnTo>
                    <a:pt x="167" y="97"/>
                  </a:lnTo>
                  <a:lnTo>
                    <a:pt x="206" y="68"/>
                  </a:lnTo>
                  <a:lnTo>
                    <a:pt x="224" y="48"/>
                  </a:lnTo>
                  <a:lnTo>
                    <a:pt x="264" y="0"/>
                  </a:lnTo>
                  <a:lnTo>
                    <a:pt x="309" y="23"/>
                  </a:lnTo>
                  <a:lnTo>
                    <a:pt x="331" y="52"/>
                  </a:lnTo>
                  <a:lnTo>
                    <a:pt x="323" y="80"/>
                  </a:lnTo>
                  <a:lnTo>
                    <a:pt x="350" y="106"/>
                  </a:lnTo>
                  <a:lnTo>
                    <a:pt x="326" y="129"/>
                  </a:lnTo>
                  <a:lnTo>
                    <a:pt x="301" y="165"/>
                  </a:lnTo>
                  <a:lnTo>
                    <a:pt x="297" y="197"/>
                  </a:lnTo>
                  <a:lnTo>
                    <a:pt x="301" y="236"/>
                  </a:lnTo>
                  <a:lnTo>
                    <a:pt x="353" y="250"/>
                  </a:lnTo>
                  <a:lnTo>
                    <a:pt x="339" y="275"/>
                  </a:lnTo>
                  <a:lnTo>
                    <a:pt x="319" y="313"/>
                  </a:lnTo>
                  <a:lnTo>
                    <a:pt x="305" y="337"/>
                  </a:lnTo>
                  <a:lnTo>
                    <a:pt x="297" y="326"/>
                  </a:lnTo>
                  <a:lnTo>
                    <a:pt x="278" y="345"/>
                  </a:lnTo>
                  <a:lnTo>
                    <a:pt x="220" y="338"/>
                  </a:lnTo>
                  <a:lnTo>
                    <a:pt x="204" y="319"/>
                  </a:lnTo>
                  <a:lnTo>
                    <a:pt x="185" y="316"/>
                  </a:lnTo>
                  <a:lnTo>
                    <a:pt x="164" y="337"/>
                  </a:lnTo>
                  <a:lnTo>
                    <a:pt x="125" y="354"/>
                  </a:lnTo>
                  <a:close/>
                  <a:moveTo>
                    <a:pt x="83" y="307"/>
                  </a:moveTo>
                  <a:lnTo>
                    <a:pt x="83" y="307"/>
                  </a:lnTo>
                  <a:lnTo>
                    <a:pt x="105" y="330"/>
                  </a:lnTo>
                  <a:lnTo>
                    <a:pt x="111" y="335"/>
                  </a:lnTo>
                  <a:lnTo>
                    <a:pt x="126" y="346"/>
                  </a:lnTo>
                  <a:lnTo>
                    <a:pt x="160" y="331"/>
                  </a:lnTo>
                  <a:lnTo>
                    <a:pt x="182" y="309"/>
                  </a:lnTo>
                  <a:lnTo>
                    <a:pt x="208" y="313"/>
                  </a:lnTo>
                  <a:lnTo>
                    <a:pt x="223" y="332"/>
                  </a:lnTo>
                  <a:lnTo>
                    <a:pt x="275" y="338"/>
                  </a:lnTo>
                  <a:lnTo>
                    <a:pt x="297" y="316"/>
                  </a:lnTo>
                  <a:lnTo>
                    <a:pt x="304" y="325"/>
                  </a:lnTo>
                  <a:lnTo>
                    <a:pt x="314" y="310"/>
                  </a:lnTo>
                  <a:lnTo>
                    <a:pt x="343" y="254"/>
                  </a:lnTo>
                  <a:lnTo>
                    <a:pt x="295" y="241"/>
                  </a:lnTo>
                  <a:lnTo>
                    <a:pt x="290" y="197"/>
                  </a:lnTo>
                  <a:lnTo>
                    <a:pt x="296" y="162"/>
                  </a:lnTo>
                  <a:lnTo>
                    <a:pt x="321" y="124"/>
                  </a:lnTo>
                  <a:lnTo>
                    <a:pt x="341" y="106"/>
                  </a:lnTo>
                  <a:lnTo>
                    <a:pt x="315" y="82"/>
                  </a:lnTo>
                  <a:lnTo>
                    <a:pt x="323" y="54"/>
                  </a:lnTo>
                  <a:lnTo>
                    <a:pt x="304" y="28"/>
                  </a:lnTo>
                  <a:lnTo>
                    <a:pt x="265" y="8"/>
                  </a:lnTo>
                  <a:lnTo>
                    <a:pt x="229" y="52"/>
                  </a:lnTo>
                  <a:lnTo>
                    <a:pt x="210" y="73"/>
                  </a:lnTo>
                  <a:lnTo>
                    <a:pt x="172" y="102"/>
                  </a:lnTo>
                  <a:lnTo>
                    <a:pt x="140" y="135"/>
                  </a:lnTo>
                  <a:lnTo>
                    <a:pt x="91" y="158"/>
                  </a:lnTo>
                  <a:lnTo>
                    <a:pt x="60" y="188"/>
                  </a:lnTo>
                  <a:lnTo>
                    <a:pt x="9" y="240"/>
                  </a:lnTo>
                  <a:lnTo>
                    <a:pt x="27" y="257"/>
                  </a:lnTo>
                  <a:lnTo>
                    <a:pt x="45" y="264"/>
                  </a:lnTo>
                  <a:lnTo>
                    <a:pt x="23" y="293"/>
                  </a:lnTo>
                  <a:lnTo>
                    <a:pt x="27" y="298"/>
                  </a:lnTo>
                  <a:lnTo>
                    <a:pt x="38" y="288"/>
                  </a:lnTo>
                  <a:lnTo>
                    <a:pt x="69" y="316"/>
                  </a:lnTo>
                  <a:lnTo>
                    <a:pt x="83" y="307"/>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3" name="Freeform 18"/>
            <p:cNvSpPr>
              <a:spLocks/>
            </p:cNvSpPr>
            <p:nvPr/>
          </p:nvSpPr>
          <p:spPr bwMode="auto">
            <a:xfrm>
              <a:off x="2210" y="3240"/>
              <a:ext cx="2153" cy="1467"/>
            </a:xfrm>
            <a:custGeom>
              <a:avLst/>
              <a:gdLst>
                <a:gd name="T0" fmla="*/ 242 w 3585"/>
                <a:gd name="T1" fmla="*/ 894 h 2441"/>
                <a:gd name="T2" fmla="*/ 337 w 3585"/>
                <a:gd name="T3" fmla="*/ 1015 h 2441"/>
                <a:gd name="T4" fmla="*/ 398 w 3585"/>
                <a:gd name="T5" fmla="*/ 1154 h 2441"/>
                <a:gd name="T6" fmla="*/ 484 w 3585"/>
                <a:gd name="T7" fmla="*/ 1321 h 2441"/>
                <a:gd name="T8" fmla="*/ 601 w 3585"/>
                <a:gd name="T9" fmla="*/ 1410 h 2441"/>
                <a:gd name="T10" fmla="*/ 724 w 3585"/>
                <a:gd name="T11" fmla="*/ 1349 h 2441"/>
                <a:gd name="T12" fmla="*/ 917 w 3585"/>
                <a:gd name="T13" fmla="*/ 1150 h 2441"/>
                <a:gd name="T14" fmla="*/ 1014 w 3585"/>
                <a:gd name="T15" fmla="*/ 1003 h 2441"/>
                <a:gd name="T16" fmla="*/ 1132 w 3585"/>
                <a:gd name="T17" fmla="*/ 953 h 2441"/>
                <a:gd name="T18" fmla="*/ 1323 w 3585"/>
                <a:gd name="T19" fmla="*/ 872 h 2441"/>
                <a:gd name="T20" fmla="*/ 1506 w 3585"/>
                <a:gd name="T21" fmla="*/ 882 h 2441"/>
                <a:gd name="T22" fmla="*/ 1650 w 3585"/>
                <a:gd name="T23" fmla="*/ 826 h 2441"/>
                <a:gd name="T24" fmla="*/ 1709 w 3585"/>
                <a:gd name="T25" fmla="*/ 750 h 2441"/>
                <a:gd name="T26" fmla="*/ 1965 w 3585"/>
                <a:gd name="T27" fmla="*/ 743 h 2441"/>
                <a:gd name="T28" fmla="*/ 2255 w 3585"/>
                <a:gd name="T29" fmla="*/ 554 h 2441"/>
                <a:gd name="T30" fmla="*/ 2515 w 3585"/>
                <a:gd name="T31" fmla="*/ 446 h 2441"/>
                <a:gd name="T32" fmla="*/ 2556 w 3585"/>
                <a:gd name="T33" fmla="*/ 334 h 2441"/>
                <a:gd name="T34" fmla="*/ 2735 w 3585"/>
                <a:gd name="T35" fmla="*/ 316 h 2441"/>
                <a:gd name="T36" fmla="*/ 2970 w 3585"/>
                <a:gd name="T37" fmla="*/ 414 h 2441"/>
                <a:gd name="T38" fmla="*/ 3238 w 3585"/>
                <a:gd name="T39" fmla="*/ 319 h 2441"/>
                <a:gd name="T40" fmla="*/ 3449 w 3585"/>
                <a:gd name="T41" fmla="*/ 0 h 2441"/>
                <a:gd name="T42" fmla="*/ 3431 w 3585"/>
                <a:gd name="T43" fmla="*/ 184 h 2441"/>
                <a:gd name="T44" fmla="*/ 3408 w 3585"/>
                <a:gd name="T45" fmla="*/ 502 h 2441"/>
                <a:gd name="T46" fmla="*/ 3228 w 3585"/>
                <a:gd name="T47" fmla="*/ 704 h 2441"/>
                <a:gd name="T48" fmla="*/ 3242 w 3585"/>
                <a:gd name="T49" fmla="*/ 848 h 2441"/>
                <a:gd name="T50" fmla="*/ 3137 w 3585"/>
                <a:gd name="T51" fmla="*/ 967 h 2441"/>
                <a:gd name="T52" fmla="*/ 2931 w 3585"/>
                <a:gd name="T53" fmla="*/ 1103 h 2441"/>
                <a:gd name="T54" fmla="*/ 2865 w 3585"/>
                <a:gd name="T55" fmla="*/ 1312 h 2441"/>
                <a:gd name="T56" fmla="*/ 2895 w 3585"/>
                <a:gd name="T57" fmla="*/ 1586 h 2441"/>
                <a:gd name="T58" fmla="*/ 2740 w 3585"/>
                <a:gd name="T59" fmla="*/ 1680 h 2441"/>
                <a:gd name="T60" fmla="*/ 2665 w 3585"/>
                <a:gd name="T61" fmla="*/ 1870 h 2441"/>
                <a:gd name="T62" fmla="*/ 2570 w 3585"/>
                <a:gd name="T63" fmla="*/ 2017 h 2441"/>
                <a:gd name="T64" fmla="*/ 2334 w 3585"/>
                <a:gd name="T65" fmla="*/ 2149 h 2441"/>
                <a:gd name="T66" fmla="*/ 2263 w 3585"/>
                <a:gd name="T67" fmla="*/ 2253 h 2441"/>
                <a:gd name="T68" fmla="*/ 2140 w 3585"/>
                <a:gd name="T69" fmla="*/ 2231 h 2441"/>
                <a:gd name="T70" fmla="*/ 2001 w 3585"/>
                <a:gd name="T71" fmla="*/ 2243 h 2441"/>
                <a:gd name="T72" fmla="*/ 1910 w 3585"/>
                <a:gd name="T73" fmla="*/ 2120 h 2441"/>
                <a:gd name="T74" fmla="*/ 1694 w 3585"/>
                <a:gd name="T75" fmla="*/ 2047 h 2441"/>
                <a:gd name="T76" fmla="*/ 1616 w 3585"/>
                <a:gd name="T77" fmla="*/ 2146 h 2441"/>
                <a:gd name="T78" fmla="*/ 1481 w 3585"/>
                <a:gd name="T79" fmla="*/ 2205 h 2441"/>
                <a:gd name="T80" fmla="*/ 1205 w 3585"/>
                <a:gd name="T81" fmla="*/ 2267 h 2441"/>
                <a:gd name="T82" fmla="*/ 947 w 3585"/>
                <a:gd name="T83" fmla="*/ 2343 h 2441"/>
                <a:gd name="T84" fmla="*/ 844 w 3585"/>
                <a:gd name="T85" fmla="*/ 2425 h 2441"/>
                <a:gd name="T86" fmla="*/ 675 w 3585"/>
                <a:gd name="T87" fmla="*/ 2385 h 2441"/>
                <a:gd name="T88" fmla="*/ 492 w 3585"/>
                <a:gd name="T89" fmla="*/ 2101 h 2441"/>
                <a:gd name="T90" fmla="*/ 435 w 3585"/>
                <a:gd name="T91" fmla="*/ 1947 h 2441"/>
                <a:gd name="T92" fmla="*/ 317 w 3585"/>
                <a:gd name="T93" fmla="*/ 1808 h 2441"/>
                <a:gd name="T94" fmla="*/ 224 w 3585"/>
                <a:gd name="T95" fmla="*/ 1803 h 2441"/>
                <a:gd name="T96" fmla="*/ 156 w 3585"/>
                <a:gd name="T97" fmla="*/ 1618 h 2441"/>
                <a:gd name="T98" fmla="*/ 82 w 3585"/>
                <a:gd name="T99" fmla="*/ 1452 h 2441"/>
                <a:gd name="T100" fmla="*/ 183 w 3585"/>
                <a:gd name="T101" fmla="*/ 1122 h 2441"/>
                <a:gd name="T102" fmla="*/ 52 w 3585"/>
                <a:gd name="T103" fmla="*/ 991 h 2441"/>
                <a:gd name="T104" fmla="*/ 68 w 3585"/>
                <a:gd name="T105" fmla="*/ 858 h 2441"/>
                <a:gd name="T106" fmla="*/ 185 w 3585"/>
                <a:gd name="T107" fmla="*/ 804 h 2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585" h="2441">
                  <a:moveTo>
                    <a:pt x="185" y="804"/>
                  </a:moveTo>
                  <a:lnTo>
                    <a:pt x="185" y="804"/>
                  </a:lnTo>
                  <a:lnTo>
                    <a:pt x="238" y="860"/>
                  </a:lnTo>
                  <a:lnTo>
                    <a:pt x="242" y="894"/>
                  </a:lnTo>
                  <a:lnTo>
                    <a:pt x="232" y="922"/>
                  </a:lnTo>
                  <a:lnTo>
                    <a:pt x="261" y="969"/>
                  </a:lnTo>
                  <a:lnTo>
                    <a:pt x="310" y="974"/>
                  </a:lnTo>
                  <a:lnTo>
                    <a:pt x="337" y="1015"/>
                  </a:lnTo>
                  <a:lnTo>
                    <a:pt x="337" y="1019"/>
                  </a:lnTo>
                  <a:lnTo>
                    <a:pt x="346" y="1098"/>
                  </a:lnTo>
                  <a:lnTo>
                    <a:pt x="373" y="1120"/>
                  </a:lnTo>
                  <a:lnTo>
                    <a:pt x="398" y="1154"/>
                  </a:lnTo>
                  <a:lnTo>
                    <a:pt x="417" y="1203"/>
                  </a:lnTo>
                  <a:lnTo>
                    <a:pt x="435" y="1224"/>
                  </a:lnTo>
                  <a:lnTo>
                    <a:pt x="453" y="1238"/>
                  </a:lnTo>
                  <a:lnTo>
                    <a:pt x="484" y="1321"/>
                  </a:lnTo>
                  <a:lnTo>
                    <a:pt x="495" y="1337"/>
                  </a:lnTo>
                  <a:lnTo>
                    <a:pt x="503" y="1382"/>
                  </a:lnTo>
                  <a:lnTo>
                    <a:pt x="548" y="1438"/>
                  </a:lnTo>
                  <a:lnTo>
                    <a:pt x="601" y="1410"/>
                  </a:lnTo>
                  <a:lnTo>
                    <a:pt x="629" y="1396"/>
                  </a:lnTo>
                  <a:lnTo>
                    <a:pt x="638" y="1401"/>
                  </a:lnTo>
                  <a:lnTo>
                    <a:pt x="665" y="1394"/>
                  </a:lnTo>
                  <a:lnTo>
                    <a:pt x="724" y="1349"/>
                  </a:lnTo>
                  <a:lnTo>
                    <a:pt x="747" y="1286"/>
                  </a:lnTo>
                  <a:lnTo>
                    <a:pt x="789" y="1278"/>
                  </a:lnTo>
                  <a:lnTo>
                    <a:pt x="832" y="1216"/>
                  </a:lnTo>
                  <a:lnTo>
                    <a:pt x="917" y="1150"/>
                  </a:lnTo>
                  <a:lnTo>
                    <a:pt x="889" y="1086"/>
                  </a:lnTo>
                  <a:lnTo>
                    <a:pt x="903" y="1057"/>
                  </a:lnTo>
                  <a:lnTo>
                    <a:pt x="943" y="1014"/>
                  </a:lnTo>
                  <a:lnTo>
                    <a:pt x="1014" y="1003"/>
                  </a:lnTo>
                  <a:lnTo>
                    <a:pt x="1034" y="979"/>
                  </a:lnTo>
                  <a:lnTo>
                    <a:pt x="1033" y="919"/>
                  </a:lnTo>
                  <a:lnTo>
                    <a:pt x="1141" y="867"/>
                  </a:lnTo>
                  <a:lnTo>
                    <a:pt x="1132" y="953"/>
                  </a:lnTo>
                  <a:lnTo>
                    <a:pt x="1152" y="965"/>
                  </a:lnTo>
                  <a:lnTo>
                    <a:pt x="1238" y="936"/>
                  </a:lnTo>
                  <a:lnTo>
                    <a:pt x="1286" y="898"/>
                  </a:lnTo>
                  <a:lnTo>
                    <a:pt x="1323" y="872"/>
                  </a:lnTo>
                  <a:lnTo>
                    <a:pt x="1404" y="835"/>
                  </a:lnTo>
                  <a:lnTo>
                    <a:pt x="1445" y="863"/>
                  </a:lnTo>
                  <a:lnTo>
                    <a:pt x="1490" y="837"/>
                  </a:lnTo>
                  <a:lnTo>
                    <a:pt x="1506" y="882"/>
                  </a:lnTo>
                  <a:lnTo>
                    <a:pt x="1532" y="884"/>
                  </a:lnTo>
                  <a:lnTo>
                    <a:pt x="1549" y="866"/>
                  </a:lnTo>
                  <a:lnTo>
                    <a:pt x="1626" y="861"/>
                  </a:lnTo>
                  <a:lnTo>
                    <a:pt x="1650" y="826"/>
                  </a:lnTo>
                  <a:lnTo>
                    <a:pt x="1594" y="791"/>
                  </a:lnTo>
                  <a:lnTo>
                    <a:pt x="1605" y="763"/>
                  </a:lnTo>
                  <a:lnTo>
                    <a:pt x="1649" y="751"/>
                  </a:lnTo>
                  <a:lnTo>
                    <a:pt x="1709" y="750"/>
                  </a:lnTo>
                  <a:lnTo>
                    <a:pt x="1735" y="758"/>
                  </a:lnTo>
                  <a:lnTo>
                    <a:pt x="1766" y="683"/>
                  </a:lnTo>
                  <a:lnTo>
                    <a:pt x="1798" y="655"/>
                  </a:lnTo>
                  <a:lnTo>
                    <a:pt x="1965" y="743"/>
                  </a:lnTo>
                  <a:lnTo>
                    <a:pt x="2032" y="721"/>
                  </a:lnTo>
                  <a:lnTo>
                    <a:pt x="2051" y="708"/>
                  </a:lnTo>
                  <a:lnTo>
                    <a:pt x="2098" y="671"/>
                  </a:lnTo>
                  <a:lnTo>
                    <a:pt x="2255" y="554"/>
                  </a:lnTo>
                  <a:lnTo>
                    <a:pt x="2329" y="553"/>
                  </a:lnTo>
                  <a:lnTo>
                    <a:pt x="2436" y="501"/>
                  </a:lnTo>
                  <a:lnTo>
                    <a:pt x="2461" y="465"/>
                  </a:lnTo>
                  <a:lnTo>
                    <a:pt x="2515" y="446"/>
                  </a:lnTo>
                  <a:lnTo>
                    <a:pt x="2530" y="414"/>
                  </a:lnTo>
                  <a:lnTo>
                    <a:pt x="2504" y="366"/>
                  </a:lnTo>
                  <a:lnTo>
                    <a:pt x="2522" y="346"/>
                  </a:lnTo>
                  <a:lnTo>
                    <a:pt x="2556" y="334"/>
                  </a:lnTo>
                  <a:lnTo>
                    <a:pt x="2576" y="307"/>
                  </a:lnTo>
                  <a:lnTo>
                    <a:pt x="2645" y="294"/>
                  </a:lnTo>
                  <a:lnTo>
                    <a:pt x="2710" y="325"/>
                  </a:lnTo>
                  <a:lnTo>
                    <a:pt x="2735" y="316"/>
                  </a:lnTo>
                  <a:lnTo>
                    <a:pt x="2827" y="341"/>
                  </a:lnTo>
                  <a:lnTo>
                    <a:pt x="2851" y="372"/>
                  </a:lnTo>
                  <a:lnTo>
                    <a:pt x="2948" y="386"/>
                  </a:lnTo>
                  <a:lnTo>
                    <a:pt x="2970" y="414"/>
                  </a:lnTo>
                  <a:lnTo>
                    <a:pt x="3080" y="396"/>
                  </a:lnTo>
                  <a:lnTo>
                    <a:pt x="3123" y="387"/>
                  </a:lnTo>
                  <a:lnTo>
                    <a:pt x="3174" y="359"/>
                  </a:lnTo>
                  <a:lnTo>
                    <a:pt x="3238" y="319"/>
                  </a:lnTo>
                  <a:lnTo>
                    <a:pt x="3324" y="227"/>
                  </a:lnTo>
                  <a:lnTo>
                    <a:pt x="3347" y="148"/>
                  </a:lnTo>
                  <a:lnTo>
                    <a:pt x="3358" y="70"/>
                  </a:lnTo>
                  <a:lnTo>
                    <a:pt x="3449" y="0"/>
                  </a:lnTo>
                  <a:lnTo>
                    <a:pt x="3449" y="0"/>
                  </a:lnTo>
                  <a:lnTo>
                    <a:pt x="3463" y="26"/>
                  </a:lnTo>
                  <a:lnTo>
                    <a:pt x="3465" y="89"/>
                  </a:lnTo>
                  <a:lnTo>
                    <a:pt x="3431" y="184"/>
                  </a:lnTo>
                  <a:lnTo>
                    <a:pt x="3474" y="331"/>
                  </a:lnTo>
                  <a:lnTo>
                    <a:pt x="3585" y="390"/>
                  </a:lnTo>
                  <a:lnTo>
                    <a:pt x="3556" y="446"/>
                  </a:lnTo>
                  <a:lnTo>
                    <a:pt x="3408" y="502"/>
                  </a:lnTo>
                  <a:lnTo>
                    <a:pt x="3406" y="618"/>
                  </a:lnTo>
                  <a:lnTo>
                    <a:pt x="3347" y="626"/>
                  </a:lnTo>
                  <a:lnTo>
                    <a:pt x="3264" y="707"/>
                  </a:lnTo>
                  <a:lnTo>
                    <a:pt x="3228" y="704"/>
                  </a:lnTo>
                  <a:lnTo>
                    <a:pt x="3197" y="756"/>
                  </a:lnTo>
                  <a:lnTo>
                    <a:pt x="3240" y="774"/>
                  </a:lnTo>
                  <a:lnTo>
                    <a:pt x="3254" y="818"/>
                  </a:lnTo>
                  <a:lnTo>
                    <a:pt x="3242" y="848"/>
                  </a:lnTo>
                  <a:lnTo>
                    <a:pt x="3181" y="890"/>
                  </a:lnTo>
                  <a:lnTo>
                    <a:pt x="3143" y="887"/>
                  </a:lnTo>
                  <a:lnTo>
                    <a:pt x="3133" y="904"/>
                  </a:lnTo>
                  <a:lnTo>
                    <a:pt x="3137" y="967"/>
                  </a:lnTo>
                  <a:lnTo>
                    <a:pt x="3083" y="965"/>
                  </a:lnTo>
                  <a:lnTo>
                    <a:pt x="3056" y="985"/>
                  </a:lnTo>
                  <a:lnTo>
                    <a:pt x="3027" y="1087"/>
                  </a:lnTo>
                  <a:lnTo>
                    <a:pt x="2931" y="1103"/>
                  </a:lnTo>
                  <a:lnTo>
                    <a:pt x="2884" y="1084"/>
                  </a:lnTo>
                  <a:lnTo>
                    <a:pt x="2757" y="1211"/>
                  </a:lnTo>
                  <a:lnTo>
                    <a:pt x="2802" y="1244"/>
                  </a:lnTo>
                  <a:lnTo>
                    <a:pt x="2865" y="1312"/>
                  </a:lnTo>
                  <a:lnTo>
                    <a:pt x="2939" y="1447"/>
                  </a:lnTo>
                  <a:lnTo>
                    <a:pt x="2906" y="1511"/>
                  </a:lnTo>
                  <a:lnTo>
                    <a:pt x="2918" y="1553"/>
                  </a:lnTo>
                  <a:lnTo>
                    <a:pt x="2895" y="1586"/>
                  </a:lnTo>
                  <a:lnTo>
                    <a:pt x="2838" y="1603"/>
                  </a:lnTo>
                  <a:lnTo>
                    <a:pt x="2827" y="1650"/>
                  </a:lnTo>
                  <a:lnTo>
                    <a:pt x="2803" y="1672"/>
                  </a:lnTo>
                  <a:lnTo>
                    <a:pt x="2740" y="1680"/>
                  </a:lnTo>
                  <a:lnTo>
                    <a:pt x="2664" y="1705"/>
                  </a:lnTo>
                  <a:lnTo>
                    <a:pt x="2643" y="1773"/>
                  </a:lnTo>
                  <a:lnTo>
                    <a:pt x="2644" y="1815"/>
                  </a:lnTo>
                  <a:lnTo>
                    <a:pt x="2665" y="1870"/>
                  </a:lnTo>
                  <a:lnTo>
                    <a:pt x="2628" y="1905"/>
                  </a:lnTo>
                  <a:lnTo>
                    <a:pt x="2619" y="1968"/>
                  </a:lnTo>
                  <a:lnTo>
                    <a:pt x="2598" y="1970"/>
                  </a:lnTo>
                  <a:lnTo>
                    <a:pt x="2570" y="2017"/>
                  </a:lnTo>
                  <a:lnTo>
                    <a:pt x="2401" y="2019"/>
                  </a:lnTo>
                  <a:lnTo>
                    <a:pt x="2369" y="2071"/>
                  </a:lnTo>
                  <a:lnTo>
                    <a:pt x="2341" y="2090"/>
                  </a:lnTo>
                  <a:lnTo>
                    <a:pt x="2334" y="2149"/>
                  </a:lnTo>
                  <a:lnTo>
                    <a:pt x="2318" y="2198"/>
                  </a:lnTo>
                  <a:lnTo>
                    <a:pt x="2331" y="2237"/>
                  </a:lnTo>
                  <a:lnTo>
                    <a:pt x="2311" y="2261"/>
                  </a:lnTo>
                  <a:lnTo>
                    <a:pt x="2263" y="2253"/>
                  </a:lnTo>
                  <a:lnTo>
                    <a:pt x="2234" y="2236"/>
                  </a:lnTo>
                  <a:lnTo>
                    <a:pt x="2209" y="2235"/>
                  </a:lnTo>
                  <a:lnTo>
                    <a:pt x="2177" y="2269"/>
                  </a:lnTo>
                  <a:lnTo>
                    <a:pt x="2140" y="2231"/>
                  </a:lnTo>
                  <a:lnTo>
                    <a:pt x="2106" y="2207"/>
                  </a:lnTo>
                  <a:lnTo>
                    <a:pt x="2057" y="2192"/>
                  </a:lnTo>
                  <a:lnTo>
                    <a:pt x="2031" y="2242"/>
                  </a:lnTo>
                  <a:lnTo>
                    <a:pt x="2001" y="2243"/>
                  </a:lnTo>
                  <a:lnTo>
                    <a:pt x="1977" y="2207"/>
                  </a:lnTo>
                  <a:lnTo>
                    <a:pt x="1978" y="2157"/>
                  </a:lnTo>
                  <a:lnTo>
                    <a:pt x="1919" y="2146"/>
                  </a:lnTo>
                  <a:lnTo>
                    <a:pt x="1910" y="2120"/>
                  </a:lnTo>
                  <a:lnTo>
                    <a:pt x="1881" y="2081"/>
                  </a:lnTo>
                  <a:lnTo>
                    <a:pt x="1833" y="2104"/>
                  </a:lnTo>
                  <a:lnTo>
                    <a:pt x="1718" y="2097"/>
                  </a:lnTo>
                  <a:lnTo>
                    <a:pt x="1694" y="2047"/>
                  </a:lnTo>
                  <a:lnTo>
                    <a:pt x="1634" y="2067"/>
                  </a:lnTo>
                  <a:lnTo>
                    <a:pt x="1622" y="2084"/>
                  </a:lnTo>
                  <a:lnTo>
                    <a:pt x="1635" y="2134"/>
                  </a:lnTo>
                  <a:lnTo>
                    <a:pt x="1616" y="2146"/>
                  </a:lnTo>
                  <a:lnTo>
                    <a:pt x="1574" y="2140"/>
                  </a:lnTo>
                  <a:lnTo>
                    <a:pt x="1509" y="2143"/>
                  </a:lnTo>
                  <a:lnTo>
                    <a:pt x="1477" y="2168"/>
                  </a:lnTo>
                  <a:lnTo>
                    <a:pt x="1481" y="2205"/>
                  </a:lnTo>
                  <a:lnTo>
                    <a:pt x="1428" y="2215"/>
                  </a:lnTo>
                  <a:lnTo>
                    <a:pt x="1388" y="2262"/>
                  </a:lnTo>
                  <a:lnTo>
                    <a:pt x="1292" y="2324"/>
                  </a:lnTo>
                  <a:lnTo>
                    <a:pt x="1205" y="2267"/>
                  </a:lnTo>
                  <a:lnTo>
                    <a:pt x="1161" y="2288"/>
                  </a:lnTo>
                  <a:lnTo>
                    <a:pt x="1098" y="2250"/>
                  </a:lnTo>
                  <a:lnTo>
                    <a:pt x="1026" y="2353"/>
                  </a:lnTo>
                  <a:lnTo>
                    <a:pt x="947" y="2343"/>
                  </a:lnTo>
                  <a:lnTo>
                    <a:pt x="903" y="2388"/>
                  </a:lnTo>
                  <a:lnTo>
                    <a:pt x="903" y="2426"/>
                  </a:lnTo>
                  <a:lnTo>
                    <a:pt x="880" y="2439"/>
                  </a:lnTo>
                  <a:lnTo>
                    <a:pt x="844" y="2425"/>
                  </a:lnTo>
                  <a:lnTo>
                    <a:pt x="799" y="2375"/>
                  </a:lnTo>
                  <a:lnTo>
                    <a:pt x="722" y="2441"/>
                  </a:lnTo>
                  <a:lnTo>
                    <a:pt x="686" y="2434"/>
                  </a:lnTo>
                  <a:lnTo>
                    <a:pt x="675" y="2385"/>
                  </a:lnTo>
                  <a:lnTo>
                    <a:pt x="572" y="2244"/>
                  </a:lnTo>
                  <a:lnTo>
                    <a:pt x="557" y="2200"/>
                  </a:lnTo>
                  <a:lnTo>
                    <a:pt x="553" y="2144"/>
                  </a:lnTo>
                  <a:lnTo>
                    <a:pt x="492" y="2101"/>
                  </a:lnTo>
                  <a:lnTo>
                    <a:pt x="521" y="2066"/>
                  </a:lnTo>
                  <a:lnTo>
                    <a:pt x="486" y="2003"/>
                  </a:lnTo>
                  <a:lnTo>
                    <a:pt x="443" y="1993"/>
                  </a:lnTo>
                  <a:lnTo>
                    <a:pt x="435" y="1947"/>
                  </a:lnTo>
                  <a:lnTo>
                    <a:pt x="367" y="1850"/>
                  </a:lnTo>
                  <a:lnTo>
                    <a:pt x="339" y="1837"/>
                  </a:lnTo>
                  <a:lnTo>
                    <a:pt x="342" y="1809"/>
                  </a:lnTo>
                  <a:lnTo>
                    <a:pt x="317" y="1808"/>
                  </a:lnTo>
                  <a:lnTo>
                    <a:pt x="282" y="1852"/>
                  </a:lnTo>
                  <a:lnTo>
                    <a:pt x="227" y="1869"/>
                  </a:lnTo>
                  <a:lnTo>
                    <a:pt x="203" y="1847"/>
                  </a:lnTo>
                  <a:lnTo>
                    <a:pt x="224" y="1803"/>
                  </a:lnTo>
                  <a:lnTo>
                    <a:pt x="245" y="1779"/>
                  </a:lnTo>
                  <a:lnTo>
                    <a:pt x="235" y="1717"/>
                  </a:lnTo>
                  <a:lnTo>
                    <a:pt x="266" y="1628"/>
                  </a:lnTo>
                  <a:lnTo>
                    <a:pt x="156" y="1618"/>
                  </a:lnTo>
                  <a:lnTo>
                    <a:pt x="85" y="1610"/>
                  </a:lnTo>
                  <a:lnTo>
                    <a:pt x="49" y="1588"/>
                  </a:lnTo>
                  <a:lnTo>
                    <a:pt x="38" y="1510"/>
                  </a:lnTo>
                  <a:lnTo>
                    <a:pt x="82" y="1452"/>
                  </a:lnTo>
                  <a:lnTo>
                    <a:pt x="62" y="1385"/>
                  </a:lnTo>
                  <a:lnTo>
                    <a:pt x="112" y="1304"/>
                  </a:lnTo>
                  <a:lnTo>
                    <a:pt x="172" y="1216"/>
                  </a:lnTo>
                  <a:lnTo>
                    <a:pt x="183" y="1122"/>
                  </a:lnTo>
                  <a:lnTo>
                    <a:pt x="138" y="1099"/>
                  </a:lnTo>
                  <a:lnTo>
                    <a:pt x="100" y="1044"/>
                  </a:lnTo>
                  <a:lnTo>
                    <a:pt x="59" y="1019"/>
                  </a:lnTo>
                  <a:lnTo>
                    <a:pt x="52" y="991"/>
                  </a:lnTo>
                  <a:lnTo>
                    <a:pt x="32" y="994"/>
                  </a:lnTo>
                  <a:lnTo>
                    <a:pt x="20" y="949"/>
                  </a:lnTo>
                  <a:lnTo>
                    <a:pt x="0" y="905"/>
                  </a:lnTo>
                  <a:lnTo>
                    <a:pt x="68" y="858"/>
                  </a:lnTo>
                  <a:lnTo>
                    <a:pt x="63" y="817"/>
                  </a:lnTo>
                  <a:lnTo>
                    <a:pt x="72" y="805"/>
                  </a:lnTo>
                  <a:lnTo>
                    <a:pt x="177" y="791"/>
                  </a:lnTo>
                  <a:lnTo>
                    <a:pt x="185" y="80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4" name="Freeform 19"/>
            <p:cNvSpPr>
              <a:spLocks noEditPoints="1"/>
            </p:cNvSpPr>
            <p:nvPr/>
          </p:nvSpPr>
          <p:spPr bwMode="auto">
            <a:xfrm>
              <a:off x="2207" y="3238"/>
              <a:ext cx="2159" cy="1471"/>
            </a:xfrm>
            <a:custGeom>
              <a:avLst/>
              <a:gdLst>
                <a:gd name="T0" fmla="*/ 554 w 3594"/>
                <a:gd name="T1" fmla="*/ 2149 h 2447"/>
                <a:gd name="T2" fmla="*/ 341 w 3594"/>
                <a:gd name="T3" fmla="*/ 1842 h 2447"/>
                <a:gd name="T4" fmla="*/ 247 w 3594"/>
                <a:gd name="T5" fmla="*/ 1781 h 2447"/>
                <a:gd name="T6" fmla="*/ 83 w 3594"/>
                <a:gd name="T7" fmla="*/ 1454 h 2447"/>
                <a:gd name="T8" fmla="*/ 61 w 3594"/>
                <a:gd name="T9" fmla="*/ 1024 h 2447"/>
                <a:gd name="T10" fmla="*/ 75 w 3594"/>
                <a:gd name="T11" fmla="*/ 804 h 2447"/>
                <a:gd name="T12" fmla="*/ 317 w 3594"/>
                <a:gd name="T13" fmla="*/ 974 h 2447"/>
                <a:gd name="T14" fmla="*/ 443 w 3594"/>
                <a:gd name="T15" fmla="*/ 1225 h 2447"/>
                <a:gd name="T16" fmla="*/ 643 w 3594"/>
                <a:gd name="T17" fmla="*/ 1400 h 2447"/>
                <a:gd name="T18" fmla="*/ 890 w 3594"/>
                <a:gd name="T19" fmla="*/ 1089 h 2447"/>
                <a:gd name="T20" fmla="*/ 1149 w 3594"/>
                <a:gd name="T21" fmla="*/ 865 h 2447"/>
                <a:gd name="T22" fmla="*/ 1451 w 3594"/>
                <a:gd name="T23" fmla="*/ 863 h 2447"/>
                <a:gd name="T24" fmla="*/ 1594 w 3594"/>
                <a:gd name="T25" fmla="*/ 795 h 2447"/>
                <a:gd name="T26" fmla="*/ 1970 w 3594"/>
                <a:gd name="T27" fmla="*/ 743 h 2447"/>
                <a:gd name="T28" fmla="*/ 2463 w 3594"/>
                <a:gd name="T29" fmla="*/ 465 h 2447"/>
                <a:gd name="T30" fmla="*/ 2651 w 3594"/>
                <a:gd name="T31" fmla="*/ 294 h 2447"/>
                <a:gd name="T32" fmla="*/ 2976 w 3594"/>
                <a:gd name="T33" fmla="*/ 413 h 2447"/>
                <a:gd name="T34" fmla="*/ 3360 w 3594"/>
                <a:gd name="T35" fmla="*/ 71 h 2447"/>
                <a:gd name="T36" fmla="*/ 3439 w 3594"/>
                <a:gd name="T37" fmla="*/ 187 h 2447"/>
                <a:gd name="T38" fmla="*/ 3354 w 3594"/>
                <a:gd name="T39" fmla="*/ 632 h 2447"/>
                <a:gd name="T40" fmla="*/ 3249 w 3594"/>
                <a:gd name="T41" fmla="*/ 854 h 2447"/>
                <a:gd name="T42" fmla="*/ 3034 w 3594"/>
                <a:gd name="T43" fmla="*/ 1093 h 2447"/>
                <a:gd name="T44" fmla="*/ 2915 w 3594"/>
                <a:gd name="T45" fmla="*/ 1515 h 2447"/>
                <a:gd name="T46" fmla="*/ 2672 w 3594"/>
                <a:gd name="T47" fmla="*/ 1710 h 2447"/>
                <a:gd name="T48" fmla="*/ 2577 w 3594"/>
                <a:gd name="T49" fmla="*/ 2023 h 2447"/>
                <a:gd name="T50" fmla="*/ 2318 w 3594"/>
                <a:gd name="T51" fmla="*/ 2268 h 2447"/>
                <a:gd name="T52" fmla="*/ 2063 w 3594"/>
                <a:gd name="T53" fmla="*/ 2199 h 2447"/>
                <a:gd name="T54" fmla="*/ 1885 w 3594"/>
                <a:gd name="T55" fmla="*/ 2089 h 2447"/>
                <a:gd name="T56" fmla="*/ 1643 w 3594"/>
                <a:gd name="T57" fmla="*/ 2138 h 2447"/>
                <a:gd name="T58" fmla="*/ 1395 w 3594"/>
                <a:gd name="T59" fmla="*/ 2268 h 2447"/>
                <a:gd name="T60" fmla="*/ 911 w 3594"/>
                <a:gd name="T61" fmla="*/ 2392 h 2447"/>
                <a:gd name="T62" fmla="*/ 694 w 3594"/>
                <a:gd name="T63" fmla="*/ 2434 h 2447"/>
                <a:gd name="T64" fmla="*/ 951 w 3594"/>
                <a:gd name="T65" fmla="*/ 2342 h 2447"/>
                <a:gd name="T66" fmla="*/ 1391 w 3594"/>
                <a:gd name="T67" fmla="*/ 2262 h 2447"/>
                <a:gd name="T68" fmla="*/ 1620 w 3594"/>
                <a:gd name="T69" fmla="*/ 2145 h 2447"/>
                <a:gd name="T70" fmla="*/ 1887 w 3594"/>
                <a:gd name="T71" fmla="*/ 2080 h 2447"/>
                <a:gd name="T72" fmla="*/ 2060 w 3594"/>
                <a:gd name="T73" fmla="*/ 2191 h 2447"/>
                <a:gd name="T74" fmla="*/ 2315 w 3594"/>
                <a:gd name="T75" fmla="*/ 2261 h 2447"/>
                <a:gd name="T76" fmla="*/ 2406 w 3594"/>
                <a:gd name="T77" fmla="*/ 2019 h 2447"/>
                <a:gd name="T78" fmla="*/ 2645 w 3594"/>
                <a:gd name="T79" fmla="*/ 1775 h 2447"/>
                <a:gd name="T80" fmla="*/ 2898 w 3594"/>
                <a:gd name="T81" fmla="*/ 1586 h 2447"/>
                <a:gd name="T82" fmla="*/ 2888 w 3594"/>
                <a:gd name="T83" fmla="*/ 1083 h 2447"/>
                <a:gd name="T84" fmla="*/ 3146 w 3594"/>
                <a:gd name="T85" fmla="*/ 887 h 2447"/>
                <a:gd name="T86" fmla="*/ 3268 w 3594"/>
                <a:gd name="T87" fmla="*/ 706 h 2447"/>
                <a:gd name="T88" fmla="*/ 3432 w 3594"/>
                <a:gd name="T89" fmla="*/ 187 h 2447"/>
                <a:gd name="T90" fmla="*/ 3331 w 3594"/>
                <a:gd name="T91" fmla="*/ 233 h 2447"/>
                <a:gd name="T92" fmla="*/ 2854 w 3594"/>
                <a:gd name="T93" fmla="*/ 378 h 2447"/>
                <a:gd name="T94" fmla="*/ 2529 w 3594"/>
                <a:gd name="T95" fmla="*/ 352 h 2447"/>
                <a:gd name="T96" fmla="*/ 2261 w 3594"/>
                <a:gd name="T97" fmla="*/ 560 h 2447"/>
                <a:gd name="T98" fmla="*/ 1742 w 3594"/>
                <a:gd name="T99" fmla="*/ 765 h 2447"/>
                <a:gd name="T100" fmla="*/ 1556 w 3594"/>
                <a:gd name="T101" fmla="*/ 872 h 2447"/>
                <a:gd name="T102" fmla="*/ 1293 w 3594"/>
                <a:gd name="T103" fmla="*/ 904 h 2447"/>
                <a:gd name="T104" fmla="*/ 1021 w 3594"/>
                <a:gd name="T105" fmla="*/ 1010 h 2447"/>
                <a:gd name="T106" fmla="*/ 754 w 3594"/>
                <a:gd name="T107" fmla="*/ 1292 h 2447"/>
                <a:gd name="T108" fmla="*/ 497 w 3594"/>
                <a:gd name="T109" fmla="*/ 1341 h 2447"/>
                <a:gd name="T110" fmla="*/ 347 w 3594"/>
                <a:gd name="T111" fmla="*/ 1103 h 2447"/>
                <a:gd name="T112" fmla="*/ 187 w 3594"/>
                <a:gd name="T113" fmla="*/ 809 h 2447"/>
                <a:gd name="T114" fmla="*/ 39 w 3594"/>
                <a:gd name="T115" fmla="*/ 993 h 2447"/>
                <a:gd name="T116" fmla="*/ 120 w 3594"/>
                <a:gd name="T117" fmla="*/ 1309 h 2447"/>
                <a:gd name="T118" fmla="*/ 275 w 3594"/>
                <a:gd name="T119" fmla="*/ 1628 h 2447"/>
                <a:gd name="T120" fmla="*/ 320 w 3594"/>
                <a:gd name="T121" fmla="*/ 1807 h 2447"/>
                <a:gd name="T122" fmla="*/ 494 w 3594"/>
                <a:gd name="T123" fmla="*/ 2003 h 2447"/>
                <a:gd name="T124" fmla="*/ 694 w 3594"/>
                <a:gd name="T125" fmla="*/ 2434 h 2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594" h="2447">
                  <a:moveTo>
                    <a:pt x="728" y="2447"/>
                  </a:moveTo>
                  <a:lnTo>
                    <a:pt x="728" y="2447"/>
                  </a:lnTo>
                  <a:lnTo>
                    <a:pt x="688" y="2440"/>
                  </a:lnTo>
                  <a:lnTo>
                    <a:pt x="677" y="2389"/>
                  </a:lnTo>
                  <a:lnTo>
                    <a:pt x="574" y="2248"/>
                  </a:lnTo>
                  <a:lnTo>
                    <a:pt x="558" y="2203"/>
                  </a:lnTo>
                  <a:lnTo>
                    <a:pt x="554" y="2149"/>
                  </a:lnTo>
                  <a:lnTo>
                    <a:pt x="492" y="2104"/>
                  </a:lnTo>
                  <a:lnTo>
                    <a:pt x="522" y="2068"/>
                  </a:lnTo>
                  <a:lnTo>
                    <a:pt x="489" y="2009"/>
                  </a:lnTo>
                  <a:lnTo>
                    <a:pt x="445" y="1999"/>
                  </a:lnTo>
                  <a:lnTo>
                    <a:pt x="437" y="1951"/>
                  </a:lnTo>
                  <a:lnTo>
                    <a:pt x="370" y="1855"/>
                  </a:lnTo>
                  <a:lnTo>
                    <a:pt x="341" y="1842"/>
                  </a:lnTo>
                  <a:lnTo>
                    <a:pt x="343" y="1815"/>
                  </a:lnTo>
                  <a:lnTo>
                    <a:pt x="323" y="1814"/>
                  </a:lnTo>
                  <a:lnTo>
                    <a:pt x="289" y="1858"/>
                  </a:lnTo>
                  <a:lnTo>
                    <a:pt x="231" y="1876"/>
                  </a:lnTo>
                  <a:lnTo>
                    <a:pt x="204" y="1851"/>
                  </a:lnTo>
                  <a:lnTo>
                    <a:pt x="226" y="1803"/>
                  </a:lnTo>
                  <a:lnTo>
                    <a:pt x="247" y="1781"/>
                  </a:lnTo>
                  <a:lnTo>
                    <a:pt x="237" y="1719"/>
                  </a:lnTo>
                  <a:lnTo>
                    <a:pt x="266" y="1634"/>
                  </a:lnTo>
                  <a:lnTo>
                    <a:pt x="160" y="1625"/>
                  </a:lnTo>
                  <a:lnTo>
                    <a:pt x="89" y="1616"/>
                  </a:lnTo>
                  <a:lnTo>
                    <a:pt x="51" y="1593"/>
                  </a:lnTo>
                  <a:lnTo>
                    <a:pt x="40" y="1512"/>
                  </a:lnTo>
                  <a:lnTo>
                    <a:pt x="83" y="1454"/>
                  </a:lnTo>
                  <a:lnTo>
                    <a:pt x="63" y="1388"/>
                  </a:lnTo>
                  <a:lnTo>
                    <a:pt x="114" y="1305"/>
                  </a:lnTo>
                  <a:lnTo>
                    <a:pt x="174" y="1218"/>
                  </a:lnTo>
                  <a:lnTo>
                    <a:pt x="184" y="1126"/>
                  </a:lnTo>
                  <a:lnTo>
                    <a:pt x="140" y="1103"/>
                  </a:lnTo>
                  <a:lnTo>
                    <a:pt x="103" y="1050"/>
                  </a:lnTo>
                  <a:lnTo>
                    <a:pt x="61" y="1024"/>
                  </a:lnTo>
                  <a:lnTo>
                    <a:pt x="54" y="997"/>
                  </a:lnTo>
                  <a:lnTo>
                    <a:pt x="34" y="1001"/>
                  </a:lnTo>
                  <a:lnTo>
                    <a:pt x="21" y="953"/>
                  </a:lnTo>
                  <a:lnTo>
                    <a:pt x="0" y="907"/>
                  </a:lnTo>
                  <a:lnTo>
                    <a:pt x="69" y="859"/>
                  </a:lnTo>
                  <a:lnTo>
                    <a:pt x="65" y="819"/>
                  </a:lnTo>
                  <a:lnTo>
                    <a:pt x="75" y="804"/>
                  </a:lnTo>
                  <a:lnTo>
                    <a:pt x="184" y="791"/>
                  </a:lnTo>
                  <a:lnTo>
                    <a:pt x="192" y="805"/>
                  </a:lnTo>
                  <a:lnTo>
                    <a:pt x="246" y="862"/>
                  </a:lnTo>
                  <a:lnTo>
                    <a:pt x="251" y="897"/>
                  </a:lnTo>
                  <a:lnTo>
                    <a:pt x="240" y="925"/>
                  </a:lnTo>
                  <a:lnTo>
                    <a:pt x="268" y="969"/>
                  </a:lnTo>
                  <a:lnTo>
                    <a:pt x="317" y="974"/>
                  </a:lnTo>
                  <a:lnTo>
                    <a:pt x="345" y="1017"/>
                  </a:lnTo>
                  <a:lnTo>
                    <a:pt x="346" y="1021"/>
                  </a:lnTo>
                  <a:lnTo>
                    <a:pt x="354" y="1099"/>
                  </a:lnTo>
                  <a:lnTo>
                    <a:pt x="380" y="1120"/>
                  </a:lnTo>
                  <a:lnTo>
                    <a:pt x="407" y="1156"/>
                  </a:lnTo>
                  <a:lnTo>
                    <a:pt x="425" y="1205"/>
                  </a:lnTo>
                  <a:lnTo>
                    <a:pt x="443" y="1225"/>
                  </a:lnTo>
                  <a:lnTo>
                    <a:pt x="461" y="1239"/>
                  </a:lnTo>
                  <a:lnTo>
                    <a:pt x="492" y="1322"/>
                  </a:lnTo>
                  <a:lnTo>
                    <a:pt x="504" y="1339"/>
                  </a:lnTo>
                  <a:lnTo>
                    <a:pt x="511" y="1384"/>
                  </a:lnTo>
                  <a:lnTo>
                    <a:pt x="554" y="1437"/>
                  </a:lnTo>
                  <a:lnTo>
                    <a:pt x="634" y="1395"/>
                  </a:lnTo>
                  <a:lnTo>
                    <a:pt x="643" y="1400"/>
                  </a:lnTo>
                  <a:lnTo>
                    <a:pt x="669" y="1394"/>
                  </a:lnTo>
                  <a:lnTo>
                    <a:pt x="726" y="1350"/>
                  </a:lnTo>
                  <a:lnTo>
                    <a:pt x="749" y="1287"/>
                  </a:lnTo>
                  <a:lnTo>
                    <a:pt x="792" y="1278"/>
                  </a:lnTo>
                  <a:lnTo>
                    <a:pt x="835" y="1216"/>
                  </a:lnTo>
                  <a:lnTo>
                    <a:pt x="918" y="1152"/>
                  </a:lnTo>
                  <a:lnTo>
                    <a:pt x="890" y="1089"/>
                  </a:lnTo>
                  <a:lnTo>
                    <a:pt x="905" y="1058"/>
                  </a:lnTo>
                  <a:lnTo>
                    <a:pt x="947" y="1014"/>
                  </a:lnTo>
                  <a:lnTo>
                    <a:pt x="948" y="1013"/>
                  </a:lnTo>
                  <a:lnTo>
                    <a:pt x="1017" y="1003"/>
                  </a:lnTo>
                  <a:lnTo>
                    <a:pt x="1036" y="981"/>
                  </a:lnTo>
                  <a:lnTo>
                    <a:pt x="1035" y="920"/>
                  </a:lnTo>
                  <a:lnTo>
                    <a:pt x="1149" y="865"/>
                  </a:lnTo>
                  <a:lnTo>
                    <a:pt x="1141" y="955"/>
                  </a:lnTo>
                  <a:lnTo>
                    <a:pt x="1157" y="965"/>
                  </a:lnTo>
                  <a:lnTo>
                    <a:pt x="1241" y="936"/>
                  </a:lnTo>
                  <a:lnTo>
                    <a:pt x="1289" y="899"/>
                  </a:lnTo>
                  <a:lnTo>
                    <a:pt x="1326" y="872"/>
                  </a:lnTo>
                  <a:lnTo>
                    <a:pt x="1410" y="834"/>
                  </a:lnTo>
                  <a:lnTo>
                    <a:pt x="1451" y="863"/>
                  </a:lnTo>
                  <a:lnTo>
                    <a:pt x="1497" y="835"/>
                  </a:lnTo>
                  <a:lnTo>
                    <a:pt x="1513" y="882"/>
                  </a:lnTo>
                  <a:lnTo>
                    <a:pt x="1536" y="884"/>
                  </a:lnTo>
                  <a:lnTo>
                    <a:pt x="1553" y="865"/>
                  </a:lnTo>
                  <a:lnTo>
                    <a:pt x="1629" y="861"/>
                  </a:lnTo>
                  <a:lnTo>
                    <a:pt x="1650" y="830"/>
                  </a:lnTo>
                  <a:lnTo>
                    <a:pt x="1594" y="795"/>
                  </a:lnTo>
                  <a:lnTo>
                    <a:pt x="1608" y="763"/>
                  </a:lnTo>
                  <a:lnTo>
                    <a:pt x="1653" y="751"/>
                  </a:lnTo>
                  <a:lnTo>
                    <a:pt x="1714" y="750"/>
                  </a:lnTo>
                  <a:lnTo>
                    <a:pt x="1738" y="757"/>
                  </a:lnTo>
                  <a:lnTo>
                    <a:pt x="1769" y="683"/>
                  </a:lnTo>
                  <a:lnTo>
                    <a:pt x="1803" y="654"/>
                  </a:lnTo>
                  <a:lnTo>
                    <a:pt x="1970" y="743"/>
                  </a:lnTo>
                  <a:lnTo>
                    <a:pt x="2035" y="721"/>
                  </a:lnTo>
                  <a:lnTo>
                    <a:pt x="2054" y="708"/>
                  </a:lnTo>
                  <a:lnTo>
                    <a:pt x="2101" y="672"/>
                  </a:lnTo>
                  <a:lnTo>
                    <a:pt x="2258" y="553"/>
                  </a:lnTo>
                  <a:lnTo>
                    <a:pt x="2333" y="552"/>
                  </a:lnTo>
                  <a:lnTo>
                    <a:pt x="2438" y="501"/>
                  </a:lnTo>
                  <a:lnTo>
                    <a:pt x="2463" y="465"/>
                  </a:lnTo>
                  <a:lnTo>
                    <a:pt x="2518" y="446"/>
                  </a:lnTo>
                  <a:lnTo>
                    <a:pt x="2531" y="417"/>
                  </a:lnTo>
                  <a:lnTo>
                    <a:pt x="2505" y="368"/>
                  </a:lnTo>
                  <a:lnTo>
                    <a:pt x="2526" y="346"/>
                  </a:lnTo>
                  <a:lnTo>
                    <a:pt x="2559" y="335"/>
                  </a:lnTo>
                  <a:lnTo>
                    <a:pt x="2579" y="307"/>
                  </a:lnTo>
                  <a:lnTo>
                    <a:pt x="2651" y="294"/>
                  </a:lnTo>
                  <a:lnTo>
                    <a:pt x="2715" y="324"/>
                  </a:lnTo>
                  <a:lnTo>
                    <a:pt x="2740" y="316"/>
                  </a:lnTo>
                  <a:lnTo>
                    <a:pt x="2741" y="316"/>
                  </a:lnTo>
                  <a:lnTo>
                    <a:pt x="2834" y="341"/>
                  </a:lnTo>
                  <a:lnTo>
                    <a:pt x="2857" y="372"/>
                  </a:lnTo>
                  <a:lnTo>
                    <a:pt x="2955" y="386"/>
                  </a:lnTo>
                  <a:lnTo>
                    <a:pt x="2976" y="413"/>
                  </a:lnTo>
                  <a:lnTo>
                    <a:pt x="3085" y="396"/>
                  </a:lnTo>
                  <a:lnTo>
                    <a:pt x="3127" y="386"/>
                  </a:lnTo>
                  <a:lnTo>
                    <a:pt x="3178" y="359"/>
                  </a:lnTo>
                  <a:lnTo>
                    <a:pt x="3241" y="319"/>
                  </a:lnTo>
                  <a:lnTo>
                    <a:pt x="3326" y="229"/>
                  </a:lnTo>
                  <a:lnTo>
                    <a:pt x="3349" y="150"/>
                  </a:lnTo>
                  <a:lnTo>
                    <a:pt x="3360" y="71"/>
                  </a:lnTo>
                  <a:lnTo>
                    <a:pt x="3361" y="70"/>
                  </a:lnTo>
                  <a:lnTo>
                    <a:pt x="3453" y="0"/>
                  </a:lnTo>
                  <a:lnTo>
                    <a:pt x="3456" y="0"/>
                  </a:lnTo>
                  <a:lnTo>
                    <a:pt x="3457" y="1"/>
                  </a:lnTo>
                  <a:lnTo>
                    <a:pt x="3472" y="29"/>
                  </a:lnTo>
                  <a:lnTo>
                    <a:pt x="3473" y="92"/>
                  </a:lnTo>
                  <a:lnTo>
                    <a:pt x="3439" y="187"/>
                  </a:lnTo>
                  <a:lnTo>
                    <a:pt x="3482" y="332"/>
                  </a:lnTo>
                  <a:lnTo>
                    <a:pt x="3594" y="392"/>
                  </a:lnTo>
                  <a:lnTo>
                    <a:pt x="3563" y="452"/>
                  </a:lnTo>
                  <a:lnTo>
                    <a:pt x="3562" y="452"/>
                  </a:lnTo>
                  <a:lnTo>
                    <a:pt x="3417" y="508"/>
                  </a:lnTo>
                  <a:lnTo>
                    <a:pt x="3415" y="624"/>
                  </a:lnTo>
                  <a:lnTo>
                    <a:pt x="3354" y="632"/>
                  </a:lnTo>
                  <a:lnTo>
                    <a:pt x="3270" y="713"/>
                  </a:lnTo>
                  <a:lnTo>
                    <a:pt x="3234" y="711"/>
                  </a:lnTo>
                  <a:lnTo>
                    <a:pt x="3207" y="757"/>
                  </a:lnTo>
                  <a:lnTo>
                    <a:pt x="3248" y="775"/>
                  </a:lnTo>
                  <a:lnTo>
                    <a:pt x="3263" y="821"/>
                  </a:lnTo>
                  <a:lnTo>
                    <a:pt x="3250" y="854"/>
                  </a:lnTo>
                  <a:lnTo>
                    <a:pt x="3249" y="854"/>
                  </a:lnTo>
                  <a:lnTo>
                    <a:pt x="3186" y="897"/>
                  </a:lnTo>
                  <a:lnTo>
                    <a:pt x="3150" y="894"/>
                  </a:lnTo>
                  <a:lnTo>
                    <a:pt x="3141" y="908"/>
                  </a:lnTo>
                  <a:lnTo>
                    <a:pt x="3145" y="974"/>
                  </a:lnTo>
                  <a:lnTo>
                    <a:pt x="3089" y="972"/>
                  </a:lnTo>
                  <a:lnTo>
                    <a:pt x="3064" y="990"/>
                  </a:lnTo>
                  <a:lnTo>
                    <a:pt x="3034" y="1093"/>
                  </a:lnTo>
                  <a:lnTo>
                    <a:pt x="2935" y="1110"/>
                  </a:lnTo>
                  <a:lnTo>
                    <a:pt x="2890" y="1091"/>
                  </a:lnTo>
                  <a:lnTo>
                    <a:pt x="2768" y="1213"/>
                  </a:lnTo>
                  <a:lnTo>
                    <a:pt x="2809" y="1245"/>
                  </a:lnTo>
                  <a:lnTo>
                    <a:pt x="2872" y="1312"/>
                  </a:lnTo>
                  <a:lnTo>
                    <a:pt x="2947" y="1450"/>
                  </a:lnTo>
                  <a:lnTo>
                    <a:pt x="2915" y="1515"/>
                  </a:lnTo>
                  <a:lnTo>
                    <a:pt x="2926" y="1556"/>
                  </a:lnTo>
                  <a:lnTo>
                    <a:pt x="2902" y="1592"/>
                  </a:lnTo>
                  <a:lnTo>
                    <a:pt x="2846" y="1609"/>
                  </a:lnTo>
                  <a:lnTo>
                    <a:pt x="2835" y="1655"/>
                  </a:lnTo>
                  <a:lnTo>
                    <a:pt x="2809" y="1678"/>
                  </a:lnTo>
                  <a:lnTo>
                    <a:pt x="2746" y="1686"/>
                  </a:lnTo>
                  <a:lnTo>
                    <a:pt x="2672" y="1710"/>
                  </a:lnTo>
                  <a:lnTo>
                    <a:pt x="2651" y="1776"/>
                  </a:lnTo>
                  <a:lnTo>
                    <a:pt x="2652" y="1817"/>
                  </a:lnTo>
                  <a:lnTo>
                    <a:pt x="2674" y="1873"/>
                  </a:lnTo>
                  <a:lnTo>
                    <a:pt x="2636" y="1909"/>
                  </a:lnTo>
                  <a:lnTo>
                    <a:pt x="2627" y="1974"/>
                  </a:lnTo>
                  <a:lnTo>
                    <a:pt x="2605" y="1976"/>
                  </a:lnTo>
                  <a:lnTo>
                    <a:pt x="2577" y="2023"/>
                  </a:lnTo>
                  <a:lnTo>
                    <a:pt x="2408" y="2025"/>
                  </a:lnTo>
                  <a:lnTo>
                    <a:pt x="2376" y="2077"/>
                  </a:lnTo>
                  <a:lnTo>
                    <a:pt x="2349" y="2095"/>
                  </a:lnTo>
                  <a:lnTo>
                    <a:pt x="2343" y="2152"/>
                  </a:lnTo>
                  <a:lnTo>
                    <a:pt x="2327" y="2201"/>
                  </a:lnTo>
                  <a:lnTo>
                    <a:pt x="2340" y="2241"/>
                  </a:lnTo>
                  <a:lnTo>
                    <a:pt x="2318" y="2268"/>
                  </a:lnTo>
                  <a:lnTo>
                    <a:pt x="2267" y="2258"/>
                  </a:lnTo>
                  <a:lnTo>
                    <a:pt x="2238" y="2242"/>
                  </a:lnTo>
                  <a:lnTo>
                    <a:pt x="2215" y="2241"/>
                  </a:lnTo>
                  <a:lnTo>
                    <a:pt x="2182" y="2277"/>
                  </a:lnTo>
                  <a:lnTo>
                    <a:pt x="2142" y="2236"/>
                  </a:lnTo>
                  <a:lnTo>
                    <a:pt x="2109" y="2213"/>
                  </a:lnTo>
                  <a:lnTo>
                    <a:pt x="2063" y="2199"/>
                  </a:lnTo>
                  <a:lnTo>
                    <a:pt x="2039" y="2248"/>
                  </a:lnTo>
                  <a:lnTo>
                    <a:pt x="2004" y="2249"/>
                  </a:lnTo>
                  <a:lnTo>
                    <a:pt x="1978" y="2210"/>
                  </a:lnTo>
                  <a:lnTo>
                    <a:pt x="1979" y="2163"/>
                  </a:lnTo>
                  <a:lnTo>
                    <a:pt x="1921" y="2152"/>
                  </a:lnTo>
                  <a:lnTo>
                    <a:pt x="1912" y="2125"/>
                  </a:lnTo>
                  <a:lnTo>
                    <a:pt x="1885" y="2089"/>
                  </a:lnTo>
                  <a:lnTo>
                    <a:pt x="1839" y="2111"/>
                  </a:lnTo>
                  <a:lnTo>
                    <a:pt x="1838" y="2111"/>
                  </a:lnTo>
                  <a:lnTo>
                    <a:pt x="1721" y="2103"/>
                  </a:lnTo>
                  <a:lnTo>
                    <a:pt x="1697" y="2054"/>
                  </a:lnTo>
                  <a:lnTo>
                    <a:pt x="1641" y="2073"/>
                  </a:lnTo>
                  <a:lnTo>
                    <a:pt x="1631" y="2087"/>
                  </a:lnTo>
                  <a:lnTo>
                    <a:pt x="1643" y="2138"/>
                  </a:lnTo>
                  <a:lnTo>
                    <a:pt x="1621" y="2152"/>
                  </a:lnTo>
                  <a:lnTo>
                    <a:pt x="1578" y="2146"/>
                  </a:lnTo>
                  <a:lnTo>
                    <a:pt x="1515" y="2149"/>
                  </a:lnTo>
                  <a:lnTo>
                    <a:pt x="1486" y="2172"/>
                  </a:lnTo>
                  <a:lnTo>
                    <a:pt x="1490" y="2211"/>
                  </a:lnTo>
                  <a:lnTo>
                    <a:pt x="1435" y="2221"/>
                  </a:lnTo>
                  <a:lnTo>
                    <a:pt x="1395" y="2268"/>
                  </a:lnTo>
                  <a:lnTo>
                    <a:pt x="1297" y="2331"/>
                  </a:lnTo>
                  <a:lnTo>
                    <a:pt x="1210" y="2274"/>
                  </a:lnTo>
                  <a:lnTo>
                    <a:pt x="1166" y="2294"/>
                  </a:lnTo>
                  <a:lnTo>
                    <a:pt x="1104" y="2258"/>
                  </a:lnTo>
                  <a:lnTo>
                    <a:pt x="1033" y="2360"/>
                  </a:lnTo>
                  <a:lnTo>
                    <a:pt x="953" y="2349"/>
                  </a:lnTo>
                  <a:lnTo>
                    <a:pt x="911" y="2392"/>
                  </a:lnTo>
                  <a:lnTo>
                    <a:pt x="911" y="2431"/>
                  </a:lnTo>
                  <a:lnTo>
                    <a:pt x="885" y="2446"/>
                  </a:lnTo>
                  <a:lnTo>
                    <a:pt x="847" y="2430"/>
                  </a:lnTo>
                  <a:lnTo>
                    <a:pt x="803" y="2383"/>
                  </a:lnTo>
                  <a:lnTo>
                    <a:pt x="728" y="2447"/>
                  </a:lnTo>
                  <a:close/>
                  <a:moveTo>
                    <a:pt x="694" y="2434"/>
                  </a:moveTo>
                  <a:lnTo>
                    <a:pt x="694" y="2434"/>
                  </a:lnTo>
                  <a:lnTo>
                    <a:pt x="726" y="2440"/>
                  </a:lnTo>
                  <a:lnTo>
                    <a:pt x="804" y="2373"/>
                  </a:lnTo>
                  <a:lnTo>
                    <a:pt x="851" y="2425"/>
                  </a:lnTo>
                  <a:lnTo>
                    <a:pt x="885" y="2438"/>
                  </a:lnTo>
                  <a:lnTo>
                    <a:pt x="905" y="2427"/>
                  </a:lnTo>
                  <a:lnTo>
                    <a:pt x="904" y="2389"/>
                  </a:lnTo>
                  <a:lnTo>
                    <a:pt x="951" y="2342"/>
                  </a:lnTo>
                  <a:lnTo>
                    <a:pt x="953" y="2342"/>
                  </a:lnTo>
                  <a:lnTo>
                    <a:pt x="1029" y="2353"/>
                  </a:lnTo>
                  <a:lnTo>
                    <a:pt x="1102" y="2249"/>
                  </a:lnTo>
                  <a:lnTo>
                    <a:pt x="1166" y="2287"/>
                  </a:lnTo>
                  <a:lnTo>
                    <a:pt x="1211" y="2266"/>
                  </a:lnTo>
                  <a:lnTo>
                    <a:pt x="1297" y="2323"/>
                  </a:lnTo>
                  <a:lnTo>
                    <a:pt x="1391" y="2262"/>
                  </a:lnTo>
                  <a:lnTo>
                    <a:pt x="1431" y="2215"/>
                  </a:lnTo>
                  <a:lnTo>
                    <a:pt x="1482" y="2205"/>
                  </a:lnTo>
                  <a:lnTo>
                    <a:pt x="1479" y="2169"/>
                  </a:lnTo>
                  <a:lnTo>
                    <a:pt x="1513" y="2143"/>
                  </a:lnTo>
                  <a:lnTo>
                    <a:pt x="1514" y="2143"/>
                  </a:lnTo>
                  <a:lnTo>
                    <a:pt x="1579" y="2139"/>
                  </a:lnTo>
                  <a:lnTo>
                    <a:pt x="1620" y="2145"/>
                  </a:lnTo>
                  <a:lnTo>
                    <a:pt x="1636" y="2135"/>
                  </a:lnTo>
                  <a:lnTo>
                    <a:pt x="1623" y="2086"/>
                  </a:lnTo>
                  <a:lnTo>
                    <a:pt x="1637" y="2067"/>
                  </a:lnTo>
                  <a:lnTo>
                    <a:pt x="1700" y="2046"/>
                  </a:lnTo>
                  <a:lnTo>
                    <a:pt x="1726" y="2097"/>
                  </a:lnTo>
                  <a:lnTo>
                    <a:pt x="1837" y="2104"/>
                  </a:lnTo>
                  <a:lnTo>
                    <a:pt x="1887" y="2080"/>
                  </a:lnTo>
                  <a:lnTo>
                    <a:pt x="1918" y="2122"/>
                  </a:lnTo>
                  <a:lnTo>
                    <a:pt x="1926" y="2146"/>
                  </a:lnTo>
                  <a:lnTo>
                    <a:pt x="1986" y="2158"/>
                  </a:lnTo>
                  <a:lnTo>
                    <a:pt x="1985" y="2209"/>
                  </a:lnTo>
                  <a:lnTo>
                    <a:pt x="2007" y="2243"/>
                  </a:lnTo>
                  <a:lnTo>
                    <a:pt x="2034" y="2241"/>
                  </a:lnTo>
                  <a:lnTo>
                    <a:pt x="2060" y="2191"/>
                  </a:lnTo>
                  <a:lnTo>
                    <a:pt x="2113" y="2207"/>
                  </a:lnTo>
                  <a:lnTo>
                    <a:pt x="2146" y="2231"/>
                  </a:lnTo>
                  <a:lnTo>
                    <a:pt x="2182" y="2267"/>
                  </a:lnTo>
                  <a:lnTo>
                    <a:pt x="2213" y="2234"/>
                  </a:lnTo>
                  <a:lnTo>
                    <a:pt x="2241" y="2236"/>
                  </a:lnTo>
                  <a:lnTo>
                    <a:pt x="2269" y="2252"/>
                  </a:lnTo>
                  <a:lnTo>
                    <a:pt x="2315" y="2261"/>
                  </a:lnTo>
                  <a:lnTo>
                    <a:pt x="2333" y="2239"/>
                  </a:lnTo>
                  <a:lnTo>
                    <a:pt x="2320" y="2201"/>
                  </a:lnTo>
                  <a:lnTo>
                    <a:pt x="2336" y="2151"/>
                  </a:lnTo>
                  <a:lnTo>
                    <a:pt x="2343" y="2091"/>
                  </a:lnTo>
                  <a:lnTo>
                    <a:pt x="2371" y="2072"/>
                  </a:lnTo>
                  <a:lnTo>
                    <a:pt x="2404" y="2019"/>
                  </a:lnTo>
                  <a:lnTo>
                    <a:pt x="2406" y="2019"/>
                  </a:lnTo>
                  <a:lnTo>
                    <a:pt x="2573" y="2017"/>
                  </a:lnTo>
                  <a:lnTo>
                    <a:pt x="2601" y="1970"/>
                  </a:lnTo>
                  <a:lnTo>
                    <a:pt x="2621" y="1968"/>
                  </a:lnTo>
                  <a:lnTo>
                    <a:pt x="2629" y="1906"/>
                  </a:lnTo>
                  <a:lnTo>
                    <a:pt x="2666" y="1872"/>
                  </a:lnTo>
                  <a:lnTo>
                    <a:pt x="2645" y="1818"/>
                  </a:lnTo>
                  <a:lnTo>
                    <a:pt x="2645" y="1775"/>
                  </a:lnTo>
                  <a:lnTo>
                    <a:pt x="2645" y="1775"/>
                  </a:lnTo>
                  <a:lnTo>
                    <a:pt x="2667" y="1705"/>
                  </a:lnTo>
                  <a:lnTo>
                    <a:pt x="2744" y="1680"/>
                  </a:lnTo>
                  <a:lnTo>
                    <a:pt x="2807" y="1671"/>
                  </a:lnTo>
                  <a:lnTo>
                    <a:pt x="2829" y="1652"/>
                  </a:lnTo>
                  <a:lnTo>
                    <a:pt x="2841" y="1604"/>
                  </a:lnTo>
                  <a:lnTo>
                    <a:pt x="2898" y="1586"/>
                  </a:lnTo>
                  <a:lnTo>
                    <a:pt x="2919" y="1555"/>
                  </a:lnTo>
                  <a:lnTo>
                    <a:pt x="2908" y="1514"/>
                  </a:lnTo>
                  <a:lnTo>
                    <a:pt x="2940" y="1450"/>
                  </a:lnTo>
                  <a:lnTo>
                    <a:pt x="2867" y="1316"/>
                  </a:lnTo>
                  <a:lnTo>
                    <a:pt x="2805" y="1250"/>
                  </a:lnTo>
                  <a:lnTo>
                    <a:pt x="2757" y="1214"/>
                  </a:lnTo>
                  <a:lnTo>
                    <a:pt x="2888" y="1083"/>
                  </a:lnTo>
                  <a:lnTo>
                    <a:pt x="2936" y="1103"/>
                  </a:lnTo>
                  <a:lnTo>
                    <a:pt x="3029" y="1087"/>
                  </a:lnTo>
                  <a:lnTo>
                    <a:pt x="3058" y="986"/>
                  </a:lnTo>
                  <a:lnTo>
                    <a:pt x="3087" y="965"/>
                  </a:lnTo>
                  <a:lnTo>
                    <a:pt x="3138" y="967"/>
                  </a:lnTo>
                  <a:lnTo>
                    <a:pt x="3134" y="906"/>
                  </a:lnTo>
                  <a:lnTo>
                    <a:pt x="3146" y="887"/>
                  </a:lnTo>
                  <a:lnTo>
                    <a:pt x="3185" y="890"/>
                  </a:lnTo>
                  <a:lnTo>
                    <a:pt x="3245" y="849"/>
                  </a:lnTo>
                  <a:lnTo>
                    <a:pt x="3256" y="821"/>
                  </a:lnTo>
                  <a:lnTo>
                    <a:pt x="3243" y="780"/>
                  </a:lnTo>
                  <a:lnTo>
                    <a:pt x="3197" y="761"/>
                  </a:lnTo>
                  <a:lnTo>
                    <a:pt x="3231" y="704"/>
                  </a:lnTo>
                  <a:lnTo>
                    <a:pt x="3268" y="706"/>
                  </a:lnTo>
                  <a:lnTo>
                    <a:pt x="3351" y="626"/>
                  </a:lnTo>
                  <a:lnTo>
                    <a:pt x="3408" y="618"/>
                  </a:lnTo>
                  <a:lnTo>
                    <a:pt x="3410" y="503"/>
                  </a:lnTo>
                  <a:lnTo>
                    <a:pt x="3558" y="446"/>
                  </a:lnTo>
                  <a:lnTo>
                    <a:pt x="3585" y="395"/>
                  </a:lnTo>
                  <a:lnTo>
                    <a:pt x="3476" y="336"/>
                  </a:lnTo>
                  <a:lnTo>
                    <a:pt x="3432" y="187"/>
                  </a:lnTo>
                  <a:lnTo>
                    <a:pt x="3432" y="186"/>
                  </a:lnTo>
                  <a:lnTo>
                    <a:pt x="3467" y="91"/>
                  </a:lnTo>
                  <a:lnTo>
                    <a:pt x="3465" y="30"/>
                  </a:lnTo>
                  <a:lnTo>
                    <a:pt x="3453" y="8"/>
                  </a:lnTo>
                  <a:lnTo>
                    <a:pt x="3367" y="75"/>
                  </a:lnTo>
                  <a:lnTo>
                    <a:pt x="3356" y="151"/>
                  </a:lnTo>
                  <a:lnTo>
                    <a:pt x="3331" y="233"/>
                  </a:lnTo>
                  <a:lnTo>
                    <a:pt x="3245" y="325"/>
                  </a:lnTo>
                  <a:lnTo>
                    <a:pt x="3181" y="365"/>
                  </a:lnTo>
                  <a:lnTo>
                    <a:pt x="3128" y="393"/>
                  </a:lnTo>
                  <a:lnTo>
                    <a:pt x="3086" y="403"/>
                  </a:lnTo>
                  <a:lnTo>
                    <a:pt x="2973" y="420"/>
                  </a:lnTo>
                  <a:lnTo>
                    <a:pt x="2951" y="392"/>
                  </a:lnTo>
                  <a:lnTo>
                    <a:pt x="2854" y="378"/>
                  </a:lnTo>
                  <a:lnTo>
                    <a:pt x="2830" y="347"/>
                  </a:lnTo>
                  <a:lnTo>
                    <a:pt x="2740" y="323"/>
                  </a:lnTo>
                  <a:lnTo>
                    <a:pt x="2715" y="331"/>
                  </a:lnTo>
                  <a:lnTo>
                    <a:pt x="2650" y="300"/>
                  </a:lnTo>
                  <a:lnTo>
                    <a:pt x="2583" y="313"/>
                  </a:lnTo>
                  <a:lnTo>
                    <a:pt x="2563" y="340"/>
                  </a:lnTo>
                  <a:lnTo>
                    <a:pt x="2529" y="352"/>
                  </a:lnTo>
                  <a:lnTo>
                    <a:pt x="2513" y="369"/>
                  </a:lnTo>
                  <a:lnTo>
                    <a:pt x="2539" y="417"/>
                  </a:lnTo>
                  <a:lnTo>
                    <a:pt x="2522" y="451"/>
                  </a:lnTo>
                  <a:lnTo>
                    <a:pt x="2468" y="470"/>
                  </a:lnTo>
                  <a:lnTo>
                    <a:pt x="2443" y="506"/>
                  </a:lnTo>
                  <a:lnTo>
                    <a:pt x="2334" y="559"/>
                  </a:lnTo>
                  <a:lnTo>
                    <a:pt x="2261" y="560"/>
                  </a:lnTo>
                  <a:lnTo>
                    <a:pt x="2105" y="677"/>
                  </a:lnTo>
                  <a:lnTo>
                    <a:pt x="2058" y="713"/>
                  </a:lnTo>
                  <a:lnTo>
                    <a:pt x="2038" y="727"/>
                  </a:lnTo>
                  <a:lnTo>
                    <a:pt x="1969" y="750"/>
                  </a:lnTo>
                  <a:lnTo>
                    <a:pt x="1804" y="662"/>
                  </a:lnTo>
                  <a:lnTo>
                    <a:pt x="1774" y="688"/>
                  </a:lnTo>
                  <a:lnTo>
                    <a:pt x="1742" y="765"/>
                  </a:lnTo>
                  <a:lnTo>
                    <a:pt x="1714" y="756"/>
                  </a:lnTo>
                  <a:lnTo>
                    <a:pt x="1654" y="757"/>
                  </a:lnTo>
                  <a:lnTo>
                    <a:pt x="1613" y="769"/>
                  </a:lnTo>
                  <a:lnTo>
                    <a:pt x="1603" y="793"/>
                  </a:lnTo>
                  <a:lnTo>
                    <a:pt x="1660" y="828"/>
                  </a:lnTo>
                  <a:lnTo>
                    <a:pt x="1632" y="868"/>
                  </a:lnTo>
                  <a:lnTo>
                    <a:pt x="1556" y="872"/>
                  </a:lnTo>
                  <a:lnTo>
                    <a:pt x="1538" y="891"/>
                  </a:lnTo>
                  <a:lnTo>
                    <a:pt x="1508" y="888"/>
                  </a:lnTo>
                  <a:lnTo>
                    <a:pt x="1493" y="845"/>
                  </a:lnTo>
                  <a:lnTo>
                    <a:pt x="1450" y="870"/>
                  </a:lnTo>
                  <a:lnTo>
                    <a:pt x="1409" y="842"/>
                  </a:lnTo>
                  <a:lnTo>
                    <a:pt x="1329" y="878"/>
                  </a:lnTo>
                  <a:lnTo>
                    <a:pt x="1293" y="904"/>
                  </a:lnTo>
                  <a:lnTo>
                    <a:pt x="1244" y="942"/>
                  </a:lnTo>
                  <a:lnTo>
                    <a:pt x="1156" y="972"/>
                  </a:lnTo>
                  <a:lnTo>
                    <a:pt x="1134" y="958"/>
                  </a:lnTo>
                  <a:lnTo>
                    <a:pt x="1142" y="876"/>
                  </a:lnTo>
                  <a:lnTo>
                    <a:pt x="1042" y="924"/>
                  </a:lnTo>
                  <a:lnTo>
                    <a:pt x="1042" y="983"/>
                  </a:lnTo>
                  <a:lnTo>
                    <a:pt x="1021" y="1010"/>
                  </a:lnTo>
                  <a:lnTo>
                    <a:pt x="950" y="1020"/>
                  </a:lnTo>
                  <a:lnTo>
                    <a:pt x="911" y="1062"/>
                  </a:lnTo>
                  <a:lnTo>
                    <a:pt x="898" y="1089"/>
                  </a:lnTo>
                  <a:lnTo>
                    <a:pt x="927" y="1154"/>
                  </a:lnTo>
                  <a:lnTo>
                    <a:pt x="839" y="1221"/>
                  </a:lnTo>
                  <a:lnTo>
                    <a:pt x="796" y="1284"/>
                  </a:lnTo>
                  <a:lnTo>
                    <a:pt x="754" y="1292"/>
                  </a:lnTo>
                  <a:lnTo>
                    <a:pt x="731" y="1355"/>
                  </a:lnTo>
                  <a:lnTo>
                    <a:pt x="671" y="1401"/>
                  </a:lnTo>
                  <a:lnTo>
                    <a:pt x="642" y="1407"/>
                  </a:lnTo>
                  <a:lnTo>
                    <a:pt x="634" y="1403"/>
                  </a:lnTo>
                  <a:lnTo>
                    <a:pt x="552" y="1445"/>
                  </a:lnTo>
                  <a:lnTo>
                    <a:pt x="505" y="1386"/>
                  </a:lnTo>
                  <a:lnTo>
                    <a:pt x="497" y="1341"/>
                  </a:lnTo>
                  <a:lnTo>
                    <a:pt x="486" y="1325"/>
                  </a:lnTo>
                  <a:lnTo>
                    <a:pt x="455" y="1243"/>
                  </a:lnTo>
                  <a:lnTo>
                    <a:pt x="438" y="1229"/>
                  </a:lnTo>
                  <a:lnTo>
                    <a:pt x="419" y="1208"/>
                  </a:lnTo>
                  <a:lnTo>
                    <a:pt x="400" y="1159"/>
                  </a:lnTo>
                  <a:lnTo>
                    <a:pt x="375" y="1125"/>
                  </a:lnTo>
                  <a:lnTo>
                    <a:pt x="347" y="1103"/>
                  </a:lnTo>
                  <a:lnTo>
                    <a:pt x="339" y="1019"/>
                  </a:lnTo>
                  <a:lnTo>
                    <a:pt x="313" y="980"/>
                  </a:lnTo>
                  <a:lnTo>
                    <a:pt x="264" y="976"/>
                  </a:lnTo>
                  <a:lnTo>
                    <a:pt x="233" y="926"/>
                  </a:lnTo>
                  <a:lnTo>
                    <a:pt x="244" y="896"/>
                  </a:lnTo>
                  <a:lnTo>
                    <a:pt x="240" y="865"/>
                  </a:lnTo>
                  <a:lnTo>
                    <a:pt x="187" y="809"/>
                  </a:lnTo>
                  <a:lnTo>
                    <a:pt x="181" y="798"/>
                  </a:lnTo>
                  <a:lnTo>
                    <a:pt x="79" y="811"/>
                  </a:lnTo>
                  <a:lnTo>
                    <a:pt x="72" y="821"/>
                  </a:lnTo>
                  <a:lnTo>
                    <a:pt x="77" y="863"/>
                  </a:lnTo>
                  <a:lnTo>
                    <a:pt x="9" y="909"/>
                  </a:lnTo>
                  <a:lnTo>
                    <a:pt x="28" y="951"/>
                  </a:lnTo>
                  <a:lnTo>
                    <a:pt x="39" y="993"/>
                  </a:lnTo>
                  <a:lnTo>
                    <a:pt x="59" y="990"/>
                  </a:lnTo>
                  <a:lnTo>
                    <a:pt x="66" y="1020"/>
                  </a:lnTo>
                  <a:lnTo>
                    <a:pt x="108" y="1045"/>
                  </a:lnTo>
                  <a:lnTo>
                    <a:pt x="145" y="1099"/>
                  </a:lnTo>
                  <a:lnTo>
                    <a:pt x="191" y="1123"/>
                  </a:lnTo>
                  <a:lnTo>
                    <a:pt x="180" y="1221"/>
                  </a:lnTo>
                  <a:lnTo>
                    <a:pt x="120" y="1309"/>
                  </a:lnTo>
                  <a:lnTo>
                    <a:pt x="70" y="1389"/>
                  </a:lnTo>
                  <a:lnTo>
                    <a:pt x="90" y="1455"/>
                  </a:lnTo>
                  <a:lnTo>
                    <a:pt x="47" y="1514"/>
                  </a:lnTo>
                  <a:lnTo>
                    <a:pt x="57" y="1589"/>
                  </a:lnTo>
                  <a:lnTo>
                    <a:pt x="92" y="1610"/>
                  </a:lnTo>
                  <a:lnTo>
                    <a:pt x="161" y="1618"/>
                  </a:lnTo>
                  <a:lnTo>
                    <a:pt x="275" y="1628"/>
                  </a:lnTo>
                  <a:lnTo>
                    <a:pt x="244" y="1720"/>
                  </a:lnTo>
                  <a:lnTo>
                    <a:pt x="254" y="1784"/>
                  </a:lnTo>
                  <a:lnTo>
                    <a:pt x="231" y="1808"/>
                  </a:lnTo>
                  <a:lnTo>
                    <a:pt x="212" y="1849"/>
                  </a:lnTo>
                  <a:lnTo>
                    <a:pt x="233" y="1868"/>
                  </a:lnTo>
                  <a:lnTo>
                    <a:pt x="285" y="1852"/>
                  </a:lnTo>
                  <a:lnTo>
                    <a:pt x="320" y="1807"/>
                  </a:lnTo>
                  <a:lnTo>
                    <a:pt x="351" y="1809"/>
                  </a:lnTo>
                  <a:lnTo>
                    <a:pt x="348" y="1838"/>
                  </a:lnTo>
                  <a:lnTo>
                    <a:pt x="374" y="1850"/>
                  </a:lnTo>
                  <a:lnTo>
                    <a:pt x="375" y="1851"/>
                  </a:lnTo>
                  <a:lnTo>
                    <a:pt x="444" y="1949"/>
                  </a:lnTo>
                  <a:lnTo>
                    <a:pt x="451" y="1993"/>
                  </a:lnTo>
                  <a:lnTo>
                    <a:pt x="494" y="2003"/>
                  </a:lnTo>
                  <a:lnTo>
                    <a:pt x="530" y="2069"/>
                  </a:lnTo>
                  <a:lnTo>
                    <a:pt x="502" y="2103"/>
                  </a:lnTo>
                  <a:lnTo>
                    <a:pt x="561" y="2145"/>
                  </a:lnTo>
                  <a:lnTo>
                    <a:pt x="565" y="2202"/>
                  </a:lnTo>
                  <a:lnTo>
                    <a:pt x="580" y="2245"/>
                  </a:lnTo>
                  <a:lnTo>
                    <a:pt x="683" y="2387"/>
                  </a:lnTo>
                  <a:lnTo>
                    <a:pt x="694" y="2434"/>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5" name="Freeform 20"/>
            <p:cNvSpPr>
              <a:spLocks noEditPoints="1"/>
            </p:cNvSpPr>
            <p:nvPr/>
          </p:nvSpPr>
          <p:spPr bwMode="auto">
            <a:xfrm>
              <a:off x="4256" y="3278"/>
              <a:ext cx="980" cy="1481"/>
            </a:xfrm>
            <a:custGeom>
              <a:avLst/>
              <a:gdLst>
                <a:gd name="T0" fmla="*/ 1149 w 1632"/>
                <a:gd name="T1" fmla="*/ 34 h 2465"/>
                <a:gd name="T2" fmla="*/ 1098 w 1632"/>
                <a:gd name="T3" fmla="*/ 111 h 2465"/>
                <a:gd name="T4" fmla="*/ 822 w 1632"/>
                <a:gd name="T5" fmla="*/ 195 h 2465"/>
                <a:gd name="T6" fmla="*/ 597 w 1632"/>
                <a:gd name="T7" fmla="*/ 161 h 2465"/>
                <a:gd name="T8" fmla="*/ 466 w 1632"/>
                <a:gd name="T9" fmla="*/ 171 h 2465"/>
                <a:gd name="T10" fmla="*/ 299 w 1632"/>
                <a:gd name="T11" fmla="*/ 140 h 2465"/>
                <a:gd name="T12" fmla="*/ 266 w 1632"/>
                <a:gd name="T13" fmla="*/ 291 h 2465"/>
                <a:gd name="T14" fmla="*/ 150 w 1632"/>
                <a:gd name="T15" fmla="*/ 383 h 2465"/>
                <a:gd name="T16" fmla="*/ 95 w 1632"/>
                <a:gd name="T17" fmla="*/ 518 h 2465"/>
                <a:gd name="T18" fmla="*/ 141 w 1632"/>
                <a:gd name="T19" fmla="*/ 644 h 2465"/>
                <a:gd name="T20" fmla="*/ 161 w 1632"/>
                <a:gd name="T21" fmla="*/ 776 h 2465"/>
                <a:gd name="T22" fmla="*/ 120 w 1632"/>
                <a:gd name="T23" fmla="*/ 965 h 2465"/>
                <a:gd name="T24" fmla="*/ 143 w 1632"/>
                <a:gd name="T25" fmla="*/ 1130 h 2465"/>
                <a:gd name="T26" fmla="*/ 172 w 1632"/>
                <a:gd name="T27" fmla="*/ 1224 h 2465"/>
                <a:gd name="T28" fmla="*/ 389 w 1632"/>
                <a:gd name="T29" fmla="*/ 1399 h 2465"/>
                <a:gd name="T30" fmla="*/ 437 w 1632"/>
                <a:gd name="T31" fmla="*/ 1493 h 2465"/>
                <a:gd name="T32" fmla="*/ 555 w 1632"/>
                <a:gd name="T33" fmla="*/ 1551 h 2465"/>
                <a:gd name="T34" fmla="*/ 696 w 1632"/>
                <a:gd name="T35" fmla="*/ 1628 h 2465"/>
                <a:gd name="T36" fmla="*/ 842 w 1632"/>
                <a:gd name="T37" fmla="*/ 1635 h 2465"/>
                <a:gd name="T38" fmla="*/ 991 w 1632"/>
                <a:gd name="T39" fmla="*/ 1691 h 2465"/>
                <a:gd name="T40" fmla="*/ 955 w 1632"/>
                <a:gd name="T41" fmla="*/ 1787 h 2465"/>
                <a:gd name="T42" fmla="*/ 894 w 1632"/>
                <a:gd name="T43" fmla="*/ 1854 h 2465"/>
                <a:gd name="T44" fmla="*/ 856 w 1632"/>
                <a:gd name="T45" fmla="*/ 1941 h 2465"/>
                <a:gd name="T46" fmla="*/ 1013 w 1632"/>
                <a:gd name="T47" fmla="*/ 2020 h 2465"/>
                <a:gd name="T48" fmla="*/ 1058 w 1632"/>
                <a:gd name="T49" fmla="*/ 2047 h 2465"/>
                <a:gd name="T50" fmla="*/ 1082 w 1632"/>
                <a:gd name="T51" fmla="*/ 2116 h 2465"/>
                <a:gd name="T52" fmla="*/ 1136 w 1632"/>
                <a:gd name="T53" fmla="*/ 2180 h 2465"/>
                <a:gd name="T54" fmla="*/ 1173 w 1632"/>
                <a:gd name="T55" fmla="*/ 2310 h 2465"/>
                <a:gd name="T56" fmla="*/ 1186 w 1632"/>
                <a:gd name="T57" fmla="*/ 2329 h 2465"/>
                <a:gd name="T58" fmla="*/ 1165 w 1632"/>
                <a:gd name="T59" fmla="*/ 2422 h 2465"/>
                <a:gd name="T60" fmla="*/ 1253 w 1632"/>
                <a:gd name="T61" fmla="*/ 2424 h 2465"/>
                <a:gd name="T62" fmla="*/ 1304 w 1632"/>
                <a:gd name="T63" fmla="*/ 2454 h 2465"/>
                <a:gd name="T64" fmla="*/ 1391 w 1632"/>
                <a:gd name="T65" fmla="*/ 2399 h 2465"/>
                <a:gd name="T66" fmla="*/ 1467 w 1632"/>
                <a:gd name="T67" fmla="*/ 2269 h 2465"/>
                <a:gd name="T68" fmla="*/ 1476 w 1632"/>
                <a:gd name="T69" fmla="*/ 2216 h 2465"/>
                <a:gd name="T70" fmla="*/ 1401 w 1632"/>
                <a:gd name="T71" fmla="*/ 2131 h 2465"/>
                <a:gd name="T72" fmla="*/ 1357 w 1632"/>
                <a:gd name="T73" fmla="*/ 2102 h 2465"/>
                <a:gd name="T74" fmla="*/ 1289 w 1632"/>
                <a:gd name="T75" fmla="*/ 1999 h 2465"/>
                <a:gd name="T76" fmla="*/ 1326 w 1632"/>
                <a:gd name="T77" fmla="*/ 1970 h 2465"/>
                <a:gd name="T78" fmla="*/ 1357 w 1632"/>
                <a:gd name="T79" fmla="*/ 1893 h 2465"/>
                <a:gd name="T80" fmla="*/ 1341 w 1632"/>
                <a:gd name="T81" fmla="*/ 1847 h 2465"/>
                <a:gd name="T82" fmla="*/ 1345 w 1632"/>
                <a:gd name="T83" fmla="*/ 1757 h 2465"/>
                <a:gd name="T84" fmla="*/ 1468 w 1632"/>
                <a:gd name="T85" fmla="*/ 1701 h 2465"/>
                <a:gd name="T86" fmla="*/ 1469 w 1632"/>
                <a:gd name="T87" fmla="*/ 1589 h 2465"/>
                <a:gd name="T88" fmla="*/ 1557 w 1632"/>
                <a:gd name="T89" fmla="*/ 1487 h 2465"/>
                <a:gd name="T90" fmla="*/ 1632 w 1632"/>
                <a:gd name="T91" fmla="*/ 1390 h 2465"/>
                <a:gd name="T92" fmla="*/ 1482 w 1632"/>
                <a:gd name="T93" fmla="*/ 1263 h 2465"/>
                <a:gd name="T94" fmla="*/ 1451 w 1632"/>
                <a:gd name="T95" fmla="*/ 1135 h 2465"/>
                <a:gd name="T96" fmla="*/ 1422 w 1632"/>
                <a:gd name="T97" fmla="*/ 1071 h 2465"/>
                <a:gd name="T98" fmla="*/ 1446 w 1632"/>
                <a:gd name="T99" fmla="*/ 953 h 2465"/>
                <a:gd name="T100" fmla="*/ 1432 w 1632"/>
                <a:gd name="T101" fmla="*/ 866 h 2465"/>
                <a:gd name="T102" fmla="*/ 1484 w 1632"/>
                <a:gd name="T103" fmla="*/ 773 h 2465"/>
                <a:gd name="T104" fmla="*/ 1461 w 1632"/>
                <a:gd name="T105" fmla="*/ 581 h 2465"/>
                <a:gd name="T106" fmla="*/ 1392 w 1632"/>
                <a:gd name="T107" fmla="*/ 461 h 2465"/>
                <a:gd name="T108" fmla="*/ 1361 w 1632"/>
                <a:gd name="T109" fmla="*/ 410 h 2465"/>
                <a:gd name="T110" fmla="*/ 1316 w 1632"/>
                <a:gd name="T111" fmla="*/ 289 h 2465"/>
                <a:gd name="T112" fmla="*/ 1342 w 1632"/>
                <a:gd name="T113" fmla="*/ 88 h 2465"/>
                <a:gd name="T114" fmla="*/ 1191 w 1632"/>
                <a:gd name="T115" fmla="*/ 82 h 2465"/>
                <a:gd name="T116" fmla="*/ 1259 w 1632"/>
                <a:gd name="T117" fmla="*/ 1966 h 2465"/>
                <a:gd name="T118" fmla="*/ 1257 w 1632"/>
                <a:gd name="T119" fmla="*/ 2031 h 2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32" h="2465">
                  <a:moveTo>
                    <a:pt x="1180" y="0"/>
                  </a:moveTo>
                  <a:lnTo>
                    <a:pt x="1180" y="0"/>
                  </a:lnTo>
                  <a:lnTo>
                    <a:pt x="1149" y="34"/>
                  </a:lnTo>
                  <a:lnTo>
                    <a:pt x="1107" y="22"/>
                  </a:lnTo>
                  <a:lnTo>
                    <a:pt x="1074" y="41"/>
                  </a:lnTo>
                  <a:lnTo>
                    <a:pt x="1098" y="111"/>
                  </a:lnTo>
                  <a:lnTo>
                    <a:pt x="1069" y="141"/>
                  </a:lnTo>
                  <a:lnTo>
                    <a:pt x="920" y="206"/>
                  </a:lnTo>
                  <a:lnTo>
                    <a:pt x="822" y="195"/>
                  </a:lnTo>
                  <a:lnTo>
                    <a:pt x="749" y="171"/>
                  </a:lnTo>
                  <a:lnTo>
                    <a:pt x="642" y="182"/>
                  </a:lnTo>
                  <a:lnTo>
                    <a:pt x="597" y="161"/>
                  </a:lnTo>
                  <a:lnTo>
                    <a:pt x="568" y="172"/>
                  </a:lnTo>
                  <a:lnTo>
                    <a:pt x="519" y="211"/>
                  </a:lnTo>
                  <a:lnTo>
                    <a:pt x="466" y="171"/>
                  </a:lnTo>
                  <a:lnTo>
                    <a:pt x="416" y="188"/>
                  </a:lnTo>
                  <a:lnTo>
                    <a:pt x="378" y="154"/>
                  </a:lnTo>
                  <a:lnTo>
                    <a:pt x="299" y="140"/>
                  </a:lnTo>
                  <a:lnTo>
                    <a:pt x="268" y="175"/>
                  </a:lnTo>
                  <a:lnTo>
                    <a:pt x="258" y="250"/>
                  </a:lnTo>
                  <a:lnTo>
                    <a:pt x="266" y="291"/>
                  </a:lnTo>
                  <a:lnTo>
                    <a:pt x="194" y="308"/>
                  </a:lnTo>
                  <a:lnTo>
                    <a:pt x="179" y="327"/>
                  </a:lnTo>
                  <a:lnTo>
                    <a:pt x="150" y="383"/>
                  </a:lnTo>
                  <a:lnTo>
                    <a:pt x="2" y="439"/>
                  </a:lnTo>
                  <a:lnTo>
                    <a:pt x="0" y="555"/>
                  </a:lnTo>
                  <a:lnTo>
                    <a:pt x="95" y="518"/>
                  </a:lnTo>
                  <a:lnTo>
                    <a:pt x="148" y="562"/>
                  </a:lnTo>
                  <a:lnTo>
                    <a:pt x="134" y="614"/>
                  </a:lnTo>
                  <a:lnTo>
                    <a:pt x="141" y="644"/>
                  </a:lnTo>
                  <a:lnTo>
                    <a:pt x="163" y="680"/>
                  </a:lnTo>
                  <a:lnTo>
                    <a:pt x="153" y="696"/>
                  </a:lnTo>
                  <a:lnTo>
                    <a:pt x="161" y="776"/>
                  </a:lnTo>
                  <a:lnTo>
                    <a:pt x="155" y="888"/>
                  </a:lnTo>
                  <a:lnTo>
                    <a:pt x="151" y="930"/>
                  </a:lnTo>
                  <a:lnTo>
                    <a:pt x="120" y="965"/>
                  </a:lnTo>
                  <a:lnTo>
                    <a:pt x="109" y="1008"/>
                  </a:lnTo>
                  <a:lnTo>
                    <a:pt x="76" y="1018"/>
                  </a:lnTo>
                  <a:lnTo>
                    <a:pt x="143" y="1130"/>
                  </a:lnTo>
                  <a:lnTo>
                    <a:pt x="115" y="1176"/>
                  </a:lnTo>
                  <a:lnTo>
                    <a:pt x="161" y="1188"/>
                  </a:lnTo>
                  <a:lnTo>
                    <a:pt x="172" y="1224"/>
                  </a:lnTo>
                  <a:lnTo>
                    <a:pt x="306" y="1266"/>
                  </a:lnTo>
                  <a:lnTo>
                    <a:pt x="325" y="1329"/>
                  </a:lnTo>
                  <a:lnTo>
                    <a:pt x="389" y="1399"/>
                  </a:lnTo>
                  <a:lnTo>
                    <a:pt x="395" y="1428"/>
                  </a:lnTo>
                  <a:lnTo>
                    <a:pt x="460" y="1460"/>
                  </a:lnTo>
                  <a:lnTo>
                    <a:pt x="437" y="1493"/>
                  </a:lnTo>
                  <a:lnTo>
                    <a:pt x="473" y="1523"/>
                  </a:lnTo>
                  <a:lnTo>
                    <a:pt x="478" y="1563"/>
                  </a:lnTo>
                  <a:lnTo>
                    <a:pt x="555" y="1551"/>
                  </a:lnTo>
                  <a:lnTo>
                    <a:pt x="575" y="1583"/>
                  </a:lnTo>
                  <a:lnTo>
                    <a:pt x="659" y="1615"/>
                  </a:lnTo>
                  <a:lnTo>
                    <a:pt x="696" y="1628"/>
                  </a:lnTo>
                  <a:lnTo>
                    <a:pt x="769" y="1577"/>
                  </a:lnTo>
                  <a:lnTo>
                    <a:pt x="784" y="1604"/>
                  </a:lnTo>
                  <a:lnTo>
                    <a:pt x="842" y="1635"/>
                  </a:lnTo>
                  <a:lnTo>
                    <a:pt x="881" y="1625"/>
                  </a:lnTo>
                  <a:lnTo>
                    <a:pt x="890" y="1613"/>
                  </a:lnTo>
                  <a:lnTo>
                    <a:pt x="991" y="1691"/>
                  </a:lnTo>
                  <a:lnTo>
                    <a:pt x="999" y="1735"/>
                  </a:lnTo>
                  <a:lnTo>
                    <a:pt x="973" y="1772"/>
                  </a:lnTo>
                  <a:lnTo>
                    <a:pt x="955" y="1787"/>
                  </a:lnTo>
                  <a:lnTo>
                    <a:pt x="940" y="1816"/>
                  </a:lnTo>
                  <a:lnTo>
                    <a:pt x="923" y="1843"/>
                  </a:lnTo>
                  <a:lnTo>
                    <a:pt x="894" y="1854"/>
                  </a:lnTo>
                  <a:lnTo>
                    <a:pt x="876" y="1884"/>
                  </a:lnTo>
                  <a:lnTo>
                    <a:pt x="867" y="1896"/>
                  </a:lnTo>
                  <a:lnTo>
                    <a:pt x="856" y="1941"/>
                  </a:lnTo>
                  <a:lnTo>
                    <a:pt x="856" y="1941"/>
                  </a:lnTo>
                  <a:lnTo>
                    <a:pt x="933" y="1958"/>
                  </a:lnTo>
                  <a:lnTo>
                    <a:pt x="1013" y="2020"/>
                  </a:lnTo>
                  <a:lnTo>
                    <a:pt x="1024" y="2030"/>
                  </a:lnTo>
                  <a:lnTo>
                    <a:pt x="1038" y="2042"/>
                  </a:lnTo>
                  <a:lnTo>
                    <a:pt x="1058" y="2047"/>
                  </a:lnTo>
                  <a:lnTo>
                    <a:pt x="1086" y="2043"/>
                  </a:lnTo>
                  <a:lnTo>
                    <a:pt x="1094" y="2077"/>
                  </a:lnTo>
                  <a:lnTo>
                    <a:pt x="1082" y="2116"/>
                  </a:lnTo>
                  <a:lnTo>
                    <a:pt x="1090" y="2137"/>
                  </a:lnTo>
                  <a:lnTo>
                    <a:pt x="1119" y="2161"/>
                  </a:lnTo>
                  <a:lnTo>
                    <a:pt x="1136" y="2180"/>
                  </a:lnTo>
                  <a:lnTo>
                    <a:pt x="1143" y="2194"/>
                  </a:lnTo>
                  <a:lnTo>
                    <a:pt x="1157" y="2245"/>
                  </a:lnTo>
                  <a:lnTo>
                    <a:pt x="1173" y="2310"/>
                  </a:lnTo>
                  <a:lnTo>
                    <a:pt x="1193" y="2313"/>
                  </a:lnTo>
                  <a:lnTo>
                    <a:pt x="1198" y="2319"/>
                  </a:lnTo>
                  <a:lnTo>
                    <a:pt x="1186" y="2329"/>
                  </a:lnTo>
                  <a:lnTo>
                    <a:pt x="1134" y="2396"/>
                  </a:lnTo>
                  <a:lnTo>
                    <a:pt x="1130" y="2432"/>
                  </a:lnTo>
                  <a:lnTo>
                    <a:pt x="1165" y="2422"/>
                  </a:lnTo>
                  <a:lnTo>
                    <a:pt x="1203" y="2393"/>
                  </a:lnTo>
                  <a:lnTo>
                    <a:pt x="1223" y="2396"/>
                  </a:lnTo>
                  <a:lnTo>
                    <a:pt x="1253" y="2424"/>
                  </a:lnTo>
                  <a:lnTo>
                    <a:pt x="1288" y="2404"/>
                  </a:lnTo>
                  <a:lnTo>
                    <a:pt x="1311" y="2415"/>
                  </a:lnTo>
                  <a:lnTo>
                    <a:pt x="1304" y="2454"/>
                  </a:lnTo>
                  <a:lnTo>
                    <a:pt x="1356" y="2465"/>
                  </a:lnTo>
                  <a:lnTo>
                    <a:pt x="1390" y="2449"/>
                  </a:lnTo>
                  <a:lnTo>
                    <a:pt x="1391" y="2399"/>
                  </a:lnTo>
                  <a:lnTo>
                    <a:pt x="1424" y="2350"/>
                  </a:lnTo>
                  <a:lnTo>
                    <a:pt x="1430" y="2297"/>
                  </a:lnTo>
                  <a:lnTo>
                    <a:pt x="1467" y="2269"/>
                  </a:lnTo>
                  <a:lnTo>
                    <a:pt x="1493" y="2225"/>
                  </a:lnTo>
                  <a:lnTo>
                    <a:pt x="1496" y="2206"/>
                  </a:lnTo>
                  <a:lnTo>
                    <a:pt x="1476" y="2216"/>
                  </a:lnTo>
                  <a:lnTo>
                    <a:pt x="1474" y="2179"/>
                  </a:lnTo>
                  <a:lnTo>
                    <a:pt x="1436" y="2164"/>
                  </a:lnTo>
                  <a:lnTo>
                    <a:pt x="1401" y="2131"/>
                  </a:lnTo>
                  <a:lnTo>
                    <a:pt x="1374" y="2135"/>
                  </a:lnTo>
                  <a:lnTo>
                    <a:pt x="1352" y="2126"/>
                  </a:lnTo>
                  <a:lnTo>
                    <a:pt x="1357" y="2102"/>
                  </a:lnTo>
                  <a:lnTo>
                    <a:pt x="1335" y="2083"/>
                  </a:lnTo>
                  <a:lnTo>
                    <a:pt x="1338" y="2032"/>
                  </a:lnTo>
                  <a:lnTo>
                    <a:pt x="1289" y="1999"/>
                  </a:lnTo>
                  <a:lnTo>
                    <a:pt x="1300" y="1997"/>
                  </a:lnTo>
                  <a:lnTo>
                    <a:pt x="1297" y="1973"/>
                  </a:lnTo>
                  <a:lnTo>
                    <a:pt x="1326" y="1970"/>
                  </a:lnTo>
                  <a:lnTo>
                    <a:pt x="1367" y="1931"/>
                  </a:lnTo>
                  <a:lnTo>
                    <a:pt x="1359" y="1909"/>
                  </a:lnTo>
                  <a:lnTo>
                    <a:pt x="1357" y="1893"/>
                  </a:lnTo>
                  <a:lnTo>
                    <a:pt x="1356" y="1878"/>
                  </a:lnTo>
                  <a:lnTo>
                    <a:pt x="1354" y="1862"/>
                  </a:lnTo>
                  <a:lnTo>
                    <a:pt x="1341" y="1847"/>
                  </a:lnTo>
                  <a:lnTo>
                    <a:pt x="1320" y="1822"/>
                  </a:lnTo>
                  <a:lnTo>
                    <a:pt x="1337" y="1770"/>
                  </a:lnTo>
                  <a:lnTo>
                    <a:pt x="1345" y="1757"/>
                  </a:lnTo>
                  <a:lnTo>
                    <a:pt x="1410" y="1725"/>
                  </a:lnTo>
                  <a:lnTo>
                    <a:pt x="1461" y="1718"/>
                  </a:lnTo>
                  <a:lnTo>
                    <a:pt x="1468" y="1701"/>
                  </a:lnTo>
                  <a:lnTo>
                    <a:pt x="1471" y="1675"/>
                  </a:lnTo>
                  <a:lnTo>
                    <a:pt x="1489" y="1651"/>
                  </a:lnTo>
                  <a:lnTo>
                    <a:pt x="1469" y="1589"/>
                  </a:lnTo>
                  <a:lnTo>
                    <a:pt x="1452" y="1551"/>
                  </a:lnTo>
                  <a:lnTo>
                    <a:pt x="1465" y="1541"/>
                  </a:lnTo>
                  <a:lnTo>
                    <a:pt x="1557" y="1487"/>
                  </a:lnTo>
                  <a:lnTo>
                    <a:pt x="1588" y="1437"/>
                  </a:lnTo>
                  <a:lnTo>
                    <a:pt x="1628" y="1412"/>
                  </a:lnTo>
                  <a:lnTo>
                    <a:pt x="1632" y="1390"/>
                  </a:lnTo>
                  <a:lnTo>
                    <a:pt x="1590" y="1364"/>
                  </a:lnTo>
                  <a:lnTo>
                    <a:pt x="1546" y="1299"/>
                  </a:lnTo>
                  <a:lnTo>
                    <a:pt x="1482" y="1263"/>
                  </a:lnTo>
                  <a:lnTo>
                    <a:pt x="1479" y="1260"/>
                  </a:lnTo>
                  <a:lnTo>
                    <a:pt x="1445" y="1194"/>
                  </a:lnTo>
                  <a:lnTo>
                    <a:pt x="1451" y="1135"/>
                  </a:lnTo>
                  <a:lnTo>
                    <a:pt x="1453" y="1117"/>
                  </a:lnTo>
                  <a:lnTo>
                    <a:pt x="1453" y="1112"/>
                  </a:lnTo>
                  <a:lnTo>
                    <a:pt x="1422" y="1071"/>
                  </a:lnTo>
                  <a:lnTo>
                    <a:pt x="1404" y="1020"/>
                  </a:lnTo>
                  <a:lnTo>
                    <a:pt x="1424" y="988"/>
                  </a:lnTo>
                  <a:lnTo>
                    <a:pt x="1446" y="953"/>
                  </a:lnTo>
                  <a:lnTo>
                    <a:pt x="1426" y="925"/>
                  </a:lnTo>
                  <a:lnTo>
                    <a:pt x="1425" y="899"/>
                  </a:lnTo>
                  <a:lnTo>
                    <a:pt x="1432" y="866"/>
                  </a:lnTo>
                  <a:lnTo>
                    <a:pt x="1437" y="865"/>
                  </a:lnTo>
                  <a:lnTo>
                    <a:pt x="1477" y="844"/>
                  </a:lnTo>
                  <a:lnTo>
                    <a:pt x="1484" y="773"/>
                  </a:lnTo>
                  <a:lnTo>
                    <a:pt x="1467" y="727"/>
                  </a:lnTo>
                  <a:lnTo>
                    <a:pt x="1499" y="653"/>
                  </a:lnTo>
                  <a:lnTo>
                    <a:pt x="1461" y="581"/>
                  </a:lnTo>
                  <a:lnTo>
                    <a:pt x="1479" y="509"/>
                  </a:lnTo>
                  <a:lnTo>
                    <a:pt x="1443" y="456"/>
                  </a:lnTo>
                  <a:lnTo>
                    <a:pt x="1392" y="461"/>
                  </a:lnTo>
                  <a:lnTo>
                    <a:pt x="1367" y="445"/>
                  </a:lnTo>
                  <a:lnTo>
                    <a:pt x="1359" y="417"/>
                  </a:lnTo>
                  <a:lnTo>
                    <a:pt x="1361" y="410"/>
                  </a:lnTo>
                  <a:lnTo>
                    <a:pt x="1324" y="363"/>
                  </a:lnTo>
                  <a:lnTo>
                    <a:pt x="1317" y="307"/>
                  </a:lnTo>
                  <a:lnTo>
                    <a:pt x="1316" y="289"/>
                  </a:lnTo>
                  <a:lnTo>
                    <a:pt x="1328" y="192"/>
                  </a:lnTo>
                  <a:lnTo>
                    <a:pt x="1364" y="138"/>
                  </a:lnTo>
                  <a:lnTo>
                    <a:pt x="1342" y="88"/>
                  </a:lnTo>
                  <a:lnTo>
                    <a:pt x="1282" y="55"/>
                  </a:lnTo>
                  <a:lnTo>
                    <a:pt x="1225" y="82"/>
                  </a:lnTo>
                  <a:lnTo>
                    <a:pt x="1191" y="82"/>
                  </a:lnTo>
                  <a:lnTo>
                    <a:pt x="1195" y="36"/>
                  </a:lnTo>
                  <a:lnTo>
                    <a:pt x="1180" y="0"/>
                  </a:lnTo>
                  <a:close/>
                  <a:moveTo>
                    <a:pt x="1259" y="1966"/>
                  </a:moveTo>
                  <a:lnTo>
                    <a:pt x="1259" y="1966"/>
                  </a:lnTo>
                  <a:lnTo>
                    <a:pt x="1264" y="2002"/>
                  </a:lnTo>
                  <a:lnTo>
                    <a:pt x="1257" y="2031"/>
                  </a:lnTo>
                  <a:lnTo>
                    <a:pt x="1238" y="2026"/>
                  </a:lnTo>
                  <a:lnTo>
                    <a:pt x="1259" y="1966"/>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6" name="Freeform 21"/>
            <p:cNvSpPr>
              <a:spLocks noEditPoints="1"/>
            </p:cNvSpPr>
            <p:nvPr/>
          </p:nvSpPr>
          <p:spPr bwMode="auto">
            <a:xfrm>
              <a:off x="4254" y="3274"/>
              <a:ext cx="985" cy="1488"/>
            </a:xfrm>
            <a:custGeom>
              <a:avLst/>
              <a:gdLst>
                <a:gd name="T0" fmla="*/ 1255 w 1639"/>
                <a:gd name="T1" fmla="*/ 2434 h 2475"/>
                <a:gd name="T2" fmla="*/ 1134 w 1639"/>
                <a:gd name="T3" fmla="*/ 2400 h 2475"/>
                <a:gd name="T4" fmla="*/ 1142 w 1639"/>
                <a:gd name="T5" fmla="*/ 2201 h 2475"/>
                <a:gd name="T6" fmla="*/ 1086 w 1639"/>
                <a:gd name="T7" fmla="*/ 2053 h 2475"/>
                <a:gd name="T8" fmla="*/ 854 w 1639"/>
                <a:gd name="T9" fmla="*/ 1951 h 2475"/>
                <a:gd name="T10" fmla="*/ 940 w 1639"/>
                <a:gd name="T11" fmla="*/ 1820 h 2475"/>
                <a:gd name="T12" fmla="*/ 886 w 1639"/>
                <a:gd name="T13" fmla="*/ 1634 h 2475"/>
                <a:gd name="T14" fmla="*/ 576 w 1639"/>
                <a:gd name="T15" fmla="*/ 1592 h 2475"/>
                <a:gd name="T16" fmla="*/ 396 w 1639"/>
                <a:gd name="T17" fmla="*/ 1437 h 2475"/>
                <a:gd name="T18" fmla="*/ 112 w 1639"/>
                <a:gd name="T19" fmla="*/ 1184 h 2475"/>
                <a:gd name="T20" fmla="*/ 155 w 1639"/>
                <a:gd name="T21" fmla="*/ 893 h 2475"/>
                <a:gd name="T22" fmla="*/ 134 w 1639"/>
                <a:gd name="T23" fmla="*/ 620 h 2475"/>
                <a:gd name="T24" fmla="*/ 179 w 1639"/>
                <a:gd name="T25" fmla="*/ 332 h 2475"/>
                <a:gd name="T26" fmla="*/ 268 w 1639"/>
                <a:gd name="T27" fmla="*/ 180 h 2475"/>
                <a:gd name="T28" fmla="*/ 570 w 1639"/>
                <a:gd name="T29" fmla="*/ 175 h 2475"/>
                <a:gd name="T30" fmla="*/ 922 w 1639"/>
                <a:gd name="T31" fmla="*/ 208 h 2475"/>
                <a:gd name="T32" fmla="*/ 1185 w 1639"/>
                <a:gd name="T33" fmla="*/ 0 h 2475"/>
                <a:gd name="T34" fmla="*/ 1348 w 1639"/>
                <a:gd name="T35" fmla="*/ 91 h 2475"/>
                <a:gd name="T36" fmla="*/ 1368 w 1639"/>
                <a:gd name="T37" fmla="*/ 416 h 2475"/>
                <a:gd name="T38" fmla="*/ 1468 w 1639"/>
                <a:gd name="T39" fmla="*/ 586 h 2475"/>
                <a:gd name="T40" fmla="*/ 1440 w 1639"/>
                <a:gd name="T41" fmla="*/ 875 h 2475"/>
                <a:gd name="T42" fmla="*/ 1411 w 1639"/>
                <a:gd name="T43" fmla="*/ 1026 h 2475"/>
                <a:gd name="T44" fmla="*/ 1487 w 1639"/>
                <a:gd name="T45" fmla="*/ 1267 h 2475"/>
                <a:gd name="T46" fmla="*/ 1561 w 1639"/>
                <a:gd name="T47" fmla="*/ 1495 h 2475"/>
                <a:gd name="T48" fmla="*/ 1474 w 1639"/>
                <a:gd name="T49" fmla="*/ 1709 h 2475"/>
                <a:gd name="T50" fmla="*/ 1360 w 1639"/>
                <a:gd name="T51" fmla="*/ 1867 h 2475"/>
                <a:gd name="T52" fmla="*/ 1307 w 1639"/>
                <a:gd name="T53" fmla="*/ 2005 h 2475"/>
                <a:gd name="T54" fmla="*/ 1377 w 1639"/>
                <a:gd name="T55" fmla="*/ 2138 h 2475"/>
                <a:gd name="T56" fmla="*/ 1499 w 1639"/>
                <a:gd name="T57" fmla="*/ 2233 h 2475"/>
                <a:gd name="T58" fmla="*/ 1359 w 1639"/>
                <a:gd name="T59" fmla="*/ 2475 h 2475"/>
                <a:gd name="T60" fmla="*/ 1424 w 1639"/>
                <a:gd name="T61" fmla="*/ 2355 h 2475"/>
                <a:gd name="T62" fmla="*/ 1474 w 1639"/>
                <a:gd name="T63" fmla="*/ 2187 h 2475"/>
                <a:gd name="T64" fmla="*/ 1335 w 1639"/>
                <a:gd name="T65" fmla="*/ 2091 h 2475"/>
                <a:gd name="T66" fmla="*/ 1366 w 1639"/>
                <a:gd name="T67" fmla="*/ 1936 h 2475"/>
                <a:gd name="T68" fmla="*/ 1345 w 1639"/>
                <a:gd name="T69" fmla="*/ 1761 h 2475"/>
                <a:gd name="T70" fmla="*/ 1489 w 1639"/>
                <a:gd name="T71" fmla="*/ 1657 h 2475"/>
                <a:gd name="T72" fmla="*/ 1628 w 1639"/>
                <a:gd name="T73" fmla="*/ 1416 h 2475"/>
                <a:gd name="T74" fmla="*/ 1444 w 1639"/>
                <a:gd name="T75" fmla="*/ 1200 h 2475"/>
                <a:gd name="T76" fmla="*/ 1445 w 1639"/>
                <a:gd name="T77" fmla="*/ 959 h 2475"/>
                <a:gd name="T78" fmla="*/ 1484 w 1639"/>
                <a:gd name="T79" fmla="*/ 779 h 2475"/>
                <a:gd name="T80" fmla="*/ 1394 w 1639"/>
                <a:gd name="T81" fmla="*/ 471 h 2475"/>
                <a:gd name="T82" fmla="*/ 1316 w 1639"/>
                <a:gd name="T83" fmla="*/ 295 h 2475"/>
                <a:gd name="T84" fmla="*/ 1190 w 1639"/>
                <a:gd name="T85" fmla="*/ 92 h 2475"/>
                <a:gd name="T86" fmla="*/ 1104 w 1639"/>
                <a:gd name="T87" fmla="*/ 118 h 2475"/>
                <a:gd name="T88" fmla="*/ 600 w 1639"/>
                <a:gd name="T89" fmla="*/ 171 h 2475"/>
                <a:gd name="T90" fmla="*/ 303 w 1639"/>
                <a:gd name="T91" fmla="*/ 150 h 2475"/>
                <a:gd name="T92" fmla="*/ 155 w 1639"/>
                <a:gd name="T93" fmla="*/ 391 h 2475"/>
                <a:gd name="T94" fmla="*/ 141 w 1639"/>
                <a:gd name="T95" fmla="*/ 620 h 2475"/>
                <a:gd name="T96" fmla="*/ 157 w 1639"/>
                <a:gd name="T97" fmla="*/ 937 h 2475"/>
                <a:gd name="T98" fmla="*/ 166 w 1639"/>
                <a:gd name="T99" fmla="*/ 1191 h 2475"/>
                <a:gd name="T100" fmla="*/ 468 w 1639"/>
                <a:gd name="T101" fmla="*/ 1465 h 2475"/>
                <a:gd name="T102" fmla="*/ 698 w 1639"/>
                <a:gd name="T103" fmla="*/ 1631 h 2475"/>
                <a:gd name="T104" fmla="*/ 997 w 1639"/>
                <a:gd name="T105" fmla="*/ 1696 h 2475"/>
                <a:gd name="T106" fmla="*/ 899 w 1639"/>
                <a:gd name="T107" fmla="*/ 1863 h 2475"/>
                <a:gd name="T108" fmla="*/ 1042 w 1639"/>
                <a:gd name="T109" fmla="*/ 2045 h 2475"/>
                <a:gd name="T110" fmla="*/ 1124 w 1639"/>
                <a:gd name="T111" fmla="*/ 2164 h 2475"/>
                <a:gd name="T112" fmla="*/ 1206 w 1639"/>
                <a:gd name="T113" fmla="*/ 2326 h 2475"/>
                <a:gd name="T114" fmla="*/ 1227 w 1639"/>
                <a:gd name="T115" fmla="*/ 2399 h 2475"/>
                <a:gd name="T116" fmla="*/ 1263 w 1639"/>
                <a:gd name="T117" fmla="*/ 2041 h 2475"/>
                <a:gd name="T118" fmla="*/ 1245 w 1639"/>
                <a:gd name="T119" fmla="*/ 2030 h 2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39" h="2475">
                  <a:moveTo>
                    <a:pt x="1359" y="2475"/>
                  </a:moveTo>
                  <a:lnTo>
                    <a:pt x="1359" y="2475"/>
                  </a:lnTo>
                  <a:lnTo>
                    <a:pt x="1303" y="2463"/>
                  </a:lnTo>
                  <a:lnTo>
                    <a:pt x="1310" y="2423"/>
                  </a:lnTo>
                  <a:lnTo>
                    <a:pt x="1291" y="2414"/>
                  </a:lnTo>
                  <a:lnTo>
                    <a:pt x="1255" y="2434"/>
                  </a:lnTo>
                  <a:lnTo>
                    <a:pt x="1224" y="2405"/>
                  </a:lnTo>
                  <a:lnTo>
                    <a:pt x="1206" y="2403"/>
                  </a:lnTo>
                  <a:lnTo>
                    <a:pt x="1168" y="2431"/>
                  </a:lnTo>
                  <a:lnTo>
                    <a:pt x="1129" y="2443"/>
                  </a:lnTo>
                  <a:lnTo>
                    <a:pt x="1133" y="2401"/>
                  </a:lnTo>
                  <a:lnTo>
                    <a:pt x="1134" y="2400"/>
                  </a:lnTo>
                  <a:lnTo>
                    <a:pt x="1186" y="2333"/>
                  </a:lnTo>
                  <a:lnTo>
                    <a:pt x="1196" y="2325"/>
                  </a:lnTo>
                  <a:lnTo>
                    <a:pt x="1194" y="2322"/>
                  </a:lnTo>
                  <a:lnTo>
                    <a:pt x="1173" y="2319"/>
                  </a:lnTo>
                  <a:lnTo>
                    <a:pt x="1157" y="2252"/>
                  </a:lnTo>
                  <a:lnTo>
                    <a:pt x="1142" y="2201"/>
                  </a:lnTo>
                  <a:lnTo>
                    <a:pt x="1136" y="2188"/>
                  </a:lnTo>
                  <a:lnTo>
                    <a:pt x="1119" y="2169"/>
                  </a:lnTo>
                  <a:lnTo>
                    <a:pt x="1090" y="2145"/>
                  </a:lnTo>
                  <a:lnTo>
                    <a:pt x="1082" y="2122"/>
                  </a:lnTo>
                  <a:lnTo>
                    <a:pt x="1094" y="2083"/>
                  </a:lnTo>
                  <a:lnTo>
                    <a:pt x="1086" y="2053"/>
                  </a:lnTo>
                  <a:lnTo>
                    <a:pt x="1061" y="2056"/>
                  </a:lnTo>
                  <a:lnTo>
                    <a:pt x="1039" y="2052"/>
                  </a:lnTo>
                  <a:lnTo>
                    <a:pt x="1013" y="2029"/>
                  </a:lnTo>
                  <a:lnTo>
                    <a:pt x="935" y="1967"/>
                  </a:lnTo>
                  <a:lnTo>
                    <a:pt x="858" y="1951"/>
                  </a:lnTo>
                  <a:lnTo>
                    <a:pt x="854" y="1951"/>
                  </a:lnTo>
                  <a:lnTo>
                    <a:pt x="855" y="1946"/>
                  </a:lnTo>
                  <a:lnTo>
                    <a:pt x="868" y="1900"/>
                  </a:lnTo>
                  <a:lnTo>
                    <a:pt x="876" y="1888"/>
                  </a:lnTo>
                  <a:lnTo>
                    <a:pt x="894" y="1857"/>
                  </a:lnTo>
                  <a:lnTo>
                    <a:pt x="923" y="1846"/>
                  </a:lnTo>
                  <a:lnTo>
                    <a:pt x="940" y="1820"/>
                  </a:lnTo>
                  <a:lnTo>
                    <a:pt x="956" y="1790"/>
                  </a:lnTo>
                  <a:lnTo>
                    <a:pt x="974" y="1776"/>
                  </a:lnTo>
                  <a:lnTo>
                    <a:pt x="999" y="1741"/>
                  </a:lnTo>
                  <a:lnTo>
                    <a:pt x="991" y="1699"/>
                  </a:lnTo>
                  <a:lnTo>
                    <a:pt x="893" y="1623"/>
                  </a:lnTo>
                  <a:lnTo>
                    <a:pt x="886" y="1634"/>
                  </a:lnTo>
                  <a:lnTo>
                    <a:pt x="844" y="1644"/>
                  </a:lnTo>
                  <a:lnTo>
                    <a:pt x="784" y="1612"/>
                  </a:lnTo>
                  <a:lnTo>
                    <a:pt x="771" y="1588"/>
                  </a:lnTo>
                  <a:lnTo>
                    <a:pt x="699" y="1638"/>
                  </a:lnTo>
                  <a:lnTo>
                    <a:pt x="661" y="1624"/>
                  </a:lnTo>
                  <a:lnTo>
                    <a:pt x="576" y="1592"/>
                  </a:lnTo>
                  <a:lnTo>
                    <a:pt x="556" y="1561"/>
                  </a:lnTo>
                  <a:lnTo>
                    <a:pt x="479" y="1573"/>
                  </a:lnTo>
                  <a:lnTo>
                    <a:pt x="473" y="1531"/>
                  </a:lnTo>
                  <a:lnTo>
                    <a:pt x="436" y="1500"/>
                  </a:lnTo>
                  <a:lnTo>
                    <a:pt x="458" y="1468"/>
                  </a:lnTo>
                  <a:lnTo>
                    <a:pt x="396" y="1437"/>
                  </a:lnTo>
                  <a:lnTo>
                    <a:pt x="389" y="1407"/>
                  </a:lnTo>
                  <a:lnTo>
                    <a:pt x="325" y="1336"/>
                  </a:lnTo>
                  <a:lnTo>
                    <a:pt x="307" y="1275"/>
                  </a:lnTo>
                  <a:lnTo>
                    <a:pt x="173" y="1233"/>
                  </a:lnTo>
                  <a:lnTo>
                    <a:pt x="161" y="1197"/>
                  </a:lnTo>
                  <a:lnTo>
                    <a:pt x="112" y="1184"/>
                  </a:lnTo>
                  <a:lnTo>
                    <a:pt x="142" y="1136"/>
                  </a:lnTo>
                  <a:lnTo>
                    <a:pt x="74" y="1022"/>
                  </a:lnTo>
                  <a:lnTo>
                    <a:pt x="109" y="1011"/>
                  </a:lnTo>
                  <a:lnTo>
                    <a:pt x="121" y="969"/>
                  </a:lnTo>
                  <a:lnTo>
                    <a:pt x="151" y="935"/>
                  </a:lnTo>
                  <a:lnTo>
                    <a:pt x="155" y="893"/>
                  </a:lnTo>
                  <a:lnTo>
                    <a:pt x="160" y="782"/>
                  </a:lnTo>
                  <a:lnTo>
                    <a:pt x="153" y="701"/>
                  </a:lnTo>
                  <a:lnTo>
                    <a:pt x="162" y="686"/>
                  </a:lnTo>
                  <a:lnTo>
                    <a:pt x="141" y="651"/>
                  </a:lnTo>
                  <a:lnTo>
                    <a:pt x="134" y="620"/>
                  </a:lnTo>
                  <a:lnTo>
                    <a:pt x="134" y="620"/>
                  </a:lnTo>
                  <a:lnTo>
                    <a:pt x="148" y="569"/>
                  </a:lnTo>
                  <a:lnTo>
                    <a:pt x="97" y="528"/>
                  </a:lnTo>
                  <a:lnTo>
                    <a:pt x="0" y="566"/>
                  </a:lnTo>
                  <a:lnTo>
                    <a:pt x="2" y="443"/>
                  </a:lnTo>
                  <a:lnTo>
                    <a:pt x="150" y="386"/>
                  </a:lnTo>
                  <a:lnTo>
                    <a:pt x="179" y="332"/>
                  </a:lnTo>
                  <a:lnTo>
                    <a:pt x="195" y="311"/>
                  </a:lnTo>
                  <a:lnTo>
                    <a:pt x="196" y="311"/>
                  </a:lnTo>
                  <a:lnTo>
                    <a:pt x="265" y="295"/>
                  </a:lnTo>
                  <a:lnTo>
                    <a:pt x="258" y="256"/>
                  </a:lnTo>
                  <a:lnTo>
                    <a:pt x="258" y="255"/>
                  </a:lnTo>
                  <a:lnTo>
                    <a:pt x="268" y="180"/>
                  </a:lnTo>
                  <a:lnTo>
                    <a:pt x="301" y="143"/>
                  </a:lnTo>
                  <a:lnTo>
                    <a:pt x="382" y="157"/>
                  </a:lnTo>
                  <a:lnTo>
                    <a:pt x="419" y="190"/>
                  </a:lnTo>
                  <a:lnTo>
                    <a:pt x="470" y="174"/>
                  </a:lnTo>
                  <a:lnTo>
                    <a:pt x="522" y="213"/>
                  </a:lnTo>
                  <a:lnTo>
                    <a:pt x="570" y="175"/>
                  </a:lnTo>
                  <a:lnTo>
                    <a:pt x="600" y="163"/>
                  </a:lnTo>
                  <a:lnTo>
                    <a:pt x="646" y="185"/>
                  </a:lnTo>
                  <a:lnTo>
                    <a:pt x="753" y="173"/>
                  </a:lnTo>
                  <a:lnTo>
                    <a:pt x="753" y="174"/>
                  </a:lnTo>
                  <a:lnTo>
                    <a:pt x="827" y="198"/>
                  </a:lnTo>
                  <a:lnTo>
                    <a:pt x="922" y="208"/>
                  </a:lnTo>
                  <a:lnTo>
                    <a:pt x="1070" y="144"/>
                  </a:lnTo>
                  <a:lnTo>
                    <a:pt x="1097" y="116"/>
                  </a:lnTo>
                  <a:lnTo>
                    <a:pt x="1073" y="46"/>
                  </a:lnTo>
                  <a:lnTo>
                    <a:pt x="1110" y="25"/>
                  </a:lnTo>
                  <a:lnTo>
                    <a:pt x="1151" y="36"/>
                  </a:lnTo>
                  <a:lnTo>
                    <a:pt x="1185" y="0"/>
                  </a:lnTo>
                  <a:lnTo>
                    <a:pt x="1201" y="41"/>
                  </a:lnTo>
                  <a:lnTo>
                    <a:pt x="1201" y="42"/>
                  </a:lnTo>
                  <a:lnTo>
                    <a:pt x="1198" y="85"/>
                  </a:lnTo>
                  <a:lnTo>
                    <a:pt x="1227" y="85"/>
                  </a:lnTo>
                  <a:lnTo>
                    <a:pt x="1285" y="58"/>
                  </a:lnTo>
                  <a:lnTo>
                    <a:pt x="1348" y="91"/>
                  </a:lnTo>
                  <a:lnTo>
                    <a:pt x="1370" y="144"/>
                  </a:lnTo>
                  <a:lnTo>
                    <a:pt x="1334" y="199"/>
                  </a:lnTo>
                  <a:lnTo>
                    <a:pt x="1323" y="295"/>
                  </a:lnTo>
                  <a:lnTo>
                    <a:pt x="1324" y="313"/>
                  </a:lnTo>
                  <a:lnTo>
                    <a:pt x="1331" y="368"/>
                  </a:lnTo>
                  <a:lnTo>
                    <a:pt x="1368" y="416"/>
                  </a:lnTo>
                  <a:lnTo>
                    <a:pt x="1365" y="423"/>
                  </a:lnTo>
                  <a:lnTo>
                    <a:pt x="1373" y="449"/>
                  </a:lnTo>
                  <a:lnTo>
                    <a:pt x="1396" y="464"/>
                  </a:lnTo>
                  <a:lnTo>
                    <a:pt x="1447" y="459"/>
                  </a:lnTo>
                  <a:lnTo>
                    <a:pt x="1485" y="515"/>
                  </a:lnTo>
                  <a:lnTo>
                    <a:pt x="1468" y="586"/>
                  </a:lnTo>
                  <a:lnTo>
                    <a:pt x="1506" y="659"/>
                  </a:lnTo>
                  <a:lnTo>
                    <a:pt x="1473" y="733"/>
                  </a:lnTo>
                  <a:lnTo>
                    <a:pt x="1490" y="779"/>
                  </a:lnTo>
                  <a:lnTo>
                    <a:pt x="1490" y="779"/>
                  </a:lnTo>
                  <a:lnTo>
                    <a:pt x="1483" y="852"/>
                  </a:lnTo>
                  <a:lnTo>
                    <a:pt x="1440" y="875"/>
                  </a:lnTo>
                  <a:lnTo>
                    <a:pt x="1437" y="875"/>
                  </a:lnTo>
                  <a:lnTo>
                    <a:pt x="1431" y="906"/>
                  </a:lnTo>
                  <a:lnTo>
                    <a:pt x="1432" y="930"/>
                  </a:lnTo>
                  <a:lnTo>
                    <a:pt x="1453" y="959"/>
                  </a:lnTo>
                  <a:lnTo>
                    <a:pt x="1430" y="996"/>
                  </a:lnTo>
                  <a:lnTo>
                    <a:pt x="1411" y="1026"/>
                  </a:lnTo>
                  <a:lnTo>
                    <a:pt x="1428" y="1075"/>
                  </a:lnTo>
                  <a:lnTo>
                    <a:pt x="1460" y="1117"/>
                  </a:lnTo>
                  <a:lnTo>
                    <a:pt x="1459" y="1123"/>
                  </a:lnTo>
                  <a:lnTo>
                    <a:pt x="1451" y="1199"/>
                  </a:lnTo>
                  <a:lnTo>
                    <a:pt x="1485" y="1264"/>
                  </a:lnTo>
                  <a:lnTo>
                    <a:pt x="1487" y="1267"/>
                  </a:lnTo>
                  <a:lnTo>
                    <a:pt x="1552" y="1303"/>
                  </a:lnTo>
                  <a:lnTo>
                    <a:pt x="1595" y="1367"/>
                  </a:lnTo>
                  <a:lnTo>
                    <a:pt x="1639" y="1395"/>
                  </a:lnTo>
                  <a:lnTo>
                    <a:pt x="1634" y="1420"/>
                  </a:lnTo>
                  <a:lnTo>
                    <a:pt x="1593" y="1445"/>
                  </a:lnTo>
                  <a:lnTo>
                    <a:pt x="1561" y="1495"/>
                  </a:lnTo>
                  <a:lnTo>
                    <a:pt x="1470" y="1550"/>
                  </a:lnTo>
                  <a:lnTo>
                    <a:pt x="1459" y="1558"/>
                  </a:lnTo>
                  <a:lnTo>
                    <a:pt x="1475" y="1594"/>
                  </a:lnTo>
                  <a:lnTo>
                    <a:pt x="1496" y="1658"/>
                  </a:lnTo>
                  <a:lnTo>
                    <a:pt x="1477" y="1682"/>
                  </a:lnTo>
                  <a:lnTo>
                    <a:pt x="1474" y="1709"/>
                  </a:lnTo>
                  <a:lnTo>
                    <a:pt x="1466" y="1727"/>
                  </a:lnTo>
                  <a:lnTo>
                    <a:pt x="1414" y="1734"/>
                  </a:lnTo>
                  <a:lnTo>
                    <a:pt x="1350" y="1766"/>
                  </a:lnTo>
                  <a:lnTo>
                    <a:pt x="1343" y="1778"/>
                  </a:lnTo>
                  <a:lnTo>
                    <a:pt x="1327" y="1828"/>
                  </a:lnTo>
                  <a:lnTo>
                    <a:pt x="1360" y="1867"/>
                  </a:lnTo>
                  <a:lnTo>
                    <a:pt x="1364" y="1899"/>
                  </a:lnTo>
                  <a:lnTo>
                    <a:pt x="1365" y="1915"/>
                  </a:lnTo>
                  <a:lnTo>
                    <a:pt x="1374" y="1938"/>
                  </a:lnTo>
                  <a:lnTo>
                    <a:pt x="1331" y="1979"/>
                  </a:lnTo>
                  <a:lnTo>
                    <a:pt x="1304" y="1982"/>
                  </a:lnTo>
                  <a:lnTo>
                    <a:pt x="1307" y="2005"/>
                  </a:lnTo>
                  <a:lnTo>
                    <a:pt x="1300" y="2007"/>
                  </a:lnTo>
                  <a:lnTo>
                    <a:pt x="1345" y="2037"/>
                  </a:lnTo>
                  <a:lnTo>
                    <a:pt x="1342" y="2088"/>
                  </a:lnTo>
                  <a:lnTo>
                    <a:pt x="1364" y="2107"/>
                  </a:lnTo>
                  <a:lnTo>
                    <a:pt x="1358" y="2130"/>
                  </a:lnTo>
                  <a:lnTo>
                    <a:pt x="1377" y="2138"/>
                  </a:lnTo>
                  <a:lnTo>
                    <a:pt x="1405" y="2134"/>
                  </a:lnTo>
                  <a:lnTo>
                    <a:pt x="1441" y="2167"/>
                  </a:lnTo>
                  <a:lnTo>
                    <a:pt x="1480" y="2182"/>
                  </a:lnTo>
                  <a:lnTo>
                    <a:pt x="1482" y="2217"/>
                  </a:lnTo>
                  <a:lnTo>
                    <a:pt x="1504" y="2206"/>
                  </a:lnTo>
                  <a:lnTo>
                    <a:pt x="1499" y="2233"/>
                  </a:lnTo>
                  <a:lnTo>
                    <a:pt x="1472" y="2278"/>
                  </a:lnTo>
                  <a:lnTo>
                    <a:pt x="1436" y="2305"/>
                  </a:lnTo>
                  <a:lnTo>
                    <a:pt x="1430" y="2358"/>
                  </a:lnTo>
                  <a:lnTo>
                    <a:pt x="1397" y="2406"/>
                  </a:lnTo>
                  <a:lnTo>
                    <a:pt x="1397" y="2457"/>
                  </a:lnTo>
                  <a:lnTo>
                    <a:pt x="1359" y="2475"/>
                  </a:lnTo>
                  <a:close/>
                  <a:moveTo>
                    <a:pt x="1311" y="2458"/>
                  </a:moveTo>
                  <a:lnTo>
                    <a:pt x="1311" y="2458"/>
                  </a:lnTo>
                  <a:lnTo>
                    <a:pt x="1358" y="2468"/>
                  </a:lnTo>
                  <a:lnTo>
                    <a:pt x="1390" y="2453"/>
                  </a:lnTo>
                  <a:lnTo>
                    <a:pt x="1391" y="2404"/>
                  </a:lnTo>
                  <a:lnTo>
                    <a:pt x="1424" y="2355"/>
                  </a:lnTo>
                  <a:lnTo>
                    <a:pt x="1430" y="2301"/>
                  </a:lnTo>
                  <a:lnTo>
                    <a:pt x="1467" y="2273"/>
                  </a:lnTo>
                  <a:lnTo>
                    <a:pt x="1493" y="2230"/>
                  </a:lnTo>
                  <a:lnTo>
                    <a:pt x="1495" y="2218"/>
                  </a:lnTo>
                  <a:lnTo>
                    <a:pt x="1476" y="2227"/>
                  </a:lnTo>
                  <a:lnTo>
                    <a:pt x="1474" y="2187"/>
                  </a:lnTo>
                  <a:lnTo>
                    <a:pt x="1437" y="2172"/>
                  </a:lnTo>
                  <a:lnTo>
                    <a:pt x="1403" y="2141"/>
                  </a:lnTo>
                  <a:lnTo>
                    <a:pt x="1376" y="2144"/>
                  </a:lnTo>
                  <a:lnTo>
                    <a:pt x="1351" y="2134"/>
                  </a:lnTo>
                  <a:lnTo>
                    <a:pt x="1357" y="2109"/>
                  </a:lnTo>
                  <a:lnTo>
                    <a:pt x="1335" y="2091"/>
                  </a:lnTo>
                  <a:lnTo>
                    <a:pt x="1338" y="2040"/>
                  </a:lnTo>
                  <a:lnTo>
                    <a:pt x="1283" y="2004"/>
                  </a:lnTo>
                  <a:lnTo>
                    <a:pt x="1300" y="2000"/>
                  </a:lnTo>
                  <a:lnTo>
                    <a:pt x="1297" y="1976"/>
                  </a:lnTo>
                  <a:lnTo>
                    <a:pt x="1328" y="1973"/>
                  </a:lnTo>
                  <a:lnTo>
                    <a:pt x="1366" y="1936"/>
                  </a:lnTo>
                  <a:lnTo>
                    <a:pt x="1358" y="1916"/>
                  </a:lnTo>
                  <a:lnTo>
                    <a:pt x="1354" y="1870"/>
                  </a:lnTo>
                  <a:lnTo>
                    <a:pt x="1341" y="1855"/>
                  </a:lnTo>
                  <a:lnTo>
                    <a:pt x="1320" y="1829"/>
                  </a:lnTo>
                  <a:lnTo>
                    <a:pt x="1337" y="1775"/>
                  </a:lnTo>
                  <a:lnTo>
                    <a:pt x="1345" y="1761"/>
                  </a:lnTo>
                  <a:lnTo>
                    <a:pt x="1346" y="1761"/>
                  </a:lnTo>
                  <a:lnTo>
                    <a:pt x="1412" y="1727"/>
                  </a:lnTo>
                  <a:lnTo>
                    <a:pt x="1462" y="1721"/>
                  </a:lnTo>
                  <a:lnTo>
                    <a:pt x="1468" y="1706"/>
                  </a:lnTo>
                  <a:lnTo>
                    <a:pt x="1471" y="1680"/>
                  </a:lnTo>
                  <a:lnTo>
                    <a:pt x="1489" y="1657"/>
                  </a:lnTo>
                  <a:lnTo>
                    <a:pt x="1469" y="1596"/>
                  </a:lnTo>
                  <a:lnTo>
                    <a:pt x="1451" y="1556"/>
                  </a:lnTo>
                  <a:lnTo>
                    <a:pt x="1466" y="1544"/>
                  </a:lnTo>
                  <a:lnTo>
                    <a:pt x="1557" y="1490"/>
                  </a:lnTo>
                  <a:lnTo>
                    <a:pt x="1589" y="1440"/>
                  </a:lnTo>
                  <a:lnTo>
                    <a:pt x="1628" y="1416"/>
                  </a:lnTo>
                  <a:lnTo>
                    <a:pt x="1632" y="1398"/>
                  </a:lnTo>
                  <a:lnTo>
                    <a:pt x="1590" y="1372"/>
                  </a:lnTo>
                  <a:lnTo>
                    <a:pt x="1547" y="1307"/>
                  </a:lnTo>
                  <a:lnTo>
                    <a:pt x="1482" y="1271"/>
                  </a:lnTo>
                  <a:lnTo>
                    <a:pt x="1479" y="1268"/>
                  </a:lnTo>
                  <a:lnTo>
                    <a:pt x="1444" y="1200"/>
                  </a:lnTo>
                  <a:lnTo>
                    <a:pt x="1444" y="1199"/>
                  </a:lnTo>
                  <a:lnTo>
                    <a:pt x="1453" y="1119"/>
                  </a:lnTo>
                  <a:lnTo>
                    <a:pt x="1422" y="1078"/>
                  </a:lnTo>
                  <a:lnTo>
                    <a:pt x="1403" y="1025"/>
                  </a:lnTo>
                  <a:lnTo>
                    <a:pt x="1424" y="993"/>
                  </a:lnTo>
                  <a:lnTo>
                    <a:pt x="1445" y="959"/>
                  </a:lnTo>
                  <a:lnTo>
                    <a:pt x="1425" y="932"/>
                  </a:lnTo>
                  <a:lnTo>
                    <a:pt x="1424" y="905"/>
                  </a:lnTo>
                  <a:lnTo>
                    <a:pt x="1432" y="868"/>
                  </a:lnTo>
                  <a:lnTo>
                    <a:pt x="1439" y="868"/>
                  </a:lnTo>
                  <a:lnTo>
                    <a:pt x="1477" y="848"/>
                  </a:lnTo>
                  <a:lnTo>
                    <a:pt x="1484" y="779"/>
                  </a:lnTo>
                  <a:lnTo>
                    <a:pt x="1466" y="733"/>
                  </a:lnTo>
                  <a:lnTo>
                    <a:pt x="1498" y="659"/>
                  </a:lnTo>
                  <a:lnTo>
                    <a:pt x="1460" y="587"/>
                  </a:lnTo>
                  <a:lnTo>
                    <a:pt x="1478" y="516"/>
                  </a:lnTo>
                  <a:lnTo>
                    <a:pt x="1444" y="466"/>
                  </a:lnTo>
                  <a:lnTo>
                    <a:pt x="1394" y="471"/>
                  </a:lnTo>
                  <a:lnTo>
                    <a:pt x="1367" y="453"/>
                  </a:lnTo>
                  <a:lnTo>
                    <a:pt x="1358" y="423"/>
                  </a:lnTo>
                  <a:lnTo>
                    <a:pt x="1360" y="417"/>
                  </a:lnTo>
                  <a:lnTo>
                    <a:pt x="1324" y="371"/>
                  </a:lnTo>
                  <a:lnTo>
                    <a:pt x="1317" y="314"/>
                  </a:lnTo>
                  <a:lnTo>
                    <a:pt x="1316" y="295"/>
                  </a:lnTo>
                  <a:lnTo>
                    <a:pt x="1328" y="196"/>
                  </a:lnTo>
                  <a:lnTo>
                    <a:pt x="1363" y="143"/>
                  </a:lnTo>
                  <a:lnTo>
                    <a:pt x="1343" y="96"/>
                  </a:lnTo>
                  <a:lnTo>
                    <a:pt x="1285" y="65"/>
                  </a:lnTo>
                  <a:lnTo>
                    <a:pt x="1228" y="92"/>
                  </a:lnTo>
                  <a:lnTo>
                    <a:pt x="1190" y="92"/>
                  </a:lnTo>
                  <a:lnTo>
                    <a:pt x="1194" y="42"/>
                  </a:lnTo>
                  <a:lnTo>
                    <a:pt x="1182" y="12"/>
                  </a:lnTo>
                  <a:lnTo>
                    <a:pt x="1153" y="43"/>
                  </a:lnTo>
                  <a:lnTo>
                    <a:pt x="1111" y="32"/>
                  </a:lnTo>
                  <a:lnTo>
                    <a:pt x="1081" y="49"/>
                  </a:lnTo>
                  <a:lnTo>
                    <a:pt x="1104" y="118"/>
                  </a:lnTo>
                  <a:lnTo>
                    <a:pt x="1074" y="150"/>
                  </a:lnTo>
                  <a:lnTo>
                    <a:pt x="923" y="215"/>
                  </a:lnTo>
                  <a:lnTo>
                    <a:pt x="825" y="204"/>
                  </a:lnTo>
                  <a:lnTo>
                    <a:pt x="752" y="180"/>
                  </a:lnTo>
                  <a:lnTo>
                    <a:pt x="645" y="191"/>
                  </a:lnTo>
                  <a:lnTo>
                    <a:pt x="600" y="171"/>
                  </a:lnTo>
                  <a:lnTo>
                    <a:pt x="573" y="181"/>
                  </a:lnTo>
                  <a:lnTo>
                    <a:pt x="522" y="222"/>
                  </a:lnTo>
                  <a:lnTo>
                    <a:pt x="469" y="181"/>
                  </a:lnTo>
                  <a:lnTo>
                    <a:pt x="418" y="198"/>
                  </a:lnTo>
                  <a:lnTo>
                    <a:pt x="379" y="163"/>
                  </a:lnTo>
                  <a:lnTo>
                    <a:pt x="303" y="150"/>
                  </a:lnTo>
                  <a:lnTo>
                    <a:pt x="274" y="182"/>
                  </a:lnTo>
                  <a:lnTo>
                    <a:pt x="264" y="256"/>
                  </a:lnTo>
                  <a:lnTo>
                    <a:pt x="273" y="300"/>
                  </a:lnTo>
                  <a:lnTo>
                    <a:pt x="199" y="317"/>
                  </a:lnTo>
                  <a:lnTo>
                    <a:pt x="184" y="335"/>
                  </a:lnTo>
                  <a:lnTo>
                    <a:pt x="155" y="391"/>
                  </a:lnTo>
                  <a:lnTo>
                    <a:pt x="154" y="392"/>
                  </a:lnTo>
                  <a:lnTo>
                    <a:pt x="9" y="448"/>
                  </a:lnTo>
                  <a:lnTo>
                    <a:pt x="7" y="556"/>
                  </a:lnTo>
                  <a:lnTo>
                    <a:pt x="98" y="520"/>
                  </a:lnTo>
                  <a:lnTo>
                    <a:pt x="155" y="567"/>
                  </a:lnTo>
                  <a:lnTo>
                    <a:pt x="141" y="620"/>
                  </a:lnTo>
                  <a:lnTo>
                    <a:pt x="147" y="649"/>
                  </a:lnTo>
                  <a:lnTo>
                    <a:pt x="170" y="685"/>
                  </a:lnTo>
                  <a:lnTo>
                    <a:pt x="160" y="703"/>
                  </a:lnTo>
                  <a:lnTo>
                    <a:pt x="167" y="782"/>
                  </a:lnTo>
                  <a:lnTo>
                    <a:pt x="162" y="894"/>
                  </a:lnTo>
                  <a:lnTo>
                    <a:pt x="157" y="937"/>
                  </a:lnTo>
                  <a:lnTo>
                    <a:pt x="126" y="973"/>
                  </a:lnTo>
                  <a:lnTo>
                    <a:pt x="115" y="1016"/>
                  </a:lnTo>
                  <a:lnTo>
                    <a:pt x="84" y="1026"/>
                  </a:lnTo>
                  <a:lnTo>
                    <a:pt x="150" y="1136"/>
                  </a:lnTo>
                  <a:lnTo>
                    <a:pt x="123" y="1180"/>
                  </a:lnTo>
                  <a:lnTo>
                    <a:pt x="166" y="1191"/>
                  </a:lnTo>
                  <a:lnTo>
                    <a:pt x="178" y="1227"/>
                  </a:lnTo>
                  <a:lnTo>
                    <a:pt x="312" y="1269"/>
                  </a:lnTo>
                  <a:lnTo>
                    <a:pt x="331" y="1334"/>
                  </a:lnTo>
                  <a:lnTo>
                    <a:pt x="395" y="1404"/>
                  </a:lnTo>
                  <a:lnTo>
                    <a:pt x="401" y="1432"/>
                  </a:lnTo>
                  <a:lnTo>
                    <a:pt x="468" y="1465"/>
                  </a:lnTo>
                  <a:lnTo>
                    <a:pt x="445" y="1499"/>
                  </a:lnTo>
                  <a:lnTo>
                    <a:pt x="479" y="1528"/>
                  </a:lnTo>
                  <a:lnTo>
                    <a:pt x="484" y="1566"/>
                  </a:lnTo>
                  <a:lnTo>
                    <a:pt x="559" y="1553"/>
                  </a:lnTo>
                  <a:lnTo>
                    <a:pt x="581" y="1586"/>
                  </a:lnTo>
                  <a:lnTo>
                    <a:pt x="698" y="1631"/>
                  </a:lnTo>
                  <a:lnTo>
                    <a:pt x="773" y="1578"/>
                  </a:lnTo>
                  <a:lnTo>
                    <a:pt x="789" y="1607"/>
                  </a:lnTo>
                  <a:lnTo>
                    <a:pt x="845" y="1637"/>
                  </a:lnTo>
                  <a:lnTo>
                    <a:pt x="882" y="1628"/>
                  </a:lnTo>
                  <a:lnTo>
                    <a:pt x="892" y="1614"/>
                  </a:lnTo>
                  <a:lnTo>
                    <a:pt x="997" y="1696"/>
                  </a:lnTo>
                  <a:lnTo>
                    <a:pt x="1006" y="1742"/>
                  </a:lnTo>
                  <a:lnTo>
                    <a:pt x="978" y="1780"/>
                  </a:lnTo>
                  <a:lnTo>
                    <a:pt x="961" y="1795"/>
                  </a:lnTo>
                  <a:lnTo>
                    <a:pt x="946" y="1823"/>
                  </a:lnTo>
                  <a:lnTo>
                    <a:pt x="928" y="1851"/>
                  </a:lnTo>
                  <a:lnTo>
                    <a:pt x="899" y="1863"/>
                  </a:lnTo>
                  <a:lnTo>
                    <a:pt x="882" y="1892"/>
                  </a:lnTo>
                  <a:lnTo>
                    <a:pt x="874" y="1904"/>
                  </a:lnTo>
                  <a:lnTo>
                    <a:pt x="863" y="1945"/>
                  </a:lnTo>
                  <a:lnTo>
                    <a:pt x="938" y="1961"/>
                  </a:lnTo>
                  <a:lnTo>
                    <a:pt x="1018" y="2023"/>
                  </a:lnTo>
                  <a:lnTo>
                    <a:pt x="1042" y="2045"/>
                  </a:lnTo>
                  <a:lnTo>
                    <a:pt x="1061" y="2050"/>
                  </a:lnTo>
                  <a:lnTo>
                    <a:pt x="1091" y="2046"/>
                  </a:lnTo>
                  <a:lnTo>
                    <a:pt x="1101" y="2083"/>
                  </a:lnTo>
                  <a:lnTo>
                    <a:pt x="1089" y="2122"/>
                  </a:lnTo>
                  <a:lnTo>
                    <a:pt x="1095" y="2141"/>
                  </a:lnTo>
                  <a:lnTo>
                    <a:pt x="1124" y="2164"/>
                  </a:lnTo>
                  <a:lnTo>
                    <a:pt x="1142" y="2185"/>
                  </a:lnTo>
                  <a:lnTo>
                    <a:pt x="1149" y="2199"/>
                  </a:lnTo>
                  <a:lnTo>
                    <a:pt x="1163" y="2250"/>
                  </a:lnTo>
                  <a:lnTo>
                    <a:pt x="1179" y="2313"/>
                  </a:lnTo>
                  <a:lnTo>
                    <a:pt x="1198" y="2316"/>
                  </a:lnTo>
                  <a:lnTo>
                    <a:pt x="1206" y="2326"/>
                  </a:lnTo>
                  <a:lnTo>
                    <a:pt x="1191" y="2338"/>
                  </a:lnTo>
                  <a:lnTo>
                    <a:pt x="1140" y="2403"/>
                  </a:lnTo>
                  <a:lnTo>
                    <a:pt x="1137" y="2433"/>
                  </a:lnTo>
                  <a:lnTo>
                    <a:pt x="1166" y="2425"/>
                  </a:lnTo>
                  <a:lnTo>
                    <a:pt x="1205" y="2396"/>
                  </a:lnTo>
                  <a:lnTo>
                    <a:pt x="1227" y="2399"/>
                  </a:lnTo>
                  <a:lnTo>
                    <a:pt x="1256" y="2426"/>
                  </a:lnTo>
                  <a:lnTo>
                    <a:pt x="1291" y="2406"/>
                  </a:lnTo>
                  <a:lnTo>
                    <a:pt x="1317" y="2419"/>
                  </a:lnTo>
                  <a:lnTo>
                    <a:pt x="1311" y="2458"/>
                  </a:lnTo>
                  <a:close/>
                  <a:moveTo>
                    <a:pt x="1263" y="2041"/>
                  </a:moveTo>
                  <a:lnTo>
                    <a:pt x="1263" y="2041"/>
                  </a:lnTo>
                  <a:lnTo>
                    <a:pt x="1237" y="2034"/>
                  </a:lnTo>
                  <a:lnTo>
                    <a:pt x="1263" y="1958"/>
                  </a:lnTo>
                  <a:lnTo>
                    <a:pt x="1271" y="2008"/>
                  </a:lnTo>
                  <a:lnTo>
                    <a:pt x="1263" y="2041"/>
                  </a:lnTo>
                  <a:close/>
                  <a:moveTo>
                    <a:pt x="1245" y="2030"/>
                  </a:moveTo>
                  <a:lnTo>
                    <a:pt x="1245" y="2030"/>
                  </a:lnTo>
                  <a:lnTo>
                    <a:pt x="1258" y="2033"/>
                  </a:lnTo>
                  <a:lnTo>
                    <a:pt x="1264" y="2007"/>
                  </a:lnTo>
                  <a:lnTo>
                    <a:pt x="1261" y="1985"/>
                  </a:lnTo>
                  <a:lnTo>
                    <a:pt x="1245" y="2030"/>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7" name="Freeform 22"/>
            <p:cNvSpPr>
              <a:spLocks/>
            </p:cNvSpPr>
            <p:nvPr/>
          </p:nvSpPr>
          <p:spPr bwMode="auto">
            <a:xfrm>
              <a:off x="4849" y="2284"/>
              <a:ext cx="475" cy="690"/>
            </a:xfrm>
            <a:custGeom>
              <a:avLst/>
              <a:gdLst>
                <a:gd name="T0" fmla="*/ 265 w 790"/>
                <a:gd name="T1" fmla="*/ 4 h 1149"/>
                <a:gd name="T2" fmla="*/ 429 w 790"/>
                <a:gd name="T3" fmla="*/ 127 h 1149"/>
                <a:gd name="T4" fmla="*/ 477 w 790"/>
                <a:gd name="T5" fmla="*/ 121 h 1149"/>
                <a:gd name="T6" fmla="*/ 643 w 790"/>
                <a:gd name="T7" fmla="*/ 140 h 1149"/>
                <a:gd name="T8" fmla="*/ 651 w 790"/>
                <a:gd name="T9" fmla="*/ 261 h 1149"/>
                <a:gd name="T10" fmla="*/ 631 w 790"/>
                <a:gd name="T11" fmla="*/ 332 h 1149"/>
                <a:gd name="T12" fmla="*/ 582 w 790"/>
                <a:gd name="T13" fmla="*/ 428 h 1149"/>
                <a:gd name="T14" fmla="*/ 668 w 790"/>
                <a:gd name="T15" fmla="*/ 405 h 1149"/>
                <a:gd name="T16" fmla="*/ 746 w 790"/>
                <a:gd name="T17" fmla="*/ 426 h 1149"/>
                <a:gd name="T18" fmla="*/ 760 w 790"/>
                <a:gd name="T19" fmla="*/ 638 h 1149"/>
                <a:gd name="T20" fmla="*/ 790 w 790"/>
                <a:gd name="T21" fmla="*/ 737 h 1149"/>
                <a:gd name="T22" fmla="*/ 739 w 790"/>
                <a:gd name="T23" fmla="*/ 798 h 1149"/>
                <a:gd name="T24" fmla="*/ 675 w 790"/>
                <a:gd name="T25" fmla="*/ 879 h 1149"/>
                <a:gd name="T26" fmla="*/ 577 w 790"/>
                <a:gd name="T27" fmla="*/ 897 h 1149"/>
                <a:gd name="T28" fmla="*/ 548 w 790"/>
                <a:gd name="T29" fmla="*/ 946 h 1149"/>
                <a:gd name="T30" fmla="*/ 465 w 790"/>
                <a:gd name="T31" fmla="*/ 916 h 1149"/>
                <a:gd name="T32" fmla="*/ 378 w 790"/>
                <a:gd name="T33" fmla="*/ 915 h 1149"/>
                <a:gd name="T34" fmla="*/ 341 w 790"/>
                <a:gd name="T35" fmla="*/ 1027 h 1149"/>
                <a:gd name="T36" fmla="*/ 181 w 790"/>
                <a:gd name="T37" fmla="*/ 1119 h 1149"/>
                <a:gd name="T38" fmla="*/ 93 w 790"/>
                <a:gd name="T39" fmla="*/ 1104 h 1149"/>
                <a:gd name="T40" fmla="*/ 16 w 790"/>
                <a:gd name="T41" fmla="*/ 1096 h 1149"/>
                <a:gd name="T42" fmla="*/ 0 w 790"/>
                <a:gd name="T43" fmla="*/ 1012 h 1149"/>
                <a:gd name="T44" fmla="*/ 169 w 790"/>
                <a:gd name="T45" fmla="*/ 836 h 1149"/>
                <a:gd name="T46" fmla="*/ 155 w 790"/>
                <a:gd name="T47" fmla="*/ 811 h 1149"/>
                <a:gd name="T48" fmla="*/ 187 w 790"/>
                <a:gd name="T49" fmla="*/ 746 h 1149"/>
                <a:gd name="T50" fmla="*/ 203 w 790"/>
                <a:gd name="T51" fmla="*/ 650 h 1149"/>
                <a:gd name="T52" fmla="*/ 88 w 790"/>
                <a:gd name="T53" fmla="*/ 506 h 1149"/>
                <a:gd name="T54" fmla="*/ 39 w 790"/>
                <a:gd name="T55" fmla="*/ 467 h 1149"/>
                <a:gd name="T56" fmla="*/ 100 w 790"/>
                <a:gd name="T57" fmla="*/ 410 h 1149"/>
                <a:gd name="T58" fmla="*/ 173 w 790"/>
                <a:gd name="T59" fmla="*/ 297 h 1149"/>
                <a:gd name="T60" fmla="*/ 192 w 790"/>
                <a:gd name="T61" fmla="*/ 213 h 1149"/>
                <a:gd name="T62" fmla="*/ 194 w 790"/>
                <a:gd name="T63" fmla="*/ 169 h 1149"/>
                <a:gd name="T64" fmla="*/ 183 w 790"/>
                <a:gd name="T65" fmla="*/ 113 h 1149"/>
                <a:gd name="T66" fmla="*/ 259 w 790"/>
                <a:gd name="T67" fmla="*/ 0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90" h="1149">
                  <a:moveTo>
                    <a:pt x="265" y="4"/>
                  </a:moveTo>
                  <a:lnTo>
                    <a:pt x="265" y="4"/>
                  </a:lnTo>
                  <a:lnTo>
                    <a:pt x="355" y="94"/>
                  </a:lnTo>
                  <a:lnTo>
                    <a:pt x="429" y="127"/>
                  </a:lnTo>
                  <a:lnTo>
                    <a:pt x="456" y="118"/>
                  </a:lnTo>
                  <a:lnTo>
                    <a:pt x="477" y="121"/>
                  </a:lnTo>
                  <a:lnTo>
                    <a:pt x="549" y="123"/>
                  </a:lnTo>
                  <a:lnTo>
                    <a:pt x="643" y="140"/>
                  </a:lnTo>
                  <a:lnTo>
                    <a:pt x="644" y="165"/>
                  </a:lnTo>
                  <a:lnTo>
                    <a:pt x="651" y="261"/>
                  </a:lnTo>
                  <a:lnTo>
                    <a:pt x="656" y="315"/>
                  </a:lnTo>
                  <a:lnTo>
                    <a:pt x="631" y="332"/>
                  </a:lnTo>
                  <a:lnTo>
                    <a:pt x="544" y="402"/>
                  </a:lnTo>
                  <a:lnTo>
                    <a:pt x="582" y="428"/>
                  </a:lnTo>
                  <a:lnTo>
                    <a:pt x="633" y="440"/>
                  </a:lnTo>
                  <a:lnTo>
                    <a:pt x="668" y="405"/>
                  </a:lnTo>
                  <a:lnTo>
                    <a:pt x="715" y="416"/>
                  </a:lnTo>
                  <a:lnTo>
                    <a:pt x="746" y="426"/>
                  </a:lnTo>
                  <a:lnTo>
                    <a:pt x="782" y="520"/>
                  </a:lnTo>
                  <a:lnTo>
                    <a:pt x="760" y="638"/>
                  </a:lnTo>
                  <a:lnTo>
                    <a:pt x="753" y="671"/>
                  </a:lnTo>
                  <a:lnTo>
                    <a:pt x="790" y="737"/>
                  </a:lnTo>
                  <a:lnTo>
                    <a:pt x="783" y="770"/>
                  </a:lnTo>
                  <a:lnTo>
                    <a:pt x="739" y="798"/>
                  </a:lnTo>
                  <a:lnTo>
                    <a:pt x="710" y="846"/>
                  </a:lnTo>
                  <a:lnTo>
                    <a:pt x="675" y="879"/>
                  </a:lnTo>
                  <a:lnTo>
                    <a:pt x="592" y="879"/>
                  </a:lnTo>
                  <a:lnTo>
                    <a:pt x="577" y="897"/>
                  </a:lnTo>
                  <a:lnTo>
                    <a:pt x="557" y="933"/>
                  </a:lnTo>
                  <a:lnTo>
                    <a:pt x="548" y="946"/>
                  </a:lnTo>
                  <a:lnTo>
                    <a:pt x="500" y="977"/>
                  </a:lnTo>
                  <a:lnTo>
                    <a:pt x="465" y="916"/>
                  </a:lnTo>
                  <a:lnTo>
                    <a:pt x="402" y="904"/>
                  </a:lnTo>
                  <a:lnTo>
                    <a:pt x="378" y="915"/>
                  </a:lnTo>
                  <a:lnTo>
                    <a:pt x="362" y="935"/>
                  </a:lnTo>
                  <a:lnTo>
                    <a:pt x="341" y="1027"/>
                  </a:lnTo>
                  <a:lnTo>
                    <a:pt x="289" y="1101"/>
                  </a:lnTo>
                  <a:lnTo>
                    <a:pt x="181" y="1119"/>
                  </a:lnTo>
                  <a:lnTo>
                    <a:pt x="122" y="1149"/>
                  </a:lnTo>
                  <a:lnTo>
                    <a:pt x="93" y="1104"/>
                  </a:lnTo>
                  <a:lnTo>
                    <a:pt x="58" y="1096"/>
                  </a:lnTo>
                  <a:lnTo>
                    <a:pt x="16" y="1096"/>
                  </a:lnTo>
                  <a:lnTo>
                    <a:pt x="22" y="1051"/>
                  </a:lnTo>
                  <a:lnTo>
                    <a:pt x="0" y="1012"/>
                  </a:lnTo>
                  <a:lnTo>
                    <a:pt x="175" y="908"/>
                  </a:lnTo>
                  <a:lnTo>
                    <a:pt x="169" y="836"/>
                  </a:lnTo>
                  <a:lnTo>
                    <a:pt x="168" y="831"/>
                  </a:lnTo>
                  <a:lnTo>
                    <a:pt x="155" y="811"/>
                  </a:lnTo>
                  <a:lnTo>
                    <a:pt x="129" y="773"/>
                  </a:lnTo>
                  <a:lnTo>
                    <a:pt x="187" y="746"/>
                  </a:lnTo>
                  <a:lnTo>
                    <a:pt x="170" y="714"/>
                  </a:lnTo>
                  <a:lnTo>
                    <a:pt x="203" y="650"/>
                  </a:lnTo>
                  <a:lnTo>
                    <a:pt x="157" y="622"/>
                  </a:lnTo>
                  <a:lnTo>
                    <a:pt x="88" y="506"/>
                  </a:lnTo>
                  <a:lnTo>
                    <a:pt x="72" y="479"/>
                  </a:lnTo>
                  <a:lnTo>
                    <a:pt x="39" y="467"/>
                  </a:lnTo>
                  <a:lnTo>
                    <a:pt x="51" y="428"/>
                  </a:lnTo>
                  <a:lnTo>
                    <a:pt x="100" y="410"/>
                  </a:lnTo>
                  <a:lnTo>
                    <a:pt x="148" y="379"/>
                  </a:lnTo>
                  <a:lnTo>
                    <a:pt x="173" y="297"/>
                  </a:lnTo>
                  <a:lnTo>
                    <a:pt x="158" y="251"/>
                  </a:lnTo>
                  <a:lnTo>
                    <a:pt x="192" y="213"/>
                  </a:lnTo>
                  <a:lnTo>
                    <a:pt x="194" y="178"/>
                  </a:lnTo>
                  <a:lnTo>
                    <a:pt x="194" y="169"/>
                  </a:lnTo>
                  <a:lnTo>
                    <a:pt x="187" y="119"/>
                  </a:lnTo>
                  <a:lnTo>
                    <a:pt x="183" y="113"/>
                  </a:lnTo>
                  <a:lnTo>
                    <a:pt x="189" y="105"/>
                  </a:lnTo>
                  <a:lnTo>
                    <a:pt x="259" y="0"/>
                  </a:lnTo>
                  <a:lnTo>
                    <a:pt x="265" y="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8" name="Freeform 23"/>
            <p:cNvSpPr>
              <a:spLocks noEditPoints="1"/>
            </p:cNvSpPr>
            <p:nvPr/>
          </p:nvSpPr>
          <p:spPr bwMode="auto">
            <a:xfrm>
              <a:off x="4846" y="2281"/>
              <a:ext cx="480" cy="696"/>
            </a:xfrm>
            <a:custGeom>
              <a:avLst/>
              <a:gdLst>
                <a:gd name="T0" fmla="*/ 96 w 799"/>
                <a:gd name="T1" fmla="*/ 1111 h 1157"/>
                <a:gd name="T2" fmla="*/ 24 w 799"/>
                <a:gd name="T3" fmla="*/ 1055 h 1157"/>
                <a:gd name="T4" fmla="*/ 170 w 799"/>
                <a:gd name="T5" fmla="*/ 836 h 1157"/>
                <a:gd name="T6" fmla="*/ 171 w 799"/>
                <a:gd name="T7" fmla="*/ 718 h 1157"/>
                <a:gd name="T8" fmla="*/ 75 w 799"/>
                <a:gd name="T9" fmla="*/ 485 h 1157"/>
                <a:gd name="T10" fmla="*/ 104 w 799"/>
                <a:gd name="T11" fmla="*/ 411 h 1157"/>
                <a:gd name="T12" fmla="*/ 159 w 799"/>
                <a:gd name="T13" fmla="*/ 254 h 1157"/>
                <a:gd name="T14" fmla="*/ 196 w 799"/>
                <a:gd name="T15" fmla="*/ 173 h 1157"/>
                <a:gd name="T16" fmla="*/ 191 w 799"/>
                <a:gd name="T17" fmla="*/ 107 h 1157"/>
                <a:gd name="T18" fmla="*/ 361 w 799"/>
                <a:gd name="T19" fmla="*/ 95 h 1157"/>
                <a:gd name="T20" fmla="*/ 482 w 799"/>
                <a:gd name="T21" fmla="*/ 121 h 1157"/>
                <a:gd name="T22" fmla="*/ 652 w 799"/>
                <a:gd name="T23" fmla="*/ 168 h 1157"/>
                <a:gd name="T24" fmla="*/ 555 w 799"/>
                <a:gd name="T25" fmla="*/ 406 h 1157"/>
                <a:gd name="T26" fmla="*/ 672 w 799"/>
                <a:gd name="T27" fmla="*/ 405 h 1157"/>
                <a:gd name="T28" fmla="*/ 790 w 799"/>
                <a:gd name="T29" fmla="*/ 524 h 1157"/>
                <a:gd name="T30" fmla="*/ 799 w 799"/>
                <a:gd name="T31" fmla="*/ 741 h 1157"/>
                <a:gd name="T32" fmla="*/ 717 w 799"/>
                <a:gd name="T33" fmla="*/ 852 h 1157"/>
                <a:gd name="T34" fmla="*/ 585 w 799"/>
                <a:gd name="T35" fmla="*/ 903 h 1157"/>
                <a:gd name="T36" fmla="*/ 504 w 799"/>
                <a:gd name="T37" fmla="*/ 986 h 1157"/>
                <a:gd name="T38" fmla="*/ 385 w 799"/>
                <a:gd name="T39" fmla="*/ 921 h 1157"/>
                <a:gd name="T40" fmla="*/ 296 w 799"/>
                <a:gd name="T41" fmla="*/ 1108 h 1157"/>
                <a:gd name="T42" fmla="*/ 126 w 799"/>
                <a:gd name="T43" fmla="*/ 1157 h 1157"/>
                <a:gd name="T44" fmla="*/ 100 w 799"/>
                <a:gd name="T45" fmla="*/ 1106 h 1157"/>
                <a:gd name="T46" fmla="*/ 292 w 799"/>
                <a:gd name="T47" fmla="*/ 1102 h 1157"/>
                <a:gd name="T48" fmla="*/ 381 w 799"/>
                <a:gd name="T49" fmla="*/ 916 h 1157"/>
                <a:gd name="T50" fmla="*/ 507 w 799"/>
                <a:gd name="T51" fmla="*/ 976 h 1157"/>
                <a:gd name="T52" fmla="*/ 579 w 799"/>
                <a:gd name="T53" fmla="*/ 899 h 1157"/>
                <a:gd name="T54" fmla="*/ 712 w 799"/>
                <a:gd name="T55" fmla="*/ 848 h 1157"/>
                <a:gd name="T56" fmla="*/ 792 w 799"/>
                <a:gd name="T57" fmla="*/ 742 h 1157"/>
                <a:gd name="T58" fmla="*/ 784 w 799"/>
                <a:gd name="T59" fmla="*/ 525 h 1157"/>
                <a:gd name="T60" fmla="*/ 674 w 799"/>
                <a:gd name="T61" fmla="*/ 412 h 1157"/>
                <a:gd name="T62" fmla="*/ 543 w 799"/>
                <a:gd name="T63" fmla="*/ 406 h 1157"/>
                <a:gd name="T64" fmla="*/ 646 w 799"/>
                <a:gd name="T65" fmla="*/ 169 h 1157"/>
                <a:gd name="T66" fmla="*/ 482 w 799"/>
                <a:gd name="T67" fmla="*/ 128 h 1157"/>
                <a:gd name="T68" fmla="*/ 357 w 799"/>
                <a:gd name="T69" fmla="*/ 100 h 1157"/>
                <a:gd name="T70" fmla="*/ 192 w 799"/>
                <a:gd name="T71" fmla="*/ 117 h 1157"/>
                <a:gd name="T72" fmla="*/ 203 w 799"/>
                <a:gd name="T73" fmla="*/ 182 h 1157"/>
                <a:gd name="T74" fmla="*/ 166 w 799"/>
                <a:gd name="T75" fmla="*/ 256 h 1157"/>
                <a:gd name="T76" fmla="*/ 156 w 799"/>
                <a:gd name="T77" fmla="*/ 385 h 1157"/>
                <a:gd name="T78" fmla="*/ 49 w 799"/>
                <a:gd name="T79" fmla="*/ 469 h 1157"/>
                <a:gd name="T80" fmla="*/ 164 w 799"/>
                <a:gd name="T81" fmla="*/ 623 h 1157"/>
                <a:gd name="T82" fmla="*/ 197 w 799"/>
                <a:gd name="T83" fmla="*/ 752 h 1157"/>
                <a:gd name="T84" fmla="*/ 177 w 799"/>
                <a:gd name="T85" fmla="*/ 840 h 1157"/>
                <a:gd name="T86" fmla="*/ 10 w 799"/>
                <a:gd name="T87" fmla="*/ 1017 h 1157"/>
                <a:gd name="T88" fmla="*/ 64 w 799"/>
                <a:gd name="T89" fmla="*/ 1096 h 1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99" h="1157">
                  <a:moveTo>
                    <a:pt x="126" y="1157"/>
                  </a:moveTo>
                  <a:lnTo>
                    <a:pt x="126" y="1157"/>
                  </a:lnTo>
                  <a:lnTo>
                    <a:pt x="96" y="1111"/>
                  </a:lnTo>
                  <a:lnTo>
                    <a:pt x="63" y="1103"/>
                  </a:lnTo>
                  <a:lnTo>
                    <a:pt x="18" y="1103"/>
                  </a:lnTo>
                  <a:lnTo>
                    <a:pt x="24" y="1055"/>
                  </a:lnTo>
                  <a:lnTo>
                    <a:pt x="0" y="1015"/>
                  </a:lnTo>
                  <a:lnTo>
                    <a:pt x="177" y="910"/>
                  </a:lnTo>
                  <a:lnTo>
                    <a:pt x="170" y="836"/>
                  </a:lnTo>
                  <a:lnTo>
                    <a:pt x="129" y="776"/>
                  </a:lnTo>
                  <a:lnTo>
                    <a:pt x="188" y="749"/>
                  </a:lnTo>
                  <a:lnTo>
                    <a:pt x="171" y="718"/>
                  </a:lnTo>
                  <a:lnTo>
                    <a:pt x="203" y="655"/>
                  </a:lnTo>
                  <a:lnTo>
                    <a:pt x="159" y="628"/>
                  </a:lnTo>
                  <a:lnTo>
                    <a:pt x="75" y="485"/>
                  </a:lnTo>
                  <a:lnTo>
                    <a:pt x="40" y="474"/>
                  </a:lnTo>
                  <a:lnTo>
                    <a:pt x="53" y="429"/>
                  </a:lnTo>
                  <a:lnTo>
                    <a:pt x="104" y="411"/>
                  </a:lnTo>
                  <a:lnTo>
                    <a:pt x="151" y="381"/>
                  </a:lnTo>
                  <a:lnTo>
                    <a:pt x="175" y="301"/>
                  </a:lnTo>
                  <a:lnTo>
                    <a:pt x="159" y="254"/>
                  </a:lnTo>
                  <a:lnTo>
                    <a:pt x="194" y="215"/>
                  </a:lnTo>
                  <a:lnTo>
                    <a:pt x="196" y="182"/>
                  </a:lnTo>
                  <a:lnTo>
                    <a:pt x="196" y="173"/>
                  </a:lnTo>
                  <a:lnTo>
                    <a:pt x="189" y="125"/>
                  </a:lnTo>
                  <a:lnTo>
                    <a:pt x="184" y="117"/>
                  </a:lnTo>
                  <a:lnTo>
                    <a:pt x="191" y="107"/>
                  </a:lnTo>
                  <a:lnTo>
                    <a:pt x="263" y="0"/>
                  </a:lnTo>
                  <a:lnTo>
                    <a:pt x="273" y="5"/>
                  </a:lnTo>
                  <a:lnTo>
                    <a:pt x="361" y="95"/>
                  </a:lnTo>
                  <a:lnTo>
                    <a:pt x="434" y="128"/>
                  </a:lnTo>
                  <a:lnTo>
                    <a:pt x="461" y="118"/>
                  </a:lnTo>
                  <a:lnTo>
                    <a:pt x="482" y="121"/>
                  </a:lnTo>
                  <a:lnTo>
                    <a:pt x="554" y="124"/>
                  </a:lnTo>
                  <a:lnTo>
                    <a:pt x="651" y="142"/>
                  </a:lnTo>
                  <a:lnTo>
                    <a:pt x="652" y="168"/>
                  </a:lnTo>
                  <a:lnTo>
                    <a:pt x="664" y="320"/>
                  </a:lnTo>
                  <a:lnTo>
                    <a:pt x="638" y="339"/>
                  </a:lnTo>
                  <a:lnTo>
                    <a:pt x="555" y="406"/>
                  </a:lnTo>
                  <a:lnTo>
                    <a:pt x="589" y="429"/>
                  </a:lnTo>
                  <a:lnTo>
                    <a:pt x="637" y="440"/>
                  </a:lnTo>
                  <a:lnTo>
                    <a:pt x="672" y="405"/>
                  </a:lnTo>
                  <a:lnTo>
                    <a:pt x="720" y="417"/>
                  </a:lnTo>
                  <a:lnTo>
                    <a:pt x="753" y="428"/>
                  </a:lnTo>
                  <a:lnTo>
                    <a:pt x="790" y="524"/>
                  </a:lnTo>
                  <a:lnTo>
                    <a:pt x="769" y="643"/>
                  </a:lnTo>
                  <a:lnTo>
                    <a:pt x="761" y="674"/>
                  </a:lnTo>
                  <a:lnTo>
                    <a:pt x="799" y="741"/>
                  </a:lnTo>
                  <a:lnTo>
                    <a:pt x="791" y="776"/>
                  </a:lnTo>
                  <a:lnTo>
                    <a:pt x="747" y="805"/>
                  </a:lnTo>
                  <a:lnTo>
                    <a:pt x="717" y="852"/>
                  </a:lnTo>
                  <a:lnTo>
                    <a:pt x="681" y="886"/>
                  </a:lnTo>
                  <a:lnTo>
                    <a:pt x="599" y="886"/>
                  </a:lnTo>
                  <a:lnTo>
                    <a:pt x="585" y="903"/>
                  </a:lnTo>
                  <a:lnTo>
                    <a:pt x="565" y="938"/>
                  </a:lnTo>
                  <a:lnTo>
                    <a:pt x="554" y="952"/>
                  </a:lnTo>
                  <a:lnTo>
                    <a:pt x="504" y="986"/>
                  </a:lnTo>
                  <a:lnTo>
                    <a:pt x="468" y="923"/>
                  </a:lnTo>
                  <a:lnTo>
                    <a:pt x="407" y="911"/>
                  </a:lnTo>
                  <a:lnTo>
                    <a:pt x="385" y="921"/>
                  </a:lnTo>
                  <a:lnTo>
                    <a:pt x="370" y="940"/>
                  </a:lnTo>
                  <a:lnTo>
                    <a:pt x="349" y="1033"/>
                  </a:lnTo>
                  <a:lnTo>
                    <a:pt x="296" y="1108"/>
                  </a:lnTo>
                  <a:lnTo>
                    <a:pt x="295" y="1108"/>
                  </a:lnTo>
                  <a:lnTo>
                    <a:pt x="187" y="1126"/>
                  </a:lnTo>
                  <a:lnTo>
                    <a:pt x="126" y="1157"/>
                  </a:lnTo>
                  <a:close/>
                  <a:moveTo>
                    <a:pt x="64" y="1096"/>
                  </a:moveTo>
                  <a:lnTo>
                    <a:pt x="64" y="1096"/>
                  </a:lnTo>
                  <a:lnTo>
                    <a:pt x="100" y="1106"/>
                  </a:lnTo>
                  <a:lnTo>
                    <a:pt x="128" y="1148"/>
                  </a:lnTo>
                  <a:lnTo>
                    <a:pt x="185" y="1119"/>
                  </a:lnTo>
                  <a:lnTo>
                    <a:pt x="292" y="1102"/>
                  </a:lnTo>
                  <a:lnTo>
                    <a:pt x="343" y="1030"/>
                  </a:lnTo>
                  <a:lnTo>
                    <a:pt x="364" y="937"/>
                  </a:lnTo>
                  <a:lnTo>
                    <a:pt x="381" y="916"/>
                  </a:lnTo>
                  <a:lnTo>
                    <a:pt x="406" y="904"/>
                  </a:lnTo>
                  <a:lnTo>
                    <a:pt x="472" y="917"/>
                  </a:lnTo>
                  <a:lnTo>
                    <a:pt x="507" y="976"/>
                  </a:lnTo>
                  <a:lnTo>
                    <a:pt x="550" y="947"/>
                  </a:lnTo>
                  <a:lnTo>
                    <a:pt x="559" y="935"/>
                  </a:lnTo>
                  <a:lnTo>
                    <a:pt x="579" y="899"/>
                  </a:lnTo>
                  <a:lnTo>
                    <a:pt x="596" y="880"/>
                  </a:lnTo>
                  <a:lnTo>
                    <a:pt x="679" y="879"/>
                  </a:lnTo>
                  <a:lnTo>
                    <a:pt x="712" y="848"/>
                  </a:lnTo>
                  <a:lnTo>
                    <a:pt x="742" y="800"/>
                  </a:lnTo>
                  <a:lnTo>
                    <a:pt x="785" y="772"/>
                  </a:lnTo>
                  <a:lnTo>
                    <a:pt x="792" y="742"/>
                  </a:lnTo>
                  <a:lnTo>
                    <a:pt x="754" y="675"/>
                  </a:lnTo>
                  <a:lnTo>
                    <a:pt x="762" y="641"/>
                  </a:lnTo>
                  <a:lnTo>
                    <a:pt x="784" y="525"/>
                  </a:lnTo>
                  <a:lnTo>
                    <a:pt x="748" y="433"/>
                  </a:lnTo>
                  <a:lnTo>
                    <a:pt x="719" y="424"/>
                  </a:lnTo>
                  <a:lnTo>
                    <a:pt x="674" y="412"/>
                  </a:lnTo>
                  <a:lnTo>
                    <a:pt x="639" y="448"/>
                  </a:lnTo>
                  <a:lnTo>
                    <a:pt x="585" y="435"/>
                  </a:lnTo>
                  <a:lnTo>
                    <a:pt x="543" y="406"/>
                  </a:lnTo>
                  <a:lnTo>
                    <a:pt x="634" y="333"/>
                  </a:lnTo>
                  <a:lnTo>
                    <a:pt x="657" y="317"/>
                  </a:lnTo>
                  <a:lnTo>
                    <a:pt x="646" y="169"/>
                  </a:lnTo>
                  <a:lnTo>
                    <a:pt x="645" y="147"/>
                  </a:lnTo>
                  <a:lnTo>
                    <a:pt x="553" y="130"/>
                  </a:lnTo>
                  <a:lnTo>
                    <a:pt x="482" y="128"/>
                  </a:lnTo>
                  <a:lnTo>
                    <a:pt x="461" y="125"/>
                  </a:lnTo>
                  <a:lnTo>
                    <a:pt x="434" y="135"/>
                  </a:lnTo>
                  <a:lnTo>
                    <a:pt x="357" y="100"/>
                  </a:lnTo>
                  <a:lnTo>
                    <a:pt x="268" y="10"/>
                  </a:lnTo>
                  <a:lnTo>
                    <a:pt x="265" y="8"/>
                  </a:lnTo>
                  <a:lnTo>
                    <a:pt x="192" y="117"/>
                  </a:lnTo>
                  <a:lnTo>
                    <a:pt x="196" y="123"/>
                  </a:lnTo>
                  <a:lnTo>
                    <a:pt x="202" y="173"/>
                  </a:lnTo>
                  <a:lnTo>
                    <a:pt x="203" y="182"/>
                  </a:lnTo>
                  <a:lnTo>
                    <a:pt x="200" y="218"/>
                  </a:lnTo>
                  <a:lnTo>
                    <a:pt x="199" y="219"/>
                  </a:lnTo>
                  <a:lnTo>
                    <a:pt x="166" y="256"/>
                  </a:lnTo>
                  <a:lnTo>
                    <a:pt x="182" y="301"/>
                  </a:lnTo>
                  <a:lnTo>
                    <a:pt x="181" y="302"/>
                  </a:lnTo>
                  <a:lnTo>
                    <a:pt x="156" y="385"/>
                  </a:lnTo>
                  <a:lnTo>
                    <a:pt x="107" y="417"/>
                  </a:lnTo>
                  <a:lnTo>
                    <a:pt x="59" y="435"/>
                  </a:lnTo>
                  <a:lnTo>
                    <a:pt x="49" y="469"/>
                  </a:lnTo>
                  <a:lnTo>
                    <a:pt x="79" y="480"/>
                  </a:lnTo>
                  <a:lnTo>
                    <a:pt x="96" y="508"/>
                  </a:lnTo>
                  <a:lnTo>
                    <a:pt x="164" y="623"/>
                  </a:lnTo>
                  <a:lnTo>
                    <a:pt x="212" y="653"/>
                  </a:lnTo>
                  <a:lnTo>
                    <a:pt x="178" y="718"/>
                  </a:lnTo>
                  <a:lnTo>
                    <a:pt x="197" y="752"/>
                  </a:lnTo>
                  <a:lnTo>
                    <a:pt x="139" y="779"/>
                  </a:lnTo>
                  <a:lnTo>
                    <a:pt x="177" y="833"/>
                  </a:lnTo>
                  <a:lnTo>
                    <a:pt x="177" y="840"/>
                  </a:lnTo>
                  <a:lnTo>
                    <a:pt x="184" y="913"/>
                  </a:lnTo>
                  <a:lnTo>
                    <a:pt x="182" y="915"/>
                  </a:lnTo>
                  <a:lnTo>
                    <a:pt x="10" y="1017"/>
                  </a:lnTo>
                  <a:lnTo>
                    <a:pt x="31" y="1054"/>
                  </a:lnTo>
                  <a:lnTo>
                    <a:pt x="25" y="1097"/>
                  </a:lnTo>
                  <a:lnTo>
                    <a:pt x="64" y="1096"/>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9" name="Freeform 24"/>
            <p:cNvSpPr>
              <a:spLocks/>
            </p:cNvSpPr>
            <p:nvPr/>
          </p:nvSpPr>
          <p:spPr bwMode="auto">
            <a:xfrm>
              <a:off x="4260" y="2617"/>
              <a:ext cx="694" cy="857"/>
            </a:xfrm>
            <a:custGeom>
              <a:avLst/>
              <a:gdLst>
                <a:gd name="T0" fmla="*/ 347 w 1155"/>
                <a:gd name="T1" fmla="*/ 7 h 1426"/>
                <a:gd name="T2" fmla="*/ 410 w 1155"/>
                <a:gd name="T3" fmla="*/ 30 h 1426"/>
                <a:gd name="T4" fmla="*/ 451 w 1155"/>
                <a:gd name="T5" fmla="*/ 131 h 1426"/>
                <a:gd name="T6" fmla="*/ 556 w 1155"/>
                <a:gd name="T7" fmla="*/ 155 h 1426"/>
                <a:gd name="T8" fmla="*/ 610 w 1155"/>
                <a:gd name="T9" fmla="*/ 163 h 1426"/>
                <a:gd name="T10" fmla="*/ 679 w 1155"/>
                <a:gd name="T11" fmla="*/ 203 h 1426"/>
                <a:gd name="T12" fmla="*/ 810 w 1155"/>
                <a:gd name="T13" fmla="*/ 190 h 1426"/>
                <a:gd name="T14" fmla="*/ 876 w 1155"/>
                <a:gd name="T15" fmla="*/ 171 h 1426"/>
                <a:gd name="T16" fmla="*/ 885 w 1155"/>
                <a:gd name="T17" fmla="*/ 214 h 1426"/>
                <a:gd name="T18" fmla="*/ 928 w 1155"/>
                <a:gd name="T19" fmla="*/ 308 h 1426"/>
                <a:gd name="T20" fmla="*/ 1008 w 1155"/>
                <a:gd name="T21" fmla="*/ 271 h 1426"/>
                <a:gd name="T22" fmla="*/ 1135 w 1155"/>
                <a:gd name="T23" fmla="*/ 256 h 1426"/>
                <a:gd name="T24" fmla="*/ 1149 w 1155"/>
                <a:gd name="T25" fmla="*/ 281 h 1426"/>
                <a:gd name="T26" fmla="*/ 980 w 1155"/>
                <a:gd name="T27" fmla="*/ 457 h 1426"/>
                <a:gd name="T28" fmla="*/ 996 w 1155"/>
                <a:gd name="T29" fmla="*/ 541 h 1426"/>
                <a:gd name="T30" fmla="*/ 894 w 1155"/>
                <a:gd name="T31" fmla="*/ 606 h 1426"/>
                <a:gd name="T32" fmla="*/ 906 w 1155"/>
                <a:gd name="T33" fmla="*/ 685 h 1426"/>
                <a:gd name="T34" fmla="*/ 851 w 1155"/>
                <a:gd name="T35" fmla="*/ 783 h 1426"/>
                <a:gd name="T36" fmla="*/ 758 w 1155"/>
                <a:gd name="T37" fmla="*/ 763 h 1426"/>
                <a:gd name="T38" fmla="*/ 719 w 1155"/>
                <a:gd name="T39" fmla="*/ 847 h 1426"/>
                <a:gd name="T40" fmla="*/ 611 w 1155"/>
                <a:gd name="T41" fmla="*/ 884 h 1426"/>
                <a:gd name="T42" fmla="*/ 576 w 1155"/>
                <a:gd name="T43" fmla="*/ 967 h 1426"/>
                <a:gd name="T44" fmla="*/ 538 w 1155"/>
                <a:gd name="T45" fmla="*/ 1049 h 1426"/>
                <a:gd name="T46" fmla="*/ 590 w 1155"/>
                <a:gd name="T47" fmla="*/ 1151 h 1426"/>
                <a:gd name="T48" fmla="*/ 561 w 1155"/>
                <a:gd name="T49" fmla="*/ 1271 h 1426"/>
                <a:gd name="T50" fmla="*/ 459 w 1155"/>
                <a:gd name="T51" fmla="*/ 1271 h 1426"/>
                <a:gd name="T52" fmla="*/ 371 w 1155"/>
                <a:gd name="T53" fmla="*/ 1253 h 1426"/>
                <a:gd name="T54" fmla="*/ 261 w 1155"/>
                <a:gd name="T55" fmla="*/ 1274 h 1426"/>
                <a:gd name="T56" fmla="*/ 259 w 1155"/>
                <a:gd name="T57" fmla="*/ 1391 h 1426"/>
                <a:gd name="T58" fmla="*/ 172 w 1155"/>
                <a:gd name="T59" fmla="*/ 1426 h 1426"/>
                <a:gd name="T60" fmla="*/ 18 w 1155"/>
                <a:gd name="T61" fmla="*/ 1220 h 1426"/>
                <a:gd name="T62" fmla="*/ 50 w 1155"/>
                <a:gd name="T63" fmla="*/ 1062 h 1426"/>
                <a:gd name="T64" fmla="*/ 2 w 1155"/>
                <a:gd name="T65" fmla="*/ 981 h 1426"/>
                <a:gd name="T66" fmla="*/ 26 w 1155"/>
                <a:gd name="T67" fmla="*/ 912 h 1426"/>
                <a:gd name="T68" fmla="*/ 111 w 1155"/>
                <a:gd name="T69" fmla="*/ 938 h 1426"/>
                <a:gd name="T70" fmla="*/ 82 w 1155"/>
                <a:gd name="T71" fmla="*/ 744 h 1426"/>
                <a:gd name="T72" fmla="*/ 191 w 1155"/>
                <a:gd name="T73" fmla="*/ 681 h 1426"/>
                <a:gd name="T74" fmla="*/ 170 w 1155"/>
                <a:gd name="T75" fmla="*/ 607 h 1426"/>
                <a:gd name="T76" fmla="*/ 177 w 1155"/>
                <a:gd name="T77" fmla="*/ 500 h 1426"/>
                <a:gd name="T78" fmla="*/ 201 w 1155"/>
                <a:gd name="T79" fmla="*/ 434 h 1426"/>
                <a:gd name="T80" fmla="*/ 136 w 1155"/>
                <a:gd name="T81" fmla="*/ 366 h 1426"/>
                <a:gd name="T82" fmla="*/ 149 w 1155"/>
                <a:gd name="T83" fmla="*/ 314 h 1426"/>
                <a:gd name="T84" fmla="*/ 129 w 1155"/>
                <a:gd name="T85" fmla="*/ 276 h 1426"/>
                <a:gd name="T86" fmla="*/ 184 w 1155"/>
                <a:gd name="T87" fmla="*/ 237 h 1426"/>
                <a:gd name="T88" fmla="*/ 294 w 1155"/>
                <a:gd name="T89" fmla="*/ 207 h 1426"/>
                <a:gd name="T90" fmla="*/ 321 w 1155"/>
                <a:gd name="T91" fmla="*/ 160 h 1426"/>
                <a:gd name="T92" fmla="*/ 315 w 1155"/>
                <a:gd name="T93" fmla="*/ 100 h 1426"/>
                <a:gd name="T94" fmla="*/ 354 w 1155"/>
                <a:gd name="T95" fmla="*/ 36 h 1426"/>
                <a:gd name="T96" fmla="*/ 347 w 1155"/>
                <a:gd name="T97" fmla="*/ 7 h 1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55" h="1426">
                  <a:moveTo>
                    <a:pt x="347" y="7"/>
                  </a:moveTo>
                  <a:lnTo>
                    <a:pt x="347" y="7"/>
                  </a:lnTo>
                  <a:lnTo>
                    <a:pt x="369" y="0"/>
                  </a:lnTo>
                  <a:lnTo>
                    <a:pt x="410" y="30"/>
                  </a:lnTo>
                  <a:lnTo>
                    <a:pt x="421" y="128"/>
                  </a:lnTo>
                  <a:lnTo>
                    <a:pt x="451" y="131"/>
                  </a:lnTo>
                  <a:lnTo>
                    <a:pt x="486" y="138"/>
                  </a:lnTo>
                  <a:lnTo>
                    <a:pt x="556" y="155"/>
                  </a:lnTo>
                  <a:lnTo>
                    <a:pt x="603" y="145"/>
                  </a:lnTo>
                  <a:lnTo>
                    <a:pt x="610" y="163"/>
                  </a:lnTo>
                  <a:lnTo>
                    <a:pt x="638" y="239"/>
                  </a:lnTo>
                  <a:lnTo>
                    <a:pt x="679" y="203"/>
                  </a:lnTo>
                  <a:lnTo>
                    <a:pt x="766" y="159"/>
                  </a:lnTo>
                  <a:lnTo>
                    <a:pt x="810" y="190"/>
                  </a:lnTo>
                  <a:lnTo>
                    <a:pt x="849" y="157"/>
                  </a:lnTo>
                  <a:lnTo>
                    <a:pt x="876" y="171"/>
                  </a:lnTo>
                  <a:lnTo>
                    <a:pt x="883" y="174"/>
                  </a:lnTo>
                  <a:lnTo>
                    <a:pt x="885" y="214"/>
                  </a:lnTo>
                  <a:lnTo>
                    <a:pt x="929" y="243"/>
                  </a:lnTo>
                  <a:lnTo>
                    <a:pt x="928" y="308"/>
                  </a:lnTo>
                  <a:lnTo>
                    <a:pt x="933" y="324"/>
                  </a:lnTo>
                  <a:lnTo>
                    <a:pt x="1008" y="271"/>
                  </a:lnTo>
                  <a:lnTo>
                    <a:pt x="1109" y="218"/>
                  </a:lnTo>
                  <a:lnTo>
                    <a:pt x="1135" y="256"/>
                  </a:lnTo>
                  <a:lnTo>
                    <a:pt x="1148" y="276"/>
                  </a:lnTo>
                  <a:lnTo>
                    <a:pt x="1149" y="281"/>
                  </a:lnTo>
                  <a:lnTo>
                    <a:pt x="1155" y="353"/>
                  </a:lnTo>
                  <a:lnTo>
                    <a:pt x="980" y="457"/>
                  </a:lnTo>
                  <a:lnTo>
                    <a:pt x="1002" y="496"/>
                  </a:lnTo>
                  <a:lnTo>
                    <a:pt x="996" y="541"/>
                  </a:lnTo>
                  <a:lnTo>
                    <a:pt x="931" y="599"/>
                  </a:lnTo>
                  <a:lnTo>
                    <a:pt x="894" y="606"/>
                  </a:lnTo>
                  <a:lnTo>
                    <a:pt x="891" y="629"/>
                  </a:lnTo>
                  <a:lnTo>
                    <a:pt x="906" y="685"/>
                  </a:lnTo>
                  <a:lnTo>
                    <a:pt x="876" y="696"/>
                  </a:lnTo>
                  <a:lnTo>
                    <a:pt x="851" y="783"/>
                  </a:lnTo>
                  <a:lnTo>
                    <a:pt x="800" y="806"/>
                  </a:lnTo>
                  <a:lnTo>
                    <a:pt x="758" y="763"/>
                  </a:lnTo>
                  <a:lnTo>
                    <a:pt x="728" y="785"/>
                  </a:lnTo>
                  <a:lnTo>
                    <a:pt x="719" y="847"/>
                  </a:lnTo>
                  <a:lnTo>
                    <a:pt x="647" y="889"/>
                  </a:lnTo>
                  <a:lnTo>
                    <a:pt x="611" y="884"/>
                  </a:lnTo>
                  <a:lnTo>
                    <a:pt x="573" y="920"/>
                  </a:lnTo>
                  <a:lnTo>
                    <a:pt x="576" y="967"/>
                  </a:lnTo>
                  <a:lnTo>
                    <a:pt x="587" y="1005"/>
                  </a:lnTo>
                  <a:lnTo>
                    <a:pt x="538" y="1049"/>
                  </a:lnTo>
                  <a:lnTo>
                    <a:pt x="532" y="1093"/>
                  </a:lnTo>
                  <a:lnTo>
                    <a:pt x="590" y="1151"/>
                  </a:lnTo>
                  <a:lnTo>
                    <a:pt x="591" y="1260"/>
                  </a:lnTo>
                  <a:lnTo>
                    <a:pt x="561" y="1271"/>
                  </a:lnTo>
                  <a:lnTo>
                    <a:pt x="512" y="1310"/>
                  </a:lnTo>
                  <a:lnTo>
                    <a:pt x="459" y="1271"/>
                  </a:lnTo>
                  <a:lnTo>
                    <a:pt x="409" y="1287"/>
                  </a:lnTo>
                  <a:lnTo>
                    <a:pt x="371" y="1253"/>
                  </a:lnTo>
                  <a:lnTo>
                    <a:pt x="292" y="1239"/>
                  </a:lnTo>
                  <a:lnTo>
                    <a:pt x="261" y="1274"/>
                  </a:lnTo>
                  <a:lnTo>
                    <a:pt x="251" y="1349"/>
                  </a:lnTo>
                  <a:lnTo>
                    <a:pt x="259" y="1391"/>
                  </a:lnTo>
                  <a:lnTo>
                    <a:pt x="187" y="1407"/>
                  </a:lnTo>
                  <a:lnTo>
                    <a:pt x="172" y="1426"/>
                  </a:lnTo>
                  <a:lnTo>
                    <a:pt x="61" y="1367"/>
                  </a:lnTo>
                  <a:lnTo>
                    <a:pt x="18" y="1220"/>
                  </a:lnTo>
                  <a:lnTo>
                    <a:pt x="52" y="1125"/>
                  </a:lnTo>
                  <a:lnTo>
                    <a:pt x="50" y="1062"/>
                  </a:lnTo>
                  <a:lnTo>
                    <a:pt x="36" y="1036"/>
                  </a:lnTo>
                  <a:lnTo>
                    <a:pt x="2" y="981"/>
                  </a:lnTo>
                  <a:lnTo>
                    <a:pt x="0" y="940"/>
                  </a:lnTo>
                  <a:lnTo>
                    <a:pt x="26" y="912"/>
                  </a:lnTo>
                  <a:lnTo>
                    <a:pt x="62" y="946"/>
                  </a:lnTo>
                  <a:lnTo>
                    <a:pt x="111" y="938"/>
                  </a:lnTo>
                  <a:lnTo>
                    <a:pt x="117" y="861"/>
                  </a:lnTo>
                  <a:lnTo>
                    <a:pt x="82" y="744"/>
                  </a:lnTo>
                  <a:lnTo>
                    <a:pt x="101" y="710"/>
                  </a:lnTo>
                  <a:lnTo>
                    <a:pt x="191" y="681"/>
                  </a:lnTo>
                  <a:lnTo>
                    <a:pt x="173" y="618"/>
                  </a:lnTo>
                  <a:lnTo>
                    <a:pt x="170" y="607"/>
                  </a:lnTo>
                  <a:lnTo>
                    <a:pt x="168" y="602"/>
                  </a:lnTo>
                  <a:lnTo>
                    <a:pt x="177" y="500"/>
                  </a:lnTo>
                  <a:lnTo>
                    <a:pt x="220" y="459"/>
                  </a:lnTo>
                  <a:lnTo>
                    <a:pt x="201" y="434"/>
                  </a:lnTo>
                  <a:lnTo>
                    <a:pt x="144" y="431"/>
                  </a:lnTo>
                  <a:lnTo>
                    <a:pt x="136" y="366"/>
                  </a:lnTo>
                  <a:lnTo>
                    <a:pt x="160" y="347"/>
                  </a:lnTo>
                  <a:lnTo>
                    <a:pt x="149" y="314"/>
                  </a:lnTo>
                  <a:lnTo>
                    <a:pt x="117" y="300"/>
                  </a:lnTo>
                  <a:lnTo>
                    <a:pt x="129" y="276"/>
                  </a:lnTo>
                  <a:lnTo>
                    <a:pt x="157" y="249"/>
                  </a:lnTo>
                  <a:lnTo>
                    <a:pt x="184" y="237"/>
                  </a:lnTo>
                  <a:lnTo>
                    <a:pt x="217" y="240"/>
                  </a:lnTo>
                  <a:lnTo>
                    <a:pt x="294" y="207"/>
                  </a:lnTo>
                  <a:lnTo>
                    <a:pt x="293" y="172"/>
                  </a:lnTo>
                  <a:lnTo>
                    <a:pt x="321" y="160"/>
                  </a:lnTo>
                  <a:lnTo>
                    <a:pt x="318" y="134"/>
                  </a:lnTo>
                  <a:lnTo>
                    <a:pt x="315" y="100"/>
                  </a:lnTo>
                  <a:lnTo>
                    <a:pt x="355" y="50"/>
                  </a:lnTo>
                  <a:lnTo>
                    <a:pt x="354" y="36"/>
                  </a:lnTo>
                  <a:lnTo>
                    <a:pt x="347" y="7"/>
                  </a:lnTo>
                  <a:lnTo>
                    <a:pt x="347" y="7"/>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0" name="Freeform 25"/>
            <p:cNvSpPr>
              <a:spLocks noEditPoints="1"/>
            </p:cNvSpPr>
            <p:nvPr/>
          </p:nvSpPr>
          <p:spPr bwMode="auto">
            <a:xfrm>
              <a:off x="4258" y="2615"/>
              <a:ext cx="698" cy="862"/>
            </a:xfrm>
            <a:custGeom>
              <a:avLst/>
              <a:gdLst>
                <a:gd name="T0" fmla="*/ 62 w 1163"/>
                <a:gd name="T1" fmla="*/ 1373 h 1434"/>
                <a:gd name="T2" fmla="*/ 53 w 1163"/>
                <a:gd name="T3" fmla="*/ 1128 h 1434"/>
                <a:gd name="T4" fmla="*/ 3 w 1163"/>
                <a:gd name="T5" fmla="*/ 985 h 1434"/>
                <a:gd name="T6" fmla="*/ 67 w 1163"/>
                <a:gd name="T7" fmla="*/ 946 h 1434"/>
                <a:gd name="T8" fmla="*/ 83 w 1163"/>
                <a:gd name="T9" fmla="*/ 748 h 1434"/>
                <a:gd name="T10" fmla="*/ 169 w 1163"/>
                <a:gd name="T11" fmla="*/ 607 h 1434"/>
                <a:gd name="T12" fmla="*/ 220 w 1163"/>
                <a:gd name="T13" fmla="*/ 463 h 1434"/>
                <a:gd name="T14" fmla="*/ 136 w 1163"/>
                <a:gd name="T15" fmla="*/ 368 h 1434"/>
                <a:gd name="T16" fmla="*/ 117 w 1163"/>
                <a:gd name="T17" fmla="*/ 305 h 1434"/>
                <a:gd name="T18" fmla="*/ 187 w 1163"/>
                <a:gd name="T19" fmla="*/ 238 h 1434"/>
                <a:gd name="T20" fmla="*/ 293 w 1163"/>
                <a:gd name="T21" fmla="*/ 174 h 1434"/>
                <a:gd name="T22" fmla="*/ 355 w 1163"/>
                <a:gd name="T23" fmla="*/ 52 h 1434"/>
                <a:gd name="T24" fmla="*/ 373 w 1163"/>
                <a:gd name="T25" fmla="*/ 0 h 1434"/>
                <a:gd name="T26" fmla="*/ 455 w 1163"/>
                <a:gd name="T27" fmla="*/ 132 h 1434"/>
                <a:gd name="T28" fmla="*/ 609 w 1163"/>
                <a:gd name="T29" fmla="*/ 145 h 1434"/>
                <a:gd name="T30" fmla="*/ 770 w 1163"/>
                <a:gd name="T31" fmla="*/ 159 h 1434"/>
                <a:gd name="T32" fmla="*/ 890 w 1163"/>
                <a:gd name="T33" fmla="*/ 176 h 1434"/>
                <a:gd name="T34" fmla="*/ 935 w 1163"/>
                <a:gd name="T35" fmla="*/ 312 h 1434"/>
                <a:gd name="T36" fmla="*/ 1115 w 1163"/>
                <a:gd name="T37" fmla="*/ 218 h 1434"/>
                <a:gd name="T38" fmla="*/ 1163 w 1163"/>
                <a:gd name="T39" fmla="*/ 358 h 1434"/>
                <a:gd name="T40" fmla="*/ 1010 w 1163"/>
                <a:gd name="T41" fmla="*/ 499 h 1434"/>
                <a:gd name="T42" fmla="*/ 901 w 1163"/>
                <a:gd name="T43" fmla="*/ 613 h 1434"/>
                <a:gd name="T44" fmla="*/ 883 w 1163"/>
                <a:gd name="T45" fmla="*/ 703 h 1434"/>
                <a:gd name="T46" fmla="*/ 761 w 1163"/>
                <a:gd name="T47" fmla="*/ 772 h 1434"/>
                <a:gd name="T48" fmla="*/ 652 w 1163"/>
                <a:gd name="T49" fmla="*/ 896 h 1434"/>
                <a:gd name="T50" fmla="*/ 583 w 1163"/>
                <a:gd name="T51" fmla="*/ 970 h 1434"/>
                <a:gd name="T52" fmla="*/ 539 w 1163"/>
                <a:gd name="T53" fmla="*/ 1096 h 1434"/>
                <a:gd name="T54" fmla="*/ 567 w 1163"/>
                <a:gd name="T55" fmla="*/ 1278 h 1434"/>
                <a:gd name="T56" fmla="*/ 412 w 1163"/>
                <a:gd name="T57" fmla="*/ 1295 h 1434"/>
                <a:gd name="T58" fmla="*/ 268 w 1163"/>
                <a:gd name="T59" fmla="*/ 1279 h 1434"/>
                <a:gd name="T60" fmla="*/ 193 w 1163"/>
                <a:gd name="T61" fmla="*/ 1414 h 1434"/>
                <a:gd name="T62" fmla="*/ 68 w 1163"/>
                <a:gd name="T63" fmla="*/ 1369 h 1434"/>
                <a:gd name="T64" fmla="*/ 190 w 1163"/>
                <a:gd name="T65" fmla="*/ 1408 h 1434"/>
                <a:gd name="T66" fmla="*/ 252 w 1163"/>
                <a:gd name="T67" fmla="*/ 1352 h 1434"/>
                <a:gd name="T68" fmla="*/ 376 w 1163"/>
                <a:gd name="T69" fmla="*/ 1254 h 1434"/>
                <a:gd name="T70" fmla="*/ 516 w 1163"/>
                <a:gd name="T71" fmla="*/ 1310 h 1434"/>
                <a:gd name="T72" fmla="*/ 590 w 1163"/>
                <a:gd name="T73" fmla="*/ 1157 h 1434"/>
                <a:gd name="T74" fmla="*/ 587 w 1163"/>
                <a:gd name="T75" fmla="*/ 1008 h 1434"/>
                <a:gd name="T76" fmla="*/ 614 w 1163"/>
                <a:gd name="T77" fmla="*/ 884 h 1434"/>
                <a:gd name="T78" fmla="*/ 729 w 1163"/>
                <a:gd name="T79" fmla="*/ 787 h 1434"/>
                <a:gd name="T80" fmla="*/ 853 w 1163"/>
                <a:gd name="T81" fmla="*/ 785 h 1434"/>
                <a:gd name="T82" fmla="*/ 892 w 1163"/>
                <a:gd name="T83" fmla="*/ 633 h 1434"/>
                <a:gd name="T84" fmla="*/ 997 w 1163"/>
                <a:gd name="T85" fmla="*/ 543 h 1434"/>
                <a:gd name="T86" fmla="*/ 1156 w 1163"/>
                <a:gd name="T87" fmla="*/ 355 h 1434"/>
                <a:gd name="T88" fmla="*/ 1013 w 1163"/>
                <a:gd name="T89" fmla="*/ 278 h 1434"/>
                <a:gd name="T90" fmla="*/ 930 w 1163"/>
                <a:gd name="T91" fmla="*/ 249 h 1434"/>
                <a:gd name="T92" fmla="*/ 878 w 1163"/>
                <a:gd name="T93" fmla="*/ 178 h 1434"/>
                <a:gd name="T94" fmla="*/ 770 w 1163"/>
                <a:gd name="T95" fmla="*/ 167 h 1434"/>
                <a:gd name="T96" fmla="*/ 605 w 1163"/>
                <a:gd name="T97" fmla="*/ 153 h 1434"/>
                <a:gd name="T98" fmla="*/ 489 w 1163"/>
                <a:gd name="T99" fmla="*/ 145 h 1434"/>
                <a:gd name="T100" fmla="*/ 411 w 1163"/>
                <a:gd name="T101" fmla="*/ 36 h 1434"/>
                <a:gd name="T102" fmla="*/ 362 w 1163"/>
                <a:gd name="T103" fmla="*/ 40 h 1434"/>
                <a:gd name="T104" fmla="*/ 328 w 1163"/>
                <a:gd name="T105" fmla="*/ 166 h 1434"/>
                <a:gd name="T106" fmla="*/ 221 w 1163"/>
                <a:gd name="T107" fmla="*/ 248 h 1434"/>
                <a:gd name="T108" fmla="*/ 136 w 1163"/>
                <a:gd name="T109" fmla="*/ 282 h 1434"/>
                <a:gd name="T110" fmla="*/ 168 w 1163"/>
                <a:gd name="T111" fmla="*/ 352 h 1434"/>
                <a:gd name="T112" fmla="*/ 206 w 1163"/>
                <a:gd name="T113" fmla="*/ 435 h 1434"/>
                <a:gd name="T114" fmla="*/ 176 w 1163"/>
                <a:gd name="T115" fmla="*/ 606 h 1434"/>
                <a:gd name="T116" fmla="*/ 90 w 1163"/>
                <a:gd name="T117" fmla="*/ 749 h 1434"/>
                <a:gd name="T118" fmla="*/ 118 w 1163"/>
                <a:gd name="T119" fmla="*/ 945 h 1434"/>
                <a:gd name="T120" fmla="*/ 7 w 1163"/>
                <a:gd name="T121" fmla="*/ 946 h 1434"/>
                <a:gd name="T122" fmla="*/ 58 w 1163"/>
                <a:gd name="T123" fmla="*/ 1066 h 1434"/>
                <a:gd name="T124" fmla="*/ 68 w 1163"/>
                <a:gd name="T125" fmla="*/ 1369 h 1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63" h="1434">
                  <a:moveTo>
                    <a:pt x="177" y="1434"/>
                  </a:moveTo>
                  <a:lnTo>
                    <a:pt x="177" y="1434"/>
                  </a:lnTo>
                  <a:lnTo>
                    <a:pt x="62" y="1373"/>
                  </a:lnTo>
                  <a:lnTo>
                    <a:pt x="18" y="1224"/>
                  </a:lnTo>
                  <a:lnTo>
                    <a:pt x="18" y="1223"/>
                  </a:lnTo>
                  <a:lnTo>
                    <a:pt x="53" y="1128"/>
                  </a:lnTo>
                  <a:lnTo>
                    <a:pt x="51" y="1067"/>
                  </a:lnTo>
                  <a:lnTo>
                    <a:pt x="37" y="1042"/>
                  </a:lnTo>
                  <a:lnTo>
                    <a:pt x="3" y="985"/>
                  </a:lnTo>
                  <a:lnTo>
                    <a:pt x="0" y="943"/>
                  </a:lnTo>
                  <a:lnTo>
                    <a:pt x="30" y="911"/>
                  </a:lnTo>
                  <a:lnTo>
                    <a:pt x="67" y="946"/>
                  </a:lnTo>
                  <a:lnTo>
                    <a:pt x="112" y="939"/>
                  </a:lnTo>
                  <a:lnTo>
                    <a:pt x="117" y="865"/>
                  </a:lnTo>
                  <a:lnTo>
                    <a:pt x="83" y="748"/>
                  </a:lnTo>
                  <a:lnTo>
                    <a:pt x="103" y="711"/>
                  </a:lnTo>
                  <a:lnTo>
                    <a:pt x="191" y="683"/>
                  </a:lnTo>
                  <a:lnTo>
                    <a:pt x="169" y="607"/>
                  </a:lnTo>
                  <a:lnTo>
                    <a:pt x="169" y="606"/>
                  </a:lnTo>
                  <a:lnTo>
                    <a:pt x="178" y="503"/>
                  </a:lnTo>
                  <a:lnTo>
                    <a:pt x="220" y="463"/>
                  </a:lnTo>
                  <a:lnTo>
                    <a:pt x="203" y="441"/>
                  </a:lnTo>
                  <a:lnTo>
                    <a:pt x="145" y="439"/>
                  </a:lnTo>
                  <a:lnTo>
                    <a:pt x="136" y="368"/>
                  </a:lnTo>
                  <a:lnTo>
                    <a:pt x="160" y="350"/>
                  </a:lnTo>
                  <a:lnTo>
                    <a:pt x="151" y="321"/>
                  </a:lnTo>
                  <a:lnTo>
                    <a:pt x="117" y="305"/>
                  </a:lnTo>
                  <a:lnTo>
                    <a:pt x="131" y="278"/>
                  </a:lnTo>
                  <a:lnTo>
                    <a:pt x="160" y="250"/>
                  </a:lnTo>
                  <a:lnTo>
                    <a:pt x="187" y="238"/>
                  </a:lnTo>
                  <a:lnTo>
                    <a:pt x="220" y="241"/>
                  </a:lnTo>
                  <a:lnTo>
                    <a:pt x="295" y="209"/>
                  </a:lnTo>
                  <a:lnTo>
                    <a:pt x="293" y="174"/>
                  </a:lnTo>
                  <a:lnTo>
                    <a:pt x="321" y="162"/>
                  </a:lnTo>
                  <a:lnTo>
                    <a:pt x="316" y="103"/>
                  </a:lnTo>
                  <a:lnTo>
                    <a:pt x="355" y="52"/>
                  </a:lnTo>
                  <a:lnTo>
                    <a:pt x="355" y="40"/>
                  </a:lnTo>
                  <a:lnTo>
                    <a:pt x="347" y="9"/>
                  </a:lnTo>
                  <a:lnTo>
                    <a:pt x="373" y="0"/>
                  </a:lnTo>
                  <a:lnTo>
                    <a:pt x="417" y="33"/>
                  </a:lnTo>
                  <a:lnTo>
                    <a:pt x="428" y="129"/>
                  </a:lnTo>
                  <a:lnTo>
                    <a:pt x="455" y="132"/>
                  </a:lnTo>
                  <a:lnTo>
                    <a:pt x="490" y="139"/>
                  </a:lnTo>
                  <a:lnTo>
                    <a:pt x="560" y="155"/>
                  </a:lnTo>
                  <a:lnTo>
                    <a:pt x="609" y="145"/>
                  </a:lnTo>
                  <a:lnTo>
                    <a:pt x="643" y="238"/>
                  </a:lnTo>
                  <a:lnTo>
                    <a:pt x="682" y="204"/>
                  </a:lnTo>
                  <a:lnTo>
                    <a:pt x="770" y="159"/>
                  </a:lnTo>
                  <a:lnTo>
                    <a:pt x="814" y="190"/>
                  </a:lnTo>
                  <a:lnTo>
                    <a:pt x="852" y="157"/>
                  </a:lnTo>
                  <a:lnTo>
                    <a:pt x="890" y="176"/>
                  </a:lnTo>
                  <a:lnTo>
                    <a:pt x="892" y="217"/>
                  </a:lnTo>
                  <a:lnTo>
                    <a:pt x="937" y="245"/>
                  </a:lnTo>
                  <a:lnTo>
                    <a:pt x="935" y="312"/>
                  </a:lnTo>
                  <a:lnTo>
                    <a:pt x="939" y="322"/>
                  </a:lnTo>
                  <a:lnTo>
                    <a:pt x="1010" y="272"/>
                  </a:lnTo>
                  <a:lnTo>
                    <a:pt x="1115" y="218"/>
                  </a:lnTo>
                  <a:lnTo>
                    <a:pt x="1156" y="278"/>
                  </a:lnTo>
                  <a:lnTo>
                    <a:pt x="1156" y="285"/>
                  </a:lnTo>
                  <a:lnTo>
                    <a:pt x="1163" y="358"/>
                  </a:lnTo>
                  <a:lnTo>
                    <a:pt x="1161" y="360"/>
                  </a:lnTo>
                  <a:lnTo>
                    <a:pt x="989" y="462"/>
                  </a:lnTo>
                  <a:lnTo>
                    <a:pt x="1010" y="499"/>
                  </a:lnTo>
                  <a:lnTo>
                    <a:pt x="1003" y="547"/>
                  </a:lnTo>
                  <a:lnTo>
                    <a:pt x="937" y="607"/>
                  </a:lnTo>
                  <a:lnTo>
                    <a:pt x="901" y="613"/>
                  </a:lnTo>
                  <a:lnTo>
                    <a:pt x="898" y="633"/>
                  </a:lnTo>
                  <a:lnTo>
                    <a:pt x="914" y="691"/>
                  </a:lnTo>
                  <a:lnTo>
                    <a:pt x="883" y="703"/>
                  </a:lnTo>
                  <a:lnTo>
                    <a:pt x="858" y="789"/>
                  </a:lnTo>
                  <a:lnTo>
                    <a:pt x="803" y="814"/>
                  </a:lnTo>
                  <a:lnTo>
                    <a:pt x="761" y="772"/>
                  </a:lnTo>
                  <a:lnTo>
                    <a:pt x="735" y="791"/>
                  </a:lnTo>
                  <a:lnTo>
                    <a:pt x="726" y="853"/>
                  </a:lnTo>
                  <a:lnTo>
                    <a:pt x="652" y="896"/>
                  </a:lnTo>
                  <a:lnTo>
                    <a:pt x="616" y="891"/>
                  </a:lnTo>
                  <a:lnTo>
                    <a:pt x="580" y="926"/>
                  </a:lnTo>
                  <a:lnTo>
                    <a:pt x="583" y="970"/>
                  </a:lnTo>
                  <a:lnTo>
                    <a:pt x="595" y="1010"/>
                  </a:lnTo>
                  <a:lnTo>
                    <a:pt x="545" y="1055"/>
                  </a:lnTo>
                  <a:lnTo>
                    <a:pt x="539" y="1096"/>
                  </a:lnTo>
                  <a:lnTo>
                    <a:pt x="597" y="1154"/>
                  </a:lnTo>
                  <a:lnTo>
                    <a:pt x="598" y="1266"/>
                  </a:lnTo>
                  <a:lnTo>
                    <a:pt x="567" y="1278"/>
                  </a:lnTo>
                  <a:lnTo>
                    <a:pt x="516" y="1319"/>
                  </a:lnTo>
                  <a:lnTo>
                    <a:pt x="463" y="1278"/>
                  </a:lnTo>
                  <a:lnTo>
                    <a:pt x="412" y="1295"/>
                  </a:lnTo>
                  <a:lnTo>
                    <a:pt x="373" y="1260"/>
                  </a:lnTo>
                  <a:lnTo>
                    <a:pt x="297" y="1247"/>
                  </a:lnTo>
                  <a:lnTo>
                    <a:pt x="268" y="1279"/>
                  </a:lnTo>
                  <a:lnTo>
                    <a:pt x="258" y="1353"/>
                  </a:lnTo>
                  <a:lnTo>
                    <a:pt x="267" y="1397"/>
                  </a:lnTo>
                  <a:lnTo>
                    <a:pt x="193" y="1414"/>
                  </a:lnTo>
                  <a:lnTo>
                    <a:pt x="177" y="1434"/>
                  </a:lnTo>
                  <a:close/>
                  <a:moveTo>
                    <a:pt x="68" y="1369"/>
                  </a:moveTo>
                  <a:lnTo>
                    <a:pt x="68" y="1369"/>
                  </a:lnTo>
                  <a:lnTo>
                    <a:pt x="175" y="1426"/>
                  </a:lnTo>
                  <a:lnTo>
                    <a:pt x="189" y="1408"/>
                  </a:lnTo>
                  <a:lnTo>
                    <a:pt x="190" y="1408"/>
                  </a:lnTo>
                  <a:lnTo>
                    <a:pt x="259" y="1392"/>
                  </a:lnTo>
                  <a:lnTo>
                    <a:pt x="252" y="1353"/>
                  </a:lnTo>
                  <a:lnTo>
                    <a:pt x="252" y="1352"/>
                  </a:lnTo>
                  <a:lnTo>
                    <a:pt x="262" y="1276"/>
                  </a:lnTo>
                  <a:lnTo>
                    <a:pt x="295" y="1240"/>
                  </a:lnTo>
                  <a:lnTo>
                    <a:pt x="376" y="1254"/>
                  </a:lnTo>
                  <a:lnTo>
                    <a:pt x="413" y="1287"/>
                  </a:lnTo>
                  <a:lnTo>
                    <a:pt x="464" y="1271"/>
                  </a:lnTo>
                  <a:lnTo>
                    <a:pt x="516" y="1310"/>
                  </a:lnTo>
                  <a:lnTo>
                    <a:pt x="564" y="1272"/>
                  </a:lnTo>
                  <a:lnTo>
                    <a:pt x="592" y="1262"/>
                  </a:lnTo>
                  <a:lnTo>
                    <a:pt x="590" y="1157"/>
                  </a:lnTo>
                  <a:lnTo>
                    <a:pt x="532" y="1098"/>
                  </a:lnTo>
                  <a:lnTo>
                    <a:pt x="539" y="1051"/>
                  </a:lnTo>
                  <a:lnTo>
                    <a:pt x="587" y="1008"/>
                  </a:lnTo>
                  <a:lnTo>
                    <a:pt x="577" y="972"/>
                  </a:lnTo>
                  <a:lnTo>
                    <a:pt x="573" y="923"/>
                  </a:lnTo>
                  <a:lnTo>
                    <a:pt x="614" y="884"/>
                  </a:lnTo>
                  <a:lnTo>
                    <a:pt x="650" y="889"/>
                  </a:lnTo>
                  <a:lnTo>
                    <a:pt x="720" y="849"/>
                  </a:lnTo>
                  <a:lnTo>
                    <a:pt x="729" y="787"/>
                  </a:lnTo>
                  <a:lnTo>
                    <a:pt x="762" y="763"/>
                  </a:lnTo>
                  <a:lnTo>
                    <a:pt x="805" y="806"/>
                  </a:lnTo>
                  <a:lnTo>
                    <a:pt x="853" y="785"/>
                  </a:lnTo>
                  <a:lnTo>
                    <a:pt x="877" y="698"/>
                  </a:lnTo>
                  <a:lnTo>
                    <a:pt x="906" y="686"/>
                  </a:lnTo>
                  <a:lnTo>
                    <a:pt x="892" y="633"/>
                  </a:lnTo>
                  <a:lnTo>
                    <a:pt x="895" y="608"/>
                  </a:lnTo>
                  <a:lnTo>
                    <a:pt x="934" y="600"/>
                  </a:lnTo>
                  <a:lnTo>
                    <a:pt x="997" y="543"/>
                  </a:lnTo>
                  <a:lnTo>
                    <a:pt x="1003" y="500"/>
                  </a:lnTo>
                  <a:lnTo>
                    <a:pt x="979" y="460"/>
                  </a:lnTo>
                  <a:lnTo>
                    <a:pt x="1156" y="355"/>
                  </a:lnTo>
                  <a:lnTo>
                    <a:pt x="1149" y="281"/>
                  </a:lnTo>
                  <a:lnTo>
                    <a:pt x="1112" y="226"/>
                  </a:lnTo>
                  <a:lnTo>
                    <a:pt x="1013" y="278"/>
                  </a:lnTo>
                  <a:lnTo>
                    <a:pt x="936" y="333"/>
                  </a:lnTo>
                  <a:lnTo>
                    <a:pt x="928" y="313"/>
                  </a:lnTo>
                  <a:lnTo>
                    <a:pt x="930" y="249"/>
                  </a:lnTo>
                  <a:lnTo>
                    <a:pt x="886" y="220"/>
                  </a:lnTo>
                  <a:lnTo>
                    <a:pt x="883" y="180"/>
                  </a:lnTo>
                  <a:lnTo>
                    <a:pt x="878" y="178"/>
                  </a:lnTo>
                  <a:lnTo>
                    <a:pt x="853" y="165"/>
                  </a:lnTo>
                  <a:lnTo>
                    <a:pt x="814" y="199"/>
                  </a:lnTo>
                  <a:lnTo>
                    <a:pt x="770" y="167"/>
                  </a:lnTo>
                  <a:lnTo>
                    <a:pt x="685" y="209"/>
                  </a:lnTo>
                  <a:lnTo>
                    <a:pt x="640" y="249"/>
                  </a:lnTo>
                  <a:lnTo>
                    <a:pt x="605" y="153"/>
                  </a:lnTo>
                  <a:lnTo>
                    <a:pt x="560" y="162"/>
                  </a:lnTo>
                  <a:lnTo>
                    <a:pt x="559" y="162"/>
                  </a:lnTo>
                  <a:lnTo>
                    <a:pt x="489" y="145"/>
                  </a:lnTo>
                  <a:lnTo>
                    <a:pt x="454" y="138"/>
                  </a:lnTo>
                  <a:lnTo>
                    <a:pt x="422" y="135"/>
                  </a:lnTo>
                  <a:lnTo>
                    <a:pt x="411" y="36"/>
                  </a:lnTo>
                  <a:lnTo>
                    <a:pt x="372" y="8"/>
                  </a:lnTo>
                  <a:lnTo>
                    <a:pt x="355" y="13"/>
                  </a:lnTo>
                  <a:lnTo>
                    <a:pt x="362" y="40"/>
                  </a:lnTo>
                  <a:lnTo>
                    <a:pt x="362" y="55"/>
                  </a:lnTo>
                  <a:lnTo>
                    <a:pt x="323" y="105"/>
                  </a:lnTo>
                  <a:lnTo>
                    <a:pt x="328" y="166"/>
                  </a:lnTo>
                  <a:lnTo>
                    <a:pt x="300" y="179"/>
                  </a:lnTo>
                  <a:lnTo>
                    <a:pt x="301" y="213"/>
                  </a:lnTo>
                  <a:lnTo>
                    <a:pt x="221" y="248"/>
                  </a:lnTo>
                  <a:lnTo>
                    <a:pt x="189" y="245"/>
                  </a:lnTo>
                  <a:lnTo>
                    <a:pt x="163" y="256"/>
                  </a:lnTo>
                  <a:lnTo>
                    <a:pt x="136" y="282"/>
                  </a:lnTo>
                  <a:lnTo>
                    <a:pt x="126" y="302"/>
                  </a:lnTo>
                  <a:lnTo>
                    <a:pt x="156" y="316"/>
                  </a:lnTo>
                  <a:lnTo>
                    <a:pt x="168" y="352"/>
                  </a:lnTo>
                  <a:lnTo>
                    <a:pt x="143" y="371"/>
                  </a:lnTo>
                  <a:lnTo>
                    <a:pt x="151" y="432"/>
                  </a:lnTo>
                  <a:lnTo>
                    <a:pt x="206" y="435"/>
                  </a:lnTo>
                  <a:lnTo>
                    <a:pt x="229" y="463"/>
                  </a:lnTo>
                  <a:lnTo>
                    <a:pt x="185" y="506"/>
                  </a:lnTo>
                  <a:lnTo>
                    <a:pt x="176" y="606"/>
                  </a:lnTo>
                  <a:lnTo>
                    <a:pt x="199" y="687"/>
                  </a:lnTo>
                  <a:lnTo>
                    <a:pt x="107" y="717"/>
                  </a:lnTo>
                  <a:lnTo>
                    <a:pt x="90" y="749"/>
                  </a:lnTo>
                  <a:lnTo>
                    <a:pt x="124" y="865"/>
                  </a:lnTo>
                  <a:lnTo>
                    <a:pt x="124" y="865"/>
                  </a:lnTo>
                  <a:lnTo>
                    <a:pt x="118" y="945"/>
                  </a:lnTo>
                  <a:lnTo>
                    <a:pt x="65" y="953"/>
                  </a:lnTo>
                  <a:lnTo>
                    <a:pt x="30" y="920"/>
                  </a:lnTo>
                  <a:lnTo>
                    <a:pt x="7" y="946"/>
                  </a:lnTo>
                  <a:lnTo>
                    <a:pt x="10" y="984"/>
                  </a:lnTo>
                  <a:lnTo>
                    <a:pt x="43" y="1038"/>
                  </a:lnTo>
                  <a:lnTo>
                    <a:pt x="58" y="1066"/>
                  </a:lnTo>
                  <a:lnTo>
                    <a:pt x="59" y="1129"/>
                  </a:lnTo>
                  <a:lnTo>
                    <a:pt x="25" y="1224"/>
                  </a:lnTo>
                  <a:lnTo>
                    <a:pt x="68" y="1369"/>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1" name="Freeform 26"/>
            <p:cNvSpPr>
              <a:spLocks/>
            </p:cNvSpPr>
            <p:nvPr/>
          </p:nvSpPr>
          <p:spPr bwMode="auto">
            <a:xfrm>
              <a:off x="4211" y="2842"/>
              <a:ext cx="181" cy="202"/>
            </a:xfrm>
            <a:custGeom>
              <a:avLst/>
              <a:gdLst>
                <a:gd name="T0" fmla="*/ 58 w 302"/>
                <a:gd name="T1" fmla="*/ 296 h 336"/>
                <a:gd name="T2" fmla="*/ 58 w 302"/>
                <a:gd name="T3" fmla="*/ 296 h 336"/>
                <a:gd name="T4" fmla="*/ 74 w 302"/>
                <a:gd name="T5" fmla="*/ 331 h 336"/>
                <a:gd name="T6" fmla="*/ 117 w 302"/>
                <a:gd name="T7" fmla="*/ 307 h 336"/>
                <a:gd name="T8" fmla="*/ 179 w 302"/>
                <a:gd name="T9" fmla="*/ 315 h 336"/>
                <a:gd name="T10" fmla="*/ 183 w 302"/>
                <a:gd name="T11" fmla="*/ 336 h 336"/>
                <a:gd name="T12" fmla="*/ 273 w 302"/>
                <a:gd name="T13" fmla="*/ 307 h 336"/>
                <a:gd name="T14" fmla="*/ 255 w 302"/>
                <a:gd name="T15" fmla="*/ 244 h 336"/>
                <a:gd name="T16" fmla="*/ 252 w 302"/>
                <a:gd name="T17" fmla="*/ 233 h 336"/>
                <a:gd name="T18" fmla="*/ 250 w 302"/>
                <a:gd name="T19" fmla="*/ 228 h 336"/>
                <a:gd name="T20" fmla="*/ 259 w 302"/>
                <a:gd name="T21" fmla="*/ 126 h 336"/>
                <a:gd name="T22" fmla="*/ 302 w 302"/>
                <a:gd name="T23" fmla="*/ 85 h 336"/>
                <a:gd name="T24" fmla="*/ 283 w 302"/>
                <a:gd name="T25" fmla="*/ 60 h 336"/>
                <a:gd name="T26" fmla="*/ 226 w 302"/>
                <a:gd name="T27" fmla="*/ 57 h 336"/>
                <a:gd name="T28" fmla="*/ 121 w 302"/>
                <a:gd name="T29" fmla="*/ 68 h 336"/>
                <a:gd name="T30" fmla="*/ 115 w 302"/>
                <a:gd name="T31" fmla="*/ 15 h 336"/>
                <a:gd name="T32" fmla="*/ 89 w 302"/>
                <a:gd name="T33" fmla="*/ 15 h 336"/>
                <a:gd name="T34" fmla="*/ 61 w 302"/>
                <a:gd name="T35" fmla="*/ 47 h 336"/>
                <a:gd name="T36" fmla="*/ 48 w 302"/>
                <a:gd name="T37" fmla="*/ 62 h 336"/>
                <a:gd name="T38" fmla="*/ 30 w 302"/>
                <a:gd name="T39" fmla="*/ 62 h 336"/>
                <a:gd name="T40" fmla="*/ 41 w 302"/>
                <a:gd name="T41" fmla="*/ 8 h 336"/>
                <a:gd name="T42" fmla="*/ 21 w 302"/>
                <a:gd name="T43" fmla="*/ 0 h 336"/>
                <a:gd name="T44" fmla="*/ 0 w 302"/>
                <a:gd name="T45" fmla="*/ 32 h 336"/>
                <a:gd name="T46" fmla="*/ 4 w 302"/>
                <a:gd name="T47" fmla="*/ 51 h 336"/>
                <a:gd name="T48" fmla="*/ 16 w 302"/>
                <a:gd name="T49" fmla="*/ 94 h 336"/>
                <a:gd name="T50" fmla="*/ 30 w 302"/>
                <a:gd name="T51" fmla="*/ 144 h 336"/>
                <a:gd name="T52" fmla="*/ 41 w 302"/>
                <a:gd name="T53" fmla="*/ 187 h 336"/>
                <a:gd name="T54" fmla="*/ 49 w 302"/>
                <a:gd name="T55" fmla="*/ 216 h 336"/>
                <a:gd name="T56" fmla="*/ 122 w 302"/>
                <a:gd name="T57" fmla="*/ 259 h 336"/>
                <a:gd name="T58" fmla="*/ 58 w 302"/>
                <a:gd name="T59" fmla="*/ 296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02" h="336">
                  <a:moveTo>
                    <a:pt x="58" y="296"/>
                  </a:moveTo>
                  <a:lnTo>
                    <a:pt x="58" y="296"/>
                  </a:lnTo>
                  <a:lnTo>
                    <a:pt x="74" y="331"/>
                  </a:lnTo>
                  <a:lnTo>
                    <a:pt x="117" y="307"/>
                  </a:lnTo>
                  <a:lnTo>
                    <a:pt x="179" y="315"/>
                  </a:lnTo>
                  <a:lnTo>
                    <a:pt x="183" y="336"/>
                  </a:lnTo>
                  <a:lnTo>
                    <a:pt x="273" y="307"/>
                  </a:lnTo>
                  <a:lnTo>
                    <a:pt x="255" y="244"/>
                  </a:lnTo>
                  <a:lnTo>
                    <a:pt x="252" y="233"/>
                  </a:lnTo>
                  <a:lnTo>
                    <a:pt x="250" y="228"/>
                  </a:lnTo>
                  <a:lnTo>
                    <a:pt x="259" y="126"/>
                  </a:lnTo>
                  <a:lnTo>
                    <a:pt x="302" y="85"/>
                  </a:lnTo>
                  <a:lnTo>
                    <a:pt x="283" y="60"/>
                  </a:lnTo>
                  <a:lnTo>
                    <a:pt x="226" y="57"/>
                  </a:lnTo>
                  <a:lnTo>
                    <a:pt x="121" y="68"/>
                  </a:lnTo>
                  <a:lnTo>
                    <a:pt x="115" y="15"/>
                  </a:lnTo>
                  <a:lnTo>
                    <a:pt x="89" y="15"/>
                  </a:lnTo>
                  <a:lnTo>
                    <a:pt x="61" y="47"/>
                  </a:lnTo>
                  <a:lnTo>
                    <a:pt x="48" y="62"/>
                  </a:lnTo>
                  <a:lnTo>
                    <a:pt x="30" y="62"/>
                  </a:lnTo>
                  <a:lnTo>
                    <a:pt x="41" y="8"/>
                  </a:lnTo>
                  <a:lnTo>
                    <a:pt x="21" y="0"/>
                  </a:lnTo>
                  <a:lnTo>
                    <a:pt x="0" y="32"/>
                  </a:lnTo>
                  <a:lnTo>
                    <a:pt x="4" y="51"/>
                  </a:lnTo>
                  <a:lnTo>
                    <a:pt x="16" y="94"/>
                  </a:lnTo>
                  <a:lnTo>
                    <a:pt x="30" y="144"/>
                  </a:lnTo>
                  <a:lnTo>
                    <a:pt x="41" y="187"/>
                  </a:lnTo>
                  <a:lnTo>
                    <a:pt x="49" y="216"/>
                  </a:lnTo>
                  <a:lnTo>
                    <a:pt x="122" y="259"/>
                  </a:lnTo>
                  <a:lnTo>
                    <a:pt x="58" y="296"/>
                  </a:lnTo>
                  <a:close/>
                </a:path>
              </a:pathLst>
            </a:custGeom>
            <a:pattFill prst="wdUpDiag">
              <a:fgClr>
                <a:schemeClr val="accent2"/>
              </a:fgClr>
              <a:bgClr>
                <a:schemeClr val="accent1"/>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2" name="Freeform 27"/>
            <p:cNvSpPr>
              <a:spLocks noEditPoints="1"/>
            </p:cNvSpPr>
            <p:nvPr/>
          </p:nvSpPr>
          <p:spPr bwMode="auto">
            <a:xfrm>
              <a:off x="4208" y="2840"/>
              <a:ext cx="187" cy="206"/>
            </a:xfrm>
            <a:custGeom>
              <a:avLst/>
              <a:gdLst>
                <a:gd name="T0" fmla="*/ 184 w 311"/>
                <a:gd name="T1" fmla="*/ 344 h 344"/>
                <a:gd name="T2" fmla="*/ 184 w 311"/>
                <a:gd name="T3" fmla="*/ 344 h 344"/>
                <a:gd name="T4" fmla="*/ 180 w 311"/>
                <a:gd name="T5" fmla="*/ 322 h 344"/>
                <a:gd name="T6" fmla="*/ 122 w 311"/>
                <a:gd name="T7" fmla="*/ 314 h 344"/>
                <a:gd name="T8" fmla="*/ 77 w 311"/>
                <a:gd name="T9" fmla="*/ 340 h 344"/>
                <a:gd name="T10" fmla="*/ 58 w 311"/>
                <a:gd name="T11" fmla="*/ 298 h 344"/>
                <a:gd name="T12" fmla="*/ 119 w 311"/>
                <a:gd name="T13" fmla="*/ 263 h 344"/>
                <a:gd name="T14" fmla="*/ 50 w 311"/>
                <a:gd name="T15" fmla="*/ 222 h 344"/>
                <a:gd name="T16" fmla="*/ 31 w 311"/>
                <a:gd name="T17" fmla="*/ 149 h 344"/>
                <a:gd name="T18" fmla="*/ 17 w 311"/>
                <a:gd name="T19" fmla="*/ 99 h 344"/>
                <a:gd name="T20" fmla="*/ 0 w 311"/>
                <a:gd name="T21" fmla="*/ 35 h 344"/>
                <a:gd name="T22" fmla="*/ 24 w 311"/>
                <a:gd name="T23" fmla="*/ 0 h 344"/>
                <a:gd name="T24" fmla="*/ 49 w 311"/>
                <a:gd name="T25" fmla="*/ 9 h 344"/>
                <a:gd name="T26" fmla="*/ 38 w 311"/>
                <a:gd name="T27" fmla="*/ 63 h 344"/>
                <a:gd name="T28" fmla="*/ 51 w 311"/>
                <a:gd name="T29" fmla="*/ 63 h 344"/>
                <a:gd name="T30" fmla="*/ 91 w 311"/>
                <a:gd name="T31" fmla="*/ 16 h 344"/>
                <a:gd name="T32" fmla="*/ 122 w 311"/>
                <a:gd name="T33" fmla="*/ 16 h 344"/>
                <a:gd name="T34" fmla="*/ 128 w 311"/>
                <a:gd name="T35" fmla="*/ 68 h 344"/>
                <a:gd name="T36" fmla="*/ 230 w 311"/>
                <a:gd name="T37" fmla="*/ 58 h 344"/>
                <a:gd name="T38" fmla="*/ 288 w 311"/>
                <a:gd name="T39" fmla="*/ 61 h 344"/>
                <a:gd name="T40" fmla="*/ 311 w 311"/>
                <a:gd name="T41" fmla="*/ 89 h 344"/>
                <a:gd name="T42" fmla="*/ 267 w 311"/>
                <a:gd name="T43" fmla="*/ 132 h 344"/>
                <a:gd name="T44" fmla="*/ 258 w 311"/>
                <a:gd name="T45" fmla="*/ 232 h 344"/>
                <a:gd name="T46" fmla="*/ 281 w 311"/>
                <a:gd name="T47" fmla="*/ 313 h 344"/>
                <a:gd name="T48" fmla="*/ 184 w 311"/>
                <a:gd name="T49" fmla="*/ 344 h 344"/>
                <a:gd name="T50" fmla="*/ 121 w 311"/>
                <a:gd name="T51" fmla="*/ 307 h 344"/>
                <a:gd name="T52" fmla="*/ 121 w 311"/>
                <a:gd name="T53" fmla="*/ 307 h 344"/>
                <a:gd name="T54" fmla="*/ 186 w 311"/>
                <a:gd name="T55" fmla="*/ 316 h 344"/>
                <a:gd name="T56" fmla="*/ 189 w 311"/>
                <a:gd name="T57" fmla="*/ 336 h 344"/>
                <a:gd name="T58" fmla="*/ 273 w 311"/>
                <a:gd name="T59" fmla="*/ 309 h 344"/>
                <a:gd name="T60" fmla="*/ 251 w 311"/>
                <a:gd name="T61" fmla="*/ 233 h 344"/>
                <a:gd name="T62" fmla="*/ 251 w 311"/>
                <a:gd name="T63" fmla="*/ 232 h 344"/>
                <a:gd name="T64" fmla="*/ 260 w 311"/>
                <a:gd name="T65" fmla="*/ 129 h 344"/>
                <a:gd name="T66" fmla="*/ 302 w 311"/>
                <a:gd name="T67" fmla="*/ 89 h 344"/>
                <a:gd name="T68" fmla="*/ 285 w 311"/>
                <a:gd name="T69" fmla="*/ 67 h 344"/>
                <a:gd name="T70" fmla="*/ 230 w 311"/>
                <a:gd name="T71" fmla="*/ 65 h 344"/>
                <a:gd name="T72" fmla="*/ 122 w 311"/>
                <a:gd name="T73" fmla="*/ 75 h 344"/>
                <a:gd name="T74" fmla="*/ 116 w 311"/>
                <a:gd name="T75" fmla="*/ 23 h 344"/>
                <a:gd name="T76" fmla="*/ 94 w 311"/>
                <a:gd name="T77" fmla="*/ 23 h 344"/>
                <a:gd name="T78" fmla="*/ 54 w 311"/>
                <a:gd name="T79" fmla="*/ 70 h 344"/>
                <a:gd name="T80" fmla="*/ 30 w 311"/>
                <a:gd name="T81" fmla="*/ 70 h 344"/>
                <a:gd name="T82" fmla="*/ 41 w 311"/>
                <a:gd name="T83" fmla="*/ 14 h 344"/>
                <a:gd name="T84" fmla="*/ 27 w 311"/>
                <a:gd name="T85" fmla="*/ 8 h 344"/>
                <a:gd name="T86" fmla="*/ 7 w 311"/>
                <a:gd name="T87" fmla="*/ 36 h 344"/>
                <a:gd name="T88" fmla="*/ 12 w 311"/>
                <a:gd name="T89" fmla="*/ 55 h 344"/>
                <a:gd name="T90" fmla="*/ 23 w 311"/>
                <a:gd name="T91" fmla="*/ 98 h 344"/>
                <a:gd name="T92" fmla="*/ 37 w 311"/>
                <a:gd name="T93" fmla="*/ 147 h 344"/>
                <a:gd name="T94" fmla="*/ 56 w 311"/>
                <a:gd name="T95" fmla="*/ 217 h 344"/>
                <a:gd name="T96" fmla="*/ 133 w 311"/>
                <a:gd name="T97" fmla="*/ 263 h 344"/>
                <a:gd name="T98" fmla="*/ 66 w 311"/>
                <a:gd name="T99" fmla="*/ 301 h 344"/>
                <a:gd name="T100" fmla="*/ 80 w 311"/>
                <a:gd name="T101" fmla="*/ 330 h 344"/>
                <a:gd name="T102" fmla="*/ 121 w 311"/>
                <a:gd name="T103" fmla="*/ 307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11" h="344">
                  <a:moveTo>
                    <a:pt x="184" y="344"/>
                  </a:moveTo>
                  <a:lnTo>
                    <a:pt x="184" y="344"/>
                  </a:lnTo>
                  <a:lnTo>
                    <a:pt x="180" y="322"/>
                  </a:lnTo>
                  <a:lnTo>
                    <a:pt x="122" y="314"/>
                  </a:lnTo>
                  <a:lnTo>
                    <a:pt x="77" y="340"/>
                  </a:lnTo>
                  <a:lnTo>
                    <a:pt x="58" y="298"/>
                  </a:lnTo>
                  <a:lnTo>
                    <a:pt x="119" y="263"/>
                  </a:lnTo>
                  <a:lnTo>
                    <a:pt x="50" y="222"/>
                  </a:lnTo>
                  <a:lnTo>
                    <a:pt x="31" y="149"/>
                  </a:lnTo>
                  <a:lnTo>
                    <a:pt x="17" y="99"/>
                  </a:lnTo>
                  <a:lnTo>
                    <a:pt x="0" y="35"/>
                  </a:lnTo>
                  <a:lnTo>
                    <a:pt x="24" y="0"/>
                  </a:lnTo>
                  <a:lnTo>
                    <a:pt x="49" y="9"/>
                  </a:lnTo>
                  <a:lnTo>
                    <a:pt x="38" y="63"/>
                  </a:lnTo>
                  <a:lnTo>
                    <a:pt x="51" y="63"/>
                  </a:lnTo>
                  <a:lnTo>
                    <a:pt x="91" y="16"/>
                  </a:lnTo>
                  <a:lnTo>
                    <a:pt x="122" y="16"/>
                  </a:lnTo>
                  <a:lnTo>
                    <a:pt x="128" y="68"/>
                  </a:lnTo>
                  <a:lnTo>
                    <a:pt x="230" y="58"/>
                  </a:lnTo>
                  <a:lnTo>
                    <a:pt x="288" y="61"/>
                  </a:lnTo>
                  <a:lnTo>
                    <a:pt x="311" y="89"/>
                  </a:lnTo>
                  <a:lnTo>
                    <a:pt x="267" y="132"/>
                  </a:lnTo>
                  <a:lnTo>
                    <a:pt x="258" y="232"/>
                  </a:lnTo>
                  <a:lnTo>
                    <a:pt x="281" y="313"/>
                  </a:lnTo>
                  <a:lnTo>
                    <a:pt x="184" y="344"/>
                  </a:lnTo>
                  <a:close/>
                  <a:moveTo>
                    <a:pt x="121" y="307"/>
                  </a:moveTo>
                  <a:lnTo>
                    <a:pt x="121" y="307"/>
                  </a:lnTo>
                  <a:lnTo>
                    <a:pt x="186" y="316"/>
                  </a:lnTo>
                  <a:lnTo>
                    <a:pt x="189" y="336"/>
                  </a:lnTo>
                  <a:lnTo>
                    <a:pt x="273" y="309"/>
                  </a:lnTo>
                  <a:lnTo>
                    <a:pt x="251" y="233"/>
                  </a:lnTo>
                  <a:lnTo>
                    <a:pt x="251" y="232"/>
                  </a:lnTo>
                  <a:lnTo>
                    <a:pt x="260" y="129"/>
                  </a:lnTo>
                  <a:lnTo>
                    <a:pt x="302" y="89"/>
                  </a:lnTo>
                  <a:lnTo>
                    <a:pt x="285" y="67"/>
                  </a:lnTo>
                  <a:lnTo>
                    <a:pt x="230" y="65"/>
                  </a:lnTo>
                  <a:lnTo>
                    <a:pt x="122" y="75"/>
                  </a:lnTo>
                  <a:lnTo>
                    <a:pt x="116" y="23"/>
                  </a:lnTo>
                  <a:lnTo>
                    <a:pt x="94" y="23"/>
                  </a:lnTo>
                  <a:lnTo>
                    <a:pt x="54" y="70"/>
                  </a:lnTo>
                  <a:lnTo>
                    <a:pt x="30" y="70"/>
                  </a:lnTo>
                  <a:lnTo>
                    <a:pt x="41" y="14"/>
                  </a:lnTo>
                  <a:lnTo>
                    <a:pt x="27" y="8"/>
                  </a:lnTo>
                  <a:lnTo>
                    <a:pt x="7" y="36"/>
                  </a:lnTo>
                  <a:lnTo>
                    <a:pt x="12" y="55"/>
                  </a:lnTo>
                  <a:lnTo>
                    <a:pt x="23" y="98"/>
                  </a:lnTo>
                  <a:lnTo>
                    <a:pt x="37" y="147"/>
                  </a:lnTo>
                  <a:lnTo>
                    <a:pt x="56" y="217"/>
                  </a:lnTo>
                  <a:lnTo>
                    <a:pt x="133" y="263"/>
                  </a:lnTo>
                  <a:lnTo>
                    <a:pt x="66" y="301"/>
                  </a:lnTo>
                  <a:lnTo>
                    <a:pt x="80" y="330"/>
                  </a:lnTo>
                  <a:lnTo>
                    <a:pt x="121" y="307"/>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3" name="Freeform 28"/>
            <p:cNvSpPr>
              <a:spLocks/>
            </p:cNvSpPr>
            <p:nvPr/>
          </p:nvSpPr>
          <p:spPr bwMode="auto">
            <a:xfrm>
              <a:off x="2242" y="2611"/>
              <a:ext cx="738" cy="1034"/>
            </a:xfrm>
            <a:custGeom>
              <a:avLst/>
              <a:gdLst>
                <a:gd name="T0" fmla="*/ 743 w 1228"/>
                <a:gd name="T1" fmla="*/ 59 h 1720"/>
                <a:gd name="T2" fmla="*/ 809 w 1228"/>
                <a:gd name="T3" fmla="*/ 31 h 1720"/>
                <a:gd name="T4" fmla="*/ 901 w 1228"/>
                <a:gd name="T5" fmla="*/ 32 h 1720"/>
                <a:gd name="T6" fmla="*/ 841 w 1228"/>
                <a:gd name="T7" fmla="*/ 123 h 1720"/>
                <a:gd name="T8" fmla="*/ 862 w 1228"/>
                <a:gd name="T9" fmla="*/ 201 h 1720"/>
                <a:gd name="T10" fmla="*/ 827 w 1228"/>
                <a:gd name="T11" fmla="*/ 316 h 1720"/>
                <a:gd name="T12" fmla="*/ 936 w 1228"/>
                <a:gd name="T13" fmla="*/ 324 h 1720"/>
                <a:gd name="T14" fmla="*/ 1149 w 1228"/>
                <a:gd name="T15" fmla="*/ 355 h 1720"/>
                <a:gd name="T16" fmla="*/ 1095 w 1228"/>
                <a:gd name="T17" fmla="*/ 432 h 1720"/>
                <a:gd name="T18" fmla="*/ 1102 w 1228"/>
                <a:gd name="T19" fmla="*/ 576 h 1720"/>
                <a:gd name="T20" fmla="*/ 1052 w 1228"/>
                <a:gd name="T21" fmla="*/ 727 h 1720"/>
                <a:gd name="T22" fmla="*/ 1156 w 1228"/>
                <a:gd name="T23" fmla="*/ 930 h 1720"/>
                <a:gd name="T24" fmla="*/ 1222 w 1228"/>
                <a:gd name="T25" fmla="*/ 1060 h 1720"/>
                <a:gd name="T26" fmla="*/ 1122 w 1228"/>
                <a:gd name="T27" fmla="*/ 1103 h 1720"/>
                <a:gd name="T28" fmla="*/ 1087 w 1228"/>
                <a:gd name="T29" fmla="*/ 1269 h 1720"/>
                <a:gd name="T30" fmla="*/ 928 w 1228"/>
                <a:gd name="T31" fmla="*/ 1375 h 1720"/>
                <a:gd name="T32" fmla="*/ 833 w 1228"/>
                <a:gd name="T33" fmla="*/ 1392 h 1720"/>
                <a:gd name="T34" fmla="*/ 661 w 1228"/>
                <a:gd name="T35" fmla="*/ 1549 h 1720"/>
                <a:gd name="T36" fmla="*/ 512 w 1228"/>
                <a:gd name="T37" fmla="*/ 1609 h 1720"/>
                <a:gd name="T38" fmla="*/ 395 w 1228"/>
                <a:gd name="T39" fmla="*/ 1720 h 1720"/>
                <a:gd name="T40" fmla="*/ 349 w 1228"/>
                <a:gd name="T41" fmla="*/ 1544 h 1720"/>
                <a:gd name="T42" fmla="*/ 298 w 1228"/>
                <a:gd name="T43" fmla="*/ 1510 h 1720"/>
                <a:gd name="T44" fmla="*/ 215 w 1228"/>
                <a:gd name="T45" fmla="*/ 1470 h 1720"/>
                <a:gd name="T46" fmla="*/ 111 w 1228"/>
                <a:gd name="T47" fmla="*/ 1549 h 1720"/>
                <a:gd name="T48" fmla="*/ 61 w 1228"/>
                <a:gd name="T49" fmla="*/ 1493 h 1720"/>
                <a:gd name="T50" fmla="*/ 117 w 1228"/>
                <a:gd name="T51" fmla="*/ 1405 h 1720"/>
                <a:gd name="T52" fmla="*/ 186 w 1228"/>
                <a:gd name="T53" fmla="*/ 1372 h 1720"/>
                <a:gd name="T54" fmla="*/ 217 w 1228"/>
                <a:gd name="T55" fmla="*/ 1316 h 1720"/>
                <a:gd name="T56" fmla="*/ 145 w 1228"/>
                <a:gd name="T57" fmla="*/ 1292 h 1720"/>
                <a:gd name="T58" fmla="*/ 84 w 1228"/>
                <a:gd name="T59" fmla="*/ 1301 h 1720"/>
                <a:gd name="T60" fmla="*/ 41 w 1228"/>
                <a:gd name="T61" fmla="*/ 1269 h 1720"/>
                <a:gd name="T62" fmla="*/ 10 w 1228"/>
                <a:gd name="T63" fmla="*/ 1275 h 1720"/>
                <a:gd name="T64" fmla="*/ 7 w 1228"/>
                <a:gd name="T65" fmla="*/ 1109 h 1720"/>
                <a:gd name="T66" fmla="*/ 87 w 1228"/>
                <a:gd name="T67" fmla="*/ 1038 h 1720"/>
                <a:gd name="T68" fmla="*/ 156 w 1228"/>
                <a:gd name="T69" fmla="*/ 1041 h 1720"/>
                <a:gd name="T70" fmla="*/ 191 w 1228"/>
                <a:gd name="T71" fmla="*/ 949 h 1720"/>
                <a:gd name="T72" fmla="*/ 265 w 1228"/>
                <a:gd name="T73" fmla="*/ 850 h 1720"/>
                <a:gd name="T74" fmla="*/ 311 w 1228"/>
                <a:gd name="T75" fmla="*/ 785 h 1720"/>
                <a:gd name="T76" fmla="*/ 255 w 1228"/>
                <a:gd name="T77" fmla="*/ 732 h 1720"/>
                <a:gd name="T78" fmla="*/ 361 w 1228"/>
                <a:gd name="T79" fmla="*/ 603 h 1720"/>
                <a:gd name="T80" fmla="*/ 419 w 1228"/>
                <a:gd name="T81" fmla="*/ 527 h 1720"/>
                <a:gd name="T82" fmla="*/ 413 w 1228"/>
                <a:gd name="T83" fmla="*/ 396 h 1720"/>
                <a:gd name="T84" fmla="*/ 370 w 1228"/>
                <a:gd name="T85" fmla="*/ 413 h 1720"/>
                <a:gd name="T86" fmla="*/ 276 w 1228"/>
                <a:gd name="T87" fmla="*/ 297 h 1720"/>
                <a:gd name="T88" fmla="*/ 410 w 1228"/>
                <a:gd name="T89" fmla="*/ 260 h 1720"/>
                <a:gd name="T90" fmla="*/ 423 w 1228"/>
                <a:gd name="T91" fmla="*/ 379 h 1720"/>
                <a:gd name="T92" fmla="*/ 517 w 1228"/>
                <a:gd name="T93" fmla="*/ 440 h 1720"/>
                <a:gd name="T94" fmla="*/ 555 w 1228"/>
                <a:gd name="T95" fmla="*/ 435 h 1720"/>
                <a:gd name="T96" fmla="*/ 565 w 1228"/>
                <a:gd name="T97" fmla="*/ 378 h 1720"/>
                <a:gd name="T98" fmla="*/ 647 w 1228"/>
                <a:gd name="T99" fmla="*/ 316 h 1720"/>
                <a:gd name="T100" fmla="*/ 596 w 1228"/>
                <a:gd name="T101" fmla="*/ 246 h 1720"/>
                <a:gd name="T102" fmla="*/ 564 w 1228"/>
                <a:gd name="T103" fmla="*/ 106 h 1720"/>
                <a:gd name="T104" fmla="*/ 624 w 1228"/>
                <a:gd name="T105" fmla="*/ 80 h 1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28" h="1720">
                  <a:moveTo>
                    <a:pt x="624" y="80"/>
                  </a:moveTo>
                  <a:lnTo>
                    <a:pt x="624" y="80"/>
                  </a:lnTo>
                  <a:lnTo>
                    <a:pt x="725" y="63"/>
                  </a:lnTo>
                  <a:lnTo>
                    <a:pt x="743" y="59"/>
                  </a:lnTo>
                  <a:lnTo>
                    <a:pt x="758" y="55"/>
                  </a:lnTo>
                  <a:lnTo>
                    <a:pt x="770" y="52"/>
                  </a:lnTo>
                  <a:lnTo>
                    <a:pt x="794" y="39"/>
                  </a:lnTo>
                  <a:lnTo>
                    <a:pt x="809" y="31"/>
                  </a:lnTo>
                  <a:lnTo>
                    <a:pt x="827" y="22"/>
                  </a:lnTo>
                  <a:lnTo>
                    <a:pt x="853" y="8"/>
                  </a:lnTo>
                  <a:lnTo>
                    <a:pt x="886" y="0"/>
                  </a:lnTo>
                  <a:lnTo>
                    <a:pt x="901" y="32"/>
                  </a:lnTo>
                  <a:lnTo>
                    <a:pt x="915" y="42"/>
                  </a:lnTo>
                  <a:lnTo>
                    <a:pt x="917" y="73"/>
                  </a:lnTo>
                  <a:lnTo>
                    <a:pt x="901" y="91"/>
                  </a:lnTo>
                  <a:lnTo>
                    <a:pt x="841" y="123"/>
                  </a:lnTo>
                  <a:lnTo>
                    <a:pt x="841" y="132"/>
                  </a:lnTo>
                  <a:lnTo>
                    <a:pt x="858" y="131"/>
                  </a:lnTo>
                  <a:lnTo>
                    <a:pt x="870" y="169"/>
                  </a:lnTo>
                  <a:lnTo>
                    <a:pt x="862" y="201"/>
                  </a:lnTo>
                  <a:lnTo>
                    <a:pt x="876" y="235"/>
                  </a:lnTo>
                  <a:lnTo>
                    <a:pt x="864" y="252"/>
                  </a:lnTo>
                  <a:lnTo>
                    <a:pt x="860" y="279"/>
                  </a:lnTo>
                  <a:lnTo>
                    <a:pt x="827" y="316"/>
                  </a:lnTo>
                  <a:lnTo>
                    <a:pt x="842" y="323"/>
                  </a:lnTo>
                  <a:lnTo>
                    <a:pt x="890" y="326"/>
                  </a:lnTo>
                  <a:lnTo>
                    <a:pt x="916" y="306"/>
                  </a:lnTo>
                  <a:lnTo>
                    <a:pt x="936" y="324"/>
                  </a:lnTo>
                  <a:lnTo>
                    <a:pt x="972" y="323"/>
                  </a:lnTo>
                  <a:lnTo>
                    <a:pt x="1022" y="350"/>
                  </a:lnTo>
                  <a:lnTo>
                    <a:pt x="1134" y="334"/>
                  </a:lnTo>
                  <a:lnTo>
                    <a:pt x="1149" y="355"/>
                  </a:lnTo>
                  <a:lnTo>
                    <a:pt x="1173" y="351"/>
                  </a:lnTo>
                  <a:lnTo>
                    <a:pt x="1185" y="430"/>
                  </a:lnTo>
                  <a:lnTo>
                    <a:pt x="1141" y="472"/>
                  </a:lnTo>
                  <a:lnTo>
                    <a:pt x="1095" y="432"/>
                  </a:lnTo>
                  <a:lnTo>
                    <a:pt x="1066" y="464"/>
                  </a:lnTo>
                  <a:lnTo>
                    <a:pt x="1123" y="516"/>
                  </a:lnTo>
                  <a:lnTo>
                    <a:pt x="1103" y="546"/>
                  </a:lnTo>
                  <a:lnTo>
                    <a:pt x="1102" y="576"/>
                  </a:lnTo>
                  <a:lnTo>
                    <a:pt x="1066" y="641"/>
                  </a:lnTo>
                  <a:lnTo>
                    <a:pt x="1068" y="656"/>
                  </a:lnTo>
                  <a:lnTo>
                    <a:pt x="1041" y="707"/>
                  </a:lnTo>
                  <a:lnTo>
                    <a:pt x="1052" y="727"/>
                  </a:lnTo>
                  <a:lnTo>
                    <a:pt x="1069" y="777"/>
                  </a:lnTo>
                  <a:lnTo>
                    <a:pt x="1061" y="858"/>
                  </a:lnTo>
                  <a:lnTo>
                    <a:pt x="1164" y="889"/>
                  </a:lnTo>
                  <a:lnTo>
                    <a:pt x="1156" y="930"/>
                  </a:lnTo>
                  <a:lnTo>
                    <a:pt x="1166" y="933"/>
                  </a:lnTo>
                  <a:lnTo>
                    <a:pt x="1228" y="956"/>
                  </a:lnTo>
                  <a:lnTo>
                    <a:pt x="1220" y="1002"/>
                  </a:lnTo>
                  <a:lnTo>
                    <a:pt x="1222" y="1060"/>
                  </a:lnTo>
                  <a:lnTo>
                    <a:pt x="1171" y="1088"/>
                  </a:lnTo>
                  <a:lnTo>
                    <a:pt x="1155" y="1062"/>
                  </a:lnTo>
                  <a:lnTo>
                    <a:pt x="1123" y="1062"/>
                  </a:lnTo>
                  <a:lnTo>
                    <a:pt x="1122" y="1103"/>
                  </a:lnTo>
                  <a:lnTo>
                    <a:pt x="1088" y="1119"/>
                  </a:lnTo>
                  <a:lnTo>
                    <a:pt x="1102" y="1245"/>
                  </a:lnTo>
                  <a:lnTo>
                    <a:pt x="1103" y="1255"/>
                  </a:lnTo>
                  <a:lnTo>
                    <a:pt x="1087" y="1269"/>
                  </a:lnTo>
                  <a:lnTo>
                    <a:pt x="1058" y="1293"/>
                  </a:lnTo>
                  <a:lnTo>
                    <a:pt x="1021" y="1278"/>
                  </a:lnTo>
                  <a:lnTo>
                    <a:pt x="978" y="1346"/>
                  </a:lnTo>
                  <a:lnTo>
                    <a:pt x="928" y="1375"/>
                  </a:lnTo>
                  <a:lnTo>
                    <a:pt x="893" y="1397"/>
                  </a:lnTo>
                  <a:lnTo>
                    <a:pt x="875" y="1428"/>
                  </a:lnTo>
                  <a:lnTo>
                    <a:pt x="840" y="1441"/>
                  </a:lnTo>
                  <a:lnTo>
                    <a:pt x="833" y="1392"/>
                  </a:lnTo>
                  <a:lnTo>
                    <a:pt x="789" y="1434"/>
                  </a:lnTo>
                  <a:lnTo>
                    <a:pt x="733" y="1471"/>
                  </a:lnTo>
                  <a:lnTo>
                    <a:pt x="719" y="1516"/>
                  </a:lnTo>
                  <a:lnTo>
                    <a:pt x="661" y="1549"/>
                  </a:lnTo>
                  <a:lnTo>
                    <a:pt x="648" y="1574"/>
                  </a:lnTo>
                  <a:lnTo>
                    <a:pt x="586" y="1574"/>
                  </a:lnTo>
                  <a:lnTo>
                    <a:pt x="561" y="1574"/>
                  </a:lnTo>
                  <a:lnTo>
                    <a:pt x="512" y="1609"/>
                  </a:lnTo>
                  <a:lnTo>
                    <a:pt x="494" y="1641"/>
                  </a:lnTo>
                  <a:lnTo>
                    <a:pt x="476" y="1673"/>
                  </a:lnTo>
                  <a:lnTo>
                    <a:pt x="466" y="1692"/>
                  </a:lnTo>
                  <a:lnTo>
                    <a:pt x="395" y="1720"/>
                  </a:lnTo>
                  <a:lnTo>
                    <a:pt x="386" y="1641"/>
                  </a:lnTo>
                  <a:lnTo>
                    <a:pt x="397" y="1609"/>
                  </a:lnTo>
                  <a:lnTo>
                    <a:pt x="357" y="1555"/>
                  </a:lnTo>
                  <a:lnTo>
                    <a:pt x="349" y="1544"/>
                  </a:lnTo>
                  <a:lnTo>
                    <a:pt x="355" y="1531"/>
                  </a:lnTo>
                  <a:lnTo>
                    <a:pt x="344" y="1527"/>
                  </a:lnTo>
                  <a:lnTo>
                    <a:pt x="330" y="1522"/>
                  </a:lnTo>
                  <a:lnTo>
                    <a:pt x="298" y="1510"/>
                  </a:lnTo>
                  <a:lnTo>
                    <a:pt x="244" y="1491"/>
                  </a:lnTo>
                  <a:lnTo>
                    <a:pt x="228" y="1512"/>
                  </a:lnTo>
                  <a:lnTo>
                    <a:pt x="211" y="1507"/>
                  </a:lnTo>
                  <a:lnTo>
                    <a:pt x="215" y="1470"/>
                  </a:lnTo>
                  <a:lnTo>
                    <a:pt x="196" y="1462"/>
                  </a:lnTo>
                  <a:lnTo>
                    <a:pt x="181" y="1492"/>
                  </a:lnTo>
                  <a:lnTo>
                    <a:pt x="131" y="1551"/>
                  </a:lnTo>
                  <a:lnTo>
                    <a:pt x="111" y="1549"/>
                  </a:lnTo>
                  <a:lnTo>
                    <a:pt x="93" y="1512"/>
                  </a:lnTo>
                  <a:lnTo>
                    <a:pt x="78" y="1514"/>
                  </a:lnTo>
                  <a:lnTo>
                    <a:pt x="73" y="1492"/>
                  </a:lnTo>
                  <a:lnTo>
                    <a:pt x="61" y="1493"/>
                  </a:lnTo>
                  <a:lnTo>
                    <a:pt x="36" y="1450"/>
                  </a:lnTo>
                  <a:lnTo>
                    <a:pt x="61" y="1404"/>
                  </a:lnTo>
                  <a:lnTo>
                    <a:pt x="78" y="1415"/>
                  </a:lnTo>
                  <a:lnTo>
                    <a:pt x="117" y="1405"/>
                  </a:lnTo>
                  <a:lnTo>
                    <a:pt x="138" y="1437"/>
                  </a:lnTo>
                  <a:lnTo>
                    <a:pt x="151" y="1407"/>
                  </a:lnTo>
                  <a:lnTo>
                    <a:pt x="153" y="1404"/>
                  </a:lnTo>
                  <a:lnTo>
                    <a:pt x="186" y="1372"/>
                  </a:lnTo>
                  <a:lnTo>
                    <a:pt x="203" y="1356"/>
                  </a:lnTo>
                  <a:lnTo>
                    <a:pt x="208" y="1352"/>
                  </a:lnTo>
                  <a:lnTo>
                    <a:pt x="226" y="1344"/>
                  </a:lnTo>
                  <a:lnTo>
                    <a:pt x="217" y="1316"/>
                  </a:lnTo>
                  <a:lnTo>
                    <a:pt x="192" y="1339"/>
                  </a:lnTo>
                  <a:lnTo>
                    <a:pt x="162" y="1319"/>
                  </a:lnTo>
                  <a:lnTo>
                    <a:pt x="148" y="1298"/>
                  </a:lnTo>
                  <a:lnTo>
                    <a:pt x="145" y="1292"/>
                  </a:lnTo>
                  <a:lnTo>
                    <a:pt x="122" y="1281"/>
                  </a:lnTo>
                  <a:lnTo>
                    <a:pt x="100" y="1280"/>
                  </a:lnTo>
                  <a:lnTo>
                    <a:pt x="97" y="1286"/>
                  </a:lnTo>
                  <a:lnTo>
                    <a:pt x="84" y="1301"/>
                  </a:lnTo>
                  <a:lnTo>
                    <a:pt x="75" y="1298"/>
                  </a:lnTo>
                  <a:lnTo>
                    <a:pt x="65" y="1295"/>
                  </a:lnTo>
                  <a:lnTo>
                    <a:pt x="55" y="1274"/>
                  </a:lnTo>
                  <a:lnTo>
                    <a:pt x="41" y="1269"/>
                  </a:lnTo>
                  <a:lnTo>
                    <a:pt x="39" y="1291"/>
                  </a:lnTo>
                  <a:lnTo>
                    <a:pt x="10" y="1304"/>
                  </a:lnTo>
                  <a:lnTo>
                    <a:pt x="0" y="1300"/>
                  </a:lnTo>
                  <a:lnTo>
                    <a:pt x="10" y="1275"/>
                  </a:lnTo>
                  <a:lnTo>
                    <a:pt x="14" y="1247"/>
                  </a:lnTo>
                  <a:lnTo>
                    <a:pt x="8" y="1226"/>
                  </a:lnTo>
                  <a:lnTo>
                    <a:pt x="19" y="1202"/>
                  </a:lnTo>
                  <a:lnTo>
                    <a:pt x="7" y="1109"/>
                  </a:lnTo>
                  <a:lnTo>
                    <a:pt x="20" y="1090"/>
                  </a:lnTo>
                  <a:lnTo>
                    <a:pt x="11" y="1076"/>
                  </a:lnTo>
                  <a:lnTo>
                    <a:pt x="52" y="1078"/>
                  </a:lnTo>
                  <a:lnTo>
                    <a:pt x="87" y="1038"/>
                  </a:lnTo>
                  <a:lnTo>
                    <a:pt x="106" y="1041"/>
                  </a:lnTo>
                  <a:lnTo>
                    <a:pt x="118" y="1053"/>
                  </a:lnTo>
                  <a:lnTo>
                    <a:pt x="125" y="1057"/>
                  </a:lnTo>
                  <a:lnTo>
                    <a:pt x="156" y="1041"/>
                  </a:lnTo>
                  <a:lnTo>
                    <a:pt x="164" y="1003"/>
                  </a:lnTo>
                  <a:lnTo>
                    <a:pt x="149" y="993"/>
                  </a:lnTo>
                  <a:lnTo>
                    <a:pt x="176" y="962"/>
                  </a:lnTo>
                  <a:lnTo>
                    <a:pt x="191" y="949"/>
                  </a:lnTo>
                  <a:lnTo>
                    <a:pt x="210" y="923"/>
                  </a:lnTo>
                  <a:lnTo>
                    <a:pt x="208" y="915"/>
                  </a:lnTo>
                  <a:lnTo>
                    <a:pt x="220" y="897"/>
                  </a:lnTo>
                  <a:lnTo>
                    <a:pt x="265" y="850"/>
                  </a:lnTo>
                  <a:lnTo>
                    <a:pt x="273" y="857"/>
                  </a:lnTo>
                  <a:lnTo>
                    <a:pt x="298" y="829"/>
                  </a:lnTo>
                  <a:lnTo>
                    <a:pt x="300" y="818"/>
                  </a:lnTo>
                  <a:lnTo>
                    <a:pt x="311" y="785"/>
                  </a:lnTo>
                  <a:lnTo>
                    <a:pt x="289" y="759"/>
                  </a:lnTo>
                  <a:lnTo>
                    <a:pt x="270" y="766"/>
                  </a:lnTo>
                  <a:lnTo>
                    <a:pt x="247" y="761"/>
                  </a:lnTo>
                  <a:lnTo>
                    <a:pt x="255" y="732"/>
                  </a:lnTo>
                  <a:lnTo>
                    <a:pt x="285" y="718"/>
                  </a:lnTo>
                  <a:lnTo>
                    <a:pt x="306" y="675"/>
                  </a:lnTo>
                  <a:lnTo>
                    <a:pt x="347" y="649"/>
                  </a:lnTo>
                  <a:lnTo>
                    <a:pt x="361" y="603"/>
                  </a:lnTo>
                  <a:lnTo>
                    <a:pt x="348" y="561"/>
                  </a:lnTo>
                  <a:lnTo>
                    <a:pt x="362" y="534"/>
                  </a:lnTo>
                  <a:lnTo>
                    <a:pt x="391" y="550"/>
                  </a:lnTo>
                  <a:lnTo>
                    <a:pt x="419" y="527"/>
                  </a:lnTo>
                  <a:lnTo>
                    <a:pt x="404" y="496"/>
                  </a:lnTo>
                  <a:lnTo>
                    <a:pt x="378" y="461"/>
                  </a:lnTo>
                  <a:lnTo>
                    <a:pt x="397" y="415"/>
                  </a:lnTo>
                  <a:lnTo>
                    <a:pt x="413" y="396"/>
                  </a:lnTo>
                  <a:lnTo>
                    <a:pt x="409" y="391"/>
                  </a:lnTo>
                  <a:lnTo>
                    <a:pt x="381" y="354"/>
                  </a:lnTo>
                  <a:lnTo>
                    <a:pt x="357" y="363"/>
                  </a:lnTo>
                  <a:lnTo>
                    <a:pt x="370" y="413"/>
                  </a:lnTo>
                  <a:lnTo>
                    <a:pt x="350" y="418"/>
                  </a:lnTo>
                  <a:lnTo>
                    <a:pt x="308" y="347"/>
                  </a:lnTo>
                  <a:lnTo>
                    <a:pt x="282" y="337"/>
                  </a:lnTo>
                  <a:lnTo>
                    <a:pt x="276" y="297"/>
                  </a:lnTo>
                  <a:lnTo>
                    <a:pt x="301" y="277"/>
                  </a:lnTo>
                  <a:lnTo>
                    <a:pt x="332" y="253"/>
                  </a:lnTo>
                  <a:lnTo>
                    <a:pt x="357" y="232"/>
                  </a:lnTo>
                  <a:lnTo>
                    <a:pt x="410" y="260"/>
                  </a:lnTo>
                  <a:lnTo>
                    <a:pt x="403" y="292"/>
                  </a:lnTo>
                  <a:lnTo>
                    <a:pt x="456" y="349"/>
                  </a:lnTo>
                  <a:lnTo>
                    <a:pt x="451" y="355"/>
                  </a:lnTo>
                  <a:lnTo>
                    <a:pt x="423" y="379"/>
                  </a:lnTo>
                  <a:lnTo>
                    <a:pt x="450" y="398"/>
                  </a:lnTo>
                  <a:lnTo>
                    <a:pt x="470" y="375"/>
                  </a:lnTo>
                  <a:lnTo>
                    <a:pt x="503" y="389"/>
                  </a:lnTo>
                  <a:lnTo>
                    <a:pt x="517" y="440"/>
                  </a:lnTo>
                  <a:lnTo>
                    <a:pt x="497" y="460"/>
                  </a:lnTo>
                  <a:lnTo>
                    <a:pt x="509" y="478"/>
                  </a:lnTo>
                  <a:lnTo>
                    <a:pt x="540" y="454"/>
                  </a:lnTo>
                  <a:lnTo>
                    <a:pt x="555" y="435"/>
                  </a:lnTo>
                  <a:lnTo>
                    <a:pt x="557" y="431"/>
                  </a:lnTo>
                  <a:lnTo>
                    <a:pt x="561" y="427"/>
                  </a:lnTo>
                  <a:lnTo>
                    <a:pt x="575" y="412"/>
                  </a:lnTo>
                  <a:lnTo>
                    <a:pt x="565" y="378"/>
                  </a:lnTo>
                  <a:lnTo>
                    <a:pt x="591" y="331"/>
                  </a:lnTo>
                  <a:lnTo>
                    <a:pt x="610" y="328"/>
                  </a:lnTo>
                  <a:lnTo>
                    <a:pt x="623" y="340"/>
                  </a:lnTo>
                  <a:lnTo>
                    <a:pt x="647" y="316"/>
                  </a:lnTo>
                  <a:lnTo>
                    <a:pt x="627" y="305"/>
                  </a:lnTo>
                  <a:lnTo>
                    <a:pt x="624" y="293"/>
                  </a:lnTo>
                  <a:lnTo>
                    <a:pt x="612" y="277"/>
                  </a:lnTo>
                  <a:lnTo>
                    <a:pt x="596" y="246"/>
                  </a:lnTo>
                  <a:lnTo>
                    <a:pt x="574" y="199"/>
                  </a:lnTo>
                  <a:lnTo>
                    <a:pt x="570" y="191"/>
                  </a:lnTo>
                  <a:lnTo>
                    <a:pt x="561" y="159"/>
                  </a:lnTo>
                  <a:lnTo>
                    <a:pt x="564" y="106"/>
                  </a:lnTo>
                  <a:lnTo>
                    <a:pt x="519" y="86"/>
                  </a:lnTo>
                  <a:lnTo>
                    <a:pt x="522" y="74"/>
                  </a:lnTo>
                  <a:lnTo>
                    <a:pt x="606" y="83"/>
                  </a:lnTo>
                  <a:lnTo>
                    <a:pt x="624" y="8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4" name="Freeform 29"/>
            <p:cNvSpPr>
              <a:spLocks noEditPoints="1"/>
            </p:cNvSpPr>
            <p:nvPr/>
          </p:nvSpPr>
          <p:spPr bwMode="auto">
            <a:xfrm>
              <a:off x="2240" y="2609"/>
              <a:ext cx="742" cy="1039"/>
            </a:xfrm>
            <a:custGeom>
              <a:avLst/>
              <a:gdLst>
                <a:gd name="T0" fmla="*/ 249 w 1236"/>
                <a:gd name="T1" fmla="*/ 1499 h 1729"/>
                <a:gd name="T2" fmla="*/ 112 w 1236"/>
                <a:gd name="T3" fmla="*/ 1556 h 1729"/>
                <a:gd name="T4" fmla="*/ 83 w 1236"/>
                <a:gd name="T5" fmla="*/ 1416 h 1729"/>
                <a:gd name="T6" fmla="*/ 226 w 1236"/>
                <a:gd name="T7" fmla="*/ 1346 h 1729"/>
                <a:gd name="T8" fmla="*/ 106 w 1236"/>
                <a:gd name="T9" fmla="*/ 1288 h 1729"/>
                <a:gd name="T10" fmla="*/ 14 w 1236"/>
                <a:gd name="T11" fmla="*/ 1311 h 1729"/>
                <a:gd name="T12" fmla="*/ 20 w 1236"/>
                <a:gd name="T13" fmla="*/ 1094 h 1729"/>
                <a:gd name="T14" fmla="*/ 157 w 1236"/>
                <a:gd name="T15" fmla="*/ 1043 h 1729"/>
                <a:gd name="T16" fmla="*/ 221 w 1236"/>
                <a:gd name="T17" fmla="*/ 899 h 1729"/>
                <a:gd name="T18" fmla="*/ 274 w 1236"/>
                <a:gd name="T19" fmla="*/ 773 h 1729"/>
                <a:gd name="T20" fmla="*/ 348 w 1236"/>
                <a:gd name="T21" fmla="*/ 564 h 1729"/>
                <a:gd name="T22" fmla="*/ 412 w 1236"/>
                <a:gd name="T23" fmla="*/ 400 h 1729"/>
                <a:gd name="T24" fmla="*/ 276 w 1236"/>
                <a:gd name="T25" fmla="*/ 300 h 1729"/>
                <a:gd name="T26" fmla="*/ 458 w 1236"/>
                <a:gd name="T27" fmla="*/ 361 h 1729"/>
                <a:gd name="T28" fmla="*/ 513 w 1236"/>
                <a:gd name="T29" fmla="*/ 477 h 1729"/>
                <a:gd name="T30" fmla="*/ 593 w 1236"/>
                <a:gd name="T31" fmla="*/ 332 h 1729"/>
                <a:gd name="T32" fmla="*/ 597 w 1236"/>
                <a:gd name="T33" fmla="*/ 251 h 1729"/>
                <a:gd name="T34" fmla="*/ 610 w 1236"/>
                <a:gd name="T35" fmla="*/ 84 h 1729"/>
                <a:gd name="T36" fmla="*/ 925 w 1236"/>
                <a:gd name="T37" fmla="*/ 78 h 1729"/>
                <a:gd name="T38" fmla="*/ 884 w 1236"/>
                <a:gd name="T39" fmla="*/ 240 h 1729"/>
                <a:gd name="T40" fmla="*/ 921 w 1236"/>
                <a:gd name="T41" fmla="*/ 306 h 1729"/>
                <a:gd name="T42" fmla="*/ 1192 w 1236"/>
                <a:gd name="T43" fmla="*/ 436 h 1729"/>
                <a:gd name="T44" fmla="*/ 1073 w 1236"/>
                <a:gd name="T45" fmla="*/ 646 h 1729"/>
                <a:gd name="T46" fmla="*/ 1172 w 1236"/>
                <a:gd name="T47" fmla="*/ 891 h 1729"/>
                <a:gd name="T48" fmla="*/ 1131 w 1236"/>
                <a:gd name="T49" fmla="*/ 1070 h 1729"/>
                <a:gd name="T50" fmla="*/ 934 w 1236"/>
                <a:gd name="T51" fmla="*/ 1381 h 1729"/>
                <a:gd name="T52" fmla="*/ 725 w 1236"/>
                <a:gd name="T53" fmla="*/ 1523 h 1729"/>
                <a:gd name="T54" fmla="*/ 394 w 1236"/>
                <a:gd name="T55" fmla="*/ 1645 h 1729"/>
                <a:gd name="T56" fmla="*/ 662 w 1236"/>
                <a:gd name="T57" fmla="*/ 1551 h 1729"/>
                <a:gd name="T58" fmla="*/ 895 w 1236"/>
                <a:gd name="T59" fmla="*/ 1398 h 1729"/>
                <a:gd name="T60" fmla="*/ 1088 w 1236"/>
                <a:gd name="T61" fmla="*/ 1121 h 1729"/>
                <a:gd name="T62" fmla="*/ 1228 w 1236"/>
                <a:gd name="T63" fmla="*/ 962 h 1729"/>
                <a:gd name="T64" fmla="*/ 1069 w 1236"/>
                <a:gd name="T65" fmla="*/ 660 h 1729"/>
                <a:gd name="T66" fmla="*/ 1145 w 1236"/>
                <a:gd name="T67" fmla="*/ 471 h 1729"/>
                <a:gd name="T68" fmla="*/ 939 w 1236"/>
                <a:gd name="T69" fmla="*/ 331 h 1729"/>
                <a:gd name="T70" fmla="*/ 877 w 1236"/>
                <a:gd name="T71" fmla="*/ 239 h 1729"/>
                <a:gd name="T72" fmla="*/ 918 w 1236"/>
                <a:gd name="T73" fmla="*/ 76 h 1729"/>
                <a:gd name="T74" fmla="*/ 729 w 1236"/>
                <a:gd name="T75" fmla="*/ 71 h 1729"/>
                <a:gd name="T76" fmla="*/ 577 w 1236"/>
                <a:gd name="T77" fmla="*/ 194 h 1729"/>
                <a:gd name="T78" fmla="*/ 628 w 1236"/>
                <a:gd name="T79" fmla="*/ 348 h 1729"/>
                <a:gd name="T80" fmla="*/ 546 w 1236"/>
                <a:gd name="T81" fmla="*/ 461 h 1729"/>
                <a:gd name="T82" fmla="*/ 422 w 1236"/>
                <a:gd name="T83" fmla="*/ 384 h 1729"/>
                <a:gd name="T84" fmla="*/ 307 w 1236"/>
                <a:gd name="T85" fmla="*/ 284 h 1729"/>
                <a:gd name="T86" fmla="*/ 357 w 1236"/>
                <a:gd name="T87" fmla="*/ 365 h 1729"/>
                <a:gd name="T88" fmla="*/ 395 w 1236"/>
                <a:gd name="T89" fmla="*/ 558 h 1729"/>
                <a:gd name="T90" fmla="*/ 262 w 1236"/>
                <a:gd name="T91" fmla="*/ 738 h 1729"/>
                <a:gd name="T92" fmla="*/ 278 w 1236"/>
                <a:gd name="T93" fmla="*/ 865 h 1729"/>
                <a:gd name="T94" fmla="*/ 158 w 1236"/>
                <a:gd name="T95" fmla="*/ 996 h 1729"/>
                <a:gd name="T96" fmla="*/ 57 w 1236"/>
                <a:gd name="T97" fmla="*/ 1086 h 1729"/>
                <a:gd name="T98" fmla="*/ 17 w 1236"/>
                <a:gd name="T99" fmla="*/ 1280 h 1729"/>
                <a:gd name="T100" fmla="*/ 87 w 1236"/>
                <a:gd name="T101" fmla="*/ 1301 h 1729"/>
                <a:gd name="T102" fmla="*/ 196 w 1236"/>
                <a:gd name="T103" fmla="*/ 1339 h 1729"/>
                <a:gd name="T104" fmla="*/ 142 w 1236"/>
                <a:gd name="T105" fmla="*/ 1448 h 1729"/>
                <a:gd name="T106" fmla="*/ 85 w 1236"/>
                <a:gd name="T107" fmla="*/ 1514 h 1729"/>
                <a:gd name="T108" fmla="*/ 218 w 1236"/>
                <a:gd name="T109" fmla="*/ 1509 h 1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36" h="1729">
                  <a:moveTo>
                    <a:pt x="396" y="1729"/>
                  </a:moveTo>
                  <a:lnTo>
                    <a:pt x="396" y="1729"/>
                  </a:lnTo>
                  <a:lnTo>
                    <a:pt x="387" y="1645"/>
                  </a:lnTo>
                  <a:lnTo>
                    <a:pt x="398" y="1614"/>
                  </a:lnTo>
                  <a:lnTo>
                    <a:pt x="349" y="1548"/>
                  </a:lnTo>
                  <a:lnTo>
                    <a:pt x="355" y="1537"/>
                  </a:lnTo>
                  <a:lnTo>
                    <a:pt x="249" y="1499"/>
                  </a:lnTo>
                  <a:lnTo>
                    <a:pt x="233" y="1520"/>
                  </a:lnTo>
                  <a:lnTo>
                    <a:pt x="211" y="1514"/>
                  </a:lnTo>
                  <a:lnTo>
                    <a:pt x="216" y="1476"/>
                  </a:lnTo>
                  <a:lnTo>
                    <a:pt x="201" y="1470"/>
                  </a:lnTo>
                  <a:lnTo>
                    <a:pt x="188" y="1498"/>
                  </a:lnTo>
                  <a:lnTo>
                    <a:pt x="137" y="1558"/>
                  </a:lnTo>
                  <a:lnTo>
                    <a:pt x="112" y="1556"/>
                  </a:lnTo>
                  <a:lnTo>
                    <a:pt x="95" y="1519"/>
                  </a:lnTo>
                  <a:lnTo>
                    <a:pt x="80" y="1522"/>
                  </a:lnTo>
                  <a:lnTo>
                    <a:pt x="74" y="1499"/>
                  </a:lnTo>
                  <a:lnTo>
                    <a:pt x="63" y="1500"/>
                  </a:lnTo>
                  <a:lnTo>
                    <a:pt x="36" y="1454"/>
                  </a:lnTo>
                  <a:lnTo>
                    <a:pt x="63" y="1404"/>
                  </a:lnTo>
                  <a:lnTo>
                    <a:pt x="83" y="1416"/>
                  </a:lnTo>
                  <a:lnTo>
                    <a:pt x="123" y="1405"/>
                  </a:lnTo>
                  <a:lnTo>
                    <a:pt x="141" y="1434"/>
                  </a:lnTo>
                  <a:lnTo>
                    <a:pt x="152" y="1409"/>
                  </a:lnTo>
                  <a:lnTo>
                    <a:pt x="155" y="1405"/>
                  </a:lnTo>
                  <a:lnTo>
                    <a:pt x="205" y="1357"/>
                  </a:lnTo>
                  <a:lnTo>
                    <a:pt x="210" y="1354"/>
                  </a:lnTo>
                  <a:lnTo>
                    <a:pt x="226" y="1346"/>
                  </a:lnTo>
                  <a:lnTo>
                    <a:pt x="219" y="1326"/>
                  </a:lnTo>
                  <a:lnTo>
                    <a:pt x="196" y="1348"/>
                  </a:lnTo>
                  <a:lnTo>
                    <a:pt x="163" y="1325"/>
                  </a:lnTo>
                  <a:lnTo>
                    <a:pt x="149" y="1304"/>
                  </a:lnTo>
                  <a:lnTo>
                    <a:pt x="147" y="1299"/>
                  </a:lnTo>
                  <a:lnTo>
                    <a:pt x="125" y="1288"/>
                  </a:lnTo>
                  <a:lnTo>
                    <a:pt x="106" y="1288"/>
                  </a:lnTo>
                  <a:lnTo>
                    <a:pt x="104" y="1292"/>
                  </a:lnTo>
                  <a:lnTo>
                    <a:pt x="89" y="1308"/>
                  </a:lnTo>
                  <a:lnTo>
                    <a:pt x="66" y="1302"/>
                  </a:lnTo>
                  <a:lnTo>
                    <a:pt x="57" y="1281"/>
                  </a:lnTo>
                  <a:lnTo>
                    <a:pt x="48" y="1278"/>
                  </a:lnTo>
                  <a:lnTo>
                    <a:pt x="47" y="1298"/>
                  </a:lnTo>
                  <a:lnTo>
                    <a:pt x="14" y="1311"/>
                  </a:lnTo>
                  <a:lnTo>
                    <a:pt x="0" y="1306"/>
                  </a:lnTo>
                  <a:lnTo>
                    <a:pt x="11" y="1278"/>
                  </a:lnTo>
                  <a:lnTo>
                    <a:pt x="15" y="1251"/>
                  </a:lnTo>
                  <a:lnTo>
                    <a:pt x="9" y="1229"/>
                  </a:lnTo>
                  <a:lnTo>
                    <a:pt x="20" y="1205"/>
                  </a:lnTo>
                  <a:lnTo>
                    <a:pt x="8" y="1112"/>
                  </a:lnTo>
                  <a:lnTo>
                    <a:pt x="20" y="1094"/>
                  </a:lnTo>
                  <a:lnTo>
                    <a:pt x="9" y="1076"/>
                  </a:lnTo>
                  <a:lnTo>
                    <a:pt x="54" y="1079"/>
                  </a:lnTo>
                  <a:lnTo>
                    <a:pt x="90" y="1038"/>
                  </a:lnTo>
                  <a:lnTo>
                    <a:pt x="111" y="1042"/>
                  </a:lnTo>
                  <a:lnTo>
                    <a:pt x="124" y="1054"/>
                  </a:lnTo>
                  <a:lnTo>
                    <a:pt x="130" y="1057"/>
                  </a:lnTo>
                  <a:lnTo>
                    <a:pt x="157" y="1043"/>
                  </a:lnTo>
                  <a:lnTo>
                    <a:pt x="164" y="1009"/>
                  </a:lnTo>
                  <a:lnTo>
                    <a:pt x="148" y="998"/>
                  </a:lnTo>
                  <a:lnTo>
                    <a:pt x="177" y="964"/>
                  </a:lnTo>
                  <a:lnTo>
                    <a:pt x="193" y="951"/>
                  </a:lnTo>
                  <a:lnTo>
                    <a:pt x="210" y="926"/>
                  </a:lnTo>
                  <a:lnTo>
                    <a:pt x="208" y="918"/>
                  </a:lnTo>
                  <a:lnTo>
                    <a:pt x="221" y="899"/>
                  </a:lnTo>
                  <a:lnTo>
                    <a:pt x="268" y="850"/>
                  </a:lnTo>
                  <a:lnTo>
                    <a:pt x="277" y="856"/>
                  </a:lnTo>
                  <a:lnTo>
                    <a:pt x="299" y="831"/>
                  </a:lnTo>
                  <a:lnTo>
                    <a:pt x="301" y="822"/>
                  </a:lnTo>
                  <a:lnTo>
                    <a:pt x="311" y="790"/>
                  </a:lnTo>
                  <a:lnTo>
                    <a:pt x="292" y="767"/>
                  </a:lnTo>
                  <a:lnTo>
                    <a:pt x="274" y="773"/>
                  </a:lnTo>
                  <a:lnTo>
                    <a:pt x="247" y="767"/>
                  </a:lnTo>
                  <a:lnTo>
                    <a:pt x="256" y="733"/>
                  </a:lnTo>
                  <a:lnTo>
                    <a:pt x="287" y="719"/>
                  </a:lnTo>
                  <a:lnTo>
                    <a:pt x="308" y="677"/>
                  </a:lnTo>
                  <a:lnTo>
                    <a:pt x="349" y="651"/>
                  </a:lnTo>
                  <a:lnTo>
                    <a:pt x="361" y="607"/>
                  </a:lnTo>
                  <a:lnTo>
                    <a:pt x="348" y="564"/>
                  </a:lnTo>
                  <a:lnTo>
                    <a:pt x="365" y="533"/>
                  </a:lnTo>
                  <a:lnTo>
                    <a:pt x="395" y="550"/>
                  </a:lnTo>
                  <a:lnTo>
                    <a:pt x="419" y="530"/>
                  </a:lnTo>
                  <a:lnTo>
                    <a:pt x="405" y="501"/>
                  </a:lnTo>
                  <a:lnTo>
                    <a:pt x="379" y="466"/>
                  </a:lnTo>
                  <a:lnTo>
                    <a:pt x="399" y="417"/>
                  </a:lnTo>
                  <a:lnTo>
                    <a:pt x="412" y="400"/>
                  </a:lnTo>
                  <a:lnTo>
                    <a:pt x="384" y="362"/>
                  </a:lnTo>
                  <a:lnTo>
                    <a:pt x="365" y="370"/>
                  </a:lnTo>
                  <a:lnTo>
                    <a:pt x="379" y="419"/>
                  </a:lnTo>
                  <a:lnTo>
                    <a:pt x="353" y="426"/>
                  </a:lnTo>
                  <a:lnTo>
                    <a:pt x="310" y="353"/>
                  </a:lnTo>
                  <a:lnTo>
                    <a:pt x="283" y="344"/>
                  </a:lnTo>
                  <a:lnTo>
                    <a:pt x="276" y="300"/>
                  </a:lnTo>
                  <a:lnTo>
                    <a:pt x="303" y="278"/>
                  </a:lnTo>
                  <a:lnTo>
                    <a:pt x="334" y="254"/>
                  </a:lnTo>
                  <a:lnTo>
                    <a:pt x="361" y="232"/>
                  </a:lnTo>
                  <a:lnTo>
                    <a:pt x="418" y="262"/>
                  </a:lnTo>
                  <a:lnTo>
                    <a:pt x="411" y="295"/>
                  </a:lnTo>
                  <a:lnTo>
                    <a:pt x="464" y="353"/>
                  </a:lnTo>
                  <a:lnTo>
                    <a:pt x="458" y="361"/>
                  </a:lnTo>
                  <a:lnTo>
                    <a:pt x="433" y="383"/>
                  </a:lnTo>
                  <a:lnTo>
                    <a:pt x="454" y="397"/>
                  </a:lnTo>
                  <a:lnTo>
                    <a:pt x="473" y="375"/>
                  </a:lnTo>
                  <a:lnTo>
                    <a:pt x="510" y="391"/>
                  </a:lnTo>
                  <a:lnTo>
                    <a:pt x="525" y="445"/>
                  </a:lnTo>
                  <a:lnTo>
                    <a:pt x="506" y="464"/>
                  </a:lnTo>
                  <a:lnTo>
                    <a:pt x="513" y="477"/>
                  </a:lnTo>
                  <a:lnTo>
                    <a:pt x="542" y="456"/>
                  </a:lnTo>
                  <a:lnTo>
                    <a:pt x="556" y="437"/>
                  </a:lnTo>
                  <a:lnTo>
                    <a:pt x="559" y="432"/>
                  </a:lnTo>
                  <a:lnTo>
                    <a:pt x="563" y="429"/>
                  </a:lnTo>
                  <a:lnTo>
                    <a:pt x="575" y="415"/>
                  </a:lnTo>
                  <a:lnTo>
                    <a:pt x="565" y="382"/>
                  </a:lnTo>
                  <a:lnTo>
                    <a:pt x="593" y="332"/>
                  </a:lnTo>
                  <a:lnTo>
                    <a:pt x="615" y="329"/>
                  </a:lnTo>
                  <a:lnTo>
                    <a:pt x="627" y="339"/>
                  </a:lnTo>
                  <a:lnTo>
                    <a:pt x="645" y="321"/>
                  </a:lnTo>
                  <a:lnTo>
                    <a:pt x="628" y="311"/>
                  </a:lnTo>
                  <a:lnTo>
                    <a:pt x="625" y="299"/>
                  </a:lnTo>
                  <a:lnTo>
                    <a:pt x="614" y="283"/>
                  </a:lnTo>
                  <a:lnTo>
                    <a:pt x="597" y="251"/>
                  </a:lnTo>
                  <a:lnTo>
                    <a:pt x="575" y="205"/>
                  </a:lnTo>
                  <a:lnTo>
                    <a:pt x="570" y="196"/>
                  </a:lnTo>
                  <a:lnTo>
                    <a:pt x="562" y="163"/>
                  </a:lnTo>
                  <a:lnTo>
                    <a:pt x="565" y="112"/>
                  </a:lnTo>
                  <a:lnTo>
                    <a:pt x="519" y="92"/>
                  </a:lnTo>
                  <a:lnTo>
                    <a:pt x="523" y="74"/>
                  </a:lnTo>
                  <a:lnTo>
                    <a:pt x="610" y="84"/>
                  </a:lnTo>
                  <a:lnTo>
                    <a:pt x="728" y="64"/>
                  </a:lnTo>
                  <a:lnTo>
                    <a:pt x="773" y="52"/>
                  </a:lnTo>
                  <a:lnTo>
                    <a:pt x="856" y="9"/>
                  </a:lnTo>
                  <a:lnTo>
                    <a:pt x="892" y="0"/>
                  </a:lnTo>
                  <a:lnTo>
                    <a:pt x="908" y="34"/>
                  </a:lnTo>
                  <a:lnTo>
                    <a:pt x="922" y="44"/>
                  </a:lnTo>
                  <a:lnTo>
                    <a:pt x="925" y="78"/>
                  </a:lnTo>
                  <a:lnTo>
                    <a:pt x="906" y="98"/>
                  </a:lnTo>
                  <a:lnTo>
                    <a:pt x="849" y="130"/>
                  </a:lnTo>
                  <a:lnTo>
                    <a:pt x="848" y="132"/>
                  </a:lnTo>
                  <a:lnTo>
                    <a:pt x="865" y="132"/>
                  </a:lnTo>
                  <a:lnTo>
                    <a:pt x="877" y="172"/>
                  </a:lnTo>
                  <a:lnTo>
                    <a:pt x="869" y="204"/>
                  </a:lnTo>
                  <a:lnTo>
                    <a:pt x="884" y="240"/>
                  </a:lnTo>
                  <a:lnTo>
                    <a:pt x="871" y="257"/>
                  </a:lnTo>
                  <a:lnTo>
                    <a:pt x="867" y="285"/>
                  </a:lnTo>
                  <a:lnTo>
                    <a:pt x="866" y="285"/>
                  </a:lnTo>
                  <a:lnTo>
                    <a:pt x="837" y="319"/>
                  </a:lnTo>
                  <a:lnTo>
                    <a:pt x="847" y="324"/>
                  </a:lnTo>
                  <a:lnTo>
                    <a:pt x="893" y="326"/>
                  </a:lnTo>
                  <a:lnTo>
                    <a:pt x="921" y="306"/>
                  </a:lnTo>
                  <a:lnTo>
                    <a:pt x="941" y="324"/>
                  </a:lnTo>
                  <a:lnTo>
                    <a:pt x="976" y="324"/>
                  </a:lnTo>
                  <a:lnTo>
                    <a:pt x="1027" y="350"/>
                  </a:lnTo>
                  <a:lnTo>
                    <a:pt x="1140" y="335"/>
                  </a:lnTo>
                  <a:lnTo>
                    <a:pt x="1154" y="356"/>
                  </a:lnTo>
                  <a:lnTo>
                    <a:pt x="1180" y="351"/>
                  </a:lnTo>
                  <a:lnTo>
                    <a:pt x="1192" y="436"/>
                  </a:lnTo>
                  <a:lnTo>
                    <a:pt x="1145" y="480"/>
                  </a:lnTo>
                  <a:lnTo>
                    <a:pt x="1100" y="441"/>
                  </a:lnTo>
                  <a:lnTo>
                    <a:pt x="1074" y="468"/>
                  </a:lnTo>
                  <a:lnTo>
                    <a:pt x="1132" y="519"/>
                  </a:lnTo>
                  <a:lnTo>
                    <a:pt x="1110" y="551"/>
                  </a:lnTo>
                  <a:lnTo>
                    <a:pt x="1110" y="581"/>
                  </a:lnTo>
                  <a:lnTo>
                    <a:pt x="1073" y="646"/>
                  </a:lnTo>
                  <a:lnTo>
                    <a:pt x="1075" y="661"/>
                  </a:lnTo>
                  <a:lnTo>
                    <a:pt x="1075" y="662"/>
                  </a:lnTo>
                  <a:lnTo>
                    <a:pt x="1049" y="711"/>
                  </a:lnTo>
                  <a:lnTo>
                    <a:pt x="1059" y="729"/>
                  </a:lnTo>
                  <a:lnTo>
                    <a:pt x="1077" y="781"/>
                  </a:lnTo>
                  <a:lnTo>
                    <a:pt x="1068" y="859"/>
                  </a:lnTo>
                  <a:lnTo>
                    <a:pt x="1172" y="891"/>
                  </a:lnTo>
                  <a:lnTo>
                    <a:pt x="1164" y="931"/>
                  </a:lnTo>
                  <a:lnTo>
                    <a:pt x="1236" y="958"/>
                  </a:lnTo>
                  <a:lnTo>
                    <a:pt x="1228" y="1007"/>
                  </a:lnTo>
                  <a:lnTo>
                    <a:pt x="1230" y="1066"/>
                  </a:lnTo>
                  <a:lnTo>
                    <a:pt x="1174" y="1096"/>
                  </a:lnTo>
                  <a:lnTo>
                    <a:pt x="1157" y="1070"/>
                  </a:lnTo>
                  <a:lnTo>
                    <a:pt x="1131" y="1070"/>
                  </a:lnTo>
                  <a:lnTo>
                    <a:pt x="1130" y="1110"/>
                  </a:lnTo>
                  <a:lnTo>
                    <a:pt x="1095" y="1125"/>
                  </a:lnTo>
                  <a:lnTo>
                    <a:pt x="1111" y="1260"/>
                  </a:lnTo>
                  <a:lnTo>
                    <a:pt x="1063" y="1301"/>
                  </a:lnTo>
                  <a:lnTo>
                    <a:pt x="1026" y="1286"/>
                  </a:lnTo>
                  <a:lnTo>
                    <a:pt x="983" y="1353"/>
                  </a:lnTo>
                  <a:lnTo>
                    <a:pt x="934" y="1381"/>
                  </a:lnTo>
                  <a:lnTo>
                    <a:pt x="899" y="1403"/>
                  </a:lnTo>
                  <a:lnTo>
                    <a:pt x="881" y="1435"/>
                  </a:lnTo>
                  <a:lnTo>
                    <a:pt x="841" y="1450"/>
                  </a:lnTo>
                  <a:lnTo>
                    <a:pt x="835" y="1403"/>
                  </a:lnTo>
                  <a:lnTo>
                    <a:pt x="795" y="1440"/>
                  </a:lnTo>
                  <a:lnTo>
                    <a:pt x="740" y="1477"/>
                  </a:lnTo>
                  <a:lnTo>
                    <a:pt x="725" y="1523"/>
                  </a:lnTo>
                  <a:lnTo>
                    <a:pt x="667" y="1555"/>
                  </a:lnTo>
                  <a:lnTo>
                    <a:pt x="654" y="1582"/>
                  </a:lnTo>
                  <a:lnTo>
                    <a:pt x="566" y="1582"/>
                  </a:lnTo>
                  <a:lnTo>
                    <a:pt x="518" y="1615"/>
                  </a:lnTo>
                  <a:lnTo>
                    <a:pt x="472" y="1699"/>
                  </a:lnTo>
                  <a:lnTo>
                    <a:pt x="396" y="1729"/>
                  </a:lnTo>
                  <a:close/>
                  <a:moveTo>
                    <a:pt x="394" y="1645"/>
                  </a:moveTo>
                  <a:lnTo>
                    <a:pt x="394" y="1645"/>
                  </a:lnTo>
                  <a:lnTo>
                    <a:pt x="401" y="1720"/>
                  </a:lnTo>
                  <a:lnTo>
                    <a:pt x="467" y="1694"/>
                  </a:lnTo>
                  <a:lnTo>
                    <a:pt x="514" y="1610"/>
                  </a:lnTo>
                  <a:lnTo>
                    <a:pt x="564" y="1575"/>
                  </a:lnTo>
                  <a:lnTo>
                    <a:pt x="650" y="1575"/>
                  </a:lnTo>
                  <a:lnTo>
                    <a:pt x="662" y="1551"/>
                  </a:lnTo>
                  <a:lnTo>
                    <a:pt x="720" y="1518"/>
                  </a:lnTo>
                  <a:lnTo>
                    <a:pt x="734" y="1473"/>
                  </a:lnTo>
                  <a:lnTo>
                    <a:pt x="791" y="1435"/>
                  </a:lnTo>
                  <a:lnTo>
                    <a:pt x="839" y="1389"/>
                  </a:lnTo>
                  <a:lnTo>
                    <a:pt x="847" y="1441"/>
                  </a:lnTo>
                  <a:lnTo>
                    <a:pt x="876" y="1429"/>
                  </a:lnTo>
                  <a:lnTo>
                    <a:pt x="895" y="1398"/>
                  </a:lnTo>
                  <a:lnTo>
                    <a:pt x="930" y="1376"/>
                  </a:lnTo>
                  <a:lnTo>
                    <a:pt x="979" y="1347"/>
                  </a:lnTo>
                  <a:lnTo>
                    <a:pt x="1023" y="1278"/>
                  </a:lnTo>
                  <a:lnTo>
                    <a:pt x="1062" y="1293"/>
                  </a:lnTo>
                  <a:lnTo>
                    <a:pt x="1104" y="1258"/>
                  </a:lnTo>
                  <a:lnTo>
                    <a:pt x="1103" y="1249"/>
                  </a:lnTo>
                  <a:lnTo>
                    <a:pt x="1088" y="1121"/>
                  </a:lnTo>
                  <a:lnTo>
                    <a:pt x="1123" y="1105"/>
                  </a:lnTo>
                  <a:lnTo>
                    <a:pt x="1124" y="1063"/>
                  </a:lnTo>
                  <a:lnTo>
                    <a:pt x="1161" y="1063"/>
                  </a:lnTo>
                  <a:lnTo>
                    <a:pt x="1176" y="1087"/>
                  </a:lnTo>
                  <a:lnTo>
                    <a:pt x="1223" y="1062"/>
                  </a:lnTo>
                  <a:lnTo>
                    <a:pt x="1221" y="1006"/>
                  </a:lnTo>
                  <a:lnTo>
                    <a:pt x="1228" y="962"/>
                  </a:lnTo>
                  <a:lnTo>
                    <a:pt x="1157" y="936"/>
                  </a:lnTo>
                  <a:lnTo>
                    <a:pt x="1164" y="896"/>
                  </a:lnTo>
                  <a:lnTo>
                    <a:pt x="1061" y="864"/>
                  </a:lnTo>
                  <a:lnTo>
                    <a:pt x="1070" y="781"/>
                  </a:lnTo>
                  <a:lnTo>
                    <a:pt x="1053" y="732"/>
                  </a:lnTo>
                  <a:lnTo>
                    <a:pt x="1041" y="712"/>
                  </a:lnTo>
                  <a:lnTo>
                    <a:pt x="1069" y="660"/>
                  </a:lnTo>
                  <a:lnTo>
                    <a:pt x="1066" y="645"/>
                  </a:lnTo>
                  <a:lnTo>
                    <a:pt x="1103" y="580"/>
                  </a:lnTo>
                  <a:lnTo>
                    <a:pt x="1103" y="549"/>
                  </a:lnTo>
                  <a:lnTo>
                    <a:pt x="1123" y="520"/>
                  </a:lnTo>
                  <a:lnTo>
                    <a:pt x="1065" y="468"/>
                  </a:lnTo>
                  <a:lnTo>
                    <a:pt x="1099" y="431"/>
                  </a:lnTo>
                  <a:lnTo>
                    <a:pt x="1145" y="471"/>
                  </a:lnTo>
                  <a:lnTo>
                    <a:pt x="1185" y="433"/>
                  </a:lnTo>
                  <a:lnTo>
                    <a:pt x="1174" y="359"/>
                  </a:lnTo>
                  <a:lnTo>
                    <a:pt x="1151" y="363"/>
                  </a:lnTo>
                  <a:lnTo>
                    <a:pt x="1137" y="342"/>
                  </a:lnTo>
                  <a:lnTo>
                    <a:pt x="1026" y="357"/>
                  </a:lnTo>
                  <a:lnTo>
                    <a:pt x="975" y="330"/>
                  </a:lnTo>
                  <a:lnTo>
                    <a:pt x="939" y="331"/>
                  </a:lnTo>
                  <a:lnTo>
                    <a:pt x="920" y="314"/>
                  </a:lnTo>
                  <a:lnTo>
                    <a:pt x="895" y="333"/>
                  </a:lnTo>
                  <a:lnTo>
                    <a:pt x="844" y="330"/>
                  </a:lnTo>
                  <a:lnTo>
                    <a:pt x="826" y="321"/>
                  </a:lnTo>
                  <a:lnTo>
                    <a:pt x="861" y="282"/>
                  </a:lnTo>
                  <a:lnTo>
                    <a:pt x="865" y="254"/>
                  </a:lnTo>
                  <a:lnTo>
                    <a:pt x="877" y="239"/>
                  </a:lnTo>
                  <a:lnTo>
                    <a:pt x="862" y="205"/>
                  </a:lnTo>
                  <a:lnTo>
                    <a:pt x="870" y="173"/>
                  </a:lnTo>
                  <a:lnTo>
                    <a:pt x="860" y="138"/>
                  </a:lnTo>
                  <a:lnTo>
                    <a:pt x="841" y="139"/>
                  </a:lnTo>
                  <a:lnTo>
                    <a:pt x="842" y="125"/>
                  </a:lnTo>
                  <a:lnTo>
                    <a:pt x="903" y="92"/>
                  </a:lnTo>
                  <a:lnTo>
                    <a:pt x="918" y="76"/>
                  </a:lnTo>
                  <a:lnTo>
                    <a:pt x="915" y="48"/>
                  </a:lnTo>
                  <a:lnTo>
                    <a:pt x="902" y="38"/>
                  </a:lnTo>
                  <a:lnTo>
                    <a:pt x="888" y="8"/>
                  </a:lnTo>
                  <a:lnTo>
                    <a:pt x="858" y="16"/>
                  </a:lnTo>
                  <a:lnTo>
                    <a:pt x="776" y="59"/>
                  </a:lnTo>
                  <a:lnTo>
                    <a:pt x="747" y="66"/>
                  </a:lnTo>
                  <a:lnTo>
                    <a:pt x="729" y="71"/>
                  </a:lnTo>
                  <a:lnTo>
                    <a:pt x="611" y="91"/>
                  </a:lnTo>
                  <a:lnTo>
                    <a:pt x="610" y="91"/>
                  </a:lnTo>
                  <a:lnTo>
                    <a:pt x="528" y="81"/>
                  </a:lnTo>
                  <a:lnTo>
                    <a:pt x="526" y="88"/>
                  </a:lnTo>
                  <a:lnTo>
                    <a:pt x="571" y="108"/>
                  </a:lnTo>
                  <a:lnTo>
                    <a:pt x="569" y="163"/>
                  </a:lnTo>
                  <a:lnTo>
                    <a:pt x="577" y="194"/>
                  </a:lnTo>
                  <a:lnTo>
                    <a:pt x="581" y="202"/>
                  </a:lnTo>
                  <a:lnTo>
                    <a:pt x="603" y="248"/>
                  </a:lnTo>
                  <a:lnTo>
                    <a:pt x="619" y="280"/>
                  </a:lnTo>
                  <a:lnTo>
                    <a:pt x="631" y="296"/>
                  </a:lnTo>
                  <a:lnTo>
                    <a:pt x="634" y="307"/>
                  </a:lnTo>
                  <a:lnTo>
                    <a:pt x="656" y="320"/>
                  </a:lnTo>
                  <a:lnTo>
                    <a:pt x="628" y="348"/>
                  </a:lnTo>
                  <a:lnTo>
                    <a:pt x="613" y="336"/>
                  </a:lnTo>
                  <a:lnTo>
                    <a:pt x="597" y="338"/>
                  </a:lnTo>
                  <a:lnTo>
                    <a:pt x="572" y="383"/>
                  </a:lnTo>
                  <a:lnTo>
                    <a:pt x="583" y="417"/>
                  </a:lnTo>
                  <a:lnTo>
                    <a:pt x="564" y="437"/>
                  </a:lnTo>
                  <a:lnTo>
                    <a:pt x="562" y="441"/>
                  </a:lnTo>
                  <a:lnTo>
                    <a:pt x="546" y="461"/>
                  </a:lnTo>
                  <a:lnTo>
                    <a:pt x="512" y="487"/>
                  </a:lnTo>
                  <a:lnTo>
                    <a:pt x="497" y="464"/>
                  </a:lnTo>
                  <a:lnTo>
                    <a:pt x="517" y="443"/>
                  </a:lnTo>
                  <a:lnTo>
                    <a:pt x="504" y="396"/>
                  </a:lnTo>
                  <a:lnTo>
                    <a:pt x="475" y="383"/>
                  </a:lnTo>
                  <a:lnTo>
                    <a:pt x="455" y="406"/>
                  </a:lnTo>
                  <a:lnTo>
                    <a:pt x="422" y="384"/>
                  </a:lnTo>
                  <a:lnTo>
                    <a:pt x="453" y="357"/>
                  </a:lnTo>
                  <a:lnTo>
                    <a:pt x="455" y="353"/>
                  </a:lnTo>
                  <a:lnTo>
                    <a:pt x="404" y="297"/>
                  </a:lnTo>
                  <a:lnTo>
                    <a:pt x="410" y="266"/>
                  </a:lnTo>
                  <a:lnTo>
                    <a:pt x="362" y="240"/>
                  </a:lnTo>
                  <a:lnTo>
                    <a:pt x="339" y="259"/>
                  </a:lnTo>
                  <a:lnTo>
                    <a:pt x="307" y="284"/>
                  </a:lnTo>
                  <a:lnTo>
                    <a:pt x="283" y="303"/>
                  </a:lnTo>
                  <a:lnTo>
                    <a:pt x="289" y="339"/>
                  </a:lnTo>
                  <a:lnTo>
                    <a:pt x="314" y="348"/>
                  </a:lnTo>
                  <a:lnTo>
                    <a:pt x="315" y="349"/>
                  </a:lnTo>
                  <a:lnTo>
                    <a:pt x="356" y="418"/>
                  </a:lnTo>
                  <a:lnTo>
                    <a:pt x="370" y="414"/>
                  </a:lnTo>
                  <a:lnTo>
                    <a:pt x="357" y="365"/>
                  </a:lnTo>
                  <a:lnTo>
                    <a:pt x="386" y="354"/>
                  </a:lnTo>
                  <a:lnTo>
                    <a:pt x="421" y="401"/>
                  </a:lnTo>
                  <a:lnTo>
                    <a:pt x="404" y="421"/>
                  </a:lnTo>
                  <a:lnTo>
                    <a:pt x="386" y="465"/>
                  </a:lnTo>
                  <a:lnTo>
                    <a:pt x="411" y="498"/>
                  </a:lnTo>
                  <a:lnTo>
                    <a:pt x="427" y="532"/>
                  </a:lnTo>
                  <a:lnTo>
                    <a:pt x="395" y="558"/>
                  </a:lnTo>
                  <a:lnTo>
                    <a:pt x="368" y="542"/>
                  </a:lnTo>
                  <a:lnTo>
                    <a:pt x="355" y="565"/>
                  </a:lnTo>
                  <a:lnTo>
                    <a:pt x="368" y="607"/>
                  </a:lnTo>
                  <a:lnTo>
                    <a:pt x="354" y="655"/>
                  </a:lnTo>
                  <a:lnTo>
                    <a:pt x="313" y="681"/>
                  </a:lnTo>
                  <a:lnTo>
                    <a:pt x="292" y="724"/>
                  </a:lnTo>
                  <a:lnTo>
                    <a:pt x="262" y="738"/>
                  </a:lnTo>
                  <a:lnTo>
                    <a:pt x="255" y="762"/>
                  </a:lnTo>
                  <a:lnTo>
                    <a:pt x="274" y="766"/>
                  </a:lnTo>
                  <a:lnTo>
                    <a:pt x="294" y="759"/>
                  </a:lnTo>
                  <a:lnTo>
                    <a:pt x="319" y="789"/>
                  </a:lnTo>
                  <a:lnTo>
                    <a:pt x="307" y="823"/>
                  </a:lnTo>
                  <a:lnTo>
                    <a:pt x="305" y="835"/>
                  </a:lnTo>
                  <a:lnTo>
                    <a:pt x="278" y="865"/>
                  </a:lnTo>
                  <a:lnTo>
                    <a:pt x="269" y="859"/>
                  </a:lnTo>
                  <a:lnTo>
                    <a:pt x="226" y="904"/>
                  </a:lnTo>
                  <a:lnTo>
                    <a:pt x="215" y="919"/>
                  </a:lnTo>
                  <a:lnTo>
                    <a:pt x="218" y="927"/>
                  </a:lnTo>
                  <a:lnTo>
                    <a:pt x="197" y="956"/>
                  </a:lnTo>
                  <a:lnTo>
                    <a:pt x="182" y="968"/>
                  </a:lnTo>
                  <a:lnTo>
                    <a:pt x="158" y="996"/>
                  </a:lnTo>
                  <a:lnTo>
                    <a:pt x="172" y="1006"/>
                  </a:lnTo>
                  <a:lnTo>
                    <a:pt x="163" y="1048"/>
                  </a:lnTo>
                  <a:lnTo>
                    <a:pt x="129" y="1065"/>
                  </a:lnTo>
                  <a:lnTo>
                    <a:pt x="119" y="1059"/>
                  </a:lnTo>
                  <a:lnTo>
                    <a:pt x="108" y="1048"/>
                  </a:lnTo>
                  <a:lnTo>
                    <a:pt x="92" y="1045"/>
                  </a:lnTo>
                  <a:lnTo>
                    <a:pt x="57" y="1086"/>
                  </a:lnTo>
                  <a:lnTo>
                    <a:pt x="22" y="1083"/>
                  </a:lnTo>
                  <a:lnTo>
                    <a:pt x="28" y="1094"/>
                  </a:lnTo>
                  <a:lnTo>
                    <a:pt x="15" y="1114"/>
                  </a:lnTo>
                  <a:lnTo>
                    <a:pt x="27" y="1206"/>
                  </a:lnTo>
                  <a:lnTo>
                    <a:pt x="16" y="1230"/>
                  </a:lnTo>
                  <a:lnTo>
                    <a:pt x="21" y="1251"/>
                  </a:lnTo>
                  <a:lnTo>
                    <a:pt x="17" y="1280"/>
                  </a:lnTo>
                  <a:lnTo>
                    <a:pt x="9" y="1302"/>
                  </a:lnTo>
                  <a:lnTo>
                    <a:pt x="14" y="1304"/>
                  </a:lnTo>
                  <a:lnTo>
                    <a:pt x="40" y="1293"/>
                  </a:lnTo>
                  <a:lnTo>
                    <a:pt x="42" y="1268"/>
                  </a:lnTo>
                  <a:lnTo>
                    <a:pt x="62" y="1276"/>
                  </a:lnTo>
                  <a:lnTo>
                    <a:pt x="71" y="1296"/>
                  </a:lnTo>
                  <a:lnTo>
                    <a:pt x="87" y="1301"/>
                  </a:lnTo>
                  <a:lnTo>
                    <a:pt x="98" y="1288"/>
                  </a:lnTo>
                  <a:lnTo>
                    <a:pt x="102" y="1281"/>
                  </a:lnTo>
                  <a:lnTo>
                    <a:pt x="127" y="1282"/>
                  </a:lnTo>
                  <a:lnTo>
                    <a:pt x="152" y="1294"/>
                  </a:lnTo>
                  <a:lnTo>
                    <a:pt x="155" y="1301"/>
                  </a:lnTo>
                  <a:lnTo>
                    <a:pt x="168" y="1320"/>
                  </a:lnTo>
                  <a:lnTo>
                    <a:pt x="196" y="1339"/>
                  </a:lnTo>
                  <a:lnTo>
                    <a:pt x="222" y="1314"/>
                  </a:lnTo>
                  <a:lnTo>
                    <a:pt x="234" y="1350"/>
                  </a:lnTo>
                  <a:lnTo>
                    <a:pt x="213" y="1359"/>
                  </a:lnTo>
                  <a:lnTo>
                    <a:pt x="209" y="1362"/>
                  </a:lnTo>
                  <a:lnTo>
                    <a:pt x="192" y="1379"/>
                  </a:lnTo>
                  <a:lnTo>
                    <a:pt x="157" y="1413"/>
                  </a:lnTo>
                  <a:lnTo>
                    <a:pt x="142" y="1448"/>
                  </a:lnTo>
                  <a:lnTo>
                    <a:pt x="120" y="1413"/>
                  </a:lnTo>
                  <a:lnTo>
                    <a:pt x="81" y="1423"/>
                  </a:lnTo>
                  <a:lnTo>
                    <a:pt x="66" y="1413"/>
                  </a:lnTo>
                  <a:lnTo>
                    <a:pt x="44" y="1454"/>
                  </a:lnTo>
                  <a:lnTo>
                    <a:pt x="67" y="1493"/>
                  </a:lnTo>
                  <a:lnTo>
                    <a:pt x="80" y="1492"/>
                  </a:lnTo>
                  <a:lnTo>
                    <a:pt x="85" y="1514"/>
                  </a:lnTo>
                  <a:lnTo>
                    <a:pt x="99" y="1512"/>
                  </a:lnTo>
                  <a:lnTo>
                    <a:pt x="117" y="1550"/>
                  </a:lnTo>
                  <a:lnTo>
                    <a:pt x="134" y="1551"/>
                  </a:lnTo>
                  <a:lnTo>
                    <a:pt x="182" y="1494"/>
                  </a:lnTo>
                  <a:lnTo>
                    <a:pt x="198" y="1461"/>
                  </a:lnTo>
                  <a:lnTo>
                    <a:pt x="223" y="1472"/>
                  </a:lnTo>
                  <a:lnTo>
                    <a:pt x="218" y="1509"/>
                  </a:lnTo>
                  <a:lnTo>
                    <a:pt x="231" y="1512"/>
                  </a:lnTo>
                  <a:lnTo>
                    <a:pt x="247" y="1491"/>
                  </a:lnTo>
                  <a:lnTo>
                    <a:pt x="364" y="1534"/>
                  </a:lnTo>
                  <a:lnTo>
                    <a:pt x="357" y="1548"/>
                  </a:lnTo>
                  <a:lnTo>
                    <a:pt x="405" y="1613"/>
                  </a:lnTo>
                  <a:lnTo>
                    <a:pt x="394" y="1645"/>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5" name="Freeform 30"/>
            <p:cNvSpPr>
              <a:spLocks/>
            </p:cNvSpPr>
            <p:nvPr/>
          </p:nvSpPr>
          <p:spPr bwMode="auto">
            <a:xfrm>
              <a:off x="2648" y="2771"/>
              <a:ext cx="30" cy="28"/>
            </a:xfrm>
            <a:custGeom>
              <a:avLst/>
              <a:gdLst>
                <a:gd name="T0" fmla="*/ 45 w 50"/>
                <a:gd name="T1" fmla="*/ 0 h 48"/>
                <a:gd name="T2" fmla="*/ 45 w 50"/>
                <a:gd name="T3" fmla="*/ 0 h 48"/>
                <a:gd name="T4" fmla="*/ 50 w 50"/>
                <a:gd name="T5" fmla="*/ 27 h 48"/>
                <a:gd name="T6" fmla="*/ 19 w 50"/>
                <a:gd name="T7" fmla="*/ 48 h 48"/>
                <a:gd name="T8" fmla="*/ 9 w 50"/>
                <a:gd name="T9" fmla="*/ 44 h 48"/>
                <a:gd name="T10" fmla="*/ 0 w 50"/>
                <a:gd name="T11" fmla="*/ 9 h 48"/>
                <a:gd name="T12" fmla="*/ 45 w 50"/>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50" h="48">
                  <a:moveTo>
                    <a:pt x="45" y="0"/>
                  </a:moveTo>
                  <a:lnTo>
                    <a:pt x="45" y="0"/>
                  </a:lnTo>
                  <a:lnTo>
                    <a:pt x="50" y="27"/>
                  </a:lnTo>
                  <a:lnTo>
                    <a:pt x="19" y="48"/>
                  </a:lnTo>
                  <a:lnTo>
                    <a:pt x="9" y="44"/>
                  </a:lnTo>
                  <a:lnTo>
                    <a:pt x="0" y="9"/>
                  </a:lnTo>
                  <a:lnTo>
                    <a:pt x="45"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6" name="Freeform 31"/>
            <p:cNvSpPr>
              <a:spLocks noEditPoints="1"/>
            </p:cNvSpPr>
            <p:nvPr/>
          </p:nvSpPr>
          <p:spPr bwMode="auto">
            <a:xfrm>
              <a:off x="2645" y="2768"/>
              <a:ext cx="35" cy="34"/>
            </a:xfrm>
            <a:custGeom>
              <a:avLst/>
              <a:gdLst>
                <a:gd name="T0" fmla="*/ 24 w 57"/>
                <a:gd name="T1" fmla="*/ 56 h 56"/>
                <a:gd name="T2" fmla="*/ 24 w 57"/>
                <a:gd name="T3" fmla="*/ 56 h 56"/>
                <a:gd name="T4" fmla="*/ 10 w 57"/>
                <a:gd name="T5" fmla="*/ 51 h 56"/>
                <a:gd name="T6" fmla="*/ 0 w 57"/>
                <a:gd name="T7" fmla="*/ 11 h 56"/>
                <a:gd name="T8" fmla="*/ 52 w 57"/>
                <a:gd name="T9" fmla="*/ 0 h 56"/>
                <a:gd name="T10" fmla="*/ 57 w 57"/>
                <a:gd name="T11" fmla="*/ 32 h 56"/>
                <a:gd name="T12" fmla="*/ 24 w 57"/>
                <a:gd name="T13" fmla="*/ 56 h 56"/>
                <a:gd name="T14" fmla="*/ 15 w 57"/>
                <a:gd name="T15" fmla="*/ 46 h 56"/>
                <a:gd name="T16" fmla="*/ 15 w 57"/>
                <a:gd name="T17" fmla="*/ 46 h 56"/>
                <a:gd name="T18" fmla="*/ 23 w 57"/>
                <a:gd name="T19" fmla="*/ 48 h 56"/>
                <a:gd name="T20" fmla="*/ 50 w 57"/>
                <a:gd name="T21" fmla="*/ 29 h 56"/>
                <a:gd name="T22" fmla="*/ 46 w 57"/>
                <a:gd name="T23" fmla="*/ 8 h 56"/>
                <a:gd name="T24" fmla="*/ 8 w 57"/>
                <a:gd name="T25" fmla="*/ 16 h 56"/>
                <a:gd name="T26" fmla="*/ 15 w 57"/>
                <a:gd name="T27" fmla="*/ 4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56">
                  <a:moveTo>
                    <a:pt x="24" y="56"/>
                  </a:moveTo>
                  <a:lnTo>
                    <a:pt x="24" y="56"/>
                  </a:lnTo>
                  <a:lnTo>
                    <a:pt x="10" y="51"/>
                  </a:lnTo>
                  <a:lnTo>
                    <a:pt x="0" y="11"/>
                  </a:lnTo>
                  <a:lnTo>
                    <a:pt x="52" y="0"/>
                  </a:lnTo>
                  <a:lnTo>
                    <a:pt x="57" y="32"/>
                  </a:lnTo>
                  <a:lnTo>
                    <a:pt x="24" y="56"/>
                  </a:lnTo>
                  <a:close/>
                  <a:moveTo>
                    <a:pt x="15" y="46"/>
                  </a:moveTo>
                  <a:lnTo>
                    <a:pt x="15" y="46"/>
                  </a:lnTo>
                  <a:lnTo>
                    <a:pt x="23" y="48"/>
                  </a:lnTo>
                  <a:lnTo>
                    <a:pt x="50" y="29"/>
                  </a:lnTo>
                  <a:lnTo>
                    <a:pt x="46" y="8"/>
                  </a:lnTo>
                  <a:lnTo>
                    <a:pt x="8" y="16"/>
                  </a:lnTo>
                  <a:lnTo>
                    <a:pt x="15" y="46"/>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7" name="Freeform 32"/>
            <p:cNvSpPr>
              <a:spLocks/>
            </p:cNvSpPr>
            <p:nvPr/>
          </p:nvSpPr>
          <p:spPr bwMode="auto">
            <a:xfrm>
              <a:off x="2333" y="2031"/>
              <a:ext cx="1997" cy="1818"/>
            </a:xfrm>
            <a:custGeom>
              <a:avLst/>
              <a:gdLst>
                <a:gd name="T0" fmla="*/ 752 w 3325"/>
                <a:gd name="T1" fmla="*/ 2559 h 3026"/>
                <a:gd name="T2" fmla="*/ 714 w 3325"/>
                <a:gd name="T3" fmla="*/ 2903 h 3026"/>
                <a:gd name="T4" fmla="*/ 936 w 3325"/>
                <a:gd name="T5" fmla="*/ 2879 h 3026"/>
                <a:gd name="T6" fmla="*/ 1240 w 3325"/>
                <a:gd name="T7" fmla="*/ 2875 h 3026"/>
                <a:gd name="T8" fmla="*/ 1389 w 3325"/>
                <a:gd name="T9" fmla="*/ 2803 h 3026"/>
                <a:gd name="T10" fmla="*/ 1760 w 3325"/>
                <a:gd name="T11" fmla="*/ 2755 h 3026"/>
                <a:gd name="T12" fmla="*/ 2256 w 3325"/>
                <a:gd name="T13" fmla="*/ 2477 h 3026"/>
                <a:gd name="T14" fmla="*/ 2440 w 3325"/>
                <a:gd name="T15" fmla="*/ 2306 h 3026"/>
                <a:gd name="T16" fmla="*/ 2875 w 3325"/>
                <a:gd name="T17" fmla="*/ 2408 h 3026"/>
                <a:gd name="T18" fmla="*/ 3244 w 3325"/>
                <a:gd name="T19" fmla="*/ 2012 h 3026"/>
                <a:gd name="T20" fmla="*/ 3325 w 3325"/>
                <a:gd name="T21" fmla="*/ 1837 h 3026"/>
                <a:gd name="T22" fmla="*/ 3142 w 3325"/>
                <a:gd name="T23" fmla="*/ 1613 h 3026"/>
                <a:gd name="T24" fmla="*/ 2686 w 3325"/>
                <a:gd name="T25" fmla="*/ 1720 h 3026"/>
                <a:gd name="T26" fmla="*/ 2470 w 3325"/>
                <a:gd name="T27" fmla="*/ 1623 h 3026"/>
                <a:gd name="T28" fmla="*/ 2210 w 3325"/>
                <a:gd name="T29" fmla="*/ 1536 h 3026"/>
                <a:gd name="T30" fmla="*/ 2126 w 3325"/>
                <a:gd name="T31" fmla="*/ 1262 h 3026"/>
                <a:gd name="T32" fmla="*/ 2166 w 3325"/>
                <a:gd name="T33" fmla="*/ 958 h 3026"/>
                <a:gd name="T34" fmla="*/ 2106 w 3325"/>
                <a:gd name="T35" fmla="*/ 704 h 3026"/>
                <a:gd name="T36" fmla="*/ 2072 w 3325"/>
                <a:gd name="T37" fmla="*/ 372 h 3026"/>
                <a:gd name="T38" fmla="*/ 1977 w 3325"/>
                <a:gd name="T39" fmla="*/ 184 h 3026"/>
                <a:gd name="T40" fmla="*/ 1688 w 3325"/>
                <a:gd name="T41" fmla="*/ 95 h 3026"/>
                <a:gd name="T42" fmla="*/ 1492 w 3325"/>
                <a:gd name="T43" fmla="*/ 140 h 3026"/>
                <a:gd name="T44" fmla="*/ 1576 w 3325"/>
                <a:gd name="T45" fmla="*/ 283 h 3026"/>
                <a:gd name="T46" fmla="*/ 1688 w 3325"/>
                <a:gd name="T47" fmla="*/ 399 h 3026"/>
                <a:gd name="T48" fmla="*/ 1643 w 3325"/>
                <a:gd name="T49" fmla="*/ 519 h 3026"/>
                <a:gd name="T50" fmla="*/ 1505 w 3325"/>
                <a:gd name="T51" fmla="*/ 531 h 3026"/>
                <a:gd name="T52" fmla="*/ 1388 w 3325"/>
                <a:gd name="T53" fmla="*/ 522 h 3026"/>
                <a:gd name="T54" fmla="*/ 1258 w 3325"/>
                <a:gd name="T55" fmla="*/ 690 h 3026"/>
                <a:gd name="T56" fmla="*/ 1209 w 3325"/>
                <a:gd name="T57" fmla="*/ 754 h 3026"/>
                <a:gd name="T58" fmla="*/ 1092 w 3325"/>
                <a:gd name="T59" fmla="*/ 597 h 3026"/>
                <a:gd name="T60" fmla="*/ 1202 w 3325"/>
                <a:gd name="T61" fmla="*/ 523 h 3026"/>
                <a:gd name="T62" fmla="*/ 1222 w 3325"/>
                <a:gd name="T63" fmla="*/ 417 h 3026"/>
                <a:gd name="T64" fmla="*/ 1079 w 3325"/>
                <a:gd name="T65" fmla="*/ 422 h 3026"/>
                <a:gd name="T66" fmla="*/ 1144 w 3325"/>
                <a:gd name="T67" fmla="*/ 249 h 3026"/>
                <a:gd name="T68" fmla="*/ 1269 w 3325"/>
                <a:gd name="T69" fmla="*/ 154 h 3026"/>
                <a:gd name="T70" fmla="*/ 1447 w 3325"/>
                <a:gd name="T71" fmla="*/ 0 h 3026"/>
                <a:gd name="T72" fmla="*/ 1101 w 3325"/>
                <a:gd name="T73" fmla="*/ 28 h 3026"/>
                <a:gd name="T74" fmla="*/ 846 w 3325"/>
                <a:gd name="T75" fmla="*/ 112 h 3026"/>
                <a:gd name="T76" fmla="*/ 630 w 3325"/>
                <a:gd name="T77" fmla="*/ 88 h 3026"/>
                <a:gd name="T78" fmla="*/ 411 w 3325"/>
                <a:gd name="T79" fmla="*/ 243 h 3026"/>
                <a:gd name="T80" fmla="*/ 360 w 3325"/>
                <a:gd name="T81" fmla="*/ 346 h 3026"/>
                <a:gd name="T82" fmla="*/ 177 w 3325"/>
                <a:gd name="T83" fmla="*/ 413 h 3026"/>
                <a:gd name="T84" fmla="*/ 53 w 3325"/>
                <a:gd name="T85" fmla="*/ 600 h 3026"/>
                <a:gd name="T86" fmla="*/ 189 w 3325"/>
                <a:gd name="T87" fmla="*/ 634 h 3026"/>
                <a:gd name="T88" fmla="*/ 337 w 3325"/>
                <a:gd name="T89" fmla="*/ 637 h 3026"/>
                <a:gd name="T90" fmla="*/ 444 w 3325"/>
                <a:gd name="T91" fmla="*/ 823 h 3026"/>
                <a:gd name="T92" fmla="*/ 348 w 3325"/>
                <a:gd name="T93" fmla="*/ 979 h 3026"/>
                <a:gd name="T94" fmla="*/ 607 w 3325"/>
                <a:gd name="T95" fmla="*/ 1021 h 3026"/>
                <a:gd name="T96" fmla="*/ 750 w 3325"/>
                <a:gd name="T97" fmla="*/ 998 h 3026"/>
                <a:gd name="T98" fmla="*/ 719 w 3325"/>
                <a:gd name="T99" fmla="*/ 1135 h 3026"/>
                <a:gd name="T100" fmla="*/ 739 w 3325"/>
                <a:gd name="T101" fmla="*/ 1292 h 3026"/>
                <a:gd name="T102" fmla="*/ 1022 w 3325"/>
                <a:gd name="T103" fmla="*/ 1317 h 3026"/>
                <a:gd name="T104" fmla="*/ 951 w 3325"/>
                <a:gd name="T105" fmla="*/ 1542 h 3026"/>
                <a:gd name="T106" fmla="*/ 1013 w 3325"/>
                <a:gd name="T107" fmla="*/ 1855 h 3026"/>
                <a:gd name="T108" fmla="*/ 1004 w 3325"/>
                <a:gd name="T109" fmla="*/ 2028 h 3026"/>
                <a:gd name="T110" fmla="*/ 907 w 3325"/>
                <a:gd name="T111" fmla="*/ 2259 h 3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325" h="3026">
                  <a:moveTo>
                    <a:pt x="776" y="2341"/>
                  </a:moveTo>
                  <a:lnTo>
                    <a:pt x="776" y="2341"/>
                  </a:lnTo>
                  <a:lnTo>
                    <a:pt x="795" y="2413"/>
                  </a:lnTo>
                  <a:lnTo>
                    <a:pt x="802" y="2436"/>
                  </a:lnTo>
                  <a:lnTo>
                    <a:pt x="783" y="2474"/>
                  </a:lnTo>
                  <a:lnTo>
                    <a:pt x="749" y="2540"/>
                  </a:lnTo>
                  <a:lnTo>
                    <a:pt x="752" y="2559"/>
                  </a:lnTo>
                  <a:lnTo>
                    <a:pt x="766" y="2640"/>
                  </a:lnTo>
                  <a:lnTo>
                    <a:pt x="748" y="2671"/>
                  </a:lnTo>
                  <a:lnTo>
                    <a:pt x="745" y="2676"/>
                  </a:lnTo>
                  <a:lnTo>
                    <a:pt x="688" y="2684"/>
                  </a:lnTo>
                  <a:lnTo>
                    <a:pt x="721" y="2762"/>
                  </a:lnTo>
                  <a:lnTo>
                    <a:pt x="684" y="2868"/>
                  </a:lnTo>
                  <a:lnTo>
                    <a:pt x="714" y="2903"/>
                  </a:lnTo>
                  <a:lnTo>
                    <a:pt x="719" y="2928"/>
                  </a:lnTo>
                  <a:lnTo>
                    <a:pt x="725" y="2959"/>
                  </a:lnTo>
                  <a:lnTo>
                    <a:pt x="738" y="3026"/>
                  </a:lnTo>
                  <a:lnTo>
                    <a:pt x="809" y="3015"/>
                  </a:lnTo>
                  <a:lnTo>
                    <a:pt x="829" y="2991"/>
                  </a:lnTo>
                  <a:lnTo>
                    <a:pt x="828" y="2931"/>
                  </a:lnTo>
                  <a:lnTo>
                    <a:pt x="936" y="2879"/>
                  </a:lnTo>
                  <a:lnTo>
                    <a:pt x="927" y="2965"/>
                  </a:lnTo>
                  <a:lnTo>
                    <a:pt x="947" y="2977"/>
                  </a:lnTo>
                  <a:lnTo>
                    <a:pt x="1033" y="2948"/>
                  </a:lnTo>
                  <a:lnTo>
                    <a:pt x="1081" y="2910"/>
                  </a:lnTo>
                  <a:lnTo>
                    <a:pt x="1118" y="2884"/>
                  </a:lnTo>
                  <a:lnTo>
                    <a:pt x="1199" y="2847"/>
                  </a:lnTo>
                  <a:lnTo>
                    <a:pt x="1240" y="2875"/>
                  </a:lnTo>
                  <a:lnTo>
                    <a:pt x="1285" y="2849"/>
                  </a:lnTo>
                  <a:lnTo>
                    <a:pt x="1301" y="2894"/>
                  </a:lnTo>
                  <a:lnTo>
                    <a:pt x="1327" y="2896"/>
                  </a:lnTo>
                  <a:lnTo>
                    <a:pt x="1344" y="2878"/>
                  </a:lnTo>
                  <a:lnTo>
                    <a:pt x="1421" y="2873"/>
                  </a:lnTo>
                  <a:lnTo>
                    <a:pt x="1445" y="2838"/>
                  </a:lnTo>
                  <a:lnTo>
                    <a:pt x="1389" y="2803"/>
                  </a:lnTo>
                  <a:lnTo>
                    <a:pt x="1400" y="2775"/>
                  </a:lnTo>
                  <a:lnTo>
                    <a:pt x="1444" y="2763"/>
                  </a:lnTo>
                  <a:lnTo>
                    <a:pt x="1504" y="2762"/>
                  </a:lnTo>
                  <a:lnTo>
                    <a:pt x="1530" y="2770"/>
                  </a:lnTo>
                  <a:lnTo>
                    <a:pt x="1561" y="2695"/>
                  </a:lnTo>
                  <a:lnTo>
                    <a:pt x="1593" y="2667"/>
                  </a:lnTo>
                  <a:lnTo>
                    <a:pt x="1760" y="2755"/>
                  </a:lnTo>
                  <a:lnTo>
                    <a:pt x="1827" y="2733"/>
                  </a:lnTo>
                  <a:lnTo>
                    <a:pt x="1846" y="2720"/>
                  </a:lnTo>
                  <a:lnTo>
                    <a:pt x="1893" y="2683"/>
                  </a:lnTo>
                  <a:lnTo>
                    <a:pt x="2050" y="2566"/>
                  </a:lnTo>
                  <a:lnTo>
                    <a:pt x="2124" y="2565"/>
                  </a:lnTo>
                  <a:lnTo>
                    <a:pt x="2231" y="2513"/>
                  </a:lnTo>
                  <a:lnTo>
                    <a:pt x="2256" y="2477"/>
                  </a:lnTo>
                  <a:lnTo>
                    <a:pt x="2310" y="2458"/>
                  </a:lnTo>
                  <a:lnTo>
                    <a:pt x="2325" y="2426"/>
                  </a:lnTo>
                  <a:lnTo>
                    <a:pt x="2299" y="2378"/>
                  </a:lnTo>
                  <a:lnTo>
                    <a:pt x="2317" y="2358"/>
                  </a:lnTo>
                  <a:lnTo>
                    <a:pt x="2351" y="2346"/>
                  </a:lnTo>
                  <a:lnTo>
                    <a:pt x="2371" y="2319"/>
                  </a:lnTo>
                  <a:lnTo>
                    <a:pt x="2440" y="2306"/>
                  </a:lnTo>
                  <a:lnTo>
                    <a:pt x="2505" y="2337"/>
                  </a:lnTo>
                  <a:lnTo>
                    <a:pt x="2530" y="2328"/>
                  </a:lnTo>
                  <a:lnTo>
                    <a:pt x="2622" y="2353"/>
                  </a:lnTo>
                  <a:lnTo>
                    <a:pt x="2646" y="2384"/>
                  </a:lnTo>
                  <a:lnTo>
                    <a:pt x="2743" y="2398"/>
                  </a:lnTo>
                  <a:lnTo>
                    <a:pt x="2765" y="2426"/>
                  </a:lnTo>
                  <a:lnTo>
                    <a:pt x="2875" y="2408"/>
                  </a:lnTo>
                  <a:lnTo>
                    <a:pt x="2918" y="2399"/>
                  </a:lnTo>
                  <a:lnTo>
                    <a:pt x="2969" y="2371"/>
                  </a:lnTo>
                  <a:lnTo>
                    <a:pt x="3033" y="2331"/>
                  </a:lnTo>
                  <a:lnTo>
                    <a:pt x="3119" y="2239"/>
                  </a:lnTo>
                  <a:lnTo>
                    <a:pt x="3142" y="2160"/>
                  </a:lnTo>
                  <a:lnTo>
                    <a:pt x="3153" y="2082"/>
                  </a:lnTo>
                  <a:lnTo>
                    <a:pt x="3244" y="2012"/>
                  </a:lnTo>
                  <a:lnTo>
                    <a:pt x="3243" y="2011"/>
                  </a:lnTo>
                  <a:lnTo>
                    <a:pt x="3210" y="1957"/>
                  </a:lnTo>
                  <a:lnTo>
                    <a:pt x="3208" y="1916"/>
                  </a:lnTo>
                  <a:lnTo>
                    <a:pt x="3234" y="1888"/>
                  </a:lnTo>
                  <a:lnTo>
                    <a:pt x="3270" y="1922"/>
                  </a:lnTo>
                  <a:lnTo>
                    <a:pt x="3319" y="1914"/>
                  </a:lnTo>
                  <a:lnTo>
                    <a:pt x="3325" y="1837"/>
                  </a:lnTo>
                  <a:lnTo>
                    <a:pt x="3290" y="1720"/>
                  </a:lnTo>
                  <a:lnTo>
                    <a:pt x="3309" y="1686"/>
                  </a:lnTo>
                  <a:lnTo>
                    <a:pt x="3305" y="1665"/>
                  </a:lnTo>
                  <a:lnTo>
                    <a:pt x="3243" y="1657"/>
                  </a:lnTo>
                  <a:lnTo>
                    <a:pt x="3200" y="1681"/>
                  </a:lnTo>
                  <a:lnTo>
                    <a:pt x="3183" y="1646"/>
                  </a:lnTo>
                  <a:lnTo>
                    <a:pt x="3142" y="1613"/>
                  </a:lnTo>
                  <a:lnTo>
                    <a:pt x="3043" y="1653"/>
                  </a:lnTo>
                  <a:lnTo>
                    <a:pt x="2961" y="1716"/>
                  </a:lnTo>
                  <a:lnTo>
                    <a:pt x="2887" y="1677"/>
                  </a:lnTo>
                  <a:lnTo>
                    <a:pt x="2853" y="1699"/>
                  </a:lnTo>
                  <a:lnTo>
                    <a:pt x="2789" y="1666"/>
                  </a:lnTo>
                  <a:lnTo>
                    <a:pt x="2727" y="1699"/>
                  </a:lnTo>
                  <a:lnTo>
                    <a:pt x="2686" y="1720"/>
                  </a:lnTo>
                  <a:lnTo>
                    <a:pt x="2632" y="1677"/>
                  </a:lnTo>
                  <a:lnTo>
                    <a:pt x="2627" y="1672"/>
                  </a:lnTo>
                  <a:lnTo>
                    <a:pt x="2586" y="1662"/>
                  </a:lnTo>
                  <a:lnTo>
                    <a:pt x="2558" y="1624"/>
                  </a:lnTo>
                  <a:lnTo>
                    <a:pt x="2515" y="1624"/>
                  </a:lnTo>
                  <a:lnTo>
                    <a:pt x="2471" y="1622"/>
                  </a:lnTo>
                  <a:lnTo>
                    <a:pt x="2470" y="1623"/>
                  </a:lnTo>
                  <a:lnTo>
                    <a:pt x="2415" y="1617"/>
                  </a:lnTo>
                  <a:lnTo>
                    <a:pt x="2340" y="1661"/>
                  </a:lnTo>
                  <a:lnTo>
                    <a:pt x="2293" y="1623"/>
                  </a:lnTo>
                  <a:lnTo>
                    <a:pt x="2276" y="1610"/>
                  </a:lnTo>
                  <a:lnTo>
                    <a:pt x="2274" y="1602"/>
                  </a:lnTo>
                  <a:lnTo>
                    <a:pt x="2269" y="1586"/>
                  </a:lnTo>
                  <a:lnTo>
                    <a:pt x="2210" y="1536"/>
                  </a:lnTo>
                  <a:lnTo>
                    <a:pt x="2159" y="1493"/>
                  </a:lnTo>
                  <a:lnTo>
                    <a:pt x="2107" y="1449"/>
                  </a:lnTo>
                  <a:lnTo>
                    <a:pt x="2099" y="1442"/>
                  </a:lnTo>
                  <a:lnTo>
                    <a:pt x="2075" y="1327"/>
                  </a:lnTo>
                  <a:lnTo>
                    <a:pt x="2105" y="1313"/>
                  </a:lnTo>
                  <a:lnTo>
                    <a:pt x="2108" y="1306"/>
                  </a:lnTo>
                  <a:lnTo>
                    <a:pt x="2126" y="1262"/>
                  </a:lnTo>
                  <a:lnTo>
                    <a:pt x="2092" y="1237"/>
                  </a:lnTo>
                  <a:lnTo>
                    <a:pt x="2104" y="1208"/>
                  </a:lnTo>
                  <a:lnTo>
                    <a:pt x="2192" y="1176"/>
                  </a:lnTo>
                  <a:lnTo>
                    <a:pt x="2269" y="1034"/>
                  </a:lnTo>
                  <a:lnTo>
                    <a:pt x="2269" y="956"/>
                  </a:lnTo>
                  <a:lnTo>
                    <a:pt x="2236" y="960"/>
                  </a:lnTo>
                  <a:lnTo>
                    <a:pt x="2166" y="958"/>
                  </a:lnTo>
                  <a:lnTo>
                    <a:pt x="2163" y="958"/>
                  </a:lnTo>
                  <a:lnTo>
                    <a:pt x="2143" y="886"/>
                  </a:lnTo>
                  <a:lnTo>
                    <a:pt x="2092" y="826"/>
                  </a:lnTo>
                  <a:lnTo>
                    <a:pt x="2093" y="823"/>
                  </a:lnTo>
                  <a:lnTo>
                    <a:pt x="2115" y="738"/>
                  </a:lnTo>
                  <a:lnTo>
                    <a:pt x="2101" y="732"/>
                  </a:lnTo>
                  <a:lnTo>
                    <a:pt x="2106" y="704"/>
                  </a:lnTo>
                  <a:lnTo>
                    <a:pt x="2089" y="623"/>
                  </a:lnTo>
                  <a:lnTo>
                    <a:pt x="2102" y="600"/>
                  </a:lnTo>
                  <a:lnTo>
                    <a:pt x="2128" y="587"/>
                  </a:lnTo>
                  <a:lnTo>
                    <a:pt x="2120" y="529"/>
                  </a:lnTo>
                  <a:lnTo>
                    <a:pt x="2109" y="474"/>
                  </a:lnTo>
                  <a:lnTo>
                    <a:pt x="2117" y="442"/>
                  </a:lnTo>
                  <a:lnTo>
                    <a:pt x="2072" y="372"/>
                  </a:lnTo>
                  <a:lnTo>
                    <a:pt x="2067" y="375"/>
                  </a:lnTo>
                  <a:lnTo>
                    <a:pt x="2044" y="316"/>
                  </a:lnTo>
                  <a:lnTo>
                    <a:pt x="2028" y="300"/>
                  </a:lnTo>
                  <a:lnTo>
                    <a:pt x="2028" y="265"/>
                  </a:lnTo>
                  <a:lnTo>
                    <a:pt x="2005" y="207"/>
                  </a:lnTo>
                  <a:lnTo>
                    <a:pt x="2000" y="171"/>
                  </a:lnTo>
                  <a:lnTo>
                    <a:pt x="1977" y="184"/>
                  </a:lnTo>
                  <a:lnTo>
                    <a:pt x="1951" y="163"/>
                  </a:lnTo>
                  <a:lnTo>
                    <a:pt x="1919" y="200"/>
                  </a:lnTo>
                  <a:lnTo>
                    <a:pt x="1881" y="157"/>
                  </a:lnTo>
                  <a:lnTo>
                    <a:pt x="1858" y="194"/>
                  </a:lnTo>
                  <a:lnTo>
                    <a:pt x="1820" y="189"/>
                  </a:lnTo>
                  <a:lnTo>
                    <a:pt x="1709" y="86"/>
                  </a:lnTo>
                  <a:lnTo>
                    <a:pt x="1688" y="95"/>
                  </a:lnTo>
                  <a:lnTo>
                    <a:pt x="1659" y="108"/>
                  </a:lnTo>
                  <a:lnTo>
                    <a:pt x="1639" y="119"/>
                  </a:lnTo>
                  <a:lnTo>
                    <a:pt x="1636" y="121"/>
                  </a:lnTo>
                  <a:lnTo>
                    <a:pt x="1617" y="122"/>
                  </a:lnTo>
                  <a:lnTo>
                    <a:pt x="1560" y="125"/>
                  </a:lnTo>
                  <a:lnTo>
                    <a:pt x="1548" y="128"/>
                  </a:lnTo>
                  <a:lnTo>
                    <a:pt x="1492" y="140"/>
                  </a:lnTo>
                  <a:lnTo>
                    <a:pt x="1501" y="152"/>
                  </a:lnTo>
                  <a:lnTo>
                    <a:pt x="1515" y="168"/>
                  </a:lnTo>
                  <a:lnTo>
                    <a:pt x="1523" y="178"/>
                  </a:lnTo>
                  <a:lnTo>
                    <a:pt x="1527" y="217"/>
                  </a:lnTo>
                  <a:lnTo>
                    <a:pt x="1528" y="235"/>
                  </a:lnTo>
                  <a:lnTo>
                    <a:pt x="1569" y="268"/>
                  </a:lnTo>
                  <a:lnTo>
                    <a:pt x="1576" y="283"/>
                  </a:lnTo>
                  <a:lnTo>
                    <a:pt x="1618" y="281"/>
                  </a:lnTo>
                  <a:lnTo>
                    <a:pt x="1617" y="305"/>
                  </a:lnTo>
                  <a:lnTo>
                    <a:pt x="1635" y="338"/>
                  </a:lnTo>
                  <a:lnTo>
                    <a:pt x="1636" y="341"/>
                  </a:lnTo>
                  <a:lnTo>
                    <a:pt x="1632" y="366"/>
                  </a:lnTo>
                  <a:lnTo>
                    <a:pt x="1663" y="368"/>
                  </a:lnTo>
                  <a:lnTo>
                    <a:pt x="1688" y="399"/>
                  </a:lnTo>
                  <a:lnTo>
                    <a:pt x="1681" y="418"/>
                  </a:lnTo>
                  <a:lnTo>
                    <a:pt x="1693" y="439"/>
                  </a:lnTo>
                  <a:lnTo>
                    <a:pt x="1686" y="456"/>
                  </a:lnTo>
                  <a:lnTo>
                    <a:pt x="1682" y="468"/>
                  </a:lnTo>
                  <a:lnTo>
                    <a:pt x="1671" y="467"/>
                  </a:lnTo>
                  <a:lnTo>
                    <a:pt x="1644" y="486"/>
                  </a:lnTo>
                  <a:lnTo>
                    <a:pt x="1643" y="519"/>
                  </a:lnTo>
                  <a:lnTo>
                    <a:pt x="1627" y="526"/>
                  </a:lnTo>
                  <a:lnTo>
                    <a:pt x="1617" y="512"/>
                  </a:lnTo>
                  <a:lnTo>
                    <a:pt x="1580" y="514"/>
                  </a:lnTo>
                  <a:lnTo>
                    <a:pt x="1574" y="510"/>
                  </a:lnTo>
                  <a:lnTo>
                    <a:pt x="1544" y="515"/>
                  </a:lnTo>
                  <a:lnTo>
                    <a:pt x="1513" y="519"/>
                  </a:lnTo>
                  <a:lnTo>
                    <a:pt x="1505" y="531"/>
                  </a:lnTo>
                  <a:lnTo>
                    <a:pt x="1482" y="480"/>
                  </a:lnTo>
                  <a:lnTo>
                    <a:pt x="1450" y="465"/>
                  </a:lnTo>
                  <a:lnTo>
                    <a:pt x="1415" y="487"/>
                  </a:lnTo>
                  <a:lnTo>
                    <a:pt x="1402" y="479"/>
                  </a:lnTo>
                  <a:lnTo>
                    <a:pt x="1374" y="491"/>
                  </a:lnTo>
                  <a:lnTo>
                    <a:pt x="1372" y="498"/>
                  </a:lnTo>
                  <a:lnTo>
                    <a:pt x="1388" y="522"/>
                  </a:lnTo>
                  <a:lnTo>
                    <a:pt x="1358" y="569"/>
                  </a:lnTo>
                  <a:lnTo>
                    <a:pt x="1336" y="607"/>
                  </a:lnTo>
                  <a:lnTo>
                    <a:pt x="1310" y="624"/>
                  </a:lnTo>
                  <a:lnTo>
                    <a:pt x="1285" y="635"/>
                  </a:lnTo>
                  <a:lnTo>
                    <a:pt x="1275" y="639"/>
                  </a:lnTo>
                  <a:lnTo>
                    <a:pt x="1246" y="651"/>
                  </a:lnTo>
                  <a:lnTo>
                    <a:pt x="1258" y="690"/>
                  </a:lnTo>
                  <a:lnTo>
                    <a:pt x="1259" y="691"/>
                  </a:lnTo>
                  <a:lnTo>
                    <a:pt x="1272" y="708"/>
                  </a:lnTo>
                  <a:lnTo>
                    <a:pt x="1266" y="728"/>
                  </a:lnTo>
                  <a:lnTo>
                    <a:pt x="1257" y="741"/>
                  </a:lnTo>
                  <a:lnTo>
                    <a:pt x="1232" y="749"/>
                  </a:lnTo>
                  <a:lnTo>
                    <a:pt x="1231" y="749"/>
                  </a:lnTo>
                  <a:lnTo>
                    <a:pt x="1209" y="754"/>
                  </a:lnTo>
                  <a:lnTo>
                    <a:pt x="1192" y="733"/>
                  </a:lnTo>
                  <a:lnTo>
                    <a:pt x="1189" y="675"/>
                  </a:lnTo>
                  <a:lnTo>
                    <a:pt x="1151" y="687"/>
                  </a:lnTo>
                  <a:lnTo>
                    <a:pt x="1144" y="690"/>
                  </a:lnTo>
                  <a:lnTo>
                    <a:pt x="1082" y="689"/>
                  </a:lnTo>
                  <a:lnTo>
                    <a:pt x="1060" y="607"/>
                  </a:lnTo>
                  <a:lnTo>
                    <a:pt x="1092" y="597"/>
                  </a:lnTo>
                  <a:lnTo>
                    <a:pt x="1131" y="620"/>
                  </a:lnTo>
                  <a:lnTo>
                    <a:pt x="1176" y="605"/>
                  </a:lnTo>
                  <a:lnTo>
                    <a:pt x="1194" y="589"/>
                  </a:lnTo>
                  <a:lnTo>
                    <a:pt x="1164" y="567"/>
                  </a:lnTo>
                  <a:lnTo>
                    <a:pt x="1174" y="551"/>
                  </a:lnTo>
                  <a:lnTo>
                    <a:pt x="1205" y="536"/>
                  </a:lnTo>
                  <a:lnTo>
                    <a:pt x="1202" y="523"/>
                  </a:lnTo>
                  <a:lnTo>
                    <a:pt x="1232" y="505"/>
                  </a:lnTo>
                  <a:lnTo>
                    <a:pt x="1268" y="517"/>
                  </a:lnTo>
                  <a:lnTo>
                    <a:pt x="1285" y="508"/>
                  </a:lnTo>
                  <a:lnTo>
                    <a:pt x="1317" y="458"/>
                  </a:lnTo>
                  <a:lnTo>
                    <a:pt x="1284" y="452"/>
                  </a:lnTo>
                  <a:lnTo>
                    <a:pt x="1277" y="400"/>
                  </a:lnTo>
                  <a:lnTo>
                    <a:pt x="1222" y="417"/>
                  </a:lnTo>
                  <a:lnTo>
                    <a:pt x="1200" y="425"/>
                  </a:lnTo>
                  <a:lnTo>
                    <a:pt x="1183" y="429"/>
                  </a:lnTo>
                  <a:lnTo>
                    <a:pt x="1140" y="487"/>
                  </a:lnTo>
                  <a:lnTo>
                    <a:pt x="1104" y="492"/>
                  </a:lnTo>
                  <a:lnTo>
                    <a:pt x="1083" y="489"/>
                  </a:lnTo>
                  <a:lnTo>
                    <a:pt x="1099" y="467"/>
                  </a:lnTo>
                  <a:lnTo>
                    <a:pt x="1079" y="422"/>
                  </a:lnTo>
                  <a:lnTo>
                    <a:pt x="1048" y="389"/>
                  </a:lnTo>
                  <a:lnTo>
                    <a:pt x="1025" y="398"/>
                  </a:lnTo>
                  <a:lnTo>
                    <a:pt x="1005" y="350"/>
                  </a:lnTo>
                  <a:lnTo>
                    <a:pt x="1000" y="335"/>
                  </a:lnTo>
                  <a:lnTo>
                    <a:pt x="996" y="319"/>
                  </a:lnTo>
                  <a:lnTo>
                    <a:pt x="1117" y="261"/>
                  </a:lnTo>
                  <a:lnTo>
                    <a:pt x="1144" y="249"/>
                  </a:lnTo>
                  <a:lnTo>
                    <a:pt x="1147" y="248"/>
                  </a:lnTo>
                  <a:lnTo>
                    <a:pt x="1163" y="242"/>
                  </a:lnTo>
                  <a:lnTo>
                    <a:pt x="1153" y="213"/>
                  </a:lnTo>
                  <a:lnTo>
                    <a:pt x="1180" y="198"/>
                  </a:lnTo>
                  <a:lnTo>
                    <a:pt x="1214" y="180"/>
                  </a:lnTo>
                  <a:lnTo>
                    <a:pt x="1256" y="175"/>
                  </a:lnTo>
                  <a:lnTo>
                    <a:pt x="1269" y="154"/>
                  </a:lnTo>
                  <a:lnTo>
                    <a:pt x="1281" y="133"/>
                  </a:lnTo>
                  <a:lnTo>
                    <a:pt x="1291" y="114"/>
                  </a:lnTo>
                  <a:lnTo>
                    <a:pt x="1315" y="104"/>
                  </a:lnTo>
                  <a:lnTo>
                    <a:pt x="1357" y="91"/>
                  </a:lnTo>
                  <a:lnTo>
                    <a:pt x="1407" y="74"/>
                  </a:lnTo>
                  <a:lnTo>
                    <a:pt x="1457" y="12"/>
                  </a:lnTo>
                  <a:lnTo>
                    <a:pt x="1447" y="0"/>
                  </a:lnTo>
                  <a:lnTo>
                    <a:pt x="1359" y="39"/>
                  </a:lnTo>
                  <a:lnTo>
                    <a:pt x="1307" y="61"/>
                  </a:lnTo>
                  <a:lnTo>
                    <a:pt x="1273" y="47"/>
                  </a:lnTo>
                  <a:lnTo>
                    <a:pt x="1207" y="42"/>
                  </a:lnTo>
                  <a:lnTo>
                    <a:pt x="1203" y="42"/>
                  </a:lnTo>
                  <a:lnTo>
                    <a:pt x="1164" y="47"/>
                  </a:lnTo>
                  <a:lnTo>
                    <a:pt x="1101" y="28"/>
                  </a:lnTo>
                  <a:lnTo>
                    <a:pt x="1075" y="22"/>
                  </a:lnTo>
                  <a:lnTo>
                    <a:pt x="1015" y="50"/>
                  </a:lnTo>
                  <a:lnTo>
                    <a:pt x="1012" y="51"/>
                  </a:lnTo>
                  <a:lnTo>
                    <a:pt x="990" y="50"/>
                  </a:lnTo>
                  <a:lnTo>
                    <a:pt x="928" y="104"/>
                  </a:lnTo>
                  <a:lnTo>
                    <a:pt x="871" y="115"/>
                  </a:lnTo>
                  <a:lnTo>
                    <a:pt x="846" y="112"/>
                  </a:lnTo>
                  <a:lnTo>
                    <a:pt x="819" y="112"/>
                  </a:lnTo>
                  <a:lnTo>
                    <a:pt x="773" y="103"/>
                  </a:lnTo>
                  <a:lnTo>
                    <a:pt x="732" y="101"/>
                  </a:lnTo>
                  <a:lnTo>
                    <a:pt x="727" y="101"/>
                  </a:lnTo>
                  <a:lnTo>
                    <a:pt x="718" y="81"/>
                  </a:lnTo>
                  <a:lnTo>
                    <a:pt x="653" y="85"/>
                  </a:lnTo>
                  <a:lnTo>
                    <a:pt x="630" y="88"/>
                  </a:lnTo>
                  <a:lnTo>
                    <a:pt x="644" y="118"/>
                  </a:lnTo>
                  <a:lnTo>
                    <a:pt x="641" y="144"/>
                  </a:lnTo>
                  <a:lnTo>
                    <a:pt x="599" y="161"/>
                  </a:lnTo>
                  <a:lnTo>
                    <a:pt x="603" y="230"/>
                  </a:lnTo>
                  <a:lnTo>
                    <a:pt x="474" y="258"/>
                  </a:lnTo>
                  <a:lnTo>
                    <a:pt x="455" y="225"/>
                  </a:lnTo>
                  <a:lnTo>
                    <a:pt x="411" y="243"/>
                  </a:lnTo>
                  <a:lnTo>
                    <a:pt x="409" y="247"/>
                  </a:lnTo>
                  <a:lnTo>
                    <a:pt x="412" y="275"/>
                  </a:lnTo>
                  <a:lnTo>
                    <a:pt x="388" y="288"/>
                  </a:lnTo>
                  <a:lnTo>
                    <a:pt x="382" y="303"/>
                  </a:lnTo>
                  <a:lnTo>
                    <a:pt x="382" y="305"/>
                  </a:lnTo>
                  <a:lnTo>
                    <a:pt x="363" y="340"/>
                  </a:lnTo>
                  <a:lnTo>
                    <a:pt x="360" y="346"/>
                  </a:lnTo>
                  <a:lnTo>
                    <a:pt x="343" y="376"/>
                  </a:lnTo>
                  <a:lnTo>
                    <a:pt x="324" y="386"/>
                  </a:lnTo>
                  <a:lnTo>
                    <a:pt x="280" y="402"/>
                  </a:lnTo>
                  <a:lnTo>
                    <a:pt x="258" y="442"/>
                  </a:lnTo>
                  <a:lnTo>
                    <a:pt x="199" y="428"/>
                  </a:lnTo>
                  <a:lnTo>
                    <a:pt x="191" y="407"/>
                  </a:lnTo>
                  <a:lnTo>
                    <a:pt x="177" y="413"/>
                  </a:lnTo>
                  <a:lnTo>
                    <a:pt x="166" y="428"/>
                  </a:lnTo>
                  <a:lnTo>
                    <a:pt x="115" y="480"/>
                  </a:lnTo>
                  <a:lnTo>
                    <a:pt x="48" y="519"/>
                  </a:lnTo>
                  <a:lnTo>
                    <a:pt x="24" y="447"/>
                  </a:lnTo>
                  <a:lnTo>
                    <a:pt x="2" y="472"/>
                  </a:lnTo>
                  <a:lnTo>
                    <a:pt x="47" y="585"/>
                  </a:lnTo>
                  <a:lnTo>
                    <a:pt x="53" y="600"/>
                  </a:lnTo>
                  <a:lnTo>
                    <a:pt x="0" y="701"/>
                  </a:lnTo>
                  <a:lnTo>
                    <a:pt x="12" y="717"/>
                  </a:lnTo>
                  <a:lnTo>
                    <a:pt x="52" y="696"/>
                  </a:lnTo>
                  <a:lnTo>
                    <a:pt x="98" y="669"/>
                  </a:lnTo>
                  <a:lnTo>
                    <a:pt x="119" y="657"/>
                  </a:lnTo>
                  <a:lnTo>
                    <a:pt x="163" y="643"/>
                  </a:lnTo>
                  <a:lnTo>
                    <a:pt x="189" y="634"/>
                  </a:lnTo>
                  <a:lnTo>
                    <a:pt x="230" y="628"/>
                  </a:lnTo>
                  <a:lnTo>
                    <a:pt x="257" y="623"/>
                  </a:lnTo>
                  <a:lnTo>
                    <a:pt x="306" y="599"/>
                  </a:lnTo>
                  <a:lnTo>
                    <a:pt x="331" y="601"/>
                  </a:lnTo>
                  <a:lnTo>
                    <a:pt x="358" y="584"/>
                  </a:lnTo>
                  <a:lnTo>
                    <a:pt x="372" y="599"/>
                  </a:lnTo>
                  <a:lnTo>
                    <a:pt x="337" y="637"/>
                  </a:lnTo>
                  <a:lnTo>
                    <a:pt x="365" y="644"/>
                  </a:lnTo>
                  <a:lnTo>
                    <a:pt x="373" y="647"/>
                  </a:lnTo>
                  <a:lnTo>
                    <a:pt x="463" y="710"/>
                  </a:lnTo>
                  <a:lnTo>
                    <a:pt x="469" y="730"/>
                  </a:lnTo>
                  <a:lnTo>
                    <a:pt x="448" y="747"/>
                  </a:lnTo>
                  <a:lnTo>
                    <a:pt x="470" y="802"/>
                  </a:lnTo>
                  <a:lnTo>
                    <a:pt x="444" y="823"/>
                  </a:lnTo>
                  <a:lnTo>
                    <a:pt x="399" y="846"/>
                  </a:lnTo>
                  <a:lnTo>
                    <a:pt x="364" y="873"/>
                  </a:lnTo>
                  <a:lnTo>
                    <a:pt x="356" y="905"/>
                  </a:lnTo>
                  <a:lnTo>
                    <a:pt x="357" y="916"/>
                  </a:lnTo>
                  <a:lnTo>
                    <a:pt x="353" y="938"/>
                  </a:lnTo>
                  <a:lnTo>
                    <a:pt x="349" y="958"/>
                  </a:lnTo>
                  <a:lnTo>
                    <a:pt x="348" y="979"/>
                  </a:lnTo>
                  <a:cubicBezTo>
                    <a:pt x="348" y="979"/>
                    <a:pt x="350" y="1013"/>
                    <a:pt x="350" y="1018"/>
                  </a:cubicBezTo>
                  <a:cubicBezTo>
                    <a:pt x="350" y="1023"/>
                    <a:pt x="371" y="1040"/>
                    <a:pt x="371" y="1040"/>
                  </a:cubicBezTo>
                  <a:lnTo>
                    <a:pt x="455" y="1049"/>
                  </a:lnTo>
                  <a:lnTo>
                    <a:pt x="473" y="1046"/>
                  </a:lnTo>
                  <a:lnTo>
                    <a:pt x="574" y="1029"/>
                  </a:lnTo>
                  <a:lnTo>
                    <a:pt x="592" y="1025"/>
                  </a:lnTo>
                  <a:lnTo>
                    <a:pt x="607" y="1021"/>
                  </a:lnTo>
                  <a:lnTo>
                    <a:pt x="619" y="1018"/>
                  </a:lnTo>
                  <a:lnTo>
                    <a:pt x="643" y="1005"/>
                  </a:lnTo>
                  <a:lnTo>
                    <a:pt x="658" y="997"/>
                  </a:lnTo>
                  <a:lnTo>
                    <a:pt x="676" y="988"/>
                  </a:lnTo>
                  <a:lnTo>
                    <a:pt x="702" y="974"/>
                  </a:lnTo>
                  <a:lnTo>
                    <a:pt x="735" y="966"/>
                  </a:lnTo>
                  <a:lnTo>
                    <a:pt x="750" y="998"/>
                  </a:lnTo>
                  <a:lnTo>
                    <a:pt x="764" y="1008"/>
                  </a:lnTo>
                  <a:lnTo>
                    <a:pt x="766" y="1039"/>
                  </a:lnTo>
                  <a:lnTo>
                    <a:pt x="750" y="1057"/>
                  </a:lnTo>
                  <a:lnTo>
                    <a:pt x="690" y="1089"/>
                  </a:lnTo>
                  <a:lnTo>
                    <a:pt x="690" y="1098"/>
                  </a:lnTo>
                  <a:lnTo>
                    <a:pt x="707" y="1097"/>
                  </a:lnTo>
                  <a:lnTo>
                    <a:pt x="719" y="1135"/>
                  </a:lnTo>
                  <a:lnTo>
                    <a:pt x="710" y="1167"/>
                  </a:lnTo>
                  <a:lnTo>
                    <a:pt x="725" y="1201"/>
                  </a:lnTo>
                  <a:lnTo>
                    <a:pt x="713" y="1218"/>
                  </a:lnTo>
                  <a:lnTo>
                    <a:pt x="709" y="1245"/>
                  </a:lnTo>
                  <a:lnTo>
                    <a:pt x="676" y="1282"/>
                  </a:lnTo>
                  <a:lnTo>
                    <a:pt x="691" y="1289"/>
                  </a:lnTo>
                  <a:lnTo>
                    <a:pt x="739" y="1292"/>
                  </a:lnTo>
                  <a:lnTo>
                    <a:pt x="765" y="1272"/>
                  </a:lnTo>
                  <a:lnTo>
                    <a:pt x="785" y="1290"/>
                  </a:lnTo>
                  <a:lnTo>
                    <a:pt x="821" y="1289"/>
                  </a:lnTo>
                  <a:lnTo>
                    <a:pt x="871" y="1316"/>
                  </a:lnTo>
                  <a:lnTo>
                    <a:pt x="983" y="1300"/>
                  </a:lnTo>
                  <a:lnTo>
                    <a:pt x="998" y="1321"/>
                  </a:lnTo>
                  <a:lnTo>
                    <a:pt x="1022" y="1317"/>
                  </a:lnTo>
                  <a:lnTo>
                    <a:pt x="1034" y="1396"/>
                  </a:lnTo>
                  <a:lnTo>
                    <a:pt x="990" y="1438"/>
                  </a:lnTo>
                  <a:lnTo>
                    <a:pt x="944" y="1398"/>
                  </a:lnTo>
                  <a:lnTo>
                    <a:pt x="915" y="1430"/>
                  </a:lnTo>
                  <a:lnTo>
                    <a:pt x="972" y="1482"/>
                  </a:lnTo>
                  <a:lnTo>
                    <a:pt x="952" y="1512"/>
                  </a:lnTo>
                  <a:lnTo>
                    <a:pt x="951" y="1542"/>
                  </a:lnTo>
                  <a:lnTo>
                    <a:pt x="915" y="1607"/>
                  </a:lnTo>
                  <a:lnTo>
                    <a:pt x="917" y="1622"/>
                  </a:lnTo>
                  <a:lnTo>
                    <a:pt x="890" y="1674"/>
                  </a:lnTo>
                  <a:lnTo>
                    <a:pt x="901" y="1693"/>
                  </a:lnTo>
                  <a:lnTo>
                    <a:pt x="918" y="1743"/>
                  </a:lnTo>
                  <a:lnTo>
                    <a:pt x="910" y="1824"/>
                  </a:lnTo>
                  <a:lnTo>
                    <a:pt x="1013" y="1855"/>
                  </a:lnTo>
                  <a:lnTo>
                    <a:pt x="1005" y="1896"/>
                  </a:lnTo>
                  <a:lnTo>
                    <a:pt x="1015" y="1899"/>
                  </a:lnTo>
                  <a:lnTo>
                    <a:pt x="1077" y="1922"/>
                  </a:lnTo>
                  <a:lnTo>
                    <a:pt x="1069" y="1968"/>
                  </a:lnTo>
                  <a:lnTo>
                    <a:pt x="1071" y="2026"/>
                  </a:lnTo>
                  <a:lnTo>
                    <a:pt x="1020" y="2054"/>
                  </a:lnTo>
                  <a:lnTo>
                    <a:pt x="1004" y="2028"/>
                  </a:lnTo>
                  <a:lnTo>
                    <a:pt x="972" y="2028"/>
                  </a:lnTo>
                  <a:lnTo>
                    <a:pt x="971" y="2069"/>
                  </a:lnTo>
                  <a:lnTo>
                    <a:pt x="937" y="2085"/>
                  </a:lnTo>
                  <a:lnTo>
                    <a:pt x="951" y="2211"/>
                  </a:lnTo>
                  <a:lnTo>
                    <a:pt x="952" y="2221"/>
                  </a:lnTo>
                  <a:lnTo>
                    <a:pt x="936" y="2235"/>
                  </a:lnTo>
                  <a:lnTo>
                    <a:pt x="907" y="2259"/>
                  </a:lnTo>
                  <a:lnTo>
                    <a:pt x="870" y="2244"/>
                  </a:lnTo>
                  <a:lnTo>
                    <a:pt x="827" y="2312"/>
                  </a:lnTo>
                  <a:lnTo>
                    <a:pt x="776" y="2341"/>
                  </a:lnTo>
                  <a:lnTo>
                    <a:pt x="776" y="2341"/>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8" name="Freeform 33"/>
            <p:cNvSpPr>
              <a:spLocks noEditPoints="1"/>
            </p:cNvSpPr>
            <p:nvPr/>
          </p:nvSpPr>
          <p:spPr bwMode="auto">
            <a:xfrm>
              <a:off x="2330" y="2028"/>
              <a:ext cx="2002" cy="1823"/>
            </a:xfrm>
            <a:custGeom>
              <a:avLst/>
              <a:gdLst>
                <a:gd name="T0" fmla="*/ 828 w 3332"/>
                <a:gd name="T1" fmla="*/ 2313 h 3033"/>
                <a:gd name="T2" fmla="*/ 1077 w 3332"/>
                <a:gd name="T3" fmla="*/ 1928 h 3033"/>
                <a:gd name="T4" fmla="*/ 914 w 3332"/>
                <a:gd name="T5" fmla="*/ 1434 h 3033"/>
                <a:gd name="T6" fmla="*/ 693 w 3332"/>
                <a:gd name="T7" fmla="*/ 1296 h 3033"/>
                <a:gd name="T8" fmla="*/ 764 w 3332"/>
                <a:gd name="T9" fmla="*/ 1014 h 3033"/>
                <a:gd name="T10" fmla="*/ 349 w 3332"/>
                <a:gd name="T11" fmla="*/ 983 h 3033"/>
                <a:gd name="T12" fmla="*/ 376 w 3332"/>
                <a:gd name="T13" fmla="*/ 654 h 3033"/>
                <a:gd name="T14" fmla="*/ 15 w 3332"/>
                <a:gd name="T15" fmla="*/ 725 h 3033"/>
                <a:gd name="T16" fmla="*/ 282 w 3332"/>
                <a:gd name="T17" fmla="*/ 403 h 3033"/>
                <a:gd name="T18" fmla="*/ 600 w 3332"/>
                <a:gd name="T19" fmla="*/ 163 h 3033"/>
                <a:gd name="T20" fmla="*/ 930 w 3332"/>
                <a:gd name="T21" fmla="*/ 105 h 3033"/>
                <a:gd name="T22" fmla="*/ 1413 w 3332"/>
                <a:gd name="T23" fmla="*/ 81 h 3033"/>
                <a:gd name="T24" fmla="*/ 1012 w 3332"/>
                <a:gd name="T25" fmla="*/ 353 h 3033"/>
                <a:gd name="T26" fmla="*/ 1291 w 3332"/>
                <a:gd name="T27" fmla="*/ 453 h 3033"/>
                <a:gd name="T28" fmla="*/ 1095 w 3332"/>
                <a:gd name="T29" fmla="*/ 605 h 3033"/>
                <a:gd name="T30" fmla="*/ 1259 w 3332"/>
                <a:gd name="T31" fmla="*/ 695 h 3033"/>
                <a:gd name="T32" fmla="*/ 1510 w 3332"/>
                <a:gd name="T33" fmla="*/ 528 h 3033"/>
                <a:gd name="T34" fmla="*/ 1682 w 3332"/>
                <a:gd name="T35" fmla="*/ 422 h 3033"/>
                <a:gd name="T36" fmla="*/ 1503 w 3332"/>
                <a:gd name="T37" fmla="*/ 159 h 3033"/>
                <a:gd name="T38" fmla="*/ 1982 w 3332"/>
                <a:gd name="T39" fmla="*/ 184 h 3033"/>
                <a:gd name="T40" fmla="*/ 2109 w 3332"/>
                <a:gd name="T41" fmla="*/ 606 h 3033"/>
                <a:gd name="T42" fmla="*/ 2198 w 3332"/>
                <a:gd name="T43" fmla="*/ 1182 h 3033"/>
                <a:gd name="T44" fmla="*/ 2473 w 3332"/>
                <a:gd name="T45" fmla="*/ 1623 h 3033"/>
                <a:gd name="T46" fmla="*/ 3147 w 3332"/>
                <a:gd name="T47" fmla="*/ 1614 h 3033"/>
                <a:gd name="T48" fmla="*/ 3215 w 3332"/>
                <a:gd name="T49" fmla="*/ 1922 h 3033"/>
                <a:gd name="T50" fmla="*/ 2648 w 3332"/>
                <a:gd name="T51" fmla="*/ 2391 h 3033"/>
                <a:gd name="T52" fmla="*/ 2237 w 3332"/>
                <a:gd name="T53" fmla="*/ 2519 h 3033"/>
                <a:gd name="T54" fmla="*/ 1407 w 3332"/>
                <a:gd name="T55" fmla="*/ 2782 h 3033"/>
                <a:gd name="T56" fmla="*/ 1038 w 3332"/>
                <a:gd name="T57" fmla="*/ 2955 h 3033"/>
                <a:gd name="T58" fmla="*/ 745 w 3332"/>
                <a:gd name="T59" fmla="*/ 3026 h 3033"/>
                <a:gd name="T60" fmla="*/ 1291 w 3332"/>
                <a:gd name="T61" fmla="*/ 2848 h 3033"/>
                <a:gd name="T62" fmla="*/ 1597 w 3332"/>
                <a:gd name="T63" fmla="*/ 2667 h 3033"/>
                <a:gd name="T64" fmla="*/ 2320 w 3332"/>
                <a:gd name="T65" fmla="*/ 2359 h 3033"/>
                <a:gd name="T66" fmla="*/ 2921 w 3332"/>
                <a:gd name="T67" fmla="*/ 2399 h 3033"/>
                <a:gd name="T68" fmla="*/ 3320 w 3332"/>
                <a:gd name="T69" fmla="*/ 1915 h 3033"/>
                <a:gd name="T70" fmla="*/ 2857 w 3332"/>
                <a:gd name="T71" fmla="*/ 1706 h 3033"/>
                <a:gd name="T72" fmla="*/ 2344 w 3332"/>
                <a:gd name="T73" fmla="*/ 1669 h 3033"/>
                <a:gd name="T74" fmla="*/ 2269 w 3332"/>
                <a:gd name="T75" fmla="*/ 1037 h 3033"/>
                <a:gd name="T76" fmla="*/ 2129 w 3332"/>
                <a:gd name="T77" fmla="*/ 589 h 3033"/>
                <a:gd name="T78" fmla="*/ 1956 w 3332"/>
                <a:gd name="T79" fmla="*/ 172 h 3033"/>
                <a:gd name="T80" fmla="*/ 1530 w 3332"/>
                <a:gd name="T81" fmla="*/ 180 h 3033"/>
                <a:gd name="T82" fmla="*/ 1700 w 3332"/>
                <a:gd name="T83" fmla="*/ 443 h 3033"/>
                <a:gd name="T84" fmla="*/ 1483 w 3332"/>
                <a:gd name="T85" fmla="*/ 486 h 3033"/>
                <a:gd name="T86" fmla="*/ 1279 w 3332"/>
                <a:gd name="T87" fmla="*/ 711 h 3033"/>
                <a:gd name="T88" fmla="*/ 1179 w 3332"/>
                <a:gd name="T89" fmla="*/ 606 h 3033"/>
                <a:gd name="T90" fmla="*/ 1227 w 3332"/>
                <a:gd name="T91" fmla="*/ 425 h 3033"/>
                <a:gd name="T92" fmla="*/ 1149 w 3332"/>
                <a:gd name="T93" fmla="*/ 249 h 3033"/>
                <a:gd name="T94" fmla="*/ 1311 w 3332"/>
                <a:gd name="T95" fmla="*/ 69 h 3033"/>
                <a:gd name="T96" fmla="*/ 823 w 3332"/>
                <a:gd name="T97" fmla="*/ 119 h 3033"/>
                <a:gd name="T98" fmla="*/ 458 w 3332"/>
                <a:gd name="T99" fmla="*/ 233 h 3033"/>
                <a:gd name="T100" fmla="*/ 193 w 3332"/>
                <a:gd name="T101" fmla="*/ 416 h 3033"/>
                <a:gd name="T102" fmla="*/ 166 w 3332"/>
                <a:gd name="T103" fmla="*/ 644 h 3033"/>
                <a:gd name="T104" fmla="*/ 456 w 3332"/>
                <a:gd name="T105" fmla="*/ 752 h 3033"/>
                <a:gd name="T106" fmla="*/ 459 w 3332"/>
                <a:gd name="T107" fmla="*/ 1050 h 3033"/>
                <a:gd name="T108" fmla="*/ 726 w 3332"/>
                <a:gd name="T109" fmla="*/ 1138 h 3033"/>
                <a:gd name="T110" fmla="*/ 989 w 3332"/>
                <a:gd name="T111" fmla="*/ 1301 h 3033"/>
                <a:gd name="T112" fmla="*/ 924 w 3332"/>
                <a:gd name="T113" fmla="*/ 1628 h 3033"/>
                <a:gd name="T114" fmla="*/ 980 w 3332"/>
                <a:gd name="T115" fmla="*/ 2036 h 3033"/>
                <a:gd name="T116" fmla="*/ 696 w 3332"/>
                <a:gd name="T117" fmla="*/ 2690 h 3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332" h="3033">
                  <a:moveTo>
                    <a:pt x="740" y="3033"/>
                  </a:moveTo>
                  <a:lnTo>
                    <a:pt x="740" y="3033"/>
                  </a:lnTo>
                  <a:lnTo>
                    <a:pt x="715" y="2909"/>
                  </a:lnTo>
                  <a:lnTo>
                    <a:pt x="684" y="2873"/>
                  </a:lnTo>
                  <a:lnTo>
                    <a:pt x="721" y="2766"/>
                  </a:lnTo>
                  <a:lnTo>
                    <a:pt x="687" y="2685"/>
                  </a:lnTo>
                  <a:lnTo>
                    <a:pt x="747" y="2677"/>
                  </a:lnTo>
                  <a:lnTo>
                    <a:pt x="767" y="2643"/>
                  </a:lnTo>
                  <a:lnTo>
                    <a:pt x="749" y="2543"/>
                  </a:lnTo>
                  <a:lnTo>
                    <a:pt x="802" y="2440"/>
                  </a:lnTo>
                  <a:lnTo>
                    <a:pt x="776" y="2343"/>
                  </a:lnTo>
                  <a:lnTo>
                    <a:pt x="828" y="2313"/>
                  </a:lnTo>
                  <a:lnTo>
                    <a:pt x="872" y="2244"/>
                  </a:lnTo>
                  <a:lnTo>
                    <a:pt x="911" y="2259"/>
                  </a:lnTo>
                  <a:lnTo>
                    <a:pt x="953" y="2224"/>
                  </a:lnTo>
                  <a:lnTo>
                    <a:pt x="952" y="2215"/>
                  </a:lnTo>
                  <a:lnTo>
                    <a:pt x="937" y="2087"/>
                  </a:lnTo>
                  <a:lnTo>
                    <a:pt x="972" y="2071"/>
                  </a:lnTo>
                  <a:lnTo>
                    <a:pt x="973" y="2029"/>
                  </a:lnTo>
                  <a:lnTo>
                    <a:pt x="1010" y="2029"/>
                  </a:lnTo>
                  <a:lnTo>
                    <a:pt x="1025" y="2053"/>
                  </a:lnTo>
                  <a:lnTo>
                    <a:pt x="1072" y="2028"/>
                  </a:lnTo>
                  <a:lnTo>
                    <a:pt x="1070" y="1972"/>
                  </a:lnTo>
                  <a:lnTo>
                    <a:pt x="1077" y="1928"/>
                  </a:lnTo>
                  <a:lnTo>
                    <a:pt x="1006" y="1902"/>
                  </a:lnTo>
                  <a:lnTo>
                    <a:pt x="1013" y="1862"/>
                  </a:lnTo>
                  <a:lnTo>
                    <a:pt x="910" y="1830"/>
                  </a:lnTo>
                  <a:lnTo>
                    <a:pt x="919" y="1747"/>
                  </a:lnTo>
                  <a:lnTo>
                    <a:pt x="902" y="1698"/>
                  </a:lnTo>
                  <a:lnTo>
                    <a:pt x="890" y="1678"/>
                  </a:lnTo>
                  <a:lnTo>
                    <a:pt x="918" y="1626"/>
                  </a:lnTo>
                  <a:lnTo>
                    <a:pt x="915" y="1611"/>
                  </a:lnTo>
                  <a:lnTo>
                    <a:pt x="952" y="1546"/>
                  </a:lnTo>
                  <a:lnTo>
                    <a:pt x="952" y="1515"/>
                  </a:lnTo>
                  <a:lnTo>
                    <a:pt x="972" y="1486"/>
                  </a:lnTo>
                  <a:lnTo>
                    <a:pt x="914" y="1434"/>
                  </a:lnTo>
                  <a:lnTo>
                    <a:pt x="948" y="1397"/>
                  </a:lnTo>
                  <a:lnTo>
                    <a:pt x="994" y="1437"/>
                  </a:lnTo>
                  <a:lnTo>
                    <a:pt x="1034" y="1399"/>
                  </a:lnTo>
                  <a:lnTo>
                    <a:pt x="1023" y="1325"/>
                  </a:lnTo>
                  <a:lnTo>
                    <a:pt x="1000" y="1329"/>
                  </a:lnTo>
                  <a:lnTo>
                    <a:pt x="986" y="1308"/>
                  </a:lnTo>
                  <a:lnTo>
                    <a:pt x="875" y="1323"/>
                  </a:lnTo>
                  <a:lnTo>
                    <a:pt x="824" y="1296"/>
                  </a:lnTo>
                  <a:lnTo>
                    <a:pt x="788" y="1297"/>
                  </a:lnTo>
                  <a:lnTo>
                    <a:pt x="769" y="1280"/>
                  </a:lnTo>
                  <a:lnTo>
                    <a:pt x="744" y="1299"/>
                  </a:lnTo>
                  <a:lnTo>
                    <a:pt x="693" y="1296"/>
                  </a:lnTo>
                  <a:lnTo>
                    <a:pt x="675" y="1287"/>
                  </a:lnTo>
                  <a:lnTo>
                    <a:pt x="710" y="1248"/>
                  </a:lnTo>
                  <a:lnTo>
                    <a:pt x="714" y="1220"/>
                  </a:lnTo>
                  <a:lnTo>
                    <a:pt x="726" y="1205"/>
                  </a:lnTo>
                  <a:lnTo>
                    <a:pt x="711" y="1171"/>
                  </a:lnTo>
                  <a:lnTo>
                    <a:pt x="719" y="1139"/>
                  </a:lnTo>
                  <a:lnTo>
                    <a:pt x="709" y="1104"/>
                  </a:lnTo>
                  <a:lnTo>
                    <a:pt x="690" y="1105"/>
                  </a:lnTo>
                  <a:lnTo>
                    <a:pt x="691" y="1091"/>
                  </a:lnTo>
                  <a:lnTo>
                    <a:pt x="752" y="1058"/>
                  </a:lnTo>
                  <a:lnTo>
                    <a:pt x="767" y="1042"/>
                  </a:lnTo>
                  <a:lnTo>
                    <a:pt x="764" y="1014"/>
                  </a:lnTo>
                  <a:lnTo>
                    <a:pt x="751" y="1004"/>
                  </a:lnTo>
                  <a:lnTo>
                    <a:pt x="737" y="974"/>
                  </a:lnTo>
                  <a:lnTo>
                    <a:pt x="707" y="982"/>
                  </a:lnTo>
                  <a:lnTo>
                    <a:pt x="625" y="1025"/>
                  </a:lnTo>
                  <a:lnTo>
                    <a:pt x="596" y="1032"/>
                  </a:lnTo>
                  <a:lnTo>
                    <a:pt x="578" y="1037"/>
                  </a:lnTo>
                  <a:lnTo>
                    <a:pt x="460" y="1057"/>
                  </a:lnTo>
                  <a:lnTo>
                    <a:pt x="459" y="1057"/>
                  </a:lnTo>
                  <a:lnTo>
                    <a:pt x="373" y="1047"/>
                  </a:lnTo>
                  <a:lnTo>
                    <a:pt x="372" y="1046"/>
                  </a:lnTo>
                  <a:cubicBezTo>
                    <a:pt x="365" y="1040"/>
                    <a:pt x="351" y="1028"/>
                    <a:pt x="351" y="1022"/>
                  </a:cubicBezTo>
                  <a:cubicBezTo>
                    <a:pt x="351" y="1018"/>
                    <a:pt x="349" y="995"/>
                    <a:pt x="349" y="983"/>
                  </a:cubicBezTo>
                  <a:lnTo>
                    <a:pt x="350" y="962"/>
                  </a:lnTo>
                  <a:lnTo>
                    <a:pt x="354" y="942"/>
                  </a:lnTo>
                  <a:lnTo>
                    <a:pt x="358" y="920"/>
                  </a:lnTo>
                  <a:lnTo>
                    <a:pt x="357" y="909"/>
                  </a:lnTo>
                  <a:lnTo>
                    <a:pt x="365" y="875"/>
                  </a:lnTo>
                  <a:lnTo>
                    <a:pt x="401" y="848"/>
                  </a:lnTo>
                  <a:lnTo>
                    <a:pt x="447" y="824"/>
                  </a:lnTo>
                  <a:lnTo>
                    <a:pt x="470" y="805"/>
                  </a:lnTo>
                  <a:lnTo>
                    <a:pt x="448" y="750"/>
                  </a:lnTo>
                  <a:lnTo>
                    <a:pt x="469" y="733"/>
                  </a:lnTo>
                  <a:lnTo>
                    <a:pt x="464" y="716"/>
                  </a:lnTo>
                  <a:lnTo>
                    <a:pt x="376" y="654"/>
                  </a:lnTo>
                  <a:lnTo>
                    <a:pt x="335" y="642"/>
                  </a:lnTo>
                  <a:lnTo>
                    <a:pt x="371" y="603"/>
                  </a:lnTo>
                  <a:lnTo>
                    <a:pt x="361" y="592"/>
                  </a:lnTo>
                  <a:lnTo>
                    <a:pt x="336" y="609"/>
                  </a:lnTo>
                  <a:lnTo>
                    <a:pt x="310" y="607"/>
                  </a:lnTo>
                  <a:lnTo>
                    <a:pt x="261" y="630"/>
                  </a:lnTo>
                  <a:lnTo>
                    <a:pt x="235" y="635"/>
                  </a:lnTo>
                  <a:lnTo>
                    <a:pt x="194" y="642"/>
                  </a:lnTo>
                  <a:lnTo>
                    <a:pt x="168" y="650"/>
                  </a:lnTo>
                  <a:lnTo>
                    <a:pt x="124" y="664"/>
                  </a:lnTo>
                  <a:lnTo>
                    <a:pt x="58" y="703"/>
                  </a:lnTo>
                  <a:lnTo>
                    <a:pt x="15" y="725"/>
                  </a:lnTo>
                  <a:lnTo>
                    <a:pt x="0" y="706"/>
                  </a:lnTo>
                  <a:lnTo>
                    <a:pt x="53" y="603"/>
                  </a:lnTo>
                  <a:lnTo>
                    <a:pt x="3" y="475"/>
                  </a:lnTo>
                  <a:lnTo>
                    <a:pt x="30" y="444"/>
                  </a:lnTo>
                  <a:lnTo>
                    <a:pt x="54" y="518"/>
                  </a:lnTo>
                  <a:lnTo>
                    <a:pt x="117" y="481"/>
                  </a:lnTo>
                  <a:lnTo>
                    <a:pt x="168" y="430"/>
                  </a:lnTo>
                  <a:lnTo>
                    <a:pt x="179" y="415"/>
                  </a:lnTo>
                  <a:lnTo>
                    <a:pt x="197" y="407"/>
                  </a:lnTo>
                  <a:lnTo>
                    <a:pt x="205" y="429"/>
                  </a:lnTo>
                  <a:lnTo>
                    <a:pt x="260" y="442"/>
                  </a:lnTo>
                  <a:lnTo>
                    <a:pt x="282" y="403"/>
                  </a:lnTo>
                  <a:lnTo>
                    <a:pt x="326" y="386"/>
                  </a:lnTo>
                  <a:lnTo>
                    <a:pt x="345" y="378"/>
                  </a:lnTo>
                  <a:lnTo>
                    <a:pt x="364" y="343"/>
                  </a:lnTo>
                  <a:lnTo>
                    <a:pt x="383" y="306"/>
                  </a:lnTo>
                  <a:lnTo>
                    <a:pt x="389" y="290"/>
                  </a:lnTo>
                  <a:lnTo>
                    <a:pt x="413" y="277"/>
                  </a:lnTo>
                  <a:lnTo>
                    <a:pt x="409" y="250"/>
                  </a:lnTo>
                  <a:lnTo>
                    <a:pt x="413" y="244"/>
                  </a:lnTo>
                  <a:lnTo>
                    <a:pt x="461" y="225"/>
                  </a:lnTo>
                  <a:lnTo>
                    <a:pt x="480" y="258"/>
                  </a:lnTo>
                  <a:lnTo>
                    <a:pt x="603" y="231"/>
                  </a:lnTo>
                  <a:lnTo>
                    <a:pt x="600" y="163"/>
                  </a:lnTo>
                  <a:lnTo>
                    <a:pt x="642" y="146"/>
                  </a:lnTo>
                  <a:lnTo>
                    <a:pt x="644" y="123"/>
                  </a:lnTo>
                  <a:lnTo>
                    <a:pt x="629" y="89"/>
                  </a:lnTo>
                  <a:lnTo>
                    <a:pt x="656" y="85"/>
                  </a:lnTo>
                  <a:lnTo>
                    <a:pt x="724" y="81"/>
                  </a:lnTo>
                  <a:lnTo>
                    <a:pt x="733" y="102"/>
                  </a:lnTo>
                  <a:lnTo>
                    <a:pt x="735" y="102"/>
                  </a:lnTo>
                  <a:lnTo>
                    <a:pt x="777" y="104"/>
                  </a:lnTo>
                  <a:lnTo>
                    <a:pt x="823" y="112"/>
                  </a:lnTo>
                  <a:lnTo>
                    <a:pt x="850" y="113"/>
                  </a:lnTo>
                  <a:lnTo>
                    <a:pt x="875" y="115"/>
                  </a:lnTo>
                  <a:lnTo>
                    <a:pt x="930" y="105"/>
                  </a:lnTo>
                  <a:lnTo>
                    <a:pt x="993" y="51"/>
                  </a:lnTo>
                  <a:lnTo>
                    <a:pt x="1016" y="51"/>
                  </a:lnTo>
                  <a:lnTo>
                    <a:pt x="1018" y="51"/>
                  </a:lnTo>
                  <a:lnTo>
                    <a:pt x="1079" y="23"/>
                  </a:lnTo>
                  <a:lnTo>
                    <a:pt x="1105" y="29"/>
                  </a:lnTo>
                  <a:lnTo>
                    <a:pt x="1168" y="48"/>
                  </a:lnTo>
                  <a:lnTo>
                    <a:pt x="1211" y="42"/>
                  </a:lnTo>
                  <a:lnTo>
                    <a:pt x="1278" y="48"/>
                  </a:lnTo>
                  <a:lnTo>
                    <a:pt x="1311" y="62"/>
                  </a:lnTo>
                  <a:lnTo>
                    <a:pt x="1452" y="0"/>
                  </a:lnTo>
                  <a:lnTo>
                    <a:pt x="1465" y="16"/>
                  </a:lnTo>
                  <a:lnTo>
                    <a:pt x="1413" y="81"/>
                  </a:lnTo>
                  <a:lnTo>
                    <a:pt x="1320" y="111"/>
                  </a:lnTo>
                  <a:lnTo>
                    <a:pt x="1297" y="120"/>
                  </a:lnTo>
                  <a:lnTo>
                    <a:pt x="1288" y="139"/>
                  </a:lnTo>
                  <a:lnTo>
                    <a:pt x="1262" y="182"/>
                  </a:lnTo>
                  <a:lnTo>
                    <a:pt x="1219" y="187"/>
                  </a:lnTo>
                  <a:lnTo>
                    <a:pt x="1186" y="205"/>
                  </a:lnTo>
                  <a:lnTo>
                    <a:pt x="1161" y="219"/>
                  </a:lnTo>
                  <a:lnTo>
                    <a:pt x="1171" y="248"/>
                  </a:lnTo>
                  <a:lnTo>
                    <a:pt x="1149" y="256"/>
                  </a:lnTo>
                  <a:lnTo>
                    <a:pt x="1122" y="268"/>
                  </a:lnTo>
                  <a:lnTo>
                    <a:pt x="1004" y="324"/>
                  </a:lnTo>
                  <a:lnTo>
                    <a:pt x="1012" y="353"/>
                  </a:lnTo>
                  <a:lnTo>
                    <a:pt x="1031" y="397"/>
                  </a:lnTo>
                  <a:lnTo>
                    <a:pt x="1053" y="389"/>
                  </a:lnTo>
                  <a:lnTo>
                    <a:pt x="1086" y="424"/>
                  </a:lnTo>
                  <a:lnTo>
                    <a:pt x="1107" y="472"/>
                  </a:lnTo>
                  <a:lnTo>
                    <a:pt x="1093" y="491"/>
                  </a:lnTo>
                  <a:lnTo>
                    <a:pt x="1108" y="493"/>
                  </a:lnTo>
                  <a:lnTo>
                    <a:pt x="1142" y="488"/>
                  </a:lnTo>
                  <a:lnTo>
                    <a:pt x="1185" y="431"/>
                  </a:lnTo>
                  <a:lnTo>
                    <a:pt x="1203" y="426"/>
                  </a:lnTo>
                  <a:lnTo>
                    <a:pt x="1225" y="418"/>
                  </a:lnTo>
                  <a:lnTo>
                    <a:pt x="1283" y="400"/>
                  </a:lnTo>
                  <a:lnTo>
                    <a:pt x="1291" y="453"/>
                  </a:lnTo>
                  <a:lnTo>
                    <a:pt x="1327" y="460"/>
                  </a:lnTo>
                  <a:lnTo>
                    <a:pt x="1290" y="515"/>
                  </a:lnTo>
                  <a:lnTo>
                    <a:pt x="1272" y="525"/>
                  </a:lnTo>
                  <a:lnTo>
                    <a:pt x="1237" y="513"/>
                  </a:lnTo>
                  <a:lnTo>
                    <a:pt x="1210" y="528"/>
                  </a:lnTo>
                  <a:lnTo>
                    <a:pt x="1212" y="542"/>
                  </a:lnTo>
                  <a:lnTo>
                    <a:pt x="1181" y="558"/>
                  </a:lnTo>
                  <a:lnTo>
                    <a:pt x="1173" y="570"/>
                  </a:lnTo>
                  <a:lnTo>
                    <a:pt x="1203" y="592"/>
                  </a:lnTo>
                  <a:lnTo>
                    <a:pt x="1181" y="612"/>
                  </a:lnTo>
                  <a:lnTo>
                    <a:pt x="1134" y="628"/>
                  </a:lnTo>
                  <a:lnTo>
                    <a:pt x="1095" y="605"/>
                  </a:lnTo>
                  <a:lnTo>
                    <a:pt x="1068" y="614"/>
                  </a:lnTo>
                  <a:lnTo>
                    <a:pt x="1088" y="690"/>
                  </a:lnTo>
                  <a:lnTo>
                    <a:pt x="1148" y="690"/>
                  </a:lnTo>
                  <a:lnTo>
                    <a:pt x="1154" y="688"/>
                  </a:lnTo>
                  <a:lnTo>
                    <a:pt x="1197" y="674"/>
                  </a:lnTo>
                  <a:lnTo>
                    <a:pt x="1199" y="735"/>
                  </a:lnTo>
                  <a:lnTo>
                    <a:pt x="1214" y="754"/>
                  </a:lnTo>
                  <a:lnTo>
                    <a:pt x="1235" y="750"/>
                  </a:lnTo>
                  <a:lnTo>
                    <a:pt x="1259" y="742"/>
                  </a:lnTo>
                  <a:lnTo>
                    <a:pt x="1267" y="731"/>
                  </a:lnTo>
                  <a:lnTo>
                    <a:pt x="1272" y="713"/>
                  </a:lnTo>
                  <a:lnTo>
                    <a:pt x="1259" y="695"/>
                  </a:lnTo>
                  <a:lnTo>
                    <a:pt x="1246" y="653"/>
                  </a:lnTo>
                  <a:lnTo>
                    <a:pt x="1313" y="625"/>
                  </a:lnTo>
                  <a:lnTo>
                    <a:pt x="1338" y="609"/>
                  </a:lnTo>
                  <a:lnTo>
                    <a:pt x="1359" y="571"/>
                  </a:lnTo>
                  <a:lnTo>
                    <a:pt x="1388" y="526"/>
                  </a:lnTo>
                  <a:lnTo>
                    <a:pt x="1372" y="502"/>
                  </a:lnTo>
                  <a:lnTo>
                    <a:pt x="1376" y="493"/>
                  </a:lnTo>
                  <a:lnTo>
                    <a:pt x="1406" y="479"/>
                  </a:lnTo>
                  <a:lnTo>
                    <a:pt x="1419" y="487"/>
                  </a:lnTo>
                  <a:lnTo>
                    <a:pt x="1453" y="466"/>
                  </a:lnTo>
                  <a:lnTo>
                    <a:pt x="1488" y="481"/>
                  </a:lnTo>
                  <a:lnTo>
                    <a:pt x="1510" y="528"/>
                  </a:lnTo>
                  <a:lnTo>
                    <a:pt x="1516" y="520"/>
                  </a:lnTo>
                  <a:lnTo>
                    <a:pt x="1548" y="516"/>
                  </a:lnTo>
                  <a:lnTo>
                    <a:pt x="1579" y="510"/>
                  </a:lnTo>
                  <a:lnTo>
                    <a:pt x="1585" y="515"/>
                  </a:lnTo>
                  <a:lnTo>
                    <a:pt x="1623" y="513"/>
                  </a:lnTo>
                  <a:lnTo>
                    <a:pt x="1632" y="526"/>
                  </a:lnTo>
                  <a:lnTo>
                    <a:pt x="1644" y="521"/>
                  </a:lnTo>
                  <a:lnTo>
                    <a:pt x="1644" y="488"/>
                  </a:lnTo>
                  <a:lnTo>
                    <a:pt x="1674" y="468"/>
                  </a:lnTo>
                  <a:lnTo>
                    <a:pt x="1683" y="468"/>
                  </a:lnTo>
                  <a:lnTo>
                    <a:pt x="1693" y="443"/>
                  </a:lnTo>
                  <a:lnTo>
                    <a:pt x="1682" y="422"/>
                  </a:lnTo>
                  <a:lnTo>
                    <a:pt x="1689" y="404"/>
                  </a:lnTo>
                  <a:lnTo>
                    <a:pt x="1665" y="375"/>
                  </a:lnTo>
                  <a:lnTo>
                    <a:pt x="1632" y="373"/>
                  </a:lnTo>
                  <a:lnTo>
                    <a:pt x="1637" y="345"/>
                  </a:lnTo>
                  <a:lnTo>
                    <a:pt x="1618" y="310"/>
                  </a:lnTo>
                  <a:lnTo>
                    <a:pt x="1618" y="289"/>
                  </a:lnTo>
                  <a:lnTo>
                    <a:pt x="1578" y="291"/>
                  </a:lnTo>
                  <a:lnTo>
                    <a:pt x="1571" y="274"/>
                  </a:lnTo>
                  <a:lnTo>
                    <a:pt x="1528" y="240"/>
                  </a:lnTo>
                  <a:lnTo>
                    <a:pt x="1528" y="221"/>
                  </a:lnTo>
                  <a:lnTo>
                    <a:pt x="1524" y="183"/>
                  </a:lnTo>
                  <a:lnTo>
                    <a:pt x="1503" y="159"/>
                  </a:lnTo>
                  <a:lnTo>
                    <a:pt x="1490" y="141"/>
                  </a:lnTo>
                  <a:lnTo>
                    <a:pt x="1563" y="126"/>
                  </a:lnTo>
                  <a:lnTo>
                    <a:pt x="1639" y="122"/>
                  </a:lnTo>
                  <a:lnTo>
                    <a:pt x="1642" y="120"/>
                  </a:lnTo>
                  <a:lnTo>
                    <a:pt x="1661" y="109"/>
                  </a:lnTo>
                  <a:lnTo>
                    <a:pt x="1714" y="86"/>
                  </a:lnTo>
                  <a:lnTo>
                    <a:pt x="1825" y="189"/>
                  </a:lnTo>
                  <a:lnTo>
                    <a:pt x="1861" y="194"/>
                  </a:lnTo>
                  <a:lnTo>
                    <a:pt x="1884" y="156"/>
                  </a:lnTo>
                  <a:lnTo>
                    <a:pt x="1923" y="199"/>
                  </a:lnTo>
                  <a:lnTo>
                    <a:pt x="1955" y="162"/>
                  </a:lnTo>
                  <a:lnTo>
                    <a:pt x="1982" y="184"/>
                  </a:lnTo>
                  <a:lnTo>
                    <a:pt x="2007" y="169"/>
                  </a:lnTo>
                  <a:lnTo>
                    <a:pt x="2013" y="210"/>
                  </a:lnTo>
                  <a:lnTo>
                    <a:pt x="2035" y="268"/>
                  </a:lnTo>
                  <a:lnTo>
                    <a:pt x="2035" y="303"/>
                  </a:lnTo>
                  <a:lnTo>
                    <a:pt x="2051" y="319"/>
                  </a:lnTo>
                  <a:lnTo>
                    <a:pt x="2072" y="374"/>
                  </a:lnTo>
                  <a:lnTo>
                    <a:pt x="2077" y="371"/>
                  </a:lnTo>
                  <a:lnTo>
                    <a:pt x="2124" y="445"/>
                  </a:lnTo>
                  <a:lnTo>
                    <a:pt x="2116" y="478"/>
                  </a:lnTo>
                  <a:lnTo>
                    <a:pt x="2127" y="533"/>
                  </a:lnTo>
                  <a:lnTo>
                    <a:pt x="2136" y="593"/>
                  </a:lnTo>
                  <a:lnTo>
                    <a:pt x="2109" y="606"/>
                  </a:lnTo>
                  <a:lnTo>
                    <a:pt x="2097" y="627"/>
                  </a:lnTo>
                  <a:lnTo>
                    <a:pt x="2113" y="708"/>
                  </a:lnTo>
                  <a:lnTo>
                    <a:pt x="2108" y="734"/>
                  </a:lnTo>
                  <a:lnTo>
                    <a:pt x="2123" y="740"/>
                  </a:lnTo>
                  <a:lnTo>
                    <a:pt x="2100" y="829"/>
                  </a:lnTo>
                  <a:lnTo>
                    <a:pt x="2150" y="889"/>
                  </a:lnTo>
                  <a:lnTo>
                    <a:pt x="2169" y="959"/>
                  </a:lnTo>
                  <a:lnTo>
                    <a:pt x="2170" y="959"/>
                  </a:lnTo>
                  <a:lnTo>
                    <a:pt x="2240" y="960"/>
                  </a:lnTo>
                  <a:lnTo>
                    <a:pt x="2277" y="956"/>
                  </a:lnTo>
                  <a:lnTo>
                    <a:pt x="2276" y="1039"/>
                  </a:lnTo>
                  <a:lnTo>
                    <a:pt x="2198" y="1182"/>
                  </a:lnTo>
                  <a:lnTo>
                    <a:pt x="2110" y="1215"/>
                  </a:lnTo>
                  <a:lnTo>
                    <a:pt x="2100" y="1240"/>
                  </a:lnTo>
                  <a:lnTo>
                    <a:pt x="2134" y="1265"/>
                  </a:lnTo>
                  <a:lnTo>
                    <a:pt x="2112" y="1320"/>
                  </a:lnTo>
                  <a:lnTo>
                    <a:pt x="2083" y="1333"/>
                  </a:lnTo>
                  <a:lnTo>
                    <a:pt x="2106" y="1444"/>
                  </a:lnTo>
                  <a:lnTo>
                    <a:pt x="2276" y="1588"/>
                  </a:lnTo>
                  <a:lnTo>
                    <a:pt x="2282" y="1605"/>
                  </a:lnTo>
                  <a:lnTo>
                    <a:pt x="2283" y="1612"/>
                  </a:lnTo>
                  <a:lnTo>
                    <a:pt x="2344" y="1661"/>
                  </a:lnTo>
                  <a:lnTo>
                    <a:pt x="2418" y="1618"/>
                  </a:lnTo>
                  <a:lnTo>
                    <a:pt x="2473" y="1623"/>
                  </a:lnTo>
                  <a:lnTo>
                    <a:pt x="2474" y="1623"/>
                  </a:lnTo>
                  <a:lnTo>
                    <a:pt x="2519" y="1625"/>
                  </a:lnTo>
                  <a:lnTo>
                    <a:pt x="2564" y="1625"/>
                  </a:lnTo>
                  <a:lnTo>
                    <a:pt x="2592" y="1663"/>
                  </a:lnTo>
                  <a:lnTo>
                    <a:pt x="2633" y="1674"/>
                  </a:lnTo>
                  <a:lnTo>
                    <a:pt x="2691" y="1720"/>
                  </a:lnTo>
                  <a:lnTo>
                    <a:pt x="2793" y="1666"/>
                  </a:lnTo>
                  <a:lnTo>
                    <a:pt x="2857" y="1699"/>
                  </a:lnTo>
                  <a:lnTo>
                    <a:pt x="2891" y="1677"/>
                  </a:lnTo>
                  <a:lnTo>
                    <a:pt x="2964" y="1716"/>
                  </a:lnTo>
                  <a:lnTo>
                    <a:pt x="3046" y="1654"/>
                  </a:lnTo>
                  <a:lnTo>
                    <a:pt x="3147" y="1614"/>
                  </a:lnTo>
                  <a:lnTo>
                    <a:pt x="3190" y="1648"/>
                  </a:lnTo>
                  <a:lnTo>
                    <a:pt x="3206" y="1680"/>
                  </a:lnTo>
                  <a:lnTo>
                    <a:pt x="3247" y="1657"/>
                  </a:lnTo>
                  <a:lnTo>
                    <a:pt x="3312" y="1666"/>
                  </a:lnTo>
                  <a:lnTo>
                    <a:pt x="3316" y="1691"/>
                  </a:lnTo>
                  <a:lnTo>
                    <a:pt x="3298" y="1725"/>
                  </a:lnTo>
                  <a:lnTo>
                    <a:pt x="3332" y="1841"/>
                  </a:lnTo>
                  <a:lnTo>
                    <a:pt x="3332" y="1841"/>
                  </a:lnTo>
                  <a:lnTo>
                    <a:pt x="3326" y="1921"/>
                  </a:lnTo>
                  <a:lnTo>
                    <a:pt x="3273" y="1929"/>
                  </a:lnTo>
                  <a:lnTo>
                    <a:pt x="3238" y="1896"/>
                  </a:lnTo>
                  <a:lnTo>
                    <a:pt x="3215" y="1922"/>
                  </a:lnTo>
                  <a:lnTo>
                    <a:pt x="3218" y="1960"/>
                  </a:lnTo>
                  <a:lnTo>
                    <a:pt x="3252" y="2017"/>
                  </a:lnTo>
                  <a:lnTo>
                    <a:pt x="3161" y="2088"/>
                  </a:lnTo>
                  <a:lnTo>
                    <a:pt x="3150" y="2164"/>
                  </a:lnTo>
                  <a:lnTo>
                    <a:pt x="3125" y="2246"/>
                  </a:lnTo>
                  <a:lnTo>
                    <a:pt x="3039" y="2338"/>
                  </a:lnTo>
                  <a:lnTo>
                    <a:pt x="2975" y="2378"/>
                  </a:lnTo>
                  <a:lnTo>
                    <a:pt x="2922" y="2406"/>
                  </a:lnTo>
                  <a:lnTo>
                    <a:pt x="2880" y="2416"/>
                  </a:lnTo>
                  <a:lnTo>
                    <a:pt x="2767" y="2433"/>
                  </a:lnTo>
                  <a:lnTo>
                    <a:pt x="2745" y="2405"/>
                  </a:lnTo>
                  <a:lnTo>
                    <a:pt x="2648" y="2391"/>
                  </a:lnTo>
                  <a:lnTo>
                    <a:pt x="2624" y="2360"/>
                  </a:lnTo>
                  <a:lnTo>
                    <a:pt x="2534" y="2336"/>
                  </a:lnTo>
                  <a:lnTo>
                    <a:pt x="2509" y="2344"/>
                  </a:lnTo>
                  <a:lnTo>
                    <a:pt x="2444" y="2313"/>
                  </a:lnTo>
                  <a:lnTo>
                    <a:pt x="2377" y="2326"/>
                  </a:lnTo>
                  <a:lnTo>
                    <a:pt x="2357" y="2353"/>
                  </a:lnTo>
                  <a:lnTo>
                    <a:pt x="2323" y="2365"/>
                  </a:lnTo>
                  <a:lnTo>
                    <a:pt x="2307" y="2382"/>
                  </a:lnTo>
                  <a:lnTo>
                    <a:pt x="2333" y="2430"/>
                  </a:lnTo>
                  <a:lnTo>
                    <a:pt x="2316" y="2464"/>
                  </a:lnTo>
                  <a:lnTo>
                    <a:pt x="2262" y="2483"/>
                  </a:lnTo>
                  <a:lnTo>
                    <a:pt x="2237" y="2519"/>
                  </a:lnTo>
                  <a:lnTo>
                    <a:pt x="2128" y="2572"/>
                  </a:lnTo>
                  <a:lnTo>
                    <a:pt x="2055" y="2573"/>
                  </a:lnTo>
                  <a:lnTo>
                    <a:pt x="1899" y="2690"/>
                  </a:lnTo>
                  <a:lnTo>
                    <a:pt x="1852" y="2726"/>
                  </a:lnTo>
                  <a:lnTo>
                    <a:pt x="1832" y="2740"/>
                  </a:lnTo>
                  <a:lnTo>
                    <a:pt x="1763" y="2763"/>
                  </a:lnTo>
                  <a:lnTo>
                    <a:pt x="1598" y="2675"/>
                  </a:lnTo>
                  <a:lnTo>
                    <a:pt x="1568" y="2701"/>
                  </a:lnTo>
                  <a:lnTo>
                    <a:pt x="1536" y="2778"/>
                  </a:lnTo>
                  <a:lnTo>
                    <a:pt x="1508" y="2769"/>
                  </a:lnTo>
                  <a:lnTo>
                    <a:pt x="1448" y="2770"/>
                  </a:lnTo>
                  <a:lnTo>
                    <a:pt x="1407" y="2782"/>
                  </a:lnTo>
                  <a:lnTo>
                    <a:pt x="1397" y="2806"/>
                  </a:lnTo>
                  <a:lnTo>
                    <a:pt x="1454" y="2841"/>
                  </a:lnTo>
                  <a:lnTo>
                    <a:pt x="1426" y="2881"/>
                  </a:lnTo>
                  <a:lnTo>
                    <a:pt x="1350" y="2885"/>
                  </a:lnTo>
                  <a:lnTo>
                    <a:pt x="1332" y="2904"/>
                  </a:lnTo>
                  <a:lnTo>
                    <a:pt x="1302" y="2901"/>
                  </a:lnTo>
                  <a:lnTo>
                    <a:pt x="1287" y="2858"/>
                  </a:lnTo>
                  <a:lnTo>
                    <a:pt x="1244" y="2883"/>
                  </a:lnTo>
                  <a:lnTo>
                    <a:pt x="1203" y="2855"/>
                  </a:lnTo>
                  <a:lnTo>
                    <a:pt x="1123" y="2891"/>
                  </a:lnTo>
                  <a:lnTo>
                    <a:pt x="1087" y="2917"/>
                  </a:lnTo>
                  <a:lnTo>
                    <a:pt x="1038" y="2955"/>
                  </a:lnTo>
                  <a:lnTo>
                    <a:pt x="950" y="2985"/>
                  </a:lnTo>
                  <a:lnTo>
                    <a:pt x="928" y="2971"/>
                  </a:lnTo>
                  <a:lnTo>
                    <a:pt x="936" y="2889"/>
                  </a:lnTo>
                  <a:lnTo>
                    <a:pt x="836" y="2937"/>
                  </a:lnTo>
                  <a:lnTo>
                    <a:pt x="836" y="2996"/>
                  </a:lnTo>
                  <a:lnTo>
                    <a:pt x="815" y="3023"/>
                  </a:lnTo>
                  <a:lnTo>
                    <a:pt x="740" y="3033"/>
                  </a:lnTo>
                  <a:close/>
                  <a:moveTo>
                    <a:pt x="692" y="2871"/>
                  </a:moveTo>
                  <a:lnTo>
                    <a:pt x="692" y="2871"/>
                  </a:lnTo>
                  <a:lnTo>
                    <a:pt x="721" y="2905"/>
                  </a:lnTo>
                  <a:lnTo>
                    <a:pt x="732" y="2962"/>
                  </a:lnTo>
                  <a:lnTo>
                    <a:pt x="745" y="3026"/>
                  </a:lnTo>
                  <a:lnTo>
                    <a:pt x="811" y="3016"/>
                  </a:lnTo>
                  <a:lnTo>
                    <a:pt x="830" y="2994"/>
                  </a:lnTo>
                  <a:lnTo>
                    <a:pt x="829" y="2933"/>
                  </a:lnTo>
                  <a:lnTo>
                    <a:pt x="943" y="2878"/>
                  </a:lnTo>
                  <a:lnTo>
                    <a:pt x="935" y="2968"/>
                  </a:lnTo>
                  <a:lnTo>
                    <a:pt x="951" y="2978"/>
                  </a:lnTo>
                  <a:lnTo>
                    <a:pt x="1035" y="2949"/>
                  </a:lnTo>
                  <a:lnTo>
                    <a:pt x="1083" y="2912"/>
                  </a:lnTo>
                  <a:lnTo>
                    <a:pt x="1120" y="2885"/>
                  </a:lnTo>
                  <a:lnTo>
                    <a:pt x="1204" y="2847"/>
                  </a:lnTo>
                  <a:lnTo>
                    <a:pt x="1245" y="2876"/>
                  </a:lnTo>
                  <a:lnTo>
                    <a:pt x="1291" y="2848"/>
                  </a:lnTo>
                  <a:lnTo>
                    <a:pt x="1307" y="2895"/>
                  </a:lnTo>
                  <a:lnTo>
                    <a:pt x="1330" y="2897"/>
                  </a:lnTo>
                  <a:lnTo>
                    <a:pt x="1347" y="2878"/>
                  </a:lnTo>
                  <a:lnTo>
                    <a:pt x="1423" y="2874"/>
                  </a:lnTo>
                  <a:lnTo>
                    <a:pt x="1444" y="2843"/>
                  </a:lnTo>
                  <a:lnTo>
                    <a:pt x="1388" y="2808"/>
                  </a:lnTo>
                  <a:lnTo>
                    <a:pt x="1402" y="2776"/>
                  </a:lnTo>
                  <a:lnTo>
                    <a:pt x="1447" y="2764"/>
                  </a:lnTo>
                  <a:lnTo>
                    <a:pt x="1508" y="2763"/>
                  </a:lnTo>
                  <a:lnTo>
                    <a:pt x="1532" y="2770"/>
                  </a:lnTo>
                  <a:lnTo>
                    <a:pt x="1563" y="2696"/>
                  </a:lnTo>
                  <a:lnTo>
                    <a:pt x="1597" y="2667"/>
                  </a:lnTo>
                  <a:lnTo>
                    <a:pt x="1764" y="2755"/>
                  </a:lnTo>
                  <a:lnTo>
                    <a:pt x="1829" y="2734"/>
                  </a:lnTo>
                  <a:lnTo>
                    <a:pt x="1848" y="2721"/>
                  </a:lnTo>
                  <a:lnTo>
                    <a:pt x="1895" y="2685"/>
                  </a:lnTo>
                  <a:lnTo>
                    <a:pt x="2052" y="2566"/>
                  </a:lnTo>
                  <a:lnTo>
                    <a:pt x="2127" y="2565"/>
                  </a:lnTo>
                  <a:lnTo>
                    <a:pt x="2232" y="2514"/>
                  </a:lnTo>
                  <a:lnTo>
                    <a:pt x="2257" y="2478"/>
                  </a:lnTo>
                  <a:lnTo>
                    <a:pt x="2312" y="2459"/>
                  </a:lnTo>
                  <a:lnTo>
                    <a:pt x="2325" y="2430"/>
                  </a:lnTo>
                  <a:lnTo>
                    <a:pt x="2299" y="2381"/>
                  </a:lnTo>
                  <a:lnTo>
                    <a:pt x="2320" y="2359"/>
                  </a:lnTo>
                  <a:lnTo>
                    <a:pt x="2353" y="2348"/>
                  </a:lnTo>
                  <a:lnTo>
                    <a:pt x="2373" y="2320"/>
                  </a:lnTo>
                  <a:lnTo>
                    <a:pt x="2445" y="2307"/>
                  </a:lnTo>
                  <a:lnTo>
                    <a:pt x="2509" y="2337"/>
                  </a:lnTo>
                  <a:lnTo>
                    <a:pt x="2534" y="2329"/>
                  </a:lnTo>
                  <a:lnTo>
                    <a:pt x="2535" y="2329"/>
                  </a:lnTo>
                  <a:lnTo>
                    <a:pt x="2628" y="2354"/>
                  </a:lnTo>
                  <a:lnTo>
                    <a:pt x="2651" y="2385"/>
                  </a:lnTo>
                  <a:lnTo>
                    <a:pt x="2749" y="2399"/>
                  </a:lnTo>
                  <a:lnTo>
                    <a:pt x="2770" y="2426"/>
                  </a:lnTo>
                  <a:lnTo>
                    <a:pt x="2879" y="2409"/>
                  </a:lnTo>
                  <a:lnTo>
                    <a:pt x="2921" y="2399"/>
                  </a:lnTo>
                  <a:lnTo>
                    <a:pt x="2972" y="2372"/>
                  </a:lnTo>
                  <a:lnTo>
                    <a:pt x="3035" y="2332"/>
                  </a:lnTo>
                  <a:lnTo>
                    <a:pt x="3120" y="2242"/>
                  </a:lnTo>
                  <a:lnTo>
                    <a:pt x="3143" y="2163"/>
                  </a:lnTo>
                  <a:lnTo>
                    <a:pt x="3154" y="2084"/>
                  </a:lnTo>
                  <a:lnTo>
                    <a:pt x="3155" y="2083"/>
                  </a:lnTo>
                  <a:lnTo>
                    <a:pt x="3243" y="2015"/>
                  </a:lnTo>
                  <a:lnTo>
                    <a:pt x="3211" y="1961"/>
                  </a:lnTo>
                  <a:lnTo>
                    <a:pt x="3208" y="1919"/>
                  </a:lnTo>
                  <a:lnTo>
                    <a:pt x="3238" y="1887"/>
                  </a:lnTo>
                  <a:lnTo>
                    <a:pt x="3275" y="1922"/>
                  </a:lnTo>
                  <a:lnTo>
                    <a:pt x="3320" y="1915"/>
                  </a:lnTo>
                  <a:lnTo>
                    <a:pt x="3325" y="1841"/>
                  </a:lnTo>
                  <a:lnTo>
                    <a:pt x="3291" y="1724"/>
                  </a:lnTo>
                  <a:lnTo>
                    <a:pt x="3309" y="1690"/>
                  </a:lnTo>
                  <a:lnTo>
                    <a:pt x="3306" y="1672"/>
                  </a:lnTo>
                  <a:lnTo>
                    <a:pt x="3248" y="1664"/>
                  </a:lnTo>
                  <a:lnTo>
                    <a:pt x="3203" y="1690"/>
                  </a:lnTo>
                  <a:lnTo>
                    <a:pt x="3185" y="1652"/>
                  </a:lnTo>
                  <a:lnTo>
                    <a:pt x="3146" y="1621"/>
                  </a:lnTo>
                  <a:lnTo>
                    <a:pt x="3048" y="1660"/>
                  </a:lnTo>
                  <a:lnTo>
                    <a:pt x="2965" y="1724"/>
                  </a:lnTo>
                  <a:lnTo>
                    <a:pt x="2891" y="1685"/>
                  </a:lnTo>
                  <a:lnTo>
                    <a:pt x="2857" y="1706"/>
                  </a:lnTo>
                  <a:lnTo>
                    <a:pt x="2793" y="1674"/>
                  </a:lnTo>
                  <a:lnTo>
                    <a:pt x="2690" y="1728"/>
                  </a:lnTo>
                  <a:lnTo>
                    <a:pt x="2688" y="1727"/>
                  </a:lnTo>
                  <a:lnTo>
                    <a:pt x="2629" y="1679"/>
                  </a:lnTo>
                  <a:lnTo>
                    <a:pt x="2588" y="1669"/>
                  </a:lnTo>
                  <a:lnTo>
                    <a:pt x="2560" y="1632"/>
                  </a:lnTo>
                  <a:lnTo>
                    <a:pt x="2519" y="1632"/>
                  </a:lnTo>
                  <a:lnTo>
                    <a:pt x="2475" y="1630"/>
                  </a:lnTo>
                  <a:lnTo>
                    <a:pt x="2474" y="1630"/>
                  </a:lnTo>
                  <a:lnTo>
                    <a:pt x="2474" y="1630"/>
                  </a:lnTo>
                  <a:lnTo>
                    <a:pt x="2420" y="1625"/>
                  </a:lnTo>
                  <a:lnTo>
                    <a:pt x="2344" y="1669"/>
                  </a:lnTo>
                  <a:lnTo>
                    <a:pt x="2277" y="1616"/>
                  </a:lnTo>
                  <a:lnTo>
                    <a:pt x="2275" y="1607"/>
                  </a:lnTo>
                  <a:lnTo>
                    <a:pt x="2270" y="1592"/>
                  </a:lnTo>
                  <a:lnTo>
                    <a:pt x="2100" y="1448"/>
                  </a:lnTo>
                  <a:lnTo>
                    <a:pt x="2075" y="1329"/>
                  </a:lnTo>
                  <a:lnTo>
                    <a:pt x="2106" y="1315"/>
                  </a:lnTo>
                  <a:lnTo>
                    <a:pt x="2109" y="1309"/>
                  </a:lnTo>
                  <a:lnTo>
                    <a:pt x="2126" y="1267"/>
                  </a:lnTo>
                  <a:lnTo>
                    <a:pt x="2092" y="1242"/>
                  </a:lnTo>
                  <a:lnTo>
                    <a:pt x="2105" y="1210"/>
                  </a:lnTo>
                  <a:lnTo>
                    <a:pt x="2194" y="1177"/>
                  </a:lnTo>
                  <a:lnTo>
                    <a:pt x="2269" y="1037"/>
                  </a:lnTo>
                  <a:lnTo>
                    <a:pt x="2270" y="964"/>
                  </a:lnTo>
                  <a:lnTo>
                    <a:pt x="2241" y="967"/>
                  </a:lnTo>
                  <a:lnTo>
                    <a:pt x="2164" y="966"/>
                  </a:lnTo>
                  <a:lnTo>
                    <a:pt x="2144" y="891"/>
                  </a:lnTo>
                  <a:lnTo>
                    <a:pt x="2093" y="831"/>
                  </a:lnTo>
                  <a:lnTo>
                    <a:pt x="2093" y="827"/>
                  </a:lnTo>
                  <a:lnTo>
                    <a:pt x="2115" y="744"/>
                  </a:lnTo>
                  <a:lnTo>
                    <a:pt x="2101" y="738"/>
                  </a:lnTo>
                  <a:lnTo>
                    <a:pt x="2107" y="708"/>
                  </a:lnTo>
                  <a:lnTo>
                    <a:pt x="2089" y="626"/>
                  </a:lnTo>
                  <a:lnTo>
                    <a:pt x="2104" y="601"/>
                  </a:lnTo>
                  <a:lnTo>
                    <a:pt x="2129" y="589"/>
                  </a:lnTo>
                  <a:lnTo>
                    <a:pt x="2120" y="534"/>
                  </a:lnTo>
                  <a:lnTo>
                    <a:pt x="2109" y="478"/>
                  </a:lnTo>
                  <a:lnTo>
                    <a:pt x="2117" y="446"/>
                  </a:lnTo>
                  <a:lnTo>
                    <a:pt x="2075" y="381"/>
                  </a:lnTo>
                  <a:lnTo>
                    <a:pt x="2069" y="385"/>
                  </a:lnTo>
                  <a:lnTo>
                    <a:pt x="2046" y="322"/>
                  </a:lnTo>
                  <a:lnTo>
                    <a:pt x="2028" y="305"/>
                  </a:lnTo>
                  <a:lnTo>
                    <a:pt x="2029" y="269"/>
                  </a:lnTo>
                  <a:lnTo>
                    <a:pt x="2006" y="212"/>
                  </a:lnTo>
                  <a:lnTo>
                    <a:pt x="2001" y="180"/>
                  </a:lnTo>
                  <a:lnTo>
                    <a:pt x="1981" y="192"/>
                  </a:lnTo>
                  <a:lnTo>
                    <a:pt x="1956" y="172"/>
                  </a:lnTo>
                  <a:lnTo>
                    <a:pt x="1923" y="209"/>
                  </a:lnTo>
                  <a:lnTo>
                    <a:pt x="1885" y="167"/>
                  </a:lnTo>
                  <a:lnTo>
                    <a:pt x="1864" y="202"/>
                  </a:lnTo>
                  <a:lnTo>
                    <a:pt x="1822" y="196"/>
                  </a:lnTo>
                  <a:lnTo>
                    <a:pt x="1712" y="94"/>
                  </a:lnTo>
                  <a:lnTo>
                    <a:pt x="1693" y="102"/>
                  </a:lnTo>
                  <a:lnTo>
                    <a:pt x="1665" y="115"/>
                  </a:lnTo>
                  <a:lnTo>
                    <a:pt x="1640" y="128"/>
                  </a:lnTo>
                  <a:lnTo>
                    <a:pt x="1564" y="132"/>
                  </a:lnTo>
                  <a:lnTo>
                    <a:pt x="1502" y="146"/>
                  </a:lnTo>
                  <a:lnTo>
                    <a:pt x="1508" y="154"/>
                  </a:lnTo>
                  <a:lnTo>
                    <a:pt x="1530" y="180"/>
                  </a:lnTo>
                  <a:lnTo>
                    <a:pt x="1535" y="221"/>
                  </a:lnTo>
                  <a:lnTo>
                    <a:pt x="1535" y="237"/>
                  </a:lnTo>
                  <a:lnTo>
                    <a:pt x="1576" y="271"/>
                  </a:lnTo>
                  <a:lnTo>
                    <a:pt x="1582" y="284"/>
                  </a:lnTo>
                  <a:lnTo>
                    <a:pt x="1625" y="282"/>
                  </a:lnTo>
                  <a:lnTo>
                    <a:pt x="1624" y="308"/>
                  </a:lnTo>
                  <a:lnTo>
                    <a:pt x="1644" y="344"/>
                  </a:lnTo>
                  <a:lnTo>
                    <a:pt x="1640" y="367"/>
                  </a:lnTo>
                  <a:lnTo>
                    <a:pt x="1669" y="369"/>
                  </a:lnTo>
                  <a:lnTo>
                    <a:pt x="1696" y="402"/>
                  </a:lnTo>
                  <a:lnTo>
                    <a:pt x="1689" y="422"/>
                  </a:lnTo>
                  <a:lnTo>
                    <a:pt x="1700" y="443"/>
                  </a:lnTo>
                  <a:lnTo>
                    <a:pt x="1688" y="475"/>
                  </a:lnTo>
                  <a:lnTo>
                    <a:pt x="1676" y="475"/>
                  </a:lnTo>
                  <a:lnTo>
                    <a:pt x="1651" y="491"/>
                  </a:lnTo>
                  <a:lnTo>
                    <a:pt x="1651" y="525"/>
                  </a:lnTo>
                  <a:lnTo>
                    <a:pt x="1630" y="535"/>
                  </a:lnTo>
                  <a:lnTo>
                    <a:pt x="1620" y="520"/>
                  </a:lnTo>
                  <a:lnTo>
                    <a:pt x="1583" y="521"/>
                  </a:lnTo>
                  <a:lnTo>
                    <a:pt x="1577" y="518"/>
                  </a:lnTo>
                  <a:lnTo>
                    <a:pt x="1549" y="523"/>
                  </a:lnTo>
                  <a:lnTo>
                    <a:pt x="1519" y="526"/>
                  </a:lnTo>
                  <a:lnTo>
                    <a:pt x="1509" y="542"/>
                  </a:lnTo>
                  <a:lnTo>
                    <a:pt x="1483" y="486"/>
                  </a:lnTo>
                  <a:lnTo>
                    <a:pt x="1454" y="473"/>
                  </a:lnTo>
                  <a:lnTo>
                    <a:pt x="1419" y="495"/>
                  </a:lnTo>
                  <a:lnTo>
                    <a:pt x="1406" y="487"/>
                  </a:lnTo>
                  <a:lnTo>
                    <a:pt x="1381" y="498"/>
                  </a:lnTo>
                  <a:lnTo>
                    <a:pt x="1380" y="501"/>
                  </a:lnTo>
                  <a:lnTo>
                    <a:pt x="1396" y="526"/>
                  </a:lnTo>
                  <a:lnTo>
                    <a:pt x="1364" y="575"/>
                  </a:lnTo>
                  <a:lnTo>
                    <a:pt x="1342" y="614"/>
                  </a:lnTo>
                  <a:lnTo>
                    <a:pt x="1316" y="631"/>
                  </a:lnTo>
                  <a:lnTo>
                    <a:pt x="1254" y="657"/>
                  </a:lnTo>
                  <a:lnTo>
                    <a:pt x="1266" y="693"/>
                  </a:lnTo>
                  <a:lnTo>
                    <a:pt x="1279" y="711"/>
                  </a:lnTo>
                  <a:lnTo>
                    <a:pt x="1272" y="734"/>
                  </a:lnTo>
                  <a:lnTo>
                    <a:pt x="1263" y="748"/>
                  </a:lnTo>
                  <a:lnTo>
                    <a:pt x="1236" y="756"/>
                  </a:lnTo>
                  <a:lnTo>
                    <a:pt x="1211" y="761"/>
                  </a:lnTo>
                  <a:lnTo>
                    <a:pt x="1193" y="738"/>
                  </a:lnTo>
                  <a:lnTo>
                    <a:pt x="1190" y="683"/>
                  </a:lnTo>
                  <a:lnTo>
                    <a:pt x="1149" y="697"/>
                  </a:lnTo>
                  <a:lnTo>
                    <a:pt x="1083" y="696"/>
                  </a:lnTo>
                  <a:lnTo>
                    <a:pt x="1060" y="609"/>
                  </a:lnTo>
                  <a:lnTo>
                    <a:pt x="1096" y="598"/>
                  </a:lnTo>
                  <a:lnTo>
                    <a:pt x="1135" y="621"/>
                  </a:lnTo>
                  <a:lnTo>
                    <a:pt x="1179" y="606"/>
                  </a:lnTo>
                  <a:lnTo>
                    <a:pt x="1192" y="593"/>
                  </a:lnTo>
                  <a:lnTo>
                    <a:pt x="1164" y="572"/>
                  </a:lnTo>
                  <a:lnTo>
                    <a:pt x="1176" y="552"/>
                  </a:lnTo>
                  <a:lnTo>
                    <a:pt x="1205" y="539"/>
                  </a:lnTo>
                  <a:lnTo>
                    <a:pt x="1202" y="525"/>
                  </a:lnTo>
                  <a:lnTo>
                    <a:pt x="1236" y="505"/>
                  </a:lnTo>
                  <a:lnTo>
                    <a:pt x="1272" y="517"/>
                  </a:lnTo>
                  <a:lnTo>
                    <a:pt x="1287" y="509"/>
                  </a:lnTo>
                  <a:lnTo>
                    <a:pt x="1316" y="465"/>
                  </a:lnTo>
                  <a:lnTo>
                    <a:pt x="1285" y="459"/>
                  </a:lnTo>
                  <a:lnTo>
                    <a:pt x="1278" y="409"/>
                  </a:lnTo>
                  <a:lnTo>
                    <a:pt x="1227" y="425"/>
                  </a:lnTo>
                  <a:lnTo>
                    <a:pt x="1205" y="433"/>
                  </a:lnTo>
                  <a:lnTo>
                    <a:pt x="1189" y="436"/>
                  </a:lnTo>
                  <a:lnTo>
                    <a:pt x="1146" y="494"/>
                  </a:lnTo>
                  <a:lnTo>
                    <a:pt x="1108" y="500"/>
                  </a:lnTo>
                  <a:lnTo>
                    <a:pt x="1081" y="496"/>
                  </a:lnTo>
                  <a:lnTo>
                    <a:pt x="1099" y="471"/>
                  </a:lnTo>
                  <a:lnTo>
                    <a:pt x="1081" y="428"/>
                  </a:lnTo>
                  <a:lnTo>
                    <a:pt x="1051" y="397"/>
                  </a:lnTo>
                  <a:lnTo>
                    <a:pt x="1027" y="406"/>
                  </a:lnTo>
                  <a:lnTo>
                    <a:pt x="1006" y="355"/>
                  </a:lnTo>
                  <a:lnTo>
                    <a:pt x="996" y="321"/>
                  </a:lnTo>
                  <a:lnTo>
                    <a:pt x="1149" y="249"/>
                  </a:lnTo>
                  <a:lnTo>
                    <a:pt x="1163" y="244"/>
                  </a:lnTo>
                  <a:lnTo>
                    <a:pt x="1153" y="216"/>
                  </a:lnTo>
                  <a:lnTo>
                    <a:pt x="1183" y="199"/>
                  </a:lnTo>
                  <a:lnTo>
                    <a:pt x="1218" y="181"/>
                  </a:lnTo>
                  <a:lnTo>
                    <a:pt x="1258" y="176"/>
                  </a:lnTo>
                  <a:lnTo>
                    <a:pt x="1282" y="136"/>
                  </a:lnTo>
                  <a:lnTo>
                    <a:pt x="1292" y="115"/>
                  </a:lnTo>
                  <a:lnTo>
                    <a:pt x="1318" y="105"/>
                  </a:lnTo>
                  <a:lnTo>
                    <a:pt x="1409" y="75"/>
                  </a:lnTo>
                  <a:lnTo>
                    <a:pt x="1457" y="16"/>
                  </a:lnTo>
                  <a:lnTo>
                    <a:pt x="1450" y="8"/>
                  </a:lnTo>
                  <a:lnTo>
                    <a:pt x="1311" y="69"/>
                  </a:lnTo>
                  <a:lnTo>
                    <a:pt x="1276" y="54"/>
                  </a:lnTo>
                  <a:lnTo>
                    <a:pt x="1211" y="49"/>
                  </a:lnTo>
                  <a:lnTo>
                    <a:pt x="1208" y="49"/>
                  </a:lnTo>
                  <a:lnTo>
                    <a:pt x="1167" y="55"/>
                  </a:lnTo>
                  <a:lnTo>
                    <a:pt x="1104" y="35"/>
                  </a:lnTo>
                  <a:lnTo>
                    <a:pt x="1079" y="30"/>
                  </a:lnTo>
                  <a:lnTo>
                    <a:pt x="1017" y="58"/>
                  </a:lnTo>
                  <a:lnTo>
                    <a:pt x="995" y="57"/>
                  </a:lnTo>
                  <a:lnTo>
                    <a:pt x="933" y="111"/>
                  </a:lnTo>
                  <a:lnTo>
                    <a:pt x="875" y="122"/>
                  </a:lnTo>
                  <a:lnTo>
                    <a:pt x="850" y="120"/>
                  </a:lnTo>
                  <a:lnTo>
                    <a:pt x="823" y="119"/>
                  </a:lnTo>
                  <a:lnTo>
                    <a:pt x="776" y="111"/>
                  </a:lnTo>
                  <a:lnTo>
                    <a:pt x="735" y="108"/>
                  </a:lnTo>
                  <a:lnTo>
                    <a:pt x="729" y="109"/>
                  </a:lnTo>
                  <a:lnTo>
                    <a:pt x="720" y="88"/>
                  </a:lnTo>
                  <a:lnTo>
                    <a:pt x="657" y="92"/>
                  </a:lnTo>
                  <a:lnTo>
                    <a:pt x="639" y="95"/>
                  </a:lnTo>
                  <a:lnTo>
                    <a:pt x="651" y="122"/>
                  </a:lnTo>
                  <a:lnTo>
                    <a:pt x="648" y="150"/>
                  </a:lnTo>
                  <a:lnTo>
                    <a:pt x="607" y="167"/>
                  </a:lnTo>
                  <a:lnTo>
                    <a:pt x="610" y="237"/>
                  </a:lnTo>
                  <a:lnTo>
                    <a:pt x="476" y="266"/>
                  </a:lnTo>
                  <a:lnTo>
                    <a:pt x="458" y="233"/>
                  </a:lnTo>
                  <a:lnTo>
                    <a:pt x="418" y="250"/>
                  </a:lnTo>
                  <a:lnTo>
                    <a:pt x="416" y="252"/>
                  </a:lnTo>
                  <a:lnTo>
                    <a:pt x="420" y="281"/>
                  </a:lnTo>
                  <a:lnTo>
                    <a:pt x="395" y="295"/>
                  </a:lnTo>
                  <a:lnTo>
                    <a:pt x="389" y="310"/>
                  </a:lnTo>
                  <a:lnTo>
                    <a:pt x="367" y="352"/>
                  </a:lnTo>
                  <a:lnTo>
                    <a:pt x="350" y="383"/>
                  </a:lnTo>
                  <a:lnTo>
                    <a:pt x="329" y="393"/>
                  </a:lnTo>
                  <a:lnTo>
                    <a:pt x="286" y="409"/>
                  </a:lnTo>
                  <a:lnTo>
                    <a:pt x="264" y="450"/>
                  </a:lnTo>
                  <a:lnTo>
                    <a:pt x="201" y="434"/>
                  </a:lnTo>
                  <a:lnTo>
                    <a:pt x="193" y="416"/>
                  </a:lnTo>
                  <a:lnTo>
                    <a:pt x="183" y="420"/>
                  </a:lnTo>
                  <a:lnTo>
                    <a:pt x="173" y="434"/>
                  </a:lnTo>
                  <a:lnTo>
                    <a:pt x="121" y="486"/>
                  </a:lnTo>
                  <a:lnTo>
                    <a:pt x="51" y="528"/>
                  </a:lnTo>
                  <a:lnTo>
                    <a:pt x="27" y="457"/>
                  </a:lnTo>
                  <a:lnTo>
                    <a:pt x="10" y="477"/>
                  </a:lnTo>
                  <a:lnTo>
                    <a:pt x="61" y="604"/>
                  </a:lnTo>
                  <a:lnTo>
                    <a:pt x="8" y="705"/>
                  </a:lnTo>
                  <a:lnTo>
                    <a:pt x="17" y="717"/>
                  </a:lnTo>
                  <a:lnTo>
                    <a:pt x="54" y="697"/>
                  </a:lnTo>
                  <a:lnTo>
                    <a:pt x="121" y="658"/>
                  </a:lnTo>
                  <a:lnTo>
                    <a:pt x="166" y="644"/>
                  </a:lnTo>
                  <a:lnTo>
                    <a:pt x="192" y="635"/>
                  </a:lnTo>
                  <a:lnTo>
                    <a:pt x="234" y="628"/>
                  </a:lnTo>
                  <a:lnTo>
                    <a:pt x="260" y="623"/>
                  </a:lnTo>
                  <a:lnTo>
                    <a:pt x="309" y="600"/>
                  </a:lnTo>
                  <a:lnTo>
                    <a:pt x="334" y="602"/>
                  </a:lnTo>
                  <a:lnTo>
                    <a:pt x="362" y="583"/>
                  </a:lnTo>
                  <a:lnTo>
                    <a:pt x="381" y="603"/>
                  </a:lnTo>
                  <a:lnTo>
                    <a:pt x="348" y="639"/>
                  </a:lnTo>
                  <a:lnTo>
                    <a:pt x="379" y="648"/>
                  </a:lnTo>
                  <a:lnTo>
                    <a:pt x="470" y="712"/>
                  </a:lnTo>
                  <a:lnTo>
                    <a:pt x="477" y="736"/>
                  </a:lnTo>
                  <a:lnTo>
                    <a:pt x="456" y="752"/>
                  </a:lnTo>
                  <a:lnTo>
                    <a:pt x="479" y="807"/>
                  </a:lnTo>
                  <a:lnTo>
                    <a:pt x="450" y="829"/>
                  </a:lnTo>
                  <a:lnTo>
                    <a:pt x="404" y="853"/>
                  </a:lnTo>
                  <a:lnTo>
                    <a:pt x="371" y="879"/>
                  </a:lnTo>
                  <a:lnTo>
                    <a:pt x="363" y="910"/>
                  </a:lnTo>
                  <a:lnTo>
                    <a:pt x="364" y="920"/>
                  </a:lnTo>
                  <a:lnTo>
                    <a:pt x="361" y="943"/>
                  </a:lnTo>
                  <a:lnTo>
                    <a:pt x="356" y="963"/>
                  </a:lnTo>
                  <a:lnTo>
                    <a:pt x="355" y="983"/>
                  </a:lnTo>
                  <a:cubicBezTo>
                    <a:pt x="355" y="984"/>
                    <a:pt x="358" y="1017"/>
                    <a:pt x="358" y="1022"/>
                  </a:cubicBezTo>
                  <a:cubicBezTo>
                    <a:pt x="358" y="1024"/>
                    <a:pt x="368" y="1033"/>
                    <a:pt x="376" y="1040"/>
                  </a:cubicBezTo>
                  <a:lnTo>
                    <a:pt x="459" y="1050"/>
                  </a:lnTo>
                  <a:lnTo>
                    <a:pt x="577" y="1030"/>
                  </a:lnTo>
                  <a:lnTo>
                    <a:pt x="623" y="1018"/>
                  </a:lnTo>
                  <a:lnTo>
                    <a:pt x="705" y="975"/>
                  </a:lnTo>
                  <a:lnTo>
                    <a:pt x="741" y="966"/>
                  </a:lnTo>
                  <a:lnTo>
                    <a:pt x="757" y="1000"/>
                  </a:lnTo>
                  <a:lnTo>
                    <a:pt x="771" y="1010"/>
                  </a:lnTo>
                  <a:lnTo>
                    <a:pt x="774" y="1044"/>
                  </a:lnTo>
                  <a:lnTo>
                    <a:pt x="755" y="1064"/>
                  </a:lnTo>
                  <a:lnTo>
                    <a:pt x="698" y="1096"/>
                  </a:lnTo>
                  <a:lnTo>
                    <a:pt x="697" y="1098"/>
                  </a:lnTo>
                  <a:lnTo>
                    <a:pt x="714" y="1098"/>
                  </a:lnTo>
                  <a:lnTo>
                    <a:pt x="726" y="1138"/>
                  </a:lnTo>
                  <a:lnTo>
                    <a:pt x="718" y="1170"/>
                  </a:lnTo>
                  <a:lnTo>
                    <a:pt x="733" y="1206"/>
                  </a:lnTo>
                  <a:lnTo>
                    <a:pt x="720" y="1223"/>
                  </a:lnTo>
                  <a:lnTo>
                    <a:pt x="716" y="1251"/>
                  </a:lnTo>
                  <a:lnTo>
                    <a:pt x="686" y="1285"/>
                  </a:lnTo>
                  <a:lnTo>
                    <a:pt x="696" y="1290"/>
                  </a:lnTo>
                  <a:lnTo>
                    <a:pt x="742" y="1292"/>
                  </a:lnTo>
                  <a:lnTo>
                    <a:pt x="770" y="1272"/>
                  </a:lnTo>
                  <a:lnTo>
                    <a:pt x="790" y="1290"/>
                  </a:lnTo>
                  <a:lnTo>
                    <a:pt x="825" y="1290"/>
                  </a:lnTo>
                  <a:lnTo>
                    <a:pt x="876" y="1316"/>
                  </a:lnTo>
                  <a:lnTo>
                    <a:pt x="989" y="1301"/>
                  </a:lnTo>
                  <a:lnTo>
                    <a:pt x="1003" y="1322"/>
                  </a:lnTo>
                  <a:lnTo>
                    <a:pt x="1029" y="1317"/>
                  </a:lnTo>
                  <a:lnTo>
                    <a:pt x="1041" y="1402"/>
                  </a:lnTo>
                  <a:lnTo>
                    <a:pt x="994" y="1446"/>
                  </a:lnTo>
                  <a:lnTo>
                    <a:pt x="949" y="1407"/>
                  </a:lnTo>
                  <a:lnTo>
                    <a:pt x="923" y="1434"/>
                  </a:lnTo>
                  <a:lnTo>
                    <a:pt x="981" y="1485"/>
                  </a:lnTo>
                  <a:lnTo>
                    <a:pt x="959" y="1517"/>
                  </a:lnTo>
                  <a:lnTo>
                    <a:pt x="959" y="1547"/>
                  </a:lnTo>
                  <a:lnTo>
                    <a:pt x="922" y="1612"/>
                  </a:lnTo>
                  <a:lnTo>
                    <a:pt x="925" y="1627"/>
                  </a:lnTo>
                  <a:lnTo>
                    <a:pt x="924" y="1628"/>
                  </a:lnTo>
                  <a:lnTo>
                    <a:pt x="898" y="1677"/>
                  </a:lnTo>
                  <a:lnTo>
                    <a:pt x="908" y="1695"/>
                  </a:lnTo>
                  <a:lnTo>
                    <a:pt x="926" y="1747"/>
                  </a:lnTo>
                  <a:lnTo>
                    <a:pt x="917" y="1825"/>
                  </a:lnTo>
                  <a:lnTo>
                    <a:pt x="1021" y="1857"/>
                  </a:lnTo>
                  <a:lnTo>
                    <a:pt x="1013" y="1897"/>
                  </a:lnTo>
                  <a:lnTo>
                    <a:pt x="1085" y="1924"/>
                  </a:lnTo>
                  <a:lnTo>
                    <a:pt x="1077" y="1973"/>
                  </a:lnTo>
                  <a:lnTo>
                    <a:pt x="1079" y="2032"/>
                  </a:lnTo>
                  <a:lnTo>
                    <a:pt x="1023" y="2062"/>
                  </a:lnTo>
                  <a:lnTo>
                    <a:pt x="1006" y="2036"/>
                  </a:lnTo>
                  <a:lnTo>
                    <a:pt x="980" y="2036"/>
                  </a:lnTo>
                  <a:lnTo>
                    <a:pt x="979" y="2076"/>
                  </a:lnTo>
                  <a:lnTo>
                    <a:pt x="944" y="2091"/>
                  </a:lnTo>
                  <a:lnTo>
                    <a:pt x="960" y="2226"/>
                  </a:lnTo>
                  <a:lnTo>
                    <a:pt x="912" y="2267"/>
                  </a:lnTo>
                  <a:lnTo>
                    <a:pt x="875" y="2252"/>
                  </a:lnTo>
                  <a:lnTo>
                    <a:pt x="832" y="2319"/>
                  </a:lnTo>
                  <a:lnTo>
                    <a:pt x="784" y="2346"/>
                  </a:lnTo>
                  <a:lnTo>
                    <a:pt x="809" y="2441"/>
                  </a:lnTo>
                  <a:lnTo>
                    <a:pt x="756" y="2544"/>
                  </a:lnTo>
                  <a:lnTo>
                    <a:pt x="774" y="2645"/>
                  </a:lnTo>
                  <a:lnTo>
                    <a:pt x="751" y="2683"/>
                  </a:lnTo>
                  <a:lnTo>
                    <a:pt x="696" y="2690"/>
                  </a:lnTo>
                  <a:lnTo>
                    <a:pt x="729" y="2766"/>
                  </a:lnTo>
                  <a:lnTo>
                    <a:pt x="728" y="2767"/>
                  </a:lnTo>
                  <a:lnTo>
                    <a:pt x="692" y="2871"/>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9" name="Freeform 34"/>
            <p:cNvSpPr>
              <a:spLocks/>
            </p:cNvSpPr>
            <p:nvPr/>
          </p:nvSpPr>
          <p:spPr bwMode="auto">
            <a:xfrm>
              <a:off x="2776" y="2729"/>
              <a:ext cx="22" cy="28"/>
            </a:xfrm>
            <a:custGeom>
              <a:avLst/>
              <a:gdLst>
                <a:gd name="T0" fmla="*/ 37 w 38"/>
                <a:gd name="T1" fmla="*/ 25 h 47"/>
                <a:gd name="T2" fmla="*/ 37 w 38"/>
                <a:gd name="T3" fmla="*/ 25 h 47"/>
                <a:gd name="T4" fmla="*/ 38 w 38"/>
                <a:gd name="T5" fmla="*/ 6 h 47"/>
                <a:gd name="T6" fmla="*/ 28 w 38"/>
                <a:gd name="T7" fmla="*/ 0 h 47"/>
                <a:gd name="T8" fmla="*/ 2 w 38"/>
                <a:gd name="T9" fmla="*/ 23 h 47"/>
                <a:gd name="T10" fmla="*/ 0 w 38"/>
                <a:gd name="T11" fmla="*/ 37 h 47"/>
                <a:gd name="T12" fmla="*/ 4 w 38"/>
                <a:gd name="T13" fmla="*/ 47 h 47"/>
                <a:gd name="T14" fmla="*/ 37 w 38"/>
                <a:gd name="T15" fmla="*/ 32 h 47"/>
                <a:gd name="T16" fmla="*/ 37 w 38"/>
                <a:gd name="T17" fmla="*/ 2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47">
                  <a:moveTo>
                    <a:pt x="37" y="25"/>
                  </a:moveTo>
                  <a:lnTo>
                    <a:pt x="37" y="25"/>
                  </a:lnTo>
                  <a:lnTo>
                    <a:pt x="38" y="6"/>
                  </a:lnTo>
                  <a:lnTo>
                    <a:pt x="28" y="0"/>
                  </a:lnTo>
                  <a:lnTo>
                    <a:pt x="2" y="23"/>
                  </a:lnTo>
                  <a:lnTo>
                    <a:pt x="0" y="37"/>
                  </a:lnTo>
                  <a:lnTo>
                    <a:pt x="4" y="47"/>
                  </a:lnTo>
                  <a:lnTo>
                    <a:pt x="37" y="32"/>
                  </a:lnTo>
                  <a:lnTo>
                    <a:pt x="37" y="25"/>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0" name="Freeform 35"/>
            <p:cNvSpPr>
              <a:spLocks noEditPoints="1"/>
            </p:cNvSpPr>
            <p:nvPr/>
          </p:nvSpPr>
          <p:spPr bwMode="auto">
            <a:xfrm>
              <a:off x="2774" y="2727"/>
              <a:ext cx="27" cy="33"/>
            </a:xfrm>
            <a:custGeom>
              <a:avLst/>
              <a:gdLst>
                <a:gd name="T0" fmla="*/ 5 w 45"/>
                <a:gd name="T1" fmla="*/ 56 h 56"/>
                <a:gd name="T2" fmla="*/ 5 w 45"/>
                <a:gd name="T3" fmla="*/ 56 h 56"/>
                <a:gd name="T4" fmla="*/ 0 w 45"/>
                <a:gd name="T5" fmla="*/ 42 h 56"/>
                <a:gd name="T6" fmla="*/ 2 w 45"/>
                <a:gd name="T7" fmla="*/ 25 h 56"/>
                <a:gd name="T8" fmla="*/ 31 w 45"/>
                <a:gd name="T9" fmla="*/ 0 h 56"/>
                <a:gd name="T10" fmla="*/ 45 w 45"/>
                <a:gd name="T11" fmla="*/ 9 h 56"/>
                <a:gd name="T12" fmla="*/ 43 w 45"/>
                <a:gd name="T13" fmla="*/ 38 h 56"/>
                <a:gd name="T14" fmla="*/ 5 w 45"/>
                <a:gd name="T15" fmla="*/ 56 h 56"/>
                <a:gd name="T16" fmla="*/ 6 w 45"/>
                <a:gd name="T17" fmla="*/ 41 h 56"/>
                <a:gd name="T18" fmla="*/ 6 w 45"/>
                <a:gd name="T19" fmla="*/ 41 h 56"/>
                <a:gd name="T20" fmla="*/ 9 w 45"/>
                <a:gd name="T21" fmla="*/ 47 h 56"/>
                <a:gd name="T22" fmla="*/ 36 w 45"/>
                <a:gd name="T23" fmla="*/ 34 h 56"/>
                <a:gd name="T24" fmla="*/ 36 w 45"/>
                <a:gd name="T25" fmla="*/ 29 h 56"/>
                <a:gd name="T26" fmla="*/ 38 w 45"/>
                <a:gd name="T27" fmla="*/ 12 h 56"/>
                <a:gd name="T28" fmla="*/ 32 w 45"/>
                <a:gd name="T29" fmla="*/ 8 h 56"/>
                <a:gd name="T30" fmla="*/ 8 w 45"/>
                <a:gd name="T31" fmla="*/ 29 h 56"/>
                <a:gd name="T32" fmla="*/ 6 w 45"/>
                <a:gd name="T33" fmla="*/ 41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5" h="56">
                  <a:moveTo>
                    <a:pt x="5" y="56"/>
                  </a:moveTo>
                  <a:lnTo>
                    <a:pt x="5" y="56"/>
                  </a:lnTo>
                  <a:lnTo>
                    <a:pt x="0" y="42"/>
                  </a:lnTo>
                  <a:lnTo>
                    <a:pt x="2" y="25"/>
                  </a:lnTo>
                  <a:lnTo>
                    <a:pt x="31" y="0"/>
                  </a:lnTo>
                  <a:lnTo>
                    <a:pt x="45" y="9"/>
                  </a:lnTo>
                  <a:lnTo>
                    <a:pt x="43" y="38"/>
                  </a:lnTo>
                  <a:lnTo>
                    <a:pt x="5" y="56"/>
                  </a:lnTo>
                  <a:close/>
                  <a:moveTo>
                    <a:pt x="6" y="41"/>
                  </a:moveTo>
                  <a:lnTo>
                    <a:pt x="6" y="41"/>
                  </a:lnTo>
                  <a:lnTo>
                    <a:pt x="9" y="47"/>
                  </a:lnTo>
                  <a:lnTo>
                    <a:pt x="36" y="34"/>
                  </a:lnTo>
                  <a:lnTo>
                    <a:pt x="36" y="29"/>
                  </a:lnTo>
                  <a:lnTo>
                    <a:pt x="38" y="12"/>
                  </a:lnTo>
                  <a:lnTo>
                    <a:pt x="32" y="8"/>
                  </a:lnTo>
                  <a:lnTo>
                    <a:pt x="8" y="29"/>
                  </a:lnTo>
                  <a:lnTo>
                    <a:pt x="6" y="41"/>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1" name="Freeform 36"/>
            <p:cNvSpPr>
              <a:spLocks/>
            </p:cNvSpPr>
            <p:nvPr/>
          </p:nvSpPr>
          <p:spPr bwMode="auto">
            <a:xfrm>
              <a:off x="1794" y="2314"/>
              <a:ext cx="822" cy="579"/>
            </a:xfrm>
            <a:custGeom>
              <a:avLst/>
              <a:gdLst>
                <a:gd name="T0" fmla="*/ 670 w 1368"/>
                <a:gd name="T1" fmla="*/ 896 h 963"/>
                <a:gd name="T2" fmla="*/ 704 w 1368"/>
                <a:gd name="T3" fmla="*/ 837 h 963"/>
                <a:gd name="T4" fmla="*/ 777 w 1368"/>
                <a:gd name="T5" fmla="*/ 761 h 963"/>
                <a:gd name="T6" fmla="*/ 843 w 1368"/>
                <a:gd name="T7" fmla="*/ 730 h 963"/>
                <a:gd name="T8" fmla="*/ 848 w 1368"/>
                <a:gd name="T9" fmla="*/ 709 h 963"/>
                <a:gd name="T10" fmla="*/ 892 w 1368"/>
                <a:gd name="T11" fmla="*/ 683 h 963"/>
                <a:gd name="T12" fmla="*/ 923 w 1368"/>
                <a:gd name="T13" fmla="*/ 637 h 963"/>
                <a:gd name="T14" fmla="*/ 964 w 1368"/>
                <a:gd name="T15" fmla="*/ 567 h 963"/>
                <a:gd name="T16" fmla="*/ 1119 w 1368"/>
                <a:gd name="T17" fmla="*/ 485 h 963"/>
                <a:gd name="T18" fmla="*/ 1170 w 1368"/>
                <a:gd name="T19" fmla="*/ 480 h 963"/>
                <a:gd name="T20" fmla="*/ 1206 w 1368"/>
                <a:gd name="T21" fmla="*/ 498 h 963"/>
                <a:gd name="T22" fmla="*/ 1246 w 1368"/>
                <a:gd name="T23" fmla="*/ 486 h 963"/>
                <a:gd name="T24" fmla="*/ 1254 w 1368"/>
                <a:gd name="T25" fmla="*/ 444 h 963"/>
                <a:gd name="T26" fmla="*/ 1261 w 1368"/>
                <a:gd name="T27" fmla="*/ 401 h 963"/>
                <a:gd name="T28" fmla="*/ 1341 w 1368"/>
                <a:gd name="T29" fmla="*/ 351 h 963"/>
                <a:gd name="T30" fmla="*/ 1345 w 1368"/>
                <a:gd name="T31" fmla="*/ 275 h 963"/>
                <a:gd name="T32" fmla="*/ 1360 w 1368"/>
                <a:gd name="T33" fmla="*/ 238 h 963"/>
                <a:gd name="T34" fmla="*/ 1262 w 1368"/>
                <a:gd name="T35" fmla="*/ 172 h 963"/>
                <a:gd name="T36" fmla="*/ 1269 w 1368"/>
                <a:gd name="T37" fmla="*/ 127 h 963"/>
                <a:gd name="T38" fmla="*/ 1228 w 1368"/>
                <a:gd name="T39" fmla="*/ 129 h 963"/>
                <a:gd name="T40" fmla="*/ 1154 w 1368"/>
                <a:gd name="T41" fmla="*/ 151 h 963"/>
                <a:gd name="T42" fmla="*/ 1086 w 1368"/>
                <a:gd name="T43" fmla="*/ 162 h 963"/>
                <a:gd name="T44" fmla="*/ 1016 w 1368"/>
                <a:gd name="T45" fmla="*/ 185 h 963"/>
                <a:gd name="T46" fmla="*/ 949 w 1368"/>
                <a:gd name="T47" fmla="*/ 224 h 963"/>
                <a:gd name="T48" fmla="*/ 897 w 1368"/>
                <a:gd name="T49" fmla="*/ 229 h 963"/>
                <a:gd name="T50" fmla="*/ 944 w 1368"/>
                <a:gd name="T51" fmla="*/ 113 h 963"/>
                <a:gd name="T52" fmla="*/ 892 w 1368"/>
                <a:gd name="T53" fmla="*/ 0 h 963"/>
                <a:gd name="T54" fmla="*/ 647 w 1368"/>
                <a:gd name="T55" fmla="*/ 169 h 963"/>
                <a:gd name="T56" fmla="*/ 593 w 1368"/>
                <a:gd name="T57" fmla="*/ 233 h 963"/>
                <a:gd name="T58" fmla="*/ 601 w 1368"/>
                <a:gd name="T59" fmla="*/ 343 h 963"/>
                <a:gd name="T60" fmla="*/ 476 w 1368"/>
                <a:gd name="T61" fmla="*/ 417 h 963"/>
                <a:gd name="T62" fmla="*/ 333 w 1368"/>
                <a:gd name="T63" fmla="*/ 527 h 963"/>
                <a:gd name="T64" fmla="*/ 152 w 1368"/>
                <a:gd name="T65" fmla="*/ 601 h 963"/>
                <a:gd name="T66" fmla="*/ 113 w 1368"/>
                <a:gd name="T67" fmla="*/ 595 h 963"/>
                <a:gd name="T68" fmla="*/ 0 w 1368"/>
                <a:gd name="T69" fmla="*/ 712 h 963"/>
                <a:gd name="T70" fmla="*/ 62 w 1368"/>
                <a:gd name="T71" fmla="*/ 874 h 963"/>
                <a:gd name="T72" fmla="*/ 101 w 1368"/>
                <a:gd name="T73" fmla="*/ 963 h 963"/>
                <a:gd name="T74" fmla="*/ 218 w 1368"/>
                <a:gd name="T75" fmla="*/ 912 h 963"/>
                <a:gd name="T76" fmla="*/ 286 w 1368"/>
                <a:gd name="T77" fmla="*/ 867 h 963"/>
                <a:gd name="T78" fmla="*/ 320 w 1368"/>
                <a:gd name="T79" fmla="*/ 851 h 963"/>
                <a:gd name="T80" fmla="*/ 393 w 1368"/>
                <a:gd name="T81" fmla="*/ 838 h 963"/>
                <a:gd name="T82" fmla="*/ 444 w 1368"/>
                <a:gd name="T83" fmla="*/ 785 h 963"/>
                <a:gd name="T84" fmla="*/ 492 w 1368"/>
                <a:gd name="T85" fmla="*/ 745 h 963"/>
                <a:gd name="T86" fmla="*/ 602 w 1368"/>
                <a:gd name="T87" fmla="*/ 696 h 963"/>
                <a:gd name="T88" fmla="*/ 596 w 1368"/>
                <a:gd name="T89" fmla="*/ 768 h 963"/>
                <a:gd name="T90" fmla="*/ 639 w 1368"/>
                <a:gd name="T91" fmla="*/ 829 h 963"/>
                <a:gd name="T92" fmla="*/ 640 w 1368"/>
                <a:gd name="T93" fmla="*/ 854 h 963"/>
                <a:gd name="T94" fmla="*/ 632 w 1368"/>
                <a:gd name="T95" fmla="*/ 893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68" h="963">
                  <a:moveTo>
                    <a:pt x="670" y="896"/>
                  </a:moveTo>
                  <a:lnTo>
                    <a:pt x="670" y="896"/>
                  </a:lnTo>
                  <a:lnTo>
                    <a:pt x="683" y="872"/>
                  </a:lnTo>
                  <a:lnTo>
                    <a:pt x="704" y="837"/>
                  </a:lnTo>
                  <a:lnTo>
                    <a:pt x="731" y="818"/>
                  </a:lnTo>
                  <a:lnTo>
                    <a:pt x="777" y="761"/>
                  </a:lnTo>
                  <a:lnTo>
                    <a:pt x="831" y="726"/>
                  </a:lnTo>
                  <a:lnTo>
                    <a:pt x="843" y="730"/>
                  </a:lnTo>
                  <a:lnTo>
                    <a:pt x="848" y="725"/>
                  </a:lnTo>
                  <a:lnTo>
                    <a:pt x="848" y="709"/>
                  </a:lnTo>
                  <a:lnTo>
                    <a:pt x="863" y="691"/>
                  </a:lnTo>
                  <a:lnTo>
                    <a:pt x="892" y="683"/>
                  </a:lnTo>
                  <a:lnTo>
                    <a:pt x="914" y="669"/>
                  </a:lnTo>
                  <a:lnTo>
                    <a:pt x="923" y="637"/>
                  </a:lnTo>
                  <a:lnTo>
                    <a:pt x="920" y="595"/>
                  </a:lnTo>
                  <a:lnTo>
                    <a:pt x="964" y="567"/>
                  </a:lnTo>
                  <a:lnTo>
                    <a:pt x="1091" y="517"/>
                  </a:lnTo>
                  <a:lnTo>
                    <a:pt x="1119" y="485"/>
                  </a:lnTo>
                  <a:lnTo>
                    <a:pt x="1143" y="469"/>
                  </a:lnTo>
                  <a:lnTo>
                    <a:pt x="1170" y="480"/>
                  </a:lnTo>
                  <a:lnTo>
                    <a:pt x="1177" y="491"/>
                  </a:lnTo>
                  <a:lnTo>
                    <a:pt x="1206" y="498"/>
                  </a:lnTo>
                  <a:lnTo>
                    <a:pt x="1216" y="492"/>
                  </a:lnTo>
                  <a:lnTo>
                    <a:pt x="1246" y="486"/>
                  </a:lnTo>
                  <a:lnTo>
                    <a:pt x="1250" y="466"/>
                  </a:lnTo>
                  <a:lnTo>
                    <a:pt x="1254" y="444"/>
                  </a:lnTo>
                  <a:lnTo>
                    <a:pt x="1253" y="433"/>
                  </a:lnTo>
                  <a:lnTo>
                    <a:pt x="1261" y="401"/>
                  </a:lnTo>
                  <a:lnTo>
                    <a:pt x="1296" y="374"/>
                  </a:lnTo>
                  <a:lnTo>
                    <a:pt x="1341" y="351"/>
                  </a:lnTo>
                  <a:lnTo>
                    <a:pt x="1368" y="330"/>
                  </a:lnTo>
                  <a:lnTo>
                    <a:pt x="1345" y="275"/>
                  </a:lnTo>
                  <a:lnTo>
                    <a:pt x="1366" y="258"/>
                  </a:lnTo>
                  <a:lnTo>
                    <a:pt x="1360" y="238"/>
                  </a:lnTo>
                  <a:lnTo>
                    <a:pt x="1270" y="175"/>
                  </a:lnTo>
                  <a:lnTo>
                    <a:pt x="1262" y="172"/>
                  </a:lnTo>
                  <a:lnTo>
                    <a:pt x="1234" y="165"/>
                  </a:lnTo>
                  <a:lnTo>
                    <a:pt x="1269" y="127"/>
                  </a:lnTo>
                  <a:lnTo>
                    <a:pt x="1255" y="112"/>
                  </a:lnTo>
                  <a:lnTo>
                    <a:pt x="1228" y="129"/>
                  </a:lnTo>
                  <a:lnTo>
                    <a:pt x="1203" y="127"/>
                  </a:lnTo>
                  <a:lnTo>
                    <a:pt x="1154" y="151"/>
                  </a:lnTo>
                  <a:lnTo>
                    <a:pt x="1127" y="156"/>
                  </a:lnTo>
                  <a:lnTo>
                    <a:pt x="1086" y="162"/>
                  </a:lnTo>
                  <a:lnTo>
                    <a:pt x="1060" y="171"/>
                  </a:lnTo>
                  <a:lnTo>
                    <a:pt x="1016" y="185"/>
                  </a:lnTo>
                  <a:lnTo>
                    <a:pt x="995" y="197"/>
                  </a:lnTo>
                  <a:lnTo>
                    <a:pt x="949" y="224"/>
                  </a:lnTo>
                  <a:lnTo>
                    <a:pt x="909" y="245"/>
                  </a:lnTo>
                  <a:lnTo>
                    <a:pt x="897" y="229"/>
                  </a:lnTo>
                  <a:lnTo>
                    <a:pt x="950" y="128"/>
                  </a:lnTo>
                  <a:lnTo>
                    <a:pt x="944" y="113"/>
                  </a:lnTo>
                  <a:lnTo>
                    <a:pt x="899" y="0"/>
                  </a:lnTo>
                  <a:lnTo>
                    <a:pt x="892" y="0"/>
                  </a:lnTo>
                  <a:lnTo>
                    <a:pt x="755" y="116"/>
                  </a:lnTo>
                  <a:lnTo>
                    <a:pt x="647" y="169"/>
                  </a:lnTo>
                  <a:lnTo>
                    <a:pt x="636" y="229"/>
                  </a:lnTo>
                  <a:lnTo>
                    <a:pt x="593" y="233"/>
                  </a:lnTo>
                  <a:lnTo>
                    <a:pt x="545" y="296"/>
                  </a:lnTo>
                  <a:lnTo>
                    <a:pt x="601" y="343"/>
                  </a:lnTo>
                  <a:lnTo>
                    <a:pt x="558" y="383"/>
                  </a:lnTo>
                  <a:lnTo>
                    <a:pt x="476" y="417"/>
                  </a:lnTo>
                  <a:lnTo>
                    <a:pt x="415" y="490"/>
                  </a:lnTo>
                  <a:lnTo>
                    <a:pt x="333" y="527"/>
                  </a:lnTo>
                  <a:lnTo>
                    <a:pt x="289" y="551"/>
                  </a:lnTo>
                  <a:lnTo>
                    <a:pt x="152" y="601"/>
                  </a:lnTo>
                  <a:lnTo>
                    <a:pt x="135" y="575"/>
                  </a:lnTo>
                  <a:lnTo>
                    <a:pt x="113" y="595"/>
                  </a:lnTo>
                  <a:lnTo>
                    <a:pt x="78" y="638"/>
                  </a:lnTo>
                  <a:lnTo>
                    <a:pt x="0" y="712"/>
                  </a:lnTo>
                  <a:lnTo>
                    <a:pt x="62" y="821"/>
                  </a:lnTo>
                  <a:lnTo>
                    <a:pt x="62" y="874"/>
                  </a:lnTo>
                  <a:lnTo>
                    <a:pt x="55" y="948"/>
                  </a:lnTo>
                  <a:lnTo>
                    <a:pt x="101" y="963"/>
                  </a:lnTo>
                  <a:lnTo>
                    <a:pt x="196" y="927"/>
                  </a:lnTo>
                  <a:lnTo>
                    <a:pt x="218" y="912"/>
                  </a:lnTo>
                  <a:lnTo>
                    <a:pt x="270" y="876"/>
                  </a:lnTo>
                  <a:lnTo>
                    <a:pt x="286" y="867"/>
                  </a:lnTo>
                  <a:lnTo>
                    <a:pt x="305" y="858"/>
                  </a:lnTo>
                  <a:lnTo>
                    <a:pt x="320" y="851"/>
                  </a:lnTo>
                  <a:lnTo>
                    <a:pt x="354" y="844"/>
                  </a:lnTo>
                  <a:lnTo>
                    <a:pt x="393" y="838"/>
                  </a:lnTo>
                  <a:lnTo>
                    <a:pt x="411" y="829"/>
                  </a:lnTo>
                  <a:lnTo>
                    <a:pt x="444" y="785"/>
                  </a:lnTo>
                  <a:lnTo>
                    <a:pt x="479" y="751"/>
                  </a:lnTo>
                  <a:lnTo>
                    <a:pt x="492" y="745"/>
                  </a:lnTo>
                  <a:lnTo>
                    <a:pt x="571" y="709"/>
                  </a:lnTo>
                  <a:lnTo>
                    <a:pt x="602" y="696"/>
                  </a:lnTo>
                  <a:lnTo>
                    <a:pt x="607" y="711"/>
                  </a:lnTo>
                  <a:lnTo>
                    <a:pt x="596" y="768"/>
                  </a:lnTo>
                  <a:lnTo>
                    <a:pt x="592" y="787"/>
                  </a:lnTo>
                  <a:lnTo>
                    <a:pt x="639" y="829"/>
                  </a:lnTo>
                  <a:lnTo>
                    <a:pt x="636" y="853"/>
                  </a:lnTo>
                  <a:lnTo>
                    <a:pt x="640" y="854"/>
                  </a:lnTo>
                  <a:lnTo>
                    <a:pt x="639" y="869"/>
                  </a:lnTo>
                  <a:lnTo>
                    <a:pt x="632" y="893"/>
                  </a:lnTo>
                  <a:lnTo>
                    <a:pt x="670" y="896"/>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2" name="Freeform 37"/>
            <p:cNvSpPr>
              <a:spLocks noEditPoints="1"/>
            </p:cNvSpPr>
            <p:nvPr/>
          </p:nvSpPr>
          <p:spPr bwMode="auto">
            <a:xfrm>
              <a:off x="1792" y="2313"/>
              <a:ext cx="826" cy="582"/>
            </a:xfrm>
            <a:custGeom>
              <a:avLst/>
              <a:gdLst>
                <a:gd name="T0" fmla="*/ 55 w 1376"/>
                <a:gd name="T1" fmla="*/ 953 h 969"/>
                <a:gd name="T2" fmla="*/ 0 w 1376"/>
                <a:gd name="T3" fmla="*/ 714 h 969"/>
                <a:gd name="T4" fmla="*/ 140 w 1376"/>
                <a:gd name="T5" fmla="*/ 573 h 969"/>
                <a:gd name="T6" fmla="*/ 336 w 1376"/>
                <a:gd name="T7" fmla="*/ 527 h 969"/>
                <a:gd name="T8" fmla="*/ 560 w 1376"/>
                <a:gd name="T9" fmla="*/ 383 h 969"/>
                <a:gd name="T10" fmla="*/ 595 w 1376"/>
                <a:gd name="T11" fmla="*/ 233 h 969"/>
                <a:gd name="T12" fmla="*/ 758 w 1376"/>
                <a:gd name="T13" fmla="*/ 116 h 969"/>
                <a:gd name="T14" fmla="*/ 958 w 1376"/>
                <a:gd name="T15" fmla="*/ 131 h 969"/>
                <a:gd name="T16" fmla="*/ 951 w 1376"/>
                <a:gd name="T17" fmla="*/ 224 h 969"/>
                <a:gd name="T18" fmla="*/ 1089 w 1376"/>
                <a:gd name="T19" fmla="*/ 162 h 969"/>
                <a:gd name="T20" fmla="*/ 1206 w 1376"/>
                <a:gd name="T21" fmla="*/ 127 h 969"/>
                <a:gd name="T22" fmla="*/ 1278 w 1376"/>
                <a:gd name="T23" fmla="*/ 130 h 969"/>
                <a:gd name="T24" fmla="*/ 1367 w 1376"/>
                <a:gd name="T25" fmla="*/ 239 h 969"/>
                <a:gd name="T26" fmla="*/ 1376 w 1376"/>
                <a:gd name="T27" fmla="*/ 334 h 969"/>
                <a:gd name="T28" fmla="*/ 1268 w 1376"/>
                <a:gd name="T29" fmla="*/ 406 h 969"/>
                <a:gd name="T30" fmla="*/ 1258 w 1376"/>
                <a:gd name="T31" fmla="*/ 470 h 969"/>
                <a:gd name="T32" fmla="*/ 1211 w 1376"/>
                <a:gd name="T33" fmla="*/ 505 h 969"/>
                <a:gd name="T34" fmla="*/ 1147 w 1376"/>
                <a:gd name="T35" fmla="*/ 476 h 969"/>
                <a:gd name="T36" fmla="*/ 969 w 1376"/>
                <a:gd name="T37" fmla="*/ 573 h 969"/>
                <a:gd name="T38" fmla="*/ 921 w 1376"/>
                <a:gd name="T39" fmla="*/ 675 h 969"/>
                <a:gd name="T40" fmla="*/ 855 w 1376"/>
                <a:gd name="T41" fmla="*/ 713 h 969"/>
                <a:gd name="T42" fmla="*/ 835 w 1376"/>
                <a:gd name="T43" fmla="*/ 733 h 969"/>
                <a:gd name="T44" fmla="*/ 711 w 1376"/>
                <a:gd name="T45" fmla="*/ 842 h 969"/>
                <a:gd name="T46" fmla="*/ 632 w 1376"/>
                <a:gd name="T47" fmla="*/ 899 h 969"/>
                <a:gd name="T48" fmla="*/ 636 w 1376"/>
                <a:gd name="T49" fmla="*/ 858 h 969"/>
                <a:gd name="T50" fmla="*/ 607 w 1376"/>
                <a:gd name="T51" fmla="*/ 714 h 969"/>
                <a:gd name="T52" fmla="*/ 450 w 1376"/>
                <a:gd name="T53" fmla="*/ 790 h 969"/>
                <a:gd name="T54" fmla="*/ 359 w 1376"/>
                <a:gd name="T55" fmla="*/ 851 h 969"/>
                <a:gd name="T56" fmla="*/ 276 w 1376"/>
                <a:gd name="T57" fmla="*/ 882 h 969"/>
                <a:gd name="T58" fmla="*/ 62 w 1376"/>
                <a:gd name="T59" fmla="*/ 948 h 969"/>
                <a:gd name="T60" fmla="*/ 198 w 1376"/>
                <a:gd name="T61" fmla="*/ 927 h 969"/>
                <a:gd name="T62" fmla="*/ 323 w 1376"/>
                <a:gd name="T63" fmla="*/ 851 h 969"/>
                <a:gd name="T64" fmla="*/ 413 w 1376"/>
                <a:gd name="T65" fmla="*/ 829 h 969"/>
                <a:gd name="T66" fmla="*/ 607 w 1376"/>
                <a:gd name="T67" fmla="*/ 694 h 969"/>
                <a:gd name="T68" fmla="*/ 647 w 1376"/>
                <a:gd name="T69" fmla="*/ 831 h 969"/>
                <a:gd name="T70" fmla="*/ 646 w 1376"/>
                <a:gd name="T71" fmla="*/ 872 h 969"/>
                <a:gd name="T72" fmla="*/ 684 w 1376"/>
                <a:gd name="T73" fmla="*/ 873 h 969"/>
                <a:gd name="T74" fmla="*/ 779 w 1376"/>
                <a:gd name="T75" fmla="*/ 761 h 969"/>
                <a:gd name="T76" fmla="*/ 849 w 1376"/>
                <a:gd name="T77" fmla="*/ 726 h 969"/>
                <a:gd name="T78" fmla="*/ 895 w 1376"/>
                <a:gd name="T79" fmla="*/ 683 h 969"/>
                <a:gd name="T80" fmla="*/ 921 w 1376"/>
                <a:gd name="T81" fmla="*/ 596 h 969"/>
                <a:gd name="T82" fmla="*/ 1121 w 1376"/>
                <a:gd name="T83" fmla="*/ 485 h 969"/>
                <a:gd name="T84" fmla="*/ 1183 w 1376"/>
                <a:gd name="T85" fmla="*/ 492 h 969"/>
                <a:gd name="T86" fmla="*/ 1247 w 1376"/>
                <a:gd name="T87" fmla="*/ 486 h 969"/>
                <a:gd name="T88" fmla="*/ 1254 w 1376"/>
                <a:gd name="T89" fmla="*/ 436 h 969"/>
                <a:gd name="T90" fmla="*/ 1344 w 1376"/>
                <a:gd name="T91" fmla="*/ 351 h 969"/>
                <a:gd name="T92" fmla="*/ 1366 w 1376"/>
                <a:gd name="T93" fmla="*/ 260 h 969"/>
                <a:gd name="T94" fmla="*/ 1232 w 1376"/>
                <a:gd name="T95" fmla="*/ 169 h 969"/>
                <a:gd name="T96" fmla="*/ 1233 w 1376"/>
                <a:gd name="T97" fmla="*/ 136 h 969"/>
                <a:gd name="T98" fmla="*/ 1132 w 1376"/>
                <a:gd name="T99" fmla="*/ 162 h 969"/>
                <a:gd name="T100" fmla="*/ 1021 w 1376"/>
                <a:gd name="T101" fmla="*/ 191 h 969"/>
                <a:gd name="T102" fmla="*/ 897 w 1376"/>
                <a:gd name="T103" fmla="*/ 233 h 969"/>
                <a:gd name="T104" fmla="*/ 897 w 1376"/>
                <a:gd name="T105" fmla="*/ 6 h 969"/>
                <a:gd name="T106" fmla="*/ 643 w 1376"/>
                <a:gd name="T107" fmla="*/ 235 h 969"/>
                <a:gd name="T108" fmla="*/ 610 w 1376"/>
                <a:gd name="T109" fmla="*/ 346 h 969"/>
                <a:gd name="T110" fmla="*/ 420 w 1376"/>
                <a:gd name="T111" fmla="*/ 496 h 969"/>
                <a:gd name="T112" fmla="*/ 155 w 1376"/>
                <a:gd name="T113" fmla="*/ 608 h 969"/>
                <a:gd name="T114" fmla="*/ 85 w 1376"/>
                <a:gd name="T115" fmla="*/ 643 h 969"/>
                <a:gd name="T116" fmla="*/ 69 w 1376"/>
                <a:gd name="T117" fmla="*/ 877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76" h="969">
                  <a:moveTo>
                    <a:pt x="105" y="969"/>
                  </a:moveTo>
                  <a:lnTo>
                    <a:pt x="105" y="969"/>
                  </a:lnTo>
                  <a:lnTo>
                    <a:pt x="55" y="953"/>
                  </a:lnTo>
                  <a:lnTo>
                    <a:pt x="62" y="877"/>
                  </a:lnTo>
                  <a:lnTo>
                    <a:pt x="63" y="825"/>
                  </a:lnTo>
                  <a:lnTo>
                    <a:pt x="0" y="714"/>
                  </a:lnTo>
                  <a:lnTo>
                    <a:pt x="80" y="639"/>
                  </a:lnTo>
                  <a:lnTo>
                    <a:pt x="114" y="596"/>
                  </a:lnTo>
                  <a:lnTo>
                    <a:pt x="140" y="573"/>
                  </a:lnTo>
                  <a:lnTo>
                    <a:pt x="157" y="600"/>
                  </a:lnTo>
                  <a:lnTo>
                    <a:pt x="292" y="551"/>
                  </a:lnTo>
                  <a:lnTo>
                    <a:pt x="336" y="527"/>
                  </a:lnTo>
                  <a:lnTo>
                    <a:pt x="417" y="490"/>
                  </a:lnTo>
                  <a:lnTo>
                    <a:pt x="478" y="417"/>
                  </a:lnTo>
                  <a:lnTo>
                    <a:pt x="560" y="383"/>
                  </a:lnTo>
                  <a:lnTo>
                    <a:pt x="600" y="346"/>
                  </a:lnTo>
                  <a:lnTo>
                    <a:pt x="544" y="299"/>
                  </a:lnTo>
                  <a:lnTo>
                    <a:pt x="595" y="233"/>
                  </a:lnTo>
                  <a:lnTo>
                    <a:pt x="637" y="229"/>
                  </a:lnTo>
                  <a:lnTo>
                    <a:pt x="648" y="170"/>
                  </a:lnTo>
                  <a:lnTo>
                    <a:pt x="758" y="116"/>
                  </a:lnTo>
                  <a:lnTo>
                    <a:pt x="895" y="0"/>
                  </a:lnTo>
                  <a:lnTo>
                    <a:pt x="906" y="0"/>
                  </a:lnTo>
                  <a:lnTo>
                    <a:pt x="958" y="131"/>
                  </a:lnTo>
                  <a:lnTo>
                    <a:pt x="905" y="232"/>
                  </a:lnTo>
                  <a:lnTo>
                    <a:pt x="914" y="244"/>
                  </a:lnTo>
                  <a:lnTo>
                    <a:pt x="951" y="224"/>
                  </a:lnTo>
                  <a:lnTo>
                    <a:pt x="1018" y="185"/>
                  </a:lnTo>
                  <a:lnTo>
                    <a:pt x="1063" y="171"/>
                  </a:lnTo>
                  <a:lnTo>
                    <a:pt x="1089" y="162"/>
                  </a:lnTo>
                  <a:lnTo>
                    <a:pt x="1131" y="155"/>
                  </a:lnTo>
                  <a:lnTo>
                    <a:pt x="1157" y="150"/>
                  </a:lnTo>
                  <a:lnTo>
                    <a:pt x="1206" y="127"/>
                  </a:lnTo>
                  <a:lnTo>
                    <a:pt x="1231" y="129"/>
                  </a:lnTo>
                  <a:lnTo>
                    <a:pt x="1259" y="110"/>
                  </a:lnTo>
                  <a:lnTo>
                    <a:pt x="1278" y="130"/>
                  </a:lnTo>
                  <a:lnTo>
                    <a:pt x="1245" y="166"/>
                  </a:lnTo>
                  <a:lnTo>
                    <a:pt x="1276" y="175"/>
                  </a:lnTo>
                  <a:lnTo>
                    <a:pt x="1367" y="239"/>
                  </a:lnTo>
                  <a:lnTo>
                    <a:pt x="1374" y="263"/>
                  </a:lnTo>
                  <a:lnTo>
                    <a:pt x="1353" y="279"/>
                  </a:lnTo>
                  <a:lnTo>
                    <a:pt x="1376" y="334"/>
                  </a:lnTo>
                  <a:lnTo>
                    <a:pt x="1347" y="356"/>
                  </a:lnTo>
                  <a:lnTo>
                    <a:pt x="1301" y="380"/>
                  </a:lnTo>
                  <a:lnTo>
                    <a:pt x="1268" y="406"/>
                  </a:lnTo>
                  <a:lnTo>
                    <a:pt x="1260" y="437"/>
                  </a:lnTo>
                  <a:lnTo>
                    <a:pt x="1261" y="447"/>
                  </a:lnTo>
                  <a:lnTo>
                    <a:pt x="1258" y="470"/>
                  </a:lnTo>
                  <a:lnTo>
                    <a:pt x="1253" y="492"/>
                  </a:lnTo>
                  <a:lnTo>
                    <a:pt x="1221" y="498"/>
                  </a:lnTo>
                  <a:lnTo>
                    <a:pt x="1211" y="505"/>
                  </a:lnTo>
                  <a:lnTo>
                    <a:pt x="1179" y="497"/>
                  </a:lnTo>
                  <a:lnTo>
                    <a:pt x="1171" y="486"/>
                  </a:lnTo>
                  <a:lnTo>
                    <a:pt x="1147" y="476"/>
                  </a:lnTo>
                  <a:lnTo>
                    <a:pt x="1125" y="490"/>
                  </a:lnTo>
                  <a:lnTo>
                    <a:pt x="1097" y="523"/>
                  </a:lnTo>
                  <a:lnTo>
                    <a:pt x="969" y="573"/>
                  </a:lnTo>
                  <a:lnTo>
                    <a:pt x="928" y="600"/>
                  </a:lnTo>
                  <a:lnTo>
                    <a:pt x="930" y="640"/>
                  </a:lnTo>
                  <a:lnTo>
                    <a:pt x="921" y="675"/>
                  </a:lnTo>
                  <a:lnTo>
                    <a:pt x="897" y="689"/>
                  </a:lnTo>
                  <a:lnTo>
                    <a:pt x="869" y="697"/>
                  </a:lnTo>
                  <a:lnTo>
                    <a:pt x="855" y="713"/>
                  </a:lnTo>
                  <a:lnTo>
                    <a:pt x="856" y="729"/>
                  </a:lnTo>
                  <a:lnTo>
                    <a:pt x="848" y="736"/>
                  </a:lnTo>
                  <a:lnTo>
                    <a:pt x="835" y="733"/>
                  </a:lnTo>
                  <a:lnTo>
                    <a:pt x="783" y="766"/>
                  </a:lnTo>
                  <a:lnTo>
                    <a:pt x="737" y="823"/>
                  </a:lnTo>
                  <a:lnTo>
                    <a:pt x="711" y="842"/>
                  </a:lnTo>
                  <a:lnTo>
                    <a:pt x="690" y="877"/>
                  </a:lnTo>
                  <a:lnTo>
                    <a:pt x="676" y="902"/>
                  </a:lnTo>
                  <a:lnTo>
                    <a:pt x="632" y="899"/>
                  </a:lnTo>
                  <a:lnTo>
                    <a:pt x="639" y="871"/>
                  </a:lnTo>
                  <a:lnTo>
                    <a:pt x="641" y="860"/>
                  </a:lnTo>
                  <a:lnTo>
                    <a:pt x="636" y="858"/>
                  </a:lnTo>
                  <a:lnTo>
                    <a:pt x="640" y="833"/>
                  </a:lnTo>
                  <a:lnTo>
                    <a:pt x="592" y="791"/>
                  </a:lnTo>
                  <a:lnTo>
                    <a:pt x="607" y="714"/>
                  </a:lnTo>
                  <a:lnTo>
                    <a:pt x="604" y="703"/>
                  </a:lnTo>
                  <a:lnTo>
                    <a:pt x="485" y="756"/>
                  </a:lnTo>
                  <a:lnTo>
                    <a:pt x="450" y="790"/>
                  </a:lnTo>
                  <a:lnTo>
                    <a:pt x="417" y="835"/>
                  </a:lnTo>
                  <a:lnTo>
                    <a:pt x="397" y="844"/>
                  </a:lnTo>
                  <a:lnTo>
                    <a:pt x="359" y="851"/>
                  </a:lnTo>
                  <a:lnTo>
                    <a:pt x="325" y="857"/>
                  </a:lnTo>
                  <a:lnTo>
                    <a:pt x="292" y="873"/>
                  </a:lnTo>
                  <a:lnTo>
                    <a:pt x="276" y="882"/>
                  </a:lnTo>
                  <a:lnTo>
                    <a:pt x="201" y="932"/>
                  </a:lnTo>
                  <a:lnTo>
                    <a:pt x="105" y="969"/>
                  </a:lnTo>
                  <a:close/>
                  <a:moveTo>
                    <a:pt x="62" y="948"/>
                  </a:moveTo>
                  <a:lnTo>
                    <a:pt x="62" y="948"/>
                  </a:lnTo>
                  <a:lnTo>
                    <a:pt x="105" y="962"/>
                  </a:lnTo>
                  <a:lnTo>
                    <a:pt x="198" y="927"/>
                  </a:lnTo>
                  <a:lnTo>
                    <a:pt x="273" y="877"/>
                  </a:lnTo>
                  <a:lnTo>
                    <a:pt x="288" y="867"/>
                  </a:lnTo>
                  <a:lnTo>
                    <a:pt x="323" y="851"/>
                  </a:lnTo>
                  <a:lnTo>
                    <a:pt x="358" y="844"/>
                  </a:lnTo>
                  <a:lnTo>
                    <a:pt x="396" y="838"/>
                  </a:lnTo>
                  <a:lnTo>
                    <a:pt x="413" y="829"/>
                  </a:lnTo>
                  <a:lnTo>
                    <a:pt x="445" y="786"/>
                  </a:lnTo>
                  <a:lnTo>
                    <a:pt x="482" y="751"/>
                  </a:lnTo>
                  <a:lnTo>
                    <a:pt x="607" y="694"/>
                  </a:lnTo>
                  <a:lnTo>
                    <a:pt x="614" y="714"/>
                  </a:lnTo>
                  <a:lnTo>
                    <a:pt x="600" y="788"/>
                  </a:lnTo>
                  <a:lnTo>
                    <a:pt x="647" y="831"/>
                  </a:lnTo>
                  <a:lnTo>
                    <a:pt x="643" y="854"/>
                  </a:lnTo>
                  <a:lnTo>
                    <a:pt x="648" y="855"/>
                  </a:lnTo>
                  <a:lnTo>
                    <a:pt x="646" y="872"/>
                  </a:lnTo>
                  <a:lnTo>
                    <a:pt x="640" y="893"/>
                  </a:lnTo>
                  <a:lnTo>
                    <a:pt x="672" y="895"/>
                  </a:lnTo>
                  <a:lnTo>
                    <a:pt x="684" y="873"/>
                  </a:lnTo>
                  <a:lnTo>
                    <a:pt x="706" y="837"/>
                  </a:lnTo>
                  <a:lnTo>
                    <a:pt x="733" y="818"/>
                  </a:lnTo>
                  <a:lnTo>
                    <a:pt x="779" y="761"/>
                  </a:lnTo>
                  <a:lnTo>
                    <a:pt x="834" y="726"/>
                  </a:lnTo>
                  <a:lnTo>
                    <a:pt x="846" y="729"/>
                  </a:lnTo>
                  <a:lnTo>
                    <a:pt x="849" y="726"/>
                  </a:lnTo>
                  <a:lnTo>
                    <a:pt x="848" y="711"/>
                  </a:lnTo>
                  <a:lnTo>
                    <a:pt x="865" y="691"/>
                  </a:lnTo>
                  <a:lnTo>
                    <a:pt x="895" y="683"/>
                  </a:lnTo>
                  <a:lnTo>
                    <a:pt x="915" y="670"/>
                  </a:lnTo>
                  <a:lnTo>
                    <a:pt x="923" y="639"/>
                  </a:lnTo>
                  <a:lnTo>
                    <a:pt x="921" y="596"/>
                  </a:lnTo>
                  <a:lnTo>
                    <a:pt x="966" y="567"/>
                  </a:lnTo>
                  <a:lnTo>
                    <a:pt x="1093" y="517"/>
                  </a:lnTo>
                  <a:lnTo>
                    <a:pt x="1121" y="485"/>
                  </a:lnTo>
                  <a:lnTo>
                    <a:pt x="1146" y="468"/>
                  </a:lnTo>
                  <a:lnTo>
                    <a:pt x="1176" y="480"/>
                  </a:lnTo>
                  <a:lnTo>
                    <a:pt x="1183" y="492"/>
                  </a:lnTo>
                  <a:lnTo>
                    <a:pt x="1210" y="497"/>
                  </a:lnTo>
                  <a:lnTo>
                    <a:pt x="1219" y="491"/>
                  </a:lnTo>
                  <a:lnTo>
                    <a:pt x="1247" y="486"/>
                  </a:lnTo>
                  <a:lnTo>
                    <a:pt x="1251" y="469"/>
                  </a:lnTo>
                  <a:lnTo>
                    <a:pt x="1255" y="447"/>
                  </a:lnTo>
                  <a:lnTo>
                    <a:pt x="1254" y="436"/>
                  </a:lnTo>
                  <a:lnTo>
                    <a:pt x="1262" y="402"/>
                  </a:lnTo>
                  <a:lnTo>
                    <a:pt x="1298" y="375"/>
                  </a:lnTo>
                  <a:lnTo>
                    <a:pt x="1344" y="351"/>
                  </a:lnTo>
                  <a:lnTo>
                    <a:pt x="1367" y="332"/>
                  </a:lnTo>
                  <a:lnTo>
                    <a:pt x="1345" y="277"/>
                  </a:lnTo>
                  <a:lnTo>
                    <a:pt x="1366" y="260"/>
                  </a:lnTo>
                  <a:lnTo>
                    <a:pt x="1361" y="243"/>
                  </a:lnTo>
                  <a:lnTo>
                    <a:pt x="1273" y="181"/>
                  </a:lnTo>
                  <a:lnTo>
                    <a:pt x="1232" y="169"/>
                  </a:lnTo>
                  <a:lnTo>
                    <a:pt x="1268" y="130"/>
                  </a:lnTo>
                  <a:lnTo>
                    <a:pt x="1258" y="119"/>
                  </a:lnTo>
                  <a:lnTo>
                    <a:pt x="1233" y="136"/>
                  </a:lnTo>
                  <a:lnTo>
                    <a:pt x="1207" y="134"/>
                  </a:lnTo>
                  <a:lnTo>
                    <a:pt x="1158" y="157"/>
                  </a:lnTo>
                  <a:lnTo>
                    <a:pt x="1132" y="162"/>
                  </a:lnTo>
                  <a:lnTo>
                    <a:pt x="1091" y="169"/>
                  </a:lnTo>
                  <a:lnTo>
                    <a:pt x="1065" y="177"/>
                  </a:lnTo>
                  <a:lnTo>
                    <a:pt x="1021" y="191"/>
                  </a:lnTo>
                  <a:lnTo>
                    <a:pt x="955" y="230"/>
                  </a:lnTo>
                  <a:lnTo>
                    <a:pt x="912" y="252"/>
                  </a:lnTo>
                  <a:lnTo>
                    <a:pt x="897" y="233"/>
                  </a:lnTo>
                  <a:lnTo>
                    <a:pt x="950" y="130"/>
                  </a:lnTo>
                  <a:lnTo>
                    <a:pt x="901" y="6"/>
                  </a:lnTo>
                  <a:lnTo>
                    <a:pt x="897" y="6"/>
                  </a:lnTo>
                  <a:lnTo>
                    <a:pt x="761" y="122"/>
                  </a:lnTo>
                  <a:lnTo>
                    <a:pt x="654" y="174"/>
                  </a:lnTo>
                  <a:lnTo>
                    <a:pt x="643" y="235"/>
                  </a:lnTo>
                  <a:lnTo>
                    <a:pt x="599" y="239"/>
                  </a:lnTo>
                  <a:lnTo>
                    <a:pt x="553" y="298"/>
                  </a:lnTo>
                  <a:lnTo>
                    <a:pt x="610" y="346"/>
                  </a:lnTo>
                  <a:lnTo>
                    <a:pt x="564" y="389"/>
                  </a:lnTo>
                  <a:lnTo>
                    <a:pt x="482" y="423"/>
                  </a:lnTo>
                  <a:lnTo>
                    <a:pt x="420" y="496"/>
                  </a:lnTo>
                  <a:lnTo>
                    <a:pt x="339" y="533"/>
                  </a:lnTo>
                  <a:lnTo>
                    <a:pt x="295" y="557"/>
                  </a:lnTo>
                  <a:lnTo>
                    <a:pt x="155" y="608"/>
                  </a:lnTo>
                  <a:lnTo>
                    <a:pt x="138" y="583"/>
                  </a:lnTo>
                  <a:lnTo>
                    <a:pt x="119" y="601"/>
                  </a:lnTo>
                  <a:lnTo>
                    <a:pt x="85" y="643"/>
                  </a:lnTo>
                  <a:lnTo>
                    <a:pt x="9" y="715"/>
                  </a:lnTo>
                  <a:lnTo>
                    <a:pt x="70" y="823"/>
                  </a:lnTo>
                  <a:lnTo>
                    <a:pt x="69" y="877"/>
                  </a:lnTo>
                  <a:lnTo>
                    <a:pt x="62" y="948"/>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3" name="Freeform 38"/>
            <p:cNvSpPr>
              <a:spLocks/>
            </p:cNvSpPr>
            <p:nvPr/>
          </p:nvSpPr>
          <p:spPr bwMode="auto">
            <a:xfrm>
              <a:off x="2306" y="1697"/>
              <a:ext cx="896" cy="646"/>
            </a:xfrm>
            <a:custGeom>
              <a:avLst/>
              <a:gdLst>
                <a:gd name="T0" fmla="*/ 1479 w 1491"/>
                <a:gd name="T1" fmla="*/ 486 h 1075"/>
                <a:gd name="T2" fmla="*/ 1450 w 1491"/>
                <a:gd name="T3" fmla="*/ 453 h 1075"/>
                <a:gd name="T4" fmla="*/ 1409 w 1491"/>
                <a:gd name="T5" fmla="*/ 405 h 1075"/>
                <a:gd name="T6" fmla="*/ 1344 w 1491"/>
                <a:gd name="T7" fmla="*/ 412 h 1075"/>
                <a:gd name="T8" fmla="*/ 1274 w 1491"/>
                <a:gd name="T9" fmla="*/ 401 h 1075"/>
                <a:gd name="T10" fmla="*/ 1241 w 1491"/>
                <a:gd name="T11" fmla="*/ 378 h 1075"/>
                <a:gd name="T12" fmla="*/ 1192 w 1491"/>
                <a:gd name="T13" fmla="*/ 352 h 1075"/>
                <a:gd name="T14" fmla="*/ 1166 w 1491"/>
                <a:gd name="T15" fmla="*/ 320 h 1075"/>
                <a:gd name="T16" fmla="*/ 1114 w 1491"/>
                <a:gd name="T17" fmla="*/ 277 h 1075"/>
                <a:gd name="T18" fmla="*/ 1075 w 1491"/>
                <a:gd name="T19" fmla="*/ 274 h 1075"/>
                <a:gd name="T20" fmla="*/ 1011 w 1491"/>
                <a:gd name="T21" fmla="*/ 222 h 1075"/>
                <a:gd name="T22" fmla="*/ 934 w 1491"/>
                <a:gd name="T23" fmla="*/ 199 h 1075"/>
                <a:gd name="T24" fmla="*/ 820 w 1491"/>
                <a:gd name="T25" fmla="*/ 202 h 1075"/>
                <a:gd name="T26" fmla="*/ 689 w 1491"/>
                <a:gd name="T27" fmla="*/ 188 h 1075"/>
                <a:gd name="T28" fmla="*/ 754 w 1491"/>
                <a:gd name="T29" fmla="*/ 34 h 1075"/>
                <a:gd name="T30" fmla="*/ 603 w 1491"/>
                <a:gd name="T31" fmla="*/ 3 h 1075"/>
                <a:gd name="T32" fmla="*/ 493 w 1491"/>
                <a:gd name="T33" fmla="*/ 50 h 1075"/>
                <a:gd name="T34" fmla="*/ 416 w 1491"/>
                <a:gd name="T35" fmla="*/ 21 h 1075"/>
                <a:gd name="T36" fmla="*/ 303 w 1491"/>
                <a:gd name="T37" fmla="*/ 30 h 1075"/>
                <a:gd name="T38" fmla="*/ 339 w 1491"/>
                <a:gd name="T39" fmla="*/ 113 h 1075"/>
                <a:gd name="T40" fmla="*/ 330 w 1491"/>
                <a:gd name="T41" fmla="*/ 166 h 1075"/>
                <a:gd name="T42" fmla="*/ 263 w 1491"/>
                <a:gd name="T43" fmla="*/ 208 h 1075"/>
                <a:gd name="T44" fmla="*/ 210 w 1491"/>
                <a:gd name="T45" fmla="*/ 298 h 1075"/>
                <a:gd name="T46" fmla="*/ 141 w 1491"/>
                <a:gd name="T47" fmla="*/ 369 h 1075"/>
                <a:gd name="T48" fmla="*/ 87 w 1491"/>
                <a:gd name="T49" fmla="*/ 457 h 1075"/>
                <a:gd name="T50" fmla="*/ 200 w 1491"/>
                <a:gd name="T51" fmla="*/ 444 h 1075"/>
                <a:gd name="T52" fmla="*/ 362 w 1491"/>
                <a:gd name="T53" fmla="*/ 400 h 1075"/>
                <a:gd name="T54" fmla="*/ 465 w 1491"/>
                <a:gd name="T55" fmla="*/ 488 h 1075"/>
                <a:gd name="T56" fmla="*/ 407 w 1491"/>
                <a:gd name="T57" fmla="*/ 536 h 1075"/>
                <a:gd name="T58" fmla="*/ 369 w 1491"/>
                <a:gd name="T59" fmla="*/ 578 h 1075"/>
                <a:gd name="T60" fmla="*/ 227 w 1491"/>
                <a:gd name="T61" fmla="*/ 648 h 1075"/>
                <a:gd name="T62" fmla="*/ 225 w 1491"/>
                <a:gd name="T63" fmla="*/ 765 h 1075"/>
                <a:gd name="T64" fmla="*/ 105 w 1491"/>
                <a:gd name="T65" fmla="*/ 908 h 1075"/>
                <a:gd name="T66" fmla="*/ 0 w 1491"/>
                <a:gd name="T67" fmla="*/ 1006 h 1075"/>
                <a:gd name="T68" fmla="*/ 47 w 1491"/>
                <a:gd name="T69" fmla="*/ 1028 h 1075"/>
                <a:gd name="T70" fmla="*/ 92 w 1491"/>
                <a:gd name="T71" fmla="*/ 1075 h 1075"/>
                <a:gd name="T72" fmla="*/ 210 w 1491"/>
                <a:gd name="T73" fmla="*/ 984 h 1075"/>
                <a:gd name="T74" fmla="*/ 235 w 1491"/>
                <a:gd name="T75" fmla="*/ 963 h 1075"/>
                <a:gd name="T76" fmla="*/ 302 w 1491"/>
                <a:gd name="T77" fmla="*/ 998 h 1075"/>
                <a:gd name="T78" fmla="*/ 368 w 1491"/>
                <a:gd name="T79" fmla="*/ 942 h 1075"/>
                <a:gd name="T80" fmla="*/ 404 w 1491"/>
                <a:gd name="T81" fmla="*/ 902 h 1075"/>
                <a:gd name="T82" fmla="*/ 426 w 1491"/>
                <a:gd name="T83" fmla="*/ 861 h 1075"/>
                <a:gd name="T84" fmla="*/ 456 w 1491"/>
                <a:gd name="T85" fmla="*/ 831 h 1075"/>
                <a:gd name="T86" fmla="*/ 455 w 1491"/>
                <a:gd name="T87" fmla="*/ 799 h 1075"/>
                <a:gd name="T88" fmla="*/ 518 w 1491"/>
                <a:gd name="T89" fmla="*/ 814 h 1075"/>
                <a:gd name="T90" fmla="*/ 643 w 1491"/>
                <a:gd name="T91" fmla="*/ 717 h 1075"/>
                <a:gd name="T92" fmla="*/ 688 w 1491"/>
                <a:gd name="T93" fmla="*/ 674 h 1075"/>
                <a:gd name="T94" fmla="*/ 697 w 1491"/>
                <a:gd name="T95" fmla="*/ 641 h 1075"/>
                <a:gd name="T96" fmla="*/ 771 w 1491"/>
                <a:gd name="T97" fmla="*/ 657 h 1075"/>
                <a:gd name="T98" fmla="*/ 817 w 1491"/>
                <a:gd name="T99" fmla="*/ 659 h 1075"/>
                <a:gd name="T100" fmla="*/ 890 w 1491"/>
                <a:gd name="T101" fmla="*/ 668 h 1075"/>
                <a:gd name="T102" fmla="*/ 972 w 1491"/>
                <a:gd name="T103" fmla="*/ 660 h 1075"/>
                <a:gd name="T104" fmla="*/ 1056 w 1491"/>
                <a:gd name="T105" fmla="*/ 607 h 1075"/>
                <a:gd name="T106" fmla="*/ 1145 w 1491"/>
                <a:gd name="T107" fmla="*/ 584 h 1075"/>
                <a:gd name="T108" fmla="*/ 1247 w 1491"/>
                <a:gd name="T109" fmla="*/ 598 h 1075"/>
                <a:gd name="T110" fmla="*/ 1317 w 1491"/>
                <a:gd name="T111" fmla="*/ 603 h 1075"/>
                <a:gd name="T112" fmla="*/ 1403 w 1491"/>
                <a:gd name="T113" fmla="*/ 595 h 1075"/>
                <a:gd name="T114" fmla="*/ 1476 w 1491"/>
                <a:gd name="T115" fmla="*/ 538 h 1075"/>
                <a:gd name="T116" fmla="*/ 1413 w 1491"/>
                <a:gd name="T117" fmla="*/ 547 h 1075"/>
                <a:gd name="T118" fmla="*/ 1468 w 1491"/>
                <a:gd name="T119" fmla="*/ 496 h 10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91" h="1075">
                  <a:moveTo>
                    <a:pt x="1479" y="486"/>
                  </a:moveTo>
                  <a:lnTo>
                    <a:pt x="1479" y="486"/>
                  </a:lnTo>
                  <a:lnTo>
                    <a:pt x="1446" y="471"/>
                  </a:lnTo>
                  <a:lnTo>
                    <a:pt x="1450" y="453"/>
                  </a:lnTo>
                  <a:lnTo>
                    <a:pt x="1452" y="441"/>
                  </a:lnTo>
                  <a:lnTo>
                    <a:pt x="1409" y="405"/>
                  </a:lnTo>
                  <a:lnTo>
                    <a:pt x="1358" y="409"/>
                  </a:lnTo>
                  <a:lnTo>
                    <a:pt x="1344" y="412"/>
                  </a:lnTo>
                  <a:lnTo>
                    <a:pt x="1284" y="407"/>
                  </a:lnTo>
                  <a:lnTo>
                    <a:pt x="1274" y="401"/>
                  </a:lnTo>
                  <a:lnTo>
                    <a:pt x="1240" y="387"/>
                  </a:lnTo>
                  <a:lnTo>
                    <a:pt x="1241" y="378"/>
                  </a:lnTo>
                  <a:lnTo>
                    <a:pt x="1188" y="379"/>
                  </a:lnTo>
                  <a:lnTo>
                    <a:pt x="1192" y="352"/>
                  </a:lnTo>
                  <a:lnTo>
                    <a:pt x="1191" y="337"/>
                  </a:lnTo>
                  <a:lnTo>
                    <a:pt x="1166" y="320"/>
                  </a:lnTo>
                  <a:lnTo>
                    <a:pt x="1117" y="291"/>
                  </a:lnTo>
                  <a:lnTo>
                    <a:pt x="1114" y="277"/>
                  </a:lnTo>
                  <a:lnTo>
                    <a:pt x="1087" y="275"/>
                  </a:lnTo>
                  <a:lnTo>
                    <a:pt x="1075" y="274"/>
                  </a:lnTo>
                  <a:lnTo>
                    <a:pt x="1080" y="257"/>
                  </a:lnTo>
                  <a:lnTo>
                    <a:pt x="1011" y="222"/>
                  </a:lnTo>
                  <a:lnTo>
                    <a:pt x="1015" y="196"/>
                  </a:lnTo>
                  <a:lnTo>
                    <a:pt x="934" y="199"/>
                  </a:lnTo>
                  <a:lnTo>
                    <a:pt x="843" y="250"/>
                  </a:lnTo>
                  <a:lnTo>
                    <a:pt x="820" y="202"/>
                  </a:lnTo>
                  <a:lnTo>
                    <a:pt x="735" y="200"/>
                  </a:lnTo>
                  <a:lnTo>
                    <a:pt x="689" y="188"/>
                  </a:lnTo>
                  <a:lnTo>
                    <a:pt x="706" y="124"/>
                  </a:lnTo>
                  <a:lnTo>
                    <a:pt x="754" y="34"/>
                  </a:lnTo>
                  <a:lnTo>
                    <a:pt x="667" y="43"/>
                  </a:lnTo>
                  <a:lnTo>
                    <a:pt x="603" y="3"/>
                  </a:lnTo>
                  <a:lnTo>
                    <a:pt x="570" y="29"/>
                  </a:lnTo>
                  <a:lnTo>
                    <a:pt x="493" y="50"/>
                  </a:lnTo>
                  <a:lnTo>
                    <a:pt x="423" y="20"/>
                  </a:lnTo>
                  <a:lnTo>
                    <a:pt x="416" y="21"/>
                  </a:lnTo>
                  <a:lnTo>
                    <a:pt x="383" y="0"/>
                  </a:lnTo>
                  <a:lnTo>
                    <a:pt x="303" y="30"/>
                  </a:lnTo>
                  <a:lnTo>
                    <a:pt x="320" y="114"/>
                  </a:lnTo>
                  <a:lnTo>
                    <a:pt x="339" y="113"/>
                  </a:lnTo>
                  <a:lnTo>
                    <a:pt x="340" y="127"/>
                  </a:lnTo>
                  <a:lnTo>
                    <a:pt x="330" y="166"/>
                  </a:lnTo>
                  <a:lnTo>
                    <a:pt x="277" y="174"/>
                  </a:lnTo>
                  <a:lnTo>
                    <a:pt x="263" y="208"/>
                  </a:lnTo>
                  <a:lnTo>
                    <a:pt x="215" y="215"/>
                  </a:lnTo>
                  <a:lnTo>
                    <a:pt x="210" y="298"/>
                  </a:lnTo>
                  <a:lnTo>
                    <a:pt x="158" y="302"/>
                  </a:lnTo>
                  <a:lnTo>
                    <a:pt x="141" y="369"/>
                  </a:lnTo>
                  <a:lnTo>
                    <a:pt x="96" y="398"/>
                  </a:lnTo>
                  <a:lnTo>
                    <a:pt x="87" y="457"/>
                  </a:lnTo>
                  <a:lnTo>
                    <a:pt x="142" y="440"/>
                  </a:lnTo>
                  <a:lnTo>
                    <a:pt x="200" y="444"/>
                  </a:lnTo>
                  <a:lnTo>
                    <a:pt x="280" y="437"/>
                  </a:lnTo>
                  <a:lnTo>
                    <a:pt x="362" y="400"/>
                  </a:lnTo>
                  <a:lnTo>
                    <a:pt x="407" y="415"/>
                  </a:lnTo>
                  <a:lnTo>
                    <a:pt x="465" y="488"/>
                  </a:lnTo>
                  <a:lnTo>
                    <a:pt x="454" y="518"/>
                  </a:lnTo>
                  <a:lnTo>
                    <a:pt x="407" y="536"/>
                  </a:lnTo>
                  <a:lnTo>
                    <a:pt x="357" y="547"/>
                  </a:lnTo>
                  <a:lnTo>
                    <a:pt x="369" y="578"/>
                  </a:lnTo>
                  <a:lnTo>
                    <a:pt x="350" y="613"/>
                  </a:lnTo>
                  <a:lnTo>
                    <a:pt x="227" y="648"/>
                  </a:lnTo>
                  <a:lnTo>
                    <a:pt x="212" y="663"/>
                  </a:lnTo>
                  <a:lnTo>
                    <a:pt x="225" y="765"/>
                  </a:lnTo>
                  <a:lnTo>
                    <a:pt x="215" y="821"/>
                  </a:lnTo>
                  <a:lnTo>
                    <a:pt x="105" y="908"/>
                  </a:lnTo>
                  <a:lnTo>
                    <a:pt x="66" y="963"/>
                  </a:lnTo>
                  <a:lnTo>
                    <a:pt x="0" y="1006"/>
                  </a:lnTo>
                  <a:lnTo>
                    <a:pt x="39" y="1028"/>
                  </a:lnTo>
                  <a:lnTo>
                    <a:pt x="47" y="1028"/>
                  </a:lnTo>
                  <a:lnTo>
                    <a:pt x="68" y="1003"/>
                  </a:lnTo>
                  <a:lnTo>
                    <a:pt x="92" y="1075"/>
                  </a:lnTo>
                  <a:lnTo>
                    <a:pt x="159" y="1036"/>
                  </a:lnTo>
                  <a:lnTo>
                    <a:pt x="210" y="984"/>
                  </a:lnTo>
                  <a:lnTo>
                    <a:pt x="221" y="969"/>
                  </a:lnTo>
                  <a:lnTo>
                    <a:pt x="235" y="963"/>
                  </a:lnTo>
                  <a:lnTo>
                    <a:pt x="243" y="984"/>
                  </a:lnTo>
                  <a:lnTo>
                    <a:pt x="302" y="998"/>
                  </a:lnTo>
                  <a:lnTo>
                    <a:pt x="324" y="958"/>
                  </a:lnTo>
                  <a:lnTo>
                    <a:pt x="368" y="942"/>
                  </a:lnTo>
                  <a:lnTo>
                    <a:pt x="387" y="932"/>
                  </a:lnTo>
                  <a:lnTo>
                    <a:pt x="404" y="902"/>
                  </a:lnTo>
                  <a:lnTo>
                    <a:pt x="407" y="896"/>
                  </a:lnTo>
                  <a:lnTo>
                    <a:pt x="426" y="861"/>
                  </a:lnTo>
                  <a:lnTo>
                    <a:pt x="432" y="844"/>
                  </a:lnTo>
                  <a:lnTo>
                    <a:pt x="456" y="831"/>
                  </a:lnTo>
                  <a:lnTo>
                    <a:pt x="453" y="803"/>
                  </a:lnTo>
                  <a:lnTo>
                    <a:pt x="455" y="799"/>
                  </a:lnTo>
                  <a:lnTo>
                    <a:pt x="500" y="781"/>
                  </a:lnTo>
                  <a:lnTo>
                    <a:pt x="518" y="814"/>
                  </a:lnTo>
                  <a:lnTo>
                    <a:pt x="647" y="786"/>
                  </a:lnTo>
                  <a:lnTo>
                    <a:pt x="643" y="717"/>
                  </a:lnTo>
                  <a:lnTo>
                    <a:pt x="685" y="700"/>
                  </a:lnTo>
                  <a:lnTo>
                    <a:pt x="688" y="674"/>
                  </a:lnTo>
                  <a:lnTo>
                    <a:pt x="674" y="644"/>
                  </a:lnTo>
                  <a:lnTo>
                    <a:pt x="697" y="641"/>
                  </a:lnTo>
                  <a:lnTo>
                    <a:pt x="762" y="637"/>
                  </a:lnTo>
                  <a:lnTo>
                    <a:pt x="771" y="657"/>
                  </a:lnTo>
                  <a:lnTo>
                    <a:pt x="776" y="657"/>
                  </a:lnTo>
                  <a:lnTo>
                    <a:pt x="817" y="659"/>
                  </a:lnTo>
                  <a:lnTo>
                    <a:pt x="863" y="668"/>
                  </a:lnTo>
                  <a:lnTo>
                    <a:pt x="890" y="668"/>
                  </a:lnTo>
                  <a:lnTo>
                    <a:pt x="915" y="671"/>
                  </a:lnTo>
                  <a:lnTo>
                    <a:pt x="972" y="660"/>
                  </a:lnTo>
                  <a:lnTo>
                    <a:pt x="1034" y="606"/>
                  </a:lnTo>
                  <a:lnTo>
                    <a:pt x="1056" y="607"/>
                  </a:lnTo>
                  <a:lnTo>
                    <a:pt x="1119" y="578"/>
                  </a:lnTo>
                  <a:lnTo>
                    <a:pt x="1145" y="584"/>
                  </a:lnTo>
                  <a:lnTo>
                    <a:pt x="1208" y="603"/>
                  </a:lnTo>
                  <a:lnTo>
                    <a:pt x="1247" y="598"/>
                  </a:lnTo>
                  <a:lnTo>
                    <a:pt x="1251" y="598"/>
                  </a:lnTo>
                  <a:lnTo>
                    <a:pt x="1317" y="603"/>
                  </a:lnTo>
                  <a:lnTo>
                    <a:pt x="1351" y="617"/>
                  </a:lnTo>
                  <a:lnTo>
                    <a:pt x="1403" y="595"/>
                  </a:lnTo>
                  <a:lnTo>
                    <a:pt x="1491" y="556"/>
                  </a:lnTo>
                  <a:lnTo>
                    <a:pt x="1476" y="538"/>
                  </a:lnTo>
                  <a:lnTo>
                    <a:pt x="1433" y="556"/>
                  </a:lnTo>
                  <a:lnTo>
                    <a:pt x="1413" y="547"/>
                  </a:lnTo>
                  <a:lnTo>
                    <a:pt x="1420" y="541"/>
                  </a:lnTo>
                  <a:lnTo>
                    <a:pt x="1468" y="496"/>
                  </a:lnTo>
                  <a:lnTo>
                    <a:pt x="1479" y="486"/>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4" name="Freeform 39"/>
            <p:cNvSpPr>
              <a:spLocks noEditPoints="1"/>
            </p:cNvSpPr>
            <p:nvPr/>
          </p:nvSpPr>
          <p:spPr bwMode="auto">
            <a:xfrm>
              <a:off x="2303" y="1694"/>
              <a:ext cx="902" cy="652"/>
            </a:xfrm>
            <a:custGeom>
              <a:avLst/>
              <a:gdLst>
                <a:gd name="T0" fmla="*/ 54 w 1502"/>
                <a:gd name="T1" fmla="*/ 1035 h 1084"/>
                <a:gd name="T2" fmla="*/ 109 w 1502"/>
                <a:gd name="T3" fmla="*/ 909 h 1084"/>
                <a:gd name="T4" fmla="*/ 232 w 1502"/>
                <a:gd name="T5" fmla="*/ 649 h 1084"/>
                <a:gd name="T6" fmla="*/ 413 w 1502"/>
                <a:gd name="T7" fmla="*/ 536 h 1084"/>
                <a:gd name="T8" fmla="*/ 368 w 1502"/>
                <a:gd name="T9" fmla="*/ 408 h 1084"/>
                <a:gd name="T10" fmla="*/ 88 w 1502"/>
                <a:gd name="T11" fmla="*/ 465 h 1084"/>
                <a:gd name="T12" fmla="*/ 213 w 1502"/>
                <a:gd name="T13" fmla="*/ 299 h 1084"/>
                <a:gd name="T14" fmla="*/ 333 w 1502"/>
                <a:gd name="T15" fmla="*/ 167 h 1084"/>
                <a:gd name="T16" fmla="*/ 306 w 1502"/>
                <a:gd name="T17" fmla="*/ 32 h 1084"/>
                <a:gd name="T18" fmla="*/ 499 w 1502"/>
                <a:gd name="T19" fmla="*/ 51 h 1084"/>
                <a:gd name="T20" fmla="*/ 766 w 1502"/>
                <a:gd name="T21" fmla="*/ 34 h 1084"/>
                <a:gd name="T22" fmla="*/ 828 w 1502"/>
                <a:gd name="T23" fmla="*/ 203 h 1084"/>
                <a:gd name="T24" fmla="*/ 1021 w 1502"/>
                <a:gd name="T25" fmla="*/ 224 h 1084"/>
                <a:gd name="T26" fmla="*/ 1126 w 1502"/>
                <a:gd name="T27" fmla="*/ 293 h 1084"/>
                <a:gd name="T28" fmla="*/ 1198 w 1502"/>
                <a:gd name="T29" fmla="*/ 379 h 1084"/>
                <a:gd name="T30" fmla="*/ 1292 w 1502"/>
                <a:gd name="T31" fmla="*/ 408 h 1084"/>
                <a:gd name="T32" fmla="*/ 1462 w 1502"/>
                <a:gd name="T33" fmla="*/ 444 h 1084"/>
                <a:gd name="T34" fmla="*/ 1425 w 1502"/>
                <a:gd name="T35" fmla="*/ 550 h 1084"/>
                <a:gd name="T36" fmla="*/ 1357 w 1502"/>
                <a:gd name="T37" fmla="*/ 625 h 1084"/>
                <a:gd name="T38" fmla="*/ 1213 w 1502"/>
                <a:gd name="T39" fmla="*/ 611 h 1084"/>
                <a:gd name="T40" fmla="*/ 1041 w 1502"/>
                <a:gd name="T41" fmla="*/ 613 h 1084"/>
                <a:gd name="T42" fmla="*/ 869 w 1502"/>
                <a:gd name="T43" fmla="*/ 675 h 1084"/>
                <a:gd name="T44" fmla="*/ 766 w 1502"/>
                <a:gd name="T45" fmla="*/ 644 h 1084"/>
                <a:gd name="T46" fmla="*/ 694 w 1502"/>
                <a:gd name="T47" fmla="*/ 706 h 1084"/>
                <a:gd name="T48" fmla="*/ 504 w 1502"/>
                <a:gd name="T49" fmla="*/ 789 h 1084"/>
                <a:gd name="T50" fmla="*/ 441 w 1502"/>
                <a:gd name="T51" fmla="*/ 851 h 1084"/>
                <a:gd name="T52" fmla="*/ 375 w 1502"/>
                <a:gd name="T53" fmla="*/ 949 h 1084"/>
                <a:gd name="T54" fmla="*/ 239 w 1502"/>
                <a:gd name="T55" fmla="*/ 972 h 1084"/>
                <a:gd name="T56" fmla="*/ 96 w 1502"/>
                <a:gd name="T57" fmla="*/ 1084 h 1084"/>
                <a:gd name="T58" fmla="*/ 163 w 1502"/>
                <a:gd name="T59" fmla="*/ 1037 h 1084"/>
                <a:gd name="T60" fmla="*/ 251 w 1502"/>
                <a:gd name="T61" fmla="*/ 985 h 1084"/>
                <a:gd name="T62" fmla="*/ 391 w 1502"/>
                <a:gd name="T63" fmla="*/ 934 h 1084"/>
                <a:gd name="T64" fmla="*/ 459 w 1502"/>
                <a:gd name="T65" fmla="*/ 833 h 1084"/>
                <a:gd name="T66" fmla="*/ 526 w 1502"/>
                <a:gd name="T67" fmla="*/ 814 h 1084"/>
                <a:gd name="T68" fmla="*/ 690 w 1502"/>
                <a:gd name="T69" fmla="*/ 679 h 1084"/>
                <a:gd name="T70" fmla="*/ 779 w 1502"/>
                <a:gd name="T71" fmla="*/ 658 h 1084"/>
                <a:gd name="T72" fmla="*/ 896 w 1502"/>
                <a:gd name="T73" fmla="*/ 669 h 1084"/>
                <a:gd name="T74" fmla="*/ 1062 w 1502"/>
                <a:gd name="T75" fmla="*/ 607 h 1084"/>
                <a:gd name="T76" fmla="*/ 1257 w 1502"/>
                <a:gd name="T77" fmla="*/ 598 h 1084"/>
                <a:gd name="T78" fmla="*/ 1481 w 1502"/>
                <a:gd name="T79" fmla="*/ 546 h 1084"/>
                <a:gd name="T80" fmla="*/ 1479 w 1502"/>
                <a:gd name="T81" fmla="*/ 491 h 1084"/>
                <a:gd name="T82" fmla="*/ 1365 w 1502"/>
                <a:gd name="T83" fmla="*/ 416 h 1084"/>
                <a:gd name="T84" fmla="*/ 1279 w 1502"/>
                <a:gd name="T85" fmla="*/ 407 h 1084"/>
                <a:gd name="T86" fmla="*/ 1195 w 1502"/>
                <a:gd name="T87" fmla="*/ 355 h 1084"/>
                <a:gd name="T88" fmla="*/ 1117 w 1502"/>
                <a:gd name="T89" fmla="*/ 284 h 1084"/>
                <a:gd name="T90" fmla="*/ 1017 w 1502"/>
                <a:gd name="T91" fmla="*/ 203 h 1084"/>
                <a:gd name="T92" fmla="*/ 741 w 1502"/>
                <a:gd name="T93" fmla="*/ 208 h 1084"/>
                <a:gd name="T94" fmla="*/ 673 w 1502"/>
                <a:gd name="T95" fmla="*/ 51 h 1084"/>
                <a:gd name="T96" fmla="*/ 428 w 1502"/>
                <a:gd name="T97" fmla="*/ 28 h 1084"/>
                <a:gd name="T98" fmla="*/ 329 w 1502"/>
                <a:gd name="T99" fmla="*/ 114 h 1084"/>
                <a:gd name="T100" fmla="*/ 285 w 1502"/>
                <a:gd name="T101" fmla="*/ 181 h 1084"/>
                <a:gd name="T102" fmla="*/ 167 w 1502"/>
                <a:gd name="T103" fmla="*/ 309 h 1084"/>
                <a:gd name="T104" fmla="*/ 148 w 1502"/>
                <a:gd name="T105" fmla="*/ 441 h 1084"/>
                <a:gd name="T106" fmla="*/ 415 w 1502"/>
                <a:gd name="T107" fmla="*/ 416 h 1084"/>
                <a:gd name="T108" fmla="*/ 367 w 1502"/>
                <a:gd name="T109" fmla="*/ 553 h 1084"/>
                <a:gd name="T110" fmla="*/ 222 w 1502"/>
                <a:gd name="T111" fmla="*/ 668 h 1084"/>
                <a:gd name="T112" fmla="*/ 113 w 1502"/>
                <a:gd name="T113" fmla="*/ 914 h 1084"/>
                <a:gd name="T114" fmla="*/ 51 w 1502"/>
                <a:gd name="T115" fmla="*/ 1029 h 10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02" h="1084">
                  <a:moveTo>
                    <a:pt x="96" y="1084"/>
                  </a:moveTo>
                  <a:lnTo>
                    <a:pt x="96" y="1084"/>
                  </a:lnTo>
                  <a:lnTo>
                    <a:pt x="73" y="1013"/>
                  </a:lnTo>
                  <a:lnTo>
                    <a:pt x="54" y="1035"/>
                  </a:lnTo>
                  <a:lnTo>
                    <a:pt x="44" y="1035"/>
                  </a:lnTo>
                  <a:lnTo>
                    <a:pt x="0" y="1010"/>
                  </a:lnTo>
                  <a:lnTo>
                    <a:pt x="69" y="964"/>
                  </a:lnTo>
                  <a:lnTo>
                    <a:pt x="109" y="909"/>
                  </a:lnTo>
                  <a:lnTo>
                    <a:pt x="218" y="823"/>
                  </a:lnTo>
                  <a:lnTo>
                    <a:pt x="228" y="768"/>
                  </a:lnTo>
                  <a:lnTo>
                    <a:pt x="215" y="666"/>
                  </a:lnTo>
                  <a:lnTo>
                    <a:pt x="232" y="649"/>
                  </a:lnTo>
                  <a:lnTo>
                    <a:pt x="354" y="614"/>
                  </a:lnTo>
                  <a:lnTo>
                    <a:pt x="372" y="581"/>
                  </a:lnTo>
                  <a:lnTo>
                    <a:pt x="358" y="549"/>
                  </a:lnTo>
                  <a:lnTo>
                    <a:pt x="413" y="536"/>
                  </a:lnTo>
                  <a:lnTo>
                    <a:pt x="457" y="519"/>
                  </a:lnTo>
                  <a:lnTo>
                    <a:pt x="468" y="493"/>
                  </a:lnTo>
                  <a:lnTo>
                    <a:pt x="411" y="422"/>
                  </a:lnTo>
                  <a:lnTo>
                    <a:pt x="368" y="408"/>
                  </a:lnTo>
                  <a:lnTo>
                    <a:pt x="286" y="444"/>
                  </a:lnTo>
                  <a:lnTo>
                    <a:pt x="206" y="451"/>
                  </a:lnTo>
                  <a:lnTo>
                    <a:pt x="149" y="448"/>
                  </a:lnTo>
                  <a:lnTo>
                    <a:pt x="88" y="465"/>
                  </a:lnTo>
                  <a:lnTo>
                    <a:pt x="99" y="400"/>
                  </a:lnTo>
                  <a:lnTo>
                    <a:pt x="144" y="371"/>
                  </a:lnTo>
                  <a:lnTo>
                    <a:pt x="162" y="303"/>
                  </a:lnTo>
                  <a:lnTo>
                    <a:pt x="213" y="299"/>
                  </a:lnTo>
                  <a:lnTo>
                    <a:pt x="217" y="217"/>
                  </a:lnTo>
                  <a:lnTo>
                    <a:pt x="267" y="209"/>
                  </a:lnTo>
                  <a:lnTo>
                    <a:pt x="281" y="175"/>
                  </a:lnTo>
                  <a:lnTo>
                    <a:pt x="333" y="167"/>
                  </a:lnTo>
                  <a:lnTo>
                    <a:pt x="343" y="131"/>
                  </a:lnTo>
                  <a:lnTo>
                    <a:pt x="342" y="120"/>
                  </a:lnTo>
                  <a:lnTo>
                    <a:pt x="323" y="121"/>
                  </a:lnTo>
                  <a:lnTo>
                    <a:pt x="306" y="32"/>
                  </a:lnTo>
                  <a:lnTo>
                    <a:pt x="390" y="0"/>
                  </a:lnTo>
                  <a:lnTo>
                    <a:pt x="422" y="22"/>
                  </a:lnTo>
                  <a:lnTo>
                    <a:pt x="429" y="21"/>
                  </a:lnTo>
                  <a:lnTo>
                    <a:pt x="499" y="51"/>
                  </a:lnTo>
                  <a:lnTo>
                    <a:pt x="574" y="30"/>
                  </a:lnTo>
                  <a:lnTo>
                    <a:pt x="608" y="3"/>
                  </a:lnTo>
                  <a:lnTo>
                    <a:pt x="674" y="44"/>
                  </a:lnTo>
                  <a:lnTo>
                    <a:pt x="766" y="34"/>
                  </a:lnTo>
                  <a:lnTo>
                    <a:pt x="715" y="129"/>
                  </a:lnTo>
                  <a:lnTo>
                    <a:pt x="699" y="190"/>
                  </a:lnTo>
                  <a:lnTo>
                    <a:pt x="742" y="201"/>
                  </a:lnTo>
                  <a:lnTo>
                    <a:pt x="828" y="203"/>
                  </a:lnTo>
                  <a:lnTo>
                    <a:pt x="851" y="249"/>
                  </a:lnTo>
                  <a:lnTo>
                    <a:pt x="940" y="200"/>
                  </a:lnTo>
                  <a:lnTo>
                    <a:pt x="1025" y="196"/>
                  </a:lnTo>
                  <a:lnTo>
                    <a:pt x="1021" y="224"/>
                  </a:lnTo>
                  <a:lnTo>
                    <a:pt x="1090" y="260"/>
                  </a:lnTo>
                  <a:lnTo>
                    <a:pt x="1086" y="275"/>
                  </a:lnTo>
                  <a:lnTo>
                    <a:pt x="1123" y="278"/>
                  </a:lnTo>
                  <a:lnTo>
                    <a:pt x="1126" y="293"/>
                  </a:lnTo>
                  <a:lnTo>
                    <a:pt x="1173" y="322"/>
                  </a:lnTo>
                  <a:lnTo>
                    <a:pt x="1201" y="339"/>
                  </a:lnTo>
                  <a:lnTo>
                    <a:pt x="1201" y="356"/>
                  </a:lnTo>
                  <a:lnTo>
                    <a:pt x="1198" y="379"/>
                  </a:lnTo>
                  <a:lnTo>
                    <a:pt x="1250" y="379"/>
                  </a:lnTo>
                  <a:lnTo>
                    <a:pt x="1250" y="389"/>
                  </a:lnTo>
                  <a:lnTo>
                    <a:pt x="1282" y="402"/>
                  </a:lnTo>
                  <a:lnTo>
                    <a:pt x="1292" y="408"/>
                  </a:lnTo>
                  <a:lnTo>
                    <a:pt x="1350" y="413"/>
                  </a:lnTo>
                  <a:lnTo>
                    <a:pt x="1364" y="410"/>
                  </a:lnTo>
                  <a:lnTo>
                    <a:pt x="1416" y="405"/>
                  </a:lnTo>
                  <a:lnTo>
                    <a:pt x="1462" y="444"/>
                  </a:lnTo>
                  <a:lnTo>
                    <a:pt x="1456" y="473"/>
                  </a:lnTo>
                  <a:lnTo>
                    <a:pt x="1490" y="489"/>
                  </a:lnTo>
                  <a:lnTo>
                    <a:pt x="1476" y="503"/>
                  </a:lnTo>
                  <a:lnTo>
                    <a:pt x="1425" y="550"/>
                  </a:lnTo>
                  <a:lnTo>
                    <a:pt x="1439" y="556"/>
                  </a:lnTo>
                  <a:lnTo>
                    <a:pt x="1483" y="538"/>
                  </a:lnTo>
                  <a:lnTo>
                    <a:pt x="1502" y="561"/>
                  </a:lnTo>
                  <a:lnTo>
                    <a:pt x="1357" y="625"/>
                  </a:lnTo>
                  <a:lnTo>
                    <a:pt x="1322" y="610"/>
                  </a:lnTo>
                  <a:lnTo>
                    <a:pt x="1257" y="605"/>
                  </a:lnTo>
                  <a:lnTo>
                    <a:pt x="1254" y="606"/>
                  </a:lnTo>
                  <a:lnTo>
                    <a:pt x="1213" y="611"/>
                  </a:lnTo>
                  <a:lnTo>
                    <a:pt x="1150" y="591"/>
                  </a:lnTo>
                  <a:lnTo>
                    <a:pt x="1125" y="586"/>
                  </a:lnTo>
                  <a:lnTo>
                    <a:pt x="1063" y="614"/>
                  </a:lnTo>
                  <a:lnTo>
                    <a:pt x="1041" y="613"/>
                  </a:lnTo>
                  <a:lnTo>
                    <a:pt x="979" y="667"/>
                  </a:lnTo>
                  <a:lnTo>
                    <a:pt x="921" y="678"/>
                  </a:lnTo>
                  <a:lnTo>
                    <a:pt x="896" y="676"/>
                  </a:lnTo>
                  <a:lnTo>
                    <a:pt x="869" y="675"/>
                  </a:lnTo>
                  <a:lnTo>
                    <a:pt x="822" y="667"/>
                  </a:lnTo>
                  <a:lnTo>
                    <a:pt x="781" y="664"/>
                  </a:lnTo>
                  <a:lnTo>
                    <a:pt x="775" y="665"/>
                  </a:lnTo>
                  <a:lnTo>
                    <a:pt x="766" y="644"/>
                  </a:lnTo>
                  <a:lnTo>
                    <a:pt x="703" y="648"/>
                  </a:lnTo>
                  <a:lnTo>
                    <a:pt x="685" y="651"/>
                  </a:lnTo>
                  <a:lnTo>
                    <a:pt x="697" y="678"/>
                  </a:lnTo>
                  <a:lnTo>
                    <a:pt x="694" y="706"/>
                  </a:lnTo>
                  <a:lnTo>
                    <a:pt x="653" y="723"/>
                  </a:lnTo>
                  <a:lnTo>
                    <a:pt x="656" y="793"/>
                  </a:lnTo>
                  <a:lnTo>
                    <a:pt x="522" y="822"/>
                  </a:lnTo>
                  <a:lnTo>
                    <a:pt x="504" y="789"/>
                  </a:lnTo>
                  <a:lnTo>
                    <a:pt x="464" y="806"/>
                  </a:lnTo>
                  <a:lnTo>
                    <a:pt x="462" y="808"/>
                  </a:lnTo>
                  <a:lnTo>
                    <a:pt x="466" y="837"/>
                  </a:lnTo>
                  <a:lnTo>
                    <a:pt x="441" y="851"/>
                  </a:lnTo>
                  <a:lnTo>
                    <a:pt x="435" y="866"/>
                  </a:lnTo>
                  <a:lnTo>
                    <a:pt x="413" y="908"/>
                  </a:lnTo>
                  <a:lnTo>
                    <a:pt x="396" y="939"/>
                  </a:lnTo>
                  <a:lnTo>
                    <a:pt x="375" y="949"/>
                  </a:lnTo>
                  <a:lnTo>
                    <a:pt x="332" y="965"/>
                  </a:lnTo>
                  <a:lnTo>
                    <a:pt x="310" y="1006"/>
                  </a:lnTo>
                  <a:lnTo>
                    <a:pt x="247" y="990"/>
                  </a:lnTo>
                  <a:lnTo>
                    <a:pt x="239" y="972"/>
                  </a:lnTo>
                  <a:lnTo>
                    <a:pt x="229" y="976"/>
                  </a:lnTo>
                  <a:lnTo>
                    <a:pt x="219" y="990"/>
                  </a:lnTo>
                  <a:lnTo>
                    <a:pt x="167" y="1042"/>
                  </a:lnTo>
                  <a:lnTo>
                    <a:pt x="96" y="1084"/>
                  </a:lnTo>
                  <a:close/>
                  <a:moveTo>
                    <a:pt x="76" y="1000"/>
                  </a:moveTo>
                  <a:lnTo>
                    <a:pt x="76" y="1000"/>
                  </a:lnTo>
                  <a:lnTo>
                    <a:pt x="100" y="1074"/>
                  </a:lnTo>
                  <a:lnTo>
                    <a:pt x="163" y="1037"/>
                  </a:lnTo>
                  <a:lnTo>
                    <a:pt x="214" y="986"/>
                  </a:lnTo>
                  <a:lnTo>
                    <a:pt x="225" y="971"/>
                  </a:lnTo>
                  <a:lnTo>
                    <a:pt x="243" y="963"/>
                  </a:lnTo>
                  <a:lnTo>
                    <a:pt x="251" y="985"/>
                  </a:lnTo>
                  <a:lnTo>
                    <a:pt x="306" y="998"/>
                  </a:lnTo>
                  <a:lnTo>
                    <a:pt x="328" y="959"/>
                  </a:lnTo>
                  <a:lnTo>
                    <a:pt x="372" y="942"/>
                  </a:lnTo>
                  <a:lnTo>
                    <a:pt x="391" y="934"/>
                  </a:lnTo>
                  <a:lnTo>
                    <a:pt x="410" y="899"/>
                  </a:lnTo>
                  <a:lnTo>
                    <a:pt x="429" y="863"/>
                  </a:lnTo>
                  <a:lnTo>
                    <a:pt x="435" y="846"/>
                  </a:lnTo>
                  <a:lnTo>
                    <a:pt x="459" y="833"/>
                  </a:lnTo>
                  <a:lnTo>
                    <a:pt x="455" y="806"/>
                  </a:lnTo>
                  <a:lnTo>
                    <a:pt x="459" y="800"/>
                  </a:lnTo>
                  <a:lnTo>
                    <a:pt x="507" y="781"/>
                  </a:lnTo>
                  <a:lnTo>
                    <a:pt x="526" y="814"/>
                  </a:lnTo>
                  <a:lnTo>
                    <a:pt x="649" y="787"/>
                  </a:lnTo>
                  <a:lnTo>
                    <a:pt x="646" y="719"/>
                  </a:lnTo>
                  <a:lnTo>
                    <a:pt x="688" y="702"/>
                  </a:lnTo>
                  <a:lnTo>
                    <a:pt x="690" y="679"/>
                  </a:lnTo>
                  <a:lnTo>
                    <a:pt x="675" y="645"/>
                  </a:lnTo>
                  <a:lnTo>
                    <a:pt x="702" y="641"/>
                  </a:lnTo>
                  <a:lnTo>
                    <a:pt x="770" y="637"/>
                  </a:lnTo>
                  <a:lnTo>
                    <a:pt x="779" y="658"/>
                  </a:lnTo>
                  <a:lnTo>
                    <a:pt x="781" y="658"/>
                  </a:lnTo>
                  <a:lnTo>
                    <a:pt x="823" y="660"/>
                  </a:lnTo>
                  <a:lnTo>
                    <a:pt x="869" y="668"/>
                  </a:lnTo>
                  <a:lnTo>
                    <a:pt x="896" y="669"/>
                  </a:lnTo>
                  <a:lnTo>
                    <a:pt x="921" y="671"/>
                  </a:lnTo>
                  <a:lnTo>
                    <a:pt x="976" y="661"/>
                  </a:lnTo>
                  <a:lnTo>
                    <a:pt x="1039" y="607"/>
                  </a:lnTo>
                  <a:lnTo>
                    <a:pt x="1062" y="607"/>
                  </a:lnTo>
                  <a:lnTo>
                    <a:pt x="1125" y="579"/>
                  </a:lnTo>
                  <a:lnTo>
                    <a:pt x="1151" y="585"/>
                  </a:lnTo>
                  <a:lnTo>
                    <a:pt x="1214" y="604"/>
                  </a:lnTo>
                  <a:lnTo>
                    <a:pt x="1257" y="598"/>
                  </a:lnTo>
                  <a:lnTo>
                    <a:pt x="1324" y="604"/>
                  </a:lnTo>
                  <a:lnTo>
                    <a:pt x="1357" y="618"/>
                  </a:lnTo>
                  <a:lnTo>
                    <a:pt x="1492" y="558"/>
                  </a:lnTo>
                  <a:lnTo>
                    <a:pt x="1481" y="546"/>
                  </a:lnTo>
                  <a:lnTo>
                    <a:pt x="1439" y="563"/>
                  </a:lnTo>
                  <a:lnTo>
                    <a:pt x="1413" y="553"/>
                  </a:lnTo>
                  <a:lnTo>
                    <a:pt x="1424" y="542"/>
                  </a:lnTo>
                  <a:lnTo>
                    <a:pt x="1479" y="491"/>
                  </a:lnTo>
                  <a:lnTo>
                    <a:pt x="1449" y="477"/>
                  </a:lnTo>
                  <a:lnTo>
                    <a:pt x="1454" y="446"/>
                  </a:lnTo>
                  <a:lnTo>
                    <a:pt x="1414" y="412"/>
                  </a:lnTo>
                  <a:lnTo>
                    <a:pt x="1365" y="416"/>
                  </a:lnTo>
                  <a:lnTo>
                    <a:pt x="1351" y="419"/>
                  </a:lnTo>
                  <a:lnTo>
                    <a:pt x="1350" y="419"/>
                  </a:lnTo>
                  <a:lnTo>
                    <a:pt x="1289" y="415"/>
                  </a:lnTo>
                  <a:lnTo>
                    <a:pt x="1279" y="407"/>
                  </a:lnTo>
                  <a:lnTo>
                    <a:pt x="1243" y="393"/>
                  </a:lnTo>
                  <a:lnTo>
                    <a:pt x="1243" y="385"/>
                  </a:lnTo>
                  <a:lnTo>
                    <a:pt x="1190" y="386"/>
                  </a:lnTo>
                  <a:lnTo>
                    <a:pt x="1195" y="355"/>
                  </a:lnTo>
                  <a:lnTo>
                    <a:pt x="1194" y="343"/>
                  </a:lnTo>
                  <a:lnTo>
                    <a:pt x="1170" y="327"/>
                  </a:lnTo>
                  <a:lnTo>
                    <a:pt x="1121" y="297"/>
                  </a:lnTo>
                  <a:lnTo>
                    <a:pt x="1117" y="284"/>
                  </a:lnTo>
                  <a:lnTo>
                    <a:pt x="1077" y="281"/>
                  </a:lnTo>
                  <a:lnTo>
                    <a:pt x="1082" y="263"/>
                  </a:lnTo>
                  <a:lnTo>
                    <a:pt x="1014" y="228"/>
                  </a:lnTo>
                  <a:lnTo>
                    <a:pt x="1017" y="203"/>
                  </a:lnTo>
                  <a:lnTo>
                    <a:pt x="941" y="206"/>
                  </a:lnTo>
                  <a:lnTo>
                    <a:pt x="848" y="259"/>
                  </a:lnTo>
                  <a:lnTo>
                    <a:pt x="824" y="209"/>
                  </a:lnTo>
                  <a:lnTo>
                    <a:pt x="741" y="208"/>
                  </a:lnTo>
                  <a:lnTo>
                    <a:pt x="691" y="195"/>
                  </a:lnTo>
                  <a:lnTo>
                    <a:pt x="709" y="127"/>
                  </a:lnTo>
                  <a:lnTo>
                    <a:pt x="754" y="42"/>
                  </a:lnTo>
                  <a:lnTo>
                    <a:pt x="673" y="51"/>
                  </a:lnTo>
                  <a:lnTo>
                    <a:pt x="609" y="11"/>
                  </a:lnTo>
                  <a:lnTo>
                    <a:pt x="577" y="37"/>
                  </a:lnTo>
                  <a:lnTo>
                    <a:pt x="499" y="58"/>
                  </a:lnTo>
                  <a:lnTo>
                    <a:pt x="428" y="28"/>
                  </a:lnTo>
                  <a:lnTo>
                    <a:pt x="421" y="29"/>
                  </a:lnTo>
                  <a:lnTo>
                    <a:pt x="389" y="8"/>
                  </a:lnTo>
                  <a:lnTo>
                    <a:pt x="313" y="36"/>
                  </a:lnTo>
                  <a:lnTo>
                    <a:pt x="329" y="114"/>
                  </a:lnTo>
                  <a:lnTo>
                    <a:pt x="349" y="114"/>
                  </a:lnTo>
                  <a:lnTo>
                    <a:pt x="350" y="132"/>
                  </a:lnTo>
                  <a:lnTo>
                    <a:pt x="338" y="173"/>
                  </a:lnTo>
                  <a:lnTo>
                    <a:pt x="285" y="181"/>
                  </a:lnTo>
                  <a:lnTo>
                    <a:pt x="272" y="215"/>
                  </a:lnTo>
                  <a:lnTo>
                    <a:pt x="224" y="222"/>
                  </a:lnTo>
                  <a:lnTo>
                    <a:pt x="220" y="305"/>
                  </a:lnTo>
                  <a:lnTo>
                    <a:pt x="167" y="309"/>
                  </a:lnTo>
                  <a:lnTo>
                    <a:pt x="150" y="376"/>
                  </a:lnTo>
                  <a:lnTo>
                    <a:pt x="105" y="404"/>
                  </a:lnTo>
                  <a:lnTo>
                    <a:pt x="97" y="456"/>
                  </a:lnTo>
                  <a:lnTo>
                    <a:pt x="148" y="441"/>
                  </a:lnTo>
                  <a:lnTo>
                    <a:pt x="206" y="444"/>
                  </a:lnTo>
                  <a:lnTo>
                    <a:pt x="285" y="438"/>
                  </a:lnTo>
                  <a:lnTo>
                    <a:pt x="368" y="401"/>
                  </a:lnTo>
                  <a:lnTo>
                    <a:pt x="415" y="416"/>
                  </a:lnTo>
                  <a:lnTo>
                    <a:pt x="475" y="492"/>
                  </a:lnTo>
                  <a:lnTo>
                    <a:pt x="463" y="524"/>
                  </a:lnTo>
                  <a:lnTo>
                    <a:pt x="415" y="543"/>
                  </a:lnTo>
                  <a:lnTo>
                    <a:pt x="367" y="553"/>
                  </a:lnTo>
                  <a:lnTo>
                    <a:pt x="379" y="582"/>
                  </a:lnTo>
                  <a:lnTo>
                    <a:pt x="358" y="620"/>
                  </a:lnTo>
                  <a:lnTo>
                    <a:pt x="235" y="655"/>
                  </a:lnTo>
                  <a:lnTo>
                    <a:pt x="222" y="668"/>
                  </a:lnTo>
                  <a:lnTo>
                    <a:pt x="235" y="769"/>
                  </a:lnTo>
                  <a:lnTo>
                    <a:pt x="234" y="769"/>
                  </a:lnTo>
                  <a:lnTo>
                    <a:pt x="224" y="827"/>
                  </a:lnTo>
                  <a:lnTo>
                    <a:pt x="113" y="914"/>
                  </a:lnTo>
                  <a:lnTo>
                    <a:pt x="73" y="970"/>
                  </a:lnTo>
                  <a:lnTo>
                    <a:pt x="13" y="1009"/>
                  </a:lnTo>
                  <a:lnTo>
                    <a:pt x="46" y="1029"/>
                  </a:lnTo>
                  <a:lnTo>
                    <a:pt x="51" y="1029"/>
                  </a:lnTo>
                  <a:lnTo>
                    <a:pt x="76" y="1000"/>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5" name="Freeform 40"/>
            <p:cNvSpPr>
              <a:spLocks/>
            </p:cNvSpPr>
            <p:nvPr/>
          </p:nvSpPr>
          <p:spPr bwMode="auto">
            <a:xfrm>
              <a:off x="2976" y="1804"/>
              <a:ext cx="98" cy="59"/>
            </a:xfrm>
            <a:custGeom>
              <a:avLst/>
              <a:gdLst>
                <a:gd name="T0" fmla="*/ 0 w 164"/>
                <a:gd name="T1" fmla="*/ 98 h 98"/>
                <a:gd name="T2" fmla="*/ 0 w 164"/>
                <a:gd name="T3" fmla="*/ 98 h 98"/>
                <a:gd name="T4" fmla="*/ 147 w 164"/>
                <a:gd name="T5" fmla="*/ 97 h 98"/>
                <a:gd name="T6" fmla="*/ 164 w 164"/>
                <a:gd name="T7" fmla="*/ 56 h 98"/>
                <a:gd name="T8" fmla="*/ 128 w 164"/>
                <a:gd name="T9" fmla="*/ 0 h 98"/>
                <a:gd name="T10" fmla="*/ 93 w 164"/>
                <a:gd name="T11" fmla="*/ 1 h 98"/>
                <a:gd name="T12" fmla="*/ 10 w 164"/>
                <a:gd name="T13" fmla="*/ 43 h 98"/>
                <a:gd name="T14" fmla="*/ 0 w 164"/>
                <a:gd name="T15" fmla="*/ 98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4" h="98">
                  <a:moveTo>
                    <a:pt x="0" y="98"/>
                  </a:moveTo>
                  <a:lnTo>
                    <a:pt x="0" y="98"/>
                  </a:lnTo>
                  <a:lnTo>
                    <a:pt x="147" y="97"/>
                  </a:lnTo>
                  <a:lnTo>
                    <a:pt x="164" y="56"/>
                  </a:lnTo>
                  <a:lnTo>
                    <a:pt x="128" y="0"/>
                  </a:lnTo>
                  <a:lnTo>
                    <a:pt x="93" y="1"/>
                  </a:lnTo>
                  <a:lnTo>
                    <a:pt x="10" y="43"/>
                  </a:lnTo>
                  <a:lnTo>
                    <a:pt x="0" y="98"/>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6" name="Freeform 41"/>
            <p:cNvSpPr>
              <a:spLocks noEditPoints="1"/>
            </p:cNvSpPr>
            <p:nvPr/>
          </p:nvSpPr>
          <p:spPr bwMode="auto">
            <a:xfrm>
              <a:off x="2973" y="1802"/>
              <a:ext cx="104" cy="63"/>
            </a:xfrm>
            <a:custGeom>
              <a:avLst/>
              <a:gdLst>
                <a:gd name="T0" fmla="*/ 0 w 172"/>
                <a:gd name="T1" fmla="*/ 105 h 105"/>
                <a:gd name="T2" fmla="*/ 0 w 172"/>
                <a:gd name="T3" fmla="*/ 105 h 105"/>
                <a:gd name="T4" fmla="*/ 11 w 172"/>
                <a:gd name="T5" fmla="*/ 45 h 105"/>
                <a:gd name="T6" fmla="*/ 97 w 172"/>
                <a:gd name="T7" fmla="*/ 2 h 105"/>
                <a:gd name="T8" fmla="*/ 133 w 172"/>
                <a:gd name="T9" fmla="*/ 0 h 105"/>
                <a:gd name="T10" fmla="*/ 172 w 172"/>
                <a:gd name="T11" fmla="*/ 59 h 105"/>
                <a:gd name="T12" fmla="*/ 153 w 172"/>
                <a:gd name="T13" fmla="*/ 104 h 105"/>
                <a:gd name="T14" fmla="*/ 0 w 172"/>
                <a:gd name="T15" fmla="*/ 105 h 105"/>
                <a:gd name="T16" fmla="*/ 17 w 172"/>
                <a:gd name="T17" fmla="*/ 50 h 105"/>
                <a:gd name="T18" fmla="*/ 17 w 172"/>
                <a:gd name="T19" fmla="*/ 50 h 105"/>
                <a:gd name="T20" fmla="*/ 8 w 172"/>
                <a:gd name="T21" fmla="*/ 98 h 105"/>
                <a:gd name="T22" fmla="*/ 149 w 172"/>
                <a:gd name="T23" fmla="*/ 97 h 105"/>
                <a:gd name="T24" fmla="*/ 165 w 172"/>
                <a:gd name="T25" fmla="*/ 60 h 105"/>
                <a:gd name="T26" fmla="*/ 130 w 172"/>
                <a:gd name="T27" fmla="*/ 7 h 105"/>
                <a:gd name="T28" fmla="*/ 98 w 172"/>
                <a:gd name="T29" fmla="*/ 8 h 105"/>
                <a:gd name="T30" fmla="*/ 17 w 172"/>
                <a:gd name="T31" fmla="*/ 5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 h="105">
                  <a:moveTo>
                    <a:pt x="0" y="105"/>
                  </a:moveTo>
                  <a:lnTo>
                    <a:pt x="0" y="105"/>
                  </a:lnTo>
                  <a:lnTo>
                    <a:pt x="11" y="45"/>
                  </a:lnTo>
                  <a:lnTo>
                    <a:pt x="97" y="2"/>
                  </a:lnTo>
                  <a:lnTo>
                    <a:pt x="133" y="0"/>
                  </a:lnTo>
                  <a:lnTo>
                    <a:pt x="172" y="59"/>
                  </a:lnTo>
                  <a:lnTo>
                    <a:pt x="153" y="104"/>
                  </a:lnTo>
                  <a:lnTo>
                    <a:pt x="0" y="105"/>
                  </a:lnTo>
                  <a:close/>
                  <a:moveTo>
                    <a:pt x="17" y="50"/>
                  </a:moveTo>
                  <a:lnTo>
                    <a:pt x="17" y="50"/>
                  </a:lnTo>
                  <a:lnTo>
                    <a:pt x="8" y="98"/>
                  </a:lnTo>
                  <a:lnTo>
                    <a:pt x="149" y="97"/>
                  </a:lnTo>
                  <a:lnTo>
                    <a:pt x="165" y="60"/>
                  </a:lnTo>
                  <a:lnTo>
                    <a:pt x="130" y="7"/>
                  </a:lnTo>
                  <a:lnTo>
                    <a:pt x="98" y="8"/>
                  </a:lnTo>
                  <a:lnTo>
                    <a:pt x="17" y="50"/>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7" name="Freeform 42"/>
            <p:cNvSpPr>
              <a:spLocks/>
            </p:cNvSpPr>
            <p:nvPr/>
          </p:nvSpPr>
          <p:spPr bwMode="auto">
            <a:xfrm>
              <a:off x="3031" y="1702"/>
              <a:ext cx="144" cy="97"/>
            </a:xfrm>
            <a:custGeom>
              <a:avLst/>
              <a:gdLst>
                <a:gd name="T0" fmla="*/ 185 w 239"/>
                <a:gd name="T1" fmla="*/ 0 h 162"/>
                <a:gd name="T2" fmla="*/ 185 w 239"/>
                <a:gd name="T3" fmla="*/ 0 h 162"/>
                <a:gd name="T4" fmla="*/ 159 w 239"/>
                <a:gd name="T5" fmla="*/ 41 h 162"/>
                <a:gd name="T6" fmla="*/ 137 w 239"/>
                <a:gd name="T7" fmla="*/ 62 h 162"/>
                <a:gd name="T8" fmla="*/ 103 w 239"/>
                <a:gd name="T9" fmla="*/ 66 h 162"/>
                <a:gd name="T10" fmla="*/ 26 w 239"/>
                <a:gd name="T11" fmla="*/ 17 h 162"/>
                <a:gd name="T12" fmla="*/ 0 w 239"/>
                <a:gd name="T13" fmla="*/ 68 h 162"/>
                <a:gd name="T14" fmla="*/ 72 w 239"/>
                <a:gd name="T15" fmla="*/ 97 h 162"/>
                <a:gd name="T16" fmla="*/ 52 w 239"/>
                <a:gd name="T17" fmla="*/ 123 h 162"/>
                <a:gd name="T18" fmla="*/ 71 w 239"/>
                <a:gd name="T19" fmla="*/ 162 h 162"/>
                <a:gd name="T20" fmla="*/ 87 w 239"/>
                <a:gd name="T21" fmla="*/ 155 h 162"/>
                <a:gd name="T22" fmla="*/ 132 w 239"/>
                <a:gd name="T23" fmla="*/ 138 h 162"/>
                <a:gd name="T24" fmla="*/ 154 w 239"/>
                <a:gd name="T25" fmla="*/ 131 h 162"/>
                <a:gd name="T26" fmla="*/ 227 w 239"/>
                <a:gd name="T27" fmla="*/ 126 h 162"/>
                <a:gd name="T28" fmla="*/ 224 w 239"/>
                <a:gd name="T29" fmla="*/ 75 h 162"/>
                <a:gd name="T30" fmla="*/ 239 w 239"/>
                <a:gd name="T31" fmla="*/ 53 h 162"/>
                <a:gd name="T32" fmla="*/ 229 w 239"/>
                <a:gd name="T33" fmla="*/ 16 h 162"/>
                <a:gd name="T34" fmla="*/ 204 w 239"/>
                <a:gd name="T35" fmla="*/ 17 h 162"/>
                <a:gd name="T36" fmla="*/ 185 w 239"/>
                <a:gd name="T37"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9" h="162">
                  <a:moveTo>
                    <a:pt x="185" y="0"/>
                  </a:moveTo>
                  <a:lnTo>
                    <a:pt x="185" y="0"/>
                  </a:lnTo>
                  <a:lnTo>
                    <a:pt x="159" y="41"/>
                  </a:lnTo>
                  <a:lnTo>
                    <a:pt x="137" y="62"/>
                  </a:lnTo>
                  <a:lnTo>
                    <a:pt x="103" y="66"/>
                  </a:lnTo>
                  <a:lnTo>
                    <a:pt x="26" y="17"/>
                  </a:lnTo>
                  <a:lnTo>
                    <a:pt x="0" y="68"/>
                  </a:lnTo>
                  <a:lnTo>
                    <a:pt x="72" y="97"/>
                  </a:lnTo>
                  <a:lnTo>
                    <a:pt x="52" y="123"/>
                  </a:lnTo>
                  <a:lnTo>
                    <a:pt x="71" y="162"/>
                  </a:lnTo>
                  <a:lnTo>
                    <a:pt x="87" y="155"/>
                  </a:lnTo>
                  <a:lnTo>
                    <a:pt x="132" y="138"/>
                  </a:lnTo>
                  <a:lnTo>
                    <a:pt x="154" y="131"/>
                  </a:lnTo>
                  <a:lnTo>
                    <a:pt x="227" y="126"/>
                  </a:lnTo>
                  <a:lnTo>
                    <a:pt x="224" y="75"/>
                  </a:lnTo>
                  <a:lnTo>
                    <a:pt x="239" y="53"/>
                  </a:lnTo>
                  <a:lnTo>
                    <a:pt x="229" y="16"/>
                  </a:lnTo>
                  <a:lnTo>
                    <a:pt x="204" y="17"/>
                  </a:lnTo>
                  <a:lnTo>
                    <a:pt x="185"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8" name="Freeform 43"/>
            <p:cNvSpPr>
              <a:spLocks noEditPoints="1"/>
            </p:cNvSpPr>
            <p:nvPr/>
          </p:nvSpPr>
          <p:spPr bwMode="auto">
            <a:xfrm>
              <a:off x="3029" y="1699"/>
              <a:ext cx="148" cy="102"/>
            </a:xfrm>
            <a:custGeom>
              <a:avLst/>
              <a:gdLst>
                <a:gd name="T0" fmla="*/ 73 w 247"/>
                <a:gd name="T1" fmla="*/ 171 h 171"/>
                <a:gd name="T2" fmla="*/ 73 w 247"/>
                <a:gd name="T3" fmla="*/ 171 h 171"/>
                <a:gd name="T4" fmla="*/ 52 w 247"/>
                <a:gd name="T5" fmla="*/ 128 h 171"/>
                <a:gd name="T6" fmla="*/ 71 w 247"/>
                <a:gd name="T7" fmla="*/ 103 h 171"/>
                <a:gd name="T8" fmla="*/ 0 w 247"/>
                <a:gd name="T9" fmla="*/ 74 h 171"/>
                <a:gd name="T10" fmla="*/ 28 w 247"/>
                <a:gd name="T11" fmla="*/ 17 h 171"/>
                <a:gd name="T12" fmla="*/ 108 w 247"/>
                <a:gd name="T13" fmla="*/ 68 h 171"/>
                <a:gd name="T14" fmla="*/ 140 w 247"/>
                <a:gd name="T15" fmla="*/ 64 h 171"/>
                <a:gd name="T16" fmla="*/ 161 w 247"/>
                <a:gd name="T17" fmla="*/ 44 h 171"/>
                <a:gd name="T18" fmla="*/ 188 w 247"/>
                <a:gd name="T19" fmla="*/ 0 h 171"/>
                <a:gd name="T20" fmla="*/ 209 w 247"/>
                <a:gd name="T21" fmla="*/ 19 h 171"/>
                <a:gd name="T22" fmla="*/ 236 w 247"/>
                <a:gd name="T23" fmla="*/ 17 h 171"/>
                <a:gd name="T24" fmla="*/ 247 w 247"/>
                <a:gd name="T25" fmla="*/ 59 h 171"/>
                <a:gd name="T26" fmla="*/ 231 w 247"/>
                <a:gd name="T27" fmla="*/ 81 h 171"/>
                <a:gd name="T28" fmla="*/ 235 w 247"/>
                <a:gd name="T29" fmla="*/ 134 h 171"/>
                <a:gd name="T30" fmla="*/ 158 w 247"/>
                <a:gd name="T31" fmla="*/ 140 h 171"/>
                <a:gd name="T32" fmla="*/ 137 w 247"/>
                <a:gd name="T33" fmla="*/ 146 h 171"/>
                <a:gd name="T34" fmla="*/ 92 w 247"/>
                <a:gd name="T35" fmla="*/ 163 h 171"/>
                <a:gd name="T36" fmla="*/ 73 w 247"/>
                <a:gd name="T37" fmla="*/ 171 h 171"/>
                <a:gd name="T38" fmla="*/ 60 w 247"/>
                <a:gd name="T39" fmla="*/ 129 h 171"/>
                <a:gd name="T40" fmla="*/ 60 w 247"/>
                <a:gd name="T41" fmla="*/ 129 h 171"/>
                <a:gd name="T42" fmla="*/ 76 w 247"/>
                <a:gd name="T43" fmla="*/ 163 h 171"/>
                <a:gd name="T44" fmla="*/ 90 w 247"/>
                <a:gd name="T45" fmla="*/ 157 h 171"/>
                <a:gd name="T46" fmla="*/ 135 w 247"/>
                <a:gd name="T47" fmla="*/ 140 h 171"/>
                <a:gd name="T48" fmla="*/ 157 w 247"/>
                <a:gd name="T49" fmla="*/ 133 h 171"/>
                <a:gd name="T50" fmla="*/ 228 w 247"/>
                <a:gd name="T51" fmla="*/ 128 h 171"/>
                <a:gd name="T52" fmla="*/ 225 w 247"/>
                <a:gd name="T53" fmla="*/ 79 h 171"/>
                <a:gd name="T54" fmla="*/ 240 w 247"/>
                <a:gd name="T55" fmla="*/ 58 h 171"/>
                <a:gd name="T56" fmla="*/ 231 w 247"/>
                <a:gd name="T57" fmla="*/ 24 h 171"/>
                <a:gd name="T58" fmla="*/ 206 w 247"/>
                <a:gd name="T59" fmla="*/ 25 h 171"/>
                <a:gd name="T60" fmla="*/ 190 w 247"/>
                <a:gd name="T61" fmla="*/ 10 h 171"/>
                <a:gd name="T62" fmla="*/ 166 w 247"/>
                <a:gd name="T63" fmla="*/ 48 h 171"/>
                <a:gd name="T64" fmla="*/ 143 w 247"/>
                <a:gd name="T65" fmla="*/ 70 h 171"/>
                <a:gd name="T66" fmla="*/ 106 w 247"/>
                <a:gd name="T67" fmla="*/ 75 h 171"/>
                <a:gd name="T68" fmla="*/ 31 w 247"/>
                <a:gd name="T69" fmla="*/ 26 h 171"/>
                <a:gd name="T70" fmla="*/ 9 w 247"/>
                <a:gd name="T71" fmla="*/ 71 h 171"/>
                <a:gd name="T72" fmla="*/ 81 w 247"/>
                <a:gd name="T73" fmla="*/ 101 h 171"/>
                <a:gd name="T74" fmla="*/ 60 w 247"/>
                <a:gd name="T75" fmla="*/ 129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47" h="171">
                  <a:moveTo>
                    <a:pt x="73" y="171"/>
                  </a:moveTo>
                  <a:lnTo>
                    <a:pt x="73" y="171"/>
                  </a:lnTo>
                  <a:lnTo>
                    <a:pt x="52" y="128"/>
                  </a:lnTo>
                  <a:lnTo>
                    <a:pt x="71" y="103"/>
                  </a:lnTo>
                  <a:lnTo>
                    <a:pt x="0" y="74"/>
                  </a:lnTo>
                  <a:lnTo>
                    <a:pt x="28" y="17"/>
                  </a:lnTo>
                  <a:lnTo>
                    <a:pt x="108" y="68"/>
                  </a:lnTo>
                  <a:lnTo>
                    <a:pt x="140" y="64"/>
                  </a:lnTo>
                  <a:lnTo>
                    <a:pt x="161" y="44"/>
                  </a:lnTo>
                  <a:lnTo>
                    <a:pt x="188" y="0"/>
                  </a:lnTo>
                  <a:lnTo>
                    <a:pt x="209" y="19"/>
                  </a:lnTo>
                  <a:lnTo>
                    <a:pt x="236" y="17"/>
                  </a:lnTo>
                  <a:lnTo>
                    <a:pt x="247" y="59"/>
                  </a:lnTo>
                  <a:lnTo>
                    <a:pt x="231" y="81"/>
                  </a:lnTo>
                  <a:lnTo>
                    <a:pt x="235" y="134"/>
                  </a:lnTo>
                  <a:lnTo>
                    <a:pt x="158" y="140"/>
                  </a:lnTo>
                  <a:lnTo>
                    <a:pt x="137" y="146"/>
                  </a:lnTo>
                  <a:lnTo>
                    <a:pt x="92" y="163"/>
                  </a:lnTo>
                  <a:lnTo>
                    <a:pt x="73" y="171"/>
                  </a:lnTo>
                  <a:close/>
                  <a:moveTo>
                    <a:pt x="60" y="129"/>
                  </a:moveTo>
                  <a:lnTo>
                    <a:pt x="60" y="129"/>
                  </a:lnTo>
                  <a:lnTo>
                    <a:pt x="76" y="163"/>
                  </a:lnTo>
                  <a:lnTo>
                    <a:pt x="90" y="157"/>
                  </a:lnTo>
                  <a:lnTo>
                    <a:pt x="135" y="140"/>
                  </a:lnTo>
                  <a:lnTo>
                    <a:pt x="157" y="133"/>
                  </a:lnTo>
                  <a:lnTo>
                    <a:pt x="228" y="128"/>
                  </a:lnTo>
                  <a:lnTo>
                    <a:pt x="225" y="79"/>
                  </a:lnTo>
                  <a:lnTo>
                    <a:pt x="240" y="58"/>
                  </a:lnTo>
                  <a:lnTo>
                    <a:pt x="231" y="24"/>
                  </a:lnTo>
                  <a:lnTo>
                    <a:pt x="206" y="25"/>
                  </a:lnTo>
                  <a:lnTo>
                    <a:pt x="190" y="10"/>
                  </a:lnTo>
                  <a:lnTo>
                    <a:pt x="166" y="48"/>
                  </a:lnTo>
                  <a:lnTo>
                    <a:pt x="143" y="70"/>
                  </a:lnTo>
                  <a:lnTo>
                    <a:pt x="106" y="75"/>
                  </a:lnTo>
                  <a:lnTo>
                    <a:pt x="31" y="26"/>
                  </a:lnTo>
                  <a:lnTo>
                    <a:pt x="9" y="71"/>
                  </a:lnTo>
                  <a:lnTo>
                    <a:pt x="81" y="101"/>
                  </a:lnTo>
                  <a:lnTo>
                    <a:pt x="60" y="129"/>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9" name="Freeform 44"/>
            <p:cNvSpPr>
              <a:spLocks/>
            </p:cNvSpPr>
            <p:nvPr/>
          </p:nvSpPr>
          <p:spPr bwMode="auto">
            <a:xfrm>
              <a:off x="3155" y="1989"/>
              <a:ext cx="63" cy="42"/>
            </a:xfrm>
            <a:custGeom>
              <a:avLst/>
              <a:gdLst>
                <a:gd name="T0" fmla="*/ 78 w 105"/>
                <a:gd name="T1" fmla="*/ 70 h 70"/>
                <a:gd name="T2" fmla="*/ 78 w 105"/>
                <a:gd name="T3" fmla="*/ 70 h 70"/>
                <a:gd name="T4" fmla="*/ 63 w 105"/>
                <a:gd name="T5" fmla="*/ 52 h 70"/>
                <a:gd name="T6" fmla="*/ 20 w 105"/>
                <a:gd name="T7" fmla="*/ 70 h 70"/>
                <a:gd name="T8" fmla="*/ 0 w 105"/>
                <a:gd name="T9" fmla="*/ 61 h 70"/>
                <a:gd name="T10" fmla="*/ 7 w 105"/>
                <a:gd name="T11" fmla="*/ 55 h 70"/>
                <a:gd name="T12" fmla="*/ 55 w 105"/>
                <a:gd name="T13" fmla="*/ 10 h 70"/>
                <a:gd name="T14" fmla="*/ 65 w 105"/>
                <a:gd name="T15" fmla="*/ 0 h 70"/>
                <a:gd name="T16" fmla="*/ 105 w 105"/>
                <a:gd name="T17" fmla="*/ 47 h 70"/>
                <a:gd name="T18" fmla="*/ 78 w 105"/>
                <a:gd name="T19"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70">
                  <a:moveTo>
                    <a:pt x="78" y="70"/>
                  </a:moveTo>
                  <a:lnTo>
                    <a:pt x="78" y="70"/>
                  </a:lnTo>
                  <a:lnTo>
                    <a:pt x="63" y="52"/>
                  </a:lnTo>
                  <a:lnTo>
                    <a:pt x="20" y="70"/>
                  </a:lnTo>
                  <a:lnTo>
                    <a:pt x="0" y="61"/>
                  </a:lnTo>
                  <a:lnTo>
                    <a:pt x="7" y="55"/>
                  </a:lnTo>
                  <a:lnTo>
                    <a:pt x="55" y="10"/>
                  </a:lnTo>
                  <a:lnTo>
                    <a:pt x="65" y="0"/>
                  </a:lnTo>
                  <a:lnTo>
                    <a:pt x="105" y="47"/>
                  </a:lnTo>
                  <a:lnTo>
                    <a:pt x="78" y="7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0" name="Freeform 45"/>
            <p:cNvSpPr>
              <a:spLocks noEditPoints="1"/>
            </p:cNvSpPr>
            <p:nvPr/>
          </p:nvSpPr>
          <p:spPr bwMode="auto">
            <a:xfrm>
              <a:off x="3152" y="1986"/>
              <a:ext cx="69" cy="47"/>
            </a:xfrm>
            <a:custGeom>
              <a:avLst/>
              <a:gdLst>
                <a:gd name="T0" fmla="*/ 84 w 115"/>
                <a:gd name="T1" fmla="*/ 79 h 79"/>
                <a:gd name="T2" fmla="*/ 84 w 115"/>
                <a:gd name="T3" fmla="*/ 79 h 79"/>
                <a:gd name="T4" fmla="*/ 68 w 115"/>
                <a:gd name="T5" fmla="*/ 61 h 79"/>
                <a:gd name="T6" fmla="*/ 26 w 115"/>
                <a:gd name="T7" fmla="*/ 78 h 79"/>
                <a:gd name="T8" fmla="*/ 0 w 115"/>
                <a:gd name="T9" fmla="*/ 68 h 79"/>
                <a:gd name="T10" fmla="*/ 11 w 115"/>
                <a:gd name="T11" fmla="*/ 57 h 79"/>
                <a:gd name="T12" fmla="*/ 71 w 115"/>
                <a:gd name="T13" fmla="*/ 0 h 79"/>
                <a:gd name="T14" fmla="*/ 115 w 115"/>
                <a:gd name="T15" fmla="*/ 53 h 79"/>
                <a:gd name="T16" fmla="*/ 84 w 115"/>
                <a:gd name="T17" fmla="*/ 79 h 79"/>
                <a:gd name="T18" fmla="*/ 12 w 115"/>
                <a:gd name="T19" fmla="*/ 65 h 79"/>
                <a:gd name="T20" fmla="*/ 12 w 115"/>
                <a:gd name="T21" fmla="*/ 65 h 79"/>
                <a:gd name="T22" fmla="*/ 26 w 115"/>
                <a:gd name="T23" fmla="*/ 71 h 79"/>
                <a:gd name="T24" fmla="*/ 70 w 115"/>
                <a:gd name="T25" fmla="*/ 53 h 79"/>
                <a:gd name="T26" fmla="*/ 85 w 115"/>
                <a:gd name="T27" fmla="*/ 70 h 79"/>
                <a:gd name="T28" fmla="*/ 106 w 115"/>
                <a:gd name="T29" fmla="*/ 52 h 79"/>
                <a:gd name="T30" fmla="*/ 71 w 115"/>
                <a:gd name="T31" fmla="*/ 10 h 79"/>
                <a:gd name="T32" fmla="*/ 63 w 115"/>
                <a:gd name="T33" fmla="*/ 17 h 79"/>
                <a:gd name="T34" fmla="*/ 12 w 115"/>
                <a:gd name="T35" fmla="*/ 65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 h="79">
                  <a:moveTo>
                    <a:pt x="84" y="79"/>
                  </a:moveTo>
                  <a:lnTo>
                    <a:pt x="84" y="79"/>
                  </a:lnTo>
                  <a:lnTo>
                    <a:pt x="68" y="61"/>
                  </a:lnTo>
                  <a:lnTo>
                    <a:pt x="26" y="78"/>
                  </a:lnTo>
                  <a:lnTo>
                    <a:pt x="0" y="68"/>
                  </a:lnTo>
                  <a:lnTo>
                    <a:pt x="11" y="57"/>
                  </a:lnTo>
                  <a:lnTo>
                    <a:pt x="71" y="0"/>
                  </a:lnTo>
                  <a:lnTo>
                    <a:pt x="115" y="53"/>
                  </a:lnTo>
                  <a:lnTo>
                    <a:pt x="84" y="79"/>
                  </a:lnTo>
                  <a:close/>
                  <a:moveTo>
                    <a:pt x="12" y="65"/>
                  </a:moveTo>
                  <a:lnTo>
                    <a:pt x="12" y="65"/>
                  </a:lnTo>
                  <a:lnTo>
                    <a:pt x="26" y="71"/>
                  </a:lnTo>
                  <a:lnTo>
                    <a:pt x="70" y="53"/>
                  </a:lnTo>
                  <a:lnTo>
                    <a:pt x="85" y="70"/>
                  </a:lnTo>
                  <a:lnTo>
                    <a:pt x="106" y="52"/>
                  </a:lnTo>
                  <a:lnTo>
                    <a:pt x="71" y="10"/>
                  </a:lnTo>
                  <a:lnTo>
                    <a:pt x="63" y="17"/>
                  </a:lnTo>
                  <a:lnTo>
                    <a:pt x="12" y="65"/>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1" name="Freeform 46"/>
            <p:cNvSpPr>
              <a:spLocks/>
            </p:cNvSpPr>
            <p:nvPr/>
          </p:nvSpPr>
          <p:spPr bwMode="auto">
            <a:xfrm>
              <a:off x="2931" y="1712"/>
              <a:ext cx="858" cy="772"/>
            </a:xfrm>
            <a:custGeom>
              <a:avLst/>
              <a:gdLst>
                <a:gd name="T0" fmla="*/ 1252 w 1427"/>
                <a:gd name="T1" fmla="*/ 160 h 1285"/>
                <a:gd name="T2" fmla="*/ 1324 w 1427"/>
                <a:gd name="T3" fmla="*/ 150 h 1285"/>
                <a:gd name="T4" fmla="*/ 1377 w 1427"/>
                <a:gd name="T5" fmla="*/ 266 h 1285"/>
                <a:gd name="T6" fmla="*/ 1419 w 1427"/>
                <a:gd name="T7" fmla="*/ 311 h 1285"/>
                <a:gd name="T8" fmla="*/ 1411 w 1427"/>
                <a:gd name="T9" fmla="*/ 397 h 1285"/>
                <a:gd name="T10" fmla="*/ 1347 w 1427"/>
                <a:gd name="T11" fmla="*/ 496 h 1285"/>
                <a:gd name="T12" fmla="*/ 1225 w 1427"/>
                <a:gd name="T13" fmla="*/ 495 h 1285"/>
                <a:gd name="T14" fmla="*/ 1144 w 1427"/>
                <a:gd name="T15" fmla="*/ 546 h 1285"/>
                <a:gd name="T16" fmla="*/ 1057 w 1427"/>
                <a:gd name="T17" fmla="*/ 627 h 1285"/>
                <a:gd name="T18" fmla="*/ 1003 w 1427"/>
                <a:gd name="T19" fmla="*/ 702 h 1285"/>
                <a:gd name="T20" fmla="*/ 955 w 1427"/>
                <a:gd name="T21" fmla="*/ 694 h 1285"/>
                <a:gd name="T22" fmla="*/ 824 w 1427"/>
                <a:gd name="T23" fmla="*/ 720 h 1285"/>
                <a:gd name="T24" fmla="*/ 643 w 1427"/>
                <a:gd name="T25" fmla="*/ 650 h 1285"/>
                <a:gd name="T26" fmla="*/ 496 w 1427"/>
                <a:gd name="T27" fmla="*/ 671 h 1285"/>
                <a:gd name="T28" fmla="*/ 531 w 1427"/>
                <a:gd name="T29" fmla="*/ 748 h 1285"/>
                <a:gd name="T30" fmla="*/ 622 w 1427"/>
                <a:gd name="T31" fmla="*/ 812 h 1285"/>
                <a:gd name="T32" fmla="*/ 667 w 1427"/>
                <a:gd name="T33" fmla="*/ 899 h 1285"/>
                <a:gd name="T34" fmla="*/ 690 w 1427"/>
                <a:gd name="T35" fmla="*/ 987 h 1285"/>
                <a:gd name="T36" fmla="*/ 647 w 1427"/>
                <a:gd name="T37" fmla="*/ 1050 h 1285"/>
                <a:gd name="T38" fmla="*/ 578 w 1427"/>
                <a:gd name="T39" fmla="*/ 1041 h 1285"/>
                <a:gd name="T40" fmla="*/ 486 w 1427"/>
                <a:gd name="T41" fmla="*/ 1011 h 1285"/>
                <a:gd name="T42" fmla="*/ 378 w 1427"/>
                <a:gd name="T43" fmla="*/ 1022 h 1285"/>
                <a:gd name="T44" fmla="*/ 340 w 1427"/>
                <a:gd name="T45" fmla="*/ 1138 h 1285"/>
                <a:gd name="T46" fmla="*/ 250 w 1427"/>
                <a:gd name="T47" fmla="*/ 1182 h 1285"/>
                <a:gd name="T48" fmla="*/ 261 w 1427"/>
                <a:gd name="T49" fmla="*/ 1272 h 1285"/>
                <a:gd name="T50" fmla="*/ 193 w 1427"/>
                <a:gd name="T51" fmla="*/ 1206 h 1285"/>
                <a:gd name="T52" fmla="*/ 64 w 1427"/>
                <a:gd name="T53" fmla="*/ 1138 h 1285"/>
                <a:gd name="T54" fmla="*/ 198 w 1427"/>
                <a:gd name="T55" fmla="*/ 1120 h 1285"/>
                <a:gd name="T56" fmla="*/ 206 w 1427"/>
                <a:gd name="T57" fmla="*/ 1054 h 1285"/>
                <a:gd name="T58" fmla="*/ 321 w 1427"/>
                <a:gd name="T59" fmla="*/ 989 h 1285"/>
                <a:gd name="T60" fmla="*/ 204 w 1427"/>
                <a:gd name="T61" fmla="*/ 956 h 1285"/>
                <a:gd name="T62" fmla="*/ 87 w 1427"/>
                <a:gd name="T63" fmla="*/ 1020 h 1285"/>
                <a:gd name="T64" fmla="*/ 29 w 1427"/>
                <a:gd name="T65" fmla="*/ 929 h 1285"/>
                <a:gd name="T66" fmla="*/ 121 w 1427"/>
                <a:gd name="T67" fmla="*/ 792 h 1285"/>
                <a:gd name="T68" fmla="*/ 184 w 1427"/>
                <a:gd name="T69" fmla="*/ 729 h 1285"/>
                <a:gd name="T70" fmla="*/ 285 w 1427"/>
                <a:gd name="T71" fmla="*/ 664 h 1285"/>
                <a:gd name="T72" fmla="*/ 411 w 1427"/>
                <a:gd name="T73" fmla="*/ 605 h 1285"/>
                <a:gd name="T74" fmla="*/ 439 w 1427"/>
                <a:gd name="T75" fmla="*/ 461 h 1285"/>
                <a:gd name="T76" fmla="*/ 369 w 1427"/>
                <a:gd name="T77" fmla="*/ 380 h 1285"/>
                <a:gd name="T78" fmla="*/ 234 w 1427"/>
                <a:gd name="T79" fmla="*/ 376 h 1285"/>
                <a:gd name="T80" fmla="*/ 247 w 1427"/>
                <a:gd name="T81" fmla="*/ 292 h 1285"/>
                <a:gd name="T82" fmla="*/ 366 w 1427"/>
                <a:gd name="T83" fmla="*/ 329 h 1285"/>
                <a:gd name="T84" fmla="*/ 471 w 1427"/>
                <a:gd name="T85" fmla="*/ 227 h 1285"/>
                <a:gd name="T86" fmla="*/ 547 w 1427"/>
                <a:gd name="T87" fmla="*/ 193 h 1285"/>
                <a:gd name="T88" fmla="*/ 546 w 1427"/>
                <a:gd name="T89" fmla="*/ 80 h 1285"/>
                <a:gd name="T90" fmla="*/ 640 w 1427"/>
                <a:gd name="T91" fmla="*/ 7 h 1285"/>
                <a:gd name="T92" fmla="*/ 763 w 1427"/>
                <a:gd name="T93" fmla="*/ 83 h 1285"/>
                <a:gd name="T94" fmla="*/ 706 w 1427"/>
                <a:gd name="T95" fmla="*/ 176 h 1285"/>
                <a:gd name="T96" fmla="*/ 604 w 1427"/>
                <a:gd name="T97" fmla="*/ 264 h 1285"/>
                <a:gd name="T98" fmla="*/ 628 w 1427"/>
                <a:gd name="T99" fmla="*/ 394 h 1285"/>
                <a:gd name="T100" fmla="*/ 850 w 1427"/>
                <a:gd name="T101" fmla="*/ 463 h 1285"/>
                <a:gd name="T102" fmla="*/ 1019 w 1427"/>
                <a:gd name="T103" fmla="*/ 392 h 1285"/>
                <a:gd name="T104" fmla="*/ 1114 w 1427"/>
                <a:gd name="T105" fmla="*/ 287 h 1285"/>
                <a:gd name="T106" fmla="*/ 1240 w 1427"/>
                <a:gd name="T107" fmla="*/ 249 h 1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27" h="1285">
                  <a:moveTo>
                    <a:pt x="1277" y="230"/>
                  </a:moveTo>
                  <a:lnTo>
                    <a:pt x="1277" y="230"/>
                  </a:lnTo>
                  <a:lnTo>
                    <a:pt x="1283" y="225"/>
                  </a:lnTo>
                  <a:lnTo>
                    <a:pt x="1252" y="160"/>
                  </a:lnTo>
                  <a:lnTo>
                    <a:pt x="1272" y="123"/>
                  </a:lnTo>
                  <a:lnTo>
                    <a:pt x="1294" y="101"/>
                  </a:lnTo>
                  <a:lnTo>
                    <a:pt x="1309" y="111"/>
                  </a:lnTo>
                  <a:lnTo>
                    <a:pt x="1324" y="150"/>
                  </a:lnTo>
                  <a:lnTo>
                    <a:pt x="1336" y="204"/>
                  </a:lnTo>
                  <a:lnTo>
                    <a:pt x="1326" y="205"/>
                  </a:lnTo>
                  <a:lnTo>
                    <a:pt x="1286" y="223"/>
                  </a:lnTo>
                  <a:lnTo>
                    <a:pt x="1377" y="266"/>
                  </a:lnTo>
                  <a:lnTo>
                    <a:pt x="1381" y="283"/>
                  </a:lnTo>
                  <a:lnTo>
                    <a:pt x="1384" y="306"/>
                  </a:lnTo>
                  <a:lnTo>
                    <a:pt x="1418" y="304"/>
                  </a:lnTo>
                  <a:lnTo>
                    <a:pt x="1419" y="311"/>
                  </a:lnTo>
                  <a:lnTo>
                    <a:pt x="1427" y="343"/>
                  </a:lnTo>
                  <a:lnTo>
                    <a:pt x="1420" y="378"/>
                  </a:lnTo>
                  <a:lnTo>
                    <a:pt x="1415" y="388"/>
                  </a:lnTo>
                  <a:lnTo>
                    <a:pt x="1411" y="397"/>
                  </a:lnTo>
                  <a:lnTo>
                    <a:pt x="1403" y="401"/>
                  </a:lnTo>
                  <a:lnTo>
                    <a:pt x="1388" y="443"/>
                  </a:lnTo>
                  <a:lnTo>
                    <a:pt x="1366" y="489"/>
                  </a:lnTo>
                  <a:lnTo>
                    <a:pt x="1347" y="496"/>
                  </a:lnTo>
                  <a:lnTo>
                    <a:pt x="1289" y="531"/>
                  </a:lnTo>
                  <a:lnTo>
                    <a:pt x="1258" y="543"/>
                  </a:lnTo>
                  <a:lnTo>
                    <a:pt x="1256" y="496"/>
                  </a:lnTo>
                  <a:lnTo>
                    <a:pt x="1225" y="495"/>
                  </a:lnTo>
                  <a:lnTo>
                    <a:pt x="1195" y="488"/>
                  </a:lnTo>
                  <a:lnTo>
                    <a:pt x="1190" y="485"/>
                  </a:lnTo>
                  <a:lnTo>
                    <a:pt x="1171" y="476"/>
                  </a:lnTo>
                  <a:lnTo>
                    <a:pt x="1144" y="546"/>
                  </a:lnTo>
                  <a:lnTo>
                    <a:pt x="1140" y="555"/>
                  </a:lnTo>
                  <a:lnTo>
                    <a:pt x="1118" y="565"/>
                  </a:lnTo>
                  <a:lnTo>
                    <a:pt x="1075" y="580"/>
                  </a:lnTo>
                  <a:lnTo>
                    <a:pt x="1057" y="627"/>
                  </a:lnTo>
                  <a:lnTo>
                    <a:pt x="1053" y="632"/>
                  </a:lnTo>
                  <a:lnTo>
                    <a:pt x="1036" y="676"/>
                  </a:lnTo>
                  <a:lnTo>
                    <a:pt x="1009" y="699"/>
                  </a:lnTo>
                  <a:lnTo>
                    <a:pt x="1003" y="702"/>
                  </a:lnTo>
                  <a:lnTo>
                    <a:pt x="981" y="715"/>
                  </a:lnTo>
                  <a:lnTo>
                    <a:pt x="955" y="694"/>
                  </a:lnTo>
                  <a:lnTo>
                    <a:pt x="981" y="715"/>
                  </a:lnTo>
                  <a:lnTo>
                    <a:pt x="955" y="694"/>
                  </a:lnTo>
                  <a:lnTo>
                    <a:pt x="923" y="731"/>
                  </a:lnTo>
                  <a:lnTo>
                    <a:pt x="885" y="688"/>
                  </a:lnTo>
                  <a:lnTo>
                    <a:pt x="862" y="725"/>
                  </a:lnTo>
                  <a:lnTo>
                    <a:pt x="824" y="720"/>
                  </a:lnTo>
                  <a:lnTo>
                    <a:pt x="713" y="617"/>
                  </a:lnTo>
                  <a:lnTo>
                    <a:pt x="692" y="626"/>
                  </a:lnTo>
                  <a:lnTo>
                    <a:pt x="663" y="639"/>
                  </a:lnTo>
                  <a:lnTo>
                    <a:pt x="643" y="650"/>
                  </a:lnTo>
                  <a:lnTo>
                    <a:pt x="621" y="653"/>
                  </a:lnTo>
                  <a:lnTo>
                    <a:pt x="564" y="656"/>
                  </a:lnTo>
                  <a:lnTo>
                    <a:pt x="552" y="659"/>
                  </a:lnTo>
                  <a:lnTo>
                    <a:pt x="496" y="671"/>
                  </a:lnTo>
                  <a:lnTo>
                    <a:pt x="505" y="683"/>
                  </a:lnTo>
                  <a:lnTo>
                    <a:pt x="519" y="699"/>
                  </a:lnTo>
                  <a:lnTo>
                    <a:pt x="527" y="709"/>
                  </a:lnTo>
                  <a:lnTo>
                    <a:pt x="531" y="748"/>
                  </a:lnTo>
                  <a:lnTo>
                    <a:pt x="532" y="766"/>
                  </a:lnTo>
                  <a:lnTo>
                    <a:pt x="573" y="799"/>
                  </a:lnTo>
                  <a:lnTo>
                    <a:pt x="580" y="814"/>
                  </a:lnTo>
                  <a:lnTo>
                    <a:pt x="622" y="812"/>
                  </a:lnTo>
                  <a:lnTo>
                    <a:pt x="621" y="836"/>
                  </a:lnTo>
                  <a:lnTo>
                    <a:pt x="639" y="869"/>
                  </a:lnTo>
                  <a:lnTo>
                    <a:pt x="636" y="897"/>
                  </a:lnTo>
                  <a:lnTo>
                    <a:pt x="667" y="899"/>
                  </a:lnTo>
                  <a:lnTo>
                    <a:pt x="692" y="930"/>
                  </a:lnTo>
                  <a:lnTo>
                    <a:pt x="685" y="949"/>
                  </a:lnTo>
                  <a:lnTo>
                    <a:pt x="697" y="970"/>
                  </a:lnTo>
                  <a:lnTo>
                    <a:pt x="690" y="987"/>
                  </a:lnTo>
                  <a:lnTo>
                    <a:pt x="686" y="999"/>
                  </a:lnTo>
                  <a:lnTo>
                    <a:pt x="675" y="998"/>
                  </a:lnTo>
                  <a:lnTo>
                    <a:pt x="648" y="1017"/>
                  </a:lnTo>
                  <a:lnTo>
                    <a:pt x="647" y="1050"/>
                  </a:lnTo>
                  <a:lnTo>
                    <a:pt x="631" y="1057"/>
                  </a:lnTo>
                  <a:lnTo>
                    <a:pt x="621" y="1043"/>
                  </a:lnTo>
                  <a:lnTo>
                    <a:pt x="584" y="1045"/>
                  </a:lnTo>
                  <a:lnTo>
                    <a:pt x="578" y="1041"/>
                  </a:lnTo>
                  <a:lnTo>
                    <a:pt x="548" y="1046"/>
                  </a:lnTo>
                  <a:lnTo>
                    <a:pt x="517" y="1050"/>
                  </a:lnTo>
                  <a:lnTo>
                    <a:pt x="509" y="1062"/>
                  </a:lnTo>
                  <a:lnTo>
                    <a:pt x="486" y="1011"/>
                  </a:lnTo>
                  <a:lnTo>
                    <a:pt x="454" y="996"/>
                  </a:lnTo>
                  <a:lnTo>
                    <a:pt x="419" y="1018"/>
                  </a:lnTo>
                  <a:lnTo>
                    <a:pt x="406" y="1010"/>
                  </a:lnTo>
                  <a:lnTo>
                    <a:pt x="378" y="1022"/>
                  </a:lnTo>
                  <a:lnTo>
                    <a:pt x="376" y="1029"/>
                  </a:lnTo>
                  <a:lnTo>
                    <a:pt x="392" y="1053"/>
                  </a:lnTo>
                  <a:lnTo>
                    <a:pt x="362" y="1100"/>
                  </a:lnTo>
                  <a:lnTo>
                    <a:pt x="340" y="1138"/>
                  </a:lnTo>
                  <a:lnTo>
                    <a:pt x="314" y="1155"/>
                  </a:lnTo>
                  <a:lnTo>
                    <a:pt x="289" y="1166"/>
                  </a:lnTo>
                  <a:lnTo>
                    <a:pt x="279" y="1170"/>
                  </a:lnTo>
                  <a:lnTo>
                    <a:pt x="250" y="1182"/>
                  </a:lnTo>
                  <a:lnTo>
                    <a:pt x="262" y="1221"/>
                  </a:lnTo>
                  <a:lnTo>
                    <a:pt x="276" y="1239"/>
                  </a:lnTo>
                  <a:lnTo>
                    <a:pt x="270" y="1259"/>
                  </a:lnTo>
                  <a:lnTo>
                    <a:pt x="261" y="1272"/>
                  </a:lnTo>
                  <a:lnTo>
                    <a:pt x="236" y="1280"/>
                  </a:lnTo>
                  <a:lnTo>
                    <a:pt x="213" y="1285"/>
                  </a:lnTo>
                  <a:lnTo>
                    <a:pt x="196" y="1264"/>
                  </a:lnTo>
                  <a:lnTo>
                    <a:pt x="193" y="1206"/>
                  </a:lnTo>
                  <a:lnTo>
                    <a:pt x="155" y="1218"/>
                  </a:lnTo>
                  <a:lnTo>
                    <a:pt x="148" y="1221"/>
                  </a:lnTo>
                  <a:lnTo>
                    <a:pt x="86" y="1220"/>
                  </a:lnTo>
                  <a:lnTo>
                    <a:pt x="64" y="1138"/>
                  </a:lnTo>
                  <a:lnTo>
                    <a:pt x="96" y="1128"/>
                  </a:lnTo>
                  <a:lnTo>
                    <a:pt x="135" y="1151"/>
                  </a:lnTo>
                  <a:lnTo>
                    <a:pt x="180" y="1136"/>
                  </a:lnTo>
                  <a:lnTo>
                    <a:pt x="198" y="1120"/>
                  </a:lnTo>
                  <a:lnTo>
                    <a:pt x="168" y="1098"/>
                  </a:lnTo>
                  <a:lnTo>
                    <a:pt x="178" y="1082"/>
                  </a:lnTo>
                  <a:lnTo>
                    <a:pt x="209" y="1067"/>
                  </a:lnTo>
                  <a:lnTo>
                    <a:pt x="206" y="1054"/>
                  </a:lnTo>
                  <a:lnTo>
                    <a:pt x="237" y="1036"/>
                  </a:lnTo>
                  <a:lnTo>
                    <a:pt x="272" y="1048"/>
                  </a:lnTo>
                  <a:lnTo>
                    <a:pt x="289" y="1039"/>
                  </a:lnTo>
                  <a:lnTo>
                    <a:pt x="321" y="989"/>
                  </a:lnTo>
                  <a:lnTo>
                    <a:pt x="288" y="983"/>
                  </a:lnTo>
                  <a:lnTo>
                    <a:pt x="281" y="931"/>
                  </a:lnTo>
                  <a:lnTo>
                    <a:pt x="226" y="948"/>
                  </a:lnTo>
                  <a:lnTo>
                    <a:pt x="204" y="956"/>
                  </a:lnTo>
                  <a:lnTo>
                    <a:pt x="187" y="960"/>
                  </a:lnTo>
                  <a:lnTo>
                    <a:pt x="144" y="1018"/>
                  </a:lnTo>
                  <a:lnTo>
                    <a:pt x="108" y="1023"/>
                  </a:lnTo>
                  <a:lnTo>
                    <a:pt x="87" y="1020"/>
                  </a:lnTo>
                  <a:lnTo>
                    <a:pt x="103" y="998"/>
                  </a:lnTo>
                  <a:lnTo>
                    <a:pt x="83" y="953"/>
                  </a:lnTo>
                  <a:lnTo>
                    <a:pt x="52" y="920"/>
                  </a:lnTo>
                  <a:lnTo>
                    <a:pt x="29" y="929"/>
                  </a:lnTo>
                  <a:lnTo>
                    <a:pt x="9" y="881"/>
                  </a:lnTo>
                  <a:lnTo>
                    <a:pt x="4" y="866"/>
                  </a:lnTo>
                  <a:lnTo>
                    <a:pt x="0" y="850"/>
                  </a:lnTo>
                  <a:lnTo>
                    <a:pt x="121" y="792"/>
                  </a:lnTo>
                  <a:lnTo>
                    <a:pt x="148" y="780"/>
                  </a:lnTo>
                  <a:lnTo>
                    <a:pt x="167" y="773"/>
                  </a:lnTo>
                  <a:lnTo>
                    <a:pt x="157" y="744"/>
                  </a:lnTo>
                  <a:lnTo>
                    <a:pt x="184" y="729"/>
                  </a:lnTo>
                  <a:lnTo>
                    <a:pt x="218" y="711"/>
                  </a:lnTo>
                  <a:lnTo>
                    <a:pt x="260" y="706"/>
                  </a:lnTo>
                  <a:lnTo>
                    <a:pt x="273" y="685"/>
                  </a:lnTo>
                  <a:lnTo>
                    <a:pt x="285" y="664"/>
                  </a:lnTo>
                  <a:lnTo>
                    <a:pt x="295" y="645"/>
                  </a:lnTo>
                  <a:lnTo>
                    <a:pt x="319" y="635"/>
                  </a:lnTo>
                  <a:lnTo>
                    <a:pt x="361" y="622"/>
                  </a:lnTo>
                  <a:lnTo>
                    <a:pt x="411" y="605"/>
                  </a:lnTo>
                  <a:lnTo>
                    <a:pt x="461" y="543"/>
                  </a:lnTo>
                  <a:lnTo>
                    <a:pt x="451" y="531"/>
                  </a:lnTo>
                  <a:lnTo>
                    <a:pt x="478" y="508"/>
                  </a:lnTo>
                  <a:lnTo>
                    <a:pt x="439" y="461"/>
                  </a:lnTo>
                  <a:lnTo>
                    <a:pt x="406" y="446"/>
                  </a:lnTo>
                  <a:lnTo>
                    <a:pt x="410" y="428"/>
                  </a:lnTo>
                  <a:lnTo>
                    <a:pt x="412" y="416"/>
                  </a:lnTo>
                  <a:lnTo>
                    <a:pt x="369" y="380"/>
                  </a:lnTo>
                  <a:lnTo>
                    <a:pt x="318" y="384"/>
                  </a:lnTo>
                  <a:lnTo>
                    <a:pt x="304" y="387"/>
                  </a:lnTo>
                  <a:lnTo>
                    <a:pt x="244" y="382"/>
                  </a:lnTo>
                  <a:lnTo>
                    <a:pt x="234" y="376"/>
                  </a:lnTo>
                  <a:lnTo>
                    <a:pt x="200" y="362"/>
                  </a:lnTo>
                  <a:lnTo>
                    <a:pt x="201" y="353"/>
                  </a:lnTo>
                  <a:lnTo>
                    <a:pt x="212" y="288"/>
                  </a:lnTo>
                  <a:lnTo>
                    <a:pt x="247" y="292"/>
                  </a:lnTo>
                  <a:lnTo>
                    <a:pt x="284" y="291"/>
                  </a:lnTo>
                  <a:lnTo>
                    <a:pt x="286" y="325"/>
                  </a:lnTo>
                  <a:lnTo>
                    <a:pt x="314" y="340"/>
                  </a:lnTo>
                  <a:lnTo>
                    <a:pt x="366" y="329"/>
                  </a:lnTo>
                  <a:lnTo>
                    <a:pt x="390" y="292"/>
                  </a:lnTo>
                  <a:lnTo>
                    <a:pt x="384" y="258"/>
                  </a:lnTo>
                  <a:lnTo>
                    <a:pt x="497" y="250"/>
                  </a:lnTo>
                  <a:lnTo>
                    <a:pt x="471" y="227"/>
                  </a:lnTo>
                  <a:lnTo>
                    <a:pt x="472" y="182"/>
                  </a:lnTo>
                  <a:lnTo>
                    <a:pt x="510" y="204"/>
                  </a:lnTo>
                  <a:lnTo>
                    <a:pt x="536" y="209"/>
                  </a:lnTo>
                  <a:lnTo>
                    <a:pt x="547" y="193"/>
                  </a:lnTo>
                  <a:lnTo>
                    <a:pt x="569" y="195"/>
                  </a:lnTo>
                  <a:lnTo>
                    <a:pt x="569" y="178"/>
                  </a:lnTo>
                  <a:lnTo>
                    <a:pt x="590" y="103"/>
                  </a:lnTo>
                  <a:lnTo>
                    <a:pt x="546" y="80"/>
                  </a:lnTo>
                  <a:lnTo>
                    <a:pt x="551" y="23"/>
                  </a:lnTo>
                  <a:lnTo>
                    <a:pt x="620" y="43"/>
                  </a:lnTo>
                  <a:lnTo>
                    <a:pt x="651" y="29"/>
                  </a:lnTo>
                  <a:lnTo>
                    <a:pt x="640" y="7"/>
                  </a:lnTo>
                  <a:lnTo>
                    <a:pt x="672" y="0"/>
                  </a:lnTo>
                  <a:lnTo>
                    <a:pt x="680" y="34"/>
                  </a:lnTo>
                  <a:lnTo>
                    <a:pt x="742" y="49"/>
                  </a:lnTo>
                  <a:lnTo>
                    <a:pt x="763" y="83"/>
                  </a:lnTo>
                  <a:lnTo>
                    <a:pt x="739" y="125"/>
                  </a:lnTo>
                  <a:lnTo>
                    <a:pt x="724" y="133"/>
                  </a:lnTo>
                  <a:lnTo>
                    <a:pt x="710" y="150"/>
                  </a:lnTo>
                  <a:lnTo>
                    <a:pt x="706" y="176"/>
                  </a:lnTo>
                  <a:lnTo>
                    <a:pt x="711" y="207"/>
                  </a:lnTo>
                  <a:lnTo>
                    <a:pt x="689" y="248"/>
                  </a:lnTo>
                  <a:lnTo>
                    <a:pt x="667" y="264"/>
                  </a:lnTo>
                  <a:lnTo>
                    <a:pt x="604" y="264"/>
                  </a:lnTo>
                  <a:lnTo>
                    <a:pt x="621" y="343"/>
                  </a:lnTo>
                  <a:lnTo>
                    <a:pt x="623" y="354"/>
                  </a:lnTo>
                  <a:lnTo>
                    <a:pt x="621" y="360"/>
                  </a:lnTo>
                  <a:lnTo>
                    <a:pt x="628" y="394"/>
                  </a:lnTo>
                  <a:lnTo>
                    <a:pt x="718" y="381"/>
                  </a:lnTo>
                  <a:lnTo>
                    <a:pt x="744" y="378"/>
                  </a:lnTo>
                  <a:lnTo>
                    <a:pt x="803" y="394"/>
                  </a:lnTo>
                  <a:lnTo>
                    <a:pt x="850" y="463"/>
                  </a:lnTo>
                  <a:lnTo>
                    <a:pt x="925" y="481"/>
                  </a:lnTo>
                  <a:lnTo>
                    <a:pt x="937" y="477"/>
                  </a:lnTo>
                  <a:lnTo>
                    <a:pt x="963" y="407"/>
                  </a:lnTo>
                  <a:lnTo>
                    <a:pt x="1019" y="392"/>
                  </a:lnTo>
                  <a:lnTo>
                    <a:pt x="1032" y="371"/>
                  </a:lnTo>
                  <a:lnTo>
                    <a:pt x="1113" y="342"/>
                  </a:lnTo>
                  <a:lnTo>
                    <a:pt x="1092" y="306"/>
                  </a:lnTo>
                  <a:lnTo>
                    <a:pt x="1114" y="287"/>
                  </a:lnTo>
                  <a:lnTo>
                    <a:pt x="1132" y="270"/>
                  </a:lnTo>
                  <a:lnTo>
                    <a:pt x="1176" y="297"/>
                  </a:lnTo>
                  <a:lnTo>
                    <a:pt x="1232" y="267"/>
                  </a:lnTo>
                  <a:lnTo>
                    <a:pt x="1240" y="249"/>
                  </a:lnTo>
                  <a:lnTo>
                    <a:pt x="1273" y="234"/>
                  </a:lnTo>
                  <a:lnTo>
                    <a:pt x="1283" y="225"/>
                  </a:lnTo>
                  <a:lnTo>
                    <a:pt x="1277" y="23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2" name="Freeform 47"/>
            <p:cNvSpPr>
              <a:spLocks noEditPoints="1"/>
            </p:cNvSpPr>
            <p:nvPr/>
          </p:nvSpPr>
          <p:spPr bwMode="auto">
            <a:xfrm>
              <a:off x="2929" y="1709"/>
              <a:ext cx="861" cy="777"/>
            </a:xfrm>
            <a:custGeom>
              <a:avLst/>
              <a:gdLst>
                <a:gd name="T0" fmla="*/ 64 w 1434"/>
                <a:gd name="T1" fmla="*/ 1140 h 1292"/>
                <a:gd name="T2" fmla="*/ 209 w 1434"/>
                <a:gd name="T3" fmla="*/ 1070 h 1292"/>
                <a:gd name="T4" fmla="*/ 282 w 1434"/>
                <a:gd name="T5" fmla="*/ 940 h 1292"/>
                <a:gd name="T6" fmla="*/ 103 w 1434"/>
                <a:gd name="T7" fmla="*/ 1002 h 1292"/>
                <a:gd name="T8" fmla="*/ 167 w 1434"/>
                <a:gd name="T9" fmla="*/ 775 h 1292"/>
                <a:gd name="T10" fmla="*/ 322 w 1434"/>
                <a:gd name="T11" fmla="*/ 636 h 1292"/>
                <a:gd name="T12" fmla="*/ 412 w 1434"/>
                <a:gd name="T13" fmla="*/ 421 h 1292"/>
                <a:gd name="T14" fmla="*/ 201 w 1434"/>
                <a:gd name="T15" fmla="*/ 368 h 1292"/>
                <a:gd name="T16" fmla="*/ 368 w 1434"/>
                <a:gd name="T17" fmla="*/ 330 h 1292"/>
                <a:gd name="T18" fmla="*/ 539 w 1434"/>
                <a:gd name="T19" fmla="*/ 209 h 1292"/>
                <a:gd name="T20" fmla="*/ 624 w 1434"/>
                <a:gd name="T21" fmla="*/ 43 h 1292"/>
                <a:gd name="T22" fmla="*/ 746 w 1434"/>
                <a:gd name="T23" fmla="*/ 131 h 1292"/>
                <a:gd name="T24" fmla="*/ 612 w 1434"/>
                <a:gd name="T25" fmla="*/ 271 h 1292"/>
                <a:gd name="T26" fmla="*/ 929 w 1434"/>
                <a:gd name="T27" fmla="*/ 481 h 1292"/>
                <a:gd name="T28" fmla="*/ 1116 w 1434"/>
                <a:gd name="T29" fmla="*/ 289 h 1292"/>
                <a:gd name="T30" fmla="*/ 1283 w 1434"/>
                <a:gd name="T31" fmla="*/ 228 h 1292"/>
                <a:gd name="T32" fmla="*/ 1316 w 1434"/>
                <a:gd name="T33" fmla="*/ 114 h 1292"/>
                <a:gd name="T34" fmla="*/ 1391 w 1434"/>
                <a:gd name="T35" fmla="*/ 306 h 1292"/>
                <a:gd name="T36" fmla="*/ 1372 w 1434"/>
                <a:gd name="T37" fmla="*/ 496 h 1292"/>
                <a:gd name="T38" fmla="*/ 1192 w 1434"/>
                <a:gd name="T39" fmla="*/ 491 h 1292"/>
                <a:gd name="T40" fmla="*/ 1043 w 1434"/>
                <a:gd name="T41" fmla="*/ 682 h 1292"/>
                <a:gd name="T42" fmla="*/ 868 w 1434"/>
                <a:gd name="T43" fmla="*/ 733 h 1292"/>
                <a:gd name="T44" fmla="*/ 568 w 1434"/>
                <a:gd name="T45" fmla="*/ 663 h 1292"/>
                <a:gd name="T46" fmla="*/ 586 w 1434"/>
                <a:gd name="T47" fmla="*/ 815 h 1292"/>
                <a:gd name="T48" fmla="*/ 693 w 1434"/>
                <a:gd name="T49" fmla="*/ 953 h 1292"/>
                <a:gd name="T50" fmla="*/ 624 w 1434"/>
                <a:gd name="T51" fmla="*/ 1051 h 1292"/>
                <a:gd name="T52" fmla="*/ 458 w 1434"/>
                <a:gd name="T53" fmla="*/ 1004 h 1292"/>
                <a:gd name="T54" fmla="*/ 346 w 1434"/>
                <a:gd name="T55" fmla="*/ 1145 h 1292"/>
                <a:gd name="T56" fmla="*/ 241 w 1434"/>
                <a:gd name="T57" fmla="*/ 1287 h 1292"/>
                <a:gd name="T58" fmla="*/ 271 w 1434"/>
                <a:gd name="T59" fmla="*/ 1262 h 1292"/>
                <a:gd name="T60" fmla="*/ 392 w 1434"/>
                <a:gd name="T61" fmla="*/ 1057 h 1292"/>
                <a:gd name="T62" fmla="*/ 514 w 1434"/>
                <a:gd name="T63" fmla="*/ 1059 h 1292"/>
                <a:gd name="T64" fmla="*/ 648 w 1434"/>
                <a:gd name="T65" fmla="*/ 1052 h 1292"/>
                <a:gd name="T66" fmla="*/ 669 w 1434"/>
                <a:gd name="T67" fmla="*/ 907 h 1292"/>
                <a:gd name="T68" fmla="*/ 532 w 1434"/>
                <a:gd name="T69" fmla="*/ 771 h 1292"/>
                <a:gd name="T70" fmla="*/ 646 w 1434"/>
                <a:gd name="T71" fmla="*/ 651 h 1292"/>
                <a:gd name="T72" fmla="*/ 927 w 1434"/>
                <a:gd name="T73" fmla="*/ 730 h 1292"/>
                <a:gd name="T74" fmla="*/ 1038 w 1434"/>
                <a:gd name="T75" fmla="*/ 678 h 1292"/>
                <a:gd name="T76" fmla="*/ 1173 w 1434"/>
                <a:gd name="T77" fmla="*/ 476 h 1292"/>
                <a:gd name="T78" fmla="*/ 1349 w 1434"/>
                <a:gd name="T79" fmla="*/ 497 h 1292"/>
                <a:gd name="T80" fmla="*/ 1419 w 1434"/>
                <a:gd name="T81" fmla="*/ 311 h 1292"/>
                <a:gd name="T82" fmla="*/ 1238 w 1434"/>
                <a:gd name="T83" fmla="*/ 274 h 1292"/>
                <a:gd name="T84" fmla="*/ 1026 w 1434"/>
                <a:gd name="T85" fmla="*/ 399 h 1292"/>
                <a:gd name="T86" fmla="*/ 722 w 1434"/>
                <a:gd name="T87" fmla="*/ 389 h 1292"/>
                <a:gd name="T88" fmla="*/ 712 w 1434"/>
                <a:gd name="T89" fmla="*/ 210 h 1292"/>
                <a:gd name="T90" fmla="*/ 681 w 1434"/>
                <a:gd name="T91" fmla="*/ 41 h 1292"/>
                <a:gd name="T92" fmla="*/ 598 w 1434"/>
                <a:gd name="T93" fmla="*/ 105 h 1292"/>
                <a:gd name="T94" fmla="*/ 479 w 1434"/>
                <a:gd name="T95" fmla="*/ 230 h 1292"/>
                <a:gd name="T96" fmla="*/ 285 w 1434"/>
                <a:gd name="T97" fmla="*/ 298 h 1292"/>
                <a:gd name="T98" fmla="*/ 308 w 1434"/>
                <a:gd name="T99" fmla="*/ 388 h 1292"/>
                <a:gd name="T100" fmla="*/ 460 w 1434"/>
                <a:gd name="T101" fmla="*/ 535 h 1292"/>
                <a:gd name="T102" fmla="*/ 223 w 1434"/>
                <a:gd name="T103" fmla="*/ 718 h 1292"/>
                <a:gd name="T104" fmla="*/ 16 w 1434"/>
                <a:gd name="T105" fmla="*/ 884 h 1292"/>
                <a:gd name="T106" fmla="*/ 146 w 1434"/>
                <a:gd name="T107" fmla="*/ 1019 h 1292"/>
                <a:gd name="T108" fmla="*/ 294 w 1434"/>
                <a:gd name="T109" fmla="*/ 1046 h 1292"/>
                <a:gd name="T110" fmla="*/ 207 w 1434"/>
                <a:gd name="T111" fmla="*/ 1123 h 1292"/>
                <a:gd name="T112" fmla="*/ 158 w 1434"/>
                <a:gd name="T113" fmla="*/ 1219 h 1292"/>
                <a:gd name="T114" fmla="*/ 1336 w 1434"/>
                <a:gd name="T115" fmla="*/ 205 h 1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34" h="1292">
                  <a:moveTo>
                    <a:pt x="215" y="1292"/>
                  </a:moveTo>
                  <a:lnTo>
                    <a:pt x="215" y="1292"/>
                  </a:lnTo>
                  <a:lnTo>
                    <a:pt x="197" y="1269"/>
                  </a:lnTo>
                  <a:lnTo>
                    <a:pt x="194" y="1214"/>
                  </a:lnTo>
                  <a:lnTo>
                    <a:pt x="153" y="1228"/>
                  </a:lnTo>
                  <a:lnTo>
                    <a:pt x="87" y="1227"/>
                  </a:lnTo>
                  <a:lnTo>
                    <a:pt x="64" y="1140"/>
                  </a:lnTo>
                  <a:lnTo>
                    <a:pt x="100" y="1129"/>
                  </a:lnTo>
                  <a:lnTo>
                    <a:pt x="139" y="1152"/>
                  </a:lnTo>
                  <a:lnTo>
                    <a:pt x="183" y="1137"/>
                  </a:lnTo>
                  <a:lnTo>
                    <a:pt x="196" y="1124"/>
                  </a:lnTo>
                  <a:lnTo>
                    <a:pt x="168" y="1103"/>
                  </a:lnTo>
                  <a:lnTo>
                    <a:pt x="180" y="1083"/>
                  </a:lnTo>
                  <a:lnTo>
                    <a:pt x="209" y="1070"/>
                  </a:lnTo>
                  <a:lnTo>
                    <a:pt x="206" y="1056"/>
                  </a:lnTo>
                  <a:lnTo>
                    <a:pt x="240" y="1036"/>
                  </a:lnTo>
                  <a:lnTo>
                    <a:pt x="276" y="1048"/>
                  </a:lnTo>
                  <a:lnTo>
                    <a:pt x="291" y="1040"/>
                  </a:lnTo>
                  <a:lnTo>
                    <a:pt x="320" y="996"/>
                  </a:lnTo>
                  <a:lnTo>
                    <a:pt x="289" y="990"/>
                  </a:lnTo>
                  <a:lnTo>
                    <a:pt x="282" y="940"/>
                  </a:lnTo>
                  <a:lnTo>
                    <a:pt x="231" y="956"/>
                  </a:lnTo>
                  <a:lnTo>
                    <a:pt x="209" y="964"/>
                  </a:lnTo>
                  <a:lnTo>
                    <a:pt x="193" y="967"/>
                  </a:lnTo>
                  <a:lnTo>
                    <a:pt x="150" y="1025"/>
                  </a:lnTo>
                  <a:lnTo>
                    <a:pt x="112" y="1031"/>
                  </a:lnTo>
                  <a:lnTo>
                    <a:pt x="85" y="1027"/>
                  </a:lnTo>
                  <a:lnTo>
                    <a:pt x="103" y="1002"/>
                  </a:lnTo>
                  <a:lnTo>
                    <a:pt x="85" y="959"/>
                  </a:lnTo>
                  <a:lnTo>
                    <a:pt x="55" y="928"/>
                  </a:lnTo>
                  <a:lnTo>
                    <a:pt x="31" y="937"/>
                  </a:lnTo>
                  <a:lnTo>
                    <a:pt x="10" y="886"/>
                  </a:lnTo>
                  <a:lnTo>
                    <a:pt x="0" y="852"/>
                  </a:lnTo>
                  <a:lnTo>
                    <a:pt x="150" y="781"/>
                  </a:lnTo>
                  <a:lnTo>
                    <a:pt x="167" y="775"/>
                  </a:lnTo>
                  <a:lnTo>
                    <a:pt x="157" y="747"/>
                  </a:lnTo>
                  <a:lnTo>
                    <a:pt x="187" y="730"/>
                  </a:lnTo>
                  <a:lnTo>
                    <a:pt x="222" y="712"/>
                  </a:lnTo>
                  <a:lnTo>
                    <a:pt x="262" y="707"/>
                  </a:lnTo>
                  <a:lnTo>
                    <a:pt x="286" y="667"/>
                  </a:lnTo>
                  <a:lnTo>
                    <a:pt x="296" y="646"/>
                  </a:lnTo>
                  <a:lnTo>
                    <a:pt x="322" y="636"/>
                  </a:lnTo>
                  <a:lnTo>
                    <a:pt x="413" y="606"/>
                  </a:lnTo>
                  <a:lnTo>
                    <a:pt x="461" y="547"/>
                  </a:lnTo>
                  <a:lnTo>
                    <a:pt x="450" y="534"/>
                  </a:lnTo>
                  <a:lnTo>
                    <a:pt x="477" y="512"/>
                  </a:lnTo>
                  <a:lnTo>
                    <a:pt x="440" y="468"/>
                  </a:lnTo>
                  <a:lnTo>
                    <a:pt x="407" y="452"/>
                  </a:lnTo>
                  <a:lnTo>
                    <a:pt x="412" y="421"/>
                  </a:lnTo>
                  <a:lnTo>
                    <a:pt x="372" y="387"/>
                  </a:lnTo>
                  <a:lnTo>
                    <a:pt x="323" y="391"/>
                  </a:lnTo>
                  <a:lnTo>
                    <a:pt x="309" y="394"/>
                  </a:lnTo>
                  <a:lnTo>
                    <a:pt x="308" y="394"/>
                  </a:lnTo>
                  <a:lnTo>
                    <a:pt x="247" y="390"/>
                  </a:lnTo>
                  <a:lnTo>
                    <a:pt x="237" y="382"/>
                  </a:lnTo>
                  <a:lnTo>
                    <a:pt x="201" y="368"/>
                  </a:lnTo>
                  <a:lnTo>
                    <a:pt x="201" y="357"/>
                  </a:lnTo>
                  <a:lnTo>
                    <a:pt x="213" y="289"/>
                  </a:lnTo>
                  <a:lnTo>
                    <a:pt x="251" y="292"/>
                  </a:lnTo>
                  <a:lnTo>
                    <a:pt x="291" y="291"/>
                  </a:lnTo>
                  <a:lnTo>
                    <a:pt x="294" y="327"/>
                  </a:lnTo>
                  <a:lnTo>
                    <a:pt x="319" y="340"/>
                  </a:lnTo>
                  <a:lnTo>
                    <a:pt x="368" y="330"/>
                  </a:lnTo>
                  <a:lnTo>
                    <a:pt x="390" y="295"/>
                  </a:lnTo>
                  <a:lnTo>
                    <a:pt x="385" y="259"/>
                  </a:lnTo>
                  <a:lnTo>
                    <a:pt x="493" y="251"/>
                  </a:lnTo>
                  <a:lnTo>
                    <a:pt x="472" y="233"/>
                  </a:lnTo>
                  <a:lnTo>
                    <a:pt x="473" y="181"/>
                  </a:lnTo>
                  <a:lnTo>
                    <a:pt x="515" y="205"/>
                  </a:lnTo>
                  <a:lnTo>
                    <a:pt x="539" y="209"/>
                  </a:lnTo>
                  <a:lnTo>
                    <a:pt x="549" y="194"/>
                  </a:lnTo>
                  <a:lnTo>
                    <a:pt x="570" y="195"/>
                  </a:lnTo>
                  <a:lnTo>
                    <a:pt x="570" y="181"/>
                  </a:lnTo>
                  <a:lnTo>
                    <a:pt x="590" y="109"/>
                  </a:lnTo>
                  <a:lnTo>
                    <a:pt x="547" y="86"/>
                  </a:lnTo>
                  <a:lnTo>
                    <a:pt x="552" y="22"/>
                  </a:lnTo>
                  <a:lnTo>
                    <a:pt x="624" y="43"/>
                  </a:lnTo>
                  <a:lnTo>
                    <a:pt x="651" y="31"/>
                  </a:lnTo>
                  <a:lnTo>
                    <a:pt x="640" y="8"/>
                  </a:lnTo>
                  <a:lnTo>
                    <a:pt x="679" y="0"/>
                  </a:lnTo>
                  <a:lnTo>
                    <a:pt x="687" y="35"/>
                  </a:lnTo>
                  <a:lnTo>
                    <a:pt x="748" y="50"/>
                  </a:lnTo>
                  <a:lnTo>
                    <a:pt x="771" y="87"/>
                  </a:lnTo>
                  <a:lnTo>
                    <a:pt x="746" y="131"/>
                  </a:lnTo>
                  <a:lnTo>
                    <a:pt x="730" y="140"/>
                  </a:lnTo>
                  <a:lnTo>
                    <a:pt x="717" y="155"/>
                  </a:lnTo>
                  <a:lnTo>
                    <a:pt x="713" y="180"/>
                  </a:lnTo>
                  <a:lnTo>
                    <a:pt x="719" y="211"/>
                  </a:lnTo>
                  <a:lnTo>
                    <a:pt x="695" y="255"/>
                  </a:lnTo>
                  <a:lnTo>
                    <a:pt x="672" y="271"/>
                  </a:lnTo>
                  <a:lnTo>
                    <a:pt x="612" y="271"/>
                  </a:lnTo>
                  <a:lnTo>
                    <a:pt x="630" y="358"/>
                  </a:lnTo>
                  <a:lnTo>
                    <a:pt x="629" y="364"/>
                  </a:lnTo>
                  <a:lnTo>
                    <a:pt x="635" y="394"/>
                  </a:lnTo>
                  <a:lnTo>
                    <a:pt x="748" y="379"/>
                  </a:lnTo>
                  <a:lnTo>
                    <a:pt x="809" y="395"/>
                  </a:lnTo>
                  <a:lnTo>
                    <a:pt x="856" y="464"/>
                  </a:lnTo>
                  <a:lnTo>
                    <a:pt x="929" y="481"/>
                  </a:lnTo>
                  <a:lnTo>
                    <a:pt x="938" y="478"/>
                  </a:lnTo>
                  <a:lnTo>
                    <a:pt x="964" y="409"/>
                  </a:lnTo>
                  <a:lnTo>
                    <a:pt x="1021" y="393"/>
                  </a:lnTo>
                  <a:lnTo>
                    <a:pt x="1033" y="373"/>
                  </a:lnTo>
                  <a:lnTo>
                    <a:pt x="1112" y="344"/>
                  </a:lnTo>
                  <a:lnTo>
                    <a:pt x="1092" y="309"/>
                  </a:lnTo>
                  <a:lnTo>
                    <a:pt x="1116" y="289"/>
                  </a:lnTo>
                  <a:lnTo>
                    <a:pt x="1136" y="270"/>
                  </a:lnTo>
                  <a:lnTo>
                    <a:pt x="1180" y="297"/>
                  </a:lnTo>
                  <a:lnTo>
                    <a:pt x="1233" y="269"/>
                  </a:lnTo>
                  <a:lnTo>
                    <a:pt x="1241" y="250"/>
                  </a:lnTo>
                  <a:lnTo>
                    <a:pt x="1275" y="235"/>
                  </a:lnTo>
                  <a:lnTo>
                    <a:pt x="1283" y="228"/>
                  </a:lnTo>
                  <a:lnTo>
                    <a:pt x="1283" y="228"/>
                  </a:lnTo>
                  <a:lnTo>
                    <a:pt x="1282" y="227"/>
                  </a:lnTo>
                  <a:lnTo>
                    <a:pt x="1283" y="227"/>
                  </a:lnTo>
                  <a:lnTo>
                    <a:pt x="1252" y="164"/>
                  </a:lnTo>
                  <a:lnTo>
                    <a:pt x="1274" y="125"/>
                  </a:lnTo>
                  <a:lnTo>
                    <a:pt x="1298" y="101"/>
                  </a:lnTo>
                  <a:lnTo>
                    <a:pt x="1316" y="113"/>
                  </a:lnTo>
                  <a:lnTo>
                    <a:pt x="1316" y="114"/>
                  </a:lnTo>
                  <a:lnTo>
                    <a:pt x="1331" y="153"/>
                  </a:lnTo>
                  <a:lnTo>
                    <a:pt x="1344" y="211"/>
                  </a:lnTo>
                  <a:lnTo>
                    <a:pt x="1331" y="212"/>
                  </a:lnTo>
                  <a:lnTo>
                    <a:pt x="1298" y="227"/>
                  </a:lnTo>
                  <a:lnTo>
                    <a:pt x="1383" y="268"/>
                  </a:lnTo>
                  <a:lnTo>
                    <a:pt x="1388" y="286"/>
                  </a:lnTo>
                  <a:lnTo>
                    <a:pt x="1391" y="306"/>
                  </a:lnTo>
                  <a:lnTo>
                    <a:pt x="1424" y="304"/>
                  </a:lnTo>
                  <a:lnTo>
                    <a:pt x="1434" y="347"/>
                  </a:lnTo>
                  <a:lnTo>
                    <a:pt x="1427" y="384"/>
                  </a:lnTo>
                  <a:lnTo>
                    <a:pt x="1418" y="404"/>
                  </a:lnTo>
                  <a:lnTo>
                    <a:pt x="1410" y="408"/>
                  </a:lnTo>
                  <a:lnTo>
                    <a:pt x="1395" y="448"/>
                  </a:lnTo>
                  <a:lnTo>
                    <a:pt x="1372" y="496"/>
                  </a:lnTo>
                  <a:lnTo>
                    <a:pt x="1352" y="503"/>
                  </a:lnTo>
                  <a:lnTo>
                    <a:pt x="1295" y="538"/>
                  </a:lnTo>
                  <a:lnTo>
                    <a:pt x="1259" y="552"/>
                  </a:lnTo>
                  <a:lnTo>
                    <a:pt x="1257" y="503"/>
                  </a:lnTo>
                  <a:lnTo>
                    <a:pt x="1229" y="502"/>
                  </a:lnTo>
                  <a:lnTo>
                    <a:pt x="1197" y="495"/>
                  </a:lnTo>
                  <a:lnTo>
                    <a:pt x="1192" y="491"/>
                  </a:lnTo>
                  <a:lnTo>
                    <a:pt x="1176" y="485"/>
                  </a:lnTo>
                  <a:lnTo>
                    <a:pt x="1147" y="561"/>
                  </a:lnTo>
                  <a:lnTo>
                    <a:pt x="1123" y="572"/>
                  </a:lnTo>
                  <a:lnTo>
                    <a:pt x="1082" y="586"/>
                  </a:lnTo>
                  <a:lnTo>
                    <a:pt x="1064" y="634"/>
                  </a:lnTo>
                  <a:lnTo>
                    <a:pt x="1060" y="638"/>
                  </a:lnTo>
                  <a:lnTo>
                    <a:pt x="1043" y="682"/>
                  </a:lnTo>
                  <a:lnTo>
                    <a:pt x="1015" y="706"/>
                  </a:lnTo>
                  <a:lnTo>
                    <a:pt x="1008" y="709"/>
                  </a:lnTo>
                  <a:lnTo>
                    <a:pt x="985" y="723"/>
                  </a:lnTo>
                  <a:lnTo>
                    <a:pt x="960" y="703"/>
                  </a:lnTo>
                  <a:lnTo>
                    <a:pt x="927" y="740"/>
                  </a:lnTo>
                  <a:lnTo>
                    <a:pt x="889" y="698"/>
                  </a:lnTo>
                  <a:lnTo>
                    <a:pt x="868" y="733"/>
                  </a:lnTo>
                  <a:lnTo>
                    <a:pt x="826" y="727"/>
                  </a:lnTo>
                  <a:lnTo>
                    <a:pt x="716" y="625"/>
                  </a:lnTo>
                  <a:lnTo>
                    <a:pt x="697" y="633"/>
                  </a:lnTo>
                  <a:lnTo>
                    <a:pt x="669" y="646"/>
                  </a:lnTo>
                  <a:lnTo>
                    <a:pt x="647" y="658"/>
                  </a:lnTo>
                  <a:lnTo>
                    <a:pt x="626" y="660"/>
                  </a:lnTo>
                  <a:lnTo>
                    <a:pt x="568" y="663"/>
                  </a:lnTo>
                  <a:lnTo>
                    <a:pt x="506" y="677"/>
                  </a:lnTo>
                  <a:lnTo>
                    <a:pt x="512" y="685"/>
                  </a:lnTo>
                  <a:lnTo>
                    <a:pt x="534" y="711"/>
                  </a:lnTo>
                  <a:lnTo>
                    <a:pt x="539" y="752"/>
                  </a:lnTo>
                  <a:lnTo>
                    <a:pt x="539" y="768"/>
                  </a:lnTo>
                  <a:lnTo>
                    <a:pt x="580" y="802"/>
                  </a:lnTo>
                  <a:lnTo>
                    <a:pt x="586" y="815"/>
                  </a:lnTo>
                  <a:lnTo>
                    <a:pt x="629" y="813"/>
                  </a:lnTo>
                  <a:lnTo>
                    <a:pt x="628" y="839"/>
                  </a:lnTo>
                  <a:lnTo>
                    <a:pt x="646" y="872"/>
                  </a:lnTo>
                  <a:lnTo>
                    <a:pt x="644" y="898"/>
                  </a:lnTo>
                  <a:lnTo>
                    <a:pt x="673" y="900"/>
                  </a:lnTo>
                  <a:lnTo>
                    <a:pt x="700" y="933"/>
                  </a:lnTo>
                  <a:lnTo>
                    <a:pt x="693" y="953"/>
                  </a:lnTo>
                  <a:lnTo>
                    <a:pt x="704" y="974"/>
                  </a:lnTo>
                  <a:lnTo>
                    <a:pt x="692" y="1006"/>
                  </a:lnTo>
                  <a:lnTo>
                    <a:pt x="680" y="1006"/>
                  </a:lnTo>
                  <a:lnTo>
                    <a:pt x="655" y="1022"/>
                  </a:lnTo>
                  <a:lnTo>
                    <a:pt x="655" y="1056"/>
                  </a:lnTo>
                  <a:lnTo>
                    <a:pt x="634" y="1066"/>
                  </a:lnTo>
                  <a:lnTo>
                    <a:pt x="624" y="1051"/>
                  </a:lnTo>
                  <a:lnTo>
                    <a:pt x="587" y="1052"/>
                  </a:lnTo>
                  <a:lnTo>
                    <a:pt x="581" y="1049"/>
                  </a:lnTo>
                  <a:lnTo>
                    <a:pt x="553" y="1054"/>
                  </a:lnTo>
                  <a:lnTo>
                    <a:pt x="523" y="1057"/>
                  </a:lnTo>
                  <a:lnTo>
                    <a:pt x="513" y="1073"/>
                  </a:lnTo>
                  <a:lnTo>
                    <a:pt x="487" y="1017"/>
                  </a:lnTo>
                  <a:lnTo>
                    <a:pt x="458" y="1004"/>
                  </a:lnTo>
                  <a:lnTo>
                    <a:pt x="423" y="1026"/>
                  </a:lnTo>
                  <a:lnTo>
                    <a:pt x="410" y="1018"/>
                  </a:lnTo>
                  <a:lnTo>
                    <a:pt x="385" y="1029"/>
                  </a:lnTo>
                  <a:lnTo>
                    <a:pt x="384" y="1032"/>
                  </a:lnTo>
                  <a:lnTo>
                    <a:pt x="400" y="1057"/>
                  </a:lnTo>
                  <a:lnTo>
                    <a:pt x="368" y="1106"/>
                  </a:lnTo>
                  <a:lnTo>
                    <a:pt x="346" y="1145"/>
                  </a:lnTo>
                  <a:lnTo>
                    <a:pt x="320" y="1162"/>
                  </a:lnTo>
                  <a:lnTo>
                    <a:pt x="258" y="1188"/>
                  </a:lnTo>
                  <a:lnTo>
                    <a:pt x="270" y="1224"/>
                  </a:lnTo>
                  <a:lnTo>
                    <a:pt x="283" y="1242"/>
                  </a:lnTo>
                  <a:lnTo>
                    <a:pt x="276" y="1265"/>
                  </a:lnTo>
                  <a:lnTo>
                    <a:pt x="267" y="1279"/>
                  </a:lnTo>
                  <a:lnTo>
                    <a:pt x="241" y="1287"/>
                  </a:lnTo>
                  <a:lnTo>
                    <a:pt x="215" y="1292"/>
                  </a:lnTo>
                  <a:close/>
                  <a:moveTo>
                    <a:pt x="203" y="1266"/>
                  </a:moveTo>
                  <a:lnTo>
                    <a:pt x="203" y="1266"/>
                  </a:lnTo>
                  <a:lnTo>
                    <a:pt x="218" y="1285"/>
                  </a:lnTo>
                  <a:lnTo>
                    <a:pt x="240" y="1281"/>
                  </a:lnTo>
                  <a:lnTo>
                    <a:pt x="263" y="1273"/>
                  </a:lnTo>
                  <a:lnTo>
                    <a:pt x="271" y="1262"/>
                  </a:lnTo>
                  <a:lnTo>
                    <a:pt x="276" y="1244"/>
                  </a:lnTo>
                  <a:lnTo>
                    <a:pt x="263" y="1226"/>
                  </a:lnTo>
                  <a:lnTo>
                    <a:pt x="250" y="1184"/>
                  </a:lnTo>
                  <a:lnTo>
                    <a:pt x="317" y="1156"/>
                  </a:lnTo>
                  <a:lnTo>
                    <a:pt x="342" y="1140"/>
                  </a:lnTo>
                  <a:lnTo>
                    <a:pt x="363" y="1102"/>
                  </a:lnTo>
                  <a:lnTo>
                    <a:pt x="392" y="1057"/>
                  </a:lnTo>
                  <a:lnTo>
                    <a:pt x="376" y="1033"/>
                  </a:lnTo>
                  <a:lnTo>
                    <a:pt x="380" y="1024"/>
                  </a:lnTo>
                  <a:lnTo>
                    <a:pt x="410" y="1010"/>
                  </a:lnTo>
                  <a:lnTo>
                    <a:pt x="423" y="1018"/>
                  </a:lnTo>
                  <a:lnTo>
                    <a:pt x="457" y="997"/>
                  </a:lnTo>
                  <a:lnTo>
                    <a:pt x="492" y="1012"/>
                  </a:lnTo>
                  <a:lnTo>
                    <a:pt x="514" y="1059"/>
                  </a:lnTo>
                  <a:lnTo>
                    <a:pt x="520" y="1051"/>
                  </a:lnTo>
                  <a:lnTo>
                    <a:pt x="552" y="1047"/>
                  </a:lnTo>
                  <a:lnTo>
                    <a:pt x="583" y="1041"/>
                  </a:lnTo>
                  <a:lnTo>
                    <a:pt x="589" y="1046"/>
                  </a:lnTo>
                  <a:lnTo>
                    <a:pt x="627" y="1044"/>
                  </a:lnTo>
                  <a:lnTo>
                    <a:pt x="636" y="1057"/>
                  </a:lnTo>
                  <a:lnTo>
                    <a:pt x="648" y="1052"/>
                  </a:lnTo>
                  <a:lnTo>
                    <a:pt x="648" y="1019"/>
                  </a:lnTo>
                  <a:lnTo>
                    <a:pt x="678" y="999"/>
                  </a:lnTo>
                  <a:lnTo>
                    <a:pt x="687" y="999"/>
                  </a:lnTo>
                  <a:lnTo>
                    <a:pt x="697" y="974"/>
                  </a:lnTo>
                  <a:lnTo>
                    <a:pt x="686" y="953"/>
                  </a:lnTo>
                  <a:lnTo>
                    <a:pt x="693" y="935"/>
                  </a:lnTo>
                  <a:lnTo>
                    <a:pt x="669" y="907"/>
                  </a:lnTo>
                  <a:lnTo>
                    <a:pt x="637" y="904"/>
                  </a:lnTo>
                  <a:lnTo>
                    <a:pt x="639" y="874"/>
                  </a:lnTo>
                  <a:lnTo>
                    <a:pt x="622" y="841"/>
                  </a:lnTo>
                  <a:lnTo>
                    <a:pt x="622" y="820"/>
                  </a:lnTo>
                  <a:lnTo>
                    <a:pt x="582" y="822"/>
                  </a:lnTo>
                  <a:lnTo>
                    <a:pt x="575" y="806"/>
                  </a:lnTo>
                  <a:lnTo>
                    <a:pt x="532" y="771"/>
                  </a:lnTo>
                  <a:lnTo>
                    <a:pt x="532" y="752"/>
                  </a:lnTo>
                  <a:lnTo>
                    <a:pt x="528" y="714"/>
                  </a:lnTo>
                  <a:lnTo>
                    <a:pt x="507" y="690"/>
                  </a:lnTo>
                  <a:lnTo>
                    <a:pt x="494" y="672"/>
                  </a:lnTo>
                  <a:lnTo>
                    <a:pt x="567" y="657"/>
                  </a:lnTo>
                  <a:lnTo>
                    <a:pt x="625" y="654"/>
                  </a:lnTo>
                  <a:lnTo>
                    <a:pt x="646" y="651"/>
                  </a:lnTo>
                  <a:lnTo>
                    <a:pt x="665" y="640"/>
                  </a:lnTo>
                  <a:lnTo>
                    <a:pt x="718" y="617"/>
                  </a:lnTo>
                  <a:lnTo>
                    <a:pt x="719" y="618"/>
                  </a:lnTo>
                  <a:lnTo>
                    <a:pt x="829" y="720"/>
                  </a:lnTo>
                  <a:lnTo>
                    <a:pt x="865" y="725"/>
                  </a:lnTo>
                  <a:lnTo>
                    <a:pt x="888" y="687"/>
                  </a:lnTo>
                  <a:lnTo>
                    <a:pt x="927" y="730"/>
                  </a:lnTo>
                  <a:lnTo>
                    <a:pt x="959" y="693"/>
                  </a:lnTo>
                  <a:lnTo>
                    <a:pt x="962" y="695"/>
                  </a:lnTo>
                  <a:lnTo>
                    <a:pt x="962" y="695"/>
                  </a:lnTo>
                  <a:lnTo>
                    <a:pt x="986" y="715"/>
                  </a:lnTo>
                  <a:lnTo>
                    <a:pt x="1005" y="703"/>
                  </a:lnTo>
                  <a:lnTo>
                    <a:pt x="1012" y="700"/>
                  </a:lnTo>
                  <a:lnTo>
                    <a:pt x="1038" y="678"/>
                  </a:lnTo>
                  <a:lnTo>
                    <a:pt x="1055" y="634"/>
                  </a:lnTo>
                  <a:lnTo>
                    <a:pt x="1058" y="630"/>
                  </a:lnTo>
                  <a:lnTo>
                    <a:pt x="1077" y="581"/>
                  </a:lnTo>
                  <a:lnTo>
                    <a:pt x="1121" y="566"/>
                  </a:lnTo>
                  <a:lnTo>
                    <a:pt x="1142" y="556"/>
                  </a:lnTo>
                  <a:lnTo>
                    <a:pt x="1145" y="549"/>
                  </a:lnTo>
                  <a:lnTo>
                    <a:pt x="1173" y="476"/>
                  </a:lnTo>
                  <a:lnTo>
                    <a:pt x="1195" y="486"/>
                  </a:lnTo>
                  <a:lnTo>
                    <a:pt x="1200" y="489"/>
                  </a:lnTo>
                  <a:lnTo>
                    <a:pt x="1230" y="495"/>
                  </a:lnTo>
                  <a:lnTo>
                    <a:pt x="1263" y="497"/>
                  </a:lnTo>
                  <a:lnTo>
                    <a:pt x="1265" y="542"/>
                  </a:lnTo>
                  <a:lnTo>
                    <a:pt x="1292" y="532"/>
                  </a:lnTo>
                  <a:lnTo>
                    <a:pt x="1349" y="497"/>
                  </a:lnTo>
                  <a:lnTo>
                    <a:pt x="1368" y="490"/>
                  </a:lnTo>
                  <a:lnTo>
                    <a:pt x="1389" y="446"/>
                  </a:lnTo>
                  <a:lnTo>
                    <a:pt x="1404" y="403"/>
                  </a:lnTo>
                  <a:lnTo>
                    <a:pt x="1412" y="399"/>
                  </a:lnTo>
                  <a:lnTo>
                    <a:pt x="1421" y="381"/>
                  </a:lnTo>
                  <a:lnTo>
                    <a:pt x="1428" y="347"/>
                  </a:lnTo>
                  <a:lnTo>
                    <a:pt x="1419" y="311"/>
                  </a:lnTo>
                  <a:lnTo>
                    <a:pt x="1386" y="313"/>
                  </a:lnTo>
                  <a:lnTo>
                    <a:pt x="1381" y="288"/>
                  </a:lnTo>
                  <a:lnTo>
                    <a:pt x="1378" y="272"/>
                  </a:lnTo>
                  <a:lnTo>
                    <a:pt x="1290" y="231"/>
                  </a:lnTo>
                  <a:lnTo>
                    <a:pt x="1278" y="241"/>
                  </a:lnTo>
                  <a:lnTo>
                    <a:pt x="1246" y="255"/>
                  </a:lnTo>
                  <a:lnTo>
                    <a:pt x="1238" y="274"/>
                  </a:lnTo>
                  <a:lnTo>
                    <a:pt x="1180" y="305"/>
                  </a:lnTo>
                  <a:lnTo>
                    <a:pt x="1137" y="278"/>
                  </a:lnTo>
                  <a:lnTo>
                    <a:pt x="1120" y="294"/>
                  </a:lnTo>
                  <a:lnTo>
                    <a:pt x="1101" y="311"/>
                  </a:lnTo>
                  <a:lnTo>
                    <a:pt x="1122" y="348"/>
                  </a:lnTo>
                  <a:lnTo>
                    <a:pt x="1038" y="378"/>
                  </a:lnTo>
                  <a:lnTo>
                    <a:pt x="1026" y="399"/>
                  </a:lnTo>
                  <a:lnTo>
                    <a:pt x="969" y="414"/>
                  </a:lnTo>
                  <a:lnTo>
                    <a:pt x="943" y="483"/>
                  </a:lnTo>
                  <a:lnTo>
                    <a:pt x="929" y="488"/>
                  </a:lnTo>
                  <a:lnTo>
                    <a:pt x="852" y="470"/>
                  </a:lnTo>
                  <a:lnTo>
                    <a:pt x="805" y="401"/>
                  </a:lnTo>
                  <a:lnTo>
                    <a:pt x="748" y="386"/>
                  </a:lnTo>
                  <a:lnTo>
                    <a:pt x="722" y="389"/>
                  </a:lnTo>
                  <a:lnTo>
                    <a:pt x="629" y="402"/>
                  </a:lnTo>
                  <a:lnTo>
                    <a:pt x="622" y="364"/>
                  </a:lnTo>
                  <a:lnTo>
                    <a:pt x="623" y="358"/>
                  </a:lnTo>
                  <a:lnTo>
                    <a:pt x="604" y="264"/>
                  </a:lnTo>
                  <a:lnTo>
                    <a:pt x="669" y="265"/>
                  </a:lnTo>
                  <a:lnTo>
                    <a:pt x="690" y="250"/>
                  </a:lnTo>
                  <a:lnTo>
                    <a:pt x="712" y="210"/>
                  </a:lnTo>
                  <a:lnTo>
                    <a:pt x="706" y="180"/>
                  </a:lnTo>
                  <a:lnTo>
                    <a:pt x="711" y="152"/>
                  </a:lnTo>
                  <a:lnTo>
                    <a:pt x="726" y="134"/>
                  </a:lnTo>
                  <a:lnTo>
                    <a:pt x="741" y="126"/>
                  </a:lnTo>
                  <a:lnTo>
                    <a:pt x="763" y="87"/>
                  </a:lnTo>
                  <a:lnTo>
                    <a:pt x="744" y="56"/>
                  </a:lnTo>
                  <a:lnTo>
                    <a:pt x="681" y="41"/>
                  </a:lnTo>
                  <a:lnTo>
                    <a:pt x="674" y="8"/>
                  </a:lnTo>
                  <a:lnTo>
                    <a:pt x="649" y="13"/>
                  </a:lnTo>
                  <a:lnTo>
                    <a:pt x="660" y="34"/>
                  </a:lnTo>
                  <a:lnTo>
                    <a:pt x="625" y="51"/>
                  </a:lnTo>
                  <a:lnTo>
                    <a:pt x="558" y="31"/>
                  </a:lnTo>
                  <a:lnTo>
                    <a:pt x="554" y="83"/>
                  </a:lnTo>
                  <a:lnTo>
                    <a:pt x="598" y="105"/>
                  </a:lnTo>
                  <a:lnTo>
                    <a:pt x="577" y="182"/>
                  </a:lnTo>
                  <a:lnTo>
                    <a:pt x="576" y="203"/>
                  </a:lnTo>
                  <a:lnTo>
                    <a:pt x="553" y="201"/>
                  </a:lnTo>
                  <a:lnTo>
                    <a:pt x="542" y="216"/>
                  </a:lnTo>
                  <a:lnTo>
                    <a:pt x="512" y="211"/>
                  </a:lnTo>
                  <a:lnTo>
                    <a:pt x="480" y="192"/>
                  </a:lnTo>
                  <a:lnTo>
                    <a:pt x="479" y="230"/>
                  </a:lnTo>
                  <a:lnTo>
                    <a:pt x="509" y="256"/>
                  </a:lnTo>
                  <a:lnTo>
                    <a:pt x="392" y="265"/>
                  </a:lnTo>
                  <a:lnTo>
                    <a:pt x="397" y="297"/>
                  </a:lnTo>
                  <a:lnTo>
                    <a:pt x="372" y="336"/>
                  </a:lnTo>
                  <a:lnTo>
                    <a:pt x="318" y="347"/>
                  </a:lnTo>
                  <a:lnTo>
                    <a:pt x="287" y="331"/>
                  </a:lnTo>
                  <a:lnTo>
                    <a:pt x="285" y="298"/>
                  </a:lnTo>
                  <a:lnTo>
                    <a:pt x="251" y="299"/>
                  </a:lnTo>
                  <a:lnTo>
                    <a:pt x="219" y="296"/>
                  </a:lnTo>
                  <a:lnTo>
                    <a:pt x="208" y="358"/>
                  </a:lnTo>
                  <a:lnTo>
                    <a:pt x="208" y="364"/>
                  </a:lnTo>
                  <a:lnTo>
                    <a:pt x="240" y="377"/>
                  </a:lnTo>
                  <a:lnTo>
                    <a:pt x="250" y="383"/>
                  </a:lnTo>
                  <a:lnTo>
                    <a:pt x="308" y="388"/>
                  </a:lnTo>
                  <a:lnTo>
                    <a:pt x="322" y="385"/>
                  </a:lnTo>
                  <a:lnTo>
                    <a:pt x="374" y="380"/>
                  </a:lnTo>
                  <a:lnTo>
                    <a:pt x="420" y="419"/>
                  </a:lnTo>
                  <a:lnTo>
                    <a:pt x="414" y="448"/>
                  </a:lnTo>
                  <a:lnTo>
                    <a:pt x="445" y="463"/>
                  </a:lnTo>
                  <a:lnTo>
                    <a:pt x="486" y="513"/>
                  </a:lnTo>
                  <a:lnTo>
                    <a:pt x="460" y="535"/>
                  </a:lnTo>
                  <a:lnTo>
                    <a:pt x="469" y="547"/>
                  </a:lnTo>
                  <a:lnTo>
                    <a:pt x="417" y="612"/>
                  </a:lnTo>
                  <a:lnTo>
                    <a:pt x="324" y="642"/>
                  </a:lnTo>
                  <a:lnTo>
                    <a:pt x="301" y="651"/>
                  </a:lnTo>
                  <a:lnTo>
                    <a:pt x="292" y="670"/>
                  </a:lnTo>
                  <a:lnTo>
                    <a:pt x="266" y="713"/>
                  </a:lnTo>
                  <a:lnTo>
                    <a:pt x="223" y="718"/>
                  </a:lnTo>
                  <a:lnTo>
                    <a:pt x="190" y="736"/>
                  </a:lnTo>
                  <a:lnTo>
                    <a:pt x="165" y="750"/>
                  </a:lnTo>
                  <a:lnTo>
                    <a:pt x="175" y="779"/>
                  </a:lnTo>
                  <a:lnTo>
                    <a:pt x="153" y="787"/>
                  </a:lnTo>
                  <a:lnTo>
                    <a:pt x="126" y="799"/>
                  </a:lnTo>
                  <a:lnTo>
                    <a:pt x="8" y="855"/>
                  </a:lnTo>
                  <a:lnTo>
                    <a:pt x="16" y="884"/>
                  </a:lnTo>
                  <a:lnTo>
                    <a:pt x="35" y="928"/>
                  </a:lnTo>
                  <a:lnTo>
                    <a:pt x="57" y="920"/>
                  </a:lnTo>
                  <a:lnTo>
                    <a:pt x="90" y="955"/>
                  </a:lnTo>
                  <a:lnTo>
                    <a:pt x="111" y="1003"/>
                  </a:lnTo>
                  <a:lnTo>
                    <a:pt x="97" y="1022"/>
                  </a:lnTo>
                  <a:lnTo>
                    <a:pt x="112" y="1024"/>
                  </a:lnTo>
                  <a:lnTo>
                    <a:pt x="146" y="1019"/>
                  </a:lnTo>
                  <a:lnTo>
                    <a:pt x="189" y="962"/>
                  </a:lnTo>
                  <a:lnTo>
                    <a:pt x="207" y="957"/>
                  </a:lnTo>
                  <a:lnTo>
                    <a:pt x="229" y="949"/>
                  </a:lnTo>
                  <a:lnTo>
                    <a:pt x="287" y="931"/>
                  </a:lnTo>
                  <a:lnTo>
                    <a:pt x="295" y="984"/>
                  </a:lnTo>
                  <a:lnTo>
                    <a:pt x="331" y="991"/>
                  </a:lnTo>
                  <a:lnTo>
                    <a:pt x="294" y="1046"/>
                  </a:lnTo>
                  <a:lnTo>
                    <a:pt x="276" y="1056"/>
                  </a:lnTo>
                  <a:lnTo>
                    <a:pt x="241" y="1044"/>
                  </a:lnTo>
                  <a:lnTo>
                    <a:pt x="214" y="1059"/>
                  </a:lnTo>
                  <a:lnTo>
                    <a:pt x="216" y="1073"/>
                  </a:lnTo>
                  <a:lnTo>
                    <a:pt x="185" y="1089"/>
                  </a:lnTo>
                  <a:lnTo>
                    <a:pt x="177" y="1101"/>
                  </a:lnTo>
                  <a:lnTo>
                    <a:pt x="207" y="1123"/>
                  </a:lnTo>
                  <a:lnTo>
                    <a:pt x="185" y="1143"/>
                  </a:lnTo>
                  <a:lnTo>
                    <a:pt x="138" y="1159"/>
                  </a:lnTo>
                  <a:lnTo>
                    <a:pt x="99" y="1136"/>
                  </a:lnTo>
                  <a:lnTo>
                    <a:pt x="72" y="1145"/>
                  </a:lnTo>
                  <a:lnTo>
                    <a:pt x="92" y="1221"/>
                  </a:lnTo>
                  <a:lnTo>
                    <a:pt x="152" y="1221"/>
                  </a:lnTo>
                  <a:lnTo>
                    <a:pt x="158" y="1219"/>
                  </a:lnTo>
                  <a:lnTo>
                    <a:pt x="201" y="1205"/>
                  </a:lnTo>
                  <a:lnTo>
                    <a:pt x="203" y="1266"/>
                  </a:lnTo>
                  <a:close/>
                  <a:moveTo>
                    <a:pt x="1259" y="164"/>
                  </a:moveTo>
                  <a:lnTo>
                    <a:pt x="1259" y="164"/>
                  </a:lnTo>
                  <a:lnTo>
                    <a:pt x="1289" y="224"/>
                  </a:lnTo>
                  <a:lnTo>
                    <a:pt x="1330" y="205"/>
                  </a:lnTo>
                  <a:lnTo>
                    <a:pt x="1336" y="205"/>
                  </a:lnTo>
                  <a:lnTo>
                    <a:pt x="1325" y="155"/>
                  </a:lnTo>
                  <a:lnTo>
                    <a:pt x="1310" y="118"/>
                  </a:lnTo>
                  <a:lnTo>
                    <a:pt x="1299" y="109"/>
                  </a:lnTo>
                  <a:lnTo>
                    <a:pt x="1279" y="129"/>
                  </a:lnTo>
                  <a:lnTo>
                    <a:pt x="1259" y="164"/>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3" name="Freeform 48"/>
            <p:cNvSpPr>
              <a:spLocks/>
            </p:cNvSpPr>
            <p:nvPr/>
          </p:nvSpPr>
          <p:spPr bwMode="auto">
            <a:xfrm>
              <a:off x="3551" y="2090"/>
              <a:ext cx="845" cy="939"/>
            </a:xfrm>
            <a:custGeom>
              <a:avLst/>
              <a:gdLst>
                <a:gd name="T0" fmla="*/ 794 w 1406"/>
                <a:gd name="T1" fmla="*/ 932 h 1563"/>
                <a:gd name="T2" fmla="*/ 847 w 1406"/>
                <a:gd name="T3" fmla="*/ 916 h 1563"/>
                <a:gd name="T4" fmla="*/ 992 w 1406"/>
                <a:gd name="T5" fmla="*/ 876 h 1563"/>
                <a:gd name="T6" fmla="*/ 1134 w 1406"/>
                <a:gd name="T7" fmla="*/ 836 h 1563"/>
                <a:gd name="T8" fmla="*/ 1227 w 1406"/>
                <a:gd name="T9" fmla="*/ 881 h 1563"/>
                <a:gd name="T10" fmla="*/ 1314 w 1406"/>
                <a:gd name="T11" fmla="*/ 847 h 1563"/>
                <a:gd name="T12" fmla="*/ 1398 w 1406"/>
                <a:gd name="T13" fmla="*/ 853 h 1563"/>
                <a:gd name="T14" fmla="*/ 1326 w 1406"/>
                <a:gd name="T15" fmla="*/ 737 h 1563"/>
                <a:gd name="T16" fmla="*/ 1272 w 1406"/>
                <a:gd name="T17" fmla="*/ 698 h 1563"/>
                <a:gd name="T18" fmla="*/ 1171 w 1406"/>
                <a:gd name="T19" fmla="*/ 690 h 1563"/>
                <a:gd name="T20" fmla="*/ 1183 w 1406"/>
                <a:gd name="T21" fmla="*/ 629 h 1563"/>
                <a:gd name="T22" fmla="*/ 1326 w 1406"/>
                <a:gd name="T23" fmla="*/ 545 h 1563"/>
                <a:gd name="T24" fmla="*/ 1359 w 1406"/>
                <a:gd name="T25" fmla="*/ 517 h 1563"/>
                <a:gd name="T26" fmla="*/ 1272 w 1406"/>
                <a:gd name="T27" fmla="*/ 507 h 1563"/>
                <a:gd name="T28" fmla="*/ 1198 w 1406"/>
                <a:gd name="T29" fmla="*/ 491 h 1563"/>
                <a:gd name="T30" fmla="*/ 1178 w 1406"/>
                <a:gd name="T31" fmla="*/ 452 h 1563"/>
                <a:gd name="T32" fmla="*/ 1079 w 1406"/>
                <a:gd name="T33" fmla="*/ 405 h 1563"/>
                <a:gd name="T34" fmla="*/ 1038 w 1406"/>
                <a:gd name="T35" fmla="*/ 311 h 1563"/>
                <a:gd name="T36" fmla="*/ 1009 w 1406"/>
                <a:gd name="T37" fmla="*/ 222 h 1563"/>
                <a:gd name="T38" fmla="*/ 986 w 1406"/>
                <a:gd name="T39" fmla="*/ 143 h 1563"/>
                <a:gd name="T40" fmla="*/ 950 w 1406"/>
                <a:gd name="T41" fmla="*/ 45 h 1563"/>
                <a:gd name="T42" fmla="*/ 806 w 1406"/>
                <a:gd name="T43" fmla="*/ 44 h 1563"/>
                <a:gd name="T44" fmla="*/ 789 w 1406"/>
                <a:gd name="T45" fmla="*/ 107 h 1563"/>
                <a:gd name="T46" fmla="*/ 699 w 1406"/>
                <a:gd name="T47" fmla="*/ 200 h 1563"/>
                <a:gd name="T48" fmla="*/ 657 w 1406"/>
                <a:gd name="T49" fmla="*/ 147 h 1563"/>
                <a:gd name="T50" fmla="*/ 696 w 1406"/>
                <a:gd name="T51" fmla="*/ 104 h 1563"/>
                <a:gd name="T52" fmla="*/ 591 w 1406"/>
                <a:gd name="T53" fmla="*/ 142 h 1563"/>
                <a:gd name="T54" fmla="*/ 541 w 1406"/>
                <a:gd name="T55" fmla="*/ 88 h 1563"/>
                <a:gd name="T56" fmla="*/ 451 w 1406"/>
                <a:gd name="T57" fmla="*/ 100 h 1563"/>
                <a:gd name="T58" fmla="*/ 362 w 1406"/>
                <a:gd name="T59" fmla="*/ 81 h 1563"/>
                <a:gd name="T60" fmla="*/ 231 w 1406"/>
                <a:gd name="T61" fmla="*/ 43 h 1563"/>
                <a:gd name="T62" fmla="*/ 173 w 1406"/>
                <a:gd name="T63" fmla="*/ 156 h 1563"/>
                <a:gd name="T64" fmla="*/ 0 w 1406"/>
                <a:gd name="T65" fmla="*/ 202 h 1563"/>
                <a:gd name="T66" fmla="*/ 44 w 1406"/>
                <a:gd name="T67" fmla="*/ 274 h 1563"/>
                <a:gd name="T68" fmla="*/ 92 w 1406"/>
                <a:gd name="T69" fmla="*/ 431 h 1563"/>
                <a:gd name="T70" fmla="*/ 61 w 1406"/>
                <a:gd name="T71" fmla="*/ 525 h 1563"/>
                <a:gd name="T72" fmla="*/ 87 w 1406"/>
                <a:gd name="T73" fmla="*/ 640 h 1563"/>
                <a:gd name="T74" fmla="*/ 135 w 1406"/>
                <a:gd name="T75" fmla="*/ 860 h 1563"/>
                <a:gd name="T76" fmla="*/ 241 w 1406"/>
                <a:gd name="T77" fmla="*/ 936 h 1563"/>
                <a:gd name="T78" fmla="*/ 64 w 1406"/>
                <a:gd name="T79" fmla="*/ 1139 h 1563"/>
                <a:gd name="T80" fmla="*/ 77 w 1406"/>
                <a:gd name="T81" fmla="*/ 1215 h 1563"/>
                <a:gd name="T82" fmla="*/ 79 w 1406"/>
                <a:gd name="T83" fmla="*/ 1351 h 1563"/>
                <a:gd name="T84" fmla="*/ 241 w 1406"/>
                <a:gd name="T85" fmla="*/ 1488 h 1563"/>
                <a:gd name="T86" fmla="*/ 265 w 1406"/>
                <a:gd name="T87" fmla="*/ 1525 h 1563"/>
                <a:gd name="T88" fmla="*/ 443 w 1406"/>
                <a:gd name="T89" fmla="*/ 1524 h 1563"/>
                <a:gd name="T90" fmla="*/ 460 w 1406"/>
                <a:gd name="T91" fmla="*/ 1428 h 1563"/>
                <a:gd name="T92" fmla="*/ 479 w 1406"/>
                <a:gd name="T93" fmla="*/ 1304 h 1563"/>
                <a:gd name="T94" fmla="*/ 487 w 1406"/>
                <a:gd name="T95" fmla="*/ 1194 h 1563"/>
                <a:gd name="T96" fmla="*/ 567 w 1406"/>
                <a:gd name="T97" fmla="*/ 1155 h 1563"/>
                <a:gd name="T98" fmla="*/ 622 w 1406"/>
                <a:gd name="T99" fmla="*/ 1112 h 1563"/>
                <a:gd name="T100" fmla="*/ 653 w 1406"/>
                <a:gd name="T101" fmla="*/ 1004 h 1563"/>
                <a:gd name="T102" fmla="*/ 762 w 1406"/>
                <a:gd name="T103" fmla="*/ 975 h 1563"/>
                <a:gd name="T104" fmla="*/ 822 w 1406"/>
                <a:gd name="T105" fmla="*/ 961 h 1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06" h="1563">
                  <a:moveTo>
                    <a:pt x="822" y="961"/>
                  </a:moveTo>
                  <a:lnTo>
                    <a:pt x="822" y="961"/>
                  </a:lnTo>
                  <a:lnTo>
                    <a:pt x="794" y="932"/>
                  </a:lnTo>
                  <a:lnTo>
                    <a:pt x="814" y="897"/>
                  </a:lnTo>
                  <a:lnTo>
                    <a:pt x="834" y="899"/>
                  </a:lnTo>
                  <a:lnTo>
                    <a:pt x="847" y="916"/>
                  </a:lnTo>
                  <a:lnTo>
                    <a:pt x="869" y="895"/>
                  </a:lnTo>
                  <a:lnTo>
                    <a:pt x="880" y="885"/>
                  </a:lnTo>
                  <a:lnTo>
                    <a:pt x="992" y="876"/>
                  </a:lnTo>
                  <a:lnTo>
                    <a:pt x="1047" y="899"/>
                  </a:lnTo>
                  <a:lnTo>
                    <a:pt x="1082" y="839"/>
                  </a:lnTo>
                  <a:lnTo>
                    <a:pt x="1134" y="836"/>
                  </a:lnTo>
                  <a:lnTo>
                    <a:pt x="1140" y="860"/>
                  </a:lnTo>
                  <a:lnTo>
                    <a:pt x="1141" y="884"/>
                  </a:lnTo>
                  <a:lnTo>
                    <a:pt x="1227" y="881"/>
                  </a:lnTo>
                  <a:lnTo>
                    <a:pt x="1230" y="862"/>
                  </a:lnTo>
                  <a:lnTo>
                    <a:pt x="1232" y="843"/>
                  </a:lnTo>
                  <a:lnTo>
                    <a:pt x="1314" y="847"/>
                  </a:lnTo>
                  <a:lnTo>
                    <a:pt x="1309" y="915"/>
                  </a:lnTo>
                  <a:lnTo>
                    <a:pt x="1339" y="887"/>
                  </a:lnTo>
                  <a:lnTo>
                    <a:pt x="1398" y="853"/>
                  </a:lnTo>
                  <a:lnTo>
                    <a:pt x="1400" y="840"/>
                  </a:lnTo>
                  <a:lnTo>
                    <a:pt x="1406" y="801"/>
                  </a:lnTo>
                  <a:lnTo>
                    <a:pt x="1326" y="737"/>
                  </a:lnTo>
                  <a:lnTo>
                    <a:pt x="1304" y="721"/>
                  </a:lnTo>
                  <a:lnTo>
                    <a:pt x="1298" y="715"/>
                  </a:lnTo>
                  <a:lnTo>
                    <a:pt x="1272" y="698"/>
                  </a:lnTo>
                  <a:lnTo>
                    <a:pt x="1232" y="670"/>
                  </a:lnTo>
                  <a:lnTo>
                    <a:pt x="1183" y="697"/>
                  </a:lnTo>
                  <a:lnTo>
                    <a:pt x="1171" y="690"/>
                  </a:lnTo>
                  <a:lnTo>
                    <a:pt x="1147" y="663"/>
                  </a:lnTo>
                  <a:lnTo>
                    <a:pt x="1146" y="655"/>
                  </a:lnTo>
                  <a:lnTo>
                    <a:pt x="1183" y="629"/>
                  </a:lnTo>
                  <a:lnTo>
                    <a:pt x="1211" y="560"/>
                  </a:lnTo>
                  <a:lnTo>
                    <a:pt x="1251" y="539"/>
                  </a:lnTo>
                  <a:lnTo>
                    <a:pt x="1326" y="545"/>
                  </a:lnTo>
                  <a:lnTo>
                    <a:pt x="1349" y="552"/>
                  </a:lnTo>
                  <a:lnTo>
                    <a:pt x="1366" y="554"/>
                  </a:lnTo>
                  <a:lnTo>
                    <a:pt x="1359" y="517"/>
                  </a:lnTo>
                  <a:lnTo>
                    <a:pt x="1347" y="498"/>
                  </a:lnTo>
                  <a:lnTo>
                    <a:pt x="1306" y="507"/>
                  </a:lnTo>
                  <a:lnTo>
                    <a:pt x="1272" y="507"/>
                  </a:lnTo>
                  <a:lnTo>
                    <a:pt x="1254" y="477"/>
                  </a:lnTo>
                  <a:lnTo>
                    <a:pt x="1209" y="497"/>
                  </a:lnTo>
                  <a:lnTo>
                    <a:pt x="1198" y="491"/>
                  </a:lnTo>
                  <a:lnTo>
                    <a:pt x="1202" y="470"/>
                  </a:lnTo>
                  <a:lnTo>
                    <a:pt x="1192" y="442"/>
                  </a:lnTo>
                  <a:lnTo>
                    <a:pt x="1178" y="452"/>
                  </a:lnTo>
                  <a:lnTo>
                    <a:pt x="1114" y="436"/>
                  </a:lnTo>
                  <a:lnTo>
                    <a:pt x="1087" y="427"/>
                  </a:lnTo>
                  <a:lnTo>
                    <a:pt x="1079" y="405"/>
                  </a:lnTo>
                  <a:lnTo>
                    <a:pt x="1079" y="394"/>
                  </a:lnTo>
                  <a:lnTo>
                    <a:pt x="1056" y="372"/>
                  </a:lnTo>
                  <a:lnTo>
                    <a:pt x="1038" y="311"/>
                  </a:lnTo>
                  <a:lnTo>
                    <a:pt x="1019" y="256"/>
                  </a:lnTo>
                  <a:lnTo>
                    <a:pt x="1013" y="231"/>
                  </a:lnTo>
                  <a:lnTo>
                    <a:pt x="1009" y="222"/>
                  </a:lnTo>
                  <a:lnTo>
                    <a:pt x="994" y="193"/>
                  </a:lnTo>
                  <a:lnTo>
                    <a:pt x="987" y="170"/>
                  </a:lnTo>
                  <a:lnTo>
                    <a:pt x="986" y="143"/>
                  </a:lnTo>
                  <a:lnTo>
                    <a:pt x="968" y="109"/>
                  </a:lnTo>
                  <a:lnTo>
                    <a:pt x="953" y="96"/>
                  </a:lnTo>
                  <a:lnTo>
                    <a:pt x="950" y="45"/>
                  </a:lnTo>
                  <a:lnTo>
                    <a:pt x="868" y="0"/>
                  </a:lnTo>
                  <a:lnTo>
                    <a:pt x="835" y="45"/>
                  </a:lnTo>
                  <a:lnTo>
                    <a:pt x="806" y="44"/>
                  </a:lnTo>
                  <a:lnTo>
                    <a:pt x="796" y="48"/>
                  </a:lnTo>
                  <a:lnTo>
                    <a:pt x="796" y="69"/>
                  </a:lnTo>
                  <a:lnTo>
                    <a:pt x="789" y="107"/>
                  </a:lnTo>
                  <a:lnTo>
                    <a:pt x="764" y="122"/>
                  </a:lnTo>
                  <a:lnTo>
                    <a:pt x="757" y="187"/>
                  </a:lnTo>
                  <a:lnTo>
                    <a:pt x="699" y="200"/>
                  </a:lnTo>
                  <a:lnTo>
                    <a:pt x="694" y="189"/>
                  </a:lnTo>
                  <a:lnTo>
                    <a:pt x="687" y="179"/>
                  </a:lnTo>
                  <a:lnTo>
                    <a:pt x="657" y="147"/>
                  </a:lnTo>
                  <a:lnTo>
                    <a:pt x="706" y="128"/>
                  </a:lnTo>
                  <a:lnTo>
                    <a:pt x="705" y="113"/>
                  </a:lnTo>
                  <a:lnTo>
                    <a:pt x="696" y="104"/>
                  </a:lnTo>
                  <a:lnTo>
                    <a:pt x="629" y="124"/>
                  </a:lnTo>
                  <a:lnTo>
                    <a:pt x="603" y="135"/>
                  </a:lnTo>
                  <a:lnTo>
                    <a:pt x="591" y="142"/>
                  </a:lnTo>
                  <a:lnTo>
                    <a:pt x="560" y="133"/>
                  </a:lnTo>
                  <a:lnTo>
                    <a:pt x="554" y="120"/>
                  </a:lnTo>
                  <a:lnTo>
                    <a:pt x="541" y="88"/>
                  </a:lnTo>
                  <a:lnTo>
                    <a:pt x="516" y="77"/>
                  </a:lnTo>
                  <a:lnTo>
                    <a:pt x="484" y="101"/>
                  </a:lnTo>
                  <a:lnTo>
                    <a:pt x="451" y="100"/>
                  </a:lnTo>
                  <a:lnTo>
                    <a:pt x="465" y="127"/>
                  </a:lnTo>
                  <a:lnTo>
                    <a:pt x="367" y="135"/>
                  </a:lnTo>
                  <a:lnTo>
                    <a:pt x="362" y="81"/>
                  </a:lnTo>
                  <a:lnTo>
                    <a:pt x="344" y="54"/>
                  </a:lnTo>
                  <a:lnTo>
                    <a:pt x="328" y="28"/>
                  </a:lnTo>
                  <a:lnTo>
                    <a:pt x="231" y="43"/>
                  </a:lnTo>
                  <a:lnTo>
                    <a:pt x="254" y="105"/>
                  </a:lnTo>
                  <a:lnTo>
                    <a:pt x="196" y="162"/>
                  </a:lnTo>
                  <a:lnTo>
                    <a:pt x="173" y="156"/>
                  </a:lnTo>
                  <a:lnTo>
                    <a:pt x="116" y="142"/>
                  </a:lnTo>
                  <a:lnTo>
                    <a:pt x="0" y="167"/>
                  </a:lnTo>
                  <a:lnTo>
                    <a:pt x="0" y="202"/>
                  </a:lnTo>
                  <a:lnTo>
                    <a:pt x="16" y="218"/>
                  </a:lnTo>
                  <a:lnTo>
                    <a:pt x="39" y="277"/>
                  </a:lnTo>
                  <a:lnTo>
                    <a:pt x="44" y="274"/>
                  </a:lnTo>
                  <a:lnTo>
                    <a:pt x="89" y="344"/>
                  </a:lnTo>
                  <a:lnTo>
                    <a:pt x="81" y="376"/>
                  </a:lnTo>
                  <a:lnTo>
                    <a:pt x="92" y="431"/>
                  </a:lnTo>
                  <a:lnTo>
                    <a:pt x="100" y="489"/>
                  </a:lnTo>
                  <a:lnTo>
                    <a:pt x="74" y="502"/>
                  </a:lnTo>
                  <a:lnTo>
                    <a:pt x="61" y="525"/>
                  </a:lnTo>
                  <a:lnTo>
                    <a:pt x="78" y="606"/>
                  </a:lnTo>
                  <a:lnTo>
                    <a:pt x="73" y="634"/>
                  </a:lnTo>
                  <a:lnTo>
                    <a:pt x="87" y="640"/>
                  </a:lnTo>
                  <a:lnTo>
                    <a:pt x="65" y="725"/>
                  </a:lnTo>
                  <a:lnTo>
                    <a:pt x="115" y="788"/>
                  </a:lnTo>
                  <a:lnTo>
                    <a:pt x="135" y="860"/>
                  </a:lnTo>
                  <a:lnTo>
                    <a:pt x="208" y="862"/>
                  </a:lnTo>
                  <a:lnTo>
                    <a:pt x="241" y="858"/>
                  </a:lnTo>
                  <a:lnTo>
                    <a:pt x="241" y="936"/>
                  </a:lnTo>
                  <a:lnTo>
                    <a:pt x="164" y="1078"/>
                  </a:lnTo>
                  <a:lnTo>
                    <a:pt x="76" y="1110"/>
                  </a:lnTo>
                  <a:lnTo>
                    <a:pt x="64" y="1139"/>
                  </a:lnTo>
                  <a:lnTo>
                    <a:pt x="98" y="1164"/>
                  </a:lnTo>
                  <a:lnTo>
                    <a:pt x="80" y="1208"/>
                  </a:lnTo>
                  <a:lnTo>
                    <a:pt x="77" y="1215"/>
                  </a:lnTo>
                  <a:lnTo>
                    <a:pt x="47" y="1229"/>
                  </a:lnTo>
                  <a:lnTo>
                    <a:pt x="71" y="1344"/>
                  </a:lnTo>
                  <a:lnTo>
                    <a:pt x="79" y="1351"/>
                  </a:lnTo>
                  <a:lnTo>
                    <a:pt x="131" y="1395"/>
                  </a:lnTo>
                  <a:lnTo>
                    <a:pt x="182" y="1438"/>
                  </a:lnTo>
                  <a:lnTo>
                    <a:pt x="241" y="1488"/>
                  </a:lnTo>
                  <a:lnTo>
                    <a:pt x="246" y="1504"/>
                  </a:lnTo>
                  <a:lnTo>
                    <a:pt x="248" y="1512"/>
                  </a:lnTo>
                  <a:lnTo>
                    <a:pt x="265" y="1525"/>
                  </a:lnTo>
                  <a:lnTo>
                    <a:pt x="312" y="1563"/>
                  </a:lnTo>
                  <a:lnTo>
                    <a:pt x="387" y="1519"/>
                  </a:lnTo>
                  <a:lnTo>
                    <a:pt x="443" y="1524"/>
                  </a:lnTo>
                  <a:lnTo>
                    <a:pt x="474" y="1468"/>
                  </a:lnTo>
                  <a:lnTo>
                    <a:pt x="478" y="1461"/>
                  </a:lnTo>
                  <a:lnTo>
                    <a:pt x="460" y="1428"/>
                  </a:lnTo>
                  <a:lnTo>
                    <a:pt x="431" y="1374"/>
                  </a:lnTo>
                  <a:lnTo>
                    <a:pt x="437" y="1366"/>
                  </a:lnTo>
                  <a:lnTo>
                    <a:pt x="479" y="1304"/>
                  </a:lnTo>
                  <a:lnTo>
                    <a:pt x="481" y="1295"/>
                  </a:lnTo>
                  <a:lnTo>
                    <a:pt x="489" y="1249"/>
                  </a:lnTo>
                  <a:lnTo>
                    <a:pt x="487" y="1194"/>
                  </a:lnTo>
                  <a:lnTo>
                    <a:pt x="520" y="1162"/>
                  </a:lnTo>
                  <a:lnTo>
                    <a:pt x="539" y="1144"/>
                  </a:lnTo>
                  <a:lnTo>
                    <a:pt x="567" y="1155"/>
                  </a:lnTo>
                  <a:lnTo>
                    <a:pt x="555" y="1195"/>
                  </a:lnTo>
                  <a:lnTo>
                    <a:pt x="573" y="1202"/>
                  </a:lnTo>
                  <a:lnTo>
                    <a:pt x="622" y="1112"/>
                  </a:lnTo>
                  <a:lnTo>
                    <a:pt x="668" y="1078"/>
                  </a:lnTo>
                  <a:lnTo>
                    <a:pt x="684" y="1059"/>
                  </a:lnTo>
                  <a:lnTo>
                    <a:pt x="653" y="1004"/>
                  </a:lnTo>
                  <a:lnTo>
                    <a:pt x="678" y="986"/>
                  </a:lnTo>
                  <a:lnTo>
                    <a:pt x="730" y="961"/>
                  </a:lnTo>
                  <a:lnTo>
                    <a:pt x="762" y="975"/>
                  </a:lnTo>
                  <a:lnTo>
                    <a:pt x="821" y="961"/>
                  </a:lnTo>
                  <a:lnTo>
                    <a:pt x="822" y="961"/>
                  </a:lnTo>
                  <a:lnTo>
                    <a:pt x="822" y="961"/>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4" name="Freeform 49"/>
            <p:cNvSpPr>
              <a:spLocks noEditPoints="1"/>
            </p:cNvSpPr>
            <p:nvPr/>
          </p:nvSpPr>
          <p:spPr bwMode="auto">
            <a:xfrm>
              <a:off x="3549" y="2087"/>
              <a:ext cx="849" cy="944"/>
            </a:xfrm>
            <a:custGeom>
              <a:avLst/>
              <a:gdLst>
                <a:gd name="T0" fmla="*/ 242 w 1414"/>
                <a:gd name="T1" fmla="*/ 1494 h 1571"/>
                <a:gd name="T2" fmla="*/ 98 w 1414"/>
                <a:gd name="T3" fmla="*/ 1169 h 1571"/>
                <a:gd name="T4" fmla="*/ 242 w 1414"/>
                <a:gd name="T5" fmla="*/ 866 h 1571"/>
                <a:gd name="T6" fmla="*/ 87 w 1414"/>
                <a:gd name="T7" fmla="*/ 646 h 1571"/>
                <a:gd name="T8" fmla="*/ 100 w 1414"/>
                <a:gd name="T9" fmla="*/ 491 h 1571"/>
                <a:gd name="T10" fmla="*/ 41 w 1414"/>
                <a:gd name="T11" fmla="*/ 287 h 1571"/>
                <a:gd name="T12" fmla="*/ 178 w 1414"/>
                <a:gd name="T13" fmla="*/ 157 h 1571"/>
                <a:gd name="T14" fmla="*/ 350 w 1414"/>
                <a:gd name="T15" fmla="*/ 56 h 1571"/>
                <a:gd name="T16" fmla="*/ 487 w 1414"/>
                <a:gd name="T17" fmla="*/ 102 h 1571"/>
                <a:gd name="T18" fmla="*/ 595 w 1414"/>
                <a:gd name="T19" fmla="*/ 142 h 1571"/>
                <a:gd name="T20" fmla="*/ 714 w 1414"/>
                <a:gd name="T21" fmla="*/ 135 h 1571"/>
                <a:gd name="T22" fmla="*/ 758 w 1414"/>
                <a:gd name="T23" fmla="*/ 189 h 1571"/>
                <a:gd name="T24" fmla="*/ 809 w 1414"/>
                <a:gd name="T25" fmla="*/ 45 h 1571"/>
                <a:gd name="T26" fmla="*/ 975 w 1414"/>
                <a:gd name="T27" fmla="*/ 112 h 1571"/>
                <a:gd name="T28" fmla="*/ 1020 w 1414"/>
                <a:gd name="T29" fmla="*/ 234 h 1571"/>
                <a:gd name="T30" fmla="*/ 1086 w 1414"/>
                <a:gd name="T31" fmla="*/ 408 h 1571"/>
                <a:gd name="T32" fmla="*/ 1209 w 1414"/>
                <a:gd name="T33" fmla="*/ 474 h 1571"/>
                <a:gd name="T34" fmla="*/ 1310 w 1414"/>
                <a:gd name="T35" fmla="*/ 508 h 1571"/>
                <a:gd name="T36" fmla="*/ 1329 w 1414"/>
                <a:gd name="T37" fmla="*/ 553 h 1571"/>
                <a:gd name="T38" fmla="*/ 1154 w 1414"/>
                <a:gd name="T39" fmla="*/ 666 h 1571"/>
                <a:gd name="T40" fmla="*/ 1310 w 1414"/>
                <a:gd name="T41" fmla="*/ 722 h 1571"/>
                <a:gd name="T42" fmla="*/ 1309 w 1414"/>
                <a:gd name="T43" fmla="*/ 927 h 1571"/>
                <a:gd name="T44" fmla="*/ 1142 w 1414"/>
                <a:gd name="T45" fmla="*/ 891 h 1571"/>
                <a:gd name="T46" fmla="*/ 995 w 1414"/>
                <a:gd name="T47" fmla="*/ 884 h 1571"/>
                <a:gd name="T48" fmla="*/ 802 w 1414"/>
                <a:gd name="T49" fmla="*/ 935 h 1571"/>
                <a:gd name="T50" fmla="*/ 683 w 1414"/>
                <a:gd name="T51" fmla="*/ 993 h 1571"/>
                <a:gd name="T52" fmla="*/ 579 w 1414"/>
                <a:gd name="T53" fmla="*/ 1210 h 1571"/>
                <a:gd name="T54" fmla="*/ 496 w 1414"/>
                <a:gd name="T55" fmla="*/ 1253 h 1571"/>
                <a:gd name="T56" fmla="*/ 449 w 1414"/>
                <a:gd name="T57" fmla="*/ 1532 h 1571"/>
                <a:gd name="T58" fmla="*/ 316 w 1414"/>
                <a:gd name="T59" fmla="*/ 1563 h 1571"/>
                <a:gd name="T60" fmla="*/ 480 w 1414"/>
                <a:gd name="T61" fmla="*/ 1307 h 1571"/>
                <a:gd name="T62" fmla="*/ 564 w 1414"/>
                <a:gd name="T63" fmla="*/ 1197 h 1571"/>
                <a:gd name="T64" fmla="*/ 652 w 1414"/>
                <a:gd name="T65" fmla="*/ 1007 h 1571"/>
                <a:gd name="T66" fmla="*/ 793 w 1414"/>
                <a:gd name="T67" fmla="*/ 936 h 1571"/>
                <a:gd name="T68" fmla="*/ 884 w 1414"/>
                <a:gd name="T69" fmla="*/ 885 h 1571"/>
                <a:gd name="T70" fmla="*/ 1147 w 1414"/>
                <a:gd name="T71" fmla="*/ 863 h 1571"/>
                <a:gd name="T72" fmla="*/ 1321 w 1414"/>
                <a:gd name="T73" fmla="*/ 848 h 1571"/>
                <a:gd name="T74" fmla="*/ 1328 w 1414"/>
                <a:gd name="T75" fmla="*/ 743 h 1571"/>
                <a:gd name="T76" fmla="*/ 1187 w 1414"/>
                <a:gd name="T77" fmla="*/ 705 h 1571"/>
                <a:gd name="T78" fmla="*/ 1212 w 1414"/>
                <a:gd name="T79" fmla="*/ 561 h 1571"/>
                <a:gd name="T80" fmla="*/ 1360 w 1414"/>
                <a:gd name="T81" fmla="*/ 522 h 1571"/>
                <a:gd name="T82" fmla="*/ 1213 w 1414"/>
                <a:gd name="T83" fmla="*/ 504 h 1571"/>
                <a:gd name="T84" fmla="*/ 1117 w 1414"/>
                <a:gd name="T85" fmla="*/ 443 h 1571"/>
                <a:gd name="T86" fmla="*/ 1039 w 1414"/>
                <a:gd name="T87" fmla="*/ 316 h 1571"/>
                <a:gd name="T88" fmla="*/ 988 w 1414"/>
                <a:gd name="T89" fmla="*/ 175 h 1571"/>
                <a:gd name="T90" fmla="*/ 873 w 1414"/>
                <a:gd name="T91" fmla="*/ 9 h 1571"/>
                <a:gd name="T92" fmla="*/ 796 w 1414"/>
                <a:gd name="T93" fmla="*/ 113 h 1571"/>
                <a:gd name="T94" fmla="*/ 688 w 1414"/>
                <a:gd name="T95" fmla="*/ 184 h 1571"/>
                <a:gd name="T96" fmla="*/ 634 w 1414"/>
                <a:gd name="T97" fmla="*/ 131 h 1571"/>
                <a:gd name="T98" fmla="*/ 542 w 1414"/>
                <a:gd name="T99" fmla="*/ 95 h 1571"/>
                <a:gd name="T100" fmla="*/ 368 w 1414"/>
                <a:gd name="T101" fmla="*/ 143 h 1571"/>
                <a:gd name="T102" fmla="*/ 262 w 1414"/>
                <a:gd name="T103" fmla="*/ 110 h 1571"/>
                <a:gd name="T104" fmla="*/ 7 w 1414"/>
                <a:gd name="T105" fmla="*/ 205 h 1571"/>
                <a:gd name="T106" fmla="*/ 88 w 1414"/>
                <a:gd name="T107" fmla="*/ 380 h 1571"/>
                <a:gd name="T108" fmla="*/ 85 w 1414"/>
                <a:gd name="T109" fmla="*/ 610 h 1571"/>
                <a:gd name="T110" fmla="*/ 141 w 1414"/>
                <a:gd name="T111" fmla="*/ 861 h 1571"/>
                <a:gd name="T112" fmla="*/ 82 w 1414"/>
                <a:gd name="T113" fmla="*/ 1117 h 1571"/>
                <a:gd name="T114" fmla="*/ 78 w 1414"/>
                <a:gd name="T115" fmla="*/ 1346 h 1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14" h="1571">
                  <a:moveTo>
                    <a:pt x="316" y="1571"/>
                  </a:moveTo>
                  <a:lnTo>
                    <a:pt x="316" y="1571"/>
                  </a:lnTo>
                  <a:lnTo>
                    <a:pt x="249" y="1518"/>
                  </a:lnTo>
                  <a:lnTo>
                    <a:pt x="247" y="1509"/>
                  </a:lnTo>
                  <a:lnTo>
                    <a:pt x="242" y="1494"/>
                  </a:lnTo>
                  <a:lnTo>
                    <a:pt x="72" y="1350"/>
                  </a:lnTo>
                  <a:lnTo>
                    <a:pt x="47" y="1231"/>
                  </a:lnTo>
                  <a:lnTo>
                    <a:pt x="78" y="1217"/>
                  </a:lnTo>
                  <a:lnTo>
                    <a:pt x="81" y="1211"/>
                  </a:lnTo>
                  <a:lnTo>
                    <a:pt x="98" y="1169"/>
                  </a:lnTo>
                  <a:lnTo>
                    <a:pt x="64" y="1144"/>
                  </a:lnTo>
                  <a:lnTo>
                    <a:pt x="77" y="1112"/>
                  </a:lnTo>
                  <a:lnTo>
                    <a:pt x="166" y="1079"/>
                  </a:lnTo>
                  <a:lnTo>
                    <a:pt x="241" y="939"/>
                  </a:lnTo>
                  <a:lnTo>
                    <a:pt x="242" y="866"/>
                  </a:lnTo>
                  <a:lnTo>
                    <a:pt x="213" y="869"/>
                  </a:lnTo>
                  <a:lnTo>
                    <a:pt x="136" y="868"/>
                  </a:lnTo>
                  <a:lnTo>
                    <a:pt x="116" y="793"/>
                  </a:lnTo>
                  <a:lnTo>
                    <a:pt x="65" y="730"/>
                  </a:lnTo>
                  <a:lnTo>
                    <a:pt x="87" y="646"/>
                  </a:lnTo>
                  <a:lnTo>
                    <a:pt x="73" y="640"/>
                  </a:lnTo>
                  <a:lnTo>
                    <a:pt x="79" y="610"/>
                  </a:lnTo>
                  <a:lnTo>
                    <a:pt x="61" y="528"/>
                  </a:lnTo>
                  <a:lnTo>
                    <a:pt x="76" y="503"/>
                  </a:lnTo>
                  <a:lnTo>
                    <a:pt x="100" y="491"/>
                  </a:lnTo>
                  <a:lnTo>
                    <a:pt x="92" y="436"/>
                  </a:lnTo>
                  <a:lnTo>
                    <a:pt x="81" y="380"/>
                  </a:lnTo>
                  <a:lnTo>
                    <a:pt x="89" y="348"/>
                  </a:lnTo>
                  <a:lnTo>
                    <a:pt x="47" y="283"/>
                  </a:lnTo>
                  <a:lnTo>
                    <a:pt x="41" y="287"/>
                  </a:lnTo>
                  <a:lnTo>
                    <a:pt x="18" y="224"/>
                  </a:lnTo>
                  <a:lnTo>
                    <a:pt x="0" y="207"/>
                  </a:lnTo>
                  <a:lnTo>
                    <a:pt x="1" y="168"/>
                  </a:lnTo>
                  <a:lnTo>
                    <a:pt x="120" y="142"/>
                  </a:lnTo>
                  <a:lnTo>
                    <a:pt x="178" y="157"/>
                  </a:lnTo>
                  <a:lnTo>
                    <a:pt x="199" y="162"/>
                  </a:lnTo>
                  <a:lnTo>
                    <a:pt x="254" y="108"/>
                  </a:lnTo>
                  <a:lnTo>
                    <a:pt x="230" y="45"/>
                  </a:lnTo>
                  <a:lnTo>
                    <a:pt x="334" y="28"/>
                  </a:lnTo>
                  <a:lnTo>
                    <a:pt x="350" y="56"/>
                  </a:lnTo>
                  <a:lnTo>
                    <a:pt x="370" y="84"/>
                  </a:lnTo>
                  <a:lnTo>
                    <a:pt x="374" y="136"/>
                  </a:lnTo>
                  <a:lnTo>
                    <a:pt x="464" y="128"/>
                  </a:lnTo>
                  <a:lnTo>
                    <a:pt x="449" y="101"/>
                  </a:lnTo>
                  <a:lnTo>
                    <a:pt x="487" y="102"/>
                  </a:lnTo>
                  <a:lnTo>
                    <a:pt x="520" y="77"/>
                  </a:lnTo>
                  <a:lnTo>
                    <a:pt x="547" y="90"/>
                  </a:lnTo>
                  <a:lnTo>
                    <a:pt x="561" y="122"/>
                  </a:lnTo>
                  <a:lnTo>
                    <a:pt x="566" y="134"/>
                  </a:lnTo>
                  <a:lnTo>
                    <a:pt x="595" y="142"/>
                  </a:lnTo>
                  <a:lnTo>
                    <a:pt x="605" y="137"/>
                  </a:lnTo>
                  <a:lnTo>
                    <a:pt x="632" y="125"/>
                  </a:lnTo>
                  <a:lnTo>
                    <a:pt x="700" y="105"/>
                  </a:lnTo>
                  <a:lnTo>
                    <a:pt x="713" y="115"/>
                  </a:lnTo>
                  <a:lnTo>
                    <a:pt x="714" y="135"/>
                  </a:lnTo>
                  <a:lnTo>
                    <a:pt x="667" y="153"/>
                  </a:lnTo>
                  <a:lnTo>
                    <a:pt x="693" y="180"/>
                  </a:lnTo>
                  <a:lnTo>
                    <a:pt x="700" y="192"/>
                  </a:lnTo>
                  <a:lnTo>
                    <a:pt x="705" y="201"/>
                  </a:lnTo>
                  <a:lnTo>
                    <a:pt x="758" y="189"/>
                  </a:lnTo>
                  <a:lnTo>
                    <a:pt x="765" y="124"/>
                  </a:lnTo>
                  <a:lnTo>
                    <a:pt x="790" y="109"/>
                  </a:lnTo>
                  <a:lnTo>
                    <a:pt x="797" y="72"/>
                  </a:lnTo>
                  <a:lnTo>
                    <a:pt x="796" y="50"/>
                  </a:lnTo>
                  <a:lnTo>
                    <a:pt x="809" y="45"/>
                  </a:lnTo>
                  <a:lnTo>
                    <a:pt x="837" y="46"/>
                  </a:lnTo>
                  <a:lnTo>
                    <a:pt x="871" y="0"/>
                  </a:lnTo>
                  <a:lnTo>
                    <a:pt x="957" y="47"/>
                  </a:lnTo>
                  <a:lnTo>
                    <a:pt x="960" y="98"/>
                  </a:lnTo>
                  <a:lnTo>
                    <a:pt x="975" y="112"/>
                  </a:lnTo>
                  <a:lnTo>
                    <a:pt x="993" y="147"/>
                  </a:lnTo>
                  <a:lnTo>
                    <a:pt x="995" y="174"/>
                  </a:lnTo>
                  <a:lnTo>
                    <a:pt x="1001" y="196"/>
                  </a:lnTo>
                  <a:lnTo>
                    <a:pt x="1016" y="225"/>
                  </a:lnTo>
                  <a:lnTo>
                    <a:pt x="1020" y="234"/>
                  </a:lnTo>
                  <a:lnTo>
                    <a:pt x="1026" y="260"/>
                  </a:lnTo>
                  <a:lnTo>
                    <a:pt x="1046" y="314"/>
                  </a:lnTo>
                  <a:lnTo>
                    <a:pt x="1063" y="374"/>
                  </a:lnTo>
                  <a:lnTo>
                    <a:pt x="1086" y="397"/>
                  </a:lnTo>
                  <a:lnTo>
                    <a:pt x="1086" y="408"/>
                  </a:lnTo>
                  <a:lnTo>
                    <a:pt x="1094" y="428"/>
                  </a:lnTo>
                  <a:lnTo>
                    <a:pt x="1119" y="437"/>
                  </a:lnTo>
                  <a:lnTo>
                    <a:pt x="1181" y="452"/>
                  </a:lnTo>
                  <a:lnTo>
                    <a:pt x="1198" y="441"/>
                  </a:lnTo>
                  <a:lnTo>
                    <a:pt x="1209" y="474"/>
                  </a:lnTo>
                  <a:lnTo>
                    <a:pt x="1206" y="493"/>
                  </a:lnTo>
                  <a:lnTo>
                    <a:pt x="1213" y="497"/>
                  </a:lnTo>
                  <a:lnTo>
                    <a:pt x="1260" y="477"/>
                  </a:lnTo>
                  <a:lnTo>
                    <a:pt x="1278" y="508"/>
                  </a:lnTo>
                  <a:lnTo>
                    <a:pt x="1310" y="508"/>
                  </a:lnTo>
                  <a:lnTo>
                    <a:pt x="1352" y="499"/>
                  </a:lnTo>
                  <a:lnTo>
                    <a:pt x="1366" y="520"/>
                  </a:lnTo>
                  <a:lnTo>
                    <a:pt x="1374" y="561"/>
                  </a:lnTo>
                  <a:lnTo>
                    <a:pt x="1352" y="559"/>
                  </a:lnTo>
                  <a:lnTo>
                    <a:pt x="1329" y="553"/>
                  </a:lnTo>
                  <a:lnTo>
                    <a:pt x="1256" y="547"/>
                  </a:lnTo>
                  <a:lnTo>
                    <a:pt x="1217" y="566"/>
                  </a:lnTo>
                  <a:lnTo>
                    <a:pt x="1190" y="635"/>
                  </a:lnTo>
                  <a:lnTo>
                    <a:pt x="1154" y="661"/>
                  </a:lnTo>
                  <a:lnTo>
                    <a:pt x="1154" y="666"/>
                  </a:lnTo>
                  <a:lnTo>
                    <a:pt x="1177" y="691"/>
                  </a:lnTo>
                  <a:lnTo>
                    <a:pt x="1187" y="697"/>
                  </a:lnTo>
                  <a:lnTo>
                    <a:pt x="1236" y="670"/>
                  </a:lnTo>
                  <a:lnTo>
                    <a:pt x="1304" y="717"/>
                  </a:lnTo>
                  <a:lnTo>
                    <a:pt x="1310" y="722"/>
                  </a:lnTo>
                  <a:lnTo>
                    <a:pt x="1332" y="738"/>
                  </a:lnTo>
                  <a:lnTo>
                    <a:pt x="1414" y="804"/>
                  </a:lnTo>
                  <a:lnTo>
                    <a:pt x="1405" y="860"/>
                  </a:lnTo>
                  <a:lnTo>
                    <a:pt x="1345" y="893"/>
                  </a:lnTo>
                  <a:lnTo>
                    <a:pt x="1309" y="927"/>
                  </a:lnTo>
                  <a:lnTo>
                    <a:pt x="1314" y="854"/>
                  </a:lnTo>
                  <a:lnTo>
                    <a:pt x="1239" y="850"/>
                  </a:lnTo>
                  <a:lnTo>
                    <a:pt x="1237" y="866"/>
                  </a:lnTo>
                  <a:lnTo>
                    <a:pt x="1233" y="888"/>
                  </a:lnTo>
                  <a:lnTo>
                    <a:pt x="1142" y="891"/>
                  </a:lnTo>
                  <a:lnTo>
                    <a:pt x="1140" y="864"/>
                  </a:lnTo>
                  <a:lnTo>
                    <a:pt x="1136" y="844"/>
                  </a:lnTo>
                  <a:lnTo>
                    <a:pt x="1088" y="847"/>
                  </a:lnTo>
                  <a:lnTo>
                    <a:pt x="1052" y="907"/>
                  </a:lnTo>
                  <a:lnTo>
                    <a:pt x="995" y="884"/>
                  </a:lnTo>
                  <a:lnTo>
                    <a:pt x="886" y="892"/>
                  </a:lnTo>
                  <a:lnTo>
                    <a:pt x="851" y="925"/>
                  </a:lnTo>
                  <a:lnTo>
                    <a:pt x="836" y="906"/>
                  </a:lnTo>
                  <a:lnTo>
                    <a:pt x="820" y="904"/>
                  </a:lnTo>
                  <a:lnTo>
                    <a:pt x="802" y="935"/>
                  </a:lnTo>
                  <a:lnTo>
                    <a:pt x="833" y="969"/>
                  </a:lnTo>
                  <a:lnTo>
                    <a:pt x="825" y="969"/>
                  </a:lnTo>
                  <a:lnTo>
                    <a:pt x="766" y="983"/>
                  </a:lnTo>
                  <a:lnTo>
                    <a:pt x="734" y="968"/>
                  </a:lnTo>
                  <a:lnTo>
                    <a:pt x="683" y="993"/>
                  </a:lnTo>
                  <a:lnTo>
                    <a:pt x="661" y="1009"/>
                  </a:lnTo>
                  <a:lnTo>
                    <a:pt x="692" y="1064"/>
                  </a:lnTo>
                  <a:lnTo>
                    <a:pt x="674" y="1084"/>
                  </a:lnTo>
                  <a:lnTo>
                    <a:pt x="628" y="1118"/>
                  </a:lnTo>
                  <a:lnTo>
                    <a:pt x="579" y="1210"/>
                  </a:lnTo>
                  <a:lnTo>
                    <a:pt x="555" y="1201"/>
                  </a:lnTo>
                  <a:lnTo>
                    <a:pt x="567" y="1161"/>
                  </a:lnTo>
                  <a:lnTo>
                    <a:pt x="543" y="1152"/>
                  </a:lnTo>
                  <a:lnTo>
                    <a:pt x="494" y="1199"/>
                  </a:lnTo>
                  <a:lnTo>
                    <a:pt x="496" y="1253"/>
                  </a:lnTo>
                  <a:lnTo>
                    <a:pt x="486" y="1310"/>
                  </a:lnTo>
                  <a:lnTo>
                    <a:pt x="439" y="1379"/>
                  </a:lnTo>
                  <a:lnTo>
                    <a:pt x="486" y="1465"/>
                  </a:lnTo>
                  <a:lnTo>
                    <a:pt x="481" y="1474"/>
                  </a:lnTo>
                  <a:lnTo>
                    <a:pt x="449" y="1532"/>
                  </a:lnTo>
                  <a:lnTo>
                    <a:pt x="392" y="1527"/>
                  </a:lnTo>
                  <a:lnTo>
                    <a:pt x="316" y="1571"/>
                  </a:lnTo>
                  <a:close/>
                  <a:moveTo>
                    <a:pt x="255" y="1514"/>
                  </a:moveTo>
                  <a:lnTo>
                    <a:pt x="255" y="1514"/>
                  </a:lnTo>
                  <a:lnTo>
                    <a:pt x="316" y="1563"/>
                  </a:lnTo>
                  <a:lnTo>
                    <a:pt x="390" y="1520"/>
                  </a:lnTo>
                  <a:lnTo>
                    <a:pt x="445" y="1525"/>
                  </a:lnTo>
                  <a:lnTo>
                    <a:pt x="478" y="1465"/>
                  </a:lnTo>
                  <a:lnTo>
                    <a:pt x="431" y="1378"/>
                  </a:lnTo>
                  <a:lnTo>
                    <a:pt x="480" y="1307"/>
                  </a:lnTo>
                  <a:lnTo>
                    <a:pt x="490" y="1252"/>
                  </a:lnTo>
                  <a:lnTo>
                    <a:pt x="488" y="1197"/>
                  </a:lnTo>
                  <a:lnTo>
                    <a:pt x="542" y="1144"/>
                  </a:lnTo>
                  <a:lnTo>
                    <a:pt x="576" y="1157"/>
                  </a:lnTo>
                  <a:lnTo>
                    <a:pt x="564" y="1197"/>
                  </a:lnTo>
                  <a:lnTo>
                    <a:pt x="576" y="1202"/>
                  </a:lnTo>
                  <a:lnTo>
                    <a:pt x="624" y="1113"/>
                  </a:lnTo>
                  <a:lnTo>
                    <a:pt x="670" y="1079"/>
                  </a:lnTo>
                  <a:lnTo>
                    <a:pt x="684" y="1063"/>
                  </a:lnTo>
                  <a:lnTo>
                    <a:pt x="652" y="1007"/>
                  </a:lnTo>
                  <a:lnTo>
                    <a:pt x="680" y="988"/>
                  </a:lnTo>
                  <a:lnTo>
                    <a:pt x="733" y="961"/>
                  </a:lnTo>
                  <a:lnTo>
                    <a:pt x="766" y="976"/>
                  </a:lnTo>
                  <a:lnTo>
                    <a:pt x="819" y="963"/>
                  </a:lnTo>
                  <a:lnTo>
                    <a:pt x="793" y="936"/>
                  </a:lnTo>
                  <a:lnTo>
                    <a:pt x="816" y="897"/>
                  </a:lnTo>
                  <a:lnTo>
                    <a:pt x="840" y="899"/>
                  </a:lnTo>
                  <a:lnTo>
                    <a:pt x="852" y="915"/>
                  </a:lnTo>
                  <a:lnTo>
                    <a:pt x="883" y="885"/>
                  </a:lnTo>
                  <a:lnTo>
                    <a:pt x="884" y="885"/>
                  </a:lnTo>
                  <a:lnTo>
                    <a:pt x="997" y="877"/>
                  </a:lnTo>
                  <a:lnTo>
                    <a:pt x="1049" y="899"/>
                  </a:lnTo>
                  <a:lnTo>
                    <a:pt x="1084" y="840"/>
                  </a:lnTo>
                  <a:lnTo>
                    <a:pt x="1141" y="837"/>
                  </a:lnTo>
                  <a:lnTo>
                    <a:pt x="1147" y="863"/>
                  </a:lnTo>
                  <a:lnTo>
                    <a:pt x="1148" y="884"/>
                  </a:lnTo>
                  <a:lnTo>
                    <a:pt x="1228" y="882"/>
                  </a:lnTo>
                  <a:lnTo>
                    <a:pt x="1231" y="865"/>
                  </a:lnTo>
                  <a:lnTo>
                    <a:pt x="1233" y="843"/>
                  </a:lnTo>
                  <a:lnTo>
                    <a:pt x="1321" y="848"/>
                  </a:lnTo>
                  <a:lnTo>
                    <a:pt x="1317" y="910"/>
                  </a:lnTo>
                  <a:lnTo>
                    <a:pt x="1341" y="888"/>
                  </a:lnTo>
                  <a:lnTo>
                    <a:pt x="1399" y="855"/>
                  </a:lnTo>
                  <a:lnTo>
                    <a:pt x="1407" y="806"/>
                  </a:lnTo>
                  <a:lnTo>
                    <a:pt x="1328" y="743"/>
                  </a:lnTo>
                  <a:lnTo>
                    <a:pt x="1306" y="727"/>
                  </a:lnTo>
                  <a:lnTo>
                    <a:pt x="1300" y="722"/>
                  </a:lnTo>
                  <a:lnTo>
                    <a:pt x="1274" y="705"/>
                  </a:lnTo>
                  <a:lnTo>
                    <a:pt x="1236" y="678"/>
                  </a:lnTo>
                  <a:lnTo>
                    <a:pt x="1187" y="705"/>
                  </a:lnTo>
                  <a:lnTo>
                    <a:pt x="1172" y="696"/>
                  </a:lnTo>
                  <a:lnTo>
                    <a:pt x="1148" y="669"/>
                  </a:lnTo>
                  <a:lnTo>
                    <a:pt x="1147" y="658"/>
                  </a:lnTo>
                  <a:lnTo>
                    <a:pt x="1184" y="630"/>
                  </a:lnTo>
                  <a:lnTo>
                    <a:pt x="1212" y="561"/>
                  </a:lnTo>
                  <a:lnTo>
                    <a:pt x="1254" y="540"/>
                  </a:lnTo>
                  <a:lnTo>
                    <a:pt x="1331" y="546"/>
                  </a:lnTo>
                  <a:lnTo>
                    <a:pt x="1354" y="553"/>
                  </a:lnTo>
                  <a:lnTo>
                    <a:pt x="1366" y="554"/>
                  </a:lnTo>
                  <a:lnTo>
                    <a:pt x="1360" y="522"/>
                  </a:lnTo>
                  <a:lnTo>
                    <a:pt x="1349" y="506"/>
                  </a:lnTo>
                  <a:lnTo>
                    <a:pt x="1311" y="514"/>
                  </a:lnTo>
                  <a:lnTo>
                    <a:pt x="1274" y="514"/>
                  </a:lnTo>
                  <a:lnTo>
                    <a:pt x="1257" y="485"/>
                  </a:lnTo>
                  <a:lnTo>
                    <a:pt x="1213" y="504"/>
                  </a:lnTo>
                  <a:lnTo>
                    <a:pt x="1199" y="497"/>
                  </a:lnTo>
                  <a:lnTo>
                    <a:pt x="1202" y="475"/>
                  </a:lnTo>
                  <a:lnTo>
                    <a:pt x="1194" y="451"/>
                  </a:lnTo>
                  <a:lnTo>
                    <a:pt x="1182" y="460"/>
                  </a:lnTo>
                  <a:lnTo>
                    <a:pt x="1117" y="443"/>
                  </a:lnTo>
                  <a:lnTo>
                    <a:pt x="1089" y="434"/>
                  </a:lnTo>
                  <a:lnTo>
                    <a:pt x="1080" y="409"/>
                  </a:lnTo>
                  <a:lnTo>
                    <a:pt x="1079" y="400"/>
                  </a:lnTo>
                  <a:lnTo>
                    <a:pt x="1057" y="377"/>
                  </a:lnTo>
                  <a:lnTo>
                    <a:pt x="1039" y="316"/>
                  </a:lnTo>
                  <a:lnTo>
                    <a:pt x="1020" y="261"/>
                  </a:lnTo>
                  <a:lnTo>
                    <a:pt x="1014" y="236"/>
                  </a:lnTo>
                  <a:lnTo>
                    <a:pt x="1010" y="228"/>
                  </a:lnTo>
                  <a:lnTo>
                    <a:pt x="995" y="198"/>
                  </a:lnTo>
                  <a:lnTo>
                    <a:pt x="988" y="175"/>
                  </a:lnTo>
                  <a:lnTo>
                    <a:pt x="987" y="148"/>
                  </a:lnTo>
                  <a:lnTo>
                    <a:pt x="969" y="115"/>
                  </a:lnTo>
                  <a:lnTo>
                    <a:pt x="954" y="101"/>
                  </a:lnTo>
                  <a:lnTo>
                    <a:pt x="950" y="51"/>
                  </a:lnTo>
                  <a:lnTo>
                    <a:pt x="873" y="9"/>
                  </a:lnTo>
                  <a:lnTo>
                    <a:pt x="840" y="53"/>
                  </a:lnTo>
                  <a:lnTo>
                    <a:pt x="810" y="52"/>
                  </a:lnTo>
                  <a:lnTo>
                    <a:pt x="803" y="55"/>
                  </a:lnTo>
                  <a:lnTo>
                    <a:pt x="804" y="73"/>
                  </a:lnTo>
                  <a:lnTo>
                    <a:pt x="796" y="113"/>
                  </a:lnTo>
                  <a:lnTo>
                    <a:pt x="771" y="128"/>
                  </a:lnTo>
                  <a:lnTo>
                    <a:pt x="764" y="194"/>
                  </a:lnTo>
                  <a:lnTo>
                    <a:pt x="701" y="208"/>
                  </a:lnTo>
                  <a:lnTo>
                    <a:pt x="695" y="195"/>
                  </a:lnTo>
                  <a:lnTo>
                    <a:pt x="688" y="184"/>
                  </a:lnTo>
                  <a:lnTo>
                    <a:pt x="655" y="150"/>
                  </a:lnTo>
                  <a:lnTo>
                    <a:pt x="707" y="130"/>
                  </a:lnTo>
                  <a:lnTo>
                    <a:pt x="706" y="118"/>
                  </a:lnTo>
                  <a:lnTo>
                    <a:pt x="699" y="112"/>
                  </a:lnTo>
                  <a:lnTo>
                    <a:pt x="634" y="131"/>
                  </a:lnTo>
                  <a:lnTo>
                    <a:pt x="608" y="143"/>
                  </a:lnTo>
                  <a:lnTo>
                    <a:pt x="596" y="149"/>
                  </a:lnTo>
                  <a:lnTo>
                    <a:pt x="561" y="139"/>
                  </a:lnTo>
                  <a:lnTo>
                    <a:pt x="555" y="125"/>
                  </a:lnTo>
                  <a:lnTo>
                    <a:pt x="542" y="95"/>
                  </a:lnTo>
                  <a:lnTo>
                    <a:pt x="521" y="85"/>
                  </a:lnTo>
                  <a:lnTo>
                    <a:pt x="489" y="109"/>
                  </a:lnTo>
                  <a:lnTo>
                    <a:pt x="461" y="108"/>
                  </a:lnTo>
                  <a:lnTo>
                    <a:pt x="475" y="134"/>
                  </a:lnTo>
                  <a:lnTo>
                    <a:pt x="368" y="143"/>
                  </a:lnTo>
                  <a:lnTo>
                    <a:pt x="363" y="86"/>
                  </a:lnTo>
                  <a:lnTo>
                    <a:pt x="345" y="59"/>
                  </a:lnTo>
                  <a:lnTo>
                    <a:pt x="331" y="35"/>
                  </a:lnTo>
                  <a:lnTo>
                    <a:pt x="239" y="50"/>
                  </a:lnTo>
                  <a:lnTo>
                    <a:pt x="262" y="110"/>
                  </a:lnTo>
                  <a:lnTo>
                    <a:pt x="201" y="169"/>
                  </a:lnTo>
                  <a:lnTo>
                    <a:pt x="176" y="163"/>
                  </a:lnTo>
                  <a:lnTo>
                    <a:pt x="120" y="149"/>
                  </a:lnTo>
                  <a:lnTo>
                    <a:pt x="7" y="173"/>
                  </a:lnTo>
                  <a:lnTo>
                    <a:pt x="7" y="205"/>
                  </a:lnTo>
                  <a:lnTo>
                    <a:pt x="23" y="221"/>
                  </a:lnTo>
                  <a:lnTo>
                    <a:pt x="44" y="276"/>
                  </a:lnTo>
                  <a:lnTo>
                    <a:pt x="49" y="273"/>
                  </a:lnTo>
                  <a:lnTo>
                    <a:pt x="96" y="347"/>
                  </a:lnTo>
                  <a:lnTo>
                    <a:pt x="88" y="380"/>
                  </a:lnTo>
                  <a:lnTo>
                    <a:pt x="99" y="435"/>
                  </a:lnTo>
                  <a:lnTo>
                    <a:pt x="108" y="495"/>
                  </a:lnTo>
                  <a:lnTo>
                    <a:pt x="81" y="508"/>
                  </a:lnTo>
                  <a:lnTo>
                    <a:pt x="69" y="529"/>
                  </a:lnTo>
                  <a:lnTo>
                    <a:pt x="85" y="610"/>
                  </a:lnTo>
                  <a:lnTo>
                    <a:pt x="80" y="636"/>
                  </a:lnTo>
                  <a:lnTo>
                    <a:pt x="95" y="642"/>
                  </a:lnTo>
                  <a:lnTo>
                    <a:pt x="72" y="729"/>
                  </a:lnTo>
                  <a:lnTo>
                    <a:pt x="122" y="791"/>
                  </a:lnTo>
                  <a:lnTo>
                    <a:pt x="141" y="861"/>
                  </a:lnTo>
                  <a:lnTo>
                    <a:pt x="212" y="862"/>
                  </a:lnTo>
                  <a:lnTo>
                    <a:pt x="249" y="858"/>
                  </a:lnTo>
                  <a:lnTo>
                    <a:pt x="248" y="941"/>
                  </a:lnTo>
                  <a:lnTo>
                    <a:pt x="170" y="1084"/>
                  </a:lnTo>
                  <a:lnTo>
                    <a:pt x="82" y="1117"/>
                  </a:lnTo>
                  <a:lnTo>
                    <a:pt x="72" y="1142"/>
                  </a:lnTo>
                  <a:lnTo>
                    <a:pt x="106" y="1167"/>
                  </a:lnTo>
                  <a:lnTo>
                    <a:pt x="84" y="1222"/>
                  </a:lnTo>
                  <a:lnTo>
                    <a:pt x="55" y="1235"/>
                  </a:lnTo>
                  <a:lnTo>
                    <a:pt x="78" y="1346"/>
                  </a:lnTo>
                  <a:lnTo>
                    <a:pt x="248" y="1490"/>
                  </a:lnTo>
                  <a:lnTo>
                    <a:pt x="254" y="1507"/>
                  </a:lnTo>
                  <a:lnTo>
                    <a:pt x="255" y="1514"/>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5" name="Freeform 50"/>
            <p:cNvSpPr>
              <a:spLocks/>
            </p:cNvSpPr>
            <p:nvPr/>
          </p:nvSpPr>
          <p:spPr bwMode="auto">
            <a:xfrm>
              <a:off x="4246" y="2159"/>
              <a:ext cx="381" cy="302"/>
            </a:xfrm>
            <a:custGeom>
              <a:avLst/>
              <a:gdLst>
                <a:gd name="T0" fmla="*/ 266 w 634"/>
                <a:gd name="T1" fmla="*/ 478 h 502"/>
                <a:gd name="T2" fmla="*/ 266 w 634"/>
                <a:gd name="T3" fmla="*/ 478 h 502"/>
                <a:gd name="T4" fmla="*/ 351 w 634"/>
                <a:gd name="T5" fmla="*/ 469 h 502"/>
                <a:gd name="T6" fmla="*/ 352 w 634"/>
                <a:gd name="T7" fmla="*/ 497 h 502"/>
                <a:gd name="T8" fmla="*/ 352 w 634"/>
                <a:gd name="T9" fmla="*/ 502 h 502"/>
                <a:gd name="T10" fmla="*/ 381 w 634"/>
                <a:gd name="T11" fmla="*/ 493 h 502"/>
                <a:gd name="T12" fmla="*/ 401 w 634"/>
                <a:gd name="T13" fmla="*/ 489 h 502"/>
                <a:gd name="T14" fmla="*/ 430 w 634"/>
                <a:gd name="T15" fmla="*/ 475 h 502"/>
                <a:gd name="T16" fmla="*/ 443 w 634"/>
                <a:gd name="T17" fmla="*/ 469 h 502"/>
                <a:gd name="T18" fmla="*/ 450 w 634"/>
                <a:gd name="T19" fmla="*/ 468 h 502"/>
                <a:gd name="T20" fmla="*/ 504 w 634"/>
                <a:gd name="T21" fmla="*/ 465 h 502"/>
                <a:gd name="T22" fmla="*/ 529 w 634"/>
                <a:gd name="T23" fmla="*/ 433 h 502"/>
                <a:gd name="T24" fmla="*/ 575 w 634"/>
                <a:gd name="T25" fmla="*/ 395 h 502"/>
                <a:gd name="T26" fmla="*/ 605 w 634"/>
                <a:gd name="T27" fmla="*/ 331 h 502"/>
                <a:gd name="T28" fmla="*/ 607 w 634"/>
                <a:gd name="T29" fmla="*/ 302 h 502"/>
                <a:gd name="T30" fmla="*/ 634 w 634"/>
                <a:gd name="T31" fmla="*/ 286 h 502"/>
                <a:gd name="T32" fmla="*/ 615 w 634"/>
                <a:gd name="T33" fmla="*/ 250 h 502"/>
                <a:gd name="T34" fmla="*/ 560 w 634"/>
                <a:gd name="T35" fmla="*/ 262 h 502"/>
                <a:gd name="T36" fmla="*/ 549 w 634"/>
                <a:gd name="T37" fmla="*/ 230 h 502"/>
                <a:gd name="T38" fmla="*/ 505 w 634"/>
                <a:gd name="T39" fmla="*/ 237 h 502"/>
                <a:gd name="T40" fmla="*/ 488 w 634"/>
                <a:gd name="T41" fmla="*/ 230 h 502"/>
                <a:gd name="T42" fmla="*/ 473 w 634"/>
                <a:gd name="T43" fmla="*/ 223 h 502"/>
                <a:gd name="T44" fmla="*/ 454 w 634"/>
                <a:gd name="T45" fmla="*/ 144 h 502"/>
                <a:gd name="T46" fmla="*/ 429 w 634"/>
                <a:gd name="T47" fmla="*/ 132 h 502"/>
                <a:gd name="T48" fmla="*/ 373 w 634"/>
                <a:gd name="T49" fmla="*/ 86 h 502"/>
                <a:gd name="T50" fmla="*/ 368 w 634"/>
                <a:gd name="T51" fmla="*/ 91 h 502"/>
                <a:gd name="T52" fmla="*/ 304 w 634"/>
                <a:gd name="T53" fmla="*/ 76 h 502"/>
                <a:gd name="T54" fmla="*/ 211 w 634"/>
                <a:gd name="T55" fmla="*/ 108 h 502"/>
                <a:gd name="T56" fmla="*/ 192 w 634"/>
                <a:gd name="T57" fmla="*/ 112 h 502"/>
                <a:gd name="T58" fmla="*/ 173 w 634"/>
                <a:gd name="T59" fmla="*/ 119 h 502"/>
                <a:gd name="T60" fmla="*/ 103 w 634"/>
                <a:gd name="T61" fmla="*/ 74 h 502"/>
                <a:gd name="T62" fmla="*/ 52 w 634"/>
                <a:gd name="T63" fmla="*/ 75 h 502"/>
                <a:gd name="T64" fmla="*/ 41 w 634"/>
                <a:gd name="T65" fmla="*/ 45 h 502"/>
                <a:gd name="T66" fmla="*/ 35 w 634"/>
                <a:gd name="T67" fmla="*/ 14 h 502"/>
                <a:gd name="T68" fmla="*/ 26 w 634"/>
                <a:gd name="T69" fmla="*/ 0 h 502"/>
                <a:gd name="T70" fmla="*/ 15 w 634"/>
                <a:gd name="T71" fmla="*/ 11 h 502"/>
                <a:gd name="T72" fmla="*/ 0 w 634"/>
                <a:gd name="T73" fmla="*/ 86 h 502"/>
                <a:gd name="T74" fmla="*/ 7 w 634"/>
                <a:gd name="T75" fmla="*/ 181 h 502"/>
                <a:gd name="T76" fmla="*/ 8 w 634"/>
                <a:gd name="T77" fmla="*/ 197 h 502"/>
                <a:gd name="T78" fmla="*/ 39 w 634"/>
                <a:gd name="T79" fmla="*/ 276 h 502"/>
                <a:gd name="T80" fmla="*/ 36 w 634"/>
                <a:gd name="T81" fmla="*/ 327 h 502"/>
                <a:gd name="T82" fmla="*/ 46 w 634"/>
                <a:gd name="T83" fmla="*/ 355 h 502"/>
                <a:gd name="T84" fmla="*/ 42 w 634"/>
                <a:gd name="T85" fmla="*/ 376 h 502"/>
                <a:gd name="T86" fmla="*/ 53 w 634"/>
                <a:gd name="T87" fmla="*/ 382 h 502"/>
                <a:gd name="T88" fmla="*/ 98 w 634"/>
                <a:gd name="T89" fmla="*/ 362 h 502"/>
                <a:gd name="T90" fmla="*/ 116 w 634"/>
                <a:gd name="T91" fmla="*/ 392 h 502"/>
                <a:gd name="T92" fmla="*/ 150 w 634"/>
                <a:gd name="T93" fmla="*/ 392 h 502"/>
                <a:gd name="T94" fmla="*/ 191 w 634"/>
                <a:gd name="T95" fmla="*/ 383 h 502"/>
                <a:gd name="T96" fmla="*/ 203 w 634"/>
                <a:gd name="T97" fmla="*/ 402 h 502"/>
                <a:gd name="T98" fmla="*/ 210 w 634"/>
                <a:gd name="T99" fmla="*/ 439 h 502"/>
                <a:gd name="T100" fmla="*/ 249 w 634"/>
                <a:gd name="T101" fmla="*/ 480 h 502"/>
                <a:gd name="T102" fmla="*/ 266 w 634"/>
                <a:gd name="T103" fmla="*/ 478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34" h="502">
                  <a:moveTo>
                    <a:pt x="266" y="478"/>
                  </a:moveTo>
                  <a:lnTo>
                    <a:pt x="266" y="478"/>
                  </a:lnTo>
                  <a:lnTo>
                    <a:pt x="351" y="469"/>
                  </a:lnTo>
                  <a:lnTo>
                    <a:pt x="352" y="497"/>
                  </a:lnTo>
                  <a:lnTo>
                    <a:pt x="352" y="502"/>
                  </a:lnTo>
                  <a:lnTo>
                    <a:pt x="381" y="493"/>
                  </a:lnTo>
                  <a:lnTo>
                    <a:pt x="401" y="489"/>
                  </a:lnTo>
                  <a:lnTo>
                    <a:pt x="430" y="475"/>
                  </a:lnTo>
                  <a:lnTo>
                    <a:pt x="443" y="469"/>
                  </a:lnTo>
                  <a:lnTo>
                    <a:pt x="450" y="468"/>
                  </a:lnTo>
                  <a:lnTo>
                    <a:pt x="504" y="465"/>
                  </a:lnTo>
                  <a:lnTo>
                    <a:pt x="529" y="433"/>
                  </a:lnTo>
                  <a:lnTo>
                    <a:pt x="575" y="395"/>
                  </a:lnTo>
                  <a:lnTo>
                    <a:pt x="605" y="331"/>
                  </a:lnTo>
                  <a:lnTo>
                    <a:pt x="607" y="302"/>
                  </a:lnTo>
                  <a:lnTo>
                    <a:pt x="634" y="286"/>
                  </a:lnTo>
                  <a:lnTo>
                    <a:pt x="615" y="250"/>
                  </a:lnTo>
                  <a:lnTo>
                    <a:pt x="560" y="262"/>
                  </a:lnTo>
                  <a:lnTo>
                    <a:pt x="549" y="230"/>
                  </a:lnTo>
                  <a:lnTo>
                    <a:pt x="505" y="237"/>
                  </a:lnTo>
                  <a:lnTo>
                    <a:pt x="488" y="230"/>
                  </a:lnTo>
                  <a:lnTo>
                    <a:pt x="473" y="223"/>
                  </a:lnTo>
                  <a:lnTo>
                    <a:pt x="454" y="144"/>
                  </a:lnTo>
                  <a:lnTo>
                    <a:pt x="429" y="132"/>
                  </a:lnTo>
                  <a:lnTo>
                    <a:pt x="373" y="86"/>
                  </a:lnTo>
                  <a:lnTo>
                    <a:pt x="368" y="91"/>
                  </a:lnTo>
                  <a:lnTo>
                    <a:pt x="304" y="76"/>
                  </a:lnTo>
                  <a:lnTo>
                    <a:pt x="211" y="108"/>
                  </a:lnTo>
                  <a:lnTo>
                    <a:pt x="192" y="112"/>
                  </a:lnTo>
                  <a:lnTo>
                    <a:pt x="173" y="119"/>
                  </a:lnTo>
                  <a:lnTo>
                    <a:pt x="103" y="74"/>
                  </a:lnTo>
                  <a:lnTo>
                    <a:pt x="52" y="75"/>
                  </a:lnTo>
                  <a:lnTo>
                    <a:pt x="41" y="45"/>
                  </a:lnTo>
                  <a:lnTo>
                    <a:pt x="35" y="14"/>
                  </a:lnTo>
                  <a:lnTo>
                    <a:pt x="26" y="0"/>
                  </a:lnTo>
                  <a:lnTo>
                    <a:pt x="15" y="11"/>
                  </a:lnTo>
                  <a:lnTo>
                    <a:pt x="0" y="86"/>
                  </a:lnTo>
                  <a:lnTo>
                    <a:pt x="7" y="181"/>
                  </a:lnTo>
                  <a:lnTo>
                    <a:pt x="8" y="197"/>
                  </a:lnTo>
                  <a:lnTo>
                    <a:pt x="39" y="276"/>
                  </a:lnTo>
                  <a:lnTo>
                    <a:pt x="36" y="327"/>
                  </a:lnTo>
                  <a:lnTo>
                    <a:pt x="46" y="355"/>
                  </a:lnTo>
                  <a:lnTo>
                    <a:pt x="42" y="376"/>
                  </a:lnTo>
                  <a:lnTo>
                    <a:pt x="53" y="382"/>
                  </a:lnTo>
                  <a:lnTo>
                    <a:pt x="98" y="362"/>
                  </a:lnTo>
                  <a:lnTo>
                    <a:pt x="116" y="392"/>
                  </a:lnTo>
                  <a:lnTo>
                    <a:pt x="150" y="392"/>
                  </a:lnTo>
                  <a:lnTo>
                    <a:pt x="191" y="383"/>
                  </a:lnTo>
                  <a:lnTo>
                    <a:pt x="203" y="402"/>
                  </a:lnTo>
                  <a:lnTo>
                    <a:pt x="210" y="439"/>
                  </a:lnTo>
                  <a:lnTo>
                    <a:pt x="249" y="480"/>
                  </a:lnTo>
                  <a:lnTo>
                    <a:pt x="266" y="478"/>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6" name="Freeform 51"/>
            <p:cNvSpPr>
              <a:spLocks noEditPoints="1"/>
            </p:cNvSpPr>
            <p:nvPr/>
          </p:nvSpPr>
          <p:spPr bwMode="auto">
            <a:xfrm>
              <a:off x="4243" y="2156"/>
              <a:ext cx="386" cy="308"/>
            </a:xfrm>
            <a:custGeom>
              <a:avLst/>
              <a:gdLst>
                <a:gd name="T0" fmla="*/ 353 w 642"/>
                <a:gd name="T1" fmla="*/ 512 h 512"/>
                <a:gd name="T2" fmla="*/ 252 w 642"/>
                <a:gd name="T3" fmla="*/ 488 h 512"/>
                <a:gd name="T4" fmla="*/ 204 w 642"/>
                <a:gd name="T5" fmla="*/ 408 h 512"/>
                <a:gd name="T6" fmla="*/ 155 w 642"/>
                <a:gd name="T7" fmla="*/ 400 h 512"/>
                <a:gd name="T8" fmla="*/ 101 w 642"/>
                <a:gd name="T9" fmla="*/ 371 h 512"/>
                <a:gd name="T10" fmla="*/ 43 w 642"/>
                <a:gd name="T11" fmla="*/ 383 h 512"/>
                <a:gd name="T12" fmla="*/ 37 w 642"/>
                <a:gd name="T13" fmla="*/ 333 h 512"/>
                <a:gd name="T14" fmla="*/ 39 w 642"/>
                <a:gd name="T15" fmla="*/ 282 h 512"/>
                <a:gd name="T16" fmla="*/ 0 w 642"/>
                <a:gd name="T17" fmla="*/ 91 h 512"/>
                <a:gd name="T18" fmla="*/ 30 w 642"/>
                <a:gd name="T19" fmla="*/ 0 h 512"/>
                <a:gd name="T20" fmla="*/ 48 w 642"/>
                <a:gd name="T21" fmla="*/ 50 h 512"/>
                <a:gd name="T22" fmla="*/ 108 w 642"/>
                <a:gd name="T23" fmla="*/ 76 h 512"/>
                <a:gd name="T24" fmla="*/ 195 w 642"/>
                <a:gd name="T25" fmla="*/ 114 h 512"/>
                <a:gd name="T26" fmla="*/ 308 w 642"/>
                <a:gd name="T27" fmla="*/ 77 h 512"/>
                <a:gd name="T28" fmla="*/ 376 w 642"/>
                <a:gd name="T29" fmla="*/ 87 h 512"/>
                <a:gd name="T30" fmla="*/ 461 w 642"/>
                <a:gd name="T31" fmla="*/ 146 h 512"/>
                <a:gd name="T32" fmla="*/ 494 w 642"/>
                <a:gd name="T33" fmla="*/ 232 h 512"/>
                <a:gd name="T34" fmla="*/ 555 w 642"/>
                <a:gd name="T35" fmla="*/ 231 h 512"/>
                <a:gd name="T36" fmla="*/ 621 w 642"/>
                <a:gd name="T37" fmla="*/ 251 h 512"/>
                <a:gd name="T38" fmla="*/ 615 w 642"/>
                <a:gd name="T39" fmla="*/ 309 h 512"/>
                <a:gd name="T40" fmla="*/ 581 w 642"/>
                <a:gd name="T41" fmla="*/ 402 h 512"/>
                <a:gd name="T42" fmla="*/ 510 w 642"/>
                <a:gd name="T43" fmla="*/ 473 h 512"/>
                <a:gd name="T44" fmla="*/ 406 w 642"/>
                <a:gd name="T45" fmla="*/ 497 h 512"/>
                <a:gd name="T46" fmla="*/ 353 w 642"/>
                <a:gd name="T47" fmla="*/ 512 h 512"/>
                <a:gd name="T48" fmla="*/ 358 w 642"/>
                <a:gd name="T49" fmla="*/ 470 h 512"/>
                <a:gd name="T50" fmla="*/ 384 w 642"/>
                <a:gd name="T51" fmla="*/ 495 h 512"/>
                <a:gd name="T52" fmla="*/ 446 w 642"/>
                <a:gd name="T53" fmla="*/ 470 h 512"/>
                <a:gd name="T54" fmla="*/ 507 w 642"/>
                <a:gd name="T55" fmla="*/ 466 h 512"/>
                <a:gd name="T56" fmla="*/ 576 w 642"/>
                <a:gd name="T57" fmla="*/ 398 h 512"/>
                <a:gd name="T58" fmla="*/ 608 w 642"/>
                <a:gd name="T59" fmla="*/ 306 h 512"/>
                <a:gd name="T60" fmla="*/ 617 w 642"/>
                <a:gd name="T61" fmla="*/ 258 h 512"/>
                <a:gd name="T62" fmla="*/ 551 w 642"/>
                <a:gd name="T63" fmla="*/ 239 h 512"/>
                <a:gd name="T64" fmla="*/ 491 w 642"/>
                <a:gd name="T65" fmla="*/ 238 h 512"/>
                <a:gd name="T66" fmla="*/ 455 w 642"/>
                <a:gd name="T67" fmla="*/ 151 h 512"/>
                <a:gd name="T68" fmla="*/ 377 w 642"/>
                <a:gd name="T69" fmla="*/ 96 h 512"/>
                <a:gd name="T70" fmla="*/ 308 w 642"/>
                <a:gd name="T71" fmla="*/ 84 h 512"/>
                <a:gd name="T72" fmla="*/ 197 w 642"/>
                <a:gd name="T73" fmla="*/ 120 h 512"/>
                <a:gd name="T74" fmla="*/ 106 w 642"/>
                <a:gd name="T75" fmla="*/ 83 h 512"/>
                <a:gd name="T76" fmla="*/ 42 w 642"/>
                <a:gd name="T77" fmla="*/ 52 h 512"/>
                <a:gd name="T78" fmla="*/ 29 w 642"/>
                <a:gd name="T79" fmla="*/ 10 h 512"/>
                <a:gd name="T80" fmla="*/ 7 w 642"/>
                <a:gd name="T81" fmla="*/ 91 h 512"/>
                <a:gd name="T82" fmla="*/ 46 w 642"/>
                <a:gd name="T83" fmla="*/ 281 h 512"/>
                <a:gd name="T84" fmla="*/ 43 w 642"/>
                <a:gd name="T85" fmla="*/ 332 h 512"/>
                <a:gd name="T86" fmla="*/ 50 w 642"/>
                <a:gd name="T87" fmla="*/ 379 h 512"/>
                <a:gd name="T88" fmla="*/ 104 w 642"/>
                <a:gd name="T89" fmla="*/ 363 h 512"/>
                <a:gd name="T90" fmla="*/ 154 w 642"/>
                <a:gd name="T91" fmla="*/ 394 h 512"/>
                <a:gd name="T92" fmla="*/ 210 w 642"/>
                <a:gd name="T93" fmla="*/ 406 h 512"/>
                <a:gd name="T94" fmla="*/ 255 w 642"/>
                <a:gd name="T95" fmla="*/ 481 h 512"/>
                <a:gd name="T96" fmla="*/ 358 w 642"/>
                <a:gd name="T97" fmla="*/ 47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42" h="512">
                  <a:moveTo>
                    <a:pt x="353" y="512"/>
                  </a:moveTo>
                  <a:lnTo>
                    <a:pt x="353" y="512"/>
                  </a:lnTo>
                  <a:lnTo>
                    <a:pt x="352" y="478"/>
                  </a:lnTo>
                  <a:lnTo>
                    <a:pt x="252" y="488"/>
                  </a:lnTo>
                  <a:lnTo>
                    <a:pt x="211" y="445"/>
                  </a:lnTo>
                  <a:lnTo>
                    <a:pt x="204" y="408"/>
                  </a:lnTo>
                  <a:lnTo>
                    <a:pt x="193" y="392"/>
                  </a:lnTo>
                  <a:lnTo>
                    <a:pt x="155" y="400"/>
                  </a:lnTo>
                  <a:lnTo>
                    <a:pt x="118" y="400"/>
                  </a:lnTo>
                  <a:lnTo>
                    <a:pt x="101" y="371"/>
                  </a:lnTo>
                  <a:lnTo>
                    <a:pt x="57" y="390"/>
                  </a:lnTo>
                  <a:lnTo>
                    <a:pt x="43" y="383"/>
                  </a:lnTo>
                  <a:lnTo>
                    <a:pt x="46" y="361"/>
                  </a:lnTo>
                  <a:lnTo>
                    <a:pt x="37" y="333"/>
                  </a:lnTo>
                  <a:lnTo>
                    <a:pt x="37" y="332"/>
                  </a:lnTo>
                  <a:lnTo>
                    <a:pt x="39" y="282"/>
                  </a:lnTo>
                  <a:lnTo>
                    <a:pt x="9" y="202"/>
                  </a:lnTo>
                  <a:lnTo>
                    <a:pt x="0" y="91"/>
                  </a:lnTo>
                  <a:lnTo>
                    <a:pt x="16" y="14"/>
                  </a:lnTo>
                  <a:lnTo>
                    <a:pt x="30" y="0"/>
                  </a:lnTo>
                  <a:lnTo>
                    <a:pt x="43" y="18"/>
                  </a:lnTo>
                  <a:lnTo>
                    <a:pt x="48" y="50"/>
                  </a:lnTo>
                  <a:lnTo>
                    <a:pt x="59" y="77"/>
                  </a:lnTo>
                  <a:lnTo>
                    <a:pt x="108" y="76"/>
                  </a:lnTo>
                  <a:lnTo>
                    <a:pt x="177" y="120"/>
                  </a:lnTo>
                  <a:lnTo>
                    <a:pt x="195" y="114"/>
                  </a:lnTo>
                  <a:lnTo>
                    <a:pt x="215" y="109"/>
                  </a:lnTo>
                  <a:lnTo>
                    <a:pt x="308" y="77"/>
                  </a:lnTo>
                  <a:lnTo>
                    <a:pt x="371" y="92"/>
                  </a:lnTo>
                  <a:lnTo>
                    <a:pt x="376" y="87"/>
                  </a:lnTo>
                  <a:lnTo>
                    <a:pt x="435" y="134"/>
                  </a:lnTo>
                  <a:lnTo>
                    <a:pt x="461" y="146"/>
                  </a:lnTo>
                  <a:lnTo>
                    <a:pt x="480" y="225"/>
                  </a:lnTo>
                  <a:lnTo>
                    <a:pt x="494" y="232"/>
                  </a:lnTo>
                  <a:lnTo>
                    <a:pt x="509" y="239"/>
                  </a:lnTo>
                  <a:lnTo>
                    <a:pt x="555" y="231"/>
                  </a:lnTo>
                  <a:lnTo>
                    <a:pt x="567" y="263"/>
                  </a:lnTo>
                  <a:lnTo>
                    <a:pt x="621" y="251"/>
                  </a:lnTo>
                  <a:lnTo>
                    <a:pt x="642" y="292"/>
                  </a:lnTo>
                  <a:lnTo>
                    <a:pt x="615" y="309"/>
                  </a:lnTo>
                  <a:lnTo>
                    <a:pt x="612" y="338"/>
                  </a:lnTo>
                  <a:lnTo>
                    <a:pt x="581" y="402"/>
                  </a:lnTo>
                  <a:lnTo>
                    <a:pt x="535" y="441"/>
                  </a:lnTo>
                  <a:lnTo>
                    <a:pt x="510" y="473"/>
                  </a:lnTo>
                  <a:lnTo>
                    <a:pt x="448" y="477"/>
                  </a:lnTo>
                  <a:lnTo>
                    <a:pt x="406" y="497"/>
                  </a:lnTo>
                  <a:lnTo>
                    <a:pt x="386" y="501"/>
                  </a:lnTo>
                  <a:lnTo>
                    <a:pt x="353" y="512"/>
                  </a:lnTo>
                  <a:close/>
                  <a:moveTo>
                    <a:pt x="358" y="470"/>
                  </a:moveTo>
                  <a:lnTo>
                    <a:pt x="358" y="470"/>
                  </a:lnTo>
                  <a:lnTo>
                    <a:pt x="359" y="503"/>
                  </a:lnTo>
                  <a:lnTo>
                    <a:pt x="384" y="495"/>
                  </a:lnTo>
                  <a:lnTo>
                    <a:pt x="404" y="491"/>
                  </a:lnTo>
                  <a:lnTo>
                    <a:pt x="446" y="470"/>
                  </a:lnTo>
                  <a:lnTo>
                    <a:pt x="454" y="470"/>
                  </a:lnTo>
                  <a:lnTo>
                    <a:pt x="507" y="466"/>
                  </a:lnTo>
                  <a:lnTo>
                    <a:pt x="530" y="436"/>
                  </a:lnTo>
                  <a:lnTo>
                    <a:pt x="576" y="398"/>
                  </a:lnTo>
                  <a:lnTo>
                    <a:pt x="606" y="335"/>
                  </a:lnTo>
                  <a:lnTo>
                    <a:pt x="608" y="306"/>
                  </a:lnTo>
                  <a:lnTo>
                    <a:pt x="634" y="290"/>
                  </a:lnTo>
                  <a:lnTo>
                    <a:pt x="617" y="258"/>
                  </a:lnTo>
                  <a:lnTo>
                    <a:pt x="562" y="271"/>
                  </a:lnTo>
                  <a:lnTo>
                    <a:pt x="551" y="239"/>
                  </a:lnTo>
                  <a:lnTo>
                    <a:pt x="509" y="246"/>
                  </a:lnTo>
                  <a:lnTo>
                    <a:pt x="491" y="238"/>
                  </a:lnTo>
                  <a:lnTo>
                    <a:pt x="474" y="230"/>
                  </a:lnTo>
                  <a:lnTo>
                    <a:pt x="455" y="151"/>
                  </a:lnTo>
                  <a:lnTo>
                    <a:pt x="431" y="140"/>
                  </a:lnTo>
                  <a:lnTo>
                    <a:pt x="377" y="96"/>
                  </a:lnTo>
                  <a:lnTo>
                    <a:pt x="373" y="99"/>
                  </a:lnTo>
                  <a:lnTo>
                    <a:pt x="308" y="84"/>
                  </a:lnTo>
                  <a:lnTo>
                    <a:pt x="216" y="116"/>
                  </a:lnTo>
                  <a:lnTo>
                    <a:pt x="197" y="120"/>
                  </a:lnTo>
                  <a:lnTo>
                    <a:pt x="177" y="127"/>
                  </a:lnTo>
                  <a:lnTo>
                    <a:pt x="106" y="83"/>
                  </a:lnTo>
                  <a:lnTo>
                    <a:pt x="54" y="84"/>
                  </a:lnTo>
                  <a:lnTo>
                    <a:pt x="42" y="52"/>
                  </a:lnTo>
                  <a:lnTo>
                    <a:pt x="36" y="20"/>
                  </a:lnTo>
                  <a:lnTo>
                    <a:pt x="29" y="10"/>
                  </a:lnTo>
                  <a:lnTo>
                    <a:pt x="22" y="17"/>
                  </a:lnTo>
                  <a:lnTo>
                    <a:pt x="7" y="91"/>
                  </a:lnTo>
                  <a:lnTo>
                    <a:pt x="16" y="201"/>
                  </a:lnTo>
                  <a:lnTo>
                    <a:pt x="46" y="281"/>
                  </a:lnTo>
                  <a:lnTo>
                    <a:pt x="46" y="282"/>
                  </a:lnTo>
                  <a:lnTo>
                    <a:pt x="43" y="332"/>
                  </a:lnTo>
                  <a:lnTo>
                    <a:pt x="53" y="360"/>
                  </a:lnTo>
                  <a:lnTo>
                    <a:pt x="50" y="379"/>
                  </a:lnTo>
                  <a:lnTo>
                    <a:pt x="57" y="383"/>
                  </a:lnTo>
                  <a:lnTo>
                    <a:pt x="104" y="363"/>
                  </a:lnTo>
                  <a:lnTo>
                    <a:pt x="122" y="394"/>
                  </a:lnTo>
                  <a:lnTo>
                    <a:pt x="154" y="394"/>
                  </a:lnTo>
                  <a:lnTo>
                    <a:pt x="196" y="385"/>
                  </a:lnTo>
                  <a:lnTo>
                    <a:pt x="210" y="406"/>
                  </a:lnTo>
                  <a:lnTo>
                    <a:pt x="217" y="442"/>
                  </a:lnTo>
                  <a:lnTo>
                    <a:pt x="255" y="481"/>
                  </a:lnTo>
                  <a:lnTo>
                    <a:pt x="269" y="480"/>
                  </a:lnTo>
                  <a:lnTo>
                    <a:pt x="358" y="470"/>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7" name="Freeform 52"/>
            <p:cNvSpPr>
              <a:spLocks/>
            </p:cNvSpPr>
            <p:nvPr/>
          </p:nvSpPr>
          <p:spPr bwMode="auto">
            <a:xfrm>
              <a:off x="5681" y="1782"/>
              <a:ext cx="71" cy="54"/>
            </a:xfrm>
            <a:custGeom>
              <a:avLst/>
              <a:gdLst>
                <a:gd name="T0" fmla="*/ 53 w 119"/>
                <a:gd name="T1" fmla="*/ 90 h 90"/>
                <a:gd name="T2" fmla="*/ 53 w 119"/>
                <a:gd name="T3" fmla="*/ 90 h 90"/>
                <a:gd name="T4" fmla="*/ 53 w 119"/>
                <a:gd name="T5" fmla="*/ 90 h 90"/>
                <a:gd name="T6" fmla="*/ 53 w 119"/>
                <a:gd name="T7" fmla="*/ 88 h 90"/>
                <a:gd name="T8" fmla="*/ 97 w 119"/>
                <a:gd name="T9" fmla="*/ 73 h 90"/>
                <a:gd name="T10" fmla="*/ 62 w 119"/>
                <a:gd name="T11" fmla="*/ 40 h 90"/>
                <a:gd name="T12" fmla="*/ 112 w 119"/>
                <a:gd name="T13" fmla="*/ 23 h 90"/>
                <a:gd name="T14" fmla="*/ 119 w 119"/>
                <a:gd name="T15" fmla="*/ 3 h 90"/>
                <a:gd name="T16" fmla="*/ 43 w 119"/>
                <a:gd name="T17" fmla="*/ 15 h 90"/>
                <a:gd name="T18" fmla="*/ 16 w 119"/>
                <a:gd name="T19" fmla="*/ 0 h 90"/>
                <a:gd name="T20" fmla="*/ 1 w 119"/>
                <a:gd name="T21" fmla="*/ 16 h 90"/>
                <a:gd name="T22" fmla="*/ 0 w 119"/>
                <a:gd name="T23" fmla="*/ 22 h 90"/>
                <a:gd name="T24" fmla="*/ 52 w 119"/>
                <a:gd name="T25" fmla="*/ 56 h 90"/>
                <a:gd name="T26" fmla="*/ 53 w 119"/>
                <a:gd name="T27" fmla="*/ 88 h 90"/>
                <a:gd name="T28" fmla="*/ 53 w 119"/>
                <a:gd name="T29"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9" h="90">
                  <a:moveTo>
                    <a:pt x="53" y="90"/>
                  </a:moveTo>
                  <a:lnTo>
                    <a:pt x="53" y="90"/>
                  </a:lnTo>
                  <a:lnTo>
                    <a:pt x="53" y="90"/>
                  </a:lnTo>
                  <a:lnTo>
                    <a:pt x="53" y="88"/>
                  </a:lnTo>
                  <a:lnTo>
                    <a:pt x="97" y="73"/>
                  </a:lnTo>
                  <a:lnTo>
                    <a:pt x="62" y="40"/>
                  </a:lnTo>
                  <a:lnTo>
                    <a:pt x="112" y="23"/>
                  </a:lnTo>
                  <a:lnTo>
                    <a:pt x="119" y="3"/>
                  </a:lnTo>
                  <a:lnTo>
                    <a:pt x="43" y="15"/>
                  </a:lnTo>
                  <a:lnTo>
                    <a:pt x="16" y="0"/>
                  </a:lnTo>
                  <a:lnTo>
                    <a:pt x="1" y="16"/>
                  </a:lnTo>
                  <a:lnTo>
                    <a:pt x="0" y="22"/>
                  </a:lnTo>
                  <a:lnTo>
                    <a:pt x="52" y="56"/>
                  </a:lnTo>
                  <a:lnTo>
                    <a:pt x="53" y="88"/>
                  </a:lnTo>
                  <a:lnTo>
                    <a:pt x="53" y="9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8" name="Freeform 53"/>
            <p:cNvSpPr>
              <a:spLocks noEditPoints="1"/>
            </p:cNvSpPr>
            <p:nvPr/>
          </p:nvSpPr>
          <p:spPr bwMode="auto">
            <a:xfrm>
              <a:off x="5679" y="1780"/>
              <a:ext cx="76" cy="58"/>
            </a:xfrm>
            <a:custGeom>
              <a:avLst/>
              <a:gdLst>
                <a:gd name="T0" fmla="*/ 60 w 127"/>
                <a:gd name="T1" fmla="*/ 97 h 97"/>
                <a:gd name="T2" fmla="*/ 60 w 127"/>
                <a:gd name="T3" fmla="*/ 97 h 97"/>
                <a:gd name="T4" fmla="*/ 52 w 127"/>
                <a:gd name="T5" fmla="*/ 97 h 97"/>
                <a:gd name="T6" fmla="*/ 52 w 127"/>
                <a:gd name="T7" fmla="*/ 62 h 97"/>
                <a:gd name="T8" fmla="*/ 0 w 127"/>
                <a:gd name="T9" fmla="*/ 28 h 97"/>
                <a:gd name="T10" fmla="*/ 0 w 127"/>
                <a:gd name="T11" fmla="*/ 18 h 97"/>
                <a:gd name="T12" fmla="*/ 18 w 127"/>
                <a:gd name="T13" fmla="*/ 0 h 97"/>
                <a:gd name="T14" fmla="*/ 47 w 127"/>
                <a:gd name="T15" fmla="*/ 16 h 97"/>
                <a:gd name="T16" fmla="*/ 127 w 127"/>
                <a:gd name="T17" fmla="*/ 3 h 97"/>
                <a:gd name="T18" fmla="*/ 118 w 127"/>
                <a:gd name="T19" fmla="*/ 29 h 97"/>
                <a:gd name="T20" fmla="*/ 71 w 127"/>
                <a:gd name="T21" fmla="*/ 45 h 97"/>
                <a:gd name="T22" fmla="*/ 107 w 127"/>
                <a:gd name="T23" fmla="*/ 78 h 97"/>
                <a:gd name="T24" fmla="*/ 59 w 127"/>
                <a:gd name="T25" fmla="*/ 94 h 97"/>
                <a:gd name="T26" fmla="*/ 60 w 127"/>
                <a:gd name="T27" fmla="*/ 97 h 97"/>
                <a:gd name="T28" fmla="*/ 7 w 127"/>
                <a:gd name="T29" fmla="*/ 25 h 97"/>
                <a:gd name="T30" fmla="*/ 7 w 127"/>
                <a:gd name="T31" fmla="*/ 25 h 97"/>
                <a:gd name="T32" fmla="*/ 59 w 127"/>
                <a:gd name="T33" fmla="*/ 59 h 97"/>
                <a:gd name="T34" fmla="*/ 59 w 127"/>
                <a:gd name="T35" fmla="*/ 87 h 97"/>
                <a:gd name="T36" fmla="*/ 94 w 127"/>
                <a:gd name="T37" fmla="*/ 76 h 97"/>
                <a:gd name="T38" fmla="*/ 59 w 127"/>
                <a:gd name="T39" fmla="*/ 42 h 97"/>
                <a:gd name="T40" fmla="*/ 113 w 127"/>
                <a:gd name="T41" fmla="*/ 24 h 97"/>
                <a:gd name="T42" fmla="*/ 117 w 127"/>
                <a:gd name="T43" fmla="*/ 11 h 97"/>
                <a:gd name="T44" fmla="*/ 46 w 127"/>
                <a:gd name="T45" fmla="*/ 22 h 97"/>
                <a:gd name="T46" fmla="*/ 20 w 127"/>
                <a:gd name="T47" fmla="*/ 8 h 97"/>
                <a:gd name="T48" fmla="*/ 7 w 127"/>
                <a:gd name="T49" fmla="*/ 21 h 97"/>
                <a:gd name="T50" fmla="*/ 7 w 127"/>
                <a:gd name="T51" fmla="*/ 25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7" h="97">
                  <a:moveTo>
                    <a:pt x="60" y="97"/>
                  </a:moveTo>
                  <a:lnTo>
                    <a:pt x="60" y="97"/>
                  </a:lnTo>
                  <a:lnTo>
                    <a:pt x="52" y="97"/>
                  </a:lnTo>
                  <a:lnTo>
                    <a:pt x="52" y="62"/>
                  </a:lnTo>
                  <a:lnTo>
                    <a:pt x="0" y="28"/>
                  </a:lnTo>
                  <a:lnTo>
                    <a:pt x="0" y="18"/>
                  </a:lnTo>
                  <a:lnTo>
                    <a:pt x="18" y="0"/>
                  </a:lnTo>
                  <a:lnTo>
                    <a:pt x="47" y="16"/>
                  </a:lnTo>
                  <a:lnTo>
                    <a:pt x="127" y="3"/>
                  </a:lnTo>
                  <a:lnTo>
                    <a:pt x="118" y="29"/>
                  </a:lnTo>
                  <a:lnTo>
                    <a:pt x="71" y="45"/>
                  </a:lnTo>
                  <a:lnTo>
                    <a:pt x="107" y="78"/>
                  </a:lnTo>
                  <a:lnTo>
                    <a:pt x="59" y="94"/>
                  </a:lnTo>
                  <a:lnTo>
                    <a:pt x="60" y="97"/>
                  </a:lnTo>
                  <a:close/>
                  <a:moveTo>
                    <a:pt x="7" y="25"/>
                  </a:moveTo>
                  <a:lnTo>
                    <a:pt x="7" y="25"/>
                  </a:lnTo>
                  <a:lnTo>
                    <a:pt x="59" y="59"/>
                  </a:lnTo>
                  <a:lnTo>
                    <a:pt x="59" y="87"/>
                  </a:lnTo>
                  <a:lnTo>
                    <a:pt x="94" y="76"/>
                  </a:lnTo>
                  <a:lnTo>
                    <a:pt x="59" y="42"/>
                  </a:lnTo>
                  <a:lnTo>
                    <a:pt x="113" y="24"/>
                  </a:lnTo>
                  <a:lnTo>
                    <a:pt x="117" y="11"/>
                  </a:lnTo>
                  <a:lnTo>
                    <a:pt x="46" y="22"/>
                  </a:lnTo>
                  <a:lnTo>
                    <a:pt x="20" y="8"/>
                  </a:lnTo>
                  <a:lnTo>
                    <a:pt x="7" y="21"/>
                  </a:lnTo>
                  <a:lnTo>
                    <a:pt x="7" y="25"/>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9" name="Freeform 54"/>
            <p:cNvSpPr>
              <a:spLocks/>
            </p:cNvSpPr>
            <p:nvPr/>
          </p:nvSpPr>
          <p:spPr bwMode="auto">
            <a:xfrm>
              <a:off x="5622" y="1799"/>
              <a:ext cx="70" cy="66"/>
            </a:xfrm>
            <a:custGeom>
              <a:avLst/>
              <a:gdLst>
                <a:gd name="T0" fmla="*/ 0 w 117"/>
                <a:gd name="T1" fmla="*/ 109 h 109"/>
                <a:gd name="T2" fmla="*/ 0 w 117"/>
                <a:gd name="T3" fmla="*/ 109 h 109"/>
                <a:gd name="T4" fmla="*/ 95 w 117"/>
                <a:gd name="T5" fmla="*/ 101 h 109"/>
                <a:gd name="T6" fmla="*/ 67 w 117"/>
                <a:gd name="T7" fmla="*/ 66 h 109"/>
                <a:gd name="T8" fmla="*/ 85 w 117"/>
                <a:gd name="T9" fmla="*/ 60 h 109"/>
                <a:gd name="T10" fmla="*/ 109 w 117"/>
                <a:gd name="T11" fmla="*/ 65 h 109"/>
                <a:gd name="T12" fmla="*/ 117 w 117"/>
                <a:gd name="T13" fmla="*/ 37 h 109"/>
                <a:gd name="T14" fmla="*/ 96 w 117"/>
                <a:gd name="T15" fmla="*/ 32 h 109"/>
                <a:gd name="T16" fmla="*/ 75 w 117"/>
                <a:gd name="T17" fmla="*/ 0 h 109"/>
                <a:gd name="T18" fmla="*/ 33 w 117"/>
                <a:gd name="T19" fmla="*/ 21 h 109"/>
                <a:gd name="T20" fmla="*/ 26 w 117"/>
                <a:gd name="T21" fmla="*/ 49 h 109"/>
                <a:gd name="T22" fmla="*/ 2 w 117"/>
                <a:gd name="T23" fmla="*/ 85 h 109"/>
                <a:gd name="T24" fmla="*/ 0 w 117"/>
                <a:gd name="T25"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09">
                  <a:moveTo>
                    <a:pt x="0" y="109"/>
                  </a:moveTo>
                  <a:lnTo>
                    <a:pt x="0" y="109"/>
                  </a:lnTo>
                  <a:lnTo>
                    <a:pt x="95" y="101"/>
                  </a:lnTo>
                  <a:lnTo>
                    <a:pt x="67" y="66"/>
                  </a:lnTo>
                  <a:lnTo>
                    <a:pt x="85" y="60"/>
                  </a:lnTo>
                  <a:lnTo>
                    <a:pt x="109" y="65"/>
                  </a:lnTo>
                  <a:lnTo>
                    <a:pt x="117" y="37"/>
                  </a:lnTo>
                  <a:lnTo>
                    <a:pt x="96" y="32"/>
                  </a:lnTo>
                  <a:lnTo>
                    <a:pt x="75" y="0"/>
                  </a:lnTo>
                  <a:lnTo>
                    <a:pt x="33" y="21"/>
                  </a:lnTo>
                  <a:lnTo>
                    <a:pt x="26" y="49"/>
                  </a:lnTo>
                  <a:lnTo>
                    <a:pt x="2" y="85"/>
                  </a:lnTo>
                  <a:lnTo>
                    <a:pt x="0" y="109"/>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0" name="Freeform 55"/>
            <p:cNvSpPr>
              <a:spLocks noEditPoints="1"/>
            </p:cNvSpPr>
            <p:nvPr/>
          </p:nvSpPr>
          <p:spPr bwMode="auto">
            <a:xfrm>
              <a:off x="5620" y="1796"/>
              <a:ext cx="75" cy="71"/>
            </a:xfrm>
            <a:custGeom>
              <a:avLst/>
              <a:gdLst>
                <a:gd name="T0" fmla="*/ 0 w 125"/>
                <a:gd name="T1" fmla="*/ 118 h 118"/>
                <a:gd name="T2" fmla="*/ 0 w 125"/>
                <a:gd name="T3" fmla="*/ 118 h 118"/>
                <a:gd name="T4" fmla="*/ 3 w 125"/>
                <a:gd name="T5" fmla="*/ 88 h 118"/>
                <a:gd name="T6" fmla="*/ 27 w 125"/>
                <a:gd name="T7" fmla="*/ 53 h 118"/>
                <a:gd name="T8" fmla="*/ 34 w 125"/>
                <a:gd name="T9" fmla="*/ 24 h 118"/>
                <a:gd name="T10" fmla="*/ 80 w 125"/>
                <a:gd name="T11" fmla="*/ 0 h 118"/>
                <a:gd name="T12" fmla="*/ 102 w 125"/>
                <a:gd name="T13" fmla="*/ 34 h 118"/>
                <a:gd name="T14" fmla="*/ 125 w 125"/>
                <a:gd name="T15" fmla="*/ 39 h 118"/>
                <a:gd name="T16" fmla="*/ 115 w 125"/>
                <a:gd name="T17" fmla="*/ 74 h 118"/>
                <a:gd name="T18" fmla="*/ 89 w 125"/>
                <a:gd name="T19" fmla="*/ 68 h 118"/>
                <a:gd name="T20" fmla="*/ 77 w 125"/>
                <a:gd name="T21" fmla="*/ 72 h 118"/>
                <a:gd name="T22" fmla="*/ 105 w 125"/>
                <a:gd name="T23" fmla="*/ 108 h 118"/>
                <a:gd name="T24" fmla="*/ 0 w 125"/>
                <a:gd name="T25" fmla="*/ 118 h 118"/>
                <a:gd name="T26" fmla="*/ 9 w 125"/>
                <a:gd name="T27" fmla="*/ 91 h 118"/>
                <a:gd name="T28" fmla="*/ 9 w 125"/>
                <a:gd name="T29" fmla="*/ 91 h 118"/>
                <a:gd name="T30" fmla="*/ 7 w 125"/>
                <a:gd name="T31" fmla="*/ 110 h 118"/>
                <a:gd name="T32" fmla="*/ 92 w 125"/>
                <a:gd name="T33" fmla="*/ 103 h 118"/>
                <a:gd name="T34" fmla="*/ 65 w 125"/>
                <a:gd name="T35" fmla="*/ 69 h 118"/>
                <a:gd name="T36" fmla="*/ 89 w 125"/>
                <a:gd name="T37" fmla="*/ 61 h 118"/>
                <a:gd name="T38" fmla="*/ 111 w 125"/>
                <a:gd name="T39" fmla="*/ 66 h 118"/>
                <a:gd name="T40" fmla="*/ 117 w 125"/>
                <a:gd name="T41" fmla="*/ 44 h 118"/>
                <a:gd name="T42" fmla="*/ 98 w 125"/>
                <a:gd name="T43" fmla="*/ 40 h 118"/>
                <a:gd name="T44" fmla="*/ 78 w 125"/>
                <a:gd name="T45" fmla="*/ 9 h 118"/>
                <a:gd name="T46" fmla="*/ 40 w 125"/>
                <a:gd name="T47" fmla="*/ 28 h 118"/>
                <a:gd name="T48" fmla="*/ 33 w 125"/>
                <a:gd name="T49" fmla="*/ 56 h 118"/>
                <a:gd name="T50" fmla="*/ 9 w 125"/>
                <a:gd name="T51" fmla="*/ 91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5" h="118">
                  <a:moveTo>
                    <a:pt x="0" y="118"/>
                  </a:moveTo>
                  <a:lnTo>
                    <a:pt x="0" y="118"/>
                  </a:lnTo>
                  <a:lnTo>
                    <a:pt x="3" y="88"/>
                  </a:lnTo>
                  <a:lnTo>
                    <a:pt x="27" y="53"/>
                  </a:lnTo>
                  <a:lnTo>
                    <a:pt x="34" y="24"/>
                  </a:lnTo>
                  <a:lnTo>
                    <a:pt x="80" y="0"/>
                  </a:lnTo>
                  <a:lnTo>
                    <a:pt x="102" y="34"/>
                  </a:lnTo>
                  <a:lnTo>
                    <a:pt x="125" y="39"/>
                  </a:lnTo>
                  <a:lnTo>
                    <a:pt x="115" y="74"/>
                  </a:lnTo>
                  <a:lnTo>
                    <a:pt x="89" y="68"/>
                  </a:lnTo>
                  <a:lnTo>
                    <a:pt x="77" y="72"/>
                  </a:lnTo>
                  <a:lnTo>
                    <a:pt x="105" y="108"/>
                  </a:lnTo>
                  <a:lnTo>
                    <a:pt x="0" y="118"/>
                  </a:lnTo>
                  <a:close/>
                  <a:moveTo>
                    <a:pt x="9" y="91"/>
                  </a:moveTo>
                  <a:lnTo>
                    <a:pt x="9" y="91"/>
                  </a:lnTo>
                  <a:lnTo>
                    <a:pt x="7" y="110"/>
                  </a:lnTo>
                  <a:lnTo>
                    <a:pt x="92" y="103"/>
                  </a:lnTo>
                  <a:lnTo>
                    <a:pt x="65" y="69"/>
                  </a:lnTo>
                  <a:lnTo>
                    <a:pt x="89" y="61"/>
                  </a:lnTo>
                  <a:lnTo>
                    <a:pt x="111" y="66"/>
                  </a:lnTo>
                  <a:lnTo>
                    <a:pt x="117" y="44"/>
                  </a:lnTo>
                  <a:lnTo>
                    <a:pt x="98" y="40"/>
                  </a:lnTo>
                  <a:lnTo>
                    <a:pt x="78" y="9"/>
                  </a:lnTo>
                  <a:lnTo>
                    <a:pt x="40" y="28"/>
                  </a:lnTo>
                  <a:lnTo>
                    <a:pt x="33" y="56"/>
                  </a:lnTo>
                  <a:lnTo>
                    <a:pt x="9" y="91"/>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1" name="Freeform 56"/>
            <p:cNvSpPr>
              <a:spLocks noEditPoints="1"/>
            </p:cNvSpPr>
            <p:nvPr/>
          </p:nvSpPr>
          <p:spPr bwMode="auto">
            <a:xfrm>
              <a:off x="4742" y="1620"/>
              <a:ext cx="1084" cy="1196"/>
            </a:xfrm>
            <a:custGeom>
              <a:avLst/>
              <a:gdLst>
                <a:gd name="T0" fmla="*/ 1752 w 1804"/>
                <a:gd name="T1" fmla="*/ 252 h 1990"/>
                <a:gd name="T2" fmla="*/ 1651 w 1804"/>
                <a:gd name="T3" fmla="*/ 197 h 1990"/>
                <a:gd name="T4" fmla="*/ 1558 w 1804"/>
                <a:gd name="T5" fmla="*/ 56 h 1990"/>
                <a:gd name="T6" fmla="*/ 1364 w 1804"/>
                <a:gd name="T7" fmla="*/ 137 h 1990"/>
                <a:gd name="T8" fmla="*/ 1264 w 1804"/>
                <a:gd name="T9" fmla="*/ 98 h 1990"/>
                <a:gd name="T10" fmla="*/ 1192 w 1804"/>
                <a:gd name="T11" fmla="*/ 131 h 1990"/>
                <a:gd name="T12" fmla="*/ 1105 w 1804"/>
                <a:gd name="T13" fmla="*/ 74 h 1990"/>
                <a:gd name="T14" fmla="*/ 998 w 1804"/>
                <a:gd name="T15" fmla="*/ 32 h 1990"/>
                <a:gd name="T16" fmla="*/ 1007 w 1804"/>
                <a:gd name="T17" fmla="*/ 77 h 1990"/>
                <a:gd name="T18" fmla="*/ 1024 w 1804"/>
                <a:gd name="T19" fmla="*/ 167 h 1990"/>
                <a:gd name="T20" fmla="*/ 839 w 1804"/>
                <a:gd name="T21" fmla="*/ 162 h 1990"/>
                <a:gd name="T22" fmla="*/ 674 w 1804"/>
                <a:gd name="T23" fmla="*/ 152 h 1990"/>
                <a:gd name="T24" fmla="*/ 433 w 1804"/>
                <a:gd name="T25" fmla="*/ 142 h 1990"/>
                <a:gd name="T26" fmla="*/ 500 w 1804"/>
                <a:gd name="T27" fmla="*/ 250 h 1990"/>
                <a:gd name="T28" fmla="*/ 456 w 1804"/>
                <a:gd name="T29" fmla="*/ 288 h 1990"/>
                <a:gd name="T30" fmla="*/ 364 w 1804"/>
                <a:gd name="T31" fmla="*/ 383 h 1990"/>
                <a:gd name="T32" fmla="*/ 367 w 1804"/>
                <a:gd name="T33" fmla="*/ 698 h 1990"/>
                <a:gd name="T34" fmla="*/ 184 w 1804"/>
                <a:gd name="T35" fmla="*/ 867 h 1990"/>
                <a:gd name="T36" fmla="*/ 0 w 1804"/>
                <a:gd name="T37" fmla="*/ 924 h 1990"/>
                <a:gd name="T38" fmla="*/ 302 w 1804"/>
                <a:gd name="T39" fmla="*/ 970 h 1990"/>
                <a:gd name="T40" fmla="*/ 364 w 1804"/>
                <a:gd name="T41" fmla="*/ 1088 h 1990"/>
                <a:gd name="T42" fmla="*/ 607 w 1804"/>
                <a:gd name="T43" fmla="*/ 1231 h 1990"/>
                <a:gd name="T44" fmla="*/ 821 w 1804"/>
                <a:gd name="T45" fmla="*/ 1244 h 1990"/>
                <a:gd name="T46" fmla="*/ 722 w 1804"/>
                <a:gd name="T47" fmla="*/ 1506 h 1990"/>
                <a:gd name="T48" fmla="*/ 924 w 1804"/>
                <a:gd name="T49" fmla="*/ 1530 h 1990"/>
                <a:gd name="T50" fmla="*/ 961 w 1804"/>
                <a:gd name="T51" fmla="*/ 1874 h 1990"/>
                <a:gd name="T52" fmla="*/ 1307 w 1804"/>
                <a:gd name="T53" fmla="*/ 1926 h 1990"/>
                <a:gd name="T54" fmla="*/ 1417 w 1804"/>
                <a:gd name="T55" fmla="*/ 1941 h 1990"/>
                <a:gd name="T56" fmla="*/ 1519 w 1804"/>
                <a:gd name="T57" fmla="*/ 1741 h 1990"/>
                <a:gd name="T58" fmla="*/ 1497 w 1804"/>
                <a:gd name="T59" fmla="*/ 1575 h 1990"/>
                <a:gd name="T60" fmla="*/ 1422 w 1804"/>
                <a:gd name="T61" fmla="*/ 1451 h 1990"/>
                <a:gd name="T62" fmla="*/ 1498 w 1804"/>
                <a:gd name="T63" fmla="*/ 1324 h 1990"/>
                <a:gd name="T64" fmla="*/ 1454 w 1804"/>
                <a:gd name="T65" fmla="*/ 1130 h 1990"/>
                <a:gd name="T66" fmla="*/ 1455 w 1804"/>
                <a:gd name="T67" fmla="*/ 973 h 1990"/>
                <a:gd name="T68" fmla="*/ 1544 w 1804"/>
                <a:gd name="T69" fmla="*/ 758 h 1990"/>
                <a:gd name="T70" fmla="*/ 1655 w 1804"/>
                <a:gd name="T71" fmla="*/ 551 h 1990"/>
                <a:gd name="T72" fmla="*/ 1804 w 1804"/>
                <a:gd name="T73" fmla="*/ 408 h 1990"/>
                <a:gd name="T74" fmla="*/ 1606 w 1804"/>
                <a:gd name="T75" fmla="*/ 284 h 1990"/>
                <a:gd name="T76" fmla="*/ 1616 w 1804"/>
                <a:gd name="T77" fmla="*/ 357 h 1990"/>
                <a:gd name="T78" fmla="*/ 1550 w 1804"/>
                <a:gd name="T79" fmla="*/ 358 h 1990"/>
                <a:gd name="T80" fmla="*/ 1498 w 1804"/>
                <a:gd name="T81" fmla="*/ 319 h 1990"/>
                <a:gd name="T82" fmla="*/ 1454 w 1804"/>
                <a:gd name="T83" fmla="*/ 530 h 1990"/>
                <a:gd name="T84" fmla="*/ 1445 w 1804"/>
                <a:gd name="T85" fmla="*/ 677 h 1990"/>
                <a:gd name="T86" fmla="*/ 1253 w 1804"/>
                <a:gd name="T87" fmla="*/ 891 h 1990"/>
                <a:gd name="T88" fmla="*/ 1060 w 1804"/>
                <a:gd name="T89" fmla="*/ 830 h 1990"/>
                <a:gd name="T90" fmla="*/ 954 w 1804"/>
                <a:gd name="T91" fmla="*/ 819 h 1990"/>
                <a:gd name="T92" fmla="*/ 869 w 1804"/>
                <a:gd name="T93" fmla="*/ 685 h 1990"/>
                <a:gd name="T94" fmla="*/ 827 w 1804"/>
                <a:gd name="T95" fmla="*/ 564 h 1990"/>
                <a:gd name="T96" fmla="*/ 893 w 1804"/>
                <a:gd name="T97" fmla="*/ 441 h 1990"/>
                <a:gd name="T98" fmla="*/ 1180 w 1804"/>
                <a:gd name="T99" fmla="*/ 374 h 1990"/>
                <a:gd name="T100" fmla="*/ 1376 w 1804"/>
                <a:gd name="T101" fmla="*/ 277 h 1990"/>
                <a:gd name="T102" fmla="*/ 1496 w 1804"/>
                <a:gd name="T103" fmla="*/ 196 h 1990"/>
                <a:gd name="T104" fmla="*/ 1568 w 1804"/>
                <a:gd name="T105" fmla="*/ 196 h 1990"/>
                <a:gd name="T106" fmla="*/ 1702 w 1804"/>
                <a:gd name="T107" fmla="*/ 265 h 1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04" h="1990">
                  <a:moveTo>
                    <a:pt x="1757" y="369"/>
                  </a:moveTo>
                  <a:lnTo>
                    <a:pt x="1757" y="369"/>
                  </a:lnTo>
                  <a:lnTo>
                    <a:pt x="1755" y="332"/>
                  </a:lnTo>
                  <a:lnTo>
                    <a:pt x="1739" y="277"/>
                  </a:lnTo>
                  <a:lnTo>
                    <a:pt x="1752" y="252"/>
                  </a:lnTo>
                  <a:lnTo>
                    <a:pt x="1762" y="219"/>
                  </a:lnTo>
                  <a:lnTo>
                    <a:pt x="1692" y="209"/>
                  </a:lnTo>
                  <a:lnTo>
                    <a:pt x="1685" y="186"/>
                  </a:lnTo>
                  <a:lnTo>
                    <a:pt x="1659" y="178"/>
                  </a:lnTo>
                  <a:lnTo>
                    <a:pt x="1651" y="197"/>
                  </a:lnTo>
                  <a:lnTo>
                    <a:pt x="1634" y="190"/>
                  </a:lnTo>
                  <a:lnTo>
                    <a:pt x="1610" y="134"/>
                  </a:lnTo>
                  <a:lnTo>
                    <a:pt x="1595" y="124"/>
                  </a:lnTo>
                  <a:lnTo>
                    <a:pt x="1569" y="104"/>
                  </a:lnTo>
                  <a:lnTo>
                    <a:pt x="1558" y="56"/>
                  </a:lnTo>
                  <a:cubicBezTo>
                    <a:pt x="1558" y="56"/>
                    <a:pt x="1499" y="72"/>
                    <a:pt x="1492" y="73"/>
                  </a:cubicBezTo>
                  <a:lnTo>
                    <a:pt x="1492" y="73"/>
                  </a:lnTo>
                  <a:cubicBezTo>
                    <a:pt x="1486" y="74"/>
                    <a:pt x="1412" y="100"/>
                    <a:pt x="1405" y="102"/>
                  </a:cubicBezTo>
                  <a:cubicBezTo>
                    <a:pt x="1397" y="105"/>
                    <a:pt x="1389" y="121"/>
                    <a:pt x="1389" y="121"/>
                  </a:cubicBezTo>
                  <a:lnTo>
                    <a:pt x="1364" y="137"/>
                  </a:lnTo>
                  <a:lnTo>
                    <a:pt x="1333" y="113"/>
                  </a:lnTo>
                  <a:lnTo>
                    <a:pt x="1332" y="86"/>
                  </a:lnTo>
                  <a:lnTo>
                    <a:pt x="1304" y="71"/>
                  </a:lnTo>
                  <a:lnTo>
                    <a:pt x="1276" y="102"/>
                  </a:lnTo>
                  <a:lnTo>
                    <a:pt x="1264" y="98"/>
                  </a:lnTo>
                  <a:lnTo>
                    <a:pt x="1244" y="111"/>
                  </a:lnTo>
                  <a:lnTo>
                    <a:pt x="1231" y="159"/>
                  </a:lnTo>
                  <a:lnTo>
                    <a:pt x="1215" y="162"/>
                  </a:lnTo>
                  <a:lnTo>
                    <a:pt x="1210" y="149"/>
                  </a:lnTo>
                  <a:lnTo>
                    <a:pt x="1192" y="131"/>
                  </a:lnTo>
                  <a:lnTo>
                    <a:pt x="1177" y="138"/>
                  </a:lnTo>
                  <a:lnTo>
                    <a:pt x="1178" y="94"/>
                  </a:lnTo>
                  <a:lnTo>
                    <a:pt x="1158" y="89"/>
                  </a:lnTo>
                  <a:lnTo>
                    <a:pt x="1103" y="93"/>
                  </a:lnTo>
                  <a:lnTo>
                    <a:pt x="1105" y="74"/>
                  </a:lnTo>
                  <a:lnTo>
                    <a:pt x="1136" y="41"/>
                  </a:lnTo>
                  <a:lnTo>
                    <a:pt x="1114" y="33"/>
                  </a:lnTo>
                  <a:lnTo>
                    <a:pt x="1104" y="0"/>
                  </a:lnTo>
                  <a:lnTo>
                    <a:pt x="1010" y="28"/>
                  </a:lnTo>
                  <a:lnTo>
                    <a:pt x="998" y="32"/>
                  </a:lnTo>
                  <a:lnTo>
                    <a:pt x="987" y="36"/>
                  </a:lnTo>
                  <a:lnTo>
                    <a:pt x="989" y="54"/>
                  </a:lnTo>
                  <a:lnTo>
                    <a:pt x="960" y="63"/>
                  </a:lnTo>
                  <a:lnTo>
                    <a:pt x="972" y="78"/>
                  </a:lnTo>
                  <a:lnTo>
                    <a:pt x="1007" y="77"/>
                  </a:lnTo>
                  <a:lnTo>
                    <a:pt x="1031" y="50"/>
                  </a:lnTo>
                  <a:lnTo>
                    <a:pt x="1059" y="70"/>
                  </a:lnTo>
                  <a:lnTo>
                    <a:pt x="1042" y="93"/>
                  </a:lnTo>
                  <a:lnTo>
                    <a:pt x="1069" y="125"/>
                  </a:lnTo>
                  <a:lnTo>
                    <a:pt x="1024" y="167"/>
                  </a:lnTo>
                  <a:lnTo>
                    <a:pt x="987" y="150"/>
                  </a:lnTo>
                  <a:lnTo>
                    <a:pt x="926" y="178"/>
                  </a:lnTo>
                  <a:lnTo>
                    <a:pt x="909" y="156"/>
                  </a:lnTo>
                  <a:lnTo>
                    <a:pt x="897" y="158"/>
                  </a:lnTo>
                  <a:lnTo>
                    <a:pt x="839" y="162"/>
                  </a:lnTo>
                  <a:lnTo>
                    <a:pt x="840" y="134"/>
                  </a:lnTo>
                  <a:lnTo>
                    <a:pt x="773" y="112"/>
                  </a:lnTo>
                  <a:lnTo>
                    <a:pt x="748" y="91"/>
                  </a:lnTo>
                  <a:lnTo>
                    <a:pt x="729" y="140"/>
                  </a:lnTo>
                  <a:lnTo>
                    <a:pt x="674" y="152"/>
                  </a:lnTo>
                  <a:lnTo>
                    <a:pt x="596" y="159"/>
                  </a:lnTo>
                  <a:lnTo>
                    <a:pt x="573" y="122"/>
                  </a:lnTo>
                  <a:lnTo>
                    <a:pt x="523" y="147"/>
                  </a:lnTo>
                  <a:lnTo>
                    <a:pt x="494" y="122"/>
                  </a:lnTo>
                  <a:lnTo>
                    <a:pt x="433" y="142"/>
                  </a:lnTo>
                  <a:lnTo>
                    <a:pt x="430" y="187"/>
                  </a:lnTo>
                  <a:lnTo>
                    <a:pt x="470" y="212"/>
                  </a:lnTo>
                  <a:lnTo>
                    <a:pt x="467" y="227"/>
                  </a:lnTo>
                  <a:lnTo>
                    <a:pt x="465" y="240"/>
                  </a:lnTo>
                  <a:lnTo>
                    <a:pt x="500" y="250"/>
                  </a:lnTo>
                  <a:lnTo>
                    <a:pt x="540" y="271"/>
                  </a:lnTo>
                  <a:lnTo>
                    <a:pt x="518" y="280"/>
                  </a:lnTo>
                  <a:lnTo>
                    <a:pt x="489" y="287"/>
                  </a:lnTo>
                  <a:lnTo>
                    <a:pt x="481" y="306"/>
                  </a:lnTo>
                  <a:lnTo>
                    <a:pt x="456" y="288"/>
                  </a:lnTo>
                  <a:lnTo>
                    <a:pt x="436" y="312"/>
                  </a:lnTo>
                  <a:lnTo>
                    <a:pt x="409" y="308"/>
                  </a:lnTo>
                  <a:lnTo>
                    <a:pt x="385" y="326"/>
                  </a:lnTo>
                  <a:lnTo>
                    <a:pt x="392" y="373"/>
                  </a:lnTo>
                  <a:lnTo>
                    <a:pt x="364" y="383"/>
                  </a:lnTo>
                  <a:lnTo>
                    <a:pt x="355" y="443"/>
                  </a:lnTo>
                  <a:lnTo>
                    <a:pt x="298" y="491"/>
                  </a:lnTo>
                  <a:lnTo>
                    <a:pt x="361" y="580"/>
                  </a:lnTo>
                  <a:lnTo>
                    <a:pt x="387" y="661"/>
                  </a:lnTo>
                  <a:lnTo>
                    <a:pt x="367" y="698"/>
                  </a:lnTo>
                  <a:lnTo>
                    <a:pt x="330" y="707"/>
                  </a:lnTo>
                  <a:lnTo>
                    <a:pt x="288" y="762"/>
                  </a:lnTo>
                  <a:lnTo>
                    <a:pt x="314" y="779"/>
                  </a:lnTo>
                  <a:lnTo>
                    <a:pt x="288" y="841"/>
                  </a:lnTo>
                  <a:lnTo>
                    <a:pt x="184" y="867"/>
                  </a:lnTo>
                  <a:lnTo>
                    <a:pt x="154" y="890"/>
                  </a:lnTo>
                  <a:lnTo>
                    <a:pt x="67" y="876"/>
                  </a:lnTo>
                  <a:lnTo>
                    <a:pt x="27" y="884"/>
                  </a:lnTo>
                  <a:lnTo>
                    <a:pt x="0" y="912"/>
                  </a:lnTo>
                  <a:lnTo>
                    <a:pt x="0" y="924"/>
                  </a:lnTo>
                  <a:lnTo>
                    <a:pt x="17" y="948"/>
                  </a:lnTo>
                  <a:lnTo>
                    <a:pt x="46" y="974"/>
                  </a:lnTo>
                  <a:lnTo>
                    <a:pt x="98" y="996"/>
                  </a:lnTo>
                  <a:lnTo>
                    <a:pt x="215" y="986"/>
                  </a:lnTo>
                  <a:lnTo>
                    <a:pt x="302" y="970"/>
                  </a:lnTo>
                  <a:lnTo>
                    <a:pt x="353" y="971"/>
                  </a:lnTo>
                  <a:lnTo>
                    <a:pt x="370" y="985"/>
                  </a:lnTo>
                  <a:lnTo>
                    <a:pt x="337" y="1026"/>
                  </a:lnTo>
                  <a:lnTo>
                    <a:pt x="347" y="1073"/>
                  </a:lnTo>
                  <a:lnTo>
                    <a:pt x="364" y="1088"/>
                  </a:lnTo>
                  <a:lnTo>
                    <a:pt x="386" y="1074"/>
                  </a:lnTo>
                  <a:lnTo>
                    <a:pt x="437" y="1104"/>
                  </a:lnTo>
                  <a:lnTo>
                    <a:pt x="443" y="1108"/>
                  </a:lnTo>
                  <a:lnTo>
                    <a:pt x="533" y="1198"/>
                  </a:lnTo>
                  <a:lnTo>
                    <a:pt x="607" y="1231"/>
                  </a:lnTo>
                  <a:lnTo>
                    <a:pt x="634" y="1222"/>
                  </a:lnTo>
                  <a:lnTo>
                    <a:pt x="655" y="1225"/>
                  </a:lnTo>
                  <a:lnTo>
                    <a:pt x="687" y="1222"/>
                  </a:lnTo>
                  <a:lnTo>
                    <a:pt x="751" y="1231"/>
                  </a:lnTo>
                  <a:lnTo>
                    <a:pt x="821" y="1244"/>
                  </a:lnTo>
                  <a:lnTo>
                    <a:pt x="822" y="1269"/>
                  </a:lnTo>
                  <a:lnTo>
                    <a:pt x="829" y="1365"/>
                  </a:lnTo>
                  <a:lnTo>
                    <a:pt x="834" y="1419"/>
                  </a:lnTo>
                  <a:lnTo>
                    <a:pt x="809" y="1436"/>
                  </a:lnTo>
                  <a:lnTo>
                    <a:pt x="722" y="1506"/>
                  </a:lnTo>
                  <a:lnTo>
                    <a:pt x="760" y="1532"/>
                  </a:lnTo>
                  <a:lnTo>
                    <a:pt x="811" y="1544"/>
                  </a:lnTo>
                  <a:lnTo>
                    <a:pt x="846" y="1509"/>
                  </a:lnTo>
                  <a:lnTo>
                    <a:pt x="893" y="1520"/>
                  </a:lnTo>
                  <a:lnTo>
                    <a:pt x="924" y="1530"/>
                  </a:lnTo>
                  <a:lnTo>
                    <a:pt x="960" y="1624"/>
                  </a:lnTo>
                  <a:lnTo>
                    <a:pt x="938" y="1742"/>
                  </a:lnTo>
                  <a:lnTo>
                    <a:pt x="931" y="1775"/>
                  </a:lnTo>
                  <a:lnTo>
                    <a:pt x="968" y="1841"/>
                  </a:lnTo>
                  <a:lnTo>
                    <a:pt x="961" y="1874"/>
                  </a:lnTo>
                  <a:lnTo>
                    <a:pt x="997" y="1899"/>
                  </a:lnTo>
                  <a:lnTo>
                    <a:pt x="1054" y="1895"/>
                  </a:lnTo>
                  <a:lnTo>
                    <a:pt x="1155" y="1916"/>
                  </a:lnTo>
                  <a:lnTo>
                    <a:pt x="1225" y="1924"/>
                  </a:lnTo>
                  <a:lnTo>
                    <a:pt x="1307" y="1926"/>
                  </a:lnTo>
                  <a:lnTo>
                    <a:pt x="1312" y="1931"/>
                  </a:lnTo>
                  <a:lnTo>
                    <a:pt x="1368" y="1982"/>
                  </a:lnTo>
                  <a:lnTo>
                    <a:pt x="1376" y="1990"/>
                  </a:lnTo>
                  <a:lnTo>
                    <a:pt x="1402" y="1957"/>
                  </a:lnTo>
                  <a:lnTo>
                    <a:pt x="1417" y="1941"/>
                  </a:lnTo>
                  <a:lnTo>
                    <a:pt x="1415" y="1913"/>
                  </a:lnTo>
                  <a:lnTo>
                    <a:pt x="1441" y="1882"/>
                  </a:lnTo>
                  <a:lnTo>
                    <a:pt x="1474" y="1775"/>
                  </a:lnTo>
                  <a:lnTo>
                    <a:pt x="1480" y="1748"/>
                  </a:lnTo>
                  <a:lnTo>
                    <a:pt x="1519" y="1741"/>
                  </a:lnTo>
                  <a:lnTo>
                    <a:pt x="1529" y="1689"/>
                  </a:lnTo>
                  <a:lnTo>
                    <a:pt x="1573" y="1676"/>
                  </a:lnTo>
                  <a:lnTo>
                    <a:pt x="1569" y="1670"/>
                  </a:lnTo>
                  <a:lnTo>
                    <a:pt x="1522" y="1608"/>
                  </a:lnTo>
                  <a:lnTo>
                    <a:pt x="1497" y="1575"/>
                  </a:lnTo>
                  <a:lnTo>
                    <a:pt x="1483" y="1551"/>
                  </a:lnTo>
                  <a:lnTo>
                    <a:pt x="1457" y="1505"/>
                  </a:lnTo>
                  <a:lnTo>
                    <a:pt x="1442" y="1485"/>
                  </a:lnTo>
                  <a:lnTo>
                    <a:pt x="1425" y="1459"/>
                  </a:lnTo>
                  <a:lnTo>
                    <a:pt x="1422" y="1451"/>
                  </a:lnTo>
                  <a:lnTo>
                    <a:pt x="1420" y="1426"/>
                  </a:lnTo>
                  <a:lnTo>
                    <a:pt x="1418" y="1399"/>
                  </a:lnTo>
                  <a:lnTo>
                    <a:pt x="1464" y="1369"/>
                  </a:lnTo>
                  <a:lnTo>
                    <a:pt x="1496" y="1348"/>
                  </a:lnTo>
                  <a:lnTo>
                    <a:pt x="1498" y="1324"/>
                  </a:lnTo>
                  <a:lnTo>
                    <a:pt x="1501" y="1256"/>
                  </a:lnTo>
                  <a:lnTo>
                    <a:pt x="1497" y="1236"/>
                  </a:lnTo>
                  <a:lnTo>
                    <a:pt x="1482" y="1194"/>
                  </a:lnTo>
                  <a:lnTo>
                    <a:pt x="1471" y="1160"/>
                  </a:lnTo>
                  <a:lnTo>
                    <a:pt x="1454" y="1130"/>
                  </a:lnTo>
                  <a:lnTo>
                    <a:pt x="1437" y="1078"/>
                  </a:lnTo>
                  <a:lnTo>
                    <a:pt x="1436" y="1030"/>
                  </a:lnTo>
                  <a:lnTo>
                    <a:pt x="1441" y="1006"/>
                  </a:lnTo>
                  <a:lnTo>
                    <a:pt x="1453" y="979"/>
                  </a:lnTo>
                  <a:lnTo>
                    <a:pt x="1455" y="973"/>
                  </a:lnTo>
                  <a:lnTo>
                    <a:pt x="1480" y="902"/>
                  </a:lnTo>
                  <a:lnTo>
                    <a:pt x="1495" y="855"/>
                  </a:lnTo>
                  <a:lnTo>
                    <a:pt x="1518" y="786"/>
                  </a:lnTo>
                  <a:lnTo>
                    <a:pt x="1521" y="783"/>
                  </a:lnTo>
                  <a:lnTo>
                    <a:pt x="1544" y="758"/>
                  </a:lnTo>
                  <a:lnTo>
                    <a:pt x="1559" y="732"/>
                  </a:lnTo>
                  <a:lnTo>
                    <a:pt x="1588" y="679"/>
                  </a:lnTo>
                  <a:lnTo>
                    <a:pt x="1631" y="641"/>
                  </a:lnTo>
                  <a:lnTo>
                    <a:pt x="1647" y="579"/>
                  </a:lnTo>
                  <a:lnTo>
                    <a:pt x="1655" y="551"/>
                  </a:lnTo>
                  <a:lnTo>
                    <a:pt x="1684" y="513"/>
                  </a:lnTo>
                  <a:lnTo>
                    <a:pt x="1704" y="487"/>
                  </a:lnTo>
                  <a:lnTo>
                    <a:pt x="1773" y="476"/>
                  </a:lnTo>
                  <a:lnTo>
                    <a:pt x="1802" y="441"/>
                  </a:lnTo>
                  <a:lnTo>
                    <a:pt x="1804" y="408"/>
                  </a:lnTo>
                  <a:lnTo>
                    <a:pt x="1757" y="369"/>
                  </a:lnTo>
                  <a:close/>
                  <a:moveTo>
                    <a:pt x="1702" y="265"/>
                  </a:moveTo>
                  <a:lnTo>
                    <a:pt x="1702" y="265"/>
                  </a:lnTo>
                  <a:lnTo>
                    <a:pt x="1682" y="272"/>
                  </a:lnTo>
                  <a:lnTo>
                    <a:pt x="1606" y="284"/>
                  </a:lnTo>
                  <a:lnTo>
                    <a:pt x="1579" y="269"/>
                  </a:lnTo>
                  <a:lnTo>
                    <a:pt x="1564" y="285"/>
                  </a:lnTo>
                  <a:lnTo>
                    <a:pt x="1563" y="291"/>
                  </a:lnTo>
                  <a:lnTo>
                    <a:pt x="1615" y="325"/>
                  </a:lnTo>
                  <a:lnTo>
                    <a:pt x="1616" y="357"/>
                  </a:lnTo>
                  <a:lnTo>
                    <a:pt x="1616" y="359"/>
                  </a:lnTo>
                  <a:lnTo>
                    <a:pt x="1584" y="386"/>
                  </a:lnTo>
                  <a:lnTo>
                    <a:pt x="1560" y="399"/>
                  </a:lnTo>
                  <a:lnTo>
                    <a:pt x="1532" y="364"/>
                  </a:lnTo>
                  <a:lnTo>
                    <a:pt x="1550" y="358"/>
                  </a:lnTo>
                  <a:lnTo>
                    <a:pt x="1574" y="363"/>
                  </a:lnTo>
                  <a:lnTo>
                    <a:pt x="1582" y="335"/>
                  </a:lnTo>
                  <a:lnTo>
                    <a:pt x="1561" y="330"/>
                  </a:lnTo>
                  <a:lnTo>
                    <a:pt x="1540" y="298"/>
                  </a:lnTo>
                  <a:lnTo>
                    <a:pt x="1498" y="319"/>
                  </a:lnTo>
                  <a:lnTo>
                    <a:pt x="1491" y="347"/>
                  </a:lnTo>
                  <a:lnTo>
                    <a:pt x="1467" y="383"/>
                  </a:lnTo>
                  <a:lnTo>
                    <a:pt x="1464" y="407"/>
                  </a:lnTo>
                  <a:lnTo>
                    <a:pt x="1462" y="412"/>
                  </a:lnTo>
                  <a:lnTo>
                    <a:pt x="1454" y="530"/>
                  </a:lnTo>
                  <a:lnTo>
                    <a:pt x="1455" y="551"/>
                  </a:lnTo>
                  <a:lnTo>
                    <a:pt x="1456" y="582"/>
                  </a:lnTo>
                  <a:lnTo>
                    <a:pt x="1452" y="618"/>
                  </a:lnTo>
                  <a:lnTo>
                    <a:pt x="1448" y="651"/>
                  </a:lnTo>
                  <a:lnTo>
                    <a:pt x="1445" y="677"/>
                  </a:lnTo>
                  <a:lnTo>
                    <a:pt x="1425" y="710"/>
                  </a:lnTo>
                  <a:lnTo>
                    <a:pt x="1424" y="745"/>
                  </a:lnTo>
                  <a:lnTo>
                    <a:pt x="1397" y="780"/>
                  </a:lnTo>
                  <a:lnTo>
                    <a:pt x="1312" y="846"/>
                  </a:lnTo>
                  <a:lnTo>
                    <a:pt x="1253" y="891"/>
                  </a:lnTo>
                  <a:lnTo>
                    <a:pt x="1214" y="902"/>
                  </a:lnTo>
                  <a:lnTo>
                    <a:pt x="1190" y="884"/>
                  </a:lnTo>
                  <a:lnTo>
                    <a:pt x="1131" y="857"/>
                  </a:lnTo>
                  <a:lnTo>
                    <a:pt x="1090" y="868"/>
                  </a:lnTo>
                  <a:lnTo>
                    <a:pt x="1060" y="830"/>
                  </a:lnTo>
                  <a:lnTo>
                    <a:pt x="1037" y="835"/>
                  </a:lnTo>
                  <a:lnTo>
                    <a:pt x="1029" y="829"/>
                  </a:lnTo>
                  <a:lnTo>
                    <a:pt x="1011" y="815"/>
                  </a:lnTo>
                  <a:lnTo>
                    <a:pt x="988" y="797"/>
                  </a:lnTo>
                  <a:lnTo>
                    <a:pt x="954" y="819"/>
                  </a:lnTo>
                  <a:lnTo>
                    <a:pt x="905" y="813"/>
                  </a:lnTo>
                  <a:lnTo>
                    <a:pt x="870" y="794"/>
                  </a:lnTo>
                  <a:lnTo>
                    <a:pt x="847" y="782"/>
                  </a:lnTo>
                  <a:lnTo>
                    <a:pt x="884" y="731"/>
                  </a:lnTo>
                  <a:lnTo>
                    <a:pt x="869" y="685"/>
                  </a:lnTo>
                  <a:lnTo>
                    <a:pt x="852" y="646"/>
                  </a:lnTo>
                  <a:lnTo>
                    <a:pt x="900" y="611"/>
                  </a:lnTo>
                  <a:lnTo>
                    <a:pt x="881" y="580"/>
                  </a:lnTo>
                  <a:lnTo>
                    <a:pt x="844" y="591"/>
                  </a:lnTo>
                  <a:lnTo>
                    <a:pt x="827" y="564"/>
                  </a:lnTo>
                  <a:lnTo>
                    <a:pt x="810" y="520"/>
                  </a:lnTo>
                  <a:lnTo>
                    <a:pt x="849" y="518"/>
                  </a:lnTo>
                  <a:lnTo>
                    <a:pt x="871" y="487"/>
                  </a:lnTo>
                  <a:lnTo>
                    <a:pt x="866" y="452"/>
                  </a:lnTo>
                  <a:lnTo>
                    <a:pt x="893" y="441"/>
                  </a:lnTo>
                  <a:lnTo>
                    <a:pt x="893" y="411"/>
                  </a:lnTo>
                  <a:lnTo>
                    <a:pt x="1020" y="411"/>
                  </a:lnTo>
                  <a:lnTo>
                    <a:pt x="1085" y="399"/>
                  </a:lnTo>
                  <a:lnTo>
                    <a:pt x="1115" y="401"/>
                  </a:lnTo>
                  <a:lnTo>
                    <a:pt x="1180" y="374"/>
                  </a:lnTo>
                  <a:lnTo>
                    <a:pt x="1233" y="394"/>
                  </a:lnTo>
                  <a:lnTo>
                    <a:pt x="1291" y="373"/>
                  </a:lnTo>
                  <a:lnTo>
                    <a:pt x="1308" y="290"/>
                  </a:lnTo>
                  <a:lnTo>
                    <a:pt x="1344" y="299"/>
                  </a:lnTo>
                  <a:lnTo>
                    <a:pt x="1376" y="277"/>
                  </a:lnTo>
                  <a:lnTo>
                    <a:pt x="1424" y="265"/>
                  </a:lnTo>
                  <a:lnTo>
                    <a:pt x="1458" y="240"/>
                  </a:lnTo>
                  <a:lnTo>
                    <a:pt x="1491" y="233"/>
                  </a:lnTo>
                  <a:lnTo>
                    <a:pt x="1495" y="207"/>
                  </a:lnTo>
                  <a:lnTo>
                    <a:pt x="1496" y="196"/>
                  </a:lnTo>
                  <a:lnTo>
                    <a:pt x="1507" y="183"/>
                  </a:lnTo>
                  <a:lnTo>
                    <a:pt x="1532" y="178"/>
                  </a:lnTo>
                  <a:lnTo>
                    <a:pt x="1535" y="194"/>
                  </a:lnTo>
                  <a:lnTo>
                    <a:pt x="1549" y="193"/>
                  </a:lnTo>
                  <a:lnTo>
                    <a:pt x="1568" y="196"/>
                  </a:lnTo>
                  <a:lnTo>
                    <a:pt x="1605" y="196"/>
                  </a:lnTo>
                  <a:lnTo>
                    <a:pt x="1624" y="206"/>
                  </a:lnTo>
                  <a:lnTo>
                    <a:pt x="1624" y="210"/>
                  </a:lnTo>
                  <a:lnTo>
                    <a:pt x="1710" y="262"/>
                  </a:lnTo>
                  <a:lnTo>
                    <a:pt x="1702" y="265"/>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2" name="Freeform 57"/>
            <p:cNvSpPr>
              <a:spLocks noEditPoints="1"/>
            </p:cNvSpPr>
            <p:nvPr/>
          </p:nvSpPr>
          <p:spPr bwMode="auto">
            <a:xfrm>
              <a:off x="4740" y="1617"/>
              <a:ext cx="1088" cy="1202"/>
            </a:xfrm>
            <a:custGeom>
              <a:avLst/>
              <a:gdLst>
                <a:gd name="T0" fmla="*/ 961 w 1811"/>
                <a:gd name="T1" fmla="*/ 1881 h 2000"/>
                <a:gd name="T2" fmla="*/ 816 w 1811"/>
                <a:gd name="T3" fmla="*/ 1553 h 2000"/>
                <a:gd name="T4" fmla="*/ 691 w 1811"/>
                <a:gd name="T5" fmla="*/ 1230 h 2000"/>
                <a:gd name="T6" fmla="*/ 368 w 1811"/>
                <a:gd name="T7" fmla="*/ 1097 h 2000"/>
                <a:gd name="T8" fmla="*/ 48 w 1811"/>
                <a:gd name="T9" fmla="*/ 982 h 2000"/>
                <a:gd name="T10" fmla="*/ 187 w 1811"/>
                <a:gd name="T11" fmla="*/ 869 h 2000"/>
                <a:gd name="T12" fmla="*/ 298 w 1811"/>
                <a:gd name="T13" fmla="*/ 495 h 2000"/>
                <a:gd name="T14" fmla="*/ 484 w 1811"/>
                <a:gd name="T15" fmla="*/ 306 h 2000"/>
                <a:gd name="T16" fmla="*/ 434 w 1811"/>
                <a:gd name="T17" fmla="*/ 145 h 2000"/>
                <a:gd name="T18" fmla="*/ 779 w 1811"/>
                <a:gd name="T19" fmla="*/ 114 h 2000"/>
                <a:gd name="T20" fmla="*/ 1069 w 1811"/>
                <a:gd name="T21" fmla="*/ 129 h 2000"/>
                <a:gd name="T22" fmla="*/ 988 w 1811"/>
                <a:gd name="T23" fmla="*/ 38 h 2000"/>
                <a:gd name="T24" fmla="*/ 1186 w 1811"/>
                <a:gd name="T25" fmla="*/ 97 h 2000"/>
                <a:gd name="T26" fmla="*/ 1279 w 1811"/>
                <a:gd name="T27" fmla="*/ 103 h 2000"/>
                <a:gd name="T28" fmla="*/ 1495 w 1811"/>
                <a:gd name="T29" fmla="*/ 75 h 2000"/>
                <a:gd name="T30" fmla="*/ 1653 w 1811"/>
                <a:gd name="T31" fmla="*/ 198 h 2000"/>
                <a:gd name="T32" fmla="*/ 1764 w 1811"/>
                <a:gd name="T33" fmla="*/ 372 h 2000"/>
                <a:gd name="T34" fmla="*/ 1551 w 1811"/>
                <a:gd name="T35" fmla="*/ 765 h 2000"/>
                <a:gd name="T36" fmla="*/ 1477 w 1811"/>
                <a:gd name="T37" fmla="*/ 1164 h 2000"/>
                <a:gd name="T38" fmla="*/ 1463 w 1811"/>
                <a:gd name="T39" fmla="*/ 1508 h 2000"/>
                <a:gd name="T40" fmla="*/ 1448 w 1811"/>
                <a:gd name="T41" fmla="*/ 1889 h 2000"/>
                <a:gd name="T42" fmla="*/ 1160 w 1811"/>
                <a:gd name="T43" fmla="*/ 1917 h 2000"/>
                <a:gd name="T44" fmla="*/ 1442 w 1811"/>
                <a:gd name="T45" fmla="*/ 1885 h 2000"/>
                <a:gd name="T46" fmla="*/ 1458 w 1811"/>
                <a:gd name="T47" fmla="*/ 1512 h 2000"/>
                <a:gd name="T48" fmla="*/ 1471 w 1811"/>
                <a:gd name="T49" fmla="*/ 1167 h 2000"/>
                <a:gd name="T50" fmla="*/ 1519 w 1811"/>
                <a:gd name="T51" fmla="*/ 789 h 2000"/>
                <a:gd name="T52" fmla="*/ 1803 w 1811"/>
                <a:gd name="T53" fmla="*/ 445 h 2000"/>
                <a:gd name="T54" fmla="*/ 1687 w 1811"/>
                <a:gd name="T55" fmla="*/ 194 h 2000"/>
                <a:gd name="T56" fmla="*/ 1497 w 1811"/>
                <a:gd name="T57" fmla="*/ 81 h 2000"/>
                <a:gd name="T58" fmla="*/ 1309 w 1811"/>
                <a:gd name="T59" fmla="*/ 80 h 2000"/>
                <a:gd name="T60" fmla="*/ 1178 w 1811"/>
                <a:gd name="T61" fmla="*/ 148 h 2000"/>
                <a:gd name="T62" fmla="*/ 995 w 1811"/>
                <a:gd name="T63" fmla="*/ 43 h 2000"/>
                <a:gd name="T64" fmla="*/ 1078 w 1811"/>
                <a:gd name="T65" fmla="*/ 130 h 2000"/>
                <a:gd name="T66" fmla="*/ 775 w 1811"/>
                <a:gd name="T67" fmla="*/ 120 h 2000"/>
                <a:gd name="T68" fmla="*/ 440 w 1811"/>
                <a:gd name="T69" fmla="*/ 150 h 2000"/>
                <a:gd name="T70" fmla="*/ 487 w 1811"/>
                <a:gd name="T71" fmla="*/ 316 h 2000"/>
                <a:gd name="T72" fmla="*/ 307 w 1811"/>
                <a:gd name="T73" fmla="*/ 496 h 2000"/>
                <a:gd name="T74" fmla="*/ 190 w 1811"/>
                <a:gd name="T75" fmla="*/ 875 h 2000"/>
                <a:gd name="T76" fmla="*/ 103 w 1811"/>
                <a:gd name="T77" fmla="*/ 998 h 2000"/>
                <a:gd name="T78" fmla="*/ 390 w 1811"/>
                <a:gd name="T79" fmla="*/ 1075 h 2000"/>
                <a:gd name="T80" fmla="*/ 755 w 1811"/>
                <a:gd name="T81" fmla="*/ 1232 h 2000"/>
                <a:gd name="T82" fmla="*/ 849 w 1811"/>
                <a:gd name="T83" fmla="*/ 1510 h 2000"/>
                <a:gd name="T84" fmla="*/ 1002 w 1811"/>
                <a:gd name="T85" fmla="*/ 1900 h 2000"/>
                <a:gd name="T86" fmla="*/ 1040 w 1811"/>
                <a:gd name="T87" fmla="*/ 843 h 2000"/>
                <a:gd name="T88" fmla="*/ 899 w 1811"/>
                <a:gd name="T89" fmla="*/ 615 h 2000"/>
                <a:gd name="T90" fmla="*/ 894 w 1811"/>
                <a:gd name="T91" fmla="*/ 444 h 2000"/>
                <a:gd name="T92" fmla="*/ 1309 w 1811"/>
                <a:gd name="T93" fmla="*/ 290 h 2000"/>
                <a:gd name="T94" fmla="*/ 1509 w 1811"/>
                <a:gd name="T95" fmla="*/ 185 h 2000"/>
                <a:gd name="T96" fmla="*/ 1721 w 1811"/>
                <a:gd name="T97" fmla="*/ 268 h 2000"/>
                <a:gd name="T98" fmla="*/ 1623 w 1811"/>
                <a:gd name="T99" fmla="*/ 366 h 2000"/>
                <a:gd name="T100" fmla="*/ 1543 w 1811"/>
                <a:gd name="T101" fmla="*/ 307 h 2000"/>
                <a:gd name="T102" fmla="*/ 1463 w 1811"/>
                <a:gd name="T103" fmla="*/ 586 h 2000"/>
                <a:gd name="T104" fmla="*/ 1136 w 1811"/>
                <a:gd name="T105" fmla="*/ 858 h 2000"/>
                <a:gd name="T106" fmla="*/ 1426 w 1811"/>
                <a:gd name="T107" fmla="*/ 714 h 2000"/>
                <a:gd name="T108" fmla="*/ 1492 w 1811"/>
                <a:gd name="T109" fmla="*/ 351 h 2000"/>
                <a:gd name="T110" fmla="*/ 1565 w 1811"/>
                <a:gd name="T111" fmla="*/ 399 h 2000"/>
                <a:gd name="T112" fmla="*/ 1685 w 1811"/>
                <a:gd name="T113" fmla="*/ 273 h 2000"/>
                <a:gd name="T114" fmla="*/ 1533 w 1811"/>
                <a:gd name="T115" fmla="*/ 187 h 2000"/>
                <a:gd name="T116" fmla="*/ 1348 w 1811"/>
                <a:gd name="T117" fmla="*/ 307 h 2000"/>
                <a:gd name="T118" fmla="*/ 901 w 1811"/>
                <a:gd name="T119" fmla="*/ 419 h 2000"/>
                <a:gd name="T120" fmla="*/ 887 w 1811"/>
                <a:gd name="T121" fmla="*/ 581 h 2000"/>
                <a:gd name="T122" fmla="*/ 992 w 1811"/>
                <a:gd name="T123" fmla="*/ 798 h 2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11" h="2000">
                  <a:moveTo>
                    <a:pt x="1380" y="2000"/>
                  </a:moveTo>
                  <a:lnTo>
                    <a:pt x="1380" y="2000"/>
                  </a:lnTo>
                  <a:lnTo>
                    <a:pt x="1310" y="1934"/>
                  </a:lnTo>
                  <a:lnTo>
                    <a:pt x="1229" y="1932"/>
                  </a:lnTo>
                  <a:lnTo>
                    <a:pt x="1159" y="1924"/>
                  </a:lnTo>
                  <a:lnTo>
                    <a:pt x="1058" y="1903"/>
                  </a:lnTo>
                  <a:lnTo>
                    <a:pt x="1000" y="1907"/>
                  </a:lnTo>
                  <a:lnTo>
                    <a:pt x="961" y="1881"/>
                  </a:lnTo>
                  <a:lnTo>
                    <a:pt x="969" y="1847"/>
                  </a:lnTo>
                  <a:lnTo>
                    <a:pt x="931" y="1780"/>
                  </a:lnTo>
                  <a:lnTo>
                    <a:pt x="939" y="1746"/>
                  </a:lnTo>
                  <a:lnTo>
                    <a:pt x="961" y="1630"/>
                  </a:lnTo>
                  <a:lnTo>
                    <a:pt x="925" y="1538"/>
                  </a:lnTo>
                  <a:lnTo>
                    <a:pt x="896" y="1529"/>
                  </a:lnTo>
                  <a:lnTo>
                    <a:pt x="851" y="1517"/>
                  </a:lnTo>
                  <a:lnTo>
                    <a:pt x="816" y="1553"/>
                  </a:lnTo>
                  <a:lnTo>
                    <a:pt x="762" y="1540"/>
                  </a:lnTo>
                  <a:lnTo>
                    <a:pt x="720" y="1511"/>
                  </a:lnTo>
                  <a:lnTo>
                    <a:pt x="811" y="1438"/>
                  </a:lnTo>
                  <a:lnTo>
                    <a:pt x="834" y="1422"/>
                  </a:lnTo>
                  <a:lnTo>
                    <a:pt x="823" y="1274"/>
                  </a:lnTo>
                  <a:lnTo>
                    <a:pt x="822" y="1252"/>
                  </a:lnTo>
                  <a:lnTo>
                    <a:pt x="754" y="1239"/>
                  </a:lnTo>
                  <a:lnTo>
                    <a:pt x="691" y="1230"/>
                  </a:lnTo>
                  <a:lnTo>
                    <a:pt x="659" y="1233"/>
                  </a:lnTo>
                  <a:lnTo>
                    <a:pt x="638" y="1230"/>
                  </a:lnTo>
                  <a:lnTo>
                    <a:pt x="611" y="1240"/>
                  </a:lnTo>
                  <a:lnTo>
                    <a:pt x="534" y="1205"/>
                  </a:lnTo>
                  <a:lnTo>
                    <a:pt x="445" y="1115"/>
                  </a:lnTo>
                  <a:lnTo>
                    <a:pt x="439" y="1112"/>
                  </a:lnTo>
                  <a:lnTo>
                    <a:pt x="390" y="1083"/>
                  </a:lnTo>
                  <a:lnTo>
                    <a:pt x="368" y="1097"/>
                  </a:lnTo>
                  <a:lnTo>
                    <a:pt x="347" y="1080"/>
                  </a:lnTo>
                  <a:lnTo>
                    <a:pt x="337" y="1031"/>
                  </a:lnTo>
                  <a:lnTo>
                    <a:pt x="369" y="990"/>
                  </a:lnTo>
                  <a:lnTo>
                    <a:pt x="356" y="980"/>
                  </a:lnTo>
                  <a:lnTo>
                    <a:pt x="305" y="979"/>
                  </a:lnTo>
                  <a:lnTo>
                    <a:pt x="219" y="994"/>
                  </a:lnTo>
                  <a:lnTo>
                    <a:pt x="102" y="1005"/>
                  </a:lnTo>
                  <a:lnTo>
                    <a:pt x="48" y="982"/>
                  </a:lnTo>
                  <a:lnTo>
                    <a:pt x="18" y="955"/>
                  </a:lnTo>
                  <a:lnTo>
                    <a:pt x="0" y="930"/>
                  </a:lnTo>
                  <a:lnTo>
                    <a:pt x="1" y="916"/>
                  </a:lnTo>
                  <a:lnTo>
                    <a:pt x="29" y="886"/>
                  </a:lnTo>
                  <a:lnTo>
                    <a:pt x="71" y="878"/>
                  </a:lnTo>
                  <a:lnTo>
                    <a:pt x="71" y="878"/>
                  </a:lnTo>
                  <a:lnTo>
                    <a:pt x="157" y="892"/>
                  </a:lnTo>
                  <a:lnTo>
                    <a:pt x="187" y="869"/>
                  </a:lnTo>
                  <a:lnTo>
                    <a:pt x="290" y="844"/>
                  </a:lnTo>
                  <a:lnTo>
                    <a:pt x="314" y="785"/>
                  </a:lnTo>
                  <a:lnTo>
                    <a:pt x="287" y="767"/>
                  </a:lnTo>
                  <a:lnTo>
                    <a:pt x="332" y="709"/>
                  </a:lnTo>
                  <a:lnTo>
                    <a:pt x="369" y="700"/>
                  </a:lnTo>
                  <a:lnTo>
                    <a:pt x="387" y="665"/>
                  </a:lnTo>
                  <a:lnTo>
                    <a:pt x="362" y="586"/>
                  </a:lnTo>
                  <a:lnTo>
                    <a:pt x="298" y="495"/>
                  </a:lnTo>
                  <a:lnTo>
                    <a:pt x="356" y="446"/>
                  </a:lnTo>
                  <a:lnTo>
                    <a:pt x="365" y="386"/>
                  </a:lnTo>
                  <a:lnTo>
                    <a:pt x="393" y="376"/>
                  </a:lnTo>
                  <a:lnTo>
                    <a:pt x="385" y="330"/>
                  </a:lnTo>
                  <a:lnTo>
                    <a:pt x="412" y="310"/>
                  </a:lnTo>
                  <a:lnTo>
                    <a:pt x="438" y="314"/>
                  </a:lnTo>
                  <a:lnTo>
                    <a:pt x="459" y="288"/>
                  </a:lnTo>
                  <a:lnTo>
                    <a:pt x="484" y="306"/>
                  </a:lnTo>
                  <a:lnTo>
                    <a:pt x="491" y="289"/>
                  </a:lnTo>
                  <a:lnTo>
                    <a:pt x="521" y="281"/>
                  </a:lnTo>
                  <a:lnTo>
                    <a:pt x="536" y="276"/>
                  </a:lnTo>
                  <a:lnTo>
                    <a:pt x="502" y="257"/>
                  </a:lnTo>
                  <a:lnTo>
                    <a:pt x="465" y="247"/>
                  </a:lnTo>
                  <a:lnTo>
                    <a:pt x="470" y="218"/>
                  </a:lnTo>
                  <a:lnTo>
                    <a:pt x="431" y="194"/>
                  </a:lnTo>
                  <a:lnTo>
                    <a:pt x="434" y="145"/>
                  </a:lnTo>
                  <a:lnTo>
                    <a:pt x="499" y="123"/>
                  </a:lnTo>
                  <a:lnTo>
                    <a:pt x="527" y="148"/>
                  </a:lnTo>
                  <a:lnTo>
                    <a:pt x="579" y="123"/>
                  </a:lnTo>
                  <a:lnTo>
                    <a:pt x="602" y="161"/>
                  </a:lnTo>
                  <a:lnTo>
                    <a:pt x="677" y="154"/>
                  </a:lnTo>
                  <a:lnTo>
                    <a:pt x="731" y="143"/>
                  </a:lnTo>
                  <a:lnTo>
                    <a:pt x="751" y="91"/>
                  </a:lnTo>
                  <a:lnTo>
                    <a:pt x="779" y="114"/>
                  </a:lnTo>
                  <a:lnTo>
                    <a:pt x="848" y="137"/>
                  </a:lnTo>
                  <a:lnTo>
                    <a:pt x="846" y="164"/>
                  </a:lnTo>
                  <a:lnTo>
                    <a:pt x="901" y="160"/>
                  </a:lnTo>
                  <a:lnTo>
                    <a:pt x="914" y="158"/>
                  </a:lnTo>
                  <a:lnTo>
                    <a:pt x="931" y="179"/>
                  </a:lnTo>
                  <a:lnTo>
                    <a:pt x="991" y="151"/>
                  </a:lnTo>
                  <a:lnTo>
                    <a:pt x="1027" y="168"/>
                  </a:lnTo>
                  <a:lnTo>
                    <a:pt x="1069" y="129"/>
                  </a:lnTo>
                  <a:lnTo>
                    <a:pt x="1042" y="98"/>
                  </a:lnTo>
                  <a:lnTo>
                    <a:pt x="1059" y="76"/>
                  </a:lnTo>
                  <a:lnTo>
                    <a:pt x="1035" y="59"/>
                  </a:lnTo>
                  <a:lnTo>
                    <a:pt x="1013" y="86"/>
                  </a:lnTo>
                  <a:lnTo>
                    <a:pt x="975" y="86"/>
                  </a:lnTo>
                  <a:lnTo>
                    <a:pt x="958" y="67"/>
                  </a:lnTo>
                  <a:lnTo>
                    <a:pt x="990" y="57"/>
                  </a:lnTo>
                  <a:lnTo>
                    <a:pt x="988" y="38"/>
                  </a:lnTo>
                  <a:lnTo>
                    <a:pt x="1013" y="30"/>
                  </a:lnTo>
                  <a:lnTo>
                    <a:pt x="1110" y="0"/>
                  </a:lnTo>
                  <a:lnTo>
                    <a:pt x="1120" y="36"/>
                  </a:lnTo>
                  <a:lnTo>
                    <a:pt x="1145" y="44"/>
                  </a:lnTo>
                  <a:lnTo>
                    <a:pt x="1113" y="81"/>
                  </a:lnTo>
                  <a:lnTo>
                    <a:pt x="1111" y="94"/>
                  </a:lnTo>
                  <a:lnTo>
                    <a:pt x="1163" y="90"/>
                  </a:lnTo>
                  <a:lnTo>
                    <a:pt x="1186" y="97"/>
                  </a:lnTo>
                  <a:lnTo>
                    <a:pt x="1185" y="138"/>
                  </a:lnTo>
                  <a:lnTo>
                    <a:pt x="1197" y="132"/>
                  </a:lnTo>
                  <a:lnTo>
                    <a:pt x="1217" y="153"/>
                  </a:lnTo>
                  <a:lnTo>
                    <a:pt x="1221" y="163"/>
                  </a:lnTo>
                  <a:lnTo>
                    <a:pt x="1233" y="161"/>
                  </a:lnTo>
                  <a:lnTo>
                    <a:pt x="1245" y="114"/>
                  </a:lnTo>
                  <a:lnTo>
                    <a:pt x="1268" y="99"/>
                  </a:lnTo>
                  <a:lnTo>
                    <a:pt x="1279" y="103"/>
                  </a:lnTo>
                  <a:lnTo>
                    <a:pt x="1308" y="71"/>
                  </a:lnTo>
                  <a:lnTo>
                    <a:pt x="1339" y="89"/>
                  </a:lnTo>
                  <a:lnTo>
                    <a:pt x="1340" y="117"/>
                  </a:lnTo>
                  <a:lnTo>
                    <a:pt x="1368" y="138"/>
                  </a:lnTo>
                  <a:lnTo>
                    <a:pt x="1390" y="123"/>
                  </a:lnTo>
                  <a:cubicBezTo>
                    <a:pt x="1392" y="120"/>
                    <a:pt x="1400" y="107"/>
                    <a:pt x="1408" y="104"/>
                  </a:cubicBezTo>
                  <a:cubicBezTo>
                    <a:pt x="1409" y="104"/>
                    <a:pt x="1414" y="102"/>
                    <a:pt x="1420" y="100"/>
                  </a:cubicBezTo>
                  <a:cubicBezTo>
                    <a:pt x="1456" y="87"/>
                    <a:pt x="1491" y="76"/>
                    <a:pt x="1495" y="75"/>
                  </a:cubicBezTo>
                  <a:cubicBezTo>
                    <a:pt x="1502" y="74"/>
                    <a:pt x="1561" y="58"/>
                    <a:pt x="1561" y="57"/>
                  </a:cubicBezTo>
                  <a:lnTo>
                    <a:pt x="1565" y="57"/>
                  </a:lnTo>
                  <a:lnTo>
                    <a:pt x="1576" y="107"/>
                  </a:lnTo>
                  <a:lnTo>
                    <a:pt x="1601" y="126"/>
                  </a:lnTo>
                  <a:lnTo>
                    <a:pt x="1617" y="137"/>
                  </a:lnTo>
                  <a:lnTo>
                    <a:pt x="1618" y="138"/>
                  </a:lnTo>
                  <a:lnTo>
                    <a:pt x="1640" y="192"/>
                  </a:lnTo>
                  <a:lnTo>
                    <a:pt x="1653" y="198"/>
                  </a:lnTo>
                  <a:lnTo>
                    <a:pt x="1661" y="179"/>
                  </a:lnTo>
                  <a:lnTo>
                    <a:pt x="1692" y="188"/>
                  </a:lnTo>
                  <a:lnTo>
                    <a:pt x="1699" y="211"/>
                  </a:lnTo>
                  <a:lnTo>
                    <a:pt x="1771" y="221"/>
                  </a:lnTo>
                  <a:lnTo>
                    <a:pt x="1760" y="258"/>
                  </a:lnTo>
                  <a:lnTo>
                    <a:pt x="1747" y="282"/>
                  </a:lnTo>
                  <a:lnTo>
                    <a:pt x="1762" y="336"/>
                  </a:lnTo>
                  <a:lnTo>
                    <a:pt x="1764" y="372"/>
                  </a:lnTo>
                  <a:lnTo>
                    <a:pt x="1811" y="411"/>
                  </a:lnTo>
                  <a:lnTo>
                    <a:pt x="1810" y="448"/>
                  </a:lnTo>
                  <a:lnTo>
                    <a:pt x="1778" y="484"/>
                  </a:lnTo>
                  <a:lnTo>
                    <a:pt x="1710" y="495"/>
                  </a:lnTo>
                  <a:lnTo>
                    <a:pt x="1662" y="557"/>
                  </a:lnTo>
                  <a:lnTo>
                    <a:pt x="1638" y="648"/>
                  </a:lnTo>
                  <a:lnTo>
                    <a:pt x="1594" y="686"/>
                  </a:lnTo>
                  <a:lnTo>
                    <a:pt x="1551" y="765"/>
                  </a:lnTo>
                  <a:lnTo>
                    <a:pt x="1525" y="793"/>
                  </a:lnTo>
                  <a:lnTo>
                    <a:pt x="1487" y="908"/>
                  </a:lnTo>
                  <a:lnTo>
                    <a:pt x="1460" y="985"/>
                  </a:lnTo>
                  <a:lnTo>
                    <a:pt x="1448" y="1012"/>
                  </a:lnTo>
                  <a:lnTo>
                    <a:pt x="1444" y="1035"/>
                  </a:lnTo>
                  <a:lnTo>
                    <a:pt x="1444" y="1083"/>
                  </a:lnTo>
                  <a:lnTo>
                    <a:pt x="1461" y="1134"/>
                  </a:lnTo>
                  <a:lnTo>
                    <a:pt x="1477" y="1164"/>
                  </a:lnTo>
                  <a:lnTo>
                    <a:pt x="1504" y="1239"/>
                  </a:lnTo>
                  <a:lnTo>
                    <a:pt x="1509" y="1261"/>
                  </a:lnTo>
                  <a:lnTo>
                    <a:pt x="1503" y="1354"/>
                  </a:lnTo>
                  <a:lnTo>
                    <a:pt x="1426" y="1406"/>
                  </a:lnTo>
                  <a:lnTo>
                    <a:pt x="1430" y="1456"/>
                  </a:lnTo>
                  <a:lnTo>
                    <a:pt x="1432" y="1463"/>
                  </a:lnTo>
                  <a:lnTo>
                    <a:pt x="1449" y="1488"/>
                  </a:lnTo>
                  <a:lnTo>
                    <a:pt x="1463" y="1508"/>
                  </a:lnTo>
                  <a:lnTo>
                    <a:pt x="1504" y="1579"/>
                  </a:lnTo>
                  <a:lnTo>
                    <a:pt x="1575" y="1673"/>
                  </a:lnTo>
                  <a:lnTo>
                    <a:pt x="1582" y="1683"/>
                  </a:lnTo>
                  <a:lnTo>
                    <a:pt x="1536" y="1697"/>
                  </a:lnTo>
                  <a:lnTo>
                    <a:pt x="1526" y="1749"/>
                  </a:lnTo>
                  <a:lnTo>
                    <a:pt x="1486" y="1756"/>
                  </a:lnTo>
                  <a:lnTo>
                    <a:pt x="1481" y="1781"/>
                  </a:lnTo>
                  <a:lnTo>
                    <a:pt x="1448" y="1889"/>
                  </a:lnTo>
                  <a:lnTo>
                    <a:pt x="1423" y="1919"/>
                  </a:lnTo>
                  <a:lnTo>
                    <a:pt x="1425" y="1947"/>
                  </a:lnTo>
                  <a:lnTo>
                    <a:pt x="1409" y="1964"/>
                  </a:lnTo>
                  <a:lnTo>
                    <a:pt x="1380" y="2000"/>
                  </a:lnTo>
                  <a:close/>
                  <a:moveTo>
                    <a:pt x="1059" y="1896"/>
                  </a:moveTo>
                  <a:lnTo>
                    <a:pt x="1059" y="1896"/>
                  </a:lnTo>
                  <a:lnTo>
                    <a:pt x="1059" y="1896"/>
                  </a:lnTo>
                  <a:lnTo>
                    <a:pt x="1160" y="1917"/>
                  </a:lnTo>
                  <a:lnTo>
                    <a:pt x="1229" y="1925"/>
                  </a:lnTo>
                  <a:lnTo>
                    <a:pt x="1312" y="1928"/>
                  </a:lnTo>
                  <a:lnTo>
                    <a:pt x="1319" y="1933"/>
                  </a:lnTo>
                  <a:lnTo>
                    <a:pt x="1380" y="1990"/>
                  </a:lnTo>
                  <a:lnTo>
                    <a:pt x="1404" y="1960"/>
                  </a:lnTo>
                  <a:lnTo>
                    <a:pt x="1418" y="1944"/>
                  </a:lnTo>
                  <a:lnTo>
                    <a:pt x="1416" y="1917"/>
                  </a:lnTo>
                  <a:lnTo>
                    <a:pt x="1442" y="1885"/>
                  </a:lnTo>
                  <a:lnTo>
                    <a:pt x="1475" y="1779"/>
                  </a:lnTo>
                  <a:lnTo>
                    <a:pt x="1481" y="1750"/>
                  </a:lnTo>
                  <a:lnTo>
                    <a:pt x="1520" y="1743"/>
                  </a:lnTo>
                  <a:lnTo>
                    <a:pt x="1530" y="1692"/>
                  </a:lnTo>
                  <a:lnTo>
                    <a:pt x="1571" y="1679"/>
                  </a:lnTo>
                  <a:lnTo>
                    <a:pt x="1570" y="1677"/>
                  </a:lnTo>
                  <a:lnTo>
                    <a:pt x="1498" y="1582"/>
                  </a:lnTo>
                  <a:lnTo>
                    <a:pt x="1458" y="1512"/>
                  </a:lnTo>
                  <a:lnTo>
                    <a:pt x="1444" y="1492"/>
                  </a:lnTo>
                  <a:lnTo>
                    <a:pt x="1427" y="1466"/>
                  </a:lnTo>
                  <a:lnTo>
                    <a:pt x="1423" y="1457"/>
                  </a:lnTo>
                  <a:lnTo>
                    <a:pt x="1419" y="1403"/>
                  </a:lnTo>
                  <a:lnTo>
                    <a:pt x="1497" y="1351"/>
                  </a:lnTo>
                  <a:lnTo>
                    <a:pt x="1502" y="1261"/>
                  </a:lnTo>
                  <a:lnTo>
                    <a:pt x="1498" y="1241"/>
                  </a:lnTo>
                  <a:lnTo>
                    <a:pt x="1471" y="1167"/>
                  </a:lnTo>
                  <a:lnTo>
                    <a:pt x="1455" y="1137"/>
                  </a:lnTo>
                  <a:lnTo>
                    <a:pt x="1437" y="1083"/>
                  </a:lnTo>
                  <a:lnTo>
                    <a:pt x="1437" y="1035"/>
                  </a:lnTo>
                  <a:lnTo>
                    <a:pt x="1442" y="1010"/>
                  </a:lnTo>
                  <a:lnTo>
                    <a:pt x="1454" y="982"/>
                  </a:lnTo>
                  <a:lnTo>
                    <a:pt x="1456" y="977"/>
                  </a:lnTo>
                  <a:lnTo>
                    <a:pt x="1480" y="906"/>
                  </a:lnTo>
                  <a:lnTo>
                    <a:pt x="1519" y="789"/>
                  </a:lnTo>
                  <a:lnTo>
                    <a:pt x="1522" y="786"/>
                  </a:lnTo>
                  <a:lnTo>
                    <a:pt x="1545" y="761"/>
                  </a:lnTo>
                  <a:lnTo>
                    <a:pt x="1590" y="681"/>
                  </a:lnTo>
                  <a:lnTo>
                    <a:pt x="1632" y="644"/>
                  </a:lnTo>
                  <a:lnTo>
                    <a:pt x="1656" y="553"/>
                  </a:lnTo>
                  <a:lnTo>
                    <a:pt x="1706" y="489"/>
                  </a:lnTo>
                  <a:lnTo>
                    <a:pt x="1775" y="478"/>
                  </a:lnTo>
                  <a:lnTo>
                    <a:pt x="1803" y="445"/>
                  </a:lnTo>
                  <a:lnTo>
                    <a:pt x="1804" y="414"/>
                  </a:lnTo>
                  <a:lnTo>
                    <a:pt x="1758" y="375"/>
                  </a:lnTo>
                  <a:lnTo>
                    <a:pt x="1756" y="338"/>
                  </a:lnTo>
                  <a:lnTo>
                    <a:pt x="1740" y="282"/>
                  </a:lnTo>
                  <a:lnTo>
                    <a:pt x="1753" y="256"/>
                  </a:lnTo>
                  <a:lnTo>
                    <a:pt x="1762" y="226"/>
                  </a:lnTo>
                  <a:lnTo>
                    <a:pt x="1694" y="217"/>
                  </a:lnTo>
                  <a:lnTo>
                    <a:pt x="1687" y="194"/>
                  </a:lnTo>
                  <a:lnTo>
                    <a:pt x="1665" y="187"/>
                  </a:lnTo>
                  <a:lnTo>
                    <a:pt x="1657" y="206"/>
                  </a:lnTo>
                  <a:lnTo>
                    <a:pt x="1635" y="197"/>
                  </a:lnTo>
                  <a:lnTo>
                    <a:pt x="1612" y="142"/>
                  </a:lnTo>
                  <a:lnTo>
                    <a:pt x="1597" y="132"/>
                  </a:lnTo>
                  <a:lnTo>
                    <a:pt x="1570" y="111"/>
                  </a:lnTo>
                  <a:lnTo>
                    <a:pt x="1560" y="65"/>
                  </a:lnTo>
                  <a:cubicBezTo>
                    <a:pt x="1547" y="68"/>
                    <a:pt x="1502" y="80"/>
                    <a:pt x="1497" y="81"/>
                  </a:cubicBezTo>
                  <a:cubicBezTo>
                    <a:pt x="1492" y="82"/>
                    <a:pt x="1443" y="99"/>
                    <a:pt x="1422" y="106"/>
                  </a:cubicBezTo>
                  <a:cubicBezTo>
                    <a:pt x="1416" y="108"/>
                    <a:pt x="1411" y="110"/>
                    <a:pt x="1410" y="110"/>
                  </a:cubicBezTo>
                  <a:cubicBezTo>
                    <a:pt x="1405" y="112"/>
                    <a:pt x="1399" y="122"/>
                    <a:pt x="1396" y="127"/>
                  </a:cubicBezTo>
                  <a:lnTo>
                    <a:pt x="1395" y="128"/>
                  </a:lnTo>
                  <a:lnTo>
                    <a:pt x="1368" y="146"/>
                  </a:lnTo>
                  <a:lnTo>
                    <a:pt x="1334" y="120"/>
                  </a:lnTo>
                  <a:lnTo>
                    <a:pt x="1333" y="93"/>
                  </a:lnTo>
                  <a:lnTo>
                    <a:pt x="1309" y="80"/>
                  </a:lnTo>
                  <a:lnTo>
                    <a:pt x="1280" y="111"/>
                  </a:lnTo>
                  <a:lnTo>
                    <a:pt x="1269" y="107"/>
                  </a:lnTo>
                  <a:lnTo>
                    <a:pt x="1251" y="118"/>
                  </a:lnTo>
                  <a:lnTo>
                    <a:pt x="1238" y="167"/>
                  </a:lnTo>
                  <a:lnTo>
                    <a:pt x="1217" y="171"/>
                  </a:lnTo>
                  <a:lnTo>
                    <a:pt x="1211" y="156"/>
                  </a:lnTo>
                  <a:lnTo>
                    <a:pt x="1195" y="140"/>
                  </a:lnTo>
                  <a:lnTo>
                    <a:pt x="1178" y="148"/>
                  </a:lnTo>
                  <a:lnTo>
                    <a:pt x="1179" y="102"/>
                  </a:lnTo>
                  <a:lnTo>
                    <a:pt x="1162" y="97"/>
                  </a:lnTo>
                  <a:lnTo>
                    <a:pt x="1103" y="101"/>
                  </a:lnTo>
                  <a:lnTo>
                    <a:pt x="1106" y="78"/>
                  </a:lnTo>
                  <a:lnTo>
                    <a:pt x="1134" y="47"/>
                  </a:lnTo>
                  <a:lnTo>
                    <a:pt x="1115" y="41"/>
                  </a:lnTo>
                  <a:lnTo>
                    <a:pt x="1106" y="9"/>
                  </a:lnTo>
                  <a:lnTo>
                    <a:pt x="995" y="43"/>
                  </a:lnTo>
                  <a:lnTo>
                    <a:pt x="997" y="62"/>
                  </a:lnTo>
                  <a:lnTo>
                    <a:pt x="970" y="70"/>
                  </a:lnTo>
                  <a:lnTo>
                    <a:pt x="978" y="80"/>
                  </a:lnTo>
                  <a:lnTo>
                    <a:pt x="1010" y="79"/>
                  </a:lnTo>
                  <a:lnTo>
                    <a:pt x="1034" y="50"/>
                  </a:lnTo>
                  <a:lnTo>
                    <a:pt x="1068" y="74"/>
                  </a:lnTo>
                  <a:lnTo>
                    <a:pt x="1050" y="98"/>
                  </a:lnTo>
                  <a:lnTo>
                    <a:pt x="1078" y="130"/>
                  </a:lnTo>
                  <a:lnTo>
                    <a:pt x="1028" y="176"/>
                  </a:lnTo>
                  <a:lnTo>
                    <a:pt x="991" y="158"/>
                  </a:lnTo>
                  <a:lnTo>
                    <a:pt x="930" y="187"/>
                  </a:lnTo>
                  <a:lnTo>
                    <a:pt x="912" y="165"/>
                  </a:lnTo>
                  <a:lnTo>
                    <a:pt x="901" y="167"/>
                  </a:lnTo>
                  <a:lnTo>
                    <a:pt x="840" y="171"/>
                  </a:lnTo>
                  <a:lnTo>
                    <a:pt x="841" y="142"/>
                  </a:lnTo>
                  <a:lnTo>
                    <a:pt x="775" y="120"/>
                  </a:lnTo>
                  <a:lnTo>
                    <a:pt x="754" y="102"/>
                  </a:lnTo>
                  <a:lnTo>
                    <a:pt x="736" y="148"/>
                  </a:lnTo>
                  <a:lnTo>
                    <a:pt x="678" y="161"/>
                  </a:lnTo>
                  <a:lnTo>
                    <a:pt x="598" y="168"/>
                  </a:lnTo>
                  <a:lnTo>
                    <a:pt x="576" y="132"/>
                  </a:lnTo>
                  <a:lnTo>
                    <a:pt x="526" y="156"/>
                  </a:lnTo>
                  <a:lnTo>
                    <a:pt x="497" y="130"/>
                  </a:lnTo>
                  <a:lnTo>
                    <a:pt x="440" y="150"/>
                  </a:lnTo>
                  <a:lnTo>
                    <a:pt x="438" y="191"/>
                  </a:lnTo>
                  <a:lnTo>
                    <a:pt x="477" y="215"/>
                  </a:lnTo>
                  <a:lnTo>
                    <a:pt x="472" y="242"/>
                  </a:lnTo>
                  <a:lnTo>
                    <a:pt x="505" y="251"/>
                  </a:lnTo>
                  <a:lnTo>
                    <a:pt x="552" y="277"/>
                  </a:lnTo>
                  <a:lnTo>
                    <a:pt x="523" y="288"/>
                  </a:lnTo>
                  <a:lnTo>
                    <a:pt x="496" y="295"/>
                  </a:lnTo>
                  <a:lnTo>
                    <a:pt x="487" y="316"/>
                  </a:lnTo>
                  <a:lnTo>
                    <a:pt x="461" y="297"/>
                  </a:lnTo>
                  <a:lnTo>
                    <a:pt x="441" y="321"/>
                  </a:lnTo>
                  <a:lnTo>
                    <a:pt x="414" y="317"/>
                  </a:lnTo>
                  <a:lnTo>
                    <a:pt x="392" y="333"/>
                  </a:lnTo>
                  <a:lnTo>
                    <a:pt x="400" y="381"/>
                  </a:lnTo>
                  <a:lnTo>
                    <a:pt x="371" y="391"/>
                  </a:lnTo>
                  <a:lnTo>
                    <a:pt x="362" y="449"/>
                  </a:lnTo>
                  <a:lnTo>
                    <a:pt x="307" y="496"/>
                  </a:lnTo>
                  <a:lnTo>
                    <a:pt x="368" y="584"/>
                  </a:lnTo>
                  <a:lnTo>
                    <a:pt x="395" y="666"/>
                  </a:lnTo>
                  <a:lnTo>
                    <a:pt x="373" y="706"/>
                  </a:lnTo>
                  <a:lnTo>
                    <a:pt x="336" y="715"/>
                  </a:lnTo>
                  <a:lnTo>
                    <a:pt x="296" y="766"/>
                  </a:lnTo>
                  <a:lnTo>
                    <a:pt x="322" y="783"/>
                  </a:lnTo>
                  <a:lnTo>
                    <a:pt x="295" y="849"/>
                  </a:lnTo>
                  <a:lnTo>
                    <a:pt x="190" y="875"/>
                  </a:lnTo>
                  <a:lnTo>
                    <a:pt x="158" y="899"/>
                  </a:lnTo>
                  <a:lnTo>
                    <a:pt x="71" y="884"/>
                  </a:lnTo>
                  <a:lnTo>
                    <a:pt x="33" y="892"/>
                  </a:lnTo>
                  <a:lnTo>
                    <a:pt x="7" y="918"/>
                  </a:lnTo>
                  <a:lnTo>
                    <a:pt x="7" y="928"/>
                  </a:lnTo>
                  <a:lnTo>
                    <a:pt x="23" y="951"/>
                  </a:lnTo>
                  <a:lnTo>
                    <a:pt x="52" y="976"/>
                  </a:lnTo>
                  <a:lnTo>
                    <a:pt x="103" y="998"/>
                  </a:lnTo>
                  <a:lnTo>
                    <a:pt x="218" y="988"/>
                  </a:lnTo>
                  <a:lnTo>
                    <a:pt x="305" y="972"/>
                  </a:lnTo>
                  <a:lnTo>
                    <a:pt x="358" y="973"/>
                  </a:lnTo>
                  <a:lnTo>
                    <a:pt x="379" y="989"/>
                  </a:lnTo>
                  <a:lnTo>
                    <a:pt x="345" y="1032"/>
                  </a:lnTo>
                  <a:lnTo>
                    <a:pt x="354" y="1077"/>
                  </a:lnTo>
                  <a:lnTo>
                    <a:pt x="369" y="1089"/>
                  </a:lnTo>
                  <a:lnTo>
                    <a:pt x="390" y="1075"/>
                  </a:lnTo>
                  <a:lnTo>
                    <a:pt x="442" y="1106"/>
                  </a:lnTo>
                  <a:lnTo>
                    <a:pt x="450" y="1110"/>
                  </a:lnTo>
                  <a:lnTo>
                    <a:pt x="538" y="1200"/>
                  </a:lnTo>
                  <a:lnTo>
                    <a:pt x="611" y="1233"/>
                  </a:lnTo>
                  <a:lnTo>
                    <a:pt x="638" y="1223"/>
                  </a:lnTo>
                  <a:lnTo>
                    <a:pt x="659" y="1226"/>
                  </a:lnTo>
                  <a:lnTo>
                    <a:pt x="691" y="1223"/>
                  </a:lnTo>
                  <a:lnTo>
                    <a:pt x="755" y="1232"/>
                  </a:lnTo>
                  <a:lnTo>
                    <a:pt x="828" y="1247"/>
                  </a:lnTo>
                  <a:lnTo>
                    <a:pt x="829" y="1273"/>
                  </a:lnTo>
                  <a:lnTo>
                    <a:pt x="841" y="1425"/>
                  </a:lnTo>
                  <a:lnTo>
                    <a:pt x="815" y="1444"/>
                  </a:lnTo>
                  <a:lnTo>
                    <a:pt x="732" y="1511"/>
                  </a:lnTo>
                  <a:lnTo>
                    <a:pt x="766" y="1534"/>
                  </a:lnTo>
                  <a:lnTo>
                    <a:pt x="814" y="1545"/>
                  </a:lnTo>
                  <a:lnTo>
                    <a:pt x="849" y="1510"/>
                  </a:lnTo>
                  <a:lnTo>
                    <a:pt x="897" y="1522"/>
                  </a:lnTo>
                  <a:lnTo>
                    <a:pt x="930" y="1533"/>
                  </a:lnTo>
                  <a:lnTo>
                    <a:pt x="967" y="1629"/>
                  </a:lnTo>
                  <a:lnTo>
                    <a:pt x="946" y="1748"/>
                  </a:lnTo>
                  <a:lnTo>
                    <a:pt x="938" y="1779"/>
                  </a:lnTo>
                  <a:lnTo>
                    <a:pt x="976" y="1846"/>
                  </a:lnTo>
                  <a:lnTo>
                    <a:pt x="969" y="1878"/>
                  </a:lnTo>
                  <a:lnTo>
                    <a:pt x="1002" y="1900"/>
                  </a:lnTo>
                  <a:lnTo>
                    <a:pt x="1059" y="1896"/>
                  </a:lnTo>
                  <a:close/>
                  <a:moveTo>
                    <a:pt x="1217" y="911"/>
                  </a:moveTo>
                  <a:lnTo>
                    <a:pt x="1217" y="911"/>
                  </a:lnTo>
                  <a:lnTo>
                    <a:pt x="1192" y="892"/>
                  </a:lnTo>
                  <a:lnTo>
                    <a:pt x="1135" y="865"/>
                  </a:lnTo>
                  <a:lnTo>
                    <a:pt x="1092" y="877"/>
                  </a:lnTo>
                  <a:lnTo>
                    <a:pt x="1063" y="839"/>
                  </a:lnTo>
                  <a:lnTo>
                    <a:pt x="1040" y="843"/>
                  </a:lnTo>
                  <a:lnTo>
                    <a:pt x="991" y="806"/>
                  </a:lnTo>
                  <a:lnTo>
                    <a:pt x="958" y="827"/>
                  </a:lnTo>
                  <a:lnTo>
                    <a:pt x="908" y="821"/>
                  </a:lnTo>
                  <a:lnTo>
                    <a:pt x="846" y="788"/>
                  </a:lnTo>
                  <a:lnTo>
                    <a:pt x="884" y="735"/>
                  </a:lnTo>
                  <a:lnTo>
                    <a:pt x="870" y="691"/>
                  </a:lnTo>
                  <a:lnTo>
                    <a:pt x="851" y="650"/>
                  </a:lnTo>
                  <a:lnTo>
                    <a:pt x="899" y="615"/>
                  </a:lnTo>
                  <a:lnTo>
                    <a:pt x="884" y="589"/>
                  </a:lnTo>
                  <a:lnTo>
                    <a:pt x="846" y="600"/>
                  </a:lnTo>
                  <a:lnTo>
                    <a:pt x="828" y="571"/>
                  </a:lnTo>
                  <a:lnTo>
                    <a:pt x="810" y="522"/>
                  </a:lnTo>
                  <a:lnTo>
                    <a:pt x="852" y="520"/>
                  </a:lnTo>
                  <a:lnTo>
                    <a:pt x="871" y="491"/>
                  </a:lnTo>
                  <a:lnTo>
                    <a:pt x="866" y="455"/>
                  </a:lnTo>
                  <a:lnTo>
                    <a:pt x="894" y="444"/>
                  </a:lnTo>
                  <a:lnTo>
                    <a:pt x="894" y="413"/>
                  </a:lnTo>
                  <a:lnTo>
                    <a:pt x="1024" y="413"/>
                  </a:lnTo>
                  <a:lnTo>
                    <a:pt x="1088" y="401"/>
                  </a:lnTo>
                  <a:lnTo>
                    <a:pt x="1118" y="402"/>
                  </a:lnTo>
                  <a:lnTo>
                    <a:pt x="1184" y="376"/>
                  </a:lnTo>
                  <a:lnTo>
                    <a:pt x="1237" y="396"/>
                  </a:lnTo>
                  <a:lnTo>
                    <a:pt x="1292" y="376"/>
                  </a:lnTo>
                  <a:lnTo>
                    <a:pt x="1309" y="290"/>
                  </a:lnTo>
                  <a:lnTo>
                    <a:pt x="1347" y="300"/>
                  </a:lnTo>
                  <a:lnTo>
                    <a:pt x="1379" y="279"/>
                  </a:lnTo>
                  <a:lnTo>
                    <a:pt x="1426" y="267"/>
                  </a:lnTo>
                  <a:lnTo>
                    <a:pt x="1462" y="241"/>
                  </a:lnTo>
                  <a:lnTo>
                    <a:pt x="1492" y="235"/>
                  </a:lnTo>
                  <a:lnTo>
                    <a:pt x="1495" y="212"/>
                  </a:lnTo>
                  <a:lnTo>
                    <a:pt x="1496" y="199"/>
                  </a:lnTo>
                  <a:lnTo>
                    <a:pt x="1509" y="185"/>
                  </a:lnTo>
                  <a:lnTo>
                    <a:pt x="1538" y="179"/>
                  </a:lnTo>
                  <a:lnTo>
                    <a:pt x="1541" y="195"/>
                  </a:lnTo>
                  <a:lnTo>
                    <a:pt x="1553" y="195"/>
                  </a:lnTo>
                  <a:lnTo>
                    <a:pt x="1572" y="198"/>
                  </a:lnTo>
                  <a:lnTo>
                    <a:pt x="1610" y="198"/>
                  </a:lnTo>
                  <a:lnTo>
                    <a:pt x="1632" y="209"/>
                  </a:lnTo>
                  <a:lnTo>
                    <a:pt x="1631" y="213"/>
                  </a:lnTo>
                  <a:lnTo>
                    <a:pt x="1721" y="268"/>
                  </a:lnTo>
                  <a:lnTo>
                    <a:pt x="1707" y="273"/>
                  </a:lnTo>
                  <a:lnTo>
                    <a:pt x="1687" y="280"/>
                  </a:lnTo>
                  <a:lnTo>
                    <a:pt x="1610" y="292"/>
                  </a:lnTo>
                  <a:lnTo>
                    <a:pt x="1584" y="278"/>
                  </a:lnTo>
                  <a:lnTo>
                    <a:pt x="1571" y="291"/>
                  </a:lnTo>
                  <a:lnTo>
                    <a:pt x="1571" y="295"/>
                  </a:lnTo>
                  <a:lnTo>
                    <a:pt x="1623" y="329"/>
                  </a:lnTo>
                  <a:lnTo>
                    <a:pt x="1623" y="366"/>
                  </a:lnTo>
                  <a:lnTo>
                    <a:pt x="1590" y="393"/>
                  </a:lnTo>
                  <a:lnTo>
                    <a:pt x="1563" y="408"/>
                  </a:lnTo>
                  <a:lnTo>
                    <a:pt x="1530" y="367"/>
                  </a:lnTo>
                  <a:lnTo>
                    <a:pt x="1554" y="359"/>
                  </a:lnTo>
                  <a:lnTo>
                    <a:pt x="1576" y="364"/>
                  </a:lnTo>
                  <a:lnTo>
                    <a:pt x="1582" y="342"/>
                  </a:lnTo>
                  <a:lnTo>
                    <a:pt x="1563" y="338"/>
                  </a:lnTo>
                  <a:lnTo>
                    <a:pt x="1543" y="307"/>
                  </a:lnTo>
                  <a:lnTo>
                    <a:pt x="1505" y="326"/>
                  </a:lnTo>
                  <a:lnTo>
                    <a:pt x="1498" y="354"/>
                  </a:lnTo>
                  <a:lnTo>
                    <a:pt x="1474" y="389"/>
                  </a:lnTo>
                  <a:lnTo>
                    <a:pt x="1471" y="413"/>
                  </a:lnTo>
                  <a:lnTo>
                    <a:pt x="1469" y="418"/>
                  </a:lnTo>
                  <a:lnTo>
                    <a:pt x="1461" y="535"/>
                  </a:lnTo>
                  <a:lnTo>
                    <a:pt x="1463" y="555"/>
                  </a:lnTo>
                  <a:lnTo>
                    <a:pt x="1463" y="586"/>
                  </a:lnTo>
                  <a:lnTo>
                    <a:pt x="1452" y="684"/>
                  </a:lnTo>
                  <a:lnTo>
                    <a:pt x="1432" y="716"/>
                  </a:lnTo>
                  <a:lnTo>
                    <a:pt x="1431" y="751"/>
                  </a:lnTo>
                  <a:lnTo>
                    <a:pt x="1403" y="787"/>
                  </a:lnTo>
                  <a:lnTo>
                    <a:pt x="1318" y="854"/>
                  </a:lnTo>
                  <a:lnTo>
                    <a:pt x="1258" y="899"/>
                  </a:lnTo>
                  <a:lnTo>
                    <a:pt x="1217" y="911"/>
                  </a:lnTo>
                  <a:close/>
                  <a:moveTo>
                    <a:pt x="1136" y="858"/>
                  </a:moveTo>
                  <a:lnTo>
                    <a:pt x="1136" y="858"/>
                  </a:lnTo>
                  <a:lnTo>
                    <a:pt x="1195" y="886"/>
                  </a:lnTo>
                  <a:lnTo>
                    <a:pt x="1219" y="903"/>
                  </a:lnTo>
                  <a:lnTo>
                    <a:pt x="1255" y="893"/>
                  </a:lnTo>
                  <a:lnTo>
                    <a:pt x="1314" y="849"/>
                  </a:lnTo>
                  <a:lnTo>
                    <a:pt x="1399" y="782"/>
                  </a:lnTo>
                  <a:lnTo>
                    <a:pt x="1424" y="749"/>
                  </a:lnTo>
                  <a:lnTo>
                    <a:pt x="1426" y="714"/>
                  </a:lnTo>
                  <a:lnTo>
                    <a:pt x="1445" y="681"/>
                  </a:lnTo>
                  <a:lnTo>
                    <a:pt x="1457" y="586"/>
                  </a:lnTo>
                  <a:lnTo>
                    <a:pt x="1456" y="556"/>
                  </a:lnTo>
                  <a:lnTo>
                    <a:pt x="1454" y="535"/>
                  </a:lnTo>
                  <a:lnTo>
                    <a:pt x="1463" y="416"/>
                  </a:lnTo>
                  <a:lnTo>
                    <a:pt x="1465" y="411"/>
                  </a:lnTo>
                  <a:lnTo>
                    <a:pt x="1468" y="386"/>
                  </a:lnTo>
                  <a:lnTo>
                    <a:pt x="1492" y="351"/>
                  </a:lnTo>
                  <a:lnTo>
                    <a:pt x="1499" y="322"/>
                  </a:lnTo>
                  <a:lnTo>
                    <a:pt x="1545" y="298"/>
                  </a:lnTo>
                  <a:lnTo>
                    <a:pt x="1567" y="332"/>
                  </a:lnTo>
                  <a:lnTo>
                    <a:pt x="1590" y="337"/>
                  </a:lnTo>
                  <a:lnTo>
                    <a:pt x="1580" y="372"/>
                  </a:lnTo>
                  <a:lnTo>
                    <a:pt x="1554" y="366"/>
                  </a:lnTo>
                  <a:lnTo>
                    <a:pt x="1542" y="370"/>
                  </a:lnTo>
                  <a:lnTo>
                    <a:pt x="1565" y="399"/>
                  </a:lnTo>
                  <a:lnTo>
                    <a:pt x="1586" y="388"/>
                  </a:lnTo>
                  <a:lnTo>
                    <a:pt x="1616" y="363"/>
                  </a:lnTo>
                  <a:lnTo>
                    <a:pt x="1616" y="332"/>
                  </a:lnTo>
                  <a:lnTo>
                    <a:pt x="1564" y="298"/>
                  </a:lnTo>
                  <a:lnTo>
                    <a:pt x="1564" y="288"/>
                  </a:lnTo>
                  <a:lnTo>
                    <a:pt x="1582" y="270"/>
                  </a:lnTo>
                  <a:lnTo>
                    <a:pt x="1611" y="286"/>
                  </a:lnTo>
                  <a:lnTo>
                    <a:pt x="1685" y="273"/>
                  </a:lnTo>
                  <a:lnTo>
                    <a:pt x="1706" y="266"/>
                  </a:lnTo>
                  <a:lnTo>
                    <a:pt x="1624" y="217"/>
                  </a:lnTo>
                  <a:lnTo>
                    <a:pt x="1625" y="213"/>
                  </a:lnTo>
                  <a:lnTo>
                    <a:pt x="1608" y="204"/>
                  </a:lnTo>
                  <a:lnTo>
                    <a:pt x="1572" y="204"/>
                  </a:lnTo>
                  <a:lnTo>
                    <a:pt x="1552" y="201"/>
                  </a:lnTo>
                  <a:lnTo>
                    <a:pt x="1536" y="202"/>
                  </a:lnTo>
                  <a:lnTo>
                    <a:pt x="1533" y="187"/>
                  </a:lnTo>
                  <a:lnTo>
                    <a:pt x="1513" y="191"/>
                  </a:lnTo>
                  <a:lnTo>
                    <a:pt x="1503" y="202"/>
                  </a:lnTo>
                  <a:lnTo>
                    <a:pt x="1502" y="212"/>
                  </a:lnTo>
                  <a:lnTo>
                    <a:pt x="1498" y="241"/>
                  </a:lnTo>
                  <a:lnTo>
                    <a:pt x="1464" y="248"/>
                  </a:lnTo>
                  <a:lnTo>
                    <a:pt x="1429" y="274"/>
                  </a:lnTo>
                  <a:lnTo>
                    <a:pt x="1381" y="285"/>
                  </a:lnTo>
                  <a:lnTo>
                    <a:pt x="1348" y="307"/>
                  </a:lnTo>
                  <a:lnTo>
                    <a:pt x="1314" y="299"/>
                  </a:lnTo>
                  <a:lnTo>
                    <a:pt x="1298" y="381"/>
                  </a:lnTo>
                  <a:lnTo>
                    <a:pt x="1237" y="403"/>
                  </a:lnTo>
                  <a:lnTo>
                    <a:pt x="1184" y="383"/>
                  </a:lnTo>
                  <a:lnTo>
                    <a:pt x="1119" y="409"/>
                  </a:lnTo>
                  <a:lnTo>
                    <a:pt x="1088" y="407"/>
                  </a:lnTo>
                  <a:lnTo>
                    <a:pt x="1025" y="419"/>
                  </a:lnTo>
                  <a:lnTo>
                    <a:pt x="901" y="419"/>
                  </a:lnTo>
                  <a:lnTo>
                    <a:pt x="900" y="448"/>
                  </a:lnTo>
                  <a:lnTo>
                    <a:pt x="873" y="459"/>
                  </a:lnTo>
                  <a:lnTo>
                    <a:pt x="878" y="492"/>
                  </a:lnTo>
                  <a:lnTo>
                    <a:pt x="855" y="526"/>
                  </a:lnTo>
                  <a:lnTo>
                    <a:pt x="819" y="528"/>
                  </a:lnTo>
                  <a:lnTo>
                    <a:pt x="834" y="568"/>
                  </a:lnTo>
                  <a:lnTo>
                    <a:pt x="849" y="592"/>
                  </a:lnTo>
                  <a:lnTo>
                    <a:pt x="887" y="581"/>
                  </a:lnTo>
                  <a:lnTo>
                    <a:pt x="908" y="617"/>
                  </a:lnTo>
                  <a:lnTo>
                    <a:pt x="860" y="652"/>
                  </a:lnTo>
                  <a:lnTo>
                    <a:pt x="876" y="689"/>
                  </a:lnTo>
                  <a:lnTo>
                    <a:pt x="891" y="736"/>
                  </a:lnTo>
                  <a:lnTo>
                    <a:pt x="856" y="785"/>
                  </a:lnTo>
                  <a:lnTo>
                    <a:pt x="910" y="815"/>
                  </a:lnTo>
                  <a:lnTo>
                    <a:pt x="957" y="820"/>
                  </a:lnTo>
                  <a:lnTo>
                    <a:pt x="992" y="798"/>
                  </a:lnTo>
                  <a:lnTo>
                    <a:pt x="1042" y="836"/>
                  </a:lnTo>
                  <a:lnTo>
                    <a:pt x="1066" y="831"/>
                  </a:lnTo>
                  <a:lnTo>
                    <a:pt x="1095" y="869"/>
                  </a:lnTo>
                  <a:lnTo>
                    <a:pt x="1136" y="858"/>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3" name="Freeform 58"/>
            <p:cNvSpPr>
              <a:spLocks/>
            </p:cNvSpPr>
            <p:nvPr/>
          </p:nvSpPr>
          <p:spPr bwMode="auto">
            <a:xfrm>
              <a:off x="5542" y="1672"/>
              <a:ext cx="34" cy="31"/>
            </a:xfrm>
            <a:custGeom>
              <a:avLst/>
              <a:gdLst>
                <a:gd name="T0" fmla="*/ 57 w 57"/>
                <a:gd name="T1" fmla="*/ 35 h 51"/>
                <a:gd name="T2" fmla="*/ 57 w 57"/>
                <a:gd name="T3" fmla="*/ 35 h 51"/>
                <a:gd name="T4" fmla="*/ 32 w 57"/>
                <a:gd name="T5" fmla="*/ 51 h 51"/>
                <a:gd name="T6" fmla="*/ 1 w 57"/>
                <a:gd name="T7" fmla="*/ 27 h 51"/>
                <a:gd name="T8" fmla="*/ 0 w 57"/>
                <a:gd name="T9" fmla="*/ 0 h 51"/>
                <a:gd name="T10" fmla="*/ 35 w 57"/>
                <a:gd name="T11" fmla="*/ 14 h 51"/>
                <a:gd name="T12" fmla="*/ 57 w 57"/>
                <a:gd name="T13" fmla="*/ 35 h 51"/>
              </a:gdLst>
              <a:ahLst/>
              <a:cxnLst>
                <a:cxn ang="0">
                  <a:pos x="T0" y="T1"/>
                </a:cxn>
                <a:cxn ang="0">
                  <a:pos x="T2" y="T3"/>
                </a:cxn>
                <a:cxn ang="0">
                  <a:pos x="T4" y="T5"/>
                </a:cxn>
                <a:cxn ang="0">
                  <a:pos x="T6" y="T7"/>
                </a:cxn>
                <a:cxn ang="0">
                  <a:pos x="T8" y="T9"/>
                </a:cxn>
                <a:cxn ang="0">
                  <a:pos x="T10" y="T11"/>
                </a:cxn>
                <a:cxn ang="0">
                  <a:pos x="T12" y="T13"/>
                </a:cxn>
              </a:cxnLst>
              <a:rect l="0" t="0" r="r" b="b"/>
              <a:pathLst>
                <a:path w="57" h="51">
                  <a:moveTo>
                    <a:pt x="57" y="35"/>
                  </a:moveTo>
                  <a:lnTo>
                    <a:pt x="57" y="35"/>
                  </a:lnTo>
                  <a:lnTo>
                    <a:pt x="32" y="51"/>
                  </a:lnTo>
                  <a:lnTo>
                    <a:pt x="1" y="27"/>
                  </a:lnTo>
                  <a:lnTo>
                    <a:pt x="0" y="0"/>
                  </a:lnTo>
                  <a:lnTo>
                    <a:pt x="35" y="14"/>
                  </a:lnTo>
                  <a:lnTo>
                    <a:pt x="57" y="35"/>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4" name="Freeform 59"/>
            <p:cNvSpPr>
              <a:spLocks noEditPoints="1"/>
            </p:cNvSpPr>
            <p:nvPr/>
          </p:nvSpPr>
          <p:spPr bwMode="auto">
            <a:xfrm>
              <a:off x="5540" y="1669"/>
              <a:ext cx="39" cy="36"/>
            </a:xfrm>
            <a:custGeom>
              <a:avLst/>
              <a:gdLst>
                <a:gd name="T0" fmla="*/ 35 w 65"/>
                <a:gd name="T1" fmla="*/ 60 h 60"/>
                <a:gd name="T2" fmla="*/ 35 w 65"/>
                <a:gd name="T3" fmla="*/ 60 h 60"/>
                <a:gd name="T4" fmla="*/ 1 w 65"/>
                <a:gd name="T5" fmla="*/ 34 h 60"/>
                <a:gd name="T6" fmla="*/ 0 w 65"/>
                <a:gd name="T7" fmla="*/ 0 h 60"/>
                <a:gd name="T8" fmla="*/ 41 w 65"/>
                <a:gd name="T9" fmla="*/ 17 h 60"/>
                <a:gd name="T10" fmla="*/ 65 w 65"/>
                <a:gd name="T11" fmla="*/ 40 h 60"/>
                <a:gd name="T12" fmla="*/ 35 w 65"/>
                <a:gd name="T13" fmla="*/ 60 h 60"/>
                <a:gd name="T14" fmla="*/ 7 w 65"/>
                <a:gd name="T15" fmla="*/ 31 h 60"/>
                <a:gd name="T16" fmla="*/ 7 w 65"/>
                <a:gd name="T17" fmla="*/ 31 h 60"/>
                <a:gd name="T18" fmla="*/ 35 w 65"/>
                <a:gd name="T19" fmla="*/ 52 h 60"/>
                <a:gd name="T20" fmla="*/ 54 w 65"/>
                <a:gd name="T21" fmla="*/ 39 h 60"/>
                <a:gd name="T22" fmla="*/ 36 w 65"/>
                <a:gd name="T23" fmla="*/ 22 h 60"/>
                <a:gd name="T24" fmla="*/ 7 w 65"/>
                <a:gd name="T25" fmla="*/ 10 h 60"/>
                <a:gd name="T26" fmla="*/ 7 w 65"/>
                <a:gd name="T27" fmla="*/ 3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 h="60">
                  <a:moveTo>
                    <a:pt x="35" y="60"/>
                  </a:moveTo>
                  <a:lnTo>
                    <a:pt x="35" y="60"/>
                  </a:lnTo>
                  <a:lnTo>
                    <a:pt x="1" y="34"/>
                  </a:lnTo>
                  <a:lnTo>
                    <a:pt x="0" y="0"/>
                  </a:lnTo>
                  <a:lnTo>
                    <a:pt x="41" y="17"/>
                  </a:lnTo>
                  <a:lnTo>
                    <a:pt x="65" y="40"/>
                  </a:lnTo>
                  <a:lnTo>
                    <a:pt x="35" y="60"/>
                  </a:lnTo>
                  <a:close/>
                  <a:moveTo>
                    <a:pt x="7" y="31"/>
                  </a:moveTo>
                  <a:lnTo>
                    <a:pt x="7" y="31"/>
                  </a:lnTo>
                  <a:lnTo>
                    <a:pt x="35" y="52"/>
                  </a:lnTo>
                  <a:lnTo>
                    <a:pt x="54" y="39"/>
                  </a:lnTo>
                  <a:lnTo>
                    <a:pt x="36" y="22"/>
                  </a:lnTo>
                  <a:lnTo>
                    <a:pt x="7" y="10"/>
                  </a:lnTo>
                  <a:lnTo>
                    <a:pt x="7" y="31"/>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5" name="Freeform 60"/>
            <p:cNvSpPr>
              <a:spLocks/>
            </p:cNvSpPr>
            <p:nvPr/>
          </p:nvSpPr>
          <p:spPr bwMode="auto">
            <a:xfrm>
              <a:off x="4571" y="1337"/>
              <a:ext cx="1002" cy="578"/>
            </a:xfrm>
            <a:custGeom>
              <a:avLst/>
              <a:gdLst>
                <a:gd name="T0" fmla="*/ 1309 w 1668"/>
                <a:gd name="T1" fmla="*/ 639 h 963"/>
                <a:gd name="T2" fmla="*/ 1194 w 1668"/>
                <a:gd name="T3" fmla="*/ 628 h 963"/>
                <a:gd name="T4" fmla="*/ 1125 w 1668"/>
                <a:gd name="T5" fmla="*/ 606 h 963"/>
                <a:gd name="T6" fmla="*/ 1014 w 1668"/>
                <a:gd name="T7" fmla="*/ 612 h 963"/>
                <a:gd name="T8" fmla="*/ 858 w 1668"/>
                <a:gd name="T9" fmla="*/ 594 h 963"/>
                <a:gd name="T10" fmla="*/ 718 w 1668"/>
                <a:gd name="T11" fmla="*/ 614 h 963"/>
                <a:gd name="T12" fmla="*/ 752 w 1668"/>
                <a:gd name="T13" fmla="*/ 699 h 963"/>
                <a:gd name="T14" fmla="*/ 785 w 1668"/>
                <a:gd name="T15" fmla="*/ 722 h 963"/>
                <a:gd name="T16" fmla="*/ 774 w 1668"/>
                <a:gd name="T17" fmla="*/ 759 h 963"/>
                <a:gd name="T18" fmla="*/ 721 w 1668"/>
                <a:gd name="T19" fmla="*/ 784 h 963"/>
                <a:gd name="T20" fmla="*/ 677 w 1668"/>
                <a:gd name="T21" fmla="*/ 845 h 963"/>
                <a:gd name="T22" fmla="*/ 583 w 1668"/>
                <a:gd name="T23" fmla="*/ 963 h 963"/>
                <a:gd name="T24" fmla="*/ 506 w 1668"/>
                <a:gd name="T25" fmla="*/ 877 h 963"/>
                <a:gd name="T26" fmla="*/ 554 w 1668"/>
                <a:gd name="T27" fmla="*/ 779 h 963"/>
                <a:gd name="T28" fmla="*/ 454 w 1668"/>
                <a:gd name="T29" fmla="*/ 678 h 963"/>
                <a:gd name="T30" fmla="*/ 476 w 1668"/>
                <a:gd name="T31" fmla="*/ 579 h 963"/>
                <a:gd name="T32" fmla="*/ 459 w 1668"/>
                <a:gd name="T33" fmla="*/ 501 h 963"/>
                <a:gd name="T34" fmla="*/ 363 w 1668"/>
                <a:gd name="T35" fmla="*/ 490 h 963"/>
                <a:gd name="T36" fmla="*/ 330 w 1668"/>
                <a:gd name="T37" fmla="*/ 428 h 963"/>
                <a:gd name="T38" fmla="*/ 381 w 1668"/>
                <a:gd name="T39" fmla="*/ 395 h 963"/>
                <a:gd name="T40" fmla="*/ 271 w 1668"/>
                <a:gd name="T41" fmla="*/ 332 h 963"/>
                <a:gd name="T42" fmla="*/ 150 w 1668"/>
                <a:gd name="T43" fmla="*/ 264 h 963"/>
                <a:gd name="T44" fmla="*/ 277 w 1668"/>
                <a:gd name="T45" fmla="*/ 281 h 963"/>
                <a:gd name="T46" fmla="*/ 326 w 1668"/>
                <a:gd name="T47" fmla="*/ 143 h 963"/>
                <a:gd name="T48" fmla="*/ 282 w 1668"/>
                <a:gd name="T49" fmla="*/ 89 h 963"/>
                <a:gd name="T50" fmla="*/ 200 w 1668"/>
                <a:gd name="T51" fmla="*/ 139 h 963"/>
                <a:gd name="T52" fmla="*/ 132 w 1668"/>
                <a:gd name="T53" fmla="*/ 161 h 963"/>
                <a:gd name="T54" fmla="*/ 84 w 1668"/>
                <a:gd name="T55" fmla="*/ 162 h 963"/>
                <a:gd name="T56" fmla="*/ 18 w 1668"/>
                <a:gd name="T57" fmla="*/ 72 h 963"/>
                <a:gd name="T58" fmla="*/ 43 w 1668"/>
                <a:gd name="T59" fmla="*/ 0 h 963"/>
                <a:gd name="T60" fmla="*/ 121 w 1668"/>
                <a:gd name="T61" fmla="*/ 6 h 963"/>
                <a:gd name="T62" fmla="*/ 281 w 1668"/>
                <a:gd name="T63" fmla="*/ 48 h 963"/>
                <a:gd name="T64" fmla="*/ 396 w 1668"/>
                <a:gd name="T65" fmla="*/ 107 h 963"/>
                <a:gd name="T66" fmla="*/ 430 w 1668"/>
                <a:gd name="T67" fmla="*/ 122 h 963"/>
                <a:gd name="T68" fmla="*/ 563 w 1668"/>
                <a:gd name="T69" fmla="*/ 106 h 963"/>
                <a:gd name="T70" fmla="*/ 732 w 1668"/>
                <a:gd name="T71" fmla="*/ 23 h 963"/>
                <a:gd name="T72" fmla="*/ 928 w 1668"/>
                <a:gd name="T73" fmla="*/ 59 h 963"/>
                <a:gd name="T74" fmla="*/ 1017 w 1668"/>
                <a:gd name="T75" fmla="*/ 88 h 963"/>
                <a:gd name="T76" fmla="*/ 1099 w 1668"/>
                <a:gd name="T77" fmla="*/ 113 h 963"/>
                <a:gd name="T78" fmla="*/ 1668 w 1668"/>
                <a:gd name="T79" fmla="*/ 488 h 963"/>
                <a:gd name="T80" fmla="*/ 1549 w 1668"/>
                <a:gd name="T81" fmla="*/ 570 h 963"/>
                <a:gd name="T82" fmla="*/ 1500 w 1668"/>
                <a:gd name="T83" fmla="*/ 634 h 963"/>
                <a:gd name="T84" fmla="*/ 1462 w 1668"/>
                <a:gd name="T85" fmla="*/ 610 h 963"/>
                <a:gd name="T86" fmla="*/ 1388 w 1668"/>
                <a:gd name="T87" fmla="*/ 565 h 963"/>
                <a:gd name="T88" fmla="*/ 1399 w 1668"/>
                <a:gd name="T89" fmla="*/ 505 h 963"/>
                <a:gd name="T90" fmla="*/ 1283 w 1668"/>
                <a:gd name="T91" fmla="*/ 504 h 963"/>
                <a:gd name="T92" fmla="*/ 1245 w 1668"/>
                <a:gd name="T93" fmla="*/ 535 h 963"/>
                <a:gd name="T94" fmla="*/ 1316 w 1668"/>
                <a:gd name="T95" fmla="*/ 522 h 963"/>
                <a:gd name="T96" fmla="*/ 1354 w 1668"/>
                <a:gd name="T97" fmla="*/ 597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668" h="963">
                  <a:moveTo>
                    <a:pt x="1354" y="597"/>
                  </a:moveTo>
                  <a:lnTo>
                    <a:pt x="1354" y="597"/>
                  </a:lnTo>
                  <a:lnTo>
                    <a:pt x="1309" y="639"/>
                  </a:lnTo>
                  <a:lnTo>
                    <a:pt x="1272" y="622"/>
                  </a:lnTo>
                  <a:lnTo>
                    <a:pt x="1211" y="650"/>
                  </a:lnTo>
                  <a:lnTo>
                    <a:pt x="1194" y="628"/>
                  </a:lnTo>
                  <a:lnTo>
                    <a:pt x="1182" y="630"/>
                  </a:lnTo>
                  <a:lnTo>
                    <a:pt x="1124" y="634"/>
                  </a:lnTo>
                  <a:lnTo>
                    <a:pt x="1125" y="606"/>
                  </a:lnTo>
                  <a:lnTo>
                    <a:pt x="1058" y="584"/>
                  </a:lnTo>
                  <a:lnTo>
                    <a:pt x="1033" y="563"/>
                  </a:lnTo>
                  <a:lnTo>
                    <a:pt x="1014" y="612"/>
                  </a:lnTo>
                  <a:lnTo>
                    <a:pt x="959" y="624"/>
                  </a:lnTo>
                  <a:lnTo>
                    <a:pt x="881" y="631"/>
                  </a:lnTo>
                  <a:lnTo>
                    <a:pt x="858" y="594"/>
                  </a:lnTo>
                  <a:lnTo>
                    <a:pt x="808" y="619"/>
                  </a:lnTo>
                  <a:lnTo>
                    <a:pt x="779" y="594"/>
                  </a:lnTo>
                  <a:lnTo>
                    <a:pt x="718" y="614"/>
                  </a:lnTo>
                  <a:lnTo>
                    <a:pt x="715" y="659"/>
                  </a:lnTo>
                  <a:lnTo>
                    <a:pt x="755" y="684"/>
                  </a:lnTo>
                  <a:lnTo>
                    <a:pt x="752" y="699"/>
                  </a:lnTo>
                  <a:lnTo>
                    <a:pt x="750" y="712"/>
                  </a:lnTo>
                  <a:lnTo>
                    <a:pt x="750" y="713"/>
                  </a:lnTo>
                  <a:lnTo>
                    <a:pt x="785" y="722"/>
                  </a:lnTo>
                  <a:lnTo>
                    <a:pt x="825" y="743"/>
                  </a:lnTo>
                  <a:lnTo>
                    <a:pt x="803" y="752"/>
                  </a:lnTo>
                  <a:lnTo>
                    <a:pt x="774" y="759"/>
                  </a:lnTo>
                  <a:lnTo>
                    <a:pt x="766" y="778"/>
                  </a:lnTo>
                  <a:lnTo>
                    <a:pt x="741" y="760"/>
                  </a:lnTo>
                  <a:lnTo>
                    <a:pt x="721" y="784"/>
                  </a:lnTo>
                  <a:lnTo>
                    <a:pt x="694" y="780"/>
                  </a:lnTo>
                  <a:lnTo>
                    <a:pt x="670" y="798"/>
                  </a:lnTo>
                  <a:lnTo>
                    <a:pt x="677" y="845"/>
                  </a:lnTo>
                  <a:lnTo>
                    <a:pt x="649" y="855"/>
                  </a:lnTo>
                  <a:lnTo>
                    <a:pt x="640" y="915"/>
                  </a:lnTo>
                  <a:lnTo>
                    <a:pt x="583" y="963"/>
                  </a:lnTo>
                  <a:lnTo>
                    <a:pt x="550" y="902"/>
                  </a:lnTo>
                  <a:lnTo>
                    <a:pt x="506" y="888"/>
                  </a:lnTo>
                  <a:lnTo>
                    <a:pt x="506" y="877"/>
                  </a:lnTo>
                  <a:lnTo>
                    <a:pt x="515" y="794"/>
                  </a:lnTo>
                  <a:lnTo>
                    <a:pt x="553" y="793"/>
                  </a:lnTo>
                  <a:lnTo>
                    <a:pt x="554" y="779"/>
                  </a:lnTo>
                  <a:lnTo>
                    <a:pt x="497" y="759"/>
                  </a:lnTo>
                  <a:lnTo>
                    <a:pt x="476" y="699"/>
                  </a:lnTo>
                  <a:lnTo>
                    <a:pt x="454" y="678"/>
                  </a:lnTo>
                  <a:lnTo>
                    <a:pt x="457" y="643"/>
                  </a:lnTo>
                  <a:lnTo>
                    <a:pt x="482" y="632"/>
                  </a:lnTo>
                  <a:lnTo>
                    <a:pt x="476" y="579"/>
                  </a:lnTo>
                  <a:lnTo>
                    <a:pt x="478" y="574"/>
                  </a:lnTo>
                  <a:lnTo>
                    <a:pt x="481" y="513"/>
                  </a:lnTo>
                  <a:lnTo>
                    <a:pt x="459" y="501"/>
                  </a:lnTo>
                  <a:lnTo>
                    <a:pt x="431" y="498"/>
                  </a:lnTo>
                  <a:lnTo>
                    <a:pt x="418" y="495"/>
                  </a:lnTo>
                  <a:lnTo>
                    <a:pt x="363" y="490"/>
                  </a:lnTo>
                  <a:lnTo>
                    <a:pt x="354" y="477"/>
                  </a:lnTo>
                  <a:lnTo>
                    <a:pt x="338" y="454"/>
                  </a:lnTo>
                  <a:lnTo>
                    <a:pt x="330" y="428"/>
                  </a:lnTo>
                  <a:lnTo>
                    <a:pt x="324" y="413"/>
                  </a:lnTo>
                  <a:lnTo>
                    <a:pt x="357" y="404"/>
                  </a:lnTo>
                  <a:lnTo>
                    <a:pt x="381" y="395"/>
                  </a:lnTo>
                  <a:lnTo>
                    <a:pt x="356" y="373"/>
                  </a:lnTo>
                  <a:lnTo>
                    <a:pt x="297" y="375"/>
                  </a:lnTo>
                  <a:lnTo>
                    <a:pt x="271" y="332"/>
                  </a:lnTo>
                  <a:lnTo>
                    <a:pt x="197" y="309"/>
                  </a:lnTo>
                  <a:lnTo>
                    <a:pt x="168" y="311"/>
                  </a:lnTo>
                  <a:lnTo>
                    <a:pt x="150" y="264"/>
                  </a:lnTo>
                  <a:lnTo>
                    <a:pt x="170" y="223"/>
                  </a:lnTo>
                  <a:lnTo>
                    <a:pt x="249" y="258"/>
                  </a:lnTo>
                  <a:lnTo>
                    <a:pt x="277" y="281"/>
                  </a:lnTo>
                  <a:lnTo>
                    <a:pt x="302" y="234"/>
                  </a:lnTo>
                  <a:lnTo>
                    <a:pt x="325" y="172"/>
                  </a:lnTo>
                  <a:lnTo>
                    <a:pt x="326" y="143"/>
                  </a:lnTo>
                  <a:lnTo>
                    <a:pt x="304" y="134"/>
                  </a:lnTo>
                  <a:lnTo>
                    <a:pt x="282" y="127"/>
                  </a:lnTo>
                  <a:lnTo>
                    <a:pt x="282" y="89"/>
                  </a:lnTo>
                  <a:lnTo>
                    <a:pt x="277" y="88"/>
                  </a:lnTo>
                  <a:lnTo>
                    <a:pt x="268" y="89"/>
                  </a:lnTo>
                  <a:lnTo>
                    <a:pt x="200" y="139"/>
                  </a:lnTo>
                  <a:lnTo>
                    <a:pt x="164" y="170"/>
                  </a:lnTo>
                  <a:lnTo>
                    <a:pt x="156" y="157"/>
                  </a:lnTo>
                  <a:lnTo>
                    <a:pt x="132" y="161"/>
                  </a:lnTo>
                  <a:lnTo>
                    <a:pt x="102" y="162"/>
                  </a:lnTo>
                  <a:lnTo>
                    <a:pt x="100" y="158"/>
                  </a:lnTo>
                  <a:lnTo>
                    <a:pt x="84" y="162"/>
                  </a:lnTo>
                  <a:lnTo>
                    <a:pt x="42" y="139"/>
                  </a:lnTo>
                  <a:lnTo>
                    <a:pt x="18" y="87"/>
                  </a:lnTo>
                  <a:lnTo>
                    <a:pt x="18" y="72"/>
                  </a:lnTo>
                  <a:lnTo>
                    <a:pt x="0" y="55"/>
                  </a:lnTo>
                  <a:lnTo>
                    <a:pt x="2" y="34"/>
                  </a:lnTo>
                  <a:lnTo>
                    <a:pt x="43" y="0"/>
                  </a:lnTo>
                  <a:lnTo>
                    <a:pt x="67" y="9"/>
                  </a:lnTo>
                  <a:lnTo>
                    <a:pt x="101" y="13"/>
                  </a:lnTo>
                  <a:lnTo>
                    <a:pt x="121" y="6"/>
                  </a:lnTo>
                  <a:lnTo>
                    <a:pt x="152" y="11"/>
                  </a:lnTo>
                  <a:lnTo>
                    <a:pt x="262" y="58"/>
                  </a:lnTo>
                  <a:lnTo>
                    <a:pt x="281" y="48"/>
                  </a:lnTo>
                  <a:lnTo>
                    <a:pt x="343" y="66"/>
                  </a:lnTo>
                  <a:lnTo>
                    <a:pt x="383" y="100"/>
                  </a:lnTo>
                  <a:lnTo>
                    <a:pt x="396" y="107"/>
                  </a:lnTo>
                  <a:lnTo>
                    <a:pt x="425" y="108"/>
                  </a:lnTo>
                  <a:lnTo>
                    <a:pt x="426" y="112"/>
                  </a:lnTo>
                  <a:lnTo>
                    <a:pt x="430" y="122"/>
                  </a:lnTo>
                  <a:lnTo>
                    <a:pt x="462" y="133"/>
                  </a:lnTo>
                  <a:lnTo>
                    <a:pt x="522" y="118"/>
                  </a:lnTo>
                  <a:lnTo>
                    <a:pt x="563" y="106"/>
                  </a:lnTo>
                  <a:lnTo>
                    <a:pt x="611" y="76"/>
                  </a:lnTo>
                  <a:lnTo>
                    <a:pt x="659" y="48"/>
                  </a:lnTo>
                  <a:lnTo>
                    <a:pt x="732" y="23"/>
                  </a:lnTo>
                  <a:lnTo>
                    <a:pt x="822" y="32"/>
                  </a:lnTo>
                  <a:lnTo>
                    <a:pt x="889" y="48"/>
                  </a:lnTo>
                  <a:lnTo>
                    <a:pt x="928" y="59"/>
                  </a:lnTo>
                  <a:lnTo>
                    <a:pt x="965" y="78"/>
                  </a:lnTo>
                  <a:lnTo>
                    <a:pt x="1003" y="71"/>
                  </a:lnTo>
                  <a:lnTo>
                    <a:pt x="1017" y="88"/>
                  </a:lnTo>
                  <a:lnTo>
                    <a:pt x="1055" y="101"/>
                  </a:lnTo>
                  <a:lnTo>
                    <a:pt x="1091" y="97"/>
                  </a:lnTo>
                  <a:lnTo>
                    <a:pt x="1099" y="113"/>
                  </a:lnTo>
                  <a:lnTo>
                    <a:pt x="1323" y="185"/>
                  </a:lnTo>
                  <a:lnTo>
                    <a:pt x="1551" y="296"/>
                  </a:lnTo>
                  <a:lnTo>
                    <a:pt x="1668" y="488"/>
                  </a:lnTo>
                  <a:lnTo>
                    <a:pt x="1589" y="543"/>
                  </a:lnTo>
                  <a:lnTo>
                    <a:pt x="1561" y="574"/>
                  </a:lnTo>
                  <a:lnTo>
                    <a:pt x="1549" y="570"/>
                  </a:lnTo>
                  <a:lnTo>
                    <a:pt x="1529" y="583"/>
                  </a:lnTo>
                  <a:lnTo>
                    <a:pt x="1516" y="631"/>
                  </a:lnTo>
                  <a:lnTo>
                    <a:pt x="1500" y="634"/>
                  </a:lnTo>
                  <a:lnTo>
                    <a:pt x="1495" y="621"/>
                  </a:lnTo>
                  <a:lnTo>
                    <a:pt x="1477" y="603"/>
                  </a:lnTo>
                  <a:lnTo>
                    <a:pt x="1462" y="610"/>
                  </a:lnTo>
                  <a:lnTo>
                    <a:pt x="1463" y="566"/>
                  </a:lnTo>
                  <a:lnTo>
                    <a:pt x="1443" y="561"/>
                  </a:lnTo>
                  <a:lnTo>
                    <a:pt x="1388" y="565"/>
                  </a:lnTo>
                  <a:lnTo>
                    <a:pt x="1390" y="546"/>
                  </a:lnTo>
                  <a:lnTo>
                    <a:pt x="1421" y="513"/>
                  </a:lnTo>
                  <a:lnTo>
                    <a:pt x="1399" y="505"/>
                  </a:lnTo>
                  <a:lnTo>
                    <a:pt x="1389" y="472"/>
                  </a:lnTo>
                  <a:lnTo>
                    <a:pt x="1295" y="500"/>
                  </a:lnTo>
                  <a:lnTo>
                    <a:pt x="1283" y="504"/>
                  </a:lnTo>
                  <a:lnTo>
                    <a:pt x="1272" y="508"/>
                  </a:lnTo>
                  <a:lnTo>
                    <a:pt x="1274" y="526"/>
                  </a:lnTo>
                  <a:lnTo>
                    <a:pt x="1245" y="535"/>
                  </a:lnTo>
                  <a:lnTo>
                    <a:pt x="1257" y="550"/>
                  </a:lnTo>
                  <a:lnTo>
                    <a:pt x="1292" y="549"/>
                  </a:lnTo>
                  <a:lnTo>
                    <a:pt x="1316" y="522"/>
                  </a:lnTo>
                  <a:lnTo>
                    <a:pt x="1344" y="542"/>
                  </a:lnTo>
                  <a:lnTo>
                    <a:pt x="1327" y="565"/>
                  </a:lnTo>
                  <a:lnTo>
                    <a:pt x="1354" y="597"/>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6" name="Freeform 61"/>
            <p:cNvSpPr>
              <a:spLocks noEditPoints="1"/>
            </p:cNvSpPr>
            <p:nvPr/>
          </p:nvSpPr>
          <p:spPr bwMode="auto">
            <a:xfrm>
              <a:off x="4568" y="1334"/>
              <a:ext cx="1007" cy="584"/>
            </a:xfrm>
            <a:custGeom>
              <a:avLst/>
              <a:gdLst>
                <a:gd name="T0" fmla="*/ 506 w 1676"/>
                <a:gd name="T1" fmla="*/ 881 h 972"/>
                <a:gd name="T2" fmla="*/ 477 w 1676"/>
                <a:gd name="T3" fmla="*/ 705 h 972"/>
                <a:gd name="T4" fmla="*/ 479 w 1676"/>
                <a:gd name="T5" fmla="*/ 577 h 972"/>
                <a:gd name="T6" fmla="*/ 365 w 1676"/>
                <a:gd name="T7" fmla="*/ 497 h 972"/>
                <a:gd name="T8" fmla="*/ 360 w 1676"/>
                <a:gd name="T9" fmla="*/ 405 h 972"/>
                <a:gd name="T10" fmla="*/ 200 w 1676"/>
                <a:gd name="T11" fmla="*/ 317 h 972"/>
                <a:gd name="T12" fmla="*/ 280 w 1676"/>
                <a:gd name="T13" fmla="*/ 280 h 972"/>
                <a:gd name="T14" fmla="*/ 282 w 1676"/>
                <a:gd name="T15" fmla="*/ 133 h 972"/>
                <a:gd name="T16" fmla="*/ 167 w 1676"/>
                <a:gd name="T17" fmla="*/ 180 h 972"/>
                <a:gd name="T18" fmla="*/ 87 w 1676"/>
                <a:gd name="T19" fmla="*/ 169 h 972"/>
                <a:gd name="T20" fmla="*/ 3 w 1676"/>
                <a:gd name="T21" fmla="*/ 36 h 972"/>
                <a:gd name="T22" fmla="*/ 156 w 1676"/>
                <a:gd name="T23" fmla="*/ 12 h 972"/>
                <a:gd name="T24" fmla="*/ 401 w 1676"/>
                <a:gd name="T25" fmla="*/ 108 h 972"/>
                <a:gd name="T26" fmla="*/ 525 w 1676"/>
                <a:gd name="T27" fmla="*/ 119 h 972"/>
                <a:gd name="T28" fmla="*/ 826 w 1676"/>
                <a:gd name="T29" fmla="*/ 33 h 972"/>
                <a:gd name="T30" fmla="*/ 1023 w 1676"/>
                <a:gd name="T31" fmla="*/ 89 h 972"/>
                <a:gd name="T32" fmla="*/ 1558 w 1676"/>
                <a:gd name="T33" fmla="*/ 298 h 972"/>
                <a:gd name="T34" fmla="*/ 1536 w 1676"/>
                <a:gd name="T35" fmla="*/ 589 h 972"/>
                <a:gd name="T36" fmla="*/ 1463 w 1676"/>
                <a:gd name="T37" fmla="*/ 619 h 972"/>
                <a:gd name="T38" fmla="*/ 1419 w 1676"/>
                <a:gd name="T39" fmla="*/ 518 h 972"/>
                <a:gd name="T40" fmla="*/ 1255 w 1676"/>
                <a:gd name="T41" fmla="*/ 541 h 972"/>
                <a:gd name="T42" fmla="*/ 1335 w 1676"/>
                <a:gd name="T43" fmla="*/ 569 h 972"/>
                <a:gd name="T44" fmla="*/ 1197 w 1676"/>
                <a:gd name="T45" fmla="*/ 636 h 972"/>
                <a:gd name="T46" fmla="*/ 1039 w 1676"/>
                <a:gd name="T47" fmla="*/ 573 h 972"/>
                <a:gd name="T48" fmla="*/ 811 w 1676"/>
                <a:gd name="T49" fmla="*/ 627 h 972"/>
                <a:gd name="T50" fmla="*/ 757 w 1676"/>
                <a:gd name="T51" fmla="*/ 715 h 972"/>
                <a:gd name="T52" fmla="*/ 772 w 1676"/>
                <a:gd name="T53" fmla="*/ 787 h 972"/>
                <a:gd name="T54" fmla="*/ 685 w 1676"/>
                <a:gd name="T55" fmla="*/ 852 h 972"/>
                <a:gd name="T56" fmla="*/ 513 w 1676"/>
                <a:gd name="T57" fmla="*/ 889 h 972"/>
                <a:gd name="T58" fmla="*/ 678 w 1676"/>
                <a:gd name="T59" fmla="*/ 847 h 972"/>
                <a:gd name="T60" fmla="*/ 769 w 1676"/>
                <a:gd name="T61" fmla="*/ 776 h 972"/>
                <a:gd name="T62" fmla="*/ 750 w 1676"/>
                <a:gd name="T63" fmla="*/ 720 h 972"/>
                <a:gd name="T64" fmla="*/ 784 w 1676"/>
                <a:gd name="T65" fmla="*/ 594 h 972"/>
                <a:gd name="T66" fmla="*/ 1016 w 1676"/>
                <a:gd name="T67" fmla="*/ 614 h 972"/>
                <a:gd name="T68" fmla="*/ 1186 w 1676"/>
                <a:gd name="T69" fmla="*/ 631 h 972"/>
                <a:gd name="T70" fmla="*/ 1354 w 1676"/>
                <a:gd name="T71" fmla="*/ 600 h 972"/>
                <a:gd name="T72" fmla="*/ 1260 w 1676"/>
                <a:gd name="T73" fmla="*/ 557 h 972"/>
                <a:gd name="T74" fmla="*/ 1395 w 1676"/>
                <a:gd name="T75" fmla="*/ 471 h 972"/>
                <a:gd name="T76" fmla="*/ 1448 w 1676"/>
                <a:gd name="T77" fmla="*/ 561 h 972"/>
                <a:gd name="T78" fmla="*/ 1506 w 1676"/>
                <a:gd name="T79" fmla="*/ 634 h 972"/>
                <a:gd name="T80" fmla="*/ 1591 w 1676"/>
                <a:gd name="T81" fmla="*/ 544 h 972"/>
                <a:gd name="T82" fmla="*/ 1093 w 1676"/>
                <a:gd name="T83" fmla="*/ 105 h 972"/>
                <a:gd name="T84" fmla="*/ 931 w 1676"/>
                <a:gd name="T85" fmla="*/ 66 h 972"/>
                <a:gd name="T86" fmla="*/ 617 w 1676"/>
                <a:gd name="T87" fmla="*/ 83 h 972"/>
                <a:gd name="T88" fmla="*/ 426 w 1676"/>
                <a:gd name="T89" fmla="*/ 115 h 972"/>
                <a:gd name="T90" fmla="*/ 266 w 1676"/>
                <a:gd name="T91" fmla="*/ 65 h 972"/>
                <a:gd name="T92" fmla="*/ 48 w 1676"/>
                <a:gd name="T93" fmla="*/ 8 h 972"/>
                <a:gd name="T94" fmla="*/ 49 w 1676"/>
                <a:gd name="T95" fmla="*/ 140 h 972"/>
                <a:gd name="T96" fmla="*/ 162 w 1676"/>
                <a:gd name="T97" fmla="*/ 158 h 972"/>
                <a:gd name="T98" fmla="*/ 289 w 1676"/>
                <a:gd name="T99" fmla="*/ 91 h 972"/>
                <a:gd name="T100" fmla="*/ 309 w 1676"/>
                <a:gd name="T101" fmla="*/ 239 h 972"/>
                <a:gd name="T102" fmla="*/ 174 w 1676"/>
                <a:gd name="T103" fmla="*/ 312 h 972"/>
                <a:gd name="T104" fmla="*/ 391 w 1676"/>
                <a:gd name="T105" fmla="*/ 400 h 972"/>
                <a:gd name="T106" fmla="*/ 369 w 1676"/>
                <a:gd name="T107" fmla="*/ 490 h 972"/>
                <a:gd name="T108" fmla="*/ 485 w 1676"/>
                <a:gd name="T109" fmla="*/ 580 h 972"/>
                <a:gd name="T110" fmla="*/ 483 w 1676"/>
                <a:gd name="T111" fmla="*/ 702 h 972"/>
                <a:gd name="T112" fmla="*/ 513 w 1676"/>
                <a:gd name="T113" fmla="*/ 882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76" h="972">
                  <a:moveTo>
                    <a:pt x="586" y="972"/>
                  </a:moveTo>
                  <a:lnTo>
                    <a:pt x="586" y="972"/>
                  </a:lnTo>
                  <a:lnTo>
                    <a:pt x="552" y="909"/>
                  </a:lnTo>
                  <a:lnTo>
                    <a:pt x="507" y="894"/>
                  </a:lnTo>
                  <a:lnTo>
                    <a:pt x="506" y="881"/>
                  </a:lnTo>
                  <a:lnTo>
                    <a:pt x="516" y="795"/>
                  </a:lnTo>
                  <a:lnTo>
                    <a:pt x="554" y="794"/>
                  </a:lnTo>
                  <a:lnTo>
                    <a:pt x="555" y="785"/>
                  </a:lnTo>
                  <a:lnTo>
                    <a:pt x="498" y="766"/>
                  </a:lnTo>
                  <a:lnTo>
                    <a:pt x="477" y="705"/>
                  </a:lnTo>
                  <a:lnTo>
                    <a:pt x="454" y="683"/>
                  </a:lnTo>
                  <a:lnTo>
                    <a:pt x="458" y="645"/>
                  </a:lnTo>
                  <a:lnTo>
                    <a:pt x="482" y="634"/>
                  </a:lnTo>
                  <a:lnTo>
                    <a:pt x="476" y="582"/>
                  </a:lnTo>
                  <a:lnTo>
                    <a:pt x="479" y="577"/>
                  </a:lnTo>
                  <a:lnTo>
                    <a:pt x="482" y="519"/>
                  </a:lnTo>
                  <a:lnTo>
                    <a:pt x="462" y="509"/>
                  </a:lnTo>
                  <a:lnTo>
                    <a:pt x="434" y="505"/>
                  </a:lnTo>
                  <a:lnTo>
                    <a:pt x="421" y="503"/>
                  </a:lnTo>
                  <a:lnTo>
                    <a:pt x="365" y="497"/>
                  </a:lnTo>
                  <a:lnTo>
                    <a:pt x="355" y="482"/>
                  </a:lnTo>
                  <a:lnTo>
                    <a:pt x="339" y="459"/>
                  </a:lnTo>
                  <a:lnTo>
                    <a:pt x="330" y="433"/>
                  </a:lnTo>
                  <a:lnTo>
                    <a:pt x="323" y="415"/>
                  </a:lnTo>
                  <a:lnTo>
                    <a:pt x="360" y="405"/>
                  </a:lnTo>
                  <a:lnTo>
                    <a:pt x="379" y="398"/>
                  </a:lnTo>
                  <a:lnTo>
                    <a:pt x="358" y="380"/>
                  </a:lnTo>
                  <a:lnTo>
                    <a:pt x="299" y="382"/>
                  </a:lnTo>
                  <a:lnTo>
                    <a:pt x="273" y="339"/>
                  </a:lnTo>
                  <a:lnTo>
                    <a:pt x="200" y="317"/>
                  </a:lnTo>
                  <a:lnTo>
                    <a:pt x="170" y="319"/>
                  </a:lnTo>
                  <a:lnTo>
                    <a:pt x="150" y="268"/>
                  </a:lnTo>
                  <a:lnTo>
                    <a:pt x="172" y="223"/>
                  </a:lnTo>
                  <a:lnTo>
                    <a:pt x="255" y="259"/>
                  </a:lnTo>
                  <a:lnTo>
                    <a:pt x="280" y="280"/>
                  </a:lnTo>
                  <a:lnTo>
                    <a:pt x="303" y="236"/>
                  </a:lnTo>
                  <a:lnTo>
                    <a:pt x="325" y="176"/>
                  </a:lnTo>
                  <a:lnTo>
                    <a:pt x="327" y="149"/>
                  </a:lnTo>
                  <a:lnTo>
                    <a:pt x="307" y="141"/>
                  </a:lnTo>
                  <a:lnTo>
                    <a:pt x="282" y="133"/>
                  </a:lnTo>
                  <a:lnTo>
                    <a:pt x="283" y="96"/>
                  </a:lnTo>
                  <a:lnTo>
                    <a:pt x="281" y="95"/>
                  </a:lnTo>
                  <a:lnTo>
                    <a:pt x="273" y="96"/>
                  </a:lnTo>
                  <a:lnTo>
                    <a:pt x="206" y="146"/>
                  </a:lnTo>
                  <a:lnTo>
                    <a:pt x="167" y="180"/>
                  </a:lnTo>
                  <a:lnTo>
                    <a:pt x="159" y="165"/>
                  </a:lnTo>
                  <a:lnTo>
                    <a:pt x="137" y="168"/>
                  </a:lnTo>
                  <a:lnTo>
                    <a:pt x="104" y="170"/>
                  </a:lnTo>
                  <a:lnTo>
                    <a:pt x="102" y="166"/>
                  </a:lnTo>
                  <a:lnTo>
                    <a:pt x="87" y="169"/>
                  </a:lnTo>
                  <a:lnTo>
                    <a:pt x="44" y="145"/>
                  </a:lnTo>
                  <a:lnTo>
                    <a:pt x="18" y="91"/>
                  </a:lnTo>
                  <a:lnTo>
                    <a:pt x="18" y="77"/>
                  </a:lnTo>
                  <a:lnTo>
                    <a:pt x="0" y="60"/>
                  </a:lnTo>
                  <a:lnTo>
                    <a:pt x="3" y="36"/>
                  </a:lnTo>
                  <a:lnTo>
                    <a:pt x="47" y="0"/>
                  </a:lnTo>
                  <a:lnTo>
                    <a:pt x="72" y="10"/>
                  </a:lnTo>
                  <a:lnTo>
                    <a:pt x="104" y="14"/>
                  </a:lnTo>
                  <a:lnTo>
                    <a:pt x="125" y="7"/>
                  </a:lnTo>
                  <a:lnTo>
                    <a:pt x="156" y="12"/>
                  </a:lnTo>
                  <a:lnTo>
                    <a:pt x="266" y="58"/>
                  </a:lnTo>
                  <a:lnTo>
                    <a:pt x="285" y="48"/>
                  </a:lnTo>
                  <a:lnTo>
                    <a:pt x="349" y="68"/>
                  </a:lnTo>
                  <a:lnTo>
                    <a:pt x="390" y="102"/>
                  </a:lnTo>
                  <a:lnTo>
                    <a:pt x="401" y="108"/>
                  </a:lnTo>
                  <a:lnTo>
                    <a:pt x="431" y="108"/>
                  </a:lnTo>
                  <a:lnTo>
                    <a:pt x="433" y="116"/>
                  </a:lnTo>
                  <a:lnTo>
                    <a:pt x="436" y="123"/>
                  </a:lnTo>
                  <a:lnTo>
                    <a:pt x="466" y="134"/>
                  </a:lnTo>
                  <a:lnTo>
                    <a:pt x="525" y="119"/>
                  </a:lnTo>
                  <a:lnTo>
                    <a:pt x="566" y="107"/>
                  </a:lnTo>
                  <a:lnTo>
                    <a:pt x="613" y="77"/>
                  </a:lnTo>
                  <a:lnTo>
                    <a:pt x="661" y="49"/>
                  </a:lnTo>
                  <a:lnTo>
                    <a:pt x="735" y="24"/>
                  </a:lnTo>
                  <a:lnTo>
                    <a:pt x="826" y="33"/>
                  </a:lnTo>
                  <a:lnTo>
                    <a:pt x="894" y="49"/>
                  </a:lnTo>
                  <a:lnTo>
                    <a:pt x="933" y="60"/>
                  </a:lnTo>
                  <a:lnTo>
                    <a:pt x="969" y="78"/>
                  </a:lnTo>
                  <a:lnTo>
                    <a:pt x="1008" y="72"/>
                  </a:lnTo>
                  <a:lnTo>
                    <a:pt x="1023" y="89"/>
                  </a:lnTo>
                  <a:lnTo>
                    <a:pt x="1059" y="101"/>
                  </a:lnTo>
                  <a:lnTo>
                    <a:pt x="1097" y="98"/>
                  </a:lnTo>
                  <a:lnTo>
                    <a:pt x="1106" y="114"/>
                  </a:lnTo>
                  <a:lnTo>
                    <a:pt x="1328" y="186"/>
                  </a:lnTo>
                  <a:lnTo>
                    <a:pt x="1558" y="298"/>
                  </a:lnTo>
                  <a:lnTo>
                    <a:pt x="1676" y="493"/>
                  </a:lnTo>
                  <a:lnTo>
                    <a:pt x="1595" y="549"/>
                  </a:lnTo>
                  <a:lnTo>
                    <a:pt x="1565" y="582"/>
                  </a:lnTo>
                  <a:lnTo>
                    <a:pt x="1554" y="578"/>
                  </a:lnTo>
                  <a:lnTo>
                    <a:pt x="1536" y="589"/>
                  </a:lnTo>
                  <a:lnTo>
                    <a:pt x="1523" y="638"/>
                  </a:lnTo>
                  <a:lnTo>
                    <a:pt x="1502" y="642"/>
                  </a:lnTo>
                  <a:lnTo>
                    <a:pt x="1496" y="627"/>
                  </a:lnTo>
                  <a:lnTo>
                    <a:pt x="1480" y="611"/>
                  </a:lnTo>
                  <a:lnTo>
                    <a:pt x="1463" y="619"/>
                  </a:lnTo>
                  <a:lnTo>
                    <a:pt x="1464" y="573"/>
                  </a:lnTo>
                  <a:lnTo>
                    <a:pt x="1447" y="568"/>
                  </a:lnTo>
                  <a:lnTo>
                    <a:pt x="1388" y="572"/>
                  </a:lnTo>
                  <a:lnTo>
                    <a:pt x="1391" y="549"/>
                  </a:lnTo>
                  <a:lnTo>
                    <a:pt x="1419" y="518"/>
                  </a:lnTo>
                  <a:lnTo>
                    <a:pt x="1400" y="512"/>
                  </a:lnTo>
                  <a:lnTo>
                    <a:pt x="1391" y="480"/>
                  </a:lnTo>
                  <a:lnTo>
                    <a:pt x="1280" y="514"/>
                  </a:lnTo>
                  <a:lnTo>
                    <a:pt x="1282" y="533"/>
                  </a:lnTo>
                  <a:lnTo>
                    <a:pt x="1255" y="541"/>
                  </a:lnTo>
                  <a:lnTo>
                    <a:pt x="1263" y="551"/>
                  </a:lnTo>
                  <a:lnTo>
                    <a:pt x="1295" y="550"/>
                  </a:lnTo>
                  <a:lnTo>
                    <a:pt x="1319" y="521"/>
                  </a:lnTo>
                  <a:lnTo>
                    <a:pt x="1353" y="545"/>
                  </a:lnTo>
                  <a:lnTo>
                    <a:pt x="1335" y="569"/>
                  </a:lnTo>
                  <a:lnTo>
                    <a:pt x="1363" y="601"/>
                  </a:lnTo>
                  <a:lnTo>
                    <a:pt x="1313" y="647"/>
                  </a:lnTo>
                  <a:lnTo>
                    <a:pt x="1276" y="629"/>
                  </a:lnTo>
                  <a:lnTo>
                    <a:pt x="1215" y="658"/>
                  </a:lnTo>
                  <a:lnTo>
                    <a:pt x="1197" y="636"/>
                  </a:lnTo>
                  <a:lnTo>
                    <a:pt x="1186" y="638"/>
                  </a:lnTo>
                  <a:lnTo>
                    <a:pt x="1125" y="642"/>
                  </a:lnTo>
                  <a:lnTo>
                    <a:pt x="1126" y="613"/>
                  </a:lnTo>
                  <a:lnTo>
                    <a:pt x="1060" y="591"/>
                  </a:lnTo>
                  <a:lnTo>
                    <a:pt x="1039" y="573"/>
                  </a:lnTo>
                  <a:lnTo>
                    <a:pt x="1021" y="619"/>
                  </a:lnTo>
                  <a:lnTo>
                    <a:pt x="963" y="632"/>
                  </a:lnTo>
                  <a:lnTo>
                    <a:pt x="883" y="639"/>
                  </a:lnTo>
                  <a:lnTo>
                    <a:pt x="861" y="603"/>
                  </a:lnTo>
                  <a:lnTo>
                    <a:pt x="811" y="627"/>
                  </a:lnTo>
                  <a:lnTo>
                    <a:pt x="782" y="601"/>
                  </a:lnTo>
                  <a:lnTo>
                    <a:pt x="725" y="621"/>
                  </a:lnTo>
                  <a:lnTo>
                    <a:pt x="723" y="662"/>
                  </a:lnTo>
                  <a:lnTo>
                    <a:pt x="762" y="686"/>
                  </a:lnTo>
                  <a:lnTo>
                    <a:pt x="757" y="715"/>
                  </a:lnTo>
                  <a:lnTo>
                    <a:pt x="790" y="723"/>
                  </a:lnTo>
                  <a:lnTo>
                    <a:pt x="837" y="748"/>
                  </a:lnTo>
                  <a:lnTo>
                    <a:pt x="808" y="759"/>
                  </a:lnTo>
                  <a:lnTo>
                    <a:pt x="781" y="766"/>
                  </a:lnTo>
                  <a:lnTo>
                    <a:pt x="772" y="787"/>
                  </a:lnTo>
                  <a:lnTo>
                    <a:pt x="746" y="768"/>
                  </a:lnTo>
                  <a:lnTo>
                    <a:pt x="726" y="792"/>
                  </a:lnTo>
                  <a:lnTo>
                    <a:pt x="699" y="788"/>
                  </a:lnTo>
                  <a:lnTo>
                    <a:pt x="677" y="804"/>
                  </a:lnTo>
                  <a:lnTo>
                    <a:pt x="685" y="852"/>
                  </a:lnTo>
                  <a:lnTo>
                    <a:pt x="656" y="862"/>
                  </a:lnTo>
                  <a:lnTo>
                    <a:pt x="647" y="920"/>
                  </a:lnTo>
                  <a:lnTo>
                    <a:pt x="586" y="972"/>
                  </a:lnTo>
                  <a:close/>
                  <a:moveTo>
                    <a:pt x="513" y="889"/>
                  </a:moveTo>
                  <a:lnTo>
                    <a:pt x="513" y="889"/>
                  </a:lnTo>
                  <a:lnTo>
                    <a:pt x="557" y="903"/>
                  </a:lnTo>
                  <a:lnTo>
                    <a:pt x="588" y="961"/>
                  </a:lnTo>
                  <a:lnTo>
                    <a:pt x="641" y="917"/>
                  </a:lnTo>
                  <a:lnTo>
                    <a:pt x="650" y="857"/>
                  </a:lnTo>
                  <a:lnTo>
                    <a:pt x="678" y="847"/>
                  </a:lnTo>
                  <a:lnTo>
                    <a:pt x="670" y="801"/>
                  </a:lnTo>
                  <a:lnTo>
                    <a:pt x="697" y="781"/>
                  </a:lnTo>
                  <a:lnTo>
                    <a:pt x="723" y="785"/>
                  </a:lnTo>
                  <a:lnTo>
                    <a:pt x="744" y="759"/>
                  </a:lnTo>
                  <a:lnTo>
                    <a:pt x="769" y="776"/>
                  </a:lnTo>
                  <a:lnTo>
                    <a:pt x="776" y="760"/>
                  </a:lnTo>
                  <a:lnTo>
                    <a:pt x="806" y="752"/>
                  </a:lnTo>
                  <a:lnTo>
                    <a:pt x="821" y="747"/>
                  </a:lnTo>
                  <a:lnTo>
                    <a:pt x="788" y="729"/>
                  </a:lnTo>
                  <a:lnTo>
                    <a:pt x="750" y="720"/>
                  </a:lnTo>
                  <a:lnTo>
                    <a:pt x="750" y="716"/>
                  </a:lnTo>
                  <a:lnTo>
                    <a:pt x="755" y="689"/>
                  </a:lnTo>
                  <a:lnTo>
                    <a:pt x="716" y="665"/>
                  </a:lnTo>
                  <a:lnTo>
                    <a:pt x="719" y="616"/>
                  </a:lnTo>
                  <a:lnTo>
                    <a:pt x="784" y="594"/>
                  </a:lnTo>
                  <a:lnTo>
                    <a:pt x="812" y="619"/>
                  </a:lnTo>
                  <a:lnTo>
                    <a:pt x="864" y="594"/>
                  </a:lnTo>
                  <a:lnTo>
                    <a:pt x="887" y="632"/>
                  </a:lnTo>
                  <a:lnTo>
                    <a:pt x="962" y="625"/>
                  </a:lnTo>
                  <a:lnTo>
                    <a:pt x="1016" y="614"/>
                  </a:lnTo>
                  <a:lnTo>
                    <a:pt x="1036" y="562"/>
                  </a:lnTo>
                  <a:lnTo>
                    <a:pt x="1064" y="585"/>
                  </a:lnTo>
                  <a:lnTo>
                    <a:pt x="1133" y="608"/>
                  </a:lnTo>
                  <a:lnTo>
                    <a:pt x="1131" y="635"/>
                  </a:lnTo>
                  <a:lnTo>
                    <a:pt x="1186" y="631"/>
                  </a:lnTo>
                  <a:lnTo>
                    <a:pt x="1199" y="629"/>
                  </a:lnTo>
                  <a:lnTo>
                    <a:pt x="1216" y="650"/>
                  </a:lnTo>
                  <a:lnTo>
                    <a:pt x="1276" y="622"/>
                  </a:lnTo>
                  <a:lnTo>
                    <a:pt x="1312" y="639"/>
                  </a:lnTo>
                  <a:lnTo>
                    <a:pt x="1354" y="600"/>
                  </a:lnTo>
                  <a:lnTo>
                    <a:pt x="1327" y="569"/>
                  </a:lnTo>
                  <a:lnTo>
                    <a:pt x="1344" y="547"/>
                  </a:lnTo>
                  <a:lnTo>
                    <a:pt x="1320" y="530"/>
                  </a:lnTo>
                  <a:lnTo>
                    <a:pt x="1298" y="557"/>
                  </a:lnTo>
                  <a:lnTo>
                    <a:pt x="1260" y="557"/>
                  </a:lnTo>
                  <a:lnTo>
                    <a:pt x="1243" y="538"/>
                  </a:lnTo>
                  <a:lnTo>
                    <a:pt x="1275" y="528"/>
                  </a:lnTo>
                  <a:lnTo>
                    <a:pt x="1273" y="509"/>
                  </a:lnTo>
                  <a:lnTo>
                    <a:pt x="1298" y="501"/>
                  </a:lnTo>
                  <a:lnTo>
                    <a:pt x="1395" y="471"/>
                  </a:lnTo>
                  <a:lnTo>
                    <a:pt x="1405" y="507"/>
                  </a:lnTo>
                  <a:lnTo>
                    <a:pt x="1430" y="515"/>
                  </a:lnTo>
                  <a:lnTo>
                    <a:pt x="1398" y="552"/>
                  </a:lnTo>
                  <a:lnTo>
                    <a:pt x="1396" y="565"/>
                  </a:lnTo>
                  <a:lnTo>
                    <a:pt x="1448" y="561"/>
                  </a:lnTo>
                  <a:lnTo>
                    <a:pt x="1471" y="568"/>
                  </a:lnTo>
                  <a:lnTo>
                    <a:pt x="1470" y="609"/>
                  </a:lnTo>
                  <a:lnTo>
                    <a:pt x="1482" y="603"/>
                  </a:lnTo>
                  <a:lnTo>
                    <a:pt x="1502" y="624"/>
                  </a:lnTo>
                  <a:lnTo>
                    <a:pt x="1506" y="634"/>
                  </a:lnTo>
                  <a:lnTo>
                    <a:pt x="1518" y="632"/>
                  </a:lnTo>
                  <a:lnTo>
                    <a:pt x="1530" y="585"/>
                  </a:lnTo>
                  <a:lnTo>
                    <a:pt x="1553" y="570"/>
                  </a:lnTo>
                  <a:lnTo>
                    <a:pt x="1564" y="574"/>
                  </a:lnTo>
                  <a:lnTo>
                    <a:pt x="1591" y="544"/>
                  </a:lnTo>
                  <a:lnTo>
                    <a:pt x="1667" y="491"/>
                  </a:lnTo>
                  <a:lnTo>
                    <a:pt x="1553" y="303"/>
                  </a:lnTo>
                  <a:lnTo>
                    <a:pt x="1326" y="192"/>
                  </a:lnTo>
                  <a:lnTo>
                    <a:pt x="1101" y="119"/>
                  </a:lnTo>
                  <a:lnTo>
                    <a:pt x="1093" y="105"/>
                  </a:lnTo>
                  <a:lnTo>
                    <a:pt x="1058" y="108"/>
                  </a:lnTo>
                  <a:lnTo>
                    <a:pt x="1019" y="94"/>
                  </a:lnTo>
                  <a:lnTo>
                    <a:pt x="1005" y="79"/>
                  </a:lnTo>
                  <a:lnTo>
                    <a:pt x="968" y="85"/>
                  </a:lnTo>
                  <a:lnTo>
                    <a:pt x="931" y="66"/>
                  </a:lnTo>
                  <a:lnTo>
                    <a:pt x="893" y="55"/>
                  </a:lnTo>
                  <a:lnTo>
                    <a:pt x="825" y="40"/>
                  </a:lnTo>
                  <a:lnTo>
                    <a:pt x="736" y="31"/>
                  </a:lnTo>
                  <a:lnTo>
                    <a:pt x="664" y="55"/>
                  </a:lnTo>
                  <a:lnTo>
                    <a:pt x="617" y="83"/>
                  </a:lnTo>
                  <a:lnTo>
                    <a:pt x="568" y="113"/>
                  </a:lnTo>
                  <a:lnTo>
                    <a:pt x="527" y="125"/>
                  </a:lnTo>
                  <a:lnTo>
                    <a:pt x="466" y="141"/>
                  </a:lnTo>
                  <a:lnTo>
                    <a:pt x="431" y="128"/>
                  </a:lnTo>
                  <a:lnTo>
                    <a:pt x="426" y="115"/>
                  </a:lnTo>
                  <a:lnTo>
                    <a:pt x="398" y="114"/>
                  </a:lnTo>
                  <a:lnTo>
                    <a:pt x="386" y="107"/>
                  </a:lnTo>
                  <a:lnTo>
                    <a:pt x="346" y="73"/>
                  </a:lnTo>
                  <a:lnTo>
                    <a:pt x="285" y="56"/>
                  </a:lnTo>
                  <a:lnTo>
                    <a:pt x="266" y="65"/>
                  </a:lnTo>
                  <a:lnTo>
                    <a:pt x="155" y="18"/>
                  </a:lnTo>
                  <a:lnTo>
                    <a:pt x="126" y="14"/>
                  </a:lnTo>
                  <a:lnTo>
                    <a:pt x="105" y="21"/>
                  </a:lnTo>
                  <a:lnTo>
                    <a:pt x="70" y="17"/>
                  </a:lnTo>
                  <a:lnTo>
                    <a:pt x="48" y="8"/>
                  </a:lnTo>
                  <a:lnTo>
                    <a:pt x="9" y="40"/>
                  </a:lnTo>
                  <a:lnTo>
                    <a:pt x="7" y="57"/>
                  </a:lnTo>
                  <a:lnTo>
                    <a:pt x="25" y="74"/>
                  </a:lnTo>
                  <a:lnTo>
                    <a:pt x="25" y="90"/>
                  </a:lnTo>
                  <a:lnTo>
                    <a:pt x="49" y="140"/>
                  </a:lnTo>
                  <a:lnTo>
                    <a:pt x="88" y="162"/>
                  </a:lnTo>
                  <a:lnTo>
                    <a:pt x="106" y="158"/>
                  </a:lnTo>
                  <a:lnTo>
                    <a:pt x="108" y="163"/>
                  </a:lnTo>
                  <a:lnTo>
                    <a:pt x="136" y="162"/>
                  </a:lnTo>
                  <a:lnTo>
                    <a:pt x="162" y="158"/>
                  </a:lnTo>
                  <a:lnTo>
                    <a:pt x="169" y="169"/>
                  </a:lnTo>
                  <a:lnTo>
                    <a:pt x="202" y="140"/>
                  </a:lnTo>
                  <a:lnTo>
                    <a:pt x="271" y="90"/>
                  </a:lnTo>
                  <a:lnTo>
                    <a:pt x="282" y="89"/>
                  </a:lnTo>
                  <a:lnTo>
                    <a:pt x="289" y="91"/>
                  </a:lnTo>
                  <a:lnTo>
                    <a:pt x="289" y="129"/>
                  </a:lnTo>
                  <a:lnTo>
                    <a:pt x="309" y="135"/>
                  </a:lnTo>
                  <a:lnTo>
                    <a:pt x="334" y="145"/>
                  </a:lnTo>
                  <a:lnTo>
                    <a:pt x="332" y="178"/>
                  </a:lnTo>
                  <a:lnTo>
                    <a:pt x="309" y="239"/>
                  </a:lnTo>
                  <a:lnTo>
                    <a:pt x="282" y="290"/>
                  </a:lnTo>
                  <a:lnTo>
                    <a:pt x="251" y="264"/>
                  </a:lnTo>
                  <a:lnTo>
                    <a:pt x="175" y="231"/>
                  </a:lnTo>
                  <a:lnTo>
                    <a:pt x="157" y="268"/>
                  </a:lnTo>
                  <a:lnTo>
                    <a:pt x="174" y="312"/>
                  </a:lnTo>
                  <a:lnTo>
                    <a:pt x="201" y="310"/>
                  </a:lnTo>
                  <a:lnTo>
                    <a:pt x="277" y="333"/>
                  </a:lnTo>
                  <a:lnTo>
                    <a:pt x="303" y="375"/>
                  </a:lnTo>
                  <a:lnTo>
                    <a:pt x="361" y="373"/>
                  </a:lnTo>
                  <a:lnTo>
                    <a:pt x="391" y="400"/>
                  </a:lnTo>
                  <a:lnTo>
                    <a:pt x="362" y="411"/>
                  </a:lnTo>
                  <a:lnTo>
                    <a:pt x="332" y="420"/>
                  </a:lnTo>
                  <a:lnTo>
                    <a:pt x="337" y="431"/>
                  </a:lnTo>
                  <a:lnTo>
                    <a:pt x="345" y="457"/>
                  </a:lnTo>
                  <a:lnTo>
                    <a:pt x="369" y="490"/>
                  </a:lnTo>
                  <a:lnTo>
                    <a:pt x="422" y="496"/>
                  </a:lnTo>
                  <a:lnTo>
                    <a:pt x="435" y="499"/>
                  </a:lnTo>
                  <a:lnTo>
                    <a:pt x="464" y="502"/>
                  </a:lnTo>
                  <a:lnTo>
                    <a:pt x="489" y="515"/>
                  </a:lnTo>
                  <a:lnTo>
                    <a:pt x="485" y="580"/>
                  </a:lnTo>
                  <a:lnTo>
                    <a:pt x="483" y="583"/>
                  </a:lnTo>
                  <a:lnTo>
                    <a:pt x="489" y="638"/>
                  </a:lnTo>
                  <a:lnTo>
                    <a:pt x="464" y="649"/>
                  </a:lnTo>
                  <a:lnTo>
                    <a:pt x="461" y="680"/>
                  </a:lnTo>
                  <a:lnTo>
                    <a:pt x="483" y="702"/>
                  </a:lnTo>
                  <a:lnTo>
                    <a:pt x="504" y="760"/>
                  </a:lnTo>
                  <a:lnTo>
                    <a:pt x="562" y="780"/>
                  </a:lnTo>
                  <a:lnTo>
                    <a:pt x="561" y="800"/>
                  </a:lnTo>
                  <a:lnTo>
                    <a:pt x="522" y="802"/>
                  </a:lnTo>
                  <a:lnTo>
                    <a:pt x="513" y="882"/>
                  </a:lnTo>
                  <a:lnTo>
                    <a:pt x="513" y="889"/>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7" name="Freeform 62"/>
            <p:cNvSpPr>
              <a:spLocks/>
            </p:cNvSpPr>
            <p:nvPr/>
          </p:nvSpPr>
          <p:spPr bwMode="auto">
            <a:xfrm>
              <a:off x="4247" y="1134"/>
              <a:ext cx="411" cy="311"/>
            </a:xfrm>
            <a:custGeom>
              <a:avLst/>
              <a:gdLst>
                <a:gd name="T0" fmla="*/ 411 w 685"/>
                <a:gd name="T1" fmla="*/ 412 h 518"/>
                <a:gd name="T2" fmla="*/ 447 w 685"/>
                <a:gd name="T3" fmla="*/ 392 h 518"/>
                <a:gd name="T4" fmla="*/ 465 w 685"/>
                <a:gd name="T5" fmla="*/ 349 h 518"/>
                <a:gd name="T6" fmla="*/ 527 w 685"/>
                <a:gd name="T7" fmla="*/ 364 h 518"/>
                <a:gd name="T8" fmla="*/ 527 w 685"/>
                <a:gd name="T9" fmla="*/ 290 h 518"/>
                <a:gd name="T10" fmla="*/ 544 w 685"/>
                <a:gd name="T11" fmla="*/ 277 h 518"/>
                <a:gd name="T12" fmla="*/ 598 w 685"/>
                <a:gd name="T13" fmla="*/ 279 h 518"/>
                <a:gd name="T14" fmla="*/ 660 w 685"/>
                <a:gd name="T15" fmla="*/ 344 h 518"/>
                <a:gd name="T16" fmla="*/ 638 w 685"/>
                <a:gd name="T17" fmla="*/ 257 h 518"/>
                <a:gd name="T18" fmla="*/ 685 w 685"/>
                <a:gd name="T19" fmla="*/ 176 h 518"/>
                <a:gd name="T20" fmla="*/ 658 w 685"/>
                <a:gd name="T21" fmla="*/ 134 h 518"/>
                <a:gd name="T22" fmla="*/ 600 w 685"/>
                <a:gd name="T23" fmla="*/ 143 h 518"/>
                <a:gd name="T24" fmla="*/ 571 w 685"/>
                <a:gd name="T25" fmla="*/ 97 h 518"/>
                <a:gd name="T26" fmla="*/ 537 w 685"/>
                <a:gd name="T27" fmla="*/ 59 h 518"/>
                <a:gd name="T28" fmla="*/ 514 w 685"/>
                <a:gd name="T29" fmla="*/ 19 h 518"/>
                <a:gd name="T30" fmla="*/ 486 w 685"/>
                <a:gd name="T31" fmla="*/ 58 h 518"/>
                <a:gd name="T32" fmla="*/ 487 w 685"/>
                <a:gd name="T33" fmla="*/ 128 h 518"/>
                <a:gd name="T34" fmla="*/ 434 w 685"/>
                <a:gd name="T35" fmla="*/ 121 h 518"/>
                <a:gd name="T36" fmla="*/ 438 w 685"/>
                <a:gd name="T37" fmla="*/ 38 h 518"/>
                <a:gd name="T38" fmla="*/ 342 w 685"/>
                <a:gd name="T39" fmla="*/ 25 h 518"/>
                <a:gd name="T40" fmla="*/ 317 w 685"/>
                <a:gd name="T41" fmla="*/ 0 h 518"/>
                <a:gd name="T42" fmla="*/ 347 w 685"/>
                <a:gd name="T43" fmla="*/ 79 h 518"/>
                <a:gd name="T44" fmla="*/ 297 w 685"/>
                <a:gd name="T45" fmla="*/ 71 h 518"/>
                <a:gd name="T46" fmla="*/ 210 w 685"/>
                <a:gd name="T47" fmla="*/ 98 h 518"/>
                <a:gd name="T48" fmla="*/ 88 w 685"/>
                <a:gd name="T49" fmla="*/ 213 h 518"/>
                <a:gd name="T50" fmla="*/ 99 w 685"/>
                <a:gd name="T51" fmla="*/ 263 h 518"/>
                <a:gd name="T52" fmla="*/ 30 w 685"/>
                <a:gd name="T53" fmla="*/ 381 h 518"/>
                <a:gd name="T54" fmla="*/ 13 w 685"/>
                <a:gd name="T55" fmla="*/ 435 h 518"/>
                <a:gd name="T56" fmla="*/ 89 w 685"/>
                <a:gd name="T57" fmla="*/ 469 h 518"/>
                <a:gd name="T58" fmla="*/ 133 w 685"/>
                <a:gd name="T59" fmla="*/ 518 h 518"/>
                <a:gd name="T60" fmla="*/ 256 w 685"/>
                <a:gd name="T61" fmla="*/ 501 h 518"/>
                <a:gd name="T62" fmla="*/ 249 w 685"/>
                <a:gd name="T63" fmla="*/ 449 h 518"/>
                <a:gd name="T64" fmla="*/ 289 w 685"/>
                <a:gd name="T65" fmla="*/ 427 h 518"/>
                <a:gd name="T66" fmla="*/ 353 w 685"/>
                <a:gd name="T67" fmla="*/ 445 h 518"/>
                <a:gd name="T68" fmla="*/ 411 w 685"/>
                <a:gd name="T69" fmla="*/ 412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85" h="518">
                  <a:moveTo>
                    <a:pt x="411" y="412"/>
                  </a:moveTo>
                  <a:lnTo>
                    <a:pt x="411" y="412"/>
                  </a:lnTo>
                  <a:lnTo>
                    <a:pt x="427" y="391"/>
                  </a:lnTo>
                  <a:lnTo>
                    <a:pt x="447" y="392"/>
                  </a:lnTo>
                  <a:lnTo>
                    <a:pt x="449" y="351"/>
                  </a:lnTo>
                  <a:lnTo>
                    <a:pt x="465" y="349"/>
                  </a:lnTo>
                  <a:lnTo>
                    <a:pt x="489" y="343"/>
                  </a:lnTo>
                  <a:lnTo>
                    <a:pt x="527" y="364"/>
                  </a:lnTo>
                  <a:lnTo>
                    <a:pt x="554" y="330"/>
                  </a:lnTo>
                  <a:lnTo>
                    <a:pt x="527" y="290"/>
                  </a:lnTo>
                  <a:lnTo>
                    <a:pt x="539" y="281"/>
                  </a:lnTo>
                  <a:lnTo>
                    <a:pt x="544" y="277"/>
                  </a:lnTo>
                  <a:lnTo>
                    <a:pt x="574" y="298"/>
                  </a:lnTo>
                  <a:lnTo>
                    <a:pt x="598" y="279"/>
                  </a:lnTo>
                  <a:lnTo>
                    <a:pt x="640" y="351"/>
                  </a:lnTo>
                  <a:lnTo>
                    <a:pt x="660" y="344"/>
                  </a:lnTo>
                  <a:lnTo>
                    <a:pt x="676" y="273"/>
                  </a:lnTo>
                  <a:lnTo>
                    <a:pt x="638" y="257"/>
                  </a:lnTo>
                  <a:lnTo>
                    <a:pt x="631" y="206"/>
                  </a:lnTo>
                  <a:lnTo>
                    <a:pt x="685" y="176"/>
                  </a:lnTo>
                  <a:lnTo>
                    <a:pt x="672" y="157"/>
                  </a:lnTo>
                  <a:lnTo>
                    <a:pt x="658" y="134"/>
                  </a:lnTo>
                  <a:lnTo>
                    <a:pt x="628" y="124"/>
                  </a:lnTo>
                  <a:lnTo>
                    <a:pt x="600" y="143"/>
                  </a:lnTo>
                  <a:lnTo>
                    <a:pt x="574" y="144"/>
                  </a:lnTo>
                  <a:lnTo>
                    <a:pt x="571" y="97"/>
                  </a:lnTo>
                  <a:lnTo>
                    <a:pt x="560" y="61"/>
                  </a:lnTo>
                  <a:lnTo>
                    <a:pt x="537" y="59"/>
                  </a:lnTo>
                  <a:lnTo>
                    <a:pt x="520" y="45"/>
                  </a:lnTo>
                  <a:lnTo>
                    <a:pt x="514" y="19"/>
                  </a:lnTo>
                  <a:lnTo>
                    <a:pt x="494" y="26"/>
                  </a:lnTo>
                  <a:lnTo>
                    <a:pt x="486" y="58"/>
                  </a:lnTo>
                  <a:lnTo>
                    <a:pt x="499" y="99"/>
                  </a:lnTo>
                  <a:lnTo>
                    <a:pt x="487" y="128"/>
                  </a:lnTo>
                  <a:lnTo>
                    <a:pt x="464" y="143"/>
                  </a:lnTo>
                  <a:lnTo>
                    <a:pt x="434" y="121"/>
                  </a:lnTo>
                  <a:lnTo>
                    <a:pt x="430" y="83"/>
                  </a:lnTo>
                  <a:lnTo>
                    <a:pt x="438" y="38"/>
                  </a:lnTo>
                  <a:lnTo>
                    <a:pt x="421" y="19"/>
                  </a:lnTo>
                  <a:lnTo>
                    <a:pt x="342" y="25"/>
                  </a:lnTo>
                  <a:lnTo>
                    <a:pt x="338" y="5"/>
                  </a:lnTo>
                  <a:lnTo>
                    <a:pt x="317" y="0"/>
                  </a:lnTo>
                  <a:lnTo>
                    <a:pt x="315" y="46"/>
                  </a:lnTo>
                  <a:lnTo>
                    <a:pt x="347" y="79"/>
                  </a:lnTo>
                  <a:lnTo>
                    <a:pt x="325" y="91"/>
                  </a:lnTo>
                  <a:lnTo>
                    <a:pt x="297" y="71"/>
                  </a:lnTo>
                  <a:lnTo>
                    <a:pt x="231" y="115"/>
                  </a:lnTo>
                  <a:lnTo>
                    <a:pt x="210" y="98"/>
                  </a:lnTo>
                  <a:lnTo>
                    <a:pt x="135" y="135"/>
                  </a:lnTo>
                  <a:lnTo>
                    <a:pt x="88" y="213"/>
                  </a:lnTo>
                  <a:lnTo>
                    <a:pt x="102" y="242"/>
                  </a:lnTo>
                  <a:lnTo>
                    <a:pt x="99" y="263"/>
                  </a:lnTo>
                  <a:lnTo>
                    <a:pt x="3" y="326"/>
                  </a:lnTo>
                  <a:lnTo>
                    <a:pt x="30" y="381"/>
                  </a:lnTo>
                  <a:lnTo>
                    <a:pt x="0" y="405"/>
                  </a:lnTo>
                  <a:lnTo>
                    <a:pt x="13" y="435"/>
                  </a:lnTo>
                  <a:lnTo>
                    <a:pt x="80" y="474"/>
                  </a:lnTo>
                  <a:lnTo>
                    <a:pt x="89" y="469"/>
                  </a:lnTo>
                  <a:lnTo>
                    <a:pt x="117" y="481"/>
                  </a:lnTo>
                  <a:lnTo>
                    <a:pt x="133" y="518"/>
                  </a:lnTo>
                  <a:lnTo>
                    <a:pt x="180" y="491"/>
                  </a:lnTo>
                  <a:lnTo>
                    <a:pt x="256" y="501"/>
                  </a:lnTo>
                  <a:lnTo>
                    <a:pt x="260" y="487"/>
                  </a:lnTo>
                  <a:lnTo>
                    <a:pt x="249" y="449"/>
                  </a:lnTo>
                  <a:lnTo>
                    <a:pt x="279" y="460"/>
                  </a:lnTo>
                  <a:lnTo>
                    <a:pt x="289" y="427"/>
                  </a:lnTo>
                  <a:lnTo>
                    <a:pt x="324" y="419"/>
                  </a:lnTo>
                  <a:lnTo>
                    <a:pt x="353" y="445"/>
                  </a:lnTo>
                  <a:lnTo>
                    <a:pt x="394" y="410"/>
                  </a:lnTo>
                  <a:lnTo>
                    <a:pt x="411" y="412"/>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8" name="Freeform 63"/>
            <p:cNvSpPr>
              <a:spLocks noEditPoints="1"/>
            </p:cNvSpPr>
            <p:nvPr/>
          </p:nvSpPr>
          <p:spPr bwMode="auto">
            <a:xfrm>
              <a:off x="4245" y="1131"/>
              <a:ext cx="416" cy="316"/>
            </a:xfrm>
            <a:custGeom>
              <a:avLst/>
              <a:gdLst>
                <a:gd name="T0" fmla="*/ 118 w 694"/>
                <a:gd name="T1" fmla="*/ 487 h 526"/>
                <a:gd name="T2" fmla="*/ 14 w 694"/>
                <a:gd name="T3" fmla="*/ 441 h 526"/>
                <a:gd name="T4" fmla="*/ 3 w 694"/>
                <a:gd name="T5" fmla="*/ 329 h 526"/>
                <a:gd name="T6" fmla="*/ 88 w 694"/>
                <a:gd name="T7" fmla="*/ 217 h 526"/>
                <a:gd name="T8" fmla="*/ 235 w 694"/>
                <a:gd name="T9" fmla="*/ 115 h 526"/>
                <a:gd name="T10" fmla="*/ 346 w 694"/>
                <a:gd name="T11" fmla="*/ 82 h 526"/>
                <a:gd name="T12" fmla="*/ 345 w 694"/>
                <a:gd name="T13" fmla="*/ 6 h 526"/>
                <a:gd name="T14" fmla="*/ 446 w 694"/>
                <a:gd name="T15" fmla="*/ 41 h 526"/>
                <a:gd name="T16" fmla="*/ 468 w 694"/>
                <a:gd name="T17" fmla="*/ 143 h 526"/>
                <a:gd name="T18" fmla="*/ 486 w 694"/>
                <a:gd name="T19" fmla="*/ 62 h 526"/>
                <a:gd name="T20" fmla="*/ 527 w 694"/>
                <a:gd name="T21" fmla="*/ 47 h 526"/>
                <a:gd name="T22" fmla="*/ 579 w 694"/>
                <a:gd name="T23" fmla="*/ 100 h 526"/>
                <a:gd name="T24" fmla="*/ 632 w 694"/>
                <a:gd name="T25" fmla="*/ 125 h 526"/>
                <a:gd name="T26" fmla="*/ 694 w 694"/>
                <a:gd name="T27" fmla="*/ 181 h 526"/>
                <a:gd name="T28" fmla="*/ 684 w 694"/>
                <a:gd name="T29" fmla="*/ 275 h 526"/>
                <a:gd name="T30" fmla="*/ 601 w 694"/>
                <a:gd name="T31" fmla="*/ 288 h 526"/>
                <a:gd name="T32" fmla="*/ 535 w 694"/>
                <a:gd name="T33" fmla="*/ 295 h 526"/>
                <a:gd name="T34" fmla="*/ 493 w 694"/>
                <a:gd name="T35" fmla="*/ 351 h 526"/>
                <a:gd name="T36" fmla="*/ 454 w 694"/>
                <a:gd name="T37" fmla="*/ 400 h 526"/>
                <a:gd name="T38" fmla="*/ 399 w 694"/>
                <a:gd name="T39" fmla="*/ 417 h 526"/>
                <a:gd name="T40" fmla="*/ 296 w 694"/>
                <a:gd name="T41" fmla="*/ 434 h 526"/>
                <a:gd name="T42" fmla="*/ 267 w 694"/>
                <a:gd name="T43" fmla="*/ 491 h 526"/>
                <a:gd name="T44" fmla="*/ 136 w 694"/>
                <a:gd name="T45" fmla="*/ 526 h 526"/>
                <a:gd name="T46" fmla="*/ 123 w 694"/>
                <a:gd name="T47" fmla="*/ 482 h 526"/>
                <a:gd name="T48" fmla="*/ 258 w 694"/>
                <a:gd name="T49" fmla="*/ 501 h 526"/>
                <a:gd name="T50" fmla="*/ 281 w 694"/>
                <a:gd name="T51" fmla="*/ 460 h 526"/>
                <a:gd name="T52" fmla="*/ 357 w 694"/>
                <a:gd name="T53" fmla="*/ 444 h 526"/>
                <a:gd name="T54" fmla="*/ 429 w 694"/>
                <a:gd name="T55" fmla="*/ 391 h 526"/>
                <a:gd name="T56" fmla="*/ 468 w 694"/>
                <a:gd name="T57" fmla="*/ 350 h 526"/>
                <a:gd name="T58" fmla="*/ 554 w 694"/>
                <a:gd name="T59" fmla="*/ 334 h 526"/>
                <a:gd name="T60" fmla="*/ 578 w 694"/>
                <a:gd name="T61" fmla="*/ 298 h 526"/>
                <a:gd name="T62" fmla="*/ 661 w 694"/>
                <a:gd name="T63" fmla="*/ 346 h 526"/>
                <a:gd name="T64" fmla="*/ 631 w 694"/>
                <a:gd name="T65" fmla="*/ 208 h 526"/>
                <a:gd name="T66" fmla="*/ 660 w 694"/>
                <a:gd name="T67" fmla="*/ 141 h 526"/>
                <a:gd name="T68" fmla="*/ 575 w 694"/>
                <a:gd name="T69" fmla="*/ 152 h 526"/>
                <a:gd name="T70" fmla="*/ 540 w 694"/>
                <a:gd name="T71" fmla="*/ 66 h 526"/>
                <a:gd name="T72" fmla="*/ 501 w 694"/>
                <a:gd name="T73" fmla="*/ 32 h 526"/>
                <a:gd name="T74" fmla="*/ 494 w 694"/>
                <a:gd name="T75" fmla="*/ 134 h 526"/>
                <a:gd name="T76" fmla="*/ 430 w 694"/>
                <a:gd name="T77" fmla="*/ 87 h 526"/>
                <a:gd name="T78" fmla="*/ 424 w 694"/>
                <a:gd name="T79" fmla="*/ 26 h 526"/>
                <a:gd name="T80" fmla="*/ 324 w 694"/>
                <a:gd name="T81" fmla="*/ 8 h 526"/>
                <a:gd name="T82" fmla="*/ 329 w 694"/>
                <a:gd name="T83" fmla="*/ 99 h 526"/>
                <a:gd name="T84" fmla="*/ 214 w 694"/>
                <a:gd name="T85" fmla="*/ 106 h 526"/>
                <a:gd name="T86" fmla="*/ 110 w 694"/>
                <a:gd name="T87" fmla="*/ 246 h 526"/>
                <a:gd name="T88" fmla="*/ 38 w 694"/>
                <a:gd name="T89" fmla="*/ 386 h 526"/>
                <a:gd name="T90" fmla="*/ 84 w 694"/>
                <a:gd name="T91" fmla="*/ 474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94" h="526">
                  <a:moveTo>
                    <a:pt x="136" y="526"/>
                  </a:moveTo>
                  <a:lnTo>
                    <a:pt x="136" y="526"/>
                  </a:lnTo>
                  <a:lnTo>
                    <a:pt x="118" y="487"/>
                  </a:lnTo>
                  <a:lnTo>
                    <a:pt x="93" y="477"/>
                  </a:lnTo>
                  <a:lnTo>
                    <a:pt x="83" y="482"/>
                  </a:lnTo>
                  <a:lnTo>
                    <a:pt x="14" y="441"/>
                  </a:lnTo>
                  <a:lnTo>
                    <a:pt x="0" y="408"/>
                  </a:lnTo>
                  <a:lnTo>
                    <a:pt x="30" y="384"/>
                  </a:lnTo>
                  <a:lnTo>
                    <a:pt x="3" y="329"/>
                  </a:lnTo>
                  <a:lnTo>
                    <a:pt x="99" y="265"/>
                  </a:lnTo>
                  <a:lnTo>
                    <a:pt x="103" y="247"/>
                  </a:lnTo>
                  <a:lnTo>
                    <a:pt x="88" y="217"/>
                  </a:lnTo>
                  <a:lnTo>
                    <a:pt x="136" y="137"/>
                  </a:lnTo>
                  <a:lnTo>
                    <a:pt x="214" y="98"/>
                  </a:lnTo>
                  <a:lnTo>
                    <a:pt x="235" y="115"/>
                  </a:lnTo>
                  <a:lnTo>
                    <a:pt x="301" y="71"/>
                  </a:lnTo>
                  <a:lnTo>
                    <a:pt x="329" y="91"/>
                  </a:lnTo>
                  <a:lnTo>
                    <a:pt x="346" y="82"/>
                  </a:lnTo>
                  <a:lnTo>
                    <a:pt x="316" y="52"/>
                  </a:lnTo>
                  <a:lnTo>
                    <a:pt x="318" y="0"/>
                  </a:lnTo>
                  <a:lnTo>
                    <a:pt x="345" y="6"/>
                  </a:lnTo>
                  <a:lnTo>
                    <a:pt x="349" y="25"/>
                  </a:lnTo>
                  <a:lnTo>
                    <a:pt x="427" y="19"/>
                  </a:lnTo>
                  <a:lnTo>
                    <a:pt x="446" y="41"/>
                  </a:lnTo>
                  <a:lnTo>
                    <a:pt x="437" y="87"/>
                  </a:lnTo>
                  <a:lnTo>
                    <a:pt x="441" y="123"/>
                  </a:lnTo>
                  <a:lnTo>
                    <a:pt x="468" y="143"/>
                  </a:lnTo>
                  <a:lnTo>
                    <a:pt x="488" y="130"/>
                  </a:lnTo>
                  <a:lnTo>
                    <a:pt x="500" y="103"/>
                  </a:lnTo>
                  <a:lnTo>
                    <a:pt x="486" y="62"/>
                  </a:lnTo>
                  <a:lnTo>
                    <a:pt x="496" y="27"/>
                  </a:lnTo>
                  <a:lnTo>
                    <a:pt x="520" y="18"/>
                  </a:lnTo>
                  <a:lnTo>
                    <a:pt x="527" y="47"/>
                  </a:lnTo>
                  <a:lnTo>
                    <a:pt x="542" y="60"/>
                  </a:lnTo>
                  <a:lnTo>
                    <a:pt x="566" y="62"/>
                  </a:lnTo>
                  <a:lnTo>
                    <a:pt x="579" y="100"/>
                  </a:lnTo>
                  <a:lnTo>
                    <a:pt x="581" y="145"/>
                  </a:lnTo>
                  <a:lnTo>
                    <a:pt x="603" y="144"/>
                  </a:lnTo>
                  <a:lnTo>
                    <a:pt x="632" y="125"/>
                  </a:lnTo>
                  <a:lnTo>
                    <a:pt x="664" y="135"/>
                  </a:lnTo>
                  <a:lnTo>
                    <a:pt x="679" y="160"/>
                  </a:lnTo>
                  <a:lnTo>
                    <a:pt x="694" y="181"/>
                  </a:lnTo>
                  <a:lnTo>
                    <a:pt x="638" y="212"/>
                  </a:lnTo>
                  <a:lnTo>
                    <a:pt x="645" y="259"/>
                  </a:lnTo>
                  <a:lnTo>
                    <a:pt x="684" y="275"/>
                  </a:lnTo>
                  <a:lnTo>
                    <a:pt x="667" y="351"/>
                  </a:lnTo>
                  <a:lnTo>
                    <a:pt x="642" y="359"/>
                  </a:lnTo>
                  <a:lnTo>
                    <a:pt x="601" y="288"/>
                  </a:lnTo>
                  <a:lnTo>
                    <a:pt x="578" y="306"/>
                  </a:lnTo>
                  <a:lnTo>
                    <a:pt x="548" y="285"/>
                  </a:lnTo>
                  <a:lnTo>
                    <a:pt x="535" y="295"/>
                  </a:lnTo>
                  <a:lnTo>
                    <a:pt x="562" y="335"/>
                  </a:lnTo>
                  <a:lnTo>
                    <a:pt x="532" y="372"/>
                  </a:lnTo>
                  <a:lnTo>
                    <a:pt x="493" y="351"/>
                  </a:lnTo>
                  <a:lnTo>
                    <a:pt x="470" y="356"/>
                  </a:lnTo>
                  <a:lnTo>
                    <a:pt x="456" y="358"/>
                  </a:lnTo>
                  <a:lnTo>
                    <a:pt x="454" y="400"/>
                  </a:lnTo>
                  <a:lnTo>
                    <a:pt x="432" y="398"/>
                  </a:lnTo>
                  <a:lnTo>
                    <a:pt x="416" y="420"/>
                  </a:lnTo>
                  <a:lnTo>
                    <a:pt x="399" y="417"/>
                  </a:lnTo>
                  <a:lnTo>
                    <a:pt x="357" y="453"/>
                  </a:lnTo>
                  <a:lnTo>
                    <a:pt x="327" y="427"/>
                  </a:lnTo>
                  <a:lnTo>
                    <a:pt x="296" y="434"/>
                  </a:lnTo>
                  <a:lnTo>
                    <a:pt x="285" y="468"/>
                  </a:lnTo>
                  <a:lnTo>
                    <a:pt x="258" y="459"/>
                  </a:lnTo>
                  <a:lnTo>
                    <a:pt x="267" y="491"/>
                  </a:lnTo>
                  <a:lnTo>
                    <a:pt x="263" y="509"/>
                  </a:lnTo>
                  <a:lnTo>
                    <a:pt x="185" y="499"/>
                  </a:lnTo>
                  <a:lnTo>
                    <a:pt x="136" y="526"/>
                  </a:lnTo>
                  <a:close/>
                  <a:moveTo>
                    <a:pt x="93" y="469"/>
                  </a:moveTo>
                  <a:lnTo>
                    <a:pt x="93" y="469"/>
                  </a:lnTo>
                  <a:lnTo>
                    <a:pt x="123" y="482"/>
                  </a:lnTo>
                  <a:lnTo>
                    <a:pt x="139" y="517"/>
                  </a:lnTo>
                  <a:lnTo>
                    <a:pt x="184" y="492"/>
                  </a:lnTo>
                  <a:lnTo>
                    <a:pt x="258" y="501"/>
                  </a:lnTo>
                  <a:lnTo>
                    <a:pt x="260" y="491"/>
                  </a:lnTo>
                  <a:lnTo>
                    <a:pt x="248" y="448"/>
                  </a:lnTo>
                  <a:lnTo>
                    <a:pt x="281" y="460"/>
                  </a:lnTo>
                  <a:lnTo>
                    <a:pt x="291" y="429"/>
                  </a:lnTo>
                  <a:lnTo>
                    <a:pt x="329" y="419"/>
                  </a:lnTo>
                  <a:lnTo>
                    <a:pt x="357" y="444"/>
                  </a:lnTo>
                  <a:lnTo>
                    <a:pt x="397" y="410"/>
                  </a:lnTo>
                  <a:lnTo>
                    <a:pt x="413" y="413"/>
                  </a:lnTo>
                  <a:lnTo>
                    <a:pt x="429" y="391"/>
                  </a:lnTo>
                  <a:lnTo>
                    <a:pt x="448" y="393"/>
                  </a:lnTo>
                  <a:lnTo>
                    <a:pt x="450" y="352"/>
                  </a:lnTo>
                  <a:lnTo>
                    <a:pt x="468" y="350"/>
                  </a:lnTo>
                  <a:lnTo>
                    <a:pt x="494" y="344"/>
                  </a:lnTo>
                  <a:lnTo>
                    <a:pt x="530" y="363"/>
                  </a:lnTo>
                  <a:lnTo>
                    <a:pt x="554" y="334"/>
                  </a:lnTo>
                  <a:lnTo>
                    <a:pt x="526" y="293"/>
                  </a:lnTo>
                  <a:lnTo>
                    <a:pt x="548" y="277"/>
                  </a:lnTo>
                  <a:lnTo>
                    <a:pt x="578" y="298"/>
                  </a:lnTo>
                  <a:lnTo>
                    <a:pt x="603" y="278"/>
                  </a:lnTo>
                  <a:lnTo>
                    <a:pt x="645" y="351"/>
                  </a:lnTo>
                  <a:lnTo>
                    <a:pt x="661" y="346"/>
                  </a:lnTo>
                  <a:lnTo>
                    <a:pt x="676" y="279"/>
                  </a:lnTo>
                  <a:lnTo>
                    <a:pt x="639" y="264"/>
                  </a:lnTo>
                  <a:lnTo>
                    <a:pt x="631" y="208"/>
                  </a:lnTo>
                  <a:lnTo>
                    <a:pt x="684" y="179"/>
                  </a:lnTo>
                  <a:lnTo>
                    <a:pt x="674" y="163"/>
                  </a:lnTo>
                  <a:lnTo>
                    <a:pt x="660" y="141"/>
                  </a:lnTo>
                  <a:lnTo>
                    <a:pt x="633" y="132"/>
                  </a:lnTo>
                  <a:lnTo>
                    <a:pt x="605" y="150"/>
                  </a:lnTo>
                  <a:lnTo>
                    <a:pt x="575" y="152"/>
                  </a:lnTo>
                  <a:lnTo>
                    <a:pt x="572" y="101"/>
                  </a:lnTo>
                  <a:lnTo>
                    <a:pt x="561" y="68"/>
                  </a:lnTo>
                  <a:lnTo>
                    <a:pt x="540" y="66"/>
                  </a:lnTo>
                  <a:lnTo>
                    <a:pt x="521" y="51"/>
                  </a:lnTo>
                  <a:lnTo>
                    <a:pt x="515" y="27"/>
                  </a:lnTo>
                  <a:lnTo>
                    <a:pt x="501" y="32"/>
                  </a:lnTo>
                  <a:lnTo>
                    <a:pt x="493" y="62"/>
                  </a:lnTo>
                  <a:lnTo>
                    <a:pt x="507" y="104"/>
                  </a:lnTo>
                  <a:lnTo>
                    <a:pt x="494" y="134"/>
                  </a:lnTo>
                  <a:lnTo>
                    <a:pt x="468" y="151"/>
                  </a:lnTo>
                  <a:lnTo>
                    <a:pt x="435" y="126"/>
                  </a:lnTo>
                  <a:lnTo>
                    <a:pt x="430" y="87"/>
                  </a:lnTo>
                  <a:lnTo>
                    <a:pt x="430" y="86"/>
                  </a:lnTo>
                  <a:lnTo>
                    <a:pt x="439" y="43"/>
                  </a:lnTo>
                  <a:lnTo>
                    <a:pt x="424" y="26"/>
                  </a:lnTo>
                  <a:lnTo>
                    <a:pt x="343" y="32"/>
                  </a:lnTo>
                  <a:lnTo>
                    <a:pt x="339" y="12"/>
                  </a:lnTo>
                  <a:lnTo>
                    <a:pt x="324" y="8"/>
                  </a:lnTo>
                  <a:lnTo>
                    <a:pt x="323" y="49"/>
                  </a:lnTo>
                  <a:lnTo>
                    <a:pt x="356" y="84"/>
                  </a:lnTo>
                  <a:lnTo>
                    <a:pt x="329" y="99"/>
                  </a:lnTo>
                  <a:lnTo>
                    <a:pt x="301" y="79"/>
                  </a:lnTo>
                  <a:lnTo>
                    <a:pt x="235" y="123"/>
                  </a:lnTo>
                  <a:lnTo>
                    <a:pt x="214" y="106"/>
                  </a:lnTo>
                  <a:lnTo>
                    <a:pt x="141" y="142"/>
                  </a:lnTo>
                  <a:lnTo>
                    <a:pt x="96" y="217"/>
                  </a:lnTo>
                  <a:lnTo>
                    <a:pt x="110" y="246"/>
                  </a:lnTo>
                  <a:lnTo>
                    <a:pt x="106" y="269"/>
                  </a:lnTo>
                  <a:lnTo>
                    <a:pt x="11" y="331"/>
                  </a:lnTo>
                  <a:lnTo>
                    <a:pt x="38" y="386"/>
                  </a:lnTo>
                  <a:lnTo>
                    <a:pt x="8" y="410"/>
                  </a:lnTo>
                  <a:lnTo>
                    <a:pt x="19" y="436"/>
                  </a:lnTo>
                  <a:lnTo>
                    <a:pt x="84" y="474"/>
                  </a:lnTo>
                  <a:lnTo>
                    <a:pt x="93" y="469"/>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9" name="Freeform 64"/>
            <p:cNvSpPr>
              <a:spLocks/>
            </p:cNvSpPr>
            <p:nvPr/>
          </p:nvSpPr>
          <p:spPr bwMode="auto">
            <a:xfrm>
              <a:off x="4409" y="1503"/>
              <a:ext cx="74" cy="97"/>
            </a:xfrm>
            <a:custGeom>
              <a:avLst/>
              <a:gdLst>
                <a:gd name="T0" fmla="*/ 17 w 124"/>
                <a:gd name="T1" fmla="*/ 108 h 162"/>
                <a:gd name="T2" fmla="*/ 17 w 124"/>
                <a:gd name="T3" fmla="*/ 108 h 162"/>
                <a:gd name="T4" fmla="*/ 27 w 124"/>
                <a:gd name="T5" fmla="*/ 110 h 162"/>
                <a:gd name="T6" fmla="*/ 42 w 124"/>
                <a:gd name="T7" fmla="*/ 162 h 162"/>
                <a:gd name="T8" fmla="*/ 59 w 124"/>
                <a:gd name="T9" fmla="*/ 147 h 162"/>
                <a:gd name="T10" fmla="*/ 68 w 124"/>
                <a:gd name="T11" fmla="*/ 131 h 162"/>
                <a:gd name="T12" fmla="*/ 77 w 124"/>
                <a:gd name="T13" fmla="*/ 94 h 162"/>
                <a:gd name="T14" fmla="*/ 97 w 124"/>
                <a:gd name="T15" fmla="*/ 40 h 162"/>
                <a:gd name="T16" fmla="*/ 119 w 124"/>
                <a:gd name="T17" fmla="*/ 31 h 162"/>
                <a:gd name="T18" fmla="*/ 124 w 124"/>
                <a:gd name="T19" fmla="*/ 0 h 162"/>
                <a:gd name="T20" fmla="*/ 100 w 124"/>
                <a:gd name="T21" fmla="*/ 19 h 162"/>
                <a:gd name="T22" fmla="*/ 58 w 124"/>
                <a:gd name="T23" fmla="*/ 20 h 162"/>
                <a:gd name="T24" fmla="*/ 44 w 124"/>
                <a:gd name="T25" fmla="*/ 26 h 162"/>
                <a:gd name="T26" fmla="*/ 26 w 124"/>
                <a:gd name="T27" fmla="*/ 41 h 162"/>
                <a:gd name="T28" fmla="*/ 21 w 124"/>
                <a:gd name="T29" fmla="*/ 43 h 162"/>
                <a:gd name="T30" fmla="*/ 5 w 124"/>
                <a:gd name="T31" fmla="*/ 56 h 162"/>
                <a:gd name="T32" fmla="*/ 0 w 124"/>
                <a:gd name="T33" fmla="*/ 93 h 162"/>
                <a:gd name="T34" fmla="*/ 25 w 124"/>
                <a:gd name="T35" fmla="*/ 98 h 162"/>
                <a:gd name="T36" fmla="*/ 17 w 124"/>
                <a:gd name="T37" fmla="*/ 10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4" h="162">
                  <a:moveTo>
                    <a:pt x="17" y="108"/>
                  </a:moveTo>
                  <a:lnTo>
                    <a:pt x="17" y="108"/>
                  </a:lnTo>
                  <a:lnTo>
                    <a:pt x="27" y="110"/>
                  </a:lnTo>
                  <a:lnTo>
                    <a:pt x="42" y="162"/>
                  </a:lnTo>
                  <a:lnTo>
                    <a:pt x="59" y="147"/>
                  </a:lnTo>
                  <a:lnTo>
                    <a:pt x="68" y="131"/>
                  </a:lnTo>
                  <a:lnTo>
                    <a:pt x="77" y="94"/>
                  </a:lnTo>
                  <a:lnTo>
                    <a:pt x="97" y="40"/>
                  </a:lnTo>
                  <a:lnTo>
                    <a:pt x="119" y="31"/>
                  </a:lnTo>
                  <a:lnTo>
                    <a:pt x="124" y="0"/>
                  </a:lnTo>
                  <a:lnTo>
                    <a:pt x="100" y="19"/>
                  </a:lnTo>
                  <a:lnTo>
                    <a:pt x="58" y="20"/>
                  </a:lnTo>
                  <a:lnTo>
                    <a:pt x="44" y="26"/>
                  </a:lnTo>
                  <a:lnTo>
                    <a:pt x="26" y="41"/>
                  </a:lnTo>
                  <a:lnTo>
                    <a:pt x="21" y="43"/>
                  </a:lnTo>
                  <a:lnTo>
                    <a:pt x="5" y="56"/>
                  </a:lnTo>
                  <a:lnTo>
                    <a:pt x="0" y="93"/>
                  </a:lnTo>
                  <a:lnTo>
                    <a:pt x="25" y="98"/>
                  </a:lnTo>
                  <a:lnTo>
                    <a:pt x="17" y="108"/>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0" name="Freeform 65"/>
            <p:cNvSpPr>
              <a:spLocks noEditPoints="1"/>
            </p:cNvSpPr>
            <p:nvPr/>
          </p:nvSpPr>
          <p:spPr bwMode="auto">
            <a:xfrm>
              <a:off x="4406" y="1498"/>
              <a:ext cx="79" cy="106"/>
            </a:xfrm>
            <a:custGeom>
              <a:avLst/>
              <a:gdLst>
                <a:gd name="T0" fmla="*/ 44 w 132"/>
                <a:gd name="T1" fmla="*/ 176 h 176"/>
                <a:gd name="T2" fmla="*/ 44 w 132"/>
                <a:gd name="T3" fmla="*/ 176 h 176"/>
                <a:gd name="T4" fmla="*/ 29 w 132"/>
                <a:gd name="T5" fmla="*/ 121 h 176"/>
                <a:gd name="T6" fmla="*/ 16 w 132"/>
                <a:gd name="T7" fmla="*/ 118 h 176"/>
                <a:gd name="T8" fmla="*/ 23 w 132"/>
                <a:gd name="T9" fmla="*/ 108 h 176"/>
                <a:gd name="T10" fmla="*/ 0 w 132"/>
                <a:gd name="T11" fmla="*/ 104 h 176"/>
                <a:gd name="T12" fmla="*/ 6 w 132"/>
                <a:gd name="T13" fmla="*/ 63 h 176"/>
                <a:gd name="T14" fmla="*/ 23 w 132"/>
                <a:gd name="T15" fmla="*/ 48 h 176"/>
                <a:gd name="T16" fmla="*/ 28 w 132"/>
                <a:gd name="T17" fmla="*/ 46 h 176"/>
                <a:gd name="T18" fmla="*/ 47 w 132"/>
                <a:gd name="T19" fmla="*/ 31 h 176"/>
                <a:gd name="T20" fmla="*/ 62 w 132"/>
                <a:gd name="T21" fmla="*/ 25 h 176"/>
                <a:gd name="T22" fmla="*/ 103 w 132"/>
                <a:gd name="T23" fmla="*/ 23 h 176"/>
                <a:gd name="T24" fmla="*/ 132 w 132"/>
                <a:gd name="T25" fmla="*/ 0 h 176"/>
                <a:gd name="T26" fmla="*/ 126 w 132"/>
                <a:gd name="T27" fmla="*/ 41 h 176"/>
                <a:gd name="T28" fmla="*/ 103 w 132"/>
                <a:gd name="T29" fmla="*/ 51 h 176"/>
                <a:gd name="T30" fmla="*/ 84 w 132"/>
                <a:gd name="T31" fmla="*/ 103 h 176"/>
                <a:gd name="T32" fmla="*/ 75 w 132"/>
                <a:gd name="T33" fmla="*/ 141 h 176"/>
                <a:gd name="T34" fmla="*/ 65 w 132"/>
                <a:gd name="T35" fmla="*/ 158 h 176"/>
                <a:gd name="T36" fmla="*/ 44 w 132"/>
                <a:gd name="T37" fmla="*/ 176 h 176"/>
                <a:gd name="T38" fmla="*/ 27 w 132"/>
                <a:gd name="T39" fmla="*/ 114 h 176"/>
                <a:gd name="T40" fmla="*/ 27 w 132"/>
                <a:gd name="T41" fmla="*/ 114 h 176"/>
                <a:gd name="T42" fmla="*/ 34 w 132"/>
                <a:gd name="T43" fmla="*/ 116 h 176"/>
                <a:gd name="T44" fmla="*/ 48 w 132"/>
                <a:gd name="T45" fmla="*/ 164 h 176"/>
                <a:gd name="T46" fmla="*/ 60 w 132"/>
                <a:gd name="T47" fmla="*/ 153 h 176"/>
                <a:gd name="T48" fmla="*/ 69 w 132"/>
                <a:gd name="T49" fmla="*/ 138 h 176"/>
                <a:gd name="T50" fmla="*/ 78 w 132"/>
                <a:gd name="T51" fmla="*/ 101 h 176"/>
                <a:gd name="T52" fmla="*/ 98 w 132"/>
                <a:gd name="T53" fmla="*/ 46 h 176"/>
                <a:gd name="T54" fmla="*/ 120 w 132"/>
                <a:gd name="T55" fmla="*/ 36 h 176"/>
                <a:gd name="T56" fmla="*/ 123 w 132"/>
                <a:gd name="T57" fmla="*/ 16 h 176"/>
                <a:gd name="T58" fmla="*/ 106 w 132"/>
                <a:gd name="T59" fmla="*/ 30 h 176"/>
                <a:gd name="T60" fmla="*/ 63 w 132"/>
                <a:gd name="T61" fmla="*/ 31 h 176"/>
                <a:gd name="T62" fmla="*/ 50 w 132"/>
                <a:gd name="T63" fmla="*/ 37 h 176"/>
                <a:gd name="T64" fmla="*/ 32 w 132"/>
                <a:gd name="T65" fmla="*/ 51 h 176"/>
                <a:gd name="T66" fmla="*/ 27 w 132"/>
                <a:gd name="T67" fmla="*/ 54 h 176"/>
                <a:gd name="T68" fmla="*/ 12 w 132"/>
                <a:gd name="T69" fmla="*/ 66 h 176"/>
                <a:gd name="T70" fmla="*/ 8 w 132"/>
                <a:gd name="T71" fmla="*/ 99 h 176"/>
                <a:gd name="T72" fmla="*/ 34 w 132"/>
                <a:gd name="T73" fmla="*/ 103 h 176"/>
                <a:gd name="T74" fmla="*/ 27 w 132"/>
                <a:gd name="T75" fmla="*/ 11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176">
                  <a:moveTo>
                    <a:pt x="44" y="176"/>
                  </a:moveTo>
                  <a:lnTo>
                    <a:pt x="44" y="176"/>
                  </a:lnTo>
                  <a:lnTo>
                    <a:pt x="29" y="121"/>
                  </a:lnTo>
                  <a:lnTo>
                    <a:pt x="16" y="118"/>
                  </a:lnTo>
                  <a:lnTo>
                    <a:pt x="23" y="108"/>
                  </a:lnTo>
                  <a:lnTo>
                    <a:pt x="0" y="104"/>
                  </a:lnTo>
                  <a:lnTo>
                    <a:pt x="6" y="63"/>
                  </a:lnTo>
                  <a:lnTo>
                    <a:pt x="23" y="48"/>
                  </a:lnTo>
                  <a:lnTo>
                    <a:pt x="28" y="46"/>
                  </a:lnTo>
                  <a:lnTo>
                    <a:pt x="47" y="31"/>
                  </a:lnTo>
                  <a:lnTo>
                    <a:pt x="62" y="25"/>
                  </a:lnTo>
                  <a:lnTo>
                    <a:pt x="103" y="23"/>
                  </a:lnTo>
                  <a:lnTo>
                    <a:pt x="132" y="0"/>
                  </a:lnTo>
                  <a:lnTo>
                    <a:pt x="126" y="41"/>
                  </a:lnTo>
                  <a:lnTo>
                    <a:pt x="103" y="51"/>
                  </a:lnTo>
                  <a:lnTo>
                    <a:pt x="84" y="103"/>
                  </a:lnTo>
                  <a:lnTo>
                    <a:pt x="75" y="141"/>
                  </a:lnTo>
                  <a:lnTo>
                    <a:pt x="65" y="158"/>
                  </a:lnTo>
                  <a:lnTo>
                    <a:pt x="44" y="176"/>
                  </a:lnTo>
                  <a:close/>
                  <a:moveTo>
                    <a:pt x="27" y="114"/>
                  </a:moveTo>
                  <a:lnTo>
                    <a:pt x="27" y="114"/>
                  </a:lnTo>
                  <a:lnTo>
                    <a:pt x="34" y="116"/>
                  </a:lnTo>
                  <a:lnTo>
                    <a:pt x="48" y="164"/>
                  </a:lnTo>
                  <a:lnTo>
                    <a:pt x="60" y="153"/>
                  </a:lnTo>
                  <a:lnTo>
                    <a:pt x="69" y="138"/>
                  </a:lnTo>
                  <a:lnTo>
                    <a:pt x="78" y="101"/>
                  </a:lnTo>
                  <a:lnTo>
                    <a:pt x="98" y="46"/>
                  </a:lnTo>
                  <a:lnTo>
                    <a:pt x="120" y="36"/>
                  </a:lnTo>
                  <a:lnTo>
                    <a:pt x="123" y="16"/>
                  </a:lnTo>
                  <a:lnTo>
                    <a:pt x="106" y="30"/>
                  </a:lnTo>
                  <a:lnTo>
                    <a:pt x="63" y="31"/>
                  </a:lnTo>
                  <a:lnTo>
                    <a:pt x="50" y="37"/>
                  </a:lnTo>
                  <a:lnTo>
                    <a:pt x="32" y="51"/>
                  </a:lnTo>
                  <a:lnTo>
                    <a:pt x="27" y="54"/>
                  </a:lnTo>
                  <a:lnTo>
                    <a:pt x="12" y="66"/>
                  </a:lnTo>
                  <a:lnTo>
                    <a:pt x="8" y="99"/>
                  </a:lnTo>
                  <a:lnTo>
                    <a:pt x="34" y="103"/>
                  </a:lnTo>
                  <a:lnTo>
                    <a:pt x="27" y="114"/>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1" name="Freeform 66"/>
            <p:cNvSpPr>
              <a:spLocks/>
            </p:cNvSpPr>
            <p:nvPr/>
          </p:nvSpPr>
          <p:spPr bwMode="auto">
            <a:xfrm>
              <a:off x="4695" y="1256"/>
              <a:ext cx="131" cy="146"/>
            </a:xfrm>
            <a:custGeom>
              <a:avLst/>
              <a:gdLst>
                <a:gd name="T0" fmla="*/ 190 w 219"/>
                <a:gd name="T1" fmla="*/ 241 h 242"/>
                <a:gd name="T2" fmla="*/ 190 w 219"/>
                <a:gd name="T3" fmla="*/ 241 h 242"/>
                <a:gd name="T4" fmla="*/ 177 w 219"/>
                <a:gd name="T5" fmla="*/ 234 h 242"/>
                <a:gd name="T6" fmla="*/ 137 w 219"/>
                <a:gd name="T7" fmla="*/ 200 h 242"/>
                <a:gd name="T8" fmla="*/ 75 w 219"/>
                <a:gd name="T9" fmla="*/ 182 h 242"/>
                <a:gd name="T10" fmla="*/ 56 w 219"/>
                <a:gd name="T11" fmla="*/ 192 h 242"/>
                <a:gd name="T12" fmla="*/ 57 w 219"/>
                <a:gd name="T13" fmla="*/ 153 h 242"/>
                <a:gd name="T14" fmla="*/ 84 w 219"/>
                <a:gd name="T15" fmla="*/ 136 h 242"/>
                <a:gd name="T16" fmla="*/ 49 w 219"/>
                <a:gd name="T17" fmla="*/ 104 h 242"/>
                <a:gd name="T18" fmla="*/ 0 w 219"/>
                <a:gd name="T19" fmla="*/ 96 h 242"/>
                <a:gd name="T20" fmla="*/ 0 w 219"/>
                <a:gd name="T21" fmla="*/ 61 h 242"/>
                <a:gd name="T22" fmla="*/ 60 w 219"/>
                <a:gd name="T23" fmla="*/ 34 h 242"/>
                <a:gd name="T24" fmla="*/ 54 w 219"/>
                <a:gd name="T25" fmla="*/ 11 h 242"/>
                <a:gd name="T26" fmla="*/ 75 w 219"/>
                <a:gd name="T27" fmla="*/ 0 h 242"/>
                <a:gd name="T28" fmla="*/ 87 w 219"/>
                <a:gd name="T29" fmla="*/ 43 h 242"/>
                <a:gd name="T30" fmla="*/ 114 w 219"/>
                <a:gd name="T31" fmla="*/ 59 h 242"/>
                <a:gd name="T32" fmla="*/ 111 w 219"/>
                <a:gd name="T33" fmla="*/ 82 h 242"/>
                <a:gd name="T34" fmla="*/ 156 w 219"/>
                <a:gd name="T35" fmla="*/ 80 h 242"/>
                <a:gd name="T36" fmla="*/ 162 w 219"/>
                <a:gd name="T37" fmla="*/ 104 h 242"/>
                <a:gd name="T38" fmla="*/ 212 w 219"/>
                <a:gd name="T39" fmla="*/ 98 h 242"/>
                <a:gd name="T40" fmla="*/ 219 w 219"/>
                <a:gd name="T41" fmla="*/ 132 h 242"/>
                <a:gd name="T42" fmla="*/ 172 w 219"/>
                <a:gd name="T43" fmla="*/ 131 h 242"/>
                <a:gd name="T44" fmla="*/ 170 w 219"/>
                <a:gd name="T45" fmla="*/ 172 h 242"/>
                <a:gd name="T46" fmla="*/ 204 w 219"/>
                <a:gd name="T47" fmla="*/ 187 h 242"/>
                <a:gd name="T48" fmla="*/ 219 w 219"/>
                <a:gd name="T49" fmla="*/ 242 h 242"/>
                <a:gd name="T50" fmla="*/ 190 w 219"/>
                <a:gd name="T51" fmla="*/ 241 h 242"/>
                <a:gd name="T52" fmla="*/ 190 w 219"/>
                <a:gd name="T53" fmla="*/ 241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19" h="242">
                  <a:moveTo>
                    <a:pt x="190" y="241"/>
                  </a:moveTo>
                  <a:lnTo>
                    <a:pt x="190" y="241"/>
                  </a:lnTo>
                  <a:lnTo>
                    <a:pt x="177" y="234"/>
                  </a:lnTo>
                  <a:lnTo>
                    <a:pt x="137" y="200"/>
                  </a:lnTo>
                  <a:lnTo>
                    <a:pt x="75" y="182"/>
                  </a:lnTo>
                  <a:lnTo>
                    <a:pt x="56" y="192"/>
                  </a:lnTo>
                  <a:lnTo>
                    <a:pt x="57" y="153"/>
                  </a:lnTo>
                  <a:lnTo>
                    <a:pt x="84" y="136"/>
                  </a:lnTo>
                  <a:lnTo>
                    <a:pt x="49" y="104"/>
                  </a:lnTo>
                  <a:lnTo>
                    <a:pt x="0" y="96"/>
                  </a:lnTo>
                  <a:lnTo>
                    <a:pt x="0" y="61"/>
                  </a:lnTo>
                  <a:lnTo>
                    <a:pt x="60" y="34"/>
                  </a:lnTo>
                  <a:lnTo>
                    <a:pt x="54" y="11"/>
                  </a:lnTo>
                  <a:lnTo>
                    <a:pt x="75" y="0"/>
                  </a:lnTo>
                  <a:lnTo>
                    <a:pt x="87" y="43"/>
                  </a:lnTo>
                  <a:lnTo>
                    <a:pt x="114" y="59"/>
                  </a:lnTo>
                  <a:lnTo>
                    <a:pt x="111" y="82"/>
                  </a:lnTo>
                  <a:lnTo>
                    <a:pt x="156" y="80"/>
                  </a:lnTo>
                  <a:lnTo>
                    <a:pt x="162" y="104"/>
                  </a:lnTo>
                  <a:lnTo>
                    <a:pt x="212" y="98"/>
                  </a:lnTo>
                  <a:lnTo>
                    <a:pt x="219" y="132"/>
                  </a:lnTo>
                  <a:lnTo>
                    <a:pt x="172" y="131"/>
                  </a:lnTo>
                  <a:lnTo>
                    <a:pt x="170" y="172"/>
                  </a:lnTo>
                  <a:lnTo>
                    <a:pt x="204" y="187"/>
                  </a:lnTo>
                  <a:lnTo>
                    <a:pt x="219" y="242"/>
                  </a:lnTo>
                  <a:lnTo>
                    <a:pt x="190" y="241"/>
                  </a:lnTo>
                  <a:lnTo>
                    <a:pt x="190" y="241"/>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2" name="Freeform 67"/>
            <p:cNvSpPr>
              <a:spLocks noEditPoints="1"/>
            </p:cNvSpPr>
            <p:nvPr/>
          </p:nvSpPr>
          <p:spPr bwMode="auto">
            <a:xfrm>
              <a:off x="4692" y="1253"/>
              <a:ext cx="136" cy="150"/>
            </a:xfrm>
            <a:custGeom>
              <a:avLst/>
              <a:gdLst>
                <a:gd name="T0" fmla="*/ 227 w 227"/>
                <a:gd name="T1" fmla="*/ 250 h 250"/>
                <a:gd name="T2" fmla="*/ 227 w 227"/>
                <a:gd name="T3" fmla="*/ 250 h 250"/>
                <a:gd name="T4" fmla="*/ 193 w 227"/>
                <a:gd name="T5" fmla="*/ 250 h 250"/>
                <a:gd name="T6" fmla="*/ 180 w 227"/>
                <a:gd name="T7" fmla="*/ 242 h 250"/>
                <a:gd name="T8" fmla="*/ 140 w 227"/>
                <a:gd name="T9" fmla="*/ 208 h 250"/>
                <a:gd name="T10" fmla="*/ 79 w 227"/>
                <a:gd name="T11" fmla="*/ 191 h 250"/>
                <a:gd name="T12" fmla="*/ 57 w 227"/>
                <a:gd name="T13" fmla="*/ 202 h 250"/>
                <a:gd name="T14" fmla="*/ 58 w 227"/>
                <a:gd name="T15" fmla="*/ 156 h 250"/>
                <a:gd name="T16" fmla="*/ 82 w 227"/>
                <a:gd name="T17" fmla="*/ 141 h 250"/>
                <a:gd name="T18" fmla="*/ 51 w 227"/>
                <a:gd name="T19" fmla="*/ 112 h 250"/>
                <a:gd name="T20" fmla="*/ 0 w 227"/>
                <a:gd name="T21" fmla="*/ 104 h 250"/>
                <a:gd name="T22" fmla="*/ 1 w 227"/>
                <a:gd name="T23" fmla="*/ 64 h 250"/>
                <a:gd name="T24" fmla="*/ 60 w 227"/>
                <a:gd name="T25" fmla="*/ 37 h 250"/>
                <a:gd name="T26" fmla="*/ 54 w 227"/>
                <a:gd name="T27" fmla="*/ 15 h 250"/>
                <a:gd name="T28" fmla="*/ 81 w 227"/>
                <a:gd name="T29" fmla="*/ 0 h 250"/>
                <a:gd name="T30" fmla="*/ 94 w 227"/>
                <a:gd name="T31" fmla="*/ 46 h 250"/>
                <a:gd name="T32" fmla="*/ 121 w 227"/>
                <a:gd name="T33" fmla="*/ 62 h 250"/>
                <a:gd name="T34" fmla="*/ 119 w 227"/>
                <a:gd name="T35" fmla="*/ 84 h 250"/>
                <a:gd name="T36" fmla="*/ 162 w 227"/>
                <a:gd name="T37" fmla="*/ 82 h 250"/>
                <a:gd name="T38" fmla="*/ 168 w 227"/>
                <a:gd name="T39" fmla="*/ 106 h 250"/>
                <a:gd name="T40" fmla="*/ 219 w 227"/>
                <a:gd name="T41" fmla="*/ 99 h 250"/>
                <a:gd name="T42" fmla="*/ 227 w 227"/>
                <a:gd name="T43" fmla="*/ 140 h 250"/>
                <a:gd name="T44" fmla="*/ 179 w 227"/>
                <a:gd name="T45" fmla="*/ 139 h 250"/>
                <a:gd name="T46" fmla="*/ 177 w 227"/>
                <a:gd name="T47" fmla="*/ 175 h 250"/>
                <a:gd name="T48" fmla="*/ 210 w 227"/>
                <a:gd name="T49" fmla="*/ 190 h 250"/>
                <a:gd name="T50" fmla="*/ 227 w 227"/>
                <a:gd name="T51" fmla="*/ 250 h 250"/>
                <a:gd name="T52" fmla="*/ 195 w 227"/>
                <a:gd name="T53" fmla="*/ 243 h 250"/>
                <a:gd name="T54" fmla="*/ 195 w 227"/>
                <a:gd name="T55" fmla="*/ 243 h 250"/>
                <a:gd name="T56" fmla="*/ 218 w 227"/>
                <a:gd name="T57" fmla="*/ 243 h 250"/>
                <a:gd name="T58" fmla="*/ 205 w 227"/>
                <a:gd name="T59" fmla="*/ 195 h 250"/>
                <a:gd name="T60" fmla="*/ 170 w 227"/>
                <a:gd name="T61" fmla="*/ 179 h 250"/>
                <a:gd name="T62" fmla="*/ 173 w 227"/>
                <a:gd name="T63" fmla="*/ 133 h 250"/>
                <a:gd name="T64" fmla="*/ 219 w 227"/>
                <a:gd name="T65" fmla="*/ 133 h 250"/>
                <a:gd name="T66" fmla="*/ 213 w 227"/>
                <a:gd name="T67" fmla="*/ 107 h 250"/>
                <a:gd name="T68" fmla="*/ 163 w 227"/>
                <a:gd name="T69" fmla="*/ 113 h 250"/>
                <a:gd name="T70" fmla="*/ 157 w 227"/>
                <a:gd name="T71" fmla="*/ 89 h 250"/>
                <a:gd name="T72" fmla="*/ 111 w 227"/>
                <a:gd name="T73" fmla="*/ 91 h 250"/>
                <a:gd name="T74" fmla="*/ 114 w 227"/>
                <a:gd name="T75" fmla="*/ 65 h 250"/>
                <a:gd name="T76" fmla="*/ 88 w 227"/>
                <a:gd name="T77" fmla="*/ 50 h 250"/>
                <a:gd name="T78" fmla="*/ 76 w 227"/>
                <a:gd name="T79" fmla="*/ 10 h 250"/>
                <a:gd name="T80" fmla="*/ 62 w 227"/>
                <a:gd name="T81" fmla="*/ 18 h 250"/>
                <a:gd name="T82" fmla="*/ 68 w 227"/>
                <a:gd name="T83" fmla="*/ 41 h 250"/>
                <a:gd name="T84" fmla="*/ 7 w 227"/>
                <a:gd name="T85" fmla="*/ 68 h 250"/>
                <a:gd name="T86" fmla="*/ 7 w 227"/>
                <a:gd name="T87" fmla="*/ 99 h 250"/>
                <a:gd name="T88" fmla="*/ 54 w 227"/>
                <a:gd name="T89" fmla="*/ 106 h 250"/>
                <a:gd name="T90" fmla="*/ 93 w 227"/>
                <a:gd name="T91" fmla="*/ 142 h 250"/>
                <a:gd name="T92" fmla="*/ 64 w 227"/>
                <a:gd name="T93" fmla="*/ 160 h 250"/>
                <a:gd name="T94" fmla="*/ 64 w 227"/>
                <a:gd name="T95" fmla="*/ 191 h 250"/>
                <a:gd name="T96" fmla="*/ 79 w 227"/>
                <a:gd name="T97" fmla="*/ 183 h 250"/>
                <a:gd name="T98" fmla="*/ 143 w 227"/>
                <a:gd name="T99" fmla="*/ 203 h 250"/>
                <a:gd name="T100" fmla="*/ 184 w 227"/>
                <a:gd name="T101" fmla="*/ 237 h 250"/>
                <a:gd name="T102" fmla="*/ 195 w 227"/>
                <a:gd name="T103" fmla="*/ 243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7" h="250">
                  <a:moveTo>
                    <a:pt x="227" y="250"/>
                  </a:moveTo>
                  <a:lnTo>
                    <a:pt x="227" y="250"/>
                  </a:lnTo>
                  <a:lnTo>
                    <a:pt x="193" y="250"/>
                  </a:lnTo>
                  <a:lnTo>
                    <a:pt x="180" y="242"/>
                  </a:lnTo>
                  <a:lnTo>
                    <a:pt x="140" y="208"/>
                  </a:lnTo>
                  <a:lnTo>
                    <a:pt x="79" y="191"/>
                  </a:lnTo>
                  <a:lnTo>
                    <a:pt x="57" y="202"/>
                  </a:lnTo>
                  <a:lnTo>
                    <a:pt x="58" y="156"/>
                  </a:lnTo>
                  <a:lnTo>
                    <a:pt x="82" y="141"/>
                  </a:lnTo>
                  <a:lnTo>
                    <a:pt x="51" y="112"/>
                  </a:lnTo>
                  <a:lnTo>
                    <a:pt x="0" y="104"/>
                  </a:lnTo>
                  <a:lnTo>
                    <a:pt x="1" y="64"/>
                  </a:lnTo>
                  <a:lnTo>
                    <a:pt x="60" y="37"/>
                  </a:lnTo>
                  <a:lnTo>
                    <a:pt x="54" y="15"/>
                  </a:lnTo>
                  <a:lnTo>
                    <a:pt x="81" y="0"/>
                  </a:lnTo>
                  <a:lnTo>
                    <a:pt x="94" y="46"/>
                  </a:lnTo>
                  <a:lnTo>
                    <a:pt x="121" y="62"/>
                  </a:lnTo>
                  <a:lnTo>
                    <a:pt x="119" y="84"/>
                  </a:lnTo>
                  <a:lnTo>
                    <a:pt x="162" y="82"/>
                  </a:lnTo>
                  <a:lnTo>
                    <a:pt x="168" y="106"/>
                  </a:lnTo>
                  <a:lnTo>
                    <a:pt x="219" y="99"/>
                  </a:lnTo>
                  <a:lnTo>
                    <a:pt x="227" y="140"/>
                  </a:lnTo>
                  <a:lnTo>
                    <a:pt x="179" y="139"/>
                  </a:lnTo>
                  <a:lnTo>
                    <a:pt x="177" y="175"/>
                  </a:lnTo>
                  <a:lnTo>
                    <a:pt x="210" y="190"/>
                  </a:lnTo>
                  <a:lnTo>
                    <a:pt x="227" y="250"/>
                  </a:lnTo>
                  <a:close/>
                  <a:moveTo>
                    <a:pt x="195" y="243"/>
                  </a:moveTo>
                  <a:lnTo>
                    <a:pt x="195" y="243"/>
                  </a:lnTo>
                  <a:lnTo>
                    <a:pt x="218" y="243"/>
                  </a:lnTo>
                  <a:lnTo>
                    <a:pt x="205" y="195"/>
                  </a:lnTo>
                  <a:lnTo>
                    <a:pt x="170" y="179"/>
                  </a:lnTo>
                  <a:lnTo>
                    <a:pt x="173" y="133"/>
                  </a:lnTo>
                  <a:lnTo>
                    <a:pt x="219" y="133"/>
                  </a:lnTo>
                  <a:lnTo>
                    <a:pt x="213" y="107"/>
                  </a:lnTo>
                  <a:lnTo>
                    <a:pt x="163" y="113"/>
                  </a:lnTo>
                  <a:lnTo>
                    <a:pt x="157" y="89"/>
                  </a:lnTo>
                  <a:lnTo>
                    <a:pt x="111" y="91"/>
                  </a:lnTo>
                  <a:lnTo>
                    <a:pt x="114" y="65"/>
                  </a:lnTo>
                  <a:lnTo>
                    <a:pt x="88" y="50"/>
                  </a:lnTo>
                  <a:lnTo>
                    <a:pt x="76" y="10"/>
                  </a:lnTo>
                  <a:lnTo>
                    <a:pt x="62" y="18"/>
                  </a:lnTo>
                  <a:lnTo>
                    <a:pt x="68" y="41"/>
                  </a:lnTo>
                  <a:lnTo>
                    <a:pt x="7" y="68"/>
                  </a:lnTo>
                  <a:lnTo>
                    <a:pt x="7" y="99"/>
                  </a:lnTo>
                  <a:lnTo>
                    <a:pt x="54" y="106"/>
                  </a:lnTo>
                  <a:lnTo>
                    <a:pt x="93" y="142"/>
                  </a:lnTo>
                  <a:lnTo>
                    <a:pt x="64" y="160"/>
                  </a:lnTo>
                  <a:lnTo>
                    <a:pt x="64" y="191"/>
                  </a:lnTo>
                  <a:lnTo>
                    <a:pt x="79" y="183"/>
                  </a:lnTo>
                  <a:lnTo>
                    <a:pt x="143" y="203"/>
                  </a:lnTo>
                  <a:lnTo>
                    <a:pt x="184" y="237"/>
                  </a:lnTo>
                  <a:lnTo>
                    <a:pt x="195" y="243"/>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3" name="Freeform 68"/>
            <p:cNvSpPr>
              <a:spLocks/>
            </p:cNvSpPr>
            <p:nvPr/>
          </p:nvSpPr>
          <p:spPr bwMode="auto">
            <a:xfrm>
              <a:off x="3394" y="1482"/>
              <a:ext cx="917" cy="879"/>
            </a:xfrm>
            <a:custGeom>
              <a:avLst/>
              <a:gdLst>
                <a:gd name="T0" fmla="*/ 1449 w 1527"/>
                <a:gd name="T1" fmla="*/ 222 h 1464"/>
                <a:gd name="T2" fmla="*/ 1397 w 1527"/>
                <a:gd name="T3" fmla="*/ 278 h 1464"/>
                <a:gd name="T4" fmla="*/ 1339 w 1527"/>
                <a:gd name="T5" fmla="*/ 414 h 1464"/>
                <a:gd name="T6" fmla="*/ 1392 w 1527"/>
                <a:gd name="T7" fmla="*/ 513 h 1464"/>
                <a:gd name="T8" fmla="*/ 1377 w 1527"/>
                <a:gd name="T9" fmla="*/ 672 h 1464"/>
                <a:gd name="T10" fmla="*/ 1437 w 1527"/>
                <a:gd name="T11" fmla="*/ 767 h 1464"/>
                <a:gd name="T12" fmla="*/ 1447 w 1527"/>
                <a:gd name="T13" fmla="*/ 883 h 1464"/>
                <a:gd name="T14" fmla="*/ 1507 w 1527"/>
                <a:gd name="T15" fmla="*/ 921 h 1464"/>
                <a:gd name="T16" fmla="*/ 1399 w 1527"/>
                <a:gd name="T17" fmla="*/ 1000 h 1464"/>
                <a:gd name="T18" fmla="*/ 1433 w 1527"/>
                <a:gd name="T19" fmla="*/ 1138 h 1464"/>
                <a:gd name="T20" fmla="*/ 1457 w 1527"/>
                <a:gd name="T21" fmla="*/ 1403 h 1464"/>
                <a:gd name="T22" fmla="*/ 1349 w 1527"/>
                <a:gd name="T23" fmla="*/ 1439 h 1464"/>
                <a:gd name="T24" fmla="*/ 1300 w 1527"/>
                <a:gd name="T25" fmla="*/ 1323 h 1464"/>
                <a:gd name="T26" fmla="*/ 1256 w 1527"/>
                <a:gd name="T27" fmla="*/ 1205 h 1464"/>
                <a:gd name="T28" fmla="*/ 1215 w 1527"/>
                <a:gd name="T29" fmla="*/ 1108 h 1464"/>
                <a:gd name="T30" fmla="*/ 1068 w 1527"/>
                <a:gd name="T31" fmla="*/ 1056 h 1464"/>
                <a:gd name="T32" fmla="*/ 1026 w 1527"/>
                <a:gd name="T33" fmla="*/ 1134 h 1464"/>
                <a:gd name="T34" fmla="*/ 949 w 1527"/>
                <a:gd name="T35" fmla="*/ 1191 h 1464"/>
                <a:gd name="T36" fmla="*/ 958 w 1527"/>
                <a:gd name="T37" fmla="*/ 1116 h 1464"/>
                <a:gd name="T38" fmla="*/ 822 w 1527"/>
                <a:gd name="T39" fmla="*/ 1145 h 1464"/>
                <a:gd name="T40" fmla="*/ 746 w 1527"/>
                <a:gd name="T41" fmla="*/ 1113 h 1464"/>
                <a:gd name="T42" fmla="*/ 624 w 1527"/>
                <a:gd name="T43" fmla="*/ 1093 h 1464"/>
                <a:gd name="T44" fmla="*/ 516 w 1527"/>
                <a:gd name="T45" fmla="*/ 1117 h 1464"/>
                <a:gd name="T46" fmla="*/ 262 w 1527"/>
                <a:gd name="T47" fmla="*/ 1179 h 1464"/>
                <a:gd name="T48" fmla="*/ 266 w 1527"/>
                <a:gd name="T49" fmla="*/ 1059 h 1464"/>
                <a:gd name="T50" fmla="*/ 348 w 1527"/>
                <a:gd name="T51" fmla="*/ 948 h 1464"/>
                <a:gd name="T52" fmla="*/ 420 w 1527"/>
                <a:gd name="T53" fmla="*/ 868 h 1464"/>
                <a:gd name="T54" fmla="*/ 488 w 1527"/>
                <a:gd name="T55" fmla="*/ 926 h 1464"/>
                <a:gd name="T56" fmla="*/ 618 w 1527"/>
                <a:gd name="T57" fmla="*/ 826 h 1464"/>
                <a:gd name="T58" fmla="*/ 650 w 1527"/>
                <a:gd name="T59" fmla="*/ 761 h 1464"/>
                <a:gd name="T60" fmla="*/ 614 w 1527"/>
                <a:gd name="T61" fmla="*/ 689 h 1464"/>
                <a:gd name="T62" fmla="*/ 556 w 1527"/>
                <a:gd name="T63" fmla="*/ 588 h 1464"/>
                <a:gd name="T64" fmla="*/ 524 w 1527"/>
                <a:gd name="T65" fmla="*/ 484 h 1464"/>
                <a:gd name="T66" fmla="*/ 394 w 1527"/>
                <a:gd name="T67" fmla="*/ 417 h 1464"/>
                <a:gd name="T68" fmla="*/ 334 w 1527"/>
                <a:gd name="T69" fmla="*/ 331 h 1464"/>
                <a:gd name="T70" fmla="*/ 246 w 1527"/>
                <a:gd name="T71" fmla="*/ 269 h 1464"/>
                <a:gd name="T72" fmla="*/ 155 w 1527"/>
                <a:gd name="T73" fmla="*/ 372 h 1464"/>
                <a:gd name="T74" fmla="*/ 73 w 1527"/>
                <a:gd name="T75" fmla="*/ 296 h 1464"/>
                <a:gd name="T76" fmla="*/ 80 w 1527"/>
                <a:gd name="T77" fmla="*/ 235 h 1464"/>
                <a:gd name="T78" fmla="*/ 254 w 1527"/>
                <a:gd name="T79" fmla="*/ 120 h 1464"/>
                <a:gd name="T80" fmla="*/ 401 w 1527"/>
                <a:gd name="T81" fmla="*/ 204 h 1464"/>
                <a:gd name="T82" fmla="*/ 497 w 1527"/>
                <a:gd name="T83" fmla="*/ 197 h 1464"/>
                <a:gd name="T84" fmla="*/ 684 w 1527"/>
                <a:gd name="T85" fmla="*/ 201 h 1464"/>
                <a:gd name="T86" fmla="*/ 808 w 1527"/>
                <a:gd name="T87" fmla="*/ 122 h 1464"/>
                <a:gd name="T88" fmla="*/ 967 w 1527"/>
                <a:gd name="T89" fmla="*/ 48 h 1464"/>
                <a:gd name="T90" fmla="*/ 1080 w 1527"/>
                <a:gd name="T91" fmla="*/ 20 h 1464"/>
                <a:gd name="T92" fmla="*/ 1201 w 1527"/>
                <a:gd name="T93" fmla="*/ 93 h 1464"/>
                <a:gd name="T94" fmla="*/ 1379 w 1527"/>
                <a:gd name="T95" fmla="*/ 163 h 1464"/>
                <a:gd name="T96" fmla="*/ 1465 w 1527"/>
                <a:gd name="T97" fmla="*/ 155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27" h="1464">
                  <a:moveTo>
                    <a:pt x="1465" y="155"/>
                  </a:moveTo>
                  <a:lnTo>
                    <a:pt x="1465" y="155"/>
                  </a:lnTo>
                  <a:lnTo>
                    <a:pt x="1451" y="174"/>
                  </a:lnTo>
                  <a:lnTo>
                    <a:pt x="1449" y="222"/>
                  </a:lnTo>
                  <a:lnTo>
                    <a:pt x="1435" y="221"/>
                  </a:lnTo>
                  <a:lnTo>
                    <a:pt x="1419" y="260"/>
                  </a:lnTo>
                  <a:lnTo>
                    <a:pt x="1407" y="279"/>
                  </a:lnTo>
                  <a:lnTo>
                    <a:pt x="1397" y="278"/>
                  </a:lnTo>
                  <a:lnTo>
                    <a:pt x="1386" y="274"/>
                  </a:lnTo>
                  <a:lnTo>
                    <a:pt x="1367" y="324"/>
                  </a:lnTo>
                  <a:lnTo>
                    <a:pt x="1334" y="332"/>
                  </a:lnTo>
                  <a:lnTo>
                    <a:pt x="1339" y="414"/>
                  </a:lnTo>
                  <a:lnTo>
                    <a:pt x="1358" y="412"/>
                  </a:lnTo>
                  <a:lnTo>
                    <a:pt x="1365" y="450"/>
                  </a:lnTo>
                  <a:lnTo>
                    <a:pt x="1345" y="463"/>
                  </a:lnTo>
                  <a:lnTo>
                    <a:pt x="1392" y="513"/>
                  </a:lnTo>
                  <a:lnTo>
                    <a:pt x="1376" y="519"/>
                  </a:lnTo>
                  <a:lnTo>
                    <a:pt x="1384" y="561"/>
                  </a:lnTo>
                  <a:lnTo>
                    <a:pt x="1371" y="582"/>
                  </a:lnTo>
                  <a:lnTo>
                    <a:pt x="1377" y="672"/>
                  </a:lnTo>
                  <a:lnTo>
                    <a:pt x="1412" y="684"/>
                  </a:lnTo>
                  <a:lnTo>
                    <a:pt x="1418" y="742"/>
                  </a:lnTo>
                  <a:lnTo>
                    <a:pt x="1420" y="755"/>
                  </a:lnTo>
                  <a:lnTo>
                    <a:pt x="1437" y="767"/>
                  </a:lnTo>
                  <a:lnTo>
                    <a:pt x="1430" y="775"/>
                  </a:lnTo>
                  <a:lnTo>
                    <a:pt x="1434" y="812"/>
                  </a:lnTo>
                  <a:lnTo>
                    <a:pt x="1455" y="857"/>
                  </a:lnTo>
                  <a:lnTo>
                    <a:pt x="1447" y="883"/>
                  </a:lnTo>
                  <a:lnTo>
                    <a:pt x="1489" y="889"/>
                  </a:lnTo>
                  <a:lnTo>
                    <a:pt x="1524" y="868"/>
                  </a:lnTo>
                  <a:lnTo>
                    <a:pt x="1527" y="888"/>
                  </a:lnTo>
                  <a:lnTo>
                    <a:pt x="1507" y="921"/>
                  </a:lnTo>
                  <a:lnTo>
                    <a:pt x="1496" y="923"/>
                  </a:lnTo>
                  <a:lnTo>
                    <a:pt x="1481" y="966"/>
                  </a:lnTo>
                  <a:lnTo>
                    <a:pt x="1453" y="989"/>
                  </a:lnTo>
                  <a:lnTo>
                    <a:pt x="1399" y="1000"/>
                  </a:lnTo>
                  <a:lnTo>
                    <a:pt x="1405" y="1011"/>
                  </a:lnTo>
                  <a:lnTo>
                    <a:pt x="1426" y="1066"/>
                  </a:lnTo>
                  <a:lnTo>
                    <a:pt x="1445" y="1126"/>
                  </a:lnTo>
                  <a:lnTo>
                    <a:pt x="1433" y="1138"/>
                  </a:lnTo>
                  <a:lnTo>
                    <a:pt x="1417" y="1213"/>
                  </a:lnTo>
                  <a:lnTo>
                    <a:pt x="1425" y="1308"/>
                  </a:lnTo>
                  <a:lnTo>
                    <a:pt x="1426" y="1324"/>
                  </a:lnTo>
                  <a:lnTo>
                    <a:pt x="1457" y="1403"/>
                  </a:lnTo>
                  <a:lnTo>
                    <a:pt x="1454" y="1454"/>
                  </a:lnTo>
                  <a:lnTo>
                    <a:pt x="1440" y="1464"/>
                  </a:lnTo>
                  <a:lnTo>
                    <a:pt x="1376" y="1448"/>
                  </a:lnTo>
                  <a:lnTo>
                    <a:pt x="1349" y="1439"/>
                  </a:lnTo>
                  <a:lnTo>
                    <a:pt x="1341" y="1417"/>
                  </a:lnTo>
                  <a:lnTo>
                    <a:pt x="1341" y="1406"/>
                  </a:lnTo>
                  <a:lnTo>
                    <a:pt x="1318" y="1384"/>
                  </a:lnTo>
                  <a:lnTo>
                    <a:pt x="1300" y="1323"/>
                  </a:lnTo>
                  <a:lnTo>
                    <a:pt x="1281" y="1268"/>
                  </a:lnTo>
                  <a:lnTo>
                    <a:pt x="1275" y="1243"/>
                  </a:lnTo>
                  <a:lnTo>
                    <a:pt x="1271" y="1234"/>
                  </a:lnTo>
                  <a:lnTo>
                    <a:pt x="1256" y="1205"/>
                  </a:lnTo>
                  <a:lnTo>
                    <a:pt x="1249" y="1182"/>
                  </a:lnTo>
                  <a:lnTo>
                    <a:pt x="1248" y="1155"/>
                  </a:lnTo>
                  <a:lnTo>
                    <a:pt x="1230" y="1121"/>
                  </a:lnTo>
                  <a:lnTo>
                    <a:pt x="1215" y="1108"/>
                  </a:lnTo>
                  <a:lnTo>
                    <a:pt x="1212" y="1057"/>
                  </a:lnTo>
                  <a:lnTo>
                    <a:pt x="1130" y="1012"/>
                  </a:lnTo>
                  <a:lnTo>
                    <a:pt x="1097" y="1057"/>
                  </a:lnTo>
                  <a:lnTo>
                    <a:pt x="1068" y="1056"/>
                  </a:lnTo>
                  <a:lnTo>
                    <a:pt x="1063" y="1065"/>
                  </a:lnTo>
                  <a:lnTo>
                    <a:pt x="1062" y="1091"/>
                  </a:lnTo>
                  <a:lnTo>
                    <a:pt x="1051" y="1119"/>
                  </a:lnTo>
                  <a:lnTo>
                    <a:pt x="1026" y="1134"/>
                  </a:lnTo>
                  <a:lnTo>
                    <a:pt x="1019" y="1199"/>
                  </a:lnTo>
                  <a:lnTo>
                    <a:pt x="961" y="1212"/>
                  </a:lnTo>
                  <a:lnTo>
                    <a:pt x="956" y="1201"/>
                  </a:lnTo>
                  <a:lnTo>
                    <a:pt x="949" y="1191"/>
                  </a:lnTo>
                  <a:lnTo>
                    <a:pt x="919" y="1159"/>
                  </a:lnTo>
                  <a:lnTo>
                    <a:pt x="968" y="1140"/>
                  </a:lnTo>
                  <a:lnTo>
                    <a:pt x="967" y="1125"/>
                  </a:lnTo>
                  <a:lnTo>
                    <a:pt x="958" y="1116"/>
                  </a:lnTo>
                  <a:lnTo>
                    <a:pt x="891" y="1136"/>
                  </a:lnTo>
                  <a:lnTo>
                    <a:pt x="865" y="1147"/>
                  </a:lnTo>
                  <a:lnTo>
                    <a:pt x="853" y="1154"/>
                  </a:lnTo>
                  <a:lnTo>
                    <a:pt x="822" y="1145"/>
                  </a:lnTo>
                  <a:lnTo>
                    <a:pt x="816" y="1132"/>
                  </a:lnTo>
                  <a:lnTo>
                    <a:pt x="803" y="1100"/>
                  </a:lnTo>
                  <a:lnTo>
                    <a:pt x="778" y="1089"/>
                  </a:lnTo>
                  <a:lnTo>
                    <a:pt x="746" y="1113"/>
                  </a:lnTo>
                  <a:lnTo>
                    <a:pt x="713" y="1112"/>
                  </a:lnTo>
                  <a:lnTo>
                    <a:pt x="727" y="1139"/>
                  </a:lnTo>
                  <a:lnTo>
                    <a:pt x="629" y="1147"/>
                  </a:lnTo>
                  <a:lnTo>
                    <a:pt x="624" y="1093"/>
                  </a:lnTo>
                  <a:lnTo>
                    <a:pt x="606" y="1066"/>
                  </a:lnTo>
                  <a:lnTo>
                    <a:pt x="590" y="1040"/>
                  </a:lnTo>
                  <a:lnTo>
                    <a:pt x="493" y="1055"/>
                  </a:lnTo>
                  <a:lnTo>
                    <a:pt x="516" y="1117"/>
                  </a:lnTo>
                  <a:lnTo>
                    <a:pt x="458" y="1174"/>
                  </a:lnTo>
                  <a:lnTo>
                    <a:pt x="435" y="1168"/>
                  </a:lnTo>
                  <a:lnTo>
                    <a:pt x="378" y="1154"/>
                  </a:lnTo>
                  <a:lnTo>
                    <a:pt x="262" y="1179"/>
                  </a:lnTo>
                  <a:lnTo>
                    <a:pt x="239" y="1121"/>
                  </a:lnTo>
                  <a:lnTo>
                    <a:pt x="234" y="1085"/>
                  </a:lnTo>
                  <a:lnTo>
                    <a:pt x="239" y="1082"/>
                  </a:lnTo>
                  <a:lnTo>
                    <a:pt x="266" y="1059"/>
                  </a:lnTo>
                  <a:lnTo>
                    <a:pt x="283" y="1015"/>
                  </a:lnTo>
                  <a:lnTo>
                    <a:pt x="287" y="1010"/>
                  </a:lnTo>
                  <a:lnTo>
                    <a:pt x="305" y="963"/>
                  </a:lnTo>
                  <a:lnTo>
                    <a:pt x="348" y="948"/>
                  </a:lnTo>
                  <a:lnTo>
                    <a:pt x="370" y="938"/>
                  </a:lnTo>
                  <a:lnTo>
                    <a:pt x="374" y="929"/>
                  </a:lnTo>
                  <a:lnTo>
                    <a:pt x="401" y="859"/>
                  </a:lnTo>
                  <a:lnTo>
                    <a:pt x="420" y="868"/>
                  </a:lnTo>
                  <a:lnTo>
                    <a:pt x="425" y="871"/>
                  </a:lnTo>
                  <a:lnTo>
                    <a:pt x="455" y="878"/>
                  </a:lnTo>
                  <a:lnTo>
                    <a:pt x="486" y="879"/>
                  </a:lnTo>
                  <a:lnTo>
                    <a:pt x="488" y="926"/>
                  </a:lnTo>
                  <a:lnTo>
                    <a:pt x="519" y="914"/>
                  </a:lnTo>
                  <a:lnTo>
                    <a:pt x="577" y="879"/>
                  </a:lnTo>
                  <a:lnTo>
                    <a:pt x="596" y="872"/>
                  </a:lnTo>
                  <a:lnTo>
                    <a:pt x="618" y="826"/>
                  </a:lnTo>
                  <a:lnTo>
                    <a:pt x="633" y="784"/>
                  </a:lnTo>
                  <a:lnTo>
                    <a:pt x="641" y="780"/>
                  </a:lnTo>
                  <a:lnTo>
                    <a:pt x="645" y="771"/>
                  </a:lnTo>
                  <a:lnTo>
                    <a:pt x="650" y="761"/>
                  </a:lnTo>
                  <a:lnTo>
                    <a:pt x="657" y="726"/>
                  </a:lnTo>
                  <a:lnTo>
                    <a:pt x="649" y="694"/>
                  </a:lnTo>
                  <a:lnTo>
                    <a:pt x="648" y="687"/>
                  </a:lnTo>
                  <a:lnTo>
                    <a:pt x="614" y="689"/>
                  </a:lnTo>
                  <a:lnTo>
                    <a:pt x="611" y="666"/>
                  </a:lnTo>
                  <a:lnTo>
                    <a:pt x="607" y="649"/>
                  </a:lnTo>
                  <a:lnTo>
                    <a:pt x="516" y="606"/>
                  </a:lnTo>
                  <a:lnTo>
                    <a:pt x="556" y="588"/>
                  </a:lnTo>
                  <a:lnTo>
                    <a:pt x="566" y="587"/>
                  </a:lnTo>
                  <a:lnTo>
                    <a:pt x="554" y="533"/>
                  </a:lnTo>
                  <a:lnTo>
                    <a:pt x="539" y="494"/>
                  </a:lnTo>
                  <a:lnTo>
                    <a:pt x="524" y="484"/>
                  </a:lnTo>
                  <a:lnTo>
                    <a:pt x="502" y="506"/>
                  </a:lnTo>
                  <a:lnTo>
                    <a:pt x="468" y="486"/>
                  </a:lnTo>
                  <a:lnTo>
                    <a:pt x="479" y="415"/>
                  </a:lnTo>
                  <a:lnTo>
                    <a:pt x="394" y="417"/>
                  </a:lnTo>
                  <a:lnTo>
                    <a:pt x="394" y="395"/>
                  </a:lnTo>
                  <a:lnTo>
                    <a:pt x="375" y="364"/>
                  </a:lnTo>
                  <a:lnTo>
                    <a:pt x="372" y="354"/>
                  </a:lnTo>
                  <a:lnTo>
                    <a:pt x="334" y="331"/>
                  </a:lnTo>
                  <a:lnTo>
                    <a:pt x="336" y="302"/>
                  </a:lnTo>
                  <a:lnTo>
                    <a:pt x="308" y="300"/>
                  </a:lnTo>
                  <a:lnTo>
                    <a:pt x="286" y="264"/>
                  </a:lnTo>
                  <a:lnTo>
                    <a:pt x="246" y="269"/>
                  </a:lnTo>
                  <a:lnTo>
                    <a:pt x="244" y="327"/>
                  </a:lnTo>
                  <a:lnTo>
                    <a:pt x="193" y="381"/>
                  </a:lnTo>
                  <a:lnTo>
                    <a:pt x="153" y="393"/>
                  </a:lnTo>
                  <a:lnTo>
                    <a:pt x="155" y="372"/>
                  </a:lnTo>
                  <a:lnTo>
                    <a:pt x="157" y="357"/>
                  </a:lnTo>
                  <a:lnTo>
                    <a:pt x="143" y="348"/>
                  </a:lnTo>
                  <a:lnTo>
                    <a:pt x="142" y="316"/>
                  </a:lnTo>
                  <a:lnTo>
                    <a:pt x="73" y="296"/>
                  </a:lnTo>
                  <a:lnTo>
                    <a:pt x="42" y="278"/>
                  </a:lnTo>
                  <a:lnTo>
                    <a:pt x="0" y="252"/>
                  </a:lnTo>
                  <a:lnTo>
                    <a:pt x="20" y="244"/>
                  </a:lnTo>
                  <a:lnTo>
                    <a:pt x="80" y="235"/>
                  </a:lnTo>
                  <a:lnTo>
                    <a:pt x="91" y="223"/>
                  </a:lnTo>
                  <a:lnTo>
                    <a:pt x="169" y="197"/>
                  </a:lnTo>
                  <a:lnTo>
                    <a:pt x="217" y="107"/>
                  </a:lnTo>
                  <a:lnTo>
                    <a:pt x="254" y="120"/>
                  </a:lnTo>
                  <a:lnTo>
                    <a:pt x="319" y="101"/>
                  </a:lnTo>
                  <a:lnTo>
                    <a:pt x="378" y="116"/>
                  </a:lnTo>
                  <a:lnTo>
                    <a:pt x="405" y="157"/>
                  </a:lnTo>
                  <a:lnTo>
                    <a:pt x="401" y="204"/>
                  </a:lnTo>
                  <a:lnTo>
                    <a:pt x="420" y="228"/>
                  </a:lnTo>
                  <a:lnTo>
                    <a:pt x="452" y="228"/>
                  </a:lnTo>
                  <a:lnTo>
                    <a:pt x="467" y="235"/>
                  </a:lnTo>
                  <a:lnTo>
                    <a:pt x="497" y="197"/>
                  </a:lnTo>
                  <a:lnTo>
                    <a:pt x="517" y="196"/>
                  </a:lnTo>
                  <a:lnTo>
                    <a:pt x="605" y="203"/>
                  </a:lnTo>
                  <a:lnTo>
                    <a:pt x="633" y="217"/>
                  </a:lnTo>
                  <a:lnTo>
                    <a:pt x="684" y="201"/>
                  </a:lnTo>
                  <a:lnTo>
                    <a:pt x="711" y="175"/>
                  </a:lnTo>
                  <a:lnTo>
                    <a:pt x="741" y="180"/>
                  </a:lnTo>
                  <a:lnTo>
                    <a:pt x="788" y="183"/>
                  </a:lnTo>
                  <a:lnTo>
                    <a:pt x="808" y="122"/>
                  </a:lnTo>
                  <a:lnTo>
                    <a:pt x="848" y="115"/>
                  </a:lnTo>
                  <a:lnTo>
                    <a:pt x="893" y="75"/>
                  </a:lnTo>
                  <a:lnTo>
                    <a:pt x="915" y="82"/>
                  </a:lnTo>
                  <a:lnTo>
                    <a:pt x="967" y="48"/>
                  </a:lnTo>
                  <a:lnTo>
                    <a:pt x="1002" y="0"/>
                  </a:lnTo>
                  <a:lnTo>
                    <a:pt x="1040" y="13"/>
                  </a:lnTo>
                  <a:lnTo>
                    <a:pt x="1048" y="41"/>
                  </a:lnTo>
                  <a:lnTo>
                    <a:pt x="1080" y="20"/>
                  </a:lnTo>
                  <a:lnTo>
                    <a:pt x="1125" y="20"/>
                  </a:lnTo>
                  <a:lnTo>
                    <a:pt x="1181" y="30"/>
                  </a:lnTo>
                  <a:lnTo>
                    <a:pt x="1201" y="42"/>
                  </a:lnTo>
                  <a:lnTo>
                    <a:pt x="1201" y="93"/>
                  </a:lnTo>
                  <a:lnTo>
                    <a:pt x="1240" y="124"/>
                  </a:lnTo>
                  <a:lnTo>
                    <a:pt x="1283" y="149"/>
                  </a:lnTo>
                  <a:lnTo>
                    <a:pt x="1333" y="151"/>
                  </a:lnTo>
                  <a:lnTo>
                    <a:pt x="1379" y="163"/>
                  </a:lnTo>
                  <a:lnTo>
                    <a:pt x="1390" y="131"/>
                  </a:lnTo>
                  <a:lnTo>
                    <a:pt x="1408" y="127"/>
                  </a:lnTo>
                  <a:lnTo>
                    <a:pt x="1443" y="146"/>
                  </a:lnTo>
                  <a:lnTo>
                    <a:pt x="1465" y="155"/>
                  </a:lnTo>
                  <a:lnTo>
                    <a:pt x="1465" y="155"/>
                  </a:lnTo>
                  <a:lnTo>
                    <a:pt x="1465" y="155"/>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4" name="Freeform 69"/>
            <p:cNvSpPr>
              <a:spLocks noEditPoints="1"/>
            </p:cNvSpPr>
            <p:nvPr/>
          </p:nvSpPr>
          <p:spPr bwMode="auto">
            <a:xfrm>
              <a:off x="3390" y="1479"/>
              <a:ext cx="924" cy="885"/>
            </a:xfrm>
            <a:custGeom>
              <a:avLst/>
              <a:gdLst>
                <a:gd name="T0" fmla="*/ 1322 w 1538"/>
                <a:gd name="T1" fmla="*/ 1389 h 1472"/>
                <a:gd name="T2" fmla="*/ 1252 w 1538"/>
                <a:gd name="T3" fmla="*/ 1160 h 1472"/>
                <a:gd name="T4" fmla="*/ 1073 w 1538"/>
                <a:gd name="T5" fmla="*/ 1070 h 1472"/>
                <a:gd name="T6" fmla="*/ 953 w 1538"/>
                <a:gd name="T7" fmla="*/ 1196 h 1472"/>
                <a:gd name="T8" fmla="*/ 861 w 1538"/>
                <a:gd name="T9" fmla="*/ 1161 h 1472"/>
                <a:gd name="T10" fmla="*/ 740 w 1538"/>
                <a:gd name="T11" fmla="*/ 1146 h 1472"/>
                <a:gd name="T12" fmla="*/ 466 w 1538"/>
                <a:gd name="T13" fmla="*/ 1181 h 1472"/>
                <a:gd name="T14" fmla="*/ 271 w 1538"/>
                <a:gd name="T15" fmla="*/ 1061 h 1472"/>
                <a:gd name="T16" fmla="*/ 406 w 1538"/>
                <a:gd name="T17" fmla="*/ 859 h 1472"/>
                <a:gd name="T18" fmla="*/ 582 w 1538"/>
                <a:gd name="T19" fmla="*/ 880 h 1472"/>
                <a:gd name="T20" fmla="*/ 652 w 1538"/>
                <a:gd name="T21" fmla="*/ 694 h 1472"/>
                <a:gd name="T22" fmla="*/ 558 w 1538"/>
                <a:gd name="T23" fmla="*/ 538 h 1472"/>
                <a:gd name="T24" fmla="*/ 398 w 1538"/>
                <a:gd name="T25" fmla="*/ 400 h 1472"/>
                <a:gd name="T26" fmla="*/ 257 w 1538"/>
                <a:gd name="T27" fmla="*/ 276 h 1472"/>
                <a:gd name="T28" fmla="*/ 78 w 1538"/>
                <a:gd name="T29" fmla="*/ 303 h 1472"/>
                <a:gd name="T30" fmla="*/ 222 w 1538"/>
                <a:gd name="T31" fmla="*/ 107 h 1472"/>
                <a:gd name="T32" fmla="*/ 461 w 1538"/>
                <a:gd name="T33" fmla="*/ 229 h 1472"/>
                <a:gd name="T34" fmla="*/ 717 w 1538"/>
                <a:gd name="T35" fmla="*/ 175 h 1472"/>
                <a:gd name="T36" fmla="*/ 972 w 1538"/>
                <a:gd name="T37" fmla="*/ 49 h 1472"/>
                <a:gd name="T38" fmla="*/ 1211 w 1538"/>
                <a:gd name="T39" fmla="*/ 44 h 1472"/>
                <a:gd name="T40" fmla="*/ 1415 w 1538"/>
                <a:gd name="T41" fmla="*/ 127 h 1472"/>
                <a:gd name="T42" fmla="*/ 1429 w 1538"/>
                <a:gd name="T43" fmla="*/ 266 h 1472"/>
                <a:gd name="T44" fmla="*/ 1368 w 1538"/>
                <a:gd name="T45" fmla="*/ 412 h 1472"/>
                <a:gd name="T46" fmla="*/ 1387 w 1538"/>
                <a:gd name="T47" fmla="*/ 674 h 1472"/>
                <a:gd name="T48" fmla="*/ 1458 w 1538"/>
                <a:gd name="T49" fmla="*/ 884 h 1472"/>
                <a:gd name="T50" fmla="*/ 1460 w 1538"/>
                <a:gd name="T51" fmla="*/ 997 h 1472"/>
                <a:gd name="T52" fmla="*/ 1437 w 1538"/>
                <a:gd name="T53" fmla="*/ 1327 h 1472"/>
                <a:gd name="T54" fmla="*/ 1384 w 1538"/>
                <a:gd name="T55" fmla="*/ 1449 h 1472"/>
                <a:gd name="T56" fmla="*/ 1421 w 1538"/>
                <a:gd name="T57" fmla="*/ 1217 h 1472"/>
                <a:gd name="T58" fmla="*/ 1485 w 1538"/>
                <a:gd name="T59" fmla="*/ 968 h 1472"/>
                <a:gd name="T60" fmla="*/ 1458 w 1538"/>
                <a:gd name="T61" fmla="*/ 861 h 1472"/>
                <a:gd name="T62" fmla="*/ 1381 w 1538"/>
                <a:gd name="T63" fmla="*/ 679 h 1472"/>
                <a:gd name="T64" fmla="*/ 1363 w 1538"/>
                <a:gd name="T65" fmla="*/ 419 h 1472"/>
                <a:gd name="T66" fmla="*/ 1423 w 1538"/>
                <a:gd name="T67" fmla="*/ 263 h 1472"/>
                <a:gd name="T68" fmla="*/ 1400 w 1538"/>
                <a:gd name="T69" fmla="*/ 138 h 1472"/>
                <a:gd name="T70" fmla="*/ 1186 w 1538"/>
                <a:gd name="T71" fmla="*/ 37 h 1472"/>
                <a:gd name="T72" fmla="*/ 923 w 1538"/>
                <a:gd name="T73" fmla="*/ 90 h 1472"/>
                <a:gd name="T74" fmla="*/ 692 w 1538"/>
                <a:gd name="T75" fmla="*/ 208 h 1472"/>
                <a:gd name="T76" fmla="*/ 425 w 1538"/>
                <a:gd name="T77" fmla="*/ 235 h 1472"/>
                <a:gd name="T78" fmla="*/ 178 w 1538"/>
                <a:gd name="T79" fmla="*/ 204 h 1472"/>
                <a:gd name="T80" fmla="*/ 153 w 1538"/>
                <a:gd name="T81" fmla="*/ 350 h 1472"/>
                <a:gd name="T82" fmla="*/ 317 w 1538"/>
                <a:gd name="T83" fmla="*/ 301 h 1472"/>
                <a:gd name="T84" fmla="*/ 490 w 1538"/>
                <a:gd name="T85" fmla="*/ 415 h 1472"/>
                <a:gd name="T86" fmla="*/ 577 w 1538"/>
                <a:gd name="T87" fmla="*/ 594 h 1472"/>
                <a:gd name="T88" fmla="*/ 667 w 1538"/>
                <a:gd name="T89" fmla="*/ 730 h 1472"/>
                <a:gd name="T90" fmla="*/ 528 w 1538"/>
                <a:gd name="T91" fmla="*/ 921 h 1472"/>
                <a:gd name="T92" fmla="*/ 380 w 1538"/>
                <a:gd name="T93" fmla="*/ 944 h 1472"/>
                <a:gd name="T94" fmla="*/ 245 w 1538"/>
                <a:gd name="T95" fmla="*/ 1090 h 1472"/>
                <a:gd name="T96" fmla="*/ 495 w 1538"/>
                <a:gd name="T97" fmla="*/ 1057 h 1472"/>
                <a:gd name="T98" fmla="*/ 752 w 1538"/>
                <a:gd name="T99" fmla="*/ 1114 h 1472"/>
                <a:gd name="T100" fmla="*/ 897 w 1538"/>
                <a:gd name="T101" fmla="*/ 1137 h 1472"/>
                <a:gd name="T102" fmla="*/ 970 w 1538"/>
                <a:gd name="T103" fmla="*/ 1213 h 1472"/>
                <a:gd name="T104" fmla="*/ 1102 w 1538"/>
                <a:gd name="T105" fmla="*/ 1058 h 1472"/>
                <a:gd name="T106" fmla="*/ 1266 w 1538"/>
                <a:gd name="T107" fmla="*/ 1208 h 1472"/>
                <a:gd name="T108" fmla="*/ 1351 w 1538"/>
                <a:gd name="T109" fmla="*/ 1420 h 1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38" h="1472">
                  <a:moveTo>
                    <a:pt x="1447" y="1472"/>
                  </a:moveTo>
                  <a:lnTo>
                    <a:pt x="1447" y="1472"/>
                  </a:lnTo>
                  <a:lnTo>
                    <a:pt x="1382" y="1455"/>
                  </a:lnTo>
                  <a:lnTo>
                    <a:pt x="1354" y="1446"/>
                  </a:lnTo>
                  <a:lnTo>
                    <a:pt x="1345" y="1421"/>
                  </a:lnTo>
                  <a:lnTo>
                    <a:pt x="1344" y="1412"/>
                  </a:lnTo>
                  <a:lnTo>
                    <a:pt x="1322" y="1389"/>
                  </a:lnTo>
                  <a:lnTo>
                    <a:pt x="1304" y="1328"/>
                  </a:lnTo>
                  <a:lnTo>
                    <a:pt x="1285" y="1273"/>
                  </a:lnTo>
                  <a:lnTo>
                    <a:pt x="1279" y="1248"/>
                  </a:lnTo>
                  <a:lnTo>
                    <a:pt x="1275" y="1240"/>
                  </a:lnTo>
                  <a:lnTo>
                    <a:pt x="1260" y="1210"/>
                  </a:lnTo>
                  <a:lnTo>
                    <a:pt x="1253" y="1187"/>
                  </a:lnTo>
                  <a:lnTo>
                    <a:pt x="1252" y="1160"/>
                  </a:lnTo>
                  <a:lnTo>
                    <a:pt x="1234" y="1127"/>
                  </a:lnTo>
                  <a:lnTo>
                    <a:pt x="1219" y="1113"/>
                  </a:lnTo>
                  <a:lnTo>
                    <a:pt x="1215" y="1063"/>
                  </a:lnTo>
                  <a:lnTo>
                    <a:pt x="1138" y="1021"/>
                  </a:lnTo>
                  <a:lnTo>
                    <a:pt x="1105" y="1065"/>
                  </a:lnTo>
                  <a:lnTo>
                    <a:pt x="1077" y="1064"/>
                  </a:lnTo>
                  <a:lnTo>
                    <a:pt x="1073" y="1070"/>
                  </a:lnTo>
                  <a:lnTo>
                    <a:pt x="1072" y="1097"/>
                  </a:lnTo>
                  <a:lnTo>
                    <a:pt x="1061" y="1125"/>
                  </a:lnTo>
                  <a:lnTo>
                    <a:pt x="1036" y="1140"/>
                  </a:lnTo>
                  <a:lnTo>
                    <a:pt x="1029" y="1206"/>
                  </a:lnTo>
                  <a:lnTo>
                    <a:pt x="967" y="1220"/>
                  </a:lnTo>
                  <a:lnTo>
                    <a:pt x="960" y="1207"/>
                  </a:lnTo>
                  <a:lnTo>
                    <a:pt x="953" y="1196"/>
                  </a:lnTo>
                  <a:lnTo>
                    <a:pt x="920" y="1162"/>
                  </a:lnTo>
                  <a:lnTo>
                    <a:pt x="972" y="1142"/>
                  </a:lnTo>
                  <a:lnTo>
                    <a:pt x="971" y="1130"/>
                  </a:lnTo>
                  <a:lnTo>
                    <a:pt x="964" y="1124"/>
                  </a:lnTo>
                  <a:lnTo>
                    <a:pt x="899" y="1143"/>
                  </a:lnTo>
                  <a:lnTo>
                    <a:pt x="873" y="1155"/>
                  </a:lnTo>
                  <a:lnTo>
                    <a:pt x="861" y="1161"/>
                  </a:lnTo>
                  <a:lnTo>
                    <a:pt x="826" y="1151"/>
                  </a:lnTo>
                  <a:lnTo>
                    <a:pt x="820" y="1137"/>
                  </a:lnTo>
                  <a:lnTo>
                    <a:pt x="807" y="1107"/>
                  </a:lnTo>
                  <a:lnTo>
                    <a:pt x="786" y="1097"/>
                  </a:lnTo>
                  <a:lnTo>
                    <a:pt x="754" y="1121"/>
                  </a:lnTo>
                  <a:lnTo>
                    <a:pt x="726" y="1120"/>
                  </a:lnTo>
                  <a:lnTo>
                    <a:pt x="740" y="1146"/>
                  </a:lnTo>
                  <a:lnTo>
                    <a:pt x="633" y="1155"/>
                  </a:lnTo>
                  <a:lnTo>
                    <a:pt x="628" y="1098"/>
                  </a:lnTo>
                  <a:lnTo>
                    <a:pt x="610" y="1071"/>
                  </a:lnTo>
                  <a:lnTo>
                    <a:pt x="596" y="1047"/>
                  </a:lnTo>
                  <a:lnTo>
                    <a:pt x="504" y="1062"/>
                  </a:lnTo>
                  <a:lnTo>
                    <a:pt x="527" y="1122"/>
                  </a:lnTo>
                  <a:lnTo>
                    <a:pt x="466" y="1181"/>
                  </a:lnTo>
                  <a:lnTo>
                    <a:pt x="441" y="1176"/>
                  </a:lnTo>
                  <a:lnTo>
                    <a:pt x="385" y="1161"/>
                  </a:lnTo>
                  <a:lnTo>
                    <a:pt x="267" y="1186"/>
                  </a:lnTo>
                  <a:lnTo>
                    <a:pt x="243" y="1126"/>
                  </a:lnTo>
                  <a:lnTo>
                    <a:pt x="237" y="1087"/>
                  </a:lnTo>
                  <a:lnTo>
                    <a:pt x="245" y="1083"/>
                  </a:lnTo>
                  <a:lnTo>
                    <a:pt x="271" y="1061"/>
                  </a:lnTo>
                  <a:lnTo>
                    <a:pt x="288" y="1017"/>
                  </a:lnTo>
                  <a:lnTo>
                    <a:pt x="291" y="1013"/>
                  </a:lnTo>
                  <a:lnTo>
                    <a:pt x="310" y="964"/>
                  </a:lnTo>
                  <a:lnTo>
                    <a:pt x="354" y="949"/>
                  </a:lnTo>
                  <a:lnTo>
                    <a:pt x="375" y="939"/>
                  </a:lnTo>
                  <a:lnTo>
                    <a:pt x="378" y="932"/>
                  </a:lnTo>
                  <a:lnTo>
                    <a:pt x="406" y="859"/>
                  </a:lnTo>
                  <a:lnTo>
                    <a:pt x="428" y="869"/>
                  </a:lnTo>
                  <a:lnTo>
                    <a:pt x="433" y="872"/>
                  </a:lnTo>
                  <a:lnTo>
                    <a:pt x="463" y="878"/>
                  </a:lnTo>
                  <a:lnTo>
                    <a:pt x="496" y="880"/>
                  </a:lnTo>
                  <a:lnTo>
                    <a:pt x="498" y="925"/>
                  </a:lnTo>
                  <a:lnTo>
                    <a:pt x="525" y="915"/>
                  </a:lnTo>
                  <a:lnTo>
                    <a:pt x="582" y="880"/>
                  </a:lnTo>
                  <a:lnTo>
                    <a:pt x="601" y="873"/>
                  </a:lnTo>
                  <a:lnTo>
                    <a:pt x="622" y="829"/>
                  </a:lnTo>
                  <a:lnTo>
                    <a:pt x="637" y="786"/>
                  </a:lnTo>
                  <a:lnTo>
                    <a:pt x="645" y="782"/>
                  </a:lnTo>
                  <a:lnTo>
                    <a:pt x="654" y="764"/>
                  </a:lnTo>
                  <a:lnTo>
                    <a:pt x="661" y="730"/>
                  </a:lnTo>
                  <a:lnTo>
                    <a:pt x="652" y="694"/>
                  </a:lnTo>
                  <a:lnTo>
                    <a:pt x="619" y="696"/>
                  </a:lnTo>
                  <a:lnTo>
                    <a:pt x="614" y="671"/>
                  </a:lnTo>
                  <a:lnTo>
                    <a:pt x="611" y="655"/>
                  </a:lnTo>
                  <a:lnTo>
                    <a:pt x="515" y="610"/>
                  </a:lnTo>
                  <a:lnTo>
                    <a:pt x="563" y="588"/>
                  </a:lnTo>
                  <a:lnTo>
                    <a:pt x="569" y="588"/>
                  </a:lnTo>
                  <a:lnTo>
                    <a:pt x="558" y="538"/>
                  </a:lnTo>
                  <a:lnTo>
                    <a:pt x="543" y="501"/>
                  </a:lnTo>
                  <a:lnTo>
                    <a:pt x="532" y="492"/>
                  </a:lnTo>
                  <a:lnTo>
                    <a:pt x="510" y="514"/>
                  </a:lnTo>
                  <a:lnTo>
                    <a:pt x="471" y="491"/>
                  </a:lnTo>
                  <a:lnTo>
                    <a:pt x="482" y="422"/>
                  </a:lnTo>
                  <a:lnTo>
                    <a:pt x="398" y="424"/>
                  </a:lnTo>
                  <a:lnTo>
                    <a:pt x="398" y="400"/>
                  </a:lnTo>
                  <a:lnTo>
                    <a:pt x="378" y="369"/>
                  </a:lnTo>
                  <a:lnTo>
                    <a:pt x="376" y="360"/>
                  </a:lnTo>
                  <a:lnTo>
                    <a:pt x="337" y="337"/>
                  </a:lnTo>
                  <a:lnTo>
                    <a:pt x="339" y="309"/>
                  </a:lnTo>
                  <a:lnTo>
                    <a:pt x="314" y="307"/>
                  </a:lnTo>
                  <a:lnTo>
                    <a:pt x="291" y="272"/>
                  </a:lnTo>
                  <a:lnTo>
                    <a:pt x="257" y="276"/>
                  </a:lnTo>
                  <a:lnTo>
                    <a:pt x="254" y="332"/>
                  </a:lnTo>
                  <a:lnTo>
                    <a:pt x="202" y="388"/>
                  </a:lnTo>
                  <a:lnTo>
                    <a:pt x="157" y="401"/>
                  </a:lnTo>
                  <a:lnTo>
                    <a:pt x="160" y="363"/>
                  </a:lnTo>
                  <a:lnTo>
                    <a:pt x="146" y="354"/>
                  </a:lnTo>
                  <a:lnTo>
                    <a:pt x="146" y="323"/>
                  </a:lnTo>
                  <a:lnTo>
                    <a:pt x="78" y="303"/>
                  </a:lnTo>
                  <a:lnTo>
                    <a:pt x="47" y="285"/>
                  </a:lnTo>
                  <a:lnTo>
                    <a:pt x="0" y="256"/>
                  </a:lnTo>
                  <a:lnTo>
                    <a:pt x="26" y="244"/>
                  </a:lnTo>
                  <a:lnTo>
                    <a:pt x="86" y="236"/>
                  </a:lnTo>
                  <a:lnTo>
                    <a:pt x="96" y="224"/>
                  </a:lnTo>
                  <a:lnTo>
                    <a:pt x="174" y="199"/>
                  </a:lnTo>
                  <a:lnTo>
                    <a:pt x="222" y="107"/>
                  </a:lnTo>
                  <a:lnTo>
                    <a:pt x="261" y="120"/>
                  </a:lnTo>
                  <a:lnTo>
                    <a:pt x="326" y="102"/>
                  </a:lnTo>
                  <a:lnTo>
                    <a:pt x="387" y="117"/>
                  </a:lnTo>
                  <a:lnTo>
                    <a:pt x="416" y="160"/>
                  </a:lnTo>
                  <a:lnTo>
                    <a:pt x="411" y="207"/>
                  </a:lnTo>
                  <a:lnTo>
                    <a:pt x="428" y="228"/>
                  </a:lnTo>
                  <a:lnTo>
                    <a:pt x="461" y="229"/>
                  </a:lnTo>
                  <a:lnTo>
                    <a:pt x="473" y="235"/>
                  </a:lnTo>
                  <a:lnTo>
                    <a:pt x="502" y="198"/>
                  </a:lnTo>
                  <a:lnTo>
                    <a:pt x="523" y="197"/>
                  </a:lnTo>
                  <a:lnTo>
                    <a:pt x="614" y="204"/>
                  </a:lnTo>
                  <a:lnTo>
                    <a:pt x="640" y="217"/>
                  </a:lnTo>
                  <a:lnTo>
                    <a:pt x="689" y="202"/>
                  </a:lnTo>
                  <a:lnTo>
                    <a:pt x="717" y="175"/>
                  </a:lnTo>
                  <a:lnTo>
                    <a:pt x="749" y="180"/>
                  </a:lnTo>
                  <a:lnTo>
                    <a:pt x="793" y="183"/>
                  </a:lnTo>
                  <a:lnTo>
                    <a:pt x="813" y="123"/>
                  </a:lnTo>
                  <a:lnTo>
                    <a:pt x="853" y="115"/>
                  </a:lnTo>
                  <a:lnTo>
                    <a:pt x="899" y="76"/>
                  </a:lnTo>
                  <a:lnTo>
                    <a:pt x="922" y="83"/>
                  </a:lnTo>
                  <a:lnTo>
                    <a:pt x="972" y="49"/>
                  </a:lnTo>
                  <a:lnTo>
                    <a:pt x="1008" y="0"/>
                  </a:lnTo>
                  <a:lnTo>
                    <a:pt x="1050" y="14"/>
                  </a:lnTo>
                  <a:lnTo>
                    <a:pt x="1057" y="40"/>
                  </a:lnTo>
                  <a:lnTo>
                    <a:pt x="1086" y="21"/>
                  </a:lnTo>
                  <a:lnTo>
                    <a:pt x="1132" y="20"/>
                  </a:lnTo>
                  <a:lnTo>
                    <a:pt x="1189" y="31"/>
                  </a:lnTo>
                  <a:lnTo>
                    <a:pt x="1211" y="44"/>
                  </a:lnTo>
                  <a:lnTo>
                    <a:pt x="1211" y="95"/>
                  </a:lnTo>
                  <a:lnTo>
                    <a:pt x="1249" y="126"/>
                  </a:lnTo>
                  <a:lnTo>
                    <a:pt x="1291" y="150"/>
                  </a:lnTo>
                  <a:lnTo>
                    <a:pt x="1340" y="151"/>
                  </a:lnTo>
                  <a:lnTo>
                    <a:pt x="1384" y="163"/>
                  </a:lnTo>
                  <a:lnTo>
                    <a:pt x="1395" y="132"/>
                  </a:lnTo>
                  <a:lnTo>
                    <a:pt x="1415" y="127"/>
                  </a:lnTo>
                  <a:lnTo>
                    <a:pt x="1452" y="147"/>
                  </a:lnTo>
                  <a:lnTo>
                    <a:pt x="1472" y="155"/>
                  </a:lnTo>
                  <a:lnTo>
                    <a:pt x="1480" y="155"/>
                  </a:lnTo>
                  <a:lnTo>
                    <a:pt x="1461" y="179"/>
                  </a:lnTo>
                  <a:lnTo>
                    <a:pt x="1459" y="230"/>
                  </a:lnTo>
                  <a:lnTo>
                    <a:pt x="1445" y="229"/>
                  </a:lnTo>
                  <a:lnTo>
                    <a:pt x="1429" y="266"/>
                  </a:lnTo>
                  <a:lnTo>
                    <a:pt x="1416" y="287"/>
                  </a:lnTo>
                  <a:lnTo>
                    <a:pt x="1404" y="285"/>
                  </a:lnTo>
                  <a:lnTo>
                    <a:pt x="1395" y="282"/>
                  </a:lnTo>
                  <a:lnTo>
                    <a:pt x="1376" y="331"/>
                  </a:lnTo>
                  <a:lnTo>
                    <a:pt x="1345" y="339"/>
                  </a:lnTo>
                  <a:lnTo>
                    <a:pt x="1349" y="414"/>
                  </a:lnTo>
                  <a:lnTo>
                    <a:pt x="1368" y="412"/>
                  </a:lnTo>
                  <a:lnTo>
                    <a:pt x="1375" y="455"/>
                  </a:lnTo>
                  <a:lnTo>
                    <a:pt x="1357" y="468"/>
                  </a:lnTo>
                  <a:lnTo>
                    <a:pt x="1405" y="519"/>
                  </a:lnTo>
                  <a:lnTo>
                    <a:pt x="1387" y="526"/>
                  </a:lnTo>
                  <a:lnTo>
                    <a:pt x="1394" y="566"/>
                  </a:lnTo>
                  <a:lnTo>
                    <a:pt x="1382" y="587"/>
                  </a:lnTo>
                  <a:lnTo>
                    <a:pt x="1387" y="674"/>
                  </a:lnTo>
                  <a:lnTo>
                    <a:pt x="1422" y="686"/>
                  </a:lnTo>
                  <a:lnTo>
                    <a:pt x="1430" y="757"/>
                  </a:lnTo>
                  <a:lnTo>
                    <a:pt x="1448" y="770"/>
                  </a:lnTo>
                  <a:lnTo>
                    <a:pt x="1441" y="780"/>
                  </a:lnTo>
                  <a:lnTo>
                    <a:pt x="1445" y="815"/>
                  </a:lnTo>
                  <a:lnTo>
                    <a:pt x="1465" y="860"/>
                  </a:lnTo>
                  <a:lnTo>
                    <a:pt x="1458" y="884"/>
                  </a:lnTo>
                  <a:lnTo>
                    <a:pt x="1495" y="889"/>
                  </a:lnTo>
                  <a:lnTo>
                    <a:pt x="1533" y="866"/>
                  </a:lnTo>
                  <a:lnTo>
                    <a:pt x="1538" y="892"/>
                  </a:lnTo>
                  <a:lnTo>
                    <a:pt x="1516" y="928"/>
                  </a:lnTo>
                  <a:lnTo>
                    <a:pt x="1506" y="930"/>
                  </a:lnTo>
                  <a:lnTo>
                    <a:pt x="1491" y="972"/>
                  </a:lnTo>
                  <a:lnTo>
                    <a:pt x="1460" y="997"/>
                  </a:lnTo>
                  <a:lnTo>
                    <a:pt x="1411" y="1007"/>
                  </a:lnTo>
                  <a:lnTo>
                    <a:pt x="1415" y="1013"/>
                  </a:lnTo>
                  <a:lnTo>
                    <a:pt x="1436" y="1069"/>
                  </a:lnTo>
                  <a:lnTo>
                    <a:pt x="1455" y="1131"/>
                  </a:lnTo>
                  <a:lnTo>
                    <a:pt x="1443" y="1143"/>
                  </a:lnTo>
                  <a:lnTo>
                    <a:pt x="1427" y="1217"/>
                  </a:lnTo>
                  <a:lnTo>
                    <a:pt x="1437" y="1327"/>
                  </a:lnTo>
                  <a:lnTo>
                    <a:pt x="1467" y="1407"/>
                  </a:lnTo>
                  <a:lnTo>
                    <a:pt x="1467" y="1408"/>
                  </a:lnTo>
                  <a:lnTo>
                    <a:pt x="1464" y="1460"/>
                  </a:lnTo>
                  <a:lnTo>
                    <a:pt x="1447" y="1472"/>
                  </a:lnTo>
                  <a:close/>
                  <a:moveTo>
                    <a:pt x="1359" y="1440"/>
                  </a:moveTo>
                  <a:lnTo>
                    <a:pt x="1359" y="1440"/>
                  </a:lnTo>
                  <a:lnTo>
                    <a:pt x="1384" y="1449"/>
                  </a:lnTo>
                  <a:lnTo>
                    <a:pt x="1446" y="1464"/>
                  </a:lnTo>
                  <a:lnTo>
                    <a:pt x="1458" y="1457"/>
                  </a:lnTo>
                  <a:lnTo>
                    <a:pt x="1460" y="1408"/>
                  </a:lnTo>
                  <a:lnTo>
                    <a:pt x="1430" y="1328"/>
                  </a:lnTo>
                  <a:lnTo>
                    <a:pt x="1429" y="1312"/>
                  </a:lnTo>
                  <a:lnTo>
                    <a:pt x="1421" y="1217"/>
                  </a:lnTo>
                  <a:lnTo>
                    <a:pt x="1421" y="1217"/>
                  </a:lnTo>
                  <a:lnTo>
                    <a:pt x="1437" y="1140"/>
                  </a:lnTo>
                  <a:lnTo>
                    <a:pt x="1448" y="1129"/>
                  </a:lnTo>
                  <a:lnTo>
                    <a:pt x="1429" y="1071"/>
                  </a:lnTo>
                  <a:lnTo>
                    <a:pt x="1409" y="1016"/>
                  </a:lnTo>
                  <a:lnTo>
                    <a:pt x="1401" y="1002"/>
                  </a:lnTo>
                  <a:lnTo>
                    <a:pt x="1458" y="990"/>
                  </a:lnTo>
                  <a:lnTo>
                    <a:pt x="1485" y="968"/>
                  </a:lnTo>
                  <a:lnTo>
                    <a:pt x="1501" y="924"/>
                  </a:lnTo>
                  <a:lnTo>
                    <a:pt x="1512" y="922"/>
                  </a:lnTo>
                  <a:lnTo>
                    <a:pt x="1531" y="891"/>
                  </a:lnTo>
                  <a:lnTo>
                    <a:pt x="1528" y="877"/>
                  </a:lnTo>
                  <a:lnTo>
                    <a:pt x="1497" y="896"/>
                  </a:lnTo>
                  <a:lnTo>
                    <a:pt x="1450" y="889"/>
                  </a:lnTo>
                  <a:lnTo>
                    <a:pt x="1458" y="861"/>
                  </a:lnTo>
                  <a:lnTo>
                    <a:pt x="1438" y="816"/>
                  </a:lnTo>
                  <a:lnTo>
                    <a:pt x="1434" y="778"/>
                  </a:lnTo>
                  <a:lnTo>
                    <a:pt x="1439" y="771"/>
                  </a:lnTo>
                  <a:lnTo>
                    <a:pt x="1424" y="761"/>
                  </a:lnTo>
                  <a:lnTo>
                    <a:pt x="1422" y="747"/>
                  </a:lnTo>
                  <a:lnTo>
                    <a:pt x="1415" y="691"/>
                  </a:lnTo>
                  <a:lnTo>
                    <a:pt x="1381" y="679"/>
                  </a:lnTo>
                  <a:lnTo>
                    <a:pt x="1375" y="585"/>
                  </a:lnTo>
                  <a:lnTo>
                    <a:pt x="1387" y="564"/>
                  </a:lnTo>
                  <a:lnTo>
                    <a:pt x="1379" y="521"/>
                  </a:lnTo>
                  <a:lnTo>
                    <a:pt x="1394" y="516"/>
                  </a:lnTo>
                  <a:lnTo>
                    <a:pt x="1347" y="467"/>
                  </a:lnTo>
                  <a:lnTo>
                    <a:pt x="1368" y="452"/>
                  </a:lnTo>
                  <a:lnTo>
                    <a:pt x="1363" y="419"/>
                  </a:lnTo>
                  <a:lnTo>
                    <a:pt x="1343" y="422"/>
                  </a:lnTo>
                  <a:lnTo>
                    <a:pt x="1338" y="333"/>
                  </a:lnTo>
                  <a:lnTo>
                    <a:pt x="1371" y="326"/>
                  </a:lnTo>
                  <a:lnTo>
                    <a:pt x="1391" y="274"/>
                  </a:lnTo>
                  <a:lnTo>
                    <a:pt x="1405" y="279"/>
                  </a:lnTo>
                  <a:lnTo>
                    <a:pt x="1412" y="280"/>
                  </a:lnTo>
                  <a:lnTo>
                    <a:pt x="1423" y="263"/>
                  </a:lnTo>
                  <a:lnTo>
                    <a:pt x="1440" y="222"/>
                  </a:lnTo>
                  <a:lnTo>
                    <a:pt x="1453" y="223"/>
                  </a:lnTo>
                  <a:lnTo>
                    <a:pt x="1454" y="177"/>
                  </a:lnTo>
                  <a:lnTo>
                    <a:pt x="1467" y="160"/>
                  </a:lnTo>
                  <a:lnTo>
                    <a:pt x="1449" y="153"/>
                  </a:lnTo>
                  <a:lnTo>
                    <a:pt x="1414" y="134"/>
                  </a:lnTo>
                  <a:lnTo>
                    <a:pt x="1400" y="138"/>
                  </a:lnTo>
                  <a:lnTo>
                    <a:pt x="1388" y="171"/>
                  </a:lnTo>
                  <a:lnTo>
                    <a:pt x="1339" y="158"/>
                  </a:lnTo>
                  <a:lnTo>
                    <a:pt x="1288" y="156"/>
                  </a:lnTo>
                  <a:lnTo>
                    <a:pt x="1245" y="131"/>
                  </a:lnTo>
                  <a:lnTo>
                    <a:pt x="1204" y="98"/>
                  </a:lnTo>
                  <a:lnTo>
                    <a:pt x="1204" y="48"/>
                  </a:lnTo>
                  <a:lnTo>
                    <a:pt x="1186" y="37"/>
                  </a:lnTo>
                  <a:lnTo>
                    <a:pt x="1132" y="27"/>
                  </a:lnTo>
                  <a:lnTo>
                    <a:pt x="1088" y="28"/>
                  </a:lnTo>
                  <a:lnTo>
                    <a:pt x="1053" y="50"/>
                  </a:lnTo>
                  <a:lnTo>
                    <a:pt x="1045" y="19"/>
                  </a:lnTo>
                  <a:lnTo>
                    <a:pt x="1010" y="8"/>
                  </a:lnTo>
                  <a:lnTo>
                    <a:pt x="976" y="54"/>
                  </a:lnTo>
                  <a:lnTo>
                    <a:pt x="923" y="90"/>
                  </a:lnTo>
                  <a:lnTo>
                    <a:pt x="901" y="83"/>
                  </a:lnTo>
                  <a:lnTo>
                    <a:pt x="856" y="122"/>
                  </a:lnTo>
                  <a:lnTo>
                    <a:pt x="818" y="129"/>
                  </a:lnTo>
                  <a:lnTo>
                    <a:pt x="798" y="190"/>
                  </a:lnTo>
                  <a:lnTo>
                    <a:pt x="748" y="187"/>
                  </a:lnTo>
                  <a:lnTo>
                    <a:pt x="720" y="182"/>
                  </a:lnTo>
                  <a:lnTo>
                    <a:pt x="692" y="208"/>
                  </a:lnTo>
                  <a:lnTo>
                    <a:pt x="640" y="224"/>
                  </a:lnTo>
                  <a:lnTo>
                    <a:pt x="611" y="210"/>
                  </a:lnTo>
                  <a:lnTo>
                    <a:pt x="523" y="204"/>
                  </a:lnTo>
                  <a:lnTo>
                    <a:pt x="506" y="204"/>
                  </a:lnTo>
                  <a:lnTo>
                    <a:pt x="475" y="244"/>
                  </a:lnTo>
                  <a:lnTo>
                    <a:pt x="458" y="235"/>
                  </a:lnTo>
                  <a:lnTo>
                    <a:pt x="425" y="235"/>
                  </a:lnTo>
                  <a:lnTo>
                    <a:pt x="404" y="209"/>
                  </a:lnTo>
                  <a:lnTo>
                    <a:pt x="409" y="162"/>
                  </a:lnTo>
                  <a:lnTo>
                    <a:pt x="383" y="123"/>
                  </a:lnTo>
                  <a:lnTo>
                    <a:pt x="326" y="109"/>
                  </a:lnTo>
                  <a:lnTo>
                    <a:pt x="261" y="127"/>
                  </a:lnTo>
                  <a:lnTo>
                    <a:pt x="225" y="115"/>
                  </a:lnTo>
                  <a:lnTo>
                    <a:pt x="178" y="204"/>
                  </a:lnTo>
                  <a:lnTo>
                    <a:pt x="100" y="230"/>
                  </a:lnTo>
                  <a:lnTo>
                    <a:pt x="89" y="242"/>
                  </a:lnTo>
                  <a:lnTo>
                    <a:pt x="27" y="251"/>
                  </a:lnTo>
                  <a:lnTo>
                    <a:pt x="14" y="257"/>
                  </a:lnTo>
                  <a:lnTo>
                    <a:pt x="81" y="297"/>
                  </a:lnTo>
                  <a:lnTo>
                    <a:pt x="153" y="318"/>
                  </a:lnTo>
                  <a:lnTo>
                    <a:pt x="153" y="350"/>
                  </a:lnTo>
                  <a:lnTo>
                    <a:pt x="168" y="359"/>
                  </a:lnTo>
                  <a:lnTo>
                    <a:pt x="164" y="392"/>
                  </a:lnTo>
                  <a:lnTo>
                    <a:pt x="199" y="382"/>
                  </a:lnTo>
                  <a:lnTo>
                    <a:pt x="248" y="329"/>
                  </a:lnTo>
                  <a:lnTo>
                    <a:pt x="250" y="270"/>
                  </a:lnTo>
                  <a:lnTo>
                    <a:pt x="294" y="265"/>
                  </a:lnTo>
                  <a:lnTo>
                    <a:pt x="317" y="301"/>
                  </a:lnTo>
                  <a:lnTo>
                    <a:pt x="346" y="303"/>
                  </a:lnTo>
                  <a:lnTo>
                    <a:pt x="344" y="333"/>
                  </a:lnTo>
                  <a:lnTo>
                    <a:pt x="382" y="356"/>
                  </a:lnTo>
                  <a:lnTo>
                    <a:pt x="385" y="367"/>
                  </a:lnTo>
                  <a:lnTo>
                    <a:pt x="404" y="398"/>
                  </a:lnTo>
                  <a:lnTo>
                    <a:pt x="405" y="417"/>
                  </a:lnTo>
                  <a:lnTo>
                    <a:pt x="490" y="415"/>
                  </a:lnTo>
                  <a:lnTo>
                    <a:pt x="478" y="488"/>
                  </a:lnTo>
                  <a:lnTo>
                    <a:pt x="509" y="506"/>
                  </a:lnTo>
                  <a:lnTo>
                    <a:pt x="531" y="484"/>
                  </a:lnTo>
                  <a:lnTo>
                    <a:pt x="549" y="496"/>
                  </a:lnTo>
                  <a:lnTo>
                    <a:pt x="549" y="497"/>
                  </a:lnTo>
                  <a:lnTo>
                    <a:pt x="564" y="536"/>
                  </a:lnTo>
                  <a:lnTo>
                    <a:pt x="577" y="594"/>
                  </a:lnTo>
                  <a:lnTo>
                    <a:pt x="564" y="595"/>
                  </a:lnTo>
                  <a:lnTo>
                    <a:pt x="531" y="610"/>
                  </a:lnTo>
                  <a:lnTo>
                    <a:pt x="616" y="651"/>
                  </a:lnTo>
                  <a:lnTo>
                    <a:pt x="621" y="669"/>
                  </a:lnTo>
                  <a:lnTo>
                    <a:pt x="624" y="689"/>
                  </a:lnTo>
                  <a:lnTo>
                    <a:pt x="657" y="687"/>
                  </a:lnTo>
                  <a:lnTo>
                    <a:pt x="667" y="730"/>
                  </a:lnTo>
                  <a:lnTo>
                    <a:pt x="660" y="767"/>
                  </a:lnTo>
                  <a:lnTo>
                    <a:pt x="651" y="787"/>
                  </a:lnTo>
                  <a:lnTo>
                    <a:pt x="643" y="791"/>
                  </a:lnTo>
                  <a:lnTo>
                    <a:pt x="628" y="831"/>
                  </a:lnTo>
                  <a:lnTo>
                    <a:pt x="605" y="879"/>
                  </a:lnTo>
                  <a:lnTo>
                    <a:pt x="585" y="886"/>
                  </a:lnTo>
                  <a:lnTo>
                    <a:pt x="528" y="921"/>
                  </a:lnTo>
                  <a:lnTo>
                    <a:pt x="492" y="935"/>
                  </a:lnTo>
                  <a:lnTo>
                    <a:pt x="490" y="886"/>
                  </a:lnTo>
                  <a:lnTo>
                    <a:pt x="462" y="885"/>
                  </a:lnTo>
                  <a:lnTo>
                    <a:pt x="430" y="878"/>
                  </a:lnTo>
                  <a:lnTo>
                    <a:pt x="425" y="874"/>
                  </a:lnTo>
                  <a:lnTo>
                    <a:pt x="410" y="867"/>
                  </a:lnTo>
                  <a:lnTo>
                    <a:pt x="380" y="944"/>
                  </a:lnTo>
                  <a:lnTo>
                    <a:pt x="356" y="955"/>
                  </a:lnTo>
                  <a:lnTo>
                    <a:pt x="315" y="969"/>
                  </a:lnTo>
                  <a:lnTo>
                    <a:pt x="297" y="1017"/>
                  </a:lnTo>
                  <a:lnTo>
                    <a:pt x="293" y="1021"/>
                  </a:lnTo>
                  <a:lnTo>
                    <a:pt x="276" y="1065"/>
                  </a:lnTo>
                  <a:lnTo>
                    <a:pt x="249" y="1088"/>
                  </a:lnTo>
                  <a:lnTo>
                    <a:pt x="245" y="1090"/>
                  </a:lnTo>
                  <a:lnTo>
                    <a:pt x="250" y="1124"/>
                  </a:lnTo>
                  <a:lnTo>
                    <a:pt x="271" y="1179"/>
                  </a:lnTo>
                  <a:lnTo>
                    <a:pt x="385" y="1154"/>
                  </a:lnTo>
                  <a:lnTo>
                    <a:pt x="443" y="1169"/>
                  </a:lnTo>
                  <a:lnTo>
                    <a:pt x="464" y="1174"/>
                  </a:lnTo>
                  <a:lnTo>
                    <a:pt x="519" y="1120"/>
                  </a:lnTo>
                  <a:lnTo>
                    <a:pt x="495" y="1057"/>
                  </a:lnTo>
                  <a:lnTo>
                    <a:pt x="599" y="1040"/>
                  </a:lnTo>
                  <a:lnTo>
                    <a:pt x="615" y="1068"/>
                  </a:lnTo>
                  <a:lnTo>
                    <a:pt x="635" y="1096"/>
                  </a:lnTo>
                  <a:lnTo>
                    <a:pt x="639" y="1148"/>
                  </a:lnTo>
                  <a:lnTo>
                    <a:pt x="729" y="1140"/>
                  </a:lnTo>
                  <a:lnTo>
                    <a:pt x="714" y="1113"/>
                  </a:lnTo>
                  <a:lnTo>
                    <a:pt x="752" y="1114"/>
                  </a:lnTo>
                  <a:lnTo>
                    <a:pt x="785" y="1089"/>
                  </a:lnTo>
                  <a:lnTo>
                    <a:pt x="812" y="1102"/>
                  </a:lnTo>
                  <a:lnTo>
                    <a:pt x="826" y="1134"/>
                  </a:lnTo>
                  <a:lnTo>
                    <a:pt x="831" y="1146"/>
                  </a:lnTo>
                  <a:lnTo>
                    <a:pt x="860" y="1154"/>
                  </a:lnTo>
                  <a:lnTo>
                    <a:pt x="870" y="1149"/>
                  </a:lnTo>
                  <a:lnTo>
                    <a:pt x="897" y="1137"/>
                  </a:lnTo>
                  <a:lnTo>
                    <a:pt x="965" y="1117"/>
                  </a:lnTo>
                  <a:lnTo>
                    <a:pt x="978" y="1127"/>
                  </a:lnTo>
                  <a:lnTo>
                    <a:pt x="979" y="1147"/>
                  </a:lnTo>
                  <a:lnTo>
                    <a:pt x="932" y="1165"/>
                  </a:lnTo>
                  <a:lnTo>
                    <a:pt x="958" y="1192"/>
                  </a:lnTo>
                  <a:lnTo>
                    <a:pt x="965" y="1204"/>
                  </a:lnTo>
                  <a:lnTo>
                    <a:pt x="970" y="1213"/>
                  </a:lnTo>
                  <a:lnTo>
                    <a:pt x="1023" y="1201"/>
                  </a:lnTo>
                  <a:lnTo>
                    <a:pt x="1030" y="1136"/>
                  </a:lnTo>
                  <a:lnTo>
                    <a:pt x="1056" y="1121"/>
                  </a:lnTo>
                  <a:lnTo>
                    <a:pt x="1065" y="1095"/>
                  </a:lnTo>
                  <a:lnTo>
                    <a:pt x="1067" y="1068"/>
                  </a:lnTo>
                  <a:lnTo>
                    <a:pt x="1073" y="1057"/>
                  </a:lnTo>
                  <a:lnTo>
                    <a:pt x="1102" y="1058"/>
                  </a:lnTo>
                  <a:lnTo>
                    <a:pt x="1136" y="1012"/>
                  </a:lnTo>
                  <a:lnTo>
                    <a:pt x="1222" y="1059"/>
                  </a:lnTo>
                  <a:lnTo>
                    <a:pt x="1225" y="1110"/>
                  </a:lnTo>
                  <a:lnTo>
                    <a:pt x="1240" y="1124"/>
                  </a:lnTo>
                  <a:lnTo>
                    <a:pt x="1258" y="1159"/>
                  </a:lnTo>
                  <a:lnTo>
                    <a:pt x="1260" y="1186"/>
                  </a:lnTo>
                  <a:lnTo>
                    <a:pt x="1266" y="1208"/>
                  </a:lnTo>
                  <a:lnTo>
                    <a:pt x="1281" y="1237"/>
                  </a:lnTo>
                  <a:lnTo>
                    <a:pt x="1285" y="1246"/>
                  </a:lnTo>
                  <a:lnTo>
                    <a:pt x="1291" y="1272"/>
                  </a:lnTo>
                  <a:lnTo>
                    <a:pt x="1311" y="1326"/>
                  </a:lnTo>
                  <a:lnTo>
                    <a:pt x="1328" y="1386"/>
                  </a:lnTo>
                  <a:lnTo>
                    <a:pt x="1351" y="1409"/>
                  </a:lnTo>
                  <a:lnTo>
                    <a:pt x="1351" y="1420"/>
                  </a:lnTo>
                  <a:lnTo>
                    <a:pt x="1359" y="1440"/>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5" name="Freeform 70"/>
            <p:cNvSpPr>
              <a:spLocks/>
            </p:cNvSpPr>
            <p:nvPr/>
          </p:nvSpPr>
          <p:spPr bwMode="auto">
            <a:xfrm>
              <a:off x="4195" y="1340"/>
              <a:ext cx="779" cy="976"/>
            </a:xfrm>
            <a:custGeom>
              <a:avLst/>
              <a:gdLst>
                <a:gd name="T0" fmla="*/ 256 w 1297"/>
                <a:gd name="T1" fmla="*/ 329 h 1625"/>
                <a:gd name="T2" fmla="*/ 193 w 1297"/>
                <a:gd name="T3" fmla="*/ 285 h 1625"/>
                <a:gd name="T4" fmla="*/ 315 w 1297"/>
                <a:gd name="T5" fmla="*/ 193 h 1625"/>
                <a:gd name="T6" fmla="*/ 435 w 1297"/>
                <a:gd name="T7" fmla="*/ 253 h 1625"/>
                <a:gd name="T8" fmla="*/ 381 w 1297"/>
                <a:gd name="T9" fmla="*/ 312 h 1625"/>
                <a:gd name="T10" fmla="*/ 355 w 1297"/>
                <a:gd name="T11" fmla="*/ 364 h 1625"/>
                <a:gd name="T12" fmla="*/ 397 w 1297"/>
                <a:gd name="T13" fmla="*/ 433 h 1625"/>
                <a:gd name="T14" fmla="*/ 432 w 1297"/>
                <a:gd name="T15" fmla="*/ 365 h 1625"/>
                <a:gd name="T16" fmla="*/ 479 w 1297"/>
                <a:gd name="T17" fmla="*/ 271 h 1625"/>
                <a:gd name="T18" fmla="*/ 493 w 1297"/>
                <a:gd name="T19" fmla="*/ 125 h 1625"/>
                <a:gd name="T20" fmla="*/ 498 w 1297"/>
                <a:gd name="T21" fmla="*/ 169 h 1625"/>
                <a:gd name="T22" fmla="*/ 503 w 1297"/>
                <a:gd name="T23" fmla="*/ 84 h 1625"/>
                <a:gd name="T24" fmla="*/ 533 w 1297"/>
                <a:gd name="T25" fmla="*/ 49 h 1625"/>
                <a:gd name="T26" fmla="*/ 575 w 1297"/>
                <a:gd name="T27" fmla="*/ 0 h 1625"/>
                <a:gd name="T28" fmla="*/ 625 w 1297"/>
                <a:gd name="T29" fmla="*/ 50 h 1625"/>
                <a:gd name="T30" fmla="*/ 667 w 1297"/>
                <a:gd name="T31" fmla="*/ 134 h 1625"/>
                <a:gd name="T32" fmla="*/ 727 w 1297"/>
                <a:gd name="T33" fmla="*/ 157 h 1625"/>
                <a:gd name="T34" fmla="*/ 789 w 1297"/>
                <a:gd name="T35" fmla="*/ 165 h 1625"/>
                <a:gd name="T36" fmla="*/ 902 w 1297"/>
                <a:gd name="T37" fmla="*/ 83 h 1625"/>
                <a:gd name="T38" fmla="*/ 929 w 1297"/>
                <a:gd name="T39" fmla="*/ 129 h 1625"/>
                <a:gd name="T40" fmla="*/ 927 w 1297"/>
                <a:gd name="T41" fmla="*/ 229 h 1625"/>
                <a:gd name="T42" fmla="*/ 795 w 1297"/>
                <a:gd name="T43" fmla="*/ 218 h 1625"/>
                <a:gd name="T44" fmla="*/ 822 w 1297"/>
                <a:gd name="T45" fmla="*/ 304 h 1625"/>
                <a:gd name="T46" fmla="*/ 981 w 1297"/>
                <a:gd name="T47" fmla="*/ 368 h 1625"/>
                <a:gd name="T48" fmla="*/ 949 w 1297"/>
                <a:gd name="T49" fmla="*/ 408 h 1625"/>
                <a:gd name="T50" fmla="*/ 979 w 1297"/>
                <a:gd name="T51" fmla="*/ 472 h 1625"/>
                <a:gd name="T52" fmla="*/ 1056 w 1297"/>
                <a:gd name="T53" fmla="*/ 493 h 1625"/>
                <a:gd name="T54" fmla="*/ 1103 w 1297"/>
                <a:gd name="T55" fmla="*/ 569 h 1625"/>
                <a:gd name="T56" fmla="*/ 1082 w 1297"/>
                <a:gd name="T57" fmla="*/ 638 h 1625"/>
                <a:gd name="T58" fmla="*/ 1122 w 1297"/>
                <a:gd name="T59" fmla="*/ 754 h 1625"/>
                <a:gd name="T60" fmla="*/ 1140 w 1297"/>
                <a:gd name="T61" fmla="*/ 789 h 1625"/>
                <a:gd name="T62" fmla="*/ 1175 w 1297"/>
                <a:gd name="T63" fmla="*/ 897 h 1625"/>
                <a:gd name="T64" fmla="*/ 1297 w 1297"/>
                <a:gd name="T65" fmla="*/ 1128 h 1625"/>
                <a:gd name="T66" fmla="*/ 1198 w 1297"/>
                <a:gd name="T67" fmla="*/ 1229 h 1625"/>
                <a:gd name="T68" fmla="*/ 1094 w 1297"/>
                <a:gd name="T69" fmla="*/ 1334 h 1625"/>
                <a:gd name="T70" fmla="*/ 937 w 1297"/>
                <a:gd name="T71" fmla="*/ 1351 h 1625"/>
                <a:gd name="T72" fmla="*/ 766 w 1297"/>
                <a:gd name="T73" fmla="*/ 1466 h 1625"/>
                <a:gd name="T74" fmla="*/ 677 w 1297"/>
                <a:gd name="T75" fmla="*/ 1580 h 1625"/>
                <a:gd name="T76" fmla="*/ 644 w 1297"/>
                <a:gd name="T77" fmla="*/ 1625 h 1625"/>
                <a:gd name="T78" fmla="*/ 572 w 1297"/>
                <a:gd name="T79" fmla="*/ 1593 h 1625"/>
                <a:gd name="T80" fmla="*/ 513 w 1297"/>
                <a:gd name="T81" fmla="*/ 1495 h 1625"/>
                <a:gd name="T82" fmla="*/ 388 w 1297"/>
                <a:gd name="T83" fmla="*/ 1439 h 1625"/>
                <a:gd name="T84" fmla="*/ 257 w 1297"/>
                <a:gd name="T85" fmla="*/ 1482 h 1625"/>
                <a:gd name="T86" fmla="*/ 125 w 1297"/>
                <a:gd name="T87" fmla="*/ 1408 h 1625"/>
                <a:gd name="T88" fmla="*/ 92 w 1297"/>
                <a:gd name="T89" fmla="*/ 1302 h 1625"/>
                <a:gd name="T90" fmla="*/ 119 w 1297"/>
                <a:gd name="T91" fmla="*/ 1225 h 1625"/>
                <a:gd name="T92" fmla="*/ 173 w 1297"/>
                <a:gd name="T93" fmla="*/ 1157 h 1625"/>
                <a:gd name="T94" fmla="*/ 155 w 1297"/>
                <a:gd name="T95" fmla="*/ 1125 h 1625"/>
                <a:gd name="T96" fmla="*/ 100 w 1297"/>
                <a:gd name="T97" fmla="*/ 1048 h 1625"/>
                <a:gd name="T98" fmla="*/ 86 w 1297"/>
                <a:gd name="T99" fmla="*/ 991 h 1625"/>
                <a:gd name="T100" fmla="*/ 43 w 1297"/>
                <a:gd name="T101" fmla="*/ 908 h 1625"/>
                <a:gd name="T102" fmla="*/ 42 w 1297"/>
                <a:gd name="T103" fmla="*/ 755 h 1625"/>
                <a:gd name="T104" fmla="*/ 31 w 1297"/>
                <a:gd name="T105" fmla="*/ 686 h 1625"/>
                <a:gd name="T106" fmla="*/ 0 w 1297"/>
                <a:gd name="T107" fmla="*/ 568 h 1625"/>
                <a:gd name="T108" fmla="*/ 63 w 1297"/>
                <a:gd name="T109" fmla="*/ 514 h 1625"/>
                <a:gd name="T110" fmla="*/ 101 w 1297"/>
                <a:gd name="T111" fmla="*/ 457 h 1625"/>
                <a:gd name="T112" fmla="*/ 131 w 1297"/>
                <a:gd name="T113" fmla="*/ 391 h 1625"/>
                <a:gd name="T114" fmla="*/ 272 w 1297"/>
                <a:gd name="T115" fmla="*/ 349 h 1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97" h="1625">
                  <a:moveTo>
                    <a:pt x="272" y="349"/>
                  </a:moveTo>
                  <a:lnTo>
                    <a:pt x="272" y="349"/>
                  </a:lnTo>
                  <a:lnTo>
                    <a:pt x="256" y="329"/>
                  </a:lnTo>
                  <a:lnTo>
                    <a:pt x="217" y="341"/>
                  </a:lnTo>
                  <a:lnTo>
                    <a:pt x="201" y="327"/>
                  </a:lnTo>
                  <a:lnTo>
                    <a:pt x="193" y="285"/>
                  </a:lnTo>
                  <a:lnTo>
                    <a:pt x="236" y="259"/>
                  </a:lnTo>
                  <a:lnTo>
                    <a:pt x="298" y="237"/>
                  </a:lnTo>
                  <a:lnTo>
                    <a:pt x="315" y="193"/>
                  </a:lnTo>
                  <a:lnTo>
                    <a:pt x="361" y="196"/>
                  </a:lnTo>
                  <a:lnTo>
                    <a:pt x="424" y="237"/>
                  </a:lnTo>
                  <a:lnTo>
                    <a:pt x="435" y="253"/>
                  </a:lnTo>
                  <a:lnTo>
                    <a:pt x="412" y="291"/>
                  </a:lnTo>
                  <a:lnTo>
                    <a:pt x="399" y="297"/>
                  </a:lnTo>
                  <a:lnTo>
                    <a:pt x="381" y="312"/>
                  </a:lnTo>
                  <a:lnTo>
                    <a:pt x="376" y="314"/>
                  </a:lnTo>
                  <a:lnTo>
                    <a:pt x="360" y="327"/>
                  </a:lnTo>
                  <a:lnTo>
                    <a:pt x="355" y="364"/>
                  </a:lnTo>
                  <a:lnTo>
                    <a:pt x="380" y="369"/>
                  </a:lnTo>
                  <a:lnTo>
                    <a:pt x="382" y="381"/>
                  </a:lnTo>
                  <a:lnTo>
                    <a:pt x="397" y="433"/>
                  </a:lnTo>
                  <a:lnTo>
                    <a:pt x="414" y="418"/>
                  </a:lnTo>
                  <a:lnTo>
                    <a:pt x="423" y="402"/>
                  </a:lnTo>
                  <a:lnTo>
                    <a:pt x="432" y="365"/>
                  </a:lnTo>
                  <a:lnTo>
                    <a:pt x="452" y="311"/>
                  </a:lnTo>
                  <a:lnTo>
                    <a:pt x="474" y="302"/>
                  </a:lnTo>
                  <a:lnTo>
                    <a:pt x="479" y="271"/>
                  </a:lnTo>
                  <a:lnTo>
                    <a:pt x="494" y="255"/>
                  </a:lnTo>
                  <a:lnTo>
                    <a:pt x="477" y="157"/>
                  </a:lnTo>
                  <a:lnTo>
                    <a:pt x="493" y="125"/>
                  </a:lnTo>
                  <a:lnTo>
                    <a:pt x="514" y="142"/>
                  </a:lnTo>
                  <a:lnTo>
                    <a:pt x="508" y="152"/>
                  </a:lnTo>
                  <a:lnTo>
                    <a:pt x="498" y="169"/>
                  </a:lnTo>
                  <a:lnTo>
                    <a:pt x="518" y="173"/>
                  </a:lnTo>
                  <a:lnTo>
                    <a:pt x="543" y="141"/>
                  </a:lnTo>
                  <a:lnTo>
                    <a:pt x="503" y="84"/>
                  </a:lnTo>
                  <a:lnTo>
                    <a:pt x="497" y="69"/>
                  </a:lnTo>
                  <a:lnTo>
                    <a:pt x="513" y="48"/>
                  </a:lnTo>
                  <a:lnTo>
                    <a:pt x="533" y="49"/>
                  </a:lnTo>
                  <a:lnTo>
                    <a:pt x="535" y="8"/>
                  </a:lnTo>
                  <a:lnTo>
                    <a:pt x="551" y="6"/>
                  </a:lnTo>
                  <a:lnTo>
                    <a:pt x="575" y="0"/>
                  </a:lnTo>
                  <a:lnTo>
                    <a:pt x="613" y="21"/>
                  </a:lnTo>
                  <a:lnTo>
                    <a:pt x="626" y="28"/>
                  </a:lnTo>
                  <a:lnTo>
                    <a:pt x="625" y="50"/>
                  </a:lnTo>
                  <a:lnTo>
                    <a:pt x="643" y="67"/>
                  </a:lnTo>
                  <a:lnTo>
                    <a:pt x="643" y="82"/>
                  </a:lnTo>
                  <a:lnTo>
                    <a:pt x="667" y="134"/>
                  </a:lnTo>
                  <a:lnTo>
                    <a:pt x="709" y="157"/>
                  </a:lnTo>
                  <a:lnTo>
                    <a:pt x="725" y="153"/>
                  </a:lnTo>
                  <a:lnTo>
                    <a:pt x="727" y="157"/>
                  </a:lnTo>
                  <a:lnTo>
                    <a:pt x="757" y="156"/>
                  </a:lnTo>
                  <a:lnTo>
                    <a:pt x="781" y="152"/>
                  </a:lnTo>
                  <a:lnTo>
                    <a:pt x="789" y="165"/>
                  </a:lnTo>
                  <a:lnTo>
                    <a:pt x="825" y="134"/>
                  </a:lnTo>
                  <a:lnTo>
                    <a:pt x="893" y="84"/>
                  </a:lnTo>
                  <a:lnTo>
                    <a:pt x="902" y="83"/>
                  </a:lnTo>
                  <a:lnTo>
                    <a:pt x="907" y="84"/>
                  </a:lnTo>
                  <a:lnTo>
                    <a:pt x="907" y="122"/>
                  </a:lnTo>
                  <a:lnTo>
                    <a:pt x="929" y="129"/>
                  </a:lnTo>
                  <a:lnTo>
                    <a:pt x="951" y="138"/>
                  </a:lnTo>
                  <a:lnTo>
                    <a:pt x="950" y="167"/>
                  </a:lnTo>
                  <a:lnTo>
                    <a:pt x="927" y="229"/>
                  </a:lnTo>
                  <a:lnTo>
                    <a:pt x="902" y="276"/>
                  </a:lnTo>
                  <a:lnTo>
                    <a:pt x="874" y="253"/>
                  </a:lnTo>
                  <a:lnTo>
                    <a:pt x="795" y="218"/>
                  </a:lnTo>
                  <a:lnTo>
                    <a:pt x="775" y="259"/>
                  </a:lnTo>
                  <a:lnTo>
                    <a:pt x="794" y="306"/>
                  </a:lnTo>
                  <a:lnTo>
                    <a:pt x="822" y="304"/>
                  </a:lnTo>
                  <a:lnTo>
                    <a:pt x="896" y="327"/>
                  </a:lnTo>
                  <a:lnTo>
                    <a:pt x="922" y="370"/>
                  </a:lnTo>
                  <a:lnTo>
                    <a:pt x="981" y="368"/>
                  </a:lnTo>
                  <a:lnTo>
                    <a:pt x="1006" y="390"/>
                  </a:lnTo>
                  <a:lnTo>
                    <a:pt x="982" y="399"/>
                  </a:lnTo>
                  <a:lnTo>
                    <a:pt x="949" y="408"/>
                  </a:lnTo>
                  <a:lnTo>
                    <a:pt x="955" y="423"/>
                  </a:lnTo>
                  <a:lnTo>
                    <a:pt x="963" y="449"/>
                  </a:lnTo>
                  <a:lnTo>
                    <a:pt x="979" y="472"/>
                  </a:lnTo>
                  <a:lnTo>
                    <a:pt x="988" y="485"/>
                  </a:lnTo>
                  <a:lnTo>
                    <a:pt x="1043" y="490"/>
                  </a:lnTo>
                  <a:lnTo>
                    <a:pt x="1056" y="493"/>
                  </a:lnTo>
                  <a:lnTo>
                    <a:pt x="1084" y="496"/>
                  </a:lnTo>
                  <a:lnTo>
                    <a:pt x="1106" y="508"/>
                  </a:lnTo>
                  <a:lnTo>
                    <a:pt x="1103" y="569"/>
                  </a:lnTo>
                  <a:lnTo>
                    <a:pt x="1101" y="574"/>
                  </a:lnTo>
                  <a:lnTo>
                    <a:pt x="1107" y="627"/>
                  </a:lnTo>
                  <a:lnTo>
                    <a:pt x="1082" y="638"/>
                  </a:lnTo>
                  <a:lnTo>
                    <a:pt x="1079" y="673"/>
                  </a:lnTo>
                  <a:lnTo>
                    <a:pt x="1101" y="694"/>
                  </a:lnTo>
                  <a:lnTo>
                    <a:pt x="1122" y="754"/>
                  </a:lnTo>
                  <a:lnTo>
                    <a:pt x="1179" y="774"/>
                  </a:lnTo>
                  <a:lnTo>
                    <a:pt x="1178" y="788"/>
                  </a:lnTo>
                  <a:lnTo>
                    <a:pt x="1140" y="789"/>
                  </a:lnTo>
                  <a:lnTo>
                    <a:pt x="1131" y="872"/>
                  </a:lnTo>
                  <a:lnTo>
                    <a:pt x="1131" y="883"/>
                  </a:lnTo>
                  <a:lnTo>
                    <a:pt x="1175" y="897"/>
                  </a:lnTo>
                  <a:lnTo>
                    <a:pt x="1208" y="958"/>
                  </a:lnTo>
                  <a:lnTo>
                    <a:pt x="1271" y="1047"/>
                  </a:lnTo>
                  <a:lnTo>
                    <a:pt x="1297" y="1128"/>
                  </a:lnTo>
                  <a:lnTo>
                    <a:pt x="1277" y="1165"/>
                  </a:lnTo>
                  <a:lnTo>
                    <a:pt x="1240" y="1174"/>
                  </a:lnTo>
                  <a:lnTo>
                    <a:pt x="1198" y="1229"/>
                  </a:lnTo>
                  <a:lnTo>
                    <a:pt x="1224" y="1246"/>
                  </a:lnTo>
                  <a:lnTo>
                    <a:pt x="1198" y="1308"/>
                  </a:lnTo>
                  <a:lnTo>
                    <a:pt x="1094" y="1334"/>
                  </a:lnTo>
                  <a:lnTo>
                    <a:pt x="1064" y="1357"/>
                  </a:lnTo>
                  <a:lnTo>
                    <a:pt x="977" y="1343"/>
                  </a:lnTo>
                  <a:lnTo>
                    <a:pt x="937" y="1351"/>
                  </a:lnTo>
                  <a:lnTo>
                    <a:pt x="910" y="1379"/>
                  </a:lnTo>
                  <a:lnTo>
                    <a:pt x="910" y="1391"/>
                  </a:lnTo>
                  <a:lnTo>
                    <a:pt x="766" y="1466"/>
                  </a:lnTo>
                  <a:lnTo>
                    <a:pt x="743" y="1492"/>
                  </a:lnTo>
                  <a:lnTo>
                    <a:pt x="675" y="1551"/>
                  </a:lnTo>
                  <a:lnTo>
                    <a:pt x="677" y="1580"/>
                  </a:lnTo>
                  <a:lnTo>
                    <a:pt x="699" y="1602"/>
                  </a:lnTo>
                  <a:lnTo>
                    <a:pt x="699" y="1612"/>
                  </a:lnTo>
                  <a:lnTo>
                    <a:pt x="644" y="1625"/>
                  </a:lnTo>
                  <a:lnTo>
                    <a:pt x="633" y="1593"/>
                  </a:lnTo>
                  <a:lnTo>
                    <a:pt x="589" y="1600"/>
                  </a:lnTo>
                  <a:lnTo>
                    <a:pt x="572" y="1593"/>
                  </a:lnTo>
                  <a:lnTo>
                    <a:pt x="557" y="1586"/>
                  </a:lnTo>
                  <a:lnTo>
                    <a:pt x="538" y="1507"/>
                  </a:lnTo>
                  <a:lnTo>
                    <a:pt x="513" y="1495"/>
                  </a:lnTo>
                  <a:lnTo>
                    <a:pt x="457" y="1449"/>
                  </a:lnTo>
                  <a:lnTo>
                    <a:pt x="452" y="1454"/>
                  </a:lnTo>
                  <a:lnTo>
                    <a:pt x="388" y="1439"/>
                  </a:lnTo>
                  <a:lnTo>
                    <a:pt x="295" y="1471"/>
                  </a:lnTo>
                  <a:lnTo>
                    <a:pt x="276" y="1475"/>
                  </a:lnTo>
                  <a:lnTo>
                    <a:pt x="257" y="1482"/>
                  </a:lnTo>
                  <a:lnTo>
                    <a:pt x="187" y="1437"/>
                  </a:lnTo>
                  <a:lnTo>
                    <a:pt x="136" y="1438"/>
                  </a:lnTo>
                  <a:lnTo>
                    <a:pt x="125" y="1408"/>
                  </a:lnTo>
                  <a:lnTo>
                    <a:pt x="119" y="1377"/>
                  </a:lnTo>
                  <a:lnTo>
                    <a:pt x="110" y="1362"/>
                  </a:lnTo>
                  <a:lnTo>
                    <a:pt x="92" y="1302"/>
                  </a:lnTo>
                  <a:lnTo>
                    <a:pt x="71" y="1247"/>
                  </a:lnTo>
                  <a:lnTo>
                    <a:pt x="65" y="1236"/>
                  </a:lnTo>
                  <a:lnTo>
                    <a:pt x="119" y="1225"/>
                  </a:lnTo>
                  <a:lnTo>
                    <a:pt x="147" y="1202"/>
                  </a:lnTo>
                  <a:lnTo>
                    <a:pt x="162" y="1159"/>
                  </a:lnTo>
                  <a:lnTo>
                    <a:pt x="173" y="1157"/>
                  </a:lnTo>
                  <a:lnTo>
                    <a:pt x="193" y="1124"/>
                  </a:lnTo>
                  <a:lnTo>
                    <a:pt x="190" y="1104"/>
                  </a:lnTo>
                  <a:lnTo>
                    <a:pt x="155" y="1125"/>
                  </a:lnTo>
                  <a:lnTo>
                    <a:pt x="113" y="1119"/>
                  </a:lnTo>
                  <a:lnTo>
                    <a:pt x="121" y="1093"/>
                  </a:lnTo>
                  <a:lnTo>
                    <a:pt x="100" y="1048"/>
                  </a:lnTo>
                  <a:lnTo>
                    <a:pt x="96" y="1011"/>
                  </a:lnTo>
                  <a:lnTo>
                    <a:pt x="103" y="1003"/>
                  </a:lnTo>
                  <a:lnTo>
                    <a:pt x="86" y="991"/>
                  </a:lnTo>
                  <a:lnTo>
                    <a:pt x="84" y="978"/>
                  </a:lnTo>
                  <a:lnTo>
                    <a:pt x="78" y="920"/>
                  </a:lnTo>
                  <a:lnTo>
                    <a:pt x="43" y="908"/>
                  </a:lnTo>
                  <a:lnTo>
                    <a:pt x="37" y="818"/>
                  </a:lnTo>
                  <a:lnTo>
                    <a:pt x="50" y="797"/>
                  </a:lnTo>
                  <a:lnTo>
                    <a:pt x="42" y="755"/>
                  </a:lnTo>
                  <a:lnTo>
                    <a:pt x="58" y="749"/>
                  </a:lnTo>
                  <a:lnTo>
                    <a:pt x="11" y="699"/>
                  </a:lnTo>
                  <a:lnTo>
                    <a:pt x="31" y="686"/>
                  </a:lnTo>
                  <a:lnTo>
                    <a:pt x="24" y="648"/>
                  </a:lnTo>
                  <a:lnTo>
                    <a:pt x="5" y="650"/>
                  </a:lnTo>
                  <a:lnTo>
                    <a:pt x="0" y="568"/>
                  </a:lnTo>
                  <a:lnTo>
                    <a:pt x="33" y="560"/>
                  </a:lnTo>
                  <a:lnTo>
                    <a:pt x="52" y="510"/>
                  </a:lnTo>
                  <a:lnTo>
                    <a:pt x="63" y="514"/>
                  </a:lnTo>
                  <a:lnTo>
                    <a:pt x="73" y="515"/>
                  </a:lnTo>
                  <a:lnTo>
                    <a:pt x="85" y="496"/>
                  </a:lnTo>
                  <a:lnTo>
                    <a:pt x="101" y="457"/>
                  </a:lnTo>
                  <a:lnTo>
                    <a:pt x="115" y="458"/>
                  </a:lnTo>
                  <a:lnTo>
                    <a:pt x="117" y="410"/>
                  </a:lnTo>
                  <a:lnTo>
                    <a:pt x="131" y="391"/>
                  </a:lnTo>
                  <a:lnTo>
                    <a:pt x="211" y="376"/>
                  </a:lnTo>
                  <a:lnTo>
                    <a:pt x="251" y="361"/>
                  </a:lnTo>
                  <a:lnTo>
                    <a:pt x="272" y="349"/>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6" name="Freeform 71"/>
            <p:cNvSpPr>
              <a:spLocks noEditPoints="1"/>
            </p:cNvSpPr>
            <p:nvPr/>
          </p:nvSpPr>
          <p:spPr bwMode="auto">
            <a:xfrm>
              <a:off x="4193" y="1338"/>
              <a:ext cx="784" cy="981"/>
            </a:xfrm>
            <a:custGeom>
              <a:avLst/>
              <a:gdLst>
                <a:gd name="T0" fmla="*/ 557 w 1304"/>
                <a:gd name="T1" fmla="*/ 1591 h 1632"/>
                <a:gd name="T2" fmla="*/ 299 w 1304"/>
                <a:gd name="T3" fmla="*/ 1477 h 1632"/>
                <a:gd name="T4" fmla="*/ 119 w 1304"/>
                <a:gd name="T5" fmla="*/ 1381 h 1632"/>
                <a:gd name="T6" fmla="*/ 147 w 1304"/>
                <a:gd name="T7" fmla="*/ 1203 h 1632"/>
                <a:gd name="T8" fmla="*/ 112 w 1304"/>
                <a:gd name="T9" fmla="*/ 1124 h 1632"/>
                <a:gd name="T10" fmla="*/ 84 w 1304"/>
                <a:gd name="T11" fmla="*/ 982 h 1632"/>
                <a:gd name="T12" fmla="*/ 56 w 1304"/>
                <a:gd name="T13" fmla="*/ 751 h 1632"/>
                <a:gd name="T14" fmla="*/ 33 w 1304"/>
                <a:gd name="T15" fmla="*/ 561 h 1632"/>
                <a:gd name="T16" fmla="*/ 115 w 1304"/>
                <a:gd name="T17" fmla="*/ 458 h 1632"/>
                <a:gd name="T18" fmla="*/ 258 w 1304"/>
                <a:gd name="T19" fmla="*/ 336 h 1632"/>
                <a:gd name="T20" fmla="*/ 315 w 1304"/>
                <a:gd name="T21" fmla="*/ 193 h 1632"/>
                <a:gd name="T22" fmla="*/ 386 w 1304"/>
                <a:gd name="T23" fmla="*/ 317 h 1632"/>
                <a:gd name="T24" fmla="*/ 402 w 1304"/>
                <a:gd name="T25" fmla="*/ 430 h 1632"/>
                <a:gd name="T26" fmla="*/ 479 w 1304"/>
                <a:gd name="T27" fmla="*/ 272 h 1632"/>
                <a:gd name="T28" fmla="*/ 520 w 1304"/>
                <a:gd name="T29" fmla="*/ 172 h 1632"/>
                <a:gd name="T30" fmla="*/ 535 w 1304"/>
                <a:gd name="T31" fmla="*/ 8 h 1632"/>
                <a:gd name="T32" fmla="*/ 649 w 1304"/>
                <a:gd name="T33" fmla="*/ 84 h 1632"/>
                <a:gd name="T34" fmla="*/ 786 w 1304"/>
                <a:gd name="T35" fmla="*/ 152 h 1632"/>
                <a:gd name="T36" fmla="*/ 913 w 1304"/>
                <a:gd name="T37" fmla="*/ 123 h 1632"/>
                <a:gd name="T38" fmla="*/ 875 w 1304"/>
                <a:gd name="T39" fmla="*/ 258 h 1632"/>
                <a:gd name="T40" fmla="*/ 901 w 1304"/>
                <a:gd name="T41" fmla="*/ 327 h 1632"/>
                <a:gd name="T42" fmla="*/ 961 w 1304"/>
                <a:gd name="T43" fmla="*/ 425 h 1632"/>
                <a:gd name="T44" fmla="*/ 1113 w 1304"/>
                <a:gd name="T45" fmla="*/ 509 h 1632"/>
                <a:gd name="T46" fmla="*/ 1107 w 1304"/>
                <a:gd name="T47" fmla="*/ 696 h 1632"/>
                <a:gd name="T48" fmla="*/ 1137 w 1304"/>
                <a:gd name="T49" fmla="*/ 883 h 1632"/>
                <a:gd name="T50" fmla="*/ 1245 w 1304"/>
                <a:gd name="T51" fmla="*/ 1180 h 1632"/>
                <a:gd name="T52" fmla="*/ 980 w 1304"/>
                <a:gd name="T53" fmla="*/ 1349 h 1632"/>
                <a:gd name="T54" fmla="*/ 682 w 1304"/>
                <a:gd name="T55" fmla="*/ 1556 h 1632"/>
                <a:gd name="T56" fmla="*/ 638 w 1304"/>
                <a:gd name="T57" fmla="*/ 1592 h 1632"/>
                <a:gd name="T58" fmla="*/ 744 w 1304"/>
                <a:gd name="T59" fmla="*/ 1492 h 1632"/>
                <a:gd name="T60" fmla="*/ 980 w 1304"/>
                <a:gd name="T61" fmla="*/ 1343 h 1632"/>
                <a:gd name="T62" fmla="*/ 1241 w 1304"/>
                <a:gd name="T63" fmla="*/ 1174 h 1632"/>
                <a:gd name="T64" fmla="*/ 1131 w 1304"/>
                <a:gd name="T65" fmla="*/ 888 h 1632"/>
                <a:gd name="T66" fmla="*/ 1101 w 1304"/>
                <a:gd name="T67" fmla="*/ 699 h 1632"/>
                <a:gd name="T68" fmla="*/ 1106 w 1304"/>
                <a:gd name="T69" fmla="*/ 513 h 1632"/>
                <a:gd name="T70" fmla="*/ 963 w 1304"/>
                <a:gd name="T71" fmla="*/ 453 h 1632"/>
                <a:gd name="T72" fmla="*/ 923 w 1304"/>
                <a:gd name="T73" fmla="*/ 376 h 1632"/>
                <a:gd name="T74" fmla="*/ 879 w 1304"/>
                <a:gd name="T75" fmla="*/ 253 h 1632"/>
                <a:gd name="T76" fmla="*/ 906 w 1304"/>
                <a:gd name="T77" fmla="*/ 127 h 1632"/>
                <a:gd name="T78" fmla="*/ 783 w 1304"/>
                <a:gd name="T79" fmla="*/ 159 h 1632"/>
                <a:gd name="T80" fmla="*/ 642 w 1304"/>
                <a:gd name="T81" fmla="*/ 85 h 1632"/>
                <a:gd name="T82" fmla="*/ 555 w 1304"/>
                <a:gd name="T83" fmla="*/ 12 h 1632"/>
                <a:gd name="T84" fmla="*/ 550 w 1304"/>
                <a:gd name="T85" fmla="*/ 144 h 1632"/>
                <a:gd name="T86" fmla="*/ 501 w 1304"/>
                <a:gd name="T87" fmla="*/ 259 h 1632"/>
                <a:gd name="T88" fmla="*/ 419 w 1304"/>
                <a:gd name="T89" fmla="*/ 424 h 1632"/>
                <a:gd name="T90" fmla="*/ 377 w 1304"/>
                <a:gd name="T91" fmla="*/ 314 h 1632"/>
                <a:gd name="T92" fmla="*/ 363 w 1304"/>
                <a:gd name="T93" fmla="*/ 202 h 1632"/>
                <a:gd name="T94" fmla="*/ 221 w 1304"/>
                <a:gd name="T95" fmla="*/ 340 h 1632"/>
                <a:gd name="T96" fmla="*/ 123 w 1304"/>
                <a:gd name="T97" fmla="*/ 414 h 1632"/>
                <a:gd name="T98" fmla="*/ 57 w 1304"/>
                <a:gd name="T99" fmla="*/ 517 h 1632"/>
                <a:gd name="T100" fmla="*/ 19 w 1304"/>
                <a:gd name="T101" fmla="*/ 703 h 1632"/>
                <a:gd name="T102" fmla="*/ 84 w 1304"/>
                <a:gd name="T103" fmla="*/ 921 h 1632"/>
                <a:gd name="T104" fmla="*/ 120 w 1304"/>
                <a:gd name="T105" fmla="*/ 1119 h 1632"/>
                <a:gd name="T106" fmla="*/ 153 w 1304"/>
                <a:gd name="T107" fmla="*/ 1207 h 1632"/>
                <a:gd name="T108" fmla="*/ 126 w 1304"/>
                <a:gd name="T109" fmla="*/ 1379 h 1632"/>
                <a:gd name="T110" fmla="*/ 298 w 1304"/>
                <a:gd name="T111" fmla="*/ 1470 h 1632"/>
                <a:gd name="T112" fmla="*/ 563 w 1304"/>
                <a:gd name="T113" fmla="*/ 1586 h 1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04" h="1632">
                  <a:moveTo>
                    <a:pt x="645" y="1632"/>
                  </a:moveTo>
                  <a:lnTo>
                    <a:pt x="645" y="1632"/>
                  </a:lnTo>
                  <a:lnTo>
                    <a:pt x="634" y="1600"/>
                  </a:lnTo>
                  <a:lnTo>
                    <a:pt x="592" y="1607"/>
                  </a:lnTo>
                  <a:lnTo>
                    <a:pt x="574" y="1599"/>
                  </a:lnTo>
                  <a:lnTo>
                    <a:pt x="557" y="1591"/>
                  </a:lnTo>
                  <a:lnTo>
                    <a:pt x="538" y="1512"/>
                  </a:lnTo>
                  <a:lnTo>
                    <a:pt x="514" y="1501"/>
                  </a:lnTo>
                  <a:lnTo>
                    <a:pt x="460" y="1457"/>
                  </a:lnTo>
                  <a:lnTo>
                    <a:pt x="456" y="1460"/>
                  </a:lnTo>
                  <a:lnTo>
                    <a:pt x="391" y="1445"/>
                  </a:lnTo>
                  <a:lnTo>
                    <a:pt x="299" y="1477"/>
                  </a:lnTo>
                  <a:lnTo>
                    <a:pt x="280" y="1481"/>
                  </a:lnTo>
                  <a:lnTo>
                    <a:pt x="260" y="1488"/>
                  </a:lnTo>
                  <a:lnTo>
                    <a:pt x="189" y="1444"/>
                  </a:lnTo>
                  <a:lnTo>
                    <a:pt x="137" y="1445"/>
                  </a:lnTo>
                  <a:lnTo>
                    <a:pt x="125" y="1413"/>
                  </a:lnTo>
                  <a:lnTo>
                    <a:pt x="119" y="1381"/>
                  </a:lnTo>
                  <a:lnTo>
                    <a:pt x="111" y="1367"/>
                  </a:lnTo>
                  <a:lnTo>
                    <a:pt x="91" y="1306"/>
                  </a:lnTo>
                  <a:lnTo>
                    <a:pt x="71" y="1251"/>
                  </a:lnTo>
                  <a:lnTo>
                    <a:pt x="63" y="1237"/>
                  </a:lnTo>
                  <a:lnTo>
                    <a:pt x="120" y="1225"/>
                  </a:lnTo>
                  <a:lnTo>
                    <a:pt x="147" y="1203"/>
                  </a:lnTo>
                  <a:lnTo>
                    <a:pt x="163" y="1159"/>
                  </a:lnTo>
                  <a:lnTo>
                    <a:pt x="174" y="1157"/>
                  </a:lnTo>
                  <a:lnTo>
                    <a:pt x="193" y="1126"/>
                  </a:lnTo>
                  <a:lnTo>
                    <a:pt x="190" y="1112"/>
                  </a:lnTo>
                  <a:lnTo>
                    <a:pt x="159" y="1131"/>
                  </a:lnTo>
                  <a:lnTo>
                    <a:pt x="112" y="1124"/>
                  </a:lnTo>
                  <a:lnTo>
                    <a:pt x="120" y="1096"/>
                  </a:lnTo>
                  <a:lnTo>
                    <a:pt x="100" y="1051"/>
                  </a:lnTo>
                  <a:lnTo>
                    <a:pt x="96" y="1013"/>
                  </a:lnTo>
                  <a:lnTo>
                    <a:pt x="101" y="1006"/>
                  </a:lnTo>
                  <a:lnTo>
                    <a:pt x="86" y="996"/>
                  </a:lnTo>
                  <a:lnTo>
                    <a:pt x="84" y="982"/>
                  </a:lnTo>
                  <a:lnTo>
                    <a:pt x="77" y="926"/>
                  </a:lnTo>
                  <a:lnTo>
                    <a:pt x="43" y="914"/>
                  </a:lnTo>
                  <a:lnTo>
                    <a:pt x="37" y="820"/>
                  </a:lnTo>
                  <a:lnTo>
                    <a:pt x="49" y="799"/>
                  </a:lnTo>
                  <a:lnTo>
                    <a:pt x="41" y="756"/>
                  </a:lnTo>
                  <a:lnTo>
                    <a:pt x="56" y="751"/>
                  </a:lnTo>
                  <a:lnTo>
                    <a:pt x="9" y="702"/>
                  </a:lnTo>
                  <a:lnTo>
                    <a:pt x="30" y="687"/>
                  </a:lnTo>
                  <a:lnTo>
                    <a:pt x="25" y="654"/>
                  </a:lnTo>
                  <a:lnTo>
                    <a:pt x="5" y="657"/>
                  </a:lnTo>
                  <a:lnTo>
                    <a:pt x="0" y="568"/>
                  </a:lnTo>
                  <a:lnTo>
                    <a:pt x="33" y="561"/>
                  </a:lnTo>
                  <a:lnTo>
                    <a:pt x="53" y="509"/>
                  </a:lnTo>
                  <a:lnTo>
                    <a:pt x="67" y="514"/>
                  </a:lnTo>
                  <a:lnTo>
                    <a:pt x="74" y="515"/>
                  </a:lnTo>
                  <a:lnTo>
                    <a:pt x="85" y="498"/>
                  </a:lnTo>
                  <a:lnTo>
                    <a:pt x="102" y="457"/>
                  </a:lnTo>
                  <a:lnTo>
                    <a:pt x="115" y="458"/>
                  </a:lnTo>
                  <a:lnTo>
                    <a:pt x="116" y="412"/>
                  </a:lnTo>
                  <a:lnTo>
                    <a:pt x="132" y="391"/>
                  </a:lnTo>
                  <a:lnTo>
                    <a:pt x="213" y="376"/>
                  </a:lnTo>
                  <a:lnTo>
                    <a:pt x="253" y="361"/>
                  </a:lnTo>
                  <a:lnTo>
                    <a:pt x="270" y="351"/>
                  </a:lnTo>
                  <a:lnTo>
                    <a:pt x="258" y="336"/>
                  </a:lnTo>
                  <a:lnTo>
                    <a:pt x="220" y="348"/>
                  </a:lnTo>
                  <a:lnTo>
                    <a:pt x="201" y="332"/>
                  </a:lnTo>
                  <a:lnTo>
                    <a:pt x="192" y="286"/>
                  </a:lnTo>
                  <a:lnTo>
                    <a:pt x="237" y="259"/>
                  </a:lnTo>
                  <a:lnTo>
                    <a:pt x="299" y="238"/>
                  </a:lnTo>
                  <a:lnTo>
                    <a:pt x="315" y="193"/>
                  </a:lnTo>
                  <a:lnTo>
                    <a:pt x="365" y="195"/>
                  </a:lnTo>
                  <a:lnTo>
                    <a:pt x="430" y="238"/>
                  </a:lnTo>
                  <a:lnTo>
                    <a:pt x="442" y="256"/>
                  </a:lnTo>
                  <a:lnTo>
                    <a:pt x="417" y="297"/>
                  </a:lnTo>
                  <a:lnTo>
                    <a:pt x="404" y="303"/>
                  </a:lnTo>
                  <a:lnTo>
                    <a:pt x="386" y="317"/>
                  </a:lnTo>
                  <a:lnTo>
                    <a:pt x="381" y="320"/>
                  </a:lnTo>
                  <a:lnTo>
                    <a:pt x="366" y="332"/>
                  </a:lnTo>
                  <a:lnTo>
                    <a:pt x="362" y="365"/>
                  </a:lnTo>
                  <a:lnTo>
                    <a:pt x="385" y="369"/>
                  </a:lnTo>
                  <a:lnTo>
                    <a:pt x="389" y="384"/>
                  </a:lnTo>
                  <a:lnTo>
                    <a:pt x="402" y="430"/>
                  </a:lnTo>
                  <a:lnTo>
                    <a:pt x="414" y="419"/>
                  </a:lnTo>
                  <a:lnTo>
                    <a:pt x="423" y="404"/>
                  </a:lnTo>
                  <a:lnTo>
                    <a:pt x="432" y="367"/>
                  </a:lnTo>
                  <a:lnTo>
                    <a:pt x="452" y="312"/>
                  </a:lnTo>
                  <a:lnTo>
                    <a:pt x="474" y="302"/>
                  </a:lnTo>
                  <a:lnTo>
                    <a:pt x="479" y="272"/>
                  </a:lnTo>
                  <a:lnTo>
                    <a:pt x="494" y="257"/>
                  </a:lnTo>
                  <a:lnTo>
                    <a:pt x="477" y="159"/>
                  </a:lnTo>
                  <a:lnTo>
                    <a:pt x="495" y="123"/>
                  </a:lnTo>
                  <a:lnTo>
                    <a:pt x="521" y="144"/>
                  </a:lnTo>
                  <a:lnTo>
                    <a:pt x="507" y="170"/>
                  </a:lnTo>
                  <a:lnTo>
                    <a:pt x="520" y="172"/>
                  </a:lnTo>
                  <a:lnTo>
                    <a:pt x="542" y="144"/>
                  </a:lnTo>
                  <a:lnTo>
                    <a:pt x="503" y="89"/>
                  </a:lnTo>
                  <a:lnTo>
                    <a:pt x="496" y="72"/>
                  </a:lnTo>
                  <a:lnTo>
                    <a:pt x="514" y="47"/>
                  </a:lnTo>
                  <a:lnTo>
                    <a:pt x="533" y="49"/>
                  </a:lnTo>
                  <a:lnTo>
                    <a:pt x="535" y="8"/>
                  </a:lnTo>
                  <a:lnTo>
                    <a:pt x="553" y="6"/>
                  </a:lnTo>
                  <a:lnTo>
                    <a:pt x="579" y="0"/>
                  </a:lnTo>
                  <a:lnTo>
                    <a:pt x="633" y="29"/>
                  </a:lnTo>
                  <a:lnTo>
                    <a:pt x="631" y="51"/>
                  </a:lnTo>
                  <a:lnTo>
                    <a:pt x="649" y="68"/>
                  </a:lnTo>
                  <a:lnTo>
                    <a:pt x="649" y="84"/>
                  </a:lnTo>
                  <a:lnTo>
                    <a:pt x="673" y="134"/>
                  </a:lnTo>
                  <a:lnTo>
                    <a:pt x="712" y="156"/>
                  </a:lnTo>
                  <a:lnTo>
                    <a:pt x="730" y="152"/>
                  </a:lnTo>
                  <a:lnTo>
                    <a:pt x="732" y="157"/>
                  </a:lnTo>
                  <a:lnTo>
                    <a:pt x="760" y="156"/>
                  </a:lnTo>
                  <a:lnTo>
                    <a:pt x="786" y="152"/>
                  </a:lnTo>
                  <a:lnTo>
                    <a:pt x="793" y="163"/>
                  </a:lnTo>
                  <a:lnTo>
                    <a:pt x="826" y="134"/>
                  </a:lnTo>
                  <a:lnTo>
                    <a:pt x="895" y="84"/>
                  </a:lnTo>
                  <a:lnTo>
                    <a:pt x="906" y="83"/>
                  </a:lnTo>
                  <a:lnTo>
                    <a:pt x="913" y="85"/>
                  </a:lnTo>
                  <a:lnTo>
                    <a:pt x="913" y="123"/>
                  </a:lnTo>
                  <a:lnTo>
                    <a:pt x="933" y="129"/>
                  </a:lnTo>
                  <a:lnTo>
                    <a:pt x="958" y="139"/>
                  </a:lnTo>
                  <a:lnTo>
                    <a:pt x="956" y="172"/>
                  </a:lnTo>
                  <a:lnTo>
                    <a:pt x="933" y="233"/>
                  </a:lnTo>
                  <a:lnTo>
                    <a:pt x="906" y="284"/>
                  </a:lnTo>
                  <a:lnTo>
                    <a:pt x="875" y="258"/>
                  </a:lnTo>
                  <a:lnTo>
                    <a:pt x="799" y="225"/>
                  </a:lnTo>
                  <a:lnTo>
                    <a:pt x="781" y="262"/>
                  </a:lnTo>
                  <a:lnTo>
                    <a:pt x="799" y="306"/>
                  </a:lnTo>
                  <a:lnTo>
                    <a:pt x="825" y="304"/>
                  </a:lnTo>
                  <a:lnTo>
                    <a:pt x="825" y="304"/>
                  </a:lnTo>
                  <a:lnTo>
                    <a:pt x="901" y="327"/>
                  </a:lnTo>
                  <a:lnTo>
                    <a:pt x="927" y="369"/>
                  </a:lnTo>
                  <a:lnTo>
                    <a:pt x="985" y="367"/>
                  </a:lnTo>
                  <a:lnTo>
                    <a:pt x="1015" y="394"/>
                  </a:lnTo>
                  <a:lnTo>
                    <a:pt x="986" y="405"/>
                  </a:lnTo>
                  <a:lnTo>
                    <a:pt x="956" y="414"/>
                  </a:lnTo>
                  <a:lnTo>
                    <a:pt x="961" y="425"/>
                  </a:lnTo>
                  <a:lnTo>
                    <a:pt x="969" y="451"/>
                  </a:lnTo>
                  <a:lnTo>
                    <a:pt x="993" y="484"/>
                  </a:lnTo>
                  <a:lnTo>
                    <a:pt x="1046" y="490"/>
                  </a:lnTo>
                  <a:lnTo>
                    <a:pt x="1059" y="493"/>
                  </a:lnTo>
                  <a:lnTo>
                    <a:pt x="1088" y="496"/>
                  </a:lnTo>
                  <a:lnTo>
                    <a:pt x="1113" y="509"/>
                  </a:lnTo>
                  <a:lnTo>
                    <a:pt x="1109" y="574"/>
                  </a:lnTo>
                  <a:lnTo>
                    <a:pt x="1107" y="577"/>
                  </a:lnTo>
                  <a:lnTo>
                    <a:pt x="1113" y="632"/>
                  </a:lnTo>
                  <a:lnTo>
                    <a:pt x="1088" y="643"/>
                  </a:lnTo>
                  <a:lnTo>
                    <a:pt x="1085" y="674"/>
                  </a:lnTo>
                  <a:lnTo>
                    <a:pt x="1107" y="696"/>
                  </a:lnTo>
                  <a:lnTo>
                    <a:pt x="1128" y="754"/>
                  </a:lnTo>
                  <a:lnTo>
                    <a:pt x="1186" y="774"/>
                  </a:lnTo>
                  <a:lnTo>
                    <a:pt x="1185" y="794"/>
                  </a:lnTo>
                  <a:lnTo>
                    <a:pt x="1146" y="796"/>
                  </a:lnTo>
                  <a:lnTo>
                    <a:pt x="1137" y="876"/>
                  </a:lnTo>
                  <a:lnTo>
                    <a:pt x="1137" y="883"/>
                  </a:lnTo>
                  <a:lnTo>
                    <a:pt x="1181" y="897"/>
                  </a:lnTo>
                  <a:lnTo>
                    <a:pt x="1214" y="959"/>
                  </a:lnTo>
                  <a:lnTo>
                    <a:pt x="1277" y="1049"/>
                  </a:lnTo>
                  <a:lnTo>
                    <a:pt x="1304" y="1131"/>
                  </a:lnTo>
                  <a:lnTo>
                    <a:pt x="1282" y="1171"/>
                  </a:lnTo>
                  <a:lnTo>
                    <a:pt x="1245" y="1180"/>
                  </a:lnTo>
                  <a:lnTo>
                    <a:pt x="1205" y="1231"/>
                  </a:lnTo>
                  <a:lnTo>
                    <a:pt x="1231" y="1248"/>
                  </a:lnTo>
                  <a:lnTo>
                    <a:pt x="1204" y="1314"/>
                  </a:lnTo>
                  <a:lnTo>
                    <a:pt x="1099" y="1340"/>
                  </a:lnTo>
                  <a:lnTo>
                    <a:pt x="1067" y="1364"/>
                  </a:lnTo>
                  <a:lnTo>
                    <a:pt x="980" y="1349"/>
                  </a:lnTo>
                  <a:lnTo>
                    <a:pt x="942" y="1357"/>
                  </a:lnTo>
                  <a:lnTo>
                    <a:pt x="916" y="1383"/>
                  </a:lnTo>
                  <a:lnTo>
                    <a:pt x="916" y="1396"/>
                  </a:lnTo>
                  <a:lnTo>
                    <a:pt x="771" y="1472"/>
                  </a:lnTo>
                  <a:lnTo>
                    <a:pt x="749" y="1497"/>
                  </a:lnTo>
                  <a:lnTo>
                    <a:pt x="682" y="1556"/>
                  </a:lnTo>
                  <a:lnTo>
                    <a:pt x="683" y="1582"/>
                  </a:lnTo>
                  <a:lnTo>
                    <a:pt x="705" y="1604"/>
                  </a:lnTo>
                  <a:lnTo>
                    <a:pt x="706" y="1618"/>
                  </a:lnTo>
                  <a:lnTo>
                    <a:pt x="645" y="1632"/>
                  </a:lnTo>
                  <a:close/>
                  <a:moveTo>
                    <a:pt x="638" y="1592"/>
                  </a:moveTo>
                  <a:lnTo>
                    <a:pt x="638" y="1592"/>
                  </a:lnTo>
                  <a:lnTo>
                    <a:pt x="650" y="1624"/>
                  </a:lnTo>
                  <a:lnTo>
                    <a:pt x="699" y="1613"/>
                  </a:lnTo>
                  <a:lnTo>
                    <a:pt x="698" y="1607"/>
                  </a:lnTo>
                  <a:lnTo>
                    <a:pt x="677" y="1585"/>
                  </a:lnTo>
                  <a:lnTo>
                    <a:pt x="675" y="1553"/>
                  </a:lnTo>
                  <a:lnTo>
                    <a:pt x="744" y="1492"/>
                  </a:lnTo>
                  <a:lnTo>
                    <a:pt x="768" y="1466"/>
                  </a:lnTo>
                  <a:lnTo>
                    <a:pt x="909" y="1392"/>
                  </a:lnTo>
                  <a:lnTo>
                    <a:pt x="910" y="1381"/>
                  </a:lnTo>
                  <a:lnTo>
                    <a:pt x="938" y="1351"/>
                  </a:lnTo>
                  <a:lnTo>
                    <a:pt x="980" y="1343"/>
                  </a:lnTo>
                  <a:lnTo>
                    <a:pt x="980" y="1343"/>
                  </a:lnTo>
                  <a:lnTo>
                    <a:pt x="1066" y="1357"/>
                  </a:lnTo>
                  <a:lnTo>
                    <a:pt x="1096" y="1334"/>
                  </a:lnTo>
                  <a:lnTo>
                    <a:pt x="1199" y="1309"/>
                  </a:lnTo>
                  <a:lnTo>
                    <a:pt x="1223" y="1250"/>
                  </a:lnTo>
                  <a:lnTo>
                    <a:pt x="1196" y="1232"/>
                  </a:lnTo>
                  <a:lnTo>
                    <a:pt x="1241" y="1174"/>
                  </a:lnTo>
                  <a:lnTo>
                    <a:pt x="1278" y="1165"/>
                  </a:lnTo>
                  <a:lnTo>
                    <a:pt x="1296" y="1130"/>
                  </a:lnTo>
                  <a:lnTo>
                    <a:pt x="1271" y="1051"/>
                  </a:lnTo>
                  <a:lnTo>
                    <a:pt x="1208" y="962"/>
                  </a:lnTo>
                  <a:lnTo>
                    <a:pt x="1176" y="903"/>
                  </a:lnTo>
                  <a:lnTo>
                    <a:pt x="1131" y="888"/>
                  </a:lnTo>
                  <a:lnTo>
                    <a:pt x="1130" y="875"/>
                  </a:lnTo>
                  <a:lnTo>
                    <a:pt x="1140" y="789"/>
                  </a:lnTo>
                  <a:lnTo>
                    <a:pt x="1178" y="788"/>
                  </a:lnTo>
                  <a:lnTo>
                    <a:pt x="1179" y="779"/>
                  </a:lnTo>
                  <a:lnTo>
                    <a:pt x="1122" y="760"/>
                  </a:lnTo>
                  <a:lnTo>
                    <a:pt x="1101" y="699"/>
                  </a:lnTo>
                  <a:lnTo>
                    <a:pt x="1078" y="677"/>
                  </a:lnTo>
                  <a:lnTo>
                    <a:pt x="1082" y="639"/>
                  </a:lnTo>
                  <a:lnTo>
                    <a:pt x="1106" y="628"/>
                  </a:lnTo>
                  <a:lnTo>
                    <a:pt x="1100" y="576"/>
                  </a:lnTo>
                  <a:lnTo>
                    <a:pt x="1103" y="571"/>
                  </a:lnTo>
                  <a:lnTo>
                    <a:pt x="1106" y="513"/>
                  </a:lnTo>
                  <a:lnTo>
                    <a:pt x="1086" y="503"/>
                  </a:lnTo>
                  <a:lnTo>
                    <a:pt x="1058" y="499"/>
                  </a:lnTo>
                  <a:lnTo>
                    <a:pt x="1045" y="497"/>
                  </a:lnTo>
                  <a:lnTo>
                    <a:pt x="989" y="491"/>
                  </a:lnTo>
                  <a:lnTo>
                    <a:pt x="979" y="476"/>
                  </a:lnTo>
                  <a:lnTo>
                    <a:pt x="963" y="453"/>
                  </a:lnTo>
                  <a:lnTo>
                    <a:pt x="954" y="427"/>
                  </a:lnTo>
                  <a:lnTo>
                    <a:pt x="947" y="409"/>
                  </a:lnTo>
                  <a:lnTo>
                    <a:pt x="984" y="399"/>
                  </a:lnTo>
                  <a:lnTo>
                    <a:pt x="1003" y="392"/>
                  </a:lnTo>
                  <a:lnTo>
                    <a:pt x="982" y="374"/>
                  </a:lnTo>
                  <a:lnTo>
                    <a:pt x="923" y="376"/>
                  </a:lnTo>
                  <a:lnTo>
                    <a:pt x="897" y="333"/>
                  </a:lnTo>
                  <a:lnTo>
                    <a:pt x="824" y="311"/>
                  </a:lnTo>
                  <a:lnTo>
                    <a:pt x="794" y="313"/>
                  </a:lnTo>
                  <a:lnTo>
                    <a:pt x="774" y="262"/>
                  </a:lnTo>
                  <a:lnTo>
                    <a:pt x="796" y="217"/>
                  </a:lnTo>
                  <a:lnTo>
                    <a:pt x="879" y="253"/>
                  </a:lnTo>
                  <a:lnTo>
                    <a:pt x="904" y="274"/>
                  </a:lnTo>
                  <a:lnTo>
                    <a:pt x="927" y="230"/>
                  </a:lnTo>
                  <a:lnTo>
                    <a:pt x="949" y="170"/>
                  </a:lnTo>
                  <a:lnTo>
                    <a:pt x="951" y="143"/>
                  </a:lnTo>
                  <a:lnTo>
                    <a:pt x="931" y="135"/>
                  </a:lnTo>
                  <a:lnTo>
                    <a:pt x="906" y="127"/>
                  </a:lnTo>
                  <a:lnTo>
                    <a:pt x="907" y="90"/>
                  </a:lnTo>
                  <a:lnTo>
                    <a:pt x="905" y="89"/>
                  </a:lnTo>
                  <a:lnTo>
                    <a:pt x="897" y="90"/>
                  </a:lnTo>
                  <a:lnTo>
                    <a:pt x="830" y="140"/>
                  </a:lnTo>
                  <a:lnTo>
                    <a:pt x="791" y="174"/>
                  </a:lnTo>
                  <a:lnTo>
                    <a:pt x="783" y="159"/>
                  </a:lnTo>
                  <a:lnTo>
                    <a:pt x="761" y="162"/>
                  </a:lnTo>
                  <a:lnTo>
                    <a:pt x="728" y="164"/>
                  </a:lnTo>
                  <a:lnTo>
                    <a:pt x="726" y="160"/>
                  </a:lnTo>
                  <a:lnTo>
                    <a:pt x="711" y="163"/>
                  </a:lnTo>
                  <a:lnTo>
                    <a:pt x="668" y="139"/>
                  </a:lnTo>
                  <a:lnTo>
                    <a:pt x="642" y="85"/>
                  </a:lnTo>
                  <a:lnTo>
                    <a:pt x="642" y="71"/>
                  </a:lnTo>
                  <a:lnTo>
                    <a:pt x="624" y="54"/>
                  </a:lnTo>
                  <a:lnTo>
                    <a:pt x="626" y="33"/>
                  </a:lnTo>
                  <a:lnTo>
                    <a:pt x="614" y="27"/>
                  </a:lnTo>
                  <a:lnTo>
                    <a:pt x="578" y="7"/>
                  </a:lnTo>
                  <a:lnTo>
                    <a:pt x="555" y="12"/>
                  </a:lnTo>
                  <a:lnTo>
                    <a:pt x="541" y="14"/>
                  </a:lnTo>
                  <a:lnTo>
                    <a:pt x="539" y="56"/>
                  </a:lnTo>
                  <a:lnTo>
                    <a:pt x="517" y="54"/>
                  </a:lnTo>
                  <a:lnTo>
                    <a:pt x="503" y="73"/>
                  </a:lnTo>
                  <a:lnTo>
                    <a:pt x="509" y="86"/>
                  </a:lnTo>
                  <a:lnTo>
                    <a:pt x="550" y="144"/>
                  </a:lnTo>
                  <a:lnTo>
                    <a:pt x="522" y="180"/>
                  </a:lnTo>
                  <a:lnTo>
                    <a:pt x="496" y="174"/>
                  </a:lnTo>
                  <a:lnTo>
                    <a:pt x="513" y="146"/>
                  </a:lnTo>
                  <a:lnTo>
                    <a:pt x="497" y="133"/>
                  </a:lnTo>
                  <a:lnTo>
                    <a:pt x="484" y="160"/>
                  </a:lnTo>
                  <a:lnTo>
                    <a:pt x="501" y="259"/>
                  </a:lnTo>
                  <a:lnTo>
                    <a:pt x="485" y="275"/>
                  </a:lnTo>
                  <a:lnTo>
                    <a:pt x="480" y="307"/>
                  </a:lnTo>
                  <a:lnTo>
                    <a:pt x="457" y="317"/>
                  </a:lnTo>
                  <a:lnTo>
                    <a:pt x="438" y="369"/>
                  </a:lnTo>
                  <a:lnTo>
                    <a:pt x="429" y="407"/>
                  </a:lnTo>
                  <a:lnTo>
                    <a:pt x="419" y="424"/>
                  </a:lnTo>
                  <a:lnTo>
                    <a:pt x="398" y="442"/>
                  </a:lnTo>
                  <a:lnTo>
                    <a:pt x="382" y="385"/>
                  </a:lnTo>
                  <a:lnTo>
                    <a:pt x="380" y="375"/>
                  </a:lnTo>
                  <a:lnTo>
                    <a:pt x="354" y="370"/>
                  </a:lnTo>
                  <a:lnTo>
                    <a:pt x="360" y="329"/>
                  </a:lnTo>
                  <a:lnTo>
                    <a:pt x="377" y="314"/>
                  </a:lnTo>
                  <a:lnTo>
                    <a:pt x="382" y="312"/>
                  </a:lnTo>
                  <a:lnTo>
                    <a:pt x="400" y="297"/>
                  </a:lnTo>
                  <a:lnTo>
                    <a:pt x="412" y="291"/>
                  </a:lnTo>
                  <a:lnTo>
                    <a:pt x="434" y="256"/>
                  </a:lnTo>
                  <a:lnTo>
                    <a:pt x="425" y="242"/>
                  </a:lnTo>
                  <a:lnTo>
                    <a:pt x="363" y="202"/>
                  </a:lnTo>
                  <a:lnTo>
                    <a:pt x="320" y="200"/>
                  </a:lnTo>
                  <a:lnTo>
                    <a:pt x="304" y="243"/>
                  </a:lnTo>
                  <a:lnTo>
                    <a:pt x="240" y="265"/>
                  </a:lnTo>
                  <a:lnTo>
                    <a:pt x="199" y="290"/>
                  </a:lnTo>
                  <a:lnTo>
                    <a:pt x="207" y="328"/>
                  </a:lnTo>
                  <a:lnTo>
                    <a:pt x="221" y="340"/>
                  </a:lnTo>
                  <a:lnTo>
                    <a:pt x="260" y="329"/>
                  </a:lnTo>
                  <a:lnTo>
                    <a:pt x="280" y="353"/>
                  </a:lnTo>
                  <a:lnTo>
                    <a:pt x="256" y="367"/>
                  </a:lnTo>
                  <a:lnTo>
                    <a:pt x="215" y="382"/>
                  </a:lnTo>
                  <a:lnTo>
                    <a:pt x="135" y="397"/>
                  </a:lnTo>
                  <a:lnTo>
                    <a:pt x="123" y="414"/>
                  </a:lnTo>
                  <a:lnTo>
                    <a:pt x="121" y="465"/>
                  </a:lnTo>
                  <a:lnTo>
                    <a:pt x="107" y="464"/>
                  </a:lnTo>
                  <a:lnTo>
                    <a:pt x="91" y="501"/>
                  </a:lnTo>
                  <a:lnTo>
                    <a:pt x="78" y="522"/>
                  </a:lnTo>
                  <a:lnTo>
                    <a:pt x="66" y="520"/>
                  </a:lnTo>
                  <a:lnTo>
                    <a:pt x="57" y="517"/>
                  </a:lnTo>
                  <a:lnTo>
                    <a:pt x="38" y="566"/>
                  </a:lnTo>
                  <a:lnTo>
                    <a:pt x="7" y="574"/>
                  </a:lnTo>
                  <a:lnTo>
                    <a:pt x="11" y="649"/>
                  </a:lnTo>
                  <a:lnTo>
                    <a:pt x="30" y="647"/>
                  </a:lnTo>
                  <a:lnTo>
                    <a:pt x="37" y="690"/>
                  </a:lnTo>
                  <a:lnTo>
                    <a:pt x="19" y="703"/>
                  </a:lnTo>
                  <a:lnTo>
                    <a:pt x="67" y="754"/>
                  </a:lnTo>
                  <a:lnTo>
                    <a:pt x="49" y="761"/>
                  </a:lnTo>
                  <a:lnTo>
                    <a:pt x="56" y="801"/>
                  </a:lnTo>
                  <a:lnTo>
                    <a:pt x="44" y="822"/>
                  </a:lnTo>
                  <a:lnTo>
                    <a:pt x="49" y="909"/>
                  </a:lnTo>
                  <a:lnTo>
                    <a:pt x="84" y="921"/>
                  </a:lnTo>
                  <a:lnTo>
                    <a:pt x="92" y="992"/>
                  </a:lnTo>
                  <a:lnTo>
                    <a:pt x="110" y="1005"/>
                  </a:lnTo>
                  <a:lnTo>
                    <a:pt x="103" y="1015"/>
                  </a:lnTo>
                  <a:lnTo>
                    <a:pt x="107" y="1050"/>
                  </a:lnTo>
                  <a:lnTo>
                    <a:pt x="127" y="1095"/>
                  </a:lnTo>
                  <a:lnTo>
                    <a:pt x="120" y="1119"/>
                  </a:lnTo>
                  <a:lnTo>
                    <a:pt x="157" y="1124"/>
                  </a:lnTo>
                  <a:lnTo>
                    <a:pt x="195" y="1101"/>
                  </a:lnTo>
                  <a:lnTo>
                    <a:pt x="200" y="1127"/>
                  </a:lnTo>
                  <a:lnTo>
                    <a:pt x="178" y="1163"/>
                  </a:lnTo>
                  <a:lnTo>
                    <a:pt x="168" y="1165"/>
                  </a:lnTo>
                  <a:lnTo>
                    <a:pt x="153" y="1207"/>
                  </a:lnTo>
                  <a:lnTo>
                    <a:pt x="122" y="1232"/>
                  </a:lnTo>
                  <a:lnTo>
                    <a:pt x="73" y="1242"/>
                  </a:lnTo>
                  <a:lnTo>
                    <a:pt x="77" y="1248"/>
                  </a:lnTo>
                  <a:lnTo>
                    <a:pt x="98" y="1304"/>
                  </a:lnTo>
                  <a:lnTo>
                    <a:pt x="117" y="1364"/>
                  </a:lnTo>
                  <a:lnTo>
                    <a:pt x="126" y="1379"/>
                  </a:lnTo>
                  <a:lnTo>
                    <a:pt x="131" y="1411"/>
                  </a:lnTo>
                  <a:lnTo>
                    <a:pt x="142" y="1438"/>
                  </a:lnTo>
                  <a:lnTo>
                    <a:pt x="191" y="1437"/>
                  </a:lnTo>
                  <a:lnTo>
                    <a:pt x="260" y="1481"/>
                  </a:lnTo>
                  <a:lnTo>
                    <a:pt x="278" y="1475"/>
                  </a:lnTo>
                  <a:lnTo>
                    <a:pt x="298" y="1470"/>
                  </a:lnTo>
                  <a:lnTo>
                    <a:pt x="391" y="1438"/>
                  </a:lnTo>
                  <a:lnTo>
                    <a:pt x="454" y="1453"/>
                  </a:lnTo>
                  <a:lnTo>
                    <a:pt x="459" y="1448"/>
                  </a:lnTo>
                  <a:lnTo>
                    <a:pt x="518" y="1495"/>
                  </a:lnTo>
                  <a:lnTo>
                    <a:pt x="544" y="1507"/>
                  </a:lnTo>
                  <a:lnTo>
                    <a:pt x="563" y="1586"/>
                  </a:lnTo>
                  <a:lnTo>
                    <a:pt x="577" y="1593"/>
                  </a:lnTo>
                  <a:lnTo>
                    <a:pt x="592" y="1600"/>
                  </a:lnTo>
                  <a:lnTo>
                    <a:pt x="638" y="1592"/>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7" name="Freeform 72"/>
            <p:cNvSpPr>
              <a:spLocks/>
            </p:cNvSpPr>
            <p:nvPr/>
          </p:nvSpPr>
          <p:spPr bwMode="auto">
            <a:xfrm>
              <a:off x="4240" y="2176"/>
              <a:ext cx="765" cy="636"/>
            </a:xfrm>
            <a:custGeom>
              <a:avLst/>
              <a:gdLst>
                <a:gd name="T0" fmla="*/ 1138 w 1273"/>
                <a:gd name="T1" fmla="*/ 46 h 1059"/>
                <a:gd name="T2" fmla="*/ 1206 w 1273"/>
                <a:gd name="T3" fmla="*/ 61 h 1059"/>
                <a:gd name="T4" fmla="*/ 1183 w 1273"/>
                <a:gd name="T5" fmla="*/ 149 h 1059"/>
                <a:gd name="T6" fmla="*/ 1222 w 1273"/>
                <a:gd name="T7" fmla="*/ 150 h 1059"/>
                <a:gd name="T8" fmla="*/ 1203 w 1273"/>
                <a:gd name="T9" fmla="*/ 285 h 1059"/>
                <a:gd name="T10" fmla="*/ 1201 w 1273"/>
                <a:gd name="T11" fmla="*/ 299 h 1059"/>
                <a:gd name="T12" fmla="*/ 1208 w 1273"/>
                <a:gd name="T13" fmla="*/ 358 h 1059"/>
                <a:gd name="T14" fmla="*/ 1172 w 1273"/>
                <a:gd name="T15" fmla="*/ 431 h 1059"/>
                <a:gd name="T16" fmla="*/ 1162 w 1273"/>
                <a:gd name="T17" fmla="*/ 559 h 1059"/>
                <a:gd name="T18" fmla="*/ 1065 w 1273"/>
                <a:gd name="T19" fmla="*/ 608 h 1059"/>
                <a:gd name="T20" fmla="*/ 1086 w 1273"/>
                <a:gd name="T21" fmla="*/ 659 h 1059"/>
                <a:gd name="T22" fmla="*/ 1171 w 1273"/>
                <a:gd name="T23" fmla="*/ 802 h 1059"/>
                <a:gd name="T24" fmla="*/ 1184 w 1273"/>
                <a:gd name="T25" fmla="*/ 894 h 1059"/>
                <a:gd name="T26" fmla="*/ 1143 w 1273"/>
                <a:gd name="T27" fmla="*/ 953 h 1059"/>
                <a:gd name="T28" fmla="*/ 967 w 1273"/>
                <a:gd name="T29" fmla="*/ 1059 h 1059"/>
                <a:gd name="T30" fmla="*/ 963 w 1273"/>
                <a:gd name="T31" fmla="*/ 978 h 1059"/>
                <a:gd name="T32" fmla="*/ 917 w 1273"/>
                <a:gd name="T33" fmla="*/ 909 h 1059"/>
                <a:gd name="T34" fmla="*/ 883 w 1273"/>
                <a:gd name="T35" fmla="*/ 892 h 1059"/>
                <a:gd name="T36" fmla="*/ 800 w 1273"/>
                <a:gd name="T37" fmla="*/ 894 h 1059"/>
                <a:gd name="T38" fmla="*/ 672 w 1273"/>
                <a:gd name="T39" fmla="*/ 974 h 1059"/>
                <a:gd name="T40" fmla="*/ 637 w 1273"/>
                <a:gd name="T41" fmla="*/ 880 h 1059"/>
                <a:gd name="T42" fmla="*/ 520 w 1273"/>
                <a:gd name="T43" fmla="*/ 873 h 1059"/>
                <a:gd name="T44" fmla="*/ 455 w 1273"/>
                <a:gd name="T45" fmla="*/ 863 h 1059"/>
                <a:gd name="T46" fmla="*/ 403 w 1273"/>
                <a:gd name="T47" fmla="*/ 735 h 1059"/>
                <a:gd name="T48" fmla="*/ 384 w 1273"/>
                <a:gd name="T49" fmla="*/ 755 h 1059"/>
                <a:gd name="T50" fmla="*/ 240 w 1273"/>
                <a:gd name="T51" fmla="*/ 788 h 1059"/>
                <a:gd name="T52" fmla="*/ 193 w 1273"/>
                <a:gd name="T53" fmla="*/ 743 h 1059"/>
                <a:gd name="T54" fmla="*/ 254 w 1273"/>
                <a:gd name="T55" fmla="*/ 697 h 1059"/>
                <a:gd name="T56" fmla="*/ 180 w 1273"/>
                <a:gd name="T57" fmla="*/ 594 h 1059"/>
                <a:gd name="T58" fmla="*/ 152 w 1273"/>
                <a:gd name="T59" fmla="*/ 572 h 1059"/>
                <a:gd name="T60" fmla="*/ 86 w 1273"/>
                <a:gd name="T61" fmla="*/ 527 h 1059"/>
                <a:gd name="T62" fmla="*/ 25 w 1273"/>
                <a:gd name="T63" fmla="*/ 547 h 1059"/>
                <a:gd name="T64" fmla="*/ 0 w 1273"/>
                <a:gd name="T65" fmla="*/ 512 h 1059"/>
                <a:gd name="T66" fmla="*/ 65 w 1273"/>
                <a:gd name="T67" fmla="*/ 417 h 1059"/>
                <a:gd name="T68" fmla="*/ 180 w 1273"/>
                <a:gd name="T69" fmla="*/ 402 h 1059"/>
                <a:gd name="T70" fmla="*/ 220 w 1273"/>
                <a:gd name="T71" fmla="*/ 411 h 1059"/>
                <a:gd name="T72" fmla="*/ 361 w 1273"/>
                <a:gd name="T73" fmla="*/ 441 h 1059"/>
                <a:gd name="T74" fmla="*/ 362 w 1273"/>
                <a:gd name="T75" fmla="*/ 474 h 1059"/>
                <a:gd name="T76" fmla="*/ 411 w 1273"/>
                <a:gd name="T77" fmla="*/ 461 h 1059"/>
                <a:gd name="T78" fmla="*/ 453 w 1273"/>
                <a:gd name="T79" fmla="*/ 441 h 1059"/>
                <a:gd name="T80" fmla="*/ 514 w 1273"/>
                <a:gd name="T81" fmla="*/ 437 h 1059"/>
                <a:gd name="T82" fmla="*/ 585 w 1273"/>
                <a:gd name="T83" fmla="*/ 367 h 1059"/>
                <a:gd name="T84" fmla="*/ 617 w 1273"/>
                <a:gd name="T85" fmla="*/ 274 h 1059"/>
                <a:gd name="T86" fmla="*/ 625 w 1273"/>
                <a:gd name="T87" fmla="*/ 221 h 1059"/>
                <a:gd name="T88" fmla="*/ 603 w 1273"/>
                <a:gd name="T89" fmla="*/ 189 h 1059"/>
                <a:gd name="T90" fmla="*/ 669 w 1273"/>
                <a:gd name="T91" fmla="*/ 101 h 1059"/>
                <a:gd name="T92" fmla="*/ 836 w 1273"/>
                <a:gd name="T93" fmla="*/ 0 h 1059"/>
                <a:gd name="T94" fmla="*/ 882 w 1273"/>
                <a:gd name="T95" fmla="*/ 50 h 1059"/>
                <a:gd name="T96" fmla="*/ 1051 w 1273"/>
                <a:gd name="T97" fmla="*/ 62 h 1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73" h="1059">
                  <a:moveTo>
                    <a:pt x="1138" y="46"/>
                  </a:moveTo>
                  <a:lnTo>
                    <a:pt x="1138" y="46"/>
                  </a:lnTo>
                  <a:lnTo>
                    <a:pt x="1189" y="47"/>
                  </a:lnTo>
                  <a:lnTo>
                    <a:pt x="1206" y="61"/>
                  </a:lnTo>
                  <a:lnTo>
                    <a:pt x="1173" y="102"/>
                  </a:lnTo>
                  <a:lnTo>
                    <a:pt x="1183" y="149"/>
                  </a:lnTo>
                  <a:lnTo>
                    <a:pt x="1200" y="164"/>
                  </a:lnTo>
                  <a:lnTo>
                    <a:pt x="1222" y="150"/>
                  </a:lnTo>
                  <a:lnTo>
                    <a:pt x="1273" y="180"/>
                  </a:lnTo>
                  <a:lnTo>
                    <a:pt x="1203" y="285"/>
                  </a:lnTo>
                  <a:lnTo>
                    <a:pt x="1197" y="293"/>
                  </a:lnTo>
                  <a:lnTo>
                    <a:pt x="1201" y="299"/>
                  </a:lnTo>
                  <a:lnTo>
                    <a:pt x="1208" y="349"/>
                  </a:lnTo>
                  <a:lnTo>
                    <a:pt x="1208" y="358"/>
                  </a:lnTo>
                  <a:lnTo>
                    <a:pt x="1206" y="393"/>
                  </a:lnTo>
                  <a:lnTo>
                    <a:pt x="1172" y="431"/>
                  </a:lnTo>
                  <a:lnTo>
                    <a:pt x="1187" y="477"/>
                  </a:lnTo>
                  <a:lnTo>
                    <a:pt x="1162" y="559"/>
                  </a:lnTo>
                  <a:lnTo>
                    <a:pt x="1114" y="590"/>
                  </a:lnTo>
                  <a:lnTo>
                    <a:pt x="1065" y="608"/>
                  </a:lnTo>
                  <a:lnTo>
                    <a:pt x="1053" y="647"/>
                  </a:lnTo>
                  <a:lnTo>
                    <a:pt x="1086" y="659"/>
                  </a:lnTo>
                  <a:lnTo>
                    <a:pt x="1102" y="686"/>
                  </a:lnTo>
                  <a:lnTo>
                    <a:pt x="1171" y="802"/>
                  </a:lnTo>
                  <a:lnTo>
                    <a:pt x="1217" y="830"/>
                  </a:lnTo>
                  <a:lnTo>
                    <a:pt x="1184" y="894"/>
                  </a:lnTo>
                  <a:lnTo>
                    <a:pt x="1201" y="926"/>
                  </a:lnTo>
                  <a:lnTo>
                    <a:pt x="1143" y="953"/>
                  </a:lnTo>
                  <a:lnTo>
                    <a:pt x="1042" y="1006"/>
                  </a:lnTo>
                  <a:lnTo>
                    <a:pt x="967" y="1059"/>
                  </a:lnTo>
                  <a:lnTo>
                    <a:pt x="962" y="1043"/>
                  </a:lnTo>
                  <a:lnTo>
                    <a:pt x="963" y="978"/>
                  </a:lnTo>
                  <a:lnTo>
                    <a:pt x="919" y="949"/>
                  </a:lnTo>
                  <a:lnTo>
                    <a:pt x="917" y="909"/>
                  </a:lnTo>
                  <a:lnTo>
                    <a:pt x="910" y="906"/>
                  </a:lnTo>
                  <a:lnTo>
                    <a:pt x="883" y="892"/>
                  </a:lnTo>
                  <a:lnTo>
                    <a:pt x="844" y="925"/>
                  </a:lnTo>
                  <a:lnTo>
                    <a:pt x="800" y="894"/>
                  </a:lnTo>
                  <a:lnTo>
                    <a:pt x="713" y="938"/>
                  </a:lnTo>
                  <a:lnTo>
                    <a:pt x="672" y="974"/>
                  </a:lnTo>
                  <a:lnTo>
                    <a:pt x="644" y="898"/>
                  </a:lnTo>
                  <a:lnTo>
                    <a:pt x="637" y="880"/>
                  </a:lnTo>
                  <a:lnTo>
                    <a:pt x="590" y="890"/>
                  </a:lnTo>
                  <a:lnTo>
                    <a:pt x="520" y="873"/>
                  </a:lnTo>
                  <a:lnTo>
                    <a:pt x="485" y="866"/>
                  </a:lnTo>
                  <a:lnTo>
                    <a:pt x="455" y="863"/>
                  </a:lnTo>
                  <a:lnTo>
                    <a:pt x="444" y="765"/>
                  </a:lnTo>
                  <a:lnTo>
                    <a:pt x="403" y="735"/>
                  </a:lnTo>
                  <a:lnTo>
                    <a:pt x="381" y="742"/>
                  </a:lnTo>
                  <a:lnTo>
                    <a:pt x="384" y="755"/>
                  </a:lnTo>
                  <a:lnTo>
                    <a:pt x="319" y="782"/>
                  </a:lnTo>
                  <a:lnTo>
                    <a:pt x="240" y="788"/>
                  </a:lnTo>
                  <a:lnTo>
                    <a:pt x="163" y="772"/>
                  </a:lnTo>
                  <a:lnTo>
                    <a:pt x="193" y="743"/>
                  </a:lnTo>
                  <a:lnTo>
                    <a:pt x="252" y="710"/>
                  </a:lnTo>
                  <a:lnTo>
                    <a:pt x="254" y="697"/>
                  </a:lnTo>
                  <a:lnTo>
                    <a:pt x="260" y="658"/>
                  </a:lnTo>
                  <a:lnTo>
                    <a:pt x="180" y="594"/>
                  </a:lnTo>
                  <a:lnTo>
                    <a:pt x="158" y="578"/>
                  </a:lnTo>
                  <a:lnTo>
                    <a:pt x="152" y="572"/>
                  </a:lnTo>
                  <a:lnTo>
                    <a:pt x="126" y="555"/>
                  </a:lnTo>
                  <a:lnTo>
                    <a:pt x="86" y="527"/>
                  </a:lnTo>
                  <a:lnTo>
                    <a:pt x="37" y="554"/>
                  </a:lnTo>
                  <a:lnTo>
                    <a:pt x="25" y="547"/>
                  </a:lnTo>
                  <a:lnTo>
                    <a:pt x="1" y="520"/>
                  </a:lnTo>
                  <a:lnTo>
                    <a:pt x="0" y="512"/>
                  </a:lnTo>
                  <a:lnTo>
                    <a:pt x="37" y="486"/>
                  </a:lnTo>
                  <a:lnTo>
                    <a:pt x="65" y="417"/>
                  </a:lnTo>
                  <a:lnTo>
                    <a:pt x="105" y="396"/>
                  </a:lnTo>
                  <a:lnTo>
                    <a:pt x="180" y="402"/>
                  </a:lnTo>
                  <a:lnTo>
                    <a:pt x="203" y="409"/>
                  </a:lnTo>
                  <a:lnTo>
                    <a:pt x="220" y="411"/>
                  </a:lnTo>
                  <a:lnTo>
                    <a:pt x="259" y="452"/>
                  </a:lnTo>
                  <a:lnTo>
                    <a:pt x="361" y="441"/>
                  </a:lnTo>
                  <a:lnTo>
                    <a:pt x="362" y="469"/>
                  </a:lnTo>
                  <a:lnTo>
                    <a:pt x="362" y="474"/>
                  </a:lnTo>
                  <a:lnTo>
                    <a:pt x="391" y="465"/>
                  </a:lnTo>
                  <a:lnTo>
                    <a:pt x="411" y="461"/>
                  </a:lnTo>
                  <a:lnTo>
                    <a:pt x="440" y="447"/>
                  </a:lnTo>
                  <a:lnTo>
                    <a:pt x="453" y="441"/>
                  </a:lnTo>
                  <a:lnTo>
                    <a:pt x="460" y="440"/>
                  </a:lnTo>
                  <a:lnTo>
                    <a:pt x="514" y="437"/>
                  </a:lnTo>
                  <a:lnTo>
                    <a:pt x="539" y="405"/>
                  </a:lnTo>
                  <a:lnTo>
                    <a:pt x="585" y="367"/>
                  </a:lnTo>
                  <a:lnTo>
                    <a:pt x="615" y="303"/>
                  </a:lnTo>
                  <a:lnTo>
                    <a:pt x="617" y="274"/>
                  </a:lnTo>
                  <a:lnTo>
                    <a:pt x="644" y="258"/>
                  </a:lnTo>
                  <a:lnTo>
                    <a:pt x="625" y="221"/>
                  </a:lnTo>
                  <a:lnTo>
                    <a:pt x="625" y="211"/>
                  </a:lnTo>
                  <a:lnTo>
                    <a:pt x="603" y="189"/>
                  </a:lnTo>
                  <a:lnTo>
                    <a:pt x="601" y="160"/>
                  </a:lnTo>
                  <a:lnTo>
                    <a:pt x="669" y="101"/>
                  </a:lnTo>
                  <a:lnTo>
                    <a:pt x="692" y="75"/>
                  </a:lnTo>
                  <a:lnTo>
                    <a:pt x="836" y="0"/>
                  </a:lnTo>
                  <a:lnTo>
                    <a:pt x="853" y="24"/>
                  </a:lnTo>
                  <a:lnTo>
                    <a:pt x="882" y="50"/>
                  </a:lnTo>
                  <a:lnTo>
                    <a:pt x="934" y="72"/>
                  </a:lnTo>
                  <a:lnTo>
                    <a:pt x="1051" y="62"/>
                  </a:lnTo>
                  <a:lnTo>
                    <a:pt x="1138" y="46"/>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8" name="Freeform 73"/>
            <p:cNvSpPr>
              <a:spLocks noEditPoints="1"/>
            </p:cNvSpPr>
            <p:nvPr/>
          </p:nvSpPr>
          <p:spPr bwMode="auto">
            <a:xfrm>
              <a:off x="4238" y="2173"/>
              <a:ext cx="769" cy="642"/>
            </a:xfrm>
            <a:custGeom>
              <a:avLst/>
              <a:gdLst>
                <a:gd name="T0" fmla="*/ 961 w 1280"/>
                <a:gd name="T1" fmla="*/ 1049 h 1069"/>
                <a:gd name="T2" fmla="*/ 916 w 1280"/>
                <a:gd name="T3" fmla="*/ 916 h 1069"/>
                <a:gd name="T4" fmla="*/ 847 w 1280"/>
                <a:gd name="T5" fmla="*/ 935 h 1069"/>
                <a:gd name="T6" fmla="*/ 673 w 1280"/>
                <a:gd name="T7" fmla="*/ 985 h 1069"/>
                <a:gd name="T8" fmla="*/ 592 w 1280"/>
                <a:gd name="T9" fmla="*/ 898 h 1069"/>
                <a:gd name="T10" fmla="*/ 455 w 1280"/>
                <a:gd name="T11" fmla="*/ 871 h 1069"/>
                <a:gd name="T12" fmla="*/ 388 w 1280"/>
                <a:gd name="T13" fmla="*/ 749 h 1069"/>
                <a:gd name="T14" fmla="*/ 243 w 1280"/>
                <a:gd name="T15" fmla="*/ 797 h 1069"/>
                <a:gd name="T16" fmla="*/ 194 w 1280"/>
                <a:gd name="T17" fmla="*/ 746 h 1069"/>
                <a:gd name="T18" fmla="*/ 181 w 1280"/>
                <a:gd name="T19" fmla="*/ 601 h 1069"/>
                <a:gd name="T20" fmla="*/ 127 w 1280"/>
                <a:gd name="T21" fmla="*/ 563 h 1069"/>
                <a:gd name="T22" fmla="*/ 25 w 1280"/>
                <a:gd name="T23" fmla="*/ 554 h 1069"/>
                <a:gd name="T24" fmla="*/ 37 w 1280"/>
                <a:gd name="T25" fmla="*/ 488 h 1069"/>
                <a:gd name="T26" fmla="*/ 184 w 1280"/>
                <a:gd name="T27" fmla="*/ 404 h 1069"/>
                <a:gd name="T28" fmla="*/ 264 w 1280"/>
                <a:gd name="T29" fmla="*/ 453 h 1069"/>
                <a:gd name="T30" fmla="*/ 393 w 1280"/>
                <a:gd name="T31" fmla="*/ 467 h 1069"/>
                <a:gd name="T32" fmla="*/ 463 w 1280"/>
                <a:gd name="T33" fmla="*/ 442 h 1069"/>
                <a:gd name="T34" fmla="*/ 585 w 1280"/>
                <a:gd name="T35" fmla="*/ 370 h 1069"/>
                <a:gd name="T36" fmla="*/ 643 w 1280"/>
                <a:gd name="T37" fmla="*/ 262 h 1069"/>
                <a:gd name="T38" fmla="*/ 603 w 1280"/>
                <a:gd name="T39" fmla="*/ 196 h 1069"/>
                <a:gd name="T40" fmla="*/ 693 w 1280"/>
                <a:gd name="T41" fmla="*/ 77 h 1069"/>
                <a:gd name="T42" fmla="*/ 887 w 1280"/>
                <a:gd name="T43" fmla="*/ 52 h 1069"/>
                <a:gd name="T44" fmla="*/ 1140 w 1280"/>
                <a:gd name="T45" fmla="*/ 48 h 1069"/>
                <a:gd name="T46" fmla="*/ 1180 w 1280"/>
                <a:gd name="T47" fmla="*/ 108 h 1069"/>
                <a:gd name="T48" fmla="*/ 1225 w 1280"/>
                <a:gd name="T49" fmla="*/ 151 h 1069"/>
                <a:gd name="T50" fmla="*/ 1208 w 1280"/>
                <a:gd name="T51" fmla="*/ 304 h 1069"/>
                <a:gd name="T52" fmla="*/ 1212 w 1280"/>
                <a:gd name="T53" fmla="*/ 399 h 1069"/>
                <a:gd name="T54" fmla="*/ 1193 w 1280"/>
                <a:gd name="T55" fmla="*/ 483 h 1069"/>
                <a:gd name="T56" fmla="*/ 1071 w 1280"/>
                <a:gd name="T57" fmla="*/ 616 h 1069"/>
                <a:gd name="T58" fmla="*/ 1108 w 1280"/>
                <a:gd name="T59" fmla="*/ 689 h 1069"/>
                <a:gd name="T60" fmla="*/ 1190 w 1280"/>
                <a:gd name="T61" fmla="*/ 899 h 1069"/>
                <a:gd name="T62" fmla="*/ 1046 w 1280"/>
                <a:gd name="T63" fmla="*/ 1014 h 1069"/>
                <a:gd name="T64" fmla="*/ 968 w 1280"/>
                <a:gd name="T65" fmla="*/ 1048 h 1069"/>
                <a:gd name="T66" fmla="*/ 1145 w 1280"/>
                <a:gd name="T67" fmla="*/ 955 h 1069"/>
                <a:gd name="T68" fmla="*/ 1215 w 1280"/>
                <a:gd name="T69" fmla="*/ 836 h 1069"/>
                <a:gd name="T70" fmla="*/ 1052 w 1280"/>
                <a:gd name="T71" fmla="*/ 655 h 1069"/>
                <a:gd name="T72" fmla="*/ 1163 w 1280"/>
                <a:gd name="T73" fmla="*/ 562 h 1069"/>
                <a:gd name="T74" fmla="*/ 1206 w 1280"/>
                <a:gd name="T75" fmla="*/ 396 h 1069"/>
                <a:gd name="T76" fmla="*/ 1201 w 1280"/>
                <a:gd name="T77" fmla="*/ 306 h 1069"/>
                <a:gd name="T78" fmla="*/ 1271 w 1280"/>
                <a:gd name="T79" fmla="*/ 186 h 1069"/>
                <a:gd name="T80" fmla="*/ 1182 w 1280"/>
                <a:gd name="T81" fmla="*/ 156 h 1069"/>
                <a:gd name="T82" fmla="*/ 1191 w 1280"/>
                <a:gd name="T83" fmla="*/ 56 h 1069"/>
                <a:gd name="T84" fmla="*/ 937 w 1280"/>
                <a:gd name="T85" fmla="*/ 81 h 1069"/>
                <a:gd name="T86" fmla="*/ 838 w 1280"/>
                <a:gd name="T87" fmla="*/ 9 h 1069"/>
                <a:gd name="T88" fmla="*/ 608 w 1280"/>
                <a:gd name="T89" fmla="*/ 167 h 1069"/>
                <a:gd name="T90" fmla="*/ 631 w 1280"/>
                <a:gd name="T91" fmla="*/ 226 h 1069"/>
                <a:gd name="T92" fmla="*/ 621 w 1280"/>
                <a:gd name="T93" fmla="*/ 310 h 1069"/>
                <a:gd name="T94" fmla="*/ 519 w 1280"/>
                <a:gd name="T95" fmla="*/ 445 h 1069"/>
                <a:gd name="T96" fmla="*/ 395 w 1280"/>
                <a:gd name="T97" fmla="*/ 473 h 1069"/>
                <a:gd name="T98" fmla="*/ 261 w 1280"/>
                <a:gd name="T99" fmla="*/ 460 h 1069"/>
                <a:gd name="T100" fmla="*/ 182 w 1280"/>
                <a:gd name="T101" fmla="*/ 411 h 1069"/>
                <a:gd name="T102" fmla="*/ 43 w 1280"/>
                <a:gd name="T103" fmla="*/ 493 h 1069"/>
                <a:gd name="T104" fmla="*/ 30 w 1280"/>
                <a:gd name="T105" fmla="*/ 549 h 1069"/>
                <a:gd name="T106" fmla="*/ 157 w 1280"/>
                <a:gd name="T107" fmla="*/ 575 h 1069"/>
                <a:gd name="T108" fmla="*/ 267 w 1280"/>
                <a:gd name="T109" fmla="*/ 662 h 1069"/>
                <a:gd name="T110" fmla="*/ 173 w 1280"/>
                <a:gd name="T111" fmla="*/ 775 h 1069"/>
                <a:gd name="T112" fmla="*/ 383 w 1280"/>
                <a:gd name="T113" fmla="*/ 758 h 1069"/>
                <a:gd name="T114" fmla="*/ 450 w 1280"/>
                <a:gd name="T115" fmla="*/ 769 h 1069"/>
                <a:gd name="T116" fmla="*/ 523 w 1280"/>
                <a:gd name="T117" fmla="*/ 875 h 1069"/>
                <a:gd name="T118" fmla="*/ 676 w 1280"/>
                <a:gd name="T119" fmla="*/ 974 h 1069"/>
                <a:gd name="T120" fmla="*/ 847 w 1280"/>
                <a:gd name="T121" fmla="*/ 926 h 1069"/>
                <a:gd name="T122" fmla="*/ 925 w 1280"/>
                <a:gd name="T123" fmla="*/ 953 h 1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80" h="1069">
                  <a:moveTo>
                    <a:pt x="969" y="1069"/>
                  </a:moveTo>
                  <a:lnTo>
                    <a:pt x="969" y="1069"/>
                  </a:lnTo>
                  <a:lnTo>
                    <a:pt x="961" y="1049"/>
                  </a:lnTo>
                  <a:lnTo>
                    <a:pt x="963" y="985"/>
                  </a:lnTo>
                  <a:lnTo>
                    <a:pt x="919" y="956"/>
                  </a:lnTo>
                  <a:lnTo>
                    <a:pt x="916" y="916"/>
                  </a:lnTo>
                  <a:lnTo>
                    <a:pt x="911" y="914"/>
                  </a:lnTo>
                  <a:lnTo>
                    <a:pt x="886" y="901"/>
                  </a:lnTo>
                  <a:lnTo>
                    <a:pt x="847" y="935"/>
                  </a:lnTo>
                  <a:lnTo>
                    <a:pt x="803" y="903"/>
                  </a:lnTo>
                  <a:lnTo>
                    <a:pt x="718" y="945"/>
                  </a:lnTo>
                  <a:lnTo>
                    <a:pt x="673" y="985"/>
                  </a:lnTo>
                  <a:lnTo>
                    <a:pt x="638" y="889"/>
                  </a:lnTo>
                  <a:lnTo>
                    <a:pt x="593" y="898"/>
                  </a:lnTo>
                  <a:lnTo>
                    <a:pt x="592" y="898"/>
                  </a:lnTo>
                  <a:lnTo>
                    <a:pt x="522" y="881"/>
                  </a:lnTo>
                  <a:lnTo>
                    <a:pt x="487" y="874"/>
                  </a:lnTo>
                  <a:lnTo>
                    <a:pt x="455" y="871"/>
                  </a:lnTo>
                  <a:lnTo>
                    <a:pt x="444" y="772"/>
                  </a:lnTo>
                  <a:lnTo>
                    <a:pt x="405" y="744"/>
                  </a:lnTo>
                  <a:lnTo>
                    <a:pt x="388" y="749"/>
                  </a:lnTo>
                  <a:lnTo>
                    <a:pt x="391" y="761"/>
                  </a:lnTo>
                  <a:lnTo>
                    <a:pt x="322" y="790"/>
                  </a:lnTo>
                  <a:lnTo>
                    <a:pt x="243" y="797"/>
                  </a:lnTo>
                  <a:lnTo>
                    <a:pt x="242" y="797"/>
                  </a:lnTo>
                  <a:lnTo>
                    <a:pt x="159" y="778"/>
                  </a:lnTo>
                  <a:lnTo>
                    <a:pt x="194" y="746"/>
                  </a:lnTo>
                  <a:lnTo>
                    <a:pt x="252" y="713"/>
                  </a:lnTo>
                  <a:lnTo>
                    <a:pt x="260" y="664"/>
                  </a:lnTo>
                  <a:lnTo>
                    <a:pt x="181" y="601"/>
                  </a:lnTo>
                  <a:lnTo>
                    <a:pt x="159" y="585"/>
                  </a:lnTo>
                  <a:lnTo>
                    <a:pt x="153" y="580"/>
                  </a:lnTo>
                  <a:lnTo>
                    <a:pt x="127" y="563"/>
                  </a:lnTo>
                  <a:lnTo>
                    <a:pt x="89" y="536"/>
                  </a:lnTo>
                  <a:lnTo>
                    <a:pt x="40" y="563"/>
                  </a:lnTo>
                  <a:lnTo>
                    <a:pt x="25" y="554"/>
                  </a:lnTo>
                  <a:lnTo>
                    <a:pt x="1" y="527"/>
                  </a:lnTo>
                  <a:lnTo>
                    <a:pt x="0" y="516"/>
                  </a:lnTo>
                  <a:lnTo>
                    <a:pt x="37" y="488"/>
                  </a:lnTo>
                  <a:lnTo>
                    <a:pt x="65" y="419"/>
                  </a:lnTo>
                  <a:lnTo>
                    <a:pt x="107" y="398"/>
                  </a:lnTo>
                  <a:lnTo>
                    <a:pt x="184" y="404"/>
                  </a:lnTo>
                  <a:lnTo>
                    <a:pt x="207" y="411"/>
                  </a:lnTo>
                  <a:lnTo>
                    <a:pt x="225" y="412"/>
                  </a:lnTo>
                  <a:lnTo>
                    <a:pt x="264" y="453"/>
                  </a:lnTo>
                  <a:lnTo>
                    <a:pt x="367" y="442"/>
                  </a:lnTo>
                  <a:lnTo>
                    <a:pt x="368" y="475"/>
                  </a:lnTo>
                  <a:lnTo>
                    <a:pt x="393" y="467"/>
                  </a:lnTo>
                  <a:lnTo>
                    <a:pt x="413" y="463"/>
                  </a:lnTo>
                  <a:lnTo>
                    <a:pt x="455" y="442"/>
                  </a:lnTo>
                  <a:lnTo>
                    <a:pt x="463" y="442"/>
                  </a:lnTo>
                  <a:lnTo>
                    <a:pt x="516" y="438"/>
                  </a:lnTo>
                  <a:lnTo>
                    <a:pt x="539" y="408"/>
                  </a:lnTo>
                  <a:lnTo>
                    <a:pt x="585" y="370"/>
                  </a:lnTo>
                  <a:lnTo>
                    <a:pt x="615" y="307"/>
                  </a:lnTo>
                  <a:lnTo>
                    <a:pt x="617" y="278"/>
                  </a:lnTo>
                  <a:lnTo>
                    <a:pt x="643" y="262"/>
                  </a:lnTo>
                  <a:lnTo>
                    <a:pt x="625" y="227"/>
                  </a:lnTo>
                  <a:lnTo>
                    <a:pt x="624" y="218"/>
                  </a:lnTo>
                  <a:lnTo>
                    <a:pt x="603" y="196"/>
                  </a:lnTo>
                  <a:lnTo>
                    <a:pt x="601" y="164"/>
                  </a:lnTo>
                  <a:lnTo>
                    <a:pt x="670" y="103"/>
                  </a:lnTo>
                  <a:lnTo>
                    <a:pt x="693" y="77"/>
                  </a:lnTo>
                  <a:lnTo>
                    <a:pt x="840" y="0"/>
                  </a:lnTo>
                  <a:lnTo>
                    <a:pt x="858" y="27"/>
                  </a:lnTo>
                  <a:lnTo>
                    <a:pt x="887" y="52"/>
                  </a:lnTo>
                  <a:lnTo>
                    <a:pt x="938" y="74"/>
                  </a:lnTo>
                  <a:lnTo>
                    <a:pt x="1053" y="64"/>
                  </a:lnTo>
                  <a:lnTo>
                    <a:pt x="1140" y="48"/>
                  </a:lnTo>
                  <a:lnTo>
                    <a:pt x="1193" y="49"/>
                  </a:lnTo>
                  <a:lnTo>
                    <a:pt x="1214" y="65"/>
                  </a:lnTo>
                  <a:lnTo>
                    <a:pt x="1180" y="108"/>
                  </a:lnTo>
                  <a:lnTo>
                    <a:pt x="1189" y="153"/>
                  </a:lnTo>
                  <a:lnTo>
                    <a:pt x="1204" y="165"/>
                  </a:lnTo>
                  <a:lnTo>
                    <a:pt x="1225" y="151"/>
                  </a:lnTo>
                  <a:lnTo>
                    <a:pt x="1280" y="184"/>
                  </a:lnTo>
                  <a:lnTo>
                    <a:pt x="1204" y="298"/>
                  </a:lnTo>
                  <a:lnTo>
                    <a:pt x="1208" y="304"/>
                  </a:lnTo>
                  <a:lnTo>
                    <a:pt x="1214" y="354"/>
                  </a:lnTo>
                  <a:lnTo>
                    <a:pt x="1215" y="363"/>
                  </a:lnTo>
                  <a:lnTo>
                    <a:pt x="1212" y="399"/>
                  </a:lnTo>
                  <a:lnTo>
                    <a:pt x="1178" y="437"/>
                  </a:lnTo>
                  <a:lnTo>
                    <a:pt x="1194" y="482"/>
                  </a:lnTo>
                  <a:lnTo>
                    <a:pt x="1193" y="483"/>
                  </a:lnTo>
                  <a:lnTo>
                    <a:pt x="1168" y="566"/>
                  </a:lnTo>
                  <a:lnTo>
                    <a:pt x="1119" y="598"/>
                  </a:lnTo>
                  <a:lnTo>
                    <a:pt x="1071" y="616"/>
                  </a:lnTo>
                  <a:lnTo>
                    <a:pt x="1061" y="650"/>
                  </a:lnTo>
                  <a:lnTo>
                    <a:pt x="1091" y="661"/>
                  </a:lnTo>
                  <a:lnTo>
                    <a:pt x="1108" y="689"/>
                  </a:lnTo>
                  <a:lnTo>
                    <a:pt x="1176" y="804"/>
                  </a:lnTo>
                  <a:lnTo>
                    <a:pt x="1224" y="834"/>
                  </a:lnTo>
                  <a:lnTo>
                    <a:pt x="1190" y="899"/>
                  </a:lnTo>
                  <a:lnTo>
                    <a:pt x="1209" y="933"/>
                  </a:lnTo>
                  <a:lnTo>
                    <a:pt x="1148" y="961"/>
                  </a:lnTo>
                  <a:lnTo>
                    <a:pt x="1046" y="1014"/>
                  </a:lnTo>
                  <a:lnTo>
                    <a:pt x="969" y="1069"/>
                  </a:lnTo>
                  <a:close/>
                  <a:moveTo>
                    <a:pt x="968" y="1048"/>
                  </a:moveTo>
                  <a:lnTo>
                    <a:pt x="968" y="1048"/>
                  </a:lnTo>
                  <a:lnTo>
                    <a:pt x="972" y="1058"/>
                  </a:lnTo>
                  <a:lnTo>
                    <a:pt x="1043" y="1008"/>
                  </a:lnTo>
                  <a:lnTo>
                    <a:pt x="1145" y="955"/>
                  </a:lnTo>
                  <a:lnTo>
                    <a:pt x="1200" y="930"/>
                  </a:lnTo>
                  <a:lnTo>
                    <a:pt x="1183" y="899"/>
                  </a:lnTo>
                  <a:lnTo>
                    <a:pt x="1215" y="836"/>
                  </a:lnTo>
                  <a:lnTo>
                    <a:pt x="1171" y="809"/>
                  </a:lnTo>
                  <a:lnTo>
                    <a:pt x="1087" y="666"/>
                  </a:lnTo>
                  <a:lnTo>
                    <a:pt x="1052" y="655"/>
                  </a:lnTo>
                  <a:lnTo>
                    <a:pt x="1065" y="610"/>
                  </a:lnTo>
                  <a:lnTo>
                    <a:pt x="1116" y="592"/>
                  </a:lnTo>
                  <a:lnTo>
                    <a:pt x="1163" y="562"/>
                  </a:lnTo>
                  <a:lnTo>
                    <a:pt x="1187" y="482"/>
                  </a:lnTo>
                  <a:lnTo>
                    <a:pt x="1171" y="435"/>
                  </a:lnTo>
                  <a:lnTo>
                    <a:pt x="1206" y="396"/>
                  </a:lnTo>
                  <a:lnTo>
                    <a:pt x="1208" y="363"/>
                  </a:lnTo>
                  <a:lnTo>
                    <a:pt x="1208" y="354"/>
                  </a:lnTo>
                  <a:lnTo>
                    <a:pt x="1201" y="306"/>
                  </a:lnTo>
                  <a:lnTo>
                    <a:pt x="1196" y="298"/>
                  </a:lnTo>
                  <a:lnTo>
                    <a:pt x="1203" y="288"/>
                  </a:lnTo>
                  <a:lnTo>
                    <a:pt x="1271" y="186"/>
                  </a:lnTo>
                  <a:lnTo>
                    <a:pt x="1225" y="159"/>
                  </a:lnTo>
                  <a:lnTo>
                    <a:pt x="1203" y="173"/>
                  </a:lnTo>
                  <a:lnTo>
                    <a:pt x="1182" y="156"/>
                  </a:lnTo>
                  <a:lnTo>
                    <a:pt x="1172" y="106"/>
                  </a:lnTo>
                  <a:lnTo>
                    <a:pt x="1205" y="66"/>
                  </a:lnTo>
                  <a:lnTo>
                    <a:pt x="1191" y="56"/>
                  </a:lnTo>
                  <a:lnTo>
                    <a:pt x="1141" y="55"/>
                  </a:lnTo>
                  <a:lnTo>
                    <a:pt x="1054" y="70"/>
                  </a:lnTo>
                  <a:lnTo>
                    <a:pt x="937" y="81"/>
                  </a:lnTo>
                  <a:lnTo>
                    <a:pt x="883" y="58"/>
                  </a:lnTo>
                  <a:lnTo>
                    <a:pt x="853" y="31"/>
                  </a:lnTo>
                  <a:lnTo>
                    <a:pt x="838" y="9"/>
                  </a:lnTo>
                  <a:lnTo>
                    <a:pt x="697" y="83"/>
                  </a:lnTo>
                  <a:lnTo>
                    <a:pt x="675" y="108"/>
                  </a:lnTo>
                  <a:lnTo>
                    <a:pt x="608" y="167"/>
                  </a:lnTo>
                  <a:lnTo>
                    <a:pt x="609" y="193"/>
                  </a:lnTo>
                  <a:lnTo>
                    <a:pt x="631" y="215"/>
                  </a:lnTo>
                  <a:lnTo>
                    <a:pt x="631" y="226"/>
                  </a:lnTo>
                  <a:lnTo>
                    <a:pt x="651" y="264"/>
                  </a:lnTo>
                  <a:lnTo>
                    <a:pt x="624" y="281"/>
                  </a:lnTo>
                  <a:lnTo>
                    <a:pt x="621" y="310"/>
                  </a:lnTo>
                  <a:lnTo>
                    <a:pt x="590" y="374"/>
                  </a:lnTo>
                  <a:lnTo>
                    <a:pt x="544" y="413"/>
                  </a:lnTo>
                  <a:lnTo>
                    <a:pt x="519" y="445"/>
                  </a:lnTo>
                  <a:lnTo>
                    <a:pt x="457" y="449"/>
                  </a:lnTo>
                  <a:lnTo>
                    <a:pt x="415" y="469"/>
                  </a:lnTo>
                  <a:lnTo>
                    <a:pt x="395" y="473"/>
                  </a:lnTo>
                  <a:lnTo>
                    <a:pt x="362" y="484"/>
                  </a:lnTo>
                  <a:lnTo>
                    <a:pt x="361" y="450"/>
                  </a:lnTo>
                  <a:lnTo>
                    <a:pt x="261" y="460"/>
                  </a:lnTo>
                  <a:lnTo>
                    <a:pt x="222" y="419"/>
                  </a:lnTo>
                  <a:lnTo>
                    <a:pt x="205" y="417"/>
                  </a:lnTo>
                  <a:lnTo>
                    <a:pt x="182" y="411"/>
                  </a:lnTo>
                  <a:lnTo>
                    <a:pt x="109" y="405"/>
                  </a:lnTo>
                  <a:lnTo>
                    <a:pt x="70" y="424"/>
                  </a:lnTo>
                  <a:lnTo>
                    <a:pt x="43" y="493"/>
                  </a:lnTo>
                  <a:lnTo>
                    <a:pt x="7" y="519"/>
                  </a:lnTo>
                  <a:lnTo>
                    <a:pt x="7" y="524"/>
                  </a:lnTo>
                  <a:lnTo>
                    <a:pt x="30" y="549"/>
                  </a:lnTo>
                  <a:lnTo>
                    <a:pt x="40" y="555"/>
                  </a:lnTo>
                  <a:lnTo>
                    <a:pt x="89" y="528"/>
                  </a:lnTo>
                  <a:lnTo>
                    <a:pt x="157" y="575"/>
                  </a:lnTo>
                  <a:lnTo>
                    <a:pt x="163" y="580"/>
                  </a:lnTo>
                  <a:lnTo>
                    <a:pt x="185" y="596"/>
                  </a:lnTo>
                  <a:lnTo>
                    <a:pt x="267" y="662"/>
                  </a:lnTo>
                  <a:lnTo>
                    <a:pt x="258" y="718"/>
                  </a:lnTo>
                  <a:lnTo>
                    <a:pt x="198" y="751"/>
                  </a:lnTo>
                  <a:lnTo>
                    <a:pt x="173" y="775"/>
                  </a:lnTo>
                  <a:lnTo>
                    <a:pt x="243" y="790"/>
                  </a:lnTo>
                  <a:lnTo>
                    <a:pt x="321" y="784"/>
                  </a:lnTo>
                  <a:lnTo>
                    <a:pt x="383" y="758"/>
                  </a:lnTo>
                  <a:lnTo>
                    <a:pt x="380" y="745"/>
                  </a:lnTo>
                  <a:lnTo>
                    <a:pt x="406" y="736"/>
                  </a:lnTo>
                  <a:lnTo>
                    <a:pt x="450" y="769"/>
                  </a:lnTo>
                  <a:lnTo>
                    <a:pt x="461" y="865"/>
                  </a:lnTo>
                  <a:lnTo>
                    <a:pt x="488" y="868"/>
                  </a:lnTo>
                  <a:lnTo>
                    <a:pt x="523" y="875"/>
                  </a:lnTo>
                  <a:lnTo>
                    <a:pt x="593" y="891"/>
                  </a:lnTo>
                  <a:lnTo>
                    <a:pt x="642" y="881"/>
                  </a:lnTo>
                  <a:lnTo>
                    <a:pt x="676" y="974"/>
                  </a:lnTo>
                  <a:lnTo>
                    <a:pt x="715" y="940"/>
                  </a:lnTo>
                  <a:lnTo>
                    <a:pt x="803" y="895"/>
                  </a:lnTo>
                  <a:lnTo>
                    <a:pt x="847" y="926"/>
                  </a:lnTo>
                  <a:lnTo>
                    <a:pt x="885" y="893"/>
                  </a:lnTo>
                  <a:lnTo>
                    <a:pt x="923" y="912"/>
                  </a:lnTo>
                  <a:lnTo>
                    <a:pt x="925" y="953"/>
                  </a:lnTo>
                  <a:lnTo>
                    <a:pt x="970" y="981"/>
                  </a:lnTo>
                  <a:lnTo>
                    <a:pt x="968" y="1048"/>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9" name="Freeform 74"/>
            <p:cNvSpPr>
              <a:spLocks/>
            </p:cNvSpPr>
            <p:nvPr/>
          </p:nvSpPr>
          <p:spPr bwMode="auto">
            <a:xfrm>
              <a:off x="2187" y="3070"/>
              <a:ext cx="47" cy="57"/>
            </a:xfrm>
            <a:custGeom>
              <a:avLst/>
              <a:gdLst>
                <a:gd name="T0" fmla="*/ 79 w 79"/>
                <a:gd name="T1" fmla="*/ 12 h 94"/>
                <a:gd name="T2" fmla="*/ 79 w 79"/>
                <a:gd name="T3" fmla="*/ 12 h 94"/>
                <a:gd name="T4" fmla="*/ 75 w 79"/>
                <a:gd name="T5" fmla="*/ 49 h 94"/>
                <a:gd name="T6" fmla="*/ 46 w 79"/>
                <a:gd name="T7" fmla="*/ 94 h 94"/>
                <a:gd name="T8" fmla="*/ 20 w 79"/>
                <a:gd name="T9" fmla="*/ 90 h 94"/>
                <a:gd name="T10" fmla="*/ 0 w 79"/>
                <a:gd name="T11" fmla="*/ 59 h 94"/>
                <a:gd name="T12" fmla="*/ 51 w 79"/>
                <a:gd name="T13" fmla="*/ 0 h 94"/>
                <a:gd name="T14" fmla="*/ 79 w 79"/>
                <a:gd name="T15" fmla="*/ 12 h 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 h="94">
                  <a:moveTo>
                    <a:pt x="79" y="12"/>
                  </a:moveTo>
                  <a:lnTo>
                    <a:pt x="79" y="12"/>
                  </a:lnTo>
                  <a:lnTo>
                    <a:pt x="75" y="49"/>
                  </a:lnTo>
                  <a:lnTo>
                    <a:pt x="46" y="94"/>
                  </a:lnTo>
                  <a:lnTo>
                    <a:pt x="20" y="90"/>
                  </a:lnTo>
                  <a:lnTo>
                    <a:pt x="0" y="59"/>
                  </a:lnTo>
                  <a:lnTo>
                    <a:pt x="51" y="0"/>
                  </a:lnTo>
                  <a:lnTo>
                    <a:pt x="79" y="12"/>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0" name="Freeform 75"/>
            <p:cNvSpPr>
              <a:spLocks noEditPoints="1"/>
            </p:cNvSpPr>
            <p:nvPr/>
          </p:nvSpPr>
          <p:spPr bwMode="auto">
            <a:xfrm>
              <a:off x="2184" y="3068"/>
              <a:ext cx="52" cy="61"/>
            </a:xfrm>
            <a:custGeom>
              <a:avLst/>
              <a:gdLst>
                <a:gd name="T0" fmla="*/ 51 w 86"/>
                <a:gd name="T1" fmla="*/ 101 h 101"/>
                <a:gd name="T2" fmla="*/ 51 w 86"/>
                <a:gd name="T3" fmla="*/ 101 h 101"/>
                <a:gd name="T4" fmla="*/ 22 w 86"/>
                <a:gd name="T5" fmla="*/ 97 h 101"/>
                <a:gd name="T6" fmla="*/ 0 w 86"/>
                <a:gd name="T7" fmla="*/ 63 h 101"/>
                <a:gd name="T8" fmla="*/ 54 w 86"/>
                <a:gd name="T9" fmla="*/ 0 h 101"/>
                <a:gd name="T10" fmla="*/ 86 w 86"/>
                <a:gd name="T11" fmla="*/ 14 h 101"/>
                <a:gd name="T12" fmla="*/ 82 w 86"/>
                <a:gd name="T13" fmla="*/ 55 h 101"/>
                <a:gd name="T14" fmla="*/ 51 w 86"/>
                <a:gd name="T15" fmla="*/ 101 h 101"/>
                <a:gd name="T16" fmla="*/ 26 w 86"/>
                <a:gd name="T17" fmla="*/ 90 h 101"/>
                <a:gd name="T18" fmla="*/ 26 w 86"/>
                <a:gd name="T19" fmla="*/ 90 h 101"/>
                <a:gd name="T20" fmla="*/ 48 w 86"/>
                <a:gd name="T21" fmla="*/ 94 h 101"/>
                <a:gd name="T22" fmla="*/ 76 w 86"/>
                <a:gd name="T23" fmla="*/ 52 h 101"/>
                <a:gd name="T24" fmla="*/ 79 w 86"/>
                <a:gd name="T25" fmla="*/ 18 h 101"/>
                <a:gd name="T26" fmla="*/ 56 w 86"/>
                <a:gd name="T27" fmla="*/ 8 h 101"/>
                <a:gd name="T28" fmla="*/ 8 w 86"/>
                <a:gd name="T29" fmla="*/ 64 h 101"/>
                <a:gd name="T30" fmla="*/ 26 w 86"/>
                <a:gd name="T31" fmla="*/ 9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6" h="101">
                  <a:moveTo>
                    <a:pt x="51" y="101"/>
                  </a:moveTo>
                  <a:lnTo>
                    <a:pt x="51" y="101"/>
                  </a:lnTo>
                  <a:lnTo>
                    <a:pt x="22" y="97"/>
                  </a:lnTo>
                  <a:lnTo>
                    <a:pt x="0" y="63"/>
                  </a:lnTo>
                  <a:lnTo>
                    <a:pt x="54" y="0"/>
                  </a:lnTo>
                  <a:lnTo>
                    <a:pt x="86" y="14"/>
                  </a:lnTo>
                  <a:lnTo>
                    <a:pt x="82" y="55"/>
                  </a:lnTo>
                  <a:lnTo>
                    <a:pt x="51" y="101"/>
                  </a:lnTo>
                  <a:close/>
                  <a:moveTo>
                    <a:pt x="26" y="90"/>
                  </a:moveTo>
                  <a:lnTo>
                    <a:pt x="26" y="90"/>
                  </a:lnTo>
                  <a:lnTo>
                    <a:pt x="48" y="94"/>
                  </a:lnTo>
                  <a:lnTo>
                    <a:pt x="76" y="52"/>
                  </a:lnTo>
                  <a:lnTo>
                    <a:pt x="79" y="18"/>
                  </a:lnTo>
                  <a:lnTo>
                    <a:pt x="56" y="8"/>
                  </a:lnTo>
                  <a:lnTo>
                    <a:pt x="8" y="64"/>
                  </a:lnTo>
                  <a:lnTo>
                    <a:pt x="26" y="90"/>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1" name="Freeform 76"/>
            <p:cNvSpPr>
              <a:spLocks/>
            </p:cNvSpPr>
            <p:nvPr/>
          </p:nvSpPr>
          <p:spPr bwMode="auto">
            <a:xfrm>
              <a:off x="2236" y="3030"/>
              <a:ext cx="119" cy="91"/>
            </a:xfrm>
            <a:custGeom>
              <a:avLst/>
              <a:gdLst>
                <a:gd name="T0" fmla="*/ 165 w 197"/>
                <a:gd name="T1" fmla="*/ 126 h 152"/>
                <a:gd name="T2" fmla="*/ 165 w 197"/>
                <a:gd name="T3" fmla="*/ 126 h 152"/>
                <a:gd name="T4" fmla="*/ 155 w 197"/>
                <a:gd name="T5" fmla="*/ 152 h 152"/>
                <a:gd name="T6" fmla="*/ 133 w 197"/>
                <a:gd name="T7" fmla="*/ 146 h 152"/>
                <a:gd name="T8" fmla="*/ 106 w 197"/>
                <a:gd name="T9" fmla="*/ 127 h 152"/>
                <a:gd name="T10" fmla="*/ 84 w 197"/>
                <a:gd name="T11" fmla="*/ 118 h 152"/>
                <a:gd name="T12" fmla="*/ 62 w 197"/>
                <a:gd name="T13" fmla="*/ 124 h 152"/>
                <a:gd name="T14" fmla="*/ 49 w 197"/>
                <a:gd name="T15" fmla="*/ 140 h 152"/>
                <a:gd name="T16" fmla="*/ 38 w 197"/>
                <a:gd name="T17" fmla="*/ 143 h 152"/>
                <a:gd name="T18" fmla="*/ 11 w 197"/>
                <a:gd name="T19" fmla="*/ 147 h 152"/>
                <a:gd name="T20" fmla="*/ 0 w 197"/>
                <a:gd name="T21" fmla="*/ 136 h 152"/>
                <a:gd name="T22" fmla="*/ 12 w 197"/>
                <a:gd name="T23" fmla="*/ 116 h 152"/>
                <a:gd name="T24" fmla="*/ 58 w 197"/>
                <a:gd name="T25" fmla="*/ 110 h 152"/>
                <a:gd name="T26" fmla="*/ 87 w 197"/>
                <a:gd name="T27" fmla="*/ 64 h 152"/>
                <a:gd name="T28" fmla="*/ 104 w 197"/>
                <a:gd name="T29" fmla="*/ 40 h 152"/>
                <a:gd name="T30" fmla="*/ 123 w 197"/>
                <a:gd name="T31" fmla="*/ 9 h 152"/>
                <a:gd name="T32" fmla="*/ 135 w 197"/>
                <a:gd name="T33" fmla="*/ 0 h 152"/>
                <a:gd name="T34" fmla="*/ 158 w 197"/>
                <a:gd name="T35" fmla="*/ 34 h 152"/>
                <a:gd name="T36" fmla="*/ 168 w 197"/>
                <a:gd name="T37" fmla="*/ 43 h 152"/>
                <a:gd name="T38" fmla="*/ 177 w 197"/>
                <a:gd name="T39" fmla="*/ 51 h 152"/>
                <a:gd name="T40" fmla="*/ 197 w 197"/>
                <a:gd name="T41" fmla="*/ 75 h 152"/>
                <a:gd name="T42" fmla="*/ 165 w 197"/>
                <a:gd name="T43" fmla="*/ 12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7" h="152">
                  <a:moveTo>
                    <a:pt x="165" y="126"/>
                  </a:moveTo>
                  <a:lnTo>
                    <a:pt x="165" y="126"/>
                  </a:lnTo>
                  <a:lnTo>
                    <a:pt x="155" y="152"/>
                  </a:lnTo>
                  <a:lnTo>
                    <a:pt x="133" y="146"/>
                  </a:lnTo>
                  <a:lnTo>
                    <a:pt x="106" y="127"/>
                  </a:lnTo>
                  <a:lnTo>
                    <a:pt x="84" y="118"/>
                  </a:lnTo>
                  <a:lnTo>
                    <a:pt x="62" y="124"/>
                  </a:lnTo>
                  <a:lnTo>
                    <a:pt x="49" y="140"/>
                  </a:lnTo>
                  <a:lnTo>
                    <a:pt x="38" y="143"/>
                  </a:lnTo>
                  <a:lnTo>
                    <a:pt x="11" y="147"/>
                  </a:lnTo>
                  <a:lnTo>
                    <a:pt x="0" y="136"/>
                  </a:lnTo>
                  <a:lnTo>
                    <a:pt x="12" y="116"/>
                  </a:lnTo>
                  <a:lnTo>
                    <a:pt x="58" y="110"/>
                  </a:lnTo>
                  <a:lnTo>
                    <a:pt x="87" y="64"/>
                  </a:lnTo>
                  <a:lnTo>
                    <a:pt x="104" y="40"/>
                  </a:lnTo>
                  <a:lnTo>
                    <a:pt x="123" y="9"/>
                  </a:lnTo>
                  <a:lnTo>
                    <a:pt x="135" y="0"/>
                  </a:lnTo>
                  <a:lnTo>
                    <a:pt x="158" y="34"/>
                  </a:lnTo>
                  <a:lnTo>
                    <a:pt x="168" y="43"/>
                  </a:lnTo>
                  <a:lnTo>
                    <a:pt x="177" y="51"/>
                  </a:lnTo>
                  <a:lnTo>
                    <a:pt x="197" y="75"/>
                  </a:lnTo>
                  <a:lnTo>
                    <a:pt x="165" y="126"/>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2" name="Freeform 77"/>
            <p:cNvSpPr>
              <a:spLocks noEditPoints="1"/>
            </p:cNvSpPr>
            <p:nvPr/>
          </p:nvSpPr>
          <p:spPr bwMode="auto">
            <a:xfrm>
              <a:off x="2234" y="3027"/>
              <a:ext cx="123" cy="96"/>
            </a:xfrm>
            <a:custGeom>
              <a:avLst/>
              <a:gdLst>
                <a:gd name="T0" fmla="*/ 161 w 205"/>
                <a:gd name="T1" fmla="*/ 161 h 161"/>
                <a:gd name="T2" fmla="*/ 161 w 205"/>
                <a:gd name="T3" fmla="*/ 161 h 161"/>
                <a:gd name="T4" fmla="*/ 135 w 205"/>
                <a:gd name="T5" fmla="*/ 153 h 161"/>
                <a:gd name="T6" fmla="*/ 109 w 205"/>
                <a:gd name="T7" fmla="*/ 135 h 161"/>
                <a:gd name="T8" fmla="*/ 88 w 205"/>
                <a:gd name="T9" fmla="*/ 126 h 161"/>
                <a:gd name="T10" fmla="*/ 68 w 205"/>
                <a:gd name="T11" fmla="*/ 132 h 161"/>
                <a:gd name="T12" fmla="*/ 55 w 205"/>
                <a:gd name="T13" fmla="*/ 148 h 161"/>
                <a:gd name="T14" fmla="*/ 43 w 205"/>
                <a:gd name="T15" fmla="*/ 151 h 161"/>
                <a:gd name="T16" fmla="*/ 13 w 205"/>
                <a:gd name="T17" fmla="*/ 156 h 161"/>
                <a:gd name="T18" fmla="*/ 0 w 205"/>
                <a:gd name="T19" fmla="*/ 141 h 161"/>
                <a:gd name="T20" fmla="*/ 14 w 205"/>
                <a:gd name="T21" fmla="*/ 118 h 161"/>
                <a:gd name="T22" fmla="*/ 60 w 205"/>
                <a:gd name="T23" fmla="*/ 112 h 161"/>
                <a:gd name="T24" fmla="*/ 88 w 205"/>
                <a:gd name="T25" fmla="*/ 68 h 161"/>
                <a:gd name="T26" fmla="*/ 105 w 205"/>
                <a:gd name="T27" fmla="*/ 43 h 161"/>
                <a:gd name="T28" fmla="*/ 125 w 205"/>
                <a:gd name="T29" fmla="*/ 12 h 161"/>
                <a:gd name="T30" fmla="*/ 140 w 205"/>
                <a:gd name="T31" fmla="*/ 0 h 161"/>
                <a:gd name="T32" fmla="*/ 164 w 205"/>
                <a:gd name="T33" fmla="*/ 37 h 161"/>
                <a:gd name="T34" fmla="*/ 174 w 205"/>
                <a:gd name="T35" fmla="*/ 46 h 161"/>
                <a:gd name="T36" fmla="*/ 183 w 205"/>
                <a:gd name="T37" fmla="*/ 54 h 161"/>
                <a:gd name="T38" fmla="*/ 205 w 205"/>
                <a:gd name="T39" fmla="*/ 80 h 161"/>
                <a:gd name="T40" fmla="*/ 172 w 205"/>
                <a:gd name="T41" fmla="*/ 133 h 161"/>
                <a:gd name="T42" fmla="*/ 161 w 205"/>
                <a:gd name="T43" fmla="*/ 161 h 161"/>
                <a:gd name="T44" fmla="*/ 139 w 205"/>
                <a:gd name="T45" fmla="*/ 147 h 161"/>
                <a:gd name="T46" fmla="*/ 139 w 205"/>
                <a:gd name="T47" fmla="*/ 147 h 161"/>
                <a:gd name="T48" fmla="*/ 157 w 205"/>
                <a:gd name="T49" fmla="*/ 153 h 161"/>
                <a:gd name="T50" fmla="*/ 166 w 205"/>
                <a:gd name="T51" fmla="*/ 130 h 161"/>
                <a:gd name="T52" fmla="*/ 197 w 205"/>
                <a:gd name="T53" fmla="*/ 80 h 161"/>
                <a:gd name="T54" fmla="*/ 179 w 205"/>
                <a:gd name="T55" fmla="*/ 58 h 161"/>
                <a:gd name="T56" fmla="*/ 170 w 205"/>
                <a:gd name="T57" fmla="*/ 51 h 161"/>
                <a:gd name="T58" fmla="*/ 159 w 205"/>
                <a:gd name="T59" fmla="*/ 41 h 161"/>
                <a:gd name="T60" fmla="*/ 138 w 205"/>
                <a:gd name="T61" fmla="*/ 9 h 161"/>
                <a:gd name="T62" fmla="*/ 129 w 205"/>
                <a:gd name="T63" fmla="*/ 16 h 161"/>
                <a:gd name="T64" fmla="*/ 111 w 205"/>
                <a:gd name="T65" fmla="*/ 46 h 161"/>
                <a:gd name="T66" fmla="*/ 93 w 205"/>
                <a:gd name="T67" fmla="*/ 71 h 161"/>
                <a:gd name="T68" fmla="*/ 64 w 205"/>
                <a:gd name="T69" fmla="*/ 118 h 161"/>
                <a:gd name="T70" fmla="*/ 18 w 205"/>
                <a:gd name="T71" fmla="*/ 124 h 161"/>
                <a:gd name="T72" fmla="*/ 8 w 205"/>
                <a:gd name="T73" fmla="*/ 140 h 161"/>
                <a:gd name="T74" fmla="*/ 16 w 205"/>
                <a:gd name="T75" fmla="*/ 149 h 161"/>
                <a:gd name="T76" fmla="*/ 42 w 205"/>
                <a:gd name="T77" fmla="*/ 145 h 161"/>
                <a:gd name="T78" fmla="*/ 51 w 205"/>
                <a:gd name="T79" fmla="*/ 142 h 161"/>
                <a:gd name="T80" fmla="*/ 64 w 205"/>
                <a:gd name="T81" fmla="*/ 126 h 161"/>
                <a:gd name="T82" fmla="*/ 89 w 205"/>
                <a:gd name="T83" fmla="*/ 119 h 161"/>
                <a:gd name="T84" fmla="*/ 112 w 205"/>
                <a:gd name="T85" fmla="*/ 129 h 161"/>
                <a:gd name="T86" fmla="*/ 139 w 205"/>
                <a:gd name="T87" fmla="*/ 147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5" h="161">
                  <a:moveTo>
                    <a:pt x="161" y="161"/>
                  </a:moveTo>
                  <a:lnTo>
                    <a:pt x="161" y="161"/>
                  </a:lnTo>
                  <a:lnTo>
                    <a:pt x="135" y="153"/>
                  </a:lnTo>
                  <a:lnTo>
                    <a:pt x="109" y="135"/>
                  </a:lnTo>
                  <a:lnTo>
                    <a:pt x="88" y="126"/>
                  </a:lnTo>
                  <a:lnTo>
                    <a:pt x="68" y="132"/>
                  </a:lnTo>
                  <a:lnTo>
                    <a:pt x="55" y="148"/>
                  </a:lnTo>
                  <a:lnTo>
                    <a:pt x="43" y="151"/>
                  </a:lnTo>
                  <a:lnTo>
                    <a:pt x="13" y="156"/>
                  </a:lnTo>
                  <a:lnTo>
                    <a:pt x="0" y="141"/>
                  </a:lnTo>
                  <a:lnTo>
                    <a:pt x="14" y="118"/>
                  </a:lnTo>
                  <a:lnTo>
                    <a:pt x="60" y="112"/>
                  </a:lnTo>
                  <a:lnTo>
                    <a:pt x="88" y="68"/>
                  </a:lnTo>
                  <a:lnTo>
                    <a:pt x="105" y="43"/>
                  </a:lnTo>
                  <a:lnTo>
                    <a:pt x="125" y="12"/>
                  </a:lnTo>
                  <a:lnTo>
                    <a:pt x="140" y="0"/>
                  </a:lnTo>
                  <a:lnTo>
                    <a:pt x="164" y="37"/>
                  </a:lnTo>
                  <a:lnTo>
                    <a:pt x="174" y="46"/>
                  </a:lnTo>
                  <a:lnTo>
                    <a:pt x="183" y="54"/>
                  </a:lnTo>
                  <a:lnTo>
                    <a:pt x="205" y="80"/>
                  </a:lnTo>
                  <a:lnTo>
                    <a:pt x="172" y="133"/>
                  </a:lnTo>
                  <a:lnTo>
                    <a:pt x="161" y="161"/>
                  </a:lnTo>
                  <a:close/>
                  <a:moveTo>
                    <a:pt x="139" y="147"/>
                  </a:moveTo>
                  <a:lnTo>
                    <a:pt x="139" y="147"/>
                  </a:lnTo>
                  <a:lnTo>
                    <a:pt x="157" y="153"/>
                  </a:lnTo>
                  <a:lnTo>
                    <a:pt x="166" y="130"/>
                  </a:lnTo>
                  <a:lnTo>
                    <a:pt x="197" y="80"/>
                  </a:lnTo>
                  <a:lnTo>
                    <a:pt x="179" y="58"/>
                  </a:lnTo>
                  <a:lnTo>
                    <a:pt x="170" y="51"/>
                  </a:lnTo>
                  <a:lnTo>
                    <a:pt x="159" y="41"/>
                  </a:lnTo>
                  <a:lnTo>
                    <a:pt x="138" y="9"/>
                  </a:lnTo>
                  <a:lnTo>
                    <a:pt x="129" y="16"/>
                  </a:lnTo>
                  <a:lnTo>
                    <a:pt x="111" y="46"/>
                  </a:lnTo>
                  <a:lnTo>
                    <a:pt x="93" y="71"/>
                  </a:lnTo>
                  <a:lnTo>
                    <a:pt x="64" y="118"/>
                  </a:lnTo>
                  <a:lnTo>
                    <a:pt x="18" y="124"/>
                  </a:lnTo>
                  <a:lnTo>
                    <a:pt x="8" y="140"/>
                  </a:lnTo>
                  <a:lnTo>
                    <a:pt x="16" y="149"/>
                  </a:lnTo>
                  <a:lnTo>
                    <a:pt x="42" y="145"/>
                  </a:lnTo>
                  <a:lnTo>
                    <a:pt x="51" y="142"/>
                  </a:lnTo>
                  <a:lnTo>
                    <a:pt x="64" y="126"/>
                  </a:lnTo>
                  <a:lnTo>
                    <a:pt x="89" y="119"/>
                  </a:lnTo>
                  <a:lnTo>
                    <a:pt x="112" y="129"/>
                  </a:lnTo>
                  <a:lnTo>
                    <a:pt x="139" y="147"/>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3" name="Freeform 78"/>
            <p:cNvSpPr>
              <a:spLocks/>
            </p:cNvSpPr>
            <p:nvPr/>
          </p:nvSpPr>
          <p:spPr bwMode="auto">
            <a:xfrm>
              <a:off x="3971" y="2956"/>
              <a:ext cx="0" cy="0"/>
            </a:xfrm>
            <a:custGeom>
              <a:avLst/>
              <a:gdLst>
                <a:gd name="T0" fmla="*/ 0 w 1"/>
                <a:gd name="T1" fmla="*/ 0 w 1"/>
                <a:gd name="T2" fmla="*/ 0 w 1"/>
                <a:gd name="T3" fmla="*/ 1 w 1"/>
                <a:gd name="T4" fmla="*/ 0 w 1"/>
              </a:gdLst>
              <a:ahLst/>
              <a:cxnLst>
                <a:cxn ang="0">
                  <a:pos x="T0" y="0"/>
                </a:cxn>
                <a:cxn ang="0">
                  <a:pos x="T1" y="0"/>
                </a:cxn>
                <a:cxn ang="0">
                  <a:pos x="T2" y="0"/>
                </a:cxn>
                <a:cxn ang="0">
                  <a:pos x="T3" y="0"/>
                </a:cxn>
                <a:cxn ang="0">
                  <a:pos x="T4" y="0"/>
                </a:cxn>
              </a:cxnLst>
              <a:rect l="0" t="0" r="r" b="b"/>
              <a:pathLst>
                <a:path w="1">
                  <a:moveTo>
                    <a:pt x="0" y="0"/>
                  </a:moveTo>
                  <a:lnTo>
                    <a:pt x="0" y="0"/>
                  </a:lnTo>
                  <a:lnTo>
                    <a:pt x="0" y="0"/>
                  </a:lnTo>
                  <a:lnTo>
                    <a:pt x="1" y="0"/>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4" name="Freeform 79"/>
            <p:cNvSpPr>
              <a:spLocks/>
            </p:cNvSpPr>
            <p:nvPr/>
          </p:nvSpPr>
          <p:spPr bwMode="auto">
            <a:xfrm>
              <a:off x="3969" y="2954"/>
              <a:ext cx="3" cy="4"/>
            </a:xfrm>
            <a:custGeom>
              <a:avLst/>
              <a:gdLst>
                <a:gd name="T0" fmla="*/ 1 w 5"/>
                <a:gd name="T1" fmla="*/ 0 h 6"/>
                <a:gd name="T2" fmla="*/ 1 w 5"/>
                <a:gd name="T3" fmla="*/ 0 h 6"/>
                <a:gd name="T4" fmla="*/ 1 w 5"/>
                <a:gd name="T5" fmla="*/ 0 h 6"/>
                <a:gd name="T6" fmla="*/ 0 w 5"/>
                <a:gd name="T7" fmla="*/ 0 h 6"/>
                <a:gd name="T8" fmla="*/ 4 w 5"/>
                <a:gd name="T9" fmla="*/ 6 h 6"/>
                <a:gd name="T10" fmla="*/ 5 w 5"/>
                <a:gd name="T11" fmla="*/ 5 h 6"/>
                <a:gd name="T12" fmla="*/ 1 w 5"/>
                <a:gd name="T13" fmla="*/ 0 h 6"/>
                <a:gd name="T14" fmla="*/ 1 w 5"/>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6">
                  <a:moveTo>
                    <a:pt x="1" y="0"/>
                  </a:moveTo>
                  <a:lnTo>
                    <a:pt x="1" y="0"/>
                  </a:lnTo>
                  <a:lnTo>
                    <a:pt x="1" y="0"/>
                  </a:lnTo>
                  <a:lnTo>
                    <a:pt x="0" y="0"/>
                  </a:lnTo>
                  <a:lnTo>
                    <a:pt x="4" y="6"/>
                  </a:lnTo>
                  <a:lnTo>
                    <a:pt x="5" y="5"/>
                  </a:lnTo>
                  <a:lnTo>
                    <a:pt x="1" y="0"/>
                  </a:lnTo>
                  <a:lnTo>
                    <a:pt x="1" y="0"/>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5" name="Freeform 80"/>
            <p:cNvSpPr>
              <a:spLocks/>
            </p:cNvSpPr>
            <p:nvPr/>
          </p:nvSpPr>
          <p:spPr bwMode="auto">
            <a:xfrm>
              <a:off x="4580" y="2466"/>
              <a:ext cx="2313" cy="1647"/>
            </a:xfrm>
            <a:custGeom>
              <a:avLst/>
              <a:gdLst>
                <a:gd name="T0" fmla="*/ 3697 w 3851"/>
                <a:gd name="T1" fmla="*/ 777 h 2741"/>
                <a:gd name="T2" fmla="*/ 3616 w 3851"/>
                <a:gd name="T3" fmla="*/ 1100 h 2741"/>
                <a:gd name="T4" fmla="*/ 3755 w 3851"/>
                <a:gd name="T5" fmla="*/ 1226 h 2741"/>
                <a:gd name="T6" fmla="*/ 3697 w 3851"/>
                <a:gd name="T7" fmla="*/ 1498 h 2741"/>
                <a:gd name="T8" fmla="*/ 3488 w 3851"/>
                <a:gd name="T9" fmla="*/ 1521 h 2741"/>
                <a:gd name="T10" fmla="*/ 3334 w 3851"/>
                <a:gd name="T11" fmla="*/ 1392 h 2741"/>
                <a:gd name="T12" fmla="*/ 3099 w 3851"/>
                <a:gd name="T13" fmla="*/ 1357 h 2741"/>
                <a:gd name="T14" fmla="*/ 2961 w 3851"/>
                <a:gd name="T15" fmla="*/ 1533 h 2741"/>
                <a:gd name="T16" fmla="*/ 2923 w 3851"/>
                <a:gd name="T17" fmla="*/ 1845 h 2741"/>
                <a:gd name="T18" fmla="*/ 3193 w 3851"/>
                <a:gd name="T19" fmla="*/ 1960 h 2741"/>
                <a:gd name="T20" fmla="*/ 3099 w 3851"/>
                <a:gd name="T21" fmla="*/ 2240 h 2741"/>
                <a:gd name="T22" fmla="*/ 3044 w 3851"/>
                <a:gd name="T23" fmla="*/ 2511 h 2741"/>
                <a:gd name="T24" fmla="*/ 2849 w 3851"/>
                <a:gd name="T25" fmla="*/ 2350 h 2741"/>
                <a:gd name="T26" fmla="*/ 2736 w 3851"/>
                <a:gd name="T27" fmla="*/ 2059 h 2741"/>
                <a:gd name="T28" fmla="*/ 2455 w 3851"/>
                <a:gd name="T29" fmla="*/ 2170 h 2741"/>
                <a:gd name="T30" fmla="*/ 2255 w 3851"/>
                <a:gd name="T31" fmla="*/ 2243 h 2741"/>
                <a:gd name="T32" fmla="*/ 2103 w 3851"/>
                <a:gd name="T33" fmla="*/ 2362 h 2741"/>
                <a:gd name="T34" fmla="*/ 1831 w 3851"/>
                <a:gd name="T35" fmla="*/ 2229 h 2741"/>
                <a:gd name="T36" fmla="*/ 1709 w 3851"/>
                <a:gd name="T37" fmla="*/ 1803 h 2741"/>
                <a:gd name="T38" fmla="*/ 1626 w 3851"/>
                <a:gd name="T39" fmla="*/ 1799 h 2741"/>
                <a:gd name="T40" fmla="*/ 1389 w 3851"/>
                <a:gd name="T41" fmla="*/ 1717 h 2741"/>
                <a:gd name="T42" fmla="*/ 1259 w 3851"/>
                <a:gd name="T43" fmla="*/ 1894 h 2741"/>
                <a:gd name="T44" fmla="*/ 1329 w 3851"/>
                <a:gd name="T45" fmla="*/ 2102 h 2741"/>
                <a:gd name="T46" fmla="*/ 1348 w 3851"/>
                <a:gd name="T47" fmla="*/ 2295 h 2741"/>
                <a:gd name="T48" fmla="*/ 1207 w 3851"/>
                <a:gd name="T49" fmla="*/ 2623 h 2741"/>
                <a:gd name="T50" fmla="*/ 1093 w 3851"/>
                <a:gd name="T51" fmla="*/ 2741 h 2741"/>
                <a:gd name="T52" fmla="*/ 912 w 3851"/>
                <a:gd name="T53" fmla="*/ 2486 h 2741"/>
                <a:gd name="T54" fmla="*/ 907 w 3851"/>
                <a:gd name="T55" fmla="*/ 2304 h 2741"/>
                <a:gd name="T56" fmla="*/ 945 w 3851"/>
                <a:gd name="T57" fmla="*/ 2124 h 2741"/>
                <a:gd name="T58" fmla="*/ 853 w 3851"/>
                <a:gd name="T59" fmla="*/ 1812 h 2741"/>
                <a:gd name="T60" fmla="*/ 777 w 3851"/>
                <a:gd name="T61" fmla="*/ 1640 h 2741"/>
                <a:gd name="T62" fmla="*/ 652 w 3851"/>
                <a:gd name="T63" fmla="*/ 1433 h 2741"/>
                <a:gd name="T64" fmla="*/ 559 w 3851"/>
                <a:gd name="T65" fmla="*/ 1462 h 2741"/>
                <a:gd name="T66" fmla="*/ 58 w 3851"/>
                <a:gd name="T67" fmla="*/ 1512 h 2741"/>
                <a:gd name="T68" fmla="*/ 41 w 3851"/>
                <a:gd name="T69" fmla="*/ 1172 h 2741"/>
                <a:gd name="T70" fmla="*/ 268 w 3851"/>
                <a:gd name="T71" fmla="*/ 1058 h 2741"/>
                <a:gd name="T72" fmla="*/ 399 w 3851"/>
                <a:gd name="T73" fmla="*/ 851 h 2741"/>
                <a:gd name="T74" fmla="*/ 737 w 3851"/>
                <a:gd name="T75" fmla="*/ 798 h 2741"/>
                <a:gd name="T76" fmla="*/ 913 w 3851"/>
                <a:gd name="T77" fmla="*/ 613 h 2741"/>
                <a:gd name="T78" fmla="*/ 1123 w 3851"/>
                <a:gd name="T79" fmla="*/ 576 h 2741"/>
                <a:gd name="T80" fmla="*/ 1425 w 3851"/>
                <a:gd name="T81" fmla="*/ 509 h 2741"/>
                <a:gd name="T82" fmla="*/ 1672 w 3851"/>
                <a:gd name="T83" fmla="*/ 550 h 2741"/>
                <a:gd name="T84" fmla="*/ 1789 w 3851"/>
                <a:gd name="T85" fmla="*/ 334 h 2741"/>
                <a:gd name="T86" fmla="*/ 1753 w 3851"/>
                <a:gd name="T87" fmla="*/ 144 h 2741"/>
                <a:gd name="T88" fmla="*/ 1824 w 3851"/>
                <a:gd name="T89" fmla="*/ 0 h 2741"/>
                <a:gd name="T90" fmla="*/ 2041 w 3851"/>
                <a:gd name="T91" fmla="*/ 7 h 2741"/>
                <a:gd name="T92" fmla="*/ 2494 w 3851"/>
                <a:gd name="T93" fmla="*/ 104 h 2741"/>
                <a:gd name="T94" fmla="*/ 2535 w 3851"/>
                <a:gd name="T95" fmla="*/ 370 h 2741"/>
                <a:gd name="T96" fmla="*/ 2804 w 3851"/>
                <a:gd name="T97" fmla="*/ 475 h 2741"/>
                <a:gd name="T98" fmla="*/ 2988 w 3851"/>
                <a:gd name="T99" fmla="*/ 604 h 2741"/>
                <a:gd name="T100" fmla="*/ 3203 w 3851"/>
                <a:gd name="T101" fmla="*/ 559 h 2741"/>
                <a:gd name="T102" fmla="*/ 3402 w 3851"/>
                <a:gd name="T103" fmla="*/ 385 h 2741"/>
                <a:gd name="T104" fmla="*/ 3676 w 3851"/>
                <a:gd name="T105" fmla="*/ 212 h 2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851" h="2741">
                  <a:moveTo>
                    <a:pt x="3758" y="481"/>
                  </a:moveTo>
                  <a:lnTo>
                    <a:pt x="3758" y="481"/>
                  </a:lnTo>
                  <a:lnTo>
                    <a:pt x="3785" y="594"/>
                  </a:lnTo>
                  <a:lnTo>
                    <a:pt x="3782" y="661"/>
                  </a:lnTo>
                  <a:lnTo>
                    <a:pt x="3753" y="734"/>
                  </a:lnTo>
                  <a:lnTo>
                    <a:pt x="3697" y="777"/>
                  </a:lnTo>
                  <a:lnTo>
                    <a:pt x="3731" y="830"/>
                  </a:lnTo>
                  <a:lnTo>
                    <a:pt x="3735" y="884"/>
                  </a:lnTo>
                  <a:lnTo>
                    <a:pt x="3649" y="951"/>
                  </a:lnTo>
                  <a:lnTo>
                    <a:pt x="3689" y="993"/>
                  </a:lnTo>
                  <a:lnTo>
                    <a:pt x="3673" y="1037"/>
                  </a:lnTo>
                  <a:lnTo>
                    <a:pt x="3616" y="1100"/>
                  </a:lnTo>
                  <a:lnTo>
                    <a:pt x="3637" y="1134"/>
                  </a:lnTo>
                  <a:lnTo>
                    <a:pt x="3641" y="1188"/>
                  </a:lnTo>
                  <a:lnTo>
                    <a:pt x="3651" y="1205"/>
                  </a:lnTo>
                  <a:lnTo>
                    <a:pt x="3659" y="1238"/>
                  </a:lnTo>
                  <a:lnTo>
                    <a:pt x="3672" y="1240"/>
                  </a:lnTo>
                  <a:lnTo>
                    <a:pt x="3755" y="1226"/>
                  </a:lnTo>
                  <a:lnTo>
                    <a:pt x="3851" y="1305"/>
                  </a:lnTo>
                  <a:lnTo>
                    <a:pt x="3841" y="1407"/>
                  </a:lnTo>
                  <a:lnTo>
                    <a:pt x="3821" y="1522"/>
                  </a:lnTo>
                  <a:lnTo>
                    <a:pt x="3796" y="1532"/>
                  </a:lnTo>
                  <a:lnTo>
                    <a:pt x="3774" y="1558"/>
                  </a:lnTo>
                  <a:lnTo>
                    <a:pt x="3697" y="1498"/>
                  </a:lnTo>
                  <a:lnTo>
                    <a:pt x="3664" y="1526"/>
                  </a:lnTo>
                  <a:lnTo>
                    <a:pt x="3616" y="1499"/>
                  </a:lnTo>
                  <a:lnTo>
                    <a:pt x="3580" y="1494"/>
                  </a:lnTo>
                  <a:lnTo>
                    <a:pt x="3541" y="1534"/>
                  </a:lnTo>
                  <a:lnTo>
                    <a:pt x="3513" y="1508"/>
                  </a:lnTo>
                  <a:lnTo>
                    <a:pt x="3488" y="1521"/>
                  </a:lnTo>
                  <a:lnTo>
                    <a:pt x="3440" y="1509"/>
                  </a:lnTo>
                  <a:lnTo>
                    <a:pt x="3431" y="1454"/>
                  </a:lnTo>
                  <a:lnTo>
                    <a:pt x="3393" y="1433"/>
                  </a:lnTo>
                  <a:lnTo>
                    <a:pt x="3361" y="1454"/>
                  </a:lnTo>
                  <a:lnTo>
                    <a:pt x="3340" y="1434"/>
                  </a:lnTo>
                  <a:lnTo>
                    <a:pt x="3334" y="1392"/>
                  </a:lnTo>
                  <a:lnTo>
                    <a:pt x="3362" y="1329"/>
                  </a:lnTo>
                  <a:lnTo>
                    <a:pt x="3336" y="1300"/>
                  </a:lnTo>
                  <a:lnTo>
                    <a:pt x="3319" y="1262"/>
                  </a:lnTo>
                  <a:lnTo>
                    <a:pt x="3274" y="1318"/>
                  </a:lnTo>
                  <a:lnTo>
                    <a:pt x="3227" y="1293"/>
                  </a:lnTo>
                  <a:lnTo>
                    <a:pt x="3099" y="1357"/>
                  </a:lnTo>
                  <a:lnTo>
                    <a:pt x="3038" y="1350"/>
                  </a:lnTo>
                  <a:lnTo>
                    <a:pt x="3027" y="1378"/>
                  </a:lnTo>
                  <a:lnTo>
                    <a:pt x="3038" y="1424"/>
                  </a:lnTo>
                  <a:lnTo>
                    <a:pt x="2995" y="1449"/>
                  </a:lnTo>
                  <a:lnTo>
                    <a:pt x="2984" y="1498"/>
                  </a:lnTo>
                  <a:lnTo>
                    <a:pt x="2961" y="1533"/>
                  </a:lnTo>
                  <a:lnTo>
                    <a:pt x="2924" y="1558"/>
                  </a:lnTo>
                  <a:lnTo>
                    <a:pt x="2944" y="1616"/>
                  </a:lnTo>
                  <a:lnTo>
                    <a:pt x="2924" y="1655"/>
                  </a:lnTo>
                  <a:lnTo>
                    <a:pt x="2927" y="1752"/>
                  </a:lnTo>
                  <a:lnTo>
                    <a:pt x="2946" y="1785"/>
                  </a:lnTo>
                  <a:lnTo>
                    <a:pt x="2923" y="1845"/>
                  </a:lnTo>
                  <a:lnTo>
                    <a:pt x="2927" y="1861"/>
                  </a:lnTo>
                  <a:lnTo>
                    <a:pt x="2960" y="1866"/>
                  </a:lnTo>
                  <a:lnTo>
                    <a:pt x="2969" y="1900"/>
                  </a:lnTo>
                  <a:lnTo>
                    <a:pt x="3012" y="1922"/>
                  </a:lnTo>
                  <a:lnTo>
                    <a:pt x="3119" y="1888"/>
                  </a:lnTo>
                  <a:lnTo>
                    <a:pt x="3193" y="1960"/>
                  </a:lnTo>
                  <a:lnTo>
                    <a:pt x="3186" y="2026"/>
                  </a:lnTo>
                  <a:lnTo>
                    <a:pt x="3116" y="2052"/>
                  </a:lnTo>
                  <a:lnTo>
                    <a:pt x="3115" y="2104"/>
                  </a:lnTo>
                  <a:lnTo>
                    <a:pt x="3079" y="2130"/>
                  </a:lnTo>
                  <a:lnTo>
                    <a:pt x="3073" y="2188"/>
                  </a:lnTo>
                  <a:lnTo>
                    <a:pt x="3099" y="2240"/>
                  </a:lnTo>
                  <a:lnTo>
                    <a:pt x="3146" y="2283"/>
                  </a:lnTo>
                  <a:lnTo>
                    <a:pt x="3171" y="2306"/>
                  </a:lnTo>
                  <a:lnTo>
                    <a:pt x="3232" y="2411"/>
                  </a:lnTo>
                  <a:lnTo>
                    <a:pt x="3170" y="2497"/>
                  </a:lnTo>
                  <a:lnTo>
                    <a:pt x="3123" y="2519"/>
                  </a:lnTo>
                  <a:lnTo>
                    <a:pt x="3044" y="2511"/>
                  </a:lnTo>
                  <a:lnTo>
                    <a:pt x="3013" y="2543"/>
                  </a:lnTo>
                  <a:lnTo>
                    <a:pt x="2960" y="2509"/>
                  </a:lnTo>
                  <a:lnTo>
                    <a:pt x="2989" y="2450"/>
                  </a:lnTo>
                  <a:lnTo>
                    <a:pt x="2978" y="2393"/>
                  </a:lnTo>
                  <a:lnTo>
                    <a:pt x="2921" y="2365"/>
                  </a:lnTo>
                  <a:lnTo>
                    <a:pt x="2849" y="2350"/>
                  </a:lnTo>
                  <a:lnTo>
                    <a:pt x="2843" y="2314"/>
                  </a:lnTo>
                  <a:lnTo>
                    <a:pt x="2859" y="2263"/>
                  </a:lnTo>
                  <a:lnTo>
                    <a:pt x="2812" y="2220"/>
                  </a:lnTo>
                  <a:lnTo>
                    <a:pt x="2846" y="2146"/>
                  </a:lnTo>
                  <a:lnTo>
                    <a:pt x="2759" y="2061"/>
                  </a:lnTo>
                  <a:lnTo>
                    <a:pt x="2736" y="2059"/>
                  </a:lnTo>
                  <a:lnTo>
                    <a:pt x="2694" y="2091"/>
                  </a:lnTo>
                  <a:lnTo>
                    <a:pt x="2653" y="2057"/>
                  </a:lnTo>
                  <a:lnTo>
                    <a:pt x="2610" y="2078"/>
                  </a:lnTo>
                  <a:lnTo>
                    <a:pt x="2575" y="2112"/>
                  </a:lnTo>
                  <a:lnTo>
                    <a:pt x="2496" y="2124"/>
                  </a:lnTo>
                  <a:lnTo>
                    <a:pt x="2455" y="2170"/>
                  </a:lnTo>
                  <a:lnTo>
                    <a:pt x="2398" y="2187"/>
                  </a:lnTo>
                  <a:lnTo>
                    <a:pt x="2369" y="2206"/>
                  </a:lnTo>
                  <a:lnTo>
                    <a:pt x="2297" y="2160"/>
                  </a:lnTo>
                  <a:lnTo>
                    <a:pt x="2268" y="2191"/>
                  </a:lnTo>
                  <a:lnTo>
                    <a:pt x="2279" y="2215"/>
                  </a:lnTo>
                  <a:lnTo>
                    <a:pt x="2255" y="2243"/>
                  </a:lnTo>
                  <a:lnTo>
                    <a:pt x="2280" y="2285"/>
                  </a:lnTo>
                  <a:lnTo>
                    <a:pt x="2258" y="2302"/>
                  </a:lnTo>
                  <a:lnTo>
                    <a:pt x="2255" y="2337"/>
                  </a:lnTo>
                  <a:lnTo>
                    <a:pt x="2197" y="2341"/>
                  </a:lnTo>
                  <a:lnTo>
                    <a:pt x="2173" y="2312"/>
                  </a:lnTo>
                  <a:lnTo>
                    <a:pt x="2103" y="2362"/>
                  </a:lnTo>
                  <a:lnTo>
                    <a:pt x="2057" y="2362"/>
                  </a:lnTo>
                  <a:lnTo>
                    <a:pt x="2023" y="2340"/>
                  </a:lnTo>
                  <a:lnTo>
                    <a:pt x="1978" y="2342"/>
                  </a:lnTo>
                  <a:lnTo>
                    <a:pt x="1920" y="2309"/>
                  </a:lnTo>
                  <a:lnTo>
                    <a:pt x="1902" y="2324"/>
                  </a:lnTo>
                  <a:lnTo>
                    <a:pt x="1831" y="2229"/>
                  </a:lnTo>
                  <a:lnTo>
                    <a:pt x="1785" y="2131"/>
                  </a:lnTo>
                  <a:lnTo>
                    <a:pt x="1715" y="2099"/>
                  </a:lnTo>
                  <a:lnTo>
                    <a:pt x="1730" y="2059"/>
                  </a:lnTo>
                  <a:lnTo>
                    <a:pt x="1714" y="1988"/>
                  </a:lnTo>
                  <a:lnTo>
                    <a:pt x="1697" y="1966"/>
                  </a:lnTo>
                  <a:lnTo>
                    <a:pt x="1709" y="1803"/>
                  </a:lnTo>
                  <a:lnTo>
                    <a:pt x="1689" y="1779"/>
                  </a:lnTo>
                  <a:lnTo>
                    <a:pt x="1710" y="1750"/>
                  </a:lnTo>
                  <a:lnTo>
                    <a:pt x="1711" y="1697"/>
                  </a:lnTo>
                  <a:lnTo>
                    <a:pt x="1643" y="1730"/>
                  </a:lnTo>
                  <a:lnTo>
                    <a:pt x="1631" y="1751"/>
                  </a:lnTo>
                  <a:lnTo>
                    <a:pt x="1626" y="1799"/>
                  </a:lnTo>
                  <a:lnTo>
                    <a:pt x="1604" y="1825"/>
                  </a:lnTo>
                  <a:lnTo>
                    <a:pt x="1557" y="1807"/>
                  </a:lnTo>
                  <a:lnTo>
                    <a:pt x="1509" y="1740"/>
                  </a:lnTo>
                  <a:lnTo>
                    <a:pt x="1520" y="1714"/>
                  </a:lnTo>
                  <a:lnTo>
                    <a:pt x="1497" y="1698"/>
                  </a:lnTo>
                  <a:lnTo>
                    <a:pt x="1389" y="1717"/>
                  </a:lnTo>
                  <a:lnTo>
                    <a:pt x="1349" y="1746"/>
                  </a:lnTo>
                  <a:lnTo>
                    <a:pt x="1329" y="1749"/>
                  </a:lnTo>
                  <a:lnTo>
                    <a:pt x="1311" y="1777"/>
                  </a:lnTo>
                  <a:lnTo>
                    <a:pt x="1324" y="1848"/>
                  </a:lnTo>
                  <a:lnTo>
                    <a:pt x="1295" y="1882"/>
                  </a:lnTo>
                  <a:lnTo>
                    <a:pt x="1259" y="1894"/>
                  </a:lnTo>
                  <a:lnTo>
                    <a:pt x="1266" y="1942"/>
                  </a:lnTo>
                  <a:lnTo>
                    <a:pt x="1328" y="1987"/>
                  </a:lnTo>
                  <a:lnTo>
                    <a:pt x="1333" y="2022"/>
                  </a:lnTo>
                  <a:lnTo>
                    <a:pt x="1323" y="2051"/>
                  </a:lnTo>
                  <a:lnTo>
                    <a:pt x="1342" y="2083"/>
                  </a:lnTo>
                  <a:lnTo>
                    <a:pt x="1329" y="2102"/>
                  </a:lnTo>
                  <a:lnTo>
                    <a:pt x="1326" y="2134"/>
                  </a:lnTo>
                  <a:lnTo>
                    <a:pt x="1335" y="2159"/>
                  </a:lnTo>
                  <a:lnTo>
                    <a:pt x="1369" y="2169"/>
                  </a:lnTo>
                  <a:lnTo>
                    <a:pt x="1366" y="2230"/>
                  </a:lnTo>
                  <a:lnTo>
                    <a:pt x="1370" y="2284"/>
                  </a:lnTo>
                  <a:lnTo>
                    <a:pt x="1348" y="2295"/>
                  </a:lnTo>
                  <a:lnTo>
                    <a:pt x="1336" y="2342"/>
                  </a:lnTo>
                  <a:lnTo>
                    <a:pt x="1279" y="2442"/>
                  </a:lnTo>
                  <a:lnTo>
                    <a:pt x="1276" y="2501"/>
                  </a:lnTo>
                  <a:lnTo>
                    <a:pt x="1273" y="2548"/>
                  </a:lnTo>
                  <a:lnTo>
                    <a:pt x="1220" y="2558"/>
                  </a:lnTo>
                  <a:lnTo>
                    <a:pt x="1207" y="2623"/>
                  </a:lnTo>
                  <a:lnTo>
                    <a:pt x="1181" y="2625"/>
                  </a:lnTo>
                  <a:lnTo>
                    <a:pt x="1166" y="2713"/>
                  </a:lnTo>
                  <a:lnTo>
                    <a:pt x="1137" y="2738"/>
                  </a:lnTo>
                  <a:lnTo>
                    <a:pt x="1121" y="2740"/>
                  </a:lnTo>
                  <a:lnTo>
                    <a:pt x="1109" y="2740"/>
                  </a:lnTo>
                  <a:lnTo>
                    <a:pt x="1093" y="2741"/>
                  </a:lnTo>
                  <a:lnTo>
                    <a:pt x="1051" y="2715"/>
                  </a:lnTo>
                  <a:lnTo>
                    <a:pt x="1007" y="2650"/>
                  </a:lnTo>
                  <a:lnTo>
                    <a:pt x="943" y="2615"/>
                  </a:lnTo>
                  <a:lnTo>
                    <a:pt x="940" y="2611"/>
                  </a:lnTo>
                  <a:lnTo>
                    <a:pt x="906" y="2545"/>
                  </a:lnTo>
                  <a:lnTo>
                    <a:pt x="912" y="2486"/>
                  </a:lnTo>
                  <a:lnTo>
                    <a:pt x="914" y="2468"/>
                  </a:lnTo>
                  <a:lnTo>
                    <a:pt x="914" y="2463"/>
                  </a:lnTo>
                  <a:lnTo>
                    <a:pt x="883" y="2422"/>
                  </a:lnTo>
                  <a:lnTo>
                    <a:pt x="865" y="2371"/>
                  </a:lnTo>
                  <a:lnTo>
                    <a:pt x="885" y="2339"/>
                  </a:lnTo>
                  <a:lnTo>
                    <a:pt x="907" y="2304"/>
                  </a:lnTo>
                  <a:lnTo>
                    <a:pt x="887" y="2276"/>
                  </a:lnTo>
                  <a:lnTo>
                    <a:pt x="886" y="2250"/>
                  </a:lnTo>
                  <a:lnTo>
                    <a:pt x="893" y="2217"/>
                  </a:lnTo>
                  <a:lnTo>
                    <a:pt x="898" y="2216"/>
                  </a:lnTo>
                  <a:lnTo>
                    <a:pt x="938" y="2195"/>
                  </a:lnTo>
                  <a:lnTo>
                    <a:pt x="945" y="2124"/>
                  </a:lnTo>
                  <a:lnTo>
                    <a:pt x="928" y="2078"/>
                  </a:lnTo>
                  <a:lnTo>
                    <a:pt x="960" y="2004"/>
                  </a:lnTo>
                  <a:lnTo>
                    <a:pt x="922" y="1932"/>
                  </a:lnTo>
                  <a:lnTo>
                    <a:pt x="940" y="1860"/>
                  </a:lnTo>
                  <a:lnTo>
                    <a:pt x="904" y="1807"/>
                  </a:lnTo>
                  <a:lnTo>
                    <a:pt x="853" y="1812"/>
                  </a:lnTo>
                  <a:lnTo>
                    <a:pt x="828" y="1796"/>
                  </a:lnTo>
                  <a:lnTo>
                    <a:pt x="820" y="1768"/>
                  </a:lnTo>
                  <a:lnTo>
                    <a:pt x="822" y="1761"/>
                  </a:lnTo>
                  <a:lnTo>
                    <a:pt x="786" y="1714"/>
                  </a:lnTo>
                  <a:lnTo>
                    <a:pt x="778" y="1658"/>
                  </a:lnTo>
                  <a:lnTo>
                    <a:pt x="777" y="1640"/>
                  </a:lnTo>
                  <a:lnTo>
                    <a:pt x="789" y="1543"/>
                  </a:lnTo>
                  <a:lnTo>
                    <a:pt x="825" y="1489"/>
                  </a:lnTo>
                  <a:lnTo>
                    <a:pt x="803" y="1439"/>
                  </a:lnTo>
                  <a:lnTo>
                    <a:pt x="743" y="1406"/>
                  </a:lnTo>
                  <a:lnTo>
                    <a:pt x="686" y="1433"/>
                  </a:lnTo>
                  <a:lnTo>
                    <a:pt x="652" y="1433"/>
                  </a:lnTo>
                  <a:lnTo>
                    <a:pt x="656" y="1386"/>
                  </a:lnTo>
                  <a:lnTo>
                    <a:pt x="642" y="1351"/>
                  </a:lnTo>
                  <a:lnTo>
                    <a:pt x="610" y="1384"/>
                  </a:lnTo>
                  <a:lnTo>
                    <a:pt x="569" y="1373"/>
                  </a:lnTo>
                  <a:lnTo>
                    <a:pt x="535" y="1392"/>
                  </a:lnTo>
                  <a:lnTo>
                    <a:pt x="559" y="1462"/>
                  </a:lnTo>
                  <a:lnTo>
                    <a:pt x="530" y="1492"/>
                  </a:lnTo>
                  <a:lnTo>
                    <a:pt x="381" y="1557"/>
                  </a:lnTo>
                  <a:lnTo>
                    <a:pt x="283" y="1546"/>
                  </a:lnTo>
                  <a:lnTo>
                    <a:pt x="210" y="1522"/>
                  </a:lnTo>
                  <a:lnTo>
                    <a:pt x="103" y="1533"/>
                  </a:lnTo>
                  <a:lnTo>
                    <a:pt x="58" y="1512"/>
                  </a:lnTo>
                  <a:lnTo>
                    <a:pt x="58" y="1403"/>
                  </a:lnTo>
                  <a:lnTo>
                    <a:pt x="0" y="1345"/>
                  </a:lnTo>
                  <a:lnTo>
                    <a:pt x="6" y="1301"/>
                  </a:lnTo>
                  <a:lnTo>
                    <a:pt x="55" y="1257"/>
                  </a:lnTo>
                  <a:lnTo>
                    <a:pt x="44" y="1219"/>
                  </a:lnTo>
                  <a:lnTo>
                    <a:pt x="41" y="1172"/>
                  </a:lnTo>
                  <a:lnTo>
                    <a:pt x="79" y="1136"/>
                  </a:lnTo>
                  <a:lnTo>
                    <a:pt x="115" y="1141"/>
                  </a:lnTo>
                  <a:lnTo>
                    <a:pt x="187" y="1099"/>
                  </a:lnTo>
                  <a:lnTo>
                    <a:pt x="196" y="1037"/>
                  </a:lnTo>
                  <a:lnTo>
                    <a:pt x="226" y="1015"/>
                  </a:lnTo>
                  <a:lnTo>
                    <a:pt x="268" y="1058"/>
                  </a:lnTo>
                  <a:lnTo>
                    <a:pt x="319" y="1035"/>
                  </a:lnTo>
                  <a:lnTo>
                    <a:pt x="344" y="948"/>
                  </a:lnTo>
                  <a:lnTo>
                    <a:pt x="374" y="936"/>
                  </a:lnTo>
                  <a:lnTo>
                    <a:pt x="359" y="881"/>
                  </a:lnTo>
                  <a:lnTo>
                    <a:pt x="362" y="858"/>
                  </a:lnTo>
                  <a:lnTo>
                    <a:pt x="399" y="851"/>
                  </a:lnTo>
                  <a:lnTo>
                    <a:pt x="463" y="793"/>
                  </a:lnTo>
                  <a:lnTo>
                    <a:pt x="506" y="793"/>
                  </a:lnTo>
                  <a:lnTo>
                    <a:pt x="541" y="801"/>
                  </a:lnTo>
                  <a:lnTo>
                    <a:pt x="570" y="846"/>
                  </a:lnTo>
                  <a:lnTo>
                    <a:pt x="629" y="816"/>
                  </a:lnTo>
                  <a:lnTo>
                    <a:pt x="737" y="798"/>
                  </a:lnTo>
                  <a:lnTo>
                    <a:pt x="789" y="724"/>
                  </a:lnTo>
                  <a:lnTo>
                    <a:pt x="810" y="632"/>
                  </a:lnTo>
                  <a:lnTo>
                    <a:pt x="826" y="612"/>
                  </a:lnTo>
                  <a:lnTo>
                    <a:pt x="850" y="601"/>
                  </a:lnTo>
                  <a:lnTo>
                    <a:pt x="851" y="602"/>
                  </a:lnTo>
                  <a:lnTo>
                    <a:pt x="913" y="613"/>
                  </a:lnTo>
                  <a:lnTo>
                    <a:pt x="948" y="674"/>
                  </a:lnTo>
                  <a:lnTo>
                    <a:pt x="996" y="643"/>
                  </a:lnTo>
                  <a:lnTo>
                    <a:pt x="1005" y="630"/>
                  </a:lnTo>
                  <a:lnTo>
                    <a:pt x="1025" y="594"/>
                  </a:lnTo>
                  <a:lnTo>
                    <a:pt x="1040" y="576"/>
                  </a:lnTo>
                  <a:lnTo>
                    <a:pt x="1123" y="576"/>
                  </a:lnTo>
                  <a:lnTo>
                    <a:pt x="1158" y="543"/>
                  </a:lnTo>
                  <a:lnTo>
                    <a:pt x="1187" y="495"/>
                  </a:lnTo>
                  <a:lnTo>
                    <a:pt x="1231" y="467"/>
                  </a:lnTo>
                  <a:lnTo>
                    <a:pt x="1267" y="492"/>
                  </a:lnTo>
                  <a:lnTo>
                    <a:pt x="1324" y="488"/>
                  </a:lnTo>
                  <a:lnTo>
                    <a:pt x="1425" y="509"/>
                  </a:lnTo>
                  <a:lnTo>
                    <a:pt x="1495" y="517"/>
                  </a:lnTo>
                  <a:lnTo>
                    <a:pt x="1577" y="519"/>
                  </a:lnTo>
                  <a:lnTo>
                    <a:pt x="1582" y="524"/>
                  </a:lnTo>
                  <a:lnTo>
                    <a:pt x="1638" y="575"/>
                  </a:lnTo>
                  <a:lnTo>
                    <a:pt x="1646" y="583"/>
                  </a:lnTo>
                  <a:lnTo>
                    <a:pt x="1672" y="550"/>
                  </a:lnTo>
                  <a:lnTo>
                    <a:pt x="1687" y="534"/>
                  </a:lnTo>
                  <a:lnTo>
                    <a:pt x="1685" y="506"/>
                  </a:lnTo>
                  <a:lnTo>
                    <a:pt x="1711" y="475"/>
                  </a:lnTo>
                  <a:lnTo>
                    <a:pt x="1744" y="368"/>
                  </a:lnTo>
                  <a:lnTo>
                    <a:pt x="1750" y="341"/>
                  </a:lnTo>
                  <a:lnTo>
                    <a:pt x="1789" y="334"/>
                  </a:lnTo>
                  <a:lnTo>
                    <a:pt x="1799" y="282"/>
                  </a:lnTo>
                  <a:lnTo>
                    <a:pt x="1843" y="269"/>
                  </a:lnTo>
                  <a:lnTo>
                    <a:pt x="1839" y="263"/>
                  </a:lnTo>
                  <a:lnTo>
                    <a:pt x="1792" y="201"/>
                  </a:lnTo>
                  <a:lnTo>
                    <a:pt x="1767" y="168"/>
                  </a:lnTo>
                  <a:lnTo>
                    <a:pt x="1753" y="144"/>
                  </a:lnTo>
                  <a:lnTo>
                    <a:pt x="1727" y="98"/>
                  </a:lnTo>
                  <a:lnTo>
                    <a:pt x="1712" y="78"/>
                  </a:lnTo>
                  <a:lnTo>
                    <a:pt x="1695" y="52"/>
                  </a:lnTo>
                  <a:lnTo>
                    <a:pt x="1693" y="44"/>
                  </a:lnTo>
                  <a:lnTo>
                    <a:pt x="1805" y="7"/>
                  </a:lnTo>
                  <a:lnTo>
                    <a:pt x="1824" y="0"/>
                  </a:lnTo>
                  <a:lnTo>
                    <a:pt x="1861" y="49"/>
                  </a:lnTo>
                  <a:lnTo>
                    <a:pt x="1922" y="20"/>
                  </a:lnTo>
                  <a:lnTo>
                    <a:pt x="1957" y="5"/>
                  </a:lnTo>
                  <a:lnTo>
                    <a:pt x="1980" y="16"/>
                  </a:lnTo>
                  <a:lnTo>
                    <a:pt x="2019" y="32"/>
                  </a:lnTo>
                  <a:lnTo>
                    <a:pt x="2041" y="7"/>
                  </a:lnTo>
                  <a:lnTo>
                    <a:pt x="2114" y="0"/>
                  </a:lnTo>
                  <a:lnTo>
                    <a:pt x="2182" y="43"/>
                  </a:lnTo>
                  <a:lnTo>
                    <a:pt x="2330" y="63"/>
                  </a:lnTo>
                  <a:lnTo>
                    <a:pt x="2433" y="137"/>
                  </a:lnTo>
                  <a:lnTo>
                    <a:pt x="2473" y="122"/>
                  </a:lnTo>
                  <a:lnTo>
                    <a:pt x="2494" y="104"/>
                  </a:lnTo>
                  <a:lnTo>
                    <a:pt x="2536" y="123"/>
                  </a:lnTo>
                  <a:lnTo>
                    <a:pt x="2516" y="149"/>
                  </a:lnTo>
                  <a:lnTo>
                    <a:pt x="2555" y="196"/>
                  </a:lnTo>
                  <a:lnTo>
                    <a:pt x="2521" y="290"/>
                  </a:lnTo>
                  <a:lnTo>
                    <a:pt x="2535" y="308"/>
                  </a:lnTo>
                  <a:lnTo>
                    <a:pt x="2535" y="370"/>
                  </a:lnTo>
                  <a:lnTo>
                    <a:pt x="2619" y="411"/>
                  </a:lnTo>
                  <a:lnTo>
                    <a:pt x="2645" y="428"/>
                  </a:lnTo>
                  <a:lnTo>
                    <a:pt x="2672" y="437"/>
                  </a:lnTo>
                  <a:lnTo>
                    <a:pt x="2732" y="428"/>
                  </a:lnTo>
                  <a:lnTo>
                    <a:pt x="2766" y="464"/>
                  </a:lnTo>
                  <a:lnTo>
                    <a:pt x="2804" y="475"/>
                  </a:lnTo>
                  <a:lnTo>
                    <a:pt x="2828" y="466"/>
                  </a:lnTo>
                  <a:lnTo>
                    <a:pt x="2876" y="513"/>
                  </a:lnTo>
                  <a:lnTo>
                    <a:pt x="2897" y="547"/>
                  </a:lnTo>
                  <a:lnTo>
                    <a:pt x="2907" y="579"/>
                  </a:lnTo>
                  <a:lnTo>
                    <a:pt x="2979" y="580"/>
                  </a:lnTo>
                  <a:lnTo>
                    <a:pt x="2988" y="604"/>
                  </a:lnTo>
                  <a:lnTo>
                    <a:pt x="3003" y="622"/>
                  </a:lnTo>
                  <a:lnTo>
                    <a:pt x="3020" y="643"/>
                  </a:lnTo>
                  <a:lnTo>
                    <a:pt x="3051" y="622"/>
                  </a:lnTo>
                  <a:lnTo>
                    <a:pt x="3130" y="620"/>
                  </a:lnTo>
                  <a:lnTo>
                    <a:pt x="3174" y="584"/>
                  </a:lnTo>
                  <a:lnTo>
                    <a:pt x="3203" y="559"/>
                  </a:lnTo>
                  <a:lnTo>
                    <a:pt x="3283" y="548"/>
                  </a:lnTo>
                  <a:lnTo>
                    <a:pt x="3269" y="468"/>
                  </a:lnTo>
                  <a:lnTo>
                    <a:pt x="3284" y="439"/>
                  </a:lnTo>
                  <a:lnTo>
                    <a:pt x="3294" y="361"/>
                  </a:lnTo>
                  <a:lnTo>
                    <a:pt x="3329" y="364"/>
                  </a:lnTo>
                  <a:lnTo>
                    <a:pt x="3402" y="385"/>
                  </a:lnTo>
                  <a:lnTo>
                    <a:pt x="3452" y="374"/>
                  </a:lnTo>
                  <a:lnTo>
                    <a:pt x="3432" y="305"/>
                  </a:lnTo>
                  <a:lnTo>
                    <a:pt x="3473" y="285"/>
                  </a:lnTo>
                  <a:lnTo>
                    <a:pt x="3498" y="170"/>
                  </a:lnTo>
                  <a:lnTo>
                    <a:pt x="3613" y="142"/>
                  </a:lnTo>
                  <a:lnTo>
                    <a:pt x="3676" y="212"/>
                  </a:lnTo>
                  <a:lnTo>
                    <a:pt x="3671" y="256"/>
                  </a:lnTo>
                  <a:lnTo>
                    <a:pt x="3795" y="318"/>
                  </a:lnTo>
                  <a:lnTo>
                    <a:pt x="3758" y="481"/>
                  </a:lnTo>
                  <a:lnTo>
                    <a:pt x="3758" y="481"/>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6" name="Freeform 81"/>
            <p:cNvSpPr>
              <a:spLocks noEditPoints="1"/>
            </p:cNvSpPr>
            <p:nvPr/>
          </p:nvSpPr>
          <p:spPr bwMode="auto">
            <a:xfrm>
              <a:off x="4577" y="2464"/>
              <a:ext cx="2318" cy="1651"/>
            </a:xfrm>
            <a:custGeom>
              <a:avLst/>
              <a:gdLst>
                <a:gd name="T0" fmla="*/ 1800 w 3858"/>
                <a:gd name="T1" fmla="*/ 284 h 2749"/>
                <a:gd name="T2" fmla="*/ 1582 w 3858"/>
                <a:gd name="T3" fmla="*/ 520 h 2749"/>
                <a:gd name="T4" fmla="*/ 1043 w 3858"/>
                <a:gd name="T5" fmla="*/ 576 h 2749"/>
                <a:gd name="T6" fmla="*/ 790 w 3858"/>
                <a:gd name="T7" fmla="*/ 727 h 2749"/>
                <a:gd name="T8" fmla="*/ 374 w 3858"/>
                <a:gd name="T9" fmla="*/ 938 h 2749"/>
                <a:gd name="T10" fmla="*/ 45 w 3858"/>
                <a:gd name="T11" fmla="*/ 1224 h 2749"/>
                <a:gd name="T12" fmla="*/ 385 w 3858"/>
                <a:gd name="T13" fmla="*/ 1564 h 2749"/>
                <a:gd name="T14" fmla="*/ 747 w 3858"/>
                <a:gd name="T15" fmla="*/ 1414 h 2749"/>
                <a:gd name="T16" fmla="*/ 856 w 3858"/>
                <a:gd name="T17" fmla="*/ 1820 h 2749"/>
                <a:gd name="T18" fmla="*/ 886 w 3858"/>
                <a:gd name="T19" fmla="*/ 2254 h 2749"/>
                <a:gd name="T20" fmla="*/ 944 w 3858"/>
                <a:gd name="T21" fmla="*/ 2620 h 2749"/>
                <a:gd name="T22" fmla="*/ 1227 w 3858"/>
                <a:gd name="T23" fmla="*/ 2564 h 2749"/>
                <a:gd name="T24" fmla="*/ 1336 w 3858"/>
                <a:gd name="T25" fmla="*/ 2107 h 2749"/>
                <a:gd name="T26" fmla="*/ 1335 w 3858"/>
                <a:gd name="T27" fmla="*/ 1756 h 2749"/>
                <a:gd name="T28" fmla="*/ 1650 w 3858"/>
                <a:gd name="T29" fmla="*/ 1736 h 2749"/>
                <a:gd name="T30" fmla="*/ 1832 w 3858"/>
                <a:gd name="T31" fmla="*/ 2235 h 2749"/>
                <a:gd name="T32" fmla="*/ 2265 w 3858"/>
                <a:gd name="T33" fmla="*/ 2307 h 2749"/>
                <a:gd name="T34" fmla="*/ 2579 w 3858"/>
                <a:gd name="T35" fmla="*/ 2120 h 2749"/>
                <a:gd name="T36" fmla="*/ 2843 w 3858"/>
                <a:gd name="T37" fmla="*/ 2318 h 2749"/>
                <a:gd name="T38" fmla="*/ 3176 w 3858"/>
                <a:gd name="T39" fmla="*/ 2504 h 2749"/>
                <a:gd name="T40" fmla="*/ 3124 w 3858"/>
                <a:gd name="T41" fmla="*/ 1888 h 2749"/>
                <a:gd name="T42" fmla="*/ 2932 w 3858"/>
                <a:gd name="T43" fmla="*/ 1563 h 2749"/>
                <a:gd name="T44" fmla="*/ 3322 w 3858"/>
                <a:gd name="T45" fmla="*/ 1272 h 2749"/>
                <a:gd name="T46" fmla="*/ 3516 w 3858"/>
                <a:gd name="T47" fmla="*/ 1516 h 2749"/>
                <a:gd name="T48" fmla="*/ 3858 w 3858"/>
                <a:gd name="T49" fmla="*/ 1308 h 2749"/>
                <a:gd name="T50" fmla="*/ 3697 w 3858"/>
                <a:gd name="T51" fmla="*/ 997 h 2749"/>
                <a:gd name="T52" fmla="*/ 3803 w 3858"/>
                <a:gd name="T53" fmla="*/ 321 h 2749"/>
                <a:gd name="T54" fmla="*/ 3295 w 3858"/>
                <a:gd name="T55" fmla="*/ 362 h 2749"/>
                <a:gd name="T56" fmla="*/ 3010 w 3858"/>
                <a:gd name="T57" fmla="*/ 624 h 2749"/>
                <a:gd name="T58" fmla="*/ 2676 w 3858"/>
                <a:gd name="T59" fmla="*/ 437 h 2749"/>
                <a:gd name="T60" fmla="*/ 2476 w 3858"/>
                <a:gd name="T61" fmla="*/ 123 h 2749"/>
                <a:gd name="T62" fmla="*/ 1866 w 3858"/>
                <a:gd name="T63" fmla="*/ 49 h 2749"/>
                <a:gd name="T64" fmla="*/ 1796 w 3858"/>
                <a:gd name="T65" fmla="*/ 341 h 2749"/>
                <a:gd name="T66" fmla="*/ 1827 w 3858"/>
                <a:gd name="T67" fmla="*/ 8 h 2749"/>
                <a:gd name="T68" fmla="*/ 2436 w 3858"/>
                <a:gd name="T69" fmla="*/ 145 h 2749"/>
                <a:gd name="T70" fmla="*/ 2647 w 3858"/>
                <a:gd name="T71" fmla="*/ 435 h 2749"/>
                <a:gd name="T72" fmla="*/ 2989 w 3858"/>
                <a:gd name="T73" fmla="*/ 609 h 2749"/>
                <a:gd name="T74" fmla="*/ 3301 w 3858"/>
                <a:gd name="T75" fmla="*/ 369 h 2749"/>
                <a:gd name="T76" fmla="*/ 3795 w 3858"/>
                <a:gd name="T77" fmla="*/ 324 h 2749"/>
                <a:gd name="T78" fmla="*/ 3674 w 3858"/>
                <a:gd name="T79" fmla="*/ 1039 h 2749"/>
                <a:gd name="T80" fmla="*/ 3822 w 3858"/>
                <a:gd name="T81" fmla="*/ 1524 h 2749"/>
                <a:gd name="T82" fmla="*/ 3447 w 3858"/>
                <a:gd name="T83" fmla="*/ 1510 h 2749"/>
                <a:gd name="T84" fmla="*/ 3231 w 3858"/>
                <a:gd name="T85" fmla="*/ 1293 h 2749"/>
                <a:gd name="T86" fmla="*/ 2925 w 3858"/>
                <a:gd name="T87" fmla="*/ 1657 h 2749"/>
                <a:gd name="T88" fmla="*/ 3194 w 3858"/>
                <a:gd name="T89" fmla="*/ 1966 h 2749"/>
                <a:gd name="T90" fmla="*/ 3127 w 3858"/>
                <a:gd name="T91" fmla="*/ 2520 h 2749"/>
                <a:gd name="T92" fmla="*/ 2820 w 3858"/>
                <a:gd name="T93" fmla="*/ 2223 h 2749"/>
                <a:gd name="T94" fmla="*/ 2401 w 3858"/>
                <a:gd name="T95" fmla="*/ 2188 h 2749"/>
                <a:gd name="T96" fmla="*/ 2178 w 3858"/>
                <a:gd name="T97" fmla="*/ 2312 h 2749"/>
                <a:gd name="T98" fmla="*/ 1737 w 3858"/>
                <a:gd name="T99" fmla="*/ 2063 h 2749"/>
                <a:gd name="T100" fmla="*/ 1627 w 3858"/>
                <a:gd name="T101" fmla="*/ 1801 h 2749"/>
                <a:gd name="T102" fmla="*/ 1324 w 3858"/>
                <a:gd name="T103" fmla="*/ 1851 h 2749"/>
                <a:gd name="T104" fmla="*/ 1336 w 3858"/>
                <a:gd name="T105" fmla="*/ 2166 h 2749"/>
                <a:gd name="T106" fmla="*/ 1182 w 3858"/>
                <a:gd name="T107" fmla="*/ 2626 h 2749"/>
                <a:gd name="T108" fmla="*/ 913 w 3858"/>
                <a:gd name="T109" fmla="*/ 2548 h 2749"/>
                <a:gd name="T110" fmla="*/ 902 w 3858"/>
                <a:gd name="T111" fmla="*/ 2223 h 2749"/>
                <a:gd name="T112" fmla="*/ 827 w 3858"/>
                <a:gd name="T113" fmla="*/ 1772 h 2749"/>
                <a:gd name="T114" fmla="*/ 660 w 3858"/>
                <a:gd name="T115" fmla="*/ 1434 h 2749"/>
                <a:gd name="T116" fmla="*/ 215 w 3858"/>
                <a:gd name="T117" fmla="*/ 1523 h 2749"/>
                <a:gd name="T118" fmla="*/ 84 w 3858"/>
                <a:gd name="T119" fmla="*/ 1143 h 2749"/>
                <a:gd name="T120" fmla="*/ 369 w 3858"/>
                <a:gd name="T121" fmla="*/ 865 h 2749"/>
                <a:gd name="T122" fmla="*/ 817 w 3858"/>
                <a:gd name="T123" fmla="*/ 637 h 2749"/>
                <a:gd name="T124" fmla="*/ 1164 w 3858"/>
                <a:gd name="T125" fmla="*/ 549 h 2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58" h="2749">
                  <a:moveTo>
                    <a:pt x="1808" y="7"/>
                  </a:moveTo>
                  <a:lnTo>
                    <a:pt x="1808" y="7"/>
                  </a:lnTo>
                  <a:lnTo>
                    <a:pt x="1693" y="46"/>
                  </a:lnTo>
                  <a:lnTo>
                    <a:pt x="1696" y="57"/>
                  </a:lnTo>
                  <a:lnTo>
                    <a:pt x="1714" y="84"/>
                  </a:lnTo>
                  <a:lnTo>
                    <a:pt x="1728" y="104"/>
                  </a:lnTo>
                  <a:lnTo>
                    <a:pt x="1768" y="174"/>
                  </a:lnTo>
                  <a:lnTo>
                    <a:pt x="1840" y="269"/>
                  </a:lnTo>
                  <a:lnTo>
                    <a:pt x="1841" y="271"/>
                  </a:lnTo>
                  <a:lnTo>
                    <a:pt x="1800" y="284"/>
                  </a:lnTo>
                  <a:lnTo>
                    <a:pt x="1790" y="335"/>
                  </a:lnTo>
                  <a:lnTo>
                    <a:pt x="1751" y="342"/>
                  </a:lnTo>
                  <a:lnTo>
                    <a:pt x="1745" y="371"/>
                  </a:lnTo>
                  <a:lnTo>
                    <a:pt x="1712" y="477"/>
                  </a:lnTo>
                  <a:lnTo>
                    <a:pt x="1686" y="509"/>
                  </a:lnTo>
                  <a:lnTo>
                    <a:pt x="1688" y="536"/>
                  </a:lnTo>
                  <a:lnTo>
                    <a:pt x="1674" y="552"/>
                  </a:lnTo>
                  <a:lnTo>
                    <a:pt x="1650" y="582"/>
                  </a:lnTo>
                  <a:lnTo>
                    <a:pt x="1589" y="525"/>
                  </a:lnTo>
                  <a:lnTo>
                    <a:pt x="1582" y="520"/>
                  </a:lnTo>
                  <a:lnTo>
                    <a:pt x="1499" y="517"/>
                  </a:lnTo>
                  <a:lnTo>
                    <a:pt x="1430" y="509"/>
                  </a:lnTo>
                  <a:lnTo>
                    <a:pt x="1329" y="488"/>
                  </a:lnTo>
                  <a:lnTo>
                    <a:pt x="1329" y="488"/>
                  </a:lnTo>
                  <a:lnTo>
                    <a:pt x="1272" y="492"/>
                  </a:lnTo>
                  <a:lnTo>
                    <a:pt x="1235" y="467"/>
                  </a:lnTo>
                  <a:lnTo>
                    <a:pt x="1189" y="497"/>
                  </a:lnTo>
                  <a:lnTo>
                    <a:pt x="1159" y="545"/>
                  </a:lnTo>
                  <a:lnTo>
                    <a:pt x="1126" y="576"/>
                  </a:lnTo>
                  <a:lnTo>
                    <a:pt x="1043" y="576"/>
                  </a:lnTo>
                  <a:lnTo>
                    <a:pt x="1026" y="596"/>
                  </a:lnTo>
                  <a:lnTo>
                    <a:pt x="1006" y="632"/>
                  </a:lnTo>
                  <a:lnTo>
                    <a:pt x="997" y="644"/>
                  </a:lnTo>
                  <a:lnTo>
                    <a:pt x="954" y="673"/>
                  </a:lnTo>
                  <a:lnTo>
                    <a:pt x="919" y="614"/>
                  </a:lnTo>
                  <a:lnTo>
                    <a:pt x="857" y="602"/>
                  </a:lnTo>
                  <a:lnTo>
                    <a:pt x="854" y="601"/>
                  </a:lnTo>
                  <a:lnTo>
                    <a:pt x="828" y="613"/>
                  </a:lnTo>
                  <a:lnTo>
                    <a:pt x="811" y="634"/>
                  </a:lnTo>
                  <a:lnTo>
                    <a:pt x="790" y="727"/>
                  </a:lnTo>
                  <a:lnTo>
                    <a:pt x="739" y="799"/>
                  </a:lnTo>
                  <a:lnTo>
                    <a:pt x="632" y="816"/>
                  </a:lnTo>
                  <a:lnTo>
                    <a:pt x="575" y="845"/>
                  </a:lnTo>
                  <a:lnTo>
                    <a:pt x="547" y="803"/>
                  </a:lnTo>
                  <a:lnTo>
                    <a:pt x="511" y="793"/>
                  </a:lnTo>
                  <a:lnTo>
                    <a:pt x="466" y="794"/>
                  </a:lnTo>
                  <a:lnTo>
                    <a:pt x="402" y="852"/>
                  </a:lnTo>
                  <a:lnTo>
                    <a:pt x="363" y="860"/>
                  </a:lnTo>
                  <a:lnTo>
                    <a:pt x="360" y="885"/>
                  </a:lnTo>
                  <a:lnTo>
                    <a:pt x="374" y="938"/>
                  </a:lnTo>
                  <a:lnTo>
                    <a:pt x="345" y="950"/>
                  </a:lnTo>
                  <a:lnTo>
                    <a:pt x="321" y="1037"/>
                  </a:lnTo>
                  <a:lnTo>
                    <a:pt x="273" y="1058"/>
                  </a:lnTo>
                  <a:lnTo>
                    <a:pt x="230" y="1015"/>
                  </a:lnTo>
                  <a:lnTo>
                    <a:pt x="197" y="1039"/>
                  </a:lnTo>
                  <a:lnTo>
                    <a:pt x="188" y="1101"/>
                  </a:lnTo>
                  <a:lnTo>
                    <a:pt x="118" y="1141"/>
                  </a:lnTo>
                  <a:lnTo>
                    <a:pt x="82" y="1136"/>
                  </a:lnTo>
                  <a:lnTo>
                    <a:pt x="41" y="1175"/>
                  </a:lnTo>
                  <a:lnTo>
                    <a:pt x="45" y="1224"/>
                  </a:lnTo>
                  <a:lnTo>
                    <a:pt x="55" y="1260"/>
                  </a:lnTo>
                  <a:lnTo>
                    <a:pt x="7" y="1303"/>
                  </a:lnTo>
                  <a:lnTo>
                    <a:pt x="0" y="1350"/>
                  </a:lnTo>
                  <a:lnTo>
                    <a:pt x="58" y="1409"/>
                  </a:lnTo>
                  <a:lnTo>
                    <a:pt x="59" y="1518"/>
                  </a:lnTo>
                  <a:lnTo>
                    <a:pt x="106" y="1540"/>
                  </a:lnTo>
                  <a:lnTo>
                    <a:pt x="107" y="1540"/>
                  </a:lnTo>
                  <a:lnTo>
                    <a:pt x="214" y="1529"/>
                  </a:lnTo>
                  <a:lnTo>
                    <a:pt x="287" y="1554"/>
                  </a:lnTo>
                  <a:lnTo>
                    <a:pt x="385" y="1564"/>
                  </a:lnTo>
                  <a:lnTo>
                    <a:pt x="536" y="1499"/>
                  </a:lnTo>
                  <a:lnTo>
                    <a:pt x="566" y="1467"/>
                  </a:lnTo>
                  <a:lnTo>
                    <a:pt x="543" y="1398"/>
                  </a:lnTo>
                  <a:lnTo>
                    <a:pt x="573" y="1381"/>
                  </a:lnTo>
                  <a:lnTo>
                    <a:pt x="615" y="1392"/>
                  </a:lnTo>
                  <a:lnTo>
                    <a:pt x="644" y="1361"/>
                  </a:lnTo>
                  <a:lnTo>
                    <a:pt x="656" y="1391"/>
                  </a:lnTo>
                  <a:lnTo>
                    <a:pt x="653" y="1441"/>
                  </a:lnTo>
                  <a:lnTo>
                    <a:pt x="690" y="1441"/>
                  </a:lnTo>
                  <a:lnTo>
                    <a:pt x="747" y="1414"/>
                  </a:lnTo>
                  <a:lnTo>
                    <a:pt x="805" y="1445"/>
                  </a:lnTo>
                  <a:lnTo>
                    <a:pt x="825" y="1492"/>
                  </a:lnTo>
                  <a:lnTo>
                    <a:pt x="791" y="1545"/>
                  </a:lnTo>
                  <a:lnTo>
                    <a:pt x="778" y="1644"/>
                  </a:lnTo>
                  <a:lnTo>
                    <a:pt x="779" y="1662"/>
                  </a:lnTo>
                  <a:lnTo>
                    <a:pt x="786" y="1720"/>
                  </a:lnTo>
                  <a:lnTo>
                    <a:pt x="822" y="1766"/>
                  </a:lnTo>
                  <a:lnTo>
                    <a:pt x="820" y="1772"/>
                  </a:lnTo>
                  <a:lnTo>
                    <a:pt x="829" y="1802"/>
                  </a:lnTo>
                  <a:lnTo>
                    <a:pt x="856" y="1820"/>
                  </a:lnTo>
                  <a:lnTo>
                    <a:pt x="906" y="1815"/>
                  </a:lnTo>
                  <a:lnTo>
                    <a:pt x="940" y="1865"/>
                  </a:lnTo>
                  <a:lnTo>
                    <a:pt x="922" y="1936"/>
                  </a:lnTo>
                  <a:lnTo>
                    <a:pt x="960" y="2008"/>
                  </a:lnTo>
                  <a:lnTo>
                    <a:pt x="928" y="2082"/>
                  </a:lnTo>
                  <a:lnTo>
                    <a:pt x="945" y="2129"/>
                  </a:lnTo>
                  <a:lnTo>
                    <a:pt x="939" y="2197"/>
                  </a:lnTo>
                  <a:lnTo>
                    <a:pt x="901" y="2217"/>
                  </a:lnTo>
                  <a:lnTo>
                    <a:pt x="894" y="2217"/>
                  </a:lnTo>
                  <a:lnTo>
                    <a:pt x="886" y="2254"/>
                  </a:lnTo>
                  <a:lnTo>
                    <a:pt x="887" y="2281"/>
                  </a:lnTo>
                  <a:lnTo>
                    <a:pt x="907" y="2308"/>
                  </a:lnTo>
                  <a:lnTo>
                    <a:pt x="886" y="2342"/>
                  </a:lnTo>
                  <a:lnTo>
                    <a:pt x="865" y="2374"/>
                  </a:lnTo>
                  <a:lnTo>
                    <a:pt x="884" y="2427"/>
                  </a:lnTo>
                  <a:lnTo>
                    <a:pt x="915" y="2468"/>
                  </a:lnTo>
                  <a:lnTo>
                    <a:pt x="907" y="2548"/>
                  </a:lnTo>
                  <a:lnTo>
                    <a:pt x="906" y="2549"/>
                  </a:lnTo>
                  <a:lnTo>
                    <a:pt x="941" y="2617"/>
                  </a:lnTo>
                  <a:lnTo>
                    <a:pt x="944" y="2620"/>
                  </a:lnTo>
                  <a:lnTo>
                    <a:pt x="1009" y="2656"/>
                  </a:lnTo>
                  <a:lnTo>
                    <a:pt x="1052" y="2720"/>
                  </a:lnTo>
                  <a:lnTo>
                    <a:pt x="1096" y="2749"/>
                  </a:lnTo>
                  <a:lnTo>
                    <a:pt x="1113" y="2747"/>
                  </a:lnTo>
                  <a:lnTo>
                    <a:pt x="1126" y="2747"/>
                  </a:lnTo>
                  <a:lnTo>
                    <a:pt x="1143" y="2745"/>
                  </a:lnTo>
                  <a:lnTo>
                    <a:pt x="1173" y="2718"/>
                  </a:lnTo>
                  <a:lnTo>
                    <a:pt x="1188" y="2632"/>
                  </a:lnTo>
                  <a:lnTo>
                    <a:pt x="1214" y="2630"/>
                  </a:lnTo>
                  <a:lnTo>
                    <a:pt x="1227" y="2564"/>
                  </a:lnTo>
                  <a:lnTo>
                    <a:pt x="1280" y="2555"/>
                  </a:lnTo>
                  <a:lnTo>
                    <a:pt x="1286" y="2447"/>
                  </a:lnTo>
                  <a:lnTo>
                    <a:pt x="1343" y="2348"/>
                  </a:lnTo>
                  <a:lnTo>
                    <a:pt x="1355" y="2301"/>
                  </a:lnTo>
                  <a:lnTo>
                    <a:pt x="1377" y="2290"/>
                  </a:lnTo>
                  <a:lnTo>
                    <a:pt x="1373" y="2234"/>
                  </a:lnTo>
                  <a:lnTo>
                    <a:pt x="1376" y="2171"/>
                  </a:lnTo>
                  <a:lnTo>
                    <a:pt x="1341" y="2160"/>
                  </a:lnTo>
                  <a:lnTo>
                    <a:pt x="1333" y="2137"/>
                  </a:lnTo>
                  <a:lnTo>
                    <a:pt x="1336" y="2107"/>
                  </a:lnTo>
                  <a:lnTo>
                    <a:pt x="1350" y="2087"/>
                  </a:lnTo>
                  <a:lnTo>
                    <a:pt x="1330" y="2054"/>
                  </a:lnTo>
                  <a:lnTo>
                    <a:pt x="1340" y="2026"/>
                  </a:lnTo>
                  <a:lnTo>
                    <a:pt x="1335" y="1989"/>
                  </a:lnTo>
                  <a:lnTo>
                    <a:pt x="1273" y="1944"/>
                  </a:lnTo>
                  <a:lnTo>
                    <a:pt x="1267" y="1901"/>
                  </a:lnTo>
                  <a:lnTo>
                    <a:pt x="1301" y="1889"/>
                  </a:lnTo>
                  <a:lnTo>
                    <a:pt x="1331" y="1853"/>
                  </a:lnTo>
                  <a:lnTo>
                    <a:pt x="1318" y="1782"/>
                  </a:lnTo>
                  <a:lnTo>
                    <a:pt x="1335" y="1756"/>
                  </a:lnTo>
                  <a:lnTo>
                    <a:pt x="1354" y="1753"/>
                  </a:lnTo>
                  <a:lnTo>
                    <a:pt x="1394" y="1724"/>
                  </a:lnTo>
                  <a:lnTo>
                    <a:pt x="1500" y="1706"/>
                  </a:lnTo>
                  <a:lnTo>
                    <a:pt x="1520" y="1720"/>
                  </a:lnTo>
                  <a:lnTo>
                    <a:pt x="1509" y="1745"/>
                  </a:lnTo>
                  <a:lnTo>
                    <a:pt x="1559" y="1814"/>
                  </a:lnTo>
                  <a:lnTo>
                    <a:pt x="1609" y="1833"/>
                  </a:lnTo>
                  <a:lnTo>
                    <a:pt x="1633" y="1804"/>
                  </a:lnTo>
                  <a:lnTo>
                    <a:pt x="1638" y="1756"/>
                  </a:lnTo>
                  <a:lnTo>
                    <a:pt x="1650" y="1736"/>
                  </a:lnTo>
                  <a:lnTo>
                    <a:pt x="1712" y="1707"/>
                  </a:lnTo>
                  <a:lnTo>
                    <a:pt x="1710" y="1753"/>
                  </a:lnTo>
                  <a:lnTo>
                    <a:pt x="1689" y="1783"/>
                  </a:lnTo>
                  <a:lnTo>
                    <a:pt x="1710" y="1808"/>
                  </a:lnTo>
                  <a:lnTo>
                    <a:pt x="1697" y="1971"/>
                  </a:lnTo>
                  <a:lnTo>
                    <a:pt x="1715" y="1993"/>
                  </a:lnTo>
                  <a:lnTo>
                    <a:pt x="1730" y="2063"/>
                  </a:lnTo>
                  <a:lnTo>
                    <a:pt x="1715" y="2105"/>
                  </a:lnTo>
                  <a:lnTo>
                    <a:pt x="1787" y="2137"/>
                  </a:lnTo>
                  <a:lnTo>
                    <a:pt x="1832" y="2235"/>
                  </a:lnTo>
                  <a:lnTo>
                    <a:pt x="1905" y="2333"/>
                  </a:lnTo>
                  <a:lnTo>
                    <a:pt x="1925" y="2317"/>
                  </a:lnTo>
                  <a:lnTo>
                    <a:pt x="1982" y="2350"/>
                  </a:lnTo>
                  <a:lnTo>
                    <a:pt x="2027" y="2348"/>
                  </a:lnTo>
                  <a:lnTo>
                    <a:pt x="2061" y="2370"/>
                  </a:lnTo>
                  <a:lnTo>
                    <a:pt x="2108" y="2369"/>
                  </a:lnTo>
                  <a:lnTo>
                    <a:pt x="2177" y="2321"/>
                  </a:lnTo>
                  <a:lnTo>
                    <a:pt x="2199" y="2349"/>
                  </a:lnTo>
                  <a:lnTo>
                    <a:pt x="2262" y="2344"/>
                  </a:lnTo>
                  <a:lnTo>
                    <a:pt x="2265" y="2307"/>
                  </a:lnTo>
                  <a:lnTo>
                    <a:pt x="2288" y="2289"/>
                  </a:lnTo>
                  <a:lnTo>
                    <a:pt x="2263" y="2248"/>
                  </a:lnTo>
                  <a:lnTo>
                    <a:pt x="2287" y="2219"/>
                  </a:lnTo>
                  <a:lnTo>
                    <a:pt x="2276" y="2195"/>
                  </a:lnTo>
                  <a:lnTo>
                    <a:pt x="2301" y="2168"/>
                  </a:lnTo>
                  <a:lnTo>
                    <a:pt x="2373" y="2214"/>
                  </a:lnTo>
                  <a:lnTo>
                    <a:pt x="2404" y="2194"/>
                  </a:lnTo>
                  <a:lnTo>
                    <a:pt x="2461" y="2177"/>
                  </a:lnTo>
                  <a:lnTo>
                    <a:pt x="2502" y="2131"/>
                  </a:lnTo>
                  <a:lnTo>
                    <a:pt x="2579" y="2120"/>
                  </a:lnTo>
                  <a:lnTo>
                    <a:pt x="2580" y="2120"/>
                  </a:lnTo>
                  <a:lnTo>
                    <a:pt x="2616" y="2085"/>
                  </a:lnTo>
                  <a:lnTo>
                    <a:pt x="2656" y="2065"/>
                  </a:lnTo>
                  <a:lnTo>
                    <a:pt x="2698" y="2099"/>
                  </a:lnTo>
                  <a:lnTo>
                    <a:pt x="2741" y="2067"/>
                  </a:lnTo>
                  <a:lnTo>
                    <a:pt x="2762" y="2068"/>
                  </a:lnTo>
                  <a:lnTo>
                    <a:pt x="2846" y="2151"/>
                  </a:lnTo>
                  <a:lnTo>
                    <a:pt x="2812" y="2224"/>
                  </a:lnTo>
                  <a:lnTo>
                    <a:pt x="2859" y="2268"/>
                  </a:lnTo>
                  <a:lnTo>
                    <a:pt x="2843" y="2318"/>
                  </a:lnTo>
                  <a:lnTo>
                    <a:pt x="2850" y="2357"/>
                  </a:lnTo>
                  <a:lnTo>
                    <a:pt x="2924" y="2372"/>
                  </a:lnTo>
                  <a:lnTo>
                    <a:pt x="2979" y="2399"/>
                  </a:lnTo>
                  <a:lnTo>
                    <a:pt x="2989" y="2453"/>
                  </a:lnTo>
                  <a:lnTo>
                    <a:pt x="2960" y="2514"/>
                  </a:lnTo>
                  <a:lnTo>
                    <a:pt x="3018" y="2551"/>
                  </a:lnTo>
                  <a:lnTo>
                    <a:pt x="3049" y="2518"/>
                  </a:lnTo>
                  <a:lnTo>
                    <a:pt x="3127" y="2527"/>
                  </a:lnTo>
                  <a:lnTo>
                    <a:pt x="3128" y="2527"/>
                  </a:lnTo>
                  <a:lnTo>
                    <a:pt x="3176" y="2504"/>
                  </a:lnTo>
                  <a:lnTo>
                    <a:pt x="3240" y="2415"/>
                  </a:lnTo>
                  <a:lnTo>
                    <a:pt x="3178" y="2308"/>
                  </a:lnTo>
                  <a:lnTo>
                    <a:pt x="3105" y="2242"/>
                  </a:lnTo>
                  <a:lnTo>
                    <a:pt x="3081" y="2192"/>
                  </a:lnTo>
                  <a:lnTo>
                    <a:pt x="3086" y="2136"/>
                  </a:lnTo>
                  <a:lnTo>
                    <a:pt x="3122" y="2110"/>
                  </a:lnTo>
                  <a:lnTo>
                    <a:pt x="3123" y="2058"/>
                  </a:lnTo>
                  <a:lnTo>
                    <a:pt x="3193" y="2032"/>
                  </a:lnTo>
                  <a:lnTo>
                    <a:pt x="3201" y="1963"/>
                  </a:lnTo>
                  <a:lnTo>
                    <a:pt x="3124" y="1888"/>
                  </a:lnTo>
                  <a:lnTo>
                    <a:pt x="3016" y="1923"/>
                  </a:lnTo>
                  <a:lnTo>
                    <a:pt x="2976" y="1902"/>
                  </a:lnTo>
                  <a:lnTo>
                    <a:pt x="2967" y="1866"/>
                  </a:lnTo>
                  <a:lnTo>
                    <a:pt x="2934" y="1862"/>
                  </a:lnTo>
                  <a:lnTo>
                    <a:pt x="2931" y="1849"/>
                  </a:lnTo>
                  <a:lnTo>
                    <a:pt x="2954" y="1788"/>
                  </a:lnTo>
                  <a:lnTo>
                    <a:pt x="2935" y="1755"/>
                  </a:lnTo>
                  <a:lnTo>
                    <a:pt x="2931" y="1660"/>
                  </a:lnTo>
                  <a:lnTo>
                    <a:pt x="2952" y="1620"/>
                  </a:lnTo>
                  <a:lnTo>
                    <a:pt x="2932" y="1563"/>
                  </a:lnTo>
                  <a:lnTo>
                    <a:pt x="2967" y="1540"/>
                  </a:lnTo>
                  <a:lnTo>
                    <a:pt x="2991" y="1504"/>
                  </a:lnTo>
                  <a:lnTo>
                    <a:pt x="3002" y="1455"/>
                  </a:lnTo>
                  <a:lnTo>
                    <a:pt x="3046" y="1430"/>
                  </a:lnTo>
                  <a:lnTo>
                    <a:pt x="3035" y="1382"/>
                  </a:lnTo>
                  <a:lnTo>
                    <a:pt x="3044" y="1358"/>
                  </a:lnTo>
                  <a:lnTo>
                    <a:pt x="3104" y="1365"/>
                  </a:lnTo>
                  <a:lnTo>
                    <a:pt x="3231" y="1300"/>
                  </a:lnTo>
                  <a:lnTo>
                    <a:pt x="3279" y="1326"/>
                  </a:lnTo>
                  <a:lnTo>
                    <a:pt x="3322" y="1272"/>
                  </a:lnTo>
                  <a:lnTo>
                    <a:pt x="3337" y="1305"/>
                  </a:lnTo>
                  <a:lnTo>
                    <a:pt x="3362" y="1334"/>
                  </a:lnTo>
                  <a:lnTo>
                    <a:pt x="3334" y="1395"/>
                  </a:lnTo>
                  <a:lnTo>
                    <a:pt x="3340" y="1440"/>
                  </a:lnTo>
                  <a:lnTo>
                    <a:pt x="3365" y="1462"/>
                  </a:lnTo>
                  <a:lnTo>
                    <a:pt x="3397" y="1441"/>
                  </a:lnTo>
                  <a:lnTo>
                    <a:pt x="3432" y="1460"/>
                  </a:lnTo>
                  <a:lnTo>
                    <a:pt x="3441" y="1515"/>
                  </a:lnTo>
                  <a:lnTo>
                    <a:pt x="3492" y="1528"/>
                  </a:lnTo>
                  <a:lnTo>
                    <a:pt x="3516" y="1516"/>
                  </a:lnTo>
                  <a:lnTo>
                    <a:pt x="3545" y="1543"/>
                  </a:lnTo>
                  <a:lnTo>
                    <a:pt x="3585" y="1502"/>
                  </a:lnTo>
                  <a:lnTo>
                    <a:pt x="3619" y="1507"/>
                  </a:lnTo>
                  <a:lnTo>
                    <a:pt x="3668" y="1534"/>
                  </a:lnTo>
                  <a:lnTo>
                    <a:pt x="3701" y="1506"/>
                  </a:lnTo>
                  <a:lnTo>
                    <a:pt x="3779" y="1567"/>
                  </a:lnTo>
                  <a:lnTo>
                    <a:pt x="3802" y="1539"/>
                  </a:lnTo>
                  <a:lnTo>
                    <a:pt x="3828" y="1529"/>
                  </a:lnTo>
                  <a:lnTo>
                    <a:pt x="3848" y="1411"/>
                  </a:lnTo>
                  <a:lnTo>
                    <a:pt x="3858" y="1308"/>
                  </a:lnTo>
                  <a:lnTo>
                    <a:pt x="3761" y="1228"/>
                  </a:lnTo>
                  <a:lnTo>
                    <a:pt x="3760" y="1227"/>
                  </a:lnTo>
                  <a:lnTo>
                    <a:pt x="3676" y="1241"/>
                  </a:lnTo>
                  <a:lnTo>
                    <a:pt x="3665" y="1239"/>
                  </a:lnTo>
                  <a:lnTo>
                    <a:pt x="3658" y="1208"/>
                  </a:lnTo>
                  <a:lnTo>
                    <a:pt x="3649" y="1191"/>
                  </a:lnTo>
                  <a:lnTo>
                    <a:pt x="3645" y="1138"/>
                  </a:lnTo>
                  <a:lnTo>
                    <a:pt x="3624" y="1104"/>
                  </a:lnTo>
                  <a:lnTo>
                    <a:pt x="3679" y="1043"/>
                  </a:lnTo>
                  <a:lnTo>
                    <a:pt x="3697" y="997"/>
                  </a:lnTo>
                  <a:lnTo>
                    <a:pt x="3658" y="955"/>
                  </a:lnTo>
                  <a:lnTo>
                    <a:pt x="3742" y="890"/>
                  </a:lnTo>
                  <a:lnTo>
                    <a:pt x="3738" y="834"/>
                  </a:lnTo>
                  <a:lnTo>
                    <a:pt x="3706" y="781"/>
                  </a:lnTo>
                  <a:lnTo>
                    <a:pt x="3760" y="740"/>
                  </a:lnTo>
                  <a:lnTo>
                    <a:pt x="3789" y="667"/>
                  </a:lnTo>
                  <a:lnTo>
                    <a:pt x="3792" y="598"/>
                  </a:lnTo>
                  <a:lnTo>
                    <a:pt x="3792" y="597"/>
                  </a:lnTo>
                  <a:lnTo>
                    <a:pt x="3766" y="485"/>
                  </a:lnTo>
                  <a:lnTo>
                    <a:pt x="3803" y="321"/>
                  </a:lnTo>
                  <a:lnTo>
                    <a:pt x="3679" y="258"/>
                  </a:lnTo>
                  <a:lnTo>
                    <a:pt x="3684" y="215"/>
                  </a:lnTo>
                  <a:lnTo>
                    <a:pt x="3619" y="143"/>
                  </a:lnTo>
                  <a:lnTo>
                    <a:pt x="3499" y="172"/>
                  </a:lnTo>
                  <a:lnTo>
                    <a:pt x="3474" y="287"/>
                  </a:lnTo>
                  <a:lnTo>
                    <a:pt x="3432" y="308"/>
                  </a:lnTo>
                  <a:lnTo>
                    <a:pt x="3451" y="375"/>
                  </a:lnTo>
                  <a:lnTo>
                    <a:pt x="3406" y="385"/>
                  </a:lnTo>
                  <a:lnTo>
                    <a:pt x="3333" y="365"/>
                  </a:lnTo>
                  <a:lnTo>
                    <a:pt x="3295" y="362"/>
                  </a:lnTo>
                  <a:lnTo>
                    <a:pt x="3285" y="442"/>
                  </a:lnTo>
                  <a:lnTo>
                    <a:pt x="3270" y="472"/>
                  </a:lnTo>
                  <a:lnTo>
                    <a:pt x="3283" y="549"/>
                  </a:lnTo>
                  <a:lnTo>
                    <a:pt x="3206" y="560"/>
                  </a:lnTo>
                  <a:lnTo>
                    <a:pt x="3205" y="560"/>
                  </a:lnTo>
                  <a:lnTo>
                    <a:pt x="3176" y="585"/>
                  </a:lnTo>
                  <a:lnTo>
                    <a:pt x="3132" y="621"/>
                  </a:lnTo>
                  <a:lnTo>
                    <a:pt x="3054" y="623"/>
                  </a:lnTo>
                  <a:lnTo>
                    <a:pt x="3025" y="643"/>
                  </a:lnTo>
                  <a:lnTo>
                    <a:pt x="3010" y="624"/>
                  </a:lnTo>
                  <a:lnTo>
                    <a:pt x="2995" y="606"/>
                  </a:lnTo>
                  <a:lnTo>
                    <a:pt x="2986" y="581"/>
                  </a:lnTo>
                  <a:lnTo>
                    <a:pt x="2913" y="580"/>
                  </a:lnTo>
                  <a:lnTo>
                    <a:pt x="2904" y="550"/>
                  </a:lnTo>
                  <a:lnTo>
                    <a:pt x="2883" y="515"/>
                  </a:lnTo>
                  <a:lnTo>
                    <a:pt x="2833" y="466"/>
                  </a:lnTo>
                  <a:lnTo>
                    <a:pt x="2807" y="475"/>
                  </a:lnTo>
                  <a:lnTo>
                    <a:pt x="2772" y="465"/>
                  </a:lnTo>
                  <a:lnTo>
                    <a:pt x="2738" y="428"/>
                  </a:lnTo>
                  <a:lnTo>
                    <a:pt x="2676" y="437"/>
                  </a:lnTo>
                  <a:lnTo>
                    <a:pt x="2650" y="429"/>
                  </a:lnTo>
                  <a:lnTo>
                    <a:pt x="2625" y="412"/>
                  </a:lnTo>
                  <a:lnTo>
                    <a:pt x="2542" y="372"/>
                  </a:lnTo>
                  <a:lnTo>
                    <a:pt x="2542" y="311"/>
                  </a:lnTo>
                  <a:lnTo>
                    <a:pt x="2528" y="293"/>
                  </a:lnTo>
                  <a:lnTo>
                    <a:pt x="2563" y="199"/>
                  </a:lnTo>
                  <a:lnTo>
                    <a:pt x="2525" y="152"/>
                  </a:lnTo>
                  <a:lnTo>
                    <a:pt x="2545" y="126"/>
                  </a:lnTo>
                  <a:lnTo>
                    <a:pt x="2498" y="104"/>
                  </a:lnTo>
                  <a:lnTo>
                    <a:pt x="2476" y="123"/>
                  </a:lnTo>
                  <a:lnTo>
                    <a:pt x="2437" y="137"/>
                  </a:lnTo>
                  <a:lnTo>
                    <a:pt x="2336" y="64"/>
                  </a:lnTo>
                  <a:lnTo>
                    <a:pt x="2187" y="44"/>
                  </a:lnTo>
                  <a:lnTo>
                    <a:pt x="2119" y="1"/>
                  </a:lnTo>
                  <a:lnTo>
                    <a:pt x="2044" y="8"/>
                  </a:lnTo>
                  <a:lnTo>
                    <a:pt x="2022" y="32"/>
                  </a:lnTo>
                  <a:lnTo>
                    <a:pt x="1985" y="17"/>
                  </a:lnTo>
                  <a:lnTo>
                    <a:pt x="1961" y="5"/>
                  </a:lnTo>
                  <a:lnTo>
                    <a:pt x="1925" y="21"/>
                  </a:lnTo>
                  <a:lnTo>
                    <a:pt x="1866" y="49"/>
                  </a:lnTo>
                  <a:lnTo>
                    <a:pt x="1829" y="0"/>
                  </a:lnTo>
                  <a:lnTo>
                    <a:pt x="1808" y="7"/>
                  </a:lnTo>
                  <a:close/>
                  <a:moveTo>
                    <a:pt x="1679" y="556"/>
                  </a:moveTo>
                  <a:lnTo>
                    <a:pt x="1679" y="556"/>
                  </a:lnTo>
                  <a:lnTo>
                    <a:pt x="1695" y="539"/>
                  </a:lnTo>
                  <a:lnTo>
                    <a:pt x="1693" y="511"/>
                  </a:lnTo>
                  <a:lnTo>
                    <a:pt x="1718" y="481"/>
                  </a:lnTo>
                  <a:lnTo>
                    <a:pt x="1751" y="373"/>
                  </a:lnTo>
                  <a:lnTo>
                    <a:pt x="1756" y="348"/>
                  </a:lnTo>
                  <a:lnTo>
                    <a:pt x="1796" y="341"/>
                  </a:lnTo>
                  <a:lnTo>
                    <a:pt x="1806" y="289"/>
                  </a:lnTo>
                  <a:lnTo>
                    <a:pt x="1852" y="275"/>
                  </a:lnTo>
                  <a:lnTo>
                    <a:pt x="1846" y="265"/>
                  </a:lnTo>
                  <a:lnTo>
                    <a:pt x="1774" y="171"/>
                  </a:lnTo>
                  <a:lnTo>
                    <a:pt x="1733" y="100"/>
                  </a:lnTo>
                  <a:lnTo>
                    <a:pt x="1719" y="80"/>
                  </a:lnTo>
                  <a:lnTo>
                    <a:pt x="1702" y="54"/>
                  </a:lnTo>
                  <a:lnTo>
                    <a:pt x="1701" y="50"/>
                  </a:lnTo>
                  <a:lnTo>
                    <a:pt x="1810" y="14"/>
                  </a:lnTo>
                  <a:lnTo>
                    <a:pt x="1827" y="8"/>
                  </a:lnTo>
                  <a:lnTo>
                    <a:pt x="1864" y="57"/>
                  </a:lnTo>
                  <a:lnTo>
                    <a:pt x="1928" y="27"/>
                  </a:lnTo>
                  <a:lnTo>
                    <a:pt x="1961" y="13"/>
                  </a:lnTo>
                  <a:lnTo>
                    <a:pt x="1982" y="23"/>
                  </a:lnTo>
                  <a:lnTo>
                    <a:pt x="2024" y="40"/>
                  </a:lnTo>
                  <a:lnTo>
                    <a:pt x="2047" y="15"/>
                  </a:lnTo>
                  <a:lnTo>
                    <a:pt x="2117" y="8"/>
                  </a:lnTo>
                  <a:lnTo>
                    <a:pt x="2184" y="50"/>
                  </a:lnTo>
                  <a:lnTo>
                    <a:pt x="2333" y="70"/>
                  </a:lnTo>
                  <a:lnTo>
                    <a:pt x="2436" y="145"/>
                  </a:lnTo>
                  <a:lnTo>
                    <a:pt x="2479" y="130"/>
                  </a:lnTo>
                  <a:lnTo>
                    <a:pt x="2499" y="112"/>
                  </a:lnTo>
                  <a:lnTo>
                    <a:pt x="2535" y="128"/>
                  </a:lnTo>
                  <a:lnTo>
                    <a:pt x="2516" y="153"/>
                  </a:lnTo>
                  <a:lnTo>
                    <a:pt x="2556" y="200"/>
                  </a:lnTo>
                  <a:lnTo>
                    <a:pt x="2521" y="294"/>
                  </a:lnTo>
                  <a:lnTo>
                    <a:pt x="2536" y="313"/>
                  </a:lnTo>
                  <a:lnTo>
                    <a:pt x="2536" y="376"/>
                  </a:lnTo>
                  <a:lnTo>
                    <a:pt x="2621" y="418"/>
                  </a:lnTo>
                  <a:lnTo>
                    <a:pt x="2647" y="435"/>
                  </a:lnTo>
                  <a:lnTo>
                    <a:pt x="2676" y="444"/>
                  </a:lnTo>
                  <a:lnTo>
                    <a:pt x="2735" y="435"/>
                  </a:lnTo>
                  <a:lnTo>
                    <a:pt x="2768" y="471"/>
                  </a:lnTo>
                  <a:lnTo>
                    <a:pt x="2808" y="482"/>
                  </a:lnTo>
                  <a:lnTo>
                    <a:pt x="2831" y="473"/>
                  </a:lnTo>
                  <a:lnTo>
                    <a:pt x="2878" y="519"/>
                  </a:lnTo>
                  <a:lnTo>
                    <a:pt x="2898" y="552"/>
                  </a:lnTo>
                  <a:lnTo>
                    <a:pt x="2908" y="586"/>
                  </a:lnTo>
                  <a:lnTo>
                    <a:pt x="2981" y="587"/>
                  </a:lnTo>
                  <a:lnTo>
                    <a:pt x="2989" y="609"/>
                  </a:lnTo>
                  <a:lnTo>
                    <a:pt x="3005" y="628"/>
                  </a:lnTo>
                  <a:lnTo>
                    <a:pt x="3023" y="652"/>
                  </a:lnTo>
                  <a:lnTo>
                    <a:pt x="3056" y="630"/>
                  </a:lnTo>
                  <a:lnTo>
                    <a:pt x="3135" y="627"/>
                  </a:lnTo>
                  <a:lnTo>
                    <a:pt x="3180" y="590"/>
                  </a:lnTo>
                  <a:lnTo>
                    <a:pt x="3208" y="567"/>
                  </a:lnTo>
                  <a:lnTo>
                    <a:pt x="3290" y="555"/>
                  </a:lnTo>
                  <a:lnTo>
                    <a:pt x="3277" y="473"/>
                  </a:lnTo>
                  <a:lnTo>
                    <a:pt x="3291" y="445"/>
                  </a:lnTo>
                  <a:lnTo>
                    <a:pt x="3301" y="369"/>
                  </a:lnTo>
                  <a:lnTo>
                    <a:pt x="3332" y="372"/>
                  </a:lnTo>
                  <a:lnTo>
                    <a:pt x="3406" y="392"/>
                  </a:lnTo>
                  <a:lnTo>
                    <a:pt x="3460" y="380"/>
                  </a:lnTo>
                  <a:lnTo>
                    <a:pt x="3440" y="311"/>
                  </a:lnTo>
                  <a:lnTo>
                    <a:pt x="3480" y="292"/>
                  </a:lnTo>
                  <a:lnTo>
                    <a:pt x="3505" y="177"/>
                  </a:lnTo>
                  <a:lnTo>
                    <a:pt x="3616" y="150"/>
                  </a:lnTo>
                  <a:lnTo>
                    <a:pt x="3677" y="217"/>
                  </a:lnTo>
                  <a:lnTo>
                    <a:pt x="3672" y="262"/>
                  </a:lnTo>
                  <a:lnTo>
                    <a:pt x="3795" y="324"/>
                  </a:lnTo>
                  <a:lnTo>
                    <a:pt x="3759" y="485"/>
                  </a:lnTo>
                  <a:lnTo>
                    <a:pt x="3786" y="598"/>
                  </a:lnTo>
                  <a:lnTo>
                    <a:pt x="3782" y="665"/>
                  </a:lnTo>
                  <a:lnTo>
                    <a:pt x="3754" y="736"/>
                  </a:lnTo>
                  <a:lnTo>
                    <a:pt x="3697" y="780"/>
                  </a:lnTo>
                  <a:lnTo>
                    <a:pt x="3732" y="835"/>
                  </a:lnTo>
                  <a:lnTo>
                    <a:pt x="3736" y="887"/>
                  </a:lnTo>
                  <a:lnTo>
                    <a:pt x="3648" y="954"/>
                  </a:lnTo>
                  <a:lnTo>
                    <a:pt x="3689" y="998"/>
                  </a:lnTo>
                  <a:lnTo>
                    <a:pt x="3674" y="1039"/>
                  </a:lnTo>
                  <a:lnTo>
                    <a:pt x="3616" y="1103"/>
                  </a:lnTo>
                  <a:lnTo>
                    <a:pt x="3638" y="1139"/>
                  </a:lnTo>
                  <a:lnTo>
                    <a:pt x="3642" y="1192"/>
                  </a:lnTo>
                  <a:lnTo>
                    <a:pt x="3652" y="1210"/>
                  </a:lnTo>
                  <a:lnTo>
                    <a:pt x="3660" y="1245"/>
                  </a:lnTo>
                  <a:lnTo>
                    <a:pt x="3676" y="1248"/>
                  </a:lnTo>
                  <a:lnTo>
                    <a:pt x="3758" y="1234"/>
                  </a:lnTo>
                  <a:lnTo>
                    <a:pt x="3851" y="1311"/>
                  </a:lnTo>
                  <a:lnTo>
                    <a:pt x="3841" y="1411"/>
                  </a:lnTo>
                  <a:lnTo>
                    <a:pt x="3822" y="1524"/>
                  </a:lnTo>
                  <a:lnTo>
                    <a:pt x="3799" y="1533"/>
                  </a:lnTo>
                  <a:lnTo>
                    <a:pt x="3778" y="1558"/>
                  </a:lnTo>
                  <a:lnTo>
                    <a:pt x="3701" y="1498"/>
                  </a:lnTo>
                  <a:lnTo>
                    <a:pt x="3667" y="1526"/>
                  </a:lnTo>
                  <a:lnTo>
                    <a:pt x="3621" y="1500"/>
                  </a:lnTo>
                  <a:lnTo>
                    <a:pt x="3583" y="1495"/>
                  </a:lnTo>
                  <a:lnTo>
                    <a:pt x="3544" y="1533"/>
                  </a:lnTo>
                  <a:lnTo>
                    <a:pt x="3518" y="1508"/>
                  </a:lnTo>
                  <a:lnTo>
                    <a:pt x="3491" y="1521"/>
                  </a:lnTo>
                  <a:lnTo>
                    <a:pt x="3447" y="1510"/>
                  </a:lnTo>
                  <a:lnTo>
                    <a:pt x="3438" y="1456"/>
                  </a:lnTo>
                  <a:lnTo>
                    <a:pt x="3397" y="1433"/>
                  </a:lnTo>
                  <a:lnTo>
                    <a:pt x="3366" y="1454"/>
                  </a:lnTo>
                  <a:lnTo>
                    <a:pt x="3347" y="1436"/>
                  </a:lnTo>
                  <a:lnTo>
                    <a:pt x="3341" y="1396"/>
                  </a:lnTo>
                  <a:lnTo>
                    <a:pt x="3370" y="1333"/>
                  </a:lnTo>
                  <a:lnTo>
                    <a:pt x="3343" y="1302"/>
                  </a:lnTo>
                  <a:lnTo>
                    <a:pt x="3324" y="1259"/>
                  </a:lnTo>
                  <a:lnTo>
                    <a:pt x="3277" y="1317"/>
                  </a:lnTo>
                  <a:lnTo>
                    <a:pt x="3231" y="1293"/>
                  </a:lnTo>
                  <a:lnTo>
                    <a:pt x="3102" y="1358"/>
                  </a:lnTo>
                  <a:lnTo>
                    <a:pt x="3040" y="1351"/>
                  </a:lnTo>
                  <a:lnTo>
                    <a:pt x="3028" y="1382"/>
                  </a:lnTo>
                  <a:lnTo>
                    <a:pt x="3038" y="1426"/>
                  </a:lnTo>
                  <a:lnTo>
                    <a:pt x="2997" y="1451"/>
                  </a:lnTo>
                  <a:lnTo>
                    <a:pt x="2985" y="1501"/>
                  </a:lnTo>
                  <a:lnTo>
                    <a:pt x="2963" y="1535"/>
                  </a:lnTo>
                  <a:lnTo>
                    <a:pt x="2924" y="1560"/>
                  </a:lnTo>
                  <a:lnTo>
                    <a:pt x="2944" y="1620"/>
                  </a:lnTo>
                  <a:lnTo>
                    <a:pt x="2925" y="1657"/>
                  </a:lnTo>
                  <a:lnTo>
                    <a:pt x="2924" y="1658"/>
                  </a:lnTo>
                  <a:lnTo>
                    <a:pt x="2928" y="1756"/>
                  </a:lnTo>
                  <a:lnTo>
                    <a:pt x="2947" y="1789"/>
                  </a:lnTo>
                  <a:lnTo>
                    <a:pt x="2924" y="1849"/>
                  </a:lnTo>
                  <a:lnTo>
                    <a:pt x="2929" y="1868"/>
                  </a:lnTo>
                  <a:lnTo>
                    <a:pt x="2961" y="1873"/>
                  </a:lnTo>
                  <a:lnTo>
                    <a:pt x="2970" y="1906"/>
                  </a:lnTo>
                  <a:lnTo>
                    <a:pt x="3016" y="1930"/>
                  </a:lnTo>
                  <a:lnTo>
                    <a:pt x="3122" y="1895"/>
                  </a:lnTo>
                  <a:lnTo>
                    <a:pt x="3194" y="1966"/>
                  </a:lnTo>
                  <a:lnTo>
                    <a:pt x="3187" y="2028"/>
                  </a:lnTo>
                  <a:lnTo>
                    <a:pt x="3117" y="2053"/>
                  </a:lnTo>
                  <a:lnTo>
                    <a:pt x="3115" y="2107"/>
                  </a:lnTo>
                  <a:lnTo>
                    <a:pt x="3080" y="2132"/>
                  </a:lnTo>
                  <a:lnTo>
                    <a:pt x="3074" y="2193"/>
                  </a:lnTo>
                  <a:lnTo>
                    <a:pt x="3100" y="2246"/>
                  </a:lnTo>
                  <a:lnTo>
                    <a:pt x="3173" y="2312"/>
                  </a:lnTo>
                  <a:lnTo>
                    <a:pt x="3232" y="2415"/>
                  </a:lnTo>
                  <a:lnTo>
                    <a:pt x="3172" y="2499"/>
                  </a:lnTo>
                  <a:lnTo>
                    <a:pt x="3127" y="2520"/>
                  </a:lnTo>
                  <a:lnTo>
                    <a:pt x="3047" y="2511"/>
                  </a:lnTo>
                  <a:lnTo>
                    <a:pt x="3017" y="2543"/>
                  </a:lnTo>
                  <a:lnTo>
                    <a:pt x="2968" y="2512"/>
                  </a:lnTo>
                  <a:lnTo>
                    <a:pt x="2996" y="2454"/>
                  </a:lnTo>
                  <a:lnTo>
                    <a:pt x="2985" y="2395"/>
                  </a:lnTo>
                  <a:lnTo>
                    <a:pt x="2927" y="2366"/>
                  </a:lnTo>
                  <a:lnTo>
                    <a:pt x="2856" y="2351"/>
                  </a:lnTo>
                  <a:lnTo>
                    <a:pt x="2850" y="2318"/>
                  </a:lnTo>
                  <a:lnTo>
                    <a:pt x="2867" y="2266"/>
                  </a:lnTo>
                  <a:lnTo>
                    <a:pt x="2820" y="2223"/>
                  </a:lnTo>
                  <a:lnTo>
                    <a:pt x="2854" y="2149"/>
                  </a:lnTo>
                  <a:lnTo>
                    <a:pt x="2764" y="2061"/>
                  </a:lnTo>
                  <a:lnTo>
                    <a:pt x="2739" y="2060"/>
                  </a:lnTo>
                  <a:lnTo>
                    <a:pt x="2699" y="2091"/>
                  </a:lnTo>
                  <a:lnTo>
                    <a:pt x="2657" y="2057"/>
                  </a:lnTo>
                  <a:lnTo>
                    <a:pt x="2613" y="2079"/>
                  </a:lnTo>
                  <a:lnTo>
                    <a:pt x="2577" y="2113"/>
                  </a:lnTo>
                  <a:lnTo>
                    <a:pt x="2498" y="2124"/>
                  </a:lnTo>
                  <a:lnTo>
                    <a:pt x="2458" y="2171"/>
                  </a:lnTo>
                  <a:lnTo>
                    <a:pt x="2401" y="2188"/>
                  </a:lnTo>
                  <a:lnTo>
                    <a:pt x="2373" y="2206"/>
                  </a:lnTo>
                  <a:lnTo>
                    <a:pt x="2300" y="2159"/>
                  </a:lnTo>
                  <a:lnTo>
                    <a:pt x="2268" y="2194"/>
                  </a:lnTo>
                  <a:lnTo>
                    <a:pt x="2279" y="2218"/>
                  </a:lnTo>
                  <a:lnTo>
                    <a:pt x="2255" y="2247"/>
                  </a:lnTo>
                  <a:lnTo>
                    <a:pt x="2279" y="2288"/>
                  </a:lnTo>
                  <a:lnTo>
                    <a:pt x="2259" y="2304"/>
                  </a:lnTo>
                  <a:lnTo>
                    <a:pt x="2256" y="2338"/>
                  </a:lnTo>
                  <a:lnTo>
                    <a:pt x="2202" y="2342"/>
                  </a:lnTo>
                  <a:lnTo>
                    <a:pt x="2178" y="2312"/>
                  </a:lnTo>
                  <a:lnTo>
                    <a:pt x="2106" y="2362"/>
                  </a:lnTo>
                  <a:lnTo>
                    <a:pt x="2062" y="2363"/>
                  </a:lnTo>
                  <a:lnTo>
                    <a:pt x="2028" y="2341"/>
                  </a:lnTo>
                  <a:lnTo>
                    <a:pt x="1983" y="2343"/>
                  </a:lnTo>
                  <a:lnTo>
                    <a:pt x="1924" y="2309"/>
                  </a:lnTo>
                  <a:lnTo>
                    <a:pt x="1907" y="2323"/>
                  </a:lnTo>
                  <a:lnTo>
                    <a:pt x="1838" y="2232"/>
                  </a:lnTo>
                  <a:lnTo>
                    <a:pt x="1792" y="2132"/>
                  </a:lnTo>
                  <a:lnTo>
                    <a:pt x="1723" y="2101"/>
                  </a:lnTo>
                  <a:lnTo>
                    <a:pt x="1737" y="2063"/>
                  </a:lnTo>
                  <a:lnTo>
                    <a:pt x="1722" y="1991"/>
                  </a:lnTo>
                  <a:lnTo>
                    <a:pt x="1704" y="1969"/>
                  </a:lnTo>
                  <a:lnTo>
                    <a:pt x="1717" y="1806"/>
                  </a:lnTo>
                  <a:lnTo>
                    <a:pt x="1697" y="1783"/>
                  </a:lnTo>
                  <a:lnTo>
                    <a:pt x="1717" y="1755"/>
                  </a:lnTo>
                  <a:lnTo>
                    <a:pt x="1719" y="1696"/>
                  </a:lnTo>
                  <a:lnTo>
                    <a:pt x="1646" y="1731"/>
                  </a:lnTo>
                  <a:lnTo>
                    <a:pt x="1645" y="1731"/>
                  </a:lnTo>
                  <a:lnTo>
                    <a:pt x="1632" y="1754"/>
                  </a:lnTo>
                  <a:lnTo>
                    <a:pt x="1627" y="1801"/>
                  </a:lnTo>
                  <a:lnTo>
                    <a:pt x="1607" y="1825"/>
                  </a:lnTo>
                  <a:lnTo>
                    <a:pt x="1563" y="1809"/>
                  </a:lnTo>
                  <a:lnTo>
                    <a:pt x="1516" y="1744"/>
                  </a:lnTo>
                  <a:lnTo>
                    <a:pt x="1528" y="1717"/>
                  </a:lnTo>
                  <a:lnTo>
                    <a:pt x="1501" y="1699"/>
                  </a:lnTo>
                  <a:lnTo>
                    <a:pt x="1392" y="1718"/>
                  </a:lnTo>
                  <a:lnTo>
                    <a:pt x="1352" y="1747"/>
                  </a:lnTo>
                  <a:lnTo>
                    <a:pt x="1331" y="1750"/>
                  </a:lnTo>
                  <a:lnTo>
                    <a:pt x="1311" y="1781"/>
                  </a:lnTo>
                  <a:lnTo>
                    <a:pt x="1324" y="1851"/>
                  </a:lnTo>
                  <a:lnTo>
                    <a:pt x="1297" y="1884"/>
                  </a:lnTo>
                  <a:lnTo>
                    <a:pt x="1260" y="1896"/>
                  </a:lnTo>
                  <a:lnTo>
                    <a:pt x="1267" y="1948"/>
                  </a:lnTo>
                  <a:lnTo>
                    <a:pt x="1329" y="1992"/>
                  </a:lnTo>
                  <a:lnTo>
                    <a:pt x="1333" y="2026"/>
                  </a:lnTo>
                  <a:lnTo>
                    <a:pt x="1323" y="2055"/>
                  </a:lnTo>
                  <a:lnTo>
                    <a:pt x="1342" y="2087"/>
                  </a:lnTo>
                  <a:lnTo>
                    <a:pt x="1330" y="2105"/>
                  </a:lnTo>
                  <a:lnTo>
                    <a:pt x="1326" y="2138"/>
                  </a:lnTo>
                  <a:lnTo>
                    <a:pt x="1336" y="2166"/>
                  </a:lnTo>
                  <a:lnTo>
                    <a:pt x="1370" y="2176"/>
                  </a:lnTo>
                  <a:lnTo>
                    <a:pt x="1367" y="2234"/>
                  </a:lnTo>
                  <a:lnTo>
                    <a:pt x="1370" y="2286"/>
                  </a:lnTo>
                  <a:lnTo>
                    <a:pt x="1350" y="2297"/>
                  </a:lnTo>
                  <a:lnTo>
                    <a:pt x="1337" y="2345"/>
                  </a:lnTo>
                  <a:lnTo>
                    <a:pt x="1280" y="2445"/>
                  </a:lnTo>
                  <a:lnTo>
                    <a:pt x="1274" y="2549"/>
                  </a:lnTo>
                  <a:lnTo>
                    <a:pt x="1221" y="2559"/>
                  </a:lnTo>
                  <a:lnTo>
                    <a:pt x="1208" y="2624"/>
                  </a:lnTo>
                  <a:lnTo>
                    <a:pt x="1182" y="2626"/>
                  </a:lnTo>
                  <a:lnTo>
                    <a:pt x="1167" y="2715"/>
                  </a:lnTo>
                  <a:lnTo>
                    <a:pt x="1140" y="2739"/>
                  </a:lnTo>
                  <a:lnTo>
                    <a:pt x="1125" y="2740"/>
                  </a:lnTo>
                  <a:lnTo>
                    <a:pt x="1113" y="2740"/>
                  </a:lnTo>
                  <a:lnTo>
                    <a:pt x="1098" y="2742"/>
                  </a:lnTo>
                  <a:lnTo>
                    <a:pt x="1057" y="2716"/>
                  </a:lnTo>
                  <a:lnTo>
                    <a:pt x="1014" y="2652"/>
                  </a:lnTo>
                  <a:lnTo>
                    <a:pt x="949" y="2616"/>
                  </a:lnTo>
                  <a:lnTo>
                    <a:pt x="947" y="2613"/>
                  </a:lnTo>
                  <a:lnTo>
                    <a:pt x="913" y="2548"/>
                  </a:lnTo>
                  <a:lnTo>
                    <a:pt x="919" y="2490"/>
                  </a:lnTo>
                  <a:lnTo>
                    <a:pt x="922" y="2466"/>
                  </a:lnTo>
                  <a:lnTo>
                    <a:pt x="890" y="2424"/>
                  </a:lnTo>
                  <a:lnTo>
                    <a:pt x="872" y="2375"/>
                  </a:lnTo>
                  <a:lnTo>
                    <a:pt x="892" y="2345"/>
                  </a:lnTo>
                  <a:lnTo>
                    <a:pt x="915" y="2308"/>
                  </a:lnTo>
                  <a:lnTo>
                    <a:pt x="894" y="2279"/>
                  </a:lnTo>
                  <a:lnTo>
                    <a:pt x="893" y="2255"/>
                  </a:lnTo>
                  <a:lnTo>
                    <a:pt x="899" y="2224"/>
                  </a:lnTo>
                  <a:lnTo>
                    <a:pt x="902" y="2223"/>
                  </a:lnTo>
                  <a:lnTo>
                    <a:pt x="946" y="2201"/>
                  </a:lnTo>
                  <a:lnTo>
                    <a:pt x="952" y="2128"/>
                  </a:lnTo>
                  <a:lnTo>
                    <a:pt x="935" y="2082"/>
                  </a:lnTo>
                  <a:lnTo>
                    <a:pt x="968" y="2008"/>
                  </a:lnTo>
                  <a:lnTo>
                    <a:pt x="930" y="1935"/>
                  </a:lnTo>
                  <a:lnTo>
                    <a:pt x="947" y="1864"/>
                  </a:lnTo>
                  <a:lnTo>
                    <a:pt x="909" y="1808"/>
                  </a:lnTo>
                  <a:lnTo>
                    <a:pt x="857" y="1813"/>
                  </a:lnTo>
                  <a:lnTo>
                    <a:pt x="835" y="1798"/>
                  </a:lnTo>
                  <a:lnTo>
                    <a:pt x="827" y="1772"/>
                  </a:lnTo>
                  <a:lnTo>
                    <a:pt x="830" y="1765"/>
                  </a:lnTo>
                  <a:lnTo>
                    <a:pt x="793" y="1717"/>
                  </a:lnTo>
                  <a:lnTo>
                    <a:pt x="786" y="1662"/>
                  </a:lnTo>
                  <a:lnTo>
                    <a:pt x="785" y="1644"/>
                  </a:lnTo>
                  <a:lnTo>
                    <a:pt x="797" y="1548"/>
                  </a:lnTo>
                  <a:lnTo>
                    <a:pt x="832" y="1493"/>
                  </a:lnTo>
                  <a:lnTo>
                    <a:pt x="810" y="1440"/>
                  </a:lnTo>
                  <a:lnTo>
                    <a:pt x="747" y="1407"/>
                  </a:lnTo>
                  <a:lnTo>
                    <a:pt x="689" y="1434"/>
                  </a:lnTo>
                  <a:lnTo>
                    <a:pt x="660" y="1434"/>
                  </a:lnTo>
                  <a:lnTo>
                    <a:pt x="663" y="1390"/>
                  </a:lnTo>
                  <a:lnTo>
                    <a:pt x="647" y="1349"/>
                  </a:lnTo>
                  <a:lnTo>
                    <a:pt x="613" y="1385"/>
                  </a:lnTo>
                  <a:lnTo>
                    <a:pt x="572" y="1374"/>
                  </a:lnTo>
                  <a:lnTo>
                    <a:pt x="535" y="1395"/>
                  </a:lnTo>
                  <a:lnTo>
                    <a:pt x="559" y="1465"/>
                  </a:lnTo>
                  <a:lnTo>
                    <a:pt x="532" y="1493"/>
                  </a:lnTo>
                  <a:lnTo>
                    <a:pt x="384" y="1557"/>
                  </a:lnTo>
                  <a:lnTo>
                    <a:pt x="288" y="1547"/>
                  </a:lnTo>
                  <a:lnTo>
                    <a:pt x="215" y="1523"/>
                  </a:lnTo>
                  <a:lnTo>
                    <a:pt x="215" y="1522"/>
                  </a:lnTo>
                  <a:lnTo>
                    <a:pt x="108" y="1534"/>
                  </a:lnTo>
                  <a:lnTo>
                    <a:pt x="66" y="1514"/>
                  </a:lnTo>
                  <a:lnTo>
                    <a:pt x="65" y="1406"/>
                  </a:lnTo>
                  <a:lnTo>
                    <a:pt x="7" y="1348"/>
                  </a:lnTo>
                  <a:lnTo>
                    <a:pt x="13" y="1307"/>
                  </a:lnTo>
                  <a:lnTo>
                    <a:pt x="63" y="1262"/>
                  </a:lnTo>
                  <a:lnTo>
                    <a:pt x="51" y="1222"/>
                  </a:lnTo>
                  <a:lnTo>
                    <a:pt x="48" y="1178"/>
                  </a:lnTo>
                  <a:lnTo>
                    <a:pt x="84" y="1143"/>
                  </a:lnTo>
                  <a:lnTo>
                    <a:pt x="120" y="1148"/>
                  </a:lnTo>
                  <a:lnTo>
                    <a:pt x="194" y="1105"/>
                  </a:lnTo>
                  <a:lnTo>
                    <a:pt x="203" y="1043"/>
                  </a:lnTo>
                  <a:lnTo>
                    <a:pt x="229" y="1024"/>
                  </a:lnTo>
                  <a:lnTo>
                    <a:pt x="271" y="1066"/>
                  </a:lnTo>
                  <a:lnTo>
                    <a:pt x="326" y="1041"/>
                  </a:lnTo>
                  <a:lnTo>
                    <a:pt x="351" y="955"/>
                  </a:lnTo>
                  <a:lnTo>
                    <a:pt x="382" y="943"/>
                  </a:lnTo>
                  <a:lnTo>
                    <a:pt x="366" y="885"/>
                  </a:lnTo>
                  <a:lnTo>
                    <a:pt x="369" y="865"/>
                  </a:lnTo>
                  <a:lnTo>
                    <a:pt x="405" y="859"/>
                  </a:lnTo>
                  <a:lnTo>
                    <a:pt x="468" y="800"/>
                  </a:lnTo>
                  <a:lnTo>
                    <a:pt x="510" y="800"/>
                  </a:lnTo>
                  <a:lnTo>
                    <a:pt x="543" y="808"/>
                  </a:lnTo>
                  <a:lnTo>
                    <a:pt x="573" y="854"/>
                  </a:lnTo>
                  <a:lnTo>
                    <a:pt x="634" y="823"/>
                  </a:lnTo>
                  <a:lnTo>
                    <a:pt x="742" y="805"/>
                  </a:lnTo>
                  <a:lnTo>
                    <a:pt x="743" y="805"/>
                  </a:lnTo>
                  <a:lnTo>
                    <a:pt x="796" y="730"/>
                  </a:lnTo>
                  <a:lnTo>
                    <a:pt x="817" y="637"/>
                  </a:lnTo>
                  <a:lnTo>
                    <a:pt x="832" y="618"/>
                  </a:lnTo>
                  <a:lnTo>
                    <a:pt x="853" y="608"/>
                  </a:lnTo>
                  <a:lnTo>
                    <a:pt x="915" y="620"/>
                  </a:lnTo>
                  <a:lnTo>
                    <a:pt x="951" y="683"/>
                  </a:lnTo>
                  <a:lnTo>
                    <a:pt x="1001" y="649"/>
                  </a:lnTo>
                  <a:lnTo>
                    <a:pt x="1012" y="635"/>
                  </a:lnTo>
                  <a:lnTo>
                    <a:pt x="1032" y="600"/>
                  </a:lnTo>
                  <a:lnTo>
                    <a:pt x="1046" y="583"/>
                  </a:lnTo>
                  <a:lnTo>
                    <a:pt x="1128" y="583"/>
                  </a:lnTo>
                  <a:lnTo>
                    <a:pt x="1164" y="549"/>
                  </a:lnTo>
                  <a:lnTo>
                    <a:pt x="1194" y="502"/>
                  </a:lnTo>
                  <a:lnTo>
                    <a:pt x="1235" y="475"/>
                  </a:lnTo>
                  <a:lnTo>
                    <a:pt x="1270" y="499"/>
                  </a:lnTo>
                  <a:lnTo>
                    <a:pt x="1328" y="495"/>
                  </a:lnTo>
                  <a:lnTo>
                    <a:pt x="1429" y="516"/>
                  </a:lnTo>
                  <a:lnTo>
                    <a:pt x="1499" y="524"/>
                  </a:lnTo>
                  <a:lnTo>
                    <a:pt x="1580" y="526"/>
                  </a:lnTo>
                  <a:lnTo>
                    <a:pt x="1650" y="592"/>
                  </a:lnTo>
                  <a:lnTo>
                    <a:pt x="1679" y="556"/>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7" name="Freeform 82"/>
            <p:cNvSpPr>
              <a:spLocks/>
            </p:cNvSpPr>
            <p:nvPr/>
          </p:nvSpPr>
          <p:spPr bwMode="auto">
            <a:xfrm>
              <a:off x="2457" y="2663"/>
              <a:ext cx="162" cy="236"/>
            </a:xfrm>
            <a:custGeom>
              <a:avLst/>
              <a:gdLst>
                <a:gd name="T0" fmla="*/ 0 w 270"/>
                <a:gd name="T1" fmla="*/ 146 h 392"/>
                <a:gd name="T2" fmla="*/ 0 w 270"/>
                <a:gd name="T3" fmla="*/ 146 h 392"/>
                <a:gd name="T4" fmla="*/ 53 w 270"/>
                <a:gd name="T5" fmla="*/ 174 h 392"/>
                <a:gd name="T6" fmla="*/ 46 w 270"/>
                <a:gd name="T7" fmla="*/ 206 h 392"/>
                <a:gd name="T8" fmla="*/ 99 w 270"/>
                <a:gd name="T9" fmla="*/ 263 h 392"/>
                <a:gd name="T10" fmla="*/ 94 w 270"/>
                <a:gd name="T11" fmla="*/ 269 h 392"/>
                <a:gd name="T12" fmla="*/ 66 w 270"/>
                <a:gd name="T13" fmla="*/ 293 h 392"/>
                <a:gd name="T14" fmla="*/ 93 w 270"/>
                <a:gd name="T15" fmla="*/ 312 h 392"/>
                <a:gd name="T16" fmla="*/ 113 w 270"/>
                <a:gd name="T17" fmla="*/ 289 h 392"/>
                <a:gd name="T18" fmla="*/ 146 w 270"/>
                <a:gd name="T19" fmla="*/ 303 h 392"/>
                <a:gd name="T20" fmla="*/ 160 w 270"/>
                <a:gd name="T21" fmla="*/ 354 h 392"/>
                <a:gd name="T22" fmla="*/ 140 w 270"/>
                <a:gd name="T23" fmla="*/ 374 h 392"/>
                <a:gd name="T24" fmla="*/ 152 w 270"/>
                <a:gd name="T25" fmla="*/ 392 h 392"/>
                <a:gd name="T26" fmla="*/ 183 w 270"/>
                <a:gd name="T27" fmla="*/ 368 h 392"/>
                <a:gd name="T28" fmla="*/ 198 w 270"/>
                <a:gd name="T29" fmla="*/ 349 h 392"/>
                <a:gd name="T30" fmla="*/ 200 w 270"/>
                <a:gd name="T31" fmla="*/ 345 h 392"/>
                <a:gd name="T32" fmla="*/ 204 w 270"/>
                <a:gd name="T33" fmla="*/ 341 h 392"/>
                <a:gd name="T34" fmla="*/ 218 w 270"/>
                <a:gd name="T35" fmla="*/ 326 h 392"/>
                <a:gd name="T36" fmla="*/ 208 w 270"/>
                <a:gd name="T37" fmla="*/ 292 h 392"/>
                <a:gd name="T38" fmla="*/ 234 w 270"/>
                <a:gd name="T39" fmla="*/ 245 h 392"/>
                <a:gd name="T40" fmla="*/ 253 w 270"/>
                <a:gd name="T41" fmla="*/ 242 h 392"/>
                <a:gd name="T42" fmla="*/ 270 w 270"/>
                <a:gd name="T43" fmla="*/ 219 h 392"/>
                <a:gd name="T44" fmla="*/ 267 w 270"/>
                <a:gd name="T45" fmla="*/ 207 h 392"/>
                <a:gd name="T46" fmla="*/ 255 w 270"/>
                <a:gd name="T47" fmla="*/ 191 h 392"/>
                <a:gd name="T48" fmla="*/ 248 w 270"/>
                <a:gd name="T49" fmla="*/ 183 h 392"/>
                <a:gd name="T50" fmla="*/ 223 w 270"/>
                <a:gd name="T51" fmla="*/ 137 h 392"/>
                <a:gd name="T52" fmla="*/ 219 w 270"/>
                <a:gd name="T53" fmla="*/ 119 h 392"/>
                <a:gd name="T54" fmla="*/ 213 w 270"/>
                <a:gd name="T55" fmla="*/ 105 h 392"/>
                <a:gd name="T56" fmla="*/ 204 w 270"/>
                <a:gd name="T57" fmla="*/ 73 h 392"/>
                <a:gd name="T58" fmla="*/ 207 w 270"/>
                <a:gd name="T59" fmla="*/ 20 h 392"/>
                <a:gd name="T60" fmla="*/ 161 w 270"/>
                <a:gd name="T61" fmla="*/ 0 h 392"/>
                <a:gd name="T62" fmla="*/ 133 w 270"/>
                <a:gd name="T63" fmla="*/ 41 h 392"/>
                <a:gd name="T64" fmla="*/ 74 w 270"/>
                <a:gd name="T65" fmla="*/ 77 h 392"/>
                <a:gd name="T66" fmla="*/ 41 w 270"/>
                <a:gd name="T67" fmla="*/ 97 h 392"/>
                <a:gd name="T68" fmla="*/ 0 w 270"/>
                <a:gd name="T69" fmla="*/ 146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70" h="392">
                  <a:moveTo>
                    <a:pt x="0" y="146"/>
                  </a:moveTo>
                  <a:lnTo>
                    <a:pt x="0" y="146"/>
                  </a:lnTo>
                  <a:lnTo>
                    <a:pt x="53" y="174"/>
                  </a:lnTo>
                  <a:lnTo>
                    <a:pt x="46" y="206"/>
                  </a:lnTo>
                  <a:lnTo>
                    <a:pt x="99" y="263"/>
                  </a:lnTo>
                  <a:lnTo>
                    <a:pt x="94" y="269"/>
                  </a:lnTo>
                  <a:lnTo>
                    <a:pt x="66" y="293"/>
                  </a:lnTo>
                  <a:lnTo>
                    <a:pt x="93" y="312"/>
                  </a:lnTo>
                  <a:lnTo>
                    <a:pt x="113" y="289"/>
                  </a:lnTo>
                  <a:lnTo>
                    <a:pt x="146" y="303"/>
                  </a:lnTo>
                  <a:lnTo>
                    <a:pt x="160" y="354"/>
                  </a:lnTo>
                  <a:lnTo>
                    <a:pt x="140" y="374"/>
                  </a:lnTo>
                  <a:lnTo>
                    <a:pt x="152" y="392"/>
                  </a:lnTo>
                  <a:lnTo>
                    <a:pt x="183" y="368"/>
                  </a:lnTo>
                  <a:lnTo>
                    <a:pt x="198" y="349"/>
                  </a:lnTo>
                  <a:lnTo>
                    <a:pt x="200" y="345"/>
                  </a:lnTo>
                  <a:lnTo>
                    <a:pt x="204" y="341"/>
                  </a:lnTo>
                  <a:lnTo>
                    <a:pt x="218" y="326"/>
                  </a:lnTo>
                  <a:lnTo>
                    <a:pt x="208" y="292"/>
                  </a:lnTo>
                  <a:lnTo>
                    <a:pt x="234" y="245"/>
                  </a:lnTo>
                  <a:lnTo>
                    <a:pt x="253" y="242"/>
                  </a:lnTo>
                  <a:lnTo>
                    <a:pt x="270" y="219"/>
                  </a:lnTo>
                  <a:lnTo>
                    <a:pt x="267" y="207"/>
                  </a:lnTo>
                  <a:lnTo>
                    <a:pt x="255" y="191"/>
                  </a:lnTo>
                  <a:lnTo>
                    <a:pt x="248" y="183"/>
                  </a:lnTo>
                  <a:lnTo>
                    <a:pt x="223" y="137"/>
                  </a:lnTo>
                  <a:lnTo>
                    <a:pt x="219" y="119"/>
                  </a:lnTo>
                  <a:lnTo>
                    <a:pt x="213" y="105"/>
                  </a:lnTo>
                  <a:lnTo>
                    <a:pt x="204" y="73"/>
                  </a:lnTo>
                  <a:lnTo>
                    <a:pt x="207" y="20"/>
                  </a:lnTo>
                  <a:lnTo>
                    <a:pt x="161" y="0"/>
                  </a:lnTo>
                  <a:lnTo>
                    <a:pt x="133" y="41"/>
                  </a:lnTo>
                  <a:lnTo>
                    <a:pt x="74" y="77"/>
                  </a:lnTo>
                  <a:lnTo>
                    <a:pt x="41" y="97"/>
                  </a:lnTo>
                  <a:lnTo>
                    <a:pt x="0" y="146"/>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8" name="Freeform 83"/>
            <p:cNvSpPr>
              <a:spLocks noEditPoints="1"/>
            </p:cNvSpPr>
            <p:nvPr/>
          </p:nvSpPr>
          <p:spPr bwMode="auto">
            <a:xfrm>
              <a:off x="2454" y="2661"/>
              <a:ext cx="167" cy="241"/>
            </a:xfrm>
            <a:custGeom>
              <a:avLst/>
              <a:gdLst>
                <a:gd name="T0" fmla="*/ 156 w 278"/>
                <a:gd name="T1" fmla="*/ 401 h 401"/>
                <a:gd name="T2" fmla="*/ 161 w 278"/>
                <a:gd name="T3" fmla="*/ 357 h 401"/>
                <a:gd name="T4" fmla="*/ 119 w 278"/>
                <a:gd name="T5" fmla="*/ 297 h 401"/>
                <a:gd name="T6" fmla="*/ 66 w 278"/>
                <a:gd name="T7" fmla="*/ 298 h 401"/>
                <a:gd name="T8" fmla="*/ 99 w 278"/>
                <a:gd name="T9" fmla="*/ 267 h 401"/>
                <a:gd name="T10" fmla="*/ 54 w 278"/>
                <a:gd name="T11" fmla="*/ 180 h 401"/>
                <a:gd name="T12" fmla="*/ 44 w 278"/>
                <a:gd name="T13" fmla="*/ 98 h 401"/>
                <a:gd name="T14" fmla="*/ 165 w 278"/>
                <a:gd name="T15" fmla="*/ 0 h 401"/>
                <a:gd name="T16" fmla="*/ 213 w 278"/>
                <a:gd name="T17" fmla="*/ 77 h 401"/>
                <a:gd name="T18" fmla="*/ 227 w 278"/>
                <a:gd name="T19" fmla="*/ 122 h 401"/>
                <a:gd name="T20" fmla="*/ 256 w 278"/>
                <a:gd name="T21" fmla="*/ 185 h 401"/>
                <a:gd name="T22" fmla="*/ 275 w 278"/>
                <a:gd name="T23" fmla="*/ 210 h 401"/>
                <a:gd name="T24" fmla="*/ 260 w 278"/>
                <a:gd name="T25" fmla="*/ 250 h 401"/>
                <a:gd name="T26" fmla="*/ 216 w 278"/>
                <a:gd name="T27" fmla="*/ 297 h 401"/>
                <a:gd name="T28" fmla="*/ 208 w 278"/>
                <a:gd name="T29" fmla="*/ 351 h 401"/>
                <a:gd name="T30" fmla="*/ 190 w 278"/>
                <a:gd name="T31" fmla="*/ 375 h 401"/>
                <a:gd name="T32" fmla="*/ 150 w 278"/>
                <a:gd name="T33" fmla="*/ 378 h 401"/>
                <a:gd name="T34" fmla="*/ 158 w 278"/>
                <a:gd name="T35" fmla="*/ 391 h 401"/>
                <a:gd name="T36" fmla="*/ 200 w 278"/>
                <a:gd name="T37" fmla="*/ 351 h 401"/>
                <a:gd name="T38" fmla="*/ 207 w 278"/>
                <a:gd name="T39" fmla="*/ 343 h 401"/>
                <a:gd name="T40" fmla="*/ 209 w 278"/>
                <a:gd name="T41" fmla="*/ 296 h 401"/>
                <a:gd name="T42" fmla="*/ 256 w 278"/>
                <a:gd name="T43" fmla="*/ 243 h 401"/>
                <a:gd name="T44" fmla="*/ 269 w 278"/>
                <a:gd name="T45" fmla="*/ 213 h 401"/>
                <a:gd name="T46" fmla="*/ 250 w 278"/>
                <a:gd name="T47" fmla="*/ 189 h 401"/>
                <a:gd name="T48" fmla="*/ 221 w 278"/>
                <a:gd name="T49" fmla="*/ 124 h 401"/>
                <a:gd name="T50" fmla="*/ 206 w 278"/>
                <a:gd name="T51" fmla="*/ 77 h 401"/>
                <a:gd name="T52" fmla="*/ 168 w 278"/>
                <a:gd name="T53" fmla="*/ 8 h 401"/>
                <a:gd name="T54" fmla="*/ 48 w 278"/>
                <a:gd name="T55" fmla="*/ 104 h 401"/>
                <a:gd name="T56" fmla="*/ 62 w 278"/>
                <a:gd name="T57" fmla="*/ 176 h 401"/>
                <a:gd name="T58" fmla="*/ 108 w 278"/>
                <a:gd name="T59" fmla="*/ 267 h 401"/>
                <a:gd name="T60" fmla="*/ 77 w 278"/>
                <a:gd name="T61" fmla="*/ 297 h 401"/>
                <a:gd name="T62" fmla="*/ 117 w 278"/>
                <a:gd name="T63" fmla="*/ 289 h 401"/>
                <a:gd name="T64" fmla="*/ 169 w 278"/>
                <a:gd name="T65" fmla="*/ 359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8" h="401">
                  <a:moveTo>
                    <a:pt x="156" y="401"/>
                  </a:moveTo>
                  <a:lnTo>
                    <a:pt x="156" y="401"/>
                  </a:lnTo>
                  <a:lnTo>
                    <a:pt x="141" y="378"/>
                  </a:lnTo>
                  <a:lnTo>
                    <a:pt x="161" y="357"/>
                  </a:lnTo>
                  <a:lnTo>
                    <a:pt x="148" y="310"/>
                  </a:lnTo>
                  <a:lnTo>
                    <a:pt x="119" y="297"/>
                  </a:lnTo>
                  <a:lnTo>
                    <a:pt x="99" y="320"/>
                  </a:lnTo>
                  <a:lnTo>
                    <a:pt x="66" y="298"/>
                  </a:lnTo>
                  <a:lnTo>
                    <a:pt x="97" y="271"/>
                  </a:lnTo>
                  <a:lnTo>
                    <a:pt x="99" y="267"/>
                  </a:lnTo>
                  <a:lnTo>
                    <a:pt x="48" y="211"/>
                  </a:lnTo>
                  <a:lnTo>
                    <a:pt x="54" y="180"/>
                  </a:lnTo>
                  <a:lnTo>
                    <a:pt x="0" y="151"/>
                  </a:lnTo>
                  <a:lnTo>
                    <a:pt x="44" y="98"/>
                  </a:lnTo>
                  <a:lnTo>
                    <a:pt x="136" y="42"/>
                  </a:lnTo>
                  <a:lnTo>
                    <a:pt x="165" y="0"/>
                  </a:lnTo>
                  <a:lnTo>
                    <a:pt x="215" y="22"/>
                  </a:lnTo>
                  <a:lnTo>
                    <a:pt x="213" y="77"/>
                  </a:lnTo>
                  <a:lnTo>
                    <a:pt x="221" y="108"/>
                  </a:lnTo>
                  <a:lnTo>
                    <a:pt x="227" y="122"/>
                  </a:lnTo>
                  <a:lnTo>
                    <a:pt x="232" y="140"/>
                  </a:lnTo>
                  <a:lnTo>
                    <a:pt x="256" y="185"/>
                  </a:lnTo>
                  <a:lnTo>
                    <a:pt x="263" y="193"/>
                  </a:lnTo>
                  <a:lnTo>
                    <a:pt x="275" y="210"/>
                  </a:lnTo>
                  <a:lnTo>
                    <a:pt x="278" y="224"/>
                  </a:lnTo>
                  <a:lnTo>
                    <a:pt x="260" y="250"/>
                  </a:lnTo>
                  <a:lnTo>
                    <a:pt x="241" y="252"/>
                  </a:lnTo>
                  <a:lnTo>
                    <a:pt x="216" y="297"/>
                  </a:lnTo>
                  <a:lnTo>
                    <a:pt x="227" y="331"/>
                  </a:lnTo>
                  <a:lnTo>
                    <a:pt x="208" y="351"/>
                  </a:lnTo>
                  <a:lnTo>
                    <a:pt x="206" y="355"/>
                  </a:lnTo>
                  <a:lnTo>
                    <a:pt x="190" y="375"/>
                  </a:lnTo>
                  <a:lnTo>
                    <a:pt x="156" y="401"/>
                  </a:lnTo>
                  <a:close/>
                  <a:moveTo>
                    <a:pt x="150" y="378"/>
                  </a:moveTo>
                  <a:lnTo>
                    <a:pt x="150" y="378"/>
                  </a:lnTo>
                  <a:lnTo>
                    <a:pt x="158" y="391"/>
                  </a:lnTo>
                  <a:lnTo>
                    <a:pt x="186" y="370"/>
                  </a:lnTo>
                  <a:lnTo>
                    <a:pt x="200" y="351"/>
                  </a:lnTo>
                  <a:lnTo>
                    <a:pt x="203" y="346"/>
                  </a:lnTo>
                  <a:lnTo>
                    <a:pt x="207" y="343"/>
                  </a:lnTo>
                  <a:lnTo>
                    <a:pt x="219" y="329"/>
                  </a:lnTo>
                  <a:lnTo>
                    <a:pt x="209" y="296"/>
                  </a:lnTo>
                  <a:lnTo>
                    <a:pt x="237" y="246"/>
                  </a:lnTo>
                  <a:lnTo>
                    <a:pt x="256" y="243"/>
                  </a:lnTo>
                  <a:lnTo>
                    <a:pt x="271" y="223"/>
                  </a:lnTo>
                  <a:lnTo>
                    <a:pt x="269" y="213"/>
                  </a:lnTo>
                  <a:lnTo>
                    <a:pt x="258" y="197"/>
                  </a:lnTo>
                  <a:lnTo>
                    <a:pt x="250" y="189"/>
                  </a:lnTo>
                  <a:lnTo>
                    <a:pt x="226" y="142"/>
                  </a:lnTo>
                  <a:lnTo>
                    <a:pt x="221" y="124"/>
                  </a:lnTo>
                  <a:lnTo>
                    <a:pt x="215" y="111"/>
                  </a:lnTo>
                  <a:lnTo>
                    <a:pt x="206" y="77"/>
                  </a:lnTo>
                  <a:lnTo>
                    <a:pt x="209" y="26"/>
                  </a:lnTo>
                  <a:lnTo>
                    <a:pt x="168" y="8"/>
                  </a:lnTo>
                  <a:lnTo>
                    <a:pt x="140" y="47"/>
                  </a:lnTo>
                  <a:lnTo>
                    <a:pt x="48" y="104"/>
                  </a:lnTo>
                  <a:lnTo>
                    <a:pt x="10" y="149"/>
                  </a:lnTo>
                  <a:lnTo>
                    <a:pt x="62" y="176"/>
                  </a:lnTo>
                  <a:lnTo>
                    <a:pt x="55" y="209"/>
                  </a:lnTo>
                  <a:lnTo>
                    <a:pt x="108" y="267"/>
                  </a:lnTo>
                  <a:lnTo>
                    <a:pt x="102" y="275"/>
                  </a:lnTo>
                  <a:lnTo>
                    <a:pt x="77" y="297"/>
                  </a:lnTo>
                  <a:lnTo>
                    <a:pt x="98" y="311"/>
                  </a:lnTo>
                  <a:lnTo>
                    <a:pt x="117" y="289"/>
                  </a:lnTo>
                  <a:lnTo>
                    <a:pt x="154" y="305"/>
                  </a:lnTo>
                  <a:lnTo>
                    <a:pt x="169" y="359"/>
                  </a:lnTo>
                  <a:lnTo>
                    <a:pt x="150" y="378"/>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9" name="Freeform 84"/>
            <p:cNvSpPr>
              <a:spLocks/>
            </p:cNvSpPr>
            <p:nvPr/>
          </p:nvSpPr>
          <p:spPr bwMode="auto">
            <a:xfrm>
              <a:off x="3810" y="2651"/>
              <a:ext cx="410" cy="413"/>
            </a:xfrm>
            <a:custGeom>
              <a:avLst/>
              <a:gdLst>
                <a:gd name="T0" fmla="*/ 683 w 683"/>
                <a:gd name="T1" fmla="*/ 581 h 688"/>
                <a:gd name="T2" fmla="*/ 683 w 683"/>
                <a:gd name="T3" fmla="*/ 581 h 688"/>
                <a:gd name="T4" fmla="*/ 584 w 683"/>
                <a:gd name="T5" fmla="*/ 484 h 688"/>
                <a:gd name="T6" fmla="*/ 611 w 683"/>
                <a:gd name="T7" fmla="*/ 459 h 688"/>
                <a:gd name="T8" fmla="*/ 599 w 683"/>
                <a:gd name="T9" fmla="*/ 404 h 688"/>
                <a:gd name="T10" fmla="*/ 595 w 683"/>
                <a:gd name="T11" fmla="*/ 309 h 688"/>
                <a:gd name="T12" fmla="*/ 615 w 683"/>
                <a:gd name="T13" fmla="*/ 272 h 688"/>
                <a:gd name="T14" fmla="*/ 614 w 683"/>
                <a:gd name="T15" fmla="*/ 242 h 688"/>
                <a:gd name="T16" fmla="*/ 614 w 683"/>
                <a:gd name="T17" fmla="*/ 227 h 688"/>
                <a:gd name="T18" fmla="*/ 614 w 683"/>
                <a:gd name="T19" fmla="*/ 152 h 688"/>
                <a:gd name="T20" fmla="*/ 603 w 683"/>
                <a:gd name="T21" fmla="*/ 155 h 688"/>
                <a:gd name="T22" fmla="*/ 555 w 683"/>
                <a:gd name="T23" fmla="*/ 168 h 688"/>
                <a:gd name="T24" fmla="*/ 510 w 683"/>
                <a:gd name="T25" fmla="*/ 140 h 688"/>
                <a:gd name="T26" fmla="*/ 547 w 683"/>
                <a:gd name="T27" fmla="*/ 73 h 688"/>
                <a:gd name="T28" fmla="*/ 552 w 683"/>
                <a:gd name="T29" fmla="*/ 32 h 688"/>
                <a:gd name="T30" fmla="*/ 548 w 683"/>
                <a:gd name="T31" fmla="*/ 12 h 688"/>
                <a:gd name="T32" fmla="*/ 470 w 683"/>
                <a:gd name="T33" fmla="*/ 3 h 688"/>
                <a:gd name="T34" fmla="*/ 438 w 683"/>
                <a:gd name="T35" fmla="*/ 0 h 688"/>
                <a:gd name="T36" fmla="*/ 390 w 683"/>
                <a:gd name="T37" fmla="*/ 27 h 688"/>
                <a:gd name="T38" fmla="*/ 331 w 683"/>
                <a:gd name="T39" fmla="*/ 41 h 688"/>
                <a:gd name="T40" fmla="*/ 299 w 683"/>
                <a:gd name="T41" fmla="*/ 27 h 688"/>
                <a:gd name="T42" fmla="*/ 247 w 683"/>
                <a:gd name="T43" fmla="*/ 52 h 688"/>
                <a:gd name="T44" fmla="*/ 222 w 683"/>
                <a:gd name="T45" fmla="*/ 70 h 688"/>
                <a:gd name="T46" fmla="*/ 253 w 683"/>
                <a:gd name="T47" fmla="*/ 125 h 688"/>
                <a:gd name="T48" fmla="*/ 237 w 683"/>
                <a:gd name="T49" fmla="*/ 144 h 688"/>
                <a:gd name="T50" fmla="*/ 191 w 683"/>
                <a:gd name="T51" fmla="*/ 178 h 688"/>
                <a:gd name="T52" fmla="*/ 142 w 683"/>
                <a:gd name="T53" fmla="*/ 268 h 688"/>
                <a:gd name="T54" fmla="*/ 124 w 683"/>
                <a:gd name="T55" fmla="*/ 261 h 688"/>
                <a:gd name="T56" fmla="*/ 136 w 683"/>
                <a:gd name="T57" fmla="*/ 221 h 688"/>
                <a:gd name="T58" fmla="*/ 108 w 683"/>
                <a:gd name="T59" fmla="*/ 210 h 688"/>
                <a:gd name="T60" fmla="*/ 89 w 683"/>
                <a:gd name="T61" fmla="*/ 228 h 688"/>
                <a:gd name="T62" fmla="*/ 56 w 683"/>
                <a:gd name="T63" fmla="*/ 260 h 688"/>
                <a:gd name="T64" fmla="*/ 58 w 683"/>
                <a:gd name="T65" fmla="*/ 315 h 688"/>
                <a:gd name="T66" fmla="*/ 50 w 683"/>
                <a:gd name="T67" fmla="*/ 361 h 688"/>
                <a:gd name="T68" fmla="*/ 48 w 683"/>
                <a:gd name="T69" fmla="*/ 370 h 688"/>
                <a:gd name="T70" fmla="*/ 6 w 683"/>
                <a:gd name="T71" fmla="*/ 432 h 688"/>
                <a:gd name="T72" fmla="*/ 0 w 683"/>
                <a:gd name="T73" fmla="*/ 440 h 688"/>
                <a:gd name="T74" fmla="*/ 29 w 683"/>
                <a:gd name="T75" fmla="*/ 494 h 688"/>
                <a:gd name="T76" fmla="*/ 47 w 683"/>
                <a:gd name="T77" fmla="*/ 527 h 688"/>
                <a:gd name="T78" fmla="*/ 43 w 683"/>
                <a:gd name="T79" fmla="*/ 534 h 688"/>
                <a:gd name="T80" fmla="*/ 12 w 683"/>
                <a:gd name="T81" fmla="*/ 590 h 688"/>
                <a:gd name="T82" fmla="*/ 11 w 683"/>
                <a:gd name="T83" fmla="*/ 591 h 688"/>
                <a:gd name="T84" fmla="*/ 56 w 683"/>
                <a:gd name="T85" fmla="*/ 592 h 688"/>
                <a:gd name="T86" fmla="*/ 99 w 683"/>
                <a:gd name="T87" fmla="*/ 592 h 688"/>
                <a:gd name="T88" fmla="*/ 127 w 683"/>
                <a:gd name="T89" fmla="*/ 630 h 688"/>
                <a:gd name="T90" fmla="*/ 168 w 683"/>
                <a:gd name="T91" fmla="*/ 640 h 688"/>
                <a:gd name="T92" fmla="*/ 173 w 683"/>
                <a:gd name="T93" fmla="*/ 645 h 688"/>
                <a:gd name="T94" fmla="*/ 227 w 683"/>
                <a:gd name="T95" fmla="*/ 688 h 688"/>
                <a:gd name="T96" fmla="*/ 268 w 683"/>
                <a:gd name="T97" fmla="*/ 667 h 688"/>
                <a:gd name="T98" fmla="*/ 330 w 683"/>
                <a:gd name="T99" fmla="*/ 634 h 688"/>
                <a:gd name="T100" fmla="*/ 394 w 683"/>
                <a:gd name="T101" fmla="*/ 667 h 688"/>
                <a:gd name="T102" fmla="*/ 428 w 683"/>
                <a:gd name="T103" fmla="*/ 645 h 688"/>
                <a:gd name="T104" fmla="*/ 502 w 683"/>
                <a:gd name="T105" fmla="*/ 684 h 688"/>
                <a:gd name="T106" fmla="*/ 584 w 683"/>
                <a:gd name="T107" fmla="*/ 621 h 688"/>
                <a:gd name="T108" fmla="*/ 683 w 683"/>
                <a:gd name="T109" fmla="*/ 581 h 688"/>
                <a:gd name="T110" fmla="*/ 683 w 683"/>
                <a:gd name="T111" fmla="*/ 58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83" h="688">
                  <a:moveTo>
                    <a:pt x="683" y="581"/>
                  </a:moveTo>
                  <a:lnTo>
                    <a:pt x="683" y="581"/>
                  </a:lnTo>
                  <a:lnTo>
                    <a:pt x="584" y="484"/>
                  </a:lnTo>
                  <a:lnTo>
                    <a:pt x="611" y="459"/>
                  </a:lnTo>
                  <a:lnTo>
                    <a:pt x="599" y="404"/>
                  </a:lnTo>
                  <a:lnTo>
                    <a:pt x="595" y="309"/>
                  </a:lnTo>
                  <a:lnTo>
                    <a:pt x="615" y="272"/>
                  </a:lnTo>
                  <a:lnTo>
                    <a:pt x="614" y="242"/>
                  </a:lnTo>
                  <a:lnTo>
                    <a:pt x="614" y="227"/>
                  </a:lnTo>
                  <a:lnTo>
                    <a:pt x="614" y="152"/>
                  </a:lnTo>
                  <a:lnTo>
                    <a:pt x="603" y="155"/>
                  </a:lnTo>
                  <a:lnTo>
                    <a:pt x="555" y="168"/>
                  </a:lnTo>
                  <a:lnTo>
                    <a:pt x="510" y="140"/>
                  </a:lnTo>
                  <a:lnTo>
                    <a:pt x="547" y="73"/>
                  </a:lnTo>
                  <a:lnTo>
                    <a:pt x="552" y="32"/>
                  </a:lnTo>
                  <a:lnTo>
                    <a:pt x="548" y="12"/>
                  </a:lnTo>
                  <a:lnTo>
                    <a:pt x="470" y="3"/>
                  </a:lnTo>
                  <a:lnTo>
                    <a:pt x="438" y="0"/>
                  </a:lnTo>
                  <a:lnTo>
                    <a:pt x="390" y="27"/>
                  </a:lnTo>
                  <a:lnTo>
                    <a:pt x="331" y="41"/>
                  </a:lnTo>
                  <a:lnTo>
                    <a:pt x="299" y="27"/>
                  </a:lnTo>
                  <a:lnTo>
                    <a:pt x="247" y="52"/>
                  </a:lnTo>
                  <a:lnTo>
                    <a:pt x="222" y="70"/>
                  </a:lnTo>
                  <a:lnTo>
                    <a:pt x="253" y="125"/>
                  </a:lnTo>
                  <a:lnTo>
                    <a:pt x="237" y="144"/>
                  </a:lnTo>
                  <a:lnTo>
                    <a:pt x="191" y="178"/>
                  </a:lnTo>
                  <a:lnTo>
                    <a:pt x="142" y="268"/>
                  </a:lnTo>
                  <a:lnTo>
                    <a:pt x="124" y="261"/>
                  </a:lnTo>
                  <a:lnTo>
                    <a:pt x="136" y="221"/>
                  </a:lnTo>
                  <a:lnTo>
                    <a:pt x="108" y="210"/>
                  </a:lnTo>
                  <a:lnTo>
                    <a:pt x="89" y="228"/>
                  </a:lnTo>
                  <a:lnTo>
                    <a:pt x="56" y="260"/>
                  </a:lnTo>
                  <a:lnTo>
                    <a:pt x="58" y="315"/>
                  </a:lnTo>
                  <a:lnTo>
                    <a:pt x="50" y="361"/>
                  </a:lnTo>
                  <a:lnTo>
                    <a:pt x="48" y="370"/>
                  </a:lnTo>
                  <a:lnTo>
                    <a:pt x="6" y="432"/>
                  </a:lnTo>
                  <a:lnTo>
                    <a:pt x="0" y="440"/>
                  </a:lnTo>
                  <a:lnTo>
                    <a:pt x="29" y="494"/>
                  </a:lnTo>
                  <a:lnTo>
                    <a:pt x="47" y="527"/>
                  </a:lnTo>
                  <a:lnTo>
                    <a:pt x="43" y="534"/>
                  </a:lnTo>
                  <a:lnTo>
                    <a:pt x="12" y="590"/>
                  </a:lnTo>
                  <a:lnTo>
                    <a:pt x="11" y="591"/>
                  </a:lnTo>
                  <a:lnTo>
                    <a:pt x="56" y="592"/>
                  </a:lnTo>
                  <a:lnTo>
                    <a:pt x="99" y="592"/>
                  </a:lnTo>
                  <a:lnTo>
                    <a:pt x="127" y="630"/>
                  </a:lnTo>
                  <a:lnTo>
                    <a:pt x="168" y="640"/>
                  </a:lnTo>
                  <a:lnTo>
                    <a:pt x="173" y="645"/>
                  </a:lnTo>
                  <a:lnTo>
                    <a:pt x="227" y="688"/>
                  </a:lnTo>
                  <a:lnTo>
                    <a:pt x="268" y="667"/>
                  </a:lnTo>
                  <a:lnTo>
                    <a:pt x="330" y="634"/>
                  </a:lnTo>
                  <a:lnTo>
                    <a:pt x="394" y="667"/>
                  </a:lnTo>
                  <a:lnTo>
                    <a:pt x="428" y="645"/>
                  </a:lnTo>
                  <a:lnTo>
                    <a:pt x="502" y="684"/>
                  </a:lnTo>
                  <a:lnTo>
                    <a:pt x="584" y="621"/>
                  </a:lnTo>
                  <a:lnTo>
                    <a:pt x="683" y="581"/>
                  </a:lnTo>
                  <a:lnTo>
                    <a:pt x="683" y="581"/>
                  </a:lnTo>
                  <a:close/>
                </a:path>
              </a:pathLst>
            </a:custGeom>
            <a:pattFill prst="wdUpDiag">
              <a:fgClr>
                <a:schemeClr val="accent2"/>
              </a:fgClr>
              <a:bgClr>
                <a:schemeClr val="accent1"/>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90" name="Freeform 85"/>
            <p:cNvSpPr>
              <a:spLocks noEditPoints="1"/>
            </p:cNvSpPr>
            <p:nvPr/>
          </p:nvSpPr>
          <p:spPr bwMode="auto">
            <a:xfrm>
              <a:off x="3808" y="2649"/>
              <a:ext cx="420" cy="418"/>
            </a:xfrm>
            <a:custGeom>
              <a:avLst/>
              <a:gdLst>
                <a:gd name="T0" fmla="*/ 231 w 699"/>
                <a:gd name="T1" fmla="*/ 696 h 696"/>
                <a:gd name="T2" fmla="*/ 170 w 699"/>
                <a:gd name="T3" fmla="*/ 647 h 696"/>
                <a:gd name="T4" fmla="*/ 101 w 699"/>
                <a:gd name="T5" fmla="*/ 600 h 696"/>
                <a:gd name="T6" fmla="*/ 0 w 699"/>
                <a:gd name="T7" fmla="*/ 597 h 696"/>
                <a:gd name="T8" fmla="*/ 47 w 699"/>
                <a:gd name="T9" fmla="*/ 531 h 696"/>
                <a:gd name="T10" fmla="*/ 49 w 699"/>
                <a:gd name="T11" fmla="*/ 373 h 696"/>
                <a:gd name="T12" fmla="*/ 57 w 699"/>
                <a:gd name="T13" fmla="*/ 263 h 696"/>
                <a:gd name="T14" fmla="*/ 145 w 699"/>
                <a:gd name="T15" fmla="*/ 223 h 696"/>
                <a:gd name="T16" fmla="*/ 145 w 699"/>
                <a:gd name="T17" fmla="*/ 268 h 696"/>
                <a:gd name="T18" fmla="*/ 239 w 699"/>
                <a:gd name="T19" fmla="*/ 145 h 696"/>
                <a:gd name="T20" fmla="*/ 221 w 699"/>
                <a:gd name="T21" fmla="*/ 73 h 696"/>
                <a:gd name="T22" fmla="*/ 302 w 699"/>
                <a:gd name="T23" fmla="*/ 27 h 696"/>
                <a:gd name="T24" fmla="*/ 393 w 699"/>
                <a:gd name="T25" fmla="*/ 28 h 696"/>
                <a:gd name="T26" fmla="*/ 555 w 699"/>
                <a:gd name="T27" fmla="*/ 13 h 696"/>
                <a:gd name="T28" fmla="*/ 559 w 699"/>
                <a:gd name="T29" fmla="*/ 36 h 696"/>
                <a:gd name="T30" fmla="*/ 518 w 699"/>
                <a:gd name="T31" fmla="*/ 142 h 696"/>
                <a:gd name="T32" fmla="*/ 621 w 699"/>
                <a:gd name="T33" fmla="*/ 152 h 696"/>
                <a:gd name="T34" fmla="*/ 622 w 699"/>
                <a:gd name="T35" fmla="*/ 277 h 696"/>
                <a:gd name="T36" fmla="*/ 607 w 699"/>
                <a:gd name="T37" fmla="*/ 408 h 696"/>
                <a:gd name="T38" fmla="*/ 593 w 699"/>
                <a:gd name="T39" fmla="*/ 488 h 696"/>
                <a:gd name="T40" fmla="*/ 689 w 699"/>
                <a:gd name="T41" fmla="*/ 581 h 696"/>
                <a:gd name="T42" fmla="*/ 686 w 699"/>
                <a:gd name="T43" fmla="*/ 589 h 696"/>
                <a:gd name="T44" fmla="*/ 506 w 699"/>
                <a:gd name="T45" fmla="*/ 692 h 696"/>
                <a:gd name="T46" fmla="*/ 398 w 699"/>
                <a:gd name="T47" fmla="*/ 674 h 696"/>
                <a:gd name="T48" fmla="*/ 231 w 699"/>
                <a:gd name="T49" fmla="*/ 696 h 696"/>
                <a:gd name="T50" fmla="*/ 133 w 699"/>
                <a:gd name="T51" fmla="*/ 631 h 696"/>
                <a:gd name="T52" fmla="*/ 232 w 699"/>
                <a:gd name="T53" fmla="*/ 688 h 696"/>
                <a:gd name="T54" fmla="*/ 398 w 699"/>
                <a:gd name="T55" fmla="*/ 667 h 696"/>
                <a:gd name="T56" fmla="*/ 505 w 699"/>
                <a:gd name="T57" fmla="*/ 684 h 696"/>
                <a:gd name="T58" fmla="*/ 681 w 699"/>
                <a:gd name="T59" fmla="*/ 584 h 696"/>
                <a:gd name="T60" fmla="*/ 612 w 699"/>
                <a:gd name="T61" fmla="*/ 462 h 696"/>
                <a:gd name="T62" fmla="*/ 596 w 699"/>
                <a:gd name="T63" fmla="*/ 312 h 696"/>
                <a:gd name="T64" fmla="*/ 615 w 699"/>
                <a:gd name="T65" fmla="*/ 161 h 696"/>
                <a:gd name="T66" fmla="*/ 558 w 699"/>
                <a:gd name="T67" fmla="*/ 176 h 696"/>
                <a:gd name="T68" fmla="*/ 548 w 699"/>
                <a:gd name="T69" fmla="*/ 76 h 696"/>
                <a:gd name="T70" fmla="*/ 549 w 699"/>
                <a:gd name="T71" fmla="*/ 19 h 696"/>
                <a:gd name="T72" fmla="*/ 395 w 699"/>
                <a:gd name="T73" fmla="*/ 34 h 696"/>
                <a:gd name="T74" fmla="*/ 303 w 699"/>
                <a:gd name="T75" fmla="*/ 34 h 696"/>
                <a:gd name="T76" fmla="*/ 230 w 699"/>
                <a:gd name="T77" fmla="*/ 75 h 696"/>
                <a:gd name="T78" fmla="*/ 243 w 699"/>
                <a:gd name="T79" fmla="*/ 150 h 696"/>
                <a:gd name="T80" fmla="*/ 148 w 699"/>
                <a:gd name="T81" fmla="*/ 277 h 696"/>
                <a:gd name="T82" fmla="*/ 136 w 699"/>
                <a:gd name="T83" fmla="*/ 227 h 696"/>
                <a:gd name="T84" fmla="*/ 63 w 699"/>
                <a:gd name="T85" fmla="*/ 265 h 696"/>
                <a:gd name="T86" fmla="*/ 55 w 699"/>
                <a:gd name="T87" fmla="*/ 376 h 696"/>
                <a:gd name="T88" fmla="*/ 55 w 699"/>
                <a:gd name="T89" fmla="*/ 531 h 696"/>
                <a:gd name="T90" fmla="*/ 60 w 699"/>
                <a:gd name="T91" fmla="*/ 593 h 696"/>
                <a:gd name="T92" fmla="*/ 133 w 699"/>
                <a:gd name="T93" fmla="*/ 631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99" h="696">
                  <a:moveTo>
                    <a:pt x="231" y="696"/>
                  </a:moveTo>
                  <a:lnTo>
                    <a:pt x="231" y="696"/>
                  </a:lnTo>
                  <a:lnTo>
                    <a:pt x="229" y="695"/>
                  </a:lnTo>
                  <a:lnTo>
                    <a:pt x="170" y="647"/>
                  </a:lnTo>
                  <a:lnTo>
                    <a:pt x="129" y="637"/>
                  </a:lnTo>
                  <a:lnTo>
                    <a:pt x="101" y="600"/>
                  </a:lnTo>
                  <a:lnTo>
                    <a:pt x="60" y="600"/>
                  </a:lnTo>
                  <a:lnTo>
                    <a:pt x="0" y="597"/>
                  </a:lnTo>
                  <a:lnTo>
                    <a:pt x="14" y="592"/>
                  </a:lnTo>
                  <a:lnTo>
                    <a:pt x="47" y="531"/>
                  </a:lnTo>
                  <a:lnTo>
                    <a:pt x="0" y="444"/>
                  </a:lnTo>
                  <a:lnTo>
                    <a:pt x="49" y="373"/>
                  </a:lnTo>
                  <a:lnTo>
                    <a:pt x="59" y="318"/>
                  </a:lnTo>
                  <a:lnTo>
                    <a:pt x="57" y="263"/>
                  </a:lnTo>
                  <a:lnTo>
                    <a:pt x="111" y="210"/>
                  </a:lnTo>
                  <a:lnTo>
                    <a:pt x="145" y="223"/>
                  </a:lnTo>
                  <a:lnTo>
                    <a:pt x="133" y="263"/>
                  </a:lnTo>
                  <a:lnTo>
                    <a:pt x="145" y="268"/>
                  </a:lnTo>
                  <a:lnTo>
                    <a:pt x="193" y="179"/>
                  </a:lnTo>
                  <a:lnTo>
                    <a:pt x="239" y="145"/>
                  </a:lnTo>
                  <a:lnTo>
                    <a:pt x="253" y="129"/>
                  </a:lnTo>
                  <a:lnTo>
                    <a:pt x="221" y="73"/>
                  </a:lnTo>
                  <a:lnTo>
                    <a:pt x="249" y="54"/>
                  </a:lnTo>
                  <a:lnTo>
                    <a:pt x="302" y="27"/>
                  </a:lnTo>
                  <a:lnTo>
                    <a:pt x="335" y="42"/>
                  </a:lnTo>
                  <a:lnTo>
                    <a:pt x="393" y="28"/>
                  </a:lnTo>
                  <a:lnTo>
                    <a:pt x="441" y="0"/>
                  </a:lnTo>
                  <a:lnTo>
                    <a:pt x="555" y="13"/>
                  </a:lnTo>
                  <a:lnTo>
                    <a:pt x="559" y="36"/>
                  </a:lnTo>
                  <a:lnTo>
                    <a:pt x="559" y="36"/>
                  </a:lnTo>
                  <a:lnTo>
                    <a:pt x="554" y="78"/>
                  </a:lnTo>
                  <a:lnTo>
                    <a:pt x="518" y="142"/>
                  </a:lnTo>
                  <a:lnTo>
                    <a:pt x="559" y="169"/>
                  </a:lnTo>
                  <a:lnTo>
                    <a:pt x="621" y="152"/>
                  </a:lnTo>
                  <a:lnTo>
                    <a:pt x="622" y="277"/>
                  </a:lnTo>
                  <a:lnTo>
                    <a:pt x="622" y="277"/>
                  </a:lnTo>
                  <a:lnTo>
                    <a:pt x="603" y="314"/>
                  </a:lnTo>
                  <a:lnTo>
                    <a:pt x="607" y="408"/>
                  </a:lnTo>
                  <a:lnTo>
                    <a:pt x="619" y="464"/>
                  </a:lnTo>
                  <a:lnTo>
                    <a:pt x="593" y="488"/>
                  </a:lnTo>
                  <a:lnTo>
                    <a:pt x="688" y="581"/>
                  </a:lnTo>
                  <a:lnTo>
                    <a:pt x="689" y="581"/>
                  </a:lnTo>
                  <a:lnTo>
                    <a:pt x="699" y="602"/>
                  </a:lnTo>
                  <a:lnTo>
                    <a:pt x="686" y="589"/>
                  </a:lnTo>
                  <a:lnTo>
                    <a:pt x="589" y="628"/>
                  </a:lnTo>
                  <a:lnTo>
                    <a:pt x="506" y="692"/>
                  </a:lnTo>
                  <a:lnTo>
                    <a:pt x="432" y="653"/>
                  </a:lnTo>
                  <a:lnTo>
                    <a:pt x="398" y="674"/>
                  </a:lnTo>
                  <a:lnTo>
                    <a:pt x="334" y="642"/>
                  </a:lnTo>
                  <a:lnTo>
                    <a:pt x="231" y="696"/>
                  </a:lnTo>
                  <a:close/>
                  <a:moveTo>
                    <a:pt x="133" y="631"/>
                  </a:moveTo>
                  <a:lnTo>
                    <a:pt x="133" y="631"/>
                  </a:lnTo>
                  <a:lnTo>
                    <a:pt x="174" y="642"/>
                  </a:lnTo>
                  <a:lnTo>
                    <a:pt x="232" y="688"/>
                  </a:lnTo>
                  <a:lnTo>
                    <a:pt x="334" y="634"/>
                  </a:lnTo>
                  <a:lnTo>
                    <a:pt x="398" y="667"/>
                  </a:lnTo>
                  <a:lnTo>
                    <a:pt x="432" y="645"/>
                  </a:lnTo>
                  <a:lnTo>
                    <a:pt x="505" y="684"/>
                  </a:lnTo>
                  <a:lnTo>
                    <a:pt x="586" y="622"/>
                  </a:lnTo>
                  <a:lnTo>
                    <a:pt x="681" y="584"/>
                  </a:lnTo>
                  <a:lnTo>
                    <a:pt x="583" y="487"/>
                  </a:lnTo>
                  <a:lnTo>
                    <a:pt x="612" y="462"/>
                  </a:lnTo>
                  <a:lnTo>
                    <a:pt x="600" y="409"/>
                  </a:lnTo>
                  <a:lnTo>
                    <a:pt x="596" y="312"/>
                  </a:lnTo>
                  <a:lnTo>
                    <a:pt x="615" y="275"/>
                  </a:lnTo>
                  <a:lnTo>
                    <a:pt x="615" y="161"/>
                  </a:lnTo>
                  <a:lnTo>
                    <a:pt x="607" y="163"/>
                  </a:lnTo>
                  <a:lnTo>
                    <a:pt x="558" y="176"/>
                  </a:lnTo>
                  <a:lnTo>
                    <a:pt x="509" y="145"/>
                  </a:lnTo>
                  <a:lnTo>
                    <a:pt x="548" y="76"/>
                  </a:lnTo>
                  <a:lnTo>
                    <a:pt x="552" y="36"/>
                  </a:lnTo>
                  <a:lnTo>
                    <a:pt x="549" y="19"/>
                  </a:lnTo>
                  <a:lnTo>
                    <a:pt x="443" y="7"/>
                  </a:lnTo>
                  <a:lnTo>
                    <a:pt x="395" y="34"/>
                  </a:lnTo>
                  <a:lnTo>
                    <a:pt x="335" y="49"/>
                  </a:lnTo>
                  <a:lnTo>
                    <a:pt x="303" y="34"/>
                  </a:lnTo>
                  <a:lnTo>
                    <a:pt x="252" y="59"/>
                  </a:lnTo>
                  <a:lnTo>
                    <a:pt x="230" y="75"/>
                  </a:lnTo>
                  <a:lnTo>
                    <a:pt x="261" y="130"/>
                  </a:lnTo>
                  <a:lnTo>
                    <a:pt x="243" y="150"/>
                  </a:lnTo>
                  <a:lnTo>
                    <a:pt x="197" y="184"/>
                  </a:lnTo>
                  <a:lnTo>
                    <a:pt x="148" y="277"/>
                  </a:lnTo>
                  <a:lnTo>
                    <a:pt x="124" y="267"/>
                  </a:lnTo>
                  <a:lnTo>
                    <a:pt x="136" y="227"/>
                  </a:lnTo>
                  <a:lnTo>
                    <a:pt x="112" y="218"/>
                  </a:lnTo>
                  <a:lnTo>
                    <a:pt x="63" y="265"/>
                  </a:lnTo>
                  <a:lnTo>
                    <a:pt x="65" y="319"/>
                  </a:lnTo>
                  <a:lnTo>
                    <a:pt x="55" y="376"/>
                  </a:lnTo>
                  <a:lnTo>
                    <a:pt x="8" y="445"/>
                  </a:lnTo>
                  <a:lnTo>
                    <a:pt x="55" y="531"/>
                  </a:lnTo>
                  <a:lnTo>
                    <a:pt x="21" y="592"/>
                  </a:lnTo>
                  <a:lnTo>
                    <a:pt x="60" y="593"/>
                  </a:lnTo>
                  <a:lnTo>
                    <a:pt x="105" y="593"/>
                  </a:lnTo>
                  <a:lnTo>
                    <a:pt x="133" y="631"/>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91" name="Freeform 86"/>
            <p:cNvSpPr>
              <a:spLocks/>
            </p:cNvSpPr>
            <p:nvPr/>
          </p:nvSpPr>
          <p:spPr bwMode="auto">
            <a:xfrm>
              <a:off x="3197" y="1520"/>
              <a:ext cx="169" cy="151"/>
            </a:xfrm>
            <a:custGeom>
              <a:avLst/>
              <a:gdLst>
                <a:gd name="T0" fmla="*/ 130 w 281"/>
                <a:gd name="T1" fmla="*/ 131 h 251"/>
                <a:gd name="T2" fmla="*/ 130 w 281"/>
                <a:gd name="T3" fmla="*/ 131 h 251"/>
                <a:gd name="T4" fmla="*/ 140 w 281"/>
                <a:gd name="T5" fmla="*/ 181 h 251"/>
                <a:gd name="T6" fmla="*/ 140 w 281"/>
                <a:gd name="T7" fmla="*/ 187 h 251"/>
                <a:gd name="T8" fmla="*/ 124 w 281"/>
                <a:gd name="T9" fmla="*/ 185 h 251"/>
                <a:gd name="T10" fmla="*/ 83 w 281"/>
                <a:gd name="T11" fmla="*/ 251 h 251"/>
                <a:gd name="T12" fmla="*/ 73 w 281"/>
                <a:gd name="T13" fmla="*/ 247 h 251"/>
                <a:gd name="T14" fmla="*/ 60 w 281"/>
                <a:gd name="T15" fmla="*/ 216 h 251"/>
                <a:gd name="T16" fmla="*/ 67 w 281"/>
                <a:gd name="T17" fmla="*/ 182 h 251"/>
                <a:gd name="T18" fmla="*/ 3 w 281"/>
                <a:gd name="T19" fmla="*/ 175 h 251"/>
                <a:gd name="T20" fmla="*/ 21 w 281"/>
                <a:gd name="T21" fmla="*/ 135 h 251"/>
                <a:gd name="T22" fmla="*/ 0 w 281"/>
                <a:gd name="T23" fmla="*/ 114 h 251"/>
                <a:gd name="T24" fmla="*/ 0 w 281"/>
                <a:gd name="T25" fmla="*/ 114 h 251"/>
                <a:gd name="T26" fmla="*/ 24 w 281"/>
                <a:gd name="T27" fmla="*/ 73 h 251"/>
                <a:gd name="T28" fmla="*/ 61 w 281"/>
                <a:gd name="T29" fmla="*/ 80 h 251"/>
                <a:gd name="T30" fmla="*/ 71 w 281"/>
                <a:gd name="T31" fmla="*/ 36 h 251"/>
                <a:gd name="T32" fmla="*/ 70 w 281"/>
                <a:gd name="T33" fmla="*/ 36 h 251"/>
                <a:gd name="T34" fmla="*/ 103 w 281"/>
                <a:gd name="T35" fmla="*/ 51 h 251"/>
                <a:gd name="T36" fmla="*/ 103 w 281"/>
                <a:gd name="T37" fmla="*/ 73 h 251"/>
                <a:gd name="T38" fmla="*/ 144 w 281"/>
                <a:gd name="T39" fmla="*/ 68 h 251"/>
                <a:gd name="T40" fmla="*/ 187 w 281"/>
                <a:gd name="T41" fmla="*/ 15 h 251"/>
                <a:gd name="T42" fmla="*/ 227 w 281"/>
                <a:gd name="T43" fmla="*/ 28 h 251"/>
                <a:gd name="T44" fmla="*/ 257 w 281"/>
                <a:gd name="T45" fmla="*/ 0 h 251"/>
                <a:gd name="T46" fmla="*/ 277 w 281"/>
                <a:gd name="T47" fmla="*/ 17 h 251"/>
                <a:gd name="T48" fmla="*/ 244 w 281"/>
                <a:gd name="T49" fmla="*/ 49 h 251"/>
                <a:gd name="T50" fmla="*/ 260 w 281"/>
                <a:gd name="T51" fmla="*/ 63 h 251"/>
                <a:gd name="T52" fmla="*/ 281 w 281"/>
                <a:gd name="T53" fmla="*/ 97 h 251"/>
                <a:gd name="T54" fmla="*/ 252 w 281"/>
                <a:gd name="T55" fmla="*/ 115 h 251"/>
                <a:gd name="T56" fmla="*/ 201 w 281"/>
                <a:gd name="T57" fmla="*/ 121 h 251"/>
                <a:gd name="T58" fmla="*/ 166 w 281"/>
                <a:gd name="T59" fmla="*/ 123 h 251"/>
                <a:gd name="T60" fmla="*/ 130 w 281"/>
                <a:gd name="T61" fmla="*/ 131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81" h="251">
                  <a:moveTo>
                    <a:pt x="130" y="131"/>
                  </a:moveTo>
                  <a:lnTo>
                    <a:pt x="130" y="131"/>
                  </a:lnTo>
                  <a:lnTo>
                    <a:pt x="140" y="181"/>
                  </a:lnTo>
                  <a:lnTo>
                    <a:pt x="140" y="187"/>
                  </a:lnTo>
                  <a:lnTo>
                    <a:pt x="124" y="185"/>
                  </a:lnTo>
                  <a:lnTo>
                    <a:pt x="83" y="251"/>
                  </a:lnTo>
                  <a:lnTo>
                    <a:pt x="73" y="247"/>
                  </a:lnTo>
                  <a:lnTo>
                    <a:pt x="60" y="216"/>
                  </a:lnTo>
                  <a:lnTo>
                    <a:pt x="67" y="182"/>
                  </a:lnTo>
                  <a:lnTo>
                    <a:pt x="3" y="175"/>
                  </a:lnTo>
                  <a:lnTo>
                    <a:pt x="21" y="135"/>
                  </a:lnTo>
                  <a:lnTo>
                    <a:pt x="0" y="114"/>
                  </a:lnTo>
                  <a:lnTo>
                    <a:pt x="0" y="114"/>
                  </a:lnTo>
                  <a:lnTo>
                    <a:pt x="24" y="73"/>
                  </a:lnTo>
                  <a:lnTo>
                    <a:pt x="61" y="80"/>
                  </a:lnTo>
                  <a:lnTo>
                    <a:pt x="71" y="36"/>
                  </a:lnTo>
                  <a:lnTo>
                    <a:pt x="70" y="36"/>
                  </a:lnTo>
                  <a:lnTo>
                    <a:pt x="103" y="51"/>
                  </a:lnTo>
                  <a:lnTo>
                    <a:pt x="103" y="73"/>
                  </a:lnTo>
                  <a:lnTo>
                    <a:pt x="144" y="68"/>
                  </a:lnTo>
                  <a:lnTo>
                    <a:pt x="187" y="15"/>
                  </a:lnTo>
                  <a:lnTo>
                    <a:pt x="227" y="28"/>
                  </a:lnTo>
                  <a:lnTo>
                    <a:pt x="257" y="0"/>
                  </a:lnTo>
                  <a:lnTo>
                    <a:pt x="277" y="17"/>
                  </a:lnTo>
                  <a:lnTo>
                    <a:pt x="244" y="49"/>
                  </a:lnTo>
                  <a:lnTo>
                    <a:pt x="260" y="63"/>
                  </a:lnTo>
                  <a:lnTo>
                    <a:pt x="281" y="97"/>
                  </a:lnTo>
                  <a:lnTo>
                    <a:pt x="252" y="115"/>
                  </a:lnTo>
                  <a:lnTo>
                    <a:pt x="201" y="121"/>
                  </a:lnTo>
                  <a:lnTo>
                    <a:pt x="166" y="123"/>
                  </a:lnTo>
                  <a:lnTo>
                    <a:pt x="130" y="131"/>
                  </a:lnTo>
                  <a:close/>
                </a:path>
              </a:pathLst>
            </a:custGeom>
            <a:pattFill prst="wdUpDiag">
              <a:fgClr>
                <a:schemeClr val="accent2"/>
              </a:fgClr>
              <a:bgClr>
                <a:schemeClr val="accent1"/>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92" name="Freeform 87"/>
            <p:cNvSpPr>
              <a:spLocks noEditPoints="1"/>
            </p:cNvSpPr>
            <p:nvPr/>
          </p:nvSpPr>
          <p:spPr bwMode="auto">
            <a:xfrm>
              <a:off x="3193" y="1517"/>
              <a:ext cx="176" cy="156"/>
            </a:xfrm>
            <a:custGeom>
              <a:avLst/>
              <a:gdLst>
                <a:gd name="T0" fmla="*/ 92 w 293"/>
                <a:gd name="T1" fmla="*/ 260 h 260"/>
                <a:gd name="T2" fmla="*/ 92 w 293"/>
                <a:gd name="T3" fmla="*/ 260 h 260"/>
                <a:gd name="T4" fmla="*/ 77 w 293"/>
                <a:gd name="T5" fmla="*/ 255 h 260"/>
                <a:gd name="T6" fmla="*/ 64 w 293"/>
                <a:gd name="T7" fmla="*/ 221 h 260"/>
                <a:gd name="T8" fmla="*/ 70 w 293"/>
                <a:gd name="T9" fmla="*/ 190 h 260"/>
                <a:gd name="T10" fmla="*/ 5 w 293"/>
                <a:gd name="T11" fmla="*/ 183 h 260"/>
                <a:gd name="T12" fmla="*/ 24 w 293"/>
                <a:gd name="T13" fmla="*/ 141 h 260"/>
                <a:gd name="T14" fmla="*/ 6 w 293"/>
                <a:gd name="T15" fmla="*/ 122 h 260"/>
                <a:gd name="T16" fmla="*/ 0 w 293"/>
                <a:gd name="T17" fmla="*/ 124 h 260"/>
                <a:gd name="T18" fmla="*/ 4 w 293"/>
                <a:gd name="T19" fmla="*/ 117 h 260"/>
                <a:gd name="T20" fmla="*/ 29 w 293"/>
                <a:gd name="T21" fmla="*/ 75 h 260"/>
                <a:gd name="T22" fmla="*/ 66 w 293"/>
                <a:gd name="T23" fmla="*/ 81 h 260"/>
                <a:gd name="T24" fmla="*/ 74 w 293"/>
                <a:gd name="T25" fmla="*/ 43 h 260"/>
                <a:gd name="T26" fmla="*/ 61 w 293"/>
                <a:gd name="T27" fmla="*/ 37 h 260"/>
                <a:gd name="T28" fmla="*/ 82 w 293"/>
                <a:gd name="T29" fmla="*/ 38 h 260"/>
                <a:gd name="T30" fmla="*/ 81 w 293"/>
                <a:gd name="T31" fmla="*/ 39 h 260"/>
                <a:gd name="T32" fmla="*/ 113 w 293"/>
                <a:gd name="T33" fmla="*/ 54 h 260"/>
                <a:gd name="T34" fmla="*/ 113 w 293"/>
                <a:gd name="T35" fmla="*/ 74 h 260"/>
                <a:gd name="T36" fmla="*/ 149 w 293"/>
                <a:gd name="T37" fmla="*/ 70 h 260"/>
                <a:gd name="T38" fmla="*/ 193 w 293"/>
                <a:gd name="T39" fmla="*/ 16 h 260"/>
                <a:gd name="T40" fmla="*/ 233 w 293"/>
                <a:gd name="T41" fmla="*/ 29 h 260"/>
                <a:gd name="T42" fmla="*/ 264 w 293"/>
                <a:gd name="T43" fmla="*/ 0 h 260"/>
                <a:gd name="T44" fmla="*/ 289 w 293"/>
                <a:gd name="T45" fmla="*/ 22 h 260"/>
                <a:gd name="T46" fmla="*/ 256 w 293"/>
                <a:gd name="T47" fmla="*/ 54 h 260"/>
                <a:gd name="T48" fmla="*/ 270 w 293"/>
                <a:gd name="T49" fmla="*/ 66 h 260"/>
                <a:gd name="T50" fmla="*/ 293 w 293"/>
                <a:gd name="T51" fmla="*/ 103 h 260"/>
                <a:gd name="T52" fmla="*/ 260 w 293"/>
                <a:gd name="T53" fmla="*/ 124 h 260"/>
                <a:gd name="T54" fmla="*/ 209 w 293"/>
                <a:gd name="T55" fmla="*/ 130 h 260"/>
                <a:gd name="T56" fmla="*/ 173 w 293"/>
                <a:gd name="T57" fmla="*/ 131 h 260"/>
                <a:gd name="T58" fmla="*/ 140 w 293"/>
                <a:gd name="T59" fmla="*/ 138 h 260"/>
                <a:gd name="T60" fmla="*/ 150 w 293"/>
                <a:gd name="T61" fmla="*/ 185 h 260"/>
                <a:gd name="T62" fmla="*/ 150 w 293"/>
                <a:gd name="T63" fmla="*/ 196 h 260"/>
                <a:gd name="T64" fmla="*/ 133 w 293"/>
                <a:gd name="T65" fmla="*/ 194 h 260"/>
                <a:gd name="T66" fmla="*/ 92 w 293"/>
                <a:gd name="T67" fmla="*/ 260 h 260"/>
                <a:gd name="T68" fmla="*/ 82 w 293"/>
                <a:gd name="T69" fmla="*/ 249 h 260"/>
                <a:gd name="T70" fmla="*/ 82 w 293"/>
                <a:gd name="T71" fmla="*/ 249 h 260"/>
                <a:gd name="T72" fmla="*/ 89 w 293"/>
                <a:gd name="T73" fmla="*/ 252 h 260"/>
                <a:gd name="T74" fmla="*/ 130 w 293"/>
                <a:gd name="T75" fmla="*/ 187 h 260"/>
                <a:gd name="T76" fmla="*/ 143 w 293"/>
                <a:gd name="T77" fmla="*/ 188 h 260"/>
                <a:gd name="T78" fmla="*/ 143 w 293"/>
                <a:gd name="T79" fmla="*/ 186 h 260"/>
                <a:gd name="T80" fmla="*/ 133 w 293"/>
                <a:gd name="T81" fmla="*/ 133 h 260"/>
                <a:gd name="T82" fmla="*/ 172 w 293"/>
                <a:gd name="T83" fmla="*/ 125 h 260"/>
                <a:gd name="T84" fmla="*/ 208 w 293"/>
                <a:gd name="T85" fmla="*/ 123 h 260"/>
                <a:gd name="T86" fmla="*/ 258 w 293"/>
                <a:gd name="T87" fmla="*/ 117 h 260"/>
                <a:gd name="T88" fmla="*/ 284 w 293"/>
                <a:gd name="T89" fmla="*/ 101 h 260"/>
                <a:gd name="T90" fmla="*/ 265 w 293"/>
                <a:gd name="T91" fmla="*/ 70 h 260"/>
                <a:gd name="T92" fmla="*/ 246 w 293"/>
                <a:gd name="T93" fmla="*/ 54 h 260"/>
                <a:gd name="T94" fmla="*/ 279 w 293"/>
                <a:gd name="T95" fmla="*/ 22 h 260"/>
                <a:gd name="T96" fmla="*/ 264 w 293"/>
                <a:gd name="T97" fmla="*/ 9 h 260"/>
                <a:gd name="T98" fmla="*/ 235 w 293"/>
                <a:gd name="T99" fmla="*/ 36 h 260"/>
                <a:gd name="T100" fmla="*/ 195 w 293"/>
                <a:gd name="T101" fmla="*/ 23 h 260"/>
                <a:gd name="T102" fmla="*/ 153 w 293"/>
                <a:gd name="T103" fmla="*/ 76 h 260"/>
                <a:gd name="T104" fmla="*/ 107 w 293"/>
                <a:gd name="T105" fmla="*/ 81 h 260"/>
                <a:gd name="T106" fmla="*/ 107 w 293"/>
                <a:gd name="T107" fmla="*/ 58 h 260"/>
                <a:gd name="T108" fmla="*/ 80 w 293"/>
                <a:gd name="T109" fmla="*/ 46 h 260"/>
                <a:gd name="T110" fmla="*/ 71 w 293"/>
                <a:gd name="T111" fmla="*/ 89 h 260"/>
                <a:gd name="T112" fmla="*/ 33 w 293"/>
                <a:gd name="T113" fmla="*/ 82 h 260"/>
                <a:gd name="T114" fmla="*/ 11 w 293"/>
                <a:gd name="T115" fmla="*/ 118 h 260"/>
                <a:gd name="T116" fmla="*/ 32 w 293"/>
                <a:gd name="T117" fmla="*/ 140 h 260"/>
                <a:gd name="T118" fmla="*/ 15 w 293"/>
                <a:gd name="T119" fmla="*/ 177 h 260"/>
                <a:gd name="T120" fmla="*/ 78 w 293"/>
                <a:gd name="T121" fmla="*/ 184 h 260"/>
                <a:gd name="T122" fmla="*/ 71 w 293"/>
                <a:gd name="T123" fmla="*/ 220 h 260"/>
                <a:gd name="T124" fmla="*/ 82 w 293"/>
                <a:gd name="T125" fmla="*/ 249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93" h="260">
                  <a:moveTo>
                    <a:pt x="92" y="260"/>
                  </a:moveTo>
                  <a:lnTo>
                    <a:pt x="92" y="260"/>
                  </a:lnTo>
                  <a:lnTo>
                    <a:pt x="77" y="255"/>
                  </a:lnTo>
                  <a:lnTo>
                    <a:pt x="64" y="221"/>
                  </a:lnTo>
                  <a:lnTo>
                    <a:pt x="70" y="190"/>
                  </a:lnTo>
                  <a:lnTo>
                    <a:pt x="5" y="183"/>
                  </a:lnTo>
                  <a:lnTo>
                    <a:pt x="24" y="141"/>
                  </a:lnTo>
                  <a:lnTo>
                    <a:pt x="6" y="122"/>
                  </a:lnTo>
                  <a:lnTo>
                    <a:pt x="0" y="124"/>
                  </a:lnTo>
                  <a:lnTo>
                    <a:pt x="4" y="117"/>
                  </a:lnTo>
                  <a:lnTo>
                    <a:pt x="29" y="75"/>
                  </a:lnTo>
                  <a:lnTo>
                    <a:pt x="66" y="81"/>
                  </a:lnTo>
                  <a:lnTo>
                    <a:pt x="74" y="43"/>
                  </a:lnTo>
                  <a:lnTo>
                    <a:pt x="61" y="37"/>
                  </a:lnTo>
                  <a:lnTo>
                    <a:pt x="82" y="38"/>
                  </a:lnTo>
                  <a:lnTo>
                    <a:pt x="81" y="39"/>
                  </a:lnTo>
                  <a:lnTo>
                    <a:pt x="113" y="54"/>
                  </a:lnTo>
                  <a:lnTo>
                    <a:pt x="113" y="74"/>
                  </a:lnTo>
                  <a:lnTo>
                    <a:pt x="149" y="70"/>
                  </a:lnTo>
                  <a:lnTo>
                    <a:pt x="193" y="16"/>
                  </a:lnTo>
                  <a:lnTo>
                    <a:pt x="233" y="29"/>
                  </a:lnTo>
                  <a:lnTo>
                    <a:pt x="264" y="0"/>
                  </a:lnTo>
                  <a:lnTo>
                    <a:pt x="289" y="22"/>
                  </a:lnTo>
                  <a:lnTo>
                    <a:pt x="256" y="54"/>
                  </a:lnTo>
                  <a:lnTo>
                    <a:pt x="270" y="66"/>
                  </a:lnTo>
                  <a:lnTo>
                    <a:pt x="293" y="103"/>
                  </a:lnTo>
                  <a:lnTo>
                    <a:pt x="260" y="124"/>
                  </a:lnTo>
                  <a:lnTo>
                    <a:pt x="209" y="130"/>
                  </a:lnTo>
                  <a:lnTo>
                    <a:pt x="173" y="131"/>
                  </a:lnTo>
                  <a:lnTo>
                    <a:pt x="140" y="138"/>
                  </a:lnTo>
                  <a:lnTo>
                    <a:pt x="150" y="185"/>
                  </a:lnTo>
                  <a:lnTo>
                    <a:pt x="150" y="196"/>
                  </a:lnTo>
                  <a:lnTo>
                    <a:pt x="133" y="194"/>
                  </a:lnTo>
                  <a:lnTo>
                    <a:pt x="92" y="260"/>
                  </a:lnTo>
                  <a:close/>
                  <a:moveTo>
                    <a:pt x="82" y="249"/>
                  </a:moveTo>
                  <a:lnTo>
                    <a:pt x="82" y="249"/>
                  </a:lnTo>
                  <a:lnTo>
                    <a:pt x="89" y="252"/>
                  </a:lnTo>
                  <a:lnTo>
                    <a:pt x="130" y="187"/>
                  </a:lnTo>
                  <a:lnTo>
                    <a:pt x="143" y="188"/>
                  </a:lnTo>
                  <a:lnTo>
                    <a:pt x="143" y="186"/>
                  </a:lnTo>
                  <a:lnTo>
                    <a:pt x="133" y="133"/>
                  </a:lnTo>
                  <a:lnTo>
                    <a:pt x="172" y="125"/>
                  </a:lnTo>
                  <a:lnTo>
                    <a:pt x="208" y="123"/>
                  </a:lnTo>
                  <a:lnTo>
                    <a:pt x="258" y="117"/>
                  </a:lnTo>
                  <a:lnTo>
                    <a:pt x="284" y="101"/>
                  </a:lnTo>
                  <a:lnTo>
                    <a:pt x="265" y="70"/>
                  </a:lnTo>
                  <a:lnTo>
                    <a:pt x="246" y="54"/>
                  </a:lnTo>
                  <a:lnTo>
                    <a:pt x="279" y="22"/>
                  </a:lnTo>
                  <a:lnTo>
                    <a:pt x="264" y="9"/>
                  </a:lnTo>
                  <a:lnTo>
                    <a:pt x="235" y="36"/>
                  </a:lnTo>
                  <a:lnTo>
                    <a:pt x="195" y="23"/>
                  </a:lnTo>
                  <a:lnTo>
                    <a:pt x="153" y="76"/>
                  </a:lnTo>
                  <a:lnTo>
                    <a:pt x="107" y="81"/>
                  </a:lnTo>
                  <a:lnTo>
                    <a:pt x="107" y="58"/>
                  </a:lnTo>
                  <a:lnTo>
                    <a:pt x="80" y="46"/>
                  </a:lnTo>
                  <a:lnTo>
                    <a:pt x="71" y="89"/>
                  </a:lnTo>
                  <a:lnTo>
                    <a:pt x="33" y="82"/>
                  </a:lnTo>
                  <a:lnTo>
                    <a:pt x="11" y="118"/>
                  </a:lnTo>
                  <a:lnTo>
                    <a:pt x="32" y="140"/>
                  </a:lnTo>
                  <a:lnTo>
                    <a:pt x="15" y="177"/>
                  </a:lnTo>
                  <a:lnTo>
                    <a:pt x="78" y="184"/>
                  </a:lnTo>
                  <a:lnTo>
                    <a:pt x="71" y="220"/>
                  </a:lnTo>
                  <a:lnTo>
                    <a:pt x="82" y="249"/>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93" name="Freeform 88"/>
            <p:cNvSpPr>
              <a:spLocks/>
            </p:cNvSpPr>
            <p:nvPr/>
          </p:nvSpPr>
          <p:spPr bwMode="auto">
            <a:xfrm>
              <a:off x="4028" y="2592"/>
              <a:ext cx="445" cy="428"/>
            </a:xfrm>
            <a:custGeom>
              <a:avLst/>
              <a:gdLst>
                <a:gd name="T0" fmla="*/ 362 w 741"/>
                <a:gd name="T1" fmla="*/ 712 h 712"/>
                <a:gd name="T2" fmla="*/ 353 w 741"/>
                <a:gd name="T3" fmla="*/ 632 h 712"/>
                <a:gd name="T4" fmla="*/ 334 w 741"/>
                <a:gd name="T5" fmla="*/ 560 h 712"/>
                <a:gd name="T6" fmla="*/ 308 w 741"/>
                <a:gd name="T7" fmla="*/ 467 h 712"/>
                <a:gd name="T8" fmla="*/ 325 w 741"/>
                <a:gd name="T9" fmla="*/ 416 h 712"/>
                <a:gd name="T10" fmla="*/ 334 w 741"/>
                <a:gd name="T11" fmla="*/ 478 h 712"/>
                <a:gd name="T12" fmla="*/ 365 w 741"/>
                <a:gd name="T13" fmla="*/ 463 h 712"/>
                <a:gd name="T14" fmla="*/ 419 w 741"/>
                <a:gd name="T15" fmla="*/ 431 h 712"/>
                <a:gd name="T16" fmla="*/ 530 w 741"/>
                <a:gd name="T17" fmla="*/ 473 h 712"/>
                <a:gd name="T18" fmla="*/ 546 w 741"/>
                <a:gd name="T19" fmla="*/ 389 h 712"/>
                <a:gd name="T20" fmla="*/ 503 w 741"/>
                <a:gd name="T21" fmla="*/ 342 h 712"/>
                <a:gd name="T22" fmla="*/ 543 w 741"/>
                <a:gd name="T23" fmla="*/ 291 h 712"/>
                <a:gd name="T24" fmla="*/ 603 w 741"/>
                <a:gd name="T25" fmla="*/ 282 h 712"/>
                <a:gd name="T26" fmla="*/ 679 w 741"/>
                <a:gd name="T27" fmla="*/ 214 h 712"/>
                <a:gd name="T28" fmla="*/ 704 w 741"/>
                <a:gd name="T29" fmla="*/ 176 h 712"/>
                <a:gd name="T30" fmla="*/ 741 w 741"/>
                <a:gd name="T31" fmla="*/ 92 h 712"/>
                <a:gd name="T32" fmla="*/ 736 w 741"/>
                <a:gd name="T33" fmla="*/ 62 h 712"/>
                <a:gd name="T34" fmla="*/ 592 w 741"/>
                <a:gd name="T35" fmla="*/ 95 h 712"/>
                <a:gd name="T36" fmla="*/ 520 w 741"/>
                <a:gd name="T37" fmla="*/ 11 h 712"/>
                <a:gd name="T38" fmla="*/ 436 w 741"/>
                <a:gd name="T39" fmla="*/ 26 h 712"/>
                <a:gd name="T40" fmla="*/ 347 w 741"/>
                <a:gd name="T41" fmla="*/ 48 h 712"/>
                <a:gd name="T42" fmla="*/ 340 w 741"/>
                <a:gd name="T43" fmla="*/ 0 h 712"/>
                <a:gd name="T44" fmla="*/ 253 w 741"/>
                <a:gd name="T45" fmla="*/ 63 h 712"/>
                <a:gd name="T46" fmla="*/ 86 w 741"/>
                <a:gd name="T47" fmla="*/ 49 h 712"/>
                <a:gd name="T48" fmla="*/ 53 w 741"/>
                <a:gd name="T49" fmla="*/ 80 h 712"/>
                <a:gd name="T50" fmla="*/ 20 w 741"/>
                <a:gd name="T51" fmla="*/ 61 h 712"/>
                <a:gd name="T52" fmla="*/ 28 w 741"/>
                <a:gd name="T53" fmla="*/ 125 h 712"/>
                <a:gd name="T54" fmla="*/ 107 w 741"/>
                <a:gd name="T55" fmla="*/ 101 h 712"/>
                <a:gd name="T56" fmla="*/ 189 w 741"/>
                <a:gd name="T57" fmla="*/ 130 h 712"/>
                <a:gd name="T58" fmla="*/ 147 w 741"/>
                <a:gd name="T59" fmla="*/ 238 h 712"/>
                <a:gd name="T60" fmla="*/ 240 w 741"/>
                <a:gd name="T61" fmla="*/ 253 h 712"/>
                <a:gd name="T62" fmla="*/ 251 w 741"/>
                <a:gd name="T63" fmla="*/ 325 h 712"/>
                <a:gd name="T64" fmla="*/ 252 w 741"/>
                <a:gd name="T65" fmla="*/ 370 h 712"/>
                <a:gd name="T66" fmla="*/ 236 w 741"/>
                <a:gd name="T67" fmla="*/ 502 h 712"/>
                <a:gd name="T68" fmla="*/ 221 w 741"/>
                <a:gd name="T69" fmla="*/ 582 h 712"/>
                <a:gd name="T70" fmla="*/ 362 w 741"/>
                <a:gd name="T71" fmla="*/ 712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41" h="712">
                  <a:moveTo>
                    <a:pt x="362" y="712"/>
                  </a:moveTo>
                  <a:lnTo>
                    <a:pt x="362" y="712"/>
                  </a:lnTo>
                  <a:lnTo>
                    <a:pt x="426" y="675"/>
                  </a:lnTo>
                  <a:lnTo>
                    <a:pt x="353" y="632"/>
                  </a:lnTo>
                  <a:lnTo>
                    <a:pt x="345" y="603"/>
                  </a:lnTo>
                  <a:lnTo>
                    <a:pt x="334" y="560"/>
                  </a:lnTo>
                  <a:lnTo>
                    <a:pt x="320" y="510"/>
                  </a:lnTo>
                  <a:lnTo>
                    <a:pt x="308" y="467"/>
                  </a:lnTo>
                  <a:lnTo>
                    <a:pt x="304" y="448"/>
                  </a:lnTo>
                  <a:lnTo>
                    <a:pt x="325" y="416"/>
                  </a:lnTo>
                  <a:lnTo>
                    <a:pt x="345" y="424"/>
                  </a:lnTo>
                  <a:lnTo>
                    <a:pt x="334" y="478"/>
                  </a:lnTo>
                  <a:lnTo>
                    <a:pt x="352" y="478"/>
                  </a:lnTo>
                  <a:lnTo>
                    <a:pt x="365" y="463"/>
                  </a:lnTo>
                  <a:lnTo>
                    <a:pt x="393" y="431"/>
                  </a:lnTo>
                  <a:lnTo>
                    <a:pt x="419" y="431"/>
                  </a:lnTo>
                  <a:lnTo>
                    <a:pt x="425" y="484"/>
                  </a:lnTo>
                  <a:lnTo>
                    <a:pt x="530" y="473"/>
                  </a:lnTo>
                  <a:lnTo>
                    <a:pt x="522" y="408"/>
                  </a:lnTo>
                  <a:lnTo>
                    <a:pt x="546" y="389"/>
                  </a:lnTo>
                  <a:lnTo>
                    <a:pt x="535" y="356"/>
                  </a:lnTo>
                  <a:lnTo>
                    <a:pt x="503" y="342"/>
                  </a:lnTo>
                  <a:lnTo>
                    <a:pt x="515" y="318"/>
                  </a:lnTo>
                  <a:lnTo>
                    <a:pt x="543" y="291"/>
                  </a:lnTo>
                  <a:lnTo>
                    <a:pt x="570" y="279"/>
                  </a:lnTo>
                  <a:lnTo>
                    <a:pt x="603" y="282"/>
                  </a:lnTo>
                  <a:lnTo>
                    <a:pt x="680" y="249"/>
                  </a:lnTo>
                  <a:lnTo>
                    <a:pt x="679" y="214"/>
                  </a:lnTo>
                  <a:lnTo>
                    <a:pt x="707" y="202"/>
                  </a:lnTo>
                  <a:lnTo>
                    <a:pt x="704" y="176"/>
                  </a:lnTo>
                  <a:lnTo>
                    <a:pt x="701" y="142"/>
                  </a:lnTo>
                  <a:lnTo>
                    <a:pt x="741" y="92"/>
                  </a:lnTo>
                  <a:lnTo>
                    <a:pt x="740" y="78"/>
                  </a:lnTo>
                  <a:lnTo>
                    <a:pt x="736" y="62"/>
                  </a:lnTo>
                  <a:lnTo>
                    <a:pt x="671" y="89"/>
                  </a:lnTo>
                  <a:lnTo>
                    <a:pt x="592" y="95"/>
                  </a:lnTo>
                  <a:lnTo>
                    <a:pt x="515" y="79"/>
                  </a:lnTo>
                  <a:lnTo>
                    <a:pt x="520" y="11"/>
                  </a:lnTo>
                  <a:lnTo>
                    <a:pt x="438" y="7"/>
                  </a:lnTo>
                  <a:lnTo>
                    <a:pt x="436" y="26"/>
                  </a:lnTo>
                  <a:lnTo>
                    <a:pt x="433" y="45"/>
                  </a:lnTo>
                  <a:lnTo>
                    <a:pt x="347" y="48"/>
                  </a:lnTo>
                  <a:lnTo>
                    <a:pt x="346" y="24"/>
                  </a:lnTo>
                  <a:lnTo>
                    <a:pt x="340" y="0"/>
                  </a:lnTo>
                  <a:lnTo>
                    <a:pt x="288" y="3"/>
                  </a:lnTo>
                  <a:lnTo>
                    <a:pt x="253" y="63"/>
                  </a:lnTo>
                  <a:lnTo>
                    <a:pt x="198" y="40"/>
                  </a:lnTo>
                  <a:lnTo>
                    <a:pt x="86" y="49"/>
                  </a:lnTo>
                  <a:lnTo>
                    <a:pt x="75" y="59"/>
                  </a:lnTo>
                  <a:lnTo>
                    <a:pt x="53" y="80"/>
                  </a:lnTo>
                  <a:lnTo>
                    <a:pt x="40" y="63"/>
                  </a:lnTo>
                  <a:lnTo>
                    <a:pt x="20" y="61"/>
                  </a:lnTo>
                  <a:lnTo>
                    <a:pt x="0" y="96"/>
                  </a:lnTo>
                  <a:lnTo>
                    <a:pt x="28" y="125"/>
                  </a:lnTo>
                  <a:lnTo>
                    <a:pt x="75" y="98"/>
                  </a:lnTo>
                  <a:lnTo>
                    <a:pt x="107" y="101"/>
                  </a:lnTo>
                  <a:lnTo>
                    <a:pt x="185" y="110"/>
                  </a:lnTo>
                  <a:lnTo>
                    <a:pt x="189" y="130"/>
                  </a:lnTo>
                  <a:lnTo>
                    <a:pt x="184" y="171"/>
                  </a:lnTo>
                  <a:lnTo>
                    <a:pt x="147" y="238"/>
                  </a:lnTo>
                  <a:lnTo>
                    <a:pt x="192" y="266"/>
                  </a:lnTo>
                  <a:lnTo>
                    <a:pt x="240" y="253"/>
                  </a:lnTo>
                  <a:lnTo>
                    <a:pt x="251" y="250"/>
                  </a:lnTo>
                  <a:lnTo>
                    <a:pt x="251" y="325"/>
                  </a:lnTo>
                  <a:lnTo>
                    <a:pt x="251" y="340"/>
                  </a:lnTo>
                  <a:lnTo>
                    <a:pt x="252" y="370"/>
                  </a:lnTo>
                  <a:lnTo>
                    <a:pt x="232" y="407"/>
                  </a:lnTo>
                  <a:lnTo>
                    <a:pt x="236" y="502"/>
                  </a:lnTo>
                  <a:lnTo>
                    <a:pt x="248" y="557"/>
                  </a:lnTo>
                  <a:lnTo>
                    <a:pt x="221" y="582"/>
                  </a:lnTo>
                  <a:lnTo>
                    <a:pt x="320" y="679"/>
                  </a:lnTo>
                  <a:lnTo>
                    <a:pt x="362" y="712"/>
                  </a:lnTo>
                  <a:close/>
                </a:path>
              </a:pathLst>
            </a:custGeom>
            <a:pattFill prst="wdUpDiag">
              <a:fgClr>
                <a:schemeClr val="accent2"/>
              </a:fgClr>
              <a:bgClr>
                <a:schemeClr val="accent1"/>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94" name="Freeform 89"/>
            <p:cNvSpPr>
              <a:spLocks noEditPoints="1"/>
            </p:cNvSpPr>
            <p:nvPr/>
          </p:nvSpPr>
          <p:spPr bwMode="auto">
            <a:xfrm>
              <a:off x="4025" y="2590"/>
              <a:ext cx="450" cy="432"/>
            </a:xfrm>
            <a:custGeom>
              <a:avLst/>
              <a:gdLst>
                <a:gd name="T0" fmla="*/ 323 w 749"/>
                <a:gd name="T1" fmla="*/ 685 h 719"/>
                <a:gd name="T2" fmla="*/ 238 w 749"/>
                <a:gd name="T3" fmla="*/ 506 h 719"/>
                <a:gd name="T4" fmla="*/ 253 w 749"/>
                <a:gd name="T5" fmla="*/ 258 h 719"/>
                <a:gd name="T6" fmla="*/ 147 w 749"/>
                <a:gd name="T7" fmla="*/ 242 h 719"/>
                <a:gd name="T8" fmla="*/ 187 w 749"/>
                <a:gd name="T9" fmla="*/ 116 h 719"/>
                <a:gd name="T10" fmla="*/ 0 w 749"/>
                <a:gd name="T11" fmla="*/ 99 h 719"/>
                <a:gd name="T12" fmla="*/ 59 w 749"/>
                <a:gd name="T13" fmla="*/ 78 h 719"/>
                <a:gd name="T14" fmla="*/ 204 w 749"/>
                <a:gd name="T15" fmla="*/ 40 h 719"/>
                <a:gd name="T16" fmla="*/ 348 w 749"/>
                <a:gd name="T17" fmla="*/ 0 h 719"/>
                <a:gd name="T18" fmla="*/ 435 w 749"/>
                <a:gd name="T19" fmla="*/ 45 h 719"/>
                <a:gd name="T20" fmla="*/ 528 w 749"/>
                <a:gd name="T21" fmla="*/ 11 h 719"/>
                <a:gd name="T22" fmla="*/ 675 w 749"/>
                <a:gd name="T23" fmla="*/ 89 h 719"/>
                <a:gd name="T24" fmla="*/ 749 w 749"/>
                <a:gd name="T25" fmla="*/ 96 h 719"/>
                <a:gd name="T26" fmla="*/ 687 w 749"/>
                <a:gd name="T27" fmla="*/ 220 h 719"/>
                <a:gd name="T28" fmla="*/ 576 w 749"/>
                <a:gd name="T29" fmla="*/ 286 h 719"/>
                <a:gd name="T30" fmla="*/ 513 w 749"/>
                <a:gd name="T31" fmla="*/ 343 h 719"/>
                <a:gd name="T32" fmla="*/ 530 w 749"/>
                <a:gd name="T33" fmla="*/ 412 h 719"/>
                <a:gd name="T34" fmla="*/ 421 w 749"/>
                <a:gd name="T35" fmla="*/ 438 h 719"/>
                <a:gd name="T36" fmla="*/ 335 w 749"/>
                <a:gd name="T37" fmla="*/ 485 h 719"/>
                <a:gd name="T38" fmla="*/ 312 w 749"/>
                <a:gd name="T39" fmla="*/ 451 h 719"/>
                <a:gd name="T40" fmla="*/ 342 w 749"/>
                <a:gd name="T41" fmla="*/ 562 h 719"/>
                <a:gd name="T42" fmla="*/ 366 w 749"/>
                <a:gd name="T43" fmla="*/ 719 h 719"/>
                <a:gd name="T44" fmla="*/ 328 w 749"/>
                <a:gd name="T45" fmla="*/ 680 h 719"/>
                <a:gd name="T46" fmla="*/ 355 w 749"/>
                <a:gd name="T47" fmla="*/ 637 h 719"/>
                <a:gd name="T48" fmla="*/ 305 w 749"/>
                <a:gd name="T49" fmla="*/ 450 h 719"/>
                <a:gd name="T50" fmla="*/ 343 w 749"/>
                <a:gd name="T51" fmla="*/ 478 h 719"/>
                <a:gd name="T52" fmla="*/ 427 w 749"/>
                <a:gd name="T53" fmla="*/ 431 h 719"/>
                <a:gd name="T54" fmla="*/ 523 w 749"/>
                <a:gd name="T55" fmla="*/ 409 h 719"/>
                <a:gd name="T56" fmla="*/ 504 w 749"/>
                <a:gd name="T57" fmla="*/ 346 h 719"/>
                <a:gd name="T58" fmla="*/ 574 w 749"/>
                <a:gd name="T59" fmla="*/ 279 h 719"/>
                <a:gd name="T60" fmla="*/ 680 w 749"/>
                <a:gd name="T61" fmla="*/ 215 h 719"/>
                <a:gd name="T62" fmla="*/ 742 w 749"/>
                <a:gd name="T63" fmla="*/ 93 h 719"/>
                <a:gd name="T64" fmla="*/ 676 w 749"/>
                <a:gd name="T65" fmla="*/ 95 h 719"/>
                <a:gd name="T66" fmla="*/ 517 w 749"/>
                <a:gd name="T67" fmla="*/ 84 h 719"/>
                <a:gd name="T68" fmla="*/ 444 w 749"/>
                <a:gd name="T69" fmla="*/ 29 h 719"/>
                <a:gd name="T70" fmla="*/ 347 w 749"/>
                <a:gd name="T71" fmla="*/ 27 h 719"/>
                <a:gd name="T72" fmla="*/ 259 w 749"/>
                <a:gd name="T73" fmla="*/ 70 h 719"/>
                <a:gd name="T74" fmla="*/ 58 w 749"/>
                <a:gd name="T75" fmla="*/ 88 h 719"/>
                <a:gd name="T76" fmla="*/ 9 w 749"/>
                <a:gd name="T77" fmla="*/ 98 h 719"/>
                <a:gd name="T78" fmla="*/ 193 w 749"/>
                <a:gd name="T79" fmla="*/ 110 h 719"/>
                <a:gd name="T80" fmla="*/ 156 w 749"/>
                <a:gd name="T81" fmla="*/ 239 h 719"/>
                <a:gd name="T82" fmla="*/ 260 w 749"/>
                <a:gd name="T83" fmla="*/ 374 h 719"/>
                <a:gd name="T84" fmla="*/ 245 w 749"/>
                <a:gd name="T85" fmla="*/ 505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49" h="719">
                  <a:moveTo>
                    <a:pt x="366" y="719"/>
                  </a:moveTo>
                  <a:lnTo>
                    <a:pt x="366" y="719"/>
                  </a:lnTo>
                  <a:lnTo>
                    <a:pt x="323" y="685"/>
                  </a:lnTo>
                  <a:lnTo>
                    <a:pt x="221" y="584"/>
                  </a:lnTo>
                  <a:lnTo>
                    <a:pt x="250" y="559"/>
                  </a:lnTo>
                  <a:lnTo>
                    <a:pt x="238" y="506"/>
                  </a:lnTo>
                  <a:lnTo>
                    <a:pt x="234" y="409"/>
                  </a:lnTo>
                  <a:lnTo>
                    <a:pt x="253" y="372"/>
                  </a:lnTo>
                  <a:lnTo>
                    <a:pt x="253" y="258"/>
                  </a:lnTo>
                  <a:lnTo>
                    <a:pt x="245" y="260"/>
                  </a:lnTo>
                  <a:lnTo>
                    <a:pt x="196" y="273"/>
                  </a:lnTo>
                  <a:lnTo>
                    <a:pt x="147" y="242"/>
                  </a:lnTo>
                  <a:lnTo>
                    <a:pt x="186" y="173"/>
                  </a:lnTo>
                  <a:lnTo>
                    <a:pt x="190" y="133"/>
                  </a:lnTo>
                  <a:lnTo>
                    <a:pt x="187" y="116"/>
                  </a:lnTo>
                  <a:lnTo>
                    <a:pt x="81" y="104"/>
                  </a:lnTo>
                  <a:lnTo>
                    <a:pt x="32" y="132"/>
                  </a:lnTo>
                  <a:lnTo>
                    <a:pt x="0" y="99"/>
                  </a:lnTo>
                  <a:lnTo>
                    <a:pt x="23" y="60"/>
                  </a:lnTo>
                  <a:lnTo>
                    <a:pt x="47" y="62"/>
                  </a:lnTo>
                  <a:lnTo>
                    <a:pt x="59" y="78"/>
                  </a:lnTo>
                  <a:lnTo>
                    <a:pt x="90" y="48"/>
                  </a:lnTo>
                  <a:lnTo>
                    <a:pt x="91" y="48"/>
                  </a:lnTo>
                  <a:lnTo>
                    <a:pt x="204" y="40"/>
                  </a:lnTo>
                  <a:lnTo>
                    <a:pt x="256" y="62"/>
                  </a:lnTo>
                  <a:lnTo>
                    <a:pt x="291" y="3"/>
                  </a:lnTo>
                  <a:lnTo>
                    <a:pt x="348" y="0"/>
                  </a:lnTo>
                  <a:lnTo>
                    <a:pt x="354" y="26"/>
                  </a:lnTo>
                  <a:lnTo>
                    <a:pt x="355" y="47"/>
                  </a:lnTo>
                  <a:lnTo>
                    <a:pt x="435" y="45"/>
                  </a:lnTo>
                  <a:lnTo>
                    <a:pt x="438" y="28"/>
                  </a:lnTo>
                  <a:lnTo>
                    <a:pt x="440" y="6"/>
                  </a:lnTo>
                  <a:lnTo>
                    <a:pt x="528" y="11"/>
                  </a:lnTo>
                  <a:lnTo>
                    <a:pt x="524" y="79"/>
                  </a:lnTo>
                  <a:lnTo>
                    <a:pt x="597" y="95"/>
                  </a:lnTo>
                  <a:lnTo>
                    <a:pt x="675" y="89"/>
                  </a:lnTo>
                  <a:lnTo>
                    <a:pt x="744" y="60"/>
                  </a:lnTo>
                  <a:lnTo>
                    <a:pt x="749" y="81"/>
                  </a:lnTo>
                  <a:lnTo>
                    <a:pt x="749" y="96"/>
                  </a:lnTo>
                  <a:lnTo>
                    <a:pt x="710" y="146"/>
                  </a:lnTo>
                  <a:lnTo>
                    <a:pt x="715" y="207"/>
                  </a:lnTo>
                  <a:lnTo>
                    <a:pt x="687" y="220"/>
                  </a:lnTo>
                  <a:lnTo>
                    <a:pt x="688" y="254"/>
                  </a:lnTo>
                  <a:lnTo>
                    <a:pt x="608" y="289"/>
                  </a:lnTo>
                  <a:lnTo>
                    <a:pt x="576" y="286"/>
                  </a:lnTo>
                  <a:lnTo>
                    <a:pt x="550" y="297"/>
                  </a:lnTo>
                  <a:lnTo>
                    <a:pt x="523" y="323"/>
                  </a:lnTo>
                  <a:lnTo>
                    <a:pt x="513" y="343"/>
                  </a:lnTo>
                  <a:lnTo>
                    <a:pt x="543" y="357"/>
                  </a:lnTo>
                  <a:lnTo>
                    <a:pt x="555" y="393"/>
                  </a:lnTo>
                  <a:lnTo>
                    <a:pt x="530" y="412"/>
                  </a:lnTo>
                  <a:lnTo>
                    <a:pt x="539" y="479"/>
                  </a:lnTo>
                  <a:lnTo>
                    <a:pt x="427" y="490"/>
                  </a:lnTo>
                  <a:lnTo>
                    <a:pt x="421" y="438"/>
                  </a:lnTo>
                  <a:lnTo>
                    <a:pt x="399" y="438"/>
                  </a:lnTo>
                  <a:lnTo>
                    <a:pt x="359" y="485"/>
                  </a:lnTo>
                  <a:lnTo>
                    <a:pt x="335" y="485"/>
                  </a:lnTo>
                  <a:lnTo>
                    <a:pt x="346" y="429"/>
                  </a:lnTo>
                  <a:lnTo>
                    <a:pt x="332" y="423"/>
                  </a:lnTo>
                  <a:lnTo>
                    <a:pt x="312" y="451"/>
                  </a:lnTo>
                  <a:lnTo>
                    <a:pt x="317" y="470"/>
                  </a:lnTo>
                  <a:lnTo>
                    <a:pt x="328" y="513"/>
                  </a:lnTo>
                  <a:lnTo>
                    <a:pt x="342" y="562"/>
                  </a:lnTo>
                  <a:lnTo>
                    <a:pt x="361" y="632"/>
                  </a:lnTo>
                  <a:lnTo>
                    <a:pt x="438" y="678"/>
                  </a:lnTo>
                  <a:lnTo>
                    <a:pt x="366" y="719"/>
                  </a:lnTo>
                  <a:close/>
                  <a:moveTo>
                    <a:pt x="231" y="585"/>
                  </a:moveTo>
                  <a:lnTo>
                    <a:pt x="231" y="585"/>
                  </a:lnTo>
                  <a:lnTo>
                    <a:pt x="328" y="680"/>
                  </a:lnTo>
                  <a:lnTo>
                    <a:pt x="367" y="711"/>
                  </a:lnTo>
                  <a:lnTo>
                    <a:pt x="424" y="678"/>
                  </a:lnTo>
                  <a:lnTo>
                    <a:pt x="355" y="637"/>
                  </a:lnTo>
                  <a:lnTo>
                    <a:pt x="336" y="564"/>
                  </a:lnTo>
                  <a:lnTo>
                    <a:pt x="322" y="514"/>
                  </a:lnTo>
                  <a:lnTo>
                    <a:pt x="305" y="450"/>
                  </a:lnTo>
                  <a:lnTo>
                    <a:pt x="329" y="415"/>
                  </a:lnTo>
                  <a:lnTo>
                    <a:pt x="354" y="424"/>
                  </a:lnTo>
                  <a:lnTo>
                    <a:pt x="343" y="478"/>
                  </a:lnTo>
                  <a:lnTo>
                    <a:pt x="356" y="478"/>
                  </a:lnTo>
                  <a:lnTo>
                    <a:pt x="396" y="431"/>
                  </a:lnTo>
                  <a:lnTo>
                    <a:pt x="427" y="431"/>
                  </a:lnTo>
                  <a:lnTo>
                    <a:pt x="433" y="483"/>
                  </a:lnTo>
                  <a:lnTo>
                    <a:pt x="532" y="473"/>
                  </a:lnTo>
                  <a:lnTo>
                    <a:pt x="523" y="409"/>
                  </a:lnTo>
                  <a:lnTo>
                    <a:pt x="547" y="391"/>
                  </a:lnTo>
                  <a:lnTo>
                    <a:pt x="538" y="362"/>
                  </a:lnTo>
                  <a:lnTo>
                    <a:pt x="504" y="346"/>
                  </a:lnTo>
                  <a:lnTo>
                    <a:pt x="518" y="319"/>
                  </a:lnTo>
                  <a:lnTo>
                    <a:pt x="547" y="291"/>
                  </a:lnTo>
                  <a:lnTo>
                    <a:pt x="574" y="279"/>
                  </a:lnTo>
                  <a:lnTo>
                    <a:pt x="607" y="282"/>
                  </a:lnTo>
                  <a:lnTo>
                    <a:pt x="682" y="250"/>
                  </a:lnTo>
                  <a:lnTo>
                    <a:pt x="680" y="215"/>
                  </a:lnTo>
                  <a:lnTo>
                    <a:pt x="708" y="203"/>
                  </a:lnTo>
                  <a:lnTo>
                    <a:pt x="703" y="144"/>
                  </a:lnTo>
                  <a:lnTo>
                    <a:pt x="742" y="93"/>
                  </a:lnTo>
                  <a:lnTo>
                    <a:pt x="742" y="81"/>
                  </a:lnTo>
                  <a:lnTo>
                    <a:pt x="739" y="69"/>
                  </a:lnTo>
                  <a:lnTo>
                    <a:pt x="676" y="95"/>
                  </a:lnTo>
                  <a:lnTo>
                    <a:pt x="597" y="102"/>
                  </a:lnTo>
                  <a:lnTo>
                    <a:pt x="596" y="102"/>
                  </a:lnTo>
                  <a:lnTo>
                    <a:pt x="517" y="84"/>
                  </a:lnTo>
                  <a:lnTo>
                    <a:pt x="521" y="17"/>
                  </a:lnTo>
                  <a:lnTo>
                    <a:pt x="446" y="13"/>
                  </a:lnTo>
                  <a:lnTo>
                    <a:pt x="444" y="29"/>
                  </a:lnTo>
                  <a:lnTo>
                    <a:pt x="440" y="51"/>
                  </a:lnTo>
                  <a:lnTo>
                    <a:pt x="349" y="54"/>
                  </a:lnTo>
                  <a:lnTo>
                    <a:pt x="347" y="27"/>
                  </a:lnTo>
                  <a:lnTo>
                    <a:pt x="343" y="7"/>
                  </a:lnTo>
                  <a:lnTo>
                    <a:pt x="295" y="10"/>
                  </a:lnTo>
                  <a:lnTo>
                    <a:pt x="259" y="70"/>
                  </a:lnTo>
                  <a:lnTo>
                    <a:pt x="202" y="47"/>
                  </a:lnTo>
                  <a:lnTo>
                    <a:pt x="93" y="55"/>
                  </a:lnTo>
                  <a:lnTo>
                    <a:pt x="58" y="88"/>
                  </a:lnTo>
                  <a:lnTo>
                    <a:pt x="43" y="69"/>
                  </a:lnTo>
                  <a:lnTo>
                    <a:pt x="27" y="67"/>
                  </a:lnTo>
                  <a:lnTo>
                    <a:pt x="9" y="98"/>
                  </a:lnTo>
                  <a:lnTo>
                    <a:pt x="33" y="124"/>
                  </a:lnTo>
                  <a:lnTo>
                    <a:pt x="79" y="97"/>
                  </a:lnTo>
                  <a:lnTo>
                    <a:pt x="193" y="110"/>
                  </a:lnTo>
                  <a:lnTo>
                    <a:pt x="197" y="133"/>
                  </a:lnTo>
                  <a:lnTo>
                    <a:pt x="192" y="175"/>
                  </a:lnTo>
                  <a:lnTo>
                    <a:pt x="156" y="239"/>
                  </a:lnTo>
                  <a:lnTo>
                    <a:pt x="197" y="266"/>
                  </a:lnTo>
                  <a:lnTo>
                    <a:pt x="259" y="249"/>
                  </a:lnTo>
                  <a:lnTo>
                    <a:pt x="260" y="374"/>
                  </a:lnTo>
                  <a:lnTo>
                    <a:pt x="260" y="374"/>
                  </a:lnTo>
                  <a:lnTo>
                    <a:pt x="241" y="411"/>
                  </a:lnTo>
                  <a:lnTo>
                    <a:pt x="245" y="505"/>
                  </a:lnTo>
                  <a:lnTo>
                    <a:pt x="257" y="561"/>
                  </a:lnTo>
                  <a:lnTo>
                    <a:pt x="231" y="585"/>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95" name="Freeform 90"/>
            <p:cNvSpPr>
              <a:spLocks/>
            </p:cNvSpPr>
            <p:nvPr/>
          </p:nvSpPr>
          <p:spPr bwMode="auto">
            <a:xfrm>
              <a:off x="5229" y="1727"/>
              <a:ext cx="540" cy="415"/>
            </a:xfrm>
            <a:custGeom>
              <a:avLst/>
              <a:gdLst>
                <a:gd name="T0" fmla="*/ 814 w 900"/>
                <a:gd name="T1" fmla="*/ 28 h 690"/>
                <a:gd name="T2" fmla="*/ 758 w 900"/>
                <a:gd name="T3" fmla="*/ 18 h 690"/>
                <a:gd name="T4" fmla="*/ 725 w 900"/>
                <a:gd name="T5" fmla="*/ 16 h 690"/>
                <a:gd name="T6" fmla="*/ 697 w 900"/>
                <a:gd name="T7" fmla="*/ 5 h 690"/>
                <a:gd name="T8" fmla="*/ 685 w 900"/>
                <a:gd name="T9" fmla="*/ 29 h 690"/>
                <a:gd name="T10" fmla="*/ 648 w 900"/>
                <a:gd name="T11" fmla="*/ 62 h 690"/>
                <a:gd name="T12" fmla="*/ 566 w 900"/>
                <a:gd name="T13" fmla="*/ 99 h 690"/>
                <a:gd name="T14" fmla="*/ 498 w 900"/>
                <a:gd name="T15" fmla="*/ 112 h 690"/>
                <a:gd name="T16" fmla="*/ 423 w 900"/>
                <a:gd name="T17" fmla="*/ 216 h 690"/>
                <a:gd name="T18" fmla="*/ 305 w 900"/>
                <a:gd name="T19" fmla="*/ 223 h 690"/>
                <a:gd name="T20" fmla="*/ 210 w 900"/>
                <a:gd name="T21" fmla="*/ 233 h 690"/>
                <a:gd name="T22" fmla="*/ 83 w 900"/>
                <a:gd name="T23" fmla="*/ 263 h 690"/>
                <a:gd name="T24" fmla="*/ 61 w 900"/>
                <a:gd name="T25" fmla="*/ 309 h 690"/>
                <a:gd name="T26" fmla="*/ 0 w 900"/>
                <a:gd name="T27" fmla="*/ 342 h 690"/>
                <a:gd name="T28" fmla="*/ 34 w 900"/>
                <a:gd name="T29" fmla="*/ 413 h 690"/>
                <a:gd name="T30" fmla="*/ 90 w 900"/>
                <a:gd name="T31" fmla="*/ 433 h 690"/>
                <a:gd name="T32" fmla="*/ 59 w 900"/>
                <a:gd name="T33" fmla="*/ 507 h 690"/>
                <a:gd name="T34" fmla="*/ 37 w 900"/>
                <a:gd name="T35" fmla="*/ 604 h 690"/>
                <a:gd name="T36" fmla="*/ 95 w 900"/>
                <a:gd name="T37" fmla="*/ 635 h 690"/>
                <a:gd name="T38" fmla="*/ 178 w 900"/>
                <a:gd name="T39" fmla="*/ 619 h 690"/>
                <a:gd name="T40" fmla="*/ 219 w 900"/>
                <a:gd name="T41" fmla="*/ 651 h 690"/>
                <a:gd name="T42" fmla="*/ 250 w 900"/>
                <a:gd name="T43" fmla="*/ 652 h 690"/>
                <a:gd name="T44" fmla="*/ 321 w 900"/>
                <a:gd name="T45" fmla="*/ 679 h 690"/>
                <a:gd name="T46" fmla="*/ 295 w 900"/>
                <a:gd name="T47" fmla="*/ 615 h 690"/>
                <a:gd name="T48" fmla="*/ 286 w 900"/>
                <a:gd name="T49" fmla="*/ 593 h 690"/>
                <a:gd name="T50" fmla="*/ 258 w 900"/>
                <a:gd name="T51" fmla="*/ 553 h 690"/>
                <a:gd name="T52" fmla="*/ 267 w 900"/>
                <a:gd name="T53" fmla="*/ 498 h 690"/>
                <a:gd name="T54" fmla="*/ 316 w 900"/>
                <a:gd name="T55" fmla="*/ 389 h 690"/>
                <a:gd name="T56" fmla="*/ 360 w 900"/>
                <a:gd name="T57" fmla="*/ 346 h 690"/>
                <a:gd name="T58" fmla="*/ 327 w 900"/>
                <a:gd name="T59" fmla="*/ 272 h 690"/>
                <a:gd name="T60" fmla="*/ 327 w 900"/>
                <a:gd name="T61" fmla="*/ 272 h 690"/>
                <a:gd name="T62" fmla="*/ 402 w 900"/>
                <a:gd name="T63" fmla="*/ 289 h 690"/>
                <a:gd name="T64" fmla="*/ 433 w 900"/>
                <a:gd name="T65" fmla="*/ 285 h 690"/>
                <a:gd name="T66" fmla="*/ 495 w 900"/>
                <a:gd name="T67" fmla="*/ 305 h 690"/>
                <a:gd name="T68" fmla="*/ 545 w 900"/>
                <a:gd name="T69" fmla="*/ 359 h 690"/>
                <a:gd name="T70" fmla="*/ 597 w 900"/>
                <a:gd name="T71" fmla="*/ 375 h 690"/>
                <a:gd name="T72" fmla="*/ 644 w 900"/>
                <a:gd name="T73" fmla="*/ 352 h 690"/>
                <a:gd name="T74" fmla="*/ 654 w 900"/>
                <a:gd name="T75" fmla="*/ 229 h 690"/>
                <a:gd name="T76" fmla="*/ 681 w 900"/>
                <a:gd name="T77" fmla="*/ 169 h 690"/>
                <a:gd name="T78" fmla="*/ 730 w 900"/>
                <a:gd name="T79" fmla="*/ 120 h 690"/>
                <a:gd name="T80" fmla="*/ 772 w 900"/>
                <a:gd name="T81" fmla="*/ 157 h 690"/>
                <a:gd name="T82" fmla="*/ 740 w 900"/>
                <a:gd name="T83" fmla="*/ 180 h 690"/>
                <a:gd name="T84" fmla="*/ 750 w 900"/>
                <a:gd name="T85" fmla="*/ 221 h 690"/>
                <a:gd name="T86" fmla="*/ 806 w 900"/>
                <a:gd name="T87" fmla="*/ 181 h 690"/>
                <a:gd name="T88" fmla="*/ 805 w 900"/>
                <a:gd name="T89" fmla="*/ 147 h 690"/>
                <a:gd name="T90" fmla="*/ 754 w 900"/>
                <a:gd name="T91" fmla="*/ 107 h 690"/>
                <a:gd name="T92" fmla="*/ 796 w 900"/>
                <a:gd name="T93" fmla="*/ 106 h 690"/>
                <a:gd name="T94" fmla="*/ 892 w 900"/>
                <a:gd name="T95" fmla="*/ 87 h 690"/>
                <a:gd name="T96" fmla="*/ 814 w 900"/>
                <a:gd name="T97" fmla="*/ 32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00" h="690">
                  <a:moveTo>
                    <a:pt x="814" y="28"/>
                  </a:moveTo>
                  <a:lnTo>
                    <a:pt x="814" y="28"/>
                  </a:lnTo>
                  <a:lnTo>
                    <a:pt x="795" y="18"/>
                  </a:lnTo>
                  <a:lnTo>
                    <a:pt x="758" y="18"/>
                  </a:lnTo>
                  <a:lnTo>
                    <a:pt x="739" y="15"/>
                  </a:lnTo>
                  <a:lnTo>
                    <a:pt x="725" y="16"/>
                  </a:lnTo>
                  <a:lnTo>
                    <a:pt x="722" y="0"/>
                  </a:lnTo>
                  <a:lnTo>
                    <a:pt x="697" y="5"/>
                  </a:lnTo>
                  <a:lnTo>
                    <a:pt x="686" y="18"/>
                  </a:lnTo>
                  <a:lnTo>
                    <a:pt x="685" y="29"/>
                  </a:lnTo>
                  <a:lnTo>
                    <a:pt x="681" y="55"/>
                  </a:lnTo>
                  <a:lnTo>
                    <a:pt x="648" y="62"/>
                  </a:lnTo>
                  <a:lnTo>
                    <a:pt x="614" y="87"/>
                  </a:lnTo>
                  <a:lnTo>
                    <a:pt x="566" y="99"/>
                  </a:lnTo>
                  <a:lnTo>
                    <a:pt x="534" y="121"/>
                  </a:lnTo>
                  <a:lnTo>
                    <a:pt x="498" y="112"/>
                  </a:lnTo>
                  <a:lnTo>
                    <a:pt x="481" y="195"/>
                  </a:lnTo>
                  <a:lnTo>
                    <a:pt x="423" y="216"/>
                  </a:lnTo>
                  <a:lnTo>
                    <a:pt x="370" y="196"/>
                  </a:lnTo>
                  <a:lnTo>
                    <a:pt x="305" y="223"/>
                  </a:lnTo>
                  <a:lnTo>
                    <a:pt x="275" y="221"/>
                  </a:lnTo>
                  <a:lnTo>
                    <a:pt x="210" y="233"/>
                  </a:lnTo>
                  <a:lnTo>
                    <a:pt x="83" y="233"/>
                  </a:lnTo>
                  <a:lnTo>
                    <a:pt x="83" y="263"/>
                  </a:lnTo>
                  <a:lnTo>
                    <a:pt x="56" y="274"/>
                  </a:lnTo>
                  <a:lnTo>
                    <a:pt x="61" y="309"/>
                  </a:lnTo>
                  <a:lnTo>
                    <a:pt x="39" y="340"/>
                  </a:lnTo>
                  <a:lnTo>
                    <a:pt x="0" y="342"/>
                  </a:lnTo>
                  <a:lnTo>
                    <a:pt x="17" y="386"/>
                  </a:lnTo>
                  <a:lnTo>
                    <a:pt x="34" y="413"/>
                  </a:lnTo>
                  <a:lnTo>
                    <a:pt x="71" y="402"/>
                  </a:lnTo>
                  <a:lnTo>
                    <a:pt x="90" y="433"/>
                  </a:lnTo>
                  <a:lnTo>
                    <a:pt x="42" y="468"/>
                  </a:lnTo>
                  <a:lnTo>
                    <a:pt x="59" y="507"/>
                  </a:lnTo>
                  <a:lnTo>
                    <a:pt x="74" y="553"/>
                  </a:lnTo>
                  <a:lnTo>
                    <a:pt x="37" y="604"/>
                  </a:lnTo>
                  <a:lnTo>
                    <a:pt x="60" y="616"/>
                  </a:lnTo>
                  <a:lnTo>
                    <a:pt x="95" y="635"/>
                  </a:lnTo>
                  <a:lnTo>
                    <a:pt x="144" y="641"/>
                  </a:lnTo>
                  <a:lnTo>
                    <a:pt x="178" y="619"/>
                  </a:lnTo>
                  <a:lnTo>
                    <a:pt x="201" y="637"/>
                  </a:lnTo>
                  <a:lnTo>
                    <a:pt x="219" y="651"/>
                  </a:lnTo>
                  <a:lnTo>
                    <a:pt x="227" y="657"/>
                  </a:lnTo>
                  <a:lnTo>
                    <a:pt x="250" y="652"/>
                  </a:lnTo>
                  <a:lnTo>
                    <a:pt x="280" y="690"/>
                  </a:lnTo>
                  <a:lnTo>
                    <a:pt x="321" y="679"/>
                  </a:lnTo>
                  <a:lnTo>
                    <a:pt x="295" y="615"/>
                  </a:lnTo>
                  <a:lnTo>
                    <a:pt x="295" y="615"/>
                  </a:lnTo>
                  <a:lnTo>
                    <a:pt x="291" y="606"/>
                  </a:lnTo>
                  <a:lnTo>
                    <a:pt x="286" y="593"/>
                  </a:lnTo>
                  <a:lnTo>
                    <a:pt x="280" y="578"/>
                  </a:lnTo>
                  <a:lnTo>
                    <a:pt x="258" y="553"/>
                  </a:lnTo>
                  <a:lnTo>
                    <a:pt x="261" y="534"/>
                  </a:lnTo>
                  <a:lnTo>
                    <a:pt x="267" y="498"/>
                  </a:lnTo>
                  <a:lnTo>
                    <a:pt x="248" y="458"/>
                  </a:lnTo>
                  <a:lnTo>
                    <a:pt x="316" y="389"/>
                  </a:lnTo>
                  <a:lnTo>
                    <a:pt x="332" y="358"/>
                  </a:lnTo>
                  <a:lnTo>
                    <a:pt x="360" y="346"/>
                  </a:lnTo>
                  <a:lnTo>
                    <a:pt x="355" y="336"/>
                  </a:lnTo>
                  <a:lnTo>
                    <a:pt x="327" y="272"/>
                  </a:lnTo>
                  <a:lnTo>
                    <a:pt x="327" y="272"/>
                  </a:lnTo>
                  <a:lnTo>
                    <a:pt x="327" y="272"/>
                  </a:lnTo>
                  <a:lnTo>
                    <a:pt x="382" y="259"/>
                  </a:lnTo>
                  <a:lnTo>
                    <a:pt x="402" y="289"/>
                  </a:lnTo>
                  <a:lnTo>
                    <a:pt x="433" y="285"/>
                  </a:lnTo>
                  <a:lnTo>
                    <a:pt x="433" y="285"/>
                  </a:lnTo>
                  <a:lnTo>
                    <a:pt x="456" y="313"/>
                  </a:lnTo>
                  <a:lnTo>
                    <a:pt x="495" y="305"/>
                  </a:lnTo>
                  <a:lnTo>
                    <a:pt x="505" y="337"/>
                  </a:lnTo>
                  <a:lnTo>
                    <a:pt x="545" y="359"/>
                  </a:lnTo>
                  <a:lnTo>
                    <a:pt x="590" y="352"/>
                  </a:lnTo>
                  <a:lnTo>
                    <a:pt x="597" y="375"/>
                  </a:lnTo>
                  <a:lnTo>
                    <a:pt x="645" y="373"/>
                  </a:lnTo>
                  <a:lnTo>
                    <a:pt x="644" y="352"/>
                  </a:lnTo>
                  <a:lnTo>
                    <a:pt x="652" y="234"/>
                  </a:lnTo>
                  <a:lnTo>
                    <a:pt x="654" y="229"/>
                  </a:lnTo>
                  <a:lnTo>
                    <a:pt x="657" y="205"/>
                  </a:lnTo>
                  <a:lnTo>
                    <a:pt x="681" y="169"/>
                  </a:lnTo>
                  <a:lnTo>
                    <a:pt x="688" y="141"/>
                  </a:lnTo>
                  <a:lnTo>
                    <a:pt x="730" y="120"/>
                  </a:lnTo>
                  <a:lnTo>
                    <a:pt x="751" y="152"/>
                  </a:lnTo>
                  <a:lnTo>
                    <a:pt x="772" y="157"/>
                  </a:lnTo>
                  <a:lnTo>
                    <a:pt x="764" y="185"/>
                  </a:lnTo>
                  <a:lnTo>
                    <a:pt x="740" y="180"/>
                  </a:lnTo>
                  <a:lnTo>
                    <a:pt x="722" y="186"/>
                  </a:lnTo>
                  <a:lnTo>
                    <a:pt x="750" y="221"/>
                  </a:lnTo>
                  <a:lnTo>
                    <a:pt x="774" y="208"/>
                  </a:lnTo>
                  <a:lnTo>
                    <a:pt x="806" y="181"/>
                  </a:lnTo>
                  <a:lnTo>
                    <a:pt x="806" y="179"/>
                  </a:lnTo>
                  <a:lnTo>
                    <a:pt x="805" y="147"/>
                  </a:lnTo>
                  <a:lnTo>
                    <a:pt x="753" y="113"/>
                  </a:lnTo>
                  <a:lnTo>
                    <a:pt x="754" y="107"/>
                  </a:lnTo>
                  <a:lnTo>
                    <a:pt x="769" y="91"/>
                  </a:lnTo>
                  <a:lnTo>
                    <a:pt x="796" y="106"/>
                  </a:lnTo>
                  <a:lnTo>
                    <a:pt x="872" y="94"/>
                  </a:lnTo>
                  <a:lnTo>
                    <a:pt x="892" y="87"/>
                  </a:lnTo>
                  <a:lnTo>
                    <a:pt x="900" y="84"/>
                  </a:lnTo>
                  <a:lnTo>
                    <a:pt x="814" y="32"/>
                  </a:lnTo>
                  <a:lnTo>
                    <a:pt x="814" y="28"/>
                  </a:lnTo>
                  <a:close/>
                </a:path>
              </a:pathLst>
            </a:custGeom>
            <a:pattFill prst="wdUpDiag">
              <a:fgClr>
                <a:schemeClr val="accent2"/>
              </a:fgClr>
              <a:bgClr>
                <a:schemeClr val="accent1"/>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96" name="Freeform 91"/>
            <p:cNvSpPr>
              <a:spLocks noEditPoints="1"/>
            </p:cNvSpPr>
            <p:nvPr/>
          </p:nvSpPr>
          <p:spPr bwMode="auto">
            <a:xfrm>
              <a:off x="5226" y="1725"/>
              <a:ext cx="547" cy="419"/>
            </a:xfrm>
            <a:custGeom>
              <a:avLst/>
              <a:gdLst>
                <a:gd name="T0" fmla="*/ 253 w 911"/>
                <a:gd name="T1" fmla="*/ 660 h 698"/>
                <a:gd name="T2" fmla="*/ 148 w 911"/>
                <a:gd name="T3" fmla="*/ 648 h 698"/>
                <a:gd name="T4" fmla="*/ 74 w 911"/>
                <a:gd name="T5" fmla="*/ 556 h 698"/>
                <a:gd name="T6" fmla="*/ 89 w 911"/>
                <a:gd name="T7" fmla="*/ 436 h 698"/>
                <a:gd name="T8" fmla="*/ 18 w 911"/>
                <a:gd name="T9" fmla="*/ 392 h 698"/>
                <a:gd name="T10" fmla="*/ 61 w 911"/>
                <a:gd name="T11" fmla="*/ 312 h 698"/>
                <a:gd name="T12" fmla="*/ 84 w 911"/>
                <a:gd name="T13" fmla="*/ 234 h 698"/>
                <a:gd name="T14" fmla="*/ 308 w 911"/>
                <a:gd name="T15" fmla="*/ 223 h 698"/>
                <a:gd name="T16" fmla="*/ 482 w 911"/>
                <a:gd name="T17" fmla="*/ 197 h 698"/>
                <a:gd name="T18" fmla="*/ 569 w 911"/>
                <a:gd name="T19" fmla="*/ 100 h 698"/>
                <a:gd name="T20" fmla="*/ 682 w 911"/>
                <a:gd name="T21" fmla="*/ 56 h 698"/>
                <a:gd name="T22" fmla="*/ 699 w 911"/>
                <a:gd name="T23" fmla="*/ 6 h 698"/>
                <a:gd name="T24" fmla="*/ 743 w 911"/>
                <a:gd name="T25" fmla="*/ 16 h 698"/>
                <a:gd name="T26" fmla="*/ 822 w 911"/>
                <a:gd name="T27" fmla="*/ 30 h 698"/>
                <a:gd name="T28" fmla="*/ 897 w 911"/>
                <a:gd name="T29" fmla="*/ 94 h 698"/>
                <a:gd name="T30" fmla="*/ 774 w 911"/>
                <a:gd name="T31" fmla="*/ 99 h 698"/>
                <a:gd name="T32" fmla="*/ 813 w 911"/>
                <a:gd name="T33" fmla="*/ 150 h 698"/>
                <a:gd name="T34" fmla="*/ 753 w 911"/>
                <a:gd name="T35" fmla="*/ 229 h 698"/>
                <a:gd name="T36" fmla="*/ 766 w 911"/>
                <a:gd name="T37" fmla="*/ 185 h 698"/>
                <a:gd name="T38" fmla="*/ 733 w 911"/>
                <a:gd name="T39" fmla="*/ 128 h 698"/>
                <a:gd name="T40" fmla="*/ 664 w 911"/>
                <a:gd name="T41" fmla="*/ 210 h 698"/>
                <a:gd name="T42" fmla="*/ 651 w 911"/>
                <a:gd name="T43" fmla="*/ 356 h 698"/>
                <a:gd name="T44" fmla="*/ 592 w 911"/>
                <a:gd name="T45" fmla="*/ 359 h 698"/>
                <a:gd name="T46" fmla="*/ 497 w 911"/>
                <a:gd name="T47" fmla="*/ 313 h 698"/>
                <a:gd name="T48" fmla="*/ 404 w 911"/>
                <a:gd name="T49" fmla="*/ 297 h 698"/>
                <a:gd name="T50" fmla="*/ 362 w 911"/>
                <a:gd name="T51" fmla="*/ 339 h 698"/>
                <a:gd name="T52" fmla="*/ 322 w 911"/>
                <a:gd name="T53" fmla="*/ 395 h 698"/>
                <a:gd name="T54" fmla="*/ 266 w 911"/>
                <a:gd name="T55" fmla="*/ 556 h 698"/>
                <a:gd name="T56" fmla="*/ 282 w 911"/>
                <a:gd name="T57" fmla="*/ 698 h 698"/>
                <a:gd name="T58" fmla="*/ 285 w 911"/>
                <a:gd name="T59" fmla="*/ 690 h 698"/>
                <a:gd name="T60" fmla="*/ 259 w 911"/>
                <a:gd name="T61" fmla="*/ 558 h 698"/>
                <a:gd name="T62" fmla="*/ 317 w 911"/>
                <a:gd name="T63" fmla="*/ 391 h 698"/>
                <a:gd name="T64" fmla="*/ 356 w 911"/>
                <a:gd name="T65" fmla="*/ 342 h 698"/>
                <a:gd name="T66" fmla="*/ 330 w 911"/>
                <a:gd name="T67" fmla="*/ 273 h 698"/>
                <a:gd name="T68" fmla="*/ 438 w 911"/>
                <a:gd name="T69" fmla="*/ 285 h 698"/>
                <a:gd name="T70" fmla="*/ 512 w 911"/>
                <a:gd name="T71" fmla="*/ 339 h 698"/>
                <a:gd name="T72" fmla="*/ 603 w 911"/>
                <a:gd name="T73" fmla="*/ 375 h 698"/>
                <a:gd name="T74" fmla="*/ 653 w 911"/>
                <a:gd name="T75" fmla="*/ 237 h 698"/>
                <a:gd name="T76" fmla="*/ 682 w 911"/>
                <a:gd name="T77" fmla="*/ 172 h 698"/>
                <a:gd name="T78" fmla="*/ 757 w 911"/>
                <a:gd name="T79" fmla="*/ 153 h 698"/>
                <a:gd name="T80" fmla="*/ 744 w 911"/>
                <a:gd name="T81" fmla="*/ 187 h 698"/>
                <a:gd name="T82" fmla="*/ 776 w 911"/>
                <a:gd name="T83" fmla="*/ 209 h 698"/>
                <a:gd name="T84" fmla="*/ 754 w 911"/>
                <a:gd name="T85" fmla="*/ 119 h 698"/>
                <a:gd name="T86" fmla="*/ 801 w 911"/>
                <a:gd name="T87" fmla="*/ 107 h 698"/>
                <a:gd name="T88" fmla="*/ 814 w 911"/>
                <a:gd name="T89" fmla="*/ 38 h 698"/>
                <a:gd name="T90" fmla="*/ 762 w 911"/>
                <a:gd name="T91" fmla="*/ 25 h 698"/>
                <a:gd name="T92" fmla="*/ 723 w 911"/>
                <a:gd name="T93" fmla="*/ 8 h 698"/>
                <a:gd name="T94" fmla="*/ 692 w 911"/>
                <a:gd name="T95" fmla="*/ 33 h 698"/>
                <a:gd name="T96" fmla="*/ 619 w 911"/>
                <a:gd name="T97" fmla="*/ 95 h 698"/>
                <a:gd name="T98" fmla="*/ 504 w 911"/>
                <a:gd name="T99" fmla="*/ 120 h 698"/>
                <a:gd name="T100" fmla="*/ 374 w 911"/>
                <a:gd name="T101" fmla="*/ 204 h 698"/>
                <a:gd name="T102" fmla="*/ 215 w 911"/>
                <a:gd name="T103" fmla="*/ 240 h 698"/>
                <a:gd name="T104" fmla="*/ 63 w 911"/>
                <a:gd name="T105" fmla="*/ 280 h 698"/>
                <a:gd name="T106" fmla="*/ 9 w 911"/>
                <a:gd name="T107" fmla="*/ 349 h 698"/>
                <a:gd name="T108" fmla="*/ 77 w 911"/>
                <a:gd name="T109" fmla="*/ 402 h 698"/>
                <a:gd name="T110" fmla="*/ 66 w 911"/>
                <a:gd name="T111" fmla="*/ 510 h 698"/>
                <a:gd name="T112" fmla="*/ 100 w 911"/>
                <a:gd name="T113" fmla="*/ 636 h 698"/>
                <a:gd name="T114" fmla="*/ 232 w 911"/>
                <a:gd name="T115" fmla="*/ 657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11" h="698">
                  <a:moveTo>
                    <a:pt x="282" y="698"/>
                  </a:moveTo>
                  <a:lnTo>
                    <a:pt x="282" y="698"/>
                  </a:lnTo>
                  <a:lnTo>
                    <a:pt x="253" y="660"/>
                  </a:lnTo>
                  <a:lnTo>
                    <a:pt x="230" y="664"/>
                  </a:lnTo>
                  <a:lnTo>
                    <a:pt x="181" y="627"/>
                  </a:lnTo>
                  <a:lnTo>
                    <a:pt x="148" y="648"/>
                  </a:lnTo>
                  <a:lnTo>
                    <a:pt x="98" y="642"/>
                  </a:lnTo>
                  <a:lnTo>
                    <a:pt x="36" y="609"/>
                  </a:lnTo>
                  <a:lnTo>
                    <a:pt x="74" y="556"/>
                  </a:lnTo>
                  <a:lnTo>
                    <a:pt x="60" y="512"/>
                  </a:lnTo>
                  <a:lnTo>
                    <a:pt x="41" y="471"/>
                  </a:lnTo>
                  <a:lnTo>
                    <a:pt x="89" y="436"/>
                  </a:lnTo>
                  <a:lnTo>
                    <a:pt x="74" y="410"/>
                  </a:lnTo>
                  <a:lnTo>
                    <a:pt x="36" y="421"/>
                  </a:lnTo>
                  <a:lnTo>
                    <a:pt x="18" y="392"/>
                  </a:lnTo>
                  <a:lnTo>
                    <a:pt x="0" y="343"/>
                  </a:lnTo>
                  <a:lnTo>
                    <a:pt x="42" y="341"/>
                  </a:lnTo>
                  <a:lnTo>
                    <a:pt x="61" y="312"/>
                  </a:lnTo>
                  <a:lnTo>
                    <a:pt x="56" y="276"/>
                  </a:lnTo>
                  <a:lnTo>
                    <a:pt x="84" y="265"/>
                  </a:lnTo>
                  <a:lnTo>
                    <a:pt x="84" y="234"/>
                  </a:lnTo>
                  <a:lnTo>
                    <a:pt x="214" y="234"/>
                  </a:lnTo>
                  <a:lnTo>
                    <a:pt x="278" y="222"/>
                  </a:lnTo>
                  <a:lnTo>
                    <a:pt x="308" y="223"/>
                  </a:lnTo>
                  <a:lnTo>
                    <a:pt x="374" y="197"/>
                  </a:lnTo>
                  <a:lnTo>
                    <a:pt x="427" y="217"/>
                  </a:lnTo>
                  <a:lnTo>
                    <a:pt x="482" y="197"/>
                  </a:lnTo>
                  <a:lnTo>
                    <a:pt x="499" y="111"/>
                  </a:lnTo>
                  <a:lnTo>
                    <a:pt x="537" y="121"/>
                  </a:lnTo>
                  <a:lnTo>
                    <a:pt x="569" y="100"/>
                  </a:lnTo>
                  <a:lnTo>
                    <a:pt x="616" y="88"/>
                  </a:lnTo>
                  <a:lnTo>
                    <a:pt x="652" y="62"/>
                  </a:lnTo>
                  <a:lnTo>
                    <a:pt x="682" y="56"/>
                  </a:lnTo>
                  <a:lnTo>
                    <a:pt x="685" y="33"/>
                  </a:lnTo>
                  <a:lnTo>
                    <a:pt x="686" y="20"/>
                  </a:lnTo>
                  <a:lnTo>
                    <a:pt x="699" y="6"/>
                  </a:lnTo>
                  <a:lnTo>
                    <a:pt x="728" y="0"/>
                  </a:lnTo>
                  <a:lnTo>
                    <a:pt x="731" y="16"/>
                  </a:lnTo>
                  <a:lnTo>
                    <a:pt x="743" y="16"/>
                  </a:lnTo>
                  <a:lnTo>
                    <a:pt x="762" y="19"/>
                  </a:lnTo>
                  <a:lnTo>
                    <a:pt x="800" y="19"/>
                  </a:lnTo>
                  <a:lnTo>
                    <a:pt x="822" y="30"/>
                  </a:lnTo>
                  <a:lnTo>
                    <a:pt x="821" y="34"/>
                  </a:lnTo>
                  <a:lnTo>
                    <a:pt x="911" y="89"/>
                  </a:lnTo>
                  <a:lnTo>
                    <a:pt x="897" y="94"/>
                  </a:lnTo>
                  <a:lnTo>
                    <a:pt x="877" y="101"/>
                  </a:lnTo>
                  <a:lnTo>
                    <a:pt x="800" y="113"/>
                  </a:lnTo>
                  <a:lnTo>
                    <a:pt x="774" y="99"/>
                  </a:lnTo>
                  <a:lnTo>
                    <a:pt x="761" y="112"/>
                  </a:lnTo>
                  <a:lnTo>
                    <a:pt x="761" y="116"/>
                  </a:lnTo>
                  <a:lnTo>
                    <a:pt x="813" y="150"/>
                  </a:lnTo>
                  <a:lnTo>
                    <a:pt x="813" y="187"/>
                  </a:lnTo>
                  <a:lnTo>
                    <a:pt x="780" y="214"/>
                  </a:lnTo>
                  <a:lnTo>
                    <a:pt x="753" y="229"/>
                  </a:lnTo>
                  <a:lnTo>
                    <a:pt x="720" y="188"/>
                  </a:lnTo>
                  <a:lnTo>
                    <a:pt x="744" y="180"/>
                  </a:lnTo>
                  <a:lnTo>
                    <a:pt x="766" y="185"/>
                  </a:lnTo>
                  <a:lnTo>
                    <a:pt x="772" y="163"/>
                  </a:lnTo>
                  <a:lnTo>
                    <a:pt x="753" y="159"/>
                  </a:lnTo>
                  <a:lnTo>
                    <a:pt x="733" y="128"/>
                  </a:lnTo>
                  <a:lnTo>
                    <a:pt x="695" y="147"/>
                  </a:lnTo>
                  <a:lnTo>
                    <a:pt x="688" y="175"/>
                  </a:lnTo>
                  <a:lnTo>
                    <a:pt x="664" y="210"/>
                  </a:lnTo>
                  <a:lnTo>
                    <a:pt x="661" y="234"/>
                  </a:lnTo>
                  <a:lnTo>
                    <a:pt x="659" y="239"/>
                  </a:lnTo>
                  <a:lnTo>
                    <a:pt x="651" y="356"/>
                  </a:lnTo>
                  <a:lnTo>
                    <a:pt x="653" y="380"/>
                  </a:lnTo>
                  <a:lnTo>
                    <a:pt x="598" y="382"/>
                  </a:lnTo>
                  <a:lnTo>
                    <a:pt x="592" y="359"/>
                  </a:lnTo>
                  <a:lnTo>
                    <a:pt x="548" y="366"/>
                  </a:lnTo>
                  <a:lnTo>
                    <a:pt x="507" y="344"/>
                  </a:lnTo>
                  <a:lnTo>
                    <a:pt x="497" y="313"/>
                  </a:lnTo>
                  <a:lnTo>
                    <a:pt x="458" y="320"/>
                  </a:lnTo>
                  <a:lnTo>
                    <a:pt x="436" y="292"/>
                  </a:lnTo>
                  <a:lnTo>
                    <a:pt x="404" y="297"/>
                  </a:lnTo>
                  <a:lnTo>
                    <a:pt x="385" y="266"/>
                  </a:lnTo>
                  <a:lnTo>
                    <a:pt x="335" y="279"/>
                  </a:lnTo>
                  <a:lnTo>
                    <a:pt x="362" y="339"/>
                  </a:lnTo>
                  <a:lnTo>
                    <a:pt x="369" y="352"/>
                  </a:lnTo>
                  <a:lnTo>
                    <a:pt x="338" y="364"/>
                  </a:lnTo>
                  <a:lnTo>
                    <a:pt x="322" y="395"/>
                  </a:lnTo>
                  <a:lnTo>
                    <a:pt x="256" y="462"/>
                  </a:lnTo>
                  <a:lnTo>
                    <a:pt x="275" y="501"/>
                  </a:lnTo>
                  <a:lnTo>
                    <a:pt x="266" y="556"/>
                  </a:lnTo>
                  <a:lnTo>
                    <a:pt x="287" y="581"/>
                  </a:lnTo>
                  <a:lnTo>
                    <a:pt x="330" y="685"/>
                  </a:lnTo>
                  <a:lnTo>
                    <a:pt x="282" y="698"/>
                  </a:lnTo>
                  <a:close/>
                  <a:moveTo>
                    <a:pt x="256" y="652"/>
                  </a:moveTo>
                  <a:lnTo>
                    <a:pt x="256" y="652"/>
                  </a:lnTo>
                  <a:lnTo>
                    <a:pt x="285" y="690"/>
                  </a:lnTo>
                  <a:lnTo>
                    <a:pt x="321" y="681"/>
                  </a:lnTo>
                  <a:lnTo>
                    <a:pt x="281" y="584"/>
                  </a:lnTo>
                  <a:lnTo>
                    <a:pt x="259" y="558"/>
                  </a:lnTo>
                  <a:lnTo>
                    <a:pt x="268" y="502"/>
                  </a:lnTo>
                  <a:lnTo>
                    <a:pt x="248" y="461"/>
                  </a:lnTo>
                  <a:lnTo>
                    <a:pt x="317" y="391"/>
                  </a:lnTo>
                  <a:lnTo>
                    <a:pt x="334" y="359"/>
                  </a:lnTo>
                  <a:lnTo>
                    <a:pt x="360" y="348"/>
                  </a:lnTo>
                  <a:lnTo>
                    <a:pt x="356" y="342"/>
                  </a:lnTo>
                  <a:lnTo>
                    <a:pt x="328" y="278"/>
                  </a:lnTo>
                  <a:lnTo>
                    <a:pt x="322" y="275"/>
                  </a:lnTo>
                  <a:lnTo>
                    <a:pt x="330" y="273"/>
                  </a:lnTo>
                  <a:lnTo>
                    <a:pt x="388" y="259"/>
                  </a:lnTo>
                  <a:lnTo>
                    <a:pt x="408" y="289"/>
                  </a:lnTo>
                  <a:lnTo>
                    <a:pt x="438" y="285"/>
                  </a:lnTo>
                  <a:lnTo>
                    <a:pt x="461" y="313"/>
                  </a:lnTo>
                  <a:lnTo>
                    <a:pt x="501" y="306"/>
                  </a:lnTo>
                  <a:lnTo>
                    <a:pt x="512" y="339"/>
                  </a:lnTo>
                  <a:lnTo>
                    <a:pt x="549" y="359"/>
                  </a:lnTo>
                  <a:lnTo>
                    <a:pt x="597" y="352"/>
                  </a:lnTo>
                  <a:lnTo>
                    <a:pt x="603" y="375"/>
                  </a:lnTo>
                  <a:lnTo>
                    <a:pt x="646" y="373"/>
                  </a:lnTo>
                  <a:lnTo>
                    <a:pt x="644" y="356"/>
                  </a:lnTo>
                  <a:lnTo>
                    <a:pt x="653" y="237"/>
                  </a:lnTo>
                  <a:lnTo>
                    <a:pt x="655" y="232"/>
                  </a:lnTo>
                  <a:lnTo>
                    <a:pt x="658" y="207"/>
                  </a:lnTo>
                  <a:lnTo>
                    <a:pt x="682" y="172"/>
                  </a:lnTo>
                  <a:lnTo>
                    <a:pt x="689" y="143"/>
                  </a:lnTo>
                  <a:lnTo>
                    <a:pt x="735" y="119"/>
                  </a:lnTo>
                  <a:lnTo>
                    <a:pt x="757" y="153"/>
                  </a:lnTo>
                  <a:lnTo>
                    <a:pt x="780" y="158"/>
                  </a:lnTo>
                  <a:lnTo>
                    <a:pt x="770" y="193"/>
                  </a:lnTo>
                  <a:lnTo>
                    <a:pt x="744" y="187"/>
                  </a:lnTo>
                  <a:lnTo>
                    <a:pt x="732" y="191"/>
                  </a:lnTo>
                  <a:lnTo>
                    <a:pt x="755" y="220"/>
                  </a:lnTo>
                  <a:lnTo>
                    <a:pt x="776" y="209"/>
                  </a:lnTo>
                  <a:lnTo>
                    <a:pt x="806" y="184"/>
                  </a:lnTo>
                  <a:lnTo>
                    <a:pt x="806" y="153"/>
                  </a:lnTo>
                  <a:lnTo>
                    <a:pt x="754" y="119"/>
                  </a:lnTo>
                  <a:lnTo>
                    <a:pt x="754" y="109"/>
                  </a:lnTo>
                  <a:lnTo>
                    <a:pt x="772" y="91"/>
                  </a:lnTo>
                  <a:lnTo>
                    <a:pt x="801" y="107"/>
                  </a:lnTo>
                  <a:lnTo>
                    <a:pt x="875" y="94"/>
                  </a:lnTo>
                  <a:lnTo>
                    <a:pt x="896" y="87"/>
                  </a:lnTo>
                  <a:lnTo>
                    <a:pt x="814" y="38"/>
                  </a:lnTo>
                  <a:lnTo>
                    <a:pt x="815" y="34"/>
                  </a:lnTo>
                  <a:lnTo>
                    <a:pt x="798" y="25"/>
                  </a:lnTo>
                  <a:lnTo>
                    <a:pt x="762" y="25"/>
                  </a:lnTo>
                  <a:lnTo>
                    <a:pt x="742" y="22"/>
                  </a:lnTo>
                  <a:lnTo>
                    <a:pt x="726" y="23"/>
                  </a:lnTo>
                  <a:lnTo>
                    <a:pt x="723" y="8"/>
                  </a:lnTo>
                  <a:lnTo>
                    <a:pt x="703" y="12"/>
                  </a:lnTo>
                  <a:lnTo>
                    <a:pt x="693" y="23"/>
                  </a:lnTo>
                  <a:lnTo>
                    <a:pt x="692" y="33"/>
                  </a:lnTo>
                  <a:lnTo>
                    <a:pt x="688" y="62"/>
                  </a:lnTo>
                  <a:lnTo>
                    <a:pt x="654" y="69"/>
                  </a:lnTo>
                  <a:lnTo>
                    <a:pt x="619" y="95"/>
                  </a:lnTo>
                  <a:lnTo>
                    <a:pt x="571" y="106"/>
                  </a:lnTo>
                  <a:lnTo>
                    <a:pt x="538" y="128"/>
                  </a:lnTo>
                  <a:lnTo>
                    <a:pt x="504" y="120"/>
                  </a:lnTo>
                  <a:lnTo>
                    <a:pt x="488" y="202"/>
                  </a:lnTo>
                  <a:lnTo>
                    <a:pt x="427" y="224"/>
                  </a:lnTo>
                  <a:lnTo>
                    <a:pt x="374" y="204"/>
                  </a:lnTo>
                  <a:lnTo>
                    <a:pt x="309" y="230"/>
                  </a:lnTo>
                  <a:lnTo>
                    <a:pt x="278" y="228"/>
                  </a:lnTo>
                  <a:lnTo>
                    <a:pt x="215" y="240"/>
                  </a:lnTo>
                  <a:lnTo>
                    <a:pt x="91" y="240"/>
                  </a:lnTo>
                  <a:lnTo>
                    <a:pt x="90" y="269"/>
                  </a:lnTo>
                  <a:lnTo>
                    <a:pt x="63" y="280"/>
                  </a:lnTo>
                  <a:lnTo>
                    <a:pt x="68" y="313"/>
                  </a:lnTo>
                  <a:lnTo>
                    <a:pt x="45" y="347"/>
                  </a:lnTo>
                  <a:lnTo>
                    <a:pt x="9" y="349"/>
                  </a:lnTo>
                  <a:lnTo>
                    <a:pt x="24" y="389"/>
                  </a:lnTo>
                  <a:lnTo>
                    <a:pt x="39" y="413"/>
                  </a:lnTo>
                  <a:lnTo>
                    <a:pt x="77" y="402"/>
                  </a:lnTo>
                  <a:lnTo>
                    <a:pt x="98" y="438"/>
                  </a:lnTo>
                  <a:lnTo>
                    <a:pt x="50" y="473"/>
                  </a:lnTo>
                  <a:lnTo>
                    <a:pt x="66" y="510"/>
                  </a:lnTo>
                  <a:lnTo>
                    <a:pt x="81" y="557"/>
                  </a:lnTo>
                  <a:lnTo>
                    <a:pt x="46" y="606"/>
                  </a:lnTo>
                  <a:lnTo>
                    <a:pt x="100" y="636"/>
                  </a:lnTo>
                  <a:lnTo>
                    <a:pt x="147" y="641"/>
                  </a:lnTo>
                  <a:lnTo>
                    <a:pt x="182" y="619"/>
                  </a:lnTo>
                  <a:lnTo>
                    <a:pt x="232" y="657"/>
                  </a:lnTo>
                  <a:lnTo>
                    <a:pt x="256" y="652"/>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97" name="Freeform 92"/>
            <p:cNvSpPr>
              <a:spLocks/>
            </p:cNvSpPr>
            <p:nvPr/>
          </p:nvSpPr>
          <p:spPr bwMode="auto">
            <a:xfrm>
              <a:off x="5378" y="1883"/>
              <a:ext cx="239" cy="279"/>
            </a:xfrm>
            <a:custGeom>
              <a:avLst/>
              <a:gdLst>
                <a:gd name="T0" fmla="*/ 349 w 398"/>
                <a:gd name="T1" fmla="*/ 116 h 465"/>
                <a:gd name="T2" fmla="*/ 349 w 398"/>
                <a:gd name="T3" fmla="*/ 116 h 465"/>
                <a:gd name="T4" fmla="*/ 349 w 398"/>
                <a:gd name="T5" fmla="*/ 116 h 465"/>
                <a:gd name="T6" fmla="*/ 342 w 398"/>
                <a:gd name="T7" fmla="*/ 93 h 465"/>
                <a:gd name="T8" fmla="*/ 297 w 398"/>
                <a:gd name="T9" fmla="*/ 100 h 465"/>
                <a:gd name="T10" fmla="*/ 257 w 398"/>
                <a:gd name="T11" fmla="*/ 78 h 465"/>
                <a:gd name="T12" fmla="*/ 247 w 398"/>
                <a:gd name="T13" fmla="*/ 46 h 465"/>
                <a:gd name="T14" fmla="*/ 208 w 398"/>
                <a:gd name="T15" fmla="*/ 54 h 465"/>
                <a:gd name="T16" fmla="*/ 185 w 398"/>
                <a:gd name="T17" fmla="*/ 26 h 465"/>
                <a:gd name="T18" fmla="*/ 154 w 398"/>
                <a:gd name="T19" fmla="*/ 30 h 465"/>
                <a:gd name="T20" fmla="*/ 134 w 398"/>
                <a:gd name="T21" fmla="*/ 0 h 465"/>
                <a:gd name="T22" fmla="*/ 79 w 398"/>
                <a:gd name="T23" fmla="*/ 13 h 465"/>
                <a:gd name="T24" fmla="*/ 80 w 398"/>
                <a:gd name="T25" fmla="*/ 13 h 465"/>
                <a:gd name="T26" fmla="*/ 112 w 398"/>
                <a:gd name="T27" fmla="*/ 87 h 465"/>
                <a:gd name="T28" fmla="*/ 84 w 398"/>
                <a:gd name="T29" fmla="*/ 99 h 465"/>
                <a:gd name="T30" fmla="*/ 68 w 398"/>
                <a:gd name="T31" fmla="*/ 130 h 465"/>
                <a:gd name="T32" fmla="*/ 0 w 398"/>
                <a:gd name="T33" fmla="*/ 199 h 465"/>
                <a:gd name="T34" fmla="*/ 19 w 398"/>
                <a:gd name="T35" fmla="*/ 239 h 465"/>
                <a:gd name="T36" fmla="*/ 13 w 398"/>
                <a:gd name="T37" fmla="*/ 275 h 465"/>
                <a:gd name="T38" fmla="*/ 10 w 398"/>
                <a:gd name="T39" fmla="*/ 294 h 465"/>
                <a:gd name="T40" fmla="*/ 32 w 398"/>
                <a:gd name="T41" fmla="*/ 319 h 465"/>
                <a:gd name="T42" fmla="*/ 38 w 398"/>
                <a:gd name="T43" fmla="*/ 334 h 465"/>
                <a:gd name="T44" fmla="*/ 43 w 398"/>
                <a:gd name="T45" fmla="*/ 347 h 465"/>
                <a:gd name="T46" fmla="*/ 47 w 398"/>
                <a:gd name="T47" fmla="*/ 356 h 465"/>
                <a:gd name="T48" fmla="*/ 47 w 398"/>
                <a:gd name="T49" fmla="*/ 356 h 465"/>
                <a:gd name="T50" fmla="*/ 74 w 398"/>
                <a:gd name="T51" fmla="*/ 420 h 465"/>
                <a:gd name="T52" fmla="*/ 73 w 398"/>
                <a:gd name="T53" fmla="*/ 420 h 465"/>
                <a:gd name="T54" fmla="*/ 132 w 398"/>
                <a:gd name="T55" fmla="*/ 447 h 465"/>
                <a:gd name="T56" fmla="*/ 156 w 398"/>
                <a:gd name="T57" fmla="*/ 465 h 465"/>
                <a:gd name="T58" fmla="*/ 195 w 398"/>
                <a:gd name="T59" fmla="*/ 454 h 465"/>
                <a:gd name="T60" fmla="*/ 254 w 398"/>
                <a:gd name="T61" fmla="*/ 409 h 465"/>
                <a:gd name="T62" fmla="*/ 339 w 398"/>
                <a:gd name="T63" fmla="*/ 343 h 465"/>
                <a:gd name="T64" fmla="*/ 366 w 398"/>
                <a:gd name="T65" fmla="*/ 308 h 465"/>
                <a:gd name="T66" fmla="*/ 367 w 398"/>
                <a:gd name="T67" fmla="*/ 273 h 465"/>
                <a:gd name="T68" fmla="*/ 387 w 398"/>
                <a:gd name="T69" fmla="*/ 240 h 465"/>
                <a:gd name="T70" fmla="*/ 390 w 398"/>
                <a:gd name="T71" fmla="*/ 214 h 465"/>
                <a:gd name="T72" fmla="*/ 394 w 398"/>
                <a:gd name="T73" fmla="*/ 181 h 465"/>
                <a:gd name="T74" fmla="*/ 398 w 398"/>
                <a:gd name="T75" fmla="*/ 145 h 465"/>
                <a:gd name="T76" fmla="*/ 397 w 398"/>
                <a:gd name="T77" fmla="*/ 114 h 465"/>
                <a:gd name="T78" fmla="*/ 349 w 398"/>
                <a:gd name="T79" fmla="*/ 116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98" h="465">
                  <a:moveTo>
                    <a:pt x="349" y="116"/>
                  </a:moveTo>
                  <a:lnTo>
                    <a:pt x="349" y="116"/>
                  </a:lnTo>
                  <a:lnTo>
                    <a:pt x="349" y="116"/>
                  </a:lnTo>
                  <a:lnTo>
                    <a:pt x="342" y="93"/>
                  </a:lnTo>
                  <a:lnTo>
                    <a:pt x="297" y="100"/>
                  </a:lnTo>
                  <a:lnTo>
                    <a:pt x="257" y="78"/>
                  </a:lnTo>
                  <a:lnTo>
                    <a:pt x="247" y="46"/>
                  </a:lnTo>
                  <a:lnTo>
                    <a:pt x="208" y="54"/>
                  </a:lnTo>
                  <a:lnTo>
                    <a:pt x="185" y="26"/>
                  </a:lnTo>
                  <a:lnTo>
                    <a:pt x="154" y="30"/>
                  </a:lnTo>
                  <a:lnTo>
                    <a:pt x="134" y="0"/>
                  </a:lnTo>
                  <a:lnTo>
                    <a:pt x="79" y="13"/>
                  </a:lnTo>
                  <a:lnTo>
                    <a:pt x="80" y="13"/>
                  </a:lnTo>
                  <a:lnTo>
                    <a:pt x="112" y="87"/>
                  </a:lnTo>
                  <a:lnTo>
                    <a:pt x="84" y="99"/>
                  </a:lnTo>
                  <a:lnTo>
                    <a:pt x="68" y="130"/>
                  </a:lnTo>
                  <a:lnTo>
                    <a:pt x="0" y="199"/>
                  </a:lnTo>
                  <a:lnTo>
                    <a:pt x="19" y="239"/>
                  </a:lnTo>
                  <a:lnTo>
                    <a:pt x="13" y="275"/>
                  </a:lnTo>
                  <a:lnTo>
                    <a:pt x="10" y="294"/>
                  </a:lnTo>
                  <a:lnTo>
                    <a:pt x="32" y="319"/>
                  </a:lnTo>
                  <a:lnTo>
                    <a:pt x="38" y="334"/>
                  </a:lnTo>
                  <a:lnTo>
                    <a:pt x="43" y="347"/>
                  </a:lnTo>
                  <a:lnTo>
                    <a:pt x="47" y="356"/>
                  </a:lnTo>
                  <a:lnTo>
                    <a:pt x="47" y="356"/>
                  </a:lnTo>
                  <a:lnTo>
                    <a:pt x="74" y="420"/>
                  </a:lnTo>
                  <a:lnTo>
                    <a:pt x="73" y="420"/>
                  </a:lnTo>
                  <a:lnTo>
                    <a:pt x="132" y="447"/>
                  </a:lnTo>
                  <a:lnTo>
                    <a:pt x="156" y="465"/>
                  </a:lnTo>
                  <a:lnTo>
                    <a:pt x="195" y="454"/>
                  </a:lnTo>
                  <a:lnTo>
                    <a:pt x="254" y="409"/>
                  </a:lnTo>
                  <a:lnTo>
                    <a:pt x="339" y="343"/>
                  </a:lnTo>
                  <a:lnTo>
                    <a:pt x="366" y="308"/>
                  </a:lnTo>
                  <a:lnTo>
                    <a:pt x="367" y="273"/>
                  </a:lnTo>
                  <a:lnTo>
                    <a:pt x="387" y="240"/>
                  </a:lnTo>
                  <a:lnTo>
                    <a:pt x="390" y="214"/>
                  </a:lnTo>
                  <a:lnTo>
                    <a:pt x="394" y="181"/>
                  </a:lnTo>
                  <a:lnTo>
                    <a:pt x="398" y="145"/>
                  </a:lnTo>
                  <a:lnTo>
                    <a:pt x="397" y="114"/>
                  </a:lnTo>
                  <a:lnTo>
                    <a:pt x="349" y="116"/>
                  </a:lnTo>
                  <a:close/>
                </a:path>
              </a:pathLst>
            </a:custGeom>
            <a:pattFill prst="wdUpDiag">
              <a:fgClr>
                <a:schemeClr val="accent2"/>
              </a:fgClr>
              <a:bgClr>
                <a:schemeClr val="accent1"/>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98" name="Freeform 93"/>
            <p:cNvSpPr>
              <a:spLocks noEditPoints="1"/>
            </p:cNvSpPr>
            <p:nvPr/>
          </p:nvSpPr>
          <p:spPr bwMode="auto">
            <a:xfrm>
              <a:off x="5375" y="1881"/>
              <a:ext cx="243" cy="284"/>
            </a:xfrm>
            <a:custGeom>
              <a:avLst/>
              <a:gdLst>
                <a:gd name="T0" fmla="*/ 159 w 405"/>
                <a:gd name="T1" fmla="*/ 473 h 473"/>
                <a:gd name="T2" fmla="*/ 159 w 405"/>
                <a:gd name="T3" fmla="*/ 473 h 473"/>
                <a:gd name="T4" fmla="*/ 134 w 405"/>
                <a:gd name="T5" fmla="*/ 454 h 473"/>
                <a:gd name="T6" fmla="*/ 62 w 405"/>
                <a:gd name="T7" fmla="*/ 421 h 473"/>
                <a:gd name="T8" fmla="*/ 73 w 405"/>
                <a:gd name="T9" fmla="*/ 421 h 473"/>
                <a:gd name="T10" fmla="*/ 33 w 405"/>
                <a:gd name="T11" fmla="*/ 325 h 473"/>
                <a:gd name="T12" fmla="*/ 11 w 405"/>
                <a:gd name="T13" fmla="*/ 299 h 473"/>
                <a:gd name="T14" fmla="*/ 20 w 405"/>
                <a:gd name="T15" fmla="*/ 243 h 473"/>
                <a:gd name="T16" fmla="*/ 0 w 405"/>
                <a:gd name="T17" fmla="*/ 202 h 473"/>
                <a:gd name="T18" fmla="*/ 69 w 405"/>
                <a:gd name="T19" fmla="*/ 132 h 473"/>
                <a:gd name="T20" fmla="*/ 86 w 405"/>
                <a:gd name="T21" fmla="*/ 100 h 473"/>
                <a:gd name="T22" fmla="*/ 112 w 405"/>
                <a:gd name="T23" fmla="*/ 89 h 473"/>
                <a:gd name="T24" fmla="*/ 81 w 405"/>
                <a:gd name="T25" fmla="*/ 20 h 473"/>
                <a:gd name="T26" fmla="*/ 75 w 405"/>
                <a:gd name="T27" fmla="*/ 16 h 473"/>
                <a:gd name="T28" fmla="*/ 83 w 405"/>
                <a:gd name="T29" fmla="*/ 14 h 473"/>
                <a:gd name="T30" fmla="*/ 140 w 405"/>
                <a:gd name="T31" fmla="*/ 0 h 473"/>
                <a:gd name="T32" fmla="*/ 160 w 405"/>
                <a:gd name="T33" fmla="*/ 30 h 473"/>
                <a:gd name="T34" fmla="*/ 190 w 405"/>
                <a:gd name="T35" fmla="*/ 26 h 473"/>
                <a:gd name="T36" fmla="*/ 213 w 405"/>
                <a:gd name="T37" fmla="*/ 54 h 473"/>
                <a:gd name="T38" fmla="*/ 253 w 405"/>
                <a:gd name="T39" fmla="*/ 47 h 473"/>
                <a:gd name="T40" fmla="*/ 264 w 405"/>
                <a:gd name="T41" fmla="*/ 80 h 473"/>
                <a:gd name="T42" fmla="*/ 301 w 405"/>
                <a:gd name="T43" fmla="*/ 100 h 473"/>
                <a:gd name="T44" fmla="*/ 349 w 405"/>
                <a:gd name="T45" fmla="*/ 93 h 473"/>
                <a:gd name="T46" fmla="*/ 355 w 405"/>
                <a:gd name="T47" fmla="*/ 116 h 473"/>
                <a:gd name="T48" fmla="*/ 405 w 405"/>
                <a:gd name="T49" fmla="*/ 114 h 473"/>
                <a:gd name="T50" fmla="*/ 405 w 405"/>
                <a:gd name="T51" fmla="*/ 148 h 473"/>
                <a:gd name="T52" fmla="*/ 394 w 405"/>
                <a:gd name="T53" fmla="*/ 246 h 473"/>
                <a:gd name="T54" fmla="*/ 374 w 405"/>
                <a:gd name="T55" fmla="*/ 278 h 473"/>
                <a:gd name="T56" fmla="*/ 373 w 405"/>
                <a:gd name="T57" fmla="*/ 313 h 473"/>
                <a:gd name="T58" fmla="*/ 345 w 405"/>
                <a:gd name="T59" fmla="*/ 349 h 473"/>
                <a:gd name="T60" fmla="*/ 260 w 405"/>
                <a:gd name="T61" fmla="*/ 416 h 473"/>
                <a:gd name="T62" fmla="*/ 200 w 405"/>
                <a:gd name="T63" fmla="*/ 461 h 473"/>
                <a:gd name="T64" fmla="*/ 159 w 405"/>
                <a:gd name="T65" fmla="*/ 473 h 473"/>
                <a:gd name="T66" fmla="*/ 80 w 405"/>
                <a:gd name="T67" fmla="*/ 422 h 473"/>
                <a:gd name="T68" fmla="*/ 80 w 405"/>
                <a:gd name="T69" fmla="*/ 422 h 473"/>
                <a:gd name="T70" fmla="*/ 137 w 405"/>
                <a:gd name="T71" fmla="*/ 448 h 473"/>
                <a:gd name="T72" fmla="*/ 161 w 405"/>
                <a:gd name="T73" fmla="*/ 465 h 473"/>
                <a:gd name="T74" fmla="*/ 197 w 405"/>
                <a:gd name="T75" fmla="*/ 455 h 473"/>
                <a:gd name="T76" fmla="*/ 256 w 405"/>
                <a:gd name="T77" fmla="*/ 411 h 473"/>
                <a:gd name="T78" fmla="*/ 341 w 405"/>
                <a:gd name="T79" fmla="*/ 344 h 473"/>
                <a:gd name="T80" fmla="*/ 366 w 405"/>
                <a:gd name="T81" fmla="*/ 311 h 473"/>
                <a:gd name="T82" fmla="*/ 368 w 405"/>
                <a:gd name="T83" fmla="*/ 276 h 473"/>
                <a:gd name="T84" fmla="*/ 387 w 405"/>
                <a:gd name="T85" fmla="*/ 243 h 473"/>
                <a:gd name="T86" fmla="*/ 399 w 405"/>
                <a:gd name="T87" fmla="*/ 148 h 473"/>
                <a:gd name="T88" fmla="*/ 398 w 405"/>
                <a:gd name="T89" fmla="*/ 121 h 473"/>
                <a:gd name="T90" fmla="*/ 350 w 405"/>
                <a:gd name="T91" fmla="*/ 123 h 473"/>
                <a:gd name="T92" fmla="*/ 344 w 405"/>
                <a:gd name="T93" fmla="*/ 100 h 473"/>
                <a:gd name="T94" fmla="*/ 300 w 405"/>
                <a:gd name="T95" fmla="*/ 107 h 473"/>
                <a:gd name="T96" fmla="*/ 259 w 405"/>
                <a:gd name="T97" fmla="*/ 85 h 473"/>
                <a:gd name="T98" fmla="*/ 249 w 405"/>
                <a:gd name="T99" fmla="*/ 54 h 473"/>
                <a:gd name="T100" fmla="*/ 210 w 405"/>
                <a:gd name="T101" fmla="*/ 61 h 473"/>
                <a:gd name="T102" fmla="*/ 188 w 405"/>
                <a:gd name="T103" fmla="*/ 33 h 473"/>
                <a:gd name="T104" fmla="*/ 156 w 405"/>
                <a:gd name="T105" fmla="*/ 38 h 473"/>
                <a:gd name="T106" fmla="*/ 137 w 405"/>
                <a:gd name="T107" fmla="*/ 7 h 473"/>
                <a:gd name="T108" fmla="*/ 88 w 405"/>
                <a:gd name="T109" fmla="*/ 20 h 473"/>
                <a:gd name="T110" fmla="*/ 121 w 405"/>
                <a:gd name="T111" fmla="*/ 93 h 473"/>
                <a:gd name="T112" fmla="*/ 90 w 405"/>
                <a:gd name="T113" fmla="*/ 105 h 473"/>
                <a:gd name="T114" fmla="*/ 74 w 405"/>
                <a:gd name="T115" fmla="*/ 136 h 473"/>
                <a:gd name="T116" fmla="*/ 8 w 405"/>
                <a:gd name="T117" fmla="*/ 203 h 473"/>
                <a:gd name="T118" fmla="*/ 27 w 405"/>
                <a:gd name="T119" fmla="*/ 242 h 473"/>
                <a:gd name="T120" fmla="*/ 18 w 405"/>
                <a:gd name="T121" fmla="*/ 297 h 473"/>
                <a:gd name="T122" fmla="*/ 39 w 405"/>
                <a:gd name="T123" fmla="*/ 322 h 473"/>
                <a:gd name="T124" fmla="*/ 80 w 405"/>
                <a:gd name="T125" fmla="*/ 422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5" h="473">
                  <a:moveTo>
                    <a:pt x="159" y="473"/>
                  </a:moveTo>
                  <a:lnTo>
                    <a:pt x="159" y="473"/>
                  </a:lnTo>
                  <a:lnTo>
                    <a:pt x="134" y="454"/>
                  </a:lnTo>
                  <a:lnTo>
                    <a:pt x="62" y="421"/>
                  </a:lnTo>
                  <a:lnTo>
                    <a:pt x="73" y="421"/>
                  </a:lnTo>
                  <a:lnTo>
                    <a:pt x="33" y="325"/>
                  </a:lnTo>
                  <a:lnTo>
                    <a:pt x="11" y="299"/>
                  </a:lnTo>
                  <a:lnTo>
                    <a:pt x="20" y="243"/>
                  </a:lnTo>
                  <a:lnTo>
                    <a:pt x="0" y="202"/>
                  </a:lnTo>
                  <a:lnTo>
                    <a:pt x="69" y="132"/>
                  </a:lnTo>
                  <a:lnTo>
                    <a:pt x="86" y="100"/>
                  </a:lnTo>
                  <a:lnTo>
                    <a:pt x="112" y="89"/>
                  </a:lnTo>
                  <a:lnTo>
                    <a:pt x="81" y="20"/>
                  </a:lnTo>
                  <a:lnTo>
                    <a:pt x="75" y="16"/>
                  </a:lnTo>
                  <a:lnTo>
                    <a:pt x="83" y="14"/>
                  </a:lnTo>
                  <a:lnTo>
                    <a:pt x="140" y="0"/>
                  </a:lnTo>
                  <a:lnTo>
                    <a:pt x="160" y="30"/>
                  </a:lnTo>
                  <a:lnTo>
                    <a:pt x="190" y="26"/>
                  </a:lnTo>
                  <a:lnTo>
                    <a:pt x="213" y="54"/>
                  </a:lnTo>
                  <a:lnTo>
                    <a:pt x="253" y="47"/>
                  </a:lnTo>
                  <a:lnTo>
                    <a:pt x="264" y="80"/>
                  </a:lnTo>
                  <a:lnTo>
                    <a:pt x="301" y="100"/>
                  </a:lnTo>
                  <a:lnTo>
                    <a:pt x="349" y="93"/>
                  </a:lnTo>
                  <a:lnTo>
                    <a:pt x="355" y="116"/>
                  </a:lnTo>
                  <a:lnTo>
                    <a:pt x="405" y="114"/>
                  </a:lnTo>
                  <a:lnTo>
                    <a:pt x="405" y="148"/>
                  </a:lnTo>
                  <a:lnTo>
                    <a:pt x="394" y="246"/>
                  </a:lnTo>
                  <a:lnTo>
                    <a:pt x="374" y="278"/>
                  </a:lnTo>
                  <a:lnTo>
                    <a:pt x="373" y="313"/>
                  </a:lnTo>
                  <a:lnTo>
                    <a:pt x="345" y="349"/>
                  </a:lnTo>
                  <a:lnTo>
                    <a:pt x="260" y="416"/>
                  </a:lnTo>
                  <a:lnTo>
                    <a:pt x="200" y="461"/>
                  </a:lnTo>
                  <a:lnTo>
                    <a:pt x="159" y="473"/>
                  </a:lnTo>
                  <a:close/>
                  <a:moveTo>
                    <a:pt x="80" y="422"/>
                  </a:moveTo>
                  <a:lnTo>
                    <a:pt x="80" y="422"/>
                  </a:lnTo>
                  <a:lnTo>
                    <a:pt x="137" y="448"/>
                  </a:lnTo>
                  <a:lnTo>
                    <a:pt x="161" y="465"/>
                  </a:lnTo>
                  <a:lnTo>
                    <a:pt x="197" y="455"/>
                  </a:lnTo>
                  <a:lnTo>
                    <a:pt x="256" y="411"/>
                  </a:lnTo>
                  <a:lnTo>
                    <a:pt x="341" y="344"/>
                  </a:lnTo>
                  <a:lnTo>
                    <a:pt x="366" y="311"/>
                  </a:lnTo>
                  <a:lnTo>
                    <a:pt x="368" y="276"/>
                  </a:lnTo>
                  <a:lnTo>
                    <a:pt x="387" y="243"/>
                  </a:lnTo>
                  <a:lnTo>
                    <a:pt x="399" y="148"/>
                  </a:lnTo>
                  <a:lnTo>
                    <a:pt x="398" y="121"/>
                  </a:lnTo>
                  <a:lnTo>
                    <a:pt x="350" y="123"/>
                  </a:lnTo>
                  <a:lnTo>
                    <a:pt x="344" y="100"/>
                  </a:lnTo>
                  <a:lnTo>
                    <a:pt x="300" y="107"/>
                  </a:lnTo>
                  <a:lnTo>
                    <a:pt x="259" y="85"/>
                  </a:lnTo>
                  <a:lnTo>
                    <a:pt x="249" y="54"/>
                  </a:lnTo>
                  <a:lnTo>
                    <a:pt x="210" y="61"/>
                  </a:lnTo>
                  <a:lnTo>
                    <a:pt x="188" y="33"/>
                  </a:lnTo>
                  <a:lnTo>
                    <a:pt x="156" y="38"/>
                  </a:lnTo>
                  <a:lnTo>
                    <a:pt x="137" y="7"/>
                  </a:lnTo>
                  <a:lnTo>
                    <a:pt x="88" y="20"/>
                  </a:lnTo>
                  <a:lnTo>
                    <a:pt x="121" y="93"/>
                  </a:lnTo>
                  <a:lnTo>
                    <a:pt x="90" y="105"/>
                  </a:lnTo>
                  <a:lnTo>
                    <a:pt x="74" y="136"/>
                  </a:lnTo>
                  <a:lnTo>
                    <a:pt x="8" y="203"/>
                  </a:lnTo>
                  <a:lnTo>
                    <a:pt x="27" y="242"/>
                  </a:lnTo>
                  <a:lnTo>
                    <a:pt x="18" y="297"/>
                  </a:lnTo>
                  <a:lnTo>
                    <a:pt x="39" y="322"/>
                  </a:lnTo>
                  <a:lnTo>
                    <a:pt x="80" y="422"/>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99" name="Freeform 94"/>
            <p:cNvSpPr>
              <a:spLocks/>
            </p:cNvSpPr>
            <p:nvPr/>
          </p:nvSpPr>
          <p:spPr bwMode="auto">
            <a:xfrm>
              <a:off x="2914" y="1589"/>
              <a:ext cx="788" cy="412"/>
            </a:xfrm>
            <a:custGeom>
              <a:avLst/>
              <a:gdLst>
                <a:gd name="T0" fmla="*/ 368 w 1312"/>
                <a:gd name="T1" fmla="*/ 169 h 686"/>
                <a:gd name="T2" fmla="*/ 373 w 1312"/>
                <a:gd name="T3" fmla="*/ 148 h 686"/>
                <a:gd name="T4" fmla="*/ 391 w 1312"/>
                <a:gd name="T5" fmla="*/ 96 h 686"/>
                <a:gd name="T6" fmla="*/ 367 w 1312"/>
                <a:gd name="T7" fmla="*/ 64 h 686"/>
                <a:gd name="T8" fmla="*/ 474 w 1312"/>
                <a:gd name="T9" fmla="*/ 61 h 686"/>
                <a:gd name="T10" fmla="*/ 544 w 1312"/>
                <a:gd name="T11" fmla="*/ 133 h 686"/>
                <a:gd name="T12" fmla="*/ 611 w 1312"/>
                <a:gd name="T13" fmla="*/ 73 h 686"/>
                <a:gd name="T14" fmla="*/ 632 w 1312"/>
                <a:gd name="T15" fmla="*/ 8 h 686"/>
                <a:gd name="T16" fmla="*/ 742 w 1312"/>
                <a:gd name="T17" fmla="*/ 96 h 686"/>
                <a:gd name="T18" fmla="*/ 872 w 1312"/>
                <a:gd name="T19" fmla="*/ 118 h 686"/>
                <a:gd name="T20" fmla="*/ 956 w 1312"/>
                <a:gd name="T21" fmla="*/ 179 h 686"/>
                <a:gd name="T22" fmla="*/ 992 w 1312"/>
                <a:gd name="T23" fmla="*/ 203 h 686"/>
                <a:gd name="T24" fmla="*/ 1085 w 1312"/>
                <a:gd name="T25" fmla="*/ 86 h 686"/>
                <a:gd name="T26" fmla="*/ 1133 w 1312"/>
                <a:gd name="T27" fmla="*/ 153 h 686"/>
                <a:gd name="T28" fmla="*/ 1193 w 1312"/>
                <a:gd name="T29" fmla="*/ 217 h 686"/>
                <a:gd name="T30" fmla="*/ 1267 w 1312"/>
                <a:gd name="T31" fmla="*/ 308 h 686"/>
                <a:gd name="T32" fmla="*/ 1281 w 1312"/>
                <a:gd name="T33" fmla="*/ 365 h 686"/>
                <a:gd name="T34" fmla="*/ 1312 w 1312"/>
                <a:gd name="T35" fmla="*/ 430 h 686"/>
                <a:gd name="T36" fmla="*/ 1261 w 1312"/>
                <a:gd name="T37" fmla="*/ 472 h 686"/>
                <a:gd name="T38" fmla="*/ 1143 w 1312"/>
                <a:gd name="T39" fmla="*/ 492 h 686"/>
                <a:gd name="T40" fmla="*/ 1061 w 1312"/>
                <a:gd name="T41" fmla="*/ 576 h 686"/>
                <a:gd name="T42" fmla="*/ 966 w 1312"/>
                <a:gd name="T43" fmla="*/ 682 h 686"/>
                <a:gd name="T44" fmla="*/ 832 w 1312"/>
                <a:gd name="T45" fmla="*/ 599 h 686"/>
                <a:gd name="T46" fmla="*/ 657 w 1312"/>
                <a:gd name="T47" fmla="*/ 599 h 686"/>
                <a:gd name="T48" fmla="*/ 650 w 1312"/>
                <a:gd name="T49" fmla="*/ 548 h 686"/>
                <a:gd name="T50" fmla="*/ 718 w 1312"/>
                <a:gd name="T51" fmla="*/ 453 h 686"/>
                <a:gd name="T52" fmla="*/ 739 w 1312"/>
                <a:gd name="T53" fmla="*/ 355 h 686"/>
                <a:gd name="T54" fmla="*/ 792 w 1312"/>
                <a:gd name="T55" fmla="*/ 288 h 686"/>
                <a:gd name="T56" fmla="*/ 701 w 1312"/>
                <a:gd name="T57" fmla="*/ 205 h 686"/>
                <a:gd name="T58" fmla="*/ 649 w 1312"/>
                <a:gd name="T59" fmla="*/ 248 h 686"/>
                <a:gd name="T60" fmla="*/ 619 w 1312"/>
                <a:gd name="T61" fmla="*/ 308 h 686"/>
                <a:gd name="T62" fmla="*/ 576 w 1312"/>
                <a:gd name="T63" fmla="*/ 398 h 686"/>
                <a:gd name="T64" fmla="*/ 501 w 1312"/>
                <a:gd name="T65" fmla="*/ 387 h 686"/>
                <a:gd name="T66" fmla="*/ 413 w 1312"/>
                <a:gd name="T67" fmla="*/ 463 h 686"/>
                <a:gd name="T68" fmla="*/ 343 w 1312"/>
                <a:gd name="T69" fmla="*/ 545 h 686"/>
                <a:gd name="T70" fmla="*/ 276 w 1312"/>
                <a:gd name="T71" fmla="*/ 497 h 686"/>
                <a:gd name="T72" fmla="*/ 177 w 1312"/>
                <a:gd name="T73" fmla="*/ 559 h 686"/>
                <a:gd name="T74" fmla="*/ 155 w 1312"/>
                <a:gd name="T75" fmla="*/ 500 h 686"/>
                <a:gd name="T76" fmla="*/ 76 w 1312"/>
                <a:gd name="T77" fmla="*/ 455 h 686"/>
                <a:gd name="T78" fmla="*/ 0 w 1312"/>
                <a:gd name="T79" fmla="*/ 402 h 686"/>
                <a:gd name="T80" fmla="*/ 103 w 1312"/>
                <a:gd name="T81" fmla="*/ 457 h 686"/>
                <a:gd name="T82" fmla="*/ 231 w 1312"/>
                <a:gd name="T83" fmla="*/ 359 h 686"/>
                <a:gd name="T84" fmla="*/ 247 w 1312"/>
                <a:gd name="T85" fmla="*/ 311 h 686"/>
                <a:gd name="T86" fmla="*/ 327 w 1312"/>
                <a:gd name="T87" fmla="*/ 326 h 686"/>
                <a:gd name="T88" fmla="*/ 419 w 1312"/>
                <a:gd name="T89" fmla="*/ 263 h 686"/>
                <a:gd name="T90" fmla="*/ 399 w 1312"/>
                <a:gd name="T91" fmla="*/ 205 h 686"/>
                <a:gd name="T92" fmla="*/ 380 w 1312"/>
                <a:gd name="T93" fmla="*/ 188 h 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312" h="686">
                  <a:moveTo>
                    <a:pt x="380" y="188"/>
                  </a:moveTo>
                  <a:lnTo>
                    <a:pt x="380" y="188"/>
                  </a:lnTo>
                  <a:lnTo>
                    <a:pt x="368" y="169"/>
                  </a:lnTo>
                  <a:lnTo>
                    <a:pt x="346" y="138"/>
                  </a:lnTo>
                  <a:lnTo>
                    <a:pt x="359" y="128"/>
                  </a:lnTo>
                  <a:lnTo>
                    <a:pt x="373" y="148"/>
                  </a:lnTo>
                  <a:lnTo>
                    <a:pt x="407" y="149"/>
                  </a:lnTo>
                  <a:lnTo>
                    <a:pt x="422" y="114"/>
                  </a:lnTo>
                  <a:lnTo>
                    <a:pt x="391" y="96"/>
                  </a:lnTo>
                  <a:lnTo>
                    <a:pt x="367" y="112"/>
                  </a:lnTo>
                  <a:lnTo>
                    <a:pt x="351" y="79"/>
                  </a:lnTo>
                  <a:lnTo>
                    <a:pt x="367" y="64"/>
                  </a:lnTo>
                  <a:lnTo>
                    <a:pt x="471" y="0"/>
                  </a:lnTo>
                  <a:lnTo>
                    <a:pt x="492" y="21"/>
                  </a:lnTo>
                  <a:lnTo>
                    <a:pt x="474" y="61"/>
                  </a:lnTo>
                  <a:lnTo>
                    <a:pt x="538" y="68"/>
                  </a:lnTo>
                  <a:lnTo>
                    <a:pt x="531" y="101"/>
                  </a:lnTo>
                  <a:lnTo>
                    <a:pt x="544" y="133"/>
                  </a:lnTo>
                  <a:lnTo>
                    <a:pt x="554" y="137"/>
                  </a:lnTo>
                  <a:lnTo>
                    <a:pt x="595" y="71"/>
                  </a:lnTo>
                  <a:lnTo>
                    <a:pt x="611" y="73"/>
                  </a:lnTo>
                  <a:lnTo>
                    <a:pt x="611" y="67"/>
                  </a:lnTo>
                  <a:lnTo>
                    <a:pt x="601" y="17"/>
                  </a:lnTo>
                  <a:lnTo>
                    <a:pt x="632" y="8"/>
                  </a:lnTo>
                  <a:lnTo>
                    <a:pt x="658" y="37"/>
                  </a:lnTo>
                  <a:lnTo>
                    <a:pt x="720" y="93"/>
                  </a:lnTo>
                  <a:lnTo>
                    <a:pt x="742" y="96"/>
                  </a:lnTo>
                  <a:lnTo>
                    <a:pt x="799" y="74"/>
                  </a:lnTo>
                  <a:lnTo>
                    <a:pt x="841" y="100"/>
                  </a:lnTo>
                  <a:lnTo>
                    <a:pt x="872" y="118"/>
                  </a:lnTo>
                  <a:lnTo>
                    <a:pt x="941" y="138"/>
                  </a:lnTo>
                  <a:lnTo>
                    <a:pt x="942" y="170"/>
                  </a:lnTo>
                  <a:lnTo>
                    <a:pt x="956" y="179"/>
                  </a:lnTo>
                  <a:lnTo>
                    <a:pt x="954" y="194"/>
                  </a:lnTo>
                  <a:lnTo>
                    <a:pt x="952" y="215"/>
                  </a:lnTo>
                  <a:lnTo>
                    <a:pt x="992" y="203"/>
                  </a:lnTo>
                  <a:lnTo>
                    <a:pt x="1043" y="149"/>
                  </a:lnTo>
                  <a:lnTo>
                    <a:pt x="1045" y="91"/>
                  </a:lnTo>
                  <a:lnTo>
                    <a:pt x="1085" y="86"/>
                  </a:lnTo>
                  <a:lnTo>
                    <a:pt x="1107" y="122"/>
                  </a:lnTo>
                  <a:lnTo>
                    <a:pt x="1135" y="124"/>
                  </a:lnTo>
                  <a:lnTo>
                    <a:pt x="1133" y="153"/>
                  </a:lnTo>
                  <a:lnTo>
                    <a:pt x="1171" y="176"/>
                  </a:lnTo>
                  <a:lnTo>
                    <a:pt x="1174" y="186"/>
                  </a:lnTo>
                  <a:lnTo>
                    <a:pt x="1193" y="217"/>
                  </a:lnTo>
                  <a:lnTo>
                    <a:pt x="1193" y="239"/>
                  </a:lnTo>
                  <a:lnTo>
                    <a:pt x="1278" y="237"/>
                  </a:lnTo>
                  <a:lnTo>
                    <a:pt x="1267" y="308"/>
                  </a:lnTo>
                  <a:lnTo>
                    <a:pt x="1283" y="317"/>
                  </a:lnTo>
                  <a:lnTo>
                    <a:pt x="1301" y="328"/>
                  </a:lnTo>
                  <a:lnTo>
                    <a:pt x="1281" y="365"/>
                  </a:lnTo>
                  <a:lnTo>
                    <a:pt x="1312" y="430"/>
                  </a:lnTo>
                  <a:lnTo>
                    <a:pt x="1306" y="435"/>
                  </a:lnTo>
                  <a:lnTo>
                    <a:pt x="1312" y="430"/>
                  </a:lnTo>
                  <a:lnTo>
                    <a:pt x="1302" y="439"/>
                  </a:lnTo>
                  <a:lnTo>
                    <a:pt x="1269" y="454"/>
                  </a:lnTo>
                  <a:lnTo>
                    <a:pt x="1261" y="472"/>
                  </a:lnTo>
                  <a:lnTo>
                    <a:pt x="1205" y="502"/>
                  </a:lnTo>
                  <a:lnTo>
                    <a:pt x="1161" y="475"/>
                  </a:lnTo>
                  <a:lnTo>
                    <a:pt x="1143" y="492"/>
                  </a:lnTo>
                  <a:lnTo>
                    <a:pt x="1121" y="511"/>
                  </a:lnTo>
                  <a:lnTo>
                    <a:pt x="1142" y="547"/>
                  </a:lnTo>
                  <a:lnTo>
                    <a:pt x="1061" y="576"/>
                  </a:lnTo>
                  <a:lnTo>
                    <a:pt x="1048" y="597"/>
                  </a:lnTo>
                  <a:lnTo>
                    <a:pt x="992" y="612"/>
                  </a:lnTo>
                  <a:lnTo>
                    <a:pt x="966" y="682"/>
                  </a:lnTo>
                  <a:lnTo>
                    <a:pt x="954" y="686"/>
                  </a:lnTo>
                  <a:lnTo>
                    <a:pt x="879" y="668"/>
                  </a:lnTo>
                  <a:lnTo>
                    <a:pt x="832" y="599"/>
                  </a:lnTo>
                  <a:lnTo>
                    <a:pt x="773" y="583"/>
                  </a:lnTo>
                  <a:lnTo>
                    <a:pt x="747" y="586"/>
                  </a:lnTo>
                  <a:lnTo>
                    <a:pt x="657" y="599"/>
                  </a:lnTo>
                  <a:lnTo>
                    <a:pt x="650" y="565"/>
                  </a:lnTo>
                  <a:lnTo>
                    <a:pt x="652" y="559"/>
                  </a:lnTo>
                  <a:lnTo>
                    <a:pt x="650" y="548"/>
                  </a:lnTo>
                  <a:lnTo>
                    <a:pt x="633" y="469"/>
                  </a:lnTo>
                  <a:lnTo>
                    <a:pt x="696" y="469"/>
                  </a:lnTo>
                  <a:lnTo>
                    <a:pt x="718" y="453"/>
                  </a:lnTo>
                  <a:lnTo>
                    <a:pt x="740" y="412"/>
                  </a:lnTo>
                  <a:lnTo>
                    <a:pt x="735" y="381"/>
                  </a:lnTo>
                  <a:lnTo>
                    <a:pt x="739" y="355"/>
                  </a:lnTo>
                  <a:lnTo>
                    <a:pt x="753" y="338"/>
                  </a:lnTo>
                  <a:lnTo>
                    <a:pt x="768" y="330"/>
                  </a:lnTo>
                  <a:lnTo>
                    <a:pt x="792" y="288"/>
                  </a:lnTo>
                  <a:lnTo>
                    <a:pt x="771" y="254"/>
                  </a:lnTo>
                  <a:lnTo>
                    <a:pt x="709" y="239"/>
                  </a:lnTo>
                  <a:lnTo>
                    <a:pt x="701" y="205"/>
                  </a:lnTo>
                  <a:lnTo>
                    <a:pt x="669" y="212"/>
                  </a:lnTo>
                  <a:lnTo>
                    <a:pt x="680" y="234"/>
                  </a:lnTo>
                  <a:lnTo>
                    <a:pt x="649" y="248"/>
                  </a:lnTo>
                  <a:lnTo>
                    <a:pt x="580" y="228"/>
                  </a:lnTo>
                  <a:lnTo>
                    <a:pt x="575" y="285"/>
                  </a:lnTo>
                  <a:lnTo>
                    <a:pt x="619" y="308"/>
                  </a:lnTo>
                  <a:lnTo>
                    <a:pt x="598" y="383"/>
                  </a:lnTo>
                  <a:lnTo>
                    <a:pt x="598" y="400"/>
                  </a:lnTo>
                  <a:lnTo>
                    <a:pt x="576" y="398"/>
                  </a:lnTo>
                  <a:lnTo>
                    <a:pt x="565" y="414"/>
                  </a:lnTo>
                  <a:lnTo>
                    <a:pt x="539" y="409"/>
                  </a:lnTo>
                  <a:lnTo>
                    <a:pt x="501" y="387"/>
                  </a:lnTo>
                  <a:lnTo>
                    <a:pt x="500" y="432"/>
                  </a:lnTo>
                  <a:lnTo>
                    <a:pt x="526" y="455"/>
                  </a:lnTo>
                  <a:lnTo>
                    <a:pt x="413" y="463"/>
                  </a:lnTo>
                  <a:lnTo>
                    <a:pt x="419" y="497"/>
                  </a:lnTo>
                  <a:lnTo>
                    <a:pt x="395" y="534"/>
                  </a:lnTo>
                  <a:lnTo>
                    <a:pt x="343" y="545"/>
                  </a:lnTo>
                  <a:lnTo>
                    <a:pt x="315" y="530"/>
                  </a:lnTo>
                  <a:lnTo>
                    <a:pt x="313" y="496"/>
                  </a:lnTo>
                  <a:lnTo>
                    <a:pt x="276" y="497"/>
                  </a:lnTo>
                  <a:lnTo>
                    <a:pt x="241" y="493"/>
                  </a:lnTo>
                  <a:lnTo>
                    <a:pt x="230" y="558"/>
                  </a:lnTo>
                  <a:lnTo>
                    <a:pt x="177" y="559"/>
                  </a:lnTo>
                  <a:lnTo>
                    <a:pt x="181" y="532"/>
                  </a:lnTo>
                  <a:lnTo>
                    <a:pt x="180" y="517"/>
                  </a:lnTo>
                  <a:lnTo>
                    <a:pt x="155" y="500"/>
                  </a:lnTo>
                  <a:lnTo>
                    <a:pt x="106" y="471"/>
                  </a:lnTo>
                  <a:lnTo>
                    <a:pt x="103" y="457"/>
                  </a:lnTo>
                  <a:lnTo>
                    <a:pt x="76" y="455"/>
                  </a:lnTo>
                  <a:lnTo>
                    <a:pt x="64" y="454"/>
                  </a:lnTo>
                  <a:lnTo>
                    <a:pt x="69" y="437"/>
                  </a:lnTo>
                  <a:lnTo>
                    <a:pt x="0" y="402"/>
                  </a:lnTo>
                  <a:lnTo>
                    <a:pt x="4" y="376"/>
                  </a:lnTo>
                  <a:lnTo>
                    <a:pt x="114" y="402"/>
                  </a:lnTo>
                  <a:lnTo>
                    <a:pt x="103" y="457"/>
                  </a:lnTo>
                  <a:lnTo>
                    <a:pt x="250" y="456"/>
                  </a:lnTo>
                  <a:lnTo>
                    <a:pt x="267" y="415"/>
                  </a:lnTo>
                  <a:lnTo>
                    <a:pt x="231" y="359"/>
                  </a:lnTo>
                  <a:lnTo>
                    <a:pt x="196" y="360"/>
                  </a:lnTo>
                  <a:lnTo>
                    <a:pt x="214" y="319"/>
                  </a:lnTo>
                  <a:lnTo>
                    <a:pt x="247" y="311"/>
                  </a:lnTo>
                  <a:lnTo>
                    <a:pt x="266" y="350"/>
                  </a:lnTo>
                  <a:lnTo>
                    <a:pt x="282" y="343"/>
                  </a:lnTo>
                  <a:lnTo>
                    <a:pt x="327" y="326"/>
                  </a:lnTo>
                  <a:lnTo>
                    <a:pt x="349" y="319"/>
                  </a:lnTo>
                  <a:lnTo>
                    <a:pt x="422" y="314"/>
                  </a:lnTo>
                  <a:lnTo>
                    <a:pt x="419" y="263"/>
                  </a:lnTo>
                  <a:lnTo>
                    <a:pt x="434" y="241"/>
                  </a:lnTo>
                  <a:lnTo>
                    <a:pt x="424" y="204"/>
                  </a:lnTo>
                  <a:lnTo>
                    <a:pt x="399" y="205"/>
                  </a:lnTo>
                  <a:lnTo>
                    <a:pt x="382" y="189"/>
                  </a:lnTo>
                  <a:lnTo>
                    <a:pt x="380" y="188"/>
                  </a:lnTo>
                  <a:lnTo>
                    <a:pt x="380" y="188"/>
                  </a:lnTo>
                  <a:close/>
                </a:path>
              </a:pathLst>
            </a:custGeom>
            <a:pattFill prst="wdUpDiag">
              <a:fgClr>
                <a:schemeClr val="accent2"/>
              </a:fgClr>
              <a:bgClr>
                <a:schemeClr val="accent1"/>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0" name="Freeform 95"/>
            <p:cNvSpPr>
              <a:spLocks noEditPoints="1"/>
            </p:cNvSpPr>
            <p:nvPr/>
          </p:nvSpPr>
          <p:spPr bwMode="auto">
            <a:xfrm>
              <a:off x="2912" y="1586"/>
              <a:ext cx="792" cy="417"/>
            </a:xfrm>
            <a:custGeom>
              <a:avLst/>
              <a:gdLst>
                <a:gd name="T0" fmla="*/ 776 w 1319"/>
                <a:gd name="T1" fmla="*/ 591 h 693"/>
                <a:gd name="T2" fmla="*/ 632 w 1319"/>
                <a:gd name="T3" fmla="*/ 469 h 693"/>
                <a:gd name="T4" fmla="*/ 739 w 1319"/>
                <a:gd name="T5" fmla="*/ 357 h 693"/>
                <a:gd name="T6" fmla="*/ 709 w 1319"/>
                <a:gd name="T7" fmla="*/ 246 h 693"/>
                <a:gd name="T8" fmla="*/ 586 w 1319"/>
                <a:gd name="T9" fmla="*/ 236 h 693"/>
                <a:gd name="T10" fmla="*/ 581 w 1319"/>
                <a:gd name="T11" fmla="*/ 406 h 693"/>
                <a:gd name="T12" fmla="*/ 537 w 1319"/>
                <a:gd name="T13" fmla="*/ 461 h 693"/>
                <a:gd name="T14" fmla="*/ 315 w 1319"/>
                <a:gd name="T15" fmla="*/ 536 h 693"/>
                <a:gd name="T16" fmla="*/ 176 w 1319"/>
                <a:gd name="T17" fmla="*/ 566 h 693"/>
                <a:gd name="T18" fmla="*/ 103 w 1319"/>
                <a:gd name="T19" fmla="*/ 464 h 693"/>
                <a:gd name="T20" fmla="*/ 0 w 1319"/>
                <a:gd name="T21" fmla="*/ 408 h 693"/>
                <a:gd name="T22" fmla="*/ 267 w 1319"/>
                <a:gd name="T23" fmla="*/ 419 h 693"/>
                <a:gd name="T24" fmla="*/ 270 w 1319"/>
                <a:gd name="T25" fmla="*/ 350 h 693"/>
                <a:gd name="T26" fmla="*/ 419 w 1319"/>
                <a:gd name="T27" fmla="*/ 266 h 693"/>
                <a:gd name="T28" fmla="*/ 368 w 1319"/>
                <a:gd name="T29" fmla="*/ 175 h 693"/>
                <a:gd name="T30" fmla="*/ 421 w 1319"/>
                <a:gd name="T31" fmla="*/ 119 h 693"/>
                <a:gd name="T32" fmla="*/ 475 w 1319"/>
                <a:gd name="T33" fmla="*/ 0 h 693"/>
                <a:gd name="T34" fmla="*/ 549 w 1319"/>
                <a:gd name="T35" fmla="*/ 134 h 693"/>
                <a:gd name="T36" fmla="*/ 600 w 1319"/>
                <a:gd name="T37" fmla="*/ 18 h 693"/>
                <a:gd name="T38" fmla="*/ 803 w 1319"/>
                <a:gd name="T39" fmla="*/ 75 h 693"/>
                <a:gd name="T40" fmla="*/ 959 w 1319"/>
                <a:gd name="T41" fmla="*/ 214 h 693"/>
                <a:gd name="T42" fmla="*/ 1112 w 1319"/>
                <a:gd name="T43" fmla="*/ 123 h 693"/>
                <a:gd name="T44" fmla="*/ 1199 w 1319"/>
                <a:gd name="T45" fmla="*/ 220 h 693"/>
                <a:gd name="T46" fmla="*/ 1287 w 1319"/>
                <a:gd name="T47" fmla="*/ 369 h 693"/>
                <a:gd name="T48" fmla="*/ 1208 w 1319"/>
                <a:gd name="T49" fmla="*/ 510 h 693"/>
                <a:gd name="T50" fmla="*/ 1066 w 1319"/>
                <a:gd name="T51" fmla="*/ 583 h 693"/>
                <a:gd name="T52" fmla="*/ 884 w 1319"/>
                <a:gd name="T53" fmla="*/ 669 h 693"/>
                <a:gd name="T54" fmla="*/ 1049 w 1319"/>
                <a:gd name="T55" fmla="*/ 598 h 693"/>
                <a:gd name="T56" fmla="*/ 1164 w 1319"/>
                <a:gd name="T57" fmla="*/ 475 h 693"/>
                <a:gd name="T58" fmla="*/ 1311 w 1319"/>
                <a:gd name="T59" fmla="*/ 433 h 693"/>
                <a:gd name="T60" fmla="*/ 1193 w 1319"/>
                <a:gd name="T61" fmla="*/ 246 h 693"/>
                <a:gd name="T62" fmla="*/ 1134 w 1319"/>
                <a:gd name="T63" fmla="*/ 131 h 693"/>
                <a:gd name="T64" fmla="*/ 997 w 1319"/>
                <a:gd name="T65" fmla="*/ 210 h 693"/>
                <a:gd name="T66" fmla="*/ 873 w 1319"/>
                <a:gd name="T67" fmla="*/ 125 h 693"/>
                <a:gd name="T68" fmla="*/ 659 w 1319"/>
                <a:gd name="T69" fmla="*/ 44 h 693"/>
                <a:gd name="T70" fmla="*/ 600 w 1319"/>
                <a:gd name="T71" fmla="*/ 79 h 693"/>
                <a:gd name="T72" fmla="*/ 472 w 1319"/>
                <a:gd name="T73" fmla="*/ 68 h 693"/>
                <a:gd name="T74" fmla="*/ 371 w 1319"/>
                <a:gd name="T75" fmla="*/ 111 h 693"/>
                <a:gd name="T76" fmla="*/ 361 w 1319"/>
                <a:gd name="T77" fmla="*/ 137 h 693"/>
                <a:gd name="T78" fmla="*/ 403 w 1319"/>
                <a:gd name="T79" fmla="*/ 206 h 693"/>
                <a:gd name="T80" fmla="*/ 352 w 1319"/>
                <a:gd name="T81" fmla="*/ 327 h 693"/>
                <a:gd name="T82" fmla="*/ 220 w 1319"/>
                <a:gd name="T83" fmla="*/ 325 h 693"/>
                <a:gd name="T84" fmla="*/ 110 w 1319"/>
                <a:gd name="T85" fmla="*/ 464 h 693"/>
                <a:gd name="T86" fmla="*/ 184 w 1319"/>
                <a:gd name="T87" fmla="*/ 559 h 693"/>
                <a:gd name="T88" fmla="*/ 322 w 1319"/>
                <a:gd name="T89" fmla="*/ 532 h 693"/>
                <a:gd name="T90" fmla="*/ 521 w 1319"/>
                <a:gd name="T91" fmla="*/ 456 h 693"/>
                <a:gd name="T92" fmla="*/ 577 w 1319"/>
                <a:gd name="T93" fmla="*/ 399 h 693"/>
                <a:gd name="T94" fmla="*/ 580 w 1319"/>
                <a:gd name="T95" fmla="*/ 227 h 693"/>
                <a:gd name="T96" fmla="*/ 715 w 1319"/>
                <a:gd name="T97" fmla="*/ 240 h 693"/>
                <a:gd name="T98" fmla="*/ 745 w 1319"/>
                <a:gd name="T99" fmla="*/ 360 h 693"/>
                <a:gd name="T100" fmla="*/ 640 w 1319"/>
                <a:gd name="T101" fmla="*/ 476 h 693"/>
                <a:gd name="T102" fmla="*/ 837 w 1319"/>
                <a:gd name="T103" fmla="*/ 600 h 693"/>
                <a:gd name="T104" fmla="*/ 113 w 1319"/>
                <a:gd name="T105" fmla="*/ 409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9" h="693">
                  <a:moveTo>
                    <a:pt x="957" y="693"/>
                  </a:moveTo>
                  <a:lnTo>
                    <a:pt x="957" y="693"/>
                  </a:lnTo>
                  <a:lnTo>
                    <a:pt x="880" y="675"/>
                  </a:lnTo>
                  <a:lnTo>
                    <a:pt x="833" y="606"/>
                  </a:lnTo>
                  <a:lnTo>
                    <a:pt x="776" y="591"/>
                  </a:lnTo>
                  <a:lnTo>
                    <a:pt x="750" y="594"/>
                  </a:lnTo>
                  <a:lnTo>
                    <a:pt x="657" y="607"/>
                  </a:lnTo>
                  <a:lnTo>
                    <a:pt x="650" y="569"/>
                  </a:lnTo>
                  <a:lnTo>
                    <a:pt x="651" y="563"/>
                  </a:lnTo>
                  <a:lnTo>
                    <a:pt x="632" y="469"/>
                  </a:lnTo>
                  <a:lnTo>
                    <a:pt x="697" y="470"/>
                  </a:lnTo>
                  <a:lnTo>
                    <a:pt x="718" y="455"/>
                  </a:lnTo>
                  <a:lnTo>
                    <a:pt x="740" y="415"/>
                  </a:lnTo>
                  <a:lnTo>
                    <a:pt x="734" y="385"/>
                  </a:lnTo>
                  <a:lnTo>
                    <a:pt x="739" y="357"/>
                  </a:lnTo>
                  <a:lnTo>
                    <a:pt x="754" y="339"/>
                  </a:lnTo>
                  <a:lnTo>
                    <a:pt x="769" y="331"/>
                  </a:lnTo>
                  <a:lnTo>
                    <a:pt x="791" y="292"/>
                  </a:lnTo>
                  <a:lnTo>
                    <a:pt x="772" y="261"/>
                  </a:lnTo>
                  <a:lnTo>
                    <a:pt x="709" y="246"/>
                  </a:lnTo>
                  <a:lnTo>
                    <a:pt x="702" y="213"/>
                  </a:lnTo>
                  <a:lnTo>
                    <a:pt x="677" y="218"/>
                  </a:lnTo>
                  <a:lnTo>
                    <a:pt x="688" y="239"/>
                  </a:lnTo>
                  <a:lnTo>
                    <a:pt x="653" y="256"/>
                  </a:lnTo>
                  <a:lnTo>
                    <a:pt x="586" y="236"/>
                  </a:lnTo>
                  <a:lnTo>
                    <a:pt x="582" y="288"/>
                  </a:lnTo>
                  <a:lnTo>
                    <a:pt x="626" y="310"/>
                  </a:lnTo>
                  <a:lnTo>
                    <a:pt x="605" y="387"/>
                  </a:lnTo>
                  <a:lnTo>
                    <a:pt x="604" y="408"/>
                  </a:lnTo>
                  <a:lnTo>
                    <a:pt x="581" y="406"/>
                  </a:lnTo>
                  <a:lnTo>
                    <a:pt x="570" y="421"/>
                  </a:lnTo>
                  <a:lnTo>
                    <a:pt x="540" y="416"/>
                  </a:lnTo>
                  <a:lnTo>
                    <a:pt x="508" y="397"/>
                  </a:lnTo>
                  <a:lnTo>
                    <a:pt x="507" y="435"/>
                  </a:lnTo>
                  <a:lnTo>
                    <a:pt x="537" y="461"/>
                  </a:lnTo>
                  <a:lnTo>
                    <a:pt x="420" y="470"/>
                  </a:lnTo>
                  <a:lnTo>
                    <a:pt x="425" y="502"/>
                  </a:lnTo>
                  <a:lnTo>
                    <a:pt x="400" y="541"/>
                  </a:lnTo>
                  <a:lnTo>
                    <a:pt x="346" y="552"/>
                  </a:lnTo>
                  <a:lnTo>
                    <a:pt x="315" y="536"/>
                  </a:lnTo>
                  <a:lnTo>
                    <a:pt x="313" y="503"/>
                  </a:lnTo>
                  <a:lnTo>
                    <a:pt x="279" y="504"/>
                  </a:lnTo>
                  <a:lnTo>
                    <a:pt x="247" y="501"/>
                  </a:lnTo>
                  <a:lnTo>
                    <a:pt x="236" y="565"/>
                  </a:lnTo>
                  <a:lnTo>
                    <a:pt x="176" y="566"/>
                  </a:lnTo>
                  <a:lnTo>
                    <a:pt x="181" y="535"/>
                  </a:lnTo>
                  <a:lnTo>
                    <a:pt x="180" y="523"/>
                  </a:lnTo>
                  <a:lnTo>
                    <a:pt x="156" y="507"/>
                  </a:lnTo>
                  <a:lnTo>
                    <a:pt x="107" y="477"/>
                  </a:lnTo>
                  <a:lnTo>
                    <a:pt x="103" y="464"/>
                  </a:lnTo>
                  <a:lnTo>
                    <a:pt x="102" y="464"/>
                  </a:lnTo>
                  <a:lnTo>
                    <a:pt x="102" y="464"/>
                  </a:lnTo>
                  <a:lnTo>
                    <a:pt x="63" y="461"/>
                  </a:lnTo>
                  <a:lnTo>
                    <a:pt x="68" y="443"/>
                  </a:lnTo>
                  <a:lnTo>
                    <a:pt x="0" y="408"/>
                  </a:lnTo>
                  <a:lnTo>
                    <a:pt x="4" y="376"/>
                  </a:lnTo>
                  <a:lnTo>
                    <a:pt x="121" y="404"/>
                  </a:lnTo>
                  <a:lnTo>
                    <a:pt x="110" y="457"/>
                  </a:lnTo>
                  <a:lnTo>
                    <a:pt x="251" y="456"/>
                  </a:lnTo>
                  <a:lnTo>
                    <a:pt x="267" y="419"/>
                  </a:lnTo>
                  <a:lnTo>
                    <a:pt x="232" y="366"/>
                  </a:lnTo>
                  <a:lnTo>
                    <a:pt x="194" y="368"/>
                  </a:lnTo>
                  <a:lnTo>
                    <a:pt x="215" y="320"/>
                  </a:lnTo>
                  <a:lnTo>
                    <a:pt x="252" y="312"/>
                  </a:lnTo>
                  <a:lnTo>
                    <a:pt x="270" y="350"/>
                  </a:lnTo>
                  <a:lnTo>
                    <a:pt x="284" y="344"/>
                  </a:lnTo>
                  <a:lnTo>
                    <a:pt x="329" y="327"/>
                  </a:lnTo>
                  <a:lnTo>
                    <a:pt x="351" y="320"/>
                  </a:lnTo>
                  <a:lnTo>
                    <a:pt x="422" y="315"/>
                  </a:lnTo>
                  <a:lnTo>
                    <a:pt x="419" y="266"/>
                  </a:lnTo>
                  <a:lnTo>
                    <a:pt x="434" y="245"/>
                  </a:lnTo>
                  <a:lnTo>
                    <a:pt x="425" y="211"/>
                  </a:lnTo>
                  <a:lnTo>
                    <a:pt x="400" y="212"/>
                  </a:lnTo>
                  <a:lnTo>
                    <a:pt x="380" y="194"/>
                  </a:lnTo>
                  <a:lnTo>
                    <a:pt x="368" y="175"/>
                  </a:lnTo>
                  <a:lnTo>
                    <a:pt x="344" y="141"/>
                  </a:lnTo>
                  <a:lnTo>
                    <a:pt x="362" y="128"/>
                  </a:lnTo>
                  <a:lnTo>
                    <a:pt x="378" y="149"/>
                  </a:lnTo>
                  <a:lnTo>
                    <a:pt x="408" y="150"/>
                  </a:lnTo>
                  <a:lnTo>
                    <a:pt x="421" y="119"/>
                  </a:lnTo>
                  <a:lnTo>
                    <a:pt x="394" y="104"/>
                  </a:lnTo>
                  <a:lnTo>
                    <a:pt x="369" y="121"/>
                  </a:lnTo>
                  <a:lnTo>
                    <a:pt x="350" y="82"/>
                  </a:lnTo>
                  <a:lnTo>
                    <a:pt x="367" y="66"/>
                  </a:lnTo>
                  <a:lnTo>
                    <a:pt x="475" y="0"/>
                  </a:lnTo>
                  <a:lnTo>
                    <a:pt x="499" y="25"/>
                  </a:lnTo>
                  <a:lnTo>
                    <a:pt x="482" y="62"/>
                  </a:lnTo>
                  <a:lnTo>
                    <a:pt x="545" y="69"/>
                  </a:lnTo>
                  <a:lnTo>
                    <a:pt x="538" y="105"/>
                  </a:lnTo>
                  <a:lnTo>
                    <a:pt x="549" y="134"/>
                  </a:lnTo>
                  <a:lnTo>
                    <a:pt x="556" y="137"/>
                  </a:lnTo>
                  <a:lnTo>
                    <a:pt x="597" y="72"/>
                  </a:lnTo>
                  <a:lnTo>
                    <a:pt x="610" y="73"/>
                  </a:lnTo>
                  <a:lnTo>
                    <a:pt x="610" y="71"/>
                  </a:lnTo>
                  <a:lnTo>
                    <a:pt x="600" y="18"/>
                  </a:lnTo>
                  <a:lnTo>
                    <a:pt x="636" y="8"/>
                  </a:lnTo>
                  <a:lnTo>
                    <a:pt x="664" y="39"/>
                  </a:lnTo>
                  <a:lnTo>
                    <a:pt x="724" y="94"/>
                  </a:lnTo>
                  <a:lnTo>
                    <a:pt x="745" y="97"/>
                  </a:lnTo>
                  <a:lnTo>
                    <a:pt x="803" y="75"/>
                  </a:lnTo>
                  <a:lnTo>
                    <a:pt x="876" y="119"/>
                  </a:lnTo>
                  <a:lnTo>
                    <a:pt x="948" y="140"/>
                  </a:lnTo>
                  <a:lnTo>
                    <a:pt x="948" y="172"/>
                  </a:lnTo>
                  <a:lnTo>
                    <a:pt x="963" y="181"/>
                  </a:lnTo>
                  <a:lnTo>
                    <a:pt x="959" y="214"/>
                  </a:lnTo>
                  <a:lnTo>
                    <a:pt x="994" y="204"/>
                  </a:lnTo>
                  <a:lnTo>
                    <a:pt x="1043" y="151"/>
                  </a:lnTo>
                  <a:lnTo>
                    <a:pt x="1045" y="92"/>
                  </a:lnTo>
                  <a:lnTo>
                    <a:pt x="1089" y="87"/>
                  </a:lnTo>
                  <a:lnTo>
                    <a:pt x="1112" y="123"/>
                  </a:lnTo>
                  <a:lnTo>
                    <a:pt x="1141" y="125"/>
                  </a:lnTo>
                  <a:lnTo>
                    <a:pt x="1139" y="155"/>
                  </a:lnTo>
                  <a:lnTo>
                    <a:pt x="1177" y="178"/>
                  </a:lnTo>
                  <a:lnTo>
                    <a:pt x="1180" y="189"/>
                  </a:lnTo>
                  <a:lnTo>
                    <a:pt x="1199" y="220"/>
                  </a:lnTo>
                  <a:lnTo>
                    <a:pt x="1200" y="239"/>
                  </a:lnTo>
                  <a:lnTo>
                    <a:pt x="1285" y="237"/>
                  </a:lnTo>
                  <a:lnTo>
                    <a:pt x="1273" y="310"/>
                  </a:lnTo>
                  <a:lnTo>
                    <a:pt x="1309" y="331"/>
                  </a:lnTo>
                  <a:lnTo>
                    <a:pt x="1287" y="369"/>
                  </a:lnTo>
                  <a:lnTo>
                    <a:pt x="1319" y="435"/>
                  </a:lnTo>
                  <a:lnTo>
                    <a:pt x="1306" y="446"/>
                  </a:lnTo>
                  <a:lnTo>
                    <a:pt x="1274" y="460"/>
                  </a:lnTo>
                  <a:lnTo>
                    <a:pt x="1266" y="479"/>
                  </a:lnTo>
                  <a:lnTo>
                    <a:pt x="1208" y="510"/>
                  </a:lnTo>
                  <a:lnTo>
                    <a:pt x="1165" y="483"/>
                  </a:lnTo>
                  <a:lnTo>
                    <a:pt x="1148" y="499"/>
                  </a:lnTo>
                  <a:lnTo>
                    <a:pt x="1129" y="516"/>
                  </a:lnTo>
                  <a:lnTo>
                    <a:pt x="1150" y="553"/>
                  </a:lnTo>
                  <a:lnTo>
                    <a:pt x="1066" y="583"/>
                  </a:lnTo>
                  <a:lnTo>
                    <a:pt x="1054" y="604"/>
                  </a:lnTo>
                  <a:lnTo>
                    <a:pt x="997" y="619"/>
                  </a:lnTo>
                  <a:lnTo>
                    <a:pt x="971" y="688"/>
                  </a:lnTo>
                  <a:lnTo>
                    <a:pt x="957" y="693"/>
                  </a:lnTo>
                  <a:close/>
                  <a:moveTo>
                    <a:pt x="884" y="669"/>
                  </a:moveTo>
                  <a:lnTo>
                    <a:pt x="884" y="669"/>
                  </a:lnTo>
                  <a:lnTo>
                    <a:pt x="957" y="686"/>
                  </a:lnTo>
                  <a:lnTo>
                    <a:pt x="966" y="683"/>
                  </a:lnTo>
                  <a:lnTo>
                    <a:pt x="992" y="614"/>
                  </a:lnTo>
                  <a:lnTo>
                    <a:pt x="1049" y="598"/>
                  </a:lnTo>
                  <a:lnTo>
                    <a:pt x="1061" y="578"/>
                  </a:lnTo>
                  <a:lnTo>
                    <a:pt x="1140" y="549"/>
                  </a:lnTo>
                  <a:lnTo>
                    <a:pt x="1120" y="514"/>
                  </a:lnTo>
                  <a:lnTo>
                    <a:pt x="1144" y="494"/>
                  </a:lnTo>
                  <a:lnTo>
                    <a:pt x="1164" y="475"/>
                  </a:lnTo>
                  <a:lnTo>
                    <a:pt x="1208" y="502"/>
                  </a:lnTo>
                  <a:lnTo>
                    <a:pt x="1261" y="474"/>
                  </a:lnTo>
                  <a:lnTo>
                    <a:pt x="1269" y="455"/>
                  </a:lnTo>
                  <a:lnTo>
                    <a:pt x="1303" y="440"/>
                  </a:lnTo>
                  <a:lnTo>
                    <a:pt x="1311" y="433"/>
                  </a:lnTo>
                  <a:lnTo>
                    <a:pt x="1280" y="369"/>
                  </a:lnTo>
                  <a:lnTo>
                    <a:pt x="1300" y="333"/>
                  </a:lnTo>
                  <a:lnTo>
                    <a:pt x="1266" y="313"/>
                  </a:lnTo>
                  <a:lnTo>
                    <a:pt x="1277" y="244"/>
                  </a:lnTo>
                  <a:lnTo>
                    <a:pt x="1193" y="246"/>
                  </a:lnTo>
                  <a:lnTo>
                    <a:pt x="1193" y="222"/>
                  </a:lnTo>
                  <a:lnTo>
                    <a:pt x="1173" y="191"/>
                  </a:lnTo>
                  <a:lnTo>
                    <a:pt x="1171" y="182"/>
                  </a:lnTo>
                  <a:lnTo>
                    <a:pt x="1132" y="159"/>
                  </a:lnTo>
                  <a:lnTo>
                    <a:pt x="1134" y="131"/>
                  </a:lnTo>
                  <a:lnTo>
                    <a:pt x="1109" y="129"/>
                  </a:lnTo>
                  <a:lnTo>
                    <a:pt x="1086" y="94"/>
                  </a:lnTo>
                  <a:lnTo>
                    <a:pt x="1052" y="98"/>
                  </a:lnTo>
                  <a:lnTo>
                    <a:pt x="1049" y="154"/>
                  </a:lnTo>
                  <a:lnTo>
                    <a:pt x="997" y="210"/>
                  </a:lnTo>
                  <a:lnTo>
                    <a:pt x="952" y="223"/>
                  </a:lnTo>
                  <a:lnTo>
                    <a:pt x="955" y="185"/>
                  </a:lnTo>
                  <a:lnTo>
                    <a:pt x="941" y="176"/>
                  </a:lnTo>
                  <a:lnTo>
                    <a:pt x="941" y="145"/>
                  </a:lnTo>
                  <a:lnTo>
                    <a:pt x="873" y="125"/>
                  </a:lnTo>
                  <a:lnTo>
                    <a:pt x="842" y="107"/>
                  </a:lnTo>
                  <a:lnTo>
                    <a:pt x="802" y="82"/>
                  </a:lnTo>
                  <a:lnTo>
                    <a:pt x="745" y="103"/>
                  </a:lnTo>
                  <a:lnTo>
                    <a:pt x="721" y="100"/>
                  </a:lnTo>
                  <a:lnTo>
                    <a:pt x="659" y="44"/>
                  </a:lnTo>
                  <a:lnTo>
                    <a:pt x="634" y="16"/>
                  </a:lnTo>
                  <a:lnTo>
                    <a:pt x="607" y="23"/>
                  </a:lnTo>
                  <a:lnTo>
                    <a:pt x="617" y="70"/>
                  </a:lnTo>
                  <a:lnTo>
                    <a:pt x="617" y="81"/>
                  </a:lnTo>
                  <a:lnTo>
                    <a:pt x="600" y="79"/>
                  </a:lnTo>
                  <a:lnTo>
                    <a:pt x="559" y="145"/>
                  </a:lnTo>
                  <a:lnTo>
                    <a:pt x="544" y="140"/>
                  </a:lnTo>
                  <a:lnTo>
                    <a:pt x="531" y="106"/>
                  </a:lnTo>
                  <a:lnTo>
                    <a:pt x="537" y="75"/>
                  </a:lnTo>
                  <a:lnTo>
                    <a:pt x="472" y="68"/>
                  </a:lnTo>
                  <a:lnTo>
                    <a:pt x="491" y="26"/>
                  </a:lnTo>
                  <a:lnTo>
                    <a:pt x="474" y="8"/>
                  </a:lnTo>
                  <a:lnTo>
                    <a:pt x="372" y="71"/>
                  </a:lnTo>
                  <a:lnTo>
                    <a:pt x="359" y="84"/>
                  </a:lnTo>
                  <a:lnTo>
                    <a:pt x="371" y="111"/>
                  </a:lnTo>
                  <a:lnTo>
                    <a:pt x="394" y="96"/>
                  </a:lnTo>
                  <a:lnTo>
                    <a:pt x="429" y="116"/>
                  </a:lnTo>
                  <a:lnTo>
                    <a:pt x="412" y="156"/>
                  </a:lnTo>
                  <a:lnTo>
                    <a:pt x="374" y="155"/>
                  </a:lnTo>
                  <a:lnTo>
                    <a:pt x="361" y="137"/>
                  </a:lnTo>
                  <a:lnTo>
                    <a:pt x="353" y="143"/>
                  </a:lnTo>
                  <a:lnTo>
                    <a:pt x="374" y="171"/>
                  </a:lnTo>
                  <a:lnTo>
                    <a:pt x="386" y="190"/>
                  </a:lnTo>
                  <a:lnTo>
                    <a:pt x="387" y="191"/>
                  </a:lnTo>
                  <a:lnTo>
                    <a:pt x="403" y="206"/>
                  </a:lnTo>
                  <a:lnTo>
                    <a:pt x="430" y="204"/>
                  </a:lnTo>
                  <a:lnTo>
                    <a:pt x="441" y="246"/>
                  </a:lnTo>
                  <a:lnTo>
                    <a:pt x="425" y="268"/>
                  </a:lnTo>
                  <a:lnTo>
                    <a:pt x="429" y="321"/>
                  </a:lnTo>
                  <a:lnTo>
                    <a:pt x="352" y="327"/>
                  </a:lnTo>
                  <a:lnTo>
                    <a:pt x="331" y="333"/>
                  </a:lnTo>
                  <a:lnTo>
                    <a:pt x="286" y="350"/>
                  </a:lnTo>
                  <a:lnTo>
                    <a:pt x="267" y="358"/>
                  </a:lnTo>
                  <a:lnTo>
                    <a:pt x="248" y="319"/>
                  </a:lnTo>
                  <a:lnTo>
                    <a:pt x="220" y="325"/>
                  </a:lnTo>
                  <a:lnTo>
                    <a:pt x="204" y="361"/>
                  </a:lnTo>
                  <a:lnTo>
                    <a:pt x="236" y="359"/>
                  </a:lnTo>
                  <a:lnTo>
                    <a:pt x="274" y="418"/>
                  </a:lnTo>
                  <a:lnTo>
                    <a:pt x="255" y="463"/>
                  </a:lnTo>
                  <a:lnTo>
                    <a:pt x="110" y="464"/>
                  </a:lnTo>
                  <a:lnTo>
                    <a:pt x="112" y="473"/>
                  </a:lnTo>
                  <a:lnTo>
                    <a:pt x="159" y="502"/>
                  </a:lnTo>
                  <a:lnTo>
                    <a:pt x="187" y="519"/>
                  </a:lnTo>
                  <a:lnTo>
                    <a:pt x="187" y="536"/>
                  </a:lnTo>
                  <a:lnTo>
                    <a:pt x="184" y="559"/>
                  </a:lnTo>
                  <a:lnTo>
                    <a:pt x="230" y="559"/>
                  </a:lnTo>
                  <a:lnTo>
                    <a:pt x="241" y="494"/>
                  </a:lnTo>
                  <a:lnTo>
                    <a:pt x="279" y="497"/>
                  </a:lnTo>
                  <a:lnTo>
                    <a:pt x="319" y="496"/>
                  </a:lnTo>
                  <a:lnTo>
                    <a:pt x="322" y="532"/>
                  </a:lnTo>
                  <a:lnTo>
                    <a:pt x="347" y="545"/>
                  </a:lnTo>
                  <a:lnTo>
                    <a:pt x="396" y="535"/>
                  </a:lnTo>
                  <a:lnTo>
                    <a:pt x="418" y="500"/>
                  </a:lnTo>
                  <a:lnTo>
                    <a:pt x="413" y="464"/>
                  </a:lnTo>
                  <a:lnTo>
                    <a:pt x="521" y="456"/>
                  </a:lnTo>
                  <a:lnTo>
                    <a:pt x="500" y="438"/>
                  </a:lnTo>
                  <a:lnTo>
                    <a:pt x="501" y="386"/>
                  </a:lnTo>
                  <a:lnTo>
                    <a:pt x="543" y="410"/>
                  </a:lnTo>
                  <a:lnTo>
                    <a:pt x="567" y="414"/>
                  </a:lnTo>
                  <a:lnTo>
                    <a:pt x="577" y="399"/>
                  </a:lnTo>
                  <a:lnTo>
                    <a:pt x="598" y="400"/>
                  </a:lnTo>
                  <a:lnTo>
                    <a:pt x="598" y="386"/>
                  </a:lnTo>
                  <a:lnTo>
                    <a:pt x="618" y="314"/>
                  </a:lnTo>
                  <a:lnTo>
                    <a:pt x="575" y="291"/>
                  </a:lnTo>
                  <a:lnTo>
                    <a:pt x="580" y="227"/>
                  </a:lnTo>
                  <a:lnTo>
                    <a:pt x="652" y="248"/>
                  </a:lnTo>
                  <a:lnTo>
                    <a:pt x="679" y="236"/>
                  </a:lnTo>
                  <a:lnTo>
                    <a:pt x="668" y="213"/>
                  </a:lnTo>
                  <a:lnTo>
                    <a:pt x="707" y="205"/>
                  </a:lnTo>
                  <a:lnTo>
                    <a:pt x="715" y="240"/>
                  </a:lnTo>
                  <a:lnTo>
                    <a:pt x="776" y="255"/>
                  </a:lnTo>
                  <a:lnTo>
                    <a:pt x="799" y="292"/>
                  </a:lnTo>
                  <a:lnTo>
                    <a:pt x="774" y="336"/>
                  </a:lnTo>
                  <a:lnTo>
                    <a:pt x="758" y="345"/>
                  </a:lnTo>
                  <a:lnTo>
                    <a:pt x="745" y="360"/>
                  </a:lnTo>
                  <a:lnTo>
                    <a:pt x="741" y="385"/>
                  </a:lnTo>
                  <a:lnTo>
                    <a:pt x="747" y="416"/>
                  </a:lnTo>
                  <a:lnTo>
                    <a:pt x="723" y="460"/>
                  </a:lnTo>
                  <a:lnTo>
                    <a:pt x="700" y="476"/>
                  </a:lnTo>
                  <a:lnTo>
                    <a:pt x="640" y="476"/>
                  </a:lnTo>
                  <a:lnTo>
                    <a:pt x="658" y="563"/>
                  </a:lnTo>
                  <a:lnTo>
                    <a:pt x="657" y="569"/>
                  </a:lnTo>
                  <a:lnTo>
                    <a:pt x="663" y="599"/>
                  </a:lnTo>
                  <a:lnTo>
                    <a:pt x="776" y="584"/>
                  </a:lnTo>
                  <a:lnTo>
                    <a:pt x="837" y="600"/>
                  </a:lnTo>
                  <a:lnTo>
                    <a:pt x="884" y="669"/>
                  </a:lnTo>
                  <a:close/>
                  <a:moveTo>
                    <a:pt x="72" y="455"/>
                  </a:moveTo>
                  <a:lnTo>
                    <a:pt x="72" y="455"/>
                  </a:lnTo>
                  <a:lnTo>
                    <a:pt x="103" y="457"/>
                  </a:lnTo>
                  <a:lnTo>
                    <a:pt x="113" y="409"/>
                  </a:lnTo>
                  <a:lnTo>
                    <a:pt x="10" y="384"/>
                  </a:lnTo>
                  <a:lnTo>
                    <a:pt x="7" y="404"/>
                  </a:lnTo>
                  <a:lnTo>
                    <a:pt x="76" y="440"/>
                  </a:lnTo>
                  <a:lnTo>
                    <a:pt x="72" y="455"/>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1" name="Freeform 96"/>
            <p:cNvSpPr>
              <a:spLocks/>
            </p:cNvSpPr>
            <p:nvPr/>
          </p:nvSpPr>
          <p:spPr bwMode="auto">
            <a:xfrm>
              <a:off x="4807" y="1109"/>
              <a:ext cx="1108" cy="603"/>
            </a:xfrm>
            <a:custGeom>
              <a:avLst/>
              <a:gdLst>
                <a:gd name="T0" fmla="*/ 340 w 1844"/>
                <a:gd name="T1" fmla="*/ 36 h 1003"/>
                <a:gd name="T2" fmla="*/ 467 w 1844"/>
                <a:gd name="T3" fmla="*/ 149 h 1003"/>
                <a:gd name="T4" fmla="*/ 586 w 1844"/>
                <a:gd name="T5" fmla="*/ 200 h 1003"/>
                <a:gd name="T6" fmla="*/ 649 w 1844"/>
                <a:gd name="T7" fmla="*/ 292 h 1003"/>
                <a:gd name="T8" fmla="*/ 677 w 1844"/>
                <a:gd name="T9" fmla="*/ 321 h 1003"/>
                <a:gd name="T10" fmla="*/ 676 w 1844"/>
                <a:gd name="T11" fmla="*/ 355 h 1003"/>
                <a:gd name="T12" fmla="*/ 716 w 1844"/>
                <a:gd name="T13" fmla="*/ 420 h 1003"/>
                <a:gd name="T14" fmla="*/ 618 w 1844"/>
                <a:gd name="T15" fmla="*/ 437 h 1003"/>
                <a:gd name="T16" fmla="*/ 516 w 1844"/>
                <a:gd name="T17" fmla="*/ 395 h 1003"/>
                <a:gd name="T18" fmla="*/ 370 w 1844"/>
                <a:gd name="T19" fmla="*/ 330 h 1003"/>
                <a:gd name="T20" fmla="*/ 511 w 1844"/>
                <a:gd name="T21" fmla="*/ 378 h 1003"/>
                <a:gd name="T22" fmla="*/ 271 w 1844"/>
                <a:gd name="T23" fmla="*/ 226 h 1003"/>
                <a:gd name="T24" fmla="*/ 317 w 1844"/>
                <a:gd name="T25" fmla="*/ 285 h 1003"/>
                <a:gd name="T26" fmla="*/ 198 w 1844"/>
                <a:gd name="T27" fmla="*/ 244 h 1003"/>
                <a:gd name="T28" fmla="*/ 166 w 1844"/>
                <a:gd name="T29" fmla="*/ 286 h 1003"/>
                <a:gd name="T30" fmla="*/ 297 w 1844"/>
                <a:gd name="T31" fmla="*/ 367 h 1003"/>
                <a:gd name="T32" fmla="*/ 226 w 1844"/>
                <a:gd name="T33" fmla="*/ 442 h 1003"/>
                <a:gd name="T34" fmla="*/ 131 w 1844"/>
                <a:gd name="T35" fmla="*/ 481 h 1003"/>
                <a:gd name="T36" fmla="*/ 10 w 1844"/>
                <a:gd name="T37" fmla="*/ 488 h 1003"/>
                <a:gd name="T38" fmla="*/ 47 w 1844"/>
                <a:gd name="T39" fmla="*/ 513 h 1003"/>
                <a:gd name="T40" fmla="*/ 116 w 1844"/>
                <a:gd name="T41" fmla="*/ 517 h 1003"/>
                <a:gd name="T42" fmla="*/ 207 w 1844"/>
                <a:gd name="T43" fmla="*/ 489 h 1003"/>
                <a:gd name="T44" fmla="*/ 252 w 1844"/>
                <a:gd name="T45" fmla="*/ 449 h 1003"/>
                <a:gd name="T46" fmla="*/ 329 w 1844"/>
                <a:gd name="T47" fmla="*/ 429 h 1003"/>
                <a:gd name="T48" fmla="*/ 454 w 1844"/>
                <a:gd name="T49" fmla="*/ 431 h 1003"/>
                <a:gd name="T50" fmla="*/ 484 w 1844"/>
                <a:gd name="T51" fmla="*/ 456 h 1003"/>
                <a:gd name="T52" fmla="*/ 570 w 1844"/>
                <a:gd name="T53" fmla="*/ 462 h 1003"/>
                <a:gd name="T54" fmla="*/ 620 w 1844"/>
                <a:gd name="T55" fmla="*/ 449 h 1003"/>
                <a:gd name="T56" fmla="*/ 680 w 1844"/>
                <a:gd name="T57" fmla="*/ 507 h 1003"/>
                <a:gd name="T58" fmla="*/ 796 w 1844"/>
                <a:gd name="T59" fmla="*/ 555 h 1003"/>
                <a:gd name="T60" fmla="*/ 972 w 1844"/>
                <a:gd name="T61" fmla="*/ 672 h 1003"/>
                <a:gd name="T62" fmla="*/ 1075 w 1844"/>
                <a:gd name="T63" fmla="*/ 776 h 1003"/>
                <a:gd name="T64" fmla="*/ 1152 w 1844"/>
                <a:gd name="T65" fmla="*/ 862 h 1003"/>
                <a:gd name="T66" fmla="*/ 1193 w 1844"/>
                <a:gd name="T67" fmla="*/ 924 h 1003"/>
                <a:gd name="T68" fmla="*/ 1290 w 1844"/>
                <a:gd name="T69" fmla="*/ 997 h 1003"/>
                <a:gd name="T70" fmla="*/ 1389 w 1844"/>
                <a:gd name="T71" fmla="*/ 995 h 1003"/>
                <a:gd name="T72" fmla="*/ 1451 w 1844"/>
                <a:gd name="T73" fmla="*/ 936 h 1003"/>
                <a:gd name="T74" fmla="*/ 1507 w 1844"/>
                <a:gd name="T75" fmla="*/ 972 h 1003"/>
                <a:gd name="T76" fmla="*/ 1599 w 1844"/>
                <a:gd name="T77" fmla="*/ 932 h 1003"/>
                <a:gd name="T78" fmla="*/ 1631 w 1844"/>
                <a:gd name="T79" fmla="*/ 968 h 1003"/>
                <a:gd name="T80" fmla="*/ 1667 w 1844"/>
                <a:gd name="T81" fmla="*/ 944 h 1003"/>
                <a:gd name="T82" fmla="*/ 1693 w 1844"/>
                <a:gd name="T83" fmla="*/ 964 h 1003"/>
                <a:gd name="T84" fmla="*/ 1735 w 1844"/>
                <a:gd name="T85" fmla="*/ 910 h 1003"/>
                <a:gd name="T86" fmla="*/ 1844 w 1844"/>
                <a:gd name="T87" fmla="*/ 894 h 1003"/>
                <a:gd name="T88" fmla="*/ 1795 w 1844"/>
                <a:gd name="T89" fmla="*/ 825 h 1003"/>
                <a:gd name="T90" fmla="*/ 1716 w 1844"/>
                <a:gd name="T91" fmla="*/ 779 h 1003"/>
                <a:gd name="T92" fmla="*/ 1682 w 1844"/>
                <a:gd name="T93" fmla="*/ 791 h 1003"/>
                <a:gd name="T94" fmla="*/ 1635 w 1844"/>
                <a:gd name="T95" fmla="*/ 761 h 1003"/>
                <a:gd name="T96" fmla="*/ 1584 w 1844"/>
                <a:gd name="T97" fmla="*/ 719 h 1003"/>
                <a:gd name="T98" fmla="*/ 1526 w 1844"/>
                <a:gd name="T99" fmla="*/ 676 h 1003"/>
                <a:gd name="T100" fmla="*/ 1423 w 1844"/>
                <a:gd name="T101" fmla="*/ 672 h 1003"/>
                <a:gd name="T102" fmla="*/ 1350 w 1844"/>
                <a:gd name="T103" fmla="*/ 539 h 1003"/>
                <a:gd name="T104" fmla="*/ 1246 w 1844"/>
                <a:gd name="T105" fmla="*/ 487 h 1003"/>
                <a:gd name="T106" fmla="*/ 1181 w 1844"/>
                <a:gd name="T107" fmla="*/ 469 h 1003"/>
                <a:gd name="T108" fmla="*/ 1049 w 1844"/>
                <a:gd name="T109" fmla="*/ 443 h 1003"/>
                <a:gd name="T110" fmla="*/ 952 w 1844"/>
                <a:gd name="T111" fmla="*/ 427 h 1003"/>
                <a:gd name="T112" fmla="*/ 795 w 1844"/>
                <a:gd name="T113" fmla="*/ 336 h 1003"/>
                <a:gd name="T114" fmla="*/ 744 w 1844"/>
                <a:gd name="T115" fmla="*/ 227 h 1003"/>
                <a:gd name="T116" fmla="*/ 653 w 1844"/>
                <a:gd name="T117" fmla="*/ 175 h 1003"/>
                <a:gd name="T118" fmla="*/ 550 w 1844"/>
                <a:gd name="T119" fmla="*/ 131 h 1003"/>
                <a:gd name="T120" fmla="*/ 472 w 1844"/>
                <a:gd name="T121" fmla="*/ 65 h 1003"/>
                <a:gd name="T122" fmla="*/ 355 w 1844"/>
                <a:gd name="T123" fmla="*/ 0 h 10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44" h="1003">
                  <a:moveTo>
                    <a:pt x="355" y="0"/>
                  </a:moveTo>
                  <a:lnTo>
                    <a:pt x="355" y="0"/>
                  </a:lnTo>
                  <a:lnTo>
                    <a:pt x="340" y="36"/>
                  </a:lnTo>
                  <a:lnTo>
                    <a:pt x="375" y="61"/>
                  </a:lnTo>
                  <a:lnTo>
                    <a:pt x="416" y="112"/>
                  </a:lnTo>
                  <a:lnTo>
                    <a:pt x="467" y="149"/>
                  </a:lnTo>
                  <a:lnTo>
                    <a:pt x="510" y="167"/>
                  </a:lnTo>
                  <a:lnTo>
                    <a:pt x="559" y="208"/>
                  </a:lnTo>
                  <a:lnTo>
                    <a:pt x="586" y="200"/>
                  </a:lnTo>
                  <a:lnTo>
                    <a:pt x="603" y="225"/>
                  </a:lnTo>
                  <a:lnTo>
                    <a:pt x="638" y="244"/>
                  </a:lnTo>
                  <a:lnTo>
                    <a:pt x="649" y="292"/>
                  </a:lnTo>
                  <a:lnTo>
                    <a:pt x="652" y="335"/>
                  </a:lnTo>
                  <a:lnTo>
                    <a:pt x="661" y="342"/>
                  </a:lnTo>
                  <a:lnTo>
                    <a:pt x="677" y="321"/>
                  </a:lnTo>
                  <a:lnTo>
                    <a:pt x="696" y="325"/>
                  </a:lnTo>
                  <a:lnTo>
                    <a:pt x="697" y="344"/>
                  </a:lnTo>
                  <a:lnTo>
                    <a:pt x="676" y="355"/>
                  </a:lnTo>
                  <a:lnTo>
                    <a:pt x="700" y="375"/>
                  </a:lnTo>
                  <a:lnTo>
                    <a:pt x="718" y="400"/>
                  </a:lnTo>
                  <a:lnTo>
                    <a:pt x="716" y="420"/>
                  </a:lnTo>
                  <a:lnTo>
                    <a:pt x="733" y="449"/>
                  </a:lnTo>
                  <a:lnTo>
                    <a:pt x="711" y="461"/>
                  </a:lnTo>
                  <a:lnTo>
                    <a:pt x="618" y="437"/>
                  </a:lnTo>
                  <a:lnTo>
                    <a:pt x="571" y="446"/>
                  </a:lnTo>
                  <a:lnTo>
                    <a:pt x="528" y="418"/>
                  </a:lnTo>
                  <a:lnTo>
                    <a:pt x="516" y="395"/>
                  </a:lnTo>
                  <a:lnTo>
                    <a:pt x="452" y="404"/>
                  </a:lnTo>
                  <a:lnTo>
                    <a:pt x="372" y="373"/>
                  </a:lnTo>
                  <a:lnTo>
                    <a:pt x="370" y="330"/>
                  </a:lnTo>
                  <a:lnTo>
                    <a:pt x="407" y="343"/>
                  </a:lnTo>
                  <a:lnTo>
                    <a:pt x="458" y="385"/>
                  </a:lnTo>
                  <a:lnTo>
                    <a:pt x="511" y="378"/>
                  </a:lnTo>
                  <a:lnTo>
                    <a:pt x="491" y="345"/>
                  </a:lnTo>
                  <a:lnTo>
                    <a:pt x="328" y="267"/>
                  </a:lnTo>
                  <a:lnTo>
                    <a:pt x="271" y="226"/>
                  </a:lnTo>
                  <a:lnTo>
                    <a:pt x="255" y="225"/>
                  </a:lnTo>
                  <a:lnTo>
                    <a:pt x="247" y="235"/>
                  </a:lnTo>
                  <a:lnTo>
                    <a:pt x="317" y="285"/>
                  </a:lnTo>
                  <a:lnTo>
                    <a:pt x="311" y="296"/>
                  </a:lnTo>
                  <a:lnTo>
                    <a:pt x="228" y="250"/>
                  </a:lnTo>
                  <a:lnTo>
                    <a:pt x="198" y="244"/>
                  </a:lnTo>
                  <a:lnTo>
                    <a:pt x="173" y="252"/>
                  </a:lnTo>
                  <a:lnTo>
                    <a:pt x="158" y="267"/>
                  </a:lnTo>
                  <a:lnTo>
                    <a:pt x="166" y="286"/>
                  </a:lnTo>
                  <a:lnTo>
                    <a:pt x="227" y="322"/>
                  </a:lnTo>
                  <a:lnTo>
                    <a:pt x="272" y="337"/>
                  </a:lnTo>
                  <a:lnTo>
                    <a:pt x="297" y="367"/>
                  </a:lnTo>
                  <a:lnTo>
                    <a:pt x="274" y="404"/>
                  </a:lnTo>
                  <a:lnTo>
                    <a:pt x="233" y="427"/>
                  </a:lnTo>
                  <a:lnTo>
                    <a:pt x="226" y="442"/>
                  </a:lnTo>
                  <a:lnTo>
                    <a:pt x="201" y="447"/>
                  </a:lnTo>
                  <a:lnTo>
                    <a:pt x="146" y="485"/>
                  </a:lnTo>
                  <a:lnTo>
                    <a:pt x="131" y="481"/>
                  </a:lnTo>
                  <a:lnTo>
                    <a:pt x="107" y="495"/>
                  </a:lnTo>
                  <a:lnTo>
                    <a:pt x="70" y="507"/>
                  </a:lnTo>
                  <a:lnTo>
                    <a:pt x="10" y="488"/>
                  </a:lnTo>
                  <a:lnTo>
                    <a:pt x="0" y="489"/>
                  </a:lnTo>
                  <a:lnTo>
                    <a:pt x="5" y="499"/>
                  </a:lnTo>
                  <a:lnTo>
                    <a:pt x="47" y="513"/>
                  </a:lnTo>
                  <a:lnTo>
                    <a:pt x="72" y="531"/>
                  </a:lnTo>
                  <a:lnTo>
                    <a:pt x="95" y="529"/>
                  </a:lnTo>
                  <a:lnTo>
                    <a:pt x="116" y="517"/>
                  </a:lnTo>
                  <a:lnTo>
                    <a:pt x="133" y="519"/>
                  </a:lnTo>
                  <a:lnTo>
                    <a:pt x="146" y="505"/>
                  </a:lnTo>
                  <a:lnTo>
                    <a:pt x="207" y="489"/>
                  </a:lnTo>
                  <a:lnTo>
                    <a:pt x="227" y="477"/>
                  </a:lnTo>
                  <a:lnTo>
                    <a:pt x="230" y="463"/>
                  </a:lnTo>
                  <a:lnTo>
                    <a:pt x="252" y="449"/>
                  </a:lnTo>
                  <a:lnTo>
                    <a:pt x="296" y="441"/>
                  </a:lnTo>
                  <a:lnTo>
                    <a:pt x="317" y="431"/>
                  </a:lnTo>
                  <a:lnTo>
                    <a:pt x="329" y="429"/>
                  </a:lnTo>
                  <a:lnTo>
                    <a:pt x="376" y="437"/>
                  </a:lnTo>
                  <a:lnTo>
                    <a:pt x="387" y="431"/>
                  </a:lnTo>
                  <a:lnTo>
                    <a:pt x="454" y="431"/>
                  </a:lnTo>
                  <a:lnTo>
                    <a:pt x="471" y="435"/>
                  </a:lnTo>
                  <a:lnTo>
                    <a:pt x="475" y="449"/>
                  </a:lnTo>
                  <a:lnTo>
                    <a:pt x="484" y="456"/>
                  </a:lnTo>
                  <a:lnTo>
                    <a:pt x="525" y="457"/>
                  </a:lnTo>
                  <a:lnTo>
                    <a:pt x="545" y="453"/>
                  </a:lnTo>
                  <a:lnTo>
                    <a:pt x="570" y="462"/>
                  </a:lnTo>
                  <a:lnTo>
                    <a:pt x="590" y="454"/>
                  </a:lnTo>
                  <a:lnTo>
                    <a:pt x="609" y="454"/>
                  </a:lnTo>
                  <a:lnTo>
                    <a:pt x="620" y="449"/>
                  </a:lnTo>
                  <a:lnTo>
                    <a:pt x="651" y="457"/>
                  </a:lnTo>
                  <a:lnTo>
                    <a:pt x="660" y="483"/>
                  </a:lnTo>
                  <a:lnTo>
                    <a:pt x="680" y="507"/>
                  </a:lnTo>
                  <a:lnTo>
                    <a:pt x="710" y="516"/>
                  </a:lnTo>
                  <a:lnTo>
                    <a:pt x="739" y="532"/>
                  </a:lnTo>
                  <a:lnTo>
                    <a:pt x="796" y="555"/>
                  </a:lnTo>
                  <a:lnTo>
                    <a:pt x="906" y="614"/>
                  </a:lnTo>
                  <a:lnTo>
                    <a:pt x="934" y="643"/>
                  </a:lnTo>
                  <a:lnTo>
                    <a:pt x="972" y="672"/>
                  </a:lnTo>
                  <a:lnTo>
                    <a:pt x="1078" y="730"/>
                  </a:lnTo>
                  <a:lnTo>
                    <a:pt x="1081" y="740"/>
                  </a:lnTo>
                  <a:lnTo>
                    <a:pt x="1075" y="776"/>
                  </a:lnTo>
                  <a:lnTo>
                    <a:pt x="1089" y="812"/>
                  </a:lnTo>
                  <a:lnTo>
                    <a:pt x="1128" y="839"/>
                  </a:lnTo>
                  <a:lnTo>
                    <a:pt x="1152" y="862"/>
                  </a:lnTo>
                  <a:lnTo>
                    <a:pt x="1200" y="894"/>
                  </a:lnTo>
                  <a:lnTo>
                    <a:pt x="1193" y="907"/>
                  </a:lnTo>
                  <a:lnTo>
                    <a:pt x="1193" y="924"/>
                  </a:lnTo>
                  <a:lnTo>
                    <a:pt x="1256" y="953"/>
                  </a:lnTo>
                  <a:lnTo>
                    <a:pt x="1277" y="974"/>
                  </a:lnTo>
                  <a:lnTo>
                    <a:pt x="1290" y="997"/>
                  </a:lnTo>
                  <a:lnTo>
                    <a:pt x="1321" y="1003"/>
                  </a:lnTo>
                  <a:lnTo>
                    <a:pt x="1350" y="1002"/>
                  </a:lnTo>
                  <a:lnTo>
                    <a:pt x="1389" y="995"/>
                  </a:lnTo>
                  <a:lnTo>
                    <a:pt x="1414" y="984"/>
                  </a:lnTo>
                  <a:lnTo>
                    <a:pt x="1438" y="944"/>
                  </a:lnTo>
                  <a:lnTo>
                    <a:pt x="1451" y="936"/>
                  </a:lnTo>
                  <a:lnTo>
                    <a:pt x="1465" y="936"/>
                  </a:lnTo>
                  <a:lnTo>
                    <a:pt x="1473" y="950"/>
                  </a:lnTo>
                  <a:lnTo>
                    <a:pt x="1507" y="972"/>
                  </a:lnTo>
                  <a:lnTo>
                    <a:pt x="1548" y="968"/>
                  </a:lnTo>
                  <a:lnTo>
                    <a:pt x="1578" y="950"/>
                  </a:lnTo>
                  <a:lnTo>
                    <a:pt x="1599" y="932"/>
                  </a:lnTo>
                  <a:lnTo>
                    <a:pt x="1610" y="936"/>
                  </a:lnTo>
                  <a:lnTo>
                    <a:pt x="1614" y="950"/>
                  </a:lnTo>
                  <a:lnTo>
                    <a:pt x="1631" y="968"/>
                  </a:lnTo>
                  <a:lnTo>
                    <a:pt x="1639" y="968"/>
                  </a:lnTo>
                  <a:lnTo>
                    <a:pt x="1653" y="946"/>
                  </a:lnTo>
                  <a:lnTo>
                    <a:pt x="1667" y="944"/>
                  </a:lnTo>
                  <a:lnTo>
                    <a:pt x="1682" y="951"/>
                  </a:lnTo>
                  <a:lnTo>
                    <a:pt x="1684" y="965"/>
                  </a:lnTo>
                  <a:lnTo>
                    <a:pt x="1693" y="964"/>
                  </a:lnTo>
                  <a:lnTo>
                    <a:pt x="1713" y="950"/>
                  </a:lnTo>
                  <a:lnTo>
                    <a:pt x="1714" y="920"/>
                  </a:lnTo>
                  <a:lnTo>
                    <a:pt x="1735" y="910"/>
                  </a:lnTo>
                  <a:lnTo>
                    <a:pt x="1755" y="903"/>
                  </a:lnTo>
                  <a:lnTo>
                    <a:pt x="1825" y="913"/>
                  </a:lnTo>
                  <a:lnTo>
                    <a:pt x="1844" y="894"/>
                  </a:lnTo>
                  <a:lnTo>
                    <a:pt x="1840" y="865"/>
                  </a:lnTo>
                  <a:lnTo>
                    <a:pt x="1820" y="840"/>
                  </a:lnTo>
                  <a:lnTo>
                    <a:pt x="1795" y="825"/>
                  </a:lnTo>
                  <a:lnTo>
                    <a:pt x="1776" y="789"/>
                  </a:lnTo>
                  <a:lnTo>
                    <a:pt x="1758" y="775"/>
                  </a:lnTo>
                  <a:lnTo>
                    <a:pt x="1716" y="779"/>
                  </a:lnTo>
                  <a:lnTo>
                    <a:pt x="1706" y="802"/>
                  </a:lnTo>
                  <a:lnTo>
                    <a:pt x="1693" y="800"/>
                  </a:lnTo>
                  <a:lnTo>
                    <a:pt x="1682" y="791"/>
                  </a:lnTo>
                  <a:lnTo>
                    <a:pt x="1692" y="759"/>
                  </a:lnTo>
                  <a:lnTo>
                    <a:pt x="1673" y="757"/>
                  </a:lnTo>
                  <a:lnTo>
                    <a:pt x="1635" y="761"/>
                  </a:lnTo>
                  <a:lnTo>
                    <a:pt x="1618" y="750"/>
                  </a:lnTo>
                  <a:lnTo>
                    <a:pt x="1607" y="732"/>
                  </a:lnTo>
                  <a:lnTo>
                    <a:pt x="1584" y="719"/>
                  </a:lnTo>
                  <a:lnTo>
                    <a:pt x="1560" y="726"/>
                  </a:lnTo>
                  <a:lnTo>
                    <a:pt x="1538" y="714"/>
                  </a:lnTo>
                  <a:lnTo>
                    <a:pt x="1526" y="676"/>
                  </a:lnTo>
                  <a:lnTo>
                    <a:pt x="1512" y="670"/>
                  </a:lnTo>
                  <a:lnTo>
                    <a:pt x="1468" y="681"/>
                  </a:lnTo>
                  <a:lnTo>
                    <a:pt x="1423" y="672"/>
                  </a:lnTo>
                  <a:lnTo>
                    <a:pt x="1379" y="627"/>
                  </a:lnTo>
                  <a:lnTo>
                    <a:pt x="1352" y="569"/>
                  </a:lnTo>
                  <a:lnTo>
                    <a:pt x="1350" y="539"/>
                  </a:lnTo>
                  <a:lnTo>
                    <a:pt x="1318" y="496"/>
                  </a:lnTo>
                  <a:lnTo>
                    <a:pt x="1289" y="481"/>
                  </a:lnTo>
                  <a:lnTo>
                    <a:pt x="1246" y="487"/>
                  </a:lnTo>
                  <a:lnTo>
                    <a:pt x="1224" y="482"/>
                  </a:lnTo>
                  <a:lnTo>
                    <a:pt x="1198" y="466"/>
                  </a:lnTo>
                  <a:lnTo>
                    <a:pt x="1181" y="469"/>
                  </a:lnTo>
                  <a:lnTo>
                    <a:pt x="1151" y="440"/>
                  </a:lnTo>
                  <a:lnTo>
                    <a:pt x="1087" y="436"/>
                  </a:lnTo>
                  <a:lnTo>
                    <a:pt x="1049" y="443"/>
                  </a:lnTo>
                  <a:lnTo>
                    <a:pt x="1019" y="461"/>
                  </a:lnTo>
                  <a:lnTo>
                    <a:pt x="1000" y="460"/>
                  </a:lnTo>
                  <a:lnTo>
                    <a:pt x="952" y="427"/>
                  </a:lnTo>
                  <a:lnTo>
                    <a:pt x="930" y="423"/>
                  </a:lnTo>
                  <a:lnTo>
                    <a:pt x="876" y="393"/>
                  </a:lnTo>
                  <a:lnTo>
                    <a:pt x="795" y="336"/>
                  </a:lnTo>
                  <a:lnTo>
                    <a:pt x="769" y="311"/>
                  </a:lnTo>
                  <a:lnTo>
                    <a:pt x="746" y="277"/>
                  </a:lnTo>
                  <a:lnTo>
                    <a:pt x="744" y="227"/>
                  </a:lnTo>
                  <a:lnTo>
                    <a:pt x="713" y="205"/>
                  </a:lnTo>
                  <a:lnTo>
                    <a:pt x="677" y="195"/>
                  </a:lnTo>
                  <a:lnTo>
                    <a:pt x="653" y="175"/>
                  </a:lnTo>
                  <a:lnTo>
                    <a:pt x="591" y="144"/>
                  </a:lnTo>
                  <a:lnTo>
                    <a:pt x="573" y="144"/>
                  </a:lnTo>
                  <a:lnTo>
                    <a:pt x="550" y="131"/>
                  </a:lnTo>
                  <a:lnTo>
                    <a:pt x="540" y="107"/>
                  </a:lnTo>
                  <a:lnTo>
                    <a:pt x="495" y="72"/>
                  </a:lnTo>
                  <a:lnTo>
                    <a:pt x="472" y="65"/>
                  </a:lnTo>
                  <a:lnTo>
                    <a:pt x="424" y="31"/>
                  </a:lnTo>
                  <a:lnTo>
                    <a:pt x="402" y="5"/>
                  </a:lnTo>
                  <a:lnTo>
                    <a:pt x="355" y="0"/>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2" name="Freeform 97"/>
            <p:cNvSpPr>
              <a:spLocks/>
            </p:cNvSpPr>
            <p:nvPr/>
          </p:nvSpPr>
          <p:spPr bwMode="auto">
            <a:xfrm>
              <a:off x="5122" y="2344"/>
              <a:ext cx="254" cy="46"/>
            </a:xfrm>
            <a:custGeom>
              <a:avLst/>
              <a:gdLst>
                <a:gd name="T0" fmla="*/ 416 w 423"/>
                <a:gd name="T1" fmla="*/ 46 h 76"/>
                <a:gd name="T2" fmla="*/ 416 w 423"/>
                <a:gd name="T3" fmla="*/ 46 h 76"/>
                <a:gd name="T4" fmla="*/ 423 w 423"/>
                <a:gd name="T5" fmla="*/ 29 h 76"/>
                <a:gd name="T6" fmla="*/ 419 w 423"/>
                <a:gd name="T7" fmla="*/ 24 h 76"/>
                <a:gd name="T8" fmla="*/ 317 w 423"/>
                <a:gd name="T9" fmla="*/ 22 h 76"/>
                <a:gd name="T10" fmla="*/ 242 w 423"/>
                <a:gd name="T11" fmla="*/ 27 h 76"/>
                <a:gd name="T12" fmla="*/ 188 w 423"/>
                <a:gd name="T13" fmla="*/ 16 h 76"/>
                <a:gd name="T14" fmla="*/ 130 w 423"/>
                <a:gd name="T15" fmla="*/ 16 h 76"/>
                <a:gd name="T16" fmla="*/ 89 w 423"/>
                <a:gd name="T17" fmla="*/ 4 h 76"/>
                <a:gd name="T18" fmla="*/ 54 w 423"/>
                <a:gd name="T19" fmla="*/ 0 h 76"/>
                <a:gd name="T20" fmla="*/ 29 w 423"/>
                <a:gd name="T21" fmla="*/ 0 h 76"/>
                <a:gd name="T22" fmla="*/ 23 w 423"/>
                <a:gd name="T23" fmla="*/ 11 h 76"/>
                <a:gd name="T24" fmla="*/ 15 w 423"/>
                <a:gd name="T25" fmla="*/ 15 h 76"/>
                <a:gd name="T26" fmla="*/ 4 w 423"/>
                <a:gd name="T27" fmla="*/ 14 h 76"/>
                <a:gd name="T28" fmla="*/ 0 w 423"/>
                <a:gd name="T29" fmla="*/ 15 h 76"/>
                <a:gd name="T30" fmla="*/ 0 w 423"/>
                <a:gd name="T31" fmla="*/ 20 h 76"/>
                <a:gd name="T32" fmla="*/ 17 w 423"/>
                <a:gd name="T33" fmla="*/ 33 h 76"/>
                <a:gd name="T34" fmla="*/ 45 w 423"/>
                <a:gd name="T35" fmla="*/ 37 h 76"/>
                <a:gd name="T36" fmla="*/ 79 w 423"/>
                <a:gd name="T37" fmla="*/ 37 h 76"/>
                <a:gd name="T38" fmla="*/ 93 w 423"/>
                <a:gd name="T39" fmla="*/ 45 h 76"/>
                <a:gd name="T40" fmla="*/ 120 w 423"/>
                <a:gd name="T41" fmla="*/ 48 h 76"/>
                <a:gd name="T42" fmla="*/ 142 w 423"/>
                <a:gd name="T43" fmla="*/ 56 h 76"/>
                <a:gd name="T44" fmla="*/ 231 w 423"/>
                <a:gd name="T45" fmla="*/ 72 h 76"/>
                <a:gd name="T46" fmla="*/ 243 w 423"/>
                <a:gd name="T47" fmla="*/ 67 h 76"/>
                <a:gd name="T48" fmla="*/ 254 w 423"/>
                <a:gd name="T49" fmla="*/ 71 h 76"/>
                <a:gd name="T50" fmla="*/ 258 w 423"/>
                <a:gd name="T51" fmla="*/ 76 h 76"/>
                <a:gd name="T52" fmla="*/ 314 w 423"/>
                <a:gd name="T53" fmla="*/ 71 h 76"/>
                <a:gd name="T54" fmla="*/ 328 w 423"/>
                <a:gd name="T55" fmla="*/ 62 h 76"/>
                <a:gd name="T56" fmla="*/ 373 w 423"/>
                <a:gd name="T57" fmla="*/ 71 h 76"/>
                <a:gd name="T58" fmla="*/ 387 w 423"/>
                <a:gd name="T59" fmla="*/ 69 h 76"/>
                <a:gd name="T60" fmla="*/ 415 w 423"/>
                <a:gd name="T61" fmla="*/ 58 h 76"/>
                <a:gd name="T62" fmla="*/ 416 w 423"/>
                <a:gd name="T63" fmla="*/ 4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23" h="76">
                  <a:moveTo>
                    <a:pt x="416" y="46"/>
                  </a:moveTo>
                  <a:lnTo>
                    <a:pt x="416" y="46"/>
                  </a:lnTo>
                  <a:lnTo>
                    <a:pt x="423" y="29"/>
                  </a:lnTo>
                  <a:lnTo>
                    <a:pt x="419" y="24"/>
                  </a:lnTo>
                  <a:lnTo>
                    <a:pt x="317" y="22"/>
                  </a:lnTo>
                  <a:lnTo>
                    <a:pt x="242" y="27"/>
                  </a:lnTo>
                  <a:lnTo>
                    <a:pt x="188" y="16"/>
                  </a:lnTo>
                  <a:lnTo>
                    <a:pt x="130" y="16"/>
                  </a:lnTo>
                  <a:lnTo>
                    <a:pt x="89" y="4"/>
                  </a:lnTo>
                  <a:lnTo>
                    <a:pt x="54" y="0"/>
                  </a:lnTo>
                  <a:lnTo>
                    <a:pt x="29" y="0"/>
                  </a:lnTo>
                  <a:lnTo>
                    <a:pt x="23" y="11"/>
                  </a:lnTo>
                  <a:lnTo>
                    <a:pt x="15" y="15"/>
                  </a:lnTo>
                  <a:lnTo>
                    <a:pt x="4" y="14"/>
                  </a:lnTo>
                  <a:lnTo>
                    <a:pt x="0" y="15"/>
                  </a:lnTo>
                  <a:lnTo>
                    <a:pt x="0" y="20"/>
                  </a:lnTo>
                  <a:lnTo>
                    <a:pt x="17" y="33"/>
                  </a:lnTo>
                  <a:lnTo>
                    <a:pt x="45" y="37"/>
                  </a:lnTo>
                  <a:lnTo>
                    <a:pt x="79" y="37"/>
                  </a:lnTo>
                  <a:lnTo>
                    <a:pt x="93" y="45"/>
                  </a:lnTo>
                  <a:lnTo>
                    <a:pt x="120" y="48"/>
                  </a:lnTo>
                  <a:lnTo>
                    <a:pt x="142" y="56"/>
                  </a:lnTo>
                  <a:lnTo>
                    <a:pt x="231" y="72"/>
                  </a:lnTo>
                  <a:lnTo>
                    <a:pt x="243" y="67"/>
                  </a:lnTo>
                  <a:lnTo>
                    <a:pt x="254" y="71"/>
                  </a:lnTo>
                  <a:lnTo>
                    <a:pt x="258" y="76"/>
                  </a:lnTo>
                  <a:lnTo>
                    <a:pt x="314" y="71"/>
                  </a:lnTo>
                  <a:lnTo>
                    <a:pt x="328" y="62"/>
                  </a:lnTo>
                  <a:lnTo>
                    <a:pt x="373" y="71"/>
                  </a:lnTo>
                  <a:lnTo>
                    <a:pt x="387" y="69"/>
                  </a:lnTo>
                  <a:lnTo>
                    <a:pt x="415" y="58"/>
                  </a:lnTo>
                  <a:lnTo>
                    <a:pt x="416" y="46"/>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3" name="Freeform 98"/>
            <p:cNvSpPr>
              <a:spLocks/>
            </p:cNvSpPr>
            <p:nvPr/>
          </p:nvSpPr>
          <p:spPr bwMode="auto">
            <a:xfrm>
              <a:off x="4415" y="1942"/>
              <a:ext cx="514" cy="313"/>
            </a:xfrm>
            <a:custGeom>
              <a:avLst/>
              <a:gdLst>
                <a:gd name="T0" fmla="*/ 855 w 855"/>
                <a:gd name="T1" fmla="*/ 417 h 521"/>
                <a:gd name="T2" fmla="*/ 749 w 855"/>
                <a:gd name="T3" fmla="*/ 438 h 521"/>
                <a:gd name="T4" fmla="*/ 707 w 855"/>
                <a:gd name="T5" fmla="*/ 441 h 521"/>
                <a:gd name="T6" fmla="*/ 674 w 855"/>
                <a:gd name="T7" fmla="*/ 427 h 521"/>
                <a:gd name="T8" fmla="*/ 651 w 855"/>
                <a:gd name="T9" fmla="*/ 436 h 521"/>
                <a:gd name="T10" fmla="*/ 644 w 855"/>
                <a:gd name="T11" fmla="*/ 449 h 521"/>
                <a:gd name="T12" fmla="*/ 606 w 855"/>
                <a:gd name="T13" fmla="*/ 430 h 521"/>
                <a:gd name="T14" fmla="*/ 576 w 855"/>
                <a:gd name="T15" fmla="*/ 414 h 521"/>
                <a:gd name="T16" fmla="*/ 583 w 855"/>
                <a:gd name="T17" fmla="*/ 386 h 521"/>
                <a:gd name="T18" fmla="*/ 525 w 855"/>
                <a:gd name="T19" fmla="*/ 393 h 521"/>
                <a:gd name="T20" fmla="*/ 372 w 855"/>
                <a:gd name="T21" fmla="*/ 379 h 521"/>
                <a:gd name="T22" fmla="*/ 322 w 855"/>
                <a:gd name="T23" fmla="*/ 345 h 521"/>
                <a:gd name="T24" fmla="*/ 195 w 855"/>
                <a:gd name="T25" fmla="*/ 288 h 521"/>
                <a:gd name="T26" fmla="*/ 154 w 855"/>
                <a:gd name="T27" fmla="*/ 254 h 521"/>
                <a:gd name="T28" fmla="*/ 93 w 855"/>
                <a:gd name="T29" fmla="*/ 164 h 521"/>
                <a:gd name="T30" fmla="*/ 86 w 855"/>
                <a:gd name="T31" fmla="*/ 134 h 521"/>
                <a:gd name="T32" fmla="*/ 43 w 855"/>
                <a:gd name="T33" fmla="*/ 43 h 521"/>
                <a:gd name="T34" fmla="*/ 17 w 855"/>
                <a:gd name="T35" fmla="*/ 0 h 521"/>
                <a:gd name="T36" fmla="*/ 2 w 855"/>
                <a:gd name="T37" fmla="*/ 15 h 521"/>
                <a:gd name="T38" fmla="*/ 15 w 855"/>
                <a:gd name="T39" fmla="*/ 94 h 521"/>
                <a:gd name="T40" fmla="*/ 42 w 855"/>
                <a:gd name="T41" fmla="*/ 147 h 521"/>
                <a:gd name="T42" fmla="*/ 77 w 855"/>
                <a:gd name="T43" fmla="*/ 216 h 521"/>
                <a:gd name="T44" fmla="*/ 103 w 855"/>
                <a:gd name="T45" fmla="*/ 278 h 521"/>
                <a:gd name="T46" fmla="*/ 120 w 855"/>
                <a:gd name="T47" fmla="*/ 309 h 521"/>
                <a:gd name="T48" fmla="*/ 211 w 855"/>
                <a:gd name="T49" fmla="*/ 351 h 521"/>
                <a:gd name="T50" fmla="*/ 229 w 855"/>
                <a:gd name="T51" fmla="*/ 345 h 521"/>
                <a:gd name="T52" fmla="*/ 253 w 855"/>
                <a:gd name="T53" fmla="*/ 364 h 521"/>
                <a:gd name="T54" fmla="*/ 327 w 855"/>
                <a:gd name="T55" fmla="*/ 436 h 521"/>
                <a:gd name="T56" fmla="*/ 376 w 855"/>
                <a:gd name="T57" fmla="*/ 491 h 521"/>
                <a:gd name="T58" fmla="*/ 414 w 855"/>
                <a:gd name="T59" fmla="*/ 482 h 521"/>
                <a:gd name="T60" fmla="*/ 533 w 855"/>
                <a:gd name="T61" fmla="*/ 479 h 521"/>
                <a:gd name="T62" fmla="*/ 564 w 855"/>
                <a:gd name="T63" fmla="*/ 438 h 521"/>
                <a:gd name="T64" fmla="*/ 566 w 855"/>
                <a:gd name="T65" fmla="*/ 455 h 521"/>
                <a:gd name="T66" fmla="*/ 585 w 855"/>
                <a:gd name="T67" fmla="*/ 496 h 521"/>
                <a:gd name="T68" fmla="*/ 620 w 855"/>
                <a:gd name="T69" fmla="*/ 510 h 521"/>
                <a:gd name="T70" fmla="*/ 652 w 855"/>
                <a:gd name="T71" fmla="*/ 518 h 521"/>
                <a:gd name="T72" fmla="*/ 663 w 855"/>
                <a:gd name="T73" fmla="*/ 485 h 521"/>
                <a:gd name="T74" fmla="*/ 742 w 855"/>
                <a:gd name="T75" fmla="*/ 470 h 521"/>
                <a:gd name="T76" fmla="*/ 824 w 855"/>
                <a:gd name="T77" fmla="*/ 455 h 521"/>
                <a:gd name="T78" fmla="*/ 845 w 855"/>
                <a:gd name="T79" fmla="*/ 437 h 521"/>
                <a:gd name="T80" fmla="*/ 855 w 855"/>
                <a:gd name="T81" fmla="*/ 417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55" h="521">
                  <a:moveTo>
                    <a:pt x="855" y="417"/>
                  </a:moveTo>
                  <a:lnTo>
                    <a:pt x="855" y="417"/>
                  </a:lnTo>
                  <a:lnTo>
                    <a:pt x="797" y="415"/>
                  </a:lnTo>
                  <a:lnTo>
                    <a:pt x="749" y="438"/>
                  </a:lnTo>
                  <a:lnTo>
                    <a:pt x="713" y="447"/>
                  </a:lnTo>
                  <a:lnTo>
                    <a:pt x="707" y="441"/>
                  </a:lnTo>
                  <a:lnTo>
                    <a:pt x="688" y="438"/>
                  </a:lnTo>
                  <a:lnTo>
                    <a:pt x="674" y="427"/>
                  </a:lnTo>
                  <a:lnTo>
                    <a:pt x="655" y="429"/>
                  </a:lnTo>
                  <a:lnTo>
                    <a:pt x="651" y="436"/>
                  </a:lnTo>
                  <a:lnTo>
                    <a:pt x="653" y="445"/>
                  </a:lnTo>
                  <a:lnTo>
                    <a:pt x="644" y="449"/>
                  </a:lnTo>
                  <a:lnTo>
                    <a:pt x="620" y="444"/>
                  </a:lnTo>
                  <a:lnTo>
                    <a:pt x="606" y="430"/>
                  </a:lnTo>
                  <a:lnTo>
                    <a:pt x="587" y="427"/>
                  </a:lnTo>
                  <a:lnTo>
                    <a:pt x="576" y="414"/>
                  </a:lnTo>
                  <a:lnTo>
                    <a:pt x="589" y="407"/>
                  </a:lnTo>
                  <a:lnTo>
                    <a:pt x="583" y="386"/>
                  </a:lnTo>
                  <a:lnTo>
                    <a:pt x="543" y="379"/>
                  </a:lnTo>
                  <a:lnTo>
                    <a:pt x="525" y="393"/>
                  </a:lnTo>
                  <a:lnTo>
                    <a:pt x="418" y="399"/>
                  </a:lnTo>
                  <a:lnTo>
                    <a:pt x="372" y="379"/>
                  </a:lnTo>
                  <a:lnTo>
                    <a:pt x="362" y="362"/>
                  </a:lnTo>
                  <a:lnTo>
                    <a:pt x="322" y="345"/>
                  </a:lnTo>
                  <a:lnTo>
                    <a:pt x="310" y="331"/>
                  </a:lnTo>
                  <a:lnTo>
                    <a:pt x="195" y="288"/>
                  </a:lnTo>
                  <a:lnTo>
                    <a:pt x="165" y="268"/>
                  </a:lnTo>
                  <a:lnTo>
                    <a:pt x="154" y="254"/>
                  </a:lnTo>
                  <a:lnTo>
                    <a:pt x="106" y="180"/>
                  </a:lnTo>
                  <a:lnTo>
                    <a:pt x="93" y="164"/>
                  </a:lnTo>
                  <a:lnTo>
                    <a:pt x="87" y="148"/>
                  </a:lnTo>
                  <a:lnTo>
                    <a:pt x="86" y="134"/>
                  </a:lnTo>
                  <a:lnTo>
                    <a:pt x="56" y="63"/>
                  </a:lnTo>
                  <a:lnTo>
                    <a:pt x="43" y="43"/>
                  </a:lnTo>
                  <a:lnTo>
                    <a:pt x="30" y="41"/>
                  </a:lnTo>
                  <a:lnTo>
                    <a:pt x="17" y="0"/>
                  </a:lnTo>
                  <a:lnTo>
                    <a:pt x="4" y="7"/>
                  </a:lnTo>
                  <a:lnTo>
                    <a:pt x="2" y="15"/>
                  </a:lnTo>
                  <a:lnTo>
                    <a:pt x="0" y="54"/>
                  </a:lnTo>
                  <a:lnTo>
                    <a:pt x="15" y="94"/>
                  </a:lnTo>
                  <a:lnTo>
                    <a:pt x="25" y="106"/>
                  </a:lnTo>
                  <a:lnTo>
                    <a:pt x="42" y="147"/>
                  </a:lnTo>
                  <a:lnTo>
                    <a:pt x="54" y="189"/>
                  </a:lnTo>
                  <a:lnTo>
                    <a:pt x="77" y="216"/>
                  </a:lnTo>
                  <a:lnTo>
                    <a:pt x="95" y="254"/>
                  </a:lnTo>
                  <a:lnTo>
                    <a:pt x="103" y="278"/>
                  </a:lnTo>
                  <a:lnTo>
                    <a:pt x="112" y="288"/>
                  </a:lnTo>
                  <a:lnTo>
                    <a:pt x="120" y="309"/>
                  </a:lnTo>
                  <a:lnTo>
                    <a:pt x="193" y="345"/>
                  </a:lnTo>
                  <a:lnTo>
                    <a:pt x="211" y="351"/>
                  </a:lnTo>
                  <a:lnTo>
                    <a:pt x="220" y="345"/>
                  </a:lnTo>
                  <a:lnTo>
                    <a:pt x="229" y="345"/>
                  </a:lnTo>
                  <a:lnTo>
                    <a:pt x="245" y="355"/>
                  </a:lnTo>
                  <a:lnTo>
                    <a:pt x="253" y="364"/>
                  </a:lnTo>
                  <a:lnTo>
                    <a:pt x="264" y="383"/>
                  </a:lnTo>
                  <a:lnTo>
                    <a:pt x="327" y="436"/>
                  </a:lnTo>
                  <a:lnTo>
                    <a:pt x="348" y="449"/>
                  </a:lnTo>
                  <a:lnTo>
                    <a:pt x="376" y="491"/>
                  </a:lnTo>
                  <a:lnTo>
                    <a:pt x="390" y="496"/>
                  </a:lnTo>
                  <a:lnTo>
                    <a:pt x="414" y="482"/>
                  </a:lnTo>
                  <a:lnTo>
                    <a:pt x="463" y="473"/>
                  </a:lnTo>
                  <a:lnTo>
                    <a:pt x="533" y="479"/>
                  </a:lnTo>
                  <a:lnTo>
                    <a:pt x="538" y="457"/>
                  </a:lnTo>
                  <a:lnTo>
                    <a:pt x="564" y="438"/>
                  </a:lnTo>
                  <a:lnTo>
                    <a:pt x="571" y="441"/>
                  </a:lnTo>
                  <a:lnTo>
                    <a:pt x="566" y="455"/>
                  </a:lnTo>
                  <a:lnTo>
                    <a:pt x="543" y="484"/>
                  </a:lnTo>
                  <a:lnTo>
                    <a:pt x="585" y="496"/>
                  </a:lnTo>
                  <a:lnTo>
                    <a:pt x="590" y="509"/>
                  </a:lnTo>
                  <a:lnTo>
                    <a:pt x="620" y="510"/>
                  </a:lnTo>
                  <a:lnTo>
                    <a:pt x="638" y="521"/>
                  </a:lnTo>
                  <a:lnTo>
                    <a:pt x="652" y="518"/>
                  </a:lnTo>
                  <a:lnTo>
                    <a:pt x="661" y="508"/>
                  </a:lnTo>
                  <a:lnTo>
                    <a:pt x="663" y="485"/>
                  </a:lnTo>
                  <a:lnTo>
                    <a:pt x="733" y="467"/>
                  </a:lnTo>
                  <a:lnTo>
                    <a:pt x="742" y="470"/>
                  </a:lnTo>
                  <a:lnTo>
                    <a:pt x="754" y="479"/>
                  </a:lnTo>
                  <a:lnTo>
                    <a:pt x="824" y="455"/>
                  </a:lnTo>
                  <a:lnTo>
                    <a:pt x="844" y="444"/>
                  </a:lnTo>
                  <a:lnTo>
                    <a:pt x="845" y="437"/>
                  </a:lnTo>
                  <a:lnTo>
                    <a:pt x="855" y="424"/>
                  </a:lnTo>
                  <a:lnTo>
                    <a:pt x="855" y="417"/>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4" name="Freeform 99"/>
            <p:cNvSpPr>
              <a:spLocks/>
            </p:cNvSpPr>
            <p:nvPr/>
          </p:nvSpPr>
          <p:spPr bwMode="auto">
            <a:xfrm>
              <a:off x="4877" y="2409"/>
              <a:ext cx="36" cy="71"/>
            </a:xfrm>
            <a:custGeom>
              <a:avLst/>
              <a:gdLst>
                <a:gd name="T0" fmla="*/ 47 w 60"/>
                <a:gd name="T1" fmla="*/ 97 h 118"/>
                <a:gd name="T2" fmla="*/ 47 w 60"/>
                <a:gd name="T3" fmla="*/ 97 h 118"/>
                <a:gd name="T4" fmla="*/ 60 w 60"/>
                <a:gd name="T5" fmla="*/ 55 h 118"/>
                <a:gd name="T6" fmla="*/ 60 w 60"/>
                <a:gd name="T7" fmla="*/ 38 h 118"/>
                <a:gd name="T8" fmla="*/ 48 w 60"/>
                <a:gd name="T9" fmla="*/ 27 h 118"/>
                <a:gd name="T10" fmla="*/ 36 w 60"/>
                <a:gd name="T11" fmla="*/ 4 h 118"/>
                <a:gd name="T12" fmla="*/ 6 w 60"/>
                <a:gd name="T13" fmla="*/ 0 h 118"/>
                <a:gd name="T14" fmla="*/ 0 w 60"/>
                <a:gd name="T15" fmla="*/ 8 h 118"/>
                <a:gd name="T16" fmla="*/ 30 w 60"/>
                <a:gd name="T17" fmla="*/ 44 h 118"/>
                <a:gd name="T18" fmla="*/ 32 w 60"/>
                <a:gd name="T19" fmla="*/ 76 h 118"/>
                <a:gd name="T20" fmla="*/ 24 w 60"/>
                <a:gd name="T21" fmla="*/ 85 h 118"/>
                <a:gd name="T22" fmla="*/ 25 w 60"/>
                <a:gd name="T23" fmla="*/ 118 h 118"/>
                <a:gd name="T24" fmla="*/ 47 w 60"/>
                <a:gd name="T25" fmla="*/ 97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118">
                  <a:moveTo>
                    <a:pt x="47" y="97"/>
                  </a:moveTo>
                  <a:lnTo>
                    <a:pt x="47" y="97"/>
                  </a:lnTo>
                  <a:lnTo>
                    <a:pt x="60" y="55"/>
                  </a:lnTo>
                  <a:lnTo>
                    <a:pt x="60" y="38"/>
                  </a:lnTo>
                  <a:lnTo>
                    <a:pt x="48" y="27"/>
                  </a:lnTo>
                  <a:lnTo>
                    <a:pt x="36" y="4"/>
                  </a:lnTo>
                  <a:lnTo>
                    <a:pt x="6" y="0"/>
                  </a:lnTo>
                  <a:lnTo>
                    <a:pt x="0" y="8"/>
                  </a:lnTo>
                  <a:lnTo>
                    <a:pt x="30" y="44"/>
                  </a:lnTo>
                  <a:lnTo>
                    <a:pt x="32" y="76"/>
                  </a:lnTo>
                  <a:lnTo>
                    <a:pt x="24" y="85"/>
                  </a:lnTo>
                  <a:lnTo>
                    <a:pt x="25" y="118"/>
                  </a:lnTo>
                  <a:lnTo>
                    <a:pt x="47" y="97"/>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5" name="Freeform 100"/>
            <p:cNvSpPr>
              <a:spLocks/>
            </p:cNvSpPr>
            <p:nvPr/>
          </p:nvSpPr>
          <p:spPr bwMode="auto">
            <a:xfrm>
              <a:off x="4698" y="2324"/>
              <a:ext cx="76" cy="127"/>
            </a:xfrm>
            <a:custGeom>
              <a:avLst/>
              <a:gdLst>
                <a:gd name="T0" fmla="*/ 122 w 127"/>
                <a:gd name="T1" fmla="*/ 202 h 211"/>
                <a:gd name="T2" fmla="*/ 122 w 127"/>
                <a:gd name="T3" fmla="*/ 202 h 211"/>
                <a:gd name="T4" fmla="*/ 127 w 127"/>
                <a:gd name="T5" fmla="*/ 188 h 211"/>
                <a:gd name="T6" fmla="*/ 117 w 127"/>
                <a:gd name="T7" fmla="*/ 178 h 211"/>
                <a:gd name="T8" fmla="*/ 103 w 127"/>
                <a:gd name="T9" fmla="*/ 174 h 211"/>
                <a:gd name="T10" fmla="*/ 86 w 127"/>
                <a:gd name="T11" fmla="*/ 161 h 211"/>
                <a:gd name="T12" fmla="*/ 85 w 127"/>
                <a:gd name="T13" fmla="*/ 147 h 211"/>
                <a:gd name="T14" fmla="*/ 77 w 127"/>
                <a:gd name="T15" fmla="*/ 122 h 211"/>
                <a:gd name="T16" fmla="*/ 79 w 127"/>
                <a:gd name="T17" fmla="*/ 95 h 211"/>
                <a:gd name="T18" fmla="*/ 63 w 127"/>
                <a:gd name="T19" fmla="*/ 57 h 211"/>
                <a:gd name="T20" fmla="*/ 67 w 127"/>
                <a:gd name="T21" fmla="*/ 49 h 211"/>
                <a:gd name="T22" fmla="*/ 59 w 127"/>
                <a:gd name="T23" fmla="*/ 35 h 211"/>
                <a:gd name="T24" fmla="*/ 63 w 127"/>
                <a:gd name="T25" fmla="*/ 27 h 211"/>
                <a:gd name="T26" fmla="*/ 64 w 127"/>
                <a:gd name="T27" fmla="*/ 10 h 211"/>
                <a:gd name="T28" fmla="*/ 49 w 127"/>
                <a:gd name="T29" fmla="*/ 2 h 211"/>
                <a:gd name="T30" fmla="*/ 42 w 127"/>
                <a:gd name="T31" fmla="*/ 0 h 211"/>
                <a:gd name="T32" fmla="*/ 39 w 127"/>
                <a:gd name="T33" fmla="*/ 12 h 211"/>
                <a:gd name="T34" fmla="*/ 30 w 127"/>
                <a:gd name="T35" fmla="*/ 16 h 211"/>
                <a:gd name="T36" fmla="*/ 20 w 127"/>
                <a:gd name="T37" fmla="*/ 17 h 211"/>
                <a:gd name="T38" fmla="*/ 14 w 127"/>
                <a:gd name="T39" fmla="*/ 15 h 211"/>
                <a:gd name="T40" fmla="*/ 8 w 127"/>
                <a:gd name="T41" fmla="*/ 20 h 211"/>
                <a:gd name="T42" fmla="*/ 0 w 127"/>
                <a:gd name="T43" fmla="*/ 42 h 211"/>
                <a:gd name="T44" fmla="*/ 1 w 127"/>
                <a:gd name="T45" fmla="*/ 45 h 211"/>
                <a:gd name="T46" fmla="*/ 9 w 127"/>
                <a:gd name="T47" fmla="*/ 45 h 211"/>
                <a:gd name="T48" fmla="*/ 35 w 127"/>
                <a:gd name="T49" fmla="*/ 91 h 211"/>
                <a:gd name="T50" fmla="*/ 36 w 127"/>
                <a:gd name="T51" fmla="*/ 111 h 211"/>
                <a:gd name="T52" fmla="*/ 53 w 127"/>
                <a:gd name="T53" fmla="*/ 128 h 211"/>
                <a:gd name="T54" fmla="*/ 46 w 127"/>
                <a:gd name="T55" fmla="*/ 141 h 211"/>
                <a:gd name="T56" fmla="*/ 50 w 127"/>
                <a:gd name="T57" fmla="*/ 154 h 211"/>
                <a:gd name="T58" fmla="*/ 59 w 127"/>
                <a:gd name="T59" fmla="*/ 155 h 211"/>
                <a:gd name="T60" fmla="*/ 74 w 127"/>
                <a:gd name="T61" fmla="*/ 166 h 211"/>
                <a:gd name="T62" fmla="*/ 87 w 127"/>
                <a:gd name="T63" fmla="*/ 187 h 211"/>
                <a:gd name="T64" fmla="*/ 105 w 127"/>
                <a:gd name="T65" fmla="*/ 202 h 211"/>
                <a:gd name="T66" fmla="*/ 107 w 127"/>
                <a:gd name="T67" fmla="*/ 211 h 211"/>
                <a:gd name="T68" fmla="*/ 122 w 127"/>
                <a:gd name="T69" fmla="*/ 202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7" h="211">
                  <a:moveTo>
                    <a:pt x="122" y="202"/>
                  </a:moveTo>
                  <a:lnTo>
                    <a:pt x="122" y="202"/>
                  </a:lnTo>
                  <a:lnTo>
                    <a:pt x="127" y="188"/>
                  </a:lnTo>
                  <a:lnTo>
                    <a:pt x="117" y="178"/>
                  </a:lnTo>
                  <a:lnTo>
                    <a:pt x="103" y="174"/>
                  </a:lnTo>
                  <a:lnTo>
                    <a:pt x="86" y="161"/>
                  </a:lnTo>
                  <a:lnTo>
                    <a:pt x="85" y="147"/>
                  </a:lnTo>
                  <a:lnTo>
                    <a:pt x="77" y="122"/>
                  </a:lnTo>
                  <a:lnTo>
                    <a:pt x="79" y="95"/>
                  </a:lnTo>
                  <a:lnTo>
                    <a:pt x="63" y="57"/>
                  </a:lnTo>
                  <a:lnTo>
                    <a:pt x="67" y="49"/>
                  </a:lnTo>
                  <a:lnTo>
                    <a:pt x="59" y="35"/>
                  </a:lnTo>
                  <a:lnTo>
                    <a:pt x="63" y="27"/>
                  </a:lnTo>
                  <a:lnTo>
                    <a:pt x="64" y="10"/>
                  </a:lnTo>
                  <a:lnTo>
                    <a:pt x="49" y="2"/>
                  </a:lnTo>
                  <a:lnTo>
                    <a:pt x="42" y="0"/>
                  </a:lnTo>
                  <a:lnTo>
                    <a:pt x="39" y="12"/>
                  </a:lnTo>
                  <a:lnTo>
                    <a:pt x="30" y="16"/>
                  </a:lnTo>
                  <a:cubicBezTo>
                    <a:pt x="27" y="16"/>
                    <a:pt x="23" y="16"/>
                    <a:pt x="20" y="17"/>
                  </a:cubicBezTo>
                  <a:lnTo>
                    <a:pt x="14" y="15"/>
                  </a:lnTo>
                  <a:lnTo>
                    <a:pt x="8" y="20"/>
                  </a:lnTo>
                  <a:lnTo>
                    <a:pt x="0" y="42"/>
                  </a:lnTo>
                  <a:lnTo>
                    <a:pt x="1" y="45"/>
                  </a:lnTo>
                  <a:lnTo>
                    <a:pt x="9" y="45"/>
                  </a:lnTo>
                  <a:lnTo>
                    <a:pt x="35" y="91"/>
                  </a:lnTo>
                  <a:lnTo>
                    <a:pt x="36" y="111"/>
                  </a:lnTo>
                  <a:lnTo>
                    <a:pt x="53" y="128"/>
                  </a:lnTo>
                  <a:lnTo>
                    <a:pt x="46" y="141"/>
                  </a:lnTo>
                  <a:lnTo>
                    <a:pt x="50" y="154"/>
                  </a:lnTo>
                  <a:lnTo>
                    <a:pt x="59" y="155"/>
                  </a:lnTo>
                  <a:lnTo>
                    <a:pt x="74" y="166"/>
                  </a:lnTo>
                  <a:lnTo>
                    <a:pt x="87" y="187"/>
                  </a:lnTo>
                  <a:lnTo>
                    <a:pt x="105" y="202"/>
                  </a:lnTo>
                  <a:lnTo>
                    <a:pt x="107" y="211"/>
                  </a:lnTo>
                  <a:lnTo>
                    <a:pt x="122" y="202"/>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6" name="Freeform 101"/>
            <p:cNvSpPr>
              <a:spLocks/>
            </p:cNvSpPr>
            <p:nvPr/>
          </p:nvSpPr>
          <p:spPr bwMode="auto">
            <a:xfrm>
              <a:off x="4935" y="2534"/>
              <a:ext cx="76" cy="34"/>
            </a:xfrm>
            <a:custGeom>
              <a:avLst/>
              <a:gdLst>
                <a:gd name="T0" fmla="*/ 45 w 127"/>
                <a:gd name="T1" fmla="*/ 51 h 57"/>
                <a:gd name="T2" fmla="*/ 45 w 127"/>
                <a:gd name="T3" fmla="*/ 51 h 57"/>
                <a:gd name="T4" fmla="*/ 81 w 127"/>
                <a:gd name="T5" fmla="*/ 44 h 57"/>
                <a:gd name="T6" fmla="*/ 92 w 127"/>
                <a:gd name="T7" fmla="*/ 30 h 57"/>
                <a:gd name="T8" fmla="*/ 102 w 127"/>
                <a:gd name="T9" fmla="*/ 30 h 57"/>
                <a:gd name="T10" fmla="*/ 127 w 127"/>
                <a:gd name="T11" fmla="*/ 9 h 57"/>
                <a:gd name="T12" fmla="*/ 113 w 127"/>
                <a:gd name="T13" fmla="*/ 0 h 57"/>
                <a:gd name="T14" fmla="*/ 89 w 127"/>
                <a:gd name="T15" fmla="*/ 16 h 57"/>
                <a:gd name="T16" fmla="*/ 46 w 127"/>
                <a:gd name="T17" fmla="*/ 36 h 57"/>
                <a:gd name="T18" fmla="*/ 5 w 127"/>
                <a:gd name="T19" fmla="*/ 33 h 57"/>
                <a:gd name="T20" fmla="*/ 0 w 127"/>
                <a:gd name="T21" fmla="*/ 46 h 57"/>
                <a:gd name="T22" fmla="*/ 41 w 127"/>
                <a:gd name="T23" fmla="*/ 57 h 57"/>
                <a:gd name="T24" fmla="*/ 45 w 127"/>
                <a:gd name="T25" fmla="*/ 51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57">
                  <a:moveTo>
                    <a:pt x="45" y="51"/>
                  </a:moveTo>
                  <a:lnTo>
                    <a:pt x="45" y="51"/>
                  </a:lnTo>
                  <a:lnTo>
                    <a:pt x="81" y="44"/>
                  </a:lnTo>
                  <a:lnTo>
                    <a:pt x="92" y="30"/>
                  </a:lnTo>
                  <a:lnTo>
                    <a:pt x="102" y="30"/>
                  </a:lnTo>
                  <a:lnTo>
                    <a:pt x="127" y="9"/>
                  </a:lnTo>
                  <a:lnTo>
                    <a:pt x="113" y="0"/>
                  </a:lnTo>
                  <a:lnTo>
                    <a:pt x="89" y="16"/>
                  </a:lnTo>
                  <a:lnTo>
                    <a:pt x="46" y="36"/>
                  </a:lnTo>
                  <a:lnTo>
                    <a:pt x="5" y="33"/>
                  </a:lnTo>
                  <a:lnTo>
                    <a:pt x="0" y="46"/>
                  </a:lnTo>
                  <a:lnTo>
                    <a:pt x="41" y="57"/>
                  </a:lnTo>
                  <a:lnTo>
                    <a:pt x="45" y="51"/>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7" name="Freeform 102"/>
            <p:cNvSpPr>
              <a:spLocks/>
            </p:cNvSpPr>
            <p:nvPr/>
          </p:nvSpPr>
          <p:spPr bwMode="auto">
            <a:xfrm>
              <a:off x="5912" y="3610"/>
              <a:ext cx="66" cy="51"/>
            </a:xfrm>
            <a:custGeom>
              <a:avLst/>
              <a:gdLst>
                <a:gd name="T0" fmla="*/ 2 w 109"/>
                <a:gd name="T1" fmla="*/ 75 h 85"/>
                <a:gd name="T2" fmla="*/ 2 w 109"/>
                <a:gd name="T3" fmla="*/ 75 h 85"/>
                <a:gd name="T4" fmla="*/ 0 w 109"/>
                <a:gd name="T5" fmla="*/ 85 h 85"/>
                <a:gd name="T6" fmla="*/ 65 w 109"/>
                <a:gd name="T7" fmla="*/ 75 h 85"/>
                <a:gd name="T8" fmla="*/ 65 w 109"/>
                <a:gd name="T9" fmla="*/ 53 h 85"/>
                <a:gd name="T10" fmla="*/ 95 w 109"/>
                <a:gd name="T11" fmla="*/ 43 h 85"/>
                <a:gd name="T12" fmla="*/ 109 w 109"/>
                <a:gd name="T13" fmla="*/ 26 h 85"/>
                <a:gd name="T14" fmla="*/ 103 w 109"/>
                <a:gd name="T15" fmla="*/ 13 h 85"/>
                <a:gd name="T16" fmla="*/ 103 w 109"/>
                <a:gd name="T17" fmla="*/ 0 h 85"/>
                <a:gd name="T18" fmla="*/ 69 w 109"/>
                <a:gd name="T19" fmla="*/ 15 h 85"/>
                <a:gd name="T20" fmla="*/ 47 w 109"/>
                <a:gd name="T21" fmla="*/ 36 h 85"/>
                <a:gd name="T22" fmla="*/ 53 w 109"/>
                <a:gd name="T23" fmla="*/ 48 h 85"/>
                <a:gd name="T24" fmla="*/ 2 w 109"/>
                <a:gd name="T25"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 h="85">
                  <a:moveTo>
                    <a:pt x="2" y="75"/>
                  </a:moveTo>
                  <a:lnTo>
                    <a:pt x="2" y="75"/>
                  </a:lnTo>
                  <a:lnTo>
                    <a:pt x="0" y="85"/>
                  </a:lnTo>
                  <a:lnTo>
                    <a:pt x="65" y="75"/>
                  </a:lnTo>
                  <a:lnTo>
                    <a:pt x="65" y="53"/>
                  </a:lnTo>
                  <a:lnTo>
                    <a:pt x="95" y="43"/>
                  </a:lnTo>
                  <a:lnTo>
                    <a:pt x="109" y="26"/>
                  </a:lnTo>
                  <a:lnTo>
                    <a:pt x="103" y="13"/>
                  </a:lnTo>
                  <a:lnTo>
                    <a:pt x="103" y="0"/>
                  </a:lnTo>
                  <a:lnTo>
                    <a:pt x="69" y="15"/>
                  </a:lnTo>
                  <a:lnTo>
                    <a:pt x="47" y="36"/>
                  </a:lnTo>
                  <a:lnTo>
                    <a:pt x="53" y="48"/>
                  </a:lnTo>
                  <a:lnTo>
                    <a:pt x="2" y="75"/>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8" name="Freeform 103"/>
            <p:cNvSpPr>
              <a:spLocks/>
            </p:cNvSpPr>
            <p:nvPr/>
          </p:nvSpPr>
          <p:spPr bwMode="auto">
            <a:xfrm>
              <a:off x="6003" y="3565"/>
              <a:ext cx="37" cy="38"/>
            </a:xfrm>
            <a:custGeom>
              <a:avLst/>
              <a:gdLst>
                <a:gd name="T0" fmla="*/ 29 w 62"/>
                <a:gd name="T1" fmla="*/ 11 h 64"/>
                <a:gd name="T2" fmla="*/ 29 w 62"/>
                <a:gd name="T3" fmla="*/ 11 h 64"/>
                <a:gd name="T4" fmla="*/ 0 w 62"/>
                <a:gd name="T5" fmla="*/ 48 h 64"/>
                <a:gd name="T6" fmla="*/ 1 w 62"/>
                <a:gd name="T7" fmla="*/ 61 h 64"/>
                <a:gd name="T8" fmla="*/ 13 w 62"/>
                <a:gd name="T9" fmla="*/ 64 h 64"/>
                <a:gd name="T10" fmla="*/ 34 w 62"/>
                <a:gd name="T11" fmla="*/ 41 h 64"/>
                <a:gd name="T12" fmla="*/ 58 w 62"/>
                <a:gd name="T13" fmla="*/ 33 h 64"/>
                <a:gd name="T14" fmla="*/ 62 w 62"/>
                <a:gd name="T15" fmla="*/ 17 h 64"/>
                <a:gd name="T16" fmla="*/ 54 w 62"/>
                <a:gd name="T17" fmla="*/ 0 h 64"/>
                <a:gd name="T18" fmla="*/ 29 w 62"/>
                <a:gd name="T19" fmla="*/ 1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64">
                  <a:moveTo>
                    <a:pt x="29" y="11"/>
                  </a:moveTo>
                  <a:lnTo>
                    <a:pt x="29" y="11"/>
                  </a:lnTo>
                  <a:lnTo>
                    <a:pt x="0" y="48"/>
                  </a:lnTo>
                  <a:lnTo>
                    <a:pt x="1" y="61"/>
                  </a:lnTo>
                  <a:lnTo>
                    <a:pt x="13" y="64"/>
                  </a:lnTo>
                  <a:lnTo>
                    <a:pt x="34" y="41"/>
                  </a:lnTo>
                  <a:lnTo>
                    <a:pt x="58" y="33"/>
                  </a:lnTo>
                  <a:lnTo>
                    <a:pt x="62" y="17"/>
                  </a:lnTo>
                  <a:lnTo>
                    <a:pt x="54" y="0"/>
                  </a:lnTo>
                  <a:lnTo>
                    <a:pt x="29" y="11"/>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9" name="Freeform 104"/>
            <p:cNvSpPr>
              <a:spLocks/>
            </p:cNvSpPr>
            <p:nvPr/>
          </p:nvSpPr>
          <p:spPr bwMode="auto">
            <a:xfrm>
              <a:off x="6393" y="3855"/>
              <a:ext cx="31" cy="34"/>
            </a:xfrm>
            <a:custGeom>
              <a:avLst/>
              <a:gdLst>
                <a:gd name="T0" fmla="*/ 51 w 51"/>
                <a:gd name="T1" fmla="*/ 43 h 57"/>
                <a:gd name="T2" fmla="*/ 51 w 51"/>
                <a:gd name="T3" fmla="*/ 43 h 57"/>
                <a:gd name="T4" fmla="*/ 26 w 51"/>
                <a:gd name="T5" fmla="*/ 0 h 57"/>
                <a:gd name="T6" fmla="*/ 0 w 51"/>
                <a:gd name="T7" fmla="*/ 12 h 57"/>
                <a:gd name="T8" fmla="*/ 17 w 51"/>
                <a:gd name="T9" fmla="*/ 37 h 57"/>
                <a:gd name="T10" fmla="*/ 47 w 51"/>
                <a:gd name="T11" fmla="*/ 57 h 57"/>
                <a:gd name="T12" fmla="*/ 51 w 51"/>
                <a:gd name="T13" fmla="*/ 43 h 57"/>
              </a:gdLst>
              <a:ahLst/>
              <a:cxnLst>
                <a:cxn ang="0">
                  <a:pos x="T0" y="T1"/>
                </a:cxn>
                <a:cxn ang="0">
                  <a:pos x="T2" y="T3"/>
                </a:cxn>
                <a:cxn ang="0">
                  <a:pos x="T4" y="T5"/>
                </a:cxn>
                <a:cxn ang="0">
                  <a:pos x="T6" y="T7"/>
                </a:cxn>
                <a:cxn ang="0">
                  <a:pos x="T8" y="T9"/>
                </a:cxn>
                <a:cxn ang="0">
                  <a:pos x="T10" y="T11"/>
                </a:cxn>
                <a:cxn ang="0">
                  <a:pos x="T12" y="T13"/>
                </a:cxn>
              </a:cxnLst>
              <a:rect l="0" t="0" r="r" b="b"/>
              <a:pathLst>
                <a:path w="51" h="57">
                  <a:moveTo>
                    <a:pt x="51" y="43"/>
                  </a:moveTo>
                  <a:lnTo>
                    <a:pt x="51" y="43"/>
                  </a:lnTo>
                  <a:lnTo>
                    <a:pt x="26" y="0"/>
                  </a:lnTo>
                  <a:lnTo>
                    <a:pt x="0" y="12"/>
                  </a:lnTo>
                  <a:lnTo>
                    <a:pt x="17" y="37"/>
                  </a:lnTo>
                  <a:lnTo>
                    <a:pt x="47" y="57"/>
                  </a:lnTo>
                  <a:lnTo>
                    <a:pt x="51" y="43"/>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0" name="Freeform 105"/>
            <p:cNvSpPr>
              <a:spLocks/>
            </p:cNvSpPr>
            <p:nvPr/>
          </p:nvSpPr>
          <p:spPr bwMode="auto">
            <a:xfrm>
              <a:off x="4385" y="4103"/>
              <a:ext cx="468" cy="838"/>
            </a:xfrm>
            <a:custGeom>
              <a:avLst/>
              <a:gdLst>
                <a:gd name="T0" fmla="*/ 716 w 779"/>
                <a:gd name="T1" fmla="*/ 13 h 1394"/>
                <a:gd name="T2" fmla="*/ 662 w 779"/>
                <a:gd name="T3" fmla="*/ 27 h 1394"/>
                <a:gd name="T4" fmla="*/ 642 w 779"/>
                <a:gd name="T5" fmla="*/ 103 h 1394"/>
                <a:gd name="T6" fmla="*/ 590 w 779"/>
                <a:gd name="T7" fmla="*/ 79 h 1394"/>
                <a:gd name="T8" fmla="*/ 495 w 779"/>
                <a:gd name="T9" fmla="*/ 139 h 1394"/>
                <a:gd name="T10" fmla="*/ 444 w 779"/>
                <a:gd name="T11" fmla="*/ 239 h 1394"/>
                <a:gd name="T12" fmla="*/ 443 w 779"/>
                <a:gd name="T13" fmla="*/ 328 h 1394"/>
                <a:gd name="T14" fmla="*/ 471 w 779"/>
                <a:gd name="T15" fmla="*/ 429 h 1394"/>
                <a:gd name="T16" fmla="*/ 455 w 779"/>
                <a:gd name="T17" fmla="*/ 477 h 1394"/>
                <a:gd name="T18" fmla="*/ 378 w 779"/>
                <a:gd name="T19" fmla="*/ 529 h 1394"/>
                <a:gd name="T20" fmla="*/ 305 w 779"/>
                <a:gd name="T21" fmla="*/ 641 h 1394"/>
                <a:gd name="T22" fmla="*/ 192 w 779"/>
                <a:gd name="T23" fmla="*/ 750 h 1394"/>
                <a:gd name="T24" fmla="*/ 140 w 779"/>
                <a:gd name="T25" fmla="*/ 794 h 1394"/>
                <a:gd name="T26" fmla="*/ 61 w 779"/>
                <a:gd name="T27" fmla="*/ 740 h 1394"/>
                <a:gd name="T28" fmla="*/ 0 w 779"/>
                <a:gd name="T29" fmla="*/ 763 h 1394"/>
                <a:gd name="T30" fmla="*/ 47 w 779"/>
                <a:gd name="T31" fmla="*/ 816 h 1394"/>
                <a:gd name="T32" fmla="*/ 154 w 779"/>
                <a:gd name="T33" fmla="*/ 916 h 1394"/>
                <a:gd name="T34" fmla="*/ 197 w 779"/>
                <a:gd name="T35" fmla="*/ 1039 h 1394"/>
                <a:gd name="T36" fmla="*/ 161 w 779"/>
                <a:gd name="T37" fmla="*/ 1118 h 1394"/>
                <a:gd name="T38" fmla="*/ 123 w 779"/>
                <a:gd name="T39" fmla="*/ 1170 h 1394"/>
                <a:gd name="T40" fmla="*/ 173 w 779"/>
                <a:gd name="T41" fmla="*/ 1276 h 1394"/>
                <a:gd name="T42" fmla="*/ 214 w 779"/>
                <a:gd name="T43" fmla="*/ 1348 h 1394"/>
                <a:gd name="T44" fmla="*/ 252 w 779"/>
                <a:gd name="T45" fmla="*/ 1385 h 1394"/>
                <a:gd name="T46" fmla="*/ 313 w 779"/>
                <a:gd name="T47" fmla="*/ 1394 h 1394"/>
                <a:gd name="T48" fmla="*/ 295 w 779"/>
                <a:gd name="T49" fmla="*/ 1373 h 1394"/>
                <a:gd name="T50" fmla="*/ 247 w 779"/>
                <a:gd name="T51" fmla="*/ 1326 h 1394"/>
                <a:gd name="T52" fmla="*/ 183 w 779"/>
                <a:gd name="T53" fmla="*/ 1165 h 1394"/>
                <a:gd name="T54" fmla="*/ 244 w 779"/>
                <a:gd name="T55" fmla="*/ 1161 h 1394"/>
                <a:gd name="T56" fmla="*/ 267 w 779"/>
                <a:gd name="T57" fmla="*/ 1102 h 1394"/>
                <a:gd name="T58" fmla="*/ 307 w 779"/>
                <a:gd name="T59" fmla="*/ 1075 h 1394"/>
                <a:gd name="T60" fmla="*/ 273 w 779"/>
                <a:gd name="T61" fmla="*/ 992 h 1394"/>
                <a:gd name="T62" fmla="*/ 252 w 779"/>
                <a:gd name="T63" fmla="*/ 834 h 1394"/>
                <a:gd name="T64" fmla="*/ 290 w 779"/>
                <a:gd name="T65" fmla="*/ 825 h 1394"/>
                <a:gd name="T66" fmla="*/ 282 w 779"/>
                <a:gd name="T67" fmla="*/ 789 h 1394"/>
                <a:gd name="T68" fmla="*/ 352 w 779"/>
                <a:gd name="T69" fmla="*/ 732 h 1394"/>
                <a:gd name="T70" fmla="*/ 375 w 779"/>
                <a:gd name="T71" fmla="*/ 695 h 1394"/>
                <a:gd name="T72" fmla="*/ 477 w 779"/>
                <a:gd name="T73" fmla="*/ 607 h 1394"/>
                <a:gd name="T74" fmla="*/ 524 w 779"/>
                <a:gd name="T75" fmla="*/ 556 h 1394"/>
                <a:gd name="T76" fmla="*/ 561 w 779"/>
                <a:gd name="T77" fmla="*/ 474 h 1394"/>
                <a:gd name="T78" fmla="*/ 520 w 779"/>
                <a:gd name="T79" fmla="*/ 428 h 1394"/>
                <a:gd name="T80" fmla="*/ 516 w 779"/>
                <a:gd name="T81" fmla="*/ 338 h 1394"/>
                <a:gd name="T82" fmla="*/ 495 w 779"/>
                <a:gd name="T83" fmla="*/ 288 h 1394"/>
                <a:gd name="T84" fmla="*/ 527 w 779"/>
                <a:gd name="T85" fmla="*/ 233 h 1394"/>
                <a:gd name="T86" fmla="*/ 593 w 779"/>
                <a:gd name="T87" fmla="*/ 210 h 1394"/>
                <a:gd name="T88" fmla="*/ 624 w 779"/>
                <a:gd name="T89" fmla="*/ 167 h 1394"/>
                <a:gd name="T90" fmla="*/ 744 w 779"/>
                <a:gd name="T91" fmla="*/ 101 h 1394"/>
                <a:gd name="T92" fmla="*/ 779 w 779"/>
                <a:gd name="T93" fmla="*/ 83 h 1394"/>
                <a:gd name="T94" fmla="*/ 750 w 779"/>
                <a:gd name="T95" fmla="*/ 17 h 1394"/>
                <a:gd name="T96" fmla="*/ 716 w 779"/>
                <a:gd name="T97" fmla="*/ 13 h 1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79" h="1394">
                  <a:moveTo>
                    <a:pt x="716" y="13"/>
                  </a:moveTo>
                  <a:lnTo>
                    <a:pt x="716" y="13"/>
                  </a:lnTo>
                  <a:lnTo>
                    <a:pt x="680" y="25"/>
                  </a:lnTo>
                  <a:lnTo>
                    <a:pt x="662" y="27"/>
                  </a:lnTo>
                  <a:lnTo>
                    <a:pt x="670" y="70"/>
                  </a:lnTo>
                  <a:lnTo>
                    <a:pt x="642" y="103"/>
                  </a:lnTo>
                  <a:lnTo>
                    <a:pt x="621" y="103"/>
                  </a:lnTo>
                  <a:lnTo>
                    <a:pt x="590" y="79"/>
                  </a:lnTo>
                  <a:lnTo>
                    <a:pt x="531" y="97"/>
                  </a:lnTo>
                  <a:lnTo>
                    <a:pt x="495" y="139"/>
                  </a:lnTo>
                  <a:lnTo>
                    <a:pt x="479" y="184"/>
                  </a:lnTo>
                  <a:lnTo>
                    <a:pt x="444" y="239"/>
                  </a:lnTo>
                  <a:lnTo>
                    <a:pt x="432" y="269"/>
                  </a:lnTo>
                  <a:lnTo>
                    <a:pt x="443" y="328"/>
                  </a:lnTo>
                  <a:lnTo>
                    <a:pt x="469" y="388"/>
                  </a:lnTo>
                  <a:lnTo>
                    <a:pt x="471" y="429"/>
                  </a:lnTo>
                  <a:lnTo>
                    <a:pt x="480" y="454"/>
                  </a:lnTo>
                  <a:lnTo>
                    <a:pt x="455" y="477"/>
                  </a:lnTo>
                  <a:lnTo>
                    <a:pt x="406" y="491"/>
                  </a:lnTo>
                  <a:lnTo>
                    <a:pt x="378" y="529"/>
                  </a:lnTo>
                  <a:lnTo>
                    <a:pt x="354" y="579"/>
                  </a:lnTo>
                  <a:lnTo>
                    <a:pt x="305" y="641"/>
                  </a:lnTo>
                  <a:lnTo>
                    <a:pt x="285" y="689"/>
                  </a:lnTo>
                  <a:lnTo>
                    <a:pt x="192" y="750"/>
                  </a:lnTo>
                  <a:lnTo>
                    <a:pt x="166" y="811"/>
                  </a:lnTo>
                  <a:lnTo>
                    <a:pt x="140" y="794"/>
                  </a:lnTo>
                  <a:lnTo>
                    <a:pt x="121" y="767"/>
                  </a:lnTo>
                  <a:lnTo>
                    <a:pt x="61" y="740"/>
                  </a:lnTo>
                  <a:lnTo>
                    <a:pt x="25" y="736"/>
                  </a:lnTo>
                  <a:lnTo>
                    <a:pt x="0" y="763"/>
                  </a:lnTo>
                  <a:lnTo>
                    <a:pt x="13" y="782"/>
                  </a:lnTo>
                  <a:lnTo>
                    <a:pt x="47" y="816"/>
                  </a:lnTo>
                  <a:lnTo>
                    <a:pt x="83" y="887"/>
                  </a:lnTo>
                  <a:lnTo>
                    <a:pt x="154" y="916"/>
                  </a:lnTo>
                  <a:lnTo>
                    <a:pt x="179" y="953"/>
                  </a:lnTo>
                  <a:lnTo>
                    <a:pt x="197" y="1039"/>
                  </a:lnTo>
                  <a:lnTo>
                    <a:pt x="181" y="1099"/>
                  </a:lnTo>
                  <a:lnTo>
                    <a:pt x="161" y="1118"/>
                  </a:lnTo>
                  <a:lnTo>
                    <a:pt x="140" y="1116"/>
                  </a:lnTo>
                  <a:lnTo>
                    <a:pt x="123" y="1170"/>
                  </a:lnTo>
                  <a:lnTo>
                    <a:pt x="142" y="1249"/>
                  </a:lnTo>
                  <a:lnTo>
                    <a:pt x="173" y="1276"/>
                  </a:lnTo>
                  <a:lnTo>
                    <a:pt x="187" y="1323"/>
                  </a:lnTo>
                  <a:lnTo>
                    <a:pt x="214" y="1348"/>
                  </a:lnTo>
                  <a:lnTo>
                    <a:pt x="228" y="1394"/>
                  </a:lnTo>
                  <a:lnTo>
                    <a:pt x="252" y="1385"/>
                  </a:lnTo>
                  <a:lnTo>
                    <a:pt x="292" y="1389"/>
                  </a:lnTo>
                  <a:lnTo>
                    <a:pt x="313" y="1394"/>
                  </a:lnTo>
                  <a:lnTo>
                    <a:pt x="313" y="1383"/>
                  </a:lnTo>
                  <a:lnTo>
                    <a:pt x="295" y="1373"/>
                  </a:lnTo>
                  <a:lnTo>
                    <a:pt x="252" y="1360"/>
                  </a:lnTo>
                  <a:lnTo>
                    <a:pt x="247" y="1326"/>
                  </a:lnTo>
                  <a:lnTo>
                    <a:pt x="173" y="1226"/>
                  </a:lnTo>
                  <a:lnTo>
                    <a:pt x="183" y="1165"/>
                  </a:lnTo>
                  <a:lnTo>
                    <a:pt x="205" y="1156"/>
                  </a:lnTo>
                  <a:lnTo>
                    <a:pt x="244" y="1161"/>
                  </a:lnTo>
                  <a:lnTo>
                    <a:pt x="264" y="1142"/>
                  </a:lnTo>
                  <a:lnTo>
                    <a:pt x="267" y="1102"/>
                  </a:lnTo>
                  <a:lnTo>
                    <a:pt x="292" y="1087"/>
                  </a:lnTo>
                  <a:lnTo>
                    <a:pt x="307" y="1075"/>
                  </a:lnTo>
                  <a:lnTo>
                    <a:pt x="290" y="1005"/>
                  </a:lnTo>
                  <a:lnTo>
                    <a:pt x="273" y="992"/>
                  </a:lnTo>
                  <a:lnTo>
                    <a:pt x="234" y="878"/>
                  </a:lnTo>
                  <a:lnTo>
                    <a:pt x="252" y="834"/>
                  </a:lnTo>
                  <a:lnTo>
                    <a:pt x="285" y="835"/>
                  </a:lnTo>
                  <a:lnTo>
                    <a:pt x="290" y="825"/>
                  </a:lnTo>
                  <a:lnTo>
                    <a:pt x="270" y="811"/>
                  </a:lnTo>
                  <a:lnTo>
                    <a:pt x="282" y="789"/>
                  </a:lnTo>
                  <a:lnTo>
                    <a:pt x="319" y="769"/>
                  </a:lnTo>
                  <a:lnTo>
                    <a:pt x="352" y="732"/>
                  </a:lnTo>
                  <a:lnTo>
                    <a:pt x="376" y="726"/>
                  </a:lnTo>
                  <a:lnTo>
                    <a:pt x="375" y="695"/>
                  </a:lnTo>
                  <a:lnTo>
                    <a:pt x="444" y="644"/>
                  </a:lnTo>
                  <a:lnTo>
                    <a:pt x="477" y="607"/>
                  </a:lnTo>
                  <a:lnTo>
                    <a:pt x="480" y="583"/>
                  </a:lnTo>
                  <a:lnTo>
                    <a:pt x="524" y="556"/>
                  </a:lnTo>
                  <a:lnTo>
                    <a:pt x="552" y="523"/>
                  </a:lnTo>
                  <a:lnTo>
                    <a:pt x="561" y="474"/>
                  </a:lnTo>
                  <a:lnTo>
                    <a:pt x="546" y="442"/>
                  </a:lnTo>
                  <a:lnTo>
                    <a:pt x="520" y="428"/>
                  </a:lnTo>
                  <a:lnTo>
                    <a:pt x="524" y="391"/>
                  </a:lnTo>
                  <a:lnTo>
                    <a:pt x="516" y="338"/>
                  </a:lnTo>
                  <a:lnTo>
                    <a:pt x="494" y="304"/>
                  </a:lnTo>
                  <a:lnTo>
                    <a:pt x="495" y="288"/>
                  </a:lnTo>
                  <a:lnTo>
                    <a:pt x="524" y="260"/>
                  </a:lnTo>
                  <a:lnTo>
                    <a:pt x="527" y="233"/>
                  </a:lnTo>
                  <a:lnTo>
                    <a:pt x="569" y="229"/>
                  </a:lnTo>
                  <a:lnTo>
                    <a:pt x="593" y="210"/>
                  </a:lnTo>
                  <a:lnTo>
                    <a:pt x="614" y="185"/>
                  </a:lnTo>
                  <a:lnTo>
                    <a:pt x="624" y="167"/>
                  </a:lnTo>
                  <a:lnTo>
                    <a:pt x="671" y="132"/>
                  </a:lnTo>
                  <a:lnTo>
                    <a:pt x="744" y="101"/>
                  </a:lnTo>
                  <a:lnTo>
                    <a:pt x="764" y="97"/>
                  </a:lnTo>
                  <a:lnTo>
                    <a:pt x="779" y="83"/>
                  </a:lnTo>
                  <a:lnTo>
                    <a:pt x="771" y="41"/>
                  </a:lnTo>
                  <a:lnTo>
                    <a:pt x="750" y="17"/>
                  </a:lnTo>
                  <a:lnTo>
                    <a:pt x="726" y="0"/>
                  </a:lnTo>
                  <a:lnTo>
                    <a:pt x="716" y="13"/>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1" name="Freeform 106"/>
            <p:cNvSpPr>
              <a:spLocks/>
            </p:cNvSpPr>
            <p:nvPr/>
          </p:nvSpPr>
          <p:spPr bwMode="auto">
            <a:xfrm>
              <a:off x="4863" y="4358"/>
              <a:ext cx="334" cy="247"/>
            </a:xfrm>
            <a:custGeom>
              <a:avLst/>
              <a:gdLst>
                <a:gd name="T0" fmla="*/ 556 w 556"/>
                <a:gd name="T1" fmla="*/ 28 h 411"/>
                <a:gd name="T2" fmla="*/ 536 w 556"/>
                <a:gd name="T3" fmla="*/ 0 h 411"/>
                <a:gd name="T4" fmla="*/ 502 w 556"/>
                <a:gd name="T5" fmla="*/ 30 h 411"/>
                <a:gd name="T6" fmla="*/ 403 w 556"/>
                <a:gd name="T7" fmla="*/ 40 h 411"/>
                <a:gd name="T8" fmla="*/ 359 w 556"/>
                <a:gd name="T9" fmla="*/ 50 h 411"/>
                <a:gd name="T10" fmla="*/ 304 w 556"/>
                <a:gd name="T11" fmla="*/ 101 h 411"/>
                <a:gd name="T12" fmla="*/ 261 w 556"/>
                <a:gd name="T13" fmla="*/ 114 h 411"/>
                <a:gd name="T14" fmla="*/ 236 w 556"/>
                <a:gd name="T15" fmla="*/ 112 h 411"/>
                <a:gd name="T16" fmla="*/ 218 w 556"/>
                <a:gd name="T17" fmla="*/ 101 h 411"/>
                <a:gd name="T18" fmla="*/ 181 w 556"/>
                <a:gd name="T19" fmla="*/ 136 h 411"/>
                <a:gd name="T20" fmla="*/ 204 w 556"/>
                <a:gd name="T21" fmla="*/ 151 h 411"/>
                <a:gd name="T22" fmla="*/ 204 w 556"/>
                <a:gd name="T23" fmla="*/ 190 h 411"/>
                <a:gd name="T24" fmla="*/ 189 w 556"/>
                <a:gd name="T25" fmla="*/ 228 h 411"/>
                <a:gd name="T26" fmla="*/ 200 w 556"/>
                <a:gd name="T27" fmla="*/ 250 h 411"/>
                <a:gd name="T28" fmla="*/ 185 w 556"/>
                <a:gd name="T29" fmla="*/ 262 h 411"/>
                <a:gd name="T30" fmla="*/ 171 w 556"/>
                <a:gd name="T31" fmla="*/ 285 h 411"/>
                <a:gd name="T32" fmla="*/ 148 w 556"/>
                <a:gd name="T33" fmla="*/ 326 h 411"/>
                <a:gd name="T34" fmla="*/ 122 w 556"/>
                <a:gd name="T35" fmla="*/ 352 h 411"/>
                <a:gd name="T36" fmla="*/ 100 w 556"/>
                <a:gd name="T37" fmla="*/ 340 h 411"/>
                <a:gd name="T38" fmla="*/ 80 w 556"/>
                <a:gd name="T39" fmla="*/ 313 h 411"/>
                <a:gd name="T40" fmla="*/ 91 w 556"/>
                <a:gd name="T41" fmla="*/ 260 h 411"/>
                <a:gd name="T42" fmla="*/ 80 w 556"/>
                <a:gd name="T43" fmla="*/ 207 h 411"/>
                <a:gd name="T44" fmla="*/ 86 w 556"/>
                <a:gd name="T45" fmla="*/ 189 h 411"/>
                <a:gd name="T46" fmla="*/ 107 w 556"/>
                <a:gd name="T47" fmla="*/ 146 h 411"/>
                <a:gd name="T48" fmla="*/ 98 w 556"/>
                <a:gd name="T49" fmla="*/ 133 h 411"/>
                <a:gd name="T50" fmla="*/ 69 w 556"/>
                <a:gd name="T51" fmla="*/ 156 h 411"/>
                <a:gd name="T52" fmla="*/ 72 w 556"/>
                <a:gd name="T53" fmla="*/ 192 h 411"/>
                <a:gd name="T54" fmla="*/ 51 w 556"/>
                <a:gd name="T55" fmla="*/ 207 h 411"/>
                <a:gd name="T56" fmla="*/ 60 w 556"/>
                <a:gd name="T57" fmla="*/ 229 h 411"/>
                <a:gd name="T58" fmla="*/ 40 w 556"/>
                <a:gd name="T59" fmla="*/ 243 h 411"/>
                <a:gd name="T60" fmla="*/ 21 w 556"/>
                <a:gd name="T61" fmla="*/ 225 h 411"/>
                <a:gd name="T62" fmla="*/ 22 w 556"/>
                <a:gd name="T63" fmla="*/ 207 h 411"/>
                <a:gd name="T64" fmla="*/ 5 w 556"/>
                <a:gd name="T65" fmla="*/ 212 h 411"/>
                <a:gd name="T66" fmla="*/ 2 w 556"/>
                <a:gd name="T67" fmla="*/ 232 h 411"/>
                <a:gd name="T68" fmla="*/ 30 w 556"/>
                <a:gd name="T69" fmla="*/ 251 h 411"/>
                <a:gd name="T70" fmla="*/ 62 w 556"/>
                <a:gd name="T71" fmla="*/ 254 h 411"/>
                <a:gd name="T72" fmla="*/ 65 w 556"/>
                <a:gd name="T73" fmla="*/ 273 h 411"/>
                <a:gd name="T74" fmla="*/ 72 w 556"/>
                <a:gd name="T75" fmla="*/ 291 h 411"/>
                <a:gd name="T76" fmla="*/ 60 w 556"/>
                <a:gd name="T77" fmla="*/ 312 h 411"/>
                <a:gd name="T78" fmla="*/ 69 w 556"/>
                <a:gd name="T79" fmla="*/ 350 h 411"/>
                <a:gd name="T80" fmla="*/ 88 w 556"/>
                <a:gd name="T81" fmla="*/ 378 h 411"/>
                <a:gd name="T82" fmla="*/ 95 w 556"/>
                <a:gd name="T83" fmla="*/ 411 h 411"/>
                <a:gd name="T84" fmla="*/ 138 w 556"/>
                <a:gd name="T85" fmla="*/ 368 h 411"/>
                <a:gd name="T86" fmla="*/ 185 w 556"/>
                <a:gd name="T87" fmla="*/ 308 h 411"/>
                <a:gd name="T88" fmla="*/ 233 w 556"/>
                <a:gd name="T89" fmla="*/ 340 h 411"/>
                <a:gd name="T90" fmla="*/ 241 w 556"/>
                <a:gd name="T91" fmla="*/ 396 h 411"/>
                <a:gd name="T92" fmla="*/ 256 w 556"/>
                <a:gd name="T93" fmla="*/ 397 h 411"/>
                <a:gd name="T94" fmla="*/ 247 w 556"/>
                <a:gd name="T95" fmla="*/ 332 h 411"/>
                <a:gd name="T96" fmla="*/ 218 w 556"/>
                <a:gd name="T97" fmla="*/ 296 h 411"/>
                <a:gd name="T98" fmla="*/ 215 w 556"/>
                <a:gd name="T99" fmla="*/ 264 h 411"/>
                <a:gd name="T100" fmla="*/ 211 w 556"/>
                <a:gd name="T101" fmla="*/ 250 h 411"/>
                <a:gd name="T102" fmla="*/ 226 w 556"/>
                <a:gd name="T103" fmla="*/ 226 h 411"/>
                <a:gd name="T104" fmla="*/ 230 w 556"/>
                <a:gd name="T105" fmla="*/ 203 h 411"/>
                <a:gd name="T106" fmla="*/ 239 w 556"/>
                <a:gd name="T107" fmla="*/ 177 h 411"/>
                <a:gd name="T108" fmla="*/ 261 w 556"/>
                <a:gd name="T109" fmla="*/ 150 h 411"/>
                <a:gd name="T110" fmla="*/ 317 w 556"/>
                <a:gd name="T111" fmla="*/ 120 h 411"/>
                <a:gd name="T112" fmla="*/ 371 w 556"/>
                <a:gd name="T113" fmla="*/ 84 h 411"/>
                <a:gd name="T114" fmla="*/ 467 w 556"/>
                <a:gd name="T115" fmla="*/ 86 h 411"/>
                <a:gd name="T116" fmla="*/ 556 w 556"/>
                <a:gd name="T117" fmla="*/ 28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56" h="411">
                  <a:moveTo>
                    <a:pt x="556" y="28"/>
                  </a:moveTo>
                  <a:lnTo>
                    <a:pt x="556" y="28"/>
                  </a:lnTo>
                  <a:lnTo>
                    <a:pt x="551" y="11"/>
                  </a:lnTo>
                  <a:lnTo>
                    <a:pt x="536" y="0"/>
                  </a:lnTo>
                  <a:lnTo>
                    <a:pt x="508" y="19"/>
                  </a:lnTo>
                  <a:lnTo>
                    <a:pt x="502" y="30"/>
                  </a:lnTo>
                  <a:lnTo>
                    <a:pt x="480" y="38"/>
                  </a:lnTo>
                  <a:lnTo>
                    <a:pt x="403" y="40"/>
                  </a:lnTo>
                  <a:lnTo>
                    <a:pt x="393" y="37"/>
                  </a:lnTo>
                  <a:lnTo>
                    <a:pt x="359" y="50"/>
                  </a:lnTo>
                  <a:lnTo>
                    <a:pt x="320" y="79"/>
                  </a:lnTo>
                  <a:lnTo>
                    <a:pt x="304" y="101"/>
                  </a:lnTo>
                  <a:lnTo>
                    <a:pt x="280" y="102"/>
                  </a:lnTo>
                  <a:lnTo>
                    <a:pt x="261" y="114"/>
                  </a:lnTo>
                  <a:lnTo>
                    <a:pt x="244" y="117"/>
                  </a:lnTo>
                  <a:lnTo>
                    <a:pt x="236" y="112"/>
                  </a:lnTo>
                  <a:lnTo>
                    <a:pt x="228" y="101"/>
                  </a:lnTo>
                  <a:lnTo>
                    <a:pt x="218" y="101"/>
                  </a:lnTo>
                  <a:lnTo>
                    <a:pt x="192" y="107"/>
                  </a:lnTo>
                  <a:lnTo>
                    <a:pt x="181" y="136"/>
                  </a:lnTo>
                  <a:lnTo>
                    <a:pt x="197" y="145"/>
                  </a:lnTo>
                  <a:lnTo>
                    <a:pt x="204" y="151"/>
                  </a:lnTo>
                  <a:lnTo>
                    <a:pt x="207" y="180"/>
                  </a:lnTo>
                  <a:lnTo>
                    <a:pt x="204" y="190"/>
                  </a:lnTo>
                  <a:lnTo>
                    <a:pt x="192" y="209"/>
                  </a:lnTo>
                  <a:lnTo>
                    <a:pt x="189" y="228"/>
                  </a:lnTo>
                  <a:lnTo>
                    <a:pt x="190" y="247"/>
                  </a:lnTo>
                  <a:lnTo>
                    <a:pt x="200" y="250"/>
                  </a:lnTo>
                  <a:lnTo>
                    <a:pt x="196" y="261"/>
                  </a:lnTo>
                  <a:lnTo>
                    <a:pt x="185" y="262"/>
                  </a:lnTo>
                  <a:lnTo>
                    <a:pt x="175" y="268"/>
                  </a:lnTo>
                  <a:lnTo>
                    <a:pt x="171" y="285"/>
                  </a:lnTo>
                  <a:lnTo>
                    <a:pt x="164" y="302"/>
                  </a:lnTo>
                  <a:lnTo>
                    <a:pt x="148" y="326"/>
                  </a:lnTo>
                  <a:lnTo>
                    <a:pt x="132" y="343"/>
                  </a:lnTo>
                  <a:lnTo>
                    <a:pt x="122" y="352"/>
                  </a:lnTo>
                  <a:lnTo>
                    <a:pt x="113" y="354"/>
                  </a:lnTo>
                  <a:lnTo>
                    <a:pt x="100" y="340"/>
                  </a:lnTo>
                  <a:lnTo>
                    <a:pt x="81" y="323"/>
                  </a:lnTo>
                  <a:lnTo>
                    <a:pt x="80" y="313"/>
                  </a:lnTo>
                  <a:lnTo>
                    <a:pt x="92" y="276"/>
                  </a:lnTo>
                  <a:lnTo>
                    <a:pt x="91" y="260"/>
                  </a:lnTo>
                  <a:lnTo>
                    <a:pt x="80" y="213"/>
                  </a:lnTo>
                  <a:lnTo>
                    <a:pt x="80" y="207"/>
                  </a:lnTo>
                  <a:lnTo>
                    <a:pt x="84" y="198"/>
                  </a:lnTo>
                  <a:lnTo>
                    <a:pt x="86" y="189"/>
                  </a:lnTo>
                  <a:lnTo>
                    <a:pt x="107" y="150"/>
                  </a:lnTo>
                  <a:lnTo>
                    <a:pt x="107" y="146"/>
                  </a:lnTo>
                  <a:lnTo>
                    <a:pt x="105" y="137"/>
                  </a:lnTo>
                  <a:lnTo>
                    <a:pt x="98" y="133"/>
                  </a:lnTo>
                  <a:lnTo>
                    <a:pt x="80" y="141"/>
                  </a:lnTo>
                  <a:lnTo>
                    <a:pt x="69" y="156"/>
                  </a:lnTo>
                  <a:lnTo>
                    <a:pt x="72" y="177"/>
                  </a:lnTo>
                  <a:lnTo>
                    <a:pt x="72" y="192"/>
                  </a:lnTo>
                  <a:lnTo>
                    <a:pt x="67" y="201"/>
                  </a:lnTo>
                  <a:lnTo>
                    <a:pt x="51" y="207"/>
                  </a:lnTo>
                  <a:lnTo>
                    <a:pt x="51" y="214"/>
                  </a:lnTo>
                  <a:lnTo>
                    <a:pt x="60" y="229"/>
                  </a:lnTo>
                  <a:lnTo>
                    <a:pt x="58" y="237"/>
                  </a:lnTo>
                  <a:lnTo>
                    <a:pt x="40" y="243"/>
                  </a:lnTo>
                  <a:lnTo>
                    <a:pt x="21" y="237"/>
                  </a:lnTo>
                  <a:lnTo>
                    <a:pt x="21" y="225"/>
                  </a:lnTo>
                  <a:lnTo>
                    <a:pt x="28" y="217"/>
                  </a:lnTo>
                  <a:lnTo>
                    <a:pt x="22" y="207"/>
                  </a:lnTo>
                  <a:lnTo>
                    <a:pt x="18" y="205"/>
                  </a:lnTo>
                  <a:lnTo>
                    <a:pt x="5" y="212"/>
                  </a:lnTo>
                  <a:lnTo>
                    <a:pt x="0" y="222"/>
                  </a:lnTo>
                  <a:lnTo>
                    <a:pt x="2" y="232"/>
                  </a:lnTo>
                  <a:lnTo>
                    <a:pt x="16" y="246"/>
                  </a:lnTo>
                  <a:lnTo>
                    <a:pt x="30" y="251"/>
                  </a:lnTo>
                  <a:lnTo>
                    <a:pt x="35" y="258"/>
                  </a:lnTo>
                  <a:lnTo>
                    <a:pt x="62" y="254"/>
                  </a:lnTo>
                  <a:lnTo>
                    <a:pt x="66" y="257"/>
                  </a:lnTo>
                  <a:lnTo>
                    <a:pt x="65" y="273"/>
                  </a:lnTo>
                  <a:lnTo>
                    <a:pt x="72" y="281"/>
                  </a:lnTo>
                  <a:lnTo>
                    <a:pt x="72" y="291"/>
                  </a:lnTo>
                  <a:lnTo>
                    <a:pt x="67" y="297"/>
                  </a:lnTo>
                  <a:lnTo>
                    <a:pt x="60" y="312"/>
                  </a:lnTo>
                  <a:lnTo>
                    <a:pt x="64" y="334"/>
                  </a:lnTo>
                  <a:lnTo>
                    <a:pt x="69" y="350"/>
                  </a:lnTo>
                  <a:lnTo>
                    <a:pt x="88" y="364"/>
                  </a:lnTo>
                  <a:lnTo>
                    <a:pt x="88" y="378"/>
                  </a:lnTo>
                  <a:lnTo>
                    <a:pt x="82" y="401"/>
                  </a:lnTo>
                  <a:lnTo>
                    <a:pt x="95" y="411"/>
                  </a:lnTo>
                  <a:lnTo>
                    <a:pt x="110" y="384"/>
                  </a:lnTo>
                  <a:lnTo>
                    <a:pt x="138" y="368"/>
                  </a:lnTo>
                  <a:lnTo>
                    <a:pt x="167" y="325"/>
                  </a:lnTo>
                  <a:lnTo>
                    <a:pt x="185" y="308"/>
                  </a:lnTo>
                  <a:lnTo>
                    <a:pt x="192" y="308"/>
                  </a:lnTo>
                  <a:lnTo>
                    <a:pt x="233" y="340"/>
                  </a:lnTo>
                  <a:lnTo>
                    <a:pt x="238" y="355"/>
                  </a:lnTo>
                  <a:lnTo>
                    <a:pt x="241" y="396"/>
                  </a:lnTo>
                  <a:lnTo>
                    <a:pt x="250" y="403"/>
                  </a:lnTo>
                  <a:lnTo>
                    <a:pt x="256" y="397"/>
                  </a:lnTo>
                  <a:lnTo>
                    <a:pt x="261" y="360"/>
                  </a:lnTo>
                  <a:lnTo>
                    <a:pt x="247" y="332"/>
                  </a:lnTo>
                  <a:lnTo>
                    <a:pt x="228" y="317"/>
                  </a:lnTo>
                  <a:lnTo>
                    <a:pt x="218" y="296"/>
                  </a:lnTo>
                  <a:lnTo>
                    <a:pt x="220" y="273"/>
                  </a:lnTo>
                  <a:lnTo>
                    <a:pt x="215" y="264"/>
                  </a:lnTo>
                  <a:lnTo>
                    <a:pt x="209" y="261"/>
                  </a:lnTo>
                  <a:lnTo>
                    <a:pt x="211" y="250"/>
                  </a:lnTo>
                  <a:lnTo>
                    <a:pt x="221" y="251"/>
                  </a:lnTo>
                  <a:lnTo>
                    <a:pt x="226" y="226"/>
                  </a:lnTo>
                  <a:lnTo>
                    <a:pt x="230" y="212"/>
                  </a:lnTo>
                  <a:lnTo>
                    <a:pt x="230" y="203"/>
                  </a:lnTo>
                  <a:lnTo>
                    <a:pt x="240" y="192"/>
                  </a:lnTo>
                  <a:lnTo>
                    <a:pt x="239" y="177"/>
                  </a:lnTo>
                  <a:lnTo>
                    <a:pt x="247" y="166"/>
                  </a:lnTo>
                  <a:lnTo>
                    <a:pt x="261" y="150"/>
                  </a:lnTo>
                  <a:lnTo>
                    <a:pt x="309" y="131"/>
                  </a:lnTo>
                  <a:lnTo>
                    <a:pt x="317" y="120"/>
                  </a:lnTo>
                  <a:lnTo>
                    <a:pt x="346" y="110"/>
                  </a:lnTo>
                  <a:lnTo>
                    <a:pt x="371" y="84"/>
                  </a:lnTo>
                  <a:lnTo>
                    <a:pt x="384" y="75"/>
                  </a:lnTo>
                  <a:lnTo>
                    <a:pt x="467" y="86"/>
                  </a:lnTo>
                  <a:lnTo>
                    <a:pt x="490" y="85"/>
                  </a:lnTo>
                  <a:lnTo>
                    <a:pt x="556" y="28"/>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2" name="Freeform 107"/>
            <p:cNvSpPr>
              <a:spLocks/>
            </p:cNvSpPr>
            <p:nvPr/>
          </p:nvSpPr>
          <p:spPr bwMode="auto">
            <a:xfrm>
              <a:off x="3997" y="2033"/>
              <a:ext cx="44" cy="134"/>
            </a:xfrm>
            <a:custGeom>
              <a:avLst/>
              <a:gdLst>
                <a:gd name="T0" fmla="*/ 7 w 74"/>
                <a:gd name="T1" fmla="*/ 2 h 223"/>
                <a:gd name="T2" fmla="*/ 7 w 74"/>
                <a:gd name="T3" fmla="*/ 2 h 223"/>
                <a:gd name="T4" fmla="*/ 4 w 74"/>
                <a:gd name="T5" fmla="*/ 11 h 223"/>
                <a:gd name="T6" fmla="*/ 0 w 74"/>
                <a:gd name="T7" fmla="*/ 32 h 223"/>
                <a:gd name="T8" fmla="*/ 17 w 74"/>
                <a:gd name="T9" fmla="*/ 124 h 223"/>
                <a:gd name="T10" fmla="*/ 46 w 74"/>
                <a:gd name="T11" fmla="*/ 204 h 223"/>
                <a:gd name="T12" fmla="*/ 56 w 74"/>
                <a:gd name="T13" fmla="*/ 223 h 223"/>
                <a:gd name="T14" fmla="*/ 62 w 74"/>
                <a:gd name="T15" fmla="*/ 223 h 223"/>
                <a:gd name="T16" fmla="*/ 67 w 74"/>
                <a:gd name="T17" fmla="*/ 211 h 223"/>
                <a:gd name="T18" fmla="*/ 61 w 74"/>
                <a:gd name="T19" fmla="*/ 204 h 223"/>
                <a:gd name="T20" fmla="*/ 74 w 74"/>
                <a:gd name="T21" fmla="*/ 175 h 223"/>
                <a:gd name="T22" fmla="*/ 72 w 74"/>
                <a:gd name="T23" fmla="*/ 164 h 223"/>
                <a:gd name="T24" fmla="*/ 62 w 74"/>
                <a:gd name="T25" fmla="*/ 141 h 223"/>
                <a:gd name="T26" fmla="*/ 62 w 74"/>
                <a:gd name="T27" fmla="*/ 127 h 223"/>
                <a:gd name="T28" fmla="*/ 37 w 74"/>
                <a:gd name="T29" fmla="*/ 31 h 223"/>
                <a:gd name="T30" fmla="*/ 33 w 74"/>
                <a:gd name="T31" fmla="*/ 21 h 223"/>
                <a:gd name="T32" fmla="*/ 21 w 74"/>
                <a:gd name="T33" fmla="*/ 6 h 223"/>
                <a:gd name="T34" fmla="*/ 13 w 74"/>
                <a:gd name="T35" fmla="*/ 0 h 223"/>
                <a:gd name="T36" fmla="*/ 7 w 74"/>
                <a:gd name="T37" fmla="*/ 2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4" h="223">
                  <a:moveTo>
                    <a:pt x="7" y="2"/>
                  </a:moveTo>
                  <a:lnTo>
                    <a:pt x="7" y="2"/>
                  </a:lnTo>
                  <a:lnTo>
                    <a:pt x="4" y="11"/>
                  </a:lnTo>
                  <a:lnTo>
                    <a:pt x="0" y="32"/>
                  </a:lnTo>
                  <a:lnTo>
                    <a:pt x="17" y="124"/>
                  </a:lnTo>
                  <a:lnTo>
                    <a:pt x="46" y="204"/>
                  </a:lnTo>
                  <a:lnTo>
                    <a:pt x="56" y="223"/>
                  </a:lnTo>
                  <a:lnTo>
                    <a:pt x="62" y="223"/>
                  </a:lnTo>
                  <a:lnTo>
                    <a:pt x="67" y="211"/>
                  </a:lnTo>
                  <a:lnTo>
                    <a:pt x="61" y="204"/>
                  </a:lnTo>
                  <a:lnTo>
                    <a:pt x="74" y="175"/>
                  </a:lnTo>
                  <a:lnTo>
                    <a:pt x="72" y="164"/>
                  </a:lnTo>
                  <a:lnTo>
                    <a:pt x="62" y="141"/>
                  </a:lnTo>
                  <a:lnTo>
                    <a:pt x="62" y="127"/>
                  </a:lnTo>
                  <a:lnTo>
                    <a:pt x="37" y="31"/>
                  </a:lnTo>
                  <a:lnTo>
                    <a:pt x="33" y="21"/>
                  </a:lnTo>
                  <a:lnTo>
                    <a:pt x="21" y="6"/>
                  </a:lnTo>
                  <a:lnTo>
                    <a:pt x="13" y="0"/>
                  </a:lnTo>
                  <a:lnTo>
                    <a:pt x="7" y="2"/>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3" name="Freeform 108"/>
            <p:cNvSpPr>
              <a:spLocks/>
            </p:cNvSpPr>
            <p:nvPr/>
          </p:nvSpPr>
          <p:spPr bwMode="auto">
            <a:xfrm>
              <a:off x="4559" y="1927"/>
              <a:ext cx="70" cy="95"/>
            </a:xfrm>
            <a:custGeom>
              <a:avLst/>
              <a:gdLst>
                <a:gd name="T0" fmla="*/ 82 w 116"/>
                <a:gd name="T1" fmla="*/ 98 h 158"/>
                <a:gd name="T2" fmla="*/ 82 w 116"/>
                <a:gd name="T3" fmla="*/ 98 h 158"/>
                <a:gd name="T4" fmla="*/ 75 w 116"/>
                <a:gd name="T5" fmla="*/ 62 h 158"/>
                <a:gd name="T6" fmla="*/ 59 w 116"/>
                <a:gd name="T7" fmla="*/ 34 h 158"/>
                <a:gd name="T8" fmla="*/ 24 w 116"/>
                <a:gd name="T9" fmla="*/ 0 h 158"/>
                <a:gd name="T10" fmla="*/ 6 w 116"/>
                <a:gd name="T11" fmla="*/ 2 h 158"/>
                <a:gd name="T12" fmla="*/ 0 w 116"/>
                <a:gd name="T13" fmla="*/ 19 h 158"/>
                <a:gd name="T14" fmla="*/ 1 w 116"/>
                <a:gd name="T15" fmla="*/ 34 h 158"/>
                <a:gd name="T16" fmla="*/ 10 w 116"/>
                <a:gd name="T17" fmla="*/ 48 h 158"/>
                <a:gd name="T18" fmla="*/ 34 w 116"/>
                <a:gd name="T19" fmla="*/ 79 h 158"/>
                <a:gd name="T20" fmla="*/ 48 w 116"/>
                <a:gd name="T21" fmla="*/ 84 h 158"/>
                <a:gd name="T22" fmla="*/ 74 w 116"/>
                <a:gd name="T23" fmla="*/ 130 h 158"/>
                <a:gd name="T24" fmla="*/ 83 w 116"/>
                <a:gd name="T25" fmla="*/ 158 h 158"/>
                <a:gd name="T26" fmla="*/ 94 w 116"/>
                <a:gd name="T27" fmla="*/ 157 h 158"/>
                <a:gd name="T28" fmla="*/ 100 w 116"/>
                <a:gd name="T29" fmla="*/ 143 h 158"/>
                <a:gd name="T30" fmla="*/ 114 w 116"/>
                <a:gd name="T31" fmla="*/ 140 h 158"/>
                <a:gd name="T32" fmla="*/ 116 w 116"/>
                <a:gd name="T33" fmla="*/ 121 h 158"/>
                <a:gd name="T34" fmla="*/ 95 w 116"/>
                <a:gd name="T35" fmla="*/ 111 h 158"/>
                <a:gd name="T36" fmla="*/ 82 w 116"/>
                <a:gd name="T37" fmla="*/ 9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6" h="158">
                  <a:moveTo>
                    <a:pt x="82" y="98"/>
                  </a:moveTo>
                  <a:lnTo>
                    <a:pt x="82" y="98"/>
                  </a:lnTo>
                  <a:lnTo>
                    <a:pt x="75" y="62"/>
                  </a:lnTo>
                  <a:lnTo>
                    <a:pt x="59" y="34"/>
                  </a:lnTo>
                  <a:lnTo>
                    <a:pt x="24" y="0"/>
                  </a:lnTo>
                  <a:lnTo>
                    <a:pt x="6" y="2"/>
                  </a:lnTo>
                  <a:lnTo>
                    <a:pt x="0" y="19"/>
                  </a:lnTo>
                  <a:lnTo>
                    <a:pt x="1" y="34"/>
                  </a:lnTo>
                  <a:lnTo>
                    <a:pt x="10" y="48"/>
                  </a:lnTo>
                  <a:lnTo>
                    <a:pt x="34" y="79"/>
                  </a:lnTo>
                  <a:lnTo>
                    <a:pt x="48" y="84"/>
                  </a:lnTo>
                  <a:lnTo>
                    <a:pt x="74" y="130"/>
                  </a:lnTo>
                  <a:lnTo>
                    <a:pt x="83" y="158"/>
                  </a:lnTo>
                  <a:lnTo>
                    <a:pt x="94" y="157"/>
                  </a:lnTo>
                  <a:lnTo>
                    <a:pt x="100" y="143"/>
                  </a:lnTo>
                  <a:lnTo>
                    <a:pt x="114" y="140"/>
                  </a:lnTo>
                  <a:lnTo>
                    <a:pt x="116" y="121"/>
                  </a:lnTo>
                  <a:lnTo>
                    <a:pt x="95" y="111"/>
                  </a:lnTo>
                  <a:lnTo>
                    <a:pt x="82" y="98"/>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4" name="Freeform 109"/>
            <p:cNvSpPr>
              <a:spLocks/>
            </p:cNvSpPr>
            <p:nvPr/>
          </p:nvSpPr>
          <p:spPr bwMode="auto">
            <a:xfrm>
              <a:off x="4701" y="1941"/>
              <a:ext cx="34" cy="44"/>
            </a:xfrm>
            <a:custGeom>
              <a:avLst/>
              <a:gdLst>
                <a:gd name="T0" fmla="*/ 28 w 56"/>
                <a:gd name="T1" fmla="*/ 0 h 72"/>
                <a:gd name="T2" fmla="*/ 28 w 56"/>
                <a:gd name="T3" fmla="*/ 0 h 72"/>
                <a:gd name="T4" fmla="*/ 0 w 56"/>
                <a:gd name="T5" fmla="*/ 15 h 72"/>
                <a:gd name="T6" fmla="*/ 21 w 56"/>
                <a:gd name="T7" fmla="*/ 72 h 72"/>
                <a:gd name="T8" fmla="*/ 49 w 56"/>
                <a:gd name="T9" fmla="*/ 68 h 72"/>
                <a:gd name="T10" fmla="*/ 56 w 56"/>
                <a:gd name="T11" fmla="*/ 53 h 72"/>
                <a:gd name="T12" fmla="*/ 28 w 56"/>
                <a:gd name="T13" fmla="*/ 0 h 72"/>
              </a:gdLst>
              <a:ahLst/>
              <a:cxnLst>
                <a:cxn ang="0">
                  <a:pos x="T0" y="T1"/>
                </a:cxn>
                <a:cxn ang="0">
                  <a:pos x="T2" y="T3"/>
                </a:cxn>
                <a:cxn ang="0">
                  <a:pos x="T4" y="T5"/>
                </a:cxn>
                <a:cxn ang="0">
                  <a:pos x="T6" y="T7"/>
                </a:cxn>
                <a:cxn ang="0">
                  <a:pos x="T8" y="T9"/>
                </a:cxn>
                <a:cxn ang="0">
                  <a:pos x="T10" y="T11"/>
                </a:cxn>
                <a:cxn ang="0">
                  <a:pos x="T12" y="T13"/>
                </a:cxn>
              </a:cxnLst>
              <a:rect l="0" t="0" r="r" b="b"/>
              <a:pathLst>
                <a:path w="56" h="72">
                  <a:moveTo>
                    <a:pt x="28" y="0"/>
                  </a:moveTo>
                  <a:lnTo>
                    <a:pt x="28" y="0"/>
                  </a:lnTo>
                  <a:lnTo>
                    <a:pt x="0" y="15"/>
                  </a:lnTo>
                  <a:lnTo>
                    <a:pt x="21" y="72"/>
                  </a:lnTo>
                  <a:lnTo>
                    <a:pt x="49" y="68"/>
                  </a:lnTo>
                  <a:lnTo>
                    <a:pt x="56" y="53"/>
                  </a:lnTo>
                  <a:lnTo>
                    <a:pt x="28" y="0"/>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5" name="Freeform 110"/>
            <p:cNvSpPr>
              <a:spLocks/>
            </p:cNvSpPr>
            <p:nvPr/>
          </p:nvSpPr>
          <p:spPr bwMode="auto">
            <a:xfrm>
              <a:off x="2854" y="2664"/>
              <a:ext cx="111" cy="28"/>
            </a:xfrm>
            <a:custGeom>
              <a:avLst/>
              <a:gdLst>
                <a:gd name="T0" fmla="*/ 136 w 185"/>
                <a:gd name="T1" fmla="*/ 37 h 47"/>
                <a:gd name="T2" fmla="*/ 136 w 185"/>
                <a:gd name="T3" fmla="*/ 37 h 47"/>
                <a:gd name="T4" fmla="*/ 84 w 185"/>
                <a:gd name="T5" fmla="*/ 19 h 47"/>
                <a:gd name="T6" fmla="*/ 59 w 185"/>
                <a:gd name="T7" fmla="*/ 26 h 47"/>
                <a:gd name="T8" fmla="*/ 27 w 185"/>
                <a:gd name="T9" fmla="*/ 0 h 47"/>
                <a:gd name="T10" fmla="*/ 0 w 185"/>
                <a:gd name="T11" fmla="*/ 31 h 47"/>
                <a:gd name="T12" fmla="*/ 17 w 185"/>
                <a:gd name="T13" fmla="*/ 39 h 47"/>
                <a:gd name="T14" fmla="*/ 31 w 185"/>
                <a:gd name="T15" fmla="*/ 28 h 47"/>
                <a:gd name="T16" fmla="*/ 59 w 185"/>
                <a:gd name="T17" fmla="*/ 42 h 47"/>
                <a:gd name="T18" fmla="*/ 77 w 185"/>
                <a:gd name="T19" fmla="*/ 31 h 47"/>
                <a:gd name="T20" fmla="*/ 93 w 185"/>
                <a:gd name="T21" fmla="*/ 42 h 47"/>
                <a:gd name="T22" fmla="*/ 141 w 185"/>
                <a:gd name="T23" fmla="*/ 47 h 47"/>
                <a:gd name="T24" fmla="*/ 185 w 185"/>
                <a:gd name="T25" fmla="*/ 28 h 47"/>
                <a:gd name="T26" fmla="*/ 151 w 185"/>
                <a:gd name="T27" fmla="*/ 21 h 47"/>
                <a:gd name="T28" fmla="*/ 136 w 185"/>
                <a:gd name="T29" fmla="*/ 3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5" h="47">
                  <a:moveTo>
                    <a:pt x="136" y="37"/>
                  </a:moveTo>
                  <a:lnTo>
                    <a:pt x="136" y="37"/>
                  </a:lnTo>
                  <a:lnTo>
                    <a:pt x="84" y="19"/>
                  </a:lnTo>
                  <a:lnTo>
                    <a:pt x="59" y="26"/>
                  </a:lnTo>
                  <a:lnTo>
                    <a:pt x="27" y="0"/>
                  </a:lnTo>
                  <a:lnTo>
                    <a:pt x="0" y="31"/>
                  </a:lnTo>
                  <a:lnTo>
                    <a:pt x="17" y="39"/>
                  </a:lnTo>
                  <a:lnTo>
                    <a:pt x="31" y="28"/>
                  </a:lnTo>
                  <a:lnTo>
                    <a:pt x="59" y="42"/>
                  </a:lnTo>
                  <a:lnTo>
                    <a:pt x="77" y="31"/>
                  </a:lnTo>
                  <a:lnTo>
                    <a:pt x="93" y="42"/>
                  </a:lnTo>
                  <a:lnTo>
                    <a:pt x="141" y="47"/>
                  </a:lnTo>
                  <a:lnTo>
                    <a:pt x="185" y="28"/>
                  </a:lnTo>
                  <a:lnTo>
                    <a:pt x="151" y="21"/>
                  </a:lnTo>
                  <a:lnTo>
                    <a:pt x="136" y="37"/>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6" name="Freeform 111"/>
            <p:cNvSpPr>
              <a:spLocks/>
            </p:cNvSpPr>
            <p:nvPr/>
          </p:nvSpPr>
          <p:spPr bwMode="auto">
            <a:xfrm>
              <a:off x="3292" y="3084"/>
              <a:ext cx="251" cy="164"/>
            </a:xfrm>
            <a:custGeom>
              <a:avLst/>
              <a:gdLst>
                <a:gd name="T0" fmla="*/ 103 w 418"/>
                <a:gd name="T1" fmla="*/ 61 h 274"/>
                <a:gd name="T2" fmla="*/ 103 w 418"/>
                <a:gd name="T3" fmla="*/ 61 h 274"/>
                <a:gd name="T4" fmla="*/ 87 w 418"/>
                <a:gd name="T5" fmla="*/ 57 h 274"/>
                <a:gd name="T6" fmla="*/ 63 w 418"/>
                <a:gd name="T7" fmla="*/ 39 h 274"/>
                <a:gd name="T8" fmla="*/ 41 w 418"/>
                <a:gd name="T9" fmla="*/ 14 h 274"/>
                <a:gd name="T10" fmla="*/ 22 w 418"/>
                <a:gd name="T11" fmla="*/ 0 h 274"/>
                <a:gd name="T12" fmla="*/ 5 w 418"/>
                <a:gd name="T13" fmla="*/ 12 h 274"/>
                <a:gd name="T14" fmla="*/ 9 w 418"/>
                <a:gd name="T15" fmla="*/ 19 h 274"/>
                <a:gd name="T16" fmla="*/ 1 w 418"/>
                <a:gd name="T17" fmla="*/ 45 h 274"/>
                <a:gd name="T18" fmla="*/ 0 w 418"/>
                <a:gd name="T19" fmla="*/ 73 h 274"/>
                <a:gd name="T20" fmla="*/ 12 w 418"/>
                <a:gd name="T21" fmla="*/ 80 h 274"/>
                <a:gd name="T22" fmla="*/ 21 w 418"/>
                <a:gd name="T23" fmla="*/ 79 h 274"/>
                <a:gd name="T24" fmla="*/ 31 w 418"/>
                <a:gd name="T25" fmla="*/ 90 h 274"/>
                <a:gd name="T26" fmla="*/ 31 w 418"/>
                <a:gd name="T27" fmla="*/ 104 h 274"/>
                <a:gd name="T28" fmla="*/ 64 w 418"/>
                <a:gd name="T29" fmla="*/ 131 h 274"/>
                <a:gd name="T30" fmla="*/ 72 w 418"/>
                <a:gd name="T31" fmla="*/ 147 h 274"/>
                <a:gd name="T32" fmla="*/ 86 w 418"/>
                <a:gd name="T33" fmla="*/ 155 h 274"/>
                <a:gd name="T34" fmla="*/ 108 w 418"/>
                <a:gd name="T35" fmla="*/ 156 h 274"/>
                <a:gd name="T36" fmla="*/ 125 w 418"/>
                <a:gd name="T37" fmla="*/ 164 h 274"/>
                <a:gd name="T38" fmla="*/ 135 w 418"/>
                <a:gd name="T39" fmla="*/ 181 h 274"/>
                <a:gd name="T40" fmla="*/ 150 w 418"/>
                <a:gd name="T41" fmla="*/ 188 h 274"/>
                <a:gd name="T42" fmla="*/ 159 w 418"/>
                <a:gd name="T43" fmla="*/ 199 h 274"/>
                <a:gd name="T44" fmla="*/ 156 w 418"/>
                <a:gd name="T45" fmla="*/ 220 h 274"/>
                <a:gd name="T46" fmla="*/ 202 w 418"/>
                <a:gd name="T47" fmla="*/ 242 h 274"/>
                <a:gd name="T48" fmla="*/ 238 w 418"/>
                <a:gd name="T49" fmla="*/ 253 h 274"/>
                <a:gd name="T50" fmla="*/ 259 w 418"/>
                <a:gd name="T51" fmla="*/ 269 h 274"/>
                <a:gd name="T52" fmla="*/ 274 w 418"/>
                <a:gd name="T53" fmla="*/ 274 h 274"/>
                <a:gd name="T54" fmla="*/ 304 w 418"/>
                <a:gd name="T55" fmla="*/ 270 h 274"/>
                <a:gd name="T56" fmla="*/ 342 w 418"/>
                <a:gd name="T57" fmla="*/ 259 h 274"/>
                <a:gd name="T58" fmla="*/ 364 w 418"/>
                <a:gd name="T59" fmla="*/ 244 h 274"/>
                <a:gd name="T60" fmla="*/ 373 w 418"/>
                <a:gd name="T61" fmla="*/ 245 h 274"/>
                <a:gd name="T62" fmla="*/ 389 w 418"/>
                <a:gd name="T63" fmla="*/ 259 h 274"/>
                <a:gd name="T64" fmla="*/ 403 w 418"/>
                <a:gd name="T65" fmla="*/ 254 h 274"/>
                <a:gd name="T66" fmla="*/ 413 w 418"/>
                <a:gd name="T67" fmla="*/ 243 h 274"/>
                <a:gd name="T68" fmla="*/ 418 w 418"/>
                <a:gd name="T69" fmla="*/ 234 h 274"/>
                <a:gd name="T70" fmla="*/ 416 w 418"/>
                <a:gd name="T71" fmla="*/ 224 h 274"/>
                <a:gd name="T72" fmla="*/ 405 w 418"/>
                <a:gd name="T73" fmla="*/ 220 h 274"/>
                <a:gd name="T74" fmla="*/ 380 w 418"/>
                <a:gd name="T75" fmla="*/ 193 h 274"/>
                <a:gd name="T76" fmla="*/ 340 w 418"/>
                <a:gd name="T77" fmla="*/ 184 h 274"/>
                <a:gd name="T78" fmla="*/ 312 w 418"/>
                <a:gd name="T79" fmla="*/ 193 h 274"/>
                <a:gd name="T80" fmla="*/ 282 w 418"/>
                <a:gd name="T81" fmla="*/ 193 h 274"/>
                <a:gd name="T82" fmla="*/ 268 w 418"/>
                <a:gd name="T83" fmla="*/ 199 h 274"/>
                <a:gd name="T84" fmla="*/ 248 w 418"/>
                <a:gd name="T85" fmla="*/ 195 h 274"/>
                <a:gd name="T86" fmla="*/ 236 w 418"/>
                <a:gd name="T87" fmla="*/ 158 h 274"/>
                <a:gd name="T88" fmla="*/ 200 w 418"/>
                <a:gd name="T89" fmla="*/ 120 h 274"/>
                <a:gd name="T90" fmla="*/ 123 w 418"/>
                <a:gd name="T91" fmla="*/ 91 h 274"/>
                <a:gd name="T92" fmla="*/ 103 w 418"/>
                <a:gd name="T93" fmla="*/ 61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18" h="274">
                  <a:moveTo>
                    <a:pt x="103" y="61"/>
                  </a:moveTo>
                  <a:lnTo>
                    <a:pt x="103" y="61"/>
                  </a:lnTo>
                  <a:lnTo>
                    <a:pt x="87" y="57"/>
                  </a:lnTo>
                  <a:lnTo>
                    <a:pt x="63" y="39"/>
                  </a:lnTo>
                  <a:lnTo>
                    <a:pt x="41" y="14"/>
                  </a:lnTo>
                  <a:lnTo>
                    <a:pt x="22" y="0"/>
                  </a:lnTo>
                  <a:lnTo>
                    <a:pt x="5" y="12"/>
                  </a:lnTo>
                  <a:lnTo>
                    <a:pt x="9" y="19"/>
                  </a:lnTo>
                  <a:lnTo>
                    <a:pt x="1" y="45"/>
                  </a:lnTo>
                  <a:lnTo>
                    <a:pt x="0" y="73"/>
                  </a:lnTo>
                  <a:lnTo>
                    <a:pt x="12" y="80"/>
                  </a:lnTo>
                  <a:lnTo>
                    <a:pt x="21" y="79"/>
                  </a:lnTo>
                  <a:lnTo>
                    <a:pt x="31" y="90"/>
                  </a:lnTo>
                  <a:lnTo>
                    <a:pt x="31" y="104"/>
                  </a:lnTo>
                  <a:lnTo>
                    <a:pt x="64" y="131"/>
                  </a:lnTo>
                  <a:lnTo>
                    <a:pt x="72" y="147"/>
                  </a:lnTo>
                  <a:lnTo>
                    <a:pt x="86" y="155"/>
                  </a:lnTo>
                  <a:lnTo>
                    <a:pt x="108" y="156"/>
                  </a:lnTo>
                  <a:lnTo>
                    <a:pt x="125" y="164"/>
                  </a:lnTo>
                  <a:lnTo>
                    <a:pt x="135" y="181"/>
                  </a:lnTo>
                  <a:lnTo>
                    <a:pt x="150" y="188"/>
                  </a:lnTo>
                  <a:lnTo>
                    <a:pt x="159" y="199"/>
                  </a:lnTo>
                  <a:lnTo>
                    <a:pt x="156" y="220"/>
                  </a:lnTo>
                  <a:lnTo>
                    <a:pt x="202" y="242"/>
                  </a:lnTo>
                  <a:lnTo>
                    <a:pt x="238" y="253"/>
                  </a:lnTo>
                  <a:lnTo>
                    <a:pt x="259" y="269"/>
                  </a:lnTo>
                  <a:lnTo>
                    <a:pt x="274" y="274"/>
                  </a:lnTo>
                  <a:lnTo>
                    <a:pt x="304" y="270"/>
                  </a:lnTo>
                  <a:lnTo>
                    <a:pt x="342" y="259"/>
                  </a:lnTo>
                  <a:lnTo>
                    <a:pt x="364" y="244"/>
                  </a:lnTo>
                  <a:lnTo>
                    <a:pt x="373" y="245"/>
                  </a:lnTo>
                  <a:lnTo>
                    <a:pt x="389" y="259"/>
                  </a:lnTo>
                  <a:lnTo>
                    <a:pt x="403" y="254"/>
                  </a:lnTo>
                  <a:lnTo>
                    <a:pt x="413" y="243"/>
                  </a:lnTo>
                  <a:lnTo>
                    <a:pt x="418" y="234"/>
                  </a:lnTo>
                  <a:lnTo>
                    <a:pt x="416" y="224"/>
                  </a:lnTo>
                  <a:lnTo>
                    <a:pt x="405" y="220"/>
                  </a:lnTo>
                  <a:lnTo>
                    <a:pt x="380" y="193"/>
                  </a:lnTo>
                  <a:lnTo>
                    <a:pt x="340" y="184"/>
                  </a:lnTo>
                  <a:lnTo>
                    <a:pt x="312" y="193"/>
                  </a:lnTo>
                  <a:lnTo>
                    <a:pt x="282" y="193"/>
                  </a:lnTo>
                  <a:lnTo>
                    <a:pt x="268" y="199"/>
                  </a:lnTo>
                  <a:lnTo>
                    <a:pt x="248" y="195"/>
                  </a:lnTo>
                  <a:lnTo>
                    <a:pt x="236" y="158"/>
                  </a:lnTo>
                  <a:lnTo>
                    <a:pt x="200" y="120"/>
                  </a:lnTo>
                  <a:lnTo>
                    <a:pt x="123" y="91"/>
                  </a:lnTo>
                  <a:lnTo>
                    <a:pt x="103" y="61"/>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7" name="Freeform 112"/>
            <p:cNvSpPr>
              <a:spLocks/>
            </p:cNvSpPr>
            <p:nvPr/>
          </p:nvSpPr>
          <p:spPr bwMode="auto">
            <a:xfrm>
              <a:off x="3613" y="3061"/>
              <a:ext cx="207" cy="127"/>
            </a:xfrm>
            <a:custGeom>
              <a:avLst/>
              <a:gdLst>
                <a:gd name="T0" fmla="*/ 0 w 344"/>
                <a:gd name="T1" fmla="*/ 194 h 212"/>
                <a:gd name="T2" fmla="*/ 0 w 344"/>
                <a:gd name="T3" fmla="*/ 194 h 212"/>
                <a:gd name="T4" fmla="*/ 3 w 344"/>
                <a:gd name="T5" fmla="*/ 202 h 212"/>
                <a:gd name="T6" fmla="*/ 19 w 344"/>
                <a:gd name="T7" fmla="*/ 200 h 212"/>
                <a:gd name="T8" fmla="*/ 30 w 344"/>
                <a:gd name="T9" fmla="*/ 210 h 212"/>
                <a:gd name="T10" fmla="*/ 72 w 344"/>
                <a:gd name="T11" fmla="*/ 212 h 212"/>
                <a:gd name="T12" fmla="*/ 116 w 344"/>
                <a:gd name="T13" fmla="*/ 181 h 212"/>
                <a:gd name="T14" fmla="*/ 124 w 344"/>
                <a:gd name="T15" fmla="*/ 165 h 212"/>
                <a:gd name="T16" fmla="*/ 140 w 344"/>
                <a:gd name="T17" fmla="*/ 153 h 212"/>
                <a:gd name="T18" fmla="*/ 171 w 344"/>
                <a:gd name="T19" fmla="*/ 139 h 212"/>
                <a:gd name="T20" fmla="*/ 211 w 344"/>
                <a:gd name="T21" fmla="*/ 114 h 212"/>
                <a:gd name="T22" fmla="*/ 220 w 344"/>
                <a:gd name="T23" fmla="*/ 104 h 212"/>
                <a:gd name="T24" fmla="*/ 267 w 344"/>
                <a:gd name="T25" fmla="*/ 77 h 212"/>
                <a:gd name="T26" fmla="*/ 290 w 344"/>
                <a:gd name="T27" fmla="*/ 61 h 212"/>
                <a:gd name="T28" fmla="*/ 319 w 344"/>
                <a:gd name="T29" fmla="*/ 52 h 212"/>
                <a:gd name="T30" fmla="*/ 340 w 344"/>
                <a:gd name="T31" fmla="*/ 55 h 212"/>
                <a:gd name="T32" fmla="*/ 344 w 344"/>
                <a:gd name="T33" fmla="*/ 39 h 212"/>
                <a:gd name="T34" fmla="*/ 340 w 344"/>
                <a:gd name="T35" fmla="*/ 22 h 212"/>
                <a:gd name="T36" fmla="*/ 327 w 344"/>
                <a:gd name="T37" fmla="*/ 10 h 212"/>
                <a:gd name="T38" fmla="*/ 310 w 344"/>
                <a:gd name="T39" fmla="*/ 14 h 212"/>
                <a:gd name="T40" fmla="*/ 273 w 344"/>
                <a:gd name="T41" fmla="*/ 0 h 212"/>
                <a:gd name="T42" fmla="*/ 253 w 344"/>
                <a:gd name="T43" fmla="*/ 10 h 212"/>
                <a:gd name="T44" fmla="*/ 235 w 344"/>
                <a:gd name="T45" fmla="*/ 10 h 212"/>
                <a:gd name="T46" fmla="*/ 199 w 344"/>
                <a:gd name="T47" fmla="*/ 31 h 212"/>
                <a:gd name="T48" fmla="*/ 180 w 344"/>
                <a:gd name="T49" fmla="*/ 55 h 212"/>
                <a:gd name="T50" fmla="*/ 55 w 344"/>
                <a:gd name="T51" fmla="*/ 159 h 212"/>
                <a:gd name="T52" fmla="*/ 34 w 344"/>
                <a:gd name="T53" fmla="*/ 165 h 212"/>
                <a:gd name="T54" fmla="*/ 24 w 344"/>
                <a:gd name="T55" fmla="*/ 179 h 212"/>
                <a:gd name="T56" fmla="*/ 0 w 344"/>
                <a:gd name="T57" fmla="*/ 194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44" h="212">
                  <a:moveTo>
                    <a:pt x="0" y="194"/>
                  </a:moveTo>
                  <a:lnTo>
                    <a:pt x="0" y="194"/>
                  </a:lnTo>
                  <a:lnTo>
                    <a:pt x="3" y="202"/>
                  </a:lnTo>
                  <a:lnTo>
                    <a:pt x="19" y="200"/>
                  </a:lnTo>
                  <a:lnTo>
                    <a:pt x="30" y="210"/>
                  </a:lnTo>
                  <a:lnTo>
                    <a:pt x="72" y="212"/>
                  </a:lnTo>
                  <a:lnTo>
                    <a:pt x="116" y="181"/>
                  </a:lnTo>
                  <a:lnTo>
                    <a:pt x="124" y="165"/>
                  </a:lnTo>
                  <a:lnTo>
                    <a:pt x="140" y="153"/>
                  </a:lnTo>
                  <a:lnTo>
                    <a:pt x="171" y="139"/>
                  </a:lnTo>
                  <a:lnTo>
                    <a:pt x="211" y="114"/>
                  </a:lnTo>
                  <a:lnTo>
                    <a:pt x="220" y="104"/>
                  </a:lnTo>
                  <a:lnTo>
                    <a:pt x="267" y="77"/>
                  </a:lnTo>
                  <a:lnTo>
                    <a:pt x="290" y="61"/>
                  </a:lnTo>
                  <a:lnTo>
                    <a:pt x="319" y="52"/>
                  </a:lnTo>
                  <a:lnTo>
                    <a:pt x="340" y="55"/>
                  </a:lnTo>
                  <a:lnTo>
                    <a:pt x="344" y="39"/>
                  </a:lnTo>
                  <a:lnTo>
                    <a:pt x="340" y="22"/>
                  </a:lnTo>
                  <a:lnTo>
                    <a:pt x="327" y="10"/>
                  </a:lnTo>
                  <a:lnTo>
                    <a:pt x="310" y="14"/>
                  </a:lnTo>
                  <a:lnTo>
                    <a:pt x="273" y="0"/>
                  </a:lnTo>
                  <a:lnTo>
                    <a:pt x="253" y="10"/>
                  </a:lnTo>
                  <a:lnTo>
                    <a:pt x="235" y="10"/>
                  </a:lnTo>
                  <a:lnTo>
                    <a:pt x="199" y="31"/>
                  </a:lnTo>
                  <a:lnTo>
                    <a:pt x="180" y="55"/>
                  </a:lnTo>
                  <a:lnTo>
                    <a:pt x="55" y="159"/>
                  </a:lnTo>
                  <a:lnTo>
                    <a:pt x="34" y="165"/>
                  </a:lnTo>
                  <a:lnTo>
                    <a:pt x="24" y="179"/>
                  </a:lnTo>
                  <a:lnTo>
                    <a:pt x="0" y="194"/>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8" name="Freeform 113"/>
            <p:cNvSpPr>
              <a:spLocks/>
            </p:cNvSpPr>
            <p:nvPr/>
          </p:nvSpPr>
          <p:spPr bwMode="auto">
            <a:xfrm>
              <a:off x="4317" y="2281"/>
              <a:ext cx="95" cy="216"/>
            </a:xfrm>
            <a:custGeom>
              <a:avLst/>
              <a:gdLst>
                <a:gd name="T0" fmla="*/ 59 w 158"/>
                <a:gd name="T1" fmla="*/ 8 h 360"/>
                <a:gd name="T2" fmla="*/ 59 w 158"/>
                <a:gd name="T3" fmla="*/ 8 h 360"/>
                <a:gd name="T4" fmla="*/ 46 w 158"/>
                <a:gd name="T5" fmla="*/ 0 h 360"/>
                <a:gd name="T6" fmla="*/ 19 w 158"/>
                <a:gd name="T7" fmla="*/ 8 h 360"/>
                <a:gd name="T8" fmla="*/ 1 w 158"/>
                <a:gd name="T9" fmla="*/ 24 h 360"/>
                <a:gd name="T10" fmla="*/ 0 w 158"/>
                <a:gd name="T11" fmla="*/ 35 h 360"/>
                <a:gd name="T12" fmla="*/ 6 w 158"/>
                <a:gd name="T13" fmla="*/ 43 h 360"/>
                <a:gd name="T14" fmla="*/ 22 w 158"/>
                <a:gd name="T15" fmla="*/ 78 h 360"/>
                <a:gd name="T16" fmla="*/ 19 w 158"/>
                <a:gd name="T17" fmla="*/ 92 h 360"/>
                <a:gd name="T18" fmla="*/ 11 w 158"/>
                <a:gd name="T19" fmla="*/ 104 h 360"/>
                <a:gd name="T20" fmla="*/ 11 w 158"/>
                <a:gd name="T21" fmla="*/ 122 h 360"/>
                <a:gd name="T22" fmla="*/ 27 w 158"/>
                <a:gd name="T23" fmla="*/ 130 h 360"/>
                <a:gd name="T24" fmla="*/ 38 w 158"/>
                <a:gd name="T25" fmla="*/ 134 h 360"/>
                <a:gd name="T26" fmla="*/ 25 w 158"/>
                <a:gd name="T27" fmla="*/ 155 h 360"/>
                <a:gd name="T28" fmla="*/ 25 w 158"/>
                <a:gd name="T29" fmla="*/ 181 h 360"/>
                <a:gd name="T30" fmla="*/ 31 w 158"/>
                <a:gd name="T31" fmla="*/ 191 h 360"/>
                <a:gd name="T32" fmla="*/ 45 w 158"/>
                <a:gd name="T33" fmla="*/ 201 h 360"/>
                <a:gd name="T34" fmla="*/ 65 w 158"/>
                <a:gd name="T35" fmla="*/ 199 h 360"/>
                <a:gd name="T36" fmla="*/ 75 w 158"/>
                <a:gd name="T37" fmla="*/ 203 h 360"/>
                <a:gd name="T38" fmla="*/ 72 w 158"/>
                <a:gd name="T39" fmla="*/ 218 h 360"/>
                <a:gd name="T40" fmla="*/ 51 w 158"/>
                <a:gd name="T41" fmla="*/ 229 h 360"/>
                <a:gd name="T42" fmla="*/ 46 w 158"/>
                <a:gd name="T43" fmla="*/ 240 h 360"/>
                <a:gd name="T44" fmla="*/ 28 w 158"/>
                <a:gd name="T45" fmla="*/ 256 h 360"/>
                <a:gd name="T46" fmla="*/ 27 w 158"/>
                <a:gd name="T47" fmla="*/ 261 h 360"/>
                <a:gd name="T48" fmla="*/ 40 w 158"/>
                <a:gd name="T49" fmla="*/ 279 h 360"/>
                <a:gd name="T50" fmla="*/ 121 w 158"/>
                <a:gd name="T51" fmla="*/ 341 h 360"/>
                <a:gd name="T52" fmla="*/ 133 w 158"/>
                <a:gd name="T53" fmla="*/ 360 h 360"/>
                <a:gd name="T54" fmla="*/ 141 w 158"/>
                <a:gd name="T55" fmla="*/ 359 h 360"/>
                <a:gd name="T56" fmla="*/ 158 w 158"/>
                <a:gd name="T57" fmla="*/ 335 h 360"/>
                <a:gd name="T58" fmla="*/ 155 w 158"/>
                <a:gd name="T59" fmla="*/ 320 h 360"/>
                <a:gd name="T60" fmla="*/ 145 w 158"/>
                <a:gd name="T61" fmla="*/ 299 h 360"/>
                <a:gd name="T62" fmla="*/ 147 w 158"/>
                <a:gd name="T63" fmla="*/ 276 h 360"/>
                <a:gd name="T64" fmla="*/ 105 w 158"/>
                <a:gd name="T65" fmla="*/ 224 h 360"/>
                <a:gd name="T66" fmla="*/ 96 w 158"/>
                <a:gd name="T67" fmla="*/ 198 h 360"/>
                <a:gd name="T68" fmla="*/ 87 w 158"/>
                <a:gd name="T69" fmla="*/ 185 h 360"/>
                <a:gd name="T70" fmla="*/ 87 w 158"/>
                <a:gd name="T71" fmla="*/ 171 h 360"/>
                <a:gd name="T72" fmla="*/ 108 w 158"/>
                <a:gd name="T73" fmla="*/ 136 h 360"/>
                <a:gd name="T74" fmla="*/ 107 w 158"/>
                <a:gd name="T75" fmla="*/ 104 h 360"/>
                <a:gd name="T76" fmla="*/ 126 w 158"/>
                <a:gd name="T77" fmla="*/ 41 h 360"/>
                <a:gd name="T78" fmla="*/ 121 w 158"/>
                <a:gd name="T79" fmla="*/ 32 h 360"/>
                <a:gd name="T80" fmla="*/ 87 w 158"/>
                <a:gd name="T81" fmla="*/ 12 h 360"/>
                <a:gd name="T82" fmla="*/ 59 w 158"/>
                <a:gd name="T83" fmla="*/ 8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8" h="360">
                  <a:moveTo>
                    <a:pt x="59" y="8"/>
                  </a:moveTo>
                  <a:lnTo>
                    <a:pt x="59" y="8"/>
                  </a:lnTo>
                  <a:lnTo>
                    <a:pt x="46" y="0"/>
                  </a:lnTo>
                  <a:lnTo>
                    <a:pt x="19" y="8"/>
                  </a:lnTo>
                  <a:lnTo>
                    <a:pt x="1" y="24"/>
                  </a:lnTo>
                  <a:lnTo>
                    <a:pt x="0" y="35"/>
                  </a:lnTo>
                  <a:lnTo>
                    <a:pt x="6" y="43"/>
                  </a:lnTo>
                  <a:lnTo>
                    <a:pt x="22" y="78"/>
                  </a:lnTo>
                  <a:lnTo>
                    <a:pt x="19" y="92"/>
                  </a:lnTo>
                  <a:lnTo>
                    <a:pt x="11" y="104"/>
                  </a:lnTo>
                  <a:lnTo>
                    <a:pt x="11" y="122"/>
                  </a:lnTo>
                  <a:lnTo>
                    <a:pt x="27" y="130"/>
                  </a:lnTo>
                  <a:lnTo>
                    <a:pt x="38" y="134"/>
                  </a:lnTo>
                  <a:lnTo>
                    <a:pt x="25" y="155"/>
                  </a:lnTo>
                  <a:lnTo>
                    <a:pt x="25" y="181"/>
                  </a:lnTo>
                  <a:lnTo>
                    <a:pt x="31" y="191"/>
                  </a:lnTo>
                  <a:lnTo>
                    <a:pt x="45" y="201"/>
                  </a:lnTo>
                  <a:lnTo>
                    <a:pt x="65" y="199"/>
                  </a:lnTo>
                  <a:lnTo>
                    <a:pt x="75" y="203"/>
                  </a:lnTo>
                  <a:lnTo>
                    <a:pt x="72" y="218"/>
                  </a:lnTo>
                  <a:lnTo>
                    <a:pt x="51" y="229"/>
                  </a:lnTo>
                  <a:lnTo>
                    <a:pt x="46" y="240"/>
                  </a:lnTo>
                  <a:lnTo>
                    <a:pt x="28" y="256"/>
                  </a:lnTo>
                  <a:lnTo>
                    <a:pt x="27" y="261"/>
                  </a:lnTo>
                  <a:lnTo>
                    <a:pt x="40" y="279"/>
                  </a:lnTo>
                  <a:lnTo>
                    <a:pt x="121" y="341"/>
                  </a:lnTo>
                  <a:lnTo>
                    <a:pt x="133" y="360"/>
                  </a:lnTo>
                  <a:lnTo>
                    <a:pt x="141" y="359"/>
                  </a:lnTo>
                  <a:lnTo>
                    <a:pt x="158" y="335"/>
                  </a:lnTo>
                  <a:lnTo>
                    <a:pt x="155" y="320"/>
                  </a:lnTo>
                  <a:lnTo>
                    <a:pt x="145" y="299"/>
                  </a:lnTo>
                  <a:lnTo>
                    <a:pt x="147" y="276"/>
                  </a:lnTo>
                  <a:lnTo>
                    <a:pt x="105" y="224"/>
                  </a:lnTo>
                  <a:lnTo>
                    <a:pt x="96" y="198"/>
                  </a:lnTo>
                  <a:lnTo>
                    <a:pt x="87" y="185"/>
                  </a:lnTo>
                  <a:lnTo>
                    <a:pt x="87" y="171"/>
                  </a:lnTo>
                  <a:lnTo>
                    <a:pt x="108" y="136"/>
                  </a:lnTo>
                  <a:lnTo>
                    <a:pt x="107" y="104"/>
                  </a:lnTo>
                  <a:lnTo>
                    <a:pt x="126" y="41"/>
                  </a:lnTo>
                  <a:lnTo>
                    <a:pt x="121" y="32"/>
                  </a:lnTo>
                  <a:lnTo>
                    <a:pt x="87" y="12"/>
                  </a:lnTo>
                  <a:lnTo>
                    <a:pt x="59" y="8"/>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9" name="Freeform 114"/>
            <p:cNvSpPr>
              <a:spLocks/>
            </p:cNvSpPr>
            <p:nvPr/>
          </p:nvSpPr>
          <p:spPr bwMode="auto">
            <a:xfrm>
              <a:off x="4485" y="2358"/>
              <a:ext cx="69" cy="65"/>
            </a:xfrm>
            <a:custGeom>
              <a:avLst/>
              <a:gdLst>
                <a:gd name="T0" fmla="*/ 56 w 115"/>
                <a:gd name="T1" fmla="*/ 19 h 107"/>
                <a:gd name="T2" fmla="*/ 56 w 115"/>
                <a:gd name="T3" fmla="*/ 19 h 107"/>
                <a:gd name="T4" fmla="*/ 43 w 115"/>
                <a:gd name="T5" fmla="*/ 12 h 107"/>
                <a:gd name="T6" fmla="*/ 36 w 115"/>
                <a:gd name="T7" fmla="*/ 1 h 107"/>
                <a:gd name="T8" fmla="*/ 22 w 115"/>
                <a:gd name="T9" fmla="*/ 4 h 107"/>
                <a:gd name="T10" fmla="*/ 7 w 115"/>
                <a:gd name="T11" fmla="*/ 0 h 107"/>
                <a:gd name="T12" fmla="*/ 0 w 115"/>
                <a:gd name="T13" fmla="*/ 1 h 107"/>
                <a:gd name="T14" fmla="*/ 5 w 115"/>
                <a:gd name="T15" fmla="*/ 9 h 107"/>
                <a:gd name="T16" fmla="*/ 15 w 115"/>
                <a:gd name="T17" fmla="*/ 15 h 107"/>
                <a:gd name="T18" fmla="*/ 18 w 115"/>
                <a:gd name="T19" fmla="*/ 34 h 107"/>
                <a:gd name="T20" fmla="*/ 10 w 115"/>
                <a:gd name="T21" fmla="*/ 41 h 107"/>
                <a:gd name="T22" fmla="*/ 9 w 115"/>
                <a:gd name="T23" fmla="*/ 45 h 107"/>
                <a:gd name="T24" fmla="*/ 30 w 115"/>
                <a:gd name="T25" fmla="*/ 48 h 107"/>
                <a:gd name="T26" fmla="*/ 79 w 115"/>
                <a:gd name="T27" fmla="*/ 72 h 107"/>
                <a:gd name="T28" fmla="*/ 79 w 115"/>
                <a:gd name="T29" fmla="*/ 91 h 107"/>
                <a:gd name="T30" fmla="*/ 91 w 115"/>
                <a:gd name="T31" fmla="*/ 104 h 107"/>
                <a:gd name="T32" fmla="*/ 98 w 115"/>
                <a:gd name="T33" fmla="*/ 107 h 107"/>
                <a:gd name="T34" fmla="*/ 109 w 115"/>
                <a:gd name="T35" fmla="*/ 101 h 107"/>
                <a:gd name="T36" fmla="*/ 115 w 115"/>
                <a:gd name="T37" fmla="*/ 69 h 107"/>
                <a:gd name="T38" fmla="*/ 102 w 115"/>
                <a:gd name="T39" fmla="*/ 53 h 107"/>
                <a:gd name="T40" fmla="*/ 95 w 115"/>
                <a:gd name="T41" fmla="*/ 36 h 107"/>
                <a:gd name="T42" fmla="*/ 87 w 115"/>
                <a:gd name="T43" fmla="*/ 24 h 107"/>
                <a:gd name="T44" fmla="*/ 66 w 115"/>
                <a:gd name="T45" fmla="*/ 15 h 107"/>
                <a:gd name="T46" fmla="*/ 56 w 115"/>
                <a:gd name="T47" fmla="*/ 19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5" h="107">
                  <a:moveTo>
                    <a:pt x="56" y="19"/>
                  </a:moveTo>
                  <a:lnTo>
                    <a:pt x="56" y="19"/>
                  </a:lnTo>
                  <a:lnTo>
                    <a:pt x="43" y="12"/>
                  </a:lnTo>
                  <a:lnTo>
                    <a:pt x="36" y="1"/>
                  </a:lnTo>
                  <a:lnTo>
                    <a:pt x="22" y="4"/>
                  </a:lnTo>
                  <a:lnTo>
                    <a:pt x="7" y="0"/>
                  </a:lnTo>
                  <a:lnTo>
                    <a:pt x="0" y="1"/>
                  </a:lnTo>
                  <a:lnTo>
                    <a:pt x="5" y="9"/>
                  </a:lnTo>
                  <a:lnTo>
                    <a:pt x="15" y="15"/>
                  </a:lnTo>
                  <a:lnTo>
                    <a:pt x="18" y="34"/>
                  </a:lnTo>
                  <a:lnTo>
                    <a:pt x="10" y="41"/>
                  </a:lnTo>
                  <a:lnTo>
                    <a:pt x="9" y="45"/>
                  </a:lnTo>
                  <a:lnTo>
                    <a:pt x="30" y="48"/>
                  </a:lnTo>
                  <a:lnTo>
                    <a:pt x="79" y="72"/>
                  </a:lnTo>
                  <a:lnTo>
                    <a:pt x="79" y="91"/>
                  </a:lnTo>
                  <a:lnTo>
                    <a:pt x="91" y="104"/>
                  </a:lnTo>
                  <a:lnTo>
                    <a:pt x="98" y="107"/>
                  </a:lnTo>
                  <a:lnTo>
                    <a:pt x="109" y="101"/>
                  </a:lnTo>
                  <a:lnTo>
                    <a:pt x="115" y="69"/>
                  </a:lnTo>
                  <a:lnTo>
                    <a:pt x="102" y="53"/>
                  </a:lnTo>
                  <a:lnTo>
                    <a:pt x="95" y="36"/>
                  </a:lnTo>
                  <a:lnTo>
                    <a:pt x="87" y="24"/>
                  </a:lnTo>
                  <a:lnTo>
                    <a:pt x="66" y="15"/>
                  </a:lnTo>
                  <a:lnTo>
                    <a:pt x="56" y="19"/>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0" name="Freeform 115"/>
            <p:cNvSpPr>
              <a:spLocks/>
            </p:cNvSpPr>
            <p:nvPr/>
          </p:nvSpPr>
          <p:spPr bwMode="auto">
            <a:xfrm>
              <a:off x="4137" y="2463"/>
              <a:ext cx="400" cy="349"/>
            </a:xfrm>
            <a:custGeom>
              <a:avLst/>
              <a:gdLst>
                <a:gd name="T0" fmla="*/ 321 w 666"/>
                <a:gd name="T1" fmla="*/ 248 h 581"/>
                <a:gd name="T2" fmla="*/ 281 w 666"/>
                <a:gd name="T3" fmla="*/ 267 h 581"/>
                <a:gd name="T4" fmla="*/ 236 w 666"/>
                <a:gd name="T5" fmla="*/ 308 h 581"/>
                <a:gd name="T6" fmla="*/ 297 w 666"/>
                <a:gd name="T7" fmla="*/ 333 h 581"/>
                <a:gd name="T8" fmla="*/ 362 w 666"/>
                <a:gd name="T9" fmla="*/ 354 h 581"/>
                <a:gd name="T10" fmla="*/ 432 w 666"/>
                <a:gd name="T11" fmla="*/ 357 h 581"/>
                <a:gd name="T12" fmla="*/ 506 w 666"/>
                <a:gd name="T13" fmla="*/ 327 h 581"/>
                <a:gd name="T14" fmla="*/ 602 w 666"/>
                <a:gd name="T15" fmla="*/ 287 h 581"/>
                <a:gd name="T16" fmla="*/ 596 w 666"/>
                <a:gd name="T17" fmla="*/ 320 h 581"/>
                <a:gd name="T18" fmla="*/ 572 w 666"/>
                <a:gd name="T19" fmla="*/ 454 h 581"/>
                <a:gd name="T20" fmla="*/ 607 w 666"/>
                <a:gd name="T21" fmla="*/ 489 h 581"/>
                <a:gd name="T22" fmla="*/ 602 w 666"/>
                <a:gd name="T23" fmla="*/ 562 h 581"/>
                <a:gd name="T24" fmla="*/ 626 w 666"/>
                <a:gd name="T25" fmla="*/ 581 h 581"/>
                <a:gd name="T26" fmla="*/ 642 w 666"/>
                <a:gd name="T27" fmla="*/ 552 h 581"/>
                <a:gd name="T28" fmla="*/ 662 w 666"/>
                <a:gd name="T29" fmla="*/ 494 h 581"/>
                <a:gd name="T30" fmla="*/ 635 w 666"/>
                <a:gd name="T31" fmla="*/ 455 h 581"/>
                <a:gd name="T32" fmla="*/ 654 w 666"/>
                <a:gd name="T33" fmla="*/ 389 h 581"/>
                <a:gd name="T34" fmla="*/ 630 w 666"/>
                <a:gd name="T35" fmla="*/ 317 h 581"/>
                <a:gd name="T36" fmla="*/ 628 w 666"/>
                <a:gd name="T37" fmla="*/ 266 h 581"/>
                <a:gd name="T38" fmla="*/ 588 w 666"/>
                <a:gd name="T39" fmla="*/ 241 h 581"/>
                <a:gd name="T40" fmla="*/ 524 w 666"/>
                <a:gd name="T41" fmla="*/ 272 h 581"/>
                <a:gd name="T42" fmla="*/ 441 w 666"/>
                <a:gd name="T43" fmla="*/ 266 h 581"/>
                <a:gd name="T44" fmla="*/ 362 w 666"/>
                <a:gd name="T45" fmla="*/ 266 h 581"/>
                <a:gd name="T46" fmla="*/ 354 w 666"/>
                <a:gd name="T47" fmla="*/ 251 h 581"/>
                <a:gd name="T48" fmla="*/ 362 w 666"/>
                <a:gd name="T49" fmla="*/ 207 h 581"/>
                <a:gd name="T50" fmla="*/ 304 w 666"/>
                <a:gd name="T51" fmla="*/ 171 h 581"/>
                <a:gd name="T52" fmla="*/ 214 w 666"/>
                <a:gd name="T53" fmla="*/ 162 h 581"/>
                <a:gd name="T54" fmla="*/ 184 w 666"/>
                <a:gd name="T55" fmla="*/ 162 h 581"/>
                <a:gd name="T56" fmla="*/ 232 w 666"/>
                <a:gd name="T57" fmla="*/ 115 h 581"/>
                <a:gd name="T58" fmla="*/ 249 w 666"/>
                <a:gd name="T59" fmla="*/ 67 h 581"/>
                <a:gd name="T60" fmla="*/ 276 w 666"/>
                <a:gd name="T61" fmla="*/ 5 h 581"/>
                <a:gd name="T62" fmla="*/ 235 w 666"/>
                <a:gd name="T63" fmla="*/ 44 h 581"/>
                <a:gd name="T64" fmla="*/ 214 w 666"/>
                <a:gd name="T65" fmla="*/ 54 h 581"/>
                <a:gd name="T66" fmla="*/ 100 w 666"/>
                <a:gd name="T67" fmla="*/ 150 h 581"/>
                <a:gd name="T68" fmla="*/ 51 w 666"/>
                <a:gd name="T69" fmla="*/ 87 h 581"/>
                <a:gd name="T70" fmla="*/ 5 w 666"/>
                <a:gd name="T71" fmla="*/ 93 h 581"/>
                <a:gd name="T72" fmla="*/ 69 w 666"/>
                <a:gd name="T73" fmla="*/ 158 h 581"/>
                <a:gd name="T74" fmla="*/ 74 w 666"/>
                <a:gd name="T75" fmla="*/ 235 h 581"/>
                <a:gd name="T76" fmla="*/ 32 w 666"/>
                <a:gd name="T77" fmla="*/ 240 h 581"/>
                <a:gd name="T78" fmla="*/ 9 w 666"/>
                <a:gd name="T79" fmla="*/ 222 h 581"/>
                <a:gd name="T80" fmla="*/ 17 w 666"/>
                <a:gd name="T81" fmla="*/ 257 h 581"/>
                <a:gd name="T82" fmla="*/ 17 w 666"/>
                <a:gd name="T83" fmla="*/ 292 h 581"/>
                <a:gd name="T84" fmla="*/ 31 w 666"/>
                <a:gd name="T85" fmla="*/ 313 h 581"/>
                <a:gd name="T86" fmla="*/ 59 w 666"/>
                <a:gd name="T87" fmla="*/ 309 h 581"/>
                <a:gd name="T88" fmla="*/ 122 w 666"/>
                <a:gd name="T89" fmla="*/ 247 h 581"/>
                <a:gd name="T90" fmla="*/ 163 w 666"/>
                <a:gd name="T91" fmla="*/ 240 h 581"/>
                <a:gd name="T92" fmla="*/ 321 w 666"/>
                <a:gd name="T93" fmla="*/ 248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66" h="581">
                  <a:moveTo>
                    <a:pt x="321" y="248"/>
                  </a:moveTo>
                  <a:lnTo>
                    <a:pt x="321" y="248"/>
                  </a:lnTo>
                  <a:lnTo>
                    <a:pt x="317" y="264"/>
                  </a:lnTo>
                  <a:lnTo>
                    <a:pt x="281" y="267"/>
                  </a:lnTo>
                  <a:lnTo>
                    <a:pt x="235" y="290"/>
                  </a:lnTo>
                  <a:lnTo>
                    <a:pt x="236" y="308"/>
                  </a:lnTo>
                  <a:lnTo>
                    <a:pt x="250" y="321"/>
                  </a:lnTo>
                  <a:lnTo>
                    <a:pt x="297" y="333"/>
                  </a:lnTo>
                  <a:lnTo>
                    <a:pt x="340" y="333"/>
                  </a:lnTo>
                  <a:lnTo>
                    <a:pt x="362" y="354"/>
                  </a:lnTo>
                  <a:lnTo>
                    <a:pt x="396" y="361"/>
                  </a:lnTo>
                  <a:lnTo>
                    <a:pt x="432" y="357"/>
                  </a:lnTo>
                  <a:lnTo>
                    <a:pt x="457" y="340"/>
                  </a:lnTo>
                  <a:lnTo>
                    <a:pt x="506" y="327"/>
                  </a:lnTo>
                  <a:lnTo>
                    <a:pt x="588" y="280"/>
                  </a:lnTo>
                  <a:lnTo>
                    <a:pt x="602" y="287"/>
                  </a:lnTo>
                  <a:lnTo>
                    <a:pt x="605" y="296"/>
                  </a:lnTo>
                  <a:lnTo>
                    <a:pt x="596" y="320"/>
                  </a:lnTo>
                  <a:lnTo>
                    <a:pt x="601" y="346"/>
                  </a:lnTo>
                  <a:lnTo>
                    <a:pt x="572" y="454"/>
                  </a:lnTo>
                  <a:lnTo>
                    <a:pt x="592" y="478"/>
                  </a:lnTo>
                  <a:lnTo>
                    <a:pt x="607" y="489"/>
                  </a:lnTo>
                  <a:lnTo>
                    <a:pt x="600" y="519"/>
                  </a:lnTo>
                  <a:lnTo>
                    <a:pt x="602" y="562"/>
                  </a:lnTo>
                  <a:lnTo>
                    <a:pt x="616" y="580"/>
                  </a:lnTo>
                  <a:lnTo>
                    <a:pt x="626" y="581"/>
                  </a:lnTo>
                  <a:lnTo>
                    <a:pt x="626" y="570"/>
                  </a:lnTo>
                  <a:lnTo>
                    <a:pt x="642" y="552"/>
                  </a:lnTo>
                  <a:lnTo>
                    <a:pt x="666" y="540"/>
                  </a:lnTo>
                  <a:lnTo>
                    <a:pt x="662" y="494"/>
                  </a:lnTo>
                  <a:lnTo>
                    <a:pt x="640" y="471"/>
                  </a:lnTo>
                  <a:lnTo>
                    <a:pt x="635" y="455"/>
                  </a:lnTo>
                  <a:lnTo>
                    <a:pt x="655" y="405"/>
                  </a:lnTo>
                  <a:lnTo>
                    <a:pt x="654" y="389"/>
                  </a:lnTo>
                  <a:lnTo>
                    <a:pt x="642" y="362"/>
                  </a:lnTo>
                  <a:lnTo>
                    <a:pt x="630" y="317"/>
                  </a:lnTo>
                  <a:lnTo>
                    <a:pt x="634" y="296"/>
                  </a:lnTo>
                  <a:lnTo>
                    <a:pt x="628" y="266"/>
                  </a:lnTo>
                  <a:lnTo>
                    <a:pt x="596" y="261"/>
                  </a:lnTo>
                  <a:lnTo>
                    <a:pt x="588" y="241"/>
                  </a:lnTo>
                  <a:lnTo>
                    <a:pt x="556" y="247"/>
                  </a:lnTo>
                  <a:lnTo>
                    <a:pt x="524" y="272"/>
                  </a:lnTo>
                  <a:lnTo>
                    <a:pt x="481" y="283"/>
                  </a:lnTo>
                  <a:lnTo>
                    <a:pt x="441" y="266"/>
                  </a:lnTo>
                  <a:lnTo>
                    <a:pt x="389" y="275"/>
                  </a:lnTo>
                  <a:lnTo>
                    <a:pt x="362" y="266"/>
                  </a:lnTo>
                  <a:lnTo>
                    <a:pt x="354" y="265"/>
                  </a:lnTo>
                  <a:lnTo>
                    <a:pt x="354" y="251"/>
                  </a:lnTo>
                  <a:lnTo>
                    <a:pt x="371" y="239"/>
                  </a:lnTo>
                  <a:lnTo>
                    <a:pt x="362" y="207"/>
                  </a:lnTo>
                  <a:lnTo>
                    <a:pt x="335" y="177"/>
                  </a:lnTo>
                  <a:lnTo>
                    <a:pt x="304" y="171"/>
                  </a:lnTo>
                  <a:lnTo>
                    <a:pt x="269" y="154"/>
                  </a:lnTo>
                  <a:lnTo>
                    <a:pt x="214" y="162"/>
                  </a:lnTo>
                  <a:lnTo>
                    <a:pt x="197" y="171"/>
                  </a:lnTo>
                  <a:lnTo>
                    <a:pt x="184" y="162"/>
                  </a:lnTo>
                  <a:lnTo>
                    <a:pt x="201" y="136"/>
                  </a:lnTo>
                  <a:lnTo>
                    <a:pt x="232" y="115"/>
                  </a:lnTo>
                  <a:lnTo>
                    <a:pt x="248" y="89"/>
                  </a:lnTo>
                  <a:lnTo>
                    <a:pt x="249" y="67"/>
                  </a:lnTo>
                  <a:lnTo>
                    <a:pt x="265" y="23"/>
                  </a:lnTo>
                  <a:lnTo>
                    <a:pt x="276" y="5"/>
                  </a:lnTo>
                  <a:lnTo>
                    <a:pt x="264" y="0"/>
                  </a:lnTo>
                  <a:lnTo>
                    <a:pt x="235" y="44"/>
                  </a:lnTo>
                  <a:lnTo>
                    <a:pt x="222" y="57"/>
                  </a:lnTo>
                  <a:lnTo>
                    <a:pt x="214" y="54"/>
                  </a:lnTo>
                  <a:lnTo>
                    <a:pt x="117" y="150"/>
                  </a:lnTo>
                  <a:lnTo>
                    <a:pt x="100" y="150"/>
                  </a:lnTo>
                  <a:lnTo>
                    <a:pt x="97" y="135"/>
                  </a:lnTo>
                  <a:lnTo>
                    <a:pt x="51" y="87"/>
                  </a:lnTo>
                  <a:lnTo>
                    <a:pt x="11" y="89"/>
                  </a:lnTo>
                  <a:lnTo>
                    <a:pt x="5" y="93"/>
                  </a:lnTo>
                  <a:lnTo>
                    <a:pt x="47" y="130"/>
                  </a:lnTo>
                  <a:lnTo>
                    <a:pt x="69" y="158"/>
                  </a:lnTo>
                  <a:lnTo>
                    <a:pt x="62" y="181"/>
                  </a:lnTo>
                  <a:lnTo>
                    <a:pt x="74" y="235"/>
                  </a:lnTo>
                  <a:lnTo>
                    <a:pt x="50" y="250"/>
                  </a:lnTo>
                  <a:lnTo>
                    <a:pt x="32" y="240"/>
                  </a:lnTo>
                  <a:lnTo>
                    <a:pt x="24" y="218"/>
                  </a:lnTo>
                  <a:lnTo>
                    <a:pt x="9" y="222"/>
                  </a:lnTo>
                  <a:lnTo>
                    <a:pt x="0" y="230"/>
                  </a:lnTo>
                  <a:lnTo>
                    <a:pt x="17" y="257"/>
                  </a:lnTo>
                  <a:lnTo>
                    <a:pt x="24" y="285"/>
                  </a:lnTo>
                  <a:lnTo>
                    <a:pt x="17" y="292"/>
                  </a:lnTo>
                  <a:lnTo>
                    <a:pt x="17" y="313"/>
                  </a:lnTo>
                  <a:lnTo>
                    <a:pt x="31" y="313"/>
                  </a:lnTo>
                  <a:lnTo>
                    <a:pt x="51" y="307"/>
                  </a:lnTo>
                  <a:lnTo>
                    <a:pt x="59" y="309"/>
                  </a:lnTo>
                  <a:lnTo>
                    <a:pt x="89" y="302"/>
                  </a:lnTo>
                  <a:lnTo>
                    <a:pt x="122" y="247"/>
                  </a:lnTo>
                  <a:lnTo>
                    <a:pt x="131" y="239"/>
                  </a:lnTo>
                  <a:lnTo>
                    <a:pt x="163" y="240"/>
                  </a:lnTo>
                  <a:lnTo>
                    <a:pt x="184" y="236"/>
                  </a:lnTo>
                  <a:lnTo>
                    <a:pt x="321" y="248"/>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1" name="Freeform 116"/>
            <p:cNvSpPr>
              <a:spLocks/>
            </p:cNvSpPr>
            <p:nvPr/>
          </p:nvSpPr>
          <p:spPr bwMode="auto">
            <a:xfrm>
              <a:off x="4483" y="2527"/>
              <a:ext cx="46" cy="34"/>
            </a:xfrm>
            <a:custGeom>
              <a:avLst/>
              <a:gdLst>
                <a:gd name="T0" fmla="*/ 25 w 77"/>
                <a:gd name="T1" fmla="*/ 11 h 57"/>
                <a:gd name="T2" fmla="*/ 25 w 77"/>
                <a:gd name="T3" fmla="*/ 11 h 57"/>
                <a:gd name="T4" fmla="*/ 24 w 77"/>
                <a:gd name="T5" fmla="*/ 4 h 57"/>
                <a:gd name="T6" fmla="*/ 15 w 77"/>
                <a:gd name="T7" fmla="*/ 0 h 57"/>
                <a:gd name="T8" fmla="*/ 6 w 77"/>
                <a:gd name="T9" fmla="*/ 2 h 57"/>
                <a:gd name="T10" fmla="*/ 6 w 77"/>
                <a:gd name="T11" fmla="*/ 16 h 57"/>
                <a:gd name="T12" fmla="*/ 0 w 77"/>
                <a:gd name="T13" fmla="*/ 30 h 57"/>
                <a:gd name="T14" fmla="*/ 7 w 77"/>
                <a:gd name="T15" fmla="*/ 40 h 57"/>
                <a:gd name="T16" fmla="*/ 26 w 77"/>
                <a:gd name="T17" fmla="*/ 41 h 57"/>
                <a:gd name="T18" fmla="*/ 42 w 77"/>
                <a:gd name="T19" fmla="*/ 45 h 57"/>
                <a:gd name="T20" fmla="*/ 49 w 77"/>
                <a:gd name="T21" fmla="*/ 56 h 57"/>
                <a:gd name="T22" fmla="*/ 58 w 77"/>
                <a:gd name="T23" fmla="*/ 57 h 57"/>
                <a:gd name="T24" fmla="*/ 77 w 77"/>
                <a:gd name="T25" fmla="*/ 50 h 57"/>
                <a:gd name="T26" fmla="*/ 77 w 77"/>
                <a:gd name="T27" fmla="*/ 37 h 57"/>
                <a:gd name="T28" fmla="*/ 71 w 77"/>
                <a:gd name="T29" fmla="*/ 26 h 57"/>
                <a:gd name="T30" fmla="*/ 59 w 77"/>
                <a:gd name="T31" fmla="*/ 32 h 57"/>
                <a:gd name="T32" fmla="*/ 42 w 77"/>
                <a:gd name="T33" fmla="*/ 23 h 57"/>
                <a:gd name="T34" fmla="*/ 21 w 77"/>
                <a:gd name="T35" fmla="*/ 24 h 57"/>
                <a:gd name="T36" fmla="*/ 25 w 77"/>
                <a:gd name="T37" fmla="*/ 11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 h="57">
                  <a:moveTo>
                    <a:pt x="25" y="11"/>
                  </a:moveTo>
                  <a:lnTo>
                    <a:pt x="25" y="11"/>
                  </a:lnTo>
                  <a:lnTo>
                    <a:pt x="24" y="4"/>
                  </a:lnTo>
                  <a:lnTo>
                    <a:pt x="15" y="0"/>
                  </a:lnTo>
                  <a:lnTo>
                    <a:pt x="6" y="2"/>
                  </a:lnTo>
                  <a:lnTo>
                    <a:pt x="6" y="16"/>
                  </a:lnTo>
                  <a:lnTo>
                    <a:pt x="0" y="30"/>
                  </a:lnTo>
                  <a:lnTo>
                    <a:pt x="7" y="40"/>
                  </a:lnTo>
                  <a:lnTo>
                    <a:pt x="26" y="41"/>
                  </a:lnTo>
                  <a:lnTo>
                    <a:pt x="42" y="45"/>
                  </a:lnTo>
                  <a:lnTo>
                    <a:pt x="49" y="56"/>
                  </a:lnTo>
                  <a:lnTo>
                    <a:pt x="58" y="57"/>
                  </a:lnTo>
                  <a:lnTo>
                    <a:pt x="77" y="50"/>
                  </a:lnTo>
                  <a:lnTo>
                    <a:pt x="77" y="37"/>
                  </a:lnTo>
                  <a:lnTo>
                    <a:pt x="71" y="26"/>
                  </a:lnTo>
                  <a:lnTo>
                    <a:pt x="59" y="32"/>
                  </a:lnTo>
                  <a:lnTo>
                    <a:pt x="42" y="23"/>
                  </a:lnTo>
                  <a:lnTo>
                    <a:pt x="21" y="24"/>
                  </a:lnTo>
                  <a:lnTo>
                    <a:pt x="25" y="11"/>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2" name="Freeform 117"/>
            <p:cNvSpPr>
              <a:spLocks/>
            </p:cNvSpPr>
            <p:nvPr/>
          </p:nvSpPr>
          <p:spPr bwMode="auto">
            <a:xfrm>
              <a:off x="4055" y="2218"/>
              <a:ext cx="42" cy="72"/>
            </a:xfrm>
            <a:custGeom>
              <a:avLst/>
              <a:gdLst>
                <a:gd name="T0" fmla="*/ 18 w 71"/>
                <a:gd name="T1" fmla="*/ 54 h 120"/>
                <a:gd name="T2" fmla="*/ 18 w 71"/>
                <a:gd name="T3" fmla="*/ 54 h 120"/>
                <a:gd name="T4" fmla="*/ 31 w 71"/>
                <a:gd name="T5" fmla="*/ 80 h 120"/>
                <a:gd name="T6" fmla="*/ 55 w 71"/>
                <a:gd name="T7" fmla="*/ 116 h 120"/>
                <a:gd name="T8" fmla="*/ 61 w 71"/>
                <a:gd name="T9" fmla="*/ 120 h 120"/>
                <a:gd name="T10" fmla="*/ 68 w 71"/>
                <a:gd name="T11" fmla="*/ 111 h 120"/>
                <a:gd name="T12" fmla="*/ 71 w 71"/>
                <a:gd name="T13" fmla="*/ 100 h 120"/>
                <a:gd name="T14" fmla="*/ 67 w 71"/>
                <a:gd name="T15" fmla="*/ 87 h 120"/>
                <a:gd name="T16" fmla="*/ 55 w 71"/>
                <a:gd name="T17" fmla="*/ 63 h 120"/>
                <a:gd name="T18" fmla="*/ 43 w 71"/>
                <a:gd name="T19" fmla="*/ 15 h 120"/>
                <a:gd name="T20" fmla="*/ 31 w 71"/>
                <a:gd name="T21" fmla="*/ 3 h 120"/>
                <a:gd name="T22" fmla="*/ 9 w 71"/>
                <a:gd name="T23" fmla="*/ 0 h 120"/>
                <a:gd name="T24" fmla="*/ 4 w 71"/>
                <a:gd name="T25" fmla="*/ 2 h 120"/>
                <a:gd name="T26" fmla="*/ 4 w 71"/>
                <a:gd name="T27" fmla="*/ 12 h 120"/>
                <a:gd name="T28" fmla="*/ 0 w 71"/>
                <a:gd name="T29" fmla="*/ 27 h 120"/>
                <a:gd name="T30" fmla="*/ 18 w 71"/>
                <a:gd name="T31" fmla="*/ 54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1" h="120">
                  <a:moveTo>
                    <a:pt x="18" y="54"/>
                  </a:moveTo>
                  <a:lnTo>
                    <a:pt x="18" y="54"/>
                  </a:lnTo>
                  <a:lnTo>
                    <a:pt x="31" y="80"/>
                  </a:lnTo>
                  <a:lnTo>
                    <a:pt x="55" y="116"/>
                  </a:lnTo>
                  <a:lnTo>
                    <a:pt x="61" y="120"/>
                  </a:lnTo>
                  <a:lnTo>
                    <a:pt x="68" y="111"/>
                  </a:lnTo>
                  <a:lnTo>
                    <a:pt x="71" y="100"/>
                  </a:lnTo>
                  <a:lnTo>
                    <a:pt x="67" y="87"/>
                  </a:lnTo>
                  <a:lnTo>
                    <a:pt x="55" y="63"/>
                  </a:lnTo>
                  <a:lnTo>
                    <a:pt x="43" y="15"/>
                  </a:lnTo>
                  <a:lnTo>
                    <a:pt x="31" y="3"/>
                  </a:lnTo>
                  <a:lnTo>
                    <a:pt x="9" y="0"/>
                  </a:lnTo>
                  <a:lnTo>
                    <a:pt x="4" y="2"/>
                  </a:lnTo>
                  <a:lnTo>
                    <a:pt x="4" y="12"/>
                  </a:lnTo>
                  <a:lnTo>
                    <a:pt x="0" y="27"/>
                  </a:lnTo>
                  <a:lnTo>
                    <a:pt x="18" y="54"/>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3" name="Freeform 118"/>
            <p:cNvSpPr>
              <a:spLocks/>
            </p:cNvSpPr>
            <p:nvPr/>
          </p:nvSpPr>
          <p:spPr bwMode="auto">
            <a:xfrm>
              <a:off x="3904" y="2299"/>
              <a:ext cx="88" cy="101"/>
            </a:xfrm>
            <a:custGeom>
              <a:avLst/>
              <a:gdLst>
                <a:gd name="T0" fmla="*/ 23 w 146"/>
                <a:gd name="T1" fmla="*/ 7 h 168"/>
                <a:gd name="T2" fmla="*/ 23 w 146"/>
                <a:gd name="T3" fmla="*/ 7 h 168"/>
                <a:gd name="T4" fmla="*/ 7 w 146"/>
                <a:gd name="T5" fmla="*/ 0 h 168"/>
                <a:gd name="T6" fmla="*/ 0 w 146"/>
                <a:gd name="T7" fmla="*/ 4 h 168"/>
                <a:gd name="T8" fmla="*/ 2 w 146"/>
                <a:gd name="T9" fmla="*/ 57 h 168"/>
                <a:gd name="T10" fmla="*/ 6 w 146"/>
                <a:gd name="T11" fmla="*/ 71 h 168"/>
                <a:gd name="T12" fmla="*/ 53 w 146"/>
                <a:gd name="T13" fmla="*/ 122 h 168"/>
                <a:gd name="T14" fmla="*/ 119 w 146"/>
                <a:gd name="T15" fmla="*/ 168 h 168"/>
                <a:gd name="T16" fmla="*/ 130 w 146"/>
                <a:gd name="T17" fmla="*/ 166 h 168"/>
                <a:gd name="T18" fmla="*/ 146 w 146"/>
                <a:gd name="T19" fmla="*/ 139 h 168"/>
                <a:gd name="T20" fmla="*/ 144 w 146"/>
                <a:gd name="T21" fmla="*/ 122 h 168"/>
                <a:gd name="T22" fmla="*/ 130 w 146"/>
                <a:gd name="T23" fmla="*/ 99 h 168"/>
                <a:gd name="T24" fmla="*/ 69 w 146"/>
                <a:gd name="T25" fmla="*/ 54 h 168"/>
                <a:gd name="T26" fmla="*/ 23 w 146"/>
                <a:gd name="T27" fmla="*/ 7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6" h="168">
                  <a:moveTo>
                    <a:pt x="23" y="7"/>
                  </a:moveTo>
                  <a:lnTo>
                    <a:pt x="23" y="7"/>
                  </a:lnTo>
                  <a:lnTo>
                    <a:pt x="7" y="0"/>
                  </a:lnTo>
                  <a:lnTo>
                    <a:pt x="0" y="4"/>
                  </a:lnTo>
                  <a:lnTo>
                    <a:pt x="2" y="57"/>
                  </a:lnTo>
                  <a:lnTo>
                    <a:pt x="6" y="71"/>
                  </a:lnTo>
                  <a:lnTo>
                    <a:pt x="53" y="122"/>
                  </a:lnTo>
                  <a:lnTo>
                    <a:pt x="119" y="168"/>
                  </a:lnTo>
                  <a:lnTo>
                    <a:pt x="130" y="166"/>
                  </a:lnTo>
                  <a:lnTo>
                    <a:pt x="146" y="139"/>
                  </a:lnTo>
                  <a:lnTo>
                    <a:pt x="144" y="122"/>
                  </a:lnTo>
                  <a:lnTo>
                    <a:pt x="130" y="99"/>
                  </a:lnTo>
                  <a:lnTo>
                    <a:pt x="69" y="54"/>
                  </a:lnTo>
                  <a:lnTo>
                    <a:pt x="23" y="7"/>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4" name="Freeform 119"/>
            <p:cNvSpPr>
              <a:spLocks/>
            </p:cNvSpPr>
            <p:nvPr/>
          </p:nvSpPr>
          <p:spPr bwMode="auto">
            <a:xfrm>
              <a:off x="4106" y="2650"/>
              <a:ext cx="72" cy="53"/>
            </a:xfrm>
            <a:custGeom>
              <a:avLst/>
              <a:gdLst>
                <a:gd name="T0" fmla="*/ 106 w 119"/>
                <a:gd name="T1" fmla="*/ 14 h 88"/>
                <a:gd name="T2" fmla="*/ 106 w 119"/>
                <a:gd name="T3" fmla="*/ 14 h 88"/>
                <a:gd name="T4" fmla="*/ 101 w 119"/>
                <a:gd name="T5" fmla="*/ 23 h 88"/>
                <a:gd name="T6" fmla="*/ 41 w 119"/>
                <a:gd name="T7" fmla="*/ 42 h 88"/>
                <a:gd name="T8" fmla="*/ 5 w 119"/>
                <a:gd name="T9" fmla="*/ 67 h 88"/>
                <a:gd name="T10" fmla="*/ 0 w 119"/>
                <a:gd name="T11" fmla="*/ 79 h 88"/>
                <a:gd name="T12" fmla="*/ 8 w 119"/>
                <a:gd name="T13" fmla="*/ 82 h 88"/>
                <a:gd name="T14" fmla="*/ 20 w 119"/>
                <a:gd name="T15" fmla="*/ 76 h 88"/>
                <a:gd name="T16" fmla="*/ 32 w 119"/>
                <a:gd name="T17" fmla="*/ 88 h 88"/>
                <a:gd name="T18" fmla="*/ 100 w 119"/>
                <a:gd name="T19" fmla="*/ 45 h 88"/>
                <a:gd name="T20" fmla="*/ 116 w 119"/>
                <a:gd name="T21" fmla="*/ 32 h 88"/>
                <a:gd name="T22" fmla="*/ 119 w 119"/>
                <a:gd name="T23" fmla="*/ 21 h 88"/>
                <a:gd name="T24" fmla="*/ 110 w 119"/>
                <a:gd name="T25" fmla="*/ 4 h 88"/>
                <a:gd name="T26" fmla="*/ 103 w 119"/>
                <a:gd name="T27" fmla="*/ 0 h 88"/>
                <a:gd name="T28" fmla="*/ 106 w 119"/>
                <a:gd name="T29" fmla="*/ 1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9" h="88">
                  <a:moveTo>
                    <a:pt x="106" y="14"/>
                  </a:moveTo>
                  <a:lnTo>
                    <a:pt x="106" y="14"/>
                  </a:lnTo>
                  <a:lnTo>
                    <a:pt x="101" y="23"/>
                  </a:lnTo>
                  <a:lnTo>
                    <a:pt x="41" y="42"/>
                  </a:lnTo>
                  <a:lnTo>
                    <a:pt x="5" y="67"/>
                  </a:lnTo>
                  <a:lnTo>
                    <a:pt x="0" y="79"/>
                  </a:lnTo>
                  <a:lnTo>
                    <a:pt x="8" y="82"/>
                  </a:lnTo>
                  <a:lnTo>
                    <a:pt x="20" y="76"/>
                  </a:lnTo>
                  <a:lnTo>
                    <a:pt x="32" y="88"/>
                  </a:lnTo>
                  <a:lnTo>
                    <a:pt x="100" y="45"/>
                  </a:lnTo>
                  <a:lnTo>
                    <a:pt x="116" y="32"/>
                  </a:lnTo>
                  <a:lnTo>
                    <a:pt x="119" y="21"/>
                  </a:lnTo>
                  <a:lnTo>
                    <a:pt x="110" y="4"/>
                  </a:lnTo>
                  <a:lnTo>
                    <a:pt x="103" y="0"/>
                  </a:lnTo>
                  <a:lnTo>
                    <a:pt x="106" y="14"/>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5" name="Freeform 120"/>
            <p:cNvSpPr>
              <a:spLocks/>
            </p:cNvSpPr>
            <p:nvPr/>
          </p:nvSpPr>
          <p:spPr bwMode="auto">
            <a:xfrm>
              <a:off x="3994" y="2816"/>
              <a:ext cx="67" cy="80"/>
            </a:xfrm>
            <a:custGeom>
              <a:avLst/>
              <a:gdLst>
                <a:gd name="T0" fmla="*/ 106 w 111"/>
                <a:gd name="T1" fmla="*/ 51 h 133"/>
                <a:gd name="T2" fmla="*/ 106 w 111"/>
                <a:gd name="T3" fmla="*/ 51 h 133"/>
                <a:gd name="T4" fmla="*/ 111 w 111"/>
                <a:gd name="T5" fmla="*/ 29 h 133"/>
                <a:gd name="T6" fmla="*/ 111 w 111"/>
                <a:gd name="T7" fmla="*/ 12 h 133"/>
                <a:gd name="T8" fmla="*/ 106 w 111"/>
                <a:gd name="T9" fmla="*/ 0 h 133"/>
                <a:gd name="T10" fmla="*/ 91 w 111"/>
                <a:gd name="T11" fmla="*/ 4 h 133"/>
                <a:gd name="T12" fmla="*/ 74 w 111"/>
                <a:gd name="T13" fmla="*/ 36 h 133"/>
                <a:gd name="T14" fmla="*/ 57 w 111"/>
                <a:gd name="T15" fmla="*/ 52 h 133"/>
                <a:gd name="T16" fmla="*/ 14 w 111"/>
                <a:gd name="T17" fmla="*/ 74 h 133"/>
                <a:gd name="T18" fmla="*/ 0 w 111"/>
                <a:gd name="T19" fmla="*/ 105 h 133"/>
                <a:gd name="T20" fmla="*/ 3 w 111"/>
                <a:gd name="T21" fmla="*/ 115 h 133"/>
                <a:gd name="T22" fmla="*/ 23 w 111"/>
                <a:gd name="T23" fmla="*/ 133 h 133"/>
                <a:gd name="T24" fmla="*/ 32 w 111"/>
                <a:gd name="T25" fmla="*/ 132 h 133"/>
                <a:gd name="T26" fmla="*/ 48 w 111"/>
                <a:gd name="T27" fmla="*/ 112 h 133"/>
                <a:gd name="T28" fmla="*/ 50 w 111"/>
                <a:gd name="T29" fmla="*/ 99 h 133"/>
                <a:gd name="T30" fmla="*/ 106 w 111"/>
                <a:gd name="T31" fmla="*/ 51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1" h="133">
                  <a:moveTo>
                    <a:pt x="106" y="51"/>
                  </a:moveTo>
                  <a:lnTo>
                    <a:pt x="106" y="51"/>
                  </a:lnTo>
                  <a:lnTo>
                    <a:pt x="111" y="29"/>
                  </a:lnTo>
                  <a:lnTo>
                    <a:pt x="111" y="12"/>
                  </a:lnTo>
                  <a:lnTo>
                    <a:pt x="106" y="0"/>
                  </a:lnTo>
                  <a:lnTo>
                    <a:pt x="91" y="4"/>
                  </a:lnTo>
                  <a:lnTo>
                    <a:pt x="74" y="36"/>
                  </a:lnTo>
                  <a:lnTo>
                    <a:pt x="57" y="52"/>
                  </a:lnTo>
                  <a:lnTo>
                    <a:pt x="14" y="74"/>
                  </a:lnTo>
                  <a:lnTo>
                    <a:pt x="0" y="105"/>
                  </a:lnTo>
                  <a:lnTo>
                    <a:pt x="3" y="115"/>
                  </a:lnTo>
                  <a:lnTo>
                    <a:pt x="23" y="133"/>
                  </a:lnTo>
                  <a:lnTo>
                    <a:pt x="32" y="132"/>
                  </a:lnTo>
                  <a:lnTo>
                    <a:pt x="48" y="112"/>
                  </a:lnTo>
                  <a:lnTo>
                    <a:pt x="50" y="99"/>
                  </a:lnTo>
                  <a:lnTo>
                    <a:pt x="106" y="51"/>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6" name="Freeform 121"/>
            <p:cNvSpPr>
              <a:spLocks/>
            </p:cNvSpPr>
            <p:nvPr/>
          </p:nvSpPr>
          <p:spPr bwMode="auto">
            <a:xfrm>
              <a:off x="3947" y="2956"/>
              <a:ext cx="30" cy="54"/>
            </a:xfrm>
            <a:custGeom>
              <a:avLst/>
              <a:gdLst>
                <a:gd name="T0" fmla="*/ 49 w 49"/>
                <a:gd name="T1" fmla="*/ 11 h 90"/>
                <a:gd name="T2" fmla="*/ 49 w 49"/>
                <a:gd name="T3" fmla="*/ 11 h 90"/>
                <a:gd name="T4" fmla="*/ 49 w 49"/>
                <a:gd name="T5" fmla="*/ 1 h 90"/>
                <a:gd name="T6" fmla="*/ 37 w 49"/>
                <a:gd name="T7" fmla="*/ 0 h 90"/>
                <a:gd name="T8" fmla="*/ 33 w 49"/>
                <a:gd name="T9" fmla="*/ 17 h 90"/>
                <a:gd name="T10" fmla="*/ 20 w 49"/>
                <a:gd name="T11" fmla="*/ 19 h 90"/>
                <a:gd name="T12" fmla="*/ 0 w 49"/>
                <a:gd name="T13" fmla="*/ 72 h 90"/>
                <a:gd name="T14" fmla="*/ 10 w 49"/>
                <a:gd name="T15" fmla="*/ 90 h 90"/>
                <a:gd name="T16" fmla="*/ 28 w 49"/>
                <a:gd name="T17" fmla="*/ 66 h 90"/>
                <a:gd name="T18" fmla="*/ 28 w 49"/>
                <a:gd name="T19" fmla="*/ 53 h 90"/>
                <a:gd name="T20" fmla="*/ 25 w 49"/>
                <a:gd name="T21" fmla="*/ 46 h 90"/>
                <a:gd name="T22" fmla="*/ 39 w 49"/>
                <a:gd name="T23" fmla="*/ 38 h 90"/>
                <a:gd name="T24" fmla="*/ 37 w 49"/>
                <a:gd name="T25" fmla="*/ 22 h 90"/>
                <a:gd name="T26" fmla="*/ 49 w 49"/>
                <a:gd name="T27" fmla="*/ 11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90">
                  <a:moveTo>
                    <a:pt x="49" y="11"/>
                  </a:moveTo>
                  <a:lnTo>
                    <a:pt x="49" y="11"/>
                  </a:lnTo>
                  <a:lnTo>
                    <a:pt x="49" y="1"/>
                  </a:lnTo>
                  <a:lnTo>
                    <a:pt x="37" y="0"/>
                  </a:lnTo>
                  <a:lnTo>
                    <a:pt x="33" y="17"/>
                  </a:lnTo>
                  <a:lnTo>
                    <a:pt x="20" y="19"/>
                  </a:lnTo>
                  <a:lnTo>
                    <a:pt x="0" y="72"/>
                  </a:lnTo>
                  <a:lnTo>
                    <a:pt x="10" y="90"/>
                  </a:lnTo>
                  <a:lnTo>
                    <a:pt x="28" y="66"/>
                  </a:lnTo>
                  <a:lnTo>
                    <a:pt x="28" y="53"/>
                  </a:lnTo>
                  <a:lnTo>
                    <a:pt x="25" y="46"/>
                  </a:lnTo>
                  <a:lnTo>
                    <a:pt x="39" y="38"/>
                  </a:lnTo>
                  <a:lnTo>
                    <a:pt x="37" y="22"/>
                  </a:lnTo>
                  <a:lnTo>
                    <a:pt x="49" y="11"/>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7" name="Freeform 122"/>
            <p:cNvSpPr>
              <a:spLocks/>
            </p:cNvSpPr>
            <p:nvPr/>
          </p:nvSpPr>
          <p:spPr bwMode="auto">
            <a:xfrm>
              <a:off x="2048" y="2597"/>
              <a:ext cx="520" cy="411"/>
            </a:xfrm>
            <a:custGeom>
              <a:avLst/>
              <a:gdLst>
                <a:gd name="T0" fmla="*/ 749 w 866"/>
                <a:gd name="T1" fmla="*/ 11 h 684"/>
                <a:gd name="T2" fmla="*/ 749 w 866"/>
                <a:gd name="T3" fmla="*/ 11 h 684"/>
                <a:gd name="T4" fmla="*/ 722 w 866"/>
                <a:gd name="T5" fmla="*/ 0 h 684"/>
                <a:gd name="T6" fmla="*/ 698 w 866"/>
                <a:gd name="T7" fmla="*/ 16 h 684"/>
                <a:gd name="T8" fmla="*/ 672 w 866"/>
                <a:gd name="T9" fmla="*/ 48 h 684"/>
                <a:gd name="T10" fmla="*/ 544 w 866"/>
                <a:gd name="T11" fmla="*/ 98 h 684"/>
                <a:gd name="T12" fmla="*/ 501 w 866"/>
                <a:gd name="T13" fmla="*/ 127 h 684"/>
                <a:gd name="T14" fmla="*/ 503 w 866"/>
                <a:gd name="T15" fmla="*/ 168 h 684"/>
                <a:gd name="T16" fmla="*/ 494 w 866"/>
                <a:gd name="T17" fmla="*/ 201 h 684"/>
                <a:gd name="T18" fmla="*/ 472 w 866"/>
                <a:gd name="T19" fmla="*/ 214 h 684"/>
                <a:gd name="T20" fmla="*/ 443 w 866"/>
                <a:gd name="T21" fmla="*/ 222 h 684"/>
                <a:gd name="T22" fmla="*/ 428 w 866"/>
                <a:gd name="T23" fmla="*/ 240 h 684"/>
                <a:gd name="T24" fmla="*/ 429 w 866"/>
                <a:gd name="T25" fmla="*/ 255 h 684"/>
                <a:gd name="T26" fmla="*/ 423 w 866"/>
                <a:gd name="T27" fmla="*/ 260 h 684"/>
                <a:gd name="T28" fmla="*/ 411 w 866"/>
                <a:gd name="T29" fmla="*/ 257 h 684"/>
                <a:gd name="T30" fmla="*/ 358 w 866"/>
                <a:gd name="T31" fmla="*/ 292 h 684"/>
                <a:gd name="T32" fmla="*/ 311 w 866"/>
                <a:gd name="T33" fmla="*/ 349 h 684"/>
                <a:gd name="T34" fmla="*/ 285 w 866"/>
                <a:gd name="T35" fmla="*/ 368 h 684"/>
                <a:gd name="T36" fmla="*/ 251 w 866"/>
                <a:gd name="T37" fmla="*/ 426 h 684"/>
                <a:gd name="T38" fmla="*/ 248 w 866"/>
                <a:gd name="T39" fmla="*/ 444 h 684"/>
                <a:gd name="T40" fmla="*/ 201 w 866"/>
                <a:gd name="T41" fmla="*/ 483 h 684"/>
                <a:gd name="T42" fmla="*/ 169 w 866"/>
                <a:gd name="T43" fmla="*/ 496 h 684"/>
                <a:gd name="T44" fmla="*/ 142 w 866"/>
                <a:gd name="T45" fmla="*/ 532 h 684"/>
                <a:gd name="T46" fmla="*/ 109 w 866"/>
                <a:gd name="T47" fmla="*/ 548 h 684"/>
                <a:gd name="T48" fmla="*/ 100 w 866"/>
                <a:gd name="T49" fmla="*/ 566 h 684"/>
                <a:gd name="T50" fmla="*/ 52 w 866"/>
                <a:gd name="T51" fmla="*/ 593 h 684"/>
                <a:gd name="T52" fmla="*/ 0 w 866"/>
                <a:gd name="T53" fmla="*/ 634 h 684"/>
                <a:gd name="T54" fmla="*/ 3 w 866"/>
                <a:gd name="T55" fmla="*/ 660 h 684"/>
                <a:gd name="T56" fmla="*/ 25 w 866"/>
                <a:gd name="T57" fmla="*/ 684 h 684"/>
                <a:gd name="T58" fmla="*/ 50 w 866"/>
                <a:gd name="T59" fmla="*/ 681 h 684"/>
                <a:gd name="T60" fmla="*/ 171 w 866"/>
                <a:gd name="T61" fmla="*/ 620 h 684"/>
                <a:gd name="T62" fmla="*/ 220 w 866"/>
                <a:gd name="T63" fmla="*/ 619 h 684"/>
                <a:gd name="T64" fmla="*/ 238 w 866"/>
                <a:gd name="T65" fmla="*/ 633 h 684"/>
                <a:gd name="T66" fmla="*/ 257 w 866"/>
                <a:gd name="T67" fmla="*/ 632 h 684"/>
                <a:gd name="T68" fmla="*/ 359 w 866"/>
                <a:gd name="T69" fmla="*/ 529 h 684"/>
                <a:gd name="T70" fmla="*/ 409 w 866"/>
                <a:gd name="T71" fmla="*/ 506 h 684"/>
                <a:gd name="T72" fmla="*/ 439 w 866"/>
                <a:gd name="T73" fmla="*/ 472 h 684"/>
                <a:gd name="T74" fmla="*/ 478 w 866"/>
                <a:gd name="T75" fmla="*/ 444 h 684"/>
                <a:gd name="T76" fmla="*/ 534 w 866"/>
                <a:gd name="T77" fmla="*/ 377 h 684"/>
                <a:gd name="T78" fmla="*/ 552 w 866"/>
                <a:gd name="T79" fmla="*/ 352 h 684"/>
                <a:gd name="T80" fmla="*/ 601 w 866"/>
                <a:gd name="T81" fmla="*/ 322 h 684"/>
                <a:gd name="T82" fmla="*/ 683 w 866"/>
                <a:gd name="T83" fmla="*/ 256 h 684"/>
                <a:gd name="T84" fmla="*/ 723 w 866"/>
                <a:gd name="T85" fmla="*/ 208 h 684"/>
                <a:gd name="T86" fmla="*/ 816 w 866"/>
                <a:gd name="T87" fmla="*/ 152 h 684"/>
                <a:gd name="T88" fmla="*/ 844 w 866"/>
                <a:gd name="T89" fmla="*/ 111 h 684"/>
                <a:gd name="T90" fmla="*/ 847 w 866"/>
                <a:gd name="T91" fmla="*/ 99 h 684"/>
                <a:gd name="T92" fmla="*/ 855 w 866"/>
                <a:gd name="T93" fmla="*/ 85 h 684"/>
                <a:gd name="T94" fmla="*/ 866 w 866"/>
                <a:gd name="T95" fmla="*/ 76 h 684"/>
                <a:gd name="T96" fmla="*/ 847 w 866"/>
                <a:gd name="T97" fmla="*/ 40 h 684"/>
                <a:gd name="T98" fmla="*/ 825 w 866"/>
                <a:gd name="T99" fmla="*/ 17 h 684"/>
                <a:gd name="T100" fmla="*/ 796 w 866"/>
                <a:gd name="T101" fmla="*/ 23 h 684"/>
                <a:gd name="T102" fmla="*/ 786 w 866"/>
                <a:gd name="T103" fmla="*/ 30 h 684"/>
                <a:gd name="T104" fmla="*/ 756 w 866"/>
                <a:gd name="T105" fmla="*/ 22 h 684"/>
                <a:gd name="T106" fmla="*/ 749 w 866"/>
                <a:gd name="T107" fmla="*/ 11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66" h="684">
                  <a:moveTo>
                    <a:pt x="749" y="11"/>
                  </a:moveTo>
                  <a:lnTo>
                    <a:pt x="749" y="11"/>
                  </a:lnTo>
                  <a:lnTo>
                    <a:pt x="722" y="0"/>
                  </a:lnTo>
                  <a:lnTo>
                    <a:pt x="698" y="16"/>
                  </a:lnTo>
                  <a:lnTo>
                    <a:pt x="672" y="48"/>
                  </a:lnTo>
                  <a:lnTo>
                    <a:pt x="544" y="98"/>
                  </a:lnTo>
                  <a:lnTo>
                    <a:pt x="501" y="127"/>
                  </a:lnTo>
                  <a:lnTo>
                    <a:pt x="503" y="168"/>
                  </a:lnTo>
                  <a:lnTo>
                    <a:pt x="494" y="201"/>
                  </a:lnTo>
                  <a:lnTo>
                    <a:pt x="472" y="214"/>
                  </a:lnTo>
                  <a:lnTo>
                    <a:pt x="443" y="222"/>
                  </a:lnTo>
                  <a:lnTo>
                    <a:pt x="428" y="240"/>
                  </a:lnTo>
                  <a:lnTo>
                    <a:pt x="429" y="255"/>
                  </a:lnTo>
                  <a:lnTo>
                    <a:pt x="423" y="260"/>
                  </a:lnTo>
                  <a:lnTo>
                    <a:pt x="411" y="257"/>
                  </a:lnTo>
                  <a:lnTo>
                    <a:pt x="358" y="292"/>
                  </a:lnTo>
                  <a:lnTo>
                    <a:pt x="311" y="349"/>
                  </a:lnTo>
                  <a:lnTo>
                    <a:pt x="285" y="368"/>
                  </a:lnTo>
                  <a:lnTo>
                    <a:pt x="251" y="426"/>
                  </a:lnTo>
                  <a:lnTo>
                    <a:pt x="248" y="444"/>
                  </a:lnTo>
                  <a:lnTo>
                    <a:pt x="201" y="483"/>
                  </a:lnTo>
                  <a:lnTo>
                    <a:pt x="169" y="496"/>
                  </a:lnTo>
                  <a:lnTo>
                    <a:pt x="142" y="532"/>
                  </a:lnTo>
                  <a:lnTo>
                    <a:pt x="109" y="548"/>
                  </a:lnTo>
                  <a:lnTo>
                    <a:pt x="100" y="566"/>
                  </a:lnTo>
                  <a:lnTo>
                    <a:pt x="52" y="593"/>
                  </a:lnTo>
                  <a:lnTo>
                    <a:pt x="0" y="634"/>
                  </a:lnTo>
                  <a:lnTo>
                    <a:pt x="3" y="660"/>
                  </a:lnTo>
                  <a:lnTo>
                    <a:pt x="25" y="684"/>
                  </a:lnTo>
                  <a:lnTo>
                    <a:pt x="50" y="681"/>
                  </a:lnTo>
                  <a:lnTo>
                    <a:pt x="171" y="620"/>
                  </a:lnTo>
                  <a:lnTo>
                    <a:pt x="220" y="619"/>
                  </a:lnTo>
                  <a:lnTo>
                    <a:pt x="238" y="633"/>
                  </a:lnTo>
                  <a:lnTo>
                    <a:pt x="257" y="632"/>
                  </a:lnTo>
                  <a:lnTo>
                    <a:pt x="359" y="529"/>
                  </a:lnTo>
                  <a:lnTo>
                    <a:pt x="409" y="506"/>
                  </a:lnTo>
                  <a:lnTo>
                    <a:pt x="439" y="472"/>
                  </a:lnTo>
                  <a:lnTo>
                    <a:pt x="478" y="444"/>
                  </a:lnTo>
                  <a:lnTo>
                    <a:pt x="534" y="377"/>
                  </a:lnTo>
                  <a:lnTo>
                    <a:pt x="552" y="352"/>
                  </a:lnTo>
                  <a:lnTo>
                    <a:pt x="601" y="322"/>
                  </a:lnTo>
                  <a:lnTo>
                    <a:pt x="683" y="256"/>
                  </a:lnTo>
                  <a:lnTo>
                    <a:pt x="723" y="208"/>
                  </a:lnTo>
                  <a:lnTo>
                    <a:pt x="816" y="152"/>
                  </a:lnTo>
                  <a:lnTo>
                    <a:pt x="844" y="111"/>
                  </a:lnTo>
                  <a:lnTo>
                    <a:pt x="847" y="99"/>
                  </a:lnTo>
                  <a:lnTo>
                    <a:pt x="855" y="85"/>
                  </a:lnTo>
                  <a:lnTo>
                    <a:pt x="866" y="76"/>
                  </a:lnTo>
                  <a:lnTo>
                    <a:pt x="847" y="40"/>
                  </a:lnTo>
                  <a:lnTo>
                    <a:pt x="825" y="17"/>
                  </a:lnTo>
                  <a:lnTo>
                    <a:pt x="796" y="23"/>
                  </a:lnTo>
                  <a:lnTo>
                    <a:pt x="786" y="30"/>
                  </a:lnTo>
                  <a:lnTo>
                    <a:pt x="756" y="22"/>
                  </a:lnTo>
                  <a:lnTo>
                    <a:pt x="749" y="11"/>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8" name="Freeform 123"/>
            <p:cNvSpPr>
              <a:spLocks/>
            </p:cNvSpPr>
            <p:nvPr/>
          </p:nvSpPr>
          <p:spPr bwMode="auto">
            <a:xfrm>
              <a:off x="2598" y="2376"/>
              <a:ext cx="203" cy="174"/>
            </a:xfrm>
            <a:custGeom>
              <a:avLst/>
              <a:gdLst>
                <a:gd name="T0" fmla="*/ 82 w 338"/>
                <a:gd name="T1" fmla="*/ 196 h 290"/>
                <a:gd name="T2" fmla="*/ 82 w 338"/>
                <a:gd name="T3" fmla="*/ 196 h 290"/>
                <a:gd name="T4" fmla="*/ 71 w 338"/>
                <a:gd name="T5" fmla="*/ 209 h 290"/>
                <a:gd name="T6" fmla="*/ 30 w 338"/>
                <a:gd name="T7" fmla="*/ 229 h 290"/>
                <a:gd name="T8" fmla="*/ 21 w 338"/>
                <a:gd name="T9" fmla="*/ 229 h 290"/>
                <a:gd name="T10" fmla="*/ 3 w 338"/>
                <a:gd name="T11" fmla="*/ 238 h 290"/>
                <a:gd name="T12" fmla="*/ 0 w 338"/>
                <a:gd name="T13" fmla="*/ 244 h 290"/>
                <a:gd name="T14" fmla="*/ 13 w 338"/>
                <a:gd name="T15" fmla="*/ 263 h 290"/>
                <a:gd name="T16" fmla="*/ 24 w 338"/>
                <a:gd name="T17" fmla="*/ 265 h 290"/>
                <a:gd name="T18" fmla="*/ 50 w 338"/>
                <a:gd name="T19" fmla="*/ 263 h 290"/>
                <a:gd name="T20" fmla="*/ 124 w 338"/>
                <a:gd name="T21" fmla="*/ 211 h 290"/>
                <a:gd name="T22" fmla="*/ 138 w 338"/>
                <a:gd name="T23" fmla="*/ 185 h 290"/>
                <a:gd name="T24" fmla="*/ 137 w 338"/>
                <a:gd name="T25" fmla="*/ 179 h 290"/>
                <a:gd name="T26" fmla="*/ 142 w 338"/>
                <a:gd name="T27" fmla="*/ 172 h 290"/>
                <a:gd name="T28" fmla="*/ 155 w 338"/>
                <a:gd name="T29" fmla="*/ 179 h 290"/>
                <a:gd name="T30" fmla="*/ 157 w 338"/>
                <a:gd name="T31" fmla="*/ 185 h 290"/>
                <a:gd name="T32" fmla="*/ 150 w 338"/>
                <a:gd name="T33" fmla="*/ 196 h 290"/>
                <a:gd name="T34" fmla="*/ 125 w 338"/>
                <a:gd name="T35" fmla="*/ 224 h 290"/>
                <a:gd name="T36" fmla="*/ 61 w 338"/>
                <a:gd name="T37" fmla="*/ 268 h 290"/>
                <a:gd name="T38" fmla="*/ 59 w 338"/>
                <a:gd name="T39" fmla="*/ 272 h 290"/>
                <a:gd name="T40" fmla="*/ 69 w 338"/>
                <a:gd name="T41" fmla="*/ 286 h 290"/>
                <a:gd name="T42" fmla="*/ 75 w 338"/>
                <a:gd name="T43" fmla="*/ 290 h 290"/>
                <a:gd name="T44" fmla="*/ 97 w 338"/>
                <a:gd name="T45" fmla="*/ 289 h 290"/>
                <a:gd name="T46" fmla="*/ 137 w 338"/>
                <a:gd name="T47" fmla="*/ 274 h 290"/>
                <a:gd name="T48" fmla="*/ 151 w 338"/>
                <a:gd name="T49" fmla="*/ 263 h 290"/>
                <a:gd name="T50" fmla="*/ 159 w 338"/>
                <a:gd name="T51" fmla="*/ 261 h 290"/>
                <a:gd name="T52" fmla="*/ 171 w 338"/>
                <a:gd name="T53" fmla="*/ 261 h 290"/>
                <a:gd name="T54" fmla="*/ 188 w 338"/>
                <a:gd name="T55" fmla="*/ 254 h 290"/>
                <a:gd name="T56" fmla="*/ 211 w 338"/>
                <a:gd name="T57" fmla="*/ 229 h 290"/>
                <a:gd name="T58" fmla="*/ 213 w 338"/>
                <a:gd name="T59" fmla="*/ 212 h 290"/>
                <a:gd name="T60" fmla="*/ 216 w 338"/>
                <a:gd name="T61" fmla="*/ 208 h 290"/>
                <a:gd name="T62" fmla="*/ 226 w 338"/>
                <a:gd name="T63" fmla="*/ 212 h 290"/>
                <a:gd name="T64" fmla="*/ 242 w 338"/>
                <a:gd name="T65" fmla="*/ 192 h 290"/>
                <a:gd name="T66" fmla="*/ 263 w 338"/>
                <a:gd name="T67" fmla="*/ 156 h 290"/>
                <a:gd name="T68" fmla="*/ 270 w 338"/>
                <a:gd name="T69" fmla="*/ 148 h 290"/>
                <a:gd name="T70" fmla="*/ 272 w 338"/>
                <a:gd name="T71" fmla="*/ 140 h 290"/>
                <a:gd name="T72" fmla="*/ 270 w 338"/>
                <a:gd name="T73" fmla="*/ 133 h 290"/>
                <a:gd name="T74" fmla="*/ 271 w 338"/>
                <a:gd name="T75" fmla="*/ 121 h 290"/>
                <a:gd name="T76" fmla="*/ 284 w 338"/>
                <a:gd name="T77" fmla="*/ 106 h 290"/>
                <a:gd name="T78" fmla="*/ 289 w 338"/>
                <a:gd name="T79" fmla="*/ 91 h 290"/>
                <a:gd name="T80" fmla="*/ 299 w 338"/>
                <a:gd name="T81" fmla="*/ 81 h 290"/>
                <a:gd name="T82" fmla="*/ 306 w 338"/>
                <a:gd name="T83" fmla="*/ 55 h 290"/>
                <a:gd name="T84" fmla="*/ 338 w 338"/>
                <a:gd name="T85" fmla="*/ 11 h 290"/>
                <a:gd name="T86" fmla="*/ 337 w 338"/>
                <a:gd name="T87" fmla="*/ 4 h 290"/>
                <a:gd name="T88" fmla="*/ 332 w 338"/>
                <a:gd name="T89" fmla="*/ 0 h 290"/>
                <a:gd name="T90" fmla="*/ 312 w 338"/>
                <a:gd name="T91" fmla="*/ 9 h 290"/>
                <a:gd name="T92" fmla="*/ 261 w 338"/>
                <a:gd name="T93" fmla="*/ 58 h 290"/>
                <a:gd name="T94" fmla="*/ 236 w 338"/>
                <a:gd name="T95" fmla="*/ 75 h 290"/>
                <a:gd name="T96" fmla="*/ 216 w 338"/>
                <a:gd name="T97" fmla="*/ 100 h 290"/>
                <a:gd name="T98" fmla="*/ 87 w 338"/>
                <a:gd name="T99" fmla="*/ 180 h 290"/>
                <a:gd name="T100" fmla="*/ 82 w 338"/>
                <a:gd name="T101" fmla="*/ 196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38" h="290">
                  <a:moveTo>
                    <a:pt x="82" y="196"/>
                  </a:moveTo>
                  <a:lnTo>
                    <a:pt x="82" y="196"/>
                  </a:lnTo>
                  <a:lnTo>
                    <a:pt x="71" y="209"/>
                  </a:lnTo>
                  <a:lnTo>
                    <a:pt x="30" y="229"/>
                  </a:lnTo>
                  <a:lnTo>
                    <a:pt x="21" y="229"/>
                  </a:lnTo>
                  <a:lnTo>
                    <a:pt x="3" y="238"/>
                  </a:lnTo>
                  <a:lnTo>
                    <a:pt x="0" y="244"/>
                  </a:lnTo>
                  <a:lnTo>
                    <a:pt x="13" y="263"/>
                  </a:lnTo>
                  <a:lnTo>
                    <a:pt x="24" y="265"/>
                  </a:lnTo>
                  <a:lnTo>
                    <a:pt x="50" y="263"/>
                  </a:lnTo>
                  <a:lnTo>
                    <a:pt x="124" y="211"/>
                  </a:lnTo>
                  <a:lnTo>
                    <a:pt x="138" y="185"/>
                  </a:lnTo>
                  <a:lnTo>
                    <a:pt x="137" y="179"/>
                  </a:lnTo>
                  <a:lnTo>
                    <a:pt x="142" y="172"/>
                  </a:lnTo>
                  <a:lnTo>
                    <a:pt x="155" y="179"/>
                  </a:lnTo>
                  <a:lnTo>
                    <a:pt x="157" y="185"/>
                  </a:lnTo>
                  <a:lnTo>
                    <a:pt x="150" y="196"/>
                  </a:lnTo>
                  <a:lnTo>
                    <a:pt x="125" y="224"/>
                  </a:lnTo>
                  <a:lnTo>
                    <a:pt x="61" y="268"/>
                  </a:lnTo>
                  <a:lnTo>
                    <a:pt x="59" y="272"/>
                  </a:lnTo>
                  <a:lnTo>
                    <a:pt x="69" y="286"/>
                  </a:lnTo>
                  <a:lnTo>
                    <a:pt x="75" y="290"/>
                  </a:lnTo>
                  <a:lnTo>
                    <a:pt x="97" y="289"/>
                  </a:lnTo>
                  <a:lnTo>
                    <a:pt x="137" y="274"/>
                  </a:lnTo>
                  <a:lnTo>
                    <a:pt x="151" y="263"/>
                  </a:lnTo>
                  <a:lnTo>
                    <a:pt x="159" y="261"/>
                  </a:lnTo>
                  <a:lnTo>
                    <a:pt x="171" y="261"/>
                  </a:lnTo>
                  <a:lnTo>
                    <a:pt x="188" y="254"/>
                  </a:lnTo>
                  <a:lnTo>
                    <a:pt x="211" y="229"/>
                  </a:lnTo>
                  <a:lnTo>
                    <a:pt x="213" y="212"/>
                  </a:lnTo>
                  <a:lnTo>
                    <a:pt x="216" y="208"/>
                  </a:lnTo>
                  <a:lnTo>
                    <a:pt x="226" y="212"/>
                  </a:lnTo>
                  <a:lnTo>
                    <a:pt x="242" y="192"/>
                  </a:lnTo>
                  <a:lnTo>
                    <a:pt x="263" y="156"/>
                  </a:lnTo>
                  <a:lnTo>
                    <a:pt x="270" y="148"/>
                  </a:lnTo>
                  <a:lnTo>
                    <a:pt x="272" y="140"/>
                  </a:lnTo>
                  <a:lnTo>
                    <a:pt x="270" y="133"/>
                  </a:lnTo>
                  <a:lnTo>
                    <a:pt x="271" y="121"/>
                  </a:lnTo>
                  <a:lnTo>
                    <a:pt x="284" y="106"/>
                  </a:lnTo>
                  <a:lnTo>
                    <a:pt x="289" y="91"/>
                  </a:lnTo>
                  <a:lnTo>
                    <a:pt x="299" y="81"/>
                  </a:lnTo>
                  <a:lnTo>
                    <a:pt x="306" y="55"/>
                  </a:lnTo>
                  <a:lnTo>
                    <a:pt x="338" y="11"/>
                  </a:lnTo>
                  <a:lnTo>
                    <a:pt x="337" y="4"/>
                  </a:lnTo>
                  <a:lnTo>
                    <a:pt x="332" y="0"/>
                  </a:lnTo>
                  <a:lnTo>
                    <a:pt x="312" y="9"/>
                  </a:lnTo>
                  <a:lnTo>
                    <a:pt x="261" y="58"/>
                  </a:lnTo>
                  <a:lnTo>
                    <a:pt x="236" y="75"/>
                  </a:lnTo>
                  <a:lnTo>
                    <a:pt x="216" y="100"/>
                  </a:lnTo>
                  <a:lnTo>
                    <a:pt x="87" y="180"/>
                  </a:lnTo>
                  <a:lnTo>
                    <a:pt x="82" y="196"/>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9" name="Freeform 124"/>
            <p:cNvSpPr>
              <a:spLocks/>
            </p:cNvSpPr>
            <p:nvPr/>
          </p:nvSpPr>
          <p:spPr bwMode="auto">
            <a:xfrm>
              <a:off x="2546" y="2697"/>
              <a:ext cx="125" cy="96"/>
            </a:xfrm>
            <a:custGeom>
              <a:avLst/>
              <a:gdLst>
                <a:gd name="T0" fmla="*/ 207 w 207"/>
                <a:gd name="T1" fmla="*/ 46 h 160"/>
                <a:gd name="T2" fmla="*/ 207 w 207"/>
                <a:gd name="T3" fmla="*/ 46 h 160"/>
                <a:gd name="T4" fmla="*/ 207 w 207"/>
                <a:gd name="T5" fmla="*/ 35 h 160"/>
                <a:gd name="T6" fmla="*/ 185 w 207"/>
                <a:gd name="T7" fmla="*/ 4 h 160"/>
                <a:gd name="T8" fmla="*/ 166 w 207"/>
                <a:gd name="T9" fmla="*/ 0 h 160"/>
                <a:gd name="T10" fmla="*/ 64 w 207"/>
                <a:gd name="T11" fmla="*/ 50 h 160"/>
                <a:gd name="T12" fmla="*/ 55 w 207"/>
                <a:gd name="T13" fmla="*/ 66 h 160"/>
                <a:gd name="T14" fmla="*/ 34 w 207"/>
                <a:gd name="T15" fmla="*/ 76 h 160"/>
                <a:gd name="T16" fmla="*/ 0 w 207"/>
                <a:gd name="T17" fmla="*/ 111 h 160"/>
                <a:gd name="T18" fmla="*/ 3 w 207"/>
                <a:gd name="T19" fmla="*/ 127 h 160"/>
                <a:gd name="T20" fmla="*/ 16 w 207"/>
                <a:gd name="T21" fmla="*/ 145 h 160"/>
                <a:gd name="T22" fmla="*/ 31 w 207"/>
                <a:gd name="T23" fmla="*/ 157 h 160"/>
                <a:gd name="T24" fmla="*/ 46 w 207"/>
                <a:gd name="T25" fmla="*/ 160 h 160"/>
                <a:gd name="T26" fmla="*/ 67 w 207"/>
                <a:gd name="T27" fmla="*/ 160 h 160"/>
                <a:gd name="T28" fmla="*/ 108 w 207"/>
                <a:gd name="T29" fmla="*/ 137 h 160"/>
                <a:gd name="T30" fmla="*/ 118 w 207"/>
                <a:gd name="T31" fmla="*/ 122 h 160"/>
                <a:gd name="T32" fmla="*/ 116 w 207"/>
                <a:gd name="T33" fmla="*/ 111 h 160"/>
                <a:gd name="T34" fmla="*/ 119 w 207"/>
                <a:gd name="T35" fmla="*/ 108 h 160"/>
                <a:gd name="T36" fmla="*/ 128 w 207"/>
                <a:gd name="T37" fmla="*/ 113 h 160"/>
                <a:gd name="T38" fmla="*/ 141 w 207"/>
                <a:gd name="T39" fmla="*/ 111 h 160"/>
                <a:gd name="T40" fmla="*/ 207 w 207"/>
                <a:gd name="T41" fmla="*/ 4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7" h="160">
                  <a:moveTo>
                    <a:pt x="207" y="46"/>
                  </a:moveTo>
                  <a:lnTo>
                    <a:pt x="207" y="46"/>
                  </a:lnTo>
                  <a:lnTo>
                    <a:pt x="207" y="35"/>
                  </a:lnTo>
                  <a:lnTo>
                    <a:pt x="185" y="4"/>
                  </a:lnTo>
                  <a:lnTo>
                    <a:pt x="166" y="0"/>
                  </a:lnTo>
                  <a:lnTo>
                    <a:pt x="64" y="50"/>
                  </a:lnTo>
                  <a:lnTo>
                    <a:pt x="55" y="66"/>
                  </a:lnTo>
                  <a:lnTo>
                    <a:pt x="34" y="76"/>
                  </a:lnTo>
                  <a:lnTo>
                    <a:pt x="0" y="111"/>
                  </a:lnTo>
                  <a:lnTo>
                    <a:pt x="3" y="127"/>
                  </a:lnTo>
                  <a:lnTo>
                    <a:pt x="16" y="145"/>
                  </a:lnTo>
                  <a:lnTo>
                    <a:pt x="31" y="157"/>
                  </a:lnTo>
                  <a:lnTo>
                    <a:pt x="46" y="160"/>
                  </a:lnTo>
                  <a:lnTo>
                    <a:pt x="67" y="160"/>
                  </a:lnTo>
                  <a:lnTo>
                    <a:pt x="108" y="137"/>
                  </a:lnTo>
                  <a:lnTo>
                    <a:pt x="118" y="122"/>
                  </a:lnTo>
                  <a:lnTo>
                    <a:pt x="116" y="111"/>
                  </a:lnTo>
                  <a:lnTo>
                    <a:pt x="119" y="108"/>
                  </a:lnTo>
                  <a:lnTo>
                    <a:pt x="128" y="113"/>
                  </a:lnTo>
                  <a:lnTo>
                    <a:pt x="141" y="111"/>
                  </a:lnTo>
                  <a:lnTo>
                    <a:pt x="207" y="46"/>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0" name="Freeform 125"/>
            <p:cNvSpPr>
              <a:spLocks/>
            </p:cNvSpPr>
            <p:nvPr/>
          </p:nvSpPr>
          <p:spPr bwMode="auto">
            <a:xfrm>
              <a:off x="2681" y="2834"/>
              <a:ext cx="63" cy="102"/>
            </a:xfrm>
            <a:custGeom>
              <a:avLst/>
              <a:gdLst>
                <a:gd name="T0" fmla="*/ 99 w 104"/>
                <a:gd name="T1" fmla="*/ 0 h 170"/>
                <a:gd name="T2" fmla="*/ 99 w 104"/>
                <a:gd name="T3" fmla="*/ 0 h 170"/>
                <a:gd name="T4" fmla="*/ 87 w 104"/>
                <a:gd name="T5" fmla="*/ 7 h 170"/>
                <a:gd name="T6" fmla="*/ 88 w 104"/>
                <a:gd name="T7" fmla="*/ 22 h 170"/>
                <a:gd name="T8" fmla="*/ 52 w 104"/>
                <a:gd name="T9" fmla="*/ 61 h 170"/>
                <a:gd name="T10" fmla="*/ 51 w 104"/>
                <a:gd name="T11" fmla="*/ 77 h 170"/>
                <a:gd name="T12" fmla="*/ 11 w 104"/>
                <a:gd name="T13" fmla="*/ 96 h 170"/>
                <a:gd name="T14" fmla="*/ 0 w 104"/>
                <a:gd name="T15" fmla="*/ 103 h 170"/>
                <a:gd name="T16" fmla="*/ 4 w 104"/>
                <a:gd name="T17" fmla="*/ 138 h 170"/>
                <a:gd name="T18" fmla="*/ 32 w 104"/>
                <a:gd name="T19" fmla="*/ 169 h 170"/>
                <a:gd name="T20" fmla="*/ 56 w 104"/>
                <a:gd name="T21" fmla="*/ 170 h 170"/>
                <a:gd name="T22" fmla="*/ 15 w 104"/>
                <a:gd name="T23" fmla="*/ 138 h 170"/>
                <a:gd name="T24" fmla="*/ 16 w 104"/>
                <a:gd name="T25" fmla="*/ 111 h 170"/>
                <a:gd name="T26" fmla="*/ 45 w 104"/>
                <a:gd name="T27" fmla="*/ 101 h 170"/>
                <a:gd name="T28" fmla="*/ 61 w 104"/>
                <a:gd name="T29" fmla="*/ 83 h 170"/>
                <a:gd name="T30" fmla="*/ 76 w 104"/>
                <a:gd name="T31" fmla="*/ 56 h 170"/>
                <a:gd name="T32" fmla="*/ 102 w 104"/>
                <a:gd name="T33" fmla="*/ 30 h 170"/>
                <a:gd name="T34" fmla="*/ 104 w 104"/>
                <a:gd name="T35" fmla="*/ 8 h 170"/>
                <a:gd name="T36" fmla="*/ 99 w 104"/>
                <a:gd name="T37"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4" h="170">
                  <a:moveTo>
                    <a:pt x="99" y="0"/>
                  </a:moveTo>
                  <a:lnTo>
                    <a:pt x="99" y="0"/>
                  </a:lnTo>
                  <a:lnTo>
                    <a:pt x="87" y="7"/>
                  </a:lnTo>
                  <a:lnTo>
                    <a:pt x="88" y="22"/>
                  </a:lnTo>
                  <a:lnTo>
                    <a:pt x="52" y="61"/>
                  </a:lnTo>
                  <a:lnTo>
                    <a:pt x="51" y="77"/>
                  </a:lnTo>
                  <a:lnTo>
                    <a:pt x="11" y="96"/>
                  </a:lnTo>
                  <a:lnTo>
                    <a:pt x="0" y="103"/>
                  </a:lnTo>
                  <a:lnTo>
                    <a:pt x="4" y="138"/>
                  </a:lnTo>
                  <a:lnTo>
                    <a:pt x="32" y="169"/>
                  </a:lnTo>
                  <a:lnTo>
                    <a:pt x="56" y="170"/>
                  </a:lnTo>
                  <a:lnTo>
                    <a:pt x="15" y="138"/>
                  </a:lnTo>
                  <a:lnTo>
                    <a:pt x="16" y="111"/>
                  </a:lnTo>
                  <a:lnTo>
                    <a:pt x="45" y="101"/>
                  </a:lnTo>
                  <a:lnTo>
                    <a:pt x="61" y="83"/>
                  </a:lnTo>
                  <a:lnTo>
                    <a:pt x="76" y="56"/>
                  </a:lnTo>
                  <a:lnTo>
                    <a:pt x="102" y="30"/>
                  </a:lnTo>
                  <a:lnTo>
                    <a:pt x="104" y="8"/>
                  </a:lnTo>
                  <a:lnTo>
                    <a:pt x="99" y="0"/>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1" name="Freeform 126"/>
            <p:cNvSpPr>
              <a:spLocks/>
            </p:cNvSpPr>
            <p:nvPr/>
          </p:nvSpPr>
          <p:spPr bwMode="auto">
            <a:xfrm>
              <a:off x="2605" y="3135"/>
              <a:ext cx="50" cy="191"/>
            </a:xfrm>
            <a:custGeom>
              <a:avLst/>
              <a:gdLst>
                <a:gd name="T0" fmla="*/ 47 w 83"/>
                <a:gd name="T1" fmla="*/ 5 h 318"/>
                <a:gd name="T2" fmla="*/ 47 w 83"/>
                <a:gd name="T3" fmla="*/ 5 h 318"/>
                <a:gd name="T4" fmla="*/ 47 w 83"/>
                <a:gd name="T5" fmla="*/ 15 h 318"/>
                <a:gd name="T6" fmla="*/ 18 w 83"/>
                <a:gd name="T7" fmla="*/ 33 h 318"/>
                <a:gd name="T8" fmla="*/ 28 w 83"/>
                <a:gd name="T9" fmla="*/ 48 h 318"/>
                <a:gd name="T10" fmla="*/ 20 w 83"/>
                <a:gd name="T11" fmla="*/ 72 h 318"/>
                <a:gd name="T12" fmla="*/ 46 w 83"/>
                <a:gd name="T13" fmla="*/ 83 h 318"/>
                <a:gd name="T14" fmla="*/ 11 w 83"/>
                <a:gd name="T15" fmla="*/ 124 h 318"/>
                <a:gd name="T16" fmla="*/ 0 w 83"/>
                <a:gd name="T17" fmla="*/ 156 h 318"/>
                <a:gd name="T18" fmla="*/ 11 w 83"/>
                <a:gd name="T19" fmla="*/ 160 h 318"/>
                <a:gd name="T20" fmla="*/ 15 w 83"/>
                <a:gd name="T21" fmla="*/ 150 h 318"/>
                <a:gd name="T22" fmla="*/ 28 w 83"/>
                <a:gd name="T23" fmla="*/ 158 h 318"/>
                <a:gd name="T24" fmla="*/ 18 w 83"/>
                <a:gd name="T25" fmla="*/ 178 h 318"/>
                <a:gd name="T26" fmla="*/ 24 w 83"/>
                <a:gd name="T27" fmla="*/ 196 h 318"/>
                <a:gd name="T28" fmla="*/ 18 w 83"/>
                <a:gd name="T29" fmla="*/ 268 h 318"/>
                <a:gd name="T30" fmla="*/ 30 w 83"/>
                <a:gd name="T31" fmla="*/ 316 h 318"/>
                <a:gd name="T32" fmla="*/ 51 w 83"/>
                <a:gd name="T33" fmla="*/ 318 h 318"/>
                <a:gd name="T34" fmla="*/ 47 w 83"/>
                <a:gd name="T35" fmla="*/ 250 h 318"/>
                <a:gd name="T36" fmla="*/ 33 w 83"/>
                <a:gd name="T37" fmla="*/ 189 h 318"/>
                <a:gd name="T38" fmla="*/ 43 w 83"/>
                <a:gd name="T39" fmla="*/ 164 h 318"/>
                <a:gd name="T40" fmla="*/ 35 w 83"/>
                <a:gd name="T41" fmla="*/ 141 h 318"/>
                <a:gd name="T42" fmla="*/ 55 w 83"/>
                <a:gd name="T43" fmla="*/ 114 h 318"/>
                <a:gd name="T44" fmla="*/ 77 w 83"/>
                <a:gd name="T45" fmla="*/ 98 h 318"/>
                <a:gd name="T46" fmla="*/ 83 w 83"/>
                <a:gd name="T47" fmla="*/ 94 h 318"/>
                <a:gd name="T48" fmla="*/ 82 w 83"/>
                <a:gd name="T49" fmla="*/ 84 h 318"/>
                <a:gd name="T50" fmla="*/ 66 w 83"/>
                <a:gd name="T51" fmla="*/ 89 h 318"/>
                <a:gd name="T52" fmla="*/ 60 w 83"/>
                <a:gd name="T53" fmla="*/ 72 h 318"/>
                <a:gd name="T54" fmla="*/ 40 w 83"/>
                <a:gd name="T55" fmla="*/ 51 h 318"/>
                <a:gd name="T56" fmla="*/ 37 w 83"/>
                <a:gd name="T57" fmla="*/ 31 h 318"/>
                <a:gd name="T58" fmla="*/ 57 w 83"/>
                <a:gd name="T59" fmla="*/ 25 h 318"/>
                <a:gd name="T60" fmla="*/ 60 w 83"/>
                <a:gd name="T61" fmla="*/ 0 h 318"/>
                <a:gd name="T62" fmla="*/ 47 w 83"/>
                <a:gd name="T63" fmla="*/ 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3" h="318">
                  <a:moveTo>
                    <a:pt x="47" y="5"/>
                  </a:moveTo>
                  <a:lnTo>
                    <a:pt x="47" y="5"/>
                  </a:lnTo>
                  <a:lnTo>
                    <a:pt x="47" y="15"/>
                  </a:lnTo>
                  <a:lnTo>
                    <a:pt x="18" y="33"/>
                  </a:lnTo>
                  <a:lnTo>
                    <a:pt x="28" y="48"/>
                  </a:lnTo>
                  <a:lnTo>
                    <a:pt x="20" y="72"/>
                  </a:lnTo>
                  <a:lnTo>
                    <a:pt x="46" y="83"/>
                  </a:lnTo>
                  <a:lnTo>
                    <a:pt x="11" y="124"/>
                  </a:lnTo>
                  <a:lnTo>
                    <a:pt x="0" y="156"/>
                  </a:lnTo>
                  <a:lnTo>
                    <a:pt x="11" y="160"/>
                  </a:lnTo>
                  <a:lnTo>
                    <a:pt x="15" y="150"/>
                  </a:lnTo>
                  <a:lnTo>
                    <a:pt x="28" y="158"/>
                  </a:lnTo>
                  <a:lnTo>
                    <a:pt x="18" y="178"/>
                  </a:lnTo>
                  <a:lnTo>
                    <a:pt x="24" y="196"/>
                  </a:lnTo>
                  <a:lnTo>
                    <a:pt x="18" y="268"/>
                  </a:lnTo>
                  <a:lnTo>
                    <a:pt x="30" y="316"/>
                  </a:lnTo>
                  <a:lnTo>
                    <a:pt x="51" y="318"/>
                  </a:lnTo>
                  <a:lnTo>
                    <a:pt x="47" y="250"/>
                  </a:lnTo>
                  <a:lnTo>
                    <a:pt x="33" y="189"/>
                  </a:lnTo>
                  <a:lnTo>
                    <a:pt x="43" y="164"/>
                  </a:lnTo>
                  <a:lnTo>
                    <a:pt x="35" y="141"/>
                  </a:lnTo>
                  <a:lnTo>
                    <a:pt x="55" y="114"/>
                  </a:lnTo>
                  <a:lnTo>
                    <a:pt x="77" y="98"/>
                  </a:lnTo>
                  <a:lnTo>
                    <a:pt x="83" y="94"/>
                  </a:lnTo>
                  <a:lnTo>
                    <a:pt x="82" y="84"/>
                  </a:lnTo>
                  <a:lnTo>
                    <a:pt x="66" y="89"/>
                  </a:lnTo>
                  <a:lnTo>
                    <a:pt x="60" y="72"/>
                  </a:lnTo>
                  <a:lnTo>
                    <a:pt x="40" y="51"/>
                  </a:lnTo>
                  <a:lnTo>
                    <a:pt x="37" y="31"/>
                  </a:lnTo>
                  <a:lnTo>
                    <a:pt x="57" y="25"/>
                  </a:lnTo>
                  <a:lnTo>
                    <a:pt x="60" y="0"/>
                  </a:lnTo>
                  <a:lnTo>
                    <a:pt x="47" y="5"/>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2" name="Freeform 127"/>
            <p:cNvSpPr>
              <a:spLocks/>
            </p:cNvSpPr>
            <p:nvPr/>
          </p:nvSpPr>
          <p:spPr bwMode="auto">
            <a:xfrm>
              <a:off x="1419" y="3495"/>
              <a:ext cx="994" cy="565"/>
            </a:xfrm>
            <a:custGeom>
              <a:avLst/>
              <a:gdLst>
                <a:gd name="T0" fmla="*/ 1177 w 1655"/>
                <a:gd name="T1" fmla="*/ 69 h 940"/>
                <a:gd name="T2" fmla="*/ 1103 w 1655"/>
                <a:gd name="T3" fmla="*/ 44 h 940"/>
                <a:gd name="T4" fmla="*/ 1001 w 1655"/>
                <a:gd name="T5" fmla="*/ 29 h 940"/>
                <a:gd name="T6" fmla="*/ 921 w 1655"/>
                <a:gd name="T7" fmla="*/ 2 h 940"/>
                <a:gd name="T8" fmla="*/ 831 w 1655"/>
                <a:gd name="T9" fmla="*/ 31 h 940"/>
                <a:gd name="T10" fmla="*/ 763 w 1655"/>
                <a:gd name="T11" fmla="*/ 12 h 940"/>
                <a:gd name="T12" fmla="*/ 716 w 1655"/>
                <a:gd name="T13" fmla="*/ 73 h 940"/>
                <a:gd name="T14" fmla="*/ 674 w 1655"/>
                <a:gd name="T15" fmla="*/ 96 h 940"/>
                <a:gd name="T16" fmla="*/ 658 w 1655"/>
                <a:gd name="T17" fmla="*/ 116 h 940"/>
                <a:gd name="T18" fmla="*/ 586 w 1655"/>
                <a:gd name="T19" fmla="*/ 145 h 940"/>
                <a:gd name="T20" fmla="*/ 539 w 1655"/>
                <a:gd name="T21" fmla="*/ 175 h 940"/>
                <a:gd name="T22" fmla="*/ 496 w 1655"/>
                <a:gd name="T23" fmla="*/ 157 h 940"/>
                <a:gd name="T24" fmla="*/ 415 w 1655"/>
                <a:gd name="T25" fmla="*/ 179 h 940"/>
                <a:gd name="T26" fmla="*/ 365 w 1655"/>
                <a:gd name="T27" fmla="*/ 234 h 940"/>
                <a:gd name="T28" fmla="*/ 311 w 1655"/>
                <a:gd name="T29" fmla="*/ 281 h 940"/>
                <a:gd name="T30" fmla="*/ 293 w 1655"/>
                <a:gd name="T31" fmla="*/ 357 h 940"/>
                <a:gd name="T32" fmla="*/ 252 w 1655"/>
                <a:gd name="T33" fmla="*/ 371 h 940"/>
                <a:gd name="T34" fmla="*/ 188 w 1655"/>
                <a:gd name="T35" fmla="*/ 436 h 940"/>
                <a:gd name="T36" fmla="*/ 134 w 1655"/>
                <a:gd name="T37" fmla="*/ 508 h 940"/>
                <a:gd name="T38" fmla="*/ 89 w 1655"/>
                <a:gd name="T39" fmla="*/ 620 h 940"/>
                <a:gd name="T40" fmla="*/ 47 w 1655"/>
                <a:gd name="T41" fmla="*/ 703 h 940"/>
                <a:gd name="T42" fmla="*/ 32 w 1655"/>
                <a:gd name="T43" fmla="*/ 767 h 940"/>
                <a:gd name="T44" fmla="*/ 13 w 1655"/>
                <a:gd name="T45" fmla="*/ 814 h 940"/>
                <a:gd name="T46" fmla="*/ 13 w 1655"/>
                <a:gd name="T47" fmla="*/ 918 h 940"/>
                <a:gd name="T48" fmla="*/ 51 w 1655"/>
                <a:gd name="T49" fmla="*/ 917 h 940"/>
                <a:gd name="T50" fmla="*/ 100 w 1655"/>
                <a:gd name="T51" fmla="*/ 779 h 940"/>
                <a:gd name="T52" fmla="*/ 148 w 1655"/>
                <a:gd name="T53" fmla="*/ 738 h 940"/>
                <a:gd name="T54" fmla="*/ 220 w 1655"/>
                <a:gd name="T55" fmla="*/ 631 h 940"/>
                <a:gd name="T56" fmla="*/ 335 w 1655"/>
                <a:gd name="T57" fmla="*/ 453 h 940"/>
                <a:gd name="T58" fmla="*/ 435 w 1655"/>
                <a:gd name="T59" fmla="*/ 452 h 940"/>
                <a:gd name="T60" fmla="*/ 514 w 1655"/>
                <a:gd name="T61" fmla="*/ 534 h 940"/>
                <a:gd name="T62" fmla="*/ 565 w 1655"/>
                <a:gd name="T63" fmla="*/ 474 h 940"/>
                <a:gd name="T64" fmla="*/ 712 w 1655"/>
                <a:gd name="T65" fmla="*/ 410 h 940"/>
                <a:gd name="T66" fmla="*/ 732 w 1655"/>
                <a:gd name="T67" fmla="*/ 360 h 940"/>
                <a:gd name="T68" fmla="*/ 780 w 1655"/>
                <a:gd name="T69" fmla="*/ 341 h 940"/>
                <a:gd name="T70" fmla="*/ 844 w 1655"/>
                <a:gd name="T71" fmla="*/ 373 h 940"/>
                <a:gd name="T72" fmla="*/ 1037 w 1655"/>
                <a:gd name="T73" fmla="*/ 338 h 940"/>
                <a:gd name="T74" fmla="*/ 1108 w 1655"/>
                <a:gd name="T75" fmla="*/ 342 h 940"/>
                <a:gd name="T76" fmla="*/ 1245 w 1655"/>
                <a:gd name="T77" fmla="*/ 345 h 940"/>
                <a:gd name="T78" fmla="*/ 1296 w 1655"/>
                <a:gd name="T79" fmla="*/ 357 h 940"/>
                <a:gd name="T80" fmla="*/ 1391 w 1655"/>
                <a:gd name="T81" fmla="*/ 379 h 940"/>
                <a:gd name="T82" fmla="*/ 1479 w 1655"/>
                <a:gd name="T83" fmla="*/ 398 h 940"/>
                <a:gd name="T84" fmla="*/ 1505 w 1655"/>
                <a:gd name="T85" fmla="*/ 399 h 940"/>
                <a:gd name="T86" fmla="*/ 1507 w 1655"/>
                <a:gd name="T87" fmla="*/ 377 h 940"/>
                <a:gd name="T88" fmla="*/ 1564 w 1655"/>
                <a:gd name="T89" fmla="*/ 377 h 940"/>
                <a:gd name="T90" fmla="*/ 1629 w 1655"/>
                <a:gd name="T91" fmla="*/ 378 h 940"/>
                <a:gd name="T92" fmla="*/ 1655 w 1655"/>
                <a:gd name="T93" fmla="*/ 338 h 940"/>
                <a:gd name="T94" fmla="*/ 1626 w 1655"/>
                <a:gd name="T95" fmla="*/ 276 h 940"/>
                <a:gd name="T96" fmla="*/ 1607 w 1655"/>
                <a:gd name="T97" fmla="*/ 258 h 940"/>
                <a:gd name="T98" fmla="*/ 1546 w 1655"/>
                <a:gd name="T99" fmla="*/ 236 h 940"/>
                <a:gd name="T100" fmla="*/ 1503 w 1655"/>
                <a:gd name="T101" fmla="*/ 212 h 940"/>
                <a:gd name="T102" fmla="*/ 1455 w 1655"/>
                <a:gd name="T103" fmla="*/ 179 h 940"/>
                <a:gd name="T104" fmla="*/ 1333 w 1655"/>
                <a:gd name="T105" fmla="*/ 138 h 940"/>
                <a:gd name="T106" fmla="*/ 1261 w 1655"/>
                <a:gd name="T107" fmla="*/ 91 h 940"/>
                <a:gd name="T108" fmla="*/ 1215 w 1655"/>
                <a:gd name="T109" fmla="*/ 100 h 9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55" h="940">
                  <a:moveTo>
                    <a:pt x="1215" y="100"/>
                  </a:moveTo>
                  <a:lnTo>
                    <a:pt x="1215" y="100"/>
                  </a:lnTo>
                  <a:lnTo>
                    <a:pt x="1177" y="69"/>
                  </a:lnTo>
                  <a:lnTo>
                    <a:pt x="1150" y="56"/>
                  </a:lnTo>
                  <a:lnTo>
                    <a:pt x="1122" y="46"/>
                  </a:lnTo>
                  <a:lnTo>
                    <a:pt x="1103" y="44"/>
                  </a:lnTo>
                  <a:lnTo>
                    <a:pt x="1096" y="40"/>
                  </a:lnTo>
                  <a:lnTo>
                    <a:pt x="1050" y="42"/>
                  </a:lnTo>
                  <a:lnTo>
                    <a:pt x="1001" y="29"/>
                  </a:lnTo>
                  <a:lnTo>
                    <a:pt x="974" y="17"/>
                  </a:lnTo>
                  <a:lnTo>
                    <a:pt x="947" y="0"/>
                  </a:lnTo>
                  <a:lnTo>
                    <a:pt x="921" y="2"/>
                  </a:lnTo>
                  <a:lnTo>
                    <a:pt x="907" y="14"/>
                  </a:lnTo>
                  <a:lnTo>
                    <a:pt x="876" y="31"/>
                  </a:lnTo>
                  <a:lnTo>
                    <a:pt x="831" y="31"/>
                  </a:lnTo>
                  <a:lnTo>
                    <a:pt x="802" y="9"/>
                  </a:lnTo>
                  <a:lnTo>
                    <a:pt x="777" y="4"/>
                  </a:lnTo>
                  <a:lnTo>
                    <a:pt x="763" y="12"/>
                  </a:lnTo>
                  <a:lnTo>
                    <a:pt x="745" y="40"/>
                  </a:lnTo>
                  <a:lnTo>
                    <a:pt x="725" y="47"/>
                  </a:lnTo>
                  <a:lnTo>
                    <a:pt x="716" y="73"/>
                  </a:lnTo>
                  <a:lnTo>
                    <a:pt x="709" y="80"/>
                  </a:lnTo>
                  <a:lnTo>
                    <a:pt x="693" y="79"/>
                  </a:lnTo>
                  <a:lnTo>
                    <a:pt x="674" y="96"/>
                  </a:lnTo>
                  <a:lnTo>
                    <a:pt x="672" y="115"/>
                  </a:lnTo>
                  <a:lnTo>
                    <a:pt x="669" y="119"/>
                  </a:lnTo>
                  <a:lnTo>
                    <a:pt x="658" y="116"/>
                  </a:lnTo>
                  <a:lnTo>
                    <a:pt x="644" y="131"/>
                  </a:lnTo>
                  <a:lnTo>
                    <a:pt x="616" y="139"/>
                  </a:lnTo>
                  <a:lnTo>
                    <a:pt x="586" y="145"/>
                  </a:lnTo>
                  <a:lnTo>
                    <a:pt x="561" y="162"/>
                  </a:lnTo>
                  <a:lnTo>
                    <a:pt x="558" y="170"/>
                  </a:lnTo>
                  <a:lnTo>
                    <a:pt x="539" y="175"/>
                  </a:lnTo>
                  <a:lnTo>
                    <a:pt x="524" y="169"/>
                  </a:lnTo>
                  <a:lnTo>
                    <a:pt x="510" y="158"/>
                  </a:lnTo>
                  <a:lnTo>
                    <a:pt x="496" y="157"/>
                  </a:lnTo>
                  <a:lnTo>
                    <a:pt x="440" y="167"/>
                  </a:lnTo>
                  <a:lnTo>
                    <a:pt x="430" y="167"/>
                  </a:lnTo>
                  <a:lnTo>
                    <a:pt x="415" y="179"/>
                  </a:lnTo>
                  <a:lnTo>
                    <a:pt x="402" y="198"/>
                  </a:lnTo>
                  <a:lnTo>
                    <a:pt x="372" y="220"/>
                  </a:lnTo>
                  <a:lnTo>
                    <a:pt x="365" y="234"/>
                  </a:lnTo>
                  <a:lnTo>
                    <a:pt x="350" y="253"/>
                  </a:lnTo>
                  <a:lnTo>
                    <a:pt x="345" y="260"/>
                  </a:lnTo>
                  <a:lnTo>
                    <a:pt x="311" y="281"/>
                  </a:lnTo>
                  <a:lnTo>
                    <a:pt x="309" y="308"/>
                  </a:lnTo>
                  <a:lnTo>
                    <a:pt x="292" y="333"/>
                  </a:lnTo>
                  <a:lnTo>
                    <a:pt x="293" y="357"/>
                  </a:lnTo>
                  <a:lnTo>
                    <a:pt x="282" y="364"/>
                  </a:lnTo>
                  <a:lnTo>
                    <a:pt x="273" y="379"/>
                  </a:lnTo>
                  <a:lnTo>
                    <a:pt x="252" y="371"/>
                  </a:lnTo>
                  <a:lnTo>
                    <a:pt x="243" y="372"/>
                  </a:lnTo>
                  <a:lnTo>
                    <a:pt x="220" y="391"/>
                  </a:lnTo>
                  <a:lnTo>
                    <a:pt x="188" y="436"/>
                  </a:lnTo>
                  <a:lnTo>
                    <a:pt x="174" y="450"/>
                  </a:lnTo>
                  <a:lnTo>
                    <a:pt x="143" y="489"/>
                  </a:lnTo>
                  <a:lnTo>
                    <a:pt x="134" y="508"/>
                  </a:lnTo>
                  <a:lnTo>
                    <a:pt x="132" y="533"/>
                  </a:lnTo>
                  <a:lnTo>
                    <a:pt x="106" y="601"/>
                  </a:lnTo>
                  <a:lnTo>
                    <a:pt x="89" y="620"/>
                  </a:lnTo>
                  <a:lnTo>
                    <a:pt x="64" y="655"/>
                  </a:lnTo>
                  <a:lnTo>
                    <a:pt x="53" y="662"/>
                  </a:lnTo>
                  <a:lnTo>
                    <a:pt x="47" y="703"/>
                  </a:lnTo>
                  <a:lnTo>
                    <a:pt x="54" y="722"/>
                  </a:lnTo>
                  <a:lnTo>
                    <a:pt x="42" y="762"/>
                  </a:lnTo>
                  <a:lnTo>
                    <a:pt x="32" y="767"/>
                  </a:lnTo>
                  <a:lnTo>
                    <a:pt x="24" y="786"/>
                  </a:lnTo>
                  <a:lnTo>
                    <a:pt x="13" y="799"/>
                  </a:lnTo>
                  <a:lnTo>
                    <a:pt x="13" y="814"/>
                  </a:lnTo>
                  <a:lnTo>
                    <a:pt x="5" y="872"/>
                  </a:lnTo>
                  <a:lnTo>
                    <a:pt x="13" y="889"/>
                  </a:lnTo>
                  <a:lnTo>
                    <a:pt x="13" y="918"/>
                  </a:lnTo>
                  <a:lnTo>
                    <a:pt x="0" y="933"/>
                  </a:lnTo>
                  <a:lnTo>
                    <a:pt x="12" y="940"/>
                  </a:lnTo>
                  <a:lnTo>
                    <a:pt x="51" y="917"/>
                  </a:lnTo>
                  <a:lnTo>
                    <a:pt x="98" y="837"/>
                  </a:lnTo>
                  <a:lnTo>
                    <a:pt x="95" y="816"/>
                  </a:lnTo>
                  <a:lnTo>
                    <a:pt x="100" y="779"/>
                  </a:lnTo>
                  <a:lnTo>
                    <a:pt x="110" y="760"/>
                  </a:lnTo>
                  <a:lnTo>
                    <a:pt x="133" y="756"/>
                  </a:lnTo>
                  <a:lnTo>
                    <a:pt x="148" y="738"/>
                  </a:lnTo>
                  <a:lnTo>
                    <a:pt x="174" y="695"/>
                  </a:lnTo>
                  <a:lnTo>
                    <a:pt x="188" y="685"/>
                  </a:lnTo>
                  <a:lnTo>
                    <a:pt x="220" y="631"/>
                  </a:lnTo>
                  <a:lnTo>
                    <a:pt x="279" y="514"/>
                  </a:lnTo>
                  <a:lnTo>
                    <a:pt x="277" y="503"/>
                  </a:lnTo>
                  <a:lnTo>
                    <a:pt x="335" y="453"/>
                  </a:lnTo>
                  <a:lnTo>
                    <a:pt x="384" y="443"/>
                  </a:lnTo>
                  <a:lnTo>
                    <a:pt x="419" y="442"/>
                  </a:lnTo>
                  <a:lnTo>
                    <a:pt x="435" y="452"/>
                  </a:lnTo>
                  <a:lnTo>
                    <a:pt x="437" y="477"/>
                  </a:lnTo>
                  <a:lnTo>
                    <a:pt x="455" y="510"/>
                  </a:lnTo>
                  <a:lnTo>
                    <a:pt x="514" y="534"/>
                  </a:lnTo>
                  <a:lnTo>
                    <a:pt x="534" y="506"/>
                  </a:lnTo>
                  <a:lnTo>
                    <a:pt x="545" y="503"/>
                  </a:lnTo>
                  <a:lnTo>
                    <a:pt x="565" y="474"/>
                  </a:lnTo>
                  <a:lnTo>
                    <a:pt x="602" y="475"/>
                  </a:lnTo>
                  <a:lnTo>
                    <a:pt x="701" y="429"/>
                  </a:lnTo>
                  <a:lnTo>
                    <a:pt x="712" y="410"/>
                  </a:lnTo>
                  <a:lnTo>
                    <a:pt x="712" y="383"/>
                  </a:lnTo>
                  <a:lnTo>
                    <a:pt x="716" y="375"/>
                  </a:lnTo>
                  <a:lnTo>
                    <a:pt x="732" y="360"/>
                  </a:lnTo>
                  <a:lnTo>
                    <a:pt x="756" y="351"/>
                  </a:lnTo>
                  <a:lnTo>
                    <a:pt x="767" y="345"/>
                  </a:lnTo>
                  <a:lnTo>
                    <a:pt x="780" y="341"/>
                  </a:lnTo>
                  <a:lnTo>
                    <a:pt x="794" y="345"/>
                  </a:lnTo>
                  <a:lnTo>
                    <a:pt x="828" y="367"/>
                  </a:lnTo>
                  <a:lnTo>
                    <a:pt x="844" y="373"/>
                  </a:lnTo>
                  <a:lnTo>
                    <a:pt x="926" y="354"/>
                  </a:lnTo>
                  <a:lnTo>
                    <a:pt x="1000" y="346"/>
                  </a:lnTo>
                  <a:lnTo>
                    <a:pt x="1037" y="338"/>
                  </a:lnTo>
                  <a:lnTo>
                    <a:pt x="1074" y="340"/>
                  </a:lnTo>
                  <a:lnTo>
                    <a:pt x="1093" y="343"/>
                  </a:lnTo>
                  <a:lnTo>
                    <a:pt x="1108" y="342"/>
                  </a:lnTo>
                  <a:lnTo>
                    <a:pt x="1122" y="336"/>
                  </a:lnTo>
                  <a:lnTo>
                    <a:pt x="1223" y="335"/>
                  </a:lnTo>
                  <a:lnTo>
                    <a:pt x="1245" y="345"/>
                  </a:lnTo>
                  <a:lnTo>
                    <a:pt x="1274" y="346"/>
                  </a:lnTo>
                  <a:lnTo>
                    <a:pt x="1292" y="352"/>
                  </a:lnTo>
                  <a:lnTo>
                    <a:pt x="1296" y="357"/>
                  </a:lnTo>
                  <a:lnTo>
                    <a:pt x="1365" y="382"/>
                  </a:lnTo>
                  <a:lnTo>
                    <a:pt x="1381" y="378"/>
                  </a:lnTo>
                  <a:lnTo>
                    <a:pt x="1391" y="379"/>
                  </a:lnTo>
                  <a:lnTo>
                    <a:pt x="1430" y="401"/>
                  </a:lnTo>
                  <a:lnTo>
                    <a:pt x="1445" y="404"/>
                  </a:lnTo>
                  <a:lnTo>
                    <a:pt x="1479" y="398"/>
                  </a:lnTo>
                  <a:lnTo>
                    <a:pt x="1490" y="402"/>
                  </a:lnTo>
                  <a:lnTo>
                    <a:pt x="1499" y="407"/>
                  </a:lnTo>
                  <a:lnTo>
                    <a:pt x="1505" y="399"/>
                  </a:lnTo>
                  <a:lnTo>
                    <a:pt x="1501" y="381"/>
                  </a:lnTo>
                  <a:lnTo>
                    <a:pt x="1503" y="378"/>
                  </a:lnTo>
                  <a:lnTo>
                    <a:pt x="1507" y="377"/>
                  </a:lnTo>
                  <a:lnTo>
                    <a:pt x="1523" y="381"/>
                  </a:lnTo>
                  <a:lnTo>
                    <a:pt x="1542" y="378"/>
                  </a:lnTo>
                  <a:lnTo>
                    <a:pt x="1564" y="377"/>
                  </a:lnTo>
                  <a:lnTo>
                    <a:pt x="1577" y="381"/>
                  </a:lnTo>
                  <a:lnTo>
                    <a:pt x="1591" y="376"/>
                  </a:lnTo>
                  <a:lnTo>
                    <a:pt x="1629" y="378"/>
                  </a:lnTo>
                  <a:lnTo>
                    <a:pt x="1639" y="371"/>
                  </a:lnTo>
                  <a:lnTo>
                    <a:pt x="1643" y="357"/>
                  </a:lnTo>
                  <a:lnTo>
                    <a:pt x="1655" y="338"/>
                  </a:lnTo>
                  <a:lnTo>
                    <a:pt x="1639" y="300"/>
                  </a:lnTo>
                  <a:lnTo>
                    <a:pt x="1635" y="285"/>
                  </a:lnTo>
                  <a:lnTo>
                    <a:pt x="1626" y="276"/>
                  </a:lnTo>
                  <a:lnTo>
                    <a:pt x="1615" y="278"/>
                  </a:lnTo>
                  <a:lnTo>
                    <a:pt x="1608" y="272"/>
                  </a:lnTo>
                  <a:lnTo>
                    <a:pt x="1607" y="258"/>
                  </a:lnTo>
                  <a:lnTo>
                    <a:pt x="1593" y="243"/>
                  </a:lnTo>
                  <a:lnTo>
                    <a:pt x="1576" y="246"/>
                  </a:lnTo>
                  <a:lnTo>
                    <a:pt x="1546" y="236"/>
                  </a:lnTo>
                  <a:lnTo>
                    <a:pt x="1544" y="224"/>
                  </a:lnTo>
                  <a:lnTo>
                    <a:pt x="1515" y="219"/>
                  </a:lnTo>
                  <a:lnTo>
                    <a:pt x="1503" y="212"/>
                  </a:lnTo>
                  <a:lnTo>
                    <a:pt x="1490" y="191"/>
                  </a:lnTo>
                  <a:lnTo>
                    <a:pt x="1464" y="186"/>
                  </a:lnTo>
                  <a:lnTo>
                    <a:pt x="1455" y="179"/>
                  </a:lnTo>
                  <a:lnTo>
                    <a:pt x="1449" y="160"/>
                  </a:lnTo>
                  <a:lnTo>
                    <a:pt x="1353" y="140"/>
                  </a:lnTo>
                  <a:lnTo>
                    <a:pt x="1333" y="138"/>
                  </a:lnTo>
                  <a:lnTo>
                    <a:pt x="1295" y="120"/>
                  </a:lnTo>
                  <a:lnTo>
                    <a:pt x="1278" y="100"/>
                  </a:lnTo>
                  <a:lnTo>
                    <a:pt x="1261" y="91"/>
                  </a:lnTo>
                  <a:lnTo>
                    <a:pt x="1247" y="91"/>
                  </a:lnTo>
                  <a:lnTo>
                    <a:pt x="1235" y="100"/>
                  </a:lnTo>
                  <a:lnTo>
                    <a:pt x="1215" y="100"/>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3" name="Freeform 128"/>
            <p:cNvSpPr>
              <a:spLocks/>
            </p:cNvSpPr>
            <p:nvPr/>
          </p:nvSpPr>
          <p:spPr bwMode="auto">
            <a:xfrm>
              <a:off x="2376" y="4259"/>
              <a:ext cx="37" cy="67"/>
            </a:xfrm>
            <a:custGeom>
              <a:avLst/>
              <a:gdLst>
                <a:gd name="T0" fmla="*/ 8 w 62"/>
                <a:gd name="T1" fmla="*/ 0 h 111"/>
                <a:gd name="T2" fmla="*/ 8 w 62"/>
                <a:gd name="T3" fmla="*/ 0 h 111"/>
                <a:gd name="T4" fmla="*/ 5 w 62"/>
                <a:gd name="T5" fmla="*/ 15 h 111"/>
                <a:gd name="T6" fmla="*/ 1 w 62"/>
                <a:gd name="T7" fmla="*/ 20 h 111"/>
                <a:gd name="T8" fmla="*/ 0 w 62"/>
                <a:gd name="T9" fmla="*/ 53 h 111"/>
                <a:gd name="T10" fmla="*/ 22 w 62"/>
                <a:gd name="T11" fmla="*/ 67 h 111"/>
                <a:gd name="T12" fmla="*/ 17 w 62"/>
                <a:gd name="T13" fmla="*/ 109 h 111"/>
                <a:gd name="T14" fmla="*/ 35 w 62"/>
                <a:gd name="T15" fmla="*/ 104 h 111"/>
                <a:gd name="T16" fmla="*/ 42 w 62"/>
                <a:gd name="T17" fmla="*/ 111 h 111"/>
                <a:gd name="T18" fmla="*/ 62 w 62"/>
                <a:gd name="T19" fmla="*/ 98 h 111"/>
                <a:gd name="T20" fmla="*/ 35 w 62"/>
                <a:gd name="T21" fmla="*/ 81 h 111"/>
                <a:gd name="T22" fmla="*/ 37 w 62"/>
                <a:gd name="T23" fmla="*/ 67 h 111"/>
                <a:gd name="T24" fmla="*/ 23 w 62"/>
                <a:gd name="T25" fmla="*/ 27 h 111"/>
                <a:gd name="T26" fmla="*/ 13 w 62"/>
                <a:gd name="T27" fmla="*/ 15 h 111"/>
                <a:gd name="T28" fmla="*/ 8 w 62"/>
                <a:gd name="T29"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 h="111">
                  <a:moveTo>
                    <a:pt x="8" y="0"/>
                  </a:moveTo>
                  <a:lnTo>
                    <a:pt x="8" y="0"/>
                  </a:lnTo>
                  <a:lnTo>
                    <a:pt x="5" y="15"/>
                  </a:lnTo>
                  <a:lnTo>
                    <a:pt x="1" y="20"/>
                  </a:lnTo>
                  <a:lnTo>
                    <a:pt x="0" y="53"/>
                  </a:lnTo>
                  <a:lnTo>
                    <a:pt x="22" y="67"/>
                  </a:lnTo>
                  <a:lnTo>
                    <a:pt x="17" y="109"/>
                  </a:lnTo>
                  <a:lnTo>
                    <a:pt x="35" y="104"/>
                  </a:lnTo>
                  <a:lnTo>
                    <a:pt x="42" y="111"/>
                  </a:lnTo>
                  <a:lnTo>
                    <a:pt x="62" y="98"/>
                  </a:lnTo>
                  <a:lnTo>
                    <a:pt x="35" y="81"/>
                  </a:lnTo>
                  <a:lnTo>
                    <a:pt x="37" y="67"/>
                  </a:lnTo>
                  <a:lnTo>
                    <a:pt x="23" y="27"/>
                  </a:lnTo>
                  <a:lnTo>
                    <a:pt x="13" y="15"/>
                  </a:lnTo>
                  <a:lnTo>
                    <a:pt x="8" y="0"/>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4" name="Freeform 129"/>
            <p:cNvSpPr>
              <a:spLocks/>
            </p:cNvSpPr>
            <p:nvPr/>
          </p:nvSpPr>
          <p:spPr bwMode="auto">
            <a:xfrm>
              <a:off x="1549" y="3218"/>
              <a:ext cx="112" cy="101"/>
            </a:xfrm>
            <a:custGeom>
              <a:avLst/>
              <a:gdLst>
                <a:gd name="T0" fmla="*/ 173 w 187"/>
                <a:gd name="T1" fmla="*/ 27 h 168"/>
                <a:gd name="T2" fmla="*/ 173 w 187"/>
                <a:gd name="T3" fmla="*/ 27 h 168"/>
                <a:gd name="T4" fmla="*/ 187 w 187"/>
                <a:gd name="T5" fmla="*/ 7 h 168"/>
                <a:gd name="T6" fmla="*/ 184 w 187"/>
                <a:gd name="T7" fmla="*/ 1 h 168"/>
                <a:gd name="T8" fmla="*/ 177 w 187"/>
                <a:gd name="T9" fmla="*/ 0 h 168"/>
                <a:gd name="T10" fmla="*/ 166 w 187"/>
                <a:gd name="T11" fmla="*/ 15 h 168"/>
                <a:gd name="T12" fmla="*/ 30 w 187"/>
                <a:gd name="T13" fmla="*/ 118 h 168"/>
                <a:gd name="T14" fmla="*/ 0 w 187"/>
                <a:gd name="T15" fmla="*/ 154 h 168"/>
                <a:gd name="T16" fmla="*/ 0 w 187"/>
                <a:gd name="T17" fmla="*/ 163 h 168"/>
                <a:gd name="T18" fmla="*/ 5 w 187"/>
                <a:gd name="T19" fmla="*/ 168 h 168"/>
                <a:gd name="T20" fmla="*/ 27 w 187"/>
                <a:gd name="T21" fmla="*/ 158 h 168"/>
                <a:gd name="T22" fmla="*/ 60 w 187"/>
                <a:gd name="T23" fmla="*/ 131 h 168"/>
                <a:gd name="T24" fmla="*/ 75 w 187"/>
                <a:gd name="T25" fmla="*/ 127 h 168"/>
                <a:gd name="T26" fmla="*/ 151 w 187"/>
                <a:gd name="T27" fmla="*/ 60 h 168"/>
                <a:gd name="T28" fmla="*/ 170 w 187"/>
                <a:gd name="T29" fmla="*/ 48 h 168"/>
                <a:gd name="T30" fmla="*/ 174 w 187"/>
                <a:gd name="T31" fmla="*/ 41 h 168"/>
                <a:gd name="T32" fmla="*/ 173 w 187"/>
                <a:gd name="T33" fmla="*/ 27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7" h="168">
                  <a:moveTo>
                    <a:pt x="173" y="27"/>
                  </a:moveTo>
                  <a:lnTo>
                    <a:pt x="173" y="27"/>
                  </a:lnTo>
                  <a:lnTo>
                    <a:pt x="187" y="7"/>
                  </a:lnTo>
                  <a:lnTo>
                    <a:pt x="184" y="1"/>
                  </a:lnTo>
                  <a:lnTo>
                    <a:pt x="177" y="0"/>
                  </a:lnTo>
                  <a:lnTo>
                    <a:pt x="166" y="15"/>
                  </a:lnTo>
                  <a:lnTo>
                    <a:pt x="30" y="118"/>
                  </a:lnTo>
                  <a:lnTo>
                    <a:pt x="0" y="154"/>
                  </a:lnTo>
                  <a:lnTo>
                    <a:pt x="0" y="163"/>
                  </a:lnTo>
                  <a:lnTo>
                    <a:pt x="5" y="168"/>
                  </a:lnTo>
                  <a:lnTo>
                    <a:pt x="27" y="158"/>
                  </a:lnTo>
                  <a:lnTo>
                    <a:pt x="60" y="131"/>
                  </a:lnTo>
                  <a:lnTo>
                    <a:pt x="75" y="127"/>
                  </a:lnTo>
                  <a:lnTo>
                    <a:pt x="151" y="60"/>
                  </a:lnTo>
                  <a:lnTo>
                    <a:pt x="170" y="48"/>
                  </a:lnTo>
                  <a:lnTo>
                    <a:pt x="174" y="41"/>
                  </a:lnTo>
                  <a:lnTo>
                    <a:pt x="173" y="27"/>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5" name="Freeform 130"/>
            <p:cNvSpPr>
              <a:spLocks/>
            </p:cNvSpPr>
            <p:nvPr/>
          </p:nvSpPr>
          <p:spPr bwMode="auto">
            <a:xfrm>
              <a:off x="4091" y="3391"/>
              <a:ext cx="98" cy="32"/>
            </a:xfrm>
            <a:custGeom>
              <a:avLst/>
              <a:gdLst>
                <a:gd name="T0" fmla="*/ 0 w 163"/>
                <a:gd name="T1" fmla="*/ 29 h 52"/>
                <a:gd name="T2" fmla="*/ 0 w 163"/>
                <a:gd name="T3" fmla="*/ 29 h 52"/>
                <a:gd name="T4" fmla="*/ 37 w 163"/>
                <a:gd name="T5" fmla="*/ 52 h 52"/>
                <a:gd name="T6" fmla="*/ 112 w 163"/>
                <a:gd name="T7" fmla="*/ 18 h 52"/>
                <a:gd name="T8" fmla="*/ 143 w 163"/>
                <a:gd name="T9" fmla="*/ 20 h 52"/>
                <a:gd name="T10" fmla="*/ 163 w 163"/>
                <a:gd name="T11" fmla="*/ 10 h 52"/>
                <a:gd name="T12" fmla="*/ 163 w 163"/>
                <a:gd name="T13" fmla="*/ 4 h 52"/>
                <a:gd name="T14" fmla="*/ 143 w 163"/>
                <a:gd name="T15" fmla="*/ 5 h 52"/>
                <a:gd name="T16" fmla="*/ 121 w 163"/>
                <a:gd name="T17" fmla="*/ 0 h 52"/>
                <a:gd name="T18" fmla="*/ 38 w 163"/>
                <a:gd name="T19" fmla="*/ 34 h 52"/>
                <a:gd name="T20" fmla="*/ 3 w 163"/>
                <a:gd name="T21" fmla="*/ 20 h 52"/>
                <a:gd name="T22" fmla="*/ 0 w 163"/>
                <a:gd name="T23" fmla="*/ 29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3" h="52">
                  <a:moveTo>
                    <a:pt x="0" y="29"/>
                  </a:moveTo>
                  <a:lnTo>
                    <a:pt x="0" y="29"/>
                  </a:lnTo>
                  <a:lnTo>
                    <a:pt x="37" y="52"/>
                  </a:lnTo>
                  <a:lnTo>
                    <a:pt x="112" y="18"/>
                  </a:lnTo>
                  <a:lnTo>
                    <a:pt x="143" y="20"/>
                  </a:lnTo>
                  <a:lnTo>
                    <a:pt x="163" y="10"/>
                  </a:lnTo>
                  <a:lnTo>
                    <a:pt x="163" y="4"/>
                  </a:lnTo>
                  <a:lnTo>
                    <a:pt x="143" y="5"/>
                  </a:lnTo>
                  <a:lnTo>
                    <a:pt x="121" y="0"/>
                  </a:lnTo>
                  <a:lnTo>
                    <a:pt x="38" y="34"/>
                  </a:lnTo>
                  <a:lnTo>
                    <a:pt x="3" y="20"/>
                  </a:lnTo>
                  <a:lnTo>
                    <a:pt x="0" y="29"/>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6" name="Freeform 131"/>
            <p:cNvSpPr>
              <a:spLocks/>
            </p:cNvSpPr>
            <p:nvPr/>
          </p:nvSpPr>
          <p:spPr bwMode="auto">
            <a:xfrm>
              <a:off x="2990" y="4298"/>
              <a:ext cx="30" cy="90"/>
            </a:xfrm>
            <a:custGeom>
              <a:avLst/>
              <a:gdLst>
                <a:gd name="T0" fmla="*/ 0 w 49"/>
                <a:gd name="T1" fmla="*/ 49 h 150"/>
                <a:gd name="T2" fmla="*/ 0 w 49"/>
                <a:gd name="T3" fmla="*/ 49 h 150"/>
                <a:gd name="T4" fmla="*/ 8 w 49"/>
                <a:gd name="T5" fmla="*/ 81 h 150"/>
                <a:gd name="T6" fmla="*/ 22 w 49"/>
                <a:gd name="T7" fmla="*/ 104 h 150"/>
                <a:gd name="T8" fmla="*/ 31 w 49"/>
                <a:gd name="T9" fmla="*/ 150 h 150"/>
                <a:gd name="T10" fmla="*/ 49 w 49"/>
                <a:gd name="T11" fmla="*/ 144 h 150"/>
                <a:gd name="T12" fmla="*/ 23 w 49"/>
                <a:gd name="T13" fmla="*/ 48 h 150"/>
                <a:gd name="T14" fmla="*/ 41 w 49"/>
                <a:gd name="T15" fmla="*/ 5 h 150"/>
                <a:gd name="T16" fmla="*/ 22 w 49"/>
                <a:gd name="T17" fmla="*/ 0 h 150"/>
                <a:gd name="T18" fmla="*/ 0 w 49"/>
                <a:gd name="T19" fmla="*/ 49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 h="150">
                  <a:moveTo>
                    <a:pt x="0" y="49"/>
                  </a:moveTo>
                  <a:lnTo>
                    <a:pt x="0" y="49"/>
                  </a:lnTo>
                  <a:lnTo>
                    <a:pt x="8" y="81"/>
                  </a:lnTo>
                  <a:lnTo>
                    <a:pt x="22" y="104"/>
                  </a:lnTo>
                  <a:lnTo>
                    <a:pt x="31" y="150"/>
                  </a:lnTo>
                  <a:lnTo>
                    <a:pt x="49" y="144"/>
                  </a:lnTo>
                  <a:lnTo>
                    <a:pt x="23" y="48"/>
                  </a:lnTo>
                  <a:lnTo>
                    <a:pt x="41" y="5"/>
                  </a:lnTo>
                  <a:lnTo>
                    <a:pt x="22" y="0"/>
                  </a:lnTo>
                  <a:lnTo>
                    <a:pt x="0" y="49"/>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7" name="Freeform 132"/>
            <p:cNvSpPr>
              <a:spLocks/>
            </p:cNvSpPr>
            <p:nvPr/>
          </p:nvSpPr>
          <p:spPr bwMode="auto">
            <a:xfrm>
              <a:off x="2936" y="4449"/>
              <a:ext cx="16" cy="69"/>
            </a:xfrm>
            <a:custGeom>
              <a:avLst/>
              <a:gdLst>
                <a:gd name="T0" fmla="*/ 7 w 26"/>
                <a:gd name="T1" fmla="*/ 15 h 115"/>
                <a:gd name="T2" fmla="*/ 7 w 26"/>
                <a:gd name="T3" fmla="*/ 15 h 115"/>
                <a:gd name="T4" fmla="*/ 8 w 26"/>
                <a:gd name="T5" fmla="*/ 71 h 115"/>
                <a:gd name="T6" fmla="*/ 15 w 26"/>
                <a:gd name="T7" fmla="*/ 90 h 115"/>
                <a:gd name="T8" fmla="*/ 18 w 26"/>
                <a:gd name="T9" fmla="*/ 115 h 115"/>
                <a:gd name="T10" fmla="*/ 26 w 26"/>
                <a:gd name="T11" fmla="*/ 82 h 115"/>
                <a:gd name="T12" fmla="*/ 18 w 26"/>
                <a:gd name="T13" fmla="*/ 13 h 115"/>
                <a:gd name="T14" fmla="*/ 9 w 26"/>
                <a:gd name="T15" fmla="*/ 0 h 115"/>
                <a:gd name="T16" fmla="*/ 0 w 26"/>
                <a:gd name="T17" fmla="*/ 3 h 115"/>
                <a:gd name="T18" fmla="*/ 7 w 26"/>
                <a:gd name="T19" fmla="*/ 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15">
                  <a:moveTo>
                    <a:pt x="7" y="15"/>
                  </a:moveTo>
                  <a:lnTo>
                    <a:pt x="7" y="15"/>
                  </a:lnTo>
                  <a:lnTo>
                    <a:pt x="8" y="71"/>
                  </a:lnTo>
                  <a:lnTo>
                    <a:pt x="15" y="90"/>
                  </a:lnTo>
                  <a:lnTo>
                    <a:pt x="18" y="115"/>
                  </a:lnTo>
                  <a:lnTo>
                    <a:pt x="26" y="82"/>
                  </a:lnTo>
                  <a:lnTo>
                    <a:pt x="18" y="13"/>
                  </a:lnTo>
                  <a:lnTo>
                    <a:pt x="9" y="0"/>
                  </a:lnTo>
                  <a:lnTo>
                    <a:pt x="0" y="3"/>
                  </a:lnTo>
                  <a:lnTo>
                    <a:pt x="7" y="15"/>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8" name="Freeform 133"/>
            <p:cNvSpPr>
              <a:spLocks/>
            </p:cNvSpPr>
            <p:nvPr/>
          </p:nvSpPr>
          <p:spPr bwMode="auto">
            <a:xfrm>
              <a:off x="4807" y="1109"/>
              <a:ext cx="1108" cy="603"/>
            </a:xfrm>
            <a:custGeom>
              <a:avLst/>
              <a:gdLst>
                <a:gd name="T0" fmla="*/ 340 w 1844"/>
                <a:gd name="T1" fmla="*/ 36 h 1003"/>
                <a:gd name="T2" fmla="*/ 467 w 1844"/>
                <a:gd name="T3" fmla="*/ 149 h 1003"/>
                <a:gd name="T4" fmla="*/ 586 w 1844"/>
                <a:gd name="T5" fmla="*/ 200 h 1003"/>
                <a:gd name="T6" fmla="*/ 649 w 1844"/>
                <a:gd name="T7" fmla="*/ 292 h 1003"/>
                <a:gd name="T8" fmla="*/ 677 w 1844"/>
                <a:gd name="T9" fmla="*/ 321 h 1003"/>
                <a:gd name="T10" fmla="*/ 676 w 1844"/>
                <a:gd name="T11" fmla="*/ 355 h 1003"/>
                <a:gd name="T12" fmla="*/ 716 w 1844"/>
                <a:gd name="T13" fmla="*/ 420 h 1003"/>
                <a:gd name="T14" fmla="*/ 618 w 1844"/>
                <a:gd name="T15" fmla="*/ 437 h 1003"/>
                <a:gd name="T16" fmla="*/ 516 w 1844"/>
                <a:gd name="T17" fmla="*/ 395 h 1003"/>
                <a:gd name="T18" fmla="*/ 370 w 1844"/>
                <a:gd name="T19" fmla="*/ 330 h 1003"/>
                <a:gd name="T20" fmla="*/ 511 w 1844"/>
                <a:gd name="T21" fmla="*/ 378 h 1003"/>
                <a:gd name="T22" fmla="*/ 271 w 1844"/>
                <a:gd name="T23" fmla="*/ 226 h 1003"/>
                <a:gd name="T24" fmla="*/ 317 w 1844"/>
                <a:gd name="T25" fmla="*/ 285 h 1003"/>
                <a:gd name="T26" fmla="*/ 198 w 1844"/>
                <a:gd name="T27" fmla="*/ 244 h 1003"/>
                <a:gd name="T28" fmla="*/ 166 w 1844"/>
                <a:gd name="T29" fmla="*/ 286 h 1003"/>
                <a:gd name="T30" fmla="*/ 297 w 1844"/>
                <a:gd name="T31" fmla="*/ 367 h 1003"/>
                <a:gd name="T32" fmla="*/ 226 w 1844"/>
                <a:gd name="T33" fmla="*/ 442 h 1003"/>
                <a:gd name="T34" fmla="*/ 131 w 1844"/>
                <a:gd name="T35" fmla="*/ 481 h 1003"/>
                <a:gd name="T36" fmla="*/ 10 w 1844"/>
                <a:gd name="T37" fmla="*/ 488 h 1003"/>
                <a:gd name="T38" fmla="*/ 47 w 1844"/>
                <a:gd name="T39" fmla="*/ 513 h 1003"/>
                <a:gd name="T40" fmla="*/ 116 w 1844"/>
                <a:gd name="T41" fmla="*/ 517 h 1003"/>
                <a:gd name="T42" fmla="*/ 207 w 1844"/>
                <a:gd name="T43" fmla="*/ 489 h 1003"/>
                <a:gd name="T44" fmla="*/ 252 w 1844"/>
                <a:gd name="T45" fmla="*/ 449 h 1003"/>
                <a:gd name="T46" fmla="*/ 329 w 1844"/>
                <a:gd name="T47" fmla="*/ 429 h 1003"/>
                <a:gd name="T48" fmla="*/ 454 w 1844"/>
                <a:gd name="T49" fmla="*/ 431 h 1003"/>
                <a:gd name="T50" fmla="*/ 484 w 1844"/>
                <a:gd name="T51" fmla="*/ 456 h 1003"/>
                <a:gd name="T52" fmla="*/ 570 w 1844"/>
                <a:gd name="T53" fmla="*/ 462 h 1003"/>
                <a:gd name="T54" fmla="*/ 620 w 1844"/>
                <a:gd name="T55" fmla="*/ 449 h 1003"/>
                <a:gd name="T56" fmla="*/ 680 w 1844"/>
                <a:gd name="T57" fmla="*/ 507 h 1003"/>
                <a:gd name="T58" fmla="*/ 796 w 1844"/>
                <a:gd name="T59" fmla="*/ 555 h 1003"/>
                <a:gd name="T60" fmla="*/ 972 w 1844"/>
                <a:gd name="T61" fmla="*/ 672 h 1003"/>
                <a:gd name="T62" fmla="*/ 1075 w 1844"/>
                <a:gd name="T63" fmla="*/ 776 h 1003"/>
                <a:gd name="T64" fmla="*/ 1152 w 1844"/>
                <a:gd name="T65" fmla="*/ 862 h 1003"/>
                <a:gd name="T66" fmla="*/ 1193 w 1844"/>
                <a:gd name="T67" fmla="*/ 924 h 1003"/>
                <a:gd name="T68" fmla="*/ 1290 w 1844"/>
                <a:gd name="T69" fmla="*/ 997 h 1003"/>
                <a:gd name="T70" fmla="*/ 1389 w 1844"/>
                <a:gd name="T71" fmla="*/ 995 h 1003"/>
                <a:gd name="T72" fmla="*/ 1451 w 1844"/>
                <a:gd name="T73" fmla="*/ 936 h 1003"/>
                <a:gd name="T74" fmla="*/ 1507 w 1844"/>
                <a:gd name="T75" fmla="*/ 972 h 1003"/>
                <a:gd name="T76" fmla="*/ 1599 w 1844"/>
                <a:gd name="T77" fmla="*/ 932 h 1003"/>
                <a:gd name="T78" fmla="*/ 1631 w 1844"/>
                <a:gd name="T79" fmla="*/ 968 h 1003"/>
                <a:gd name="T80" fmla="*/ 1667 w 1844"/>
                <a:gd name="T81" fmla="*/ 944 h 1003"/>
                <a:gd name="T82" fmla="*/ 1693 w 1844"/>
                <a:gd name="T83" fmla="*/ 964 h 1003"/>
                <a:gd name="T84" fmla="*/ 1735 w 1844"/>
                <a:gd name="T85" fmla="*/ 910 h 1003"/>
                <a:gd name="T86" fmla="*/ 1844 w 1844"/>
                <a:gd name="T87" fmla="*/ 894 h 1003"/>
                <a:gd name="T88" fmla="*/ 1795 w 1844"/>
                <a:gd name="T89" fmla="*/ 825 h 1003"/>
                <a:gd name="T90" fmla="*/ 1716 w 1844"/>
                <a:gd name="T91" fmla="*/ 779 h 1003"/>
                <a:gd name="T92" fmla="*/ 1682 w 1844"/>
                <a:gd name="T93" fmla="*/ 791 h 1003"/>
                <a:gd name="T94" fmla="*/ 1635 w 1844"/>
                <a:gd name="T95" fmla="*/ 761 h 1003"/>
                <a:gd name="T96" fmla="*/ 1584 w 1844"/>
                <a:gd name="T97" fmla="*/ 719 h 1003"/>
                <a:gd name="T98" fmla="*/ 1526 w 1844"/>
                <a:gd name="T99" fmla="*/ 676 h 1003"/>
                <a:gd name="T100" fmla="*/ 1423 w 1844"/>
                <a:gd name="T101" fmla="*/ 672 h 1003"/>
                <a:gd name="T102" fmla="*/ 1350 w 1844"/>
                <a:gd name="T103" fmla="*/ 539 h 1003"/>
                <a:gd name="T104" fmla="*/ 1246 w 1844"/>
                <a:gd name="T105" fmla="*/ 487 h 1003"/>
                <a:gd name="T106" fmla="*/ 1181 w 1844"/>
                <a:gd name="T107" fmla="*/ 469 h 1003"/>
                <a:gd name="T108" fmla="*/ 1049 w 1844"/>
                <a:gd name="T109" fmla="*/ 443 h 1003"/>
                <a:gd name="T110" fmla="*/ 952 w 1844"/>
                <a:gd name="T111" fmla="*/ 427 h 1003"/>
                <a:gd name="T112" fmla="*/ 795 w 1844"/>
                <a:gd name="T113" fmla="*/ 336 h 1003"/>
                <a:gd name="T114" fmla="*/ 744 w 1844"/>
                <a:gd name="T115" fmla="*/ 227 h 1003"/>
                <a:gd name="T116" fmla="*/ 653 w 1844"/>
                <a:gd name="T117" fmla="*/ 175 h 1003"/>
                <a:gd name="T118" fmla="*/ 550 w 1844"/>
                <a:gd name="T119" fmla="*/ 131 h 1003"/>
                <a:gd name="T120" fmla="*/ 472 w 1844"/>
                <a:gd name="T121" fmla="*/ 65 h 1003"/>
                <a:gd name="T122" fmla="*/ 355 w 1844"/>
                <a:gd name="T123" fmla="*/ 0 h 10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44" h="1003">
                  <a:moveTo>
                    <a:pt x="355" y="0"/>
                  </a:moveTo>
                  <a:lnTo>
                    <a:pt x="355" y="0"/>
                  </a:lnTo>
                  <a:lnTo>
                    <a:pt x="340" y="36"/>
                  </a:lnTo>
                  <a:lnTo>
                    <a:pt x="375" y="61"/>
                  </a:lnTo>
                  <a:lnTo>
                    <a:pt x="416" y="112"/>
                  </a:lnTo>
                  <a:lnTo>
                    <a:pt x="467" y="149"/>
                  </a:lnTo>
                  <a:lnTo>
                    <a:pt x="510" y="167"/>
                  </a:lnTo>
                  <a:lnTo>
                    <a:pt x="559" y="208"/>
                  </a:lnTo>
                  <a:lnTo>
                    <a:pt x="586" y="200"/>
                  </a:lnTo>
                  <a:lnTo>
                    <a:pt x="603" y="225"/>
                  </a:lnTo>
                  <a:lnTo>
                    <a:pt x="638" y="244"/>
                  </a:lnTo>
                  <a:lnTo>
                    <a:pt x="649" y="292"/>
                  </a:lnTo>
                  <a:lnTo>
                    <a:pt x="652" y="335"/>
                  </a:lnTo>
                  <a:lnTo>
                    <a:pt x="661" y="342"/>
                  </a:lnTo>
                  <a:lnTo>
                    <a:pt x="677" y="321"/>
                  </a:lnTo>
                  <a:lnTo>
                    <a:pt x="696" y="325"/>
                  </a:lnTo>
                  <a:lnTo>
                    <a:pt x="697" y="344"/>
                  </a:lnTo>
                  <a:lnTo>
                    <a:pt x="676" y="355"/>
                  </a:lnTo>
                  <a:lnTo>
                    <a:pt x="700" y="375"/>
                  </a:lnTo>
                  <a:lnTo>
                    <a:pt x="718" y="400"/>
                  </a:lnTo>
                  <a:lnTo>
                    <a:pt x="716" y="420"/>
                  </a:lnTo>
                  <a:lnTo>
                    <a:pt x="733" y="449"/>
                  </a:lnTo>
                  <a:lnTo>
                    <a:pt x="711" y="461"/>
                  </a:lnTo>
                  <a:lnTo>
                    <a:pt x="618" y="437"/>
                  </a:lnTo>
                  <a:lnTo>
                    <a:pt x="571" y="446"/>
                  </a:lnTo>
                  <a:lnTo>
                    <a:pt x="528" y="418"/>
                  </a:lnTo>
                  <a:lnTo>
                    <a:pt x="516" y="395"/>
                  </a:lnTo>
                  <a:lnTo>
                    <a:pt x="452" y="404"/>
                  </a:lnTo>
                  <a:lnTo>
                    <a:pt x="372" y="373"/>
                  </a:lnTo>
                  <a:lnTo>
                    <a:pt x="370" y="330"/>
                  </a:lnTo>
                  <a:lnTo>
                    <a:pt x="407" y="343"/>
                  </a:lnTo>
                  <a:lnTo>
                    <a:pt x="458" y="385"/>
                  </a:lnTo>
                  <a:lnTo>
                    <a:pt x="511" y="378"/>
                  </a:lnTo>
                  <a:lnTo>
                    <a:pt x="491" y="345"/>
                  </a:lnTo>
                  <a:lnTo>
                    <a:pt x="328" y="267"/>
                  </a:lnTo>
                  <a:lnTo>
                    <a:pt x="271" y="226"/>
                  </a:lnTo>
                  <a:lnTo>
                    <a:pt x="255" y="225"/>
                  </a:lnTo>
                  <a:lnTo>
                    <a:pt x="247" y="235"/>
                  </a:lnTo>
                  <a:lnTo>
                    <a:pt x="317" y="285"/>
                  </a:lnTo>
                  <a:lnTo>
                    <a:pt x="311" y="296"/>
                  </a:lnTo>
                  <a:lnTo>
                    <a:pt x="228" y="250"/>
                  </a:lnTo>
                  <a:lnTo>
                    <a:pt x="198" y="244"/>
                  </a:lnTo>
                  <a:lnTo>
                    <a:pt x="173" y="252"/>
                  </a:lnTo>
                  <a:lnTo>
                    <a:pt x="158" y="267"/>
                  </a:lnTo>
                  <a:lnTo>
                    <a:pt x="166" y="286"/>
                  </a:lnTo>
                  <a:lnTo>
                    <a:pt x="227" y="322"/>
                  </a:lnTo>
                  <a:lnTo>
                    <a:pt x="272" y="337"/>
                  </a:lnTo>
                  <a:lnTo>
                    <a:pt x="297" y="367"/>
                  </a:lnTo>
                  <a:lnTo>
                    <a:pt x="274" y="404"/>
                  </a:lnTo>
                  <a:lnTo>
                    <a:pt x="233" y="427"/>
                  </a:lnTo>
                  <a:lnTo>
                    <a:pt x="226" y="442"/>
                  </a:lnTo>
                  <a:lnTo>
                    <a:pt x="201" y="447"/>
                  </a:lnTo>
                  <a:lnTo>
                    <a:pt x="146" y="485"/>
                  </a:lnTo>
                  <a:lnTo>
                    <a:pt x="131" y="481"/>
                  </a:lnTo>
                  <a:lnTo>
                    <a:pt x="107" y="495"/>
                  </a:lnTo>
                  <a:lnTo>
                    <a:pt x="70" y="507"/>
                  </a:lnTo>
                  <a:lnTo>
                    <a:pt x="10" y="488"/>
                  </a:lnTo>
                  <a:lnTo>
                    <a:pt x="0" y="489"/>
                  </a:lnTo>
                  <a:lnTo>
                    <a:pt x="5" y="499"/>
                  </a:lnTo>
                  <a:lnTo>
                    <a:pt x="47" y="513"/>
                  </a:lnTo>
                  <a:lnTo>
                    <a:pt x="72" y="531"/>
                  </a:lnTo>
                  <a:lnTo>
                    <a:pt x="95" y="529"/>
                  </a:lnTo>
                  <a:lnTo>
                    <a:pt x="116" y="517"/>
                  </a:lnTo>
                  <a:lnTo>
                    <a:pt x="133" y="519"/>
                  </a:lnTo>
                  <a:lnTo>
                    <a:pt x="146" y="505"/>
                  </a:lnTo>
                  <a:lnTo>
                    <a:pt x="207" y="489"/>
                  </a:lnTo>
                  <a:lnTo>
                    <a:pt x="227" y="477"/>
                  </a:lnTo>
                  <a:lnTo>
                    <a:pt x="230" y="463"/>
                  </a:lnTo>
                  <a:lnTo>
                    <a:pt x="252" y="449"/>
                  </a:lnTo>
                  <a:lnTo>
                    <a:pt x="296" y="441"/>
                  </a:lnTo>
                  <a:lnTo>
                    <a:pt x="317" y="431"/>
                  </a:lnTo>
                  <a:lnTo>
                    <a:pt x="329" y="429"/>
                  </a:lnTo>
                  <a:lnTo>
                    <a:pt x="376" y="437"/>
                  </a:lnTo>
                  <a:lnTo>
                    <a:pt x="387" y="431"/>
                  </a:lnTo>
                  <a:lnTo>
                    <a:pt x="454" y="431"/>
                  </a:lnTo>
                  <a:lnTo>
                    <a:pt x="471" y="435"/>
                  </a:lnTo>
                  <a:lnTo>
                    <a:pt x="475" y="449"/>
                  </a:lnTo>
                  <a:lnTo>
                    <a:pt x="484" y="456"/>
                  </a:lnTo>
                  <a:lnTo>
                    <a:pt x="525" y="457"/>
                  </a:lnTo>
                  <a:lnTo>
                    <a:pt x="545" y="453"/>
                  </a:lnTo>
                  <a:lnTo>
                    <a:pt x="570" y="462"/>
                  </a:lnTo>
                  <a:lnTo>
                    <a:pt x="590" y="454"/>
                  </a:lnTo>
                  <a:lnTo>
                    <a:pt x="609" y="454"/>
                  </a:lnTo>
                  <a:lnTo>
                    <a:pt x="620" y="449"/>
                  </a:lnTo>
                  <a:lnTo>
                    <a:pt x="651" y="457"/>
                  </a:lnTo>
                  <a:lnTo>
                    <a:pt x="660" y="483"/>
                  </a:lnTo>
                  <a:lnTo>
                    <a:pt x="680" y="507"/>
                  </a:lnTo>
                  <a:lnTo>
                    <a:pt x="710" y="516"/>
                  </a:lnTo>
                  <a:lnTo>
                    <a:pt x="739" y="532"/>
                  </a:lnTo>
                  <a:lnTo>
                    <a:pt x="796" y="555"/>
                  </a:lnTo>
                  <a:lnTo>
                    <a:pt x="906" y="614"/>
                  </a:lnTo>
                  <a:lnTo>
                    <a:pt x="934" y="643"/>
                  </a:lnTo>
                  <a:lnTo>
                    <a:pt x="972" y="672"/>
                  </a:lnTo>
                  <a:lnTo>
                    <a:pt x="1078" y="730"/>
                  </a:lnTo>
                  <a:lnTo>
                    <a:pt x="1081" y="740"/>
                  </a:lnTo>
                  <a:lnTo>
                    <a:pt x="1075" y="776"/>
                  </a:lnTo>
                  <a:lnTo>
                    <a:pt x="1089" y="812"/>
                  </a:lnTo>
                  <a:lnTo>
                    <a:pt x="1128" y="839"/>
                  </a:lnTo>
                  <a:lnTo>
                    <a:pt x="1152" y="862"/>
                  </a:lnTo>
                  <a:lnTo>
                    <a:pt x="1200" y="894"/>
                  </a:lnTo>
                  <a:lnTo>
                    <a:pt x="1193" y="907"/>
                  </a:lnTo>
                  <a:lnTo>
                    <a:pt x="1193" y="924"/>
                  </a:lnTo>
                  <a:lnTo>
                    <a:pt x="1256" y="953"/>
                  </a:lnTo>
                  <a:lnTo>
                    <a:pt x="1277" y="974"/>
                  </a:lnTo>
                  <a:lnTo>
                    <a:pt x="1290" y="997"/>
                  </a:lnTo>
                  <a:lnTo>
                    <a:pt x="1321" y="1003"/>
                  </a:lnTo>
                  <a:lnTo>
                    <a:pt x="1350" y="1002"/>
                  </a:lnTo>
                  <a:lnTo>
                    <a:pt x="1389" y="995"/>
                  </a:lnTo>
                  <a:lnTo>
                    <a:pt x="1414" y="984"/>
                  </a:lnTo>
                  <a:lnTo>
                    <a:pt x="1438" y="944"/>
                  </a:lnTo>
                  <a:lnTo>
                    <a:pt x="1451" y="936"/>
                  </a:lnTo>
                  <a:lnTo>
                    <a:pt x="1465" y="936"/>
                  </a:lnTo>
                  <a:lnTo>
                    <a:pt x="1473" y="950"/>
                  </a:lnTo>
                  <a:lnTo>
                    <a:pt x="1507" y="972"/>
                  </a:lnTo>
                  <a:lnTo>
                    <a:pt x="1548" y="968"/>
                  </a:lnTo>
                  <a:lnTo>
                    <a:pt x="1578" y="950"/>
                  </a:lnTo>
                  <a:lnTo>
                    <a:pt x="1599" y="932"/>
                  </a:lnTo>
                  <a:lnTo>
                    <a:pt x="1610" y="936"/>
                  </a:lnTo>
                  <a:lnTo>
                    <a:pt x="1614" y="950"/>
                  </a:lnTo>
                  <a:lnTo>
                    <a:pt x="1631" y="968"/>
                  </a:lnTo>
                  <a:lnTo>
                    <a:pt x="1639" y="968"/>
                  </a:lnTo>
                  <a:lnTo>
                    <a:pt x="1653" y="946"/>
                  </a:lnTo>
                  <a:lnTo>
                    <a:pt x="1667" y="944"/>
                  </a:lnTo>
                  <a:lnTo>
                    <a:pt x="1682" y="951"/>
                  </a:lnTo>
                  <a:lnTo>
                    <a:pt x="1684" y="965"/>
                  </a:lnTo>
                  <a:lnTo>
                    <a:pt x="1693" y="964"/>
                  </a:lnTo>
                  <a:lnTo>
                    <a:pt x="1713" y="950"/>
                  </a:lnTo>
                  <a:lnTo>
                    <a:pt x="1714" y="920"/>
                  </a:lnTo>
                  <a:lnTo>
                    <a:pt x="1735" y="910"/>
                  </a:lnTo>
                  <a:lnTo>
                    <a:pt x="1755" y="903"/>
                  </a:lnTo>
                  <a:lnTo>
                    <a:pt x="1825" y="913"/>
                  </a:lnTo>
                  <a:lnTo>
                    <a:pt x="1844" y="894"/>
                  </a:lnTo>
                  <a:lnTo>
                    <a:pt x="1840" y="865"/>
                  </a:lnTo>
                  <a:lnTo>
                    <a:pt x="1820" y="840"/>
                  </a:lnTo>
                  <a:lnTo>
                    <a:pt x="1795" y="825"/>
                  </a:lnTo>
                  <a:lnTo>
                    <a:pt x="1776" y="789"/>
                  </a:lnTo>
                  <a:lnTo>
                    <a:pt x="1758" y="775"/>
                  </a:lnTo>
                  <a:lnTo>
                    <a:pt x="1716" y="779"/>
                  </a:lnTo>
                  <a:lnTo>
                    <a:pt x="1706" y="802"/>
                  </a:lnTo>
                  <a:lnTo>
                    <a:pt x="1693" y="800"/>
                  </a:lnTo>
                  <a:lnTo>
                    <a:pt x="1682" y="791"/>
                  </a:lnTo>
                  <a:lnTo>
                    <a:pt x="1692" y="759"/>
                  </a:lnTo>
                  <a:lnTo>
                    <a:pt x="1673" y="757"/>
                  </a:lnTo>
                  <a:lnTo>
                    <a:pt x="1635" y="761"/>
                  </a:lnTo>
                  <a:lnTo>
                    <a:pt x="1618" y="750"/>
                  </a:lnTo>
                  <a:lnTo>
                    <a:pt x="1607" y="732"/>
                  </a:lnTo>
                  <a:lnTo>
                    <a:pt x="1584" y="719"/>
                  </a:lnTo>
                  <a:lnTo>
                    <a:pt x="1560" y="726"/>
                  </a:lnTo>
                  <a:lnTo>
                    <a:pt x="1538" y="714"/>
                  </a:lnTo>
                  <a:lnTo>
                    <a:pt x="1526" y="676"/>
                  </a:lnTo>
                  <a:lnTo>
                    <a:pt x="1512" y="670"/>
                  </a:lnTo>
                  <a:lnTo>
                    <a:pt x="1468" y="681"/>
                  </a:lnTo>
                  <a:lnTo>
                    <a:pt x="1423" y="672"/>
                  </a:lnTo>
                  <a:lnTo>
                    <a:pt x="1379" y="627"/>
                  </a:lnTo>
                  <a:lnTo>
                    <a:pt x="1352" y="569"/>
                  </a:lnTo>
                  <a:lnTo>
                    <a:pt x="1350" y="539"/>
                  </a:lnTo>
                  <a:lnTo>
                    <a:pt x="1318" y="496"/>
                  </a:lnTo>
                  <a:lnTo>
                    <a:pt x="1289" y="481"/>
                  </a:lnTo>
                  <a:lnTo>
                    <a:pt x="1246" y="487"/>
                  </a:lnTo>
                  <a:lnTo>
                    <a:pt x="1224" y="482"/>
                  </a:lnTo>
                  <a:lnTo>
                    <a:pt x="1198" y="466"/>
                  </a:lnTo>
                  <a:lnTo>
                    <a:pt x="1181" y="469"/>
                  </a:lnTo>
                  <a:lnTo>
                    <a:pt x="1151" y="440"/>
                  </a:lnTo>
                  <a:lnTo>
                    <a:pt x="1087" y="436"/>
                  </a:lnTo>
                  <a:lnTo>
                    <a:pt x="1049" y="443"/>
                  </a:lnTo>
                  <a:lnTo>
                    <a:pt x="1019" y="461"/>
                  </a:lnTo>
                  <a:lnTo>
                    <a:pt x="1000" y="460"/>
                  </a:lnTo>
                  <a:lnTo>
                    <a:pt x="952" y="427"/>
                  </a:lnTo>
                  <a:lnTo>
                    <a:pt x="930" y="423"/>
                  </a:lnTo>
                  <a:lnTo>
                    <a:pt x="876" y="393"/>
                  </a:lnTo>
                  <a:lnTo>
                    <a:pt x="795" y="336"/>
                  </a:lnTo>
                  <a:lnTo>
                    <a:pt x="769" y="311"/>
                  </a:lnTo>
                  <a:lnTo>
                    <a:pt x="746" y="277"/>
                  </a:lnTo>
                  <a:lnTo>
                    <a:pt x="744" y="227"/>
                  </a:lnTo>
                  <a:lnTo>
                    <a:pt x="713" y="205"/>
                  </a:lnTo>
                  <a:lnTo>
                    <a:pt x="677" y="195"/>
                  </a:lnTo>
                  <a:lnTo>
                    <a:pt x="653" y="175"/>
                  </a:lnTo>
                  <a:lnTo>
                    <a:pt x="591" y="144"/>
                  </a:lnTo>
                  <a:lnTo>
                    <a:pt x="573" y="144"/>
                  </a:lnTo>
                  <a:lnTo>
                    <a:pt x="550" y="131"/>
                  </a:lnTo>
                  <a:lnTo>
                    <a:pt x="540" y="107"/>
                  </a:lnTo>
                  <a:lnTo>
                    <a:pt x="495" y="72"/>
                  </a:lnTo>
                  <a:lnTo>
                    <a:pt x="472" y="65"/>
                  </a:lnTo>
                  <a:lnTo>
                    <a:pt x="424" y="31"/>
                  </a:lnTo>
                  <a:lnTo>
                    <a:pt x="402" y="5"/>
                  </a:lnTo>
                  <a:lnTo>
                    <a:pt x="355" y="0"/>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9" name="Freeform 134"/>
            <p:cNvSpPr>
              <a:spLocks/>
            </p:cNvSpPr>
            <p:nvPr/>
          </p:nvSpPr>
          <p:spPr bwMode="auto">
            <a:xfrm>
              <a:off x="5122" y="2344"/>
              <a:ext cx="254" cy="46"/>
            </a:xfrm>
            <a:custGeom>
              <a:avLst/>
              <a:gdLst>
                <a:gd name="T0" fmla="*/ 423 w 423"/>
                <a:gd name="T1" fmla="*/ 29 h 76"/>
                <a:gd name="T2" fmla="*/ 423 w 423"/>
                <a:gd name="T3" fmla="*/ 29 h 76"/>
                <a:gd name="T4" fmla="*/ 419 w 423"/>
                <a:gd name="T5" fmla="*/ 24 h 76"/>
                <a:gd name="T6" fmla="*/ 317 w 423"/>
                <a:gd name="T7" fmla="*/ 22 h 76"/>
                <a:gd name="T8" fmla="*/ 242 w 423"/>
                <a:gd name="T9" fmla="*/ 27 h 76"/>
                <a:gd name="T10" fmla="*/ 188 w 423"/>
                <a:gd name="T11" fmla="*/ 16 h 76"/>
                <a:gd name="T12" fmla="*/ 130 w 423"/>
                <a:gd name="T13" fmla="*/ 16 h 76"/>
                <a:gd name="T14" fmla="*/ 89 w 423"/>
                <a:gd name="T15" fmla="*/ 4 h 76"/>
                <a:gd name="T16" fmla="*/ 54 w 423"/>
                <a:gd name="T17" fmla="*/ 0 h 76"/>
                <a:gd name="T18" fmla="*/ 29 w 423"/>
                <a:gd name="T19" fmla="*/ 0 h 76"/>
                <a:gd name="T20" fmla="*/ 23 w 423"/>
                <a:gd name="T21" fmla="*/ 11 h 76"/>
                <a:gd name="T22" fmla="*/ 15 w 423"/>
                <a:gd name="T23" fmla="*/ 15 h 76"/>
                <a:gd name="T24" fmla="*/ 4 w 423"/>
                <a:gd name="T25" fmla="*/ 14 h 76"/>
                <a:gd name="T26" fmla="*/ 0 w 423"/>
                <a:gd name="T27" fmla="*/ 15 h 76"/>
                <a:gd name="T28" fmla="*/ 0 w 423"/>
                <a:gd name="T29" fmla="*/ 20 h 76"/>
                <a:gd name="T30" fmla="*/ 17 w 423"/>
                <a:gd name="T31" fmla="*/ 33 h 76"/>
                <a:gd name="T32" fmla="*/ 45 w 423"/>
                <a:gd name="T33" fmla="*/ 37 h 76"/>
                <a:gd name="T34" fmla="*/ 79 w 423"/>
                <a:gd name="T35" fmla="*/ 37 h 76"/>
                <a:gd name="T36" fmla="*/ 93 w 423"/>
                <a:gd name="T37" fmla="*/ 45 h 76"/>
                <a:gd name="T38" fmla="*/ 120 w 423"/>
                <a:gd name="T39" fmla="*/ 48 h 76"/>
                <a:gd name="T40" fmla="*/ 142 w 423"/>
                <a:gd name="T41" fmla="*/ 56 h 76"/>
                <a:gd name="T42" fmla="*/ 231 w 423"/>
                <a:gd name="T43" fmla="*/ 72 h 76"/>
                <a:gd name="T44" fmla="*/ 243 w 423"/>
                <a:gd name="T45" fmla="*/ 67 h 76"/>
                <a:gd name="T46" fmla="*/ 254 w 423"/>
                <a:gd name="T47" fmla="*/ 71 h 76"/>
                <a:gd name="T48" fmla="*/ 258 w 423"/>
                <a:gd name="T49" fmla="*/ 76 h 76"/>
                <a:gd name="T50" fmla="*/ 314 w 423"/>
                <a:gd name="T51" fmla="*/ 71 h 76"/>
                <a:gd name="T52" fmla="*/ 328 w 423"/>
                <a:gd name="T53" fmla="*/ 62 h 76"/>
                <a:gd name="T54" fmla="*/ 373 w 423"/>
                <a:gd name="T55" fmla="*/ 71 h 76"/>
                <a:gd name="T56" fmla="*/ 387 w 423"/>
                <a:gd name="T57" fmla="*/ 69 h 76"/>
                <a:gd name="T58" fmla="*/ 415 w 423"/>
                <a:gd name="T59" fmla="*/ 58 h 76"/>
                <a:gd name="T60" fmla="*/ 416 w 423"/>
                <a:gd name="T61" fmla="*/ 46 h 76"/>
                <a:gd name="T62" fmla="*/ 423 w 423"/>
                <a:gd name="T63" fmla="*/ 2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23" h="76">
                  <a:moveTo>
                    <a:pt x="423" y="29"/>
                  </a:moveTo>
                  <a:lnTo>
                    <a:pt x="423" y="29"/>
                  </a:lnTo>
                  <a:lnTo>
                    <a:pt x="419" y="24"/>
                  </a:lnTo>
                  <a:lnTo>
                    <a:pt x="317" y="22"/>
                  </a:lnTo>
                  <a:lnTo>
                    <a:pt x="242" y="27"/>
                  </a:lnTo>
                  <a:lnTo>
                    <a:pt x="188" y="16"/>
                  </a:lnTo>
                  <a:lnTo>
                    <a:pt x="130" y="16"/>
                  </a:lnTo>
                  <a:lnTo>
                    <a:pt x="89" y="4"/>
                  </a:lnTo>
                  <a:lnTo>
                    <a:pt x="54" y="0"/>
                  </a:lnTo>
                  <a:lnTo>
                    <a:pt x="29" y="0"/>
                  </a:lnTo>
                  <a:lnTo>
                    <a:pt x="23" y="11"/>
                  </a:lnTo>
                  <a:lnTo>
                    <a:pt x="15" y="15"/>
                  </a:lnTo>
                  <a:lnTo>
                    <a:pt x="4" y="14"/>
                  </a:lnTo>
                  <a:lnTo>
                    <a:pt x="0" y="15"/>
                  </a:lnTo>
                  <a:lnTo>
                    <a:pt x="0" y="20"/>
                  </a:lnTo>
                  <a:lnTo>
                    <a:pt x="17" y="33"/>
                  </a:lnTo>
                  <a:lnTo>
                    <a:pt x="45" y="37"/>
                  </a:lnTo>
                  <a:lnTo>
                    <a:pt x="79" y="37"/>
                  </a:lnTo>
                  <a:lnTo>
                    <a:pt x="93" y="45"/>
                  </a:lnTo>
                  <a:lnTo>
                    <a:pt x="120" y="48"/>
                  </a:lnTo>
                  <a:lnTo>
                    <a:pt x="142" y="56"/>
                  </a:lnTo>
                  <a:lnTo>
                    <a:pt x="231" y="72"/>
                  </a:lnTo>
                  <a:lnTo>
                    <a:pt x="243" y="67"/>
                  </a:lnTo>
                  <a:lnTo>
                    <a:pt x="254" y="71"/>
                  </a:lnTo>
                  <a:lnTo>
                    <a:pt x="258" y="76"/>
                  </a:lnTo>
                  <a:lnTo>
                    <a:pt x="314" y="71"/>
                  </a:lnTo>
                  <a:lnTo>
                    <a:pt x="328" y="62"/>
                  </a:lnTo>
                  <a:lnTo>
                    <a:pt x="373" y="71"/>
                  </a:lnTo>
                  <a:lnTo>
                    <a:pt x="387" y="69"/>
                  </a:lnTo>
                  <a:lnTo>
                    <a:pt x="415" y="58"/>
                  </a:lnTo>
                  <a:lnTo>
                    <a:pt x="416" y="46"/>
                  </a:lnTo>
                  <a:lnTo>
                    <a:pt x="423" y="29"/>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0" name="Freeform 135"/>
            <p:cNvSpPr>
              <a:spLocks/>
            </p:cNvSpPr>
            <p:nvPr/>
          </p:nvSpPr>
          <p:spPr bwMode="auto">
            <a:xfrm>
              <a:off x="4415" y="1942"/>
              <a:ext cx="514" cy="313"/>
            </a:xfrm>
            <a:custGeom>
              <a:avLst/>
              <a:gdLst>
                <a:gd name="T0" fmla="*/ 797 w 855"/>
                <a:gd name="T1" fmla="*/ 415 h 521"/>
                <a:gd name="T2" fmla="*/ 713 w 855"/>
                <a:gd name="T3" fmla="*/ 447 h 521"/>
                <a:gd name="T4" fmla="*/ 688 w 855"/>
                <a:gd name="T5" fmla="*/ 438 h 521"/>
                <a:gd name="T6" fmla="*/ 655 w 855"/>
                <a:gd name="T7" fmla="*/ 429 h 521"/>
                <a:gd name="T8" fmla="*/ 653 w 855"/>
                <a:gd name="T9" fmla="*/ 445 h 521"/>
                <a:gd name="T10" fmla="*/ 620 w 855"/>
                <a:gd name="T11" fmla="*/ 444 h 521"/>
                <a:gd name="T12" fmla="*/ 587 w 855"/>
                <a:gd name="T13" fmla="*/ 427 h 521"/>
                <a:gd name="T14" fmla="*/ 589 w 855"/>
                <a:gd name="T15" fmla="*/ 407 h 521"/>
                <a:gd name="T16" fmla="*/ 543 w 855"/>
                <a:gd name="T17" fmla="*/ 379 h 521"/>
                <a:gd name="T18" fmla="*/ 418 w 855"/>
                <a:gd name="T19" fmla="*/ 399 h 521"/>
                <a:gd name="T20" fmla="*/ 362 w 855"/>
                <a:gd name="T21" fmla="*/ 362 h 521"/>
                <a:gd name="T22" fmla="*/ 310 w 855"/>
                <a:gd name="T23" fmla="*/ 331 h 521"/>
                <a:gd name="T24" fmla="*/ 165 w 855"/>
                <a:gd name="T25" fmla="*/ 268 h 521"/>
                <a:gd name="T26" fmla="*/ 106 w 855"/>
                <a:gd name="T27" fmla="*/ 180 h 521"/>
                <a:gd name="T28" fmla="*/ 87 w 855"/>
                <a:gd name="T29" fmla="*/ 148 h 521"/>
                <a:gd name="T30" fmla="*/ 56 w 855"/>
                <a:gd name="T31" fmla="*/ 63 h 521"/>
                <a:gd name="T32" fmla="*/ 30 w 855"/>
                <a:gd name="T33" fmla="*/ 41 h 521"/>
                <a:gd name="T34" fmla="*/ 4 w 855"/>
                <a:gd name="T35" fmla="*/ 7 h 521"/>
                <a:gd name="T36" fmla="*/ 0 w 855"/>
                <a:gd name="T37" fmla="*/ 54 h 521"/>
                <a:gd name="T38" fmla="*/ 25 w 855"/>
                <a:gd name="T39" fmla="*/ 106 h 521"/>
                <a:gd name="T40" fmla="*/ 54 w 855"/>
                <a:gd name="T41" fmla="*/ 189 h 521"/>
                <a:gd name="T42" fmla="*/ 95 w 855"/>
                <a:gd name="T43" fmla="*/ 254 h 521"/>
                <a:gd name="T44" fmla="*/ 112 w 855"/>
                <a:gd name="T45" fmla="*/ 288 h 521"/>
                <a:gd name="T46" fmla="*/ 193 w 855"/>
                <a:gd name="T47" fmla="*/ 345 h 521"/>
                <a:gd name="T48" fmla="*/ 220 w 855"/>
                <a:gd name="T49" fmla="*/ 345 h 521"/>
                <a:gd name="T50" fmla="*/ 245 w 855"/>
                <a:gd name="T51" fmla="*/ 355 h 521"/>
                <a:gd name="T52" fmla="*/ 264 w 855"/>
                <a:gd name="T53" fmla="*/ 383 h 521"/>
                <a:gd name="T54" fmla="*/ 348 w 855"/>
                <a:gd name="T55" fmla="*/ 449 h 521"/>
                <a:gd name="T56" fmla="*/ 390 w 855"/>
                <a:gd name="T57" fmla="*/ 496 h 521"/>
                <a:gd name="T58" fmla="*/ 463 w 855"/>
                <a:gd name="T59" fmla="*/ 473 h 521"/>
                <a:gd name="T60" fmla="*/ 538 w 855"/>
                <a:gd name="T61" fmla="*/ 457 h 521"/>
                <a:gd name="T62" fmla="*/ 571 w 855"/>
                <a:gd name="T63" fmla="*/ 441 h 521"/>
                <a:gd name="T64" fmla="*/ 543 w 855"/>
                <a:gd name="T65" fmla="*/ 484 h 521"/>
                <a:gd name="T66" fmla="*/ 590 w 855"/>
                <a:gd name="T67" fmla="*/ 509 h 521"/>
                <a:gd name="T68" fmla="*/ 638 w 855"/>
                <a:gd name="T69" fmla="*/ 521 h 521"/>
                <a:gd name="T70" fmla="*/ 661 w 855"/>
                <a:gd name="T71" fmla="*/ 508 h 521"/>
                <a:gd name="T72" fmla="*/ 733 w 855"/>
                <a:gd name="T73" fmla="*/ 467 h 521"/>
                <a:gd name="T74" fmla="*/ 754 w 855"/>
                <a:gd name="T75" fmla="*/ 479 h 521"/>
                <a:gd name="T76" fmla="*/ 844 w 855"/>
                <a:gd name="T77" fmla="*/ 444 h 521"/>
                <a:gd name="T78" fmla="*/ 855 w 855"/>
                <a:gd name="T79" fmla="*/ 424 h 521"/>
                <a:gd name="T80" fmla="*/ 797 w 855"/>
                <a:gd name="T81" fmla="*/ 415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55" h="521">
                  <a:moveTo>
                    <a:pt x="797" y="415"/>
                  </a:moveTo>
                  <a:lnTo>
                    <a:pt x="797" y="415"/>
                  </a:lnTo>
                  <a:lnTo>
                    <a:pt x="749" y="438"/>
                  </a:lnTo>
                  <a:lnTo>
                    <a:pt x="713" y="447"/>
                  </a:lnTo>
                  <a:lnTo>
                    <a:pt x="707" y="441"/>
                  </a:lnTo>
                  <a:lnTo>
                    <a:pt x="688" y="438"/>
                  </a:lnTo>
                  <a:lnTo>
                    <a:pt x="674" y="427"/>
                  </a:lnTo>
                  <a:lnTo>
                    <a:pt x="655" y="429"/>
                  </a:lnTo>
                  <a:lnTo>
                    <a:pt x="651" y="436"/>
                  </a:lnTo>
                  <a:lnTo>
                    <a:pt x="653" y="445"/>
                  </a:lnTo>
                  <a:lnTo>
                    <a:pt x="644" y="449"/>
                  </a:lnTo>
                  <a:lnTo>
                    <a:pt x="620" y="444"/>
                  </a:lnTo>
                  <a:lnTo>
                    <a:pt x="606" y="430"/>
                  </a:lnTo>
                  <a:lnTo>
                    <a:pt x="587" y="427"/>
                  </a:lnTo>
                  <a:lnTo>
                    <a:pt x="576" y="414"/>
                  </a:lnTo>
                  <a:lnTo>
                    <a:pt x="589" y="407"/>
                  </a:lnTo>
                  <a:lnTo>
                    <a:pt x="583" y="386"/>
                  </a:lnTo>
                  <a:lnTo>
                    <a:pt x="543" y="379"/>
                  </a:lnTo>
                  <a:lnTo>
                    <a:pt x="525" y="393"/>
                  </a:lnTo>
                  <a:lnTo>
                    <a:pt x="418" y="399"/>
                  </a:lnTo>
                  <a:lnTo>
                    <a:pt x="372" y="379"/>
                  </a:lnTo>
                  <a:lnTo>
                    <a:pt x="362" y="362"/>
                  </a:lnTo>
                  <a:lnTo>
                    <a:pt x="322" y="345"/>
                  </a:lnTo>
                  <a:lnTo>
                    <a:pt x="310" y="331"/>
                  </a:lnTo>
                  <a:lnTo>
                    <a:pt x="195" y="288"/>
                  </a:lnTo>
                  <a:lnTo>
                    <a:pt x="165" y="268"/>
                  </a:lnTo>
                  <a:lnTo>
                    <a:pt x="154" y="254"/>
                  </a:lnTo>
                  <a:lnTo>
                    <a:pt x="106" y="180"/>
                  </a:lnTo>
                  <a:lnTo>
                    <a:pt x="93" y="164"/>
                  </a:lnTo>
                  <a:lnTo>
                    <a:pt x="87" y="148"/>
                  </a:lnTo>
                  <a:lnTo>
                    <a:pt x="86" y="134"/>
                  </a:lnTo>
                  <a:lnTo>
                    <a:pt x="56" y="63"/>
                  </a:lnTo>
                  <a:lnTo>
                    <a:pt x="43" y="43"/>
                  </a:lnTo>
                  <a:lnTo>
                    <a:pt x="30" y="41"/>
                  </a:lnTo>
                  <a:lnTo>
                    <a:pt x="17" y="0"/>
                  </a:lnTo>
                  <a:lnTo>
                    <a:pt x="4" y="7"/>
                  </a:lnTo>
                  <a:lnTo>
                    <a:pt x="2" y="15"/>
                  </a:lnTo>
                  <a:lnTo>
                    <a:pt x="0" y="54"/>
                  </a:lnTo>
                  <a:lnTo>
                    <a:pt x="15" y="94"/>
                  </a:lnTo>
                  <a:lnTo>
                    <a:pt x="25" y="106"/>
                  </a:lnTo>
                  <a:lnTo>
                    <a:pt x="42" y="147"/>
                  </a:lnTo>
                  <a:lnTo>
                    <a:pt x="54" y="189"/>
                  </a:lnTo>
                  <a:lnTo>
                    <a:pt x="77" y="216"/>
                  </a:lnTo>
                  <a:lnTo>
                    <a:pt x="95" y="254"/>
                  </a:lnTo>
                  <a:lnTo>
                    <a:pt x="103" y="278"/>
                  </a:lnTo>
                  <a:lnTo>
                    <a:pt x="112" y="288"/>
                  </a:lnTo>
                  <a:lnTo>
                    <a:pt x="120" y="309"/>
                  </a:lnTo>
                  <a:lnTo>
                    <a:pt x="193" y="345"/>
                  </a:lnTo>
                  <a:lnTo>
                    <a:pt x="211" y="351"/>
                  </a:lnTo>
                  <a:lnTo>
                    <a:pt x="220" y="345"/>
                  </a:lnTo>
                  <a:lnTo>
                    <a:pt x="229" y="345"/>
                  </a:lnTo>
                  <a:lnTo>
                    <a:pt x="245" y="355"/>
                  </a:lnTo>
                  <a:lnTo>
                    <a:pt x="253" y="364"/>
                  </a:lnTo>
                  <a:lnTo>
                    <a:pt x="264" y="383"/>
                  </a:lnTo>
                  <a:lnTo>
                    <a:pt x="327" y="436"/>
                  </a:lnTo>
                  <a:lnTo>
                    <a:pt x="348" y="449"/>
                  </a:lnTo>
                  <a:lnTo>
                    <a:pt x="376" y="491"/>
                  </a:lnTo>
                  <a:lnTo>
                    <a:pt x="390" y="496"/>
                  </a:lnTo>
                  <a:lnTo>
                    <a:pt x="414" y="482"/>
                  </a:lnTo>
                  <a:lnTo>
                    <a:pt x="463" y="473"/>
                  </a:lnTo>
                  <a:lnTo>
                    <a:pt x="533" y="479"/>
                  </a:lnTo>
                  <a:lnTo>
                    <a:pt x="538" y="457"/>
                  </a:lnTo>
                  <a:lnTo>
                    <a:pt x="564" y="438"/>
                  </a:lnTo>
                  <a:lnTo>
                    <a:pt x="571" y="441"/>
                  </a:lnTo>
                  <a:lnTo>
                    <a:pt x="566" y="455"/>
                  </a:lnTo>
                  <a:lnTo>
                    <a:pt x="543" y="484"/>
                  </a:lnTo>
                  <a:lnTo>
                    <a:pt x="585" y="496"/>
                  </a:lnTo>
                  <a:lnTo>
                    <a:pt x="590" y="509"/>
                  </a:lnTo>
                  <a:lnTo>
                    <a:pt x="620" y="510"/>
                  </a:lnTo>
                  <a:lnTo>
                    <a:pt x="638" y="521"/>
                  </a:lnTo>
                  <a:lnTo>
                    <a:pt x="652" y="518"/>
                  </a:lnTo>
                  <a:lnTo>
                    <a:pt x="661" y="508"/>
                  </a:lnTo>
                  <a:lnTo>
                    <a:pt x="663" y="485"/>
                  </a:lnTo>
                  <a:lnTo>
                    <a:pt x="733" y="467"/>
                  </a:lnTo>
                  <a:lnTo>
                    <a:pt x="742" y="470"/>
                  </a:lnTo>
                  <a:lnTo>
                    <a:pt x="754" y="479"/>
                  </a:lnTo>
                  <a:lnTo>
                    <a:pt x="824" y="455"/>
                  </a:lnTo>
                  <a:lnTo>
                    <a:pt x="844" y="444"/>
                  </a:lnTo>
                  <a:lnTo>
                    <a:pt x="845" y="437"/>
                  </a:lnTo>
                  <a:lnTo>
                    <a:pt x="855" y="424"/>
                  </a:lnTo>
                  <a:lnTo>
                    <a:pt x="855" y="417"/>
                  </a:lnTo>
                  <a:lnTo>
                    <a:pt x="797" y="415"/>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1" name="Freeform 136"/>
            <p:cNvSpPr>
              <a:spLocks/>
            </p:cNvSpPr>
            <p:nvPr/>
          </p:nvSpPr>
          <p:spPr bwMode="auto">
            <a:xfrm>
              <a:off x="4877" y="2409"/>
              <a:ext cx="36" cy="71"/>
            </a:xfrm>
            <a:custGeom>
              <a:avLst/>
              <a:gdLst>
                <a:gd name="T0" fmla="*/ 47 w 60"/>
                <a:gd name="T1" fmla="*/ 97 h 118"/>
                <a:gd name="T2" fmla="*/ 47 w 60"/>
                <a:gd name="T3" fmla="*/ 97 h 118"/>
                <a:gd name="T4" fmla="*/ 25 w 60"/>
                <a:gd name="T5" fmla="*/ 118 h 118"/>
                <a:gd name="T6" fmla="*/ 24 w 60"/>
                <a:gd name="T7" fmla="*/ 85 h 118"/>
                <a:gd name="T8" fmla="*/ 32 w 60"/>
                <a:gd name="T9" fmla="*/ 76 h 118"/>
                <a:gd name="T10" fmla="*/ 30 w 60"/>
                <a:gd name="T11" fmla="*/ 44 h 118"/>
                <a:gd name="T12" fmla="*/ 0 w 60"/>
                <a:gd name="T13" fmla="*/ 8 h 118"/>
                <a:gd name="T14" fmla="*/ 6 w 60"/>
                <a:gd name="T15" fmla="*/ 0 h 118"/>
                <a:gd name="T16" fmla="*/ 36 w 60"/>
                <a:gd name="T17" fmla="*/ 4 h 118"/>
                <a:gd name="T18" fmla="*/ 48 w 60"/>
                <a:gd name="T19" fmla="*/ 27 h 118"/>
                <a:gd name="T20" fmla="*/ 60 w 60"/>
                <a:gd name="T21" fmla="*/ 38 h 118"/>
                <a:gd name="T22" fmla="*/ 60 w 60"/>
                <a:gd name="T23" fmla="*/ 55 h 118"/>
                <a:gd name="T24" fmla="*/ 47 w 60"/>
                <a:gd name="T25" fmla="*/ 97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118">
                  <a:moveTo>
                    <a:pt x="47" y="97"/>
                  </a:moveTo>
                  <a:lnTo>
                    <a:pt x="47" y="97"/>
                  </a:lnTo>
                  <a:lnTo>
                    <a:pt x="25" y="118"/>
                  </a:lnTo>
                  <a:lnTo>
                    <a:pt x="24" y="85"/>
                  </a:lnTo>
                  <a:lnTo>
                    <a:pt x="32" y="76"/>
                  </a:lnTo>
                  <a:lnTo>
                    <a:pt x="30" y="44"/>
                  </a:lnTo>
                  <a:lnTo>
                    <a:pt x="0" y="8"/>
                  </a:lnTo>
                  <a:lnTo>
                    <a:pt x="6" y="0"/>
                  </a:lnTo>
                  <a:lnTo>
                    <a:pt x="36" y="4"/>
                  </a:lnTo>
                  <a:lnTo>
                    <a:pt x="48" y="27"/>
                  </a:lnTo>
                  <a:lnTo>
                    <a:pt x="60" y="38"/>
                  </a:lnTo>
                  <a:lnTo>
                    <a:pt x="60" y="55"/>
                  </a:lnTo>
                  <a:lnTo>
                    <a:pt x="47" y="97"/>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2" name="Freeform 137"/>
            <p:cNvSpPr>
              <a:spLocks/>
            </p:cNvSpPr>
            <p:nvPr/>
          </p:nvSpPr>
          <p:spPr bwMode="auto">
            <a:xfrm>
              <a:off x="4698" y="2324"/>
              <a:ext cx="76" cy="127"/>
            </a:xfrm>
            <a:custGeom>
              <a:avLst/>
              <a:gdLst>
                <a:gd name="T0" fmla="*/ 127 w 127"/>
                <a:gd name="T1" fmla="*/ 188 h 211"/>
                <a:gd name="T2" fmla="*/ 127 w 127"/>
                <a:gd name="T3" fmla="*/ 188 h 211"/>
                <a:gd name="T4" fmla="*/ 117 w 127"/>
                <a:gd name="T5" fmla="*/ 178 h 211"/>
                <a:gd name="T6" fmla="*/ 103 w 127"/>
                <a:gd name="T7" fmla="*/ 174 h 211"/>
                <a:gd name="T8" fmla="*/ 86 w 127"/>
                <a:gd name="T9" fmla="*/ 161 h 211"/>
                <a:gd name="T10" fmla="*/ 85 w 127"/>
                <a:gd name="T11" fmla="*/ 147 h 211"/>
                <a:gd name="T12" fmla="*/ 77 w 127"/>
                <a:gd name="T13" fmla="*/ 122 h 211"/>
                <a:gd name="T14" fmla="*/ 79 w 127"/>
                <a:gd name="T15" fmla="*/ 95 h 211"/>
                <a:gd name="T16" fmla="*/ 63 w 127"/>
                <a:gd name="T17" fmla="*/ 57 h 211"/>
                <a:gd name="T18" fmla="*/ 67 w 127"/>
                <a:gd name="T19" fmla="*/ 49 h 211"/>
                <a:gd name="T20" fmla="*/ 59 w 127"/>
                <a:gd name="T21" fmla="*/ 35 h 211"/>
                <a:gd name="T22" fmla="*/ 63 w 127"/>
                <a:gd name="T23" fmla="*/ 27 h 211"/>
                <a:gd name="T24" fmla="*/ 64 w 127"/>
                <a:gd name="T25" fmla="*/ 10 h 211"/>
                <a:gd name="T26" fmla="*/ 49 w 127"/>
                <a:gd name="T27" fmla="*/ 2 h 211"/>
                <a:gd name="T28" fmla="*/ 42 w 127"/>
                <a:gd name="T29" fmla="*/ 0 h 211"/>
                <a:gd name="T30" fmla="*/ 39 w 127"/>
                <a:gd name="T31" fmla="*/ 12 h 211"/>
                <a:gd name="T32" fmla="*/ 30 w 127"/>
                <a:gd name="T33" fmla="*/ 16 h 211"/>
                <a:gd name="T34" fmla="*/ 20 w 127"/>
                <a:gd name="T35" fmla="*/ 17 h 211"/>
                <a:gd name="T36" fmla="*/ 14 w 127"/>
                <a:gd name="T37" fmla="*/ 15 h 211"/>
                <a:gd name="T38" fmla="*/ 8 w 127"/>
                <a:gd name="T39" fmla="*/ 20 h 211"/>
                <a:gd name="T40" fmla="*/ 0 w 127"/>
                <a:gd name="T41" fmla="*/ 42 h 211"/>
                <a:gd name="T42" fmla="*/ 1 w 127"/>
                <a:gd name="T43" fmla="*/ 45 h 211"/>
                <a:gd name="T44" fmla="*/ 9 w 127"/>
                <a:gd name="T45" fmla="*/ 45 h 211"/>
                <a:gd name="T46" fmla="*/ 35 w 127"/>
                <a:gd name="T47" fmla="*/ 91 h 211"/>
                <a:gd name="T48" fmla="*/ 36 w 127"/>
                <a:gd name="T49" fmla="*/ 111 h 211"/>
                <a:gd name="T50" fmla="*/ 53 w 127"/>
                <a:gd name="T51" fmla="*/ 128 h 211"/>
                <a:gd name="T52" fmla="*/ 46 w 127"/>
                <a:gd name="T53" fmla="*/ 141 h 211"/>
                <a:gd name="T54" fmla="*/ 50 w 127"/>
                <a:gd name="T55" fmla="*/ 154 h 211"/>
                <a:gd name="T56" fmla="*/ 59 w 127"/>
                <a:gd name="T57" fmla="*/ 155 h 211"/>
                <a:gd name="T58" fmla="*/ 74 w 127"/>
                <a:gd name="T59" fmla="*/ 166 h 211"/>
                <a:gd name="T60" fmla="*/ 87 w 127"/>
                <a:gd name="T61" fmla="*/ 187 h 211"/>
                <a:gd name="T62" fmla="*/ 105 w 127"/>
                <a:gd name="T63" fmla="*/ 202 h 211"/>
                <a:gd name="T64" fmla="*/ 107 w 127"/>
                <a:gd name="T65" fmla="*/ 211 h 211"/>
                <a:gd name="T66" fmla="*/ 122 w 127"/>
                <a:gd name="T67" fmla="*/ 202 h 211"/>
                <a:gd name="T68" fmla="*/ 127 w 127"/>
                <a:gd name="T69" fmla="*/ 188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7" h="211">
                  <a:moveTo>
                    <a:pt x="127" y="188"/>
                  </a:moveTo>
                  <a:lnTo>
                    <a:pt x="127" y="188"/>
                  </a:lnTo>
                  <a:lnTo>
                    <a:pt x="117" y="178"/>
                  </a:lnTo>
                  <a:lnTo>
                    <a:pt x="103" y="174"/>
                  </a:lnTo>
                  <a:lnTo>
                    <a:pt x="86" y="161"/>
                  </a:lnTo>
                  <a:lnTo>
                    <a:pt x="85" y="147"/>
                  </a:lnTo>
                  <a:lnTo>
                    <a:pt x="77" y="122"/>
                  </a:lnTo>
                  <a:lnTo>
                    <a:pt x="79" y="95"/>
                  </a:lnTo>
                  <a:lnTo>
                    <a:pt x="63" y="57"/>
                  </a:lnTo>
                  <a:lnTo>
                    <a:pt x="67" y="49"/>
                  </a:lnTo>
                  <a:lnTo>
                    <a:pt x="59" y="35"/>
                  </a:lnTo>
                  <a:lnTo>
                    <a:pt x="63" y="27"/>
                  </a:lnTo>
                  <a:lnTo>
                    <a:pt x="64" y="10"/>
                  </a:lnTo>
                  <a:lnTo>
                    <a:pt x="49" y="2"/>
                  </a:lnTo>
                  <a:lnTo>
                    <a:pt x="42" y="0"/>
                  </a:lnTo>
                  <a:lnTo>
                    <a:pt x="39" y="12"/>
                  </a:lnTo>
                  <a:lnTo>
                    <a:pt x="30" y="16"/>
                  </a:lnTo>
                  <a:cubicBezTo>
                    <a:pt x="27" y="16"/>
                    <a:pt x="23" y="16"/>
                    <a:pt x="20" y="17"/>
                  </a:cubicBezTo>
                  <a:lnTo>
                    <a:pt x="14" y="15"/>
                  </a:lnTo>
                  <a:lnTo>
                    <a:pt x="8" y="20"/>
                  </a:lnTo>
                  <a:lnTo>
                    <a:pt x="0" y="42"/>
                  </a:lnTo>
                  <a:lnTo>
                    <a:pt x="1" y="45"/>
                  </a:lnTo>
                  <a:lnTo>
                    <a:pt x="9" y="45"/>
                  </a:lnTo>
                  <a:lnTo>
                    <a:pt x="35" y="91"/>
                  </a:lnTo>
                  <a:lnTo>
                    <a:pt x="36" y="111"/>
                  </a:lnTo>
                  <a:lnTo>
                    <a:pt x="53" y="128"/>
                  </a:lnTo>
                  <a:lnTo>
                    <a:pt x="46" y="141"/>
                  </a:lnTo>
                  <a:lnTo>
                    <a:pt x="50" y="154"/>
                  </a:lnTo>
                  <a:lnTo>
                    <a:pt x="59" y="155"/>
                  </a:lnTo>
                  <a:lnTo>
                    <a:pt x="74" y="166"/>
                  </a:lnTo>
                  <a:lnTo>
                    <a:pt x="87" y="187"/>
                  </a:lnTo>
                  <a:lnTo>
                    <a:pt x="105" y="202"/>
                  </a:lnTo>
                  <a:lnTo>
                    <a:pt x="107" y="211"/>
                  </a:lnTo>
                  <a:lnTo>
                    <a:pt x="122" y="202"/>
                  </a:lnTo>
                  <a:lnTo>
                    <a:pt x="127" y="188"/>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3" name="Freeform 138"/>
            <p:cNvSpPr>
              <a:spLocks/>
            </p:cNvSpPr>
            <p:nvPr/>
          </p:nvSpPr>
          <p:spPr bwMode="auto">
            <a:xfrm>
              <a:off x="4935" y="2534"/>
              <a:ext cx="76" cy="34"/>
            </a:xfrm>
            <a:custGeom>
              <a:avLst/>
              <a:gdLst>
                <a:gd name="T0" fmla="*/ 81 w 127"/>
                <a:gd name="T1" fmla="*/ 44 h 57"/>
                <a:gd name="T2" fmla="*/ 81 w 127"/>
                <a:gd name="T3" fmla="*/ 44 h 57"/>
                <a:gd name="T4" fmla="*/ 92 w 127"/>
                <a:gd name="T5" fmla="*/ 30 h 57"/>
                <a:gd name="T6" fmla="*/ 102 w 127"/>
                <a:gd name="T7" fmla="*/ 30 h 57"/>
                <a:gd name="T8" fmla="*/ 127 w 127"/>
                <a:gd name="T9" fmla="*/ 9 h 57"/>
                <a:gd name="T10" fmla="*/ 113 w 127"/>
                <a:gd name="T11" fmla="*/ 0 h 57"/>
                <a:gd name="T12" fmla="*/ 89 w 127"/>
                <a:gd name="T13" fmla="*/ 16 h 57"/>
                <a:gd name="T14" fmla="*/ 46 w 127"/>
                <a:gd name="T15" fmla="*/ 36 h 57"/>
                <a:gd name="T16" fmla="*/ 5 w 127"/>
                <a:gd name="T17" fmla="*/ 33 h 57"/>
                <a:gd name="T18" fmla="*/ 0 w 127"/>
                <a:gd name="T19" fmla="*/ 46 h 57"/>
                <a:gd name="T20" fmla="*/ 41 w 127"/>
                <a:gd name="T21" fmla="*/ 57 h 57"/>
                <a:gd name="T22" fmla="*/ 45 w 127"/>
                <a:gd name="T23" fmla="*/ 51 h 57"/>
                <a:gd name="T24" fmla="*/ 81 w 127"/>
                <a:gd name="T25" fmla="*/ 44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57">
                  <a:moveTo>
                    <a:pt x="81" y="44"/>
                  </a:moveTo>
                  <a:lnTo>
                    <a:pt x="81" y="44"/>
                  </a:lnTo>
                  <a:lnTo>
                    <a:pt x="92" y="30"/>
                  </a:lnTo>
                  <a:lnTo>
                    <a:pt x="102" y="30"/>
                  </a:lnTo>
                  <a:lnTo>
                    <a:pt x="127" y="9"/>
                  </a:lnTo>
                  <a:lnTo>
                    <a:pt x="113" y="0"/>
                  </a:lnTo>
                  <a:lnTo>
                    <a:pt x="89" y="16"/>
                  </a:lnTo>
                  <a:lnTo>
                    <a:pt x="46" y="36"/>
                  </a:lnTo>
                  <a:lnTo>
                    <a:pt x="5" y="33"/>
                  </a:lnTo>
                  <a:lnTo>
                    <a:pt x="0" y="46"/>
                  </a:lnTo>
                  <a:lnTo>
                    <a:pt x="41" y="57"/>
                  </a:lnTo>
                  <a:lnTo>
                    <a:pt x="45" y="51"/>
                  </a:lnTo>
                  <a:lnTo>
                    <a:pt x="81" y="44"/>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4" name="Freeform 139"/>
            <p:cNvSpPr>
              <a:spLocks/>
            </p:cNvSpPr>
            <p:nvPr/>
          </p:nvSpPr>
          <p:spPr bwMode="auto">
            <a:xfrm>
              <a:off x="5912" y="3610"/>
              <a:ext cx="66" cy="51"/>
            </a:xfrm>
            <a:custGeom>
              <a:avLst/>
              <a:gdLst>
                <a:gd name="T0" fmla="*/ 2 w 109"/>
                <a:gd name="T1" fmla="*/ 75 h 85"/>
                <a:gd name="T2" fmla="*/ 2 w 109"/>
                <a:gd name="T3" fmla="*/ 75 h 85"/>
                <a:gd name="T4" fmla="*/ 53 w 109"/>
                <a:gd name="T5" fmla="*/ 48 h 85"/>
                <a:gd name="T6" fmla="*/ 47 w 109"/>
                <a:gd name="T7" fmla="*/ 36 h 85"/>
                <a:gd name="T8" fmla="*/ 69 w 109"/>
                <a:gd name="T9" fmla="*/ 15 h 85"/>
                <a:gd name="T10" fmla="*/ 103 w 109"/>
                <a:gd name="T11" fmla="*/ 0 h 85"/>
                <a:gd name="T12" fmla="*/ 103 w 109"/>
                <a:gd name="T13" fmla="*/ 13 h 85"/>
                <a:gd name="T14" fmla="*/ 109 w 109"/>
                <a:gd name="T15" fmla="*/ 26 h 85"/>
                <a:gd name="T16" fmla="*/ 95 w 109"/>
                <a:gd name="T17" fmla="*/ 43 h 85"/>
                <a:gd name="T18" fmla="*/ 65 w 109"/>
                <a:gd name="T19" fmla="*/ 53 h 85"/>
                <a:gd name="T20" fmla="*/ 65 w 109"/>
                <a:gd name="T21" fmla="*/ 75 h 85"/>
                <a:gd name="T22" fmla="*/ 0 w 109"/>
                <a:gd name="T23" fmla="*/ 85 h 85"/>
                <a:gd name="T24" fmla="*/ 2 w 109"/>
                <a:gd name="T25"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 h="85">
                  <a:moveTo>
                    <a:pt x="2" y="75"/>
                  </a:moveTo>
                  <a:lnTo>
                    <a:pt x="2" y="75"/>
                  </a:lnTo>
                  <a:lnTo>
                    <a:pt x="53" y="48"/>
                  </a:lnTo>
                  <a:lnTo>
                    <a:pt x="47" y="36"/>
                  </a:lnTo>
                  <a:lnTo>
                    <a:pt x="69" y="15"/>
                  </a:lnTo>
                  <a:lnTo>
                    <a:pt x="103" y="0"/>
                  </a:lnTo>
                  <a:lnTo>
                    <a:pt x="103" y="13"/>
                  </a:lnTo>
                  <a:lnTo>
                    <a:pt x="109" y="26"/>
                  </a:lnTo>
                  <a:lnTo>
                    <a:pt x="95" y="43"/>
                  </a:lnTo>
                  <a:lnTo>
                    <a:pt x="65" y="53"/>
                  </a:lnTo>
                  <a:lnTo>
                    <a:pt x="65" y="75"/>
                  </a:lnTo>
                  <a:lnTo>
                    <a:pt x="0" y="85"/>
                  </a:lnTo>
                  <a:lnTo>
                    <a:pt x="2" y="75"/>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5" name="Freeform 140"/>
            <p:cNvSpPr>
              <a:spLocks/>
            </p:cNvSpPr>
            <p:nvPr/>
          </p:nvSpPr>
          <p:spPr bwMode="auto">
            <a:xfrm>
              <a:off x="6003" y="3565"/>
              <a:ext cx="37" cy="38"/>
            </a:xfrm>
            <a:custGeom>
              <a:avLst/>
              <a:gdLst>
                <a:gd name="T0" fmla="*/ 29 w 62"/>
                <a:gd name="T1" fmla="*/ 11 h 64"/>
                <a:gd name="T2" fmla="*/ 29 w 62"/>
                <a:gd name="T3" fmla="*/ 11 h 64"/>
                <a:gd name="T4" fmla="*/ 54 w 62"/>
                <a:gd name="T5" fmla="*/ 0 h 64"/>
                <a:gd name="T6" fmla="*/ 62 w 62"/>
                <a:gd name="T7" fmla="*/ 17 h 64"/>
                <a:gd name="T8" fmla="*/ 58 w 62"/>
                <a:gd name="T9" fmla="*/ 33 h 64"/>
                <a:gd name="T10" fmla="*/ 34 w 62"/>
                <a:gd name="T11" fmla="*/ 41 h 64"/>
                <a:gd name="T12" fmla="*/ 13 w 62"/>
                <a:gd name="T13" fmla="*/ 64 h 64"/>
                <a:gd name="T14" fmla="*/ 1 w 62"/>
                <a:gd name="T15" fmla="*/ 61 h 64"/>
                <a:gd name="T16" fmla="*/ 0 w 62"/>
                <a:gd name="T17" fmla="*/ 48 h 64"/>
                <a:gd name="T18" fmla="*/ 29 w 62"/>
                <a:gd name="T19" fmla="*/ 1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64">
                  <a:moveTo>
                    <a:pt x="29" y="11"/>
                  </a:moveTo>
                  <a:lnTo>
                    <a:pt x="29" y="11"/>
                  </a:lnTo>
                  <a:lnTo>
                    <a:pt x="54" y="0"/>
                  </a:lnTo>
                  <a:lnTo>
                    <a:pt x="62" y="17"/>
                  </a:lnTo>
                  <a:lnTo>
                    <a:pt x="58" y="33"/>
                  </a:lnTo>
                  <a:lnTo>
                    <a:pt x="34" y="41"/>
                  </a:lnTo>
                  <a:lnTo>
                    <a:pt x="13" y="64"/>
                  </a:lnTo>
                  <a:lnTo>
                    <a:pt x="1" y="61"/>
                  </a:lnTo>
                  <a:lnTo>
                    <a:pt x="0" y="48"/>
                  </a:lnTo>
                  <a:lnTo>
                    <a:pt x="29" y="11"/>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6" name="Freeform 141"/>
            <p:cNvSpPr>
              <a:spLocks/>
            </p:cNvSpPr>
            <p:nvPr/>
          </p:nvSpPr>
          <p:spPr bwMode="auto">
            <a:xfrm>
              <a:off x="6393" y="3855"/>
              <a:ext cx="31" cy="34"/>
            </a:xfrm>
            <a:custGeom>
              <a:avLst/>
              <a:gdLst>
                <a:gd name="T0" fmla="*/ 51 w 51"/>
                <a:gd name="T1" fmla="*/ 43 h 57"/>
                <a:gd name="T2" fmla="*/ 51 w 51"/>
                <a:gd name="T3" fmla="*/ 43 h 57"/>
                <a:gd name="T4" fmla="*/ 47 w 51"/>
                <a:gd name="T5" fmla="*/ 57 h 57"/>
                <a:gd name="T6" fmla="*/ 17 w 51"/>
                <a:gd name="T7" fmla="*/ 37 h 57"/>
                <a:gd name="T8" fmla="*/ 0 w 51"/>
                <a:gd name="T9" fmla="*/ 12 h 57"/>
                <a:gd name="T10" fmla="*/ 26 w 51"/>
                <a:gd name="T11" fmla="*/ 0 h 57"/>
                <a:gd name="T12" fmla="*/ 51 w 51"/>
                <a:gd name="T13" fmla="*/ 43 h 57"/>
              </a:gdLst>
              <a:ahLst/>
              <a:cxnLst>
                <a:cxn ang="0">
                  <a:pos x="T0" y="T1"/>
                </a:cxn>
                <a:cxn ang="0">
                  <a:pos x="T2" y="T3"/>
                </a:cxn>
                <a:cxn ang="0">
                  <a:pos x="T4" y="T5"/>
                </a:cxn>
                <a:cxn ang="0">
                  <a:pos x="T6" y="T7"/>
                </a:cxn>
                <a:cxn ang="0">
                  <a:pos x="T8" y="T9"/>
                </a:cxn>
                <a:cxn ang="0">
                  <a:pos x="T10" y="T11"/>
                </a:cxn>
                <a:cxn ang="0">
                  <a:pos x="T12" y="T13"/>
                </a:cxn>
              </a:cxnLst>
              <a:rect l="0" t="0" r="r" b="b"/>
              <a:pathLst>
                <a:path w="51" h="57">
                  <a:moveTo>
                    <a:pt x="51" y="43"/>
                  </a:moveTo>
                  <a:lnTo>
                    <a:pt x="51" y="43"/>
                  </a:lnTo>
                  <a:lnTo>
                    <a:pt x="47" y="57"/>
                  </a:lnTo>
                  <a:lnTo>
                    <a:pt x="17" y="37"/>
                  </a:lnTo>
                  <a:lnTo>
                    <a:pt x="0" y="12"/>
                  </a:lnTo>
                  <a:lnTo>
                    <a:pt x="26" y="0"/>
                  </a:lnTo>
                  <a:lnTo>
                    <a:pt x="51" y="43"/>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7" name="Freeform 142"/>
            <p:cNvSpPr>
              <a:spLocks/>
            </p:cNvSpPr>
            <p:nvPr/>
          </p:nvSpPr>
          <p:spPr bwMode="auto">
            <a:xfrm>
              <a:off x="4385" y="4103"/>
              <a:ext cx="468" cy="838"/>
            </a:xfrm>
            <a:custGeom>
              <a:avLst/>
              <a:gdLst>
                <a:gd name="T0" fmla="*/ 716 w 779"/>
                <a:gd name="T1" fmla="*/ 13 h 1394"/>
                <a:gd name="T2" fmla="*/ 662 w 779"/>
                <a:gd name="T3" fmla="*/ 27 h 1394"/>
                <a:gd name="T4" fmla="*/ 642 w 779"/>
                <a:gd name="T5" fmla="*/ 103 h 1394"/>
                <a:gd name="T6" fmla="*/ 590 w 779"/>
                <a:gd name="T7" fmla="*/ 79 h 1394"/>
                <a:gd name="T8" fmla="*/ 495 w 779"/>
                <a:gd name="T9" fmla="*/ 139 h 1394"/>
                <a:gd name="T10" fmla="*/ 444 w 779"/>
                <a:gd name="T11" fmla="*/ 239 h 1394"/>
                <a:gd name="T12" fmla="*/ 443 w 779"/>
                <a:gd name="T13" fmla="*/ 328 h 1394"/>
                <a:gd name="T14" fmla="*/ 471 w 779"/>
                <a:gd name="T15" fmla="*/ 429 h 1394"/>
                <a:gd name="T16" fmla="*/ 455 w 779"/>
                <a:gd name="T17" fmla="*/ 477 h 1394"/>
                <a:gd name="T18" fmla="*/ 378 w 779"/>
                <a:gd name="T19" fmla="*/ 529 h 1394"/>
                <a:gd name="T20" fmla="*/ 305 w 779"/>
                <a:gd name="T21" fmla="*/ 641 h 1394"/>
                <a:gd name="T22" fmla="*/ 192 w 779"/>
                <a:gd name="T23" fmla="*/ 750 h 1394"/>
                <a:gd name="T24" fmla="*/ 140 w 779"/>
                <a:gd name="T25" fmla="*/ 794 h 1394"/>
                <a:gd name="T26" fmla="*/ 61 w 779"/>
                <a:gd name="T27" fmla="*/ 740 h 1394"/>
                <a:gd name="T28" fmla="*/ 0 w 779"/>
                <a:gd name="T29" fmla="*/ 763 h 1394"/>
                <a:gd name="T30" fmla="*/ 47 w 779"/>
                <a:gd name="T31" fmla="*/ 816 h 1394"/>
                <a:gd name="T32" fmla="*/ 154 w 779"/>
                <a:gd name="T33" fmla="*/ 916 h 1394"/>
                <a:gd name="T34" fmla="*/ 197 w 779"/>
                <a:gd name="T35" fmla="*/ 1039 h 1394"/>
                <a:gd name="T36" fmla="*/ 161 w 779"/>
                <a:gd name="T37" fmla="*/ 1118 h 1394"/>
                <a:gd name="T38" fmla="*/ 123 w 779"/>
                <a:gd name="T39" fmla="*/ 1170 h 1394"/>
                <a:gd name="T40" fmla="*/ 173 w 779"/>
                <a:gd name="T41" fmla="*/ 1276 h 1394"/>
                <a:gd name="T42" fmla="*/ 214 w 779"/>
                <a:gd name="T43" fmla="*/ 1348 h 1394"/>
                <a:gd name="T44" fmla="*/ 252 w 779"/>
                <a:gd name="T45" fmla="*/ 1385 h 1394"/>
                <a:gd name="T46" fmla="*/ 313 w 779"/>
                <a:gd name="T47" fmla="*/ 1394 h 1394"/>
                <a:gd name="T48" fmla="*/ 295 w 779"/>
                <a:gd name="T49" fmla="*/ 1373 h 1394"/>
                <a:gd name="T50" fmla="*/ 247 w 779"/>
                <a:gd name="T51" fmla="*/ 1326 h 1394"/>
                <a:gd name="T52" fmla="*/ 183 w 779"/>
                <a:gd name="T53" fmla="*/ 1165 h 1394"/>
                <a:gd name="T54" fmla="*/ 244 w 779"/>
                <a:gd name="T55" fmla="*/ 1161 h 1394"/>
                <a:gd name="T56" fmla="*/ 267 w 779"/>
                <a:gd name="T57" fmla="*/ 1102 h 1394"/>
                <a:gd name="T58" fmla="*/ 307 w 779"/>
                <a:gd name="T59" fmla="*/ 1075 h 1394"/>
                <a:gd name="T60" fmla="*/ 273 w 779"/>
                <a:gd name="T61" fmla="*/ 992 h 1394"/>
                <a:gd name="T62" fmla="*/ 252 w 779"/>
                <a:gd name="T63" fmla="*/ 834 h 1394"/>
                <a:gd name="T64" fmla="*/ 290 w 779"/>
                <a:gd name="T65" fmla="*/ 825 h 1394"/>
                <a:gd name="T66" fmla="*/ 282 w 779"/>
                <a:gd name="T67" fmla="*/ 789 h 1394"/>
                <a:gd name="T68" fmla="*/ 352 w 779"/>
                <a:gd name="T69" fmla="*/ 732 h 1394"/>
                <a:gd name="T70" fmla="*/ 375 w 779"/>
                <a:gd name="T71" fmla="*/ 695 h 1394"/>
                <a:gd name="T72" fmla="*/ 477 w 779"/>
                <a:gd name="T73" fmla="*/ 607 h 1394"/>
                <a:gd name="T74" fmla="*/ 524 w 779"/>
                <a:gd name="T75" fmla="*/ 556 h 1394"/>
                <a:gd name="T76" fmla="*/ 561 w 779"/>
                <a:gd name="T77" fmla="*/ 474 h 1394"/>
                <a:gd name="T78" fmla="*/ 520 w 779"/>
                <a:gd name="T79" fmla="*/ 428 h 1394"/>
                <a:gd name="T80" fmla="*/ 516 w 779"/>
                <a:gd name="T81" fmla="*/ 338 h 1394"/>
                <a:gd name="T82" fmla="*/ 495 w 779"/>
                <a:gd name="T83" fmla="*/ 288 h 1394"/>
                <a:gd name="T84" fmla="*/ 527 w 779"/>
                <a:gd name="T85" fmla="*/ 233 h 1394"/>
                <a:gd name="T86" fmla="*/ 593 w 779"/>
                <a:gd name="T87" fmla="*/ 210 h 1394"/>
                <a:gd name="T88" fmla="*/ 624 w 779"/>
                <a:gd name="T89" fmla="*/ 167 h 1394"/>
                <a:gd name="T90" fmla="*/ 744 w 779"/>
                <a:gd name="T91" fmla="*/ 101 h 1394"/>
                <a:gd name="T92" fmla="*/ 779 w 779"/>
                <a:gd name="T93" fmla="*/ 83 h 1394"/>
                <a:gd name="T94" fmla="*/ 750 w 779"/>
                <a:gd name="T95" fmla="*/ 17 h 1394"/>
                <a:gd name="T96" fmla="*/ 716 w 779"/>
                <a:gd name="T97" fmla="*/ 13 h 1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79" h="1394">
                  <a:moveTo>
                    <a:pt x="716" y="13"/>
                  </a:moveTo>
                  <a:lnTo>
                    <a:pt x="716" y="13"/>
                  </a:lnTo>
                  <a:lnTo>
                    <a:pt x="680" y="25"/>
                  </a:lnTo>
                  <a:lnTo>
                    <a:pt x="662" y="27"/>
                  </a:lnTo>
                  <a:lnTo>
                    <a:pt x="670" y="70"/>
                  </a:lnTo>
                  <a:lnTo>
                    <a:pt x="642" y="103"/>
                  </a:lnTo>
                  <a:lnTo>
                    <a:pt x="621" y="103"/>
                  </a:lnTo>
                  <a:lnTo>
                    <a:pt x="590" y="79"/>
                  </a:lnTo>
                  <a:lnTo>
                    <a:pt x="531" y="97"/>
                  </a:lnTo>
                  <a:lnTo>
                    <a:pt x="495" y="139"/>
                  </a:lnTo>
                  <a:lnTo>
                    <a:pt x="479" y="184"/>
                  </a:lnTo>
                  <a:lnTo>
                    <a:pt x="444" y="239"/>
                  </a:lnTo>
                  <a:lnTo>
                    <a:pt x="432" y="269"/>
                  </a:lnTo>
                  <a:lnTo>
                    <a:pt x="443" y="328"/>
                  </a:lnTo>
                  <a:lnTo>
                    <a:pt x="469" y="388"/>
                  </a:lnTo>
                  <a:lnTo>
                    <a:pt x="471" y="429"/>
                  </a:lnTo>
                  <a:lnTo>
                    <a:pt x="480" y="454"/>
                  </a:lnTo>
                  <a:lnTo>
                    <a:pt x="455" y="477"/>
                  </a:lnTo>
                  <a:lnTo>
                    <a:pt x="406" y="491"/>
                  </a:lnTo>
                  <a:lnTo>
                    <a:pt x="378" y="529"/>
                  </a:lnTo>
                  <a:lnTo>
                    <a:pt x="354" y="579"/>
                  </a:lnTo>
                  <a:lnTo>
                    <a:pt x="305" y="641"/>
                  </a:lnTo>
                  <a:lnTo>
                    <a:pt x="285" y="689"/>
                  </a:lnTo>
                  <a:lnTo>
                    <a:pt x="192" y="750"/>
                  </a:lnTo>
                  <a:lnTo>
                    <a:pt x="166" y="811"/>
                  </a:lnTo>
                  <a:lnTo>
                    <a:pt x="140" y="794"/>
                  </a:lnTo>
                  <a:lnTo>
                    <a:pt x="121" y="767"/>
                  </a:lnTo>
                  <a:lnTo>
                    <a:pt x="61" y="740"/>
                  </a:lnTo>
                  <a:lnTo>
                    <a:pt x="25" y="736"/>
                  </a:lnTo>
                  <a:lnTo>
                    <a:pt x="0" y="763"/>
                  </a:lnTo>
                  <a:lnTo>
                    <a:pt x="13" y="782"/>
                  </a:lnTo>
                  <a:lnTo>
                    <a:pt x="47" y="816"/>
                  </a:lnTo>
                  <a:lnTo>
                    <a:pt x="83" y="887"/>
                  </a:lnTo>
                  <a:lnTo>
                    <a:pt x="154" y="916"/>
                  </a:lnTo>
                  <a:lnTo>
                    <a:pt x="179" y="953"/>
                  </a:lnTo>
                  <a:lnTo>
                    <a:pt x="197" y="1039"/>
                  </a:lnTo>
                  <a:lnTo>
                    <a:pt x="181" y="1099"/>
                  </a:lnTo>
                  <a:lnTo>
                    <a:pt x="161" y="1118"/>
                  </a:lnTo>
                  <a:lnTo>
                    <a:pt x="140" y="1116"/>
                  </a:lnTo>
                  <a:lnTo>
                    <a:pt x="123" y="1170"/>
                  </a:lnTo>
                  <a:lnTo>
                    <a:pt x="142" y="1249"/>
                  </a:lnTo>
                  <a:lnTo>
                    <a:pt x="173" y="1276"/>
                  </a:lnTo>
                  <a:lnTo>
                    <a:pt x="187" y="1323"/>
                  </a:lnTo>
                  <a:lnTo>
                    <a:pt x="214" y="1348"/>
                  </a:lnTo>
                  <a:lnTo>
                    <a:pt x="228" y="1394"/>
                  </a:lnTo>
                  <a:lnTo>
                    <a:pt x="252" y="1385"/>
                  </a:lnTo>
                  <a:lnTo>
                    <a:pt x="292" y="1389"/>
                  </a:lnTo>
                  <a:lnTo>
                    <a:pt x="313" y="1394"/>
                  </a:lnTo>
                  <a:lnTo>
                    <a:pt x="313" y="1383"/>
                  </a:lnTo>
                  <a:lnTo>
                    <a:pt x="295" y="1373"/>
                  </a:lnTo>
                  <a:lnTo>
                    <a:pt x="252" y="1360"/>
                  </a:lnTo>
                  <a:lnTo>
                    <a:pt x="247" y="1326"/>
                  </a:lnTo>
                  <a:lnTo>
                    <a:pt x="173" y="1226"/>
                  </a:lnTo>
                  <a:lnTo>
                    <a:pt x="183" y="1165"/>
                  </a:lnTo>
                  <a:lnTo>
                    <a:pt x="205" y="1156"/>
                  </a:lnTo>
                  <a:lnTo>
                    <a:pt x="244" y="1161"/>
                  </a:lnTo>
                  <a:lnTo>
                    <a:pt x="264" y="1142"/>
                  </a:lnTo>
                  <a:lnTo>
                    <a:pt x="267" y="1102"/>
                  </a:lnTo>
                  <a:lnTo>
                    <a:pt x="292" y="1087"/>
                  </a:lnTo>
                  <a:lnTo>
                    <a:pt x="307" y="1075"/>
                  </a:lnTo>
                  <a:lnTo>
                    <a:pt x="290" y="1005"/>
                  </a:lnTo>
                  <a:lnTo>
                    <a:pt x="273" y="992"/>
                  </a:lnTo>
                  <a:lnTo>
                    <a:pt x="234" y="878"/>
                  </a:lnTo>
                  <a:lnTo>
                    <a:pt x="252" y="834"/>
                  </a:lnTo>
                  <a:lnTo>
                    <a:pt x="285" y="835"/>
                  </a:lnTo>
                  <a:lnTo>
                    <a:pt x="290" y="825"/>
                  </a:lnTo>
                  <a:lnTo>
                    <a:pt x="270" y="811"/>
                  </a:lnTo>
                  <a:lnTo>
                    <a:pt x="282" y="789"/>
                  </a:lnTo>
                  <a:lnTo>
                    <a:pt x="319" y="769"/>
                  </a:lnTo>
                  <a:lnTo>
                    <a:pt x="352" y="732"/>
                  </a:lnTo>
                  <a:lnTo>
                    <a:pt x="376" y="726"/>
                  </a:lnTo>
                  <a:lnTo>
                    <a:pt x="375" y="695"/>
                  </a:lnTo>
                  <a:lnTo>
                    <a:pt x="444" y="644"/>
                  </a:lnTo>
                  <a:lnTo>
                    <a:pt x="477" y="607"/>
                  </a:lnTo>
                  <a:lnTo>
                    <a:pt x="480" y="583"/>
                  </a:lnTo>
                  <a:lnTo>
                    <a:pt x="524" y="556"/>
                  </a:lnTo>
                  <a:lnTo>
                    <a:pt x="552" y="523"/>
                  </a:lnTo>
                  <a:lnTo>
                    <a:pt x="561" y="474"/>
                  </a:lnTo>
                  <a:lnTo>
                    <a:pt x="546" y="442"/>
                  </a:lnTo>
                  <a:lnTo>
                    <a:pt x="520" y="428"/>
                  </a:lnTo>
                  <a:lnTo>
                    <a:pt x="524" y="391"/>
                  </a:lnTo>
                  <a:lnTo>
                    <a:pt x="516" y="338"/>
                  </a:lnTo>
                  <a:lnTo>
                    <a:pt x="494" y="304"/>
                  </a:lnTo>
                  <a:lnTo>
                    <a:pt x="495" y="288"/>
                  </a:lnTo>
                  <a:lnTo>
                    <a:pt x="524" y="260"/>
                  </a:lnTo>
                  <a:lnTo>
                    <a:pt x="527" y="233"/>
                  </a:lnTo>
                  <a:lnTo>
                    <a:pt x="569" y="229"/>
                  </a:lnTo>
                  <a:lnTo>
                    <a:pt x="593" y="210"/>
                  </a:lnTo>
                  <a:lnTo>
                    <a:pt x="614" y="185"/>
                  </a:lnTo>
                  <a:lnTo>
                    <a:pt x="624" y="167"/>
                  </a:lnTo>
                  <a:lnTo>
                    <a:pt x="671" y="132"/>
                  </a:lnTo>
                  <a:lnTo>
                    <a:pt x="744" y="101"/>
                  </a:lnTo>
                  <a:lnTo>
                    <a:pt x="764" y="97"/>
                  </a:lnTo>
                  <a:lnTo>
                    <a:pt x="779" y="83"/>
                  </a:lnTo>
                  <a:lnTo>
                    <a:pt x="771" y="41"/>
                  </a:lnTo>
                  <a:lnTo>
                    <a:pt x="750" y="17"/>
                  </a:lnTo>
                  <a:lnTo>
                    <a:pt x="726" y="0"/>
                  </a:lnTo>
                  <a:lnTo>
                    <a:pt x="716" y="13"/>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8" name="Freeform 143"/>
            <p:cNvSpPr>
              <a:spLocks/>
            </p:cNvSpPr>
            <p:nvPr/>
          </p:nvSpPr>
          <p:spPr bwMode="auto">
            <a:xfrm>
              <a:off x="4863" y="4358"/>
              <a:ext cx="334" cy="247"/>
            </a:xfrm>
            <a:custGeom>
              <a:avLst/>
              <a:gdLst>
                <a:gd name="T0" fmla="*/ 551 w 556"/>
                <a:gd name="T1" fmla="*/ 11 h 411"/>
                <a:gd name="T2" fmla="*/ 508 w 556"/>
                <a:gd name="T3" fmla="*/ 19 h 411"/>
                <a:gd name="T4" fmla="*/ 480 w 556"/>
                <a:gd name="T5" fmla="*/ 38 h 411"/>
                <a:gd name="T6" fmla="*/ 393 w 556"/>
                <a:gd name="T7" fmla="*/ 37 h 411"/>
                <a:gd name="T8" fmla="*/ 320 w 556"/>
                <a:gd name="T9" fmla="*/ 79 h 411"/>
                <a:gd name="T10" fmla="*/ 280 w 556"/>
                <a:gd name="T11" fmla="*/ 102 h 411"/>
                <a:gd name="T12" fmla="*/ 244 w 556"/>
                <a:gd name="T13" fmla="*/ 117 h 411"/>
                <a:gd name="T14" fmla="*/ 228 w 556"/>
                <a:gd name="T15" fmla="*/ 101 h 411"/>
                <a:gd name="T16" fmla="*/ 192 w 556"/>
                <a:gd name="T17" fmla="*/ 107 h 411"/>
                <a:gd name="T18" fmla="*/ 197 w 556"/>
                <a:gd name="T19" fmla="*/ 145 h 411"/>
                <a:gd name="T20" fmla="*/ 207 w 556"/>
                <a:gd name="T21" fmla="*/ 180 h 411"/>
                <a:gd name="T22" fmla="*/ 192 w 556"/>
                <a:gd name="T23" fmla="*/ 209 h 411"/>
                <a:gd name="T24" fmla="*/ 190 w 556"/>
                <a:gd name="T25" fmla="*/ 247 h 411"/>
                <a:gd name="T26" fmla="*/ 196 w 556"/>
                <a:gd name="T27" fmla="*/ 261 h 411"/>
                <a:gd name="T28" fmla="*/ 175 w 556"/>
                <a:gd name="T29" fmla="*/ 268 h 411"/>
                <a:gd name="T30" fmla="*/ 164 w 556"/>
                <a:gd name="T31" fmla="*/ 302 h 411"/>
                <a:gd name="T32" fmla="*/ 132 w 556"/>
                <a:gd name="T33" fmla="*/ 343 h 411"/>
                <a:gd name="T34" fmla="*/ 113 w 556"/>
                <a:gd name="T35" fmla="*/ 354 h 411"/>
                <a:gd name="T36" fmla="*/ 81 w 556"/>
                <a:gd name="T37" fmla="*/ 323 h 411"/>
                <a:gd name="T38" fmla="*/ 92 w 556"/>
                <a:gd name="T39" fmla="*/ 276 h 411"/>
                <a:gd name="T40" fmla="*/ 80 w 556"/>
                <a:gd name="T41" fmla="*/ 213 h 411"/>
                <a:gd name="T42" fmla="*/ 84 w 556"/>
                <a:gd name="T43" fmla="*/ 198 h 411"/>
                <a:gd name="T44" fmla="*/ 107 w 556"/>
                <a:gd name="T45" fmla="*/ 150 h 411"/>
                <a:gd name="T46" fmla="*/ 105 w 556"/>
                <a:gd name="T47" fmla="*/ 137 h 411"/>
                <a:gd name="T48" fmla="*/ 80 w 556"/>
                <a:gd name="T49" fmla="*/ 141 h 411"/>
                <a:gd name="T50" fmla="*/ 72 w 556"/>
                <a:gd name="T51" fmla="*/ 177 h 411"/>
                <a:gd name="T52" fmla="*/ 67 w 556"/>
                <a:gd name="T53" fmla="*/ 201 h 411"/>
                <a:gd name="T54" fmla="*/ 51 w 556"/>
                <a:gd name="T55" fmla="*/ 214 h 411"/>
                <a:gd name="T56" fmla="*/ 58 w 556"/>
                <a:gd name="T57" fmla="*/ 237 h 411"/>
                <a:gd name="T58" fmla="*/ 21 w 556"/>
                <a:gd name="T59" fmla="*/ 237 h 411"/>
                <a:gd name="T60" fmla="*/ 28 w 556"/>
                <a:gd name="T61" fmla="*/ 217 h 411"/>
                <a:gd name="T62" fmla="*/ 18 w 556"/>
                <a:gd name="T63" fmla="*/ 205 h 411"/>
                <a:gd name="T64" fmla="*/ 0 w 556"/>
                <a:gd name="T65" fmla="*/ 222 h 411"/>
                <a:gd name="T66" fmla="*/ 16 w 556"/>
                <a:gd name="T67" fmla="*/ 246 h 411"/>
                <a:gd name="T68" fmla="*/ 35 w 556"/>
                <a:gd name="T69" fmla="*/ 258 h 411"/>
                <a:gd name="T70" fmla="*/ 66 w 556"/>
                <a:gd name="T71" fmla="*/ 257 h 411"/>
                <a:gd name="T72" fmla="*/ 72 w 556"/>
                <a:gd name="T73" fmla="*/ 281 h 411"/>
                <a:gd name="T74" fmla="*/ 67 w 556"/>
                <a:gd name="T75" fmla="*/ 297 h 411"/>
                <a:gd name="T76" fmla="*/ 64 w 556"/>
                <a:gd name="T77" fmla="*/ 334 h 411"/>
                <a:gd name="T78" fmla="*/ 88 w 556"/>
                <a:gd name="T79" fmla="*/ 364 h 411"/>
                <a:gd name="T80" fmla="*/ 82 w 556"/>
                <a:gd name="T81" fmla="*/ 401 h 411"/>
                <a:gd name="T82" fmla="*/ 110 w 556"/>
                <a:gd name="T83" fmla="*/ 384 h 411"/>
                <a:gd name="T84" fmla="*/ 167 w 556"/>
                <a:gd name="T85" fmla="*/ 325 h 411"/>
                <a:gd name="T86" fmla="*/ 192 w 556"/>
                <a:gd name="T87" fmla="*/ 308 h 411"/>
                <a:gd name="T88" fmla="*/ 238 w 556"/>
                <a:gd name="T89" fmla="*/ 355 h 411"/>
                <a:gd name="T90" fmla="*/ 250 w 556"/>
                <a:gd name="T91" fmla="*/ 403 h 411"/>
                <a:gd name="T92" fmla="*/ 261 w 556"/>
                <a:gd name="T93" fmla="*/ 360 h 411"/>
                <a:gd name="T94" fmla="*/ 228 w 556"/>
                <a:gd name="T95" fmla="*/ 317 h 411"/>
                <a:gd name="T96" fmla="*/ 220 w 556"/>
                <a:gd name="T97" fmla="*/ 273 h 411"/>
                <a:gd name="T98" fmla="*/ 209 w 556"/>
                <a:gd name="T99" fmla="*/ 261 h 411"/>
                <a:gd name="T100" fmla="*/ 221 w 556"/>
                <a:gd name="T101" fmla="*/ 251 h 411"/>
                <a:gd name="T102" fmla="*/ 230 w 556"/>
                <a:gd name="T103" fmla="*/ 212 h 411"/>
                <a:gd name="T104" fmla="*/ 240 w 556"/>
                <a:gd name="T105" fmla="*/ 192 h 411"/>
                <a:gd name="T106" fmla="*/ 247 w 556"/>
                <a:gd name="T107" fmla="*/ 166 h 411"/>
                <a:gd name="T108" fmla="*/ 309 w 556"/>
                <a:gd name="T109" fmla="*/ 131 h 411"/>
                <a:gd name="T110" fmla="*/ 346 w 556"/>
                <a:gd name="T111" fmla="*/ 110 h 411"/>
                <a:gd name="T112" fmla="*/ 384 w 556"/>
                <a:gd name="T113" fmla="*/ 75 h 411"/>
                <a:gd name="T114" fmla="*/ 490 w 556"/>
                <a:gd name="T115" fmla="*/ 85 h 411"/>
                <a:gd name="T116" fmla="*/ 551 w 556"/>
                <a:gd name="T117" fmla="*/ 11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56" h="411">
                  <a:moveTo>
                    <a:pt x="551" y="11"/>
                  </a:moveTo>
                  <a:lnTo>
                    <a:pt x="551" y="11"/>
                  </a:lnTo>
                  <a:lnTo>
                    <a:pt x="536" y="0"/>
                  </a:lnTo>
                  <a:lnTo>
                    <a:pt x="508" y="19"/>
                  </a:lnTo>
                  <a:lnTo>
                    <a:pt x="502" y="30"/>
                  </a:lnTo>
                  <a:lnTo>
                    <a:pt x="480" y="38"/>
                  </a:lnTo>
                  <a:lnTo>
                    <a:pt x="403" y="40"/>
                  </a:lnTo>
                  <a:lnTo>
                    <a:pt x="393" y="37"/>
                  </a:lnTo>
                  <a:lnTo>
                    <a:pt x="359" y="50"/>
                  </a:lnTo>
                  <a:lnTo>
                    <a:pt x="320" y="79"/>
                  </a:lnTo>
                  <a:lnTo>
                    <a:pt x="304" y="101"/>
                  </a:lnTo>
                  <a:lnTo>
                    <a:pt x="280" y="102"/>
                  </a:lnTo>
                  <a:lnTo>
                    <a:pt x="261" y="114"/>
                  </a:lnTo>
                  <a:lnTo>
                    <a:pt x="244" y="117"/>
                  </a:lnTo>
                  <a:lnTo>
                    <a:pt x="236" y="112"/>
                  </a:lnTo>
                  <a:lnTo>
                    <a:pt x="228" y="101"/>
                  </a:lnTo>
                  <a:lnTo>
                    <a:pt x="218" y="101"/>
                  </a:lnTo>
                  <a:lnTo>
                    <a:pt x="192" y="107"/>
                  </a:lnTo>
                  <a:lnTo>
                    <a:pt x="181" y="136"/>
                  </a:lnTo>
                  <a:lnTo>
                    <a:pt x="197" y="145"/>
                  </a:lnTo>
                  <a:lnTo>
                    <a:pt x="204" y="151"/>
                  </a:lnTo>
                  <a:lnTo>
                    <a:pt x="207" y="180"/>
                  </a:lnTo>
                  <a:lnTo>
                    <a:pt x="204" y="190"/>
                  </a:lnTo>
                  <a:lnTo>
                    <a:pt x="192" y="209"/>
                  </a:lnTo>
                  <a:lnTo>
                    <a:pt x="189" y="228"/>
                  </a:lnTo>
                  <a:lnTo>
                    <a:pt x="190" y="247"/>
                  </a:lnTo>
                  <a:lnTo>
                    <a:pt x="200" y="250"/>
                  </a:lnTo>
                  <a:lnTo>
                    <a:pt x="196" y="261"/>
                  </a:lnTo>
                  <a:lnTo>
                    <a:pt x="185" y="262"/>
                  </a:lnTo>
                  <a:lnTo>
                    <a:pt x="175" y="268"/>
                  </a:lnTo>
                  <a:lnTo>
                    <a:pt x="171" y="285"/>
                  </a:lnTo>
                  <a:lnTo>
                    <a:pt x="164" y="302"/>
                  </a:lnTo>
                  <a:lnTo>
                    <a:pt x="148" y="326"/>
                  </a:lnTo>
                  <a:lnTo>
                    <a:pt x="132" y="343"/>
                  </a:lnTo>
                  <a:lnTo>
                    <a:pt x="122" y="352"/>
                  </a:lnTo>
                  <a:lnTo>
                    <a:pt x="113" y="354"/>
                  </a:lnTo>
                  <a:lnTo>
                    <a:pt x="100" y="340"/>
                  </a:lnTo>
                  <a:lnTo>
                    <a:pt x="81" y="323"/>
                  </a:lnTo>
                  <a:lnTo>
                    <a:pt x="80" y="313"/>
                  </a:lnTo>
                  <a:lnTo>
                    <a:pt x="92" y="276"/>
                  </a:lnTo>
                  <a:lnTo>
                    <a:pt x="91" y="260"/>
                  </a:lnTo>
                  <a:lnTo>
                    <a:pt x="80" y="213"/>
                  </a:lnTo>
                  <a:lnTo>
                    <a:pt x="80" y="207"/>
                  </a:lnTo>
                  <a:lnTo>
                    <a:pt x="84" y="198"/>
                  </a:lnTo>
                  <a:lnTo>
                    <a:pt x="86" y="189"/>
                  </a:lnTo>
                  <a:lnTo>
                    <a:pt x="107" y="150"/>
                  </a:lnTo>
                  <a:lnTo>
                    <a:pt x="107" y="146"/>
                  </a:lnTo>
                  <a:lnTo>
                    <a:pt x="105" y="137"/>
                  </a:lnTo>
                  <a:lnTo>
                    <a:pt x="98" y="133"/>
                  </a:lnTo>
                  <a:lnTo>
                    <a:pt x="80" y="141"/>
                  </a:lnTo>
                  <a:lnTo>
                    <a:pt x="69" y="156"/>
                  </a:lnTo>
                  <a:lnTo>
                    <a:pt x="72" y="177"/>
                  </a:lnTo>
                  <a:lnTo>
                    <a:pt x="72" y="192"/>
                  </a:lnTo>
                  <a:lnTo>
                    <a:pt x="67" y="201"/>
                  </a:lnTo>
                  <a:lnTo>
                    <a:pt x="51" y="207"/>
                  </a:lnTo>
                  <a:lnTo>
                    <a:pt x="51" y="214"/>
                  </a:lnTo>
                  <a:lnTo>
                    <a:pt x="60" y="229"/>
                  </a:lnTo>
                  <a:lnTo>
                    <a:pt x="58" y="237"/>
                  </a:lnTo>
                  <a:lnTo>
                    <a:pt x="40" y="243"/>
                  </a:lnTo>
                  <a:lnTo>
                    <a:pt x="21" y="237"/>
                  </a:lnTo>
                  <a:lnTo>
                    <a:pt x="21" y="225"/>
                  </a:lnTo>
                  <a:lnTo>
                    <a:pt x="28" y="217"/>
                  </a:lnTo>
                  <a:lnTo>
                    <a:pt x="22" y="207"/>
                  </a:lnTo>
                  <a:lnTo>
                    <a:pt x="18" y="205"/>
                  </a:lnTo>
                  <a:lnTo>
                    <a:pt x="5" y="212"/>
                  </a:lnTo>
                  <a:lnTo>
                    <a:pt x="0" y="222"/>
                  </a:lnTo>
                  <a:lnTo>
                    <a:pt x="2" y="232"/>
                  </a:lnTo>
                  <a:lnTo>
                    <a:pt x="16" y="246"/>
                  </a:lnTo>
                  <a:lnTo>
                    <a:pt x="30" y="251"/>
                  </a:lnTo>
                  <a:lnTo>
                    <a:pt x="35" y="258"/>
                  </a:lnTo>
                  <a:lnTo>
                    <a:pt x="62" y="254"/>
                  </a:lnTo>
                  <a:lnTo>
                    <a:pt x="66" y="257"/>
                  </a:lnTo>
                  <a:lnTo>
                    <a:pt x="65" y="273"/>
                  </a:lnTo>
                  <a:lnTo>
                    <a:pt x="72" y="281"/>
                  </a:lnTo>
                  <a:lnTo>
                    <a:pt x="72" y="291"/>
                  </a:lnTo>
                  <a:lnTo>
                    <a:pt x="67" y="297"/>
                  </a:lnTo>
                  <a:lnTo>
                    <a:pt x="60" y="312"/>
                  </a:lnTo>
                  <a:lnTo>
                    <a:pt x="64" y="334"/>
                  </a:lnTo>
                  <a:lnTo>
                    <a:pt x="69" y="350"/>
                  </a:lnTo>
                  <a:lnTo>
                    <a:pt x="88" y="364"/>
                  </a:lnTo>
                  <a:lnTo>
                    <a:pt x="88" y="378"/>
                  </a:lnTo>
                  <a:lnTo>
                    <a:pt x="82" y="401"/>
                  </a:lnTo>
                  <a:lnTo>
                    <a:pt x="95" y="411"/>
                  </a:lnTo>
                  <a:lnTo>
                    <a:pt x="110" y="384"/>
                  </a:lnTo>
                  <a:lnTo>
                    <a:pt x="138" y="368"/>
                  </a:lnTo>
                  <a:lnTo>
                    <a:pt x="167" y="325"/>
                  </a:lnTo>
                  <a:lnTo>
                    <a:pt x="185" y="308"/>
                  </a:lnTo>
                  <a:lnTo>
                    <a:pt x="192" y="308"/>
                  </a:lnTo>
                  <a:lnTo>
                    <a:pt x="233" y="340"/>
                  </a:lnTo>
                  <a:lnTo>
                    <a:pt x="238" y="355"/>
                  </a:lnTo>
                  <a:lnTo>
                    <a:pt x="241" y="396"/>
                  </a:lnTo>
                  <a:lnTo>
                    <a:pt x="250" y="403"/>
                  </a:lnTo>
                  <a:lnTo>
                    <a:pt x="256" y="397"/>
                  </a:lnTo>
                  <a:lnTo>
                    <a:pt x="261" y="360"/>
                  </a:lnTo>
                  <a:lnTo>
                    <a:pt x="247" y="332"/>
                  </a:lnTo>
                  <a:lnTo>
                    <a:pt x="228" y="317"/>
                  </a:lnTo>
                  <a:lnTo>
                    <a:pt x="218" y="296"/>
                  </a:lnTo>
                  <a:lnTo>
                    <a:pt x="220" y="273"/>
                  </a:lnTo>
                  <a:lnTo>
                    <a:pt x="215" y="264"/>
                  </a:lnTo>
                  <a:lnTo>
                    <a:pt x="209" y="261"/>
                  </a:lnTo>
                  <a:lnTo>
                    <a:pt x="211" y="250"/>
                  </a:lnTo>
                  <a:lnTo>
                    <a:pt x="221" y="251"/>
                  </a:lnTo>
                  <a:lnTo>
                    <a:pt x="226" y="226"/>
                  </a:lnTo>
                  <a:lnTo>
                    <a:pt x="230" y="212"/>
                  </a:lnTo>
                  <a:lnTo>
                    <a:pt x="230" y="203"/>
                  </a:lnTo>
                  <a:lnTo>
                    <a:pt x="240" y="192"/>
                  </a:lnTo>
                  <a:lnTo>
                    <a:pt x="239" y="177"/>
                  </a:lnTo>
                  <a:lnTo>
                    <a:pt x="247" y="166"/>
                  </a:lnTo>
                  <a:lnTo>
                    <a:pt x="261" y="150"/>
                  </a:lnTo>
                  <a:lnTo>
                    <a:pt x="309" y="131"/>
                  </a:lnTo>
                  <a:lnTo>
                    <a:pt x="317" y="120"/>
                  </a:lnTo>
                  <a:lnTo>
                    <a:pt x="346" y="110"/>
                  </a:lnTo>
                  <a:lnTo>
                    <a:pt x="371" y="84"/>
                  </a:lnTo>
                  <a:lnTo>
                    <a:pt x="384" y="75"/>
                  </a:lnTo>
                  <a:lnTo>
                    <a:pt x="467" y="86"/>
                  </a:lnTo>
                  <a:lnTo>
                    <a:pt x="490" y="85"/>
                  </a:lnTo>
                  <a:lnTo>
                    <a:pt x="556" y="28"/>
                  </a:lnTo>
                  <a:lnTo>
                    <a:pt x="551" y="11"/>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9" name="Freeform 144"/>
            <p:cNvSpPr>
              <a:spLocks/>
            </p:cNvSpPr>
            <p:nvPr/>
          </p:nvSpPr>
          <p:spPr bwMode="auto">
            <a:xfrm>
              <a:off x="3997" y="2033"/>
              <a:ext cx="44" cy="134"/>
            </a:xfrm>
            <a:custGeom>
              <a:avLst/>
              <a:gdLst>
                <a:gd name="T0" fmla="*/ 4 w 74"/>
                <a:gd name="T1" fmla="*/ 11 h 223"/>
                <a:gd name="T2" fmla="*/ 4 w 74"/>
                <a:gd name="T3" fmla="*/ 11 h 223"/>
                <a:gd name="T4" fmla="*/ 0 w 74"/>
                <a:gd name="T5" fmla="*/ 32 h 223"/>
                <a:gd name="T6" fmla="*/ 17 w 74"/>
                <a:gd name="T7" fmla="*/ 124 h 223"/>
                <a:gd name="T8" fmla="*/ 46 w 74"/>
                <a:gd name="T9" fmla="*/ 204 h 223"/>
                <a:gd name="T10" fmla="*/ 56 w 74"/>
                <a:gd name="T11" fmla="*/ 223 h 223"/>
                <a:gd name="T12" fmla="*/ 62 w 74"/>
                <a:gd name="T13" fmla="*/ 223 h 223"/>
                <a:gd name="T14" fmla="*/ 67 w 74"/>
                <a:gd name="T15" fmla="*/ 211 h 223"/>
                <a:gd name="T16" fmla="*/ 61 w 74"/>
                <a:gd name="T17" fmla="*/ 204 h 223"/>
                <a:gd name="T18" fmla="*/ 74 w 74"/>
                <a:gd name="T19" fmla="*/ 175 h 223"/>
                <a:gd name="T20" fmla="*/ 72 w 74"/>
                <a:gd name="T21" fmla="*/ 164 h 223"/>
                <a:gd name="T22" fmla="*/ 62 w 74"/>
                <a:gd name="T23" fmla="*/ 141 h 223"/>
                <a:gd name="T24" fmla="*/ 62 w 74"/>
                <a:gd name="T25" fmla="*/ 127 h 223"/>
                <a:gd name="T26" fmla="*/ 37 w 74"/>
                <a:gd name="T27" fmla="*/ 31 h 223"/>
                <a:gd name="T28" fmla="*/ 33 w 74"/>
                <a:gd name="T29" fmla="*/ 21 h 223"/>
                <a:gd name="T30" fmla="*/ 21 w 74"/>
                <a:gd name="T31" fmla="*/ 6 h 223"/>
                <a:gd name="T32" fmla="*/ 12 w 74"/>
                <a:gd name="T33" fmla="*/ 0 h 223"/>
                <a:gd name="T34" fmla="*/ 7 w 74"/>
                <a:gd name="T35" fmla="*/ 2 h 223"/>
                <a:gd name="T36" fmla="*/ 4 w 74"/>
                <a:gd name="T37" fmla="*/ 11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4" h="223">
                  <a:moveTo>
                    <a:pt x="4" y="11"/>
                  </a:moveTo>
                  <a:lnTo>
                    <a:pt x="4" y="11"/>
                  </a:lnTo>
                  <a:lnTo>
                    <a:pt x="0" y="32"/>
                  </a:lnTo>
                  <a:lnTo>
                    <a:pt x="17" y="124"/>
                  </a:lnTo>
                  <a:lnTo>
                    <a:pt x="46" y="204"/>
                  </a:lnTo>
                  <a:lnTo>
                    <a:pt x="56" y="223"/>
                  </a:lnTo>
                  <a:lnTo>
                    <a:pt x="62" y="223"/>
                  </a:lnTo>
                  <a:lnTo>
                    <a:pt x="67" y="211"/>
                  </a:lnTo>
                  <a:lnTo>
                    <a:pt x="61" y="204"/>
                  </a:lnTo>
                  <a:lnTo>
                    <a:pt x="74" y="175"/>
                  </a:lnTo>
                  <a:lnTo>
                    <a:pt x="72" y="164"/>
                  </a:lnTo>
                  <a:lnTo>
                    <a:pt x="62" y="141"/>
                  </a:lnTo>
                  <a:lnTo>
                    <a:pt x="62" y="127"/>
                  </a:lnTo>
                  <a:lnTo>
                    <a:pt x="37" y="31"/>
                  </a:lnTo>
                  <a:lnTo>
                    <a:pt x="33" y="21"/>
                  </a:lnTo>
                  <a:lnTo>
                    <a:pt x="21" y="6"/>
                  </a:lnTo>
                  <a:lnTo>
                    <a:pt x="12" y="0"/>
                  </a:lnTo>
                  <a:lnTo>
                    <a:pt x="7" y="2"/>
                  </a:lnTo>
                  <a:lnTo>
                    <a:pt x="4" y="11"/>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0" name="Freeform 145"/>
            <p:cNvSpPr>
              <a:spLocks/>
            </p:cNvSpPr>
            <p:nvPr/>
          </p:nvSpPr>
          <p:spPr bwMode="auto">
            <a:xfrm>
              <a:off x="4559" y="1927"/>
              <a:ext cx="70" cy="95"/>
            </a:xfrm>
            <a:custGeom>
              <a:avLst/>
              <a:gdLst>
                <a:gd name="T0" fmla="*/ 75 w 116"/>
                <a:gd name="T1" fmla="*/ 62 h 158"/>
                <a:gd name="T2" fmla="*/ 75 w 116"/>
                <a:gd name="T3" fmla="*/ 62 h 158"/>
                <a:gd name="T4" fmla="*/ 59 w 116"/>
                <a:gd name="T5" fmla="*/ 34 h 158"/>
                <a:gd name="T6" fmla="*/ 24 w 116"/>
                <a:gd name="T7" fmla="*/ 0 h 158"/>
                <a:gd name="T8" fmla="*/ 6 w 116"/>
                <a:gd name="T9" fmla="*/ 2 h 158"/>
                <a:gd name="T10" fmla="*/ 0 w 116"/>
                <a:gd name="T11" fmla="*/ 19 h 158"/>
                <a:gd name="T12" fmla="*/ 1 w 116"/>
                <a:gd name="T13" fmla="*/ 34 h 158"/>
                <a:gd name="T14" fmla="*/ 10 w 116"/>
                <a:gd name="T15" fmla="*/ 48 h 158"/>
                <a:gd name="T16" fmla="*/ 34 w 116"/>
                <a:gd name="T17" fmla="*/ 79 h 158"/>
                <a:gd name="T18" fmla="*/ 48 w 116"/>
                <a:gd name="T19" fmla="*/ 84 h 158"/>
                <a:gd name="T20" fmla="*/ 74 w 116"/>
                <a:gd name="T21" fmla="*/ 130 h 158"/>
                <a:gd name="T22" fmla="*/ 83 w 116"/>
                <a:gd name="T23" fmla="*/ 158 h 158"/>
                <a:gd name="T24" fmla="*/ 94 w 116"/>
                <a:gd name="T25" fmla="*/ 157 h 158"/>
                <a:gd name="T26" fmla="*/ 100 w 116"/>
                <a:gd name="T27" fmla="*/ 143 h 158"/>
                <a:gd name="T28" fmla="*/ 114 w 116"/>
                <a:gd name="T29" fmla="*/ 140 h 158"/>
                <a:gd name="T30" fmla="*/ 116 w 116"/>
                <a:gd name="T31" fmla="*/ 121 h 158"/>
                <a:gd name="T32" fmla="*/ 95 w 116"/>
                <a:gd name="T33" fmla="*/ 111 h 158"/>
                <a:gd name="T34" fmla="*/ 82 w 116"/>
                <a:gd name="T35" fmla="*/ 98 h 158"/>
                <a:gd name="T36" fmla="*/ 75 w 116"/>
                <a:gd name="T37" fmla="*/ 62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6" h="158">
                  <a:moveTo>
                    <a:pt x="75" y="62"/>
                  </a:moveTo>
                  <a:lnTo>
                    <a:pt x="75" y="62"/>
                  </a:lnTo>
                  <a:lnTo>
                    <a:pt x="59" y="34"/>
                  </a:lnTo>
                  <a:lnTo>
                    <a:pt x="24" y="0"/>
                  </a:lnTo>
                  <a:lnTo>
                    <a:pt x="6" y="2"/>
                  </a:lnTo>
                  <a:lnTo>
                    <a:pt x="0" y="19"/>
                  </a:lnTo>
                  <a:lnTo>
                    <a:pt x="1" y="34"/>
                  </a:lnTo>
                  <a:lnTo>
                    <a:pt x="10" y="48"/>
                  </a:lnTo>
                  <a:lnTo>
                    <a:pt x="34" y="79"/>
                  </a:lnTo>
                  <a:lnTo>
                    <a:pt x="48" y="84"/>
                  </a:lnTo>
                  <a:lnTo>
                    <a:pt x="74" y="130"/>
                  </a:lnTo>
                  <a:lnTo>
                    <a:pt x="83" y="158"/>
                  </a:lnTo>
                  <a:lnTo>
                    <a:pt x="94" y="157"/>
                  </a:lnTo>
                  <a:lnTo>
                    <a:pt x="100" y="143"/>
                  </a:lnTo>
                  <a:lnTo>
                    <a:pt x="114" y="140"/>
                  </a:lnTo>
                  <a:lnTo>
                    <a:pt x="116" y="121"/>
                  </a:lnTo>
                  <a:lnTo>
                    <a:pt x="95" y="111"/>
                  </a:lnTo>
                  <a:lnTo>
                    <a:pt x="82" y="98"/>
                  </a:lnTo>
                  <a:lnTo>
                    <a:pt x="75" y="62"/>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1" name="Freeform 146"/>
            <p:cNvSpPr>
              <a:spLocks/>
            </p:cNvSpPr>
            <p:nvPr/>
          </p:nvSpPr>
          <p:spPr bwMode="auto">
            <a:xfrm>
              <a:off x="4701" y="1941"/>
              <a:ext cx="34" cy="44"/>
            </a:xfrm>
            <a:custGeom>
              <a:avLst/>
              <a:gdLst>
                <a:gd name="T0" fmla="*/ 0 w 56"/>
                <a:gd name="T1" fmla="*/ 15 h 72"/>
                <a:gd name="T2" fmla="*/ 0 w 56"/>
                <a:gd name="T3" fmla="*/ 15 h 72"/>
                <a:gd name="T4" fmla="*/ 21 w 56"/>
                <a:gd name="T5" fmla="*/ 72 h 72"/>
                <a:gd name="T6" fmla="*/ 49 w 56"/>
                <a:gd name="T7" fmla="*/ 68 h 72"/>
                <a:gd name="T8" fmla="*/ 56 w 56"/>
                <a:gd name="T9" fmla="*/ 53 h 72"/>
                <a:gd name="T10" fmla="*/ 28 w 56"/>
                <a:gd name="T11" fmla="*/ 0 h 72"/>
                <a:gd name="T12" fmla="*/ 0 w 56"/>
                <a:gd name="T13" fmla="*/ 15 h 72"/>
              </a:gdLst>
              <a:ahLst/>
              <a:cxnLst>
                <a:cxn ang="0">
                  <a:pos x="T0" y="T1"/>
                </a:cxn>
                <a:cxn ang="0">
                  <a:pos x="T2" y="T3"/>
                </a:cxn>
                <a:cxn ang="0">
                  <a:pos x="T4" y="T5"/>
                </a:cxn>
                <a:cxn ang="0">
                  <a:pos x="T6" y="T7"/>
                </a:cxn>
                <a:cxn ang="0">
                  <a:pos x="T8" y="T9"/>
                </a:cxn>
                <a:cxn ang="0">
                  <a:pos x="T10" y="T11"/>
                </a:cxn>
                <a:cxn ang="0">
                  <a:pos x="T12" y="T13"/>
                </a:cxn>
              </a:cxnLst>
              <a:rect l="0" t="0" r="r" b="b"/>
              <a:pathLst>
                <a:path w="56" h="72">
                  <a:moveTo>
                    <a:pt x="0" y="15"/>
                  </a:moveTo>
                  <a:lnTo>
                    <a:pt x="0" y="15"/>
                  </a:lnTo>
                  <a:lnTo>
                    <a:pt x="21" y="72"/>
                  </a:lnTo>
                  <a:lnTo>
                    <a:pt x="49" y="68"/>
                  </a:lnTo>
                  <a:lnTo>
                    <a:pt x="56" y="53"/>
                  </a:lnTo>
                  <a:lnTo>
                    <a:pt x="28" y="0"/>
                  </a:lnTo>
                  <a:lnTo>
                    <a:pt x="0" y="15"/>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2" name="Freeform 147"/>
            <p:cNvSpPr>
              <a:spLocks/>
            </p:cNvSpPr>
            <p:nvPr/>
          </p:nvSpPr>
          <p:spPr bwMode="auto">
            <a:xfrm>
              <a:off x="2854" y="2664"/>
              <a:ext cx="111" cy="28"/>
            </a:xfrm>
            <a:custGeom>
              <a:avLst/>
              <a:gdLst>
                <a:gd name="T0" fmla="*/ 84 w 185"/>
                <a:gd name="T1" fmla="*/ 19 h 47"/>
                <a:gd name="T2" fmla="*/ 84 w 185"/>
                <a:gd name="T3" fmla="*/ 19 h 47"/>
                <a:gd name="T4" fmla="*/ 59 w 185"/>
                <a:gd name="T5" fmla="*/ 26 h 47"/>
                <a:gd name="T6" fmla="*/ 27 w 185"/>
                <a:gd name="T7" fmla="*/ 0 h 47"/>
                <a:gd name="T8" fmla="*/ 0 w 185"/>
                <a:gd name="T9" fmla="*/ 31 h 47"/>
                <a:gd name="T10" fmla="*/ 17 w 185"/>
                <a:gd name="T11" fmla="*/ 39 h 47"/>
                <a:gd name="T12" fmla="*/ 31 w 185"/>
                <a:gd name="T13" fmla="*/ 28 h 47"/>
                <a:gd name="T14" fmla="*/ 59 w 185"/>
                <a:gd name="T15" fmla="*/ 42 h 47"/>
                <a:gd name="T16" fmla="*/ 77 w 185"/>
                <a:gd name="T17" fmla="*/ 31 h 47"/>
                <a:gd name="T18" fmla="*/ 93 w 185"/>
                <a:gd name="T19" fmla="*/ 42 h 47"/>
                <a:gd name="T20" fmla="*/ 141 w 185"/>
                <a:gd name="T21" fmla="*/ 47 h 47"/>
                <a:gd name="T22" fmla="*/ 185 w 185"/>
                <a:gd name="T23" fmla="*/ 28 h 47"/>
                <a:gd name="T24" fmla="*/ 151 w 185"/>
                <a:gd name="T25" fmla="*/ 21 h 47"/>
                <a:gd name="T26" fmla="*/ 136 w 185"/>
                <a:gd name="T27" fmla="*/ 37 h 47"/>
                <a:gd name="T28" fmla="*/ 84 w 185"/>
                <a:gd name="T29" fmla="*/ 1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5" h="47">
                  <a:moveTo>
                    <a:pt x="84" y="19"/>
                  </a:moveTo>
                  <a:lnTo>
                    <a:pt x="84" y="19"/>
                  </a:lnTo>
                  <a:lnTo>
                    <a:pt x="59" y="26"/>
                  </a:lnTo>
                  <a:lnTo>
                    <a:pt x="27" y="0"/>
                  </a:lnTo>
                  <a:lnTo>
                    <a:pt x="0" y="31"/>
                  </a:lnTo>
                  <a:lnTo>
                    <a:pt x="17" y="39"/>
                  </a:lnTo>
                  <a:lnTo>
                    <a:pt x="31" y="28"/>
                  </a:lnTo>
                  <a:lnTo>
                    <a:pt x="59" y="42"/>
                  </a:lnTo>
                  <a:lnTo>
                    <a:pt x="77" y="31"/>
                  </a:lnTo>
                  <a:lnTo>
                    <a:pt x="93" y="42"/>
                  </a:lnTo>
                  <a:lnTo>
                    <a:pt x="141" y="47"/>
                  </a:lnTo>
                  <a:lnTo>
                    <a:pt x="185" y="28"/>
                  </a:lnTo>
                  <a:lnTo>
                    <a:pt x="151" y="21"/>
                  </a:lnTo>
                  <a:lnTo>
                    <a:pt x="136" y="37"/>
                  </a:lnTo>
                  <a:lnTo>
                    <a:pt x="84" y="19"/>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3" name="Freeform 148"/>
            <p:cNvSpPr>
              <a:spLocks/>
            </p:cNvSpPr>
            <p:nvPr/>
          </p:nvSpPr>
          <p:spPr bwMode="auto">
            <a:xfrm>
              <a:off x="3292" y="3084"/>
              <a:ext cx="251" cy="164"/>
            </a:xfrm>
            <a:custGeom>
              <a:avLst/>
              <a:gdLst>
                <a:gd name="T0" fmla="*/ 87 w 418"/>
                <a:gd name="T1" fmla="*/ 57 h 274"/>
                <a:gd name="T2" fmla="*/ 87 w 418"/>
                <a:gd name="T3" fmla="*/ 57 h 274"/>
                <a:gd name="T4" fmla="*/ 63 w 418"/>
                <a:gd name="T5" fmla="*/ 39 h 274"/>
                <a:gd name="T6" fmla="*/ 41 w 418"/>
                <a:gd name="T7" fmla="*/ 14 h 274"/>
                <a:gd name="T8" fmla="*/ 22 w 418"/>
                <a:gd name="T9" fmla="*/ 0 h 274"/>
                <a:gd name="T10" fmla="*/ 5 w 418"/>
                <a:gd name="T11" fmla="*/ 12 h 274"/>
                <a:gd name="T12" fmla="*/ 9 w 418"/>
                <a:gd name="T13" fmla="*/ 19 h 274"/>
                <a:gd name="T14" fmla="*/ 1 w 418"/>
                <a:gd name="T15" fmla="*/ 45 h 274"/>
                <a:gd name="T16" fmla="*/ 0 w 418"/>
                <a:gd name="T17" fmla="*/ 73 h 274"/>
                <a:gd name="T18" fmla="*/ 12 w 418"/>
                <a:gd name="T19" fmla="*/ 80 h 274"/>
                <a:gd name="T20" fmla="*/ 21 w 418"/>
                <a:gd name="T21" fmla="*/ 79 h 274"/>
                <a:gd name="T22" fmla="*/ 31 w 418"/>
                <a:gd name="T23" fmla="*/ 90 h 274"/>
                <a:gd name="T24" fmla="*/ 31 w 418"/>
                <a:gd name="T25" fmla="*/ 104 h 274"/>
                <a:gd name="T26" fmla="*/ 64 w 418"/>
                <a:gd name="T27" fmla="*/ 131 h 274"/>
                <a:gd name="T28" fmla="*/ 72 w 418"/>
                <a:gd name="T29" fmla="*/ 147 h 274"/>
                <a:gd name="T30" fmla="*/ 86 w 418"/>
                <a:gd name="T31" fmla="*/ 155 h 274"/>
                <a:gd name="T32" fmla="*/ 108 w 418"/>
                <a:gd name="T33" fmla="*/ 156 h 274"/>
                <a:gd name="T34" fmla="*/ 125 w 418"/>
                <a:gd name="T35" fmla="*/ 164 h 274"/>
                <a:gd name="T36" fmla="*/ 135 w 418"/>
                <a:gd name="T37" fmla="*/ 181 h 274"/>
                <a:gd name="T38" fmla="*/ 150 w 418"/>
                <a:gd name="T39" fmla="*/ 188 h 274"/>
                <a:gd name="T40" fmla="*/ 159 w 418"/>
                <a:gd name="T41" fmla="*/ 199 h 274"/>
                <a:gd name="T42" fmla="*/ 156 w 418"/>
                <a:gd name="T43" fmla="*/ 220 h 274"/>
                <a:gd name="T44" fmla="*/ 202 w 418"/>
                <a:gd name="T45" fmla="*/ 242 h 274"/>
                <a:gd name="T46" fmla="*/ 238 w 418"/>
                <a:gd name="T47" fmla="*/ 253 h 274"/>
                <a:gd name="T48" fmla="*/ 259 w 418"/>
                <a:gd name="T49" fmla="*/ 269 h 274"/>
                <a:gd name="T50" fmla="*/ 274 w 418"/>
                <a:gd name="T51" fmla="*/ 274 h 274"/>
                <a:gd name="T52" fmla="*/ 304 w 418"/>
                <a:gd name="T53" fmla="*/ 270 h 274"/>
                <a:gd name="T54" fmla="*/ 342 w 418"/>
                <a:gd name="T55" fmla="*/ 259 h 274"/>
                <a:gd name="T56" fmla="*/ 364 w 418"/>
                <a:gd name="T57" fmla="*/ 244 h 274"/>
                <a:gd name="T58" fmla="*/ 373 w 418"/>
                <a:gd name="T59" fmla="*/ 245 h 274"/>
                <a:gd name="T60" fmla="*/ 389 w 418"/>
                <a:gd name="T61" fmla="*/ 259 h 274"/>
                <a:gd name="T62" fmla="*/ 403 w 418"/>
                <a:gd name="T63" fmla="*/ 254 h 274"/>
                <a:gd name="T64" fmla="*/ 413 w 418"/>
                <a:gd name="T65" fmla="*/ 243 h 274"/>
                <a:gd name="T66" fmla="*/ 418 w 418"/>
                <a:gd name="T67" fmla="*/ 234 h 274"/>
                <a:gd name="T68" fmla="*/ 416 w 418"/>
                <a:gd name="T69" fmla="*/ 224 h 274"/>
                <a:gd name="T70" fmla="*/ 405 w 418"/>
                <a:gd name="T71" fmla="*/ 220 h 274"/>
                <a:gd name="T72" fmla="*/ 380 w 418"/>
                <a:gd name="T73" fmla="*/ 194 h 274"/>
                <a:gd name="T74" fmla="*/ 340 w 418"/>
                <a:gd name="T75" fmla="*/ 184 h 274"/>
                <a:gd name="T76" fmla="*/ 312 w 418"/>
                <a:gd name="T77" fmla="*/ 194 h 274"/>
                <a:gd name="T78" fmla="*/ 282 w 418"/>
                <a:gd name="T79" fmla="*/ 194 h 274"/>
                <a:gd name="T80" fmla="*/ 268 w 418"/>
                <a:gd name="T81" fmla="*/ 199 h 274"/>
                <a:gd name="T82" fmla="*/ 248 w 418"/>
                <a:gd name="T83" fmla="*/ 195 h 274"/>
                <a:gd name="T84" fmla="*/ 236 w 418"/>
                <a:gd name="T85" fmla="*/ 158 h 274"/>
                <a:gd name="T86" fmla="*/ 200 w 418"/>
                <a:gd name="T87" fmla="*/ 120 h 274"/>
                <a:gd name="T88" fmla="*/ 123 w 418"/>
                <a:gd name="T89" fmla="*/ 91 h 274"/>
                <a:gd name="T90" fmla="*/ 103 w 418"/>
                <a:gd name="T91" fmla="*/ 61 h 274"/>
                <a:gd name="T92" fmla="*/ 87 w 418"/>
                <a:gd name="T93" fmla="*/ 57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18" h="274">
                  <a:moveTo>
                    <a:pt x="87" y="57"/>
                  </a:moveTo>
                  <a:lnTo>
                    <a:pt x="87" y="57"/>
                  </a:lnTo>
                  <a:lnTo>
                    <a:pt x="63" y="39"/>
                  </a:lnTo>
                  <a:lnTo>
                    <a:pt x="41" y="14"/>
                  </a:lnTo>
                  <a:lnTo>
                    <a:pt x="22" y="0"/>
                  </a:lnTo>
                  <a:lnTo>
                    <a:pt x="5" y="12"/>
                  </a:lnTo>
                  <a:lnTo>
                    <a:pt x="9" y="19"/>
                  </a:lnTo>
                  <a:lnTo>
                    <a:pt x="1" y="45"/>
                  </a:lnTo>
                  <a:lnTo>
                    <a:pt x="0" y="73"/>
                  </a:lnTo>
                  <a:lnTo>
                    <a:pt x="12" y="80"/>
                  </a:lnTo>
                  <a:lnTo>
                    <a:pt x="21" y="79"/>
                  </a:lnTo>
                  <a:lnTo>
                    <a:pt x="31" y="90"/>
                  </a:lnTo>
                  <a:lnTo>
                    <a:pt x="31" y="104"/>
                  </a:lnTo>
                  <a:lnTo>
                    <a:pt x="64" y="131"/>
                  </a:lnTo>
                  <a:lnTo>
                    <a:pt x="72" y="147"/>
                  </a:lnTo>
                  <a:lnTo>
                    <a:pt x="86" y="155"/>
                  </a:lnTo>
                  <a:lnTo>
                    <a:pt x="108" y="156"/>
                  </a:lnTo>
                  <a:lnTo>
                    <a:pt x="125" y="164"/>
                  </a:lnTo>
                  <a:lnTo>
                    <a:pt x="135" y="181"/>
                  </a:lnTo>
                  <a:lnTo>
                    <a:pt x="150" y="188"/>
                  </a:lnTo>
                  <a:lnTo>
                    <a:pt x="159" y="199"/>
                  </a:lnTo>
                  <a:lnTo>
                    <a:pt x="156" y="220"/>
                  </a:lnTo>
                  <a:lnTo>
                    <a:pt x="202" y="242"/>
                  </a:lnTo>
                  <a:lnTo>
                    <a:pt x="238" y="253"/>
                  </a:lnTo>
                  <a:lnTo>
                    <a:pt x="259" y="269"/>
                  </a:lnTo>
                  <a:lnTo>
                    <a:pt x="274" y="274"/>
                  </a:lnTo>
                  <a:lnTo>
                    <a:pt x="304" y="270"/>
                  </a:lnTo>
                  <a:lnTo>
                    <a:pt x="342" y="259"/>
                  </a:lnTo>
                  <a:lnTo>
                    <a:pt x="364" y="244"/>
                  </a:lnTo>
                  <a:lnTo>
                    <a:pt x="373" y="245"/>
                  </a:lnTo>
                  <a:lnTo>
                    <a:pt x="389" y="259"/>
                  </a:lnTo>
                  <a:lnTo>
                    <a:pt x="403" y="254"/>
                  </a:lnTo>
                  <a:lnTo>
                    <a:pt x="413" y="243"/>
                  </a:lnTo>
                  <a:lnTo>
                    <a:pt x="418" y="234"/>
                  </a:lnTo>
                  <a:lnTo>
                    <a:pt x="416" y="224"/>
                  </a:lnTo>
                  <a:lnTo>
                    <a:pt x="405" y="220"/>
                  </a:lnTo>
                  <a:lnTo>
                    <a:pt x="380" y="194"/>
                  </a:lnTo>
                  <a:lnTo>
                    <a:pt x="340" y="184"/>
                  </a:lnTo>
                  <a:lnTo>
                    <a:pt x="312" y="194"/>
                  </a:lnTo>
                  <a:lnTo>
                    <a:pt x="282" y="194"/>
                  </a:lnTo>
                  <a:lnTo>
                    <a:pt x="268" y="199"/>
                  </a:lnTo>
                  <a:lnTo>
                    <a:pt x="248" y="195"/>
                  </a:lnTo>
                  <a:lnTo>
                    <a:pt x="236" y="158"/>
                  </a:lnTo>
                  <a:lnTo>
                    <a:pt x="200" y="120"/>
                  </a:lnTo>
                  <a:lnTo>
                    <a:pt x="123" y="91"/>
                  </a:lnTo>
                  <a:lnTo>
                    <a:pt x="103" y="61"/>
                  </a:lnTo>
                  <a:lnTo>
                    <a:pt x="87" y="57"/>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4" name="Freeform 149"/>
            <p:cNvSpPr>
              <a:spLocks/>
            </p:cNvSpPr>
            <p:nvPr/>
          </p:nvSpPr>
          <p:spPr bwMode="auto">
            <a:xfrm>
              <a:off x="3613" y="3061"/>
              <a:ext cx="207" cy="127"/>
            </a:xfrm>
            <a:custGeom>
              <a:avLst/>
              <a:gdLst>
                <a:gd name="T0" fmla="*/ 3 w 344"/>
                <a:gd name="T1" fmla="*/ 202 h 212"/>
                <a:gd name="T2" fmla="*/ 3 w 344"/>
                <a:gd name="T3" fmla="*/ 202 h 212"/>
                <a:gd name="T4" fmla="*/ 19 w 344"/>
                <a:gd name="T5" fmla="*/ 200 h 212"/>
                <a:gd name="T6" fmla="*/ 30 w 344"/>
                <a:gd name="T7" fmla="*/ 210 h 212"/>
                <a:gd name="T8" fmla="*/ 72 w 344"/>
                <a:gd name="T9" fmla="*/ 212 h 212"/>
                <a:gd name="T10" fmla="*/ 116 w 344"/>
                <a:gd name="T11" fmla="*/ 181 h 212"/>
                <a:gd name="T12" fmla="*/ 124 w 344"/>
                <a:gd name="T13" fmla="*/ 165 h 212"/>
                <a:gd name="T14" fmla="*/ 140 w 344"/>
                <a:gd name="T15" fmla="*/ 153 h 212"/>
                <a:gd name="T16" fmla="*/ 171 w 344"/>
                <a:gd name="T17" fmla="*/ 139 h 212"/>
                <a:gd name="T18" fmla="*/ 211 w 344"/>
                <a:gd name="T19" fmla="*/ 114 h 212"/>
                <a:gd name="T20" fmla="*/ 220 w 344"/>
                <a:gd name="T21" fmla="*/ 104 h 212"/>
                <a:gd name="T22" fmla="*/ 267 w 344"/>
                <a:gd name="T23" fmla="*/ 77 h 212"/>
                <a:gd name="T24" fmla="*/ 290 w 344"/>
                <a:gd name="T25" fmla="*/ 61 h 212"/>
                <a:gd name="T26" fmla="*/ 319 w 344"/>
                <a:gd name="T27" fmla="*/ 52 h 212"/>
                <a:gd name="T28" fmla="*/ 340 w 344"/>
                <a:gd name="T29" fmla="*/ 55 h 212"/>
                <a:gd name="T30" fmla="*/ 344 w 344"/>
                <a:gd name="T31" fmla="*/ 39 h 212"/>
                <a:gd name="T32" fmla="*/ 340 w 344"/>
                <a:gd name="T33" fmla="*/ 22 h 212"/>
                <a:gd name="T34" fmla="*/ 327 w 344"/>
                <a:gd name="T35" fmla="*/ 10 h 212"/>
                <a:gd name="T36" fmla="*/ 310 w 344"/>
                <a:gd name="T37" fmla="*/ 14 h 212"/>
                <a:gd name="T38" fmla="*/ 273 w 344"/>
                <a:gd name="T39" fmla="*/ 0 h 212"/>
                <a:gd name="T40" fmla="*/ 253 w 344"/>
                <a:gd name="T41" fmla="*/ 10 h 212"/>
                <a:gd name="T42" fmla="*/ 235 w 344"/>
                <a:gd name="T43" fmla="*/ 10 h 212"/>
                <a:gd name="T44" fmla="*/ 199 w 344"/>
                <a:gd name="T45" fmla="*/ 31 h 212"/>
                <a:gd name="T46" fmla="*/ 180 w 344"/>
                <a:gd name="T47" fmla="*/ 55 h 212"/>
                <a:gd name="T48" fmla="*/ 55 w 344"/>
                <a:gd name="T49" fmla="*/ 159 h 212"/>
                <a:gd name="T50" fmla="*/ 34 w 344"/>
                <a:gd name="T51" fmla="*/ 165 h 212"/>
                <a:gd name="T52" fmla="*/ 24 w 344"/>
                <a:gd name="T53" fmla="*/ 179 h 212"/>
                <a:gd name="T54" fmla="*/ 0 w 344"/>
                <a:gd name="T55" fmla="*/ 194 h 212"/>
                <a:gd name="T56" fmla="*/ 3 w 344"/>
                <a:gd name="T57" fmla="*/ 20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44" h="212">
                  <a:moveTo>
                    <a:pt x="3" y="202"/>
                  </a:moveTo>
                  <a:lnTo>
                    <a:pt x="3" y="202"/>
                  </a:lnTo>
                  <a:lnTo>
                    <a:pt x="19" y="200"/>
                  </a:lnTo>
                  <a:lnTo>
                    <a:pt x="30" y="210"/>
                  </a:lnTo>
                  <a:lnTo>
                    <a:pt x="72" y="212"/>
                  </a:lnTo>
                  <a:lnTo>
                    <a:pt x="116" y="181"/>
                  </a:lnTo>
                  <a:lnTo>
                    <a:pt x="124" y="165"/>
                  </a:lnTo>
                  <a:lnTo>
                    <a:pt x="140" y="153"/>
                  </a:lnTo>
                  <a:lnTo>
                    <a:pt x="171" y="139"/>
                  </a:lnTo>
                  <a:lnTo>
                    <a:pt x="211" y="114"/>
                  </a:lnTo>
                  <a:lnTo>
                    <a:pt x="220" y="104"/>
                  </a:lnTo>
                  <a:lnTo>
                    <a:pt x="267" y="77"/>
                  </a:lnTo>
                  <a:lnTo>
                    <a:pt x="290" y="61"/>
                  </a:lnTo>
                  <a:lnTo>
                    <a:pt x="319" y="52"/>
                  </a:lnTo>
                  <a:lnTo>
                    <a:pt x="340" y="55"/>
                  </a:lnTo>
                  <a:lnTo>
                    <a:pt x="344" y="39"/>
                  </a:lnTo>
                  <a:lnTo>
                    <a:pt x="340" y="22"/>
                  </a:lnTo>
                  <a:lnTo>
                    <a:pt x="327" y="10"/>
                  </a:lnTo>
                  <a:lnTo>
                    <a:pt x="310" y="14"/>
                  </a:lnTo>
                  <a:lnTo>
                    <a:pt x="273" y="0"/>
                  </a:lnTo>
                  <a:lnTo>
                    <a:pt x="253" y="10"/>
                  </a:lnTo>
                  <a:lnTo>
                    <a:pt x="235" y="10"/>
                  </a:lnTo>
                  <a:lnTo>
                    <a:pt x="199" y="31"/>
                  </a:lnTo>
                  <a:lnTo>
                    <a:pt x="180" y="55"/>
                  </a:lnTo>
                  <a:lnTo>
                    <a:pt x="55" y="159"/>
                  </a:lnTo>
                  <a:lnTo>
                    <a:pt x="34" y="165"/>
                  </a:lnTo>
                  <a:lnTo>
                    <a:pt x="24" y="179"/>
                  </a:lnTo>
                  <a:lnTo>
                    <a:pt x="0" y="194"/>
                  </a:lnTo>
                  <a:lnTo>
                    <a:pt x="3" y="202"/>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5" name="Freeform 150"/>
            <p:cNvSpPr>
              <a:spLocks/>
            </p:cNvSpPr>
            <p:nvPr/>
          </p:nvSpPr>
          <p:spPr bwMode="auto">
            <a:xfrm>
              <a:off x="4317" y="2281"/>
              <a:ext cx="95" cy="216"/>
            </a:xfrm>
            <a:custGeom>
              <a:avLst/>
              <a:gdLst>
                <a:gd name="T0" fmla="*/ 46 w 158"/>
                <a:gd name="T1" fmla="*/ 0 h 360"/>
                <a:gd name="T2" fmla="*/ 46 w 158"/>
                <a:gd name="T3" fmla="*/ 0 h 360"/>
                <a:gd name="T4" fmla="*/ 19 w 158"/>
                <a:gd name="T5" fmla="*/ 8 h 360"/>
                <a:gd name="T6" fmla="*/ 1 w 158"/>
                <a:gd name="T7" fmla="*/ 24 h 360"/>
                <a:gd name="T8" fmla="*/ 0 w 158"/>
                <a:gd name="T9" fmla="*/ 35 h 360"/>
                <a:gd name="T10" fmla="*/ 6 w 158"/>
                <a:gd name="T11" fmla="*/ 43 h 360"/>
                <a:gd name="T12" fmla="*/ 22 w 158"/>
                <a:gd name="T13" fmla="*/ 78 h 360"/>
                <a:gd name="T14" fmla="*/ 19 w 158"/>
                <a:gd name="T15" fmla="*/ 92 h 360"/>
                <a:gd name="T16" fmla="*/ 11 w 158"/>
                <a:gd name="T17" fmla="*/ 104 h 360"/>
                <a:gd name="T18" fmla="*/ 11 w 158"/>
                <a:gd name="T19" fmla="*/ 122 h 360"/>
                <a:gd name="T20" fmla="*/ 27 w 158"/>
                <a:gd name="T21" fmla="*/ 130 h 360"/>
                <a:gd name="T22" fmla="*/ 38 w 158"/>
                <a:gd name="T23" fmla="*/ 134 h 360"/>
                <a:gd name="T24" fmla="*/ 25 w 158"/>
                <a:gd name="T25" fmla="*/ 155 h 360"/>
                <a:gd name="T26" fmla="*/ 25 w 158"/>
                <a:gd name="T27" fmla="*/ 181 h 360"/>
                <a:gd name="T28" fmla="*/ 31 w 158"/>
                <a:gd name="T29" fmla="*/ 191 h 360"/>
                <a:gd name="T30" fmla="*/ 45 w 158"/>
                <a:gd name="T31" fmla="*/ 201 h 360"/>
                <a:gd name="T32" fmla="*/ 65 w 158"/>
                <a:gd name="T33" fmla="*/ 199 h 360"/>
                <a:gd name="T34" fmla="*/ 75 w 158"/>
                <a:gd name="T35" fmla="*/ 203 h 360"/>
                <a:gd name="T36" fmla="*/ 72 w 158"/>
                <a:gd name="T37" fmla="*/ 218 h 360"/>
                <a:gd name="T38" fmla="*/ 51 w 158"/>
                <a:gd name="T39" fmla="*/ 229 h 360"/>
                <a:gd name="T40" fmla="*/ 46 w 158"/>
                <a:gd name="T41" fmla="*/ 240 h 360"/>
                <a:gd name="T42" fmla="*/ 28 w 158"/>
                <a:gd name="T43" fmla="*/ 256 h 360"/>
                <a:gd name="T44" fmla="*/ 27 w 158"/>
                <a:gd name="T45" fmla="*/ 261 h 360"/>
                <a:gd name="T46" fmla="*/ 40 w 158"/>
                <a:gd name="T47" fmla="*/ 279 h 360"/>
                <a:gd name="T48" fmla="*/ 121 w 158"/>
                <a:gd name="T49" fmla="*/ 341 h 360"/>
                <a:gd name="T50" fmla="*/ 133 w 158"/>
                <a:gd name="T51" fmla="*/ 360 h 360"/>
                <a:gd name="T52" fmla="*/ 141 w 158"/>
                <a:gd name="T53" fmla="*/ 359 h 360"/>
                <a:gd name="T54" fmla="*/ 158 w 158"/>
                <a:gd name="T55" fmla="*/ 335 h 360"/>
                <a:gd name="T56" fmla="*/ 155 w 158"/>
                <a:gd name="T57" fmla="*/ 320 h 360"/>
                <a:gd name="T58" fmla="*/ 145 w 158"/>
                <a:gd name="T59" fmla="*/ 299 h 360"/>
                <a:gd name="T60" fmla="*/ 147 w 158"/>
                <a:gd name="T61" fmla="*/ 276 h 360"/>
                <a:gd name="T62" fmla="*/ 105 w 158"/>
                <a:gd name="T63" fmla="*/ 224 h 360"/>
                <a:gd name="T64" fmla="*/ 96 w 158"/>
                <a:gd name="T65" fmla="*/ 198 h 360"/>
                <a:gd name="T66" fmla="*/ 87 w 158"/>
                <a:gd name="T67" fmla="*/ 185 h 360"/>
                <a:gd name="T68" fmla="*/ 87 w 158"/>
                <a:gd name="T69" fmla="*/ 171 h 360"/>
                <a:gd name="T70" fmla="*/ 108 w 158"/>
                <a:gd name="T71" fmla="*/ 136 h 360"/>
                <a:gd name="T72" fmla="*/ 107 w 158"/>
                <a:gd name="T73" fmla="*/ 104 h 360"/>
                <a:gd name="T74" fmla="*/ 126 w 158"/>
                <a:gd name="T75" fmla="*/ 41 h 360"/>
                <a:gd name="T76" fmla="*/ 121 w 158"/>
                <a:gd name="T77" fmla="*/ 32 h 360"/>
                <a:gd name="T78" fmla="*/ 87 w 158"/>
                <a:gd name="T79" fmla="*/ 12 h 360"/>
                <a:gd name="T80" fmla="*/ 59 w 158"/>
                <a:gd name="T81" fmla="*/ 8 h 360"/>
                <a:gd name="T82" fmla="*/ 46 w 158"/>
                <a:gd name="T83" fmla="*/ 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8" h="360">
                  <a:moveTo>
                    <a:pt x="46" y="0"/>
                  </a:moveTo>
                  <a:lnTo>
                    <a:pt x="46" y="0"/>
                  </a:lnTo>
                  <a:lnTo>
                    <a:pt x="19" y="8"/>
                  </a:lnTo>
                  <a:lnTo>
                    <a:pt x="1" y="24"/>
                  </a:lnTo>
                  <a:lnTo>
                    <a:pt x="0" y="35"/>
                  </a:lnTo>
                  <a:lnTo>
                    <a:pt x="6" y="43"/>
                  </a:lnTo>
                  <a:lnTo>
                    <a:pt x="22" y="78"/>
                  </a:lnTo>
                  <a:lnTo>
                    <a:pt x="19" y="92"/>
                  </a:lnTo>
                  <a:lnTo>
                    <a:pt x="11" y="104"/>
                  </a:lnTo>
                  <a:lnTo>
                    <a:pt x="11" y="122"/>
                  </a:lnTo>
                  <a:lnTo>
                    <a:pt x="27" y="130"/>
                  </a:lnTo>
                  <a:lnTo>
                    <a:pt x="38" y="134"/>
                  </a:lnTo>
                  <a:lnTo>
                    <a:pt x="25" y="155"/>
                  </a:lnTo>
                  <a:lnTo>
                    <a:pt x="25" y="181"/>
                  </a:lnTo>
                  <a:lnTo>
                    <a:pt x="31" y="191"/>
                  </a:lnTo>
                  <a:lnTo>
                    <a:pt x="45" y="201"/>
                  </a:lnTo>
                  <a:lnTo>
                    <a:pt x="65" y="199"/>
                  </a:lnTo>
                  <a:lnTo>
                    <a:pt x="75" y="203"/>
                  </a:lnTo>
                  <a:lnTo>
                    <a:pt x="72" y="218"/>
                  </a:lnTo>
                  <a:lnTo>
                    <a:pt x="51" y="229"/>
                  </a:lnTo>
                  <a:lnTo>
                    <a:pt x="46" y="240"/>
                  </a:lnTo>
                  <a:lnTo>
                    <a:pt x="28" y="256"/>
                  </a:lnTo>
                  <a:lnTo>
                    <a:pt x="27" y="261"/>
                  </a:lnTo>
                  <a:lnTo>
                    <a:pt x="40" y="279"/>
                  </a:lnTo>
                  <a:lnTo>
                    <a:pt x="121" y="341"/>
                  </a:lnTo>
                  <a:lnTo>
                    <a:pt x="133" y="360"/>
                  </a:lnTo>
                  <a:lnTo>
                    <a:pt x="141" y="359"/>
                  </a:lnTo>
                  <a:lnTo>
                    <a:pt x="158" y="335"/>
                  </a:lnTo>
                  <a:lnTo>
                    <a:pt x="155" y="320"/>
                  </a:lnTo>
                  <a:lnTo>
                    <a:pt x="145" y="299"/>
                  </a:lnTo>
                  <a:lnTo>
                    <a:pt x="147" y="276"/>
                  </a:lnTo>
                  <a:lnTo>
                    <a:pt x="105" y="224"/>
                  </a:lnTo>
                  <a:lnTo>
                    <a:pt x="96" y="198"/>
                  </a:lnTo>
                  <a:lnTo>
                    <a:pt x="87" y="185"/>
                  </a:lnTo>
                  <a:lnTo>
                    <a:pt x="87" y="171"/>
                  </a:lnTo>
                  <a:lnTo>
                    <a:pt x="108" y="136"/>
                  </a:lnTo>
                  <a:lnTo>
                    <a:pt x="107" y="104"/>
                  </a:lnTo>
                  <a:lnTo>
                    <a:pt x="126" y="41"/>
                  </a:lnTo>
                  <a:lnTo>
                    <a:pt x="121" y="32"/>
                  </a:lnTo>
                  <a:lnTo>
                    <a:pt x="87" y="12"/>
                  </a:lnTo>
                  <a:lnTo>
                    <a:pt x="59" y="8"/>
                  </a:lnTo>
                  <a:lnTo>
                    <a:pt x="46" y="0"/>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6" name="Freeform 151"/>
            <p:cNvSpPr>
              <a:spLocks/>
            </p:cNvSpPr>
            <p:nvPr/>
          </p:nvSpPr>
          <p:spPr bwMode="auto">
            <a:xfrm>
              <a:off x="4485" y="2358"/>
              <a:ext cx="69" cy="65"/>
            </a:xfrm>
            <a:custGeom>
              <a:avLst/>
              <a:gdLst>
                <a:gd name="T0" fmla="*/ 43 w 115"/>
                <a:gd name="T1" fmla="*/ 12 h 107"/>
                <a:gd name="T2" fmla="*/ 43 w 115"/>
                <a:gd name="T3" fmla="*/ 12 h 107"/>
                <a:gd name="T4" fmla="*/ 36 w 115"/>
                <a:gd name="T5" fmla="*/ 1 h 107"/>
                <a:gd name="T6" fmla="*/ 22 w 115"/>
                <a:gd name="T7" fmla="*/ 4 h 107"/>
                <a:gd name="T8" fmla="*/ 7 w 115"/>
                <a:gd name="T9" fmla="*/ 0 h 107"/>
                <a:gd name="T10" fmla="*/ 0 w 115"/>
                <a:gd name="T11" fmla="*/ 1 h 107"/>
                <a:gd name="T12" fmla="*/ 5 w 115"/>
                <a:gd name="T13" fmla="*/ 9 h 107"/>
                <a:gd name="T14" fmla="*/ 15 w 115"/>
                <a:gd name="T15" fmla="*/ 15 h 107"/>
                <a:gd name="T16" fmla="*/ 18 w 115"/>
                <a:gd name="T17" fmla="*/ 34 h 107"/>
                <a:gd name="T18" fmla="*/ 10 w 115"/>
                <a:gd name="T19" fmla="*/ 41 h 107"/>
                <a:gd name="T20" fmla="*/ 9 w 115"/>
                <a:gd name="T21" fmla="*/ 45 h 107"/>
                <a:gd name="T22" fmla="*/ 30 w 115"/>
                <a:gd name="T23" fmla="*/ 48 h 107"/>
                <a:gd name="T24" fmla="*/ 79 w 115"/>
                <a:gd name="T25" fmla="*/ 72 h 107"/>
                <a:gd name="T26" fmla="*/ 79 w 115"/>
                <a:gd name="T27" fmla="*/ 91 h 107"/>
                <a:gd name="T28" fmla="*/ 91 w 115"/>
                <a:gd name="T29" fmla="*/ 104 h 107"/>
                <a:gd name="T30" fmla="*/ 98 w 115"/>
                <a:gd name="T31" fmla="*/ 107 h 107"/>
                <a:gd name="T32" fmla="*/ 109 w 115"/>
                <a:gd name="T33" fmla="*/ 101 h 107"/>
                <a:gd name="T34" fmla="*/ 115 w 115"/>
                <a:gd name="T35" fmla="*/ 69 h 107"/>
                <a:gd name="T36" fmla="*/ 102 w 115"/>
                <a:gd name="T37" fmla="*/ 53 h 107"/>
                <a:gd name="T38" fmla="*/ 95 w 115"/>
                <a:gd name="T39" fmla="*/ 36 h 107"/>
                <a:gd name="T40" fmla="*/ 87 w 115"/>
                <a:gd name="T41" fmla="*/ 24 h 107"/>
                <a:gd name="T42" fmla="*/ 66 w 115"/>
                <a:gd name="T43" fmla="*/ 15 h 107"/>
                <a:gd name="T44" fmla="*/ 56 w 115"/>
                <a:gd name="T45" fmla="*/ 19 h 107"/>
                <a:gd name="T46" fmla="*/ 43 w 115"/>
                <a:gd name="T47" fmla="*/ 1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5" h="107">
                  <a:moveTo>
                    <a:pt x="43" y="12"/>
                  </a:moveTo>
                  <a:lnTo>
                    <a:pt x="43" y="12"/>
                  </a:lnTo>
                  <a:lnTo>
                    <a:pt x="36" y="1"/>
                  </a:lnTo>
                  <a:lnTo>
                    <a:pt x="22" y="4"/>
                  </a:lnTo>
                  <a:lnTo>
                    <a:pt x="7" y="0"/>
                  </a:lnTo>
                  <a:lnTo>
                    <a:pt x="0" y="1"/>
                  </a:lnTo>
                  <a:lnTo>
                    <a:pt x="5" y="9"/>
                  </a:lnTo>
                  <a:lnTo>
                    <a:pt x="15" y="15"/>
                  </a:lnTo>
                  <a:lnTo>
                    <a:pt x="18" y="34"/>
                  </a:lnTo>
                  <a:lnTo>
                    <a:pt x="10" y="41"/>
                  </a:lnTo>
                  <a:lnTo>
                    <a:pt x="9" y="45"/>
                  </a:lnTo>
                  <a:lnTo>
                    <a:pt x="30" y="48"/>
                  </a:lnTo>
                  <a:lnTo>
                    <a:pt x="79" y="72"/>
                  </a:lnTo>
                  <a:lnTo>
                    <a:pt x="79" y="91"/>
                  </a:lnTo>
                  <a:lnTo>
                    <a:pt x="91" y="104"/>
                  </a:lnTo>
                  <a:lnTo>
                    <a:pt x="98" y="107"/>
                  </a:lnTo>
                  <a:lnTo>
                    <a:pt x="109" y="101"/>
                  </a:lnTo>
                  <a:lnTo>
                    <a:pt x="115" y="69"/>
                  </a:lnTo>
                  <a:lnTo>
                    <a:pt x="102" y="53"/>
                  </a:lnTo>
                  <a:lnTo>
                    <a:pt x="95" y="36"/>
                  </a:lnTo>
                  <a:lnTo>
                    <a:pt x="87" y="24"/>
                  </a:lnTo>
                  <a:lnTo>
                    <a:pt x="66" y="15"/>
                  </a:lnTo>
                  <a:lnTo>
                    <a:pt x="56" y="19"/>
                  </a:lnTo>
                  <a:lnTo>
                    <a:pt x="43" y="12"/>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7" name="Freeform 152"/>
            <p:cNvSpPr>
              <a:spLocks/>
            </p:cNvSpPr>
            <p:nvPr/>
          </p:nvSpPr>
          <p:spPr bwMode="auto">
            <a:xfrm>
              <a:off x="4137" y="2463"/>
              <a:ext cx="400" cy="349"/>
            </a:xfrm>
            <a:custGeom>
              <a:avLst/>
              <a:gdLst>
                <a:gd name="T0" fmla="*/ 317 w 666"/>
                <a:gd name="T1" fmla="*/ 264 h 581"/>
                <a:gd name="T2" fmla="*/ 235 w 666"/>
                <a:gd name="T3" fmla="*/ 290 h 581"/>
                <a:gd name="T4" fmla="*/ 250 w 666"/>
                <a:gd name="T5" fmla="*/ 321 h 581"/>
                <a:gd name="T6" fmla="*/ 340 w 666"/>
                <a:gd name="T7" fmla="*/ 333 h 581"/>
                <a:gd name="T8" fmla="*/ 396 w 666"/>
                <a:gd name="T9" fmla="*/ 361 h 581"/>
                <a:gd name="T10" fmla="*/ 457 w 666"/>
                <a:gd name="T11" fmla="*/ 340 h 581"/>
                <a:gd name="T12" fmla="*/ 588 w 666"/>
                <a:gd name="T13" fmla="*/ 280 h 581"/>
                <a:gd name="T14" fmla="*/ 605 w 666"/>
                <a:gd name="T15" fmla="*/ 296 h 581"/>
                <a:gd name="T16" fmla="*/ 601 w 666"/>
                <a:gd name="T17" fmla="*/ 346 h 581"/>
                <a:gd name="T18" fmla="*/ 592 w 666"/>
                <a:gd name="T19" fmla="*/ 478 h 581"/>
                <a:gd name="T20" fmla="*/ 600 w 666"/>
                <a:gd name="T21" fmla="*/ 519 h 581"/>
                <a:gd name="T22" fmla="*/ 616 w 666"/>
                <a:gd name="T23" fmla="*/ 580 h 581"/>
                <a:gd name="T24" fmla="*/ 626 w 666"/>
                <a:gd name="T25" fmla="*/ 570 h 581"/>
                <a:gd name="T26" fmla="*/ 666 w 666"/>
                <a:gd name="T27" fmla="*/ 540 h 581"/>
                <a:gd name="T28" fmla="*/ 640 w 666"/>
                <a:gd name="T29" fmla="*/ 471 h 581"/>
                <a:gd name="T30" fmla="*/ 655 w 666"/>
                <a:gd name="T31" fmla="*/ 405 h 581"/>
                <a:gd name="T32" fmla="*/ 642 w 666"/>
                <a:gd name="T33" fmla="*/ 362 h 581"/>
                <a:gd name="T34" fmla="*/ 634 w 666"/>
                <a:gd name="T35" fmla="*/ 296 h 581"/>
                <a:gd name="T36" fmla="*/ 596 w 666"/>
                <a:gd name="T37" fmla="*/ 261 h 581"/>
                <a:gd name="T38" fmla="*/ 556 w 666"/>
                <a:gd name="T39" fmla="*/ 247 h 581"/>
                <a:gd name="T40" fmla="*/ 481 w 666"/>
                <a:gd name="T41" fmla="*/ 283 h 581"/>
                <a:gd name="T42" fmla="*/ 389 w 666"/>
                <a:gd name="T43" fmla="*/ 275 h 581"/>
                <a:gd name="T44" fmla="*/ 354 w 666"/>
                <a:gd name="T45" fmla="*/ 265 h 581"/>
                <a:gd name="T46" fmla="*/ 371 w 666"/>
                <a:gd name="T47" fmla="*/ 239 h 581"/>
                <a:gd name="T48" fmla="*/ 335 w 666"/>
                <a:gd name="T49" fmla="*/ 177 h 581"/>
                <a:gd name="T50" fmla="*/ 269 w 666"/>
                <a:gd name="T51" fmla="*/ 154 h 581"/>
                <a:gd name="T52" fmla="*/ 197 w 666"/>
                <a:gd name="T53" fmla="*/ 171 h 581"/>
                <a:gd name="T54" fmla="*/ 201 w 666"/>
                <a:gd name="T55" fmla="*/ 136 h 581"/>
                <a:gd name="T56" fmla="*/ 248 w 666"/>
                <a:gd name="T57" fmla="*/ 89 h 581"/>
                <a:gd name="T58" fmla="*/ 265 w 666"/>
                <a:gd name="T59" fmla="*/ 23 h 581"/>
                <a:gd name="T60" fmla="*/ 264 w 666"/>
                <a:gd name="T61" fmla="*/ 0 h 581"/>
                <a:gd name="T62" fmla="*/ 222 w 666"/>
                <a:gd name="T63" fmla="*/ 57 h 581"/>
                <a:gd name="T64" fmla="*/ 117 w 666"/>
                <a:gd name="T65" fmla="*/ 150 h 581"/>
                <a:gd name="T66" fmla="*/ 97 w 666"/>
                <a:gd name="T67" fmla="*/ 135 h 581"/>
                <a:gd name="T68" fmla="*/ 11 w 666"/>
                <a:gd name="T69" fmla="*/ 89 h 581"/>
                <a:gd name="T70" fmla="*/ 47 w 666"/>
                <a:gd name="T71" fmla="*/ 130 h 581"/>
                <a:gd name="T72" fmla="*/ 62 w 666"/>
                <a:gd name="T73" fmla="*/ 181 h 581"/>
                <a:gd name="T74" fmla="*/ 50 w 666"/>
                <a:gd name="T75" fmla="*/ 250 h 581"/>
                <a:gd name="T76" fmla="*/ 24 w 666"/>
                <a:gd name="T77" fmla="*/ 218 h 581"/>
                <a:gd name="T78" fmla="*/ 0 w 666"/>
                <a:gd name="T79" fmla="*/ 230 h 581"/>
                <a:gd name="T80" fmla="*/ 24 w 666"/>
                <a:gd name="T81" fmla="*/ 285 h 581"/>
                <a:gd name="T82" fmla="*/ 17 w 666"/>
                <a:gd name="T83" fmla="*/ 313 h 581"/>
                <a:gd name="T84" fmla="*/ 51 w 666"/>
                <a:gd name="T85" fmla="*/ 307 h 581"/>
                <a:gd name="T86" fmla="*/ 89 w 666"/>
                <a:gd name="T87" fmla="*/ 302 h 581"/>
                <a:gd name="T88" fmla="*/ 131 w 666"/>
                <a:gd name="T89" fmla="*/ 239 h 581"/>
                <a:gd name="T90" fmla="*/ 184 w 666"/>
                <a:gd name="T91" fmla="*/ 236 h 581"/>
                <a:gd name="T92" fmla="*/ 317 w 666"/>
                <a:gd name="T93" fmla="*/ 264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66" h="581">
                  <a:moveTo>
                    <a:pt x="317" y="264"/>
                  </a:moveTo>
                  <a:lnTo>
                    <a:pt x="317" y="264"/>
                  </a:lnTo>
                  <a:lnTo>
                    <a:pt x="281" y="267"/>
                  </a:lnTo>
                  <a:lnTo>
                    <a:pt x="235" y="290"/>
                  </a:lnTo>
                  <a:lnTo>
                    <a:pt x="236" y="308"/>
                  </a:lnTo>
                  <a:lnTo>
                    <a:pt x="250" y="321"/>
                  </a:lnTo>
                  <a:lnTo>
                    <a:pt x="297" y="333"/>
                  </a:lnTo>
                  <a:lnTo>
                    <a:pt x="340" y="333"/>
                  </a:lnTo>
                  <a:lnTo>
                    <a:pt x="362" y="354"/>
                  </a:lnTo>
                  <a:lnTo>
                    <a:pt x="396" y="361"/>
                  </a:lnTo>
                  <a:lnTo>
                    <a:pt x="432" y="357"/>
                  </a:lnTo>
                  <a:lnTo>
                    <a:pt x="457" y="340"/>
                  </a:lnTo>
                  <a:lnTo>
                    <a:pt x="506" y="327"/>
                  </a:lnTo>
                  <a:lnTo>
                    <a:pt x="588" y="280"/>
                  </a:lnTo>
                  <a:lnTo>
                    <a:pt x="602" y="287"/>
                  </a:lnTo>
                  <a:lnTo>
                    <a:pt x="605" y="296"/>
                  </a:lnTo>
                  <a:lnTo>
                    <a:pt x="596" y="320"/>
                  </a:lnTo>
                  <a:lnTo>
                    <a:pt x="601" y="346"/>
                  </a:lnTo>
                  <a:lnTo>
                    <a:pt x="572" y="454"/>
                  </a:lnTo>
                  <a:lnTo>
                    <a:pt x="592" y="478"/>
                  </a:lnTo>
                  <a:lnTo>
                    <a:pt x="607" y="489"/>
                  </a:lnTo>
                  <a:lnTo>
                    <a:pt x="600" y="519"/>
                  </a:lnTo>
                  <a:lnTo>
                    <a:pt x="602" y="562"/>
                  </a:lnTo>
                  <a:lnTo>
                    <a:pt x="616" y="580"/>
                  </a:lnTo>
                  <a:lnTo>
                    <a:pt x="626" y="581"/>
                  </a:lnTo>
                  <a:lnTo>
                    <a:pt x="626" y="570"/>
                  </a:lnTo>
                  <a:lnTo>
                    <a:pt x="642" y="552"/>
                  </a:lnTo>
                  <a:lnTo>
                    <a:pt x="666" y="540"/>
                  </a:lnTo>
                  <a:lnTo>
                    <a:pt x="662" y="494"/>
                  </a:lnTo>
                  <a:lnTo>
                    <a:pt x="640" y="471"/>
                  </a:lnTo>
                  <a:lnTo>
                    <a:pt x="635" y="455"/>
                  </a:lnTo>
                  <a:lnTo>
                    <a:pt x="655" y="405"/>
                  </a:lnTo>
                  <a:lnTo>
                    <a:pt x="654" y="389"/>
                  </a:lnTo>
                  <a:lnTo>
                    <a:pt x="642" y="362"/>
                  </a:lnTo>
                  <a:lnTo>
                    <a:pt x="630" y="317"/>
                  </a:lnTo>
                  <a:lnTo>
                    <a:pt x="634" y="296"/>
                  </a:lnTo>
                  <a:lnTo>
                    <a:pt x="628" y="266"/>
                  </a:lnTo>
                  <a:lnTo>
                    <a:pt x="596" y="261"/>
                  </a:lnTo>
                  <a:lnTo>
                    <a:pt x="588" y="241"/>
                  </a:lnTo>
                  <a:lnTo>
                    <a:pt x="556" y="247"/>
                  </a:lnTo>
                  <a:lnTo>
                    <a:pt x="524" y="272"/>
                  </a:lnTo>
                  <a:lnTo>
                    <a:pt x="481" y="283"/>
                  </a:lnTo>
                  <a:lnTo>
                    <a:pt x="441" y="266"/>
                  </a:lnTo>
                  <a:lnTo>
                    <a:pt x="389" y="275"/>
                  </a:lnTo>
                  <a:lnTo>
                    <a:pt x="362" y="266"/>
                  </a:lnTo>
                  <a:lnTo>
                    <a:pt x="354" y="265"/>
                  </a:lnTo>
                  <a:lnTo>
                    <a:pt x="354" y="251"/>
                  </a:lnTo>
                  <a:lnTo>
                    <a:pt x="371" y="239"/>
                  </a:lnTo>
                  <a:lnTo>
                    <a:pt x="362" y="207"/>
                  </a:lnTo>
                  <a:lnTo>
                    <a:pt x="335" y="177"/>
                  </a:lnTo>
                  <a:lnTo>
                    <a:pt x="304" y="171"/>
                  </a:lnTo>
                  <a:lnTo>
                    <a:pt x="269" y="154"/>
                  </a:lnTo>
                  <a:lnTo>
                    <a:pt x="214" y="162"/>
                  </a:lnTo>
                  <a:lnTo>
                    <a:pt x="197" y="171"/>
                  </a:lnTo>
                  <a:lnTo>
                    <a:pt x="184" y="162"/>
                  </a:lnTo>
                  <a:lnTo>
                    <a:pt x="201" y="136"/>
                  </a:lnTo>
                  <a:lnTo>
                    <a:pt x="232" y="115"/>
                  </a:lnTo>
                  <a:lnTo>
                    <a:pt x="248" y="89"/>
                  </a:lnTo>
                  <a:lnTo>
                    <a:pt x="249" y="67"/>
                  </a:lnTo>
                  <a:lnTo>
                    <a:pt x="265" y="23"/>
                  </a:lnTo>
                  <a:lnTo>
                    <a:pt x="276" y="5"/>
                  </a:lnTo>
                  <a:lnTo>
                    <a:pt x="264" y="0"/>
                  </a:lnTo>
                  <a:lnTo>
                    <a:pt x="235" y="44"/>
                  </a:lnTo>
                  <a:lnTo>
                    <a:pt x="222" y="57"/>
                  </a:lnTo>
                  <a:lnTo>
                    <a:pt x="214" y="54"/>
                  </a:lnTo>
                  <a:lnTo>
                    <a:pt x="117" y="150"/>
                  </a:lnTo>
                  <a:lnTo>
                    <a:pt x="100" y="150"/>
                  </a:lnTo>
                  <a:lnTo>
                    <a:pt x="97" y="135"/>
                  </a:lnTo>
                  <a:lnTo>
                    <a:pt x="51" y="87"/>
                  </a:lnTo>
                  <a:lnTo>
                    <a:pt x="11" y="89"/>
                  </a:lnTo>
                  <a:lnTo>
                    <a:pt x="5" y="93"/>
                  </a:lnTo>
                  <a:lnTo>
                    <a:pt x="47" y="130"/>
                  </a:lnTo>
                  <a:lnTo>
                    <a:pt x="69" y="158"/>
                  </a:lnTo>
                  <a:lnTo>
                    <a:pt x="62" y="181"/>
                  </a:lnTo>
                  <a:lnTo>
                    <a:pt x="74" y="235"/>
                  </a:lnTo>
                  <a:lnTo>
                    <a:pt x="50" y="250"/>
                  </a:lnTo>
                  <a:lnTo>
                    <a:pt x="32" y="240"/>
                  </a:lnTo>
                  <a:lnTo>
                    <a:pt x="24" y="218"/>
                  </a:lnTo>
                  <a:lnTo>
                    <a:pt x="9" y="222"/>
                  </a:lnTo>
                  <a:lnTo>
                    <a:pt x="0" y="230"/>
                  </a:lnTo>
                  <a:lnTo>
                    <a:pt x="17" y="257"/>
                  </a:lnTo>
                  <a:lnTo>
                    <a:pt x="24" y="285"/>
                  </a:lnTo>
                  <a:lnTo>
                    <a:pt x="17" y="292"/>
                  </a:lnTo>
                  <a:lnTo>
                    <a:pt x="17" y="313"/>
                  </a:lnTo>
                  <a:lnTo>
                    <a:pt x="31" y="313"/>
                  </a:lnTo>
                  <a:lnTo>
                    <a:pt x="51" y="307"/>
                  </a:lnTo>
                  <a:lnTo>
                    <a:pt x="59" y="309"/>
                  </a:lnTo>
                  <a:lnTo>
                    <a:pt x="89" y="302"/>
                  </a:lnTo>
                  <a:lnTo>
                    <a:pt x="122" y="247"/>
                  </a:lnTo>
                  <a:lnTo>
                    <a:pt x="131" y="239"/>
                  </a:lnTo>
                  <a:lnTo>
                    <a:pt x="163" y="240"/>
                  </a:lnTo>
                  <a:lnTo>
                    <a:pt x="184" y="236"/>
                  </a:lnTo>
                  <a:lnTo>
                    <a:pt x="321" y="248"/>
                  </a:lnTo>
                  <a:lnTo>
                    <a:pt x="317" y="264"/>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8" name="Freeform 153"/>
            <p:cNvSpPr>
              <a:spLocks/>
            </p:cNvSpPr>
            <p:nvPr/>
          </p:nvSpPr>
          <p:spPr bwMode="auto">
            <a:xfrm>
              <a:off x="4483" y="2527"/>
              <a:ext cx="46" cy="34"/>
            </a:xfrm>
            <a:custGeom>
              <a:avLst/>
              <a:gdLst>
                <a:gd name="T0" fmla="*/ 25 w 77"/>
                <a:gd name="T1" fmla="*/ 11 h 57"/>
                <a:gd name="T2" fmla="*/ 25 w 77"/>
                <a:gd name="T3" fmla="*/ 11 h 57"/>
                <a:gd name="T4" fmla="*/ 21 w 77"/>
                <a:gd name="T5" fmla="*/ 24 h 57"/>
                <a:gd name="T6" fmla="*/ 42 w 77"/>
                <a:gd name="T7" fmla="*/ 23 h 57"/>
                <a:gd name="T8" fmla="*/ 59 w 77"/>
                <a:gd name="T9" fmla="*/ 32 h 57"/>
                <a:gd name="T10" fmla="*/ 71 w 77"/>
                <a:gd name="T11" fmla="*/ 26 h 57"/>
                <a:gd name="T12" fmla="*/ 77 w 77"/>
                <a:gd name="T13" fmla="*/ 37 h 57"/>
                <a:gd name="T14" fmla="*/ 77 w 77"/>
                <a:gd name="T15" fmla="*/ 50 h 57"/>
                <a:gd name="T16" fmla="*/ 58 w 77"/>
                <a:gd name="T17" fmla="*/ 57 h 57"/>
                <a:gd name="T18" fmla="*/ 49 w 77"/>
                <a:gd name="T19" fmla="*/ 56 h 57"/>
                <a:gd name="T20" fmla="*/ 42 w 77"/>
                <a:gd name="T21" fmla="*/ 45 h 57"/>
                <a:gd name="T22" fmla="*/ 26 w 77"/>
                <a:gd name="T23" fmla="*/ 41 h 57"/>
                <a:gd name="T24" fmla="*/ 7 w 77"/>
                <a:gd name="T25" fmla="*/ 40 h 57"/>
                <a:gd name="T26" fmla="*/ 0 w 77"/>
                <a:gd name="T27" fmla="*/ 30 h 57"/>
                <a:gd name="T28" fmla="*/ 6 w 77"/>
                <a:gd name="T29" fmla="*/ 16 h 57"/>
                <a:gd name="T30" fmla="*/ 6 w 77"/>
                <a:gd name="T31" fmla="*/ 2 h 57"/>
                <a:gd name="T32" fmla="*/ 15 w 77"/>
                <a:gd name="T33" fmla="*/ 0 h 57"/>
                <a:gd name="T34" fmla="*/ 24 w 77"/>
                <a:gd name="T35" fmla="*/ 4 h 57"/>
                <a:gd name="T36" fmla="*/ 25 w 77"/>
                <a:gd name="T37" fmla="*/ 11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 h="57">
                  <a:moveTo>
                    <a:pt x="25" y="11"/>
                  </a:moveTo>
                  <a:lnTo>
                    <a:pt x="25" y="11"/>
                  </a:lnTo>
                  <a:lnTo>
                    <a:pt x="21" y="24"/>
                  </a:lnTo>
                  <a:lnTo>
                    <a:pt x="42" y="23"/>
                  </a:lnTo>
                  <a:lnTo>
                    <a:pt x="59" y="32"/>
                  </a:lnTo>
                  <a:lnTo>
                    <a:pt x="71" y="26"/>
                  </a:lnTo>
                  <a:lnTo>
                    <a:pt x="77" y="37"/>
                  </a:lnTo>
                  <a:lnTo>
                    <a:pt x="77" y="50"/>
                  </a:lnTo>
                  <a:lnTo>
                    <a:pt x="58" y="57"/>
                  </a:lnTo>
                  <a:lnTo>
                    <a:pt x="49" y="56"/>
                  </a:lnTo>
                  <a:lnTo>
                    <a:pt x="42" y="45"/>
                  </a:lnTo>
                  <a:lnTo>
                    <a:pt x="26" y="41"/>
                  </a:lnTo>
                  <a:lnTo>
                    <a:pt x="7" y="40"/>
                  </a:lnTo>
                  <a:lnTo>
                    <a:pt x="0" y="30"/>
                  </a:lnTo>
                  <a:lnTo>
                    <a:pt x="6" y="16"/>
                  </a:lnTo>
                  <a:lnTo>
                    <a:pt x="6" y="2"/>
                  </a:lnTo>
                  <a:lnTo>
                    <a:pt x="15" y="0"/>
                  </a:lnTo>
                  <a:lnTo>
                    <a:pt x="24" y="4"/>
                  </a:lnTo>
                  <a:lnTo>
                    <a:pt x="25" y="11"/>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9" name="Freeform 154"/>
            <p:cNvSpPr>
              <a:spLocks/>
            </p:cNvSpPr>
            <p:nvPr/>
          </p:nvSpPr>
          <p:spPr bwMode="auto">
            <a:xfrm>
              <a:off x="4055" y="2218"/>
              <a:ext cx="42" cy="72"/>
            </a:xfrm>
            <a:custGeom>
              <a:avLst/>
              <a:gdLst>
                <a:gd name="T0" fmla="*/ 31 w 71"/>
                <a:gd name="T1" fmla="*/ 80 h 120"/>
                <a:gd name="T2" fmla="*/ 31 w 71"/>
                <a:gd name="T3" fmla="*/ 80 h 120"/>
                <a:gd name="T4" fmla="*/ 55 w 71"/>
                <a:gd name="T5" fmla="*/ 116 h 120"/>
                <a:gd name="T6" fmla="*/ 61 w 71"/>
                <a:gd name="T7" fmla="*/ 120 h 120"/>
                <a:gd name="T8" fmla="*/ 68 w 71"/>
                <a:gd name="T9" fmla="*/ 111 h 120"/>
                <a:gd name="T10" fmla="*/ 71 w 71"/>
                <a:gd name="T11" fmla="*/ 100 h 120"/>
                <a:gd name="T12" fmla="*/ 67 w 71"/>
                <a:gd name="T13" fmla="*/ 87 h 120"/>
                <a:gd name="T14" fmla="*/ 55 w 71"/>
                <a:gd name="T15" fmla="*/ 63 h 120"/>
                <a:gd name="T16" fmla="*/ 43 w 71"/>
                <a:gd name="T17" fmla="*/ 15 h 120"/>
                <a:gd name="T18" fmla="*/ 31 w 71"/>
                <a:gd name="T19" fmla="*/ 3 h 120"/>
                <a:gd name="T20" fmla="*/ 9 w 71"/>
                <a:gd name="T21" fmla="*/ 0 h 120"/>
                <a:gd name="T22" fmla="*/ 4 w 71"/>
                <a:gd name="T23" fmla="*/ 2 h 120"/>
                <a:gd name="T24" fmla="*/ 4 w 71"/>
                <a:gd name="T25" fmla="*/ 12 h 120"/>
                <a:gd name="T26" fmla="*/ 0 w 71"/>
                <a:gd name="T27" fmla="*/ 27 h 120"/>
                <a:gd name="T28" fmla="*/ 18 w 71"/>
                <a:gd name="T29" fmla="*/ 54 h 120"/>
                <a:gd name="T30" fmla="*/ 31 w 71"/>
                <a:gd name="T31" fmla="*/ 8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1" h="120">
                  <a:moveTo>
                    <a:pt x="31" y="80"/>
                  </a:moveTo>
                  <a:lnTo>
                    <a:pt x="31" y="80"/>
                  </a:lnTo>
                  <a:lnTo>
                    <a:pt x="55" y="116"/>
                  </a:lnTo>
                  <a:lnTo>
                    <a:pt x="61" y="120"/>
                  </a:lnTo>
                  <a:lnTo>
                    <a:pt x="68" y="111"/>
                  </a:lnTo>
                  <a:lnTo>
                    <a:pt x="71" y="100"/>
                  </a:lnTo>
                  <a:lnTo>
                    <a:pt x="67" y="87"/>
                  </a:lnTo>
                  <a:lnTo>
                    <a:pt x="55" y="63"/>
                  </a:lnTo>
                  <a:lnTo>
                    <a:pt x="43" y="15"/>
                  </a:lnTo>
                  <a:lnTo>
                    <a:pt x="31" y="3"/>
                  </a:lnTo>
                  <a:lnTo>
                    <a:pt x="9" y="0"/>
                  </a:lnTo>
                  <a:lnTo>
                    <a:pt x="4" y="2"/>
                  </a:lnTo>
                  <a:lnTo>
                    <a:pt x="4" y="12"/>
                  </a:lnTo>
                  <a:lnTo>
                    <a:pt x="0" y="27"/>
                  </a:lnTo>
                  <a:lnTo>
                    <a:pt x="18" y="54"/>
                  </a:lnTo>
                  <a:lnTo>
                    <a:pt x="31" y="80"/>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0" name="Freeform 155"/>
            <p:cNvSpPr>
              <a:spLocks/>
            </p:cNvSpPr>
            <p:nvPr/>
          </p:nvSpPr>
          <p:spPr bwMode="auto">
            <a:xfrm>
              <a:off x="3904" y="2299"/>
              <a:ext cx="88" cy="101"/>
            </a:xfrm>
            <a:custGeom>
              <a:avLst/>
              <a:gdLst>
                <a:gd name="T0" fmla="*/ 7 w 146"/>
                <a:gd name="T1" fmla="*/ 0 h 168"/>
                <a:gd name="T2" fmla="*/ 7 w 146"/>
                <a:gd name="T3" fmla="*/ 0 h 168"/>
                <a:gd name="T4" fmla="*/ 0 w 146"/>
                <a:gd name="T5" fmla="*/ 4 h 168"/>
                <a:gd name="T6" fmla="*/ 2 w 146"/>
                <a:gd name="T7" fmla="*/ 57 h 168"/>
                <a:gd name="T8" fmla="*/ 6 w 146"/>
                <a:gd name="T9" fmla="*/ 71 h 168"/>
                <a:gd name="T10" fmla="*/ 53 w 146"/>
                <a:gd name="T11" fmla="*/ 122 h 168"/>
                <a:gd name="T12" fmla="*/ 119 w 146"/>
                <a:gd name="T13" fmla="*/ 168 h 168"/>
                <a:gd name="T14" fmla="*/ 130 w 146"/>
                <a:gd name="T15" fmla="*/ 166 h 168"/>
                <a:gd name="T16" fmla="*/ 146 w 146"/>
                <a:gd name="T17" fmla="*/ 139 h 168"/>
                <a:gd name="T18" fmla="*/ 144 w 146"/>
                <a:gd name="T19" fmla="*/ 122 h 168"/>
                <a:gd name="T20" fmla="*/ 130 w 146"/>
                <a:gd name="T21" fmla="*/ 99 h 168"/>
                <a:gd name="T22" fmla="*/ 69 w 146"/>
                <a:gd name="T23" fmla="*/ 54 h 168"/>
                <a:gd name="T24" fmla="*/ 23 w 146"/>
                <a:gd name="T25" fmla="*/ 7 h 168"/>
                <a:gd name="T26" fmla="*/ 7 w 146"/>
                <a:gd name="T27"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6" h="168">
                  <a:moveTo>
                    <a:pt x="7" y="0"/>
                  </a:moveTo>
                  <a:lnTo>
                    <a:pt x="7" y="0"/>
                  </a:lnTo>
                  <a:lnTo>
                    <a:pt x="0" y="4"/>
                  </a:lnTo>
                  <a:lnTo>
                    <a:pt x="2" y="57"/>
                  </a:lnTo>
                  <a:lnTo>
                    <a:pt x="6" y="71"/>
                  </a:lnTo>
                  <a:lnTo>
                    <a:pt x="53" y="122"/>
                  </a:lnTo>
                  <a:lnTo>
                    <a:pt x="119" y="168"/>
                  </a:lnTo>
                  <a:lnTo>
                    <a:pt x="130" y="166"/>
                  </a:lnTo>
                  <a:lnTo>
                    <a:pt x="146" y="139"/>
                  </a:lnTo>
                  <a:lnTo>
                    <a:pt x="144" y="122"/>
                  </a:lnTo>
                  <a:lnTo>
                    <a:pt x="130" y="99"/>
                  </a:lnTo>
                  <a:lnTo>
                    <a:pt x="69" y="54"/>
                  </a:lnTo>
                  <a:lnTo>
                    <a:pt x="23" y="7"/>
                  </a:lnTo>
                  <a:lnTo>
                    <a:pt x="7" y="0"/>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1" name="Freeform 156"/>
            <p:cNvSpPr>
              <a:spLocks/>
            </p:cNvSpPr>
            <p:nvPr/>
          </p:nvSpPr>
          <p:spPr bwMode="auto">
            <a:xfrm>
              <a:off x="4106" y="2650"/>
              <a:ext cx="72" cy="53"/>
            </a:xfrm>
            <a:custGeom>
              <a:avLst/>
              <a:gdLst>
                <a:gd name="T0" fmla="*/ 101 w 119"/>
                <a:gd name="T1" fmla="*/ 23 h 88"/>
                <a:gd name="T2" fmla="*/ 101 w 119"/>
                <a:gd name="T3" fmla="*/ 23 h 88"/>
                <a:gd name="T4" fmla="*/ 41 w 119"/>
                <a:gd name="T5" fmla="*/ 42 h 88"/>
                <a:gd name="T6" fmla="*/ 5 w 119"/>
                <a:gd name="T7" fmla="*/ 67 h 88"/>
                <a:gd name="T8" fmla="*/ 0 w 119"/>
                <a:gd name="T9" fmla="*/ 79 h 88"/>
                <a:gd name="T10" fmla="*/ 8 w 119"/>
                <a:gd name="T11" fmla="*/ 82 h 88"/>
                <a:gd name="T12" fmla="*/ 20 w 119"/>
                <a:gd name="T13" fmla="*/ 76 h 88"/>
                <a:gd name="T14" fmla="*/ 32 w 119"/>
                <a:gd name="T15" fmla="*/ 88 h 88"/>
                <a:gd name="T16" fmla="*/ 100 w 119"/>
                <a:gd name="T17" fmla="*/ 45 h 88"/>
                <a:gd name="T18" fmla="*/ 116 w 119"/>
                <a:gd name="T19" fmla="*/ 32 h 88"/>
                <a:gd name="T20" fmla="*/ 119 w 119"/>
                <a:gd name="T21" fmla="*/ 21 h 88"/>
                <a:gd name="T22" fmla="*/ 110 w 119"/>
                <a:gd name="T23" fmla="*/ 4 h 88"/>
                <a:gd name="T24" fmla="*/ 103 w 119"/>
                <a:gd name="T25" fmla="*/ 0 h 88"/>
                <a:gd name="T26" fmla="*/ 106 w 119"/>
                <a:gd name="T27" fmla="*/ 14 h 88"/>
                <a:gd name="T28" fmla="*/ 101 w 119"/>
                <a:gd name="T29" fmla="*/ 2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9" h="88">
                  <a:moveTo>
                    <a:pt x="101" y="23"/>
                  </a:moveTo>
                  <a:lnTo>
                    <a:pt x="101" y="23"/>
                  </a:lnTo>
                  <a:lnTo>
                    <a:pt x="41" y="42"/>
                  </a:lnTo>
                  <a:lnTo>
                    <a:pt x="5" y="67"/>
                  </a:lnTo>
                  <a:lnTo>
                    <a:pt x="0" y="79"/>
                  </a:lnTo>
                  <a:lnTo>
                    <a:pt x="8" y="82"/>
                  </a:lnTo>
                  <a:lnTo>
                    <a:pt x="20" y="76"/>
                  </a:lnTo>
                  <a:lnTo>
                    <a:pt x="32" y="88"/>
                  </a:lnTo>
                  <a:lnTo>
                    <a:pt x="100" y="45"/>
                  </a:lnTo>
                  <a:lnTo>
                    <a:pt x="116" y="32"/>
                  </a:lnTo>
                  <a:lnTo>
                    <a:pt x="119" y="21"/>
                  </a:lnTo>
                  <a:lnTo>
                    <a:pt x="110" y="4"/>
                  </a:lnTo>
                  <a:lnTo>
                    <a:pt x="103" y="0"/>
                  </a:lnTo>
                  <a:lnTo>
                    <a:pt x="106" y="14"/>
                  </a:lnTo>
                  <a:lnTo>
                    <a:pt x="101" y="23"/>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2" name="Freeform 157"/>
            <p:cNvSpPr>
              <a:spLocks/>
            </p:cNvSpPr>
            <p:nvPr/>
          </p:nvSpPr>
          <p:spPr bwMode="auto">
            <a:xfrm>
              <a:off x="3994" y="2816"/>
              <a:ext cx="67" cy="80"/>
            </a:xfrm>
            <a:custGeom>
              <a:avLst/>
              <a:gdLst>
                <a:gd name="T0" fmla="*/ 111 w 111"/>
                <a:gd name="T1" fmla="*/ 29 h 133"/>
                <a:gd name="T2" fmla="*/ 111 w 111"/>
                <a:gd name="T3" fmla="*/ 29 h 133"/>
                <a:gd name="T4" fmla="*/ 111 w 111"/>
                <a:gd name="T5" fmla="*/ 12 h 133"/>
                <a:gd name="T6" fmla="*/ 106 w 111"/>
                <a:gd name="T7" fmla="*/ 0 h 133"/>
                <a:gd name="T8" fmla="*/ 91 w 111"/>
                <a:gd name="T9" fmla="*/ 4 h 133"/>
                <a:gd name="T10" fmla="*/ 74 w 111"/>
                <a:gd name="T11" fmla="*/ 36 h 133"/>
                <a:gd name="T12" fmla="*/ 57 w 111"/>
                <a:gd name="T13" fmla="*/ 52 h 133"/>
                <a:gd name="T14" fmla="*/ 14 w 111"/>
                <a:gd name="T15" fmla="*/ 74 h 133"/>
                <a:gd name="T16" fmla="*/ 0 w 111"/>
                <a:gd name="T17" fmla="*/ 105 h 133"/>
                <a:gd name="T18" fmla="*/ 3 w 111"/>
                <a:gd name="T19" fmla="*/ 115 h 133"/>
                <a:gd name="T20" fmla="*/ 23 w 111"/>
                <a:gd name="T21" fmla="*/ 133 h 133"/>
                <a:gd name="T22" fmla="*/ 32 w 111"/>
                <a:gd name="T23" fmla="*/ 132 h 133"/>
                <a:gd name="T24" fmla="*/ 48 w 111"/>
                <a:gd name="T25" fmla="*/ 112 h 133"/>
                <a:gd name="T26" fmla="*/ 50 w 111"/>
                <a:gd name="T27" fmla="*/ 99 h 133"/>
                <a:gd name="T28" fmla="*/ 106 w 111"/>
                <a:gd name="T29" fmla="*/ 51 h 133"/>
                <a:gd name="T30" fmla="*/ 111 w 111"/>
                <a:gd name="T31" fmla="*/ 29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1" h="133">
                  <a:moveTo>
                    <a:pt x="111" y="29"/>
                  </a:moveTo>
                  <a:lnTo>
                    <a:pt x="111" y="29"/>
                  </a:lnTo>
                  <a:lnTo>
                    <a:pt x="111" y="12"/>
                  </a:lnTo>
                  <a:lnTo>
                    <a:pt x="106" y="0"/>
                  </a:lnTo>
                  <a:lnTo>
                    <a:pt x="91" y="4"/>
                  </a:lnTo>
                  <a:lnTo>
                    <a:pt x="74" y="36"/>
                  </a:lnTo>
                  <a:lnTo>
                    <a:pt x="57" y="52"/>
                  </a:lnTo>
                  <a:lnTo>
                    <a:pt x="14" y="74"/>
                  </a:lnTo>
                  <a:lnTo>
                    <a:pt x="0" y="105"/>
                  </a:lnTo>
                  <a:lnTo>
                    <a:pt x="3" y="115"/>
                  </a:lnTo>
                  <a:lnTo>
                    <a:pt x="23" y="133"/>
                  </a:lnTo>
                  <a:lnTo>
                    <a:pt x="32" y="132"/>
                  </a:lnTo>
                  <a:lnTo>
                    <a:pt x="48" y="112"/>
                  </a:lnTo>
                  <a:lnTo>
                    <a:pt x="50" y="99"/>
                  </a:lnTo>
                  <a:lnTo>
                    <a:pt x="106" y="51"/>
                  </a:lnTo>
                  <a:lnTo>
                    <a:pt x="111" y="29"/>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3" name="Freeform 158"/>
            <p:cNvSpPr>
              <a:spLocks/>
            </p:cNvSpPr>
            <p:nvPr/>
          </p:nvSpPr>
          <p:spPr bwMode="auto">
            <a:xfrm>
              <a:off x="3947" y="2956"/>
              <a:ext cx="30" cy="54"/>
            </a:xfrm>
            <a:custGeom>
              <a:avLst/>
              <a:gdLst>
                <a:gd name="T0" fmla="*/ 49 w 49"/>
                <a:gd name="T1" fmla="*/ 11 h 90"/>
                <a:gd name="T2" fmla="*/ 49 w 49"/>
                <a:gd name="T3" fmla="*/ 11 h 90"/>
                <a:gd name="T4" fmla="*/ 37 w 49"/>
                <a:gd name="T5" fmla="*/ 22 h 90"/>
                <a:gd name="T6" fmla="*/ 39 w 49"/>
                <a:gd name="T7" fmla="*/ 38 h 90"/>
                <a:gd name="T8" fmla="*/ 25 w 49"/>
                <a:gd name="T9" fmla="*/ 46 h 90"/>
                <a:gd name="T10" fmla="*/ 28 w 49"/>
                <a:gd name="T11" fmla="*/ 53 h 90"/>
                <a:gd name="T12" fmla="*/ 28 w 49"/>
                <a:gd name="T13" fmla="*/ 66 h 90"/>
                <a:gd name="T14" fmla="*/ 10 w 49"/>
                <a:gd name="T15" fmla="*/ 90 h 90"/>
                <a:gd name="T16" fmla="*/ 0 w 49"/>
                <a:gd name="T17" fmla="*/ 72 h 90"/>
                <a:gd name="T18" fmla="*/ 20 w 49"/>
                <a:gd name="T19" fmla="*/ 19 h 90"/>
                <a:gd name="T20" fmla="*/ 33 w 49"/>
                <a:gd name="T21" fmla="*/ 17 h 90"/>
                <a:gd name="T22" fmla="*/ 37 w 49"/>
                <a:gd name="T23" fmla="*/ 0 h 90"/>
                <a:gd name="T24" fmla="*/ 49 w 49"/>
                <a:gd name="T25" fmla="*/ 1 h 90"/>
                <a:gd name="T26" fmla="*/ 49 w 49"/>
                <a:gd name="T27" fmla="*/ 11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90">
                  <a:moveTo>
                    <a:pt x="49" y="11"/>
                  </a:moveTo>
                  <a:lnTo>
                    <a:pt x="49" y="11"/>
                  </a:lnTo>
                  <a:lnTo>
                    <a:pt x="37" y="22"/>
                  </a:lnTo>
                  <a:lnTo>
                    <a:pt x="39" y="38"/>
                  </a:lnTo>
                  <a:lnTo>
                    <a:pt x="25" y="46"/>
                  </a:lnTo>
                  <a:lnTo>
                    <a:pt x="28" y="53"/>
                  </a:lnTo>
                  <a:lnTo>
                    <a:pt x="28" y="66"/>
                  </a:lnTo>
                  <a:lnTo>
                    <a:pt x="10" y="90"/>
                  </a:lnTo>
                  <a:lnTo>
                    <a:pt x="0" y="72"/>
                  </a:lnTo>
                  <a:lnTo>
                    <a:pt x="20" y="19"/>
                  </a:lnTo>
                  <a:lnTo>
                    <a:pt x="33" y="17"/>
                  </a:lnTo>
                  <a:lnTo>
                    <a:pt x="37" y="0"/>
                  </a:lnTo>
                  <a:lnTo>
                    <a:pt x="49" y="1"/>
                  </a:lnTo>
                  <a:lnTo>
                    <a:pt x="49" y="11"/>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4" name="Freeform 159"/>
            <p:cNvSpPr>
              <a:spLocks/>
            </p:cNvSpPr>
            <p:nvPr/>
          </p:nvSpPr>
          <p:spPr bwMode="auto">
            <a:xfrm>
              <a:off x="2048" y="2597"/>
              <a:ext cx="520" cy="411"/>
            </a:xfrm>
            <a:custGeom>
              <a:avLst/>
              <a:gdLst>
                <a:gd name="T0" fmla="*/ 722 w 866"/>
                <a:gd name="T1" fmla="*/ 0 h 684"/>
                <a:gd name="T2" fmla="*/ 722 w 866"/>
                <a:gd name="T3" fmla="*/ 0 h 684"/>
                <a:gd name="T4" fmla="*/ 698 w 866"/>
                <a:gd name="T5" fmla="*/ 16 h 684"/>
                <a:gd name="T6" fmla="*/ 672 w 866"/>
                <a:gd name="T7" fmla="*/ 48 h 684"/>
                <a:gd name="T8" fmla="*/ 544 w 866"/>
                <a:gd name="T9" fmla="*/ 98 h 684"/>
                <a:gd name="T10" fmla="*/ 501 w 866"/>
                <a:gd name="T11" fmla="*/ 127 h 684"/>
                <a:gd name="T12" fmla="*/ 503 w 866"/>
                <a:gd name="T13" fmla="*/ 168 h 684"/>
                <a:gd name="T14" fmla="*/ 494 w 866"/>
                <a:gd name="T15" fmla="*/ 201 h 684"/>
                <a:gd name="T16" fmla="*/ 472 w 866"/>
                <a:gd name="T17" fmla="*/ 214 h 684"/>
                <a:gd name="T18" fmla="*/ 443 w 866"/>
                <a:gd name="T19" fmla="*/ 222 h 684"/>
                <a:gd name="T20" fmla="*/ 428 w 866"/>
                <a:gd name="T21" fmla="*/ 240 h 684"/>
                <a:gd name="T22" fmla="*/ 429 w 866"/>
                <a:gd name="T23" fmla="*/ 255 h 684"/>
                <a:gd name="T24" fmla="*/ 423 w 866"/>
                <a:gd name="T25" fmla="*/ 260 h 684"/>
                <a:gd name="T26" fmla="*/ 411 w 866"/>
                <a:gd name="T27" fmla="*/ 257 h 684"/>
                <a:gd name="T28" fmla="*/ 358 w 866"/>
                <a:gd name="T29" fmla="*/ 292 h 684"/>
                <a:gd name="T30" fmla="*/ 311 w 866"/>
                <a:gd name="T31" fmla="*/ 349 h 684"/>
                <a:gd name="T32" fmla="*/ 285 w 866"/>
                <a:gd name="T33" fmla="*/ 368 h 684"/>
                <a:gd name="T34" fmla="*/ 251 w 866"/>
                <a:gd name="T35" fmla="*/ 426 h 684"/>
                <a:gd name="T36" fmla="*/ 248 w 866"/>
                <a:gd name="T37" fmla="*/ 444 h 684"/>
                <a:gd name="T38" fmla="*/ 201 w 866"/>
                <a:gd name="T39" fmla="*/ 483 h 684"/>
                <a:gd name="T40" fmla="*/ 169 w 866"/>
                <a:gd name="T41" fmla="*/ 496 h 684"/>
                <a:gd name="T42" fmla="*/ 142 w 866"/>
                <a:gd name="T43" fmla="*/ 532 h 684"/>
                <a:gd name="T44" fmla="*/ 109 w 866"/>
                <a:gd name="T45" fmla="*/ 548 h 684"/>
                <a:gd name="T46" fmla="*/ 100 w 866"/>
                <a:gd name="T47" fmla="*/ 566 h 684"/>
                <a:gd name="T48" fmla="*/ 52 w 866"/>
                <a:gd name="T49" fmla="*/ 593 h 684"/>
                <a:gd name="T50" fmla="*/ 0 w 866"/>
                <a:gd name="T51" fmla="*/ 634 h 684"/>
                <a:gd name="T52" fmla="*/ 3 w 866"/>
                <a:gd name="T53" fmla="*/ 660 h 684"/>
                <a:gd name="T54" fmla="*/ 25 w 866"/>
                <a:gd name="T55" fmla="*/ 684 h 684"/>
                <a:gd name="T56" fmla="*/ 50 w 866"/>
                <a:gd name="T57" fmla="*/ 681 h 684"/>
                <a:gd name="T58" fmla="*/ 171 w 866"/>
                <a:gd name="T59" fmla="*/ 620 h 684"/>
                <a:gd name="T60" fmla="*/ 220 w 866"/>
                <a:gd name="T61" fmla="*/ 619 h 684"/>
                <a:gd name="T62" fmla="*/ 238 w 866"/>
                <a:gd name="T63" fmla="*/ 633 h 684"/>
                <a:gd name="T64" fmla="*/ 257 w 866"/>
                <a:gd name="T65" fmla="*/ 632 h 684"/>
                <a:gd name="T66" fmla="*/ 359 w 866"/>
                <a:gd name="T67" fmla="*/ 529 h 684"/>
                <a:gd name="T68" fmla="*/ 409 w 866"/>
                <a:gd name="T69" fmla="*/ 506 h 684"/>
                <a:gd name="T70" fmla="*/ 439 w 866"/>
                <a:gd name="T71" fmla="*/ 472 h 684"/>
                <a:gd name="T72" fmla="*/ 478 w 866"/>
                <a:gd name="T73" fmla="*/ 444 h 684"/>
                <a:gd name="T74" fmla="*/ 534 w 866"/>
                <a:gd name="T75" fmla="*/ 377 h 684"/>
                <a:gd name="T76" fmla="*/ 552 w 866"/>
                <a:gd name="T77" fmla="*/ 352 h 684"/>
                <a:gd name="T78" fmla="*/ 601 w 866"/>
                <a:gd name="T79" fmla="*/ 322 h 684"/>
                <a:gd name="T80" fmla="*/ 683 w 866"/>
                <a:gd name="T81" fmla="*/ 256 h 684"/>
                <a:gd name="T82" fmla="*/ 723 w 866"/>
                <a:gd name="T83" fmla="*/ 208 h 684"/>
                <a:gd name="T84" fmla="*/ 816 w 866"/>
                <a:gd name="T85" fmla="*/ 152 h 684"/>
                <a:gd name="T86" fmla="*/ 844 w 866"/>
                <a:gd name="T87" fmla="*/ 111 h 684"/>
                <a:gd name="T88" fmla="*/ 847 w 866"/>
                <a:gd name="T89" fmla="*/ 99 h 684"/>
                <a:gd name="T90" fmla="*/ 855 w 866"/>
                <a:gd name="T91" fmla="*/ 85 h 684"/>
                <a:gd name="T92" fmla="*/ 866 w 866"/>
                <a:gd name="T93" fmla="*/ 76 h 684"/>
                <a:gd name="T94" fmla="*/ 847 w 866"/>
                <a:gd name="T95" fmla="*/ 40 h 684"/>
                <a:gd name="T96" fmla="*/ 825 w 866"/>
                <a:gd name="T97" fmla="*/ 17 h 684"/>
                <a:gd name="T98" fmla="*/ 796 w 866"/>
                <a:gd name="T99" fmla="*/ 23 h 684"/>
                <a:gd name="T100" fmla="*/ 786 w 866"/>
                <a:gd name="T101" fmla="*/ 30 h 684"/>
                <a:gd name="T102" fmla="*/ 756 w 866"/>
                <a:gd name="T103" fmla="*/ 22 h 684"/>
                <a:gd name="T104" fmla="*/ 749 w 866"/>
                <a:gd name="T105" fmla="*/ 11 h 684"/>
                <a:gd name="T106" fmla="*/ 722 w 866"/>
                <a:gd name="T107" fmla="*/ 0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66" h="684">
                  <a:moveTo>
                    <a:pt x="722" y="0"/>
                  </a:moveTo>
                  <a:lnTo>
                    <a:pt x="722" y="0"/>
                  </a:lnTo>
                  <a:lnTo>
                    <a:pt x="698" y="16"/>
                  </a:lnTo>
                  <a:lnTo>
                    <a:pt x="672" y="48"/>
                  </a:lnTo>
                  <a:lnTo>
                    <a:pt x="544" y="98"/>
                  </a:lnTo>
                  <a:lnTo>
                    <a:pt x="501" y="127"/>
                  </a:lnTo>
                  <a:lnTo>
                    <a:pt x="503" y="168"/>
                  </a:lnTo>
                  <a:lnTo>
                    <a:pt x="494" y="201"/>
                  </a:lnTo>
                  <a:lnTo>
                    <a:pt x="472" y="214"/>
                  </a:lnTo>
                  <a:lnTo>
                    <a:pt x="443" y="222"/>
                  </a:lnTo>
                  <a:lnTo>
                    <a:pt x="428" y="240"/>
                  </a:lnTo>
                  <a:lnTo>
                    <a:pt x="429" y="255"/>
                  </a:lnTo>
                  <a:lnTo>
                    <a:pt x="423" y="260"/>
                  </a:lnTo>
                  <a:lnTo>
                    <a:pt x="411" y="257"/>
                  </a:lnTo>
                  <a:lnTo>
                    <a:pt x="358" y="292"/>
                  </a:lnTo>
                  <a:lnTo>
                    <a:pt x="311" y="349"/>
                  </a:lnTo>
                  <a:lnTo>
                    <a:pt x="285" y="368"/>
                  </a:lnTo>
                  <a:lnTo>
                    <a:pt x="251" y="426"/>
                  </a:lnTo>
                  <a:lnTo>
                    <a:pt x="248" y="444"/>
                  </a:lnTo>
                  <a:lnTo>
                    <a:pt x="201" y="483"/>
                  </a:lnTo>
                  <a:lnTo>
                    <a:pt x="169" y="496"/>
                  </a:lnTo>
                  <a:lnTo>
                    <a:pt x="142" y="532"/>
                  </a:lnTo>
                  <a:lnTo>
                    <a:pt x="109" y="548"/>
                  </a:lnTo>
                  <a:lnTo>
                    <a:pt x="100" y="566"/>
                  </a:lnTo>
                  <a:lnTo>
                    <a:pt x="52" y="593"/>
                  </a:lnTo>
                  <a:lnTo>
                    <a:pt x="0" y="634"/>
                  </a:lnTo>
                  <a:lnTo>
                    <a:pt x="3" y="660"/>
                  </a:lnTo>
                  <a:lnTo>
                    <a:pt x="25" y="684"/>
                  </a:lnTo>
                  <a:lnTo>
                    <a:pt x="50" y="681"/>
                  </a:lnTo>
                  <a:lnTo>
                    <a:pt x="171" y="620"/>
                  </a:lnTo>
                  <a:lnTo>
                    <a:pt x="220" y="619"/>
                  </a:lnTo>
                  <a:lnTo>
                    <a:pt x="238" y="633"/>
                  </a:lnTo>
                  <a:lnTo>
                    <a:pt x="257" y="632"/>
                  </a:lnTo>
                  <a:lnTo>
                    <a:pt x="359" y="529"/>
                  </a:lnTo>
                  <a:lnTo>
                    <a:pt x="409" y="506"/>
                  </a:lnTo>
                  <a:lnTo>
                    <a:pt x="439" y="472"/>
                  </a:lnTo>
                  <a:lnTo>
                    <a:pt x="478" y="444"/>
                  </a:lnTo>
                  <a:lnTo>
                    <a:pt x="534" y="377"/>
                  </a:lnTo>
                  <a:lnTo>
                    <a:pt x="552" y="352"/>
                  </a:lnTo>
                  <a:lnTo>
                    <a:pt x="601" y="322"/>
                  </a:lnTo>
                  <a:lnTo>
                    <a:pt x="683" y="256"/>
                  </a:lnTo>
                  <a:lnTo>
                    <a:pt x="723" y="208"/>
                  </a:lnTo>
                  <a:lnTo>
                    <a:pt x="816" y="152"/>
                  </a:lnTo>
                  <a:lnTo>
                    <a:pt x="844" y="111"/>
                  </a:lnTo>
                  <a:lnTo>
                    <a:pt x="847" y="99"/>
                  </a:lnTo>
                  <a:lnTo>
                    <a:pt x="855" y="85"/>
                  </a:lnTo>
                  <a:lnTo>
                    <a:pt x="866" y="76"/>
                  </a:lnTo>
                  <a:lnTo>
                    <a:pt x="847" y="40"/>
                  </a:lnTo>
                  <a:lnTo>
                    <a:pt x="825" y="17"/>
                  </a:lnTo>
                  <a:lnTo>
                    <a:pt x="796" y="23"/>
                  </a:lnTo>
                  <a:lnTo>
                    <a:pt x="786" y="30"/>
                  </a:lnTo>
                  <a:lnTo>
                    <a:pt x="756" y="22"/>
                  </a:lnTo>
                  <a:lnTo>
                    <a:pt x="749" y="11"/>
                  </a:lnTo>
                  <a:lnTo>
                    <a:pt x="722" y="0"/>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5" name="Freeform 160"/>
            <p:cNvSpPr>
              <a:spLocks/>
            </p:cNvSpPr>
            <p:nvPr/>
          </p:nvSpPr>
          <p:spPr bwMode="auto">
            <a:xfrm>
              <a:off x="2598" y="2376"/>
              <a:ext cx="203" cy="174"/>
            </a:xfrm>
            <a:custGeom>
              <a:avLst/>
              <a:gdLst>
                <a:gd name="T0" fmla="*/ 71 w 338"/>
                <a:gd name="T1" fmla="*/ 209 h 290"/>
                <a:gd name="T2" fmla="*/ 71 w 338"/>
                <a:gd name="T3" fmla="*/ 209 h 290"/>
                <a:gd name="T4" fmla="*/ 30 w 338"/>
                <a:gd name="T5" fmla="*/ 229 h 290"/>
                <a:gd name="T6" fmla="*/ 21 w 338"/>
                <a:gd name="T7" fmla="*/ 229 h 290"/>
                <a:gd name="T8" fmla="*/ 3 w 338"/>
                <a:gd name="T9" fmla="*/ 238 h 290"/>
                <a:gd name="T10" fmla="*/ 0 w 338"/>
                <a:gd name="T11" fmla="*/ 244 h 290"/>
                <a:gd name="T12" fmla="*/ 13 w 338"/>
                <a:gd name="T13" fmla="*/ 263 h 290"/>
                <a:gd name="T14" fmla="*/ 24 w 338"/>
                <a:gd name="T15" fmla="*/ 265 h 290"/>
                <a:gd name="T16" fmla="*/ 50 w 338"/>
                <a:gd name="T17" fmla="*/ 263 h 290"/>
                <a:gd name="T18" fmla="*/ 124 w 338"/>
                <a:gd name="T19" fmla="*/ 211 h 290"/>
                <a:gd name="T20" fmla="*/ 138 w 338"/>
                <a:gd name="T21" fmla="*/ 185 h 290"/>
                <a:gd name="T22" fmla="*/ 137 w 338"/>
                <a:gd name="T23" fmla="*/ 179 h 290"/>
                <a:gd name="T24" fmla="*/ 142 w 338"/>
                <a:gd name="T25" fmla="*/ 172 h 290"/>
                <a:gd name="T26" fmla="*/ 155 w 338"/>
                <a:gd name="T27" fmla="*/ 179 h 290"/>
                <a:gd name="T28" fmla="*/ 157 w 338"/>
                <a:gd name="T29" fmla="*/ 185 h 290"/>
                <a:gd name="T30" fmla="*/ 150 w 338"/>
                <a:gd name="T31" fmla="*/ 196 h 290"/>
                <a:gd name="T32" fmla="*/ 125 w 338"/>
                <a:gd name="T33" fmla="*/ 224 h 290"/>
                <a:gd name="T34" fmla="*/ 61 w 338"/>
                <a:gd name="T35" fmla="*/ 268 h 290"/>
                <a:gd name="T36" fmla="*/ 59 w 338"/>
                <a:gd name="T37" fmla="*/ 272 h 290"/>
                <a:gd name="T38" fmla="*/ 69 w 338"/>
                <a:gd name="T39" fmla="*/ 286 h 290"/>
                <a:gd name="T40" fmla="*/ 75 w 338"/>
                <a:gd name="T41" fmla="*/ 290 h 290"/>
                <a:gd name="T42" fmla="*/ 97 w 338"/>
                <a:gd name="T43" fmla="*/ 289 h 290"/>
                <a:gd name="T44" fmla="*/ 137 w 338"/>
                <a:gd name="T45" fmla="*/ 274 h 290"/>
                <a:gd name="T46" fmla="*/ 151 w 338"/>
                <a:gd name="T47" fmla="*/ 263 h 290"/>
                <a:gd name="T48" fmla="*/ 159 w 338"/>
                <a:gd name="T49" fmla="*/ 261 h 290"/>
                <a:gd name="T50" fmla="*/ 171 w 338"/>
                <a:gd name="T51" fmla="*/ 261 h 290"/>
                <a:gd name="T52" fmla="*/ 188 w 338"/>
                <a:gd name="T53" fmla="*/ 254 h 290"/>
                <a:gd name="T54" fmla="*/ 211 w 338"/>
                <a:gd name="T55" fmla="*/ 229 h 290"/>
                <a:gd name="T56" fmla="*/ 213 w 338"/>
                <a:gd name="T57" fmla="*/ 212 h 290"/>
                <a:gd name="T58" fmla="*/ 216 w 338"/>
                <a:gd name="T59" fmla="*/ 208 h 290"/>
                <a:gd name="T60" fmla="*/ 226 w 338"/>
                <a:gd name="T61" fmla="*/ 212 h 290"/>
                <a:gd name="T62" fmla="*/ 242 w 338"/>
                <a:gd name="T63" fmla="*/ 192 h 290"/>
                <a:gd name="T64" fmla="*/ 263 w 338"/>
                <a:gd name="T65" fmla="*/ 156 h 290"/>
                <a:gd name="T66" fmla="*/ 270 w 338"/>
                <a:gd name="T67" fmla="*/ 148 h 290"/>
                <a:gd name="T68" fmla="*/ 272 w 338"/>
                <a:gd name="T69" fmla="*/ 140 h 290"/>
                <a:gd name="T70" fmla="*/ 270 w 338"/>
                <a:gd name="T71" fmla="*/ 133 h 290"/>
                <a:gd name="T72" fmla="*/ 271 w 338"/>
                <a:gd name="T73" fmla="*/ 121 h 290"/>
                <a:gd name="T74" fmla="*/ 284 w 338"/>
                <a:gd name="T75" fmla="*/ 106 h 290"/>
                <a:gd name="T76" fmla="*/ 289 w 338"/>
                <a:gd name="T77" fmla="*/ 91 h 290"/>
                <a:gd name="T78" fmla="*/ 299 w 338"/>
                <a:gd name="T79" fmla="*/ 81 h 290"/>
                <a:gd name="T80" fmla="*/ 306 w 338"/>
                <a:gd name="T81" fmla="*/ 55 h 290"/>
                <a:gd name="T82" fmla="*/ 338 w 338"/>
                <a:gd name="T83" fmla="*/ 11 h 290"/>
                <a:gd name="T84" fmla="*/ 337 w 338"/>
                <a:gd name="T85" fmla="*/ 4 h 290"/>
                <a:gd name="T86" fmla="*/ 332 w 338"/>
                <a:gd name="T87" fmla="*/ 0 h 290"/>
                <a:gd name="T88" fmla="*/ 312 w 338"/>
                <a:gd name="T89" fmla="*/ 9 h 290"/>
                <a:gd name="T90" fmla="*/ 261 w 338"/>
                <a:gd name="T91" fmla="*/ 58 h 290"/>
                <a:gd name="T92" fmla="*/ 236 w 338"/>
                <a:gd name="T93" fmla="*/ 75 h 290"/>
                <a:gd name="T94" fmla="*/ 216 w 338"/>
                <a:gd name="T95" fmla="*/ 100 h 290"/>
                <a:gd name="T96" fmla="*/ 87 w 338"/>
                <a:gd name="T97" fmla="*/ 180 h 290"/>
                <a:gd name="T98" fmla="*/ 82 w 338"/>
                <a:gd name="T99" fmla="*/ 196 h 290"/>
                <a:gd name="T100" fmla="*/ 71 w 338"/>
                <a:gd name="T101" fmla="*/ 209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38" h="290">
                  <a:moveTo>
                    <a:pt x="71" y="209"/>
                  </a:moveTo>
                  <a:lnTo>
                    <a:pt x="71" y="209"/>
                  </a:lnTo>
                  <a:lnTo>
                    <a:pt x="30" y="229"/>
                  </a:lnTo>
                  <a:lnTo>
                    <a:pt x="21" y="229"/>
                  </a:lnTo>
                  <a:lnTo>
                    <a:pt x="3" y="238"/>
                  </a:lnTo>
                  <a:lnTo>
                    <a:pt x="0" y="244"/>
                  </a:lnTo>
                  <a:lnTo>
                    <a:pt x="13" y="263"/>
                  </a:lnTo>
                  <a:lnTo>
                    <a:pt x="24" y="265"/>
                  </a:lnTo>
                  <a:lnTo>
                    <a:pt x="50" y="263"/>
                  </a:lnTo>
                  <a:lnTo>
                    <a:pt x="124" y="211"/>
                  </a:lnTo>
                  <a:lnTo>
                    <a:pt x="138" y="185"/>
                  </a:lnTo>
                  <a:lnTo>
                    <a:pt x="137" y="179"/>
                  </a:lnTo>
                  <a:lnTo>
                    <a:pt x="142" y="172"/>
                  </a:lnTo>
                  <a:lnTo>
                    <a:pt x="155" y="179"/>
                  </a:lnTo>
                  <a:lnTo>
                    <a:pt x="157" y="185"/>
                  </a:lnTo>
                  <a:lnTo>
                    <a:pt x="150" y="196"/>
                  </a:lnTo>
                  <a:lnTo>
                    <a:pt x="125" y="224"/>
                  </a:lnTo>
                  <a:lnTo>
                    <a:pt x="61" y="268"/>
                  </a:lnTo>
                  <a:lnTo>
                    <a:pt x="59" y="272"/>
                  </a:lnTo>
                  <a:lnTo>
                    <a:pt x="69" y="286"/>
                  </a:lnTo>
                  <a:lnTo>
                    <a:pt x="75" y="290"/>
                  </a:lnTo>
                  <a:lnTo>
                    <a:pt x="97" y="289"/>
                  </a:lnTo>
                  <a:lnTo>
                    <a:pt x="137" y="274"/>
                  </a:lnTo>
                  <a:lnTo>
                    <a:pt x="151" y="263"/>
                  </a:lnTo>
                  <a:lnTo>
                    <a:pt x="159" y="261"/>
                  </a:lnTo>
                  <a:lnTo>
                    <a:pt x="171" y="261"/>
                  </a:lnTo>
                  <a:lnTo>
                    <a:pt x="188" y="254"/>
                  </a:lnTo>
                  <a:lnTo>
                    <a:pt x="211" y="229"/>
                  </a:lnTo>
                  <a:lnTo>
                    <a:pt x="213" y="212"/>
                  </a:lnTo>
                  <a:lnTo>
                    <a:pt x="216" y="208"/>
                  </a:lnTo>
                  <a:lnTo>
                    <a:pt x="226" y="212"/>
                  </a:lnTo>
                  <a:lnTo>
                    <a:pt x="242" y="192"/>
                  </a:lnTo>
                  <a:lnTo>
                    <a:pt x="263" y="156"/>
                  </a:lnTo>
                  <a:lnTo>
                    <a:pt x="270" y="148"/>
                  </a:lnTo>
                  <a:lnTo>
                    <a:pt x="272" y="140"/>
                  </a:lnTo>
                  <a:lnTo>
                    <a:pt x="270" y="133"/>
                  </a:lnTo>
                  <a:lnTo>
                    <a:pt x="271" y="121"/>
                  </a:lnTo>
                  <a:lnTo>
                    <a:pt x="284" y="106"/>
                  </a:lnTo>
                  <a:lnTo>
                    <a:pt x="289" y="91"/>
                  </a:lnTo>
                  <a:lnTo>
                    <a:pt x="299" y="81"/>
                  </a:lnTo>
                  <a:lnTo>
                    <a:pt x="306" y="55"/>
                  </a:lnTo>
                  <a:lnTo>
                    <a:pt x="338" y="11"/>
                  </a:lnTo>
                  <a:lnTo>
                    <a:pt x="337" y="4"/>
                  </a:lnTo>
                  <a:lnTo>
                    <a:pt x="332" y="0"/>
                  </a:lnTo>
                  <a:lnTo>
                    <a:pt x="312" y="9"/>
                  </a:lnTo>
                  <a:lnTo>
                    <a:pt x="261" y="58"/>
                  </a:lnTo>
                  <a:lnTo>
                    <a:pt x="236" y="75"/>
                  </a:lnTo>
                  <a:lnTo>
                    <a:pt x="216" y="100"/>
                  </a:lnTo>
                  <a:lnTo>
                    <a:pt x="87" y="180"/>
                  </a:lnTo>
                  <a:lnTo>
                    <a:pt x="82" y="196"/>
                  </a:lnTo>
                  <a:lnTo>
                    <a:pt x="71" y="209"/>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6" name="Freeform 161"/>
            <p:cNvSpPr>
              <a:spLocks/>
            </p:cNvSpPr>
            <p:nvPr/>
          </p:nvSpPr>
          <p:spPr bwMode="auto">
            <a:xfrm>
              <a:off x="2546" y="2697"/>
              <a:ext cx="125" cy="96"/>
            </a:xfrm>
            <a:custGeom>
              <a:avLst/>
              <a:gdLst>
                <a:gd name="T0" fmla="*/ 207 w 207"/>
                <a:gd name="T1" fmla="*/ 35 h 160"/>
                <a:gd name="T2" fmla="*/ 207 w 207"/>
                <a:gd name="T3" fmla="*/ 35 h 160"/>
                <a:gd name="T4" fmla="*/ 185 w 207"/>
                <a:gd name="T5" fmla="*/ 4 h 160"/>
                <a:gd name="T6" fmla="*/ 166 w 207"/>
                <a:gd name="T7" fmla="*/ 0 h 160"/>
                <a:gd name="T8" fmla="*/ 64 w 207"/>
                <a:gd name="T9" fmla="*/ 50 h 160"/>
                <a:gd name="T10" fmla="*/ 55 w 207"/>
                <a:gd name="T11" fmla="*/ 66 h 160"/>
                <a:gd name="T12" fmla="*/ 34 w 207"/>
                <a:gd name="T13" fmla="*/ 76 h 160"/>
                <a:gd name="T14" fmla="*/ 0 w 207"/>
                <a:gd name="T15" fmla="*/ 111 h 160"/>
                <a:gd name="T16" fmla="*/ 3 w 207"/>
                <a:gd name="T17" fmla="*/ 127 h 160"/>
                <a:gd name="T18" fmla="*/ 16 w 207"/>
                <a:gd name="T19" fmla="*/ 145 h 160"/>
                <a:gd name="T20" fmla="*/ 31 w 207"/>
                <a:gd name="T21" fmla="*/ 157 h 160"/>
                <a:gd name="T22" fmla="*/ 46 w 207"/>
                <a:gd name="T23" fmla="*/ 160 h 160"/>
                <a:gd name="T24" fmla="*/ 67 w 207"/>
                <a:gd name="T25" fmla="*/ 160 h 160"/>
                <a:gd name="T26" fmla="*/ 108 w 207"/>
                <a:gd name="T27" fmla="*/ 137 h 160"/>
                <a:gd name="T28" fmla="*/ 118 w 207"/>
                <a:gd name="T29" fmla="*/ 122 h 160"/>
                <a:gd name="T30" fmla="*/ 116 w 207"/>
                <a:gd name="T31" fmla="*/ 111 h 160"/>
                <a:gd name="T32" fmla="*/ 119 w 207"/>
                <a:gd name="T33" fmla="*/ 108 h 160"/>
                <a:gd name="T34" fmla="*/ 128 w 207"/>
                <a:gd name="T35" fmla="*/ 113 h 160"/>
                <a:gd name="T36" fmla="*/ 141 w 207"/>
                <a:gd name="T37" fmla="*/ 111 h 160"/>
                <a:gd name="T38" fmla="*/ 207 w 207"/>
                <a:gd name="T39" fmla="*/ 46 h 160"/>
                <a:gd name="T40" fmla="*/ 207 w 207"/>
                <a:gd name="T41" fmla="*/ 3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7" h="160">
                  <a:moveTo>
                    <a:pt x="207" y="35"/>
                  </a:moveTo>
                  <a:lnTo>
                    <a:pt x="207" y="35"/>
                  </a:lnTo>
                  <a:lnTo>
                    <a:pt x="185" y="4"/>
                  </a:lnTo>
                  <a:lnTo>
                    <a:pt x="166" y="0"/>
                  </a:lnTo>
                  <a:lnTo>
                    <a:pt x="64" y="50"/>
                  </a:lnTo>
                  <a:lnTo>
                    <a:pt x="55" y="66"/>
                  </a:lnTo>
                  <a:lnTo>
                    <a:pt x="34" y="76"/>
                  </a:lnTo>
                  <a:lnTo>
                    <a:pt x="0" y="111"/>
                  </a:lnTo>
                  <a:lnTo>
                    <a:pt x="3" y="127"/>
                  </a:lnTo>
                  <a:lnTo>
                    <a:pt x="16" y="145"/>
                  </a:lnTo>
                  <a:lnTo>
                    <a:pt x="31" y="157"/>
                  </a:lnTo>
                  <a:lnTo>
                    <a:pt x="46" y="160"/>
                  </a:lnTo>
                  <a:lnTo>
                    <a:pt x="67" y="160"/>
                  </a:lnTo>
                  <a:lnTo>
                    <a:pt x="108" y="137"/>
                  </a:lnTo>
                  <a:lnTo>
                    <a:pt x="118" y="122"/>
                  </a:lnTo>
                  <a:lnTo>
                    <a:pt x="116" y="111"/>
                  </a:lnTo>
                  <a:lnTo>
                    <a:pt x="119" y="108"/>
                  </a:lnTo>
                  <a:lnTo>
                    <a:pt x="128" y="113"/>
                  </a:lnTo>
                  <a:lnTo>
                    <a:pt x="141" y="111"/>
                  </a:lnTo>
                  <a:lnTo>
                    <a:pt x="207" y="46"/>
                  </a:lnTo>
                  <a:lnTo>
                    <a:pt x="207" y="35"/>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7" name="Freeform 162"/>
            <p:cNvSpPr>
              <a:spLocks/>
            </p:cNvSpPr>
            <p:nvPr/>
          </p:nvSpPr>
          <p:spPr bwMode="auto">
            <a:xfrm>
              <a:off x="2681" y="2834"/>
              <a:ext cx="63" cy="102"/>
            </a:xfrm>
            <a:custGeom>
              <a:avLst/>
              <a:gdLst>
                <a:gd name="T0" fmla="*/ 87 w 104"/>
                <a:gd name="T1" fmla="*/ 7 h 170"/>
                <a:gd name="T2" fmla="*/ 87 w 104"/>
                <a:gd name="T3" fmla="*/ 7 h 170"/>
                <a:gd name="T4" fmla="*/ 88 w 104"/>
                <a:gd name="T5" fmla="*/ 22 h 170"/>
                <a:gd name="T6" fmla="*/ 52 w 104"/>
                <a:gd name="T7" fmla="*/ 61 h 170"/>
                <a:gd name="T8" fmla="*/ 51 w 104"/>
                <a:gd name="T9" fmla="*/ 77 h 170"/>
                <a:gd name="T10" fmla="*/ 11 w 104"/>
                <a:gd name="T11" fmla="*/ 96 h 170"/>
                <a:gd name="T12" fmla="*/ 0 w 104"/>
                <a:gd name="T13" fmla="*/ 103 h 170"/>
                <a:gd name="T14" fmla="*/ 5 w 104"/>
                <a:gd name="T15" fmla="*/ 138 h 170"/>
                <a:gd name="T16" fmla="*/ 32 w 104"/>
                <a:gd name="T17" fmla="*/ 169 h 170"/>
                <a:gd name="T18" fmla="*/ 56 w 104"/>
                <a:gd name="T19" fmla="*/ 170 h 170"/>
                <a:gd name="T20" fmla="*/ 15 w 104"/>
                <a:gd name="T21" fmla="*/ 138 h 170"/>
                <a:gd name="T22" fmla="*/ 16 w 104"/>
                <a:gd name="T23" fmla="*/ 111 h 170"/>
                <a:gd name="T24" fmla="*/ 45 w 104"/>
                <a:gd name="T25" fmla="*/ 101 h 170"/>
                <a:gd name="T26" fmla="*/ 61 w 104"/>
                <a:gd name="T27" fmla="*/ 83 h 170"/>
                <a:gd name="T28" fmla="*/ 76 w 104"/>
                <a:gd name="T29" fmla="*/ 56 h 170"/>
                <a:gd name="T30" fmla="*/ 102 w 104"/>
                <a:gd name="T31" fmla="*/ 30 h 170"/>
                <a:gd name="T32" fmla="*/ 104 w 104"/>
                <a:gd name="T33" fmla="*/ 8 h 170"/>
                <a:gd name="T34" fmla="*/ 99 w 104"/>
                <a:gd name="T35" fmla="*/ 0 h 170"/>
                <a:gd name="T36" fmla="*/ 87 w 104"/>
                <a:gd name="T37" fmla="*/ 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4" h="170">
                  <a:moveTo>
                    <a:pt x="87" y="7"/>
                  </a:moveTo>
                  <a:lnTo>
                    <a:pt x="87" y="7"/>
                  </a:lnTo>
                  <a:lnTo>
                    <a:pt x="88" y="22"/>
                  </a:lnTo>
                  <a:lnTo>
                    <a:pt x="52" y="61"/>
                  </a:lnTo>
                  <a:lnTo>
                    <a:pt x="51" y="77"/>
                  </a:lnTo>
                  <a:lnTo>
                    <a:pt x="11" y="96"/>
                  </a:lnTo>
                  <a:lnTo>
                    <a:pt x="0" y="103"/>
                  </a:lnTo>
                  <a:lnTo>
                    <a:pt x="5" y="138"/>
                  </a:lnTo>
                  <a:lnTo>
                    <a:pt x="32" y="169"/>
                  </a:lnTo>
                  <a:lnTo>
                    <a:pt x="56" y="170"/>
                  </a:lnTo>
                  <a:lnTo>
                    <a:pt x="15" y="138"/>
                  </a:lnTo>
                  <a:lnTo>
                    <a:pt x="16" y="111"/>
                  </a:lnTo>
                  <a:lnTo>
                    <a:pt x="45" y="101"/>
                  </a:lnTo>
                  <a:lnTo>
                    <a:pt x="61" y="83"/>
                  </a:lnTo>
                  <a:lnTo>
                    <a:pt x="76" y="56"/>
                  </a:lnTo>
                  <a:lnTo>
                    <a:pt x="102" y="30"/>
                  </a:lnTo>
                  <a:lnTo>
                    <a:pt x="104" y="8"/>
                  </a:lnTo>
                  <a:lnTo>
                    <a:pt x="99" y="0"/>
                  </a:lnTo>
                  <a:lnTo>
                    <a:pt x="87" y="7"/>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8" name="Freeform 163"/>
            <p:cNvSpPr>
              <a:spLocks/>
            </p:cNvSpPr>
            <p:nvPr/>
          </p:nvSpPr>
          <p:spPr bwMode="auto">
            <a:xfrm>
              <a:off x="2605" y="3135"/>
              <a:ext cx="50" cy="191"/>
            </a:xfrm>
            <a:custGeom>
              <a:avLst/>
              <a:gdLst>
                <a:gd name="T0" fmla="*/ 47 w 83"/>
                <a:gd name="T1" fmla="*/ 15 h 318"/>
                <a:gd name="T2" fmla="*/ 47 w 83"/>
                <a:gd name="T3" fmla="*/ 15 h 318"/>
                <a:gd name="T4" fmla="*/ 18 w 83"/>
                <a:gd name="T5" fmla="*/ 33 h 318"/>
                <a:gd name="T6" fmla="*/ 28 w 83"/>
                <a:gd name="T7" fmla="*/ 48 h 318"/>
                <a:gd name="T8" fmla="*/ 20 w 83"/>
                <a:gd name="T9" fmla="*/ 72 h 318"/>
                <a:gd name="T10" fmla="*/ 46 w 83"/>
                <a:gd name="T11" fmla="*/ 83 h 318"/>
                <a:gd name="T12" fmla="*/ 11 w 83"/>
                <a:gd name="T13" fmla="*/ 124 h 318"/>
                <a:gd name="T14" fmla="*/ 0 w 83"/>
                <a:gd name="T15" fmla="*/ 156 h 318"/>
                <a:gd name="T16" fmla="*/ 11 w 83"/>
                <a:gd name="T17" fmla="*/ 160 h 318"/>
                <a:gd name="T18" fmla="*/ 15 w 83"/>
                <a:gd name="T19" fmla="*/ 150 h 318"/>
                <a:gd name="T20" fmla="*/ 28 w 83"/>
                <a:gd name="T21" fmla="*/ 158 h 318"/>
                <a:gd name="T22" fmla="*/ 18 w 83"/>
                <a:gd name="T23" fmla="*/ 178 h 318"/>
                <a:gd name="T24" fmla="*/ 24 w 83"/>
                <a:gd name="T25" fmla="*/ 196 h 318"/>
                <a:gd name="T26" fmla="*/ 18 w 83"/>
                <a:gd name="T27" fmla="*/ 268 h 318"/>
                <a:gd name="T28" fmla="*/ 30 w 83"/>
                <a:gd name="T29" fmla="*/ 316 h 318"/>
                <a:gd name="T30" fmla="*/ 51 w 83"/>
                <a:gd name="T31" fmla="*/ 318 h 318"/>
                <a:gd name="T32" fmla="*/ 47 w 83"/>
                <a:gd name="T33" fmla="*/ 250 h 318"/>
                <a:gd name="T34" fmla="*/ 33 w 83"/>
                <a:gd name="T35" fmla="*/ 189 h 318"/>
                <a:gd name="T36" fmla="*/ 43 w 83"/>
                <a:gd name="T37" fmla="*/ 164 h 318"/>
                <a:gd name="T38" fmla="*/ 35 w 83"/>
                <a:gd name="T39" fmla="*/ 141 h 318"/>
                <a:gd name="T40" fmla="*/ 55 w 83"/>
                <a:gd name="T41" fmla="*/ 114 h 318"/>
                <a:gd name="T42" fmla="*/ 77 w 83"/>
                <a:gd name="T43" fmla="*/ 98 h 318"/>
                <a:gd name="T44" fmla="*/ 83 w 83"/>
                <a:gd name="T45" fmla="*/ 94 h 318"/>
                <a:gd name="T46" fmla="*/ 82 w 83"/>
                <a:gd name="T47" fmla="*/ 84 h 318"/>
                <a:gd name="T48" fmla="*/ 66 w 83"/>
                <a:gd name="T49" fmla="*/ 89 h 318"/>
                <a:gd name="T50" fmla="*/ 60 w 83"/>
                <a:gd name="T51" fmla="*/ 72 h 318"/>
                <a:gd name="T52" fmla="*/ 40 w 83"/>
                <a:gd name="T53" fmla="*/ 51 h 318"/>
                <a:gd name="T54" fmla="*/ 37 w 83"/>
                <a:gd name="T55" fmla="*/ 31 h 318"/>
                <a:gd name="T56" fmla="*/ 57 w 83"/>
                <a:gd name="T57" fmla="*/ 25 h 318"/>
                <a:gd name="T58" fmla="*/ 60 w 83"/>
                <a:gd name="T59" fmla="*/ 0 h 318"/>
                <a:gd name="T60" fmla="*/ 47 w 83"/>
                <a:gd name="T61" fmla="*/ 5 h 318"/>
                <a:gd name="T62" fmla="*/ 47 w 83"/>
                <a:gd name="T63" fmla="*/ 1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3" h="318">
                  <a:moveTo>
                    <a:pt x="47" y="15"/>
                  </a:moveTo>
                  <a:lnTo>
                    <a:pt x="47" y="15"/>
                  </a:lnTo>
                  <a:lnTo>
                    <a:pt x="18" y="33"/>
                  </a:lnTo>
                  <a:lnTo>
                    <a:pt x="28" y="48"/>
                  </a:lnTo>
                  <a:lnTo>
                    <a:pt x="20" y="72"/>
                  </a:lnTo>
                  <a:lnTo>
                    <a:pt x="46" y="83"/>
                  </a:lnTo>
                  <a:lnTo>
                    <a:pt x="11" y="124"/>
                  </a:lnTo>
                  <a:lnTo>
                    <a:pt x="0" y="156"/>
                  </a:lnTo>
                  <a:lnTo>
                    <a:pt x="11" y="160"/>
                  </a:lnTo>
                  <a:lnTo>
                    <a:pt x="15" y="150"/>
                  </a:lnTo>
                  <a:lnTo>
                    <a:pt x="28" y="158"/>
                  </a:lnTo>
                  <a:lnTo>
                    <a:pt x="18" y="178"/>
                  </a:lnTo>
                  <a:lnTo>
                    <a:pt x="24" y="196"/>
                  </a:lnTo>
                  <a:lnTo>
                    <a:pt x="18" y="268"/>
                  </a:lnTo>
                  <a:lnTo>
                    <a:pt x="30" y="316"/>
                  </a:lnTo>
                  <a:lnTo>
                    <a:pt x="51" y="318"/>
                  </a:lnTo>
                  <a:lnTo>
                    <a:pt x="47" y="250"/>
                  </a:lnTo>
                  <a:lnTo>
                    <a:pt x="33" y="189"/>
                  </a:lnTo>
                  <a:lnTo>
                    <a:pt x="43" y="164"/>
                  </a:lnTo>
                  <a:lnTo>
                    <a:pt x="35" y="141"/>
                  </a:lnTo>
                  <a:lnTo>
                    <a:pt x="55" y="114"/>
                  </a:lnTo>
                  <a:lnTo>
                    <a:pt x="77" y="98"/>
                  </a:lnTo>
                  <a:lnTo>
                    <a:pt x="83" y="94"/>
                  </a:lnTo>
                  <a:lnTo>
                    <a:pt x="82" y="84"/>
                  </a:lnTo>
                  <a:lnTo>
                    <a:pt x="66" y="89"/>
                  </a:lnTo>
                  <a:lnTo>
                    <a:pt x="60" y="72"/>
                  </a:lnTo>
                  <a:lnTo>
                    <a:pt x="40" y="51"/>
                  </a:lnTo>
                  <a:lnTo>
                    <a:pt x="37" y="31"/>
                  </a:lnTo>
                  <a:lnTo>
                    <a:pt x="57" y="25"/>
                  </a:lnTo>
                  <a:lnTo>
                    <a:pt x="60" y="0"/>
                  </a:lnTo>
                  <a:lnTo>
                    <a:pt x="47" y="5"/>
                  </a:lnTo>
                  <a:lnTo>
                    <a:pt x="47" y="15"/>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9" name="Freeform 164"/>
            <p:cNvSpPr>
              <a:spLocks/>
            </p:cNvSpPr>
            <p:nvPr/>
          </p:nvSpPr>
          <p:spPr bwMode="auto">
            <a:xfrm>
              <a:off x="1419" y="3495"/>
              <a:ext cx="994" cy="565"/>
            </a:xfrm>
            <a:custGeom>
              <a:avLst/>
              <a:gdLst>
                <a:gd name="T0" fmla="*/ 1150 w 1655"/>
                <a:gd name="T1" fmla="*/ 56 h 940"/>
                <a:gd name="T2" fmla="*/ 1096 w 1655"/>
                <a:gd name="T3" fmla="*/ 40 h 940"/>
                <a:gd name="T4" fmla="*/ 974 w 1655"/>
                <a:gd name="T5" fmla="*/ 17 h 940"/>
                <a:gd name="T6" fmla="*/ 907 w 1655"/>
                <a:gd name="T7" fmla="*/ 14 h 940"/>
                <a:gd name="T8" fmla="*/ 802 w 1655"/>
                <a:gd name="T9" fmla="*/ 9 h 940"/>
                <a:gd name="T10" fmla="*/ 745 w 1655"/>
                <a:gd name="T11" fmla="*/ 40 h 940"/>
                <a:gd name="T12" fmla="*/ 709 w 1655"/>
                <a:gd name="T13" fmla="*/ 80 h 940"/>
                <a:gd name="T14" fmla="*/ 672 w 1655"/>
                <a:gd name="T15" fmla="*/ 115 h 940"/>
                <a:gd name="T16" fmla="*/ 644 w 1655"/>
                <a:gd name="T17" fmla="*/ 131 h 940"/>
                <a:gd name="T18" fmla="*/ 561 w 1655"/>
                <a:gd name="T19" fmla="*/ 162 h 940"/>
                <a:gd name="T20" fmla="*/ 524 w 1655"/>
                <a:gd name="T21" fmla="*/ 169 h 940"/>
                <a:gd name="T22" fmla="*/ 440 w 1655"/>
                <a:gd name="T23" fmla="*/ 167 h 940"/>
                <a:gd name="T24" fmla="*/ 402 w 1655"/>
                <a:gd name="T25" fmla="*/ 198 h 940"/>
                <a:gd name="T26" fmla="*/ 350 w 1655"/>
                <a:gd name="T27" fmla="*/ 253 h 940"/>
                <a:gd name="T28" fmla="*/ 309 w 1655"/>
                <a:gd name="T29" fmla="*/ 308 h 940"/>
                <a:gd name="T30" fmla="*/ 282 w 1655"/>
                <a:gd name="T31" fmla="*/ 364 h 940"/>
                <a:gd name="T32" fmla="*/ 243 w 1655"/>
                <a:gd name="T33" fmla="*/ 372 h 940"/>
                <a:gd name="T34" fmla="*/ 174 w 1655"/>
                <a:gd name="T35" fmla="*/ 451 h 940"/>
                <a:gd name="T36" fmla="*/ 132 w 1655"/>
                <a:gd name="T37" fmla="*/ 533 h 940"/>
                <a:gd name="T38" fmla="*/ 64 w 1655"/>
                <a:gd name="T39" fmla="*/ 655 h 940"/>
                <a:gd name="T40" fmla="*/ 54 w 1655"/>
                <a:gd name="T41" fmla="*/ 722 h 940"/>
                <a:gd name="T42" fmla="*/ 24 w 1655"/>
                <a:gd name="T43" fmla="*/ 786 h 940"/>
                <a:gd name="T44" fmla="*/ 5 w 1655"/>
                <a:gd name="T45" fmla="*/ 872 h 940"/>
                <a:gd name="T46" fmla="*/ 0 w 1655"/>
                <a:gd name="T47" fmla="*/ 933 h 940"/>
                <a:gd name="T48" fmla="*/ 98 w 1655"/>
                <a:gd name="T49" fmla="*/ 837 h 940"/>
                <a:gd name="T50" fmla="*/ 110 w 1655"/>
                <a:gd name="T51" fmla="*/ 760 h 940"/>
                <a:gd name="T52" fmla="*/ 174 w 1655"/>
                <a:gd name="T53" fmla="*/ 695 h 940"/>
                <a:gd name="T54" fmla="*/ 279 w 1655"/>
                <a:gd name="T55" fmla="*/ 514 h 940"/>
                <a:gd name="T56" fmla="*/ 384 w 1655"/>
                <a:gd name="T57" fmla="*/ 443 h 940"/>
                <a:gd name="T58" fmla="*/ 437 w 1655"/>
                <a:gd name="T59" fmla="*/ 477 h 940"/>
                <a:gd name="T60" fmla="*/ 534 w 1655"/>
                <a:gd name="T61" fmla="*/ 506 h 940"/>
                <a:gd name="T62" fmla="*/ 602 w 1655"/>
                <a:gd name="T63" fmla="*/ 475 h 940"/>
                <a:gd name="T64" fmla="*/ 712 w 1655"/>
                <a:gd name="T65" fmla="*/ 383 h 940"/>
                <a:gd name="T66" fmla="*/ 756 w 1655"/>
                <a:gd name="T67" fmla="*/ 351 h 940"/>
                <a:gd name="T68" fmla="*/ 794 w 1655"/>
                <a:gd name="T69" fmla="*/ 345 h 940"/>
                <a:gd name="T70" fmla="*/ 926 w 1655"/>
                <a:gd name="T71" fmla="*/ 354 h 940"/>
                <a:gd name="T72" fmla="*/ 1074 w 1655"/>
                <a:gd name="T73" fmla="*/ 340 h 940"/>
                <a:gd name="T74" fmla="*/ 1122 w 1655"/>
                <a:gd name="T75" fmla="*/ 336 h 940"/>
                <a:gd name="T76" fmla="*/ 1274 w 1655"/>
                <a:gd name="T77" fmla="*/ 346 h 940"/>
                <a:gd name="T78" fmla="*/ 1365 w 1655"/>
                <a:gd name="T79" fmla="*/ 382 h 940"/>
                <a:gd name="T80" fmla="*/ 1430 w 1655"/>
                <a:gd name="T81" fmla="*/ 401 h 940"/>
                <a:gd name="T82" fmla="*/ 1490 w 1655"/>
                <a:gd name="T83" fmla="*/ 402 h 940"/>
                <a:gd name="T84" fmla="*/ 1501 w 1655"/>
                <a:gd name="T85" fmla="*/ 381 h 940"/>
                <a:gd name="T86" fmla="*/ 1523 w 1655"/>
                <a:gd name="T87" fmla="*/ 381 h 940"/>
                <a:gd name="T88" fmla="*/ 1577 w 1655"/>
                <a:gd name="T89" fmla="*/ 381 h 940"/>
                <a:gd name="T90" fmla="*/ 1639 w 1655"/>
                <a:gd name="T91" fmla="*/ 371 h 940"/>
                <a:gd name="T92" fmla="*/ 1639 w 1655"/>
                <a:gd name="T93" fmla="*/ 300 h 940"/>
                <a:gd name="T94" fmla="*/ 1615 w 1655"/>
                <a:gd name="T95" fmla="*/ 278 h 940"/>
                <a:gd name="T96" fmla="*/ 1593 w 1655"/>
                <a:gd name="T97" fmla="*/ 243 h 940"/>
                <a:gd name="T98" fmla="*/ 1544 w 1655"/>
                <a:gd name="T99" fmla="*/ 224 h 940"/>
                <a:gd name="T100" fmla="*/ 1490 w 1655"/>
                <a:gd name="T101" fmla="*/ 191 h 940"/>
                <a:gd name="T102" fmla="*/ 1449 w 1655"/>
                <a:gd name="T103" fmla="*/ 160 h 940"/>
                <a:gd name="T104" fmla="*/ 1295 w 1655"/>
                <a:gd name="T105" fmla="*/ 120 h 940"/>
                <a:gd name="T106" fmla="*/ 1247 w 1655"/>
                <a:gd name="T107" fmla="*/ 91 h 940"/>
                <a:gd name="T108" fmla="*/ 1177 w 1655"/>
                <a:gd name="T109" fmla="*/ 69 h 9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55" h="940">
                  <a:moveTo>
                    <a:pt x="1177" y="69"/>
                  </a:moveTo>
                  <a:lnTo>
                    <a:pt x="1177" y="69"/>
                  </a:lnTo>
                  <a:lnTo>
                    <a:pt x="1150" y="56"/>
                  </a:lnTo>
                  <a:lnTo>
                    <a:pt x="1122" y="46"/>
                  </a:lnTo>
                  <a:lnTo>
                    <a:pt x="1103" y="44"/>
                  </a:lnTo>
                  <a:lnTo>
                    <a:pt x="1096" y="40"/>
                  </a:lnTo>
                  <a:lnTo>
                    <a:pt x="1050" y="42"/>
                  </a:lnTo>
                  <a:lnTo>
                    <a:pt x="1001" y="29"/>
                  </a:lnTo>
                  <a:lnTo>
                    <a:pt x="974" y="17"/>
                  </a:lnTo>
                  <a:lnTo>
                    <a:pt x="947" y="0"/>
                  </a:lnTo>
                  <a:lnTo>
                    <a:pt x="921" y="2"/>
                  </a:lnTo>
                  <a:lnTo>
                    <a:pt x="907" y="14"/>
                  </a:lnTo>
                  <a:lnTo>
                    <a:pt x="876" y="31"/>
                  </a:lnTo>
                  <a:lnTo>
                    <a:pt x="831" y="31"/>
                  </a:lnTo>
                  <a:lnTo>
                    <a:pt x="802" y="9"/>
                  </a:lnTo>
                  <a:lnTo>
                    <a:pt x="777" y="4"/>
                  </a:lnTo>
                  <a:lnTo>
                    <a:pt x="763" y="12"/>
                  </a:lnTo>
                  <a:lnTo>
                    <a:pt x="745" y="40"/>
                  </a:lnTo>
                  <a:lnTo>
                    <a:pt x="725" y="47"/>
                  </a:lnTo>
                  <a:lnTo>
                    <a:pt x="716" y="73"/>
                  </a:lnTo>
                  <a:lnTo>
                    <a:pt x="709" y="80"/>
                  </a:lnTo>
                  <a:lnTo>
                    <a:pt x="693" y="79"/>
                  </a:lnTo>
                  <a:lnTo>
                    <a:pt x="674" y="96"/>
                  </a:lnTo>
                  <a:lnTo>
                    <a:pt x="672" y="115"/>
                  </a:lnTo>
                  <a:lnTo>
                    <a:pt x="669" y="119"/>
                  </a:lnTo>
                  <a:lnTo>
                    <a:pt x="658" y="116"/>
                  </a:lnTo>
                  <a:lnTo>
                    <a:pt x="644" y="131"/>
                  </a:lnTo>
                  <a:lnTo>
                    <a:pt x="616" y="139"/>
                  </a:lnTo>
                  <a:lnTo>
                    <a:pt x="586" y="145"/>
                  </a:lnTo>
                  <a:lnTo>
                    <a:pt x="561" y="162"/>
                  </a:lnTo>
                  <a:lnTo>
                    <a:pt x="558" y="170"/>
                  </a:lnTo>
                  <a:lnTo>
                    <a:pt x="539" y="175"/>
                  </a:lnTo>
                  <a:lnTo>
                    <a:pt x="524" y="169"/>
                  </a:lnTo>
                  <a:lnTo>
                    <a:pt x="510" y="158"/>
                  </a:lnTo>
                  <a:lnTo>
                    <a:pt x="496" y="157"/>
                  </a:lnTo>
                  <a:lnTo>
                    <a:pt x="440" y="167"/>
                  </a:lnTo>
                  <a:lnTo>
                    <a:pt x="430" y="167"/>
                  </a:lnTo>
                  <a:lnTo>
                    <a:pt x="415" y="179"/>
                  </a:lnTo>
                  <a:lnTo>
                    <a:pt x="402" y="198"/>
                  </a:lnTo>
                  <a:lnTo>
                    <a:pt x="372" y="220"/>
                  </a:lnTo>
                  <a:lnTo>
                    <a:pt x="365" y="234"/>
                  </a:lnTo>
                  <a:lnTo>
                    <a:pt x="350" y="253"/>
                  </a:lnTo>
                  <a:lnTo>
                    <a:pt x="345" y="260"/>
                  </a:lnTo>
                  <a:lnTo>
                    <a:pt x="311" y="281"/>
                  </a:lnTo>
                  <a:lnTo>
                    <a:pt x="309" y="308"/>
                  </a:lnTo>
                  <a:lnTo>
                    <a:pt x="292" y="333"/>
                  </a:lnTo>
                  <a:lnTo>
                    <a:pt x="293" y="357"/>
                  </a:lnTo>
                  <a:lnTo>
                    <a:pt x="282" y="364"/>
                  </a:lnTo>
                  <a:lnTo>
                    <a:pt x="273" y="379"/>
                  </a:lnTo>
                  <a:lnTo>
                    <a:pt x="252" y="371"/>
                  </a:lnTo>
                  <a:lnTo>
                    <a:pt x="243" y="372"/>
                  </a:lnTo>
                  <a:lnTo>
                    <a:pt x="220" y="391"/>
                  </a:lnTo>
                  <a:lnTo>
                    <a:pt x="188" y="436"/>
                  </a:lnTo>
                  <a:lnTo>
                    <a:pt x="174" y="451"/>
                  </a:lnTo>
                  <a:lnTo>
                    <a:pt x="143" y="489"/>
                  </a:lnTo>
                  <a:lnTo>
                    <a:pt x="134" y="508"/>
                  </a:lnTo>
                  <a:lnTo>
                    <a:pt x="132" y="533"/>
                  </a:lnTo>
                  <a:lnTo>
                    <a:pt x="106" y="601"/>
                  </a:lnTo>
                  <a:lnTo>
                    <a:pt x="89" y="620"/>
                  </a:lnTo>
                  <a:lnTo>
                    <a:pt x="64" y="655"/>
                  </a:lnTo>
                  <a:lnTo>
                    <a:pt x="53" y="662"/>
                  </a:lnTo>
                  <a:lnTo>
                    <a:pt x="47" y="703"/>
                  </a:lnTo>
                  <a:lnTo>
                    <a:pt x="54" y="722"/>
                  </a:lnTo>
                  <a:lnTo>
                    <a:pt x="42" y="762"/>
                  </a:lnTo>
                  <a:lnTo>
                    <a:pt x="32" y="767"/>
                  </a:lnTo>
                  <a:lnTo>
                    <a:pt x="24" y="786"/>
                  </a:lnTo>
                  <a:lnTo>
                    <a:pt x="13" y="799"/>
                  </a:lnTo>
                  <a:lnTo>
                    <a:pt x="13" y="814"/>
                  </a:lnTo>
                  <a:lnTo>
                    <a:pt x="5" y="872"/>
                  </a:lnTo>
                  <a:lnTo>
                    <a:pt x="13" y="889"/>
                  </a:lnTo>
                  <a:lnTo>
                    <a:pt x="13" y="918"/>
                  </a:lnTo>
                  <a:lnTo>
                    <a:pt x="0" y="933"/>
                  </a:lnTo>
                  <a:lnTo>
                    <a:pt x="12" y="940"/>
                  </a:lnTo>
                  <a:lnTo>
                    <a:pt x="51" y="917"/>
                  </a:lnTo>
                  <a:lnTo>
                    <a:pt x="98" y="837"/>
                  </a:lnTo>
                  <a:lnTo>
                    <a:pt x="95" y="816"/>
                  </a:lnTo>
                  <a:lnTo>
                    <a:pt x="100" y="779"/>
                  </a:lnTo>
                  <a:lnTo>
                    <a:pt x="110" y="760"/>
                  </a:lnTo>
                  <a:lnTo>
                    <a:pt x="133" y="756"/>
                  </a:lnTo>
                  <a:lnTo>
                    <a:pt x="148" y="738"/>
                  </a:lnTo>
                  <a:lnTo>
                    <a:pt x="174" y="695"/>
                  </a:lnTo>
                  <a:lnTo>
                    <a:pt x="188" y="685"/>
                  </a:lnTo>
                  <a:lnTo>
                    <a:pt x="220" y="631"/>
                  </a:lnTo>
                  <a:lnTo>
                    <a:pt x="279" y="514"/>
                  </a:lnTo>
                  <a:lnTo>
                    <a:pt x="277" y="503"/>
                  </a:lnTo>
                  <a:lnTo>
                    <a:pt x="335" y="453"/>
                  </a:lnTo>
                  <a:lnTo>
                    <a:pt x="384" y="443"/>
                  </a:lnTo>
                  <a:lnTo>
                    <a:pt x="419" y="442"/>
                  </a:lnTo>
                  <a:lnTo>
                    <a:pt x="435" y="452"/>
                  </a:lnTo>
                  <a:lnTo>
                    <a:pt x="437" y="477"/>
                  </a:lnTo>
                  <a:lnTo>
                    <a:pt x="455" y="510"/>
                  </a:lnTo>
                  <a:lnTo>
                    <a:pt x="514" y="534"/>
                  </a:lnTo>
                  <a:lnTo>
                    <a:pt x="534" y="506"/>
                  </a:lnTo>
                  <a:lnTo>
                    <a:pt x="545" y="503"/>
                  </a:lnTo>
                  <a:lnTo>
                    <a:pt x="565" y="475"/>
                  </a:lnTo>
                  <a:lnTo>
                    <a:pt x="602" y="475"/>
                  </a:lnTo>
                  <a:lnTo>
                    <a:pt x="701" y="429"/>
                  </a:lnTo>
                  <a:lnTo>
                    <a:pt x="712" y="410"/>
                  </a:lnTo>
                  <a:lnTo>
                    <a:pt x="712" y="383"/>
                  </a:lnTo>
                  <a:lnTo>
                    <a:pt x="716" y="375"/>
                  </a:lnTo>
                  <a:lnTo>
                    <a:pt x="732" y="360"/>
                  </a:lnTo>
                  <a:lnTo>
                    <a:pt x="756" y="351"/>
                  </a:lnTo>
                  <a:lnTo>
                    <a:pt x="767" y="345"/>
                  </a:lnTo>
                  <a:lnTo>
                    <a:pt x="780" y="341"/>
                  </a:lnTo>
                  <a:lnTo>
                    <a:pt x="794" y="345"/>
                  </a:lnTo>
                  <a:lnTo>
                    <a:pt x="828" y="367"/>
                  </a:lnTo>
                  <a:lnTo>
                    <a:pt x="844" y="373"/>
                  </a:lnTo>
                  <a:lnTo>
                    <a:pt x="926" y="354"/>
                  </a:lnTo>
                  <a:lnTo>
                    <a:pt x="1000" y="346"/>
                  </a:lnTo>
                  <a:lnTo>
                    <a:pt x="1037" y="338"/>
                  </a:lnTo>
                  <a:lnTo>
                    <a:pt x="1074" y="340"/>
                  </a:lnTo>
                  <a:lnTo>
                    <a:pt x="1093" y="343"/>
                  </a:lnTo>
                  <a:lnTo>
                    <a:pt x="1108" y="342"/>
                  </a:lnTo>
                  <a:lnTo>
                    <a:pt x="1122" y="336"/>
                  </a:lnTo>
                  <a:lnTo>
                    <a:pt x="1223" y="335"/>
                  </a:lnTo>
                  <a:lnTo>
                    <a:pt x="1245" y="345"/>
                  </a:lnTo>
                  <a:lnTo>
                    <a:pt x="1274" y="346"/>
                  </a:lnTo>
                  <a:lnTo>
                    <a:pt x="1292" y="352"/>
                  </a:lnTo>
                  <a:lnTo>
                    <a:pt x="1296" y="357"/>
                  </a:lnTo>
                  <a:lnTo>
                    <a:pt x="1365" y="382"/>
                  </a:lnTo>
                  <a:lnTo>
                    <a:pt x="1381" y="378"/>
                  </a:lnTo>
                  <a:lnTo>
                    <a:pt x="1391" y="379"/>
                  </a:lnTo>
                  <a:lnTo>
                    <a:pt x="1430" y="401"/>
                  </a:lnTo>
                  <a:lnTo>
                    <a:pt x="1445" y="404"/>
                  </a:lnTo>
                  <a:lnTo>
                    <a:pt x="1479" y="398"/>
                  </a:lnTo>
                  <a:lnTo>
                    <a:pt x="1490" y="402"/>
                  </a:lnTo>
                  <a:lnTo>
                    <a:pt x="1499" y="407"/>
                  </a:lnTo>
                  <a:lnTo>
                    <a:pt x="1505" y="399"/>
                  </a:lnTo>
                  <a:lnTo>
                    <a:pt x="1501" y="381"/>
                  </a:lnTo>
                  <a:lnTo>
                    <a:pt x="1503" y="378"/>
                  </a:lnTo>
                  <a:lnTo>
                    <a:pt x="1507" y="377"/>
                  </a:lnTo>
                  <a:lnTo>
                    <a:pt x="1523" y="381"/>
                  </a:lnTo>
                  <a:lnTo>
                    <a:pt x="1542" y="378"/>
                  </a:lnTo>
                  <a:lnTo>
                    <a:pt x="1564" y="377"/>
                  </a:lnTo>
                  <a:lnTo>
                    <a:pt x="1577" y="381"/>
                  </a:lnTo>
                  <a:lnTo>
                    <a:pt x="1591" y="376"/>
                  </a:lnTo>
                  <a:lnTo>
                    <a:pt x="1629" y="378"/>
                  </a:lnTo>
                  <a:lnTo>
                    <a:pt x="1639" y="371"/>
                  </a:lnTo>
                  <a:lnTo>
                    <a:pt x="1643" y="357"/>
                  </a:lnTo>
                  <a:lnTo>
                    <a:pt x="1655" y="338"/>
                  </a:lnTo>
                  <a:lnTo>
                    <a:pt x="1639" y="300"/>
                  </a:lnTo>
                  <a:lnTo>
                    <a:pt x="1635" y="285"/>
                  </a:lnTo>
                  <a:lnTo>
                    <a:pt x="1626" y="276"/>
                  </a:lnTo>
                  <a:lnTo>
                    <a:pt x="1615" y="278"/>
                  </a:lnTo>
                  <a:lnTo>
                    <a:pt x="1608" y="272"/>
                  </a:lnTo>
                  <a:lnTo>
                    <a:pt x="1607" y="258"/>
                  </a:lnTo>
                  <a:lnTo>
                    <a:pt x="1593" y="243"/>
                  </a:lnTo>
                  <a:lnTo>
                    <a:pt x="1576" y="246"/>
                  </a:lnTo>
                  <a:lnTo>
                    <a:pt x="1546" y="236"/>
                  </a:lnTo>
                  <a:lnTo>
                    <a:pt x="1544" y="224"/>
                  </a:lnTo>
                  <a:lnTo>
                    <a:pt x="1515" y="219"/>
                  </a:lnTo>
                  <a:lnTo>
                    <a:pt x="1503" y="212"/>
                  </a:lnTo>
                  <a:lnTo>
                    <a:pt x="1490" y="191"/>
                  </a:lnTo>
                  <a:lnTo>
                    <a:pt x="1464" y="186"/>
                  </a:lnTo>
                  <a:lnTo>
                    <a:pt x="1455" y="179"/>
                  </a:lnTo>
                  <a:lnTo>
                    <a:pt x="1449" y="160"/>
                  </a:lnTo>
                  <a:lnTo>
                    <a:pt x="1353" y="140"/>
                  </a:lnTo>
                  <a:lnTo>
                    <a:pt x="1333" y="138"/>
                  </a:lnTo>
                  <a:lnTo>
                    <a:pt x="1295" y="120"/>
                  </a:lnTo>
                  <a:lnTo>
                    <a:pt x="1278" y="100"/>
                  </a:lnTo>
                  <a:lnTo>
                    <a:pt x="1261" y="91"/>
                  </a:lnTo>
                  <a:lnTo>
                    <a:pt x="1247" y="91"/>
                  </a:lnTo>
                  <a:lnTo>
                    <a:pt x="1235" y="100"/>
                  </a:lnTo>
                  <a:lnTo>
                    <a:pt x="1215" y="100"/>
                  </a:lnTo>
                  <a:lnTo>
                    <a:pt x="1177" y="69"/>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 name="Freeform 165"/>
            <p:cNvSpPr>
              <a:spLocks/>
            </p:cNvSpPr>
            <p:nvPr/>
          </p:nvSpPr>
          <p:spPr bwMode="auto">
            <a:xfrm>
              <a:off x="2376" y="4259"/>
              <a:ext cx="37" cy="67"/>
            </a:xfrm>
            <a:custGeom>
              <a:avLst/>
              <a:gdLst>
                <a:gd name="T0" fmla="*/ 5 w 62"/>
                <a:gd name="T1" fmla="*/ 15 h 111"/>
                <a:gd name="T2" fmla="*/ 5 w 62"/>
                <a:gd name="T3" fmla="*/ 15 h 111"/>
                <a:gd name="T4" fmla="*/ 1 w 62"/>
                <a:gd name="T5" fmla="*/ 20 h 111"/>
                <a:gd name="T6" fmla="*/ 0 w 62"/>
                <a:gd name="T7" fmla="*/ 53 h 111"/>
                <a:gd name="T8" fmla="*/ 22 w 62"/>
                <a:gd name="T9" fmla="*/ 67 h 111"/>
                <a:gd name="T10" fmla="*/ 17 w 62"/>
                <a:gd name="T11" fmla="*/ 109 h 111"/>
                <a:gd name="T12" fmla="*/ 35 w 62"/>
                <a:gd name="T13" fmla="*/ 104 h 111"/>
                <a:gd name="T14" fmla="*/ 42 w 62"/>
                <a:gd name="T15" fmla="*/ 111 h 111"/>
                <a:gd name="T16" fmla="*/ 62 w 62"/>
                <a:gd name="T17" fmla="*/ 98 h 111"/>
                <a:gd name="T18" fmla="*/ 35 w 62"/>
                <a:gd name="T19" fmla="*/ 81 h 111"/>
                <a:gd name="T20" fmla="*/ 37 w 62"/>
                <a:gd name="T21" fmla="*/ 67 h 111"/>
                <a:gd name="T22" fmla="*/ 23 w 62"/>
                <a:gd name="T23" fmla="*/ 27 h 111"/>
                <a:gd name="T24" fmla="*/ 13 w 62"/>
                <a:gd name="T25" fmla="*/ 15 h 111"/>
                <a:gd name="T26" fmla="*/ 8 w 62"/>
                <a:gd name="T27" fmla="*/ 0 h 111"/>
                <a:gd name="T28" fmla="*/ 5 w 62"/>
                <a:gd name="T29" fmla="*/ 15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 h="111">
                  <a:moveTo>
                    <a:pt x="5" y="15"/>
                  </a:moveTo>
                  <a:lnTo>
                    <a:pt x="5" y="15"/>
                  </a:lnTo>
                  <a:lnTo>
                    <a:pt x="1" y="20"/>
                  </a:lnTo>
                  <a:lnTo>
                    <a:pt x="0" y="53"/>
                  </a:lnTo>
                  <a:lnTo>
                    <a:pt x="22" y="67"/>
                  </a:lnTo>
                  <a:lnTo>
                    <a:pt x="17" y="109"/>
                  </a:lnTo>
                  <a:lnTo>
                    <a:pt x="35" y="104"/>
                  </a:lnTo>
                  <a:lnTo>
                    <a:pt x="42" y="111"/>
                  </a:lnTo>
                  <a:lnTo>
                    <a:pt x="62" y="98"/>
                  </a:lnTo>
                  <a:lnTo>
                    <a:pt x="35" y="81"/>
                  </a:lnTo>
                  <a:lnTo>
                    <a:pt x="37" y="67"/>
                  </a:lnTo>
                  <a:lnTo>
                    <a:pt x="23" y="27"/>
                  </a:lnTo>
                  <a:lnTo>
                    <a:pt x="13" y="15"/>
                  </a:lnTo>
                  <a:lnTo>
                    <a:pt x="8" y="0"/>
                  </a:lnTo>
                  <a:lnTo>
                    <a:pt x="5" y="15"/>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1" name="Freeform 166"/>
            <p:cNvSpPr>
              <a:spLocks/>
            </p:cNvSpPr>
            <p:nvPr/>
          </p:nvSpPr>
          <p:spPr bwMode="auto">
            <a:xfrm>
              <a:off x="1549" y="3218"/>
              <a:ext cx="112" cy="101"/>
            </a:xfrm>
            <a:custGeom>
              <a:avLst/>
              <a:gdLst>
                <a:gd name="T0" fmla="*/ 187 w 187"/>
                <a:gd name="T1" fmla="*/ 7 h 168"/>
                <a:gd name="T2" fmla="*/ 187 w 187"/>
                <a:gd name="T3" fmla="*/ 7 h 168"/>
                <a:gd name="T4" fmla="*/ 184 w 187"/>
                <a:gd name="T5" fmla="*/ 1 h 168"/>
                <a:gd name="T6" fmla="*/ 177 w 187"/>
                <a:gd name="T7" fmla="*/ 0 h 168"/>
                <a:gd name="T8" fmla="*/ 166 w 187"/>
                <a:gd name="T9" fmla="*/ 15 h 168"/>
                <a:gd name="T10" fmla="*/ 30 w 187"/>
                <a:gd name="T11" fmla="*/ 118 h 168"/>
                <a:gd name="T12" fmla="*/ 0 w 187"/>
                <a:gd name="T13" fmla="*/ 154 h 168"/>
                <a:gd name="T14" fmla="*/ 0 w 187"/>
                <a:gd name="T15" fmla="*/ 163 h 168"/>
                <a:gd name="T16" fmla="*/ 5 w 187"/>
                <a:gd name="T17" fmla="*/ 168 h 168"/>
                <a:gd name="T18" fmla="*/ 27 w 187"/>
                <a:gd name="T19" fmla="*/ 158 h 168"/>
                <a:gd name="T20" fmla="*/ 60 w 187"/>
                <a:gd name="T21" fmla="*/ 131 h 168"/>
                <a:gd name="T22" fmla="*/ 75 w 187"/>
                <a:gd name="T23" fmla="*/ 127 h 168"/>
                <a:gd name="T24" fmla="*/ 151 w 187"/>
                <a:gd name="T25" fmla="*/ 60 h 168"/>
                <a:gd name="T26" fmla="*/ 170 w 187"/>
                <a:gd name="T27" fmla="*/ 48 h 168"/>
                <a:gd name="T28" fmla="*/ 174 w 187"/>
                <a:gd name="T29" fmla="*/ 41 h 168"/>
                <a:gd name="T30" fmla="*/ 173 w 187"/>
                <a:gd name="T31" fmla="*/ 27 h 168"/>
                <a:gd name="T32" fmla="*/ 187 w 187"/>
                <a:gd name="T33" fmla="*/ 7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7" h="168">
                  <a:moveTo>
                    <a:pt x="187" y="7"/>
                  </a:moveTo>
                  <a:lnTo>
                    <a:pt x="187" y="7"/>
                  </a:lnTo>
                  <a:lnTo>
                    <a:pt x="184" y="1"/>
                  </a:lnTo>
                  <a:lnTo>
                    <a:pt x="177" y="0"/>
                  </a:lnTo>
                  <a:lnTo>
                    <a:pt x="166" y="15"/>
                  </a:lnTo>
                  <a:lnTo>
                    <a:pt x="30" y="118"/>
                  </a:lnTo>
                  <a:lnTo>
                    <a:pt x="0" y="154"/>
                  </a:lnTo>
                  <a:lnTo>
                    <a:pt x="0" y="163"/>
                  </a:lnTo>
                  <a:lnTo>
                    <a:pt x="5" y="168"/>
                  </a:lnTo>
                  <a:lnTo>
                    <a:pt x="27" y="158"/>
                  </a:lnTo>
                  <a:lnTo>
                    <a:pt x="60" y="131"/>
                  </a:lnTo>
                  <a:lnTo>
                    <a:pt x="75" y="127"/>
                  </a:lnTo>
                  <a:lnTo>
                    <a:pt x="151" y="60"/>
                  </a:lnTo>
                  <a:lnTo>
                    <a:pt x="170" y="48"/>
                  </a:lnTo>
                  <a:lnTo>
                    <a:pt x="174" y="41"/>
                  </a:lnTo>
                  <a:lnTo>
                    <a:pt x="173" y="27"/>
                  </a:lnTo>
                  <a:lnTo>
                    <a:pt x="187" y="7"/>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2" name="Freeform 167"/>
            <p:cNvSpPr>
              <a:spLocks/>
            </p:cNvSpPr>
            <p:nvPr/>
          </p:nvSpPr>
          <p:spPr bwMode="auto">
            <a:xfrm>
              <a:off x="4091" y="3391"/>
              <a:ext cx="98" cy="32"/>
            </a:xfrm>
            <a:custGeom>
              <a:avLst/>
              <a:gdLst>
                <a:gd name="T0" fmla="*/ 37 w 163"/>
                <a:gd name="T1" fmla="*/ 52 h 52"/>
                <a:gd name="T2" fmla="*/ 37 w 163"/>
                <a:gd name="T3" fmla="*/ 52 h 52"/>
                <a:gd name="T4" fmla="*/ 112 w 163"/>
                <a:gd name="T5" fmla="*/ 18 h 52"/>
                <a:gd name="T6" fmla="*/ 143 w 163"/>
                <a:gd name="T7" fmla="*/ 20 h 52"/>
                <a:gd name="T8" fmla="*/ 163 w 163"/>
                <a:gd name="T9" fmla="*/ 10 h 52"/>
                <a:gd name="T10" fmla="*/ 163 w 163"/>
                <a:gd name="T11" fmla="*/ 4 h 52"/>
                <a:gd name="T12" fmla="*/ 143 w 163"/>
                <a:gd name="T13" fmla="*/ 5 h 52"/>
                <a:gd name="T14" fmla="*/ 121 w 163"/>
                <a:gd name="T15" fmla="*/ 0 h 52"/>
                <a:gd name="T16" fmla="*/ 38 w 163"/>
                <a:gd name="T17" fmla="*/ 34 h 52"/>
                <a:gd name="T18" fmla="*/ 3 w 163"/>
                <a:gd name="T19" fmla="*/ 20 h 52"/>
                <a:gd name="T20" fmla="*/ 0 w 163"/>
                <a:gd name="T21" fmla="*/ 29 h 52"/>
                <a:gd name="T22" fmla="*/ 37 w 163"/>
                <a:gd name="T23"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3" h="52">
                  <a:moveTo>
                    <a:pt x="37" y="52"/>
                  </a:moveTo>
                  <a:lnTo>
                    <a:pt x="37" y="52"/>
                  </a:lnTo>
                  <a:lnTo>
                    <a:pt x="112" y="18"/>
                  </a:lnTo>
                  <a:lnTo>
                    <a:pt x="143" y="20"/>
                  </a:lnTo>
                  <a:lnTo>
                    <a:pt x="163" y="10"/>
                  </a:lnTo>
                  <a:lnTo>
                    <a:pt x="163" y="4"/>
                  </a:lnTo>
                  <a:lnTo>
                    <a:pt x="143" y="5"/>
                  </a:lnTo>
                  <a:lnTo>
                    <a:pt x="121" y="0"/>
                  </a:lnTo>
                  <a:lnTo>
                    <a:pt x="38" y="34"/>
                  </a:lnTo>
                  <a:lnTo>
                    <a:pt x="3" y="20"/>
                  </a:lnTo>
                  <a:lnTo>
                    <a:pt x="0" y="29"/>
                  </a:lnTo>
                  <a:lnTo>
                    <a:pt x="37" y="52"/>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3" name="Freeform 168"/>
            <p:cNvSpPr>
              <a:spLocks/>
            </p:cNvSpPr>
            <p:nvPr/>
          </p:nvSpPr>
          <p:spPr bwMode="auto">
            <a:xfrm>
              <a:off x="2990" y="4298"/>
              <a:ext cx="30" cy="90"/>
            </a:xfrm>
            <a:custGeom>
              <a:avLst/>
              <a:gdLst>
                <a:gd name="T0" fmla="*/ 8 w 49"/>
                <a:gd name="T1" fmla="*/ 81 h 150"/>
                <a:gd name="T2" fmla="*/ 8 w 49"/>
                <a:gd name="T3" fmla="*/ 81 h 150"/>
                <a:gd name="T4" fmla="*/ 22 w 49"/>
                <a:gd name="T5" fmla="*/ 104 h 150"/>
                <a:gd name="T6" fmla="*/ 31 w 49"/>
                <a:gd name="T7" fmla="*/ 150 h 150"/>
                <a:gd name="T8" fmla="*/ 49 w 49"/>
                <a:gd name="T9" fmla="*/ 144 h 150"/>
                <a:gd name="T10" fmla="*/ 23 w 49"/>
                <a:gd name="T11" fmla="*/ 48 h 150"/>
                <a:gd name="T12" fmla="*/ 41 w 49"/>
                <a:gd name="T13" fmla="*/ 5 h 150"/>
                <a:gd name="T14" fmla="*/ 22 w 49"/>
                <a:gd name="T15" fmla="*/ 0 h 150"/>
                <a:gd name="T16" fmla="*/ 0 w 49"/>
                <a:gd name="T17" fmla="*/ 49 h 150"/>
                <a:gd name="T18" fmla="*/ 8 w 49"/>
                <a:gd name="T19" fmla="*/ 81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 h="150">
                  <a:moveTo>
                    <a:pt x="8" y="81"/>
                  </a:moveTo>
                  <a:lnTo>
                    <a:pt x="8" y="81"/>
                  </a:lnTo>
                  <a:lnTo>
                    <a:pt x="22" y="104"/>
                  </a:lnTo>
                  <a:lnTo>
                    <a:pt x="31" y="150"/>
                  </a:lnTo>
                  <a:lnTo>
                    <a:pt x="49" y="144"/>
                  </a:lnTo>
                  <a:lnTo>
                    <a:pt x="23" y="48"/>
                  </a:lnTo>
                  <a:lnTo>
                    <a:pt x="41" y="5"/>
                  </a:lnTo>
                  <a:lnTo>
                    <a:pt x="22" y="0"/>
                  </a:lnTo>
                  <a:lnTo>
                    <a:pt x="0" y="49"/>
                  </a:lnTo>
                  <a:lnTo>
                    <a:pt x="8" y="81"/>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4" name="Freeform 169"/>
            <p:cNvSpPr>
              <a:spLocks/>
            </p:cNvSpPr>
            <p:nvPr/>
          </p:nvSpPr>
          <p:spPr bwMode="auto">
            <a:xfrm>
              <a:off x="2936" y="4449"/>
              <a:ext cx="16" cy="69"/>
            </a:xfrm>
            <a:custGeom>
              <a:avLst/>
              <a:gdLst>
                <a:gd name="T0" fmla="*/ 8 w 26"/>
                <a:gd name="T1" fmla="*/ 71 h 115"/>
                <a:gd name="T2" fmla="*/ 8 w 26"/>
                <a:gd name="T3" fmla="*/ 71 h 115"/>
                <a:gd name="T4" fmla="*/ 15 w 26"/>
                <a:gd name="T5" fmla="*/ 90 h 115"/>
                <a:gd name="T6" fmla="*/ 18 w 26"/>
                <a:gd name="T7" fmla="*/ 115 h 115"/>
                <a:gd name="T8" fmla="*/ 26 w 26"/>
                <a:gd name="T9" fmla="*/ 82 h 115"/>
                <a:gd name="T10" fmla="*/ 18 w 26"/>
                <a:gd name="T11" fmla="*/ 13 h 115"/>
                <a:gd name="T12" fmla="*/ 9 w 26"/>
                <a:gd name="T13" fmla="*/ 0 h 115"/>
                <a:gd name="T14" fmla="*/ 0 w 26"/>
                <a:gd name="T15" fmla="*/ 3 h 115"/>
                <a:gd name="T16" fmla="*/ 7 w 26"/>
                <a:gd name="T17" fmla="*/ 15 h 115"/>
                <a:gd name="T18" fmla="*/ 8 w 26"/>
                <a:gd name="T19" fmla="*/ 71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15">
                  <a:moveTo>
                    <a:pt x="8" y="71"/>
                  </a:moveTo>
                  <a:lnTo>
                    <a:pt x="8" y="71"/>
                  </a:lnTo>
                  <a:lnTo>
                    <a:pt x="15" y="90"/>
                  </a:lnTo>
                  <a:lnTo>
                    <a:pt x="18" y="115"/>
                  </a:lnTo>
                  <a:lnTo>
                    <a:pt x="26" y="82"/>
                  </a:lnTo>
                  <a:lnTo>
                    <a:pt x="18" y="13"/>
                  </a:lnTo>
                  <a:lnTo>
                    <a:pt x="9" y="0"/>
                  </a:lnTo>
                  <a:lnTo>
                    <a:pt x="0" y="3"/>
                  </a:lnTo>
                  <a:lnTo>
                    <a:pt x="7" y="15"/>
                  </a:lnTo>
                  <a:lnTo>
                    <a:pt x="8" y="71"/>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nvGrpSpPr>
          <p:cNvPr id="175" name="Gruppieren 174"/>
          <p:cNvGrpSpPr/>
          <p:nvPr/>
        </p:nvGrpSpPr>
        <p:grpSpPr>
          <a:xfrm>
            <a:off x="11502180" y="6201593"/>
            <a:ext cx="97200" cy="309746"/>
            <a:chOff x="11502180" y="6201593"/>
            <a:chExt cx="97200" cy="309746"/>
          </a:xfrm>
        </p:grpSpPr>
        <p:sp>
          <p:nvSpPr>
            <p:cNvPr id="176" name="Ellipse 175"/>
            <p:cNvSpPr>
              <a:spLocks noChangeAspect="1"/>
            </p:cNvSpPr>
            <p:nvPr/>
          </p:nvSpPr>
          <p:spPr>
            <a:xfrm>
              <a:off x="11502180" y="6414139"/>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77" name="Ellipse 176"/>
            <p:cNvSpPr>
              <a:spLocks noChangeAspect="1"/>
            </p:cNvSpPr>
            <p:nvPr/>
          </p:nvSpPr>
          <p:spPr>
            <a:xfrm>
              <a:off x="11502180" y="6201593"/>
              <a:ext cx="97200" cy="972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sp>
        <p:nvSpPr>
          <p:cNvPr id="2" name="Foliennummernplatzhalter 1">
            <a:extLst>
              <a:ext uri="{FF2B5EF4-FFF2-40B4-BE49-F238E27FC236}">
                <a16:creationId xmlns:a16="http://schemas.microsoft.com/office/drawing/2014/main" id="{CEFEF364-884B-7E0F-37D8-6BDB025C1EEE}"/>
              </a:ext>
            </a:extLst>
          </p:cNvPr>
          <p:cNvSpPr>
            <a:spLocks noGrp="1"/>
          </p:cNvSpPr>
          <p:nvPr>
            <p:ph type="sldNum" sz="quarter" idx="12"/>
          </p:nvPr>
        </p:nvSpPr>
        <p:spPr/>
        <p:txBody>
          <a:bodyPr/>
          <a:lstStyle/>
          <a:p>
            <a:fld id="{442AD375-037F-43D0-B059-5172DA06796A}" type="slidenum">
              <a:rPr lang="de-CH" smtClean="0"/>
              <a:t>11</a:t>
            </a:fld>
            <a:endParaRPr lang="de-CH"/>
          </a:p>
        </p:txBody>
      </p:sp>
    </p:spTree>
    <p:extLst>
      <p:ext uri="{BB962C8B-B14F-4D97-AF65-F5344CB8AC3E}">
        <p14:creationId xmlns:p14="http://schemas.microsoft.com/office/powerpoint/2010/main" val="8280300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de-DE" dirty="0"/>
              <a:t>Zürich</a:t>
            </a:r>
          </a:p>
          <a:p>
            <a:r>
              <a:rPr lang="de-DE" dirty="0">
                <a:solidFill>
                  <a:schemeClr val="bg1"/>
                </a:solidFill>
              </a:rPr>
              <a:t>1’580’000 Einwohner</a:t>
            </a:r>
          </a:p>
          <a:p>
            <a:r>
              <a:rPr lang="de-DE" dirty="0"/>
              <a:t>2 Sitze</a:t>
            </a:r>
          </a:p>
          <a:p>
            <a:endParaRPr lang="de-CH" dirty="0"/>
          </a:p>
        </p:txBody>
      </p:sp>
      <p:sp>
        <p:nvSpPr>
          <p:cNvPr id="3" name="Datumsplatzhalter 2"/>
          <p:cNvSpPr>
            <a:spLocks noGrp="1"/>
          </p:cNvSpPr>
          <p:nvPr>
            <p:ph type="dt" sz="half" idx="10"/>
          </p:nvPr>
        </p:nvSpPr>
        <p:spPr/>
        <p:txBody>
          <a:bodyPr/>
          <a:lstStyle/>
          <a:p>
            <a:r>
              <a:rPr lang="de-CH"/>
              <a:t>Stand Dezember 2024</a:t>
            </a:r>
            <a:endParaRPr lang="de-CH" dirty="0"/>
          </a:p>
        </p:txBody>
      </p:sp>
      <p:sp>
        <p:nvSpPr>
          <p:cNvPr id="5" name="Inhaltsplatzhalter 4"/>
          <p:cNvSpPr>
            <a:spLocks noGrp="1"/>
          </p:cNvSpPr>
          <p:nvPr>
            <p:ph idx="13"/>
          </p:nvPr>
        </p:nvSpPr>
        <p:spPr/>
        <p:txBody>
          <a:bodyPr/>
          <a:lstStyle/>
          <a:p>
            <a:r>
              <a:rPr lang="de-DE" dirty="0"/>
              <a:t>Uri</a:t>
            </a:r>
          </a:p>
          <a:p>
            <a:r>
              <a:rPr lang="de-DE" dirty="0">
                <a:solidFill>
                  <a:schemeClr val="bg1"/>
                </a:solidFill>
              </a:rPr>
              <a:t>37’000 Einwohner</a:t>
            </a:r>
          </a:p>
          <a:p>
            <a:r>
              <a:rPr lang="de-DE" dirty="0"/>
              <a:t>2 Sitze</a:t>
            </a:r>
            <a:endParaRPr lang="de-CH" dirty="0"/>
          </a:p>
        </p:txBody>
      </p:sp>
      <p:grpSp>
        <p:nvGrpSpPr>
          <p:cNvPr id="361" name="Gruppieren 360"/>
          <p:cNvGrpSpPr/>
          <p:nvPr/>
        </p:nvGrpSpPr>
        <p:grpSpPr>
          <a:xfrm flipV="1">
            <a:off x="11502180" y="6201593"/>
            <a:ext cx="97200" cy="309746"/>
            <a:chOff x="11502180" y="6201593"/>
            <a:chExt cx="97200" cy="309746"/>
          </a:xfrm>
        </p:grpSpPr>
        <p:sp>
          <p:nvSpPr>
            <p:cNvPr id="362" name="Ellipse 361"/>
            <p:cNvSpPr>
              <a:spLocks noChangeAspect="1"/>
            </p:cNvSpPr>
            <p:nvPr/>
          </p:nvSpPr>
          <p:spPr>
            <a:xfrm>
              <a:off x="11502180" y="6414139"/>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63" name="Ellipse 362"/>
            <p:cNvSpPr>
              <a:spLocks noChangeAspect="1"/>
            </p:cNvSpPr>
            <p:nvPr/>
          </p:nvSpPr>
          <p:spPr>
            <a:xfrm>
              <a:off x="11502180" y="6201593"/>
              <a:ext cx="97200" cy="972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grpSp>
        <p:nvGrpSpPr>
          <p:cNvPr id="6" name="Gruppieren 5"/>
          <p:cNvGrpSpPr/>
          <p:nvPr/>
        </p:nvGrpSpPr>
        <p:grpSpPr>
          <a:xfrm>
            <a:off x="911424" y="3028280"/>
            <a:ext cx="10336213" cy="2924175"/>
            <a:chOff x="911424" y="3028280"/>
            <a:chExt cx="10336213" cy="2924175"/>
          </a:xfrm>
        </p:grpSpPr>
        <p:sp>
          <p:nvSpPr>
            <p:cNvPr id="425" name="Freeform 287"/>
            <p:cNvSpPr>
              <a:spLocks/>
            </p:cNvSpPr>
            <p:nvPr/>
          </p:nvSpPr>
          <p:spPr bwMode="auto">
            <a:xfrm>
              <a:off x="1086049" y="3767385"/>
              <a:ext cx="295275" cy="285750"/>
            </a:xfrm>
            <a:custGeom>
              <a:avLst/>
              <a:gdLst>
                <a:gd name="T0" fmla="*/ 309 w 309"/>
                <a:gd name="T1" fmla="*/ 115 h 298"/>
                <a:gd name="T2" fmla="*/ 309 w 309"/>
                <a:gd name="T3" fmla="*/ 115 h 298"/>
                <a:gd name="T4" fmla="*/ 302 w 309"/>
                <a:gd name="T5" fmla="*/ 112 h 298"/>
                <a:gd name="T6" fmla="*/ 101 w 309"/>
                <a:gd name="T7" fmla="*/ 0 h 298"/>
                <a:gd name="T8" fmla="*/ 0 w 309"/>
                <a:gd name="T9" fmla="*/ 203 h 298"/>
                <a:gd name="T10" fmla="*/ 219 w 309"/>
                <a:gd name="T11" fmla="*/ 298 h 298"/>
                <a:gd name="T12" fmla="*/ 309 w 309"/>
                <a:gd name="T13" fmla="*/ 115 h 298"/>
              </a:gdLst>
              <a:ahLst/>
              <a:cxnLst>
                <a:cxn ang="0">
                  <a:pos x="T0" y="T1"/>
                </a:cxn>
                <a:cxn ang="0">
                  <a:pos x="T2" y="T3"/>
                </a:cxn>
                <a:cxn ang="0">
                  <a:pos x="T4" y="T5"/>
                </a:cxn>
                <a:cxn ang="0">
                  <a:pos x="T6" y="T7"/>
                </a:cxn>
                <a:cxn ang="0">
                  <a:pos x="T8" y="T9"/>
                </a:cxn>
                <a:cxn ang="0">
                  <a:pos x="T10" y="T11"/>
                </a:cxn>
                <a:cxn ang="0">
                  <a:pos x="T12" y="T13"/>
                </a:cxn>
              </a:cxnLst>
              <a:rect l="0" t="0" r="r" b="b"/>
              <a:pathLst>
                <a:path w="309" h="298">
                  <a:moveTo>
                    <a:pt x="309" y="115"/>
                  </a:moveTo>
                  <a:lnTo>
                    <a:pt x="309" y="115"/>
                  </a:lnTo>
                  <a:lnTo>
                    <a:pt x="302" y="112"/>
                  </a:lnTo>
                  <a:lnTo>
                    <a:pt x="101" y="0"/>
                  </a:lnTo>
                  <a:cubicBezTo>
                    <a:pt x="64" y="66"/>
                    <a:pt x="30" y="134"/>
                    <a:pt x="0" y="203"/>
                  </a:cubicBezTo>
                  <a:lnTo>
                    <a:pt x="219" y="298"/>
                  </a:lnTo>
                  <a:cubicBezTo>
                    <a:pt x="246" y="236"/>
                    <a:pt x="276" y="175"/>
                    <a:pt x="309" y="11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26" name="Freeform 285"/>
            <p:cNvSpPr>
              <a:spLocks/>
            </p:cNvSpPr>
            <p:nvPr/>
          </p:nvSpPr>
          <p:spPr bwMode="auto">
            <a:xfrm>
              <a:off x="1008262" y="3961060"/>
              <a:ext cx="287338" cy="279400"/>
            </a:xfrm>
            <a:custGeom>
              <a:avLst/>
              <a:gdLst>
                <a:gd name="T0" fmla="*/ 301 w 301"/>
                <a:gd name="T1" fmla="*/ 95 h 292"/>
                <a:gd name="T2" fmla="*/ 301 w 301"/>
                <a:gd name="T3" fmla="*/ 95 h 292"/>
                <a:gd name="T4" fmla="*/ 82 w 301"/>
                <a:gd name="T5" fmla="*/ 0 h 292"/>
                <a:gd name="T6" fmla="*/ 0 w 301"/>
                <a:gd name="T7" fmla="*/ 220 h 292"/>
                <a:gd name="T8" fmla="*/ 227 w 301"/>
                <a:gd name="T9" fmla="*/ 292 h 292"/>
                <a:gd name="T10" fmla="*/ 301 w 301"/>
                <a:gd name="T11" fmla="*/ 95 h 292"/>
              </a:gdLst>
              <a:ahLst/>
              <a:cxnLst>
                <a:cxn ang="0">
                  <a:pos x="T0" y="T1"/>
                </a:cxn>
                <a:cxn ang="0">
                  <a:pos x="T2" y="T3"/>
                </a:cxn>
                <a:cxn ang="0">
                  <a:pos x="T4" y="T5"/>
                </a:cxn>
                <a:cxn ang="0">
                  <a:pos x="T6" y="T7"/>
                </a:cxn>
                <a:cxn ang="0">
                  <a:pos x="T8" y="T9"/>
                </a:cxn>
                <a:cxn ang="0">
                  <a:pos x="T10" y="T11"/>
                </a:cxn>
              </a:cxnLst>
              <a:rect l="0" t="0" r="r" b="b"/>
              <a:pathLst>
                <a:path w="301" h="292">
                  <a:moveTo>
                    <a:pt x="301" y="95"/>
                  </a:moveTo>
                  <a:lnTo>
                    <a:pt x="301" y="95"/>
                  </a:lnTo>
                  <a:lnTo>
                    <a:pt x="82" y="0"/>
                  </a:lnTo>
                  <a:cubicBezTo>
                    <a:pt x="51" y="72"/>
                    <a:pt x="23" y="145"/>
                    <a:pt x="0" y="220"/>
                  </a:cubicBezTo>
                  <a:lnTo>
                    <a:pt x="227" y="292"/>
                  </a:lnTo>
                  <a:cubicBezTo>
                    <a:pt x="248" y="225"/>
                    <a:pt x="273" y="159"/>
                    <a:pt x="301"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27" name="Freeform 283"/>
            <p:cNvSpPr>
              <a:spLocks/>
            </p:cNvSpPr>
            <p:nvPr/>
          </p:nvSpPr>
          <p:spPr bwMode="auto">
            <a:xfrm>
              <a:off x="951112" y="4172198"/>
              <a:ext cx="273050" cy="263525"/>
            </a:xfrm>
            <a:custGeom>
              <a:avLst/>
              <a:gdLst>
                <a:gd name="T0" fmla="*/ 287 w 287"/>
                <a:gd name="T1" fmla="*/ 72 h 275"/>
                <a:gd name="T2" fmla="*/ 287 w 287"/>
                <a:gd name="T3" fmla="*/ 72 h 275"/>
                <a:gd name="T4" fmla="*/ 60 w 287"/>
                <a:gd name="T5" fmla="*/ 0 h 275"/>
                <a:gd name="T6" fmla="*/ 0 w 287"/>
                <a:gd name="T7" fmla="*/ 227 h 275"/>
                <a:gd name="T8" fmla="*/ 234 w 287"/>
                <a:gd name="T9" fmla="*/ 275 h 275"/>
                <a:gd name="T10" fmla="*/ 287 w 287"/>
                <a:gd name="T11" fmla="*/ 72 h 275"/>
              </a:gdLst>
              <a:ahLst/>
              <a:cxnLst>
                <a:cxn ang="0">
                  <a:pos x="T0" y="T1"/>
                </a:cxn>
                <a:cxn ang="0">
                  <a:pos x="T2" y="T3"/>
                </a:cxn>
                <a:cxn ang="0">
                  <a:pos x="T4" y="T5"/>
                </a:cxn>
                <a:cxn ang="0">
                  <a:pos x="T6" y="T7"/>
                </a:cxn>
                <a:cxn ang="0">
                  <a:pos x="T8" y="T9"/>
                </a:cxn>
                <a:cxn ang="0">
                  <a:pos x="T10" y="T11"/>
                </a:cxn>
              </a:cxnLst>
              <a:rect l="0" t="0" r="r" b="b"/>
              <a:pathLst>
                <a:path w="287" h="275">
                  <a:moveTo>
                    <a:pt x="287" y="72"/>
                  </a:moveTo>
                  <a:lnTo>
                    <a:pt x="287" y="72"/>
                  </a:lnTo>
                  <a:lnTo>
                    <a:pt x="60" y="0"/>
                  </a:lnTo>
                  <a:cubicBezTo>
                    <a:pt x="36" y="74"/>
                    <a:pt x="16" y="149"/>
                    <a:pt x="0" y="227"/>
                  </a:cubicBezTo>
                  <a:lnTo>
                    <a:pt x="234" y="275"/>
                  </a:lnTo>
                  <a:cubicBezTo>
                    <a:pt x="248" y="206"/>
                    <a:pt x="266" y="138"/>
                    <a:pt x="287" y="72"/>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28" name="Freeform 24"/>
            <p:cNvSpPr>
              <a:spLocks/>
            </p:cNvSpPr>
            <p:nvPr/>
          </p:nvSpPr>
          <p:spPr bwMode="auto">
            <a:xfrm>
              <a:off x="2360812" y="5258048"/>
              <a:ext cx="236538" cy="265113"/>
            </a:xfrm>
            <a:custGeom>
              <a:avLst/>
              <a:gdLst>
                <a:gd name="T0" fmla="*/ 88 w 249"/>
                <a:gd name="T1" fmla="*/ 0 h 276"/>
                <a:gd name="T2" fmla="*/ 88 w 249"/>
                <a:gd name="T3" fmla="*/ 0 h 276"/>
                <a:gd name="T4" fmla="*/ 0 w 249"/>
                <a:gd name="T5" fmla="*/ 212 h 276"/>
                <a:gd name="T6" fmla="*/ 190 w 249"/>
                <a:gd name="T7" fmla="*/ 276 h 276"/>
                <a:gd name="T8" fmla="*/ 249 w 249"/>
                <a:gd name="T9" fmla="*/ 54 h 276"/>
                <a:gd name="T10" fmla="*/ 88 w 249"/>
                <a:gd name="T11" fmla="*/ 0 h 276"/>
              </a:gdLst>
              <a:ahLst/>
              <a:cxnLst>
                <a:cxn ang="0">
                  <a:pos x="T0" y="T1"/>
                </a:cxn>
                <a:cxn ang="0">
                  <a:pos x="T2" y="T3"/>
                </a:cxn>
                <a:cxn ang="0">
                  <a:pos x="T4" y="T5"/>
                </a:cxn>
                <a:cxn ang="0">
                  <a:pos x="T6" y="T7"/>
                </a:cxn>
                <a:cxn ang="0">
                  <a:pos x="T8" y="T9"/>
                </a:cxn>
                <a:cxn ang="0">
                  <a:pos x="T10" y="T11"/>
                </a:cxn>
              </a:cxnLst>
              <a:rect l="0" t="0" r="r" b="b"/>
              <a:pathLst>
                <a:path w="249" h="276">
                  <a:moveTo>
                    <a:pt x="88" y="0"/>
                  </a:moveTo>
                  <a:lnTo>
                    <a:pt x="88" y="0"/>
                  </a:lnTo>
                  <a:lnTo>
                    <a:pt x="0" y="212"/>
                  </a:lnTo>
                  <a:cubicBezTo>
                    <a:pt x="62" y="237"/>
                    <a:pt x="126" y="259"/>
                    <a:pt x="190" y="276"/>
                  </a:cubicBezTo>
                  <a:lnTo>
                    <a:pt x="249" y="54"/>
                  </a:lnTo>
                  <a:cubicBezTo>
                    <a:pt x="194" y="40"/>
                    <a:pt x="140" y="22"/>
                    <a:pt x="88"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29" name="Freeform 26"/>
            <p:cNvSpPr>
              <a:spLocks/>
            </p:cNvSpPr>
            <p:nvPr/>
          </p:nvSpPr>
          <p:spPr bwMode="auto">
            <a:xfrm>
              <a:off x="2541787" y="5310435"/>
              <a:ext cx="206375" cy="247650"/>
            </a:xfrm>
            <a:custGeom>
              <a:avLst/>
              <a:gdLst>
                <a:gd name="T0" fmla="*/ 59 w 217"/>
                <a:gd name="T1" fmla="*/ 0 h 259"/>
                <a:gd name="T2" fmla="*/ 59 w 217"/>
                <a:gd name="T3" fmla="*/ 0 h 259"/>
                <a:gd name="T4" fmla="*/ 0 w 217"/>
                <a:gd name="T5" fmla="*/ 222 h 259"/>
                <a:gd name="T6" fmla="*/ 187 w 217"/>
                <a:gd name="T7" fmla="*/ 259 h 259"/>
                <a:gd name="T8" fmla="*/ 217 w 217"/>
                <a:gd name="T9" fmla="*/ 32 h 259"/>
                <a:gd name="T10" fmla="*/ 59 w 217"/>
                <a:gd name="T11" fmla="*/ 0 h 259"/>
              </a:gdLst>
              <a:ahLst/>
              <a:cxnLst>
                <a:cxn ang="0">
                  <a:pos x="T0" y="T1"/>
                </a:cxn>
                <a:cxn ang="0">
                  <a:pos x="T2" y="T3"/>
                </a:cxn>
                <a:cxn ang="0">
                  <a:pos x="T4" y="T5"/>
                </a:cxn>
                <a:cxn ang="0">
                  <a:pos x="T6" y="T7"/>
                </a:cxn>
                <a:cxn ang="0">
                  <a:pos x="T8" y="T9"/>
                </a:cxn>
                <a:cxn ang="0">
                  <a:pos x="T10" y="T11"/>
                </a:cxn>
              </a:cxnLst>
              <a:rect l="0" t="0" r="r" b="b"/>
              <a:pathLst>
                <a:path w="217" h="259">
                  <a:moveTo>
                    <a:pt x="59" y="0"/>
                  </a:moveTo>
                  <a:lnTo>
                    <a:pt x="59" y="0"/>
                  </a:lnTo>
                  <a:lnTo>
                    <a:pt x="0" y="222"/>
                  </a:lnTo>
                  <a:cubicBezTo>
                    <a:pt x="61" y="238"/>
                    <a:pt x="124" y="251"/>
                    <a:pt x="187" y="259"/>
                  </a:cubicBezTo>
                  <a:lnTo>
                    <a:pt x="217" y="32"/>
                  </a:lnTo>
                  <a:cubicBezTo>
                    <a:pt x="164" y="24"/>
                    <a:pt x="111" y="14"/>
                    <a:pt x="59"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30" name="Freeform 28"/>
            <p:cNvSpPr>
              <a:spLocks/>
            </p:cNvSpPr>
            <p:nvPr/>
          </p:nvSpPr>
          <p:spPr bwMode="auto">
            <a:xfrm>
              <a:off x="2719587" y="5340598"/>
              <a:ext cx="187325" cy="230188"/>
            </a:xfrm>
            <a:custGeom>
              <a:avLst/>
              <a:gdLst>
                <a:gd name="T0" fmla="*/ 30 w 196"/>
                <a:gd name="T1" fmla="*/ 0 h 241"/>
                <a:gd name="T2" fmla="*/ 30 w 196"/>
                <a:gd name="T3" fmla="*/ 0 h 241"/>
                <a:gd name="T4" fmla="*/ 0 w 196"/>
                <a:gd name="T5" fmla="*/ 227 h 241"/>
                <a:gd name="T6" fmla="*/ 195 w 196"/>
                <a:gd name="T7" fmla="*/ 241 h 241"/>
                <a:gd name="T8" fmla="*/ 196 w 196"/>
                <a:gd name="T9" fmla="*/ 11 h 241"/>
                <a:gd name="T10" fmla="*/ 30 w 196"/>
                <a:gd name="T11" fmla="*/ 0 h 241"/>
              </a:gdLst>
              <a:ahLst/>
              <a:cxnLst>
                <a:cxn ang="0">
                  <a:pos x="T0" y="T1"/>
                </a:cxn>
                <a:cxn ang="0">
                  <a:pos x="T2" y="T3"/>
                </a:cxn>
                <a:cxn ang="0">
                  <a:pos x="T4" y="T5"/>
                </a:cxn>
                <a:cxn ang="0">
                  <a:pos x="T6" y="T7"/>
                </a:cxn>
                <a:cxn ang="0">
                  <a:pos x="T8" y="T9"/>
                </a:cxn>
                <a:cxn ang="0">
                  <a:pos x="T10" y="T11"/>
                </a:cxn>
              </a:cxnLst>
              <a:rect l="0" t="0" r="r" b="b"/>
              <a:pathLst>
                <a:path w="196" h="241">
                  <a:moveTo>
                    <a:pt x="30" y="0"/>
                  </a:moveTo>
                  <a:lnTo>
                    <a:pt x="30" y="0"/>
                  </a:lnTo>
                  <a:lnTo>
                    <a:pt x="0" y="227"/>
                  </a:lnTo>
                  <a:cubicBezTo>
                    <a:pt x="64" y="236"/>
                    <a:pt x="130" y="240"/>
                    <a:pt x="195" y="241"/>
                  </a:cubicBezTo>
                  <a:lnTo>
                    <a:pt x="196" y="11"/>
                  </a:lnTo>
                  <a:cubicBezTo>
                    <a:pt x="140" y="11"/>
                    <a:pt x="85" y="7"/>
                    <a:pt x="30"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31" name="Freeform 265"/>
            <p:cNvSpPr>
              <a:spLocks/>
            </p:cNvSpPr>
            <p:nvPr/>
          </p:nvSpPr>
          <p:spPr bwMode="auto">
            <a:xfrm>
              <a:off x="917774" y="4389685"/>
              <a:ext cx="255588" cy="239713"/>
            </a:xfrm>
            <a:custGeom>
              <a:avLst/>
              <a:gdLst>
                <a:gd name="T0" fmla="*/ 35 w 269"/>
                <a:gd name="T1" fmla="*/ 0 h 251"/>
                <a:gd name="T2" fmla="*/ 35 w 269"/>
                <a:gd name="T3" fmla="*/ 0 h 251"/>
                <a:gd name="T4" fmla="*/ 0 w 269"/>
                <a:gd name="T5" fmla="*/ 226 h 251"/>
                <a:gd name="T6" fmla="*/ 237 w 269"/>
                <a:gd name="T7" fmla="*/ 251 h 251"/>
                <a:gd name="T8" fmla="*/ 269 w 269"/>
                <a:gd name="T9" fmla="*/ 48 h 251"/>
                <a:gd name="T10" fmla="*/ 35 w 269"/>
                <a:gd name="T11" fmla="*/ 0 h 251"/>
              </a:gdLst>
              <a:ahLst/>
              <a:cxnLst>
                <a:cxn ang="0">
                  <a:pos x="T0" y="T1"/>
                </a:cxn>
                <a:cxn ang="0">
                  <a:pos x="T2" y="T3"/>
                </a:cxn>
                <a:cxn ang="0">
                  <a:pos x="T4" y="T5"/>
                </a:cxn>
                <a:cxn ang="0">
                  <a:pos x="T6" y="T7"/>
                </a:cxn>
                <a:cxn ang="0">
                  <a:pos x="T8" y="T9"/>
                </a:cxn>
                <a:cxn ang="0">
                  <a:pos x="T10" y="T11"/>
                </a:cxn>
              </a:cxnLst>
              <a:rect l="0" t="0" r="r" b="b"/>
              <a:pathLst>
                <a:path w="269" h="251">
                  <a:moveTo>
                    <a:pt x="35" y="0"/>
                  </a:moveTo>
                  <a:lnTo>
                    <a:pt x="35" y="0"/>
                  </a:lnTo>
                  <a:cubicBezTo>
                    <a:pt x="20" y="74"/>
                    <a:pt x="8" y="149"/>
                    <a:pt x="0" y="226"/>
                  </a:cubicBezTo>
                  <a:lnTo>
                    <a:pt x="237" y="251"/>
                  </a:lnTo>
                  <a:cubicBezTo>
                    <a:pt x="244" y="182"/>
                    <a:pt x="255" y="115"/>
                    <a:pt x="269" y="48"/>
                  </a:cubicBezTo>
                  <a:lnTo>
                    <a:pt x="35"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32" name="Freeform 291"/>
            <p:cNvSpPr>
              <a:spLocks/>
            </p:cNvSpPr>
            <p:nvPr/>
          </p:nvSpPr>
          <p:spPr bwMode="auto">
            <a:xfrm>
              <a:off x="1451174" y="3734048"/>
              <a:ext cx="6350" cy="3175"/>
            </a:xfrm>
            <a:custGeom>
              <a:avLst/>
              <a:gdLst>
                <a:gd name="T0" fmla="*/ 7 w 7"/>
                <a:gd name="T1" fmla="*/ 4 h 4"/>
                <a:gd name="T2" fmla="*/ 7 w 7"/>
                <a:gd name="T3" fmla="*/ 4 h 4"/>
                <a:gd name="T4" fmla="*/ 0 w 7"/>
                <a:gd name="T5" fmla="*/ 0 h 4"/>
                <a:gd name="T6" fmla="*/ 7 w 7"/>
                <a:gd name="T7" fmla="*/ 4 h 4"/>
              </a:gdLst>
              <a:ahLst/>
              <a:cxnLst>
                <a:cxn ang="0">
                  <a:pos x="T0" y="T1"/>
                </a:cxn>
                <a:cxn ang="0">
                  <a:pos x="T2" y="T3"/>
                </a:cxn>
                <a:cxn ang="0">
                  <a:pos x="T4" y="T5"/>
                </a:cxn>
                <a:cxn ang="0">
                  <a:pos x="T6" y="T7"/>
                </a:cxn>
              </a:cxnLst>
              <a:rect l="0" t="0" r="r" b="b"/>
              <a:pathLst>
                <a:path w="7" h="4">
                  <a:moveTo>
                    <a:pt x="7" y="4"/>
                  </a:moveTo>
                  <a:lnTo>
                    <a:pt x="7" y="4"/>
                  </a:lnTo>
                  <a:lnTo>
                    <a:pt x="0" y="0"/>
                  </a:lnTo>
                  <a:lnTo>
                    <a:pt x="7" y="4"/>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33" name="Freeform 249"/>
            <p:cNvSpPr>
              <a:spLocks/>
            </p:cNvSpPr>
            <p:nvPr/>
          </p:nvSpPr>
          <p:spPr bwMode="auto">
            <a:xfrm>
              <a:off x="2587824" y="3284785"/>
              <a:ext cx="339725" cy="304800"/>
            </a:xfrm>
            <a:custGeom>
              <a:avLst/>
              <a:gdLst>
                <a:gd name="T0" fmla="*/ 357 w 357"/>
                <a:gd name="T1" fmla="*/ 233 h 319"/>
                <a:gd name="T2" fmla="*/ 357 w 357"/>
                <a:gd name="T3" fmla="*/ 233 h 319"/>
                <a:gd name="T4" fmla="*/ 308 w 357"/>
                <a:gd name="T5" fmla="*/ 0 h 319"/>
                <a:gd name="T6" fmla="*/ 0 w 357"/>
                <a:gd name="T7" fmla="*/ 101 h 319"/>
                <a:gd name="T8" fmla="*/ 98 w 357"/>
                <a:gd name="T9" fmla="*/ 319 h 319"/>
                <a:gd name="T10" fmla="*/ 357 w 357"/>
                <a:gd name="T11" fmla="*/ 233 h 319"/>
              </a:gdLst>
              <a:ahLst/>
              <a:cxnLst>
                <a:cxn ang="0">
                  <a:pos x="T0" y="T1"/>
                </a:cxn>
                <a:cxn ang="0">
                  <a:pos x="T2" y="T3"/>
                </a:cxn>
                <a:cxn ang="0">
                  <a:pos x="T4" y="T5"/>
                </a:cxn>
                <a:cxn ang="0">
                  <a:pos x="T6" y="T7"/>
                </a:cxn>
                <a:cxn ang="0">
                  <a:pos x="T8" y="T9"/>
                </a:cxn>
                <a:cxn ang="0">
                  <a:pos x="T10" y="T11"/>
                </a:cxn>
              </a:cxnLst>
              <a:rect l="0" t="0" r="r" b="b"/>
              <a:pathLst>
                <a:path w="357" h="319">
                  <a:moveTo>
                    <a:pt x="357" y="233"/>
                  </a:moveTo>
                  <a:lnTo>
                    <a:pt x="357" y="233"/>
                  </a:lnTo>
                  <a:lnTo>
                    <a:pt x="308" y="0"/>
                  </a:lnTo>
                  <a:cubicBezTo>
                    <a:pt x="201" y="23"/>
                    <a:pt x="98" y="57"/>
                    <a:pt x="0" y="101"/>
                  </a:cubicBezTo>
                  <a:lnTo>
                    <a:pt x="98" y="319"/>
                  </a:lnTo>
                  <a:cubicBezTo>
                    <a:pt x="181" y="281"/>
                    <a:pt x="267" y="252"/>
                    <a:pt x="357" y="23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34" name="Freeform 251"/>
            <p:cNvSpPr>
              <a:spLocks/>
            </p:cNvSpPr>
            <p:nvPr/>
          </p:nvSpPr>
          <p:spPr bwMode="auto">
            <a:xfrm>
              <a:off x="2881512" y="3253035"/>
              <a:ext cx="298450" cy="254000"/>
            </a:xfrm>
            <a:custGeom>
              <a:avLst/>
              <a:gdLst>
                <a:gd name="T0" fmla="*/ 314 w 314"/>
                <a:gd name="T1" fmla="*/ 239 h 266"/>
                <a:gd name="T2" fmla="*/ 314 w 314"/>
                <a:gd name="T3" fmla="*/ 239 h 266"/>
                <a:gd name="T4" fmla="*/ 314 w 314"/>
                <a:gd name="T5" fmla="*/ 0 h 266"/>
                <a:gd name="T6" fmla="*/ 0 w 314"/>
                <a:gd name="T7" fmla="*/ 33 h 266"/>
                <a:gd name="T8" fmla="*/ 49 w 314"/>
                <a:gd name="T9" fmla="*/ 266 h 266"/>
                <a:gd name="T10" fmla="*/ 314 w 314"/>
                <a:gd name="T11" fmla="*/ 239 h 266"/>
              </a:gdLst>
              <a:ahLst/>
              <a:cxnLst>
                <a:cxn ang="0">
                  <a:pos x="T0" y="T1"/>
                </a:cxn>
                <a:cxn ang="0">
                  <a:pos x="T2" y="T3"/>
                </a:cxn>
                <a:cxn ang="0">
                  <a:pos x="T4" y="T5"/>
                </a:cxn>
                <a:cxn ang="0">
                  <a:pos x="T6" y="T7"/>
                </a:cxn>
                <a:cxn ang="0">
                  <a:pos x="T8" y="T9"/>
                </a:cxn>
                <a:cxn ang="0">
                  <a:pos x="T10" y="T11"/>
                </a:cxn>
              </a:cxnLst>
              <a:rect l="0" t="0" r="r" b="b"/>
              <a:pathLst>
                <a:path w="314" h="266">
                  <a:moveTo>
                    <a:pt x="314" y="239"/>
                  </a:moveTo>
                  <a:lnTo>
                    <a:pt x="314" y="239"/>
                  </a:lnTo>
                  <a:lnTo>
                    <a:pt x="314" y="0"/>
                  </a:lnTo>
                  <a:cubicBezTo>
                    <a:pt x="206" y="0"/>
                    <a:pt x="101" y="12"/>
                    <a:pt x="0" y="33"/>
                  </a:cubicBezTo>
                  <a:lnTo>
                    <a:pt x="49" y="266"/>
                  </a:lnTo>
                  <a:cubicBezTo>
                    <a:pt x="135" y="248"/>
                    <a:pt x="223" y="239"/>
                    <a:pt x="314" y="23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35" name="Freeform 269"/>
            <p:cNvSpPr>
              <a:spLocks/>
            </p:cNvSpPr>
            <p:nvPr/>
          </p:nvSpPr>
          <p:spPr bwMode="auto">
            <a:xfrm>
              <a:off x="1921074" y="3762623"/>
              <a:ext cx="334963" cy="344488"/>
            </a:xfrm>
            <a:custGeom>
              <a:avLst/>
              <a:gdLst>
                <a:gd name="T0" fmla="*/ 351 w 351"/>
                <a:gd name="T1" fmla="*/ 154 h 360"/>
                <a:gd name="T2" fmla="*/ 351 w 351"/>
                <a:gd name="T3" fmla="*/ 154 h 360"/>
                <a:gd name="T4" fmla="*/ 170 w 351"/>
                <a:gd name="T5" fmla="*/ 0 h 360"/>
                <a:gd name="T6" fmla="*/ 0 w 351"/>
                <a:gd name="T7" fmla="*/ 244 h 360"/>
                <a:gd name="T8" fmla="*/ 209 w 351"/>
                <a:gd name="T9" fmla="*/ 360 h 360"/>
                <a:gd name="T10" fmla="*/ 351 w 351"/>
                <a:gd name="T11" fmla="*/ 154 h 360"/>
              </a:gdLst>
              <a:ahLst/>
              <a:cxnLst>
                <a:cxn ang="0">
                  <a:pos x="T0" y="T1"/>
                </a:cxn>
                <a:cxn ang="0">
                  <a:pos x="T2" y="T3"/>
                </a:cxn>
                <a:cxn ang="0">
                  <a:pos x="T4" y="T5"/>
                </a:cxn>
                <a:cxn ang="0">
                  <a:pos x="T6" y="T7"/>
                </a:cxn>
                <a:cxn ang="0">
                  <a:pos x="T8" y="T9"/>
                </a:cxn>
                <a:cxn ang="0">
                  <a:pos x="T10" y="T11"/>
                </a:cxn>
              </a:cxnLst>
              <a:rect l="0" t="0" r="r" b="b"/>
              <a:pathLst>
                <a:path w="351" h="360">
                  <a:moveTo>
                    <a:pt x="351" y="154"/>
                  </a:moveTo>
                  <a:lnTo>
                    <a:pt x="351" y="154"/>
                  </a:lnTo>
                  <a:lnTo>
                    <a:pt x="170" y="0"/>
                  </a:lnTo>
                  <a:cubicBezTo>
                    <a:pt x="106" y="75"/>
                    <a:pt x="49" y="157"/>
                    <a:pt x="0" y="244"/>
                  </a:cubicBezTo>
                  <a:lnTo>
                    <a:pt x="209" y="360"/>
                  </a:lnTo>
                  <a:cubicBezTo>
                    <a:pt x="250" y="286"/>
                    <a:pt x="297" y="218"/>
                    <a:pt x="351" y="15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36" name="Freeform 271"/>
            <p:cNvSpPr>
              <a:spLocks/>
            </p:cNvSpPr>
            <p:nvPr/>
          </p:nvSpPr>
          <p:spPr bwMode="auto">
            <a:xfrm>
              <a:off x="2082999" y="3548310"/>
              <a:ext cx="363538" cy="361950"/>
            </a:xfrm>
            <a:custGeom>
              <a:avLst/>
              <a:gdLst>
                <a:gd name="T0" fmla="*/ 380 w 380"/>
                <a:gd name="T1" fmla="*/ 190 h 378"/>
                <a:gd name="T2" fmla="*/ 380 w 380"/>
                <a:gd name="T3" fmla="*/ 190 h 378"/>
                <a:gd name="T4" fmla="*/ 236 w 380"/>
                <a:gd name="T5" fmla="*/ 0 h 378"/>
                <a:gd name="T6" fmla="*/ 0 w 380"/>
                <a:gd name="T7" fmla="*/ 224 h 378"/>
                <a:gd name="T8" fmla="*/ 181 w 380"/>
                <a:gd name="T9" fmla="*/ 378 h 378"/>
                <a:gd name="T10" fmla="*/ 380 w 380"/>
                <a:gd name="T11" fmla="*/ 190 h 378"/>
              </a:gdLst>
              <a:ahLst/>
              <a:cxnLst>
                <a:cxn ang="0">
                  <a:pos x="T0" y="T1"/>
                </a:cxn>
                <a:cxn ang="0">
                  <a:pos x="T2" y="T3"/>
                </a:cxn>
                <a:cxn ang="0">
                  <a:pos x="T4" y="T5"/>
                </a:cxn>
                <a:cxn ang="0">
                  <a:pos x="T6" y="T7"/>
                </a:cxn>
                <a:cxn ang="0">
                  <a:pos x="T8" y="T9"/>
                </a:cxn>
                <a:cxn ang="0">
                  <a:pos x="T10" y="T11"/>
                </a:cxn>
              </a:cxnLst>
              <a:rect l="0" t="0" r="r" b="b"/>
              <a:pathLst>
                <a:path w="380" h="378">
                  <a:moveTo>
                    <a:pt x="380" y="190"/>
                  </a:moveTo>
                  <a:lnTo>
                    <a:pt x="380" y="190"/>
                  </a:lnTo>
                  <a:lnTo>
                    <a:pt x="236" y="0"/>
                  </a:lnTo>
                  <a:cubicBezTo>
                    <a:pt x="149" y="66"/>
                    <a:pt x="70" y="141"/>
                    <a:pt x="0" y="224"/>
                  </a:cubicBezTo>
                  <a:lnTo>
                    <a:pt x="181" y="378"/>
                  </a:lnTo>
                  <a:cubicBezTo>
                    <a:pt x="241" y="309"/>
                    <a:pt x="307" y="245"/>
                    <a:pt x="380" y="19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37" name="Freeform 293"/>
            <p:cNvSpPr>
              <a:spLocks/>
            </p:cNvSpPr>
            <p:nvPr/>
          </p:nvSpPr>
          <p:spPr bwMode="auto">
            <a:xfrm>
              <a:off x="2308424" y="3380035"/>
              <a:ext cx="373063" cy="349250"/>
            </a:xfrm>
            <a:custGeom>
              <a:avLst/>
              <a:gdLst>
                <a:gd name="T0" fmla="*/ 390 w 390"/>
                <a:gd name="T1" fmla="*/ 218 h 365"/>
                <a:gd name="T2" fmla="*/ 390 w 390"/>
                <a:gd name="T3" fmla="*/ 218 h 365"/>
                <a:gd name="T4" fmla="*/ 292 w 390"/>
                <a:gd name="T5" fmla="*/ 0 h 365"/>
                <a:gd name="T6" fmla="*/ 0 w 390"/>
                <a:gd name="T7" fmla="*/ 175 h 365"/>
                <a:gd name="T8" fmla="*/ 144 w 390"/>
                <a:gd name="T9" fmla="*/ 365 h 365"/>
                <a:gd name="T10" fmla="*/ 390 w 390"/>
                <a:gd name="T11" fmla="*/ 218 h 365"/>
              </a:gdLst>
              <a:ahLst/>
              <a:cxnLst>
                <a:cxn ang="0">
                  <a:pos x="T0" y="T1"/>
                </a:cxn>
                <a:cxn ang="0">
                  <a:pos x="T2" y="T3"/>
                </a:cxn>
                <a:cxn ang="0">
                  <a:pos x="T4" y="T5"/>
                </a:cxn>
                <a:cxn ang="0">
                  <a:pos x="T6" y="T7"/>
                </a:cxn>
                <a:cxn ang="0">
                  <a:pos x="T8" y="T9"/>
                </a:cxn>
                <a:cxn ang="0">
                  <a:pos x="T10" y="T11"/>
                </a:cxn>
              </a:cxnLst>
              <a:rect l="0" t="0" r="r" b="b"/>
              <a:pathLst>
                <a:path w="390" h="365">
                  <a:moveTo>
                    <a:pt x="390" y="218"/>
                  </a:moveTo>
                  <a:lnTo>
                    <a:pt x="390" y="218"/>
                  </a:lnTo>
                  <a:lnTo>
                    <a:pt x="292" y="0"/>
                  </a:lnTo>
                  <a:cubicBezTo>
                    <a:pt x="188" y="48"/>
                    <a:pt x="90" y="107"/>
                    <a:pt x="0" y="175"/>
                  </a:cubicBezTo>
                  <a:lnTo>
                    <a:pt x="144" y="365"/>
                  </a:lnTo>
                  <a:cubicBezTo>
                    <a:pt x="220" y="307"/>
                    <a:pt x="303" y="257"/>
                    <a:pt x="390" y="2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38" name="Freeform 259"/>
            <p:cNvSpPr>
              <a:spLocks/>
            </p:cNvSpPr>
            <p:nvPr/>
          </p:nvSpPr>
          <p:spPr bwMode="auto">
            <a:xfrm>
              <a:off x="1730574" y="4135685"/>
              <a:ext cx="312738" cy="331788"/>
            </a:xfrm>
            <a:custGeom>
              <a:avLst/>
              <a:gdLst>
                <a:gd name="T0" fmla="*/ 327 w 327"/>
                <a:gd name="T1" fmla="*/ 116 h 347"/>
                <a:gd name="T2" fmla="*/ 327 w 327"/>
                <a:gd name="T3" fmla="*/ 116 h 347"/>
                <a:gd name="T4" fmla="*/ 119 w 327"/>
                <a:gd name="T5" fmla="*/ 0 h 347"/>
                <a:gd name="T6" fmla="*/ 0 w 327"/>
                <a:gd name="T7" fmla="*/ 274 h 347"/>
                <a:gd name="T8" fmla="*/ 227 w 327"/>
                <a:gd name="T9" fmla="*/ 347 h 347"/>
                <a:gd name="T10" fmla="*/ 327 w 327"/>
                <a:gd name="T11" fmla="*/ 116 h 347"/>
              </a:gdLst>
              <a:ahLst/>
              <a:cxnLst>
                <a:cxn ang="0">
                  <a:pos x="T0" y="T1"/>
                </a:cxn>
                <a:cxn ang="0">
                  <a:pos x="T2" y="T3"/>
                </a:cxn>
                <a:cxn ang="0">
                  <a:pos x="T4" y="T5"/>
                </a:cxn>
                <a:cxn ang="0">
                  <a:pos x="T6" y="T7"/>
                </a:cxn>
                <a:cxn ang="0">
                  <a:pos x="T8" y="T9"/>
                </a:cxn>
                <a:cxn ang="0">
                  <a:pos x="T10" y="T11"/>
                </a:cxn>
              </a:cxnLst>
              <a:rect l="0" t="0" r="r" b="b"/>
              <a:pathLst>
                <a:path w="327" h="347">
                  <a:moveTo>
                    <a:pt x="327" y="116"/>
                  </a:moveTo>
                  <a:lnTo>
                    <a:pt x="327" y="116"/>
                  </a:lnTo>
                  <a:lnTo>
                    <a:pt x="119" y="0"/>
                  </a:lnTo>
                  <a:cubicBezTo>
                    <a:pt x="71" y="87"/>
                    <a:pt x="31" y="178"/>
                    <a:pt x="0" y="274"/>
                  </a:cubicBezTo>
                  <a:lnTo>
                    <a:pt x="227" y="347"/>
                  </a:lnTo>
                  <a:cubicBezTo>
                    <a:pt x="253" y="266"/>
                    <a:pt x="287" y="189"/>
                    <a:pt x="327" y="11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39" name="Freeform 273"/>
            <p:cNvSpPr>
              <a:spLocks/>
            </p:cNvSpPr>
            <p:nvPr/>
          </p:nvSpPr>
          <p:spPr bwMode="auto">
            <a:xfrm>
              <a:off x="1670249" y="4397623"/>
              <a:ext cx="277813" cy="312738"/>
            </a:xfrm>
            <a:custGeom>
              <a:avLst/>
              <a:gdLst>
                <a:gd name="T0" fmla="*/ 290 w 290"/>
                <a:gd name="T1" fmla="*/ 73 h 326"/>
                <a:gd name="T2" fmla="*/ 290 w 290"/>
                <a:gd name="T3" fmla="*/ 73 h 326"/>
                <a:gd name="T4" fmla="*/ 63 w 290"/>
                <a:gd name="T5" fmla="*/ 0 h 326"/>
                <a:gd name="T6" fmla="*/ 0 w 290"/>
                <a:gd name="T7" fmla="*/ 301 h 326"/>
                <a:gd name="T8" fmla="*/ 237 w 290"/>
                <a:gd name="T9" fmla="*/ 326 h 326"/>
                <a:gd name="T10" fmla="*/ 290 w 290"/>
                <a:gd name="T11" fmla="*/ 73 h 326"/>
              </a:gdLst>
              <a:ahLst/>
              <a:cxnLst>
                <a:cxn ang="0">
                  <a:pos x="T0" y="T1"/>
                </a:cxn>
                <a:cxn ang="0">
                  <a:pos x="T2" y="T3"/>
                </a:cxn>
                <a:cxn ang="0">
                  <a:pos x="T4" y="T5"/>
                </a:cxn>
                <a:cxn ang="0">
                  <a:pos x="T6" y="T7"/>
                </a:cxn>
                <a:cxn ang="0">
                  <a:pos x="T8" y="T9"/>
                </a:cxn>
                <a:cxn ang="0">
                  <a:pos x="T10" y="T11"/>
                </a:cxn>
              </a:cxnLst>
              <a:rect l="0" t="0" r="r" b="b"/>
              <a:pathLst>
                <a:path w="290" h="326">
                  <a:moveTo>
                    <a:pt x="290" y="73"/>
                  </a:moveTo>
                  <a:lnTo>
                    <a:pt x="290" y="73"/>
                  </a:lnTo>
                  <a:lnTo>
                    <a:pt x="63" y="0"/>
                  </a:lnTo>
                  <a:cubicBezTo>
                    <a:pt x="32" y="96"/>
                    <a:pt x="11" y="197"/>
                    <a:pt x="0" y="301"/>
                  </a:cubicBezTo>
                  <a:lnTo>
                    <a:pt x="237" y="326"/>
                  </a:lnTo>
                  <a:cubicBezTo>
                    <a:pt x="246" y="238"/>
                    <a:pt x="264" y="154"/>
                    <a:pt x="290" y="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40" name="Freeform 275"/>
            <p:cNvSpPr>
              <a:spLocks/>
            </p:cNvSpPr>
            <p:nvPr/>
          </p:nvSpPr>
          <p:spPr bwMode="auto">
            <a:xfrm>
              <a:off x="1294012" y="4408735"/>
              <a:ext cx="261938" cy="260350"/>
            </a:xfrm>
            <a:custGeom>
              <a:avLst/>
              <a:gdLst>
                <a:gd name="T0" fmla="*/ 43 w 275"/>
                <a:gd name="T1" fmla="*/ 0 h 273"/>
                <a:gd name="T2" fmla="*/ 43 w 275"/>
                <a:gd name="T3" fmla="*/ 0 h 273"/>
                <a:gd name="T4" fmla="*/ 0 w 275"/>
                <a:gd name="T5" fmla="*/ 248 h 273"/>
                <a:gd name="T6" fmla="*/ 237 w 275"/>
                <a:gd name="T7" fmla="*/ 273 h 273"/>
                <a:gd name="T8" fmla="*/ 275 w 275"/>
                <a:gd name="T9" fmla="*/ 56 h 273"/>
                <a:gd name="T10" fmla="*/ 43 w 275"/>
                <a:gd name="T11" fmla="*/ 0 h 273"/>
              </a:gdLst>
              <a:ahLst/>
              <a:cxnLst>
                <a:cxn ang="0">
                  <a:pos x="T0" y="T1"/>
                </a:cxn>
                <a:cxn ang="0">
                  <a:pos x="T2" y="T3"/>
                </a:cxn>
                <a:cxn ang="0">
                  <a:pos x="T4" y="T5"/>
                </a:cxn>
                <a:cxn ang="0">
                  <a:pos x="T6" y="T7"/>
                </a:cxn>
                <a:cxn ang="0">
                  <a:pos x="T8" y="T9"/>
                </a:cxn>
                <a:cxn ang="0">
                  <a:pos x="T10" y="T11"/>
                </a:cxn>
              </a:cxnLst>
              <a:rect l="0" t="0" r="r" b="b"/>
              <a:pathLst>
                <a:path w="275" h="273">
                  <a:moveTo>
                    <a:pt x="43" y="0"/>
                  </a:moveTo>
                  <a:lnTo>
                    <a:pt x="43" y="0"/>
                  </a:lnTo>
                  <a:cubicBezTo>
                    <a:pt x="23" y="81"/>
                    <a:pt x="9" y="163"/>
                    <a:pt x="0" y="248"/>
                  </a:cubicBezTo>
                  <a:lnTo>
                    <a:pt x="237" y="273"/>
                  </a:lnTo>
                  <a:cubicBezTo>
                    <a:pt x="245" y="199"/>
                    <a:pt x="257" y="127"/>
                    <a:pt x="275" y="56"/>
                  </a:cubicBezTo>
                  <a:lnTo>
                    <a:pt x="43"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41" name="Freeform 277"/>
            <p:cNvSpPr>
              <a:spLocks/>
            </p:cNvSpPr>
            <p:nvPr/>
          </p:nvSpPr>
          <p:spPr bwMode="auto">
            <a:xfrm>
              <a:off x="1411487" y="3951535"/>
              <a:ext cx="300038" cy="300038"/>
            </a:xfrm>
            <a:custGeom>
              <a:avLst/>
              <a:gdLst>
                <a:gd name="T0" fmla="*/ 315 w 315"/>
                <a:gd name="T1" fmla="*/ 115 h 313"/>
                <a:gd name="T2" fmla="*/ 315 w 315"/>
                <a:gd name="T3" fmla="*/ 115 h 313"/>
                <a:gd name="T4" fmla="*/ 107 w 315"/>
                <a:gd name="T5" fmla="*/ 0 h 313"/>
                <a:gd name="T6" fmla="*/ 0 w 315"/>
                <a:gd name="T7" fmla="*/ 226 h 313"/>
                <a:gd name="T8" fmla="*/ 221 w 315"/>
                <a:gd name="T9" fmla="*/ 313 h 313"/>
                <a:gd name="T10" fmla="*/ 315 w 315"/>
                <a:gd name="T11" fmla="*/ 115 h 313"/>
              </a:gdLst>
              <a:ahLst/>
              <a:cxnLst>
                <a:cxn ang="0">
                  <a:pos x="T0" y="T1"/>
                </a:cxn>
                <a:cxn ang="0">
                  <a:pos x="T2" y="T3"/>
                </a:cxn>
                <a:cxn ang="0">
                  <a:pos x="T4" y="T5"/>
                </a:cxn>
                <a:cxn ang="0">
                  <a:pos x="T6" y="T7"/>
                </a:cxn>
                <a:cxn ang="0">
                  <a:pos x="T8" y="T9"/>
                </a:cxn>
                <a:cxn ang="0">
                  <a:pos x="T10" y="T11"/>
                </a:cxn>
              </a:cxnLst>
              <a:rect l="0" t="0" r="r" b="b"/>
              <a:pathLst>
                <a:path w="315" h="313">
                  <a:moveTo>
                    <a:pt x="315" y="115"/>
                  </a:moveTo>
                  <a:lnTo>
                    <a:pt x="315" y="115"/>
                  </a:lnTo>
                  <a:lnTo>
                    <a:pt x="107" y="0"/>
                  </a:lnTo>
                  <a:cubicBezTo>
                    <a:pt x="66" y="72"/>
                    <a:pt x="31" y="148"/>
                    <a:pt x="0" y="226"/>
                  </a:cubicBezTo>
                  <a:lnTo>
                    <a:pt x="221" y="313"/>
                  </a:lnTo>
                  <a:cubicBezTo>
                    <a:pt x="248" y="245"/>
                    <a:pt x="280" y="179"/>
                    <a:pt x="315" y="11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42" name="Freeform 279"/>
            <p:cNvSpPr>
              <a:spLocks/>
            </p:cNvSpPr>
            <p:nvPr/>
          </p:nvSpPr>
          <p:spPr bwMode="auto">
            <a:xfrm>
              <a:off x="1335287" y="4169023"/>
              <a:ext cx="287338" cy="293688"/>
            </a:xfrm>
            <a:custGeom>
              <a:avLst/>
              <a:gdLst>
                <a:gd name="T0" fmla="*/ 301 w 301"/>
                <a:gd name="T1" fmla="*/ 87 h 307"/>
                <a:gd name="T2" fmla="*/ 301 w 301"/>
                <a:gd name="T3" fmla="*/ 87 h 307"/>
                <a:gd name="T4" fmla="*/ 80 w 301"/>
                <a:gd name="T5" fmla="*/ 0 h 307"/>
                <a:gd name="T6" fmla="*/ 0 w 301"/>
                <a:gd name="T7" fmla="*/ 251 h 307"/>
                <a:gd name="T8" fmla="*/ 232 w 301"/>
                <a:gd name="T9" fmla="*/ 307 h 307"/>
                <a:gd name="T10" fmla="*/ 301 w 301"/>
                <a:gd name="T11" fmla="*/ 87 h 307"/>
              </a:gdLst>
              <a:ahLst/>
              <a:cxnLst>
                <a:cxn ang="0">
                  <a:pos x="T0" y="T1"/>
                </a:cxn>
                <a:cxn ang="0">
                  <a:pos x="T2" y="T3"/>
                </a:cxn>
                <a:cxn ang="0">
                  <a:pos x="T4" y="T5"/>
                </a:cxn>
                <a:cxn ang="0">
                  <a:pos x="T6" y="T7"/>
                </a:cxn>
                <a:cxn ang="0">
                  <a:pos x="T8" y="T9"/>
                </a:cxn>
                <a:cxn ang="0">
                  <a:pos x="T10" y="T11"/>
                </a:cxn>
              </a:cxnLst>
              <a:rect l="0" t="0" r="r" b="b"/>
              <a:pathLst>
                <a:path w="301" h="307">
                  <a:moveTo>
                    <a:pt x="301" y="87"/>
                  </a:moveTo>
                  <a:lnTo>
                    <a:pt x="301" y="87"/>
                  </a:lnTo>
                  <a:lnTo>
                    <a:pt x="80" y="0"/>
                  </a:lnTo>
                  <a:cubicBezTo>
                    <a:pt x="48" y="81"/>
                    <a:pt x="21" y="165"/>
                    <a:pt x="0" y="251"/>
                  </a:cubicBezTo>
                  <a:lnTo>
                    <a:pt x="232" y="307"/>
                  </a:lnTo>
                  <a:cubicBezTo>
                    <a:pt x="250" y="232"/>
                    <a:pt x="273" y="158"/>
                    <a:pt x="301" y="8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43" name="Freeform 311"/>
            <p:cNvSpPr>
              <a:spLocks/>
            </p:cNvSpPr>
            <p:nvPr/>
          </p:nvSpPr>
          <p:spPr bwMode="auto">
            <a:xfrm>
              <a:off x="1381324" y="3245098"/>
              <a:ext cx="317500" cy="319088"/>
            </a:xfrm>
            <a:custGeom>
              <a:avLst/>
              <a:gdLst>
                <a:gd name="T0" fmla="*/ 334 w 334"/>
                <a:gd name="T1" fmla="*/ 157 h 333"/>
                <a:gd name="T2" fmla="*/ 334 w 334"/>
                <a:gd name="T3" fmla="*/ 157 h 333"/>
                <a:gd name="T4" fmla="*/ 155 w 334"/>
                <a:gd name="T5" fmla="*/ 0 h 333"/>
                <a:gd name="T6" fmla="*/ 0 w 334"/>
                <a:gd name="T7" fmla="*/ 196 h 333"/>
                <a:gd name="T8" fmla="*/ 195 w 334"/>
                <a:gd name="T9" fmla="*/ 333 h 333"/>
                <a:gd name="T10" fmla="*/ 334 w 334"/>
                <a:gd name="T11" fmla="*/ 157 h 333"/>
              </a:gdLst>
              <a:ahLst/>
              <a:cxnLst>
                <a:cxn ang="0">
                  <a:pos x="T0" y="T1"/>
                </a:cxn>
                <a:cxn ang="0">
                  <a:pos x="T2" y="T3"/>
                </a:cxn>
                <a:cxn ang="0">
                  <a:pos x="T4" y="T5"/>
                </a:cxn>
                <a:cxn ang="0">
                  <a:pos x="T6" y="T7"/>
                </a:cxn>
                <a:cxn ang="0">
                  <a:pos x="T8" y="T9"/>
                </a:cxn>
                <a:cxn ang="0">
                  <a:pos x="T10" y="T11"/>
                </a:cxn>
              </a:cxnLst>
              <a:rect l="0" t="0" r="r" b="b"/>
              <a:pathLst>
                <a:path w="334" h="333">
                  <a:moveTo>
                    <a:pt x="334" y="157"/>
                  </a:moveTo>
                  <a:lnTo>
                    <a:pt x="334" y="157"/>
                  </a:lnTo>
                  <a:lnTo>
                    <a:pt x="155" y="0"/>
                  </a:lnTo>
                  <a:cubicBezTo>
                    <a:pt x="100" y="62"/>
                    <a:pt x="48" y="128"/>
                    <a:pt x="0" y="196"/>
                  </a:cubicBezTo>
                  <a:lnTo>
                    <a:pt x="195" y="333"/>
                  </a:lnTo>
                  <a:cubicBezTo>
                    <a:pt x="238" y="271"/>
                    <a:pt x="285" y="213"/>
                    <a:pt x="334"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44" name="Freeform 257"/>
            <p:cNvSpPr>
              <a:spLocks/>
            </p:cNvSpPr>
            <p:nvPr/>
          </p:nvSpPr>
          <p:spPr bwMode="auto">
            <a:xfrm>
              <a:off x="1957587" y="3167310"/>
              <a:ext cx="357188" cy="350838"/>
            </a:xfrm>
            <a:custGeom>
              <a:avLst/>
              <a:gdLst>
                <a:gd name="T0" fmla="*/ 375 w 375"/>
                <a:gd name="T1" fmla="*/ 200 h 366"/>
                <a:gd name="T2" fmla="*/ 375 w 375"/>
                <a:gd name="T3" fmla="*/ 200 h 366"/>
                <a:gd name="T4" fmla="*/ 245 w 375"/>
                <a:gd name="T5" fmla="*/ 0 h 366"/>
                <a:gd name="T6" fmla="*/ 0 w 375"/>
                <a:gd name="T7" fmla="*/ 190 h 366"/>
                <a:gd name="T8" fmla="*/ 160 w 375"/>
                <a:gd name="T9" fmla="*/ 366 h 366"/>
                <a:gd name="T10" fmla="*/ 375 w 375"/>
                <a:gd name="T11" fmla="*/ 200 h 366"/>
              </a:gdLst>
              <a:ahLst/>
              <a:cxnLst>
                <a:cxn ang="0">
                  <a:pos x="T0" y="T1"/>
                </a:cxn>
                <a:cxn ang="0">
                  <a:pos x="T2" y="T3"/>
                </a:cxn>
                <a:cxn ang="0">
                  <a:pos x="T4" y="T5"/>
                </a:cxn>
                <a:cxn ang="0">
                  <a:pos x="T6" y="T7"/>
                </a:cxn>
                <a:cxn ang="0">
                  <a:pos x="T8" y="T9"/>
                </a:cxn>
                <a:cxn ang="0">
                  <a:pos x="T10" y="T11"/>
                </a:cxn>
              </a:cxnLst>
              <a:rect l="0" t="0" r="r" b="b"/>
              <a:pathLst>
                <a:path w="375" h="366">
                  <a:moveTo>
                    <a:pt x="375" y="200"/>
                  </a:moveTo>
                  <a:lnTo>
                    <a:pt x="375" y="200"/>
                  </a:lnTo>
                  <a:lnTo>
                    <a:pt x="245" y="0"/>
                  </a:lnTo>
                  <a:cubicBezTo>
                    <a:pt x="158" y="56"/>
                    <a:pt x="76" y="120"/>
                    <a:pt x="0" y="190"/>
                  </a:cubicBezTo>
                  <a:lnTo>
                    <a:pt x="160" y="366"/>
                  </a:lnTo>
                  <a:cubicBezTo>
                    <a:pt x="227" y="305"/>
                    <a:pt x="299" y="249"/>
                    <a:pt x="375"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45" name="Freeform 281"/>
            <p:cNvSpPr>
              <a:spLocks/>
            </p:cNvSpPr>
            <p:nvPr/>
          </p:nvSpPr>
          <p:spPr bwMode="auto">
            <a:xfrm>
              <a:off x="1590874" y="3565773"/>
              <a:ext cx="341313" cy="357188"/>
            </a:xfrm>
            <a:custGeom>
              <a:avLst/>
              <a:gdLst>
                <a:gd name="T0" fmla="*/ 358 w 358"/>
                <a:gd name="T1" fmla="*/ 148 h 372"/>
                <a:gd name="T2" fmla="*/ 358 w 358"/>
                <a:gd name="T3" fmla="*/ 148 h 372"/>
                <a:gd name="T4" fmla="*/ 171 w 358"/>
                <a:gd name="T5" fmla="*/ 0 h 372"/>
                <a:gd name="T6" fmla="*/ 0 w 358"/>
                <a:gd name="T7" fmla="*/ 256 h 372"/>
                <a:gd name="T8" fmla="*/ 208 w 358"/>
                <a:gd name="T9" fmla="*/ 372 h 372"/>
                <a:gd name="T10" fmla="*/ 358 w 358"/>
                <a:gd name="T11" fmla="*/ 148 h 372"/>
              </a:gdLst>
              <a:ahLst/>
              <a:cxnLst>
                <a:cxn ang="0">
                  <a:pos x="T0" y="T1"/>
                </a:cxn>
                <a:cxn ang="0">
                  <a:pos x="T2" y="T3"/>
                </a:cxn>
                <a:cxn ang="0">
                  <a:pos x="T4" y="T5"/>
                </a:cxn>
                <a:cxn ang="0">
                  <a:pos x="T6" y="T7"/>
                </a:cxn>
                <a:cxn ang="0">
                  <a:pos x="T8" y="T9"/>
                </a:cxn>
                <a:cxn ang="0">
                  <a:pos x="T10" y="T11"/>
                </a:cxn>
              </a:cxnLst>
              <a:rect l="0" t="0" r="r" b="b"/>
              <a:pathLst>
                <a:path w="358" h="372">
                  <a:moveTo>
                    <a:pt x="358" y="148"/>
                  </a:moveTo>
                  <a:lnTo>
                    <a:pt x="358" y="148"/>
                  </a:lnTo>
                  <a:lnTo>
                    <a:pt x="171" y="0"/>
                  </a:lnTo>
                  <a:cubicBezTo>
                    <a:pt x="108" y="80"/>
                    <a:pt x="50" y="166"/>
                    <a:pt x="0" y="256"/>
                  </a:cubicBezTo>
                  <a:lnTo>
                    <a:pt x="208" y="372"/>
                  </a:lnTo>
                  <a:cubicBezTo>
                    <a:pt x="252" y="293"/>
                    <a:pt x="303" y="218"/>
                    <a:pt x="358"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46" name="Freeform 297"/>
            <p:cNvSpPr>
              <a:spLocks/>
            </p:cNvSpPr>
            <p:nvPr/>
          </p:nvSpPr>
          <p:spPr bwMode="auto">
            <a:xfrm>
              <a:off x="1259087" y="3434010"/>
              <a:ext cx="307975" cy="303213"/>
            </a:xfrm>
            <a:custGeom>
              <a:avLst/>
              <a:gdLst>
                <a:gd name="T0" fmla="*/ 208 w 322"/>
                <a:gd name="T1" fmla="*/ 318 h 318"/>
                <a:gd name="T2" fmla="*/ 208 w 322"/>
                <a:gd name="T3" fmla="*/ 318 h 318"/>
                <a:gd name="T4" fmla="*/ 322 w 322"/>
                <a:gd name="T5" fmla="*/ 137 h 318"/>
                <a:gd name="T6" fmla="*/ 127 w 322"/>
                <a:gd name="T7" fmla="*/ 0 h 318"/>
                <a:gd name="T8" fmla="*/ 0 w 322"/>
                <a:gd name="T9" fmla="*/ 202 h 318"/>
                <a:gd name="T10" fmla="*/ 201 w 322"/>
                <a:gd name="T11" fmla="*/ 314 h 318"/>
                <a:gd name="T12" fmla="*/ 208 w 322"/>
                <a:gd name="T13" fmla="*/ 318 h 318"/>
              </a:gdLst>
              <a:ahLst/>
              <a:cxnLst>
                <a:cxn ang="0">
                  <a:pos x="T0" y="T1"/>
                </a:cxn>
                <a:cxn ang="0">
                  <a:pos x="T2" y="T3"/>
                </a:cxn>
                <a:cxn ang="0">
                  <a:pos x="T4" y="T5"/>
                </a:cxn>
                <a:cxn ang="0">
                  <a:pos x="T6" y="T7"/>
                </a:cxn>
                <a:cxn ang="0">
                  <a:pos x="T8" y="T9"/>
                </a:cxn>
                <a:cxn ang="0">
                  <a:pos x="T10" y="T11"/>
                </a:cxn>
                <a:cxn ang="0">
                  <a:pos x="T12" y="T13"/>
                </a:cxn>
              </a:cxnLst>
              <a:rect l="0" t="0" r="r" b="b"/>
              <a:pathLst>
                <a:path w="322" h="318">
                  <a:moveTo>
                    <a:pt x="208" y="318"/>
                  </a:moveTo>
                  <a:lnTo>
                    <a:pt x="208" y="318"/>
                  </a:lnTo>
                  <a:cubicBezTo>
                    <a:pt x="243" y="255"/>
                    <a:pt x="281" y="195"/>
                    <a:pt x="322" y="137"/>
                  </a:cubicBezTo>
                  <a:lnTo>
                    <a:pt x="127" y="0"/>
                  </a:lnTo>
                  <a:cubicBezTo>
                    <a:pt x="81" y="65"/>
                    <a:pt x="39" y="133"/>
                    <a:pt x="0" y="202"/>
                  </a:cubicBezTo>
                  <a:lnTo>
                    <a:pt x="201" y="314"/>
                  </a:lnTo>
                  <a:lnTo>
                    <a:pt x="208" y="318"/>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47" name="Freeform 313"/>
            <p:cNvSpPr>
              <a:spLocks/>
            </p:cNvSpPr>
            <p:nvPr/>
          </p:nvSpPr>
          <p:spPr bwMode="auto">
            <a:xfrm>
              <a:off x="1528962" y="3070473"/>
              <a:ext cx="323850" cy="325438"/>
            </a:xfrm>
            <a:custGeom>
              <a:avLst/>
              <a:gdLst>
                <a:gd name="T0" fmla="*/ 340 w 340"/>
                <a:gd name="T1" fmla="*/ 176 h 341"/>
                <a:gd name="T2" fmla="*/ 340 w 340"/>
                <a:gd name="T3" fmla="*/ 176 h 341"/>
                <a:gd name="T4" fmla="*/ 179 w 340"/>
                <a:gd name="T5" fmla="*/ 0 h 341"/>
                <a:gd name="T6" fmla="*/ 0 w 340"/>
                <a:gd name="T7" fmla="*/ 184 h 341"/>
                <a:gd name="T8" fmla="*/ 179 w 340"/>
                <a:gd name="T9" fmla="*/ 341 h 341"/>
                <a:gd name="T10" fmla="*/ 340 w 340"/>
                <a:gd name="T11" fmla="*/ 176 h 341"/>
              </a:gdLst>
              <a:ahLst/>
              <a:cxnLst>
                <a:cxn ang="0">
                  <a:pos x="T0" y="T1"/>
                </a:cxn>
                <a:cxn ang="0">
                  <a:pos x="T2" y="T3"/>
                </a:cxn>
                <a:cxn ang="0">
                  <a:pos x="T4" y="T5"/>
                </a:cxn>
                <a:cxn ang="0">
                  <a:pos x="T6" y="T7"/>
                </a:cxn>
                <a:cxn ang="0">
                  <a:pos x="T8" y="T9"/>
                </a:cxn>
                <a:cxn ang="0">
                  <a:pos x="T10" y="T11"/>
                </a:cxn>
              </a:cxnLst>
              <a:rect l="0" t="0" r="r" b="b"/>
              <a:pathLst>
                <a:path w="340" h="341">
                  <a:moveTo>
                    <a:pt x="340" y="176"/>
                  </a:moveTo>
                  <a:lnTo>
                    <a:pt x="340" y="176"/>
                  </a:lnTo>
                  <a:lnTo>
                    <a:pt x="179" y="0"/>
                  </a:lnTo>
                  <a:cubicBezTo>
                    <a:pt x="116" y="58"/>
                    <a:pt x="56" y="119"/>
                    <a:pt x="0" y="184"/>
                  </a:cubicBezTo>
                  <a:lnTo>
                    <a:pt x="179" y="341"/>
                  </a:lnTo>
                  <a:cubicBezTo>
                    <a:pt x="229" y="283"/>
                    <a:pt x="283" y="228"/>
                    <a:pt x="340"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48" name="Freeform 331"/>
            <p:cNvSpPr>
              <a:spLocks/>
            </p:cNvSpPr>
            <p:nvPr/>
          </p:nvSpPr>
          <p:spPr bwMode="auto">
            <a:xfrm>
              <a:off x="2190949" y="3032373"/>
              <a:ext cx="339725" cy="327025"/>
            </a:xfrm>
            <a:custGeom>
              <a:avLst/>
              <a:gdLst>
                <a:gd name="T0" fmla="*/ 356 w 356"/>
                <a:gd name="T1" fmla="*/ 217 h 341"/>
                <a:gd name="T2" fmla="*/ 356 w 356"/>
                <a:gd name="T3" fmla="*/ 217 h 341"/>
                <a:gd name="T4" fmla="*/ 259 w 356"/>
                <a:gd name="T5" fmla="*/ 0 h 341"/>
                <a:gd name="T6" fmla="*/ 0 w 356"/>
                <a:gd name="T7" fmla="*/ 141 h 341"/>
                <a:gd name="T8" fmla="*/ 130 w 356"/>
                <a:gd name="T9" fmla="*/ 341 h 341"/>
                <a:gd name="T10" fmla="*/ 356 w 356"/>
                <a:gd name="T11" fmla="*/ 217 h 341"/>
              </a:gdLst>
              <a:ahLst/>
              <a:cxnLst>
                <a:cxn ang="0">
                  <a:pos x="T0" y="T1"/>
                </a:cxn>
                <a:cxn ang="0">
                  <a:pos x="T2" y="T3"/>
                </a:cxn>
                <a:cxn ang="0">
                  <a:pos x="T4" y="T5"/>
                </a:cxn>
                <a:cxn ang="0">
                  <a:pos x="T6" y="T7"/>
                </a:cxn>
                <a:cxn ang="0">
                  <a:pos x="T8" y="T9"/>
                </a:cxn>
                <a:cxn ang="0">
                  <a:pos x="T10" y="T11"/>
                </a:cxn>
              </a:cxnLst>
              <a:rect l="0" t="0" r="r" b="b"/>
              <a:pathLst>
                <a:path w="356" h="341">
                  <a:moveTo>
                    <a:pt x="356" y="217"/>
                  </a:moveTo>
                  <a:lnTo>
                    <a:pt x="356" y="217"/>
                  </a:lnTo>
                  <a:lnTo>
                    <a:pt x="259" y="0"/>
                  </a:lnTo>
                  <a:cubicBezTo>
                    <a:pt x="169" y="40"/>
                    <a:pt x="82" y="87"/>
                    <a:pt x="0" y="141"/>
                  </a:cubicBezTo>
                  <a:lnTo>
                    <a:pt x="130" y="341"/>
                  </a:lnTo>
                  <a:cubicBezTo>
                    <a:pt x="202" y="294"/>
                    <a:pt x="277" y="253"/>
                    <a:pt x="356" y="21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49" name="Freeform 333"/>
            <p:cNvSpPr>
              <a:spLocks/>
            </p:cNvSpPr>
            <p:nvPr/>
          </p:nvSpPr>
          <p:spPr bwMode="auto">
            <a:xfrm>
              <a:off x="1754387" y="3349873"/>
              <a:ext cx="355600" cy="358775"/>
            </a:xfrm>
            <a:custGeom>
              <a:avLst/>
              <a:gdLst>
                <a:gd name="T0" fmla="*/ 373 w 373"/>
                <a:gd name="T1" fmla="*/ 176 h 375"/>
                <a:gd name="T2" fmla="*/ 373 w 373"/>
                <a:gd name="T3" fmla="*/ 176 h 375"/>
                <a:gd name="T4" fmla="*/ 213 w 373"/>
                <a:gd name="T5" fmla="*/ 0 h 375"/>
                <a:gd name="T6" fmla="*/ 0 w 373"/>
                <a:gd name="T7" fmla="*/ 227 h 375"/>
                <a:gd name="T8" fmla="*/ 187 w 373"/>
                <a:gd name="T9" fmla="*/ 375 h 375"/>
                <a:gd name="T10" fmla="*/ 373 w 373"/>
                <a:gd name="T11" fmla="*/ 176 h 375"/>
              </a:gdLst>
              <a:ahLst/>
              <a:cxnLst>
                <a:cxn ang="0">
                  <a:pos x="T0" y="T1"/>
                </a:cxn>
                <a:cxn ang="0">
                  <a:pos x="T2" y="T3"/>
                </a:cxn>
                <a:cxn ang="0">
                  <a:pos x="T4" y="T5"/>
                </a:cxn>
                <a:cxn ang="0">
                  <a:pos x="T6" y="T7"/>
                </a:cxn>
                <a:cxn ang="0">
                  <a:pos x="T8" y="T9"/>
                </a:cxn>
                <a:cxn ang="0">
                  <a:pos x="T10" y="T11"/>
                </a:cxn>
              </a:cxnLst>
              <a:rect l="0" t="0" r="r" b="b"/>
              <a:pathLst>
                <a:path w="373" h="375">
                  <a:moveTo>
                    <a:pt x="373" y="176"/>
                  </a:moveTo>
                  <a:lnTo>
                    <a:pt x="373" y="176"/>
                  </a:lnTo>
                  <a:lnTo>
                    <a:pt x="213" y="0"/>
                  </a:lnTo>
                  <a:cubicBezTo>
                    <a:pt x="136" y="69"/>
                    <a:pt x="65" y="146"/>
                    <a:pt x="0" y="227"/>
                  </a:cubicBezTo>
                  <a:lnTo>
                    <a:pt x="187" y="375"/>
                  </a:lnTo>
                  <a:cubicBezTo>
                    <a:pt x="244" y="303"/>
                    <a:pt x="306" y="237"/>
                    <a:pt x="373"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50" name="Freeform 253"/>
            <p:cNvSpPr>
              <a:spLocks/>
            </p:cNvSpPr>
            <p:nvPr/>
          </p:nvSpPr>
          <p:spPr bwMode="auto">
            <a:xfrm>
              <a:off x="3592712" y="3284785"/>
              <a:ext cx="339725" cy="304800"/>
            </a:xfrm>
            <a:custGeom>
              <a:avLst/>
              <a:gdLst>
                <a:gd name="T0" fmla="*/ 0 w 357"/>
                <a:gd name="T1" fmla="*/ 233 h 319"/>
                <a:gd name="T2" fmla="*/ 0 w 357"/>
                <a:gd name="T3" fmla="*/ 233 h 319"/>
                <a:gd name="T4" fmla="*/ 49 w 357"/>
                <a:gd name="T5" fmla="*/ 0 h 319"/>
                <a:gd name="T6" fmla="*/ 357 w 357"/>
                <a:gd name="T7" fmla="*/ 101 h 319"/>
                <a:gd name="T8" fmla="*/ 259 w 357"/>
                <a:gd name="T9" fmla="*/ 319 h 319"/>
                <a:gd name="T10" fmla="*/ 0 w 357"/>
                <a:gd name="T11" fmla="*/ 233 h 319"/>
              </a:gdLst>
              <a:ahLst/>
              <a:cxnLst>
                <a:cxn ang="0">
                  <a:pos x="T0" y="T1"/>
                </a:cxn>
                <a:cxn ang="0">
                  <a:pos x="T2" y="T3"/>
                </a:cxn>
                <a:cxn ang="0">
                  <a:pos x="T4" y="T5"/>
                </a:cxn>
                <a:cxn ang="0">
                  <a:pos x="T6" y="T7"/>
                </a:cxn>
                <a:cxn ang="0">
                  <a:pos x="T8" y="T9"/>
                </a:cxn>
                <a:cxn ang="0">
                  <a:pos x="T10" y="T11"/>
                </a:cxn>
              </a:cxnLst>
              <a:rect l="0" t="0" r="r" b="b"/>
              <a:pathLst>
                <a:path w="357" h="319">
                  <a:moveTo>
                    <a:pt x="0" y="233"/>
                  </a:moveTo>
                  <a:lnTo>
                    <a:pt x="0" y="233"/>
                  </a:lnTo>
                  <a:lnTo>
                    <a:pt x="49" y="0"/>
                  </a:lnTo>
                  <a:cubicBezTo>
                    <a:pt x="157" y="23"/>
                    <a:pt x="259" y="57"/>
                    <a:pt x="357" y="101"/>
                  </a:cubicBezTo>
                  <a:lnTo>
                    <a:pt x="259" y="319"/>
                  </a:lnTo>
                  <a:cubicBezTo>
                    <a:pt x="177" y="281"/>
                    <a:pt x="90" y="252"/>
                    <a:pt x="0" y="23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51" name="Freeform 255"/>
            <p:cNvSpPr>
              <a:spLocks/>
            </p:cNvSpPr>
            <p:nvPr/>
          </p:nvSpPr>
          <p:spPr bwMode="auto">
            <a:xfrm>
              <a:off x="3340299" y="3253035"/>
              <a:ext cx="298450" cy="254000"/>
            </a:xfrm>
            <a:custGeom>
              <a:avLst/>
              <a:gdLst>
                <a:gd name="T0" fmla="*/ 0 w 314"/>
                <a:gd name="T1" fmla="*/ 239 h 266"/>
                <a:gd name="T2" fmla="*/ 0 w 314"/>
                <a:gd name="T3" fmla="*/ 239 h 266"/>
                <a:gd name="T4" fmla="*/ 0 w 314"/>
                <a:gd name="T5" fmla="*/ 0 h 266"/>
                <a:gd name="T6" fmla="*/ 314 w 314"/>
                <a:gd name="T7" fmla="*/ 33 h 266"/>
                <a:gd name="T8" fmla="*/ 265 w 314"/>
                <a:gd name="T9" fmla="*/ 266 h 266"/>
                <a:gd name="T10" fmla="*/ 0 w 314"/>
                <a:gd name="T11" fmla="*/ 239 h 266"/>
              </a:gdLst>
              <a:ahLst/>
              <a:cxnLst>
                <a:cxn ang="0">
                  <a:pos x="T0" y="T1"/>
                </a:cxn>
                <a:cxn ang="0">
                  <a:pos x="T2" y="T3"/>
                </a:cxn>
                <a:cxn ang="0">
                  <a:pos x="T4" y="T5"/>
                </a:cxn>
                <a:cxn ang="0">
                  <a:pos x="T6" y="T7"/>
                </a:cxn>
                <a:cxn ang="0">
                  <a:pos x="T8" y="T9"/>
                </a:cxn>
                <a:cxn ang="0">
                  <a:pos x="T10" y="T11"/>
                </a:cxn>
              </a:cxnLst>
              <a:rect l="0" t="0" r="r" b="b"/>
              <a:pathLst>
                <a:path w="314" h="266">
                  <a:moveTo>
                    <a:pt x="0" y="239"/>
                  </a:moveTo>
                  <a:lnTo>
                    <a:pt x="0" y="239"/>
                  </a:lnTo>
                  <a:lnTo>
                    <a:pt x="0" y="0"/>
                  </a:lnTo>
                  <a:cubicBezTo>
                    <a:pt x="108" y="0"/>
                    <a:pt x="213" y="12"/>
                    <a:pt x="314" y="33"/>
                  </a:cubicBezTo>
                  <a:lnTo>
                    <a:pt x="265" y="266"/>
                  </a:lnTo>
                  <a:cubicBezTo>
                    <a:pt x="180" y="248"/>
                    <a:pt x="91" y="239"/>
                    <a:pt x="0" y="23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52" name="Freeform 261"/>
            <p:cNvSpPr>
              <a:spLocks/>
            </p:cNvSpPr>
            <p:nvPr/>
          </p:nvSpPr>
          <p:spPr bwMode="auto">
            <a:xfrm>
              <a:off x="4264224" y="3762623"/>
              <a:ext cx="334963" cy="344488"/>
            </a:xfrm>
            <a:custGeom>
              <a:avLst/>
              <a:gdLst>
                <a:gd name="T0" fmla="*/ 0 w 351"/>
                <a:gd name="T1" fmla="*/ 154 h 360"/>
                <a:gd name="T2" fmla="*/ 0 w 351"/>
                <a:gd name="T3" fmla="*/ 154 h 360"/>
                <a:gd name="T4" fmla="*/ 181 w 351"/>
                <a:gd name="T5" fmla="*/ 0 h 360"/>
                <a:gd name="T6" fmla="*/ 351 w 351"/>
                <a:gd name="T7" fmla="*/ 244 h 360"/>
                <a:gd name="T8" fmla="*/ 142 w 351"/>
                <a:gd name="T9" fmla="*/ 360 h 360"/>
                <a:gd name="T10" fmla="*/ 0 w 351"/>
                <a:gd name="T11" fmla="*/ 154 h 360"/>
              </a:gdLst>
              <a:ahLst/>
              <a:cxnLst>
                <a:cxn ang="0">
                  <a:pos x="T0" y="T1"/>
                </a:cxn>
                <a:cxn ang="0">
                  <a:pos x="T2" y="T3"/>
                </a:cxn>
                <a:cxn ang="0">
                  <a:pos x="T4" y="T5"/>
                </a:cxn>
                <a:cxn ang="0">
                  <a:pos x="T6" y="T7"/>
                </a:cxn>
                <a:cxn ang="0">
                  <a:pos x="T8" y="T9"/>
                </a:cxn>
                <a:cxn ang="0">
                  <a:pos x="T10" y="T11"/>
                </a:cxn>
              </a:cxnLst>
              <a:rect l="0" t="0" r="r" b="b"/>
              <a:pathLst>
                <a:path w="351" h="360">
                  <a:moveTo>
                    <a:pt x="0" y="154"/>
                  </a:moveTo>
                  <a:lnTo>
                    <a:pt x="0" y="154"/>
                  </a:lnTo>
                  <a:lnTo>
                    <a:pt x="181" y="0"/>
                  </a:lnTo>
                  <a:cubicBezTo>
                    <a:pt x="245" y="75"/>
                    <a:pt x="302" y="157"/>
                    <a:pt x="351" y="244"/>
                  </a:cubicBezTo>
                  <a:lnTo>
                    <a:pt x="142" y="360"/>
                  </a:lnTo>
                  <a:cubicBezTo>
                    <a:pt x="102" y="286"/>
                    <a:pt x="54" y="218"/>
                    <a:pt x="0" y="15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53" name="Freeform 263"/>
            <p:cNvSpPr>
              <a:spLocks/>
            </p:cNvSpPr>
            <p:nvPr/>
          </p:nvSpPr>
          <p:spPr bwMode="auto">
            <a:xfrm>
              <a:off x="4073724" y="3548310"/>
              <a:ext cx="361950" cy="361950"/>
            </a:xfrm>
            <a:custGeom>
              <a:avLst/>
              <a:gdLst>
                <a:gd name="T0" fmla="*/ 0 w 380"/>
                <a:gd name="T1" fmla="*/ 190 h 378"/>
                <a:gd name="T2" fmla="*/ 0 w 380"/>
                <a:gd name="T3" fmla="*/ 190 h 378"/>
                <a:gd name="T4" fmla="*/ 144 w 380"/>
                <a:gd name="T5" fmla="*/ 0 h 378"/>
                <a:gd name="T6" fmla="*/ 380 w 380"/>
                <a:gd name="T7" fmla="*/ 224 h 378"/>
                <a:gd name="T8" fmla="*/ 199 w 380"/>
                <a:gd name="T9" fmla="*/ 378 h 378"/>
                <a:gd name="T10" fmla="*/ 0 w 380"/>
                <a:gd name="T11" fmla="*/ 190 h 378"/>
              </a:gdLst>
              <a:ahLst/>
              <a:cxnLst>
                <a:cxn ang="0">
                  <a:pos x="T0" y="T1"/>
                </a:cxn>
                <a:cxn ang="0">
                  <a:pos x="T2" y="T3"/>
                </a:cxn>
                <a:cxn ang="0">
                  <a:pos x="T4" y="T5"/>
                </a:cxn>
                <a:cxn ang="0">
                  <a:pos x="T6" y="T7"/>
                </a:cxn>
                <a:cxn ang="0">
                  <a:pos x="T8" y="T9"/>
                </a:cxn>
                <a:cxn ang="0">
                  <a:pos x="T10" y="T11"/>
                </a:cxn>
              </a:cxnLst>
              <a:rect l="0" t="0" r="r" b="b"/>
              <a:pathLst>
                <a:path w="380" h="378">
                  <a:moveTo>
                    <a:pt x="0" y="190"/>
                  </a:moveTo>
                  <a:lnTo>
                    <a:pt x="0" y="190"/>
                  </a:lnTo>
                  <a:lnTo>
                    <a:pt x="144" y="0"/>
                  </a:lnTo>
                  <a:cubicBezTo>
                    <a:pt x="231" y="66"/>
                    <a:pt x="310" y="141"/>
                    <a:pt x="380" y="224"/>
                  </a:cubicBezTo>
                  <a:lnTo>
                    <a:pt x="199" y="378"/>
                  </a:lnTo>
                  <a:cubicBezTo>
                    <a:pt x="140" y="309"/>
                    <a:pt x="73" y="245"/>
                    <a:pt x="0" y="19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54" name="Freeform 295"/>
            <p:cNvSpPr>
              <a:spLocks/>
            </p:cNvSpPr>
            <p:nvPr/>
          </p:nvSpPr>
          <p:spPr bwMode="auto">
            <a:xfrm>
              <a:off x="3838774" y="3380035"/>
              <a:ext cx="373063" cy="349250"/>
            </a:xfrm>
            <a:custGeom>
              <a:avLst/>
              <a:gdLst>
                <a:gd name="T0" fmla="*/ 0 w 390"/>
                <a:gd name="T1" fmla="*/ 218 h 365"/>
                <a:gd name="T2" fmla="*/ 0 w 390"/>
                <a:gd name="T3" fmla="*/ 218 h 365"/>
                <a:gd name="T4" fmla="*/ 98 w 390"/>
                <a:gd name="T5" fmla="*/ 0 h 365"/>
                <a:gd name="T6" fmla="*/ 390 w 390"/>
                <a:gd name="T7" fmla="*/ 175 h 365"/>
                <a:gd name="T8" fmla="*/ 246 w 390"/>
                <a:gd name="T9" fmla="*/ 365 h 365"/>
                <a:gd name="T10" fmla="*/ 0 w 390"/>
                <a:gd name="T11" fmla="*/ 218 h 365"/>
              </a:gdLst>
              <a:ahLst/>
              <a:cxnLst>
                <a:cxn ang="0">
                  <a:pos x="T0" y="T1"/>
                </a:cxn>
                <a:cxn ang="0">
                  <a:pos x="T2" y="T3"/>
                </a:cxn>
                <a:cxn ang="0">
                  <a:pos x="T4" y="T5"/>
                </a:cxn>
                <a:cxn ang="0">
                  <a:pos x="T6" y="T7"/>
                </a:cxn>
                <a:cxn ang="0">
                  <a:pos x="T8" y="T9"/>
                </a:cxn>
                <a:cxn ang="0">
                  <a:pos x="T10" y="T11"/>
                </a:cxn>
              </a:cxnLst>
              <a:rect l="0" t="0" r="r" b="b"/>
              <a:pathLst>
                <a:path w="390" h="365">
                  <a:moveTo>
                    <a:pt x="0" y="218"/>
                  </a:moveTo>
                  <a:lnTo>
                    <a:pt x="0" y="218"/>
                  </a:lnTo>
                  <a:lnTo>
                    <a:pt x="98" y="0"/>
                  </a:lnTo>
                  <a:cubicBezTo>
                    <a:pt x="202" y="48"/>
                    <a:pt x="300" y="107"/>
                    <a:pt x="390" y="175"/>
                  </a:cubicBezTo>
                  <a:lnTo>
                    <a:pt x="246" y="365"/>
                  </a:lnTo>
                  <a:cubicBezTo>
                    <a:pt x="170" y="307"/>
                    <a:pt x="88" y="257"/>
                    <a:pt x="0" y="2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55" name="Freeform 335"/>
            <p:cNvSpPr>
              <a:spLocks/>
            </p:cNvSpPr>
            <p:nvPr/>
          </p:nvSpPr>
          <p:spPr bwMode="auto">
            <a:xfrm>
              <a:off x="3989587" y="3032373"/>
              <a:ext cx="339725" cy="327025"/>
            </a:xfrm>
            <a:custGeom>
              <a:avLst/>
              <a:gdLst>
                <a:gd name="T0" fmla="*/ 0 w 356"/>
                <a:gd name="T1" fmla="*/ 217 h 341"/>
                <a:gd name="T2" fmla="*/ 0 w 356"/>
                <a:gd name="T3" fmla="*/ 217 h 341"/>
                <a:gd name="T4" fmla="*/ 98 w 356"/>
                <a:gd name="T5" fmla="*/ 0 h 341"/>
                <a:gd name="T6" fmla="*/ 356 w 356"/>
                <a:gd name="T7" fmla="*/ 141 h 341"/>
                <a:gd name="T8" fmla="*/ 226 w 356"/>
                <a:gd name="T9" fmla="*/ 341 h 341"/>
                <a:gd name="T10" fmla="*/ 0 w 356"/>
                <a:gd name="T11" fmla="*/ 217 h 341"/>
              </a:gdLst>
              <a:ahLst/>
              <a:cxnLst>
                <a:cxn ang="0">
                  <a:pos x="T0" y="T1"/>
                </a:cxn>
                <a:cxn ang="0">
                  <a:pos x="T2" y="T3"/>
                </a:cxn>
                <a:cxn ang="0">
                  <a:pos x="T4" y="T5"/>
                </a:cxn>
                <a:cxn ang="0">
                  <a:pos x="T6" y="T7"/>
                </a:cxn>
                <a:cxn ang="0">
                  <a:pos x="T8" y="T9"/>
                </a:cxn>
                <a:cxn ang="0">
                  <a:pos x="T10" y="T11"/>
                </a:cxn>
              </a:cxnLst>
              <a:rect l="0" t="0" r="r" b="b"/>
              <a:pathLst>
                <a:path w="356" h="341">
                  <a:moveTo>
                    <a:pt x="0" y="217"/>
                  </a:moveTo>
                  <a:lnTo>
                    <a:pt x="0" y="217"/>
                  </a:lnTo>
                  <a:lnTo>
                    <a:pt x="98" y="0"/>
                  </a:lnTo>
                  <a:cubicBezTo>
                    <a:pt x="188" y="40"/>
                    <a:pt x="274" y="87"/>
                    <a:pt x="356" y="141"/>
                  </a:cubicBezTo>
                  <a:lnTo>
                    <a:pt x="226" y="341"/>
                  </a:lnTo>
                  <a:cubicBezTo>
                    <a:pt x="154" y="294"/>
                    <a:pt x="79" y="253"/>
                    <a:pt x="0" y="21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56" name="Freeform 337"/>
            <p:cNvSpPr>
              <a:spLocks/>
            </p:cNvSpPr>
            <p:nvPr/>
          </p:nvSpPr>
          <p:spPr bwMode="auto">
            <a:xfrm>
              <a:off x="4588074" y="3565773"/>
              <a:ext cx="341313" cy="357188"/>
            </a:xfrm>
            <a:custGeom>
              <a:avLst/>
              <a:gdLst>
                <a:gd name="T0" fmla="*/ 0 w 358"/>
                <a:gd name="T1" fmla="*/ 148 h 372"/>
                <a:gd name="T2" fmla="*/ 0 w 358"/>
                <a:gd name="T3" fmla="*/ 148 h 372"/>
                <a:gd name="T4" fmla="*/ 187 w 358"/>
                <a:gd name="T5" fmla="*/ 0 h 372"/>
                <a:gd name="T6" fmla="*/ 358 w 358"/>
                <a:gd name="T7" fmla="*/ 256 h 372"/>
                <a:gd name="T8" fmla="*/ 150 w 358"/>
                <a:gd name="T9" fmla="*/ 372 h 372"/>
                <a:gd name="T10" fmla="*/ 0 w 358"/>
                <a:gd name="T11" fmla="*/ 148 h 372"/>
              </a:gdLst>
              <a:ahLst/>
              <a:cxnLst>
                <a:cxn ang="0">
                  <a:pos x="T0" y="T1"/>
                </a:cxn>
                <a:cxn ang="0">
                  <a:pos x="T2" y="T3"/>
                </a:cxn>
                <a:cxn ang="0">
                  <a:pos x="T4" y="T5"/>
                </a:cxn>
                <a:cxn ang="0">
                  <a:pos x="T6" y="T7"/>
                </a:cxn>
                <a:cxn ang="0">
                  <a:pos x="T8" y="T9"/>
                </a:cxn>
                <a:cxn ang="0">
                  <a:pos x="T10" y="T11"/>
                </a:cxn>
              </a:cxnLst>
              <a:rect l="0" t="0" r="r" b="b"/>
              <a:pathLst>
                <a:path w="358" h="372">
                  <a:moveTo>
                    <a:pt x="0" y="148"/>
                  </a:moveTo>
                  <a:lnTo>
                    <a:pt x="0" y="148"/>
                  </a:lnTo>
                  <a:lnTo>
                    <a:pt x="187" y="0"/>
                  </a:lnTo>
                  <a:cubicBezTo>
                    <a:pt x="250" y="80"/>
                    <a:pt x="308" y="166"/>
                    <a:pt x="358" y="256"/>
                  </a:cubicBezTo>
                  <a:lnTo>
                    <a:pt x="150" y="372"/>
                  </a:lnTo>
                  <a:cubicBezTo>
                    <a:pt x="106" y="293"/>
                    <a:pt x="56" y="218"/>
                    <a:pt x="0"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57" name="Freeform 339"/>
            <p:cNvSpPr>
              <a:spLocks/>
            </p:cNvSpPr>
            <p:nvPr/>
          </p:nvSpPr>
          <p:spPr bwMode="auto">
            <a:xfrm>
              <a:off x="4410274" y="3349873"/>
              <a:ext cx="355600" cy="358775"/>
            </a:xfrm>
            <a:custGeom>
              <a:avLst/>
              <a:gdLst>
                <a:gd name="T0" fmla="*/ 0 w 373"/>
                <a:gd name="T1" fmla="*/ 176 h 375"/>
                <a:gd name="T2" fmla="*/ 0 w 373"/>
                <a:gd name="T3" fmla="*/ 176 h 375"/>
                <a:gd name="T4" fmla="*/ 160 w 373"/>
                <a:gd name="T5" fmla="*/ 0 h 375"/>
                <a:gd name="T6" fmla="*/ 373 w 373"/>
                <a:gd name="T7" fmla="*/ 227 h 375"/>
                <a:gd name="T8" fmla="*/ 186 w 373"/>
                <a:gd name="T9" fmla="*/ 375 h 375"/>
                <a:gd name="T10" fmla="*/ 0 w 373"/>
                <a:gd name="T11" fmla="*/ 176 h 375"/>
              </a:gdLst>
              <a:ahLst/>
              <a:cxnLst>
                <a:cxn ang="0">
                  <a:pos x="T0" y="T1"/>
                </a:cxn>
                <a:cxn ang="0">
                  <a:pos x="T2" y="T3"/>
                </a:cxn>
                <a:cxn ang="0">
                  <a:pos x="T4" y="T5"/>
                </a:cxn>
                <a:cxn ang="0">
                  <a:pos x="T6" y="T7"/>
                </a:cxn>
                <a:cxn ang="0">
                  <a:pos x="T8" y="T9"/>
                </a:cxn>
                <a:cxn ang="0">
                  <a:pos x="T10" y="T11"/>
                </a:cxn>
              </a:cxnLst>
              <a:rect l="0" t="0" r="r" b="b"/>
              <a:pathLst>
                <a:path w="373" h="375">
                  <a:moveTo>
                    <a:pt x="0" y="176"/>
                  </a:moveTo>
                  <a:lnTo>
                    <a:pt x="0" y="176"/>
                  </a:lnTo>
                  <a:lnTo>
                    <a:pt x="160" y="0"/>
                  </a:lnTo>
                  <a:cubicBezTo>
                    <a:pt x="237" y="69"/>
                    <a:pt x="308" y="146"/>
                    <a:pt x="373" y="227"/>
                  </a:cubicBezTo>
                  <a:lnTo>
                    <a:pt x="186" y="375"/>
                  </a:lnTo>
                  <a:cubicBezTo>
                    <a:pt x="129" y="303"/>
                    <a:pt x="67" y="237"/>
                    <a:pt x="0" y="17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58" name="Freeform 341"/>
            <p:cNvSpPr>
              <a:spLocks/>
            </p:cNvSpPr>
            <p:nvPr/>
          </p:nvSpPr>
          <p:spPr bwMode="auto">
            <a:xfrm>
              <a:off x="4205487" y="3167310"/>
              <a:ext cx="357188" cy="350838"/>
            </a:xfrm>
            <a:custGeom>
              <a:avLst/>
              <a:gdLst>
                <a:gd name="T0" fmla="*/ 0 w 375"/>
                <a:gd name="T1" fmla="*/ 200 h 366"/>
                <a:gd name="T2" fmla="*/ 0 w 375"/>
                <a:gd name="T3" fmla="*/ 200 h 366"/>
                <a:gd name="T4" fmla="*/ 130 w 375"/>
                <a:gd name="T5" fmla="*/ 0 h 366"/>
                <a:gd name="T6" fmla="*/ 375 w 375"/>
                <a:gd name="T7" fmla="*/ 190 h 366"/>
                <a:gd name="T8" fmla="*/ 215 w 375"/>
                <a:gd name="T9" fmla="*/ 366 h 366"/>
                <a:gd name="T10" fmla="*/ 0 w 375"/>
                <a:gd name="T11" fmla="*/ 200 h 366"/>
              </a:gdLst>
              <a:ahLst/>
              <a:cxnLst>
                <a:cxn ang="0">
                  <a:pos x="T0" y="T1"/>
                </a:cxn>
                <a:cxn ang="0">
                  <a:pos x="T2" y="T3"/>
                </a:cxn>
                <a:cxn ang="0">
                  <a:pos x="T4" y="T5"/>
                </a:cxn>
                <a:cxn ang="0">
                  <a:pos x="T6" y="T7"/>
                </a:cxn>
                <a:cxn ang="0">
                  <a:pos x="T8" y="T9"/>
                </a:cxn>
                <a:cxn ang="0">
                  <a:pos x="T10" y="T11"/>
                </a:cxn>
              </a:cxnLst>
              <a:rect l="0" t="0" r="r" b="b"/>
              <a:pathLst>
                <a:path w="375" h="366">
                  <a:moveTo>
                    <a:pt x="0" y="200"/>
                  </a:moveTo>
                  <a:lnTo>
                    <a:pt x="0" y="200"/>
                  </a:lnTo>
                  <a:lnTo>
                    <a:pt x="130" y="0"/>
                  </a:lnTo>
                  <a:cubicBezTo>
                    <a:pt x="217" y="56"/>
                    <a:pt x="299" y="120"/>
                    <a:pt x="375" y="190"/>
                  </a:cubicBezTo>
                  <a:lnTo>
                    <a:pt x="215" y="366"/>
                  </a:lnTo>
                  <a:cubicBezTo>
                    <a:pt x="148" y="305"/>
                    <a:pt x="76" y="249"/>
                    <a:pt x="0"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59" name="Freeform 343"/>
            <p:cNvSpPr>
              <a:spLocks/>
            </p:cNvSpPr>
            <p:nvPr/>
          </p:nvSpPr>
          <p:spPr bwMode="auto">
            <a:xfrm>
              <a:off x="4821437" y="3245098"/>
              <a:ext cx="317500" cy="319088"/>
            </a:xfrm>
            <a:custGeom>
              <a:avLst/>
              <a:gdLst>
                <a:gd name="T0" fmla="*/ 0 w 334"/>
                <a:gd name="T1" fmla="*/ 157 h 333"/>
                <a:gd name="T2" fmla="*/ 0 w 334"/>
                <a:gd name="T3" fmla="*/ 157 h 333"/>
                <a:gd name="T4" fmla="*/ 180 w 334"/>
                <a:gd name="T5" fmla="*/ 0 h 333"/>
                <a:gd name="T6" fmla="*/ 334 w 334"/>
                <a:gd name="T7" fmla="*/ 196 h 333"/>
                <a:gd name="T8" fmla="*/ 139 w 334"/>
                <a:gd name="T9" fmla="*/ 333 h 333"/>
                <a:gd name="T10" fmla="*/ 0 w 334"/>
                <a:gd name="T11" fmla="*/ 157 h 333"/>
              </a:gdLst>
              <a:ahLst/>
              <a:cxnLst>
                <a:cxn ang="0">
                  <a:pos x="T0" y="T1"/>
                </a:cxn>
                <a:cxn ang="0">
                  <a:pos x="T2" y="T3"/>
                </a:cxn>
                <a:cxn ang="0">
                  <a:pos x="T4" y="T5"/>
                </a:cxn>
                <a:cxn ang="0">
                  <a:pos x="T6" y="T7"/>
                </a:cxn>
                <a:cxn ang="0">
                  <a:pos x="T8" y="T9"/>
                </a:cxn>
                <a:cxn ang="0">
                  <a:pos x="T10" y="T11"/>
                </a:cxn>
              </a:cxnLst>
              <a:rect l="0" t="0" r="r" b="b"/>
              <a:pathLst>
                <a:path w="334" h="333">
                  <a:moveTo>
                    <a:pt x="0" y="157"/>
                  </a:moveTo>
                  <a:lnTo>
                    <a:pt x="0" y="157"/>
                  </a:lnTo>
                  <a:lnTo>
                    <a:pt x="180" y="0"/>
                  </a:lnTo>
                  <a:cubicBezTo>
                    <a:pt x="235" y="62"/>
                    <a:pt x="286" y="128"/>
                    <a:pt x="334" y="196"/>
                  </a:cubicBezTo>
                  <a:lnTo>
                    <a:pt x="139" y="333"/>
                  </a:lnTo>
                  <a:cubicBezTo>
                    <a:pt x="96" y="271"/>
                    <a:pt x="50" y="213"/>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60" name="Freeform 345"/>
            <p:cNvSpPr>
              <a:spLocks/>
            </p:cNvSpPr>
            <p:nvPr/>
          </p:nvSpPr>
          <p:spPr bwMode="auto">
            <a:xfrm>
              <a:off x="4667449" y="3070473"/>
              <a:ext cx="325438" cy="325438"/>
            </a:xfrm>
            <a:custGeom>
              <a:avLst/>
              <a:gdLst>
                <a:gd name="T0" fmla="*/ 0 w 340"/>
                <a:gd name="T1" fmla="*/ 176 h 341"/>
                <a:gd name="T2" fmla="*/ 0 w 340"/>
                <a:gd name="T3" fmla="*/ 176 h 341"/>
                <a:gd name="T4" fmla="*/ 160 w 340"/>
                <a:gd name="T5" fmla="*/ 0 h 341"/>
                <a:gd name="T6" fmla="*/ 340 w 340"/>
                <a:gd name="T7" fmla="*/ 184 h 341"/>
                <a:gd name="T8" fmla="*/ 160 w 340"/>
                <a:gd name="T9" fmla="*/ 341 h 341"/>
                <a:gd name="T10" fmla="*/ 0 w 340"/>
                <a:gd name="T11" fmla="*/ 176 h 341"/>
              </a:gdLst>
              <a:ahLst/>
              <a:cxnLst>
                <a:cxn ang="0">
                  <a:pos x="T0" y="T1"/>
                </a:cxn>
                <a:cxn ang="0">
                  <a:pos x="T2" y="T3"/>
                </a:cxn>
                <a:cxn ang="0">
                  <a:pos x="T4" y="T5"/>
                </a:cxn>
                <a:cxn ang="0">
                  <a:pos x="T6" y="T7"/>
                </a:cxn>
                <a:cxn ang="0">
                  <a:pos x="T8" y="T9"/>
                </a:cxn>
                <a:cxn ang="0">
                  <a:pos x="T10" y="T11"/>
                </a:cxn>
              </a:cxnLst>
              <a:rect l="0" t="0" r="r" b="b"/>
              <a:pathLst>
                <a:path w="340" h="341">
                  <a:moveTo>
                    <a:pt x="0" y="176"/>
                  </a:moveTo>
                  <a:lnTo>
                    <a:pt x="0" y="176"/>
                  </a:lnTo>
                  <a:lnTo>
                    <a:pt x="160" y="0"/>
                  </a:lnTo>
                  <a:cubicBezTo>
                    <a:pt x="223" y="58"/>
                    <a:pt x="283" y="119"/>
                    <a:pt x="340" y="184"/>
                  </a:cubicBezTo>
                  <a:lnTo>
                    <a:pt x="160" y="341"/>
                  </a:lnTo>
                  <a:cubicBezTo>
                    <a:pt x="110" y="283"/>
                    <a:pt x="56" y="228"/>
                    <a:pt x="0"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61" name="Freeform 347"/>
            <p:cNvSpPr>
              <a:spLocks/>
            </p:cNvSpPr>
            <p:nvPr/>
          </p:nvSpPr>
          <p:spPr bwMode="auto">
            <a:xfrm>
              <a:off x="4953199" y="3434010"/>
              <a:ext cx="306388" cy="303213"/>
            </a:xfrm>
            <a:custGeom>
              <a:avLst/>
              <a:gdLst>
                <a:gd name="T0" fmla="*/ 114 w 322"/>
                <a:gd name="T1" fmla="*/ 318 h 318"/>
                <a:gd name="T2" fmla="*/ 114 w 322"/>
                <a:gd name="T3" fmla="*/ 318 h 318"/>
                <a:gd name="T4" fmla="*/ 0 w 322"/>
                <a:gd name="T5" fmla="*/ 137 h 318"/>
                <a:gd name="T6" fmla="*/ 195 w 322"/>
                <a:gd name="T7" fmla="*/ 0 h 318"/>
                <a:gd name="T8" fmla="*/ 322 w 322"/>
                <a:gd name="T9" fmla="*/ 202 h 318"/>
                <a:gd name="T10" fmla="*/ 121 w 322"/>
                <a:gd name="T11" fmla="*/ 314 h 318"/>
                <a:gd name="T12" fmla="*/ 114 w 322"/>
                <a:gd name="T13" fmla="*/ 318 h 318"/>
              </a:gdLst>
              <a:ahLst/>
              <a:cxnLst>
                <a:cxn ang="0">
                  <a:pos x="T0" y="T1"/>
                </a:cxn>
                <a:cxn ang="0">
                  <a:pos x="T2" y="T3"/>
                </a:cxn>
                <a:cxn ang="0">
                  <a:pos x="T4" y="T5"/>
                </a:cxn>
                <a:cxn ang="0">
                  <a:pos x="T6" y="T7"/>
                </a:cxn>
                <a:cxn ang="0">
                  <a:pos x="T8" y="T9"/>
                </a:cxn>
                <a:cxn ang="0">
                  <a:pos x="T10" y="T11"/>
                </a:cxn>
                <a:cxn ang="0">
                  <a:pos x="T12" y="T13"/>
                </a:cxn>
              </a:cxnLst>
              <a:rect l="0" t="0" r="r" b="b"/>
              <a:pathLst>
                <a:path w="322" h="318">
                  <a:moveTo>
                    <a:pt x="114" y="318"/>
                  </a:moveTo>
                  <a:lnTo>
                    <a:pt x="114" y="318"/>
                  </a:lnTo>
                  <a:cubicBezTo>
                    <a:pt x="79" y="255"/>
                    <a:pt x="41" y="195"/>
                    <a:pt x="0" y="137"/>
                  </a:cubicBezTo>
                  <a:lnTo>
                    <a:pt x="195" y="0"/>
                  </a:lnTo>
                  <a:cubicBezTo>
                    <a:pt x="241" y="65"/>
                    <a:pt x="283" y="133"/>
                    <a:pt x="322" y="202"/>
                  </a:cubicBezTo>
                  <a:lnTo>
                    <a:pt x="121" y="314"/>
                  </a:lnTo>
                  <a:lnTo>
                    <a:pt x="114" y="318"/>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62" name="Freeform 301"/>
            <p:cNvSpPr>
              <a:spLocks/>
            </p:cNvSpPr>
            <p:nvPr/>
          </p:nvSpPr>
          <p:spPr bwMode="auto">
            <a:xfrm>
              <a:off x="4476949" y="4135685"/>
              <a:ext cx="312738" cy="331788"/>
            </a:xfrm>
            <a:custGeom>
              <a:avLst/>
              <a:gdLst>
                <a:gd name="T0" fmla="*/ 0 w 327"/>
                <a:gd name="T1" fmla="*/ 116 h 347"/>
                <a:gd name="T2" fmla="*/ 0 w 327"/>
                <a:gd name="T3" fmla="*/ 116 h 347"/>
                <a:gd name="T4" fmla="*/ 208 w 327"/>
                <a:gd name="T5" fmla="*/ 0 h 347"/>
                <a:gd name="T6" fmla="*/ 327 w 327"/>
                <a:gd name="T7" fmla="*/ 274 h 347"/>
                <a:gd name="T8" fmla="*/ 100 w 327"/>
                <a:gd name="T9" fmla="*/ 347 h 347"/>
                <a:gd name="T10" fmla="*/ 0 w 327"/>
                <a:gd name="T11" fmla="*/ 116 h 347"/>
              </a:gdLst>
              <a:ahLst/>
              <a:cxnLst>
                <a:cxn ang="0">
                  <a:pos x="T0" y="T1"/>
                </a:cxn>
                <a:cxn ang="0">
                  <a:pos x="T2" y="T3"/>
                </a:cxn>
                <a:cxn ang="0">
                  <a:pos x="T4" y="T5"/>
                </a:cxn>
                <a:cxn ang="0">
                  <a:pos x="T6" y="T7"/>
                </a:cxn>
                <a:cxn ang="0">
                  <a:pos x="T8" y="T9"/>
                </a:cxn>
                <a:cxn ang="0">
                  <a:pos x="T10" y="T11"/>
                </a:cxn>
              </a:cxnLst>
              <a:rect l="0" t="0" r="r" b="b"/>
              <a:pathLst>
                <a:path w="327" h="347">
                  <a:moveTo>
                    <a:pt x="0" y="116"/>
                  </a:moveTo>
                  <a:lnTo>
                    <a:pt x="0" y="116"/>
                  </a:lnTo>
                  <a:lnTo>
                    <a:pt x="208" y="0"/>
                  </a:lnTo>
                  <a:cubicBezTo>
                    <a:pt x="256" y="87"/>
                    <a:pt x="296" y="178"/>
                    <a:pt x="327" y="274"/>
                  </a:cubicBezTo>
                  <a:lnTo>
                    <a:pt x="100" y="347"/>
                  </a:lnTo>
                  <a:cubicBezTo>
                    <a:pt x="74" y="266"/>
                    <a:pt x="40" y="189"/>
                    <a:pt x="0" y="11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63" name="Freeform 303"/>
            <p:cNvSpPr>
              <a:spLocks/>
            </p:cNvSpPr>
            <p:nvPr/>
          </p:nvSpPr>
          <p:spPr bwMode="auto">
            <a:xfrm>
              <a:off x="4572199" y="4397623"/>
              <a:ext cx="277813" cy="312738"/>
            </a:xfrm>
            <a:custGeom>
              <a:avLst/>
              <a:gdLst>
                <a:gd name="T0" fmla="*/ 0 w 290"/>
                <a:gd name="T1" fmla="*/ 73 h 326"/>
                <a:gd name="T2" fmla="*/ 0 w 290"/>
                <a:gd name="T3" fmla="*/ 73 h 326"/>
                <a:gd name="T4" fmla="*/ 227 w 290"/>
                <a:gd name="T5" fmla="*/ 0 h 326"/>
                <a:gd name="T6" fmla="*/ 290 w 290"/>
                <a:gd name="T7" fmla="*/ 301 h 326"/>
                <a:gd name="T8" fmla="*/ 53 w 290"/>
                <a:gd name="T9" fmla="*/ 326 h 326"/>
                <a:gd name="T10" fmla="*/ 0 w 290"/>
                <a:gd name="T11" fmla="*/ 73 h 326"/>
              </a:gdLst>
              <a:ahLst/>
              <a:cxnLst>
                <a:cxn ang="0">
                  <a:pos x="T0" y="T1"/>
                </a:cxn>
                <a:cxn ang="0">
                  <a:pos x="T2" y="T3"/>
                </a:cxn>
                <a:cxn ang="0">
                  <a:pos x="T4" y="T5"/>
                </a:cxn>
                <a:cxn ang="0">
                  <a:pos x="T6" y="T7"/>
                </a:cxn>
                <a:cxn ang="0">
                  <a:pos x="T8" y="T9"/>
                </a:cxn>
                <a:cxn ang="0">
                  <a:pos x="T10" y="T11"/>
                </a:cxn>
              </a:cxnLst>
              <a:rect l="0" t="0" r="r" b="b"/>
              <a:pathLst>
                <a:path w="290" h="326">
                  <a:moveTo>
                    <a:pt x="0" y="73"/>
                  </a:moveTo>
                  <a:lnTo>
                    <a:pt x="0" y="73"/>
                  </a:lnTo>
                  <a:lnTo>
                    <a:pt x="227" y="0"/>
                  </a:lnTo>
                  <a:cubicBezTo>
                    <a:pt x="258" y="96"/>
                    <a:pt x="279" y="197"/>
                    <a:pt x="290" y="301"/>
                  </a:cubicBezTo>
                  <a:lnTo>
                    <a:pt x="53" y="326"/>
                  </a:lnTo>
                  <a:cubicBezTo>
                    <a:pt x="44" y="238"/>
                    <a:pt x="26" y="154"/>
                    <a:pt x="0" y="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64" name="Freeform 305"/>
            <p:cNvSpPr>
              <a:spLocks/>
            </p:cNvSpPr>
            <p:nvPr/>
          </p:nvSpPr>
          <p:spPr bwMode="auto">
            <a:xfrm>
              <a:off x="4964312" y="4408735"/>
              <a:ext cx="261938" cy="260350"/>
            </a:xfrm>
            <a:custGeom>
              <a:avLst/>
              <a:gdLst>
                <a:gd name="T0" fmla="*/ 231 w 274"/>
                <a:gd name="T1" fmla="*/ 0 h 273"/>
                <a:gd name="T2" fmla="*/ 231 w 274"/>
                <a:gd name="T3" fmla="*/ 0 h 273"/>
                <a:gd name="T4" fmla="*/ 274 w 274"/>
                <a:gd name="T5" fmla="*/ 248 h 273"/>
                <a:gd name="T6" fmla="*/ 37 w 274"/>
                <a:gd name="T7" fmla="*/ 273 h 273"/>
                <a:gd name="T8" fmla="*/ 0 w 274"/>
                <a:gd name="T9" fmla="*/ 56 h 273"/>
                <a:gd name="T10" fmla="*/ 231 w 274"/>
                <a:gd name="T11" fmla="*/ 0 h 273"/>
              </a:gdLst>
              <a:ahLst/>
              <a:cxnLst>
                <a:cxn ang="0">
                  <a:pos x="T0" y="T1"/>
                </a:cxn>
                <a:cxn ang="0">
                  <a:pos x="T2" y="T3"/>
                </a:cxn>
                <a:cxn ang="0">
                  <a:pos x="T4" y="T5"/>
                </a:cxn>
                <a:cxn ang="0">
                  <a:pos x="T6" y="T7"/>
                </a:cxn>
                <a:cxn ang="0">
                  <a:pos x="T8" y="T9"/>
                </a:cxn>
                <a:cxn ang="0">
                  <a:pos x="T10" y="T11"/>
                </a:cxn>
              </a:cxnLst>
              <a:rect l="0" t="0" r="r" b="b"/>
              <a:pathLst>
                <a:path w="274" h="273">
                  <a:moveTo>
                    <a:pt x="231" y="0"/>
                  </a:moveTo>
                  <a:lnTo>
                    <a:pt x="231" y="0"/>
                  </a:lnTo>
                  <a:cubicBezTo>
                    <a:pt x="251" y="81"/>
                    <a:pt x="265" y="163"/>
                    <a:pt x="274" y="248"/>
                  </a:cubicBezTo>
                  <a:lnTo>
                    <a:pt x="37" y="273"/>
                  </a:lnTo>
                  <a:cubicBezTo>
                    <a:pt x="29" y="199"/>
                    <a:pt x="17" y="127"/>
                    <a:pt x="0" y="56"/>
                  </a:cubicBezTo>
                  <a:lnTo>
                    <a:pt x="231"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65" name="Freeform 307"/>
            <p:cNvSpPr>
              <a:spLocks/>
            </p:cNvSpPr>
            <p:nvPr/>
          </p:nvSpPr>
          <p:spPr bwMode="auto">
            <a:xfrm>
              <a:off x="4808737" y="3951535"/>
              <a:ext cx="301625" cy="300038"/>
            </a:xfrm>
            <a:custGeom>
              <a:avLst/>
              <a:gdLst>
                <a:gd name="T0" fmla="*/ 0 w 316"/>
                <a:gd name="T1" fmla="*/ 115 h 313"/>
                <a:gd name="T2" fmla="*/ 0 w 316"/>
                <a:gd name="T3" fmla="*/ 115 h 313"/>
                <a:gd name="T4" fmla="*/ 208 w 316"/>
                <a:gd name="T5" fmla="*/ 0 h 313"/>
                <a:gd name="T6" fmla="*/ 316 w 316"/>
                <a:gd name="T7" fmla="*/ 226 h 313"/>
                <a:gd name="T8" fmla="*/ 94 w 316"/>
                <a:gd name="T9" fmla="*/ 313 h 313"/>
                <a:gd name="T10" fmla="*/ 0 w 316"/>
                <a:gd name="T11" fmla="*/ 115 h 313"/>
              </a:gdLst>
              <a:ahLst/>
              <a:cxnLst>
                <a:cxn ang="0">
                  <a:pos x="T0" y="T1"/>
                </a:cxn>
                <a:cxn ang="0">
                  <a:pos x="T2" y="T3"/>
                </a:cxn>
                <a:cxn ang="0">
                  <a:pos x="T4" y="T5"/>
                </a:cxn>
                <a:cxn ang="0">
                  <a:pos x="T6" y="T7"/>
                </a:cxn>
                <a:cxn ang="0">
                  <a:pos x="T8" y="T9"/>
                </a:cxn>
                <a:cxn ang="0">
                  <a:pos x="T10" y="T11"/>
                </a:cxn>
              </a:cxnLst>
              <a:rect l="0" t="0" r="r" b="b"/>
              <a:pathLst>
                <a:path w="316" h="313">
                  <a:moveTo>
                    <a:pt x="0" y="115"/>
                  </a:moveTo>
                  <a:lnTo>
                    <a:pt x="0" y="115"/>
                  </a:lnTo>
                  <a:lnTo>
                    <a:pt x="208" y="0"/>
                  </a:lnTo>
                  <a:cubicBezTo>
                    <a:pt x="249" y="72"/>
                    <a:pt x="285" y="148"/>
                    <a:pt x="316" y="226"/>
                  </a:cubicBezTo>
                  <a:lnTo>
                    <a:pt x="94" y="313"/>
                  </a:lnTo>
                  <a:cubicBezTo>
                    <a:pt x="67" y="245"/>
                    <a:pt x="35" y="179"/>
                    <a:pt x="0" y="11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66" name="Freeform 309"/>
            <p:cNvSpPr>
              <a:spLocks/>
            </p:cNvSpPr>
            <p:nvPr/>
          </p:nvSpPr>
          <p:spPr bwMode="auto">
            <a:xfrm>
              <a:off x="4897637" y="4169023"/>
              <a:ext cx="287338" cy="293688"/>
            </a:xfrm>
            <a:custGeom>
              <a:avLst/>
              <a:gdLst>
                <a:gd name="T0" fmla="*/ 0 w 301"/>
                <a:gd name="T1" fmla="*/ 87 h 307"/>
                <a:gd name="T2" fmla="*/ 0 w 301"/>
                <a:gd name="T3" fmla="*/ 87 h 307"/>
                <a:gd name="T4" fmla="*/ 222 w 301"/>
                <a:gd name="T5" fmla="*/ 0 h 307"/>
                <a:gd name="T6" fmla="*/ 301 w 301"/>
                <a:gd name="T7" fmla="*/ 251 h 307"/>
                <a:gd name="T8" fmla="*/ 70 w 301"/>
                <a:gd name="T9" fmla="*/ 307 h 307"/>
                <a:gd name="T10" fmla="*/ 0 w 301"/>
                <a:gd name="T11" fmla="*/ 87 h 307"/>
              </a:gdLst>
              <a:ahLst/>
              <a:cxnLst>
                <a:cxn ang="0">
                  <a:pos x="T0" y="T1"/>
                </a:cxn>
                <a:cxn ang="0">
                  <a:pos x="T2" y="T3"/>
                </a:cxn>
                <a:cxn ang="0">
                  <a:pos x="T4" y="T5"/>
                </a:cxn>
                <a:cxn ang="0">
                  <a:pos x="T6" y="T7"/>
                </a:cxn>
                <a:cxn ang="0">
                  <a:pos x="T8" y="T9"/>
                </a:cxn>
                <a:cxn ang="0">
                  <a:pos x="T10" y="T11"/>
                </a:cxn>
              </a:cxnLst>
              <a:rect l="0" t="0" r="r" b="b"/>
              <a:pathLst>
                <a:path w="301" h="307">
                  <a:moveTo>
                    <a:pt x="0" y="87"/>
                  </a:moveTo>
                  <a:lnTo>
                    <a:pt x="0" y="87"/>
                  </a:lnTo>
                  <a:lnTo>
                    <a:pt x="222" y="0"/>
                  </a:lnTo>
                  <a:cubicBezTo>
                    <a:pt x="254" y="81"/>
                    <a:pt x="280" y="165"/>
                    <a:pt x="301" y="251"/>
                  </a:cubicBezTo>
                  <a:lnTo>
                    <a:pt x="70" y="307"/>
                  </a:lnTo>
                  <a:cubicBezTo>
                    <a:pt x="51" y="232"/>
                    <a:pt x="28" y="158"/>
                    <a:pt x="0" y="8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67" name="Freeform 315"/>
            <p:cNvSpPr>
              <a:spLocks/>
            </p:cNvSpPr>
            <p:nvPr/>
          </p:nvSpPr>
          <p:spPr bwMode="auto">
            <a:xfrm>
              <a:off x="5296099" y="4172198"/>
              <a:ext cx="273050" cy="263525"/>
            </a:xfrm>
            <a:custGeom>
              <a:avLst/>
              <a:gdLst>
                <a:gd name="T0" fmla="*/ 0 w 287"/>
                <a:gd name="T1" fmla="*/ 72 h 275"/>
                <a:gd name="T2" fmla="*/ 0 w 287"/>
                <a:gd name="T3" fmla="*/ 72 h 275"/>
                <a:gd name="T4" fmla="*/ 228 w 287"/>
                <a:gd name="T5" fmla="*/ 0 h 275"/>
                <a:gd name="T6" fmla="*/ 287 w 287"/>
                <a:gd name="T7" fmla="*/ 227 h 275"/>
                <a:gd name="T8" fmla="*/ 53 w 287"/>
                <a:gd name="T9" fmla="*/ 275 h 275"/>
                <a:gd name="T10" fmla="*/ 0 w 287"/>
                <a:gd name="T11" fmla="*/ 72 h 275"/>
              </a:gdLst>
              <a:ahLst/>
              <a:cxnLst>
                <a:cxn ang="0">
                  <a:pos x="T0" y="T1"/>
                </a:cxn>
                <a:cxn ang="0">
                  <a:pos x="T2" y="T3"/>
                </a:cxn>
                <a:cxn ang="0">
                  <a:pos x="T4" y="T5"/>
                </a:cxn>
                <a:cxn ang="0">
                  <a:pos x="T6" y="T7"/>
                </a:cxn>
                <a:cxn ang="0">
                  <a:pos x="T8" y="T9"/>
                </a:cxn>
                <a:cxn ang="0">
                  <a:pos x="T10" y="T11"/>
                </a:cxn>
              </a:cxnLst>
              <a:rect l="0" t="0" r="r" b="b"/>
              <a:pathLst>
                <a:path w="287" h="275">
                  <a:moveTo>
                    <a:pt x="0" y="72"/>
                  </a:moveTo>
                  <a:lnTo>
                    <a:pt x="0" y="72"/>
                  </a:lnTo>
                  <a:lnTo>
                    <a:pt x="228" y="0"/>
                  </a:lnTo>
                  <a:cubicBezTo>
                    <a:pt x="251" y="74"/>
                    <a:pt x="271" y="149"/>
                    <a:pt x="287" y="227"/>
                  </a:cubicBezTo>
                  <a:lnTo>
                    <a:pt x="53" y="275"/>
                  </a:lnTo>
                  <a:cubicBezTo>
                    <a:pt x="39" y="206"/>
                    <a:pt x="21" y="138"/>
                    <a:pt x="0" y="7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68" name="Freeform 317"/>
            <p:cNvSpPr>
              <a:spLocks/>
            </p:cNvSpPr>
            <p:nvPr/>
          </p:nvSpPr>
          <p:spPr bwMode="auto">
            <a:xfrm>
              <a:off x="5346899" y="4389685"/>
              <a:ext cx="255588" cy="239713"/>
            </a:xfrm>
            <a:custGeom>
              <a:avLst/>
              <a:gdLst>
                <a:gd name="T0" fmla="*/ 234 w 269"/>
                <a:gd name="T1" fmla="*/ 0 h 251"/>
                <a:gd name="T2" fmla="*/ 234 w 269"/>
                <a:gd name="T3" fmla="*/ 0 h 251"/>
                <a:gd name="T4" fmla="*/ 269 w 269"/>
                <a:gd name="T5" fmla="*/ 226 h 251"/>
                <a:gd name="T6" fmla="*/ 32 w 269"/>
                <a:gd name="T7" fmla="*/ 251 h 251"/>
                <a:gd name="T8" fmla="*/ 0 w 269"/>
                <a:gd name="T9" fmla="*/ 48 h 251"/>
                <a:gd name="T10" fmla="*/ 234 w 269"/>
                <a:gd name="T11" fmla="*/ 0 h 251"/>
              </a:gdLst>
              <a:ahLst/>
              <a:cxnLst>
                <a:cxn ang="0">
                  <a:pos x="T0" y="T1"/>
                </a:cxn>
                <a:cxn ang="0">
                  <a:pos x="T2" y="T3"/>
                </a:cxn>
                <a:cxn ang="0">
                  <a:pos x="T4" y="T5"/>
                </a:cxn>
                <a:cxn ang="0">
                  <a:pos x="T6" y="T7"/>
                </a:cxn>
                <a:cxn ang="0">
                  <a:pos x="T8" y="T9"/>
                </a:cxn>
                <a:cxn ang="0">
                  <a:pos x="T10" y="T11"/>
                </a:cxn>
              </a:cxnLst>
              <a:rect l="0" t="0" r="r" b="b"/>
              <a:pathLst>
                <a:path w="269" h="251">
                  <a:moveTo>
                    <a:pt x="234" y="0"/>
                  </a:moveTo>
                  <a:lnTo>
                    <a:pt x="234" y="0"/>
                  </a:lnTo>
                  <a:cubicBezTo>
                    <a:pt x="249" y="74"/>
                    <a:pt x="261" y="149"/>
                    <a:pt x="269" y="226"/>
                  </a:cubicBezTo>
                  <a:lnTo>
                    <a:pt x="32" y="251"/>
                  </a:lnTo>
                  <a:cubicBezTo>
                    <a:pt x="25" y="182"/>
                    <a:pt x="14" y="115"/>
                    <a:pt x="0" y="48"/>
                  </a:cubicBezTo>
                  <a:lnTo>
                    <a:pt x="234"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69" name="Freeform 321"/>
            <p:cNvSpPr>
              <a:spLocks/>
            </p:cNvSpPr>
            <p:nvPr/>
          </p:nvSpPr>
          <p:spPr bwMode="auto">
            <a:xfrm>
              <a:off x="5138937" y="3767385"/>
              <a:ext cx="295275" cy="285750"/>
            </a:xfrm>
            <a:custGeom>
              <a:avLst/>
              <a:gdLst>
                <a:gd name="T0" fmla="*/ 0 w 309"/>
                <a:gd name="T1" fmla="*/ 115 h 298"/>
                <a:gd name="T2" fmla="*/ 0 w 309"/>
                <a:gd name="T3" fmla="*/ 115 h 298"/>
                <a:gd name="T4" fmla="*/ 7 w 309"/>
                <a:gd name="T5" fmla="*/ 112 h 298"/>
                <a:gd name="T6" fmla="*/ 209 w 309"/>
                <a:gd name="T7" fmla="*/ 0 h 298"/>
                <a:gd name="T8" fmla="*/ 309 w 309"/>
                <a:gd name="T9" fmla="*/ 203 h 298"/>
                <a:gd name="T10" fmla="*/ 91 w 309"/>
                <a:gd name="T11" fmla="*/ 298 h 298"/>
                <a:gd name="T12" fmla="*/ 0 w 309"/>
                <a:gd name="T13" fmla="*/ 115 h 298"/>
              </a:gdLst>
              <a:ahLst/>
              <a:cxnLst>
                <a:cxn ang="0">
                  <a:pos x="T0" y="T1"/>
                </a:cxn>
                <a:cxn ang="0">
                  <a:pos x="T2" y="T3"/>
                </a:cxn>
                <a:cxn ang="0">
                  <a:pos x="T4" y="T5"/>
                </a:cxn>
                <a:cxn ang="0">
                  <a:pos x="T6" y="T7"/>
                </a:cxn>
                <a:cxn ang="0">
                  <a:pos x="T8" y="T9"/>
                </a:cxn>
                <a:cxn ang="0">
                  <a:pos x="T10" y="T11"/>
                </a:cxn>
                <a:cxn ang="0">
                  <a:pos x="T12" y="T13"/>
                </a:cxn>
              </a:cxnLst>
              <a:rect l="0" t="0" r="r" b="b"/>
              <a:pathLst>
                <a:path w="309" h="298">
                  <a:moveTo>
                    <a:pt x="0" y="115"/>
                  </a:moveTo>
                  <a:lnTo>
                    <a:pt x="0" y="115"/>
                  </a:lnTo>
                  <a:lnTo>
                    <a:pt x="7" y="112"/>
                  </a:lnTo>
                  <a:lnTo>
                    <a:pt x="209" y="0"/>
                  </a:lnTo>
                  <a:cubicBezTo>
                    <a:pt x="245" y="66"/>
                    <a:pt x="279" y="134"/>
                    <a:pt x="309" y="203"/>
                  </a:cubicBezTo>
                  <a:lnTo>
                    <a:pt x="91" y="298"/>
                  </a:lnTo>
                  <a:cubicBezTo>
                    <a:pt x="63" y="236"/>
                    <a:pt x="33" y="175"/>
                    <a:pt x="0" y="11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70" name="Freeform 319"/>
            <p:cNvSpPr>
              <a:spLocks/>
            </p:cNvSpPr>
            <p:nvPr/>
          </p:nvSpPr>
          <p:spPr bwMode="auto">
            <a:xfrm>
              <a:off x="5226249" y="3961060"/>
              <a:ext cx="287338" cy="279400"/>
            </a:xfrm>
            <a:custGeom>
              <a:avLst/>
              <a:gdLst>
                <a:gd name="T0" fmla="*/ 0 w 301"/>
                <a:gd name="T1" fmla="*/ 95 h 292"/>
                <a:gd name="T2" fmla="*/ 0 w 301"/>
                <a:gd name="T3" fmla="*/ 95 h 292"/>
                <a:gd name="T4" fmla="*/ 218 w 301"/>
                <a:gd name="T5" fmla="*/ 0 h 292"/>
                <a:gd name="T6" fmla="*/ 301 w 301"/>
                <a:gd name="T7" fmla="*/ 220 h 292"/>
                <a:gd name="T8" fmla="*/ 73 w 301"/>
                <a:gd name="T9" fmla="*/ 292 h 292"/>
                <a:gd name="T10" fmla="*/ 0 w 301"/>
                <a:gd name="T11" fmla="*/ 95 h 292"/>
              </a:gdLst>
              <a:ahLst/>
              <a:cxnLst>
                <a:cxn ang="0">
                  <a:pos x="T0" y="T1"/>
                </a:cxn>
                <a:cxn ang="0">
                  <a:pos x="T2" y="T3"/>
                </a:cxn>
                <a:cxn ang="0">
                  <a:pos x="T4" y="T5"/>
                </a:cxn>
                <a:cxn ang="0">
                  <a:pos x="T6" y="T7"/>
                </a:cxn>
                <a:cxn ang="0">
                  <a:pos x="T8" y="T9"/>
                </a:cxn>
                <a:cxn ang="0">
                  <a:pos x="T10" y="T11"/>
                </a:cxn>
              </a:cxnLst>
              <a:rect l="0" t="0" r="r" b="b"/>
              <a:pathLst>
                <a:path w="301" h="292">
                  <a:moveTo>
                    <a:pt x="0" y="95"/>
                  </a:moveTo>
                  <a:lnTo>
                    <a:pt x="0" y="95"/>
                  </a:lnTo>
                  <a:lnTo>
                    <a:pt x="218" y="0"/>
                  </a:lnTo>
                  <a:cubicBezTo>
                    <a:pt x="249" y="72"/>
                    <a:pt x="277" y="145"/>
                    <a:pt x="301" y="220"/>
                  </a:cubicBezTo>
                  <a:lnTo>
                    <a:pt x="73" y="292"/>
                  </a:lnTo>
                  <a:cubicBezTo>
                    <a:pt x="52" y="225"/>
                    <a:pt x="27" y="159"/>
                    <a:pt x="0"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71" name="Freeform 8"/>
            <p:cNvSpPr>
              <a:spLocks/>
            </p:cNvSpPr>
            <p:nvPr/>
          </p:nvSpPr>
          <p:spPr bwMode="auto">
            <a:xfrm>
              <a:off x="3083124" y="4970710"/>
              <a:ext cx="177800" cy="219075"/>
            </a:xfrm>
            <a:custGeom>
              <a:avLst/>
              <a:gdLst>
                <a:gd name="T0" fmla="*/ 186 w 186"/>
                <a:gd name="T1" fmla="*/ 229 h 229"/>
                <a:gd name="T2" fmla="*/ 186 w 186"/>
                <a:gd name="T3" fmla="*/ 229 h 229"/>
                <a:gd name="T4" fmla="*/ 0 w 186"/>
                <a:gd name="T5" fmla="*/ 229 h 229"/>
                <a:gd name="T6" fmla="*/ 0 w 186"/>
                <a:gd name="T7" fmla="*/ 0 h 229"/>
                <a:gd name="T8" fmla="*/ 186 w 186"/>
                <a:gd name="T9" fmla="*/ 0 h 229"/>
                <a:gd name="T10" fmla="*/ 186 w 186"/>
                <a:gd name="T11" fmla="*/ 229 h 229"/>
              </a:gdLst>
              <a:ahLst/>
              <a:cxnLst>
                <a:cxn ang="0">
                  <a:pos x="T0" y="T1"/>
                </a:cxn>
                <a:cxn ang="0">
                  <a:pos x="T2" y="T3"/>
                </a:cxn>
                <a:cxn ang="0">
                  <a:pos x="T4" y="T5"/>
                </a:cxn>
                <a:cxn ang="0">
                  <a:pos x="T6" y="T7"/>
                </a:cxn>
                <a:cxn ang="0">
                  <a:pos x="T8" y="T9"/>
                </a:cxn>
                <a:cxn ang="0">
                  <a:pos x="T10" y="T11"/>
                </a:cxn>
              </a:cxnLst>
              <a:rect l="0" t="0" r="r" b="b"/>
              <a:pathLst>
                <a:path w="186" h="229">
                  <a:moveTo>
                    <a:pt x="186" y="229"/>
                  </a:moveTo>
                  <a:lnTo>
                    <a:pt x="186" y="229"/>
                  </a:lnTo>
                  <a:lnTo>
                    <a:pt x="0" y="229"/>
                  </a:lnTo>
                  <a:lnTo>
                    <a:pt x="0" y="0"/>
                  </a:lnTo>
                  <a:lnTo>
                    <a:pt x="186" y="0"/>
                  </a:lnTo>
                  <a:lnTo>
                    <a:pt x="186" y="229"/>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72" name="Freeform 10"/>
            <p:cNvSpPr>
              <a:spLocks/>
            </p:cNvSpPr>
            <p:nvPr/>
          </p:nvSpPr>
          <p:spPr bwMode="auto">
            <a:xfrm>
              <a:off x="3260924" y="4970710"/>
              <a:ext cx="176213" cy="219075"/>
            </a:xfrm>
            <a:custGeom>
              <a:avLst/>
              <a:gdLst>
                <a:gd name="T0" fmla="*/ 185 w 185"/>
                <a:gd name="T1" fmla="*/ 229 h 229"/>
                <a:gd name="T2" fmla="*/ 185 w 185"/>
                <a:gd name="T3" fmla="*/ 229 h 229"/>
                <a:gd name="T4" fmla="*/ 0 w 185"/>
                <a:gd name="T5" fmla="*/ 229 h 229"/>
                <a:gd name="T6" fmla="*/ 0 w 185"/>
                <a:gd name="T7" fmla="*/ 0 h 229"/>
                <a:gd name="T8" fmla="*/ 185 w 185"/>
                <a:gd name="T9" fmla="*/ 0 h 229"/>
                <a:gd name="T10" fmla="*/ 185 w 185"/>
                <a:gd name="T11" fmla="*/ 229 h 229"/>
              </a:gdLst>
              <a:ahLst/>
              <a:cxnLst>
                <a:cxn ang="0">
                  <a:pos x="T0" y="T1"/>
                </a:cxn>
                <a:cxn ang="0">
                  <a:pos x="T2" y="T3"/>
                </a:cxn>
                <a:cxn ang="0">
                  <a:pos x="T4" y="T5"/>
                </a:cxn>
                <a:cxn ang="0">
                  <a:pos x="T6" y="T7"/>
                </a:cxn>
                <a:cxn ang="0">
                  <a:pos x="T8" y="T9"/>
                </a:cxn>
                <a:cxn ang="0">
                  <a:pos x="T10" y="T11"/>
                </a:cxn>
              </a:cxnLst>
              <a:rect l="0" t="0" r="r" b="b"/>
              <a:pathLst>
                <a:path w="185" h="229">
                  <a:moveTo>
                    <a:pt x="185" y="229"/>
                  </a:moveTo>
                  <a:lnTo>
                    <a:pt x="185" y="229"/>
                  </a:lnTo>
                  <a:lnTo>
                    <a:pt x="0" y="229"/>
                  </a:lnTo>
                  <a:lnTo>
                    <a:pt x="0" y="0"/>
                  </a:lnTo>
                  <a:lnTo>
                    <a:pt x="185" y="0"/>
                  </a:lnTo>
                  <a:lnTo>
                    <a:pt x="185" y="229"/>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73" name="Freeform 299"/>
            <p:cNvSpPr>
              <a:spLocks/>
            </p:cNvSpPr>
            <p:nvPr/>
          </p:nvSpPr>
          <p:spPr bwMode="auto">
            <a:xfrm>
              <a:off x="3260924" y="5351710"/>
              <a:ext cx="176213" cy="219075"/>
            </a:xfrm>
            <a:custGeom>
              <a:avLst/>
              <a:gdLst>
                <a:gd name="T0" fmla="*/ 185 w 185"/>
                <a:gd name="T1" fmla="*/ 230 h 230"/>
                <a:gd name="T2" fmla="*/ 185 w 185"/>
                <a:gd name="T3" fmla="*/ 230 h 230"/>
                <a:gd name="T4" fmla="*/ 0 w 185"/>
                <a:gd name="T5" fmla="*/ 230 h 230"/>
                <a:gd name="T6" fmla="*/ 0 w 185"/>
                <a:gd name="T7" fmla="*/ 0 h 230"/>
                <a:gd name="T8" fmla="*/ 185 w 185"/>
                <a:gd name="T9" fmla="*/ 0 h 230"/>
                <a:gd name="T10" fmla="*/ 185 w 185"/>
                <a:gd name="T11" fmla="*/ 230 h 230"/>
              </a:gdLst>
              <a:ahLst/>
              <a:cxnLst>
                <a:cxn ang="0">
                  <a:pos x="T0" y="T1"/>
                </a:cxn>
                <a:cxn ang="0">
                  <a:pos x="T2" y="T3"/>
                </a:cxn>
                <a:cxn ang="0">
                  <a:pos x="T4" y="T5"/>
                </a:cxn>
                <a:cxn ang="0">
                  <a:pos x="T6" y="T7"/>
                </a:cxn>
                <a:cxn ang="0">
                  <a:pos x="T8" y="T9"/>
                </a:cxn>
                <a:cxn ang="0">
                  <a:pos x="T10" y="T11"/>
                </a:cxn>
              </a:cxnLst>
              <a:rect l="0" t="0" r="r" b="b"/>
              <a:pathLst>
                <a:path w="185" h="230">
                  <a:moveTo>
                    <a:pt x="185" y="230"/>
                  </a:moveTo>
                  <a:lnTo>
                    <a:pt x="185" y="230"/>
                  </a:lnTo>
                  <a:lnTo>
                    <a:pt x="0" y="230"/>
                  </a:lnTo>
                  <a:lnTo>
                    <a:pt x="0" y="0"/>
                  </a:lnTo>
                  <a:lnTo>
                    <a:pt x="185" y="0"/>
                  </a:lnTo>
                  <a:lnTo>
                    <a:pt x="185" y="23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74" name="Freeform 327"/>
            <p:cNvSpPr>
              <a:spLocks/>
            </p:cNvSpPr>
            <p:nvPr/>
          </p:nvSpPr>
          <p:spPr bwMode="auto">
            <a:xfrm>
              <a:off x="3083124" y="5351710"/>
              <a:ext cx="177800" cy="219075"/>
            </a:xfrm>
            <a:custGeom>
              <a:avLst/>
              <a:gdLst>
                <a:gd name="T0" fmla="*/ 186 w 186"/>
                <a:gd name="T1" fmla="*/ 230 h 230"/>
                <a:gd name="T2" fmla="*/ 186 w 186"/>
                <a:gd name="T3" fmla="*/ 230 h 230"/>
                <a:gd name="T4" fmla="*/ 0 w 186"/>
                <a:gd name="T5" fmla="*/ 230 h 230"/>
                <a:gd name="T6" fmla="*/ 0 w 186"/>
                <a:gd name="T7" fmla="*/ 0 h 230"/>
                <a:gd name="T8" fmla="*/ 186 w 186"/>
                <a:gd name="T9" fmla="*/ 0 h 230"/>
                <a:gd name="T10" fmla="*/ 186 w 186"/>
                <a:gd name="T11" fmla="*/ 230 h 230"/>
              </a:gdLst>
              <a:ahLst/>
              <a:cxnLst>
                <a:cxn ang="0">
                  <a:pos x="T0" y="T1"/>
                </a:cxn>
                <a:cxn ang="0">
                  <a:pos x="T2" y="T3"/>
                </a:cxn>
                <a:cxn ang="0">
                  <a:pos x="T4" y="T5"/>
                </a:cxn>
                <a:cxn ang="0">
                  <a:pos x="T6" y="T7"/>
                </a:cxn>
                <a:cxn ang="0">
                  <a:pos x="T8" y="T9"/>
                </a:cxn>
                <a:cxn ang="0">
                  <a:pos x="T10" y="T11"/>
                </a:cxn>
              </a:cxnLst>
              <a:rect l="0" t="0" r="r" b="b"/>
              <a:pathLst>
                <a:path w="186" h="230">
                  <a:moveTo>
                    <a:pt x="186" y="230"/>
                  </a:moveTo>
                  <a:lnTo>
                    <a:pt x="186" y="230"/>
                  </a:lnTo>
                  <a:lnTo>
                    <a:pt x="0" y="230"/>
                  </a:lnTo>
                  <a:lnTo>
                    <a:pt x="0" y="0"/>
                  </a:lnTo>
                  <a:lnTo>
                    <a:pt x="186" y="0"/>
                  </a:lnTo>
                  <a:lnTo>
                    <a:pt x="186" y="23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75" name="Freeform 12"/>
            <p:cNvSpPr>
              <a:spLocks/>
            </p:cNvSpPr>
            <p:nvPr/>
          </p:nvSpPr>
          <p:spPr bwMode="auto">
            <a:xfrm>
              <a:off x="3922912" y="5258048"/>
              <a:ext cx="236538" cy="265113"/>
            </a:xfrm>
            <a:custGeom>
              <a:avLst/>
              <a:gdLst>
                <a:gd name="T0" fmla="*/ 162 w 249"/>
                <a:gd name="T1" fmla="*/ 0 h 276"/>
                <a:gd name="T2" fmla="*/ 162 w 249"/>
                <a:gd name="T3" fmla="*/ 0 h 276"/>
                <a:gd name="T4" fmla="*/ 249 w 249"/>
                <a:gd name="T5" fmla="*/ 212 h 276"/>
                <a:gd name="T6" fmla="*/ 59 w 249"/>
                <a:gd name="T7" fmla="*/ 276 h 276"/>
                <a:gd name="T8" fmla="*/ 0 w 249"/>
                <a:gd name="T9" fmla="*/ 54 h 276"/>
                <a:gd name="T10" fmla="*/ 162 w 249"/>
                <a:gd name="T11" fmla="*/ 0 h 276"/>
              </a:gdLst>
              <a:ahLst/>
              <a:cxnLst>
                <a:cxn ang="0">
                  <a:pos x="T0" y="T1"/>
                </a:cxn>
                <a:cxn ang="0">
                  <a:pos x="T2" y="T3"/>
                </a:cxn>
                <a:cxn ang="0">
                  <a:pos x="T4" y="T5"/>
                </a:cxn>
                <a:cxn ang="0">
                  <a:pos x="T6" y="T7"/>
                </a:cxn>
                <a:cxn ang="0">
                  <a:pos x="T8" y="T9"/>
                </a:cxn>
                <a:cxn ang="0">
                  <a:pos x="T10" y="T11"/>
                </a:cxn>
              </a:cxnLst>
              <a:rect l="0" t="0" r="r" b="b"/>
              <a:pathLst>
                <a:path w="249" h="276">
                  <a:moveTo>
                    <a:pt x="162" y="0"/>
                  </a:moveTo>
                  <a:lnTo>
                    <a:pt x="162" y="0"/>
                  </a:lnTo>
                  <a:lnTo>
                    <a:pt x="249" y="212"/>
                  </a:lnTo>
                  <a:cubicBezTo>
                    <a:pt x="187" y="237"/>
                    <a:pt x="124" y="259"/>
                    <a:pt x="59" y="276"/>
                  </a:cubicBezTo>
                  <a:lnTo>
                    <a:pt x="0" y="54"/>
                  </a:lnTo>
                  <a:cubicBezTo>
                    <a:pt x="55" y="40"/>
                    <a:pt x="109" y="22"/>
                    <a:pt x="162"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76" name="Freeform 14"/>
            <p:cNvSpPr>
              <a:spLocks/>
            </p:cNvSpPr>
            <p:nvPr/>
          </p:nvSpPr>
          <p:spPr bwMode="auto">
            <a:xfrm>
              <a:off x="3772099" y="5310435"/>
              <a:ext cx="206375" cy="247650"/>
            </a:xfrm>
            <a:custGeom>
              <a:avLst/>
              <a:gdLst>
                <a:gd name="T0" fmla="*/ 158 w 217"/>
                <a:gd name="T1" fmla="*/ 0 h 259"/>
                <a:gd name="T2" fmla="*/ 158 w 217"/>
                <a:gd name="T3" fmla="*/ 0 h 259"/>
                <a:gd name="T4" fmla="*/ 217 w 217"/>
                <a:gd name="T5" fmla="*/ 222 h 259"/>
                <a:gd name="T6" fmla="*/ 31 w 217"/>
                <a:gd name="T7" fmla="*/ 259 h 259"/>
                <a:gd name="T8" fmla="*/ 0 w 217"/>
                <a:gd name="T9" fmla="*/ 32 h 259"/>
                <a:gd name="T10" fmla="*/ 158 w 217"/>
                <a:gd name="T11" fmla="*/ 0 h 259"/>
              </a:gdLst>
              <a:ahLst/>
              <a:cxnLst>
                <a:cxn ang="0">
                  <a:pos x="T0" y="T1"/>
                </a:cxn>
                <a:cxn ang="0">
                  <a:pos x="T2" y="T3"/>
                </a:cxn>
                <a:cxn ang="0">
                  <a:pos x="T4" y="T5"/>
                </a:cxn>
                <a:cxn ang="0">
                  <a:pos x="T6" y="T7"/>
                </a:cxn>
                <a:cxn ang="0">
                  <a:pos x="T8" y="T9"/>
                </a:cxn>
                <a:cxn ang="0">
                  <a:pos x="T10" y="T11"/>
                </a:cxn>
              </a:cxnLst>
              <a:rect l="0" t="0" r="r" b="b"/>
              <a:pathLst>
                <a:path w="217" h="259">
                  <a:moveTo>
                    <a:pt x="158" y="0"/>
                  </a:moveTo>
                  <a:lnTo>
                    <a:pt x="158" y="0"/>
                  </a:lnTo>
                  <a:lnTo>
                    <a:pt x="217" y="222"/>
                  </a:lnTo>
                  <a:cubicBezTo>
                    <a:pt x="156" y="238"/>
                    <a:pt x="93" y="251"/>
                    <a:pt x="31" y="259"/>
                  </a:cubicBezTo>
                  <a:lnTo>
                    <a:pt x="0" y="32"/>
                  </a:lnTo>
                  <a:cubicBezTo>
                    <a:pt x="54" y="24"/>
                    <a:pt x="106" y="14"/>
                    <a:pt x="158"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77" name="Freeform 16"/>
            <p:cNvSpPr>
              <a:spLocks/>
            </p:cNvSpPr>
            <p:nvPr/>
          </p:nvSpPr>
          <p:spPr bwMode="auto">
            <a:xfrm>
              <a:off x="3613349" y="5340598"/>
              <a:ext cx="187325" cy="230188"/>
            </a:xfrm>
            <a:custGeom>
              <a:avLst/>
              <a:gdLst>
                <a:gd name="T0" fmla="*/ 166 w 197"/>
                <a:gd name="T1" fmla="*/ 0 h 241"/>
                <a:gd name="T2" fmla="*/ 166 w 197"/>
                <a:gd name="T3" fmla="*/ 0 h 241"/>
                <a:gd name="T4" fmla="*/ 197 w 197"/>
                <a:gd name="T5" fmla="*/ 227 h 241"/>
                <a:gd name="T6" fmla="*/ 1 w 197"/>
                <a:gd name="T7" fmla="*/ 241 h 241"/>
                <a:gd name="T8" fmla="*/ 0 w 197"/>
                <a:gd name="T9" fmla="*/ 11 h 241"/>
                <a:gd name="T10" fmla="*/ 166 w 197"/>
                <a:gd name="T11" fmla="*/ 0 h 241"/>
              </a:gdLst>
              <a:ahLst/>
              <a:cxnLst>
                <a:cxn ang="0">
                  <a:pos x="T0" y="T1"/>
                </a:cxn>
                <a:cxn ang="0">
                  <a:pos x="T2" y="T3"/>
                </a:cxn>
                <a:cxn ang="0">
                  <a:pos x="T4" y="T5"/>
                </a:cxn>
                <a:cxn ang="0">
                  <a:pos x="T6" y="T7"/>
                </a:cxn>
                <a:cxn ang="0">
                  <a:pos x="T8" y="T9"/>
                </a:cxn>
                <a:cxn ang="0">
                  <a:pos x="T10" y="T11"/>
                </a:cxn>
              </a:cxnLst>
              <a:rect l="0" t="0" r="r" b="b"/>
              <a:pathLst>
                <a:path w="197" h="241">
                  <a:moveTo>
                    <a:pt x="166" y="0"/>
                  </a:moveTo>
                  <a:lnTo>
                    <a:pt x="166" y="0"/>
                  </a:lnTo>
                  <a:lnTo>
                    <a:pt x="197" y="227"/>
                  </a:lnTo>
                  <a:cubicBezTo>
                    <a:pt x="132" y="236"/>
                    <a:pt x="66" y="240"/>
                    <a:pt x="1" y="241"/>
                  </a:cubicBezTo>
                  <a:lnTo>
                    <a:pt x="0" y="11"/>
                  </a:lnTo>
                  <a:cubicBezTo>
                    <a:pt x="56" y="11"/>
                    <a:pt x="111" y="7"/>
                    <a:pt x="166"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78" name="Freeform 18"/>
            <p:cNvSpPr>
              <a:spLocks/>
            </p:cNvSpPr>
            <p:nvPr/>
          </p:nvSpPr>
          <p:spPr bwMode="auto">
            <a:xfrm>
              <a:off x="3764162" y="5700960"/>
              <a:ext cx="196850" cy="241300"/>
            </a:xfrm>
            <a:custGeom>
              <a:avLst/>
              <a:gdLst>
                <a:gd name="T0" fmla="*/ 162 w 207"/>
                <a:gd name="T1" fmla="*/ 0 h 252"/>
                <a:gd name="T2" fmla="*/ 162 w 207"/>
                <a:gd name="T3" fmla="*/ 0 h 252"/>
                <a:gd name="T4" fmla="*/ 207 w 207"/>
                <a:gd name="T5" fmla="*/ 225 h 252"/>
                <a:gd name="T6" fmla="*/ 23 w 207"/>
                <a:gd name="T7" fmla="*/ 252 h 252"/>
                <a:gd name="T8" fmla="*/ 0 w 207"/>
                <a:gd name="T9" fmla="*/ 24 h 252"/>
                <a:gd name="T10" fmla="*/ 162 w 207"/>
                <a:gd name="T11" fmla="*/ 0 h 252"/>
              </a:gdLst>
              <a:ahLst/>
              <a:cxnLst>
                <a:cxn ang="0">
                  <a:pos x="T0" y="T1"/>
                </a:cxn>
                <a:cxn ang="0">
                  <a:pos x="T2" y="T3"/>
                </a:cxn>
                <a:cxn ang="0">
                  <a:pos x="T4" y="T5"/>
                </a:cxn>
                <a:cxn ang="0">
                  <a:pos x="T6" y="T7"/>
                </a:cxn>
                <a:cxn ang="0">
                  <a:pos x="T8" y="T9"/>
                </a:cxn>
                <a:cxn ang="0">
                  <a:pos x="T10" y="T11"/>
                </a:cxn>
              </a:cxnLst>
              <a:rect l="0" t="0" r="r" b="b"/>
              <a:pathLst>
                <a:path w="207" h="252">
                  <a:moveTo>
                    <a:pt x="162" y="0"/>
                  </a:moveTo>
                  <a:lnTo>
                    <a:pt x="162" y="0"/>
                  </a:lnTo>
                  <a:lnTo>
                    <a:pt x="207" y="225"/>
                  </a:lnTo>
                  <a:cubicBezTo>
                    <a:pt x="146" y="237"/>
                    <a:pt x="85" y="246"/>
                    <a:pt x="23" y="252"/>
                  </a:cubicBezTo>
                  <a:lnTo>
                    <a:pt x="0" y="24"/>
                  </a:lnTo>
                  <a:cubicBezTo>
                    <a:pt x="55" y="19"/>
                    <a:pt x="109" y="11"/>
                    <a:pt x="162"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79" name="Freeform 20"/>
            <p:cNvSpPr>
              <a:spLocks/>
            </p:cNvSpPr>
            <p:nvPr/>
          </p:nvSpPr>
          <p:spPr bwMode="auto">
            <a:xfrm>
              <a:off x="2559249" y="5700960"/>
              <a:ext cx="196850" cy="241300"/>
            </a:xfrm>
            <a:custGeom>
              <a:avLst/>
              <a:gdLst>
                <a:gd name="T0" fmla="*/ 45 w 207"/>
                <a:gd name="T1" fmla="*/ 0 h 252"/>
                <a:gd name="T2" fmla="*/ 45 w 207"/>
                <a:gd name="T3" fmla="*/ 0 h 252"/>
                <a:gd name="T4" fmla="*/ 0 w 207"/>
                <a:gd name="T5" fmla="*/ 225 h 252"/>
                <a:gd name="T6" fmla="*/ 184 w 207"/>
                <a:gd name="T7" fmla="*/ 252 h 252"/>
                <a:gd name="T8" fmla="*/ 207 w 207"/>
                <a:gd name="T9" fmla="*/ 24 h 252"/>
                <a:gd name="T10" fmla="*/ 45 w 207"/>
                <a:gd name="T11" fmla="*/ 0 h 252"/>
              </a:gdLst>
              <a:ahLst/>
              <a:cxnLst>
                <a:cxn ang="0">
                  <a:pos x="T0" y="T1"/>
                </a:cxn>
                <a:cxn ang="0">
                  <a:pos x="T2" y="T3"/>
                </a:cxn>
                <a:cxn ang="0">
                  <a:pos x="T4" y="T5"/>
                </a:cxn>
                <a:cxn ang="0">
                  <a:pos x="T6" y="T7"/>
                </a:cxn>
                <a:cxn ang="0">
                  <a:pos x="T8" y="T9"/>
                </a:cxn>
                <a:cxn ang="0">
                  <a:pos x="T10" y="T11"/>
                </a:cxn>
              </a:cxnLst>
              <a:rect l="0" t="0" r="r" b="b"/>
              <a:pathLst>
                <a:path w="207" h="252">
                  <a:moveTo>
                    <a:pt x="45" y="0"/>
                  </a:moveTo>
                  <a:lnTo>
                    <a:pt x="45" y="0"/>
                  </a:lnTo>
                  <a:lnTo>
                    <a:pt x="0" y="225"/>
                  </a:lnTo>
                  <a:cubicBezTo>
                    <a:pt x="61" y="237"/>
                    <a:pt x="122" y="246"/>
                    <a:pt x="184" y="252"/>
                  </a:cubicBezTo>
                  <a:lnTo>
                    <a:pt x="207" y="24"/>
                  </a:lnTo>
                  <a:cubicBezTo>
                    <a:pt x="152" y="19"/>
                    <a:pt x="99" y="11"/>
                    <a:pt x="45"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80" name="Freeform 22"/>
            <p:cNvSpPr>
              <a:spLocks/>
            </p:cNvSpPr>
            <p:nvPr/>
          </p:nvSpPr>
          <p:spPr bwMode="auto">
            <a:xfrm>
              <a:off x="2733874" y="5723185"/>
              <a:ext cx="173038" cy="228600"/>
            </a:xfrm>
            <a:custGeom>
              <a:avLst/>
              <a:gdLst>
                <a:gd name="T0" fmla="*/ 23 w 181"/>
                <a:gd name="T1" fmla="*/ 0 h 238"/>
                <a:gd name="T2" fmla="*/ 23 w 181"/>
                <a:gd name="T3" fmla="*/ 0 h 238"/>
                <a:gd name="T4" fmla="*/ 0 w 181"/>
                <a:gd name="T5" fmla="*/ 228 h 238"/>
                <a:gd name="T6" fmla="*/ 180 w 181"/>
                <a:gd name="T7" fmla="*/ 238 h 238"/>
                <a:gd name="T8" fmla="*/ 181 w 181"/>
                <a:gd name="T9" fmla="*/ 9 h 238"/>
                <a:gd name="T10" fmla="*/ 23 w 181"/>
                <a:gd name="T11" fmla="*/ 0 h 238"/>
              </a:gdLst>
              <a:ahLst/>
              <a:cxnLst>
                <a:cxn ang="0">
                  <a:pos x="T0" y="T1"/>
                </a:cxn>
                <a:cxn ang="0">
                  <a:pos x="T2" y="T3"/>
                </a:cxn>
                <a:cxn ang="0">
                  <a:pos x="T4" y="T5"/>
                </a:cxn>
                <a:cxn ang="0">
                  <a:pos x="T6" y="T7"/>
                </a:cxn>
                <a:cxn ang="0">
                  <a:pos x="T8" y="T9"/>
                </a:cxn>
                <a:cxn ang="0">
                  <a:pos x="T10" y="T11"/>
                </a:cxn>
              </a:cxnLst>
              <a:rect l="0" t="0" r="r" b="b"/>
              <a:pathLst>
                <a:path w="181" h="238">
                  <a:moveTo>
                    <a:pt x="23" y="0"/>
                  </a:moveTo>
                  <a:lnTo>
                    <a:pt x="23" y="0"/>
                  </a:lnTo>
                  <a:lnTo>
                    <a:pt x="0" y="228"/>
                  </a:lnTo>
                  <a:cubicBezTo>
                    <a:pt x="59" y="234"/>
                    <a:pt x="119" y="238"/>
                    <a:pt x="180" y="238"/>
                  </a:cubicBezTo>
                  <a:lnTo>
                    <a:pt x="181" y="9"/>
                  </a:lnTo>
                  <a:cubicBezTo>
                    <a:pt x="128" y="8"/>
                    <a:pt x="75" y="6"/>
                    <a:pt x="23"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81" name="Freeform 267"/>
            <p:cNvSpPr>
              <a:spLocks/>
            </p:cNvSpPr>
            <p:nvPr/>
          </p:nvSpPr>
          <p:spPr bwMode="auto">
            <a:xfrm>
              <a:off x="3083124" y="5732710"/>
              <a:ext cx="354013" cy="219075"/>
            </a:xfrm>
            <a:custGeom>
              <a:avLst/>
              <a:gdLst>
                <a:gd name="T0" fmla="*/ 0 w 371"/>
                <a:gd name="T1" fmla="*/ 229 h 229"/>
                <a:gd name="T2" fmla="*/ 0 w 371"/>
                <a:gd name="T3" fmla="*/ 229 h 229"/>
                <a:gd name="T4" fmla="*/ 371 w 371"/>
                <a:gd name="T5" fmla="*/ 229 h 229"/>
                <a:gd name="T6" fmla="*/ 371 w 371"/>
                <a:gd name="T7" fmla="*/ 0 h 229"/>
                <a:gd name="T8" fmla="*/ 0 w 371"/>
                <a:gd name="T9" fmla="*/ 0 h 229"/>
                <a:gd name="T10" fmla="*/ 0 w 371"/>
                <a:gd name="T11" fmla="*/ 229 h 229"/>
              </a:gdLst>
              <a:ahLst/>
              <a:cxnLst>
                <a:cxn ang="0">
                  <a:pos x="T0" y="T1"/>
                </a:cxn>
                <a:cxn ang="0">
                  <a:pos x="T2" y="T3"/>
                </a:cxn>
                <a:cxn ang="0">
                  <a:pos x="T4" y="T5"/>
                </a:cxn>
                <a:cxn ang="0">
                  <a:pos x="T6" y="T7"/>
                </a:cxn>
                <a:cxn ang="0">
                  <a:pos x="T8" y="T9"/>
                </a:cxn>
                <a:cxn ang="0">
                  <a:pos x="T10" y="T11"/>
                </a:cxn>
              </a:cxnLst>
              <a:rect l="0" t="0" r="r" b="b"/>
              <a:pathLst>
                <a:path w="371" h="229">
                  <a:moveTo>
                    <a:pt x="0" y="229"/>
                  </a:moveTo>
                  <a:lnTo>
                    <a:pt x="0" y="229"/>
                  </a:lnTo>
                  <a:lnTo>
                    <a:pt x="371" y="229"/>
                  </a:lnTo>
                  <a:lnTo>
                    <a:pt x="371" y="0"/>
                  </a:lnTo>
                  <a:lnTo>
                    <a:pt x="0" y="0"/>
                  </a:lnTo>
                  <a:lnTo>
                    <a:pt x="0" y="229"/>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82" name="Freeform 329"/>
            <p:cNvSpPr>
              <a:spLocks/>
            </p:cNvSpPr>
            <p:nvPr/>
          </p:nvSpPr>
          <p:spPr bwMode="auto">
            <a:xfrm>
              <a:off x="3613349" y="5723185"/>
              <a:ext cx="173038" cy="228600"/>
            </a:xfrm>
            <a:custGeom>
              <a:avLst/>
              <a:gdLst>
                <a:gd name="T0" fmla="*/ 158 w 181"/>
                <a:gd name="T1" fmla="*/ 0 h 238"/>
                <a:gd name="T2" fmla="*/ 158 w 181"/>
                <a:gd name="T3" fmla="*/ 0 h 238"/>
                <a:gd name="T4" fmla="*/ 181 w 181"/>
                <a:gd name="T5" fmla="*/ 228 h 238"/>
                <a:gd name="T6" fmla="*/ 2 w 181"/>
                <a:gd name="T7" fmla="*/ 238 h 238"/>
                <a:gd name="T8" fmla="*/ 0 w 181"/>
                <a:gd name="T9" fmla="*/ 9 h 238"/>
                <a:gd name="T10" fmla="*/ 158 w 181"/>
                <a:gd name="T11" fmla="*/ 0 h 238"/>
              </a:gdLst>
              <a:ahLst/>
              <a:cxnLst>
                <a:cxn ang="0">
                  <a:pos x="T0" y="T1"/>
                </a:cxn>
                <a:cxn ang="0">
                  <a:pos x="T2" y="T3"/>
                </a:cxn>
                <a:cxn ang="0">
                  <a:pos x="T4" y="T5"/>
                </a:cxn>
                <a:cxn ang="0">
                  <a:pos x="T6" y="T7"/>
                </a:cxn>
                <a:cxn ang="0">
                  <a:pos x="T8" y="T9"/>
                </a:cxn>
                <a:cxn ang="0">
                  <a:pos x="T10" y="T11"/>
                </a:cxn>
              </a:cxnLst>
              <a:rect l="0" t="0" r="r" b="b"/>
              <a:pathLst>
                <a:path w="181" h="238">
                  <a:moveTo>
                    <a:pt x="158" y="0"/>
                  </a:moveTo>
                  <a:lnTo>
                    <a:pt x="158" y="0"/>
                  </a:lnTo>
                  <a:lnTo>
                    <a:pt x="181" y="228"/>
                  </a:lnTo>
                  <a:cubicBezTo>
                    <a:pt x="122" y="234"/>
                    <a:pt x="62" y="238"/>
                    <a:pt x="2" y="238"/>
                  </a:cubicBezTo>
                  <a:lnTo>
                    <a:pt x="0" y="9"/>
                  </a:lnTo>
                  <a:cubicBezTo>
                    <a:pt x="53" y="8"/>
                    <a:pt x="106" y="6"/>
                    <a:pt x="158" y="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8" name="AutoShape 3"/>
            <p:cNvSpPr>
              <a:spLocks noChangeAspect="1" noChangeArrowheads="1" noTextEdit="1"/>
            </p:cNvSpPr>
            <p:nvPr/>
          </p:nvSpPr>
          <p:spPr bwMode="auto">
            <a:xfrm>
              <a:off x="911424" y="3028280"/>
              <a:ext cx="10325100" cy="2921000"/>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366" name="Freeform 287"/>
            <p:cNvSpPr>
              <a:spLocks/>
            </p:cNvSpPr>
            <p:nvPr/>
          </p:nvSpPr>
          <p:spPr bwMode="auto">
            <a:xfrm>
              <a:off x="6731199" y="3768055"/>
              <a:ext cx="295275" cy="285750"/>
            </a:xfrm>
            <a:custGeom>
              <a:avLst/>
              <a:gdLst>
                <a:gd name="T0" fmla="*/ 309 w 309"/>
                <a:gd name="T1" fmla="*/ 115 h 298"/>
                <a:gd name="T2" fmla="*/ 309 w 309"/>
                <a:gd name="T3" fmla="*/ 115 h 298"/>
                <a:gd name="T4" fmla="*/ 302 w 309"/>
                <a:gd name="T5" fmla="*/ 112 h 298"/>
                <a:gd name="T6" fmla="*/ 101 w 309"/>
                <a:gd name="T7" fmla="*/ 0 h 298"/>
                <a:gd name="T8" fmla="*/ 0 w 309"/>
                <a:gd name="T9" fmla="*/ 203 h 298"/>
                <a:gd name="T10" fmla="*/ 219 w 309"/>
                <a:gd name="T11" fmla="*/ 298 h 298"/>
                <a:gd name="T12" fmla="*/ 309 w 309"/>
                <a:gd name="T13" fmla="*/ 115 h 298"/>
              </a:gdLst>
              <a:ahLst/>
              <a:cxnLst>
                <a:cxn ang="0">
                  <a:pos x="T0" y="T1"/>
                </a:cxn>
                <a:cxn ang="0">
                  <a:pos x="T2" y="T3"/>
                </a:cxn>
                <a:cxn ang="0">
                  <a:pos x="T4" y="T5"/>
                </a:cxn>
                <a:cxn ang="0">
                  <a:pos x="T6" y="T7"/>
                </a:cxn>
                <a:cxn ang="0">
                  <a:pos x="T8" y="T9"/>
                </a:cxn>
                <a:cxn ang="0">
                  <a:pos x="T10" y="T11"/>
                </a:cxn>
                <a:cxn ang="0">
                  <a:pos x="T12" y="T13"/>
                </a:cxn>
              </a:cxnLst>
              <a:rect l="0" t="0" r="r" b="b"/>
              <a:pathLst>
                <a:path w="309" h="298">
                  <a:moveTo>
                    <a:pt x="309" y="115"/>
                  </a:moveTo>
                  <a:lnTo>
                    <a:pt x="309" y="115"/>
                  </a:lnTo>
                  <a:lnTo>
                    <a:pt x="302" y="112"/>
                  </a:lnTo>
                  <a:lnTo>
                    <a:pt x="101" y="0"/>
                  </a:lnTo>
                  <a:cubicBezTo>
                    <a:pt x="64" y="66"/>
                    <a:pt x="30" y="134"/>
                    <a:pt x="0" y="203"/>
                  </a:cubicBezTo>
                  <a:lnTo>
                    <a:pt x="219" y="298"/>
                  </a:lnTo>
                  <a:cubicBezTo>
                    <a:pt x="246" y="236"/>
                    <a:pt x="276" y="175"/>
                    <a:pt x="309" y="11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67" name="Freeform 285"/>
            <p:cNvSpPr>
              <a:spLocks/>
            </p:cNvSpPr>
            <p:nvPr/>
          </p:nvSpPr>
          <p:spPr bwMode="auto">
            <a:xfrm>
              <a:off x="6653412" y="3961730"/>
              <a:ext cx="287338" cy="279400"/>
            </a:xfrm>
            <a:custGeom>
              <a:avLst/>
              <a:gdLst>
                <a:gd name="T0" fmla="*/ 301 w 301"/>
                <a:gd name="T1" fmla="*/ 95 h 292"/>
                <a:gd name="T2" fmla="*/ 301 w 301"/>
                <a:gd name="T3" fmla="*/ 95 h 292"/>
                <a:gd name="T4" fmla="*/ 82 w 301"/>
                <a:gd name="T5" fmla="*/ 0 h 292"/>
                <a:gd name="T6" fmla="*/ 0 w 301"/>
                <a:gd name="T7" fmla="*/ 220 h 292"/>
                <a:gd name="T8" fmla="*/ 227 w 301"/>
                <a:gd name="T9" fmla="*/ 292 h 292"/>
                <a:gd name="T10" fmla="*/ 301 w 301"/>
                <a:gd name="T11" fmla="*/ 95 h 292"/>
              </a:gdLst>
              <a:ahLst/>
              <a:cxnLst>
                <a:cxn ang="0">
                  <a:pos x="T0" y="T1"/>
                </a:cxn>
                <a:cxn ang="0">
                  <a:pos x="T2" y="T3"/>
                </a:cxn>
                <a:cxn ang="0">
                  <a:pos x="T4" y="T5"/>
                </a:cxn>
                <a:cxn ang="0">
                  <a:pos x="T6" y="T7"/>
                </a:cxn>
                <a:cxn ang="0">
                  <a:pos x="T8" y="T9"/>
                </a:cxn>
                <a:cxn ang="0">
                  <a:pos x="T10" y="T11"/>
                </a:cxn>
              </a:cxnLst>
              <a:rect l="0" t="0" r="r" b="b"/>
              <a:pathLst>
                <a:path w="301" h="292">
                  <a:moveTo>
                    <a:pt x="301" y="95"/>
                  </a:moveTo>
                  <a:lnTo>
                    <a:pt x="301" y="95"/>
                  </a:lnTo>
                  <a:lnTo>
                    <a:pt x="82" y="0"/>
                  </a:lnTo>
                  <a:cubicBezTo>
                    <a:pt x="51" y="72"/>
                    <a:pt x="23" y="145"/>
                    <a:pt x="0" y="220"/>
                  </a:cubicBezTo>
                  <a:lnTo>
                    <a:pt x="227" y="292"/>
                  </a:lnTo>
                  <a:cubicBezTo>
                    <a:pt x="248" y="225"/>
                    <a:pt x="273" y="159"/>
                    <a:pt x="301"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68" name="Freeform 283"/>
            <p:cNvSpPr>
              <a:spLocks/>
            </p:cNvSpPr>
            <p:nvPr/>
          </p:nvSpPr>
          <p:spPr bwMode="auto">
            <a:xfrm>
              <a:off x="6596262" y="4172868"/>
              <a:ext cx="273050" cy="263525"/>
            </a:xfrm>
            <a:custGeom>
              <a:avLst/>
              <a:gdLst>
                <a:gd name="T0" fmla="*/ 287 w 287"/>
                <a:gd name="T1" fmla="*/ 72 h 275"/>
                <a:gd name="T2" fmla="*/ 287 w 287"/>
                <a:gd name="T3" fmla="*/ 72 h 275"/>
                <a:gd name="T4" fmla="*/ 60 w 287"/>
                <a:gd name="T5" fmla="*/ 0 h 275"/>
                <a:gd name="T6" fmla="*/ 0 w 287"/>
                <a:gd name="T7" fmla="*/ 227 h 275"/>
                <a:gd name="T8" fmla="*/ 234 w 287"/>
                <a:gd name="T9" fmla="*/ 275 h 275"/>
                <a:gd name="T10" fmla="*/ 287 w 287"/>
                <a:gd name="T11" fmla="*/ 72 h 275"/>
              </a:gdLst>
              <a:ahLst/>
              <a:cxnLst>
                <a:cxn ang="0">
                  <a:pos x="T0" y="T1"/>
                </a:cxn>
                <a:cxn ang="0">
                  <a:pos x="T2" y="T3"/>
                </a:cxn>
                <a:cxn ang="0">
                  <a:pos x="T4" y="T5"/>
                </a:cxn>
                <a:cxn ang="0">
                  <a:pos x="T6" y="T7"/>
                </a:cxn>
                <a:cxn ang="0">
                  <a:pos x="T8" y="T9"/>
                </a:cxn>
                <a:cxn ang="0">
                  <a:pos x="T10" y="T11"/>
                </a:cxn>
              </a:cxnLst>
              <a:rect l="0" t="0" r="r" b="b"/>
              <a:pathLst>
                <a:path w="287" h="275">
                  <a:moveTo>
                    <a:pt x="287" y="72"/>
                  </a:moveTo>
                  <a:lnTo>
                    <a:pt x="287" y="72"/>
                  </a:lnTo>
                  <a:lnTo>
                    <a:pt x="60" y="0"/>
                  </a:lnTo>
                  <a:cubicBezTo>
                    <a:pt x="36" y="74"/>
                    <a:pt x="16" y="149"/>
                    <a:pt x="0" y="227"/>
                  </a:cubicBezTo>
                  <a:lnTo>
                    <a:pt x="234" y="275"/>
                  </a:lnTo>
                  <a:cubicBezTo>
                    <a:pt x="248" y="206"/>
                    <a:pt x="266" y="138"/>
                    <a:pt x="287" y="7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69" name="Freeform 24"/>
            <p:cNvSpPr>
              <a:spLocks/>
            </p:cNvSpPr>
            <p:nvPr/>
          </p:nvSpPr>
          <p:spPr bwMode="auto">
            <a:xfrm>
              <a:off x="8005962" y="5258718"/>
              <a:ext cx="236538" cy="265113"/>
            </a:xfrm>
            <a:custGeom>
              <a:avLst/>
              <a:gdLst>
                <a:gd name="T0" fmla="*/ 88 w 249"/>
                <a:gd name="T1" fmla="*/ 0 h 276"/>
                <a:gd name="T2" fmla="*/ 88 w 249"/>
                <a:gd name="T3" fmla="*/ 0 h 276"/>
                <a:gd name="T4" fmla="*/ 0 w 249"/>
                <a:gd name="T5" fmla="*/ 212 h 276"/>
                <a:gd name="T6" fmla="*/ 190 w 249"/>
                <a:gd name="T7" fmla="*/ 276 h 276"/>
                <a:gd name="T8" fmla="*/ 249 w 249"/>
                <a:gd name="T9" fmla="*/ 54 h 276"/>
                <a:gd name="T10" fmla="*/ 88 w 249"/>
                <a:gd name="T11" fmla="*/ 0 h 276"/>
              </a:gdLst>
              <a:ahLst/>
              <a:cxnLst>
                <a:cxn ang="0">
                  <a:pos x="T0" y="T1"/>
                </a:cxn>
                <a:cxn ang="0">
                  <a:pos x="T2" y="T3"/>
                </a:cxn>
                <a:cxn ang="0">
                  <a:pos x="T4" y="T5"/>
                </a:cxn>
                <a:cxn ang="0">
                  <a:pos x="T6" y="T7"/>
                </a:cxn>
                <a:cxn ang="0">
                  <a:pos x="T8" y="T9"/>
                </a:cxn>
                <a:cxn ang="0">
                  <a:pos x="T10" y="T11"/>
                </a:cxn>
              </a:cxnLst>
              <a:rect l="0" t="0" r="r" b="b"/>
              <a:pathLst>
                <a:path w="249" h="276">
                  <a:moveTo>
                    <a:pt x="88" y="0"/>
                  </a:moveTo>
                  <a:lnTo>
                    <a:pt x="88" y="0"/>
                  </a:lnTo>
                  <a:lnTo>
                    <a:pt x="0" y="212"/>
                  </a:lnTo>
                  <a:cubicBezTo>
                    <a:pt x="62" y="237"/>
                    <a:pt x="126" y="259"/>
                    <a:pt x="190" y="276"/>
                  </a:cubicBezTo>
                  <a:lnTo>
                    <a:pt x="249" y="54"/>
                  </a:lnTo>
                  <a:cubicBezTo>
                    <a:pt x="194" y="40"/>
                    <a:pt x="140" y="22"/>
                    <a:pt x="88"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70" name="Freeform 26"/>
            <p:cNvSpPr>
              <a:spLocks/>
            </p:cNvSpPr>
            <p:nvPr/>
          </p:nvSpPr>
          <p:spPr bwMode="auto">
            <a:xfrm>
              <a:off x="8186937" y="5311105"/>
              <a:ext cx="206375" cy="247650"/>
            </a:xfrm>
            <a:custGeom>
              <a:avLst/>
              <a:gdLst>
                <a:gd name="T0" fmla="*/ 59 w 217"/>
                <a:gd name="T1" fmla="*/ 0 h 259"/>
                <a:gd name="T2" fmla="*/ 59 w 217"/>
                <a:gd name="T3" fmla="*/ 0 h 259"/>
                <a:gd name="T4" fmla="*/ 0 w 217"/>
                <a:gd name="T5" fmla="*/ 222 h 259"/>
                <a:gd name="T6" fmla="*/ 187 w 217"/>
                <a:gd name="T7" fmla="*/ 259 h 259"/>
                <a:gd name="T8" fmla="*/ 217 w 217"/>
                <a:gd name="T9" fmla="*/ 32 h 259"/>
                <a:gd name="T10" fmla="*/ 59 w 217"/>
                <a:gd name="T11" fmla="*/ 0 h 259"/>
              </a:gdLst>
              <a:ahLst/>
              <a:cxnLst>
                <a:cxn ang="0">
                  <a:pos x="T0" y="T1"/>
                </a:cxn>
                <a:cxn ang="0">
                  <a:pos x="T2" y="T3"/>
                </a:cxn>
                <a:cxn ang="0">
                  <a:pos x="T4" y="T5"/>
                </a:cxn>
                <a:cxn ang="0">
                  <a:pos x="T6" y="T7"/>
                </a:cxn>
                <a:cxn ang="0">
                  <a:pos x="T8" y="T9"/>
                </a:cxn>
                <a:cxn ang="0">
                  <a:pos x="T10" y="T11"/>
                </a:cxn>
              </a:cxnLst>
              <a:rect l="0" t="0" r="r" b="b"/>
              <a:pathLst>
                <a:path w="217" h="259">
                  <a:moveTo>
                    <a:pt x="59" y="0"/>
                  </a:moveTo>
                  <a:lnTo>
                    <a:pt x="59" y="0"/>
                  </a:lnTo>
                  <a:lnTo>
                    <a:pt x="0" y="222"/>
                  </a:lnTo>
                  <a:cubicBezTo>
                    <a:pt x="61" y="238"/>
                    <a:pt x="124" y="251"/>
                    <a:pt x="187" y="259"/>
                  </a:cubicBezTo>
                  <a:lnTo>
                    <a:pt x="217" y="32"/>
                  </a:lnTo>
                  <a:cubicBezTo>
                    <a:pt x="164" y="24"/>
                    <a:pt x="111" y="14"/>
                    <a:pt x="59"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71" name="Freeform 28"/>
            <p:cNvSpPr>
              <a:spLocks/>
            </p:cNvSpPr>
            <p:nvPr/>
          </p:nvSpPr>
          <p:spPr bwMode="auto">
            <a:xfrm>
              <a:off x="8364737" y="5341268"/>
              <a:ext cx="187325" cy="230188"/>
            </a:xfrm>
            <a:custGeom>
              <a:avLst/>
              <a:gdLst>
                <a:gd name="T0" fmla="*/ 30 w 196"/>
                <a:gd name="T1" fmla="*/ 0 h 241"/>
                <a:gd name="T2" fmla="*/ 30 w 196"/>
                <a:gd name="T3" fmla="*/ 0 h 241"/>
                <a:gd name="T4" fmla="*/ 0 w 196"/>
                <a:gd name="T5" fmla="*/ 227 h 241"/>
                <a:gd name="T6" fmla="*/ 195 w 196"/>
                <a:gd name="T7" fmla="*/ 241 h 241"/>
                <a:gd name="T8" fmla="*/ 196 w 196"/>
                <a:gd name="T9" fmla="*/ 11 h 241"/>
                <a:gd name="T10" fmla="*/ 30 w 196"/>
                <a:gd name="T11" fmla="*/ 0 h 241"/>
              </a:gdLst>
              <a:ahLst/>
              <a:cxnLst>
                <a:cxn ang="0">
                  <a:pos x="T0" y="T1"/>
                </a:cxn>
                <a:cxn ang="0">
                  <a:pos x="T2" y="T3"/>
                </a:cxn>
                <a:cxn ang="0">
                  <a:pos x="T4" y="T5"/>
                </a:cxn>
                <a:cxn ang="0">
                  <a:pos x="T6" y="T7"/>
                </a:cxn>
                <a:cxn ang="0">
                  <a:pos x="T8" y="T9"/>
                </a:cxn>
                <a:cxn ang="0">
                  <a:pos x="T10" y="T11"/>
                </a:cxn>
              </a:cxnLst>
              <a:rect l="0" t="0" r="r" b="b"/>
              <a:pathLst>
                <a:path w="196" h="241">
                  <a:moveTo>
                    <a:pt x="30" y="0"/>
                  </a:moveTo>
                  <a:lnTo>
                    <a:pt x="30" y="0"/>
                  </a:lnTo>
                  <a:lnTo>
                    <a:pt x="0" y="227"/>
                  </a:lnTo>
                  <a:cubicBezTo>
                    <a:pt x="64" y="236"/>
                    <a:pt x="130" y="240"/>
                    <a:pt x="195" y="241"/>
                  </a:cubicBezTo>
                  <a:lnTo>
                    <a:pt x="196" y="11"/>
                  </a:lnTo>
                  <a:cubicBezTo>
                    <a:pt x="140" y="11"/>
                    <a:pt x="85" y="7"/>
                    <a:pt x="30"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72" name="Freeform 265"/>
            <p:cNvSpPr>
              <a:spLocks/>
            </p:cNvSpPr>
            <p:nvPr/>
          </p:nvSpPr>
          <p:spPr bwMode="auto">
            <a:xfrm>
              <a:off x="6562924" y="4390355"/>
              <a:ext cx="255588" cy="239713"/>
            </a:xfrm>
            <a:custGeom>
              <a:avLst/>
              <a:gdLst>
                <a:gd name="T0" fmla="*/ 35 w 269"/>
                <a:gd name="T1" fmla="*/ 0 h 251"/>
                <a:gd name="T2" fmla="*/ 35 w 269"/>
                <a:gd name="T3" fmla="*/ 0 h 251"/>
                <a:gd name="T4" fmla="*/ 0 w 269"/>
                <a:gd name="T5" fmla="*/ 226 h 251"/>
                <a:gd name="T6" fmla="*/ 237 w 269"/>
                <a:gd name="T7" fmla="*/ 251 h 251"/>
                <a:gd name="T8" fmla="*/ 269 w 269"/>
                <a:gd name="T9" fmla="*/ 48 h 251"/>
                <a:gd name="T10" fmla="*/ 35 w 269"/>
                <a:gd name="T11" fmla="*/ 0 h 251"/>
              </a:gdLst>
              <a:ahLst/>
              <a:cxnLst>
                <a:cxn ang="0">
                  <a:pos x="T0" y="T1"/>
                </a:cxn>
                <a:cxn ang="0">
                  <a:pos x="T2" y="T3"/>
                </a:cxn>
                <a:cxn ang="0">
                  <a:pos x="T4" y="T5"/>
                </a:cxn>
                <a:cxn ang="0">
                  <a:pos x="T6" y="T7"/>
                </a:cxn>
                <a:cxn ang="0">
                  <a:pos x="T8" y="T9"/>
                </a:cxn>
                <a:cxn ang="0">
                  <a:pos x="T10" y="T11"/>
                </a:cxn>
              </a:cxnLst>
              <a:rect l="0" t="0" r="r" b="b"/>
              <a:pathLst>
                <a:path w="269" h="251">
                  <a:moveTo>
                    <a:pt x="35" y="0"/>
                  </a:moveTo>
                  <a:lnTo>
                    <a:pt x="35" y="0"/>
                  </a:lnTo>
                  <a:cubicBezTo>
                    <a:pt x="20" y="74"/>
                    <a:pt x="8" y="149"/>
                    <a:pt x="0" y="226"/>
                  </a:cubicBezTo>
                  <a:lnTo>
                    <a:pt x="237" y="251"/>
                  </a:lnTo>
                  <a:cubicBezTo>
                    <a:pt x="244" y="182"/>
                    <a:pt x="255" y="115"/>
                    <a:pt x="269" y="48"/>
                  </a:cubicBezTo>
                  <a:lnTo>
                    <a:pt x="35"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74" name="Freeform 249"/>
            <p:cNvSpPr>
              <a:spLocks/>
            </p:cNvSpPr>
            <p:nvPr/>
          </p:nvSpPr>
          <p:spPr bwMode="auto">
            <a:xfrm>
              <a:off x="8232974" y="3285455"/>
              <a:ext cx="339725" cy="304800"/>
            </a:xfrm>
            <a:custGeom>
              <a:avLst/>
              <a:gdLst>
                <a:gd name="T0" fmla="*/ 357 w 357"/>
                <a:gd name="T1" fmla="*/ 233 h 319"/>
                <a:gd name="T2" fmla="*/ 357 w 357"/>
                <a:gd name="T3" fmla="*/ 233 h 319"/>
                <a:gd name="T4" fmla="*/ 308 w 357"/>
                <a:gd name="T5" fmla="*/ 0 h 319"/>
                <a:gd name="T6" fmla="*/ 0 w 357"/>
                <a:gd name="T7" fmla="*/ 101 h 319"/>
                <a:gd name="T8" fmla="*/ 98 w 357"/>
                <a:gd name="T9" fmla="*/ 319 h 319"/>
                <a:gd name="T10" fmla="*/ 357 w 357"/>
                <a:gd name="T11" fmla="*/ 233 h 319"/>
              </a:gdLst>
              <a:ahLst/>
              <a:cxnLst>
                <a:cxn ang="0">
                  <a:pos x="T0" y="T1"/>
                </a:cxn>
                <a:cxn ang="0">
                  <a:pos x="T2" y="T3"/>
                </a:cxn>
                <a:cxn ang="0">
                  <a:pos x="T4" y="T5"/>
                </a:cxn>
                <a:cxn ang="0">
                  <a:pos x="T6" y="T7"/>
                </a:cxn>
                <a:cxn ang="0">
                  <a:pos x="T8" y="T9"/>
                </a:cxn>
                <a:cxn ang="0">
                  <a:pos x="T10" y="T11"/>
                </a:cxn>
              </a:cxnLst>
              <a:rect l="0" t="0" r="r" b="b"/>
              <a:pathLst>
                <a:path w="357" h="319">
                  <a:moveTo>
                    <a:pt x="357" y="233"/>
                  </a:moveTo>
                  <a:lnTo>
                    <a:pt x="357" y="233"/>
                  </a:lnTo>
                  <a:lnTo>
                    <a:pt x="308" y="0"/>
                  </a:lnTo>
                  <a:cubicBezTo>
                    <a:pt x="201" y="23"/>
                    <a:pt x="98" y="57"/>
                    <a:pt x="0" y="101"/>
                  </a:cubicBezTo>
                  <a:lnTo>
                    <a:pt x="98" y="319"/>
                  </a:lnTo>
                  <a:cubicBezTo>
                    <a:pt x="181" y="281"/>
                    <a:pt x="267" y="252"/>
                    <a:pt x="357" y="23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75" name="Freeform 251"/>
            <p:cNvSpPr>
              <a:spLocks/>
            </p:cNvSpPr>
            <p:nvPr/>
          </p:nvSpPr>
          <p:spPr bwMode="auto">
            <a:xfrm>
              <a:off x="8526662" y="3253705"/>
              <a:ext cx="298450" cy="254000"/>
            </a:xfrm>
            <a:custGeom>
              <a:avLst/>
              <a:gdLst>
                <a:gd name="T0" fmla="*/ 314 w 314"/>
                <a:gd name="T1" fmla="*/ 239 h 266"/>
                <a:gd name="T2" fmla="*/ 314 w 314"/>
                <a:gd name="T3" fmla="*/ 239 h 266"/>
                <a:gd name="T4" fmla="*/ 314 w 314"/>
                <a:gd name="T5" fmla="*/ 0 h 266"/>
                <a:gd name="T6" fmla="*/ 0 w 314"/>
                <a:gd name="T7" fmla="*/ 33 h 266"/>
                <a:gd name="T8" fmla="*/ 49 w 314"/>
                <a:gd name="T9" fmla="*/ 266 h 266"/>
                <a:gd name="T10" fmla="*/ 314 w 314"/>
                <a:gd name="T11" fmla="*/ 239 h 266"/>
              </a:gdLst>
              <a:ahLst/>
              <a:cxnLst>
                <a:cxn ang="0">
                  <a:pos x="T0" y="T1"/>
                </a:cxn>
                <a:cxn ang="0">
                  <a:pos x="T2" y="T3"/>
                </a:cxn>
                <a:cxn ang="0">
                  <a:pos x="T4" y="T5"/>
                </a:cxn>
                <a:cxn ang="0">
                  <a:pos x="T6" y="T7"/>
                </a:cxn>
                <a:cxn ang="0">
                  <a:pos x="T8" y="T9"/>
                </a:cxn>
                <a:cxn ang="0">
                  <a:pos x="T10" y="T11"/>
                </a:cxn>
              </a:cxnLst>
              <a:rect l="0" t="0" r="r" b="b"/>
              <a:pathLst>
                <a:path w="314" h="266">
                  <a:moveTo>
                    <a:pt x="314" y="239"/>
                  </a:moveTo>
                  <a:lnTo>
                    <a:pt x="314" y="239"/>
                  </a:lnTo>
                  <a:lnTo>
                    <a:pt x="314" y="0"/>
                  </a:lnTo>
                  <a:cubicBezTo>
                    <a:pt x="206" y="0"/>
                    <a:pt x="101" y="12"/>
                    <a:pt x="0" y="33"/>
                  </a:cubicBezTo>
                  <a:lnTo>
                    <a:pt x="49" y="266"/>
                  </a:lnTo>
                  <a:cubicBezTo>
                    <a:pt x="135" y="248"/>
                    <a:pt x="223" y="239"/>
                    <a:pt x="314" y="23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76" name="Freeform 269"/>
            <p:cNvSpPr>
              <a:spLocks/>
            </p:cNvSpPr>
            <p:nvPr/>
          </p:nvSpPr>
          <p:spPr bwMode="auto">
            <a:xfrm>
              <a:off x="7566224" y="3763293"/>
              <a:ext cx="334963" cy="344488"/>
            </a:xfrm>
            <a:custGeom>
              <a:avLst/>
              <a:gdLst>
                <a:gd name="T0" fmla="*/ 351 w 351"/>
                <a:gd name="T1" fmla="*/ 154 h 360"/>
                <a:gd name="T2" fmla="*/ 351 w 351"/>
                <a:gd name="T3" fmla="*/ 154 h 360"/>
                <a:gd name="T4" fmla="*/ 170 w 351"/>
                <a:gd name="T5" fmla="*/ 0 h 360"/>
                <a:gd name="T6" fmla="*/ 0 w 351"/>
                <a:gd name="T7" fmla="*/ 244 h 360"/>
                <a:gd name="T8" fmla="*/ 209 w 351"/>
                <a:gd name="T9" fmla="*/ 360 h 360"/>
                <a:gd name="T10" fmla="*/ 351 w 351"/>
                <a:gd name="T11" fmla="*/ 154 h 360"/>
              </a:gdLst>
              <a:ahLst/>
              <a:cxnLst>
                <a:cxn ang="0">
                  <a:pos x="T0" y="T1"/>
                </a:cxn>
                <a:cxn ang="0">
                  <a:pos x="T2" y="T3"/>
                </a:cxn>
                <a:cxn ang="0">
                  <a:pos x="T4" y="T5"/>
                </a:cxn>
                <a:cxn ang="0">
                  <a:pos x="T6" y="T7"/>
                </a:cxn>
                <a:cxn ang="0">
                  <a:pos x="T8" y="T9"/>
                </a:cxn>
                <a:cxn ang="0">
                  <a:pos x="T10" y="T11"/>
                </a:cxn>
              </a:cxnLst>
              <a:rect l="0" t="0" r="r" b="b"/>
              <a:pathLst>
                <a:path w="351" h="360">
                  <a:moveTo>
                    <a:pt x="351" y="154"/>
                  </a:moveTo>
                  <a:lnTo>
                    <a:pt x="351" y="154"/>
                  </a:lnTo>
                  <a:lnTo>
                    <a:pt x="170" y="0"/>
                  </a:lnTo>
                  <a:cubicBezTo>
                    <a:pt x="106" y="75"/>
                    <a:pt x="49" y="157"/>
                    <a:pt x="0" y="244"/>
                  </a:cubicBezTo>
                  <a:lnTo>
                    <a:pt x="209" y="360"/>
                  </a:lnTo>
                  <a:cubicBezTo>
                    <a:pt x="250" y="286"/>
                    <a:pt x="297" y="218"/>
                    <a:pt x="351" y="154"/>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77" name="Freeform 271"/>
            <p:cNvSpPr>
              <a:spLocks/>
            </p:cNvSpPr>
            <p:nvPr/>
          </p:nvSpPr>
          <p:spPr bwMode="auto">
            <a:xfrm>
              <a:off x="7728149" y="3548980"/>
              <a:ext cx="363538" cy="361950"/>
            </a:xfrm>
            <a:custGeom>
              <a:avLst/>
              <a:gdLst>
                <a:gd name="T0" fmla="*/ 380 w 380"/>
                <a:gd name="T1" fmla="*/ 190 h 378"/>
                <a:gd name="T2" fmla="*/ 380 w 380"/>
                <a:gd name="T3" fmla="*/ 190 h 378"/>
                <a:gd name="T4" fmla="*/ 236 w 380"/>
                <a:gd name="T5" fmla="*/ 0 h 378"/>
                <a:gd name="T6" fmla="*/ 0 w 380"/>
                <a:gd name="T7" fmla="*/ 224 h 378"/>
                <a:gd name="T8" fmla="*/ 181 w 380"/>
                <a:gd name="T9" fmla="*/ 378 h 378"/>
                <a:gd name="T10" fmla="*/ 380 w 380"/>
                <a:gd name="T11" fmla="*/ 190 h 378"/>
              </a:gdLst>
              <a:ahLst/>
              <a:cxnLst>
                <a:cxn ang="0">
                  <a:pos x="T0" y="T1"/>
                </a:cxn>
                <a:cxn ang="0">
                  <a:pos x="T2" y="T3"/>
                </a:cxn>
                <a:cxn ang="0">
                  <a:pos x="T4" y="T5"/>
                </a:cxn>
                <a:cxn ang="0">
                  <a:pos x="T6" y="T7"/>
                </a:cxn>
                <a:cxn ang="0">
                  <a:pos x="T8" y="T9"/>
                </a:cxn>
                <a:cxn ang="0">
                  <a:pos x="T10" y="T11"/>
                </a:cxn>
              </a:cxnLst>
              <a:rect l="0" t="0" r="r" b="b"/>
              <a:pathLst>
                <a:path w="380" h="378">
                  <a:moveTo>
                    <a:pt x="380" y="190"/>
                  </a:moveTo>
                  <a:lnTo>
                    <a:pt x="380" y="190"/>
                  </a:lnTo>
                  <a:lnTo>
                    <a:pt x="236" y="0"/>
                  </a:lnTo>
                  <a:cubicBezTo>
                    <a:pt x="149" y="66"/>
                    <a:pt x="70" y="141"/>
                    <a:pt x="0" y="224"/>
                  </a:cubicBezTo>
                  <a:lnTo>
                    <a:pt x="181" y="378"/>
                  </a:lnTo>
                  <a:cubicBezTo>
                    <a:pt x="241" y="309"/>
                    <a:pt x="307" y="245"/>
                    <a:pt x="380" y="19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78" name="Freeform 293"/>
            <p:cNvSpPr>
              <a:spLocks/>
            </p:cNvSpPr>
            <p:nvPr/>
          </p:nvSpPr>
          <p:spPr bwMode="auto">
            <a:xfrm>
              <a:off x="7953574" y="3380705"/>
              <a:ext cx="373063" cy="349250"/>
            </a:xfrm>
            <a:custGeom>
              <a:avLst/>
              <a:gdLst>
                <a:gd name="T0" fmla="*/ 390 w 390"/>
                <a:gd name="T1" fmla="*/ 218 h 365"/>
                <a:gd name="T2" fmla="*/ 390 w 390"/>
                <a:gd name="T3" fmla="*/ 218 h 365"/>
                <a:gd name="T4" fmla="*/ 292 w 390"/>
                <a:gd name="T5" fmla="*/ 0 h 365"/>
                <a:gd name="T6" fmla="*/ 0 w 390"/>
                <a:gd name="T7" fmla="*/ 175 h 365"/>
                <a:gd name="T8" fmla="*/ 144 w 390"/>
                <a:gd name="T9" fmla="*/ 365 h 365"/>
                <a:gd name="T10" fmla="*/ 390 w 390"/>
                <a:gd name="T11" fmla="*/ 218 h 365"/>
              </a:gdLst>
              <a:ahLst/>
              <a:cxnLst>
                <a:cxn ang="0">
                  <a:pos x="T0" y="T1"/>
                </a:cxn>
                <a:cxn ang="0">
                  <a:pos x="T2" y="T3"/>
                </a:cxn>
                <a:cxn ang="0">
                  <a:pos x="T4" y="T5"/>
                </a:cxn>
                <a:cxn ang="0">
                  <a:pos x="T6" y="T7"/>
                </a:cxn>
                <a:cxn ang="0">
                  <a:pos x="T8" y="T9"/>
                </a:cxn>
                <a:cxn ang="0">
                  <a:pos x="T10" y="T11"/>
                </a:cxn>
              </a:cxnLst>
              <a:rect l="0" t="0" r="r" b="b"/>
              <a:pathLst>
                <a:path w="390" h="365">
                  <a:moveTo>
                    <a:pt x="390" y="218"/>
                  </a:moveTo>
                  <a:lnTo>
                    <a:pt x="390" y="218"/>
                  </a:lnTo>
                  <a:lnTo>
                    <a:pt x="292" y="0"/>
                  </a:lnTo>
                  <a:cubicBezTo>
                    <a:pt x="188" y="48"/>
                    <a:pt x="90" y="107"/>
                    <a:pt x="0" y="175"/>
                  </a:cubicBezTo>
                  <a:lnTo>
                    <a:pt x="144" y="365"/>
                  </a:lnTo>
                  <a:cubicBezTo>
                    <a:pt x="220" y="307"/>
                    <a:pt x="303" y="257"/>
                    <a:pt x="390" y="2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79" name="Freeform 259"/>
            <p:cNvSpPr>
              <a:spLocks/>
            </p:cNvSpPr>
            <p:nvPr/>
          </p:nvSpPr>
          <p:spPr bwMode="auto">
            <a:xfrm>
              <a:off x="7375724" y="4136355"/>
              <a:ext cx="312738" cy="331788"/>
            </a:xfrm>
            <a:custGeom>
              <a:avLst/>
              <a:gdLst>
                <a:gd name="T0" fmla="*/ 327 w 327"/>
                <a:gd name="T1" fmla="*/ 116 h 347"/>
                <a:gd name="T2" fmla="*/ 327 w 327"/>
                <a:gd name="T3" fmla="*/ 116 h 347"/>
                <a:gd name="T4" fmla="*/ 119 w 327"/>
                <a:gd name="T5" fmla="*/ 0 h 347"/>
                <a:gd name="T6" fmla="*/ 0 w 327"/>
                <a:gd name="T7" fmla="*/ 274 h 347"/>
                <a:gd name="T8" fmla="*/ 227 w 327"/>
                <a:gd name="T9" fmla="*/ 347 h 347"/>
                <a:gd name="T10" fmla="*/ 327 w 327"/>
                <a:gd name="T11" fmla="*/ 116 h 347"/>
              </a:gdLst>
              <a:ahLst/>
              <a:cxnLst>
                <a:cxn ang="0">
                  <a:pos x="T0" y="T1"/>
                </a:cxn>
                <a:cxn ang="0">
                  <a:pos x="T2" y="T3"/>
                </a:cxn>
                <a:cxn ang="0">
                  <a:pos x="T4" y="T5"/>
                </a:cxn>
                <a:cxn ang="0">
                  <a:pos x="T6" y="T7"/>
                </a:cxn>
                <a:cxn ang="0">
                  <a:pos x="T8" y="T9"/>
                </a:cxn>
                <a:cxn ang="0">
                  <a:pos x="T10" y="T11"/>
                </a:cxn>
              </a:cxnLst>
              <a:rect l="0" t="0" r="r" b="b"/>
              <a:pathLst>
                <a:path w="327" h="347">
                  <a:moveTo>
                    <a:pt x="327" y="116"/>
                  </a:moveTo>
                  <a:lnTo>
                    <a:pt x="327" y="116"/>
                  </a:lnTo>
                  <a:lnTo>
                    <a:pt x="119" y="0"/>
                  </a:lnTo>
                  <a:cubicBezTo>
                    <a:pt x="71" y="87"/>
                    <a:pt x="31" y="178"/>
                    <a:pt x="0" y="274"/>
                  </a:cubicBezTo>
                  <a:lnTo>
                    <a:pt x="227" y="347"/>
                  </a:lnTo>
                  <a:cubicBezTo>
                    <a:pt x="253" y="266"/>
                    <a:pt x="287" y="189"/>
                    <a:pt x="327" y="11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80" name="Freeform 273"/>
            <p:cNvSpPr>
              <a:spLocks/>
            </p:cNvSpPr>
            <p:nvPr/>
          </p:nvSpPr>
          <p:spPr bwMode="auto">
            <a:xfrm>
              <a:off x="7315399" y="4398293"/>
              <a:ext cx="277813" cy="312738"/>
            </a:xfrm>
            <a:custGeom>
              <a:avLst/>
              <a:gdLst>
                <a:gd name="T0" fmla="*/ 290 w 290"/>
                <a:gd name="T1" fmla="*/ 73 h 326"/>
                <a:gd name="T2" fmla="*/ 290 w 290"/>
                <a:gd name="T3" fmla="*/ 73 h 326"/>
                <a:gd name="T4" fmla="*/ 63 w 290"/>
                <a:gd name="T5" fmla="*/ 0 h 326"/>
                <a:gd name="T6" fmla="*/ 0 w 290"/>
                <a:gd name="T7" fmla="*/ 301 h 326"/>
                <a:gd name="T8" fmla="*/ 237 w 290"/>
                <a:gd name="T9" fmla="*/ 326 h 326"/>
                <a:gd name="T10" fmla="*/ 290 w 290"/>
                <a:gd name="T11" fmla="*/ 73 h 326"/>
              </a:gdLst>
              <a:ahLst/>
              <a:cxnLst>
                <a:cxn ang="0">
                  <a:pos x="T0" y="T1"/>
                </a:cxn>
                <a:cxn ang="0">
                  <a:pos x="T2" y="T3"/>
                </a:cxn>
                <a:cxn ang="0">
                  <a:pos x="T4" y="T5"/>
                </a:cxn>
                <a:cxn ang="0">
                  <a:pos x="T6" y="T7"/>
                </a:cxn>
                <a:cxn ang="0">
                  <a:pos x="T8" y="T9"/>
                </a:cxn>
                <a:cxn ang="0">
                  <a:pos x="T10" y="T11"/>
                </a:cxn>
              </a:cxnLst>
              <a:rect l="0" t="0" r="r" b="b"/>
              <a:pathLst>
                <a:path w="290" h="326">
                  <a:moveTo>
                    <a:pt x="290" y="73"/>
                  </a:moveTo>
                  <a:lnTo>
                    <a:pt x="290" y="73"/>
                  </a:lnTo>
                  <a:lnTo>
                    <a:pt x="63" y="0"/>
                  </a:lnTo>
                  <a:cubicBezTo>
                    <a:pt x="32" y="96"/>
                    <a:pt x="11" y="197"/>
                    <a:pt x="0" y="301"/>
                  </a:cubicBezTo>
                  <a:lnTo>
                    <a:pt x="237" y="326"/>
                  </a:lnTo>
                  <a:cubicBezTo>
                    <a:pt x="246" y="238"/>
                    <a:pt x="264" y="154"/>
                    <a:pt x="290" y="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81" name="Freeform 275"/>
            <p:cNvSpPr>
              <a:spLocks/>
            </p:cNvSpPr>
            <p:nvPr/>
          </p:nvSpPr>
          <p:spPr bwMode="auto">
            <a:xfrm>
              <a:off x="6939162" y="4409405"/>
              <a:ext cx="261938" cy="260350"/>
            </a:xfrm>
            <a:custGeom>
              <a:avLst/>
              <a:gdLst>
                <a:gd name="T0" fmla="*/ 43 w 275"/>
                <a:gd name="T1" fmla="*/ 0 h 273"/>
                <a:gd name="T2" fmla="*/ 43 w 275"/>
                <a:gd name="T3" fmla="*/ 0 h 273"/>
                <a:gd name="T4" fmla="*/ 0 w 275"/>
                <a:gd name="T5" fmla="*/ 248 h 273"/>
                <a:gd name="T6" fmla="*/ 237 w 275"/>
                <a:gd name="T7" fmla="*/ 273 h 273"/>
                <a:gd name="T8" fmla="*/ 275 w 275"/>
                <a:gd name="T9" fmla="*/ 56 h 273"/>
                <a:gd name="T10" fmla="*/ 43 w 275"/>
                <a:gd name="T11" fmla="*/ 0 h 273"/>
              </a:gdLst>
              <a:ahLst/>
              <a:cxnLst>
                <a:cxn ang="0">
                  <a:pos x="T0" y="T1"/>
                </a:cxn>
                <a:cxn ang="0">
                  <a:pos x="T2" y="T3"/>
                </a:cxn>
                <a:cxn ang="0">
                  <a:pos x="T4" y="T5"/>
                </a:cxn>
                <a:cxn ang="0">
                  <a:pos x="T6" y="T7"/>
                </a:cxn>
                <a:cxn ang="0">
                  <a:pos x="T8" y="T9"/>
                </a:cxn>
                <a:cxn ang="0">
                  <a:pos x="T10" y="T11"/>
                </a:cxn>
              </a:cxnLst>
              <a:rect l="0" t="0" r="r" b="b"/>
              <a:pathLst>
                <a:path w="275" h="273">
                  <a:moveTo>
                    <a:pt x="43" y="0"/>
                  </a:moveTo>
                  <a:lnTo>
                    <a:pt x="43" y="0"/>
                  </a:lnTo>
                  <a:cubicBezTo>
                    <a:pt x="23" y="81"/>
                    <a:pt x="9" y="163"/>
                    <a:pt x="0" y="248"/>
                  </a:cubicBezTo>
                  <a:lnTo>
                    <a:pt x="237" y="273"/>
                  </a:lnTo>
                  <a:cubicBezTo>
                    <a:pt x="245" y="199"/>
                    <a:pt x="257" y="127"/>
                    <a:pt x="275" y="56"/>
                  </a:cubicBezTo>
                  <a:lnTo>
                    <a:pt x="43"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82" name="Freeform 277"/>
            <p:cNvSpPr>
              <a:spLocks/>
            </p:cNvSpPr>
            <p:nvPr/>
          </p:nvSpPr>
          <p:spPr bwMode="auto">
            <a:xfrm>
              <a:off x="7056637" y="3952205"/>
              <a:ext cx="300038" cy="300038"/>
            </a:xfrm>
            <a:custGeom>
              <a:avLst/>
              <a:gdLst>
                <a:gd name="T0" fmla="*/ 315 w 315"/>
                <a:gd name="T1" fmla="*/ 115 h 313"/>
                <a:gd name="T2" fmla="*/ 315 w 315"/>
                <a:gd name="T3" fmla="*/ 115 h 313"/>
                <a:gd name="T4" fmla="*/ 107 w 315"/>
                <a:gd name="T5" fmla="*/ 0 h 313"/>
                <a:gd name="T6" fmla="*/ 0 w 315"/>
                <a:gd name="T7" fmla="*/ 226 h 313"/>
                <a:gd name="T8" fmla="*/ 221 w 315"/>
                <a:gd name="T9" fmla="*/ 313 h 313"/>
                <a:gd name="T10" fmla="*/ 315 w 315"/>
                <a:gd name="T11" fmla="*/ 115 h 313"/>
              </a:gdLst>
              <a:ahLst/>
              <a:cxnLst>
                <a:cxn ang="0">
                  <a:pos x="T0" y="T1"/>
                </a:cxn>
                <a:cxn ang="0">
                  <a:pos x="T2" y="T3"/>
                </a:cxn>
                <a:cxn ang="0">
                  <a:pos x="T4" y="T5"/>
                </a:cxn>
                <a:cxn ang="0">
                  <a:pos x="T6" y="T7"/>
                </a:cxn>
                <a:cxn ang="0">
                  <a:pos x="T8" y="T9"/>
                </a:cxn>
                <a:cxn ang="0">
                  <a:pos x="T10" y="T11"/>
                </a:cxn>
              </a:cxnLst>
              <a:rect l="0" t="0" r="r" b="b"/>
              <a:pathLst>
                <a:path w="315" h="313">
                  <a:moveTo>
                    <a:pt x="315" y="115"/>
                  </a:moveTo>
                  <a:lnTo>
                    <a:pt x="315" y="115"/>
                  </a:lnTo>
                  <a:lnTo>
                    <a:pt x="107" y="0"/>
                  </a:lnTo>
                  <a:cubicBezTo>
                    <a:pt x="66" y="72"/>
                    <a:pt x="31" y="148"/>
                    <a:pt x="0" y="226"/>
                  </a:cubicBezTo>
                  <a:lnTo>
                    <a:pt x="221" y="313"/>
                  </a:lnTo>
                  <a:cubicBezTo>
                    <a:pt x="248" y="245"/>
                    <a:pt x="280" y="179"/>
                    <a:pt x="315" y="11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83" name="Freeform 279"/>
            <p:cNvSpPr>
              <a:spLocks/>
            </p:cNvSpPr>
            <p:nvPr/>
          </p:nvSpPr>
          <p:spPr bwMode="auto">
            <a:xfrm>
              <a:off x="6980437" y="4169693"/>
              <a:ext cx="287338" cy="293688"/>
            </a:xfrm>
            <a:custGeom>
              <a:avLst/>
              <a:gdLst>
                <a:gd name="T0" fmla="*/ 301 w 301"/>
                <a:gd name="T1" fmla="*/ 87 h 307"/>
                <a:gd name="T2" fmla="*/ 301 w 301"/>
                <a:gd name="T3" fmla="*/ 87 h 307"/>
                <a:gd name="T4" fmla="*/ 80 w 301"/>
                <a:gd name="T5" fmla="*/ 0 h 307"/>
                <a:gd name="T6" fmla="*/ 0 w 301"/>
                <a:gd name="T7" fmla="*/ 251 h 307"/>
                <a:gd name="T8" fmla="*/ 232 w 301"/>
                <a:gd name="T9" fmla="*/ 307 h 307"/>
                <a:gd name="T10" fmla="*/ 301 w 301"/>
                <a:gd name="T11" fmla="*/ 87 h 307"/>
              </a:gdLst>
              <a:ahLst/>
              <a:cxnLst>
                <a:cxn ang="0">
                  <a:pos x="T0" y="T1"/>
                </a:cxn>
                <a:cxn ang="0">
                  <a:pos x="T2" y="T3"/>
                </a:cxn>
                <a:cxn ang="0">
                  <a:pos x="T4" y="T5"/>
                </a:cxn>
                <a:cxn ang="0">
                  <a:pos x="T6" y="T7"/>
                </a:cxn>
                <a:cxn ang="0">
                  <a:pos x="T8" y="T9"/>
                </a:cxn>
                <a:cxn ang="0">
                  <a:pos x="T10" y="T11"/>
                </a:cxn>
              </a:cxnLst>
              <a:rect l="0" t="0" r="r" b="b"/>
              <a:pathLst>
                <a:path w="301" h="307">
                  <a:moveTo>
                    <a:pt x="301" y="87"/>
                  </a:moveTo>
                  <a:lnTo>
                    <a:pt x="301" y="87"/>
                  </a:lnTo>
                  <a:lnTo>
                    <a:pt x="80" y="0"/>
                  </a:lnTo>
                  <a:cubicBezTo>
                    <a:pt x="48" y="81"/>
                    <a:pt x="21" y="165"/>
                    <a:pt x="0" y="251"/>
                  </a:cubicBezTo>
                  <a:lnTo>
                    <a:pt x="232" y="307"/>
                  </a:lnTo>
                  <a:cubicBezTo>
                    <a:pt x="250" y="232"/>
                    <a:pt x="273" y="158"/>
                    <a:pt x="301" y="8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84" name="Freeform 311"/>
            <p:cNvSpPr>
              <a:spLocks/>
            </p:cNvSpPr>
            <p:nvPr/>
          </p:nvSpPr>
          <p:spPr bwMode="auto">
            <a:xfrm>
              <a:off x="7026474" y="3245768"/>
              <a:ext cx="317500" cy="319088"/>
            </a:xfrm>
            <a:custGeom>
              <a:avLst/>
              <a:gdLst>
                <a:gd name="T0" fmla="*/ 334 w 334"/>
                <a:gd name="T1" fmla="*/ 157 h 333"/>
                <a:gd name="T2" fmla="*/ 334 w 334"/>
                <a:gd name="T3" fmla="*/ 157 h 333"/>
                <a:gd name="T4" fmla="*/ 155 w 334"/>
                <a:gd name="T5" fmla="*/ 0 h 333"/>
                <a:gd name="T6" fmla="*/ 0 w 334"/>
                <a:gd name="T7" fmla="*/ 196 h 333"/>
                <a:gd name="T8" fmla="*/ 195 w 334"/>
                <a:gd name="T9" fmla="*/ 333 h 333"/>
                <a:gd name="T10" fmla="*/ 334 w 334"/>
                <a:gd name="T11" fmla="*/ 157 h 333"/>
              </a:gdLst>
              <a:ahLst/>
              <a:cxnLst>
                <a:cxn ang="0">
                  <a:pos x="T0" y="T1"/>
                </a:cxn>
                <a:cxn ang="0">
                  <a:pos x="T2" y="T3"/>
                </a:cxn>
                <a:cxn ang="0">
                  <a:pos x="T4" y="T5"/>
                </a:cxn>
                <a:cxn ang="0">
                  <a:pos x="T6" y="T7"/>
                </a:cxn>
                <a:cxn ang="0">
                  <a:pos x="T8" y="T9"/>
                </a:cxn>
                <a:cxn ang="0">
                  <a:pos x="T10" y="T11"/>
                </a:cxn>
              </a:cxnLst>
              <a:rect l="0" t="0" r="r" b="b"/>
              <a:pathLst>
                <a:path w="334" h="333">
                  <a:moveTo>
                    <a:pt x="334" y="157"/>
                  </a:moveTo>
                  <a:lnTo>
                    <a:pt x="334" y="157"/>
                  </a:lnTo>
                  <a:lnTo>
                    <a:pt x="155" y="0"/>
                  </a:lnTo>
                  <a:cubicBezTo>
                    <a:pt x="100" y="62"/>
                    <a:pt x="48" y="128"/>
                    <a:pt x="0" y="196"/>
                  </a:cubicBezTo>
                  <a:lnTo>
                    <a:pt x="195" y="333"/>
                  </a:lnTo>
                  <a:cubicBezTo>
                    <a:pt x="238" y="271"/>
                    <a:pt x="285" y="213"/>
                    <a:pt x="334"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85" name="Freeform 257"/>
            <p:cNvSpPr>
              <a:spLocks/>
            </p:cNvSpPr>
            <p:nvPr/>
          </p:nvSpPr>
          <p:spPr bwMode="auto">
            <a:xfrm>
              <a:off x="7602737" y="3167980"/>
              <a:ext cx="357188" cy="350838"/>
            </a:xfrm>
            <a:custGeom>
              <a:avLst/>
              <a:gdLst>
                <a:gd name="T0" fmla="*/ 375 w 375"/>
                <a:gd name="T1" fmla="*/ 200 h 366"/>
                <a:gd name="T2" fmla="*/ 375 w 375"/>
                <a:gd name="T3" fmla="*/ 200 h 366"/>
                <a:gd name="T4" fmla="*/ 245 w 375"/>
                <a:gd name="T5" fmla="*/ 0 h 366"/>
                <a:gd name="T6" fmla="*/ 0 w 375"/>
                <a:gd name="T7" fmla="*/ 190 h 366"/>
                <a:gd name="T8" fmla="*/ 160 w 375"/>
                <a:gd name="T9" fmla="*/ 366 h 366"/>
                <a:gd name="T10" fmla="*/ 375 w 375"/>
                <a:gd name="T11" fmla="*/ 200 h 366"/>
              </a:gdLst>
              <a:ahLst/>
              <a:cxnLst>
                <a:cxn ang="0">
                  <a:pos x="T0" y="T1"/>
                </a:cxn>
                <a:cxn ang="0">
                  <a:pos x="T2" y="T3"/>
                </a:cxn>
                <a:cxn ang="0">
                  <a:pos x="T4" y="T5"/>
                </a:cxn>
                <a:cxn ang="0">
                  <a:pos x="T6" y="T7"/>
                </a:cxn>
                <a:cxn ang="0">
                  <a:pos x="T8" y="T9"/>
                </a:cxn>
                <a:cxn ang="0">
                  <a:pos x="T10" y="T11"/>
                </a:cxn>
              </a:cxnLst>
              <a:rect l="0" t="0" r="r" b="b"/>
              <a:pathLst>
                <a:path w="375" h="366">
                  <a:moveTo>
                    <a:pt x="375" y="200"/>
                  </a:moveTo>
                  <a:lnTo>
                    <a:pt x="375" y="200"/>
                  </a:lnTo>
                  <a:lnTo>
                    <a:pt x="245" y="0"/>
                  </a:lnTo>
                  <a:cubicBezTo>
                    <a:pt x="158" y="56"/>
                    <a:pt x="76" y="120"/>
                    <a:pt x="0" y="190"/>
                  </a:cubicBezTo>
                  <a:lnTo>
                    <a:pt x="160" y="366"/>
                  </a:lnTo>
                  <a:cubicBezTo>
                    <a:pt x="227" y="305"/>
                    <a:pt x="299" y="249"/>
                    <a:pt x="375"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86" name="Freeform 281"/>
            <p:cNvSpPr>
              <a:spLocks/>
            </p:cNvSpPr>
            <p:nvPr/>
          </p:nvSpPr>
          <p:spPr bwMode="auto">
            <a:xfrm>
              <a:off x="7236024" y="3566443"/>
              <a:ext cx="341313" cy="357188"/>
            </a:xfrm>
            <a:custGeom>
              <a:avLst/>
              <a:gdLst>
                <a:gd name="T0" fmla="*/ 358 w 358"/>
                <a:gd name="T1" fmla="*/ 148 h 372"/>
                <a:gd name="T2" fmla="*/ 358 w 358"/>
                <a:gd name="T3" fmla="*/ 148 h 372"/>
                <a:gd name="T4" fmla="*/ 171 w 358"/>
                <a:gd name="T5" fmla="*/ 0 h 372"/>
                <a:gd name="T6" fmla="*/ 0 w 358"/>
                <a:gd name="T7" fmla="*/ 256 h 372"/>
                <a:gd name="T8" fmla="*/ 208 w 358"/>
                <a:gd name="T9" fmla="*/ 372 h 372"/>
                <a:gd name="T10" fmla="*/ 358 w 358"/>
                <a:gd name="T11" fmla="*/ 148 h 372"/>
              </a:gdLst>
              <a:ahLst/>
              <a:cxnLst>
                <a:cxn ang="0">
                  <a:pos x="T0" y="T1"/>
                </a:cxn>
                <a:cxn ang="0">
                  <a:pos x="T2" y="T3"/>
                </a:cxn>
                <a:cxn ang="0">
                  <a:pos x="T4" y="T5"/>
                </a:cxn>
                <a:cxn ang="0">
                  <a:pos x="T6" y="T7"/>
                </a:cxn>
                <a:cxn ang="0">
                  <a:pos x="T8" y="T9"/>
                </a:cxn>
                <a:cxn ang="0">
                  <a:pos x="T10" y="T11"/>
                </a:cxn>
              </a:cxnLst>
              <a:rect l="0" t="0" r="r" b="b"/>
              <a:pathLst>
                <a:path w="358" h="372">
                  <a:moveTo>
                    <a:pt x="358" y="148"/>
                  </a:moveTo>
                  <a:lnTo>
                    <a:pt x="358" y="148"/>
                  </a:lnTo>
                  <a:lnTo>
                    <a:pt x="171" y="0"/>
                  </a:lnTo>
                  <a:cubicBezTo>
                    <a:pt x="108" y="80"/>
                    <a:pt x="50" y="166"/>
                    <a:pt x="0" y="256"/>
                  </a:cubicBezTo>
                  <a:lnTo>
                    <a:pt x="208" y="372"/>
                  </a:lnTo>
                  <a:cubicBezTo>
                    <a:pt x="252" y="293"/>
                    <a:pt x="303" y="218"/>
                    <a:pt x="358"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87" name="Freeform 297"/>
            <p:cNvSpPr>
              <a:spLocks/>
            </p:cNvSpPr>
            <p:nvPr/>
          </p:nvSpPr>
          <p:spPr bwMode="auto">
            <a:xfrm>
              <a:off x="6904237" y="3434680"/>
              <a:ext cx="307975" cy="303213"/>
            </a:xfrm>
            <a:custGeom>
              <a:avLst/>
              <a:gdLst>
                <a:gd name="T0" fmla="*/ 208 w 322"/>
                <a:gd name="T1" fmla="*/ 318 h 318"/>
                <a:gd name="T2" fmla="*/ 208 w 322"/>
                <a:gd name="T3" fmla="*/ 318 h 318"/>
                <a:gd name="T4" fmla="*/ 322 w 322"/>
                <a:gd name="T5" fmla="*/ 137 h 318"/>
                <a:gd name="T6" fmla="*/ 127 w 322"/>
                <a:gd name="T7" fmla="*/ 0 h 318"/>
                <a:gd name="T8" fmla="*/ 0 w 322"/>
                <a:gd name="T9" fmla="*/ 202 h 318"/>
                <a:gd name="T10" fmla="*/ 201 w 322"/>
                <a:gd name="T11" fmla="*/ 314 h 318"/>
                <a:gd name="T12" fmla="*/ 208 w 322"/>
                <a:gd name="T13" fmla="*/ 318 h 318"/>
              </a:gdLst>
              <a:ahLst/>
              <a:cxnLst>
                <a:cxn ang="0">
                  <a:pos x="T0" y="T1"/>
                </a:cxn>
                <a:cxn ang="0">
                  <a:pos x="T2" y="T3"/>
                </a:cxn>
                <a:cxn ang="0">
                  <a:pos x="T4" y="T5"/>
                </a:cxn>
                <a:cxn ang="0">
                  <a:pos x="T6" y="T7"/>
                </a:cxn>
                <a:cxn ang="0">
                  <a:pos x="T8" y="T9"/>
                </a:cxn>
                <a:cxn ang="0">
                  <a:pos x="T10" y="T11"/>
                </a:cxn>
                <a:cxn ang="0">
                  <a:pos x="T12" y="T13"/>
                </a:cxn>
              </a:cxnLst>
              <a:rect l="0" t="0" r="r" b="b"/>
              <a:pathLst>
                <a:path w="322" h="318">
                  <a:moveTo>
                    <a:pt x="208" y="318"/>
                  </a:moveTo>
                  <a:lnTo>
                    <a:pt x="208" y="318"/>
                  </a:lnTo>
                  <a:cubicBezTo>
                    <a:pt x="243" y="255"/>
                    <a:pt x="281" y="195"/>
                    <a:pt x="322" y="137"/>
                  </a:cubicBezTo>
                  <a:lnTo>
                    <a:pt x="127" y="0"/>
                  </a:lnTo>
                  <a:cubicBezTo>
                    <a:pt x="81" y="65"/>
                    <a:pt x="39" y="133"/>
                    <a:pt x="0" y="202"/>
                  </a:cubicBezTo>
                  <a:lnTo>
                    <a:pt x="201" y="314"/>
                  </a:lnTo>
                  <a:lnTo>
                    <a:pt x="208" y="318"/>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88" name="Freeform 313"/>
            <p:cNvSpPr>
              <a:spLocks/>
            </p:cNvSpPr>
            <p:nvPr/>
          </p:nvSpPr>
          <p:spPr bwMode="auto">
            <a:xfrm>
              <a:off x="7174112" y="3071143"/>
              <a:ext cx="323850" cy="325438"/>
            </a:xfrm>
            <a:custGeom>
              <a:avLst/>
              <a:gdLst>
                <a:gd name="T0" fmla="*/ 340 w 340"/>
                <a:gd name="T1" fmla="*/ 176 h 341"/>
                <a:gd name="T2" fmla="*/ 340 w 340"/>
                <a:gd name="T3" fmla="*/ 176 h 341"/>
                <a:gd name="T4" fmla="*/ 179 w 340"/>
                <a:gd name="T5" fmla="*/ 0 h 341"/>
                <a:gd name="T6" fmla="*/ 0 w 340"/>
                <a:gd name="T7" fmla="*/ 184 h 341"/>
                <a:gd name="T8" fmla="*/ 179 w 340"/>
                <a:gd name="T9" fmla="*/ 341 h 341"/>
                <a:gd name="T10" fmla="*/ 340 w 340"/>
                <a:gd name="T11" fmla="*/ 176 h 341"/>
              </a:gdLst>
              <a:ahLst/>
              <a:cxnLst>
                <a:cxn ang="0">
                  <a:pos x="T0" y="T1"/>
                </a:cxn>
                <a:cxn ang="0">
                  <a:pos x="T2" y="T3"/>
                </a:cxn>
                <a:cxn ang="0">
                  <a:pos x="T4" y="T5"/>
                </a:cxn>
                <a:cxn ang="0">
                  <a:pos x="T6" y="T7"/>
                </a:cxn>
                <a:cxn ang="0">
                  <a:pos x="T8" y="T9"/>
                </a:cxn>
                <a:cxn ang="0">
                  <a:pos x="T10" y="T11"/>
                </a:cxn>
              </a:cxnLst>
              <a:rect l="0" t="0" r="r" b="b"/>
              <a:pathLst>
                <a:path w="340" h="341">
                  <a:moveTo>
                    <a:pt x="340" y="176"/>
                  </a:moveTo>
                  <a:lnTo>
                    <a:pt x="340" y="176"/>
                  </a:lnTo>
                  <a:lnTo>
                    <a:pt x="179" y="0"/>
                  </a:lnTo>
                  <a:cubicBezTo>
                    <a:pt x="116" y="58"/>
                    <a:pt x="56" y="119"/>
                    <a:pt x="0" y="184"/>
                  </a:cubicBezTo>
                  <a:lnTo>
                    <a:pt x="179" y="341"/>
                  </a:lnTo>
                  <a:cubicBezTo>
                    <a:pt x="229" y="283"/>
                    <a:pt x="283" y="228"/>
                    <a:pt x="340"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89" name="Freeform 331"/>
            <p:cNvSpPr>
              <a:spLocks/>
            </p:cNvSpPr>
            <p:nvPr/>
          </p:nvSpPr>
          <p:spPr bwMode="auto">
            <a:xfrm>
              <a:off x="7836099" y="3033043"/>
              <a:ext cx="339725" cy="327025"/>
            </a:xfrm>
            <a:custGeom>
              <a:avLst/>
              <a:gdLst>
                <a:gd name="T0" fmla="*/ 356 w 356"/>
                <a:gd name="T1" fmla="*/ 217 h 341"/>
                <a:gd name="T2" fmla="*/ 356 w 356"/>
                <a:gd name="T3" fmla="*/ 217 h 341"/>
                <a:gd name="T4" fmla="*/ 259 w 356"/>
                <a:gd name="T5" fmla="*/ 0 h 341"/>
                <a:gd name="T6" fmla="*/ 0 w 356"/>
                <a:gd name="T7" fmla="*/ 141 h 341"/>
                <a:gd name="T8" fmla="*/ 130 w 356"/>
                <a:gd name="T9" fmla="*/ 341 h 341"/>
                <a:gd name="T10" fmla="*/ 356 w 356"/>
                <a:gd name="T11" fmla="*/ 217 h 341"/>
              </a:gdLst>
              <a:ahLst/>
              <a:cxnLst>
                <a:cxn ang="0">
                  <a:pos x="T0" y="T1"/>
                </a:cxn>
                <a:cxn ang="0">
                  <a:pos x="T2" y="T3"/>
                </a:cxn>
                <a:cxn ang="0">
                  <a:pos x="T4" y="T5"/>
                </a:cxn>
                <a:cxn ang="0">
                  <a:pos x="T6" y="T7"/>
                </a:cxn>
                <a:cxn ang="0">
                  <a:pos x="T8" y="T9"/>
                </a:cxn>
                <a:cxn ang="0">
                  <a:pos x="T10" y="T11"/>
                </a:cxn>
              </a:cxnLst>
              <a:rect l="0" t="0" r="r" b="b"/>
              <a:pathLst>
                <a:path w="356" h="341">
                  <a:moveTo>
                    <a:pt x="356" y="217"/>
                  </a:moveTo>
                  <a:lnTo>
                    <a:pt x="356" y="217"/>
                  </a:lnTo>
                  <a:lnTo>
                    <a:pt x="259" y="0"/>
                  </a:lnTo>
                  <a:cubicBezTo>
                    <a:pt x="169" y="40"/>
                    <a:pt x="82" y="87"/>
                    <a:pt x="0" y="141"/>
                  </a:cubicBezTo>
                  <a:lnTo>
                    <a:pt x="130" y="341"/>
                  </a:lnTo>
                  <a:cubicBezTo>
                    <a:pt x="202" y="294"/>
                    <a:pt x="277" y="253"/>
                    <a:pt x="356" y="21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90" name="Freeform 333"/>
            <p:cNvSpPr>
              <a:spLocks/>
            </p:cNvSpPr>
            <p:nvPr/>
          </p:nvSpPr>
          <p:spPr bwMode="auto">
            <a:xfrm>
              <a:off x="7399537" y="3350543"/>
              <a:ext cx="355600" cy="358775"/>
            </a:xfrm>
            <a:custGeom>
              <a:avLst/>
              <a:gdLst>
                <a:gd name="T0" fmla="*/ 373 w 373"/>
                <a:gd name="T1" fmla="*/ 176 h 375"/>
                <a:gd name="T2" fmla="*/ 373 w 373"/>
                <a:gd name="T3" fmla="*/ 176 h 375"/>
                <a:gd name="T4" fmla="*/ 213 w 373"/>
                <a:gd name="T5" fmla="*/ 0 h 375"/>
                <a:gd name="T6" fmla="*/ 0 w 373"/>
                <a:gd name="T7" fmla="*/ 227 h 375"/>
                <a:gd name="T8" fmla="*/ 187 w 373"/>
                <a:gd name="T9" fmla="*/ 375 h 375"/>
                <a:gd name="T10" fmla="*/ 373 w 373"/>
                <a:gd name="T11" fmla="*/ 176 h 375"/>
              </a:gdLst>
              <a:ahLst/>
              <a:cxnLst>
                <a:cxn ang="0">
                  <a:pos x="T0" y="T1"/>
                </a:cxn>
                <a:cxn ang="0">
                  <a:pos x="T2" y="T3"/>
                </a:cxn>
                <a:cxn ang="0">
                  <a:pos x="T4" y="T5"/>
                </a:cxn>
                <a:cxn ang="0">
                  <a:pos x="T6" y="T7"/>
                </a:cxn>
                <a:cxn ang="0">
                  <a:pos x="T8" y="T9"/>
                </a:cxn>
                <a:cxn ang="0">
                  <a:pos x="T10" y="T11"/>
                </a:cxn>
              </a:cxnLst>
              <a:rect l="0" t="0" r="r" b="b"/>
              <a:pathLst>
                <a:path w="373" h="375">
                  <a:moveTo>
                    <a:pt x="373" y="176"/>
                  </a:moveTo>
                  <a:lnTo>
                    <a:pt x="373" y="176"/>
                  </a:lnTo>
                  <a:lnTo>
                    <a:pt x="213" y="0"/>
                  </a:lnTo>
                  <a:cubicBezTo>
                    <a:pt x="136" y="69"/>
                    <a:pt x="65" y="146"/>
                    <a:pt x="0" y="227"/>
                  </a:cubicBezTo>
                  <a:lnTo>
                    <a:pt x="187" y="375"/>
                  </a:lnTo>
                  <a:cubicBezTo>
                    <a:pt x="244" y="303"/>
                    <a:pt x="306" y="237"/>
                    <a:pt x="373"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91" name="Freeform 253"/>
            <p:cNvSpPr>
              <a:spLocks/>
            </p:cNvSpPr>
            <p:nvPr/>
          </p:nvSpPr>
          <p:spPr bwMode="auto">
            <a:xfrm>
              <a:off x="9237862" y="3285455"/>
              <a:ext cx="339725" cy="304800"/>
            </a:xfrm>
            <a:custGeom>
              <a:avLst/>
              <a:gdLst>
                <a:gd name="T0" fmla="*/ 0 w 357"/>
                <a:gd name="T1" fmla="*/ 233 h 319"/>
                <a:gd name="T2" fmla="*/ 0 w 357"/>
                <a:gd name="T3" fmla="*/ 233 h 319"/>
                <a:gd name="T4" fmla="*/ 49 w 357"/>
                <a:gd name="T5" fmla="*/ 0 h 319"/>
                <a:gd name="T6" fmla="*/ 357 w 357"/>
                <a:gd name="T7" fmla="*/ 101 h 319"/>
                <a:gd name="T8" fmla="*/ 259 w 357"/>
                <a:gd name="T9" fmla="*/ 319 h 319"/>
                <a:gd name="T10" fmla="*/ 0 w 357"/>
                <a:gd name="T11" fmla="*/ 233 h 319"/>
              </a:gdLst>
              <a:ahLst/>
              <a:cxnLst>
                <a:cxn ang="0">
                  <a:pos x="T0" y="T1"/>
                </a:cxn>
                <a:cxn ang="0">
                  <a:pos x="T2" y="T3"/>
                </a:cxn>
                <a:cxn ang="0">
                  <a:pos x="T4" y="T5"/>
                </a:cxn>
                <a:cxn ang="0">
                  <a:pos x="T6" y="T7"/>
                </a:cxn>
                <a:cxn ang="0">
                  <a:pos x="T8" y="T9"/>
                </a:cxn>
                <a:cxn ang="0">
                  <a:pos x="T10" y="T11"/>
                </a:cxn>
              </a:cxnLst>
              <a:rect l="0" t="0" r="r" b="b"/>
              <a:pathLst>
                <a:path w="357" h="319">
                  <a:moveTo>
                    <a:pt x="0" y="233"/>
                  </a:moveTo>
                  <a:lnTo>
                    <a:pt x="0" y="233"/>
                  </a:lnTo>
                  <a:lnTo>
                    <a:pt x="49" y="0"/>
                  </a:lnTo>
                  <a:cubicBezTo>
                    <a:pt x="157" y="23"/>
                    <a:pt x="259" y="57"/>
                    <a:pt x="357" y="101"/>
                  </a:cubicBezTo>
                  <a:lnTo>
                    <a:pt x="259" y="319"/>
                  </a:lnTo>
                  <a:cubicBezTo>
                    <a:pt x="177" y="281"/>
                    <a:pt x="90" y="252"/>
                    <a:pt x="0" y="23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92" name="Freeform 255"/>
            <p:cNvSpPr>
              <a:spLocks/>
            </p:cNvSpPr>
            <p:nvPr/>
          </p:nvSpPr>
          <p:spPr bwMode="auto">
            <a:xfrm>
              <a:off x="8985449" y="3253705"/>
              <a:ext cx="298450" cy="254000"/>
            </a:xfrm>
            <a:custGeom>
              <a:avLst/>
              <a:gdLst>
                <a:gd name="T0" fmla="*/ 0 w 314"/>
                <a:gd name="T1" fmla="*/ 239 h 266"/>
                <a:gd name="T2" fmla="*/ 0 w 314"/>
                <a:gd name="T3" fmla="*/ 239 h 266"/>
                <a:gd name="T4" fmla="*/ 0 w 314"/>
                <a:gd name="T5" fmla="*/ 0 h 266"/>
                <a:gd name="T6" fmla="*/ 314 w 314"/>
                <a:gd name="T7" fmla="*/ 33 h 266"/>
                <a:gd name="T8" fmla="*/ 265 w 314"/>
                <a:gd name="T9" fmla="*/ 266 h 266"/>
                <a:gd name="T10" fmla="*/ 0 w 314"/>
                <a:gd name="T11" fmla="*/ 239 h 266"/>
              </a:gdLst>
              <a:ahLst/>
              <a:cxnLst>
                <a:cxn ang="0">
                  <a:pos x="T0" y="T1"/>
                </a:cxn>
                <a:cxn ang="0">
                  <a:pos x="T2" y="T3"/>
                </a:cxn>
                <a:cxn ang="0">
                  <a:pos x="T4" y="T5"/>
                </a:cxn>
                <a:cxn ang="0">
                  <a:pos x="T6" y="T7"/>
                </a:cxn>
                <a:cxn ang="0">
                  <a:pos x="T8" y="T9"/>
                </a:cxn>
                <a:cxn ang="0">
                  <a:pos x="T10" y="T11"/>
                </a:cxn>
              </a:cxnLst>
              <a:rect l="0" t="0" r="r" b="b"/>
              <a:pathLst>
                <a:path w="314" h="266">
                  <a:moveTo>
                    <a:pt x="0" y="239"/>
                  </a:moveTo>
                  <a:lnTo>
                    <a:pt x="0" y="239"/>
                  </a:lnTo>
                  <a:lnTo>
                    <a:pt x="0" y="0"/>
                  </a:lnTo>
                  <a:cubicBezTo>
                    <a:pt x="108" y="0"/>
                    <a:pt x="213" y="12"/>
                    <a:pt x="314" y="33"/>
                  </a:cubicBezTo>
                  <a:lnTo>
                    <a:pt x="265" y="266"/>
                  </a:lnTo>
                  <a:cubicBezTo>
                    <a:pt x="180" y="248"/>
                    <a:pt x="91" y="239"/>
                    <a:pt x="0" y="23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93" name="Freeform 261"/>
            <p:cNvSpPr>
              <a:spLocks/>
            </p:cNvSpPr>
            <p:nvPr/>
          </p:nvSpPr>
          <p:spPr bwMode="auto">
            <a:xfrm>
              <a:off x="9909374" y="3763293"/>
              <a:ext cx="334963" cy="344488"/>
            </a:xfrm>
            <a:custGeom>
              <a:avLst/>
              <a:gdLst>
                <a:gd name="T0" fmla="*/ 0 w 351"/>
                <a:gd name="T1" fmla="*/ 154 h 360"/>
                <a:gd name="T2" fmla="*/ 0 w 351"/>
                <a:gd name="T3" fmla="*/ 154 h 360"/>
                <a:gd name="T4" fmla="*/ 181 w 351"/>
                <a:gd name="T5" fmla="*/ 0 h 360"/>
                <a:gd name="T6" fmla="*/ 351 w 351"/>
                <a:gd name="T7" fmla="*/ 244 h 360"/>
                <a:gd name="T8" fmla="*/ 142 w 351"/>
                <a:gd name="T9" fmla="*/ 360 h 360"/>
                <a:gd name="T10" fmla="*/ 0 w 351"/>
                <a:gd name="T11" fmla="*/ 154 h 360"/>
              </a:gdLst>
              <a:ahLst/>
              <a:cxnLst>
                <a:cxn ang="0">
                  <a:pos x="T0" y="T1"/>
                </a:cxn>
                <a:cxn ang="0">
                  <a:pos x="T2" y="T3"/>
                </a:cxn>
                <a:cxn ang="0">
                  <a:pos x="T4" y="T5"/>
                </a:cxn>
                <a:cxn ang="0">
                  <a:pos x="T6" y="T7"/>
                </a:cxn>
                <a:cxn ang="0">
                  <a:pos x="T8" y="T9"/>
                </a:cxn>
                <a:cxn ang="0">
                  <a:pos x="T10" y="T11"/>
                </a:cxn>
              </a:cxnLst>
              <a:rect l="0" t="0" r="r" b="b"/>
              <a:pathLst>
                <a:path w="351" h="360">
                  <a:moveTo>
                    <a:pt x="0" y="154"/>
                  </a:moveTo>
                  <a:lnTo>
                    <a:pt x="0" y="154"/>
                  </a:lnTo>
                  <a:lnTo>
                    <a:pt x="181" y="0"/>
                  </a:lnTo>
                  <a:cubicBezTo>
                    <a:pt x="245" y="75"/>
                    <a:pt x="302" y="157"/>
                    <a:pt x="351" y="244"/>
                  </a:cubicBezTo>
                  <a:lnTo>
                    <a:pt x="142" y="360"/>
                  </a:lnTo>
                  <a:cubicBezTo>
                    <a:pt x="102" y="286"/>
                    <a:pt x="54" y="218"/>
                    <a:pt x="0" y="15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94" name="Freeform 263"/>
            <p:cNvSpPr>
              <a:spLocks/>
            </p:cNvSpPr>
            <p:nvPr/>
          </p:nvSpPr>
          <p:spPr bwMode="auto">
            <a:xfrm>
              <a:off x="9718874" y="3548980"/>
              <a:ext cx="361950" cy="361950"/>
            </a:xfrm>
            <a:custGeom>
              <a:avLst/>
              <a:gdLst>
                <a:gd name="T0" fmla="*/ 0 w 380"/>
                <a:gd name="T1" fmla="*/ 190 h 378"/>
                <a:gd name="T2" fmla="*/ 0 w 380"/>
                <a:gd name="T3" fmla="*/ 190 h 378"/>
                <a:gd name="T4" fmla="*/ 144 w 380"/>
                <a:gd name="T5" fmla="*/ 0 h 378"/>
                <a:gd name="T6" fmla="*/ 380 w 380"/>
                <a:gd name="T7" fmla="*/ 224 h 378"/>
                <a:gd name="T8" fmla="*/ 199 w 380"/>
                <a:gd name="T9" fmla="*/ 378 h 378"/>
                <a:gd name="T10" fmla="*/ 0 w 380"/>
                <a:gd name="T11" fmla="*/ 190 h 378"/>
              </a:gdLst>
              <a:ahLst/>
              <a:cxnLst>
                <a:cxn ang="0">
                  <a:pos x="T0" y="T1"/>
                </a:cxn>
                <a:cxn ang="0">
                  <a:pos x="T2" y="T3"/>
                </a:cxn>
                <a:cxn ang="0">
                  <a:pos x="T4" y="T5"/>
                </a:cxn>
                <a:cxn ang="0">
                  <a:pos x="T6" y="T7"/>
                </a:cxn>
                <a:cxn ang="0">
                  <a:pos x="T8" y="T9"/>
                </a:cxn>
                <a:cxn ang="0">
                  <a:pos x="T10" y="T11"/>
                </a:cxn>
              </a:cxnLst>
              <a:rect l="0" t="0" r="r" b="b"/>
              <a:pathLst>
                <a:path w="380" h="378">
                  <a:moveTo>
                    <a:pt x="0" y="190"/>
                  </a:moveTo>
                  <a:lnTo>
                    <a:pt x="0" y="190"/>
                  </a:lnTo>
                  <a:lnTo>
                    <a:pt x="144" y="0"/>
                  </a:lnTo>
                  <a:cubicBezTo>
                    <a:pt x="231" y="66"/>
                    <a:pt x="310" y="141"/>
                    <a:pt x="380" y="224"/>
                  </a:cubicBezTo>
                  <a:lnTo>
                    <a:pt x="199" y="378"/>
                  </a:lnTo>
                  <a:cubicBezTo>
                    <a:pt x="140" y="309"/>
                    <a:pt x="73" y="245"/>
                    <a:pt x="0" y="19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95" name="Freeform 295"/>
            <p:cNvSpPr>
              <a:spLocks/>
            </p:cNvSpPr>
            <p:nvPr/>
          </p:nvSpPr>
          <p:spPr bwMode="auto">
            <a:xfrm>
              <a:off x="9483924" y="3380705"/>
              <a:ext cx="373063" cy="349250"/>
            </a:xfrm>
            <a:custGeom>
              <a:avLst/>
              <a:gdLst>
                <a:gd name="T0" fmla="*/ 0 w 390"/>
                <a:gd name="T1" fmla="*/ 218 h 365"/>
                <a:gd name="T2" fmla="*/ 0 w 390"/>
                <a:gd name="T3" fmla="*/ 218 h 365"/>
                <a:gd name="T4" fmla="*/ 98 w 390"/>
                <a:gd name="T5" fmla="*/ 0 h 365"/>
                <a:gd name="T6" fmla="*/ 390 w 390"/>
                <a:gd name="T7" fmla="*/ 175 h 365"/>
                <a:gd name="T8" fmla="*/ 246 w 390"/>
                <a:gd name="T9" fmla="*/ 365 h 365"/>
                <a:gd name="T10" fmla="*/ 0 w 390"/>
                <a:gd name="T11" fmla="*/ 218 h 365"/>
              </a:gdLst>
              <a:ahLst/>
              <a:cxnLst>
                <a:cxn ang="0">
                  <a:pos x="T0" y="T1"/>
                </a:cxn>
                <a:cxn ang="0">
                  <a:pos x="T2" y="T3"/>
                </a:cxn>
                <a:cxn ang="0">
                  <a:pos x="T4" y="T5"/>
                </a:cxn>
                <a:cxn ang="0">
                  <a:pos x="T6" y="T7"/>
                </a:cxn>
                <a:cxn ang="0">
                  <a:pos x="T8" y="T9"/>
                </a:cxn>
                <a:cxn ang="0">
                  <a:pos x="T10" y="T11"/>
                </a:cxn>
              </a:cxnLst>
              <a:rect l="0" t="0" r="r" b="b"/>
              <a:pathLst>
                <a:path w="390" h="365">
                  <a:moveTo>
                    <a:pt x="0" y="218"/>
                  </a:moveTo>
                  <a:lnTo>
                    <a:pt x="0" y="218"/>
                  </a:lnTo>
                  <a:lnTo>
                    <a:pt x="98" y="0"/>
                  </a:lnTo>
                  <a:cubicBezTo>
                    <a:pt x="202" y="48"/>
                    <a:pt x="300" y="107"/>
                    <a:pt x="390" y="175"/>
                  </a:cubicBezTo>
                  <a:lnTo>
                    <a:pt x="246" y="365"/>
                  </a:lnTo>
                  <a:cubicBezTo>
                    <a:pt x="170" y="307"/>
                    <a:pt x="88" y="257"/>
                    <a:pt x="0" y="2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96" name="Freeform 335"/>
            <p:cNvSpPr>
              <a:spLocks/>
            </p:cNvSpPr>
            <p:nvPr/>
          </p:nvSpPr>
          <p:spPr bwMode="auto">
            <a:xfrm>
              <a:off x="9634737" y="3033043"/>
              <a:ext cx="339725" cy="327025"/>
            </a:xfrm>
            <a:custGeom>
              <a:avLst/>
              <a:gdLst>
                <a:gd name="T0" fmla="*/ 0 w 356"/>
                <a:gd name="T1" fmla="*/ 217 h 341"/>
                <a:gd name="T2" fmla="*/ 0 w 356"/>
                <a:gd name="T3" fmla="*/ 217 h 341"/>
                <a:gd name="T4" fmla="*/ 98 w 356"/>
                <a:gd name="T5" fmla="*/ 0 h 341"/>
                <a:gd name="T6" fmla="*/ 356 w 356"/>
                <a:gd name="T7" fmla="*/ 141 h 341"/>
                <a:gd name="T8" fmla="*/ 226 w 356"/>
                <a:gd name="T9" fmla="*/ 341 h 341"/>
                <a:gd name="T10" fmla="*/ 0 w 356"/>
                <a:gd name="T11" fmla="*/ 217 h 341"/>
              </a:gdLst>
              <a:ahLst/>
              <a:cxnLst>
                <a:cxn ang="0">
                  <a:pos x="T0" y="T1"/>
                </a:cxn>
                <a:cxn ang="0">
                  <a:pos x="T2" y="T3"/>
                </a:cxn>
                <a:cxn ang="0">
                  <a:pos x="T4" y="T5"/>
                </a:cxn>
                <a:cxn ang="0">
                  <a:pos x="T6" y="T7"/>
                </a:cxn>
                <a:cxn ang="0">
                  <a:pos x="T8" y="T9"/>
                </a:cxn>
                <a:cxn ang="0">
                  <a:pos x="T10" y="T11"/>
                </a:cxn>
              </a:cxnLst>
              <a:rect l="0" t="0" r="r" b="b"/>
              <a:pathLst>
                <a:path w="356" h="341">
                  <a:moveTo>
                    <a:pt x="0" y="217"/>
                  </a:moveTo>
                  <a:lnTo>
                    <a:pt x="0" y="217"/>
                  </a:lnTo>
                  <a:lnTo>
                    <a:pt x="98" y="0"/>
                  </a:lnTo>
                  <a:cubicBezTo>
                    <a:pt x="188" y="40"/>
                    <a:pt x="274" y="87"/>
                    <a:pt x="356" y="141"/>
                  </a:cubicBezTo>
                  <a:lnTo>
                    <a:pt x="226" y="341"/>
                  </a:lnTo>
                  <a:cubicBezTo>
                    <a:pt x="154" y="294"/>
                    <a:pt x="79" y="253"/>
                    <a:pt x="0" y="21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97" name="Freeform 337"/>
            <p:cNvSpPr>
              <a:spLocks/>
            </p:cNvSpPr>
            <p:nvPr/>
          </p:nvSpPr>
          <p:spPr bwMode="auto">
            <a:xfrm>
              <a:off x="10233224" y="3566443"/>
              <a:ext cx="341313" cy="357188"/>
            </a:xfrm>
            <a:custGeom>
              <a:avLst/>
              <a:gdLst>
                <a:gd name="T0" fmla="*/ 0 w 358"/>
                <a:gd name="T1" fmla="*/ 148 h 372"/>
                <a:gd name="T2" fmla="*/ 0 w 358"/>
                <a:gd name="T3" fmla="*/ 148 h 372"/>
                <a:gd name="T4" fmla="*/ 187 w 358"/>
                <a:gd name="T5" fmla="*/ 0 h 372"/>
                <a:gd name="T6" fmla="*/ 358 w 358"/>
                <a:gd name="T7" fmla="*/ 256 h 372"/>
                <a:gd name="T8" fmla="*/ 150 w 358"/>
                <a:gd name="T9" fmla="*/ 372 h 372"/>
                <a:gd name="T10" fmla="*/ 0 w 358"/>
                <a:gd name="T11" fmla="*/ 148 h 372"/>
              </a:gdLst>
              <a:ahLst/>
              <a:cxnLst>
                <a:cxn ang="0">
                  <a:pos x="T0" y="T1"/>
                </a:cxn>
                <a:cxn ang="0">
                  <a:pos x="T2" y="T3"/>
                </a:cxn>
                <a:cxn ang="0">
                  <a:pos x="T4" y="T5"/>
                </a:cxn>
                <a:cxn ang="0">
                  <a:pos x="T6" y="T7"/>
                </a:cxn>
                <a:cxn ang="0">
                  <a:pos x="T8" y="T9"/>
                </a:cxn>
                <a:cxn ang="0">
                  <a:pos x="T10" y="T11"/>
                </a:cxn>
              </a:cxnLst>
              <a:rect l="0" t="0" r="r" b="b"/>
              <a:pathLst>
                <a:path w="358" h="372">
                  <a:moveTo>
                    <a:pt x="0" y="148"/>
                  </a:moveTo>
                  <a:lnTo>
                    <a:pt x="0" y="148"/>
                  </a:lnTo>
                  <a:lnTo>
                    <a:pt x="187" y="0"/>
                  </a:lnTo>
                  <a:cubicBezTo>
                    <a:pt x="250" y="80"/>
                    <a:pt x="308" y="166"/>
                    <a:pt x="358" y="256"/>
                  </a:cubicBezTo>
                  <a:lnTo>
                    <a:pt x="150" y="372"/>
                  </a:lnTo>
                  <a:cubicBezTo>
                    <a:pt x="106" y="293"/>
                    <a:pt x="56" y="218"/>
                    <a:pt x="0"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98" name="Freeform 339"/>
            <p:cNvSpPr>
              <a:spLocks/>
            </p:cNvSpPr>
            <p:nvPr/>
          </p:nvSpPr>
          <p:spPr bwMode="auto">
            <a:xfrm>
              <a:off x="10055424" y="3350543"/>
              <a:ext cx="355600" cy="358775"/>
            </a:xfrm>
            <a:custGeom>
              <a:avLst/>
              <a:gdLst>
                <a:gd name="T0" fmla="*/ 0 w 373"/>
                <a:gd name="T1" fmla="*/ 176 h 375"/>
                <a:gd name="T2" fmla="*/ 0 w 373"/>
                <a:gd name="T3" fmla="*/ 176 h 375"/>
                <a:gd name="T4" fmla="*/ 160 w 373"/>
                <a:gd name="T5" fmla="*/ 0 h 375"/>
                <a:gd name="T6" fmla="*/ 373 w 373"/>
                <a:gd name="T7" fmla="*/ 227 h 375"/>
                <a:gd name="T8" fmla="*/ 186 w 373"/>
                <a:gd name="T9" fmla="*/ 375 h 375"/>
                <a:gd name="T10" fmla="*/ 0 w 373"/>
                <a:gd name="T11" fmla="*/ 176 h 375"/>
              </a:gdLst>
              <a:ahLst/>
              <a:cxnLst>
                <a:cxn ang="0">
                  <a:pos x="T0" y="T1"/>
                </a:cxn>
                <a:cxn ang="0">
                  <a:pos x="T2" y="T3"/>
                </a:cxn>
                <a:cxn ang="0">
                  <a:pos x="T4" y="T5"/>
                </a:cxn>
                <a:cxn ang="0">
                  <a:pos x="T6" y="T7"/>
                </a:cxn>
                <a:cxn ang="0">
                  <a:pos x="T8" y="T9"/>
                </a:cxn>
                <a:cxn ang="0">
                  <a:pos x="T10" y="T11"/>
                </a:cxn>
              </a:cxnLst>
              <a:rect l="0" t="0" r="r" b="b"/>
              <a:pathLst>
                <a:path w="373" h="375">
                  <a:moveTo>
                    <a:pt x="0" y="176"/>
                  </a:moveTo>
                  <a:lnTo>
                    <a:pt x="0" y="176"/>
                  </a:lnTo>
                  <a:lnTo>
                    <a:pt x="160" y="0"/>
                  </a:lnTo>
                  <a:cubicBezTo>
                    <a:pt x="237" y="69"/>
                    <a:pt x="308" y="146"/>
                    <a:pt x="373" y="227"/>
                  </a:cubicBezTo>
                  <a:lnTo>
                    <a:pt x="186" y="375"/>
                  </a:lnTo>
                  <a:cubicBezTo>
                    <a:pt x="129" y="303"/>
                    <a:pt x="67" y="237"/>
                    <a:pt x="0"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99" name="Freeform 341"/>
            <p:cNvSpPr>
              <a:spLocks/>
            </p:cNvSpPr>
            <p:nvPr/>
          </p:nvSpPr>
          <p:spPr bwMode="auto">
            <a:xfrm>
              <a:off x="9850637" y="3167980"/>
              <a:ext cx="357188" cy="350838"/>
            </a:xfrm>
            <a:custGeom>
              <a:avLst/>
              <a:gdLst>
                <a:gd name="T0" fmla="*/ 0 w 375"/>
                <a:gd name="T1" fmla="*/ 200 h 366"/>
                <a:gd name="T2" fmla="*/ 0 w 375"/>
                <a:gd name="T3" fmla="*/ 200 h 366"/>
                <a:gd name="T4" fmla="*/ 130 w 375"/>
                <a:gd name="T5" fmla="*/ 0 h 366"/>
                <a:gd name="T6" fmla="*/ 375 w 375"/>
                <a:gd name="T7" fmla="*/ 190 h 366"/>
                <a:gd name="T8" fmla="*/ 215 w 375"/>
                <a:gd name="T9" fmla="*/ 366 h 366"/>
                <a:gd name="T10" fmla="*/ 0 w 375"/>
                <a:gd name="T11" fmla="*/ 200 h 366"/>
              </a:gdLst>
              <a:ahLst/>
              <a:cxnLst>
                <a:cxn ang="0">
                  <a:pos x="T0" y="T1"/>
                </a:cxn>
                <a:cxn ang="0">
                  <a:pos x="T2" y="T3"/>
                </a:cxn>
                <a:cxn ang="0">
                  <a:pos x="T4" y="T5"/>
                </a:cxn>
                <a:cxn ang="0">
                  <a:pos x="T6" y="T7"/>
                </a:cxn>
                <a:cxn ang="0">
                  <a:pos x="T8" y="T9"/>
                </a:cxn>
                <a:cxn ang="0">
                  <a:pos x="T10" y="T11"/>
                </a:cxn>
              </a:cxnLst>
              <a:rect l="0" t="0" r="r" b="b"/>
              <a:pathLst>
                <a:path w="375" h="366">
                  <a:moveTo>
                    <a:pt x="0" y="200"/>
                  </a:moveTo>
                  <a:lnTo>
                    <a:pt x="0" y="200"/>
                  </a:lnTo>
                  <a:lnTo>
                    <a:pt x="130" y="0"/>
                  </a:lnTo>
                  <a:cubicBezTo>
                    <a:pt x="217" y="56"/>
                    <a:pt x="299" y="120"/>
                    <a:pt x="375" y="190"/>
                  </a:cubicBezTo>
                  <a:lnTo>
                    <a:pt x="215" y="366"/>
                  </a:lnTo>
                  <a:cubicBezTo>
                    <a:pt x="148" y="305"/>
                    <a:pt x="76" y="249"/>
                    <a:pt x="0"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00" name="Freeform 343"/>
            <p:cNvSpPr>
              <a:spLocks/>
            </p:cNvSpPr>
            <p:nvPr/>
          </p:nvSpPr>
          <p:spPr bwMode="auto">
            <a:xfrm>
              <a:off x="10466587" y="3245768"/>
              <a:ext cx="317500" cy="319088"/>
            </a:xfrm>
            <a:custGeom>
              <a:avLst/>
              <a:gdLst>
                <a:gd name="T0" fmla="*/ 0 w 334"/>
                <a:gd name="T1" fmla="*/ 157 h 333"/>
                <a:gd name="T2" fmla="*/ 0 w 334"/>
                <a:gd name="T3" fmla="*/ 157 h 333"/>
                <a:gd name="T4" fmla="*/ 180 w 334"/>
                <a:gd name="T5" fmla="*/ 0 h 333"/>
                <a:gd name="T6" fmla="*/ 334 w 334"/>
                <a:gd name="T7" fmla="*/ 196 h 333"/>
                <a:gd name="T8" fmla="*/ 139 w 334"/>
                <a:gd name="T9" fmla="*/ 333 h 333"/>
                <a:gd name="T10" fmla="*/ 0 w 334"/>
                <a:gd name="T11" fmla="*/ 157 h 333"/>
              </a:gdLst>
              <a:ahLst/>
              <a:cxnLst>
                <a:cxn ang="0">
                  <a:pos x="T0" y="T1"/>
                </a:cxn>
                <a:cxn ang="0">
                  <a:pos x="T2" y="T3"/>
                </a:cxn>
                <a:cxn ang="0">
                  <a:pos x="T4" y="T5"/>
                </a:cxn>
                <a:cxn ang="0">
                  <a:pos x="T6" y="T7"/>
                </a:cxn>
                <a:cxn ang="0">
                  <a:pos x="T8" y="T9"/>
                </a:cxn>
                <a:cxn ang="0">
                  <a:pos x="T10" y="T11"/>
                </a:cxn>
              </a:cxnLst>
              <a:rect l="0" t="0" r="r" b="b"/>
              <a:pathLst>
                <a:path w="334" h="333">
                  <a:moveTo>
                    <a:pt x="0" y="157"/>
                  </a:moveTo>
                  <a:lnTo>
                    <a:pt x="0" y="157"/>
                  </a:lnTo>
                  <a:lnTo>
                    <a:pt x="180" y="0"/>
                  </a:lnTo>
                  <a:cubicBezTo>
                    <a:pt x="235" y="62"/>
                    <a:pt x="286" y="128"/>
                    <a:pt x="334" y="196"/>
                  </a:cubicBezTo>
                  <a:lnTo>
                    <a:pt x="139" y="333"/>
                  </a:lnTo>
                  <a:cubicBezTo>
                    <a:pt x="96" y="271"/>
                    <a:pt x="50" y="213"/>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01" name="Freeform 345"/>
            <p:cNvSpPr>
              <a:spLocks/>
            </p:cNvSpPr>
            <p:nvPr/>
          </p:nvSpPr>
          <p:spPr bwMode="auto">
            <a:xfrm>
              <a:off x="10312599" y="3071143"/>
              <a:ext cx="325438" cy="325438"/>
            </a:xfrm>
            <a:custGeom>
              <a:avLst/>
              <a:gdLst>
                <a:gd name="T0" fmla="*/ 0 w 340"/>
                <a:gd name="T1" fmla="*/ 176 h 341"/>
                <a:gd name="T2" fmla="*/ 0 w 340"/>
                <a:gd name="T3" fmla="*/ 176 h 341"/>
                <a:gd name="T4" fmla="*/ 160 w 340"/>
                <a:gd name="T5" fmla="*/ 0 h 341"/>
                <a:gd name="T6" fmla="*/ 340 w 340"/>
                <a:gd name="T7" fmla="*/ 184 h 341"/>
                <a:gd name="T8" fmla="*/ 160 w 340"/>
                <a:gd name="T9" fmla="*/ 341 h 341"/>
                <a:gd name="T10" fmla="*/ 0 w 340"/>
                <a:gd name="T11" fmla="*/ 176 h 341"/>
              </a:gdLst>
              <a:ahLst/>
              <a:cxnLst>
                <a:cxn ang="0">
                  <a:pos x="T0" y="T1"/>
                </a:cxn>
                <a:cxn ang="0">
                  <a:pos x="T2" y="T3"/>
                </a:cxn>
                <a:cxn ang="0">
                  <a:pos x="T4" y="T5"/>
                </a:cxn>
                <a:cxn ang="0">
                  <a:pos x="T6" y="T7"/>
                </a:cxn>
                <a:cxn ang="0">
                  <a:pos x="T8" y="T9"/>
                </a:cxn>
                <a:cxn ang="0">
                  <a:pos x="T10" y="T11"/>
                </a:cxn>
              </a:cxnLst>
              <a:rect l="0" t="0" r="r" b="b"/>
              <a:pathLst>
                <a:path w="340" h="341">
                  <a:moveTo>
                    <a:pt x="0" y="176"/>
                  </a:moveTo>
                  <a:lnTo>
                    <a:pt x="0" y="176"/>
                  </a:lnTo>
                  <a:lnTo>
                    <a:pt x="160" y="0"/>
                  </a:lnTo>
                  <a:cubicBezTo>
                    <a:pt x="223" y="58"/>
                    <a:pt x="283" y="119"/>
                    <a:pt x="340" y="184"/>
                  </a:cubicBezTo>
                  <a:lnTo>
                    <a:pt x="160" y="341"/>
                  </a:lnTo>
                  <a:cubicBezTo>
                    <a:pt x="110" y="283"/>
                    <a:pt x="56" y="228"/>
                    <a:pt x="0"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02" name="Freeform 347"/>
            <p:cNvSpPr>
              <a:spLocks/>
            </p:cNvSpPr>
            <p:nvPr/>
          </p:nvSpPr>
          <p:spPr bwMode="auto">
            <a:xfrm>
              <a:off x="10598349" y="3434680"/>
              <a:ext cx="306388" cy="303213"/>
            </a:xfrm>
            <a:custGeom>
              <a:avLst/>
              <a:gdLst>
                <a:gd name="T0" fmla="*/ 114 w 322"/>
                <a:gd name="T1" fmla="*/ 318 h 318"/>
                <a:gd name="T2" fmla="*/ 114 w 322"/>
                <a:gd name="T3" fmla="*/ 318 h 318"/>
                <a:gd name="T4" fmla="*/ 0 w 322"/>
                <a:gd name="T5" fmla="*/ 137 h 318"/>
                <a:gd name="T6" fmla="*/ 195 w 322"/>
                <a:gd name="T7" fmla="*/ 0 h 318"/>
                <a:gd name="T8" fmla="*/ 322 w 322"/>
                <a:gd name="T9" fmla="*/ 202 h 318"/>
                <a:gd name="T10" fmla="*/ 121 w 322"/>
                <a:gd name="T11" fmla="*/ 314 h 318"/>
                <a:gd name="T12" fmla="*/ 114 w 322"/>
                <a:gd name="T13" fmla="*/ 318 h 318"/>
              </a:gdLst>
              <a:ahLst/>
              <a:cxnLst>
                <a:cxn ang="0">
                  <a:pos x="T0" y="T1"/>
                </a:cxn>
                <a:cxn ang="0">
                  <a:pos x="T2" y="T3"/>
                </a:cxn>
                <a:cxn ang="0">
                  <a:pos x="T4" y="T5"/>
                </a:cxn>
                <a:cxn ang="0">
                  <a:pos x="T6" y="T7"/>
                </a:cxn>
                <a:cxn ang="0">
                  <a:pos x="T8" y="T9"/>
                </a:cxn>
                <a:cxn ang="0">
                  <a:pos x="T10" y="T11"/>
                </a:cxn>
                <a:cxn ang="0">
                  <a:pos x="T12" y="T13"/>
                </a:cxn>
              </a:cxnLst>
              <a:rect l="0" t="0" r="r" b="b"/>
              <a:pathLst>
                <a:path w="322" h="318">
                  <a:moveTo>
                    <a:pt x="114" y="318"/>
                  </a:moveTo>
                  <a:lnTo>
                    <a:pt x="114" y="318"/>
                  </a:lnTo>
                  <a:cubicBezTo>
                    <a:pt x="79" y="255"/>
                    <a:pt x="41" y="195"/>
                    <a:pt x="0" y="137"/>
                  </a:cubicBezTo>
                  <a:lnTo>
                    <a:pt x="195" y="0"/>
                  </a:lnTo>
                  <a:cubicBezTo>
                    <a:pt x="241" y="65"/>
                    <a:pt x="283" y="133"/>
                    <a:pt x="322" y="202"/>
                  </a:cubicBezTo>
                  <a:lnTo>
                    <a:pt x="121" y="314"/>
                  </a:lnTo>
                  <a:lnTo>
                    <a:pt x="114" y="318"/>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03" name="Freeform 301"/>
            <p:cNvSpPr>
              <a:spLocks/>
            </p:cNvSpPr>
            <p:nvPr/>
          </p:nvSpPr>
          <p:spPr bwMode="auto">
            <a:xfrm>
              <a:off x="10122099" y="4136355"/>
              <a:ext cx="312738" cy="331788"/>
            </a:xfrm>
            <a:custGeom>
              <a:avLst/>
              <a:gdLst>
                <a:gd name="T0" fmla="*/ 0 w 327"/>
                <a:gd name="T1" fmla="*/ 116 h 347"/>
                <a:gd name="T2" fmla="*/ 0 w 327"/>
                <a:gd name="T3" fmla="*/ 116 h 347"/>
                <a:gd name="T4" fmla="*/ 208 w 327"/>
                <a:gd name="T5" fmla="*/ 0 h 347"/>
                <a:gd name="T6" fmla="*/ 327 w 327"/>
                <a:gd name="T7" fmla="*/ 274 h 347"/>
                <a:gd name="T8" fmla="*/ 100 w 327"/>
                <a:gd name="T9" fmla="*/ 347 h 347"/>
                <a:gd name="T10" fmla="*/ 0 w 327"/>
                <a:gd name="T11" fmla="*/ 116 h 347"/>
              </a:gdLst>
              <a:ahLst/>
              <a:cxnLst>
                <a:cxn ang="0">
                  <a:pos x="T0" y="T1"/>
                </a:cxn>
                <a:cxn ang="0">
                  <a:pos x="T2" y="T3"/>
                </a:cxn>
                <a:cxn ang="0">
                  <a:pos x="T4" y="T5"/>
                </a:cxn>
                <a:cxn ang="0">
                  <a:pos x="T6" y="T7"/>
                </a:cxn>
                <a:cxn ang="0">
                  <a:pos x="T8" y="T9"/>
                </a:cxn>
                <a:cxn ang="0">
                  <a:pos x="T10" y="T11"/>
                </a:cxn>
              </a:cxnLst>
              <a:rect l="0" t="0" r="r" b="b"/>
              <a:pathLst>
                <a:path w="327" h="347">
                  <a:moveTo>
                    <a:pt x="0" y="116"/>
                  </a:moveTo>
                  <a:lnTo>
                    <a:pt x="0" y="116"/>
                  </a:lnTo>
                  <a:lnTo>
                    <a:pt x="208" y="0"/>
                  </a:lnTo>
                  <a:cubicBezTo>
                    <a:pt x="256" y="87"/>
                    <a:pt x="296" y="178"/>
                    <a:pt x="327" y="274"/>
                  </a:cubicBezTo>
                  <a:lnTo>
                    <a:pt x="100" y="347"/>
                  </a:lnTo>
                  <a:cubicBezTo>
                    <a:pt x="74" y="266"/>
                    <a:pt x="40" y="189"/>
                    <a:pt x="0" y="11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04" name="Freeform 303"/>
            <p:cNvSpPr>
              <a:spLocks/>
            </p:cNvSpPr>
            <p:nvPr/>
          </p:nvSpPr>
          <p:spPr bwMode="auto">
            <a:xfrm>
              <a:off x="10217349" y="4398293"/>
              <a:ext cx="277813" cy="312738"/>
            </a:xfrm>
            <a:custGeom>
              <a:avLst/>
              <a:gdLst>
                <a:gd name="T0" fmla="*/ 0 w 290"/>
                <a:gd name="T1" fmla="*/ 73 h 326"/>
                <a:gd name="T2" fmla="*/ 0 w 290"/>
                <a:gd name="T3" fmla="*/ 73 h 326"/>
                <a:gd name="T4" fmla="*/ 227 w 290"/>
                <a:gd name="T5" fmla="*/ 0 h 326"/>
                <a:gd name="T6" fmla="*/ 290 w 290"/>
                <a:gd name="T7" fmla="*/ 301 h 326"/>
                <a:gd name="T8" fmla="*/ 53 w 290"/>
                <a:gd name="T9" fmla="*/ 326 h 326"/>
                <a:gd name="T10" fmla="*/ 0 w 290"/>
                <a:gd name="T11" fmla="*/ 73 h 326"/>
              </a:gdLst>
              <a:ahLst/>
              <a:cxnLst>
                <a:cxn ang="0">
                  <a:pos x="T0" y="T1"/>
                </a:cxn>
                <a:cxn ang="0">
                  <a:pos x="T2" y="T3"/>
                </a:cxn>
                <a:cxn ang="0">
                  <a:pos x="T4" y="T5"/>
                </a:cxn>
                <a:cxn ang="0">
                  <a:pos x="T6" y="T7"/>
                </a:cxn>
                <a:cxn ang="0">
                  <a:pos x="T8" y="T9"/>
                </a:cxn>
                <a:cxn ang="0">
                  <a:pos x="T10" y="T11"/>
                </a:cxn>
              </a:cxnLst>
              <a:rect l="0" t="0" r="r" b="b"/>
              <a:pathLst>
                <a:path w="290" h="326">
                  <a:moveTo>
                    <a:pt x="0" y="73"/>
                  </a:moveTo>
                  <a:lnTo>
                    <a:pt x="0" y="73"/>
                  </a:lnTo>
                  <a:lnTo>
                    <a:pt x="227" y="0"/>
                  </a:lnTo>
                  <a:cubicBezTo>
                    <a:pt x="258" y="96"/>
                    <a:pt x="279" y="197"/>
                    <a:pt x="290" y="301"/>
                  </a:cubicBezTo>
                  <a:lnTo>
                    <a:pt x="53" y="326"/>
                  </a:lnTo>
                  <a:cubicBezTo>
                    <a:pt x="44" y="238"/>
                    <a:pt x="26" y="154"/>
                    <a:pt x="0" y="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05" name="Freeform 305"/>
            <p:cNvSpPr>
              <a:spLocks/>
            </p:cNvSpPr>
            <p:nvPr/>
          </p:nvSpPr>
          <p:spPr bwMode="auto">
            <a:xfrm>
              <a:off x="10609462" y="4409405"/>
              <a:ext cx="261938" cy="260350"/>
            </a:xfrm>
            <a:custGeom>
              <a:avLst/>
              <a:gdLst>
                <a:gd name="T0" fmla="*/ 231 w 274"/>
                <a:gd name="T1" fmla="*/ 0 h 273"/>
                <a:gd name="T2" fmla="*/ 231 w 274"/>
                <a:gd name="T3" fmla="*/ 0 h 273"/>
                <a:gd name="T4" fmla="*/ 274 w 274"/>
                <a:gd name="T5" fmla="*/ 248 h 273"/>
                <a:gd name="T6" fmla="*/ 37 w 274"/>
                <a:gd name="T7" fmla="*/ 273 h 273"/>
                <a:gd name="T8" fmla="*/ 0 w 274"/>
                <a:gd name="T9" fmla="*/ 56 h 273"/>
                <a:gd name="T10" fmla="*/ 231 w 274"/>
                <a:gd name="T11" fmla="*/ 0 h 273"/>
              </a:gdLst>
              <a:ahLst/>
              <a:cxnLst>
                <a:cxn ang="0">
                  <a:pos x="T0" y="T1"/>
                </a:cxn>
                <a:cxn ang="0">
                  <a:pos x="T2" y="T3"/>
                </a:cxn>
                <a:cxn ang="0">
                  <a:pos x="T4" y="T5"/>
                </a:cxn>
                <a:cxn ang="0">
                  <a:pos x="T6" y="T7"/>
                </a:cxn>
                <a:cxn ang="0">
                  <a:pos x="T8" y="T9"/>
                </a:cxn>
                <a:cxn ang="0">
                  <a:pos x="T10" y="T11"/>
                </a:cxn>
              </a:cxnLst>
              <a:rect l="0" t="0" r="r" b="b"/>
              <a:pathLst>
                <a:path w="274" h="273">
                  <a:moveTo>
                    <a:pt x="231" y="0"/>
                  </a:moveTo>
                  <a:lnTo>
                    <a:pt x="231" y="0"/>
                  </a:lnTo>
                  <a:cubicBezTo>
                    <a:pt x="251" y="81"/>
                    <a:pt x="265" y="163"/>
                    <a:pt x="274" y="248"/>
                  </a:cubicBezTo>
                  <a:lnTo>
                    <a:pt x="37" y="273"/>
                  </a:lnTo>
                  <a:cubicBezTo>
                    <a:pt x="29" y="199"/>
                    <a:pt x="17" y="127"/>
                    <a:pt x="0" y="56"/>
                  </a:cubicBezTo>
                  <a:lnTo>
                    <a:pt x="231"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06" name="Freeform 307"/>
            <p:cNvSpPr>
              <a:spLocks/>
            </p:cNvSpPr>
            <p:nvPr/>
          </p:nvSpPr>
          <p:spPr bwMode="auto">
            <a:xfrm>
              <a:off x="10453887" y="3952205"/>
              <a:ext cx="301625" cy="300038"/>
            </a:xfrm>
            <a:custGeom>
              <a:avLst/>
              <a:gdLst>
                <a:gd name="T0" fmla="*/ 0 w 316"/>
                <a:gd name="T1" fmla="*/ 115 h 313"/>
                <a:gd name="T2" fmla="*/ 0 w 316"/>
                <a:gd name="T3" fmla="*/ 115 h 313"/>
                <a:gd name="T4" fmla="*/ 208 w 316"/>
                <a:gd name="T5" fmla="*/ 0 h 313"/>
                <a:gd name="T6" fmla="*/ 316 w 316"/>
                <a:gd name="T7" fmla="*/ 226 h 313"/>
                <a:gd name="T8" fmla="*/ 94 w 316"/>
                <a:gd name="T9" fmla="*/ 313 h 313"/>
                <a:gd name="T10" fmla="*/ 0 w 316"/>
                <a:gd name="T11" fmla="*/ 115 h 313"/>
              </a:gdLst>
              <a:ahLst/>
              <a:cxnLst>
                <a:cxn ang="0">
                  <a:pos x="T0" y="T1"/>
                </a:cxn>
                <a:cxn ang="0">
                  <a:pos x="T2" y="T3"/>
                </a:cxn>
                <a:cxn ang="0">
                  <a:pos x="T4" y="T5"/>
                </a:cxn>
                <a:cxn ang="0">
                  <a:pos x="T6" y="T7"/>
                </a:cxn>
                <a:cxn ang="0">
                  <a:pos x="T8" y="T9"/>
                </a:cxn>
                <a:cxn ang="0">
                  <a:pos x="T10" y="T11"/>
                </a:cxn>
              </a:cxnLst>
              <a:rect l="0" t="0" r="r" b="b"/>
              <a:pathLst>
                <a:path w="316" h="313">
                  <a:moveTo>
                    <a:pt x="0" y="115"/>
                  </a:moveTo>
                  <a:lnTo>
                    <a:pt x="0" y="115"/>
                  </a:lnTo>
                  <a:lnTo>
                    <a:pt x="208" y="0"/>
                  </a:lnTo>
                  <a:cubicBezTo>
                    <a:pt x="249" y="72"/>
                    <a:pt x="285" y="148"/>
                    <a:pt x="316" y="226"/>
                  </a:cubicBezTo>
                  <a:lnTo>
                    <a:pt x="94" y="313"/>
                  </a:lnTo>
                  <a:cubicBezTo>
                    <a:pt x="67" y="245"/>
                    <a:pt x="35" y="179"/>
                    <a:pt x="0" y="11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07" name="Freeform 309"/>
            <p:cNvSpPr>
              <a:spLocks/>
            </p:cNvSpPr>
            <p:nvPr/>
          </p:nvSpPr>
          <p:spPr bwMode="auto">
            <a:xfrm>
              <a:off x="10542787" y="4169693"/>
              <a:ext cx="287338" cy="293688"/>
            </a:xfrm>
            <a:custGeom>
              <a:avLst/>
              <a:gdLst>
                <a:gd name="T0" fmla="*/ 0 w 301"/>
                <a:gd name="T1" fmla="*/ 87 h 307"/>
                <a:gd name="T2" fmla="*/ 0 w 301"/>
                <a:gd name="T3" fmla="*/ 87 h 307"/>
                <a:gd name="T4" fmla="*/ 222 w 301"/>
                <a:gd name="T5" fmla="*/ 0 h 307"/>
                <a:gd name="T6" fmla="*/ 301 w 301"/>
                <a:gd name="T7" fmla="*/ 251 h 307"/>
                <a:gd name="T8" fmla="*/ 70 w 301"/>
                <a:gd name="T9" fmla="*/ 307 h 307"/>
                <a:gd name="T10" fmla="*/ 0 w 301"/>
                <a:gd name="T11" fmla="*/ 87 h 307"/>
              </a:gdLst>
              <a:ahLst/>
              <a:cxnLst>
                <a:cxn ang="0">
                  <a:pos x="T0" y="T1"/>
                </a:cxn>
                <a:cxn ang="0">
                  <a:pos x="T2" y="T3"/>
                </a:cxn>
                <a:cxn ang="0">
                  <a:pos x="T4" y="T5"/>
                </a:cxn>
                <a:cxn ang="0">
                  <a:pos x="T6" y="T7"/>
                </a:cxn>
                <a:cxn ang="0">
                  <a:pos x="T8" y="T9"/>
                </a:cxn>
                <a:cxn ang="0">
                  <a:pos x="T10" y="T11"/>
                </a:cxn>
              </a:cxnLst>
              <a:rect l="0" t="0" r="r" b="b"/>
              <a:pathLst>
                <a:path w="301" h="307">
                  <a:moveTo>
                    <a:pt x="0" y="87"/>
                  </a:moveTo>
                  <a:lnTo>
                    <a:pt x="0" y="87"/>
                  </a:lnTo>
                  <a:lnTo>
                    <a:pt x="222" y="0"/>
                  </a:lnTo>
                  <a:cubicBezTo>
                    <a:pt x="254" y="81"/>
                    <a:pt x="280" y="165"/>
                    <a:pt x="301" y="251"/>
                  </a:cubicBezTo>
                  <a:lnTo>
                    <a:pt x="70" y="307"/>
                  </a:lnTo>
                  <a:cubicBezTo>
                    <a:pt x="51" y="232"/>
                    <a:pt x="28" y="158"/>
                    <a:pt x="0" y="8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08" name="Freeform 315"/>
            <p:cNvSpPr>
              <a:spLocks/>
            </p:cNvSpPr>
            <p:nvPr/>
          </p:nvSpPr>
          <p:spPr bwMode="auto">
            <a:xfrm>
              <a:off x="10941249" y="4172868"/>
              <a:ext cx="273050" cy="263525"/>
            </a:xfrm>
            <a:custGeom>
              <a:avLst/>
              <a:gdLst>
                <a:gd name="T0" fmla="*/ 0 w 287"/>
                <a:gd name="T1" fmla="*/ 72 h 275"/>
                <a:gd name="T2" fmla="*/ 0 w 287"/>
                <a:gd name="T3" fmla="*/ 72 h 275"/>
                <a:gd name="T4" fmla="*/ 228 w 287"/>
                <a:gd name="T5" fmla="*/ 0 h 275"/>
                <a:gd name="T6" fmla="*/ 287 w 287"/>
                <a:gd name="T7" fmla="*/ 227 h 275"/>
                <a:gd name="T8" fmla="*/ 53 w 287"/>
                <a:gd name="T9" fmla="*/ 275 h 275"/>
                <a:gd name="T10" fmla="*/ 0 w 287"/>
                <a:gd name="T11" fmla="*/ 72 h 275"/>
              </a:gdLst>
              <a:ahLst/>
              <a:cxnLst>
                <a:cxn ang="0">
                  <a:pos x="T0" y="T1"/>
                </a:cxn>
                <a:cxn ang="0">
                  <a:pos x="T2" y="T3"/>
                </a:cxn>
                <a:cxn ang="0">
                  <a:pos x="T4" y="T5"/>
                </a:cxn>
                <a:cxn ang="0">
                  <a:pos x="T6" y="T7"/>
                </a:cxn>
                <a:cxn ang="0">
                  <a:pos x="T8" y="T9"/>
                </a:cxn>
                <a:cxn ang="0">
                  <a:pos x="T10" y="T11"/>
                </a:cxn>
              </a:cxnLst>
              <a:rect l="0" t="0" r="r" b="b"/>
              <a:pathLst>
                <a:path w="287" h="275">
                  <a:moveTo>
                    <a:pt x="0" y="72"/>
                  </a:moveTo>
                  <a:lnTo>
                    <a:pt x="0" y="72"/>
                  </a:lnTo>
                  <a:lnTo>
                    <a:pt x="228" y="0"/>
                  </a:lnTo>
                  <a:cubicBezTo>
                    <a:pt x="251" y="74"/>
                    <a:pt x="271" y="149"/>
                    <a:pt x="287" y="227"/>
                  </a:cubicBezTo>
                  <a:lnTo>
                    <a:pt x="53" y="275"/>
                  </a:lnTo>
                  <a:cubicBezTo>
                    <a:pt x="39" y="206"/>
                    <a:pt x="21" y="138"/>
                    <a:pt x="0" y="7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09" name="Freeform 317"/>
            <p:cNvSpPr>
              <a:spLocks/>
            </p:cNvSpPr>
            <p:nvPr/>
          </p:nvSpPr>
          <p:spPr bwMode="auto">
            <a:xfrm>
              <a:off x="10992049" y="4390355"/>
              <a:ext cx="255588" cy="239713"/>
            </a:xfrm>
            <a:custGeom>
              <a:avLst/>
              <a:gdLst>
                <a:gd name="T0" fmla="*/ 234 w 269"/>
                <a:gd name="T1" fmla="*/ 0 h 251"/>
                <a:gd name="T2" fmla="*/ 234 w 269"/>
                <a:gd name="T3" fmla="*/ 0 h 251"/>
                <a:gd name="T4" fmla="*/ 269 w 269"/>
                <a:gd name="T5" fmla="*/ 226 h 251"/>
                <a:gd name="T6" fmla="*/ 32 w 269"/>
                <a:gd name="T7" fmla="*/ 251 h 251"/>
                <a:gd name="T8" fmla="*/ 0 w 269"/>
                <a:gd name="T9" fmla="*/ 48 h 251"/>
                <a:gd name="T10" fmla="*/ 234 w 269"/>
                <a:gd name="T11" fmla="*/ 0 h 251"/>
              </a:gdLst>
              <a:ahLst/>
              <a:cxnLst>
                <a:cxn ang="0">
                  <a:pos x="T0" y="T1"/>
                </a:cxn>
                <a:cxn ang="0">
                  <a:pos x="T2" y="T3"/>
                </a:cxn>
                <a:cxn ang="0">
                  <a:pos x="T4" y="T5"/>
                </a:cxn>
                <a:cxn ang="0">
                  <a:pos x="T6" y="T7"/>
                </a:cxn>
                <a:cxn ang="0">
                  <a:pos x="T8" y="T9"/>
                </a:cxn>
                <a:cxn ang="0">
                  <a:pos x="T10" y="T11"/>
                </a:cxn>
              </a:cxnLst>
              <a:rect l="0" t="0" r="r" b="b"/>
              <a:pathLst>
                <a:path w="269" h="251">
                  <a:moveTo>
                    <a:pt x="234" y="0"/>
                  </a:moveTo>
                  <a:lnTo>
                    <a:pt x="234" y="0"/>
                  </a:lnTo>
                  <a:cubicBezTo>
                    <a:pt x="249" y="74"/>
                    <a:pt x="261" y="149"/>
                    <a:pt x="269" y="226"/>
                  </a:cubicBezTo>
                  <a:lnTo>
                    <a:pt x="32" y="251"/>
                  </a:lnTo>
                  <a:cubicBezTo>
                    <a:pt x="25" y="182"/>
                    <a:pt x="14" y="115"/>
                    <a:pt x="0" y="48"/>
                  </a:cubicBezTo>
                  <a:lnTo>
                    <a:pt x="234"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10" name="Freeform 321"/>
            <p:cNvSpPr>
              <a:spLocks/>
            </p:cNvSpPr>
            <p:nvPr/>
          </p:nvSpPr>
          <p:spPr bwMode="auto">
            <a:xfrm>
              <a:off x="10784087" y="3768055"/>
              <a:ext cx="295275" cy="285750"/>
            </a:xfrm>
            <a:custGeom>
              <a:avLst/>
              <a:gdLst>
                <a:gd name="T0" fmla="*/ 0 w 309"/>
                <a:gd name="T1" fmla="*/ 115 h 298"/>
                <a:gd name="T2" fmla="*/ 0 w 309"/>
                <a:gd name="T3" fmla="*/ 115 h 298"/>
                <a:gd name="T4" fmla="*/ 7 w 309"/>
                <a:gd name="T5" fmla="*/ 112 h 298"/>
                <a:gd name="T6" fmla="*/ 209 w 309"/>
                <a:gd name="T7" fmla="*/ 0 h 298"/>
                <a:gd name="T8" fmla="*/ 309 w 309"/>
                <a:gd name="T9" fmla="*/ 203 h 298"/>
                <a:gd name="T10" fmla="*/ 91 w 309"/>
                <a:gd name="T11" fmla="*/ 298 h 298"/>
                <a:gd name="T12" fmla="*/ 0 w 309"/>
                <a:gd name="T13" fmla="*/ 115 h 298"/>
              </a:gdLst>
              <a:ahLst/>
              <a:cxnLst>
                <a:cxn ang="0">
                  <a:pos x="T0" y="T1"/>
                </a:cxn>
                <a:cxn ang="0">
                  <a:pos x="T2" y="T3"/>
                </a:cxn>
                <a:cxn ang="0">
                  <a:pos x="T4" y="T5"/>
                </a:cxn>
                <a:cxn ang="0">
                  <a:pos x="T6" y="T7"/>
                </a:cxn>
                <a:cxn ang="0">
                  <a:pos x="T8" y="T9"/>
                </a:cxn>
                <a:cxn ang="0">
                  <a:pos x="T10" y="T11"/>
                </a:cxn>
                <a:cxn ang="0">
                  <a:pos x="T12" y="T13"/>
                </a:cxn>
              </a:cxnLst>
              <a:rect l="0" t="0" r="r" b="b"/>
              <a:pathLst>
                <a:path w="309" h="298">
                  <a:moveTo>
                    <a:pt x="0" y="115"/>
                  </a:moveTo>
                  <a:lnTo>
                    <a:pt x="0" y="115"/>
                  </a:lnTo>
                  <a:lnTo>
                    <a:pt x="7" y="112"/>
                  </a:lnTo>
                  <a:lnTo>
                    <a:pt x="209" y="0"/>
                  </a:lnTo>
                  <a:cubicBezTo>
                    <a:pt x="245" y="66"/>
                    <a:pt x="279" y="134"/>
                    <a:pt x="309" y="203"/>
                  </a:cubicBezTo>
                  <a:lnTo>
                    <a:pt x="91" y="298"/>
                  </a:lnTo>
                  <a:cubicBezTo>
                    <a:pt x="63" y="236"/>
                    <a:pt x="33" y="175"/>
                    <a:pt x="0" y="11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11" name="Freeform 319"/>
            <p:cNvSpPr>
              <a:spLocks/>
            </p:cNvSpPr>
            <p:nvPr/>
          </p:nvSpPr>
          <p:spPr bwMode="auto">
            <a:xfrm>
              <a:off x="10871399" y="3961730"/>
              <a:ext cx="287338" cy="279400"/>
            </a:xfrm>
            <a:custGeom>
              <a:avLst/>
              <a:gdLst>
                <a:gd name="T0" fmla="*/ 0 w 301"/>
                <a:gd name="T1" fmla="*/ 95 h 292"/>
                <a:gd name="T2" fmla="*/ 0 w 301"/>
                <a:gd name="T3" fmla="*/ 95 h 292"/>
                <a:gd name="T4" fmla="*/ 218 w 301"/>
                <a:gd name="T5" fmla="*/ 0 h 292"/>
                <a:gd name="T6" fmla="*/ 301 w 301"/>
                <a:gd name="T7" fmla="*/ 220 h 292"/>
                <a:gd name="T8" fmla="*/ 73 w 301"/>
                <a:gd name="T9" fmla="*/ 292 h 292"/>
                <a:gd name="T10" fmla="*/ 0 w 301"/>
                <a:gd name="T11" fmla="*/ 95 h 292"/>
              </a:gdLst>
              <a:ahLst/>
              <a:cxnLst>
                <a:cxn ang="0">
                  <a:pos x="T0" y="T1"/>
                </a:cxn>
                <a:cxn ang="0">
                  <a:pos x="T2" y="T3"/>
                </a:cxn>
                <a:cxn ang="0">
                  <a:pos x="T4" y="T5"/>
                </a:cxn>
                <a:cxn ang="0">
                  <a:pos x="T6" y="T7"/>
                </a:cxn>
                <a:cxn ang="0">
                  <a:pos x="T8" y="T9"/>
                </a:cxn>
                <a:cxn ang="0">
                  <a:pos x="T10" y="T11"/>
                </a:cxn>
              </a:cxnLst>
              <a:rect l="0" t="0" r="r" b="b"/>
              <a:pathLst>
                <a:path w="301" h="292">
                  <a:moveTo>
                    <a:pt x="0" y="95"/>
                  </a:moveTo>
                  <a:lnTo>
                    <a:pt x="0" y="95"/>
                  </a:lnTo>
                  <a:lnTo>
                    <a:pt x="218" y="0"/>
                  </a:lnTo>
                  <a:cubicBezTo>
                    <a:pt x="249" y="72"/>
                    <a:pt x="277" y="145"/>
                    <a:pt x="301" y="220"/>
                  </a:cubicBezTo>
                  <a:lnTo>
                    <a:pt x="73" y="292"/>
                  </a:lnTo>
                  <a:cubicBezTo>
                    <a:pt x="52" y="225"/>
                    <a:pt x="27" y="159"/>
                    <a:pt x="0" y="9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12" name="Freeform 8"/>
            <p:cNvSpPr>
              <a:spLocks/>
            </p:cNvSpPr>
            <p:nvPr/>
          </p:nvSpPr>
          <p:spPr bwMode="auto">
            <a:xfrm>
              <a:off x="8728274" y="4971380"/>
              <a:ext cx="177800" cy="219075"/>
            </a:xfrm>
            <a:custGeom>
              <a:avLst/>
              <a:gdLst>
                <a:gd name="T0" fmla="*/ 186 w 186"/>
                <a:gd name="T1" fmla="*/ 229 h 229"/>
                <a:gd name="T2" fmla="*/ 186 w 186"/>
                <a:gd name="T3" fmla="*/ 229 h 229"/>
                <a:gd name="T4" fmla="*/ 0 w 186"/>
                <a:gd name="T5" fmla="*/ 229 h 229"/>
                <a:gd name="T6" fmla="*/ 0 w 186"/>
                <a:gd name="T7" fmla="*/ 0 h 229"/>
                <a:gd name="T8" fmla="*/ 186 w 186"/>
                <a:gd name="T9" fmla="*/ 0 h 229"/>
                <a:gd name="T10" fmla="*/ 186 w 186"/>
                <a:gd name="T11" fmla="*/ 229 h 229"/>
              </a:gdLst>
              <a:ahLst/>
              <a:cxnLst>
                <a:cxn ang="0">
                  <a:pos x="T0" y="T1"/>
                </a:cxn>
                <a:cxn ang="0">
                  <a:pos x="T2" y="T3"/>
                </a:cxn>
                <a:cxn ang="0">
                  <a:pos x="T4" y="T5"/>
                </a:cxn>
                <a:cxn ang="0">
                  <a:pos x="T6" y="T7"/>
                </a:cxn>
                <a:cxn ang="0">
                  <a:pos x="T8" y="T9"/>
                </a:cxn>
                <a:cxn ang="0">
                  <a:pos x="T10" y="T11"/>
                </a:cxn>
              </a:cxnLst>
              <a:rect l="0" t="0" r="r" b="b"/>
              <a:pathLst>
                <a:path w="186" h="229">
                  <a:moveTo>
                    <a:pt x="186" y="229"/>
                  </a:moveTo>
                  <a:lnTo>
                    <a:pt x="186" y="229"/>
                  </a:lnTo>
                  <a:lnTo>
                    <a:pt x="0" y="229"/>
                  </a:lnTo>
                  <a:lnTo>
                    <a:pt x="0" y="0"/>
                  </a:lnTo>
                  <a:lnTo>
                    <a:pt x="186" y="0"/>
                  </a:lnTo>
                  <a:lnTo>
                    <a:pt x="186" y="229"/>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13" name="Freeform 10"/>
            <p:cNvSpPr>
              <a:spLocks/>
            </p:cNvSpPr>
            <p:nvPr/>
          </p:nvSpPr>
          <p:spPr bwMode="auto">
            <a:xfrm>
              <a:off x="8906074" y="4971380"/>
              <a:ext cx="176213" cy="219075"/>
            </a:xfrm>
            <a:custGeom>
              <a:avLst/>
              <a:gdLst>
                <a:gd name="T0" fmla="*/ 185 w 185"/>
                <a:gd name="T1" fmla="*/ 229 h 229"/>
                <a:gd name="T2" fmla="*/ 185 w 185"/>
                <a:gd name="T3" fmla="*/ 229 h 229"/>
                <a:gd name="T4" fmla="*/ 0 w 185"/>
                <a:gd name="T5" fmla="*/ 229 h 229"/>
                <a:gd name="T6" fmla="*/ 0 w 185"/>
                <a:gd name="T7" fmla="*/ 0 h 229"/>
                <a:gd name="T8" fmla="*/ 185 w 185"/>
                <a:gd name="T9" fmla="*/ 0 h 229"/>
                <a:gd name="T10" fmla="*/ 185 w 185"/>
                <a:gd name="T11" fmla="*/ 229 h 229"/>
              </a:gdLst>
              <a:ahLst/>
              <a:cxnLst>
                <a:cxn ang="0">
                  <a:pos x="T0" y="T1"/>
                </a:cxn>
                <a:cxn ang="0">
                  <a:pos x="T2" y="T3"/>
                </a:cxn>
                <a:cxn ang="0">
                  <a:pos x="T4" y="T5"/>
                </a:cxn>
                <a:cxn ang="0">
                  <a:pos x="T6" y="T7"/>
                </a:cxn>
                <a:cxn ang="0">
                  <a:pos x="T8" y="T9"/>
                </a:cxn>
                <a:cxn ang="0">
                  <a:pos x="T10" y="T11"/>
                </a:cxn>
              </a:cxnLst>
              <a:rect l="0" t="0" r="r" b="b"/>
              <a:pathLst>
                <a:path w="185" h="229">
                  <a:moveTo>
                    <a:pt x="185" y="229"/>
                  </a:moveTo>
                  <a:lnTo>
                    <a:pt x="185" y="229"/>
                  </a:lnTo>
                  <a:lnTo>
                    <a:pt x="0" y="229"/>
                  </a:lnTo>
                  <a:lnTo>
                    <a:pt x="0" y="0"/>
                  </a:lnTo>
                  <a:lnTo>
                    <a:pt x="185" y="0"/>
                  </a:lnTo>
                  <a:lnTo>
                    <a:pt x="185" y="229"/>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14" name="Freeform 299"/>
            <p:cNvSpPr>
              <a:spLocks/>
            </p:cNvSpPr>
            <p:nvPr/>
          </p:nvSpPr>
          <p:spPr bwMode="auto">
            <a:xfrm>
              <a:off x="8906074" y="5352380"/>
              <a:ext cx="176213" cy="219075"/>
            </a:xfrm>
            <a:custGeom>
              <a:avLst/>
              <a:gdLst>
                <a:gd name="T0" fmla="*/ 185 w 185"/>
                <a:gd name="T1" fmla="*/ 230 h 230"/>
                <a:gd name="T2" fmla="*/ 185 w 185"/>
                <a:gd name="T3" fmla="*/ 230 h 230"/>
                <a:gd name="T4" fmla="*/ 0 w 185"/>
                <a:gd name="T5" fmla="*/ 230 h 230"/>
                <a:gd name="T6" fmla="*/ 0 w 185"/>
                <a:gd name="T7" fmla="*/ 0 h 230"/>
                <a:gd name="T8" fmla="*/ 185 w 185"/>
                <a:gd name="T9" fmla="*/ 0 h 230"/>
                <a:gd name="T10" fmla="*/ 185 w 185"/>
                <a:gd name="T11" fmla="*/ 230 h 230"/>
              </a:gdLst>
              <a:ahLst/>
              <a:cxnLst>
                <a:cxn ang="0">
                  <a:pos x="T0" y="T1"/>
                </a:cxn>
                <a:cxn ang="0">
                  <a:pos x="T2" y="T3"/>
                </a:cxn>
                <a:cxn ang="0">
                  <a:pos x="T4" y="T5"/>
                </a:cxn>
                <a:cxn ang="0">
                  <a:pos x="T6" y="T7"/>
                </a:cxn>
                <a:cxn ang="0">
                  <a:pos x="T8" y="T9"/>
                </a:cxn>
                <a:cxn ang="0">
                  <a:pos x="T10" y="T11"/>
                </a:cxn>
              </a:cxnLst>
              <a:rect l="0" t="0" r="r" b="b"/>
              <a:pathLst>
                <a:path w="185" h="230">
                  <a:moveTo>
                    <a:pt x="185" y="230"/>
                  </a:moveTo>
                  <a:lnTo>
                    <a:pt x="185" y="230"/>
                  </a:lnTo>
                  <a:lnTo>
                    <a:pt x="0" y="230"/>
                  </a:lnTo>
                  <a:lnTo>
                    <a:pt x="0" y="0"/>
                  </a:lnTo>
                  <a:lnTo>
                    <a:pt x="185" y="0"/>
                  </a:lnTo>
                  <a:lnTo>
                    <a:pt x="185" y="23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15" name="Freeform 327"/>
            <p:cNvSpPr>
              <a:spLocks/>
            </p:cNvSpPr>
            <p:nvPr/>
          </p:nvSpPr>
          <p:spPr bwMode="auto">
            <a:xfrm>
              <a:off x="8728274" y="5352380"/>
              <a:ext cx="177800" cy="219075"/>
            </a:xfrm>
            <a:custGeom>
              <a:avLst/>
              <a:gdLst>
                <a:gd name="T0" fmla="*/ 186 w 186"/>
                <a:gd name="T1" fmla="*/ 230 h 230"/>
                <a:gd name="T2" fmla="*/ 186 w 186"/>
                <a:gd name="T3" fmla="*/ 230 h 230"/>
                <a:gd name="T4" fmla="*/ 0 w 186"/>
                <a:gd name="T5" fmla="*/ 230 h 230"/>
                <a:gd name="T6" fmla="*/ 0 w 186"/>
                <a:gd name="T7" fmla="*/ 0 h 230"/>
                <a:gd name="T8" fmla="*/ 186 w 186"/>
                <a:gd name="T9" fmla="*/ 0 h 230"/>
                <a:gd name="T10" fmla="*/ 186 w 186"/>
                <a:gd name="T11" fmla="*/ 230 h 230"/>
              </a:gdLst>
              <a:ahLst/>
              <a:cxnLst>
                <a:cxn ang="0">
                  <a:pos x="T0" y="T1"/>
                </a:cxn>
                <a:cxn ang="0">
                  <a:pos x="T2" y="T3"/>
                </a:cxn>
                <a:cxn ang="0">
                  <a:pos x="T4" y="T5"/>
                </a:cxn>
                <a:cxn ang="0">
                  <a:pos x="T6" y="T7"/>
                </a:cxn>
                <a:cxn ang="0">
                  <a:pos x="T8" y="T9"/>
                </a:cxn>
                <a:cxn ang="0">
                  <a:pos x="T10" y="T11"/>
                </a:cxn>
              </a:cxnLst>
              <a:rect l="0" t="0" r="r" b="b"/>
              <a:pathLst>
                <a:path w="186" h="230">
                  <a:moveTo>
                    <a:pt x="186" y="230"/>
                  </a:moveTo>
                  <a:lnTo>
                    <a:pt x="186" y="230"/>
                  </a:lnTo>
                  <a:lnTo>
                    <a:pt x="0" y="230"/>
                  </a:lnTo>
                  <a:lnTo>
                    <a:pt x="0" y="0"/>
                  </a:lnTo>
                  <a:lnTo>
                    <a:pt x="186" y="0"/>
                  </a:lnTo>
                  <a:lnTo>
                    <a:pt x="186" y="23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16" name="Freeform 12"/>
            <p:cNvSpPr>
              <a:spLocks/>
            </p:cNvSpPr>
            <p:nvPr/>
          </p:nvSpPr>
          <p:spPr bwMode="auto">
            <a:xfrm>
              <a:off x="9568062" y="5258718"/>
              <a:ext cx="236538" cy="265113"/>
            </a:xfrm>
            <a:custGeom>
              <a:avLst/>
              <a:gdLst>
                <a:gd name="T0" fmla="*/ 162 w 249"/>
                <a:gd name="T1" fmla="*/ 0 h 276"/>
                <a:gd name="T2" fmla="*/ 162 w 249"/>
                <a:gd name="T3" fmla="*/ 0 h 276"/>
                <a:gd name="T4" fmla="*/ 249 w 249"/>
                <a:gd name="T5" fmla="*/ 212 h 276"/>
                <a:gd name="T6" fmla="*/ 59 w 249"/>
                <a:gd name="T7" fmla="*/ 276 h 276"/>
                <a:gd name="T8" fmla="*/ 0 w 249"/>
                <a:gd name="T9" fmla="*/ 54 h 276"/>
                <a:gd name="T10" fmla="*/ 162 w 249"/>
                <a:gd name="T11" fmla="*/ 0 h 276"/>
              </a:gdLst>
              <a:ahLst/>
              <a:cxnLst>
                <a:cxn ang="0">
                  <a:pos x="T0" y="T1"/>
                </a:cxn>
                <a:cxn ang="0">
                  <a:pos x="T2" y="T3"/>
                </a:cxn>
                <a:cxn ang="0">
                  <a:pos x="T4" y="T5"/>
                </a:cxn>
                <a:cxn ang="0">
                  <a:pos x="T6" y="T7"/>
                </a:cxn>
                <a:cxn ang="0">
                  <a:pos x="T8" y="T9"/>
                </a:cxn>
                <a:cxn ang="0">
                  <a:pos x="T10" y="T11"/>
                </a:cxn>
              </a:cxnLst>
              <a:rect l="0" t="0" r="r" b="b"/>
              <a:pathLst>
                <a:path w="249" h="276">
                  <a:moveTo>
                    <a:pt x="162" y="0"/>
                  </a:moveTo>
                  <a:lnTo>
                    <a:pt x="162" y="0"/>
                  </a:lnTo>
                  <a:lnTo>
                    <a:pt x="249" y="212"/>
                  </a:lnTo>
                  <a:cubicBezTo>
                    <a:pt x="187" y="237"/>
                    <a:pt x="124" y="259"/>
                    <a:pt x="59" y="276"/>
                  </a:cubicBezTo>
                  <a:lnTo>
                    <a:pt x="0" y="54"/>
                  </a:lnTo>
                  <a:cubicBezTo>
                    <a:pt x="55" y="40"/>
                    <a:pt x="109" y="22"/>
                    <a:pt x="162"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17" name="Freeform 14"/>
            <p:cNvSpPr>
              <a:spLocks/>
            </p:cNvSpPr>
            <p:nvPr/>
          </p:nvSpPr>
          <p:spPr bwMode="auto">
            <a:xfrm>
              <a:off x="9417249" y="5311105"/>
              <a:ext cx="206375" cy="247650"/>
            </a:xfrm>
            <a:custGeom>
              <a:avLst/>
              <a:gdLst>
                <a:gd name="T0" fmla="*/ 158 w 217"/>
                <a:gd name="T1" fmla="*/ 0 h 259"/>
                <a:gd name="T2" fmla="*/ 158 w 217"/>
                <a:gd name="T3" fmla="*/ 0 h 259"/>
                <a:gd name="T4" fmla="*/ 217 w 217"/>
                <a:gd name="T5" fmla="*/ 222 h 259"/>
                <a:gd name="T6" fmla="*/ 31 w 217"/>
                <a:gd name="T7" fmla="*/ 259 h 259"/>
                <a:gd name="T8" fmla="*/ 0 w 217"/>
                <a:gd name="T9" fmla="*/ 32 h 259"/>
                <a:gd name="T10" fmla="*/ 158 w 217"/>
                <a:gd name="T11" fmla="*/ 0 h 259"/>
              </a:gdLst>
              <a:ahLst/>
              <a:cxnLst>
                <a:cxn ang="0">
                  <a:pos x="T0" y="T1"/>
                </a:cxn>
                <a:cxn ang="0">
                  <a:pos x="T2" y="T3"/>
                </a:cxn>
                <a:cxn ang="0">
                  <a:pos x="T4" y="T5"/>
                </a:cxn>
                <a:cxn ang="0">
                  <a:pos x="T6" y="T7"/>
                </a:cxn>
                <a:cxn ang="0">
                  <a:pos x="T8" y="T9"/>
                </a:cxn>
                <a:cxn ang="0">
                  <a:pos x="T10" y="T11"/>
                </a:cxn>
              </a:cxnLst>
              <a:rect l="0" t="0" r="r" b="b"/>
              <a:pathLst>
                <a:path w="217" h="259">
                  <a:moveTo>
                    <a:pt x="158" y="0"/>
                  </a:moveTo>
                  <a:lnTo>
                    <a:pt x="158" y="0"/>
                  </a:lnTo>
                  <a:lnTo>
                    <a:pt x="217" y="222"/>
                  </a:lnTo>
                  <a:cubicBezTo>
                    <a:pt x="156" y="238"/>
                    <a:pt x="93" y="251"/>
                    <a:pt x="31" y="259"/>
                  </a:cubicBezTo>
                  <a:lnTo>
                    <a:pt x="0" y="32"/>
                  </a:lnTo>
                  <a:cubicBezTo>
                    <a:pt x="54" y="24"/>
                    <a:pt x="106" y="14"/>
                    <a:pt x="158"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18" name="Freeform 16"/>
            <p:cNvSpPr>
              <a:spLocks/>
            </p:cNvSpPr>
            <p:nvPr/>
          </p:nvSpPr>
          <p:spPr bwMode="auto">
            <a:xfrm>
              <a:off x="9258499" y="5341268"/>
              <a:ext cx="187325" cy="230188"/>
            </a:xfrm>
            <a:custGeom>
              <a:avLst/>
              <a:gdLst>
                <a:gd name="T0" fmla="*/ 166 w 197"/>
                <a:gd name="T1" fmla="*/ 0 h 241"/>
                <a:gd name="T2" fmla="*/ 166 w 197"/>
                <a:gd name="T3" fmla="*/ 0 h 241"/>
                <a:gd name="T4" fmla="*/ 197 w 197"/>
                <a:gd name="T5" fmla="*/ 227 h 241"/>
                <a:gd name="T6" fmla="*/ 1 w 197"/>
                <a:gd name="T7" fmla="*/ 241 h 241"/>
                <a:gd name="T8" fmla="*/ 0 w 197"/>
                <a:gd name="T9" fmla="*/ 11 h 241"/>
                <a:gd name="T10" fmla="*/ 166 w 197"/>
                <a:gd name="T11" fmla="*/ 0 h 241"/>
              </a:gdLst>
              <a:ahLst/>
              <a:cxnLst>
                <a:cxn ang="0">
                  <a:pos x="T0" y="T1"/>
                </a:cxn>
                <a:cxn ang="0">
                  <a:pos x="T2" y="T3"/>
                </a:cxn>
                <a:cxn ang="0">
                  <a:pos x="T4" y="T5"/>
                </a:cxn>
                <a:cxn ang="0">
                  <a:pos x="T6" y="T7"/>
                </a:cxn>
                <a:cxn ang="0">
                  <a:pos x="T8" y="T9"/>
                </a:cxn>
                <a:cxn ang="0">
                  <a:pos x="T10" y="T11"/>
                </a:cxn>
              </a:cxnLst>
              <a:rect l="0" t="0" r="r" b="b"/>
              <a:pathLst>
                <a:path w="197" h="241">
                  <a:moveTo>
                    <a:pt x="166" y="0"/>
                  </a:moveTo>
                  <a:lnTo>
                    <a:pt x="166" y="0"/>
                  </a:lnTo>
                  <a:lnTo>
                    <a:pt x="197" y="227"/>
                  </a:lnTo>
                  <a:cubicBezTo>
                    <a:pt x="132" y="236"/>
                    <a:pt x="66" y="240"/>
                    <a:pt x="1" y="241"/>
                  </a:cubicBezTo>
                  <a:lnTo>
                    <a:pt x="0" y="11"/>
                  </a:lnTo>
                  <a:cubicBezTo>
                    <a:pt x="56" y="11"/>
                    <a:pt x="111" y="7"/>
                    <a:pt x="166"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19" name="Freeform 18"/>
            <p:cNvSpPr>
              <a:spLocks/>
            </p:cNvSpPr>
            <p:nvPr/>
          </p:nvSpPr>
          <p:spPr bwMode="auto">
            <a:xfrm>
              <a:off x="9409312" y="5701630"/>
              <a:ext cx="196850" cy="241300"/>
            </a:xfrm>
            <a:custGeom>
              <a:avLst/>
              <a:gdLst>
                <a:gd name="T0" fmla="*/ 162 w 207"/>
                <a:gd name="T1" fmla="*/ 0 h 252"/>
                <a:gd name="T2" fmla="*/ 162 w 207"/>
                <a:gd name="T3" fmla="*/ 0 h 252"/>
                <a:gd name="T4" fmla="*/ 207 w 207"/>
                <a:gd name="T5" fmla="*/ 225 h 252"/>
                <a:gd name="T6" fmla="*/ 23 w 207"/>
                <a:gd name="T7" fmla="*/ 252 h 252"/>
                <a:gd name="T8" fmla="*/ 0 w 207"/>
                <a:gd name="T9" fmla="*/ 24 h 252"/>
                <a:gd name="T10" fmla="*/ 162 w 207"/>
                <a:gd name="T11" fmla="*/ 0 h 252"/>
              </a:gdLst>
              <a:ahLst/>
              <a:cxnLst>
                <a:cxn ang="0">
                  <a:pos x="T0" y="T1"/>
                </a:cxn>
                <a:cxn ang="0">
                  <a:pos x="T2" y="T3"/>
                </a:cxn>
                <a:cxn ang="0">
                  <a:pos x="T4" y="T5"/>
                </a:cxn>
                <a:cxn ang="0">
                  <a:pos x="T6" y="T7"/>
                </a:cxn>
                <a:cxn ang="0">
                  <a:pos x="T8" y="T9"/>
                </a:cxn>
                <a:cxn ang="0">
                  <a:pos x="T10" y="T11"/>
                </a:cxn>
              </a:cxnLst>
              <a:rect l="0" t="0" r="r" b="b"/>
              <a:pathLst>
                <a:path w="207" h="252">
                  <a:moveTo>
                    <a:pt x="162" y="0"/>
                  </a:moveTo>
                  <a:lnTo>
                    <a:pt x="162" y="0"/>
                  </a:lnTo>
                  <a:lnTo>
                    <a:pt x="207" y="225"/>
                  </a:lnTo>
                  <a:cubicBezTo>
                    <a:pt x="146" y="237"/>
                    <a:pt x="85" y="246"/>
                    <a:pt x="23" y="252"/>
                  </a:cubicBezTo>
                  <a:lnTo>
                    <a:pt x="0" y="24"/>
                  </a:lnTo>
                  <a:cubicBezTo>
                    <a:pt x="55" y="19"/>
                    <a:pt x="109" y="11"/>
                    <a:pt x="162"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20" name="Freeform 20"/>
            <p:cNvSpPr>
              <a:spLocks/>
            </p:cNvSpPr>
            <p:nvPr/>
          </p:nvSpPr>
          <p:spPr bwMode="auto">
            <a:xfrm>
              <a:off x="8204399" y="5701630"/>
              <a:ext cx="196850" cy="241300"/>
            </a:xfrm>
            <a:custGeom>
              <a:avLst/>
              <a:gdLst>
                <a:gd name="T0" fmla="*/ 45 w 207"/>
                <a:gd name="T1" fmla="*/ 0 h 252"/>
                <a:gd name="T2" fmla="*/ 45 w 207"/>
                <a:gd name="T3" fmla="*/ 0 h 252"/>
                <a:gd name="T4" fmla="*/ 0 w 207"/>
                <a:gd name="T5" fmla="*/ 225 h 252"/>
                <a:gd name="T6" fmla="*/ 184 w 207"/>
                <a:gd name="T7" fmla="*/ 252 h 252"/>
                <a:gd name="T8" fmla="*/ 207 w 207"/>
                <a:gd name="T9" fmla="*/ 24 h 252"/>
                <a:gd name="T10" fmla="*/ 45 w 207"/>
                <a:gd name="T11" fmla="*/ 0 h 252"/>
              </a:gdLst>
              <a:ahLst/>
              <a:cxnLst>
                <a:cxn ang="0">
                  <a:pos x="T0" y="T1"/>
                </a:cxn>
                <a:cxn ang="0">
                  <a:pos x="T2" y="T3"/>
                </a:cxn>
                <a:cxn ang="0">
                  <a:pos x="T4" y="T5"/>
                </a:cxn>
                <a:cxn ang="0">
                  <a:pos x="T6" y="T7"/>
                </a:cxn>
                <a:cxn ang="0">
                  <a:pos x="T8" y="T9"/>
                </a:cxn>
                <a:cxn ang="0">
                  <a:pos x="T10" y="T11"/>
                </a:cxn>
              </a:cxnLst>
              <a:rect l="0" t="0" r="r" b="b"/>
              <a:pathLst>
                <a:path w="207" h="252">
                  <a:moveTo>
                    <a:pt x="45" y="0"/>
                  </a:moveTo>
                  <a:lnTo>
                    <a:pt x="45" y="0"/>
                  </a:lnTo>
                  <a:lnTo>
                    <a:pt x="0" y="225"/>
                  </a:lnTo>
                  <a:cubicBezTo>
                    <a:pt x="61" y="237"/>
                    <a:pt x="122" y="246"/>
                    <a:pt x="184" y="252"/>
                  </a:cubicBezTo>
                  <a:lnTo>
                    <a:pt x="207" y="24"/>
                  </a:lnTo>
                  <a:cubicBezTo>
                    <a:pt x="152" y="19"/>
                    <a:pt x="99" y="11"/>
                    <a:pt x="45"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21" name="Freeform 22"/>
            <p:cNvSpPr>
              <a:spLocks/>
            </p:cNvSpPr>
            <p:nvPr/>
          </p:nvSpPr>
          <p:spPr bwMode="auto">
            <a:xfrm>
              <a:off x="8379024" y="5723855"/>
              <a:ext cx="173038" cy="228600"/>
            </a:xfrm>
            <a:custGeom>
              <a:avLst/>
              <a:gdLst>
                <a:gd name="T0" fmla="*/ 23 w 181"/>
                <a:gd name="T1" fmla="*/ 0 h 238"/>
                <a:gd name="T2" fmla="*/ 23 w 181"/>
                <a:gd name="T3" fmla="*/ 0 h 238"/>
                <a:gd name="T4" fmla="*/ 0 w 181"/>
                <a:gd name="T5" fmla="*/ 228 h 238"/>
                <a:gd name="T6" fmla="*/ 180 w 181"/>
                <a:gd name="T7" fmla="*/ 238 h 238"/>
                <a:gd name="T8" fmla="*/ 181 w 181"/>
                <a:gd name="T9" fmla="*/ 9 h 238"/>
                <a:gd name="T10" fmla="*/ 23 w 181"/>
                <a:gd name="T11" fmla="*/ 0 h 238"/>
              </a:gdLst>
              <a:ahLst/>
              <a:cxnLst>
                <a:cxn ang="0">
                  <a:pos x="T0" y="T1"/>
                </a:cxn>
                <a:cxn ang="0">
                  <a:pos x="T2" y="T3"/>
                </a:cxn>
                <a:cxn ang="0">
                  <a:pos x="T4" y="T5"/>
                </a:cxn>
                <a:cxn ang="0">
                  <a:pos x="T6" y="T7"/>
                </a:cxn>
                <a:cxn ang="0">
                  <a:pos x="T8" y="T9"/>
                </a:cxn>
                <a:cxn ang="0">
                  <a:pos x="T10" y="T11"/>
                </a:cxn>
              </a:cxnLst>
              <a:rect l="0" t="0" r="r" b="b"/>
              <a:pathLst>
                <a:path w="181" h="238">
                  <a:moveTo>
                    <a:pt x="23" y="0"/>
                  </a:moveTo>
                  <a:lnTo>
                    <a:pt x="23" y="0"/>
                  </a:lnTo>
                  <a:lnTo>
                    <a:pt x="0" y="228"/>
                  </a:lnTo>
                  <a:cubicBezTo>
                    <a:pt x="59" y="234"/>
                    <a:pt x="119" y="238"/>
                    <a:pt x="180" y="238"/>
                  </a:cubicBezTo>
                  <a:lnTo>
                    <a:pt x="181" y="9"/>
                  </a:lnTo>
                  <a:cubicBezTo>
                    <a:pt x="128" y="8"/>
                    <a:pt x="75" y="6"/>
                    <a:pt x="23"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22" name="Freeform 267"/>
            <p:cNvSpPr>
              <a:spLocks/>
            </p:cNvSpPr>
            <p:nvPr/>
          </p:nvSpPr>
          <p:spPr bwMode="auto">
            <a:xfrm>
              <a:off x="8728274" y="5733380"/>
              <a:ext cx="354013" cy="219075"/>
            </a:xfrm>
            <a:custGeom>
              <a:avLst/>
              <a:gdLst>
                <a:gd name="T0" fmla="*/ 0 w 371"/>
                <a:gd name="T1" fmla="*/ 229 h 229"/>
                <a:gd name="T2" fmla="*/ 0 w 371"/>
                <a:gd name="T3" fmla="*/ 229 h 229"/>
                <a:gd name="T4" fmla="*/ 371 w 371"/>
                <a:gd name="T5" fmla="*/ 229 h 229"/>
                <a:gd name="T6" fmla="*/ 371 w 371"/>
                <a:gd name="T7" fmla="*/ 0 h 229"/>
                <a:gd name="T8" fmla="*/ 0 w 371"/>
                <a:gd name="T9" fmla="*/ 0 h 229"/>
                <a:gd name="T10" fmla="*/ 0 w 371"/>
                <a:gd name="T11" fmla="*/ 229 h 229"/>
              </a:gdLst>
              <a:ahLst/>
              <a:cxnLst>
                <a:cxn ang="0">
                  <a:pos x="T0" y="T1"/>
                </a:cxn>
                <a:cxn ang="0">
                  <a:pos x="T2" y="T3"/>
                </a:cxn>
                <a:cxn ang="0">
                  <a:pos x="T4" y="T5"/>
                </a:cxn>
                <a:cxn ang="0">
                  <a:pos x="T6" y="T7"/>
                </a:cxn>
                <a:cxn ang="0">
                  <a:pos x="T8" y="T9"/>
                </a:cxn>
                <a:cxn ang="0">
                  <a:pos x="T10" y="T11"/>
                </a:cxn>
              </a:cxnLst>
              <a:rect l="0" t="0" r="r" b="b"/>
              <a:pathLst>
                <a:path w="371" h="229">
                  <a:moveTo>
                    <a:pt x="0" y="229"/>
                  </a:moveTo>
                  <a:lnTo>
                    <a:pt x="0" y="229"/>
                  </a:lnTo>
                  <a:lnTo>
                    <a:pt x="371" y="229"/>
                  </a:lnTo>
                  <a:lnTo>
                    <a:pt x="371" y="0"/>
                  </a:lnTo>
                  <a:lnTo>
                    <a:pt x="0" y="0"/>
                  </a:lnTo>
                  <a:lnTo>
                    <a:pt x="0" y="229"/>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23" name="Freeform 329"/>
            <p:cNvSpPr>
              <a:spLocks/>
            </p:cNvSpPr>
            <p:nvPr/>
          </p:nvSpPr>
          <p:spPr bwMode="auto">
            <a:xfrm>
              <a:off x="9258499" y="5723855"/>
              <a:ext cx="173038" cy="228600"/>
            </a:xfrm>
            <a:custGeom>
              <a:avLst/>
              <a:gdLst>
                <a:gd name="T0" fmla="*/ 158 w 181"/>
                <a:gd name="T1" fmla="*/ 0 h 238"/>
                <a:gd name="T2" fmla="*/ 158 w 181"/>
                <a:gd name="T3" fmla="*/ 0 h 238"/>
                <a:gd name="T4" fmla="*/ 181 w 181"/>
                <a:gd name="T5" fmla="*/ 228 h 238"/>
                <a:gd name="T6" fmla="*/ 2 w 181"/>
                <a:gd name="T7" fmla="*/ 238 h 238"/>
                <a:gd name="T8" fmla="*/ 0 w 181"/>
                <a:gd name="T9" fmla="*/ 9 h 238"/>
                <a:gd name="T10" fmla="*/ 158 w 181"/>
                <a:gd name="T11" fmla="*/ 0 h 238"/>
              </a:gdLst>
              <a:ahLst/>
              <a:cxnLst>
                <a:cxn ang="0">
                  <a:pos x="T0" y="T1"/>
                </a:cxn>
                <a:cxn ang="0">
                  <a:pos x="T2" y="T3"/>
                </a:cxn>
                <a:cxn ang="0">
                  <a:pos x="T4" y="T5"/>
                </a:cxn>
                <a:cxn ang="0">
                  <a:pos x="T6" y="T7"/>
                </a:cxn>
                <a:cxn ang="0">
                  <a:pos x="T8" y="T9"/>
                </a:cxn>
                <a:cxn ang="0">
                  <a:pos x="T10" y="T11"/>
                </a:cxn>
              </a:cxnLst>
              <a:rect l="0" t="0" r="r" b="b"/>
              <a:pathLst>
                <a:path w="181" h="238">
                  <a:moveTo>
                    <a:pt x="158" y="0"/>
                  </a:moveTo>
                  <a:lnTo>
                    <a:pt x="158" y="0"/>
                  </a:lnTo>
                  <a:lnTo>
                    <a:pt x="181" y="228"/>
                  </a:lnTo>
                  <a:cubicBezTo>
                    <a:pt x="122" y="234"/>
                    <a:pt x="62" y="238"/>
                    <a:pt x="2" y="238"/>
                  </a:cubicBezTo>
                  <a:lnTo>
                    <a:pt x="0" y="9"/>
                  </a:lnTo>
                  <a:cubicBezTo>
                    <a:pt x="53" y="8"/>
                    <a:pt x="106" y="6"/>
                    <a:pt x="158" y="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grpSp>
      <p:sp>
        <p:nvSpPr>
          <p:cNvPr id="4" name="Foliennummernplatzhalter 3">
            <a:extLst>
              <a:ext uri="{FF2B5EF4-FFF2-40B4-BE49-F238E27FC236}">
                <a16:creationId xmlns:a16="http://schemas.microsoft.com/office/drawing/2014/main" id="{4D3EC560-AC0B-7DCF-24BE-1FBE76C88A32}"/>
              </a:ext>
            </a:extLst>
          </p:cNvPr>
          <p:cNvSpPr>
            <a:spLocks noGrp="1"/>
          </p:cNvSpPr>
          <p:nvPr>
            <p:ph type="sldNum" sz="quarter" idx="12"/>
          </p:nvPr>
        </p:nvSpPr>
        <p:spPr/>
        <p:txBody>
          <a:bodyPr/>
          <a:lstStyle/>
          <a:p>
            <a:fld id="{442AD375-037F-43D0-B059-5172DA06796A}" type="slidenum">
              <a:rPr lang="de-CH" smtClean="0"/>
              <a:t>12</a:t>
            </a:fld>
            <a:endParaRPr lang="de-CH"/>
          </a:p>
        </p:txBody>
      </p:sp>
    </p:spTree>
    <p:extLst>
      <p:ext uri="{BB962C8B-B14F-4D97-AF65-F5344CB8AC3E}">
        <p14:creationId xmlns:p14="http://schemas.microsoft.com/office/powerpoint/2010/main" val="37189734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5C536C"/>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2458528" y="2343600"/>
            <a:ext cx="9149586" cy="438355"/>
          </a:xfrm>
        </p:spPr>
        <p:txBody>
          <a:bodyPr/>
          <a:lstStyle/>
          <a:p>
            <a:r>
              <a:rPr lang="de-CH" dirty="0"/>
              <a:t>Zwei gleichberechtigte Kammern</a:t>
            </a:r>
          </a:p>
        </p:txBody>
      </p:sp>
      <p:sp>
        <p:nvSpPr>
          <p:cNvPr id="4" name="Datumsplatzhalter 3"/>
          <p:cNvSpPr>
            <a:spLocks noGrp="1"/>
          </p:cNvSpPr>
          <p:nvPr>
            <p:ph type="dt" sz="half" idx="10"/>
          </p:nvPr>
        </p:nvSpPr>
        <p:spPr/>
        <p:txBody>
          <a:bodyPr/>
          <a:lstStyle/>
          <a:p>
            <a:r>
              <a:rPr lang="de-CH"/>
              <a:t>Stand Dezember 2024</a:t>
            </a:r>
            <a:endParaRPr lang="de-CH" dirty="0"/>
          </a:p>
        </p:txBody>
      </p:sp>
      <p:sp>
        <p:nvSpPr>
          <p:cNvPr id="3" name="Foliennummernplatzhalter 2">
            <a:extLst>
              <a:ext uri="{FF2B5EF4-FFF2-40B4-BE49-F238E27FC236}">
                <a16:creationId xmlns:a16="http://schemas.microsoft.com/office/drawing/2014/main" id="{97FE8A24-E631-DDC9-F988-5F1C4F013973}"/>
              </a:ext>
            </a:extLst>
          </p:cNvPr>
          <p:cNvSpPr>
            <a:spLocks noGrp="1"/>
          </p:cNvSpPr>
          <p:nvPr>
            <p:ph type="sldNum" sz="quarter" idx="12"/>
          </p:nvPr>
        </p:nvSpPr>
        <p:spPr/>
        <p:txBody>
          <a:bodyPr/>
          <a:lstStyle/>
          <a:p>
            <a:fld id="{442AD375-037F-43D0-B059-5172DA06796A}" type="slidenum">
              <a:rPr lang="de-CH" smtClean="0"/>
              <a:pPr/>
              <a:t>13</a:t>
            </a:fld>
            <a:endParaRPr lang="de-CH"/>
          </a:p>
        </p:txBody>
      </p:sp>
    </p:spTree>
    <p:extLst>
      <p:ext uri="{BB962C8B-B14F-4D97-AF65-F5344CB8AC3E}">
        <p14:creationId xmlns:p14="http://schemas.microsoft.com/office/powerpoint/2010/main" val="42565366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solidFill>
                  <a:schemeClr val="bg1"/>
                </a:solidFill>
              </a:rPr>
              <a:t>Zwei gleichberechtigte Kammern</a:t>
            </a:r>
          </a:p>
        </p:txBody>
      </p:sp>
      <p:sp>
        <p:nvSpPr>
          <p:cNvPr id="3" name="Inhaltsplatzhalter 2"/>
          <p:cNvSpPr>
            <a:spLocks noGrp="1"/>
          </p:cNvSpPr>
          <p:nvPr>
            <p:ph idx="1"/>
          </p:nvPr>
        </p:nvSpPr>
        <p:spPr/>
        <p:txBody>
          <a:bodyPr/>
          <a:lstStyle/>
          <a:p>
            <a:r>
              <a:rPr lang="de-CH" dirty="0"/>
              <a:t>Die zwei Kammern haben exakt die gleichen Kompetenzen </a:t>
            </a:r>
            <a:br>
              <a:rPr lang="de-CH" dirty="0"/>
            </a:br>
            <a:r>
              <a:rPr lang="de-CH" dirty="0"/>
              <a:t>und Aufgaben. Beide behandeln dieselben Geschäfte</a:t>
            </a:r>
          </a:p>
          <a:p>
            <a:r>
              <a:rPr lang="de-CH" dirty="0"/>
              <a:t>auf dieselbe Art. Sie müssen übereinstimmende Beschlüsse</a:t>
            </a:r>
          </a:p>
          <a:p>
            <a:r>
              <a:rPr lang="de-CH" dirty="0"/>
              <a:t>fassen, damit diese in Kraft treten.</a:t>
            </a:r>
          </a:p>
        </p:txBody>
      </p:sp>
      <p:sp>
        <p:nvSpPr>
          <p:cNvPr id="4" name="Datumsplatzhalter 3"/>
          <p:cNvSpPr>
            <a:spLocks noGrp="1"/>
          </p:cNvSpPr>
          <p:nvPr>
            <p:ph type="dt" sz="half" idx="10"/>
          </p:nvPr>
        </p:nvSpPr>
        <p:spPr/>
        <p:txBody>
          <a:bodyPr/>
          <a:lstStyle/>
          <a:p>
            <a:r>
              <a:rPr lang="de-CH"/>
              <a:t>Stand Dezember 2024</a:t>
            </a:r>
            <a:endParaRPr lang="de-CH" dirty="0"/>
          </a:p>
        </p:txBody>
      </p:sp>
      <p:sp>
        <p:nvSpPr>
          <p:cNvPr id="5" name="Foliennummernplatzhalter 4">
            <a:extLst>
              <a:ext uri="{FF2B5EF4-FFF2-40B4-BE49-F238E27FC236}">
                <a16:creationId xmlns:a16="http://schemas.microsoft.com/office/drawing/2014/main" id="{EC7AAB96-DB64-4458-790A-B0658B1F6F0B}"/>
              </a:ext>
            </a:extLst>
          </p:cNvPr>
          <p:cNvSpPr>
            <a:spLocks noGrp="1"/>
          </p:cNvSpPr>
          <p:nvPr>
            <p:ph type="sldNum" sz="quarter" idx="12"/>
          </p:nvPr>
        </p:nvSpPr>
        <p:spPr/>
        <p:txBody>
          <a:bodyPr/>
          <a:lstStyle/>
          <a:p>
            <a:fld id="{442AD375-037F-43D0-B059-5172DA06796A}" type="slidenum">
              <a:rPr lang="de-CH" smtClean="0"/>
              <a:t>14</a:t>
            </a:fld>
            <a:endParaRPr lang="de-CH"/>
          </a:p>
        </p:txBody>
      </p:sp>
    </p:spTree>
    <p:extLst>
      <p:ext uri="{BB962C8B-B14F-4D97-AF65-F5344CB8AC3E}">
        <p14:creationId xmlns:p14="http://schemas.microsoft.com/office/powerpoint/2010/main" val="22320395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2151" y="1301315"/>
            <a:ext cx="11016000" cy="4069118"/>
          </a:xfrm>
          <a:prstGeom prst="rect">
            <a:avLst/>
          </a:prstGeom>
        </p:spPr>
      </p:pic>
      <p:sp>
        <p:nvSpPr>
          <p:cNvPr id="3" name="Datumsplatzhalter 2"/>
          <p:cNvSpPr>
            <a:spLocks noGrp="1"/>
          </p:cNvSpPr>
          <p:nvPr>
            <p:ph type="dt" sz="half" idx="10"/>
          </p:nvPr>
        </p:nvSpPr>
        <p:spPr/>
        <p:txBody>
          <a:bodyPr/>
          <a:lstStyle/>
          <a:p>
            <a:r>
              <a:rPr lang="de-CH"/>
              <a:t>Stand Dezember 2024</a:t>
            </a:r>
            <a:endParaRPr lang="de-CH" dirty="0"/>
          </a:p>
        </p:txBody>
      </p:sp>
      <p:sp>
        <p:nvSpPr>
          <p:cNvPr id="3296" name="Ellipse 3295"/>
          <p:cNvSpPr/>
          <p:nvPr/>
        </p:nvSpPr>
        <p:spPr>
          <a:xfrm>
            <a:off x="1964715" y="5790592"/>
            <a:ext cx="729761" cy="7297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CH" sz="1700"/>
              <a:t>Nein</a:t>
            </a:r>
          </a:p>
        </p:txBody>
      </p:sp>
      <p:sp>
        <p:nvSpPr>
          <p:cNvPr id="3297" name="Ellipse 3296"/>
          <p:cNvSpPr/>
          <p:nvPr/>
        </p:nvSpPr>
        <p:spPr>
          <a:xfrm>
            <a:off x="5725808" y="5787554"/>
            <a:ext cx="729761" cy="7297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CH" sz="1700"/>
              <a:t>Nein</a:t>
            </a:r>
          </a:p>
        </p:txBody>
      </p:sp>
      <p:sp>
        <p:nvSpPr>
          <p:cNvPr id="3298" name="Ellipse 3297"/>
          <p:cNvSpPr/>
          <p:nvPr/>
        </p:nvSpPr>
        <p:spPr>
          <a:xfrm>
            <a:off x="9491054" y="5796338"/>
            <a:ext cx="729761" cy="72976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CH" sz="1700"/>
              <a:t>Ja</a:t>
            </a:r>
          </a:p>
        </p:txBody>
      </p:sp>
      <p:sp>
        <p:nvSpPr>
          <p:cNvPr id="2" name="Foliennummernplatzhalter 1">
            <a:extLst>
              <a:ext uri="{FF2B5EF4-FFF2-40B4-BE49-F238E27FC236}">
                <a16:creationId xmlns:a16="http://schemas.microsoft.com/office/drawing/2014/main" id="{A89F7983-4179-0419-7E74-6C0F6B663728}"/>
              </a:ext>
            </a:extLst>
          </p:cNvPr>
          <p:cNvSpPr>
            <a:spLocks noGrp="1"/>
          </p:cNvSpPr>
          <p:nvPr>
            <p:ph type="sldNum" sz="quarter" idx="12"/>
          </p:nvPr>
        </p:nvSpPr>
        <p:spPr/>
        <p:txBody>
          <a:bodyPr/>
          <a:lstStyle/>
          <a:p>
            <a:fld id="{442AD375-037F-43D0-B059-5172DA06796A}" type="slidenum">
              <a:rPr lang="de-CH" smtClean="0"/>
              <a:t>15</a:t>
            </a:fld>
            <a:endParaRPr lang="de-CH"/>
          </a:p>
        </p:txBody>
      </p:sp>
    </p:spTree>
    <p:extLst>
      <p:ext uri="{BB962C8B-B14F-4D97-AF65-F5344CB8AC3E}">
        <p14:creationId xmlns:p14="http://schemas.microsoft.com/office/powerpoint/2010/main" val="2331791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r>
              <a:rPr lang="de-CH"/>
              <a:t>Stand Dezember 2024</a:t>
            </a:r>
            <a:endParaRPr lang="de-CH" dirty="0"/>
          </a:p>
        </p:txBody>
      </p:sp>
      <p:sp>
        <p:nvSpPr>
          <p:cNvPr id="621" name="Textfeld 620"/>
          <p:cNvSpPr txBox="1"/>
          <p:nvPr/>
        </p:nvSpPr>
        <p:spPr>
          <a:xfrm>
            <a:off x="5303912" y="6021288"/>
            <a:ext cx="2162450" cy="261610"/>
          </a:xfrm>
          <a:prstGeom prst="rect">
            <a:avLst/>
          </a:prstGeom>
          <a:noFill/>
        </p:spPr>
        <p:txBody>
          <a:bodyPr wrap="square" lIns="0" tIns="0" rIns="0" bIns="0" rtlCol="0">
            <a:spAutoFit/>
          </a:bodyPr>
          <a:lstStyle/>
          <a:p>
            <a:r>
              <a:rPr lang="de-CH" sz="1700"/>
              <a:t>Höchstens 3 Mal</a:t>
            </a:r>
          </a:p>
        </p:txBody>
      </p:sp>
      <p:pic>
        <p:nvPicPr>
          <p:cNvPr id="7" name="Grafik 6">
            <a:extLst>
              <a:ext uri="{FF2B5EF4-FFF2-40B4-BE49-F238E27FC236}">
                <a16:creationId xmlns:a16="http://schemas.microsoft.com/office/drawing/2014/main" id="{3B1AFD65-C3A2-3A8C-7F3E-450BC852C83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8067" y="1610677"/>
            <a:ext cx="10382400" cy="3914050"/>
          </a:xfrm>
          <a:prstGeom prst="rect">
            <a:avLst/>
          </a:prstGeom>
        </p:spPr>
      </p:pic>
      <p:sp>
        <p:nvSpPr>
          <p:cNvPr id="2" name="Foliennummernplatzhalter 1">
            <a:extLst>
              <a:ext uri="{FF2B5EF4-FFF2-40B4-BE49-F238E27FC236}">
                <a16:creationId xmlns:a16="http://schemas.microsoft.com/office/drawing/2014/main" id="{7203E349-9016-CD0A-57B2-C37201EA9EB9}"/>
              </a:ext>
            </a:extLst>
          </p:cNvPr>
          <p:cNvSpPr>
            <a:spLocks noGrp="1"/>
          </p:cNvSpPr>
          <p:nvPr>
            <p:ph type="sldNum" sz="quarter" idx="12"/>
          </p:nvPr>
        </p:nvSpPr>
        <p:spPr/>
        <p:txBody>
          <a:bodyPr/>
          <a:lstStyle/>
          <a:p>
            <a:fld id="{442AD375-037F-43D0-B059-5172DA06796A}" type="slidenum">
              <a:rPr lang="de-CH" smtClean="0"/>
              <a:t>16</a:t>
            </a:fld>
            <a:endParaRPr lang="de-CH"/>
          </a:p>
        </p:txBody>
      </p:sp>
    </p:spTree>
    <p:extLst>
      <p:ext uri="{BB962C8B-B14F-4D97-AF65-F5344CB8AC3E}">
        <p14:creationId xmlns:p14="http://schemas.microsoft.com/office/powerpoint/2010/main" val="31269082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5487AD"/>
        </a:solidFill>
        <a:effectLst/>
      </p:bgPr>
    </p:bg>
    <p:spTree>
      <p:nvGrpSpPr>
        <p:cNvPr id="1" name=""/>
        <p:cNvGrpSpPr/>
        <p:nvPr/>
      </p:nvGrpSpPr>
      <p:grpSpPr>
        <a:xfrm>
          <a:off x="0" y="0"/>
          <a:ext cx="0" cy="0"/>
          <a:chOff x="0" y="0"/>
          <a:chExt cx="0" cy="0"/>
        </a:xfrm>
      </p:grpSpPr>
      <p:grpSp>
        <p:nvGrpSpPr>
          <p:cNvPr id="4" name="Gruppieren 3"/>
          <p:cNvGrpSpPr/>
          <p:nvPr/>
        </p:nvGrpSpPr>
        <p:grpSpPr>
          <a:xfrm>
            <a:off x="575767" y="325512"/>
            <a:ext cx="180000" cy="66799"/>
            <a:chOff x="575767" y="325512"/>
            <a:chExt cx="180000" cy="66799"/>
          </a:xfrm>
        </p:grpSpPr>
        <p:cxnSp>
          <p:nvCxnSpPr>
            <p:cNvPr id="5" name="Gerader Verbinder 4"/>
            <p:cNvCxnSpPr/>
            <p:nvPr userDrawn="1"/>
          </p:nvCxnSpPr>
          <p:spPr>
            <a:xfrm>
              <a:off x="575767" y="325512"/>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Gerader Verbinder 5"/>
            <p:cNvCxnSpPr/>
            <p:nvPr userDrawn="1"/>
          </p:nvCxnSpPr>
          <p:spPr>
            <a:xfrm>
              <a:off x="575767" y="358912"/>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Gerader Verbinder 6"/>
            <p:cNvCxnSpPr/>
            <p:nvPr userDrawn="1"/>
          </p:nvCxnSpPr>
          <p:spPr>
            <a:xfrm>
              <a:off x="575767" y="392311"/>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0" name="Textfeld 9"/>
          <p:cNvSpPr txBox="1"/>
          <p:nvPr/>
        </p:nvSpPr>
        <p:spPr>
          <a:xfrm>
            <a:off x="2459641" y="294556"/>
            <a:ext cx="1188088" cy="236988"/>
          </a:xfrm>
          <a:prstGeom prst="rect">
            <a:avLst/>
          </a:prstGeom>
          <a:noFill/>
        </p:spPr>
        <p:txBody>
          <a:bodyPr wrap="square" lIns="0" tIns="0" rIns="0" bIns="0" rtlCol="0">
            <a:spAutoFit/>
          </a:bodyPr>
          <a:lstStyle/>
          <a:p>
            <a:pPr algn="l">
              <a:lnSpc>
                <a:spcPct val="110000"/>
              </a:lnSpc>
            </a:pPr>
            <a:r>
              <a:rPr lang="de-CH" sz="700" spc="10" baseline="0">
                <a:solidFill>
                  <a:schemeClr val="bg1"/>
                </a:solidFill>
              </a:rPr>
              <a:t>Parlamentsdienste</a:t>
            </a:r>
          </a:p>
          <a:p>
            <a:pPr algn="l">
              <a:lnSpc>
                <a:spcPct val="110000"/>
              </a:lnSpc>
            </a:pPr>
            <a:r>
              <a:rPr lang="de-CH" sz="700" spc="10" baseline="0">
                <a:solidFill>
                  <a:schemeClr val="bg1"/>
                </a:solidFill>
              </a:rPr>
              <a:t>Das Schweizer Parlament</a:t>
            </a:r>
          </a:p>
        </p:txBody>
      </p:sp>
      <p:pic>
        <p:nvPicPr>
          <p:cNvPr id="3" name="Bildplatzhalter 2"/>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11230" r="11230"/>
          <a:stretch/>
        </p:blipFill>
        <p:spPr/>
      </p:pic>
      <p:sp>
        <p:nvSpPr>
          <p:cNvPr id="11" name="Datumsplatzhalter 10"/>
          <p:cNvSpPr>
            <a:spLocks noGrp="1"/>
          </p:cNvSpPr>
          <p:nvPr>
            <p:ph type="dt" sz="half" idx="11"/>
          </p:nvPr>
        </p:nvSpPr>
        <p:spPr/>
        <p:txBody>
          <a:bodyPr/>
          <a:lstStyle/>
          <a:p>
            <a:r>
              <a:rPr lang="de-CH"/>
              <a:t>Stand Dezember 2024</a:t>
            </a:r>
            <a:endParaRPr lang="de-CH" dirty="0"/>
          </a:p>
        </p:txBody>
      </p:sp>
      <p:sp>
        <p:nvSpPr>
          <p:cNvPr id="2" name="Titel 1">
            <a:extLst>
              <a:ext uri="{FF2B5EF4-FFF2-40B4-BE49-F238E27FC236}">
                <a16:creationId xmlns:a16="http://schemas.microsoft.com/office/drawing/2014/main" id="{F54AC48E-2786-2307-7BFD-18A94349D11E}"/>
              </a:ext>
            </a:extLst>
          </p:cNvPr>
          <p:cNvSpPr>
            <a:spLocks noGrp="1"/>
          </p:cNvSpPr>
          <p:nvPr>
            <p:ph type="title"/>
          </p:nvPr>
        </p:nvSpPr>
        <p:spPr/>
        <p:txBody>
          <a:bodyPr/>
          <a:lstStyle/>
          <a:p>
            <a:r>
              <a:rPr lang="de-CH" dirty="0"/>
              <a:t>Nationalratsaal</a:t>
            </a:r>
          </a:p>
        </p:txBody>
      </p:sp>
      <p:sp>
        <p:nvSpPr>
          <p:cNvPr id="9" name="Textfeld 8"/>
          <p:cNvSpPr txBox="1"/>
          <p:nvPr/>
        </p:nvSpPr>
        <p:spPr>
          <a:xfrm>
            <a:off x="11208567" y="413934"/>
            <a:ext cx="399547" cy="107722"/>
          </a:xfrm>
          <a:prstGeom prst="rect">
            <a:avLst/>
          </a:prstGeom>
          <a:noFill/>
        </p:spPr>
        <p:txBody>
          <a:bodyPr wrap="square" lIns="0" tIns="0" rIns="0" bIns="0" rtlCol="0">
            <a:spAutoFit/>
          </a:bodyPr>
          <a:lstStyle/>
          <a:p>
            <a:pPr algn="r"/>
            <a:r>
              <a:rPr lang="de-CH" sz="700" spc="10" baseline="0" dirty="0">
                <a:solidFill>
                  <a:schemeClr val="bg1"/>
                </a:solidFill>
              </a:rPr>
              <a:t>von 94</a:t>
            </a:r>
          </a:p>
        </p:txBody>
      </p:sp>
      <p:sp>
        <p:nvSpPr>
          <p:cNvPr id="8" name="Foliennummernplatzhalter 7">
            <a:extLst>
              <a:ext uri="{FF2B5EF4-FFF2-40B4-BE49-F238E27FC236}">
                <a16:creationId xmlns:a16="http://schemas.microsoft.com/office/drawing/2014/main" id="{27C0C0D6-50B2-130A-795B-11266C361E25}"/>
              </a:ext>
            </a:extLst>
          </p:cNvPr>
          <p:cNvSpPr>
            <a:spLocks noGrp="1"/>
          </p:cNvSpPr>
          <p:nvPr>
            <p:ph type="sldNum" sz="quarter" idx="13"/>
          </p:nvPr>
        </p:nvSpPr>
        <p:spPr/>
        <p:txBody>
          <a:bodyPr/>
          <a:lstStyle/>
          <a:p>
            <a:fld id="{442AD375-037F-43D0-B059-5172DA06796A}" type="slidenum">
              <a:rPr lang="de-CH" smtClean="0"/>
              <a:pPr/>
              <a:t>17</a:t>
            </a:fld>
            <a:endParaRPr lang="de-CH"/>
          </a:p>
        </p:txBody>
      </p:sp>
    </p:spTree>
    <p:extLst>
      <p:ext uri="{BB962C8B-B14F-4D97-AF65-F5344CB8AC3E}">
        <p14:creationId xmlns:p14="http://schemas.microsoft.com/office/powerpoint/2010/main" val="4824298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1AC4A"/>
        </a:solidFill>
        <a:effectLst/>
      </p:bgPr>
    </p:bg>
    <p:spTree>
      <p:nvGrpSpPr>
        <p:cNvPr id="1" name=""/>
        <p:cNvGrpSpPr/>
        <p:nvPr/>
      </p:nvGrpSpPr>
      <p:grpSpPr>
        <a:xfrm>
          <a:off x="0" y="0"/>
          <a:ext cx="0" cy="0"/>
          <a:chOff x="0" y="0"/>
          <a:chExt cx="0" cy="0"/>
        </a:xfrm>
      </p:grpSpPr>
      <p:pic>
        <p:nvPicPr>
          <p:cNvPr id="5" name="Bildplatzhalter 4"/>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8" b="18"/>
          <a:stretch/>
        </p:blipFill>
        <p:spPr/>
      </p:pic>
      <p:sp>
        <p:nvSpPr>
          <p:cNvPr id="3" name="Datumsplatzhalter 2"/>
          <p:cNvSpPr>
            <a:spLocks noGrp="1"/>
          </p:cNvSpPr>
          <p:nvPr>
            <p:ph type="dt" sz="half" idx="11"/>
          </p:nvPr>
        </p:nvSpPr>
        <p:spPr/>
        <p:txBody>
          <a:bodyPr/>
          <a:lstStyle/>
          <a:p>
            <a:r>
              <a:rPr lang="de-CH"/>
              <a:t>Stand Dezember 2024</a:t>
            </a:r>
            <a:endParaRPr lang="de-CH" dirty="0"/>
          </a:p>
        </p:txBody>
      </p:sp>
      <p:sp>
        <p:nvSpPr>
          <p:cNvPr id="2" name="Titel 1">
            <a:extLst>
              <a:ext uri="{FF2B5EF4-FFF2-40B4-BE49-F238E27FC236}">
                <a16:creationId xmlns:a16="http://schemas.microsoft.com/office/drawing/2014/main" id="{6A2DE37A-9B32-87E4-1743-F3ACD0C15738}"/>
              </a:ext>
            </a:extLst>
          </p:cNvPr>
          <p:cNvSpPr>
            <a:spLocks noGrp="1"/>
          </p:cNvSpPr>
          <p:nvPr>
            <p:ph type="title"/>
          </p:nvPr>
        </p:nvSpPr>
        <p:spPr/>
        <p:txBody>
          <a:bodyPr/>
          <a:lstStyle/>
          <a:p>
            <a:r>
              <a:rPr lang="de-CH" dirty="0"/>
              <a:t>Ständeratsaal</a:t>
            </a:r>
          </a:p>
        </p:txBody>
      </p:sp>
      <p:grpSp>
        <p:nvGrpSpPr>
          <p:cNvPr id="6" name="Gruppieren 5"/>
          <p:cNvGrpSpPr/>
          <p:nvPr/>
        </p:nvGrpSpPr>
        <p:grpSpPr>
          <a:xfrm>
            <a:off x="575767" y="325512"/>
            <a:ext cx="180000" cy="66799"/>
            <a:chOff x="575767" y="325512"/>
            <a:chExt cx="180000" cy="66799"/>
          </a:xfrm>
        </p:grpSpPr>
        <p:cxnSp>
          <p:nvCxnSpPr>
            <p:cNvPr id="7" name="Gerader Verbinder 6"/>
            <p:cNvCxnSpPr/>
            <p:nvPr userDrawn="1"/>
          </p:nvCxnSpPr>
          <p:spPr>
            <a:xfrm>
              <a:off x="575767" y="325512"/>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Gerader Verbinder 7"/>
            <p:cNvCxnSpPr/>
            <p:nvPr userDrawn="1"/>
          </p:nvCxnSpPr>
          <p:spPr>
            <a:xfrm>
              <a:off x="575767" y="358912"/>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Gerader Verbinder 8"/>
            <p:cNvCxnSpPr/>
            <p:nvPr userDrawn="1"/>
          </p:nvCxnSpPr>
          <p:spPr>
            <a:xfrm>
              <a:off x="575767" y="392311"/>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1" name="Textfeld 10"/>
          <p:cNvSpPr txBox="1"/>
          <p:nvPr/>
        </p:nvSpPr>
        <p:spPr>
          <a:xfrm>
            <a:off x="11208567" y="413934"/>
            <a:ext cx="399547" cy="107722"/>
          </a:xfrm>
          <a:prstGeom prst="rect">
            <a:avLst/>
          </a:prstGeom>
          <a:noFill/>
        </p:spPr>
        <p:txBody>
          <a:bodyPr wrap="square" lIns="0" tIns="0" rIns="0" bIns="0" rtlCol="0">
            <a:spAutoFit/>
          </a:bodyPr>
          <a:lstStyle/>
          <a:p>
            <a:pPr algn="r"/>
            <a:r>
              <a:rPr lang="de-CH" sz="700" spc="10" baseline="0" dirty="0">
                <a:solidFill>
                  <a:schemeClr val="bg1"/>
                </a:solidFill>
              </a:rPr>
              <a:t>von 94</a:t>
            </a:r>
          </a:p>
        </p:txBody>
      </p:sp>
      <p:sp>
        <p:nvSpPr>
          <p:cNvPr id="12" name="Textfeld 11"/>
          <p:cNvSpPr txBox="1"/>
          <p:nvPr/>
        </p:nvSpPr>
        <p:spPr>
          <a:xfrm>
            <a:off x="2459641" y="294556"/>
            <a:ext cx="1188088" cy="236988"/>
          </a:xfrm>
          <a:prstGeom prst="rect">
            <a:avLst/>
          </a:prstGeom>
          <a:noFill/>
        </p:spPr>
        <p:txBody>
          <a:bodyPr wrap="square" lIns="0" tIns="0" rIns="0" bIns="0" rtlCol="0">
            <a:spAutoFit/>
          </a:bodyPr>
          <a:lstStyle/>
          <a:p>
            <a:pPr algn="l">
              <a:lnSpc>
                <a:spcPct val="110000"/>
              </a:lnSpc>
            </a:pPr>
            <a:r>
              <a:rPr lang="de-CH" sz="700" spc="10" baseline="0">
                <a:solidFill>
                  <a:schemeClr val="bg1"/>
                </a:solidFill>
              </a:rPr>
              <a:t>Parlamentsdienste</a:t>
            </a:r>
          </a:p>
          <a:p>
            <a:pPr algn="l">
              <a:lnSpc>
                <a:spcPct val="110000"/>
              </a:lnSpc>
            </a:pPr>
            <a:r>
              <a:rPr lang="de-CH" sz="700" spc="10" baseline="0">
                <a:solidFill>
                  <a:schemeClr val="bg1"/>
                </a:solidFill>
              </a:rPr>
              <a:t>Das Schweizer Parlament</a:t>
            </a:r>
          </a:p>
        </p:txBody>
      </p:sp>
      <p:sp>
        <p:nvSpPr>
          <p:cNvPr id="4" name="Foliennummernplatzhalter 3">
            <a:extLst>
              <a:ext uri="{FF2B5EF4-FFF2-40B4-BE49-F238E27FC236}">
                <a16:creationId xmlns:a16="http://schemas.microsoft.com/office/drawing/2014/main" id="{BA06807A-6517-F6F2-2026-64CCE46274E4}"/>
              </a:ext>
            </a:extLst>
          </p:cNvPr>
          <p:cNvSpPr>
            <a:spLocks noGrp="1"/>
          </p:cNvSpPr>
          <p:nvPr>
            <p:ph type="sldNum" sz="quarter" idx="13"/>
          </p:nvPr>
        </p:nvSpPr>
        <p:spPr/>
        <p:txBody>
          <a:bodyPr/>
          <a:lstStyle/>
          <a:p>
            <a:fld id="{442AD375-037F-43D0-B059-5172DA06796A}" type="slidenum">
              <a:rPr lang="de-CH" smtClean="0"/>
              <a:pPr/>
              <a:t>18</a:t>
            </a:fld>
            <a:endParaRPr lang="de-CH"/>
          </a:p>
        </p:txBody>
      </p:sp>
    </p:spTree>
    <p:extLst>
      <p:ext uri="{BB962C8B-B14F-4D97-AF65-F5344CB8AC3E}">
        <p14:creationId xmlns:p14="http://schemas.microsoft.com/office/powerpoint/2010/main" val="1950362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5C536C"/>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2458528" y="2343600"/>
            <a:ext cx="9149586" cy="438355"/>
          </a:xfrm>
        </p:spPr>
        <p:txBody>
          <a:bodyPr/>
          <a:lstStyle/>
          <a:p>
            <a:r>
              <a:rPr lang="de-CH" dirty="0"/>
              <a:t>Zusammensetzung</a:t>
            </a:r>
          </a:p>
        </p:txBody>
      </p:sp>
      <p:sp>
        <p:nvSpPr>
          <p:cNvPr id="4" name="Datumsplatzhalter 3"/>
          <p:cNvSpPr>
            <a:spLocks noGrp="1"/>
          </p:cNvSpPr>
          <p:nvPr>
            <p:ph type="dt" sz="half" idx="10"/>
          </p:nvPr>
        </p:nvSpPr>
        <p:spPr/>
        <p:txBody>
          <a:bodyPr/>
          <a:lstStyle/>
          <a:p>
            <a:r>
              <a:rPr lang="de-CH"/>
              <a:t>Stand Dezember 2024</a:t>
            </a:r>
            <a:endParaRPr lang="de-CH" dirty="0"/>
          </a:p>
        </p:txBody>
      </p:sp>
      <p:sp>
        <p:nvSpPr>
          <p:cNvPr id="3" name="Foliennummernplatzhalter 2">
            <a:extLst>
              <a:ext uri="{FF2B5EF4-FFF2-40B4-BE49-F238E27FC236}">
                <a16:creationId xmlns:a16="http://schemas.microsoft.com/office/drawing/2014/main" id="{0AAEF868-0DFD-5BF5-E883-4BDD9A62E3B0}"/>
              </a:ext>
            </a:extLst>
          </p:cNvPr>
          <p:cNvSpPr>
            <a:spLocks noGrp="1"/>
          </p:cNvSpPr>
          <p:nvPr>
            <p:ph type="sldNum" sz="quarter" idx="12"/>
          </p:nvPr>
        </p:nvSpPr>
        <p:spPr/>
        <p:txBody>
          <a:bodyPr/>
          <a:lstStyle/>
          <a:p>
            <a:fld id="{442AD375-037F-43D0-B059-5172DA06796A}" type="slidenum">
              <a:rPr lang="de-CH" smtClean="0"/>
              <a:pPr/>
              <a:t>19</a:t>
            </a:fld>
            <a:endParaRPr lang="de-CH"/>
          </a:p>
        </p:txBody>
      </p:sp>
    </p:spTree>
    <p:extLst>
      <p:ext uri="{BB962C8B-B14F-4D97-AF65-F5344CB8AC3E}">
        <p14:creationId xmlns:p14="http://schemas.microsoft.com/office/powerpoint/2010/main" val="31548254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Inhaltsverzeichnis</a:t>
            </a:r>
          </a:p>
        </p:txBody>
      </p:sp>
      <p:sp>
        <p:nvSpPr>
          <p:cNvPr id="3" name="Inhaltsplatzhalter 2"/>
          <p:cNvSpPr>
            <a:spLocks noGrp="1"/>
          </p:cNvSpPr>
          <p:nvPr>
            <p:ph idx="1"/>
          </p:nvPr>
        </p:nvSpPr>
        <p:spPr/>
        <p:txBody>
          <a:bodyPr/>
          <a:lstStyle/>
          <a:p>
            <a:r>
              <a:rPr lang="de-CH"/>
              <a:t>Wer ist das Parlament?</a:t>
            </a:r>
          </a:p>
          <a:p>
            <a:r>
              <a:rPr lang="de-CH">
                <a:solidFill>
                  <a:srgbClr val="AEC6BC"/>
                </a:solidFill>
              </a:rPr>
              <a:t>Nationalrat</a:t>
            </a:r>
          </a:p>
          <a:p>
            <a:r>
              <a:rPr lang="de-CH">
                <a:solidFill>
                  <a:srgbClr val="AEC6BC"/>
                </a:solidFill>
              </a:rPr>
              <a:t>Ständerat</a:t>
            </a:r>
          </a:p>
          <a:p>
            <a:r>
              <a:rPr lang="de-CH">
                <a:solidFill>
                  <a:srgbClr val="AEC6BC"/>
                </a:solidFill>
              </a:rPr>
              <a:t>Zwei gleichberechtigte Kammern</a:t>
            </a:r>
          </a:p>
          <a:p>
            <a:r>
              <a:rPr lang="de-CH">
                <a:solidFill>
                  <a:srgbClr val="AEC6BC"/>
                </a:solidFill>
              </a:rPr>
              <a:t>Zusammensetzung</a:t>
            </a:r>
          </a:p>
          <a:p>
            <a:endParaRPr lang="de-CH"/>
          </a:p>
          <a:p>
            <a:r>
              <a:rPr lang="de-CH"/>
              <a:t>Was für Aufgaben hat das Parlament?</a:t>
            </a:r>
          </a:p>
          <a:p>
            <a:r>
              <a:rPr lang="de-CH">
                <a:solidFill>
                  <a:srgbClr val="AEC6BC"/>
                </a:solidFill>
              </a:rPr>
              <a:t>Gesetzgebung</a:t>
            </a:r>
          </a:p>
          <a:p>
            <a:r>
              <a:rPr lang="de-CH">
                <a:solidFill>
                  <a:srgbClr val="AEC6BC"/>
                </a:solidFill>
              </a:rPr>
              <a:t>Budget</a:t>
            </a:r>
          </a:p>
          <a:p>
            <a:r>
              <a:rPr lang="de-CH">
                <a:solidFill>
                  <a:srgbClr val="AEC6BC"/>
                </a:solidFill>
              </a:rPr>
              <a:t>Oberaufsicht über die Bundesbehörden</a:t>
            </a:r>
          </a:p>
          <a:p>
            <a:r>
              <a:rPr lang="de-CH">
                <a:solidFill>
                  <a:srgbClr val="AEC6BC"/>
                </a:solidFill>
              </a:rPr>
              <a:t>Wahlen</a:t>
            </a:r>
          </a:p>
        </p:txBody>
      </p:sp>
      <p:sp>
        <p:nvSpPr>
          <p:cNvPr id="4" name="Datumsplatzhalter 3"/>
          <p:cNvSpPr>
            <a:spLocks noGrp="1"/>
          </p:cNvSpPr>
          <p:nvPr>
            <p:ph type="dt" sz="half" idx="10"/>
          </p:nvPr>
        </p:nvSpPr>
        <p:spPr/>
        <p:txBody>
          <a:bodyPr/>
          <a:lstStyle/>
          <a:p>
            <a:r>
              <a:rPr lang="de-CH"/>
              <a:t>Stand Dezember 2024</a:t>
            </a:r>
            <a:endParaRPr lang="de-CH" dirty="0"/>
          </a:p>
        </p:txBody>
      </p:sp>
      <p:sp>
        <p:nvSpPr>
          <p:cNvPr id="6" name="Inhaltsplatzhalter 5"/>
          <p:cNvSpPr>
            <a:spLocks noGrp="1"/>
          </p:cNvSpPr>
          <p:nvPr>
            <p:ph idx="13"/>
          </p:nvPr>
        </p:nvSpPr>
        <p:spPr>
          <a:xfrm>
            <a:off x="6240015" y="2419263"/>
            <a:ext cx="5951985" cy="3773096"/>
          </a:xfrm>
        </p:spPr>
        <p:txBody>
          <a:bodyPr/>
          <a:lstStyle/>
          <a:p>
            <a:r>
              <a:rPr lang="de-CH"/>
              <a:t>Wie arbeitet das Parlament?</a:t>
            </a:r>
          </a:p>
          <a:p>
            <a:r>
              <a:rPr lang="de-CH">
                <a:solidFill>
                  <a:srgbClr val="AEC6BC"/>
                </a:solidFill>
              </a:rPr>
              <a:t>Sessionen</a:t>
            </a:r>
          </a:p>
          <a:p>
            <a:r>
              <a:rPr lang="de-CH">
                <a:solidFill>
                  <a:srgbClr val="AEC6BC"/>
                </a:solidFill>
              </a:rPr>
              <a:t>Kommissionen und Delegationen</a:t>
            </a:r>
          </a:p>
          <a:p>
            <a:r>
              <a:rPr lang="de-CH">
                <a:solidFill>
                  <a:srgbClr val="AEC6BC"/>
                </a:solidFill>
              </a:rPr>
              <a:t>Vorstösse</a:t>
            </a:r>
          </a:p>
          <a:p>
            <a:r>
              <a:rPr lang="de-CH">
                <a:solidFill>
                  <a:srgbClr val="AEC6BC"/>
                </a:solidFill>
              </a:rPr>
              <a:t>Instruktionsverbot</a:t>
            </a:r>
          </a:p>
          <a:p>
            <a:r>
              <a:rPr lang="de-CH">
                <a:solidFill>
                  <a:srgbClr val="AEC6BC"/>
                </a:solidFill>
              </a:rPr>
              <a:t>Milizsystem</a:t>
            </a:r>
          </a:p>
          <a:p>
            <a:r>
              <a:rPr lang="de-CH">
                <a:solidFill>
                  <a:srgbClr val="AEC6BC"/>
                </a:solidFill>
              </a:rPr>
              <a:t>Unterstützung und Budget </a:t>
            </a:r>
          </a:p>
          <a:p>
            <a:endParaRPr lang="de-CH"/>
          </a:p>
          <a:p>
            <a:r>
              <a:rPr lang="de-CH"/>
              <a:t>Welche Macht hat das Parlament?</a:t>
            </a:r>
          </a:p>
          <a:p>
            <a:r>
              <a:rPr lang="de-CH">
                <a:solidFill>
                  <a:srgbClr val="AEC6BC"/>
                </a:solidFill>
              </a:rPr>
              <a:t>Die Beziehung zwischen Parlament und Regierung</a:t>
            </a:r>
          </a:p>
          <a:p>
            <a:r>
              <a:rPr lang="de-CH">
                <a:solidFill>
                  <a:srgbClr val="AEC6BC"/>
                </a:solidFill>
              </a:rPr>
              <a:t>Das Parlament in der föderalistischen Struktur der Schweiz</a:t>
            </a:r>
          </a:p>
          <a:p>
            <a:r>
              <a:rPr lang="de-CH">
                <a:solidFill>
                  <a:srgbClr val="AEC6BC"/>
                </a:solidFill>
              </a:rPr>
              <a:t>Mehrsprachigkeit</a:t>
            </a:r>
          </a:p>
          <a:p>
            <a:r>
              <a:rPr lang="de-CH">
                <a:solidFill>
                  <a:srgbClr val="AEC6BC"/>
                </a:solidFill>
              </a:rPr>
              <a:t>Parlament und direkte Demokratie</a:t>
            </a:r>
          </a:p>
        </p:txBody>
      </p:sp>
      <p:sp>
        <p:nvSpPr>
          <p:cNvPr id="7" name="Rechteck 6">
            <a:hlinkClick r:id="rId3" action="ppaction://hlinksldjump"/>
          </p:cNvPr>
          <p:cNvSpPr/>
          <p:nvPr/>
        </p:nvSpPr>
        <p:spPr>
          <a:xfrm>
            <a:off x="278139" y="2708919"/>
            <a:ext cx="4737741" cy="245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 name="Rechteck 7">
            <a:hlinkClick r:id="rId4" action="ppaction://hlinksldjump"/>
          </p:cNvPr>
          <p:cNvSpPr/>
          <p:nvPr/>
        </p:nvSpPr>
        <p:spPr>
          <a:xfrm>
            <a:off x="278139" y="3256841"/>
            <a:ext cx="4737741" cy="245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Rechteck 8">
            <a:hlinkClick r:id="rId5" action="ppaction://hlinksldjump"/>
          </p:cNvPr>
          <p:cNvSpPr/>
          <p:nvPr/>
        </p:nvSpPr>
        <p:spPr>
          <a:xfrm>
            <a:off x="278139" y="2982880"/>
            <a:ext cx="4737741" cy="245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0" name="Rechteck 9">
            <a:hlinkClick r:id="rId6" action="ppaction://hlinksldjump"/>
          </p:cNvPr>
          <p:cNvSpPr/>
          <p:nvPr/>
        </p:nvSpPr>
        <p:spPr>
          <a:xfrm>
            <a:off x="278139" y="3530801"/>
            <a:ext cx="4737741" cy="245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1" name="Rechteck 10">
            <a:hlinkClick r:id="rId7" action="ppaction://hlinksldjump"/>
          </p:cNvPr>
          <p:cNvSpPr/>
          <p:nvPr/>
        </p:nvSpPr>
        <p:spPr>
          <a:xfrm>
            <a:off x="287957" y="4363067"/>
            <a:ext cx="4737741" cy="245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2" name="Rechteck 11">
            <a:hlinkClick r:id="rId8" action="ppaction://hlinksldjump"/>
          </p:cNvPr>
          <p:cNvSpPr/>
          <p:nvPr/>
        </p:nvSpPr>
        <p:spPr>
          <a:xfrm>
            <a:off x="287957" y="4910989"/>
            <a:ext cx="4737741" cy="245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 name="Rechteck 12">
            <a:hlinkClick r:id="rId9" action="ppaction://hlinksldjump"/>
          </p:cNvPr>
          <p:cNvSpPr/>
          <p:nvPr/>
        </p:nvSpPr>
        <p:spPr>
          <a:xfrm>
            <a:off x="287957" y="4637028"/>
            <a:ext cx="4737741" cy="245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4" name="Rechteck 13">
            <a:hlinkClick r:id="rId10" action="ppaction://hlinksldjump"/>
          </p:cNvPr>
          <p:cNvSpPr/>
          <p:nvPr/>
        </p:nvSpPr>
        <p:spPr>
          <a:xfrm>
            <a:off x="287957" y="5184949"/>
            <a:ext cx="4737741" cy="245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5" name="Rechteck 14">
            <a:hlinkClick r:id="rId11" action="ppaction://hlinksldjump"/>
          </p:cNvPr>
          <p:cNvSpPr/>
          <p:nvPr/>
        </p:nvSpPr>
        <p:spPr>
          <a:xfrm>
            <a:off x="6081213" y="4910006"/>
            <a:ext cx="5974828" cy="245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6" name="Rechteck 15">
            <a:hlinkClick r:id="rId12" action="ppaction://hlinksldjump"/>
          </p:cNvPr>
          <p:cNvSpPr/>
          <p:nvPr/>
        </p:nvSpPr>
        <p:spPr>
          <a:xfrm>
            <a:off x="6081213" y="5457928"/>
            <a:ext cx="5974828" cy="245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7" name="Rechteck 16">
            <a:hlinkClick r:id="rId13" action="ppaction://hlinksldjump"/>
          </p:cNvPr>
          <p:cNvSpPr/>
          <p:nvPr/>
        </p:nvSpPr>
        <p:spPr>
          <a:xfrm>
            <a:off x="6081213" y="5183967"/>
            <a:ext cx="5974828" cy="245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8" name="Rechteck 17">
            <a:hlinkClick r:id="rId14" action="ppaction://hlinksldjump"/>
          </p:cNvPr>
          <p:cNvSpPr/>
          <p:nvPr/>
        </p:nvSpPr>
        <p:spPr>
          <a:xfrm>
            <a:off x="6081213" y="5731888"/>
            <a:ext cx="5974828" cy="245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9" name="Rechteck 18">
            <a:hlinkClick r:id="rId15" action="ppaction://hlinksldjump"/>
          </p:cNvPr>
          <p:cNvSpPr/>
          <p:nvPr/>
        </p:nvSpPr>
        <p:spPr>
          <a:xfrm>
            <a:off x="6097836" y="3267607"/>
            <a:ext cx="5974828" cy="245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0" name="Rechteck 19">
            <a:hlinkClick r:id="rId16" action="ppaction://hlinksldjump"/>
          </p:cNvPr>
          <p:cNvSpPr/>
          <p:nvPr/>
        </p:nvSpPr>
        <p:spPr>
          <a:xfrm>
            <a:off x="6097836" y="3815529"/>
            <a:ext cx="5974828" cy="245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1" name="Rechteck 20">
            <a:hlinkClick r:id="rId17" action="ppaction://hlinksldjump"/>
          </p:cNvPr>
          <p:cNvSpPr/>
          <p:nvPr/>
        </p:nvSpPr>
        <p:spPr>
          <a:xfrm>
            <a:off x="6097836" y="3541568"/>
            <a:ext cx="5974828" cy="245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2" name="Rechteck 21">
            <a:hlinkClick r:id="rId18" action="ppaction://hlinksldjump"/>
          </p:cNvPr>
          <p:cNvSpPr/>
          <p:nvPr/>
        </p:nvSpPr>
        <p:spPr>
          <a:xfrm>
            <a:off x="6097836" y="4089489"/>
            <a:ext cx="5974828" cy="245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3" name="Rechteck 22">
            <a:hlinkClick r:id="rId19" action="ppaction://hlinksldjump"/>
          </p:cNvPr>
          <p:cNvSpPr/>
          <p:nvPr/>
        </p:nvSpPr>
        <p:spPr>
          <a:xfrm>
            <a:off x="6096000" y="2721050"/>
            <a:ext cx="5974828" cy="245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4" name="Rechteck 23">
            <a:hlinkClick r:id="rId20" action="ppaction://hlinksldjump"/>
          </p:cNvPr>
          <p:cNvSpPr/>
          <p:nvPr/>
        </p:nvSpPr>
        <p:spPr>
          <a:xfrm>
            <a:off x="6096000" y="2995011"/>
            <a:ext cx="5974828" cy="245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5" name="Rechteck 24">
            <a:hlinkClick r:id="rId21" action="ppaction://hlinksldjump"/>
          </p:cNvPr>
          <p:cNvSpPr/>
          <p:nvPr/>
        </p:nvSpPr>
        <p:spPr>
          <a:xfrm>
            <a:off x="287957" y="2426999"/>
            <a:ext cx="4737741" cy="245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6" name="Rechteck 25">
            <a:hlinkClick r:id="rId22" action="ppaction://hlinksldjump"/>
          </p:cNvPr>
          <p:cNvSpPr/>
          <p:nvPr/>
        </p:nvSpPr>
        <p:spPr>
          <a:xfrm>
            <a:off x="278138" y="4081147"/>
            <a:ext cx="4737741" cy="245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7" name="Rechteck 26">
            <a:hlinkClick r:id="rId23" action="ppaction://hlinksldjump"/>
          </p:cNvPr>
          <p:cNvSpPr/>
          <p:nvPr/>
        </p:nvSpPr>
        <p:spPr>
          <a:xfrm>
            <a:off x="6096000" y="2426999"/>
            <a:ext cx="5974828" cy="245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8" name="Rechteck 27">
            <a:hlinkClick r:id="rId24" action="ppaction://hlinksldjump"/>
          </p:cNvPr>
          <p:cNvSpPr/>
          <p:nvPr/>
        </p:nvSpPr>
        <p:spPr>
          <a:xfrm>
            <a:off x="6096000" y="4637027"/>
            <a:ext cx="5974828" cy="245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5" name="Foliennummernplatzhalter 4">
            <a:extLst>
              <a:ext uri="{FF2B5EF4-FFF2-40B4-BE49-F238E27FC236}">
                <a16:creationId xmlns:a16="http://schemas.microsoft.com/office/drawing/2014/main" id="{BDE48AC4-EB76-0B9F-A755-31C80CB4E656}"/>
              </a:ext>
            </a:extLst>
          </p:cNvPr>
          <p:cNvSpPr>
            <a:spLocks noGrp="1"/>
          </p:cNvSpPr>
          <p:nvPr>
            <p:ph type="sldNum" sz="quarter" idx="12"/>
          </p:nvPr>
        </p:nvSpPr>
        <p:spPr/>
        <p:txBody>
          <a:bodyPr/>
          <a:lstStyle/>
          <a:p>
            <a:fld id="{442AD375-037F-43D0-B059-5172DA06796A}" type="slidenum">
              <a:rPr lang="de-CH" smtClean="0"/>
              <a:pPr/>
              <a:t>2</a:t>
            </a:fld>
            <a:endParaRPr lang="de-CH"/>
          </a:p>
        </p:txBody>
      </p:sp>
    </p:spTree>
    <p:extLst>
      <p:ext uri="{BB962C8B-B14F-4D97-AF65-F5344CB8AC3E}">
        <p14:creationId xmlns:p14="http://schemas.microsoft.com/office/powerpoint/2010/main" val="12097870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solidFill>
                  <a:schemeClr val="bg1"/>
                </a:solidFill>
              </a:rPr>
              <a:t>Parteien</a:t>
            </a:r>
          </a:p>
        </p:txBody>
      </p:sp>
      <p:sp>
        <p:nvSpPr>
          <p:cNvPr id="3" name="Inhaltsplatzhalter 2"/>
          <p:cNvSpPr>
            <a:spLocks noGrp="1"/>
          </p:cNvSpPr>
          <p:nvPr>
            <p:ph idx="1"/>
          </p:nvPr>
        </p:nvSpPr>
        <p:spPr/>
        <p:txBody>
          <a:bodyPr/>
          <a:lstStyle/>
          <a:p>
            <a:r>
              <a:rPr lang="de-CH" dirty="0"/>
              <a:t>Im Parlament sind 10 Parteien vertreten.</a:t>
            </a:r>
          </a:p>
        </p:txBody>
      </p:sp>
      <p:sp>
        <p:nvSpPr>
          <p:cNvPr id="4" name="Datumsplatzhalter 3"/>
          <p:cNvSpPr>
            <a:spLocks noGrp="1"/>
          </p:cNvSpPr>
          <p:nvPr>
            <p:ph type="dt" sz="half" idx="10"/>
          </p:nvPr>
        </p:nvSpPr>
        <p:spPr/>
        <p:txBody>
          <a:bodyPr/>
          <a:lstStyle/>
          <a:p>
            <a:r>
              <a:rPr lang="de-CH"/>
              <a:t>Stand Dezember 2024</a:t>
            </a:r>
            <a:endParaRPr lang="de-CH" dirty="0"/>
          </a:p>
        </p:txBody>
      </p:sp>
      <p:sp>
        <p:nvSpPr>
          <p:cNvPr id="5" name="Foliennummernplatzhalter 4">
            <a:extLst>
              <a:ext uri="{FF2B5EF4-FFF2-40B4-BE49-F238E27FC236}">
                <a16:creationId xmlns:a16="http://schemas.microsoft.com/office/drawing/2014/main" id="{AD05E2D8-BB99-5D06-E6C5-31F4457D2934}"/>
              </a:ext>
            </a:extLst>
          </p:cNvPr>
          <p:cNvSpPr>
            <a:spLocks noGrp="1"/>
          </p:cNvSpPr>
          <p:nvPr>
            <p:ph type="sldNum" sz="quarter" idx="12"/>
          </p:nvPr>
        </p:nvSpPr>
        <p:spPr/>
        <p:txBody>
          <a:bodyPr/>
          <a:lstStyle/>
          <a:p>
            <a:fld id="{442AD375-037F-43D0-B059-5172DA06796A}" type="slidenum">
              <a:rPr lang="de-CH" smtClean="0"/>
              <a:t>20</a:t>
            </a:fld>
            <a:endParaRPr lang="de-CH"/>
          </a:p>
        </p:txBody>
      </p:sp>
    </p:spTree>
    <p:extLst>
      <p:ext uri="{BB962C8B-B14F-4D97-AF65-F5344CB8AC3E}">
        <p14:creationId xmlns:p14="http://schemas.microsoft.com/office/powerpoint/2010/main" val="19731187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pieren 9"/>
          <p:cNvGrpSpPr/>
          <p:nvPr/>
        </p:nvGrpSpPr>
        <p:grpSpPr>
          <a:xfrm>
            <a:off x="11502180" y="6201593"/>
            <a:ext cx="97200" cy="309746"/>
            <a:chOff x="11502180" y="6201593"/>
            <a:chExt cx="97200" cy="309746"/>
          </a:xfrm>
        </p:grpSpPr>
        <p:sp>
          <p:nvSpPr>
            <p:cNvPr id="8" name="Ellipse 7"/>
            <p:cNvSpPr>
              <a:spLocks noChangeAspect="1"/>
            </p:cNvSpPr>
            <p:nvPr/>
          </p:nvSpPr>
          <p:spPr>
            <a:xfrm>
              <a:off x="11502180" y="6414139"/>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Ellipse 8"/>
            <p:cNvSpPr>
              <a:spLocks noChangeAspect="1"/>
            </p:cNvSpPr>
            <p:nvPr/>
          </p:nvSpPr>
          <p:spPr>
            <a:xfrm>
              <a:off x="11502180" y="6201593"/>
              <a:ext cx="97200" cy="972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sp>
        <p:nvSpPr>
          <p:cNvPr id="2" name="Datumsplatzhalter 1">
            <a:extLst>
              <a:ext uri="{FF2B5EF4-FFF2-40B4-BE49-F238E27FC236}">
                <a16:creationId xmlns:a16="http://schemas.microsoft.com/office/drawing/2014/main" id="{821FA5FD-978D-F402-5F82-9B0EEEF25637}"/>
              </a:ext>
            </a:extLst>
          </p:cNvPr>
          <p:cNvSpPr>
            <a:spLocks noGrp="1"/>
          </p:cNvSpPr>
          <p:nvPr>
            <p:ph type="dt" sz="half" idx="10"/>
          </p:nvPr>
        </p:nvSpPr>
        <p:spPr/>
        <p:txBody>
          <a:bodyPr/>
          <a:lstStyle/>
          <a:p>
            <a:r>
              <a:rPr lang="de-CH"/>
              <a:t>Stand Dezember 2024</a:t>
            </a:r>
            <a:endParaRPr lang="de-CH" dirty="0"/>
          </a:p>
        </p:txBody>
      </p:sp>
      <p:graphicFrame>
        <p:nvGraphicFramePr>
          <p:cNvPr id="7" name="Inhaltsplatzhalter 5">
            <a:extLst>
              <a:ext uri="{FF2B5EF4-FFF2-40B4-BE49-F238E27FC236}">
                <a16:creationId xmlns:a16="http://schemas.microsoft.com/office/drawing/2014/main" id="{3CFAED9E-3F47-E793-4484-C79502D3377B}"/>
              </a:ext>
            </a:extLst>
          </p:cNvPr>
          <p:cNvGraphicFramePr>
            <a:graphicFrameLocks/>
          </p:cNvGraphicFramePr>
          <p:nvPr>
            <p:extLst>
              <p:ext uri="{D42A27DB-BD31-4B8C-83A1-F6EECF244321}">
                <p14:modId xmlns:p14="http://schemas.microsoft.com/office/powerpoint/2010/main" val="2679935932"/>
              </p:ext>
            </p:extLst>
          </p:nvPr>
        </p:nvGraphicFramePr>
        <p:xfrm>
          <a:off x="432079" y="980729"/>
          <a:ext cx="11175720" cy="4392000"/>
        </p:xfrm>
        <a:graphic>
          <a:graphicData uri="http://schemas.openxmlformats.org/drawingml/2006/table">
            <a:tbl>
              <a:tblPr firstRow="1" bandRow="1">
                <a:tableStyleId>{5940675A-B579-460E-94D1-54222C63F5DA}</a:tableStyleId>
              </a:tblPr>
              <a:tblGrid>
                <a:gridCol w="6600025">
                  <a:extLst>
                    <a:ext uri="{9D8B030D-6E8A-4147-A177-3AD203B41FA5}">
                      <a16:colId xmlns:a16="http://schemas.microsoft.com/office/drawing/2014/main" val="20000"/>
                    </a:ext>
                  </a:extLst>
                </a:gridCol>
                <a:gridCol w="2808312">
                  <a:extLst>
                    <a:ext uri="{9D8B030D-6E8A-4147-A177-3AD203B41FA5}">
                      <a16:colId xmlns:a16="http://schemas.microsoft.com/office/drawing/2014/main" val="20001"/>
                    </a:ext>
                  </a:extLst>
                </a:gridCol>
                <a:gridCol w="1767383">
                  <a:extLst>
                    <a:ext uri="{9D8B030D-6E8A-4147-A177-3AD203B41FA5}">
                      <a16:colId xmlns:a16="http://schemas.microsoft.com/office/drawing/2014/main" val="20002"/>
                    </a:ext>
                  </a:extLst>
                </a:gridCol>
              </a:tblGrid>
              <a:tr h="360000">
                <a:tc>
                  <a:txBody>
                    <a:bodyPr/>
                    <a:lstStyle/>
                    <a:p>
                      <a:r>
                        <a:rPr lang="de-CH" sz="1250" dirty="0"/>
                        <a:t>Partei</a:t>
                      </a:r>
                    </a:p>
                  </a:txBody>
                  <a:tcPr marL="144000">
                    <a:lnL w="12700" cmpd="sng">
                      <a:noFill/>
                    </a:lnL>
                    <a:lnR w="12700" cmpd="sng">
                      <a:noFill/>
                    </a:lnR>
                    <a:lnT w="12700" cmpd="sng">
                      <a:noFill/>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de-CH" sz="1250"/>
                        <a:t>Abkürzung</a:t>
                      </a:r>
                    </a:p>
                  </a:txBody>
                  <a:tcPr marL="144000">
                    <a:lnL w="12700" cmpd="sng">
                      <a:noFill/>
                    </a:lnL>
                    <a:lnR w="12700" cmpd="sng">
                      <a:noFill/>
                    </a:lnR>
                    <a:lnT w="12700" cmpd="sng">
                      <a:noFill/>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de-CH" sz="1250"/>
                        <a:t>Anzahl Sitze</a:t>
                      </a:r>
                    </a:p>
                  </a:txBody>
                  <a:tcPr marL="144000">
                    <a:lnL w="12700" cmpd="sng">
                      <a:noFill/>
                    </a:lnL>
                    <a:lnR w="12700" cmpd="sng">
                      <a:noFill/>
                    </a:lnR>
                    <a:lnT w="12700" cmpd="sng">
                      <a:noFill/>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576000">
                <a:tc>
                  <a:txBody>
                    <a:bodyPr/>
                    <a:lstStyle/>
                    <a:p>
                      <a:pPr>
                        <a:lnSpc>
                          <a:spcPct val="107000"/>
                        </a:lnSpc>
                        <a:spcAft>
                          <a:spcPts val="0"/>
                        </a:spcAft>
                      </a:pPr>
                      <a:r>
                        <a:rPr lang="de-CH" sz="2600" spc="50" baseline="0" dirty="0"/>
                        <a:t>Schweizerische Volkspartei</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de-CH" sz="2600" spc="50" baseline="0"/>
                        <a:t>SVP</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de-CH" sz="2600" spc="50" baseline="0" dirty="0"/>
                        <a:t>68</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576000">
                <a:tc>
                  <a:txBody>
                    <a:bodyPr/>
                    <a:lstStyle/>
                    <a:p>
                      <a:pPr>
                        <a:lnSpc>
                          <a:spcPct val="107000"/>
                        </a:lnSpc>
                        <a:spcAft>
                          <a:spcPts val="0"/>
                        </a:spcAft>
                      </a:pPr>
                      <a:r>
                        <a:rPr lang="de-CH" sz="2600" spc="50" baseline="0" dirty="0"/>
                        <a:t>Sozialdemokratische Partei der Schweiz</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de-CH" sz="2600" spc="50" baseline="0" dirty="0"/>
                        <a:t>SP</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de-CH" sz="2600" spc="50" baseline="0" dirty="0"/>
                        <a:t>50</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576000">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de-CH" sz="2600" spc="50" baseline="0" dirty="0"/>
                        <a:t>Die Mitte. EVP</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de-CH" sz="2600" spc="50" baseline="0" dirty="0"/>
                        <a:t>M-E</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de-CH" sz="2600" spc="50" baseline="0" dirty="0"/>
                        <a:t>44</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576000">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de-CH" sz="2600" spc="50" baseline="0" dirty="0" err="1"/>
                        <a:t>FDP.Die</a:t>
                      </a:r>
                      <a:r>
                        <a:rPr lang="de-CH" sz="2600" spc="50" baseline="0"/>
                        <a:t> Liberalen</a:t>
                      </a:r>
                      <a:endParaRPr lang="de-CH" sz="2600" spc="50" baseline="0" dirty="0"/>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de-CH" sz="2600" spc="50" baseline="0" dirty="0"/>
                        <a:t>FDP</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de-CH" sz="2600" spc="50" baseline="0" dirty="0"/>
                        <a:t>39</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76000">
                <a:tc>
                  <a:txBody>
                    <a:bodyPr/>
                    <a:lstStyle/>
                    <a:p>
                      <a:pPr>
                        <a:lnSpc>
                          <a:spcPct val="107000"/>
                        </a:lnSpc>
                        <a:spcAft>
                          <a:spcPts val="0"/>
                        </a:spcAft>
                      </a:pPr>
                      <a:r>
                        <a:rPr lang="de-CH" sz="2600" spc="50" baseline="0" dirty="0"/>
                        <a:t>Grüne Partei der Schweiz</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de-CH" sz="2600" spc="50" baseline="0" dirty="0"/>
                        <a:t>GPS</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de-CH" sz="2600" spc="50" baseline="0" dirty="0"/>
                        <a:t>26</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576000">
                <a:tc>
                  <a:txBody>
                    <a:bodyPr/>
                    <a:lstStyle/>
                    <a:p>
                      <a:pPr>
                        <a:lnSpc>
                          <a:spcPct val="107000"/>
                        </a:lnSpc>
                        <a:spcAft>
                          <a:spcPts val="0"/>
                        </a:spcAft>
                      </a:pPr>
                      <a:r>
                        <a:rPr lang="de-CH" sz="2600" spc="50" baseline="0" dirty="0"/>
                        <a:t>Grünliberale Partei</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de-CH" sz="2600" spc="50" baseline="0" dirty="0"/>
                        <a:t>GLP</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de-CH" sz="2600" spc="50" baseline="0" dirty="0"/>
                        <a:t>11</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576000">
                <a:tc>
                  <a:txBody>
                    <a:bodyPr/>
                    <a:lstStyle/>
                    <a:p>
                      <a:pPr>
                        <a:lnSpc>
                          <a:spcPct val="107000"/>
                        </a:lnSpc>
                        <a:spcAft>
                          <a:spcPts val="0"/>
                        </a:spcAft>
                      </a:pPr>
                      <a:r>
                        <a:rPr lang="de-CH" sz="2600" spc="50" baseline="0" dirty="0">
                          <a:solidFill>
                            <a:schemeClr val="accent6"/>
                          </a:solidFill>
                        </a:rPr>
                        <a:t>Weitere Parteien</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nSpc>
                          <a:spcPct val="107000"/>
                        </a:lnSpc>
                        <a:spcAft>
                          <a:spcPts val="0"/>
                        </a:spcAft>
                      </a:pPr>
                      <a:r>
                        <a:rPr lang="de-CH" sz="2600" spc="50" baseline="0"/>
                        <a:t> </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nSpc>
                          <a:spcPct val="107000"/>
                        </a:lnSpc>
                        <a:spcAft>
                          <a:spcPts val="0"/>
                        </a:spcAft>
                      </a:pPr>
                      <a:r>
                        <a:rPr lang="de-CH" sz="2600" spc="50" baseline="0" dirty="0"/>
                        <a:t> </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8"/>
                  </a:ext>
                </a:extLst>
              </a:tr>
            </a:tbl>
          </a:graphicData>
        </a:graphic>
      </p:graphicFrame>
      <p:sp>
        <p:nvSpPr>
          <p:cNvPr id="3" name="Foliennummernplatzhalter 2">
            <a:extLst>
              <a:ext uri="{FF2B5EF4-FFF2-40B4-BE49-F238E27FC236}">
                <a16:creationId xmlns:a16="http://schemas.microsoft.com/office/drawing/2014/main" id="{05FADFE2-5BAE-69FF-6982-42779E106090}"/>
              </a:ext>
            </a:extLst>
          </p:cNvPr>
          <p:cNvSpPr>
            <a:spLocks noGrp="1"/>
          </p:cNvSpPr>
          <p:nvPr>
            <p:ph type="sldNum" sz="quarter" idx="12"/>
          </p:nvPr>
        </p:nvSpPr>
        <p:spPr/>
        <p:txBody>
          <a:bodyPr/>
          <a:lstStyle/>
          <a:p>
            <a:fld id="{442AD375-037F-43D0-B059-5172DA06796A}" type="slidenum">
              <a:rPr lang="de-CH" smtClean="0"/>
              <a:t>21</a:t>
            </a:fld>
            <a:endParaRPr lang="de-CH"/>
          </a:p>
        </p:txBody>
      </p:sp>
    </p:spTree>
    <p:extLst>
      <p:ext uri="{BB962C8B-B14F-4D97-AF65-F5344CB8AC3E}">
        <p14:creationId xmlns:p14="http://schemas.microsoft.com/office/powerpoint/2010/main" val="21467948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de-CH"/>
              <a:t>Stand Dezember 2024</a:t>
            </a:r>
            <a:endParaRPr lang="de-CH" dirty="0"/>
          </a:p>
        </p:txBody>
      </p:sp>
      <p:grpSp>
        <p:nvGrpSpPr>
          <p:cNvPr id="10" name="Gruppieren 9"/>
          <p:cNvGrpSpPr/>
          <p:nvPr/>
        </p:nvGrpSpPr>
        <p:grpSpPr>
          <a:xfrm flipV="1">
            <a:off x="11502180" y="6201593"/>
            <a:ext cx="97200" cy="309746"/>
            <a:chOff x="11502180" y="6201593"/>
            <a:chExt cx="97200" cy="309746"/>
          </a:xfrm>
        </p:grpSpPr>
        <p:sp>
          <p:nvSpPr>
            <p:cNvPr id="8" name="Ellipse 7"/>
            <p:cNvSpPr>
              <a:spLocks noChangeAspect="1"/>
            </p:cNvSpPr>
            <p:nvPr/>
          </p:nvSpPr>
          <p:spPr>
            <a:xfrm>
              <a:off x="11502180" y="6414139"/>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Ellipse 8"/>
            <p:cNvSpPr>
              <a:spLocks noChangeAspect="1"/>
            </p:cNvSpPr>
            <p:nvPr/>
          </p:nvSpPr>
          <p:spPr>
            <a:xfrm>
              <a:off x="11502180" y="6201593"/>
              <a:ext cx="97200" cy="972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graphicFrame>
        <p:nvGraphicFramePr>
          <p:cNvPr id="7" name="Inhaltsplatzhalter 5">
            <a:extLst>
              <a:ext uri="{FF2B5EF4-FFF2-40B4-BE49-F238E27FC236}">
                <a16:creationId xmlns:a16="http://schemas.microsoft.com/office/drawing/2014/main" id="{1EBFB86B-2E22-987E-B189-9584A32255E0}"/>
              </a:ext>
            </a:extLst>
          </p:cNvPr>
          <p:cNvGraphicFramePr>
            <a:graphicFrameLocks/>
          </p:cNvGraphicFramePr>
          <p:nvPr>
            <p:extLst>
              <p:ext uri="{D42A27DB-BD31-4B8C-83A1-F6EECF244321}">
                <p14:modId xmlns:p14="http://schemas.microsoft.com/office/powerpoint/2010/main" val="3612095778"/>
              </p:ext>
            </p:extLst>
          </p:nvPr>
        </p:nvGraphicFramePr>
        <p:xfrm>
          <a:off x="432079" y="980729"/>
          <a:ext cx="11175720" cy="2664000"/>
        </p:xfrm>
        <a:graphic>
          <a:graphicData uri="http://schemas.openxmlformats.org/drawingml/2006/table">
            <a:tbl>
              <a:tblPr firstRow="1" bandRow="1">
                <a:tableStyleId>{5940675A-B579-460E-94D1-54222C63F5DA}</a:tableStyleId>
              </a:tblPr>
              <a:tblGrid>
                <a:gridCol w="6600025">
                  <a:extLst>
                    <a:ext uri="{9D8B030D-6E8A-4147-A177-3AD203B41FA5}">
                      <a16:colId xmlns:a16="http://schemas.microsoft.com/office/drawing/2014/main" val="20000"/>
                    </a:ext>
                  </a:extLst>
                </a:gridCol>
                <a:gridCol w="2808312">
                  <a:extLst>
                    <a:ext uri="{9D8B030D-6E8A-4147-A177-3AD203B41FA5}">
                      <a16:colId xmlns:a16="http://schemas.microsoft.com/office/drawing/2014/main" val="20001"/>
                    </a:ext>
                  </a:extLst>
                </a:gridCol>
                <a:gridCol w="1767383">
                  <a:extLst>
                    <a:ext uri="{9D8B030D-6E8A-4147-A177-3AD203B41FA5}">
                      <a16:colId xmlns:a16="http://schemas.microsoft.com/office/drawing/2014/main" val="20002"/>
                    </a:ext>
                  </a:extLst>
                </a:gridCol>
              </a:tblGrid>
              <a:tr h="360000">
                <a:tc>
                  <a:txBody>
                    <a:bodyPr/>
                    <a:lstStyle/>
                    <a:p>
                      <a:r>
                        <a:rPr lang="de-CH" sz="1250" dirty="0"/>
                        <a:t>Partei</a:t>
                      </a:r>
                    </a:p>
                  </a:txBody>
                  <a:tcPr marL="144000">
                    <a:lnL w="12700" cmpd="sng">
                      <a:noFill/>
                    </a:lnL>
                    <a:lnR w="12700" cmpd="sng">
                      <a:noFill/>
                    </a:lnR>
                    <a:lnT w="12700" cmpd="sng">
                      <a:noFill/>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de-CH" sz="1250"/>
                        <a:t>Abkürzung</a:t>
                      </a:r>
                    </a:p>
                  </a:txBody>
                  <a:tcPr marL="144000">
                    <a:lnL w="12700" cmpd="sng">
                      <a:noFill/>
                    </a:lnL>
                    <a:lnR w="12700" cmpd="sng">
                      <a:noFill/>
                    </a:lnR>
                    <a:lnT w="12700" cmpd="sng">
                      <a:noFill/>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de-CH" sz="1250"/>
                        <a:t>Anzahl Sitze</a:t>
                      </a:r>
                    </a:p>
                  </a:txBody>
                  <a:tcPr marL="144000">
                    <a:lnL w="12700" cmpd="sng">
                      <a:noFill/>
                    </a:lnL>
                    <a:lnR w="12700" cmpd="sng">
                      <a:noFill/>
                    </a:lnR>
                    <a:lnT w="12700" cmpd="sng">
                      <a:noFill/>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576000">
                <a:tc>
                  <a:txBody>
                    <a:bodyPr/>
                    <a:lstStyle/>
                    <a:p>
                      <a:pPr>
                        <a:lnSpc>
                          <a:spcPct val="107000"/>
                        </a:lnSpc>
                        <a:spcAft>
                          <a:spcPts val="0"/>
                        </a:spcAft>
                      </a:pPr>
                      <a:r>
                        <a:rPr lang="de-CH" sz="2600" dirty="0"/>
                        <a:t>Mouvement citoyens genevois</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de-CH" sz="2600" dirty="0"/>
                        <a:t>MCG</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de-CH" sz="2600" dirty="0"/>
                        <a:t>3</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576000">
                <a:tc>
                  <a:txBody>
                    <a:bodyPr/>
                    <a:lstStyle/>
                    <a:p>
                      <a:pPr>
                        <a:lnSpc>
                          <a:spcPct val="107000"/>
                        </a:lnSpc>
                        <a:spcAft>
                          <a:spcPts val="0"/>
                        </a:spcAft>
                      </a:pPr>
                      <a:r>
                        <a:rPr lang="de-CH" sz="2600" dirty="0"/>
                        <a:t>Eidgenössisch-Demokratische Union</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de-CH" sz="2600" dirty="0"/>
                        <a:t>EDU</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de-CH" sz="2600" dirty="0"/>
                        <a:t>2</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576000">
                <a:tc>
                  <a:txBody>
                    <a:bodyPr/>
                    <a:lstStyle/>
                    <a:p>
                      <a:pPr>
                        <a:lnSpc>
                          <a:spcPct val="107000"/>
                        </a:lnSpc>
                        <a:spcAft>
                          <a:spcPts val="0"/>
                        </a:spcAft>
                      </a:pPr>
                      <a:r>
                        <a:rPr lang="de-CH" sz="2600" dirty="0"/>
                        <a:t>Evangelische Volkspartei</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de-CH" sz="2600" dirty="0"/>
                        <a:t>EVP</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de-CH" sz="2600" dirty="0"/>
                        <a:t>2</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576000">
                <a:tc>
                  <a:txBody>
                    <a:bodyPr/>
                    <a:lstStyle/>
                    <a:p>
                      <a:pPr>
                        <a:lnSpc>
                          <a:spcPct val="107000"/>
                        </a:lnSpc>
                        <a:spcAft>
                          <a:spcPts val="0"/>
                        </a:spcAft>
                      </a:pPr>
                      <a:r>
                        <a:rPr lang="de-CH" sz="2600" dirty="0"/>
                        <a:t>Lega dei Ticinesi </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de-CH" sz="2600" dirty="0"/>
                        <a:t>Lega</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de-CH" sz="2600" dirty="0"/>
                        <a:t>1</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22503305"/>
                  </a:ext>
                </a:extLst>
              </a:tr>
            </a:tbl>
          </a:graphicData>
        </a:graphic>
      </p:graphicFrame>
      <p:sp>
        <p:nvSpPr>
          <p:cNvPr id="2" name="Foliennummernplatzhalter 1">
            <a:extLst>
              <a:ext uri="{FF2B5EF4-FFF2-40B4-BE49-F238E27FC236}">
                <a16:creationId xmlns:a16="http://schemas.microsoft.com/office/drawing/2014/main" id="{A1F12F48-C12F-7885-E016-4AFE2A43E683}"/>
              </a:ext>
            </a:extLst>
          </p:cNvPr>
          <p:cNvSpPr>
            <a:spLocks noGrp="1"/>
          </p:cNvSpPr>
          <p:nvPr>
            <p:ph type="sldNum" sz="quarter" idx="12"/>
          </p:nvPr>
        </p:nvSpPr>
        <p:spPr/>
        <p:txBody>
          <a:bodyPr/>
          <a:lstStyle/>
          <a:p>
            <a:fld id="{442AD375-037F-43D0-B059-5172DA06796A}" type="slidenum">
              <a:rPr lang="de-CH" smtClean="0"/>
              <a:t>22</a:t>
            </a:fld>
            <a:endParaRPr lang="de-CH"/>
          </a:p>
        </p:txBody>
      </p:sp>
    </p:spTree>
    <p:extLst>
      <p:ext uri="{BB962C8B-B14F-4D97-AF65-F5344CB8AC3E}">
        <p14:creationId xmlns:p14="http://schemas.microsoft.com/office/powerpoint/2010/main" val="17154250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5C536C"/>
        </a:solidFill>
        <a:effectLst/>
      </p:bgPr>
    </p:bg>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de-CH">
                <a:solidFill>
                  <a:schemeClr val="bg1"/>
                </a:solidFill>
              </a:rPr>
              <a:t>Stand Dezember 2024</a:t>
            </a:r>
            <a:endParaRPr lang="de-CH" dirty="0">
              <a:solidFill>
                <a:schemeClr val="bg1"/>
              </a:solidFill>
            </a:endParaRPr>
          </a:p>
        </p:txBody>
      </p:sp>
      <p:sp>
        <p:nvSpPr>
          <p:cNvPr id="6" name="Titel 1"/>
          <p:cNvSpPr txBox="1">
            <a:spLocks/>
          </p:cNvSpPr>
          <p:nvPr/>
        </p:nvSpPr>
        <p:spPr>
          <a:xfrm>
            <a:off x="2458528" y="2348880"/>
            <a:ext cx="9149586" cy="43835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600" kern="1200" spc="50" baseline="0">
                <a:solidFill>
                  <a:schemeClr val="accent5"/>
                </a:solidFill>
                <a:latin typeface="+mj-lt"/>
                <a:ea typeface="+mj-ea"/>
                <a:cs typeface="+mj-cs"/>
              </a:defRPr>
            </a:lvl1pPr>
          </a:lstStyle>
          <a:p>
            <a:r>
              <a:rPr lang="de-CH" dirty="0">
                <a:solidFill>
                  <a:schemeClr val="bg1"/>
                </a:solidFill>
              </a:rPr>
              <a:t>Fraktionen</a:t>
            </a:r>
          </a:p>
        </p:txBody>
      </p:sp>
      <p:sp>
        <p:nvSpPr>
          <p:cNvPr id="7" name="Inhaltsplatzhalter 2"/>
          <p:cNvSpPr txBox="1">
            <a:spLocks/>
          </p:cNvSpPr>
          <p:nvPr/>
        </p:nvSpPr>
        <p:spPr>
          <a:xfrm>
            <a:off x="2458528" y="3165230"/>
            <a:ext cx="9149586" cy="3011731"/>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buFont typeface="Arial" panose="020B0604020202020204" pitchFamily="34" charset="0"/>
              <a:buNone/>
              <a:tabLst>
                <a:tab pos="361950" algn="l"/>
              </a:tabLst>
              <a:defRPr sz="2600" kern="1200" spc="50" baseline="0">
                <a:solidFill>
                  <a:schemeClr val="tx1"/>
                </a:solidFill>
                <a:latin typeface="+mn-lt"/>
                <a:ea typeface="+mn-ea"/>
                <a:cs typeface="+mn-cs"/>
              </a:defRPr>
            </a:lvl1pPr>
            <a:lvl2pPr marL="361950" indent="-361950" algn="l" defTabSz="914400" rtl="0" eaLnBrk="1" latinLnBrk="0" hangingPunct="1">
              <a:lnSpc>
                <a:spcPct val="110000"/>
              </a:lnSpc>
              <a:spcBef>
                <a:spcPts val="0"/>
              </a:spcBef>
              <a:buFont typeface="Wingdings" panose="05000000000000000000" pitchFamily="2" charset="2"/>
              <a:buChar char=""/>
              <a:defRPr sz="2600" kern="1200" spc="50" baseline="0">
                <a:solidFill>
                  <a:schemeClr val="tx1"/>
                </a:solidFill>
                <a:latin typeface="+mn-lt"/>
                <a:ea typeface="+mn-ea"/>
                <a:cs typeface="+mn-cs"/>
              </a:defRPr>
            </a:lvl2pPr>
            <a:lvl3pPr marL="712788" indent="-350838" algn="l" defTabSz="914400" rtl="0" eaLnBrk="1" latinLnBrk="0" hangingPunct="1">
              <a:lnSpc>
                <a:spcPct val="110000"/>
              </a:lnSpc>
              <a:spcBef>
                <a:spcPts val="0"/>
              </a:spcBef>
              <a:buFont typeface="Wingdings" panose="05000000000000000000" pitchFamily="2" charset="2"/>
              <a:buChar char=""/>
              <a:defRPr sz="2600" kern="1200" spc="50" baseline="0">
                <a:solidFill>
                  <a:schemeClr val="tx1"/>
                </a:solidFill>
                <a:latin typeface="+mn-lt"/>
                <a:ea typeface="+mn-ea"/>
                <a:cs typeface="+mn-cs"/>
              </a:defRPr>
            </a:lvl3pPr>
            <a:lvl4pPr marL="1074738" indent="-361950" algn="l" defTabSz="914400" rtl="0" eaLnBrk="1" latinLnBrk="0" hangingPunct="1">
              <a:lnSpc>
                <a:spcPct val="110000"/>
              </a:lnSpc>
              <a:spcBef>
                <a:spcPts val="0"/>
              </a:spcBef>
              <a:buFont typeface="Wingdings" panose="05000000000000000000" pitchFamily="2" charset="2"/>
              <a:buChar char=""/>
              <a:defRPr sz="2600" kern="1200" spc="50" baseline="0">
                <a:solidFill>
                  <a:schemeClr val="tx1"/>
                </a:solidFill>
                <a:latin typeface="+mn-lt"/>
                <a:ea typeface="+mn-ea"/>
                <a:cs typeface="+mn-cs"/>
              </a:defRPr>
            </a:lvl4pPr>
            <a:lvl5pPr marL="1436688" indent="-361950" algn="l" defTabSz="914400" rtl="0" eaLnBrk="1" latinLnBrk="0" hangingPunct="1">
              <a:lnSpc>
                <a:spcPct val="110000"/>
              </a:lnSpc>
              <a:spcBef>
                <a:spcPts val="0"/>
              </a:spcBef>
              <a:buFont typeface="Wingdings" panose="05000000000000000000" pitchFamily="2" charset="2"/>
              <a:buChar char=""/>
              <a:defRPr sz="26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CH" dirty="0">
                <a:solidFill>
                  <a:srgbClr val="BFBAC9"/>
                </a:solidFill>
              </a:rPr>
              <a:t>Wichtiger als die Parteien sind im Parlamentsbetrieb </a:t>
            </a:r>
            <a:br>
              <a:rPr lang="de-CH" dirty="0">
                <a:solidFill>
                  <a:srgbClr val="BFBAC9"/>
                </a:solidFill>
              </a:rPr>
            </a:br>
            <a:r>
              <a:rPr lang="de-CH" dirty="0">
                <a:solidFill>
                  <a:srgbClr val="BFBAC9"/>
                </a:solidFill>
              </a:rPr>
              <a:t>die Fraktionen. Eine Fraktion umfasst Angehörige der </a:t>
            </a:r>
            <a:br>
              <a:rPr lang="de-CH" dirty="0">
                <a:solidFill>
                  <a:srgbClr val="BFBAC9"/>
                </a:solidFill>
              </a:rPr>
            </a:br>
            <a:r>
              <a:rPr lang="de-CH" dirty="0">
                <a:solidFill>
                  <a:srgbClr val="BFBAC9"/>
                </a:solidFill>
              </a:rPr>
              <a:t>gleichen Partei oder gleichgesinnter Parteien.</a:t>
            </a:r>
          </a:p>
        </p:txBody>
      </p:sp>
      <p:sp>
        <p:nvSpPr>
          <p:cNvPr id="2" name="Foliennummernplatzhalter 1">
            <a:extLst>
              <a:ext uri="{FF2B5EF4-FFF2-40B4-BE49-F238E27FC236}">
                <a16:creationId xmlns:a16="http://schemas.microsoft.com/office/drawing/2014/main" id="{E0C8F6BB-F156-D107-521D-67438412B006}"/>
              </a:ext>
            </a:extLst>
          </p:cNvPr>
          <p:cNvSpPr>
            <a:spLocks noGrp="1"/>
          </p:cNvSpPr>
          <p:nvPr>
            <p:ph type="sldNum" sz="quarter" idx="12"/>
          </p:nvPr>
        </p:nvSpPr>
        <p:spPr/>
        <p:txBody>
          <a:bodyPr/>
          <a:lstStyle/>
          <a:p>
            <a:fld id="{442AD375-037F-43D0-B059-5172DA06796A}" type="slidenum">
              <a:rPr lang="de-CH" smtClean="0"/>
              <a:pPr/>
              <a:t>23</a:t>
            </a:fld>
            <a:endParaRPr lang="de-CH"/>
          </a:p>
        </p:txBody>
      </p:sp>
    </p:spTree>
    <p:extLst>
      <p:ext uri="{BB962C8B-B14F-4D97-AF65-F5344CB8AC3E}">
        <p14:creationId xmlns:p14="http://schemas.microsoft.com/office/powerpoint/2010/main" val="12878702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pieren 9">
            <a:extLst>
              <a:ext uri="{FF2B5EF4-FFF2-40B4-BE49-F238E27FC236}">
                <a16:creationId xmlns:a16="http://schemas.microsoft.com/office/drawing/2014/main" id="{3FB41DCA-294F-500F-8321-605A43C451D2}"/>
              </a:ext>
            </a:extLst>
          </p:cNvPr>
          <p:cNvGrpSpPr/>
          <p:nvPr/>
        </p:nvGrpSpPr>
        <p:grpSpPr>
          <a:xfrm>
            <a:off x="2243289" y="722498"/>
            <a:ext cx="7716536" cy="5778296"/>
            <a:chOff x="2243289" y="722498"/>
            <a:chExt cx="7716536" cy="5778296"/>
          </a:xfrm>
        </p:grpSpPr>
        <p:sp>
          <p:nvSpPr>
            <p:cNvPr id="11" name="Freeform 95">
              <a:extLst>
                <a:ext uri="{FF2B5EF4-FFF2-40B4-BE49-F238E27FC236}">
                  <a16:creationId xmlns:a16="http://schemas.microsoft.com/office/drawing/2014/main" id="{19653584-1C99-5747-E83D-32E1371BDBBE}"/>
                </a:ext>
              </a:extLst>
            </p:cNvPr>
            <p:cNvSpPr>
              <a:spLocks/>
            </p:cNvSpPr>
            <p:nvPr/>
          </p:nvSpPr>
          <p:spPr bwMode="auto">
            <a:xfrm>
              <a:off x="6457386" y="729785"/>
              <a:ext cx="274464" cy="325469"/>
            </a:xfrm>
            <a:custGeom>
              <a:avLst/>
              <a:gdLst>
                <a:gd name="T0" fmla="*/ 0 w 188"/>
                <a:gd name="T1" fmla="*/ 205 h 221"/>
                <a:gd name="T2" fmla="*/ 0 w 188"/>
                <a:gd name="T3" fmla="*/ 205 h 221"/>
                <a:gd name="T4" fmla="*/ 14 w 188"/>
                <a:gd name="T5" fmla="*/ 0 h 221"/>
                <a:gd name="T6" fmla="*/ 188 w 188"/>
                <a:gd name="T7" fmla="*/ 17 h 221"/>
                <a:gd name="T8" fmla="*/ 161 w 188"/>
                <a:gd name="T9" fmla="*/ 221 h 221"/>
                <a:gd name="T10" fmla="*/ 0 w 188"/>
                <a:gd name="T11" fmla="*/ 205 h 221"/>
              </a:gdLst>
              <a:ahLst/>
              <a:cxnLst>
                <a:cxn ang="0">
                  <a:pos x="T0" y="T1"/>
                </a:cxn>
                <a:cxn ang="0">
                  <a:pos x="T2" y="T3"/>
                </a:cxn>
                <a:cxn ang="0">
                  <a:pos x="T4" y="T5"/>
                </a:cxn>
                <a:cxn ang="0">
                  <a:pos x="T6" y="T7"/>
                </a:cxn>
                <a:cxn ang="0">
                  <a:pos x="T8" y="T9"/>
                </a:cxn>
                <a:cxn ang="0">
                  <a:pos x="T10" y="T11"/>
                </a:cxn>
              </a:cxnLst>
              <a:rect l="0" t="0" r="r" b="b"/>
              <a:pathLst>
                <a:path w="188" h="221">
                  <a:moveTo>
                    <a:pt x="0" y="205"/>
                  </a:moveTo>
                  <a:lnTo>
                    <a:pt x="0" y="205"/>
                  </a:lnTo>
                  <a:lnTo>
                    <a:pt x="14" y="0"/>
                  </a:lnTo>
                  <a:cubicBezTo>
                    <a:pt x="72" y="4"/>
                    <a:pt x="130" y="9"/>
                    <a:pt x="188" y="17"/>
                  </a:cubicBezTo>
                  <a:lnTo>
                    <a:pt x="161" y="221"/>
                  </a:lnTo>
                  <a:cubicBezTo>
                    <a:pt x="108" y="214"/>
                    <a:pt x="54" y="209"/>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 name="Freeform 97">
              <a:extLst>
                <a:ext uri="{FF2B5EF4-FFF2-40B4-BE49-F238E27FC236}">
                  <a16:creationId xmlns:a16="http://schemas.microsoft.com/office/drawing/2014/main" id="{7C543954-4C04-E5C3-01BB-7EF604866178}"/>
                </a:ext>
              </a:extLst>
            </p:cNvPr>
            <p:cNvSpPr>
              <a:spLocks/>
            </p:cNvSpPr>
            <p:nvPr/>
          </p:nvSpPr>
          <p:spPr bwMode="auto">
            <a:xfrm>
              <a:off x="6931017" y="797794"/>
              <a:ext cx="315754" cy="349758"/>
            </a:xfrm>
            <a:custGeom>
              <a:avLst/>
              <a:gdLst>
                <a:gd name="T0" fmla="*/ 0 w 217"/>
                <a:gd name="T1" fmla="*/ 202 h 240"/>
                <a:gd name="T2" fmla="*/ 0 w 217"/>
                <a:gd name="T3" fmla="*/ 202 h 240"/>
                <a:gd name="T4" fmla="*/ 40 w 217"/>
                <a:gd name="T5" fmla="*/ 0 h 240"/>
                <a:gd name="T6" fmla="*/ 217 w 217"/>
                <a:gd name="T7" fmla="*/ 40 h 240"/>
                <a:gd name="T8" fmla="*/ 164 w 217"/>
                <a:gd name="T9" fmla="*/ 240 h 240"/>
                <a:gd name="T10" fmla="*/ 0 w 217"/>
                <a:gd name="T11" fmla="*/ 202 h 240"/>
              </a:gdLst>
              <a:ahLst/>
              <a:cxnLst>
                <a:cxn ang="0">
                  <a:pos x="T0" y="T1"/>
                </a:cxn>
                <a:cxn ang="0">
                  <a:pos x="T2" y="T3"/>
                </a:cxn>
                <a:cxn ang="0">
                  <a:pos x="T4" y="T5"/>
                </a:cxn>
                <a:cxn ang="0">
                  <a:pos x="T6" y="T7"/>
                </a:cxn>
                <a:cxn ang="0">
                  <a:pos x="T8" y="T9"/>
                </a:cxn>
                <a:cxn ang="0">
                  <a:pos x="T10" y="T11"/>
                </a:cxn>
              </a:cxnLst>
              <a:rect l="0" t="0" r="r" b="b"/>
              <a:pathLst>
                <a:path w="217" h="240">
                  <a:moveTo>
                    <a:pt x="0" y="202"/>
                  </a:moveTo>
                  <a:lnTo>
                    <a:pt x="0" y="202"/>
                  </a:lnTo>
                  <a:lnTo>
                    <a:pt x="40" y="0"/>
                  </a:lnTo>
                  <a:cubicBezTo>
                    <a:pt x="99" y="12"/>
                    <a:pt x="158" y="25"/>
                    <a:pt x="217" y="40"/>
                  </a:cubicBezTo>
                  <a:lnTo>
                    <a:pt x="164" y="240"/>
                  </a:lnTo>
                  <a:cubicBezTo>
                    <a:pt x="110" y="226"/>
                    <a:pt x="56" y="213"/>
                    <a:pt x="0" y="2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 name="Freeform 99">
              <a:extLst>
                <a:ext uri="{FF2B5EF4-FFF2-40B4-BE49-F238E27FC236}">
                  <a16:creationId xmlns:a16="http://schemas.microsoft.com/office/drawing/2014/main" id="{DBF511DE-1C9E-F591-C3D7-321C58FB72E4}"/>
                </a:ext>
              </a:extLst>
            </p:cNvPr>
            <p:cNvSpPr>
              <a:spLocks/>
            </p:cNvSpPr>
            <p:nvPr/>
          </p:nvSpPr>
          <p:spPr bwMode="auto">
            <a:xfrm>
              <a:off x="6692988" y="756502"/>
              <a:ext cx="296323" cy="335185"/>
            </a:xfrm>
            <a:custGeom>
              <a:avLst/>
              <a:gdLst>
                <a:gd name="T0" fmla="*/ 0 w 203"/>
                <a:gd name="T1" fmla="*/ 204 h 230"/>
                <a:gd name="T2" fmla="*/ 0 w 203"/>
                <a:gd name="T3" fmla="*/ 204 h 230"/>
                <a:gd name="T4" fmla="*/ 27 w 203"/>
                <a:gd name="T5" fmla="*/ 0 h 230"/>
                <a:gd name="T6" fmla="*/ 203 w 203"/>
                <a:gd name="T7" fmla="*/ 28 h 230"/>
                <a:gd name="T8" fmla="*/ 163 w 203"/>
                <a:gd name="T9" fmla="*/ 230 h 230"/>
                <a:gd name="T10" fmla="*/ 0 w 203"/>
                <a:gd name="T11" fmla="*/ 204 h 230"/>
              </a:gdLst>
              <a:ahLst/>
              <a:cxnLst>
                <a:cxn ang="0">
                  <a:pos x="T0" y="T1"/>
                </a:cxn>
                <a:cxn ang="0">
                  <a:pos x="T2" y="T3"/>
                </a:cxn>
                <a:cxn ang="0">
                  <a:pos x="T4" y="T5"/>
                </a:cxn>
                <a:cxn ang="0">
                  <a:pos x="T6" y="T7"/>
                </a:cxn>
                <a:cxn ang="0">
                  <a:pos x="T8" y="T9"/>
                </a:cxn>
                <a:cxn ang="0">
                  <a:pos x="T10" y="T11"/>
                </a:cxn>
              </a:cxnLst>
              <a:rect l="0" t="0" r="r" b="b"/>
              <a:pathLst>
                <a:path w="203" h="230">
                  <a:moveTo>
                    <a:pt x="0" y="204"/>
                  </a:moveTo>
                  <a:lnTo>
                    <a:pt x="0" y="204"/>
                  </a:lnTo>
                  <a:lnTo>
                    <a:pt x="27" y="0"/>
                  </a:lnTo>
                  <a:cubicBezTo>
                    <a:pt x="86" y="7"/>
                    <a:pt x="145" y="17"/>
                    <a:pt x="203" y="28"/>
                  </a:cubicBezTo>
                  <a:lnTo>
                    <a:pt x="163" y="230"/>
                  </a:lnTo>
                  <a:cubicBezTo>
                    <a:pt x="110" y="220"/>
                    <a:pt x="55" y="211"/>
                    <a:pt x="0" y="20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 name="Freeform 101">
              <a:extLst>
                <a:ext uri="{FF2B5EF4-FFF2-40B4-BE49-F238E27FC236}">
                  <a16:creationId xmlns:a16="http://schemas.microsoft.com/office/drawing/2014/main" id="{DBF11175-C642-10E0-E423-C747E9A52DC8}"/>
                </a:ext>
              </a:extLst>
            </p:cNvPr>
            <p:cNvSpPr>
              <a:spLocks/>
            </p:cNvSpPr>
            <p:nvPr/>
          </p:nvSpPr>
          <p:spPr bwMode="auto">
            <a:xfrm>
              <a:off x="7169047" y="856087"/>
              <a:ext cx="332757" cy="361903"/>
            </a:xfrm>
            <a:custGeom>
              <a:avLst/>
              <a:gdLst>
                <a:gd name="T0" fmla="*/ 0 w 228"/>
                <a:gd name="T1" fmla="*/ 200 h 248"/>
                <a:gd name="T2" fmla="*/ 0 w 228"/>
                <a:gd name="T3" fmla="*/ 200 h 248"/>
                <a:gd name="T4" fmla="*/ 53 w 228"/>
                <a:gd name="T5" fmla="*/ 0 h 248"/>
                <a:gd name="T6" fmla="*/ 228 w 228"/>
                <a:gd name="T7" fmla="*/ 52 h 248"/>
                <a:gd name="T8" fmla="*/ 162 w 228"/>
                <a:gd name="T9" fmla="*/ 248 h 248"/>
                <a:gd name="T10" fmla="*/ 0 w 228"/>
                <a:gd name="T11" fmla="*/ 200 h 248"/>
              </a:gdLst>
              <a:ahLst/>
              <a:cxnLst>
                <a:cxn ang="0">
                  <a:pos x="T0" y="T1"/>
                </a:cxn>
                <a:cxn ang="0">
                  <a:pos x="T2" y="T3"/>
                </a:cxn>
                <a:cxn ang="0">
                  <a:pos x="T4" y="T5"/>
                </a:cxn>
                <a:cxn ang="0">
                  <a:pos x="T6" y="T7"/>
                </a:cxn>
                <a:cxn ang="0">
                  <a:pos x="T8" y="T9"/>
                </a:cxn>
                <a:cxn ang="0">
                  <a:pos x="T10" y="T11"/>
                </a:cxn>
              </a:cxnLst>
              <a:rect l="0" t="0" r="r" b="b"/>
              <a:pathLst>
                <a:path w="228" h="248">
                  <a:moveTo>
                    <a:pt x="0" y="200"/>
                  </a:moveTo>
                  <a:lnTo>
                    <a:pt x="0" y="200"/>
                  </a:lnTo>
                  <a:lnTo>
                    <a:pt x="53" y="0"/>
                  </a:lnTo>
                  <a:cubicBezTo>
                    <a:pt x="112" y="16"/>
                    <a:pt x="170" y="33"/>
                    <a:pt x="228" y="52"/>
                  </a:cubicBezTo>
                  <a:lnTo>
                    <a:pt x="162" y="248"/>
                  </a:lnTo>
                  <a:cubicBezTo>
                    <a:pt x="109" y="231"/>
                    <a:pt x="55" y="214"/>
                    <a:pt x="0"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 name="Freeform 103">
              <a:extLst>
                <a:ext uri="{FF2B5EF4-FFF2-40B4-BE49-F238E27FC236}">
                  <a16:creationId xmlns:a16="http://schemas.microsoft.com/office/drawing/2014/main" id="{387BC900-2750-1D2D-DDA3-7AF8C505EA55}"/>
                </a:ext>
              </a:extLst>
            </p:cNvPr>
            <p:cNvSpPr>
              <a:spLocks/>
            </p:cNvSpPr>
            <p:nvPr/>
          </p:nvSpPr>
          <p:spPr bwMode="auto">
            <a:xfrm>
              <a:off x="6212070" y="722498"/>
              <a:ext cx="264748" cy="308468"/>
            </a:xfrm>
            <a:custGeom>
              <a:avLst/>
              <a:gdLst>
                <a:gd name="T0" fmla="*/ 0 w 183"/>
                <a:gd name="T1" fmla="*/ 205 h 210"/>
                <a:gd name="T2" fmla="*/ 0 w 183"/>
                <a:gd name="T3" fmla="*/ 205 h 210"/>
                <a:gd name="T4" fmla="*/ 0 w 183"/>
                <a:gd name="T5" fmla="*/ 205 h 210"/>
                <a:gd name="T6" fmla="*/ 0 w 183"/>
                <a:gd name="T7" fmla="*/ 0 h 210"/>
                <a:gd name="T8" fmla="*/ 183 w 183"/>
                <a:gd name="T9" fmla="*/ 5 h 210"/>
                <a:gd name="T10" fmla="*/ 169 w 183"/>
                <a:gd name="T11" fmla="*/ 210 h 210"/>
                <a:gd name="T12" fmla="*/ 0 w 183"/>
                <a:gd name="T13" fmla="*/ 205 h 210"/>
              </a:gdLst>
              <a:ahLst/>
              <a:cxnLst>
                <a:cxn ang="0">
                  <a:pos x="T0" y="T1"/>
                </a:cxn>
                <a:cxn ang="0">
                  <a:pos x="T2" y="T3"/>
                </a:cxn>
                <a:cxn ang="0">
                  <a:pos x="T4" y="T5"/>
                </a:cxn>
                <a:cxn ang="0">
                  <a:pos x="T6" y="T7"/>
                </a:cxn>
                <a:cxn ang="0">
                  <a:pos x="T8" y="T9"/>
                </a:cxn>
                <a:cxn ang="0">
                  <a:pos x="T10" y="T11"/>
                </a:cxn>
                <a:cxn ang="0">
                  <a:pos x="T12" y="T13"/>
                </a:cxn>
              </a:cxnLst>
              <a:rect l="0" t="0" r="r" b="b"/>
              <a:pathLst>
                <a:path w="183" h="210">
                  <a:moveTo>
                    <a:pt x="0" y="205"/>
                  </a:moveTo>
                  <a:lnTo>
                    <a:pt x="0" y="205"/>
                  </a:lnTo>
                  <a:lnTo>
                    <a:pt x="0" y="205"/>
                  </a:lnTo>
                  <a:lnTo>
                    <a:pt x="0" y="0"/>
                  </a:lnTo>
                  <a:cubicBezTo>
                    <a:pt x="62" y="0"/>
                    <a:pt x="122" y="1"/>
                    <a:pt x="183" y="5"/>
                  </a:cubicBezTo>
                  <a:lnTo>
                    <a:pt x="169" y="210"/>
                  </a:lnTo>
                  <a:cubicBezTo>
                    <a:pt x="113" y="207"/>
                    <a:pt x="57" y="205"/>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 name="Freeform 105">
              <a:extLst>
                <a:ext uri="{FF2B5EF4-FFF2-40B4-BE49-F238E27FC236}">
                  <a16:creationId xmlns:a16="http://schemas.microsoft.com/office/drawing/2014/main" id="{181537F3-293C-6BF2-0949-1F49DB14245A}"/>
                </a:ext>
              </a:extLst>
            </p:cNvPr>
            <p:cNvSpPr>
              <a:spLocks/>
            </p:cNvSpPr>
            <p:nvPr/>
          </p:nvSpPr>
          <p:spPr bwMode="auto">
            <a:xfrm>
              <a:off x="7856418" y="1132979"/>
              <a:ext cx="359473" cy="383762"/>
            </a:xfrm>
            <a:custGeom>
              <a:avLst/>
              <a:gdLst>
                <a:gd name="T0" fmla="*/ 0 w 247"/>
                <a:gd name="T1" fmla="*/ 186 h 262"/>
                <a:gd name="T2" fmla="*/ 0 w 247"/>
                <a:gd name="T3" fmla="*/ 186 h 262"/>
                <a:gd name="T4" fmla="*/ 91 w 247"/>
                <a:gd name="T5" fmla="*/ 0 h 262"/>
                <a:gd name="T6" fmla="*/ 247 w 247"/>
                <a:gd name="T7" fmla="*/ 82 h 262"/>
                <a:gd name="T8" fmla="*/ 145 w 247"/>
                <a:gd name="T9" fmla="*/ 262 h 262"/>
                <a:gd name="T10" fmla="*/ 0 w 247"/>
                <a:gd name="T11" fmla="*/ 186 h 262"/>
              </a:gdLst>
              <a:ahLst/>
              <a:cxnLst>
                <a:cxn ang="0">
                  <a:pos x="T0" y="T1"/>
                </a:cxn>
                <a:cxn ang="0">
                  <a:pos x="T2" y="T3"/>
                </a:cxn>
                <a:cxn ang="0">
                  <a:pos x="T4" y="T5"/>
                </a:cxn>
                <a:cxn ang="0">
                  <a:pos x="T6" y="T7"/>
                </a:cxn>
                <a:cxn ang="0">
                  <a:pos x="T8" y="T9"/>
                </a:cxn>
                <a:cxn ang="0">
                  <a:pos x="T10" y="T11"/>
                </a:cxn>
              </a:cxnLst>
              <a:rect l="0" t="0" r="r" b="b"/>
              <a:pathLst>
                <a:path w="247" h="262">
                  <a:moveTo>
                    <a:pt x="0" y="186"/>
                  </a:moveTo>
                  <a:lnTo>
                    <a:pt x="0" y="186"/>
                  </a:lnTo>
                  <a:lnTo>
                    <a:pt x="91" y="0"/>
                  </a:lnTo>
                  <a:cubicBezTo>
                    <a:pt x="144" y="26"/>
                    <a:pt x="196" y="53"/>
                    <a:pt x="247" y="82"/>
                  </a:cubicBezTo>
                  <a:lnTo>
                    <a:pt x="145" y="262"/>
                  </a:lnTo>
                  <a:cubicBezTo>
                    <a:pt x="97" y="235"/>
                    <a:pt x="49" y="210"/>
                    <a:pt x="0" y="18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 name="Freeform 107">
              <a:extLst>
                <a:ext uri="{FF2B5EF4-FFF2-40B4-BE49-F238E27FC236}">
                  <a16:creationId xmlns:a16="http://schemas.microsoft.com/office/drawing/2014/main" id="{9A529230-1297-6EAC-0EA8-AF7EA886E920}"/>
                </a:ext>
              </a:extLst>
            </p:cNvPr>
            <p:cNvSpPr>
              <a:spLocks/>
            </p:cNvSpPr>
            <p:nvPr/>
          </p:nvSpPr>
          <p:spPr bwMode="auto">
            <a:xfrm>
              <a:off x="7404647" y="931381"/>
              <a:ext cx="344900" cy="374047"/>
            </a:xfrm>
            <a:custGeom>
              <a:avLst/>
              <a:gdLst>
                <a:gd name="T0" fmla="*/ 0 w 236"/>
                <a:gd name="T1" fmla="*/ 196 h 255"/>
                <a:gd name="T2" fmla="*/ 0 w 236"/>
                <a:gd name="T3" fmla="*/ 196 h 255"/>
                <a:gd name="T4" fmla="*/ 66 w 236"/>
                <a:gd name="T5" fmla="*/ 0 h 255"/>
                <a:gd name="T6" fmla="*/ 236 w 236"/>
                <a:gd name="T7" fmla="*/ 64 h 255"/>
                <a:gd name="T8" fmla="*/ 157 w 236"/>
                <a:gd name="T9" fmla="*/ 255 h 255"/>
                <a:gd name="T10" fmla="*/ 0 w 236"/>
                <a:gd name="T11" fmla="*/ 196 h 255"/>
              </a:gdLst>
              <a:ahLst/>
              <a:cxnLst>
                <a:cxn ang="0">
                  <a:pos x="T0" y="T1"/>
                </a:cxn>
                <a:cxn ang="0">
                  <a:pos x="T2" y="T3"/>
                </a:cxn>
                <a:cxn ang="0">
                  <a:pos x="T4" y="T5"/>
                </a:cxn>
                <a:cxn ang="0">
                  <a:pos x="T6" y="T7"/>
                </a:cxn>
                <a:cxn ang="0">
                  <a:pos x="T8" y="T9"/>
                </a:cxn>
                <a:cxn ang="0">
                  <a:pos x="T10" y="T11"/>
                </a:cxn>
              </a:cxnLst>
              <a:rect l="0" t="0" r="r" b="b"/>
              <a:pathLst>
                <a:path w="236" h="255">
                  <a:moveTo>
                    <a:pt x="0" y="196"/>
                  </a:moveTo>
                  <a:lnTo>
                    <a:pt x="0" y="196"/>
                  </a:lnTo>
                  <a:lnTo>
                    <a:pt x="66" y="0"/>
                  </a:lnTo>
                  <a:cubicBezTo>
                    <a:pt x="123" y="20"/>
                    <a:pt x="180" y="41"/>
                    <a:pt x="236" y="64"/>
                  </a:cubicBezTo>
                  <a:lnTo>
                    <a:pt x="157" y="255"/>
                  </a:lnTo>
                  <a:cubicBezTo>
                    <a:pt x="106" y="234"/>
                    <a:pt x="53" y="214"/>
                    <a:pt x="0" y="1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 name="Freeform 109">
              <a:extLst>
                <a:ext uri="{FF2B5EF4-FFF2-40B4-BE49-F238E27FC236}">
                  <a16:creationId xmlns:a16="http://schemas.microsoft.com/office/drawing/2014/main" id="{4E3BB37A-68FF-E3E3-D57F-4AF58CE06A8B}"/>
                </a:ext>
              </a:extLst>
            </p:cNvPr>
            <p:cNvSpPr>
              <a:spLocks/>
            </p:cNvSpPr>
            <p:nvPr/>
          </p:nvSpPr>
          <p:spPr bwMode="auto">
            <a:xfrm>
              <a:off x="8449063" y="1526456"/>
              <a:ext cx="378904" cy="388620"/>
            </a:xfrm>
            <a:custGeom>
              <a:avLst/>
              <a:gdLst>
                <a:gd name="T0" fmla="*/ 0 w 261"/>
                <a:gd name="T1" fmla="*/ 166 h 267"/>
                <a:gd name="T2" fmla="*/ 0 w 261"/>
                <a:gd name="T3" fmla="*/ 166 h 267"/>
                <a:gd name="T4" fmla="*/ 124 w 261"/>
                <a:gd name="T5" fmla="*/ 0 h 267"/>
                <a:gd name="T6" fmla="*/ 261 w 261"/>
                <a:gd name="T7" fmla="*/ 109 h 267"/>
                <a:gd name="T8" fmla="*/ 127 w 261"/>
                <a:gd name="T9" fmla="*/ 267 h 267"/>
                <a:gd name="T10" fmla="*/ 0 w 261"/>
                <a:gd name="T11" fmla="*/ 166 h 267"/>
              </a:gdLst>
              <a:ahLst/>
              <a:cxnLst>
                <a:cxn ang="0">
                  <a:pos x="T0" y="T1"/>
                </a:cxn>
                <a:cxn ang="0">
                  <a:pos x="T2" y="T3"/>
                </a:cxn>
                <a:cxn ang="0">
                  <a:pos x="T4" y="T5"/>
                </a:cxn>
                <a:cxn ang="0">
                  <a:pos x="T6" y="T7"/>
                </a:cxn>
                <a:cxn ang="0">
                  <a:pos x="T8" y="T9"/>
                </a:cxn>
                <a:cxn ang="0">
                  <a:pos x="T10" y="T11"/>
                </a:cxn>
              </a:cxnLst>
              <a:rect l="0" t="0" r="r" b="b"/>
              <a:pathLst>
                <a:path w="261" h="267">
                  <a:moveTo>
                    <a:pt x="0" y="166"/>
                  </a:moveTo>
                  <a:lnTo>
                    <a:pt x="0" y="166"/>
                  </a:lnTo>
                  <a:lnTo>
                    <a:pt x="124" y="0"/>
                  </a:lnTo>
                  <a:cubicBezTo>
                    <a:pt x="170" y="34"/>
                    <a:pt x="216" y="71"/>
                    <a:pt x="261" y="109"/>
                  </a:cubicBezTo>
                  <a:lnTo>
                    <a:pt x="127" y="267"/>
                  </a:lnTo>
                  <a:cubicBezTo>
                    <a:pt x="86" y="232"/>
                    <a:pt x="44" y="198"/>
                    <a:pt x="0" y="16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 name="Freeform 111">
              <a:extLst>
                <a:ext uri="{FF2B5EF4-FFF2-40B4-BE49-F238E27FC236}">
                  <a16:creationId xmlns:a16="http://schemas.microsoft.com/office/drawing/2014/main" id="{E27D3D0D-3210-560A-1645-0BED6028D43C}"/>
                </a:ext>
              </a:extLst>
            </p:cNvPr>
            <p:cNvSpPr>
              <a:spLocks/>
            </p:cNvSpPr>
            <p:nvPr/>
          </p:nvSpPr>
          <p:spPr bwMode="auto">
            <a:xfrm>
              <a:off x="8067731" y="1251993"/>
              <a:ext cx="361903" cy="386192"/>
            </a:xfrm>
            <a:custGeom>
              <a:avLst/>
              <a:gdLst>
                <a:gd name="T0" fmla="*/ 0 w 249"/>
                <a:gd name="T1" fmla="*/ 180 h 264"/>
                <a:gd name="T2" fmla="*/ 0 w 249"/>
                <a:gd name="T3" fmla="*/ 180 h 264"/>
                <a:gd name="T4" fmla="*/ 102 w 249"/>
                <a:gd name="T5" fmla="*/ 0 h 264"/>
                <a:gd name="T6" fmla="*/ 249 w 249"/>
                <a:gd name="T7" fmla="*/ 90 h 264"/>
                <a:gd name="T8" fmla="*/ 135 w 249"/>
                <a:gd name="T9" fmla="*/ 264 h 264"/>
                <a:gd name="T10" fmla="*/ 0 w 249"/>
                <a:gd name="T11" fmla="*/ 180 h 264"/>
              </a:gdLst>
              <a:ahLst/>
              <a:cxnLst>
                <a:cxn ang="0">
                  <a:pos x="T0" y="T1"/>
                </a:cxn>
                <a:cxn ang="0">
                  <a:pos x="T2" y="T3"/>
                </a:cxn>
                <a:cxn ang="0">
                  <a:pos x="T4" y="T5"/>
                </a:cxn>
                <a:cxn ang="0">
                  <a:pos x="T6" y="T7"/>
                </a:cxn>
                <a:cxn ang="0">
                  <a:pos x="T8" y="T9"/>
                </a:cxn>
                <a:cxn ang="0">
                  <a:pos x="T10" y="T11"/>
                </a:cxn>
              </a:cxnLst>
              <a:rect l="0" t="0" r="r" b="b"/>
              <a:pathLst>
                <a:path w="249" h="264">
                  <a:moveTo>
                    <a:pt x="0" y="180"/>
                  </a:moveTo>
                  <a:lnTo>
                    <a:pt x="0" y="180"/>
                  </a:lnTo>
                  <a:lnTo>
                    <a:pt x="102" y="0"/>
                  </a:lnTo>
                  <a:cubicBezTo>
                    <a:pt x="152" y="29"/>
                    <a:pt x="201" y="59"/>
                    <a:pt x="249" y="90"/>
                  </a:cubicBezTo>
                  <a:lnTo>
                    <a:pt x="135" y="264"/>
                  </a:lnTo>
                  <a:cubicBezTo>
                    <a:pt x="91" y="235"/>
                    <a:pt x="46" y="207"/>
                    <a:pt x="0"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0" name="Freeform 113">
              <a:extLst>
                <a:ext uri="{FF2B5EF4-FFF2-40B4-BE49-F238E27FC236}">
                  <a16:creationId xmlns:a16="http://schemas.microsoft.com/office/drawing/2014/main" id="{7A5C7C6B-2C25-BCB6-1043-78C7C85179B6}"/>
                </a:ext>
              </a:extLst>
            </p:cNvPr>
            <p:cNvSpPr>
              <a:spLocks/>
            </p:cNvSpPr>
            <p:nvPr/>
          </p:nvSpPr>
          <p:spPr bwMode="auto">
            <a:xfrm>
              <a:off x="7635391" y="1023679"/>
              <a:ext cx="352188" cy="381334"/>
            </a:xfrm>
            <a:custGeom>
              <a:avLst/>
              <a:gdLst>
                <a:gd name="T0" fmla="*/ 0 w 243"/>
                <a:gd name="T1" fmla="*/ 191 h 260"/>
                <a:gd name="T2" fmla="*/ 0 w 243"/>
                <a:gd name="T3" fmla="*/ 191 h 260"/>
                <a:gd name="T4" fmla="*/ 79 w 243"/>
                <a:gd name="T5" fmla="*/ 0 h 260"/>
                <a:gd name="T6" fmla="*/ 243 w 243"/>
                <a:gd name="T7" fmla="*/ 74 h 260"/>
                <a:gd name="T8" fmla="*/ 152 w 243"/>
                <a:gd name="T9" fmla="*/ 260 h 260"/>
                <a:gd name="T10" fmla="*/ 0 w 243"/>
                <a:gd name="T11" fmla="*/ 191 h 260"/>
              </a:gdLst>
              <a:ahLst/>
              <a:cxnLst>
                <a:cxn ang="0">
                  <a:pos x="T0" y="T1"/>
                </a:cxn>
                <a:cxn ang="0">
                  <a:pos x="T2" y="T3"/>
                </a:cxn>
                <a:cxn ang="0">
                  <a:pos x="T4" y="T5"/>
                </a:cxn>
                <a:cxn ang="0">
                  <a:pos x="T6" y="T7"/>
                </a:cxn>
                <a:cxn ang="0">
                  <a:pos x="T8" y="T9"/>
                </a:cxn>
                <a:cxn ang="0">
                  <a:pos x="T10" y="T11"/>
                </a:cxn>
              </a:cxnLst>
              <a:rect l="0" t="0" r="r" b="b"/>
              <a:pathLst>
                <a:path w="243" h="260">
                  <a:moveTo>
                    <a:pt x="0" y="191"/>
                  </a:moveTo>
                  <a:lnTo>
                    <a:pt x="0" y="191"/>
                  </a:lnTo>
                  <a:lnTo>
                    <a:pt x="79" y="0"/>
                  </a:lnTo>
                  <a:cubicBezTo>
                    <a:pt x="135" y="23"/>
                    <a:pt x="189" y="47"/>
                    <a:pt x="243" y="74"/>
                  </a:cubicBezTo>
                  <a:lnTo>
                    <a:pt x="152" y="260"/>
                  </a:lnTo>
                  <a:cubicBezTo>
                    <a:pt x="103" y="236"/>
                    <a:pt x="52" y="213"/>
                    <a:pt x="0" y="19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1" name="Freeform 115">
              <a:extLst>
                <a:ext uri="{FF2B5EF4-FFF2-40B4-BE49-F238E27FC236}">
                  <a16:creationId xmlns:a16="http://schemas.microsoft.com/office/drawing/2014/main" id="{3ED0E78B-9791-1BA5-2CFA-097658898255}"/>
                </a:ext>
              </a:extLst>
            </p:cNvPr>
            <p:cNvSpPr>
              <a:spLocks/>
            </p:cNvSpPr>
            <p:nvPr/>
          </p:nvSpPr>
          <p:spPr bwMode="auto">
            <a:xfrm>
              <a:off x="8264469" y="1385582"/>
              <a:ext cx="364331" cy="381334"/>
            </a:xfrm>
            <a:custGeom>
              <a:avLst/>
              <a:gdLst>
                <a:gd name="T0" fmla="*/ 0 w 250"/>
                <a:gd name="T1" fmla="*/ 174 h 262"/>
                <a:gd name="T2" fmla="*/ 0 w 250"/>
                <a:gd name="T3" fmla="*/ 174 h 262"/>
                <a:gd name="T4" fmla="*/ 114 w 250"/>
                <a:gd name="T5" fmla="*/ 0 h 262"/>
                <a:gd name="T6" fmla="*/ 250 w 250"/>
                <a:gd name="T7" fmla="*/ 96 h 262"/>
                <a:gd name="T8" fmla="*/ 126 w 250"/>
                <a:gd name="T9" fmla="*/ 262 h 262"/>
                <a:gd name="T10" fmla="*/ 0 w 250"/>
                <a:gd name="T11" fmla="*/ 174 h 262"/>
              </a:gdLst>
              <a:ahLst/>
              <a:cxnLst>
                <a:cxn ang="0">
                  <a:pos x="T0" y="T1"/>
                </a:cxn>
                <a:cxn ang="0">
                  <a:pos x="T2" y="T3"/>
                </a:cxn>
                <a:cxn ang="0">
                  <a:pos x="T4" y="T5"/>
                </a:cxn>
                <a:cxn ang="0">
                  <a:pos x="T6" y="T7"/>
                </a:cxn>
                <a:cxn ang="0">
                  <a:pos x="T8" y="T9"/>
                </a:cxn>
                <a:cxn ang="0">
                  <a:pos x="T10" y="T11"/>
                </a:cxn>
              </a:cxnLst>
              <a:rect l="0" t="0" r="r" b="b"/>
              <a:pathLst>
                <a:path w="250" h="262">
                  <a:moveTo>
                    <a:pt x="0" y="174"/>
                  </a:moveTo>
                  <a:lnTo>
                    <a:pt x="0" y="174"/>
                  </a:lnTo>
                  <a:lnTo>
                    <a:pt x="114" y="0"/>
                  </a:lnTo>
                  <a:cubicBezTo>
                    <a:pt x="160" y="31"/>
                    <a:pt x="205" y="62"/>
                    <a:pt x="250" y="96"/>
                  </a:cubicBezTo>
                  <a:lnTo>
                    <a:pt x="126" y="262"/>
                  </a:lnTo>
                  <a:cubicBezTo>
                    <a:pt x="85" y="231"/>
                    <a:pt x="43" y="202"/>
                    <a:pt x="0" y="17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2" name="Freeform 409">
              <a:extLst>
                <a:ext uri="{FF2B5EF4-FFF2-40B4-BE49-F238E27FC236}">
                  <a16:creationId xmlns:a16="http://schemas.microsoft.com/office/drawing/2014/main" id="{7A2439CE-24C4-170A-D5AC-2D707D996E2E}"/>
                </a:ext>
              </a:extLst>
            </p:cNvPr>
            <p:cNvSpPr>
              <a:spLocks/>
            </p:cNvSpPr>
            <p:nvPr/>
          </p:nvSpPr>
          <p:spPr bwMode="auto">
            <a:xfrm>
              <a:off x="5473692" y="729785"/>
              <a:ext cx="272034" cy="325469"/>
            </a:xfrm>
            <a:custGeom>
              <a:avLst/>
              <a:gdLst>
                <a:gd name="T0" fmla="*/ 187 w 187"/>
                <a:gd name="T1" fmla="*/ 205 h 221"/>
                <a:gd name="T2" fmla="*/ 187 w 187"/>
                <a:gd name="T3" fmla="*/ 205 h 221"/>
                <a:gd name="T4" fmla="*/ 174 w 187"/>
                <a:gd name="T5" fmla="*/ 0 h 221"/>
                <a:gd name="T6" fmla="*/ 0 w 187"/>
                <a:gd name="T7" fmla="*/ 17 h 221"/>
                <a:gd name="T8" fmla="*/ 26 w 187"/>
                <a:gd name="T9" fmla="*/ 221 h 221"/>
                <a:gd name="T10" fmla="*/ 187 w 187"/>
                <a:gd name="T11" fmla="*/ 205 h 221"/>
              </a:gdLst>
              <a:ahLst/>
              <a:cxnLst>
                <a:cxn ang="0">
                  <a:pos x="T0" y="T1"/>
                </a:cxn>
                <a:cxn ang="0">
                  <a:pos x="T2" y="T3"/>
                </a:cxn>
                <a:cxn ang="0">
                  <a:pos x="T4" y="T5"/>
                </a:cxn>
                <a:cxn ang="0">
                  <a:pos x="T6" y="T7"/>
                </a:cxn>
                <a:cxn ang="0">
                  <a:pos x="T8" y="T9"/>
                </a:cxn>
                <a:cxn ang="0">
                  <a:pos x="T10" y="T11"/>
                </a:cxn>
              </a:cxnLst>
              <a:rect l="0" t="0" r="r" b="b"/>
              <a:pathLst>
                <a:path w="187" h="221">
                  <a:moveTo>
                    <a:pt x="187" y="205"/>
                  </a:moveTo>
                  <a:lnTo>
                    <a:pt x="187" y="205"/>
                  </a:lnTo>
                  <a:lnTo>
                    <a:pt x="174" y="0"/>
                  </a:lnTo>
                  <a:cubicBezTo>
                    <a:pt x="115" y="4"/>
                    <a:pt x="57" y="9"/>
                    <a:pt x="0" y="17"/>
                  </a:cubicBezTo>
                  <a:lnTo>
                    <a:pt x="26" y="221"/>
                  </a:lnTo>
                  <a:cubicBezTo>
                    <a:pt x="79" y="214"/>
                    <a:pt x="133" y="209"/>
                    <a:pt x="187"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3" name="Freeform 411">
              <a:extLst>
                <a:ext uri="{FF2B5EF4-FFF2-40B4-BE49-F238E27FC236}">
                  <a16:creationId xmlns:a16="http://schemas.microsoft.com/office/drawing/2014/main" id="{C70EE10A-7703-4AB0-FF77-E3A105DC0508}"/>
                </a:ext>
              </a:extLst>
            </p:cNvPr>
            <p:cNvSpPr>
              <a:spLocks/>
            </p:cNvSpPr>
            <p:nvPr/>
          </p:nvSpPr>
          <p:spPr bwMode="auto">
            <a:xfrm>
              <a:off x="4958771" y="797794"/>
              <a:ext cx="313326" cy="349758"/>
            </a:xfrm>
            <a:custGeom>
              <a:avLst/>
              <a:gdLst>
                <a:gd name="T0" fmla="*/ 216 w 216"/>
                <a:gd name="T1" fmla="*/ 202 h 240"/>
                <a:gd name="T2" fmla="*/ 216 w 216"/>
                <a:gd name="T3" fmla="*/ 202 h 240"/>
                <a:gd name="T4" fmla="*/ 176 w 216"/>
                <a:gd name="T5" fmla="*/ 0 h 240"/>
                <a:gd name="T6" fmla="*/ 0 w 216"/>
                <a:gd name="T7" fmla="*/ 40 h 240"/>
                <a:gd name="T8" fmla="*/ 52 w 216"/>
                <a:gd name="T9" fmla="*/ 240 h 240"/>
                <a:gd name="T10" fmla="*/ 216 w 216"/>
                <a:gd name="T11" fmla="*/ 202 h 240"/>
              </a:gdLst>
              <a:ahLst/>
              <a:cxnLst>
                <a:cxn ang="0">
                  <a:pos x="T0" y="T1"/>
                </a:cxn>
                <a:cxn ang="0">
                  <a:pos x="T2" y="T3"/>
                </a:cxn>
                <a:cxn ang="0">
                  <a:pos x="T4" y="T5"/>
                </a:cxn>
                <a:cxn ang="0">
                  <a:pos x="T6" y="T7"/>
                </a:cxn>
                <a:cxn ang="0">
                  <a:pos x="T8" y="T9"/>
                </a:cxn>
                <a:cxn ang="0">
                  <a:pos x="T10" y="T11"/>
                </a:cxn>
              </a:cxnLst>
              <a:rect l="0" t="0" r="r" b="b"/>
              <a:pathLst>
                <a:path w="216" h="240">
                  <a:moveTo>
                    <a:pt x="216" y="202"/>
                  </a:moveTo>
                  <a:lnTo>
                    <a:pt x="216" y="202"/>
                  </a:lnTo>
                  <a:lnTo>
                    <a:pt x="176" y="0"/>
                  </a:lnTo>
                  <a:cubicBezTo>
                    <a:pt x="117" y="12"/>
                    <a:pt x="58" y="25"/>
                    <a:pt x="0" y="40"/>
                  </a:cubicBezTo>
                  <a:lnTo>
                    <a:pt x="52" y="240"/>
                  </a:lnTo>
                  <a:cubicBezTo>
                    <a:pt x="106" y="226"/>
                    <a:pt x="161" y="213"/>
                    <a:pt x="216" y="2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4" name="Freeform 413">
              <a:extLst>
                <a:ext uri="{FF2B5EF4-FFF2-40B4-BE49-F238E27FC236}">
                  <a16:creationId xmlns:a16="http://schemas.microsoft.com/office/drawing/2014/main" id="{E3F8B24C-80AB-3BC5-7323-530A6108E391}"/>
                </a:ext>
              </a:extLst>
            </p:cNvPr>
            <p:cNvSpPr>
              <a:spLocks/>
            </p:cNvSpPr>
            <p:nvPr/>
          </p:nvSpPr>
          <p:spPr bwMode="auto">
            <a:xfrm>
              <a:off x="5213804" y="756502"/>
              <a:ext cx="296323" cy="335185"/>
            </a:xfrm>
            <a:custGeom>
              <a:avLst/>
              <a:gdLst>
                <a:gd name="T0" fmla="*/ 203 w 203"/>
                <a:gd name="T1" fmla="*/ 204 h 230"/>
                <a:gd name="T2" fmla="*/ 203 w 203"/>
                <a:gd name="T3" fmla="*/ 204 h 230"/>
                <a:gd name="T4" fmla="*/ 177 w 203"/>
                <a:gd name="T5" fmla="*/ 0 h 230"/>
                <a:gd name="T6" fmla="*/ 0 w 203"/>
                <a:gd name="T7" fmla="*/ 28 h 230"/>
                <a:gd name="T8" fmla="*/ 40 w 203"/>
                <a:gd name="T9" fmla="*/ 230 h 230"/>
                <a:gd name="T10" fmla="*/ 203 w 203"/>
                <a:gd name="T11" fmla="*/ 204 h 230"/>
              </a:gdLst>
              <a:ahLst/>
              <a:cxnLst>
                <a:cxn ang="0">
                  <a:pos x="T0" y="T1"/>
                </a:cxn>
                <a:cxn ang="0">
                  <a:pos x="T2" y="T3"/>
                </a:cxn>
                <a:cxn ang="0">
                  <a:pos x="T4" y="T5"/>
                </a:cxn>
                <a:cxn ang="0">
                  <a:pos x="T6" y="T7"/>
                </a:cxn>
                <a:cxn ang="0">
                  <a:pos x="T8" y="T9"/>
                </a:cxn>
                <a:cxn ang="0">
                  <a:pos x="T10" y="T11"/>
                </a:cxn>
              </a:cxnLst>
              <a:rect l="0" t="0" r="r" b="b"/>
              <a:pathLst>
                <a:path w="203" h="230">
                  <a:moveTo>
                    <a:pt x="203" y="204"/>
                  </a:moveTo>
                  <a:lnTo>
                    <a:pt x="203" y="204"/>
                  </a:lnTo>
                  <a:lnTo>
                    <a:pt x="177" y="0"/>
                  </a:lnTo>
                  <a:cubicBezTo>
                    <a:pt x="117" y="7"/>
                    <a:pt x="59" y="17"/>
                    <a:pt x="0" y="28"/>
                  </a:cubicBezTo>
                  <a:lnTo>
                    <a:pt x="40" y="230"/>
                  </a:lnTo>
                  <a:cubicBezTo>
                    <a:pt x="94" y="220"/>
                    <a:pt x="148" y="211"/>
                    <a:pt x="203" y="20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5" name="Freeform 415">
              <a:extLst>
                <a:ext uri="{FF2B5EF4-FFF2-40B4-BE49-F238E27FC236}">
                  <a16:creationId xmlns:a16="http://schemas.microsoft.com/office/drawing/2014/main" id="{5B7FC8F5-CBC7-193E-7613-1CE418349D20}"/>
                </a:ext>
              </a:extLst>
            </p:cNvPr>
            <p:cNvSpPr>
              <a:spLocks/>
            </p:cNvSpPr>
            <p:nvPr/>
          </p:nvSpPr>
          <p:spPr bwMode="auto">
            <a:xfrm>
              <a:off x="4703740" y="856087"/>
              <a:ext cx="330327" cy="361903"/>
            </a:xfrm>
            <a:custGeom>
              <a:avLst/>
              <a:gdLst>
                <a:gd name="T0" fmla="*/ 227 w 227"/>
                <a:gd name="T1" fmla="*/ 200 h 248"/>
                <a:gd name="T2" fmla="*/ 227 w 227"/>
                <a:gd name="T3" fmla="*/ 200 h 248"/>
                <a:gd name="T4" fmla="*/ 175 w 227"/>
                <a:gd name="T5" fmla="*/ 0 h 248"/>
                <a:gd name="T6" fmla="*/ 0 w 227"/>
                <a:gd name="T7" fmla="*/ 52 h 248"/>
                <a:gd name="T8" fmla="*/ 66 w 227"/>
                <a:gd name="T9" fmla="*/ 248 h 248"/>
                <a:gd name="T10" fmla="*/ 227 w 227"/>
                <a:gd name="T11" fmla="*/ 200 h 248"/>
              </a:gdLst>
              <a:ahLst/>
              <a:cxnLst>
                <a:cxn ang="0">
                  <a:pos x="T0" y="T1"/>
                </a:cxn>
                <a:cxn ang="0">
                  <a:pos x="T2" y="T3"/>
                </a:cxn>
                <a:cxn ang="0">
                  <a:pos x="T4" y="T5"/>
                </a:cxn>
                <a:cxn ang="0">
                  <a:pos x="T6" y="T7"/>
                </a:cxn>
                <a:cxn ang="0">
                  <a:pos x="T8" y="T9"/>
                </a:cxn>
                <a:cxn ang="0">
                  <a:pos x="T10" y="T11"/>
                </a:cxn>
              </a:cxnLst>
              <a:rect l="0" t="0" r="r" b="b"/>
              <a:pathLst>
                <a:path w="227" h="248">
                  <a:moveTo>
                    <a:pt x="227" y="200"/>
                  </a:moveTo>
                  <a:lnTo>
                    <a:pt x="227" y="200"/>
                  </a:lnTo>
                  <a:lnTo>
                    <a:pt x="175" y="0"/>
                  </a:lnTo>
                  <a:cubicBezTo>
                    <a:pt x="116" y="16"/>
                    <a:pt x="57" y="33"/>
                    <a:pt x="0" y="52"/>
                  </a:cubicBezTo>
                  <a:lnTo>
                    <a:pt x="66" y="248"/>
                  </a:lnTo>
                  <a:cubicBezTo>
                    <a:pt x="119" y="231"/>
                    <a:pt x="173" y="214"/>
                    <a:pt x="227"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6" name="Freeform 419">
              <a:extLst>
                <a:ext uri="{FF2B5EF4-FFF2-40B4-BE49-F238E27FC236}">
                  <a16:creationId xmlns:a16="http://schemas.microsoft.com/office/drawing/2014/main" id="{4F5D989B-857D-20D8-940F-7BACEA9AA0CE}"/>
                </a:ext>
              </a:extLst>
            </p:cNvPr>
            <p:cNvSpPr>
              <a:spLocks/>
            </p:cNvSpPr>
            <p:nvPr/>
          </p:nvSpPr>
          <p:spPr bwMode="auto">
            <a:xfrm>
              <a:off x="3987221" y="1132979"/>
              <a:ext cx="359473" cy="383762"/>
            </a:xfrm>
            <a:custGeom>
              <a:avLst/>
              <a:gdLst>
                <a:gd name="T0" fmla="*/ 247 w 247"/>
                <a:gd name="T1" fmla="*/ 186 h 262"/>
                <a:gd name="T2" fmla="*/ 247 w 247"/>
                <a:gd name="T3" fmla="*/ 186 h 262"/>
                <a:gd name="T4" fmla="*/ 156 w 247"/>
                <a:gd name="T5" fmla="*/ 0 h 262"/>
                <a:gd name="T6" fmla="*/ 0 w 247"/>
                <a:gd name="T7" fmla="*/ 82 h 262"/>
                <a:gd name="T8" fmla="*/ 103 w 247"/>
                <a:gd name="T9" fmla="*/ 262 h 262"/>
                <a:gd name="T10" fmla="*/ 247 w 247"/>
                <a:gd name="T11" fmla="*/ 186 h 262"/>
              </a:gdLst>
              <a:ahLst/>
              <a:cxnLst>
                <a:cxn ang="0">
                  <a:pos x="T0" y="T1"/>
                </a:cxn>
                <a:cxn ang="0">
                  <a:pos x="T2" y="T3"/>
                </a:cxn>
                <a:cxn ang="0">
                  <a:pos x="T4" y="T5"/>
                </a:cxn>
                <a:cxn ang="0">
                  <a:pos x="T6" y="T7"/>
                </a:cxn>
                <a:cxn ang="0">
                  <a:pos x="T8" y="T9"/>
                </a:cxn>
                <a:cxn ang="0">
                  <a:pos x="T10" y="T11"/>
                </a:cxn>
              </a:cxnLst>
              <a:rect l="0" t="0" r="r" b="b"/>
              <a:pathLst>
                <a:path w="247" h="262">
                  <a:moveTo>
                    <a:pt x="247" y="186"/>
                  </a:moveTo>
                  <a:lnTo>
                    <a:pt x="247" y="186"/>
                  </a:lnTo>
                  <a:lnTo>
                    <a:pt x="156" y="0"/>
                  </a:lnTo>
                  <a:cubicBezTo>
                    <a:pt x="103" y="26"/>
                    <a:pt x="51" y="53"/>
                    <a:pt x="0" y="82"/>
                  </a:cubicBezTo>
                  <a:lnTo>
                    <a:pt x="103" y="262"/>
                  </a:lnTo>
                  <a:cubicBezTo>
                    <a:pt x="150" y="235"/>
                    <a:pt x="198" y="210"/>
                    <a:pt x="247" y="18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7" name="Freeform 421">
              <a:extLst>
                <a:ext uri="{FF2B5EF4-FFF2-40B4-BE49-F238E27FC236}">
                  <a16:creationId xmlns:a16="http://schemas.microsoft.com/office/drawing/2014/main" id="{3101BDBE-D650-3C89-D7F2-2D5F890587B1}"/>
                </a:ext>
              </a:extLst>
            </p:cNvPr>
            <p:cNvSpPr>
              <a:spLocks/>
            </p:cNvSpPr>
            <p:nvPr/>
          </p:nvSpPr>
          <p:spPr bwMode="auto">
            <a:xfrm>
              <a:off x="4453565" y="931381"/>
              <a:ext cx="344900" cy="374047"/>
            </a:xfrm>
            <a:custGeom>
              <a:avLst/>
              <a:gdLst>
                <a:gd name="T0" fmla="*/ 237 w 237"/>
                <a:gd name="T1" fmla="*/ 196 h 255"/>
                <a:gd name="T2" fmla="*/ 237 w 237"/>
                <a:gd name="T3" fmla="*/ 196 h 255"/>
                <a:gd name="T4" fmla="*/ 171 w 237"/>
                <a:gd name="T5" fmla="*/ 0 h 255"/>
                <a:gd name="T6" fmla="*/ 0 w 237"/>
                <a:gd name="T7" fmla="*/ 64 h 255"/>
                <a:gd name="T8" fmla="*/ 79 w 237"/>
                <a:gd name="T9" fmla="*/ 255 h 255"/>
                <a:gd name="T10" fmla="*/ 237 w 237"/>
                <a:gd name="T11" fmla="*/ 196 h 255"/>
              </a:gdLst>
              <a:ahLst/>
              <a:cxnLst>
                <a:cxn ang="0">
                  <a:pos x="T0" y="T1"/>
                </a:cxn>
                <a:cxn ang="0">
                  <a:pos x="T2" y="T3"/>
                </a:cxn>
                <a:cxn ang="0">
                  <a:pos x="T4" y="T5"/>
                </a:cxn>
                <a:cxn ang="0">
                  <a:pos x="T6" y="T7"/>
                </a:cxn>
                <a:cxn ang="0">
                  <a:pos x="T8" y="T9"/>
                </a:cxn>
                <a:cxn ang="0">
                  <a:pos x="T10" y="T11"/>
                </a:cxn>
              </a:cxnLst>
              <a:rect l="0" t="0" r="r" b="b"/>
              <a:pathLst>
                <a:path w="237" h="255">
                  <a:moveTo>
                    <a:pt x="237" y="196"/>
                  </a:moveTo>
                  <a:lnTo>
                    <a:pt x="237" y="196"/>
                  </a:lnTo>
                  <a:lnTo>
                    <a:pt x="171" y="0"/>
                  </a:lnTo>
                  <a:cubicBezTo>
                    <a:pt x="113" y="20"/>
                    <a:pt x="56" y="41"/>
                    <a:pt x="0" y="64"/>
                  </a:cubicBezTo>
                  <a:lnTo>
                    <a:pt x="79" y="255"/>
                  </a:lnTo>
                  <a:cubicBezTo>
                    <a:pt x="131" y="234"/>
                    <a:pt x="183" y="214"/>
                    <a:pt x="237" y="1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8" name="Freeform 423">
              <a:extLst>
                <a:ext uri="{FF2B5EF4-FFF2-40B4-BE49-F238E27FC236}">
                  <a16:creationId xmlns:a16="http://schemas.microsoft.com/office/drawing/2014/main" id="{DE4C0654-E510-F2AB-46D6-56EF3D8BDFD3}"/>
                </a:ext>
              </a:extLst>
            </p:cNvPr>
            <p:cNvSpPr>
              <a:spLocks/>
            </p:cNvSpPr>
            <p:nvPr/>
          </p:nvSpPr>
          <p:spPr bwMode="auto">
            <a:xfrm>
              <a:off x="3375145" y="1526456"/>
              <a:ext cx="378904" cy="388620"/>
            </a:xfrm>
            <a:custGeom>
              <a:avLst/>
              <a:gdLst>
                <a:gd name="T0" fmla="*/ 261 w 261"/>
                <a:gd name="T1" fmla="*/ 166 h 267"/>
                <a:gd name="T2" fmla="*/ 261 w 261"/>
                <a:gd name="T3" fmla="*/ 166 h 267"/>
                <a:gd name="T4" fmla="*/ 138 w 261"/>
                <a:gd name="T5" fmla="*/ 0 h 267"/>
                <a:gd name="T6" fmla="*/ 0 w 261"/>
                <a:gd name="T7" fmla="*/ 109 h 267"/>
                <a:gd name="T8" fmla="*/ 134 w 261"/>
                <a:gd name="T9" fmla="*/ 267 h 267"/>
                <a:gd name="T10" fmla="*/ 261 w 261"/>
                <a:gd name="T11" fmla="*/ 166 h 267"/>
              </a:gdLst>
              <a:ahLst/>
              <a:cxnLst>
                <a:cxn ang="0">
                  <a:pos x="T0" y="T1"/>
                </a:cxn>
                <a:cxn ang="0">
                  <a:pos x="T2" y="T3"/>
                </a:cxn>
                <a:cxn ang="0">
                  <a:pos x="T4" y="T5"/>
                </a:cxn>
                <a:cxn ang="0">
                  <a:pos x="T6" y="T7"/>
                </a:cxn>
                <a:cxn ang="0">
                  <a:pos x="T8" y="T9"/>
                </a:cxn>
                <a:cxn ang="0">
                  <a:pos x="T10" y="T11"/>
                </a:cxn>
              </a:cxnLst>
              <a:rect l="0" t="0" r="r" b="b"/>
              <a:pathLst>
                <a:path w="261" h="267">
                  <a:moveTo>
                    <a:pt x="261" y="166"/>
                  </a:moveTo>
                  <a:lnTo>
                    <a:pt x="261" y="166"/>
                  </a:lnTo>
                  <a:lnTo>
                    <a:pt x="138" y="0"/>
                  </a:lnTo>
                  <a:cubicBezTo>
                    <a:pt x="91" y="34"/>
                    <a:pt x="45" y="71"/>
                    <a:pt x="0" y="109"/>
                  </a:cubicBezTo>
                  <a:lnTo>
                    <a:pt x="134" y="267"/>
                  </a:lnTo>
                  <a:cubicBezTo>
                    <a:pt x="175" y="232"/>
                    <a:pt x="218" y="198"/>
                    <a:pt x="261" y="16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9" name="Freeform 425">
              <a:extLst>
                <a:ext uri="{FF2B5EF4-FFF2-40B4-BE49-F238E27FC236}">
                  <a16:creationId xmlns:a16="http://schemas.microsoft.com/office/drawing/2014/main" id="{A1080C58-CD9A-2A16-E36D-473A761A9342}"/>
                </a:ext>
              </a:extLst>
            </p:cNvPr>
            <p:cNvSpPr>
              <a:spLocks/>
            </p:cNvSpPr>
            <p:nvPr/>
          </p:nvSpPr>
          <p:spPr bwMode="auto">
            <a:xfrm>
              <a:off x="3773480" y="1251993"/>
              <a:ext cx="364331" cy="386192"/>
            </a:xfrm>
            <a:custGeom>
              <a:avLst/>
              <a:gdLst>
                <a:gd name="T0" fmla="*/ 249 w 249"/>
                <a:gd name="T1" fmla="*/ 180 h 264"/>
                <a:gd name="T2" fmla="*/ 249 w 249"/>
                <a:gd name="T3" fmla="*/ 180 h 264"/>
                <a:gd name="T4" fmla="*/ 146 w 249"/>
                <a:gd name="T5" fmla="*/ 0 h 264"/>
                <a:gd name="T6" fmla="*/ 0 w 249"/>
                <a:gd name="T7" fmla="*/ 90 h 264"/>
                <a:gd name="T8" fmla="*/ 113 w 249"/>
                <a:gd name="T9" fmla="*/ 264 h 264"/>
                <a:gd name="T10" fmla="*/ 249 w 249"/>
                <a:gd name="T11" fmla="*/ 180 h 264"/>
              </a:gdLst>
              <a:ahLst/>
              <a:cxnLst>
                <a:cxn ang="0">
                  <a:pos x="T0" y="T1"/>
                </a:cxn>
                <a:cxn ang="0">
                  <a:pos x="T2" y="T3"/>
                </a:cxn>
                <a:cxn ang="0">
                  <a:pos x="T4" y="T5"/>
                </a:cxn>
                <a:cxn ang="0">
                  <a:pos x="T6" y="T7"/>
                </a:cxn>
                <a:cxn ang="0">
                  <a:pos x="T8" y="T9"/>
                </a:cxn>
                <a:cxn ang="0">
                  <a:pos x="T10" y="T11"/>
                </a:cxn>
              </a:cxnLst>
              <a:rect l="0" t="0" r="r" b="b"/>
              <a:pathLst>
                <a:path w="249" h="264">
                  <a:moveTo>
                    <a:pt x="249" y="180"/>
                  </a:moveTo>
                  <a:lnTo>
                    <a:pt x="249" y="180"/>
                  </a:lnTo>
                  <a:lnTo>
                    <a:pt x="146" y="0"/>
                  </a:lnTo>
                  <a:cubicBezTo>
                    <a:pt x="96" y="29"/>
                    <a:pt x="48" y="59"/>
                    <a:pt x="0" y="90"/>
                  </a:cubicBezTo>
                  <a:lnTo>
                    <a:pt x="113" y="264"/>
                  </a:lnTo>
                  <a:cubicBezTo>
                    <a:pt x="157" y="235"/>
                    <a:pt x="203" y="207"/>
                    <a:pt x="249"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0" name="Freeform 427">
              <a:extLst>
                <a:ext uri="{FF2B5EF4-FFF2-40B4-BE49-F238E27FC236}">
                  <a16:creationId xmlns:a16="http://schemas.microsoft.com/office/drawing/2014/main" id="{9783074A-3A7C-4DEA-AA91-851A63B03467}"/>
                </a:ext>
              </a:extLst>
            </p:cNvPr>
            <p:cNvSpPr>
              <a:spLocks/>
            </p:cNvSpPr>
            <p:nvPr/>
          </p:nvSpPr>
          <p:spPr bwMode="auto">
            <a:xfrm>
              <a:off x="4215535" y="1023679"/>
              <a:ext cx="352188" cy="381334"/>
            </a:xfrm>
            <a:custGeom>
              <a:avLst/>
              <a:gdLst>
                <a:gd name="T0" fmla="*/ 243 w 243"/>
                <a:gd name="T1" fmla="*/ 191 h 260"/>
                <a:gd name="T2" fmla="*/ 243 w 243"/>
                <a:gd name="T3" fmla="*/ 191 h 260"/>
                <a:gd name="T4" fmla="*/ 164 w 243"/>
                <a:gd name="T5" fmla="*/ 0 h 260"/>
                <a:gd name="T6" fmla="*/ 0 w 243"/>
                <a:gd name="T7" fmla="*/ 74 h 260"/>
                <a:gd name="T8" fmla="*/ 91 w 243"/>
                <a:gd name="T9" fmla="*/ 260 h 260"/>
                <a:gd name="T10" fmla="*/ 243 w 243"/>
                <a:gd name="T11" fmla="*/ 191 h 260"/>
              </a:gdLst>
              <a:ahLst/>
              <a:cxnLst>
                <a:cxn ang="0">
                  <a:pos x="T0" y="T1"/>
                </a:cxn>
                <a:cxn ang="0">
                  <a:pos x="T2" y="T3"/>
                </a:cxn>
                <a:cxn ang="0">
                  <a:pos x="T4" y="T5"/>
                </a:cxn>
                <a:cxn ang="0">
                  <a:pos x="T6" y="T7"/>
                </a:cxn>
                <a:cxn ang="0">
                  <a:pos x="T8" y="T9"/>
                </a:cxn>
                <a:cxn ang="0">
                  <a:pos x="T10" y="T11"/>
                </a:cxn>
              </a:cxnLst>
              <a:rect l="0" t="0" r="r" b="b"/>
              <a:pathLst>
                <a:path w="243" h="260">
                  <a:moveTo>
                    <a:pt x="243" y="191"/>
                  </a:moveTo>
                  <a:lnTo>
                    <a:pt x="243" y="191"/>
                  </a:lnTo>
                  <a:lnTo>
                    <a:pt x="164" y="0"/>
                  </a:lnTo>
                  <a:cubicBezTo>
                    <a:pt x="109" y="23"/>
                    <a:pt x="54" y="47"/>
                    <a:pt x="0" y="74"/>
                  </a:cubicBezTo>
                  <a:lnTo>
                    <a:pt x="91" y="260"/>
                  </a:lnTo>
                  <a:cubicBezTo>
                    <a:pt x="141" y="236"/>
                    <a:pt x="191" y="213"/>
                    <a:pt x="243" y="19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1" name="Freeform 429">
              <a:extLst>
                <a:ext uri="{FF2B5EF4-FFF2-40B4-BE49-F238E27FC236}">
                  <a16:creationId xmlns:a16="http://schemas.microsoft.com/office/drawing/2014/main" id="{2265B0D7-A04A-FDFE-F2D5-B152B26BF1EF}"/>
                </a:ext>
              </a:extLst>
            </p:cNvPr>
            <p:cNvSpPr>
              <a:spLocks/>
            </p:cNvSpPr>
            <p:nvPr/>
          </p:nvSpPr>
          <p:spPr bwMode="auto">
            <a:xfrm>
              <a:off x="3576742" y="1385582"/>
              <a:ext cx="361903" cy="381334"/>
            </a:xfrm>
            <a:custGeom>
              <a:avLst/>
              <a:gdLst>
                <a:gd name="T0" fmla="*/ 249 w 249"/>
                <a:gd name="T1" fmla="*/ 174 h 262"/>
                <a:gd name="T2" fmla="*/ 249 w 249"/>
                <a:gd name="T3" fmla="*/ 174 h 262"/>
                <a:gd name="T4" fmla="*/ 136 w 249"/>
                <a:gd name="T5" fmla="*/ 0 h 262"/>
                <a:gd name="T6" fmla="*/ 0 w 249"/>
                <a:gd name="T7" fmla="*/ 96 h 262"/>
                <a:gd name="T8" fmla="*/ 123 w 249"/>
                <a:gd name="T9" fmla="*/ 262 h 262"/>
                <a:gd name="T10" fmla="*/ 249 w 249"/>
                <a:gd name="T11" fmla="*/ 174 h 262"/>
              </a:gdLst>
              <a:ahLst/>
              <a:cxnLst>
                <a:cxn ang="0">
                  <a:pos x="T0" y="T1"/>
                </a:cxn>
                <a:cxn ang="0">
                  <a:pos x="T2" y="T3"/>
                </a:cxn>
                <a:cxn ang="0">
                  <a:pos x="T4" y="T5"/>
                </a:cxn>
                <a:cxn ang="0">
                  <a:pos x="T6" y="T7"/>
                </a:cxn>
                <a:cxn ang="0">
                  <a:pos x="T8" y="T9"/>
                </a:cxn>
                <a:cxn ang="0">
                  <a:pos x="T10" y="T11"/>
                </a:cxn>
              </a:cxnLst>
              <a:rect l="0" t="0" r="r" b="b"/>
              <a:pathLst>
                <a:path w="249" h="262">
                  <a:moveTo>
                    <a:pt x="249" y="174"/>
                  </a:moveTo>
                  <a:lnTo>
                    <a:pt x="249" y="174"/>
                  </a:lnTo>
                  <a:lnTo>
                    <a:pt x="136" y="0"/>
                  </a:lnTo>
                  <a:cubicBezTo>
                    <a:pt x="89" y="31"/>
                    <a:pt x="44" y="62"/>
                    <a:pt x="0" y="96"/>
                  </a:cubicBezTo>
                  <a:lnTo>
                    <a:pt x="123" y="262"/>
                  </a:lnTo>
                  <a:cubicBezTo>
                    <a:pt x="164" y="231"/>
                    <a:pt x="206" y="202"/>
                    <a:pt x="249" y="17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2" name="Freeform 5">
              <a:extLst>
                <a:ext uri="{FF2B5EF4-FFF2-40B4-BE49-F238E27FC236}">
                  <a16:creationId xmlns:a16="http://schemas.microsoft.com/office/drawing/2014/main" id="{0BD4D040-3608-E2B6-487E-2908E4E0AC61}"/>
                </a:ext>
              </a:extLst>
            </p:cNvPr>
            <p:cNvSpPr>
              <a:spLocks/>
            </p:cNvSpPr>
            <p:nvPr/>
          </p:nvSpPr>
          <p:spPr bwMode="auto">
            <a:xfrm>
              <a:off x="4499713" y="4147212"/>
              <a:ext cx="359473" cy="318183"/>
            </a:xfrm>
            <a:custGeom>
              <a:avLst/>
              <a:gdLst>
                <a:gd name="T0" fmla="*/ 246 w 246"/>
                <a:gd name="T1" fmla="*/ 109 h 218"/>
                <a:gd name="T2" fmla="*/ 246 w 246"/>
                <a:gd name="T3" fmla="*/ 109 h 218"/>
                <a:gd name="T4" fmla="*/ 72 w 246"/>
                <a:gd name="T5" fmla="*/ 0 h 218"/>
                <a:gd name="T6" fmla="*/ 0 w 246"/>
                <a:gd name="T7" fmla="*/ 137 h 218"/>
                <a:gd name="T8" fmla="*/ 189 w 246"/>
                <a:gd name="T9" fmla="*/ 218 h 218"/>
                <a:gd name="T10" fmla="*/ 246 w 246"/>
                <a:gd name="T11" fmla="*/ 109 h 218"/>
              </a:gdLst>
              <a:ahLst/>
              <a:cxnLst>
                <a:cxn ang="0">
                  <a:pos x="T0" y="T1"/>
                </a:cxn>
                <a:cxn ang="0">
                  <a:pos x="T2" y="T3"/>
                </a:cxn>
                <a:cxn ang="0">
                  <a:pos x="T4" y="T5"/>
                </a:cxn>
                <a:cxn ang="0">
                  <a:pos x="T6" y="T7"/>
                </a:cxn>
                <a:cxn ang="0">
                  <a:pos x="T8" y="T9"/>
                </a:cxn>
                <a:cxn ang="0">
                  <a:pos x="T10" y="T11"/>
                </a:cxn>
              </a:cxnLst>
              <a:rect l="0" t="0" r="r" b="b"/>
              <a:pathLst>
                <a:path w="246" h="218">
                  <a:moveTo>
                    <a:pt x="246" y="109"/>
                  </a:moveTo>
                  <a:lnTo>
                    <a:pt x="246" y="109"/>
                  </a:lnTo>
                  <a:lnTo>
                    <a:pt x="72" y="0"/>
                  </a:lnTo>
                  <a:cubicBezTo>
                    <a:pt x="45" y="44"/>
                    <a:pt x="21" y="89"/>
                    <a:pt x="0" y="137"/>
                  </a:cubicBezTo>
                  <a:lnTo>
                    <a:pt x="189" y="218"/>
                  </a:lnTo>
                  <a:cubicBezTo>
                    <a:pt x="205" y="180"/>
                    <a:pt x="225" y="144"/>
                    <a:pt x="246" y="10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3" name="Freeform 7">
              <a:extLst>
                <a:ext uri="{FF2B5EF4-FFF2-40B4-BE49-F238E27FC236}">
                  <a16:creationId xmlns:a16="http://schemas.microsoft.com/office/drawing/2014/main" id="{06C99703-0309-29B2-83C1-F07F3C17797E}"/>
                </a:ext>
              </a:extLst>
            </p:cNvPr>
            <p:cNvSpPr>
              <a:spLocks/>
            </p:cNvSpPr>
            <p:nvPr/>
          </p:nvSpPr>
          <p:spPr bwMode="auto">
            <a:xfrm>
              <a:off x="4604155" y="3967475"/>
              <a:ext cx="361903" cy="340043"/>
            </a:xfrm>
            <a:custGeom>
              <a:avLst/>
              <a:gdLst>
                <a:gd name="T0" fmla="*/ 247 w 247"/>
                <a:gd name="T1" fmla="*/ 134 h 232"/>
                <a:gd name="T2" fmla="*/ 247 w 247"/>
                <a:gd name="T3" fmla="*/ 134 h 232"/>
                <a:gd name="T4" fmla="*/ 92 w 247"/>
                <a:gd name="T5" fmla="*/ 0 h 232"/>
                <a:gd name="T6" fmla="*/ 0 w 247"/>
                <a:gd name="T7" fmla="*/ 123 h 232"/>
                <a:gd name="T8" fmla="*/ 174 w 247"/>
                <a:gd name="T9" fmla="*/ 232 h 232"/>
                <a:gd name="T10" fmla="*/ 247 w 247"/>
                <a:gd name="T11" fmla="*/ 134 h 232"/>
              </a:gdLst>
              <a:ahLst/>
              <a:cxnLst>
                <a:cxn ang="0">
                  <a:pos x="T0" y="T1"/>
                </a:cxn>
                <a:cxn ang="0">
                  <a:pos x="T2" y="T3"/>
                </a:cxn>
                <a:cxn ang="0">
                  <a:pos x="T4" y="T5"/>
                </a:cxn>
                <a:cxn ang="0">
                  <a:pos x="T6" y="T7"/>
                </a:cxn>
                <a:cxn ang="0">
                  <a:pos x="T8" y="T9"/>
                </a:cxn>
                <a:cxn ang="0">
                  <a:pos x="T10" y="T11"/>
                </a:cxn>
              </a:cxnLst>
              <a:rect l="0" t="0" r="r" b="b"/>
              <a:pathLst>
                <a:path w="247" h="232">
                  <a:moveTo>
                    <a:pt x="247" y="134"/>
                  </a:moveTo>
                  <a:lnTo>
                    <a:pt x="247" y="134"/>
                  </a:lnTo>
                  <a:lnTo>
                    <a:pt x="92" y="0"/>
                  </a:lnTo>
                  <a:cubicBezTo>
                    <a:pt x="59" y="38"/>
                    <a:pt x="28" y="79"/>
                    <a:pt x="0" y="123"/>
                  </a:cubicBezTo>
                  <a:lnTo>
                    <a:pt x="174" y="232"/>
                  </a:lnTo>
                  <a:cubicBezTo>
                    <a:pt x="196" y="198"/>
                    <a:pt x="221" y="165"/>
                    <a:pt x="247" y="13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4" name="Freeform 9">
              <a:extLst>
                <a:ext uri="{FF2B5EF4-FFF2-40B4-BE49-F238E27FC236}">
                  <a16:creationId xmlns:a16="http://schemas.microsoft.com/office/drawing/2014/main" id="{C4F06EAC-C696-E51B-B420-DCFC3877A8D1}"/>
                </a:ext>
              </a:extLst>
            </p:cNvPr>
            <p:cNvSpPr>
              <a:spLocks/>
            </p:cNvSpPr>
            <p:nvPr/>
          </p:nvSpPr>
          <p:spPr bwMode="auto">
            <a:xfrm>
              <a:off x="4740172" y="3812027"/>
              <a:ext cx="349758" cy="352188"/>
            </a:xfrm>
            <a:custGeom>
              <a:avLst/>
              <a:gdLst>
                <a:gd name="T0" fmla="*/ 240 w 240"/>
                <a:gd name="T1" fmla="*/ 156 h 240"/>
                <a:gd name="T2" fmla="*/ 240 w 240"/>
                <a:gd name="T3" fmla="*/ 156 h 240"/>
                <a:gd name="T4" fmla="*/ 108 w 240"/>
                <a:gd name="T5" fmla="*/ 0 h 240"/>
                <a:gd name="T6" fmla="*/ 0 w 240"/>
                <a:gd name="T7" fmla="*/ 106 h 240"/>
                <a:gd name="T8" fmla="*/ 155 w 240"/>
                <a:gd name="T9" fmla="*/ 240 h 240"/>
                <a:gd name="T10" fmla="*/ 240 w 240"/>
                <a:gd name="T11" fmla="*/ 156 h 240"/>
              </a:gdLst>
              <a:ahLst/>
              <a:cxnLst>
                <a:cxn ang="0">
                  <a:pos x="T0" y="T1"/>
                </a:cxn>
                <a:cxn ang="0">
                  <a:pos x="T2" y="T3"/>
                </a:cxn>
                <a:cxn ang="0">
                  <a:pos x="T4" y="T5"/>
                </a:cxn>
                <a:cxn ang="0">
                  <a:pos x="T6" y="T7"/>
                </a:cxn>
                <a:cxn ang="0">
                  <a:pos x="T8" y="T9"/>
                </a:cxn>
                <a:cxn ang="0">
                  <a:pos x="T10" y="T11"/>
                </a:cxn>
              </a:cxnLst>
              <a:rect l="0" t="0" r="r" b="b"/>
              <a:pathLst>
                <a:path w="240" h="240">
                  <a:moveTo>
                    <a:pt x="240" y="156"/>
                  </a:moveTo>
                  <a:lnTo>
                    <a:pt x="240" y="156"/>
                  </a:lnTo>
                  <a:lnTo>
                    <a:pt x="108" y="0"/>
                  </a:lnTo>
                  <a:cubicBezTo>
                    <a:pt x="69" y="32"/>
                    <a:pt x="33" y="68"/>
                    <a:pt x="0" y="106"/>
                  </a:cubicBezTo>
                  <a:lnTo>
                    <a:pt x="155" y="240"/>
                  </a:lnTo>
                  <a:cubicBezTo>
                    <a:pt x="181" y="210"/>
                    <a:pt x="210" y="182"/>
                    <a:pt x="240" y="15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5" name="Freeform 11">
              <a:extLst>
                <a:ext uri="{FF2B5EF4-FFF2-40B4-BE49-F238E27FC236}">
                  <a16:creationId xmlns:a16="http://schemas.microsoft.com/office/drawing/2014/main" id="{639995D6-EAC3-45FE-DC7F-D8150C39A64C}"/>
                </a:ext>
              </a:extLst>
            </p:cNvPr>
            <p:cNvSpPr>
              <a:spLocks/>
            </p:cNvSpPr>
            <p:nvPr/>
          </p:nvSpPr>
          <p:spPr bwMode="auto">
            <a:xfrm>
              <a:off x="5048639" y="4210363"/>
              <a:ext cx="364331" cy="359474"/>
            </a:xfrm>
            <a:custGeom>
              <a:avLst/>
              <a:gdLst>
                <a:gd name="T0" fmla="*/ 250 w 250"/>
                <a:gd name="T1" fmla="*/ 146 h 246"/>
                <a:gd name="T2" fmla="*/ 250 w 250"/>
                <a:gd name="T3" fmla="*/ 146 h 246"/>
                <a:gd name="T4" fmla="*/ 126 w 250"/>
                <a:gd name="T5" fmla="*/ 0 h 246"/>
                <a:gd name="T6" fmla="*/ 0 w 250"/>
                <a:gd name="T7" fmla="*/ 143 h 246"/>
                <a:gd name="T8" fmla="*/ 162 w 250"/>
                <a:gd name="T9" fmla="*/ 246 h 246"/>
                <a:gd name="T10" fmla="*/ 250 w 250"/>
                <a:gd name="T11" fmla="*/ 146 h 246"/>
              </a:gdLst>
              <a:ahLst/>
              <a:cxnLst>
                <a:cxn ang="0">
                  <a:pos x="T0" y="T1"/>
                </a:cxn>
                <a:cxn ang="0">
                  <a:pos x="T2" y="T3"/>
                </a:cxn>
                <a:cxn ang="0">
                  <a:pos x="T4" y="T5"/>
                </a:cxn>
                <a:cxn ang="0">
                  <a:pos x="T6" y="T7"/>
                </a:cxn>
                <a:cxn ang="0">
                  <a:pos x="T8" y="T9"/>
                </a:cxn>
                <a:cxn ang="0">
                  <a:pos x="T10" y="T11"/>
                </a:cxn>
              </a:cxnLst>
              <a:rect l="0" t="0" r="r" b="b"/>
              <a:pathLst>
                <a:path w="250" h="246">
                  <a:moveTo>
                    <a:pt x="250" y="146"/>
                  </a:moveTo>
                  <a:lnTo>
                    <a:pt x="250" y="146"/>
                  </a:lnTo>
                  <a:lnTo>
                    <a:pt x="126" y="0"/>
                  </a:lnTo>
                  <a:cubicBezTo>
                    <a:pt x="77" y="41"/>
                    <a:pt x="35" y="89"/>
                    <a:pt x="0" y="143"/>
                  </a:cubicBezTo>
                  <a:lnTo>
                    <a:pt x="162" y="246"/>
                  </a:lnTo>
                  <a:cubicBezTo>
                    <a:pt x="186" y="208"/>
                    <a:pt x="216" y="175"/>
                    <a:pt x="250" y="14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6" name="Freeform 13">
              <a:extLst>
                <a:ext uri="{FF2B5EF4-FFF2-40B4-BE49-F238E27FC236}">
                  <a16:creationId xmlns:a16="http://schemas.microsoft.com/office/drawing/2014/main" id="{AB7607FC-A21C-8CDE-FA1D-804A1D72CED8}"/>
                </a:ext>
              </a:extLst>
            </p:cNvPr>
            <p:cNvSpPr>
              <a:spLocks/>
            </p:cNvSpPr>
            <p:nvPr/>
          </p:nvSpPr>
          <p:spPr bwMode="auto">
            <a:xfrm>
              <a:off x="4936910" y="4419246"/>
              <a:ext cx="347330" cy="323041"/>
            </a:xfrm>
            <a:custGeom>
              <a:avLst/>
              <a:gdLst>
                <a:gd name="T0" fmla="*/ 76 w 238"/>
                <a:gd name="T1" fmla="*/ 0 h 221"/>
                <a:gd name="T2" fmla="*/ 76 w 238"/>
                <a:gd name="T3" fmla="*/ 0 h 221"/>
                <a:gd name="T4" fmla="*/ 0 w 238"/>
                <a:gd name="T5" fmla="*/ 169 h 221"/>
                <a:gd name="T6" fmla="*/ 185 w 238"/>
                <a:gd name="T7" fmla="*/ 221 h 221"/>
                <a:gd name="T8" fmla="*/ 238 w 238"/>
                <a:gd name="T9" fmla="*/ 103 h 221"/>
                <a:gd name="T10" fmla="*/ 76 w 238"/>
                <a:gd name="T11" fmla="*/ 0 h 221"/>
              </a:gdLst>
              <a:ahLst/>
              <a:cxnLst>
                <a:cxn ang="0">
                  <a:pos x="T0" y="T1"/>
                </a:cxn>
                <a:cxn ang="0">
                  <a:pos x="T2" y="T3"/>
                </a:cxn>
                <a:cxn ang="0">
                  <a:pos x="T4" y="T5"/>
                </a:cxn>
                <a:cxn ang="0">
                  <a:pos x="T6" y="T7"/>
                </a:cxn>
                <a:cxn ang="0">
                  <a:pos x="T8" y="T9"/>
                </a:cxn>
                <a:cxn ang="0">
                  <a:pos x="T10" y="T11"/>
                </a:cxn>
              </a:cxnLst>
              <a:rect l="0" t="0" r="r" b="b"/>
              <a:pathLst>
                <a:path w="238" h="221">
                  <a:moveTo>
                    <a:pt x="76" y="0"/>
                  </a:moveTo>
                  <a:lnTo>
                    <a:pt x="76" y="0"/>
                  </a:lnTo>
                  <a:cubicBezTo>
                    <a:pt x="43" y="52"/>
                    <a:pt x="17" y="109"/>
                    <a:pt x="0" y="169"/>
                  </a:cubicBezTo>
                  <a:lnTo>
                    <a:pt x="185" y="221"/>
                  </a:lnTo>
                  <a:cubicBezTo>
                    <a:pt x="197" y="179"/>
                    <a:pt x="215" y="139"/>
                    <a:pt x="238" y="103"/>
                  </a:cubicBezTo>
                  <a:lnTo>
                    <a:pt x="76"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7" name="Freeform 15">
              <a:extLst>
                <a:ext uri="{FF2B5EF4-FFF2-40B4-BE49-F238E27FC236}">
                  <a16:creationId xmlns:a16="http://schemas.microsoft.com/office/drawing/2014/main" id="{28459F69-3D0C-595B-24C2-2153E96A0FBB}"/>
                </a:ext>
              </a:extLst>
            </p:cNvPr>
            <p:cNvSpPr>
              <a:spLocks/>
            </p:cNvSpPr>
            <p:nvPr/>
          </p:nvSpPr>
          <p:spPr bwMode="auto">
            <a:xfrm>
              <a:off x="5391111" y="3911612"/>
              <a:ext cx="374047" cy="376476"/>
            </a:xfrm>
            <a:custGeom>
              <a:avLst/>
              <a:gdLst>
                <a:gd name="T0" fmla="*/ 0 w 256"/>
                <a:gd name="T1" fmla="*/ 111 h 257"/>
                <a:gd name="T2" fmla="*/ 0 w 256"/>
                <a:gd name="T3" fmla="*/ 111 h 257"/>
                <a:gd name="T4" fmla="*/ 124 w 256"/>
                <a:gd name="T5" fmla="*/ 257 h 257"/>
                <a:gd name="T6" fmla="*/ 256 w 256"/>
                <a:gd name="T7" fmla="*/ 180 h 257"/>
                <a:gd name="T8" fmla="*/ 189 w 256"/>
                <a:gd name="T9" fmla="*/ 0 h 257"/>
                <a:gd name="T10" fmla="*/ 0 w 256"/>
                <a:gd name="T11" fmla="*/ 111 h 257"/>
              </a:gdLst>
              <a:ahLst/>
              <a:cxnLst>
                <a:cxn ang="0">
                  <a:pos x="T0" y="T1"/>
                </a:cxn>
                <a:cxn ang="0">
                  <a:pos x="T2" y="T3"/>
                </a:cxn>
                <a:cxn ang="0">
                  <a:pos x="T4" y="T5"/>
                </a:cxn>
                <a:cxn ang="0">
                  <a:pos x="T6" y="T7"/>
                </a:cxn>
                <a:cxn ang="0">
                  <a:pos x="T8" y="T9"/>
                </a:cxn>
                <a:cxn ang="0">
                  <a:pos x="T10" y="T11"/>
                </a:cxn>
              </a:cxnLst>
              <a:rect l="0" t="0" r="r" b="b"/>
              <a:pathLst>
                <a:path w="256" h="257">
                  <a:moveTo>
                    <a:pt x="0" y="111"/>
                  </a:moveTo>
                  <a:lnTo>
                    <a:pt x="0" y="111"/>
                  </a:lnTo>
                  <a:lnTo>
                    <a:pt x="124" y="257"/>
                  </a:lnTo>
                  <a:cubicBezTo>
                    <a:pt x="163" y="224"/>
                    <a:pt x="207" y="198"/>
                    <a:pt x="256" y="180"/>
                  </a:cubicBezTo>
                  <a:lnTo>
                    <a:pt x="189" y="0"/>
                  </a:lnTo>
                  <a:cubicBezTo>
                    <a:pt x="119" y="26"/>
                    <a:pt x="56" y="64"/>
                    <a:pt x="0" y="11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8" name="Freeform 17">
              <a:extLst>
                <a:ext uri="{FF2B5EF4-FFF2-40B4-BE49-F238E27FC236}">
                  <a16:creationId xmlns:a16="http://schemas.microsoft.com/office/drawing/2014/main" id="{DA1F7B58-CE9B-10A4-37C8-BB664D718867}"/>
                </a:ext>
              </a:extLst>
            </p:cNvPr>
            <p:cNvSpPr>
              <a:spLocks/>
            </p:cNvSpPr>
            <p:nvPr/>
          </p:nvSpPr>
          <p:spPr bwMode="auto">
            <a:xfrm>
              <a:off x="5668002" y="3853319"/>
              <a:ext cx="323041" cy="320612"/>
            </a:xfrm>
            <a:custGeom>
              <a:avLst/>
              <a:gdLst>
                <a:gd name="T0" fmla="*/ 223 w 223"/>
                <a:gd name="T1" fmla="*/ 0 h 220"/>
                <a:gd name="T2" fmla="*/ 223 w 223"/>
                <a:gd name="T3" fmla="*/ 0 h 220"/>
                <a:gd name="T4" fmla="*/ 223 w 223"/>
                <a:gd name="T5" fmla="*/ 0 h 220"/>
                <a:gd name="T6" fmla="*/ 0 w 223"/>
                <a:gd name="T7" fmla="*/ 40 h 220"/>
                <a:gd name="T8" fmla="*/ 67 w 223"/>
                <a:gd name="T9" fmla="*/ 220 h 220"/>
                <a:gd name="T10" fmla="*/ 223 w 223"/>
                <a:gd name="T11" fmla="*/ 192 h 220"/>
                <a:gd name="T12" fmla="*/ 223 w 223"/>
                <a:gd name="T13" fmla="*/ 0 h 220"/>
              </a:gdLst>
              <a:ahLst/>
              <a:cxnLst>
                <a:cxn ang="0">
                  <a:pos x="T0" y="T1"/>
                </a:cxn>
                <a:cxn ang="0">
                  <a:pos x="T2" y="T3"/>
                </a:cxn>
                <a:cxn ang="0">
                  <a:pos x="T4" y="T5"/>
                </a:cxn>
                <a:cxn ang="0">
                  <a:pos x="T6" y="T7"/>
                </a:cxn>
                <a:cxn ang="0">
                  <a:pos x="T8" y="T9"/>
                </a:cxn>
                <a:cxn ang="0">
                  <a:pos x="T10" y="T11"/>
                </a:cxn>
                <a:cxn ang="0">
                  <a:pos x="T12" y="T13"/>
                </a:cxn>
              </a:cxnLst>
              <a:rect l="0" t="0" r="r" b="b"/>
              <a:pathLst>
                <a:path w="223" h="220">
                  <a:moveTo>
                    <a:pt x="223" y="0"/>
                  </a:moveTo>
                  <a:lnTo>
                    <a:pt x="223" y="0"/>
                  </a:lnTo>
                  <a:lnTo>
                    <a:pt x="223" y="0"/>
                  </a:lnTo>
                  <a:cubicBezTo>
                    <a:pt x="144" y="0"/>
                    <a:pt x="69" y="14"/>
                    <a:pt x="0" y="40"/>
                  </a:cubicBezTo>
                  <a:lnTo>
                    <a:pt x="67" y="220"/>
                  </a:lnTo>
                  <a:cubicBezTo>
                    <a:pt x="115" y="202"/>
                    <a:pt x="168" y="192"/>
                    <a:pt x="223" y="192"/>
                  </a:cubicBezTo>
                  <a:lnTo>
                    <a:pt x="223"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9" name="Freeform 19">
              <a:extLst>
                <a:ext uri="{FF2B5EF4-FFF2-40B4-BE49-F238E27FC236}">
                  <a16:creationId xmlns:a16="http://schemas.microsoft.com/office/drawing/2014/main" id="{BB34BDA5-6A63-FEE2-1E69-51AD75B08F9D}"/>
                </a:ext>
              </a:extLst>
            </p:cNvPr>
            <p:cNvSpPr>
              <a:spLocks/>
            </p:cNvSpPr>
            <p:nvPr/>
          </p:nvSpPr>
          <p:spPr bwMode="auto">
            <a:xfrm>
              <a:off x="5490694" y="3350541"/>
              <a:ext cx="315754" cy="352188"/>
            </a:xfrm>
            <a:custGeom>
              <a:avLst/>
              <a:gdLst>
                <a:gd name="T0" fmla="*/ 217 w 217"/>
                <a:gd name="T1" fmla="*/ 203 h 242"/>
                <a:gd name="T2" fmla="*/ 217 w 217"/>
                <a:gd name="T3" fmla="*/ 203 h 242"/>
                <a:gd name="T4" fmla="*/ 184 w 217"/>
                <a:gd name="T5" fmla="*/ 0 h 242"/>
                <a:gd name="T6" fmla="*/ 0 w 217"/>
                <a:gd name="T7" fmla="*/ 49 h 242"/>
                <a:gd name="T8" fmla="*/ 71 w 217"/>
                <a:gd name="T9" fmla="*/ 242 h 242"/>
                <a:gd name="T10" fmla="*/ 217 w 217"/>
                <a:gd name="T11" fmla="*/ 203 h 242"/>
              </a:gdLst>
              <a:ahLst/>
              <a:cxnLst>
                <a:cxn ang="0">
                  <a:pos x="T0" y="T1"/>
                </a:cxn>
                <a:cxn ang="0">
                  <a:pos x="T2" y="T3"/>
                </a:cxn>
                <a:cxn ang="0">
                  <a:pos x="T4" y="T5"/>
                </a:cxn>
                <a:cxn ang="0">
                  <a:pos x="T6" y="T7"/>
                </a:cxn>
                <a:cxn ang="0">
                  <a:pos x="T8" y="T9"/>
                </a:cxn>
                <a:cxn ang="0">
                  <a:pos x="T10" y="T11"/>
                </a:cxn>
              </a:cxnLst>
              <a:rect l="0" t="0" r="r" b="b"/>
              <a:pathLst>
                <a:path w="217" h="242">
                  <a:moveTo>
                    <a:pt x="217" y="203"/>
                  </a:moveTo>
                  <a:lnTo>
                    <a:pt x="217" y="203"/>
                  </a:lnTo>
                  <a:lnTo>
                    <a:pt x="184" y="0"/>
                  </a:lnTo>
                  <a:cubicBezTo>
                    <a:pt x="120" y="11"/>
                    <a:pt x="59" y="27"/>
                    <a:pt x="0" y="49"/>
                  </a:cubicBezTo>
                  <a:lnTo>
                    <a:pt x="71" y="242"/>
                  </a:lnTo>
                  <a:cubicBezTo>
                    <a:pt x="118" y="224"/>
                    <a:pt x="167" y="211"/>
                    <a:pt x="217"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0" name="Freeform 21">
              <a:extLst>
                <a:ext uri="{FF2B5EF4-FFF2-40B4-BE49-F238E27FC236}">
                  <a16:creationId xmlns:a16="http://schemas.microsoft.com/office/drawing/2014/main" id="{C3C9DA50-6C0C-7123-F94B-FFE5B1A0C11D}"/>
                </a:ext>
              </a:extLst>
            </p:cNvPr>
            <p:cNvSpPr>
              <a:spLocks/>
            </p:cNvSpPr>
            <p:nvPr/>
          </p:nvSpPr>
          <p:spPr bwMode="auto">
            <a:xfrm>
              <a:off x="5757870" y="3331110"/>
              <a:ext cx="233172" cy="315754"/>
            </a:xfrm>
            <a:custGeom>
              <a:avLst/>
              <a:gdLst>
                <a:gd name="T0" fmla="*/ 160 w 160"/>
                <a:gd name="T1" fmla="*/ 206 h 216"/>
                <a:gd name="T2" fmla="*/ 160 w 160"/>
                <a:gd name="T3" fmla="*/ 206 h 216"/>
                <a:gd name="T4" fmla="*/ 160 w 160"/>
                <a:gd name="T5" fmla="*/ 206 h 216"/>
                <a:gd name="T6" fmla="*/ 160 w 160"/>
                <a:gd name="T7" fmla="*/ 0 h 216"/>
                <a:gd name="T8" fmla="*/ 0 w 160"/>
                <a:gd name="T9" fmla="*/ 13 h 216"/>
                <a:gd name="T10" fmla="*/ 33 w 160"/>
                <a:gd name="T11" fmla="*/ 216 h 216"/>
                <a:gd name="T12" fmla="*/ 160 w 160"/>
                <a:gd name="T13" fmla="*/ 206 h 216"/>
              </a:gdLst>
              <a:ahLst/>
              <a:cxnLst>
                <a:cxn ang="0">
                  <a:pos x="T0" y="T1"/>
                </a:cxn>
                <a:cxn ang="0">
                  <a:pos x="T2" y="T3"/>
                </a:cxn>
                <a:cxn ang="0">
                  <a:pos x="T4" y="T5"/>
                </a:cxn>
                <a:cxn ang="0">
                  <a:pos x="T6" y="T7"/>
                </a:cxn>
                <a:cxn ang="0">
                  <a:pos x="T8" y="T9"/>
                </a:cxn>
                <a:cxn ang="0">
                  <a:pos x="T10" y="T11"/>
                </a:cxn>
                <a:cxn ang="0">
                  <a:pos x="T12" y="T13"/>
                </a:cxn>
              </a:cxnLst>
              <a:rect l="0" t="0" r="r" b="b"/>
              <a:pathLst>
                <a:path w="160" h="216">
                  <a:moveTo>
                    <a:pt x="160" y="206"/>
                  </a:moveTo>
                  <a:lnTo>
                    <a:pt x="160" y="206"/>
                  </a:lnTo>
                  <a:lnTo>
                    <a:pt x="160" y="206"/>
                  </a:lnTo>
                  <a:lnTo>
                    <a:pt x="160" y="0"/>
                  </a:lnTo>
                  <a:cubicBezTo>
                    <a:pt x="105" y="0"/>
                    <a:pt x="52" y="5"/>
                    <a:pt x="0" y="13"/>
                  </a:cubicBezTo>
                  <a:lnTo>
                    <a:pt x="33" y="216"/>
                  </a:lnTo>
                  <a:cubicBezTo>
                    <a:pt x="74" y="209"/>
                    <a:pt x="117" y="206"/>
                    <a:pt x="16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1" name="Freeform 23">
              <a:extLst>
                <a:ext uri="{FF2B5EF4-FFF2-40B4-BE49-F238E27FC236}">
                  <a16:creationId xmlns:a16="http://schemas.microsoft.com/office/drawing/2014/main" id="{E8ADC1F7-0E76-125E-59E4-BC2638A1E72F}"/>
                </a:ext>
              </a:extLst>
            </p:cNvPr>
            <p:cNvSpPr>
              <a:spLocks/>
            </p:cNvSpPr>
            <p:nvPr/>
          </p:nvSpPr>
          <p:spPr bwMode="auto">
            <a:xfrm>
              <a:off x="5242949" y="3420979"/>
              <a:ext cx="352188" cy="376476"/>
            </a:xfrm>
            <a:custGeom>
              <a:avLst/>
              <a:gdLst>
                <a:gd name="T0" fmla="*/ 240 w 240"/>
                <a:gd name="T1" fmla="*/ 193 h 257"/>
                <a:gd name="T2" fmla="*/ 240 w 240"/>
                <a:gd name="T3" fmla="*/ 193 h 257"/>
                <a:gd name="T4" fmla="*/ 169 w 240"/>
                <a:gd name="T5" fmla="*/ 0 h 257"/>
                <a:gd name="T6" fmla="*/ 0 w 240"/>
                <a:gd name="T7" fmla="*/ 81 h 257"/>
                <a:gd name="T8" fmla="*/ 106 w 240"/>
                <a:gd name="T9" fmla="*/ 257 h 257"/>
                <a:gd name="T10" fmla="*/ 240 w 240"/>
                <a:gd name="T11" fmla="*/ 193 h 257"/>
              </a:gdLst>
              <a:ahLst/>
              <a:cxnLst>
                <a:cxn ang="0">
                  <a:pos x="T0" y="T1"/>
                </a:cxn>
                <a:cxn ang="0">
                  <a:pos x="T2" y="T3"/>
                </a:cxn>
                <a:cxn ang="0">
                  <a:pos x="T4" y="T5"/>
                </a:cxn>
                <a:cxn ang="0">
                  <a:pos x="T6" y="T7"/>
                </a:cxn>
                <a:cxn ang="0">
                  <a:pos x="T8" y="T9"/>
                </a:cxn>
                <a:cxn ang="0">
                  <a:pos x="T10" y="T11"/>
                </a:cxn>
              </a:cxnLst>
              <a:rect l="0" t="0" r="r" b="b"/>
              <a:pathLst>
                <a:path w="240" h="257">
                  <a:moveTo>
                    <a:pt x="240" y="193"/>
                  </a:moveTo>
                  <a:lnTo>
                    <a:pt x="240" y="193"/>
                  </a:lnTo>
                  <a:lnTo>
                    <a:pt x="169" y="0"/>
                  </a:lnTo>
                  <a:cubicBezTo>
                    <a:pt x="110" y="22"/>
                    <a:pt x="54" y="49"/>
                    <a:pt x="0" y="81"/>
                  </a:cubicBezTo>
                  <a:lnTo>
                    <a:pt x="106" y="257"/>
                  </a:lnTo>
                  <a:cubicBezTo>
                    <a:pt x="149" y="232"/>
                    <a:pt x="193" y="210"/>
                    <a:pt x="240" y="19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2" name="Freeform 25">
              <a:extLst>
                <a:ext uri="{FF2B5EF4-FFF2-40B4-BE49-F238E27FC236}">
                  <a16:creationId xmlns:a16="http://schemas.microsoft.com/office/drawing/2014/main" id="{5E6EF152-516F-DEFC-360A-07B6A60D96E2}"/>
                </a:ext>
              </a:extLst>
            </p:cNvPr>
            <p:cNvSpPr>
              <a:spLocks/>
            </p:cNvSpPr>
            <p:nvPr/>
          </p:nvSpPr>
          <p:spPr bwMode="auto">
            <a:xfrm>
              <a:off x="5055926" y="3539993"/>
              <a:ext cx="342472" cy="366761"/>
            </a:xfrm>
            <a:custGeom>
              <a:avLst/>
              <a:gdLst>
                <a:gd name="T0" fmla="*/ 235 w 235"/>
                <a:gd name="T1" fmla="*/ 176 h 250"/>
                <a:gd name="T2" fmla="*/ 235 w 235"/>
                <a:gd name="T3" fmla="*/ 176 h 250"/>
                <a:gd name="T4" fmla="*/ 129 w 235"/>
                <a:gd name="T5" fmla="*/ 0 h 250"/>
                <a:gd name="T6" fmla="*/ 0 w 235"/>
                <a:gd name="T7" fmla="*/ 93 h 250"/>
                <a:gd name="T8" fmla="*/ 133 w 235"/>
                <a:gd name="T9" fmla="*/ 250 h 250"/>
                <a:gd name="T10" fmla="*/ 235 w 235"/>
                <a:gd name="T11" fmla="*/ 176 h 250"/>
              </a:gdLst>
              <a:ahLst/>
              <a:cxnLst>
                <a:cxn ang="0">
                  <a:pos x="T0" y="T1"/>
                </a:cxn>
                <a:cxn ang="0">
                  <a:pos x="T2" y="T3"/>
                </a:cxn>
                <a:cxn ang="0">
                  <a:pos x="T4" y="T5"/>
                </a:cxn>
                <a:cxn ang="0">
                  <a:pos x="T6" y="T7"/>
                </a:cxn>
                <a:cxn ang="0">
                  <a:pos x="T8" y="T9"/>
                </a:cxn>
                <a:cxn ang="0">
                  <a:pos x="T10" y="T11"/>
                </a:cxn>
              </a:cxnLst>
              <a:rect l="0" t="0" r="r" b="b"/>
              <a:pathLst>
                <a:path w="235" h="250">
                  <a:moveTo>
                    <a:pt x="235" y="176"/>
                  </a:moveTo>
                  <a:lnTo>
                    <a:pt x="235" y="176"/>
                  </a:lnTo>
                  <a:lnTo>
                    <a:pt x="129" y="0"/>
                  </a:lnTo>
                  <a:cubicBezTo>
                    <a:pt x="84" y="28"/>
                    <a:pt x="40" y="59"/>
                    <a:pt x="0" y="93"/>
                  </a:cubicBezTo>
                  <a:lnTo>
                    <a:pt x="133" y="250"/>
                  </a:lnTo>
                  <a:cubicBezTo>
                    <a:pt x="165" y="223"/>
                    <a:pt x="199" y="198"/>
                    <a:pt x="235"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3" name="Freeform 27">
              <a:extLst>
                <a:ext uri="{FF2B5EF4-FFF2-40B4-BE49-F238E27FC236}">
                  <a16:creationId xmlns:a16="http://schemas.microsoft.com/office/drawing/2014/main" id="{2EC28E70-ECA4-6F26-3C5A-7DE5919F6631}"/>
                </a:ext>
              </a:extLst>
            </p:cNvPr>
            <p:cNvSpPr>
              <a:spLocks/>
            </p:cNvSpPr>
            <p:nvPr/>
          </p:nvSpPr>
          <p:spPr bwMode="auto">
            <a:xfrm>
              <a:off x="4720741" y="3122227"/>
              <a:ext cx="371619" cy="386192"/>
            </a:xfrm>
            <a:custGeom>
              <a:avLst/>
              <a:gdLst>
                <a:gd name="T0" fmla="*/ 255 w 255"/>
                <a:gd name="T1" fmla="*/ 173 h 264"/>
                <a:gd name="T2" fmla="*/ 255 w 255"/>
                <a:gd name="T3" fmla="*/ 173 h 264"/>
                <a:gd name="T4" fmla="*/ 144 w 255"/>
                <a:gd name="T5" fmla="*/ 0 h 264"/>
                <a:gd name="T6" fmla="*/ 0 w 255"/>
                <a:gd name="T7" fmla="*/ 107 h 264"/>
                <a:gd name="T8" fmla="*/ 132 w 255"/>
                <a:gd name="T9" fmla="*/ 264 h 264"/>
                <a:gd name="T10" fmla="*/ 255 w 255"/>
                <a:gd name="T11" fmla="*/ 173 h 264"/>
              </a:gdLst>
              <a:ahLst/>
              <a:cxnLst>
                <a:cxn ang="0">
                  <a:pos x="T0" y="T1"/>
                </a:cxn>
                <a:cxn ang="0">
                  <a:pos x="T2" y="T3"/>
                </a:cxn>
                <a:cxn ang="0">
                  <a:pos x="T4" y="T5"/>
                </a:cxn>
                <a:cxn ang="0">
                  <a:pos x="T6" y="T7"/>
                </a:cxn>
                <a:cxn ang="0">
                  <a:pos x="T8" y="T9"/>
                </a:cxn>
                <a:cxn ang="0">
                  <a:pos x="T10" y="T11"/>
                </a:cxn>
              </a:cxnLst>
              <a:rect l="0" t="0" r="r" b="b"/>
              <a:pathLst>
                <a:path w="255" h="264">
                  <a:moveTo>
                    <a:pt x="255" y="173"/>
                  </a:moveTo>
                  <a:lnTo>
                    <a:pt x="255" y="173"/>
                  </a:lnTo>
                  <a:lnTo>
                    <a:pt x="144" y="0"/>
                  </a:lnTo>
                  <a:cubicBezTo>
                    <a:pt x="93" y="33"/>
                    <a:pt x="45" y="68"/>
                    <a:pt x="0" y="107"/>
                  </a:cubicBezTo>
                  <a:lnTo>
                    <a:pt x="132" y="264"/>
                  </a:lnTo>
                  <a:cubicBezTo>
                    <a:pt x="171" y="231"/>
                    <a:pt x="212" y="201"/>
                    <a:pt x="255" y="1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4" name="Freeform 29">
              <a:extLst>
                <a:ext uri="{FF2B5EF4-FFF2-40B4-BE49-F238E27FC236}">
                  <a16:creationId xmlns:a16="http://schemas.microsoft.com/office/drawing/2014/main" id="{AAE4E586-912B-66C6-9C22-2AF62F49327D}"/>
                </a:ext>
              </a:extLst>
            </p:cNvPr>
            <p:cNvSpPr>
              <a:spLocks/>
            </p:cNvSpPr>
            <p:nvPr/>
          </p:nvSpPr>
          <p:spPr bwMode="auto">
            <a:xfrm>
              <a:off x="4929625" y="2986210"/>
              <a:ext cx="371619" cy="388620"/>
            </a:xfrm>
            <a:custGeom>
              <a:avLst/>
              <a:gdLst>
                <a:gd name="T0" fmla="*/ 254 w 254"/>
                <a:gd name="T1" fmla="*/ 187 h 265"/>
                <a:gd name="T2" fmla="*/ 254 w 254"/>
                <a:gd name="T3" fmla="*/ 187 h 265"/>
                <a:gd name="T4" fmla="*/ 169 w 254"/>
                <a:gd name="T5" fmla="*/ 0 h 265"/>
                <a:gd name="T6" fmla="*/ 0 w 254"/>
                <a:gd name="T7" fmla="*/ 92 h 265"/>
                <a:gd name="T8" fmla="*/ 111 w 254"/>
                <a:gd name="T9" fmla="*/ 265 h 265"/>
                <a:gd name="T10" fmla="*/ 254 w 254"/>
                <a:gd name="T11" fmla="*/ 187 h 265"/>
              </a:gdLst>
              <a:ahLst/>
              <a:cxnLst>
                <a:cxn ang="0">
                  <a:pos x="T0" y="T1"/>
                </a:cxn>
                <a:cxn ang="0">
                  <a:pos x="T2" y="T3"/>
                </a:cxn>
                <a:cxn ang="0">
                  <a:pos x="T4" y="T5"/>
                </a:cxn>
                <a:cxn ang="0">
                  <a:pos x="T6" y="T7"/>
                </a:cxn>
                <a:cxn ang="0">
                  <a:pos x="T8" y="T9"/>
                </a:cxn>
                <a:cxn ang="0">
                  <a:pos x="T10" y="T11"/>
                </a:cxn>
              </a:cxnLst>
              <a:rect l="0" t="0" r="r" b="b"/>
              <a:pathLst>
                <a:path w="254" h="265">
                  <a:moveTo>
                    <a:pt x="254" y="187"/>
                  </a:moveTo>
                  <a:lnTo>
                    <a:pt x="254" y="187"/>
                  </a:lnTo>
                  <a:lnTo>
                    <a:pt x="169" y="0"/>
                  </a:lnTo>
                  <a:cubicBezTo>
                    <a:pt x="110" y="27"/>
                    <a:pt x="54" y="58"/>
                    <a:pt x="0" y="92"/>
                  </a:cubicBezTo>
                  <a:lnTo>
                    <a:pt x="111" y="265"/>
                  </a:lnTo>
                  <a:cubicBezTo>
                    <a:pt x="156" y="236"/>
                    <a:pt x="204" y="210"/>
                    <a:pt x="254" y="18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5" name="Freeform 31">
              <a:extLst>
                <a:ext uri="{FF2B5EF4-FFF2-40B4-BE49-F238E27FC236}">
                  <a16:creationId xmlns:a16="http://schemas.microsoft.com/office/drawing/2014/main" id="{699B9AAC-7B0B-C5C4-2E59-0C131D0BE36F}"/>
                </a:ext>
              </a:extLst>
            </p:cNvPr>
            <p:cNvSpPr>
              <a:spLocks/>
            </p:cNvSpPr>
            <p:nvPr/>
          </p:nvSpPr>
          <p:spPr bwMode="auto">
            <a:xfrm>
              <a:off x="5177370" y="2886626"/>
              <a:ext cx="354616" cy="374047"/>
            </a:xfrm>
            <a:custGeom>
              <a:avLst/>
              <a:gdLst>
                <a:gd name="T0" fmla="*/ 243 w 243"/>
                <a:gd name="T1" fmla="*/ 198 h 256"/>
                <a:gd name="T2" fmla="*/ 243 w 243"/>
                <a:gd name="T3" fmla="*/ 198 h 256"/>
                <a:gd name="T4" fmla="*/ 186 w 243"/>
                <a:gd name="T5" fmla="*/ 0 h 256"/>
                <a:gd name="T6" fmla="*/ 0 w 243"/>
                <a:gd name="T7" fmla="*/ 69 h 256"/>
                <a:gd name="T8" fmla="*/ 85 w 243"/>
                <a:gd name="T9" fmla="*/ 256 h 256"/>
                <a:gd name="T10" fmla="*/ 243 w 243"/>
                <a:gd name="T11" fmla="*/ 198 h 256"/>
              </a:gdLst>
              <a:ahLst/>
              <a:cxnLst>
                <a:cxn ang="0">
                  <a:pos x="T0" y="T1"/>
                </a:cxn>
                <a:cxn ang="0">
                  <a:pos x="T2" y="T3"/>
                </a:cxn>
                <a:cxn ang="0">
                  <a:pos x="T4" y="T5"/>
                </a:cxn>
                <a:cxn ang="0">
                  <a:pos x="T6" y="T7"/>
                </a:cxn>
                <a:cxn ang="0">
                  <a:pos x="T8" y="T9"/>
                </a:cxn>
                <a:cxn ang="0">
                  <a:pos x="T10" y="T11"/>
                </a:cxn>
              </a:cxnLst>
              <a:rect l="0" t="0" r="r" b="b"/>
              <a:pathLst>
                <a:path w="243" h="256">
                  <a:moveTo>
                    <a:pt x="243" y="198"/>
                  </a:moveTo>
                  <a:lnTo>
                    <a:pt x="243" y="198"/>
                  </a:lnTo>
                  <a:lnTo>
                    <a:pt x="186" y="0"/>
                  </a:lnTo>
                  <a:cubicBezTo>
                    <a:pt x="122" y="19"/>
                    <a:pt x="60" y="42"/>
                    <a:pt x="0" y="69"/>
                  </a:cubicBezTo>
                  <a:lnTo>
                    <a:pt x="85" y="256"/>
                  </a:lnTo>
                  <a:cubicBezTo>
                    <a:pt x="136" y="233"/>
                    <a:pt x="189" y="213"/>
                    <a:pt x="243" y="19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6" name="Freeform 33">
              <a:extLst>
                <a:ext uri="{FF2B5EF4-FFF2-40B4-BE49-F238E27FC236}">
                  <a16:creationId xmlns:a16="http://schemas.microsoft.com/office/drawing/2014/main" id="{FD7F925C-452B-D7BD-13CB-9A04B34F2987}"/>
                </a:ext>
              </a:extLst>
            </p:cNvPr>
            <p:cNvSpPr>
              <a:spLocks/>
            </p:cNvSpPr>
            <p:nvPr/>
          </p:nvSpPr>
          <p:spPr bwMode="auto">
            <a:xfrm>
              <a:off x="4383127" y="2738464"/>
              <a:ext cx="354616" cy="371619"/>
            </a:xfrm>
            <a:custGeom>
              <a:avLst/>
              <a:gdLst>
                <a:gd name="T0" fmla="*/ 243 w 243"/>
                <a:gd name="T1" fmla="*/ 168 h 253"/>
                <a:gd name="T2" fmla="*/ 243 w 243"/>
                <a:gd name="T3" fmla="*/ 168 h 253"/>
                <a:gd name="T4" fmla="*/ 125 w 243"/>
                <a:gd name="T5" fmla="*/ 0 h 253"/>
                <a:gd name="T6" fmla="*/ 0 w 243"/>
                <a:gd name="T7" fmla="*/ 96 h 253"/>
                <a:gd name="T8" fmla="*/ 133 w 243"/>
                <a:gd name="T9" fmla="*/ 253 h 253"/>
                <a:gd name="T10" fmla="*/ 243 w 243"/>
                <a:gd name="T11" fmla="*/ 168 h 253"/>
              </a:gdLst>
              <a:ahLst/>
              <a:cxnLst>
                <a:cxn ang="0">
                  <a:pos x="T0" y="T1"/>
                </a:cxn>
                <a:cxn ang="0">
                  <a:pos x="T2" y="T3"/>
                </a:cxn>
                <a:cxn ang="0">
                  <a:pos x="T4" y="T5"/>
                </a:cxn>
                <a:cxn ang="0">
                  <a:pos x="T6" y="T7"/>
                </a:cxn>
                <a:cxn ang="0">
                  <a:pos x="T8" y="T9"/>
                </a:cxn>
                <a:cxn ang="0">
                  <a:pos x="T10" y="T11"/>
                </a:cxn>
              </a:cxnLst>
              <a:rect l="0" t="0" r="r" b="b"/>
              <a:pathLst>
                <a:path w="243" h="253">
                  <a:moveTo>
                    <a:pt x="243" y="168"/>
                  </a:moveTo>
                  <a:lnTo>
                    <a:pt x="243" y="168"/>
                  </a:lnTo>
                  <a:lnTo>
                    <a:pt x="125" y="0"/>
                  </a:lnTo>
                  <a:cubicBezTo>
                    <a:pt x="82" y="30"/>
                    <a:pt x="40" y="62"/>
                    <a:pt x="0" y="96"/>
                  </a:cubicBezTo>
                  <a:lnTo>
                    <a:pt x="133" y="253"/>
                  </a:lnTo>
                  <a:cubicBezTo>
                    <a:pt x="168" y="223"/>
                    <a:pt x="205" y="195"/>
                    <a:pt x="243" y="16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7" name="Freeform 35">
              <a:extLst>
                <a:ext uri="{FF2B5EF4-FFF2-40B4-BE49-F238E27FC236}">
                  <a16:creationId xmlns:a16="http://schemas.microsoft.com/office/drawing/2014/main" id="{C0C48AB2-CF3C-8DB3-2893-FD5BE0C667F2}"/>
                </a:ext>
              </a:extLst>
            </p:cNvPr>
            <p:cNvSpPr>
              <a:spLocks/>
            </p:cNvSpPr>
            <p:nvPr/>
          </p:nvSpPr>
          <p:spPr bwMode="auto">
            <a:xfrm>
              <a:off x="5007349" y="2400851"/>
              <a:ext cx="332757" cy="366761"/>
            </a:xfrm>
            <a:custGeom>
              <a:avLst/>
              <a:gdLst>
                <a:gd name="T0" fmla="*/ 228 w 228"/>
                <a:gd name="T1" fmla="*/ 196 h 251"/>
                <a:gd name="T2" fmla="*/ 228 w 228"/>
                <a:gd name="T3" fmla="*/ 196 h 251"/>
                <a:gd name="T4" fmla="*/ 167 w 228"/>
                <a:gd name="T5" fmla="*/ 0 h 251"/>
                <a:gd name="T6" fmla="*/ 0 w 228"/>
                <a:gd name="T7" fmla="*/ 62 h 251"/>
                <a:gd name="T8" fmla="*/ 81 w 228"/>
                <a:gd name="T9" fmla="*/ 251 h 251"/>
                <a:gd name="T10" fmla="*/ 228 w 228"/>
                <a:gd name="T11" fmla="*/ 196 h 251"/>
              </a:gdLst>
              <a:ahLst/>
              <a:cxnLst>
                <a:cxn ang="0">
                  <a:pos x="T0" y="T1"/>
                </a:cxn>
                <a:cxn ang="0">
                  <a:pos x="T2" y="T3"/>
                </a:cxn>
                <a:cxn ang="0">
                  <a:pos x="T4" y="T5"/>
                </a:cxn>
                <a:cxn ang="0">
                  <a:pos x="T6" y="T7"/>
                </a:cxn>
                <a:cxn ang="0">
                  <a:pos x="T8" y="T9"/>
                </a:cxn>
                <a:cxn ang="0">
                  <a:pos x="T10" y="T11"/>
                </a:cxn>
              </a:cxnLst>
              <a:rect l="0" t="0" r="r" b="b"/>
              <a:pathLst>
                <a:path w="228" h="251">
                  <a:moveTo>
                    <a:pt x="228" y="196"/>
                  </a:moveTo>
                  <a:lnTo>
                    <a:pt x="228" y="196"/>
                  </a:lnTo>
                  <a:lnTo>
                    <a:pt x="167" y="0"/>
                  </a:lnTo>
                  <a:cubicBezTo>
                    <a:pt x="110" y="18"/>
                    <a:pt x="54" y="39"/>
                    <a:pt x="0" y="62"/>
                  </a:cubicBezTo>
                  <a:lnTo>
                    <a:pt x="81" y="251"/>
                  </a:lnTo>
                  <a:cubicBezTo>
                    <a:pt x="129" y="230"/>
                    <a:pt x="178" y="212"/>
                    <a:pt x="228" y="1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8" name="Freeform 37">
              <a:extLst>
                <a:ext uri="{FF2B5EF4-FFF2-40B4-BE49-F238E27FC236}">
                  <a16:creationId xmlns:a16="http://schemas.microsoft.com/office/drawing/2014/main" id="{6F904A1A-2EBF-CFBA-B97B-B95FA5D2FCCE}"/>
                </a:ext>
              </a:extLst>
            </p:cNvPr>
            <p:cNvSpPr>
              <a:spLocks/>
            </p:cNvSpPr>
            <p:nvPr/>
          </p:nvSpPr>
          <p:spPr bwMode="auto">
            <a:xfrm>
              <a:off x="5250236" y="2335271"/>
              <a:ext cx="310896" cy="352188"/>
            </a:xfrm>
            <a:custGeom>
              <a:avLst/>
              <a:gdLst>
                <a:gd name="T0" fmla="*/ 212 w 212"/>
                <a:gd name="T1" fmla="*/ 202 h 240"/>
                <a:gd name="T2" fmla="*/ 212 w 212"/>
                <a:gd name="T3" fmla="*/ 202 h 240"/>
                <a:gd name="T4" fmla="*/ 171 w 212"/>
                <a:gd name="T5" fmla="*/ 0 h 240"/>
                <a:gd name="T6" fmla="*/ 0 w 212"/>
                <a:gd name="T7" fmla="*/ 44 h 240"/>
                <a:gd name="T8" fmla="*/ 61 w 212"/>
                <a:gd name="T9" fmla="*/ 240 h 240"/>
                <a:gd name="T10" fmla="*/ 212 w 212"/>
                <a:gd name="T11" fmla="*/ 202 h 240"/>
              </a:gdLst>
              <a:ahLst/>
              <a:cxnLst>
                <a:cxn ang="0">
                  <a:pos x="T0" y="T1"/>
                </a:cxn>
                <a:cxn ang="0">
                  <a:pos x="T2" y="T3"/>
                </a:cxn>
                <a:cxn ang="0">
                  <a:pos x="T4" y="T5"/>
                </a:cxn>
                <a:cxn ang="0">
                  <a:pos x="T6" y="T7"/>
                </a:cxn>
                <a:cxn ang="0">
                  <a:pos x="T8" y="T9"/>
                </a:cxn>
                <a:cxn ang="0">
                  <a:pos x="T10" y="T11"/>
                </a:cxn>
              </a:cxnLst>
              <a:rect l="0" t="0" r="r" b="b"/>
              <a:pathLst>
                <a:path w="212" h="240">
                  <a:moveTo>
                    <a:pt x="212" y="202"/>
                  </a:moveTo>
                  <a:lnTo>
                    <a:pt x="212" y="202"/>
                  </a:lnTo>
                  <a:lnTo>
                    <a:pt x="171" y="0"/>
                  </a:lnTo>
                  <a:cubicBezTo>
                    <a:pt x="113" y="12"/>
                    <a:pt x="56" y="27"/>
                    <a:pt x="0" y="44"/>
                  </a:cubicBezTo>
                  <a:lnTo>
                    <a:pt x="61" y="240"/>
                  </a:lnTo>
                  <a:cubicBezTo>
                    <a:pt x="111" y="225"/>
                    <a:pt x="161" y="212"/>
                    <a:pt x="212" y="2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9" name="Freeform 39">
              <a:extLst>
                <a:ext uri="{FF2B5EF4-FFF2-40B4-BE49-F238E27FC236}">
                  <a16:creationId xmlns:a16="http://schemas.microsoft.com/office/drawing/2014/main" id="{FDFD5A68-F8B8-37F9-A754-70A3D823A973}"/>
                </a:ext>
              </a:extLst>
            </p:cNvPr>
            <p:cNvSpPr>
              <a:spLocks/>
            </p:cNvSpPr>
            <p:nvPr/>
          </p:nvSpPr>
          <p:spPr bwMode="auto">
            <a:xfrm>
              <a:off x="4565293" y="2604877"/>
              <a:ext cx="357045" cy="381334"/>
            </a:xfrm>
            <a:custGeom>
              <a:avLst/>
              <a:gdLst>
                <a:gd name="T0" fmla="*/ 245 w 245"/>
                <a:gd name="T1" fmla="*/ 180 h 260"/>
                <a:gd name="T2" fmla="*/ 245 w 245"/>
                <a:gd name="T3" fmla="*/ 180 h 260"/>
                <a:gd name="T4" fmla="*/ 145 w 245"/>
                <a:gd name="T5" fmla="*/ 0 h 260"/>
                <a:gd name="T6" fmla="*/ 0 w 245"/>
                <a:gd name="T7" fmla="*/ 92 h 260"/>
                <a:gd name="T8" fmla="*/ 118 w 245"/>
                <a:gd name="T9" fmla="*/ 260 h 260"/>
                <a:gd name="T10" fmla="*/ 245 w 245"/>
                <a:gd name="T11" fmla="*/ 180 h 260"/>
              </a:gdLst>
              <a:ahLst/>
              <a:cxnLst>
                <a:cxn ang="0">
                  <a:pos x="T0" y="T1"/>
                </a:cxn>
                <a:cxn ang="0">
                  <a:pos x="T2" y="T3"/>
                </a:cxn>
                <a:cxn ang="0">
                  <a:pos x="T4" y="T5"/>
                </a:cxn>
                <a:cxn ang="0">
                  <a:pos x="T6" y="T7"/>
                </a:cxn>
                <a:cxn ang="0">
                  <a:pos x="T8" y="T9"/>
                </a:cxn>
                <a:cxn ang="0">
                  <a:pos x="T10" y="T11"/>
                </a:cxn>
              </a:cxnLst>
              <a:rect l="0" t="0" r="r" b="b"/>
              <a:pathLst>
                <a:path w="245" h="260">
                  <a:moveTo>
                    <a:pt x="245" y="180"/>
                  </a:moveTo>
                  <a:lnTo>
                    <a:pt x="245" y="180"/>
                  </a:lnTo>
                  <a:lnTo>
                    <a:pt x="145" y="0"/>
                  </a:lnTo>
                  <a:cubicBezTo>
                    <a:pt x="95" y="29"/>
                    <a:pt x="46" y="59"/>
                    <a:pt x="0" y="92"/>
                  </a:cubicBezTo>
                  <a:lnTo>
                    <a:pt x="118" y="260"/>
                  </a:lnTo>
                  <a:cubicBezTo>
                    <a:pt x="159" y="231"/>
                    <a:pt x="201" y="205"/>
                    <a:pt x="245"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0" name="Freeform 41">
              <a:extLst>
                <a:ext uri="{FF2B5EF4-FFF2-40B4-BE49-F238E27FC236}">
                  <a16:creationId xmlns:a16="http://schemas.microsoft.com/office/drawing/2014/main" id="{49B67DEC-2AF0-71DD-5D16-F7193D244A5A}"/>
                </a:ext>
              </a:extLst>
            </p:cNvPr>
            <p:cNvSpPr>
              <a:spLocks/>
            </p:cNvSpPr>
            <p:nvPr/>
          </p:nvSpPr>
          <p:spPr bwMode="auto">
            <a:xfrm>
              <a:off x="4776605" y="2490719"/>
              <a:ext cx="349758" cy="376476"/>
            </a:xfrm>
            <a:custGeom>
              <a:avLst/>
              <a:gdLst>
                <a:gd name="T0" fmla="*/ 239 w 239"/>
                <a:gd name="T1" fmla="*/ 189 h 258"/>
                <a:gd name="T2" fmla="*/ 239 w 239"/>
                <a:gd name="T3" fmla="*/ 189 h 258"/>
                <a:gd name="T4" fmla="*/ 158 w 239"/>
                <a:gd name="T5" fmla="*/ 0 h 258"/>
                <a:gd name="T6" fmla="*/ 0 w 239"/>
                <a:gd name="T7" fmla="*/ 79 h 258"/>
                <a:gd name="T8" fmla="*/ 100 w 239"/>
                <a:gd name="T9" fmla="*/ 258 h 258"/>
                <a:gd name="T10" fmla="*/ 239 w 239"/>
                <a:gd name="T11" fmla="*/ 189 h 258"/>
              </a:gdLst>
              <a:ahLst/>
              <a:cxnLst>
                <a:cxn ang="0">
                  <a:pos x="T0" y="T1"/>
                </a:cxn>
                <a:cxn ang="0">
                  <a:pos x="T2" y="T3"/>
                </a:cxn>
                <a:cxn ang="0">
                  <a:pos x="T4" y="T5"/>
                </a:cxn>
                <a:cxn ang="0">
                  <a:pos x="T6" y="T7"/>
                </a:cxn>
                <a:cxn ang="0">
                  <a:pos x="T8" y="T9"/>
                </a:cxn>
                <a:cxn ang="0">
                  <a:pos x="T10" y="T11"/>
                </a:cxn>
              </a:cxnLst>
              <a:rect l="0" t="0" r="r" b="b"/>
              <a:pathLst>
                <a:path w="239" h="258">
                  <a:moveTo>
                    <a:pt x="239" y="189"/>
                  </a:moveTo>
                  <a:lnTo>
                    <a:pt x="239" y="189"/>
                  </a:lnTo>
                  <a:lnTo>
                    <a:pt x="158" y="0"/>
                  </a:lnTo>
                  <a:cubicBezTo>
                    <a:pt x="104" y="24"/>
                    <a:pt x="51" y="50"/>
                    <a:pt x="0" y="79"/>
                  </a:cubicBezTo>
                  <a:lnTo>
                    <a:pt x="100" y="258"/>
                  </a:lnTo>
                  <a:cubicBezTo>
                    <a:pt x="145" y="233"/>
                    <a:pt x="192" y="210"/>
                    <a:pt x="239" y="18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1" name="Freeform 43">
              <a:extLst>
                <a:ext uri="{FF2B5EF4-FFF2-40B4-BE49-F238E27FC236}">
                  <a16:creationId xmlns:a16="http://schemas.microsoft.com/office/drawing/2014/main" id="{81597C08-3604-3DBE-73CB-D51B6D984C02}"/>
                </a:ext>
              </a:extLst>
            </p:cNvPr>
            <p:cNvSpPr>
              <a:spLocks/>
            </p:cNvSpPr>
            <p:nvPr/>
          </p:nvSpPr>
          <p:spPr bwMode="auto">
            <a:xfrm>
              <a:off x="5726295" y="2808902"/>
              <a:ext cx="264748" cy="315754"/>
            </a:xfrm>
            <a:custGeom>
              <a:avLst/>
              <a:gdLst>
                <a:gd name="T0" fmla="*/ 182 w 182"/>
                <a:gd name="T1" fmla="*/ 206 h 216"/>
                <a:gd name="T2" fmla="*/ 182 w 182"/>
                <a:gd name="T3" fmla="*/ 206 h 216"/>
                <a:gd name="T4" fmla="*/ 182 w 182"/>
                <a:gd name="T5" fmla="*/ 206 h 216"/>
                <a:gd name="T6" fmla="*/ 182 w 182"/>
                <a:gd name="T7" fmla="*/ 0 h 216"/>
                <a:gd name="T8" fmla="*/ 0 w 182"/>
                <a:gd name="T9" fmla="*/ 13 h 216"/>
                <a:gd name="T10" fmla="*/ 28 w 182"/>
                <a:gd name="T11" fmla="*/ 216 h 216"/>
                <a:gd name="T12" fmla="*/ 182 w 182"/>
                <a:gd name="T13" fmla="*/ 206 h 216"/>
              </a:gdLst>
              <a:ahLst/>
              <a:cxnLst>
                <a:cxn ang="0">
                  <a:pos x="T0" y="T1"/>
                </a:cxn>
                <a:cxn ang="0">
                  <a:pos x="T2" y="T3"/>
                </a:cxn>
                <a:cxn ang="0">
                  <a:pos x="T4" y="T5"/>
                </a:cxn>
                <a:cxn ang="0">
                  <a:pos x="T6" y="T7"/>
                </a:cxn>
                <a:cxn ang="0">
                  <a:pos x="T8" y="T9"/>
                </a:cxn>
                <a:cxn ang="0">
                  <a:pos x="T10" y="T11"/>
                </a:cxn>
                <a:cxn ang="0">
                  <a:pos x="T12" y="T13"/>
                </a:cxn>
              </a:cxnLst>
              <a:rect l="0" t="0" r="r" b="b"/>
              <a:pathLst>
                <a:path w="182" h="216">
                  <a:moveTo>
                    <a:pt x="182" y="206"/>
                  </a:moveTo>
                  <a:lnTo>
                    <a:pt x="182" y="206"/>
                  </a:lnTo>
                  <a:lnTo>
                    <a:pt x="182" y="206"/>
                  </a:lnTo>
                  <a:lnTo>
                    <a:pt x="182" y="0"/>
                  </a:lnTo>
                  <a:cubicBezTo>
                    <a:pt x="120" y="0"/>
                    <a:pt x="60" y="5"/>
                    <a:pt x="0" y="13"/>
                  </a:cubicBezTo>
                  <a:lnTo>
                    <a:pt x="28" y="216"/>
                  </a:lnTo>
                  <a:cubicBezTo>
                    <a:pt x="78" y="210"/>
                    <a:pt x="130" y="206"/>
                    <a:pt x="182"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2" name="Freeform 45">
              <a:extLst>
                <a:ext uri="{FF2B5EF4-FFF2-40B4-BE49-F238E27FC236}">
                  <a16:creationId xmlns:a16="http://schemas.microsoft.com/office/drawing/2014/main" id="{6B22F82C-F878-F3BD-E7E7-C074BAE93B80}"/>
                </a:ext>
              </a:extLst>
            </p:cNvPr>
            <p:cNvSpPr>
              <a:spLocks/>
            </p:cNvSpPr>
            <p:nvPr/>
          </p:nvSpPr>
          <p:spPr bwMode="auto">
            <a:xfrm>
              <a:off x="5449404" y="2828333"/>
              <a:ext cx="318183" cy="347330"/>
            </a:xfrm>
            <a:custGeom>
              <a:avLst/>
              <a:gdLst>
                <a:gd name="T0" fmla="*/ 219 w 219"/>
                <a:gd name="T1" fmla="*/ 203 h 238"/>
                <a:gd name="T2" fmla="*/ 219 w 219"/>
                <a:gd name="T3" fmla="*/ 203 h 238"/>
                <a:gd name="T4" fmla="*/ 191 w 219"/>
                <a:gd name="T5" fmla="*/ 0 h 238"/>
                <a:gd name="T6" fmla="*/ 0 w 219"/>
                <a:gd name="T7" fmla="*/ 40 h 238"/>
                <a:gd name="T8" fmla="*/ 57 w 219"/>
                <a:gd name="T9" fmla="*/ 238 h 238"/>
                <a:gd name="T10" fmla="*/ 219 w 219"/>
                <a:gd name="T11" fmla="*/ 203 h 238"/>
              </a:gdLst>
              <a:ahLst/>
              <a:cxnLst>
                <a:cxn ang="0">
                  <a:pos x="T0" y="T1"/>
                </a:cxn>
                <a:cxn ang="0">
                  <a:pos x="T2" y="T3"/>
                </a:cxn>
                <a:cxn ang="0">
                  <a:pos x="T4" y="T5"/>
                </a:cxn>
                <a:cxn ang="0">
                  <a:pos x="T6" y="T7"/>
                </a:cxn>
                <a:cxn ang="0">
                  <a:pos x="T8" y="T9"/>
                </a:cxn>
                <a:cxn ang="0">
                  <a:pos x="T10" y="T11"/>
                </a:cxn>
              </a:cxnLst>
              <a:rect l="0" t="0" r="r" b="b"/>
              <a:pathLst>
                <a:path w="219" h="238">
                  <a:moveTo>
                    <a:pt x="219" y="203"/>
                  </a:moveTo>
                  <a:lnTo>
                    <a:pt x="219" y="203"/>
                  </a:lnTo>
                  <a:lnTo>
                    <a:pt x="191" y="0"/>
                  </a:lnTo>
                  <a:cubicBezTo>
                    <a:pt x="126" y="9"/>
                    <a:pt x="62" y="22"/>
                    <a:pt x="0" y="40"/>
                  </a:cubicBezTo>
                  <a:lnTo>
                    <a:pt x="57" y="238"/>
                  </a:lnTo>
                  <a:cubicBezTo>
                    <a:pt x="109" y="223"/>
                    <a:pt x="164" y="211"/>
                    <a:pt x="219"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3" name="Freeform 47">
              <a:extLst>
                <a:ext uri="{FF2B5EF4-FFF2-40B4-BE49-F238E27FC236}">
                  <a16:creationId xmlns:a16="http://schemas.microsoft.com/office/drawing/2014/main" id="{387AAA21-F35A-73A6-412E-FC2E68440952}"/>
                </a:ext>
              </a:extLst>
            </p:cNvPr>
            <p:cNvSpPr>
              <a:spLocks/>
            </p:cNvSpPr>
            <p:nvPr/>
          </p:nvSpPr>
          <p:spPr bwMode="auto">
            <a:xfrm>
              <a:off x="5500409" y="2298839"/>
              <a:ext cx="276892" cy="332757"/>
            </a:xfrm>
            <a:custGeom>
              <a:avLst/>
              <a:gdLst>
                <a:gd name="T0" fmla="*/ 189 w 189"/>
                <a:gd name="T1" fmla="*/ 205 h 227"/>
                <a:gd name="T2" fmla="*/ 189 w 189"/>
                <a:gd name="T3" fmla="*/ 205 h 227"/>
                <a:gd name="T4" fmla="*/ 169 w 189"/>
                <a:gd name="T5" fmla="*/ 0 h 227"/>
                <a:gd name="T6" fmla="*/ 0 w 189"/>
                <a:gd name="T7" fmla="*/ 25 h 227"/>
                <a:gd name="T8" fmla="*/ 41 w 189"/>
                <a:gd name="T9" fmla="*/ 227 h 227"/>
                <a:gd name="T10" fmla="*/ 189 w 189"/>
                <a:gd name="T11" fmla="*/ 205 h 227"/>
              </a:gdLst>
              <a:ahLst/>
              <a:cxnLst>
                <a:cxn ang="0">
                  <a:pos x="T0" y="T1"/>
                </a:cxn>
                <a:cxn ang="0">
                  <a:pos x="T2" y="T3"/>
                </a:cxn>
                <a:cxn ang="0">
                  <a:pos x="T4" y="T5"/>
                </a:cxn>
                <a:cxn ang="0">
                  <a:pos x="T6" y="T7"/>
                </a:cxn>
                <a:cxn ang="0">
                  <a:pos x="T8" y="T9"/>
                </a:cxn>
                <a:cxn ang="0">
                  <a:pos x="T10" y="T11"/>
                </a:cxn>
              </a:cxnLst>
              <a:rect l="0" t="0" r="r" b="b"/>
              <a:pathLst>
                <a:path w="189" h="227">
                  <a:moveTo>
                    <a:pt x="189" y="205"/>
                  </a:moveTo>
                  <a:lnTo>
                    <a:pt x="189" y="205"/>
                  </a:lnTo>
                  <a:lnTo>
                    <a:pt x="169" y="0"/>
                  </a:lnTo>
                  <a:cubicBezTo>
                    <a:pt x="112" y="6"/>
                    <a:pt x="56" y="14"/>
                    <a:pt x="0" y="25"/>
                  </a:cubicBezTo>
                  <a:lnTo>
                    <a:pt x="41" y="227"/>
                  </a:lnTo>
                  <a:cubicBezTo>
                    <a:pt x="89" y="217"/>
                    <a:pt x="139" y="210"/>
                    <a:pt x="189"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4" name="Freeform 49">
              <a:extLst>
                <a:ext uri="{FF2B5EF4-FFF2-40B4-BE49-F238E27FC236}">
                  <a16:creationId xmlns:a16="http://schemas.microsoft.com/office/drawing/2014/main" id="{8DFF114E-7136-F492-5A82-304871CE7917}"/>
                </a:ext>
              </a:extLst>
            </p:cNvPr>
            <p:cNvSpPr>
              <a:spLocks/>
            </p:cNvSpPr>
            <p:nvPr/>
          </p:nvSpPr>
          <p:spPr bwMode="auto">
            <a:xfrm>
              <a:off x="5748155" y="2286694"/>
              <a:ext cx="242887" cy="313326"/>
            </a:xfrm>
            <a:custGeom>
              <a:avLst/>
              <a:gdLst>
                <a:gd name="T0" fmla="*/ 168 w 168"/>
                <a:gd name="T1" fmla="*/ 206 h 213"/>
                <a:gd name="T2" fmla="*/ 168 w 168"/>
                <a:gd name="T3" fmla="*/ 206 h 213"/>
                <a:gd name="T4" fmla="*/ 168 w 168"/>
                <a:gd name="T5" fmla="*/ 206 h 213"/>
                <a:gd name="T6" fmla="*/ 168 w 168"/>
                <a:gd name="T7" fmla="*/ 0 h 213"/>
                <a:gd name="T8" fmla="*/ 0 w 168"/>
                <a:gd name="T9" fmla="*/ 8 h 213"/>
                <a:gd name="T10" fmla="*/ 20 w 168"/>
                <a:gd name="T11" fmla="*/ 213 h 213"/>
                <a:gd name="T12" fmla="*/ 168 w 168"/>
                <a:gd name="T13" fmla="*/ 206 h 213"/>
              </a:gdLst>
              <a:ahLst/>
              <a:cxnLst>
                <a:cxn ang="0">
                  <a:pos x="T0" y="T1"/>
                </a:cxn>
                <a:cxn ang="0">
                  <a:pos x="T2" y="T3"/>
                </a:cxn>
                <a:cxn ang="0">
                  <a:pos x="T4" y="T5"/>
                </a:cxn>
                <a:cxn ang="0">
                  <a:pos x="T6" y="T7"/>
                </a:cxn>
                <a:cxn ang="0">
                  <a:pos x="T8" y="T9"/>
                </a:cxn>
                <a:cxn ang="0">
                  <a:pos x="T10" y="T11"/>
                </a:cxn>
                <a:cxn ang="0">
                  <a:pos x="T12" y="T13"/>
                </a:cxn>
              </a:cxnLst>
              <a:rect l="0" t="0" r="r" b="b"/>
              <a:pathLst>
                <a:path w="168" h="213">
                  <a:moveTo>
                    <a:pt x="168" y="206"/>
                  </a:moveTo>
                  <a:lnTo>
                    <a:pt x="168" y="206"/>
                  </a:lnTo>
                  <a:lnTo>
                    <a:pt x="168" y="206"/>
                  </a:lnTo>
                  <a:lnTo>
                    <a:pt x="168" y="0"/>
                  </a:lnTo>
                  <a:cubicBezTo>
                    <a:pt x="111" y="0"/>
                    <a:pt x="55" y="3"/>
                    <a:pt x="0" y="8"/>
                  </a:cubicBezTo>
                  <a:lnTo>
                    <a:pt x="20" y="213"/>
                  </a:lnTo>
                  <a:cubicBezTo>
                    <a:pt x="69" y="208"/>
                    <a:pt x="118" y="206"/>
                    <a:pt x="168"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5" name="Freeform 51">
              <a:extLst>
                <a:ext uri="{FF2B5EF4-FFF2-40B4-BE49-F238E27FC236}">
                  <a16:creationId xmlns:a16="http://schemas.microsoft.com/office/drawing/2014/main" id="{AA1CE3C3-77AF-FF91-42D2-CB4C800F368B}"/>
                </a:ext>
              </a:extLst>
            </p:cNvPr>
            <p:cNvSpPr>
              <a:spLocks/>
            </p:cNvSpPr>
            <p:nvPr/>
          </p:nvSpPr>
          <p:spPr bwMode="auto">
            <a:xfrm>
              <a:off x="5765157" y="1764486"/>
              <a:ext cx="225886" cy="308468"/>
            </a:xfrm>
            <a:custGeom>
              <a:avLst/>
              <a:gdLst>
                <a:gd name="T0" fmla="*/ 155 w 155"/>
                <a:gd name="T1" fmla="*/ 206 h 211"/>
                <a:gd name="T2" fmla="*/ 155 w 155"/>
                <a:gd name="T3" fmla="*/ 206 h 211"/>
                <a:gd name="T4" fmla="*/ 155 w 155"/>
                <a:gd name="T5" fmla="*/ 206 h 211"/>
                <a:gd name="T6" fmla="*/ 155 w 155"/>
                <a:gd name="T7" fmla="*/ 0 h 211"/>
                <a:gd name="T8" fmla="*/ 0 w 155"/>
                <a:gd name="T9" fmla="*/ 6 h 211"/>
                <a:gd name="T10" fmla="*/ 15 w 155"/>
                <a:gd name="T11" fmla="*/ 211 h 211"/>
                <a:gd name="T12" fmla="*/ 155 w 155"/>
                <a:gd name="T13" fmla="*/ 206 h 211"/>
              </a:gdLst>
              <a:ahLst/>
              <a:cxnLst>
                <a:cxn ang="0">
                  <a:pos x="T0" y="T1"/>
                </a:cxn>
                <a:cxn ang="0">
                  <a:pos x="T2" y="T3"/>
                </a:cxn>
                <a:cxn ang="0">
                  <a:pos x="T4" y="T5"/>
                </a:cxn>
                <a:cxn ang="0">
                  <a:pos x="T6" y="T7"/>
                </a:cxn>
                <a:cxn ang="0">
                  <a:pos x="T8" y="T9"/>
                </a:cxn>
                <a:cxn ang="0">
                  <a:pos x="T10" y="T11"/>
                </a:cxn>
                <a:cxn ang="0">
                  <a:pos x="T12" y="T13"/>
                </a:cxn>
              </a:cxnLst>
              <a:rect l="0" t="0" r="r" b="b"/>
              <a:pathLst>
                <a:path w="155" h="211">
                  <a:moveTo>
                    <a:pt x="155" y="206"/>
                  </a:moveTo>
                  <a:lnTo>
                    <a:pt x="155" y="206"/>
                  </a:lnTo>
                  <a:lnTo>
                    <a:pt x="155" y="206"/>
                  </a:lnTo>
                  <a:lnTo>
                    <a:pt x="155" y="0"/>
                  </a:lnTo>
                  <a:cubicBezTo>
                    <a:pt x="103" y="0"/>
                    <a:pt x="51" y="2"/>
                    <a:pt x="0" y="6"/>
                  </a:cubicBezTo>
                  <a:lnTo>
                    <a:pt x="15" y="211"/>
                  </a:lnTo>
                  <a:cubicBezTo>
                    <a:pt x="61" y="208"/>
                    <a:pt x="108" y="206"/>
                    <a:pt x="155"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6" name="Freeform 53">
              <a:extLst>
                <a:ext uri="{FF2B5EF4-FFF2-40B4-BE49-F238E27FC236}">
                  <a16:creationId xmlns:a16="http://schemas.microsoft.com/office/drawing/2014/main" id="{D1F38B29-0E91-1218-CEEF-E2D48D4FFEC7}"/>
                </a:ext>
              </a:extLst>
            </p:cNvPr>
            <p:cNvSpPr>
              <a:spLocks/>
            </p:cNvSpPr>
            <p:nvPr/>
          </p:nvSpPr>
          <p:spPr bwMode="auto">
            <a:xfrm>
              <a:off x="6425811" y="2298839"/>
              <a:ext cx="276892" cy="332757"/>
            </a:xfrm>
            <a:custGeom>
              <a:avLst/>
              <a:gdLst>
                <a:gd name="T0" fmla="*/ 0 w 189"/>
                <a:gd name="T1" fmla="*/ 205 h 227"/>
                <a:gd name="T2" fmla="*/ 0 w 189"/>
                <a:gd name="T3" fmla="*/ 205 h 227"/>
                <a:gd name="T4" fmla="*/ 20 w 189"/>
                <a:gd name="T5" fmla="*/ 0 h 227"/>
                <a:gd name="T6" fmla="*/ 189 w 189"/>
                <a:gd name="T7" fmla="*/ 25 h 227"/>
                <a:gd name="T8" fmla="*/ 149 w 189"/>
                <a:gd name="T9" fmla="*/ 227 h 227"/>
                <a:gd name="T10" fmla="*/ 0 w 189"/>
                <a:gd name="T11" fmla="*/ 205 h 227"/>
              </a:gdLst>
              <a:ahLst/>
              <a:cxnLst>
                <a:cxn ang="0">
                  <a:pos x="T0" y="T1"/>
                </a:cxn>
                <a:cxn ang="0">
                  <a:pos x="T2" y="T3"/>
                </a:cxn>
                <a:cxn ang="0">
                  <a:pos x="T4" y="T5"/>
                </a:cxn>
                <a:cxn ang="0">
                  <a:pos x="T6" y="T7"/>
                </a:cxn>
                <a:cxn ang="0">
                  <a:pos x="T8" y="T9"/>
                </a:cxn>
                <a:cxn ang="0">
                  <a:pos x="T10" y="T11"/>
                </a:cxn>
              </a:cxnLst>
              <a:rect l="0" t="0" r="r" b="b"/>
              <a:pathLst>
                <a:path w="189" h="227">
                  <a:moveTo>
                    <a:pt x="0" y="205"/>
                  </a:moveTo>
                  <a:lnTo>
                    <a:pt x="0" y="205"/>
                  </a:lnTo>
                  <a:lnTo>
                    <a:pt x="20" y="0"/>
                  </a:lnTo>
                  <a:cubicBezTo>
                    <a:pt x="77" y="6"/>
                    <a:pt x="134" y="14"/>
                    <a:pt x="189" y="25"/>
                  </a:cubicBezTo>
                  <a:lnTo>
                    <a:pt x="149" y="227"/>
                  </a:lnTo>
                  <a:cubicBezTo>
                    <a:pt x="100" y="217"/>
                    <a:pt x="50" y="210"/>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7" name="Freeform 55">
              <a:extLst>
                <a:ext uri="{FF2B5EF4-FFF2-40B4-BE49-F238E27FC236}">
                  <a16:creationId xmlns:a16="http://schemas.microsoft.com/office/drawing/2014/main" id="{44AF2FA8-CD99-2F16-C1A0-1CA24E86D1D6}"/>
                </a:ext>
              </a:extLst>
            </p:cNvPr>
            <p:cNvSpPr>
              <a:spLocks/>
            </p:cNvSpPr>
            <p:nvPr/>
          </p:nvSpPr>
          <p:spPr bwMode="auto">
            <a:xfrm>
              <a:off x="6212070" y="2286694"/>
              <a:ext cx="242887" cy="313326"/>
            </a:xfrm>
            <a:custGeom>
              <a:avLst/>
              <a:gdLst>
                <a:gd name="T0" fmla="*/ 0 w 168"/>
                <a:gd name="T1" fmla="*/ 206 h 213"/>
                <a:gd name="T2" fmla="*/ 0 w 168"/>
                <a:gd name="T3" fmla="*/ 206 h 213"/>
                <a:gd name="T4" fmla="*/ 0 w 168"/>
                <a:gd name="T5" fmla="*/ 206 h 213"/>
                <a:gd name="T6" fmla="*/ 0 w 168"/>
                <a:gd name="T7" fmla="*/ 0 h 213"/>
                <a:gd name="T8" fmla="*/ 0 w 168"/>
                <a:gd name="T9" fmla="*/ 0 h 213"/>
                <a:gd name="T10" fmla="*/ 168 w 168"/>
                <a:gd name="T11" fmla="*/ 8 h 213"/>
                <a:gd name="T12" fmla="*/ 148 w 168"/>
                <a:gd name="T13" fmla="*/ 213 h 213"/>
                <a:gd name="T14" fmla="*/ 0 w 168"/>
                <a:gd name="T15" fmla="*/ 206 h 2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213">
                  <a:moveTo>
                    <a:pt x="0" y="206"/>
                  </a:moveTo>
                  <a:lnTo>
                    <a:pt x="0" y="206"/>
                  </a:lnTo>
                  <a:lnTo>
                    <a:pt x="0" y="206"/>
                  </a:lnTo>
                  <a:lnTo>
                    <a:pt x="0" y="0"/>
                  </a:lnTo>
                  <a:lnTo>
                    <a:pt x="0" y="0"/>
                  </a:lnTo>
                  <a:cubicBezTo>
                    <a:pt x="57" y="0"/>
                    <a:pt x="113" y="3"/>
                    <a:pt x="168" y="8"/>
                  </a:cubicBezTo>
                  <a:lnTo>
                    <a:pt x="148" y="213"/>
                  </a:lnTo>
                  <a:cubicBezTo>
                    <a:pt x="99" y="208"/>
                    <a:pt x="50" y="206"/>
                    <a:pt x="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8" name="Freeform 57">
              <a:extLst>
                <a:ext uri="{FF2B5EF4-FFF2-40B4-BE49-F238E27FC236}">
                  <a16:creationId xmlns:a16="http://schemas.microsoft.com/office/drawing/2014/main" id="{67E040B8-BC2F-D952-3841-AEAE90A52236}"/>
                </a:ext>
              </a:extLst>
            </p:cNvPr>
            <p:cNvSpPr>
              <a:spLocks/>
            </p:cNvSpPr>
            <p:nvPr/>
          </p:nvSpPr>
          <p:spPr bwMode="auto">
            <a:xfrm>
              <a:off x="6212070" y="1764486"/>
              <a:ext cx="225886" cy="308468"/>
            </a:xfrm>
            <a:custGeom>
              <a:avLst/>
              <a:gdLst>
                <a:gd name="T0" fmla="*/ 0 w 156"/>
                <a:gd name="T1" fmla="*/ 206 h 211"/>
                <a:gd name="T2" fmla="*/ 0 w 156"/>
                <a:gd name="T3" fmla="*/ 206 h 211"/>
                <a:gd name="T4" fmla="*/ 0 w 156"/>
                <a:gd name="T5" fmla="*/ 206 h 211"/>
                <a:gd name="T6" fmla="*/ 0 w 156"/>
                <a:gd name="T7" fmla="*/ 0 h 211"/>
                <a:gd name="T8" fmla="*/ 0 w 156"/>
                <a:gd name="T9" fmla="*/ 0 h 211"/>
                <a:gd name="T10" fmla="*/ 156 w 156"/>
                <a:gd name="T11" fmla="*/ 6 h 211"/>
                <a:gd name="T12" fmla="*/ 140 w 156"/>
                <a:gd name="T13" fmla="*/ 211 h 211"/>
                <a:gd name="T14" fmla="*/ 0 w 156"/>
                <a:gd name="T15" fmla="*/ 206 h 2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6" h="211">
                  <a:moveTo>
                    <a:pt x="0" y="206"/>
                  </a:moveTo>
                  <a:lnTo>
                    <a:pt x="0" y="206"/>
                  </a:lnTo>
                  <a:lnTo>
                    <a:pt x="0" y="206"/>
                  </a:lnTo>
                  <a:lnTo>
                    <a:pt x="0" y="0"/>
                  </a:lnTo>
                  <a:lnTo>
                    <a:pt x="0" y="0"/>
                  </a:lnTo>
                  <a:cubicBezTo>
                    <a:pt x="53" y="0"/>
                    <a:pt x="104" y="2"/>
                    <a:pt x="156" y="6"/>
                  </a:cubicBezTo>
                  <a:lnTo>
                    <a:pt x="140" y="211"/>
                  </a:lnTo>
                  <a:cubicBezTo>
                    <a:pt x="94" y="208"/>
                    <a:pt x="47" y="206"/>
                    <a:pt x="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9" name="Freeform 59">
              <a:extLst>
                <a:ext uri="{FF2B5EF4-FFF2-40B4-BE49-F238E27FC236}">
                  <a16:creationId xmlns:a16="http://schemas.microsoft.com/office/drawing/2014/main" id="{5BF4260F-6DE5-A863-9A54-41A6EC491E4D}"/>
                </a:ext>
              </a:extLst>
            </p:cNvPr>
            <p:cNvSpPr>
              <a:spLocks/>
            </p:cNvSpPr>
            <p:nvPr/>
          </p:nvSpPr>
          <p:spPr bwMode="auto">
            <a:xfrm>
              <a:off x="6416096" y="1774202"/>
              <a:ext cx="250175" cy="323041"/>
            </a:xfrm>
            <a:custGeom>
              <a:avLst/>
              <a:gdLst>
                <a:gd name="T0" fmla="*/ 0 w 173"/>
                <a:gd name="T1" fmla="*/ 205 h 221"/>
                <a:gd name="T2" fmla="*/ 0 w 173"/>
                <a:gd name="T3" fmla="*/ 205 h 221"/>
                <a:gd name="T4" fmla="*/ 16 w 173"/>
                <a:gd name="T5" fmla="*/ 0 h 221"/>
                <a:gd name="T6" fmla="*/ 173 w 173"/>
                <a:gd name="T7" fmla="*/ 18 h 221"/>
                <a:gd name="T8" fmla="*/ 142 w 173"/>
                <a:gd name="T9" fmla="*/ 221 h 221"/>
                <a:gd name="T10" fmla="*/ 0 w 173"/>
                <a:gd name="T11" fmla="*/ 205 h 221"/>
              </a:gdLst>
              <a:ahLst/>
              <a:cxnLst>
                <a:cxn ang="0">
                  <a:pos x="T0" y="T1"/>
                </a:cxn>
                <a:cxn ang="0">
                  <a:pos x="T2" y="T3"/>
                </a:cxn>
                <a:cxn ang="0">
                  <a:pos x="T4" y="T5"/>
                </a:cxn>
                <a:cxn ang="0">
                  <a:pos x="T6" y="T7"/>
                </a:cxn>
                <a:cxn ang="0">
                  <a:pos x="T8" y="T9"/>
                </a:cxn>
                <a:cxn ang="0">
                  <a:pos x="T10" y="T11"/>
                </a:cxn>
              </a:cxnLst>
              <a:rect l="0" t="0" r="r" b="b"/>
              <a:pathLst>
                <a:path w="173" h="221">
                  <a:moveTo>
                    <a:pt x="0" y="205"/>
                  </a:moveTo>
                  <a:lnTo>
                    <a:pt x="0" y="205"/>
                  </a:lnTo>
                  <a:lnTo>
                    <a:pt x="16" y="0"/>
                  </a:lnTo>
                  <a:cubicBezTo>
                    <a:pt x="69" y="4"/>
                    <a:pt x="121" y="10"/>
                    <a:pt x="173" y="18"/>
                  </a:cubicBezTo>
                  <a:lnTo>
                    <a:pt x="142" y="221"/>
                  </a:lnTo>
                  <a:cubicBezTo>
                    <a:pt x="95" y="214"/>
                    <a:pt x="48" y="209"/>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60" name="Freeform 61">
              <a:extLst>
                <a:ext uri="{FF2B5EF4-FFF2-40B4-BE49-F238E27FC236}">
                  <a16:creationId xmlns:a16="http://schemas.microsoft.com/office/drawing/2014/main" id="{95C87B48-DE83-A4DE-C666-13173C76FD90}"/>
                </a:ext>
              </a:extLst>
            </p:cNvPr>
            <p:cNvSpPr>
              <a:spLocks/>
            </p:cNvSpPr>
            <p:nvPr/>
          </p:nvSpPr>
          <p:spPr bwMode="auto">
            <a:xfrm>
              <a:off x="7246771" y="1995229"/>
              <a:ext cx="335185" cy="369189"/>
            </a:xfrm>
            <a:custGeom>
              <a:avLst/>
              <a:gdLst>
                <a:gd name="T0" fmla="*/ 0 w 229"/>
                <a:gd name="T1" fmla="*/ 190 h 253"/>
                <a:gd name="T2" fmla="*/ 0 w 229"/>
                <a:gd name="T3" fmla="*/ 190 h 253"/>
                <a:gd name="T4" fmla="*/ 79 w 229"/>
                <a:gd name="T5" fmla="*/ 0 h 253"/>
                <a:gd name="T6" fmla="*/ 229 w 229"/>
                <a:gd name="T7" fmla="*/ 70 h 253"/>
                <a:gd name="T8" fmla="*/ 136 w 229"/>
                <a:gd name="T9" fmla="*/ 253 h 253"/>
                <a:gd name="T10" fmla="*/ 0 w 229"/>
                <a:gd name="T11" fmla="*/ 190 h 253"/>
              </a:gdLst>
              <a:ahLst/>
              <a:cxnLst>
                <a:cxn ang="0">
                  <a:pos x="T0" y="T1"/>
                </a:cxn>
                <a:cxn ang="0">
                  <a:pos x="T2" y="T3"/>
                </a:cxn>
                <a:cxn ang="0">
                  <a:pos x="T4" y="T5"/>
                </a:cxn>
                <a:cxn ang="0">
                  <a:pos x="T6" y="T7"/>
                </a:cxn>
                <a:cxn ang="0">
                  <a:pos x="T8" y="T9"/>
                </a:cxn>
                <a:cxn ang="0">
                  <a:pos x="T10" y="T11"/>
                </a:cxn>
              </a:cxnLst>
              <a:rect l="0" t="0" r="r" b="b"/>
              <a:pathLst>
                <a:path w="229" h="253">
                  <a:moveTo>
                    <a:pt x="0" y="190"/>
                  </a:moveTo>
                  <a:lnTo>
                    <a:pt x="0" y="190"/>
                  </a:lnTo>
                  <a:lnTo>
                    <a:pt x="79" y="0"/>
                  </a:lnTo>
                  <a:cubicBezTo>
                    <a:pt x="130" y="22"/>
                    <a:pt x="180" y="45"/>
                    <a:pt x="229" y="70"/>
                  </a:cubicBezTo>
                  <a:lnTo>
                    <a:pt x="136" y="253"/>
                  </a:lnTo>
                  <a:cubicBezTo>
                    <a:pt x="91" y="231"/>
                    <a:pt x="46" y="210"/>
                    <a:pt x="0" y="19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61" name="Freeform 63">
              <a:extLst>
                <a:ext uri="{FF2B5EF4-FFF2-40B4-BE49-F238E27FC236}">
                  <a16:creationId xmlns:a16="http://schemas.microsoft.com/office/drawing/2014/main" id="{40B26872-476B-3A62-C874-D5E5C1F57923}"/>
                </a:ext>
              </a:extLst>
            </p:cNvPr>
            <p:cNvSpPr>
              <a:spLocks/>
            </p:cNvSpPr>
            <p:nvPr/>
          </p:nvSpPr>
          <p:spPr bwMode="auto">
            <a:xfrm>
              <a:off x="7802983" y="2342558"/>
              <a:ext cx="352188" cy="369189"/>
            </a:xfrm>
            <a:custGeom>
              <a:avLst/>
              <a:gdLst>
                <a:gd name="T0" fmla="*/ 0 w 242"/>
                <a:gd name="T1" fmla="*/ 166 h 252"/>
                <a:gd name="T2" fmla="*/ 0 w 242"/>
                <a:gd name="T3" fmla="*/ 166 h 252"/>
                <a:gd name="T4" fmla="*/ 121 w 242"/>
                <a:gd name="T5" fmla="*/ 0 h 252"/>
                <a:gd name="T6" fmla="*/ 242 w 242"/>
                <a:gd name="T7" fmla="*/ 95 h 252"/>
                <a:gd name="T8" fmla="*/ 110 w 242"/>
                <a:gd name="T9" fmla="*/ 252 h 252"/>
                <a:gd name="T10" fmla="*/ 0 w 242"/>
                <a:gd name="T11" fmla="*/ 166 h 252"/>
              </a:gdLst>
              <a:ahLst/>
              <a:cxnLst>
                <a:cxn ang="0">
                  <a:pos x="T0" y="T1"/>
                </a:cxn>
                <a:cxn ang="0">
                  <a:pos x="T2" y="T3"/>
                </a:cxn>
                <a:cxn ang="0">
                  <a:pos x="T4" y="T5"/>
                </a:cxn>
                <a:cxn ang="0">
                  <a:pos x="T6" y="T7"/>
                </a:cxn>
                <a:cxn ang="0">
                  <a:pos x="T8" y="T9"/>
                </a:cxn>
                <a:cxn ang="0">
                  <a:pos x="T10" y="T11"/>
                </a:cxn>
              </a:cxnLst>
              <a:rect l="0" t="0" r="r" b="b"/>
              <a:pathLst>
                <a:path w="242" h="252">
                  <a:moveTo>
                    <a:pt x="0" y="166"/>
                  </a:moveTo>
                  <a:lnTo>
                    <a:pt x="0" y="166"/>
                  </a:lnTo>
                  <a:lnTo>
                    <a:pt x="121" y="0"/>
                  </a:lnTo>
                  <a:cubicBezTo>
                    <a:pt x="163" y="30"/>
                    <a:pt x="203" y="62"/>
                    <a:pt x="242" y="95"/>
                  </a:cubicBezTo>
                  <a:lnTo>
                    <a:pt x="110" y="252"/>
                  </a:lnTo>
                  <a:cubicBezTo>
                    <a:pt x="74" y="222"/>
                    <a:pt x="38" y="193"/>
                    <a:pt x="0" y="16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62" name="Freeform 65">
              <a:extLst>
                <a:ext uri="{FF2B5EF4-FFF2-40B4-BE49-F238E27FC236}">
                  <a16:creationId xmlns:a16="http://schemas.microsoft.com/office/drawing/2014/main" id="{49EB5DBF-2D44-1046-9B38-A199EFAFA7F6}"/>
                </a:ext>
              </a:extLst>
            </p:cNvPr>
            <p:cNvSpPr>
              <a:spLocks/>
            </p:cNvSpPr>
            <p:nvPr/>
          </p:nvSpPr>
          <p:spPr bwMode="auto">
            <a:xfrm>
              <a:off x="7445939" y="2097241"/>
              <a:ext cx="342472" cy="374047"/>
            </a:xfrm>
            <a:custGeom>
              <a:avLst/>
              <a:gdLst>
                <a:gd name="T0" fmla="*/ 0 w 235"/>
                <a:gd name="T1" fmla="*/ 183 h 255"/>
                <a:gd name="T2" fmla="*/ 0 w 235"/>
                <a:gd name="T3" fmla="*/ 183 h 255"/>
                <a:gd name="T4" fmla="*/ 93 w 235"/>
                <a:gd name="T5" fmla="*/ 0 h 255"/>
                <a:gd name="T6" fmla="*/ 235 w 235"/>
                <a:gd name="T7" fmla="*/ 80 h 255"/>
                <a:gd name="T8" fmla="*/ 127 w 235"/>
                <a:gd name="T9" fmla="*/ 255 h 255"/>
                <a:gd name="T10" fmla="*/ 0 w 235"/>
                <a:gd name="T11" fmla="*/ 183 h 255"/>
              </a:gdLst>
              <a:ahLst/>
              <a:cxnLst>
                <a:cxn ang="0">
                  <a:pos x="T0" y="T1"/>
                </a:cxn>
                <a:cxn ang="0">
                  <a:pos x="T2" y="T3"/>
                </a:cxn>
                <a:cxn ang="0">
                  <a:pos x="T4" y="T5"/>
                </a:cxn>
                <a:cxn ang="0">
                  <a:pos x="T6" y="T7"/>
                </a:cxn>
                <a:cxn ang="0">
                  <a:pos x="T8" y="T9"/>
                </a:cxn>
                <a:cxn ang="0">
                  <a:pos x="T10" y="T11"/>
                </a:cxn>
              </a:cxnLst>
              <a:rect l="0" t="0" r="r" b="b"/>
              <a:pathLst>
                <a:path w="235" h="255">
                  <a:moveTo>
                    <a:pt x="0" y="183"/>
                  </a:moveTo>
                  <a:lnTo>
                    <a:pt x="0" y="183"/>
                  </a:lnTo>
                  <a:lnTo>
                    <a:pt x="93" y="0"/>
                  </a:lnTo>
                  <a:cubicBezTo>
                    <a:pt x="142" y="25"/>
                    <a:pt x="189" y="52"/>
                    <a:pt x="235" y="80"/>
                  </a:cubicBezTo>
                  <a:lnTo>
                    <a:pt x="127" y="255"/>
                  </a:lnTo>
                  <a:cubicBezTo>
                    <a:pt x="86" y="229"/>
                    <a:pt x="43" y="206"/>
                    <a:pt x="0" y="18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63" name="Freeform 67">
              <a:extLst>
                <a:ext uri="{FF2B5EF4-FFF2-40B4-BE49-F238E27FC236}">
                  <a16:creationId xmlns:a16="http://schemas.microsoft.com/office/drawing/2014/main" id="{3C37252E-C49D-1815-6E2E-BE1DABBFD9A0}"/>
                </a:ext>
              </a:extLst>
            </p:cNvPr>
            <p:cNvSpPr>
              <a:spLocks/>
            </p:cNvSpPr>
            <p:nvPr/>
          </p:nvSpPr>
          <p:spPr bwMode="auto">
            <a:xfrm>
              <a:off x="7630533" y="2213827"/>
              <a:ext cx="347330" cy="371619"/>
            </a:xfrm>
            <a:custGeom>
              <a:avLst/>
              <a:gdLst>
                <a:gd name="T0" fmla="*/ 0 w 238"/>
                <a:gd name="T1" fmla="*/ 175 h 254"/>
                <a:gd name="T2" fmla="*/ 0 w 238"/>
                <a:gd name="T3" fmla="*/ 175 h 254"/>
                <a:gd name="T4" fmla="*/ 108 w 238"/>
                <a:gd name="T5" fmla="*/ 0 h 254"/>
                <a:gd name="T6" fmla="*/ 238 w 238"/>
                <a:gd name="T7" fmla="*/ 88 h 254"/>
                <a:gd name="T8" fmla="*/ 117 w 238"/>
                <a:gd name="T9" fmla="*/ 254 h 254"/>
                <a:gd name="T10" fmla="*/ 0 w 238"/>
                <a:gd name="T11" fmla="*/ 175 h 254"/>
              </a:gdLst>
              <a:ahLst/>
              <a:cxnLst>
                <a:cxn ang="0">
                  <a:pos x="T0" y="T1"/>
                </a:cxn>
                <a:cxn ang="0">
                  <a:pos x="T2" y="T3"/>
                </a:cxn>
                <a:cxn ang="0">
                  <a:pos x="T4" y="T5"/>
                </a:cxn>
                <a:cxn ang="0">
                  <a:pos x="T6" y="T7"/>
                </a:cxn>
                <a:cxn ang="0">
                  <a:pos x="T8" y="T9"/>
                </a:cxn>
                <a:cxn ang="0">
                  <a:pos x="T10" y="T11"/>
                </a:cxn>
              </a:cxnLst>
              <a:rect l="0" t="0" r="r" b="b"/>
              <a:pathLst>
                <a:path w="238" h="254">
                  <a:moveTo>
                    <a:pt x="0" y="175"/>
                  </a:moveTo>
                  <a:lnTo>
                    <a:pt x="0" y="175"/>
                  </a:lnTo>
                  <a:lnTo>
                    <a:pt x="108" y="0"/>
                  </a:lnTo>
                  <a:cubicBezTo>
                    <a:pt x="152" y="28"/>
                    <a:pt x="196" y="57"/>
                    <a:pt x="238" y="88"/>
                  </a:cubicBezTo>
                  <a:lnTo>
                    <a:pt x="117" y="254"/>
                  </a:lnTo>
                  <a:cubicBezTo>
                    <a:pt x="79" y="226"/>
                    <a:pt x="40" y="200"/>
                    <a:pt x="0" y="17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60" name="Freeform 69">
              <a:extLst>
                <a:ext uri="{FF2B5EF4-FFF2-40B4-BE49-F238E27FC236}">
                  <a16:creationId xmlns:a16="http://schemas.microsoft.com/office/drawing/2014/main" id="{A5F33E51-6AB2-D893-0FB7-EB3FF07C7A2C}"/>
                </a:ext>
              </a:extLst>
            </p:cNvPr>
            <p:cNvSpPr>
              <a:spLocks/>
            </p:cNvSpPr>
            <p:nvPr/>
          </p:nvSpPr>
          <p:spPr bwMode="auto">
            <a:xfrm>
              <a:off x="6622549" y="1800919"/>
              <a:ext cx="279321" cy="337614"/>
            </a:xfrm>
            <a:custGeom>
              <a:avLst/>
              <a:gdLst>
                <a:gd name="T0" fmla="*/ 0 w 191"/>
                <a:gd name="T1" fmla="*/ 203 h 231"/>
                <a:gd name="T2" fmla="*/ 0 w 191"/>
                <a:gd name="T3" fmla="*/ 203 h 231"/>
                <a:gd name="T4" fmla="*/ 31 w 191"/>
                <a:gd name="T5" fmla="*/ 0 h 231"/>
                <a:gd name="T6" fmla="*/ 191 w 191"/>
                <a:gd name="T7" fmla="*/ 31 h 231"/>
                <a:gd name="T8" fmla="*/ 144 w 191"/>
                <a:gd name="T9" fmla="*/ 231 h 231"/>
                <a:gd name="T10" fmla="*/ 0 w 191"/>
                <a:gd name="T11" fmla="*/ 203 h 231"/>
              </a:gdLst>
              <a:ahLst/>
              <a:cxnLst>
                <a:cxn ang="0">
                  <a:pos x="T0" y="T1"/>
                </a:cxn>
                <a:cxn ang="0">
                  <a:pos x="T2" y="T3"/>
                </a:cxn>
                <a:cxn ang="0">
                  <a:pos x="T4" y="T5"/>
                </a:cxn>
                <a:cxn ang="0">
                  <a:pos x="T6" y="T7"/>
                </a:cxn>
                <a:cxn ang="0">
                  <a:pos x="T8" y="T9"/>
                </a:cxn>
                <a:cxn ang="0">
                  <a:pos x="T10" y="T11"/>
                </a:cxn>
              </a:cxnLst>
              <a:rect l="0" t="0" r="r" b="b"/>
              <a:pathLst>
                <a:path w="191" h="231">
                  <a:moveTo>
                    <a:pt x="0" y="203"/>
                  </a:moveTo>
                  <a:lnTo>
                    <a:pt x="0" y="203"/>
                  </a:lnTo>
                  <a:lnTo>
                    <a:pt x="31" y="0"/>
                  </a:lnTo>
                  <a:cubicBezTo>
                    <a:pt x="85" y="8"/>
                    <a:pt x="138" y="19"/>
                    <a:pt x="191" y="31"/>
                  </a:cubicBezTo>
                  <a:lnTo>
                    <a:pt x="144" y="231"/>
                  </a:lnTo>
                  <a:cubicBezTo>
                    <a:pt x="97" y="220"/>
                    <a:pt x="48" y="211"/>
                    <a:pt x="0"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61" name="Freeform 71">
              <a:extLst>
                <a:ext uri="{FF2B5EF4-FFF2-40B4-BE49-F238E27FC236}">
                  <a16:creationId xmlns:a16="http://schemas.microsoft.com/office/drawing/2014/main" id="{9CCB003E-F9B7-B2A3-6D3D-78F609B7DCD1}"/>
                </a:ext>
              </a:extLst>
            </p:cNvPr>
            <p:cNvSpPr>
              <a:spLocks/>
            </p:cNvSpPr>
            <p:nvPr/>
          </p:nvSpPr>
          <p:spPr bwMode="auto">
            <a:xfrm>
              <a:off x="6831433" y="1844638"/>
              <a:ext cx="303610" cy="352188"/>
            </a:xfrm>
            <a:custGeom>
              <a:avLst/>
              <a:gdLst>
                <a:gd name="T0" fmla="*/ 0 w 207"/>
                <a:gd name="T1" fmla="*/ 200 h 240"/>
                <a:gd name="T2" fmla="*/ 0 w 207"/>
                <a:gd name="T3" fmla="*/ 200 h 240"/>
                <a:gd name="T4" fmla="*/ 47 w 207"/>
                <a:gd name="T5" fmla="*/ 0 h 240"/>
                <a:gd name="T6" fmla="*/ 207 w 207"/>
                <a:gd name="T7" fmla="*/ 45 h 240"/>
                <a:gd name="T8" fmla="*/ 144 w 207"/>
                <a:gd name="T9" fmla="*/ 240 h 240"/>
                <a:gd name="T10" fmla="*/ 0 w 207"/>
                <a:gd name="T11" fmla="*/ 200 h 240"/>
              </a:gdLst>
              <a:ahLst/>
              <a:cxnLst>
                <a:cxn ang="0">
                  <a:pos x="T0" y="T1"/>
                </a:cxn>
                <a:cxn ang="0">
                  <a:pos x="T2" y="T3"/>
                </a:cxn>
                <a:cxn ang="0">
                  <a:pos x="T4" y="T5"/>
                </a:cxn>
                <a:cxn ang="0">
                  <a:pos x="T6" y="T7"/>
                </a:cxn>
                <a:cxn ang="0">
                  <a:pos x="T8" y="T9"/>
                </a:cxn>
                <a:cxn ang="0">
                  <a:pos x="T10" y="T11"/>
                </a:cxn>
              </a:cxnLst>
              <a:rect l="0" t="0" r="r" b="b"/>
              <a:pathLst>
                <a:path w="207" h="240">
                  <a:moveTo>
                    <a:pt x="0" y="200"/>
                  </a:moveTo>
                  <a:lnTo>
                    <a:pt x="0" y="200"/>
                  </a:lnTo>
                  <a:lnTo>
                    <a:pt x="47" y="0"/>
                  </a:lnTo>
                  <a:cubicBezTo>
                    <a:pt x="101" y="13"/>
                    <a:pt x="155" y="28"/>
                    <a:pt x="207" y="45"/>
                  </a:cubicBezTo>
                  <a:lnTo>
                    <a:pt x="144" y="240"/>
                  </a:lnTo>
                  <a:cubicBezTo>
                    <a:pt x="97" y="225"/>
                    <a:pt x="49" y="212"/>
                    <a:pt x="0"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62" name="Freeform 73">
              <a:extLst>
                <a:ext uri="{FF2B5EF4-FFF2-40B4-BE49-F238E27FC236}">
                  <a16:creationId xmlns:a16="http://schemas.microsoft.com/office/drawing/2014/main" id="{3007A8CD-C709-4426-5477-DEB0909B39D3}"/>
                </a:ext>
              </a:extLst>
            </p:cNvPr>
            <p:cNvSpPr>
              <a:spLocks/>
            </p:cNvSpPr>
            <p:nvPr/>
          </p:nvSpPr>
          <p:spPr bwMode="auto">
            <a:xfrm>
              <a:off x="7042746" y="1912647"/>
              <a:ext cx="320611" cy="359474"/>
            </a:xfrm>
            <a:custGeom>
              <a:avLst/>
              <a:gdLst>
                <a:gd name="T0" fmla="*/ 0 w 220"/>
                <a:gd name="T1" fmla="*/ 195 h 247"/>
                <a:gd name="T2" fmla="*/ 0 w 220"/>
                <a:gd name="T3" fmla="*/ 195 h 247"/>
                <a:gd name="T4" fmla="*/ 63 w 220"/>
                <a:gd name="T5" fmla="*/ 0 h 247"/>
                <a:gd name="T6" fmla="*/ 220 w 220"/>
                <a:gd name="T7" fmla="*/ 57 h 247"/>
                <a:gd name="T8" fmla="*/ 141 w 220"/>
                <a:gd name="T9" fmla="*/ 247 h 247"/>
                <a:gd name="T10" fmla="*/ 0 w 220"/>
                <a:gd name="T11" fmla="*/ 195 h 247"/>
              </a:gdLst>
              <a:ahLst/>
              <a:cxnLst>
                <a:cxn ang="0">
                  <a:pos x="T0" y="T1"/>
                </a:cxn>
                <a:cxn ang="0">
                  <a:pos x="T2" y="T3"/>
                </a:cxn>
                <a:cxn ang="0">
                  <a:pos x="T4" y="T5"/>
                </a:cxn>
                <a:cxn ang="0">
                  <a:pos x="T6" y="T7"/>
                </a:cxn>
                <a:cxn ang="0">
                  <a:pos x="T8" y="T9"/>
                </a:cxn>
                <a:cxn ang="0">
                  <a:pos x="T10" y="T11"/>
                </a:cxn>
              </a:cxnLst>
              <a:rect l="0" t="0" r="r" b="b"/>
              <a:pathLst>
                <a:path w="220" h="247">
                  <a:moveTo>
                    <a:pt x="0" y="195"/>
                  </a:moveTo>
                  <a:lnTo>
                    <a:pt x="0" y="195"/>
                  </a:lnTo>
                  <a:lnTo>
                    <a:pt x="63" y="0"/>
                  </a:lnTo>
                  <a:cubicBezTo>
                    <a:pt x="116" y="17"/>
                    <a:pt x="169" y="36"/>
                    <a:pt x="220" y="57"/>
                  </a:cubicBezTo>
                  <a:lnTo>
                    <a:pt x="141" y="247"/>
                  </a:lnTo>
                  <a:cubicBezTo>
                    <a:pt x="95" y="228"/>
                    <a:pt x="48" y="211"/>
                    <a:pt x="0" y="1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63" name="Freeform 75">
              <a:extLst>
                <a:ext uri="{FF2B5EF4-FFF2-40B4-BE49-F238E27FC236}">
                  <a16:creationId xmlns:a16="http://schemas.microsoft.com/office/drawing/2014/main" id="{91A3C4A7-DF76-6FD5-6268-51ACE8795154}"/>
                </a:ext>
              </a:extLst>
            </p:cNvPr>
            <p:cNvSpPr>
              <a:spLocks/>
            </p:cNvSpPr>
            <p:nvPr/>
          </p:nvSpPr>
          <p:spPr bwMode="auto">
            <a:xfrm>
              <a:off x="6212070" y="1244707"/>
              <a:ext cx="245317" cy="308468"/>
            </a:xfrm>
            <a:custGeom>
              <a:avLst/>
              <a:gdLst>
                <a:gd name="T0" fmla="*/ 0 w 169"/>
                <a:gd name="T1" fmla="*/ 205 h 211"/>
                <a:gd name="T2" fmla="*/ 0 w 169"/>
                <a:gd name="T3" fmla="*/ 205 h 211"/>
                <a:gd name="T4" fmla="*/ 0 w 169"/>
                <a:gd name="T5" fmla="*/ 205 h 211"/>
                <a:gd name="T6" fmla="*/ 0 w 169"/>
                <a:gd name="T7" fmla="*/ 0 h 211"/>
                <a:gd name="T8" fmla="*/ 0 w 169"/>
                <a:gd name="T9" fmla="*/ 0 h 211"/>
                <a:gd name="T10" fmla="*/ 169 w 169"/>
                <a:gd name="T11" fmla="*/ 6 h 211"/>
                <a:gd name="T12" fmla="*/ 154 w 169"/>
                <a:gd name="T13" fmla="*/ 211 h 211"/>
                <a:gd name="T14" fmla="*/ 0 w 169"/>
                <a:gd name="T15" fmla="*/ 205 h 2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211">
                  <a:moveTo>
                    <a:pt x="0" y="205"/>
                  </a:moveTo>
                  <a:lnTo>
                    <a:pt x="0" y="205"/>
                  </a:lnTo>
                  <a:lnTo>
                    <a:pt x="0" y="205"/>
                  </a:lnTo>
                  <a:lnTo>
                    <a:pt x="0" y="0"/>
                  </a:lnTo>
                  <a:lnTo>
                    <a:pt x="0" y="0"/>
                  </a:lnTo>
                  <a:cubicBezTo>
                    <a:pt x="57" y="0"/>
                    <a:pt x="113" y="2"/>
                    <a:pt x="169" y="6"/>
                  </a:cubicBezTo>
                  <a:lnTo>
                    <a:pt x="154" y="211"/>
                  </a:lnTo>
                  <a:cubicBezTo>
                    <a:pt x="104" y="207"/>
                    <a:pt x="52" y="205"/>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64" name="Freeform 77">
              <a:extLst>
                <a:ext uri="{FF2B5EF4-FFF2-40B4-BE49-F238E27FC236}">
                  <a16:creationId xmlns:a16="http://schemas.microsoft.com/office/drawing/2014/main" id="{08B2E6F0-BE12-B79E-B9D2-152C69B97C5F}"/>
                </a:ext>
              </a:extLst>
            </p:cNvPr>
            <p:cNvSpPr>
              <a:spLocks/>
            </p:cNvSpPr>
            <p:nvPr/>
          </p:nvSpPr>
          <p:spPr bwMode="auto">
            <a:xfrm>
              <a:off x="6877582" y="1320001"/>
              <a:ext cx="308468" cy="349758"/>
            </a:xfrm>
            <a:custGeom>
              <a:avLst/>
              <a:gdLst>
                <a:gd name="T0" fmla="*/ 0 w 211"/>
                <a:gd name="T1" fmla="*/ 201 h 239"/>
                <a:gd name="T2" fmla="*/ 0 w 211"/>
                <a:gd name="T3" fmla="*/ 201 h 239"/>
                <a:gd name="T4" fmla="*/ 43 w 211"/>
                <a:gd name="T5" fmla="*/ 0 h 239"/>
                <a:gd name="T6" fmla="*/ 211 w 211"/>
                <a:gd name="T7" fmla="*/ 42 h 239"/>
                <a:gd name="T8" fmla="*/ 154 w 211"/>
                <a:gd name="T9" fmla="*/ 239 h 239"/>
                <a:gd name="T10" fmla="*/ 0 w 211"/>
                <a:gd name="T11" fmla="*/ 201 h 239"/>
              </a:gdLst>
              <a:ahLst/>
              <a:cxnLst>
                <a:cxn ang="0">
                  <a:pos x="T0" y="T1"/>
                </a:cxn>
                <a:cxn ang="0">
                  <a:pos x="T2" y="T3"/>
                </a:cxn>
                <a:cxn ang="0">
                  <a:pos x="T4" y="T5"/>
                </a:cxn>
                <a:cxn ang="0">
                  <a:pos x="T6" y="T7"/>
                </a:cxn>
                <a:cxn ang="0">
                  <a:pos x="T8" y="T9"/>
                </a:cxn>
                <a:cxn ang="0">
                  <a:pos x="T10" y="T11"/>
                </a:cxn>
              </a:cxnLst>
              <a:rect l="0" t="0" r="r" b="b"/>
              <a:pathLst>
                <a:path w="211" h="239">
                  <a:moveTo>
                    <a:pt x="0" y="201"/>
                  </a:moveTo>
                  <a:lnTo>
                    <a:pt x="0" y="201"/>
                  </a:lnTo>
                  <a:lnTo>
                    <a:pt x="43" y="0"/>
                  </a:lnTo>
                  <a:cubicBezTo>
                    <a:pt x="100" y="12"/>
                    <a:pt x="156" y="26"/>
                    <a:pt x="211" y="42"/>
                  </a:cubicBezTo>
                  <a:lnTo>
                    <a:pt x="154" y="239"/>
                  </a:lnTo>
                  <a:cubicBezTo>
                    <a:pt x="104" y="225"/>
                    <a:pt x="52" y="212"/>
                    <a:pt x="0" y="20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65" name="Freeform 79">
              <a:extLst>
                <a:ext uri="{FF2B5EF4-FFF2-40B4-BE49-F238E27FC236}">
                  <a16:creationId xmlns:a16="http://schemas.microsoft.com/office/drawing/2014/main" id="{F5D718C7-DE82-64AF-02BC-EF4066662AB4}"/>
                </a:ext>
              </a:extLst>
            </p:cNvPr>
            <p:cNvSpPr>
              <a:spLocks/>
            </p:cNvSpPr>
            <p:nvPr/>
          </p:nvSpPr>
          <p:spPr bwMode="auto">
            <a:xfrm>
              <a:off x="7101039" y="1380724"/>
              <a:ext cx="325469" cy="361903"/>
            </a:xfrm>
            <a:custGeom>
              <a:avLst/>
              <a:gdLst>
                <a:gd name="T0" fmla="*/ 0 w 223"/>
                <a:gd name="T1" fmla="*/ 197 h 247"/>
                <a:gd name="T2" fmla="*/ 0 w 223"/>
                <a:gd name="T3" fmla="*/ 197 h 247"/>
                <a:gd name="T4" fmla="*/ 57 w 223"/>
                <a:gd name="T5" fmla="*/ 0 h 247"/>
                <a:gd name="T6" fmla="*/ 223 w 223"/>
                <a:gd name="T7" fmla="*/ 54 h 247"/>
                <a:gd name="T8" fmla="*/ 152 w 223"/>
                <a:gd name="T9" fmla="*/ 247 h 247"/>
                <a:gd name="T10" fmla="*/ 0 w 223"/>
                <a:gd name="T11" fmla="*/ 197 h 247"/>
              </a:gdLst>
              <a:ahLst/>
              <a:cxnLst>
                <a:cxn ang="0">
                  <a:pos x="T0" y="T1"/>
                </a:cxn>
                <a:cxn ang="0">
                  <a:pos x="T2" y="T3"/>
                </a:cxn>
                <a:cxn ang="0">
                  <a:pos x="T4" y="T5"/>
                </a:cxn>
                <a:cxn ang="0">
                  <a:pos x="T6" y="T7"/>
                </a:cxn>
                <a:cxn ang="0">
                  <a:pos x="T8" y="T9"/>
                </a:cxn>
                <a:cxn ang="0">
                  <a:pos x="T10" y="T11"/>
                </a:cxn>
              </a:cxnLst>
              <a:rect l="0" t="0" r="r" b="b"/>
              <a:pathLst>
                <a:path w="223" h="247">
                  <a:moveTo>
                    <a:pt x="0" y="197"/>
                  </a:moveTo>
                  <a:lnTo>
                    <a:pt x="0" y="197"/>
                  </a:lnTo>
                  <a:lnTo>
                    <a:pt x="57" y="0"/>
                  </a:lnTo>
                  <a:cubicBezTo>
                    <a:pt x="113" y="16"/>
                    <a:pt x="169" y="34"/>
                    <a:pt x="223" y="54"/>
                  </a:cubicBezTo>
                  <a:lnTo>
                    <a:pt x="152" y="247"/>
                  </a:lnTo>
                  <a:cubicBezTo>
                    <a:pt x="102" y="229"/>
                    <a:pt x="52" y="212"/>
                    <a:pt x="0" y="19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66" name="Freeform 81">
              <a:extLst>
                <a:ext uri="{FF2B5EF4-FFF2-40B4-BE49-F238E27FC236}">
                  <a16:creationId xmlns:a16="http://schemas.microsoft.com/office/drawing/2014/main" id="{24C062BC-1119-ACE9-1CD9-ACCAD7785C0E}"/>
                </a:ext>
              </a:extLst>
            </p:cNvPr>
            <p:cNvSpPr>
              <a:spLocks/>
            </p:cNvSpPr>
            <p:nvPr/>
          </p:nvSpPr>
          <p:spPr bwMode="auto">
            <a:xfrm>
              <a:off x="6435527" y="1251993"/>
              <a:ext cx="259890" cy="323041"/>
            </a:xfrm>
            <a:custGeom>
              <a:avLst/>
              <a:gdLst>
                <a:gd name="T0" fmla="*/ 0 w 179"/>
                <a:gd name="T1" fmla="*/ 205 h 220"/>
                <a:gd name="T2" fmla="*/ 0 w 179"/>
                <a:gd name="T3" fmla="*/ 205 h 220"/>
                <a:gd name="T4" fmla="*/ 15 w 179"/>
                <a:gd name="T5" fmla="*/ 0 h 220"/>
                <a:gd name="T6" fmla="*/ 179 w 179"/>
                <a:gd name="T7" fmla="*/ 16 h 220"/>
                <a:gd name="T8" fmla="*/ 150 w 179"/>
                <a:gd name="T9" fmla="*/ 220 h 220"/>
                <a:gd name="T10" fmla="*/ 0 w 179"/>
                <a:gd name="T11" fmla="*/ 205 h 220"/>
              </a:gdLst>
              <a:ahLst/>
              <a:cxnLst>
                <a:cxn ang="0">
                  <a:pos x="T0" y="T1"/>
                </a:cxn>
                <a:cxn ang="0">
                  <a:pos x="T2" y="T3"/>
                </a:cxn>
                <a:cxn ang="0">
                  <a:pos x="T4" y="T5"/>
                </a:cxn>
                <a:cxn ang="0">
                  <a:pos x="T6" y="T7"/>
                </a:cxn>
                <a:cxn ang="0">
                  <a:pos x="T8" y="T9"/>
                </a:cxn>
                <a:cxn ang="0">
                  <a:pos x="T10" y="T11"/>
                </a:cxn>
              </a:cxnLst>
              <a:rect l="0" t="0" r="r" b="b"/>
              <a:pathLst>
                <a:path w="179" h="220">
                  <a:moveTo>
                    <a:pt x="0" y="205"/>
                  </a:moveTo>
                  <a:lnTo>
                    <a:pt x="0" y="205"/>
                  </a:lnTo>
                  <a:lnTo>
                    <a:pt x="15" y="0"/>
                  </a:lnTo>
                  <a:cubicBezTo>
                    <a:pt x="70" y="3"/>
                    <a:pt x="124" y="9"/>
                    <a:pt x="179" y="16"/>
                  </a:cubicBezTo>
                  <a:lnTo>
                    <a:pt x="150" y="220"/>
                  </a:lnTo>
                  <a:cubicBezTo>
                    <a:pt x="101" y="213"/>
                    <a:pt x="51" y="208"/>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67" name="Freeform 83">
              <a:extLst>
                <a:ext uri="{FF2B5EF4-FFF2-40B4-BE49-F238E27FC236}">
                  <a16:creationId xmlns:a16="http://schemas.microsoft.com/office/drawing/2014/main" id="{AA1DA668-2BDA-A21D-1E66-DF0CC28CE6F3}"/>
                </a:ext>
              </a:extLst>
            </p:cNvPr>
            <p:cNvSpPr>
              <a:spLocks/>
            </p:cNvSpPr>
            <p:nvPr/>
          </p:nvSpPr>
          <p:spPr bwMode="auto">
            <a:xfrm>
              <a:off x="7324495" y="1460876"/>
              <a:ext cx="340042" cy="371619"/>
            </a:xfrm>
            <a:custGeom>
              <a:avLst/>
              <a:gdLst>
                <a:gd name="T0" fmla="*/ 0 w 233"/>
                <a:gd name="T1" fmla="*/ 193 h 254"/>
                <a:gd name="T2" fmla="*/ 0 w 233"/>
                <a:gd name="T3" fmla="*/ 193 h 254"/>
                <a:gd name="T4" fmla="*/ 71 w 233"/>
                <a:gd name="T5" fmla="*/ 0 h 254"/>
                <a:gd name="T6" fmla="*/ 233 w 233"/>
                <a:gd name="T7" fmla="*/ 66 h 254"/>
                <a:gd name="T8" fmla="*/ 149 w 233"/>
                <a:gd name="T9" fmla="*/ 254 h 254"/>
                <a:gd name="T10" fmla="*/ 0 w 233"/>
                <a:gd name="T11" fmla="*/ 193 h 254"/>
              </a:gdLst>
              <a:ahLst/>
              <a:cxnLst>
                <a:cxn ang="0">
                  <a:pos x="T0" y="T1"/>
                </a:cxn>
                <a:cxn ang="0">
                  <a:pos x="T2" y="T3"/>
                </a:cxn>
                <a:cxn ang="0">
                  <a:pos x="T4" y="T5"/>
                </a:cxn>
                <a:cxn ang="0">
                  <a:pos x="T6" y="T7"/>
                </a:cxn>
                <a:cxn ang="0">
                  <a:pos x="T8" y="T9"/>
                </a:cxn>
                <a:cxn ang="0">
                  <a:pos x="T10" y="T11"/>
                </a:cxn>
              </a:cxnLst>
              <a:rect l="0" t="0" r="r" b="b"/>
              <a:pathLst>
                <a:path w="233" h="254">
                  <a:moveTo>
                    <a:pt x="0" y="193"/>
                  </a:moveTo>
                  <a:lnTo>
                    <a:pt x="0" y="193"/>
                  </a:lnTo>
                  <a:lnTo>
                    <a:pt x="71" y="0"/>
                  </a:lnTo>
                  <a:cubicBezTo>
                    <a:pt x="126" y="20"/>
                    <a:pt x="180" y="42"/>
                    <a:pt x="233" y="66"/>
                  </a:cubicBezTo>
                  <a:lnTo>
                    <a:pt x="149" y="254"/>
                  </a:lnTo>
                  <a:cubicBezTo>
                    <a:pt x="100" y="232"/>
                    <a:pt x="51" y="211"/>
                    <a:pt x="0" y="19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68" name="Freeform 85">
              <a:extLst>
                <a:ext uri="{FF2B5EF4-FFF2-40B4-BE49-F238E27FC236}">
                  <a16:creationId xmlns:a16="http://schemas.microsoft.com/office/drawing/2014/main" id="{EE4EB99E-EAD6-6715-9619-46FCB0974CC4}"/>
                </a:ext>
              </a:extLst>
            </p:cNvPr>
            <p:cNvSpPr>
              <a:spLocks/>
            </p:cNvSpPr>
            <p:nvPr/>
          </p:nvSpPr>
          <p:spPr bwMode="auto">
            <a:xfrm>
              <a:off x="6654126" y="1276282"/>
              <a:ext cx="286607" cy="337614"/>
            </a:xfrm>
            <a:custGeom>
              <a:avLst/>
              <a:gdLst>
                <a:gd name="T0" fmla="*/ 0 w 196"/>
                <a:gd name="T1" fmla="*/ 204 h 231"/>
                <a:gd name="T2" fmla="*/ 0 w 196"/>
                <a:gd name="T3" fmla="*/ 204 h 231"/>
                <a:gd name="T4" fmla="*/ 29 w 196"/>
                <a:gd name="T5" fmla="*/ 0 h 231"/>
                <a:gd name="T6" fmla="*/ 196 w 196"/>
                <a:gd name="T7" fmla="*/ 30 h 231"/>
                <a:gd name="T8" fmla="*/ 153 w 196"/>
                <a:gd name="T9" fmla="*/ 231 h 231"/>
                <a:gd name="T10" fmla="*/ 0 w 196"/>
                <a:gd name="T11" fmla="*/ 204 h 231"/>
              </a:gdLst>
              <a:ahLst/>
              <a:cxnLst>
                <a:cxn ang="0">
                  <a:pos x="T0" y="T1"/>
                </a:cxn>
                <a:cxn ang="0">
                  <a:pos x="T2" y="T3"/>
                </a:cxn>
                <a:cxn ang="0">
                  <a:pos x="T4" y="T5"/>
                </a:cxn>
                <a:cxn ang="0">
                  <a:pos x="T6" y="T7"/>
                </a:cxn>
                <a:cxn ang="0">
                  <a:pos x="T8" y="T9"/>
                </a:cxn>
                <a:cxn ang="0">
                  <a:pos x="T10" y="T11"/>
                </a:cxn>
              </a:cxnLst>
              <a:rect l="0" t="0" r="r" b="b"/>
              <a:pathLst>
                <a:path w="196" h="231">
                  <a:moveTo>
                    <a:pt x="0" y="204"/>
                  </a:moveTo>
                  <a:lnTo>
                    <a:pt x="0" y="204"/>
                  </a:lnTo>
                  <a:lnTo>
                    <a:pt x="29" y="0"/>
                  </a:lnTo>
                  <a:cubicBezTo>
                    <a:pt x="85" y="8"/>
                    <a:pt x="141" y="18"/>
                    <a:pt x="196" y="30"/>
                  </a:cubicBezTo>
                  <a:lnTo>
                    <a:pt x="153" y="231"/>
                  </a:lnTo>
                  <a:cubicBezTo>
                    <a:pt x="103" y="220"/>
                    <a:pt x="52" y="211"/>
                    <a:pt x="0" y="20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69" name="Freeform 87">
              <a:extLst>
                <a:ext uri="{FF2B5EF4-FFF2-40B4-BE49-F238E27FC236}">
                  <a16:creationId xmlns:a16="http://schemas.microsoft.com/office/drawing/2014/main" id="{30EF0F9D-0113-AD93-BD3B-072DCADBAF2B}"/>
                </a:ext>
              </a:extLst>
            </p:cNvPr>
            <p:cNvSpPr>
              <a:spLocks/>
            </p:cNvSpPr>
            <p:nvPr/>
          </p:nvSpPr>
          <p:spPr bwMode="auto">
            <a:xfrm>
              <a:off x="8123594" y="1934507"/>
              <a:ext cx="369189" cy="378905"/>
            </a:xfrm>
            <a:custGeom>
              <a:avLst/>
              <a:gdLst>
                <a:gd name="T0" fmla="*/ 0 w 253"/>
                <a:gd name="T1" fmla="*/ 165 h 260"/>
                <a:gd name="T2" fmla="*/ 0 w 253"/>
                <a:gd name="T3" fmla="*/ 165 h 260"/>
                <a:gd name="T4" fmla="*/ 122 w 253"/>
                <a:gd name="T5" fmla="*/ 0 h 260"/>
                <a:gd name="T6" fmla="*/ 253 w 253"/>
                <a:gd name="T7" fmla="*/ 103 h 260"/>
                <a:gd name="T8" fmla="*/ 120 w 253"/>
                <a:gd name="T9" fmla="*/ 260 h 260"/>
                <a:gd name="T10" fmla="*/ 0 w 253"/>
                <a:gd name="T11" fmla="*/ 165 h 260"/>
              </a:gdLst>
              <a:ahLst/>
              <a:cxnLst>
                <a:cxn ang="0">
                  <a:pos x="T0" y="T1"/>
                </a:cxn>
                <a:cxn ang="0">
                  <a:pos x="T2" y="T3"/>
                </a:cxn>
                <a:cxn ang="0">
                  <a:pos x="T4" y="T5"/>
                </a:cxn>
                <a:cxn ang="0">
                  <a:pos x="T6" y="T7"/>
                </a:cxn>
                <a:cxn ang="0">
                  <a:pos x="T8" y="T9"/>
                </a:cxn>
                <a:cxn ang="0">
                  <a:pos x="T10" y="T11"/>
                </a:cxn>
              </a:cxnLst>
              <a:rect l="0" t="0" r="r" b="b"/>
              <a:pathLst>
                <a:path w="253" h="260">
                  <a:moveTo>
                    <a:pt x="0" y="165"/>
                  </a:moveTo>
                  <a:lnTo>
                    <a:pt x="0" y="165"/>
                  </a:lnTo>
                  <a:lnTo>
                    <a:pt x="122" y="0"/>
                  </a:lnTo>
                  <a:cubicBezTo>
                    <a:pt x="167" y="33"/>
                    <a:pt x="210" y="67"/>
                    <a:pt x="253" y="103"/>
                  </a:cubicBezTo>
                  <a:lnTo>
                    <a:pt x="120" y="260"/>
                  </a:lnTo>
                  <a:cubicBezTo>
                    <a:pt x="81" y="227"/>
                    <a:pt x="41" y="195"/>
                    <a:pt x="0" y="16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70" name="Freeform 89">
              <a:extLst>
                <a:ext uri="{FF2B5EF4-FFF2-40B4-BE49-F238E27FC236}">
                  <a16:creationId xmlns:a16="http://schemas.microsoft.com/office/drawing/2014/main" id="{DFD1B931-7EE2-5D30-E2EF-4900063728CF}"/>
                </a:ext>
              </a:extLst>
            </p:cNvPr>
            <p:cNvSpPr>
              <a:spLocks/>
            </p:cNvSpPr>
            <p:nvPr/>
          </p:nvSpPr>
          <p:spPr bwMode="auto">
            <a:xfrm>
              <a:off x="7540664" y="1558031"/>
              <a:ext cx="349758" cy="376476"/>
            </a:xfrm>
            <a:custGeom>
              <a:avLst/>
              <a:gdLst>
                <a:gd name="T0" fmla="*/ 0 w 239"/>
                <a:gd name="T1" fmla="*/ 188 h 258"/>
                <a:gd name="T2" fmla="*/ 0 w 239"/>
                <a:gd name="T3" fmla="*/ 188 h 258"/>
                <a:gd name="T4" fmla="*/ 84 w 239"/>
                <a:gd name="T5" fmla="*/ 0 h 258"/>
                <a:gd name="T6" fmla="*/ 239 w 239"/>
                <a:gd name="T7" fmla="*/ 78 h 258"/>
                <a:gd name="T8" fmla="*/ 141 w 239"/>
                <a:gd name="T9" fmla="*/ 258 h 258"/>
                <a:gd name="T10" fmla="*/ 0 w 239"/>
                <a:gd name="T11" fmla="*/ 188 h 258"/>
              </a:gdLst>
              <a:ahLst/>
              <a:cxnLst>
                <a:cxn ang="0">
                  <a:pos x="T0" y="T1"/>
                </a:cxn>
                <a:cxn ang="0">
                  <a:pos x="T2" y="T3"/>
                </a:cxn>
                <a:cxn ang="0">
                  <a:pos x="T4" y="T5"/>
                </a:cxn>
                <a:cxn ang="0">
                  <a:pos x="T6" y="T7"/>
                </a:cxn>
                <a:cxn ang="0">
                  <a:pos x="T8" y="T9"/>
                </a:cxn>
                <a:cxn ang="0">
                  <a:pos x="T10" y="T11"/>
                </a:cxn>
              </a:cxnLst>
              <a:rect l="0" t="0" r="r" b="b"/>
              <a:pathLst>
                <a:path w="239" h="258">
                  <a:moveTo>
                    <a:pt x="0" y="188"/>
                  </a:moveTo>
                  <a:lnTo>
                    <a:pt x="0" y="188"/>
                  </a:lnTo>
                  <a:lnTo>
                    <a:pt x="84" y="0"/>
                  </a:lnTo>
                  <a:cubicBezTo>
                    <a:pt x="137" y="24"/>
                    <a:pt x="189" y="50"/>
                    <a:pt x="239" y="78"/>
                  </a:cubicBezTo>
                  <a:lnTo>
                    <a:pt x="141" y="258"/>
                  </a:lnTo>
                  <a:cubicBezTo>
                    <a:pt x="95" y="233"/>
                    <a:pt x="48" y="210"/>
                    <a:pt x="0" y="18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71" name="Freeform 91">
              <a:extLst>
                <a:ext uri="{FF2B5EF4-FFF2-40B4-BE49-F238E27FC236}">
                  <a16:creationId xmlns:a16="http://schemas.microsoft.com/office/drawing/2014/main" id="{7139ECA7-4E19-21E3-3736-F02F34353631}"/>
                </a:ext>
              </a:extLst>
            </p:cNvPr>
            <p:cNvSpPr>
              <a:spLocks/>
            </p:cNvSpPr>
            <p:nvPr/>
          </p:nvSpPr>
          <p:spPr bwMode="auto">
            <a:xfrm>
              <a:off x="7941429" y="1798490"/>
              <a:ext cx="359473" cy="376476"/>
            </a:xfrm>
            <a:custGeom>
              <a:avLst/>
              <a:gdLst>
                <a:gd name="T0" fmla="*/ 0 w 246"/>
                <a:gd name="T1" fmla="*/ 173 h 258"/>
                <a:gd name="T2" fmla="*/ 0 w 246"/>
                <a:gd name="T3" fmla="*/ 173 h 258"/>
                <a:gd name="T4" fmla="*/ 110 w 246"/>
                <a:gd name="T5" fmla="*/ 0 h 258"/>
                <a:gd name="T6" fmla="*/ 246 w 246"/>
                <a:gd name="T7" fmla="*/ 93 h 258"/>
                <a:gd name="T8" fmla="*/ 124 w 246"/>
                <a:gd name="T9" fmla="*/ 258 h 258"/>
                <a:gd name="T10" fmla="*/ 0 w 246"/>
                <a:gd name="T11" fmla="*/ 173 h 258"/>
              </a:gdLst>
              <a:ahLst/>
              <a:cxnLst>
                <a:cxn ang="0">
                  <a:pos x="T0" y="T1"/>
                </a:cxn>
                <a:cxn ang="0">
                  <a:pos x="T2" y="T3"/>
                </a:cxn>
                <a:cxn ang="0">
                  <a:pos x="T4" y="T5"/>
                </a:cxn>
                <a:cxn ang="0">
                  <a:pos x="T6" y="T7"/>
                </a:cxn>
                <a:cxn ang="0">
                  <a:pos x="T8" y="T9"/>
                </a:cxn>
                <a:cxn ang="0">
                  <a:pos x="T10" y="T11"/>
                </a:cxn>
              </a:cxnLst>
              <a:rect l="0" t="0" r="r" b="b"/>
              <a:pathLst>
                <a:path w="246" h="258">
                  <a:moveTo>
                    <a:pt x="0" y="173"/>
                  </a:moveTo>
                  <a:lnTo>
                    <a:pt x="0" y="173"/>
                  </a:lnTo>
                  <a:lnTo>
                    <a:pt x="110" y="0"/>
                  </a:lnTo>
                  <a:cubicBezTo>
                    <a:pt x="157" y="29"/>
                    <a:pt x="202" y="60"/>
                    <a:pt x="246" y="93"/>
                  </a:cubicBezTo>
                  <a:lnTo>
                    <a:pt x="124" y="258"/>
                  </a:lnTo>
                  <a:cubicBezTo>
                    <a:pt x="84" y="229"/>
                    <a:pt x="43" y="200"/>
                    <a:pt x="0" y="1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72" name="Freeform 93">
              <a:extLst>
                <a:ext uri="{FF2B5EF4-FFF2-40B4-BE49-F238E27FC236}">
                  <a16:creationId xmlns:a16="http://schemas.microsoft.com/office/drawing/2014/main" id="{690BD249-0F10-DE63-CEEE-9F5913FCF5A3}"/>
                </a:ext>
              </a:extLst>
            </p:cNvPr>
            <p:cNvSpPr>
              <a:spLocks/>
            </p:cNvSpPr>
            <p:nvPr/>
          </p:nvSpPr>
          <p:spPr bwMode="auto">
            <a:xfrm>
              <a:off x="7747119" y="1672189"/>
              <a:ext cx="354616" cy="378905"/>
            </a:xfrm>
            <a:custGeom>
              <a:avLst/>
              <a:gdLst>
                <a:gd name="T0" fmla="*/ 0 w 244"/>
                <a:gd name="T1" fmla="*/ 180 h 259"/>
                <a:gd name="T2" fmla="*/ 0 w 244"/>
                <a:gd name="T3" fmla="*/ 180 h 259"/>
                <a:gd name="T4" fmla="*/ 98 w 244"/>
                <a:gd name="T5" fmla="*/ 0 h 259"/>
                <a:gd name="T6" fmla="*/ 244 w 244"/>
                <a:gd name="T7" fmla="*/ 86 h 259"/>
                <a:gd name="T8" fmla="*/ 134 w 244"/>
                <a:gd name="T9" fmla="*/ 259 h 259"/>
                <a:gd name="T10" fmla="*/ 0 w 244"/>
                <a:gd name="T11" fmla="*/ 180 h 259"/>
              </a:gdLst>
              <a:ahLst/>
              <a:cxnLst>
                <a:cxn ang="0">
                  <a:pos x="T0" y="T1"/>
                </a:cxn>
                <a:cxn ang="0">
                  <a:pos x="T2" y="T3"/>
                </a:cxn>
                <a:cxn ang="0">
                  <a:pos x="T4" y="T5"/>
                </a:cxn>
                <a:cxn ang="0">
                  <a:pos x="T6" y="T7"/>
                </a:cxn>
                <a:cxn ang="0">
                  <a:pos x="T8" y="T9"/>
                </a:cxn>
                <a:cxn ang="0">
                  <a:pos x="T10" y="T11"/>
                </a:cxn>
              </a:cxnLst>
              <a:rect l="0" t="0" r="r" b="b"/>
              <a:pathLst>
                <a:path w="244" h="259">
                  <a:moveTo>
                    <a:pt x="0" y="180"/>
                  </a:moveTo>
                  <a:lnTo>
                    <a:pt x="0" y="180"/>
                  </a:lnTo>
                  <a:lnTo>
                    <a:pt x="98" y="0"/>
                  </a:lnTo>
                  <a:cubicBezTo>
                    <a:pt x="148" y="27"/>
                    <a:pt x="197" y="55"/>
                    <a:pt x="244" y="86"/>
                  </a:cubicBezTo>
                  <a:lnTo>
                    <a:pt x="134" y="259"/>
                  </a:lnTo>
                  <a:cubicBezTo>
                    <a:pt x="91" y="231"/>
                    <a:pt x="46" y="205"/>
                    <a:pt x="0"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73" name="Freeform 117">
              <a:extLst>
                <a:ext uri="{FF2B5EF4-FFF2-40B4-BE49-F238E27FC236}">
                  <a16:creationId xmlns:a16="http://schemas.microsoft.com/office/drawing/2014/main" id="{1288ADD0-18FB-8996-E4F3-6004975CD9A6}"/>
                </a:ext>
              </a:extLst>
            </p:cNvPr>
            <p:cNvSpPr>
              <a:spLocks/>
            </p:cNvSpPr>
            <p:nvPr/>
          </p:nvSpPr>
          <p:spPr bwMode="auto">
            <a:xfrm>
              <a:off x="6586117" y="5155196"/>
              <a:ext cx="242887" cy="301181"/>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74" name="Freeform 119">
              <a:extLst>
                <a:ext uri="{FF2B5EF4-FFF2-40B4-BE49-F238E27FC236}">
                  <a16:creationId xmlns:a16="http://schemas.microsoft.com/office/drawing/2014/main" id="{BC63D54D-1AFF-25ED-7ADD-6CBF3A6B7099}"/>
                </a:ext>
              </a:extLst>
            </p:cNvPr>
            <p:cNvSpPr>
              <a:spLocks/>
            </p:cNvSpPr>
            <p:nvPr/>
          </p:nvSpPr>
          <p:spPr bwMode="auto">
            <a:xfrm>
              <a:off x="6586117" y="5677403"/>
              <a:ext cx="242887" cy="301181"/>
            </a:xfrm>
            <a:custGeom>
              <a:avLst/>
              <a:gdLst>
                <a:gd name="T0" fmla="*/ 166 w 166"/>
                <a:gd name="T1" fmla="*/ 205 h 205"/>
                <a:gd name="T2" fmla="*/ 166 w 166"/>
                <a:gd name="T3" fmla="*/ 205 h 205"/>
                <a:gd name="T4" fmla="*/ 0 w 166"/>
                <a:gd name="T5" fmla="*/ 205 h 205"/>
                <a:gd name="T6" fmla="*/ 0 w 166"/>
                <a:gd name="T7" fmla="*/ 0 h 205"/>
                <a:gd name="T8" fmla="*/ 166 w 166"/>
                <a:gd name="T9" fmla="*/ 0 h 205"/>
                <a:gd name="T10" fmla="*/ 166 w 166"/>
                <a:gd name="T11" fmla="*/ 205 h 205"/>
              </a:gdLst>
              <a:ahLst/>
              <a:cxnLst>
                <a:cxn ang="0">
                  <a:pos x="T0" y="T1"/>
                </a:cxn>
                <a:cxn ang="0">
                  <a:pos x="T2" y="T3"/>
                </a:cxn>
                <a:cxn ang="0">
                  <a:pos x="T4" y="T5"/>
                </a:cxn>
                <a:cxn ang="0">
                  <a:pos x="T6" y="T7"/>
                </a:cxn>
                <a:cxn ang="0">
                  <a:pos x="T8" y="T9"/>
                </a:cxn>
                <a:cxn ang="0">
                  <a:pos x="T10" y="T11"/>
                </a:cxn>
              </a:cxnLst>
              <a:rect l="0" t="0" r="r" b="b"/>
              <a:pathLst>
                <a:path w="166" h="205">
                  <a:moveTo>
                    <a:pt x="166" y="205"/>
                  </a:moveTo>
                  <a:lnTo>
                    <a:pt x="166" y="205"/>
                  </a:lnTo>
                  <a:lnTo>
                    <a:pt x="0" y="205"/>
                  </a:lnTo>
                  <a:lnTo>
                    <a:pt x="0" y="0"/>
                  </a:lnTo>
                  <a:lnTo>
                    <a:pt x="166" y="0"/>
                  </a:lnTo>
                  <a:lnTo>
                    <a:pt x="166" y="205"/>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87" name="Freeform 121">
              <a:extLst>
                <a:ext uri="{FF2B5EF4-FFF2-40B4-BE49-F238E27FC236}">
                  <a16:creationId xmlns:a16="http://schemas.microsoft.com/office/drawing/2014/main" id="{05ABA113-B33C-B80B-E8A9-E778E28F3D55}"/>
                </a:ext>
              </a:extLst>
            </p:cNvPr>
            <p:cNvSpPr>
              <a:spLocks/>
            </p:cNvSpPr>
            <p:nvPr/>
          </p:nvSpPr>
          <p:spPr bwMode="auto">
            <a:xfrm>
              <a:off x="5859883" y="6197182"/>
              <a:ext cx="485775" cy="303610"/>
            </a:xfrm>
            <a:custGeom>
              <a:avLst/>
              <a:gdLst>
                <a:gd name="T0" fmla="*/ 333 w 333"/>
                <a:gd name="T1" fmla="*/ 206 h 206"/>
                <a:gd name="T2" fmla="*/ 333 w 333"/>
                <a:gd name="T3" fmla="*/ 206 h 206"/>
                <a:gd name="T4" fmla="*/ 0 w 333"/>
                <a:gd name="T5" fmla="*/ 206 h 206"/>
                <a:gd name="T6" fmla="*/ 0 w 333"/>
                <a:gd name="T7" fmla="*/ 0 h 206"/>
                <a:gd name="T8" fmla="*/ 333 w 333"/>
                <a:gd name="T9" fmla="*/ 0 h 206"/>
                <a:gd name="T10" fmla="*/ 333 w 333"/>
                <a:gd name="T11" fmla="*/ 206 h 206"/>
              </a:gdLst>
              <a:ahLst/>
              <a:cxnLst>
                <a:cxn ang="0">
                  <a:pos x="T0" y="T1"/>
                </a:cxn>
                <a:cxn ang="0">
                  <a:pos x="T2" y="T3"/>
                </a:cxn>
                <a:cxn ang="0">
                  <a:pos x="T4" y="T5"/>
                </a:cxn>
                <a:cxn ang="0">
                  <a:pos x="T6" y="T7"/>
                </a:cxn>
                <a:cxn ang="0">
                  <a:pos x="T8" y="T9"/>
                </a:cxn>
                <a:cxn ang="0">
                  <a:pos x="T10" y="T11"/>
                </a:cxn>
              </a:cxnLst>
              <a:rect l="0" t="0" r="r" b="b"/>
              <a:pathLst>
                <a:path w="333" h="206">
                  <a:moveTo>
                    <a:pt x="333" y="206"/>
                  </a:moveTo>
                  <a:lnTo>
                    <a:pt x="333" y="206"/>
                  </a:lnTo>
                  <a:lnTo>
                    <a:pt x="0" y="206"/>
                  </a:lnTo>
                  <a:lnTo>
                    <a:pt x="0" y="0"/>
                  </a:lnTo>
                  <a:lnTo>
                    <a:pt x="333" y="0"/>
                  </a:lnTo>
                  <a:lnTo>
                    <a:pt x="333"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88" name="Freeform 123">
              <a:extLst>
                <a:ext uri="{FF2B5EF4-FFF2-40B4-BE49-F238E27FC236}">
                  <a16:creationId xmlns:a16="http://schemas.microsoft.com/office/drawing/2014/main" id="{4A4AA7D5-2CF1-A1FA-6F18-DB0D27043FD2}"/>
                </a:ext>
              </a:extLst>
            </p:cNvPr>
            <p:cNvSpPr>
              <a:spLocks/>
            </p:cNvSpPr>
            <p:nvPr/>
          </p:nvSpPr>
          <p:spPr bwMode="auto">
            <a:xfrm>
              <a:off x="5859883" y="5677403"/>
              <a:ext cx="485775" cy="301181"/>
            </a:xfrm>
            <a:custGeom>
              <a:avLst/>
              <a:gdLst>
                <a:gd name="T0" fmla="*/ 333 w 333"/>
                <a:gd name="T1" fmla="*/ 205 h 205"/>
                <a:gd name="T2" fmla="*/ 333 w 333"/>
                <a:gd name="T3" fmla="*/ 205 h 205"/>
                <a:gd name="T4" fmla="*/ 0 w 333"/>
                <a:gd name="T5" fmla="*/ 205 h 205"/>
                <a:gd name="T6" fmla="*/ 0 w 333"/>
                <a:gd name="T7" fmla="*/ 0 h 205"/>
                <a:gd name="T8" fmla="*/ 333 w 333"/>
                <a:gd name="T9" fmla="*/ 0 h 205"/>
                <a:gd name="T10" fmla="*/ 333 w 333"/>
                <a:gd name="T11" fmla="*/ 205 h 205"/>
              </a:gdLst>
              <a:ahLst/>
              <a:cxnLst>
                <a:cxn ang="0">
                  <a:pos x="T0" y="T1"/>
                </a:cxn>
                <a:cxn ang="0">
                  <a:pos x="T2" y="T3"/>
                </a:cxn>
                <a:cxn ang="0">
                  <a:pos x="T4" y="T5"/>
                </a:cxn>
                <a:cxn ang="0">
                  <a:pos x="T6" y="T7"/>
                </a:cxn>
                <a:cxn ang="0">
                  <a:pos x="T8" y="T9"/>
                </a:cxn>
                <a:cxn ang="0">
                  <a:pos x="T10" y="T11"/>
                </a:cxn>
              </a:cxnLst>
              <a:rect l="0" t="0" r="r" b="b"/>
              <a:pathLst>
                <a:path w="333" h="205">
                  <a:moveTo>
                    <a:pt x="333" y="205"/>
                  </a:moveTo>
                  <a:lnTo>
                    <a:pt x="333" y="205"/>
                  </a:lnTo>
                  <a:lnTo>
                    <a:pt x="0" y="205"/>
                  </a:lnTo>
                  <a:lnTo>
                    <a:pt x="0" y="0"/>
                  </a:lnTo>
                  <a:lnTo>
                    <a:pt x="333" y="0"/>
                  </a:lnTo>
                  <a:lnTo>
                    <a:pt x="333" y="205"/>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89" name="Freeform 125">
              <a:extLst>
                <a:ext uri="{FF2B5EF4-FFF2-40B4-BE49-F238E27FC236}">
                  <a16:creationId xmlns:a16="http://schemas.microsoft.com/office/drawing/2014/main" id="{ED32B3D7-E496-2151-EA58-D390CD5588BA}"/>
                </a:ext>
              </a:extLst>
            </p:cNvPr>
            <p:cNvSpPr>
              <a:spLocks/>
            </p:cNvSpPr>
            <p:nvPr/>
          </p:nvSpPr>
          <p:spPr bwMode="auto">
            <a:xfrm>
              <a:off x="5616995" y="5677403"/>
              <a:ext cx="242887" cy="301181"/>
            </a:xfrm>
            <a:custGeom>
              <a:avLst/>
              <a:gdLst>
                <a:gd name="T0" fmla="*/ 167 w 167"/>
                <a:gd name="T1" fmla="*/ 205 h 205"/>
                <a:gd name="T2" fmla="*/ 167 w 167"/>
                <a:gd name="T3" fmla="*/ 205 h 205"/>
                <a:gd name="T4" fmla="*/ 0 w 167"/>
                <a:gd name="T5" fmla="*/ 205 h 205"/>
                <a:gd name="T6" fmla="*/ 0 w 167"/>
                <a:gd name="T7" fmla="*/ 0 h 205"/>
                <a:gd name="T8" fmla="*/ 167 w 167"/>
                <a:gd name="T9" fmla="*/ 0 h 205"/>
                <a:gd name="T10" fmla="*/ 167 w 167"/>
                <a:gd name="T11" fmla="*/ 205 h 205"/>
              </a:gdLst>
              <a:ahLst/>
              <a:cxnLst>
                <a:cxn ang="0">
                  <a:pos x="T0" y="T1"/>
                </a:cxn>
                <a:cxn ang="0">
                  <a:pos x="T2" y="T3"/>
                </a:cxn>
                <a:cxn ang="0">
                  <a:pos x="T4" y="T5"/>
                </a:cxn>
                <a:cxn ang="0">
                  <a:pos x="T6" y="T7"/>
                </a:cxn>
                <a:cxn ang="0">
                  <a:pos x="T8" y="T9"/>
                </a:cxn>
                <a:cxn ang="0">
                  <a:pos x="T10" y="T11"/>
                </a:cxn>
              </a:cxnLst>
              <a:rect l="0" t="0" r="r" b="b"/>
              <a:pathLst>
                <a:path w="167" h="205">
                  <a:moveTo>
                    <a:pt x="167" y="205"/>
                  </a:moveTo>
                  <a:lnTo>
                    <a:pt x="167" y="205"/>
                  </a:lnTo>
                  <a:lnTo>
                    <a:pt x="0" y="205"/>
                  </a:lnTo>
                  <a:lnTo>
                    <a:pt x="0" y="0"/>
                  </a:lnTo>
                  <a:lnTo>
                    <a:pt x="167" y="0"/>
                  </a:lnTo>
                  <a:lnTo>
                    <a:pt x="167" y="205"/>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90" name="Freeform 127">
              <a:extLst>
                <a:ext uri="{FF2B5EF4-FFF2-40B4-BE49-F238E27FC236}">
                  <a16:creationId xmlns:a16="http://schemas.microsoft.com/office/drawing/2014/main" id="{4E2E8CA8-2B15-1247-8E82-0B84617B0D06}"/>
                </a:ext>
              </a:extLst>
            </p:cNvPr>
            <p:cNvSpPr>
              <a:spLocks/>
            </p:cNvSpPr>
            <p:nvPr/>
          </p:nvSpPr>
          <p:spPr bwMode="auto">
            <a:xfrm>
              <a:off x="5374108" y="5677403"/>
              <a:ext cx="242887" cy="301181"/>
            </a:xfrm>
            <a:custGeom>
              <a:avLst/>
              <a:gdLst>
                <a:gd name="T0" fmla="*/ 166 w 166"/>
                <a:gd name="T1" fmla="*/ 205 h 205"/>
                <a:gd name="T2" fmla="*/ 166 w 166"/>
                <a:gd name="T3" fmla="*/ 205 h 205"/>
                <a:gd name="T4" fmla="*/ 0 w 166"/>
                <a:gd name="T5" fmla="*/ 205 h 205"/>
                <a:gd name="T6" fmla="*/ 0 w 166"/>
                <a:gd name="T7" fmla="*/ 0 h 205"/>
                <a:gd name="T8" fmla="*/ 166 w 166"/>
                <a:gd name="T9" fmla="*/ 0 h 205"/>
                <a:gd name="T10" fmla="*/ 166 w 166"/>
                <a:gd name="T11" fmla="*/ 205 h 205"/>
              </a:gdLst>
              <a:ahLst/>
              <a:cxnLst>
                <a:cxn ang="0">
                  <a:pos x="T0" y="T1"/>
                </a:cxn>
                <a:cxn ang="0">
                  <a:pos x="T2" y="T3"/>
                </a:cxn>
                <a:cxn ang="0">
                  <a:pos x="T4" y="T5"/>
                </a:cxn>
                <a:cxn ang="0">
                  <a:pos x="T6" y="T7"/>
                </a:cxn>
                <a:cxn ang="0">
                  <a:pos x="T8" y="T9"/>
                </a:cxn>
                <a:cxn ang="0">
                  <a:pos x="T10" y="T11"/>
                </a:cxn>
              </a:cxnLst>
              <a:rect l="0" t="0" r="r" b="b"/>
              <a:pathLst>
                <a:path w="166" h="205">
                  <a:moveTo>
                    <a:pt x="166" y="205"/>
                  </a:moveTo>
                  <a:lnTo>
                    <a:pt x="166" y="205"/>
                  </a:lnTo>
                  <a:lnTo>
                    <a:pt x="0" y="205"/>
                  </a:lnTo>
                  <a:lnTo>
                    <a:pt x="0" y="0"/>
                  </a:lnTo>
                  <a:lnTo>
                    <a:pt x="166" y="0"/>
                  </a:lnTo>
                  <a:lnTo>
                    <a:pt x="166" y="205"/>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91" name="Freeform 129">
              <a:extLst>
                <a:ext uri="{FF2B5EF4-FFF2-40B4-BE49-F238E27FC236}">
                  <a16:creationId xmlns:a16="http://schemas.microsoft.com/office/drawing/2014/main" id="{6668F190-1605-F90F-8F68-E30C7D866D96}"/>
                </a:ext>
              </a:extLst>
            </p:cNvPr>
            <p:cNvSpPr>
              <a:spLocks/>
            </p:cNvSpPr>
            <p:nvPr/>
          </p:nvSpPr>
          <p:spPr bwMode="auto">
            <a:xfrm>
              <a:off x="5374108" y="6197182"/>
              <a:ext cx="242887" cy="303610"/>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92" name="Freeform 131">
              <a:extLst>
                <a:ext uri="{FF2B5EF4-FFF2-40B4-BE49-F238E27FC236}">
                  <a16:creationId xmlns:a16="http://schemas.microsoft.com/office/drawing/2014/main" id="{AEE0C39E-6D0B-2869-9385-C5EA69CFD6DA}"/>
                </a:ext>
              </a:extLst>
            </p:cNvPr>
            <p:cNvSpPr>
              <a:spLocks/>
            </p:cNvSpPr>
            <p:nvPr/>
          </p:nvSpPr>
          <p:spPr bwMode="auto">
            <a:xfrm>
              <a:off x="7472656" y="5548673"/>
              <a:ext cx="325469" cy="361903"/>
            </a:xfrm>
            <a:custGeom>
              <a:avLst/>
              <a:gdLst>
                <a:gd name="T0" fmla="*/ 145 w 224"/>
                <a:gd name="T1" fmla="*/ 0 h 248"/>
                <a:gd name="T2" fmla="*/ 145 w 224"/>
                <a:gd name="T3" fmla="*/ 0 h 248"/>
                <a:gd name="T4" fmla="*/ 224 w 224"/>
                <a:gd name="T5" fmla="*/ 190 h 248"/>
                <a:gd name="T6" fmla="*/ 53 w 224"/>
                <a:gd name="T7" fmla="*/ 248 h 248"/>
                <a:gd name="T8" fmla="*/ 0 w 224"/>
                <a:gd name="T9" fmla="*/ 49 h 248"/>
                <a:gd name="T10" fmla="*/ 145 w 224"/>
                <a:gd name="T11" fmla="*/ 0 h 248"/>
              </a:gdLst>
              <a:ahLst/>
              <a:cxnLst>
                <a:cxn ang="0">
                  <a:pos x="T0" y="T1"/>
                </a:cxn>
                <a:cxn ang="0">
                  <a:pos x="T2" y="T3"/>
                </a:cxn>
                <a:cxn ang="0">
                  <a:pos x="T4" y="T5"/>
                </a:cxn>
                <a:cxn ang="0">
                  <a:pos x="T6" y="T7"/>
                </a:cxn>
                <a:cxn ang="0">
                  <a:pos x="T8" y="T9"/>
                </a:cxn>
                <a:cxn ang="0">
                  <a:pos x="T10" y="T11"/>
                </a:cxn>
              </a:cxnLst>
              <a:rect l="0" t="0" r="r" b="b"/>
              <a:pathLst>
                <a:path w="224" h="248">
                  <a:moveTo>
                    <a:pt x="145" y="0"/>
                  </a:moveTo>
                  <a:lnTo>
                    <a:pt x="145" y="0"/>
                  </a:lnTo>
                  <a:lnTo>
                    <a:pt x="224" y="190"/>
                  </a:lnTo>
                  <a:cubicBezTo>
                    <a:pt x="168" y="213"/>
                    <a:pt x="111" y="232"/>
                    <a:pt x="53" y="248"/>
                  </a:cubicBezTo>
                  <a:lnTo>
                    <a:pt x="0" y="49"/>
                  </a:lnTo>
                  <a:cubicBezTo>
                    <a:pt x="50" y="36"/>
                    <a:pt x="98" y="20"/>
                    <a:pt x="145"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93" name="Freeform 133">
              <a:extLst>
                <a:ext uri="{FF2B5EF4-FFF2-40B4-BE49-F238E27FC236}">
                  <a16:creationId xmlns:a16="http://schemas.microsoft.com/office/drawing/2014/main" id="{A327FF58-FEC0-B3E7-6384-C2B8DDAE90FF}"/>
                </a:ext>
              </a:extLst>
            </p:cNvPr>
            <p:cNvSpPr>
              <a:spLocks/>
            </p:cNvSpPr>
            <p:nvPr/>
          </p:nvSpPr>
          <p:spPr bwMode="auto">
            <a:xfrm>
              <a:off x="7266202" y="5621540"/>
              <a:ext cx="284179" cy="337614"/>
            </a:xfrm>
            <a:custGeom>
              <a:avLst/>
              <a:gdLst>
                <a:gd name="T0" fmla="*/ 141 w 194"/>
                <a:gd name="T1" fmla="*/ 0 h 232"/>
                <a:gd name="T2" fmla="*/ 141 w 194"/>
                <a:gd name="T3" fmla="*/ 0 h 232"/>
                <a:gd name="T4" fmla="*/ 194 w 194"/>
                <a:gd name="T5" fmla="*/ 199 h 232"/>
                <a:gd name="T6" fmla="*/ 27 w 194"/>
                <a:gd name="T7" fmla="*/ 232 h 232"/>
                <a:gd name="T8" fmla="*/ 0 w 194"/>
                <a:gd name="T9" fmla="*/ 28 h 232"/>
                <a:gd name="T10" fmla="*/ 141 w 194"/>
                <a:gd name="T11" fmla="*/ 0 h 232"/>
              </a:gdLst>
              <a:ahLst/>
              <a:cxnLst>
                <a:cxn ang="0">
                  <a:pos x="T0" y="T1"/>
                </a:cxn>
                <a:cxn ang="0">
                  <a:pos x="T2" y="T3"/>
                </a:cxn>
                <a:cxn ang="0">
                  <a:pos x="T4" y="T5"/>
                </a:cxn>
                <a:cxn ang="0">
                  <a:pos x="T6" y="T7"/>
                </a:cxn>
                <a:cxn ang="0">
                  <a:pos x="T8" y="T9"/>
                </a:cxn>
                <a:cxn ang="0">
                  <a:pos x="T10" y="T11"/>
                </a:cxn>
              </a:cxnLst>
              <a:rect l="0" t="0" r="r" b="b"/>
              <a:pathLst>
                <a:path w="194" h="232">
                  <a:moveTo>
                    <a:pt x="141" y="0"/>
                  </a:moveTo>
                  <a:lnTo>
                    <a:pt x="141" y="0"/>
                  </a:lnTo>
                  <a:lnTo>
                    <a:pt x="194" y="199"/>
                  </a:lnTo>
                  <a:cubicBezTo>
                    <a:pt x="139" y="213"/>
                    <a:pt x="83" y="225"/>
                    <a:pt x="27" y="232"/>
                  </a:cubicBezTo>
                  <a:lnTo>
                    <a:pt x="0" y="28"/>
                  </a:lnTo>
                  <a:cubicBezTo>
                    <a:pt x="48" y="22"/>
                    <a:pt x="95" y="12"/>
                    <a:pt x="141"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94" name="Freeform 135">
              <a:extLst>
                <a:ext uri="{FF2B5EF4-FFF2-40B4-BE49-F238E27FC236}">
                  <a16:creationId xmlns:a16="http://schemas.microsoft.com/office/drawing/2014/main" id="{9830C6D5-3826-D72D-2EB6-1F90937B6DEC}"/>
                </a:ext>
              </a:extLst>
            </p:cNvPr>
            <p:cNvSpPr>
              <a:spLocks/>
            </p:cNvSpPr>
            <p:nvPr/>
          </p:nvSpPr>
          <p:spPr bwMode="auto">
            <a:xfrm>
              <a:off x="7050031" y="5660402"/>
              <a:ext cx="255033" cy="318183"/>
            </a:xfrm>
            <a:custGeom>
              <a:avLst/>
              <a:gdLst>
                <a:gd name="T0" fmla="*/ 149 w 176"/>
                <a:gd name="T1" fmla="*/ 0 h 216"/>
                <a:gd name="T2" fmla="*/ 149 w 176"/>
                <a:gd name="T3" fmla="*/ 0 h 216"/>
                <a:gd name="T4" fmla="*/ 176 w 176"/>
                <a:gd name="T5" fmla="*/ 204 h 216"/>
                <a:gd name="T6" fmla="*/ 0 w 176"/>
                <a:gd name="T7" fmla="*/ 216 h 216"/>
                <a:gd name="T8" fmla="*/ 0 w 176"/>
                <a:gd name="T9" fmla="*/ 10 h 216"/>
                <a:gd name="T10" fmla="*/ 149 w 176"/>
                <a:gd name="T11" fmla="*/ 0 h 216"/>
              </a:gdLst>
              <a:ahLst/>
              <a:cxnLst>
                <a:cxn ang="0">
                  <a:pos x="T0" y="T1"/>
                </a:cxn>
                <a:cxn ang="0">
                  <a:pos x="T2" y="T3"/>
                </a:cxn>
                <a:cxn ang="0">
                  <a:pos x="T4" y="T5"/>
                </a:cxn>
                <a:cxn ang="0">
                  <a:pos x="T6" y="T7"/>
                </a:cxn>
                <a:cxn ang="0">
                  <a:pos x="T8" y="T9"/>
                </a:cxn>
                <a:cxn ang="0">
                  <a:pos x="T10" y="T11"/>
                </a:cxn>
              </a:cxnLst>
              <a:rect l="0" t="0" r="r" b="b"/>
              <a:pathLst>
                <a:path w="176" h="216">
                  <a:moveTo>
                    <a:pt x="149" y="0"/>
                  </a:moveTo>
                  <a:lnTo>
                    <a:pt x="149" y="0"/>
                  </a:lnTo>
                  <a:lnTo>
                    <a:pt x="176" y="204"/>
                  </a:lnTo>
                  <a:cubicBezTo>
                    <a:pt x="118" y="212"/>
                    <a:pt x="59" y="216"/>
                    <a:pt x="0" y="216"/>
                  </a:cubicBezTo>
                  <a:lnTo>
                    <a:pt x="0" y="10"/>
                  </a:lnTo>
                  <a:cubicBezTo>
                    <a:pt x="50" y="10"/>
                    <a:pt x="99" y="7"/>
                    <a:pt x="149"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95" name="Freeform 137">
              <a:extLst>
                <a:ext uri="{FF2B5EF4-FFF2-40B4-BE49-F238E27FC236}">
                  <a16:creationId xmlns:a16="http://schemas.microsoft.com/office/drawing/2014/main" id="{54881D96-FB22-5D70-665F-07F2EB3675A5}"/>
                </a:ext>
              </a:extLst>
            </p:cNvPr>
            <p:cNvSpPr>
              <a:spLocks/>
            </p:cNvSpPr>
            <p:nvPr/>
          </p:nvSpPr>
          <p:spPr bwMode="auto">
            <a:xfrm>
              <a:off x="4677022" y="6155892"/>
              <a:ext cx="272034" cy="330327"/>
            </a:xfrm>
            <a:custGeom>
              <a:avLst/>
              <a:gdLst>
                <a:gd name="T0" fmla="*/ 41 w 186"/>
                <a:gd name="T1" fmla="*/ 0 h 226"/>
                <a:gd name="T2" fmla="*/ 41 w 186"/>
                <a:gd name="T3" fmla="*/ 0 h 226"/>
                <a:gd name="T4" fmla="*/ 0 w 186"/>
                <a:gd name="T5" fmla="*/ 202 h 226"/>
                <a:gd name="T6" fmla="*/ 165 w 186"/>
                <a:gd name="T7" fmla="*/ 226 h 226"/>
                <a:gd name="T8" fmla="*/ 186 w 186"/>
                <a:gd name="T9" fmla="*/ 22 h 226"/>
                <a:gd name="T10" fmla="*/ 41 w 186"/>
                <a:gd name="T11" fmla="*/ 0 h 226"/>
              </a:gdLst>
              <a:ahLst/>
              <a:cxnLst>
                <a:cxn ang="0">
                  <a:pos x="T0" y="T1"/>
                </a:cxn>
                <a:cxn ang="0">
                  <a:pos x="T2" y="T3"/>
                </a:cxn>
                <a:cxn ang="0">
                  <a:pos x="T4" y="T5"/>
                </a:cxn>
                <a:cxn ang="0">
                  <a:pos x="T6" y="T7"/>
                </a:cxn>
                <a:cxn ang="0">
                  <a:pos x="T8" y="T9"/>
                </a:cxn>
                <a:cxn ang="0">
                  <a:pos x="T10" y="T11"/>
                </a:cxn>
              </a:cxnLst>
              <a:rect l="0" t="0" r="r" b="b"/>
              <a:pathLst>
                <a:path w="186" h="226">
                  <a:moveTo>
                    <a:pt x="41" y="0"/>
                  </a:moveTo>
                  <a:lnTo>
                    <a:pt x="41" y="0"/>
                  </a:lnTo>
                  <a:lnTo>
                    <a:pt x="0" y="202"/>
                  </a:lnTo>
                  <a:cubicBezTo>
                    <a:pt x="55" y="212"/>
                    <a:pt x="110" y="221"/>
                    <a:pt x="165" y="226"/>
                  </a:cubicBezTo>
                  <a:lnTo>
                    <a:pt x="186" y="22"/>
                  </a:lnTo>
                  <a:cubicBezTo>
                    <a:pt x="137" y="17"/>
                    <a:pt x="89" y="10"/>
                    <a:pt x="41"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96" name="Freeform 139">
              <a:extLst>
                <a:ext uri="{FF2B5EF4-FFF2-40B4-BE49-F238E27FC236}">
                  <a16:creationId xmlns:a16="http://schemas.microsoft.com/office/drawing/2014/main" id="{49D13D1B-8837-DA61-03AA-65FFD76173E8}"/>
                </a:ext>
              </a:extLst>
            </p:cNvPr>
            <p:cNvSpPr>
              <a:spLocks/>
            </p:cNvSpPr>
            <p:nvPr/>
          </p:nvSpPr>
          <p:spPr bwMode="auto">
            <a:xfrm>
              <a:off x="4917479" y="6187467"/>
              <a:ext cx="238030" cy="313326"/>
            </a:xfrm>
            <a:custGeom>
              <a:avLst/>
              <a:gdLst>
                <a:gd name="T0" fmla="*/ 21 w 163"/>
                <a:gd name="T1" fmla="*/ 0 h 213"/>
                <a:gd name="T2" fmla="*/ 21 w 163"/>
                <a:gd name="T3" fmla="*/ 0 h 213"/>
                <a:gd name="T4" fmla="*/ 0 w 163"/>
                <a:gd name="T5" fmla="*/ 204 h 213"/>
                <a:gd name="T6" fmla="*/ 161 w 163"/>
                <a:gd name="T7" fmla="*/ 213 h 213"/>
                <a:gd name="T8" fmla="*/ 163 w 163"/>
                <a:gd name="T9" fmla="*/ 7 h 213"/>
                <a:gd name="T10" fmla="*/ 21 w 163"/>
                <a:gd name="T11" fmla="*/ 0 h 213"/>
              </a:gdLst>
              <a:ahLst/>
              <a:cxnLst>
                <a:cxn ang="0">
                  <a:pos x="T0" y="T1"/>
                </a:cxn>
                <a:cxn ang="0">
                  <a:pos x="T2" y="T3"/>
                </a:cxn>
                <a:cxn ang="0">
                  <a:pos x="T4" y="T5"/>
                </a:cxn>
                <a:cxn ang="0">
                  <a:pos x="T6" y="T7"/>
                </a:cxn>
                <a:cxn ang="0">
                  <a:pos x="T8" y="T9"/>
                </a:cxn>
                <a:cxn ang="0">
                  <a:pos x="T10" y="T11"/>
                </a:cxn>
              </a:cxnLst>
              <a:rect l="0" t="0" r="r" b="b"/>
              <a:pathLst>
                <a:path w="163" h="213">
                  <a:moveTo>
                    <a:pt x="21" y="0"/>
                  </a:moveTo>
                  <a:lnTo>
                    <a:pt x="21" y="0"/>
                  </a:lnTo>
                  <a:lnTo>
                    <a:pt x="0" y="204"/>
                  </a:lnTo>
                  <a:cubicBezTo>
                    <a:pt x="54" y="210"/>
                    <a:pt x="107" y="213"/>
                    <a:pt x="161" y="213"/>
                  </a:cubicBezTo>
                  <a:lnTo>
                    <a:pt x="163" y="7"/>
                  </a:lnTo>
                  <a:cubicBezTo>
                    <a:pt x="115" y="7"/>
                    <a:pt x="68" y="4"/>
                    <a:pt x="21"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97" name="Freeform 141">
              <a:extLst>
                <a:ext uri="{FF2B5EF4-FFF2-40B4-BE49-F238E27FC236}">
                  <a16:creationId xmlns:a16="http://schemas.microsoft.com/office/drawing/2014/main" id="{49B85300-E482-85EE-2F54-4D1A5DCDAD84}"/>
                </a:ext>
              </a:extLst>
            </p:cNvPr>
            <p:cNvSpPr>
              <a:spLocks/>
            </p:cNvSpPr>
            <p:nvPr/>
          </p:nvSpPr>
          <p:spPr bwMode="auto">
            <a:xfrm>
              <a:off x="4404988" y="5548673"/>
              <a:ext cx="325469" cy="361903"/>
            </a:xfrm>
            <a:custGeom>
              <a:avLst/>
              <a:gdLst>
                <a:gd name="T0" fmla="*/ 79 w 224"/>
                <a:gd name="T1" fmla="*/ 0 h 248"/>
                <a:gd name="T2" fmla="*/ 79 w 224"/>
                <a:gd name="T3" fmla="*/ 0 h 248"/>
                <a:gd name="T4" fmla="*/ 0 w 224"/>
                <a:gd name="T5" fmla="*/ 190 h 248"/>
                <a:gd name="T6" fmla="*/ 171 w 224"/>
                <a:gd name="T7" fmla="*/ 248 h 248"/>
                <a:gd name="T8" fmla="*/ 224 w 224"/>
                <a:gd name="T9" fmla="*/ 49 h 248"/>
                <a:gd name="T10" fmla="*/ 79 w 224"/>
                <a:gd name="T11" fmla="*/ 0 h 248"/>
              </a:gdLst>
              <a:ahLst/>
              <a:cxnLst>
                <a:cxn ang="0">
                  <a:pos x="T0" y="T1"/>
                </a:cxn>
                <a:cxn ang="0">
                  <a:pos x="T2" y="T3"/>
                </a:cxn>
                <a:cxn ang="0">
                  <a:pos x="T4" y="T5"/>
                </a:cxn>
                <a:cxn ang="0">
                  <a:pos x="T6" y="T7"/>
                </a:cxn>
                <a:cxn ang="0">
                  <a:pos x="T8" y="T9"/>
                </a:cxn>
                <a:cxn ang="0">
                  <a:pos x="T10" y="T11"/>
                </a:cxn>
              </a:cxnLst>
              <a:rect l="0" t="0" r="r" b="b"/>
              <a:pathLst>
                <a:path w="224" h="248">
                  <a:moveTo>
                    <a:pt x="79" y="0"/>
                  </a:moveTo>
                  <a:lnTo>
                    <a:pt x="79" y="0"/>
                  </a:lnTo>
                  <a:lnTo>
                    <a:pt x="0" y="190"/>
                  </a:lnTo>
                  <a:cubicBezTo>
                    <a:pt x="56" y="213"/>
                    <a:pt x="113" y="232"/>
                    <a:pt x="171" y="248"/>
                  </a:cubicBezTo>
                  <a:lnTo>
                    <a:pt x="224" y="49"/>
                  </a:lnTo>
                  <a:cubicBezTo>
                    <a:pt x="175" y="36"/>
                    <a:pt x="126" y="20"/>
                    <a:pt x="79"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98" name="Freeform 143">
              <a:extLst>
                <a:ext uri="{FF2B5EF4-FFF2-40B4-BE49-F238E27FC236}">
                  <a16:creationId xmlns:a16="http://schemas.microsoft.com/office/drawing/2014/main" id="{C89373A7-CA7E-D2ED-6FC6-673AA0E680F3}"/>
                </a:ext>
              </a:extLst>
            </p:cNvPr>
            <p:cNvSpPr>
              <a:spLocks/>
            </p:cNvSpPr>
            <p:nvPr/>
          </p:nvSpPr>
          <p:spPr bwMode="auto">
            <a:xfrm>
              <a:off x="4652733" y="5621540"/>
              <a:ext cx="284179" cy="337614"/>
            </a:xfrm>
            <a:custGeom>
              <a:avLst/>
              <a:gdLst>
                <a:gd name="T0" fmla="*/ 53 w 195"/>
                <a:gd name="T1" fmla="*/ 0 h 232"/>
                <a:gd name="T2" fmla="*/ 53 w 195"/>
                <a:gd name="T3" fmla="*/ 0 h 232"/>
                <a:gd name="T4" fmla="*/ 0 w 195"/>
                <a:gd name="T5" fmla="*/ 199 h 232"/>
                <a:gd name="T6" fmla="*/ 167 w 195"/>
                <a:gd name="T7" fmla="*/ 232 h 232"/>
                <a:gd name="T8" fmla="*/ 195 w 195"/>
                <a:gd name="T9" fmla="*/ 28 h 232"/>
                <a:gd name="T10" fmla="*/ 53 w 195"/>
                <a:gd name="T11" fmla="*/ 0 h 232"/>
              </a:gdLst>
              <a:ahLst/>
              <a:cxnLst>
                <a:cxn ang="0">
                  <a:pos x="T0" y="T1"/>
                </a:cxn>
                <a:cxn ang="0">
                  <a:pos x="T2" y="T3"/>
                </a:cxn>
                <a:cxn ang="0">
                  <a:pos x="T4" y="T5"/>
                </a:cxn>
                <a:cxn ang="0">
                  <a:pos x="T6" y="T7"/>
                </a:cxn>
                <a:cxn ang="0">
                  <a:pos x="T8" y="T9"/>
                </a:cxn>
                <a:cxn ang="0">
                  <a:pos x="T10" y="T11"/>
                </a:cxn>
              </a:cxnLst>
              <a:rect l="0" t="0" r="r" b="b"/>
              <a:pathLst>
                <a:path w="195" h="232">
                  <a:moveTo>
                    <a:pt x="53" y="0"/>
                  </a:moveTo>
                  <a:lnTo>
                    <a:pt x="53" y="0"/>
                  </a:lnTo>
                  <a:lnTo>
                    <a:pt x="0" y="199"/>
                  </a:lnTo>
                  <a:cubicBezTo>
                    <a:pt x="55" y="213"/>
                    <a:pt x="111" y="225"/>
                    <a:pt x="167" y="232"/>
                  </a:cubicBezTo>
                  <a:lnTo>
                    <a:pt x="195" y="28"/>
                  </a:lnTo>
                  <a:cubicBezTo>
                    <a:pt x="147" y="22"/>
                    <a:pt x="99" y="12"/>
                    <a:pt x="53"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99" name="Freeform 145">
              <a:extLst>
                <a:ext uri="{FF2B5EF4-FFF2-40B4-BE49-F238E27FC236}">
                  <a16:creationId xmlns:a16="http://schemas.microsoft.com/office/drawing/2014/main" id="{18CD2576-B016-0340-FADA-A5ED2D1A4844}"/>
                </a:ext>
              </a:extLst>
            </p:cNvPr>
            <p:cNvSpPr>
              <a:spLocks/>
            </p:cNvSpPr>
            <p:nvPr/>
          </p:nvSpPr>
          <p:spPr bwMode="auto">
            <a:xfrm>
              <a:off x="4898048" y="5660402"/>
              <a:ext cx="257461" cy="318183"/>
            </a:xfrm>
            <a:custGeom>
              <a:avLst/>
              <a:gdLst>
                <a:gd name="T0" fmla="*/ 28 w 177"/>
                <a:gd name="T1" fmla="*/ 0 h 216"/>
                <a:gd name="T2" fmla="*/ 28 w 177"/>
                <a:gd name="T3" fmla="*/ 0 h 216"/>
                <a:gd name="T4" fmla="*/ 0 w 177"/>
                <a:gd name="T5" fmla="*/ 204 h 216"/>
                <a:gd name="T6" fmla="*/ 176 w 177"/>
                <a:gd name="T7" fmla="*/ 216 h 216"/>
                <a:gd name="T8" fmla="*/ 177 w 177"/>
                <a:gd name="T9" fmla="*/ 10 h 216"/>
                <a:gd name="T10" fmla="*/ 28 w 177"/>
                <a:gd name="T11" fmla="*/ 0 h 216"/>
              </a:gdLst>
              <a:ahLst/>
              <a:cxnLst>
                <a:cxn ang="0">
                  <a:pos x="T0" y="T1"/>
                </a:cxn>
                <a:cxn ang="0">
                  <a:pos x="T2" y="T3"/>
                </a:cxn>
                <a:cxn ang="0">
                  <a:pos x="T4" y="T5"/>
                </a:cxn>
                <a:cxn ang="0">
                  <a:pos x="T6" y="T7"/>
                </a:cxn>
                <a:cxn ang="0">
                  <a:pos x="T8" y="T9"/>
                </a:cxn>
                <a:cxn ang="0">
                  <a:pos x="T10" y="T11"/>
                </a:cxn>
              </a:cxnLst>
              <a:rect l="0" t="0" r="r" b="b"/>
              <a:pathLst>
                <a:path w="177" h="216">
                  <a:moveTo>
                    <a:pt x="28" y="0"/>
                  </a:moveTo>
                  <a:lnTo>
                    <a:pt x="28" y="0"/>
                  </a:lnTo>
                  <a:lnTo>
                    <a:pt x="0" y="204"/>
                  </a:lnTo>
                  <a:cubicBezTo>
                    <a:pt x="59" y="212"/>
                    <a:pt x="117" y="216"/>
                    <a:pt x="176" y="216"/>
                  </a:cubicBezTo>
                  <a:lnTo>
                    <a:pt x="177" y="10"/>
                  </a:lnTo>
                  <a:cubicBezTo>
                    <a:pt x="127" y="10"/>
                    <a:pt x="77" y="7"/>
                    <a:pt x="28"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00" name="Freeform 147">
              <a:extLst>
                <a:ext uri="{FF2B5EF4-FFF2-40B4-BE49-F238E27FC236}">
                  <a16:creationId xmlns:a16="http://schemas.microsoft.com/office/drawing/2014/main" id="{91190741-482F-B571-73BE-CB8EC93A6D90}"/>
                </a:ext>
              </a:extLst>
            </p:cNvPr>
            <p:cNvSpPr>
              <a:spLocks/>
            </p:cNvSpPr>
            <p:nvPr/>
          </p:nvSpPr>
          <p:spPr bwMode="auto">
            <a:xfrm>
              <a:off x="4429276" y="4346380"/>
              <a:ext cx="347330" cy="284179"/>
            </a:xfrm>
            <a:custGeom>
              <a:avLst/>
              <a:gdLst>
                <a:gd name="T0" fmla="*/ 49 w 238"/>
                <a:gd name="T1" fmla="*/ 0 h 193"/>
                <a:gd name="T2" fmla="*/ 49 w 238"/>
                <a:gd name="T3" fmla="*/ 0 h 193"/>
                <a:gd name="T4" fmla="*/ 0 w 238"/>
                <a:gd name="T5" fmla="*/ 141 h 193"/>
                <a:gd name="T6" fmla="*/ 199 w 238"/>
                <a:gd name="T7" fmla="*/ 193 h 193"/>
                <a:gd name="T8" fmla="*/ 238 w 238"/>
                <a:gd name="T9" fmla="*/ 81 h 193"/>
                <a:gd name="T10" fmla="*/ 49 w 238"/>
                <a:gd name="T11" fmla="*/ 0 h 193"/>
              </a:gdLst>
              <a:ahLst/>
              <a:cxnLst>
                <a:cxn ang="0">
                  <a:pos x="T0" y="T1"/>
                </a:cxn>
                <a:cxn ang="0">
                  <a:pos x="T2" y="T3"/>
                </a:cxn>
                <a:cxn ang="0">
                  <a:pos x="T4" y="T5"/>
                </a:cxn>
                <a:cxn ang="0">
                  <a:pos x="T6" y="T7"/>
                </a:cxn>
                <a:cxn ang="0">
                  <a:pos x="T8" y="T9"/>
                </a:cxn>
                <a:cxn ang="0">
                  <a:pos x="T10" y="T11"/>
                </a:cxn>
              </a:cxnLst>
              <a:rect l="0" t="0" r="r" b="b"/>
              <a:pathLst>
                <a:path w="238" h="193">
                  <a:moveTo>
                    <a:pt x="49" y="0"/>
                  </a:moveTo>
                  <a:lnTo>
                    <a:pt x="49" y="0"/>
                  </a:lnTo>
                  <a:cubicBezTo>
                    <a:pt x="29" y="46"/>
                    <a:pt x="13" y="93"/>
                    <a:pt x="0" y="141"/>
                  </a:cubicBezTo>
                  <a:lnTo>
                    <a:pt x="199" y="193"/>
                  </a:lnTo>
                  <a:cubicBezTo>
                    <a:pt x="209" y="155"/>
                    <a:pt x="222" y="117"/>
                    <a:pt x="238" y="81"/>
                  </a:cubicBezTo>
                  <a:lnTo>
                    <a:pt x="49"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01" name="Freeform 149">
              <a:extLst>
                <a:ext uri="{FF2B5EF4-FFF2-40B4-BE49-F238E27FC236}">
                  <a16:creationId xmlns:a16="http://schemas.microsoft.com/office/drawing/2014/main" id="{42E82A41-443E-079C-FD8B-91D31F253E52}"/>
                </a:ext>
              </a:extLst>
            </p:cNvPr>
            <p:cNvSpPr>
              <a:spLocks/>
            </p:cNvSpPr>
            <p:nvPr/>
          </p:nvSpPr>
          <p:spPr bwMode="auto">
            <a:xfrm>
              <a:off x="4390414" y="4552835"/>
              <a:ext cx="327899" cy="247745"/>
            </a:xfrm>
            <a:custGeom>
              <a:avLst/>
              <a:gdLst>
                <a:gd name="T0" fmla="*/ 0 w 225"/>
                <a:gd name="T1" fmla="*/ 146 h 168"/>
                <a:gd name="T2" fmla="*/ 0 w 225"/>
                <a:gd name="T3" fmla="*/ 146 h 168"/>
                <a:gd name="T4" fmla="*/ 204 w 225"/>
                <a:gd name="T5" fmla="*/ 168 h 168"/>
                <a:gd name="T6" fmla="*/ 225 w 225"/>
                <a:gd name="T7" fmla="*/ 52 h 168"/>
                <a:gd name="T8" fmla="*/ 26 w 225"/>
                <a:gd name="T9" fmla="*/ 0 h 168"/>
                <a:gd name="T10" fmla="*/ 0 w 225"/>
                <a:gd name="T11" fmla="*/ 146 h 168"/>
              </a:gdLst>
              <a:ahLst/>
              <a:cxnLst>
                <a:cxn ang="0">
                  <a:pos x="T0" y="T1"/>
                </a:cxn>
                <a:cxn ang="0">
                  <a:pos x="T2" y="T3"/>
                </a:cxn>
                <a:cxn ang="0">
                  <a:pos x="T4" y="T5"/>
                </a:cxn>
                <a:cxn ang="0">
                  <a:pos x="T6" y="T7"/>
                </a:cxn>
                <a:cxn ang="0">
                  <a:pos x="T8" y="T9"/>
                </a:cxn>
                <a:cxn ang="0">
                  <a:pos x="T10" y="T11"/>
                </a:cxn>
              </a:cxnLst>
              <a:rect l="0" t="0" r="r" b="b"/>
              <a:pathLst>
                <a:path w="225" h="168">
                  <a:moveTo>
                    <a:pt x="0" y="146"/>
                  </a:moveTo>
                  <a:lnTo>
                    <a:pt x="0" y="146"/>
                  </a:lnTo>
                  <a:lnTo>
                    <a:pt x="204" y="168"/>
                  </a:lnTo>
                  <a:cubicBezTo>
                    <a:pt x="208" y="128"/>
                    <a:pt x="216" y="90"/>
                    <a:pt x="225" y="52"/>
                  </a:cubicBezTo>
                  <a:lnTo>
                    <a:pt x="26" y="0"/>
                  </a:lnTo>
                  <a:cubicBezTo>
                    <a:pt x="14" y="48"/>
                    <a:pt x="5" y="96"/>
                    <a:pt x="0" y="14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02" name="Freeform 151">
              <a:extLst>
                <a:ext uri="{FF2B5EF4-FFF2-40B4-BE49-F238E27FC236}">
                  <a16:creationId xmlns:a16="http://schemas.microsoft.com/office/drawing/2014/main" id="{24E02CEE-04A7-3B82-F6EB-3FD1E7015B04}"/>
                </a:ext>
              </a:extLst>
            </p:cNvPr>
            <p:cNvSpPr>
              <a:spLocks/>
            </p:cNvSpPr>
            <p:nvPr/>
          </p:nvSpPr>
          <p:spPr bwMode="auto">
            <a:xfrm>
              <a:off x="3873063" y="4487254"/>
              <a:ext cx="330327" cy="257461"/>
            </a:xfrm>
            <a:custGeom>
              <a:avLst/>
              <a:gdLst>
                <a:gd name="T0" fmla="*/ 26 w 227"/>
                <a:gd name="T1" fmla="*/ 0 h 176"/>
                <a:gd name="T2" fmla="*/ 26 w 227"/>
                <a:gd name="T3" fmla="*/ 0 h 176"/>
                <a:gd name="T4" fmla="*/ 0 w 227"/>
                <a:gd name="T5" fmla="*/ 155 h 176"/>
                <a:gd name="T6" fmla="*/ 205 w 227"/>
                <a:gd name="T7" fmla="*/ 176 h 176"/>
                <a:gd name="T8" fmla="*/ 227 w 227"/>
                <a:gd name="T9" fmla="*/ 45 h 176"/>
                <a:gd name="T10" fmla="*/ 26 w 227"/>
                <a:gd name="T11" fmla="*/ 0 h 176"/>
              </a:gdLst>
              <a:ahLst/>
              <a:cxnLst>
                <a:cxn ang="0">
                  <a:pos x="T0" y="T1"/>
                </a:cxn>
                <a:cxn ang="0">
                  <a:pos x="T2" y="T3"/>
                </a:cxn>
                <a:cxn ang="0">
                  <a:pos x="T4" y="T5"/>
                </a:cxn>
                <a:cxn ang="0">
                  <a:pos x="T6" y="T7"/>
                </a:cxn>
                <a:cxn ang="0">
                  <a:pos x="T8" y="T9"/>
                </a:cxn>
                <a:cxn ang="0">
                  <a:pos x="T10" y="T11"/>
                </a:cxn>
              </a:cxnLst>
              <a:rect l="0" t="0" r="r" b="b"/>
              <a:pathLst>
                <a:path w="227" h="176">
                  <a:moveTo>
                    <a:pt x="26" y="0"/>
                  </a:moveTo>
                  <a:lnTo>
                    <a:pt x="26" y="0"/>
                  </a:lnTo>
                  <a:cubicBezTo>
                    <a:pt x="14" y="51"/>
                    <a:pt x="6" y="102"/>
                    <a:pt x="0" y="155"/>
                  </a:cubicBezTo>
                  <a:lnTo>
                    <a:pt x="205" y="176"/>
                  </a:lnTo>
                  <a:cubicBezTo>
                    <a:pt x="209" y="132"/>
                    <a:pt x="217" y="88"/>
                    <a:pt x="227" y="45"/>
                  </a:cubicBezTo>
                  <a:lnTo>
                    <a:pt x="26"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03" name="Freeform 153">
              <a:extLst>
                <a:ext uri="{FF2B5EF4-FFF2-40B4-BE49-F238E27FC236}">
                  <a16:creationId xmlns:a16="http://schemas.microsoft.com/office/drawing/2014/main" id="{9AD425F7-941B-1FE4-3DDF-FBC5467293A0}"/>
                </a:ext>
              </a:extLst>
            </p:cNvPr>
            <p:cNvSpPr>
              <a:spLocks/>
            </p:cNvSpPr>
            <p:nvPr/>
          </p:nvSpPr>
          <p:spPr bwMode="auto">
            <a:xfrm>
              <a:off x="4370983" y="3413692"/>
              <a:ext cx="383762" cy="386192"/>
            </a:xfrm>
            <a:custGeom>
              <a:avLst/>
              <a:gdLst>
                <a:gd name="T0" fmla="*/ 262 w 262"/>
                <a:gd name="T1" fmla="*/ 157 h 264"/>
                <a:gd name="T2" fmla="*/ 262 w 262"/>
                <a:gd name="T3" fmla="*/ 157 h 264"/>
                <a:gd name="T4" fmla="*/ 129 w 262"/>
                <a:gd name="T5" fmla="*/ 0 h 264"/>
                <a:gd name="T6" fmla="*/ 0 w 262"/>
                <a:gd name="T7" fmla="*/ 126 h 264"/>
                <a:gd name="T8" fmla="*/ 152 w 262"/>
                <a:gd name="T9" fmla="*/ 264 h 264"/>
                <a:gd name="T10" fmla="*/ 262 w 262"/>
                <a:gd name="T11" fmla="*/ 157 h 264"/>
              </a:gdLst>
              <a:ahLst/>
              <a:cxnLst>
                <a:cxn ang="0">
                  <a:pos x="T0" y="T1"/>
                </a:cxn>
                <a:cxn ang="0">
                  <a:pos x="T2" y="T3"/>
                </a:cxn>
                <a:cxn ang="0">
                  <a:pos x="T4" y="T5"/>
                </a:cxn>
                <a:cxn ang="0">
                  <a:pos x="T6" y="T7"/>
                </a:cxn>
                <a:cxn ang="0">
                  <a:pos x="T8" y="T9"/>
                </a:cxn>
                <a:cxn ang="0">
                  <a:pos x="T10" y="T11"/>
                </a:cxn>
              </a:cxnLst>
              <a:rect l="0" t="0" r="r" b="b"/>
              <a:pathLst>
                <a:path w="262" h="264">
                  <a:moveTo>
                    <a:pt x="262" y="157"/>
                  </a:moveTo>
                  <a:lnTo>
                    <a:pt x="262" y="157"/>
                  </a:lnTo>
                  <a:lnTo>
                    <a:pt x="129" y="0"/>
                  </a:lnTo>
                  <a:cubicBezTo>
                    <a:pt x="83" y="39"/>
                    <a:pt x="40" y="81"/>
                    <a:pt x="0" y="126"/>
                  </a:cubicBezTo>
                  <a:lnTo>
                    <a:pt x="152" y="264"/>
                  </a:lnTo>
                  <a:cubicBezTo>
                    <a:pt x="187" y="226"/>
                    <a:pt x="223" y="190"/>
                    <a:pt x="262"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04" name="Freeform 155">
              <a:extLst>
                <a:ext uri="{FF2B5EF4-FFF2-40B4-BE49-F238E27FC236}">
                  <a16:creationId xmlns:a16="http://schemas.microsoft.com/office/drawing/2014/main" id="{765FB52C-2CF1-ADD5-C30E-0BE19CC0CA87}"/>
                </a:ext>
              </a:extLst>
            </p:cNvPr>
            <p:cNvSpPr>
              <a:spLocks/>
            </p:cNvSpPr>
            <p:nvPr/>
          </p:nvSpPr>
          <p:spPr bwMode="auto">
            <a:xfrm>
              <a:off x="4215535" y="3595858"/>
              <a:ext cx="378904" cy="369189"/>
            </a:xfrm>
            <a:custGeom>
              <a:avLst/>
              <a:gdLst>
                <a:gd name="T0" fmla="*/ 259 w 259"/>
                <a:gd name="T1" fmla="*/ 138 h 251"/>
                <a:gd name="T2" fmla="*/ 259 w 259"/>
                <a:gd name="T3" fmla="*/ 138 h 251"/>
                <a:gd name="T4" fmla="*/ 107 w 259"/>
                <a:gd name="T5" fmla="*/ 0 h 251"/>
                <a:gd name="T6" fmla="*/ 0 w 259"/>
                <a:gd name="T7" fmla="*/ 133 h 251"/>
                <a:gd name="T8" fmla="*/ 169 w 259"/>
                <a:gd name="T9" fmla="*/ 251 h 251"/>
                <a:gd name="T10" fmla="*/ 259 w 259"/>
                <a:gd name="T11" fmla="*/ 138 h 251"/>
              </a:gdLst>
              <a:ahLst/>
              <a:cxnLst>
                <a:cxn ang="0">
                  <a:pos x="T0" y="T1"/>
                </a:cxn>
                <a:cxn ang="0">
                  <a:pos x="T2" y="T3"/>
                </a:cxn>
                <a:cxn ang="0">
                  <a:pos x="T4" y="T5"/>
                </a:cxn>
                <a:cxn ang="0">
                  <a:pos x="T6" y="T7"/>
                </a:cxn>
                <a:cxn ang="0">
                  <a:pos x="T8" y="T9"/>
                </a:cxn>
                <a:cxn ang="0">
                  <a:pos x="T10" y="T11"/>
                </a:cxn>
              </a:cxnLst>
              <a:rect l="0" t="0" r="r" b="b"/>
              <a:pathLst>
                <a:path w="259" h="251">
                  <a:moveTo>
                    <a:pt x="259" y="138"/>
                  </a:moveTo>
                  <a:lnTo>
                    <a:pt x="259" y="138"/>
                  </a:lnTo>
                  <a:lnTo>
                    <a:pt x="107" y="0"/>
                  </a:lnTo>
                  <a:cubicBezTo>
                    <a:pt x="69" y="42"/>
                    <a:pt x="33" y="87"/>
                    <a:pt x="0" y="133"/>
                  </a:cubicBezTo>
                  <a:lnTo>
                    <a:pt x="169" y="251"/>
                  </a:lnTo>
                  <a:cubicBezTo>
                    <a:pt x="197" y="211"/>
                    <a:pt x="227" y="174"/>
                    <a:pt x="259" y="13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05" name="Freeform 157">
              <a:extLst>
                <a:ext uri="{FF2B5EF4-FFF2-40B4-BE49-F238E27FC236}">
                  <a16:creationId xmlns:a16="http://schemas.microsoft.com/office/drawing/2014/main" id="{E972235C-60B9-A3FA-DD57-C6297C28B5AF}"/>
                </a:ext>
              </a:extLst>
            </p:cNvPr>
            <p:cNvSpPr>
              <a:spLocks/>
            </p:cNvSpPr>
            <p:nvPr/>
          </p:nvSpPr>
          <p:spPr bwMode="auto">
            <a:xfrm>
              <a:off x="3979934" y="4013624"/>
              <a:ext cx="369189" cy="337614"/>
            </a:xfrm>
            <a:custGeom>
              <a:avLst/>
              <a:gdLst>
                <a:gd name="T0" fmla="*/ 254 w 254"/>
                <a:gd name="T1" fmla="*/ 95 h 231"/>
                <a:gd name="T2" fmla="*/ 254 w 254"/>
                <a:gd name="T3" fmla="*/ 95 h 231"/>
                <a:gd name="T4" fmla="*/ 71 w 254"/>
                <a:gd name="T5" fmla="*/ 0 h 231"/>
                <a:gd name="T6" fmla="*/ 0 w 254"/>
                <a:gd name="T7" fmla="*/ 161 h 231"/>
                <a:gd name="T8" fmla="*/ 194 w 254"/>
                <a:gd name="T9" fmla="*/ 231 h 231"/>
                <a:gd name="T10" fmla="*/ 254 w 254"/>
                <a:gd name="T11" fmla="*/ 95 h 231"/>
              </a:gdLst>
              <a:ahLst/>
              <a:cxnLst>
                <a:cxn ang="0">
                  <a:pos x="T0" y="T1"/>
                </a:cxn>
                <a:cxn ang="0">
                  <a:pos x="T2" y="T3"/>
                </a:cxn>
                <a:cxn ang="0">
                  <a:pos x="T4" y="T5"/>
                </a:cxn>
                <a:cxn ang="0">
                  <a:pos x="T6" y="T7"/>
                </a:cxn>
                <a:cxn ang="0">
                  <a:pos x="T8" y="T9"/>
                </a:cxn>
                <a:cxn ang="0">
                  <a:pos x="T10" y="T11"/>
                </a:cxn>
              </a:cxnLst>
              <a:rect l="0" t="0" r="r" b="b"/>
              <a:pathLst>
                <a:path w="254" h="231">
                  <a:moveTo>
                    <a:pt x="254" y="95"/>
                  </a:moveTo>
                  <a:lnTo>
                    <a:pt x="254" y="95"/>
                  </a:lnTo>
                  <a:lnTo>
                    <a:pt x="71" y="0"/>
                  </a:lnTo>
                  <a:cubicBezTo>
                    <a:pt x="44" y="52"/>
                    <a:pt x="21" y="105"/>
                    <a:pt x="0" y="161"/>
                  </a:cubicBezTo>
                  <a:lnTo>
                    <a:pt x="194" y="231"/>
                  </a:lnTo>
                  <a:cubicBezTo>
                    <a:pt x="211" y="184"/>
                    <a:pt x="231" y="138"/>
                    <a:pt x="254"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06" name="Freeform 159">
              <a:extLst>
                <a:ext uri="{FF2B5EF4-FFF2-40B4-BE49-F238E27FC236}">
                  <a16:creationId xmlns:a16="http://schemas.microsoft.com/office/drawing/2014/main" id="{BE4786A3-3974-086E-38D8-1A39E23868EE}"/>
                </a:ext>
              </a:extLst>
            </p:cNvPr>
            <p:cNvSpPr>
              <a:spLocks/>
            </p:cNvSpPr>
            <p:nvPr/>
          </p:nvSpPr>
          <p:spPr bwMode="auto">
            <a:xfrm>
              <a:off x="4084376" y="3792596"/>
              <a:ext cx="378904" cy="359474"/>
            </a:xfrm>
            <a:custGeom>
              <a:avLst/>
              <a:gdLst>
                <a:gd name="T0" fmla="*/ 260 w 260"/>
                <a:gd name="T1" fmla="*/ 118 h 246"/>
                <a:gd name="T2" fmla="*/ 260 w 260"/>
                <a:gd name="T3" fmla="*/ 118 h 246"/>
                <a:gd name="T4" fmla="*/ 91 w 260"/>
                <a:gd name="T5" fmla="*/ 0 h 246"/>
                <a:gd name="T6" fmla="*/ 0 w 260"/>
                <a:gd name="T7" fmla="*/ 151 h 246"/>
                <a:gd name="T8" fmla="*/ 183 w 260"/>
                <a:gd name="T9" fmla="*/ 246 h 246"/>
                <a:gd name="T10" fmla="*/ 260 w 260"/>
                <a:gd name="T11" fmla="*/ 118 h 246"/>
              </a:gdLst>
              <a:ahLst/>
              <a:cxnLst>
                <a:cxn ang="0">
                  <a:pos x="T0" y="T1"/>
                </a:cxn>
                <a:cxn ang="0">
                  <a:pos x="T2" y="T3"/>
                </a:cxn>
                <a:cxn ang="0">
                  <a:pos x="T4" y="T5"/>
                </a:cxn>
                <a:cxn ang="0">
                  <a:pos x="T6" y="T7"/>
                </a:cxn>
                <a:cxn ang="0">
                  <a:pos x="T8" y="T9"/>
                </a:cxn>
                <a:cxn ang="0">
                  <a:pos x="T10" y="T11"/>
                </a:cxn>
              </a:cxnLst>
              <a:rect l="0" t="0" r="r" b="b"/>
              <a:pathLst>
                <a:path w="260" h="246">
                  <a:moveTo>
                    <a:pt x="260" y="118"/>
                  </a:moveTo>
                  <a:lnTo>
                    <a:pt x="260" y="118"/>
                  </a:lnTo>
                  <a:lnTo>
                    <a:pt x="91" y="0"/>
                  </a:lnTo>
                  <a:cubicBezTo>
                    <a:pt x="58" y="48"/>
                    <a:pt x="27" y="99"/>
                    <a:pt x="0" y="151"/>
                  </a:cubicBezTo>
                  <a:lnTo>
                    <a:pt x="183" y="246"/>
                  </a:lnTo>
                  <a:cubicBezTo>
                    <a:pt x="206" y="201"/>
                    <a:pt x="232" y="159"/>
                    <a:pt x="260" y="1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07" name="Freeform 161">
              <a:extLst>
                <a:ext uri="{FF2B5EF4-FFF2-40B4-BE49-F238E27FC236}">
                  <a16:creationId xmlns:a16="http://schemas.microsoft.com/office/drawing/2014/main" id="{E9ED5313-732B-B150-7374-C9B15C63BDA2}"/>
                </a:ext>
              </a:extLst>
            </p:cNvPr>
            <p:cNvSpPr>
              <a:spLocks/>
            </p:cNvSpPr>
            <p:nvPr/>
          </p:nvSpPr>
          <p:spPr bwMode="auto">
            <a:xfrm>
              <a:off x="3911925" y="4249225"/>
              <a:ext cx="349758" cy="303610"/>
            </a:xfrm>
            <a:custGeom>
              <a:avLst/>
              <a:gdLst>
                <a:gd name="T0" fmla="*/ 241 w 241"/>
                <a:gd name="T1" fmla="*/ 70 h 208"/>
                <a:gd name="T2" fmla="*/ 241 w 241"/>
                <a:gd name="T3" fmla="*/ 70 h 208"/>
                <a:gd name="T4" fmla="*/ 47 w 241"/>
                <a:gd name="T5" fmla="*/ 0 h 208"/>
                <a:gd name="T6" fmla="*/ 0 w 241"/>
                <a:gd name="T7" fmla="*/ 163 h 208"/>
                <a:gd name="T8" fmla="*/ 201 w 241"/>
                <a:gd name="T9" fmla="*/ 208 h 208"/>
                <a:gd name="T10" fmla="*/ 241 w 241"/>
                <a:gd name="T11" fmla="*/ 70 h 208"/>
              </a:gdLst>
              <a:ahLst/>
              <a:cxnLst>
                <a:cxn ang="0">
                  <a:pos x="T0" y="T1"/>
                </a:cxn>
                <a:cxn ang="0">
                  <a:pos x="T2" y="T3"/>
                </a:cxn>
                <a:cxn ang="0">
                  <a:pos x="T4" y="T5"/>
                </a:cxn>
                <a:cxn ang="0">
                  <a:pos x="T6" y="T7"/>
                </a:cxn>
                <a:cxn ang="0">
                  <a:pos x="T8" y="T9"/>
                </a:cxn>
                <a:cxn ang="0">
                  <a:pos x="T10" y="T11"/>
                </a:cxn>
              </a:cxnLst>
              <a:rect l="0" t="0" r="r" b="b"/>
              <a:pathLst>
                <a:path w="241" h="208">
                  <a:moveTo>
                    <a:pt x="241" y="70"/>
                  </a:moveTo>
                  <a:lnTo>
                    <a:pt x="241" y="70"/>
                  </a:lnTo>
                  <a:lnTo>
                    <a:pt x="47" y="0"/>
                  </a:lnTo>
                  <a:cubicBezTo>
                    <a:pt x="28" y="53"/>
                    <a:pt x="12" y="107"/>
                    <a:pt x="0" y="163"/>
                  </a:cubicBezTo>
                  <a:lnTo>
                    <a:pt x="201" y="208"/>
                  </a:lnTo>
                  <a:cubicBezTo>
                    <a:pt x="211" y="161"/>
                    <a:pt x="224" y="115"/>
                    <a:pt x="241" y="7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08" name="Freeform 163">
              <a:extLst>
                <a:ext uri="{FF2B5EF4-FFF2-40B4-BE49-F238E27FC236}">
                  <a16:creationId xmlns:a16="http://schemas.microsoft.com/office/drawing/2014/main" id="{EE01C618-5579-617F-A1DD-5940F2B26025}"/>
                </a:ext>
              </a:extLst>
            </p:cNvPr>
            <p:cNvSpPr>
              <a:spLocks/>
            </p:cNvSpPr>
            <p:nvPr/>
          </p:nvSpPr>
          <p:spPr bwMode="auto">
            <a:xfrm>
              <a:off x="3523305" y="3761021"/>
              <a:ext cx="369189" cy="337614"/>
            </a:xfrm>
            <a:custGeom>
              <a:avLst/>
              <a:gdLst>
                <a:gd name="T0" fmla="*/ 254 w 254"/>
                <a:gd name="T1" fmla="*/ 96 h 231"/>
                <a:gd name="T2" fmla="*/ 254 w 254"/>
                <a:gd name="T3" fmla="*/ 96 h 231"/>
                <a:gd name="T4" fmla="*/ 72 w 254"/>
                <a:gd name="T5" fmla="*/ 0 h 231"/>
                <a:gd name="T6" fmla="*/ 0 w 254"/>
                <a:gd name="T7" fmla="*/ 154 h 231"/>
                <a:gd name="T8" fmla="*/ 191 w 254"/>
                <a:gd name="T9" fmla="*/ 231 h 231"/>
                <a:gd name="T10" fmla="*/ 254 w 254"/>
                <a:gd name="T11" fmla="*/ 96 h 231"/>
              </a:gdLst>
              <a:ahLst/>
              <a:cxnLst>
                <a:cxn ang="0">
                  <a:pos x="T0" y="T1"/>
                </a:cxn>
                <a:cxn ang="0">
                  <a:pos x="T2" y="T3"/>
                </a:cxn>
                <a:cxn ang="0">
                  <a:pos x="T4" y="T5"/>
                </a:cxn>
                <a:cxn ang="0">
                  <a:pos x="T6" y="T7"/>
                </a:cxn>
                <a:cxn ang="0">
                  <a:pos x="T8" y="T9"/>
                </a:cxn>
                <a:cxn ang="0">
                  <a:pos x="T10" y="T11"/>
                </a:cxn>
              </a:cxnLst>
              <a:rect l="0" t="0" r="r" b="b"/>
              <a:pathLst>
                <a:path w="254" h="231">
                  <a:moveTo>
                    <a:pt x="254" y="96"/>
                  </a:moveTo>
                  <a:lnTo>
                    <a:pt x="254" y="96"/>
                  </a:lnTo>
                  <a:lnTo>
                    <a:pt x="72" y="0"/>
                  </a:lnTo>
                  <a:cubicBezTo>
                    <a:pt x="46" y="50"/>
                    <a:pt x="22" y="101"/>
                    <a:pt x="0" y="154"/>
                  </a:cubicBezTo>
                  <a:lnTo>
                    <a:pt x="191" y="231"/>
                  </a:lnTo>
                  <a:cubicBezTo>
                    <a:pt x="210" y="185"/>
                    <a:pt x="231" y="139"/>
                    <a:pt x="254" y="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09" name="Freeform 165">
              <a:extLst>
                <a:ext uri="{FF2B5EF4-FFF2-40B4-BE49-F238E27FC236}">
                  <a16:creationId xmlns:a16="http://schemas.microsoft.com/office/drawing/2014/main" id="{7F874B42-05A5-10D4-79E0-4A7CC078D11B}"/>
                </a:ext>
              </a:extLst>
            </p:cNvPr>
            <p:cNvSpPr>
              <a:spLocks/>
            </p:cNvSpPr>
            <p:nvPr/>
          </p:nvSpPr>
          <p:spPr bwMode="auto">
            <a:xfrm>
              <a:off x="3627748" y="3549709"/>
              <a:ext cx="376476" cy="352188"/>
            </a:xfrm>
            <a:custGeom>
              <a:avLst/>
              <a:gdLst>
                <a:gd name="T0" fmla="*/ 257 w 257"/>
                <a:gd name="T1" fmla="*/ 113 h 241"/>
                <a:gd name="T2" fmla="*/ 257 w 257"/>
                <a:gd name="T3" fmla="*/ 113 h 241"/>
                <a:gd name="T4" fmla="*/ 86 w 257"/>
                <a:gd name="T5" fmla="*/ 0 h 241"/>
                <a:gd name="T6" fmla="*/ 0 w 257"/>
                <a:gd name="T7" fmla="*/ 145 h 241"/>
                <a:gd name="T8" fmla="*/ 182 w 257"/>
                <a:gd name="T9" fmla="*/ 241 h 241"/>
                <a:gd name="T10" fmla="*/ 257 w 257"/>
                <a:gd name="T11" fmla="*/ 113 h 241"/>
              </a:gdLst>
              <a:ahLst/>
              <a:cxnLst>
                <a:cxn ang="0">
                  <a:pos x="T0" y="T1"/>
                </a:cxn>
                <a:cxn ang="0">
                  <a:pos x="T2" y="T3"/>
                </a:cxn>
                <a:cxn ang="0">
                  <a:pos x="T4" y="T5"/>
                </a:cxn>
                <a:cxn ang="0">
                  <a:pos x="T6" y="T7"/>
                </a:cxn>
                <a:cxn ang="0">
                  <a:pos x="T8" y="T9"/>
                </a:cxn>
                <a:cxn ang="0">
                  <a:pos x="T10" y="T11"/>
                </a:cxn>
              </a:cxnLst>
              <a:rect l="0" t="0" r="r" b="b"/>
              <a:pathLst>
                <a:path w="257" h="241">
                  <a:moveTo>
                    <a:pt x="257" y="113"/>
                  </a:moveTo>
                  <a:lnTo>
                    <a:pt x="257" y="113"/>
                  </a:lnTo>
                  <a:lnTo>
                    <a:pt x="86" y="0"/>
                  </a:lnTo>
                  <a:cubicBezTo>
                    <a:pt x="55" y="47"/>
                    <a:pt x="26" y="95"/>
                    <a:pt x="0" y="145"/>
                  </a:cubicBezTo>
                  <a:lnTo>
                    <a:pt x="182" y="241"/>
                  </a:lnTo>
                  <a:cubicBezTo>
                    <a:pt x="205" y="197"/>
                    <a:pt x="230" y="154"/>
                    <a:pt x="257" y="11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10" name="Freeform 167">
              <a:extLst>
                <a:ext uri="{FF2B5EF4-FFF2-40B4-BE49-F238E27FC236}">
                  <a16:creationId xmlns:a16="http://schemas.microsoft.com/office/drawing/2014/main" id="{028098C4-881E-4943-DC43-D6B0DC861ADE}"/>
                </a:ext>
              </a:extLst>
            </p:cNvPr>
            <p:cNvSpPr>
              <a:spLocks/>
            </p:cNvSpPr>
            <p:nvPr/>
          </p:nvSpPr>
          <p:spPr bwMode="auto">
            <a:xfrm>
              <a:off x="3443153" y="3986906"/>
              <a:ext cx="359473" cy="313326"/>
            </a:xfrm>
            <a:custGeom>
              <a:avLst/>
              <a:gdLst>
                <a:gd name="T0" fmla="*/ 246 w 246"/>
                <a:gd name="T1" fmla="*/ 77 h 215"/>
                <a:gd name="T2" fmla="*/ 246 w 246"/>
                <a:gd name="T3" fmla="*/ 77 h 215"/>
                <a:gd name="T4" fmla="*/ 55 w 246"/>
                <a:gd name="T5" fmla="*/ 0 h 215"/>
                <a:gd name="T6" fmla="*/ 0 w 246"/>
                <a:gd name="T7" fmla="*/ 157 h 215"/>
                <a:gd name="T8" fmla="*/ 198 w 246"/>
                <a:gd name="T9" fmla="*/ 215 h 215"/>
                <a:gd name="T10" fmla="*/ 246 w 246"/>
                <a:gd name="T11" fmla="*/ 77 h 215"/>
              </a:gdLst>
              <a:ahLst/>
              <a:cxnLst>
                <a:cxn ang="0">
                  <a:pos x="T0" y="T1"/>
                </a:cxn>
                <a:cxn ang="0">
                  <a:pos x="T2" y="T3"/>
                </a:cxn>
                <a:cxn ang="0">
                  <a:pos x="T4" y="T5"/>
                </a:cxn>
                <a:cxn ang="0">
                  <a:pos x="T6" y="T7"/>
                </a:cxn>
                <a:cxn ang="0">
                  <a:pos x="T8" y="T9"/>
                </a:cxn>
                <a:cxn ang="0">
                  <a:pos x="T10" y="T11"/>
                </a:cxn>
              </a:cxnLst>
              <a:rect l="0" t="0" r="r" b="b"/>
              <a:pathLst>
                <a:path w="246" h="215">
                  <a:moveTo>
                    <a:pt x="246" y="77"/>
                  </a:moveTo>
                  <a:lnTo>
                    <a:pt x="246" y="77"/>
                  </a:lnTo>
                  <a:lnTo>
                    <a:pt x="55" y="0"/>
                  </a:lnTo>
                  <a:cubicBezTo>
                    <a:pt x="35" y="51"/>
                    <a:pt x="16" y="104"/>
                    <a:pt x="0" y="157"/>
                  </a:cubicBezTo>
                  <a:lnTo>
                    <a:pt x="198" y="215"/>
                  </a:lnTo>
                  <a:cubicBezTo>
                    <a:pt x="212" y="168"/>
                    <a:pt x="228" y="122"/>
                    <a:pt x="246" y="7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11" name="Freeform 169">
              <a:extLst>
                <a:ext uri="{FF2B5EF4-FFF2-40B4-BE49-F238E27FC236}">
                  <a16:creationId xmlns:a16="http://schemas.microsoft.com/office/drawing/2014/main" id="{1677105E-5575-E819-4BEC-EB6896FE59C1}"/>
                </a:ext>
              </a:extLst>
            </p:cNvPr>
            <p:cNvSpPr>
              <a:spLocks/>
            </p:cNvSpPr>
            <p:nvPr/>
          </p:nvSpPr>
          <p:spPr bwMode="auto">
            <a:xfrm>
              <a:off x="3387288" y="4215220"/>
              <a:ext cx="344900" cy="286607"/>
            </a:xfrm>
            <a:custGeom>
              <a:avLst/>
              <a:gdLst>
                <a:gd name="T0" fmla="*/ 236 w 236"/>
                <a:gd name="T1" fmla="*/ 58 h 196"/>
                <a:gd name="T2" fmla="*/ 236 w 236"/>
                <a:gd name="T3" fmla="*/ 58 h 196"/>
                <a:gd name="T4" fmla="*/ 38 w 236"/>
                <a:gd name="T5" fmla="*/ 0 h 196"/>
                <a:gd name="T6" fmla="*/ 0 w 236"/>
                <a:gd name="T7" fmla="*/ 157 h 196"/>
                <a:gd name="T8" fmla="*/ 202 w 236"/>
                <a:gd name="T9" fmla="*/ 196 h 196"/>
                <a:gd name="T10" fmla="*/ 236 w 236"/>
                <a:gd name="T11" fmla="*/ 58 h 196"/>
              </a:gdLst>
              <a:ahLst/>
              <a:cxnLst>
                <a:cxn ang="0">
                  <a:pos x="T0" y="T1"/>
                </a:cxn>
                <a:cxn ang="0">
                  <a:pos x="T2" y="T3"/>
                </a:cxn>
                <a:cxn ang="0">
                  <a:pos x="T4" y="T5"/>
                </a:cxn>
                <a:cxn ang="0">
                  <a:pos x="T6" y="T7"/>
                </a:cxn>
                <a:cxn ang="0">
                  <a:pos x="T8" y="T9"/>
                </a:cxn>
                <a:cxn ang="0">
                  <a:pos x="T10" y="T11"/>
                </a:cxn>
              </a:cxnLst>
              <a:rect l="0" t="0" r="r" b="b"/>
              <a:pathLst>
                <a:path w="236" h="196">
                  <a:moveTo>
                    <a:pt x="236" y="58"/>
                  </a:moveTo>
                  <a:lnTo>
                    <a:pt x="236" y="58"/>
                  </a:lnTo>
                  <a:lnTo>
                    <a:pt x="38" y="0"/>
                  </a:lnTo>
                  <a:cubicBezTo>
                    <a:pt x="23" y="52"/>
                    <a:pt x="11" y="104"/>
                    <a:pt x="0" y="157"/>
                  </a:cubicBezTo>
                  <a:lnTo>
                    <a:pt x="202" y="196"/>
                  </a:lnTo>
                  <a:cubicBezTo>
                    <a:pt x="211" y="149"/>
                    <a:pt x="222" y="103"/>
                    <a:pt x="236" y="5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12" name="Freeform 171">
              <a:extLst>
                <a:ext uri="{FF2B5EF4-FFF2-40B4-BE49-F238E27FC236}">
                  <a16:creationId xmlns:a16="http://schemas.microsoft.com/office/drawing/2014/main" id="{1B380DDB-90E9-D5AF-39B1-BE6A0B05752B}"/>
                </a:ext>
              </a:extLst>
            </p:cNvPr>
            <p:cNvSpPr>
              <a:spLocks/>
            </p:cNvSpPr>
            <p:nvPr/>
          </p:nvSpPr>
          <p:spPr bwMode="auto">
            <a:xfrm>
              <a:off x="3358142" y="4445964"/>
              <a:ext cx="323041" cy="242888"/>
            </a:xfrm>
            <a:custGeom>
              <a:avLst/>
              <a:gdLst>
                <a:gd name="T0" fmla="*/ 21 w 223"/>
                <a:gd name="T1" fmla="*/ 0 h 167"/>
                <a:gd name="T2" fmla="*/ 21 w 223"/>
                <a:gd name="T3" fmla="*/ 0 h 167"/>
                <a:gd name="T4" fmla="*/ 0 w 223"/>
                <a:gd name="T5" fmla="*/ 145 h 167"/>
                <a:gd name="T6" fmla="*/ 204 w 223"/>
                <a:gd name="T7" fmla="*/ 167 h 167"/>
                <a:gd name="T8" fmla="*/ 223 w 223"/>
                <a:gd name="T9" fmla="*/ 39 h 167"/>
                <a:gd name="T10" fmla="*/ 21 w 223"/>
                <a:gd name="T11" fmla="*/ 0 h 167"/>
              </a:gdLst>
              <a:ahLst/>
              <a:cxnLst>
                <a:cxn ang="0">
                  <a:pos x="T0" y="T1"/>
                </a:cxn>
                <a:cxn ang="0">
                  <a:pos x="T2" y="T3"/>
                </a:cxn>
                <a:cxn ang="0">
                  <a:pos x="T4" y="T5"/>
                </a:cxn>
                <a:cxn ang="0">
                  <a:pos x="T6" y="T7"/>
                </a:cxn>
                <a:cxn ang="0">
                  <a:pos x="T8" y="T9"/>
                </a:cxn>
                <a:cxn ang="0">
                  <a:pos x="T10" y="T11"/>
                </a:cxn>
              </a:cxnLst>
              <a:rect l="0" t="0" r="r" b="b"/>
              <a:pathLst>
                <a:path w="223" h="167">
                  <a:moveTo>
                    <a:pt x="21" y="0"/>
                  </a:moveTo>
                  <a:lnTo>
                    <a:pt x="21" y="0"/>
                  </a:lnTo>
                  <a:cubicBezTo>
                    <a:pt x="12" y="48"/>
                    <a:pt x="5" y="96"/>
                    <a:pt x="0" y="145"/>
                  </a:cubicBezTo>
                  <a:lnTo>
                    <a:pt x="204" y="167"/>
                  </a:lnTo>
                  <a:cubicBezTo>
                    <a:pt x="209" y="124"/>
                    <a:pt x="215" y="81"/>
                    <a:pt x="223" y="39"/>
                  </a:cubicBezTo>
                  <a:lnTo>
                    <a:pt x="21"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13" name="Freeform 173">
              <a:extLst>
                <a:ext uri="{FF2B5EF4-FFF2-40B4-BE49-F238E27FC236}">
                  <a16:creationId xmlns:a16="http://schemas.microsoft.com/office/drawing/2014/main" id="{EBEBC8E2-6BC8-7B25-51E6-4C06285C04B3}"/>
                </a:ext>
              </a:extLst>
            </p:cNvPr>
            <p:cNvSpPr>
              <a:spLocks/>
            </p:cNvSpPr>
            <p:nvPr/>
          </p:nvSpPr>
          <p:spPr bwMode="auto">
            <a:xfrm>
              <a:off x="3894924" y="3180520"/>
              <a:ext cx="366761" cy="361903"/>
            </a:xfrm>
            <a:custGeom>
              <a:avLst/>
              <a:gdLst>
                <a:gd name="T0" fmla="*/ 252 w 252"/>
                <a:gd name="T1" fmla="*/ 143 h 247"/>
                <a:gd name="T2" fmla="*/ 252 w 252"/>
                <a:gd name="T3" fmla="*/ 143 h 247"/>
                <a:gd name="T4" fmla="*/ 105 w 252"/>
                <a:gd name="T5" fmla="*/ 0 h 247"/>
                <a:gd name="T6" fmla="*/ 0 w 252"/>
                <a:gd name="T7" fmla="*/ 118 h 247"/>
                <a:gd name="T8" fmla="*/ 160 w 252"/>
                <a:gd name="T9" fmla="*/ 247 h 247"/>
                <a:gd name="T10" fmla="*/ 252 w 252"/>
                <a:gd name="T11" fmla="*/ 143 h 247"/>
              </a:gdLst>
              <a:ahLst/>
              <a:cxnLst>
                <a:cxn ang="0">
                  <a:pos x="T0" y="T1"/>
                </a:cxn>
                <a:cxn ang="0">
                  <a:pos x="T2" y="T3"/>
                </a:cxn>
                <a:cxn ang="0">
                  <a:pos x="T4" y="T5"/>
                </a:cxn>
                <a:cxn ang="0">
                  <a:pos x="T6" y="T7"/>
                </a:cxn>
                <a:cxn ang="0">
                  <a:pos x="T8" y="T9"/>
                </a:cxn>
                <a:cxn ang="0">
                  <a:pos x="T10" y="T11"/>
                </a:cxn>
              </a:cxnLst>
              <a:rect l="0" t="0" r="r" b="b"/>
              <a:pathLst>
                <a:path w="252" h="247">
                  <a:moveTo>
                    <a:pt x="252" y="143"/>
                  </a:moveTo>
                  <a:lnTo>
                    <a:pt x="252" y="143"/>
                  </a:lnTo>
                  <a:lnTo>
                    <a:pt x="105" y="0"/>
                  </a:lnTo>
                  <a:cubicBezTo>
                    <a:pt x="68" y="38"/>
                    <a:pt x="33" y="77"/>
                    <a:pt x="0" y="118"/>
                  </a:cubicBezTo>
                  <a:lnTo>
                    <a:pt x="160" y="247"/>
                  </a:lnTo>
                  <a:cubicBezTo>
                    <a:pt x="189" y="211"/>
                    <a:pt x="220" y="176"/>
                    <a:pt x="252" y="14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14" name="Freeform 175">
              <a:extLst>
                <a:ext uri="{FF2B5EF4-FFF2-40B4-BE49-F238E27FC236}">
                  <a16:creationId xmlns:a16="http://schemas.microsoft.com/office/drawing/2014/main" id="{844A5E79-F185-3445-F584-2B499FA695A1}"/>
                </a:ext>
              </a:extLst>
            </p:cNvPr>
            <p:cNvSpPr>
              <a:spLocks/>
            </p:cNvSpPr>
            <p:nvPr/>
          </p:nvSpPr>
          <p:spPr bwMode="auto">
            <a:xfrm>
              <a:off x="3754049" y="3352970"/>
              <a:ext cx="374047" cy="361903"/>
            </a:xfrm>
            <a:custGeom>
              <a:avLst/>
              <a:gdLst>
                <a:gd name="T0" fmla="*/ 257 w 257"/>
                <a:gd name="T1" fmla="*/ 129 h 246"/>
                <a:gd name="T2" fmla="*/ 257 w 257"/>
                <a:gd name="T3" fmla="*/ 129 h 246"/>
                <a:gd name="T4" fmla="*/ 97 w 257"/>
                <a:gd name="T5" fmla="*/ 0 h 246"/>
                <a:gd name="T6" fmla="*/ 0 w 257"/>
                <a:gd name="T7" fmla="*/ 133 h 246"/>
                <a:gd name="T8" fmla="*/ 171 w 257"/>
                <a:gd name="T9" fmla="*/ 246 h 246"/>
                <a:gd name="T10" fmla="*/ 257 w 257"/>
                <a:gd name="T11" fmla="*/ 129 h 246"/>
              </a:gdLst>
              <a:ahLst/>
              <a:cxnLst>
                <a:cxn ang="0">
                  <a:pos x="T0" y="T1"/>
                </a:cxn>
                <a:cxn ang="0">
                  <a:pos x="T2" y="T3"/>
                </a:cxn>
                <a:cxn ang="0">
                  <a:pos x="T4" y="T5"/>
                </a:cxn>
                <a:cxn ang="0">
                  <a:pos x="T6" y="T7"/>
                </a:cxn>
                <a:cxn ang="0">
                  <a:pos x="T8" y="T9"/>
                </a:cxn>
                <a:cxn ang="0">
                  <a:pos x="T10" y="T11"/>
                </a:cxn>
              </a:cxnLst>
              <a:rect l="0" t="0" r="r" b="b"/>
              <a:pathLst>
                <a:path w="257" h="246">
                  <a:moveTo>
                    <a:pt x="257" y="129"/>
                  </a:moveTo>
                  <a:lnTo>
                    <a:pt x="257" y="129"/>
                  </a:lnTo>
                  <a:lnTo>
                    <a:pt x="97" y="0"/>
                  </a:lnTo>
                  <a:cubicBezTo>
                    <a:pt x="62" y="43"/>
                    <a:pt x="30" y="87"/>
                    <a:pt x="0" y="133"/>
                  </a:cubicBezTo>
                  <a:lnTo>
                    <a:pt x="171" y="246"/>
                  </a:lnTo>
                  <a:cubicBezTo>
                    <a:pt x="198" y="206"/>
                    <a:pt x="226" y="167"/>
                    <a:pt x="257" y="12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15" name="Freeform 177">
              <a:extLst>
                <a:ext uri="{FF2B5EF4-FFF2-40B4-BE49-F238E27FC236}">
                  <a16:creationId xmlns:a16="http://schemas.microsoft.com/office/drawing/2014/main" id="{19DB9BEA-0B4B-67C0-11DE-E437B10486C1}"/>
                </a:ext>
              </a:extLst>
            </p:cNvPr>
            <p:cNvSpPr>
              <a:spLocks/>
            </p:cNvSpPr>
            <p:nvPr/>
          </p:nvSpPr>
          <p:spPr bwMode="auto">
            <a:xfrm>
              <a:off x="4047942" y="3015356"/>
              <a:ext cx="371619" cy="376476"/>
            </a:xfrm>
            <a:custGeom>
              <a:avLst/>
              <a:gdLst>
                <a:gd name="T0" fmla="*/ 254 w 254"/>
                <a:gd name="T1" fmla="*/ 157 h 257"/>
                <a:gd name="T2" fmla="*/ 254 w 254"/>
                <a:gd name="T3" fmla="*/ 157 h 257"/>
                <a:gd name="T4" fmla="*/ 121 w 254"/>
                <a:gd name="T5" fmla="*/ 0 h 257"/>
                <a:gd name="T6" fmla="*/ 0 w 254"/>
                <a:gd name="T7" fmla="*/ 114 h 257"/>
                <a:gd name="T8" fmla="*/ 147 w 254"/>
                <a:gd name="T9" fmla="*/ 257 h 257"/>
                <a:gd name="T10" fmla="*/ 254 w 254"/>
                <a:gd name="T11" fmla="*/ 157 h 257"/>
              </a:gdLst>
              <a:ahLst/>
              <a:cxnLst>
                <a:cxn ang="0">
                  <a:pos x="T0" y="T1"/>
                </a:cxn>
                <a:cxn ang="0">
                  <a:pos x="T2" y="T3"/>
                </a:cxn>
                <a:cxn ang="0">
                  <a:pos x="T4" y="T5"/>
                </a:cxn>
                <a:cxn ang="0">
                  <a:pos x="T6" y="T7"/>
                </a:cxn>
                <a:cxn ang="0">
                  <a:pos x="T8" y="T9"/>
                </a:cxn>
                <a:cxn ang="0">
                  <a:pos x="T10" y="T11"/>
                </a:cxn>
              </a:cxnLst>
              <a:rect l="0" t="0" r="r" b="b"/>
              <a:pathLst>
                <a:path w="254" h="257">
                  <a:moveTo>
                    <a:pt x="254" y="157"/>
                  </a:moveTo>
                  <a:lnTo>
                    <a:pt x="254" y="157"/>
                  </a:lnTo>
                  <a:lnTo>
                    <a:pt x="121" y="0"/>
                  </a:lnTo>
                  <a:cubicBezTo>
                    <a:pt x="79" y="36"/>
                    <a:pt x="38" y="74"/>
                    <a:pt x="0" y="114"/>
                  </a:cubicBezTo>
                  <a:lnTo>
                    <a:pt x="147" y="257"/>
                  </a:lnTo>
                  <a:cubicBezTo>
                    <a:pt x="181" y="222"/>
                    <a:pt x="217" y="189"/>
                    <a:pt x="254"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16" name="Freeform 179">
              <a:extLst>
                <a:ext uri="{FF2B5EF4-FFF2-40B4-BE49-F238E27FC236}">
                  <a16:creationId xmlns:a16="http://schemas.microsoft.com/office/drawing/2014/main" id="{B4646298-13DC-A5F7-4D40-79937985F3A6}"/>
                </a:ext>
              </a:extLst>
            </p:cNvPr>
            <p:cNvSpPr>
              <a:spLocks/>
            </p:cNvSpPr>
            <p:nvPr/>
          </p:nvSpPr>
          <p:spPr bwMode="auto">
            <a:xfrm>
              <a:off x="2957378" y="3821743"/>
              <a:ext cx="349758" cy="291465"/>
            </a:xfrm>
            <a:custGeom>
              <a:avLst/>
              <a:gdLst>
                <a:gd name="T0" fmla="*/ 240 w 240"/>
                <a:gd name="T1" fmla="*/ 75 h 199"/>
                <a:gd name="T2" fmla="*/ 240 w 240"/>
                <a:gd name="T3" fmla="*/ 75 h 199"/>
                <a:gd name="T4" fmla="*/ 49 w 240"/>
                <a:gd name="T5" fmla="*/ 0 h 199"/>
                <a:gd name="T6" fmla="*/ 0 w 240"/>
                <a:gd name="T7" fmla="*/ 138 h 199"/>
                <a:gd name="T8" fmla="*/ 197 w 240"/>
                <a:gd name="T9" fmla="*/ 199 h 199"/>
                <a:gd name="T10" fmla="*/ 240 w 240"/>
                <a:gd name="T11" fmla="*/ 75 h 199"/>
              </a:gdLst>
              <a:ahLst/>
              <a:cxnLst>
                <a:cxn ang="0">
                  <a:pos x="T0" y="T1"/>
                </a:cxn>
                <a:cxn ang="0">
                  <a:pos x="T2" y="T3"/>
                </a:cxn>
                <a:cxn ang="0">
                  <a:pos x="T4" y="T5"/>
                </a:cxn>
                <a:cxn ang="0">
                  <a:pos x="T6" y="T7"/>
                </a:cxn>
                <a:cxn ang="0">
                  <a:pos x="T8" y="T9"/>
                </a:cxn>
                <a:cxn ang="0">
                  <a:pos x="T10" y="T11"/>
                </a:cxn>
              </a:cxnLst>
              <a:rect l="0" t="0" r="r" b="b"/>
              <a:pathLst>
                <a:path w="240" h="199">
                  <a:moveTo>
                    <a:pt x="240" y="75"/>
                  </a:moveTo>
                  <a:lnTo>
                    <a:pt x="240" y="75"/>
                  </a:lnTo>
                  <a:lnTo>
                    <a:pt x="49" y="0"/>
                  </a:lnTo>
                  <a:cubicBezTo>
                    <a:pt x="31" y="46"/>
                    <a:pt x="15" y="92"/>
                    <a:pt x="0" y="138"/>
                  </a:cubicBezTo>
                  <a:lnTo>
                    <a:pt x="197" y="199"/>
                  </a:lnTo>
                  <a:cubicBezTo>
                    <a:pt x="210" y="157"/>
                    <a:pt x="224" y="116"/>
                    <a:pt x="240" y="7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17" name="Freeform 181">
              <a:extLst>
                <a:ext uri="{FF2B5EF4-FFF2-40B4-BE49-F238E27FC236}">
                  <a16:creationId xmlns:a16="http://schemas.microsoft.com/office/drawing/2014/main" id="{47ED2056-D86B-EC8F-9332-5F971B173CB2}"/>
                </a:ext>
              </a:extLst>
            </p:cNvPr>
            <p:cNvSpPr>
              <a:spLocks/>
            </p:cNvSpPr>
            <p:nvPr/>
          </p:nvSpPr>
          <p:spPr bwMode="auto">
            <a:xfrm>
              <a:off x="3737046" y="2617021"/>
              <a:ext cx="344900" cy="354616"/>
            </a:xfrm>
            <a:custGeom>
              <a:avLst/>
              <a:gdLst>
                <a:gd name="T0" fmla="*/ 236 w 236"/>
                <a:gd name="T1" fmla="*/ 157 h 242"/>
                <a:gd name="T2" fmla="*/ 236 w 236"/>
                <a:gd name="T3" fmla="*/ 157 h 242"/>
                <a:gd name="T4" fmla="*/ 104 w 236"/>
                <a:gd name="T5" fmla="*/ 0 h 242"/>
                <a:gd name="T6" fmla="*/ 0 w 236"/>
                <a:gd name="T7" fmla="*/ 94 h 242"/>
                <a:gd name="T8" fmla="*/ 143 w 236"/>
                <a:gd name="T9" fmla="*/ 242 h 242"/>
                <a:gd name="T10" fmla="*/ 236 w 236"/>
                <a:gd name="T11" fmla="*/ 157 h 242"/>
              </a:gdLst>
              <a:ahLst/>
              <a:cxnLst>
                <a:cxn ang="0">
                  <a:pos x="T0" y="T1"/>
                </a:cxn>
                <a:cxn ang="0">
                  <a:pos x="T2" y="T3"/>
                </a:cxn>
                <a:cxn ang="0">
                  <a:pos x="T4" y="T5"/>
                </a:cxn>
                <a:cxn ang="0">
                  <a:pos x="T6" y="T7"/>
                </a:cxn>
                <a:cxn ang="0">
                  <a:pos x="T8" y="T9"/>
                </a:cxn>
                <a:cxn ang="0">
                  <a:pos x="T10" y="T11"/>
                </a:cxn>
              </a:cxnLst>
              <a:rect l="0" t="0" r="r" b="b"/>
              <a:pathLst>
                <a:path w="236" h="242">
                  <a:moveTo>
                    <a:pt x="236" y="157"/>
                  </a:moveTo>
                  <a:lnTo>
                    <a:pt x="236" y="157"/>
                  </a:lnTo>
                  <a:lnTo>
                    <a:pt x="104" y="0"/>
                  </a:lnTo>
                  <a:cubicBezTo>
                    <a:pt x="68" y="31"/>
                    <a:pt x="34" y="62"/>
                    <a:pt x="0" y="94"/>
                  </a:cubicBezTo>
                  <a:lnTo>
                    <a:pt x="143" y="242"/>
                  </a:lnTo>
                  <a:cubicBezTo>
                    <a:pt x="173" y="213"/>
                    <a:pt x="204" y="184"/>
                    <a:pt x="236"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18" name="Freeform 183">
              <a:extLst>
                <a:ext uri="{FF2B5EF4-FFF2-40B4-BE49-F238E27FC236}">
                  <a16:creationId xmlns:a16="http://schemas.microsoft.com/office/drawing/2014/main" id="{AB75C7CA-6A65-A327-4A76-44BF91BDE30B}"/>
                </a:ext>
              </a:extLst>
            </p:cNvPr>
            <p:cNvSpPr>
              <a:spLocks/>
            </p:cNvSpPr>
            <p:nvPr/>
          </p:nvSpPr>
          <p:spPr bwMode="auto">
            <a:xfrm>
              <a:off x="3027815" y="3622575"/>
              <a:ext cx="359473" cy="308468"/>
            </a:xfrm>
            <a:custGeom>
              <a:avLst/>
              <a:gdLst>
                <a:gd name="T0" fmla="*/ 245 w 245"/>
                <a:gd name="T1" fmla="*/ 88 h 211"/>
                <a:gd name="T2" fmla="*/ 245 w 245"/>
                <a:gd name="T3" fmla="*/ 88 h 211"/>
                <a:gd name="T4" fmla="*/ 59 w 245"/>
                <a:gd name="T5" fmla="*/ 0 h 211"/>
                <a:gd name="T6" fmla="*/ 0 w 245"/>
                <a:gd name="T7" fmla="*/ 136 h 211"/>
                <a:gd name="T8" fmla="*/ 191 w 245"/>
                <a:gd name="T9" fmla="*/ 211 h 211"/>
                <a:gd name="T10" fmla="*/ 245 w 245"/>
                <a:gd name="T11" fmla="*/ 88 h 211"/>
              </a:gdLst>
              <a:ahLst/>
              <a:cxnLst>
                <a:cxn ang="0">
                  <a:pos x="T0" y="T1"/>
                </a:cxn>
                <a:cxn ang="0">
                  <a:pos x="T2" y="T3"/>
                </a:cxn>
                <a:cxn ang="0">
                  <a:pos x="T4" y="T5"/>
                </a:cxn>
                <a:cxn ang="0">
                  <a:pos x="T6" y="T7"/>
                </a:cxn>
                <a:cxn ang="0">
                  <a:pos x="T8" y="T9"/>
                </a:cxn>
                <a:cxn ang="0">
                  <a:pos x="T10" y="T11"/>
                </a:cxn>
              </a:cxnLst>
              <a:rect l="0" t="0" r="r" b="b"/>
              <a:pathLst>
                <a:path w="245" h="211">
                  <a:moveTo>
                    <a:pt x="245" y="88"/>
                  </a:moveTo>
                  <a:lnTo>
                    <a:pt x="245" y="88"/>
                  </a:lnTo>
                  <a:lnTo>
                    <a:pt x="59" y="0"/>
                  </a:lnTo>
                  <a:cubicBezTo>
                    <a:pt x="38" y="44"/>
                    <a:pt x="18" y="90"/>
                    <a:pt x="0" y="136"/>
                  </a:cubicBezTo>
                  <a:lnTo>
                    <a:pt x="191" y="211"/>
                  </a:lnTo>
                  <a:cubicBezTo>
                    <a:pt x="208" y="169"/>
                    <a:pt x="226" y="128"/>
                    <a:pt x="245" y="8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19" name="Freeform 185">
              <a:extLst>
                <a:ext uri="{FF2B5EF4-FFF2-40B4-BE49-F238E27FC236}">
                  <a16:creationId xmlns:a16="http://schemas.microsoft.com/office/drawing/2014/main" id="{5E97AF40-18EB-B4C2-B7BA-CD03D2010D6B}"/>
                </a:ext>
              </a:extLst>
            </p:cNvPr>
            <p:cNvSpPr>
              <a:spLocks/>
            </p:cNvSpPr>
            <p:nvPr/>
          </p:nvSpPr>
          <p:spPr bwMode="auto">
            <a:xfrm>
              <a:off x="2903943" y="4023340"/>
              <a:ext cx="340042" cy="272034"/>
            </a:xfrm>
            <a:custGeom>
              <a:avLst/>
              <a:gdLst>
                <a:gd name="T0" fmla="*/ 234 w 234"/>
                <a:gd name="T1" fmla="*/ 61 h 185"/>
                <a:gd name="T2" fmla="*/ 234 w 234"/>
                <a:gd name="T3" fmla="*/ 61 h 185"/>
                <a:gd name="T4" fmla="*/ 37 w 234"/>
                <a:gd name="T5" fmla="*/ 0 h 185"/>
                <a:gd name="T6" fmla="*/ 0 w 234"/>
                <a:gd name="T7" fmla="*/ 137 h 185"/>
                <a:gd name="T8" fmla="*/ 200 w 234"/>
                <a:gd name="T9" fmla="*/ 185 h 185"/>
                <a:gd name="T10" fmla="*/ 234 w 234"/>
                <a:gd name="T11" fmla="*/ 61 h 185"/>
              </a:gdLst>
              <a:ahLst/>
              <a:cxnLst>
                <a:cxn ang="0">
                  <a:pos x="T0" y="T1"/>
                </a:cxn>
                <a:cxn ang="0">
                  <a:pos x="T2" y="T3"/>
                </a:cxn>
                <a:cxn ang="0">
                  <a:pos x="T4" y="T5"/>
                </a:cxn>
                <a:cxn ang="0">
                  <a:pos x="T6" y="T7"/>
                </a:cxn>
                <a:cxn ang="0">
                  <a:pos x="T8" y="T9"/>
                </a:cxn>
                <a:cxn ang="0">
                  <a:pos x="T10" y="T11"/>
                </a:cxn>
              </a:cxnLst>
              <a:rect l="0" t="0" r="r" b="b"/>
              <a:pathLst>
                <a:path w="234" h="185">
                  <a:moveTo>
                    <a:pt x="234" y="61"/>
                  </a:moveTo>
                  <a:lnTo>
                    <a:pt x="234" y="61"/>
                  </a:lnTo>
                  <a:lnTo>
                    <a:pt x="37" y="0"/>
                  </a:lnTo>
                  <a:cubicBezTo>
                    <a:pt x="23" y="45"/>
                    <a:pt x="11" y="91"/>
                    <a:pt x="0" y="137"/>
                  </a:cubicBezTo>
                  <a:lnTo>
                    <a:pt x="200" y="185"/>
                  </a:lnTo>
                  <a:cubicBezTo>
                    <a:pt x="210" y="143"/>
                    <a:pt x="221" y="102"/>
                    <a:pt x="234" y="6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20" name="Freeform 187">
              <a:extLst>
                <a:ext uri="{FF2B5EF4-FFF2-40B4-BE49-F238E27FC236}">
                  <a16:creationId xmlns:a16="http://schemas.microsoft.com/office/drawing/2014/main" id="{DCA2848D-80B5-AAF1-937C-01D912719E0C}"/>
                </a:ext>
              </a:extLst>
            </p:cNvPr>
            <p:cNvSpPr>
              <a:spLocks/>
            </p:cNvSpPr>
            <p:nvPr/>
          </p:nvSpPr>
          <p:spPr bwMode="auto">
            <a:xfrm>
              <a:off x="3115254" y="3428265"/>
              <a:ext cx="361903" cy="323041"/>
            </a:xfrm>
            <a:custGeom>
              <a:avLst/>
              <a:gdLst>
                <a:gd name="T0" fmla="*/ 249 w 249"/>
                <a:gd name="T1" fmla="*/ 102 h 222"/>
                <a:gd name="T2" fmla="*/ 249 w 249"/>
                <a:gd name="T3" fmla="*/ 102 h 222"/>
                <a:gd name="T4" fmla="*/ 70 w 249"/>
                <a:gd name="T5" fmla="*/ 0 h 222"/>
                <a:gd name="T6" fmla="*/ 0 w 249"/>
                <a:gd name="T7" fmla="*/ 134 h 222"/>
                <a:gd name="T8" fmla="*/ 186 w 249"/>
                <a:gd name="T9" fmla="*/ 222 h 222"/>
                <a:gd name="T10" fmla="*/ 249 w 249"/>
                <a:gd name="T11" fmla="*/ 102 h 222"/>
              </a:gdLst>
              <a:ahLst/>
              <a:cxnLst>
                <a:cxn ang="0">
                  <a:pos x="T0" y="T1"/>
                </a:cxn>
                <a:cxn ang="0">
                  <a:pos x="T2" y="T3"/>
                </a:cxn>
                <a:cxn ang="0">
                  <a:pos x="T4" y="T5"/>
                </a:cxn>
                <a:cxn ang="0">
                  <a:pos x="T6" y="T7"/>
                </a:cxn>
                <a:cxn ang="0">
                  <a:pos x="T8" y="T9"/>
                </a:cxn>
                <a:cxn ang="0">
                  <a:pos x="T10" y="T11"/>
                </a:cxn>
              </a:cxnLst>
              <a:rect l="0" t="0" r="r" b="b"/>
              <a:pathLst>
                <a:path w="249" h="222">
                  <a:moveTo>
                    <a:pt x="249" y="102"/>
                  </a:moveTo>
                  <a:lnTo>
                    <a:pt x="249" y="102"/>
                  </a:lnTo>
                  <a:lnTo>
                    <a:pt x="70" y="0"/>
                  </a:lnTo>
                  <a:cubicBezTo>
                    <a:pt x="45" y="44"/>
                    <a:pt x="22" y="88"/>
                    <a:pt x="0" y="134"/>
                  </a:cubicBezTo>
                  <a:lnTo>
                    <a:pt x="186" y="222"/>
                  </a:lnTo>
                  <a:cubicBezTo>
                    <a:pt x="205" y="181"/>
                    <a:pt x="226" y="141"/>
                    <a:pt x="249" y="1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21" name="Freeform 189">
              <a:extLst>
                <a:ext uri="{FF2B5EF4-FFF2-40B4-BE49-F238E27FC236}">
                  <a16:creationId xmlns:a16="http://schemas.microsoft.com/office/drawing/2014/main" id="{D1E9C8D4-E85D-C3EA-2E7D-D2DB7F728D6C}"/>
                </a:ext>
              </a:extLst>
            </p:cNvPr>
            <p:cNvSpPr>
              <a:spLocks/>
            </p:cNvSpPr>
            <p:nvPr/>
          </p:nvSpPr>
          <p:spPr bwMode="auto">
            <a:xfrm>
              <a:off x="3460155" y="2903628"/>
              <a:ext cx="359473" cy="347330"/>
            </a:xfrm>
            <a:custGeom>
              <a:avLst/>
              <a:gdLst>
                <a:gd name="T0" fmla="*/ 247 w 247"/>
                <a:gd name="T1" fmla="*/ 137 h 237"/>
                <a:gd name="T2" fmla="*/ 247 w 247"/>
                <a:gd name="T3" fmla="*/ 137 h 237"/>
                <a:gd name="T4" fmla="*/ 94 w 247"/>
                <a:gd name="T5" fmla="*/ 0 h 237"/>
                <a:gd name="T6" fmla="*/ 0 w 247"/>
                <a:gd name="T7" fmla="*/ 111 h 237"/>
                <a:gd name="T8" fmla="*/ 162 w 247"/>
                <a:gd name="T9" fmla="*/ 237 h 237"/>
                <a:gd name="T10" fmla="*/ 247 w 247"/>
                <a:gd name="T11" fmla="*/ 137 h 237"/>
              </a:gdLst>
              <a:ahLst/>
              <a:cxnLst>
                <a:cxn ang="0">
                  <a:pos x="T0" y="T1"/>
                </a:cxn>
                <a:cxn ang="0">
                  <a:pos x="T2" y="T3"/>
                </a:cxn>
                <a:cxn ang="0">
                  <a:pos x="T4" y="T5"/>
                </a:cxn>
                <a:cxn ang="0">
                  <a:pos x="T6" y="T7"/>
                </a:cxn>
                <a:cxn ang="0">
                  <a:pos x="T8" y="T9"/>
                </a:cxn>
                <a:cxn ang="0">
                  <a:pos x="T10" y="T11"/>
                </a:cxn>
              </a:cxnLst>
              <a:rect l="0" t="0" r="r" b="b"/>
              <a:pathLst>
                <a:path w="247" h="237">
                  <a:moveTo>
                    <a:pt x="247" y="137"/>
                  </a:moveTo>
                  <a:lnTo>
                    <a:pt x="247" y="137"/>
                  </a:lnTo>
                  <a:lnTo>
                    <a:pt x="94" y="0"/>
                  </a:lnTo>
                  <a:cubicBezTo>
                    <a:pt x="61" y="36"/>
                    <a:pt x="30" y="73"/>
                    <a:pt x="0" y="111"/>
                  </a:cubicBezTo>
                  <a:lnTo>
                    <a:pt x="162" y="237"/>
                  </a:lnTo>
                  <a:cubicBezTo>
                    <a:pt x="189" y="203"/>
                    <a:pt x="217" y="169"/>
                    <a:pt x="247" y="13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22" name="Freeform 191">
              <a:extLst>
                <a:ext uri="{FF2B5EF4-FFF2-40B4-BE49-F238E27FC236}">
                  <a16:creationId xmlns:a16="http://schemas.microsoft.com/office/drawing/2014/main" id="{68E64993-D838-9C80-CBB8-0055399D3D5A}"/>
                </a:ext>
              </a:extLst>
            </p:cNvPr>
            <p:cNvSpPr>
              <a:spLocks/>
            </p:cNvSpPr>
            <p:nvPr/>
          </p:nvSpPr>
          <p:spPr bwMode="auto">
            <a:xfrm>
              <a:off x="3596171" y="2753038"/>
              <a:ext cx="349758" cy="349758"/>
            </a:xfrm>
            <a:custGeom>
              <a:avLst/>
              <a:gdLst>
                <a:gd name="T0" fmla="*/ 240 w 240"/>
                <a:gd name="T1" fmla="*/ 148 h 239"/>
                <a:gd name="T2" fmla="*/ 240 w 240"/>
                <a:gd name="T3" fmla="*/ 148 h 239"/>
                <a:gd name="T4" fmla="*/ 97 w 240"/>
                <a:gd name="T5" fmla="*/ 0 h 239"/>
                <a:gd name="T6" fmla="*/ 0 w 240"/>
                <a:gd name="T7" fmla="*/ 102 h 239"/>
                <a:gd name="T8" fmla="*/ 153 w 240"/>
                <a:gd name="T9" fmla="*/ 239 h 239"/>
                <a:gd name="T10" fmla="*/ 240 w 240"/>
                <a:gd name="T11" fmla="*/ 148 h 239"/>
              </a:gdLst>
              <a:ahLst/>
              <a:cxnLst>
                <a:cxn ang="0">
                  <a:pos x="T0" y="T1"/>
                </a:cxn>
                <a:cxn ang="0">
                  <a:pos x="T2" y="T3"/>
                </a:cxn>
                <a:cxn ang="0">
                  <a:pos x="T4" y="T5"/>
                </a:cxn>
                <a:cxn ang="0">
                  <a:pos x="T6" y="T7"/>
                </a:cxn>
                <a:cxn ang="0">
                  <a:pos x="T8" y="T9"/>
                </a:cxn>
                <a:cxn ang="0">
                  <a:pos x="T10" y="T11"/>
                </a:cxn>
              </a:cxnLst>
              <a:rect l="0" t="0" r="r" b="b"/>
              <a:pathLst>
                <a:path w="240" h="239">
                  <a:moveTo>
                    <a:pt x="240" y="148"/>
                  </a:moveTo>
                  <a:lnTo>
                    <a:pt x="240" y="148"/>
                  </a:lnTo>
                  <a:lnTo>
                    <a:pt x="97" y="0"/>
                  </a:lnTo>
                  <a:cubicBezTo>
                    <a:pt x="64" y="33"/>
                    <a:pt x="31" y="67"/>
                    <a:pt x="0" y="102"/>
                  </a:cubicBezTo>
                  <a:lnTo>
                    <a:pt x="153" y="239"/>
                  </a:lnTo>
                  <a:cubicBezTo>
                    <a:pt x="181" y="208"/>
                    <a:pt x="210" y="177"/>
                    <a:pt x="240"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23" name="Freeform 193">
              <a:extLst>
                <a:ext uri="{FF2B5EF4-FFF2-40B4-BE49-F238E27FC236}">
                  <a16:creationId xmlns:a16="http://schemas.microsoft.com/office/drawing/2014/main" id="{25318196-61BA-7D03-4FD1-E849A3A22C5B}"/>
                </a:ext>
              </a:extLst>
            </p:cNvPr>
            <p:cNvSpPr>
              <a:spLocks/>
            </p:cNvSpPr>
            <p:nvPr/>
          </p:nvSpPr>
          <p:spPr bwMode="auto">
            <a:xfrm>
              <a:off x="3331425" y="3066363"/>
              <a:ext cx="364331" cy="342472"/>
            </a:xfrm>
            <a:custGeom>
              <a:avLst/>
              <a:gdLst>
                <a:gd name="T0" fmla="*/ 249 w 249"/>
                <a:gd name="T1" fmla="*/ 126 h 234"/>
                <a:gd name="T2" fmla="*/ 249 w 249"/>
                <a:gd name="T3" fmla="*/ 126 h 234"/>
                <a:gd name="T4" fmla="*/ 87 w 249"/>
                <a:gd name="T5" fmla="*/ 0 h 234"/>
                <a:gd name="T6" fmla="*/ 0 w 249"/>
                <a:gd name="T7" fmla="*/ 120 h 234"/>
                <a:gd name="T8" fmla="*/ 171 w 249"/>
                <a:gd name="T9" fmla="*/ 234 h 234"/>
                <a:gd name="T10" fmla="*/ 249 w 249"/>
                <a:gd name="T11" fmla="*/ 126 h 234"/>
              </a:gdLst>
              <a:ahLst/>
              <a:cxnLst>
                <a:cxn ang="0">
                  <a:pos x="T0" y="T1"/>
                </a:cxn>
                <a:cxn ang="0">
                  <a:pos x="T2" y="T3"/>
                </a:cxn>
                <a:cxn ang="0">
                  <a:pos x="T4" y="T5"/>
                </a:cxn>
                <a:cxn ang="0">
                  <a:pos x="T6" y="T7"/>
                </a:cxn>
                <a:cxn ang="0">
                  <a:pos x="T8" y="T9"/>
                </a:cxn>
                <a:cxn ang="0">
                  <a:pos x="T10" y="T11"/>
                </a:cxn>
              </a:cxnLst>
              <a:rect l="0" t="0" r="r" b="b"/>
              <a:pathLst>
                <a:path w="249" h="234">
                  <a:moveTo>
                    <a:pt x="249" y="126"/>
                  </a:moveTo>
                  <a:lnTo>
                    <a:pt x="249" y="126"/>
                  </a:lnTo>
                  <a:lnTo>
                    <a:pt x="87" y="0"/>
                  </a:lnTo>
                  <a:cubicBezTo>
                    <a:pt x="57" y="39"/>
                    <a:pt x="28" y="79"/>
                    <a:pt x="0" y="120"/>
                  </a:cubicBezTo>
                  <a:lnTo>
                    <a:pt x="171" y="234"/>
                  </a:lnTo>
                  <a:cubicBezTo>
                    <a:pt x="196" y="197"/>
                    <a:pt x="222" y="161"/>
                    <a:pt x="249" y="12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24" name="Freeform 195">
              <a:extLst>
                <a:ext uri="{FF2B5EF4-FFF2-40B4-BE49-F238E27FC236}">
                  <a16:creationId xmlns:a16="http://schemas.microsoft.com/office/drawing/2014/main" id="{8A004C39-8F70-AFAC-D8E7-08C476473012}"/>
                </a:ext>
              </a:extLst>
            </p:cNvPr>
            <p:cNvSpPr>
              <a:spLocks/>
            </p:cNvSpPr>
            <p:nvPr/>
          </p:nvSpPr>
          <p:spPr bwMode="auto">
            <a:xfrm>
              <a:off x="3217267" y="3241242"/>
              <a:ext cx="364331" cy="335185"/>
            </a:xfrm>
            <a:custGeom>
              <a:avLst/>
              <a:gdLst>
                <a:gd name="T0" fmla="*/ 250 w 250"/>
                <a:gd name="T1" fmla="*/ 114 h 229"/>
                <a:gd name="T2" fmla="*/ 250 w 250"/>
                <a:gd name="T3" fmla="*/ 114 h 229"/>
                <a:gd name="T4" fmla="*/ 79 w 250"/>
                <a:gd name="T5" fmla="*/ 0 h 229"/>
                <a:gd name="T6" fmla="*/ 0 w 250"/>
                <a:gd name="T7" fmla="*/ 128 h 229"/>
                <a:gd name="T8" fmla="*/ 179 w 250"/>
                <a:gd name="T9" fmla="*/ 229 h 229"/>
                <a:gd name="T10" fmla="*/ 250 w 250"/>
                <a:gd name="T11" fmla="*/ 114 h 229"/>
              </a:gdLst>
              <a:ahLst/>
              <a:cxnLst>
                <a:cxn ang="0">
                  <a:pos x="T0" y="T1"/>
                </a:cxn>
                <a:cxn ang="0">
                  <a:pos x="T2" y="T3"/>
                </a:cxn>
                <a:cxn ang="0">
                  <a:pos x="T4" y="T5"/>
                </a:cxn>
                <a:cxn ang="0">
                  <a:pos x="T6" y="T7"/>
                </a:cxn>
                <a:cxn ang="0">
                  <a:pos x="T8" y="T9"/>
                </a:cxn>
                <a:cxn ang="0">
                  <a:pos x="T10" y="T11"/>
                </a:cxn>
              </a:cxnLst>
              <a:rect l="0" t="0" r="r" b="b"/>
              <a:pathLst>
                <a:path w="250" h="229">
                  <a:moveTo>
                    <a:pt x="250" y="114"/>
                  </a:moveTo>
                  <a:lnTo>
                    <a:pt x="250" y="114"/>
                  </a:lnTo>
                  <a:lnTo>
                    <a:pt x="79" y="0"/>
                  </a:lnTo>
                  <a:cubicBezTo>
                    <a:pt x="51" y="41"/>
                    <a:pt x="25" y="84"/>
                    <a:pt x="0" y="128"/>
                  </a:cubicBezTo>
                  <a:lnTo>
                    <a:pt x="179" y="229"/>
                  </a:lnTo>
                  <a:cubicBezTo>
                    <a:pt x="201" y="190"/>
                    <a:pt x="225" y="152"/>
                    <a:pt x="250" y="11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25" name="Freeform 197">
              <a:extLst>
                <a:ext uri="{FF2B5EF4-FFF2-40B4-BE49-F238E27FC236}">
                  <a16:creationId xmlns:a16="http://schemas.microsoft.com/office/drawing/2014/main" id="{447315D2-CB2C-CD15-8537-5509F0DA3C63}"/>
                </a:ext>
              </a:extLst>
            </p:cNvPr>
            <p:cNvSpPr>
              <a:spLocks/>
            </p:cNvSpPr>
            <p:nvPr/>
          </p:nvSpPr>
          <p:spPr bwMode="auto">
            <a:xfrm>
              <a:off x="3224554" y="2381420"/>
              <a:ext cx="357045" cy="359474"/>
            </a:xfrm>
            <a:custGeom>
              <a:avLst/>
              <a:gdLst>
                <a:gd name="T0" fmla="*/ 245 w 245"/>
                <a:gd name="T1" fmla="*/ 148 h 245"/>
                <a:gd name="T2" fmla="*/ 245 w 245"/>
                <a:gd name="T3" fmla="*/ 148 h 245"/>
                <a:gd name="T4" fmla="*/ 102 w 245"/>
                <a:gd name="T5" fmla="*/ 0 h 245"/>
                <a:gd name="T6" fmla="*/ 0 w 245"/>
                <a:gd name="T7" fmla="*/ 107 h 245"/>
                <a:gd name="T8" fmla="*/ 151 w 245"/>
                <a:gd name="T9" fmla="*/ 245 h 245"/>
                <a:gd name="T10" fmla="*/ 245 w 245"/>
                <a:gd name="T11" fmla="*/ 148 h 245"/>
              </a:gdLst>
              <a:ahLst/>
              <a:cxnLst>
                <a:cxn ang="0">
                  <a:pos x="T0" y="T1"/>
                </a:cxn>
                <a:cxn ang="0">
                  <a:pos x="T2" y="T3"/>
                </a:cxn>
                <a:cxn ang="0">
                  <a:pos x="T4" y="T5"/>
                </a:cxn>
                <a:cxn ang="0">
                  <a:pos x="T6" y="T7"/>
                </a:cxn>
                <a:cxn ang="0">
                  <a:pos x="T8" y="T9"/>
                </a:cxn>
                <a:cxn ang="0">
                  <a:pos x="T10" y="T11"/>
                </a:cxn>
              </a:cxnLst>
              <a:rect l="0" t="0" r="r" b="b"/>
              <a:pathLst>
                <a:path w="245" h="245">
                  <a:moveTo>
                    <a:pt x="245" y="148"/>
                  </a:moveTo>
                  <a:lnTo>
                    <a:pt x="245" y="148"/>
                  </a:lnTo>
                  <a:lnTo>
                    <a:pt x="102" y="0"/>
                  </a:lnTo>
                  <a:cubicBezTo>
                    <a:pt x="67" y="35"/>
                    <a:pt x="33" y="70"/>
                    <a:pt x="0" y="107"/>
                  </a:cubicBezTo>
                  <a:lnTo>
                    <a:pt x="151" y="245"/>
                  </a:lnTo>
                  <a:cubicBezTo>
                    <a:pt x="182" y="212"/>
                    <a:pt x="213" y="179"/>
                    <a:pt x="245"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26" name="Freeform 199">
              <a:extLst>
                <a:ext uri="{FF2B5EF4-FFF2-40B4-BE49-F238E27FC236}">
                  <a16:creationId xmlns:a16="http://schemas.microsoft.com/office/drawing/2014/main" id="{FF0D8A24-949D-7296-CBC5-BF4A292F210D}"/>
                </a:ext>
              </a:extLst>
            </p:cNvPr>
            <p:cNvSpPr>
              <a:spLocks/>
            </p:cNvSpPr>
            <p:nvPr/>
          </p:nvSpPr>
          <p:spPr bwMode="auto">
            <a:xfrm>
              <a:off x="2818932" y="2886626"/>
              <a:ext cx="369189" cy="349758"/>
            </a:xfrm>
            <a:custGeom>
              <a:avLst/>
              <a:gdLst>
                <a:gd name="T0" fmla="*/ 254 w 254"/>
                <a:gd name="T1" fmla="*/ 118 h 238"/>
                <a:gd name="T2" fmla="*/ 254 w 254"/>
                <a:gd name="T3" fmla="*/ 118 h 238"/>
                <a:gd name="T4" fmla="*/ 86 w 254"/>
                <a:gd name="T5" fmla="*/ 0 h 238"/>
                <a:gd name="T6" fmla="*/ 0 w 254"/>
                <a:gd name="T7" fmla="*/ 131 h 238"/>
                <a:gd name="T8" fmla="*/ 176 w 254"/>
                <a:gd name="T9" fmla="*/ 238 h 238"/>
                <a:gd name="T10" fmla="*/ 254 w 254"/>
                <a:gd name="T11" fmla="*/ 118 h 238"/>
              </a:gdLst>
              <a:ahLst/>
              <a:cxnLst>
                <a:cxn ang="0">
                  <a:pos x="T0" y="T1"/>
                </a:cxn>
                <a:cxn ang="0">
                  <a:pos x="T2" y="T3"/>
                </a:cxn>
                <a:cxn ang="0">
                  <a:pos x="T4" y="T5"/>
                </a:cxn>
                <a:cxn ang="0">
                  <a:pos x="T6" y="T7"/>
                </a:cxn>
                <a:cxn ang="0">
                  <a:pos x="T8" y="T9"/>
                </a:cxn>
                <a:cxn ang="0">
                  <a:pos x="T10" y="T11"/>
                </a:cxn>
              </a:cxnLst>
              <a:rect l="0" t="0" r="r" b="b"/>
              <a:pathLst>
                <a:path w="254" h="238">
                  <a:moveTo>
                    <a:pt x="254" y="118"/>
                  </a:moveTo>
                  <a:lnTo>
                    <a:pt x="254" y="118"/>
                  </a:lnTo>
                  <a:lnTo>
                    <a:pt x="86" y="0"/>
                  </a:lnTo>
                  <a:cubicBezTo>
                    <a:pt x="56" y="43"/>
                    <a:pt x="28" y="86"/>
                    <a:pt x="0" y="131"/>
                  </a:cubicBezTo>
                  <a:lnTo>
                    <a:pt x="176" y="238"/>
                  </a:lnTo>
                  <a:cubicBezTo>
                    <a:pt x="201" y="197"/>
                    <a:pt x="227" y="157"/>
                    <a:pt x="254" y="1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27" name="Freeform 201">
              <a:extLst>
                <a:ext uri="{FF2B5EF4-FFF2-40B4-BE49-F238E27FC236}">
                  <a16:creationId xmlns:a16="http://schemas.microsoft.com/office/drawing/2014/main" id="{963A7300-C1FD-7E0F-1EE7-7D8B81F7CBCB}"/>
                </a:ext>
              </a:extLst>
            </p:cNvPr>
            <p:cNvSpPr>
              <a:spLocks/>
            </p:cNvSpPr>
            <p:nvPr/>
          </p:nvSpPr>
          <p:spPr bwMode="auto">
            <a:xfrm>
              <a:off x="2707203" y="3078507"/>
              <a:ext cx="369189" cy="337614"/>
            </a:xfrm>
            <a:custGeom>
              <a:avLst/>
              <a:gdLst>
                <a:gd name="T0" fmla="*/ 253 w 253"/>
                <a:gd name="T1" fmla="*/ 107 h 231"/>
                <a:gd name="T2" fmla="*/ 253 w 253"/>
                <a:gd name="T3" fmla="*/ 107 h 231"/>
                <a:gd name="T4" fmla="*/ 77 w 253"/>
                <a:gd name="T5" fmla="*/ 0 h 231"/>
                <a:gd name="T6" fmla="*/ 0 w 253"/>
                <a:gd name="T7" fmla="*/ 136 h 231"/>
                <a:gd name="T8" fmla="*/ 182 w 253"/>
                <a:gd name="T9" fmla="*/ 231 h 231"/>
                <a:gd name="T10" fmla="*/ 253 w 253"/>
                <a:gd name="T11" fmla="*/ 107 h 231"/>
              </a:gdLst>
              <a:ahLst/>
              <a:cxnLst>
                <a:cxn ang="0">
                  <a:pos x="T0" y="T1"/>
                </a:cxn>
                <a:cxn ang="0">
                  <a:pos x="T2" y="T3"/>
                </a:cxn>
                <a:cxn ang="0">
                  <a:pos x="T4" y="T5"/>
                </a:cxn>
                <a:cxn ang="0">
                  <a:pos x="T6" y="T7"/>
                </a:cxn>
                <a:cxn ang="0">
                  <a:pos x="T8" y="T9"/>
                </a:cxn>
                <a:cxn ang="0">
                  <a:pos x="T10" y="T11"/>
                </a:cxn>
              </a:cxnLst>
              <a:rect l="0" t="0" r="r" b="b"/>
              <a:pathLst>
                <a:path w="253" h="231">
                  <a:moveTo>
                    <a:pt x="253" y="107"/>
                  </a:moveTo>
                  <a:lnTo>
                    <a:pt x="253" y="107"/>
                  </a:lnTo>
                  <a:lnTo>
                    <a:pt x="77" y="0"/>
                  </a:lnTo>
                  <a:cubicBezTo>
                    <a:pt x="50" y="44"/>
                    <a:pt x="24" y="89"/>
                    <a:pt x="0" y="136"/>
                  </a:cubicBezTo>
                  <a:lnTo>
                    <a:pt x="182" y="231"/>
                  </a:lnTo>
                  <a:cubicBezTo>
                    <a:pt x="204" y="189"/>
                    <a:pt x="228" y="147"/>
                    <a:pt x="253" y="10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28" name="Freeform 203">
              <a:extLst>
                <a:ext uri="{FF2B5EF4-FFF2-40B4-BE49-F238E27FC236}">
                  <a16:creationId xmlns:a16="http://schemas.microsoft.com/office/drawing/2014/main" id="{94C84B2B-3949-0BD4-4FA2-67D93C94C1F6}"/>
                </a:ext>
              </a:extLst>
            </p:cNvPr>
            <p:cNvSpPr>
              <a:spLocks/>
            </p:cNvSpPr>
            <p:nvPr/>
          </p:nvSpPr>
          <p:spPr bwMode="auto">
            <a:xfrm>
              <a:off x="3078822" y="2539297"/>
              <a:ext cx="366761" cy="354616"/>
            </a:xfrm>
            <a:custGeom>
              <a:avLst/>
              <a:gdLst>
                <a:gd name="T0" fmla="*/ 250 w 250"/>
                <a:gd name="T1" fmla="*/ 138 h 243"/>
                <a:gd name="T2" fmla="*/ 250 w 250"/>
                <a:gd name="T3" fmla="*/ 138 h 243"/>
                <a:gd name="T4" fmla="*/ 99 w 250"/>
                <a:gd name="T5" fmla="*/ 0 h 243"/>
                <a:gd name="T6" fmla="*/ 0 w 250"/>
                <a:gd name="T7" fmla="*/ 115 h 243"/>
                <a:gd name="T8" fmla="*/ 160 w 250"/>
                <a:gd name="T9" fmla="*/ 243 h 243"/>
                <a:gd name="T10" fmla="*/ 250 w 250"/>
                <a:gd name="T11" fmla="*/ 138 h 243"/>
              </a:gdLst>
              <a:ahLst/>
              <a:cxnLst>
                <a:cxn ang="0">
                  <a:pos x="T0" y="T1"/>
                </a:cxn>
                <a:cxn ang="0">
                  <a:pos x="T2" y="T3"/>
                </a:cxn>
                <a:cxn ang="0">
                  <a:pos x="T4" y="T5"/>
                </a:cxn>
                <a:cxn ang="0">
                  <a:pos x="T6" y="T7"/>
                </a:cxn>
                <a:cxn ang="0">
                  <a:pos x="T8" y="T9"/>
                </a:cxn>
                <a:cxn ang="0">
                  <a:pos x="T10" y="T11"/>
                </a:cxn>
              </a:cxnLst>
              <a:rect l="0" t="0" r="r" b="b"/>
              <a:pathLst>
                <a:path w="250" h="243">
                  <a:moveTo>
                    <a:pt x="250" y="138"/>
                  </a:moveTo>
                  <a:lnTo>
                    <a:pt x="250" y="138"/>
                  </a:lnTo>
                  <a:lnTo>
                    <a:pt x="99" y="0"/>
                  </a:lnTo>
                  <a:cubicBezTo>
                    <a:pt x="64" y="37"/>
                    <a:pt x="32" y="75"/>
                    <a:pt x="0" y="115"/>
                  </a:cubicBezTo>
                  <a:lnTo>
                    <a:pt x="160" y="243"/>
                  </a:lnTo>
                  <a:cubicBezTo>
                    <a:pt x="189" y="207"/>
                    <a:pt x="219" y="172"/>
                    <a:pt x="250" y="13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29" name="Freeform 206">
              <a:extLst>
                <a:ext uri="{FF2B5EF4-FFF2-40B4-BE49-F238E27FC236}">
                  <a16:creationId xmlns:a16="http://schemas.microsoft.com/office/drawing/2014/main" id="{270E7D00-007D-83A0-3173-D8431F2B4388}"/>
                </a:ext>
              </a:extLst>
            </p:cNvPr>
            <p:cNvSpPr>
              <a:spLocks/>
            </p:cNvSpPr>
            <p:nvPr/>
          </p:nvSpPr>
          <p:spPr bwMode="auto">
            <a:xfrm>
              <a:off x="2607620" y="3277676"/>
              <a:ext cx="364331" cy="325469"/>
            </a:xfrm>
            <a:custGeom>
              <a:avLst/>
              <a:gdLst>
                <a:gd name="T0" fmla="*/ 250 w 250"/>
                <a:gd name="T1" fmla="*/ 95 h 223"/>
                <a:gd name="T2" fmla="*/ 250 w 250"/>
                <a:gd name="T3" fmla="*/ 95 h 223"/>
                <a:gd name="T4" fmla="*/ 68 w 250"/>
                <a:gd name="T5" fmla="*/ 0 h 223"/>
                <a:gd name="T6" fmla="*/ 0 w 250"/>
                <a:gd name="T7" fmla="*/ 140 h 223"/>
                <a:gd name="T8" fmla="*/ 188 w 250"/>
                <a:gd name="T9" fmla="*/ 223 h 223"/>
                <a:gd name="T10" fmla="*/ 250 w 250"/>
                <a:gd name="T11" fmla="*/ 95 h 223"/>
              </a:gdLst>
              <a:ahLst/>
              <a:cxnLst>
                <a:cxn ang="0">
                  <a:pos x="T0" y="T1"/>
                </a:cxn>
                <a:cxn ang="0">
                  <a:pos x="T2" y="T3"/>
                </a:cxn>
                <a:cxn ang="0">
                  <a:pos x="T4" y="T5"/>
                </a:cxn>
                <a:cxn ang="0">
                  <a:pos x="T6" y="T7"/>
                </a:cxn>
                <a:cxn ang="0">
                  <a:pos x="T8" y="T9"/>
                </a:cxn>
                <a:cxn ang="0">
                  <a:pos x="T10" y="T11"/>
                </a:cxn>
              </a:cxnLst>
              <a:rect l="0" t="0" r="r" b="b"/>
              <a:pathLst>
                <a:path w="250" h="223">
                  <a:moveTo>
                    <a:pt x="250" y="95"/>
                  </a:moveTo>
                  <a:lnTo>
                    <a:pt x="250" y="95"/>
                  </a:lnTo>
                  <a:lnTo>
                    <a:pt x="68" y="0"/>
                  </a:lnTo>
                  <a:cubicBezTo>
                    <a:pt x="44" y="46"/>
                    <a:pt x="21" y="92"/>
                    <a:pt x="0" y="140"/>
                  </a:cubicBezTo>
                  <a:lnTo>
                    <a:pt x="188" y="223"/>
                  </a:lnTo>
                  <a:cubicBezTo>
                    <a:pt x="207" y="180"/>
                    <a:pt x="228" y="137"/>
                    <a:pt x="250"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30" name="Freeform 208">
              <a:extLst>
                <a:ext uri="{FF2B5EF4-FFF2-40B4-BE49-F238E27FC236}">
                  <a16:creationId xmlns:a16="http://schemas.microsoft.com/office/drawing/2014/main" id="{73C47F1E-CA89-737C-B5D2-777ECAB63151}"/>
                </a:ext>
              </a:extLst>
            </p:cNvPr>
            <p:cNvSpPr>
              <a:spLocks/>
            </p:cNvSpPr>
            <p:nvPr/>
          </p:nvSpPr>
          <p:spPr bwMode="auto">
            <a:xfrm>
              <a:off x="2945233" y="2706890"/>
              <a:ext cx="369189" cy="352188"/>
            </a:xfrm>
            <a:custGeom>
              <a:avLst/>
              <a:gdLst>
                <a:gd name="T0" fmla="*/ 253 w 253"/>
                <a:gd name="T1" fmla="*/ 128 h 241"/>
                <a:gd name="T2" fmla="*/ 253 w 253"/>
                <a:gd name="T3" fmla="*/ 128 h 241"/>
                <a:gd name="T4" fmla="*/ 93 w 253"/>
                <a:gd name="T5" fmla="*/ 0 h 241"/>
                <a:gd name="T6" fmla="*/ 0 w 253"/>
                <a:gd name="T7" fmla="*/ 123 h 241"/>
                <a:gd name="T8" fmla="*/ 168 w 253"/>
                <a:gd name="T9" fmla="*/ 241 h 241"/>
                <a:gd name="T10" fmla="*/ 253 w 253"/>
                <a:gd name="T11" fmla="*/ 128 h 241"/>
              </a:gdLst>
              <a:ahLst/>
              <a:cxnLst>
                <a:cxn ang="0">
                  <a:pos x="T0" y="T1"/>
                </a:cxn>
                <a:cxn ang="0">
                  <a:pos x="T2" y="T3"/>
                </a:cxn>
                <a:cxn ang="0">
                  <a:pos x="T4" y="T5"/>
                </a:cxn>
                <a:cxn ang="0">
                  <a:pos x="T6" y="T7"/>
                </a:cxn>
                <a:cxn ang="0">
                  <a:pos x="T8" y="T9"/>
                </a:cxn>
                <a:cxn ang="0">
                  <a:pos x="T10" y="T11"/>
                </a:cxn>
              </a:cxnLst>
              <a:rect l="0" t="0" r="r" b="b"/>
              <a:pathLst>
                <a:path w="253" h="241">
                  <a:moveTo>
                    <a:pt x="253" y="128"/>
                  </a:moveTo>
                  <a:lnTo>
                    <a:pt x="253" y="128"/>
                  </a:lnTo>
                  <a:lnTo>
                    <a:pt x="93" y="0"/>
                  </a:lnTo>
                  <a:cubicBezTo>
                    <a:pt x="61" y="40"/>
                    <a:pt x="30" y="81"/>
                    <a:pt x="0" y="123"/>
                  </a:cubicBezTo>
                  <a:lnTo>
                    <a:pt x="168" y="241"/>
                  </a:lnTo>
                  <a:cubicBezTo>
                    <a:pt x="195" y="203"/>
                    <a:pt x="224" y="165"/>
                    <a:pt x="253" y="12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31" name="Freeform 210">
              <a:extLst>
                <a:ext uri="{FF2B5EF4-FFF2-40B4-BE49-F238E27FC236}">
                  <a16:creationId xmlns:a16="http://schemas.microsoft.com/office/drawing/2014/main" id="{38D10C9F-52E9-DC65-EBB6-60494E264008}"/>
                </a:ext>
              </a:extLst>
            </p:cNvPr>
            <p:cNvSpPr>
              <a:spLocks/>
            </p:cNvSpPr>
            <p:nvPr/>
          </p:nvSpPr>
          <p:spPr bwMode="auto">
            <a:xfrm>
              <a:off x="3372715" y="2218687"/>
              <a:ext cx="374047" cy="381334"/>
            </a:xfrm>
            <a:custGeom>
              <a:avLst/>
              <a:gdLst>
                <a:gd name="T0" fmla="*/ 256 w 256"/>
                <a:gd name="T1" fmla="*/ 157 h 260"/>
                <a:gd name="T2" fmla="*/ 256 w 256"/>
                <a:gd name="T3" fmla="*/ 157 h 260"/>
                <a:gd name="T4" fmla="*/ 123 w 256"/>
                <a:gd name="T5" fmla="*/ 0 h 260"/>
                <a:gd name="T6" fmla="*/ 0 w 256"/>
                <a:gd name="T7" fmla="*/ 112 h 260"/>
                <a:gd name="T8" fmla="*/ 143 w 256"/>
                <a:gd name="T9" fmla="*/ 260 h 260"/>
                <a:gd name="T10" fmla="*/ 256 w 256"/>
                <a:gd name="T11" fmla="*/ 157 h 260"/>
              </a:gdLst>
              <a:ahLst/>
              <a:cxnLst>
                <a:cxn ang="0">
                  <a:pos x="T0" y="T1"/>
                </a:cxn>
                <a:cxn ang="0">
                  <a:pos x="T2" y="T3"/>
                </a:cxn>
                <a:cxn ang="0">
                  <a:pos x="T4" y="T5"/>
                </a:cxn>
                <a:cxn ang="0">
                  <a:pos x="T6" y="T7"/>
                </a:cxn>
                <a:cxn ang="0">
                  <a:pos x="T8" y="T9"/>
                </a:cxn>
                <a:cxn ang="0">
                  <a:pos x="T10" y="T11"/>
                </a:cxn>
              </a:cxnLst>
              <a:rect l="0" t="0" r="r" b="b"/>
              <a:pathLst>
                <a:path w="256" h="260">
                  <a:moveTo>
                    <a:pt x="256" y="157"/>
                  </a:moveTo>
                  <a:lnTo>
                    <a:pt x="256" y="157"/>
                  </a:lnTo>
                  <a:lnTo>
                    <a:pt x="123" y="0"/>
                  </a:lnTo>
                  <a:cubicBezTo>
                    <a:pt x="81" y="36"/>
                    <a:pt x="40" y="74"/>
                    <a:pt x="0" y="112"/>
                  </a:cubicBezTo>
                  <a:lnTo>
                    <a:pt x="143" y="260"/>
                  </a:lnTo>
                  <a:cubicBezTo>
                    <a:pt x="180" y="224"/>
                    <a:pt x="217" y="190"/>
                    <a:pt x="256"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32" name="Freeform 212">
              <a:extLst>
                <a:ext uri="{FF2B5EF4-FFF2-40B4-BE49-F238E27FC236}">
                  <a16:creationId xmlns:a16="http://schemas.microsoft.com/office/drawing/2014/main" id="{7DCF17AB-0DCF-C445-10E3-E708789C44B9}"/>
                </a:ext>
              </a:extLst>
            </p:cNvPr>
            <p:cNvSpPr>
              <a:spLocks/>
            </p:cNvSpPr>
            <p:nvPr/>
          </p:nvSpPr>
          <p:spPr bwMode="auto">
            <a:xfrm>
              <a:off x="2396307" y="3899468"/>
              <a:ext cx="344900" cy="274464"/>
            </a:xfrm>
            <a:custGeom>
              <a:avLst/>
              <a:gdLst>
                <a:gd name="T0" fmla="*/ 235 w 235"/>
                <a:gd name="T1" fmla="*/ 59 h 188"/>
                <a:gd name="T2" fmla="*/ 235 w 235"/>
                <a:gd name="T3" fmla="*/ 59 h 188"/>
                <a:gd name="T4" fmla="*/ 38 w 235"/>
                <a:gd name="T5" fmla="*/ 0 h 188"/>
                <a:gd name="T6" fmla="*/ 0 w 235"/>
                <a:gd name="T7" fmla="*/ 141 h 188"/>
                <a:gd name="T8" fmla="*/ 200 w 235"/>
                <a:gd name="T9" fmla="*/ 188 h 188"/>
                <a:gd name="T10" fmla="*/ 235 w 235"/>
                <a:gd name="T11" fmla="*/ 59 h 188"/>
              </a:gdLst>
              <a:ahLst/>
              <a:cxnLst>
                <a:cxn ang="0">
                  <a:pos x="T0" y="T1"/>
                </a:cxn>
                <a:cxn ang="0">
                  <a:pos x="T2" y="T3"/>
                </a:cxn>
                <a:cxn ang="0">
                  <a:pos x="T4" y="T5"/>
                </a:cxn>
                <a:cxn ang="0">
                  <a:pos x="T6" y="T7"/>
                </a:cxn>
                <a:cxn ang="0">
                  <a:pos x="T8" y="T9"/>
                </a:cxn>
                <a:cxn ang="0">
                  <a:pos x="T10" y="T11"/>
                </a:cxn>
              </a:cxnLst>
              <a:rect l="0" t="0" r="r" b="b"/>
              <a:pathLst>
                <a:path w="235" h="188">
                  <a:moveTo>
                    <a:pt x="235" y="59"/>
                  </a:moveTo>
                  <a:lnTo>
                    <a:pt x="235" y="59"/>
                  </a:lnTo>
                  <a:lnTo>
                    <a:pt x="38" y="0"/>
                  </a:lnTo>
                  <a:cubicBezTo>
                    <a:pt x="24" y="46"/>
                    <a:pt x="11" y="93"/>
                    <a:pt x="0" y="141"/>
                  </a:cubicBezTo>
                  <a:lnTo>
                    <a:pt x="200" y="188"/>
                  </a:lnTo>
                  <a:cubicBezTo>
                    <a:pt x="210" y="145"/>
                    <a:pt x="222" y="102"/>
                    <a:pt x="235" y="5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33" name="Freeform 214">
              <a:extLst>
                <a:ext uri="{FF2B5EF4-FFF2-40B4-BE49-F238E27FC236}">
                  <a16:creationId xmlns:a16="http://schemas.microsoft.com/office/drawing/2014/main" id="{C6B983A2-3C6B-ACDC-EB22-649A984D7C7B}"/>
                </a:ext>
              </a:extLst>
            </p:cNvPr>
            <p:cNvSpPr>
              <a:spLocks/>
            </p:cNvSpPr>
            <p:nvPr/>
          </p:nvSpPr>
          <p:spPr bwMode="auto">
            <a:xfrm>
              <a:off x="2452172" y="3690585"/>
              <a:ext cx="352188" cy="293895"/>
            </a:xfrm>
            <a:custGeom>
              <a:avLst/>
              <a:gdLst>
                <a:gd name="T0" fmla="*/ 241 w 241"/>
                <a:gd name="T1" fmla="*/ 71 h 201"/>
                <a:gd name="T2" fmla="*/ 241 w 241"/>
                <a:gd name="T3" fmla="*/ 71 h 201"/>
                <a:gd name="T4" fmla="*/ 48 w 241"/>
                <a:gd name="T5" fmla="*/ 0 h 201"/>
                <a:gd name="T6" fmla="*/ 0 w 241"/>
                <a:gd name="T7" fmla="*/ 142 h 201"/>
                <a:gd name="T8" fmla="*/ 197 w 241"/>
                <a:gd name="T9" fmla="*/ 201 h 201"/>
                <a:gd name="T10" fmla="*/ 241 w 241"/>
                <a:gd name="T11" fmla="*/ 71 h 201"/>
              </a:gdLst>
              <a:ahLst/>
              <a:cxnLst>
                <a:cxn ang="0">
                  <a:pos x="T0" y="T1"/>
                </a:cxn>
                <a:cxn ang="0">
                  <a:pos x="T2" y="T3"/>
                </a:cxn>
                <a:cxn ang="0">
                  <a:pos x="T4" y="T5"/>
                </a:cxn>
                <a:cxn ang="0">
                  <a:pos x="T6" y="T7"/>
                </a:cxn>
                <a:cxn ang="0">
                  <a:pos x="T8" y="T9"/>
                </a:cxn>
                <a:cxn ang="0">
                  <a:pos x="T10" y="T11"/>
                </a:cxn>
              </a:cxnLst>
              <a:rect l="0" t="0" r="r" b="b"/>
              <a:pathLst>
                <a:path w="241" h="201">
                  <a:moveTo>
                    <a:pt x="241" y="71"/>
                  </a:moveTo>
                  <a:lnTo>
                    <a:pt x="241" y="71"/>
                  </a:lnTo>
                  <a:lnTo>
                    <a:pt x="48" y="0"/>
                  </a:lnTo>
                  <a:cubicBezTo>
                    <a:pt x="31" y="47"/>
                    <a:pt x="15" y="94"/>
                    <a:pt x="0" y="142"/>
                  </a:cubicBezTo>
                  <a:lnTo>
                    <a:pt x="197" y="201"/>
                  </a:lnTo>
                  <a:cubicBezTo>
                    <a:pt x="210" y="157"/>
                    <a:pt x="225" y="114"/>
                    <a:pt x="241" y="7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34" name="Freeform 216">
              <a:extLst>
                <a:ext uri="{FF2B5EF4-FFF2-40B4-BE49-F238E27FC236}">
                  <a16:creationId xmlns:a16="http://schemas.microsoft.com/office/drawing/2014/main" id="{43BC26CA-DFB6-D161-9FAE-BCA9140418D7}"/>
                </a:ext>
              </a:extLst>
            </p:cNvPr>
            <p:cNvSpPr>
              <a:spLocks/>
            </p:cNvSpPr>
            <p:nvPr/>
          </p:nvSpPr>
          <p:spPr bwMode="auto">
            <a:xfrm>
              <a:off x="2522609" y="3481702"/>
              <a:ext cx="359473" cy="313326"/>
            </a:xfrm>
            <a:custGeom>
              <a:avLst/>
              <a:gdLst>
                <a:gd name="T0" fmla="*/ 246 w 246"/>
                <a:gd name="T1" fmla="*/ 83 h 213"/>
                <a:gd name="T2" fmla="*/ 246 w 246"/>
                <a:gd name="T3" fmla="*/ 83 h 213"/>
                <a:gd name="T4" fmla="*/ 58 w 246"/>
                <a:gd name="T5" fmla="*/ 0 h 213"/>
                <a:gd name="T6" fmla="*/ 0 w 246"/>
                <a:gd name="T7" fmla="*/ 142 h 213"/>
                <a:gd name="T8" fmla="*/ 193 w 246"/>
                <a:gd name="T9" fmla="*/ 213 h 213"/>
                <a:gd name="T10" fmla="*/ 246 w 246"/>
                <a:gd name="T11" fmla="*/ 83 h 213"/>
              </a:gdLst>
              <a:ahLst/>
              <a:cxnLst>
                <a:cxn ang="0">
                  <a:pos x="T0" y="T1"/>
                </a:cxn>
                <a:cxn ang="0">
                  <a:pos x="T2" y="T3"/>
                </a:cxn>
                <a:cxn ang="0">
                  <a:pos x="T4" y="T5"/>
                </a:cxn>
                <a:cxn ang="0">
                  <a:pos x="T6" y="T7"/>
                </a:cxn>
                <a:cxn ang="0">
                  <a:pos x="T8" y="T9"/>
                </a:cxn>
                <a:cxn ang="0">
                  <a:pos x="T10" y="T11"/>
                </a:cxn>
              </a:cxnLst>
              <a:rect l="0" t="0" r="r" b="b"/>
              <a:pathLst>
                <a:path w="246" h="213">
                  <a:moveTo>
                    <a:pt x="246" y="83"/>
                  </a:moveTo>
                  <a:lnTo>
                    <a:pt x="246" y="83"/>
                  </a:lnTo>
                  <a:lnTo>
                    <a:pt x="58" y="0"/>
                  </a:lnTo>
                  <a:cubicBezTo>
                    <a:pt x="37" y="46"/>
                    <a:pt x="18" y="94"/>
                    <a:pt x="0" y="142"/>
                  </a:cubicBezTo>
                  <a:lnTo>
                    <a:pt x="193" y="213"/>
                  </a:lnTo>
                  <a:cubicBezTo>
                    <a:pt x="209" y="169"/>
                    <a:pt x="227" y="126"/>
                    <a:pt x="246" y="8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35" name="Freeform 228">
              <a:extLst>
                <a:ext uri="{FF2B5EF4-FFF2-40B4-BE49-F238E27FC236}">
                  <a16:creationId xmlns:a16="http://schemas.microsoft.com/office/drawing/2014/main" id="{0D275251-4183-B0C6-161E-FC65A9923DF7}"/>
                </a:ext>
              </a:extLst>
            </p:cNvPr>
            <p:cNvSpPr>
              <a:spLocks/>
            </p:cNvSpPr>
            <p:nvPr/>
          </p:nvSpPr>
          <p:spPr bwMode="auto">
            <a:xfrm>
              <a:off x="2243289" y="2806474"/>
              <a:ext cx="388620" cy="369189"/>
            </a:xfrm>
            <a:custGeom>
              <a:avLst/>
              <a:gdLst>
                <a:gd name="T0" fmla="*/ 265 w 265"/>
                <a:gd name="T1" fmla="*/ 108 h 253"/>
                <a:gd name="T2" fmla="*/ 265 w 265"/>
                <a:gd name="T3" fmla="*/ 108 h 253"/>
                <a:gd name="T4" fmla="*/ 88 w 265"/>
                <a:gd name="T5" fmla="*/ 0 h 253"/>
                <a:gd name="T6" fmla="*/ 0 w 265"/>
                <a:gd name="T7" fmla="*/ 156 h 253"/>
                <a:gd name="T8" fmla="*/ 183 w 265"/>
                <a:gd name="T9" fmla="*/ 253 h 253"/>
                <a:gd name="T10" fmla="*/ 265 w 265"/>
                <a:gd name="T11" fmla="*/ 108 h 253"/>
              </a:gdLst>
              <a:ahLst/>
              <a:cxnLst>
                <a:cxn ang="0">
                  <a:pos x="T0" y="T1"/>
                </a:cxn>
                <a:cxn ang="0">
                  <a:pos x="T2" y="T3"/>
                </a:cxn>
                <a:cxn ang="0">
                  <a:pos x="T4" y="T5"/>
                </a:cxn>
                <a:cxn ang="0">
                  <a:pos x="T6" y="T7"/>
                </a:cxn>
                <a:cxn ang="0">
                  <a:pos x="T8" y="T9"/>
                </a:cxn>
                <a:cxn ang="0">
                  <a:pos x="T10" y="T11"/>
                </a:cxn>
              </a:cxnLst>
              <a:rect l="0" t="0" r="r" b="b"/>
              <a:pathLst>
                <a:path w="265" h="253">
                  <a:moveTo>
                    <a:pt x="265" y="108"/>
                  </a:moveTo>
                  <a:lnTo>
                    <a:pt x="265" y="108"/>
                  </a:lnTo>
                  <a:lnTo>
                    <a:pt x="88" y="0"/>
                  </a:lnTo>
                  <a:cubicBezTo>
                    <a:pt x="57" y="51"/>
                    <a:pt x="27" y="104"/>
                    <a:pt x="0" y="156"/>
                  </a:cubicBezTo>
                  <a:lnTo>
                    <a:pt x="183" y="253"/>
                  </a:lnTo>
                  <a:cubicBezTo>
                    <a:pt x="209" y="204"/>
                    <a:pt x="236" y="155"/>
                    <a:pt x="265" y="10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36" name="Freeform 230">
              <a:extLst>
                <a:ext uri="{FF2B5EF4-FFF2-40B4-BE49-F238E27FC236}">
                  <a16:creationId xmlns:a16="http://schemas.microsoft.com/office/drawing/2014/main" id="{A35C7C45-E15B-E78B-0E0E-2854687BDEC7}"/>
                </a:ext>
              </a:extLst>
            </p:cNvPr>
            <p:cNvSpPr>
              <a:spLocks/>
            </p:cNvSpPr>
            <p:nvPr/>
          </p:nvSpPr>
          <p:spPr bwMode="auto">
            <a:xfrm>
              <a:off x="5616995" y="5155196"/>
              <a:ext cx="242887" cy="301181"/>
            </a:xfrm>
            <a:custGeom>
              <a:avLst/>
              <a:gdLst>
                <a:gd name="T0" fmla="*/ 167 w 167"/>
                <a:gd name="T1" fmla="*/ 206 h 206"/>
                <a:gd name="T2" fmla="*/ 167 w 167"/>
                <a:gd name="T3" fmla="*/ 206 h 206"/>
                <a:gd name="T4" fmla="*/ 0 w 167"/>
                <a:gd name="T5" fmla="*/ 206 h 206"/>
                <a:gd name="T6" fmla="*/ 0 w 167"/>
                <a:gd name="T7" fmla="*/ 0 h 206"/>
                <a:gd name="T8" fmla="*/ 167 w 167"/>
                <a:gd name="T9" fmla="*/ 0 h 206"/>
                <a:gd name="T10" fmla="*/ 167 w 167"/>
                <a:gd name="T11" fmla="*/ 206 h 206"/>
              </a:gdLst>
              <a:ahLst/>
              <a:cxnLst>
                <a:cxn ang="0">
                  <a:pos x="T0" y="T1"/>
                </a:cxn>
                <a:cxn ang="0">
                  <a:pos x="T2" y="T3"/>
                </a:cxn>
                <a:cxn ang="0">
                  <a:pos x="T4" y="T5"/>
                </a:cxn>
                <a:cxn ang="0">
                  <a:pos x="T6" y="T7"/>
                </a:cxn>
                <a:cxn ang="0">
                  <a:pos x="T8" y="T9"/>
                </a:cxn>
                <a:cxn ang="0">
                  <a:pos x="T10" y="T11"/>
                </a:cxn>
              </a:cxnLst>
              <a:rect l="0" t="0" r="r" b="b"/>
              <a:pathLst>
                <a:path w="167" h="206">
                  <a:moveTo>
                    <a:pt x="167" y="206"/>
                  </a:moveTo>
                  <a:lnTo>
                    <a:pt x="167" y="206"/>
                  </a:lnTo>
                  <a:lnTo>
                    <a:pt x="0" y="206"/>
                  </a:lnTo>
                  <a:lnTo>
                    <a:pt x="0" y="0"/>
                  </a:lnTo>
                  <a:lnTo>
                    <a:pt x="167" y="0"/>
                  </a:lnTo>
                  <a:lnTo>
                    <a:pt x="167"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37" name="Freeform 236">
              <a:extLst>
                <a:ext uri="{FF2B5EF4-FFF2-40B4-BE49-F238E27FC236}">
                  <a16:creationId xmlns:a16="http://schemas.microsoft.com/office/drawing/2014/main" id="{160337A2-4087-311D-D2B5-8A9268D9C988}"/>
                </a:ext>
              </a:extLst>
            </p:cNvPr>
            <p:cNvSpPr>
              <a:spLocks/>
            </p:cNvSpPr>
            <p:nvPr/>
          </p:nvSpPr>
          <p:spPr bwMode="auto">
            <a:xfrm>
              <a:off x="5374108" y="5155196"/>
              <a:ext cx="242887" cy="301181"/>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38" name="Freeform 238">
              <a:extLst>
                <a:ext uri="{FF2B5EF4-FFF2-40B4-BE49-F238E27FC236}">
                  <a16:creationId xmlns:a16="http://schemas.microsoft.com/office/drawing/2014/main" id="{FCE28A63-4FC9-A2F1-DDA2-112549BE3878}"/>
                </a:ext>
              </a:extLst>
            </p:cNvPr>
            <p:cNvSpPr>
              <a:spLocks/>
            </p:cNvSpPr>
            <p:nvPr/>
          </p:nvSpPr>
          <p:spPr bwMode="auto">
            <a:xfrm>
              <a:off x="6345658" y="5677405"/>
              <a:ext cx="240459" cy="301181"/>
            </a:xfrm>
            <a:custGeom>
              <a:avLst/>
              <a:gdLst>
                <a:gd name="T0" fmla="*/ 166 w 166"/>
                <a:gd name="T1" fmla="*/ 205 h 205"/>
                <a:gd name="T2" fmla="*/ 166 w 166"/>
                <a:gd name="T3" fmla="*/ 205 h 205"/>
                <a:gd name="T4" fmla="*/ 0 w 166"/>
                <a:gd name="T5" fmla="*/ 205 h 205"/>
                <a:gd name="T6" fmla="*/ 0 w 166"/>
                <a:gd name="T7" fmla="*/ 0 h 205"/>
                <a:gd name="T8" fmla="*/ 166 w 166"/>
                <a:gd name="T9" fmla="*/ 0 h 205"/>
                <a:gd name="T10" fmla="*/ 166 w 166"/>
                <a:gd name="T11" fmla="*/ 205 h 205"/>
              </a:gdLst>
              <a:ahLst/>
              <a:cxnLst>
                <a:cxn ang="0">
                  <a:pos x="T0" y="T1"/>
                </a:cxn>
                <a:cxn ang="0">
                  <a:pos x="T2" y="T3"/>
                </a:cxn>
                <a:cxn ang="0">
                  <a:pos x="T4" y="T5"/>
                </a:cxn>
                <a:cxn ang="0">
                  <a:pos x="T6" y="T7"/>
                </a:cxn>
                <a:cxn ang="0">
                  <a:pos x="T8" y="T9"/>
                </a:cxn>
                <a:cxn ang="0">
                  <a:pos x="T10" y="T11"/>
                </a:cxn>
              </a:cxnLst>
              <a:rect l="0" t="0" r="r" b="b"/>
              <a:pathLst>
                <a:path w="166" h="205">
                  <a:moveTo>
                    <a:pt x="166" y="205"/>
                  </a:moveTo>
                  <a:lnTo>
                    <a:pt x="166" y="205"/>
                  </a:lnTo>
                  <a:lnTo>
                    <a:pt x="0" y="205"/>
                  </a:lnTo>
                  <a:lnTo>
                    <a:pt x="0" y="0"/>
                  </a:lnTo>
                  <a:lnTo>
                    <a:pt x="166" y="0"/>
                  </a:lnTo>
                  <a:lnTo>
                    <a:pt x="166" y="205"/>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39" name="Freeform 240">
              <a:extLst>
                <a:ext uri="{FF2B5EF4-FFF2-40B4-BE49-F238E27FC236}">
                  <a16:creationId xmlns:a16="http://schemas.microsoft.com/office/drawing/2014/main" id="{6212E3B2-7B75-E588-979F-656D8976148F}"/>
                </a:ext>
              </a:extLst>
            </p:cNvPr>
            <p:cNvSpPr>
              <a:spLocks/>
            </p:cNvSpPr>
            <p:nvPr/>
          </p:nvSpPr>
          <p:spPr bwMode="auto">
            <a:xfrm>
              <a:off x="6792571" y="4210364"/>
              <a:ext cx="361903" cy="359474"/>
            </a:xfrm>
            <a:custGeom>
              <a:avLst/>
              <a:gdLst>
                <a:gd name="T0" fmla="*/ 0 w 249"/>
                <a:gd name="T1" fmla="*/ 146 h 246"/>
                <a:gd name="T2" fmla="*/ 0 w 249"/>
                <a:gd name="T3" fmla="*/ 146 h 246"/>
                <a:gd name="T4" fmla="*/ 124 w 249"/>
                <a:gd name="T5" fmla="*/ 0 h 246"/>
                <a:gd name="T6" fmla="*/ 249 w 249"/>
                <a:gd name="T7" fmla="*/ 143 h 246"/>
                <a:gd name="T8" fmla="*/ 87 w 249"/>
                <a:gd name="T9" fmla="*/ 246 h 246"/>
                <a:gd name="T10" fmla="*/ 0 w 249"/>
                <a:gd name="T11" fmla="*/ 146 h 246"/>
              </a:gdLst>
              <a:ahLst/>
              <a:cxnLst>
                <a:cxn ang="0">
                  <a:pos x="T0" y="T1"/>
                </a:cxn>
                <a:cxn ang="0">
                  <a:pos x="T2" y="T3"/>
                </a:cxn>
                <a:cxn ang="0">
                  <a:pos x="T4" y="T5"/>
                </a:cxn>
                <a:cxn ang="0">
                  <a:pos x="T6" y="T7"/>
                </a:cxn>
                <a:cxn ang="0">
                  <a:pos x="T8" y="T9"/>
                </a:cxn>
                <a:cxn ang="0">
                  <a:pos x="T10" y="T11"/>
                </a:cxn>
              </a:cxnLst>
              <a:rect l="0" t="0" r="r" b="b"/>
              <a:pathLst>
                <a:path w="249" h="246">
                  <a:moveTo>
                    <a:pt x="0" y="146"/>
                  </a:moveTo>
                  <a:lnTo>
                    <a:pt x="0" y="146"/>
                  </a:lnTo>
                  <a:lnTo>
                    <a:pt x="124" y="0"/>
                  </a:lnTo>
                  <a:cubicBezTo>
                    <a:pt x="172" y="41"/>
                    <a:pt x="214" y="89"/>
                    <a:pt x="249" y="143"/>
                  </a:cubicBezTo>
                  <a:lnTo>
                    <a:pt x="87" y="246"/>
                  </a:lnTo>
                  <a:cubicBezTo>
                    <a:pt x="63" y="208"/>
                    <a:pt x="34" y="175"/>
                    <a:pt x="0" y="14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40" name="Freeform 242">
              <a:extLst>
                <a:ext uri="{FF2B5EF4-FFF2-40B4-BE49-F238E27FC236}">
                  <a16:creationId xmlns:a16="http://schemas.microsoft.com/office/drawing/2014/main" id="{6A218637-DA78-5B42-4091-30FD2090883A}"/>
                </a:ext>
              </a:extLst>
            </p:cNvPr>
            <p:cNvSpPr>
              <a:spLocks/>
            </p:cNvSpPr>
            <p:nvPr/>
          </p:nvSpPr>
          <p:spPr bwMode="auto">
            <a:xfrm>
              <a:off x="6918872" y="4419247"/>
              <a:ext cx="347330" cy="323041"/>
            </a:xfrm>
            <a:custGeom>
              <a:avLst/>
              <a:gdLst>
                <a:gd name="T0" fmla="*/ 162 w 238"/>
                <a:gd name="T1" fmla="*/ 0 h 221"/>
                <a:gd name="T2" fmla="*/ 162 w 238"/>
                <a:gd name="T3" fmla="*/ 0 h 221"/>
                <a:gd name="T4" fmla="*/ 238 w 238"/>
                <a:gd name="T5" fmla="*/ 169 h 221"/>
                <a:gd name="T6" fmla="*/ 54 w 238"/>
                <a:gd name="T7" fmla="*/ 221 h 221"/>
                <a:gd name="T8" fmla="*/ 0 w 238"/>
                <a:gd name="T9" fmla="*/ 103 h 221"/>
                <a:gd name="T10" fmla="*/ 162 w 238"/>
                <a:gd name="T11" fmla="*/ 0 h 221"/>
              </a:gdLst>
              <a:ahLst/>
              <a:cxnLst>
                <a:cxn ang="0">
                  <a:pos x="T0" y="T1"/>
                </a:cxn>
                <a:cxn ang="0">
                  <a:pos x="T2" y="T3"/>
                </a:cxn>
                <a:cxn ang="0">
                  <a:pos x="T4" y="T5"/>
                </a:cxn>
                <a:cxn ang="0">
                  <a:pos x="T6" y="T7"/>
                </a:cxn>
                <a:cxn ang="0">
                  <a:pos x="T8" y="T9"/>
                </a:cxn>
                <a:cxn ang="0">
                  <a:pos x="T10" y="T11"/>
                </a:cxn>
              </a:cxnLst>
              <a:rect l="0" t="0" r="r" b="b"/>
              <a:pathLst>
                <a:path w="238" h="221">
                  <a:moveTo>
                    <a:pt x="162" y="0"/>
                  </a:moveTo>
                  <a:lnTo>
                    <a:pt x="162" y="0"/>
                  </a:lnTo>
                  <a:cubicBezTo>
                    <a:pt x="195" y="52"/>
                    <a:pt x="221" y="109"/>
                    <a:pt x="238" y="169"/>
                  </a:cubicBezTo>
                  <a:lnTo>
                    <a:pt x="54" y="221"/>
                  </a:lnTo>
                  <a:cubicBezTo>
                    <a:pt x="42" y="179"/>
                    <a:pt x="24" y="139"/>
                    <a:pt x="0" y="103"/>
                  </a:cubicBezTo>
                  <a:lnTo>
                    <a:pt x="162" y="0"/>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41" name="Freeform 244">
              <a:extLst>
                <a:ext uri="{FF2B5EF4-FFF2-40B4-BE49-F238E27FC236}">
                  <a16:creationId xmlns:a16="http://schemas.microsoft.com/office/drawing/2014/main" id="{FF4FF891-5C92-1315-2D62-B964333FBF8E}"/>
                </a:ext>
              </a:extLst>
            </p:cNvPr>
            <p:cNvSpPr>
              <a:spLocks/>
            </p:cNvSpPr>
            <p:nvPr/>
          </p:nvSpPr>
          <p:spPr bwMode="auto">
            <a:xfrm>
              <a:off x="7426508" y="4346381"/>
              <a:ext cx="347330" cy="284179"/>
            </a:xfrm>
            <a:custGeom>
              <a:avLst/>
              <a:gdLst>
                <a:gd name="T0" fmla="*/ 189 w 238"/>
                <a:gd name="T1" fmla="*/ 0 h 193"/>
                <a:gd name="T2" fmla="*/ 189 w 238"/>
                <a:gd name="T3" fmla="*/ 0 h 193"/>
                <a:gd name="T4" fmla="*/ 238 w 238"/>
                <a:gd name="T5" fmla="*/ 141 h 193"/>
                <a:gd name="T6" fmla="*/ 39 w 238"/>
                <a:gd name="T7" fmla="*/ 193 h 193"/>
                <a:gd name="T8" fmla="*/ 0 w 238"/>
                <a:gd name="T9" fmla="*/ 81 h 193"/>
                <a:gd name="T10" fmla="*/ 189 w 238"/>
                <a:gd name="T11" fmla="*/ 0 h 193"/>
              </a:gdLst>
              <a:ahLst/>
              <a:cxnLst>
                <a:cxn ang="0">
                  <a:pos x="T0" y="T1"/>
                </a:cxn>
                <a:cxn ang="0">
                  <a:pos x="T2" y="T3"/>
                </a:cxn>
                <a:cxn ang="0">
                  <a:pos x="T4" y="T5"/>
                </a:cxn>
                <a:cxn ang="0">
                  <a:pos x="T6" y="T7"/>
                </a:cxn>
                <a:cxn ang="0">
                  <a:pos x="T8" y="T9"/>
                </a:cxn>
                <a:cxn ang="0">
                  <a:pos x="T10" y="T11"/>
                </a:cxn>
              </a:cxnLst>
              <a:rect l="0" t="0" r="r" b="b"/>
              <a:pathLst>
                <a:path w="238" h="193">
                  <a:moveTo>
                    <a:pt x="189" y="0"/>
                  </a:moveTo>
                  <a:lnTo>
                    <a:pt x="189" y="0"/>
                  </a:lnTo>
                  <a:cubicBezTo>
                    <a:pt x="209" y="46"/>
                    <a:pt x="225" y="93"/>
                    <a:pt x="238" y="141"/>
                  </a:cubicBezTo>
                  <a:lnTo>
                    <a:pt x="39" y="193"/>
                  </a:lnTo>
                  <a:cubicBezTo>
                    <a:pt x="29" y="155"/>
                    <a:pt x="16" y="117"/>
                    <a:pt x="0" y="81"/>
                  </a:cubicBezTo>
                  <a:lnTo>
                    <a:pt x="189" y="0"/>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42" name="Freeform 246">
              <a:extLst>
                <a:ext uri="{FF2B5EF4-FFF2-40B4-BE49-F238E27FC236}">
                  <a16:creationId xmlns:a16="http://schemas.microsoft.com/office/drawing/2014/main" id="{06FB0F77-A040-0BC7-305B-014FC8BFD412}"/>
                </a:ext>
              </a:extLst>
            </p:cNvPr>
            <p:cNvSpPr>
              <a:spLocks/>
            </p:cNvSpPr>
            <p:nvPr/>
          </p:nvSpPr>
          <p:spPr bwMode="auto">
            <a:xfrm>
              <a:off x="7484801" y="4552835"/>
              <a:ext cx="327899" cy="247745"/>
            </a:xfrm>
            <a:custGeom>
              <a:avLst/>
              <a:gdLst>
                <a:gd name="T0" fmla="*/ 226 w 226"/>
                <a:gd name="T1" fmla="*/ 146 h 168"/>
                <a:gd name="T2" fmla="*/ 226 w 226"/>
                <a:gd name="T3" fmla="*/ 146 h 168"/>
                <a:gd name="T4" fmla="*/ 21 w 226"/>
                <a:gd name="T5" fmla="*/ 168 h 168"/>
                <a:gd name="T6" fmla="*/ 0 w 226"/>
                <a:gd name="T7" fmla="*/ 52 h 168"/>
                <a:gd name="T8" fmla="*/ 199 w 226"/>
                <a:gd name="T9" fmla="*/ 0 h 168"/>
                <a:gd name="T10" fmla="*/ 226 w 226"/>
                <a:gd name="T11" fmla="*/ 146 h 168"/>
              </a:gdLst>
              <a:ahLst/>
              <a:cxnLst>
                <a:cxn ang="0">
                  <a:pos x="T0" y="T1"/>
                </a:cxn>
                <a:cxn ang="0">
                  <a:pos x="T2" y="T3"/>
                </a:cxn>
                <a:cxn ang="0">
                  <a:pos x="T4" y="T5"/>
                </a:cxn>
                <a:cxn ang="0">
                  <a:pos x="T6" y="T7"/>
                </a:cxn>
                <a:cxn ang="0">
                  <a:pos x="T8" y="T9"/>
                </a:cxn>
                <a:cxn ang="0">
                  <a:pos x="T10" y="T11"/>
                </a:cxn>
              </a:cxnLst>
              <a:rect l="0" t="0" r="r" b="b"/>
              <a:pathLst>
                <a:path w="226" h="168">
                  <a:moveTo>
                    <a:pt x="226" y="146"/>
                  </a:moveTo>
                  <a:lnTo>
                    <a:pt x="226" y="146"/>
                  </a:lnTo>
                  <a:lnTo>
                    <a:pt x="21" y="168"/>
                  </a:lnTo>
                  <a:cubicBezTo>
                    <a:pt x="17" y="128"/>
                    <a:pt x="10" y="90"/>
                    <a:pt x="0" y="52"/>
                  </a:cubicBezTo>
                  <a:lnTo>
                    <a:pt x="199" y="0"/>
                  </a:lnTo>
                  <a:cubicBezTo>
                    <a:pt x="211" y="48"/>
                    <a:pt x="220" y="96"/>
                    <a:pt x="226" y="14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43" name="Freeform 248">
              <a:extLst>
                <a:ext uri="{FF2B5EF4-FFF2-40B4-BE49-F238E27FC236}">
                  <a16:creationId xmlns:a16="http://schemas.microsoft.com/office/drawing/2014/main" id="{A7538F32-118D-41DE-6750-9B001E724DEB}"/>
                </a:ext>
              </a:extLst>
            </p:cNvPr>
            <p:cNvSpPr>
              <a:spLocks/>
            </p:cNvSpPr>
            <p:nvPr/>
          </p:nvSpPr>
          <p:spPr bwMode="auto">
            <a:xfrm>
              <a:off x="7237056" y="3967477"/>
              <a:ext cx="361903" cy="340043"/>
            </a:xfrm>
            <a:custGeom>
              <a:avLst/>
              <a:gdLst>
                <a:gd name="T0" fmla="*/ 0 w 247"/>
                <a:gd name="T1" fmla="*/ 134 h 232"/>
                <a:gd name="T2" fmla="*/ 0 w 247"/>
                <a:gd name="T3" fmla="*/ 134 h 232"/>
                <a:gd name="T4" fmla="*/ 155 w 247"/>
                <a:gd name="T5" fmla="*/ 0 h 232"/>
                <a:gd name="T6" fmla="*/ 247 w 247"/>
                <a:gd name="T7" fmla="*/ 123 h 232"/>
                <a:gd name="T8" fmla="*/ 73 w 247"/>
                <a:gd name="T9" fmla="*/ 232 h 232"/>
                <a:gd name="T10" fmla="*/ 0 w 247"/>
                <a:gd name="T11" fmla="*/ 134 h 232"/>
              </a:gdLst>
              <a:ahLst/>
              <a:cxnLst>
                <a:cxn ang="0">
                  <a:pos x="T0" y="T1"/>
                </a:cxn>
                <a:cxn ang="0">
                  <a:pos x="T2" y="T3"/>
                </a:cxn>
                <a:cxn ang="0">
                  <a:pos x="T4" y="T5"/>
                </a:cxn>
                <a:cxn ang="0">
                  <a:pos x="T6" y="T7"/>
                </a:cxn>
                <a:cxn ang="0">
                  <a:pos x="T8" y="T9"/>
                </a:cxn>
                <a:cxn ang="0">
                  <a:pos x="T10" y="T11"/>
                </a:cxn>
              </a:cxnLst>
              <a:rect l="0" t="0" r="r" b="b"/>
              <a:pathLst>
                <a:path w="247" h="232">
                  <a:moveTo>
                    <a:pt x="0" y="134"/>
                  </a:moveTo>
                  <a:lnTo>
                    <a:pt x="0" y="134"/>
                  </a:lnTo>
                  <a:lnTo>
                    <a:pt x="155" y="0"/>
                  </a:lnTo>
                  <a:cubicBezTo>
                    <a:pt x="189" y="38"/>
                    <a:pt x="219" y="79"/>
                    <a:pt x="247" y="123"/>
                  </a:cubicBezTo>
                  <a:lnTo>
                    <a:pt x="73" y="232"/>
                  </a:lnTo>
                  <a:cubicBezTo>
                    <a:pt x="51" y="198"/>
                    <a:pt x="27" y="165"/>
                    <a:pt x="0" y="134"/>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44" name="Freeform 250">
              <a:extLst>
                <a:ext uri="{FF2B5EF4-FFF2-40B4-BE49-F238E27FC236}">
                  <a16:creationId xmlns:a16="http://schemas.microsoft.com/office/drawing/2014/main" id="{A2A633AF-C93C-E626-587D-53BBFA5EE338}"/>
                </a:ext>
              </a:extLst>
            </p:cNvPr>
            <p:cNvSpPr>
              <a:spLocks/>
            </p:cNvSpPr>
            <p:nvPr/>
          </p:nvSpPr>
          <p:spPr bwMode="auto">
            <a:xfrm>
              <a:off x="7343926" y="4147213"/>
              <a:ext cx="359473" cy="318183"/>
            </a:xfrm>
            <a:custGeom>
              <a:avLst/>
              <a:gdLst>
                <a:gd name="T0" fmla="*/ 0 w 246"/>
                <a:gd name="T1" fmla="*/ 109 h 218"/>
                <a:gd name="T2" fmla="*/ 0 w 246"/>
                <a:gd name="T3" fmla="*/ 109 h 218"/>
                <a:gd name="T4" fmla="*/ 174 w 246"/>
                <a:gd name="T5" fmla="*/ 0 h 218"/>
                <a:gd name="T6" fmla="*/ 246 w 246"/>
                <a:gd name="T7" fmla="*/ 137 h 218"/>
                <a:gd name="T8" fmla="*/ 57 w 246"/>
                <a:gd name="T9" fmla="*/ 218 h 218"/>
                <a:gd name="T10" fmla="*/ 0 w 246"/>
                <a:gd name="T11" fmla="*/ 109 h 218"/>
              </a:gdLst>
              <a:ahLst/>
              <a:cxnLst>
                <a:cxn ang="0">
                  <a:pos x="T0" y="T1"/>
                </a:cxn>
                <a:cxn ang="0">
                  <a:pos x="T2" y="T3"/>
                </a:cxn>
                <a:cxn ang="0">
                  <a:pos x="T4" y="T5"/>
                </a:cxn>
                <a:cxn ang="0">
                  <a:pos x="T6" y="T7"/>
                </a:cxn>
                <a:cxn ang="0">
                  <a:pos x="T8" y="T9"/>
                </a:cxn>
                <a:cxn ang="0">
                  <a:pos x="T10" y="T11"/>
                </a:cxn>
              </a:cxnLst>
              <a:rect l="0" t="0" r="r" b="b"/>
              <a:pathLst>
                <a:path w="246" h="218">
                  <a:moveTo>
                    <a:pt x="0" y="109"/>
                  </a:moveTo>
                  <a:lnTo>
                    <a:pt x="0" y="109"/>
                  </a:lnTo>
                  <a:lnTo>
                    <a:pt x="174" y="0"/>
                  </a:lnTo>
                  <a:cubicBezTo>
                    <a:pt x="201" y="44"/>
                    <a:pt x="226" y="89"/>
                    <a:pt x="246" y="137"/>
                  </a:cubicBezTo>
                  <a:lnTo>
                    <a:pt x="57" y="218"/>
                  </a:lnTo>
                  <a:cubicBezTo>
                    <a:pt x="41" y="180"/>
                    <a:pt x="22" y="144"/>
                    <a:pt x="0" y="109"/>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45" name="Freeform 252">
              <a:extLst>
                <a:ext uri="{FF2B5EF4-FFF2-40B4-BE49-F238E27FC236}">
                  <a16:creationId xmlns:a16="http://schemas.microsoft.com/office/drawing/2014/main" id="{4925E6BB-DAB0-E45A-A57C-D42E6DAB42ED}"/>
                </a:ext>
              </a:extLst>
            </p:cNvPr>
            <p:cNvSpPr>
              <a:spLocks/>
            </p:cNvSpPr>
            <p:nvPr/>
          </p:nvSpPr>
          <p:spPr bwMode="auto">
            <a:xfrm>
              <a:off x="7113182" y="3812029"/>
              <a:ext cx="349758" cy="352188"/>
            </a:xfrm>
            <a:custGeom>
              <a:avLst/>
              <a:gdLst>
                <a:gd name="T0" fmla="*/ 0 w 240"/>
                <a:gd name="T1" fmla="*/ 156 h 240"/>
                <a:gd name="T2" fmla="*/ 0 w 240"/>
                <a:gd name="T3" fmla="*/ 156 h 240"/>
                <a:gd name="T4" fmla="*/ 133 w 240"/>
                <a:gd name="T5" fmla="*/ 0 h 240"/>
                <a:gd name="T6" fmla="*/ 240 w 240"/>
                <a:gd name="T7" fmla="*/ 106 h 240"/>
                <a:gd name="T8" fmla="*/ 85 w 240"/>
                <a:gd name="T9" fmla="*/ 240 h 240"/>
                <a:gd name="T10" fmla="*/ 0 w 240"/>
                <a:gd name="T11" fmla="*/ 156 h 240"/>
              </a:gdLst>
              <a:ahLst/>
              <a:cxnLst>
                <a:cxn ang="0">
                  <a:pos x="T0" y="T1"/>
                </a:cxn>
                <a:cxn ang="0">
                  <a:pos x="T2" y="T3"/>
                </a:cxn>
                <a:cxn ang="0">
                  <a:pos x="T4" y="T5"/>
                </a:cxn>
                <a:cxn ang="0">
                  <a:pos x="T6" y="T7"/>
                </a:cxn>
                <a:cxn ang="0">
                  <a:pos x="T8" y="T9"/>
                </a:cxn>
                <a:cxn ang="0">
                  <a:pos x="T10" y="T11"/>
                </a:cxn>
              </a:cxnLst>
              <a:rect l="0" t="0" r="r" b="b"/>
              <a:pathLst>
                <a:path w="240" h="240">
                  <a:moveTo>
                    <a:pt x="0" y="156"/>
                  </a:moveTo>
                  <a:lnTo>
                    <a:pt x="0" y="156"/>
                  </a:lnTo>
                  <a:lnTo>
                    <a:pt x="133" y="0"/>
                  </a:lnTo>
                  <a:cubicBezTo>
                    <a:pt x="171" y="32"/>
                    <a:pt x="207" y="68"/>
                    <a:pt x="240" y="106"/>
                  </a:cubicBezTo>
                  <a:lnTo>
                    <a:pt x="85" y="240"/>
                  </a:lnTo>
                  <a:cubicBezTo>
                    <a:pt x="59" y="210"/>
                    <a:pt x="31" y="182"/>
                    <a:pt x="0" y="15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46" name="Freeform 254">
              <a:extLst>
                <a:ext uri="{FF2B5EF4-FFF2-40B4-BE49-F238E27FC236}">
                  <a16:creationId xmlns:a16="http://schemas.microsoft.com/office/drawing/2014/main" id="{541FC2BE-8C69-83BA-883B-82448DE2213C}"/>
                </a:ext>
              </a:extLst>
            </p:cNvPr>
            <p:cNvSpPr>
              <a:spLocks/>
            </p:cNvSpPr>
            <p:nvPr/>
          </p:nvSpPr>
          <p:spPr bwMode="auto">
            <a:xfrm>
              <a:off x="7999722" y="4487256"/>
              <a:ext cx="330327" cy="257461"/>
            </a:xfrm>
            <a:custGeom>
              <a:avLst/>
              <a:gdLst>
                <a:gd name="T0" fmla="*/ 201 w 226"/>
                <a:gd name="T1" fmla="*/ 0 h 176"/>
                <a:gd name="T2" fmla="*/ 201 w 226"/>
                <a:gd name="T3" fmla="*/ 0 h 176"/>
                <a:gd name="T4" fmla="*/ 226 w 226"/>
                <a:gd name="T5" fmla="*/ 155 h 176"/>
                <a:gd name="T6" fmla="*/ 22 w 226"/>
                <a:gd name="T7" fmla="*/ 176 h 176"/>
                <a:gd name="T8" fmla="*/ 0 w 226"/>
                <a:gd name="T9" fmla="*/ 45 h 176"/>
                <a:gd name="T10" fmla="*/ 201 w 226"/>
                <a:gd name="T11" fmla="*/ 0 h 176"/>
              </a:gdLst>
              <a:ahLst/>
              <a:cxnLst>
                <a:cxn ang="0">
                  <a:pos x="T0" y="T1"/>
                </a:cxn>
                <a:cxn ang="0">
                  <a:pos x="T2" y="T3"/>
                </a:cxn>
                <a:cxn ang="0">
                  <a:pos x="T4" y="T5"/>
                </a:cxn>
                <a:cxn ang="0">
                  <a:pos x="T6" y="T7"/>
                </a:cxn>
                <a:cxn ang="0">
                  <a:pos x="T8" y="T9"/>
                </a:cxn>
                <a:cxn ang="0">
                  <a:pos x="T10" y="T11"/>
                </a:cxn>
              </a:cxnLst>
              <a:rect l="0" t="0" r="r" b="b"/>
              <a:pathLst>
                <a:path w="226" h="176">
                  <a:moveTo>
                    <a:pt x="201" y="0"/>
                  </a:moveTo>
                  <a:lnTo>
                    <a:pt x="201" y="0"/>
                  </a:lnTo>
                  <a:cubicBezTo>
                    <a:pt x="212" y="51"/>
                    <a:pt x="221" y="102"/>
                    <a:pt x="226" y="155"/>
                  </a:cubicBezTo>
                  <a:lnTo>
                    <a:pt x="22" y="176"/>
                  </a:lnTo>
                  <a:cubicBezTo>
                    <a:pt x="17" y="132"/>
                    <a:pt x="9" y="88"/>
                    <a:pt x="0" y="45"/>
                  </a:cubicBezTo>
                  <a:lnTo>
                    <a:pt x="201" y="0"/>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47" name="Freeform 256">
              <a:extLst>
                <a:ext uri="{FF2B5EF4-FFF2-40B4-BE49-F238E27FC236}">
                  <a16:creationId xmlns:a16="http://schemas.microsoft.com/office/drawing/2014/main" id="{70D2EABE-BC6D-E197-AC42-21FD1496DBF2}"/>
                </a:ext>
              </a:extLst>
            </p:cNvPr>
            <p:cNvSpPr>
              <a:spLocks/>
            </p:cNvSpPr>
            <p:nvPr/>
          </p:nvSpPr>
          <p:spPr bwMode="auto">
            <a:xfrm>
              <a:off x="7448367" y="3413693"/>
              <a:ext cx="383762" cy="386192"/>
            </a:xfrm>
            <a:custGeom>
              <a:avLst/>
              <a:gdLst>
                <a:gd name="T0" fmla="*/ 0 w 263"/>
                <a:gd name="T1" fmla="*/ 157 h 264"/>
                <a:gd name="T2" fmla="*/ 0 w 263"/>
                <a:gd name="T3" fmla="*/ 157 h 264"/>
                <a:gd name="T4" fmla="*/ 133 w 263"/>
                <a:gd name="T5" fmla="*/ 0 h 264"/>
                <a:gd name="T6" fmla="*/ 263 w 263"/>
                <a:gd name="T7" fmla="*/ 126 h 264"/>
                <a:gd name="T8" fmla="*/ 110 w 263"/>
                <a:gd name="T9" fmla="*/ 264 h 264"/>
                <a:gd name="T10" fmla="*/ 0 w 263"/>
                <a:gd name="T11" fmla="*/ 157 h 264"/>
              </a:gdLst>
              <a:ahLst/>
              <a:cxnLst>
                <a:cxn ang="0">
                  <a:pos x="T0" y="T1"/>
                </a:cxn>
                <a:cxn ang="0">
                  <a:pos x="T2" y="T3"/>
                </a:cxn>
                <a:cxn ang="0">
                  <a:pos x="T4" y="T5"/>
                </a:cxn>
                <a:cxn ang="0">
                  <a:pos x="T6" y="T7"/>
                </a:cxn>
                <a:cxn ang="0">
                  <a:pos x="T8" y="T9"/>
                </a:cxn>
                <a:cxn ang="0">
                  <a:pos x="T10" y="T11"/>
                </a:cxn>
              </a:cxnLst>
              <a:rect l="0" t="0" r="r" b="b"/>
              <a:pathLst>
                <a:path w="263" h="264">
                  <a:moveTo>
                    <a:pt x="0" y="157"/>
                  </a:moveTo>
                  <a:lnTo>
                    <a:pt x="0" y="157"/>
                  </a:lnTo>
                  <a:lnTo>
                    <a:pt x="133" y="0"/>
                  </a:lnTo>
                  <a:cubicBezTo>
                    <a:pt x="179" y="39"/>
                    <a:pt x="222" y="81"/>
                    <a:pt x="263" y="126"/>
                  </a:cubicBezTo>
                  <a:lnTo>
                    <a:pt x="110" y="264"/>
                  </a:lnTo>
                  <a:cubicBezTo>
                    <a:pt x="76" y="226"/>
                    <a:pt x="39" y="190"/>
                    <a:pt x="0" y="15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48" name="Freeform 258">
              <a:extLst>
                <a:ext uri="{FF2B5EF4-FFF2-40B4-BE49-F238E27FC236}">
                  <a16:creationId xmlns:a16="http://schemas.microsoft.com/office/drawing/2014/main" id="{2ED40835-3A8D-4DA4-74B5-D8B4FE44542E}"/>
                </a:ext>
              </a:extLst>
            </p:cNvPr>
            <p:cNvSpPr>
              <a:spLocks/>
            </p:cNvSpPr>
            <p:nvPr/>
          </p:nvSpPr>
          <p:spPr bwMode="auto">
            <a:xfrm>
              <a:off x="7608673" y="3595858"/>
              <a:ext cx="378904" cy="369189"/>
            </a:xfrm>
            <a:custGeom>
              <a:avLst/>
              <a:gdLst>
                <a:gd name="T0" fmla="*/ 0 w 259"/>
                <a:gd name="T1" fmla="*/ 138 h 251"/>
                <a:gd name="T2" fmla="*/ 0 w 259"/>
                <a:gd name="T3" fmla="*/ 138 h 251"/>
                <a:gd name="T4" fmla="*/ 153 w 259"/>
                <a:gd name="T5" fmla="*/ 0 h 251"/>
                <a:gd name="T6" fmla="*/ 259 w 259"/>
                <a:gd name="T7" fmla="*/ 133 h 251"/>
                <a:gd name="T8" fmla="*/ 90 w 259"/>
                <a:gd name="T9" fmla="*/ 251 h 251"/>
                <a:gd name="T10" fmla="*/ 0 w 259"/>
                <a:gd name="T11" fmla="*/ 138 h 251"/>
              </a:gdLst>
              <a:ahLst/>
              <a:cxnLst>
                <a:cxn ang="0">
                  <a:pos x="T0" y="T1"/>
                </a:cxn>
                <a:cxn ang="0">
                  <a:pos x="T2" y="T3"/>
                </a:cxn>
                <a:cxn ang="0">
                  <a:pos x="T4" y="T5"/>
                </a:cxn>
                <a:cxn ang="0">
                  <a:pos x="T6" y="T7"/>
                </a:cxn>
                <a:cxn ang="0">
                  <a:pos x="T8" y="T9"/>
                </a:cxn>
                <a:cxn ang="0">
                  <a:pos x="T10" y="T11"/>
                </a:cxn>
              </a:cxnLst>
              <a:rect l="0" t="0" r="r" b="b"/>
              <a:pathLst>
                <a:path w="259" h="251">
                  <a:moveTo>
                    <a:pt x="0" y="138"/>
                  </a:moveTo>
                  <a:lnTo>
                    <a:pt x="0" y="138"/>
                  </a:lnTo>
                  <a:lnTo>
                    <a:pt x="153" y="0"/>
                  </a:lnTo>
                  <a:cubicBezTo>
                    <a:pt x="191" y="42"/>
                    <a:pt x="226" y="87"/>
                    <a:pt x="259" y="133"/>
                  </a:cubicBezTo>
                  <a:lnTo>
                    <a:pt x="90" y="251"/>
                  </a:lnTo>
                  <a:cubicBezTo>
                    <a:pt x="62" y="211"/>
                    <a:pt x="32" y="174"/>
                    <a:pt x="0" y="13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49" name="Freeform 260">
              <a:extLst>
                <a:ext uri="{FF2B5EF4-FFF2-40B4-BE49-F238E27FC236}">
                  <a16:creationId xmlns:a16="http://schemas.microsoft.com/office/drawing/2014/main" id="{E9BE6D7C-D6C1-049C-F0FC-7BF7745A330E}"/>
                </a:ext>
              </a:extLst>
            </p:cNvPr>
            <p:cNvSpPr>
              <a:spLocks/>
            </p:cNvSpPr>
            <p:nvPr/>
          </p:nvSpPr>
          <p:spPr bwMode="auto">
            <a:xfrm>
              <a:off x="7853990" y="4013624"/>
              <a:ext cx="369189" cy="337614"/>
            </a:xfrm>
            <a:custGeom>
              <a:avLst/>
              <a:gdLst>
                <a:gd name="T0" fmla="*/ 0 w 254"/>
                <a:gd name="T1" fmla="*/ 95 h 231"/>
                <a:gd name="T2" fmla="*/ 0 w 254"/>
                <a:gd name="T3" fmla="*/ 95 h 231"/>
                <a:gd name="T4" fmla="*/ 183 w 254"/>
                <a:gd name="T5" fmla="*/ 0 h 231"/>
                <a:gd name="T6" fmla="*/ 254 w 254"/>
                <a:gd name="T7" fmla="*/ 161 h 231"/>
                <a:gd name="T8" fmla="*/ 61 w 254"/>
                <a:gd name="T9" fmla="*/ 231 h 231"/>
                <a:gd name="T10" fmla="*/ 0 w 254"/>
                <a:gd name="T11" fmla="*/ 95 h 231"/>
              </a:gdLst>
              <a:ahLst/>
              <a:cxnLst>
                <a:cxn ang="0">
                  <a:pos x="T0" y="T1"/>
                </a:cxn>
                <a:cxn ang="0">
                  <a:pos x="T2" y="T3"/>
                </a:cxn>
                <a:cxn ang="0">
                  <a:pos x="T4" y="T5"/>
                </a:cxn>
                <a:cxn ang="0">
                  <a:pos x="T6" y="T7"/>
                </a:cxn>
                <a:cxn ang="0">
                  <a:pos x="T8" y="T9"/>
                </a:cxn>
                <a:cxn ang="0">
                  <a:pos x="T10" y="T11"/>
                </a:cxn>
              </a:cxnLst>
              <a:rect l="0" t="0" r="r" b="b"/>
              <a:pathLst>
                <a:path w="254" h="231">
                  <a:moveTo>
                    <a:pt x="0" y="95"/>
                  </a:moveTo>
                  <a:lnTo>
                    <a:pt x="0" y="95"/>
                  </a:lnTo>
                  <a:lnTo>
                    <a:pt x="183" y="0"/>
                  </a:lnTo>
                  <a:cubicBezTo>
                    <a:pt x="210" y="52"/>
                    <a:pt x="234" y="105"/>
                    <a:pt x="254" y="161"/>
                  </a:cubicBezTo>
                  <a:lnTo>
                    <a:pt x="61" y="231"/>
                  </a:lnTo>
                  <a:cubicBezTo>
                    <a:pt x="43" y="184"/>
                    <a:pt x="23" y="138"/>
                    <a:pt x="0" y="9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50" name="Freeform 262">
              <a:extLst>
                <a:ext uri="{FF2B5EF4-FFF2-40B4-BE49-F238E27FC236}">
                  <a16:creationId xmlns:a16="http://schemas.microsoft.com/office/drawing/2014/main" id="{EFDE3C0E-A2C7-7C13-9B66-049024AC33CE}"/>
                </a:ext>
              </a:extLst>
            </p:cNvPr>
            <p:cNvSpPr>
              <a:spLocks/>
            </p:cNvSpPr>
            <p:nvPr/>
          </p:nvSpPr>
          <p:spPr bwMode="auto">
            <a:xfrm>
              <a:off x="7739832" y="3792598"/>
              <a:ext cx="378904" cy="359474"/>
            </a:xfrm>
            <a:custGeom>
              <a:avLst/>
              <a:gdLst>
                <a:gd name="T0" fmla="*/ 0 w 260"/>
                <a:gd name="T1" fmla="*/ 118 h 246"/>
                <a:gd name="T2" fmla="*/ 0 w 260"/>
                <a:gd name="T3" fmla="*/ 118 h 246"/>
                <a:gd name="T4" fmla="*/ 169 w 260"/>
                <a:gd name="T5" fmla="*/ 0 h 246"/>
                <a:gd name="T6" fmla="*/ 260 w 260"/>
                <a:gd name="T7" fmla="*/ 151 h 246"/>
                <a:gd name="T8" fmla="*/ 77 w 260"/>
                <a:gd name="T9" fmla="*/ 246 h 246"/>
                <a:gd name="T10" fmla="*/ 0 w 260"/>
                <a:gd name="T11" fmla="*/ 118 h 246"/>
              </a:gdLst>
              <a:ahLst/>
              <a:cxnLst>
                <a:cxn ang="0">
                  <a:pos x="T0" y="T1"/>
                </a:cxn>
                <a:cxn ang="0">
                  <a:pos x="T2" y="T3"/>
                </a:cxn>
                <a:cxn ang="0">
                  <a:pos x="T4" y="T5"/>
                </a:cxn>
                <a:cxn ang="0">
                  <a:pos x="T6" y="T7"/>
                </a:cxn>
                <a:cxn ang="0">
                  <a:pos x="T8" y="T9"/>
                </a:cxn>
                <a:cxn ang="0">
                  <a:pos x="T10" y="T11"/>
                </a:cxn>
              </a:cxnLst>
              <a:rect l="0" t="0" r="r" b="b"/>
              <a:pathLst>
                <a:path w="260" h="246">
                  <a:moveTo>
                    <a:pt x="0" y="118"/>
                  </a:moveTo>
                  <a:lnTo>
                    <a:pt x="0" y="118"/>
                  </a:lnTo>
                  <a:lnTo>
                    <a:pt x="169" y="0"/>
                  </a:lnTo>
                  <a:cubicBezTo>
                    <a:pt x="202" y="48"/>
                    <a:pt x="233" y="99"/>
                    <a:pt x="260" y="151"/>
                  </a:cubicBezTo>
                  <a:lnTo>
                    <a:pt x="77" y="246"/>
                  </a:lnTo>
                  <a:cubicBezTo>
                    <a:pt x="54" y="201"/>
                    <a:pt x="28" y="159"/>
                    <a:pt x="0" y="11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51" name="Freeform 264">
              <a:extLst>
                <a:ext uri="{FF2B5EF4-FFF2-40B4-BE49-F238E27FC236}">
                  <a16:creationId xmlns:a16="http://schemas.microsoft.com/office/drawing/2014/main" id="{C850D294-60AC-BDA2-C71D-3A2CE2100491}"/>
                </a:ext>
              </a:extLst>
            </p:cNvPr>
            <p:cNvSpPr>
              <a:spLocks/>
            </p:cNvSpPr>
            <p:nvPr/>
          </p:nvSpPr>
          <p:spPr bwMode="auto">
            <a:xfrm>
              <a:off x="7941429" y="4249226"/>
              <a:ext cx="352188" cy="303610"/>
            </a:xfrm>
            <a:custGeom>
              <a:avLst/>
              <a:gdLst>
                <a:gd name="T0" fmla="*/ 0 w 241"/>
                <a:gd name="T1" fmla="*/ 70 h 208"/>
                <a:gd name="T2" fmla="*/ 0 w 241"/>
                <a:gd name="T3" fmla="*/ 70 h 208"/>
                <a:gd name="T4" fmla="*/ 193 w 241"/>
                <a:gd name="T5" fmla="*/ 0 h 208"/>
                <a:gd name="T6" fmla="*/ 241 w 241"/>
                <a:gd name="T7" fmla="*/ 163 h 208"/>
                <a:gd name="T8" fmla="*/ 40 w 241"/>
                <a:gd name="T9" fmla="*/ 208 h 208"/>
                <a:gd name="T10" fmla="*/ 0 w 241"/>
                <a:gd name="T11" fmla="*/ 70 h 208"/>
              </a:gdLst>
              <a:ahLst/>
              <a:cxnLst>
                <a:cxn ang="0">
                  <a:pos x="T0" y="T1"/>
                </a:cxn>
                <a:cxn ang="0">
                  <a:pos x="T2" y="T3"/>
                </a:cxn>
                <a:cxn ang="0">
                  <a:pos x="T4" y="T5"/>
                </a:cxn>
                <a:cxn ang="0">
                  <a:pos x="T6" y="T7"/>
                </a:cxn>
                <a:cxn ang="0">
                  <a:pos x="T8" y="T9"/>
                </a:cxn>
                <a:cxn ang="0">
                  <a:pos x="T10" y="T11"/>
                </a:cxn>
              </a:cxnLst>
              <a:rect l="0" t="0" r="r" b="b"/>
              <a:pathLst>
                <a:path w="241" h="208">
                  <a:moveTo>
                    <a:pt x="0" y="70"/>
                  </a:moveTo>
                  <a:lnTo>
                    <a:pt x="0" y="70"/>
                  </a:lnTo>
                  <a:lnTo>
                    <a:pt x="193" y="0"/>
                  </a:lnTo>
                  <a:cubicBezTo>
                    <a:pt x="212" y="53"/>
                    <a:pt x="228" y="107"/>
                    <a:pt x="241" y="163"/>
                  </a:cubicBezTo>
                  <a:lnTo>
                    <a:pt x="40" y="208"/>
                  </a:lnTo>
                  <a:cubicBezTo>
                    <a:pt x="29" y="161"/>
                    <a:pt x="16" y="115"/>
                    <a:pt x="0" y="7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52" name="Freeform 266">
              <a:extLst>
                <a:ext uri="{FF2B5EF4-FFF2-40B4-BE49-F238E27FC236}">
                  <a16:creationId xmlns:a16="http://schemas.microsoft.com/office/drawing/2014/main" id="{FDAA50A3-0BA2-240D-13E0-425B02B272F8}"/>
                </a:ext>
              </a:extLst>
            </p:cNvPr>
            <p:cNvSpPr>
              <a:spLocks/>
            </p:cNvSpPr>
            <p:nvPr/>
          </p:nvSpPr>
          <p:spPr bwMode="auto">
            <a:xfrm>
              <a:off x="8310618" y="3761021"/>
              <a:ext cx="369189" cy="337614"/>
            </a:xfrm>
            <a:custGeom>
              <a:avLst/>
              <a:gdLst>
                <a:gd name="T0" fmla="*/ 0 w 253"/>
                <a:gd name="T1" fmla="*/ 96 h 231"/>
                <a:gd name="T2" fmla="*/ 0 w 253"/>
                <a:gd name="T3" fmla="*/ 96 h 231"/>
                <a:gd name="T4" fmla="*/ 182 w 253"/>
                <a:gd name="T5" fmla="*/ 0 h 231"/>
                <a:gd name="T6" fmla="*/ 253 w 253"/>
                <a:gd name="T7" fmla="*/ 154 h 231"/>
                <a:gd name="T8" fmla="*/ 62 w 253"/>
                <a:gd name="T9" fmla="*/ 231 h 231"/>
                <a:gd name="T10" fmla="*/ 0 w 253"/>
                <a:gd name="T11" fmla="*/ 96 h 231"/>
              </a:gdLst>
              <a:ahLst/>
              <a:cxnLst>
                <a:cxn ang="0">
                  <a:pos x="T0" y="T1"/>
                </a:cxn>
                <a:cxn ang="0">
                  <a:pos x="T2" y="T3"/>
                </a:cxn>
                <a:cxn ang="0">
                  <a:pos x="T4" y="T5"/>
                </a:cxn>
                <a:cxn ang="0">
                  <a:pos x="T6" y="T7"/>
                </a:cxn>
                <a:cxn ang="0">
                  <a:pos x="T8" y="T9"/>
                </a:cxn>
                <a:cxn ang="0">
                  <a:pos x="T10" y="T11"/>
                </a:cxn>
              </a:cxnLst>
              <a:rect l="0" t="0" r="r" b="b"/>
              <a:pathLst>
                <a:path w="253" h="231">
                  <a:moveTo>
                    <a:pt x="0" y="96"/>
                  </a:moveTo>
                  <a:lnTo>
                    <a:pt x="0" y="96"/>
                  </a:lnTo>
                  <a:lnTo>
                    <a:pt x="182" y="0"/>
                  </a:lnTo>
                  <a:cubicBezTo>
                    <a:pt x="208" y="50"/>
                    <a:pt x="232" y="101"/>
                    <a:pt x="253" y="154"/>
                  </a:cubicBezTo>
                  <a:lnTo>
                    <a:pt x="62" y="231"/>
                  </a:lnTo>
                  <a:cubicBezTo>
                    <a:pt x="44" y="185"/>
                    <a:pt x="23" y="139"/>
                    <a:pt x="0" y="9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53" name="Freeform 268">
              <a:extLst>
                <a:ext uri="{FF2B5EF4-FFF2-40B4-BE49-F238E27FC236}">
                  <a16:creationId xmlns:a16="http://schemas.microsoft.com/office/drawing/2014/main" id="{F7D9A7F8-B810-2C16-485E-002663649C9B}"/>
                </a:ext>
              </a:extLst>
            </p:cNvPr>
            <p:cNvSpPr>
              <a:spLocks/>
            </p:cNvSpPr>
            <p:nvPr/>
          </p:nvSpPr>
          <p:spPr bwMode="auto">
            <a:xfrm>
              <a:off x="8201318" y="3549710"/>
              <a:ext cx="374047" cy="352188"/>
            </a:xfrm>
            <a:custGeom>
              <a:avLst/>
              <a:gdLst>
                <a:gd name="T0" fmla="*/ 0 w 258"/>
                <a:gd name="T1" fmla="*/ 113 h 241"/>
                <a:gd name="T2" fmla="*/ 0 w 258"/>
                <a:gd name="T3" fmla="*/ 113 h 241"/>
                <a:gd name="T4" fmla="*/ 172 w 258"/>
                <a:gd name="T5" fmla="*/ 0 h 241"/>
                <a:gd name="T6" fmla="*/ 258 w 258"/>
                <a:gd name="T7" fmla="*/ 145 h 241"/>
                <a:gd name="T8" fmla="*/ 76 w 258"/>
                <a:gd name="T9" fmla="*/ 241 h 241"/>
                <a:gd name="T10" fmla="*/ 0 w 258"/>
                <a:gd name="T11" fmla="*/ 113 h 241"/>
              </a:gdLst>
              <a:ahLst/>
              <a:cxnLst>
                <a:cxn ang="0">
                  <a:pos x="T0" y="T1"/>
                </a:cxn>
                <a:cxn ang="0">
                  <a:pos x="T2" y="T3"/>
                </a:cxn>
                <a:cxn ang="0">
                  <a:pos x="T4" y="T5"/>
                </a:cxn>
                <a:cxn ang="0">
                  <a:pos x="T6" y="T7"/>
                </a:cxn>
                <a:cxn ang="0">
                  <a:pos x="T8" y="T9"/>
                </a:cxn>
                <a:cxn ang="0">
                  <a:pos x="T10" y="T11"/>
                </a:cxn>
              </a:cxnLst>
              <a:rect l="0" t="0" r="r" b="b"/>
              <a:pathLst>
                <a:path w="258" h="241">
                  <a:moveTo>
                    <a:pt x="0" y="113"/>
                  </a:moveTo>
                  <a:lnTo>
                    <a:pt x="0" y="113"/>
                  </a:lnTo>
                  <a:lnTo>
                    <a:pt x="172" y="0"/>
                  </a:lnTo>
                  <a:cubicBezTo>
                    <a:pt x="203" y="47"/>
                    <a:pt x="231" y="95"/>
                    <a:pt x="258" y="145"/>
                  </a:cubicBezTo>
                  <a:lnTo>
                    <a:pt x="76" y="241"/>
                  </a:lnTo>
                  <a:cubicBezTo>
                    <a:pt x="52" y="197"/>
                    <a:pt x="27" y="154"/>
                    <a:pt x="0" y="11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54" name="Freeform 270">
              <a:extLst>
                <a:ext uri="{FF2B5EF4-FFF2-40B4-BE49-F238E27FC236}">
                  <a16:creationId xmlns:a16="http://schemas.microsoft.com/office/drawing/2014/main" id="{05A8EE03-F9F8-004F-6833-147C179CF68B}"/>
                </a:ext>
              </a:extLst>
            </p:cNvPr>
            <p:cNvSpPr>
              <a:spLocks/>
            </p:cNvSpPr>
            <p:nvPr/>
          </p:nvSpPr>
          <p:spPr bwMode="auto">
            <a:xfrm>
              <a:off x="8400486" y="3986908"/>
              <a:ext cx="359473" cy="313326"/>
            </a:xfrm>
            <a:custGeom>
              <a:avLst/>
              <a:gdLst>
                <a:gd name="T0" fmla="*/ 0 w 246"/>
                <a:gd name="T1" fmla="*/ 77 h 215"/>
                <a:gd name="T2" fmla="*/ 0 w 246"/>
                <a:gd name="T3" fmla="*/ 77 h 215"/>
                <a:gd name="T4" fmla="*/ 191 w 246"/>
                <a:gd name="T5" fmla="*/ 0 h 215"/>
                <a:gd name="T6" fmla="*/ 246 w 246"/>
                <a:gd name="T7" fmla="*/ 157 h 215"/>
                <a:gd name="T8" fmla="*/ 49 w 246"/>
                <a:gd name="T9" fmla="*/ 215 h 215"/>
                <a:gd name="T10" fmla="*/ 0 w 246"/>
                <a:gd name="T11" fmla="*/ 77 h 215"/>
              </a:gdLst>
              <a:ahLst/>
              <a:cxnLst>
                <a:cxn ang="0">
                  <a:pos x="T0" y="T1"/>
                </a:cxn>
                <a:cxn ang="0">
                  <a:pos x="T2" y="T3"/>
                </a:cxn>
                <a:cxn ang="0">
                  <a:pos x="T4" y="T5"/>
                </a:cxn>
                <a:cxn ang="0">
                  <a:pos x="T6" y="T7"/>
                </a:cxn>
                <a:cxn ang="0">
                  <a:pos x="T8" y="T9"/>
                </a:cxn>
                <a:cxn ang="0">
                  <a:pos x="T10" y="T11"/>
                </a:cxn>
              </a:cxnLst>
              <a:rect l="0" t="0" r="r" b="b"/>
              <a:pathLst>
                <a:path w="246" h="215">
                  <a:moveTo>
                    <a:pt x="0" y="77"/>
                  </a:moveTo>
                  <a:lnTo>
                    <a:pt x="0" y="77"/>
                  </a:lnTo>
                  <a:lnTo>
                    <a:pt x="191" y="0"/>
                  </a:lnTo>
                  <a:cubicBezTo>
                    <a:pt x="212" y="51"/>
                    <a:pt x="230" y="104"/>
                    <a:pt x="246" y="157"/>
                  </a:cubicBezTo>
                  <a:lnTo>
                    <a:pt x="49" y="215"/>
                  </a:lnTo>
                  <a:cubicBezTo>
                    <a:pt x="35" y="168"/>
                    <a:pt x="19" y="122"/>
                    <a:pt x="0" y="7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55" name="Freeform 272">
              <a:extLst>
                <a:ext uri="{FF2B5EF4-FFF2-40B4-BE49-F238E27FC236}">
                  <a16:creationId xmlns:a16="http://schemas.microsoft.com/office/drawing/2014/main" id="{7EFA635B-529A-2F7A-C017-595F660F1267}"/>
                </a:ext>
              </a:extLst>
            </p:cNvPr>
            <p:cNvSpPr>
              <a:spLocks/>
            </p:cNvSpPr>
            <p:nvPr/>
          </p:nvSpPr>
          <p:spPr bwMode="auto">
            <a:xfrm>
              <a:off x="8473352" y="4215222"/>
              <a:ext cx="342472" cy="286607"/>
            </a:xfrm>
            <a:custGeom>
              <a:avLst/>
              <a:gdLst>
                <a:gd name="T0" fmla="*/ 0 w 235"/>
                <a:gd name="T1" fmla="*/ 58 h 196"/>
                <a:gd name="T2" fmla="*/ 0 w 235"/>
                <a:gd name="T3" fmla="*/ 58 h 196"/>
                <a:gd name="T4" fmla="*/ 197 w 235"/>
                <a:gd name="T5" fmla="*/ 0 h 196"/>
                <a:gd name="T6" fmla="*/ 235 w 235"/>
                <a:gd name="T7" fmla="*/ 157 h 196"/>
                <a:gd name="T8" fmla="*/ 33 w 235"/>
                <a:gd name="T9" fmla="*/ 196 h 196"/>
                <a:gd name="T10" fmla="*/ 0 w 235"/>
                <a:gd name="T11" fmla="*/ 58 h 196"/>
              </a:gdLst>
              <a:ahLst/>
              <a:cxnLst>
                <a:cxn ang="0">
                  <a:pos x="T0" y="T1"/>
                </a:cxn>
                <a:cxn ang="0">
                  <a:pos x="T2" y="T3"/>
                </a:cxn>
                <a:cxn ang="0">
                  <a:pos x="T4" y="T5"/>
                </a:cxn>
                <a:cxn ang="0">
                  <a:pos x="T6" y="T7"/>
                </a:cxn>
                <a:cxn ang="0">
                  <a:pos x="T8" y="T9"/>
                </a:cxn>
                <a:cxn ang="0">
                  <a:pos x="T10" y="T11"/>
                </a:cxn>
              </a:cxnLst>
              <a:rect l="0" t="0" r="r" b="b"/>
              <a:pathLst>
                <a:path w="235" h="196">
                  <a:moveTo>
                    <a:pt x="0" y="58"/>
                  </a:moveTo>
                  <a:lnTo>
                    <a:pt x="0" y="58"/>
                  </a:lnTo>
                  <a:lnTo>
                    <a:pt x="197" y="0"/>
                  </a:lnTo>
                  <a:cubicBezTo>
                    <a:pt x="212" y="52"/>
                    <a:pt x="225" y="104"/>
                    <a:pt x="235" y="157"/>
                  </a:cubicBezTo>
                  <a:lnTo>
                    <a:pt x="33" y="196"/>
                  </a:lnTo>
                  <a:cubicBezTo>
                    <a:pt x="24" y="149"/>
                    <a:pt x="13" y="103"/>
                    <a:pt x="0" y="5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56" name="Freeform 274">
              <a:extLst>
                <a:ext uri="{FF2B5EF4-FFF2-40B4-BE49-F238E27FC236}">
                  <a16:creationId xmlns:a16="http://schemas.microsoft.com/office/drawing/2014/main" id="{7D3BCDEB-E971-C661-16E1-D15315B69DBF}"/>
                </a:ext>
              </a:extLst>
            </p:cNvPr>
            <p:cNvSpPr>
              <a:spLocks/>
            </p:cNvSpPr>
            <p:nvPr/>
          </p:nvSpPr>
          <p:spPr bwMode="auto">
            <a:xfrm>
              <a:off x="8521930" y="4445964"/>
              <a:ext cx="325469" cy="242888"/>
            </a:xfrm>
            <a:custGeom>
              <a:avLst/>
              <a:gdLst>
                <a:gd name="T0" fmla="*/ 202 w 224"/>
                <a:gd name="T1" fmla="*/ 0 h 167"/>
                <a:gd name="T2" fmla="*/ 202 w 224"/>
                <a:gd name="T3" fmla="*/ 0 h 167"/>
                <a:gd name="T4" fmla="*/ 224 w 224"/>
                <a:gd name="T5" fmla="*/ 145 h 167"/>
                <a:gd name="T6" fmla="*/ 19 w 224"/>
                <a:gd name="T7" fmla="*/ 167 h 167"/>
                <a:gd name="T8" fmla="*/ 0 w 224"/>
                <a:gd name="T9" fmla="*/ 39 h 167"/>
                <a:gd name="T10" fmla="*/ 202 w 224"/>
                <a:gd name="T11" fmla="*/ 0 h 167"/>
              </a:gdLst>
              <a:ahLst/>
              <a:cxnLst>
                <a:cxn ang="0">
                  <a:pos x="T0" y="T1"/>
                </a:cxn>
                <a:cxn ang="0">
                  <a:pos x="T2" y="T3"/>
                </a:cxn>
                <a:cxn ang="0">
                  <a:pos x="T4" y="T5"/>
                </a:cxn>
                <a:cxn ang="0">
                  <a:pos x="T6" y="T7"/>
                </a:cxn>
                <a:cxn ang="0">
                  <a:pos x="T8" y="T9"/>
                </a:cxn>
                <a:cxn ang="0">
                  <a:pos x="T10" y="T11"/>
                </a:cxn>
              </a:cxnLst>
              <a:rect l="0" t="0" r="r" b="b"/>
              <a:pathLst>
                <a:path w="224" h="167">
                  <a:moveTo>
                    <a:pt x="202" y="0"/>
                  </a:moveTo>
                  <a:lnTo>
                    <a:pt x="202" y="0"/>
                  </a:lnTo>
                  <a:cubicBezTo>
                    <a:pt x="211" y="48"/>
                    <a:pt x="219" y="96"/>
                    <a:pt x="224" y="145"/>
                  </a:cubicBezTo>
                  <a:lnTo>
                    <a:pt x="19" y="167"/>
                  </a:lnTo>
                  <a:cubicBezTo>
                    <a:pt x="15" y="124"/>
                    <a:pt x="8" y="81"/>
                    <a:pt x="0" y="39"/>
                  </a:cubicBezTo>
                  <a:lnTo>
                    <a:pt x="202" y="0"/>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57" name="Freeform 276">
              <a:extLst>
                <a:ext uri="{FF2B5EF4-FFF2-40B4-BE49-F238E27FC236}">
                  <a16:creationId xmlns:a16="http://schemas.microsoft.com/office/drawing/2014/main" id="{6389E62D-7D05-43F6-E1FD-1E35AC8754C6}"/>
                </a:ext>
              </a:extLst>
            </p:cNvPr>
            <p:cNvSpPr>
              <a:spLocks/>
            </p:cNvSpPr>
            <p:nvPr/>
          </p:nvSpPr>
          <p:spPr bwMode="auto">
            <a:xfrm>
              <a:off x="7941429" y="3180521"/>
              <a:ext cx="369189" cy="361903"/>
            </a:xfrm>
            <a:custGeom>
              <a:avLst/>
              <a:gdLst>
                <a:gd name="T0" fmla="*/ 0 w 253"/>
                <a:gd name="T1" fmla="*/ 143 h 247"/>
                <a:gd name="T2" fmla="*/ 0 w 253"/>
                <a:gd name="T3" fmla="*/ 143 h 247"/>
                <a:gd name="T4" fmla="*/ 148 w 253"/>
                <a:gd name="T5" fmla="*/ 0 h 247"/>
                <a:gd name="T6" fmla="*/ 253 w 253"/>
                <a:gd name="T7" fmla="*/ 118 h 247"/>
                <a:gd name="T8" fmla="*/ 93 w 253"/>
                <a:gd name="T9" fmla="*/ 247 h 247"/>
                <a:gd name="T10" fmla="*/ 0 w 253"/>
                <a:gd name="T11" fmla="*/ 143 h 247"/>
              </a:gdLst>
              <a:ahLst/>
              <a:cxnLst>
                <a:cxn ang="0">
                  <a:pos x="T0" y="T1"/>
                </a:cxn>
                <a:cxn ang="0">
                  <a:pos x="T2" y="T3"/>
                </a:cxn>
                <a:cxn ang="0">
                  <a:pos x="T4" y="T5"/>
                </a:cxn>
                <a:cxn ang="0">
                  <a:pos x="T6" y="T7"/>
                </a:cxn>
                <a:cxn ang="0">
                  <a:pos x="T8" y="T9"/>
                </a:cxn>
                <a:cxn ang="0">
                  <a:pos x="T10" y="T11"/>
                </a:cxn>
              </a:cxnLst>
              <a:rect l="0" t="0" r="r" b="b"/>
              <a:pathLst>
                <a:path w="253" h="247">
                  <a:moveTo>
                    <a:pt x="0" y="143"/>
                  </a:moveTo>
                  <a:lnTo>
                    <a:pt x="0" y="143"/>
                  </a:lnTo>
                  <a:lnTo>
                    <a:pt x="148" y="0"/>
                  </a:lnTo>
                  <a:cubicBezTo>
                    <a:pt x="184" y="38"/>
                    <a:pt x="219" y="77"/>
                    <a:pt x="253" y="118"/>
                  </a:cubicBezTo>
                  <a:lnTo>
                    <a:pt x="93" y="247"/>
                  </a:lnTo>
                  <a:cubicBezTo>
                    <a:pt x="63" y="211"/>
                    <a:pt x="33" y="176"/>
                    <a:pt x="0" y="14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58" name="Freeform 278">
              <a:extLst>
                <a:ext uri="{FF2B5EF4-FFF2-40B4-BE49-F238E27FC236}">
                  <a16:creationId xmlns:a16="http://schemas.microsoft.com/office/drawing/2014/main" id="{A5790376-8676-7BFB-FFC1-E8C1CDAB19E1}"/>
                </a:ext>
              </a:extLst>
            </p:cNvPr>
            <p:cNvSpPr>
              <a:spLocks/>
            </p:cNvSpPr>
            <p:nvPr/>
          </p:nvSpPr>
          <p:spPr bwMode="auto">
            <a:xfrm>
              <a:off x="8075017" y="3352970"/>
              <a:ext cx="376476" cy="361903"/>
            </a:xfrm>
            <a:custGeom>
              <a:avLst/>
              <a:gdLst>
                <a:gd name="T0" fmla="*/ 0 w 257"/>
                <a:gd name="T1" fmla="*/ 129 h 246"/>
                <a:gd name="T2" fmla="*/ 0 w 257"/>
                <a:gd name="T3" fmla="*/ 129 h 246"/>
                <a:gd name="T4" fmla="*/ 160 w 257"/>
                <a:gd name="T5" fmla="*/ 0 h 246"/>
                <a:gd name="T6" fmla="*/ 257 w 257"/>
                <a:gd name="T7" fmla="*/ 133 h 246"/>
                <a:gd name="T8" fmla="*/ 85 w 257"/>
                <a:gd name="T9" fmla="*/ 246 h 246"/>
                <a:gd name="T10" fmla="*/ 0 w 257"/>
                <a:gd name="T11" fmla="*/ 129 h 246"/>
              </a:gdLst>
              <a:ahLst/>
              <a:cxnLst>
                <a:cxn ang="0">
                  <a:pos x="T0" y="T1"/>
                </a:cxn>
                <a:cxn ang="0">
                  <a:pos x="T2" y="T3"/>
                </a:cxn>
                <a:cxn ang="0">
                  <a:pos x="T4" y="T5"/>
                </a:cxn>
                <a:cxn ang="0">
                  <a:pos x="T6" y="T7"/>
                </a:cxn>
                <a:cxn ang="0">
                  <a:pos x="T8" y="T9"/>
                </a:cxn>
                <a:cxn ang="0">
                  <a:pos x="T10" y="T11"/>
                </a:cxn>
              </a:cxnLst>
              <a:rect l="0" t="0" r="r" b="b"/>
              <a:pathLst>
                <a:path w="257" h="246">
                  <a:moveTo>
                    <a:pt x="0" y="129"/>
                  </a:moveTo>
                  <a:lnTo>
                    <a:pt x="0" y="129"/>
                  </a:lnTo>
                  <a:lnTo>
                    <a:pt x="160" y="0"/>
                  </a:lnTo>
                  <a:cubicBezTo>
                    <a:pt x="194" y="43"/>
                    <a:pt x="226" y="87"/>
                    <a:pt x="257" y="133"/>
                  </a:cubicBezTo>
                  <a:lnTo>
                    <a:pt x="85" y="246"/>
                  </a:lnTo>
                  <a:cubicBezTo>
                    <a:pt x="58" y="206"/>
                    <a:pt x="30" y="167"/>
                    <a:pt x="0" y="129"/>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59" name="Freeform 280">
              <a:extLst>
                <a:ext uri="{FF2B5EF4-FFF2-40B4-BE49-F238E27FC236}">
                  <a16:creationId xmlns:a16="http://schemas.microsoft.com/office/drawing/2014/main" id="{F99C8949-DDAB-82C0-88AE-683A4F8A6CB9}"/>
                </a:ext>
              </a:extLst>
            </p:cNvPr>
            <p:cNvSpPr>
              <a:spLocks/>
            </p:cNvSpPr>
            <p:nvPr/>
          </p:nvSpPr>
          <p:spPr bwMode="auto">
            <a:xfrm>
              <a:off x="7785981" y="3015358"/>
              <a:ext cx="369189" cy="376476"/>
            </a:xfrm>
            <a:custGeom>
              <a:avLst/>
              <a:gdLst>
                <a:gd name="T0" fmla="*/ 0 w 254"/>
                <a:gd name="T1" fmla="*/ 157 h 257"/>
                <a:gd name="T2" fmla="*/ 0 w 254"/>
                <a:gd name="T3" fmla="*/ 157 h 257"/>
                <a:gd name="T4" fmla="*/ 132 w 254"/>
                <a:gd name="T5" fmla="*/ 0 h 257"/>
                <a:gd name="T6" fmla="*/ 254 w 254"/>
                <a:gd name="T7" fmla="*/ 114 h 257"/>
                <a:gd name="T8" fmla="*/ 106 w 254"/>
                <a:gd name="T9" fmla="*/ 257 h 257"/>
                <a:gd name="T10" fmla="*/ 0 w 254"/>
                <a:gd name="T11" fmla="*/ 157 h 257"/>
              </a:gdLst>
              <a:ahLst/>
              <a:cxnLst>
                <a:cxn ang="0">
                  <a:pos x="T0" y="T1"/>
                </a:cxn>
                <a:cxn ang="0">
                  <a:pos x="T2" y="T3"/>
                </a:cxn>
                <a:cxn ang="0">
                  <a:pos x="T4" y="T5"/>
                </a:cxn>
                <a:cxn ang="0">
                  <a:pos x="T6" y="T7"/>
                </a:cxn>
                <a:cxn ang="0">
                  <a:pos x="T8" y="T9"/>
                </a:cxn>
                <a:cxn ang="0">
                  <a:pos x="T10" y="T11"/>
                </a:cxn>
              </a:cxnLst>
              <a:rect l="0" t="0" r="r" b="b"/>
              <a:pathLst>
                <a:path w="254" h="257">
                  <a:moveTo>
                    <a:pt x="0" y="157"/>
                  </a:moveTo>
                  <a:lnTo>
                    <a:pt x="0" y="157"/>
                  </a:lnTo>
                  <a:lnTo>
                    <a:pt x="132" y="0"/>
                  </a:lnTo>
                  <a:cubicBezTo>
                    <a:pt x="175" y="36"/>
                    <a:pt x="215" y="74"/>
                    <a:pt x="254" y="114"/>
                  </a:cubicBezTo>
                  <a:lnTo>
                    <a:pt x="106" y="257"/>
                  </a:lnTo>
                  <a:cubicBezTo>
                    <a:pt x="72" y="222"/>
                    <a:pt x="37" y="189"/>
                    <a:pt x="0" y="15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60" name="Freeform 282">
              <a:extLst>
                <a:ext uri="{FF2B5EF4-FFF2-40B4-BE49-F238E27FC236}">
                  <a16:creationId xmlns:a16="http://schemas.microsoft.com/office/drawing/2014/main" id="{9778621A-309A-DFF0-6493-FB02F6AF402E}"/>
                </a:ext>
              </a:extLst>
            </p:cNvPr>
            <p:cNvSpPr>
              <a:spLocks/>
            </p:cNvSpPr>
            <p:nvPr/>
          </p:nvSpPr>
          <p:spPr bwMode="auto">
            <a:xfrm>
              <a:off x="8895976" y="3821744"/>
              <a:ext cx="349758" cy="291465"/>
            </a:xfrm>
            <a:custGeom>
              <a:avLst/>
              <a:gdLst>
                <a:gd name="T0" fmla="*/ 0 w 240"/>
                <a:gd name="T1" fmla="*/ 75 h 199"/>
                <a:gd name="T2" fmla="*/ 0 w 240"/>
                <a:gd name="T3" fmla="*/ 75 h 199"/>
                <a:gd name="T4" fmla="*/ 191 w 240"/>
                <a:gd name="T5" fmla="*/ 0 h 199"/>
                <a:gd name="T6" fmla="*/ 240 w 240"/>
                <a:gd name="T7" fmla="*/ 138 h 199"/>
                <a:gd name="T8" fmla="*/ 44 w 240"/>
                <a:gd name="T9" fmla="*/ 199 h 199"/>
                <a:gd name="T10" fmla="*/ 0 w 240"/>
                <a:gd name="T11" fmla="*/ 75 h 199"/>
              </a:gdLst>
              <a:ahLst/>
              <a:cxnLst>
                <a:cxn ang="0">
                  <a:pos x="T0" y="T1"/>
                </a:cxn>
                <a:cxn ang="0">
                  <a:pos x="T2" y="T3"/>
                </a:cxn>
                <a:cxn ang="0">
                  <a:pos x="T4" y="T5"/>
                </a:cxn>
                <a:cxn ang="0">
                  <a:pos x="T6" y="T7"/>
                </a:cxn>
                <a:cxn ang="0">
                  <a:pos x="T8" y="T9"/>
                </a:cxn>
                <a:cxn ang="0">
                  <a:pos x="T10" y="T11"/>
                </a:cxn>
              </a:cxnLst>
              <a:rect l="0" t="0" r="r" b="b"/>
              <a:pathLst>
                <a:path w="240" h="199">
                  <a:moveTo>
                    <a:pt x="0" y="75"/>
                  </a:moveTo>
                  <a:lnTo>
                    <a:pt x="0" y="75"/>
                  </a:lnTo>
                  <a:lnTo>
                    <a:pt x="191" y="0"/>
                  </a:lnTo>
                  <a:cubicBezTo>
                    <a:pt x="209" y="46"/>
                    <a:pt x="225" y="92"/>
                    <a:pt x="240" y="138"/>
                  </a:cubicBezTo>
                  <a:lnTo>
                    <a:pt x="44" y="199"/>
                  </a:lnTo>
                  <a:cubicBezTo>
                    <a:pt x="30" y="157"/>
                    <a:pt x="16" y="116"/>
                    <a:pt x="0" y="7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61" name="Freeform 284">
              <a:extLst>
                <a:ext uri="{FF2B5EF4-FFF2-40B4-BE49-F238E27FC236}">
                  <a16:creationId xmlns:a16="http://schemas.microsoft.com/office/drawing/2014/main" id="{EBD39E2A-7405-3C03-E5C2-D5734B596B04}"/>
                </a:ext>
              </a:extLst>
            </p:cNvPr>
            <p:cNvSpPr>
              <a:spLocks/>
            </p:cNvSpPr>
            <p:nvPr/>
          </p:nvSpPr>
          <p:spPr bwMode="auto">
            <a:xfrm>
              <a:off x="8121166" y="2617022"/>
              <a:ext cx="344900" cy="354616"/>
            </a:xfrm>
            <a:custGeom>
              <a:avLst/>
              <a:gdLst>
                <a:gd name="T0" fmla="*/ 0 w 236"/>
                <a:gd name="T1" fmla="*/ 157 h 242"/>
                <a:gd name="T2" fmla="*/ 0 w 236"/>
                <a:gd name="T3" fmla="*/ 157 h 242"/>
                <a:gd name="T4" fmla="*/ 133 w 236"/>
                <a:gd name="T5" fmla="*/ 0 h 242"/>
                <a:gd name="T6" fmla="*/ 236 w 236"/>
                <a:gd name="T7" fmla="*/ 94 h 242"/>
                <a:gd name="T8" fmla="*/ 93 w 236"/>
                <a:gd name="T9" fmla="*/ 242 h 242"/>
                <a:gd name="T10" fmla="*/ 0 w 236"/>
                <a:gd name="T11" fmla="*/ 157 h 242"/>
              </a:gdLst>
              <a:ahLst/>
              <a:cxnLst>
                <a:cxn ang="0">
                  <a:pos x="T0" y="T1"/>
                </a:cxn>
                <a:cxn ang="0">
                  <a:pos x="T2" y="T3"/>
                </a:cxn>
                <a:cxn ang="0">
                  <a:pos x="T4" y="T5"/>
                </a:cxn>
                <a:cxn ang="0">
                  <a:pos x="T6" y="T7"/>
                </a:cxn>
                <a:cxn ang="0">
                  <a:pos x="T8" y="T9"/>
                </a:cxn>
                <a:cxn ang="0">
                  <a:pos x="T10" y="T11"/>
                </a:cxn>
              </a:cxnLst>
              <a:rect l="0" t="0" r="r" b="b"/>
              <a:pathLst>
                <a:path w="236" h="242">
                  <a:moveTo>
                    <a:pt x="0" y="157"/>
                  </a:moveTo>
                  <a:lnTo>
                    <a:pt x="0" y="157"/>
                  </a:lnTo>
                  <a:lnTo>
                    <a:pt x="133" y="0"/>
                  </a:lnTo>
                  <a:cubicBezTo>
                    <a:pt x="168" y="31"/>
                    <a:pt x="203" y="62"/>
                    <a:pt x="236" y="94"/>
                  </a:cubicBezTo>
                  <a:lnTo>
                    <a:pt x="93" y="242"/>
                  </a:lnTo>
                  <a:cubicBezTo>
                    <a:pt x="63" y="213"/>
                    <a:pt x="32" y="184"/>
                    <a:pt x="0" y="15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62" name="Freeform 286">
              <a:extLst>
                <a:ext uri="{FF2B5EF4-FFF2-40B4-BE49-F238E27FC236}">
                  <a16:creationId xmlns:a16="http://schemas.microsoft.com/office/drawing/2014/main" id="{6E293FCE-E7CB-26CD-E909-8A1B989ED0DE}"/>
                </a:ext>
              </a:extLst>
            </p:cNvPr>
            <p:cNvSpPr>
              <a:spLocks/>
            </p:cNvSpPr>
            <p:nvPr/>
          </p:nvSpPr>
          <p:spPr bwMode="auto">
            <a:xfrm>
              <a:off x="8815824" y="3622576"/>
              <a:ext cx="359473" cy="308468"/>
            </a:xfrm>
            <a:custGeom>
              <a:avLst/>
              <a:gdLst>
                <a:gd name="T0" fmla="*/ 0 w 245"/>
                <a:gd name="T1" fmla="*/ 88 h 211"/>
                <a:gd name="T2" fmla="*/ 0 w 245"/>
                <a:gd name="T3" fmla="*/ 88 h 211"/>
                <a:gd name="T4" fmla="*/ 186 w 245"/>
                <a:gd name="T5" fmla="*/ 0 h 211"/>
                <a:gd name="T6" fmla="*/ 245 w 245"/>
                <a:gd name="T7" fmla="*/ 136 h 211"/>
                <a:gd name="T8" fmla="*/ 54 w 245"/>
                <a:gd name="T9" fmla="*/ 211 h 211"/>
                <a:gd name="T10" fmla="*/ 0 w 245"/>
                <a:gd name="T11" fmla="*/ 88 h 211"/>
              </a:gdLst>
              <a:ahLst/>
              <a:cxnLst>
                <a:cxn ang="0">
                  <a:pos x="T0" y="T1"/>
                </a:cxn>
                <a:cxn ang="0">
                  <a:pos x="T2" y="T3"/>
                </a:cxn>
                <a:cxn ang="0">
                  <a:pos x="T4" y="T5"/>
                </a:cxn>
                <a:cxn ang="0">
                  <a:pos x="T6" y="T7"/>
                </a:cxn>
                <a:cxn ang="0">
                  <a:pos x="T8" y="T9"/>
                </a:cxn>
                <a:cxn ang="0">
                  <a:pos x="T10" y="T11"/>
                </a:cxn>
              </a:cxnLst>
              <a:rect l="0" t="0" r="r" b="b"/>
              <a:pathLst>
                <a:path w="245" h="211">
                  <a:moveTo>
                    <a:pt x="0" y="88"/>
                  </a:moveTo>
                  <a:lnTo>
                    <a:pt x="0" y="88"/>
                  </a:lnTo>
                  <a:lnTo>
                    <a:pt x="186" y="0"/>
                  </a:lnTo>
                  <a:cubicBezTo>
                    <a:pt x="208" y="44"/>
                    <a:pt x="227" y="90"/>
                    <a:pt x="245" y="136"/>
                  </a:cubicBezTo>
                  <a:lnTo>
                    <a:pt x="54" y="211"/>
                  </a:lnTo>
                  <a:cubicBezTo>
                    <a:pt x="38" y="169"/>
                    <a:pt x="20" y="128"/>
                    <a:pt x="0" y="8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63" name="Freeform 288">
              <a:extLst>
                <a:ext uri="{FF2B5EF4-FFF2-40B4-BE49-F238E27FC236}">
                  <a16:creationId xmlns:a16="http://schemas.microsoft.com/office/drawing/2014/main" id="{CDCCAF0C-8235-99D3-D242-01D3CD37985B}"/>
                </a:ext>
              </a:extLst>
            </p:cNvPr>
            <p:cNvSpPr>
              <a:spLocks/>
            </p:cNvSpPr>
            <p:nvPr/>
          </p:nvSpPr>
          <p:spPr bwMode="auto">
            <a:xfrm>
              <a:off x="8959127" y="4023340"/>
              <a:ext cx="340042" cy="272034"/>
            </a:xfrm>
            <a:custGeom>
              <a:avLst/>
              <a:gdLst>
                <a:gd name="T0" fmla="*/ 0 w 233"/>
                <a:gd name="T1" fmla="*/ 61 h 185"/>
                <a:gd name="T2" fmla="*/ 0 w 233"/>
                <a:gd name="T3" fmla="*/ 61 h 185"/>
                <a:gd name="T4" fmla="*/ 196 w 233"/>
                <a:gd name="T5" fmla="*/ 0 h 185"/>
                <a:gd name="T6" fmla="*/ 233 w 233"/>
                <a:gd name="T7" fmla="*/ 137 h 185"/>
                <a:gd name="T8" fmla="*/ 33 w 233"/>
                <a:gd name="T9" fmla="*/ 185 h 185"/>
                <a:gd name="T10" fmla="*/ 0 w 233"/>
                <a:gd name="T11" fmla="*/ 61 h 185"/>
              </a:gdLst>
              <a:ahLst/>
              <a:cxnLst>
                <a:cxn ang="0">
                  <a:pos x="T0" y="T1"/>
                </a:cxn>
                <a:cxn ang="0">
                  <a:pos x="T2" y="T3"/>
                </a:cxn>
                <a:cxn ang="0">
                  <a:pos x="T4" y="T5"/>
                </a:cxn>
                <a:cxn ang="0">
                  <a:pos x="T6" y="T7"/>
                </a:cxn>
                <a:cxn ang="0">
                  <a:pos x="T8" y="T9"/>
                </a:cxn>
                <a:cxn ang="0">
                  <a:pos x="T10" y="T11"/>
                </a:cxn>
              </a:cxnLst>
              <a:rect l="0" t="0" r="r" b="b"/>
              <a:pathLst>
                <a:path w="233" h="185">
                  <a:moveTo>
                    <a:pt x="0" y="61"/>
                  </a:moveTo>
                  <a:lnTo>
                    <a:pt x="0" y="61"/>
                  </a:lnTo>
                  <a:lnTo>
                    <a:pt x="196" y="0"/>
                  </a:lnTo>
                  <a:cubicBezTo>
                    <a:pt x="210" y="45"/>
                    <a:pt x="222" y="91"/>
                    <a:pt x="233" y="137"/>
                  </a:cubicBezTo>
                  <a:lnTo>
                    <a:pt x="33" y="185"/>
                  </a:lnTo>
                  <a:cubicBezTo>
                    <a:pt x="23" y="143"/>
                    <a:pt x="12" y="102"/>
                    <a:pt x="0" y="61"/>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64" name="Freeform 290">
              <a:extLst>
                <a:ext uri="{FF2B5EF4-FFF2-40B4-BE49-F238E27FC236}">
                  <a16:creationId xmlns:a16="http://schemas.microsoft.com/office/drawing/2014/main" id="{B2B267CB-9765-970D-ED28-1535B39FA705}"/>
                </a:ext>
              </a:extLst>
            </p:cNvPr>
            <p:cNvSpPr>
              <a:spLocks/>
            </p:cNvSpPr>
            <p:nvPr/>
          </p:nvSpPr>
          <p:spPr bwMode="auto">
            <a:xfrm>
              <a:off x="8725955" y="3428266"/>
              <a:ext cx="361903" cy="323041"/>
            </a:xfrm>
            <a:custGeom>
              <a:avLst/>
              <a:gdLst>
                <a:gd name="T0" fmla="*/ 0 w 248"/>
                <a:gd name="T1" fmla="*/ 102 h 222"/>
                <a:gd name="T2" fmla="*/ 0 w 248"/>
                <a:gd name="T3" fmla="*/ 102 h 222"/>
                <a:gd name="T4" fmla="*/ 178 w 248"/>
                <a:gd name="T5" fmla="*/ 0 h 222"/>
                <a:gd name="T6" fmla="*/ 248 w 248"/>
                <a:gd name="T7" fmla="*/ 134 h 222"/>
                <a:gd name="T8" fmla="*/ 62 w 248"/>
                <a:gd name="T9" fmla="*/ 222 h 222"/>
                <a:gd name="T10" fmla="*/ 0 w 248"/>
                <a:gd name="T11" fmla="*/ 102 h 222"/>
              </a:gdLst>
              <a:ahLst/>
              <a:cxnLst>
                <a:cxn ang="0">
                  <a:pos x="T0" y="T1"/>
                </a:cxn>
                <a:cxn ang="0">
                  <a:pos x="T2" y="T3"/>
                </a:cxn>
                <a:cxn ang="0">
                  <a:pos x="T4" y="T5"/>
                </a:cxn>
                <a:cxn ang="0">
                  <a:pos x="T6" y="T7"/>
                </a:cxn>
                <a:cxn ang="0">
                  <a:pos x="T8" y="T9"/>
                </a:cxn>
                <a:cxn ang="0">
                  <a:pos x="T10" y="T11"/>
                </a:cxn>
              </a:cxnLst>
              <a:rect l="0" t="0" r="r" b="b"/>
              <a:pathLst>
                <a:path w="248" h="222">
                  <a:moveTo>
                    <a:pt x="0" y="102"/>
                  </a:moveTo>
                  <a:lnTo>
                    <a:pt x="0" y="102"/>
                  </a:lnTo>
                  <a:lnTo>
                    <a:pt x="178" y="0"/>
                  </a:lnTo>
                  <a:cubicBezTo>
                    <a:pt x="203" y="44"/>
                    <a:pt x="226" y="88"/>
                    <a:pt x="248" y="134"/>
                  </a:cubicBezTo>
                  <a:lnTo>
                    <a:pt x="62" y="222"/>
                  </a:lnTo>
                  <a:cubicBezTo>
                    <a:pt x="43" y="181"/>
                    <a:pt x="22" y="141"/>
                    <a:pt x="0" y="102"/>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65" name="Freeform 292">
              <a:extLst>
                <a:ext uri="{FF2B5EF4-FFF2-40B4-BE49-F238E27FC236}">
                  <a16:creationId xmlns:a16="http://schemas.microsoft.com/office/drawing/2014/main" id="{BF74AEB3-6620-F1D0-BD4F-E77C4B1A0BED}"/>
                </a:ext>
              </a:extLst>
            </p:cNvPr>
            <p:cNvSpPr>
              <a:spLocks/>
            </p:cNvSpPr>
            <p:nvPr/>
          </p:nvSpPr>
          <p:spPr bwMode="auto">
            <a:xfrm>
              <a:off x="8385913" y="2903629"/>
              <a:ext cx="357045" cy="347330"/>
            </a:xfrm>
            <a:custGeom>
              <a:avLst/>
              <a:gdLst>
                <a:gd name="T0" fmla="*/ 0 w 246"/>
                <a:gd name="T1" fmla="*/ 137 h 237"/>
                <a:gd name="T2" fmla="*/ 0 w 246"/>
                <a:gd name="T3" fmla="*/ 137 h 237"/>
                <a:gd name="T4" fmla="*/ 153 w 246"/>
                <a:gd name="T5" fmla="*/ 0 h 237"/>
                <a:gd name="T6" fmla="*/ 246 w 246"/>
                <a:gd name="T7" fmla="*/ 111 h 237"/>
                <a:gd name="T8" fmla="*/ 84 w 246"/>
                <a:gd name="T9" fmla="*/ 237 h 237"/>
                <a:gd name="T10" fmla="*/ 0 w 246"/>
                <a:gd name="T11" fmla="*/ 137 h 237"/>
              </a:gdLst>
              <a:ahLst/>
              <a:cxnLst>
                <a:cxn ang="0">
                  <a:pos x="T0" y="T1"/>
                </a:cxn>
                <a:cxn ang="0">
                  <a:pos x="T2" y="T3"/>
                </a:cxn>
                <a:cxn ang="0">
                  <a:pos x="T4" y="T5"/>
                </a:cxn>
                <a:cxn ang="0">
                  <a:pos x="T6" y="T7"/>
                </a:cxn>
                <a:cxn ang="0">
                  <a:pos x="T8" y="T9"/>
                </a:cxn>
                <a:cxn ang="0">
                  <a:pos x="T10" y="T11"/>
                </a:cxn>
              </a:cxnLst>
              <a:rect l="0" t="0" r="r" b="b"/>
              <a:pathLst>
                <a:path w="246" h="237">
                  <a:moveTo>
                    <a:pt x="0" y="137"/>
                  </a:moveTo>
                  <a:lnTo>
                    <a:pt x="0" y="137"/>
                  </a:lnTo>
                  <a:lnTo>
                    <a:pt x="153" y="0"/>
                  </a:lnTo>
                  <a:cubicBezTo>
                    <a:pt x="185" y="36"/>
                    <a:pt x="216" y="73"/>
                    <a:pt x="246" y="111"/>
                  </a:cubicBezTo>
                  <a:lnTo>
                    <a:pt x="84" y="237"/>
                  </a:lnTo>
                  <a:cubicBezTo>
                    <a:pt x="57" y="203"/>
                    <a:pt x="29" y="169"/>
                    <a:pt x="0" y="13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66" name="Freeform 294">
              <a:extLst>
                <a:ext uri="{FF2B5EF4-FFF2-40B4-BE49-F238E27FC236}">
                  <a16:creationId xmlns:a16="http://schemas.microsoft.com/office/drawing/2014/main" id="{46E89C84-2DD9-5B79-2ED3-3F4CECFE6C3D}"/>
                </a:ext>
              </a:extLst>
            </p:cNvPr>
            <p:cNvSpPr>
              <a:spLocks/>
            </p:cNvSpPr>
            <p:nvPr/>
          </p:nvSpPr>
          <p:spPr bwMode="auto">
            <a:xfrm>
              <a:off x="8257183" y="2753039"/>
              <a:ext cx="352188" cy="349758"/>
            </a:xfrm>
            <a:custGeom>
              <a:avLst/>
              <a:gdLst>
                <a:gd name="T0" fmla="*/ 0 w 241"/>
                <a:gd name="T1" fmla="*/ 148 h 239"/>
                <a:gd name="T2" fmla="*/ 0 w 241"/>
                <a:gd name="T3" fmla="*/ 148 h 239"/>
                <a:gd name="T4" fmla="*/ 143 w 241"/>
                <a:gd name="T5" fmla="*/ 0 h 239"/>
                <a:gd name="T6" fmla="*/ 241 w 241"/>
                <a:gd name="T7" fmla="*/ 102 h 239"/>
                <a:gd name="T8" fmla="*/ 88 w 241"/>
                <a:gd name="T9" fmla="*/ 239 h 239"/>
                <a:gd name="T10" fmla="*/ 0 w 241"/>
                <a:gd name="T11" fmla="*/ 148 h 239"/>
              </a:gdLst>
              <a:ahLst/>
              <a:cxnLst>
                <a:cxn ang="0">
                  <a:pos x="T0" y="T1"/>
                </a:cxn>
                <a:cxn ang="0">
                  <a:pos x="T2" y="T3"/>
                </a:cxn>
                <a:cxn ang="0">
                  <a:pos x="T4" y="T5"/>
                </a:cxn>
                <a:cxn ang="0">
                  <a:pos x="T6" y="T7"/>
                </a:cxn>
                <a:cxn ang="0">
                  <a:pos x="T8" y="T9"/>
                </a:cxn>
                <a:cxn ang="0">
                  <a:pos x="T10" y="T11"/>
                </a:cxn>
              </a:cxnLst>
              <a:rect l="0" t="0" r="r" b="b"/>
              <a:pathLst>
                <a:path w="241" h="239">
                  <a:moveTo>
                    <a:pt x="0" y="148"/>
                  </a:moveTo>
                  <a:lnTo>
                    <a:pt x="0" y="148"/>
                  </a:lnTo>
                  <a:lnTo>
                    <a:pt x="143" y="0"/>
                  </a:lnTo>
                  <a:cubicBezTo>
                    <a:pt x="177" y="33"/>
                    <a:pt x="209" y="67"/>
                    <a:pt x="241" y="102"/>
                  </a:cubicBezTo>
                  <a:lnTo>
                    <a:pt x="88" y="239"/>
                  </a:lnTo>
                  <a:cubicBezTo>
                    <a:pt x="60" y="208"/>
                    <a:pt x="30" y="177"/>
                    <a:pt x="0" y="14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67" name="Freeform 296">
              <a:extLst>
                <a:ext uri="{FF2B5EF4-FFF2-40B4-BE49-F238E27FC236}">
                  <a16:creationId xmlns:a16="http://schemas.microsoft.com/office/drawing/2014/main" id="{BD9E5032-E1EA-254D-7811-414F102AD1F5}"/>
                </a:ext>
              </a:extLst>
            </p:cNvPr>
            <p:cNvSpPr>
              <a:spLocks/>
            </p:cNvSpPr>
            <p:nvPr/>
          </p:nvSpPr>
          <p:spPr bwMode="auto">
            <a:xfrm>
              <a:off x="8507356" y="3066363"/>
              <a:ext cx="364331" cy="342472"/>
            </a:xfrm>
            <a:custGeom>
              <a:avLst/>
              <a:gdLst>
                <a:gd name="T0" fmla="*/ 0 w 249"/>
                <a:gd name="T1" fmla="*/ 126 h 234"/>
                <a:gd name="T2" fmla="*/ 0 w 249"/>
                <a:gd name="T3" fmla="*/ 126 h 234"/>
                <a:gd name="T4" fmla="*/ 162 w 249"/>
                <a:gd name="T5" fmla="*/ 0 h 234"/>
                <a:gd name="T6" fmla="*/ 249 w 249"/>
                <a:gd name="T7" fmla="*/ 120 h 234"/>
                <a:gd name="T8" fmla="*/ 78 w 249"/>
                <a:gd name="T9" fmla="*/ 234 h 234"/>
                <a:gd name="T10" fmla="*/ 0 w 249"/>
                <a:gd name="T11" fmla="*/ 126 h 234"/>
              </a:gdLst>
              <a:ahLst/>
              <a:cxnLst>
                <a:cxn ang="0">
                  <a:pos x="T0" y="T1"/>
                </a:cxn>
                <a:cxn ang="0">
                  <a:pos x="T2" y="T3"/>
                </a:cxn>
                <a:cxn ang="0">
                  <a:pos x="T4" y="T5"/>
                </a:cxn>
                <a:cxn ang="0">
                  <a:pos x="T6" y="T7"/>
                </a:cxn>
                <a:cxn ang="0">
                  <a:pos x="T8" y="T9"/>
                </a:cxn>
                <a:cxn ang="0">
                  <a:pos x="T10" y="T11"/>
                </a:cxn>
              </a:cxnLst>
              <a:rect l="0" t="0" r="r" b="b"/>
              <a:pathLst>
                <a:path w="249" h="234">
                  <a:moveTo>
                    <a:pt x="0" y="126"/>
                  </a:moveTo>
                  <a:lnTo>
                    <a:pt x="0" y="126"/>
                  </a:lnTo>
                  <a:lnTo>
                    <a:pt x="162" y="0"/>
                  </a:lnTo>
                  <a:cubicBezTo>
                    <a:pt x="192" y="39"/>
                    <a:pt x="221" y="79"/>
                    <a:pt x="249" y="120"/>
                  </a:cubicBezTo>
                  <a:lnTo>
                    <a:pt x="78" y="234"/>
                  </a:lnTo>
                  <a:cubicBezTo>
                    <a:pt x="53" y="197"/>
                    <a:pt x="27" y="161"/>
                    <a:pt x="0" y="12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68" name="Freeform 298">
              <a:extLst>
                <a:ext uri="{FF2B5EF4-FFF2-40B4-BE49-F238E27FC236}">
                  <a16:creationId xmlns:a16="http://schemas.microsoft.com/office/drawing/2014/main" id="{01164153-718D-9B6F-9EF1-72C1C963A107}"/>
                </a:ext>
              </a:extLst>
            </p:cNvPr>
            <p:cNvSpPr>
              <a:spLocks/>
            </p:cNvSpPr>
            <p:nvPr/>
          </p:nvSpPr>
          <p:spPr bwMode="auto">
            <a:xfrm>
              <a:off x="8621514" y="3241242"/>
              <a:ext cx="364331" cy="335185"/>
            </a:xfrm>
            <a:custGeom>
              <a:avLst/>
              <a:gdLst>
                <a:gd name="T0" fmla="*/ 0 w 250"/>
                <a:gd name="T1" fmla="*/ 114 h 229"/>
                <a:gd name="T2" fmla="*/ 0 w 250"/>
                <a:gd name="T3" fmla="*/ 114 h 229"/>
                <a:gd name="T4" fmla="*/ 171 w 250"/>
                <a:gd name="T5" fmla="*/ 0 h 229"/>
                <a:gd name="T6" fmla="*/ 250 w 250"/>
                <a:gd name="T7" fmla="*/ 128 h 229"/>
                <a:gd name="T8" fmla="*/ 72 w 250"/>
                <a:gd name="T9" fmla="*/ 229 h 229"/>
                <a:gd name="T10" fmla="*/ 0 w 250"/>
                <a:gd name="T11" fmla="*/ 114 h 229"/>
              </a:gdLst>
              <a:ahLst/>
              <a:cxnLst>
                <a:cxn ang="0">
                  <a:pos x="T0" y="T1"/>
                </a:cxn>
                <a:cxn ang="0">
                  <a:pos x="T2" y="T3"/>
                </a:cxn>
                <a:cxn ang="0">
                  <a:pos x="T4" y="T5"/>
                </a:cxn>
                <a:cxn ang="0">
                  <a:pos x="T6" y="T7"/>
                </a:cxn>
                <a:cxn ang="0">
                  <a:pos x="T8" y="T9"/>
                </a:cxn>
                <a:cxn ang="0">
                  <a:pos x="T10" y="T11"/>
                </a:cxn>
              </a:cxnLst>
              <a:rect l="0" t="0" r="r" b="b"/>
              <a:pathLst>
                <a:path w="250" h="229">
                  <a:moveTo>
                    <a:pt x="0" y="114"/>
                  </a:moveTo>
                  <a:lnTo>
                    <a:pt x="0" y="114"/>
                  </a:lnTo>
                  <a:lnTo>
                    <a:pt x="171" y="0"/>
                  </a:lnTo>
                  <a:cubicBezTo>
                    <a:pt x="199" y="41"/>
                    <a:pt x="225" y="84"/>
                    <a:pt x="250" y="128"/>
                  </a:cubicBezTo>
                  <a:lnTo>
                    <a:pt x="72" y="229"/>
                  </a:lnTo>
                  <a:cubicBezTo>
                    <a:pt x="49" y="190"/>
                    <a:pt x="25" y="152"/>
                    <a:pt x="0" y="114"/>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69" name="Freeform 300">
              <a:extLst>
                <a:ext uri="{FF2B5EF4-FFF2-40B4-BE49-F238E27FC236}">
                  <a16:creationId xmlns:a16="http://schemas.microsoft.com/office/drawing/2014/main" id="{40F9AE1A-BE00-2EB0-515A-9820A7318AF6}"/>
                </a:ext>
              </a:extLst>
            </p:cNvPr>
            <p:cNvSpPr>
              <a:spLocks/>
            </p:cNvSpPr>
            <p:nvPr/>
          </p:nvSpPr>
          <p:spPr bwMode="auto">
            <a:xfrm>
              <a:off x="8621514" y="2381420"/>
              <a:ext cx="359473" cy="359474"/>
            </a:xfrm>
            <a:custGeom>
              <a:avLst/>
              <a:gdLst>
                <a:gd name="T0" fmla="*/ 0 w 246"/>
                <a:gd name="T1" fmla="*/ 148 h 245"/>
                <a:gd name="T2" fmla="*/ 0 w 246"/>
                <a:gd name="T3" fmla="*/ 148 h 245"/>
                <a:gd name="T4" fmla="*/ 143 w 246"/>
                <a:gd name="T5" fmla="*/ 0 h 245"/>
                <a:gd name="T6" fmla="*/ 246 w 246"/>
                <a:gd name="T7" fmla="*/ 107 h 245"/>
                <a:gd name="T8" fmla="*/ 94 w 246"/>
                <a:gd name="T9" fmla="*/ 245 h 245"/>
                <a:gd name="T10" fmla="*/ 0 w 246"/>
                <a:gd name="T11" fmla="*/ 148 h 245"/>
              </a:gdLst>
              <a:ahLst/>
              <a:cxnLst>
                <a:cxn ang="0">
                  <a:pos x="T0" y="T1"/>
                </a:cxn>
                <a:cxn ang="0">
                  <a:pos x="T2" y="T3"/>
                </a:cxn>
                <a:cxn ang="0">
                  <a:pos x="T4" y="T5"/>
                </a:cxn>
                <a:cxn ang="0">
                  <a:pos x="T6" y="T7"/>
                </a:cxn>
                <a:cxn ang="0">
                  <a:pos x="T8" y="T9"/>
                </a:cxn>
                <a:cxn ang="0">
                  <a:pos x="T10" y="T11"/>
                </a:cxn>
              </a:cxnLst>
              <a:rect l="0" t="0" r="r" b="b"/>
              <a:pathLst>
                <a:path w="246" h="245">
                  <a:moveTo>
                    <a:pt x="0" y="148"/>
                  </a:moveTo>
                  <a:lnTo>
                    <a:pt x="0" y="148"/>
                  </a:lnTo>
                  <a:lnTo>
                    <a:pt x="143" y="0"/>
                  </a:lnTo>
                  <a:cubicBezTo>
                    <a:pt x="179" y="35"/>
                    <a:pt x="213" y="70"/>
                    <a:pt x="246" y="107"/>
                  </a:cubicBezTo>
                  <a:lnTo>
                    <a:pt x="94" y="245"/>
                  </a:lnTo>
                  <a:cubicBezTo>
                    <a:pt x="64" y="212"/>
                    <a:pt x="32" y="179"/>
                    <a:pt x="0" y="14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70" name="Freeform 302">
              <a:extLst>
                <a:ext uri="{FF2B5EF4-FFF2-40B4-BE49-F238E27FC236}">
                  <a16:creationId xmlns:a16="http://schemas.microsoft.com/office/drawing/2014/main" id="{7104835E-1261-DFB4-A12E-97861CE823B0}"/>
                </a:ext>
              </a:extLst>
            </p:cNvPr>
            <p:cNvSpPr>
              <a:spLocks/>
            </p:cNvSpPr>
            <p:nvPr/>
          </p:nvSpPr>
          <p:spPr bwMode="auto">
            <a:xfrm>
              <a:off x="9014992" y="2886626"/>
              <a:ext cx="369189" cy="349758"/>
            </a:xfrm>
            <a:custGeom>
              <a:avLst/>
              <a:gdLst>
                <a:gd name="T0" fmla="*/ 0 w 254"/>
                <a:gd name="T1" fmla="*/ 118 h 238"/>
                <a:gd name="T2" fmla="*/ 0 w 254"/>
                <a:gd name="T3" fmla="*/ 118 h 238"/>
                <a:gd name="T4" fmla="*/ 168 w 254"/>
                <a:gd name="T5" fmla="*/ 0 h 238"/>
                <a:gd name="T6" fmla="*/ 254 w 254"/>
                <a:gd name="T7" fmla="*/ 131 h 238"/>
                <a:gd name="T8" fmla="*/ 78 w 254"/>
                <a:gd name="T9" fmla="*/ 238 h 238"/>
                <a:gd name="T10" fmla="*/ 0 w 254"/>
                <a:gd name="T11" fmla="*/ 118 h 238"/>
              </a:gdLst>
              <a:ahLst/>
              <a:cxnLst>
                <a:cxn ang="0">
                  <a:pos x="T0" y="T1"/>
                </a:cxn>
                <a:cxn ang="0">
                  <a:pos x="T2" y="T3"/>
                </a:cxn>
                <a:cxn ang="0">
                  <a:pos x="T4" y="T5"/>
                </a:cxn>
                <a:cxn ang="0">
                  <a:pos x="T6" y="T7"/>
                </a:cxn>
                <a:cxn ang="0">
                  <a:pos x="T8" y="T9"/>
                </a:cxn>
                <a:cxn ang="0">
                  <a:pos x="T10" y="T11"/>
                </a:cxn>
              </a:cxnLst>
              <a:rect l="0" t="0" r="r" b="b"/>
              <a:pathLst>
                <a:path w="254" h="238">
                  <a:moveTo>
                    <a:pt x="0" y="118"/>
                  </a:moveTo>
                  <a:lnTo>
                    <a:pt x="0" y="118"/>
                  </a:lnTo>
                  <a:lnTo>
                    <a:pt x="168" y="0"/>
                  </a:lnTo>
                  <a:cubicBezTo>
                    <a:pt x="198" y="43"/>
                    <a:pt x="227" y="86"/>
                    <a:pt x="254" y="131"/>
                  </a:cubicBezTo>
                  <a:lnTo>
                    <a:pt x="78" y="238"/>
                  </a:lnTo>
                  <a:cubicBezTo>
                    <a:pt x="54" y="197"/>
                    <a:pt x="27" y="157"/>
                    <a:pt x="0" y="11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71" name="Freeform 304">
              <a:extLst>
                <a:ext uri="{FF2B5EF4-FFF2-40B4-BE49-F238E27FC236}">
                  <a16:creationId xmlns:a16="http://schemas.microsoft.com/office/drawing/2014/main" id="{C4C78F04-3EDE-F7C3-4DC2-945A49B9099C}"/>
                </a:ext>
              </a:extLst>
            </p:cNvPr>
            <p:cNvSpPr>
              <a:spLocks/>
            </p:cNvSpPr>
            <p:nvPr/>
          </p:nvSpPr>
          <p:spPr bwMode="auto">
            <a:xfrm>
              <a:off x="9126720" y="3078508"/>
              <a:ext cx="369189" cy="337614"/>
            </a:xfrm>
            <a:custGeom>
              <a:avLst/>
              <a:gdLst>
                <a:gd name="T0" fmla="*/ 0 w 253"/>
                <a:gd name="T1" fmla="*/ 107 h 231"/>
                <a:gd name="T2" fmla="*/ 0 w 253"/>
                <a:gd name="T3" fmla="*/ 107 h 231"/>
                <a:gd name="T4" fmla="*/ 176 w 253"/>
                <a:gd name="T5" fmla="*/ 0 h 231"/>
                <a:gd name="T6" fmla="*/ 253 w 253"/>
                <a:gd name="T7" fmla="*/ 136 h 231"/>
                <a:gd name="T8" fmla="*/ 71 w 253"/>
                <a:gd name="T9" fmla="*/ 231 h 231"/>
                <a:gd name="T10" fmla="*/ 0 w 253"/>
                <a:gd name="T11" fmla="*/ 107 h 231"/>
              </a:gdLst>
              <a:ahLst/>
              <a:cxnLst>
                <a:cxn ang="0">
                  <a:pos x="T0" y="T1"/>
                </a:cxn>
                <a:cxn ang="0">
                  <a:pos x="T2" y="T3"/>
                </a:cxn>
                <a:cxn ang="0">
                  <a:pos x="T4" y="T5"/>
                </a:cxn>
                <a:cxn ang="0">
                  <a:pos x="T6" y="T7"/>
                </a:cxn>
                <a:cxn ang="0">
                  <a:pos x="T8" y="T9"/>
                </a:cxn>
                <a:cxn ang="0">
                  <a:pos x="T10" y="T11"/>
                </a:cxn>
              </a:cxnLst>
              <a:rect l="0" t="0" r="r" b="b"/>
              <a:pathLst>
                <a:path w="253" h="231">
                  <a:moveTo>
                    <a:pt x="0" y="107"/>
                  </a:moveTo>
                  <a:lnTo>
                    <a:pt x="0" y="107"/>
                  </a:lnTo>
                  <a:lnTo>
                    <a:pt x="176" y="0"/>
                  </a:lnTo>
                  <a:cubicBezTo>
                    <a:pt x="203" y="44"/>
                    <a:pt x="229" y="89"/>
                    <a:pt x="253" y="136"/>
                  </a:cubicBezTo>
                  <a:lnTo>
                    <a:pt x="71" y="231"/>
                  </a:lnTo>
                  <a:cubicBezTo>
                    <a:pt x="49" y="189"/>
                    <a:pt x="25" y="147"/>
                    <a:pt x="0" y="10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72" name="Freeform 306">
              <a:extLst>
                <a:ext uri="{FF2B5EF4-FFF2-40B4-BE49-F238E27FC236}">
                  <a16:creationId xmlns:a16="http://schemas.microsoft.com/office/drawing/2014/main" id="{B1DA967E-A312-2E1D-974D-819BA5D158A2}"/>
                </a:ext>
              </a:extLst>
            </p:cNvPr>
            <p:cNvSpPr>
              <a:spLocks/>
            </p:cNvSpPr>
            <p:nvPr/>
          </p:nvSpPr>
          <p:spPr bwMode="auto">
            <a:xfrm>
              <a:off x="8757531" y="2539298"/>
              <a:ext cx="366761" cy="354616"/>
            </a:xfrm>
            <a:custGeom>
              <a:avLst/>
              <a:gdLst>
                <a:gd name="T0" fmla="*/ 0 w 250"/>
                <a:gd name="T1" fmla="*/ 138 h 243"/>
                <a:gd name="T2" fmla="*/ 0 w 250"/>
                <a:gd name="T3" fmla="*/ 138 h 243"/>
                <a:gd name="T4" fmla="*/ 152 w 250"/>
                <a:gd name="T5" fmla="*/ 0 h 243"/>
                <a:gd name="T6" fmla="*/ 250 w 250"/>
                <a:gd name="T7" fmla="*/ 115 h 243"/>
                <a:gd name="T8" fmla="*/ 90 w 250"/>
                <a:gd name="T9" fmla="*/ 243 h 243"/>
                <a:gd name="T10" fmla="*/ 0 w 250"/>
                <a:gd name="T11" fmla="*/ 138 h 243"/>
              </a:gdLst>
              <a:ahLst/>
              <a:cxnLst>
                <a:cxn ang="0">
                  <a:pos x="T0" y="T1"/>
                </a:cxn>
                <a:cxn ang="0">
                  <a:pos x="T2" y="T3"/>
                </a:cxn>
                <a:cxn ang="0">
                  <a:pos x="T4" y="T5"/>
                </a:cxn>
                <a:cxn ang="0">
                  <a:pos x="T6" y="T7"/>
                </a:cxn>
                <a:cxn ang="0">
                  <a:pos x="T8" y="T9"/>
                </a:cxn>
                <a:cxn ang="0">
                  <a:pos x="T10" y="T11"/>
                </a:cxn>
              </a:cxnLst>
              <a:rect l="0" t="0" r="r" b="b"/>
              <a:pathLst>
                <a:path w="250" h="243">
                  <a:moveTo>
                    <a:pt x="0" y="138"/>
                  </a:moveTo>
                  <a:lnTo>
                    <a:pt x="0" y="138"/>
                  </a:lnTo>
                  <a:lnTo>
                    <a:pt x="152" y="0"/>
                  </a:lnTo>
                  <a:cubicBezTo>
                    <a:pt x="186" y="37"/>
                    <a:pt x="219" y="75"/>
                    <a:pt x="250" y="115"/>
                  </a:cubicBezTo>
                  <a:lnTo>
                    <a:pt x="90" y="243"/>
                  </a:lnTo>
                  <a:cubicBezTo>
                    <a:pt x="61" y="207"/>
                    <a:pt x="31" y="172"/>
                    <a:pt x="0" y="13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73" name="Freeform 308">
              <a:extLst>
                <a:ext uri="{FF2B5EF4-FFF2-40B4-BE49-F238E27FC236}">
                  <a16:creationId xmlns:a16="http://schemas.microsoft.com/office/drawing/2014/main" id="{237A9CFD-F516-FDC0-952A-7E0341622593}"/>
                </a:ext>
              </a:extLst>
            </p:cNvPr>
            <p:cNvSpPr>
              <a:spLocks/>
            </p:cNvSpPr>
            <p:nvPr/>
          </p:nvSpPr>
          <p:spPr bwMode="auto">
            <a:xfrm>
              <a:off x="9231161" y="3277676"/>
              <a:ext cx="364331" cy="325469"/>
            </a:xfrm>
            <a:custGeom>
              <a:avLst/>
              <a:gdLst>
                <a:gd name="T0" fmla="*/ 0 w 250"/>
                <a:gd name="T1" fmla="*/ 95 h 223"/>
                <a:gd name="T2" fmla="*/ 0 w 250"/>
                <a:gd name="T3" fmla="*/ 95 h 223"/>
                <a:gd name="T4" fmla="*/ 182 w 250"/>
                <a:gd name="T5" fmla="*/ 0 h 223"/>
                <a:gd name="T6" fmla="*/ 250 w 250"/>
                <a:gd name="T7" fmla="*/ 140 h 223"/>
                <a:gd name="T8" fmla="*/ 63 w 250"/>
                <a:gd name="T9" fmla="*/ 223 h 223"/>
                <a:gd name="T10" fmla="*/ 0 w 250"/>
                <a:gd name="T11" fmla="*/ 95 h 223"/>
              </a:gdLst>
              <a:ahLst/>
              <a:cxnLst>
                <a:cxn ang="0">
                  <a:pos x="T0" y="T1"/>
                </a:cxn>
                <a:cxn ang="0">
                  <a:pos x="T2" y="T3"/>
                </a:cxn>
                <a:cxn ang="0">
                  <a:pos x="T4" y="T5"/>
                </a:cxn>
                <a:cxn ang="0">
                  <a:pos x="T6" y="T7"/>
                </a:cxn>
                <a:cxn ang="0">
                  <a:pos x="T8" y="T9"/>
                </a:cxn>
                <a:cxn ang="0">
                  <a:pos x="T10" y="T11"/>
                </a:cxn>
              </a:cxnLst>
              <a:rect l="0" t="0" r="r" b="b"/>
              <a:pathLst>
                <a:path w="250" h="223">
                  <a:moveTo>
                    <a:pt x="0" y="95"/>
                  </a:moveTo>
                  <a:lnTo>
                    <a:pt x="0" y="95"/>
                  </a:lnTo>
                  <a:lnTo>
                    <a:pt x="182" y="0"/>
                  </a:lnTo>
                  <a:cubicBezTo>
                    <a:pt x="206" y="46"/>
                    <a:pt x="229" y="92"/>
                    <a:pt x="250" y="140"/>
                  </a:cubicBezTo>
                  <a:lnTo>
                    <a:pt x="63" y="223"/>
                  </a:lnTo>
                  <a:cubicBezTo>
                    <a:pt x="43" y="180"/>
                    <a:pt x="22" y="137"/>
                    <a:pt x="0" y="9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74" name="Freeform 310">
              <a:extLst>
                <a:ext uri="{FF2B5EF4-FFF2-40B4-BE49-F238E27FC236}">
                  <a16:creationId xmlns:a16="http://schemas.microsoft.com/office/drawing/2014/main" id="{EDB285B6-576F-AFB0-9F2C-B82FB61AFFDB}"/>
                </a:ext>
              </a:extLst>
            </p:cNvPr>
            <p:cNvSpPr>
              <a:spLocks/>
            </p:cNvSpPr>
            <p:nvPr/>
          </p:nvSpPr>
          <p:spPr bwMode="auto">
            <a:xfrm>
              <a:off x="8891119" y="2706890"/>
              <a:ext cx="366761" cy="352188"/>
            </a:xfrm>
            <a:custGeom>
              <a:avLst/>
              <a:gdLst>
                <a:gd name="T0" fmla="*/ 0 w 253"/>
                <a:gd name="T1" fmla="*/ 128 h 241"/>
                <a:gd name="T2" fmla="*/ 0 w 253"/>
                <a:gd name="T3" fmla="*/ 128 h 241"/>
                <a:gd name="T4" fmla="*/ 160 w 253"/>
                <a:gd name="T5" fmla="*/ 0 h 241"/>
                <a:gd name="T6" fmla="*/ 253 w 253"/>
                <a:gd name="T7" fmla="*/ 123 h 241"/>
                <a:gd name="T8" fmla="*/ 85 w 253"/>
                <a:gd name="T9" fmla="*/ 241 h 241"/>
                <a:gd name="T10" fmla="*/ 0 w 253"/>
                <a:gd name="T11" fmla="*/ 128 h 241"/>
              </a:gdLst>
              <a:ahLst/>
              <a:cxnLst>
                <a:cxn ang="0">
                  <a:pos x="T0" y="T1"/>
                </a:cxn>
                <a:cxn ang="0">
                  <a:pos x="T2" y="T3"/>
                </a:cxn>
                <a:cxn ang="0">
                  <a:pos x="T4" y="T5"/>
                </a:cxn>
                <a:cxn ang="0">
                  <a:pos x="T6" y="T7"/>
                </a:cxn>
                <a:cxn ang="0">
                  <a:pos x="T8" y="T9"/>
                </a:cxn>
                <a:cxn ang="0">
                  <a:pos x="T10" y="T11"/>
                </a:cxn>
              </a:cxnLst>
              <a:rect l="0" t="0" r="r" b="b"/>
              <a:pathLst>
                <a:path w="253" h="241">
                  <a:moveTo>
                    <a:pt x="0" y="128"/>
                  </a:moveTo>
                  <a:lnTo>
                    <a:pt x="0" y="128"/>
                  </a:lnTo>
                  <a:lnTo>
                    <a:pt x="160" y="0"/>
                  </a:lnTo>
                  <a:cubicBezTo>
                    <a:pt x="193" y="40"/>
                    <a:pt x="224" y="81"/>
                    <a:pt x="253" y="123"/>
                  </a:cubicBezTo>
                  <a:lnTo>
                    <a:pt x="85" y="241"/>
                  </a:lnTo>
                  <a:cubicBezTo>
                    <a:pt x="58" y="203"/>
                    <a:pt x="30" y="165"/>
                    <a:pt x="0" y="12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75" name="Freeform 312">
              <a:extLst>
                <a:ext uri="{FF2B5EF4-FFF2-40B4-BE49-F238E27FC236}">
                  <a16:creationId xmlns:a16="http://schemas.microsoft.com/office/drawing/2014/main" id="{BDFC824F-5725-401A-D54B-A0208BB598E6}"/>
                </a:ext>
              </a:extLst>
            </p:cNvPr>
            <p:cNvSpPr>
              <a:spLocks/>
            </p:cNvSpPr>
            <p:nvPr/>
          </p:nvSpPr>
          <p:spPr bwMode="auto">
            <a:xfrm>
              <a:off x="8456351" y="2218687"/>
              <a:ext cx="374047" cy="381334"/>
            </a:xfrm>
            <a:custGeom>
              <a:avLst/>
              <a:gdLst>
                <a:gd name="T0" fmla="*/ 0 w 256"/>
                <a:gd name="T1" fmla="*/ 157 h 260"/>
                <a:gd name="T2" fmla="*/ 0 w 256"/>
                <a:gd name="T3" fmla="*/ 157 h 260"/>
                <a:gd name="T4" fmla="*/ 133 w 256"/>
                <a:gd name="T5" fmla="*/ 0 h 260"/>
                <a:gd name="T6" fmla="*/ 256 w 256"/>
                <a:gd name="T7" fmla="*/ 112 h 260"/>
                <a:gd name="T8" fmla="*/ 113 w 256"/>
                <a:gd name="T9" fmla="*/ 260 h 260"/>
                <a:gd name="T10" fmla="*/ 0 w 256"/>
                <a:gd name="T11" fmla="*/ 157 h 260"/>
              </a:gdLst>
              <a:ahLst/>
              <a:cxnLst>
                <a:cxn ang="0">
                  <a:pos x="T0" y="T1"/>
                </a:cxn>
                <a:cxn ang="0">
                  <a:pos x="T2" y="T3"/>
                </a:cxn>
                <a:cxn ang="0">
                  <a:pos x="T4" y="T5"/>
                </a:cxn>
                <a:cxn ang="0">
                  <a:pos x="T6" y="T7"/>
                </a:cxn>
                <a:cxn ang="0">
                  <a:pos x="T8" y="T9"/>
                </a:cxn>
                <a:cxn ang="0">
                  <a:pos x="T10" y="T11"/>
                </a:cxn>
              </a:cxnLst>
              <a:rect l="0" t="0" r="r" b="b"/>
              <a:pathLst>
                <a:path w="256" h="260">
                  <a:moveTo>
                    <a:pt x="0" y="157"/>
                  </a:moveTo>
                  <a:lnTo>
                    <a:pt x="0" y="157"/>
                  </a:lnTo>
                  <a:lnTo>
                    <a:pt x="133" y="0"/>
                  </a:lnTo>
                  <a:cubicBezTo>
                    <a:pt x="175" y="36"/>
                    <a:pt x="216" y="74"/>
                    <a:pt x="256" y="112"/>
                  </a:cubicBezTo>
                  <a:lnTo>
                    <a:pt x="113" y="260"/>
                  </a:lnTo>
                  <a:cubicBezTo>
                    <a:pt x="77" y="224"/>
                    <a:pt x="39" y="190"/>
                    <a:pt x="0" y="15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76" name="Freeform 314">
              <a:extLst>
                <a:ext uri="{FF2B5EF4-FFF2-40B4-BE49-F238E27FC236}">
                  <a16:creationId xmlns:a16="http://schemas.microsoft.com/office/drawing/2014/main" id="{7506E19A-56AE-9407-EC54-2ACA3B8B2A4E}"/>
                </a:ext>
              </a:extLst>
            </p:cNvPr>
            <p:cNvSpPr>
              <a:spLocks/>
            </p:cNvSpPr>
            <p:nvPr/>
          </p:nvSpPr>
          <p:spPr bwMode="auto">
            <a:xfrm>
              <a:off x="9461905" y="3899468"/>
              <a:ext cx="344900" cy="274464"/>
            </a:xfrm>
            <a:custGeom>
              <a:avLst/>
              <a:gdLst>
                <a:gd name="T0" fmla="*/ 0 w 235"/>
                <a:gd name="T1" fmla="*/ 59 h 188"/>
                <a:gd name="T2" fmla="*/ 0 w 235"/>
                <a:gd name="T3" fmla="*/ 59 h 188"/>
                <a:gd name="T4" fmla="*/ 197 w 235"/>
                <a:gd name="T5" fmla="*/ 0 h 188"/>
                <a:gd name="T6" fmla="*/ 235 w 235"/>
                <a:gd name="T7" fmla="*/ 141 h 188"/>
                <a:gd name="T8" fmla="*/ 35 w 235"/>
                <a:gd name="T9" fmla="*/ 188 h 188"/>
                <a:gd name="T10" fmla="*/ 0 w 235"/>
                <a:gd name="T11" fmla="*/ 59 h 188"/>
              </a:gdLst>
              <a:ahLst/>
              <a:cxnLst>
                <a:cxn ang="0">
                  <a:pos x="T0" y="T1"/>
                </a:cxn>
                <a:cxn ang="0">
                  <a:pos x="T2" y="T3"/>
                </a:cxn>
                <a:cxn ang="0">
                  <a:pos x="T4" y="T5"/>
                </a:cxn>
                <a:cxn ang="0">
                  <a:pos x="T6" y="T7"/>
                </a:cxn>
                <a:cxn ang="0">
                  <a:pos x="T8" y="T9"/>
                </a:cxn>
                <a:cxn ang="0">
                  <a:pos x="T10" y="T11"/>
                </a:cxn>
              </a:cxnLst>
              <a:rect l="0" t="0" r="r" b="b"/>
              <a:pathLst>
                <a:path w="235" h="188">
                  <a:moveTo>
                    <a:pt x="0" y="59"/>
                  </a:moveTo>
                  <a:lnTo>
                    <a:pt x="0" y="59"/>
                  </a:lnTo>
                  <a:lnTo>
                    <a:pt x="197" y="0"/>
                  </a:lnTo>
                  <a:cubicBezTo>
                    <a:pt x="211" y="46"/>
                    <a:pt x="224" y="93"/>
                    <a:pt x="235" y="141"/>
                  </a:cubicBezTo>
                  <a:lnTo>
                    <a:pt x="35" y="188"/>
                  </a:lnTo>
                  <a:cubicBezTo>
                    <a:pt x="25" y="145"/>
                    <a:pt x="13" y="102"/>
                    <a:pt x="0" y="59"/>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77" name="Freeform 316">
              <a:extLst>
                <a:ext uri="{FF2B5EF4-FFF2-40B4-BE49-F238E27FC236}">
                  <a16:creationId xmlns:a16="http://schemas.microsoft.com/office/drawing/2014/main" id="{3741BC8E-FC1D-5A0F-D576-360348016CF3}"/>
                </a:ext>
              </a:extLst>
            </p:cNvPr>
            <p:cNvSpPr>
              <a:spLocks/>
            </p:cNvSpPr>
            <p:nvPr/>
          </p:nvSpPr>
          <p:spPr bwMode="auto">
            <a:xfrm>
              <a:off x="9401182" y="3690585"/>
              <a:ext cx="349758" cy="293895"/>
            </a:xfrm>
            <a:custGeom>
              <a:avLst/>
              <a:gdLst>
                <a:gd name="T0" fmla="*/ 0 w 240"/>
                <a:gd name="T1" fmla="*/ 71 h 201"/>
                <a:gd name="T2" fmla="*/ 0 w 240"/>
                <a:gd name="T3" fmla="*/ 71 h 201"/>
                <a:gd name="T4" fmla="*/ 192 w 240"/>
                <a:gd name="T5" fmla="*/ 0 h 201"/>
                <a:gd name="T6" fmla="*/ 240 w 240"/>
                <a:gd name="T7" fmla="*/ 142 h 201"/>
                <a:gd name="T8" fmla="*/ 43 w 240"/>
                <a:gd name="T9" fmla="*/ 201 h 201"/>
                <a:gd name="T10" fmla="*/ 0 w 240"/>
                <a:gd name="T11" fmla="*/ 71 h 201"/>
              </a:gdLst>
              <a:ahLst/>
              <a:cxnLst>
                <a:cxn ang="0">
                  <a:pos x="T0" y="T1"/>
                </a:cxn>
                <a:cxn ang="0">
                  <a:pos x="T2" y="T3"/>
                </a:cxn>
                <a:cxn ang="0">
                  <a:pos x="T4" y="T5"/>
                </a:cxn>
                <a:cxn ang="0">
                  <a:pos x="T6" y="T7"/>
                </a:cxn>
                <a:cxn ang="0">
                  <a:pos x="T8" y="T9"/>
                </a:cxn>
                <a:cxn ang="0">
                  <a:pos x="T10" y="T11"/>
                </a:cxn>
              </a:cxnLst>
              <a:rect l="0" t="0" r="r" b="b"/>
              <a:pathLst>
                <a:path w="240" h="201">
                  <a:moveTo>
                    <a:pt x="0" y="71"/>
                  </a:moveTo>
                  <a:lnTo>
                    <a:pt x="0" y="71"/>
                  </a:lnTo>
                  <a:lnTo>
                    <a:pt x="192" y="0"/>
                  </a:lnTo>
                  <a:cubicBezTo>
                    <a:pt x="210" y="47"/>
                    <a:pt x="226" y="94"/>
                    <a:pt x="240" y="142"/>
                  </a:cubicBezTo>
                  <a:lnTo>
                    <a:pt x="43" y="201"/>
                  </a:lnTo>
                  <a:cubicBezTo>
                    <a:pt x="30" y="157"/>
                    <a:pt x="16" y="114"/>
                    <a:pt x="0" y="71"/>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78" name="Freeform 318">
              <a:extLst>
                <a:ext uri="{FF2B5EF4-FFF2-40B4-BE49-F238E27FC236}">
                  <a16:creationId xmlns:a16="http://schemas.microsoft.com/office/drawing/2014/main" id="{30505605-8062-D0A9-278B-2AED6888BE63}"/>
                </a:ext>
              </a:extLst>
            </p:cNvPr>
            <p:cNvSpPr>
              <a:spLocks/>
            </p:cNvSpPr>
            <p:nvPr/>
          </p:nvSpPr>
          <p:spPr bwMode="auto">
            <a:xfrm>
              <a:off x="9323458" y="3481702"/>
              <a:ext cx="357045" cy="313326"/>
            </a:xfrm>
            <a:custGeom>
              <a:avLst/>
              <a:gdLst>
                <a:gd name="T0" fmla="*/ 0 w 245"/>
                <a:gd name="T1" fmla="*/ 83 h 213"/>
                <a:gd name="T2" fmla="*/ 0 w 245"/>
                <a:gd name="T3" fmla="*/ 83 h 213"/>
                <a:gd name="T4" fmla="*/ 187 w 245"/>
                <a:gd name="T5" fmla="*/ 0 h 213"/>
                <a:gd name="T6" fmla="*/ 245 w 245"/>
                <a:gd name="T7" fmla="*/ 142 h 213"/>
                <a:gd name="T8" fmla="*/ 53 w 245"/>
                <a:gd name="T9" fmla="*/ 213 h 213"/>
                <a:gd name="T10" fmla="*/ 0 w 245"/>
                <a:gd name="T11" fmla="*/ 83 h 213"/>
              </a:gdLst>
              <a:ahLst/>
              <a:cxnLst>
                <a:cxn ang="0">
                  <a:pos x="T0" y="T1"/>
                </a:cxn>
                <a:cxn ang="0">
                  <a:pos x="T2" y="T3"/>
                </a:cxn>
                <a:cxn ang="0">
                  <a:pos x="T4" y="T5"/>
                </a:cxn>
                <a:cxn ang="0">
                  <a:pos x="T6" y="T7"/>
                </a:cxn>
                <a:cxn ang="0">
                  <a:pos x="T8" y="T9"/>
                </a:cxn>
                <a:cxn ang="0">
                  <a:pos x="T10" y="T11"/>
                </a:cxn>
              </a:cxnLst>
              <a:rect l="0" t="0" r="r" b="b"/>
              <a:pathLst>
                <a:path w="245" h="213">
                  <a:moveTo>
                    <a:pt x="0" y="83"/>
                  </a:moveTo>
                  <a:lnTo>
                    <a:pt x="0" y="83"/>
                  </a:lnTo>
                  <a:lnTo>
                    <a:pt x="187" y="0"/>
                  </a:lnTo>
                  <a:cubicBezTo>
                    <a:pt x="208" y="46"/>
                    <a:pt x="228" y="94"/>
                    <a:pt x="245" y="142"/>
                  </a:cubicBezTo>
                  <a:lnTo>
                    <a:pt x="53" y="213"/>
                  </a:lnTo>
                  <a:cubicBezTo>
                    <a:pt x="36" y="169"/>
                    <a:pt x="19" y="126"/>
                    <a:pt x="0" y="8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79" name="Freeform 320">
              <a:extLst>
                <a:ext uri="{FF2B5EF4-FFF2-40B4-BE49-F238E27FC236}">
                  <a16:creationId xmlns:a16="http://schemas.microsoft.com/office/drawing/2014/main" id="{88215B85-689A-450B-047B-303E11B34C27}"/>
                </a:ext>
              </a:extLst>
            </p:cNvPr>
            <p:cNvSpPr>
              <a:spLocks/>
            </p:cNvSpPr>
            <p:nvPr/>
          </p:nvSpPr>
          <p:spPr bwMode="auto">
            <a:xfrm>
              <a:off x="9134006" y="2172537"/>
              <a:ext cx="393478" cy="391050"/>
            </a:xfrm>
            <a:custGeom>
              <a:avLst/>
              <a:gdLst>
                <a:gd name="T0" fmla="*/ 0 w 270"/>
                <a:gd name="T1" fmla="*/ 141 h 266"/>
                <a:gd name="T2" fmla="*/ 0 w 270"/>
                <a:gd name="T3" fmla="*/ 141 h 266"/>
                <a:gd name="T4" fmla="*/ 152 w 270"/>
                <a:gd name="T5" fmla="*/ 0 h 266"/>
                <a:gd name="T6" fmla="*/ 270 w 270"/>
                <a:gd name="T7" fmla="*/ 136 h 266"/>
                <a:gd name="T8" fmla="*/ 108 w 270"/>
                <a:gd name="T9" fmla="*/ 266 h 266"/>
                <a:gd name="T10" fmla="*/ 0 w 270"/>
                <a:gd name="T11" fmla="*/ 141 h 266"/>
              </a:gdLst>
              <a:ahLst/>
              <a:cxnLst>
                <a:cxn ang="0">
                  <a:pos x="T0" y="T1"/>
                </a:cxn>
                <a:cxn ang="0">
                  <a:pos x="T2" y="T3"/>
                </a:cxn>
                <a:cxn ang="0">
                  <a:pos x="T4" y="T5"/>
                </a:cxn>
                <a:cxn ang="0">
                  <a:pos x="T6" y="T7"/>
                </a:cxn>
                <a:cxn ang="0">
                  <a:pos x="T8" y="T9"/>
                </a:cxn>
                <a:cxn ang="0">
                  <a:pos x="T10" y="T11"/>
                </a:cxn>
              </a:cxnLst>
              <a:rect l="0" t="0" r="r" b="b"/>
              <a:pathLst>
                <a:path w="270" h="266">
                  <a:moveTo>
                    <a:pt x="0" y="141"/>
                  </a:moveTo>
                  <a:lnTo>
                    <a:pt x="0" y="141"/>
                  </a:lnTo>
                  <a:lnTo>
                    <a:pt x="152" y="0"/>
                  </a:lnTo>
                  <a:cubicBezTo>
                    <a:pt x="193" y="45"/>
                    <a:pt x="232" y="90"/>
                    <a:pt x="270" y="136"/>
                  </a:cubicBezTo>
                  <a:lnTo>
                    <a:pt x="108" y="266"/>
                  </a:lnTo>
                  <a:cubicBezTo>
                    <a:pt x="73" y="223"/>
                    <a:pt x="37" y="181"/>
                    <a:pt x="0" y="141"/>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80" name="Freeform 322">
              <a:extLst>
                <a:ext uri="{FF2B5EF4-FFF2-40B4-BE49-F238E27FC236}">
                  <a16:creationId xmlns:a16="http://schemas.microsoft.com/office/drawing/2014/main" id="{7CD55BCF-45A2-5C59-D762-106687FE180D}"/>
                </a:ext>
              </a:extLst>
            </p:cNvPr>
            <p:cNvSpPr>
              <a:spLocks/>
            </p:cNvSpPr>
            <p:nvPr/>
          </p:nvSpPr>
          <p:spPr bwMode="auto">
            <a:xfrm>
              <a:off x="9291884" y="2371705"/>
              <a:ext cx="393478" cy="386192"/>
            </a:xfrm>
            <a:custGeom>
              <a:avLst/>
              <a:gdLst>
                <a:gd name="T0" fmla="*/ 0 w 271"/>
                <a:gd name="T1" fmla="*/ 130 h 264"/>
                <a:gd name="T2" fmla="*/ 0 w 271"/>
                <a:gd name="T3" fmla="*/ 130 h 264"/>
                <a:gd name="T4" fmla="*/ 162 w 271"/>
                <a:gd name="T5" fmla="*/ 0 h 264"/>
                <a:gd name="T6" fmla="*/ 271 w 271"/>
                <a:gd name="T7" fmla="*/ 145 h 264"/>
                <a:gd name="T8" fmla="*/ 101 w 271"/>
                <a:gd name="T9" fmla="*/ 264 h 264"/>
                <a:gd name="T10" fmla="*/ 0 w 271"/>
                <a:gd name="T11" fmla="*/ 130 h 264"/>
              </a:gdLst>
              <a:ahLst/>
              <a:cxnLst>
                <a:cxn ang="0">
                  <a:pos x="T0" y="T1"/>
                </a:cxn>
                <a:cxn ang="0">
                  <a:pos x="T2" y="T3"/>
                </a:cxn>
                <a:cxn ang="0">
                  <a:pos x="T4" y="T5"/>
                </a:cxn>
                <a:cxn ang="0">
                  <a:pos x="T6" y="T7"/>
                </a:cxn>
                <a:cxn ang="0">
                  <a:pos x="T8" y="T9"/>
                </a:cxn>
                <a:cxn ang="0">
                  <a:pos x="T10" y="T11"/>
                </a:cxn>
              </a:cxnLst>
              <a:rect l="0" t="0" r="r" b="b"/>
              <a:pathLst>
                <a:path w="271" h="264">
                  <a:moveTo>
                    <a:pt x="0" y="130"/>
                  </a:moveTo>
                  <a:lnTo>
                    <a:pt x="0" y="130"/>
                  </a:lnTo>
                  <a:lnTo>
                    <a:pt x="162" y="0"/>
                  </a:lnTo>
                  <a:cubicBezTo>
                    <a:pt x="200" y="48"/>
                    <a:pt x="236" y="96"/>
                    <a:pt x="271" y="145"/>
                  </a:cubicBezTo>
                  <a:lnTo>
                    <a:pt x="101" y="264"/>
                  </a:lnTo>
                  <a:cubicBezTo>
                    <a:pt x="69" y="219"/>
                    <a:pt x="35" y="174"/>
                    <a:pt x="0" y="13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81" name="Freeform 324">
              <a:extLst>
                <a:ext uri="{FF2B5EF4-FFF2-40B4-BE49-F238E27FC236}">
                  <a16:creationId xmlns:a16="http://schemas.microsoft.com/office/drawing/2014/main" id="{27AA89D2-462C-9A39-C228-CE788EBBAC59}"/>
                </a:ext>
              </a:extLst>
            </p:cNvPr>
            <p:cNvSpPr>
              <a:spLocks/>
            </p:cNvSpPr>
            <p:nvPr/>
          </p:nvSpPr>
          <p:spPr bwMode="auto">
            <a:xfrm>
              <a:off x="8966414" y="1987943"/>
              <a:ext cx="388620" cy="391050"/>
            </a:xfrm>
            <a:custGeom>
              <a:avLst/>
              <a:gdLst>
                <a:gd name="T0" fmla="*/ 0 w 267"/>
                <a:gd name="T1" fmla="*/ 150 h 267"/>
                <a:gd name="T2" fmla="*/ 0 w 267"/>
                <a:gd name="T3" fmla="*/ 150 h 267"/>
                <a:gd name="T4" fmla="*/ 144 w 267"/>
                <a:gd name="T5" fmla="*/ 0 h 267"/>
                <a:gd name="T6" fmla="*/ 185 w 267"/>
                <a:gd name="T7" fmla="*/ 40 h 267"/>
                <a:gd name="T8" fmla="*/ 267 w 267"/>
                <a:gd name="T9" fmla="*/ 126 h 267"/>
                <a:gd name="T10" fmla="*/ 115 w 267"/>
                <a:gd name="T11" fmla="*/ 267 h 267"/>
                <a:gd name="T12" fmla="*/ 0 w 267"/>
                <a:gd name="T13" fmla="*/ 150 h 267"/>
              </a:gdLst>
              <a:ahLst/>
              <a:cxnLst>
                <a:cxn ang="0">
                  <a:pos x="T0" y="T1"/>
                </a:cxn>
                <a:cxn ang="0">
                  <a:pos x="T2" y="T3"/>
                </a:cxn>
                <a:cxn ang="0">
                  <a:pos x="T4" y="T5"/>
                </a:cxn>
                <a:cxn ang="0">
                  <a:pos x="T6" y="T7"/>
                </a:cxn>
                <a:cxn ang="0">
                  <a:pos x="T8" y="T9"/>
                </a:cxn>
                <a:cxn ang="0">
                  <a:pos x="T10" y="T11"/>
                </a:cxn>
                <a:cxn ang="0">
                  <a:pos x="T12" y="T13"/>
                </a:cxn>
              </a:cxnLst>
              <a:rect l="0" t="0" r="r" b="b"/>
              <a:pathLst>
                <a:path w="267" h="267">
                  <a:moveTo>
                    <a:pt x="0" y="150"/>
                  </a:moveTo>
                  <a:lnTo>
                    <a:pt x="0" y="150"/>
                  </a:lnTo>
                  <a:lnTo>
                    <a:pt x="144" y="0"/>
                  </a:lnTo>
                  <a:cubicBezTo>
                    <a:pt x="157" y="13"/>
                    <a:pt x="171" y="27"/>
                    <a:pt x="185" y="40"/>
                  </a:cubicBezTo>
                  <a:cubicBezTo>
                    <a:pt x="213" y="68"/>
                    <a:pt x="240" y="97"/>
                    <a:pt x="267" y="126"/>
                  </a:cubicBezTo>
                  <a:lnTo>
                    <a:pt x="115" y="267"/>
                  </a:lnTo>
                  <a:cubicBezTo>
                    <a:pt x="78" y="226"/>
                    <a:pt x="40" y="187"/>
                    <a:pt x="0" y="15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82" name="Freeform 326">
              <a:extLst>
                <a:ext uri="{FF2B5EF4-FFF2-40B4-BE49-F238E27FC236}">
                  <a16:creationId xmlns:a16="http://schemas.microsoft.com/office/drawing/2014/main" id="{E96D90AD-2C05-71A2-AC84-C2F2E01E38B6}"/>
                </a:ext>
              </a:extLst>
            </p:cNvPr>
            <p:cNvSpPr>
              <a:spLocks/>
            </p:cNvSpPr>
            <p:nvPr/>
          </p:nvSpPr>
          <p:spPr bwMode="auto">
            <a:xfrm>
              <a:off x="9437616" y="2585446"/>
              <a:ext cx="393478" cy="378905"/>
            </a:xfrm>
            <a:custGeom>
              <a:avLst/>
              <a:gdLst>
                <a:gd name="T0" fmla="*/ 0 w 269"/>
                <a:gd name="T1" fmla="*/ 119 h 259"/>
                <a:gd name="T2" fmla="*/ 0 w 269"/>
                <a:gd name="T3" fmla="*/ 119 h 259"/>
                <a:gd name="T4" fmla="*/ 170 w 269"/>
                <a:gd name="T5" fmla="*/ 0 h 259"/>
                <a:gd name="T6" fmla="*/ 269 w 269"/>
                <a:gd name="T7" fmla="*/ 151 h 259"/>
                <a:gd name="T8" fmla="*/ 92 w 269"/>
                <a:gd name="T9" fmla="*/ 259 h 259"/>
                <a:gd name="T10" fmla="*/ 0 w 269"/>
                <a:gd name="T11" fmla="*/ 119 h 259"/>
              </a:gdLst>
              <a:ahLst/>
              <a:cxnLst>
                <a:cxn ang="0">
                  <a:pos x="T0" y="T1"/>
                </a:cxn>
                <a:cxn ang="0">
                  <a:pos x="T2" y="T3"/>
                </a:cxn>
                <a:cxn ang="0">
                  <a:pos x="T4" y="T5"/>
                </a:cxn>
                <a:cxn ang="0">
                  <a:pos x="T6" y="T7"/>
                </a:cxn>
                <a:cxn ang="0">
                  <a:pos x="T8" y="T9"/>
                </a:cxn>
                <a:cxn ang="0">
                  <a:pos x="T10" y="T11"/>
                </a:cxn>
              </a:cxnLst>
              <a:rect l="0" t="0" r="r" b="b"/>
              <a:pathLst>
                <a:path w="269" h="259">
                  <a:moveTo>
                    <a:pt x="0" y="119"/>
                  </a:moveTo>
                  <a:lnTo>
                    <a:pt x="0" y="119"/>
                  </a:lnTo>
                  <a:lnTo>
                    <a:pt x="170" y="0"/>
                  </a:lnTo>
                  <a:cubicBezTo>
                    <a:pt x="205" y="49"/>
                    <a:pt x="238" y="100"/>
                    <a:pt x="269" y="151"/>
                  </a:cubicBezTo>
                  <a:lnTo>
                    <a:pt x="92" y="259"/>
                  </a:lnTo>
                  <a:cubicBezTo>
                    <a:pt x="63" y="212"/>
                    <a:pt x="32" y="165"/>
                    <a:pt x="0" y="119"/>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83" name="Freeform 328">
              <a:extLst>
                <a:ext uri="{FF2B5EF4-FFF2-40B4-BE49-F238E27FC236}">
                  <a16:creationId xmlns:a16="http://schemas.microsoft.com/office/drawing/2014/main" id="{4A228560-E269-C503-10BD-4D28D68B392D}"/>
                </a:ext>
              </a:extLst>
            </p:cNvPr>
            <p:cNvSpPr>
              <a:spLocks/>
            </p:cNvSpPr>
            <p:nvPr/>
          </p:nvSpPr>
          <p:spPr bwMode="auto">
            <a:xfrm>
              <a:off x="8793964" y="1820351"/>
              <a:ext cx="381334" cy="388620"/>
            </a:xfrm>
            <a:custGeom>
              <a:avLst/>
              <a:gdLst>
                <a:gd name="T0" fmla="*/ 0 w 262"/>
                <a:gd name="T1" fmla="*/ 158 h 266"/>
                <a:gd name="T2" fmla="*/ 0 w 262"/>
                <a:gd name="T3" fmla="*/ 158 h 266"/>
                <a:gd name="T4" fmla="*/ 133 w 262"/>
                <a:gd name="T5" fmla="*/ 0 h 266"/>
                <a:gd name="T6" fmla="*/ 262 w 262"/>
                <a:gd name="T7" fmla="*/ 116 h 266"/>
                <a:gd name="T8" fmla="*/ 118 w 262"/>
                <a:gd name="T9" fmla="*/ 266 h 266"/>
                <a:gd name="T10" fmla="*/ 0 w 262"/>
                <a:gd name="T11" fmla="*/ 158 h 266"/>
              </a:gdLst>
              <a:ahLst/>
              <a:cxnLst>
                <a:cxn ang="0">
                  <a:pos x="T0" y="T1"/>
                </a:cxn>
                <a:cxn ang="0">
                  <a:pos x="T2" y="T3"/>
                </a:cxn>
                <a:cxn ang="0">
                  <a:pos x="T4" y="T5"/>
                </a:cxn>
                <a:cxn ang="0">
                  <a:pos x="T6" y="T7"/>
                </a:cxn>
                <a:cxn ang="0">
                  <a:pos x="T8" y="T9"/>
                </a:cxn>
                <a:cxn ang="0">
                  <a:pos x="T10" y="T11"/>
                </a:cxn>
              </a:cxnLst>
              <a:rect l="0" t="0" r="r" b="b"/>
              <a:pathLst>
                <a:path w="262" h="266">
                  <a:moveTo>
                    <a:pt x="0" y="158"/>
                  </a:moveTo>
                  <a:lnTo>
                    <a:pt x="0" y="158"/>
                  </a:lnTo>
                  <a:lnTo>
                    <a:pt x="133" y="0"/>
                  </a:lnTo>
                  <a:cubicBezTo>
                    <a:pt x="177" y="37"/>
                    <a:pt x="220" y="76"/>
                    <a:pt x="262" y="116"/>
                  </a:cubicBezTo>
                  <a:lnTo>
                    <a:pt x="118" y="266"/>
                  </a:lnTo>
                  <a:cubicBezTo>
                    <a:pt x="80" y="229"/>
                    <a:pt x="40" y="193"/>
                    <a:pt x="0" y="15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84" name="Freeform 330">
              <a:extLst>
                <a:ext uri="{FF2B5EF4-FFF2-40B4-BE49-F238E27FC236}">
                  <a16:creationId xmlns:a16="http://schemas.microsoft.com/office/drawing/2014/main" id="{C208EBD2-2B41-80FC-0768-B311A599E41E}"/>
                </a:ext>
              </a:extLst>
            </p:cNvPr>
            <p:cNvSpPr>
              <a:spLocks/>
            </p:cNvSpPr>
            <p:nvPr/>
          </p:nvSpPr>
          <p:spPr bwMode="auto">
            <a:xfrm>
              <a:off x="9573633" y="2806474"/>
              <a:ext cx="386192" cy="369189"/>
            </a:xfrm>
            <a:custGeom>
              <a:avLst/>
              <a:gdLst>
                <a:gd name="T0" fmla="*/ 0 w 266"/>
                <a:gd name="T1" fmla="*/ 108 h 253"/>
                <a:gd name="T2" fmla="*/ 0 w 266"/>
                <a:gd name="T3" fmla="*/ 108 h 253"/>
                <a:gd name="T4" fmla="*/ 177 w 266"/>
                <a:gd name="T5" fmla="*/ 0 h 253"/>
                <a:gd name="T6" fmla="*/ 266 w 266"/>
                <a:gd name="T7" fmla="*/ 156 h 253"/>
                <a:gd name="T8" fmla="*/ 82 w 266"/>
                <a:gd name="T9" fmla="*/ 253 h 253"/>
                <a:gd name="T10" fmla="*/ 0 w 266"/>
                <a:gd name="T11" fmla="*/ 108 h 253"/>
              </a:gdLst>
              <a:ahLst/>
              <a:cxnLst>
                <a:cxn ang="0">
                  <a:pos x="T0" y="T1"/>
                </a:cxn>
                <a:cxn ang="0">
                  <a:pos x="T2" y="T3"/>
                </a:cxn>
                <a:cxn ang="0">
                  <a:pos x="T4" y="T5"/>
                </a:cxn>
                <a:cxn ang="0">
                  <a:pos x="T6" y="T7"/>
                </a:cxn>
                <a:cxn ang="0">
                  <a:pos x="T8" y="T9"/>
                </a:cxn>
                <a:cxn ang="0">
                  <a:pos x="T10" y="T11"/>
                </a:cxn>
              </a:cxnLst>
              <a:rect l="0" t="0" r="r" b="b"/>
              <a:pathLst>
                <a:path w="266" h="253">
                  <a:moveTo>
                    <a:pt x="0" y="108"/>
                  </a:moveTo>
                  <a:lnTo>
                    <a:pt x="0" y="108"/>
                  </a:lnTo>
                  <a:lnTo>
                    <a:pt x="177" y="0"/>
                  </a:lnTo>
                  <a:cubicBezTo>
                    <a:pt x="209" y="51"/>
                    <a:pt x="238" y="104"/>
                    <a:pt x="266" y="156"/>
                  </a:cubicBezTo>
                  <a:lnTo>
                    <a:pt x="82" y="253"/>
                  </a:lnTo>
                  <a:cubicBezTo>
                    <a:pt x="56" y="204"/>
                    <a:pt x="29" y="155"/>
                    <a:pt x="0" y="10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85" name="Freeform 332">
              <a:extLst>
                <a:ext uri="{FF2B5EF4-FFF2-40B4-BE49-F238E27FC236}">
                  <a16:creationId xmlns:a16="http://schemas.microsoft.com/office/drawing/2014/main" id="{4DA5DA69-E217-6543-B942-87D0CED3FA0A}"/>
                </a:ext>
              </a:extLst>
            </p:cNvPr>
            <p:cNvSpPr>
              <a:spLocks/>
            </p:cNvSpPr>
            <p:nvPr/>
          </p:nvSpPr>
          <p:spPr bwMode="auto">
            <a:xfrm>
              <a:off x="6440385" y="3911612"/>
              <a:ext cx="371619" cy="376476"/>
            </a:xfrm>
            <a:custGeom>
              <a:avLst/>
              <a:gdLst>
                <a:gd name="T0" fmla="*/ 255 w 255"/>
                <a:gd name="T1" fmla="*/ 111 h 257"/>
                <a:gd name="T2" fmla="*/ 255 w 255"/>
                <a:gd name="T3" fmla="*/ 111 h 257"/>
                <a:gd name="T4" fmla="*/ 131 w 255"/>
                <a:gd name="T5" fmla="*/ 257 h 257"/>
                <a:gd name="T6" fmla="*/ 0 w 255"/>
                <a:gd name="T7" fmla="*/ 180 h 257"/>
                <a:gd name="T8" fmla="*/ 67 w 255"/>
                <a:gd name="T9" fmla="*/ 0 h 257"/>
                <a:gd name="T10" fmla="*/ 255 w 255"/>
                <a:gd name="T11" fmla="*/ 111 h 257"/>
              </a:gdLst>
              <a:ahLst/>
              <a:cxnLst>
                <a:cxn ang="0">
                  <a:pos x="T0" y="T1"/>
                </a:cxn>
                <a:cxn ang="0">
                  <a:pos x="T2" y="T3"/>
                </a:cxn>
                <a:cxn ang="0">
                  <a:pos x="T4" y="T5"/>
                </a:cxn>
                <a:cxn ang="0">
                  <a:pos x="T6" y="T7"/>
                </a:cxn>
                <a:cxn ang="0">
                  <a:pos x="T8" y="T9"/>
                </a:cxn>
                <a:cxn ang="0">
                  <a:pos x="T10" y="T11"/>
                </a:cxn>
              </a:cxnLst>
              <a:rect l="0" t="0" r="r" b="b"/>
              <a:pathLst>
                <a:path w="255" h="257">
                  <a:moveTo>
                    <a:pt x="255" y="111"/>
                  </a:moveTo>
                  <a:lnTo>
                    <a:pt x="255" y="111"/>
                  </a:lnTo>
                  <a:lnTo>
                    <a:pt x="131" y="257"/>
                  </a:lnTo>
                  <a:cubicBezTo>
                    <a:pt x="93" y="224"/>
                    <a:pt x="48" y="198"/>
                    <a:pt x="0" y="180"/>
                  </a:cubicBezTo>
                  <a:lnTo>
                    <a:pt x="67" y="0"/>
                  </a:lnTo>
                  <a:cubicBezTo>
                    <a:pt x="136" y="26"/>
                    <a:pt x="200" y="64"/>
                    <a:pt x="255" y="111"/>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86" name="Freeform 334">
              <a:extLst>
                <a:ext uri="{FF2B5EF4-FFF2-40B4-BE49-F238E27FC236}">
                  <a16:creationId xmlns:a16="http://schemas.microsoft.com/office/drawing/2014/main" id="{4618C16A-E42E-0B56-68C3-CA7C259E28B7}"/>
                </a:ext>
              </a:extLst>
            </p:cNvPr>
            <p:cNvSpPr>
              <a:spLocks/>
            </p:cNvSpPr>
            <p:nvPr/>
          </p:nvSpPr>
          <p:spPr bwMode="auto">
            <a:xfrm>
              <a:off x="6212070" y="3853319"/>
              <a:ext cx="325469" cy="320612"/>
            </a:xfrm>
            <a:custGeom>
              <a:avLst/>
              <a:gdLst>
                <a:gd name="T0" fmla="*/ 0 w 224"/>
                <a:gd name="T1" fmla="*/ 0 h 220"/>
                <a:gd name="T2" fmla="*/ 0 w 224"/>
                <a:gd name="T3" fmla="*/ 0 h 220"/>
                <a:gd name="T4" fmla="*/ 0 w 224"/>
                <a:gd name="T5" fmla="*/ 0 h 220"/>
                <a:gd name="T6" fmla="*/ 224 w 224"/>
                <a:gd name="T7" fmla="*/ 40 h 220"/>
                <a:gd name="T8" fmla="*/ 157 w 224"/>
                <a:gd name="T9" fmla="*/ 220 h 220"/>
                <a:gd name="T10" fmla="*/ 0 w 224"/>
                <a:gd name="T11" fmla="*/ 192 h 220"/>
                <a:gd name="T12" fmla="*/ 0 w 224"/>
                <a:gd name="T13" fmla="*/ 0 h 220"/>
              </a:gdLst>
              <a:ahLst/>
              <a:cxnLst>
                <a:cxn ang="0">
                  <a:pos x="T0" y="T1"/>
                </a:cxn>
                <a:cxn ang="0">
                  <a:pos x="T2" y="T3"/>
                </a:cxn>
                <a:cxn ang="0">
                  <a:pos x="T4" y="T5"/>
                </a:cxn>
                <a:cxn ang="0">
                  <a:pos x="T6" y="T7"/>
                </a:cxn>
                <a:cxn ang="0">
                  <a:pos x="T8" y="T9"/>
                </a:cxn>
                <a:cxn ang="0">
                  <a:pos x="T10" y="T11"/>
                </a:cxn>
                <a:cxn ang="0">
                  <a:pos x="T12" y="T13"/>
                </a:cxn>
              </a:cxnLst>
              <a:rect l="0" t="0" r="r" b="b"/>
              <a:pathLst>
                <a:path w="224" h="220">
                  <a:moveTo>
                    <a:pt x="0" y="0"/>
                  </a:moveTo>
                  <a:lnTo>
                    <a:pt x="0" y="0"/>
                  </a:lnTo>
                  <a:lnTo>
                    <a:pt x="0" y="0"/>
                  </a:lnTo>
                  <a:cubicBezTo>
                    <a:pt x="79" y="0"/>
                    <a:pt x="154" y="14"/>
                    <a:pt x="224" y="40"/>
                  </a:cubicBezTo>
                  <a:lnTo>
                    <a:pt x="157" y="220"/>
                  </a:lnTo>
                  <a:cubicBezTo>
                    <a:pt x="108" y="202"/>
                    <a:pt x="55" y="192"/>
                    <a:pt x="0" y="192"/>
                  </a:cubicBezTo>
                  <a:lnTo>
                    <a:pt x="0" y="0"/>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87" name="Freeform 338">
              <a:extLst>
                <a:ext uri="{FF2B5EF4-FFF2-40B4-BE49-F238E27FC236}">
                  <a16:creationId xmlns:a16="http://schemas.microsoft.com/office/drawing/2014/main" id="{2B143EC3-AB64-78A0-8256-72FE9D6AB3E9}"/>
                </a:ext>
              </a:extLst>
            </p:cNvPr>
            <p:cNvSpPr>
              <a:spLocks/>
            </p:cNvSpPr>
            <p:nvPr/>
          </p:nvSpPr>
          <p:spPr bwMode="auto">
            <a:xfrm>
              <a:off x="6212070" y="3331110"/>
              <a:ext cx="233172" cy="315754"/>
            </a:xfrm>
            <a:custGeom>
              <a:avLst/>
              <a:gdLst>
                <a:gd name="T0" fmla="*/ 0 w 160"/>
                <a:gd name="T1" fmla="*/ 206 h 216"/>
                <a:gd name="T2" fmla="*/ 0 w 160"/>
                <a:gd name="T3" fmla="*/ 206 h 216"/>
                <a:gd name="T4" fmla="*/ 0 w 160"/>
                <a:gd name="T5" fmla="*/ 206 h 216"/>
                <a:gd name="T6" fmla="*/ 0 w 160"/>
                <a:gd name="T7" fmla="*/ 0 h 216"/>
                <a:gd name="T8" fmla="*/ 0 w 160"/>
                <a:gd name="T9" fmla="*/ 0 h 216"/>
                <a:gd name="T10" fmla="*/ 160 w 160"/>
                <a:gd name="T11" fmla="*/ 13 h 216"/>
                <a:gd name="T12" fmla="*/ 127 w 160"/>
                <a:gd name="T13" fmla="*/ 216 h 216"/>
                <a:gd name="T14" fmla="*/ 0 w 160"/>
                <a:gd name="T15" fmla="*/ 206 h 2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 h="216">
                  <a:moveTo>
                    <a:pt x="0" y="206"/>
                  </a:moveTo>
                  <a:lnTo>
                    <a:pt x="0" y="206"/>
                  </a:lnTo>
                  <a:lnTo>
                    <a:pt x="0" y="206"/>
                  </a:lnTo>
                  <a:lnTo>
                    <a:pt x="0" y="0"/>
                  </a:lnTo>
                  <a:lnTo>
                    <a:pt x="0" y="0"/>
                  </a:lnTo>
                  <a:cubicBezTo>
                    <a:pt x="55" y="0"/>
                    <a:pt x="108" y="5"/>
                    <a:pt x="160" y="13"/>
                  </a:cubicBezTo>
                  <a:lnTo>
                    <a:pt x="127" y="216"/>
                  </a:lnTo>
                  <a:cubicBezTo>
                    <a:pt x="86" y="209"/>
                    <a:pt x="44" y="206"/>
                    <a:pt x="0" y="20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88" name="Freeform 340">
              <a:extLst>
                <a:ext uri="{FF2B5EF4-FFF2-40B4-BE49-F238E27FC236}">
                  <a16:creationId xmlns:a16="http://schemas.microsoft.com/office/drawing/2014/main" id="{9FC56711-7D94-26C2-0C22-FC03B504EEA5}"/>
                </a:ext>
              </a:extLst>
            </p:cNvPr>
            <p:cNvSpPr>
              <a:spLocks/>
            </p:cNvSpPr>
            <p:nvPr/>
          </p:nvSpPr>
          <p:spPr bwMode="auto">
            <a:xfrm>
              <a:off x="6607976" y="3420979"/>
              <a:ext cx="352188" cy="376476"/>
            </a:xfrm>
            <a:custGeom>
              <a:avLst/>
              <a:gdLst>
                <a:gd name="T0" fmla="*/ 0 w 240"/>
                <a:gd name="T1" fmla="*/ 193 h 257"/>
                <a:gd name="T2" fmla="*/ 0 w 240"/>
                <a:gd name="T3" fmla="*/ 193 h 257"/>
                <a:gd name="T4" fmla="*/ 72 w 240"/>
                <a:gd name="T5" fmla="*/ 0 h 257"/>
                <a:gd name="T6" fmla="*/ 240 w 240"/>
                <a:gd name="T7" fmla="*/ 81 h 257"/>
                <a:gd name="T8" fmla="*/ 134 w 240"/>
                <a:gd name="T9" fmla="*/ 257 h 257"/>
                <a:gd name="T10" fmla="*/ 0 w 240"/>
                <a:gd name="T11" fmla="*/ 193 h 257"/>
              </a:gdLst>
              <a:ahLst/>
              <a:cxnLst>
                <a:cxn ang="0">
                  <a:pos x="T0" y="T1"/>
                </a:cxn>
                <a:cxn ang="0">
                  <a:pos x="T2" y="T3"/>
                </a:cxn>
                <a:cxn ang="0">
                  <a:pos x="T4" y="T5"/>
                </a:cxn>
                <a:cxn ang="0">
                  <a:pos x="T6" y="T7"/>
                </a:cxn>
                <a:cxn ang="0">
                  <a:pos x="T8" y="T9"/>
                </a:cxn>
                <a:cxn ang="0">
                  <a:pos x="T10" y="T11"/>
                </a:cxn>
              </a:cxnLst>
              <a:rect l="0" t="0" r="r" b="b"/>
              <a:pathLst>
                <a:path w="240" h="257">
                  <a:moveTo>
                    <a:pt x="0" y="193"/>
                  </a:moveTo>
                  <a:lnTo>
                    <a:pt x="0" y="193"/>
                  </a:lnTo>
                  <a:lnTo>
                    <a:pt x="72" y="0"/>
                  </a:lnTo>
                  <a:cubicBezTo>
                    <a:pt x="131" y="22"/>
                    <a:pt x="187" y="49"/>
                    <a:pt x="240" y="81"/>
                  </a:cubicBezTo>
                  <a:lnTo>
                    <a:pt x="134" y="257"/>
                  </a:lnTo>
                  <a:cubicBezTo>
                    <a:pt x="92" y="232"/>
                    <a:pt x="47" y="210"/>
                    <a:pt x="0" y="19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89" name="Freeform 342">
              <a:extLst>
                <a:ext uri="{FF2B5EF4-FFF2-40B4-BE49-F238E27FC236}">
                  <a16:creationId xmlns:a16="http://schemas.microsoft.com/office/drawing/2014/main" id="{5DB25A2E-2778-FE5C-F39E-7DE66947ECAF}"/>
                </a:ext>
              </a:extLst>
            </p:cNvPr>
            <p:cNvSpPr>
              <a:spLocks/>
            </p:cNvSpPr>
            <p:nvPr/>
          </p:nvSpPr>
          <p:spPr bwMode="auto">
            <a:xfrm>
              <a:off x="6804716" y="3539995"/>
              <a:ext cx="342472" cy="366761"/>
            </a:xfrm>
            <a:custGeom>
              <a:avLst/>
              <a:gdLst>
                <a:gd name="T0" fmla="*/ 0 w 235"/>
                <a:gd name="T1" fmla="*/ 176 h 250"/>
                <a:gd name="T2" fmla="*/ 0 w 235"/>
                <a:gd name="T3" fmla="*/ 176 h 250"/>
                <a:gd name="T4" fmla="*/ 106 w 235"/>
                <a:gd name="T5" fmla="*/ 0 h 250"/>
                <a:gd name="T6" fmla="*/ 235 w 235"/>
                <a:gd name="T7" fmla="*/ 93 h 250"/>
                <a:gd name="T8" fmla="*/ 103 w 235"/>
                <a:gd name="T9" fmla="*/ 250 h 250"/>
                <a:gd name="T10" fmla="*/ 0 w 235"/>
                <a:gd name="T11" fmla="*/ 176 h 250"/>
              </a:gdLst>
              <a:ahLst/>
              <a:cxnLst>
                <a:cxn ang="0">
                  <a:pos x="T0" y="T1"/>
                </a:cxn>
                <a:cxn ang="0">
                  <a:pos x="T2" y="T3"/>
                </a:cxn>
                <a:cxn ang="0">
                  <a:pos x="T4" y="T5"/>
                </a:cxn>
                <a:cxn ang="0">
                  <a:pos x="T6" y="T7"/>
                </a:cxn>
                <a:cxn ang="0">
                  <a:pos x="T8" y="T9"/>
                </a:cxn>
                <a:cxn ang="0">
                  <a:pos x="T10" y="T11"/>
                </a:cxn>
              </a:cxnLst>
              <a:rect l="0" t="0" r="r" b="b"/>
              <a:pathLst>
                <a:path w="235" h="250">
                  <a:moveTo>
                    <a:pt x="0" y="176"/>
                  </a:moveTo>
                  <a:lnTo>
                    <a:pt x="0" y="176"/>
                  </a:lnTo>
                  <a:lnTo>
                    <a:pt x="106" y="0"/>
                  </a:lnTo>
                  <a:cubicBezTo>
                    <a:pt x="152" y="28"/>
                    <a:pt x="195" y="59"/>
                    <a:pt x="235" y="93"/>
                  </a:cubicBezTo>
                  <a:lnTo>
                    <a:pt x="103" y="250"/>
                  </a:lnTo>
                  <a:cubicBezTo>
                    <a:pt x="71" y="223"/>
                    <a:pt x="36" y="198"/>
                    <a:pt x="0" y="17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90" name="Freeform 344">
              <a:extLst>
                <a:ext uri="{FF2B5EF4-FFF2-40B4-BE49-F238E27FC236}">
                  <a16:creationId xmlns:a16="http://schemas.microsoft.com/office/drawing/2014/main" id="{138AE14A-0C44-3CD7-2DC7-42D949B8E0D3}"/>
                </a:ext>
              </a:extLst>
            </p:cNvPr>
            <p:cNvSpPr>
              <a:spLocks/>
            </p:cNvSpPr>
            <p:nvPr/>
          </p:nvSpPr>
          <p:spPr bwMode="auto">
            <a:xfrm>
              <a:off x="7113182" y="3122228"/>
              <a:ext cx="371619" cy="386192"/>
            </a:xfrm>
            <a:custGeom>
              <a:avLst/>
              <a:gdLst>
                <a:gd name="T0" fmla="*/ 0 w 255"/>
                <a:gd name="T1" fmla="*/ 173 h 264"/>
                <a:gd name="T2" fmla="*/ 0 w 255"/>
                <a:gd name="T3" fmla="*/ 173 h 264"/>
                <a:gd name="T4" fmla="*/ 111 w 255"/>
                <a:gd name="T5" fmla="*/ 0 h 264"/>
                <a:gd name="T6" fmla="*/ 255 w 255"/>
                <a:gd name="T7" fmla="*/ 107 h 264"/>
                <a:gd name="T8" fmla="*/ 122 w 255"/>
                <a:gd name="T9" fmla="*/ 264 h 264"/>
                <a:gd name="T10" fmla="*/ 0 w 255"/>
                <a:gd name="T11" fmla="*/ 173 h 264"/>
              </a:gdLst>
              <a:ahLst/>
              <a:cxnLst>
                <a:cxn ang="0">
                  <a:pos x="T0" y="T1"/>
                </a:cxn>
                <a:cxn ang="0">
                  <a:pos x="T2" y="T3"/>
                </a:cxn>
                <a:cxn ang="0">
                  <a:pos x="T4" y="T5"/>
                </a:cxn>
                <a:cxn ang="0">
                  <a:pos x="T6" y="T7"/>
                </a:cxn>
                <a:cxn ang="0">
                  <a:pos x="T8" y="T9"/>
                </a:cxn>
                <a:cxn ang="0">
                  <a:pos x="T10" y="T11"/>
                </a:cxn>
              </a:cxnLst>
              <a:rect l="0" t="0" r="r" b="b"/>
              <a:pathLst>
                <a:path w="255" h="264">
                  <a:moveTo>
                    <a:pt x="0" y="173"/>
                  </a:moveTo>
                  <a:lnTo>
                    <a:pt x="0" y="173"/>
                  </a:lnTo>
                  <a:lnTo>
                    <a:pt x="111" y="0"/>
                  </a:lnTo>
                  <a:cubicBezTo>
                    <a:pt x="161" y="33"/>
                    <a:pt x="209" y="68"/>
                    <a:pt x="255" y="107"/>
                  </a:cubicBezTo>
                  <a:lnTo>
                    <a:pt x="122" y="264"/>
                  </a:lnTo>
                  <a:cubicBezTo>
                    <a:pt x="83" y="231"/>
                    <a:pt x="42" y="201"/>
                    <a:pt x="0" y="1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91" name="Freeform 346">
              <a:extLst>
                <a:ext uri="{FF2B5EF4-FFF2-40B4-BE49-F238E27FC236}">
                  <a16:creationId xmlns:a16="http://schemas.microsoft.com/office/drawing/2014/main" id="{6DC01D3B-51A8-A99F-CF90-35E7D0DA0135}"/>
                </a:ext>
              </a:extLst>
            </p:cNvPr>
            <p:cNvSpPr>
              <a:spLocks/>
            </p:cNvSpPr>
            <p:nvPr/>
          </p:nvSpPr>
          <p:spPr bwMode="auto">
            <a:xfrm>
              <a:off x="6212070" y="2808902"/>
              <a:ext cx="264748" cy="315754"/>
            </a:xfrm>
            <a:custGeom>
              <a:avLst/>
              <a:gdLst>
                <a:gd name="T0" fmla="*/ 0 w 182"/>
                <a:gd name="T1" fmla="*/ 206 h 216"/>
                <a:gd name="T2" fmla="*/ 0 w 182"/>
                <a:gd name="T3" fmla="*/ 206 h 216"/>
                <a:gd name="T4" fmla="*/ 0 w 182"/>
                <a:gd name="T5" fmla="*/ 206 h 216"/>
                <a:gd name="T6" fmla="*/ 0 w 182"/>
                <a:gd name="T7" fmla="*/ 0 h 216"/>
                <a:gd name="T8" fmla="*/ 0 w 182"/>
                <a:gd name="T9" fmla="*/ 0 h 216"/>
                <a:gd name="T10" fmla="*/ 182 w 182"/>
                <a:gd name="T11" fmla="*/ 13 h 216"/>
                <a:gd name="T12" fmla="*/ 154 w 182"/>
                <a:gd name="T13" fmla="*/ 216 h 216"/>
                <a:gd name="T14" fmla="*/ 0 w 182"/>
                <a:gd name="T15" fmla="*/ 206 h 2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2" h="216">
                  <a:moveTo>
                    <a:pt x="0" y="206"/>
                  </a:moveTo>
                  <a:lnTo>
                    <a:pt x="0" y="206"/>
                  </a:lnTo>
                  <a:lnTo>
                    <a:pt x="0" y="206"/>
                  </a:lnTo>
                  <a:lnTo>
                    <a:pt x="0" y="0"/>
                  </a:lnTo>
                  <a:lnTo>
                    <a:pt x="0" y="0"/>
                  </a:lnTo>
                  <a:cubicBezTo>
                    <a:pt x="62" y="0"/>
                    <a:pt x="123" y="5"/>
                    <a:pt x="182" y="13"/>
                  </a:cubicBezTo>
                  <a:lnTo>
                    <a:pt x="154" y="216"/>
                  </a:lnTo>
                  <a:cubicBezTo>
                    <a:pt x="104" y="210"/>
                    <a:pt x="53" y="206"/>
                    <a:pt x="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92" name="Freeform 348">
              <a:extLst>
                <a:ext uri="{FF2B5EF4-FFF2-40B4-BE49-F238E27FC236}">
                  <a16:creationId xmlns:a16="http://schemas.microsoft.com/office/drawing/2014/main" id="{F711F2F0-EFD3-073E-5AEC-93E17D93C124}"/>
                </a:ext>
              </a:extLst>
            </p:cNvPr>
            <p:cNvSpPr>
              <a:spLocks/>
            </p:cNvSpPr>
            <p:nvPr/>
          </p:nvSpPr>
          <p:spPr bwMode="auto">
            <a:xfrm>
              <a:off x="6901871" y="2986211"/>
              <a:ext cx="371619" cy="388620"/>
            </a:xfrm>
            <a:custGeom>
              <a:avLst/>
              <a:gdLst>
                <a:gd name="T0" fmla="*/ 0 w 255"/>
                <a:gd name="T1" fmla="*/ 187 h 265"/>
                <a:gd name="T2" fmla="*/ 0 w 255"/>
                <a:gd name="T3" fmla="*/ 187 h 265"/>
                <a:gd name="T4" fmla="*/ 85 w 255"/>
                <a:gd name="T5" fmla="*/ 0 h 265"/>
                <a:gd name="T6" fmla="*/ 255 w 255"/>
                <a:gd name="T7" fmla="*/ 92 h 265"/>
                <a:gd name="T8" fmla="*/ 144 w 255"/>
                <a:gd name="T9" fmla="*/ 265 h 265"/>
                <a:gd name="T10" fmla="*/ 0 w 255"/>
                <a:gd name="T11" fmla="*/ 187 h 265"/>
              </a:gdLst>
              <a:ahLst/>
              <a:cxnLst>
                <a:cxn ang="0">
                  <a:pos x="T0" y="T1"/>
                </a:cxn>
                <a:cxn ang="0">
                  <a:pos x="T2" y="T3"/>
                </a:cxn>
                <a:cxn ang="0">
                  <a:pos x="T4" y="T5"/>
                </a:cxn>
                <a:cxn ang="0">
                  <a:pos x="T6" y="T7"/>
                </a:cxn>
                <a:cxn ang="0">
                  <a:pos x="T8" y="T9"/>
                </a:cxn>
                <a:cxn ang="0">
                  <a:pos x="T10" y="T11"/>
                </a:cxn>
              </a:cxnLst>
              <a:rect l="0" t="0" r="r" b="b"/>
              <a:pathLst>
                <a:path w="255" h="265">
                  <a:moveTo>
                    <a:pt x="0" y="187"/>
                  </a:moveTo>
                  <a:lnTo>
                    <a:pt x="0" y="187"/>
                  </a:lnTo>
                  <a:lnTo>
                    <a:pt x="85" y="0"/>
                  </a:lnTo>
                  <a:cubicBezTo>
                    <a:pt x="144" y="27"/>
                    <a:pt x="201" y="58"/>
                    <a:pt x="255" y="92"/>
                  </a:cubicBezTo>
                  <a:lnTo>
                    <a:pt x="144" y="265"/>
                  </a:lnTo>
                  <a:cubicBezTo>
                    <a:pt x="98" y="236"/>
                    <a:pt x="50" y="210"/>
                    <a:pt x="0" y="18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93" name="Freeform 350">
              <a:extLst>
                <a:ext uri="{FF2B5EF4-FFF2-40B4-BE49-F238E27FC236}">
                  <a16:creationId xmlns:a16="http://schemas.microsoft.com/office/drawing/2014/main" id="{E638AF10-C1E2-9F24-2AE4-9DFEAEF9BF55}"/>
                </a:ext>
              </a:extLst>
            </p:cNvPr>
            <p:cNvSpPr>
              <a:spLocks/>
            </p:cNvSpPr>
            <p:nvPr/>
          </p:nvSpPr>
          <p:spPr bwMode="auto">
            <a:xfrm>
              <a:off x="6673557" y="2886626"/>
              <a:ext cx="352188" cy="374047"/>
            </a:xfrm>
            <a:custGeom>
              <a:avLst/>
              <a:gdLst>
                <a:gd name="T0" fmla="*/ 0 w 242"/>
                <a:gd name="T1" fmla="*/ 198 h 256"/>
                <a:gd name="T2" fmla="*/ 0 w 242"/>
                <a:gd name="T3" fmla="*/ 198 h 256"/>
                <a:gd name="T4" fmla="*/ 56 w 242"/>
                <a:gd name="T5" fmla="*/ 0 h 256"/>
                <a:gd name="T6" fmla="*/ 242 w 242"/>
                <a:gd name="T7" fmla="*/ 69 h 256"/>
                <a:gd name="T8" fmla="*/ 157 w 242"/>
                <a:gd name="T9" fmla="*/ 256 h 256"/>
                <a:gd name="T10" fmla="*/ 0 w 242"/>
                <a:gd name="T11" fmla="*/ 198 h 256"/>
              </a:gdLst>
              <a:ahLst/>
              <a:cxnLst>
                <a:cxn ang="0">
                  <a:pos x="T0" y="T1"/>
                </a:cxn>
                <a:cxn ang="0">
                  <a:pos x="T2" y="T3"/>
                </a:cxn>
                <a:cxn ang="0">
                  <a:pos x="T4" y="T5"/>
                </a:cxn>
                <a:cxn ang="0">
                  <a:pos x="T6" y="T7"/>
                </a:cxn>
                <a:cxn ang="0">
                  <a:pos x="T8" y="T9"/>
                </a:cxn>
                <a:cxn ang="0">
                  <a:pos x="T10" y="T11"/>
                </a:cxn>
              </a:cxnLst>
              <a:rect l="0" t="0" r="r" b="b"/>
              <a:pathLst>
                <a:path w="242" h="256">
                  <a:moveTo>
                    <a:pt x="0" y="198"/>
                  </a:moveTo>
                  <a:lnTo>
                    <a:pt x="0" y="198"/>
                  </a:lnTo>
                  <a:lnTo>
                    <a:pt x="56" y="0"/>
                  </a:lnTo>
                  <a:cubicBezTo>
                    <a:pt x="120" y="19"/>
                    <a:pt x="182" y="42"/>
                    <a:pt x="242" y="69"/>
                  </a:cubicBezTo>
                  <a:lnTo>
                    <a:pt x="157" y="256"/>
                  </a:lnTo>
                  <a:cubicBezTo>
                    <a:pt x="106" y="233"/>
                    <a:pt x="54" y="213"/>
                    <a:pt x="0" y="19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94" name="Freeform 352">
              <a:extLst>
                <a:ext uri="{FF2B5EF4-FFF2-40B4-BE49-F238E27FC236}">
                  <a16:creationId xmlns:a16="http://schemas.microsoft.com/office/drawing/2014/main" id="{EC279469-D6C4-8631-8BD1-9C79565B2B27}"/>
                </a:ext>
              </a:extLst>
            </p:cNvPr>
            <p:cNvSpPr>
              <a:spLocks/>
            </p:cNvSpPr>
            <p:nvPr/>
          </p:nvSpPr>
          <p:spPr bwMode="auto">
            <a:xfrm>
              <a:off x="6435527" y="2828333"/>
              <a:ext cx="318183" cy="347330"/>
            </a:xfrm>
            <a:custGeom>
              <a:avLst/>
              <a:gdLst>
                <a:gd name="T0" fmla="*/ 0 w 219"/>
                <a:gd name="T1" fmla="*/ 203 h 238"/>
                <a:gd name="T2" fmla="*/ 0 w 219"/>
                <a:gd name="T3" fmla="*/ 203 h 238"/>
                <a:gd name="T4" fmla="*/ 28 w 219"/>
                <a:gd name="T5" fmla="*/ 0 h 238"/>
                <a:gd name="T6" fmla="*/ 219 w 219"/>
                <a:gd name="T7" fmla="*/ 40 h 238"/>
                <a:gd name="T8" fmla="*/ 162 w 219"/>
                <a:gd name="T9" fmla="*/ 238 h 238"/>
                <a:gd name="T10" fmla="*/ 0 w 219"/>
                <a:gd name="T11" fmla="*/ 203 h 238"/>
              </a:gdLst>
              <a:ahLst/>
              <a:cxnLst>
                <a:cxn ang="0">
                  <a:pos x="T0" y="T1"/>
                </a:cxn>
                <a:cxn ang="0">
                  <a:pos x="T2" y="T3"/>
                </a:cxn>
                <a:cxn ang="0">
                  <a:pos x="T4" y="T5"/>
                </a:cxn>
                <a:cxn ang="0">
                  <a:pos x="T6" y="T7"/>
                </a:cxn>
                <a:cxn ang="0">
                  <a:pos x="T8" y="T9"/>
                </a:cxn>
                <a:cxn ang="0">
                  <a:pos x="T10" y="T11"/>
                </a:cxn>
              </a:cxnLst>
              <a:rect l="0" t="0" r="r" b="b"/>
              <a:pathLst>
                <a:path w="219" h="238">
                  <a:moveTo>
                    <a:pt x="0" y="203"/>
                  </a:moveTo>
                  <a:lnTo>
                    <a:pt x="0" y="203"/>
                  </a:lnTo>
                  <a:lnTo>
                    <a:pt x="28" y="0"/>
                  </a:lnTo>
                  <a:cubicBezTo>
                    <a:pt x="93" y="9"/>
                    <a:pt x="157" y="22"/>
                    <a:pt x="219" y="40"/>
                  </a:cubicBezTo>
                  <a:lnTo>
                    <a:pt x="162" y="238"/>
                  </a:lnTo>
                  <a:cubicBezTo>
                    <a:pt x="110" y="223"/>
                    <a:pt x="56" y="211"/>
                    <a:pt x="0"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95" name="Freeform 354">
              <a:extLst>
                <a:ext uri="{FF2B5EF4-FFF2-40B4-BE49-F238E27FC236}">
                  <a16:creationId xmlns:a16="http://schemas.microsoft.com/office/drawing/2014/main" id="{BA29B36F-9D73-E7F9-E228-2F182FC74F43}"/>
                </a:ext>
              </a:extLst>
            </p:cNvPr>
            <p:cNvSpPr>
              <a:spLocks/>
            </p:cNvSpPr>
            <p:nvPr/>
          </p:nvSpPr>
          <p:spPr bwMode="auto">
            <a:xfrm>
              <a:off x="6863009" y="2400851"/>
              <a:ext cx="332757" cy="366761"/>
            </a:xfrm>
            <a:custGeom>
              <a:avLst/>
              <a:gdLst>
                <a:gd name="T0" fmla="*/ 0 w 228"/>
                <a:gd name="T1" fmla="*/ 196 h 251"/>
                <a:gd name="T2" fmla="*/ 0 w 228"/>
                <a:gd name="T3" fmla="*/ 196 h 251"/>
                <a:gd name="T4" fmla="*/ 61 w 228"/>
                <a:gd name="T5" fmla="*/ 0 h 251"/>
                <a:gd name="T6" fmla="*/ 228 w 228"/>
                <a:gd name="T7" fmla="*/ 62 h 251"/>
                <a:gd name="T8" fmla="*/ 147 w 228"/>
                <a:gd name="T9" fmla="*/ 251 h 251"/>
                <a:gd name="T10" fmla="*/ 0 w 228"/>
                <a:gd name="T11" fmla="*/ 196 h 251"/>
              </a:gdLst>
              <a:ahLst/>
              <a:cxnLst>
                <a:cxn ang="0">
                  <a:pos x="T0" y="T1"/>
                </a:cxn>
                <a:cxn ang="0">
                  <a:pos x="T2" y="T3"/>
                </a:cxn>
                <a:cxn ang="0">
                  <a:pos x="T4" y="T5"/>
                </a:cxn>
                <a:cxn ang="0">
                  <a:pos x="T6" y="T7"/>
                </a:cxn>
                <a:cxn ang="0">
                  <a:pos x="T8" y="T9"/>
                </a:cxn>
                <a:cxn ang="0">
                  <a:pos x="T10" y="T11"/>
                </a:cxn>
              </a:cxnLst>
              <a:rect l="0" t="0" r="r" b="b"/>
              <a:pathLst>
                <a:path w="228" h="251">
                  <a:moveTo>
                    <a:pt x="0" y="196"/>
                  </a:moveTo>
                  <a:lnTo>
                    <a:pt x="0" y="196"/>
                  </a:lnTo>
                  <a:lnTo>
                    <a:pt x="61" y="0"/>
                  </a:lnTo>
                  <a:cubicBezTo>
                    <a:pt x="118" y="18"/>
                    <a:pt x="174" y="39"/>
                    <a:pt x="228" y="62"/>
                  </a:cubicBezTo>
                  <a:lnTo>
                    <a:pt x="147" y="251"/>
                  </a:lnTo>
                  <a:cubicBezTo>
                    <a:pt x="99" y="230"/>
                    <a:pt x="50" y="212"/>
                    <a:pt x="0" y="1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96" name="Freeform 356">
              <a:extLst>
                <a:ext uri="{FF2B5EF4-FFF2-40B4-BE49-F238E27FC236}">
                  <a16:creationId xmlns:a16="http://schemas.microsoft.com/office/drawing/2014/main" id="{9E312A63-71C0-405B-096A-142DBC7C38A4}"/>
                </a:ext>
              </a:extLst>
            </p:cNvPr>
            <p:cNvSpPr>
              <a:spLocks/>
            </p:cNvSpPr>
            <p:nvPr/>
          </p:nvSpPr>
          <p:spPr bwMode="auto">
            <a:xfrm>
              <a:off x="7467798" y="2738466"/>
              <a:ext cx="352188" cy="371619"/>
            </a:xfrm>
            <a:custGeom>
              <a:avLst/>
              <a:gdLst>
                <a:gd name="T0" fmla="*/ 0 w 242"/>
                <a:gd name="T1" fmla="*/ 168 h 253"/>
                <a:gd name="T2" fmla="*/ 0 w 242"/>
                <a:gd name="T3" fmla="*/ 168 h 253"/>
                <a:gd name="T4" fmla="*/ 118 w 242"/>
                <a:gd name="T5" fmla="*/ 0 h 253"/>
                <a:gd name="T6" fmla="*/ 242 w 242"/>
                <a:gd name="T7" fmla="*/ 96 h 253"/>
                <a:gd name="T8" fmla="*/ 109 w 242"/>
                <a:gd name="T9" fmla="*/ 253 h 253"/>
                <a:gd name="T10" fmla="*/ 0 w 242"/>
                <a:gd name="T11" fmla="*/ 168 h 253"/>
              </a:gdLst>
              <a:ahLst/>
              <a:cxnLst>
                <a:cxn ang="0">
                  <a:pos x="T0" y="T1"/>
                </a:cxn>
                <a:cxn ang="0">
                  <a:pos x="T2" y="T3"/>
                </a:cxn>
                <a:cxn ang="0">
                  <a:pos x="T4" y="T5"/>
                </a:cxn>
                <a:cxn ang="0">
                  <a:pos x="T6" y="T7"/>
                </a:cxn>
                <a:cxn ang="0">
                  <a:pos x="T8" y="T9"/>
                </a:cxn>
                <a:cxn ang="0">
                  <a:pos x="T10" y="T11"/>
                </a:cxn>
              </a:cxnLst>
              <a:rect l="0" t="0" r="r" b="b"/>
              <a:pathLst>
                <a:path w="242" h="253">
                  <a:moveTo>
                    <a:pt x="0" y="168"/>
                  </a:moveTo>
                  <a:lnTo>
                    <a:pt x="0" y="168"/>
                  </a:lnTo>
                  <a:lnTo>
                    <a:pt x="118" y="0"/>
                  </a:lnTo>
                  <a:cubicBezTo>
                    <a:pt x="161" y="30"/>
                    <a:pt x="202" y="62"/>
                    <a:pt x="242" y="96"/>
                  </a:cubicBezTo>
                  <a:lnTo>
                    <a:pt x="109" y="253"/>
                  </a:lnTo>
                  <a:cubicBezTo>
                    <a:pt x="74" y="223"/>
                    <a:pt x="38" y="195"/>
                    <a:pt x="0" y="16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97" name="Freeform 358">
              <a:extLst>
                <a:ext uri="{FF2B5EF4-FFF2-40B4-BE49-F238E27FC236}">
                  <a16:creationId xmlns:a16="http://schemas.microsoft.com/office/drawing/2014/main" id="{7A282A59-A36A-B048-F857-DC832F08B9F3}"/>
                </a:ext>
              </a:extLst>
            </p:cNvPr>
            <p:cNvSpPr>
              <a:spLocks/>
            </p:cNvSpPr>
            <p:nvPr/>
          </p:nvSpPr>
          <p:spPr bwMode="auto">
            <a:xfrm>
              <a:off x="6644410" y="2335273"/>
              <a:ext cx="308468" cy="352188"/>
            </a:xfrm>
            <a:custGeom>
              <a:avLst/>
              <a:gdLst>
                <a:gd name="T0" fmla="*/ 0 w 211"/>
                <a:gd name="T1" fmla="*/ 202 h 240"/>
                <a:gd name="T2" fmla="*/ 0 w 211"/>
                <a:gd name="T3" fmla="*/ 202 h 240"/>
                <a:gd name="T4" fmla="*/ 40 w 211"/>
                <a:gd name="T5" fmla="*/ 0 h 240"/>
                <a:gd name="T6" fmla="*/ 211 w 211"/>
                <a:gd name="T7" fmla="*/ 44 h 240"/>
                <a:gd name="T8" fmla="*/ 150 w 211"/>
                <a:gd name="T9" fmla="*/ 240 h 240"/>
                <a:gd name="T10" fmla="*/ 0 w 211"/>
                <a:gd name="T11" fmla="*/ 202 h 240"/>
              </a:gdLst>
              <a:ahLst/>
              <a:cxnLst>
                <a:cxn ang="0">
                  <a:pos x="T0" y="T1"/>
                </a:cxn>
                <a:cxn ang="0">
                  <a:pos x="T2" y="T3"/>
                </a:cxn>
                <a:cxn ang="0">
                  <a:pos x="T4" y="T5"/>
                </a:cxn>
                <a:cxn ang="0">
                  <a:pos x="T6" y="T7"/>
                </a:cxn>
                <a:cxn ang="0">
                  <a:pos x="T8" y="T9"/>
                </a:cxn>
                <a:cxn ang="0">
                  <a:pos x="T10" y="T11"/>
                </a:cxn>
              </a:cxnLst>
              <a:rect l="0" t="0" r="r" b="b"/>
              <a:pathLst>
                <a:path w="211" h="240">
                  <a:moveTo>
                    <a:pt x="0" y="202"/>
                  </a:moveTo>
                  <a:lnTo>
                    <a:pt x="0" y="202"/>
                  </a:lnTo>
                  <a:lnTo>
                    <a:pt x="40" y="0"/>
                  </a:lnTo>
                  <a:cubicBezTo>
                    <a:pt x="98" y="12"/>
                    <a:pt x="155" y="27"/>
                    <a:pt x="211" y="44"/>
                  </a:cubicBezTo>
                  <a:lnTo>
                    <a:pt x="150" y="240"/>
                  </a:lnTo>
                  <a:cubicBezTo>
                    <a:pt x="101" y="225"/>
                    <a:pt x="51" y="212"/>
                    <a:pt x="0" y="2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98" name="Freeform 360">
              <a:extLst>
                <a:ext uri="{FF2B5EF4-FFF2-40B4-BE49-F238E27FC236}">
                  <a16:creationId xmlns:a16="http://schemas.microsoft.com/office/drawing/2014/main" id="{52EA4A1C-B293-3678-B7BB-72B070E931AB}"/>
                </a:ext>
              </a:extLst>
            </p:cNvPr>
            <p:cNvSpPr>
              <a:spLocks/>
            </p:cNvSpPr>
            <p:nvPr/>
          </p:nvSpPr>
          <p:spPr bwMode="auto">
            <a:xfrm>
              <a:off x="7280775" y="2604877"/>
              <a:ext cx="357045" cy="381334"/>
            </a:xfrm>
            <a:custGeom>
              <a:avLst/>
              <a:gdLst>
                <a:gd name="T0" fmla="*/ 0 w 246"/>
                <a:gd name="T1" fmla="*/ 180 h 260"/>
                <a:gd name="T2" fmla="*/ 0 w 246"/>
                <a:gd name="T3" fmla="*/ 180 h 260"/>
                <a:gd name="T4" fmla="*/ 101 w 246"/>
                <a:gd name="T5" fmla="*/ 0 h 260"/>
                <a:gd name="T6" fmla="*/ 246 w 246"/>
                <a:gd name="T7" fmla="*/ 92 h 260"/>
                <a:gd name="T8" fmla="*/ 128 w 246"/>
                <a:gd name="T9" fmla="*/ 260 h 260"/>
                <a:gd name="T10" fmla="*/ 0 w 246"/>
                <a:gd name="T11" fmla="*/ 180 h 260"/>
              </a:gdLst>
              <a:ahLst/>
              <a:cxnLst>
                <a:cxn ang="0">
                  <a:pos x="T0" y="T1"/>
                </a:cxn>
                <a:cxn ang="0">
                  <a:pos x="T2" y="T3"/>
                </a:cxn>
                <a:cxn ang="0">
                  <a:pos x="T4" y="T5"/>
                </a:cxn>
                <a:cxn ang="0">
                  <a:pos x="T6" y="T7"/>
                </a:cxn>
                <a:cxn ang="0">
                  <a:pos x="T8" y="T9"/>
                </a:cxn>
                <a:cxn ang="0">
                  <a:pos x="T10" y="T11"/>
                </a:cxn>
              </a:cxnLst>
              <a:rect l="0" t="0" r="r" b="b"/>
              <a:pathLst>
                <a:path w="246" h="260">
                  <a:moveTo>
                    <a:pt x="0" y="180"/>
                  </a:moveTo>
                  <a:lnTo>
                    <a:pt x="0" y="180"/>
                  </a:lnTo>
                  <a:lnTo>
                    <a:pt x="101" y="0"/>
                  </a:lnTo>
                  <a:cubicBezTo>
                    <a:pt x="151" y="29"/>
                    <a:pt x="199" y="59"/>
                    <a:pt x="246" y="92"/>
                  </a:cubicBezTo>
                  <a:lnTo>
                    <a:pt x="128" y="260"/>
                  </a:lnTo>
                  <a:cubicBezTo>
                    <a:pt x="87" y="231"/>
                    <a:pt x="44" y="205"/>
                    <a:pt x="0"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99" name="Freeform 362">
              <a:extLst>
                <a:ext uri="{FF2B5EF4-FFF2-40B4-BE49-F238E27FC236}">
                  <a16:creationId xmlns:a16="http://schemas.microsoft.com/office/drawing/2014/main" id="{3D924B40-1F3A-F8D4-5FFD-AFBDA9D63AC2}"/>
                </a:ext>
              </a:extLst>
            </p:cNvPr>
            <p:cNvSpPr>
              <a:spLocks/>
            </p:cNvSpPr>
            <p:nvPr/>
          </p:nvSpPr>
          <p:spPr bwMode="auto">
            <a:xfrm>
              <a:off x="7076750" y="2490721"/>
              <a:ext cx="349758" cy="376476"/>
            </a:xfrm>
            <a:custGeom>
              <a:avLst/>
              <a:gdLst>
                <a:gd name="T0" fmla="*/ 0 w 240"/>
                <a:gd name="T1" fmla="*/ 189 h 258"/>
                <a:gd name="T2" fmla="*/ 0 w 240"/>
                <a:gd name="T3" fmla="*/ 189 h 258"/>
                <a:gd name="T4" fmla="*/ 81 w 240"/>
                <a:gd name="T5" fmla="*/ 0 h 258"/>
                <a:gd name="T6" fmla="*/ 240 w 240"/>
                <a:gd name="T7" fmla="*/ 79 h 258"/>
                <a:gd name="T8" fmla="*/ 139 w 240"/>
                <a:gd name="T9" fmla="*/ 258 h 258"/>
                <a:gd name="T10" fmla="*/ 0 w 240"/>
                <a:gd name="T11" fmla="*/ 189 h 258"/>
              </a:gdLst>
              <a:ahLst/>
              <a:cxnLst>
                <a:cxn ang="0">
                  <a:pos x="T0" y="T1"/>
                </a:cxn>
                <a:cxn ang="0">
                  <a:pos x="T2" y="T3"/>
                </a:cxn>
                <a:cxn ang="0">
                  <a:pos x="T4" y="T5"/>
                </a:cxn>
                <a:cxn ang="0">
                  <a:pos x="T6" y="T7"/>
                </a:cxn>
                <a:cxn ang="0">
                  <a:pos x="T8" y="T9"/>
                </a:cxn>
                <a:cxn ang="0">
                  <a:pos x="T10" y="T11"/>
                </a:cxn>
              </a:cxnLst>
              <a:rect l="0" t="0" r="r" b="b"/>
              <a:pathLst>
                <a:path w="240" h="258">
                  <a:moveTo>
                    <a:pt x="0" y="189"/>
                  </a:moveTo>
                  <a:lnTo>
                    <a:pt x="0" y="189"/>
                  </a:lnTo>
                  <a:lnTo>
                    <a:pt x="81" y="0"/>
                  </a:lnTo>
                  <a:cubicBezTo>
                    <a:pt x="136" y="24"/>
                    <a:pt x="188" y="50"/>
                    <a:pt x="240" y="79"/>
                  </a:cubicBezTo>
                  <a:lnTo>
                    <a:pt x="139" y="258"/>
                  </a:lnTo>
                  <a:cubicBezTo>
                    <a:pt x="94" y="233"/>
                    <a:pt x="48" y="210"/>
                    <a:pt x="0" y="18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00" name="Freeform 364">
              <a:extLst>
                <a:ext uri="{FF2B5EF4-FFF2-40B4-BE49-F238E27FC236}">
                  <a16:creationId xmlns:a16="http://schemas.microsoft.com/office/drawing/2014/main" id="{4DB4DB0E-1822-52C2-A522-EECBE9509CCD}"/>
                </a:ext>
              </a:extLst>
            </p:cNvPr>
            <p:cNvSpPr>
              <a:spLocks/>
            </p:cNvSpPr>
            <p:nvPr/>
          </p:nvSpPr>
          <p:spPr bwMode="auto">
            <a:xfrm>
              <a:off x="5859883" y="5155196"/>
              <a:ext cx="242887" cy="301181"/>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01" name="Freeform 366">
              <a:extLst>
                <a:ext uri="{FF2B5EF4-FFF2-40B4-BE49-F238E27FC236}">
                  <a16:creationId xmlns:a16="http://schemas.microsoft.com/office/drawing/2014/main" id="{272E397B-F96C-79BD-4D76-82A672E2EA74}"/>
                </a:ext>
              </a:extLst>
            </p:cNvPr>
            <p:cNvSpPr>
              <a:spLocks/>
            </p:cNvSpPr>
            <p:nvPr/>
          </p:nvSpPr>
          <p:spPr bwMode="auto">
            <a:xfrm>
              <a:off x="6345658" y="5155196"/>
              <a:ext cx="240459" cy="301181"/>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02" name="Freeform 368">
              <a:extLst>
                <a:ext uri="{FF2B5EF4-FFF2-40B4-BE49-F238E27FC236}">
                  <a16:creationId xmlns:a16="http://schemas.microsoft.com/office/drawing/2014/main" id="{D5FD54FE-01D0-DFC3-2D08-78A017ECACE5}"/>
                </a:ext>
              </a:extLst>
            </p:cNvPr>
            <p:cNvSpPr>
              <a:spLocks/>
            </p:cNvSpPr>
            <p:nvPr/>
          </p:nvSpPr>
          <p:spPr bwMode="auto">
            <a:xfrm>
              <a:off x="6102770" y="5155196"/>
              <a:ext cx="242887" cy="301181"/>
            </a:xfrm>
            <a:custGeom>
              <a:avLst/>
              <a:gdLst>
                <a:gd name="T0" fmla="*/ 167 w 167"/>
                <a:gd name="T1" fmla="*/ 206 h 206"/>
                <a:gd name="T2" fmla="*/ 167 w 167"/>
                <a:gd name="T3" fmla="*/ 206 h 206"/>
                <a:gd name="T4" fmla="*/ 0 w 167"/>
                <a:gd name="T5" fmla="*/ 206 h 206"/>
                <a:gd name="T6" fmla="*/ 0 w 167"/>
                <a:gd name="T7" fmla="*/ 0 h 206"/>
                <a:gd name="T8" fmla="*/ 167 w 167"/>
                <a:gd name="T9" fmla="*/ 0 h 206"/>
                <a:gd name="T10" fmla="*/ 167 w 167"/>
                <a:gd name="T11" fmla="*/ 206 h 206"/>
              </a:gdLst>
              <a:ahLst/>
              <a:cxnLst>
                <a:cxn ang="0">
                  <a:pos x="T0" y="T1"/>
                </a:cxn>
                <a:cxn ang="0">
                  <a:pos x="T2" y="T3"/>
                </a:cxn>
                <a:cxn ang="0">
                  <a:pos x="T4" y="T5"/>
                </a:cxn>
                <a:cxn ang="0">
                  <a:pos x="T6" y="T7"/>
                </a:cxn>
                <a:cxn ang="0">
                  <a:pos x="T8" y="T9"/>
                </a:cxn>
                <a:cxn ang="0">
                  <a:pos x="T10" y="T11"/>
                </a:cxn>
              </a:cxnLst>
              <a:rect l="0" t="0" r="r" b="b"/>
              <a:pathLst>
                <a:path w="167" h="206">
                  <a:moveTo>
                    <a:pt x="167" y="206"/>
                  </a:moveTo>
                  <a:lnTo>
                    <a:pt x="167" y="206"/>
                  </a:lnTo>
                  <a:lnTo>
                    <a:pt x="0" y="206"/>
                  </a:lnTo>
                  <a:lnTo>
                    <a:pt x="0" y="0"/>
                  </a:lnTo>
                  <a:lnTo>
                    <a:pt x="167" y="0"/>
                  </a:lnTo>
                  <a:lnTo>
                    <a:pt x="167"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03" name="Freeform 370">
              <a:extLst>
                <a:ext uri="{FF2B5EF4-FFF2-40B4-BE49-F238E27FC236}">
                  <a16:creationId xmlns:a16="http://schemas.microsoft.com/office/drawing/2014/main" id="{8DC3412F-D104-D24D-7F57-83D9E72DE91D}"/>
                </a:ext>
              </a:extLst>
            </p:cNvPr>
            <p:cNvSpPr>
              <a:spLocks/>
            </p:cNvSpPr>
            <p:nvPr/>
          </p:nvSpPr>
          <p:spPr bwMode="auto">
            <a:xfrm>
              <a:off x="6586117" y="6197184"/>
              <a:ext cx="242887" cy="303610"/>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04" name="Freeform 374">
              <a:extLst>
                <a:ext uri="{FF2B5EF4-FFF2-40B4-BE49-F238E27FC236}">
                  <a16:creationId xmlns:a16="http://schemas.microsoft.com/office/drawing/2014/main" id="{5D208298-487B-67D8-616E-D15D60E49E52}"/>
                </a:ext>
              </a:extLst>
            </p:cNvPr>
            <p:cNvSpPr>
              <a:spLocks/>
            </p:cNvSpPr>
            <p:nvPr/>
          </p:nvSpPr>
          <p:spPr bwMode="auto">
            <a:xfrm>
              <a:off x="4621157" y="1995230"/>
              <a:ext cx="335185" cy="369189"/>
            </a:xfrm>
            <a:custGeom>
              <a:avLst/>
              <a:gdLst>
                <a:gd name="T0" fmla="*/ 229 w 229"/>
                <a:gd name="T1" fmla="*/ 190 h 253"/>
                <a:gd name="T2" fmla="*/ 229 w 229"/>
                <a:gd name="T3" fmla="*/ 190 h 253"/>
                <a:gd name="T4" fmla="*/ 150 w 229"/>
                <a:gd name="T5" fmla="*/ 0 h 253"/>
                <a:gd name="T6" fmla="*/ 0 w 229"/>
                <a:gd name="T7" fmla="*/ 70 h 253"/>
                <a:gd name="T8" fmla="*/ 94 w 229"/>
                <a:gd name="T9" fmla="*/ 253 h 253"/>
                <a:gd name="T10" fmla="*/ 229 w 229"/>
                <a:gd name="T11" fmla="*/ 190 h 253"/>
              </a:gdLst>
              <a:ahLst/>
              <a:cxnLst>
                <a:cxn ang="0">
                  <a:pos x="T0" y="T1"/>
                </a:cxn>
                <a:cxn ang="0">
                  <a:pos x="T2" y="T3"/>
                </a:cxn>
                <a:cxn ang="0">
                  <a:pos x="T4" y="T5"/>
                </a:cxn>
                <a:cxn ang="0">
                  <a:pos x="T6" y="T7"/>
                </a:cxn>
                <a:cxn ang="0">
                  <a:pos x="T8" y="T9"/>
                </a:cxn>
                <a:cxn ang="0">
                  <a:pos x="T10" y="T11"/>
                </a:cxn>
              </a:cxnLst>
              <a:rect l="0" t="0" r="r" b="b"/>
              <a:pathLst>
                <a:path w="229" h="253">
                  <a:moveTo>
                    <a:pt x="229" y="190"/>
                  </a:moveTo>
                  <a:lnTo>
                    <a:pt x="229" y="190"/>
                  </a:lnTo>
                  <a:lnTo>
                    <a:pt x="150" y="0"/>
                  </a:lnTo>
                  <a:cubicBezTo>
                    <a:pt x="99" y="22"/>
                    <a:pt x="49" y="45"/>
                    <a:pt x="0" y="70"/>
                  </a:cubicBezTo>
                  <a:lnTo>
                    <a:pt x="94" y="253"/>
                  </a:lnTo>
                  <a:cubicBezTo>
                    <a:pt x="138" y="231"/>
                    <a:pt x="183" y="210"/>
                    <a:pt x="229" y="19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05" name="Freeform 376">
              <a:extLst>
                <a:ext uri="{FF2B5EF4-FFF2-40B4-BE49-F238E27FC236}">
                  <a16:creationId xmlns:a16="http://schemas.microsoft.com/office/drawing/2014/main" id="{53B6C5EE-516F-8685-CAA7-E81CAC3AB5E6}"/>
                </a:ext>
              </a:extLst>
            </p:cNvPr>
            <p:cNvSpPr>
              <a:spLocks/>
            </p:cNvSpPr>
            <p:nvPr/>
          </p:nvSpPr>
          <p:spPr bwMode="auto">
            <a:xfrm>
              <a:off x="4047942" y="2342558"/>
              <a:ext cx="352188" cy="369189"/>
            </a:xfrm>
            <a:custGeom>
              <a:avLst/>
              <a:gdLst>
                <a:gd name="T0" fmla="*/ 242 w 242"/>
                <a:gd name="T1" fmla="*/ 166 h 252"/>
                <a:gd name="T2" fmla="*/ 242 w 242"/>
                <a:gd name="T3" fmla="*/ 166 h 252"/>
                <a:gd name="T4" fmla="*/ 121 w 242"/>
                <a:gd name="T5" fmla="*/ 0 h 252"/>
                <a:gd name="T6" fmla="*/ 0 w 242"/>
                <a:gd name="T7" fmla="*/ 95 h 252"/>
                <a:gd name="T8" fmla="*/ 133 w 242"/>
                <a:gd name="T9" fmla="*/ 252 h 252"/>
                <a:gd name="T10" fmla="*/ 242 w 242"/>
                <a:gd name="T11" fmla="*/ 166 h 252"/>
              </a:gdLst>
              <a:ahLst/>
              <a:cxnLst>
                <a:cxn ang="0">
                  <a:pos x="T0" y="T1"/>
                </a:cxn>
                <a:cxn ang="0">
                  <a:pos x="T2" y="T3"/>
                </a:cxn>
                <a:cxn ang="0">
                  <a:pos x="T4" y="T5"/>
                </a:cxn>
                <a:cxn ang="0">
                  <a:pos x="T6" y="T7"/>
                </a:cxn>
                <a:cxn ang="0">
                  <a:pos x="T8" y="T9"/>
                </a:cxn>
                <a:cxn ang="0">
                  <a:pos x="T10" y="T11"/>
                </a:cxn>
              </a:cxnLst>
              <a:rect l="0" t="0" r="r" b="b"/>
              <a:pathLst>
                <a:path w="242" h="252">
                  <a:moveTo>
                    <a:pt x="242" y="166"/>
                  </a:moveTo>
                  <a:lnTo>
                    <a:pt x="242" y="166"/>
                  </a:lnTo>
                  <a:lnTo>
                    <a:pt x="121" y="0"/>
                  </a:lnTo>
                  <a:cubicBezTo>
                    <a:pt x="80" y="30"/>
                    <a:pt x="39" y="62"/>
                    <a:pt x="0" y="95"/>
                  </a:cubicBezTo>
                  <a:lnTo>
                    <a:pt x="133" y="252"/>
                  </a:lnTo>
                  <a:cubicBezTo>
                    <a:pt x="168" y="222"/>
                    <a:pt x="205" y="193"/>
                    <a:pt x="242" y="16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06" name="Freeform 378">
              <a:extLst>
                <a:ext uri="{FF2B5EF4-FFF2-40B4-BE49-F238E27FC236}">
                  <a16:creationId xmlns:a16="http://schemas.microsoft.com/office/drawing/2014/main" id="{93B5AFE6-1B9D-45DB-296B-E6C8590E69B0}"/>
                </a:ext>
              </a:extLst>
            </p:cNvPr>
            <p:cNvSpPr>
              <a:spLocks/>
            </p:cNvSpPr>
            <p:nvPr/>
          </p:nvSpPr>
          <p:spPr bwMode="auto">
            <a:xfrm>
              <a:off x="4414703" y="2097243"/>
              <a:ext cx="344900" cy="374047"/>
            </a:xfrm>
            <a:custGeom>
              <a:avLst/>
              <a:gdLst>
                <a:gd name="T0" fmla="*/ 235 w 235"/>
                <a:gd name="T1" fmla="*/ 183 h 255"/>
                <a:gd name="T2" fmla="*/ 235 w 235"/>
                <a:gd name="T3" fmla="*/ 183 h 255"/>
                <a:gd name="T4" fmla="*/ 141 w 235"/>
                <a:gd name="T5" fmla="*/ 0 h 255"/>
                <a:gd name="T6" fmla="*/ 0 w 235"/>
                <a:gd name="T7" fmla="*/ 80 h 255"/>
                <a:gd name="T8" fmla="*/ 107 w 235"/>
                <a:gd name="T9" fmla="*/ 255 h 255"/>
                <a:gd name="T10" fmla="*/ 235 w 235"/>
                <a:gd name="T11" fmla="*/ 183 h 255"/>
              </a:gdLst>
              <a:ahLst/>
              <a:cxnLst>
                <a:cxn ang="0">
                  <a:pos x="T0" y="T1"/>
                </a:cxn>
                <a:cxn ang="0">
                  <a:pos x="T2" y="T3"/>
                </a:cxn>
                <a:cxn ang="0">
                  <a:pos x="T4" y="T5"/>
                </a:cxn>
                <a:cxn ang="0">
                  <a:pos x="T6" y="T7"/>
                </a:cxn>
                <a:cxn ang="0">
                  <a:pos x="T8" y="T9"/>
                </a:cxn>
                <a:cxn ang="0">
                  <a:pos x="T10" y="T11"/>
                </a:cxn>
              </a:cxnLst>
              <a:rect l="0" t="0" r="r" b="b"/>
              <a:pathLst>
                <a:path w="235" h="255">
                  <a:moveTo>
                    <a:pt x="235" y="183"/>
                  </a:moveTo>
                  <a:lnTo>
                    <a:pt x="235" y="183"/>
                  </a:lnTo>
                  <a:lnTo>
                    <a:pt x="141" y="0"/>
                  </a:lnTo>
                  <a:cubicBezTo>
                    <a:pt x="93" y="25"/>
                    <a:pt x="46" y="52"/>
                    <a:pt x="0" y="80"/>
                  </a:cubicBezTo>
                  <a:lnTo>
                    <a:pt x="107" y="255"/>
                  </a:lnTo>
                  <a:cubicBezTo>
                    <a:pt x="149" y="229"/>
                    <a:pt x="191" y="206"/>
                    <a:pt x="235" y="18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07" name="Freeform 380">
              <a:extLst>
                <a:ext uri="{FF2B5EF4-FFF2-40B4-BE49-F238E27FC236}">
                  <a16:creationId xmlns:a16="http://schemas.microsoft.com/office/drawing/2014/main" id="{87E10DC6-6CCE-CB2E-2BB8-42E873A138ED}"/>
                </a:ext>
              </a:extLst>
            </p:cNvPr>
            <p:cNvSpPr>
              <a:spLocks/>
            </p:cNvSpPr>
            <p:nvPr/>
          </p:nvSpPr>
          <p:spPr bwMode="auto">
            <a:xfrm>
              <a:off x="4225251" y="2213829"/>
              <a:ext cx="347330" cy="371619"/>
            </a:xfrm>
            <a:custGeom>
              <a:avLst/>
              <a:gdLst>
                <a:gd name="T0" fmla="*/ 238 w 238"/>
                <a:gd name="T1" fmla="*/ 175 h 254"/>
                <a:gd name="T2" fmla="*/ 238 w 238"/>
                <a:gd name="T3" fmla="*/ 175 h 254"/>
                <a:gd name="T4" fmla="*/ 131 w 238"/>
                <a:gd name="T5" fmla="*/ 0 h 254"/>
                <a:gd name="T6" fmla="*/ 0 w 238"/>
                <a:gd name="T7" fmla="*/ 88 h 254"/>
                <a:gd name="T8" fmla="*/ 121 w 238"/>
                <a:gd name="T9" fmla="*/ 254 h 254"/>
                <a:gd name="T10" fmla="*/ 238 w 238"/>
                <a:gd name="T11" fmla="*/ 175 h 254"/>
              </a:gdLst>
              <a:ahLst/>
              <a:cxnLst>
                <a:cxn ang="0">
                  <a:pos x="T0" y="T1"/>
                </a:cxn>
                <a:cxn ang="0">
                  <a:pos x="T2" y="T3"/>
                </a:cxn>
                <a:cxn ang="0">
                  <a:pos x="T4" y="T5"/>
                </a:cxn>
                <a:cxn ang="0">
                  <a:pos x="T6" y="T7"/>
                </a:cxn>
                <a:cxn ang="0">
                  <a:pos x="T8" y="T9"/>
                </a:cxn>
                <a:cxn ang="0">
                  <a:pos x="T10" y="T11"/>
                </a:cxn>
              </a:cxnLst>
              <a:rect l="0" t="0" r="r" b="b"/>
              <a:pathLst>
                <a:path w="238" h="254">
                  <a:moveTo>
                    <a:pt x="238" y="175"/>
                  </a:moveTo>
                  <a:lnTo>
                    <a:pt x="238" y="175"/>
                  </a:lnTo>
                  <a:lnTo>
                    <a:pt x="131" y="0"/>
                  </a:lnTo>
                  <a:cubicBezTo>
                    <a:pt x="86" y="28"/>
                    <a:pt x="43" y="57"/>
                    <a:pt x="0" y="88"/>
                  </a:cubicBezTo>
                  <a:lnTo>
                    <a:pt x="121" y="254"/>
                  </a:lnTo>
                  <a:cubicBezTo>
                    <a:pt x="159" y="226"/>
                    <a:pt x="198" y="200"/>
                    <a:pt x="238" y="17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08" name="Freeform 382">
              <a:extLst>
                <a:ext uri="{FF2B5EF4-FFF2-40B4-BE49-F238E27FC236}">
                  <a16:creationId xmlns:a16="http://schemas.microsoft.com/office/drawing/2014/main" id="{C63E68BC-5C4F-6456-8158-15AE458778CD}"/>
                </a:ext>
              </a:extLst>
            </p:cNvPr>
            <p:cNvSpPr>
              <a:spLocks/>
            </p:cNvSpPr>
            <p:nvPr/>
          </p:nvSpPr>
          <p:spPr bwMode="auto">
            <a:xfrm>
              <a:off x="5301242" y="1800920"/>
              <a:ext cx="281749" cy="337614"/>
            </a:xfrm>
            <a:custGeom>
              <a:avLst/>
              <a:gdLst>
                <a:gd name="T0" fmla="*/ 192 w 192"/>
                <a:gd name="T1" fmla="*/ 203 h 231"/>
                <a:gd name="T2" fmla="*/ 192 w 192"/>
                <a:gd name="T3" fmla="*/ 203 h 231"/>
                <a:gd name="T4" fmla="*/ 160 w 192"/>
                <a:gd name="T5" fmla="*/ 0 h 231"/>
                <a:gd name="T6" fmla="*/ 0 w 192"/>
                <a:gd name="T7" fmla="*/ 31 h 231"/>
                <a:gd name="T8" fmla="*/ 47 w 192"/>
                <a:gd name="T9" fmla="*/ 231 h 231"/>
                <a:gd name="T10" fmla="*/ 192 w 192"/>
                <a:gd name="T11" fmla="*/ 203 h 231"/>
              </a:gdLst>
              <a:ahLst/>
              <a:cxnLst>
                <a:cxn ang="0">
                  <a:pos x="T0" y="T1"/>
                </a:cxn>
                <a:cxn ang="0">
                  <a:pos x="T2" y="T3"/>
                </a:cxn>
                <a:cxn ang="0">
                  <a:pos x="T4" y="T5"/>
                </a:cxn>
                <a:cxn ang="0">
                  <a:pos x="T6" y="T7"/>
                </a:cxn>
                <a:cxn ang="0">
                  <a:pos x="T8" y="T9"/>
                </a:cxn>
                <a:cxn ang="0">
                  <a:pos x="T10" y="T11"/>
                </a:cxn>
              </a:cxnLst>
              <a:rect l="0" t="0" r="r" b="b"/>
              <a:pathLst>
                <a:path w="192" h="231">
                  <a:moveTo>
                    <a:pt x="192" y="203"/>
                  </a:moveTo>
                  <a:lnTo>
                    <a:pt x="192" y="203"/>
                  </a:lnTo>
                  <a:lnTo>
                    <a:pt x="160" y="0"/>
                  </a:lnTo>
                  <a:cubicBezTo>
                    <a:pt x="106" y="8"/>
                    <a:pt x="53" y="19"/>
                    <a:pt x="0" y="31"/>
                  </a:cubicBezTo>
                  <a:lnTo>
                    <a:pt x="47" y="231"/>
                  </a:lnTo>
                  <a:cubicBezTo>
                    <a:pt x="95" y="220"/>
                    <a:pt x="143" y="211"/>
                    <a:pt x="192"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09" name="Freeform 384">
              <a:extLst>
                <a:ext uri="{FF2B5EF4-FFF2-40B4-BE49-F238E27FC236}">
                  <a16:creationId xmlns:a16="http://schemas.microsoft.com/office/drawing/2014/main" id="{94F25477-3A9C-2EAF-D3AF-2FD06F0087A3}"/>
                </a:ext>
              </a:extLst>
            </p:cNvPr>
            <p:cNvSpPr>
              <a:spLocks/>
            </p:cNvSpPr>
            <p:nvPr/>
          </p:nvSpPr>
          <p:spPr bwMode="auto">
            <a:xfrm>
              <a:off x="5068070" y="1844640"/>
              <a:ext cx="303610" cy="352188"/>
            </a:xfrm>
            <a:custGeom>
              <a:avLst/>
              <a:gdLst>
                <a:gd name="T0" fmla="*/ 207 w 207"/>
                <a:gd name="T1" fmla="*/ 200 h 240"/>
                <a:gd name="T2" fmla="*/ 207 w 207"/>
                <a:gd name="T3" fmla="*/ 200 h 240"/>
                <a:gd name="T4" fmla="*/ 160 w 207"/>
                <a:gd name="T5" fmla="*/ 0 h 240"/>
                <a:gd name="T6" fmla="*/ 0 w 207"/>
                <a:gd name="T7" fmla="*/ 45 h 240"/>
                <a:gd name="T8" fmla="*/ 63 w 207"/>
                <a:gd name="T9" fmla="*/ 240 h 240"/>
                <a:gd name="T10" fmla="*/ 207 w 207"/>
                <a:gd name="T11" fmla="*/ 200 h 240"/>
              </a:gdLst>
              <a:ahLst/>
              <a:cxnLst>
                <a:cxn ang="0">
                  <a:pos x="T0" y="T1"/>
                </a:cxn>
                <a:cxn ang="0">
                  <a:pos x="T2" y="T3"/>
                </a:cxn>
                <a:cxn ang="0">
                  <a:pos x="T4" y="T5"/>
                </a:cxn>
                <a:cxn ang="0">
                  <a:pos x="T6" y="T7"/>
                </a:cxn>
                <a:cxn ang="0">
                  <a:pos x="T8" y="T9"/>
                </a:cxn>
                <a:cxn ang="0">
                  <a:pos x="T10" y="T11"/>
                </a:cxn>
              </a:cxnLst>
              <a:rect l="0" t="0" r="r" b="b"/>
              <a:pathLst>
                <a:path w="207" h="240">
                  <a:moveTo>
                    <a:pt x="207" y="200"/>
                  </a:moveTo>
                  <a:lnTo>
                    <a:pt x="207" y="200"/>
                  </a:lnTo>
                  <a:lnTo>
                    <a:pt x="160" y="0"/>
                  </a:lnTo>
                  <a:cubicBezTo>
                    <a:pt x="106" y="13"/>
                    <a:pt x="53" y="28"/>
                    <a:pt x="0" y="45"/>
                  </a:cubicBezTo>
                  <a:lnTo>
                    <a:pt x="63" y="240"/>
                  </a:lnTo>
                  <a:cubicBezTo>
                    <a:pt x="110" y="225"/>
                    <a:pt x="159" y="212"/>
                    <a:pt x="207"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10" name="Freeform 386">
              <a:extLst>
                <a:ext uri="{FF2B5EF4-FFF2-40B4-BE49-F238E27FC236}">
                  <a16:creationId xmlns:a16="http://schemas.microsoft.com/office/drawing/2014/main" id="{D954CFFC-A6D3-96C2-2E28-04AAA0CE5BE9}"/>
                </a:ext>
              </a:extLst>
            </p:cNvPr>
            <p:cNvSpPr>
              <a:spLocks/>
            </p:cNvSpPr>
            <p:nvPr/>
          </p:nvSpPr>
          <p:spPr bwMode="auto">
            <a:xfrm>
              <a:off x="4839755" y="1912648"/>
              <a:ext cx="320611" cy="359474"/>
            </a:xfrm>
            <a:custGeom>
              <a:avLst/>
              <a:gdLst>
                <a:gd name="T0" fmla="*/ 220 w 220"/>
                <a:gd name="T1" fmla="*/ 195 h 247"/>
                <a:gd name="T2" fmla="*/ 220 w 220"/>
                <a:gd name="T3" fmla="*/ 195 h 247"/>
                <a:gd name="T4" fmla="*/ 157 w 220"/>
                <a:gd name="T5" fmla="*/ 0 h 247"/>
                <a:gd name="T6" fmla="*/ 0 w 220"/>
                <a:gd name="T7" fmla="*/ 57 h 247"/>
                <a:gd name="T8" fmla="*/ 79 w 220"/>
                <a:gd name="T9" fmla="*/ 247 h 247"/>
                <a:gd name="T10" fmla="*/ 220 w 220"/>
                <a:gd name="T11" fmla="*/ 195 h 247"/>
              </a:gdLst>
              <a:ahLst/>
              <a:cxnLst>
                <a:cxn ang="0">
                  <a:pos x="T0" y="T1"/>
                </a:cxn>
                <a:cxn ang="0">
                  <a:pos x="T2" y="T3"/>
                </a:cxn>
                <a:cxn ang="0">
                  <a:pos x="T4" y="T5"/>
                </a:cxn>
                <a:cxn ang="0">
                  <a:pos x="T6" y="T7"/>
                </a:cxn>
                <a:cxn ang="0">
                  <a:pos x="T8" y="T9"/>
                </a:cxn>
                <a:cxn ang="0">
                  <a:pos x="T10" y="T11"/>
                </a:cxn>
              </a:cxnLst>
              <a:rect l="0" t="0" r="r" b="b"/>
              <a:pathLst>
                <a:path w="220" h="247">
                  <a:moveTo>
                    <a:pt x="220" y="195"/>
                  </a:moveTo>
                  <a:lnTo>
                    <a:pt x="220" y="195"/>
                  </a:lnTo>
                  <a:lnTo>
                    <a:pt x="157" y="0"/>
                  </a:lnTo>
                  <a:cubicBezTo>
                    <a:pt x="104" y="17"/>
                    <a:pt x="52" y="36"/>
                    <a:pt x="0" y="57"/>
                  </a:cubicBezTo>
                  <a:lnTo>
                    <a:pt x="79" y="247"/>
                  </a:lnTo>
                  <a:cubicBezTo>
                    <a:pt x="125" y="228"/>
                    <a:pt x="172" y="211"/>
                    <a:pt x="220" y="1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11" name="Freeform 388">
              <a:extLst>
                <a:ext uri="{FF2B5EF4-FFF2-40B4-BE49-F238E27FC236}">
                  <a16:creationId xmlns:a16="http://schemas.microsoft.com/office/drawing/2014/main" id="{15B75E0D-1C98-9C82-B152-0D18DC6A40A0}"/>
                </a:ext>
              </a:extLst>
            </p:cNvPr>
            <p:cNvSpPr>
              <a:spLocks/>
            </p:cNvSpPr>
            <p:nvPr/>
          </p:nvSpPr>
          <p:spPr bwMode="auto">
            <a:xfrm>
              <a:off x="5748155" y="1244707"/>
              <a:ext cx="242887" cy="308468"/>
            </a:xfrm>
            <a:custGeom>
              <a:avLst/>
              <a:gdLst>
                <a:gd name="T0" fmla="*/ 168 w 168"/>
                <a:gd name="T1" fmla="*/ 205 h 211"/>
                <a:gd name="T2" fmla="*/ 168 w 168"/>
                <a:gd name="T3" fmla="*/ 205 h 211"/>
                <a:gd name="T4" fmla="*/ 168 w 168"/>
                <a:gd name="T5" fmla="*/ 205 h 211"/>
                <a:gd name="T6" fmla="*/ 168 w 168"/>
                <a:gd name="T7" fmla="*/ 0 h 211"/>
                <a:gd name="T8" fmla="*/ 0 w 168"/>
                <a:gd name="T9" fmla="*/ 6 h 211"/>
                <a:gd name="T10" fmla="*/ 14 w 168"/>
                <a:gd name="T11" fmla="*/ 211 h 211"/>
                <a:gd name="T12" fmla="*/ 168 w 168"/>
                <a:gd name="T13" fmla="*/ 205 h 211"/>
              </a:gdLst>
              <a:ahLst/>
              <a:cxnLst>
                <a:cxn ang="0">
                  <a:pos x="T0" y="T1"/>
                </a:cxn>
                <a:cxn ang="0">
                  <a:pos x="T2" y="T3"/>
                </a:cxn>
                <a:cxn ang="0">
                  <a:pos x="T4" y="T5"/>
                </a:cxn>
                <a:cxn ang="0">
                  <a:pos x="T6" y="T7"/>
                </a:cxn>
                <a:cxn ang="0">
                  <a:pos x="T8" y="T9"/>
                </a:cxn>
                <a:cxn ang="0">
                  <a:pos x="T10" y="T11"/>
                </a:cxn>
                <a:cxn ang="0">
                  <a:pos x="T12" y="T13"/>
                </a:cxn>
              </a:cxnLst>
              <a:rect l="0" t="0" r="r" b="b"/>
              <a:pathLst>
                <a:path w="168" h="211">
                  <a:moveTo>
                    <a:pt x="168" y="205"/>
                  </a:moveTo>
                  <a:lnTo>
                    <a:pt x="168" y="205"/>
                  </a:lnTo>
                  <a:lnTo>
                    <a:pt x="168" y="205"/>
                  </a:lnTo>
                  <a:lnTo>
                    <a:pt x="168" y="0"/>
                  </a:lnTo>
                  <a:cubicBezTo>
                    <a:pt x="111" y="0"/>
                    <a:pt x="55" y="2"/>
                    <a:pt x="0" y="6"/>
                  </a:cubicBezTo>
                  <a:lnTo>
                    <a:pt x="14" y="211"/>
                  </a:lnTo>
                  <a:cubicBezTo>
                    <a:pt x="65" y="207"/>
                    <a:pt x="116" y="205"/>
                    <a:pt x="168"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12" name="Freeform 390">
              <a:extLst>
                <a:ext uri="{FF2B5EF4-FFF2-40B4-BE49-F238E27FC236}">
                  <a16:creationId xmlns:a16="http://schemas.microsoft.com/office/drawing/2014/main" id="{7FEF9E73-F751-2382-19CA-B130FF462686}"/>
                </a:ext>
              </a:extLst>
            </p:cNvPr>
            <p:cNvSpPr>
              <a:spLocks/>
            </p:cNvSpPr>
            <p:nvPr/>
          </p:nvSpPr>
          <p:spPr bwMode="auto">
            <a:xfrm>
              <a:off x="5017064" y="1320003"/>
              <a:ext cx="308468" cy="349758"/>
            </a:xfrm>
            <a:custGeom>
              <a:avLst/>
              <a:gdLst>
                <a:gd name="T0" fmla="*/ 211 w 211"/>
                <a:gd name="T1" fmla="*/ 201 h 239"/>
                <a:gd name="T2" fmla="*/ 211 w 211"/>
                <a:gd name="T3" fmla="*/ 201 h 239"/>
                <a:gd name="T4" fmla="*/ 169 w 211"/>
                <a:gd name="T5" fmla="*/ 0 h 239"/>
                <a:gd name="T6" fmla="*/ 0 w 211"/>
                <a:gd name="T7" fmla="*/ 42 h 239"/>
                <a:gd name="T8" fmla="*/ 57 w 211"/>
                <a:gd name="T9" fmla="*/ 239 h 239"/>
                <a:gd name="T10" fmla="*/ 211 w 211"/>
                <a:gd name="T11" fmla="*/ 201 h 239"/>
              </a:gdLst>
              <a:ahLst/>
              <a:cxnLst>
                <a:cxn ang="0">
                  <a:pos x="T0" y="T1"/>
                </a:cxn>
                <a:cxn ang="0">
                  <a:pos x="T2" y="T3"/>
                </a:cxn>
                <a:cxn ang="0">
                  <a:pos x="T4" y="T5"/>
                </a:cxn>
                <a:cxn ang="0">
                  <a:pos x="T6" y="T7"/>
                </a:cxn>
                <a:cxn ang="0">
                  <a:pos x="T8" y="T9"/>
                </a:cxn>
                <a:cxn ang="0">
                  <a:pos x="T10" y="T11"/>
                </a:cxn>
              </a:cxnLst>
              <a:rect l="0" t="0" r="r" b="b"/>
              <a:pathLst>
                <a:path w="211" h="239">
                  <a:moveTo>
                    <a:pt x="211" y="201"/>
                  </a:moveTo>
                  <a:lnTo>
                    <a:pt x="211" y="201"/>
                  </a:lnTo>
                  <a:lnTo>
                    <a:pt x="169" y="0"/>
                  </a:lnTo>
                  <a:cubicBezTo>
                    <a:pt x="112" y="12"/>
                    <a:pt x="56" y="26"/>
                    <a:pt x="0" y="42"/>
                  </a:cubicBezTo>
                  <a:lnTo>
                    <a:pt x="57" y="239"/>
                  </a:lnTo>
                  <a:cubicBezTo>
                    <a:pt x="108" y="225"/>
                    <a:pt x="159" y="212"/>
                    <a:pt x="211" y="20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13" name="Freeform 392">
              <a:extLst>
                <a:ext uri="{FF2B5EF4-FFF2-40B4-BE49-F238E27FC236}">
                  <a16:creationId xmlns:a16="http://schemas.microsoft.com/office/drawing/2014/main" id="{8BAD368E-09A9-69C2-46F0-DDA8FB786AC9}"/>
                </a:ext>
              </a:extLst>
            </p:cNvPr>
            <p:cNvSpPr>
              <a:spLocks/>
            </p:cNvSpPr>
            <p:nvPr/>
          </p:nvSpPr>
          <p:spPr bwMode="auto">
            <a:xfrm>
              <a:off x="4776605" y="1380724"/>
              <a:ext cx="325469" cy="361903"/>
            </a:xfrm>
            <a:custGeom>
              <a:avLst/>
              <a:gdLst>
                <a:gd name="T0" fmla="*/ 223 w 223"/>
                <a:gd name="T1" fmla="*/ 197 h 247"/>
                <a:gd name="T2" fmla="*/ 223 w 223"/>
                <a:gd name="T3" fmla="*/ 197 h 247"/>
                <a:gd name="T4" fmla="*/ 166 w 223"/>
                <a:gd name="T5" fmla="*/ 0 h 247"/>
                <a:gd name="T6" fmla="*/ 0 w 223"/>
                <a:gd name="T7" fmla="*/ 54 h 247"/>
                <a:gd name="T8" fmla="*/ 71 w 223"/>
                <a:gd name="T9" fmla="*/ 247 h 247"/>
                <a:gd name="T10" fmla="*/ 223 w 223"/>
                <a:gd name="T11" fmla="*/ 197 h 247"/>
              </a:gdLst>
              <a:ahLst/>
              <a:cxnLst>
                <a:cxn ang="0">
                  <a:pos x="T0" y="T1"/>
                </a:cxn>
                <a:cxn ang="0">
                  <a:pos x="T2" y="T3"/>
                </a:cxn>
                <a:cxn ang="0">
                  <a:pos x="T4" y="T5"/>
                </a:cxn>
                <a:cxn ang="0">
                  <a:pos x="T6" y="T7"/>
                </a:cxn>
                <a:cxn ang="0">
                  <a:pos x="T8" y="T9"/>
                </a:cxn>
                <a:cxn ang="0">
                  <a:pos x="T10" y="T11"/>
                </a:cxn>
              </a:cxnLst>
              <a:rect l="0" t="0" r="r" b="b"/>
              <a:pathLst>
                <a:path w="223" h="247">
                  <a:moveTo>
                    <a:pt x="223" y="197"/>
                  </a:moveTo>
                  <a:lnTo>
                    <a:pt x="223" y="197"/>
                  </a:lnTo>
                  <a:lnTo>
                    <a:pt x="166" y="0"/>
                  </a:lnTo>
                  <a:cubicBezTo>
                    <a:pt x="110" y="16"/>
                    <a:pt x="55" y="34"/>
                    <a:pt x="0" y="54"/>
                  </a:cubicBezTo>
                  <a:lnTo>
                    <a:pt x="71" y="247"/>
                  </a:lnTo>
                  <a:cubicBezTo>
                    <a:pt x="121" y="229"/>
                    <a:pt x="172" y="212"/>
                    <a:pt x="223" y="19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14" name="Freeform 394">
              <a:extLst>
                <a:ext uri="{FF2B5EF4-FFF2-40B4-BE49-F238E27FC236}">
                  <a16:creationId xmlns:a16="http://schemas.microsoft.com/office/drawing/2014/main" id="{51B70463-98C4-4C3E-8A64-783271AA853C}"/>
                </a:ext>
              </a:extLst>
            </p:cNvPr>
            <p:cNvSpPr>
              <a:spLocks/>
            </p:cNvSpPr>
            <p:nvPr/>
          </p:nvSpPr>
          <p:spPr bwMode="auto">
            <a:xfrm>
              <a:off x="5507697" y="1251994"/>
              <a:ext cx="259890" cy="323041"/>
            </a:xfrm>
            <a:custGeom>
              <a:avLst/>
              <a:gdLst>
                <a:gd name="T0" fmla="*/ 178 w 178"/>
                <a:gd name="T1" fmla="*/ 205 h 220"/>
                <a:gd name="T2" fmla="*/ 178 w 178"/>
                <a:gd name="T3" fmla="*/ 205 h 220"/>
                <a:gd name="T4" fmla="*/ 164 w 178"/>
                <a:gd name="T5" fmla="*/ 0 h 220"/>
                <a:gd name="T6" fmla="*/ 0 w 178"/>
                <a:gd name="T7" fmla="*/ 16 h 220"/>
                <a:gd name="T8" fmla="*/ 28 w 178"/>
                <a:gd name="T9" fmla="*/ 220 h 220"/>
                <a:gd name="T10" fmla="*/ 178 w 178"/>
                <a:gd name="T11" fmla="*/ 205 h 220"/>
              </a:gdLst>
              <a:ahLst/>
              <a:cxnLst>
                <a:cxn ang="0">
                  <a:pos x="T0" y="T1"/>
                </a:cxn>
                <a:cxn ang="0">
                  <a:pos x="T2" y="T3"/>
                </a:cxn>
                <a:cxn ang="0">
                  <a:pos x="T4" y="T5"/>
                </a:cxn>
                <a:cxn ang="0">
                  <a:pos x="T6" y="T7"/>
                </a:cxn>
                <a:cxn ang="0">
                  <a:pos x="T8" y="T9"/>
                </a:cxn>
                <a:cxn ang="0">
                  <a:pos x="T10" y="T11"/>
                </a:cxn>
              </a:cxnLst>
              <a:rect l="0" t="0" r="r" b="b"/>
              <a:pathLst>
                <a:path w="178" h="220">
                  <a:moveTo>
                    <a:pt x="178" y="205"/>
                  </a:moveTo>
                  <a:lnTo>
                    <a:pt x="178" y="205"/>
                  </a:lnTo>
                  <a:lnTo>
                    <a:pt x="164" y="0"/>
                  </a:lnTo>
                  <a:cubicBezTo>
                    <a:pt x="109" y="3"/>
                    <a:pt x="54" y="9"/>
                    <a:pt x="0" y="16"/>
                  </a:cubicBezTo>
                  <a:lnTo>
                    <a:pt x="28" y="220"/>
                  </a:lnTo>
                  <a:cubicBezTo>
                    <a:pt x="77" y="213"/>
                    <a:pt x="127" y="208"/>
                    <a:pt x="178"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15" name="Freeform 396">
              <a:extLst>
                <a:ext uri="{FF2B5EF4-FFF2-40B4-BE49-F238E27FC236}">
                  <a16:creationId xmlns:a16="http://schemas.microsoft.com/office/drawing/2014/main" id="{86C94115-F964-EA48-6F4F-764A91589892}"/>
                </a:ext>
              </a:extLst>
            </p:cNvPr>
            <p:cNvSpPr>
              <a:spLocks/>
            </p:cNvSpPr>
            <p:nvPr/>
          </p:nvSpPr>
          <p:spPr bwMode="auto">
            <a:xfrm>
              <a:off x="4538575" y="1460878"/>
              <a:ext cx="340042" cy="371619"/>
            </a:xfrm>
            <a:custGeom>
              <a:avLst/>
              <a:gdLst>
                <a:gd name="T0" fmla="*/ 233 w 233"/>
                <a:gd name="T1" fmla="*/ 193 h 254"/>
                <a:gd name="T2" fmla="*/ 233 w 233"/>
                <a:gd name="T3" fmla="*/ 193 h 254"/>
                <a:gd name="T4" fmla="*/ 162 w 233"/>
                <a:gd name="T5" fmla="*/ 0 h 254"/>
                <a:gd name="T6" fmla="*/ 0 w 233"/>
                <a:gd name="T7" fmla="*/ 66 h 254"/>
                <a:gd name="T8" fmla="*/ 85 w 233"/>
                <a:gd name="T9" fmla="*/ 254 h 254"/>
                <a:gd name="T10" fmla="*/ 233 w 233"/>
                <a:gd name="T11" fmla="*/ 193 h 254"/>
              </a:gdLst>
              <a:ahLst/>
              <a:cxnLst>
                <a:cxn ang="0">
                  <a:pos x="T0" y="T1"/>
                </a:cxn>
                <a:cxn ang="0">
                  <a:pos x="T2" y="T3"/>
                </a:cxn>
                <a:cxn ang="0">
                  <a:pos x="T4" y="T5"/>
                </a:cxn>
                <a:cxn ang="0">
                  <a:pos x="T6" y="T7"/>
                </a:cxn>
                <a:cxn ang="0">
                  <a:pos x="T8" y="T9"/>
                </a:cxn>
                <a:cxn ang="0">
                  <a:pos x="T10" y="T11"/>
                </a:cxn>
              </a:cxnLst>
              <a:rect l="0" t="0" r="r" b="b"/>
              <a:pathLst>
                <a:path w="233" h="254">
                  <a:moveTo>
                    <a:pt x="233" y="193"/>
                  </a:moveTo>
                  <a:lnTo>
                    <a:pt x="233" y="193"/>
                  </a:lnTo>
                  <a:lnTo>
                    <a:pt x="162" y="0"/>
                  </a:lnTo>
                  <a:cubicBezTo>
                    <a:pt x="107" y="20"/>
                    <a:pt x="53" y="42"/>
                    <a:pt x="0" y="66"/>
                  </a:cubicBezTo>
                  <a:lnTo>
                    <a:pt x="85" y="254"/>
                  </a:lnTo>
                  <a:cubicBezTo>
                    <a:pt x="133" y="232"/>
                    <a:pt x="183" y="211"/>
                    <a:pt x="233" y="19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16" name="Freeform 398">
              <a:extLst>
                <a:ext uri="{FF2B5EF4-FFF2-40B4-BE49-F238E27FC236}">
                  <a16:creationId xmlns:a16="http://schemas.microsoft.com/office/drawing/2014/main" id="{AD279E09-EB42-6873-9483-BD004CECEDCE}"/>
                </a:ext>
              </a:extLst>
            </p:cNvPr>
            <p:cNvSpPr>
              <a:spLocks/>
            </p:cNvSpPr>
            <p:nvPr/>
          </p:nvSpPr>
          <p:spPr bwMode="auto">
            <a:xfrm>
              <a:off x="5264809" y="1276283"/>
              <a:ext cx="284179" cy="337614"/>
            </a:xfrm>
            <a:custGeom>
              <a:avLst/>
              <a:gdLst>
                <a:gd name="T0" fmla="*/ 195 w 195"/>
                <a:gd name="T1" fmla="*/ 204 h 231"/>
                <a:gd name="T2" fmla="*/ 195 w 195"/>
                <a:gd name="T3" fmla="*/ 204 h 231"/>
                <a:gd name="T4" fmla="*/ 167 w 195"/>
                <a:gd name="T5" fmla="*/ 0 h 231"/>
                <a:gd name="T6" fmla="*/ 0 w 195"/>
                <a:gd name="T7" fmla="*/ 30 h 231"/>
                <a:gd name="T8" fmla="*/ 42 w 195"/>
                <a:gd name="T9" fmla="*/ 231 h 231"/>
                <a:gd name="T10" fmla="*/ 195 w 195"/>
                <a:gd name="T11" fmla="*/ 204 h 231"/>
              </a:gdLst>
              <a:ahLst/>
              <a:cxnLst>
                <a:cxn ang="0">
                  <a:pos x="T0" y="T1"/>
                </a:cxn>
                <a:cxn ang="0">
                  <a:pos x="T2" y="T3"/>
                </a:cxn>
                <a:cxn ang="0">
                  <a:pos x="T4" y="T5"/>
                </a:cxn>
                <a:cxn ang="0">
                  <a:pos x="T6" y="T7"/>
                </a:cxn>
                <a:cxn ang="0">
                  <a:pos x="T8" y="T9"/>
                </a:cxn>
                <a:cxn ang="0">
                  <a:pos x="T10" y="T11"/>
                </a:cxn>
              </a:cxnLst>
              <a:rect l="0" t="0" r="r" b="b"/>
              <a:pathLst>
                <a:path w="195" h="231">
                  <a:moveTo>
                    <a:pt x="195" y="204"/>
                  </a:moveTo>
                  <a:lnTo>
                    <a:pt x="195" y="204"/>
                  </a:lnTo>
                  <a:lnTo>
                    <a:pt x="167" y="0"/>
                  </a:lnTo>
                  <a:cubicBezTo>
                    <a:pt x="110" y="8"/>
                    <a:pt x="55" y="18"/>
                    <a:pt x="0" y="30"/>
                  </a:cubicBezTo>
                  <a:lnTo>
                    <a:pt x="42" y="231"/>
                  </a:lnTo>
                  <a:cubicBezTo>
                    <a:pt x="92" y="220"/>
                    <a:pt x="143" y="211"/>
                    <a:pt x="195" y="20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17" name="Freeform 400">
              <a:extLst>
                <a:ext uri="{FF2B5EF4-FFF2-40B4-BE49-F238E27FC236}">
                  <a16:creationId xmlns:a16="http://schemas.microsoft.com/office/drawing/2014/main" id="{3AF820E9-4E5B-51F6-5B49-BF66FF70AAC4}"/>
                </a:ext>
              </a:extLst>
            </p:cNvPr>
            <p:cNvSpPr>
              <a:spLocks/>
            </p:cNvSpPr>
            <p:nvPr/>
          </p:nvSpPr>
          <p:spPr bwMode="auto">
            <a:xfrm>
              <a:off x="3712757" y="1934507"/>
              <a:ext cx="366761" cy="378905"/>
            </a:xfrm>
            <a:custGeom>
              <a:avLst/>
              <a:gdLst>
                <a:gd name="T0" fmla="*/ 252 w 252"/>
                <a:gd name="T1" fmla="*/ 165 h 260"/>
                <a:gd name="T2" fmla="*/ 252 w 252"/>
                <a:gd name="T3" fmla="*/ 165 h 260"/>
                <a:gd name="T4" fmla="*/ 130 w 252"/>
                <a:gd name="T5" fmla="*/ 0 h 260"/>
                <a:gd name="T6" fmla="*/ 0 w 252"/>
                <a:gd name="T7" fmla="*/ 103 h 260"/>
                <a:gd name="T8" fmla="*/ 132 w 252"/>
                <a:gd name="T9" fmla="*/ 260 h 260"/>
                <a:gd name="T10" fmla="*/ 252 w 252"/>
                <a:gd name="T11" fmla="*/ 165 h 260"/>
              </a:gdLst>
              <a:ahLst/>
              <a:cxnLst>
                <a:cxn ang="0">
                  <a:pos x="T0" y="T1"/>
                </a:cxn>
                <a:cxn ang="0">
                  <a:pos x="T2" y="T3"/>
                </a:cxn>
                <a:cxn ang="0">
                  <a:pos x="T4" y="T5"/>
                </a:cxn>
                <a:cxn ang="0">
                  <a:pos x="T6" y="T7"/>
                </a:cxn>
                <a:cxn ang="0">
                  <a:pos x="T8" y="T9"/>
                </a:cxn>
                <a:cxn ang="0">
                  <a:pos x="T10" y="T11"/>
                </a:cxn>
              </a:cxnLst>
              <a:rect l="0" t="0" r="r" b="b"/>
              <a:pathLst>
                <a:path w="252" h="260">
                  <a:moveTo>
                    <a:pt x="252" y="165"/>
                  </a:moveTo>
                  <a:lnTo>
                    <a:pt x="252" y="165"/>
                  </a:lnTo>
                  <a:lnTo>
                    <a:pt x="130" y="0"/>
                  </a:lnTo>
                  <a:cubicBezTo>
                    <a:pt x="86" y="33"/>
                    <a:pt x="42" y="67"/>
                    <a:pt x="0" y="103"/>
                  </a:cubicBezTo>
                  <a:lnTo>
                    <a:pt x="132" y="260"/>
                  </a:lnTo>
                  <a:cubicBezTo>
                    <a:pt x="171" y="227"/>
                    <a:pt x="211" y="195"/>
                    <a:pt x="252" y="16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18" name="Freeform 402">
              <a:extLst>
                <a:ext uri="{FF2B5EF4-FFF2-40B4-BE49-F238E27FC236}">
                  <a16:creationId xmlns:a16="http://schemas.microsoft.com/office/drawing/2014/main" id="{426A3D86-BEAA-FA2B-9433-B2E8BC0268C7}"/>
                </a:ext>
              </a:extLst>
            </p:cNvPr>
            <p:cNvSpPr>
              <a:spLocks/>
            </p:cNvSpPr>
            <p:nvPr/>
          </p:nvSpPr>
          <p:spPr bwMode="auto">
            <a:xfrm>
              <a:off x="4312690" y="1558033"/>
              <a:ext cx="349758" cy="376476"/>
            </a:xfrm>
            <a:custGeom>
              <a:avLst/>
              <a:gdLst>
                <a:gd name="T0" fmla="*/ 240 w 240"/>
                <a:gd name="T1" fmla="*/ 188 h 258"/>
                <a:gd name="T2" fmla="*/ 240 w 240"/>
                <a:gd name="T3" fmla="*/ 188 h 258"/>
                <a:gd name="T4" fmla="*/ 155 w 240"/>
                <a:gd name="T5" fmla="*/ 0 h 258"/>
                <a:gd name="T6" fmla="*/ 0 w 240"/>
                <a:gd name="T7" fmla="*/ 78 h 258"/>
                <a:gd name="T8" fmla="*/ 98 w 240"/>
                <a:gd name="T9" fmla="*/ 258 h 258"/>
                <a:gd name="T10" fmla="*/ 240 w 240"/>
                <a:gd name="T11" fmla="*/ 188 h 258"/>
              </a:gdLst>
              <a:ahLst/>
              <a:cxnLst>
                <a:cxn ang="0">
                  <a:pos x="T0" y="T1"/>
                </a:cxn>
                <a:cxn ang="0">
                  <a:pos x="T2" y="T3"/>
                </a:cxn>
                <a:cxn ang="0">
                  <a:pos x="T4" y="T5"/>
                </a:cxn>
                <a:cxn ang="0">
                  <a:pos x="T6" y="T7"/>
                </a:cxn>
                <a:cxn ang="0">
                  <a:pos x="T8" y="T9"/>
                </a:cxn>
                <a:cxn ang="0">
                  <a:pos x="T10" y="T11"/>
                </a:cxn>
              </a:cxnLst>
              <a:rect l="0" t="0" r="r" b="b"/>
              <a:pathLst>
                <a:path w="240" h="258">
                  <a:moveTo>
                    <a:pt x="240" y="188"/>
                  </a:moveTo>
                  <a:lnTo>
                    <a:pt x="240" y="188"/>
                  </a:lnTo>
                  <a:lnTo>
                    <a:pt x="155" y="0"/>
                  </a:lnTo>
                  <a:cubicBezTo>
                    <a:pt x="102" y="24"/>
                    <a:pt x="51" y="50"/>
                    <a:pt x="0" y="78"/>
                  </a:cubicBezTo>
                  <a:lnTo>
                    <a:pt x="98" y="258"/>
                  </a:lnTo>
                  <a:cubicBezTo>
                    <a:pt x="144" y="233"/>
                    <a:pt x="192" y="210"/>
                    <a:pt x="240" y="18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19" name="Freeform 404">
              <a:extLst>
                <a:ext uri="{FF2B5EF4-FFF2-40B4-BE49-F238E27FC236}">
                  <a16:creationId xmlns:a16="http://schemas.microsoft.com/office/drawing/2014/main" id="{39FDD4F3-501C-F85C-1460-E7E7346C5D35}"/>
                </a:ext>
              </a:extLst>
            </p:cNvPr>
            <p:cNvSpPr>
              <a:spLocks/>
            </p:cNvSpPr>
            <p:nvPr/>
          </p:nvSpPr>
          <p:spPr bwMode="auto">
            <a:xfrm>
              <a:off x="3902210" y="1798490"/>
              <a:ext cx="359473" cy="376476"/>
            </a:xfrm>
            <a:custGeom>
              <a:avLst/>
              <a:gdLst>
                <a:gd name="T0" fmla="*/ 246 w 246"/>
                <a:gd name="T1" fmla="*/ 173 h 258"/>
                <a:gd name="T2" fmla="*/ 246 w 246"/>
                <a:gd name="T3" fmla="*/ 173 h 258"/>
                <a:gd name="T4" fmla="*/ 136 w 246"/>
                <a:gd name="T5" fmla="*/ 0 h 258"/>
                <a:gd name="T6" fmla="*/ 0 w 246"/>
                <a:gd name="T7" fmla="*/ 93 h 258"/>
                <a:gd name="T8" fmla="*/ 122 w 246"/>
                <a:gd name="T9" fmla="*/ 258 h 258"/>
                <a:gd name="T10" fmla="*/ 246 w 246"/>
                <a:gd name="T11" fmla="*/ 173 h 258"/>
              </a:gdLst>
              <a:ahLst/>
              <a:cxnLst>
                <a:cxn ang="0">
                  <a:pos x="T0" y="T1"/>
                </a:cxn>
                <a:cxn ang="0">
                  <a:pos x="T2" y="T3"/>
                </a:cxn>
                <a:cxn ang="0">
                  <a:pos x="T4" y="T5"/>
                </a:cxn>
                <a:cxn ang="0">
                  <a:pos x="T6" y="T7"/>
                </a:cxn>
                <a:cxn ang="0">
                  <a:pos x="T8" y="T9"/>
                </a:cxn>
                <a:cxn ang="0">
                  <a:pos x="T10" y="T11"/>
                </a:cxn>
              </a:cxnLst>
              <a:rect l="0" t="0" r="r" b="b"/>
              <a:pathLst>
                <a:path w="246" h="258">
                  <a:moveTo>
                    <a:pt x="246" y="173"/>
                  </a:moveTo>
                  <a:lnTo>
                    <a:pt x="246" y="173"/>
                  </a:lnTo>
                  <a:lnTo>
                    <a:pt x="136" y="0"/>
                  </a:lnTo>
                  <a:cubicBezTo>
                    <a:pt x="90" y="29"/>
                    <a:pt x="44" y="60"/>
                    <a:pt x="0" y="93"/>
                  </a:cubicBezTo>
                  <a:lnTo>
                    <a:pt x="122" y="258"/>
                  </a:lnTo>
                  <a:cubicBezTo>
                    <a:pt x="162" y="229"/>
                    <a:pt x="204" y="200"/>
                    <a:pt x="246" y="1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20" name="Freeform 407">
              <a:extLst>
                <a:ext uri="{FF2B5EF4-FFF2-40B4-BE49-F238E27FC236}">
                  <a16:creationId xmlns:a16="http://schemas.microsoft.com/office/drawing/2014/main" id="{8074E5F4-7963-80A9-A8AF-DCD2BE82EFF1}"/>
                </a:ext>
              </a:extLst>
            </p:cNvPr>
            <p:cNvSpPr>
              <a:spLocks/>
            </p:cNvSpPr>
            <p:nvPr/>
          </p:nvSpPr>
          <p:spPr bwMode="auto">
            <a:xfrm>
              <a:off x="4101379" y="1672189"/>
              <a:ext cx="354616" cy="378905"/>
            </a:xfrm>
            <a:custGeom>
              <a:avLst/>
              <a:gdLst>
                <a:gd name="T0" fmla="*/ 244 w 244"/>
                <a:gd name="T1" fmla="*/ 180 h 259"/>
                <a:gd name="T2" fmla="*/ 244 w 244"/>
                <a:gd name="T3" fmla="*/ 180 h 259"/>
                <a:gd name="T4" fmla="*/ 146 w 244"/>
                <a:gd name="T5" fmla="*/ 0 h 259"/>
                <a:gd name="T6" fmla="*/ 0 w 244"/>
                <a:gd name="T7" fmla="*/ 86 h 259"/>
                <a:gd name="T8" fmla="*/ 110 w 244"/>
                <a:gd name="T9" fmla="*/ 259 h 259"/>
                <a:gd name="T10" fmla="*/ 244 w 244"/>
                <a:gd name="T11" fmla="*/ 180 h 259"/>
              </a:gdLst>
              <a:ahLst/>
              <a:cxnLst>
                <a:cxn ang="0">
                  <a:pos x="T0" y="T1"/>
                </a:cxn>
                <a:cxn ang="0">
                  <a:pos x="T2" y="T3"/>
                </a:cxn>
                <a:cxn ang="0">
                  <a:pos x="T4" y="T5"/>
                </a:cxn>
                <a:cxn ang="0">
                  <a:pos x="T6" y="T7"/>
                </a:cxn>
                <a:cxn ang="0">
                  <a:pos x="T8" y="T9"/>
                </a:cxn>
                <a:cxn ang="0">
                  <a:pos x="T10" y="T11"/>
                </a:cxn>
              </a:cxnLst>
              <a:rect l="0" t="0" r="r" b="b"/>
              <a:pathLst>
                <a:path w="244" h="259">
                  <a:moveTo>
                    <a:pt x="244" y="180"/>
                  </a:moveTo>
                  <a:lnTo>
                    <a:pt x="244" y="180"/>
                  </a:lnTo>
                  <a:lnTo>
                    <a:pt x="146" y="0"/>
                  </a:lnTo>
                  <a:cubicBezTo>
                    <a:pt x="96" y="27"/>
                    <a:pt x="48" y="55"/>
                    <a:pt x="0" y="86"/>
                  </a:cubicBezTo>
                  <a:lnTo>
                    <a:pt x="110" y="259"/>
                  </a:lnTo>
                  <a:cubicBezTo>
                    <a:pt x="154" y="231"/>
                    <a:pt x="198" y="205"/>
                    <a:pt x="244"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21" name="Freeform 417">
              <a:extLst>
                <a:ext uri="{FF2B5EF4-FFF2-40B4-BE49-F238E27FC236}">
                  <a16:creationId xmlns:a16="http://schemas.microsoft.com/office/drawing/2014/main" id="{1AEADE96-D330-1A62-E8C6-2A5CFDAB139E}"/>
                </a:ext>
              </a:extLst>
            </p:cNvPr>
            <p:cNvSpPr>
              <a:spLocks/>
            </p:cNvSpPr>
            <p:nvPr/>
          </p:nvSpPr>
          <p:spPr bwMode="auto">
            <a:xfrm>
              <a:off x="5726295" y="722498"/>
              <a:ext cx="264748" cy="308468"/>
            </a:xfrm>
            <a:custGeom>
              <a:avLst/>
              <a:gdLst>
                <a:gd name="T0" fmla="*/ 182 w 182"/>
                <a:gd name="T1" fmla="*/ 205 h 210"/>
                <a:gd name="T2" fmla="*/ 182 w 182"/>
                <a:gd name="T3" fmla="*/ 205 h 210"/>
                <a:gd name="T4" fmla="*/ 182 w 182"/>
                <a:gd name="T5" fmla="*/ 205 h 210"/>
                <a:gd name="T6" fmla="*/ 182 w 182"/>
                <a:gd name="T7" fmla="*/ 0 h 210"/>
                <a:gd name="T8" fmla="*/ 0 w 182"/>
                <a:gd name="T9" fmla="*/ 5 h 210"/>
                <a:gd name="T10" fmla="*/ 13 w 182"/>
                <a:gd name="T11" fmla="*/ 210 h 210"/>
                <a:gd name="T12" fmla="*/ 182 w 182"/>
                <a:gd name="T13" fmla="*/ 205 h 210"/>
              </a:gdLst>
              <a:ahLst/>
              <a:cxnLst>
                <a:cxn ang="0">
                  <a:pos x="T0" y="T1"/>
                </a:cxn>
                <a:cxn ang="0">
                  <a:pos x="T2" y="T3"/>
                </a:cxn>
                <a:cxn ang="0">
                  <a:pos x="T4" y="T5"/>
                </a:cxn>
                <a:cxn ang="0">
                  <a:pos x="T6" y="T7"/>
                </a:cxn>
                <a:cxn ang="0">
                  <a:pos x="T8" y="T9"/>
                </a:cxn>
                <a:cxn ang="0">
                  <a:pos x="T10" y="T11"/>
                </a:cxn>
                <a:cxn ang="0">
                  <a:pos x="T12" y="T13"/>
                </a:cxn>
              </a:cxnLst>
              <a:rect l="0" t="0" r="r" b="b"/>
              <a:pathLst>
                <a:path w="182" h="210">
                  <a:moveTo>
                    <a:pt x="182" y="205"/>
                  </a:moveTo>
                  <a:lnTo>
                    <a:pt x="182" y="205"/>
                  </a:lnTo>
                  <a:lnTo>
                    <a:pt x="182" y="205"/>
                  </a:lnTo>
                  <a:lnTo>
                    <a:pt x="182" y="0"/>
                  </a:lnTo>
                  <a:cubicBezTo>
                    <a:pt x="121" y="0"/>
                    <a:pt x="60" y="1"/>
                    <a:pt x="0" y="5"/>
                  </a:cubicBezTo>
                  <a:lnTo>
                    <a:pt x="13" y="210"/>
                  </a:lnTo>
                  <a:cubicBezTo>
                    <a:pt x="69" y="207"/>
                    <a:pt x="125" y="205"/>
                    <a:pt x="182"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22" name="Freeform 431">
              <a:extLst>
                <a:ext uri="{FF2B5EF4-FFF2-40B4-BE49-F238E27FC236}">
                  <a16:creationId xmlns:a16="http://schemas.microsoft.com/office/drawing/2014/main" id="{F957678D-853B-9CB8-01A7-0C9F6599CE67}"/>
                </a:ext>
              </a:extLst>
            </p:cNvPr>
            <p:cNvSpPr>
              <a:spLocks/>
            </p:cNvSpPr>
            <p:nvPr/>
          </p:nvSpPr>
          <p:spPr bwMode="auto">
            <a:xfrm>
              <a:off x="5536843" y="1774202"/>
              <a:ext cx="250175" cy="323041"/>
            </a:xfrm>
            <a:custGeom>
              <a:avLst/>
              <a:gdLst>
                <a:gd name="T0" fmla="*/ 172 w 172"/>
                <a:gd name="T1" fmla="*/ 205 h 221"/>
                <a:gd name="T2" fmla="*/ 172 w 172"/>
                <a:gd name="T3" fmla="*/ 205 h 221"/>
                <a:gd name="T4" fmla="*/ 157 w 172"/>
                <a:gd name="T5" fmla="*/ 0 h 221"/>
                <a:gd name="T6" fmla="*/ 0 w 172"/>
                <a:gd name="T7" fmla="*/ 18 h 221"/>
                <a:gd name="T8" fmla="*/ 31 w 172"/>
                <a:gd name="T9" fmla="*/ 221 h 221"/>
                <a:gd name="T10" fmla="*/ 172 w 172"/>
                <a:gd name="T11" fmla="*/ 205 h 221"/>
              </a:gdLst>
              <a:ahLst/>
              <a:cxnLst>
                <a:cxn ang="0">
                  <a:pos x="T0" y="T1"/>
                </a:cxn>
                <a:cxn ang="0">
                  <a:pos x="T2" y="T3"/>
                </a:cxn>
                <a:cxn ang="0">
                  <a:pos x="T4" y="T5"/>
                </a:cxn>
                <a:cxn ang="0">
                  <a:pos x="T6" y="T7"/>
                </a:cxn>
                <a:cxn ang="0">
                  <a:pos x="T8" y="T9"/>
                </a:cxn>
                <a:cxn ang="0">
                  <a:pos x="T10" y="T11"/>
                </a:cxn>
              </a:cxnLst>
              <a:rect l="0" t="0" r="r" b="b"/>
              <a:pathLst>
                <a:path w="172" h="221">
                  <a:moveTo>
                    <a:pt x="172" y="205"/>
                  </a:moveTo>
                  <a:lnTo>
                    <a:pt x="172" y="205"/>
                  </a:lnTo>
                  <a:lnTo>
                    <a:pt x="157" y="0"/>
                  </a:lnTo>
                  <a:cubicBezTo>
                    <a:pt x="104" y="4"/>
                    <a:pt x="51" y="10"/>
                    <a:pt x="0" y="18"/>
                  </a:cubicBezTo>
                  <a:lnTo>
                    <a:pt x="31" y="221"/>
                  </a:lnTo>
                  <a:cubicBezTo>
                    <a:pt x="77" y="214"/>
                    <a:pt x="125" y="209"/>
                    <a:pt x="172"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23" name="Freeform 433">
              <a:extLst>
                <a:ext uri="{FF2B5EF4-FFF2-40B4-BE49-F238E27FC236}">
                  <a16:creationId xmlns:a16="http://schemas.microsoft.com/office/drawing/2014/main" id="{162BC0B6-69FE-25B0-7A0F-A4C34A154473}"/>
                </a:ext>
              </a:extLst>
            </p:cNvPr>
            <p:cNvSpPr>
              <a:spLocks/>
            </p:cNvSpPr>
            <p:nvPr/>
          </p:nvSpPr>
          <p:spPr bwMode="auto">
            <a:xfrm>
              <a:off x="7050033" y="6187467"/>
              <a:ext cx="235602" cy="313326"/>
            </a:xfrm>
            <a:custGeom>
              <a:avLst/>
              <a:gdLst>
                <a:gd name="T0" fmla="*/ 141 w 162"/>
                <a:gd name="T1" fmla="*/ 0 h 213"/>
                <a:gd name="T2" fmla="*/ 141 w 162"/>
                <a:gd name="T3" fmla="*/ 0 h 213"/>
                <a:gd name="T4" fmla="*/ 162 w 162"/>
                <a:gd name="T5" fmla="*/ 204 h 213"/>
                <a:gd name="T6" fmla="*/ 1 w 162"/>
                <a:gd name="T7" fmla="*/ 213 h 213"/>
                <a:gd name="T8" fmla="*/ 0 w 162"/>
                <a:gd name="T9" fmla="*/ 7 h 213"/>
                <a:gd name="T10" fmla="*/ 141 w 162"/>
                <a:gd name="T11" fmla="*/ 0 h 213"/>
              </a:gdLst>
              <a:ahLst/>
              <a:cxnLst>
                <a:cxn ang="0">
                  <a:pos x="T0" y="T1"/>
                </a:cxn>
                <a:cxn ang="0">
                  <a:pos x="T2" y="T3"/>
                </a:cxn>
                <a:cxn ang="0">
                  <a:pos x="T4" y="T5"/>
                </a:cxn>
                <a:cxn ang="0">
                  <a:pos x="T6" y="T7"/>
                </a:cxn>
                <a:cxn ang="0">
                  <a:pos x="T8" y="T9"/>
                </a:cxn>
                <a:cxn ang="0">
                  <a:pos x="T10" y="T11"/>
                </a:cxn>
              </a:cxnLst>
              <a:rect l="0" t="0" r="r" b="b"/>
              <a:pathLst>
                <a:path w="162" h="213">
                  <a:moveTo>
                    <a:pt x="141" y="0"/>
                  </a:moveTo>
                  <a:lnTo>
                    <a:pt x="141" y="0"/>
                  </a:lnTo>
                  <a:lnTo>
                    <a:pt x="162" y="204"/>
                  </a:lnTo>
                  <a:cubicBezTo>
                    <a:pt x="109" y="210"/>
                    <a:pt x="55" y="213"/>
                    <a:pt x="1" y="213"/>
                  </a:cubicBezTo>
                  <a:lnTo>
                    <a:pt x="0" y="7"/>
                  </a:lnTo>
                  <a:cubicBezTo>
                    <a:pt x="47" y="7"/>
                    <a:pt x="95" y="4"/>
                    <a:pt x="141" y="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24" name="Freeform 224">
              <a:extLst>
                <a:ext uri="{FF2B5EF4-FFF2-40B4-BE49-F238E27FC236}">
                  <a16:creationId xmlns:a16="http://schemas.microsoft.com/office/drawing/2014/main" id="{CE7E73D4-6E51-961F-F44C-628C4C10046A}"/>
                </a:ext>
              </a:extLst>
            </p:cNvPr>
            <p:cNvSpPr>
              <a:spLocks/>
            </p:cNvSpPr>
            <p:nvPr/>
          </p:nvSpPr>
          <p:spPr bwMode="auto">
            <a:xfrm>
              <a:off x="2372019" y="2585446"/>
              <a:ext cx="393478" cy="378905"/>
            </a:xfrm>
            <a:custGeom>
              <a:avLst/>
              <a:gdLst>
                <a:gd name="T0" fmla="*/ 269 w 269"/>
                <a:gd name="T1" fmla="*/ 119 h 259"/>
                <a:gd name="T2" fmla="*/ 269 w 269"/>
                <a:gd name="T3" fmla="*/ 119 h 259"/>
                <a:gd name="T4" fmla="*/ 100 w 269"/>
                <a:gd name="T5" fmla="*/ 0 h 259"/>
                <a:gd name="T6" fmla="*/ 0 w 269"/>
                <a:gd name="T7" fmla="*/ 151 h 259"/>
                <a:gd name="T8" fmla="*/ 177 w 269"/>
                <a:gd name="T9" fmla="*/ 259 h 259"/>
                <a:gd name="T10" fmla="*/ 269 w 269"/>
                <a:gd name="T11" fmla="*/ 119 h 259"/>
              </a:gdLst>
              <a:ahLst/>
              <a:cxnLst>
                <a:cxn ang="0">
                  <a:pos x="T0" y="T1"/>
                </a:cxn>
                <a:cxn ang="0">
                  <a:pos x="T2" y="T3"/>
                </a:cxn>
                <a:cxn ang="0">
                  <a:pos x="T4" y="T5"/>
                </a:cxn>
                <a:cxn ang="0">
                  <a:pos x="T6" y="T7"/>
                </a:cxn>
                <a:cxn ang="0">
                  <a:pos x="T8" y="T9"/>
                </a:cxn>
                <a:cxn ang="0">
                  <a:pos x="T10" y="T11"/>
                </a:cxn>
              </a:cxnLst>
              <a:rect l="0" t="0" r="r" b="b"/>
              <a:pathLst>
                <a:path w="269" h="259">
                  <a:moveTo>
                    <a:pt x="269" y="119"/>
                  </a:moveTo>
                  <a:lnTo>
                    <a:pt x="269" y="119"/>
                  </a:lnTo>
                  <a:lnTo>
                    <a:pt x="100" y="0"/>
                  </a:lnTo>
                  <a:cubicBezTo>
                    <a:pt x="65" y="49"/>
                    <a:pt x="32" y="100"/>
                    <a:pt x="0" y="151"/>
                  </a:cubicBezTo>
                  <a:lnTo>
                    <a:pt x="177" y="259"/>
                  </a:lnTo>
                  <a:cubicBezTo>
                    <a:pt x="207" y="212"/>
                    <a:pt x="237" y="165"/>
                    <a:pt x="269" y="11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25" name="Freeform 220">
              <a:extLst>
                <a:ext uri="{FF2B5EF4-FFF2-40B4-BE49-F238E27FC236}">
                  <a16:creationId xmlns:a16="http://schemas.microsoft.com/office/drawing/2014/main" id="{049868D2-CBD8-5E09-C085-83439F02236D}"/>
                </a:ext>
              </a:extLst>
            </p:cNvPr>
            <p:cNvSpPr>
              <a:spLocks/>
            </p:cNvSpPr>
            <p:nvPr/>
          </p:nvSpPr>
          <p:spPr bwMode="auto">
            <a:xfrm>
              <a:off x="2517751" y="2371705"/>
              <a:ext cx="393478" cy="386192"/>
            </a:xfrm>
            <a:custGeom>
              <a:avLst/>
              <a:gdLst>
                <a:gd name="T0" fmla="*/ 270 w 270"/>
                <a:gd name="T1" fmla="*/ 130 h 264"/>
                <a:gd name="T2" fmla="*/ 270 w 270"/>
                <a:gd name="T3" fmla="*/ 130 h 264"/>
                <a:gd name="T4" fmla="*/ 109 w 270"/>
                <a:gd name="T5" fmla="*/ 0 h 264"/>
                <a:gd name="T6" fmla="*/ 0 w 270"/>
                <a:gd name="T7" fmla="*/ 145 h 264"/>
                <a:gd name="T8" fmla="*/ 169 w 270"/>
                <a:gd name="T9" fmla="*/ 264 h 264"/>
                <a:gd name="T10" fmla="*/ 270 w 270"/>
                <a:gd name="T11" fmla="*/ 130 h 264"/>
              </a:gdLst>
              <a:ahLst/>
              <a:cxnLst>
                <a:cxn ang="0">
                  <a:pos x="T0" y="T1"/>
                </a:cxn>
                <a:cxn ang="0">
                  <a:pos x="T2" y="T3"/>
                </a:cxn>
                <a:cxn ang="0">
                  <a:pos x="T4" y="T5"/>
                </a:cxn>
                <a:cxn ang="0">
                  <a:pos x="T6" y="T7"/>
                </a:cxn>
                <a:cxn ang="0">
                  <a:pos x="T8" y="T9"/>
                </a:cxn>
                <a:cxn ang="0">
                  <a:pos x="T10" y="T11"/>
                </a:cxn>
              </a:cxnLst>
              <a:rect l="0" t="0" r="r" b="b"/>
              <a:pathLst>
                <a:path w="270" h="264">
                  <a:moveTo>
                    <a:pt x="270" y="130"/>
                  </a:moveTo>
                  <a:lnTo>
                    <a:pt x="270" y="130"/>
                  </a:lnTo>
                  <a:lnTo>
                    <a:pt x="109" y="0"/>
                  </a:lnTo>
                  <a:cubicBezTo>
                    <a:pt x="71" y="48"/>
                    <a:pt x="34" y="96"/>
                    <a:pt x="0" y="145"/>
                  </a:cubicBezTo>
                  <a:lnTo>
                    <a:pt x="169" y="264"/>
                  </a:lnTo>
                  <a:cubicBezTo>
                    <a:pt x="202" y="219"/>
                    <a:pt x="235" y="174"/>
                    <a:pt x="270" y="13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26" name="Freeform 218">
              <a:extLst>
                <a:ext uri="{FF2B5EF4-FFF2-40B4-BE49-F238E27FC236}">
                  <a16:creationId xmlns:a16="http://schemas.microsoft.com/office/drawing/2014/main" id="{F54908AB-3DB6-1EC4-7ACE-CA23CE050A3E}"/>
                </a:ext>
              </a:extLst>
            </p:cNvPr>
            <p:cNvSpPr>
              <a:spLocks/>
            </p:cNvSpPr>
            <p:nvPr/>
          </p:nvSpPr>
          <p:spPr bwMode="auto">
            <a:xfrm>
              <a:off x="2678057" y="2172537"/>
              <a:ext cx="393478" cy="391050"/>
            </a:xfrm>
            <a:custGeom>
              <a:avLst/>
              <a:gdLst>
                <a:gd name="T0" fmla="*/ 270 w 270"/>
                <a:gd name="T1" fmla="*/ 141 h 266"/>
                <a:gd name="T2" fmla="*/ 270 w 270"/>
                <a:gd name="T3" fmla="*/ 141 h 266"/>
                <a:gd name="T4" fmla="*/ 117 w 270"/>
                <a:gd name="T5" fmla="*/ 0 h 266"/>
                <a:gd name="T6" fmla="*/ 0 w 270"/>
                <a:gd name="T7" fmla="*/ 136 h 266"/>
                <a:gd name="T8" fmla="*/ 161 w 270"/>
                <a:gd name="T9" fmla="*/ 266 h 266"/>
                <a:gd name="T10" fmla="*/ 270 w 270"/>
                <a:gd name="T11" fmla="*/ 141 h 266"/>
              </a:gdLst>
              <a:ahLst/>
              <a:cxnLst>
                <a:cxn ang="0">
                  <a:pos x="T0" y="T1"/>
                </a:cxn>
                <a:cxn ang="0">
                  <a:pos x="T2" y="T3"/>
                </a:cxn>
                <a:cxn ang="0">
                  <a:pos x="T4" y="T5"/>
                </a:cxn>
                <a:cxn ang="0">
                  <a:pos x="T6" y="T7"/>
                </a:cxn>
                <a:cxn ang="0">
                  <a:pos x="T8" y="T9"/>
                </a:cxn>
                <a:cxn ang="0">
                  <a:pos x="T10" y="T11"/>
                </a:cxn>
              </a:cxnLst>
              <a:rect l="0" t="0" r="r" b="b"/>
              <a:pathLst>
                <a:path w="270" h="266">
                  <a:moveTo>
                    <a:pt x="270" y="141"/>
                  </a:moveTo>
                  <a:lnTo>
                    <a:pt x="270" y="141"/>
                  </a:lnTo>
                  <a:lnTo>
                    <a:pt x="117" y="0"/>
                  </a:lnTo>
                  <a:cubicBezTo>
                    <a:pt x="76" y="45"/>
                    <a:pt x="37" y="90"/>
                    <a:pt x="0" y="136"/>
                  </a:cubicBezTo>
                  <a:lnTo>
                    <a:pt x="161" y="266"/>
                  </a:lnTo>
                  <a:cubicBezTo>
                    <a:pt x="196" y="223"/>
                    <a:pt x="232" y="181"/>
                    <a:pt x="270" y="14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27" name="Freeform 222">
              <a:extLst>
                <a:ext uri="{FF2B5EF4-FFF2-40B4-BE49-F238E27FC236}">
                  <a16:creationId xmlns:a16="http://schemas.microsoft.com/office/drawing/2014/main" id="{EEA18133-CF68-CB2C-3A3B-7BE7102D1DC9}"/>
                </a:ext>
              </a:extLst>
            </p:cNvPr>
            <p:cNvSpPr>
              <a:spLocks/>
            </p:cNvSpPr>
            <p:nvPr/>
          </p:nvSpPr>
          <p:spPr bwMode="auto">
            <a:xfrm>
              <a:off x="2848078" y="1987943"/>
              <a:ext cx="388620" cy="391050"/>
            </a:xfrm>
            <a:custGeom>
              <a:avLst/>
              <a:gdLst>
                <a:gd name="T0" fmla="*/ 267 w 267"/>
                <a:gd name="T1" fmla="*/ 150 h 267"/>
                <a:gd name="T2" fmla="*/ 267 w 267"/>
                <a:gd name="T3" fmla="*/ 150 h 267"/>
                <a:gd name="T4" fmla="*/ 124 w 267"/>
                <a:gd name="T5" fmla="*/ 0 h 267"/>
                <a:gd name="T6" fmla="*/ 83 w 267"/>
                <a:gd name="T7" fmla="*/ 40 h 267"/>
                <a:gd name="T8" fmla="*/ 0 w 267"/>
                <a:gd name="T9" fmla="*/ 126 h 267"/>
                <a:gd name="T10" fmla="*/ 153 w 267"/>
                <a:gd name="T11" fmla="*/ 267 h 267"/>
                <a:gd name="T12" fmla="*/ 267 w 267"/>
                <a:gd name="T13" fmla="*/ 150 h 267"/>
              </a:gdLst>
              <a:ahLst/>
              <a:cxnLst>
                <a:cxn ang="0">
                  <a:pos x="T0" y="T1"/>
                </a:cxn>
                <a:cxn ang="0">
                  <a:pos x="T2" y="T3"/>
                </a:cxn>
                <a:cxn ang="0">
                  <a:pos x="T4" y="T5"/>
                </a:cxn>
                <a:cxn ang="0">
                  <a:pos x="T6" y="T7"/>
                </a:cxn>
                <a:cxn ang="0">
                  <a:pos x="T8" y="T9"/>
                </a:cxn>
                <a:cxn ang="0">
                  <a:pos x="T10" y="T11"/>
                </a:cxn>
                <a:cxn ang="0">
                  <a:pos x="T12" y="T13"/>
                </a:cxn>
              </a:cxnLst>
              <a:rect l="0" t="0" r="r" b="b"/>
              <a:pathLst>
                <a:path w="267" h="267">
                  <a:moveTo>
                    <a:pt x="267" y="150"/>
                  </a:moveTo>
                  <a:lnTo>
                    <a:pt x="267" y="150"/>
                  </a:lnTo>
                  <a:lnTo>
                    <a:pt x="124" y="0"/>
                  </a:lnTo>
                  <a:cubicBezTo>
                    <a:pt x="110" y="13"/>
                    <a:pt x="96" y="27"/>
                    <a:pt x="83" y="40"/>
                  </a:cubicBezTo>
                  <a:cubicBezTo>
                    <a:pt x="55" y="68"/>
                    <a:pt x="27" y="97"/>
                    <a:pt x="0" y="126"/>
                  </a:cubicBezTo>
                  <a:lnTo>
                    <a:pt x="153" y="267"/>
                  </a:lnTo>
                  <a:cubicBezTo>
                    <a:pt x="190" y="226"/>
                    <a:pt x="228" y="187"/>
                    <a:pt x="267" y="15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28" name="Freeform 226">
              <a:extLst>
                <a:ext uri="{FF2B5EF4-FFF2-40B4-BE49-F238E27FC236}">
                  <a16:creationId xmlns:a16="http://schemas.microsoft.com/office/drawing/2014/main" id="{141E919D-B948-C28F-D030-FC61762D2FF1}"/>
                </a:ext>
              </a:extLst>
            </p:cNvPr>
            <p:cNvSpPr>
              <a:spLocks/>
            </p:cNvSpPr>
            <p:nvPr/>
          </p:nvSpPr>
          <p:spPr bwMode="auto">
            <a:xfrm>
              <a:off x="3027815" y="1820351"/>
              <a:ext cx="383762" cy="388620"/>
            </a:xfrm>
            <a:custGeom>
              <a:avLst/>
              <a:gdLst>
                <a:gd name="T0" fmla="*/ 262 w 262"/>
                <a:gd name="T1" fmla="*/ 158 h 266"/>
                <a:gd name="T2" fmla="*/ 262 w 262"/>
                <a:gd name="T3" fmla="*/ 158 h 266"/>
                <a:gd name="T4" fmla="*/ 128 w 262"/>
                <a:gd name="T5" fmla="*/ 0 h 266"/>
                <a:gd name="T6" fmla="*/ 0 w 262"/>
                <a:gd name="T7" fmla="*/ 116 h 266"/>
                <a:gd name="T8" fmla="*/ 143 w 262"/>
                <a:gd name="T9" fmla="*/ 266 h 266"/>
                <a:gd name="T10" fmla="*/ 262 w 262"/>
                <a:gd name="T11" fmla="*/ 158 h 266"/>
              </a:gdLst>
              <a:ahLst/>
              <a:cxnLst>
                <a:cxn ang="0">
                  <a:pos x="T0" y="T1"/>
                </a:cxn>
                <a:cxn ang="0">
                  <a:pos x="T2" y="T3"/>
                </a:cxn>
                <a:cxn ang="0">
                  <a:pos x="T4" y="T5"/>
                </a:cxn>
                <a:cxn ang="0">
                  <a:pos x="T6" y="T7"/>
                </a:cxn>
                <a:cxn ang="0">
                  <a:pos x="T8" y="T9"/>
                </a:cxn>
                <a:cxn ang="0">
                  <a:pos x="T10" y="T11"/>
                </a:cxn>
              </a:cxnLst>
              <a:rect l="0" t="0" r="r" b="b"/>
              <a:pathLst>
                <a:path w="262" h="266">
                  <a:moveTo>
                    <a:pt x="262" y="158"/>
                  </a:moveTo>
                  <a:lnTo>
                    <a:pt x="262" y="158"/>
                  </a:lnTo>
                  <a:lnTo>
                    <a:pt x="128" y="0"/>
                  </a:lnTo>
                  <a:cubicBezTo>
                    <a:pt x="84" y="37"/>
                    <a:pt x="41" y="76"/>
                    <a:pt x="0" y="116"/>
                  </a:cubicBezTo>
                  <a:lnTo>
                    <a:pt x="143" y="266"/>
                  </a:lnTo>
                  <a:cubicBezTo>
                    <a:pt x="182" y="229"/>
                    <a:pt x="221" y="193"/>
                    <a:pt x="262" y="15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29" name="Freeform 336">
              <a:extLst>
                <a:ext uri="{FF2B5EF4-FFF2-40B4-BE49-F238E27FC236}">
                  <a16:creationId xmlns:a16="http://schemas.microsoft.com/office/drawing/2014/main" id="{3602177D-02AF-DE4E-60B0-997341CF0F26}"/>
                </a:ext>
              </a:extLst>
            </p:cNvPr>
            <p:cNvSpPr>
              <a:spLocks/>
            </p:cNvSpPr>
            <p:nvPr/>
          </p:nvSpPr>
          <p:spPr bwMode="auto">
            <a:xfrm>
              <a:off x="6396665" y="3350542"/>
              <a:ext cx="318183" cy="352188"/>
            </a:xfrm>
            <a:custGeom>
              <a:avLst/>
              <a:gdLst>
                <a:gd name="T0" fmla="*/ 0 w 218"/>
                <a:gd name="T1" fmla="*/ 203 h 242"/>
                <a:gd name="T2" fmla="*/ 0 w 218"/>
                <a:gd name="T3" fmla="*/ 203 h 242"/>
                <a:gd name="T4" fmla="*/ 33 w 218"/>
                <a:gd name="T5" fmla="*/ 0 h 242"/>
                <a:gd name="T6" fmla="*/ 218 w 218"/>
                <a:gd name="T7" fmla="*/ 49 h 242"/>
                <a:gd name="T8" fmla="*/ 146 w 218"/>
                <a:gd name="T9" fmla="*/ 242 h 242"/>
                <a:gd name="T10" fmla="*/ 0 w 218"/>
                <a:gd name="T11" fmla="*/ 203 h 242"/>
              </a:gdLst>
              <a:ahLst/>
              <a:cxnLst>
                <a:cxn ang="0">
                  <a:pos x="T0" y="T1"/>
                </a:cxn>
                <a:cxn ang="0">
                  <a:pos x="T2" y="T3"/>
                </a:cxn>
                <a:cxn ang="0">
                  <a:pos x="T4" y="T5"/>
                </a:cxn>
                <a:cxn ang="0">
                  <a:pos x="T6" y="T7"/>
                </a:cxn>
                <a:cxn ang="0">
                  <a:pos x="T8" y="T9"/>
                </a:cxn>
                <a:cxn ang="0">
                  <a:pos x="T10" y="T11"/>
                </a:cxn>
              </a:cxnLst>
              <a:rect l="0" t="0" r="r" b="b"/>
              <a:pathLst>
                <a:path w="218" h="242">
                  <a:moveTo>
                    <a:pt x="0" y="203"/>
                  </a:moveTo>
                  <a:lnTo>
                    <a:pt x="0" y="203"/>
                  </a:lnTo>
                  <a:lnTo>
                    <a:pt x="33" y="0"/>
                  </a:lnTo>
                  <a:cubicBezTo>
                    <a:pt x="97" y="11"/>
                    <a:pt x="159" y="27"/>
                    <a:pt x="218" y="49"/>
                  </a:cubicBezTo>
                  <a:lnTo>
                    <a:pt x="146" y="242"/>
                  </a:lnTo>
                  <a:cubicBezTo>
                    <a:pt x="100" y="224"/>
                    <a:pt x="51" y="211"/>
                    <a:pt x="0" y="20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30" name="Freeform 372">
              <a:extLst>
                <a:ext uri="{FF2B5EF4-FFF2-40B4-BE49-F238E27FC236}">
                  <a16:creationId xmlns:a16="http://schemas.microsoft.com/office/drawing/2014/main" id="{8B2BD16B-240A-5EA0-CC62-C2FC6EC88E12}"/>
                </a:ext>
              </a:extLst>
            </p:cNvPr>
            <p:cNvSpPr>
              <a:spLocks/>
            </p:cNvSpPr>
            <p:nvPr/>
          </p:nvSpPr>
          <p:spPr bwMode="auto">
            <a:xfrm>
              <a:off x="7254057" y="6155892"/>
              <a:ext cx="272034" cy="330327"/>
            </a:xfrm>
            <a:custGeom>
              <a:avLst/>
              <a:gdLst>
                <a:gd name="T0" fmla="*/ 146 w 186"/>
                <a:gd name="T1" fmla="*/ 0 h 226"/>
                <a:gd name="T2" fmla="*/ 146 w 186"/>
                <a:gd name="T3" fmla="*/ 0 h 226"/>
                <a:gd name="T4" fmla="*/ 186 w 186"/>
                <a:gd name="T5" fmla="*/ 202 h 226"/>
                <a:gd name="T6" fmla="*/ 21 w 186"/>
                <a:gd name="T7" fmla="*/ 226 h 226"/>
                <a:gd name="T8" fmla="*/ 0 w 186"/>
                <a:gd name="T9" fmla="*/ 22 h 226"/>
                <a:gd name="T10" fmla="*/ 146 w 186"/>
                <a:gd name="T11" fmla="*/ 0 h 226"/>
              </a:gdLst>
              <a:ahLst/>
              <a:cxnLst>
                <a:cxn ang="0">
                  <a:pos x="T0" y="T1"/>
                </a:cxn>
                <a:cxn ang="0">
                  <a:pos x="T2" y="T3"/>
                </a:cxn>
                <a:cxn ang="0">
                  <a:pos x="T4" y="T5"/>
                </a:cxn>
                <a:cxn ang="0">
                  <a:pos x="T6" y="T7"/>
                </a:cxn>
                <a:cxn ang="0">
                  <a:pos x="T8" y="T9"/>
                </a:cxn>
                <a:cxn ang="0">
                  <a:pos x="T10" y="T11"/>
                </a:cxn>
              </a:cxnLst>
              <a:rect l="0" t="0" r="r" b="b"/>
              <a:pathLst>
                <a:path w="186" h="226">
                  <a:moveTo>
                    <a:pt x="146" y="0"/>
                  </a:moveTo>
                  <a:lnTo>
                    <a:pt x="146" y="0"/>
                  </a:lnTo>
                  <a:lnTo>
                    <a:pt x="186" y="202"/>
                  </a:lnTo>
                  <a:cubicBezTo>
                    <a:pt x="132" y="212"/>
                    <a:pt x="77" y="221"/>
                    <a:pt x="21" y="226"/>
                  </a:cubicBezTo>
                  <a:lnTo>
                    <a:pt x="0" y="22"/>
                  </a:lnTo>
                  <a:cubicBezTo>
                    <a:pt x="49" y="17"/>
                    <a:pt x="98" y="10"/>
                    <a:pt x="146" y="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grpSp>
      <p:sp>
        <p:nvSpPr>
          <p:cNvPr id="2" name="Inhaltsplatzhalter 1"/>
          <p:cNvSpPr>
            <a:spLocks noGrp="1"/>
          </p:cNvSpPr>
          <p:nvPr>
            <p:ph idx="1"/>
          </p:nvPr>
        </p:nvSpPr>
        <p:spPr/>
        <p:txBody>
          <a:bodyPr/>
          <a:lstStyle/>
          <a:p>
            <a:r>
              <a:rPr lang="de-CH" dirty="0"/>
              <a:t>SVP</a:t>
            </a:r>
          </a:p>
          <a:p>
            <a:r>
              <a:rPr lang="de-CH" dirty="0">
                <a:solidFill>
                  <a:schemeClr val="bg1"/>
                </a:solidFill>
              </a:rPr>
              <a:t>67 Mitglieder im Nationalrat</a:t>
            </a:r>
          </a:p>
        </p:txBody>
      </p:sp>
      <p:sp>
        <p:nvSpPr>
          <p:cNvPr id="3" name="Datumsplatzhalter 2"/>
          <p:cNvSpPr>
            <a:spLocks noGrp="1"/>
          </p:cNvSpPr>
          <p:nvPr>
            <p:ph type="dt" sz="half" idx="10"/>
          </p:nvPr>
        </p:nvSpPr>
        <p:spPr/>
        <p:txBody>
          <a:bodyPr/>
          <a:lstStyle/>
          <a:p>
            <a:r>
              <a:rPr lang="de-CH"/>
              <a:t>Stand Dezember 2024</a:t>
            </a:r>
            <a:endParaRPr lang="de-CH" dirty="0"/>
          </a:p>
        </p:txBody>
      </p:sp>
      <p:grpSp>
        <p:nvGrpSpPr>
          <p:cNvPr id="1331" name="Gruppieren 1330">
            <a:extLst>
              <a:ext uri="{FF2B5EF4-FFF2-40B4-BE49-F238E27FC236}">
                <a16:creationId xmlns:a16="http://schemas.microsoft.com/office/drawing/2014/main" id="{6B3AED20-495B-E4FA-0D85-F0ED14C484EC}"/>
              </a:ext>
            </a:extLst>
          </p:cNvPr>
          <p:cNvGrpSpPr/>
          <p:nvPr/>
        </p:nvGrpSpPr>
        <p:grpSpPr>
          <a:xfrm>
            <a:off x="11498983" y="5373098"/>
            <a:ext cx="97200" cy="1138241"/>
            <a:chOff x="11498983" y="5373098"/>
            <a:chExt cx="97200" cy="1138241"/>
          </a:xfrm>
          <a:noFill/>
        </p:grpSpPr>
        <p:sp>
          <p:nvSpPr>
            <p:cNvPr id="1332" name="Ellipse 1331">
              <a:extLst>
                <a:ext uri="{FF2B5EF4-FFF2-40B4-BE49-F238E27FC236}">
                  <a16:creationId xmlns:a16="http://schemas.microsoft.com/office/drawing/2014/main" id="{82B35649-A5C1-A232-8B95-0C312FB6DF88}"/>
                </a:ext>
              </a:extLst>
            </p:cNvPr>
            <p:cNvSpPr>
              <a:spLocks noChangeAspect="1"/>
            </p:cNvSpPr>
            <p:nvPr/>
          </p:nvSpPr>
          <p:spPr>
            <a:xfrm>
              <a:off x="11498983" y="6414139"/>
              <a:ext cx="97200" cy="972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33" name="Ellipse 1332">
              <a:extLst>
                <a:ext uri="{FF2B5EF4-FFF2-40B4-BE49-F238E27FC236}">
                  <a16:creationId xmlns:a16="http://schemas.microsoft.com/office/drawing/2014/main" id="{5FC377CB-B079-4B6C-8FDD-FF7CA311A4BB}"/>
                </a:ext>
              </a:extLst>
            </p:cNvPr>
            <p:cNvSpPr>
              <a:spLocks noChangeAspect="1"/>
            </p:cNvSpPr>
            <p:nvPr/>
          </p:nvSpPr>
          <p:spPr>
            <a:xfrm>
              <a:off x="11498983" y="5997722"/>
              <a:ext cx="97200" cy="972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34" name="Ellipse 1333">
              <a:extLst>
                <a:ext uri="{FF2B5EF4-FFF2-40B4-BE49-F238E27FC236}">
                  <a16:creationId xmlns:a16="http://schemas.microsoft.com/office/drawing/2014/main" id="{18AFA2BD-8C43-ADA8-8C7A-5911721EA210}"/>
                </a:ext>
              </a:extLst>
            </p:cNvPr>
            <p:cNvSpPr>
              <a:spLocks noChangeAspect="1"/>
            </p:cNvSpPr>
            <p:nvPr/>
          </p:nvSpPr>
          <p:spPr>
            <a:xfrm>
              <a:off x="11498983" y="5789514"/>
              <a:ext cx="97200" cy="972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35" name="Ellipse 1334">
              <a:extLst>
                <a:ext uri="{FF2B5EF4-FFF2-40B4-BE49-F238E27FC236}">
                  <a16:creationId xmlns:a16="http://schemas.microsoft.com/office/drawing/2014/main" id="{46BBBF78-6275-3E34-F101-D45B610F670A}"/>
                </a:ext>
              </a:extLst>
            </p:cNvPr>
            <p:cNvSpPr>
              <a:spLocks noChangeAspect="1"/>
            </p:cNvSpPr>
            <p:nvPr/>
          </p:nvSpPr>
          <p:spPr>
            <a:xfrm>
              <a:off x="11498983" y="6205930"/>
              <a:ext cx="97200" cy="972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36" name="Ellipse 1335">
              <a:extLst>
                <a:ext uri="{FF2B5EF4-FFF2-40B4-BE49-F238E27FC236}">
                  <a16:creationId xmlns:a16="http://schemas.microsoft.com/office/drawing/2014/main" id="{CD3BA9CB-A580-03CB-2510-FF908AA1521C}"/>
                </a:ext>
              </a:extLst>
            </p:cNvPr>
            <p:cNvSpPr>
              <a:spLocks noChangeAspect="1"/>
            </p:cNvSpPr>
            <p:nvPr/>
          </p:nvSpPr>
          <p:spPr>
            <a:xfrm>
              <a:off x="11498983" y="5373098"/>
              <a:ext cx="97200" cy="972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37" name="Ellipse 1336">
              <a:extLst>
                <a:ext uri="{FF2B5EF4-FFF2-40B4-BE49-F238E27FC236}">
                  <a16:creationId xmlns:a16="http://schemas.microsoft.com/office/drawing/2014/main" id="{FD48E084-2100-0E52-47FD-3C7D80265B64}"/>
                </a:ext>
              </a:extLst>
            </p:cNvPr>
            <p:cNvSpPr>
              <a:spLocks noChangeAspect="1"/>
            </p:cNvSpPr>
            <p:nvPr/>
          </p:nvSpPr>
          <p:spPr>
            <a:xfrm>
              <a:off x="11498983" y="5581306"/>
              <a:ext cx="97200" cy="972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sp>
        <p:nvSpPr>
          <p:cNvPr id="4" name="Foliennummernplatzhalter 3">
            <a:extLst>
              <a:ext uri="{FF2B5EF4-FFF2-40B4-BE49-F238E27FC236}">
                <a16:creationId xmlns:a16="http://schemas.microsoft.com/office/drawing/2014/main" id="{6AA768CB-A90A-D6B7-218D-BED1B0399B0A}"/>
              </a:ext>
            </a:extLst>
          </p:cNvPr>
          <p:cNvSpPr>
            <a:spLocks noGrp="1"/>
          </p:cNvSpPr>
          <p:nvPr>
            <p:ph type="sldNum" sz="quarter" idx="12"/>
          </p:nvPr>
        </p:nvSpPr>
        <p:spPr/>
        <p:txBody>
          <a:bodyPr/>
          <a:lstStyle/>
          <a:p>
            <a:fld id="{442AD375-037F-43D0-B059-5172DA06796A}" type="slidenum">
              <a:rPr lang="de-CH" smtClean="0"/>
              <a:t>24</a:t>
            </a:fld>
            <a:endParaRPr lang="de-CH"/>
          </a:p>
        </p:txBody>
      </p:sp>
    </p:spTree>
    <p:extLst>
      <p:ext uri="{BB962C8B-B14F-4D97-AF65-F5344CB8AC3E}">
        <p14:creationId xmlns:p14="http://schemas.microsoft.com/office/powerpoint/2010/main" val="23070894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0B3A83-286B-A0D8-123A-A1DB87C79E29}"/>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FAF5CAF9-834B-F0FB-FF84-1C06FF0A2D6F}"/>
              </a:ext>
            </a:extLst>
          </p:cNvPr>
          <p:cNvSpPr>
            <a:spLocks noGrp="1"/>
          </p:cNvSpPr>
          <p:nvPr>
            <p:ph idx="1"/>
          </p:nvPr>
        </p:nvSpPr>
        <p:spPr/>
        <p:txBody>
          <a:bodyPr/>
          <a:lstStyle/>
          <a:p>
            <a:r>
              <a:rPr lang="de-CH" dirty="0"/>
              <a:t>SP</a:t>
            </a:r>
          </a:p>
          <a:p>
            <a:r>
              <a:rPr lang="de-CH" dirty="0">
                <a:solidFill>
                  <a:schemeClr val="bg1"/>
                </a:solidFill>
              </a:rPr>
              <a:t>41 Mitglieder im Nationalrat</a:t>
            </a:r>
          </a:p>
        </p:txBody>
      </p:sp>
      <p:sp>
        <p:nvSpPr>
          <p:cNvPr id="3" name="Datumsplatzhalter 2">
            <a:extLst>
              <a:ext uri="{FF2B5EF4-FFF2-40B4-BE49-F238E27FC236}">
                <a16:creationId xmlns:a16="http://schemas.microsoft.com/office/drawing/2014/main" id="{0B49B2DA-3F66-6DFF-D234-2A346148F07A}"/>
              </a:ext>
            </a:extLst>
          </p:cNvPr>
          <p:cNvSpPr>
            <a:spLocks noGrp="1"/>
          </p:cNvSpPr>
          <p:nvPr>
            <p:ph type="dt" sz="half" idx="10"/>
          </p:nvPr>
        </p:nvSpPr>
        <p:spPr/>
        <p:txBody>
          <a:bodyPr/>
          <a:lstStyle/>
          <a:p>
            <a:r>
              <a:rPr lang="de-CH"/>
              <a:t>Stand Dezember 2024</a:t>
            </a:r>
            <a:endParaRPr lang="de-CH" dirty="0"/>
          </a:p>
        </p:txBody>
      </p:sp>
      <p:grpSp>
        <p:nvGrpSpPr>
          <p:cNvPr id="5" name="Gruppieren 4">
            <a:extLst>
              <a:ext uri="{FF2B5EF4-FFF2-40B4-BE49-F238E27FC236}">
                <a16:creationId xmlns:a16="http://schemas.microsoft.com/office/drawing/2014/main" id="{F8E630E4-AC13-D476-09A6-B5F6D669EACD}"/>
              </a:ext>
            </a:extLst>
          </p:cNvPr>
          <p:cNvGrpSpPr/>
          <p:nvPr/>
        </p:nvGrpSpPr>
        <p:grpSpPr>
          <a:xfrm>
            <a:off x="2243289" y="722498"/>
            <a:ext cx="7716536" cy="5778296"/>
            <a:chOff x="2243289" y="722498"/>
            <a:chExt cx="7716536" cy="5778296"/>
          </a:xfrm>
        </p:grpSpPr>
        <p:sp>
          <p:nvSpPr>
            <p:cNvPr id="1173" name="Freeform 95">
              <a:extLst>
                <a:ext uri="{FF2B5EF4-FFF2-40B4-BE49-F238E27FC236}">
                  <a16:creationId xmlns:a16="http://schemas.microsoft.com/office/drawing/2014/main" id="{02BADEA5-6EDB-3AB3-FD8F-5DBF5124AECA}"/>
                </a:ext>
              </a:extLst>
            </p:cNvPr>
            <p:cNvSpPr>
              <a:spLocks/>
            </p:cNvSpPr>
            <p:nvPr/>
          </p:nvSpPr>
          <p:spPr bwMode="auto">
            <a:xfrm>
              <a:off x="6457386" y="729785"/>
              <a:ext cx="274464" cy="325469"/>
            </a:xfrm>
            <a:custGeom>
              <a:avLst/>
              <a:gdLst>
                <a:gd name="T0" fmla="*/ 0 w 188"/>
                <a:gd name="T1" fmla="*/ 205 h 221"/>
                <a:gd name="T2" fmla="*/ 0 w 188"/>
                <a:gd name="T3" fmla="*/ 205 h 221"/>
                <a:gd name="T4" fmla="*/ 14 w 188"/>
                <a:gd name="T5" fmla="*/ 0 h 221"/>
                <a:gd name="T6" fmla="*/ 188 w 188"/>
                <a:gd name="T7" fmla="*/ 17 h 221"/>
                <a:gd name="T8" fmla="*/ 161 w 188"/>
                <a:gd name="T9" fmla="*/ 221 h 221"/>
                <a:gd name="T10" fmla="*/ 0 w 188"/>
                <a:gd name="T11" fmla="*/ 205 h 221"/>
              </a:gdLst>
              <a:ahLst/>
              <a:cxnLst>
                <a:cxn ang="0">
                  <a:pos x="T0" y="T1"/>
                </a:cxn>
                <a:cxn ang="0">
                  <a:pos x="T2" y="T3"/>
                </a:cxn>
                <a:cxn ang="0">
                  <a:pos x="T4" y="T5"/>
                </a:cxn>
                <a:cxn ang="0">
                  <a:pos x="T6" y="T7"/>
                </a:cxn>
                <a:cxn ang="0">
                  <a:pos x="T8" y="T9"/>
                </a:cxn>
                <a:cxn ang="0">
                  <a:pos x="T10" y="T11"/>
                </a:cxn>
              </a:cxnLst>
              <a:rect l="0" t="0" r="r" b="b"/>
              <a:pathLst>
                <a:path w="188" h="221">
                  <a:moveTo>
                    <a:pt x="0" y="205"/>
                  </a:moveTo>
                  <a:lnTo>
                    <a:pt x="0" y="205"/>
                  </a:lnTo>
                  <a:lnTo>
                    <a:pt x="14" y="0"/>
                  </a:lnTo>
                  <a:cubicBezTo>
                    <a:pt x="72" y="4"/>
                    <a:pt x="130" y="9"/>
                    <a:pt x="188" y="17"/>
                  </a:cubicBezTo>
                  <a:lnTo>
                    <a:pt x="161" y="221"/>
                  </a:lnTo>
                  <a:cubicBezTo>
                    <a:pt x="108" y="214"/>
                    <a:pt x="54" y="209"/>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74" name="Freeform 97">
              <a:extLst>
                <a:ext uri="{FF2B5EF4-FFF2-40B4-BE49-F238E27FC236}">
                  <a16:creationId xmlns:a16="http://schemas.microsoft.com/office/drawing/2014/main" id="{43F3C55D-704B-00D3-FB42-D9EDCD1FEA0D}"/>
                </a:ext>
              </a:extLst>
            </p:cNvPr>
            <p:cNvSpPr>
              <a:spLocks/>
            </p:cNvSpPr>
            <p:nvPr/>
          </p:nvSpPr>
          <p:spPr bwMode="auto">
            <a:xfrm>
              <a:off x="6931017" y="797794"/>
              <a:ext cx="315754" cy="349758"/>
            </a:xfrm>
            <a:custGeom>
              <a:avLst/>
              <a:gdLst>
                <a:gd name="T0" fmla="*/ 0 w 217"/>
                <a:gd name="T1" fmla="*/ 202 h 240"/>
                <a:gd name="T2" fmla="*/ 0 w 217"/>
                <a:gd name="T3" fmla="*/ 202 h 240"/>
                <a:gd name="T4" fmla="*/ 40 w 217"/>
                <a:gd name="T5" fmla="*/ 0 h 240"/>
                <a:gd name="T6" fmla="*/ 217 w 217"/>
                <a:gd name="T7" fmla="*/ 40 h 240"/>
                <a:gd name="T8" fmla="*/ 164 w 217"/>
                <a:gd name="T9" fmla="*/ 240 h 240"/>
                <a:gd name="T10" fmla="*/ 0 w 217"/>
                <a:gd name="T11" fmla="*/ 202 h 240"/>
              </a:gdLst>
              <a:ahLst/>
              <a:cxnLst>
                <a:cxn ang="0">
                  <a:pos x="T0" y="T1"/>
                </a:cxn>
                <a:cxn ang="0">
                  <a:pos x="T2" y="T3"/>
                </a:cxn>
                <a:cxn ang="0">
                  <a:pos x="T4" y="T5"/>
                </a:cxn>
                <a:cxn ang="0">
                  <a:pos x="T6" y="T7"/>
                </a:cxn>
                <a:cxn ang="0">
                  <a:pos x="T8" y="T9"/>
                </a:cxn>
                <a:cxn ang="0">
                  <a:pos x="T10" y="T11"/>
                </a:cxn>
              </a:cxnLst>
              <a:rect l="0" t="0" r="r" b="b"/>
              <a:pathLst>
                <a:path w="217" h="240">
                  <a:moveTo>
                    <a:pt x="0" y="202"/>
                  </a:moveTo>
                  <a:lnTo>
                    <a:pt x="0" y="202"/>
                  </a:lnTo>
                  <a:lnTo>
                    <a:pt x="40" y="0"/>
                  </a:lnTo>
                  <a:cubicBezTo>
                    <a:pt x="99" y="12"/>
                    <a:pt x="158" y="25"/>
                    <a:pt x="217" y="40"/>
                  </a:cubicBezTo>
                  <a:lnTo>
                    <a:pt x="164" y="240"/>
                  </a:lnTo>
                  <a:cubicBezTo>
                    <a:pt x="110" y="226"/>
                    <a:pt x="56" y="213"/>
                    <a:pt x="0" y="2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75" name="Freeform 99">
              <a:extLst>
                <a:ext uri="{FF2B5EF4-FFF2-40B4-BE49-F238E27FC236}">
                  <a16:creationId xmlns:a16="http://schemas.microsoft.com/office/drawing/2014/main" id="{19D85801-50E3-B4A1-A6FB-2479DE6D8020}"/>
                </a:ext>
              </a:extLst>
            </p:cNvPr>
            <p:cNvSpPr>
              <a:spLocks/>
            </p:cNvSpPr>
            <p:nvPr/>
          </p:nvSpPr>
          <p:spPr bwMode="auto">
            <a:xfrm>
              <a:off x="6692988" y="756502"/>
              <a:ext cx="296323" cy="335185"/>
            </a:xfrm>
            <a:custGeom>
              <a:avLst/>
              <a:gdLst>
                <a:gd name="T0" fmla="*/ 0 w 203"/>
                <a:gd name="T1" fmla="*/ 204 h 230"/>
                <a:gd name="T2" fmla="*/ 0 w 203"/>
                <a:gd name="T3" fmla="*/ 204 h 230"/>
                <a:gd name="T4" fmla="*/ 27 w 203"/>
                <a:gd name="T5" fmla="*/ 0 h 230"/>
                <a:gd name="T6" fmla="*/ 203 w 203"/>
                <a:gd name="T7" fmla="*/ 28 h 230"/>
                <a:gd name="T8" fmla="*/ 163 w 203"/>
                <a:gd name="T9" fmla="*/ 230 h 230"/>
                <a:gd name="T10" fmla="*/ 0 w 203"/>
                <a:gd name="T11" fmla="*/ 204 h 230"/>
              </a:gdLst>
              <a:ahLst/>
              <a:cxnLst>
                <a:cxn ang="0">
                  <a:pos x="T0" y="T1"/>
                </a:cxn>
                <a:cxn ang="0">
                  <a:pos x="T2" y="T3"/>
                </a:cxn>
                <a:cxn ang="0">
                  <a:pos x="T4" y="T5"/>
                </a:cxn>
                <a:cxn ang="0">
                  <a:pos x="T6" y="T7"/>
                </a:cxn>
                <a:cxn ang="0">
                  <a:pos x="T8" y="T9"/>
                </a:cxn>
                <a:cxn ang="0">
                  <a:pos x="T10" y="T11"/>
                </a:cxn>
              </a:cxnLst>
              <a:rect l="0" t="0" r="r" b="b"/>
              <a:pathLst>
                <a:path w="203" h="230">
                  <a:moveTo>
                    <a:pt x="0" y="204"/>
                  </a:moveTo>
                  <a:lnTo>
                    <a:pt x="0" y="204"/>
                  </a:lnTo>
                  <a:lnTo>
                    <a:pt x="27" y="0"/>
                  </a:lnTo>
                  <a:cubicBezTo>
                    <a:pt x="86" y="7"/>
                    <a:pt x="145" y="17"/>
                    <a:pt x="203" y="28"/>
                  </a:cubicBezTo>
                  <a:lnTo>
                    <a:pt x="163" y="230"/>
                  </a:lnTo>
                  <a:cubicBezTo>
                    <a:pt x="110" y="220"/>
                    <a:pt x="55" y="211"/>
                    <a:pt x="0" y="20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76" name="Freeform 101">
              <a:extLst>
                <a:ext uri="{FF2B5EF4-FFF2-40B4-BE49-F238E27FC236}">
                  <a16:creationId xmlns:a16="http://schemas.microsoft.com/office/drawing/2014/main" id="{65A3E136-6A1F-262F-D20E-00F41036F298}"/>
                </a:ext>
              </a:extLst>
            </p:cNvPr>
            <p:cNvSpPr>
              <a:spLocks/>
            </p:cNvSpPr>
            <p:nvPr/>
          </p:nvSpPr>
          <p:spPr bwMode="auto">
            <a:xfrm>
              <a:off x="7169047" y="856087"/>
              <a:ext cx="332757" cy="361903"/>
            </a:xfrm>
            <a:custGeom>
              <a:avLst/>
              <a:gdLst>
                <a:gd name="T0" fmla="*/ 0 w 228"/>
                <a:gd name="T1" fmla="*/ 200 h 248"/>
                <a:gd name="T2" fmla="*/ 0 w 228"/>
                <a:gd name="T3" fmla="*/ 200 h 248"/>
                <a:gd name="T4" fmla="*/ 53 w 228"/>
                <a:gd name="T5" fmla="*/ 0 h 248"/>
                <a:gd name="T6" fmla="*/ 228 w 228"/>
                <a:gd name="T7" fmla="*/ 52 h 248"/>
                <a:gd name="T8" fmla="*/ 162 w 228"/>
                <a:gd name="T9" fmla="*/ 248 h 248"/>
                <a:gd name="T10" fmla="*/ 0 w 228"/>
                <a:gd name="T11" fmla="*/ 200 h 248"/>
              </a:gdLst>
              <a:ahLst/>
              <a:cxnLst>
                <a:cxn ang="0">
                  <a:pos x="T0" y="T1"/>
                </a:cxn>
                <a:cxn ang="0">
                  <a:pos x="T2" y="T3"/>
                </a:cxn>
                <a:cxn ang="0">
                  <a:pos x="T4" y="T5"/>
                </a:cxn>
                <a:cxn ang="0">
                  <a:pos x="T6" y="T7"/>
                </a:cxn>
                <a:cxn ang="0">
                  <a:pos x="T8" y="T9"/>
                </a:cxn>
                <a:cxn ang="0">
                  <a:pos x="T10" y="T11"/>
                </a:cxn>
              </a:cxnLst>
              <a:rect l="0" t="0" r="r" b="b"/>
              <a:pathLst>
                <a:path w="228" h="248">
                  <a:moveTo>
                    <a:pt x="0" y="200"/>
                  </a:moveTo>
                  <a:lnTo>
                    <a:pt x="0" y="200"/>
                  </a:lnTo>
                  <a:lnTo>
                    <a:pt x="53" y="0"/>
                  </a:lnTo>
                  <a:cubicBezTo>
                    <a:pt x="112" y="16"/>
                    <a:pt x="170" y="33"/>
                    <a:pt x="228" y="52"/>
                  </a:cubicBezTo>
                  <a:lnTo>
                    <a:pt x="162" y="248"/>
                  </a:lnTo>
                  <a:cubicBezTo>
                    <a:pt x="109" y="231"/>
                    <a:pt x="55" y="214"/>
                    <a:pt x="0"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77" name="Freeform 103">
              <a:extLst>
                <a:ext uri="{FF2B5EF4-FFF2-40B4-BE49-F238E27FC236}">
                  <a16:creationId xmlns:a16="http://schemas.microsoft.com/office/drawing/2014/main" id="{4AA2D1AD-0C8A-2F29-73F3-295290E81099}"/>
                </a:ext>
              </a:extLst>
            </p:cNvPr>
            <p:cNvSpPr>
              <a:spLocks/>
            </p:cNvSpPr>
            <p:nvPr/>
          </p:nvSpPr>
          <p:spPr bwMode="auto">
            <a:xfrm>
              <a:off x="6212070" y="722498"/>
              <a:ext cx="264748" cy="308468"/>
            </a:xfrm>
            <a:custGeom>
              <a:avLst/>
              <a:gdLst>
                <a:gd name="T0" fmla="*/ 0 w 183"/>
                <a:gd name="T1" fmla="*/ 205 h 210"/>
                <a:gd name="T2" fmla="*/ 0 w 183"/>
                <a:gd name="T3" fmla="*/ 205 h 210"/>
                <a:gd name="T4" fmla="*/ 0 w 183"/>
                <a:gd name="T5" fmla="*/ 205 h 210"/>
                <a:gd name="T6" fmla="*/ 0 w 183"/>
                <a:gd name="T7" fmla="*/ 0 h 210"/>
                <a:gd name="T8" fmla="*/ 183 w 183"/>
                <a:gd name="T9" fmla="*/ 5 h 210"/>
                <a:gd name="T10" fmla="*/ 169 w 183"/>
                <a:gd name="T11" fmla="*/ 210 h 210"/>
                <a:gd name="T12" fmla="*/ 0 w 183"/>
                <a:gd name="T13" fmla="*/ 205 h 210"/>
              </a:gdLst>
              <a:ahLst/>
              <a:cxnLst>
                <a:cxn ang="0">
                  <a:pos x="T0" y="T1"/>
                </a:cxn>
                <a:cxn ang="0">
                  <a:pos x="T2" y="T3"/>
                </a:cxn>
                <a:cxn ang="0">
                  <a:pos x="T4" y="T5"/>
                </a:cxn>
                <a:cxn ang="0">
                  <a:pos x="T6" y="T7"/>
                </a:cxn>
                <a:cxn ang="0">
                  <a:pos x="T8" y="T9"/>
                </a:cxn>
                <a:cxn ang="0">
                  <a:pos x="T10" y="T11"/>
                </a:cxn>
                <a:cxn ang="0">
                  <a:pos x="T12" y="T13"/>
                </a:cxn>
              </a:cxnLst>
              <a:rect l="0" t="0" r="r" b="b"/>
              <a:pathLst>
                <a:path w="183" h="210">
                  <a:moveTo>
                    <a:pt x="0" y="205"/>
                  </a:moveTo>
                  <a:lnTo>
                    <a:pt x="0" y="205"/>
                  </a:lnTo>
                  <a:lnTo>
                    <a:pt x="0" y="205"/>
                  </a:lnTo>
                  <a:lnTo>
                    <a:pt x="0" y="0"/>
                  </a:lnTo>
                  <a:cubicBezTo>
                    <a:pt x="62" y="0"/>
                    <a:pt x="122" y="1"/>
                    <a:pt x="183" y="5"/>
                  </a:cubicBezTo>
                  <a:lnTo>
                    <a:pt x="169" y="210"/>
                  </a:lnTo>
                  <a:cubicBezTo>
                    <a:pt x="113" y="207"/>
                    <a:pt x="57" y="205"/>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78" name="Freeform 105">
              <a:extLst>
                <a:ext uri="{FF2B5EF4-FFF2-40B4-BE49-F238E27FC236}">
                  <a16:creationId xmlns:a16="http://schemas.microsoft.com/office/drawing/2014/main" id="{82541F12-849B-08EF-2B9C-357C0E403578}"/>
                </a:ext>
              </a:extLst>
            </p:cNvPr>
            <p:cNvSpPr>
              <a:spLocks/>
            </p:cNvSpPr>
            <p:nvPr/>
          </p:nvSpPr>
          <p:spPr bwMode="auto">
            <a:xfrm>
              <a:off x="7856418" y="1132979"/>
              <a:ext cx="359473" cy="383762"/>
            </a:xfrm>
            <a:custGeom>
              <a:avLst/>
              <a:gdLst>
                <a:gd name="T0" fmla="*/ 0 w 247"/>
                <a:gd name="T1" fmla="*/ 186 h 262"/>
                <a:gd name="T2" fmla="*/ 0 w 247"/>
                <a:gd name="T3" fmla="*/ 186 h 262"/>
                <a:gd name="T4" fmla="*/ 91 w 247"/>
                <a:gd name="T5" fmla="*/ 0 h 262"/>
                <a:gd name="T6" fmla="*/ 247 w 247"/>
                <a:gd name="T7" fmla="*/ 82 h 262"/>
                <a:gd name="T8" fmla="*/ 145 w 247"/>
                <a:gd name="T9" fmla="*/ 262 h 262"/>
                <a:gd name="T10" fmla="*/ 0 w 247"/>
                <a:gd name="T11" fmla="*/ 186 h 262"/>
              </a:gdLst>
              <a:ahLst/>
              <a:cxnLst>
                <a:cxn ang="0">
                  <a:pos x="T0" y="T1"/>
                </a:cxn>
                <a:cxn ang="0">
                  <a:pos x="T2" y="T3"/>
                </a:cxn>
                <a:cxn ang="0">
                  <a:pos x="T4" y="T5"/>
                </a:cxn>
                <a:cxn ang="0">
                  <a:pos x="T6" y="T7"/>
                </a:cxn>
                <a:cxn ang="0">
                  <a:pos x="T8" y="T9"/>
                </a:cxn>
                <a:cxn ang="0">
                  <a:pos x="T10" y="T11"/>
                </a:cxn>
              </a:cxnLst>
              <a:rect l="0" t="0" r="r" b="b"/>
              <a:pathLst>
                <a:path w="247" h="262">
                  <a:moveTo>
                    <a:pt x="0" y="186"/>
                  </a:moveTo>
                  <a:lnTo>
                    <a:pt x="0" y="186"/>
                  </a:lnTo>
                  <a:lnTo>
                    <a:pt x="91" y="0"/>
                  </a:lnTo>
                  <a:cubicBezTo>
                    <a:pt x="144" y="26"/>
                    <a:pt x="196" y="53"/>
                    <a:pt x="247" y="82"/>
                  </a:cubicBezTo>
                  <a:lnTo>
                    <a:pt x="145" y="262"/>
                  </a:lnTo>
                  <a:cubicBezTo>
                    <a:pt x="97" y="235"/>
                    <a:pt x="49" y="210"/>
                    <a:pt x="0" y="18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79" name="Freeform 107">
              <a:extLst>
                <a:ext uri="{FF2B5EF4-FFF2-40B4-BE49-F238E27FC236}">
                  <a16:creationId xmlns:a16="http://schemas.microsoft.com/office/drawing/2014/main" id="{6AF6EDAF-CF17-4095-1760-D4F564FE2334}"/>
                </a:ext>
              </a:extLst>
            </p:cNvPr>
            <p:cNvSpPr>
              <a:spLocks/>
            </p:cNvSpPr>
            <p:nvPr/>
          </p:nvSpPr>
          <p:spPr bwMode="auto">
            <a:xfrm>
              <a:off x="7404647" y="931381"/>
              <a:ext cx="344900" cy="374047"/>
            </a:xfrm>
            <a:custGeom>
              <a:avLst/>
              <a:gdLst>
                <a:gd name="T0" fmla="*/ 0 w 236"/>
                <a:gd name="T1" fmla="*/ 196 h 255"/>
                <a:gd name="T2" fmla="*/ 0 w 236"/>
                <a:gd name="T3" fmla="*/ 196 h 255"/>
                <a:gd name="T4" fmla="*/ 66 w 236"/>
                <a:gd name="T5" fmla="*/ 0 h 255"/>
                <a:gd name="T6" fmla="*/ 236 w 236"/>
                <a:gd name="T7" fmla="*/ 64 h 255"/>
                <a:gd name="T8" fmla="*/ 157 w 236"/>
                <a:gd name="T9" fmla="*/ 255 h 255"/>
                <a:gd name="T10" fmla="*/ 0 w 236"/>
                <a:gd name="T11" fmla="*/ 196 h 255"/>
              </a:gdLst>
              <a:ahLst/>
              <a:cxnLst>
                <a:cxn ang="0">
                  <a:pos x="T0" y="T1"/>
                </a:cxn>
                <a:cxn ang="0">
                  <a:pos x="T2" y="T3"/>
                </a:cxn>
                <a:cxn ang="0">
                  <a:pos x="T4" y="T5"/>
                </a:cxn>
                <a:cxn ang="0">
                  <a:pos x="T6" y="T7"/>
                </a:cxn>
                <a:cxn ang="0">
                  <a:pos x="T8" y="T9"/>
                </a:cxn>
                <a:cxn ang="0">
                  <a:pos x="T10" y="T11"/>
                </a:cxn>
              </a:cxnLst>
              <a:rect l="0" t="0" r="r" b="b"/>
              <a:pathLst>
                <a:path w="236" h="255">
                  <a:moveTo>
                    <a:pt x="0" y="196"/>
                  </a:moveTo>
                  <a:lnTo>
                    <a:pt x="0" y="196"/>
                  </a:lnTo>
                  <a:lnTo>
                    <a:pt x="66" y="0"/>
                  </a:lnTo>
                  <a:cubicBezTo>
                    <a:pt x="123" y="20"/>
                    <a:pt x="180" y="41"/>
                    <a:pt x="236" y="64"/>
                  </a:cubicBezTo>
                  <a:lnTo>
                    <a:pt x="157" y="255"/>
                  </a:lnTo>
                  <a:cubicBezTo>
                    <a:pt x="106" y="234"/>
                    <a:pt x="53" y="214"/>
                    <a:pt x="0" y="1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80" name="Freeform 109">
              <a:extLst>
                <a:ext uri="{FF2B5EF4-FFF2-40B4-BE49-F238E27FC236}">
                  <a16:creationId xmlns:a16="http://schemas.microsoft.com/office/drawing/2014/main" id="{7EEF1E60-0AAE-765A-031A-D181E6ED9759}"/>
                </a:ext>
              </a:extLst>
            </p:cNvPr>
            <p:cNvSpPr>
              <a:spLocks/>
            </p:cNvSpPr>
            <p:nvPr/>
          </p:nvSpPr>
          <p:spPr bwMode="auto">
            <a:xfrm>
              <a:off x="8449063" y="1526456"/>
              <a:ext cx="378904" cy="388620"/>
            </a:xfrm>
            <a:custGeom>
              <a:avLst/>
              <a:gdLst>
                <a:gd name="T0" fmla="*/ 0 w 261"/>
                <a:gd name="T1" fmla="*/ 166 h 267"/>
                <a:gd name="T2" fmla="*/ 0 w 261"/>
                <a:gd name="T3" fmla="*/ 166 h 267"/>
                <a:gd name="T4" fmla="*/ 124 w 261"/>
                <a:gd name="T5" fmla="*/ 0 h 267"/>
                <a:gd name="T6" fmla="*/ 261 w 261"/>
                <a:gd name="T7" fmla="*/ 109 h 267"/>
                <a:gd name="T8" fmla="*/ 127 w 261"/>
                <a:gd name="T9" fmla="*/ 267 h 267"/>
                <a:gd name="T10" fmla="*/ 0 w 261"/>
                <a:gd name="T11" fmla="*/ 166 h 267"/>
              </a:gdLst>
              <a:ahLst/>
              <a:cxnLst>
                <a:cxn ang="0">
                  <a:pos x="T0" y="T1"/>
                </a:cxn>
                <a:cxn ang="0">
                  <a:pos x="T2" y="T3"/>
                </a:cxn>
                <a:cxn ang="0">
                  <a:pos x="T4" y="T5"/>
                </a:cxn>
                <a:cxn ang="0">
                  <a:pos x="T6" y="T7"/>
                </a:cxn>
                <a:cxn ang="0">
                  <a:pos x="T8" y="T9"/>
                </a:cxn>
                <a:cxn ang="0">
                  <a:pos x="T10" y="T11"/>
                </a:cxn>
              </a:cxnLst>
              <a:rect l="0" t="0" r="r" b="b"/>
              <a:pathLst>
                <a:path w="261" h="267">
                  <a:moveTo>
                    <a:pt x="0" y="166"/>
                  </a:moveTo>
                  <a:lnTo>
                    <a:pt x="0" y="166"/>
                  </a:lnTo>
                  <a:lnTo>
                    <a:pt x="124" y="0"/>
                  </a:lnTo>
                  <a:cubicBezTo>
                    <a:pt x="170" y="34"/>
                    <a:pt x="216" y="71"/>
                    <a:pt x="261" y="109"/>
                  </a:cubicBezTo>
                  <a:lnTo>
                    <a:pt x="127" y="267"/>
                  </a:lnTo>
                  <a:cubicBezTo>
                    <a:pt x="86" y="232"/>
                    <a:pt x="44" y="198"/>
                    <a:pt x="0" y="16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81" name="Freeform 111">
              <a:extLst>
                <a:ext uri="{FF2B5EF4-FFF2-40B4-BE49-F238E27FC236}">
                  <a16:creationId xmlns:a16="http://schemas.microsoft.com/office/drawing/2014/main" id="{D5A22431-2090-DA02-2486-EE51E75CCBA4}"/>
                </a:ext>
              </a:extLst>
            </p:cNvPr>
            <p:cNvSpPr>
              <a:spLocks/>
            </p:cNvSpPr>
            <p:nvPr/>
          </p:nvSpPr>
          <p:spPr bwMode="auto">
            <a:xfrm>
              <a:off x="8067731" y="1251993"/>
              <a:ext cx="361903" cy="386192"/>
            </a:xfrm>
            <a:custGeom>
              <a:avLst/>
              <a:gdLst>
                <a:gd name="T0" fmla="*/ 0 w 249"/>
                <a:gd name="T1" fmla="*/ 180 h 264"/>
                <a:gd name="T2" fmla="*/ 0 w 249"/>
                <a:gd name="T3" fmla="*/ 180 h 264"/>
                <a:gd name="T4" fmla="*/ 102 w 249"/>
                <a:gd name="T5" fmla="*/ 0 h 264"/>
                <a:gd name="T6" fmla="*/ 249 w 249"/>
                <a:gd name="T7" fmla="*/ 90 h 264"/>
                <a:gd name="T8" fmla="*/ 135 w 249"/>
                <a:gd name="T9" fmla="*/ 264 h 264"/>
                <a:gd name="T10" fmla="*/ 0 w 249"/>
                <a:gd name="T11" fmla="*/ 180 h 264"/>
              </a:gdLst>
              <a:ahLst/>
              <a:cxnLst>
                <a:cxn ang="0">
                  <a:pos x="T0" y="T1"/>
                </a:cxn>
                <a:cxn ang="0">
                  <a:pos x="T2" y="T3"/>
                </a:cxn>
                <a:cxn ang="0">
                  <a:pos x="T4" y="T5"/>
                </a:cxn>
                <a:cxn ang="0">
                  <a:pos x="T6" y="T7"/>
                </a:cxn>
                <a:cxn ang="0">
                  <a:pos x="T8" y="T9"/>
                </a:cxn>
                <a:cxn ang="0">
                  <a:pos x="T10" y="T11"/>
                </a:cxn>
              </a:cxnLst>
              <a:rect l="0" t="0" r="r" b="b"/>
              <a:pathLst>
                <a:path w="249" h="264">
                  <a:moveTo>
                    <a:pt x="0" y="180"/>
                  </a:moveTo>
                  <a:lnTo>
                    <a:pt x="0" y="180"/>
                  </a:lnTo>
                  <a:lnTo>
                    <a:pt x="102" y="0"/>
                  </a:lnTo>
                  <a:cubicBezTo>
                    <a:pt x="152" y="29"/>
                    <a:pt x="201" y="59"/>
                    <a:pt x="249" y="90"/>
                  </a:cubicBezTo>
                  <a:lnTo>
                    <a:pt x="135" y="264"/>
                  </a:lnTo>
                  <a:cubicBezTo>
                    <a:pt x="91" y="235"/>
                    <a:pt x="46" y="207"/>
                    <a:pt x="0"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82" name="Freeform 113">
              <a:extLst>
                <a:ext uri="{FF2B5EF4-FFF2-40B4-BE49-F238E27FC236}">
                  <a16:creationId xmlns:a16="http://schemas.microsoft.com/office/drawing/2014/main" id="{7D78775F-9AC2-ECE0-4F0B-0FB7B2242A1D}"/>
                </a:ext>
              </a:extLst>
            </p:cNvPr>
            <p:cNvSpPr>
              <a:spLocks/>
            </p:cNvSpPr>
            <p:nvPr/>
          </p:nvSpPr>
          <p:spPr bwMode="auto">
            <a:xfrm>
              <a:off x="7635391" y="1023679"/>
              <a:ext cx="352188" cy="381334"/>
            </a:xfrm>
            <a:custGeom>
              <a:avLst/>
              <a:gdLst>
                <a:gd name="T0" fmla="*/ 0 w 243"/>
                <a:gd name="T1" fmla="*/ 191 h 260"/>
                <a:gd name="T2" fmla="*/ 0 w 243"/>
                <a:gd name="T3" fmla="*/ 191 h 260"/>
                <a:gd name="T4" fmla="*/ 79 w 243"/>
                <a:gd name="T5" fmla="*/ 0 h 260"/>
                <a:gd name="T6" fmla="*/ 243 w 243"/>
                <a:gd name="T7" fmla="*/ 74 h 260"/>
                <a:gd name="T8" fmla="*/ 152 w 243"/>
                <a:gd name="T9" fmla="*/ 260 h 260"/>
                <a:gd name="T10" fmla="*/ 0 w 243"/>
                <a:gd name="T11" fmla="*/ 191 h 260"/>
              </a:gdLst>
              <a:ahLst/>
              <a:cxnLst>
                <a:cxn ang="0">
                  <a:pos x="T0" y="T1"/>
                </a:cxn>
                <a:cxn ang="0">
                  <a:pos x="T2" y="T3"/>
                </a:cxn>
                <a:cxn ang="0">
                  <a:pos x="T4" y="T5"/>
                </a:cxn>
                <a:cxn ang="0">
                  <a:pos x="T6" y="T7"/>
                </a:cxn>
                <a:cxn ang="0">
                  <a:pos x="T8" y="T9"/>
                </a:cxn>
                <a:cxn ang="0">
                  <a:pos x="T10" y="T11"/>
                </a:cxn>
              </a:cxnLst>
              <a:rect l="0" t="0" r="r" b="b"/>
              <a:pathLst>
                <a:path w="243" h="260">
                  <a:moveTo>
                    <a:pt x="0" y="191"/>
                  </a:moveTo>
                  <a:lnTo>
                    <a:pt x="0" y="191"/>
                  </a:lnTo>
                  <a:lnTo>
                    <a:pt x="79" y="0"/>
                  </a:lnTo>
                  <a:cubicBezTo>
                    <a:pt x="135" y="23"/>
                    <a:pt x="189" y="47"/>
                    <a:pt x="243" y="74"/>
                  </a:cubicBezTo>
                  <a:lnTo>
                    <a:pt x="152" y="260"/>
                  </a:lnTo>
                  <a:cubicBezTo>
                    <a:pt x="103" y="236"/>
                    <a:pt x="52" y="213"/>
                    <a:pt x="0" y="19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83" name="Freeform 115">
              <a:extLst>
                <a:ext uri="{FF2B5EF4-FFF2-40B4-BE49-F238E27FC236}">
                  <a16:creationId xmlns:a16="http://schemas.microsoft.com/office/drawing/2014/main" id="{813B4990-BFEE-36CE-1BAC-52B27BB8694B}"/>
                </a:ext>
              </a:extLst>
            </p:cNvPr>
            <p:cNvSpPr>
              <a:spLocks/>
            </p:cNvSpPr>
            <p:nvPr/>
          </p:nvSpPr>
          <p:spPr bwMode="auto">
            <a:xfrm>
              <a:off x="8264469" y="1385582"/>
              <a:ext cx="364331" cy="381334"/>
            </a:xfrm>
            <a:custGeom>
              <a:avLst/>
              <a:gdLst>
                <a:gd name="T0" fmla="*/ 0 w 250"/>
                <a:gd name="T1" fmla="*/ 174 h 262"/>
                <a:gd name="T2" fmla="*/ 0 w 250"/>
                <a:gd name="T3" fmla="*/ 174 h 262"/>
                <a:gd name="T4" fmla="*/ 114 w 250"/>
                <a:gd name="T5" fmla="*/ 0 h 262"/>
                <a:gd name="T6" fmla="*/ 250 w 250"/>
                <a:gd name="T7" fmla="*/ 96 h 262"/>
                <a:gd name="T8" fmla="*/ 126 w 250"/>
                <a:gd name="T9" fmla="*/ 262 h 262"/>
                <a:gd name="T10" fmla="*/ 0 w 250"/>
                <a:gd name="T11" fmla="*/ 174 h 262"/>
              </a:gdLst>
              <a:ahLst/>
              <a:cxnLst>
                <a:cxn ang="0">
                  <a:pos x="T0" y="T1"/>
                </a:cxn>
                <a:cxn ang="0">
                  <a:pos x="T2" y="T3"/>
                </a:cxn>
                <a:cxn ang="0">
                  <a:pos x="T4" y="T5"/>
                </a:cxn>
                <a:cxn ang="0">
                  <a:pos x="T6" y="T7"/>
                </a:cxn>
                <a:cxn ang="0">
                  <a:pos x="T8" y="T9"/>
                </a:cxn>
                <a:cxn ang="0">
                  <a:pos x="T10" y="T11"/>
                </a:cxn>
              </a:cxnLst>
              <a:rect l="0" t="0" r="r" b="b"/>
              <a:pathLst>
                <a:path w="250" h="262">
                  <a:moveTo>
                    <a:pt x="0" y="174"/>
                  </a:moveTo>
                  <a:lnTo>
                    <a:pt x="0" y="174"/>
                  </a:lnTo>
                  <a:lnTo>
                    <a:pt x="114" y="0"/>
                  </a:lnTo>
                  <a:cubicBezTo>
                    <a:pt x="160" y="31"/>
                    <a:pt x="205" y="62"/>
                    <a:pt x="250" y="96"/>
                  </a:cubicBezTo>
                  <a:lnTo>
                    <a:pt x="126" y="262"/>
                  </a:lnTo>
                  <a:cubicBezTo>
                    <a:pt x="85" y="231"/>
                    <a:pt x="43" y="202"/>
                    <a:pt x="0" y="17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84" name="Freeform 409">
              <a:extLst>
                <a:ext uri="{FF2B5EF4-FFF2-40B4-BE49-F238E27FC236}">
                  <a16:creationId xmlns:a16="http://schemas.microsoft.com/office/drawing/2014/main" id="{CC12B98B-C4DF-B0F2-6699-C3A439F7D44A}"/>
                </a:ext>
              </a:extLst>
            </p:cNvPr>
            <p:cNvSpPr>
              <a:spLocks/>
            </p:cNvSpPr>
            <p:nvPr/>
          </p:nvSpPr>
          <p:spPr bwMode="auto">
            <a:xfrm>
              <a:off x="5473692" y="729785"/>
              <a:ext cx="272034" cy="325469"/>
            </a:xfrm>
            <a:custGeom>
              <a:avLst/>
              <a:gdLst>
                <a:gd name="T0" fmla="*/ 187 w 187"/>
                <a:gd name="T1" fmla="*/ 205 h 221"/>
                <a:gd name="T2" fmla="*/ 187 w 187"/>
                <a:gd name="T3" fmla="*/ 205 h 221"/>
                <a:gd name="T4" fmla="*/ 174 w 187"/>
                <a:gd name="T5" fmla="*/ 0 h 221"/>
                <a:gd name="T6" fmla="*/ 0 w 187"/>
                <a:gd name="T7" fmla="*/ 17 h 221"/>
                <a:gd name="T8" fmla="*/ 26 w 187"/>
                <a:gd name="T9" fmla="*/ 221 h 221"/>
                <a:gd name="T10" fmla="*/ 187 w 187"/>
                <a:gd name="T11" fmla="*/ 205 h 221"/>
              </a:gdLst>
              <a:ahLst/>
              <a:cxnLst>
                <a:cxn ang="0">
                  <a:pos x="T0" y="T1"/>
                </a:cxn>
                <a:cxn ang="0">
                  <a:pos x="T2" y="T3"/>
                </a:cxn>
                <a:cxn ang="0">
                  <a:pos x="T4" y="T5"/>
                </a:cxn>
                <a:cxn ang="0">
                  <a:pos x="T6" y="T7"/>
                </a:cxn>
                <a:cxn ang="0">
                  <a:pos x="T8" y="T9"/>
                </a:cxn>
                <a:cxn ang="0">
                  <a:pos x="T10" y="T11"/>
                </a:cxn>
              </a:cxnLst>
              <a:rect l="0" t="0" r="r" b="b"/>
              <a:pathLst>
                <a:path w="187" h="221">
                  <a:moveTo>
                    <a:pt x="187" y="205"/>
                  </a:moveTo>
                  <a:lnTo>
                    <a:pt x="187" y="205"/>
                  </a:lnTo>
                  <a:lnTo>
                    <a:pt x="174" y="0"/>
                  </a:lnTo>
                  <a:cubicBezTo>
                    <a:pt x="115" y="4"/>
                    <a:pt x="57" y="9"/>
                    <a:pt x="0" y="17"/>
                  </a:cubicBezTo>
                  <a:lnTo>
                    <a:pt x="26" y="221"/>
                  </a:lnTo>
                  <a:cubicBezTo>
                    <a:pt x="79" y="214"/>
                    <a:pt x="133" y="209"/>
                    <a:pt x="187"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85" name="Freeform 411">
              <a:extLst>
                <a:ext uri="{FF2B5EF4-FFF2-40B4-BE49-F238E27FC236}">
                  <a16:creationId xmlns:a16="http://schemas.microsoft.com/office/drawing/2014/main" id="{ADBA332F-475A-D530-DB67-86322B1295C4}"/>
                </a:ext>
              </a:extLst>
            </p:cNvPr>
            <p:cNvSpPr>
              <a:spLocks/>
            </p:cNvSpPr>
            <p:nvPr/>
          </p:nvSpPr>
          <p:spPr bwMode="auto">
            <a:xfrm>
              <a:off x="4958771" y="797794"/>
              <a:ext cx="313326" cy="349758"/>
            </a:xfrm>
            <a:custGeom>
              <a:avLst/>
              <a:gdLst>
                <a:gd name="T0" fmla="*/ 216 w 216"/>
                <a:gd name="T1" fmla="*/ 202 h 240"/>
                <a:gd name="T2" fmla="*/ 216 w 216"/>
                <a:gd name="T3" fmla="*/ 202 h 240"/>
                <a:gd name="T4" fmla="*/ 176 w 216"/>
                <a:gd name="T5" fmla="*/ 0 h 240"/>
                <a:gd name="T6" fmla="*/ 0 w 216"/>
                <a:gd name="T7" fmla="*/ 40 h 240"/>
                <a:gd name="T8" fmla="*/ 52 w 216"/>
                <a:gd name="T9" fmla="*/ 240 h 240"/>
                <a:gd name="T10" fmla="*/ 216 w 216"/>
                <a:gd name="T11" fmla="*/ 202 h 240"/>
              </a:gdLst>
              <a:ahLst/>
              <a:cxnLst>
                <a:cxn ang="0">
                  <a:pos x="T0" y="T1"/>
                </a:cxn>
                <a:cxn ang="0">
                  <a:pos x="T2" y="T3"/>
                </a:cxn>
                <a:cxn ang="0">
                  <a:pos x="T4" y="T5"/>
                </a:cxn>
                <a:cxn ang="0">
                  <a:pos x="T6" y="T7"/>
                </a:cxn>
                <a:cxn ang="0">
                  <a:pos x="T8" y="T9"/>
                </a:cxn>
                <a:cxn ang="0">
                  <a:pos x="T10" y="T11"/>
                </a:cxn>
              </a:cxnLst>
              <a:rect l="0" t="0" r="r" b="b"/>
              <a:pathLst>
                <a:path w="216" h="240">
                  <a:moveTo>
                    <a:pt x="216" y="202"/>
                  </a:moveTo>
                  <a:lnTo>
                    <a:pt x="216" y="202"/>
                  </a:lnTo>
                  <a:lnTo>
                    <a:pt x="176" y="0"/>
                  </a:lnTo>
                  <a:cubicBezTo>
                    <a:pt x="117" y="12"/>
                    <a:pt x="58" y="25"/>
                    <a:pt x="0" y="40"/>
                  </a:cubicBezTo>
                  <a:lnTo>
                    <a:pt x="52" y="240"/>
                  </a:lnTo>
                  <a:cubicBezTo>
                    <a:pt x="106" y="226"/>
                    <a:pt x="161" y="213"/>
                    <a:pt x="216" y="2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86" name="Freeform 413">
              <a:extLst>
                <a:ext uri="{FF2B5EF4-FFF2-40B4-BE49-F238E27FC236}">
                  <a16:creationId xmlns:a16="http://schemas.microsoft.com/office/drawing/2014/main" id="{B8258CD7-7E60-B58C-ABE9-2996FEB61E96}"/>
                </a:ext>
              </a:extLst>
            </p:cNvPr>
            <p:cNvSpPr>
              <a:spLocks/>
            </p:cNvSpPr>
            <p:nvPr/>
          </p:nvSpPr>
          <p:spPr bwMode="auto">
            <a:xfrm>
              <a:off x="5213804" y="756502"/>
              <a:ext cx="296323" cy="335185"/>
            </a:xfrm>
            <a:custGeom>
              <a:avLst/>
              <a:gdLst>
                <a:gd name="T0" fmla="*/ 203 w 203"/>
                <a:gd name="T1" fmla="*/ 204 h 230"/>
                <a:gd name="T2" fmla="*/ 203 w 203"/>
                <a:gd name="T3" fmla="*/ 204 h 230"/>
                <a:gd name="T4" fmla="*/ 177 w 203"/>
                <a:gd name="T5" fmla="*/ 0 h 230"/>
                <a:gd name="T6" fmla="*/ 0 w 203"/>
                <a:gd name="T7" fmla="*/ 28 h 230"/>
                <a:gd name="T8" fmla="*/ 40 w 203"/>
                <a:gd name="T9" fmla="*/ 230 h 230"/>
                <a:gd name="T10" fmla="*/ 203 w 203"/>
                <a:gd name="T11" fmla="*/ 204 h 230"/>
              </a:gdLst>
              <a:ahLst/>
              <a:cxnLst>
                <a:cxn ang="0">
                  <a:pos x="T0" y="T1"/>
                </a:cxn>
                <a:cxn ang="0">
                  <a:pos x="T2" y="T3"/>
                </a:cxn>
                <a:cxn ang="0">
                  <a:pos x="T4" y="T5"/>
                </a:cxn>
                <a:cxn ang="0">
                  <a:pos x="T6" y="T7"/>
                </a:cxn>
                <a:cxn ang="0">
                  <a:pos x="T8" y="T9"/>
                </a:cxn>
                <a:cxn ang="0">
                  <a:pos x="T10" y="T11"/>
                </a:cxn>
              </a:cxnLst>
              <a:rect l="0" t="0" r="r" b="b"/>
              <a:pathLst>
                <a:path w="203" h="230">
                  <a:moveTo>
                    <a:pt x="203" y="204"/>
                  </a:moveTo>
                  <a:lnTo>
                    <a:pt x="203" y="204"/>
                  </a:lnTo>
                  <a:lnTo>
                    <a:pt x="177" y="0"/>
                  </a:lnTo>
                  <a:cubicBezTo>
                    <a:pt x="117" y="7"/>
                    <a:pt x="59" y="17"/>
                    <a:pt x="0" y="28"/>
                  </a:cubicBezTo>
                  <a:lnTo>
                    <a:pt x="40" y="230"/>
                  </a:lnTo>
                  <a:cubicBezTo>
                    <a:pt x="94" y="220"/>
                    <a:pt x="148" y="211"/>
                    <a:pt x="203" y="20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87" name="Freeform 415">
              <a:extLst>
                <a:ext uri="{FF2B5EF4-FFF2-40B4-BE49-F238E27FC236}">
                  <a16:creationId xmlns:a16="http://schemas.microsoft.com/office/drawing/2014/main" id="{5011A86C-20B2-D13D-D278-9B8DF495F8B7}"/>
                </a:ext>
              </a:extLst>
            </p:cNvPr>
            <p:cNvSpPr>
              <a:spLocks/>
            </p:cNvSpPr>
            <p:nvPr/>
          </p:nvSpPr>
          <p:spPr bwMode="auto">
            <a:xfrm>
              <a:off x="4703740" y="856087"/>
              <a:ext cx="330327" cy="361903"/>
            </a:xfrm>
            <a:custGeom>
              <a:avLst/>
              <a:gdLst>
                <a:gd name="T0" fmla="*/ 227 w 227"/>
                <a:gd name="T1" fmla="*/ 200 h 248"/>
                <a:gd name="T2" fmla="*/ 227 w 227"/>
                <a:gd name="T3" fmla="*/ 200 h 248"/>
                <a:gd name="T4" fmla="*/ 175 w 227"/>
                <a:gd name="T5" fmla="*/ 0 h 248"/>
                <a:gd name="T6" fmla="*/ 0 w 227"/>
                <a:gd name="T7" fmla="*/ 52 h 248"/>
                <a:gd name="T8" fmla="*/ 66 w 227"/>
                <a:gd name="T9" fmla="*/ 248 h 248"/>
                <a:gd name="T10" fmla="*/ 227 w 227"/>
                <a:gd name="T11" fmla="*/ 200 h 248"/>
              </a:gdLst>
              <a:ahLst/>
              <a:cxnLst>
                <a:cxn ang="0">
                  <a:pos x="T0" y="T1"/>
                </a:cxn>
                <a:cxn ang="0">
                  <a:pos x="T2" y="T3"/>
                </a:cxn>
                <a:cxn ang="0">
                  <a:pos x="T4" y="T5"/>
                </a:cxn>
                <a:cxn ang="0">
                  <a:pos x="T6" y="T7"/>
                </a:cxn>
                <a:cxn ang="0">
                  <a:pos x="T8" y="T9"/>
                </a:cxn>
                <a:cxn ang="0">
                  <a:pos x="T10" y="T11"/>
                </a:cxn>
              </a:cxnLst>
              <a:rect l="0" t="0" r="r" b="b"/>
              <a:pathLst>
                <a:path w="227" h="248">
                  <a:moveTo>
                    <a:pt x="227" y="200"/>
                  </a:moveTo>
                  <a:lnTo>
                    <a:pt x="227" y="200"/>
                  </a:lnTo>
                  <a:lnTo>
                    <a:pt x="175" y="0"/>
                  </a:lnTo>
                  <a:cubicBezTo>
                    <a:pt x="116" y="16"/>
                    <a:pt x="57" y="33"/>
                    <a:pt x="0" y="52"/>
                  </a:cubicBezTo>
                  <a:lnTo>
                    <a:pt x="66" y="248"/>
                  </a:lnTo>
                  <a:cubicBezTo>
                    <a:pt x="119" y="231"/>
                    <a:pt x="173" y="214"/>
                    <a:pt x="227"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88" name="Freeform 419">
              <a:extLst>
                <a:ext uri="{FF2B5EF4-FFF2-40B4-BE49-F238E27FC236}">
                  <a16:creationId xmlns:a16="http://schemas.microsoft.com/office/drawing/2014/main" id="{9A6C9644-5BF8-B798-BBD9-241696681CD1}"/>
                </a:ext>
              </a:extLst>
            </p:cNvPr>
            <p:cNvSpPr>
              <a:spLocks/>
            </p:cNvSpPr>
            <p:nvPr/>
          </p:nvSpPr>
          <p:spPr bwMode="auto">
            <a:xfrm>
              <a:off x="3987221" y="1132979"/>
              <a:ext cx="359473" cy="383762"/>
            </a:xfrm>
            <a:custGeom>
              <a:avLst/>
              <a:gdLst>
                <a:gd name="T0" fmla="*/ 247 w 247"/>
                <a:gd name="T1" fmla="*/ 186 h 262"/>
                <a:gd name="T2" fmla="*/ 247 w 247"/>
                <a:gd name="T3" fmla="*/ 186 h 262"/>
                <a:gd name="T4" fmla="*/ 156 w 247"/>
                <a:gd name="T5" fmla="*/ 0 h 262"/>
                <a:gd name="T6" fmla="*/ 0 w 247"/>
                <a:gd name="T7" fmla="*/ 82 h 262"/>
                <a:gd name="T8" fmla="*/ 103 w 247"/>
                <a:gd name="T9" fmla="*/ 262 h 262"/>
                <a:gd name="T10" fmla="*/ 247 w 247"/>
                <a:gd name="T11" fmla="*/ 186 h 262"/>
              </a:gdLst>
              <a:ahLst/>
              <a:cxnLst>
                <a:cxn ang="0">
                  <a:pos x="T0" y="T1"/>
                </a:cxn>
                <a:cxn ang="0">
                  <a:pos x="T2" y="T3"/>
                </a:cxn>
                <a:cxn ang="0">
                  <a:pos x="T4" y="T5"/>
                </a:cxn>
                <a:cxn ang="0">
                  <a:pos x="T6" y="T7"/>
                </a:cxn>
                <a:cxn ang="0">
                  <a:pos x="T8" y="T9"/>
                </a:cxn>
                <a:cxn ang="0">
                  <a:pos x="T10" y="T11"/>
                </a:cxn>
              </a:cxnLst>
              <a:rect l="0" t="0" r="r" b="b"/>
              <a:pathLst>
                <a:path w="247" h="262">
                  <a:moveTo>
                    <a:pt x="247" y="186"/>
                  </a:moveTo>
                  <a:lnTo>
                    <a:pt x="247" y="186"/>
                  </a:lnTo>
                  <a:lnTo>
                    <a:pt x="156" y="0"/>
                  </a:lnTo>
                  <a:cubicBezTo>
                    <a:pt x="103" y="26"/>
                    <a:pt x="51" y="53"/>
                    <a:pt x="0" y="82"/>
                  </a:cubicBezTo>
                  <a:lnTo>
                    <a:pt x="103" y="262"/>
                  </a:lnTo>
                  <a:cubicBezTo>
                    <a:pt x="150" y="235"/>
                    <a:pt x="198" y="210"/>
                    <a:pt x="247" y="18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89" name="Freeform 421">
              <a:extLst>
                <a:ext uri="{FF2B5EF4-FFF2-40B4-BE49-F238E27FC236}">
                  <a16:creationId xmlns:a16="http://schemas.microsoft.com/office/drawing/2014/main" id="{647258AC-D7DF-F2BA-BDC1-B4448D0A539E}"/>
                </a:ext>
              </a:extLst>
            </p:cNvPr>
            <p:cNvSpPr>
              <a:spLocks/>
            </p:cNvSpPr>
            <p:nvPr/>
          </p:nvSpPr>
          <p:spPr bwMode="auto">
            <a:xfrm>
              <a:off x="4453565" y="931381"/>
              <a:ext cx="344900" cy="374047"/>
            </a:xfrm>
            <a:custGeom>
              <a:avLst/>
              <a:gdLst>
                <a:gd name="T0" fmla="*/ 237 w 237"/>
                <a:gd name="T1" fmla="*/ 196 h 255"/>
                <a:gd name="T2" fmla="*/ 237 w 237"/>
                <a:gd name="T3" fmla="*/ 196 h 255"/>
                <a:gd name="T4" fmla="*/ 171 w 237"/>
                <a:gd name="T5" fmla="*/ 0 h 255"/>
                <a:gd name="T6" fmla="*/ 0 w 237"/>
                <a:gd name="T7" fmla="*/ 64 h 255"/>
                <a:gd name="T8" fmla="*/ 79 w 237"/>
                <a:gd name="T9" fmla="*/ 255 h 255"/>
                <a:gd name="T10" fmla="*/ 237 w 237"/>
                <a:gd name="T11" fmla="*/ 196 h 255"/>
              </a:gdLst>
              <a:ahLst/>
              <a:cxnLst>
                <a:cxn ang="0">
                  <a:pos x="T0" y="T1"/>
                </a:cxn>
                <a:cxn ang="0">
                  <a:pos x="T2" y="T3"/>
                </a:cxn>
                <a:cxn ang="0">
                  <a:pos x="T4" y="T5"/>
                </a:cxn>
                <a:cxn ang="0">
                  <a:pos x="T6" y="T7"/>
                </a:cxn>
                <a:cxn ang="0">
                  <a:pos x="T8" y="T9"/>
                </a:cxn>
                <a:cxn ang="0">
                  <a:pos x="T10" y="T11"/>
                </a:cxn>
              </a:cxnLst>
              <a:rect l="0" t="0" r="r" b="b"/>
              <a:pathLst>
                <a:path w="237" h="255">
                  <a:moveTo>
                    <a:pt x="237" y="196"/>
                  </a:moveTo>
                  <a:lnTo>
                    <a:pt x="237" y="196"/>
                  </a:lnTo>
                  <a:lnTo>
                    <a:pt x="171" y="0"/>
                  </a:lnTo>
                  <a:cubicBezTo>
                    <a:pt x="113" y="20"/>
                    <a:pt x="56" y="41"/>
                    <a:pt x="0" y="64"/>
                  </a:cubicBezTo>
                  <a:lnTo>
                    <a:pt x="79" y="255"/>
                  </a:lnTo>
                  <a:cubicBezTo>
                    <a:pt x="131" y="234"/>
                    <a:pt x="183" y="214"/>
                    <a:pt x="237" y="1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90" name="Freeform 423">
              <a:extLst>
                <a:ext uri="{FF2B5EF4-FFF2-40B4-BE49-F238E27FC236}">
                  <a16:creationId xmlns:a16="http://schemas.microsoft.com/office/drawing/2014/main" id="{DF0F6C8B-E4EC-E964-0786-1B4107D2060F}"/>
                </a:ext>
              </a:extLst>
            </p:cNvPr>
            <p:cNvSpPr>
              <a:spLocks/>
            </p:cNvSpPr>
            <p:nvPr/>
          </p:nvSpPr>
          <p:spPr bwMode="auto">
            <a:xfrm>
              <a:off x="3375145" y="1526456"/>
              <a:ext cx="378904" cy="388620"/>
            </a:xfrm>
            <a:custGeom>
              <a:avLst/>
              <a:gdLst>
                <a:gd name="T0" fmla="*/ 261 w 261"/>
                <a:gd name="T1" fmla="*/ 166 h 267"/>
                <a:gd name="T2" fmla="*/ 261 w 261"/>
                <a:gd name="T3" fmla="*/ 166 h 267"/>
                <a:gd name="T4" fmla="*/ 138 w 261"/>
                <a:gd name="T5" fmla="*/ 0 h 267"/>
                <a:gd name="T6" fmla="*/ 0 w 261"/>
                <a:gd name="T7" fmla="*/ 109 h 267"/>
                <a:gd name="T8" fmla="*/ 134 w 261"/>
                <a:gd name="T9" fmla="*/ 267 h 267"/>
                <a:gd name="T10" fmla="*/ 261 w 261"/>
                <a:gd name="T11" fmla="*/ 166 h 267"/>
              </a:gdLst>
              <a:ahLst/>
              <a:cxnLst>
                <a:cxn ang="0">
                  <a:pos x="T0" y="T1"/>
                </a:cxn>
                <a:cxn ang="0">
                  <a:pos x="T2" y="T3"/>
                </a:cxn>
                <a:cxn ang="0">
                  <a:pos x="T4" y="T5"/>
                </a:cxn>
                <a:cxn ang="0">
                  <a:pos x="T6" y="T7"/>
                </a:cxn>
                <a:cxn ang="0">
                  <a:pos x="T8" y="T9"/>
                </a:cxn>
                <a:cxn ang="0">
                  <a:pos x="T10" y="T11"/>
                </a:cxn>
              </a:cxnLst>
              <a:rect l="0" t="0" r="r" b="b"/>
              <a:pathLst>
                <a:path w="261" h="267">
                  <a:moveTo>
                    <a:pt x="261" y="166"/>
                  </a:moveTo>
                  <a:lnTo>
                    <a:pt x="261" y="166"/>
                  </a:lnTo>
                  <a:lnTo>
                    <a:pt x="138" y="0"/>
                  </a:lnTo>
                  <a:cubicBezTo>
                    <a:pt x="91" y="34"/>
                    <a:pt x="45" y="71"/>
                    <a:pt x="0" y="109"/>
                  </a:cubicBezTo>
                  <a:lnTo>
                    <a:pt x="134" y="267"/>
                  </a:lnTo>
                  <a:cubicBezTo>
                    <a:pt x="175" y="232"/>
                    <a:pt x="218" y="198"/>
                    <a:pt x="261" y="16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91" name="Freeform 425">
              <a:extLst>
                <a:ext uri="{FF2B5EF4-FFF2-40B4-BE49-F238E27FC236}">
                  <a16:creationId xmlns:a16="http://schemas.microsoft.com/office/drawing/2014/main" id="{60726F62-2D51-9957-F077-A0A2E9A8E574}"/>
                </a:ext>
              </a:extLst>
            </p:cNvPr>
            <p:cNvSpPr>
              <a:spLocks/>
            </p:cNvSpPr>
            <p:nvPr/>
          </p:nvSpPr>
          <p:spPr bwMode="auto">
            <a:xfrm>
              <a:off x="3773480" y="1251993"/>
              <a:ext cx="364331" cy="386192"/>
            </a:xfrm>
            <a:custGeom>
              <a:avLst/>
              <a:gdLst>
                <a:gd name="T0" fmla="*/ 249 w 249"/>
                <a:gd name="T1" fmla="*/ 180 h 264"/>
                <a:gd name="T2" fmla="*/ 249 w 249"/>
                <a:gd name="T3" fmla="*/ 180 h 264"/>
                <a:gd name="T4" fmla="*/ 146 w 249"/>
                <a:gd name="T5" fmla="*/ 0 h 264"/>
                <a:gd name="T6" fmla="*/ 0 w 249"/>
                <a:gd name="T7" fmla="*/ 90 h 264"/>
                <a:gd name="T8" fmla="*/ 113 w 249"/>
                <a:gd name="T9" fmla="*/ 264 h 264"/>
                <a:gd name="T10" fmla="*/ 249 w 249"/>
                <a:gd name="T11" fmla="*/ 180 h 264"/>
              </a:gdLst>
              <a:ahLst/>
              <a:cxnLst>
                <a:cxn ang="0">
                  <a:pos x="T0" y="T1"/>
                </a:cxn>
                <a:cxn ang="0">
                  <a:pos x="T2" y="T3"/>
                </a:cxn>
                <a:cxn ang="0">
                  <a:pos x="T4" y="T5"/>
                </a:cxn>
                <a:cxn ang="0">
                  <a:pos x="T6" y="T7"/>
                </a:cxn>
                <a:cxn ang="0">
                  <a:pos x="T8" y="T9"/>
                </a:cxn>
                <a:cxn ang="0">
                  <a:pos x="T10" y="T11"/>
                </a:cxn>
              </a:cxnLst>
              <a:rect l="0" t="0" r="r" b="b"/>
              <a:pathLst>
                <a:path w="249" h="264">
                  <a:moveTo>
                    <a:pt x="249" y="180"/>
                  </a:moveTo>
                  <a:lnTo>
                    <a:pt x="249" y="180"/>
                  </a:lnTo>
                  <a:lnTo>
                    <a:pt x="146" y="0"/>
                  </a:lnTo>
                  <a:cubicBezTo>
                    <a:pt x="96" y="29"/>
                    <a:pt x="48" y="59"/>
                    <a:pt x="0" y="90"/>
                  </a:cubicBezTo>
                  <a:lnTo>
                    <a:pt x="113" y="264"/>
                  </a:lnTo>
                  <a:cubicBezTo>
                    <a:pt x="157" y="235"/>
                    <a:pt x="203" y="207"/>
                    <a:pt x="249"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92" name="Freeform 427">
              <a:extLst>
                <a:ext uri="{FF2B5EF4-FFF2-40B4-BE49-F238E27FC236}">
                  <a16:creationId xmlns:a16="http://schemas.microsoft.com/office/drawing/2014/main" id="{A8AA862B-AC10-900B-3A89-0B64B95492B7}"/>
                </a:ext>
              </a:extLst>
            </p:cNvPr>
            <p:cNvSpPr>
              <a:spLocks/>
            </p:cNvSpPr>
            <p:nvPr/>
          </p:nvSpPr>
          <p:spPr bwMode="auto">
            <a:xfrm>
              <a:off x="4215535" y="1023679"/>
              <a:ext cx="352188" cy="381334"/>
            </a:xfrm>
            <a:custGeom>
              <a:avLst/>
              <a:gdLst>
                <a:gd name="T0" fmla="*/ 243 w 243"/>
                <a:gd name="T1" fmla="*/ 191 h 260"/>
                <a:gd name="T2" fmla="*/ 243 w 243"/>
                <a:gd name="T3" fmla="*/ 191 h 260"/>
                <a:gd name="T4" fmla="*/ 164 w 243"/>
                <a:gd name="T5" fmla="*/ 0 h 260"/>
                <a:gd name="T6" fmla="*/ 0 w 243"/>
                <a:gd name="T7" fmla="*/ 74 h 260"/>
                <a:gd name="T8" fmla="*/ 91 w 243"/>
                <a:gd name="T9" fmla="*/ 260 h 260"/>
                <a:gd name="T10" fmla="*/ 243 w 243"/>
                <a:gd name="T11" fmla="*/ 191 h 260"/>
              </a:gdLst>
              <a:ahLst/>
              <a:cxnLst>
                <a:cxn ang="0">
                  <a:pos x="T0" y="T1"/>
                </a:cxn>
                <a:cxn ang="0">
                  <a:pos x="T2" y="T3"/>
                </a:cxn>
                <a:cxn ang="0">
                  <a:pos x="T4" y="T5"/>
                </a:cxn>
                <a:cxn ang="0">
                  <a:pos x="T6" y="T7"/>
                </a:cxn>
                <a:cxn ang="0">
                  <a:pos x="T8" y="T9"/>
                </a:cxn>
                <a:cxn ang="0">
                  <a:pos x="T10" y="T11"/>
                </a:cxn>
              </a:cxnLst>
              <a:rect l="0" t="0" r="r" b="b"/>
              <a:pathLst>
                <a:path w="243" h="260">
                  <a:moveTo>
                    <a:pt x="243" y="191"/>
                  </a:moveTo>
                  <a:lnTo>
                    <a:pt x="243" y="191"/>
                  </a:lnTo>
                  <a:lnTo>
                    <a:pt x="164" y="0"/>
                  </a:lnTo>
                  <a:cubicBezTo>
                    <a:pt x="109" y="23"/>
                    <a:pt x="54" y="47"/>
                    <a:pt x="0" y="74"/>
                  </a:cubicBezTo>
                  <a:lnTo>
                    <a:pt x="91" y="260"/>
                  </a:lnTo>
                  <a:cubicBezTo>
                    <a:pt x="141" y="236"/>
                    <a:pt x="191" y="213"/>
                    <a:pt x="243" y="19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93" name="Freeform 429">
              <a:extLst>
                <a:ext uri="{FF2B5EF4-FFF2-40B4-BE49-F238E27FC236}">
                  <a16:creationId xmlns:a16="http://schemas.microsoft.com/office/drawing/2014/main" id="{DB2D2E18-0576-A99C-4719-60C1B8CFA1EB}"/>
                </a:ext>
              </a:extLst>
            </p:cNvPr>
            <p:cNvSpPr>
              <a:spLocks/>
            </p:cNvSpPr>
            <p:nvPr/>
          </p:nvSpPr>
          <p:spPr bwMode="auto">
            <a:xfrm>
              <a:off x="3576742" y="1385582"/>
              <a:ext cx="361903" cy="381334"/>
            </a:xfrm>
            <a:custGeom>
              <a:avLst/>
              <a:gdLst>
                <a:gd name="T0" fmla="*/ 249 w 249"/>
                <a:gd name="T1" fmla="*/ 174 h 262"/>
                <a:gd name="T2" fmla="*/ 249 w 249"/>
                <a:gd name="T3" fmla="*/ 174 h 262"/>
                <a:gd name="T4" fmla="*/ 136 w 249"/>
                <a:gd name="T5" fmla="*/ 0 h 262"/>
                <a:gd name="T6" fmla="*/ 0 w 249"/>
                <a:gd name="T7" fmla="*/ 96 h 262"/>
                <a:gd name="T8" fmla="*/ 123 w 249"/>
                <a:gd name="T9" fmla="*/ 262 h 262"/>
                <a:gd name="T10" fmla="*/ 249 w 249"/>
                <a:gd name="T11" fmla="*/ 174 h 262"/>
              </a:gdLst>
              <a:ahLst/>
              <a:cxnLst>
                <a:cxn ang="0">
                  <a:pos x="T0" y="T1"/>
                </a:cxn>
                <a:cxn ang="0">
                  <a:pos x="T2" y="T3"/>
                </a:cxn>
                <a:cxn ang="0">
                  <a:pos x="T4" y="T5"/>
                </a:cxn>
                <a:cxn ang="0">
                  <a:pos x="T6" y="T7"/>
                </a:cxn>
                <a:cxn ang="0">
                  <a:pos x="T8" y="T9"/>
                </a:cxn>
                <a:cxn ang="0">
                  <a:pos x="T10" y="T11"/>
                </a:cxn>
              </a:cxnLst>
              <a:rect l="0" t="0" r="r" b="b"/>
              <a:pathLst>
                <a:path w="249" h="262">
                  <a:moveTo>
                    <a:pt x="249" y="174"/>
                  </a:moveTo>
                  <a:lnTo>
                    <a:pt x="249" y="174"/>
                  </a:lnTo>
                  <a:lnTo>
                    <a:pt x="136" y="0"/>
                  </a:lnTo>
                  <a:cubicBezTo>
                    <a:pt x="89" y="31"/>
                    <a:pt x="44" y="62"/>
                    <a:pt x="0" y="96"/>
                  </a:cubicBezTo>
                  <a:lnTo>
                    <a:pt x="123" y="262"/>
                  </a:lnTo>
                  <a:cubicBezTo>
                    <a:pt x="164" y="231"/>
                    <a:pt x="206" y="202"/>
                    <a:pt x="249" y="17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94" name="Freeform 5">
              <a:extLst>
                <a:ext uri="{FF2B5EF4-FFF2-40B4-BE49-F238E27FC236}">
                  <a16:creationId xmlns:a16="http://schemas.microsoft.com/office/drawing/2014/main" id="{E32DC6EF-5417-06E1-8D77-59DF9A063255}"/>
                </a:ext>
              </a:extLst>
            </p:cNvPr>
            <p:cNvSpPr>
              <a:spLocks/>
            </p:cNvSpPr>
            <p:nvPr/>
          </p:nvSpPr>
          <p:spPr bwMode="auto">
            <a:xfrm>
              <a:off x="4499713" y="4147212"/>
              <a:ext cx="359473" cy="318183"/>
            </a:xfrm>
            <a:custGeom>
              <a:avLst/>
              <a:gdLst>
                <a:gd name="T0" fmla="*/ 246 w 246"/>
                <a:gd name="T1" fmla="*/ 109 h 218"/>
                <a:gd name="T2" fmla="*/ 246 w 246"/>
                <a:gd name="T3" fmla="*/ 109 h 218"/>
                <a:gd name="T4" fmla="*/ 72 w 246"/>
                <a:gd name="T5" fmla="*/ 0 h 218"/>
                <a:gd name="T6" fmla="*/ 0 w 246"/>
                <a:gd name="T7" fmla="*/ 137 h 218"/>
                <a:gd name="T8" fmla="*/ 189 w 246"/>
                <a:gd name="T9" fmla="*/ 218 h 218"/>
                <a:gd name="T10" fmla="*/ 246 w 246"/>
                <a:gd name="T11" fmla="*/ 109 h 218"/>
              </a:gdLst>
              <a:ahLst/>
              <a:cxnLst>
                <a:cxn ang="0">
                  <a:pos x="T0" y="T1"/>
                </a:cxn>
                <a:cxn ang="0">
                  <a:pos x="T2" y="T3"/>
                </a:cxn>
                <a:cxn ang="0">
                  <a:pos x="T4" y="T5"/>
                </a:cxn>
                <a:cxn ang="0">
                  <a:pos x="T6" y="T7"/>
                </a:cxn>
                <a:cxn ang="0">
                  <a:pos x="T8" y="T9"/>
                </a:cxn>
                <a:cxn ang="0">
                  <a:pos x="T10" y="T11"/>
                </a:cxn>
              </a:cxnLst>
              <a:rect l="0" t="0" r="r" b="b"/>
              <a:pathLst>
                <a:path w="246" h="218">
                  <a:moveTo>
                    <a:pt x="246" y="109"/>
                  </a:moveTo>
                  <a:lnTo>
                    <a:pt x="246" y="109"/>
                  </a:lnTo>
                  <a:lnTo>
                    <a:pt x="72" y="0"/>
                  </a:lnTo>
                  <a:cubicBezTo>
                    <a:pt x="45" y="44"/>
                    <a:pt x="21" y="89"/>
                    <a:pt x="0" y="137"/>
                  </a:cubicBezTo>
                  <a:lnTo>
                    <a:pt x="189" y="218"/>
                  </a:lnTo>
                  <a:cubicBezTo>
                    <a:pt x="205" y="180"/>
                    <a:pt x="225" y="144"/>
                    <a:pt x="246" y="10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95" name="Freeform 7">
              <a:extLst>
                <a:ext uri="{FF2B5EF4-FFF2-40B4-BE49-F238E27FC236}">
                  <a16:creationId xmlns:a16="http://schemas.microsoft.com/office/drawing/2014/main" id="{89857BBA-9E44-F1A5-BE40-2104792B80A4}"/>
                </a:ext>
              </a:extLst>
            </p:cNvPr>
            <p:cNvSpPr>
              <a:spLocks/>
            </p:cNvSpPr>
            <p:nvPr/>
          </p:nvSpPr>
          <p:spPr bwMode="auto">
            <a:xfrm>
              <a:off x="4604155" y="3967475"/>
              <a:ext cx="361903" cy="340043"/>
            </a:xfrm>
            <a:custGeom>
              <a:avLst/>
              <a:gdLst>
                <a:gd name="T0" fmla="*/ 247 w 247"/>
                <a:gd name="T1" fmla="*/ 134 h 232"/>
                <a:gd name="T2" fmla="*/ 247 w 247"/>
                <a:gd name="T3" fmla="*/ 134 h 232"/>
                <a:gd name="T4" fmla="*/ 92 w 247"/>
                <a:gd name="T5" fmla="*/ 0 h 232"/>
                <a:gd name="T6" fmla="*/ 0 w 247"/>
                <a:gd name="T7" fmla="*/ 123 h 232"/>
                <a:gd name="T8" fmla="*/ 174 w 247"/>
                <a:gd name="T9" fmla="*/ 232 h 232"/>
                <a:gd name="T10" fmla="*/ 247 w 247"/>
                <a:gd name="T11" fmla="*/ 134 h 232"/>
              </a:gdLst>
              <a:ahLst/>
              <a:cxnLst>
                <a:cxn ang="0">
                  <a:pos x="T0" y="T1"/>
                </a:cxn>
                <a:cxn ang="0">
                  <a:pos x="T2" y="T3"/>
                </a:cxn>
                <a:cxn ang="0">
                  <a:pos x="T4" y="T5"/>
                </a:cxn>
                <a:cxn ang="0">
                  <a:pos x="T6" y="T7"/>
                </a:cxn>
                <a:cxn ang="0">
                  <a:pos x="T8" y="T9"/>
                </a:cxn>
                <a:cxn ang="0">
                  <a:pos x="T10" y="T11"/>
                </a:cxn>
              </a:cxnLst>
              <a:rect l="0" t="0" r="r" b="b"/>
              <a:pathLst>
                <a:path w="247" h="232">
                  <a:moveTo>
                    <a:pt x="247" y="134"/>
                  </a:moveTo>
                  <a:lnTo>
                    <a:pt x="247" y="134"/>
                  </a:lnTo>
                  <a:lnTo>
                    <a:pt x="92" y="0"/>
                  </a:lnTo>
                  <a:cubicBezTo>
                    <a:pt x="59" y="38"/>
                    <a:pt x="28" y="79"/>
                    <a:pt x="0" y="123"/>
                  </a:cubicBezTo>
                  <a:lnTo>
                    <a:pt x="174" y="232"/>
                  </a:lnTo>
                  <a:cubicBezTo>
                    <a:pt x="196" y="198"/>
                    <a:pt x="221" y="165"/>
                    <a:pt x="247" y="13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96" name="Freeform 9">
              <a:extLst>
                <a:ext uri="{FF2B5EF4-FFF2-40B4-BE49-F238E27FC236}">
                  <a16:creationId xmlns:a16="http://schemas.microsoft.com/office/drawing/2014/main" id="{6D7AD952-68F4-40E7-57B2-A6C076918644}"/>
                </a:ext>
              </a:extLst>
            </p:cNvPr>
            <p:cNvSpPr>
              <a:spLocks/>
            </p:cNvSpPr>
            <p:nvPr/>
          </p:nvSpPr>
          <p:spPr bwMode="auto">
            <a:xfrm>
              <a:off x="4740172" y="3812027"/>
              <a:ext cx="349758" cy="352188"/>
            </a:xfrm>
            <a:custGeom>
              <a:avLst/>
              <a:gdLst>
                <a:gd name="T0" fmla="*/ 240 w 240"/>
                <a:gd name="T1" fmla="*/ 156 h 240"/>
                <a:gd name="T2" fmla="*/ 240 w 240"/>
                <a:gd name="T3" fmla="*/ 156 h 240"/>
                <a:gd name="T4" fmla="*/ 108 w 240"/>
                <a:gd name="T5" fmla="*/ 0 h 240"/>
                <a:gd name="T6" fmla="*/ 0 w 240"/>
                <a:gd name="T7" fmla="*/ 106 h 240"/>
                <a:gd name="T8" fmla="*/ 155 w 240"/>
                <a:gd name="T9" fmla="*/ 240 h 240"/>
                <a:gd name="T10" fmla="*/ 240 w 240"/>
                <a:gd name="T11" fmla="*/ 156 h 240"/>
              </a:gdLst>
              <a:ahLst/>
              <a:cxnLst>
                <a:cxn ang="0">
                  <a:pos x="T0" y="T1"/>
                </a:cxn>
                <a:cxn ang="0">
                  <a:pos x="T2" y="T3"/>
                </a:cxn>
                <a:cxn ang="0">
                  <a:pos x="T4" y="T5"/>
                </a:cxn>
                <a:cxn ang="0">
                  <a:pos x="T6" y="T7"/>
                </a:cxn>
                <a:cxn ang="0">
                  <a:pos x="T8" y="T9"/>
                </a:cxn>
                <a:cxn ang="0">
                  <a:pos x="T10" y="T11"/>
                </a:cxn>
              </a:cxnLst>
              <a:rect l="0" t="0" r="r" b="b"/>
              <a:pathLst>
                <a:path w="240" h="240">
                  <a:moveTo>
                    <a:pt x="240" y="156"/>
                  </a:moveTo>
                  <a:lnTo>
                    <a:pt x="240" y="156"/>
                  </a:lnTo>
                  <a:lnTo>
                    <a:pt x="108" y="0"/>
                  </a:lnTo>
                  <a:cubicBezTo>
                    <a:pt x="69" y="32"/>
                    <a:pt x="33" y="68"/>
                    <a:pt x="0" y="106"/>
                  </a:cubicBezTo>
                  <a:lnTo>
                    <a:pt x="155" y="240"/>
                  </a:lnTo>
                  <a:cubicBezTo>
                    <a:pt x="181" y="210"/>
                    <a:pt x="210" y="182"/>
                    <a:pt x="240" y="15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97" name="Freeform 11">
              <a:extLst>
                <a:ext uri="{FF2B5EF4-FFF2-40B4-BE49-F238E27FC236}">
                  <a16:creationId xmlns:a16="http://schemas.microsoft.com/office/drawing/2014/main" id="{DD0784FA-6076-323B-A6E5-50EB464CE6F8}"/>
                </a:ext>
              </a:extLst>
            </p:cNvPr>
            <p:cNvSpPr>
              <a:spLocks/>
            </p:cNvSpPr>
            <p:nvPr/>
          </p:nvSpPr>
          <p:spPr bwMode="auto">
            <a:xfrm>
              <a:off x="5048639" y="4210363"/>
              <a:ext cx="364331" cy="359474"/>
            </a:xfrm>
            <a:custGeom>
              <a:avLst/>
              <a:gdLst>
                <a:gd name="T0" fmla="*/ 250 w 250"/>
                <a:gd name="T1" fmla="*/ 146 h 246"/>
                <a:gd name="T2" fmla="*/ 250 w 250"/>
                <a:gd name="T3" fmla="*/ 146 h 246"/>
                <a:gd name="T4" fmla="*/ 126 w 250"/>
                <a:gd name="T5" fmla="*/ 0 h 246"/>
                <a:gd name="T6" fmla="*/ 0 w 250"/>
                <a:gd name="T7" fmla="*/ 143 h 246"/>
                <a:gd name="T8" fmla="*/ 162 w 250"/>
                <a:gd name="T9" fmla="*/ 246 h 246"/>
                <a:gd name="T10" fmla="*/ 250 w 250"/>
                <a:gd name="T11" fmla="*/ 146 h 246"/>
              </a:gdLst>
              <a:ahLst/>
              <a:cxnLst>
                <a:cxn ang="0">
                  <a:pos x="T0" y="T1"/>
                </a:cxn>
                <a:cxn ang="0">
                  <a:pos x="T2" y="T3"/>
                </a:cxn>
                <a:cxn ang="0">
                  <a:pos x="T4" y="T5"/>
                </a:cxn>
                <a:cxn ang="0">
                  <a:pos x="T6" y="T7"/>
                </a:cxn>
                <a:cxn ang="0">
                  <a:pos x="T8" y="T9"/>
                </a:cxn>
                <a:cxn ang="0">
                  <a:pos x="T10" y="T11"/>
                </a:cxn>
              </a:cxnLst>
              <a:rect l="0" t="0" r="r" b="b"/>
              <a:pathLst>
                <a:path w="250" h="246">
                  <a:moveTo>
                    <a:pt x="250" y="146"/>
                  </a:moveTo>
                  <a:lnTo>
                    <a:pt x="250" y="146"/>
                  </a:lnTo>
                  <a:lnTo>
                    <a:pt x="126" y="0"/>
                  </a:lnTo>
                  <a:cubicBezTo>
                    <a:pt x="77" y="41"/>
                    <a:pt x="35" y="89"/>
                    <a:pt x="0" y="143"/>
                  </a:cubicBezTo>
                  <a:lnTo>
                    <a:pt x="162" y="246"/>
                  </a:lnTo>
                  <a:cubicBezTo>
                    <a:pt x="186" y="208"/>
                    <a:pt x="216" y="175"/>
                    <a:pt x="250" y="14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98" name="Freeform 13">
              <a:extLst>
                <a:ext uri="{FF2B5EF4-FFF2-40B4-BE49-F238E27FC236}">
                  <a16:creationId xmlns:a16="http://schemas.microsoft.com/office/drawing/2014/main" id="{4970747D-5D15-8D16-327A-D68C6CCAF802}"/>
                </a:ext>
              </a:extLst>
            </p:cNvPr>
            <p:cNvSpPr>
              <a:spLocks/>
            </p:cNvSpPr>
            <p:nvPr/>
          </p:nvSpPr>
          <p:spPr bwMode="auto">
            <a:xfrm>
              <a:off x="4936910" y="4419246"/>
              <a:ext cx="347330" cy="323041"/>
            </a:xfrm>
            <a:custGeom>
              <a:avLst/>
              <a:gdLst>
                <a:gd name="T0" fmla="*/ 76 w 238"/>
                <a:gd name="T1" fmla="*/ 0 h 221"/>
                <a:gd name="T2" fmla="*/ 76 w 238"/>
                <a:gd name="T3" fmla="*/ 0 h 221"/>
                <a:gd name="T4" fmla="*/ 0 w 238"/>
                <a:gd name="T5" fmla="*/ 169 h 221"/>
                <a:gd name="T6" fmla="*/ 185 w 238"/>
                <a:gd name="T7" fmla="*/ 221 h 221"/>
                <a:gd name="T8" fmla="*/ 238 w 238"/>
                <a:gd name="T9" fmla="*/ 103 h 221"/>
                <a:gd name="T10" fmla="*/ 76 w 238"/>
                <a:gd name="T11" fmla="*/ 0 h 221"/>
              </a:gdLst>
              <a:ahLst/>
              <a:cxnLst>
                <a:cxn ang="0">
                  <a:pos x="T0" y="T1"/>
                </a:cxn>
                <a:cxn ang="0">
                  <a:pos x="T2" y="T3"/>
                </a:cxn>
                <a:cxn ang="0">
                  <a:pos x="T4" y="T5"/>
                </a:cxn>
                <a:cxn ang="0">
                  <a:pos x="T6" y="T7"/>
                </a:cxn>
                <a:cxn ang="0">
                  <a:pos x="T8" y="T9"/>
                </a:cxn>
                <a:cxn ang="0">
                  <a:pos x="T10" y="T11"/>
                </a:cxn>
              </a:cxnLst>
              <a:rect l="0" t="0" r="r" b="b"/>
              <a:pathLst>
                <a:path w="238" h="221">
                  <a:moveTo>
                    <a:pt x="76" y="0"/>
                  </a:moveTo>
                  <a:lnTo>
                    <a:pt x="76" y="0"/>
                  </a:lnTo>
                  <a:cubicBezTo>
                    <a:pt x="43" y="52"/>
                    <a:pt x="17" y="109"/>
                    <a:pt x="0" y="169"/>
                  </a:cubicBezTo>
                  <a:lnTo>
                    <a:pt x="185" y="221"/>
                  </a:lnTo>
                  <a:cubicBezTo>
                    <a:pt x="197" y="179"/>
                    <a:pt x="215" y="139"/>
                    <a:pt x="238" y="103"/>
                  </a:cubicBezTo>
                  <a:lnTo>
                    <a:pt x="76"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99" name="Freeform 15">
              <a:extLst>
                <a:ext uri="{FF2B5EF4-FFF2-40B4-BE49-F238E27FC236}">
                  <a16:creationId xmlns:a16="http://schemas.microsoft.com/office/drawing/2014/main" id="{A7571A4E-111D-B5D6-6581-B7AA016C588C}"/>
                </a:ext>
              </a:extLst>
            </p:cNvPr>
            <p:cNvSpPr>
              <a:spLocks/>
            </p:cNvSpPr>
            <p:nvPr/>
          </p:nvSpPr>
          <p:spPr bwMode="auto">
            <a:xfrm>
              <a:off x="5391111" y="3911612"/>
              <a:ext cx="374047" cy="376476"/>
            </a:xfrm>
            <a:custGeom>
              <a:avLst/>
              <a:gdLst>
                <a:gd name="T0" fmla="*/ 0 w 256"/>
                <a:gd name="T1" fmla="*/ 111 h 257"/>
                <a:gd name="T2" fmla="*/ 0 w 256"/>
                <a:gd name="T3" fmla="*/ 111 h 257"/>
                <a:gd name="T4" fmla="*/ 124 w 256"/>
                <a:gd name="T5" fmla="*/ 257 h 257"/>
                <a:gd name="T6" fmla="*/ 256 w 256"/>
                <a:gd name="T7" fmla="*/ 180 h 257"/>
                <a:gd name="T8" fmla="*/ 189 w 256"/>
                <a:gd name="T9" fmla="*/ 0 h 257"/>
                <a:gd name="T10" fmla="*/ 0 w 256"/>
                <a:gd name="T11" fmla="*/ 111 h 257"/>
              </a:gdLst>
              <a:ahLst/>
              <a:cxnLst>
                <a:cxn ang="0">
                  <a:pos x="T0" y="T1"/>
                </a:cxn>
                <a:cxn ang="0">
                  <a:pos x="T2" y="T3"/>
                </a:cxn>
                <a:cxn ang="0">
                  <a:pos x="T4" y="T5"/>
                </a:cxn>
                <a:cxn ang="0">
                  <a:pos x="T6" y="T7"/>
                </a:cxn>
                <a:cxn ang="0">
                  <a:pos x="T8" y="T9"/>
                </a:cxn>
                <a:cxn ang="0">
                  <a:pos x="T10" y="T11"/>
                </a:cxn>
              </a:cxnLst>
              <a:rect l="0" t="0" r="r" b="b"/>
              <a:pathLst>
                <a:path w="256" h="257">
                  <a:moveTo>
                    <a:pt x="0" y="111"/>
                  </a:moveTo>
                  <a:lnTo>
                    <a:pt x="0" y="111"/>
                  </a:lnTo>
                  <a:lnTo>
                    <a:pt x="124" y="257"/>
                  </a:lnTo>
                  <a:cubicBezTo>
                    <a:pt x="163" y="224"/>
                    <a:pt x="207" y="198"/>
                    <a:pt x="256" y="180"/>
                  </a:cubicBezTo>
                  <a:lnTo>
                    <a:pt x="189" y="0"/>
                  </a:lnTo>
                  <a:cubicBezTo>
                    <a:pt x="119" y="26"/>
                    <a:pt x="56" y="64"/>
                    <a:pt x="0" y="11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00" name="Freeform 17">
              <a:extLst>
                <a:ext uri="{FF2B5EF4-FFF2-40B4-BE49-F238E27FC236}">
                  <a16:creationId xmlns:a16="http://schemas.microsoft.com/office/drawing/2014/main" id="{37BD24F7-88D0-45A4-3A15-48018E614AE1}"/>
                </a:ext>
              </a:extLst>
            </p:cNvPr>
            <p:cNvSpPr>
              <a:spLocks/>
            </p:cNvSpPr>
            <p:nvPr/>
          </p:nvSpPr>
          <p:spPr bwMode="auto">
            <a:xfrm>
              <a:off x="5668002" y="3853319"/>
              <a:ext cx="323041" cy="320612"/>
            </a:xfrm>
            <a:custGeom>
              <a:avLst/>
              <a:gdLst>
                <a:gd name="T0" fmla="*/ 223 w 223"/>
                <a:gd name="T1" fmla="*/ 0 h 220"/>
                <a:gd name="T2" fmla="*/ 223 w 223"/>
                <a:gd name="T3" fmla="*/ 0 h 220"/>
                <a:gd name="T4" fmla="*/ 223 w 223"/>
                <a:gd name="T5" fmla="*/ 0 h 220"/>
                <a:gd name="T6" fmla="*/ 0 w 223"/>
                <a:gd name="T7" fmla="*/ 40 h 220"/>
                <a:gd name="T8" fmla="*/ 67 w 223"/>
                <a:gd name="T9" fmla="*/ 220 h 220"/>
                <a:gd name="T10" fmla="*/ 223 w 223"/>
                <a:gd name="T11" fmla="*/ 192 h 220"/>
                <a:gd name="T12" fmla="*/ 223 w 223"/>
                <a:gd name="T13" fmla="*/ 0 h 220"/>
              </a:gdLst>
              <a:ahLst/>
              <a:cxnLst>
                <a:cxn ang="0">
                  <a:pos x="T0" y="T1"/>
                </a:cxn>
                <a:cxn ang="0">
                  <a:pos x="T2" y="T3"/>
                </a:cxn>
                <a:cxn ang="0">
                  <a:pos x="T4" y="T5"/>
                </a:cxn>
                <a:cxn ang="0">
                  <a:pos x="T6" y="T7"/>
                </a:cxn>
                <a:cxn ang="0">
                  <a:pos x="T8" y="T9"/>
                </a:cxn>
                <a:cxn ang="0">
                  <a:pos x="T10" y="T11"/>
                </a:cxn>
                <a:cxn ang="0">
                  <a:pos x="T12" y="T13"/>
                </a:cxn>
              </a:cxnLst>
              <a:rect l="0" t="0" r="r" b="b"/>
              <a:pathLst>
                <a:path w="223" h="220">
                  <a:moveTo>
                    <a:pt x="223" y="0"/>
                  </a:moveTo>
                  <a:lnTo>
                    <a:pt x="223" y="0"/>
                  </a:lnTo>
                  <a:lnTo>
                    <a:pt x="223" y="0"/>
                  </a:lnTo>
                  <a:cubicBezTo>
                    <a:pt x="144" y="0"/>
                    <a:pt x="69" y="14"/>
                    <a:pt x="0" y="40"/>
                  </a:cubicBezTo>
                  <a:lnTo>
                    <a:pt x="67" y="220"/>
                  </a:lnTo>
                  <a:cubicBezTo>
                    <a:pt x="115" y="202"/>
                    <a:pt x="168" y="192"/>
                    <a:pt x="223" y="192"/>
                  </a:cubicBezTo>
                  <a:lnTo>
                    <a:pt x="223"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01" name="Freeform 19">
              <a:extLst>
                <a:ext uri="{FF2B5EF4-FFF2-40B4-BE49-F238E27FC236}">
                  <a16:creationId xmlns:a16="http://schemas.microsoft.com/office/drawing/2014/main" id="{07BFCEC1-AE15-82B8-C974-716C79FF8DA3}"/>
                </a:ext>
              </a:extLst>
            </p:cNvPr>
            <p:cNvSpPr>
              <a:spLocks/>
            </p:cNvSpPr>
            <p:nvPr/>
          </p:nvSpPr>
          <p:spPr bwMode="auto">
            <a:xfrm>
              <a:off x="5490694" y="3350541"/>
              <a:ext cx="315754" cy="352188"/>
            </a:xfrm>
            <a:custGeom>
              <a:avLst/>
              <a:gdLst>
                <a:gd name="T0" fmla="*/ 217 w 217"/>
                <a:gd name="T1" fmla="*/ 203 h 242"/>
                <a:gd name="T2" fmla="*/ 217 w 217"/>
                <a:gd name="T3" fmla="*/ 203 h 242"/>
                <a:gd name="T4" fmla="*/ 184 w 217"/>
                <a:gd name="T5" fmla="*/ 0 h 242"/>
                <a:gd name="T6" fmla="*/ 0 w 217"/>
                <a:gd name="T7" fmla="*/ 49 h 242"/>
                <a:gd name="T8" fmla="*/ 71 w 217"/>
                <a:gd name="T9" fmla="*/ 242 h 242"/>
                <a:gd name="T10" fmla="*/ 217 w 217"/>
                <a:gd name="T11" fmla="*/ 203 h 242"/>
              </a:gdLst>
              <a:ahLst/>
              <a:cxnLst>
                <a:cxn ang="0">
                  <a:pos x="T0" y="T1"/>
                </a:cxn>
                <a:cxn ang="0">
                  <a:pos x="T2" y="T3"/>
                </a:cxn>
                <a:cxn ang="0">
                  <a:pos x="T4" y="T5"/>
                </a:cxn>
                <a:cxn ang="0">
                  <a:pos x="T6" y="T7"/>
                </a:cxn>
                <a:cxn ang="0">
                  <a:pos x="T8" y="T9"/>
                </a:cxn>
                <a:cxn ang="0">
                  <a:pos x="T10" y="T11"/>
                </a:cxn>
              </a:cxnLst>
              <a:rect l="0" t="0" r="r" b="b"/>
              <a:pathLst>
                <a:path w="217" h="242">
                  <a:moveTo>
                    <a:pt x="217" y="203"/>
                  </a:moveTo>
                  <a:lnTo>
                    <a:pt x="217" y="203"/>
                  </a:lnTo>
                  <a:lnTo>
                    <a:pt x="184" y="0"/>
                  </a:lnTo>
                  <a:cubicBezTo>
                    <a:pt x="120" y="11"/>
                    <a:pt x="59" y="27"/>
                    <a:pt x="0" y="49"/>
                  </a:cubicBezTo>
                  <a:lnTo>
                    <a:pt x="71" y="242"/>
                  </a:lnTo>
                  <a:cubicBezTo>
                    <a:pt x="118" y="224"/>
                    <a:pt x="167" y="211"/>
                    <a:pt x="217"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02" name="Freeform 21">
              <a:extLst>
                <a:ext uri="{FF2B5EF4-FFF2-40B4-BE49-F238E27FC236}">
                  <a16:creationId xmlns:a16="http://schemas.microsoft.com/office/drawing/2014/main" id="{E5DA6A0E-B58C-D355-41A8-F162531E30B3}"/>
                </a:ext>
              </a:extLst>
            </p:cNvPr>
            <p:cNvSpPr>
              <a:spLocks/>
            </p:cNvSpPr>
            <p:nvPr/>
          </p:nvSpPr>
          <p:spPr bwMode="auto">
            <a:xfrm>
              <a:off x="5757870" y="3331110"/>
              <a:ext cx="233172" cy="315754"/>
            </a:xfrm>
            <a:custGeom>
              <a:avLst/>
              <a:gdLst>
                <a:gd name="T0" fmla="*/ 160 w 160"/>
                <a:gd name="T1" fmla="*/ 206 h 216"/>
                <a:gd name="T2" fmla="*/ 160 w 160"/>
                <a:gd name="T3" fmla="*/ 206 h 216"/>
                <a:gd name="T4" fmla="*/ 160 w 160"/>
                <a:gd name="T5" fmla="*/ 206 h 216"/>
                <a:gd name="T6" fmla="*/ 160 w 160"/>
                <a:gd name="T7" fmla="*/ 0 h 216"/>
                <a:gd name="T8" fmla="*/ 0 w 160"/>
                <a:gd name="T9" fmla="*/ 13 h 216"/>
                <a:gd name="T10" fmla="*/ 33 w 160"/>
                <a:gd name="T11" fmla="*/ 216 h 216"/>
                <a:gd name="T12" fmla="*/ 160 w 160"/>
                <a:gd name="T13" fmla="*/ 206 h 216"/>
              </a:gdLst>
              <a:ahLst/>
              <a:cxnLst>
                <a:cxn ang="0">
                  <a:pos x="T0" y="T1"/>
                </a:cxn>
                <a:cxn ang="0">
                  <a:pos x="T2" y="T3"/>
                </a:cxn>
                <a:cxn ang="0">
                  <a:pos x="T4" y="T5"/>
                </a:cxn>
                <a:cxn ang="0">
                  <a:pos x="T6" y="T7"/>
                </a:cxn>
                <a:cxn ang="0">
                  <a:pos x="T8" y="T9"/>
                </a:cxn>
                <a:cxn ang="0">
                  <a:pos x="T10" y="T11"/>
                </a:cxn>
                <a:cxn ang="0">
                  <a:pos x="T12" y="T13"/>
                </a:cxn>
              </a:cxnLst>
              <a:rect l="0" t="0" r="r" b="b"/>
              <a:pathLst>
                <a:path w="160" h="216">
                  <a:moveTo>
                    <a:pt x="160" y="206"/>
                  </a:moveTo>
                  <a:lnTo>
                    <a:pt x="160" y="206"/>
                  </a:lnTo>
                  <a:lnTo>
                    <a:pt x="160" y="206"/>
                  </a:lnTo>
                  <a:lnTo>
                    <a:pt x="160" y="0"/>
                  </a:lnTo>
                  <a:cubicBezTo>
                    <a:pt x="105" y="0"/>
                    <a:pt x="52" y="5"/>
                    <a:pt x="0" y="13"/>
                  </a:cubicBezTo>
                  <a:lnTo>
                    <a:pt x="33" y="216"/>
                  </a:lnTo>
                  <a:cubicBezTo>
                    <a:pt x="74" y="209"/>
                    <a:pt x="117" y="206"/>
                    <a:pt x="16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03" name="Freeform 23">
              <a:extLst>
                <a:ext uri="{FF2B5EF4-FFF2-40B4-BE49-F238E27FC236}">
                  <a16:creationId xmlns:a16="http://schemas.microsoft.com/office/drawing/2014/main" id="{51A08F4F-E125-2084-FC2B-E227CC8F7BCF}"/>
                </a:ext>
              </a:extLst>
            </p:cNvPr>
            <p:cNvSpPr>
              <a:spLocks/>
            </p:cNvSpPr>
            <p:nvPr/>
          </p:nvSpPr>
          <p:spPr bwMode="auto">
            <a:xfrm>
              <a:off x="5242949" y="3420979"/>
              <a:ext cx="352188" cy="376476"/>
            </a:xfrm>
            <a:custGeom>
              <a:avLst/>
              <a:gdLst>
                <a:gd name="T0" fmla="*/ 240 w 240"/>
                <a:gd name="T1" fmla="*/ 193 h 257"/>
                <a:gd name="T2" fmla="*/ 240 w 240"/>
                <a:gd name="T3" fmla="*/ 193 h 257"/>
                <a:gd name="T4" fmla="*/ 169 w 240"/>
                <a:gd name="T5" fmla="*/ 0 h 257"/>
                <a:gd name="T6" fmla="*/ 0 w 240"/>
                <a:gd name="T7" fmla="*/ 81 h 257"/>
                <a:gd name="T8" fmla="*/ 106 w 240"/>
                <a:gd name="T9" fmla="*/ 257 h 257"/>
                <a:gd name="T10" fmla="*/ 240 w 240"/>
                <a:gd name="T11" fmla="*/ 193 h 257"/>
              </a:gdLst>
              <a:ahLst/>
              <a:cxnLst>
                <a:cxn ang="0">
                  <a:pos x="T0" y="T1"/>
                </a:cxn>
                <a:cxn ang="0">
                  <a:pos x="T2" y="T3"/>
                </a:cxn>
                <a:cxn ang="0">
                  <a:pos x="T4" y="T5"/>
                </a:cxn>
                <a:cxn ang="0">
                  <a:pos x="T6" y="T7"/>
                </a:cxn>
                <a:cxn ang="0">
                  <a:pos x="T8" y="T9"/>
                </a:cxn>
                <a:cxn ang="0">
                  <a:pos x="T10" y="T11"/>
                </a:cxn>
              </a:cxnLst>
              <a:rect l="0" t="0" r="r" b="b"/>
              <a:pathLst>
                <a:path w="240" h="257">
                  <a:moveTo>
                    <a:pt x="240" y="193"/>
                  </a:moveTo>
                  <a:lnTo>
                    <a:pt x="240" y="193"/>
                  </a:lnTo>
                  <a:lnTo>
                    <a:pt x="169" y="0"/>
                  </a:lnTo>
                  <a:cubicBezTo>
                    <a:pt x="110" y="22"/>
                    <a:pt x="54" y="49"/>
                    <a:pt x="0" y="81"/>
                  </a:cubicBezTo>
                  <a:lnTo>
                    <a:pt x="106" y="257"/>
                  </a:lnTo>
                  <a:cubicBezTo>
                    <a:pt x="149" y="232"/>
                    <a:pt x="193" y="210"/>
                    <a:pt x="240" y="19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04" name="Freeform 25">
              <a:extLst>
                <a:ext uri="{FF2B5EF4-FFF2-40B4-BE49-F238E27FC236}">
                  <a16:creationId xmlns:a16="http://schemas.microsoft.com/office/drawing/2014/main" id="{4FB85A86-B918-80DE-BF22-550B35D3963C}"/>
                </a:ext>
              </a:extLst>
            </p:cNvPr>
            <p:cNvSpPr>
              <a:spLocks/>
            </p:cNvSpPr>
            <p:nvPr/>
          </p:nvSpPr>
          <p:spPr bwMode="auto">
            <a:xfrm>
              <a:off x="5055926" y="3539993"/>
              <a:ext cx="342472" cy="366761"/>
            </a:xfrm>
            <a:custGeom>
              <a:avLst/>
              <a:gdLst>
                <a:gd name="T0" fmla="*/ 235 w 235"/>
                <a:gd name="T1" fmla="*/ 176 h 250"/>
                <a:gd name="T2" fmla="*/ 235 w 235"/>
                <a:gd name="T3" fmla="*/ 176 h 250"/>
                <a:gd name="T4" fmla="*/ 129 w 235"/>
                <a:gd name="T5" fmla="*/ 0 h 250"/>
                <a:gd name="T6" fmla="*/ 0 w 235"/>
                <a:gd name="T7" fmla="*/ 93 h 250"/>
                <a:gd name="T8" fmla="*/ 133 w 235"/>
                <a:gd name="T9" fmla="*/ 250 h 250"/>
                <a:gd name="T10" fmla="*/ 235 w 235"/>
                <a:gd name="T11" fmla="*/ 176 h 250"/>
              </a:gdLst>
              <a:ahLst/>
              <a:cxnLst>
                <a:cxn ang="0">
                  <a:pos x="T0" y="T1"/>
                </a:cxn>
                <a:cxn ang="0">
                  <a:pos x="T2" y="T3"/>
                </a:cxn>
                <a:cxn ang="0">
                  <a:pos x="T4" y="T5"/>
                </a:cxn>
                <a:cxn ang="0">
                  <a:pos x="T6" y="T7"/>
                </a:cxn>
                <a:cxn ang="0">
                  <a:pos x="T8" y="T9"/>
                </a:cxn>
                <a:cxn ang="0">
                  <a:pos x="T10" y="T11"/>
                </a:cxn>
              </a:cxnLst>
              <a:rect l="0" t="0" r="r" b="b"/>
              <a:pathLst>
                <a:path w="235" h="250">
                  <a:moveTo>
                    <a:pt x="235" y="176"/>
                  </a:moveTo>
                  <a:lnTo>
                    <a:pt x="235" y="176"/>
                  </a:lnTo>
                  <a:lnTo>
                    <a:pt x="129" y="0"/>
                  </a:lnTo>
                  <a:cubicBezTo>
                    <a:pt x="84" y="28"/>
                    <a:pt x="40" y="59"/>
                    <a:pt x="0" y="93"/>
                  </a:cubicBezTo>
                  <a:lnTo>
                    <a:pt x="133" y="250"/>
                  </a:lnTo>
                  <a:cubicBezTo>
                    <a:pt x="165" y="223"/>
                    <a:pt x="199" y="198"/>
                    <a:pt x="235"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05" name="Freeform 27">
              <a:extLst>
                <a:ext uri="{FF2B5EF4-FFF2-40B4-BE49-F238E27FC236}">
                  <a16:creationId xmlns:a16="http://schemas.microsoft.com/office/drawing/2014/main" id="{B8028CCD-009E-8E3B-53CC-463AD21BAFA4}"/>
                </a:ext>
              </a:extLst>
            </p:cNvPr>
            <p:cNvSpPr>
              <a:spLocks/>
            </p:cNvSpPr>
            <p:nvPr/>
          </p:nvSpPr>
          <p:spPr bwMode="auto">
            <a:xfrm>
              <a:off x="4720741" y="3122227"/>
              <a:ext cx="371619" cy="386192"/>
            </a:xfrm>
            <a:custGeom>
              <a:avLst/>
              <a:gdLst>
                <a:gd name="T0" fmla="*/ 255 w 255"/>
                <a:gd name="T1" fmla="*/ 173 h 264"/>
                <a:gd name="T2" fmla="*/ 255 w 255"/>
                <a:gd name="T3" fmla="*/ 173 h 264"/>
                <a:gd name="T4" fmla="*/ 144 w 255"/>
                <a:gd name="T5" fmla="*/ 0 h 264"/>
                <a:gd name="T6" fmla="*/ 0 w 255"/>
                <a:gd name="T7" fmla="*/ 107 h 264"/>
                <a:gd name="T8" fmla="*/ 132 w 255"/>
                <a:gd name="T9" fmla="*/ 264 h 264"/>
                <a:gd name="T10" fmla="*/ 255 w 255"/>
                <a:gd name="T11" fmla="*/ 173 h 264"/>
              </a:gdLst>
              <a:ahLst/>
              <a:cxnLst>
                <a:cxn ang="0">
                  <a:pos x="T0" y="T1"/>
                </a:cxn>
                <a:cxn ang="0">
                  <a:pos x="T2" y="T3"/>
                </a:cxn>
                <a:cxn ang="0">
                  <a:pos x="T4" y="T5"/>
                </a:cxn>
                <a:cxn ang="0">
                  <a:pos x="T6" y="T7"/>
                </a:cxn>
                <a:cxn ang="0">
                  <a:pos x="T8" y="T9"/>
                </a:cxn>
                <a:cxn ang="0">
                  <a:pos x="T10" y="T11"/>
                </a:cxn>
              </a:cxnLst>
              <a:rect l="0" t="0" r="r" b="b"/>
              <a:pathLst>
                <a:path w="255" h="264">
                  <a:moveTo>
                    <a:pt x="255" y="173"/>
                  </a:moveTo>
                  <a:lnTo>
                    <a:pt x="255" y="173"/>
                  </a:lnTo>
                  <a:lnTo>
                    <a:pt x="144" y="0"/>
                  </a:lnTo>
                  <a:cubicBezTo>
                    <a:pt x="93" y="33"/>
                    <a:pt x="45" y="68"/>
                    <a:pt x="0" y="107"/>
                  </a:cubicBezTo>
                  <a:lnTo>
                    <a:pt x="132" y="264"/>
                  </a:lnTo>
                  <a:cubicBezTo>
                    <a:pt x="171" y="231"/>
                    <a:pt x="212" y="201"/>
                    <a:pt x="255" y="1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06" name="Freeform 29">
              <a:extLst>
                <a:ext uri="{FF2B5EF4-FFF2-40B4-BE49-F238E27FC236}">
                  <a16:creationId xmlns:a16="http://schemas.microsoft.com/office/drawing/2014/main" id="{E232CD41-A269-467F-9000-8F1F41ACB733}"/>
                </a:ext>
              </a:extLst>
            </p:cNvPr>
            <p:cNvSpPr>
              <a:spLocks/>
            </p:cNvSpPr>
            <p:nvPr/>
          </p:nvSpPr>
          <p:spPr bwMode="auto">
            <a:xfrm>
              <a:off x="4929625" y="2986210"/>
              <a:ext cx="371619" cy="388620"/>
            </a:xfrm>
            <a:custGeom>
              <a:avLst/>
              <a:gdLst>
                <a:gd name="T0" fmla="*/ 254 w 254"/>
                <a:gd name="T1" fmla="*/ 187 h 265"/>
                <a:gd name="T2" fmla="*/ 254 w 254"/>
                <a:gd name="T3" fmla="*/ 187 h 265"/>
                <a:gd name="T4" fmla="*/ 169 w 254"/>
                <a:gd name="T5" fmla="*/ 0 h 265"/>
                <a:gd name="T6" fmla="*/ 0 w 254"/>
                <a:gd name="T7" fmla="*/ 92 h 265"/>
                <a:gd name="T8" fmla="*/ 111 w 254"/>
                <a:gd name="T9" fmla="*/ 265 h 265"/>
                <a:gd name="T10" fmla="*/ 254 w 254"/>
                <a:gd name="T11" fmla="*/ 187 h 265"/>
              </a:gdLst>
              <a:ahLst/>
              <a:cxnLst>
                <a:cxn ang="0">
                  <a:pos x="T0" y="T1"/>
                </a:cxn>
                <a:cxn ang="0">
                  <a:pos x="T2" y="T3"/>
                </a:cxn>
                <a:cxn ang="0">
                  <a:pos x="T4" y="T5"/>
                </a:cxn>
                <a:cxn ang="0">
                  <a:pos x="T6" y="T7"/>
                </a:cxn>
                <a:cxn ang="0">
                  <a:pos x="T8" y="T9"/>
                </a:cxn>
                <a:cxn ang="0">
                  <a:pos x="T10" y="T11"/>
                </a:cxn>
              </a:cxnLst>
              <a:rect l="0" t="0" r="r" b="b"/>
              <a:pathLst>
                <a:path w="254" h="265">
                  <a:moveTo>
                    <a:pt x="254" y="187"/>
                  </a:moveTo>
                  <a:lnTo>
                    <a:pt x="254" y="187"/>
                  </a:lnTo>
                  <a:lnTo>
                    <a:pt x="169" y="0"/>
                  </a:lnTo>
                  <a:cubicBezTo>
                    <a:pt x="110" y="27"/>
                    <a:pt x="54" y="58"/>
                    <a:pt x="0" y="92"/>
                  </a:cubicBezTo>
                  <a:lnTo>
                    <a:pt x="111" y="265"/>
                  </a:lnTo>
                  <a:cubicBezTo>
                    <a:pt x="156" y="236"/>
                    <a:pt x="204" y="210"/>
                    <a:pt x="254" y="18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07" name="Freeform 31">
              <a:extLst>
                <a:ext uri="{FF2B5EF4-FFF2-40B4-BE49-F238E27FC236}">
                  <a16:creationId xmlns:a16="http://schemas.microsoft.com/office/drawing/2014/main" id="{AFF7F972-7429-7BCC-9F86-1DEDD7001BD3}"/>
                </a:ext>
              </a:extLst>
            </p:cNvPr>
            <p:cNvSpPr>
              <a:spLocks/>
            </p:cNvSpPr>
            <p:nvPr/>
          </p:nvSpPr>
          <p:spPr bwMode="auto">
            <a:xfrm>
              <a:off x="5177370" y="2886626"/>
              <a:ext cx="354616" cy="374047"/>
            </a:xfrm>
            <a:custGeom>
              <a:avLst/>
              <a:gdLst>
                <a:gd name="T0" fmla="*/ 243 w 243"/>
                <a:gd name="T1" fmla="*/ 198 h 256"/>
                <a:gd name="T2" fmla="*/ 243 w 243"/>
                <a:gd name="T3" fmla="*/ 198 h 256"/>
                <a:gd name="T4" fmla="*/ 186 w 243"/>
                <a:gd name="T5" fmla="*/ 0 h 256"/>
                <a:gd name="T6" fmla="*/ 0 w 243"/>
                <a:gd name="T7" fmla="*/ 69 h 256"/>
                <a:gd name="T8" fmla="*/ 85 w 243"/>
                <a:gd name="T9" fmla="*/ 256 h 256"/>
                <a:gd name="T10" fmla="*/ 243 w 243"/>
                <a:gd name="T11" fmla="*/ 198 h 256"/>
              </a:gdLst>
              <a:ahLst/>
              <a:cxnLst>
                <a:cxn ang="0">
                  <a:pos x="T0" y="T1"/>
                </a:cxn>
                <a:cxn ang="0">
                  <a:pos x="T2" y="T3"/>
                </a:cxn>
                <a:cxn ang="0">
                  <a:pos x="T4" y="T5"/>
                </a:cxn>
                <a:cxn ang="0">
                  <a:pos x="T6" y="T7"/>
                </a:cxn>
                <a:cxn ang="0">
                  <a:pos x="T8" y="T9"/>
                </a:cxn>
                <a:cxn ang="0">
                  <a:pos x="T10" y="T11"/>
                </a:cxn>
              </a:cxnLst>
              <a:rect l="0" t="0" r="r" b="b"/>
              <a:pathLst>
                <a:path w="243" h="256">
                  <a:moveTo>
                    <a:pt x="243" y="198"/>
                  </a:moveTo>
                  <a:lnTo>
                    <a:pt x="243" y="198"/>
                  </a:lnTo>
                  <a:lnTo>
                    <a:pt x="186" y="0"/>
                  </a:lnTo>
                  <a:cubicBezTo>
                    <a:pt x="122" y="19"/>
                    <a:pt x="60" y="42"/>
                    <a:pt x="0" y="69"/>
                  </a:cubicBezTo>
                  <a:lnTo>
                    <a:pt x="85" y="256"/>
                  </a:lnTo>
                  <a:cubicBezTo>
                    <a:pt x="136" y="233"/>
                    <a:pt x="189" y="213"/>
                    <a:pt x="243" y="19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08" name="Freeform 33">
              <a:extLst>
                <a:ext uri="{FF2B5EF4-FFF2-40B4-BE49-F238E27FC236}">
                  <a16:creationId xmlns:a16="http://schemas.microsoft.com/office/drawing/2014/main" id="{B69EAEF3-2E71-DBD9-BA9B-19942C0A7D4E}"/>
                </a:ext>
              </a:extLst>
            </p:cNvPr>
            <p:cNvSpPr>
              <a:spLocks/>
            </p:cNvSpPr>
            <p:nvPr/>
          </p:nvSpPr>
          <p:spPr bwMode="auto">
            <a:xfrm>
              <a:off x="4383127" y="2738464"/>
              <a:ext cx="354616" cy="371619"/>
            </a:xfrm>
            <a:custGeom>
              <a:avLst/>
              <a:gdLst>
                <a:gd name="T0" fmla="*/ 243 w 243"/>
                <a:gd name="T1" fmla="*/ 168 h 253"/>
                <a:gd name="T2" fmla="*/ 243 w 243"/>
                <a:gd name="T3" fmla="*/ 168 h 253"/>
                <a:gd name="T4" fmla="*/ 125 w 243"/>
                <a:gd name="T5" fmla="*/ 0 h 253"/>
                <a:gd name="T6" fmla="*/ 0 w 243"/>
                <a:gd name="T7" fmla="*/ 96 h 253"/>
                <a:gd name="T8" fmla="*/ 133 w 243"/>
                <a:gd name="T9" fmla="*/ 253 h 253"/>
                <a:gd name="T10" fmla="*/ 243 w 243"/>
                <a:gd name="T11" fmla="*/ 168 h 253"/>
              </a:gdLst>
              <a:ahLst/>
              <a:cxnLst>
                <a:cxn ang="0">
                  <a:pos x="T0" y="T1"/>
                </a:cxn>
                <a:cxn ang="0">
                  <a:pos x="T2" y="T3"/>
                </a:cxn>
                <a:cxn ang="0">
                  <a:pos x="T4" y="T5"/>
                </a:cxn>
                <a:cxn ang="0">
                  <a:pos x="T6" y="T7"/>
                </a:cxn>
                <a:cxn ang="0">
                  <a:pos x="T8" y="T9"/>
                </a:cxn>
                <a:cxn ang="0">
                  <a:pos x="T10" y="T11"/>
                </a:cxn>
              </a:cxnLst>
              <a:rect l="0" t="0" r="r" b="b"/>
              <a:pathLst>
                <a:path w="243" h="253">
                  <a:moveTo>
                    <a:pt x="243" y="168"/>
                  </a:moveTo>
                  <a:lnTo>
                    <a:pt x="243" y="168"/>
                  </a:lnTo>
                  <a:lnTo>
                    <a:pt x="125" y="0"/>
                  </a:lnTo>
                  <a:cubicBezTo>
                    <a:pt x="82" y="30"/>
                    <a:pt x="40" y="62"/>
                    <a:pt x="0" y="96"/>
                  </a:cubicBezTo>
                  <a:lnTo>
                    <a:pt x="133" y="253"/>
                  </a:lnTo>
                  <a:cubicBezTo>
                    <a:pt x="168" y="223"/>
                    <a:pt x="205" y="195"/>
                    <a:pt x="243" y="16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09" name="Freeform 35">
              <a:extLst>
                <a:ext uri="{FF2B5EF4-FFF2-40B4-BE49-F238E27FC236}">
                  <a16:creationId xmlns:a16="http://schemas.microsoft.com/office/drawing/2014/main" id="{3662750D-BEC1-A979-FC56-38990C3BA447}"/>
                </a:ext>
              </a:extLst>
            </p:cNvPr>
            <p:cNvSpPr>
              <a:spLocks/>
            </p:cNvSpPr>
            <p:nvPr/>
          </p:nvSpPr>
          <p:spPr bwMode="auto">
            <a:xfrm>
              <a:off x="5007349" y="2400851"/>
              <a:ext cx="332757" cy="366761"/>
            </a:xfrm>
            <a:custGeom>
              <a:avLst/>
              <a:gdLst>
                <a:gd name="T0" fmla="*/ 228 w 228"/>
                <a:gd name="T1" fmla="*/ 196 h 251"/>
                <a:gd name="T2" fmla="*/ 228 w 228"/>
                <a:gd name="T3" fmla="*/ 196 h 251"/>
                <a:gd name="T4" fmla="*/ 167 w 228"/>
                <a:gd name="T5" fmla="*/ 0 h 251"/>
                <a:gd name="T6" fmla="*/ 0 w 228"/>
                <a:gd name="T7" fmla="*/ 62 h 251"/>
                <a:gd name="T8" fmla="*/ 81 w 228"/>
                <a:gd name="T9" fmla="*/ 251 h 251"/>
                <a:gd name="T10" fmla="*/ 228 w 228"/>
                <a:gd name="T11" fmla="*/ 196 h 251"/>
              </a:gdLst>
              <a:ahLst/>
              <a:cxnLst>
                <a:cxn ang="0">
                  <a:pos x="T0" y="T1"/>
                </a:cxn>
                <a:cxn ang="0">
                  <a:pos x="T2" y="T3"/>
                </a:cxn>
                <a:cxn ang="0">
                  <a:pos x="T4" y="T5"/>
                </a:cxn>
                <a:cxn ang="0">
                  <a:pos x="T6" y="T7"/>
                </a:cxn>
                <a:cxn ang="0">
                  <a:pos x="T8" y="T9"/>
                </a:cxn>
                <a:cxn ang="0">
                  <a:pos x="T10" y="T11"/>
                </a:cxn>
              </a:cxnLst>
              <a:rect l="0" t="0" r="r" b="b"/>
              <a:pathLst>
                <a:path w="228" h="251">
                  <a:moveTo>
                    <a:pt x="228" y="196"/>
                  </a:moveTo>
                  <a:lnTo>
                    <a:pt x="228" y="196"/>
                  </a:lnTo>
                  <a:lnTo>
                    <a:pt x="167" y="0"/>
                  </a:lnTo>
                  <a:cubicBezTo>
                    <a:pt x="110" y="18"/>
                    <a:pt x="54" y="39"/>
                    <a:pt x="0" y="62"/>
                  </a:cubicBezTo>
                  <a:lnTo>
                    <a:pt x="81" y="251"/>
                  </a:lnTo>
                  <a:cubicBezTo>
                    <a:pt x="129" y="230"/>
                    <a:pt x="178" y="212"/>
                    <a:pt x="228" y="1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10" name="Freeform 37">
              <a:extLst>
                <a:ext uri="{FF2B5EF4-FFF2-40B4-BE49-F238E27FC236}">
                  <a16:creationId xmlns:a16="http://schemas.microsoft.com/office/drawing/2014/main" id="{C2169518-C7CA-2332-1786-1D3F69755DF8}"/>
                </a:ext>
              </a:extLst>
            </p:cNvPr>
            <p:cNvSpPr>
              <a:spLocks/>
            </p:cNvSpPr>
            <p:nvPr/>
          </p:nvSpPr>
          <p:spPr bwMode="auto">
            <a:xfrm>
              <a:off x="5250236" y="2335271"/>
              <a:ext cx="310896" cy="352188"/>
            </a:xfrm>
            <a:custGeom>
              <a:avLst/>
              <a:gdLst>
                <a:gd name="T0" fmla="*/ 212 w 212"/>
                <a:gd name="T1" fmla="*/ 202 h 240"/>
                <a:gd name="T2" fmla="*/ 212 w 212"/>
                <a:gd name="T3" fmla="*/ 202 h 240"/>
                <a:gd name="T4" fmla="*/ 171 w 212"/>
                <a:gd name="T5" fmla="*/ 0 h 240"/>
                <a:gd name="T6" fmla="*/ 0 w 212"/>
                <a:gd name="T7" fmla="*/ 44 h 240"/>
                <a:gd name="T8" fmla="*/ 61 w 212"/>
                <a:gd name="T9" fmla="*/ 240 h 240"/>
                <a:gd name="T10" fmla="*/ 212 w 212"/>
                <a:gd name="T11" fmla="*/ 202 h 240"/>
              </a:gdLst>
              <a:ahLst/>
              <a:cxnLst>
                <a:cxn ang="0">
                  <a:pos x="T0" y="T1"/>
                </a:cxn>
                <a:cxn ang="0">
                  <a:pos x="T2" y="T3"/>
                </a:cxn>
                <a:cxn ang="0">
                  <a:pos x="T4" y="T5"/>
                </a:cxn>
                <a:cxn ang="0">
                  <a:pos x="T6" y="T7"/>
                </a:cxn>
                <a:cxn ang="0">
                  <a:pos x="T8" y="T9"/>
                </a:cxn>
                <a:cxn ang="0">
                  <a:pos x="T10" y="T11"/>
                </a:cxn>
              </a:cxnLst>
              <a:rect l="0" t="0" r="r" b="b"/>
              <a:pathLst>
                <a:path w="212" h="240">
                  <a:moveTo>
                    <a:pt x="212" y="202"/>
                  </a:moveTo>
                  <a:lnTo>
                    <a:pt x="212" y="202"/>
                  </a:lnTo>
                  <a:lnTo>
                    <a:pt x="171" y="0"/>
                  </a:lnTo>
                  <a:cubicBezTo>
                    <a:pt x="113" y="12"/>
                    <a:pt x="56" y="27"/>
                    <a:pt x="0" y="44"/>
                  </a:cubicBezTo>
                  <a:lnTo>
                    <a:pt x="61" y="240"/>
                  </a:lnTo>
                  <a:cubicBezTo>
                    <a:pt x="111" y="225"/>
                    <a:pt x="161" y="212"/>
                    <a:pt x="212" y="2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11" name="Freeform 39">
              <a:extLst>
                <a:ext uri="{FF2B5EF4-FFF2-40B4-BE49-F238E27FC236}">
                  <a16:creationId xmlns:a16="http://schemas.microsoft.com/office/drawing/2014/main" id="{6B4B3B5D-57E8-0C9C-CDF3-5021C8A6A138}"/>
                </a:ext>
              </a:extLst>
            </p:cNvPr>
            <p:cNvSpPr>
              <a:spLocks/>
            </p:cNvSpPr>
            <p:nvPr/>
          </p:nvSpPr>
          <p:spPr bwMode="auto">
            <a:xfrm>
              <a:off x="4565293" y="2604877"/>
              <a:ext cx="357045" cy="381334"/>
            </a:xfrm>
            <a:custGeom>
              <a:avLst/>
              <a:gdLst>
                <a:gd name="T0" fmla="*/ 245 w 245"/>
                <a:gd name="T1" fmla="*/ 180 h 260"/>
                <a:gd name="T2" fmla="*/ 245 w 245"/>
                <a:gd name="T3" fmla="*/ 180 h 260"/>
                <a:gd name="T4" fmla="*/ 145 w 245"/>
                <a:gd name="T5" fmla="*/ 0 h 260"/>
                <a:gd name="T6" fmla="*/ 0 w 245"/>
                <a:gd name="T7" fmla="*/ 92 h 260"/>
                <a:gd name="T8" fmla="*/ 118 w 245"/>
                <a:gd name="T9" fmla="*/ 260 h 260"/>
                <a:gd name="T10" fmla="*/ 245 w 245"/>
                <a:gd name="T11" fmla="*/ 180 h 260"/>
              </a:gdLst>
              <a:ahLst/>
              <a:cxnLst>
                <a:cxn ang="0">
                  <a:pos x="T0" y="T1"/>
                </a:cxn>
                <a:cxn ang="0">
                  <a:pos x="T2" y="T3"/>
                </a:cxn>
                <a:cxn ang="0">
                  <a:pos x="T4" y="T5"/>
                </a:cxn>
                <a:cxn ang="0">
                  <a:pos x="T6" y="T7"/>
                </a:cxn>
                <a:cxn ang="0">
                  <a:pos x="T8" y="T9"/>
                </a:cxn>
                <a:cxn ang="0">
                  <a:pos x="T10" y="T11"/>
                </a:cxn>
              </a:cxnLst>
              <a:rect l="0" t="0" r="r" b="b"/>
              <a:pathLst>
                <a:path w="245" h="260">
                  <a:moveTo>
                    <a:pt x="245" y="180"/>
                  </a:moveTo>
                  <a:lnTo>
                    <a:pt x="245" y="180"/>
                  </a:lnTo>
                  <a:lnTo>
                    <a:pt x="145" y="0"/>
                  </a:lnTo>
                  <a:cubicBezTo>
                    <a:pt x="95" y="29"/>
                    <a:pt x="46" y="59"/>
                    <a:pt x="0" y="92"/>
                  </a:cubicBezTo>
                  <a:lnTo>
                    <a:pt x="118" y="260"/>
                  </a:lnTo>
                  <a:cubicBezTo>
                    <a:pt x="159" y="231"/>
                    <a:pt x="201" y="205"/>
                    <a:pt x="245"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12" name="Freeform 41">
              <a:extLst>
                <a:ext uri="{FF2B5EF4-FFF2-40B4-BE49-F238E27FC236}">
                  <a16:creationId xmlns:a16="http://schemas.microsoft.com/office/drawing/2014/main" id="{CB3267EF-0CDC-9228-11C3-40CF05CE4910}"/>
                </a:ext>
              </a:extLst>
            </p:cNvPr>
            <p:cNvSpPr>
              <a:spLocks/>
            </p:cNvSpPr>
            <p:nvPr/>
          </p:nvSpPr>
          <p:spPr bwMode="auto">
            <a:xfrm>
              <a:off x="4776605" y="2490719"/>
              <a:ext cx="349758" cy="376476"/>
            </a:xfrm>
            <a:custGeom>
              <a:avLst/>
              <a:gdLst>
                <a:gd name="T0" fmla="*/ 239 w 239"/>
                <a:gd name="T1" fmla="*/ 189 h 258"/>
                <a:gd name="T2" fmla="*/ 239 w 239"/>
                <a:gd name="T3" fmla="*/ 189 h 258"/>
                <a:gd name="T4" fmla="*/ 158 w 239"/>
                <a:gd name="T5" fmla="*/ 0 h 258"/>
                <a:gd name="T6" fmla="*/ 0 w 239"/>
                <a:gd name="T7" fmla="*/ 79 h 258"/>
                <a:gd name="T8" fmla="*/ 100 w 239"/>
                <a:gd name="T9" fmla="*/ 258 h 258"/>
                <a:gd name="T10" fmla="*/ 239 w 239"/>
                <a:gd name="T11" fmla="*/ 189 h 258"/>
              </a:gdLst>
              <a:ahLst/>
              <a:cxnLst>
                <a:cxn ang="0">
                  <a:pos x="T0" y="T1"/>
                </a:cxn>
                <a:cxn ang="0">
                  <a:pos x="T2" y="T3"/>
                </a:cxn>
                <a:cxn ang="0">
                  <a:pos x="T4" y="T5"/>
                </a:cxn>
                <a:cxn ang="0">
                  <a:pos x="T6" y="T7"/>
                </a:cxn>
                <a:cxn ang="0">
                  <a:pos x="T8" y="T9"/>
                </a:cxn>
                <a:cxn ang="0">
                  <a:pos x="T10" y="T11"/>
                </a:cxn>
              </a:cxnLst>
              <a:rect l="0" t="0" r="r" b="b"/>
              <a:pathLst>
                <a:path w="239" h="258">
                  <a:moveTo>
                    <a:pt x="239" y="189"/>
                  </a:moveTo>
                  <a:lnTo>
                    <a:pt x="239" y="189"/>
                  </a:lnTo>
                  <a:lnTo>
                    <a:pt x="158" y="0"/>
                  </a:lnTo>
                  <a:cubicBezTo>
                    <a:pt x="104" y="24"/>
                    <a:pt x="51" y="50"/>
                    <a:pt x="0" y="79"/>
                  </a:cubicBezTo>
                  <a:lnTo>
                    <a:pt x="100" y="258"/>
                  </a:lnTo>
                  <a:cubicBezTo>
                    <a:pt x="145" y="233"/>
                    <a:pt x="192" y="210"/>
                    <a:pt x="239" y="18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13" name="Freeform 43">
              <a:extLst>
                <a:ext uri="{FF2B5EF4-FFF2-40B4-BE49-F238E27FC236}">
                  <a16:creationId xmlns:a16="http://schemas.microsoft.com/office/drawing/2014/main" id="{AF8E149C-2EE1-EBB4-85D4-958F19BF8E16}"/>
                </a:ext>
              </a:extLst>
            </p:cNvPr>
            <p:cNvSpPr>
              <a:spLocks/>
            </p:cNvSpPr>
            <p:nvPr/>
          </p:nvSpPr>
          <p:spPr bwMode="auto">
            <a:xfrm>
              <a:off x="5726295" y="2808902"/>
              <a:ext cx="264748" cy="315754"/>
            </a:xfrm>
            <a:custGeom>
              <a:avLst/>
              <a:gdLst>
                <a:gd name="T0" fmla="*/ 182 w 182"/>
                <a:gd name="T1" fmla="*/ 206 h 216"/>
                <a:gd name="T2" fmla="*/ 182 w 182"/>
                <a:gd name="T3" fmla="*/ 206 h 216"/>
                <a:gd name="T4" fmla="*/ 182 w 182"/>
                <a:gd name="T5" fmla="*/ 206 h 216"/>
                <a:gd name="T6" fmla="*/ 182 w 182"/>
                <a:gd name="T7" fmla="*/ 0 h 216"/>
                <a:gd name="T8" fmla="*/ 0 w 182"/>
                <a:gd name="T9" fmla="*/ 13 h 216"/>
                <a:gd name="T10" fmla="*/ 28 w 182"/>
                <a:gd name="T11" fmla="*/ 216 h 216"/>
                <a:gd name="T12" fmla="*/ 182 w 182"/>
                <a:gd name="T13" fmla="*/ 206 h 216"/>
              </a:gdLst>
              <a:ahLst/>
              <a:cxnLst>
                <a:cxn ang="0">
                  <a:pos x="T0" y="T1"/>
                </a:cxn>
                <a:cxn ang="0">
                  <a:pos x="T2" y="T3"/>
                </a:cxn>
                <a:cxn ang="0">
                  <a:pos x="T4" y="T5"/>
                </a:cxn>
                <a:cxn ang="0">
                  <a:pos x="T6" y="T7"/>
                </a:cxn>
                <a:cxn ang="0">
                  <a:pos x="T8" y="T9"/>
                </a:cxn>
                <a:cxn ang="0">
                  <a:pos x="T10" y="T11"/>
                </a:cxn>
                <a:cxn ang="0">
                  <a:pos x="T12" y="T13"/>
                </a:cxn>
              </a:cxnLst>
              <a:rect l="0" t="0" r="r" b="b"/>
              <a:pathLst>
                <a:path w="182" h="216">
                  <a:moveTo>
                    <a:pt x="182" y="206"/>
                  </a:moveTo>
                  <a:lnTo>
                    <a:pt x="182" y="206"/>
                  </a:lnTo>
                  <a:lnTo>
                    <a:pt x="182" y="206"/>
                  </a:lnTo>
                  <a:lnTo>
                    <a:pt x="182" y="0"/>
                  </a:lnTo>
                  <a:cubicBezTo>
                    <a:pt x="120" y="0"/>
                    <a:pt x="60" y="5"/>
                    <a:pt x="0" y="13"/>
                  </a:cubicBezTo>
                  <a:lnTo>
                    <a:pt x="28" y="216"/>
                  </a:lnTo>
                  <a:cubicBezTo>
                    <a:pt x="78" y="210"/>
                    <a:pt x="130" y="206"/>
                    <a:pt x="182"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14" name="Freeform 45">
              <a:extLst>
                <a:ext uri="{FF2B5EF4-FFF2-40B4-BE49-F238E27FC236}">
                  <a16:creationId xmlns:a16="http://schemas.microsoft.com/office/drawing/2014/main" id="{E6E0D119-AD74-BF74-6412-91A3703DBAED}"/>
                </a:ext>
              </a:extLst>
            </p:cNvPr>
            <p:cNvSpPr>
              <a:spLocks/>
            </p:cNvSpPr>
            <p:nvPr/>
          </p:nvSpPr>
          <p:spPr bwMode="auto">
            <a:xfrm>
              <a:off x="5449404" y="2828333"/>
              <a:ext cx="318183" cy="347330"/>
            </a:xfrm>
            <a:custGeom>
              <a:avLst/>
              <a:gdLst>
                <a:gd name="T0" fmla="*/ 219 w 219"/>
                <a:gd name="T1" fmla="*/ 203 h 238"/>
                <a:gd name="T2" fmla="*/ 219 w 219"/>
                <a:gd name="T3" fmla="*/ 203 h 238"/>
                <a:gd name="T4" fmla="*/ 191 w 219"/>
                <a:gd name="T5" fmla="*/ 0 h 238"/>
                <a:gd name="T6" fmla="*/ 0 w 219"/>
                <a:gd name="T7" fmla="*/ 40 h 238"/>
                <a:gd name="T8" fmla="*/ 57 w 219"/>
                <a:gd name="T9" fmla="*/ 238 h 238"/>
                <a:gd name="T10" fmla="*/ 219 w 219"/>
                <a:gd name="T11" fmla="*/ 203 h 238"/>
              </a:gdLst>
              <a:ahLst/>
              <a:cxnLst>
                <a:cxn ang="0">
                  <a:pos x="T0" y="T1"/>
                </a:cxn>
                <a:cxn ang="0">
                  <a:pos x="T2" y="T3"/>
                </a:cxn>
                <a:cxn ang="0">
                  <a:pos x="T4" y="T5"/>
                </a:cxn>
                <a:cxn ang="0">
                  <a:pos x="T6" y="T7"/>
                </a:cxn>
                <a:cxn ang="0">
                  <a:pos x="T8" y="T9"/>
                </a:cxn>
                <a:cxn ang="0">
                  <a:pos x="T10" y="T11"/>
                </a:cxn>
              </a:cxnLst>
              <a:rect l="0" t="0" r="r" b="b"/>
              <a:pathLst>
                <a:path w="219" h="238">
                  <a:moveTo>
                    <a:pt x="219" y="203"/>
                  </a:moveTo>
                  <a:lnTo>
                    <a:pt x="219" y="203"/>
                  </a:lnTo>
                  <a:lnTo>
                    <a:pt x="191" y="0"/>
                  </a:lnTo>
                  <a:cubicBezTo>
                    <a:pt x="126" y="9"/>
                    <a:pt x="62" y="22"/>
                    <a:pt x="0" y="40"/>
                  </a:cubicBezTo>
                  <a:lnTo>
                    <a:pt x="57" y="238"/>
                  </a:lnTo>
                  <a:cubicBezTo>
                    <a:pt x="109" y="223"/>
                    <a:pt x="164" y="211"/>
                    <a:pt x="219"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15" name="Freeform 47">
              <a:extLst>
                <a:ext uri="{FF2B5EF4-FFF2-40B4-BE49-F238E27FC236}">
                  <a16:creationId xmlns:a16="http://schemas.microsoft.com/office/drawing/2014/main" id="{366FF49F-C3DE-82B4-6FF5-A28247F0B063}"/>
                </a:ext>
              </a:extLst>
            </p:cNvPr>
            <p:cNvSpPr>
              <a:spLocks/>
            </p:cNvSpPr>
            <p:nvPr/>
          </p:nvSpPr>
          <p:spPr bwMode="auto">
            <a:xfrm>
              <a:off x="5500409" y="2298839"/>
              <a:ext cx="276892" cy="332757"/>
            </a:xfrm>
            <a:custGeom>
              <a:avLst/>
              <a:gdLst>
                <a:gd name="T0" fmla="*/ 189 w 189"/>
                <a:gd name="T1" fmla="*/ 205 h 227"/>
                <a:gd name="T2" fmla="*/ 189 w 189"/>
                <a:gd name="T3" fmla="*/ 205 h 227"/>
                <a:gd name="T4" fmla="*/ 169 w 189"/>
                <a:gd name="T5" fmla="*/ 0 h 227"/>
                <a:gd name="T6" fmla="*/ 0 w 189"/>
                <a:gd name="T7" fmla="*/ 25 h 227"/>
                <a:gd name="T8" fmla="*/ 41 w 189"/>
                <a:gd name="T9" fmla="*/ 227 h 227"/>
                <a:gd name="T10" fmla="*/ 189 w 189"/>
                <a:gd name="T11" fmla="*/ 205 h 227"/>
              </a:gdLst>
              <a:ahLst/>
              <a:cxnLst>
                <a:cxn ang="0">
                  <a:pos x="T0" y="T1"/>
                </a:cxn>
                <a:cxn ang="0">
                  <a:pos x="T2" y="T3"/>
                </a:cxn>
                <a:cxn ang="0">
                  <a:pos x="T4" y="T5"/>
                </a:cxn>
                <a:cxn ang="0">
                  <a:pos x="T6" y="T7"/>
                </a:cxn>
                <a:cxn ang="0">
                  <a:pos x="T8" y="T9"/>
                </a:cxn>
                <a:cxn ang="0">
                  <a:pos x="T10" y="T11"/>
                </a:cxn>
              </a:cxnLst>
              <a:rect l="0" t="0" r="r" b="b"/>
              <a:pathLst>
                <a:path w="189" h="227">
                  <a:moveTo>
                    <a:pt x="189" y="205"/>
                  </a:moveTo>
                  <a:lnTo>
                    <a:pt x="189" y="205"/>
                  </a:lnTo>
                  <a:lnTo>
                    <a:pt x="169" y="0"/>
                  </a:lnTo>
                  <a:cubicBezTo>
                    <a:pt x="112" y="6"/>
                    <a:pt x="56" y="14"/>
                    <a:pt x="0" y="25"/>
                  </a:cubicBezTo>
                  <a:lnTo>
                    <a:pt x="41" y="227"/>
                  </a:lnTo>
                  <a:cubicBezTo>
                    <a:pt x="89" y="217"/>
                    <a:pt x="139" y="210"/>
                    <a:pt x="189"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16" name="Freeform 49">
              <a:extLst>
                <a:ext uri="{FF2B5EF4-FFF2-40B4-BE49-F238E27FC236}">
                  <a16:creationId xmlns:a16="http://schemas.microsoft.com/office/drawing/2014/main" id="{0E59654F-C2EF-4143-9B1C-991683DAF7BF}"/>
                </a:ext>
              </a:extLst>
            </p:cNvPr>
            <p:cNvSpPr>
              <a:spLocks/>
            </p:cNvSpPr>
            <p:nvPr/>
          </p:nvSpPr>
          <p:spPr bwMode="auto">
            <a:xfrm>
              <a:off x="5748155" y="2286694"/>
              <a:ext cx="242887" cy="313326"/>
            </a:xfrm>
            <a:custGeom>
              <a:avLst/>
              <a:gdLst>
                <a:gd name="T0" fmla="*/ 168 w 168"/>
                <a:gd name="T1" fmla="*/ 206 h 213"/>
                <a:gd name="T2" fmla="*/ 168 w 168"/>
                <a:gd name="T3" fmla="*/ 206 h 213"/>
                <a:gd name="T4" fmla="*/ 168 w 168"/>
                <a:gd name="T5" fmla="*/ 206 h 213"/>
                <a:gd name="T6" fmla="*/ 168 w 168"/>
                <a:gd name="T7" fmla="*/ 0 h 213"/>
                <a:gd name="T8" fmla="*/ 0 w 168"/>
                <a:gd name="T9" fmla="*/ 8 h 213"/>
                <a:gd name="T10" fmla="*/ 20 w 168"/>
                <a:gd name="T11" fmla="*/ 213 h 213"/>
                <a:gd name="T12" fmla="*/ 168 w 168"/>
                <a:gd name="T13" fmla="*/ 206 h 213"/>
              </a:gdLst>
              <a:ahLst/>
              <a:cxnLst>
                <a:cxn ang="0">
                  <a:pos x="T0" y="T1"/>
                </a:cxn>
                <a:cxn ang="0">
                  <a:pos x="T2" y="T3"/>
                </a:cxn>
                <a:cxn ang="0">
                  <a:pos x="T4" y="T5"/>
                </a:cxn>
                <a:cxn ang="0">
                  <a:pos x="T6" y="T7"/>
                </a:cxn>
                <a:cxn ang="0">
                  <a:pos x="T8" y="T9"/>
                </a:cxn>
                <a:cxn ang="0">
                  <a:pos x="T10" y="T11"/>
                </a:cxn>
                <a:cxn ang="0">
                  <a:pos x="T12" y="T13"/>
                </a:cxn>
              </a:cxnLst>
              <a:rect l="0" t="0" r="r" b="b"/>
              <a:pathLst>
                <a:path w="168" h="213">
                  <a:moveTo>
                    <a:pt x="168" y="206"/>
                  </a:moveTo>
                  <a:lnTo>
                    <a:pt x="168" y="206"/>
                  </a:lnTo>
                  <a:lnTo>
                    <a:pt x="168" y="206"/>
                  </a:lnTo>
                  <a:lnTo>
                    <a:pt x="168" y="0"/>
                  </a:lnTo>
                  <a:cubicBezTo>
                    <a:pt x="111" y="0"/>
                    <a:pt x="55" y="3"/>
                    <a:pt x="0" y="8"/>
                  </a:cubicBezTo>
                  <a:lnTo>
                    <a:pt x="20" y="213"/>
                  </a:lnTo>
                  <a:cubicBezTo>
                    <a:pt x="69" y="208"/>
                    <a:pt x="118" y="206"/>
                    <a:pt x="168"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17" name="Freeform 51">
              <a:extLst>
                <a:ext uri="{FF2B5EF4-FFF2-40B4-BE49-F238E27FC236}">
                  <a16:creationId xmlns:a16="http://schemas.microsoft.com/office/drawing/2014/main" id="{BF2CFA0C-1A26-8A13-D52E-8F8A38F6B660}"/>
                </a:ext>
              </a:extLst>
            </p:cNvPr>
            <p:cNvSpPr>
              <a:spLocks/>
            </p:cNvSpPr>
            <p:nvPr/>
          </p:nvSpPr>
          <p:spPr bwMode="auto">
            <a:xfrm>
              <a:off x="5765157" y="1764486"/>
              <a:ext cx="225886" cy="308468"/>
            </a:xfrm>
            <a:custGeom>
              <a:avLst/>
              <a:gdLst>
                <a:gd name="T0" fmla="*/ 155 w 155"/>
                <a:gd name="T1" fmla="*/ 206 h 211"/>
                <a:gd name="T2" fmla="*/ 155 w 155"/>
                <a:gd name="T3" fmla="*/ 206 h 211"/>
                <a:gd name="T4" fmla="*/ 155 w 155"/>
                <a:gd name="T5" fmla="*/ 206 h 211"/>
                <a:gd name="T6" fmla="*/ 155 w 155"/>
                <a:gd name="T7" fmla="*/ 0 h 211"/>
                <a:gd name="T8" fmla="*/ 0 w 155"/>
                <a:gd name="T9" fmla="*/ 6 h 211"/>
                <a:gd name="T10" fmla="*/ 15 w 155"/>
                <a:gd name="T11" fmla="*/ 211 h 211"/>
                <a:gd name="T12" fmla="*/ 155 w 155"/>
                <a:gd name="T13" fmla="*/ 206 h 211"/>
              </a:gdLst>
              <a:ahLst/>
              <a:cxnLst>
                <a:cxn ang="0">
                  <a:pos x="T0" y="T1"/>
                </a:cxn>
                <a:cxn ang="0">
                  <a:pos x="T2" y="T3"/>
                </a:cxn>
                <a:cxn ang="0">
                  <a:pos x="T4" y="T5"/>
                </a:cxn>
                <a:cxn ang="0">
                  <a:pos x="T6" y="T7"/>
                </a:cxn>
                <a:cxn ang="0">
                  <a:pos x="T8" y="T9"/>
                </a:cxn>
                <a:cxn ang="0">
                  <a:pos x="T10" y="T11"/>
                </a:cxn>
                <a:cxn ang="0">
                  <a:pos x="T12" y="T13"/>
                </a:cxn>
              </a:cxnLst>
              <a:rect l="0" t="0" r="r" b="b"/>
              <a:pathLst>
                <a:path w="155" h="211">
                  <a:moveTo>
                    <a:pt x="155" y="206"/>
                  </a:moveTo>
                  <a:lnTo>
                    <a:pt x="155" y="206"/>
                  </a:lnTo>
                  <a:lnTo>
                    <a:pt x="155" y="206"/>
                  </a:lnTo>
                  <a:lnTo>
                    <a:pt x="155" y="0"/>
                  </a:lnTo>
                  <a:cubicBezTo>
                    <a:pt x="103" y="0"/>
                    <a:pt x="51" y="2"/>
                    <a:pt x="0" y="6"/>
                  </a:cubicBezTo>
                  <a:lnTo>
                    <a:pt x="15" y="211"/>
                  </a:lnTo>
                  <a:cubicBezTo>
                    <a:pt x="61" y="208"/>
                    <a:pt x="108" y="206"/>
                    <a:pt x="155"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18" name="Freeform 53">
              <a:extLst>
                <a:ext uri="{FF2B5EF4-FFF2-40B4-BE49-F238E27FC236}">
                  <a16:creationId xmlns:a16="http://schemas.microsoft.com/office/drawing/2014/main" id="{05F1259F-1AA6-12F9-3EDC-098F3C4FC379}"/>
                </a:ext>
              </a:extLst>
            </p:cNvPr>
            <p:cNvSpPr>
              <a:spLocks/>
            </p:cNvSpPr>
            <p:nvPr/>
          </p:nvSpPr>
          <p:spPr bwMode="auto">
            <a:xfrm>
              <a:off x="6425811" y="2298839"/>
              <a:ext cx="276892" cy="332757"/>
            </a:xfrm>
            <a:custGeom>
              <a:avLst/>
              <a:gdLst>
                <a:gd name="T0" fmla="*/ 0 w 189"/>
                <a:gd name="T1" fmla="*/ 205 h 227"/>
                <a:gd name="T2" fmla="*/ 0 w 189"/>
                <a:gd name="T3" fmla="*/ 205 h 227"/>
                <a:gd name="T4" fmla="*/ 20 w 189"/>
                <a:gd name="T5" fmla="*/ 0 h 227"/>
                <a:gd name="T6" fmla="*/ 189 w 189"/>
                <a:gd name="T7" fmla="*/ 25 h 227"/>
                <a:gd name="T8" fmla="*/ 149 w 189"/>
                <a:gd name="T9" fmla="*/ 227 h 227"/>
                <a:gd name="T10" fmla="*/ 0 w 189"/>
                <a:gd name="T11" fmla="*/ 205 h 227"/>
              </a:gdLst>
              <a:ahLst/>
              <a:cxnLst>
                <a:cxn ang="0">
                  <a:pos x="T0" y="T1"/>
                </a:cxn>
                <a:cxn ang="0">
                  <a:pos x="T2" y="T3"/>
                </a:cxn>
                <a:cxn ang="0">
                  <a:pos x="T4" y="T5"/>
                </a:cxn>
                <a:cxn ang="0">
                  <a:pos x="T6" y="T7"/>
                </a:cxn>
                <a:cxn ang="0">
                  <a:pos x="T8" y="T9"/>
                </a:cxn>
                <a:cxn ang="0">
                  <a:pos x="T10" y="T11"/>
                </a:cxn>
              </a:cxnLst>
              <a:rect l="0" t="0" r="r" b="b"/>
              <a:pathLst>
                <a:path w="189" h="227">
                  <a:moveTo>
                    <a:pt x="0" y="205"/>
                  </a:moveTo>
                  <a:lnTo>
                    <a:pt x="0" y="205"/>
                  </a:lnTo>
                  <a:lnTo>
                    <a:pt x="20" y="0"/>
                  </a:lnTo>
                  <a:cubicBezTo>
                    <a:pt x="77" y="6"/>
                    <a:pt x="134" y="14"/>
                    <a:pt x="189" y="25"/>
                  </a:cubicBezTo>
                  <a:lnTo>
                    <a:pt x="149" y="227"/>
                  </a:lnTo>
                  <a:cubicBezTo>
                    <a:pt x="100" y="217"/>
                    <a:pt x="50" y="210"/>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19" name="Freeform 55">
              <a:extLst>
                <a:ext uri="{FF2B5EF4-FFF2-40B4-BE49-F238E27FC236}">
                  <a16:creationId xmlns:a16="http://schemas.microsoft.com/office/drawing/2014/main" id="{520EEDBB-1D1D-0B09-0BDA-E2D80AE28255}"/>
                </a:ext>
              </a:extLst>
            </p:cNvPr>
            <p:cNvSpPr>
              <a:spLocks/>
            </p:cNvSpPr>
            <p:nvPr/>
          </p:nvSpPr>
          <p:spPr bwMode="auto">
            <a:xfrm>
              <a:off x="6212070" y="2286694"/>
              <a:ext cx="242887" cy="313326"/>
            </a:xfrm>
            <a:custGeom>
              <a:avLst/>
              <a:gdLst>
                <a:gd name="T0" fmla="*/ 0 w 168"/>
                <a:gd name="T1" fmla="*/ 206 h 213"/>
                <a:gd name="T2" fmla="*/ 0 w 168"/>
                <a:gd name="T3" fmla="*/ 206 h 213"/>
                <a:gd name="T4" fmla="*/ 0 w 168"/>
                <a:gd name="T5" fmla="*/ 206 h 213"/>
                <a:gd name="T6" fmla="*/ 0 w 168"/>
                <a:gd name="T7" fmla="*/ 0 h 213"/>
                <a:gd name="T8" fmla="*/ 0 w 168"/>
                <a:gd name="T9" fmla="*/ 0 h 213"/>
                <a:gd name="T10" fmla="*/ 168 w 168"/>
                <a:gd name="T11" fmla="*/ 8 h 213"/>
                <a:gd name="T12" fmla="*/ 148 w 168"/>
                <a:gd name="T13" fmla="*/ 213 h 213"/>
                <a:gd name="T14" fmla="*/ 0 w 168"/>
                <a:gd name="T15" fmla="*/ 206 h 2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213">
                  <a:moveTo>
                    <a:pt x="0" y="206"/>
                  </a:moveTo>
                  <a:lnTo>
                    <a:pt x="0" y="206"/>
                  </a:lnTo>
                  <a:lnTo>
                    <a:pt x="0" y="206"/>
                  </a:lnTo>
                  <a:lnTo>
                    <a:pt x="0" y="0"/>
                  </a:lnTo>
                  <a:lnTo>
                    <a:pt x="0" y="0"/>
                  </a:lnTo>
                  <a:cubicBezTo>
                    <a:pt x="57" y="0"/>
                    <a:pt x="113" y="3"/>
                    <a:pt x="168" y="8"/>
                  </a:cubicBezTo>
                  <a:lnTo>
                    <a:pt x="148" y="213"/>
                  </a:lnTo>
                  <a:cubicBezTo>
                    <a:pt x="99" y="208"/>
                    <a:pt x="50" y="206"/>
                    <a:pt x="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20" name="Freeform 57">
              <a:extLst>
                <a:ext uri="{FF2B5EF4-FFF2-40B4-BE49-F238E27FC236}">
                  <a16:creationId xmlns:a16="http://schemas.microsoft.com/office/drawing/2014/main" id="{B6105539-D93C-22A8-4CE1-5D782678CD8A}"/>
                </a:ext>
              </a:extLst>
            </p:cNvPr>
            <p:cNvSpPr>
              <a:spLocks/>
            </p:cNvSpPr>
            <p:nvPr/>
          </p:nvSpPr>
          <p:spPr bwMode="auto">
            <a:xfrm>
              <a:off x="6212070" y="1764486"/>
              <a:ext cx="225886" cy="308468"/>
            </a:xfrm>
            <a:custGeom>
              <a:avLst/>
              <a:gdLst>
                <a:gd name="T0" fmla="*/ 0 w 156"/>
                <a:gd name="T1" fmla="*/ 206 h 211"/>
                <a:gd name="T2" fmla="*/ 0 w 156"/>
                <a:gd name="T3" fmla="*/ 206 h 211"/>
                <a:gd name="T4" fmla="*/ 0 w 156"/>
                <a:gd name="T5" fmla="*/ 206 h 211"/>
                <a:gd name="T6" fmla="*/ 0 w 156"/>
                <a:gd name="T7" fmla="*/ 0 h 211"/>
                <a:gd name="T8" fmla="*/ 0 w 156"/>
                <a:gd name="T9" fmla="*/ 0 h 211"/>
                <a:gd name="T10" fmla="*/ 156 w 156"/>
                <a:gd name="T11" fmla="*/ 6 h 211"/>
                <a:gd name="T12" fmla="*/ 140 w 156"/>
                <a:gd name="T13" fmla="*/ 211 h 211"/>
                <a:gd name="T14" fmla="*/ 0 w 156"/>
                <a:gd name="T15" fmla="*/ 206 h 2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6" h="211">
                  <a:moveTo>
                    <a:pt x="0" y="206"/>
                  </a:moveTo>
                  <a:lnTo>
                    <a:pt x="0" y="206"/>
                  </a:lnTo>
                  <a:lnTo>
                    <a:pt x="0" y="206"/>
                  </a:lnTo>
                  <a:lnTo>
                    <a:pt x="0" y="0"/>
                  </a:lnTo>
                  <a:lnTo>
                    <a:pt x="0" y="0"/>
                  </a:lnTo>
                  <a:cubicBezTo>
                    <a:pt x="53" y="0"/>
                    <a:pt x="104" y="2"/>
                    <a:pt x="156" y="6"/>
                  </a:cubicBezTo>
                  <a:lnTo>
                    <a:pt x="140" y="211"/>
                  </a:lnTo>
                  <a:cubicBezTo>
                    <a:pt x="94" y="208"/>
                    <a:pt x="47" y="206"/>
                    <a:pt x="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21" name="Freeform 59">
              <a:extLst>
                <a:ext uri="{FF2B5EF4-FFF2-40B4-BE49-F238E27FC236}">
                  <a16:creationId xmlns:a16="http://schemas.microsoft.com/office/drawing/2014/main" id="{87D2F2A8-3BB4-3E86-8AA5-58C29255D3FD}"/>
                </a:ext>
              </a:extLst>
            </p:cNvPr>
            <p:cNvSpPr>
              <a:spLocks/>
            </p:cNvSpPr>
            <p:nvPr/>
          </p:nvSpPr>
          <p:spPr bwMode="auto">
            <a:xfrm>
              <a:off x="6416096" y="1774202"/>
              <a:ext cx="250175" cy="323041"/>
            </a:xfrm>
            <a:custGeom>
              <a:avLst/>
              <a:gdLst>
                <a:gd name="T0" fmla="*/ 0 w 173"/>
                <a:gd name="T1" fmla="*/ 205 h 221"/>
                <a:gd name="T2" fmla="*/ 0 w 173"/>
                <a:gd name="T3" fmla="*/ 205 h 221"/>
                <a:gd name="T4" fmla="*/ 16 w 173"/>
                <a:gd name="T5" fmla="*/ 0 h 221"/>
                <a:gd name="T6" fmla="*/ 173 w 173"/>
                <a:gd name="T7" fmla="*/ 18 h 221"/>
                <a:gd name="T8" fmla="*/ 142 w 173"/>
                <a:gd name="T9" fmla="*/ 221 h 221"/>
                <a:gd name="T10" fmla="*/ 0 w 173"/>
                <a:gd name="T11" fmla="*/ 205 h 221"/>
              </a:gdLst>
              <a:ahLst/>
              <a:cxnLst>
                <a:cxn ang="0">
                  <a:pos x="T0" y="T1"/>
                </a:cxn>
                <a:cxn ang="0">
                  <a:pos x="T2" y="T3"/>
                </a:cxn>
                <a:cxn ang="0">
                  <a:pos x="T4" y="T5"/>
                </a:cxn>
                <a:cxn ang="0">
                  <a:pos x="T6" y="T7"/>
                </a:cxn>
                <a:cxn ang="0">
                  <a:pos x="T8" y="T9"/>
                </a:cxn>
                <a:cxn ang="0">
                  <a:pos x="T10" y="T11"/>
                </a:cxn>
              </a:cxnLst>
              <a:rect l="0" t="0" r="r" b="b"/>
              <a:pathLst>
                <a:path w="173" h="221">
                  <a:moveTo>
                    <a:pt x="0" y="205"/>
                  </a:moveTo>
                  <a:lnTo>
                    <a:pt x="0" y="205"/>
                  </a:lnTo>
                  <a:lnTo>
                    <a:pt x="16" y="0"/>
                  </a:lnTo>
                  <a:cubicBezTo>
                    <a:pt x="69" y="4"/>
                    <a:pt x="121" y="10"/>
                    <a:pt x="173" y="18"/>
                  </a:cubicBezTo>
                  <a:lnTo>
                    <a:pt x="142" y="221"/>
                  </a:lnTo>
                  <a:cubicBezTo>
                    <a:pt x="95" y="214"/>
                    <a:pt x="48" y="209"/>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22" name="Freeform 61">
              <a:extLst>
                <a:ext uri="{FF2B5EF4-FFF2-40B4-BE49-F238E27FC236}">
                  <a16:creationId xmlns:a16="http://schemas.microsoft.com/office/drawing/2014/main" id="{EDB78DA1-73D2-4FD6-88D8-E20885139997}"/>
                </a:ext>
              </a:extLst>
            </p:cNvPr>
            <p:cNvSpPr>
              <a:spLocks/>
            </p:cNvSpPr>
            <p:nvPr/>
          </p:nvSpPr>
          <p:spPr bwMode="auto">
            <a:xfrm>
              <a:off x="7246771" y="1995229"/>
              <a:ext cx="335185" cy="369189"/>
            </a:xfrm>
            <a:custGeom>
              <a:avLst/>
              <a:gdLst>
                <a:gd name="T0" fmla="*/ 0 w 229"/>
                <a:gd name="T1" fmla="*/ 190 h 253"/>
                <a:gd name="T2" fmla="*/ 0 w 229"/>
                <a:gd name="T3" fmla="*/ 190 h 253"/>
                <a:gd name="T4" fmla="*/ 79 w 229"/>
                <a:gd name="T5" fmla="*/ 0 h 253"/>
                <a:gd name="T6" fmla="*/ 229 w 229"/>
                <a:gd name="T7" fmla="*/ 70 h 253"/>
                <a:gd name="T8" fmla="*/ 136 w 229"/>
                <a:gd name="T9" fmla="*/ 253 h 253"/>
                <a:gd name="T10" fmla="*/ 0 w 229"/>
                <a:gd name="T11" fmla="*/ 190 h 253"/>
              </a:gdLst>
              <a:ahLst/>
              <a:cxnLst>
                <a:cxn ang="0">
                  <a:pos x="T0" y="T1"/>
                </a:cxn>
                <a:cxn ang="0">
                  <a:pos x="T2" y="T3"/>
                </a:cxn>
                <a:cxn ang="0">
                  <a:pos x="T4" y="T5"/>
                </a:cxn>
                <a:cxn ang="0">
                  <a:pos x="T6" y="T7"/>
                </a:cxn>
                <a:cxn ang="0">
                  <a:pos x="T8" y="T9"/>
                </a:cxn>
                <a:cxn ang="0">
                  <a:pos x="T10" y="T11"/>
                </a:cxn>
              </a:cxnLst>
              <a:rect l="0" t="0" r="r" b="b"/>
              <a:pathLst>
                <a:path w="229" h="253">
                  <a:moveTo>
                    <a:pt x="0" y="190"/>
                  </a:moveTo>
                  <a:lnTo>
                    <a:pt x="0" y="190"/>
                  </a:lnTo>
                  <a:lnTo>
                    <a:pt x="79" y="0"/>
                  </a:lnTo>
                  <a:cubicBezTo>
                    <a:pt x="130" y="22"/>
                    <a:pt x="180" y="45"/>
                    <a:pt x="229" y="70"/>
                  </a:cubicBezTo>
                  <a:lnTo>
                    <a:pt x="136" y="253"/>
                  </a:lnTo>
                  <a:cubicBezTo>
                    <a:pt x="91" y="231"/>
                    <a:pt x="46" y="210"/>
                    <a:pt x="0" y="19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23" name="Freeform 63">
              <a:extLst>
                <a:ext uri="{FF2B5EF4-FFF2-40B4-BE49-F238E27FC236}">
                  <a16:creationId xmlns:a16="http://schemas.microsoft.com/office/drawing/2014/main" id="{06E897A8-CBA5-5055-89DF-569A6B096F90}"/>
                </a:ext>
              </a:extLst>
            </p:cNvPr>
            <p:cNvSpPr>
              <a:spLocks/>
            </p:cNvSpPr>
            <p:nvPr/>
          </p:nvSpPr>
          <p:spPr bwMode="auto">
            <a:xfrm>
              <a:off x="7802983" y="2342558"/>
              <a:ext cx="352188" cy="369189"/>
            </a:xfrm>
            <a:custGeom>
              <a:avLst/>
              <a:gdLst>
                <a:gd name="T0" fmla="*/ 0 w 242"/>
                <a:gd name="T1" fmla="*/ 166 h 252"/>
                <a:gd name="T2" fmla="*/ 0 w 242"/>
                <a:gd name="T3" fmla="*/ 166 h 252"/>
                <a:gd name="T4" fmla="*/ 121 w 242"/>
                <a:gd name="T5" fmla="*/ 0 h 252"/>
                <a:gd name="T6" fmla="*/ 242 w 242"/>
                <a:gd name="T7" fmla="*/ 95 h 252"/>
                <a:gd name="T8" fmla="*/ 110 w 242"/>
                <a:gd name="T9" fmla="*/ 252 h 252"/>
                <a:gd name="T10" fmla="*/ 0 w 242"/>
                <a:gd name="T11" fmla="*/ 166 h 252"/>
              </a:gdLst>
              <a:ahLst/>
              <a:cxnLst>
                <a:cxn ang="0">
                  <a:pos x="T0" y="T1"/>
                </a:cxn>
                <a:cxn ang="0">
                  <a:pos x="T2" y="T3"/>
                </a:cxn>
                <a:cxn ang="0">
                  <a:pos x="T4" y="T5"/>
                </a:cxn>
                <a:cxn ang="0">
                  <a:pos x="T6" y="T7"/>
                </a:cxn>
                <a:cxn ang="0">
                  <a:pos x="T8" y="T9"/>
                </a:cxn>
                <a:cxn ang="0">
                  <a:pos x="T10" y="T11"/>
                </a:cxn>
              </a:cxnLst>
              <a:rect l="0" t="0" r="r" b="b"/>
              <a:pathLst>
                <a:path w="242" h="252">
                  <a:moveTo>
                    <a:pt x="0" y="166"/>
                  </a:moveTo>
                  <a:lnTo>
                    <a:pt x="0" y="166"/>
                  </a:lnTo>
                  <a:lnTo>
                    <a:pt x="121" y="0"/>
                  </a:lnTo>
                  <a:cubicBezTo>
                    <a:pt x="163" y="30"/>
                    <a:pt x="203" y="62"/>
                    <a:pt x="242" y="95"/>
                  </a:cubicBezTo>
                  <a:lnTo>
                    <a:pt x="110" y="252"/>
                  </a:lnTo>
                  <a:cubicBezTo>
                    <a:pt x="74" y="222"/>
                    <a:pt x="38" y="193"/>
                    <a:pt x="0" y="16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24" name="Freeform 65">
              <a:extLst>
                <a:ext uri="{FF2B5EF4-FFF2-40B4-BE49-F238E27FC236}">
                  <a16:creationId xmlns:a16="http://schemas.microsoft.com/office/drawing/2014/main" id="{97639D2E-ACDD-F7AB-C6EA-14DE09E43B89}"/>
                </a:ext>
              </a:extLst>
            </p:cNvPr>
            <p:cNvSpPr>
              <a:spLocks/>
            </p:cNvSpPr>
            <p:nvPr/>
          </p:nvSpPr>
          <p:spPr bwMode="auto">
            <a:xfrm>
              <a:off x="7445939" y="2097241"/>
              <a:ext cx="342472" cy="374047"/>
            </a:xfrm>
            <a:custGeom>
              <a:avLst/>
              <a:gdLst>
                <a:gd name="T0" fmla="*/ 0 w 235"/>
                <a:gd name="T1" fmla="*/ 183 h 255"/>
                <a:gd name="T2" fmla="*/ 0 w 235"/>
                <a:gd name="T3" fmla="*/ 183 h 255"/>
                <a:gd name="T4" fmla="*/ 93 w 235"/>
                <a:gd name="T5" fmla="*/ 0 h 255"/>
                <a:gd name="T6" fmla="*/ 235 w 235"/>
                <a:gd name="T7" fmla="*/ 80 h 255"/>
                <a:gd name="T8" fmla="*/ 127 w 235"/>
                <a:gd name="T9" fmla="*/ 255 h 255"/>
                <a:gd name="T10" fmla="*/ 0 w 235"/>
                <a:gd name="T11" fmla="*/ 183 h 255"/>
              </a:gdLst>
              <a:ahLst/>
              <a:cxnLst>
                <a:cxn ang="0">
                  <a:pos x="T0" y="T1"/>
                </a:cxn>
                <a:cxn ang="0">
                  <a:pos x="T2" y="T3"/>
                </a:cxn>
                <a:cxn ang="0">
                  <a:pos x="T4" y="T5"/>
                </a:cxn>
                <a:cxn ang="0">
                  <a:pos x="T6" y="T7"/>
                </a:cxn>
                <a:cxn ang="0">
                  <a:pos x="T8" y="T9"/>
                </a:cxn>
                <a:cxn ang="0">
                  <a:pos x="T10" y="T11"/>
                </a:cxn>
              </a:cxnLst>
              <a:rect l="0" t="0" r="r" b="b"/>
              <a:pathLst>
                <a:path w="235" h="255">
                  <a:moveTo>
                    <a:pt x="0" y="183"/>
                  </a:moveTo>
                  <a:lnTo>
                    <a:pt x="0" y="183"/>
                  </a:lnTo>
                  <a:lnTo>
                    <a:pt x="93" y="0"/>
                  </a:lnTo>
                  <a:cubicBezTo>
                    <a:pt x="142" y="25"/>
                    <a:pt x="189" y="52"/>
                    <a:pt x="235" y="80"/>
                  </a:cubicBezTo>
                  <a:lnTo>
                    <a:pt x="127" y="255"/>
                  </a:lnTo>
                  <a:cubicBezTo>
                    <a:pt x="86" y="229"/>
                    <a:pt x="43" y="206"/>
                    <a:pt x="0" y="18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25" name="Freeform 67">
              <a:extLst>
                <a:ext uri="{FF2B5EF4-FFF2-40B4-BE49-F238E27FC236}">
                  <a16:creationId xmlns:a16="http://schemas.microsoft.com/office/drawing/2014/main" id="{6CC27739-855F-9C41-3F91-1350F9E4F587}"/>
                </a:ext>
              </a:extLst>
            </p:cNvPr>
            <p:cNvSpPr>
              <a:spLocks/>
            </p:cNvSpPr>
            <p:nvPr/>
          </p:nvSpPr>
          <p:spPr bwMode="auto">
            <a:xfrm>
              <a:off x="7630533" y="2213827"/>
              <a:ext cx="347330" cy="371619"/>
            </a:xfrm>
            <a:custGeom>
              <a:avLst/>
              <a:gdLst>
                <a:gd name="T0" fmla="*/ 0 w 238"/>
                <a:gd name="T1" fmla="*/ 175 h 254"/>
                <a:gd name="T2" fmla="*/ 0 w 238"/>
                <a:gd name="T3" fmla="*/ 175 h 254"/>
                <a:gd name="T4" fmla="*/ 108 w 238"/>
                <a:gd name="T5" fmla="*/ 0 h 254"/>
                <a:gd name="T6" fmla="*/ 238 w 238"/>
                <a:gd name="T7" fmla="*/ 88 h 254"/>
                <a:gd name="T8" fmla="*/ 117 w 238"/>
                <a:gd name="T9" fmla="*/ 254 h 254"/>
                <a:gd name="T10" fmla="*/ 0 w 238"/>
                <a:gd name="T11" fmla="*/ 175 h 254"/>
              </a:gdLst>
              <a:ahLst/>
              <a:cxnLst>
                <a:cxn ang="0">
                  <a:pos x="T0" y="T1"/>
                </a:cxn>
                <a:cxn ang="0">
                  <a:pos x="T2" y="T3"/>
                </a:cxn>
                <a:cxn ang="0">
                  <a:pos x="T4" y="T5"/>
                </a:cxn>
                <a:cxn ang="0">
                  <a:pos x="T6" y="T7"/>
                </a:cxn>
                <a:cxn ang="0">
                  <a:pos x="T8" y="T9"/>
                </a:cxn>
                <a:cxn ang="0">
                  <a:pos x="T10" y="T11"/>
                </a:cxn>
              </a:cxnLst>
              <a:rect l="0" t="0" r="r" b="b"/>
              <a:pathLst>
                <a:path w="238" h="254">
                  <a:moveTo>
                    <a:pt x="0" y="175"/>
                  </a:moveTo>
                  <a:lnTo>
                    <a:pt x="0" y="175"/>
                  </a:lnTo>
                  <a:lnTo>
                    <a:pt x="108" y="0"/>
                  </a:lnTo>
                  <a:cubicBezTo>
                    <a:pt x="152" y="28"/>
                    <a:pt x="196" y="57"/>
                    <a:pt x="238" y="88"/>
                  </a:cubicBezTo>
                  <a:lnTo>
                    <a:pt x="117" y="254"/>
                  </a:lnTo>
                  <a:cubicBezTo>
                    <a:pt x="79" y="226"/>
                    <a:pt x="40" y="200"/>
                    <a:pt x="0" y="17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26" name="Freeform 69">
              <a:extLst>
                <a:ext uri="{FF2B5EF4-FFF2-40B4-BE49-F238E27FC236}">
                  <a16:creationId xmlns:a16="http://schemas.microsoft.com/office/drawing/2014/main" id="{99C76C38-DADD-6AF1-3806-963EDA087E2B}"/>
                </a:ext>
              </a:extLst>
            </p:cNvPr>
            <p:cNvSpPr>
              <a:spLocks/>
            </p:cNvSpPr>
            <p:nvPr/>
          </p:nvSpPr>
          <p:spPr bwMode="auto">
            <a:xfrm>
              <a:off x="6622549" y="1800919"/>
              <a:ext cx="279321" cy="337614"/>
            </a:xfrm>
            <a:custGeom>
              <a:avLst/>
              <a:gdLst>
                <a:gd name="T0" fmla="*/ 0 w 191"/>
                <a:gd name="T1" fmla="*/ 203 h 231"/>
                <a:gd name="T2" fmla="*/ 0 w 191"/>
                <a:gd name="T3" fmla="*/ 203 h 231"/>
                <a:gd name="T4" fmla="*/ 31 w 191"/>
                <a:gd name="T5" fmla="*/ 0 h 231"/>
                <a:gd name="T6" fmla="*/ 191 w 191"/>
                <a:gd name="T7" fmla="*/ 31 h 231"/>
                <a:gd name="T8" fmla="*/ 144 w 191"/>
                <a:gd name="T9" fmla="*/ 231 h 231"/>
                <a:gd name="T10" fmla="*/ 0 w 191"/>
                <a:gd name="T11" fmla="*/ 203 h 231"/>
              </a:gdLst>
              <a:ahLst/>
              <a:cxnLst>
                <a:cxn ang="0">
                  <a:pos x="T0" y="T1"/>
                </a:cxn>
                <a:cxn ang="0">
                  <a:pos x="T2" y="T3"/>
                </a:cxn>
                <a:cxn ang="0">
                  <a:pos x="T4" y="T5"/>
                </a:cxn>
                <a:cxn ang="0">
                  <a:pos x="T6" y="T7"/>
                </a:cxn>
                <a:cxn ang="0">
                  <a:pos x="T8" y="T9"/>
                </a:cxn>
                <a:cxn ang="0">
                  <a:pos x="T10" y="T11"/>
                </a:cxn>
              </a:cxnLst>
              <a:rect l="0" t="0" r="r" b="b"/>
              <a:pathLst>
                <a:path w="191" h="231">
                  <a:moveTo>
                    <a:pt x="0" y="203"/>
                  </a:moveTo>
                  <a:lnTo>
                    <a:pt x="0" y="203"/>
                  </a:lnTo>
                  <a:lnTo>
                    <a:pt x="31" y="0"/>
                  </a:lnTo>
                  <a:cubicBezTo>
                    <a:pt x="85" y="8"/>
                    <a:pt x="138" y="19"/>
                    <a:pt x="191" y="31"/>
                  </a:cubicBezTo>
                  <a:lnTo>
                    <a:pt x="144" y="231"/>
                  </a:lnTo>
                  <a:cubicBezTo>
                    <a:pt x="97" y="220"/>
                    <a:pt x="48" y="211"/>
                    <a:pt x="0"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27" name="Freeform 71">
              <a:extLst>
                <a:ext uri="{FF2B5EF4-FFF2-40B4-BE49-F238E27FC236}">
                  <a16:creationId xmlns:a16="http://schemas.microsoft.com/office/drawing/2014/main" id="{FA4D7C75-1836-C6AF-02A9-EE210096396E}"/>
                </a:ext>
              </a:extLst>
            </p:cNvPr>
            <p:cNvSpPr>
              <a:spLocks/>
            </p:cNvSpPr>
            <p:nvPr/>
          </p:nvSpPr>
          <p:spPr bwMode="auto">
            <a:xfrm>
              <a:off x="6831433" y="1844638"/>
              <a:ext cx="303610" cy="352188"/>
            </a:xfrm>
            <a:custGeom>
              <a:avLst/>
              <a:gdLst>
                <a:gd name="T0" fmla="*/ 0 w 207"/>
                <a:gd name="T1" fmla="*/ 200 h 240"/>
                <a:gd name="T2" fmla="*/ 0 w 207"/>
                <a:gd name="T3" fmla="*/ 200 h 240"/>
                <a:gd name="T4" fmla="*/ 47 w 207"/>
                <a:gd name="T5" fmla="*/ 0 h 240"/>
                <a:gd name="T6" fmla="*/ 207 w 207"/>
                <a:gd name="T7" fmla="*/ 45 h 240"/>
                <a:gd name="T8" fmla="*/ 144 w 207"/>
                <a:gd name="T9" fmla="*/ 240 h 240"/>
                <a:gd name="T10" fmla="*/ 0 w 207"/>
                <a:gd name="T11" fmla="*/ 200 h 240"/>
              </a:gdLst>
              <a:ahLst/>
              <a:cxnLst>
                <a:cxn ang="0">
                  <a:pos x="T0" y="T1"/>
                </a:cxn>
                <a:cxn ang="0">
                  <a:pos x="T2" y="T3"/>
                </a:cxn>
                <a:cxn ang="0">
                  <a:pos x="T4" y="T5"/>
                </a:cxn>
                <a:cxn ang="0">
                  <a:pos x="T6" y="T7"/>
                </a:cxn>
                <a:cxn ang="0">
                  <a:pos x="T8" y="T9"/>
                </a:cxn>
                <a:cxn ang="0">
                  <a:pos x="T10" y="T11"/>
                </a:cxn>
              </a:cxnLst>
              <a:rect l="0" t="0" r="r" b="b"/>
              <a:pathLst>
                <a:path w="207" h="240">
                  <a:moveTo>
                    <a:pt x="0" y="200"/>
                  </a:moveTo>
                  <a:lnTo>
                    <a:pt x="0" y="200"/>
                  </a:lnTo>
                  <a:lnTo>
                    <a:pt x="47" y="0"/>
                  </a:lnTo>
                  <a:cubicBezTo>
                    <a:pt x="101" y="13"/>
                    <a:pt x="155" y="28"/>
                    <a:pt x="207" y="45"/>
                  </a:cubicBezTo>
                  <a:lnTo>
                    <a:pt x="144" y="240"/>
                  </a:lnTo>
                  <a:cubicBezTo>
                    <a:pt x="97" y="225"/>
                    <a:pt x="49" y="212"/>
                    <a:pt x="0"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28" name="Freeform 73">
              <a:extLst>
                <a:ext uri="{FF2B5EF4-FFF2-40B4-BE49-F238E27FC236}">
                  <a16:creationId xmlns:a16="http://schemas.microsoft.com/office/drawing/2014/main" id="{A9E2D6BC-196F-422C-A41D-400CBA3E1BF0}"/>
                </a:ext>
              </a:extLst>
            </p:cNvPr>
            <p:cNvSpPr>
              <a:spLocks/>
            </p:cNvSpPr>
            <p:nvPr/>
          </p:nvSpPr>
          <p:spPr bwMode="auto">
            <a:xfrm>
              <a:off x="7042746" y="1912647"/>
              <a:ext cx="320611" cy="359474"/>
            </a:xfrm>
            <a:custGeom>
              <a:avLst/>
              <a:gdLst>
                <a:gd name="T0" fmla="*/ 0 w 220"/>
                <a:gd name="T1" fmla="*/ 195 h 247"/>
                <a:gd name="T2" fmla="*/ 0 w 220"/>
                <a:gd name="T3" fmla="*/ 195 h 247"/>
                <a:gd name="T4" fmla="*/ 63 w 220"/>
                <a:gd name="T5" fmla="*/ 0 h 247"/>
                <a:gd name="T6" fmla="*/ 220 w 220"/>
                <a:gd name="T7" fmla="*/ 57 h 247"/>
                <a:gd name="T8" fmla="*/ 141 w 220"/>
                <a:gd name="T9" fmla="*/ 247 h 247"/>
                <a:gd name="T10" fmla="*/ 0 w 220"/>
                <a:gd name="T11" fmla="*/ 195 h 247"/>
              </a:gdLst>
              <a:ahLst/>
              <a:cxnLst>
                <a:cxn ang="0">
                  <a:pos x="T0" y="T1"/>
                </a:cxn>
                <a:cxn ang="0">
                  <a:pos x="T2" y="T3"/>
                </a:cxn>
                <a:cxn ang="0">
                  <a:pos x="T4" y="T5"/>
                </a:cxn>
                <a:cxn ang="0">
                  <a:pos x="T6" y="T7"/>
                </a:cxn>
                <a:cxn ang="0">
                  <a:pos x="T8" y="T9"/>
                </a:cxn>
                <a:cxn ang="0">
                  <a:pos x="T10" y="T11"/>
                </a:cxn>
              </a:cxnLst>
              <a:rect l="0" t="0" r="r" b="b"/>
              <a:pathLst>
                <a:path w="220" h="247">
                  <a:moveTo>
                    <a:pt x="0" y="195"/>
                  </a:moveTo>
                  <a:lnTo>
                    <a:pt x="0" y="195"/>
                  </a:lnTo>
                  <a:lnTo>
                    <a:pt x="63" y="0"/>
                  </a:lnTo>
                  <a:cubicBezTo>
                    <a:pt x="116" y="17"/>
                    <a:pt x="169" y="36"/>
                    <a:pt x="220" y="57"/>
                  </a:cubicBezTo>
                  <a:lnTo>
                    <a:pt x="141" y="247"/>
                  </a:lnTo>
                  <a:cubicBezTo>
                    <a:pt x="95" y="228"/>
                    <a:pt x="48" y="211"/>
                    <a:pt x="0" y="1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29" name="Freeform 75">
              <a:extLst>
                <a:ext uri="{FF2B5EF4-FFF2-40B4-BE49-F238E27FC236}">
                  <a16:creationId xmlns:a16="http://schemas.microsoft.com/office/drawing/2014/main" id="{3267DE64-C185-6FAF-30F3-F998F77FE257}"/>
                </a:ext>
              </a:extLst>
            </p:cNvPr>
            <p:cNvSpPr>
              <a:spLocks/>
            </p:cNvSpPr>
            <p:nvPr/>
          </p:nvSpPr>
          <p:spPr bwMode="auto">
            <a:xfrm>
              <a:off x="6212070" y="1244707"/>
              <a:ext cx="245317" cy="308468"/>
            </a:xfrm>
            <a:custGeom>
              <a:avLst/>
              <a:gdLst>
                <a:gd name="T0" fmla="*/ 0 w 169"/>
                <a:gd name="T1" fmla="*/ 205 h 211"/>
                <a:gd name="T2" fmla="*/ 0 w 169"/>
                <a:gd name="T3" fmla="*/ 205 h 211"/>
                <a:gd name="T4" fmla="*/ 0 w 169"/>
                <a:gd name="T5" fmla="*/ 205 h 211"/>
                <a:gd name="T6" fmla="*/ 0 w 169"/>
                <a:gd name="T7" fmla="*/ 0 h 211"/>
                <a:gd name="T8" fmla="*/ 0 w 169"/>
                <a:gd name="T9" fmla="*/ 0 h 211"/>
                <a:gd name="T10" fmla="*/ 169 w 169"/>
                <a:gd name="T11" fmla="*/ 6 h 211"/>
                <a:gd name="T12" fmla="*/ 154 w 169"/>
                <a:gd name="T13" fmla="*/ 211 h 211"/>
                <a:gd name="T14" fmla="*/ 0 w 169"/>
                <a:gd name="T15" fmla="*/ 205 h 2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211">
                  <a:moveTo>
                    <a:pt x="0" y="205"/>
                  </a:moveTo>
                  <a:lnTo>
                    <a:pt x="0" y="205"/>
                  </a:lnTo>
                  <a:lnTo>
                    <a:pt x="0" y="205"/>
                  </a:lnTo>
                  <a:lnTo>
                    <a:pt x="0" y="0"/>
                  </a:lnTo>
                  <a:lnTo>
                    <a:pt x="0" y="0"/>
                  </a:lnTo>
                  <a:cubicBezTo>
                    <a:pt x="57" y="0"/>
                    <a:pt x="113" y="2"/>
                    <a:pt x="169" y="6"/>
                  </a:cubicBezTo>
                  <a:lnTo>
                    <a:pt x="154" y="211"/>
                  </a:lnTo>
                  <a:cubicBezTo>
                    <a:pt x="104" y="207"/>
                    <a:pt x="52" y="205"/>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30" name="Freeform 77">
              <a:extLst>
                <a:ext uri="{FF2B5EF4-FFF2-40B4-BE49-F238E27FC236}">
                  <a16:creationId xmlns:a16="http://schemas.microsoft.com/office/drawing/2014/main" id="{72799AE8-0FE6-B9E2-2C1B-1D5626227D67}"/>
                </a:ext>
              </a:extLst>
            </p:cNvPr>
            <p:cNvSpPr>
              <a:spLocks/>
            </p:cNvSpPr>
            <p:nvPr/>
          </p:nvSpPr>
          <p:spPr bwMode="auto">
            <a:xfrm>
              <a:off x="6877582" y="1320001"/>
              <a:ext cx="308468" cy="349758"/>
            </a:xfrm>
            <a:custGeom>
              <a:avLst/>
              <a:gdLst>
                <a:gd name="T0" fmla="*/ 0 w 211"/>
                <a:gd name="T1" fmla="*/ 201 h 239"/>
                <a:gd name="T2" fmla="*/ 0 w 211"/>
                <a:gd name="T3" fmla="*/ 201 h 239"/>
                <a:gd name="T4" fmla="*/ 43 w 211"/>
                <a:gd name="T5" fmla="*/ 0 h 239"/>
                <a:gd name="T6" fmla="*/ 211 w 211"/>
                <a:gd name="T7" fmla="*/ 42 h 239"/>
                <a:gd name="T8" fmla="*/ 154 w 211"/>
                <a:gd name="T9" fmla="*/ 239 h 239"/>
                <a:gd name="T10" fmla="*/ 0 w 211"/>
                <a:gd name="T11" fmla="*/ 201 h 239"/>
              </a:gdLst>
              <a:ahLst/>
              <a:cxnLst>
                <a:cxn ang="0">
                  <a:pos x="T0" y="T1"/>
                </a:cxn>
                <a:cxn ang="0">
                  <a:pos x="T2" y="T3"/>
                </a:cxn>
                <a:cxn ang="0">
                  <a:pos x="T4" y="T5"/>
                </a:cxn>
                <a:cxn ang="0">
                  <a:pos x="T6" y="T7"/>
                </a:cxn>
                <a:cxn ang="0">
                  <a:pos x="T8" y="T9"/>
                </a:cxn>
                <a:cxn ang="0">
                  <a:pos x="T10" y="T11"/>
                </a:cxn>
              </a:cxnLst>
              <a:rect l="0" t="0" r="r" b="b"/>
              <a:pathLst>
                <a:path w="211" h="239">
                  <a:moveTo>
                    <a:pt x="0" y="201"/>
                  </a:moveTo>
                  <a:lnTo>
                    <a:pt x="0" y="201"/>
                  </a:lnTo>
                  <a:lnTo>
                    <a:pt x="43" y="0"/>
                  </a:lnTo>
                  <a:cubicBezTo>
                    <a:pt x="100" y="12"/>
                    <a:pt x="156" y="26"/>
                    <a:pt x="211" y="42"/>
                  </a:cubicBezTo>
                  <a:lnTo>
                    <a:pt x="154" y="239"/>
                  </a:lnTo>
                  <a:cubicBezTo>
                    <a:pt x="104" y="225"/>
                    <a:pt x="52" y="212"/>
                    <a:pt x="0" y="20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31" name="Freeform 79">
              <a:extLst>
                <a:ext uri="{FF2B5EF4-FFF2-40B4-BE49-F238E27FC236}">
                  <a16:creationId xmlns:a16="http://schemas.microsoft.com/office/drawing/2014/main" id="{64AAC189-0B26-74A7-5110-43890819F822}"/>
                </a:ext>
              </a:extLst>
            </p:cNvPr>
            <p:cNvSpPr>
              <a:spLocks/>
            </p:cNvSpPr>
            <p:nvPr/>
          </p:nvSpPr>
          <p:spPr bwMode="auto">
            <a:xfrm>
              <a:off x="7101039" y="1380724"/>
              <a:ext cx="325469" cy="361903"/>
            </a:xfrm>
            <a:custGeom>
              <a:avLst/>
              <a:gdLst>
                <a:gd name="T0" fmla="*/ 0 w 223"/>
                <a:gd name="T1" fmla="*/ 197 h 247"/>
                <a:gd name="T2" fmla="*/ 0 w 223"/>
                <a:gd name="T3" fmla="*/ 197 h 247"/>
                <a:gd name="T4" fmla="*/ 57 w 223"/>
                <a:gd name="T5" fmla="*/ 0 h 247"/>
                <a:gd name="T6" fmla="*/ 223 w 223"/>
                <a:gd name="T7" fmla="*/ 54 h 247"/>
                <a:gd name="T8" fmla="*/ 152 w 223"/>
                <a:gd name="T9" fmla="*/ 247 h 247"/>
                <a:gd name="T10" fmla="*/ 0 w 223"/>
                <a:gd name="T11" fmla="*/ 197 h 247"/>
              </a:gdLst>
              <a:ahLst/>
              <a:cxnLst>
                <a:cxn ang="0">
                  <a:pos x="T0" y="T1"/>
                </a:cxn>
                <a:cxn ang="0">
                  <a:pos x="T2" y="T3"/>
                </a:cxn>
                <a:cxn ang="0">
                  <a:pos x="T4" y="T5"/>
                </a:cxn>
                <a:cxn ang="0">
                  <a:pos x="T6" y="T7"/>
                </a:cxn>
                <a:cxn ang="0">
                  <a:pos x="T8" y="T9"/>
                </a:cxn>
                <a:cxn ang="0">
                  <a:pos x="T10" y="T11"/>
                </a:cxn>
              </a:cxnLst>
              <a:rect l="0" t="0" r="r" b="b"/>
              <a:pathLst>
                <a:path w="223" h="247">
                  <a:moveTo>
                    <a:pt x="0" y="197"/>
                  </a:moveTo>
                  <a:lnTo>
                    <a:pt x="0" y="197"/>
                  </a:lnTo>
                  <a:lnTo>
                    <a:pt x="57" y="0"/>
                  </a:lnTo>
                  <a:cubicBezTo>
                    <a:pt x="113" y="16"/>
                    <a:pt x="169" y="34"/>
                    <a:pt x="223" y="54"/>
                  </a:cubicBezTo>
                  <a:lnTo>
                    <a:pt x="152" y="247"/>
                  </a:lnTo>
                  <a:cubicBezTo>
                    <a:pt x="102" y="229"/>
                    <a:pt x="52" y="212"/>
                    <a:pt x="0" y="19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32" name="Freeform 81">
              <a:extLst>
                <a:ext uri="{FF2B5EF4-FFF2-40B4-BE49-F238E27FC236}">
                  <a16:creationId xmlns:a16="http://schemas.microsoft.com/office/drawing/2014/main" id="{B40E9881-B253-FB52-A293-F1A5BC1286DC}"/>
                </a:ext>
              </a:extLst>
            </p:cNvPr>
            <p:cNvSpPr>
              <a:spLocks/>
            </p:cNvSpPr>
            <p:nvPr/>
          </p:nvSpPr>
          <p:spPr bwMode="auto">
            <a:xfrm>
              <a:off x="6435527" y="1251993"/>
              <a:ext cx="259890" cy="323041"/>
            </a:xfrm>
            <a:custGeom>
              <a:avLst/>
              <a:gdLst>
                <a:gd name="T0" fmla="*/ 0 w 179"/>
                <a:gd name="T1" fmla="*/ 205 h 220"/>
                <a:gd name="T2" fmla="*/ 0 w 179"/>
                <a:gd name="T3" fmla="*/ 205 h 220"/>
                <a:gd name="T4" fmla="*/ 15 w 179"/>
                <a:gd name="T5" fmla="*/ 0 h 220"/>
                <a:gd name="T6" fmla="*/ 179 w 179"/>
                <a:gd name="T7" fmla="*/ 16 h 220"/>
                <a:gd name="T8" fmla="*/ 150 w 179"/>
                <a:gd name="T9" fmla="*/ 220 h 220"/>
                <a:gd name="T10" fmla="*/ 0 w 179"/>
                <a:gd name="T11" fmla="*/ 205 h 220"/>
              </a:gdLst>
              <a:ahLst/>
              <a:cxnLst>
                <a:cxn ang="0">
                  <a:pos x="T0" y="T1"/>
                </a:cxn>
                <a:cxn ang="0">
                  <a:pos x="T2" y="T3"/>
                </a:cxn>
                <a:cxn ang="0">
                  <a:pos x="T4" y="T5"/>
                </a:cxn>
                <a:cxn ang="0">
                  <a:pos x="T6" y="T7"/>
                </a:cxn>
                <a:cxn ang="0">
                  <a:pos x="T8" y="T9"/>
                </a:cxn>
                <a:cxn ang="0">
                  <a:pos x="T10" y="T11"/>
                </a:cxn>
              </a:cxnLst>
              <a:rect l="0" t="0" r="r" b="b"/>
              <a:pathLst>
                <a:path w="179" h="220">
                  <a:moveTo>
                    <a:pt x="0" y="205"/>
                  </a:moveTo>
                  <a:lnTo>
                    <a:pt x="0" y="205"/>
                  </a:lnTo>
                  <a:lnTo>
                    <a:pt x="15" y="0"/>
                  </a:lnTo>
                  <a:cubicBezTo>
                    <a:pt x="70" y="3"/>
                    <a:pt x="124" y="9"/>
                    <a:pt x="179" y="16"/>
                  </a:cubicBezTo>
                  <a:lnTo>
                    <a:pt x="150" y="220"/>
                  </a:lnTo>
                  <a:cubicBezTo>
                    <a:pt x="101" y="213"/>
                    <a:pt x="51" y="208"/>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33" name="Freeform 83">
              <a:extLst>
                <a:ext uri="{FF2B5EF4-FFF2-40B4-BE49-F238E27FC236}">
                  <a16:creationId xmlns:a16="http://schemas.microsoft.com/office/drawing/2014/main" id="{FEACB776-8623-CA3B-9A51-47E25669E701}"/>
                </a:ext>
              </a:extLst>
            </p:cNvPr>
            <p:cNvSpPr>
              <a:spLocks/>
            </p:cNvSpPr>
            <p:nvPr/>
          </p:nvSpPr>
          <p:spPr bwMode="auto">
            <a:xfrm>
              <a:off x="7324495" y="1460876"/>
              <a:ext cx="340042" cy="371619"/>
            </a:xfrm>
            <a:custGeom>
              <a:avLst/>
              <a:gdLst>
                <a:gd name="T0" fmla="*/ 0 w 233"/>
                <a:gd name="T1" fmla="*/ 193 h 254"/>
                <a:gd name="T2" fmla="*/ 0 w 233"/>
                <a:gd name="T3" fmla="*/ 193 h 254"/>
                <a:gd name="T4" fmla="*/ 71 w 233"/>
                <a:gd name="T5" fmla="*/ 0 h 254"/>
                <a:gd name="T6" fmla="*/ 233 w 233"/>
                <a:gd name="T7" fmla="*/ 66 h 254"/>
                <a:gd name="T8" fmla="*/ 149 w 233"/>
                <a:gd name="T9" fmla="*/ 254 h 254"/>
                <a:gd name="T10" fmla="*/ 0 w 233"/>
                <a:gd name="T11" fmla="*/ 193 h 254"/>
              </a:gdLst>
              <a:ahLst/>
              <a:cxnLst>
                <a:cxn ang="0">
                  <a:pos x="T0" y="T1"/>
                </a:cxn>
                <a:cxn ang="0">
                  <a:pos x="T2" y="T3"/>
                </a:cxn>
                <a:cxn ang="0">
                  <a:pos x="T4" y="T5"/>
                </a:cxn>
                <a:cxn ang="0">
                  <a:pos x="T6" y="T7"/>
                </a:cxn>
                <a:cxn ang="0">
                  <a:pos x="T8" y="T9"/>
                </a:cxn>
                <a:cxn ang="0">
                  <a:pos x="T10" y="T11"/>
                </a:cxn>
              </a:cxnLst>
              <a:rect l="0" t="0" r="r" b="b"/>
              <a:pathLst>
                <a:path w="233" h="254">
                  <a:moveTo>
                    <a:pt x="0" y="193"/>
                  </a:moveTo>
                  <a:lnTo>
                    <a:pt x="0" y="193"/>
                  </a:lnTo>
                  <a:lnTo>
                    <a:pt x="71" y="0"/>
                  </a:lnTo>
                  <a:cubicBezTo>
                    <a:pt x="126" y="20"/>
                    <a:pt x="180" y="42"/>
                    <a:pt x="233" y="66"/>
                  </a:cubicBezTo>
                  <a:lnTo>
                    <a:pt x="149" y="254"/>
                  </a:lnTo>
                  <a:cubicBezTo>
                    <a:pt x="100" y="232"/>
                    <a:pt x="51" y="211"/>
                    <a:pt x="0" y="19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34" name="Freeform 85">
              <a:extLst>
                <a:ext uri="{FF2B5EF4-FFF2-40B4-BE49-F238E27FC236}">
                  <a16:creationId xmlns:a16="http://schemas.microsoft.com/office/drawing/2014/main" id="{F36E2DB7-FAA2-B7EF-2640-910D49CC1821}"/>
                </a:ext>
              </a:extLst>
            </p:cNvPr>
            <p:cNvSpPr>
              <a:spLocks/>
            </p:cNvSpPr>
            <p:nvPr/>
          </p:nvSpPr>
          <p:spPr bwMode="auto">
            <a:xfrm>
              <a:off x="6654126" y="1276282"/>
              <a:ext cx="286607" cy="337614"/>
            </a:xfrm>
            <a:custGeom>
              <a:avLst/>
              <a:gdLst>
                <a:gd name="T0" fmla="*/ 0 w 196"/>
                <a:gd name="T1" fmla="*/ 204 h 231"/>
                <a:gd name="T2" fmla="*/ 0 w 196"/>
                <a:gd name="T3" fmla="*/ 204 h 231"/>
                <a:gd name="T4" fmla="*/ 29 w 196"/>
                <a:gd name="T5" fmla="*/ 0 h 231"/>
                <a:gd name="T6" fmla="*/ 196 w 196"/>
                <a:gd name="T7" fmla="*/ 30 h 231"/>
                <a:gd name="T8" fmla="*/ 153 w 196"/>
                <a:gd name="T9" fmla="*/ 231 h 231"/>
                <a:gd name="T10" fmla="*/ 0 w 196"/>
                <a:gd name="T11" fmla="*/ 204 h 231"/>
              </a:gdLst>
              <a:ahLst/>
              <a:cxnLst>
                <a:cxn ang="0">
                  <a:pos x="T0" y="T1"/>
                </a:cxn>
                <a:cxn ang="0">
                  <a:pos x="T2" y="T3"/>
                </a:cxn>
                <a:cxn ang="0">
                  <a:pos x="T4" y="T5"/>
                </a:cxn>
                <a:cxn ang="0">
                  <a:pos x="T6" y="T7"/>
                </a:cxn>
                <a:cxn ang="0">
                  <a:pos x="T8" y="T9"/>
                </a:cxn>
                <a:cxn ang="0">
                  <a:pos x="T10" y="T11"/>
                </a:cxn>
              </a:cxnLst>
              <a:rect l="0" t="0" r="r" b="b"/>
              <a:pathLst>
                <a:path w="196" h="231">
                  <a:moveTo>
                    <a:pt x="0" y="204"/>
                  </a:moveTo>
                  <a:lnTo>
                    <a:pt x="0" y="204"/>
                  </a:lnTo>
                  <a:lnTo>
                    <a:pt x="29" y="0"/>
                  </a:lnTo>
                  <a:cubicBezTo>
                    <a:pt x="85" y="8"/>
                    <a:pt x="141" y="18"/>
                    <a:pt x="196" y="30"/>
                  </a:cubicBezTo>
                  <a:lnTo>
                    <a:pt x="153" y="231"/>
                  </a:lnTo>
                  <a:cubicBezTo>
                    <a:pt x="103" y="220"/>
                    <a:pt x="52" y="211"/>
                    <a:pt x="0" y="20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35" name="Freeform 87">
              <a:extLst>
                <a:ext uri="{FF2B5EF4-FFF2-40B4-BE49-F238E27FC236}">
                  <a16:creationId xmlns:a16="http://schemas.microsoft.com/office/drawing/2014/main" id="{F6A2CBF0-3560-867F-1E98-2FA20091B7FE}"/>
                </a:ext>
              </a:extLst>
            </p:cNvPr>
            <p:cNvSpPr>
              <a:spLocks/>
            </p:cNvSpPr>
            <p:nvPr/>
          </p:nvSpPr>
          <p:spPr bwMode="auto">
            <a:xfrm>
              <a:off x="8123594" y="1934507"/>
              <a:ext cx="369189" cy="378905"/>
            </a:xfrm>
            <a:custGeom>
              <a:avLst/>
              <a:gdLst>
                <a:gd name="T0" fmla="*/ 0 w 253"/>
                <a:gd name="T1" fmla="*/ 165 h 260"/>
                <a:gd name="T2" fmla="*/ 0 w 253"/>
                <a:gd name="T3" fmla="*/ 165 h 260"/>
                <a:gd name="T4" fmla="*/ 122 w 253"/>
                <a:gd name="T5" fmla="*/ 0 h 260"/>
                <a:gd name="T6" fmla="*/ 253 w 253"/>
                <a:gd name="T7" fmla="*/ 103 h 260"/>
                <a:gd name="T8" fmla="*/ 120 w 253"/>
                <a:gd name="T9" fmla="*/ 260 h 260"/>
                <a:gd name="T10" fmla="*/ 0 w 253"/>
                <a:gd name="T11" fmla="*/ 165 h 260"/>
              </a:gdLst>
              <a:ahLst/>
              <a:cxnLst>
                <a:cxn ang="0">
                  <a:pos x="T0" y="T1"/>
                </a:cxn>
                <a:cxn ang="0">
                  <a:pos x="T2" y="T3"/>
                </a:cxn>
                <a:cxn ang="0">
                  <a:pos x="T4" y="T5"/>
                </a:cxn>
                <a:cxn ang="0">
                  <a:pos x="T6" y="T7"/>
                </a:cxn>
                <a:cxn ang="0">
                  <a:pos x="T8" y="T9"/>
                </a:cxn>
                <a:cxn ang="0">
                  <a:pos x="T10" y="T11"/>
                </a:cxn>
              </a:cxnLst>
              <a:rect l="0" t="0" r="r" b="b"/>
              <a:pathLst>
                <a:path w="253" h="260">
                  <a:moveTo>
                    <a:pt x="0" y="165"/>
                  </a:moveTo>
                  <a:lnTo>
                    <a:pt x="0" y="165"/>
                  </a:lnTo>
                  <a:lnTo>
                    <a:pt x="122" y="0"/>
                  </a:lnTo>
                  <a:cubicBezTo>
                    <a:pt x="167" y="33"/>
                    <a:pt x="210" y="67"/>
                    <a:pt x="253" y="103"/>
                  </a:cubicBezTo>
                  <a:lnTo>
                    <a:pt x="120" y="260"/>
                  </a:lnTo>
                  <a:cubicBezTo>
                    <a:pt x="81" y="227"/>
                    <a:pt x="41" y="195"/>
                    <a:pt x="0" y="16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36" name="Freeform 89">
              <a:extLst>
                <a:ext uri="{FF2B5EF4-FFF2-40B4-BE49-F238E27FC236}">
                  <a16:creationId xmlns:a16="http://schemas.microsoft.com/office/drawing/2014/main" id="{6237B045-190C-B98C-7289-960568E4F198}"/>
                </a:ext>
              </a:extLst>
            </p:cNvPr>
            <p:cNvSpPr>
              <a:spLocks/>
            </p:cNvSpPr>
            <p:nvPr/>
          </p:nvSpPr>
          <p:spPr bwMode="auto">
            <a:xfrm>
              <a:off x="7540664" y="1558031"/>
              <a:ext cx="349758" cy="376476"/>
            </a:xfrm>
            <a:custGeom>
              <a:avLst/>
              <a:gdLst>
                <a:gd name="T0" fmla="*/ 0 w 239"/>
                <a:gd name="T1" fmla="*/ 188 h 258"/>
                <a:gd name="T2" fmla="*/ 0 w 239"/>
                <a:gd name="T3" fmla="*/ 188 h 258"/>
                <a:gd name="T4" fmla="*/ 84 w 239"/>
                <a:gd name="T5" fmla="*/ 0 h 258"/>
                <a:gd name="T6" fmla="*/ 239 w 239"/>
                <a:gd name="T7" fmla="*/ 78 h 258"/>
                <a:gd name="T8" fmla="*/ 141 w 239"/>
                <a:gd name="T9" fmla="*/ 258 h 258"/>
                <a:gd name="T10" fmla="*/ 0 w 239"/>
                <a:gd name="T11" fmla="*/ 188 h 258"/>
              </a:gdLst>
              <a:ahLst/>
              <a:cxnLst>
                <a:cxn ang="0">
                  <a:pos x="T0" y="T1"/>
                </a:cxn>
                <a:cxn ang="0">
                  <a:pos x="T2" y="T3"/>
                </a:cxn>
                <a:cxn ang="0">
                  <a:pos x="T4" y="T5"/>
                </a:cxn>
                <a:cxn ang="0">
                  <a:pos x="T6" y="T7"/>
                </a:cxn>
                <a:cxn ang="0">
                  <a:pos x="T8" y="T9"/>
                </a:cxn>
                <a:cxn ang="0">
                  <a:pos x="T10" y="T11"/>
                </a:cxn>
              </a:cxnLst>
              <a:rect l="0" t="0" r="r" b="b"/>
              <a:pathLst>
                <a:path w="239" h="258">
                  <a:moveTo>
                    <a:pt x="0" y="188"/>
                  </a:moveTo>
                  <a:lnTo>
                    <a:pt x="0" y="188"/>
                  </a:lnTo>
                  <a:lnTo>
                    <a:pt x="84" y="0"/>
                  </a:lnTo>
                  <a:cubicBezTo>
                    <a:pt x="137" y="24"/>
                    <a:pt x="189" y="50"/>
                    <a:pt x="239" y="78"/>
                  </a:cubicBezTo>
                  <a:lnTo>
                    <a:pt x="141" y="258"/>
                  </a:lnTo>
                  <a:cubicBezTo>
                    <a:pt x="95" y="233"/>
                    <a:pt x="48" y="210"/>
                    <a:pt x="0" y="18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37" name="Freeform 91">
              <a:extLst>
                <a:ext uri="{FF2B5EF4-FFF2-40B4-BE49-F238E27FC236}">
                  <a16:creationId xmlns:a16="http://schemas.microsoft.com/office/drawing/2014/main" id="{094653E4-70B0-98F2-BC18-4A440578E03D}"/>
                </a:ext>
              </a:extLst>
            </p:cNvPr>
            <p:cNvSpPr>
              <a:spLocks/>
            </p:cNvSpPr>
            <p:nvPr/>
          </p:nvSpPr>
          <p:spPr bwMode="auto">
            <a:xfrm>
              <a:off x="7941429" y="1798490"/>
              <a:ext cx="359473" cy="376476"/>
            </a:xfrm>
            <a:custGeom>
              <a:avLst/>
              <a:gdLst>
                <a:gd name="T0" fmla="*/ 0 w 246"/>
                <a:gd name="T1" fmla="*/ 173 h 258"/>
                <a:gd name="T2" fmla="*/ 0 w 246"/>
                <a:gd name="T3" fmla="*/ 173 h 258"/>
                <a:gd name="T4" fmla="*/ 110 w 246"/>
                <a:gd name="T5" fmla="*/ 0 h 258"/>
                <a:gd name="T6" fmla="*/ 246 w 246"/>
                <a:gd name="T7" fmla="*/ 93 h 258"/>
                <a:gd name="T8" fmla="*/ 124 w 246"/>
                <a:gd name="T9" fmla="*/ 258 h 258"/>
                <a:gd name="T10" fmla="*/ 0 w 246"/>
                <a:gd name="T11" fmla="*/ 173 h 258"/>
              </a:gdLst>
              <a:ahLst/>
              <a:cxnLst>
                <a:cxn ang="0">
                  <a:pos x="T0" y="T1"/>
                </a:cxn>
                <a:cxn ang="0">
                  <a:pos x="T2" y="T3"/>
                </a:cxn>
                <a:cxn ang="0">
                  <a:pos x="T4" y="T5"/>
                </a:cxn>
                <a:cxn ang="0">
                  <a:pos x="T6" y="T7"/>
                </a:cxn>
                <a:cxn ang="0">
                  <a:pos x="T8" y="T9"/>
                </a:cxn>
                <a:cxn ang="0">
                  <a:pos x="T10" y="T11"/>
                </a:cxn>
              </a:cxnLst>
              <a:rect l="0" t="0" r="r" b="b"/>
              <a:pathLst>
                <a:path w="246" h="258">
                  <a:moveTo>
                    <a:pt x="0" y="173"/>
                  </a:moveTo>
                  <a:lnTo>
                    <a:pt x="0" y="173"/>
                  </a:lnTo>
                  <a:lnTo>
                    <a:pt x="110" y="0"/>
                  </a:lnTo>
                  <a:cubicBezTo>
                    <a:pt x="157" y="29"/>
                    <a:pt x="202" y="60"/>
                    <a:pt x="246" y="93"/>
                  </a:cubicBezTo>
                  <a:lnTo>
                    <a:pt x="124" y="258"/>
                  </a:lnTo>
                  <a:cubicBezTo>
                    <a:pt x="84" y="229"/>
                    <a:pt x="43" y="200"/>
                    <a:pt x="0" y="1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38" name="Freeform 93">
              <a:extLst>
                <a:ext uri="{FF2B5EF4-FFF2-40B4-BE49-F238E27FC236}">
                  <a16:creationId xmlns:a16="http://schemas.microsoft.com/office/drawing/2014/main" id="{F8C7584D-B0C7-830D-D47B-2B8BDF6A3D7C}"/>
                </a:ext>
              </a:extLst>
            </p:cNvPr>
            <p:cNvSpPr>
              <a:spLocks/>
            </p:cNvSpPr>
            <p:nvPr/>
          </p:nvSpPr>
          <p:spPr bwMode="auto">
            <a:xfrm>
              <a:off x="7747119" y="1672189"/>
              <a:ext cx="354616" cy="378905"/>
            </a:xfrm>
            <a:custGeom>
              <a:avLst/>
              <a:gdLst>
                <a:gd name="T0" fmla="*/ 0 w 244"/>
                <a:gd name="T1" fmla="*/ 180 h 259"/>
                <a:gd name="T2" fmla="*/ 0 w 244"/>
                <a:gd name="T3" fmla="*/ 180 h 259"/>
                <a:gd name="T4" fmla="*/ 98 w 244"/>
                <a:gd name="T5" fmla="*/ 0 h 259"/>
                <a:gd name="T6" fmla="*/ 244 w 244"/>
                <a:gd name="T7" fmla="*/ 86 h 259"/>
                <a:gd name="T8" fmla="*/ 134 w 244"/>
                <a:gd name="T9" fmla="*/ 259 h 259"/>
                <a:gd name="T10" fmla="*/ 0 w 244"/>
                <a:gd name="T11" fmla="*/ 180 h 259"/>
              </a:gdLst>
              <a:ahLst/>
              <a:cxnLst>
                <a:cxn ang="0">
                  <a:pos x="T0" y="T1"/>
                </a:cxn>
                <a:cxn ang="0">
                  <a:pos x="T2" y="T3"/>
                </a:cxn>
                <a:cxn ang="0">
                  <a:pos x="T4" y="T5"/>
                </a:cxn>
                <a:cxn ang="0">
                  <a:pos x="T6" y="T7"/>
                </a:cxn>
                <a:cxn ang="0">
                  <a:pos x="T8" y="T9"/>
                </a:cxn>
                <a:cxn ang="0">
                  <a:pos x="T10" y="T11"/>
                </a:cxn>
              </a:cxnLst>
              <a:rect l="0" t="0" r="r" b="b"/>
              <a:pathLst>
                <a:path w="244" h="259">
                  <a:moveTo>
                    <a:pt x="0" y="180"/>
                  </a:moveTo>
                  <a:lnTo>
                    <a:pt x="0" y="180"/>
                  </a:lnTo>
                  <a:lnTo>
                    <a:pt x="98" y="0"/>
                  </a:lnTo>
                  <a:cubicBezTo>
                    <a:pt x="148" y="27"/>
                    <a:pt x="197" y="55"/>
                    <a:pt x="244" y="86"/>
                  </a:cubicBezTo>
                  <a:lnTo>
                    <a:pt x="134" y="259"/>
                  </a:lnTo>
                  <a:cubicBezTo>
                    <a:pt x="91" y="231"/>
                    <a:pt x="46" y="205"/>
                    <a:pt x="0"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39" name="Freeform 117">
              <a:extLst>
                <a:ext uri="{FF2B5EF4-FFF2-40B4-BE49-F238E27FC236}">
                  <a16:creationId xmlns:a16="http://schemas.microsoft.com/office/drawing/2014/main" id="{EE6790A8-3CEA-A58D-88FB-3C64932014B7}"/>
                </a:ext>
              </a:extLst>
            </p:cNvPr>
            <p:cNvSpPr>
              <a:spLocks/>
            </p:cNvSpPr>
            <p:nvPr/>
          </p:nvSpPr>
          <p:spPr bwMode="auto">
            <a:xfrm>
              <a:off x="6586117" y="5155196"/>
              <a:ext cx="242887" cy="301181"/>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40" name="Freeform 119">
              <a:extLst>
                <a:ext uri="{FF2B5EF4-FFF2-40B4-BE49-F238E27FC236}">
                  <a16:creationId xmlns:a16="http://schemas.microsoft.com/office/drawing/2014/main" id="{68E2B05B-0713-1A8B-FF9D-BCA81C986A12}"/>
                </a:ext>
              </a:extLst>
            </p:cNvPr>
            <p:cNvSpPr>
              <a:spLocks/>
            </p:cNvSpPr>
            <p:nvPr/>
          </p:nvSpPr>
          <p:spPr bwMode="auto">
            <a:xfrm>
              <a:off x="6586117" y="5677403"/>
              <a:ext cx="242887" cy="301181"/>
            </a:xfrm>
            <a:custGeom>
              <a:avLst/>
              <a:gdLst>
                <a:gd name="T0" fmla="*/ 166 w 166"/>
                <a:gd name="T1" fmla="*/ 205 h 205"/>
                <a:gd name="T2" fmla="*/ 166 w 166"/>
                <a:gd name="T3" fmla="*/ 205 h 205"/>
                <a:gd name="T4" fmla="*/ 0 w 166"/>
                <a:gd name="T5" fmla="*/ 205 h 205"/>
                <a:gd name="T6" fmla="*/ 0 w 166"/>
                <a:gd name="T7" fmla="*/ 0 h 205"/>
                <a:gd name="T8" fmla="*/ 166 w 166"/>
                <a:gd name="T9" fmla="*/ 0 h 205"/>
                <a:gd name="T10" fmla="*/ 166 w 166"/>
                <a:gd name="T11" fmla="*/ 205 h 205"/>
              </a:gdLst>
              <a:ahLst/>
              <a:cxnLst>
                <a:cxn ang="0">
                  <a:pos x="T0" y="T1"/>
                </a:cxn>
                <a:cxn ang="0">
                  <a:pos x="T2" y="T3"/>
                </a:cxn>
                <a:cxn ang="0">
                  <a:pos x="T4" y="T5"/>
                </a:cxn>
                <a:cxn ang="0">
                  <a:pos x="T6" y="T7"/>
                </a:cxn>
                <a:cxn ang="0">
                  <a:pos x="T8" y="T9"/>
                </a:cxn>
                <a:cxn ang="0">
                  <a:pos x="T10" y="T11"/>
                </a:cxn>
              </a:cxnLst>
              <a:rect l="0" t="0" r="r" b="b"/>
              <a:pathLst>
                <a:path w="166" h="205">
                  <a:moveTo>
                    <a:pt x="166" y="205"/>
                  </a:moveTo>
                  <a:lnTo>
                    <a:pt x="166" y="205"/>
                  </a:lnTo>
                  <a:lnTo>
                    <a:pt x="0" y="205"/>
                  </a:lnTo>
                  <a:lnTo>
                    <a:pt x="0" y="0"/>
                  </a:lnTo>
                  <a:lnTo>
                    <a:pt x="166" y="0"/>
                  </a:lnTo>
                  <a:lnTo>
                    <a:pt x="166" y="205"/>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41" name="Freeform 121">
              <a:extLst>
                <a:ext uri="{FF2B5EF4-FFF2-40B4-BE49-F238E27FC236}">
                  <a16:creationId xmlns:a16="http://schemas.microsoft.com/office/drawing/2014/main" id="{9F385B88-A1AA-0618-5EFB-9187B1F682E2}"/>
                </a:ext>
              </a:extLst>
            </p:cNvPr>
            <p:cNvSpPr>
              <a:spLocks/>
            </p:cNvSpPr>
            <p:nvPr/>
          </p:nvSpPr>
          <p:spPr bwMode="auto">
            <a:xfrm>
              <a:off x="5859883" y="6197182"/>
              <a:ext cx="485775" cy="303610"/>
            </a:xfrm>
            <a:custGeom>
              <a:avLst/>
              <a:gdLst>
                <a:gd name="T0" fmla="*/ 333 w 333"/>
                <a:gd name="T1" fmla="*/ 206 h 206"/>
                <a:gd name="T2" fmla="*/ 333 w 333"/>
                <a:gd name="T3" fmla="*/ 206 h 206"/>
                <a:gd name="T4" fmla="*/ 0 w 333"/>
                <a:gd name="T5" fmla="*/ 206 h 206"/>
                <a:gd name="T6" fmla="*/ 0 w 333"/>
                <a:gd name="T7" fmla="*/ 0 h 206"/>
                <a:gd name="T8" fmla="*/ 333 w 333"/>
                <a:gd name="T9" fmla="*/ 0 h 206"/>
                <a:gd name="T10" fmla="*/ 333 w 333"/>
                <a:gd name="T11" fmla="*/ 206 h 206"/>
              </a:gdLst>
              <a:ahLst/>
              <a:cxnLst>
                <a:cxn ang="0">
                  <a:pos x="T0" y="T1"/>
                </a:cxn>
                <a:cxn ang="0">
                  <a:pos x="T2" y="T3"/>
                </a:cxn>
                <a:cxn ang="0">
                  <a:pos x="T4" y="T5"/>
                </a:cxn>
                <a:cxn ang="0">
                  <a:pos x="T6" y="T7"/>
                </a:cxn>
                <a:cxn ang="0">
                  <a:pos x="T8" y="T9"/>
                </a:cxn>
                <a:cxn ang="0">
                  <a:pos x="T10" y="T11"/>
                </a:cxn>
              </a:cxnLst>
              <a:rect l="0" t="0" r="r" b="b"/>
              <a:pathLst>
                <a:path w="333" h="206">
                  <a:moveTo>
                    <a:pt x="333" y="206"/>
                  </a:moveTo>
                  <a:lnTo>
                    <a:pt x="333" y="206"/>
                  </a:lnTo>
                  <a:lnTo>
                    <a:pt x="0" y="206"/>
                  </a:lnTo>
                  <a:lnTo>
                    <a:pt x="0" y="0"/>
                  </a:lnTo>
                  <a:lnTo>
                    <a:pt x="333" y="0"/>
                  </a:lnTo>
                  <a:lnTo>
                    <a:pt x="333"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42" name="Freeform 123">
              <a:extLst>
                <a:ext uri="{FF2B5EF4-FFF2-40B4-BE49-F238E27FC236}">
                  <a16:creationId xmlns:a16="http://schemas.microsoft.com/office/drawing/2014/main" id="{1D1017F3-BD04-0D0F-2561-78C87BED5D4C}"/>
                </a:ext>
              </a:extLst>
            </p:cNvPr>
            <p:cNvSpPr>
              <a:spLocks/>
            </p:cNvSpPr>
            <p:nvPr/>
          </p:nvSpPr>
          <p:spPr bwMode="auto">
            <a:xfrm>
              <a:off x="5859883" y="5677403"/>
              <a:ext cx="485775" cy="301181"/>
            </a:xfrm>
            <a:custGeom>
              <a:avLst/>
              <a:gdLst>
                <a:gd name="T0" fmla="*/ 333 w 333"/>
                <a:gd name="T1" fmla="*/ 205 h 205"/>
                <a:gd name="T2" fmla="*/ 333 w 333"/>
                <a:gd name="T3" fmla="*/ 205 h 205"/>
                <a:gd name="T4" fmla="*/ 0 w 333"/>
                <a:gd name="T5" fmla="*/ 205 h 205"/>
                <a:gd name="T6" fmla="*/ 0 w 333"/>
                <a:gd name="T7" fmla="*/ 0 h 205"/>
                <a:gd name="T8" fmla="*/ 333 w 333"/>
                <a:gd name="T9" fmla="*/ 0 h 205"/>
                <a:gd name="T10" fmla="*/ 333 w 333"/>
                <a:gd name="T11" fmla="*/ 205 h 205"/>
              </a:gdLst>
              <a:ahLst/>
              <a:cxnLst>
                <a:cxn ang="0">
                  <a:pos x="T0" y="T1"/>
                </a:cxn>
                <a:cxn ang="0">
                  <a:pos x="T2" y="T3"/>
                </a:cxn>
                <a:cxn ang="0">
                  <a:pos x="T4" y="T5"/>
                </a:cxn>
                <a:cxn ang="0">
                  <a:pos x="T6" y="T7"/>
                </a:cxn>
                <a:cxn ang="0">
                  <a:pos x="T8" y="T9"/>
                </a:cxn>
                <a:cxn ang="0">
                  <a:pos x="T10" y="T11"/>
                </a:cxn>
              </a:cxnLst>
              <a:rect l="0" t="0" r="r" b="b"/>
              <a:pathLst>
                <a:path w="333" h="205">
                  <a:moveTo>
                    <a:pt x="333" y="205"/>
                  </a:moveTo>
                  <a:lnTo>
                    <a:pt x="333" y="205"/>
                  </a:lnTo>
                  <a:lnTo>
                    <a:pt x="0" y="205"/>
                  </a:lnTo>
                  <a:lnTo>
                    <a:pt x="0" y="0"/>
                  </a:lnTo>
                  <a:lnTo>
                    <a:pt x="333" y="0"/>
                  </a:lnTo>
                  <a:lnTo>
                    <a:pt x="333" y="205"/>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43" name="Freeform 125">
              <a:extLst>
                <a:ext uri="{FF2B5EF4-FFF2-40B4-BE49-F238E27FC236}">
                  <a16:creationId xmlns:a16="http://schemas.microsoft.com/office/drawing/2014/main" id="{A2C003CF-5E7E-1ECD-8C48-E7C85DA1FD73}"/>
                </a:ext>
              </a:extLst>
            </p:cNvPr>
            <p:cNvSpPr>
              <a:spLocks/>
            </p:cNvSpPr>
            <p:nvPr/>
          </p:nvSpPr>
          <p:spPr bwMode="auto">
            <a:xfrm>
              <a:off x="5616995" y="5677403"/>
              <a:ext cx="242887" cy="301181"/>
            </a:xfrm>
            <a:custGeom>
              <a:avLst/>
              <a:gdLst>
                <a:gd name="T0" fmla="*/ 167 w 167"/>
                <a:gd name="T1" fmla="*/ 205 h 205"/>
                <a:gd name="T2" fmla="*/ 167 w 167"/>
                <a:gd name="T3" fmla="*/ 205 h 205"/>
                <a:gd name="T4" fmla="*/ 0 w 167"/>
                <a:gd name="T5" fmla="*/ 205 h 205"/>
                <a:gd name="T6" fmla="*/ 0 w 167"/>
                <a:gd name="T7" fmla="*/ 0 h 205"/>
                <a:gd name="T8" fmla="*/ 167 w 167"/>
                <a:gd name="T9" fmla="*/ 0 h 205"/>
                <a:gd name="T10" fmla="*/ 167 w 167"/>
                <a:gd name="T11" fmla="*/ 205 h 205"/>
              </a:gdLst>
              <a:ahLst/>
              <a:cxnLst>
                <a:cxn ang="0">
                  <a:pos x="T0" y="T1"/>
                </a:cxn>
                <a:cxn ang="0">
                  <a:pos x="T2" y="T3"/>
                </a:cxn>
                <a:cxn ang="0">
                  <a:pos x="T4" y="T5"/>
                </a:cxn>
                <a:cxn ang="0">
                  <a:pos x="T6" y="T7"/>
                </a:cxn>
                <a:cxn ang="0">
                  <a:pos x="T8" y="T9"/>
                </a:cxn>
                <a:cxn ang="0">
                  <a:pos x="T10" y="T11"/>
                </a:cxn>
              </a:cxnLst>
              <a:rect l="0" t="0" r="r" b="b"/>
              <a:pathLst>
                <a:path w="167" h="205">
                  <a:moveTo>
                    <a:pt x="167" y="205"/>
                  </a:moveTo>
                  <a:lnTo>
                    <a:pt x="167" y="205"/>
                  </a:lnTo>
                  <a:lnTo>
                    <a:pt x="0" y="205"/>
                  </a:lnTo>
                  <a:lnTo>
                    <a:pt x="0" y="0"/>
                  </a:lnTo>
                  <a:lnTo>
                    <a:pt x="167" y="0"/>
                  </a:lnTo>
                  <a:lnTo>
                    <a:pt x="167" y="205"/>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44" name="Freeform 127">
              <a:extLst>
                <a:ext uri="{FF2B5EF4-FFF2-40B4-BE49-F238E27FC236}">
                  <a16:creationId xmlns:a16="http://schemas.microsoft.com/office/drawing/2014/main" id="{DC15E193-2C29-FE25-008B-22977D126F0D}"/>
                </a:ext>
              </a:extLst>
            </p:cNvPr>
            <p:cNvSpPr>
              <a:spLocks/>
            </p:cNvSpPr>
            <p:nvPr/>
          </p:nvSpPr>
          <p:spPr bwMode="auto">
            <a:xfrm>
              <a:off x="5374108" y="5677403"/>
              <a:ext cx="242887" cy="301181"/>
            </a:xfrm>
            <a:custGeom>
              <a:avLst/>
              <a:gdLst>
                <a:gd name="T0" fmla="*/ 166 w 166"/>
                <a:gd name="T1" fmla="*/ 205 h 205"/>
                <a:gd name="T2" fmla="*/ 166 w 166"/>
                <a:gd name="T3" fmla="*/ 205 h 205"/>
                <a:gd name="T4" fmla="*/ 0 w 166"/>
                <a:gd name="T5" fmla="*/ 205 h 205"/>
                <a:gd name="T6" fmla="*/ 0 w 166"/>
                <a:gd name="T7" fmla="*/ 0 h 205"/>
                <a:gd name="T8" fmla="*/ 166 w 166"/>
                <a:gd name="T9" fmla="*/ 0 h 205"/>
                <a:gd name="T10" fmla="*/ 166 w 166"/>
                <a:gd name="T11" fmla="*/ 205 h 205"/>
              </a:gdLst>
              <a:ahLst/>
              <a:cxnLst>
                <a:cxn ang="0">
                  <a:pos x="T0" y="T1"/>
                </a:cxn>
                <a:cxn ang="0">
                  <a:pos x="T2" y="T3"/>
                </a:cxn>
                <a:cxn ang="0">
                  <a:pos x="T4" y="T5"/>
                </a:cxn>
                <a:cxn ang="0">
                  <a:pos x="T6" y="T7"/>
                </a:cxn>
                <a:cxn ang="0">
                  <a:pos x="T8" y="T9"/>
                </a:cxn>
                <a:cxn ang="0">
                  <a:pos x="T10" y="T11"/>
                </a:cxn>
              </a:cxnLst>
              <a:rect l="0" t="0" r="r" b="b"/>
              <a:pathLst>
                <a:path w="166" h="205">
                  <a:moveTo>
                    <a:pt x="166" y="205"/>
                  </a:moveTo>
                  <a:lnTo>
                    <a:pt x="166" y="205"/>
                  </a:lnTo>
                  <a:lnTo>
                    <a:pt x="0" y="205"/>
                  </a:lnTo>
                  <a:lnTo>
                    <a:pt x="0" y="0"/>
                  </a:lnTo>
                  <a:lnTo>
                    <a:pt x="166" y="0"/>
                  </a:lnTo>
                  <a:lnTo>
                    <a:pt x="166" y="205"/>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45" name="Freeform 129">
              <a:extLst>
                <a:ext uri="{FF2B5EF4-FFF2-40B4-BE49-F238E27FC236}">
                  <a16:creationId xmlns:a16="http://schemas.microsoft.com/office/drawing/2014/main" id="{4EDFBD75-7F3C-008C-EAB3-96151AC04A84}"/>
                </a:ext>
              </a:extLst>
            </p:cNvPr>
            <p:cNvSpPr>
              <a:spLocks/>
            </p:cNvSpPr>
            <p:nvPr/>
          </p:nvSpPr>
          <p:spPr bwMode="auto">
            <a:xfrm>
              <a:off x="5374108" y="6197182"/>
              <a:ext cx="242887" cy="303610"/>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46" name="Freeform 131">
              <a:extLst>
                <a:ext uri="{FF2B5EF4-FFF2-40B4-BE49-F238E27FC236}">
                  <a16:creationId xmlns:a16="http://schemas.microsoft.com/office/drawing/2014/main" id="{6227AA64-3E32-FBF9-4144-688882E5177A}"/>
                </a:ext>
              </a:extLst>
            </p:cNvPr>
            <p:cNvSpPr>
              <a:spLocks/>
            </p:cNvSpPr>
            <p:nvPr/>
          </p:nvSpPr>
          <p:spPr bwMode="auto">
            <a:xfrm>
              <a:off x="7472656" y="5548673"/>
              <a:ext cx="325469" cy="361903"/>
            </a:xfrm>
            <a:custGeom>
              <a:avLst/>
              <a:gdLst>
                <a:gd name="T0" fmla="*/ 145 w 224"/>
                <a:gd name="T1" fmla="*/ 0 h 248"/>
                <a:gd name="T2" fmla="*/ 145 w 224"/>
                <a:gd name="T3" fmla="*/ 0 h 248"/>
                <a:gd name="T4" fmla="*/ 224 w 224"/>
                <a:gd name="T5" fmla="*/ 190 h 248"/>
                <a:gd name="T6" fmla="*/ 53 w 224"/>
                <a:gd name="T7" fmla="*/ 248 h 248"/>
                <a:gd name="T8" fmla="*/ 0 w 224"/>
                <a:gd name="T9" fmla="*/ 49 h 248"/>
                <a:gd name="T10" fmla="*/ 145 w 224"/>
                <a:gd name="T11" fmla="*/ 0 h 248"/>
              </a:gdLst>
              <a:ahLst/>
              <a:cxnLst>
                <a:cxn ang="0">
                  <a:pos x="T0" y="T1"/>
                </a:cxn>
                <a:cxn ang="0">
                  <a:pos x="T2" y="T3"/>
                </a:cxn>
                <a:cxn ang="0">
                  <a:pos x="T4" y="T5"/>
                </a:cxn>
                <a:cxn ang="0">
                  <a:pos x="T6" y="T7"/>
                </a:cxn>
                <a:cxn ang="0">
                  <a:pos x="T8" y="T9"/>
                </a:cxn>
                <a:cxn ang="0">
                  <a:pos x="T10" y="T11"/>
                </a:cxn>
              </a:cxnLst>
              <a:rect l="0" t="0" r="r" b="b"/>
              <a:pathLst>
                <a:path w="224" h="248">
                  <a:moveTo>
                    <a:pt x="145" y="0"/>
                  </a:moveTo>
                  <a:lnTo>
                    <a:pt x="145" y="0"/>
                  </a:lnTo>
                  <a:lnTo>
                    <a:pt x="224" y="190"/>
                  </a:lnTo>
                  <a:cubicBezTo>
                    <a:pt x="168" y="213"/>
                    <a:pt x="111" y="232"/>
                    <a:pt x="53" y="248"/>
                  </a:cubicBezTo>
                  <a:lnTo>
                    <a:pt x="0" y="49"/>
                  </a:lnTo>
                  <a:cubicBezTo>
                    <a:pt x="50" y="36"/>
                    <a:pt x="98" y="20"/>
                    <a:pt x="145"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47" name="Freeform 133">
              <a:extLst>
                <a:ext uri="{FF2B5EF4-FFF2-40B4-BE49-F238E27FC236}">
                  <a16:creationId xmlns:a16="http://schemas.microsoft.com/office/drawing/2014/main" id="{DB6816C7-B9C4-1D75-3A9C-7CB9E2DF21FC}"/>
                </a:ext>
              </a:extLst>
            </p:cNvPr>
            <p:cNvSpPr>
              <a:spLocks/>
            </p:cNvSpPr>
            <p:nvPr/>
          </p:nvSpPr>
          <p:spPr bwMode="auto">
            <a:xfrm>
              <a:off x="7266202" y="5621540"/>
              <a:ext cx="284179" cy="337614"/>
            </a:xfrm>
            <a:custGeom>
              <a:avLst/>
              <a:gdLst>
                <a:gd name="T0" fmla="*/ 141 w 194"/>
                <a:gd name="T1" fmla="*/ 0 h 232"/>
                <a:gd name="T2" fmla="*/ 141 w 194"/>
                <a:gd name="T3" fmla="*/ 0 h 232"/>
                <a:gd name="T4" fmla="*/ 194 w 194"/>
                <a:gd name="T5" fmla="*/ 199 h 232"/>
                <a:gd name="T6" fmla="*/ 27 w 194"/>
                <a:gd name="T7" fmla="*/ 232 h 232"/>
                <a:gd name="T8" fmla="*/ 0 w 194"/>
                <a:gd name="T9" fmla="*/ 28 h 232"/>
                <a:gd name="T10" fmla="*/ 141 w 194"/>
                <a:gd name="T11" fmla="*/ 0 h 232"/>
              </a:gdLst>
              <a:ahLst/>
              <a:cxnLst>
                <a:cxn ang="0">
                  <a:pos x="T0" y="T1"/>
                </a:cxn>
                <a:cxn ang="0">
                  <a:pos x="T2" y="T3"/>
                </a:cxn>
                <a:cxn ang="0">
                  <a:pos x="T4" y="T5"/>
                </a:cxn>
                <a:cxn ang="0">
                  <a:pos x="T6" y="T7"/>
                </a:cxn>
                <a:cxn ang="0">
                  <a:pos x="T8" y="T9"/>
                </a:cxn>
                <a:cxn ang="0">
                  <a:pos x="T10" y="T11"/>
                </a:cxn>
              </a:cxnLst>
              <a:rect l="0" t="0" r="r" b="b"/>
              <a:pathLst>
                <a:path w="194" h="232">
                  <a:moveTo>
                    <a:pt x="141" y="0"/>
                  </a:moveTo>
                  <a:lnTo>
                    <a:pt x="141" y="0"/>
                  </a:lnTo>
                  <a:lnTo>
                    <a:pt x="194" y="199"/>
                  </a:lnTo>
                  <a:cubicBezTo>
                    <a:pt x="139" y="213"/>
                    <a:pt x="83" y="225"/>
                    <a:pt x="27" y="232"/>
                  </a:cubicBezTo>
                  <a:lnTo>
                    <a:pt x="0" y="28"/>
                  </a:lnTo>
                  <a:cubicBezTo>
                    <a:pt x="48" y="22"/>
                    <a:pt x="95" y="12"/>
                    <a:pt x="141"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48" name="Freeform 135">
              <a:extLst>
                <a:ext uri="{FF2B5EF4-FFF2-40B4-BE49-F238E27FC236}">
                  <a16:creationId xmlns:a16="http://schemas.microsoft.com/office/drawing/2014/main" id="{C7B97AC2-DA92-E772-1F1E-EF55F3AC2D67}"/>
                </a:ext>
              </a:extLst>
            </p:cNvPr>
            <p:cNvSpPr>
              <a:spLocks/>
            </p:cNvSpPr>
            <p:nvPr/>
          </p:nvSpPr>
          <p:spPr bwMode="auto">
            <a:xfrm>
              <a:off x="7050031" y="5660402"/>
              <a:ext cx="255033" cy="318183"/>
            </a:xfrm>
            <a:custGeom>
              <a:avLst/>
              <a:gdLst>
                <a:gd name="T0" fmla="*/ 149 w 176"/>
                <a:gd name="T1" fmla="*/ 0 h 216"/>
                <a:gd name="T2" fmla="*/ 149 w 176"/>
                <a:gd name="T3" fmla="*/ 0 h 216"/>
                <a:gd name="T4" fmla="*/ 176 w 176"/>
                <a:gd name="T5" fmla="*/ 204 h 216"/>
                <a:gd name="T6" fmla="*/ 0 w 176"/>
                <a:gd name="T7" fmla="*/ 216 h 216"/>
                <a:gd name="T8" fmla="*/ 0 w 176"/>
                <a:gd name="T9" fmla="*/ 10 h 216"/>
                <a:gd name="T10" fmla="*/ 149 w 176"/>
                <a:gd name="T11" fmla="*/ 0 h 216"/>
              </a:gdLst>
              <a:ahLst/>
              <a:cxnLst>
                <a:cxn ang="0">
                  <a:pos x="T0" y="T1"/>
                </a:cxn>
                <a:cxn ang="0">
                  <a:pos x="T2" y="T3"/>
                </a:cxn>
                <a:cxn ang="0">
                  <a:pos x="T4" y="T5"/>
                </a:cxn>
                <a:cxn ang="0">
                  <a:pos x="T6" y="T7"/>
                </a:cxn>
                <a:cxn ang="0">
                  <a:pos x="T8" y="T9"/>
                </a:cxn>
                <a:cxn ang="0">
                  <a:pos x="T10" y="T11"/>
                </a:cxn>
              </a:cxnLst>
              <a:rect l="0" t="0" r="r" b="b"/>
              <a:pathLst>
                <a:path w="176" h="216">
                  <a:moveTo>
                    <a:pt x="149" y="0"/>
                  </a:moveTo>
                  <a:lnTo>
                    <a:pt x="149" y="0"/>
                  </a:lnTo>
                  <a:lnTo>
                    <a:pt x="176" y="204"/>
                  </a:lnTo>
                  <a:cubicBezTo>
                    <a:pt x="118" y="212"/>
                    <a:pt x="59" y="216"/>
                    <a:pt x="0" y="216"/>
                  </a:cubicBezTo>
                  <a:lnTo>
                    <a:pt x="0" y="10"/>
                  </a:lnTo>
                  <a:cubicBezTo>
                    <a:pt x="50" y="10"/>
                    <a:pt x="99" y="7"/>
                    <a:pt x="149"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49" name="Freeform 137">
              <a:extLst>
                <a:ext uri="{FF2B5EF4-FFF2-40B4-BE49-F238E27FC236}">
                  <a16:creationId xmlns:a16="http://schemas.microsoft.com/office/drawing/2014/main" id="{607EB764-66A5-10F6-1333-D9AC37F16AF4}"/>
                </a:ext>
              </a:extLst>
            </p:cNvPr>
            <p:cNvSpPr>
              <a:spLocks/>
            </p:cNvSpPr>
            <p:nvPr/>
          </p:nvSpPr>
          <p:spPr bwMode="auto">
            <a:xfrm>
              <a:off x="4677022" y="6155892"/>
              <a:ext cx="272034" cy="330327"/>
            </a:xfrm>
            <a:custGeom>
              <a:avLst/>
              <a:gdLst>
                <a:gd name="T0" fmla="*/ 41 w 186"/>
                <a:gd name="T1" fmla="*/ 0 h 226"/>
                <a:gd name="T2" fmla="*/ 41 w 186"/>
                <a:gd name="T3" fmla="*/ 0 h 226"/>
                <a:gd name="T4" fmla="*/ 0 w 186"/>
                <a:gd name="T5" fmla="*/ 202 h 226"/>
                <a:gd name="T6" fmla="*/ 165 w 186"/>
                <a:gd name="T7" fmla="*/ 226 h 226"/>
                <a:gd name="T8" fmla="*/ 186 w 186"/>
                <a:gd name="T9" fmla="*/ 22 h 226"/>
                <a:gd name="T10" fmla="*/ 41 w 186"/>
                <a:gd name="T11" fmla="*/ 0 h 226"/>
              </a:gdLst>
              <a:ahLst/>
              <a:cxnLst>
                <a:cxn ang="0">
                  <a:pos x="T0" y="T1"/>
                </a:cxn>
                <a:cxn ang="0">
                  <a:pos x="T2" y="T3"/>
                </a:cxn>
                <a:cxn ang="0">
                  <a:pos x="T4" y="T5"/>
                </a:cxn>
                <a:cxn ang="0">
                  <a:pos x="T6" y="T7"/>
                </a:cxn>
                <a:cxn ang="0">
                  <a:pos x="T8" y="T9"/>
                </a:cxn>
                <a:cxn ang="0">
                  <a:pos x="T10" y="T11"/>
                </a:cxn>
              </a:cxnLst>
              <a:rect l="0" t="0" r="r" b="b"/>
              <a:pathLst>
                <a:path w="186" h="226">
                  <a:moveTo>
                    <a:pt x="41" y="0"/>
                  </a:moveTo>
                  <a:lnTo>
                    <a:pt x="41" y="0"/>
                  </a:lnTo>
                  <a:lnTo>
                    <a:pt x="0" y="202"/>
                  </a:lnTo>
                  <a:cubicBezTo>
                    <a:pt x="55" y="212"/>
                    <a:pt x="110" y="221"/>
                    <a:pt x="165" y="226"/>
                  </a:cubicBezTo>
                  <a:lnTo>
                    <a:pt x="186" y="22"/>
                  </a:lnTo>
                  <a:cubicBezTo>
                    <a:pt x="137" y="17"/>
                    <a:pt x="89" y="10"/>
                    <a:pt x="41"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50" name="Freeform 139">
              <a:extLst>
                <a:ext uri="{FF2B5EF4-FFF2-40B4-BE49-F238E27FC236}">
                  <a16:creationId xmlns:a16="http://schemas.microsoft.com/office/drawing/2014/main" id="{20142023-370E-74D0-852D-0AF62F5D0CA0}"/>
                </a:ext>
              </a:extLst>
            </p:cNvPr>
            <p:cNvSpPr>
              <a:spLocks/>
            </p:cNvSpPr>
            <p:nvPr/>
          </p:nvSpPr>
          <p:spPr bwMode="auto">
            <a:xfrm>
              <a:off x="4917479" y="6187467"/>
              <a:ext cx="238030" cy="313326"/>
            </a:xfrm>
            <a:custGeom>
              <a:avLst/>
              <a:gdLst>
                <a:gd name="T0" fmla="*/ 21 w 163"/>
                <a:gd name="T1" fmla="*/ 0 h 213"/>
                <a:gd name="T2" fmla="*/ 21 w 163"/>
                <a:gd name="T3" fmla="*/ 0 h 213"/>
                <a:gd name="T4" fmla="*/ 0 w 163"/>
                <a:gd name="T5" fmla="*/ 204 h 213"/>
                <a:gd name="T6" fmla="*/ 161 w 163"/>
                <a:gd name="T7" fmla="*/ 213 h 213"/>
                <a:gd name="T8" fmla="*/ 163 w 163"/>
                <a:gd name="T9" fmla="*/ 7 h 213"/>
                <a:gd name="T10" fmla="*/ 21 w 163"/>
                <a:gd name="T11" fmla="*/ 0 h 213"/>
              </a:gdLst>
              <a:ahLst/>
              <a:cxnLst>
                <a:cxn ang="0">
                  <a:pos x="T0" y="T1"/>
                </a:cxn>
                <a:cxn ang="0">
                  <a:pos x="T2" y="T3"/>
                </a:cxn>
                <a:cxn ang="0">
                  <a:pos x="T4" y="T5"/>
                </a:cxn>
                <a:cxn ang="0">
                  <a:pos x="T6" y="T7"/>
                </a:cxn>
                <a:cxn ang="0">
                  <a:pos x="T8" y="T9"/>
                </a:cxn>
                <a:cxn ang="0">
                  <a:pos x="T10" y="T11"/>
                </a:cxn>
              </a:cxnLst>
              <a:rect l="0" t="0" r="r" b="b"/>
              <a:pathLst>
                <a:path w="163" h="213">
                  <a:moveTo>
                    <a:pt x="21" y="0"/>
                  </a:moveTo>
                  <a:lnTo>
                    <a:pt x="21" y="0"/>
                  </a:lnTo>
                  <a:lnTo>
                    <a:pt x="0" y="204"/>
                  </a:lnTo>
                  <a:cubicBezTo>
                    <a:pt x="54" y="210"/>
                    <a:pt x="107" y="213"/>
                    <a:pt x="161" y="213"/>
                  </a:cubicBezTo>
                  <a:lnTo>
                    <a:pt x="163" y="7"/>
                  </a:lnTo>
                  <a:cubicBezTo>
                    <a:pt x="115" y="7"/>
                    <a:pt x="68" y="4"/>
                    <a:pt x="21"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51" name="Freeform 141">
              <a:extLst>
                <a:ext uri="{FF2B5EF4-FFF2-40B4-BE49-F238E27FC236}">
                  <a16:creationId xmlns:a16="http://schemas.microsoft.com/office/drawing/2014/main" id="{3751FFF5-15BD-E5C4-5991-818E66C2F0DE}"/>
                </a:ext>
              </a:extLst>
            </p:cNvPr>
            <p:cNvSpPr>
              <a:spLocks/>
            </p:cNvSpPr>
            <p:nvPr/>
          </p:nvSpPr>
          <p:spPr bwMode="auto">
            <a:xfrm>
              <a:off x="4404988" y="5548673"/>
              <a:ext cx="325469" cy="361903"/>
            </a:xfrm>
            <a:custGeom>
              <a:avLst/>
              <a:gdLst>
                <a:gd name="T0" fmla="*/ 79 w 224"/>
                <a:gd name="T1" fmla="*/ 0 h 248"/>
                <a:gd name="T2" fmla="*/ 79 w 224"/>
                <a:gd name="T3" fmla="*/ 0 h 248"/>
                <a:gd name="T4" fmla="*/ 0 w 224"/>
                <a:gd name="T5" fmla="*/ 190 h 248"/>
                <a:gd name="T6" fmla="*/ 171 w 224"/>
                <a:gd name="T7" fmla="*/ 248 h 248"/>
                <a:gd name="T8" fmla="*/ 224 w 224"/>
                <a:gd name="T9" fmla="*/ 49 h 248"/>
                <a:gd name="T10" fmla="*/ 79 w 224"/>
                <a:gd name="T11" fmla="*/ 0 h 248"/>
              </a:gdLst>
              <a:ahLst/>
              <a:cxnLst>
                <a:cxn ang="0">
                  <a:pos x="T0" y="T1"/>
                </a:cxn>
                <a:cxn ang="0">
                  <a:pos x="T2" y="T3"/>
                </a:cxn>
                <a:cxn ang="0">
                  <a:pos x="T4" y="T5"/>
                </a:cxn>
                <a:cxn ang="0">
                  <a:pos x="T6" y="T7"/>
                </a:cxn>
                <a:cxn ang="0">
                  <a:pos x="T8" y="T9"/>
                </a:cxn>
                <a:cxn ang="0">
                  <a:pos x="T10" y="T11"/>
                </a:cxn>
              </a:cxnLst>
              <a:rect l="0" t="0" r="r" b="b"/>
              <a:pathLst>
                <a:path w="224" h="248">
                  <a:moveTo>
                    <a:pt x="79" y="0"/>
                  </a:moveTo>
                  <a:lnTo>
                    <a:pt x="79" y="0"/>
                  </a:lnTo>
                  <a:lnTo>
                    <a:pt x="0" y="190"/>
                  </a:lnTo>
                  <a:cubicBezTo>
                    <a:pt x="56" y="213"/>
                    <a:pt x="113" y="232"/>
                    <a:pt x="171" y="248"/>
                  </a:cubicBezTo>
                  <a:lnTo>
                    <a:pt x="224" y="49"/>
                  </a:lnTo>
                  <a:cubicBezTo>
                    <a:pt x="175" y="36"/>
                    <a:pt x="126" y="20"/>
                    <a:pt x="79"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52" name="Freeform 143">
              <a:extLst>
                <a:ext uri="{FF2B5EF4-FFF2-40B4-BE49-F238E27FC236}">
                  <a16:creationId xmlns:a16="http://schemas.microsoft.com/office/drawing/2014/main" id="{A00764FD-F1CB-375B-318D-050FAB93F666}"/>
                </a:ext>
              </a:extLst>
            </p:cNvPr>
            <p:cNvSpPr>
              <a:spLocks/>
            </p:cNvSpPr>
            <p:nvPr/>
          </p:nvSpPr>
          <p:spPr bwMode="auto">
            <a:xfrm>
              <a:off x="4652733" y="5621540"/>
              <a:ext cx="284179" cy="337614"/>
            </a:xfrm>
            <a:custGeom>
              <a:avLst/>
              <a:gdLst>
                <a:gd name="T0" fmla="*/ 53 w 195"/>
                <a:gd name="T1" fmla="*/ 0 h 232"/>
                <a:gd name="T2" fmla="*/ 53 w 195"/>
                <a:gd name="T3" fmla="*/ 0 h 232"/>
                <a:gd name="T4" fmla="*/ 0 w 195"/>
                <a:gd name="T5" fmla="*/ 199 h 232"/>
                <a:gd name="T6" fmla="*/ 167 w 195"/>
                <a:gd name="T7" fmla="*/ 232 h 232"/>
                <a:gd name="T8" fmla="*/ 195 w 195"/>
                <a:gd name="T9" fmla="*/ 28 h 232"/>
                <a:gd name="T10" fmla="*/ 53 w 195"/>
                <a:gd name="T11" fmla="*/ 0 h 232"/>
              </a:gdLst>
              <a:ahLst/>
              <a:cxnLst>
                <a:cxn ang="0">
                  <a:pos x="T0" y="T1"/>
                </a:cxn>
                <a:cxn ang="0">
                  <a:pos x="T2" y="T3"/>
                </a:cxn>
                <a:cxn ang="0">
                  <a:pos x="T4" y="T5"/>
                </a:cxn>
                <a:cxn ang="0">
                  <a:pos x="T6" y="T7"/>
                </a:cxn>
                <a:cxn ang="0">
                  <a:pos x="T8" y="T9"/>
                </a:cxn>
                <a:cxn ang="0">
                  <a:pos x="T10" y="T11"/>
                </a:cxn>
              </a:cxnLst>
              <a:rect l="0" t="0" r="r" b="b"/>
              <a:pathLst>
                <a:path w="195" h="232">
                  <a:moveTo>
                    <a:pt x="53" y="0"/>
                  </a:moveTo>
                  <a:lnTo>
                    <a:pt x="53" y="0"/>
                  </a:lnTo>
                  <a:lnTo>
                    <a:pt x="0" y="199"/>
                  </a:lnTo>
                  <a:cubicBezTo>
                    <a:pt x="55" y="213"/>
                    <a:pt x="111" y="225"/>
                    <a:pt x="167" y="232"/>
                  </a:cubicBezTo>
                  <a:lnTo>
                    <a:pt x="195" y="28"/>
                  </a:lnTo>
                  <a:cubicBezTo>
                    <a:pt x="147" y="22"/>
                    <a:pt x="99" y="12"/>
                    <a:pt x="53"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53" name="Freeform 145">
              <a:extLst>
                <a:ext uri="{FF2B5EF4-FFF2-40B4-BE49-F238E27FC236}">
                  <a16:creationId xmlns:a16="http://schemas.microsoft.com/office/drawing/2014/main" id="{53C8E9AB-AA41-AA08-A3EA-CCD99A23FA6E}"/>
                </a:ext>
              </a:extLst>
            </p:cNvPr>
            <p:cNvSpPr>
              <a:spLocks/>
            </p:cNvSpPr>
            <p:nvPr/>
          </p:nvSpPr>
          <p:spPr bwMode="auto">
            <a:xfrm>
              <a:off x="4898048" y="5660402"/>
              <a:ext cx="257461" cy="318183"/>
            </a:xfrm>
            <a:custGeom>
              <a:avLst/>
              <a:gdLst>
                <a:gd name="T0" fmla="*/ 28 w 177"/>
                <a:gd name="T1" fmla="*/ 0 h 216"/>
                <a:gd name="T2" fmla="*/ 28 w 177"/>
                <a:gd name="T3" fmla="*/ 0 h 216"/>
                <a:gd name="T4" fmla="*/ 0 w 177"/>
                <a:gd name="T5" fmla="*/ 204 h 216"/>
                <a:gd name="T6" fmla="*/ 176 w 177"/>
                <a:gd name="T7" fmla="*/ 216 h 216"/>
                <a:gd name="T8" fmla="*/ 177 w 177"/>
                <a:gd name="T9" fmla="*/ 10 h 216"/>
                <a:gd name="T10" fmla="*/ 28 w 177"/>
                <a:gd name="T11" fmla="*/ 0 h 216"/>
              </a:gdLst>
              <a:ahLst/>
              <a:cxnLst>
                <a:cxn ang="0">
                  <a:pos x="T0" y="T1"/>
                </a:cxn>
                <a:cxn ang="0">
                  <a:pos x="T2" y="T3"/>
                </a:cxn>
                <a:cxn ang="0">
                  <a:pos x="T4" y="T5"/>
                </a:cxn>
                <a:cxn ang="0">
                  <a:pos x="T6" y="T7"/>
                </a:cxn>
                <a:cxn ang="0">
                  <a:pos x="T8" y="T9"/>
                </a:cxn>
                <a:cxn ang="0">
                  <a:pos x="T10" y="T11"/>
                </a:cxn>
              </a:cxnLst>
              <a:rect l="0" t="0" r="r" b="b"/>
              <a:pathLst>
                <a:path w="177" h="216">
                  <a:moveTo>
                    <a:pt x="28" y="0"/>
                  </a:moveTo>
                  <a:lnTo>
                    <a:pt x="28" y="0"/>
                  </a:lnTo>
                  <a:lnTo>
                    <a:pt x="0" y="204"/>
                  </a:lnTo>
                  <a:cubicBezTo>
                    <a:pt x="59" y="212"/>
                    <a:pt x="117" y="216"/>
                    <a:pt x="176" y="216"/>
                  </a:cubicBezTo>
                  <a:lnTo>
                    <a:pt x="177" y="10"/>
                  </a:lnTo>
                  <a:cubicBezTo>
                    <a:pt x="127" y="10"/>
                    <a:pt x="77" y="7"/>
                    <a:pt x="28"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54" name="Freeform 147">
              <a:extLst>
                <a:ext uri="{FF2B5EF4-FFF2-40B4-BE49-F238E27FC236}">
                  <a16:creationId xmlns:a16="http://schemas.microsoft.com/office/drawing/2014/main" id="{F850526E-849A-7DC7-8750-A21D886230EB}"/>
                </a:ext>
              </a:extLst>
            </p:cNvPr>
            <p:cNvSpPr>
              <a:spLocks/>
            </p:cNvSpPr>
            <p:nvPr/>
          </p:nvSpPr>
          <p:spPr bwMode="auto">
            <a:xfrm>
              <a:off x="4429276" y="4346380"/>
              <a:ext cx="347330" cy="284179"/>
            </a:xfrm>
            <a:custGeom>
              <a:avLst/>
              <a:gdLst>
                <a:gd name="T0" fmla="*/ 49 w 238"/>
                <a:gd name="T1" fmla="*/ 0 h 193"/>
                <a:gd name="T2" fmla="*/ 49 w 238"/>
                <a:gd name="T3" fmla="*/ 0 h 193"/>
                <a:gd name="T4" fmla="*/ 0 w 238"/>
                <a:gd name="T5" fmla="*/ 141 h 193"/>
                <a:gd name="T6" fmla="*/ 199 w 238"/>
                <a:gd name="T7" fmla="*/ 193 h 193"/>
                <a:gd name="T8" fmla="*/ 238 w 238"/>
                <a:gd name="T9" fmla="*/ 81 h 193"/>
                <a:gd name="T10" fmla="*/ 49 w 238"/>
                <a:gd name="T11" fmla="*/ 0 h 193"/>
              </a:gdLst>
              <a:ahLst/>
              <a:cxnLst>
                <a:cxn ang="0">
                  <a:pos x="T0" y="T1"/>
                </a:cxn>
                <a:cxn ang="0">
                  <a:pos x="T2" y="T3"/>
                </a:cxn>
                <a:cxn ang="0">
                  <a:pos x="T4" y="T5"/>
                </a:cxn>
                <a:cxn ang="0">
                  <a:pos x="T6" y="T7"/>
                </a:cxn>
                <a:cxn ang="0">
                  <a:pos x="T8" y="T9"/>
                </a:cxn>
                <a:cxn ang="0">
                  <a:pos x="T10" y="T11"/>
                </a:cxn>
              </a:cxnLst>
              <a:rect l="0" t="0" r="r" b="b"/>
              <a:pathLst>
                <a:path w="238" h="193">
                  <a:moveTo>
                    <a:pt x="49" y="0"/>
                  </a:moveTo>
                  <a:lnTo>
                    <a:pt x="49" y="0"/>
                  </a:lnTo>
                  <a:cubicBezTo>
                    <a:pt x="29" y="46"/>
                    <a:pt x="13" y="93"/>
                    <a:pt x="0" y="141"/>
                  </a:cubicBezTo>
                  <a:lnTo>
                    <a:pt x="199" y="193"/>
                  </a:lnTo>
                  <a:cubicBezTo>
                    <a:pt x="209" y="155"/>
                    <a:pt x="222" y="117"/>
                    <a:pt x="238" y="81"/>
                  </a:cubicBezTo>
                  <a:lnTo>
                    <a:pt x="49"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55" name="Freeform 149">
              <a:extLst>
                <a:ext uri="{FF2B5EF4-FFF2-40B4-BE49-F238E27FC236}">
                  <a16:creationId xmlns:a16="http://schemas.microsoft.com/office/drawing/2014/main" id="{F3B2DC5B-9A01-32C2-318C-E278CEE518A6}"/>
                </a:ext>
              </a:extLst>
            </p:cNvPr>
            <p:cNvSpPr>
              <a:spLocks/>
            </p:cNvSpPr>
            <p:nvPr/>
          </p:nvSpPr>
          <p:spPr bwMode="auto">
            <a:xfrm>
              <a:off x="4390414" y="4552835"/>
              <a:ext cx="327899" cy="247745"/>
            </a:xfrm>
            <a:custGeom>
              <a:avLst/>
              <a:gdLst>
                <a:gd name="T0" fmla="*/ 0 w 225"/>
                <a:gd name="T1" fmla="*/ 146 h 168"/>
                <a:gd name="T2" fmla="*/ 0 w 225"/>
                <a:gd name="T3" fmla="*/ 146 h 168"/>
                <a:gd name="T4" fmla="*/ 204 w 225"/>
                <a:gd name="T5" fmla="*/ 168 h 168"/>
                <a:gd name="T6" fmla="*/ 225 w 225"/>
                <a:gd name="T7" fmla="*/ 52 h 168"/>
                <a:gd name="T8" fmla="*/ 26 w 225"/>
                <a:gd name="T9" fmla="*/ 0 h 168"/>
                <a:gd name="T10" fmla="*/ 0 w 225"/>
                <a:gd name="T11" fmla="*/ 146 h 168"/>
              </a:gdLst>
              <a:ahLst/>
              <a:cxnLst>
                <a:cxn ang="0">
                  <a:pos x="T0" y="T1"/>
                </a:cxn>
                <a:cxn ang="0">
                  <a:pos x="T2" y="T3"/>
                </a:cxn>
                <a:cxn ang="0">
                  <a:pos x="T4" y="T5"/>
                </a:cxn>
                <a:cxn ang="0">
                  <a:pos x="T6" y="T7"/>
                </a:cxn>
                <a:cxn ang="0">
                  <a:pos x="T8" y="T9"/>
                </a:cxn>
                <a:cxn ang="0">
                  <a:pos x="T10" y="T11"/>
                </a:cxn>
              </a:cxnLst>
              <a:rect l="0" t="0" r="r" b="b"/>
              <a:pathLst>
                <a:path w="225" h="168">
                  <a:moveTo>
                    <a:pt x="0" y="146"/>
                  </a:moveTo>
                  <a:lnTo>
                    <a:pt x="0" y="146"/>
                  </a:lnTo>
                  <a:lnTo>
                    <a:pt x="204" y="168"/>
                  </a:lnTo>
                  <a:cubicBezTo>
                    <a:pt x="208" y="128"/>
                    <a:pt x="216" y="90"/>
                    <a:pt x="225" y="52"/>
                  </a:cubicBezTo>
                  <a:lnTo>
                    <a:pt x="26" y="0"/>
                  </a:lnTo>
                  <a:cubicBezTo>
                    <a:pt x="14" y="48"/>
                    <a:pt x="5" y="96"/>
                    <a:pt x="0" y="14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56" name="Freeform 151">
              <a:extLst>
                <a:ext uri="{FF2B5EF4-FFF2-40B4-BE49-F238E27FC236}">
                  <a16:creationId xmlns:a16="http://schemas.microsoft.com/office/drawing/2014/main" id="{7B8A1881-3EF8-1EA6-70AD-DA400412C7BF}"/>
                </a:ext>
              </a:extLst>
            </p:cNvPr>
            <p:cNvSpPr>
              <a:spLocks/>
            </p:cNvSpPr>
            <p:nvPr/>
          </p:nvSpPr>
          <p:spPr bwMode="auto">
            <a:xfrm>
              <a:off x="3873063" y="4487254"/>
              <a:ext cx="330327" cy="257461"/>
            </a:xfrm>
            <a:custGeom>
              <a:avLst/>
              <a:gdLst>
                <a:gd name="T0" fmla="*/ 26 w 227"/>
                <a:gd name="T1" fmla="*/ 0 h 176"/>
                <a:gd name="T2" fmla="*/ 26 w 227"/>
                <a:gd name="T3" fmla="*/ 0 h 176"/>
                <a:gd name="T4" fmla="*/ 0 w 227"/>
                <a:gd name="T5" fmla="*/ 155 h 176"/>
                <a:gd name="T6" fmla="*/ 205 w 227"/>
                <a:gd name="T7" fmla="*/ 176 h 176"/>
                <a:gd name="T8" fmla="*/ 227 w 227"/>
                <a:gd name="T9" fmla="*/ 45 h 176"/>
                <a:gd name="T10" fmla="*/ 26 w 227"/>
                <a:gd name="T11" fmla="*/ 0 h 176"/>
              </a:gdLst>
              <a:ahLst/>
              <a:cxnLst>
                <a:cxn ang="0">
                  <a:pos x="T0" y="T1"/>
                </a:cxn>
                <a:cxn ang="0">
                  <a:pos x="T2" y="T3"/>
                </a:cxn>
                <a:cxn ang="0">
                  <a:pos x="T4" y="T5"/>
                </a:cxn>
                <a:cxn ang="0">
                  <a:pos x="T6" y="T7"/>
                </a:cxn>
                <a:cxn ang="0">
                  <a:pos x="T8" y="T9"/>
                </a:cxn>
                <a:cxn ang="0">
                  <a:pos x="T10" y="T11"/>
                </a:cxn>
              </a:cxnLst>
              <a:rect l="0" t="0" r="r" b="b"/>
              <a:pathLst>
                <a:path w="227" h="176">
                  <a:moveTo>
                    <a:pt x="26" y="0"/>
                  </a:moveTo>
                  <a:lnTo>
                    <a:pt x="26" y="0"/>
                  </a:lnTo>
                  <a:cubicBezTo>
                    <a:pt x="14" y="51"/>
                    <a:pt x="6" y="102"/>
                    <a:pt x="0" y="155"/>
                  </a:cubicBezTo>
                  <a:lnTo>
                    <a:pt x="205" y="176"/>
                  </a:lnTo>
                  <a:cubicBezTo>
                    <a:pt x="209" y="132"/>
                    <a:pt x="217" y="88"/>
                    <a:pt x="227" y="45"/>
                  </a:cubicBezTo>
                  <a:lnTo>
                    <a:pt x="26" y="0"/>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57" name="Freeform 153">
              <a:extLst>
                <a:ext uri="{FF2B5EF4-FFF2-40B4-BE49-F238E27FC236}">
                  <a16:creationId xmlns:a16="http://schemas.microsoft.com/office/drawing/2014/main" id="{26A97DEA-9612-A4B3-05F6-465852C6399E}"/>
                </a:ext>
              </a:extLst>
            </p:cNvPr>
            <p:cNvSpPr>
              <a:spLocks/>
            </p:cNvSpPr>
            <p:nvPr/>
          </p:nvSpPr>
          <p:spPr bwMode="auto">
            <a:xfrm>
              <a:off x="4370983" y="3413692"/>
              <a:ext cx="383762" cy="386192"/>
            </a:xfrm>
            <a:custGeom>
              <a:avLst/>
              <a:gdLst>
                <a:gd name="T0" fmla="*/ 262 w 262"/>
                <a:gd name="T1" fmla="*/ 157 h 264"/>
                <a:gd name="T2" fmla="*/ 262 w 262"/>
                <a:gd name="T3" fmla="*/ 157 h 264"/>
                <a:gd name="T4" fmla="*/ 129 w 262"/>
                <a:gd name="T5" fmla="*/ 0 h 264"/>
                <a:gd name="T6" fmla="*/ 0 w 262"/>
                <a:gd name="T7" fmla="*/ 126 h 264"/>
                <a:gd name="T8" fmla="*/ 152 w 262"/>
                <a:gd name="T9" fmla="*/ 264 h 264"/>
                <a:gd name="T10" fmla="*/ 262 w 262"/>
                <a:gd name="T11" fmla="*/ 157 h 264"/>
              </a:gdLst>
              <a:ahLst/>
              <a:cxnLst>
                <a:cxn ang="0">
                  <a:pos x="T0" y="T1"/>
                </a:cxn>
                <a:cxn ang="0">
                  <a:pos x="T2" y="T3"/>
                </a:cxn>
                <a:cxn ang="0">
                  <a:pos x="T4" y="T5"/>
                </a:cxn>
                <a:cxn ang="0">
                  <a:pos x="T6" y="T7"/>
                </a:cxn>
                <a:cxn ang="0">
                  <a:pos x="T8" y="T9"/>
                </a:cxn>
                <a:cxn ang="0">
                  <a:pos x="T10" y="T11"/>
                </a:cxn>
              </a:cxnLst>
              <a:rect l="0" t="0" r="r" b="b"/>
              <a:pathLst>
                <a:path w="262" h="264">
                  <a:moveTo>
                    <a:pt x="262" y="157"/>
                  </a:moveTo>
                  <a:lnTo>
                    <a:pt x="262" y="157"/>
                  </a:lnTo>
                  <a:lnTo>
                    <a:pt x="129" y="0"/>
                  </a:lnTo>
                  <a:cubicBezTo>
                    <a:pt x="83" y="39"/>
                    <a:pt x="40" y="81"/>
                    <a:pt x="0" y="126"/>
                  </a:cubicBezTo>
                  <a:lnTo>
                    <a:pt x="152" y="264"/>
                  </a:lnTo>
                  <a:cubicBezTo>
                    <a:pt x="187" y="226"/>
                    <a:pt x="223" y="190"/>
                    <a:pt x="262"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58" name="Freeform 155">
              <a:extLst>
                <a:ext uri="{FF2B5EF4-FFF2-40B4-BE49-F238E27FC236}">
                  <a16:creationId xmlns:a16="http://schemas.microsoft.com/office/drawing/2014/main" id="{F2ABC87C-9879-2B76-5A96-762E5EFBCC0A}"/>
                </a:ext>
              </a:extLst>
            </p:cNvPr>
            <p:cNvSpPr>
              <a:spLocks/>
            </p:cNvSpPr>
            <p:nvPr/>
          </p:nvSpPr>
          <p:spPr bwMode="auto">
            <a:xfrm>
              <a:off x="4215535" y="3595858"/>
              <a:ext cx="378904" cy="369189"/>
            </a:xfrm>
            <a:custGeom>
              <a:avLst/>
              <a:gdLst>
                <a:gd name="T0" fmla="*/ 259 w 259"/>
                <a:gd name="T1" fmla="*/ 138 h 251"/>
                <a:gd name="T2" fmla="*/ 259 w 259"/>
                <a:gd name="T3" fmla="*/ 138 h 251"/>
                <a:gd name="T4" fmla="*/ 107 w 259"/>
                <a:gd name="T5" fmla="*/ 0 h 251"/>
                <a:gd name="T6" fmla="*/ 0 w 259"/>
                <a:gd name="T7" fmla="*/ 133 h 251"/>
                <a:gd name="T8" fmla="*/ 169 w 259"/>
                <a:gd name="T9" fmla="*/ 251 h 251"/>
                <a:gd name="T10" fmla="*/ 259 w 259"/>
                <a:gd name="T11" fmla="*/ 138 h 251"/>
              </a:gdLst>
              <a:ahLst/>
              <a:cxnLst>
                <a:cxn ang="0">
                  <a:pos x="T0" y="T1"/>
                </a:cxn>
                <a:cxn ang="0">
                  <a:pos x="T2" y="T3"/>
                </a:cxn>
                <a:cxn ang="0">
                  <a:pos x="T4" y="T5"/>
                </a:cxn>
                <a:cxn ang="0">
                  <a:pos x="T6" y="T7"/>
                </a:cxn>
                <a:cxn ang="0">
                  <a:pos x="T8" y="T9"/>
                </a:cxn>
                <a:cxn ang="0">
                  <a:pos x="T10" y="T11"/>
                </a:cxn>
              </a:cxnLst>
              <a:rect l="0" t="0" r="r" b="b"/>
              <a:pathLst>
                <a:path w="259" h="251">
                  <a:moveTo>
                    <a:pt x="259" y="138"/>
                  </a:moveTo>
                  <a:lnTo>
                    <a:pt x="259" y="138"/>
                  </a:lnTo>
                  <a:lnTo>
                    <a:pt x="107" y="0"/>
                  </a:lnTo>
                  <a:cubicBezTo>
                    <a:pt x="69" y="42"/>
                    <a:pt x="33" y="87"/>
                    <a:pt x="0" y="133"/>
                  </a:cubicBezTo>
                  <a:lnTo>
                    <a:pt x="169" y="251"/>
                  </a:lnTo>
                  <a:cubicBezTo>
                    <a:pt x="197" y="211"/>
                    <a:pt x="227" y="174"/>
                    <a:pt x="259" y="13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59" name="Freeform 157">
              <a:extLst>
                <a:ext uri="{FF2B5EF4-FFF2-40B4-BE49-F238E27FC236}">
                  <a16:creationId xmlns:a16="http://schemas.microsoft.com/office/drawing/2014/main" id="{01E0EF60-A195-D513-0C4E-B9D85E73D4B8}"/>
                </a:ext>
              </a:extLst>
            </p:cNvPr>
            <p:cNvSpPr>
              <a:spLocks/>
            </p:cNvSpPr>
            <p:nvPr/>
          </p:nvSpPr>
          <p:spPr bwMode="auto">
            <a:xfrm>
              <a:off x="3979934" y="4013624"/>
              <a:ext cx="369189" cy="337614"/>
            </a:xfrm>
            <a:custGeom>
              <a:avLst/>
              <a:gdLst>
                <a:gd name="T0" fmla="*/ 254 w 254"/>
                <a:gd name="T1" fmla="*/ 95 h 231"/>
                <a:gd name="T2" fmla="*/ 254 w 254"/>
                <a:gd name="T3" fmla="*/ 95 h 231"/>
                <a:gd name="T4" fmla="*/ 71 w 254"/>
                <a:gd name="T5" fmla="*/ 0 h 231"/>
                <a:gd name="T6" fmla="*/ 0 w 254"/>
                <a:gd name="T7" fmla="*/ 161 h 231"/>
                <a:gd name="T8" fmla="*/ 194 w 254"/>
                <a:gd name="T9" fmla="*/ 231 h 231"/>
                <a:gd name="T10" fmla="*/ 254 w 254"/>
                <a:gd name="T11" fmla="*/ 95 h 231"/>
              </a:gdLst>
              <a:ahLst/>
              <a:cxnLst>
                <a:cxn ang="0">
                  <a:pos x="T0" y="T1"/>
                </a:cxn>
                <a:cxn ang="0">
                  <a:pos x="T2" y="T3"/>
                </a:cxn>
                <a:cxn ang="0">
                  <a:pos x="T4" y="T5"/>
                </a:cxn>
                <a:cxn ang="0">
                  <a:pos x="T6" y="T7"/>
                </a:cxn>
                <a:cxn ang="0">
                  <a:pos x="T8" y="T9"/>
                </a:cxn>
                <a:cxn ang="0">
                  <a:pos x="T10" y="T11"/>
                </a:cxn>
              </a:cxnLst>
              <a:rect l="0" t="0" r="r" b="b"/>
              <a:pathLst>
                <a:path w="254" h="231">
                  <a:moveTo>
                    <a:pt x="254" y="95"/>
                  </a:moveTo>
                  <a:lnTo>
                    <a:pt x="254" y="95"/>
                  </a:lnTo>
                  <a:lnTo>
                    <a:pt x="71" y="0"/>
                  </a:lnTo>
                  <a:cubicBezTo>
                    <a:pt x="44" y="52"/>
                    <a:pt x="21" y="105"/>
                    <a:pt x="0" y="161"/>
                  </a:cubicBezTo>
                  <a:lnTo>
                    <a:pt x="194" y="231"/>
                  </a:lnTo>
                  <a:cubicBezTo>
                    <a:pt x="211" y="184"/>
                    <a:pt x="231" y="138"/>
                    <a:pt x="254" y="9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60" name="Freeform 159">
              <a:extLst>
                <a:ext uri="{FF2B5EF4-FFF2-40B4-BE49-F238E27FC236}">
                  <a16:creationId xmlns:a16="http://schemas.microsoft.com/office/drawing/2014/main" id="{70D5AB0A-F5B7-EC26-E68D-B19BFA37DAC6}"/>
                </a:ext>
              </a:extLst>
            </p:cNvPr>
            <p:cNvSpPr>
              <a:spLocks/>
            </p:cNvSpPr>
            <p:nvPr/>
          </p:nvSpPr>
          <p:spPr bwMode="auto">
            <a:xfrm>
              <a:off x="4084376" y="3792596"/>
              <a:ext cx="378904" cy="359474"/>
            </a:xfrm>
            <a:custGeom>
              <a:avLst/>
              <a:gdLst>
                <a:gd name="T0" fmla="*/ 260 w 260"/>
                <a:gd name="T1" fmla="*/ 118 h 246"/>
                <a:gd name="T2" fmla="*/ 260 w 260"/>
                <a:gd name="T3" fmla="*/ 118 h 246"/>
                <a:gd name="T4" fmla="*/ 91 w 260"/>
                <a:gd name="T5" fmla="*/ 0 h 246"/>
                <a:gd name="T6" fmla="*/ 0 w 260"/>
                <a:gd name="T7" fmla="*/ 151 h 246"/>
                <a:gd name="T8" fmla="*/ 183 w 260"/>
                <a:gd name="T9" fmla="*/ 246 h 246"/>
                <a:gd name="T10" fmla="*/ 260 w 260"/>
                <a:gd name="T11" fmla="*/ 118 h 246"/>
              </a:gdLst>
              <a:ahLst/>
              <a:cxnLst>
                <a:cxn ang="0">
                  <a:pos x="T0" y="T1"/>
                </a:cxn>
                <a:cxn ang="0">
                  <a:pos x="T2" y="T3"/>
                </a:cxn>
                <a:cxn ang="0">
                  <a:pos x="T4" y="T5"/>
                </a:cxn>
                <a:cxn ang="0">
                  <a:pos x="T6" y="T7"/>
                </a:cxn>
                <a:cxn ang="0">
                  <a:pos x="T8" y="T9"/>
                </a:cxn>
                <a:cxn ang="0">
                  <a:pos x="T10" y="T11"/>
                </a:cxn>
              </a:cxnLst>
              <a:rect l="0" t="0" r="r" b="b"/>
              <a:pathLst>
                <a:path w="260" h="246">
                  <a:moveTo>
                    <a:pt x="260" y="118"/>
                  </a:moveTo>
                  <a:lnTo>
                    <a:pt x="260" y="118"/>
                  </a:lnTo>
                  <a:lnTo>
                    <a:pt x="91" y="0"/>
                  </a:lnTo>
                  <a:cubicBezTo>
                    <a:pt x="58" y="48"/>
                    <a:pt x="27" y="99"/>
                    <a:pt x="0" y="151"/>
                  </a:cubicBezTo>
                  <a:lnTo>
                    <a:pt x="183" y="246"/>
                  </a:lnTo>
                  <a:cubicBezTo>
                    <a:pt x="206" y="201"/>
                    <a:pt x="232" y="159"/>
                    <a:pt x="260" y="1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61" name="Freeform 161">
              <a:extLst>
                <a:ext uri="{FF2B5EF4-FFF2-40B4-BE49-F238E27FC236}">
                  <a16:creationId xmlns:a16="http://schemas.microsoft.com/office/drawing/2014/main" id="{0FA23F83-04F4-66B7-C728-14D867F3F6D3}"/>
                </a:ext>
              </a:extLst>
            </p:cNvPr>
            <p:cNvSpPr>
              <a:spLocks/>
            </p:cNvSpPr>
            <p:nvPr/>
          </p:nvSpPr>
          <p:spPr bwMode="auto">
            <a:xfrm>
              <a:off x="3911925" y="4249225"/>
              <a:ext cx="349758" cy="303610"/>
            </a:xfrm>
            <a:custGeom>
              <a:avLst/>
              <a:gdLst>
                <a:gd name="T0" fmla="*/ 241 w 241"/>
                <a:gd name="T1" fmla="*/ 70 h 208"/>
                <a:gd name="T2" fmla="*/ 241 w 241"/>
                <a:gd name="T3" fmla="*/ 70 h 208"/>
                <a:gd name="T4" fmla="*/ 47 w 241"/>
                <a:gd name="T5" fmla="*/ 0 h 208"/>
                <a:gd name="T6" fmla="*/ 0 w 241"/>
                <a:gd name="T7" fmla="*/ 163 h 208"/>
                <a:gd name="T8" fmla="*/ 201 w 241"/>
                <a:gd name="T9" fmla="*/ 208 h 208"/>
                <a:gd name="T10" fmla="*/ 241 w 241"/>
                <a:gd name="T11" fmla="*/ 70 h 208"/>
              </a:gdLst>
              <a:ahLst/>
              <a:cxnLst>
                <a:cxn ang="0">
                  <a:pos x="T0" y="T1"/>
                </a:cxn>
                <a:cxn ang="0">
                  <a:pos x="T2" y="T3"/>
                </a:cxn>
                <a:cxn ang="0">
                  <a:pos x="T4" y="T5"/>
                </a:cxn>
                <a:cxn ang="0">
                  <a:pos x="T6" y="T7"/>
                </a:cxn>
                <a:cxn ang="0">
                  <a:pos x="T8" y="T9"/>
                </a:cxn>
                <a:cxn ang="0">
                  <a:pos x="T10" y="T11"/>
                </a:cxn>
              </a:cxnLst>
              <a:rect l="0" t="0" r="r" b="b"/>
              <a:pathLst>
                <a:path w="241" h="208">
                  <a:moveTo>
                    <a:pt x="241" y="70"/>
                  </a:moveTo>
                  <a:lnTo>
                    <a:pt x="241" y="70"/>
                  </a:lnTo>
                  <a:lnTo>
                    <a:pt x="47" y="0"/>
                  </a:lnTo>
                  <a:cubicBezTo>
                    <a:pt x="28" y="53"/>
                    <a:pt x="12" y="107"/>
                    <a:pt x="0" y="163"/>
                  </a:cubicBezTo>
                  <a:lnTo>
                    <a:pt x="201" y="208"/>
                  </a:lnTo>
                  <a:cubicBezTo>
                    <a:pt x="211" y="161"/>
                    <a:pt x="224" y="115"/>
                    <a:pt x="241" y="7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62" name="Freeform 163">
              <a:extLst>
                <a:ext uri="{FF2B5EF4-FFF2-40B4-BE49-F238E27FC236}">
                  <a16:creationId xmlns:a16="http://schemas.microsoft.com/office/drawing/2014/main" id="{3D325DEF-03A6-7CDE-E9BD-100A7733E42A}"/>
                </a:ext>
              </a:extLst>
            </p:cNvPr>
            <p:cNvSpPr>
              <a:spLocks/>
            </p:cNvSpPr>
            <p:nvPr/>
          </p:nvSpPr>
          <p:spPr bwMode="auto">
            <a:xfrm>
              <a:off x="3523305" y="3761021"/>
              <a:ext cx="369189" cy="337614"/>
            </a:xfrm>
            <a:custGeom>
              <a:avLst/>
              <a:gdLst>
                <a:gd name="T0" fmla="*/ 254 w 254"/>
                <a:gd name="T1" fmla="*/ 96 h 231"/>
                <a:gd name="T2" fmla="*/ 254 w 254"/>
                <a:gd name="T3" fmla="*/ 96 h 231"/>
                <a:gd name="T4" fmla="*/ 72 w 254"/>
                <a:gd name="T5" fmla="*/ 0 h 231"/>
                <a:gd name="T6" fmla="*/ 0 w 254"/>
                <a:gd name="T7" fmla="*/ 154 h 231"/>
                <a:gd name="T8" fmla="*/ 191 w 254"/>
                <a:gd name="T9" fmla="*/ 231 h 231"/>
                <a:gd name="T10" fmla="*/ 254 w 254"/>
                <a:gd name="T11" fmla="*/ 96 h 231"/>
              </a:gdLst>
              <a:ahLst/>
              <a:cxnLst>
                <a:cxn ang="0">
                  <a:pos x="T0" y="T1"/>
                </a:cxn>
                <a:cxn ang="0">
                  <a:pos x="T2" y="T3"/>
                </a:cxn>
                <a:cxn ang="0">
                  <a:pos x="T4" y="T5"/>
                </a:cxn>
                <a:cxn ang="0">
                  <a:pos x="T6" y="T7"/>
                </a:cxn>
                <a:cxn ang="0">
                  <a:pos x="T8" y="T9"/>
                </a:cxn>
                <a:cxn ang="0">
                  <a:pos x="T10" y="T11"/>
                </a:cxn>
              </a:cxnLst>
              <a:rect l="0" t="0" r="r" b="b"/>
              <a:pathLst>
                <a:path w="254" h="231">
                  <a:moveTo>
                    <a:pt x="254" y="96"/>
                  </a:moveTo>
                  <a:lnTo>
                    <a:pt x="254" y="96"/>
                  </a:lnTo>
                  <a:lnTo>
                    <a:pt x="72" y="0"/>
                  </a:lnTo>
                  <a:cubicBezTo>
                    <a:pt x="46" y="50"/>
                    <a:pt x="22" y="101"/>
                    <a:pt x="0" y="154"/>
                  </a:cubicBezTo>
                  <a:lnTo>
                    <a:pt x="191" y="231"/>
                  </a:lnTo>
                  <a:cubicBezTo>
                    <a:pt x="210" y="185"/>
                    <a:pt x="231" y="139"/>
                    <a:pt x="254" y="9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63" name="Freeform 165">
              <a:extLst>
                <a:ext uri="{FF2B5EF4-FFF2-40B4-BE49-F238E27FC236}">
                  <a16:creationId xmlns:a16="http://schemas.microsoft.com/office/drawing/2014/main" id="{3FB8E597-D0C9-B597-1C8B-228E1C63FEEC}"/>
                </a:ext>
              </a:extLst>
            </p:cNvPr>
            <p:cNvSpPr>
              <a:spLocks/>
            </p:cNvSpPr>
            <p:nvPr/>
          </p:nvSpPr>
          <p:spPr bwMode="auto">
            <a:xfrm>
              <a:off x="3627748" y="3549709"/>
              <a:ext cx="376476" cy="352188"/>
            </a:xfrm>
            <a:custGeom>
              <a:avLst/>
              <a:gdLst>
                <a:gd name="T0" fmla="*/ 257 w 257"/>
                <a:gd name="T1" fmla="*/ 113 h 241"/>
                <a:gd name="T2" fmla="*/ 257 w 257"/>
                <a:gd name="T3" fmla="*/ 113 h 241"/>
                <a:gd name="T4" fmla="*/ 86 w 257"/>
                <a:gd name="T5" fmla="*/ 0 h 241"/>
                <a:gd name="T6" fmla="*/ 0 w 257"/>
                <a:gd name="T7" fmla="*/ 145 h 241"/>
                <a:gd name="T8" fmla="*/ 182 w 257"/>
                <a:gd name="T9" fmla="*/ 241 h 241"/>
                <a:gd name="T10" fmla="*/ 257 w 257"/>
                <a:gd name="T11" fmla="*/ 113 h 241"/>
              </a:gdLst>
              <a:ahLst/>
              <a:cxnLst>
                <a:cxn ang="0">
                  <a:pos x="T0" y="T1"/>
                </a:cxn>
                <a:cxn ang="0">
                  <a:pos x="T2" y="T3"/>
                </a:cxn>
                <a:cxn ang="0">
                  <a:pos x="T4" y="T5"/>
                </a:cxn>
                <a:cxn ang="0">
                  <a:pos x="T6" y="T7"/>
                </a:cxn>
                <a:cxn ang="0">
                  <a:pos x="T8" y="T9"/>
                </a:cxn>
                <a:cxn ang="0">
                  <a:pos x="T10" y="T11"/>
                </a:cxn>
              </a:cxnLst>
              <a:rect l="0" t="0" r="r" b="b"/>
              <a:pathLst>
                <a:path w="257" h="241">
                  <a:moveTo>
                    <a:pt x="257" y="113"/>
                  </a:moveTo>
                  <a:lnTo>
                    <a:pt x="257" y="113"/>
                  </a:lnTo>
                  <a:lnTo>
                    <a:pt x="86" y="0"/>
                  </a:lnTo>
                  <a:cubicBezTo>
                    <a:pt x="55" y="47"/>
                    <a:pt x="26" y="95"/>
                    <a:pt x="0" y="145"/>
                  </a:cubicBezTo>
                  <a:lnTo>
                    <a:pt x="182" y="241"/>
                  </a:lnTo>
                  <a:cubicBezTo>
                    <a:pt x="205" y="197"/>
                    <a:pt x="230" y="154"/>
                    <a:pt x="257" y="11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64" name="Freeform 167">
              <a:extLst>
                <a:ext uri="{FF2B5EF4-FFF2-40B4-BE49-F238E27FC236}">
                  <a16:creationId xmlns:a16="http://schemas.microsoft.com/office/drawing/2014/main" id="{A4380C9E-EB80-C700-198B-C41767871F6A}"/>
                </a:ext>
              </a:extLst>
            </p:cNvPr>
            <p:cNvSpPr>
              <a:spLocks/>
            </p:cNvSpPr>
            <p:nvPr/>
          </p:nvSpPr>
          <p:spPr bwMode="auto">
            <a:xfrm>
              <a:off x="3443153" y="3986906"/>
              <a:ext cx="359473" cy="313326"/>
            </a:xfrm>
            <a:custGeom>
              <a:avLst/>
              <a:gdLst>
                <a:gd name="T0" fmla="*/ 246 w 246"/>
                <a:gd name="T1" fmla="*/ 77 h 215"/>
                <a:gd name="T2" fmla="*/ 246 w 246"/>
                <a:gd name="T3" fmla="*/ 77 h 215"/>
                <a:gd name="T4" fmla="*/ 55 w 246"/>
                <a:gd name="T5" fmla="*/ 0 h 215"/>
                <a:gd name="T6" fmla="*/ 0 w 246"/>
                <a:gd name="T7" fmla="*/ 157 h 215"/>
                <a:gd name="T8" fmla="*/ 198 w 246"/>
                <a:gd name="T9" fmla="*/ 215 h 215"/>
                <a:gd name="T10" fmla="*/ 246 w 246"/>
                <a:gd name="T11" fmla="*/ 77 h 215"/>
              </a:gdLst>
              <a:ahLst/>
              <a:cxnLst>
                <a:cxn ang="0">
                  <a:pos x="T0" y="T1"/>
                </a:cxn>
                <a:cxn ang="0">
                  <a:pos x="T2" y="T3"/>
                </a:cxn>
                <a:cxn ang="0">
                  <a:pos x="T4" y="T5"/>
                </a:cxn>
                <a:cxn ang="0">
                  <a:pos x="T6" y="T7"/>
                </a:cxn>
                <a:cxn ang="0">
                  <a:pos x="T8" y="T9"/>
                </a:cxn>
                <a:cxn ang="0">
                  <a:pos x="T10" y="T11"/>
                </a:cxn>
              </a:cxnLst>
              <a:rect l="0" t="0" r="r" b="b"/>
              <a:pathLst>
                <a:path w="246" h="215">
                  <a:moveTo>
                    <a:pt x="246" y="77"/>
                  </a:moveTo>
                  <a:lnTo>
                    <a:pt x="246" y="77"/>
                  </a:lnTo>
                  <a:lnTo>
                    <a:pt x="55" y="0"/>
                  </a:lnTo>
                  <a:cubicBezTo>
                    <a:pt x="35" y="51"/>
                    <a:pt x="16" y="104"/>
                    <a:pt x="0" y="157"/>
                  </a:cubicBezTo>
                  <a:lnTo>
                    <a:pt x="198" y="215"/>
                  </a:lnTo>
                  <a:cubicBezTo>
                    <a:pt x="212" y="168"/>
                    <a:pt x="228" y="122"/>
                    <a:pt x="246" y="7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65" name="Freeform 169">
              <a:extLst>
                <a:ext uri="{FF2B5EF4-FFF2-40B4-BE49-F238E27FC236}">
                  <a16:creationId xmlns:a16="http://schemas.microsoft.com/office/drawing/2014/main" id="{F945DA0C-2D9F-74AB-14E4-3B6C242936F4}"/>
                </a:ext>
              </a:extLst>
            </p:cNvPr>
            <p:cNvSpPr>
              <a:spLocks/>
            </p:cNvSpPr>
            <p:nvPr/>
          </p:nvSpPr>
          <p:spPr bwMode="auto">
            <a:xfrm>
              <a:off x="3387288" y="4215220"/>
              <a:ext cx="344900" cy="286607"/>
            </a:xfrm>
            <a:custGeom>
              <a:avLst/>
              <a:gdLst>
                <a:gd name="T0" fmla="*/ 236 w 236"/>
                <a:gd name="T1" fmla="*/ 58 h 196"/>
                <a:gd name="T2" fmla="*/ 236 w 236"/>
                <a:gd name="T3" fmla="*/ 58 h 196"/>
                <a:gd name="T4" fmla="*/ 38 w 236"/>
                <a:gd name="T5" fmla="*/ 0 h 196"/>
                <a:gd name="T6" fmla="*/ 0 w 236"/>
                <a:gd name="T7" fmla="*/ 157 h 196"/>
                <a:gd name="T8" fmla="*/ 202 w 236"/>
                <a:gd name="T9" fmla="*/ 196 h 196"/>
                <a:gd name="T10" fmla="*/ 236 w 236"/>
                <a:gd name="T11" fmla="*/ 58 h 196"/>
              </a:gdLst>
              <a:ahLst/>
              <a:cxnLst>
                <a:cxn ang="0">
                  <a:pos x="T0" y="T1"/>
                </a:cxn>
                <a:cxn ang="0">
                  <a:pos x="T2" y="T3"/>
                </a:cxn>
                <a:cxn ang="0">
                  <a:pos x="T4" y="T5"/>
                </a:cxn>
                <a:cxn ang="0">
                  <a:pos x="T6" y="T7"/>
                </a:cxn>
                <a:cxn ang="0">
                  <a:pos x="T8" y="T9"/>
                </a:cxn>
                <a:cxn ang="0">
                  <a:pos x="T10" y="T11"/>
                </a:cxn>
              </a:cxnLst>
              <a:rect l="0" t="0" r="r" b="b"/>
              <a:pathLst>
                <a:path w="236" h="196">
                  <a:moveTo>
                    <a:pt x="236" y="58"/>
                  </a:moveTo>
                  <a:lnTo>
                    <a:pt x="236" y="58"/>
                  </a:lnTo>
                  <a:lnTo>
                    <a:pt x="38" y="0"/>
                  </a:lnTo>
                  <a:cubicBezTo>
                    <a:pt x="23" y="52"/>
                    <a:pt x="11" y="104"/>
                    <a:pt x="0" y="157"/>
                  </a:cubicBezTo>
                  <a:lnTo>
                    <a:pt x="202" y="196"/>
                  </a:lnTo>
                  <a:cubicBezTo>
                    <a:pt x="211" y="149"/>
                    <a:pt x="222" y="103"/>
                    <a:pt x="236" y="5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66" name="Freeform 171">
              <a:extLst>
                <a:ext uri="{FF2B5EF4-FFF2-40B4-BE49-F238E27FC236}">
                  <a16:creationId xmlns:a16="http://schemas.microsoft.com/office/drawing/2014/main" id="{D6F0AEE2-5E87-F5E1-CEF7-1A519E2DEC3A}"/>
                </a:ext>
              </a:extLst>
            </p:cNvPr>
            <p:cNvSpPr>
              <a:spLocks/>
            </p:cNvSpPr>
            <p:nvPr/>
          </p:nvSpPr>
          <p:spPr bwMode="auto">
            <a:xfrm>
              <a:off x="3358142" y="4445964"/>
              <a:ext cx="323041" cy="242888"/>
            </a:xfrm>
            <a:custGeom>
              <a:avLst/>
              <a:gdLst>
                <a:gd name="T0" fmla="*/ 21 w 223"/>
                <a:gd name="T1" fmla="*/ 0 h 167"/>
                <a:gd name="T2" fmla="*/ 21 w 223"/>
                <a:gd name="T3" fmla="*/ 0 h 167"/>
                <a:gd name="T4" fmla="*/ 0 w 223"/>
                <a:gd name="T5" fmla="*/ 145 h 167"/>
                <a:gd name="T6" fmla="*/ 204 w 223"/>
                <a:gd name="T7" fmla="*/ 167 h 167"/>
                <a:gd name="T8" fmla="*/ 223 w 223"/>
                <a:gd name="T9" fmla="*/ 39 h 167"/>
                <a:gd name="T10" fmla="*/ 21 w 223"/>
                <a:gd name="T11" fmla="*/ 0 h 167"/>
              </a:gdLst>
              <a:ahLst/>
              <a:cxnLst>
                <a:cxn ang="0">
                  <a:pos x="T0" y="T1"/>
                </a:cxn>
                <a:cxn ang="0">
                  <a:pos x="T2" y="T3"/>
                </a:cxn>
                <a:cxn ang="0">
                  <a:pos x="T4" y="T5"/>
                </a:cxn>
                <a:cxn ang="0">
                  <a:pos x="T6" y="T7"/>
                </a:cxn>
                <a:cxn ang="0">
                  <a:pos x="T8" y="T9"/>
                </a:cxn>
                <a:cxn ang="0">
                  <a:pos x="T10" y="T11"/>
                </a:cxn>
              </a:cxnLst>
              <a:rect l="0" t="0" r="r" b="b"/>
              <a:pathLst>
                <a:path w="223" h="167">
                  <a:moveTo>
                    <a:pt x="21" y="0"/>
                  </a:moveTo>
                  <a:lnTo>
                    <a:pt x="21" y="0"/>
                  </a:lnTo>
                  <a:cubicBezTo>
                    <a:pt x="12" y="48"/>
                    <a:pt x="5" y="96"/>
                    <a:pt x="0" y="145"/>
                  </a:cubicBezTo>
                  <a:lnTo>
                    <a:pt x="204" y="167"/>
                  </a:lnTo>
                  <a:cubicBezTo>
                    <a:pt x="209" y="124"/>
                    <a:pt x="215" y="81"/>
                    <a:pt x="223" y="39"/>
                  </a:cubicBezTo>
                  <a:lnTo>
                    <a:pt x="21" y="0"/>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67" name="Freeform 173">
              <a:extLst>
                <a:ext uri="{FF2B5EF4-FFF2-40B4-BE49-F238E27FC236}">
                  <a16:creationId xmlns:a16="http://schemas.microsoft.com/office/drawing/2014/main" id="{28B084E2-0EB3-D2E9-E2FB-35480A550039}"/>
                </a:ext>
              </a:extLst>
            </p:cNvPr>
            <p:cNvSpPr>
              <a:spLocks/>
            </p:cNvSpPr>
            <p:nvPr/>
          </p:nvSpPr>
          <p:spPr bwMode="auto">
            <a:xfrm>
              <a:off x="3894924" y="3180520"/>
              <a:ext cx="366761" cy="361903"/>
            </a:xfrm>
            <a:custGeom>
              <a:avLst/>
              <a:gdLst>
                <a:gd name="T0" fmla="*/ 252 w 252"/>
                <a:gd name="T1" fmla="*/ 143 h 247"/>
                <a:gd name="T2" fmla="*/ 252 w 252"/>
                <a:gd name="T3" fmla="*/ 143 h 247"/>
                <a:gd name="T4" fmla="*/ 105 w 252"/>
                <a:gd name="T5" fmla="*/ 0 h 247"/>
                <a:gd name="T6" fmla="*/ 0 w 252"/>
                <a:gd name="T7" fmla="*/ 118 h 247"/>
                <a:gd name="T8" fmla="*/ 160 w 252"/>
                <a:gd name="T9" fmla="*/ 247 h 247"/>
                <a:gd name="T10" fmla="*/ 252 w 252"/>
                <a:gd name="T11" fmla="*/ 143 h 247"/>
              </a:gdLst>
              <a:ahLst/>
              <a:cxnLst>
                <a:cxn ang="0">
                  <a:pos x="T0" y="T1"/>
                </a:cxn>
                <a:cxn ang="0">
                  <a:pos x="T2" y="T3"/>
                </a:cxn>
                <a:cxn ang="0">
                  <a:pos x="T4" y="T5"/>
                </a:cxn>
                <a:cxn ang="0">
                  <a:pos x="T6" y="T7"/>
                </a:cxn>
                <a:cxn ang="0">
                  <a:pos x="T8" y="T9"/>
                </a:cxn>
                <a:cxn ang="0">
                  <a:pos x="T10" y="T11"/>
                </a:cxn>
              </a:cxnLst>
              <a:rect l="0" t="0" r="r" b="b"/>
              <a:pathLst>
                <a:path w="252" h="247">
                  <a:moveTo>
                    <a:pt x="252" y="143"/>
                  </a:moveTo>
                  <a:lnTo>
                    <a:pt x="252" y="143"/>
                  </a:lnTo>
                  <a:lnTo>
                    <a:pt x="105" y="0"/>
                  </a:lnTo>
                  <a:cubicBezTo>
                    <a:pt x="68" y="38"/>
                    <a:pt x="33" y="77"/>
                    <a:pt x="0" y="118"/>
                  </a:cubicBezTo>
                  <a:lnTo>
                    <a:pt x="160" y="247"/>
                  </a:lnTo>
                  <a:cubicBezTo>
                    <a:pt x="189" y="211"/>
                    <a:pt x="220" y="176"/>
                    <a:pt x="252" y="14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68" name="Freeform 175">
              <a:extLst>
                <a:ext uri="{FF2B5EF4-FFF2-40B4-BE49-F238E27FC236}">
                  <a16:creationId xmlns:a16="http://schemas.microsoft.com/office/drawing/2014/main" id="{DFE5AE75-B7BE-7323-7054-30619DA58DC4}"/>
                </a:ext>
              </a:extLst>
            </p:cNvPr>
            <p:cNvSpPr>
              <a:spLocks/>
            </p:cNvSpPr>
            <p:nvPr/>
          </p:nvSpPr>
          <p:spPr bwMode="auto">
            <a:xfrm>
              <a:off x="3754049" y="3352970"/>
              <a:ext cx="374047" cy="361903"/>
            </a:xfrm>
            <a:custGeom>
              <a:avLst/>
              <a:gdLst>
                <a:gd name="T0" fmla="*/ 257 w 257"/>
                <a:gd name="T1" fmla="*/ 129 h 246"/>
                <a:gd name="T2" fmla="*/ 257 w 257"/>
                <a:gd name="T3" fmla="*/ 129 h 246"/>
                <a:gd name="T4" fmla="*/ 97 w 257"/>
                <a:gd name="T5" fmla="*/ 0 h 246"/>
                <a:gd name="T6" fmla="*/ 0 w 257"/>
                <a:gd name="T7" fmla="*/ 133 h 246"/>
                <a:gd name="T8" fmla="*/ 171 w 257"/>
                <a:gd name="T9" fmla="*/ 246 h 246"/>
                <a:gd name="T10" fmla="*/ 257 w 257"/>
                <a:gd name="T11" fmla="*/ 129 h 246"/>
              </a:gdLst>
              <a:ahLst/>
              <a:cxnLst>
                <a:cxn ang="0">
                  <a:pos x="T0" y="T1"/>
                </a:cxn>
                <a:cxn ang="0">
                  <a:pos x="T2" y="T3"/>
                </a:cxn>
                <a:cxn ang="0">
                  <a:pos x="T4" y="T5"/>
                </a:cxn>
                <a:cxn ang="0">
                  <a:pos x="T6" y="T7"/>
                </a:cxn>
                <a:cxn ang="0">
                  <a:pos x="T8" y="T9"/>
                </a:cxn>
                <a:cxn ang="0">
                  <a:pos x="T10" y="T11"/>
                </a:cxn>
              </a:cxnLst>
              <a:rect l="0" t="0" r="r" b="b"/>
              <a:pathLst>
                <a:path w="257" h="246">
                  <a:moveTo>
                    <a:pt x="257" y="129"/>
                  </a:moveTo>
                  <a:lnTo>
                    <a:pt x="257" y="129"/>
                  </a:lnTo>
                  <a:lnTo>
                    <a:pt x="97" y="0"/>
                  </a:lnTo>
                  <a:cubicBezTo>
                    <a:pt x="62" y="43"/>
                    <a:pt x="30" y="87"/>
                    <a:pt x="0" y="133"/>
                  </a:cubicBezTo>
                  <a:lnTo>
                    <a:pt x="171" y="246"/>
                  </a:lnTo>
                  <a:cubicBezTo>
                    <a:pt x="198" y="206"/>
                    <a:pt x="226" y="167"/>
                    <a:pt x="257" y="129"/>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69" name="Freeform 177">
              <a:extLst>
                <a:ext uri="{FF2B5EF4-FFF2-40B4-BE49-F238E27FC236}">
                  <a16:creationId xmlns:a16="http://schemas.microsoft.com/office/drawing/2014/main" id="{FF8D737F-881A-20BC-07D9-57D41A961B62}"/>
                </a:ext>
              </a:extLst>
            </p:cNvPr>
            <p:cNvSpPr>
              <a:spLocks/>
            </p:cNvSpPr>
            <p:nvPr/>
          </p:nvSpPr>
          <p:spPr bwMode="auto">
            <a:xfrm>
              <a:off x="4047942" y="3015356"/>
              <a:ext cx="371619" cy="376476"/>
            </a:xfrm>
            <a:custGeom>
              <a:avLst/>
              <a:gdLst>
                <a:gd name="T0" fmla="*/ 254 w 254"/>
                <a:gd name="T1" fmla="*/ 157 h 257"/>
                <a:gd name="T2" fmla="*/ 254 w 254"/>
                <a:gd name="T3" fmla="*/ 157 h 257"/>
                <a:gd name="T4" fmla="*/ 121 w 254"/>
                <a:gd name="T5" fmla="*/ 0 h 257"/>
                <a:gd name="T6" fmla="*/ 0 w 254"/>
                <a:gd name="T7" fmla="*/ 114 h 257"/>
                <a:gd name="T8" fmla="*/ 147 w 254"/>
                <a:gd name="T9" fmla="*/ 257 h 257"/>
                <a:gd name="T10" fmla="*/ 254 w 254"/>
                <a:gd name="T11" fmla="*/ 157 h 257"/>
              </a:gdLst>
              <a:ahLst/>
              <a:cxnLst>
                <a:cxn ang="0">
                  <a:pos x="T0" y="T1"/>
                </a:cxn>
                <a:cxn ang="0">
                  <a:pos x="T2" y="T3"/>
                </a:cxn>
                <a:cxn ang="0">
                  <a:pos x="T4" y="T5"/>
                </a:cxn>
                <a:cxn ang="0">
                  <a:pos x="T6" y="T7"/>
                </a:cxn>
                <a:cxn ang="0">
                  <a:pos x="T8" y="T9"/>
                </a:cxn>
                <a:cxn ang="0">
                  <a:pos x="T10" y="T11"/>
                </a:cxn>
              </a:cxnLst>
              <a:rect l="0" t="0" r="r" b="b"/>
              <a:pathLst>
                <a:path w="254" h="257">
                  <a:moveTo>
                    <a:pt x="254" y="157"/>
                  </a:moveTo>
                  <a:lnTo>
                    <a:pt x="254" y="157"/>
                  </a:lnTo>
                  <a:lnTo>
                    <a:pt x="121" y="0"/>
                  </a:lnTo>
                  <a:cubicBezTo>
                    <a:pt x="79" y="36"/>
                    <a:pt x="38" y="74"/>
                    <a:pt x="0" y="114"/>
                  </a:cubicBezTo>
                  <a:lnTo>
                    <a:pt x="147" y="257"/>
                  </a:lnTo>
                  <a:cubicBezTo>
                    <a:pt x="181" y="222"/>
                    <a:pt x="217" y="189"/>
                    <a:pt x="254" y="15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70" name="Freeform 179">
              <a:extLst>
                <a:ext uri="{FF2B5EF4-FFF2-40B4-BE49-F238E27FC236}">
                  <a16:creationId xmlns:a16="http://schemas.microsoft.com/office/drawing/2014/main" id="{3E4EDBC4-4DF4-85C0-1709-339B68B6932B}"/>
                </a:ext>
              </a:extLst>
            </p:cNvPr>
            <p:cNvSpPr>
              <a:spLocks/>
            </p:cNvSpPr>
            <p:nvPr/>
          </p:nvSpPr>
          <p:spPr bwMode="auto">
            <a:xfrm>
              <a:off x="2957378" y="3821743"/>
              <a:ext cx="349758" cy="291465"/>
            </a:xfrm>
            <a:custGeom>
              <a:avLst/>
              <a:gdLst>
                <a:gd name="T0" fmla="*/ 240 w 240"/>
                <a:gd name="T1" fmla="*/ 75 h 199"/>
                <a:gd name="T2" fmla="*/ 240 w 240"/>
                <a:gd name="T3" fmla="*/ 75 h 199"/>
                <a:gd name="T4" fmla="*/ 49 w 240"/>
                <a:gd name="T5" fmla="*/ 0 h 199"/>
                <a:gd name="T6" fmla="*/ 0 w 240"/>
                <a:gd name="T7" fmla="*/ 138 h 199"/>
                <a:gd name="T8" fmla="*/ 197 w 240"/>
                <a:gd name="T9" fmla="*/ 199 h 199"/>
                <a:gd name="T10" fmla="*/ 240 w 240"/>
                <a:gd name="T11" fmla="*/ 75 h 199"/>
              </a:gdLst>
              <a:ahLst/>
              <a:cxnLst>
                <a:cxn ang="0">
                  <a:pos x="T0" y="T1"/>
                </a:cxn>
                <a:cxn ang="0">
                  <a:pos x="T2" y="T3"/>
                </a:cxn>
                <a:cxn ang="0">
                  <a:pos x="T4" y="T5"/>
                </a:cxn>
                <a:cxn ang="0">
                  <a:pos x="T6" y="T7"/>
                </a:cxn>
                <a:cxn ang="0">
                  <a:pos x="T8" y="T9"/>
                </a:cxn>
                <a:cxn ang="0">
                  <a:pos x="T10" y="T11"/>
                </a:cxn>
              </a:cxnLst>
              <a:rect l="0" t="0" r="r" b="b"/>
              <a:pathLst>
                <a:path w="240" h="199">
                  <a:moveTo>
                    <a:pt x="240" y="75"/>
                  </a:moveTo>
                  <a:lnTo>
                    <a:pt x="240" y="75"/>
                  </a:lnTo>
                  <a:lnTo>
                    <a:pt x="49" y="0"/>
                  </a:lnTo>
                  <a:cubicBezTo>
                    <a:pt x="31" y="46"/>
                    <a:pt x="15" y="92"/>
                    <a:pt x="0" y="138"/>
                  </a:cubicBezTo>
                  <a:lnTo>
                    <a:pt x="197" y="199"/>
                  </a:lnTo>
                  <a:cubicBezTo>
                    <a:pt x="210" y="157"/>
                    <a:pt x="224" y="116"/>
                    <a:pt x="240" y="7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71" name="Freeform 181">
              <a:extLst>
                <a:ext uri="{FF2B5EF4-FFF2-40B4-BE49-F238E27FC236}">
                  <a16:creationId xmlns:a16="http://schemas.microsoft.com/office/drawing/2014/main" id="{9A763C25-BC03-5B38-ED85-78FD5DDCE6EC}"/>
                </a:ext>
              </a:extLst>
            </p:cNvPr>
            <p:cNvSpPr>
              <a:spLocks/>
            </p:cNvSpPr>
            <p:nvPr/>
          </p:nvSpPr>
          <p:spPr bwMode="auto">
            <a:xfrm>
              <a:off x="3737046" y="2617021"/>
              <a:ext cx="344900" cy="354616"/>
            </a:xfrm>
            <a:custGeom>
              <a:avLst/>
              <a:gdLst>
                <a:gd name="T0" fmla="*/ 236 w 236"/>
                <a:gd name="T1" fmla="*/ 157 h 242"/>
                <a:gd name="T2" fmla="*/ 236 w 236"/>
                <a:gd name="T3" fmla="*/ 157 h 242"/>
                <a:gd name="T4" fmla="*/ 104 w 236"/>
                <a:gd name="T5" fmla="*/ 0 h 242"/>
                <a:gd name="T6" fmla="*/ 0 w 236"/>
                <a:gd name="T7" fmla="*/ 94 h 242"/>
                <a:gd name="T8" fmla="*/ 143 w 236"/>
                <a:gd name="T9" fmla="*/ 242 h 242"/>
                <a:gd name="T10" fmla="*/ 236 w 236"/>
                <a:gd name="T11" fmla="*/ 157 h 242"/>
              </a:gdLst>
              <a:ahLst/>
              <a:cxnLst>
                <a:cxn ang="0">
                  <a:pos x="T0" y="T1"/>
                </a:cxn>
                <a:cxn ang="0">
                  <a:pos x="T2" y="T3"/>
                </a:cxn>
                <a:cxn ang="0">
                  <a:pos x="T4" y="T5"/>
                </a:cxn>
                <a:cxn ang="0">
                  <a:pos x="T6" y="T7"/>
                </a:cxn>
                <a:cxn ang="0">
                  <a:pos x="T8" y="T9"/>
                </a:cxn>
                <a:cxn ang="0">
                  <a:pos x="T10" y="T11"/>
                </a:cxn>
              </a:cxnLst>
              <a:rect l="0" t="0" r="r" b="b"/>
              <a:pathLst>
                <a:path w="236" h="242">
                  <a:moveTo>
                    <a:pt x="236" y="157"/>
                  </a:moveTo>
                  <a:lnTo>
                    <a:pt x="236" y="157"/>
                  </a:lnTo>
                  <a:lnTo>
                    <a:pt x="104" y="0"/>
                  </a:lnTo>
                  <a:cubicBezTo>
                    <a:pt x="68" y="31"/>
                    <a:pt x="34" y="62"/>
                    <a:pt x="0" y="94"/>
                  </a:cubicBezTo>
                  <a:lnTo>
                    <a:pt x="143" y="242"/>
                  </a:lnTo>
                  <a:cubicBezTo>
                    <a:pt x="173" y="213"/>
                    <a:pt x="204" y="184"/>
                    <a:pt x="236" y="15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72" name="Freeform 183">
              <a:extLst>
                <a:ext uri="{FF2B5EF4-FFF2-40B4-BE49-F238E27FC236}">
                  <a16:creationId xmlns:a16="http://schemas.microsoft.com/office/drawing/2014/main" id="{DF3BAD52-E036-E2C8-86B1-2ECCB94C2740}"/>
                </a:ext>
              </a:extLst>
            </p:cNvPr>
            <p:cNvSpPr>
              <a:spLocks/>
            </p:cNvSpPr>
            <p:nvPr/>
          </p:nvSpPr>
          <p:spPr bwMode="auto">
            <a:xfrm>
              <a:off x="3027815" y="3622575"/>
              <a:ext cx="359473" cy="308468"/>
            </a:xfrm>
            <a:custGeom>
              <a:avLst/>
              <a:gdLst>
                <a:gd name="T0" fmla="*/ 245 w 245"/>
                <a:gd name="T1" fmla="*/ 88 h 211"/>
                <a:gd name="T2" fmla="*/ 245 w 245"/>
                <a:gd name="T3" fmla="*/ 88 h 211"/>
                <a:gd name="T4" fmla="*/ 59 w 245"/>
                <a:gd name="T5" fmla="*/ 0 h 211"/>
                <a:gd name="T6" fmla="*/ 0 w 245"/>
                <a:gd name="T7" fmla="*/ 136 h 211"/>
                <a:gd name="T8" fmla="*/ 191 w 245"/>
                <a:gd name="T9" fmla="*/ 211 h 211"/>
                <a:gd name="T10" fmla="*/ 245 w 245"/>
                <a:gd name="T11" fmla="*/ 88 h 211"/>
              </a:gdLst>
              <a:ahLst/>
              <a:cxnLst>
                <a:cxn ang="0">
                  <a:pos x="T0" y="T1"/>
                </a:cxn>
                <a:cxn ang="0">
                  <a:pos x="T2" y="T3"/>
                </a:cxn>
                <a:cxn ang="0">
                  <a:pos x="T4" y="T5"/>
                </a:cxn>
                <a:cxn ang="0">
                  <a:pos x="T6" y="T7"/>
                </a:cxn>
                <a:cxn ang="0">
                  <a:pos x="T8" y="T9"/>
                </a:cxn>
                <a:cxn ang="0">
                  <a:pos x="T10" y="T11"/>
                </a:cxn>
              </a:cxnLst>
              <a:rect l="0" t="0" r="r" b="b"/>
              <a:pathLst>
                <a:path w="245" h="211">
                  <a:moveTo>
                    <a:pt x="245" y="88"/>
                  </a:moveTo>
                  <a:lnTo>
                    <a:pt x="245" y="88"/>
                  </a:lnTo>
                  <a:lnTo>
                    <a:pt x="59" y="0"/>
                  </a:lnTo>
                  <a:cubicBezTo>
                    <a:pt x="38" y="44"/>
                    <a:pt x="18" y="90"/>
                    <a:pt x="0" y="136"/>
                  </a:cubicBezTo>
                  <a:lnTo>
                    <a:pt x="191" y="211"/>
                  </a:lnTo>
                  <a:cubicBezTo>
                    <a:pt x="208" y="169"/>
                    <a:pt x="226" y="128"/>
                    <a:pt x="245" y="8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73" name="Freeform 185">
              <a:extLst>
                <a:ext uri="{FF2B5EF4-FFF2-40B4-BE49-F238E27FC236}">
                  <a16:creationId xmlns:a16="http://schemas.microsoft.com/office/drawing/2014/main" id="{A980FFDA-AE27-09EC-6F0D-6B80A29588D5}"/>
                </a:ext>
              </a:extLst>
            </p:cNvPr>
            <p:cNvSpPr>
              <a:spLocks/>
            </p:cNvSpPr>
            <p:nvPr/>
          </p:nvSpPr>
          <p:spPr bwMode="auto">
            <a:xfrm>
              <a:off x="2903943" y="4023340"/>
              <a:ext cx="340042" cy="272034"/>
            </a:xfrm>
            <a:custGeom>
              <a:avLst/>
              <a:gdLst>
                <a:gd name="T0" fmla="*/ 234 w 234"/>
                <a:gd name="T1" fmla="*/ 61 h 185"/>
                <a:gd name="T2" fmla="*/ 234 w 234"/>
                <a:gd name="T3" fmla="*/ 61 h 185"/>
                <a:gd name="T4" fmla="*/ 37 w 234"/>
                <a:gd name="T5" fmla="*/ 0 h 185"/>
                <a:gd name="T6" fmla="*/ 0 w 234"/>
                <a:gd name="T7" fmla="*/ 137 h 185"/>
                <a:gd name="T8" fmla="*/ 200 w 234"/>
                <a:gd name="T9" fmla="*/ 185 h 185"/>
                <a:gd name="T10" fmla="*/ 234 w 234"/>
                <a:gd name="T11" fmla="*/ 61 h 185"/>
              </a:gdLst>
              <a:ahLst/>
              <a:cxnLst>
                <a:cxn ang="0">
                  <a:pos x="T0" y="T1"/>
                </a:cxn>
                <a:cxn ang="0">
                  <a:pos x="T2" y="T3"/>
                </a:cxn>
                <a:cxn ang="0">
                  <a:pos x="T4" y="T5"/>
                </a:cxn>
                <a:cxn ang="0">
                  <a:pos x="T6" y="T7"/>
                </a:cxn>
                <a:cxn ang="0">
                  <a:pos x="T8" y="T9"/>
                </a:cxn>
                <a:cxn ang="0">
                  <a:pos x="T10" y="T11"/>
                </a:cxn>
              </a:cxnLst>
              <a:rect l="0" t="0" r="r" b="b"/>
              <a:pathLst>
                <a:path w="234" h="185">
                  <a:moveTo>
                    <a:pt x="234" y="61"/>
                  </a:moveTo>
                  <a:lnTo>
                    <a:pt x="234" y="61"/>
                  </a:lnTo>
                  <a:lnTo>
                    <a:pt x="37" y="0"/>
                  </a:lnTo>
                  <a:cubicBezTo>
                    <a:pt x="23" y="45"/>
                    <a:pt x="11" y="91"/>
                    <a:pt x="0" y="137"/>
                  </a:cubicBezTo>
                  <a:lnTo>
                    <a:pt x="200" y="185"/>
                  </a:lnTo>
                  <a:cubicBezTo>
                    <a:pt x="210" y="143"/>
                    <a:pt x="221" y="102"/>
                    <a:pt x="234" y="61"/>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74" name="Freeform 187">
              <a:extLst>
                <a:ext uri="{FF2B5EF4-FFF2-40B4-BE49-F238E27FC236}">
                  <a16:creationId xmlns:a16="http://schemas.microsoft.com/office/drawing/2014/main" id="{C7D622D2-AD9C-9A2E-9B5C-5EA04994FEAC}"/>
                </a:ext>
              </a:extLst>
            </p:cNvPr>
            <p:cNvSpPr>
              <a:spLocks/>
            </p:cNvSpPr>
            <p:nvPr/>
          </p:nvSpPr>
          <p:spPr bwMode="auto">
            <a:xfrm>
              <a:off x="3115254" y="3428265"/>
              <a:ext cx="361903" cy="323041"/>
            </a:xfrm>
            <a:custGeom>
              <a:avLst/>
              <a:gdLst>
                <a:gd name="T0" fmla="*/ 249 w 249"/>
                <a:gd name="T1" fmla="*/ 102 h 222"/>
                <a:gd name="T2" fmla="*/ 249 w 249"/>
                <a:gd name="T3" fmla="*/ 102 h 222"/>
                <a:gd name="T4" fmla="*/ 70 w 249"/>
                <a:gd name="T5" fmla="*/ 0 h 222"/>
                <a:gd name="T6" fmla="*/ 0 w 249"/>
                <a:gd name="T7" fmla="*/ 134 h 222"/>
                <a:gd name="T8" fmla="*/ 186 w 249"/>
                <a:gd name="T9" fmla="*/ 222 h 222"/>
                <a:gd name="T10" fmla="*/ 249 w 249"/>
                <a:gd name="T11" fmla="*/ 102 h 222"/>
              </a:gdLst>
              <a:ahLst/>
              <a:cxnLst>
                <a:cxn ang="0">
                  <a:pos x="T0" y="T1"/>
                </a:cxn>
                <a:cxn ang="0">
                  <a:pos x="T2" y="T3"/>
                </a:cxn>
                <a:cxn ang="0">
                  <a:pos x="T4" y="T5"/>
                </a:cxn>
                <a:cxn ang="0">
                  <a:pos x="T6" y="T7"/>
                </a:cxn>
                <a:cxn ang="0">
                  <a:pos x="T8" y="T9"/>
                </a:cxn>
                <a:cxn ang="0">
                  <a:pos x="T10" y="T11"/>
                </a:cxn>
              </a:cxnLst>
              <a:rect l="0" t="0" r="r" b="b"/>
              <a:pathLst>
                <a:path w="249" h="222">
                  <a:moveTo>
                    <a:pt x="249" y="102"/>
                  </a:moveTo>
                  <a:lnTo>
                    <a:pt x="249" y="102"/>
                  </a:lnTo>
                  <a:lnTo>
                    <a:pt x="70" y="0"/>
                  </a:lnTo>
                  <a:cubicBezTo>
                    <a:pt x="45" y="44"/>
                    <a:pt x="22" y="88"/>
                    <a:pt x="0" y="134"/>
                  </a:cubicBezTo>
                  <a:lnTo>
                    <a:pt x="186" y="222"/>
                  </a:lnTo>
                  <a:cubicBezTo>
                    <a:pt x="205" y="181"/>
                    <a:pt x="226" y="141"/>
                    <a:pt x="249" y="102"/>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75" name="Freeform 189">
              <a:extLst>
                <a:ext uri="{FF2B5EF4-FFF2-40B4-BE49-F238E27FC236}">
                  <a16:creationId xmlns:a16="http://schemas.microsoft.com/office/drawing/2014/main" id="{EE522A08-872F-504C-F782-B8C69A51580E}"/>
                </a:ext>
              </a:extLst>
            </p:cNvPr>
            <p:cNvSpPr>
              <a:spLocks/>
            </p:cNvSpPr>
            <p:nvPr/>
          </p:nvSpPr>
          <p:spPr bwMode="auto">
            <a:xfrm>
              <a:off x="3460155" y="2903628"/>
              <a:ext cx="359473" cy="347330"/>
            </a:xfrm>
            <a:custGeom>
              <a:avLst/>
              <a:gdLst>
                <a:gd name="T0" fmla="*/ 247 w 247"/>
                <a:gd name="T1" fmla="*/ 137 h 237"/>
                <a:gd name="T2" fmla="*/ 247 w 247"/>
                <a:gd name="T3" fmla="*/ 137 h 237"/>
                <a:gd name="T4" fmla="*/ 94 w 247"/>
                <a:gd name="T5" fmla="*/ 0 h 237"/>
                <a:gd name="T6" fmla="*/ 0 w 247"/>
                <a:gd name="T7" fmla="*/ 111 h 237"/>
                <a:gd name="T8" fmla="*/ 162 w 247"/>
                <a:gd name="T9" fmla="*/ 237 h 237"/>
                <a:gd name="T10" fmla="*/ 247 w 247"/>
                <a:gd name="T11" fmla="*/ 137 h 237"/>
              </a:gdLst>
              <a:ahLst/>
              <a:cxnLst>
                <a:cxn ang="0">
                  <a:pos x="T0" y="T1"/>
                </a:cxn>
                <a:cxn ang="0">
                  <a:pos x="T2" y="T3"/>
                </a:cxn>
                <a:cxn ang="0">
                  <a:pos x="T4" y="T5"/>
                </a:cxn>
                <a:cxn ang="0">
                  <a:pos x="T6" y="T7"/>
                </a:cxn>
                <a:cxn ang="0">
                  <a:pos x="T8" y="T9"/>
                </a:cxn>
                <a:cxn ang="0">
                  <a:pos x="T10" y="T11"/>
                </a:cxn>
              </a:cxnLst>
              <a:rect l="0" t="0" r="r" b="b"/>
              <a:pathLst>
                <a:path w="247" h="237">
                  <a:moveTo>
                    <a:pt x="247" y="137"/>
                  </a:moveTo>
                  <a:lnTo>
                    <a:pt x="247" y="137"/>
                  </a:lnTo>
                  <a:lnTo>
                    <a:pt x="94" y="0"/>
                  </a:lnTo>
                  <a:cubicBezTo>
                    <a:pt x="61" y="36"/>
                    <a:pt x="30" y="73"/>
                    <a:pt x="0" y="111"/>
                  </a:cubicBezTo>
                  <a:lnTo>
                    <a:pt x="162" y="237"/>
                  </a:lnTo>
                  <a:cubicBezTo>
                    <a:pt x="189" y="203"/>
                    <a:pt x="217" y="169"/>
                    <a:pt x="247" y="13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76" name="Freeform 191">
              <a:extLst>
                <a:ext uri="{FF2B5EF4-FFF2-40B4-BE49-F238E27FC236}">
                  <a16:creationId xmlns:a16="http://schemas.microsoft.com/office/drawing/2014/main" id="{BA9383DE-7437-4531-C0D4-0F8D41FED624}"/>
                </a:ext>
              </a:extLst>
            </p:cNvPr>
            <p:cNvSpPr>
              <a:spLocks/>
            </p:cNvSpPr>
            <p:nvPr/>
          </p:nvSpPr>
          <p:spPr bwMode="auto">
            <a:xfrm>
              <a:off x="3596171" y="2753038"/>
              <a:ext cx="349758" cy="349758"/>
            </a:xfrm>
            <a:custGeom>
              <a:avLst/>
              <a:gdLst>
                <a:gd name="T0" fmla="*/ 240 w 240"/>
                <a:gd name="T1" fmla="*/ 148 h 239"/>
                <a:gd name="T2" fmla="*/ 240 w 240"/>
                <a:gd name="T3" fmla="*/ 148 h 239"/>
                <a:gd name="T4" fmla="*/ 97 w 240"/>
                <a:gd name="T5" fmla="*/ 0 h 239"/>
                <a:gd name="T6" fmla="*/ 0 w 240"/>
                <a:gd name="T7" fmla="*/ 102 h 239"/>
                <a:gd name="T8" fmla="*/ 153 w 240"/>
                <a:gd name="T9" fmla="*/ 239 h 239"/>
                <a:gd name="T10" fmla="*/ 240 w 240"/>
                <a:gd name="T11" fmla="*/ 148 h 239"/>
              </a:gdLst>
              <a:ahLst/>
              <a:cxnLst>
                <a:cxn ang="0">
                  <a:pos x="T0" y="T1"/>
                </a:cxn>
                <a:cxn ang="0">
                  <a:pos x="T2" y="T3"/>
                </a:cxn>
                <a:cxn ang="0">
                  <a:pos x="T4" y="T5"/>
                </a:cxn>
                <a:cxn ang="0">
                  <a:pos x="T6" y="T7"/>
                </a:cxn>
                <a:cxn ang="0">
                  <a:pos x="T8" y="T9"/>
                </a:cxn>
                <a:cxn ang="0">
                  <a:pos x="T10" y="T11"/>
                </a:cxn>
              </a:cxnLst>
              <a:rect l="0" t="0" r="r" b="b"/>
              <a:pathLst>
                <a:path w="240" h="239">
                  <a:moveTo>
                    <a:pt x="240" y="148"/>
                  </a:moveTo>
                  <a:lnTo>
                    <a:pt x="240" y="148"/>
                  </a:lnTo>
                  <a:lnTo>
                    <a:pt x="97" y="0"/>
                  </a:lnTo>
                  <a:cubicBezTo>
                    <a:pt x="64" y="33"/>
                    <a:pt x="31" y="67"/>
                    <a:pt x="0" y="102"/>
                  </a:cubicBezTo>
                  <a:lnTo>
                    <a:pt x="153" y="239"/>
                  </a:lnTo>
                  <a:cubicBezTo>
                    <a:pt x="181" y="208"/>
                    <a:pt x="210" y="177"/>
                    <a:pt x="240" y="14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77" name="Freeform 193">
              <a:extLst>
                <a:ext uri="{FF2B5EF4-FFF2-40B4-BE49-F238E27FC236}">
                  <a16:creationId xmlns:a16="http://schemas.microsoft.com/office/drawing/2014/main" id="{BC9B6E73-5458-70F4-A9AD-A3F55164F56C}"/>
                </a:ext>
              </a:extLst>
            </p:cNvPr>
            <p:cNvSpPr>
              <a:spLocks/>
            </p:cNvSpPr>
            <p:nvPr/>
          </p:nvSpPr>
          <p:spPr bwMode="auto">
            <a:xfrm>
              <a:off x="3331425" y="3066363"/>
              <a:ext cx="364331" cy="342472"/>
            </a:xfrm>
            <a:custGeom>
              <a:avLst/>
              <a:gdLst>
                <a:gd name="T0" fmla="*/ 249 w 249"/>
                <a:gd name="T1" fmla="*/ 126 h 234"/>
                <a:gd name="T2" fmla="*/ 249 w 249"/>
                <a:gd name="T3" fmla="*/ 126 h 234"/>
                <a:gd name="T4" fmla="*/ 87 w 249"/>
                <a:gd name="T5" fmla="*/ 0 h 234"/>
                <a:gd name="T6" fmla="*/ 0 w 249"/>
                <a:gd name="T7" fmla="*/ 120 h 234"/>
                <a:gd name="T8" fmla="*/ 171 w 249"/>
                <a:gd name="T9" fmla="*/ 234 h 234"/>
                <a:gd name="T10" fmla="*/ 249 w 249"/>
                <a:gd name="T11" fmla="*/ 126 h 234"/>
              </a:gdLst>
              <a:ahLst/>
              <a:cxnLst>
                <a:cxn ang="0">
                  <a:pos x="T0" y="T1"/>
                </a:cxn>
                <a:cxn ang="0">
                  <a:pos x="T2" y="T3"/>
                </a:cxn>
                <a:cxn ang="0">
                  <a:pos x="T4" y="T5"/>
                </a:cxn>
                <a:cxn ang="0">
                  <a:pos x="T6" y="T7"/>
                </a:cxn>
                <a:cxn ang="0">
                  <a:pos x="T8" y="T9"/>
                </a:cxn>
                <a:cxn ang="0">
                  <a:pos x="T10" y="T11"/>
                </a:cxn>
              </a:cxnLst>
              <a:rect l="0" t="0" r="r" b="b"/>
              <a:pathLst>
                <a:path w="249" h="234">
                  <a:moveTo>
                    <a:pt x="249" y="126"/>
                  </a:moveTo>
                  <a:lnTo>
                    <a:pt x="249" y="126"/>
                  </a:lnTo>
                  <a:lnTo>
                    <a:pt x="87" y="0"/>
                  </a:lnTo>
                  <a:cubicBezTo>
                    <a:pt x="57" y="39"/>
                    <a:pt x="28" y="79"/>
                    <a:pt x="0" y="120"/>
                  </a:cubicBezTo>
                  <a:lnTo>
                    <a:pt x="171" y="234"/>
                  </a:lnTo>
                  <a:cubicBezTo>
                    <a:pt x="196" y="197"/>
                    <a:pt x="222" y="161"/>
                    <a:pt x="249" y="12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78" name="Freeform 195">
              <a:extLst>
                <a:ext uri="{FF2B5EF4-FFF2-40B4-BE49-F238E27FC236}">
                  <a16:creationId xmlns:a16="http://schemas.microsoft.com/office/drawing/2014/main" id="{D0176954-DC6E-02EA-7519-F6475A97CD04}"/>
                </a:ext>
              </a:extLst>
            </p:cNvPr>
            <p:cNvSpPr>
              <a:spLocks/>
            </p:cNvSpPr>
            <p:nvPr/>
          </p:nvSpPr>
          <p:spPr bwMode="auto">
            <a:xfrm>
              <a:off x="3217267" y="3241242"/>
              <a:ext cx="364331" cy="335185"/>
            </a:xfrm>
            <a:custGeom>
              <a:avLst/>
              <a:gdLst>
                <a:gd name="T0" fmla="*/ 250 w 250"/>
                <a:gd name="T1" fmla="*/ 114 h 229"/>
                <a:gd name="T2" fmla="*/ 250 w 250"/>
                <a:gd name="T3" fmla="*/ 114 h 229"/>
                <a:gd name="T4" fmla="*/ 79 w 250"/>
                <a:gd name="T5" fmla="*/ 0 h 229"/>
                <a:gd name="T6" fmla="*/ 0 w 250"/>
                <a:gd name="T7" fmla="*/ 128 h 229"/>
                <a:gd name="T8" fmla="*/ 179 w 250"/>
                <a:gd name="T9" fmla="*/ 229 h 229"/>
                <a:gd name="T10" fmla="*/ 250 w 250"/>
                <a:gd name="T11" fmla="*/ 114 h 229"/>
              </a:gdLst>
              <a:ahLst/>
              <a:cxnLst>
                <a:cxn ang="0">
                  <a:pos x="T0" y="T1"/>
                </a:cxn>
                <a:cxn ang="0">
                  <a:pos x="T2" y="T3"/>
                </a:cxn>
                <a:cxn ang="0">
                  <a:pos x="T4" y="T5"/>
                </a:cxn>
                <a:cxn ang="0">
                  <a:pos x="T6" y="T7"/>
                </a:cxn>
                <a:cxn ang="0">
                  <a:pos x="T8" y="T9"/>
                </a:cxn>
                <a:cxn ang="0">
                  <a:pos x="T10" y="T11"/>
                </a:cxn>
              </a:cxnLst>
              <a:rect l="0" t="0" r="r" b="b"/>
              <a:pathLst>
                <a:path w="250" h="229">
                  <a:moveTo>
                    <a:pt x="250" y="114"/>
                  </a:moveTo>
                  <a:lnTo>
                    <a:pt x="250" y="114"/>
                  </a:lnTo>
                  <a:lnTo>
                    <a:pt x="79" y="0"/>
                  </a:lnTo>
                  <a:cubicBezTo>
                    <a:pt x="51" y="41"/>
                    <a:pt x="25" y="84"/>
                    <a:pt x="0" y="128"/>
                  </a:cubicBezTo>
                  <a:lnTo>
                    <a:pt x="179" y="229"/>
                  </a:lnTo>
                  <a:cubicBezTo>
                    <a:pt x="201" y="190"/>
                    <a:pt x="225" y="152"/>
                    <a:pt x="250" y="114"/>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79" name="Freeform 197">
              <a:extLst>
                <a:ext uri="{FF2B5EF4-FFF2-40B4-BE49-F238E27FC236}">
                  <a16:creationId xmlns:a16="http://schemas.microsoft.com/office/drawing/2014/main" id="{66549CC3-4BC9-06D8-A2D4-9E456104F5E0}"/>
                </a:ext>
              </a:extLst>
            </p:cNvPr>
            <p:cNvSpPr>
              <a:spLocks/>
            </p:cNvSpPr>
            <p:nvPr/>
          </p:nvSpPr>
          <p:spPr bwMode="auto">
            <a:xfrm>
              <a:off x="3224554" y="2381420"/>
              <a:ext cx="357045" cy="359474"/>
            </a:xfrm>
            <a:custGeom>
              <a:avLst/>
              <a:gdLst>
                <a:gd name="T0" fmla="*/ 245 w 245"/>
                <a:gd name="T1" fmla="*/ 148 h 245"/>
                <a:gd name="T2" fmla="*/ 245 w 245"/>
                <a:gd name="T3" fmla="*/ 148 h 245"/>
                <a:gd name="T4" fmla="*/ 102 w 245"/>
                <a:gd name="T5" fmla="*/ 0 h 245"/>
                <a:gd name="T6" fmla="*/ 0 w 245"/>
                <a:gd name="T7" fmla="*/ 107 h 245"/>
                <a:gd name="T8" fmla="*/ 151 w 245"/>
                <a:gd name="T9" fmla="*/ 245 h 245"/>
                <a:gd name="T10" fmla="*/ 245 w 245"/>
                <a:gd name="T11" fmla="*/ 148 h 245"/>
              </a:gdLst>
              <a:ahLst/>
              <a:cxnLst>
                <a:cxn ang="0">
                  <a:pos x="T0" y="T1"/>
                </a:cxn>
                <a:cxn ang="0">
                  <a:pos x="T2" y="T3"/>
                </a:cxn>
                <a:cxn ang="0">
                  <a:pos x="T4" y="T5"/>
                </a:cxn>
                <a:cxn ang="0">
                  <a:pos x="T6" y="T7"/>
                </a:cxn>
                <a:cxn ang="0">
                  <a:pos x="T8" y="T9"/>
                </a:cxn>
                <a:cxn ang="0">
                  <a:pos x="T10" y="T11"/>
                </a:cxn>
              </a:cxnLst>
              <a:rect l="0" t="0" r="r" b="b"/>
              <a:pathLst>
                <a:path w="245" h="245">
                  <a:moveTo>
                    <a:pt x="245" y="148"/>
                  </a:moveTo>
                  <a:lnTo>
                    <a:pt x="245" y="148"/>
                  </a:lnTo>
                  <a:lnTo>
                    <a:pt x="102" y="0"/>
                  </a:lnTo>
                  <a:cubicBezTo>
                    <a:pt x="67" y="35"/>
                    <a:pt x="33" y="70"/>
                    <a:pt x="0" y="107"/>
                  </a:cubicBezTo>
                  <a:lnTo>
                    <a:pt x="151" y="245"/>
                  </a:lnTo>
                  <a:cubicBezTo>
                    <a:pt x="182" y="212"/>
                    <a:pt x="213" y="179"/>
                    <a:pt x="245" y="14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80" name="Freeform 199">
              <a:extLst>
                <a:ext uri="{FF2B5EF4-FFF2-40B4-BE49-F238E27FC236}">
                  <a16:creationId xmlns:a16="http://schemas.microsoft.com/office/drawing/2014/main" id="{E081DFE7-A816-D740-7317-F29EB7954726}"/>
                </a:ext>
              </a:extLst>
            </p:cNvPr>
            <p:cNvSpPr>
              <a:spLocks/>
            </p:cNvSpPr>
            <p:nvPr/>
          </p:nvSpPr>
          <p:spPr bwMode="auto">
            <a:xfrm>
              <a:off x="2818932" y="2886626"/>
              <a:ext cx="369189" cy="349758"/>
            </a:xfrm>
            <a:custGeom>
              <a:avLst/>
              <a:gdLst>
                <a:gd name="T0" fmla="*/ 254 w 254"/>
                <a:gd name="T1" fmla="*/ 118 h 238"/>
                <a:gd name="T2" fmla="*/ 254 w 254"/>
                <a:gd name="T3" fmla="*/ 118 h 238"/>
                <a:gd name="T4" fmla="*/ 86 w 254"/>
                <a:gd name="T5" fmla="*/ 0 h 238"/>
                <a:gd name="T6" fmla="*/ 0 w 254"/>
                <a:gd name="T7" fmla="*/ 131 h 238"/>
                <a:gd name="T8" fmla="*/ 176 w 254"/>
                <a:gd name="T9" fmla="*/ 238 h 238"/>
                <a:gd name="T10" fmla="*/ 254 w 254"/>
                <a:gd name="T11" fmla="*/ 118 h 238"/>
              </a:gdLst>
              <a:ahLst/>
              <a:cxnLst>
                <a:cxn ang="0">
                  <a:pos x="T0" y="T1"/>
                </a:cxn>
                <a:cxn ang="0">
                  <a:pos x="T2" y="T3"/>
                </a:cxn>
                <a:cxn ang="0">
                  <a:pos x="T4" y="T5"/>
                </a:cxn>
                <a:cxn ang="0">
                  <a:pos x="T6" y="T7"/>
                </a:cxn>
                <a:cxn ang="0">
                  <a:pos x="T8" y="T9"/>
                </a:cxn>
                <a:cxn ang="0">
                  <a:pos x="T10" y="T11"/>
                </a:cxn>
              </a:cxnLst>
              <a:rect l="0" t="0" r="r" b="b"/>
              <a:pathLst>
                <a:path w="254" h="238">
                  <a:moveTo>
                    <a:pt x="254" y="118"/>
                  </a:moveTo>
                  <a:lnTo>
                    <a:pt x="254" y="118"/>
                  </a:lnTo>
                  <a:lnTo>
                    <a:pt x="86" y="0"/>
                  </a:lnTo>
                  <a:cubicBezTo>
                    <a:pt x="56" y="43"/>
                    <a:pt x="28" y="86"/>
                    <a:pt x="0" y="131"/>
                  </a:cubicBezTo>
                  <a:lnTo>
                    <a:pt x="176" y="238"/>
                  </a:lnTo>
                  <a:cubicBezTo>
                    <a:pt x="201" y="197"/>
                    <a:pt x="227" y="157"/>
                    <a:pt x="254" y="11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81" name="Freeform 201">
              <a:extLst>
                <a:ext uri="{FF2B5EF4-FFF2-40B4-BE49-F238E27FC236}">
                  <a16:creationId xmlns:a16="http://schemas.microsoft.com/office/drawing/2014/main" id="{FF36EBCB-EDD2-7BDC-F628-A1DFABA19B41}"/>
                </a:ext>
              </a:extLst>
            </p:cNvPr>
            <p:cNvSpPr>
              <a:spLocks/>
            </p:cNvSpPr>
            <p:nvPr/>
          </p:nvSpPr>
          <p:spPr bwMode="auto">
            <a:xfrm>
              <a:off x="2707203" y="3078507"/>
              <a:ext cx="369189" cy="337614"/>
            </a:xfrm>
            <a:custGeom>
              <a:avLst/>
              <a:gdLst>
                <a:gd name="T0" fmla="*/ 253 w 253"/>
                <a:gd name="T1" fmla="*/ 107 h 231"/>
                <a:gd name="T2" fmla="*/ 253 w 253"/>
                <a:gd name="T3" fmla="*/ 107 h 231"/>
                <a:gd name="T4" fmla="*/ 77 w 253"/>
                <a:gd name="T5" fmla="*/ 0 h 231"/>
                <a:gd name="T6" fmla="*/ 0 w 253"/>
                <a:gd name="T7" fmla="*/ 136 h 231"/>
                <a:gd name="T8" fmla="*/ 182 w 253"/>
                <a:gd name="T9" fmla="*/ 231 h 231"/>
                <a:gd name="T10" fmla="*/ 253 w 253"/>
                <a:gd name="T11" fmla="*/ 107 h 231"/>
              </a:gdLst>
              <a:ahLst/>
              <a:cxnLst>
                <a:cxn ang="0">
                  <a:pos x="T0" y="T1"/>
                </a:cxn>
                <a:cxn ang="0">
                  <a:pos x="T2" y="T3"/>
                </a:cxn>
                <a:cxn ang="0">
                  <a:pos x="T4" y="T5"/>
                </a:cxn>
                <a:cxn ang="0">
                  <a:pos x="T6" y="T7"/>
                </a:cxn>
                <a:cxn ang="0">
                  <a:pos x="T8" y="T9"/>
                </a:cxn>
                <a:cxn ang="0">
                  <a:pos x="T10" y="T11"/>
                </a:cxn>
              </a:cxnLst>
              <a:rect l="0" t="0" r="r" b="b"/>
              <a:pathLst>
                <a:path w="253" h="231">
                  <a:moveTo>
                    <a:pt x="253" y="107"/>
                  </a:moveTo>
                  <a:lnTo>
                    <a:pt x="253" y="107"/>
                  </a:lnTo>
                  <a:lnTo>
                    <a:pt x="77" y="0"/>
                  </a:lnTo>
                  <a:cubicBezTo>
                    <a:pt x="50" y="44"/>
                    <a:pt x="24" y="89"/>
                    <a:pt x="0" y="136"/>
                  </a:cubicBezTo>
                  <a:lnTo>
                    <a:pt x="182" y="231"/>
                  </a:lnTo>
                  <a:cubicBezTo>
                    <a:pt x="204" y="189"/>
                    <a:pt x="228" y="147"/>
                    <a:pt x="253" y="10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82" name="Freeform 203">
              <a:extLst>
                <a:ext uri="{FF2B5EF4-FFF2-40B4-BE49-F238E27FC236}">
                  <a16:creationId xmlns:a16="http://schemas.microsoft.com/office/drawing/2014/main" id="{2C6BFFE5-73BD-BCF9-CE10-560308D1F5BC}"/>
                </a:ext>
              </a:extLst>
            </p:cNvPr>
            <p:cNvSpPr>
              <a:spLocks/>
            </p:cNvSpPr>
            <p:nvPr/>
          </p:nvSpPr>
          <p:spPr bwMode="auto">
            <a:xfrm>
              <a:off x="3078822" y="2539297"/>
              <a:ext cx="366761" cy="354616"/>
            </a:xfrm>
            <a:custGeom>
              <a:avLst/>
              <a:gdLst>
                <a:gd name="T0" fmla="*/ 250 w 250"/>
                <a:gd name="T1" fmla="*/ 138 h 243"/>
                <a:gd name="T2" fmla="*/ 250 w 250"/>
                <a:gd name="T3" fmla="*/ 138 h 243"/>
                <a:gd name="T4" fmla="*/ 99 w 250"/>
                <a:gd name="T5" fmla="*/ 0 h 243"/>
                <a:gd name="T6" fmla="*/ 0 w 250"/>
                <a:gd name="T7" fmla="*/ 115 h 243"/>
                <a:gd name="T8" fmla="*/ 160 w 250"/>
                <a:gd name="T9" fmla="*/ 243 h 243"/>
                <a:gd name="T10" fmla="*/ 250 w 250"/>
                <a:gd name="T11" fmla="*/ 138 h 243"/>
              </a:gdLst>
              <a:ahLst/>
              <a:cxnLst>
                <a:cxn ang="0">
                  <a:pos x="T0" y="T1"/>
                </a:cxn>
                <a:cxn ang="0">
                  <a:pos x="T2" y="T3"/>
                </a:cxn>
                <a:cxn ang="0">
                  <a:pos x="T4" y="T5"/>
                </a:cxn>
                <a:cxn ang="0">
                  <a:pos x="T6" y="T7"/>
                </a:cxn>
                <a:cxn ang="0">
                  <a:pos x="T8" y="T9"/>
                </a:cxn>
                <a:cxn ang="0">
                  <a:pos x="T10" y="T11"/>
                </a:cxn>
              </a:cxnLst>
              <a:rect l="0" t="0" r="r" b="b"/>
              <a:pathLst>
                <a:path w="250" h="243">
                  <a:moveTo>
                    <a:pt x="250" y="138"/>
                  </a:moveTo>
                  <a:lnTo>
                    <a:pt x="250" y="138"/>
                  </a:lnTo>
                  <a:lnTo>
                    <a:pt x="99" y="0"/>
                  </a:lnTo>
                  <a:cubicBezTo>
                    <a:pt x="64" y="37"/>
                    <a:pt x="32" y="75"/>
                    <a:pt x="0" y="115"/>
                  </a:cubicBezTo>
                  <a:lnTo>
                    <a:pt x="160" y="243"/>
                  </a:lnTo>
                  <a:cubicBezTo>
                    <a:pt x="189" y="207"/>
                    <a:pt x="219" y="172"/>
                    <a:pt x="250" y="13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83" name="Freeform 206">
              <a:extLst>
                <a:ext uri="{FF2B5EF4-FFF2-40B4-BE49-F238E27FC236}">
                  <a16:creationId xmlns:a16="http://schemas.microsoft.com/office/drawing/2014/main" id="{8DA5B732-927F-6D21-6835-42AB68A4E129}"/>
                </a:ext>
              </a:extLst>
            </p:cNvPr>
            <p:cNvSpPr>
              <a:spLocks/>
            </p:cNvSpPr>
            <p:nvPr/>
          </p:nvSpPr>
          <p:spPr bwMode="auto">
            <a:xfrm>
              <a:off x="2607620" y="3277676"/>
              <a:ext cx="364331" cy="325469"/>
            </a:xfrm>
            <a:custGeom>
              <a:avLst/>
              <a:gdLst>
                <a:gd name="T0" fmla="*/ 250 w 250"/>
                <a:gd name="T1" fmla="*/ 95 h 223"/>
                <a:gd name="T2" fmla="*/ 250 w 250"/>
                <a:gd name="T3" fmla="*/ 95 h 223"/>
                <a:gd name="T4" fmla="*/ 68 w 250"/>
                <a:gd name="T5" fmla="*/ 0 h 223"/>
                <a:gd name="T6" fmla="*/ 0 w 250"/>
                <a:gd name="T7" fmla="*/ 140 h 223"/>
                <a:gd name="T8" fmla="*/ 188 w 250"/>
                <a:gd name="T9" fmla="*/ 223 h 223"/>
                <a:gd name="T10" fmla="*/ 250 w 250"/>
                <a:gd name="T11" fmla="*/ 95 h 223"/>
              </a:gdLst>
              <a:ahLst/>
              <a:cxnLst>
                <a:cxn ang="0">
                  <a:pos x="T0" y="T1"/>
                </a:cxn>
                <a:cxn ang="0">
                  <a:pos x="T2" y="T3"/>
                </a:cxn>
                <a:cxn ang="0">
                  <a:pos x="T4" y="T5"/>
                </a:cxn>
                <a:cxn ang="0">
                  <a:pos x="T6" y="T7"/>
                </a:cxn>
                <a:cxn ang="0">
                  <a:pos x="T8" y="T9"/>
                </a:cxn>
                <a:cxn ang="0">
                  <a:pos x="T10" y="T11"/>
                </a:cxn>
              </a:cxnLst>
              <a:rect l="0" t="0" r="r" b="b"/>
              <a:pathLst>
                <a:path w="250" h="223">
                  <a:moveTo>
                    <a:pt x="250" y="95"/>
                  </a:moveTo>
                  <a:lnTo>
                    <a:pt x="250" y="95"/>
                  </a:lnTo>
                  <a:lnTo>
                    <a:pt x="68" y="0"/>
                  </a:lnTo>
                  <a:cubicBezTo>
                    <a:pt x="44" y="46"/>
                    <a:pt x="21" y="92"/>
                    <a:pt x="0" y="140"/>
                  </a:cubicBezTo>
                  <a:lnTo>
                    <a:pt x="188" y="223"/>
                  </a:lnTo>
                  <a:cubicBezTo>
                    <a:pt x="207" y="180"/>
                    <a:pt x="228" y="137"/>
                    <a:pt x="250" y="9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84" name="Freeform 208">
              <a:extLst>
                <a:ext uri="{FF2B5EF4-FFF2-40B4-BE49-F238E27FC236}">
                  <a16:creationId xmlns:a16="http://schemas.microsoft.com/office/drawing/2014/main" id="{35A05A4C-F808-9511-BEE1-019A8A5B59E8}"/>
                </a:ext>
              </a:extLst>
            </p:cNvPr>
            <p:cNvSpPr>
              <a:spLocks/>
            </p:cNvSpPr>
            <p:nvPr/>
          </p:nvSpPr>
          <p:spPr bwMode="auto">
            <a:xfrm>
              <a:off x="2945233" y="2706890"/>
              <a:ext cx="369189" cy="352188"/>
            </a:xfrm>
            <a:custGeom>
              <a:avLst/>
              <a:gdLst>
                <a:gd name="T0" fmla="*/ 253 w 253"/>
                <a:gd name="T1" fmla="*/ 128 h 241"/>
                <a:gd name="T2" fmla="*/ 253 w 253"/>
                <a:gd name="T3" fmla="*/ 128 h 241"/>
                <a:gd name="T4" fmla="*/ 93 w 253"/>
                <a:gd name="T5" fmla="*/ 0 h 241"/>
                <a:gd name="T6" fmla="*/ 0 w 253"/>
                <a:gd name="T7" fmla="*/ 123 h 241"/>
                <a:gd name="T8" fmla="*/ 168 w 253"/>
                <a:gd name="T9" fmla="*/ 241 h 241"/>
                <a:gd name="T10" fmla="*/ 253 w 253"/>
                <a:gd name="T11" fmla="*/ 128 h 241"/>
              </a:gdLst>
              <a:ahLst/>
              <a:cxnLst>
                <a:cxn ang="0">
                  <a:pos x="T0" y="T1"/>
                </a:cxn>
                <a:cxn ang="0">
                  <a:pos x="T2" y="T3"/>
                </a:cxn>
                <a:cxn ang="0">
                  <a:pos x="T4" y="T5"/>
                </a:cxn>
                <a:cxn ang="0">
                  <a:pos x="T6" y="T7"/>
                </a:cxn>
                <a:cxn ang="0">
                  <a:pos x="T8" y="T9"/>
                </a:cxn>
                <a:cxn ang="0">
                  <a:pos x="T10" y="T11"/>
                </a:cxn>
              </a:cxnLst>
              <a:rect l="0" t="0" r="r" b="b"/>
              <a:pathLst>
                <a:path w="253" h="241">
                  <a:moveTo>
                    <a:pt x="253" y="128"/>
                  </a:moveTo>
                  <a:lnTo>
                    <a:pt x="253" y="128"/>
                  </a:lnTo>
                  <a:lnTo>
                    <a:pt x="93" y="0"/>
                  </a:lnTo>
                  <a:cubicBezTo>
                    <a:pt x="61" y="40"/>
                    <a:pt x="30" y="81"/>
                    <a:pt x="0" y="123"/>
                  </a:cubicBezTo>
                  <a:lnTo>
                    <a:pt x="168" y="241"/>
                  </a:lnTo>
                  <a:cubicBezTo>
                    <a:pt x="195" y="203"/>
                    <a:pt x="224" y="165"/>
                    <a:pt x="253" y="12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85" name="Freeform 210">
              <a:extLst>
                <a:ext uri="{FF2B5EF4-FFF2-40B4-BE49-F238E27FC236}">
                  <a16:creationId xmlns:a16="http://schemas.microsoft.com/office/drawing/2014/main" id="{A6AD745B-E98D-A1B6-3DED-DA811D961D67}"/>
                </a:ext>
              </a:extLst>
            </p:cNvPr>
            <p:cNvSpPr>
              <a:spLocks/>
            </p:cNvSpPr>
            <p:nvPr/>
          </p:nvSpPr>
          <p:spPr bwMode="auto">
            <a:xfrm>
              <a:off x="3372715" y="2218687"/>
              <a:ext cx="374047" cy="381334"/>
            </a:xfrm>
            <a:custGeom>
              <a:avLst/>
              <a:gdLst>
                <a:gd name="T0" fmla="*/ 256 w 256"/>
                <a:gd name="T1" fmla="*/ 157 h 260"/>
                <a:gd name="T2" fmla="*/ 256 w 256"/>
                <a:gd name="T3" fmla="*/ 157 h 260"/>
                <a:gd name="T4" fmla="*/ 123 w 256"/>
                <a:gd name="T5" fmla="*/ 0 h 260"/>
                <a:gd name="T6" fmla="*/ 0 w 256"/>
                <a:gd name="T7" fmla="*/ 112 h 260"/>
                <a:gd name="T8" fmla="*/ 143 w 256"/>
                <a:gd name="T9" fmla="*/ 260 h 260"/>
                <a:gd name="T10" fmla="*/ 256 w 256"/>
                <a:gd name="T11" fmla="*/ 157 h 260"/>
              </a:gdLst>
              <a:ahLst/>
              <a:cxnLst>
                <a:cxn ang="0">
                  <a:pos x="T0" y="T1"/>
                </a:cxn>
                <a:cxn ang="0">
                  <a:pos x="T2" y="T3"/>
                </a:cxn>
                <a:cxn ang="0">
                  <a:pos x="T4" y="T5"/>
                </a:cxn>
                <a:cxn ang="0">
                  <a:pos x="T6" y="T7"/>
                </a:cxn>
                <a:cxn ang="0">
                  <a:pos x="T8" y="T9"/>
                </a:cxn>
                <a:cxn ang="0">
                  <a:pos x="T10" y="T11"/>
                </a:cxn>
              </a:cxnLst>
              <a:rect l="0" t="0" r="r" b="b"/>
              <a:pathLst>
                <a:path w="256" h="260">
                  <a:moveTo>
                    <a:pt x="256" y="157"/>
                  </a:moveTo>
                  <a:lnTo>
                    <a:pt x="256" y="157"/>
                  </a:lnTo>
                  <a:lnTo>
                    <a:pt x="123" y="0"/>
                  </a:lnTo>
                  <a:cubicBezTo>
                    <a:pt x="81" y="36"/>
                    <a:pt x="40" y="74"/>
                    <a:pt x="0" y="112"/>
                  </a:cubicBezTo>
                  <a:lnTo>
                    <a:pt x="143" y="260"/>
                  </a:lnTo>
                  <a:cubicBezTo>
                    <a:pt x="180" y="224"/>
                    <a:pt x="217" y="190"/>
                    <a:pt x="256" y="15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86" name="Freeform 212">
              <a:extLst>
                <a:ext uri="{FF2B5EF4-FFF2-40B4-BE49-F238E27FC236}">
                  <a16:creationId xmlns:a16="http://schemas.microsoft.com/office/drawing/2014/main" id="{AD1F2A39-C640-9D5C-32EA-0E0169A107CA}"/>
                </a:ext>
              </a:extLst>
            </p:cNvPr>
            <p:cNvSpPr>
              <a:spLocks/>
            </p:cNvSpPr>
            <p:nvPr/>
          </p:nvSpPr>
          <p:spPr bwMode="auto">
            <a:xfrm>
              <a:off x="2396307" y="3899468"/>
              <a:ext cx="344900" cy="274464"/>
            </a:xfrm>
            <a:custGeom>
              <a:avLst/>
              <a:gdLst>
                <a:gd name="T0" fmla="*/ 235 w 235"/>
                <a:gd name="T1" fmla="*/ 59 h 188"/>
                <a:gd name="T2" fmla="*/ 235 w 235"/>
                <a:gd name="T3" fmla="*/ 59 h 188"/>
                <a:gd name="T4" fmla="*/ 38 w 235"/>
                <a:gd name="T5" fmla="*/ 0 h 188"/>
                <a:gd name="T6" fmla="*/ 0 w 235"/>
                <a:gd name="T7" fmla="*/ 141 h 188"/>
                <a:gd name="T8" fmla="*/ 200 w 235"/>
                <a:gd name="T9" fmla="*/ 188 h 188"/>
                <a:gd name="T10" fmla="*/ 235 w 235"/>
                <a:gd name="T11" fmla="*/ 59 h 188"/>
              </a:gdLst>
              <a:ahLst/>
              <a:cxnLst>
                <a:cxn ang="0">
                  <a:pos x="T0" y="T1"/>
                </a:cxn>
                <a:cxn ang="0">
                  <a:pos x="T2" y="T3"/>
                </a:cxn>
                <a:cxn ang="0">
                  <a:pos x="T4" y="T5"/>
                </a:cxn>
                <a:cxn ang="0">
                  <a:pos x="T6" y="T7"/>
                </a:cxn>
                <a:cxn ang="0">
                  <a:pos x="T8" y="T9"/>
                </a:cxn>
                <a:cxn ang="0">
                  <a:pos x="T10" y="T11"/>
                </a:cxn>
              </a:cxnLst>
              <a:rect l="0" t="0" r="r" b="b"/>
              <a:pathLst>
                <a:path w="235" h="188">
                  <a:moveTo>
                    <a:pt x="235" y="59"/>
                  </a:moveTo>
                  <a:lnTo>
                    <a:pt x="235" y="59"/>
                  </a:lnTo>
                  <a:lnTo>
                    <a:pt x="38" y="0"/>
                  </a:lnTo>
                  <a:cubicBezTo>
                    <a:pt x="24" y="46"/>
                    <a:pt x="11" y="93"/>
                    <a:pt x="0" y="141"/>
                  </a:cubicBezTo>
                  <a:lnTo>
                    <a:pt x="200" y="188"/>
                  </a:lnTo>
                  <a:cubicBezTo>
                    <a:pt x="210" y="145"/>
                    <a:pt x="222" y="102"/>
                    <a:pt x="235" y="59"/>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87" name="Freeform 214">
              <a:extLst>
                <a:ext uri="{FF2B5EF4-FFF2-40B4-BE49-F238E27FC236}">
                  <a16:creationId xmlns:a16="http://schemas.microsoft.com/office/drawing/2014/main" id="{17F9BBED-7461-4F66-2A27-5851A267031B}"/>
                </a:ext>
              </a:extLst>
            </p:cNvPr>
            <p:cNvSpPr>
              <a:spLocks/>
            </p:cNvSpPr>
            <p:nvPr/>
          </p:nvSpPr>
          <p:spPr bwMode="auto">
            <a:xfrm>
              <a:off x="2452172" y="3690585"/>
              <a:ext cx="352188" cy="293895"/>
            </a:xfrm>
            <a:custGeom>
              <a:avLst/>
              <a:gdLst>
                <a:gd name="T0" fmla="*/ 241 w 241"/>
                <a:gd name="T1" fmla="*/ 71 h 201"/>
                <a:gd name="T2" fmla="*/ 241 w 241"/>
                <a:gd name="T3" fmla="*/ 71 h 201"/>
                <a:gd name="T4" fmla="*/ 48 w 241"/>
                <a:gd name="T5" fmla="*/ 0 h 201"/>
                <a:gd name="T6" fmla="*/ 0 w 241"/>
                <a:gd name="T7" fmla="*/ 142 h 201"/>
                <a:gd name="T8" fmla="*/ 197 w 241"/>
                <a:gd name="T9" fmla="*/ 201 h 201"/>
                <a:gd name="T10" fmla="*/ 241 w 241"/>
                <a:gd name="T11" fmla="*/ 71 h 201"/>
              </a:gdLst>
              <a:ahLst/>
              <a:cxnLst>
                <a:cxn ang="0">
                  <a:pos x="T0" y="T1"/>
                </a:cxn>
                <a:cxn ang="0">
                  <a:pos x="T2" y="T3"/>
                </a:cxn>
                <a:cxn ang="0">
                  <a:pos x="T4" y="T5"/>
                </a:cxn>
                <a:cxn ang="0">
                  <a:pos x="T6" y="T7"/>
                </a:cxn>
                <a:cxn ang="0">
                  <a:pos x="T8" y="T9"/>
                </a:cxn>
                <a:cxn ang="0">
                  <a:pos x="T10" y="T11"/>
                </a:cxn>
              </a:cxnLst>
              <a:rect l="0" t="0" r="r" b="b"/>
              <a:pathLst>
                <a:path w="241" h="201">
                  <a:moveTo>
                    <a:pt x="241" y="71"/>
                  </a:moveTo>
                  <a:lnTo>
                    <a:pt x="241" y="71"/>
                  </a:lnTo>
                  <a:lnTo>
                    <a:pt x="48" y="0"/>
                  </a:lnTo>
                  <a:cubicBezTo>
                    <a:pt x="31" y="47"/>
                    <a:pt x="15" y="94"/>
                    <a:pt x="0" y="142"/>
                  </a:cubicBezTo>
                  <a:lnTo>
                    <a:pt x="197" y="201"/>
                  </a:lnTo>
                  <a:cubicBezTo>
                    <a:pt x="210" y="157"/>
                    <a:pt x="225" y="114"/>
                    <a:pt x="241" y="71"/>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88" name="Freeform 216">
              <a:extLst>
                <a:ext uri="{FF2B5EF4-FFF2-40B4-BE49-F238E27FC236}">
                  <a16:creationId xmlns:a16="http://schemas.microsoft.com/office/drawing/2014/main" id="{409B23A9-FBF2-EE07-0226-C7542413B2FB}"/>
                </a:ext>
              </a:extLst>
            </p:cNvPr>
            <p:cNvSpPr>
              <a:spLocks/>
            </p:cNvSpPr>
            <p:nvPr/>
          </p:nvSpPr>
          <p:spPr bwMode="auto">
            <a:xfrm>
              <a:off x="2522609" y="3481702"/>
              <a:ext cx="359473" cy="313326"/>
            </a:xfrm>
            <a:custGeom>
              <a:avLst/>
              <a:gdLst>
                <a:gd name="T0" fmla="*/ 246 w 246"/>
                <a:gd name="T1" fmla="*/ 83 h 213"/>
                <a:gd name="T2" fmla="*/ 246 w 246"/>
                <a:gd name="T3" fmla="*/ 83 h 213"/>
                <a:gd name="T4" fmla="*/ 58 w 246"/>
                <a:gd name="T5" fmla="*/ 0 h 213"/>
                <a:gd name="T6" fmla="*/ 0 w 246"/>
                <a:gd name="T7" fmla="*/ 142 h 213"/>
                <a:gd name="T8" fmla="*/ 193 w 246"/>
                <a:gd name="T9" fmla="*/ 213 h 213"/>
                <a:gd name="T10" fmla="*/ 246 w 246"/>
                <a:gd name="T11" fmla="*/ 83 h 213"/>
              </a:gdLst>
              <a:ahLst/>
              <a:cxnLst>
                <a:cxn ang="0">
                  <a:pos x="T0" y="T1"/>
                </a:cxn>
                <a:cxn ang="0">
                  <a:pos x="T2" y="T3"/>
                </a:cxn>
                <a:cxn ang="0">
                  <a:pos x="T4" y="T5"/>
                </a:cxn>
                <a:cxn ang="0">
                  <a:pos x="T6" y="T7"/>
                </a:cxn>
                <a:cxn ang="0">
                  <a:pos x="T8" y="T9"/>
                </a:cxn>
                <a:cxn ang="0">
                  <a:pos x="T10" y="T11"/>
                </a:cxn>
              </a:cxnLst>
              <a:rect l="0" t="0" r="r" b="b"/>
              <a:pathLst>
                <a:path w="246" h="213">
                  <a:moveTo>
                    <a:pt x="246" y="83"/>
                  </a:moveTo>
                  <a:lnTo>
                    <a:pt x="246" y="83"/>
                  </a:lnTo>
                  <a:lnTo>
                    <a:pt x="58" y="0"/>
                  </a:lnTo>
                  <a:cubicBezTo>
                    <a:pt x="37" y="46"/>
                    <a:pt x="18" y="94"/>
                    <a:pt x="0" y="142"/>
                  </a:cubicBezTo>
                  <a:lnTo>
                    <a:pt x="193" y="213"/>
                  </a:lnTo>
                  <a:cubicBezTo>
                    <a:pt x="209" y="169"/>
                    <a:pt x="227" y="126"/>
                    <a:pt x="246" y="8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89" name="Freeform 228">
              <a:extLst>
                <a:ext uri="{FF2B5EF4-FFF2-40B4-BE49-F238E27FC236}">
                  <a16:creationId xmlns:a16="http://schemas.microsoft.com/office/drawing/2014/main" id="{92840BFC-B1FC-8D13-A356-FE6FA9C57C5E}"/>
                </a:ext>
              </a:extLst>
            </p:cNvPr>
            <p:cNvSpPr>
              <a:spLocks/>
            </p:cNvSpPr>
            <p:nvPr/>
          </p:nvSpPr>
          <p:spPr bwMode="auto">
            <a:xfrm>
              <a:off x="2243289" y="2806474"/>
              <a:ext cx="388620" cy="369189"/>
            </a:xfrm>
            <a:custGeom>
              <a:avLst/>
              <a:gdLst>
                <a:gd name="T0" fmla="*/ 265 w 265"/>
                <a:gd name="T1" fmla="*/ 108 h 253"/>
                <a:gd name="T2" fmla="*/ 265 w 265"/>
                <a:gd name="T3" fmla="*/ 108 h 253"/>
                <a:gd name="T4" fmla="*/ 88 w 265"/>
                <a:gd name="T5" fmla="*/ 0 h 253"/>
                <a:gd name="T6" fmla="*/ 0 w 265"/>
                <a:gd name="T7" fmla="*/ 156 h 253"/>
                <a:gd name="T8" fmla="*/ 183 w 265"/>
                <a:gd name="T9" fmla="*/ 253 h 253"/>
                <a:gd name="T10" fmla="*/ 265 w 265"/>
                <a:gd name="T11" fmla="*/ 108 h 253"/>
              </a:gdLst>
              <a:ahLst/>
              <a:cxnLst>
                <a:cxn ang="0">
                  <a:pos x="T0" y="T1"/>
                </a:cxn>
                <a:cxn ang="0">
                  <a:pos x="T2" y="T3"/>
                </a:cxn>
                <a:cxn ang="0">
                  <a:pos x="T4" y="T5"/>
                </a:cxn>
                <a:cxn ang="0">
                  <a:pos x="T6" y="T7"/>
                </a:cxn>
                <a:cxn ang="0">
                  <a:pos x="T8" y="T9"/>
                </a:cxn>
                <a:cxn ang="0">
                  <a:pos x="T10" y="T11"/>
                </a:cxn>
              </a:cxnLst>
              <a:rect l="0" t="0" r="r" b="b"/>
              <a:pathLst>
                <a:path w="265" h="253">
                  <a:moveTo>
                    <a:pt x="265" y="108"/>
                  </a:moveTo>
                  <a:lnTo>
                    <a:pt x="265" y="108"/>
                  </a:lnTo>
                  <a:lnTo>
                    <a:pt x="88" y="0"/>
                  </a:lnTo>
                  <a:cubicBezTo>
                    <a:pt x="57" y="51"/>
                    <a:pt x="27" y="104"/>
                    <a:pt x="0" y="156"/>
                  </a:cubicBezTo>
                  <a:lnTo>
                    <a:pt x="183" y="253"/>
                  </a:lnTo>
                  <a:cubicBezTo>
                    <a:pt x="209" y="204"/>
                    <a:pt x="236" y="155"/>
                    <a:pt x="265" y="10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90" name="Freeform 230">
              <a:extLst>
                <a:ext uri="{FF2B5EF4-FFF2-40B4-BE49-F238E27FC236}">
                  <a16:creationId xmlns:a16="http://schemas.microsoft.com/office/drawing/2014/main" id="{725D81EB-816D-3D63-058D-549C15E05045}"/>
                </a:ext>
              </a:extLst>
            </p:cNvPr>
            <p:cNvSpPr>
              <a:spLocks/>
            </p:cNvSpPr>
            <p:nvPr/>
          </p:nvSpPr>
          <p:spPr bwMode="auto">
            <a:xfrm>
              <a:off x="5616995" y="5155196"/>
              <a:ext cx="242887" cy="301181"/>
            </a:xfrm>
            <a:custGeom>
              <a:avLst/>
              <a:gdLst>
                <a:gd name="T0" fmla="*/ 167 w 167"/>
                <a:gd name="T1" fmla="*/ 206 h 206"/>
                <a:gd name="T2" fmla="*/ 167 w 167"/>
                <a:gd name="T3" fmla="*/ 206 h 206"/>
                <a:gd name="T4" fmla="*/ 0 w 167"/>
                <a:gd name="T5" fmla="*/ 206 h 206"/>
                <a:gd name="T6" fmla="*/ 0 w 167"/>
                <a:gd name="T7" fmla="*/ 0 h 206"/>
                <a:gd name="T8" fmla="*/ 167 w 167"/>
                <a:gd name="T9" fmla="*/ 0 h 206"/>
                <a:gd name="T10" fmla="*/ 167 w 167"/>
                <a:gd name="T11" fmla="*/ 206 h 206"/>
              </a:gdLst>
              <a:ahLst/>
              <a:cxnLst>
                <a:cxn ang="0">
                  <a:pos x="T0" y="T1"/>
                </a:cxn>
                <a:cxn ang="0">
                  <a:pos x="T2" y="T3"/>
                </a:cxn>
                <a:cxn ang="0">
                  <a:pos x="T4" y="T5"/>
                </a:cxn>
                <a:cxn ang="0">
                  <a:pos x="T6" y="T7"/>
                </a:cxn>
                <a:cxn ang="0">
                  <a:pos x="T8" y="T9"/>
                </a:cxn>
                <a:cxn ang="0">
                  <a:pos x="T10" y="T11"/>
                </a:cxn>
              </a:cxnLst>
              <a:rect l="0" t="0" r="r" b="b"/>
              <a:pathLst>
                <a:path w="167" h="206">
                  <a:moveTo>
                    <a:pt x="167" y="206"/>
                  </a:moveTo>
                  <a:lnTo>
                    <a:pt x="167" y="206"/>
                  </a:lnTo>
                  <a:lnTo>
                    <a:pt x="0" y="206"/>
                  </a:lnTo>
                  <a:lnTo>
                    <a:pt x="0" y="0"/>
                  </a:lnTo>
                  <a:lnTo>
                    <a:pt x="167" y="0"/>
                  </a:lnTo>
                  <a:lnTo>
                    <a:pt x="167" y="206"/>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91" name="Freeform 236">
              <a:extLst>
                <a:ext uri="{FF2B5EF4-FFF2-40B4-BE49-F238E27FC236}">
                  <a16:creationId xmlns:a16="http://schemas.microsoft.com/office/drawing/2014/main" id="{F7D697A1-59F8-5F2E-6846-CDD73AA20FC4}"/>
                </a:ext>
              </a:extLst>
            </p:cNvPr>
            <p:cNvSpPr>
              <a:spLocks/>
            </p:cNvSpPr>
            <p:nvPr/>
          </p:nvSpPr>
          <p:spPr bwMode="auto">
            <a:xfrm>
              <a:off x="5374108" y="5155196"/>
              <a:ext cx="242887" cy="301181"/>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92" name="Freeform 238">
              <a:extLst>
                <a:ext uri="{FF2B5EF4-FFF2-40B4-BE49-F238E27FC236}">
                  <a16:creationId xmlns:a16="http://schemas.microsoft.com/office/drawing/2014/main" id="{497A87E2-A3CD-FAEA-3648-B0AAB27DC9E3}"/>
                </a:ext>
              </a:extLst>
            </p:cNvPr>
            <p:cNvSpPr>
              <a:spLocks/>
            </p:cNvSpPr>
            <p:nvPr/>
          </p:nvSpPr>
          <p:spPr bwMode="auto">
            <a:xfrm>
              <a:off x="6345658" y="5677405"/>
              <a:ext cx="240459" cy="301181"/>
            </a:xfrm>
            <a:custGeom>
              <a:avLst/>
              <a:gdLst>
                <a:gd name="T0" fmla="*/ 166 w 166"/>
                <a:gd name="T1" fmla="*/ 205 h 205"/>
                <a:gd name="T2" fmla="*/ 166 w 166"/>
                <a:gd name="T3" fmla="*/ 205 h 205"/>
                <a:gd name="T4" fmla="*/ 0 w 166"/>
                <a:gd name="T5" fmla="*/ 205 h 205"/>
                <a:gd name="T6" fmla="*/ 0 w 166"/>
                <a:gd name="T7" fmla="*/ 0 h 205"/>
                <a:gd name="T8" fmla="*/ 166 w 166"/>
                <a:gd name="T9" fmla="*/ 0 h 205"/>
                <a:gd name="T10" fmla="*/ 166 w 166"/>
                <a:gd name="T11" fmla="*/ 205 h 205"/>
              </a:gdLst>
              <a:ahLst/>
              <a:cxnLst>
                <a:cxn ang="0">
                  <a:pos x="T0" y="T1"/>
                </a:cxn>
                <a:cxn ang="0">
                  <a:pos x="T2" y="T3"/>
                </a:cxn>
                <a:cxn ang="0">
                  <a:pos x="T4" y="T5"/>
                </a:cxn>
                <a:cxn ang="0">
                  <a:pos x="T6" y="T7"/>
                </a:cxn>
                <a:cxn ang="0">
                  <a:pos x="T8" y="T9"/>
                </a:cxn>
                <a:cxn ang="0">
                  <a:pos x="T10" y="T11"/>
                </a:cxn>
              </a:cxnLst>
              <a:rect l="0" t="0" r="r" b="b"/>
              <a:pathLst>
                <a:path w="166" h="205">
                  <a:moveTo>
                    <a:pt x="166" y="205"/>
                  </a:moveTo>
                  <a:lnTo>
                    <a:pt x="166" y="205"/>
                  </a:lnTo>
                  <a:lnTo>
                    <a:pt x="0" y="205"/>
                  </a:lnTo>
                  <a:lnTo>
                    <a:pt x="0" y="0"/>
                  </a:lnTo>
                  <a:lnTo>
                    <a:pt x="166" y="0"/>
                  </a:lnTo>
                  <a:lnTo>
                    <a:pt x="166" y="205"/>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93" name="Freeform 240">
              <a:extLst>
                <a:ext uri="{FF2B5EF4-FFF2-40B4-BE49-F238E27FC236}">
                  <a16:creationId xmlns:a16="http://schemas.microsoft.com/office/drawing/2014/main" id="{4751127E-8652-BF01-35B9-A414B4B9DAB4}"/>
                </a:ext>
              </a:extLst>
            </p:cNvPr>
            <p:cNvSpPr>
              <a:spLocks/>
            </p:cNvSpPr>
            <p:nvPr/>
          </p:nvSpPr>
          <p:spPr bwMode="auto">
            <a:xfrm>
              <a:off x="6792571" y="4210364"/>
              <a:ext cx="361903" cy="359474"/>
            </a:xfrm>
            <a:custGeom>
              <a:avLst/>
              <a:gdLst>
                <a:gd name="T0" fmla="*/ 0 w 249"/>
                <a:gd name="T1" fmla="*/ 146 h 246"/>
                <a:gd name="T2" fmla="*/ 0 w 249"/>
                <a:gd name="T3" fmla="*/ 146 h 246"/>
                <a:gd name="T4" fmla="*/ 124 w 249"/>
                <a:gd name="T5" fmla="*/ 0 h 246"/>
                <a:gd name="T6" fmla="*/ 249 w 249"/>
                <a:gd name="T7" fmla="*/ 143 h 246"/>
                <a:gd name="T8" fmla="*/ 87 w 249"/>
                <a:gd name="T9" fmla="*/ 246 h 246"/>
                <a:gd name="T10" fmla="*/ 0 w 249"/>
                <a:gd name="T11" fmla="*/ 146 h 246"/>
              </a:gdLst>
              <a:ahLst/>
              <a:cxnLst>
                <a:cxn ang="0">
                  <a:pos x="T0" y="T1"/>
                </a:cxn>
                <a:cxn ang="0">
                  <a:pos x="T2" y="T3"/>
                </a:cxn>
                <a:cxn ang="0">
                  <a:pos x="T4" y="T5"/>
                </a:cxn>
                <a:cxn ang="0">
                  <a:pos x="T6" y="T7"/>
                </a:cxn>
                <a:cxn ang="0">
                  <a:pos x="T8" y="T9"/>
                </a:cxn>
                <a:cxn ang="0">
                  <a:pos x="T10" y="T11"/>
                </a:cxn>
              </a:cxnLst>
              <a:rect l="0" t="0" r="r" b="b"/>
              <a:pathLst>
                <a:path w="249" h="246">
                  <a:moveTo>
                    <a:pt x="0" y="146"/>
                  </a:moveTo>
                  <a:lnTo>
                    <a:pt x="0" y="146"/>
                  </a:lnTo>
                  <a:lnTo>
                    <a:pt x="124" y="0"/>
                  </a:lnTo>
                  <a:cubicBezTo>
                    <a:pt x="172" y="41"/>
                    <a:pt x="214" y="89"/>
                    <a:pt x="249" y="143"/>
                  </a:cubicBezTo>
                  <a:lnTo>
                    <a:pt x="87" y="246"/>
                  </a:lnTo>
                  <a:cubicBezTo>
                    <a:pt x="63" y="208"/>
                    <a:pt x="34" y="175"/>
                    <a:pt x="0" y="14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94" name="Freeform 242">
              <a:extLst>
                <a:ext uri="{FF2B5EF4-FFF2-40B4-BE49-F238E27FC236}">
                  <a16:creationId xmlns:a16="http://schemas.microsoft.com/office/drawing/2014/main" id="{D554416D-BB52-2EEA-501D-8381E2D6C817}"/>
                </a:ext>
              </a:extLst>
            </p:cNvPr>
            <p:cNvSpPr>
              <a:spLocks/>
            </p:cNvSpPr>
            <p:nvPr/>
          </p:nvSpPr>
          <p:spPr bwMode="auto">
            <a:xfrm>
              <a:off x="6918872" y="4419247"/>
              <a:ext cx="347330" cy="323041"/>
            </a:xfrm>
            <a:custGeom>
              <a:avLst/>
              <a:gdLst>
                <a:gd name="T0" fmla="*/ 162 w 238"/>
                <a:gd name="T1" fmla="*/ 0 h 221"/>
                <a:gd name="T2" fmla="*/ 162 w 238"/>
                <a:gd name="T3" fmla="*/ 0 h 221"/>
                <a:gd name="T4" fmla="*/ 238 w 238"/>
                <a:gd name="T5" fmla="*/ 169 h 221"/>
                <a:gd name="T6" fmla="*/ 54 w 238"/>
                <a:gd name="T7" fmla="*/ 221 h 221"/>
                <a:gd name="T8" fmla="*/ 0 w 238"/>
                <a:gd name="T9" fmla="*/ 103 h 221"/>
                <a:gd name="T10" fmla="*/ 162 w 238"/>
                <a:gd name="T11" fmla="*/ 0 h 221"/>
              </a:gdLst>
              <a:ahLst/>
              <a:cxnLst>
                <a:cxn ang="0">
                  <a:pos x="T0" y="T1"/>
                </a:cxn>
                <a:cxn ang="0">
                  <a:pos x="T2" y="T3"/>
                </a:cxn>
                <a:cxn ang="0">
                  <a:pos x="T4" y="T5"/>
                </a:cxn>
                <a:cxn ang="0">
                  <a:pos x="T6" y="T7"/>
                </a:cxn>
                <a:cxn ang="0">
                  <a:pos x="T8" y="T9"/>
                </a:cxn>
                <a:cxn ang="0">
                  <a:pos x="T10" y="T11"/>
                </a:cxn>
              </a:cxnLst>
              <a:rect l="0" t="0" r="r" b="b"/>
              <a:pathLst>
                <a:path w="238" h="221">
                  <a:moveTo>
                    <a:pt x="162" y="0"/>
                  </a:moveTo>
                  <a:lnTo>
                    <a:pt x="162" y="0"/>
                  </a:lnTo>
                  <a:cubicBezTo>
                    <a:pt x="195" y="52"/>
                    <a:pt x="221" y="109"/>
                    <a:pt x="238" y="169"/>
                  </a:cubicBezTo>
                  <a:lnTo>
                    <a:pt x="54" y="221"/>
                  </a:lnTo>
                  <a:cubicBezTo>
                    <a:pt x="42" y="179"/>
                    <a:pt x="24" y="139"/>
                    <a:pt x="0" y="103"/>
                  </a:cubicBezTo>
                  <a:lnTo>
                    <a:pt x="162"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95" name="Freeform 244">
              <a:extLst>
                <a:ext uri="{FF2B5EF4-FFF2-40B4-BE49-F238E27FC236}">
                  <a16:creationId xmlns:a16="http://schemas.microsoft.com/office/drawing/2014/main" id="{FC240C98-6322-FAEC-E52A-441EBC29DB23}"/>
                </a:ext>
              </a:extLst>
            </p:cNvPr>
            <p:cNvSpPr>
              <a:spLocks/>
            </p:cNvSpPr>
            <p:nvPr/>
          </p:nvSpPr>
          <p:spPr bwMode="auto">
            <a:xfrm>
              <a:off x="7426508" y="4346381"/>
              <a:ext cx="347330" cy="284179"/>
            </a:xfrm>
            <a:custGeom>
              <a:avLst/>
              <a:gdLst>
                <a:gd name="T0" fmla="*/ 189 w 238"/>
                <a:gd name="T1" fmla="*/ 0 h 193"/>
                <a:gd name="T2" fmla="*/ 189 w 238"/>
                <a:gd name="T3" fmla="*/ 0 h 193"/>
                <a:gd name="T4" fmla="*/ 238 w 238"/>
                <a:gd name="T5" fmla="*/ 141 h 193"/>
                <a:gd name="T6" fmla="*/ 39 w 238"/>
                <a:gd name="T7" fmla="*/ 193 h 193"/>
                <a:gd name="T8" fmla="*/ 0 w 238"/>
                <a:gd name="T9" fmla="*/ 81 h 193"/>
                <a:gd name="T10" fmla="*/ 189 w 238"/>
                <a:gd name="T11" fmla="*/ 0 h 193"/>
              </a:gdLst>
              <a:ahLst/>
              <a:cxnLst>
                <a:cxn ang="0">
                  <a:pos x="T0" y="T1"/>
                </a:cxn>
                <a:cxn ang="0">
                  <a:pos x="T2" y="T3"/>
                </a:cxn>
                <a:cxn ang="0">
                  <a:pos x="T4" y="T5"/>
                </a:cxn>
                <a:cxn ang="0">
                  <a:pos x="T6" y="T7"/>
                </a:cxn>
                <a:cxn ang="0">
                  <a:pos x="T8" y="T9"/>
                </a:cxn>
                <a:cxn ang="0">
                  <a:pos x="T10" y="T11"/>
                </a:cxn>
              </a:cxnLst>
              <a:rect l="0" t="0" r="r" b="b"/>
              <a:pathLst>
                <a:path w="238" h="193">
                  <a:moveTo>
                    <a:pt x="189" y="0"/>
                  </a:moveTo>
                  <a:lnTo>
                    <a:pt x="189" y="0"/>
                  </a:lnTo>
                  <a:cubicBezTo>
                    <a:pt x="209" y="46"/>
                    <a:pt x="225" y="93"/>
                    <a:pt x="238" y="141"/>
                  </a:cubicBezTo>
                  <a:lnTo>
                    <a:pt x="39" y="193"/>
                  </a:lnTo>
                  <a:cubicBezTo>
                    <a:pt x="29" y="155"/>
                    <a:pt x="16" y="117"/>
                    <a:pt x="0" y="81"/>
                  </a:cubicBezTo>
                  <a:lnTo>
                    <a:pt x="189"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96" name="Freeform 246">
              <a:extLst>
                <a:ext uri="{FF2B5EF4-FFF2-40B4-BE49-F238E27FC236}">
                  <a16:creationId xmlns:a16="http://schemas.microsoft.com/office/drawing/2014/main" id="{1FED40C0-5C6A-12DC-900C-72B73D502A01}"/>
                </a:ext>
              </a:extLst>
            </p:cNvPr>
            <p:cNvSpPr>
              <a:spLocks/>
            </p:cNvSpPr>
            <p:nvPr/>
          </p:nvSpPr>
          <p:spPr bwMode="auto">
            <a:xfrm>
              <a:off x="7484801" y="4552835"/>
              <a:ext cx="327899" cy="247745"/>
            </a:xfrm>
            <a:custGeom>
              <a:avLst/>
              <a:gdLst>
                <a:gd name="T0" fmla="*/ 226 w 226"/>
                <a:gd name="T1" fmla="*/ 146 h 168"/>
                <a:gd name="T2" fmla="*/ 226 w 226"/>
                <a:gd name="T3" fmla="*/ 146 h 168"/>
                <a:gd name="T4" fmla="*/ 21 w 226"/>
                <a:gd name="T5" fmla="*/ 168 h 168"/>
                <a:gd name="T6" fmla="*/ 0 w 226"/>
                <a:gd name="T7" fmla="*/ 52 h 168"/>
                <a:gd name="T8" fmla="*/ 199 w 226"/>
                <a:gd name="T9" fmla="*/ 0 h 168"/>
                <a:gd name="T10" fmla="*/ 226 w 226"/>
                <a:gd name="T11" fmla="*/ 146 h 168"/>
              </a:gdLst>
              <a:ahLst/>
              <a:cxnLst>
                <a:cxn ang="0">
                  <a:pos x="T0" y="T1"/>
                </a:cxn>
                <a:cxn ang="0">
                  <a:pos x="T2" y="T3"/>
                </a:cxn>
                <a:cxn ang="0">
                  <a:pos x="T4" y="T5"/>
                </a:cxn>
                <a:cxn ang="0">
                  <a:pos x="T6" y="T7"/>
                </a:cxn>
                <a:cxn ang="0">
                  <a:pos x="T8" y="T9"/>
                </a:cxn>
                <a:cxn ang="0">
                  <a:pos x="T10" y="T11"/>
                </a:cxn>
              </a:cxnLst>
              <a:rect l="0" t="0" r="r" b="b"/>
              <a:pathLst>
                <a:path w="226" h="168">
                  <a:moveTo>
                    <a:pt x="226" y="146"/>
                  </a:moveTo>
                  <a:lnTo>
                    <a:pt x="226" y="146"/>
                  </a:lnTo>
                  <a:lnTo>
                    <a:pt x="21" y="168"/>
                  </a:lnTo>
                  <a:cubicBezTo>
                    <a:pt x="17" y="128"/>
                    <a:pt x="10" y="90"/>
                    <a:pt x="0" y="52"/>
                  </a:cubicBezTo>
                  <a:lnTo>
                    <a:pt x="199" y="0"/>
                  </a:lnTo>
                  <a:cubicBezTo>
                    <a:pt x="211" y="48"/>
                    <a:pt x="220" y="96"/>
                    <a:pt x="226" y="14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97" name="Freeform 248">
              <a:extLst>
                <a:ext uri="{FF2B5EF4-FFF2-40B4-BE49-F238E27FC236}">
                  <a16:creationId xmlns:a16="http://schemas.microsoft.com/office/drawing/2014/main" id="{9C410B03-58B5-335D-959B-DAE76FC67680}"/>
                </a:ext>
              </a:extLst>
            </p:cNvPr>
            <p:cNvSpPr>
              <a:spLocks/>
            </p:cNvSpPr>
            <p:nvPr/>
          </p:nvSpPr>
          <p:spPr bwMode="auto">
            <a:xfrm>
              <a:off x="7237056" y="3967477"/>
              <a:ext cx="361903" cy="340043"/>
            </a:xfrm>
            <a:custGeom>
              <a:avLst/>
              <a:gdLst>
                <a:gd name="T0" fmla="*/ 0 w 247"/>
                <a:gd name="T1" fmla="*/ 134 h 232"/>
                <a:gd name="T2" fmla="*/ 0 w 247"/>
                <a:gd name="T3" fmla="*/ 134 h 232"/>
                <a:gd name="T4" fmla="*/ 155 w 247"/>
                <a:gd name="T5" fmla="*/ 0 h 232"/>
                <a:gd name="T6" fmla="*/ 247 w 247"/>
                <a:gd name="T7" fmla="*/ 123 h 232"/>
                <a:gd name="T8" fmla="*/ 73 w 247"/>
                <a:gd name="T9" fmla="*/ 232 h 232"/>
                <a:gd name="T10" fmla="*/ 0 w 247"/>
                <a:gd name="T11" fmla="*/ 134 h 232"/>
              </a:gdLst>
              <a:ahLst/>
              <a:cxnLst>
                <a:cxn ang="0">
                  <a:pos x="T0" y="T1"/>
                </a:cxn>
                <a:cxn ang="0">
                  <a:pos x="T2" y="T3"/>
                </a:cxn>
                <a:cxn ang="0">
                  <a:pos x="T4" y="T5"/>
                </a:cxn>
                <a:cxn ang="0">
                  <a:pos x="T6" y="T7"/>
                </a:cxn>
                <a:cxn ang="0">
                  <a:pos x="T8" y="T9"/>
                </a:cxn>
                <a:cxn ang="0">
                  <a:pos x="T10" y="T11"/>
                </a:cxn>
              </a:cxnLst>
              <a:rect l="0" t="0" r="r" b="b"/>
              <a:pathLst>
                <a:path w="247" h="232">
                  <a:moveTo>
                    <a:pt x="0" y="134"/>
                  </a:moveTo>
                  <a:lnTo>
                    <a:pt x="0" y="134"/>
                  </a:lnTo>
                  <a:lnTo>
                    <a:pt x="155" y="0"/>
                  </a:lnTo>
                  <a:cubicBezTo>
                    <a:pt x="189" y="38"/>
                    <a:pt x="219" y="79"/>
                    <a:pt x="247" y="123"/>
                  </a:cubicBezTo>
                  <a:lnTo>
                    <a:pt x="73" y="232"/>
                  </a:lnTo>
                  <a:cubicBezTo>
                    <a:pt x="51" y="198"/>
                    <a:pt x="27" y="165"/>
                    <a:pt x="0" y="13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98" name="Freeform 250">
              <a:extLst>
                <a:ext uri="{FF2B5EF4-FFF2-40B4-BE49-F238E27FC236}">
                  <a16:creationId xmlns:a16="http://schemas.microsoft.com/office/drawing/2014/main" id="{3D6D7525-8D90-7CD0-745C-9FD2323BCB51}"/>
                </a:ext>
              </a:extLst>
            </p:cNvPr>
            <p:cNvSpPr>
              <a:spLocks/>
            </p:cNvSpPr>
            <p:nvPr/>
          </p:nvSpPr>
          <p:spPr bwMode="auto">
            <a:xfrm>
              <a:off x="7343926" y="4147213"/>
              <a:ext cx="359473" cy="318183"/>
            </a:xfrm>
            <a:custGeom>
              <a:avLst/>
              <a:gdLst>
                <a:gd name="T0" fmla="*/ 0 w 246"/>
                <a:gd name="T1" fmla="*/ 109 h 218"/>
                <a:gd name="T2" fmla="*/ 0 w 246"/>
                <a:gd name="T3" fmla="*/ 109 h 218"/>
                <a:gd name="T4" fmla="*/ 174 w 246"/>
                <a:gd name="T5" fmla="*/ 0 h 218"/>
                <a:gd name="T6" fmla="*/ 246 w 246"/>
                <a:gd name="T7" fmla="*/ 137 h 218"/>
                <a:gd name="T8" fmla="*/ 57 w 246"/>
                <a:gd name="T9" fmla="*/ 218 h 218"/>
                <a:gd name="T10" fmla="*/ 0 w 246"/>
                <a:gd name="T11" fmla="*/ 109 h 218"/>
              </a:gdLst>
              <a:ahLst/>
              <a:cxnLst>
                <a:cxn ang="0">
                  <a:pos x="T0" y="T1"/>
                </a:cxn>
                <a:cxn ang="0">
                  <a:pos x="T2" y="T3"/>
                </a:cxn>
                <a:cxn ang="0">
                  <a:pos x="T4" y="T5"/>
                </a:cxn>
                <a:cxn ang="0">
                  <a:pos x="T6" y="T7"/>
                </a:cxn>
                <a:cxn ang="0">
                  <a:pos x="T8" y="T9"/>
                </a:cxn>
                <a:cxn ang="0">
                  <a:pos x="T10" y="T11"/>
                </a:cxn>
              </a:cxnLst>
              <a:rect l="0" t="0" r="r" b="b"/>
              <a:pathLst>
                <a:path w="246" h="218">
                  <a:moveTo>
                    <a:pt x="0" y="109"/>
                  </a:moveTo>
                  <a:lnTo>
                    <a:pt x="0" y="109"/>
                  </a:lnTo>
                  <a:lnTo>
                    <a:pt x="174" y="0"/>
                  </a:lnTo>
                  <a:cubicBezTo>
                    <a:pt x="201" y="44"/>
                    <a:pt x="226" y="89"/>
                    <a:pt x="246" y="137"/>
                  </a:cubicBezTo>
                  <a:lnTo>
                    <a:pt x="57" y="218"/>
                  </a:lnTo>
                  <a:cubicBezTo>
                    <a:pt x="41" y="180"/>
                    <a:pt x="22" y="144"/>
                    <a:pt x="0" y="10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99" name="Freeform 252">
              <a:extLst>
                <a:ext uri="{FF2B5EF4-FFF2-40B4-BE49-F238E27FC236}">
                  <a16:creationId xmlns:a16="http://schemas.microsoft.com/office/drawing/2014/main" id="{2FE0414D-3911-C337-AF81-85B685C41B70}"/>
                </a:ext>
              </a:extLst>
            </p:cNvPr>
            <p:cNvSpPr>
              <a:spLocks/>
            </p:cNvSpPr>
            <p:nvPr/>
          </p:nvSpPr>
          <p:spPr bwMode="auto">
            <a:xfrm>
              <a:off x="7113182" y="3812029"/>
              <a:ext cx="349758" cy="352188"/>
            </a:xfrm>
            <a:custGeom>
              <a:avLst/>
              <a:gdLst>
                <a:gd name="T0" fmla="*/ 0 w 240"/>
                <a:gd name="T1" fmla="*/ 156 h 240"/>
                <a:gd name="T2" fmla="*/ 0 w 240"/>
                <a:gd name="T3" fmla="*/ 156 h 240"/>
                <a:gd name="T4" fmla="*/ 133 w 240"/>
                <a:gd name="T5" fmla="*/ 0 h 240"/>
                <a:gd name="T6" fmla="*/ 240 w 240"/>
                <a:gd name="T7" fmla="*/ 106 h 240"/>
                <a:gd name="T8" fmla="*/ 85 w 240"/>
                <a:gd name="T9" fmla="*/ 240 h 240"/>
                <a:gd name="T10" fmla="*/ 0 w 240"/>
                <a:gd name="T11" fmla="*/ 156 h 240"/>
              </a:gdLst>
              <a:ahLst/>
              <a:cxnLst>
                <a:cxn ang="0">
                  <a:pos x="T0" y="T1"/>
                </a:cxn>
                <a:cxn ang="0">
                  <a:pos x="T2" y="T3"/>
                </a:cxn>
                <a:cxn ang="0">
                  <a:pos x="T4" y="T5"/>
                </a:cxn>
                <a:cxn ang="0">
                  <a:pos x="T6" y="T7"/>
                </a:cxn>
                <a:cxn ang="0">
                  <a:pos x="T8" y="T9"/>
                </a:cxn>
                <a:cxn ang="0">
                  <a:pos x="T10" y="T11"/>
                </a:cxn>
              </a:cxnLst>
              <a:rect l="0" t="0" r="r" b="b"/>
              <a:pathLst>
                <a:path w="240" h="240">
                  <a:moveTo>
                    <a:pt x="0" y="156"/>
                  </a:moveTo>
                  <a:lnTo>
                    <a:pt x="0" y="156"/>
                  </a:lnTo>
                  <a:lnTo>
                    <a:pt x="133" y="0"/>
                  </a:lnTo>
                  <a:cubicBezTo>
                    <a:pt x="171" y="32"/>
                    <a:pt x="207" y="68"/>
                    <a:pt x="240" y="106"/>
                  </a:cubicBezTo>
                  <a:lnTo>
                    <a:pt x="85" y="240"/>
                  </a:lnTo>
                  <a:cubicBezTo>
                    <a:pt x="59" y="210"/>
                    <a:pt x="31" y="182"/>
                    <a:pt x="0" y="15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00" name="Freeform 254">
              <a:extLst>
                <a:ext uri="{FF2B5EF4-FFF2-40B4-BE49-F238E27FC236}">
                  <a16:creationId xmlns:a16="http://schemas.microsoft.com/office/drawing/2014/main" id="{C3359C87-7578-09BD-5391-4BEDA7BDB607}"/>
                </a:ext>
              </a:extLst>
            </p:cNvPr>
            <p:cNvSpPr>
              <a:spLocks/>
            </p:cNvSpPr>
            <p:nvPr/>
          </p:nvSpPr>
          <p:spPr bwMode="auto">
            <a:xfrm>
              <a:off x="7999722" y="4487256"/>
              <a:ext cx="330327" cy="257461"/>
            </a:xfrm>
            <a:custGeom>
              <a:avLst/>
              <a:gdLst>
                <a:gd name="T0" fmla="*/ 201 w 226"/>
                <a:gd name="T1" fmla="*/ 0 h 176"/>
                <a:gd name="T2" fmla="*/ 201 w 226"/>
                <a:gd name="T3" fmla="*/ 0 h 176"/>
                <a:gd name="T4" fmla="*/ 226 w 226"/>
                <a:gd name="T5" fmla="*/ 155 h 176"/>
                <a:gd name="T6" fmla="*/ 22 w 226"/>
                <a:gd name="T7" fmla="*/ 176 h 176"/>
                <a:gd name="T8" fmla="*/ 0 w 226"/>
                <a:gd name="T9" fmla="*/ 45 h 176"/>
                <a:gd name="T10" fmla="*/ 201 w 226"/>
                <a:gd name="T11" fmla="*/ 0 h 176"/>
              </a:gdLst>
              <a:ahLst/>
              <a:cxnLst>
                <a:cxn ang="0">
                  <a:pos x="T0" y="T1"/>
                </a:cxn>
                <a:cxn ang="0">
                  <a:pos x="T2" y="T3"/>
                </a:cxn>
                <a:cxn ang="0">
                  <a:pos x="T4" y="T5"/>
                </a:cxn>
                <a:cxn ang="0">
                  <a:pos x="T6" y="T7"/>
                </a:cxn>
                <a:cxn ang="0">
                  <a:pos x="T8" y="T9"/>
                </a:cxn>
                <a:cxn ang="0">
                  <a:pos x="T10" y="T11"/>
                </a:cxn>
              </a:cxnLst>
              <a:rect l="0" t="0" r="r" b="b"/>
              <a:pathLst>
                <a:path w="226" h="176">
                  <a:moveTo>
                    <a:pt x="201" y="0"/>
                  </a:moveTo>
                  <a:lnTo>
                    <a:pt x="201" y="0"/>
                  </a:lnTo>
                  <a:cubicBezTo>
                    <a:pt x="212" y="51"/>
                    <a:pt x="221" y="102"/>
                    <a:pt x="226" y="155"/>
                  </a:cubicBezTo>
                  <a:lnTo>
                    <a:pt x="22" y="176"/>
                  </a:lnTo>
                  <a:cubicBezTo>
                    <a:pt x="17" y="132"/>
                    <a:pt x="9" y="88"/>
                    <a:pt x="0" y="45"/>
                  </a:cubicBezTo>
                  <a:lnTo>
                    <a:pt x="201"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01" name="Freeform 256">
              <a:extLst>
                <a:ext uri="{FF2B5EF4-FFF2-40B4-BE49-F238E27FC236}">
                  <a16:creationId xmlns:a16="http://schemas.microsoft.com/office/drawing/2014/main" id="{2D7C48D6-FD41-2B70-9C93-7874F4CE9E4E}"/>
                </a:ext>
              </a:extLst>
            </p:cNvPr>
            <p:cNvSpPr>
              <a:spLocks/>
            </p:cNvSpPr>
            <p:nvPr/>
          </p:nvSpPr>
          <p:spPr bwMode="auto">
            <a:xfrm>
              <a:off x="7448367" y="3413693"/>
              <a:ext cx="383762" cy="386192"/>
            </a:xfrm>
            <a:custGeom>
              <a:avLst/>
              <a:gdLst>
                <a:gd name="T0" fmla="*/ 0 w 263"/>
                <a:gd name="T1" fmla="*/ 157 h 264"/>
                <a:gd name="T2" fmla="*/ 0 w 263"/>
                <a:gd name="T3" fmla="*/ 157 h 264"/>
                <a:gd name="T4" fmla="*/ 133 w 263"/>
                <a:gd name="T5" fmla="*/ 0 h 264"/>
                <a:gd name="T6" fmla="*/ 263 w 263"/>
                <a:gd name="T7" fmla="*/ 126 h 264"/>
                <a:gd name="T8" fmla="*/ 110 w 263"/>
                <a:gd name="T9" fmla="*/ 264 h 264"/>
                <a:gd name="T10" fmla="*/ 0 w 263"/>
                <a:gd name="T11" fmla="*/ 157 h 264"/>
              </a:gdLst>
              <a:ahLst/>
              <a:cxnLst>
                <a:cxn ang="0">
                  <a:pos x="T0" y="T1"/>
                </a:cxn>
                <a:cxn ang="0">
                  <a:pos x="T2" y="T3"/>
                </a:cxn>
                <a:cxn ang="0">
                  <a:pos x="T4" y="T5"/>
                </a:cxn>
                <a:cxn ang="0">
                  <a:pos x="T6" y="T7"/>
                </a:cxn>
                <a:cxn ang="0">
                  <a:pos x="T8" y="T9"/>
                </a:cxn>
                <a:cxn ang="0">
                  <a:pos x="T10" y="T11"/>
                </a:cxn>
              </a:cxnLst>
              <a:rect l="0" t="0" r="r" b="b"/>
              <a:pathLst>
                <a:path w="263" h="264">
                  <a:moveTo>
                    <a:pt x="0" y="157"/>
                  </a:moveTo>
                  <a:lnTo>
                    <a:pt x="0" y="157"/>
                  </a:lnTo>
                  <a:lnTo>
                    <a:pt x="133" y="0"/>
                  </a:lnTo>
                  <a:cubicBezTo>
                    <a:pt x="179" y="39"/>
                    <a:pt x="222" y="81"/>
                    <a:pt x="263" y="126"/>
                  </a:cubicBezTo>
                  <a:lnTo>
                    <a:pt x="110" y="264"/>
                  </a:lnTo>
                  <a:cubicBezTo>
                    <a:pt x="76" y="226"/>
                    <a:pt x="39" y="190"/>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02" name="Freeform 258">
              <a:extLst>
                <a:ext uri="{FF2B5EF4-FFF2-40B4-BE49-F238E27FC236}">
                  <a16:creationId xmlns:a16="http://schemas.microsoft.com/office/drawing/2014/main" id="{FB39DD22-B7E9-01FA-4F4B-A38B93FDD0D4}"/>
                </a:ext>
              </a:extLst>
            </p:cNvPr>
            <p:cNvSpPr>
              <a:spLocks/>
            </p:cNvSpPr>
            <p:nvPr/>
          </p:nvSpPr>
          <p:spPr bwMode="auto">
            <a:xfrm>
              <a:off x="7608673" y="3595858"/>
              <a:ext cx="378904" cy="369189"/>
            </a:xfrm>
            <a:custGeom>
              <a:avLst/>
              <a:gdLst>
                <a:gd name="T0" fmla="*/ 0 w 259"/>
                <a:gd name="T1" fmla="*/ 138 h 251"/>
                <a:gd name="T2" fmla="*/ 0 w 259"/>
                <a:gd name="T3" fmla="*/ 138 h 251"/>
                <a:gd name="T4" fmla="*/ 153 w 259"/>
                <a:gd name="T5" fmla="*/ 0 h 251"/>
                <a:gd name="T6" fmla="*/ 259 w 259"/>
                <a:gd name="T7" fmla="*/ 133 h 251"/>
                <a:gd name="T8" fmla="*/ 90 w 259"/>
                <a:gd name="T9" fmla="*/ 251 h 251"/>
                <a:gd name="T10" fmla="*/ 0 w 259"/>
                <a:gd name="T11" fmla="*/ 138 h 251"/>
              </a:gdLst>
              <a:ahLst/>
              <a:cxnLst>
                <a:cxn ang="0">
                  <a:pos x="T0" y="T1"/>
                </a:cxn>
                <a:cxn ang="0">
                  <a:pos x="T2" y="T3"/>
                </a:cxn>
                <a:cxn ang="0">
                  <a:pos x="T4" y="T5"/>
                </a:cxn>
                <a:cxn ang="0">
                  <a:pos x="T6" y="T7"/>
                </a:cxn>
                <a:cxn ang="0">
                  <a:pos x="T8" y="T9"/>
                </a:cxn>
                <a:cxn ang="0">
                  <a:pos x="T10" y="T11"/>
                </a:cxn>
              </a:cxnLst>
              <a:rect l="0" t="0" r="r" b="b"/>
              <a:pathLst>
                <a:path w="259" h="251">
                  <a:moveTo>
                    <a:pt x="0" y="138"/>
                  </a:moveTo>
                  <a:lnTo>
                    <a:pt x="0" y="138"/>
                  </a:lnTo>
                  <a:lnTo>
                    <a:pt x="153" y="0"/>
                  </a:lnTo>
                  <a:cubicBezTo>
                    <a:pt x="191" y="42"/>
                    <a:pt x="226" y="87"/>
                    <a:pt x="259" y="133"/>
                  </a:cubicBezTo>
                  <a:lnTo>
                    <a:pt x="90" y="251"/>
                  </a:lnTo>
                  <a:cubicBezTo>
                    <a:pt x="62" y="211"/>
                    <a:pt x="32" y="174"/>
                    <a:pt x="0" y="13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03" name="Freeform 260">
              <a:extLst>
                <a:ext uri="{FF2B5EF4-FFF2-40B4-BE49-F238E27FC236}">
                  <a16:creationId xmlns:a16="http://schemas.microsoft.com/office/drawing/2014/main" id="{EBFEAD4B-D10E-B6CE-F6A8-BA2CDEB8063C}"/>
                </a:ext>
              </a:extLst>
            </p:cNvPr>
            <p:cNvSpPr>
              <a:spLocks/>
            </p:cNvSpPr>
            <p:nvPr/>
          </p:nvSpPr>
          <p:spPr bwMode="auto">
            <a:xfrm>
              <a:off x="7853990" y="4013624"/>
              <a:ext cx="369189" cy="337614"/>
            </a:xfrm>
            <a:custGeom>
              <a:avLst/>
              <a:gdLst>
                <a:gd name="T0" fmla="*/ 0 w 254"/>
                <a:gd name="T1" fmla="*/ 95 h 231"/>
                <a:gd name="T2" fmla="*/ 0 w 254"/>
                <a:gd name="T3" fmla="*/ 95 h 231"/>
                <a:gd name="T4" fmla="*/ 183 w 254"/>
                <a:gd name="T5" fmla="*/ 0 h 231"/>
                <a:gd name="T6" fmla="*/ 254 w 254"/>
                <a:gd name="T7" fmla="*/ 161 h 231"/>
                <a:gd name="T8" fmla="*/ 61 w 254"/>
                <a:gd name="T9" fmla="*/ 231 h 231"/>
                <a:gd name="T10" fmla="*/ 0 w 254"/>
                <a:gd name="T11" fmla="*/ 95 h 231"/>
              </a:gdLst>
              <a:ahLst/>
              <a:cxnLst>
                <a:cxn ang="0">
                  <a:pos x="T0" y="T1"/>
                </a:cxn>
                <a:cxn ang="0">
                  <a:pos x="T2" y="T3"/>
                </a:cxn>
                <a:cxn ang="0">
                  <a:pos x="T4" y="T5"/>
                </a:cxn>
                <a:cxn ang="0">
                  <a:pos x="T6" y="T7"/>
                </a:cxn>
                <a:cxn ang="0">
                  <a:pos x="T8" y="T9"/>
                </a:cxn>
                <a:cxn ang="0">
                  <a:pos x="T10" y="T11"/>
                </a:cxn>
              </a:cxnLst>
              <a:rect l="0" t="0" r="r" b="b"/>
              <a:pathLst>
                <a:path w="254" h="231">
                  <a:moveTo>
                    <a:pt x="0" y="95"/>
                  </a:moveTo>
                  <a:lnTo>
                    <a:pt x="0" y="95"/>
                  </a:lnTo>
                  <a:lnTo>
                    <a:pt x="183" y="0"/>
                  </a:lnTo>
                  <a:cubicBezTo>
                    <a:pt x="210" y="52"/>
                    <a:pt x="234" y="105"/>
                    <a:pt x="254" y="161"/>
                  </a:cubicBezTo>
                  <a:lnTo>
                    <a:pt x="61" y="231"/>
                  </a:lnTo>
                  <a:cubicBezTo>
                    <a:pt x="43" y="184"/>
                    <a:pt x="23" y="138"/>
                    <a:pt x="0"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04" name="Freeform 262">
              <a:extLst>
                <a:ext uri="{FF2B5EF4-FFF2-40B4-BE49-F238E27FC236}">
                  <a16:creationId xmlns:a16="http://schemas.microsoft.com/office/drawing/2014/main" id="{09386D5B-589E-FE4E-C93A-590F36D4B2A1}"/>
                </a:ext>
              </a:extLst>
            </p:cNvPr>
            <p:cNvSpPr>
              <a:spLocks/>
            </p:cNvSpPr>
            <p:nvPr/>
          </p:nvSpPr>
          <p:spPr bwMode="auto">
            <a:xfrm>
              <a:off x="7739832" y="3792598"/>
              <a:ext cx="378904" cy="359474"/>
            </a:xfrm>
            <a:custGeom>
              <a:avLst/>
              <a:gdLst>
                <a:gd name="T0" fmla="*/ 0 w 260"/>
                <a:gd name="T1" fmla="*/ 118 h 246"/>
                <a:gd name="T2" fmla="*/ 0 w 260"/>
                <a:gd name="T3" fmla="*/ 118 h 246"/>
                <a:gd name="T4" fmla="*/ 169 w 260"/>
                <a:gd name="T5" fmla="*/ 0 h 246"/>
                <a:gd name="T6" fmla="*/ 260 w 260"/>
                <a:gd name="T7" fmla="*/ 151 h 246"/>
                <a:gd name="T8" fmla="*/ 77 w 260"/>
                <a:gd name="T9" fmla="*/ 246 h 246"/>
                <a:gd name="T10" fmla="*/ 0 w 260"/>
                <a:gd name="T11" fmla="*/ 118 h 246"/>
              </a:gdLst>
              <a:ahLst/>
              <a:cxnLst>
                <a:cxn ang="0">
                  <a:pos x="T0" y="T1"/>
                </a:cxn>
                <a:cxn ang="0">
                  <a:pos x="T2" y="T3"/>
                </a:cxn>
                <a:cxn ang="0">
                  <a:pos x="T4" y="T5"/>
                </a:cxn>
                <a:cxn ang="0">
                  <a:pos x="T6" y="T7"/>
                </a:cxn>
                <a:cxn ang="0">
                  <a:pos x="T8" y="T9"/>
                </a:cxn>
                <a:cxn ang="0">
                  <a:pos x="T10" y="T11"/>
                </a:cxn>
              </a:cxnLst>
              <a:rect l="0" t="0" r="r" b="b"/>
              <a:pathLst>
                <a:path w="260" h="246">
                  <a:moveTo>
                    <a:pt x="0" y="118"/>
                  </a:moveTo>
                  <a:lnTo>
                    <a:pt x="0" y="118"/>
                  </a:lnTo>
                  <a:lnTo>
                    <a:pt x="169" y="0"/>
                  </a:lnTo>
                  <a:cubicBezTo>
                    <a:pt x="202" y="48"/>
                    <a:pt x="233" y="99"/>
                    <a:pt x="260" y="151"/>
                  </a:cubicBezTo>
                  <a:lnTo>
                    <a:pt x="77" y="246"/>
                  </a:lnTo>
                  <a:cubicBezTo>
                    <a:pt x="54" y="201"/>
                    <a:pt x="28" y="159"/>
                    <a:pt x="0" y="1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05" name="Freeform 264">
              <a:extLst>
                <a:ext uri="{FF2B5EF4-FFF2-40B4-BE49-F238E27FC236}">
                  <a16:creationId xmlns:a16="http://schemas.microsoft.com/office/drawing/2014/main" id="{AF77A4F0-F65C-E660-C4CB-226810218377}"/>
                </a:ext>
              </a:extLst>
            </p:cNvPr>
            <p:cNvSpPr>
              <a:spLocks/>
            </p:cNvSpPr>
            <p:nvPr/>
          </p:nvSpPr>
          <p:spPr bwMode="auto">
            <a:xfrm>
              <a:off x="7941429" y="4249226"/>
              <a:ext cx="352188" cy="303610"/>
            </a:xfrm>
            <a:custGeom>
              <a:avLst/>
              <a:gdLst>
                <a:gd name="T0" fmla="*/ 0 w 241"/>
                <a:gd name="T1" fmla="*/ 70 h 208"/>
                <a:gd name="T2" fmla="*/ 0 w 241"/>
                <a:gd name="T3" fmla="*/ 70 h 208"/>
                <a:gd name="T4" fmla="*/ 193 w 241"/>
                <a:gd name="T5" fmla="*/ 0 h 208"/>
                <a:gd name="T6" fmla="*/ 241 w 241"/>
                <a:gd name="T7" fmla="*/ 163 h 208"/>
                <a:gd name="T8" fmla="*/ 40 w 241"/>
                <a:gd name="T9" fmla="*/ 208 h 208"/>
                <a:gd name="T10" fmla="*/ 0 w 241"/>
                <a:gd name="T11" fmla="*/ 70 h 208"/>
              </a:gdLst>
              <a:ahLst/>
              <a:cxnLst>
                <a:cxn ang="0">
                  <a:pos x="T0" y="T1"/>
                </a:cxn>
                <a:cxn ang="0">
                  <a:pos x="T2" y="T3"/>
                </a:cxn>
                <a:cxn ang="0">
                  <a:pos x="T4" y="T5"/>
                </a:cxn>
                <a:cxn ang="0">
                  <a:pos x="T6" y="T7"/>
                </a:cxn>
                <a:cxn ang="0">
                  <a:pos x="T8" y="T9"/>
                </a:cxn>
                <a:cxn ang="0">
                  <a:pos x="T10" y="T11"/>
                </a:cxn>
              </a:cxnLst>
              <a:rect l="0" t="0" r="r" b="b"/>
              <a:pathLst>
                <a:path w="241" h="208">
                  <a:moveTo>
                    <a:pt x="0" y="70"/>
                  </a:moveTo>
                  <a:lnTo>
                    <a:pt x="0" y="70"/>
                  </a:lnTo>
                  <a:lnTo>
                    <a:pt x="193" y="0"/>
                  </a:lnTo>
                  <a:cubicBezTo>
                    <a:pt x="212" y="53"/>
                    <a:pt x="228" y="107"/>
                    <a:pt x="241" y="163"/>
                  </a:cubicBezTo>
                  <a:lnTo>
                    <a:pt x="40" y="208"/>
                  </a:lnTo>
                  <a:cubicBezTo>
                    <a:pt x="29" y="161"/>
                    <a:pt x="16" y="115"/>
                    <a:pt x="0" y="7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06" name="Freeform 266">
              <a:extLst>
                <a:ext uri="{FF2B5EF4-FFF2-40B4-BE49-F238E27FC236}">
                  <a16:creationId xmlns:a16="http://schemas.microsoft.com/office/drawing/2014/main" id="{190E3001-8BD3-E53E-A6B4-92320AF70942}"/>
                </a:ext>
              </a:extLst>
            </p:cNvPr>
            <p:cNvSpPr>
              <a:spLocks/>
            </p:cNvSpPr>
            <p:nvPr/>
          </p:nvSpPr>
          <p:spPr bwMode="auto">
            <a:xfrm>
              <a:off x="8310618" y="3761021"/>
              <a:ext cx="369189" cy="337614"/>
            </a:xfrm>
            <a:custGeom>
              <a:avLst/>
              <a:gdLst>
                <a:gd name="T0" fmla="*/ 0 w 253"/>
                <a:gd name="T1" fmla="*/ 96 h 231"/>
                <a:gd name="T2" fmla="*/ 0 w 253"/>
                <a:gd name="T3" fmla="*/ 96 h 231"/>
                <a:gd name="T4" fmla="*/ 182 w 253"/>
                <a:gd name="T5" fmla="*/ 0 h 231"/>
                <a:gd name="T6" fmla="*/ 253 w 253"/>
                <a:gd name="T7" fmla="*/ 154 h 231"/>
                <a:gd name="T8" fmla="*/ 62 w 253"/>
                <a:gd name="T9" fmla="*/ 231 h 231"/>
                <a:gd name="T10" fmla="*/ 0 w 253"/>
                <a:gd name="T11" fmla="*/ 96 h 231"/>
              </a:gdLst>
              <a:ahLst/>
              <a:cxnLst>
                <a:cxn ang="0">
                  <a:pos x="T0" y="T1"/>
                </a:cxn>
                <a:cxn ang="0">
                  <a:pos x="T2" y="T3"/>
                </a:cxn>
                <a:cxn ang="0">
                  <a:pos x="T4" y="T5"/>
                </a:cxn>
                <a:cxn ang="0">
                  <a:pos x="T6" y="T7"/>
                </a:cxn>
                <a:cxn ang="0">
                  <a:pos x="T8" y="T9"/>
                </a:cxn>
                <a:cxn ang="0">
                  <a:pos x="T10" y="T11"/>
                </a:cxn>
              </a:cxnLst>
              <a:rect l="0" t="0" r="r" b="b"/>
              <a:pathLst>
                <a:path w="253" h="231">
                  <a:moveTo>
                    <a:pt x="0" y="96"/>
                  </a:moveTo>
                  <a:lnTo>
                    <a:pt x="0" y="96"/>
                  </a:lnTo>
                  <a:lnTo>
                    <a:pt x="182" y="0"/>
                  </a:lnTo>
                  <a:cubicBezTo>
                    <a:pt x="208" y="50"/>
                    <a:pt x="232" y="101"/>
                    <a:pt x="253" y="154"/>
                  </a:cubicBezTo>
                  <a:lnTo>
                    <a:pt x="62" y="231"/>
                  </a:lnTo>
                  <a:cubicBezTo>
                    <a:pt x="44" y="185"/>
                    <a:pt x="23" y="139"/>
                    <a:pt x="0" y="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07" name="Freeform 268">
              <a:extLst>
                <a:ext uri="{FF2B5EF4-FFF2-40B4-BE49-F238E27FC236}">
                  <a16:creationId xmlns:a16="http://schemas.microsoft.com/office/drawing/2014/main" id="{E3BCBAB6-BB04-730F-5502-222520D8BB37}"/>
                </a:ext>
              </a:extLst>
            </p:cNvPr>
            <p:cNvSpPr>
              <a:spLocks/>
            </p:cNvSpPr>
            <p:nvPr/>
          </p:nvSpPr>
          <p:spPr bwMode="auto">
            <a:xfrm>
              <a:off x="8201318" y="3549710"/>
              <a:ext cx="374047" cy="352188"/>
            </a:xfrm>
            <a:custGeom>
              <a:avLst/>
              <a:gdLst>
                <a:gd name="T0" fmla="*/ 0 w 258"/>
                <a:gd name="T1" fmla="*/ 113 h 241"/>
                <a:gd name="T2" fmla="*/ 0 w 258"/>
                <a:gd name="T3" fmla="*/ 113 h 241"/>
                <a:gd name="T4" fmla="*/ 172 w 258"/>
                <a:gd name="T5" fmla="*/ 0 h 241"/>
                <a:gd name="T6" fmla="*/ 258 w 258"/>
                <a:gd name="T7" fmla="*/ 145 h 241"/>
                <a:gd name="T8" fmla="*/ 76 w 258"/>
                <a:gd name="T9" fmla="*/ 241 h 241"/>
                <a:gd name="T10" fmla="*/ 0 w 258"/>
                <a:gd name="T11" fmla="*/ 113 h 241"/>
              </a:gdLst>
              <a:ahLst/>
              <a:cxnLst>
                <a:cxn ang="0">
                  <a:pos x="T0" y="T1"/>
                </a:cxn>
                <a:cxn ang="0">
                  <a:pos x="T2" y="T3"/>
                </a:cxn>
                <a:cxn ang="0">
                  <a:pos x="T4" y="T5"/>
                </a:cxn>
                <a:cxn ang="0">
                  <a:pos x="T6" y="T7"/>
                </a:cxn>
                <a:cxn ang="0">
                  <a:pos x="T8" y="T9"/>
                </a:cxn>
                <a:cxn ang="0">
                  <a:pos x="T10" y="T11"/>
                </a:cxn>
              </a:cxnLst>
              <a:rect l="0" t="0" r="r" b="b"/>
              <a:pathLst>
                <a:path w="258" h="241">
                  <a:moveTo>
                    <a:pt x="0" y="113"/>
                  </a:moveTo>
                  <a:lnTo>
                    <a:pt x="0" y="113"/>
                  </a:lnTo>
                  <a:lnTo>
                    <a:pt x="172" y="0"/>
                  </a:lnTo>
                  <a:cubicBezTo>
                    <a:pt x="203" y="47"/>
                    <a:pt x="231" y="95"/>
                    <a:pt x="258" y="145"/>
                  </a:cubicBezTo>
                  <a:lnTo>
                    <a:pt x="76" y="241"/>
                  </a:lnTo>
                  <a:cubicBezTo>
                    <a:pt x="52" y="197"/>
                    <a:pt x="27" y="154"/>
                    <a:pt x="0" y="11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08" name="Freeform 270">
              <a:extLst>
                <a:ext uri="{FF2B5EF4-FFF2-40B4-BE49-F238E27FC236}">
                  <a16:creationId xmlns:a16="http://schemas.microsoft.com/office/drawing/2014/main" id="{4447383D-1300-551E-3BBA-C187C98D5035}"/>
                </a:ext>
              </a:extLst>
            </p:cNvPr>
            <p:cNvSpPr>
              <a:spLocks/>
            </p:cNvSpPr>
            <p:nvPr/>
          </p:nvSpPr>
          <p:spPr bwMode="auto">
            <a:xfrm>
              <a:off x="8400486" y="3986908"/>
              <a:ext cx="359473" cy="313326"/>
            </a:xfrm>
            <a:custGeom>
              <a:avLst/>
              <a:gdLst>
                <a:gd name="T0" fmla="*/ 0 w 246"/>
                <a:gd name="T1" fmla="*/ 77 h 215"/>
                <a:gd name="T2" fmla="*/ 0 w 246"/>
                <a:gd name="T3" fmla="*/ 77 h 215"/>
                <a:gd name="T4" fmla="*/ 191 w 246"/>
                <a:gd name="T5" fmla="*/ 0 h 215"/>
                <a:gd name="T6" fmla="*/ 246 w 246"/>
                <a:gd name="T7" fmla="*/ 157 h 215"/>
                <a:gd name="T8" fmla="*/ 49 w 246"/>
                <a:gd name="T9" fmla="*/ 215 h 215"/>
                <a:gd name="T10" fmla="*/ 0 w 246"/>
                <a:gd name="T11" fmla="*/ 77 h 215"/>
              </a:gdLst>
              <a:ahLst/>
              <a:cxnLst>
                <a:cxn ang="0">
                  <a:pos x="T0" y="T1"/>
                </a:cxn>
                <a:cxn ang="0">
                  <a:pos x="T2" y="T3"/>
                </a:cxn>
                <a:cxn ang="0">
                  <a:pos x="T4" y="T5"/>
                </a:cxn>
                <a:cxn ang="0">
                  <a:pos x="T6" y="T7"/>
                </a:cxn>
                <a:cxn ang="0">
                  <a:pos x="T8" y="T9"/>
                </a:cxn>
                <a:cxn ang="0">
                  <a:pos x="T10" y="T11"/>
                </a:cxn>
              </a:cxnLst>
              <a:rect l="0" t="0" r="r" b="b"/>
              <a:pathLst>
                <a:path w="246" h="215">
                  <a:moveTo>
                    <a:pt x="0" y="77"/>
                  </a:moveTo>
                  <a:lnTo>
                    <a:pt x="0" y="77"/>
                  </a:lnTo>
                  <a:lnTo>
                    <a:pt x="191" y="0"/>
                  </a:lnTo>
                  <a:cubicBezTo>
                    <a:pt x="212" y="51"/>
                    <a:pt x="230" y="104"/>
                    <a:pt x="246" y="157"/>
                  </a:cubicBezTo>
                  <a:lnTo>
                    <a:pt x="49" y="215"/>
                  </a:lnTo>
                  <a:cubicBezTo>
                    <a:pt x="35" y="168"/>
                    <a:pt x="19" y="122"/>
                    <a:pt x="0" y="7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09" name="Freeform 272">
              <a:extLst>
                <a:ext uri="{FF2B5EF4-FFF2-40B4-BE49-F238E27FC236}">
                  <a16:creationId xmlns:a16="http://schemas.microsoft.com/office/drawing/2014/main" id="{8AA739E3-F2CD-ED24-7F19-131B3426142F}"/>
                </a:ext>
              </a:extLst>
            </p:cNvPr>
            <p:cNvSpPr>
              <a:spLocks/>
            </p:cNvSpPr>
            <p:nvPr/>
          </p:nvSpPr>
          <p:spPr bwMode="auto">
            <a:xfrm>
              <a:off x="8473352" y="4215222"/>
              <a:ext cx="342472" cy="286607"/>
            </a:xfrm>
            <a:custGeom>
              <a:avLst/>
              <a:gdLst>
                <a:gd name="T0" fmla="*/ 0 w 235"/>
                <a:gd name="T1" fmla="*/ 58 h 196"/>
                <a:gd name="T2" fmla="*/ 0 w 235"/>
                <a:gd name="T3" fmla="*/ 58 h 196"/>
                <a:gd name="T4" fmla="*/ 197 w 235"/>
                <a:gd name="T5" fmla="*/ 0 h 196"/>
                <a:gd name="T6" fmla="*/ 235 w 235"/>
                <a:gd name="T7" fmla="*/ 157 h 196"/>
                <a:gd name="T8" fmla="*/ 33 w 235"/>
                <a:gd name="T9" fmla="*/ 196 h 196"/>
                <a:gd name="T10" fmla="*/ 0 w 235"/>
                <a:gd name="T11" fmla="*/ 58 h 196"/>
              </a:gdLst>
              <a:ahLst/>
              <a:cxnLst>
                <a:cxn ang="0">
                  <a:pos x="T0" y="T1"/>
                </a:cxn>
                <a:cxn ang="0">
                  <a:pos x="T2" y="T3"/>
                </a:cxn>
                <a:cxn ang="0">
                  <a:pos x="T4" y="T5"/>
                </a:cxn>
                <a:cxn ang="0">
                  <a:pos x="T6" y="T7"/>
                </a:cxn>
                <a:cxn ang="0">
                  <a:pos x="T8" y="T9"/>
                </a:cxn>
                <a:cxn ang="0">
                  <a:pos x="T10" y="T11"/>
                </a:cxn>
              </a:cxnLst>
              <a:rect l="0" t="0" r="r" b="b"/>
              <a:pathLst>
                <a:path w="235" h="196">
                  <a:moveTo>
                    <a:pt x="0" y="58"/>
                  </a:moveTo>
                  <a:lnTo>
                    <a:pt x="0" y="58"/>
                  </a:lnTo>
                  <a:lnTo>
                    <a:pt x="197" y="0"/>
                  </a:lnTo>
                  <a:cubicBezTo>
                    <a:pt x="212" y="52"/>
                    <a:pt x="225" y="104"/>
                    <a:pt x="235" y="157"/>
                  </a:cubicBezTo>
                  <a:lnTo>
                    <a:pt x="33" y="196"/>
                  </a:lnTo>
                  <a:cubicBezTo>
                    <a:pt x="24" y="149"/>
                    <a:pt x="13" y="103"/>
                    <a:pt x="0" y="5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10" name="Freeform 274">
              <a:extLst>
                <a:ext uri="{FF2B5EF4-FFF2-40B4-BE49-F238E27FC236}">
                  <a16:creationId xmlns:a16="http://schemas.microsoft.com/office/drawing/2014/main" id="{1C2D4FC4-EC1B-39DA-50FD-92D1C2A5B27F}"/>
                </a:ext>
              </a:extLst>
            </p:cNvPr>
            <p:cNvSpPr>
              <a:spLocks/>
            </p:cNvSpPr>
            <p:nvPr/>
          </p:nvSpPr>
          <p:spPr bwMode="auto">
            <a:xfrm>
              <a:off x="8521930" y="4445964"/>
              <a:ext cx="325469" cy="242888"/>
            </a:xfrm>
            <a:custGeom>
              <a:avLst/>
              <a:gdLst>
                <a:gd name="T0" fmla="*/ 202 w 224"/>
                <a:gd name="T1" fmla="*/ 0 h 167"/>
                <a:gd name="T2" fmla="*/ 202 w 224"/>
                <a:gd name="T3" fmla="*/ 0 h 167"/>
                <a:gd name="T4" fmla="*/ 224 w 224"/>
                <a:gd name="T5" fmla="*/ 145 h 167"/>
                <a:gd name="T6" fmla="*/ 19 w 224"/>
                <a:gd name="T7" fmla="*/ 167 h 167"/>
                <a:gd name="T8" fmla="*/ 0 w 224"/>
                <a:gd name="T9" fmla="*/ 39 h 167"/>
                <a:gd name="T10" fmla="*/ 202 w 224"/>
                <a:gd name="T11" fmla="*/ 0 h 167"/>
              </a:gdLst>
              <a:ahLst/>
              <a:cxnLst>
                <a:cxn ang="0">
                  <a:pos x="T0" y="T1"/>
                </a:cxn>
                <a:cxn ang="0">
                  <a:pos x="T2" y="T3"/>
                </a:cxn>
                <a:cxn ang="0">
                  <a:pos x="T4" y="T5"/>
                </a:cxn>
                <a:cxn ang="0">
                  <a:pos x="T6" y="T7"/>
                </a:cxn>
                <a:cxn ang="0">
                  <a:pos x="T8" y="T9"/>
                </a:cxn>
                <a:cxn ang="0">
                  <a:pos x="T10" y="T11"/>
                </a:cxn>
              </a:cxnLst>
              <a:rect l="0" t="0" r="r" b="b"/>
              <a:pathLst>
                <a:path w="224" h="167">
                  <a:moveTo>
                    <a:pt x="202" y="0"/>
                  </a:moveTo>
                  <a:lnTo>
                    <a:pt x="202" y="0"/>
                  </a:lnTo>
                  <a:cubicBezTo>
                    <a:pt x="211" y="48"/>
                    <a:pt x="219" y="96"/>
                    <a:pt x="224" y="145"/>
                  </a:cubicBezTo>
                  <a:lnTo>
                    <a:pt x="19" y="167"/>
                  </a:lnTo>
                  <a:cubicBezTo>
                    <a:pt x="15" y="124"/>
                    <a:pt x="8" y="81"/>
                    <a:pt x="0" y="39"/>
                  </a:cubicBezTo>
                  <a:lnTo>
                    <a:pt x="202"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11" name="Freeform 276">
              <a:extLst>
                <a:ext uri="{FF2B5EF4-FFF2-40B4-BE49-F238E27FC236}">
                  <a16:creationId xmlns:a16="http://schemas.microsoft.com/office/drawing/2014/main" id="{0E9C787A-3EFD-3403-11CB-B695E4305D56}"/>
                </a:ext>
              </a:extLst>
            </p:cNvPr>
            <p:cNvSpPr>
              <a:spLocks/>
            </p:cNvSpPr>
            <p:nvPr/>
          </p:nvSpPr>
          <p:spPr bwMode="auto">
            <a:xfrm>
              <a:off x="7941429" y="3180521"/>
              <a:ext cx="369189" cy="361903"/>
            </a:xfrm>
            <a:custGeom>
              <a:avLst/>
              <a:gdLst>
                <a:gd name="T0" fmla="*/ 0 w 253"/>
                <a:gd name="T1" fmla="*/ 143 h 247"/>
                <a:gd name="T2" fmla="*/ 0 w 253"/>
                <a:gd name="T3" fmla="*/ 143 h 247"/>
                <a:gd name="T4" fmla="*/ 148 w 253"/>
                <a:gd name="T5" fmla="*/ 0 h 247"/>
                <a:gd name="T6" fmla="*/ 253 w 253"/>
                <a:gd name="T7" fmla="*/ 118 h 247"/>
                <a:gd name="T8" fmla="*/ 93 w 253"/>
                <a:gd name="T9" fmla="*/ 247 h 247"/>
                <a:gd name="T10" fmla="*/ 0 w 253"/>
                <a:gd name="T11" fmla="*/ 143 h 247"/>
              </a:gdLst>
              <a:ahLst/>
              <a:cxnLst>
                <a:cxn ang="0">
                  <a:pos x="T0" y="T1"/>
                </a:cxn>
                <a:cxn ang="0">
                  <a:pos x="T2" y="T3"/>
                </a:cxn>
                <a:cxn ang="0">
                  <a:pos x="T4" y="T5"/>
                </a:cxn>
                <a:cxn ang="0">
                  <a:pos x="T6" y="T7"/>
                </a:cxn>
                <a:cxn ang="0">
                  <a:pos x="T8" y="T9"/>
                </a:cxn>
                <a:cxn ang="0">
                  <a:pos x="T10" y="T11"/>
                </a:cxn>
              </a:cxnLst>
              <a:rect l="0" t="0" r="r" b="b"/>
              <a:pathLst>
                <a:path w="253" h="247">
                  <a:moveTo>
                    <a:pt x="0" y="143"/>
                  </a:moveTo>
                  <a:lnTo>
                    <a:pt x="0" y="143"/>
                  </a:lnTo>
                  <a:lnTo>
                    <a:pt x="148" y="0"/>
                  </a:lnTo>
                  <a:cubicBezTo>
                    <a:pt x="184" y="38"/>
                    <a:pt x="219" y="77"/>
                    <a:pt x="253" y="118"/>
                  </a:cubicBezTo>
                  <a:lnTo>
                    <a:pt x="93" y="247"/>
                  </a:lnTo>
                  <a:cubicBezTo>
                    <a:pt x="63" y="211"/>
                    <a:pt x="33" y="176"/>
                    <a:pt x="0" y="14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12" name="Freeform 278">
              <a:extLst>
                <a:ext uri="{FF2B5EF4-FFF2-40B4-BE49-F238E27FC236}">
                  <a16:creationId xmlns:a16="http://schemas.microsoft.com/office/drawing/2014/main" id="{71E5414F-C69F-9890-2439-319BA4DCE31C}"/>
                </a:ext>
              </a:extLst>
            </p:cNvPr>
            <p:cNvSpPr>
              <a:spLocks/>
            </p:cNvSpPr>
            <p:nvPr/>
          </p:nvSpPr>
          <p:spPr bwMode="auto">
            <a:xfrm>
              <a:off x="8075017" y="3352970"/>
              <a:ext cx="376476" cy="361903"/>
            </a:xfrm>
            <a:custGeom>
              <a:avLst/>
              <a:gdLst>
                <a:gd name="T0" fmla="*/ 0 w 257"/>
                <a:gd name="T1" fmla="*/ 129 h 246"/>
                <a:gd name="T2" fmla="*/ 0 w 257"/>
                <a:gd name="T3" fmla="*/ 129 h 246"/>
                <a:gd name="T4" fmla="*/ 160 w 257"/>
                <a:gd name="T5" fmla="*/ 0 h 246"/>
                <a:gd name="T6" fmla="*/ 257 w 257"/>
                <a:gd name="T7" fmla="*/ 133 h 246"/>
                <a:gd name="T8" fmla="*/ 85 w 257"/>
                <a:gd name="T9" fmla="*/ 246 h 246"/>
                <a:gd name="T10" fmla="*/ 0 w 257"/>
                <a:gd name="T11" fmla="*/ 129 h 246"/>
              </a:gdLst>
              <a:ahLst/>
              <a:cxnLst>
                <a:cxn ang="0">
                  <a:pos x="T0" y="T1"/>
                </a:cxn>
                <a:cxn ang="0">
                  <a:pos x="T2" y="T3"/>
                </a:cxn>
                <a:cxn ang="0">
                  <a:pos x="T4" y="T5"/>
                </a:cxn>
                <a:cxn ang="0">
                  <a:pos x="T6" y="T7"/>
                </a:cxn>
                <a:cxn ang="0">
                  <a:pos x="T8" y="T9"/>
                </a:cxn>
                <a:cxn ang="0">
                  <a:pos x="T10" y="T11"/>
                </a:cxn>
              </a:cxnLst>
              <a:rect l="0" t="0" r="r" b="b"/>
              <a:pathLst>
                <a:path w="257" h="246">
                  <a:moveTo>
                    <a:pt x="0" y="129"/>
                  </a:moveTo>
                  <a:lnTo>
                    <a:pt x="0" y="129"/>
                  </a:lnTo>
                  <a:lnTo>
                    <a:pt x="160" y="0"/>
                  </a:lnTo>
                  <a:cubicBezTo>
                    <a:pt x="194" y="43"/>
                    <a:pt x="226" y="87"/>
                    <a:pt x="257" y="133"/>
                  </a:cubicBezTo>
                  <a:lnTo>
                    <a:pt x="85" y="246"/>
                  </a:lnTo>
                  <a:cubicBezTo>
                    <a:pt x="58" y="206"/>
                    <a:pt x="30" y="167"/>
                    <a:pt x="0" y="12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13" name="Freeform 280">
              <a:extLst>
                <a:ext uri="{FF2B5EF4-FFF2-40B4-BE49-F238E27FC236}">
                  <a16:creationId xmlns:a16="http://schemas.microsoft.com/office/drawing/2014/main" id="{F67E9A56-AE2A-FBDC-3742-12C3CCDA2145}"/>
                </a:ext>
              </a:extLst>
            </p:cNvPr>
            <p:cNvSpPr>
              <a:spLocks/>
            </p:cNvSpPr>
            <p:nvPr/>
          </p:nvSpPr>
          <p:spPr bwMode="auto">
            <a:xfrm>
              <a:off x="7785981" y="3015358"/>
              <a:ext cx="369189" cy="376476"/>
            </a:xfrm>
            <a:custGeom>
              <a:avLst/>
              <a:gdLst>
                <a:gd name="T0" fmla="*/ 0 w 254"/>
                <a:gd name="T1" fmla="*/ 157 h 257"/>
                <a:gd name="T2" fmla="*/ 0 w 254"/>
                <a:gd name="T3" fmla="*/ 157 h 257"/>
                <a:gd name="T4" fmla="*/ 132 w 254"/>
                <a:gd name="T5" fmla="*/ 0 h 257"/>
                <a:gd name="T6" fmla="*/ 254 w 254"/>
                <a:gd name="T7" fmla="*/ 114 h 257"/>
                <a:gd name="T8" fmla="*/ 106 w 254"/>
                <a:gd name="T9" fmla="*/ 257 h 257"/>
                <a:gd name="T10" fmla="*/ 0 w 254"/>
                <a:gd name="T11" fmla="*/ 157 h 257"/>
              </a:gdLst>
              <a:ahLst/>
              <a:cxnLst>
                <a:cxn ang="0">
                  <a:pos x="T0" y="T1"/>
                </a:cxn>
                <a:cxn ang="0">
                  <a:pos x="T2" y="T3"/>
                </a:cxn>
                <a:cxn ang="0">
                  <a:pos x="T4" y="T5"/>
                </a:cxn>
                <a:cxn ang="0">
                  <a:pos x="T6" y="T7"/>
                </a:cxn>
                <a:cxn ang="0">
                  <a:pos x="T8" y="T9"/>
                </a:cxn>
                <a:cxn ang="0">
                  <a:pos x="T10" y="T11"/>
                </a:cxn>
              </a:cxnLst>
              <a:rect l="0" t="0" r="r" b="b"/>
              <a:pathLst>
                <a:path w="254" h="257">
                  <a:moveTo>
                    <a:pt x="0" y="157"/>
                  </a:moveTo>
                  <a:lnTo>
                    <a:pt x="0" y="157"/>
                  </a:lnTo>
                  <a:lnTo>
                    <a:pt x="132" y="0"/>
                  </a:lnTo>
                  <a:cubicBezTo>
                    <a:pt x="175" y="36"/>
                    <a:pt x="215" y="74"/>
                    <a:pt x="254" y="114"/>
                  </a:cubicBezTo>
                  <a:lnTo>
                    <a:pt x="106" y="257"/>
                  </a:lnTo>
                  <a:cubicBezTo>
                    <a:pt x="72" y="222"/>
                    <a:pt x="37" y="189"/>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14" name="Freeform 282">
              <a:extLst>
                <a:ext uri="{FF2B5EF4-FFF2-40B4-BE49-F238E27FC236}">
                  <a16:creationId xmlns:a16="http://schemas.microsoft.com/office/drawing/2014/main" id="{994F42EF-24E4-ADB3-9B26-44ABC8562DD3}"/>
                </a:ext>
              </a:extLst>
            </p:cNvPr>
            <p:cNvSpPr>
              <a:spLocks/>
            </p:cNvSpPr>
            <p:nvPr/>
          </p:nvSpPr>
          <p:spPr bwMode="auto">
            <a:xfrm>
              <a:off x="8895976" y="3821744"/>
              <a:ext cx="349758" cy="291465"/>
            </a:xfrm>
            <a:custGeom>
              <a:avLst/>
              <a:gdLst>
                <a:gd name="T0" fmla="*/ 0 w 240"/>
                <a:gd name="T1" fmla="*/ 75 h 199"/>
                <a:gd name="T2" fmla="*/ 0 w 240"/>
                <a:gd name="T3" fmla="*/ 75 h 199"/>
                <a:gd name="T4" fmla="*/ 191 w 240"/>
                <a:gd name="T5" fmla="*/ 0 h 199"/>
                <a:gd name="T6" fmla="*/ 240 w 240"/>
                <a:gd name="T7" fmla="*/ 138 h 199"/>
                <a:gd name="T8" fmla="*/ 44 w 240"/>
                <a:gd name="T9" fmla="*/ 199 h 199"/>
                <a:gd name="T10" fmla="*/ 0 w 240"/>
                <a:gd name="T11" fmla="*/ 75 h 199"/>
              </a:gdLst>
              <a:ahLst/>
              <a:cxnLst>
                <a:cxn ang="0">
                  <a:pos x="T0" y="T1"/>
                </a:cxn>
                <a:cxn ang="0">
                  <a:pos x="T2" y="T3"/>
                </a:cxn>
                <a:cxn ang="0">
                  <a:pos x="T4" y="T5"/>
                </a:cxn>
                <a:cxn ang="0">
                  <a:pos x="T6" y="T7"/>
                </a:cxn>
                <a:cxn ang="0">
                  <a:pos x="T8" y="T9"/>
                </a:cxn>
                <a:cxn ang="0">
                  <a:pos x="T10" y="T11"/>
                </a:cxn>
              </a:cxnLst>
              <a:rect l="0" t="0" r="r" b="b"/>
              <a:pathLst>
                <a:path w="240" h="199">
                  <a:moveTo>
                    <a:pt x="0" y="75"/>
                  </a:moveTo>
                  <a:lnTo>
                    <a:pt x="0" y="75"/>
                  </a:lnTo>
                  <a:lnTo>
                    <a:pt x="191" y="0"/>
                  </a:lnTo>
                  <a:cubicBezTo>
                    <a:pt x="209" y="46"/>
                    <a:pt x="225" y="92"/>
                    <a:pt x="240" y="138"/>
                  </a:cubicBezTo>
                  <a:lnTo>
                    <a:pt x="44" y="199"/>
                  </a:lnTo>
                  <a:cubicBezTo>
                    <a:pt x="30" y="157"/>
                    <a:pt x="16" y="116"/>
                    <a:pt x="0" y="7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15" name="Freeform 284">
              <a:extLst>
                <a:ext uri="{FF2B5EF4-FFF2-40B4-BE49-F238E27FC236}">
                  <a16:creationId xmlns:a16="http://schemas.microsoft.com/office/drawing/2014/main" id="{782A1794-C6BE-B482-C97B-DE8BB9F72448}"/>
                </a:ext>
              </a:extLst>
            </p:cNvPr>
            <p:cNvSpPr>
              <a:spLocks/>
            </p:cNvSpPr>
            <p:nvPr/>
          </p:nvSpPr>
          <p:spPr bwMode="auto">
            <a:xfrm>
              <a:off x="8121166" y="2617022"/>
              <a:ext cx="344900" cy="354616"/>
            </a:xfrm>
            <a:custGeom>
              <a:avLst/>
              <a:gdLst>
                <a:gd name="T0" fmla="*/ 0 w 236"/>
                <a:gd name="T1" fmla="*/ 157 h 242"/>
                <a:gd name="T2" fmla="*/ 0 w 236"/>
                <a:gd name="T3" fmla="*/ 157 h 242"/>
                <a:gd name="T4" fmla="*/ 133 w 236"/>
                <a:gd name="T5" fmla="*/ 0 h 242"/>
                <a:gd name="T6" fmla="*/ 236 w 236"/>
                <a:gd name="T7" fmla="*/ 94 h 242"/>
                <a:gd name="T8" fmla="*/ 93 w 236"/>
                <a:gd name="T9" fmla="*/ 242 h 242"/>
                <a:gd name="T10" fmla="*/ 0 w 236"/>
                <a:gd name="T11" fmla="*/ 157 h 242"/>
              </a:gdLst>
              <a:ahLst/>
              <a:cxnLst>
                <a:cxn ang="0">
                  <a:pos x="T0" y="T1"/>
                </a:cxn>
                <a:cxn ang="0">
                  <a:pos x="T2" y="T3"/>
                </a:cxn>
                <a:cxn ang="0">
                  <a:pos x="T4" y="T5"/>
                </a:cxn>
                <a:cxn ang="0">
                  <a:pos x="T6" y="T7"/>
                </a:cxn>
                <a:cxn ang="0">
                  <a:pos x="T8" y="T9"/>
                </a:cxn>
                <a:cxn ang="0">
                  <a:pos x="T10" y="T11"/>
                </a:cxn>
              </a:cxnLst>
              <a:rect l="0" t="0" r="r" b="b"/>
              <a:pathLst>
                <a:path w="236" h="242">
                  <a:moveTo>
                    <a:pt x="0" y="157"/>
                  </a:moveTo>
                  <a:lnTo>
                    <a:pt x="0" y="157"/>
                  </a:lnTo>
                  <a:lnTo>
                    <a:pt x="133" y="0"/>
                  </a:lnTo>
                  <a:cubicBezTo>
                    <a:pt x="168" y="31"/>
                    <a:pt x="203" y="62"/>
                    <a:pt x="236" y="94"/>
                  </a:cubicBezTo>
                  <a:lnTo>
                    <a:pt x="93" y="242"/>
                  </a:lnTo>
                  <a:cubicBezTo>
                    <a:pt x="63" y="213"/>
                    <a:pt x="32" y="184"/>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16" name="Freeform 286">
              <a:extLst>
                <a:ext uri="{FF2B5EF4-FFF2-40B4-BE49-F238E27FC236}">
                  <a16:creationId xmlns:a16="http://schemas.microsoft.com/office/drawing/2014/main" id="{F748B2C7-9012-904A-4DFC-74B3DE2D6A01}"/>
                </a:ext>
              </a:extLst>
            </p:cNvPr>
            <p:cNvSpPr>
              <a:spLocks/>
            </p:cNvSpPr>
            <p:nvPr/>
          </p:nvSpPr>
          <p:spPr bwMode="auto">
            <a:xfrm>
              <a:off x="8815824" y="3622576"/>
              <a:ext cx="359473" cy="308468"/>
            </a:xfrm>
            <a:custGeom>
              <a:avLst/>
              <a:gdLst>
                <a:gd name="T0" fmla="*/ 0 w 245"/>
                <a:gd name="T1" fmla="*/ 88 h 211"/>
                <a:gd name="T2" fmla="*/ 0 w 245"/>
                <a:gd name="T3" fmla="*/ 88 h 211"/>
                <a:gd name="T4" fmla="*/ 186 w 245"/>
                <a:gd name="T5" fmla="*/ 0 h 211"/>
                <a:gd name="T6" fmla="*/ 245 w 245"/>
                <a:gd name="T7" fmla="*/ 136 h 211"/>
                <a:gd name="T8" fmla="*/ 54 w 245"/>
                <a:gd name="T9" fmla="*/ 211 h 211"/>
                <a:gd name="T10" fmla="*/ 0 w 245"/>
                <a:gd name="T11" fmla="*/ 88 h 211"/>
              </a:gdLst>
              <a:ahLst/>
              <a:cxnLst>
                <a:cxn ang="0">
                  <a:pos x="T0" y="T1"/>
                </a:cxn>
                <a:cxn ang="0">
                  <a:pos x="T2" y="T3"/>
                </a:cxn>
                <a:cxn ang="0">
                  <a:pos x="T4" y="T5"/>
                </a:cxn>
                <a:cxn ang="0">
                  <a:pos x="T6" y="T7"/>
                </a:cxn>
                <a:cxn ang="0">
                  <a:pos x="T8" y="T9"/>
                </a:cxn>
                <a:cxn ang="0">
                  <a:pos x="T10" y="T11"/>
                </a:cxn>
              </a:cxnLst>
              <a:rect l="0" t="0" r="r" b="b"/>
              <a:pathLst>
                <a:path w="245" h="211">
                  <a:moveTo>
                    <a:pt x="0" y="88"/>
                  </a:moveTo>
                  <a:lnTo>
                    <a:pt x="0" y="88"/>
                  </a:lnTo>
                  <a:lnTo>
                    <a:pt x="186" y="0"/>
                  </a:lnTo>
                  <a:cubicBezTo>
                    <a:pt x="208" y="44"/>
                    <a:pt x="227" y="90"/>
                    <a:pt x="245" y="136"/>
                  </a:cubicBezTo>
                  <a:lnTo>
                    <a:pt x="54" y="211"/>
                  </a:lnTo>
                  <a:cubicBezTo>
                    <a:pt x="38" y="169"/>
                    <a:pt x="20" y="128"/>
                    <a:pt x="0" y="8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17" name="Freeform 288">
              <a:extLst>
                <a:ext uri="{FF2B5EF4-FFF2-40B4-BE49-F238E27FC236}">
                  <a16:creationId xmlns:a16="http://schemas.microsoft.com/office/drawing/2014/main" id="{B764C9D8-1F08-2A8C-4A37-9729A48D0494}"/>
                </a:ext>
              </a:extLst>
            </p:cNvPr>
            <p:cNvSpPr>
              <a:spLocks/>
            </p:cNvSpPr>
            <p:nvPr/>
          </p:nvSpPr>
          <p:spPr bwMode="auto">
            <a:xfrm>
              <a:off x="8959127" y="4023340"/>
              <a:ext cx="340042" cy="272034"/>
            </a:xfrm>
            <a:custGeom>
              <a:avLst/>
              <a:gdLst>
                <a:gd name="T0" fmla="*/ 0 w 233"/>
                <a:gd name="T1" fmla="*/ 61 h 185"/>
                <a:gd name="T2" fmla="*/ 0 w 233"/>
                <a:gd name="T3" fmla="*/ 61 h 185"/>
                <a:gd name="T4" fmla="*/ 196 w 233"/>
                <a:gd name="T5" fmla="*/ 0 h 185"/>
                <a:gd name="T6" fmla="*/ 233 w 233"/>
                <a:gd name="T7" fmla="*/ 137 h 185"/>
                <a:gd name="T8" fmla="*/ 33 w 233"/>
                <a:gd name="T9" fmla="*/ 185 h 185"/>
                <a:gd name="T10" fmla="*/ 0 w 233"/>
                <a:gd name="T11" fmla="*/ 61 h 185"/>
              </a:gdLst>
              <a:ahLst/>
              <a:cxnLst>
                <a:cxn ang="0">
                  <a:pos x="T0" y="T1"/>
                </a:cxn>
                <a:cxn ang="0">
                  <a:pos x="T2" y="T3"/>
                </a:cxn>
                <a:cxn ang="0">
                  <a:pos x="T4" y="T5"/>
                </a:cxn>
                <a:cxn ang="0">
                  <a:pos x="T6" y="T7"/>
                </a:cxn>
                <a:cxn ang="0">
                  <a:pos x="T8" y="T9"/>
                </a:cxn>
                <a:cxn ang="0">
                  <a:pos x="T10" y="T11"/>
                </a:cxn>
              </a:cxnLst>
              <a:rect l="0" t="0" r="r" b="b"/>
              <a:pathLst>
                <a:path w="233" h="185">
                  <a:moveTo>
                    <a:pt x="0" y="61"/>
                  </a:moveTo>
                  <a:lnTo>
                    <a:pt x="0" y="61"/>
                  </a:lnTo>
                  <a:lnTo>
                    <a:pt x="196" y="0"/>
                  </a:lnTo>
                  <a:cubicBezTo>
                    <a:pt x="210" y="45"/>
                    <a:pt x="222" y="91"/>
                    <a:pt x="233" y="137"/>
                  </a:cubicBezTo>
                  <a:lnTo>
                    <a:pt x="33" y="185"/>
                  </a:lnTo>
                  <a:cubicBezTo>
                    <a:pt x="23" y="143"/>
                    <a:pt x="12" y="102"/>
                    <a:pt x="0" y="6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18" name="Freeform 290">
              <a:extLst>
                <a:ext uri="{FF2B5EF4-FFF2-40B4-BE49-F238E27FC236}">
                  <a16:creationId xmlns:a16="http://schemas.microsoft.com/office/drawing/2014/main" id="{FD4A81ED-74A3-F4F5-33DC-CE698680FE6B}"/>
                </a:ext>
              </a:extLst>
            </p:cNvPr>
            <p:cNvSpPr>
              <a:spLocks/>
            </p:cNvSpPr>
            <p:nvPr/>
          </p:nvSpPr>
          <p:spPr bwMode="auto">
            <a:xfrm>
              <a:off x="8725955" y="3428266"/>
              <a:ext cx="361903" cy="323041"/>
            </a:xfrm>
            <a:custGeom>
              <a:avLst/>
              <a:gdLst>
                <a:gd name="T0" fmla="*/ 0 w 248"/>
                <a:gd name="T1" fmla="*/ 102 h 222"/>
                <a:gd name="T2" fmla="*/ 0 w 248"/>
                <a:gd name="T3" fmla="*/ 102 h 222"/>
                <a:gd name="T4" fmla="*/ 178 w 248"/>
                <a:gd name="T5" fmla="*/ 0 h 222"/>
                <a:gd name="T6" fmla="*/ 248 w 248"/>
                <a:gd name="T7" fmla="*/ 134 h 222"/>
                <a:gd name="T8" fmla="*/ 62 w 248"/>
                <a:gd name="T9" fmla="*/ 222 h 222"/>
                <a:gd name="T10" fmla="*/ 0 w 248"/>
                <a:gd name="T11" fmla="*/ 102 h 222"/>
              </a:gdLst>
              <a:ahLst/>
              <a:cxnLst>
                <a:cxn ang="0">
                  <a:pos x="T0" y="T1"/>
                </a:cxn>
                <a:cxn ang="0">
                  <a:pos x="T2" y="T3"/>
                </a:cxn>
                <a:cxn ang="0">
                  <a:pos x="T4" y="T5"/>
                </a:cxn>
                <a:cxn ang="0">
                  <a:pos x="T6" y="T7"/>
                </a:cxn>
                <a:cxn ang="0">
                  <a:pos x="T8" y="T9"/>
                </a:cxn>
                <a:cxn ang="0">
                  <a:pos x="T10" y="T11"/>
                </a:cxn>
              </a:cxnLst>
              <a:rect l="0" t="0" r="r" b="b"/>
              <a:pathLst>
                <a:path w="248" h="222">
                  <a:moveTo>
                    <a:pt x="0" y="102"/>
                  </a:moveTo>
                  <a:lnTo>
                    <a:pt x="0" y="102"/>
                  </a:lnTo>
                  <a:lnTo>
                    <a:pt x="178" y="0"/>
                  </a:lnTo>
                  <a:cubicBezTo>
                    <a:pt x="203" y="44"/>
                    <a:pt x="226" y="88"/>
                    <a:pt x="248" y="134"/>
                  </a:cubicBezTo>
                  <a:lnTo>
                    <a:pt x="62" y="222"/>
                  </a:lnTo>
                  <a:cubicBezTo>
                    <a:pt x="43" y="181"/>
                    <a:pt x="22" y="141"/>
                    <a:pt x="0" y="1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19" name="Freeform 292">
              <a:extLst>
                <a:ext uri="{FF2B5EF4-FFF2-40B4-BE49-F238E27FC236}">
                  <a16:creationId xmlns:a16="http://schemas.microsoft.com/office/drawing/2014/main" id="{0FCD9CDD-884A-2FF5-E724-BED5D1A70EDE}"/>
                </a:ext>
              </a:extLst>
            </p:cNvPr>
            <p:cNvSpPr>
              <a:spLocks/>
            </p:cNvSpPr>
            <p:nvPr/>
          </p:nvSpPr>
          <p:spPr bwMode="auto">
            <a:xfrm>
              <a:off x="8385913" y="2903629"/>
              <a:ext cx="357045" cy="347330"/>
            </a:xfrm>
            <a:custGeom>
              <a:avLst/>
              <a:gdLst>
                <a:gd name="T0" fmla="*/ 0 w 246"/>
                <a:gd name="T1" fmla="*/ 137 h 237"/>
                <a:gd name="T2" fmla="*/ 0 w 246"/>
                <a:gd name="T3" fmla="*/ 137 h 237"/>
                <a:gd name="T4" fmla="*/ 153 w 246"/>
                <a:gd name="T5" fmla="*/ 0 h 237"/>
                <a:gd name="T6" fmla="*/ 246 w 246"/>
                <a:gd name="T7" fmla="*/ 111 h 237"/>
                <a:gd name="T8" fmla="*/ 84 w 246"/>
                <a:gd name="T9" fmla="*/ 237 h 237"/>
                <a:gd name="T10" fmla="*/ 0 w 246"/>
                <a:gd name="T11" fmla="*/ 137 h 237"/>
              </a:gdLst>
              <a:ahLst/>
              <a:cxnLst>
                <a:cxn ang="0">
                  <a:pos x="T0" y="T1"/>
                </a:cxn>
                <a:cxn ang="0">
                  <a:pos x="T2" y="T3"/>
                </a:cxn>
                <a:cxn ang="0">
                  <a:pos x="T4" y="T5"/>
                </a:cxn>
                <a:cxn ang="0">
                  <a:pos x="T6" y="T7"/>
                </a:cxn>
                <a:cxn ang="0">
                  <a:pos x="T8" y="T9"/>
                </a:cxn>
                <a:cxn ang="0">
                  <a:pos x="T10" y="T11"/>
                </a:cxn>
              </a:cxnLst>
              <a:rect l="0" t="0" r="r" b="b"/>
              <a:pathLst>
                <a:path w="246" h="237">
                  <a:moveTo>
                    <a:pt x="0" y="137"/>
                  </a:moveTo>
                  <a:lnTo>
                    <a:pt x="0" y="137"/>
                  </a:lnTo>
                  <a:lnTo>
                    <a:pt x="153" y="0"/>
                  </a:lnTo>
                  <a:cubicBezTo>
                    <a:pt x="185" y="36"/>
                    <a:pt x="216" y="73"/>
                    <a:pt x="246" y="111"/>
                  </a:cubicBezTo>
                  <a:lnTo>
                    <a:pt x="84" y="237"/>
                  </a:lnTo>
                  <a:cubicBezTo>
                    <a:pt x="57" y="203"/>
                    <a:pt x="29" y="169"/>
                    <a:pt x="0" y="13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20" name="Freeform 294">
              <a:extLst>
                <a:ext uri="{FF2B5EF4-FFF2-40B4-BE49-F238E27FC236}">
                  <a16:creationId xmlns:a16="http://schemas.microsoft.com/office/drawing/2014/main" id="{AC0656D5-35EC-EDEE-3245-3D2CD5FA490D}"/>
                </a:ext>
              </a:extLst>
            </p:cNvPr>
            <p:cNvSpPr>
              <a:spLocks/>
            </p:cNvSpPr>
            <p:nvPr/>
          </p:nvSpPr>
          <p:spPr bwMode="auto">
            <a:xfrm>
              <a:off x="8257183" y="2753039"/>
              <a:ext cx="352188" cy="349758"/>
            </a:xfrm>
            <a:custGeom>
              <a:avLst/>
              <a:gdLst>
                <a:gd name="T0" fmla="*/ 0 w 241"/>
                <a:gd name="T1" fmla="*/ 148 h 239"/>
                <a:gd name="T2" fmla="*/ 0 w 241"/>
                <a:gd name="T3" fmla="*/ 148 h 239"/>
                <a:gd name="T4" fmla="*/ 143 w 241"/>
                <a:gd name="T5" fmla="*/ 0 h 239"/>
                <a:gd name="T6" fmla="*/ 241 w 241"/>
                <a:gd name="T7" fmla="*/ 102 h 239"/>
                <a:gd name="T8" fmla="*/ 88 w 241"/>
                <a:gd name="T9" fmla="*/ 239 h 239"/>
                <a:gd name="T10" fmla="*/ 0 w 241"/>
                <a:gd name="T11" fmla="*/ 148 h 239"/>
              </a:gdLst>
              <a:ahLst/>
              <a:cxnLst>
                <a:cxn ang="0">
                  <a:pos x="T0" y="T1"/>
                </a:cxn>
                <a:cxn ang="0">
                  <a:pos x="T2" y="T3"/>
                </a:cxn>
                <a:cxn ang="0">
                  <a:pos x="T4" y="T5"/>
                </a:cxn>
                <a:cxn ang="0">
                  <a:pos x="T6" y="T7"/>
                </a:cxn>
                <a:cxn ang="0">
                  <a:pos x="T8" y="T9"/>
                </a:cxn>
                <a:cxn ang="0">
                  <a:pos x="T10" y="T11"/>
                </a:cxn>
              </a:cxnLst>
              <a:rect l="0" t="0" r="r" b="b"/>
              <a:pathLst>
                <a:path w="241" h="239">
                  <a:moveTo>
                    <a:pt x="0" y="148"/>
                  </a:moveTo>
                  <a:lnTo>
                    <a:pt x="0" y="148"/>
                  </a:lnTo>
                  <a:lnTo>
                    <a:pt x="143" y="0"/>
                  </a:lnTo>
                  <a:cubicBezTo>
                    <a:pt x="177" y="33"/>
                    <a:pt x="209" y="67"/>
                    <a:pt x="241" y="102"/>
                  </a:cubicBezTo>
                  <a:lnTo>
                    <a:pt x="88" y="239"/>
                  </a:lnTo>
                  <a:cubicBezTo>
                    <a:pt x="60" y="208"/>
                    <a:pt x="30" y="177"/>
                    <a:pt x="0"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21" name="Freeform 296">
              <a:extLst>
                <a:ext uri="{FF2B5EF4-FFF2-40B4-BE49-F238E27FC236}">
                  <a16:creationId xmlns:a16="http://schemas.microsoft.com/office/drawing/2014/main" id="{ACD1FACF-0C49-907D-B121-78240FBB739D}"/>
                </a:ext>
              </a:extLst>
            </p:cNvPr>
            <p:cNvSpPr>
              <a:spLocks/>
            </p:cNvSpPr>
            <p:nvPr/>
          </p:nvSpPr>
          <p:spPr bwMode="auto">
            <a:xfrm>
              <a:off x="8507356" y="3066363"/>
              <a:ext cx="364331" cy="342472"/>
            </a:xfrm>
            <a:custGeom>
              <a:avLst/>
              <a:gdLst>
                <a:gd name="T0" fmla="*/ 0 w 249"/>
                <a:gd name="T1" fmla="*/ 126 h 234"/>
                <a:gd name="T2" fmla="*/ 0 w 249"/>
                <a:gd name="T3" fmla="*/ 126 h 234"/>
                <a:gd name="T4" fmla="*/ 162 w 249"/>
                <a:gd name="T5" fmla="*/ 0 h 234"/>
                <a:gd name="T6" fmla="*/ 249 w 249"/>
                <a:gd name="T7" fmla="*/ 120 h 234"/>
                <a:gd name="T8" fmla="*/ 78 w 249"/>
                <a:gd name="T9" fmla="*/ 234 h 234"/>
                <a:gd name="T10" fmla="*/ 0 w 249"/>
                <a:gd name="T11" fmla="*/ 126 h 234"/>
              </a:gdLst>
              <a:ahLst/>
              <a:cxnLst>
                <a:cxn ang="0">
                  <a:pos x="T0" y="T1"/>
                </a:cxn>
                <a:cxn ang="0">
                  <a:pos x="T2" y="T3"/>
                </a:cxn>
                <a:cxn ang="0">
                  <a:pos x="T4" y="T5"/>
                </a:cxn>
                <a:cxn ang="0">
                  <a:pos x="T6" y="T7"/>
                </a:cxn>
                <a:cxn ang="0">
                  <a:pos x="T8" y="T9"/>
                </a:cxn>
                <a:cxn ang="0">
                  <a:pos x="T10" y="T11"/>
                </a:cxn>
              </a:cxnLst>
              <a:rect l="0" t="0" r="r" b="b"/>
              <a:pathLst>
                <a:path w="249" h="234">
                  <a:moveTo>
                    <a:pt x="0" y="126"/>
                  </a:moveTo>
                  <a:lnTo>
                    <a:pt x="0" y="126"/>
                  </a:lnTo>
                  <a:lnTo>
                    <a:pt x="162" y="0"/>
                  </a:lnTo>
                  <a:cubicBezTo>
                    <a:pt x="192" y="39"/>
                    <a:pt x="221" y="79"/>
                    <a:pt x="249" y="120"/>
                  </a:cubicBezTo>
                  <a:lnTo>
                    <a:pt x="78" y="234"/>
                  </a:lnTo>
                  <a:cubicBezTo>
                    <a:pt x="53" y="197"/>
                    <a:pt x="27" y="161"/>
                    <a:pt x="0" y="12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22" name="Freeform 298">
              <a:extLst>
                <a:ext uri="{FF2B5EF4-FFF2-40B4-BE49-F238E27FC236}">
                  <a16:creationId xmlns:a16="http://schemas.microsoft.com/office/drawing/2014/main" id="{07BF546A-C207-8B06-D038-2FCABADF06CD}"/>
                </a:ext>
              </a:extLst>
            </p:cNvPr>
            <p:cNvSpPr>
              <a:spLocks/>
            </p:cNvSpPr>
            <p:nvPr/>
          </p:nvSpPr>
          <p:spPr bwMode="auto">
            <a:xfrm>
              <a:off x="8621514" y="3241242"/>
              <a:ext cx="364331" cy="335185"/>
            </a:xfrm>
            <a:custGeom>
              <a:avLst/>
              <a:gdLst>
                <a:gd name="T0" fmla="*/ 0 w 250"/>
                <a:gd name="T1" fmla="*/ 114 h 229"/>
                <a:gd name="T2" fmla="*/ 0 w 250"/>
                <a:gd name="T3" fmla="*/ 114 h 229"/>
                <a:gd name="T4" fmla="*/ 171 w 250"/>
                <a:gd name="T5" fmla="*/ 0 h 229"/>
                <a:gd name="T6" fmla="*/ 250 w 250"/>
                <a:gd name="T7" fmla="*/ 128 h 229"/>
                <a:gd name="T8" fmla="*/ 72 w 250"/>
                <a:gd name="T9" fmla="*/ 229 h 229"/>
                <a:gd name="T10" fmla="*/ 0 w 250"/>
                <a:gd name="T11" fmla="*/ 114 h 229"/>
              </a:gdLst>
              <a:ahLst/>
              <a:cxnLst>
                <a:cxn ang="0">
                  <a:pos x="T0" y="T1"/>
                </a:cxn>
                <a:cxn ang="0">
                  <a:pos x="T2" y="T3"/>
                </a:cxn>
                <a:cxn ang="0">
                  <a:pos x="T4" y="T5"/>
                </a:cxn>
                <a:cxn ang="0">
                  <a:pos x="T6" y="T7"/>
                </a:cxn>
                <a:cxn ang="0">
                  <a:pos x="T8" y="T9"/>
                </a:cxn>
                <a:cxn ang="0">
                  <a:pos x="T10" y="T11"/>
                </a:cxn>
              </a:cxnLst>
              <a:rect l="0" t="0" r="r" b="b"/>
              <a:pathLst>
                <a:path w="250" h="229">
                  <a:moveTo>
                    <a:pt x="0" y="114"/>
                  </a:moveTo>
                  <a:lnTo>
                    <a:pt x="0" y="114"/>
                  </a:lnTo>
                  <a:lnTo>
                    <a:pt x="171" y="0"/>
                  </a:lnTo>
                  <a:cubicBezTo>
                    <a:pt x="199" y="41"/>
                    <a:pt x="225" y="84"/>
                    <a:pt x="250" y="128"/>
                  </a:cubicBezTo>
                  <a:lnTo>
                    <a:pt x="72" y="229"/>
                  </a:lnTo>
                  <a:cubicBezTo>
                    <a:pt x="49" y="190"/>
                    <a:pt x="25" y="152"/>
                    <a:pt x="0" y="11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23" name="Freeform 300">
              <a:extLst>
                <a:ext uri="{FF2B5EF4-FFF2-40B4-BE49-F238E27FC236}">
                  <a16:creationId xmlns:a16="http://schemas.microsoft.com/office/drawing/2014/main" id="{9E2C7262-7F6B-B37B-8FC0-274E4129FFA8}"/>
                </a:ext>
              </a:extLst>
            </p:cNvPr>
            <p:cNvSpPr>
              <a:spLocks/>
            </p:cNvSpPr>
            <p:nvPr/>
          </p:nvSpPr>
          <p:spPr bwMode="auto">
            <a:xfrm>
              <a:off x="8621514" y="2381420"/>
              <a:ext cx="359473" cy="359474"/>
            </a:xfrm>
            <a:custGeom>
              <a:avLst/>
              <a:gdLst>
                <a:gd name="T0" fmla="*/ 0 w 246"/>
                <a:gd name="T1" fmla="*/ 148 h 245"/>
                <a:gd name="T2" fmla="*/ 0 w 246"/>
                <a:gd name="T3" fmla="*/ 148 h 245"/>
                <a:gd name="T4" fmla="*/ 143 w 246"/>
                <a:gd name="T5" fmla="*/ 0 h 245"/>
                <a:gd name="T6" fmla="*/ 246 w 246"/>
                <a:gd name="T7" fmla="*/ 107 h 245"/>
                <a:gd name="T8" fmla="*/ 94 w 246"/>
                <a:gd name="T9" fmla="*/ 245 h 245"/>
                <a:gd name="T10" fmla="*/ 0 w 246"/>
                <a:gd name="T11" fmla="*/ 148 h 245"/>
              </a:gdLst>
              <a:ahLst/>
              <a:cxnLst>
                <a:cxn ang="0">
                  <a:pos x="T0" y="T1"/>
                </a:cxn>
                <a:cxn ang="0">
                  <a:pos x="T2" y="T3"/>
                </a:cxn>
                <a:cxn ang="0">
                  <a:pos x="T4" y="T5"/>
                </a:cxn>
                <a:cxn ang="0">
                  <a:pos x="T6" y="T7"/>
                </a:cxn>
                <a:cxn ang="0">
                  <a:pos x="T8" y="T9"/>
                </a:cxn>
                <a:cxn ang="0">
                  <a:pos x="T10" y="T11"/>
                </a:cxn>
              </a:cxnLst>
              <a:rect l="0" t="0" r="r" b="b"/>
              <a:pathLst>
                <a:path w="246" h="245">
                  <a:moveTo>
                    <a:pt x="0" y="148"/>
                  </a:moveTo>
                  <a:lnTo>
                    <a:pt x="0" y="148"/>
                  </a:lnTo>
                  <a:lnTo>
                    <a:pt x="143" y="0"/>
                  </a:lnTo>
                  <a:cubicBezTo>
                    <a:pt x="179" y="35"/>
                    <a:pt x="213" y="70"/>
                    <a:pt x="246" y="107"/>
                  </a:cubicBezTo>
                  <a:lnTo>
                    <a:pt x="94" y="245"/>
                  </a:lnTo>
                  <a:cubicBezTo>
                    <a:pt x="64" y="212"/>
                    <a:pt x="32" y="179"/>
                    <a:pt x="0"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24" name="Freeform 302">
              <a:extLst>
                <a:ext uri="{FF2B5EF4-FFF2-40B4-BE49-F238E27FC236}">
                  <a16:creationId xmlns:a16="http://schemas.microsoft.com/office/drawing/2014/main" id="{EC5B077E-D3BF-412B-FDB4-77DDDF90AE45}"/>
                </a:ext>
              </a:extLst>
            </p:cNvPr>
            <p:cNvSpPr>
              <a:spLocks/>
            </p:cNvSpPr>
            <p:nvPr/>
          </p:nvSpPr>
          <p:spPr bwMode="auto">
            <a:xfrm>
              <a:off x="9014992" y="2886626"/>
              <a:ext cx="369189" cy="349758"/>
            </a:xfrm>
            <a:custGeom>
              <a:avLst/>
              <a:gdLst>
                <a:gd name="T0" fmla="*/ 0 w 254"/>
                <a:gd name="T1" fmla="*/ 118 h 238"/>
                <a:gd name="T2" fmla="*/ 0 w 254"/>
                <a:gd name="T3" fmla="*/ 118 h 238"/>
                <a:gd name="T4" fmla="*/ 168 w 254"/>
                <a:gd name="T5" fmla="*/ 0 h 238"/>
                <a:gd name="T6" fmla="*/ 254 w 254"/>
                <a:gd name="T7" fmla="*/ 131 h 238"/>
                <a:gd name="T8" fmla="*/ 78 w 254"/>
                <a:gd name="T9" fmla="*/ 238 h 238"/>
                <a:gd name="T10" fmla="*/ 0 w 254"/>
                <a:gd name="T11" fmla="*/ 118 h 238"/>
              </a:gdLst>
              <a:ahLst/>
              <a:cxnLst>
                <a:cxn ang="0">
                  <a:pos x="T0" y="T1"/>
                </a:cxn>
                <a:cxn ang="0">
                  <a:pos x="T2" y="T3"/>
                </a:cxn>
                <a:cxn ang="0">
                  <a:pos x="T4" y="T5"/>
                </a:cxn>
                <a:cxn ang="0">
                  <a:pos x="T6" y="T7"/>
                </a:cxn>
                <a:cxn ang="0">
                  <a:pos x="T8" y="T9"/>
                </a:cxn>
                <a:cxn ang="0">
                  <a:pos x="T10" y="T11"/>
                </a:cxn>
              </a:cxnLst>
              <a:rect l="0" t="0" r="r" b="b"/>
              <a:pathLst>
                <a:path w="254" h="238">
                  <a:moveTo>
                    <a:pt x="0" y="118"/>
                  </a:moveTo>
                  <a:lnTo>
                    <a:pt x="0" y="118"/>
                  </a:lnTo>
                  <a:lnTo>
                    <a:pt x="168" y="0"/>
                  </a:lnTo>
                  <a:cubicBezTo>
                    <a:pt x="198" y="43"/>
                    <a:pt x="227" y="86"/>
                    <a:pt x="254" y="131"/>
                  </a:cubicBezTo>
                  <a:lnTo>
                    <a:pt x="78" y="238"/>
                  </a:lnTo>
                  <a:cubicBezTo>
                    <a:pt x="54" y="197"/>
                    <a:pt x="27" y="157"/>
                    <a:pt x="0" y="1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25" name="Freeform 304">
              <a:extLst>
                <a:ext uri="{FF2B5EF4-FFF2-40B4-BE49-F238E27FC236}">
                  <a16:creationId xmlns:a16="http://schemas.microsoft.com/office/drawing/2014/main" id="{556C77E5-9969-EDC1-548F-F4486FAE21C1}"/>
                </a:ext>
              </a:extLst>
            </p:cNvPr>
            <p:cNvSpPr>
              <a:spLocks/>
            </p:cNvSpPr>
            <p:nvPr/>
          </p:nvSpPr>
          <p:spPr bwMode="auto">
            <a:xfrm>
              <a:off x="9126720" y="3078508"/>
              <a:ext cx="369189" cy="337614"/>
            </a:xfrm>
            <a:custGeom>
              <a:avLst/>
              <a:gdLst>
                <a:gd name="T0" fmla="*/ 0 w 253"/>
                <a:gd name="T1" fmla="*/ 107 h 231"/>
                <a:gd name="T2" fmla="*/ 0 w 253"/>
                <a:gd name="T3" fmla="*/ 107 h 231"/>
                <a:gd name="T4" fmla="*/ 176 w 253"/>
                <a:gd name="T5" fmla="*/ 0 h 231"/>
                <a:gd name="T6" fmla="*/ 253 w 253"/>
                <a:gd name="T7" fmla="*/ 136 h 231"/>
                <a:gd name="T8" fmla="*/ 71 w 253"/>
                <a:gd name="T9" fmla="*/ 231 h 231"/>
                <a:gd name="T10" fmla="*/ 0 w 253"/>
                <a:gd name="T11" fmla="*/ 107 h 231"/>
              </a:gdLst>
              <a:ahLst/>
              <a:cxnLst>
                <a:cxn ang="0">
                  <a:pos x="T0" y="T1"/>
                </a:cxn>
                <a:cxn ang="0">
                  <a:pos x="T2" y="T3"/>
                </a:cxn>
                <a:cxn ang="0">
                  <a:pos x="T4" y="T5"/>
                </a:cxn>
                <a:cxn ang="0">
                  <a:pos x="T6" y="T7"/>
                </a:cxn>
                <a:cxn ang="0">
                  <a:pos x="T8" y="T9"/>
                </a:cxn>
                <a:cxn ang="0">
                  <a:pos x="T10" y="T11"/>
                </a:cxn>
              </a:cxnLst>
              <a:rect l="0" t="0" r="r" b="b"/>
              <a:pathLst>
                <a:path w="253" h="231">
                  <a:moveTo>
                    <a:pt x="0" y="107"/>
                  </a:moveTo>
                  <a:lnTo>
                    <a:pt x="0" y="107"/>
                  </a:lnTo>
                  <a:lnTo>
                    <a:pt x="176" y="0"/>
                  </a:lnTo>
                  <a:cubicBezTo>
                    <a:pt x="203" y="44"/>
                    <a:pt x="229" y="89"/>
                    <a:pt x="253" y="136"/>
                  </a:cubicBezTo>
                  <a:lnTo>
                    <a:pt x="71" y="231"/>
                  </a:lnTo>
                  <a:cubicBezTo>
                    <a:pt x="49" y="189"/>
                    <a:pt x="25" y="147"/>
                    <a:pt x="0" y="10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26" name="Freeform 306">
              <a:extLst>
                <a:ext uri="{FF2B5EF4-FFF2-40B4-BE49-F238E27FC236}">
                  <a16:creationId xmlns:a16="http://schemas.microsoft.com/office/drawing/2014/main" id="{39D796C6-8AB5-CDD6-D753-76CB94DE4777}"/>
                </a:ext>
              </a:extLst>
            </p:cNvPr>
            <p:cNvSpPr>
              <a:spLocks/>
            </p:cNvSpPr>
            <p:nvPr/>
          </p:nvSpPr>
          <p:spPr bwMode="auto">
            <a:xfrm>
              <a:off x="8757531" y="2539298"/>
              <a:ext cx="366761" cy="354616"/>
            </a:xfrm>
            <a:custGeom>
              <a:avLst/>
              <a:gdLst>
                <a:gd name="T0" fmla="*/ 0 w 250"/>
                <a:gd name="T1" fmla="*/ 138 h 243"/>
                <a:gd name="T2" fmla="*/ 0 w 250"/>
                <a:gd name="T3" fmla="*/ 138 h 243"/>
                <a:gd name="T4" fmla="*/ 152 w 250"/>
                <a:gd name="T5" fmla="*/ 0 h 243"/>
                <a:gd name="T6" fmla="*/ 250 w 250"/>
                <a:gd name="T7" fmla="*/ 115 h 243"/>
                <a:gd name="T8" fmla="*/ 90 w 250"/>
                <a:gd name="T9" fmla="*/ 243 h 243"/>
                <a:gd name="T10" fmla="*/ 0 w 250"/>
                <a:gd name="T11" fmla="*/ 138 h 243"/>
              </a:gdLst>
              <a:ahLst/>
              <a:cxnLst>
                <a:cxn ang="0">
                  <a:pos x="T0" y="T1"/>
                </a:cxn>
                <a:cxn ang="0">
                  <a:pos x="T2" y="T3"/>
                </a:cxn>
                <a:cxn ang="0">
                  <a:pos x="T4" y="T5"/>
                </a:cxn>
                <a:cxn ang="0">
                  <a:pos x="T6" y="T7"/>
                </a:cxn>
                <a:cxn ang="0">
                  <a:pos x="T8" y="T9"/>
                </a:cxn>
                <a:cxn ang="0">
                  <a:pos x="T10" y="T11"/>
                </a:cxn>
              </a:cxnLst>
              <a:rect l="0" t="0" r="r" b="b"/>
              <a:pathLst>
                <a:path w="250" h="243">
                  <a:moveTo>
                    <a:pt x="0" y="138"/>
                  </a:moveTo>
                  <a:lnTo>
                    <a:pt x="0" y="138"/>
                  </a:lnTo>
                  <a:lnTo>
                    <a:pt x="152" y="0"/>
                  </a:lnTo>
                  <a:cubicBezTo>
                    <a:pt x="186" y="37"/>
                    <a:pt x="219" y="75"/>
                    <a:pt x="250" y="115"/>
                  </a:cubicBezTo>
                  <a:lnTo>
                    <a:pt x="90" y="243"/>
                  </a:lnTo>
                  <a:cubicBezTo>
                    <a:pt x="61" y="207"/>
                    <a:pt x="31" y="172"/>
                    <a:pt x="0" y="13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27" name="Freeform 308">
              <a:extLst>
                <a:ext uri="{FF2B5EF4-FFF2-40B4-BE49-F238E27FC236}">
                  <a16:creationId xmlns:a16="http://schemas.microsoft.com/office/drawing/2014/main" id="{1E25B64C-041E-7EE8-2D9C-916813CB4795}"/>
                </a:ext>
              </a:extLst>
            </p:cNvPr>
            <p:cNvSpPr>
              <a:spLocks/>
            </p:cNvSpPr>
            <p:nvPr/>
          </p:nvSpPr>
          <p:spPr bwMode="auto">
            <a:xfrm>
              <a:off x="9231161" y="3277676"/>
              <a:ext cx="364331" cy="325469"/>
            </a:xfrm>
            <a:custGeom>
              <a:avLst/>
              <a:gdLst>
                <a:gd name="T0" fmla="*/ 0 w 250"/>
                <a:gd name="T1" fmla="*/ 95 h 223"/>
                <a:gd name="T2" fmla="*/ 0 w 250"/>
                <a:gd name="T3" fmla="*/ 95 h 223"/>
                <a:gd name="T4" fmla="*/ 182 w 250"/>
                <a:gd name="T5" fmla="*/ 0 h 223"/>
                <a:gd name="T6" fmla="*/ 250 w 250"/>
                <a:gd name="T7" fmla="*/ 140 h 223"/>
                <a:gd name="T8" fmla="*/ 63 w 250"/>
                <a:gd name="T9" fmla="*/ 223 h 223"/>
                <a:gd name="T10" fmla="*/ 0 w 250"/>
                <a:gd name="T11" fmla="*/ 95 h 223"/>
              </a:gdLst>
              <a:ahLst/>
              <a:cxnLst>
                <a:cxn ang="0">
                  <a:pos x="T0" y="T1"/>
                </a:cxn>
                <a:cxn ang="0">
                  <a:pos x="T2" y="T3"/>
                </a:cxn>
                <a:cxn ang="0">
                  <a:pos x="T4" y="T5"/>
                </a:cxn>
                <a:cxn ang="0">
                  <a:pos x="T6" y="T7"/>
                </a:cxn>
                <a:cxn ang="0">
                  <a:pos x="T8" y="T9"/>
                </a:cxn>
                <a:cxn ang="0">
                  <a:pos x="T10" y="T11"/>
                </a:cxn>
              </a:cxnLst>
              <a:rect l="0" t="0" r="r" b="b"/>
              <a:pathLst>
                <a:path w="250" h="223">
                  <a:moveTo>
                    <a:pt x="0" y="95"/>
                  </a:moveTo>
                  <a:lnTo>
                    <a:pt x="0" y="95"/>
                  </a:lnTo>
                  <a:lnTo>
                    <a:pt x="182" y="0"/>
                  </a:lnTo>
                  <a:cubicBezTo>
                    <a:pt x="206" y="46"/>
                    <a:pt x="229" y="92"/>
                    <a:pt x="250" y="140"/>
                  </a:cubicBezTo>
                  <a:lnTo>
                    <a:pt x="63" y="223"/>
                  </a:lnTo>
                  <a:cubicBezTo>
                    <a:pt x="43" y="180"/>
                    <a:pt x="22" y="137"/>
                    <a:pt x="0"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28" name="Freeform 310">
              <a:extLst>
                <a:ext uri="{FF2B5EF4-FFF2-40B4-BE49-F238E27FC236}">
                  <a16:creationId xmlns:a16="http://schemas.microsoft.com/office/drawing/2014/main" id="{BC1B3B14-4006-BFED-F5A9-E71BE7D18C21}"/>
                </a:ext>
              </a:extLst>
            </p:cNvPr>
            <p:cNvSpPr>
              <a:spLocks/>
            </p:cNvSpPr>
            <p:nvPr/>
          </p:nvSpPr>
          <p:spPr bwMode="auto">
            <a:xfrm>
              <a:off x="8891119" y="2706890"/>
              <a:ext cx="366761" cy="352188"/>
            </a:xfrm>
            <a:custGeom>
              <a:avLst/>
              <a:gdLst>
                <a:gd name="T0" fmla="*/ 0 w 253"/>
                <a:gd name="T1" fmla="*/ 128 h 241"/>
                <a:gd name="T2" fmla="*/ 0 w 253"/>
                <a:gd name="T3" fmla="*/ 128 h 241"/>
                <a:gd name="T4" fmla="*/ 160 w 253"/>
                <a:gd name="T5" fmla="*/ 0 h 241"/>
                <a:gd name="T6" fmla="*/ 253 w 253"/>
                <a:gd name="T7" fmla="*/ 123 h 241"/>
                <a:gd name="T8" fmla="*/ 85 w 253"/>
                <a:gd name="T9" fmla="*/ 241 h 241"/>
                <a:gd name="T10" fmla="*/ 0 w 253"/>
                <a:gd name="T11" fmla="*/ 128 h 241"/>
              </a:gdLst>
              <a:ahLst/>
              <a:cxnLst>
                <a:cxn ang="0">
                  <a:pos x="T0" y="T1"/>
                </a:cxn>
                <a:cxn ang="0">
                  <a:pos x="T2" y="T3"/>
                </a:cxn>
                <a:cxn ang="0">
                  <a:pos x="T4" y="T5"/>
                </a:cxn>
                <a:cxn ang="0">
                  <a:pos x="T6" y="T7"/>
                </a:cxn>
                <a:cxn ang="0">
                  <a:pos x="T8" y="T9"/>
                </a:cxn>
                <a:cxn ang="0">
                  <a:pos x="T10" y="T11"/>
                </a:cxn>
              </a:cxnLst>
              <a:rect l="0" t="0" r="r" b="b"/>
              <a:pathLst>
                <a:path w="253" h="241">
                  <a:moveTo>
                    <a:pt x="0" y="128"/>
                  </a:moveTo>
                  <a:lnTo>
                    <a:pt x="0" y="128"/>
                  </a:lnTo>
                  <a:lnTo>
                    <a:pt x="160" y="0"/>
                  </a:lnTo>
                  <a:cubicBezTo>
                    <a:pt x="193" y="40"/>
                    <a:pt x="224" y="81"/>
                    <a:pt x="253" y="123"/>
                  </a:cubicBezTo>
                  <a:lnTo>
                    <a:pt x="85" y="241"/>
                  </a:lnTo>
                  <a:cubicBezTo>
                    <a:pt x="58" y="203"/>
                    <a:pt x="30" y="165"/>
                    <a:pt x="0" y="12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29" name="Freeform 312">
              <a:extLst>
                <a:ext uri="{FF2B5EF4-FFF2-40B4-BE49-F238E27FC236}">
                  <a16:creationId xmlns:a16="http://schemas.microsoft.com/office/drawing/2014/main" id="{0B480F06-1C8E-B3F8-8A3F-2BC089CE9E6F}"/>
                </a:ext>
              </a:extLst>
            </p:cNvPr>
            <p:cNvSpPr>
              <a:spLocks/>
            </p:cNvSpPr>
            <p:nvPr/>
          </p:nvSpPr>
          <p:spPr bwMode="auto">
            <a:xfrm>
              <a:off x="8456351" y="2218687"/>
              <a:ext cx="374047" cy="381334"/>
            </a:xfrm>
            <a:custGeom>
              <a:avLst/>
              <a:gdLst>
                <a:gd name="T0" fmla="*/ 0 w 256"/>
                <a:gd name="T1" fmla="*/ 157 h 260"/>
                <a:gd name="T2" fmla="*/ 0 w 256"/>
                <a:gd name="T3" fmla="*/ 157 h 260"/>
                <a:gd name="T4" fmla="*/ 133 w 256"/>
                <a:gd name="T5" fmla="*/ 0 h 260"/>
                <a:gd name="T6" fmla="*/ 256 w 256"/>
                <a:gd name="T7" fmla="*/ 112 h 260"/>
                <a:gd name="T8" fmla="*/ 113 w 256"/>
                <a:gd name="T9" fmla="*/ 260 h 260"/>
                <a:gd name="T10" fmla="*/ 0 w 256"/>
                <a:gd name="T11" fmla="*/ 157 h 260"/>
              </a:gdLst>
              <a:ahLst/>
              <a:cxnLst>
                <a:cxn ang="0">
                  <a:pos x="T0" y="T1"/>
                </a:cxn>
                <a:cxn ang="0">
                  <a:pos x="T2" y="T3"/>
                </a:cxn>
                <a:cxn ang="0">
                  <a:pos x="T4" y="T5"/>
                </a:cxn>
                <a:cxn ang="0">
                  <a:pos x="T6" y="T7"/>
                </a:cxn>
                <a:cxn ang="0">
                  <a:pos x="T8" y="T9"/>
                </a:cxn>
                <a:cxn ang="0">
                  <a:pos x="T10" y="T11"/>
                </a:cxn>
              </a:cxnLst>
              <a:rect l="0" t="0" r="r" b="b"/>
              <a:pathLst>
                <a:path w="256" h="260">
                  <a:moveTo>
                    <a:pt x="0" y="157"/>
                  </a:moveTo>
                  <a:lnTo>
                    <a:pt x="0" y="157"/>
                  </a:lnTo>
                  <a:lnTo>
                    <a:pt x="133" y="0"/>
                  </a:lnTo>
                  <a:cubicBezTo>
                    <a:pt x="175" y="36"/>
                    <a:pt x="216" y="74"/>
                    <a:pt x="256" y="112"/>
                  </a:cubicBezTo>
                  <a:lnTo>
                    <a:pt x="113" y="260"/>
                  </a:lnTo>
                  <a:cubicBezTo>
                    <a:pt x="77" y="224"/>
                    <a:pt x="39" y="190"/>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30" name="Freeform 314">
              <a:extLst>
                <a:ext uri="{FF2B5EF4-FFF2-40B4-BE49-F238E27FC236}">
                  <a16:creationId xmlns:a16="http://schemas.microsoft.com/office/drawing/2014/main" id="{449DDA84-F3C1-57E6-3EC4-8D7728C100B2}"/>
                </a:ext>
              </a:extLst>
            </p:cNvPr>
            <p:cNvSpPr>
              <a:spLocks/>
            </p:cNvSpPr>
            <p:nvPr/>
          </p:nvSpPr>
          <p:spPr bwMode="auto">
            <a:xfrm>
              <a:off x="9461905" y="3899468"/>
              <a:ext cx="344900" cy="274464"/>
            </a:xfrm>
            <a:custGeom>
              <a:avLst/>
              <a:gdLst>
                <a:gd name="T0" fmla="*/ 0 w 235"/>
                <a:gd name="T1" fmla="*/ 59 h 188"/>
                <a:gd name="T2" fmla="*/ 0 w 235"/>
                <a:gd name="T3" fmla="*/ 59 h 188"/>
                <a:gd name="T4" fmla="*/ 197 w 235"/>
                <a:gd name="T5" fmla="*/ 0 h 188"/>
                <a:gd name="T6" fmla="*/ 235 w 235"/>
                <a:gd name="T7" fmla="*/ 141 h 188"/>
                <a:gd name="T8" fmla="*/ 35 w 235"/>
                <a:gd name="T9" fmla="*/ 188 h 188"/>
                <a:gd name="T10" fmla="*/ 0 w 235"/>
                <a:gd name="T11" fmla="*/ 59 h 188"/>
              </a:gdLst>
              <a:ahLst/>
              <a:cxnLst>
                <a:cxn ang="0">
                  <a:pos x="T0" y="T1"/>
                </a:cxn>
                <a:cxn ang="0">
                  <a:pos x="T2" y="T3"/>
                </a:cxn>
                <a:cxn ang="0">
                  <a:pos x="T4" y="T5"/>
                </a:cxn>
                <a:cxn ang="0">
                  <a:pos x="T6" y="T7"/>
                </a:cxn>
                <a:cxn ang="0">
                  <a:pos x="T8" y="T9"/>
                </a:cxn>
                <a:cxn ang="0">
                  <a:pos x="T10" y="T11"/>
                </a:cxn>
              </a:cxnLst>
              <a:rect l="0" t="0" r="r" b="b"/>
              <a:pathLst>
                <a:path w="235" h="188">
                  <a:moveTo>
                    <a:pt x="0" y="59"/>
                  </a:moveTo>
                  <a:lnTo>
                    <a:pt x="0" y="59"/>
                  </a:lnTo>
                  <a:lnTo>
                    <a:pt x="197" y="0"/>
                  </a:lnTo>
                  <a:cubicBezTo>
                    <a:pt x="211" y="46"/>
                    <a:pt x="224" y="93"/>
                    <a:pt x="235" y="141"/>
                  </a:cubicBezTo>
                  <a:lnTo>
                    <a:pt x="35" y="188"/>
                  </a:lnTo>
                  <a:cubicBezTo>
                    <a:pt x="25" y="145"/>
                    <a:pt x="13" y="102"/>
                    <a:pt x="0" y="5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31" name="Freeform 316">
              <a:extLst>
                <a:ext uri="{FF2B5EF4-FFF2-40B4-BE49-F238E27FC236}">
                  <a16:creationId xmlns:a16="http://schemas.microsoft.com/office/drawing/2014/main" id="{B4BA3396-2061-CE96-7170-9DB838AC1D50}"/>
                </a:ext>
              </a:extLst>
            </p:cNvPr>
            <p:cNvSpPr>
              <a:spLocks/>
            </p:cNvSpPr>
            <p:nvPr/>
          </p:nvSpPr>
          <p:spPr bwMode="auto">
            <a:xfrm>
              <a:off x="9401182" y="3690585"/>
              <a:ext cx="349758" cy="293895"/>
            </a:xfrm>
            <a:custGeom>
              <a:avLst/>
              <a:gdLst>
                <a:gd name="T0" fmla="*/ 0 w 240"/>
                <a:gd name="T1" fmla="*/ 71 h 201"/>
                <a:gd name="T2" fmla="*/ 0 w 240"/>
                <a:gd name="T3" fmla="*/ 71 h 201"/>
                <a:gd name="T4" fmla="*/ 192 w 240"/>
                <a:gd name="T5" fmla="*/ 0 h 201"/>
                <a:gd name="T6" fmla="*/ 240 w 240"/>
                <a:gd name="T7" fmla="*/ 142 h 201"/>
                <a:gd name="T8" fmla="*/ 43 w 240"/>
                <a:gd name="T9" fmla="*/ 201 h 201"/>
                <a:gd name="T10" fmla="*/ 0 w 240"/>
                <a:gd name="T11" fmla="*/ 71 h 201"/>
              </a:gdLst>
              <a:ahLst/>
              <a:cxnLst>
                <a:cxn ang="0">
                  <a:pos x="T0" y="T1"/>
                </a:cxn>
                <a:cxn ang="0">
                  <a:pos x="T2" y="T3"/>
                </a:cxn>
                <a:cxn ang="0">
                  <a:pos x="T4" y="T5"/>
                </a:cxn>
                <a:cxn ang="0">
                  <a:pos x="T6" y="T7"/>
                </a:cxn>
                <a:cxn ang="0">
                  <a:pos x="T8" y="T9"/>
                </a:cxn>
                <a:cxn ang="0">
                  <a:pos x="T10" y="T11"/>
                </a:cxn>
              </a:cxnLst>
              <a:rect l="0" t="0" r="r" b="b"/>
              <a:pathLst>
                <a:path w="240" h="201">
                  <a:moveTo>
                    <a:pt x="0" y="71"/>
                  </a:moveTo>
                  <a:lnTo>
                    <a:pt x="0" y="71"/>
                  </a:lnTo>
                  <a:lnTo>
                    <a:pt x="192" y="0"/>
                  </a:lnTo>
                  <a:cubicBezTo>
                    <a:pt x="210" y="47"/>
                    <a:pt x="226" y="94"/>
                    <a:pt x="240" y="142"/>
                  </a:cubicBezTo>
                  <a:lnTo>
                    <a:pt x="43" y="201"/>
                  </a:lnTo>
                  <a:cubicBezTo>
                    <a:pt x="30" y="157"/>
                    <a:pt x="16" y="114"/>
                    <a:pt x="0" y="7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32" name="Freeform 318">
              <a:extLst>
                <a:ext uri="{FF2B5EF4-FFF2-40B4-BE49-F238E27FC236}">
                  <a16:creationId xmlns:a16="http://schemas.microsoft.com/office/drawing/2014/main" id="{3D5A0698-2767-A67F-06BF-D719B030DD5B}"/>
                </a:ext>
              </a:extLst>
            </p:cNvPr>
            <p:cNvSpPr>
              <a:spLocks/>
            </p:cNvSpPr>
            <p:nvPr/>
          </p:nvSpPr>
          <p:spPr bwMode="auto">
            <a:xfrm>
              <a:off x="9323458" y="3481702"/>
              <a:ext cx="357045" cy="313326"/>
            </a:xfrm>
            <a:custGeom>
              <a:avLst/>
              <a:gdLst>
                <a:gd name="T0" fmla="*/ 0 w 245"/>
                <a:gd name="T1" fmla="*/ 83 h 213"/>
                <a:gd name="T2" fmla="*/ 0 w 245"/>
                <a:gd name="T3" fmla="*/ 83 h 213"/>
                <a:gd name="T4" fmla="*/ 187 w 245"/>
                <a:gd name="T5" fmla="*/ 0 h 213"/>
                <a:gd name="T6" fmla="*/ 245 w 245"/>
                <a:gd name="T7" fmla="*/ 142 h 213"/>
                <a:gd name="T8" fmla="*/ 53 w 245"/>
                <a:gd name="T9" fmla="*/ 213 h 213"/>
                <a:gd name="T10" fmla="*/ 0 w 245"/>
                <a:gd name="T11" fmla="*/ 83 h 213"/>
              </a:gdLst>
              <a:ahLst/>
              <a:cxnLst>
                <a:cxn ang="0">
                  <a:pos x="T0" y="T1"/>
                </a:cxn>
                <a:cxn ang="0">
                  <a:pos x="T2" y="T3"/>
                </a:cxn>
                <a:cxn ang="0">
                  <a:pos x="T4" y="T5"/>
                </a:cxn>
                <a:cxn ang="0">
                  <a:pos x="T6" y="T7"/>
                </a:cxn>
                <a:cxn ang="0">
                  <a:pos x="T8" y="T9"/>
                </a:cxn>
                <a:cxn ang="0">
                  <a:pos x="T10" y="T11"/>
                </a:cxn>
              </a:cxnLst>
              <a:rect l="0" t="0" r="r" b="b"/>
              <a:pathLst>
                <a:path w="245" h="213">
                  <a:moveTo>
                    <a:pt x="0" y="83"/>
                  </a:moveTo>
                  <a:lnTo>
                    <a:pt x="0" y="83"/>
                  </a:lnTo>
                  <a:lnTo>
                    <a:pt x="187" y="0"/>
                  </a:lnTo>
                  <a:cubicBezTo>
                    <a:pt x="208" y="46"/>
                    <a:pt x="228" y="94"/>
                    <a:pt x="245" y="142"/>
                  </a:cubicBezTo>
                  <a:lnTo>
                    <a:pt x="53" y="213"/>
                  </a:lnTo>
                  <a:cubicBezTo>
                    <a:pt x="36" y="169"/>
                    <a:pt x="19" y="126"/>
                    <a:pt x="0" y="8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33" name="Freeform 320">
              <a:extLst>
                <a:ext uri="{FF2B5EF4-FFF2-40B4-BE49-F238E27FC236}">
                  <a16:creationId xmlns:a16="http://schemas.microsoft.com/office/drawing/2014/main" id="{35DAC27F-BC2C-E034-BDCA-4E2874F527EF}"/>
                </a:ext>
              </a:extLst>
            </p:cNvPr>
            <p:cNvSpPr>
              <a:spLocks/>
            </p:cNvSpPr>
            <p:nvPr/>
          </p:nvSpPr>
          <p:spPr bwMode="auto">
            <a:xfrm>
              <a:off x="9134006" y="2172537"/>
              <a:ext cx="393478" cy="391050"/>
            </a:xfrm>
            <a:custGeom>
              <a:avLst/>
              <a:gdLst>
                <a:gd name="T0" fmla="*/ 0 w 270"/>
                <a:gd name="T1" fmla="*/ 141 h 266"/>
                <a:gd name="T2" fmla="*/ 0 w 270"/>
                <a:gd name="T3" fmla="*/ 141 h 266"/>
                <a:gd name="T4" fmla="*/ 152 w 270"/>
                <a:gd name="T5" fmla="*/ 0 h 266"/>
                <a:gd name="T6" fmla="*/ 270 w 270"/>
                <a:gd name="T7" fmla="*/ 136 h 266"/>
                <a:gd name="T8" fmla="*/ 108 w 270"/>
                <a:gd name="T9" fmla="*/ 266 h 266"/>
                <a:gd name="T10" fmla="*/ 0 w 270"/>
                <a:gd name="T11" fmla="*/ 141 h 266"/>
              </a:gdLst>
              <a:ahLst/>
              <a:cxnLst>
                <a:cxn ang="0">
                  <a:pos x="T0" y="T1"/>
                </a:cxn>
                <a:cxn ang="0">
                  <a:pos x="T2" y="T3"/>
                </a:cxn>
                <a:cxn ang="0">
                  <a:pos x="T4" y="T5"/>
                </a:cxn>
                <a:cxn ang="0">
                  <a:pos x="T6" y="T7"/>
                </a:cxn>
                <a:cxn ang="0">
                  <a:pos x="T8" y="T9"/>
                </a:cxn>
                <a:cxn ang="0">
                  <a:pos x="T10" y="T11"/>
                </a:cxn>
              </a:cxnLst>
              <a:rect l="0" t="0" r="r" b="b"/>
              <a:pathLst>
                <a:path w="270" h="266">
                  <a:moveTo>
                    <a:pt x="0" y="141"/>
                  </a:moveTo>
                  <a:lnTo>
                    <a:pt x="0" y="141"/>
                  </a:lnTo>
                  <a:lnTo>
                    <a:pt x="152" y="0"/>
                  </a:lnTo>
                  <a:cubicBezTo>
                    <a:pt x="193" y="45"/>
                    <a:pt x="232" y="90"/>
                    <a:pt x="270" y="136"/>
                  </a:cubicBezTo>
                  <a:lnTo>
                    <a:pt x="108" y="266"/>
                  </a:lnTo>
                  <a:cubicBezTo>
                    <a:pt x="73" y="223"/>
                    <a:pt x="37" y="181"/>
                    <a:pt x="0" y="14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34" name="Freeform 322">
              <a:extLst>
                <a:ext uri="{FF2B5EF4-FFF2-40B4-BE49-F238E27FC236}">
                  <a16:creationId xmlns:a16="http://schemas.microsoft.com/office/drawing/2014/main" id="{E39DD238-ED3E-332D-5ACE-EFD327034F7C}"/>
                </a:ext>
              </a:extLst>
            </p:cNvPr>
            <p:cNvSpPr>
              <a:spLocks/>
            </p:cNvSpPr>
            <p:nvPr/>
          </p:nvSpPr>
          <p:spPr bwMode="auto">
            <a:xfrm>
              <a:off x="9291884" y="2371705"/>
              <a:ext cx="393478" cy="386192"/>
            </a:xfrm>
            <a:custGeom>
              <a:avLst/>
              <a:gdLst>
                <a:gd name="T0" fmla="*/ 0 w 271"/>
                <a:gd name="T1" fmla="*/ 130 h 264"/>
                <a:gd name="T2" fmla="*/ 0 w 271"/>
                <a:gd name="T3" fmla="*/ 130 h 264"/>
                <a:gd name="T4" fmla="*/ 162 w 271"/>
                <a:gd name="T5" fmla="*/ 0 h 264"/>
                <a:gd name="T6" fmla="*/ 271 w 271"/>
                <a:gd name="T7" fmla="*/ 145 h 264"/>
                <a:gd name="T8" fmla="*/ 101 w 271"/>
                <a:gd name="T9" fmla="*/ 264 h 264"/>
                <a:gd name="T10" fmla="*/ 0 w 271"/>
                <a:gd name="T11" fmla="*/ 130 h 264"/>
              </a:gdLst>
              <a:ahLst/>
              <a:cxnLst>
                <a:cxn ang="0">
                  <a:pos x="T0" y="T1"/>
                </a:cxn>
                <a:cxn ang="0">
                  <a:pos x="T2" y="T3"/>
                </a:cxn>
                <a:cxn ang="0">
                  <a:pos x="T4" y="T5"/>
                </a:cxn>
                <a:cxn ang="0">
                  <a:pos x="T6" y="T7"/>
                </a:cxn>
                <a:cxn ang="0">
                  <a:pos x="T8" y="T9"/>
                </a:cxn>
                <a:cxn ang="0">
                  <a:pos x="T10" y="T11"/>
                </a:cxn>
              </a:cxnLst>
              <a:rect l="0" t="0" r="r" b="b"/>
              <a:pathLst>
                <a:path w="271" h="264">
                  <a:moveTo>
                    <a:pt x="0" y="130"/>
                  </a:moveTo>
                  <a:lnTo>
                    <a:pt x="0" y="130"/>
                  </a:lnTo>
                  <a:lnTo>
                    <a:pt x="162" y="0"/>
                  </a:lnTo>
                  <a:cubicBezTo>
                    <a:pt x="200" y="48"/>
                    <a:pt x="236" y="96"/>
                    <a:pt x="271" y="145"/>
                  </a:cubicBezTo>
                  <a:lnTo>
                    <a:pt x="101" y="264"/>
                  </a:lnTo>
                  <a:cubicBezTo>
                    <a:pt x="69" y="219"/>
                    <a:pt x="35" y="174"/>
                    <a:pt x="0" y="13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35" name="Freeform 324">
              <a:extLst>
                <a:ext uri="{FF2B5EF4-FFF2-40B4-BE49-F238E27FC236}">
                  <a16:creationId xmlns:a16="http://schemas.microsoft.com/office/drawing/2014/main" id="{6C6F8EAC-401F-BD4A-50F3-FAA8D3904CF6}"/>
                </a:ext>
              </a:extLst>
            </p:cNvPr>
            <p:cNvSpPr>
              <a:spLocks/>
            </p:cNvSpPr>
            <p:nvPr/>
          </p:nvSpPr>
          <p:spPr bwMode="auto">
            <a:xfrm>
              <a:off x="8966414" y="1987943"/>
              <a:ext cx="388620" cy="391050"/>
            </a:xfrm>
            <a:custGeom>
              <a:avLst/>
              <a:gdLst>
                <a:gd name="T0" fmla="*/ 0 w 267"/>
                <a:gd name="T1" fmla="*/ 150 h 267"/>
                <a:gd name="T2" fmla="*/ 0 w 267"/>
                <a:gd name="T3" fmla="*/ 150 h 267"/>
                <a:gd name="T4" fmla="*/ 144 w 267"/>
                <a:gd name="T5" fmla="*/ 0 h 267"/>
                <a:gd name="T6" fmla="*/ 185 w 267"/>
                <a:gd name="T7" fmla="*/ 40 h 267"/>
                <a:gd name="T8" fmla="*/ 267 w 267"/>
                <a:gd name="T9" fmla="*/ 126 h 267"/>
                <a:gd name="T10" fmla="*/ 115 w 267"/>
                <a:gd name="T11" fmla="*/ 267 h 267"/>
                <a:gd name="T12" fmla="*/ 0 w 267"/>
                <a:gd name="T13" fmla="*/ 150 h 267"/>
              </a:gdLst>
              <a:ahLst/>
              <a:cxnLst>
                <a:cxn ang="0">
                  <a:pos x="T0" y="T1"/>
                </a:cxn>
                <a:cxn ang="0">
                  <a:pos x="T2" y="T3"/>
                </a:cxn>
                <a:cxn ang="0">
                  <a:pos x="T4" y="T5"/>
                </a:cxn>
                <a:cxn ang="0">
                  <a:pos x="T6" y="T7"/>
                </a:cxn>
                <a:cxn ang="0">
                  <a:pos x="T8" y="T9"/>
                </a:cxn>
                <a:cxn ang="0">
                  <a:pos x="T10" y="T11"/>
                </a:cxn>
                <a:cxn ang="0">
                  <a:pos x="T12" y="T13"/>
                </a:cxn>
              </a:cxnLst>
              <a:rect l="0" t="0" r="r" b="b"/>
              <a:pathLst>
                <a:path w="267" h="267">
                  <a:moveTo>
                    <a:pt x="0" y="150"/>
                  </a:moveTo>
                  <a:lnTo>
                    <a:pt x="0" y="150"/>
                  </a:lnTo>
                  <a:lnTo>
                    <a:pt x="144" y="0"/>
                  </a:lnTo>
                  <a:cubicBezTo>
                    <a:pt x="157" y="13"/>
                    <a:pt x="171" y="27"/>
                    <a:pt x="185" y="40"/>
                  </a:cubicBezTo>
                  <a:cubicBezTo>
                    <a:pt x="213" y="68"/>
                    <a:pt x="240" y="97"/>
                    <a:pt x="267" y="126"/>
                  </a:cubicBezTo>
                  <a:lnTo>
                    <a:pt x="115" y="267"/>
                  </a:lnTo>
                  <a:cubicBezTo>
                    <a:pt x="78" y="226"/>
                    <a:pt x="40" y="187"/>
                    <a:pt x="0" y="15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36" name="Freeform 326">
              <a:extLst>
                <a:ext uri="{FF2B5EF4-FFF2-40B4-BE49-F238E27FC236}">
                  <a16:creationId xmlns:a16="http://schemas.microsoft.com/office/drawing/2014/main" id="{73DA83EF-7649-2A04-2AEC-0ECC163C8FF4}"/>
                </a:ext>
              </a:extLst>
            </p:cNvPr>
            <p:cNvSpPr>
              <a:spLocks/>
            </p:cNvSpPr>
            <p:nvPr/>
          </p:nvSpPr>
          <p:spPr bwMode="auto">
            <a:xfrm>
              <a:off x="9437616" y="2585446"/>
              <a:ext cx="393478" cy="378905"/>
            </a:xfrm>
            <a:custGeom>
              <a:avLst/>
              <a:gdLst>
                <a:gd name="T0" fmla="*/ 0 w 269"/>
                <a:gd name="T1" fmla="*/ 119 h 259"/>
                <a:gd name="T2" fmla="*/ 0 w 269"/>
                <a:gd name="T3" fmla="*/ 119 h 259"/>
                <a:gd name="T4" fmla="*/ 170 w 269"/>
                <a:gd name="T5" fmla="*/ 0 h 259"/>
                <a:gd name="T6" fmla="*/ 269 w 269"/>
                <a:gd name="T7" fmla="*/ 151 h 259"/>
                <a:gd name="T8" fmla="*/ 92 w 269"/>
                <a:gd name="T9" fmla="*/ 259 h 259"/>
                <a:gd name="T10" fmla="*/ 0 w 269"/>
                <a:gd name="T11" fmla="*/ 119 h 259"/>
              </a:gdLst>
              <a:ahLst/>
              <a:cxnLst>
                <a:cxn ang="0">
                  <a:pos x="T0" y="T1"/>
                </a:cxn>
                <a:cxn ang="0">
                  <a:pos x="T2" y="T3"/>
                </a:cxn>
                <a:cxn ang="0">
                  <a:pos x="T4" y="T5"/>
                </a:cxn>
                <a:cxn ang="0">
                  <a:pos x="T6" y="T7"/>
                </a:cxn>
                <a:cxn ang="0">
                  <a:pos x="T8" y="T9"/>
                </a:cxn>
                <a:cxn ang="0">
                  <a:pos x="T10" y="T11"/>
                </a:cxn>
              </a:cxnLst>
              <a:rect l="0" t="0" r="r" b="b"/>
              <a:pathLst>
                <a:path w="269" h="259">
                  <a:moveTo>
                    <a:pt x="0" y="119"/>
                  </a:moveTo>
                  <a:lnTo>
                    <a:pt x="0" y="119"/>
                  </a:lnTo>
                  <a:lnTo>
                    <a:pt x="170" y="0"/>
                  </a:lnTo>
                  <a:cubicBezTo>
                    <a:pt x="205" y="49"/>
                    <a:pt x="238" y="100"/>
                    <a:pt x="269" y="151"/>
                  </a:cubicBezTo>
                  <a:lnTo>
                    <a:pt x="92" y="259"/>
                  </a:lnTo>
                  <a:cubicBezTo>
                    <a:pt x="63" y="212"/>
                    <a:pt x="32" y="165"/>
                    <a:pt x="0" y="11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37" name="Freeform 328">
              <a:extLst>
                <a:ext uri="{FF2B5EF4-FFF2-40B4-BE49-F238E27FC236}">
                  <a16:creationId xmlns:a16="http://schemas.microsoft.com/office/drawing/2014/main" id="{E02B6112-FA5C-A8D9-1F8C-C1E506BA0496}"/>
                </a:ext>
              </a:extLst>
            </p:cNvPr>
            <p:cNvSpPr>
              <a:spLocks/>
            </p:cNvSpPr>
            <p:nvPr/>
          </p:nvSpPr>
          <p:spPr bwMode="auto">
            <a:xfrm>
              <a:off x="8793964" y="1820351"/>
              <a:ext cx="381334" cy="388620"/>
            </a:xfrm>
            <a:custGeom>
              <a:avLst/>
              <a:gdLst>
                <a:gd name="T0" fmla="*/ 0 w 262"/>
                <a:gd name="T1" fmla="*/ 158 h 266"/>
                <a:gd name="T2" fmla="*/ 0 w 262"/>
                <a:gd name="T3" fmla="*/ 158 h 266"/>
                <a:gd name="T4" fmla="*/ 133 w 262"/>
                <a:gd name="T5" fmla="*/ 0 h 266"/>
                <a:gd name="T6" fmla="*/ 262 w 262"/>
                <a:gd name="T7" fmla="*/ 116 h 266"/>
                <a:gd name="T8" fmla="*/ 118 w 262"/>
                <a:gd name="T9" fmla="*/ 266 h 266"/>
                <a:gd name="T10" fmla="*/ 0 w 262"/>
                <a:gd name="T11" fmla="*/ 158 h 266"/>
              </a:gdLst>
              <a:ahLst/>
              <a:cxnLst>
                <a:cxn ang="0">
                  <a:pos x="T0" y="T1"/>
                </a:cxn>
                <a:cxn ang="0">
                  <a:pos x="T2" y="T3"/>
                </a:cxn>
                <a:cxn ang="0">
                  <a:pos x="T4" y="T5"/>
                </a:cxn>
                <a:cxn ang="0">
                  <a:pos x="T6" y="T7"/>
                </a:cxn>
                <a:cxn ang="0">
                  <a:pos x="T8" y="T9"/>
                </a:cxn>
                <a:cxn ang="0">
                  <a:pos x="T10" y="T11"/>
                </a:cxn>
              </a:cxnLst>
              <a:rect l="0" t="0" r="r" b="b"/>
              <a:pathLst>
                <a:path w="262" h="266">
                  <a:moveTo>
                    <a:pt x="0" y="158"/>
                  </a:moveTo>
                  <a:lnTo>
                    <a:pt x="0" y="158"/>
                  </a:lnTo>
                  <a:lnTo>
                    <a:pt x="133" y="0"/>
                  </a:lnTo>
                  <a:cubicBezTo>
                    <a:pt x="177" y="37"/>
                    <a:pt x="220" y="76"/>
                    <a:pt x="262" y="116"/>
                  </a:cubicBezTo>
                  <a:lnTo>
                    <a:pt x="118" y="266"/>
                  </a:lnTo>
                  <a:cubicBezTo>
                    <a:pt x="80" y="229"/>
                    <a:pt x="40" y="193"/>
                    <a:pt x="0" y="15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38" name="Freeform 330">
              <a:extLst>
                <a:ext uri="{FF2B5EF4-FFF2-40B4-BE49-F238E27FC236}">
                  <a16:creationId xmlns:a16="http://schemas.microsoft.com/office/drawing/2014/main" id="{ADA2174C-B952-54D1-5F5D-936DC7153620}"/>
                </a:ext>
              </a:extLst>
            </p:cNvPr>
            <p:cNvSpPr>
              <a:spLocks/>
            </p:cNvSpPr>
            <p:nvPr/>
          </p:nvSpPr>
          <p:spPr bwMode="auto">
            <a:xfrm>
              <a:off x="9573633" y="2806474"/>
              <a:ext cx="386192" cy="369189"/>
            </a:xfrm>
            <a:custGeom>
              <a:avLst/>
              <a:gdLst>
                <a:gd name="T0" fmla="*/ 0 w 266"/>
                <a:gd name="T1" fmla="*/ 108 h 253"/>
                <a:gd name="T2" fmla="*/ 0 w 266"/>
                <a:gd name="T3" fmla="*/ 108 h 253"/>
                <a:gd name="T4" fmla="*/ 177 w 266"/>
                <a:gd name="T5" fmla="*/ 0 h 253"/>
                <a:gd name="T6" fmla="*/ 266 w 266"/>
                <a:gd name="T7" fmla="*/ 156 h 253"/>
                <a:gd name="T8" fmla="*/ 82 w 266"/>
                <a:gd name="T9" fmla="*/ 253 h 253"/>
                <a:gd name="T10" fmla="*/ 0 w 266"/>
                <a:gd name="T11" fmla="*/ 108 h 253"/>
              </a:gdLst>
              <a:ahLst/>
              <a:cxnLst>
                <a:cxn ang="0">
                  <a:pos x="T0" y="T1"/>
                </a:cxn>
                <a:cxn ang="0">
                  <a:pos x="T2" y="T3"/>
                </a:cxn>
                <a:cxn ang="0">
                  <a:pos x="T4" y="T5"/>
                </a:cxn>
                <a:cxn ang="0">
                  <a:pos x="T6" y="T7"/>
                </a:cxn>
                <a:cxn ang="0">
                  <a:pos x="T8" y="T9"/>
                </a:cxn>
                <a:cxn ang="0">
                  <a:pos x="T10" y="T11"/>
                </a:cxn>
              </a:cxnLst>
              <a:rect l="0" t="0" r="r" b="b"/>
              <a:pathLst>
                <a:path w="266" h="253">
                  <a:moveTo>
                    <a:pt x="0" y="108"/>
                  </a:moveTo>
                  <a:lnTo>
                    <a:pt x="0" y="108"/>
                  </a:lnTo>
                  <a:lnTo>
                    <a:pt x="177" y="0"/>
                  </a:lnTo>
                  <a:cubicBezTo>
                    <a:pt x="209" y="51"/>
                    <a:pt x="238" y="104"/>
                    <a:pt x="266" y="156"/>
                  </a:cubicBezTo>
                  <a:lnTo>
                    <a:pt x="82" y="253"/>
                  </a:lnTo>
                  <a:cubicBezTo>
                    <a:pt x="56" y="204"/>
                    <a:pt x="29" y="155"/>
                    <a:pt x="0" y="10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39" name="Freeform 332">
              <a:extLst>
                <a:ext uri="{FF2B5EF4-FFF2-40B4-BE49-F238E27FC236}">
                  <a16:creationId xmlns:a16="http://schemas.microsoft.com/office/drawing/2014/main" id="{58AC0B63-5A5E-6299-D7DD-330CA1A6B7C4}"/>
                </a:ext>
              </a:extLst>
            </p:cNvPr>
            <p:cNvSpPr>
              <a:spLocks/>
            </p:cNvSpPr>
            <p:nvPr/>
          </p:nvSpPr>
          <p:spPr bwMode="auto">
            <a:xfrm>
              <a:off x="6440385" y="3911612"/>
              <a:ext cx="371619" cy="376476"/>
            </a:xfrm>
            <a:custGeom>
              <a:avLst/>
              <a:gdLst>
                <a:gd name="T0" fmla="*/ 255 w 255"/>
                <a:gd name="T1" fmla="*/ 111 h 257"/>
                <a:gd name="T2" fmla="*/ 255 w 255"/>
                <a:gd name="T3" fmla="*/ 111 h 257"/>
                <a:gd name="T4" fmla="*/ 131 w 255"/>
                <a:gd name="T5" fmla="*/ 257 h 257"/>
                <a:gd name="T6" fmla="*/ 0 w 255"/>
                <a:gd name="T7" fmla="*/ 180 h 257"/>
                <a:gd name="T8" fmla="*/ 67 w 255"/>
                <a:gd name="T9" fmla="*/ 0 h 257"/>
                <a:gd name="T10" fmla="*/ 255 w 255"/>
                <a:gd name="T11" fmla="*/ 111 h 257"/>
              </a:gdLst>
              <a:ahLst/>
              <a:cxnLst>
                <a:cxn ang="0">
                  <a:pos x="T0" y="T1"/>
                </a:cxn>
                <a:cxn ang="0">
                  <a:pos x="T2" y="T3"/>
                </a:cxn>
                <a:cxn ang="0">
                  <a:pos x="T4" y="T5"/>
                </a:cxn>
                <a:cxn ang="0">
                  <a:pos x="T6" y="T7"/>
                </a:cxn>
                <a:cxn ang="0">
                  <a:pos x="T8" y="T9"/>
                </a:cxn>
                <a:cxn ang="0">
                  <a:pos x="T10" y="T11"/>
                </a:cxn>
              </a:cxnLst>
              <a:rect l="0" t="0" r="r" b="b"/>
              <a:pathLst>
                <a:path w="255" h="257">
                  <a:moveTo>
                    <a:pt x="255" y="111"/>
                  </a:moveTo>
                  <a:lnTo>
                    <a:pt x="255" y="111"/>
                  </a:lnTo>
                  <a:lnTo>
                    <a:pt x="131" y="257"/>
                  </a:lnTo>
                  <a:cubicBezTo>
                    <a:pt x="93" y="224"/>
                    <a:pt x="48" y="198"/>
                    <a:pt x="0" y="180"/>
                  </a:cubicBezTo>
                  <a:lnTo>
                    <a:pt x="67" y="0"/>
                  </a:lnTo>
                  <a:cubicBezTo>
                    <a:pt x="136" y="26"/>
                    <a:pt x="200" y="64"/>
                    <a:pt x="255" y="11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40" name="Freeform 334">
              <a:extLst>
                <a:ext uri="{FF2B5EF4-FFF2-40B4-BE49-F238E27FC236}">
                  <a16:creationId xmlns:a16="http://schemas.microsoft.com/office/drawing/2014/main" id="{F68F70CA-87EB-48B1-FE45-1FBCCA405A42}"/>
                </a:ext>
              </a:extLst>
            </p:cNvPr>
            <p:cNvSpPr>
              <a:spLocks/>
            </p:cNvSpPr>
            <p:nvPr/>
          </p:nvSpPr>
          <p:spPr bwMode="auto">
            <a:xfrm>
              <a:off x="6212070" y="3853319"/>
              <a:ext cx="325469" cy="320612"/>
            </a:xfrm>
            <a:custGeom>
              <a:avLst/>
              <a:gdLst>
                <a:gd name="T0" fmla="*/ 0 w 224"/>
                <a:gd name="T1" fmla="*/ 0 h 220"/>
                <a:gd name="T2" fmla="*/ 0 w 224"/>
                <a:gd name="T3" fmla="*/ 0 h 220"/>
                <a:gd name="T4" fmla="*/ 0 w 224"/>
                <a:gd name="T5" fmla="*/ 0 h 220"/>
                <a:gd name="T6" fmla="*/ 224 w 224"/>
                <a:gd name="T7" fmla="*/ 40 h 220"/>
                <a:gd name="T8" fmla="*/ 157 w 224"/>
                <a:gd name="T9" fmla="*/ 220 h 220"/>
                <a:gd name="T10" fmla="*/ 0 w 224"/>
                <a:gd name="T11" fmla="*/ 192 h 220"/>
                <a:gd name="T12" fmla="*/ 0 w 224"/>
                <a:gd name="T13" fmla="*/ 0 h 220"/>
              </a:gdLst>
              <a:ahLst/>
              <a:cxnLst>
                <a:cxn ang="0">
                  <a:pos x="T0" y="T1"/>
                </a:cxn>
                <a:cxn ang="0">
                  <a:pos x="T2" y="T3"/>
                </a:cxn>
                <a:cxn ang="0">
                  <a:pos x="T4" y="T5"/>
                </a:cxn>
                <a:cxn ang="0">
                  <a:pos x="T6" y="T7"/>
                </a:cxn>
                <a:cxn ang="0">
                  <a:pos x="T8" y="T9"/>
                </a:cxn>
                <a:cxn ang="0">
                  <a:pos x="T10" y="T11"/>
                </a:cxn>
                <a:cxn ang="0">
                  <a:pos x="T12" y="T13"/>
                </a:cxn>
              </a:cxnLst>
              <a:rect l="0" t="0" r="r" b="b"/>
              <a:pathLst>
                <a:path w="224" h="220">
                  <a:moveTo>
                    <a:pt x="0" y="0"/>
                  </a:moveTo>
                  <a:lnTo>
                    <a:pt x="0" y="0"/>
                  </a:lnTo>
                  <a:lnTo>
                    <a:pt x="0" y="0"/>
                  </a:lnTo>
                  <a:cubicBezTo>
                    <a:pt x="79" y="0"/>
                    <a:pt x="154" y="14"/>
                    <a:pt x="224" y="40"/>
                  </a:cubicBezTo>
                  <a:lnTo>
                    <a:pt x="157" y="220"/>
                  </a:lnTo>
                  <a:cubicBezTo>
                    <a:pt x="108" y="202"/>
                    <a:pt x="55" y="192"/>
                    <a:pt x="0" y="192"/>
                  </a:cubicBezTo>
                  <a:lnTo>
                    <a:pt x="0"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41" name="Freeform 336">
              <a:extLst>
                <a:ext uri="{FF2B5EF4-FFF2-40B4-BE49-F238E27FC236}">
                  <a16:creationId xmlns:a16="http://schemas.microsoft.com/office/drawing/2014/main" id="{F38B5268-E167-B9DA-6393-56905000D1F1}"/>
                </a:ext>
              </a:extLst>
            </p:cNvPr>
            <p:cNvSpPr>
              <a:spLocks/>
            </p:cNvSpPr>
            <p:nvPr/>
          </p:nvSpPr>
          <p:spPr bwMode="auto">
            <a:xfrm>
              <a:off x="6396665" y="3350542"/>
              <a:ext cx="318183" cy="352188"/>
            </a:xfrm>
            <a:custGeom>
              <a:avLst/>
              <a:gdLst>
                <a:gd name="T0" fmla="*/ 0 w 218"/>
                <a:gd name="T1" fmla="*/ 203 h 242"/>
                <a:gd name="T2" fmla="*/ 0 w 218"/>
                <a:gd name="T3" fmla="*/ 203 h 242"/>
                <a:gd name="T4" fmla="*/ 33 w 218"/>
                <a:gd name="T5" fmla="*/ 0 h 242"/>
                <a:gd name="T6" fmla="*/ 218 w 218"/>
                <a:gd name="T7" fmla="*/ 49 h 242"/>
                <a:gd name="T8" fmla="*/ 146 w 218"/>
                <a:gd name="T9" fmla="*/ 242 h 242"/>
                <a:gd name="T10" fmla="*/ 0 w 218"/>
                <a:gd name="T11" fmla="*/ 203 h 242"/>
              </a:gdLst>
              <a:ahLst/>
              <a:cxnLst>
                <a:cxn ang="0">
                  <a:pos x="T0" y="T1"/>
                </a:cxn>
                <a:cxn ang="0">
                  <a:pos x="T2" y="T3"/>
                </a:cxn>
                <a:cxn ang="0">
                  <a:pos x="T4" y="T5"/>
                </a:cxn>
                <a:cxn ang="0">
                  <a:pos x="T6" y="T7"/>
                </a:cxn>
                <a:cxn ang="0">
                  <a:pos x="T8" y="T9"/>
                </a:cxn>
                <a:cxn ang="0">
                  <a:pos x="T10" y="T11"/>
                </a:cxn>
              </a:cxnLst>
              <a:rect l="0" t="0" r="r" b="b"/>
              <a:pathLst>
                <a:path w="218" h="242">
                  <a:moveTo>
                    <a:pt x="0" y="203"/>
                  </a:moveTo>
                  <a:lnTo>
                    <a:pt x="0" y="203"/>
                  </a:lnTo>
                  <a:lnTo>
                    <a:pt x="33" y="0"/>
                  </a:lnTo>
                  <a:cubicBezTo>
                    <a:pt x="97" y="11"/>
                    <a:pt x="159" y="27"/>
                    <a:pt x="218" y="49"/>
                  </a:cubicBezTo>
                  <a:lnTo>
                    <a:pt x="146" y="242"/>
                  </a:lnTo>
                  <a:cubicBezTo>
                    <a:pt x="100" y="224"/>
                    <a:pt x="51" y="211"/>
                    <a:pt x="0"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42" name="Freeform 338">
              <a:extLst>
                <a:ext uri="{FF2B5EF4-FFF2-40B4-BE49-F238E27FC236}">
                  <a16:creationId xmlns:a16="http://schemas.microsoft.com/office/drawing/2014/main" id="{2D1DF5B7-3132-C143-8A15-1F9A945BAFDA}"/>
                </a:ext>
              </a:extLst>
            </p:cNvPr>
            <p:cNvSpPr>
              <a:spLocks/>
            </p:cNvSpPr>
            <p:nvPr/>
          </p:nvSpPr>
          <p:spPr bwMode="auto">
            <a:xfrm>
              <a:off x="6212070" y="3331111"/>
              <a:ext cx="233172" cy="315754"/>
            </a:xfrm>
            <a:custGeom>
              <a:avLst/>
              <a:gdLst>
                <a:gd name="T0" fmla="*/ 0 w 160"/>
                <a:gd name="T1" fmla="*/ 206 h 216"/>
                <a:gd name="T2" fmla="*/ 0 w 160"/>
                <a:gd name="T3" fmla="*/ 206 h 216"/>
                <a:gd name="T4" fmla="*/ 0 w 160"/>
                <a:gd name="T5" fmla="*/ 206 h 216"/>
                <a:gd name="T6" fmla="*/ 0 w 160"/>
                <a:gd name="T7" fmla="*/ 0 h 216"/>
                <a:gd name="T8" fmla="*/ 0 w 160"/>
                <a:gd name="T9" fmla="*/ 0 h 216"/>
                <a:gd name="T10" fmla="*/ 160 w 160"/>
                <a:gd name="T11" fmla="*/ 13 h 216"/>
                <a:gd name="T12" fmla="*/ 127 w 160"/>
                <a:gd name="T13" fmla="*/ 216 h 216"/>
                <a:gd name="T14" fmla="*/ 0 w 160"/>
                <a:gd name="T15" fmla="*/ 206 h 2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 h="216">
                  <a:moveTo>
                    <a:pt x="0" y="206"/>
                  </a:moveTo>
                  <a:lnTo>
                    <a:pt x="0" y="206"/>
                  </a:lnTo>
                  <a:lnTo>
                    <a:pt x="0" y="206"/>
                  </a:lnTo>
                  <a:lnTo>
                    <a:pt x="0" y="0"/>
                  </a:lnTo>
                  <a:lnTo>
                    <a:pt x="0" y="0"/>
                  </a:lnTo>
                  <a:cubicBezTo>
                    <a:pt x="55" y="0"/>
                    <a:pt x="108" y="5"/>
                    <a:pt x="160" y="13"/>
                  </a:cubicBezTo>
                  <a:lnTo>
                    <a:pt x="127" y="216"/>
                  </a:lnTo>
                  <a:cubicBezTo>
                    <a:pt x="86" y="209"/>
                    <a:pt x="44" y="206"/>
                    <a:pt x="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43" name="Freeform 340">
              <a:extLst>
                <a:ext uri="{FF2B5EF4-FFF2-40B4-BE49-F238E27FC236}">
                  <a16:creationId xmlns:a16="http://schemas.microsoft.com/office/drawing/2014/main" id="{501A7C4E-7518-208E-458D-E3506FA68383}"/>
                </a:ext>
              </a:extLst>
            </p:cNvPr>
            <p:cNvSpPr>
              <a:spLocks/>
            </p:cNvSpPr>
            <p:nvPr/>
          </p:nvSpPr>
          <p:spPr bwMode="auto">
            <a:xfrm>
              <a:off x="6607976" y="3420979"/>
              <a:ext cx="352188" cy="376476"/>
            </a:xfrm>
            <a:custGeom>
              <a:avLst/>
              <a:gdLst>
                <a:gd name="T0" fmla="*/ 0 w 240"/>
                <a:gd name="T1" fmla="*/ 193 h 257"/>
                <a:gd name="T2" fmla="*/ 0 w 240"/>
                <a:gd name="T3" fmla="*/ 193 h 257"/>
                <a:gd name="T4" fmla="*/ 72 w 240"/>
                <a:gd name="T5" fmla="*/ 0 h 257"/>
                <a:gd name="T6" fmla="*/ 240 w 240"/>
                <a:gd name="T7" fmla="*/ 81 h 257"/>
                <a:gd name="T8" fmla="*/ 134 w 240"/>
                <a:gd name="T9" fmla="*/ 257 h 257"/>
                <a:gd name="T10" fmla="*/ 0 w 240"/>
                <a:gd name="T11" fmla="*/ 193 h 257"/>
              </a:gdLst>
              <a:ahLst/>
              <a:cxnLst>
                <a:cxn ang="0">
                  <a:pos x="T0" y="T1"/>
                </a:cxn>
                <a:cxn ang="0">
                  <a:pos x="T2" y="T3"/>
                </a:cxn>
                <a:cxn ang="0">
                  <a:pos x="T4" y="T5"/>
                </a:cxn>
                <a:cxn ang="0">
                  <a:pos x="T6" y="T7"/>
                </a:cxn>
                <a:cxn ang="0">
                  <a:pos x="T8" y="T9"/>
                </a:cxn>
                <a:cxn ang="0">
                  <a:pos x="T10" y="T11"/>
                </a:cxn>
              </a:cxnLst>
              <a:rect l="0" t="0" r="r" b="b"/>
              <a:pathLst>
                <a:path w="240" h="257">
                  <a:moveTo>
                    <a:pt x="0" y="193"/>
                  </a:moveTo>
                  <a:lnTo>
                    <a:pt x="0" y="193"/>
                  </a:lnTo>
                  <a:lnTo>
                    <a:pt x="72" y="0"/>
                  </a:lnTo>
                  <a:cubicBezTo>
                    <a:pt x="131" y="22"/>
                    <a:pt x="187" y="49"/>
                    <a:pt x="240" y="81"/>
                  </a:cubicBezTo>
                  <a:lnTo>
                    <a:pt x="134" y="257"/>
                  </a:lnTo>
                  <a:cubicBezTo>
                    <a:pt x="92" y="232"/>
                    <a:pt x="47" y="210"/>
                    <a:pt x="0" y="19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44" name="Freeform 342">
              <a:extLst>
                <a:ext uri="{FF2B5EF4-FFF2-40B4-BE49-F238E27FC236}">
                  <a16:creationId xmlns:a16="http://schemas.microsoft.com/office/drawing/2014/main" id="{611E613A-5EBB-B64C-6155-F4D0D3987824}"/>
                </a:ext>
              </a:extLst>
            </p:cNvPr>
            <p:cNvSpPr>
              <a:spLocks/>
            </p:cNvSpPr>
            <p:nvPr/>
          </p:nvSpPr>
          <p:spPr bwMode="auto">
            <a:xfrm>
              <a:off x="6804716" y="3539995"/>
              <a:ext cx="342472" cy="366761"/>
            </a:xfrm>
            <a:custGeom>
              <a:avLst/>
              <a:gdLst>
                <a:gd name="T0" fmla="*/ 0 w 235"/>
                <a:gd name="T1" fmla="*/ 176 h 250"/>
                <a:gd name="T2" fmla="*/ 0 w 235"/>
                <a:gd name="T3" fmla="*/ 176 h 250"/>
                <a:gd name="T4" fmla="*/ 106 w 235"/>
                <a:gd name="T5" fmla="*/ 0 h 250"/>
                <a:gd name="T6" fmla="*/ 235 w 235"/>
                <a:gd name="T7" fmla="*/ 93 h 250"/>
                <a:gd name="T8" fmla="*/ 103 w 235"/>
                <a:gd name="T9" fmla="*/ 250 h 250"/>
                <a:gd name="T10" fmla="*/ 0 w 235"/>
                <a:gd name="T11" fmla="*/ 176 h 250"/>
              </a:gdLst>
              <a:ahLst/>
              <a:cxnLst>
                <a:cxn ang="0">
                  <a:pos x="T0" y="T1"/>
                </a:cxn>
                <a:cxn ang="0">
                  <a:pos x="T2" y="T3"/>
                </a:cxn>
                <a:cxn ang="0">
                  <a:pos x="T4" y="T5"/>
                </a:cxn>
                <a:cxn ang="0">
                  <a:pos x="T6" y="T7"/>
                </a:cxn>
                <a:cxn ang="0">
                  <a:pos x="T8" y="T9"/>
                </a:cxn>
                <a:cxn ang="0">
                  <a:pos x="T10" y="T11"/>
                </a:cxn>
              </a:cxnLst>
              <a:rect l="0" t="0" r="r" b="b"/>
              <a:pathLst>
                <a:path w="235" h="250">
                  <a:moveTo>
                    <a:pt x="0" y="176"/>
                  </a:moveTo>
                  <a:lnTo>
                    <a:pt x="0" y="176"/>
                  </a:lnTo>
                  <a:lnTo>
                    <a:pt x="106" y="0"/>
                  </a:lnTo>
                  <a:cubicBezTo>
                    <a:pt x="152" y="28"/>
                    <a:pt x="195" y="59"/>
                    <a:pt x="235" y="93"/>
                  </a:cubicBezTo>
                  <a:lnTo>
                    <a:pt x="103" y="250"/>
                  </a:lnTo>
                  <a:cubicBezTo>
                    <a:pt x="71" y="223"/>
                    <a:pt x="36" y="198"/>
                    <a:pt x="0"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45" name="Freeform 344">
              <a:extLst>
                <a:ext uri="{FF2B5EF4-FFF2-40B4-BE49-F238E27FC236}">
                  <a16:creationId xmlns:a16="http://schemas.microsoft.com/office/drawing/2014/main" id="{C25708CA-D03B-1B2F-B2B6-A5D4E0FAC535}"/>
                </a:ext>
              </a:extLst>
            </p:cNvPr>
            <p:cNvSpPr>
              <a:spLocks/>
            </p:cNvSpPr>
            <p:nvPr/>
          </p:nvSpPr>
          <p:spPr bwMode="auto">
            <a:xfrm>
              <a:off x="7113182" y="3122228"/>
              <a:ext cx="371619" cy="386192"/>
            </a:xfrm>
            <a:custGeom>
              <a:avLst/>
              <a:gdLst>
                <a:gd name="T0" fmla="*/ 0 w 255"/>
                <a:gd name="T1" fmla="*/ 173 h 264"/>
                <a:gd name="T2" fmla="*/ 0 w 255"/>
                <a:gd name="T3" fmla="*/ 173 h 264"/>
                <a:gd name="T4" fmla="*/ 111 w 255"/>
                <a:gd name="T5" fmla="*/ 0 h 264"/>
                <a:gd name="T6" fmla="*/ 255 w 255"/>
                <a:gd name="T7" fmla="*/ 107 h 264"/>
                <a:gd name="T8" fmla="*/ 122 w 255"/>
                <a:gd name="T9" fmla="*/ 264 h 264"/>
                <a:gd name="T10" fmla="*/ 0 w 255"/>
                <a:gd name="T11" fmla="*/ 173 h 264"/>
              </a:gdLst>
              <a:ahLst/>
              <a:cxnLst>
                <a:cxn ang="0">
                  <a:pos x="T0" y="T1"/>
                </a:cxn>
                <a:cxn ang="0">
                  <a:pos x="T2" y="T3"/>
                </a:cxn>
                <a:cxn ang="0">
                  <a:pos x="T4" y="T5"/>
                </a:cxn>
                <a:cxn ang="0">
                  <a:pos x="T6" y="T7"/>
                </a:cxn>
                <a:cxn ang="0">
                  <a:pos x="T8" y="T9"/>
                </a:cxn>
                <a:cxn ang="0">
                  <a:pos x="T10" y="T11"/>
                </a:cxn>
              </a:cxnLst>
              <a:rect l="0" t="0" r="r" b="b"/>
              <a:pathLst>
                <a:path w="255" h="264">
                  <a:moveTo>
                    <a:pt x="0" y="173"/>
                  </a:moveTo>
                  <a:lnTo>
                    <a:pt x="0" y="173"/>
                  </a:lnTo>
                  <a:lnTo>
                    <a:pt x="111" y="0"/>
                  </a:lnTo>
                  <a:cubicBezTo>
                    <a:pt x="161" y="33"/>
                    <a:pt x="209" y="68"/>
                    <a:pt x="255" y="107"/>
                  </a:cubicBezTo>
                  <a:lnTo>
                    <a:pt x="122" y="264"/>
                  </a:lnTo>
                  <a:cubicBezTo>
                    <a:pt x="83" y="231"/>
                    <a:pt x="42" y="201"/>
                    <a:pt x="0" y="1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46" name="Freeform 346">
              <a:extLst>
                <a:ext uri="{FF2B5EF4-FFF2-40B4-BE49-F238E27FC236}">
                  <a16:creationId xmlns:a16="http://schemas.microsoft.com/office/drawing/2014/main" id="{DDC42AFB-B088-B0AD-0B59-8ACA7FD6F140}"/>
                </a:ext>
              </a:extLst>
            </p:cNvPr>
            <p:cNvSpPr>
              <a:spLocks/>
            </p:cNvSpPr>
            <p:nvPr/>
          </p:nvSpPr>
          <p:spPr bwMode="auto">
            <a:xfrm>
              <a:off x="6212070" y="2808902"/>
              <a:ext cx="264748" cy="315754"/>
            </a:xfrm>
            <a:custGeom>
              <a:avLst/>
              <a:gdLst>
                <a:gd name="T0" fmla="*/ 0 w 182"/>
                <a:gd name="T1" fmla="*/ 206 h 216"/>
                <a:gd name="T2" fmla="*/ 0 w 182"/>
                <a:gd name="T3" fmla="*/ 206 h 216"/>
                <a:gd name="T4" fmla="*/ 0 w 182"/>
                <a:gd name="T5" fmla="*/ 206 h 216"/>
                <a:gd name="T6" fmla="*/ 0 w 182"/>
                <a:gd name="T7" fmla="*/ 0 h 216"/>
                <a:gd name="T8" fmla="*/ 0 w 182"/>
                <a:gd name="T9" fmla="*/ 0 h 216"/>
                <a:gd name="T10" fmla="*/ 182 w 182"/>
                <a:gd name="T11" fmla="*/ 13 h 216"/>
                <a:gd name="T12" fmla="*/ 154 w 182"/>
                <a:gd name="T13" fmla="*/ 216 h 216"/>
                <a:gd name="T14" fmla="*/ 0 w 182"/>
                <a:gd name="T15" fmla="*/ 206 h 2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2" h="216">
                  <a:moveTo>
                    <a:pt x="0" y="206"/>
                  </a:moveTo>
                  <a:lnTo>
                    <a:pt x="0" y="206"/>
                  </a:lnTo>
                  <a:lnTo>
                    <a:pt x="0" y="206"/>
                  </a:lnTo>
                  <a:lnTo>
                    <a:pt x="0" y="0"/>
                  </a:lnTo>
                  <a:lnTo>
                    <a:pt x="0" y="0"/>
                  </a:lnTo>
                  <a:cubicBezTo>
                    <a:pt x="62" y="0"/>
                    <a:pt x="123" y="5"/>
                    <a:pt x="182" y="13"/>
                  </a:cubicBezTo>
                  <a:lnTo>
                    <a:pt x="154" y="216"/>
                  </a:lnTo>
                  <a:cubicBezTo>
                    <a:pt x="104" y="210"/>
                    <a:pt x="53" y="206"/>
                    <a:pt x="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47" name="Freeform 348">
              <a:extLst>
                <a:ext uri="{FF2B5EF4-FFF2-40B4-BE49-F238E27FC236}">
                  <a16:creationId xmlns:a16="http://schemas.microsoft.com/office/drawing/2014/main" id="{9A27FCC6-91E3-8665-475B-0B5B91169FB8}"/>
                </a:ext>
              </a:extLst>
            </p:cNvPr>
            <p:cNvSpPr>
              <a:spLocks/>
            </p:cNvSpPr>
            <p:nvPr/>
          </p:nvSpPr>
          <p:spPr bwMode="auto">
            <a:xfrm>
              <a:off x="6901871" y="2986211"/>
              <a:ext cx="371619" cy="388620"/>
            </a:xfrm>
            <a:custGeom>
              <a:avLst/>
              <a:gdLst>
                <a:gd name="T0" fmla="*/ 0 w 255"/>
                <a:gd name="T1" fmla="*/ 187 h 265"/>
                <a:gd name="T2" fmla="*/ 0 w 255"/>
                <a:gd name="T3" fmla="*/ 187 h 265"/>
                <a:gd name="T4" fmla="*/ 85 w 255"/>
                <a:gd name="T5" fmla="*/ 0 h 265"/>
                <a:gd name="T6" fmla="*/ 255 w 255"/>
                <a:gd name="T7" fmla="*/ 92 h 265"/>
                <a:gd name="T8" fmla="*/ 144 w 255"/>
                <a:gd name="T9" fmla="*/ 265 h 265"/>
                <a:gd name="T10" fmla="*/ 0 w 255"/>
                <a:gd name="T11" fmla="*/ 187 h 265"/>
              </a:gdLst>
              <a:ahLst/>
              <a:cxnLst>
                <a:cxn ang="0">
                  <a:pos x="T0" y="T1"/>
                </a:cxn>
                <a:cxn ang="0">
                  <a:pos x="T2" y="T3"/>
                </a:cxn>
                <a:cxn ang="0">
                  <a:pos x="T4" y="T5"/>
                </a:cxn>
                <a:cxn ang="0">
                  <a:pos x="T6" y="T7"/>
                </a:cxn>
                <a:cxn ang="0">
                  <a:pos x="T8" y="T9"/>
                </a:cxn>
                <a:cxn ang="0">
                  <a:pos x="T10" y="T11"/>
                </a:cxn>
              </a:cxnLst>
              <a:rect l="0" t="0" r="r" b="b"/>
              <a:pathLst>
                <a:path w="255" h="265">
                  <a:moveTo>
                    <a:pt x="0" y="187"/>
                  </a:moveTo>
                  <a:lnTo>
                    <a:pt x="0" y="187"/>
                  </a:lnTo>
                  <a:lnTo>
                    <a:pt x="85" y="0"/>
                  </a:lnTo>
                  <a:cubicBezTo>
                    <a:pt x="144" y="27"/>
                    <a:pt x="201" y="58"/>
                    <a:pt x="255" y="92"/>
                  </a:cubicBezTo>
                  <a:lnTo>
                    <a:pt x="144" y="265"/>
                  </a:lnTo>
                  <a:cubicBezTo>
                    <a:pt x="98" y="236"/>
                    <a:pt x="50" y="210"/>
                    <a:pt x="0" y="18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48" name="Freeform 350">
              <a:extLst>
                <a:ext uri="{FF2B5EF4-FFF2-40B4-BE49-F238E27FC236}">
                  <a16:creationId xmlns:a16="http://schemas.microsoft.com/office/drawing/2014/main" id="{AFA4FC07-5D76-06B7-0961-14437CE3C7C1}"/>
                </a:ext>
              </a:extLst>
            </p:cNvPr>
            <p:cNvSpPr>
              <a:spLocks/>
            </p:cNvSpPr>
            <p:nvPr/>
          </p:nvSpPr>
          <p:spPr bwMode="auto">
            <a:xfrm>
              <a:off x="6673557" y="2886626"/>
              <a:ext cx="352188" cy="374047"/>
            </a:xfrm>
            <a:custGeom>
              <a:avLst/>
              <a:gdLst>
                <a:gd name="T0" fmla="*/ 0 w 242"/>
                <a:gd name="T1" fmla="*/ 198 h 256"/>
                <a:gd name="T2" fmla="*/ 0 w 242"/>
                <a:gd name="T3" fmla="*/ 198 h 256"/>
                <a:gd name="T4" fmla="*/ 56 w 242"/>
                <a:gd name="T5" fmla="*/ 0 h 256"/>
                <a:gd name="T6" fmla="*/ 242 w 242"/>
                <a:gd name="T7" fmla="*/ 69 h 256"/>
                <a:gd name="T8" fmla="*/ 157 w 242"/>
                <a:gd name="T9" fmla="*/ 256 h 256"/>
                <a:gd name="T10" fmla="*/ 0 w 242"/>
                <a:gd name="T11" fmla="*/ 198 h 256"/>
              </a:gdLst>
              <a:ahLst/>
              <a:cxnLst>
                <a:cxn ang="0">
                  <a:pos x="T0" y="T1"/>
                </a:cxn>
                <a:cxn ang="0">
                  <a:pos x="T2" y="T3"/>
                </a:cxn>
                <a:cxn ang="0">
                  <a:pos x="T4" y="T5"/>
                </a:cxn>
                <a:cxn ang="0">
                  <a:pos x="T6" y="T7"/>
                </a:cxn>
                <a:cxn ang="0">
                  <a:pos x="T8" y="T9"/>
                </a:cxn>
                <a:cxn ang="0">
                  <a:pos x="T10" y="T11"/>
                </a:cxn>
              </a:cxnLst>
              <a:rect l="0" t="0" r="r" b="b"/>
              <a:pathLst>
                <a:path w="242" h="256">
                  <a:moveTo>
                    <a:pt x="0" y="198"/>
                  </a:moveTo>
                  <a:lnTo>
                    <a:pt x="0" y="198"/>
                  </a:lnTo>
                  <a:lnTo>
                    <a:pt x="56" y="0"/>
                  </a:lnTo>
                  <a:cubicBezTo>
                    <a:pt x="120" y="19"/>
                    <a:pt x="182" y="42"/>
                    <a:pt x="242" y="69"/>
                  </a:cubicBezTo>
                  <a:lnTo>
                    <a:pt x="157" y="256"/>
                  </a:lnTo>
                  <a:cubicBezTo>
                    <a:pt x="106" y="233"/>
                    <a:pt x="54" y="213"/>
                    <a:pt x="0" y="19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49" name="Freeform 352">
              <a:extLst>
                <a:ext uri="{FF2B5EF4-FFF2-40B4-BE49-F238E27FC236}">
                  <a16:creationId xmlns:a16="http://schemas.microsoft.com/office/drawing/2014/main" id="{0811F6A4-AAB3-B3A1-11E9-05BA9580CD2B}"/>
                </a:ext>
              </a:extLst>
            </p:cNvPr>
            <p:cNvSpPr>
              <a:spLocks/>
            </p:cNvSpPr>
            <p:nvPr/>
          </p:nvSpPr>
          <p:spPr bwMode="auto">
            <a:xfrm>
              <a:off x="6435527" y="2828333"/>
              <a:ext cx="318183" cy="347330"/>
            </a:xfrm>
            <a:custGeom>
              <a:avLst/>
              <a:gdLst>
                <a:gd name="T0" fmla="*/ 0 w 219"/>
                <a:gd name="T1" fmla="*/ 203 h 238"/>
                <a:gd name="T2" fmla="*/ 0 w 219"/>
                <a:gd name="T3" fmla="*/ 203 h 238"/>
                <a:gd name="T4" fmla="*/ 28 w 219"/>
                <a:gd name="T5" fmla="*/ 0 h 238"/>
                <a:gd name="T6" fmla="*/ 219 w 219"/>
                <a:gd name="T7" fmla="*/ 40 h 238"/>
                <a:gd name="T8" fmla="*/ 162 w 219"/>
                <a:gd name="T9" fmla="*/ 238 h 238"/>
                <a:gd name="T10" fmla="*/ 0 w 219"/>
                <a:gd name="T11" fmla="*/ 203 h 238"/>
              </a:gdLst>
              <a:ahLst/>
              <a:cxnLst>
                <a:cxn ang="0">
                  <a:pos x="T0" y="T1"/>
                </a:cxn>
                <a:cxn ang="0">
                  <a:pos x="T2" y="T3"/>
                </a:cxn>
                <a:cxn ang="0">
                  <a:pos x="T4" y="T5"/>
                </a:cxn>
                <a:cxn ang="0">
                  <a:pos x="T6" y="T7"/>
                </a:cxn>
                <a:cxn ang="0">
                  <a:pos x="T8" y="T9"/>
                </a:cxn>
                <a:cxn ang="0">
                  <a:pos x="T10" y="T11"/>
                </a:cxn>
              </a:cxnLst>
              <a:rect l="0" t="0" r="r" b="b"/>
              <a:pathLst>
                <a:path w="219" h="238">
                  <a:moveTo>
                    <a:pt x="0" y="203"/>
                  </a:moveTo>
                  <a:lnTo>
                    <a:pt x="0" y="203"/>
                  </a:lnTo>
                  <a:lnTo>
                    <a:pt x="28" y="0"/>
                  </a:lnTo>
                  <a:cubicBezTo>
                    <a:pt x="93" y="9"/>
                    <a:pt x="157" y="22"/>
                    <a:pt x="219" y="40"/>
                  </a:cubicBezTo>
                  <a:lnTo>
                    <a:pt x="162" y="238"/>
                  </a:lnTo>
                  <a:cubicBezTo>
                    <a:pt x="110" y="223"/>
                    <a:pt x="56" y="211"/>
                    <a:pt x="0"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50" name="Freeform 354">
              <a:extLst>
                <a:ext uri="{FF2B5EF4-FFF2-40B4-BE49-F238E27FC236}">
                  <a16:creationId xmlns:a16="http://schemas.microsoft.com/office/drawing/2014/main" id="{F425797E-665A-35C3-1B2B-61511216000A}"/>
                </a:ext>
              </a:extLst>
            </p:cNvPr>
            <p:cNvSpPr>
              <a:spLocks/>
            </p:cNvSpPr>
            <p:nvPr/>
          </p:nvSpPr>
          <p:spPr bwMode="auto">
            <a:xfrm>
              <a:off x="6863009" y="2400851"/>
              <a:ext cx="332757" cy="366761"/>
            </a:xfrm>
            <a:custGeom>
              <a:avLst/>
              <a:gdLst>
                <a:gd name="T0" fmla="*/ 0 w 228"/>
                <a:gd name="T1" fmla="*/ 196 h 251"/>
                <a:gd name="T2" fmla="*/ 0 w 228"/>
                <a:gd name="T3" fmla="*/ 196 h 251"/>
                <a:gd name="T4" fmla="*/ 61 w 228"/>
                <a:gd name="T5" fmla="*/ 0 h 251"/>
                <a:gd name="T6" fmla="*/ 228 w 228"/>
                <a:gd name="T7" fmla="*/ 62 h 251"/>
                <a:gd name="T8" fmla="*/ 147 w 228"/>
                <a:gd name="T9" fmla="*/ 251 h 251"/>
                <a:gd name="T10" fmla="*/ 0 w 228"/>
                <a:gd name="T11" fmla="*/ 196 h 251"/>
              </a:gdLst>
              <a:ahLst/>
              <a:cxnLst>
                <a:cxn ang="0">
                  <a:pos x="T0" y="T1"/>
                </a:cxn>
                <a:cxn ang="0">
                  <a:pos x="T2" y="T3"/>
                </a:cxn>
                <a:cxn ang="0">
                  <a:pos x="T4" y="T5"/>
                </a:cxn>
                <a:cxn ang="0">
                  <a:pos x="T6" y="T7"/>
                </a:cxn>
                <a:cxn ang="0">
                  <a:pos x="T8" y="T9"/>
                </a:cxn>
                <a:cxn ang="0">
                  <a:pos x="T10" y="T11"/>
                </a:cxn>
              </a:cxnLst>
              <a:rect l="0" t="0" r="r" b="b"/>
              <a:pathLst>
                <a:path w="228" h="251">
                  <a:moveTo>
                    <a:pt x="0" y="196"/>
                  </a:moveTo>
                  <a:lnTo>
                    <a:pt x="0" y="196"/>
                  </a:lnTo>
                  <a:lnTo>
                    <a:pt x="61" y="0"/>
                  </a:lnTo>
                  <a:cubicBezTo>
                    <a:pt x="118" y="18"/>
                    <a:pt x="174" y="39"/>
                    <a:pt x="228" y="62"/>
                  </a:cubicBezTo>
                  <a:lnTo>
                    <a:pt x="147" y="251"/>
                  </a:lnTo>
                  <a:cubicBezTo>
                    <a:pt x="99" y="230"/>
                    <a:pt x="50" y="212"/>
                    <a:pt x="0" y="1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51" name="Freeform 356">
              <a:extLst>
                <a:ext uri="{FF2B5EF4-FFF2-40B4-BE49-F238E27FC236}">
                  <a16:creationId xmlns:a16="http://schemas.microsoft.com/office/drawing/2014/main" id="{4BF2F5E5-E8D3-BA17-0DE6-2B02EEF92767}"/>
                </a:ext>
              </a:extLst>
            </p:cNvPr>
            <p:cNvSpPr>
              <a:spLocks/>
            </p:cNvSpPr>
            <p:nvPr/>
          </p:nvSpPr>
          <p:spPr bwMode="auto">
            <a:xfrm>
              <a:off x="7467798" y="2738466"/>
              <a:ext cx="352188" cy="371619"/>
            </a:xfrm>
            <a:custGeom>
              <a:avLst/>
              <a:gdLst>
                <a:gd name="T0" fmla="*/ 0 w 242"/>
                <a:gd name="T1" fmla="*/ 168 h 253"/>
                <a:gd name="T2" fmla="*/ 0 w 242"/>
                <a:gd name="T3" fmla="*/ 168 h 253"/>
                <a:gd name="T4" fmla="*/ 118 w 242"/>
                <a:gd name="T5" fmla="*/ 0 h 253"/>
                <a:gd name="T6" fmla="*/ 242 w 242"/>
                <a:gd name="T7" fmla="*/ 96 h 253"/>
                <a:gd name="T8" fmla="*/ 109 w 242"/>
                <a:gd name="T9" fmla="*/ 253 h 253"/>
                <a:gd name="T10" fmla="*/ 0 w 242"/>
                <a:gd name="T11" fmla="*/ 168 h 253"/>
              </a:gdLst>
              <a:ahLst/>
              <a:cxnLst>
                <a:cxn ang="0">
                  <a:pos x="T0" y="T1"/>
                </a:cxn>
                <a:cxn ang="0">
                  <a:pos x="T2" y="T3"/>
                </a:cxn>
                <a:cxn ang="0">
                  <a:pos x="T4" y="T5"/>
                </a:cxn>
                <a:cxn ang="0">
                  <a:pos x="T6" y="T7"/>
                </a:cxn>
                <a:cxn ang="0">
                  <a:pos x="T8" y="T9"/>
                </a:cxn>
                <a:cxn ang="0">
                  <a:pos x="T10" y="T11"/>
                </a:cxn>
              </a:cxnLst>
              <a:rect l="0" t="0" r="r" b="b"/>
              <a:pathLst>
                <a:path w="242" h="253">
                  <a:moveTo>
                    <a:pt x="0" y="168"/>
                  </a:moveTo>
                  <a:lnTo>
                    <a:pt x="0" y="168"/>
                  </a:lnTo>
                  <a:lnTo>
                    <a:pt x="118" y="0"/>
                  </a:lnTo>
                  <a:cubicBezTo>
                    <a:pt x="161" y="30"/>
                    <a:pt x="202" y="62"/>
                    <a:pt x="242" y="96"/>
                  </a:cubicBezTo>
                  <a:lnTo>
                    <a:pt x="109" y="253"/>
                  </a:lnTo>
                  <a:cubicBezTo>
                    <a:pt x="74" y="223"/>
                    <a:pt x="38" y="195"/>
                    <a:pt x="0" y="16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52" name="Freeform 358">
              <a:extLst>
                <a:ext uri="{FF2B5EF4-FFF2-40B4-BE49-F238E27FC236}">
                  <a16:creationId xmlns:a16="http://schemas.microsoft.com/office/drawing/2014/main" id="{6666AF5E-28E7-2E4B-DC13-3C363977E79C}"/>
                </a:ext>
              </a:extLst>
            </p:cNvPr>
            <p:cNvSpPr>
              <a:spLocks/>
            </p:cNvSpPr>
            <p:nvPr/>
          </p:nvSpPr>
          <p:spPr bwMode="auto">
            <a:xfrm>
              <a:off x="6644410" y="2335273"/>
              <a:ext cx="308468" cy="352188"/>
            </a:xfrm>
            <a:custGeom>
              <a:avLst/>
              <a:gdLst>
                <a:gd name="T0" fmla="*/ 0 w 211"/>
                <a:gd name="T1" fmla="*/ 202 h 240"/>
                <a:gd name="T2" fmla="*/ 0 w 211"/>
                <a:gd name="T3" fmla="*/ 202 h 240"/>
                <a:gd name="T4" fmla="*/ 40 w 211"/>
                <a:gd name="T5" fmla="*/ 0 h 240"/>
                <a:gd name="T6" fmla="*/ 211 w 211"/>
                <a:gd name="T7" fmla="*/ 44 h 240"/>
                <a:gd name="T8" fmla="*/ 150 w 211"/>
                <a:gd name="T9" fmla="*/ 240 h 240"/>
                <a:gd name="T10" fmla="*/ 0 w 211"/>
                <a:gd name="T11" fmla="*/ 202 h 240"/>
              </a:gdLst>
              <a:ahLst/>
              <a:cxnLst>
                <a:cxn ang="0">
                  <a:pos x="T0" y="T1"/>
                </a:cxn>
                <a:cxn ang="0">
                  <a:pos x="T2" y="T3"/>
                </a:cxn>
                <a:cxn ang="0">
                  <a:pos x="T4" y="T5"/>
                </a:cxn>
                <a:cxn ang="0">
                  <a:pos x="T6" y="T7"/>
                </a:cxn>
                <a:cxn ang="0">
                  <a:pos x="T8" y="T9"/>
                </a:cxn>
                <a:cxn ang="0">
                  <a:pos x="T10" y="T11"/>
                </a:cxn>
              </a:cxnLst>
              <a:rect l="0" t="0" r="r" b="b"/>
              <a:pathLst>
                <a:path w="211" h="240">
                  <a:moveTo>
                    <a:pt x="0" y="202"/>
                  </a:moveTo>
                  <a:lnTo>
                    <a:pt x="0" y="202"/>
                  </a:lnTo>
                  <a:lnTo>
                    <a:pt x="40" y="0"/>
                  </a:lnTo>
                  <a:cubicBezTo>
                    <a:pt x="98" y="12"/>
                    <a:pt x="155" y="27"/>
                    <a:pt x="211" y="44"/>
                  </a:cubicBezTo>
                  <a:lnTo>
                    <a:pt x="150" y="240"/>
                  </a:lnTo>
                  <a:cubicBezTo>
                    <a:pt x="101" y="225"/>
                    <a:pt x="51" y="212"/>
                    <a:pt x="0" y="2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53" name="Freeform 360">
              <a:extLst>
                <a:ext uri="{FF2B5EF4-FFF2-40B4-BE49-F238E27FC236}">
                  <a16:creationId xmlns:a16="http://schemas.microsoft.com/office/drawing/2014/main" id="{A3637E99-B365-5908-7E1B-31A61EE26154}"/>
                </a:ext>
              </a:extLst>
            </p:cNvPr>
            <p:cNvSpPr>
              <a:spLocks/>
            </p:cNvSpPr>
            <p:nvPr/>
          </p:nvSpPr>
          <p:spPr bwMode="auto">
            <a:xfrm>
              <a:off x="7280775" y="2604877"/>
              <a:ext cx="357045" cy="381334"/>
            </a:xfrm>
            <a:custGeom>
              <a:avLst/>
              <a:gdLst>
                <a:gd name="T0" fmla="*/ 0 w 246"/>
                <a:gd name="T1" fmla="*/ 180 h 260"/>
                <a:gd name="T2" fmla="*/ 0 w 246"/>
                <a:gd name="T3" fmla="*/ 180 h 260"/>
                <a:gd name="T4" fmla="*/ 101 w 246"/>
                <a:gd name="T5" fmla="*/ 0 h 260"/>
                <a:gd name="T6" fmla="*/ 246 w 246"/>
                <a:gd name="T7" fmla="*/ 92 h 260"/>
                <a:gd name="T8" fmla="*/ 128 w 246"/>
                <a:gd name="T9" fmla="*/ 260 h 260"/>
                <a:gd name="T10" fmla="*/ 0 w 246"/>
                <a:gd name="T11" fmla="*/ 180 h 260"/>
              </a:gdLst>
              <a:ahLst/>
              <a:cxnLst>
                <a:cxn ang="0">
                  <a:pos x="T0" y="T1"/>
                </a:cxn>
                <a:cxn ang="0">
                  <a:pos x="T2" y="T3"/>
                </a:cxn>
                <a:cxn ang="0">
                  <a:pos x="T4" y="T5"/>
                </a:cxn>
                <a:cxn ang="0">
                  <a:pos x="T6" y="T7"/>
                </a:cxn>
                <a:cxn ang="0">
                  <a:pos x="T8" y="T9"/>
                </a:cxn>
                <a:cxn ang="0">
                  <a:pos x="T10" y="T11"/>
                </a:cxn>
              </a:cxnLst>
              <a:rect l="0" t="0" r="r" b="b"/>
              <a:pathLst>
                <a:path w="246" h="260">
                  <a:moveTo>
                    <a:pt x="0" y="180"/>
                  </a:moveTo>
                  <a:lnTo>
                    <a:pt x="0" y="180"/>
                  </a:lnTo>
                  <a:lnTo>
                    <a:pt x="101" y="0"/>
                  </a:lnTo>
                  <a:cubicBezTo>
                    <a:pt x="151" y="29"/>
                    <a:pt x="199" y="59"/>
                    <a:pt x="246" y="92"/>
                  </a:cubicBezTo>
                  <a:lnTo>
                    <a:pt x="128" y="260"/>
                  </a:lnTo>
                  <a:cubicBezTo>
                    <a:pt x="87" y="231"/>
                    <a:pt x="44" y="205"/>
                    <a:pt x="0"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54" name="Freeform 362">
              <a:extLst>
                <a:ext uri="{FF2B5EF4-FFF2-40B4-BE49-F238E27FC236}">
                  <a16:creationId xmlns:a16="http://schemas.microsoft.com/office/drawing/2014/main" id="{2086B4F5-218C-6EDD-C8CF-E3031DA39178}"/>
                </a:ext>
              </a:extLst>
            </p:cNvPr>
            <p:cNvSpPr>
              <a:spLocks/>
            </p:cNvSpPr>
            <p:nvPr/>
          </p:nvSpPr>
          <p:spPr bwMode="auto">
            <a:xfrm>
              <a:off x="7076750" y="2490721"/>
              <a:ext cx="349758" cy="376476"/>
            </a:xfrm>
            <a:custGeom>
              <a:avLst/>
              <a:gdLst>
                <a:gd name="T0" fmla="*/ 0 w 240"/>
                <a:gd name="T1" fmla="*/ 189 h 258"/>
                <a:gd name="T2" fmla="*/ 0 w 240"/>
                <a:gd name="T3" fmla="*/ 189 h 258"/>
                <a:gd name="T4" fmla="*/ 81 w 240"/>
                <a:gd name="T5" fmla="*/ 0 h 258"/>
                <a:gd name="T6" fmla="*/ 240 w 240"/>
                <a:gd name="T7" fmla="*/ 79 h 258"/>
                <a:gd name="T8" fmla="*/ 139 w 240"/>
                <a:gd name="T9" fmla="*/ 258 h 258"/>
                <a:gd name="T10" fmla="*/ 0 w 240"/>
                <a:gd name="T11" fmla="*/ 189 h 258"/>
              </a:gdLst>
              <a:ahLst/>
              <a:cxnLst>
                <a:cxn ang="0">
                  <a:pos x="T0" y="T1"/>
                </a:cxn>
                <a:cxn ang="0">
                  <a:pos x="T2" y="T3"/>
                </a:cxn>
                <a:cxn ang="0">
                  <a:pos x="T4" y="T5"/>
                </a:cxn>
                <a:cxn ang="0">
                  <a:pos x="T6" y="T7"/>
                </a:cxn>
                <a:cxn ang="0">
                  <a:pos x="T8" y="T9"/>
                </a:cxn>
                <a:cxn ang="0">
                  <a:pos x="T10" y="T11"/>
                </a:cxn>
              </a:cxnLst>
              <a:rect l="0" t="0" r="r" b="b"/>
              <a:pathLst>
                <a:path w="240" h="258">
                  <a:moveTo>
                    <a:pt x="0" y="189"/>
                  </a:moveTo>
                  <a:lnTo>
                    <a:pt x="0" y="189"/>
                  </a:lnTo>
                  <a:lnTo>
                    <a:pt x="81" y="0"/>
                  </a:lnTo>
                  <a:cubicBezTo>
                    <a:pt x="136" y="24"/>
                    <a:pt x="188" y="50"/>
                    <a:pt x="240" y="79"/>
                  </a:cubicBezTo>
                  <a:lnTo>
                    <a:pt x="139" y="258"/>
                  </a:lnTo>
                  <a:cubicBezTo>
                    <a:pt x="94" y="233"/>
                    <a:pt x="48" y="210"/>
                    <a:pt x="0" y="18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55" name="Freeform 364">
              <a:extLst>
                <a:ext uri="{FF2B5EF4-FFF2-40B4-BE49-F238E27FC236}">
                  <a16:creationId xmlns:a16="http://schemas.microsoft.com/office/drawing/2014/main" id="{FC618BCD-86A9-4FEE-07D0-71658E33796B}"/>
                </a:ext>
              </a:extLst>
            </p:cNvPr>
            <p:cNvSpPr>
              <a:spLocks/>
            </p:cNvSpPr>
            <p:nvPr/>
          </p:nvSpPr>
          <p:spPr bwMode="auto">
            <a:xfrm>
              <a:off x="5859883" y="5155196"/>
              <a:ext cx="242887" cy="301181"/>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56" name="Freeform 366">
              <a:extLst>
                <a:ext uri="{FF2B5EF4-FFF2-40B4-BE49-F238E27FC236}">
                  <a16:creationId xmlns:a16="http://schemas.microsoft.com/office/drawing/2014/main" id="{202982CB-64BC-4978-0940-BEC23E674CAA}"/>
                </a:ext>
              </a:extLst>
            </p:cNvPr>
            <p:cNvSpPr>
              <a:spLocks/>
            </p:cNvSpPr>
            <p:nvPr/>
          </p:nvSpPr>
          <p:spPr bwMode="auto">
            <a:xfrm>
              <a:off x="6345658" y="5155196"/>
              <a:ext cx="240459" cy="301181"/>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57" name="Freeform 368">
              <a:extLst>
                <a:ext uri="{FF2B5EF4-FFF2-40B4-BE49-F238E27FC236}">
                  <a16:creationId xmlns:a16="http://schemas.microsoft.com/office/drawing/2014/main" id="{C3ACF456-E8BC-DC37-2100-7C97DEBC0634}"/>
                </a:ext>
              </a:extLst>
            </p:cNvPr>
            <p:cNvSpPr>
              <a:spLocks/>
            </p:cNvSpPr>
            <p:nvPr/>
          </p:nvSpPr>
          <p:spPr bwMode="auto">
            <a:xfrm>
              <a:off x="6102770" y="5155196"/>
              <a:ext cx="242887" cy="301181"/>
            </a:xfrm>
            <a:custGeom>
              <a:avLst/>
              <a:gdLst>
                <a:gd name="T0" fmla="*/ 167 w 167"/>
                <a:gd name="T1" fmla="*/ 206 h 206"/>
                <a:gd name="T2" fmla="*/ 167 w 167"/>
                <a:gd name="T3" fmla="*/ 206 h 206"/>
                <a:gd name="T4" fmla="*/ 0 w 167"/>
                <a:gd name="T5" fmla="*/ 206 h 206"/>
                <a:gd name="T6" fmla="*/ 0 w 167"/>
                <a:gd name="T7" fmla="*/ 0 h 206"/>
                <a:gd name="T8" fmla="*/ 167 w 167"/>
                <a:gd name="T9" fmla="*/ 0 h 206"/>
                <a:gd name="T10" fmla="*/ 167 w 167"/>
                <a:gd name="T11" fmla="*/ 206 h 206"/>
              </a:gdLst>
              <a:ahLst/>
              <a:cxnLst>
                <a:cxn ang="0">
                  <a:pos x="T0" y="T1"/>
                </a:cxn>
                <a:cxn ang="0">
                  <a:pos x="T2" y="T3"/>
                </a:cxn>
                <a:cxn ang="0">
                  <a:pos x="T4" y="T5"/>
                </a:cxn>
                <a:cxn ang="0">
                  <a:pos x="T6" y="T7"/>
                </a:cxn>
                <a:cxn ang="0">
                  <a:pos x="T8" y="T9"/>
                </a:cxn>
                <a:cxn ang="0">
                  <a:pos x="T10" y="T11"/>
                </a:cxn>
              </a:cxnLst>
              <a:rect l="0" t="0" r="r" b="b"/>
              <a:pathLst>
                <a:path w="167" h="206">
                  <a:moveTo>
                    <a:pt x="167" y="206"/>
                  </a:moveTo>
                  <a:lnTo>
                    <a:pt x="167" y="206"/>
                  </a:lnTo>
                  <a:lnTo>
                    <a:pt x="0" y="206"/>
                  </a:lnTo>
                  <a:lnTo>
                    <a:pt x="0" y="0"/>
                  </a:lnTo>
                  <a:lnTo>
                    <a:pt x="167" y="0"/>
                  </a:lnTo>
                  <a:lnTo>
                    <a:pt x="167"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58" name="Freeform 370">
              <a:extLst>
                <a:ext uri="{FF2B5EF4-FFF2-40B4-BE49-F238E27FC236}">
                  <a16:creationId xmlns:a16="http://schemas.microsoft.com/office/drawing/2014/main" id="{EC25E79A-5FBF-E0F6-8D86-FD5479F0FBF2}"/>
                </a:ext>
              </a:extLst>
            </p:cNvPr>
            <p:cNvSpPr>
              <a:spLocks/>
            </p:cNvSpPr>
            <p:nvPr/>
          </p:nvSpPr>
          <p:spPr bwMode="auto">
            <a:xfrm>
              <a:off x="6586117" y="6197184"/>
              <a:ext cx="242887" cy="303610"/>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59" name="Freeform 372">
              <a:extLst>
                <a:ext uri="{FF2B5EF4-FFF2-40B4-BE49-F238E27FC236}">
                  <a16:creationId xmlns:a16="http://schemas.microsoft.com/office/drawing/2014/main" id="{08654D09-DE77-8467-20ED-33D4BEE1F20E}"/>
                </a:ext>
              </a:extLst>
            </p:cNvPr>
            <p:cNvSpPr>
              <a:spLocks/>
            </p:cNvSpPr>
            <p:nvPr/>
          </p:nvSpPr>
          <p:spPr bwMode="auto">
            <a:xfrm>
              <a:off x="7254057" y="6155892"/>
              <a:ext cx="272034" cy="330327"/>
            </a:xfrm>
            <a:custGeom>
              <a:avLst/>
              <a:gdLst>
                <a:gd name="T0" fmla="*/ 146 w 186"/>
                <a:gd name="T1" fmla="*/ 0 h 226"/>
                <a:gd name="T2" fmla="*/ 146 w 186"/>
                <a:gd name="T3" fmla="*/ 0 h 226"/>
                <a:gd name="T4" fmla="*/ 186 w 186"/>
                <a:gd name="T5" fmla="*/ 202 h 226"/>
                <a:gd name="T6" fmla="*/ 21 w 186"/>
                <a:gd name="T7" fmla="*/ 226 h 226"/>
                <a:gd name="T8" fmla="*/ 0 w 186"/>
                <a:gd name="T9" fmla="*/ 22 h 226"/>
                <a:gd name="T10" fmla="*/ 146 w 186"/>
                <a:gd name="T11" fmla="*/ 0 h 226"/>
              </a:gdLst>
              <a:ahLst/>
              <a:cxnLst>
                <a:cxn ang="0">
                  <a:pos x="T0" y="T1"/>
                </a:cxn>
                <a:cxn ang="0">
                  <a:pos x="T2" y="T3"/>
                </a:cxn>
                <a:cxn ang="0">
                  <a:pos x="T4" y="T5"/>
                </a:cxn>
                <a:cxn ang="0">
                  <a:pos x="T6" y="T7"/>
                </a:cxn>
                <a:cxn ang="0">
                  <a:pos x="T8" y="T9"/>
                </a:cxn>
                <a:cxn ang="0">
                  <a:pos x="T10" y="T11"/>
                </a:cxn>
              </a:cxnLst>
              <a:rect l="0" t="0" r="r" b="b"/>
              <a:pathLst>
                <a:path w="186" h="226">
                  <a:moveTo>
                    <a:pt x="146" y="0"/>
                  </a:moveTo>
                  <a:lnTo>
                    <a:pt x="146" y="0"/>
                  </a:lnTo>
                  <a:lnTo>
                    <a:pt x="186" y="202"/>
                  </a:lnTo>
                  <a:cubicBezTo>
                    <a:pt x="132" y="212"/>
                    <a:pt x="77" y="221"/>
                    <a:pt x="21" y="226"/>
                  </a:cubicBezTo>
                  <a:lnTo>
                    <a:pt x="0" y="22"/>
                  </a:lnTo>
                  <a:cubicBezTo>
                    <a:pt x="49" y="17"/>
                    <a:pt x="98" y="10"/>
                    <a:pt x="146" y="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60" name="Freeform 374">
              <a:extLst>
                <a:ext uri="{FF2B5EF4-FFF2-40B4-BE49-F238E27FC236}">
                  <a16:creationId xmlns:a16="http://schemas.microsoft.com/office/drawing/2014/main" id="{125B77B6-81DE-A7DA-07BC-A2A6765C5A7C}"/>
                </a:ext>
              </a:extLst>
            </p:cNvPr>
            <p:cNvSpPr>
              <a:spLocks/>
            </p:cNvSpPr>
            <p:nvPr/>
          </p:nvSpPr>
          <p:spPr bwMode="auto">
            <a:xfrm>
              <a:off x="4621157" y="1995230"/>
              <a:ext cx="335185" cy="369189"/>
            </a:xfrm>
            <a:custGeom>
              <a:avLst/>
              <a:gdLst>
                <a:gd name="T0" fmla="*/ 229 w 229"/>
                <a:gd name="T1" fmla="*/ 190 h 253"/>
                <a:gd name="T2" fmla="*/ 229 w 229"/>
                <a:gd name="T3" fmla="*/ 190 h 253"/>
                <a:gd name="T4" fmla="*/ 150 w 229"/>
                <a:gd name="T5" fmla="*/ 0 h 253"/>
                <a:gd name="T6" fmla="*/ 0 w 229"/>
                <a:gd name="T7" fmla="*/ 70 h 253"/>
                <a:gd name="T8" fmla="*/ 94 w 229"/>
                <a:gd name="T9" fmla="*/ 253 h 253"/>
                <a:gd name="T10" fmla="*/ 229 w 229"/>
                <a:gd name="T11" fmla="*/ 190 h 253"/>
              </a:gdLst>
              <a:ahLst/>
              <a:cxnLst>
                <a:cxn ang="0">
                  <a:pos x="T0" y="T1"/>
                </a:cxn>
                <a:cxn ang="0">
                  <a:pos x="T2" y="T3"/>
                </a:cxn>
                <a:cxn ang="0">
                  <a:pos x="T4" y="T5"/>
                </a:cxn>
                <a:cxn ang="0">
                  <a:pos x="T6" y="T7"/>
                </a:cxn>
                <a:cxn ang="0">
                  <a:pos x="T8" y="T9"/>
                </a:cxn>
                <a:cxn ang="0">
                  <a:pos x="T10" y="T11"/>
                </a:cxn>
              </a:cxnLst>
              <a:rect l="0" t="0" r="r" b="b"/>
              <a:pathLst>
                <a:path w="229" h="253">
                  <a:moveTo>
                    <a:pt x="229" y="190"/>
                  </a:moveTo>
                  <a:lnTo>
                    <a:pt x="229" y="190"/>
                  </a:lnTo>
                  <a:lnTo>
                    <a:pt x="150" y="0"/>
                  </a:lnTo>
                  <a:cubicBezTo>
                    <a:pt x="99" y="22"/>
                    <a:pt x="49" y="45"/>
                    <a:pt x="0" y="70"/>
                  </a:cubicBezTo>
                  <a:lnTo>
                    <a:pt x="94" y="253"/>
                  </a:lnTo>
                  <a:cubicBezTo>
                    <a:pt x="138" y="231"/>
                    <a:pt x="183" y="210"/>
                    <a:pt x="229" y="19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61" name="Freeform 376">
              <a:extLst>
                <a:ext uri="{FF2B5EF4-FFF2-40B4-BE49-F238E27FC236}">
                  <a16:creationId xmlns:a16="http://schemas.microsoft.com/office/drawing/2014/main" id="{B7220A6A-209E-1B9B-C9CE-A7129F9D6ED2}"/>
                </a:ext>
              </a:extLst>
            </p:cNvPr>
            <p:cNvSpPr>
              <a:spLocks/>
            </p:cNvSpPr>
            <p:nvPr/>
          </p:nvSpPr>
          <p:spPr bwMode="auto">
            <a:xfrm>
              <a:off x="4047942" y="2342558"/>
              <a:ext cx="352188" cy="369189"/>
            </a:xfrm>
            <a:custGeom>
              <a:avLst/>
              <a:gdLst>
                <a:gd name="T0" fmla="*/ 242 w 242"/>
                <a:gd name="T1" fmla="*/ 166 h 252"/>
                <a:gd name="T2" fmla="*/ 242 w 242"/>
                <a:gd name="T3" fmla="*/ 166 h 252"/>
                <a:gd name="T4" fmla="*/ 121 w 242"/>
                <a:gd name="T5" fmla="*/ 0 h 252"/>
                <a:gd name="T6" fmla="*/ 0 w 242"/>
                <a:gd name="T7" fmla="*/ 95 h 252"/>
                <a:gd name="T8" fmla="*/ 133 w 242"/>
                <a:gd name="T9" fmla="*/ 252 h 252"/>
                <a:gd name="T10" fmla="*/ 242 w 242"/>
                <a:gd name="T11" fmla="*/ 166 h 252"/>
              </a:gdLst>
              <a:ahLst/>
              <a:cxnLst>
                <a:cxn ang="0">
                  <a:pos x="T0" y="T1"/>
                </a:cxn>
                <a:cxn ang="0">
                  <a:pos x="T2" y="T3"/>
                </a:cxn>
                <a:cxn ang="0">
                  <a:pos x="T4" y="T5"/>
                </a:cxn>
                <a:cxn ang="0">
                  <a:pos x="T6" y="T7"/>
                </a:cxn>
                <a:cxn ang="0">
                  <a:pos x="T8" y="T9"/>
                </a:cxn>
                <a:cxn ang="0">
                  <a:pos x="T10" y="T11"/>
                </a:cxn>
              </a:cxnLst>
              <a:rect l="0" t="0" r="r" b="b"/>
              <a:pathLst>
                <a:path w="242" h="252">
                  <a:moveTo>
                    <a:pt x="242" y="166"/>
                  </a:moveTo>
                  <a:lnTo>
                    <a:pt x="242" y="166"/>
                  </a:lnTo>
                  <a:lnTo>
                    <a:pt x="121" y="0"/>
                  </a:lnTo>
                  <a:cubicBezTo>
                    <a:pt x="80" y="30"/>
                    <a:pt x="39" y="62"/>
                    <a:pt x="0" y="95"/>
                  </a:cubicBezTo>
                  <a:lnTo>
                    <a:pt x="133" y="252"/>
                  </a:lnTo>
                  <a:cubicBezTo>
                    <a:pt x="168" y="222"/>
                    <a:pt x="205" y="193"/>
                    <a:pt x="242" y="16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62" name="Freeform 378">
              <a:extLst>
                <a:ext uri="{FF2B5EF4-FFF2-40B4-BE49-F238E27FC236}">
                  <a16:creationId xmlns:a16="http://schemas.microsoft.com/office/drawing/2014/main" id="{42F9EE0E-9177-7E31-5AF9-78C1561A6490}"/>
                </a:ext>
              </a:extLst>
            </p:cNvPr>
            <p:cNvSpPr>
              <a:spLocks/>
            </p:cNvSpPr>
            <p:nvPr/>
          </p:nvSpPr>
          <p:spPr bwMode="auto">
            <a:xfrm>
              <a:off x="4414703" y="2097243"/>
              <a:ext cx="344900" cy="374047"/>
            </a:xfrm>
            <a:custGeom>
              <a:avLst/>
              <a:gdLst>
                <a:gd name="T0" fmla="*/ 235 w 235"/>
                <a:gd name="T1" fmla="*/ 183 h 255"/>
                <a:gd name="T2" fmla="*/ 235 w 235"/>
                <a:gd name="T3" fmla="*/ 183 h 255"/>
                <a:gd name="T4" fmla="*/ 141 w 235"/>
                <a:gd name="T5" fmla="*/ 0 h 255"/>
                <a:gd name="T6" fmla="*/ 0 w 235"/>
                <a:gd name="T7" fmla="*/ 80 h 255"/>
                <a:gd name="T8" fmla="*/ 107 w 235"/>
                <a:gd name="T9" fmla="*/ 255 h 255"/>
                <a:gd name="T10" fmla="*/ 235 w 235"/>
                <a:gd name="T11" fmla="*/ 183 h 255"/>
              </a:gdLst>
              <a:ahLst/>
              <a:cxnLst>
                <a:cxn ang="0">
                  <a:pos x="T0" y="T1"/>
                </a:cxn>
                <a:cxn ang="0">
                  <a:pos x="T2" y="T3"/>
                </a:cxn>
                <a:cxn ang="0">
                  <a:pos x="T4" y="T5"/>
                </a:cxn>
                <a:cxn ang="0">
                  <a:pos x="T6" y="T7"/>
                </a:cxn>
                <a:cxn ang="0">
                  <a:pos x="T8" y="T9"/>
                </a:cxn>
                <a:cxn ang="0">
                  <a:pos x="T10" y="T11"/>
                </a:cxn>
              </a:cxnLst>
              <a:rect l="0" t="0" r="r" b="b"/>
              <a:pathLst>
                <a:path w="235" h="255">
                  <a:moveTo>
                    <a:pt x="235" y="183"/>
                  </a:moveTo>
                  <a:lnTo>
                    <a:pt x="235" y="183"/>
                  </a:lnTo>
                  <a:lnTo>
                    <a:pt x="141" y="0"/>
                  </a:lnTo>
                  <a:cubicBezTo>
                    <a:pt x="93" y="25"/>
                    <a:pt x="46" y="52"/>
                    <a:pt x="0" y="80"/>
                  </a:cubicBezTo>
                  <a:lnTo>
                    <a:pt x="107" y="255"/>
                  </a:lnTo>
                  <a:cubicBezTo>
                    <a:pt x="149" y="229"/>
                    <a:pt x="191" y="206"/>
                    <a:pt x="235" y="18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63" name="Freeform 380">
              <a:extLst>
                <a:ext uri="{FF2B5EF4-FFF2-40B4-BE49-F238E27FC236}">
                  <a16:creationId xmlns:a16="http://schemas.microsoft.com/office/drawing/2014/main" id="{078A7F68-39EC-41D3-1613-BB3AEFB75477}"/>
                </a:ext>
              </a:extLst>
            </p:cNvPr>
            <p:cNvSpPr>
              <a:spLocks/>
            </p:cNvSpPr>
            <p:nvPr/>
          </p:nvSpPr>
          <p:spPr bwMode="auto">
            <a:xfrm>
              <a:off x="4225251" y="2213829"/>
              <a:ext cx="347330" cy="371619"/>
            </a:xfrm>
            <a:custGeom>
              <a:avLst/>
              <a:gdLst>
                <a:gd name="T0" fmla="*/ 238 w 238"/>
                <a:gd name="T1" fmla="*/ 175 h 254"/>
                <a:gd name="T2" fmla="*/ 238 w 238"/>
                <a:gd name="T3" fmla="*/ 175 h 254"/>
                <a:gd name="T4" fmla="*/ 131 w 238"/>
                <a:gd name="T5" fmla="*/ 0 h 254"/>
                <a:gd name="T6" fmla="*/ 0 w 238"/>
                <a:gd name="T7" fmla="*/ 88 h 254"/>
                <a:gd name="T8" fmla="*/ 121 w 238"/>
                <a:gd name="T9" fmla="*/ 254 h 254"/>
                <a:gd name="T10" fmla="*/ 238 w 238"/>
                <a:gd name="T11" fmla="*/ 175 h 254"/>
              </a:gdLst>
              <a:ahLst/>
              <a:cxnLst>
                <a:cxn ang="0">
                  <a:pos x="T0" y="T1"/>
                </a:cxn>
                <a:cxn ang="0">
                  <a:pos x="T2" y="T3"/>
                </a:cxn>
                <a:cxn ang="0">
                  <a:pos x="T4" y="T5"/>
                </a:cxn>
                <a:cxn ang="0">
                  <a:pos x="T6" y="T7"/>
                </a:cxn>
                <a:cxn ang="0">
                  <a:pos x="T8" y="T9"/>
                </a:cxn>
                <a:cxn ang="0">
                  <a:pos x="T10" y="T11"/>
                </a:cxn>
              </a:cxnLst>
              <a:rect l="0" t="0" r="r" b="b"/>
              <a:pathLst>
                <a:path w="238" h="254">
                  <a:moveTo>
                    <a:pt x="238" y="175"/>
                  </a:moveTo>
                  <a:lnTo>
                    <a:pt x="238" y="175"/>
                  </a:lnTo>
                  <a:lnTo>
                    <a:pt x="131" y="0"/>
                  </a:lnTo>
                  <a:cubicBezTo>
                    <a:pt x="86" y="28"/>
                    <a:pt x="43" y="57"/>
                    <a:pt x="0" y="88"/>
                  </a:cubicBezTo>
                  <a:lnTo>
                    <a:pt x="121" y="254"/>
                  </a:lnTo>
                  <a:cubicBezTo>
                    <a:pt x="159" y="226"/>
                    <a:pt x="198" y="200"/>
                    <a:pt x="238" y="17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64" name="Freeform 382">
              <a:extLst>
                <a:ext uri="{FF2B5EF4-FFF2-40B4-BE49-F238E27FC236}">
                  <a16:creationId xmlns:a16="http://schemas.microsoft.com/office/drawing/2014/main" id="{8A209EF8-5CED-D312-4664-5BF181F6B2C8}"/>
                </a:ext>
              </a:extLst>
            </p:cNvPr>
            <p:cNvSpPr>
              <a:spLocks/>
            </p:cNvSpPr>
            <p:nvPr/>
          </p:nvSpPr>
          <p:spPr bwMode="auto">
            <a:xfrm>
              <a:off x="5301242" y="1800920"/>
              <a:ext cx="281749" cy="337614"/>
            </a:xfrm>
            <a:custGeom>
              <a:avLst/>
              <a:gdLst>
                <a:gd name="T0" fmla="*/ 192 w 192"/>
                <a:gd name="T1" fmla="*/ 203 h 231"/>
                <a:gd name="T2" fmla="*/ 192 w 192"/>
                <a:gd name="T3" fmla="*/ 203 h 231"/>
                <a:gd name="T4" fmla="*/ 160 w 192"/>
                <a:gd name="T5" fmla="*/ 0 h 231"/>
                <a:gd name="T6" fmla="*/ 0 w 192"/>
                <a:gd name="T7" fmla="*/ 31 h 231"/>
                <a:gd name="T8" fmla="*/ 47 w 192"/>
                <a:gd name="T9" fmla="*/ 231 h 231"/>
                <a:gd name="T10" fmla="*/ 192 w 192"/>
                <a:gd name="T11" fmla="*/ 203 h 231"/>
              </a:gdLst>
              <a:ahLst/>
              <a:cxnLst>
                <a:cxn ang="0">
                  <a:pos x="T0" y="T1"/>
                </a:cxn>
                <a:cxn ang="0">
                  <a:pos x="T2" y="T3"/>
                </a:cxn>
                <a:cxn ang="0">
                  <a:pos x="T4" y="T5"/>
                </a:cxn>
                <a:cxn ang="0">
                  <a:pos x="T6" y="T7"/>
                </a:cxn>
                <a:cxn ang="0">
                  <a:pos x="T8" y="T9"/>
                </a:cxn>
                <a:cxn ang="0">
                  <a:pos x="T10" y="T11"/>
                </a:cxn>
              </a:cxnLst>
              <a:rect l="0" t="0" r="r" b="b"/>
              <a:pathLst>
                <a:path w="192" h="231">
                  <a:moveTo>
                    <a:pt x="192" y="203"/>
                  </a:moveTo>
                  <a:lnTo>
                    <a:pt x="192" y="203"/>
                  </a:lnTo>
                  <a:lnTo>
                    <a:pt x="160" y="0"/>
                  </a:lnTo>
                  <a:cubicBezTo>
                    <a:pt x="106" y="8"/>
                    <a:pt x="53" y="19"/>
                    <a:pt x="0" y="31"/>
                  </a:cubicBezTo>
                  <a:lnTo>
                    <a:pt x="47" y="231"/>
                  </a:lnTo>
                  <a:cubicBezTo>
                    <a:pt x="95" y="220"/>
                    <a:pt x="143" y="211"/>
                    <a:pt x="192"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65" name="Freeform 384">
              <a:extLst>
                <a:ext uri="{FF2B5EF4-FFF2-40B4-BE49-F238E27FC236}">
                  <a16:creationId xmlns:a16="http://schemas.microsoft.com/office/drawing/2014/main" id="{09655C59-4051-3923-0F8D-A1C09806F6F9}"/>
                </a:ext>
              </a:extLst>
            </p:cNvPr>
            <p:cNvSpPr>
              <a:spLocks/>
            </p:cNvSpPr>
            <p:nvPr/>
          </p:nvSpPr>
          <p:spPr bwMode="auto">
            <a:xfrm>
              <a:off x="5068070" y="1844640"/>
              <a:ext cx="303610" cy="352188"/>
            </a:xfrm>
            <a:custGeom>
              <a:avLst/>
              <a:gdLst>
                <a:gd name="T0" fmla="*/ 207 w 207"/>
                <a:gd name="T1" fmla="*/ 200 h 240"/>
                <a:gd name="T2" fmla="*/ 207 w 207"/>
                <a:gd name="T3" fmla="*/ 200 h 240"/>
                <a:gd name="T4" fmla="*/ 160 w 207"/>
                <a:gd name="T5" fmla="*/ 0 h 240"/>
                <a:gd name="T6" fmla="*/ 0 w 207"/>
                <a:gd name="T7" fmla="*/ 45 h 240"/>
                <a:gd name="T8" fmla="*/ 63 w 207"/>
                <a:gd name="T9" fmla="*/ 240 h 240"/>
                <a:gd name="T10" fmla="*/ 207 w 207"/>
                <a:gd name="T11" fmla="*/ 200 h 240"/>
              </a:gdLst>
              <a:ahLst/>
              <a:cxnLst>
                <a:cxn ang="0">
                  <a:pos x="T0" y="T1"/>
                </a:cxn>
                <a:cxn ang="0">
                  <a:pos x="T2" y="T3"/>
                </a:cxn>
                <a:cxn ang="0">
                  <a:pos x="T4" y="T5"/>
                </a:cxn>
                <a:cxn ang="0">
                  <a:pos x="T6" y="T7"/>
                </a:cxn>
                <a:cxn ang="0">
                  <a:pos x="T8" y="T9"/>
                </a:cxn>
                <a:cxn ang="0">
                  <a:pos x="T10" y="T11"/>
                </a:cxn>
              </a:cxnLst>
              <a:rect l="0" t="0" r="r" b="b"/>
              <a:pathLst>
                <a:path w="207" h="240">
                  <a:moveTo>
                    <a:pt x="207" y="200"/>
                  </a:moveTo>
                  <a:lnTo>
                    <a:pt x="207" y="200"/>
                  </a:lnTo>
                  <a:lnTo>
                    <a:pt x="160" y="0"/>
                  </a:lnTo>
                  <a:cubicBezTo>
                    <a:pt x="106" y="13"/>
                    <a:pt x="53" y="28"/>
                    <a:pt x="0" y="45"/>
                  </a:cubicBezTo>
                  <a:lnTo>
                    <a:pt x="63" y="240"/>
                  </a:lnTo>
                  <a:cubicBezTo>
                    <a:pt x="110" y="225"/>
                    <a:pt x="159" y="212"/>
                    <a:pt x="207"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66" name="Freeform 386">
              <a:extLst>
                <a:ext uri="{FF2B5EF4-FFF2-40B4-BE49-F238E27FC236}">
                  <a16:creationId xmlns:a16="http://schemas.microsoft.com/office/drawing/2014/main" id="{5E2F1412-9EC1-7BBE-538B-E209B07CB860}"/>
                </a:ext>
              </a:extLst>
            </p:cNvPr>
            <p:cNvSpPr>
              <a:spLocks/>
            </p:cNvSpPr>
            <p:nvPr/>
          </p:nvSpPr>
          <p:spPr bwMode="auto">
            <a:xfrm>
              <a:off x="4839755" y="1912648"/>
              <a:ext cx="320611" cy="359474"/>
            </a:xfrm>
            <a:custGeom>
              <a:avLst/>
              <a:gdLst>
                <a:gd name="T0" fmla="*/ 220 w 220"/>
                <a:gd name="T1" fmla="*/ 195 h 247"/>
                <a:gd name="T2" fmla="*/ 220 w 220"/>
                <a:gd name="T3" fmla="*/ 195 h 247"/>
                <a:gd name="T4" fmla="*/ 157 w 220"/>
                <a:gd name="T5" fmla="*/ 0 h 247"/>
                <a:gd name="T6" fmla="*/ 0 w 220"/>
                <a:gd name="T7" fmla="*/ 57 h 247"/>
                <a:gd name="T8" fmla="*/ 79 w 220"/>
                <a:gd name="T9" fmla="*/ 247 h 247"/>
                <a:gd name="T10" fmla="*/ 220 w 220"/>
                <a:gd name="T11" fmla="*/ 195 h 247"/>
              </a:gdLst>
              <a:ahLst/>
              <a:cxnLst>
                <a:cxn ang="0">
                  <a:pos x="T0" y="T1"/>
                </a:cxn>
                <a:cxn ang="0">
                  <a:pos x="T2" y="T3"/>
                </a:cxn>
                <a:cxn ang="0">
                  <a:pos x="T4" y="T5"/>
                </a:cxn>
                <a:cxn ang="0">
                  <a:pos x="T6" y="T7"/>
                </a:cxn>
                <a:cxn ang="0">
                  <a:pos x="T8" y="T9"/>
                </a:cxn>
                <a:cxn ang="0">
                  <a:pos x="T10" y="T11"/>
                </a:cxn>
              </a:cxnLst>
              <a:rect l="0" t="0" r="r" b="b"/>
              <a:pathLst>
                <a:path w="220" h="247">
                  <a:moveTo>
                    <a:pt x="220" y="195"/>
                  </a:moveTo>
                  <a:lnTo>
                    <a:pt x="220" y="195"/>
                  </a:lnTo>
                  <a:lnTo>
                    <a:pt x="157" y="0"/>
                  </a:lnTo>
                  <a:cubicBezTo>
                    <a:pt x="104" y="17"/>
                    <a:pt x="52" y="36"/>
                    <a:pt x="0" y="57"/>
                  </a:cubicBezTo>
                  <a:lnTo>
                    <a:pt x="79" y="247"/>
                  </a:lnTo>
                  <a:cubicBezTo>
                    <a:pt x="125" y="228"/>
                    <a:pt x="172" y="211"/>
                    <a:pt x="220" y="1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67" name="Freeform 388">
              <a:extLst>
                <a:ext uri="{FF2B5EF4-FFF2-40B4-BE49-F238E27FC236}">
                  <a16:creationId xmlns:a16="http://schemas.microsoft.com/office/drawing/2014/main" id="{5D68EB41-F2BA-9DA7-0292-97EF0EA5D27A}"/>
                </a:ext>
              </a:extLst>
            </p:cNvPr>
            <p:cNvSpPr>
              <a:spLocks/>
            </p:cNvSpPr>
            <p:nvPr/>
          </p:nvSpPr>
          <p:spPr bwMode="auto">
            <a:xfrm>
              <a:off x="5748155" y="1244707"/>
              <a:ext cx="242887" cy="308468"/>
            </a:xfrm>
            <a:custGeom>
              <a:avLst/>
              <a:gdLst>
                <a:gd name="T0" fmla="*/ 168 w 168"/>
                <a:gd name="T1" fmla="*/ 205 h 211"/>
                <a:gd name="T2" fmla="*/ 168 w 168"/>
                <a:gd name="T3" fmla="*/ 205 h 211"/>
                <a:gd name="T4" fmla="*/ 168 w 168"/>
                <a:gd name="T5" fmla="*/ 205 h 211"/>
                <a:gd name="T6" fmla="*/ 168 w 168"/>
                <a:gd name="T7" fmla="*/ 0 h 211"/>
                <a:gd name="T8" fmla="*/ 0 w 168"/>
                <a:gd name="T9" fmla="*/ 6 h 211"/>
                <a:gd name="T10" fmla="*/ 14 w 168"/>
                <a:gd name="T11" fmla="*/ 211 h 211"/>
                <a:gd name="T12" fmla="*/ 168 w 168"/>
                <a:gd name="T13" fmla="*/ 205 h 211"/>
              </a:gdLst>
              <a:ahLst/>
              <a:cxnLst>
                <a:cxn ang="0">
                  <a:pos x="T0" y="T1"/>
                </a:cxn>
                <a:cxn ang="0">
                  <a:pos x="T2" y="T3"/>
                </a:cxn>
                <a:cxn ang="0">
                  <a:pos x="T4" y="T5"/>
                </a:cxn>
                <a:cxn ang="0">
                  <a:pos x="T6" y="T7"/>
                </a:cxn>
                <a:cxn ang="0">
                  <a:pos x="T8" y="T9"/>
                </a:cxn>
                <a:cxn ang="0">
                  <a:pos x="T10" y="T11"/>
                </a:cxn>
                <a:cxn ang="0">
                  <a:pos x="T12" y="T13"/>
                </a:cxn>
              </a:cxnLst>
              <a:rect l="0" t="0" r="r" b="b"/>
              <a:pathLst>
                <a:path w="168" h="211">
                  <a:moveTo>
                    <a:pt x="168" y="205"/>
                  </a:moveTo>
                  <a:lnTo>
                    <a:pt x="168" y="205"/>
                  </a:lnTo>
                  <a:lnTo>
                    <a:pt x="168" y="205"/>
                  </a:lnTo>
                  <a:lnTo>
                    <a:pt x="168" y="0"/>
                  </a:lnTo>
                  <a:cubicBezTo>
                    <a:pt x="111" y="0"/>
                    <a:pt x="55" y="2"/>
                    <a:pt x="0" y="6"/>
                  </a:cubicBezTo>
                  <a:lnTo>
                    <a:pt x="14" y="211"/>
                  </a:lnTo>
                  <a:cubicBezTo>
                    <a:pt x="65" y="207"/>
                    <a:pt x="116" y="205"/>
                    <a:pt x="168"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68" name="Freeform 390">
              <a:extLst>
                <a:ext uri="{FF2B5EF4-FFF2-40B4-BE49-F238E27FC236}">
                  <a16:creationId xmlns:a16="http://schemas.microsoft.com/office/drawing/2014/main" id="{5A6C62FE-9FC4-3D1B-A6CE-285BD9EC4A36}"/>
                </a:ext>
              </a:extLst>
            </p:cNvPr>
            <p:cNvSpPr>
              <a:spLocks/>
            </p:cNvSpPr>
            <p:nvPr/>
          </p:nvSpPr>
          <p:spPr bwMode="auto">
            <a:xfrm>
              <a:off x="5017064" y="1320003"/>
              <a:ext cx="308468" cy="349758"/>
            </a:xfrm>
            <a:custGeom>
              <a:avLst/>
              <a:gdLst>
                <a:gd name="T0" fmla="*/ 211 w 211"/>
                <a:gd name="T1" fmla="*/ 201 h 239"/>
                <a:gd name="T2" fmla="*/ 211 w 211"/>
                <a:gd name="T3" fmla="*/ 201 h 239"/>
                <a:gd name="T4" fmla="*/ 169 w 211"/>
                <a:gd name="T5" fmla="*/ 0 h 239"/>
                <a:gd name="T6" fmla="*/ 0 w 211"/>
                <a:gd name="T7" fmla="*/ 42 h 239"/>
                <a:gd name="T8" fmla="*/ 57 w 211"/>
                <a:gd name="T9" fmla="*/ 239 h 239"/>
                <a:gd name="T10" fmla="*/ 211 w 211"/>
                <a:gd name="T11" fmla="*/ 201 h 239"/>
              </a:gdLst>
              <a:ahLst/>
              <a:cxnLst>
                <a:cxn ang="0">
                  <a:pos x="T0" y="T1"/>
                </a:cxn>
                <a:cxn ang="0">
                  <a:pos x="T2" y="T3"/>
                </a:cxn>
                <a:cxn ang="0">
                  <a:pos x="T4" y="T5"/>
                </a:cxn>
                <a:cxn ang="0">
                  <a:pos x="T6" y="T7"/>
                </a:cxn>
                <a:cxn ang="0">
                  <a:pos x="T8" y="T9"/>
                </a:cxn>
                <a:cxn ang="0">
                  <a:pos x="T10" y="T11"/>
                </a:cxn>
              </a:cxnLst>
              <a:rect l="0" t="0" r="r" b="b"/>
              <a:pathLst>
                <a:path w="211" h="239">
                  <a:moveTo>
                    <a:pt x="211" y="201"/>
                  </a:moveTo>
                  <a:lnTo>
                    <a:pt x="211" y="201"/>
                  </a:lnTo>
                  <a:lnTo>
                    <a:pt x="169" y="0"/>
                  </a:lnTo>
                  <a:cubicBezTo>
                    <a:pt x="112" y="12"/>
                    <a:pt x="56" y="26"/>
                    <a:pt x="0" y="42"/>
                  </a:cubicBezTo>
                  <a:lnTo>
                    <a:pt x="57" y="239"/>
                  </a:lnTo>
                  <a:cubicBezTo>
                    <a:pt x="108" y="225"/>
                    <a:pt x="159" y="212"/>
                    <a:pt x="211" y="20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69" name="Freeform 392">
              <a:extLst>
                <a:ext uri="{FF2B5EF4-FFF2-40B4-BE49-F238E27FC236}">
                  <a16:creationId xmlns:a16="http://schemas.microsoft.com/office/drawing/2014/main" id="{4C949580-FAE7-0AD3-7928-4A7C54697159}"/>
                </a:ext>
              </a:extLst>
            </p:cNvPr>
            <p:cNvSpPr>
              <a:spLocks/>
            </p:cNvSpPr>
            <p:nvPr/>
          </p:nvSpPr>
          <p:spPr bwMode="auto">
            <a:xfrm>
              <a:off x="4776605" y="1380724"/>
              <a:ext cx="325469" cy="361903"/>
            </a:xfrm>
            <a:custGeom>
              <a:avLst/>
              <a:gdLst>
                <a:gd name="T0" fmla="*/ 223 w 223"/>
                <a:gd name="T1" fmla="*/ 197 h 247"/>
                <a:gd name="T2" fmla="*/ 223 w 223"/>
                <a:gd name="T3" fmla="*/ 197 h 247"/>
                <a:gd name="T4" fmla="*/ 166 w 223"/>
                <a:gd name="T5" fmla="*/ 0 h 247"/>
                <a:gd name="T6" fmla="*/ 0 w 223"/>
                <a:gd name="T7" fmla="*/ 54 h 247"/>
                <a:gd name="T8" fmla="*/ 71 w 223"/>
                <a:gd name="T9" fmla="*/ 247 h 247"/>
                <a:gd name="T10" fmla="*/ 223 w 223"/>
                <a:gd name="T11" fmla="*/ 197 h 247"/>
              </a:gdLst>
              <a:ahLst/>
              <a:cxnLst>
                <a:cxn ang="0">
                  <a:pos x="T0" y="T1"/>
                </a:cxn>
                <a:cxn ang="0">
                  <a:pos x="T2" y="T3"/>
                </a:cxn>
                <a:cxn ang="0">
                  <a:pos x="T4" y="T5"/>
                </a:cxn>
                <a:cxn ang="0">
                  <a:pos x="T6" y="T7"/>
                </a:cxn>
                <a:cxn ang="0">
                  <a:pos x="T8" y="T9"/>
                </a:cxn>
                <a:cxn ang="0">
                  <a:pos x="T10" y="T11"/>
                </a:cxn>
              </a:cxnLst>
              <a:rect l="0" t="0" r="r" b="b"/>
              <a:pathLst>
                <a:path w="223" h="247">
                  <a:moveTo>
                    <a:pt x="223" y="197"/>
                  </a:moveTo>
                  <a:lnTo>
                    <a:pt x="223" y="197"/>
                  </a:lnTo>
                  <a:lnTo>
                    <a:pt x="166" y="0"/>
                  </a:lnTo>
                  <a:cubicBezTo>
                    <a:pt x="110" y="16"/>
                    <a:pt x="55" y="34"/>
                    <a:pt x="0" y="54"/>
                  </a:cubicBezTo>
                  <a:lnTo>
                    <a:pt x="71" y="247"/>
                  </a:lnTo>
                  <a:cubicBezTo>
                    <a:pt x="121" y="229"/>
                    <a:pt x="172" y="212"/>
                    <a:pt x="223" y="19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70" name="Freeform 394">
              <a:extLst>
                <a:ext uri="{FF2B5EF4-FFF2-40B4-BE49-F238E27FC236}">
                  <a16:creationId xmlns:a16="http://schemas.microsoft.com/office/drawing/2014/main" id="{03D02841-73F2-B148-8821-A79089F8A4BA}"/>
                </a:ext>
              </a:extLst>
            </p:cNvPr>
            <p:cNvSpPr>
              <a:spLocks/>
            </p:cNvSpPr>
            <p:nvPr/>
          </p:nvSpPr>
          <p:spPr bwMode="auto">
            <a:xfrm>
              <a:off x="5507697" y="1251994"/>
              <a:ext cx="259890" cy="323041"/>
            </a:xfrm>
            <a:custGeom>
              <a:avLst/>
              <a:gdLst>
                <a:gd name="T0" fmla="*/ 178 w 178"/>
                <a:gd name="T1" fmla="*/ 205 h 220"/>
                <a:gd name="T2" fmla="*/ 178 w 178"/>
                <a:gd name="T3" fmla="*/ 205 h 220"/>
                <a:gd name="T4" fmla="*/ 164 w 178"/>
                <a:gd name="T5" fmla="*/ 0 h 220"/>
                <a:gd name="T6" fmla="*/ 0 w 178"/>
                <a:gd name="T7" fmla="*/ 16 h 220"/>
                <a:gd name="T8" fmla="*/ 28 w 178"/>
                <a:gd name="T9" fmla="*/ 220 h 220"/>
                <a:gd name="T10" fmla="*/ 178 w 178"/>
                <a:gd name="T11" fmla="*/ 205 h 220"/>
              </a:gdLst>
              <a:ahLst/>
              <a:cxnLst>
                <a:cxn ang="0">
                  <a:pos x="T0" y="T1"/>
                </a:cxn>
                <a:cxn ang="0">
                  <a:pos x="T2" y="T3"/>
                </a:cxn>
                <a:cxn ang="0">
                  <a:pos x="T4" y="T5"/>
                </a:cxn>
                <a:cxn ang="0">
                  <a:pos x="T6" y="T7"/>
                </a:cxn>
                <a:cxn ang="0">
                  <a:pos x="T8" y="T9"/>
                </a:cxn>
                <a:cxn ang="0">
                  <a:pos x="T10" y="T11"/>
                </a:cxn>
              </a:cxnLst>
              <a:rect l="0" t="0" r="r" b="b"/>
              <a:pathLst>
                <a:path w="178" h="220">
                  <a:moveTo>
                    <a:pt x="178" y="205"/>
                  </a:moveTo>
                  <a:lnTo>
                    <a:pt x="178" y="205"/>
                  </a:lnTo>
                  <a:lnTo>
                    <a:pt x="164" y="0"/>
                  </a:lnTo>
                  <a:cubicBezTo>
                    <a:pt x="109" y="3"/>
                    <a:pt x="54" y="9"/>
                    <a:pt x="0" y="16"/>
                  </a:cubicBezTo>
                  <a:lnTo>
                    <a:pt x="28" y="220"/>
                  </a:lnTo>
                  <a:cubicBezTo>
                    <a:pt x="77" y="213"/>
                    <a:pt x="127" y="208"/>
                    <a:pt x="178"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71" name="Freeform 396">
              <a:extLst>
                <a:ext uri="{FF2B5EF4-FFF2-40B4-BE49-F238E27FC236}">
                  <a16:creationId xmlns:a16="http://schemas.microsoft.com/office/drawing/2014/main" id="{725C9618-3118-A9BF-3F8A-F7FA551AE707}"/>
                </a:ext>
              </a:extLst>
            </p:cNvPr>
            <p:cNvSpPr>
              <a:spLocks/>
            </p:cNvSpPr>
            <p:nvPr/>
          </p:nvSpPr>
          <p:spPr bwMode="auto">
            <a:xfrm>
              <a:off x="4538575" y="1460878"/>
              <a:ext cx="340042" cy="371619"/>
            </a:xfrm>
            <a:custGeom>
              <a:avLst/>
              <a:gdLst>
                <a:gd name="T0" fmla="*/ 233 w 233"/>
                <a:gd name="T1" fmla="*/ 193 h 254"/>
                <a:gd name="T2" fmla="*/ 233 w 233"/>
                <a:gd name="T3" fmla="*/ 193 h 254"/>
                <a:gd name="T4" fmla="*/ 162 w 233"/>
                <a:gd name="T5" fmla="*/ 0 h 254"/>
                <a:gd name="T6" fmla="*/ 0 w 233"/>
                <a:gd name="T7" fmla="*/ 66 h 254"/>
                <a:gd name="T8" fmla="*/ 85 w 233"/>
                <a:gd name="T9" fmla="*/ 254 h 254"/>
                <a:gd name="T10" fmla="*/ 233 w 233"/>
                <a:gd name="T11" fmla="*/ 193 h 254"/>
              </a:gdLst>
              <a:ahLst/>
              <a:cxnLst>
                <a:cxn ang="0">
                  <a:pos x="T0" y="T1"/>
                </a:cxn>
                <a:cxn ang="0">
                  <a:pos x="T2" y="T3"/>
                </a:cxn>
                <a:cxn ang="0">
                  <a:pos x="T4" y="T5"/>
                </a:cxn>
                <a:cxn ang="0">
                  <a:pos x="T6" y="T7"/>
                </a:cxn>
                <a:cxn ang="0">
                  <a:pos x="T8" y="T9"/>
                </a:cxn>
                <a:cxn ang="0">
                  <a:pos x="T10" y="T11"/>
                </a:cxn>
              </a:cxnLst>
              <a:rect l="0" t="0" r="r" b="b"/>
              <a:pathLst>
                <a:path w="233" h="254">
                  <a:moveTo>
                    <a:pt x="233" y="193"/>
                  </a:moveTo>
                  <a:lnTo>
                    <a:pt x="233" y="193"/>
                  </a:lnTo>
                  <a:lnTo>
                    <a:pt x="162" y="0"/>
                  </a:lnTo>
                  <a:cubicBezTo>
                    <a:pt x="107" y="20"/>
                    <a:pt x="53" y="42"/>
                    <a:pt x="0" y="66"/>
                  </a:cubicBezTo>
                  <a:lnTo>
                    <a:pt x="85" y="254"/>
                  </a:lnTo>
                  <a:cubicBezTo>
                    <a:pt x="133" y="232"/>
                    <a:pt x="183" y="211"/>
                    <a:pt x="233" y="19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72" name="Freeform 398">
              <a:extLst>
                <a:ext uri="{FF2B5EF4-FFF2-40B4-BE49-F238E27FC236}">
                  <a16:creationId xmlns:a16="http://schemas.microsoft.com/office/drawing/2014/main" id="{8089CAC9-FA84-6AA8-EDF7-EA667CDDBC11}"/>
                </a:ext>
              </a:extLst>
            </p:cNvPr>
            <p:cNvSpPr>
              <a:spLocks/>
            </p:cNvSpPr>
            <p:nvPr/>
          </p:nvSpPr>
          <p:spPr bwMode="auto">
            <a:xfrm>
              <a:off x="5264809" y="1276283"/>
              <a:ext cx="284179" cy="337614"/>
            </a:xfrm>
            <a:custGeom>
              <a:avLst/>
              <a:gdLst>
                <a:gd name="T0" fmla="*/ 195 w 195"/>
                <a:gd name="T1" fmla="*/ 204 h 231"/>
                <a:gd name="T2" fmla="*/ 195 w 195"/>
                <a:gd name="T3" fmla="*/ 204 h 231"/>
                <a:gd name="T4" fmla="*/ 167 w 195"/>
                <a:gd name="T5" fmla="*/ 0 h 231"/>
                <a:gd name="T6" fmla="*/ 0 w 195"/>
                <a:gd name="T7" fmla="*/ 30 h 231"/>
                <a:gd name="T8" fmla="*/ 42 w 195"/>
                <a:gd name="T9" fmla="*/ 231 h 231"/>
                <a:gd name="T10" fmla="*/ 195 w 195"/>
                <a:gd name="T11" fmla="*/ 204 h 231"/>
              </a:gdLst>
              <a:ahLst/>
              <a:cxnLst>
                <a:cxn ang="0">
                  <a:pos x="T0" y="T1"/>
                </a:cxn>
                <a:cxn ang="0">
                  <a:pos x="T2" y="T3"/>
                </a:cxn>
                <a:cxn ang="0">
                  <a:pos x="T4" y="T5"/>
                </a:cxn>
                <a:cxn ang="0">
                  <a:pos x="T6" y="T7"/>
                </a:cxn>
                <a:cxn ang="0">
                  <a:pos x="T8" y="T9"/>
                </a:cxn>
                <a:cxn ang="0">
                  <a:pos x="T10" y="T11"/>
                </a:cxn>
              </a:cxnLst>
              <a:rect l="0" t="0" r="r" b="b"/>
              <a:pathLst>
                <a:path w="195" h="231">
                  <a:moveTo>
                    <a:pt x="195" y="204"/>
                  </a:moveTo>
                  <a:lnTo>
                    <a:pt x="195" y="204"/>
                  </a:lnTo>
                  <a:lnTo>
                    <a:pt x="167" y="0"/>
                  </a:lnTo>
                  <a:cubicBezTo>
                    <a:pt x="110" y="8"/>
                    <a:pt x="55" y="18"/>
                    <a:pt x="0" y="30"/>
                  </a:cubicBezTo>
                  <a:lnTo>
                    <a:pt x="42" y="231"/>
                  </a:lnTo>
                  <a:cubicBezTo>
                    <a:pt x="92" y="220"/>
                    <a:pt x="143" y="211"/>
                    <a:pt x="195" y="20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73" name="Freeform 400">
              <a:extLst>
                <a:ext uri="{FF2B5EF4-FFF2-40B4-BE49-F238E27FC236}">
                  <a16:creationId xmlns:a16="http://schemas.microsoft.com/office/drawing/2014/main" id="{423A6FE6-744D-0274-2868-77FD1EC8D869}"/>
                </a:ext>
              </a:extLst>
            </p:cNvPr>
            <p:cNvSpPr>
              <a:spLocks/>
            </p:cNvSpPr>
            <p:nvPr/>
          </p:nvSpPr>
          <p:spPr bwMode="auto">
            <a:xfrm>
              <a:off x="3712757" y="1934507"/>
              <a:ext cx="366761" cy="378905"/>
            </a:xfrm>
            <a:custGeom>
              <a:avLst/>
              <a:gdLst>
                <a:gd name="T0" fmla="*/ 252 w 252"/>
                <a:gd name="T1" fmla="*/ 165 h 260"/>
                <a:gd name="T2" fmla="*/ 252 w 252"/>
                <a:gd name="T3" fmla="*/ 165 h 260"/>
                <a:gd name="T4" fmla="*/ 130 w 252"/>
                <a:gd name="T5" fmla="*/ 0 h 260"/>
                <a:gd name="T6" fmla="*/ 0 w 252"/>
                <a:gd name="T7" fmla="*/ 103 h 260"/>
                <a:gd name="T8" fmla="*/ 132 w 252"/>
                <a:gd name="T9" fmla="*/ 260 h 260"/>
                <a:gd name="T10" fmla="*/ 252 w 252"/>
                <a:gd name="T11" fmla="*/ 165 h 260"/>
              </a:gdLst>
              <a:ahLst/>
              <a:cxnLst>
                <a:cxn ang="0">
                  <a:pos x="T0" y="T1"/>
                </a:cxn>
                <a:cxn ang="0">
                  <a:pos x="T2" y="T3"/>
                </a:cxn>
                <a:cxn ang="0">
                  <a:pos x="T4" y="T5"/>
                </a:cxn>
                <a:cxn ang="0">
                  <a:pos x="T6" y="T7"/>
                </a:cxn>
                <a:cxn ang="0">
                  <a:pos x="T8" y="T9"/>
                </a:cxn>
                <a:cxn ang="0">
                  <a:pos x="T10" y="T11"/>
                </a:cxn>
              </a:cxnLst>
              <a:rect l="0" t="0" r="r" b="b"/>
              <a:pathLst>
                <a:path w="252" h="260">
                  <a:moveTo>
                    <a:pt x="252" y="165"/>
                  </a:moveTo>
                  <a:lnTo>
                    <a:pt x="252" y="165"/>
                  </a:lnTo>
                  <a:lnTo>
                    <a:pt x="130" y="0"/>
                  </a:lnTo>
                  <a:cubicBezTo>
                    <a:pt x="86" y="33"/>
                    <a:pt x="42" y="67"/>
                    <a:pt x="0" y="103"/>
                  </a:cubicBezTo>
                  <a:lnTo>
                    <a:pt x="132" y="260"/>
                  </a:lnTo>
                  <a:cubicBezTo>
                    <a:pt x="171" y="227"/>
                    <a:pt x="211" y="195"/>
                    <a:pt x="252" y="16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74" name="Freeform 402">
              <a:extLst>
                <a:ext uri="{FF2B5EF4-FFF2-40B4-BE49-F238E27FC236}">
                  <a16:creationId xmlns:a16="http://schemas.microsoft.com/office/drawing/2014/main" id="{C9485C34-A454-3F65-FCB6-B0FD9A7C99BF}"/>
                </a:ext>
              </a:extLst>
            </p:cNvPr>
            <p:cNvSpPr>
              <a:spLocks/>
            </p:cNvSpPr>
            <p:nvPr/>
          </p:nvSpPr>
          <p:spPr bwMode="auto">
            <a:xfrm>
              <a:off x="4312690" y="1558033"/>
              <a:ext cx="349758" cy="376476"/>
            </a:xfrm>
            <a:custGeom>
              <a:avLst/>
              <a:gdLst>
                <a:gd name="T0" fmla="*/ 240 w 240"/>
                <a:gd name="T1" fmla="*/ 188 h 258"/>
                <a:gd name="T2" fmla="*/ 240 w 240"/>
                <a:gd name="T3" fmla="*/ 188 h 258"/>
                <a:gd name="T4" fmla="*/ 155 w 240"/>
                <a:gd name="T5" fmla="*/ 0 h 258"/>
                <a:gd name="T6" fmla="*/ 0 w 240"/>
                <a:gd name="T7" fmla="*/ 78 h 258"/>
                <a:gd name="T8" fmla="*/ 98 w 240"/>
                <a:gd name="T9" fmla="*/ 258 h 258"/>
                <a:gd name="T10" fmla="*/ 240 w 240"/>
                <a:gd name="T11" fmla="*/ 188 h 258"/>
              </a:gdLst>
              <a:ahLst/>
              <a:cxnLst>
                <a:cxn ang="0">
                  <a:pos x="T0" y="T1"/>
                </a:cxn>
                <a:cxn ang="0">
                  <a:pos x="T2" y="T3"/>
                </a:cxn>
                <a:cxn ang="0">
                  <a:pos x="T4" y="T5"/>
                </a:cxn>
                <a:cxn ang="0">
                  <a:pos x="T6" y="T7"/>
                </a:cxn>
                <a:cxn ang="0">
                  <a:pos x="T8" y="T9"/>
                </a:cxn>
                <a:cxn ang="0">
                  <a:pos x="T10" y="T11"/>
                </a:cxn>
              </a:cxnLst>
              <a:rect l="0" t="0" r="r" b="b"/>
              <a:pathLst>
                <a:path w="240" h="258">
                  <a:moveTo>
                    <a:pt x="240" y="188"/>
                  </a:moveTo>
                  <a:lnTo>
                    <a:pt x="240" y="188"/>
                  </a:lnTo>
                  <a:lnTo>
                    <a:pt x="155" y="0"/>
                  </a:lnTo>
                  <a:cubicBezTo>
                    <a:pt x="102" y="24"/>
                    <a:pt x="51" y="50"/>
                    <a:pt x="0" y="78"/>
                  </a:cubicBezTo>
                  <a:lnTo>
                    <a:pt x="98" y="258"/>
                  </a:lnTo>
                  <a:cubicBezTo>
                    <a:pt x="144" y="233"/>
                    <a:pt x="192" y="210"/>
                    <a:pt x="240" y="18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75" name="Freeform 404">
              <a:extLst>
                <a:ext uri="{FF2B5EF4-FFF2-40B4-BE49-F238E27FC236}">
                  <a16:creationId xmlns:a16="http://schemas.microsoft.com/office/drawing/2014/main" id="{EBE77D8A-39D0-1BBC-FC41-1E5A93698387}"/>
                </a:ext>
              </a:extLst>
            </p:cNvPr>
            <p:cNvSpPr>
              <a:spLocks/>
            </p:cNvSpPr>
            <p:nvPr/>
          </p:nvSpPr>
          <p:spPr bwMode="auto">
            <a:xfrm>
              <a:off x="3902210" y="1798490"/>
              <a:ext cx="359473" cy="376476"/>
            </a:xfrm>
            <a:custGeom>
              <a:avLst/>
              <a:gdLst>
                <a:gd name="T0" fmla="*/ 246 w 246"/>
                <a:gd name="T1" fmla="*/ 173 h 258"/>
                <a:gd name="T2" fmla="*/ 246 w 246"/>
                <a:gd name="T3" fmla="*/ 173 h 258"/>
                <a:gd name="T4" fmla="*/ 136 w 246"/>
                <a:gd name="T5" fmla="*/ 0 h 258"/>
                <a:gd name="T6" fmla="*/ 0 w 246"/>
                <a:gd name="T7" fmla="*/ 93 h 258"/>
                <a:gd name="T8" fmla="*/ 122 w 246"/>
                <a:gd name="T9" fmla="*/ 258 h 258"/>
                <a:gd name="T10" fmla="*/ 246 w 246"/>
                <a:gd name="T11" fmla="*/ 173 h 258"/>
              </a:gdLst>
              <a:ahLst/>
              <a:cxnLst>
                <a:cxn ang="0">
                  <a:pos x="T0" y="T1"/>
                </a:cxn>
                <a:cxn ang="0">
                  <a:pos x="T2" y="T3"/>
                </a:cxn>
                <a:cxn ang="0">
                  <a:pos x="T4" y="T5"/>
                </a:cxn>
                <a:cxn ang="0">
                  <a:pos x="T6" y="T7"/>
                </a:cxn>
                <a:cxn ang="0">
                  <a:pos x="T8" y="T9"/>
                </a:cxn>
                <a:cxn ang="0">
                  <a:pos x="T10" y="T11"/>
                </a:cxn>
              </a:cxnLst>
              <a:rect l="0" t="0" r="r" b="b"/>
              <a:pathLst>
                <a:path w="246" h="258">
                  <a:moveTo>
                    <a:pt x="246" y="173"/>
                  </a:moveTo>
                  <a:lnTo>
                    <a:pt x="246" y="173"/>
                  </a:lnTo>
                  <a:lnTo>
                    <a:pt x="136" y="0"/>
                  </a:lnTo>
                  <a:cubicBezTo>
                    <a:pt x="90" y="29"/>
                    <a:pt x="44" y="60"/>
                    <a:pt x="0" y="93"/>
                  </a:cubicBezTo>
                  <a:lnTo>
                    <a:pt x="122" y="258"/>
                  </a:lnTo>
                  <a:cubicBezTo>
                    <a:pt x="162" y="229"/>
                    <a:pt x="204" y="200"/>
                    <a:pt x="246" y="1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76" name="Freeform 407">
              <a:extLst>
                <a:ext uri="{FF2B5EF4-FFF2-40B4-BE49-F238E27FC236}">
                  <a16:creationId xmlns:a16="http://schemas.microsoft.com/office/drawing/2014/main" id="{D33B1BAC-721D-43F6-9B22-47AA6D125E82}"/>
                </a:ext>
              </a:extLst>
            </p:cNvPr>
            <p:cNvSpPr>
              <a:spLocks/>
            </p:cNvSpPr>
            <p:nvPr/>
          </p:nvSpPr>
          <p:spPr bwMode="auto">
            <a:xfrm>
              <a:off x="4101379" y="1672189"/>
              <a:ext cx="354616" cy="378905"/>
            </a:xfrm>
            <a:custGeom>
              <a:avLst/>
              <a:gdLst>
                <a:gd name="T0" fmla="*/ 244 w 244"/>
                <a:gd name="T1" fmla="*/ 180 h 259"/>
                <a:gd name="T2" fmla="*/ 244 w 244"/>
                <a:gd name="T3" fmla="*/ 180 h 259"/>
                <a:gd name="T4" fmla="*/ 146 w 244"/>
                <a:gd name="T5" fmla="*/ 0 h 259"/>
                <a:gd name="T6" fmla="*/ 0 w 244"/>
                <a:gd name="T7" fmla="*/ 86 h 259"/>
                <a:gd name="T8" fmla="*/ 110 w 244"/>
                <a:gd name="T9" fmla="*/ 259 h 259"/>
                <a:gd name="T10" fmla="*/ 244 w 244"/>
                <a:gd name="T11" fmla="*/ 180 h 259"/>
              </a:gdLst>
              <a:ahLst/>
              <a:cxnLst>
                <a:cxn ang="0">
                  <a:pos x="T0" y="T1"/>
                </a:cxn>
                <a:cxn ang="0">
                  <a:pos x="T2" y="T3"/>
                </a:cxn>
                <a:cxn ang="0">
                  <a:pos x="T4" y="T5"/>
                </a:cxn>
                <a:cxn ang="0">
                  <a:pos x="T6" y="T7"/>
                </a:cxn>
                <a:cxn ang="0">
                  <a:pos x="T8" y="T9"/>
                </a:cxn>
                <a:cxn ang="0">
                  <a:pos x="T10" y="T11"/>
                </a:cxn>
              </a:cxnLst>
              <a:rect l="0" t="0" r="r" b="b"/>
              <a:pathLst>
                <a:path w="244" h="259">
                  <a:moveTo>
                    <a:pt x="244" y="180"/>
                  </a:moveTo>
                  <a:lnTo>
                    <a:pt x="244" y="180"/>
                  </a:lnTo>
                  <a:lnTo>
                    <a:pt x="146" y="0"/>
                  </a:lnTo>
                  <a:cubicBezTo>
                    <a:pt x="96" y="27"/>
                    <a:pt x="48" y="55"/>
                    <a:pt x="0" y="86"/>
                  </a:cubicBezTo>
                  <a:lnTo>
                    <a:pt x="110" y="259"/>
                  </a:lnTo>
                  <a:cubicBezTo>
                    <a:pt x="154" y="231"/>
                    <a:pt x="198" y="205"/>
                    <a:pt x="244"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77" name="Freeform 417">
              <a:extLst>
                <a:ext uri="{FF2B5EF4-FFF2-40B4-BE49-F238E27FC236}">
                  <a16:creationId xmlns:a16="http://schemas.microsoft.com/office/drawing/2014/main" id="{5E60BD48-F3E2-3FE1-68B3-DFFEB7E02A9F}"/>
                </a:ext>
              </a:extLst>
            </p:cNvPr>
            <p:cNvSpPr>
              <a:spLocks/>
            </p:cNvSpPr>
            <p:nvPr/>
          </p:nvSpPr>
          <p:spPr bwMode="auto">
            <a:xfrm>
              <a:off x="5726295" y="722498"/>
              <a:ext cx="264748" cy="308468"/>
            </a:xfrm>
            <a:custGeom>
              <a:avLst/>
              <a:gdLst>
                <a:gd name="T0" fmla="*/ 182 w 182"/>
                <a:gd name="T1" fmla="*/ 205 h 210"/>
                <a:gd name="T2" fmla="*/ 182 w 182"/>
                <a:gd name="T3" fmla="*/ 205 h 210"/>
                <a:gd name="T4" fmla="*/ 182 w 182"/>
                <a:gd name="T5" fmla="*/ 205 h 210"/>
                <a:gd name="T6" fmla="*/ 182 w 182"/>
                <a:gd name="T7" fmla="*/ 0 h 210"/>
                <a:gd name="T8" fmla="*/ 0 w 182"/>
                <a:gd name="T9" fmla="*/ 5 h 210"/>
                <a:gd name="T10" fmla="*/ 13 w 182"/>
                <a:gd name="T11" fmla="*/ 210 h 210"/>
                <a:gd name="T12" fmla="*/ 182 w 182"/>
                <a:gd name="T13" fmla="*/ 205 h 210"/>
              </a:gdLst>
              <a:ahLst/>
              <a:cxnLst>
                <a:cxn ang="0">
                  <a:pos x="T0" y="T1"/>
                </a:cxn>
                <a:cxn ang="0">
                  <a:pos x="T2" y="T3"/>
                </a:cxn>
                <a:cxn ang="0">
                  <a:pos x="T4" y="T5"/>
                </a:cxn>
                <a:cxn ang="0">
                  <a:pos x="T6" y="T7"/>
                </a:cxn>
                <a:cxn ang="0">
                  <a:pos x="T8" y="T9"/>
                </a:cxn>
                <a:cxn ang="0">
                  <a:pos x="T10" y="T11"/>
                </a:cxn>
                <a:cxn ang="0">
                  <a:pos x="T12" y="T13"/>
                </a:cxn>
              </a:cxnLst>
              <a:rect l="0" t="0" r="r" b="b"/>
              <a:pathLst>
                <a:path w="182" h="210">
                  <a:moveTo>
                    <a:pt x="182" y="205"/>
                  </a:moveTo>
                  <a:lnTo>
                    <a:pt x="182" y="205"/>
                  </a:lnTo>
                  <a:lnTo>
                    <a:pt x="182" y="205"/>
                  </a:lnTo>
                  <a:lnTo>
                    <a:pt x="182" y="0"/>
                  </a:lnTo>
                  <a:cubicBezTo>
                    <a:pt x="121" y="0"/>
                    <a:pt x="60" y="1"/>
                    <a:pt x="0" y="5"/>
                  </a:cubicBezTo>
                  <a:lnTo>
                    <a:pt x="13" y="210"/>
                  </a:lnTo>
                  <a:cubicBezTo>
                    <a:pt x="69" y="207"/>
                    <a:pt x="125" y="205"/>
                    <a:pt x="182"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78" name="Freeform 431">
              <a:extLst>
                <a:ext uri="{FF2B5EF4-FFF2-40B4-BE49-F238E27FC236}">
                  <a16:creationId xmlns:a16="http://schemas.microsoft.com/office/drawing/2014/main" id="{6888D8B5-3C3A-E044-3E66-477D8E3297E4}"/>
                </a:ext>
              </a:extLst>
            </p:cNvPr>
            <p:cNvSpPr>
              <a:spLocks/>
            </p:cNvSpPr>
            <p:nvPr/>
          </p:nvSpPr>
          <p:spPr bwMode="auto">
            <a:xfrm>
              <a:off x="5536843" y="1774202"/>
              <a:ext cx="250175" cy="323041"/>
            </a:xfrm>
            <a:custGeom>
              <a:avLst/>
              <a:gdLst>
                <a:gd name="T0" fmla="*/ 172 w 172"/>
                <a:gd name="T1" fmla="*/ 205 h 221"/>
                <a:gd name="T2" fmla="*/ 172 w 172"/>
                <a:gd name="T3" fmla="*/ 205 h 221"/>
                <a:gd name="T4" fmla="*/ 157 w 172"/>
                <a:gd name="T5" fmla="*/ 0 h 221"/>
                <a:gd name="T6" fmla="*/ 0 w 172"/>
                <a:gd name="T7" fmla="*/ 18 h 221"/>
                <a:gd name="T8" fmla="*/ 31 w 172"/>
                <a:gd name="T9" fmla="*/ 221 h 221"/>
                <a:gd name="T10" fmla="*/ 172 w 172"/>
                <a:gd name="T11" fmla="*/ 205 h 221"/>
              </a:gdLst>
              <a:ahLst/>
              <a:cxnLst>
                <a:cxn ang="0">
                  <a:pos x="T0" y="T1"/>
                </a:cxn>
                <a:cxn ang="0">
                  <a:pos x="T2" y="T3"/>
                </a:cxn>
                <a:cxn ang="0">
                  <a:pos x="T4" y="T5"/>
                </a:cxn>
                <a:cxn ang="0">
                  <a:pos x="T6" y="T7"/>
                </a:cxn>
                <a:cxn ang="0">
                  <a:pos x="T8" y="T9"/>
                </a:cxn>
                <a:cxn ang="0">
                  <a:pos x="T10" y="T11"/>
                </a:cxn>
              </a:cxnLst>
              <a:rect l="0" t="0" r="r" b="b"/>
              <a:pathLst>
                <a:path w="172" h="221">
                  <a:moveTo>
                    <a:pt x="172" y="205"/>
                  </a:moveTo>
                  <a:lnTo>
                    <a:pt x="172" y="205"/>
                  </a:lnTo>
                  <a:lnTo>
                    <a:pt x="157" y="0"/>
                  </a:lnTo>
                  <a:cubicBezTo>
                    <a:pt x="104" y="4"/>
                    <a:pt x="51" y="10"/>
                    <a:pt x="0" y="18"/>
                  </a:cubicBezTo>
                  <a:lnTo>
                    <a:pt x="31" y="221"/>
                  </a:lnTo>
                  <a:cubicBezTo>
                    <a:pt x="77" y="214"/>
                    <a:pt x="125" y="209"/>
                    <a:pt x="172"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79" name="Freeform 433">
              <a:extLst>
                <a:ext uri="{FF2B5EF4-FFF2-40B4-BE49-F238E27FC236}">
                  <a16:creationId xmlns:a16="http://schemas.microsoft.com/office/drawing/2014/main" id="{20BC105B-9D43-9504-5FBC-39285C4205A0}"/>
                </a:ext>
              </a:extLst>
            </p:cNvPr>
            <p:cNvSpPr>
              <a:spLocks/>
            </p:cNvSpPr>
            <p:nvPr/>
          </p:nvSpPr>
          <p:spPr bwMode="auto">
            <a:xfrm>
              <a:off x="7050033" y="6187467"/>
              <a:ext cx="235602" cy="313326"/>
            </a:xfrm>
            <a:custGeom>
              <a:avLst/>
              <a:gdLst>
                <a:gd name="T0" fmla="*/ 141 w 162"/>
                <a:gd name="T1" fmla="*/ 0 h 213"/>
                <a:gd name="T2" fmla="*/ 141 w 162"/>
                <a:gd name="T3" fmla="*/ 0 h 213"/>
                <a:gd name="T4" fmla="*/ 162 w 162"/>
                <a:gd name="T5" fmla="*/ 204 h 213"/>
                <a:gd name="T6" fmla="*/ 1 w 162"/>
                <a:gd name="T7" fmla="*/ 213 h 213"/>
                <a:gd name="T8" fmla="*/ 0 w 162"/>
                <a:gd name="T9" fmla="*/ 7 h 213"/>
                <a:gd name="T10" fmla="*/ 141 w 162"/>
                <a:gd name="T11" fmla="*/ 0 h 213"/>
              </a:gdLst>
              <a:ahLst/>
              <a:cxnLst>
                <a:cxn ang="0">
                  <a:pos x="T0" y="T1"/>
                </a:cxn>
                <a:cxn ang="0">
                  <a:pos x="T2" y="T3"/>
                </a:cxn>
                <a:cxn ang="0">
                  <a:pos x="T4" y="T5"/>
                </a:cxn>
                <a:cxn ang="0">
                  <a:pos x="T6" y="T7"/>
                </a:cxn>
                <a:cxn ang="0">
                  <a:pos x="T8" y="T9"/>
                </a:cxn>
                <a:cxn ang="0">
                  <a:pos x="T10" y="T11"/>
                </a:cxn>
              </a:cxnLst>
              <a:rect l="0" t="0" r="r" b="b"/>
              <a:pathLst>
                <a:path w="162" h="213">
                  <a:moveTo>
                    <a:pt x="141" y="0"/>
                  </a:moveTo>
                  <a:lnTo>
                    <a:pt x="141" y="0"/>
                  </a:lnTo>
                  <a:lnTo>
                    <a:pt x="162" y="204"/>
                  </a:lnTo>
                  <a:cubicBezTo>
                    <a:pt x="109" y="210"/>
                    <a:pt x="55" y="213"/>
                    <a:pt x="1" y="213"/>
                  </a:cubicBezTo>
                  <a:lnTo>
                    <a:pt x="0" y="7"/>
                  </a:lnTo>
                  <a:cubicBezTo>
                    <a:pt x="47" y="7"/>
                    <a:pt x="95" y="4"/>
                    <a:pt x="141" y="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80" name="Freeform 224">
              <a:extLst>
                <a:ext uri="{FF2B5EF4-FFF2-40B4-BE49-F238E27FC236}">
                  <a16:creationId xmlns:a16="http://schemas.microsoft.com/office/drawing/2014/main" id="{2BBAF0AC-2A83-A1B0-504B-0DA9D522471D}"/>
                </a:ext>
              </a:extLst>
            </p:cNvPr>
            <p:cNvSpPr>
              <a:spLocks/>
            </p:cNvSpPr>
            <p:nvPr/>
          </p:nvSpPr>
          <p:spPr bwMode="auto">
            <a:xfrm>
              <a:off x="2372019" y="2585446"/>
              <a:ext cx="393478" cy="378905"/>
            </a:xfrm>
            <a:custGeom>
              <a:avLst/>
              <a:gdLst>
                <a:gd name="T0" fmla="*/ 269 w 269"/>
                <a:gd name="T1" fmla="*/ 119 h 259"/>
                <a:gd name="T2" fmla="*/ 269 w 269"/>
                <a:gd name="T3" fmla="*/ 119 h 259"/>
                <a:gd name="T4" fmla="*/ 100 w 269"/>
                <a:gd name="T5" fmla="*/ 0 h 259"/>
                <a:gd name="T6" fmla="*/ 0 w 269"/>
                <a:gd name="T7" fmla="*/ 151 h 259"/>
                <a:gd name="T8" fmla="*/ 177 w 269"/>
                <a:gd name="T9" fmla="*/ 259 h 259"/>
                <a:gd name="T10" fmla="*/ 269 w 269"/>
                <a:gd name="T11" fmla="*/ 119 h 259"/>
              </a:gdLst>
              <a:ahLst/>
              <a:cxnLst>
                <a:cxn ang="0">
                  <a:pos x="T0" y="T1"/>
                </a:cxn>
                <a:cxn ang="0">
                  <a:pos x="T2" y="T3"/>
                </a:cxn>
                <a:cxn ang="0">
                  <a:pos x="T4" y="T5"/>
                </a:cxn>
                <a:cxn ang="0">
                  <a:pos x="T6" y="T7"/>
                </a:cxn>
                <a:cxn ang="0">
                  <a:pos x="T8" y="T9"/>
                </a:cxn>
                <a:cxn ang="0">
                  <a:pos x="T10" y="T11"/>
                </a:cxn>
              </a:cxnLst>
              <a:rect l="0" t="0" r="r" b="b"/>
              <a:pathLst>
                <a:path w="269" h="259">
                  <a:moveTo>
                    <a:pt x="269" y="119"/>
                  </a:moveTo>
                  <a:lnTo>
                    <a:pt x="269" y="119"/>
                  </a:lnTo>
                  <a:lnTo>
                    <a:pt x="100" y="0"/>
                  </a:lnTo>
                  <a:cubicBezTo>
                    <a:pt x="65" y="49"/>
                    <a:pt x="32" y="100"/>
                    <a:pt x="0" y="151"/>
                  </a:cubicBezTo>
                  <a:lnTo>
                    <a:pt x="177" y="259"/>
                  </a:lnTo>
                  <a:cubicBezTo>
                    <a:pt x="207" y="212"/>
                    <a:pt x="237" y="165"/>
                    <a:pt x="269" y="119"/>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81" name="Freeform 220">
              <a:extLst>
                <a:ext uri="{FF2B5EF4-FFF2-40B4-BE49-F238E27FC236}">
                  <a16:creationId xmlns:a16="http://schemas.microsoft.com/office/drawing/2014/main" id="{17DE3BE6-6CEB-3297-4CBB-B605CC342A94}"/>
                </a:ext>
              </a:extLst>
            </p:cNvPr>
            <p:cNvSpPr>
              <a:spLocks/>
            </p:cNvSpPr>
            <p:nvPr/>
          </p:nvSpPr>
          <p:spPr bwMode="auto">
            <a:xfrm>
              <a:off x="2517751" y="2371705"/>
              <a:ext cx="393478" cy="386192"/>
            </a:xfrm>
            <a:custGeom>
              <a:avLst/>
              <a:gdLst>
                <a:gd name="T0" fmla="*/ 270 w 270"/>
                <a:gd name="T1" fmla="*/ 130 h 264"/>
                <a:gd name="T2" fmla="*/ 270 w 270"/>
                <a:gd name="T3" fmla="*/ 130 h 264"/>
                <a:gd name="T4" fmla="*/ 109 w 270"/>
                <a:gd name="T5" fmla="*/ 0 h 264"/>
                <a:gd name="T6" fmla="*/ 0 w 270"/>
                <a:gd name="T7" fmla="*/ 145 h 264"/>
                <a:gd name="T8" fmla="*/ 169 w 270"/>
                <a:gd name="T9" fmla="*/ 264 h 264"/>
                <a:gd name="T10" fmla="*/ 270 w 270"/>
                <a:gd name="T11" fmla="*/ 130 h 264"/>
              </a:gdLst>
              <a:ahLst/>
              <a:cxnLst>
                <a:cxn ang="0">
                  <a:pos x="T0" y="T1"/>
                </a:cxn>
                <a:cxn ang="0">
                  <a:pos x="T2" y="T3"/>
                </a:cxn>
                <a:cxn ang="0">
                  <a:pos x="T4" y="T5"/>
                </a:cxn>
                <a:cxn ang="0">
                  <a:pos x="T6" y="T7"/>
                </a:cxn>
                <a:cxn ang="0">
                  <a:pos x="T8" y="T9"/>
                </a:cxn>
                <a:cxn ang="0">
                  <a:pos x="T10" y="T11"/>
                </a:cxn>
              </a:cxnLst>
              <a:rect l="0" t="0" r="r" b="b"/>
              <a:pathLst>
                <a:path w="270" h="264">
                  <a:moveTo>
                    <a:pt x="270" y="130"/>
                  </a:moveTo>
                  <a:lnTo>
                    <a:pt x="270" y="130"/>
                  </a:lnTo>
                  <a:lnTo>
                    <a:pt x="109" y="0"/>
                  </a:lnTo>
                  <a:cubicBezTo>
                    <a:pt x="71" y="48"/>
                    <a:pt x="34" y="96"/>
                    <a:pt x="0" y="145"/>
                  </a:cubicBezTo>
                  <a:lnTo>
                    <a:pt x="169" y="264"/>
                  </a:lnTo>
                  <a:cubicBezTo>
                    <a:pt x="202" y="219"/>
                    <a:pt x="235" y="174"/>
                    <a:pt x="270" y="13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82" name="Freeform 218">
              <a:extLst>
                <a:ext uri="{FF2B5EF4-FFF2-40B4-BE49-F238E27FC236}">
                  <a16:creationId xmlns:a16="http://schemas.microsoft.com/office/drawing/2014/main" id="{93663660-C2A5-1F09-B77D-1EAC9AE5ED79}"/>
                </a:ext>
              </a:extLst>
            </p:cNvPr>
            <p:cNvSpPr>
              <a:spLocks/>
            </p:cNvSpPr>
            <p:nvPr/>
          </p:nvSpPr>
          <p:spPr bwMode="auto">
            <a:xfrm>
              <a:off x="2678057" y="2172537"/>
              <a:ext cx="393478" cy="391050"/>
            </a:xfrm>
            <a:custGeom>
              <a:avLst/>
              <a:gdLst>
                <a:gd name="T0" fmla="*/ 270 w 270"/>
                <a:gd name="T1" fmla="*/ 141 h 266"/>
                <a:gd name="T2" fmla="*/ 270 w 270"/>
                <a:gd name="T3" fmla="*/ 141 h 266"/>
                <a:gd name="T4" fmla="*/ 117 w 270"/>
                <a:gd name="T5" fmla="*/ 0 h 266"/>
                <a:gd name="T6" fmla="*/ 0 w 270"/>
                <a:gd name="T7" fmla="*/ 136 h 266"/>
                <a:gd name="T8" fmla="*/ 161 w 270"/>
                <a:gd name="T9" fmla="*/ 266 h 266"/>
                <a:gd name="T10" fmla="*/ 270 w 270"/>
                <a:gd name="T11" fmla="*/ 141 h 266"/>
              </a:gdLst>
              <a:ahLst/>
              <a:cxnLst>
                <a:cxn ang="0">
                  <a:pos x="T0" y="T1"/>
                </a:cxn>
                <a:cxn ang="0">
                  <a:pos x="T2" y="T3"/>
                </a:cxn>
                <a:cxn ang="0">
                  <a:pos x="T4" y="T5"/>
                </a:cxn>
                <a:cxn ang="0">
                  <a:pos x="T6" y="T7"/>
                </a:cxn>
                <a:cxn ang="0">
                  <a:pos x="T8" y="T9"/>
                </a:cxn>
                <a:cxn ang="0">
                  <a:pos x="T10" y="T11"/>
                </a:cxn>
              </a:cxnLst>
              <a:rect l="0" t="0" r="r" b="b"/>
              <a:pathLst>
                <a:path w="270" h="266">
                  <a:moveTo>
                    <a:pt x="270" y="141"/>
                  </a:moveTo>
                  <a:lnTo>
                    <a:pt x="270" y="141"/>
                  </a:lnTo>
                  <a:lnTo>
                    <a:pt x="117" y="0"/>
                  </a:lnTo>
                  <a:cubicBezTo>
                    <a:pt x="76" y="45"/>
                    <a:pt x="37" y="90"/>
                    <a:pt x="0" y="136"/>
                  </a:cubicBezTo>
                  <a:lnTo>
                    <a:pt x="161" y="266"/>
                  </a:lnTo>
                  <a:cubicBezTo>
                    <a:pt x="196" y="223"/>
                    <a:pt x="232" y="181"/>
                    <a:pt x="270" y="141"/>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83" name="Freeform 222">
              <a:extLst>
                <a:ext uri="{FF2B5EF4-FFF2-40B4-BE49-F238E27FC236}">
                  <a16:creationId xmlns:a16="http://schemas.microsoft.com/office/drawing/2014/main" id="{57F9391A-FC9C-FE99-0117-A874FC213F94}"/>
                </a:ext>
              </a:extLst>
            </p:cNvPr>
            <p:cNvSpPr>
              <a:spLocks/>
            </p:cNvSpPr>
            <p:nvPr/>
          </p:nvSpPr>
          <p:spPr bwMode="auto">
            <a:xfrm>
              <a:off x="2848078" y="1987943"/>
              <a:ext cx="388620" cy="391050"/>
            </a:xfrm>
            <a:custGeom>
              <a:avLst/>
              <a:gdLst>
                <a:gd name="T0" fmla="*/ 267 w 267"/>
                <a:gd name="T1" fmla="*/ 150 h 267"/>
                <a:gd name="T2" fmla="*/ 267 w 267"/>
                <a:gd name="T3" fmla="*/ 150 h 267"/>
                <a:gd name="T4" fmla="*/ 124 w 267"/>
                <a:gd name="T5" fmla="*/ 0 h 267"/>
                <a:gd name="T6" fmla="*/ 83 w 267"/>
                <a:gd name="T7" fmla="*/ 40 h 267"/>
                <a:gd name="T8" fmla="*/ 0 w 267"/>
                <a:gd name="T9" fmla="*/ 126 h 267"/>
                <a:gd name="T10" fmla="*/ 153 w 267"/>
                <a:gd name="T11" fmla="*/ 267 h 267"/>
                <a:gd name="T12" fmla="*/ 267 w 267"/>
                <a:gd name="T13" fmla="*/ 150 h 267"/>
              </a:gdLst>
              <a:ahLst/>
              <a:cxnLst>
                <a:cxn ang="0">
                  <a:pos x="T0" y="T1"/>
                </a:cxn>
                <a:cxn ang="0">
                  <a:pos x="T2" y="T3"/>
                </a:cxn>
                <a:cxn ang="0">
                  <a:pos x="T4" y="T5"/>
                </a:cxn>
                <a:cxn ang="0">
                  <a:pos x="T6" y="T7"/>
                </a:cxn>
                <a:cxn ang="0">
                  <a:pos x="T8" y="T9"/>
                </a:cxn>
                <a:cxn ang="0">
                  <a:pos x="T10" y="T11"/>
                </a:cxn>
                <a:cxn ang="0">
                  <a:pos x="T12" y="T13"/>
                </a:cxn>
              </a:cxnLst>
              <a:rect l="0" t="0" r="r" b="b"/>
              <a:pathLst>
                <a:path w="267" h="267">
                  <a:moveTo>
                    <a:pt x="267" y="150"/>
                  </a:moveTo>
                  <a:lnTo>
                    <a:pt x="267" y="150"/>
                  </a:lnTo>
                  <a:lnTo>
                    <a:pt x="124" y="0"/>
                  </a:lnTo>
                  <a:cubicBezTo>
                    <a:pt x="110" y="13"/>
                    <a:pt x="96" y="27"/>
                    <a:pt x="83" y="40"/>
                  </a:cubicBezTo>
                  <a:cubicBezTo>
                    <a:pt x="55" y="68"/>
                    <a:pt x="27" y="97"/>
                    <a:pt x="0" y="126"/>
                  </a:cubicBezTo>
                  <a:lnTo>
                    <a:pt x="153" y="267"/>
                  </a:lnTo>
                  <a:cubicBezTo>
                    <a:pt x="190" y="226"/>
                    <a:pt x="228" y="187"/>
                    <a:pt x="267" y="15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84" name="Freeform 226">
              <a:extLst>
                <a:ext uri="{FF2B5EF4-FFF2-40B4-BE49-F238E27FC236}">
                  <a16:creationId xmlns:a16="http://schemas.microsoft.com/office/drawing/2014/main" id="{8B3CF074-DC41-7D7B-83E5-8428B06C4680}"/>
                </a:ext>
              </a:extLst>
            </p:cNvPr>
            <p:cNvSpPr>
              <a:spLocks/>
            </p:cNvSpPr>
            <p:nvPr/>
          </p:nvSpPr>
          <p:spPr bwMode="auto">
            <a:xfrm>
              <a:off x="3027815" y="1820351"/>
              <a:ext cx="383762" cy="388620"/>
            </a:xfrm>
            <a:custGeom>
              <a:avLst/>
              <a:gdLst>
                <a:gd name="T0" fmla="*/ 262 w 262"/>
                <a:gd name="T1" fmla="*/ 158 h 266"/>
                <a:gd name="T2" fmla="*/ 262 w 262"/>
                <a:gd name="T3" fmla="*/ 158 h 266"/>
                <a:gd name="T4" fmla="*/ 128 w 262"/>
                <a:gd name="T5" fmla="*/ 0 h 266"/>
                <a:gd name="T6" fmla="*/ 0 w 262"/>
                <a:gd name="T7" fmla="*/ 116 h 266"/>
                <a:gd name="T8" fmla="*/ 143 w 262"/>
                <a:gd name="T9" fmla="*/ 266 h 266"/>
                <a:gd name="T10" fmla="*/ 262 w 262"/>
                <a:gd name="T11" fmla="*/ 158 h 266"/>
              </a:gdLst>
              <a:ahLst/>
              <a:cxnLst>
                <a:cxn ang="0">
                  <a:pos x="T0" y="T1"/>
                </a:cxn>
                <a:cxn ang="0">
                  <a:pos x="T2" y="T3"/>
                </a:cxn>
                <a:cxn ang="0">
                  <a:pos x="T4" y="T5"/>
                </a:cxn>
                <a:cxn ang="0">
                  <a:pos x="T6" y="T7"/>
                </a:cxn>
                <a:cxn ang="0">
                  <a:pos x="T8" y="T9"/>
                </a:cxn>
                <a:cxn ang="0">
                  <a:pos x="T10" y="T11"/>
                </a:cxn>
              </a:cxnLst>
              <a:rect l="0" t="0" r="r" b="b"/>
              <a:pathLst>
                <a:path w="262" h="266">
                  <a:moveTo>
                    <a:pt x="262" y="158"/>
                  </a:moveTo>
                  <a:lnTo>
                    <a:pt x="262" y="158"/>
                  </a:lnTo>
                  <a:lnTo>
                    <a:pt x="128" y="0"/>
                  </a:lnTo>
                  <a:cubicBezTo>
                    <a:pt x="84" y="37"/>
                    <a:pt x="41" y="76"/>
                    <a:pt x="0" y="116"/>
                  </a:cubicBezTo>
                  <a:lnTo>
                    <a:pt x="143" y="266"/>
                  </a:lnTo>
                  <a:cubicBezTo>
                    <a:pt x="182" y="229"/>
                    <a:pt x="221" y="193"/>
                    <a:pt x="262" y="15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grpSp>
      <p:grpSp>
        <p:nvGrpSpPr>
          <p:cNvPr id="17" name="Gruppieren 16">
            <a:extLst>
              <a:ext uri="{FF2B5EF4-FFF2-40B4-BE49-F238E27FC236}">
                <a16:creationId xmlns:a16="http://schemas.microsoft.com/office/drawing/2014/main" id="{36D1FFD5-E724-3B31-807C-291B71A5D863}"/>
              </a:ext>
            </a:extLst>
          </p:cNvPr>
          <p:cNvGrpSpPr/>
          <p:nvPr/>
        </p:nvGrpSpPr>
        <p:grpSpPr>
          <a:xfrm>
            <a:off x="11498983" y="5373098"/>
            <a:ext cx="97200" cy="1138241"/>
            <a:chOff x="11498983" y="5373098"/>
            <a:chExt cx="97200" cy="1138241"/>
          </a:xfrm>
          <a:noFill/>
        </p:grpSpPr>
        <p:sp>
          <p:nvSpPr>
            <p:cNvPr id="18" name="Ellipse 17">
              <a:extLst>
                <a:ext uri="{FF2B5EF4-FFF2-40B4-BE49-F238E27FC236}">
                  <a16:creationId xmlns:a16="http://schemas.microsoft.com/office/drawing/2014/main" id="{70CB206D-DBCC-89AD-765B-0849AAE45146}"/>
                </a:ext>
              </a:extLst>
            </p:cNvPr>
            <p:cNvSpPr>
              <a:spLocks noChangeAspect="1"/>
            </p:cNvSpPr>
            <p:nvPr/>
          </p:nvSpPr>
          <p:spPr>
            <a:xfrm>
              <a:off x="11498983" y="6414139"/>
              <a:ext cx="97200" cy="972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9" name="Ellipse 18">
              <a:extLst>
                <a:ext uri="{FF2B5EF4-FFF2-40B4-BE49-F238E27FC236}">
                  <a16:creationId xmlns:a16="http://schemas.microsoft.com/office/drawing/2014/main" id="{3693DF9C-B31D-F832-7C1D-FF8F0C29A6B3}"/>
                </a:ext>
              </a:extLst>
            </p:cNvPr>
            <p:cNvSpPr>
              <a:spLocks noChangeAspect="1"/>
            </p:cNvSpPr>
            <p:nvPr/>
          </p:nvSpPr>
          <p:spPr>
            <a:xfrm>
              <a:off x="11498983" y="5997722"/>
              <a:ext cx="97200" cy="972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0" name="Ellipse 19">
              <a:extLst>
                <a:ext uri="{FF2B5EF4-FFF2-40B4-BE49-F238E27FC236}">
                  <a16:creationId xmlns:a16="http://schemas.microsoft.com/office/drawing/2014/main" id="{318672C2-9F0C-6F6C-946E-2E8CF7C736EB}"/>
                </a:ext>
              </a:extLst>
            </p:cNvPr>
            <p:cNvSpPr>
              <a:spLocks noChangeAspect="1"/>
            </p:cNvSpPr>
            <p:nvPr/>
          </p:nvSpPr>
          <p:spPr>
            <a:xfrm>
              <a:off x="11498983" y="5789514"/>
              <a:ext cx="97200" cy="972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1" name="Ellipse 20">
              <a:extLst>
                <a:ext uri="{FF2B5EF4-FFF2-40B4-BE49-F238E27FC236}">
                  <a16:creationId xmlns:a16="http://schemas.microsoft.com/office/drawing/2014/main" id="{5D47069B-B43A-824F-7539-B410F7DFD1FC}"/>
                </a:ext>
              </a:extLst>
            </p:cNvPr>
            <p:cNvSpPr>
              <a:spLocks noChangeAspect="1"/>
            </p:cNvSpPr>
            <p:nvPr/>
          </p:nvSpPr>
          <p:spPr>
            <a:xfrm>
              <a:off x="11498983" y="6205930"/>
              <a:ext cx="97200" cy="972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2" name="Ellipse 21">
              <a:extLst>
                <a:ext uri="{FF2B5EF4-FFF2-40B4-BE49-F238E27FC236}">
                  <a16:creationId xmlns:a16="http://schemas.microsoft.com/office/drawing/2014/main" id="{3FF476DE-B881-2E1E-520C-00D7722DEF24}"/>
                </a:ext>
              </a:extLst>
            </p:cNvPr>
            <p:cNvSpPr>
              <a:spLocks noChangeAspect="1"/>
            </p:cNvSpPr>
            <p:nvPr/>
          </p:nvSpPr>
          <p:spPr>
            <a:xfrm>
              <a:off x="11498983" y="5373098"/>
              <a:ext cx="97200" cy="972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3" name="Ellipse 22">
              <a:extLst>
                <a:ext uri="{FF2B5EF4-FFF2-40B4-BE49-F238E27FC236}">
                  <a16:creationId xmlns:a16="http://schemas.microsoft.com/office/drawing/2014/main" id="{D42A5DB5-EF7A-B499-ABC1-72A6B8A0EBA7}"/>
                </a:ext>
              </a:extLst>
            </p:cNvPr>
            <p:cNvSpPr>
              <a:spLocks noChangeAspect="1"/>
            </p:cNvSpPr>
            <p:nvPr/>
          </p:nvSpPr>
          <p:spPr>
            <a:xfrm>
              <a:off x="11498983" y="5581306"/>
              <a:ext cx="97200" cy="972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sp>
        <p:nvSpPr>
          <p:cNvPr id="4" name="Foliennummernplatzhalter 3">
            <a:extLst>
              <a:ext uri="{FF2B5EF4-FFF2-40B4-BE49-F238E27FC236}">
                <a16:creationId xmlns:a16="http://schemas.microsoft.com/office/drawing/2014/main" id="{D1517083-C6C7-0B17-FFAA-0E977E6419E1}"/>
              </a:ext>
            </a:extLst>
          </p:cNvPr>
          <p:cNvSpPr>
            <a:spLocks noGrp="1"/>
          </p:cNvSpPr>
          <p:nvPr>
            <p:ph type="sldNum" sz="quarter" idx="12"/>
          </p:nvPr>
        </p:nvSpPr>
        <p:spPr/>
        <p:txBody>
          <a:bodyPr/>
          <a:lstStyle/>
          <a:p>
            <a:fld id="{442AD375-037F-43D0-B059-5172DA06796A}" type="slidenum">
              <a:rPr lang="de-CH" smtClean="0"/>
              <a:t>25</a:t>
            </a:fld>
            <a:endParaRPr lang="de-CH"/>
          </a:p>
        </p:txBody>
      </p:sp>
    </p:spTree>
    <p:extLst>
      <p:ext uri="{BB962C8B-B14F-4D97-AF65-F5344CB8AC3E}">
        <p14:creationId xmlns:p14="http://schemas.microsoft.com/office/powerpoint/2010/main" val="2803892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de-CH" dirty="0"/>
              <a:t>Fraktion Die Mitte. EVP</a:t>
            </a:r>
          </a:p>
          <a:p>
            <a:r>
              <a:rPr lang="de-CH" dirty="0">
                <a:solidFill>
                  <a:schemeClr val="bg1"/>
                </a:solidFill>
              </a:rPr>
              <a:t>31 Mitglieder im Nationalrat</a:t>
            </a:r>
          </a:p>
        </p:txBody>
      </p:sp>
      <p:sp>
        <p:nvSpPr>
          <p:cNvPr id="3" name="Datumsplatzhalter 2"/>
          <p:cNvSpPr>
            <a:spLocks noGrp="1"/>
          </p:cNvSpPr>
          <p:nvPr>
            <p:ph type="dt" sz="half" idx="10"/>
          </p:nvPr>
        </p:nvSpPr>
        <p:spPr/>
        <p:txBody>
          <a:bodyPr/>
          <a:lstStyle/>
          <a:p>
            <a:r>
              <a:rPr lang="de-CH"/>
              <a:t>Stand Dezember 2024</a:t>
            </a:r>
            <a:endParaRPr lang="de-CH" dirty="0"/>
          </a:p>
        </p:txBody>
      </p:sp>
      <p:grpSp>
        <p:nvGrpSpPr>
          <p:cNvPr id="11" name="Gruppieren 10">
            <a:extLst>
              <a:ext uri="{FF2B5EF4-FFF2-40B4-BE49-F238E27FC236}">
                <a16:creationId xmlns:a16="http://schemas.microsoft.com/office/drawing/2014/main" id="{DE37AA79-62CC-4304-48AE-637B4A506181}"/>
              </a:ext>
            </a:extLst>
          </p:cNvPr>
          <p:cNvGrpSpPr/>
          <p:nvPr/>
        </p:nvGrpSpPr>
        <p:grpSpPr>
          <a:xfrm>
            <a:off x="2243289" y="722498"/>
            <a:ext cx="7716536" cy="5778296"/>
            <a:chOff x="2243289" y="722498"/>
            <a:chExt cx="7716536" cy="5778296"/>
          </a:xfrm>
        </p:grpSpPr>
        <p:sp>
          <p:nvSpPr>
            <p:cNvPr id="12" name="Freeform 95">
              <a:extLst>
                <a:ext uri="{FF2B5EF4-FFF2-40B4-BE49-F238E27FC236}">
                  <a16:creationId xmlns:a16="http://schemas.microsoft.com/office/drawing/2014/main" id="{DE12579E-A10B-0A61-94BC-2E3A304443C2}"/>
                </a:ext>
              </a:extLst>
            </p:cNvPr>
            <p:cNvSpPr>
              <a:spLocks/>
            </p:cNvSpPr>
            <p:nvPr/>
          </p:nvSpPr>
          <p:spPr bwMode="auto">
            <a:xfrm>
              <a:off x="6457386" y="729785"/>
              <a:ext cx="274464" cy="325469"/>
            </a:xfrm>
            <a:custGeom>
              <a:avLst/>
              <a:gdLst>
                <a:gd name="T0" fmla="*/ 0 w 188"/>
                <a:gd name="T1" fmla="*/ 205 h 221"/>
                <a:gd name="T2" fmla="*/ 0 w 188"/>
                <a:gd name="T3" fmla="*/ 205 h 221"/>
                <a:gd name="T4" fmla="*/ 14 w 188"/>
                <a:gd name="T5" fmla="*/ 0 h 221"/>
                <a:gd name="T6" fmla="*/ 188 w 188"/>
                <a:gd name="T7" fmla="*/ 17 h 221"/>
                <a:gd name="T8" fmla="*/ 161 w 188"/>
                <a:gd name="T9" fmla="*/ 221 h 221"/>
                <a:gd name="T10" fmla="*/ 0 w 188"/>
                <a:gd name="T11" fmla="*/ 205 h 221"/>
              </a:gdLst>
              <a:ahLst/>
              <a:cxnLst>
                <a:cxn ang="0">
                  <a:pos x="T0" y="T1"/>
                </a:cxn>
                <a:cxn ang="0">
                  <a:pos x="T2" y="T3"/>
                </a:cxn>
                <a:cxn ang="0">
                  <a:pos x="T4" y="T5"/>
                </a:cxn>
                <a:cxn ang="0">
                  <a:pos x="T6" y="T7"/>
                </a:cxn>
                <a:cxn ang="0">
                  <a:pos x="T8" y="T9"/>
                </a:cxn>
                <a:cxn ang="0">
                  <a:pos x="T10" y="T11"/>
                </a:cxn>
              </a:cxnLst>
              <a:rect l="0" t="0" r="r" b="b"/>
              <a:pathLst>
                <a:path w="188" h="221">
                  <a:moveTo>
                    <a:pt x="0" y="205"/>
                  </a:moveTo>
                  <a:lnTo>
                    <a:pt x="0" y="205"/>
                  </a:lnTo>
                  <a:lnTo>
                    <a:pt x="14" y="0"/>
                  </a:lnTo>
                  <a:cubicBezTo>
                    <a:pt x="72" y="4"/>
                    <a:pt x="130" y="9"/>
                    <a:pt x="188" y="17"/>
                  </a:cubicBezTo>
                  <a:lnTo>
                    <a:pt x="161" y="221"/>
                  </a:lnTo>
                  <a:cubicBezTo>
                    <a:pt x="108" y="214"/>
                    <a:pt x="54" y="209"/>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 name="Freeform 97">
              <a:extLst>
                <a:ext uri="{FF2B5EF4-FFF2-40B4-BE49-F238E27FC236}">
                  <a16:creationId xmlns:a16="http://schemas.microsoft.com/office/drawing/2014/main" id="{5D08E8AE-AD62-BB85-B7EC-40243EA7C4EE}"/>
                </a:ext>
              </a:extLst>
            </p:cNvPr>
            <p:cNvSpPr>
              <a:spLocks/>
            </p:cNvSpPr>
            <p:nvPr/>
          </p:nvSpPr>
          <p:spPr bwMode="auto">
            <a:xfrm>
              <a:off x="6931017" y="797794"/>
              <a:ext cx="315754" cy="349758"/>
            </a:xfrm>
            <a:custGeom>
              <a:avLst/>
              <a:gdLst>
                <a:gd name="T0" fmla="*/ 0 w 217"/>
                <a:gd name="T1" fmla="*/ 202 h 240"/>
                <a:gd name="T2" fmla="*/ 0 w 217"/>
                <a:gd name="T3" fmla="*/ 202 h 240"/>
                <a:gd name="T4" fmla="*/ 40 w 217"/>
                <a:gd name="T5" fmla="*/ 0 h 240"/>
                <a:gd name="T6" fmla="*/ 217 w 217"/>
                <a:gd name="T7" fmla="*/ 40 h 240"/>
                <a:gd name="T8" fmla="*/ 164 w 217"/>
                <a:gd name="T9" fmla="*/ 240 h 240"/>
                <a:gd name="T10" fmla="*/ 0 w 217"/>
                <a:gd name="T11" fmla="*/ 202 h 240"/>
              </a:gdLst>
              <a:ahLst/>
              <a:cxnLst>
                <a:cxn ang="0">
                  <a:pos x="T0" y="T1"/>
                </a:cxn>
                <a:cxn ang="0">
                  <a:pos x="T2" y="T3"/>
                </a:cxn>
                <a:cxn ang="0">
                  <a:pos x="T4" y="T5"/>
                </a:cxn>
                <a:cxn ang="0">
                  <a:pos x="T6" y="T7"/>
                </a:cxn>
                <a:cxn ang="0">
                  <a:pos x="T8" y="T9"/>
                </a:cxn>
                <a:cxn ang="0">
                  <a:pos x="T10" y="T11"/>
                </a:cxn>
              </a:cxnLst>
              <a:rect l="0" t="0" r="r" b="b"/>
              <a:pathLst>
                <a:path w="217" h="240">
                  <a:moveTo>
                    <a:pt x="0" y="202"/>
                  </a:moveTo>
                  <a:lnTo>
                    <a:pt x="0" y="202"/>
                  </a:lnTo>
                  <a:lnTo>
                    <a:pt x="40" y="0"/>
                  </a:lnTo>
                  <a:cubicBezTo>
                    <a:pt x="99" y="12"/>
                    <a:pt x="158" y="25"/>
                    <a:pt x="217" y="40"/>
                  </a:cubicBezTo>
                  <a:lnTo>
                    <a:pt x="164" y="240"/>
                  </a:lnTo>
                  <a:cubicBezTo>
                    <a:pt x="110" y="226"/>
                    <a:pt x="56" y="213"/>
                    <a:pt x="0" y="2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 name="Freeform 99">
              <a:extLst>
                <a:ext uri="{FF2B5EF4-FFF2-40B4-BE49-F238E27FC236}">
                  <a16:creationId xmlns:a16="http://schemas.microsoft.com/office/drawing/2014/main" id="{5D1F1DD6-01D8-878B-3AF7-18014BAD7D15}"/>
                </a:ext>
              </a:extLst>
            </p:cNvPr>
            <p:cNvSpPr>
              <a:spLocks/>
            </p:cNvSpPr>
            <p:nvPr/>
          </p:nvSpPr>
          <p:spPr bwMode="auto">
            <a:xfrm>
              <a:off x="6692988" y="756502"/>
              <a:ext cx="296323" cy="335185"/>
            </a:xfrm>
            <a:custGeom>
              <a:avLst/>
              <a:gdLst>
                <a:gd name="T0" fmla="*/ 0 w 203"/>
                <a:gd name="T1" fmla="*/ 204 h 230"/>
                <a:gd name="T2" fmla="*/ 0 w 203"/>
                <a:gd name="T3" fmla="*/ 204 h 230"/>
                <a:gd name="T4" fmla="*/ 27 w 203"/>
                <a:gd name="T5" fmla="*/ 0 h 230"/>
                <a:gd name="T6" fmla="*/ 203 w 203"/>
                <a:gd name="T7" fmla="*/ 28 h 230"/>
                <a:gd name="T8" fmla="*/ 163 w 203"/>
                <a:gd name="T9" fmla="*/ 230 h 230"/>
                <a:gd name="T10" fmla="*/ 0 w 203"/>
                <a:gd name="T11" fmla="*/ 204 h 230"/>
              </a:gdLst>
              <a:ahLst/>
              <a:cxnLst>
                <a:cxn ang="0">
                  <a:pos x="T0" y="T1"/>
                </a:cxn>
                <a:cxn ang="0">
                  <a:pos x="T2" y="T3"/>
                </a:cxn>
                <a:cxn ang="0">
                  <a:pos x="T4" y="T5"/>
                </a:cxn>
                <a:cxn ang="0">
                  <a:pos x="T6" y="T7"/>
                </a:cxn>
                <a:cxn ang="0">
                  <a:pos x="T8" y="T9"/>
                </a:cxn>
                <a:cxn ang="0">
                  <a:pos x="T10" y="T11"/>
                </a:cxn>
              </a:cxnLst>
              <a:rect l="0" t="0" r="r" b="b"/>
              <a:pathLst>
                <a:path w="203" h="230">
                  <a:moveTo>
                    <a:pt x="0" y="204"/>
                  </a:moveTo>
                  <a:lnTo>
                    <a:pt x="0" y="204"/>
                  </a:lnTo>
                  <a:lnTo>
                    <a:pt x="27" y="0"/>
                  </a:lnTo>
                  <a:cubicBezTo>
                    <a:pt x="86" y="7"/>
                    <a:pt x="145" y="17"/>
                    <a:pt x="203" y="28"/>
                  </a:cubicBezTo>
                  <a:lnTo>
                    <a:pt x="163" y="230"/>
                  </a:lnTo>
                  <a:cubicBezTo>
                    <a:pt x="110" y="220"/>
                    <a:pt x="55" y="211"/>
                    <a:pt x="0" y="20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 name="Freeform 101">
              <a:extLst>
                <a:ext uri="{FF2B5EF4-FFF2-40B4-BE49-F238E27FC236}">
                  <a16:creationId xmlns:a16="http://schemas.microsoft.com/office/drawing/2014/main" id="{278393F1-252D-C161-9C24-C2BB322704E3}"/>
                </a:ext>
              </a:extLst>
            </p:cNvPr>
            <p:cNvSpPr>
              <a:spLocks/>
            </p:cNvSpPr>
            <p:nvPr/>
          </p:nvSpPr>
          <p:spPr bwMode="auto">
            <a:xfrm>
              <a:off x="7169047" y="856087"/>
              <a:ext cx="332757" cy="361903"/>
            </a:xfrm>
            <a:custGeom>
              <a:avLst/>
              <a:gdLst>
                <a:gd name="T0" fmla="*/ 0 w 228"/>
                <a:gd name="T1" fmla="*/ 200 h 248"/>
                <a:gd name="T2" fmla="*/ 0 w 228"/>
                <a:gd name="T3" fmla="*/ 200 h 248"/>
                <a:gd name="T4" fmla="*/ 53 w 228"/>
                <a:gd name="T5" fmla="*/ 0 h 248"/>
                <a:gd name="T6" fmla="*/ 228 w 228"/>
                <a:gd name="T7" fmla="*/ 52 h 248"/>
                <a:gd name="T8" fmla="*/ 162 w 228"/>
                <a:gd name="T9" fmla="*/ 248 h 248"/>
                <a:gd name="T10" fmla="*/ 0 w 228"/>
                <a:gd name="T11" fmla="*/ 200 h 248"/>
              </a:gdLst>
              <a:ahLst/>
              <a:cxnLst>
                <a:cxn ang="0">
                  <a:pos x="T0" y="T1"/>
                </a:cxn>
                <a:cxn ang="0">
                  <a:pos x="T2" y="T3"/>
                </a:cxn>
                <a:cxn ang="0">
                  <a:pos x="T4" y="T5"/>
                </a:cxn>
                <a:cxn ang="0">
                  <a:pos x="T6" y="T7"/>
                </a:cxn>
                <a:cxn ang="0">
                  <a:pos x="T8" y="T9"/>
                </a:cxn>
                <a:cxn ang="0">
                  <a:pos x="T10" y="T11"/>
                </a:cxn>
              </a:cxnLst>
              <a:rect l="0" t="0" r="r" b="b"/>
              <a:pathLst>
                <a:path w="228" h="248">
                  <a:moveTo>
                    <a:pt x="0" y="200"/>
                  </a:moveTo>
                  <a:lnTo>
                    <a:pt x="0" y="200"/>
                  </a:lnTo>
                  <a:lnTo>
                    <a:pt x="53" y="0"/>
                  </a:lnTo>
                  <a:cubicBezTo>
                    <a:pt x="112" y="16"/>
                    <a:pt x="170" y="33"/>
                    <a:pt x="228" y="52"/>
                  </a:cubicBezTo>
                  <a:lnTo>
                    <a:pt x="162" y="248"/>
                  </a:lnTo>
                  <a:cubicBezTo>
                    <a:pt x="109" y="231"/>
                    <a:pt x="55" y="214"/>
                    <a:pt x="0"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 name="Freeform 103">
              <a:extLst>
                <a:ext uri="{FF2B5EF4-FFF2-40B4-BE49-F238E27FC236}">
                  <a16:creationId xmlns:a16="http://schemas.microsoft.com/office/drawing/2014/main" id="{6396C9ED-9369-CA4C-927A-49F81A98E49F}"/>
                </a:ext>
              </a:extLst>
            </p:cNvPr>
            <p:cNvSpPr>
              <a:spLocks/>
            </p:cNvSpPr>
            <p:nvPr/>
          </p:nvSpPr>
          <p:spPr bwMode="auto">
            <a:xfrm>
              <a:off x="6212070" y="722498"/>
              <a:ext cx="264748" cy="308468"/>
            </a:xfrm>
            <a:custGeom>
              <a:avLst/>
              <a:gdLst>
                <a:gd name="T0" fmla="*/ 0 w 183"/>
                <a:gd name="T1" fmla="*/ 205 h 210"/>
                <a:gd name="T2" fmla="*/ 0 w 183"/>
                <a:gd name="T3" fmla="*/ 205 h 210"/>
                <a:gd name="T4" fmla="*/ 0 w 183"/>
                <a:gd name="T5" fmla="*/ 205 h 210"/>
                <a:gd name="T6" fmla="*/ 0 w 183"/>
                <a:gd name="T7" fmla="*/ 0 h 210"/>
                <a:gd name="T8" fmla="*/ 183 w 183"/>
                <a:gd name="T9" fmla="*/ 5 h 210"/>
                <a:gd name="T10" fmla="*/ 169 w 183"/>
                <a:gd name="T11" fmla="*/ 210 h 210"/>
                <a:gd name="T12" fmla="*/ 0 w 183"/>
                <a:gd name="T13" fmla="*/ 205 h 210"/>
              </a:gdLst>
              <a:ahLst/>
              <a:cxnLst>
                <a:cxn ang="0">
                  <a:pos x="T0" y="T1"/>
                </a:cxn>
                <a:cxn ang="0">
                  <a:pos x="T2" y="T3"/>
                </a:cxn>
                <a:cxn ang="0">
                  <a:pos x="T4" y="T5"/>
                </a:cxn>
                <a:cxn ang="0">
                  <a:pos x="T6" y="T7"/>
                </a:cxn>
                <a:cxn ang="0">
                  <a:pos x="T8" y="T9"/>
                </a:cxn>
                <a:cxn ang="0">
                  <a:pos x="T10" y="T11"/>
                </a:cxn>
                <a:cxn ang="0">
                  <a:pos x="T12" y="T13"/>
                </a:cxn>
              </a:cxnLst>
              <a:rect l="0" t="0" r="r" b="b"/>
              <a:pathLst>
                <a:path w="183" h="210">
                  <a:moveTo>
                    <a:pt x="0" y="205"/>
                  </a:moveTo>
                  <a:lnTo>
                    <a:pt x="0" y="205"/>
                  </a:lnTo>
                  <a:lnTo>
                    <a:pt x="0" y="205"/>
                  </a:lnTo>
                  <a:lnTo>
                    <a:pt x="0" y="0"/>
                  </a:lnTo>
                  <a:cubicBezTo>
                    <a:pt x="62" y="0"/>
                    <a:pt x="122" y="1"/>
                    <a:pt x="183" y="5"/>
                  </a:cubicBezTo>
                  <a:lnTo>
                    <a:pt x="169" y="210"/>
                  </a:lnTo>
                  <a:cubicBezTo>
                    <a:pt x="113" y="207"/>
                    <a:pt x="57" y="205"/>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 name="Freeform 105">
              <a:extLst>
                <a:ext uri="{FF2B5EF4-FFF2-40B4-BE49-F238E27FC236}">
                  <a16:creationId xmlns:a16="http://schemas.microsoft.com/office/drawing/2014/main" id="{9B2789F6-3950-4DAC-4C71-FD46D18E483C}"/>
                </a:ext>
              </a:extLst>
            </p:cNvPr>
            <p:cNvSpPr>
              <a:spLocks/>
            </p:cNvSpPr>
            <p:nvPr/>
          </p:nvSpPr>
          <p:spPr bwMode="auto">
            <a:xfrm>
              <a:off x="7856418" y="1132979"/>
              <a:ext cx="359473" cy="383762"/>
            </a:xfrm>
            <a:custGeom>
              <a:avLst/>
              <a:gdLst>
                <a:gd name="T0" fmla="*/ 0 w 247"/>
                <a:gd name="T1" fmla="*/ 186 h 262"/>
                <a:gd name="T2" fmla="*/ 0 w 247"/>
                <a:gd name="T3" fmla="*/ 186 h 262"/>
                <a:gd name="T4" fmla="*/ 91 w 247"/>
                <a:gd name="T5" fmla="*/ 0 h 262"/>
                <a:gd name="T6" fmla="*/ 247 w 247"/>
                <a:gd name="T7" fmla="*/ 82 h 262"/>
                <a:gd name="T8" fmla="*/ 145 w 247"/>
                <a:gd name="T9" fmla="*/ 262 h 262"/>
                <a:gd name="T10" fmla="*/ 0 w 247"/>
                <a:gd name="T11" fmla="*/ 186 h 262"/>
              </a:gdLst>
              <a:ahLst/>
              <a:cxnLst>
                <a:cxn ang="0">
                  <a:pos x="T0" y="T1"/>
                </a:cxn>
                <a:cxn ang="0">
                  <a:pos x="T2" y="T3"/>
                </a:cxn>
                <a:cxn ang="0">
                  <a:pos x="T4" y="T5"/>
                </a:cxn>
                <a:cxn ang="0">
                  <a:pos x="T6" y="T7"/>
                </a:cxn>
                <a:cxn ang="0">
                  <a:pos x="T8" y="T9"/>
                </a:cxn>
                <a:cxn ang="0">
                  <a:pos x="T10" y="T11"/>
                </a:cxn>
              </a:cxnLst>
              <a:rect l="0" t="0" r="r" b="b"/>
              <a:pathLst>
                <a:path w="247" h="262">
                  <a:moveTo>
                    <a:pt x="0" y="186"/>
                  </a:moveTo>
                  <a:lnTo>
                    <a:pt x="0" y="186"/>
                  </a:lnTo>
                  <a:lnTo>
                    <a:pt x="91" y="0"/>
                  </a:lnTo>
                  <a:cubicBezTo>
                    <a:pt x="144" y="26"/>
                    <a:pt x="196" y="53"/>
                    <a:pt x="247" y="82"/>
                  </a:cubicBezTo>
                  <a:lnTo>
                    <a:pt x="145" y="262"/>
                  </a:lnTo>
                  <a:cubicBezTo>
                    <a:pt x="97" y="235"/>
                    <a:pt x="49" y="210"/>
                    <a:pt x="0" y="18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 name="Freeform 107">
              <a:extLst>
                <a:ext uri="{FF2B5EF4-FFF2-40B4-BE49-F238E27FC236}">
                  <a16:creationId xmlns:a16="http://schemas.microsoft.com/office/drawing/2014/main" id="{8A9617D0-52DB-4939-A43C-44DB9D8F849E}"/>
                </a:ext>
              </a:extLst>
            </p:cNvPr>
            <p:cNvSpPr>
              <a:spLocks/>
            </p:cNvSpPr>
            <p:nvPr/>
          </p:nvSpPr>
          <p:spPr bwMode="auto">
            <a:xfrm>
              <a:off x="7404647" y="931381"/>
              <a:ext cx="344900" cy="374047"/>
            </a:xfrm>
            <a:custGeom>
              <a:avLst/>
              <a:gdLst>
                <a:gd name="T0" fmla="*/ 0 w 236"/>
                <a:gd name="T1" fmla="*/ 196 h 255"/>
                <a:gd name="T2" fmla="*/ 0 w 236"/>
                <a:gd name="T3" fmla="*/ 196 h 255"/>
                <a:gd name="T4" fmla="*/ 66 w 236"/>
                <a:gd name="T5" fmla="*/ 0 h 255"/>
                <a:gd name="T6" fmla="*/ 236 w 236"/>
                <a:gd name="T7" fmla="*/ 64 h 255"/>
                <a:gd name="T8" fmla="*/ 157 w 236"/>
                <a:gd name="T9" fmla="*/ 255 h 255"/>
                <a:gd name="T10" fmla="*/ 0 w 236"/>
                <a:gd name="T11" fmla="*/ 196 h 255"/>
              </a:gdLst>
              <a:ahLst/>
              <a:cxnLst>
                <a:cxn ang="0">
                  <a:pos x="T0" y="T1"/>
                </a:cxn>
                <a:cxn ang="0">
                  <a:pos x="T2" y="T3"/>
                </a:cxn>
                <a:cxn ang="0">
                  <a:pos x="T4" y="T5"/>
                </a:cxn>
                <a:cxn ang="0">
                  <a:pos x="T6" y="T7"/>
                </a:cxn>
                <a:cxn ang="0">
                  <a:pos x="T8" y="T9"/>
                </a:cxn>
                <a:cxn ang="0">
                  <a:pos x="T10" y="T11"/>
                </a:cxn>
              </a:cxnLst>
              <a:rect l="0" t="0" r="r" b="b"/>
              <a:pathLst>
                <a:path w="236" h="255">
                  <a:moveTo>
                    <a:pt x="0" y="196"/>
                  </a:moveTo>
                  <a:lnTo>
                    <a:pt x="0" y="196"/>
                  </a:lnTo>
                  <a:lnTo>
                    <a:pt x="66" y="0"/>
                  </a:lnTo>
                  <a:cubicBezTo>
                    <a:pt x="123" y="20"/>
                    <a:pt x="180" y="41"/>
                    <a:pt x="236" y="64"/>
                  </a:cubicBezTo>
                  <a:lnTo>
                    <a:pt x="157" y="255"/>
                  </a:lnTo>
                  <a:cubicBezTo>
                    <a:pt x="106" y="234"/>
                    <a:pt x="53" y="214"/>
                    <a:pt x="0" y="1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 name="Freeform 109">
              <a:extLst>
                <a:ext uri="{FF2B5EF4-FFF2-40B4-BE49-F238E27FC236}">
                  <a16:creationId xmlns:a16="http://schemas.microsoft.com/office/drawing/2014/main" id="{E11DEAF7-2BC7-F384-EEA1-5980EE96E665}"/>
                </a:ext>
              </a:extLst>
            </p:cNvPr>
            <p:cNvSpPr>
              <a:spLocks/>
            </p:cNvSpPr>
            <p:nvPr/>
          </p:nvSpPr>
          <p:spPr bwMode="auto">
            <a:xfrm>
              <a:off x="8449063" y="1526456"/>
              <a:ext cx="378904" cy="388620"/>
            </a:xfrm>
            <a:custGeom>
              <a:avLst/>
              <a:gdLst>
                <a:gd name="T0" fmla="*/ 0 w 261"/>
                <a:gd name="T1" fmla="*/ 166 h 267"/>
                <a:gd name="T2" fmla="*/ 0 w 261"/>
                <a:gd name="T3" fmla="*/ 166 h 267"/>
                <a:gd name="T4" fmla="*/ 124 w 261"/>
                <a:gd name="T5" fmla="*/ 0 h 267"/>
                <a:gd name="T6" fmla="*/ 261 w 261"/>
                <a:gd name="T7" fmla="*/ 109 h 267"/>
                <a:gd name="T8" fmla="*/ 127 w 261"/>
                <a:gd name="T9" fmla="*/ 267 h 267"/>
                <a:gd name="T10" fmla="*/ 0 w 261"/>
                <a:gd name="T11" fmla="*/ 166 h 267"/>
              </a:gdLst>
              <a:ahLst/>
              <a:cxnLst>
                <a:cxn ang="0">
                  <a:pos x="T0" y="T1"/>
                </a:cxn>
                <a:cxn ang="0">
                  <a:pos x="T2" y="T3"/>
                </a:cxn>
                <a:cxn ang="0">
                  <a:pos x="T4" y="T5"/>
                </a:cxn>
                <a:cxn ang="0">
                  <a:pos x="T6" y="T7"/>
                </a:cxn>
                <a:cxn ang="0">
                  <a:pos x="T8" y="T9"/>
                </a:cxn>
                <a:cxn ang="0">
                  <a:pos x="T10" y="T11"/>
                </a:cxn>
              </a:cxnLst>
              <a:rect l="0" t="0" r="r" b="b"/>
              <a:pathLst>
                <a:path w="261" h="267">
                  <a:moveTo>
                    <a:pt x="0" y="166"/>
                  </a:moveTo>
                  <a:lnTo>
                    <a:pt x="0" y="166"/>
                  </a:lnTo>
                  <a:lnTo>
                    <a:pt x="124" y="0"/>
                  </a:lnTo>
                  <a:cubicBezTo>
                    <a:pt x="170" y="34"/>
                    <a:pt x="216" y="71"/>
                    <a:pt x="261" y="109"/>
                  </a:cubicBezTo>
                  <a:lnTo>
                    <a:pt x="127" y="267"/>
                  </a:lnTo>
                  <a:cubicBezTo>
                    <a:pt x="86" y="232"/>
                    <a:pt x="44" y="198"/>
                    <a:pt x="0" y="16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0" name="Freeform 111">
              <a:extLst>
                <a:ext uri="{FF2B5EF4-FFF2-40B4-BE49-F238E27FC236}">
                  <a16:creationId xmlns:a16="http://schemas.microsoft.com/office/drawing/2014/main" id="{26F5C44B-D18B-ACA8-8EC3-D11E5DA8B292}"/>
                </a:ext>
              </a:extLst>
            </p:cNvPr>
            <p:cNvSpPr>
              <a:spLocks/>
            </p:cNvSpPr>
            <p:nvPr/>
          </p:nvSpPr>
          <p:spPr bwMode="auto">
            <a:xfrm>
              <a:off x="8067731" y="1251993"/>
              <a:ext cx="361903" cy="386192"/>
            </a:xfrm>
            <a:custGeom>
              <a:avLst/>
              <a:gdLst>
                <a:gd name="T0" fmla="*/ 0 w 249"/>
                <a:gd name="T1" fmla="*/ 180 h 264"/>
                <a:gd name="T2" fmla="*/ 0 w 249"/>
                <a:gd name="T3" fmla="*/ 180 h 264"/>
                <a:gd name="T4" fmla="*/ 102 w 249"/>
                <a:gd name="T5" fmla="*/ 0 h 264"/>
                <a:gd name="T6" fmla="*/ 249 w 249"/>
                <a:gd name="T7" fmla="*/ 90 h 264"/>
                <a:gd name="T8" fmla="*/ 135 w 249"/>
                <a:gd name="T9" fmla="*/ 264 h 264"/>
                <a:gd name="T10" fmla="*/ 0 w 249"/>
                <a:gd name="T11" fmla="*/ 180 h 264"/>
              </a:gdLst>
              <a:ahLst/>
              <a:cxnLst>
                <a:cxn ang="0">
                  <a:pos x="T0" y="T1"/>
                </a:cxn>
                <a:cxn ang="0">
                  <a:pos x="T2" y="T3"/>
                </a:cxn>
                <a:cxn ang="0">
                  <a:pos x="T4" y="T5"/>
                </a:cxn>
                <a:cxn ang="0">
                  <a:pos x="T6" y="T7"/>
                </a:cxn>
                <a:cxn ang="0">
                  <a:pos x="T8" y="T9"/>
                </a:cxn>
                <a:cxn ang="0">
                  <a:pos x="T10" y="T11"/>
                </a:cxn>
              </a:cxnLst>
              <a:rect l="0" t="0" r="r" b="b"/>
              <a:pathLst>
                <a:path w="249" h="264">
                  <a:moveTo>
                    <a:pt x="0" y="180"/>
                  </a:moveTo>
                  <a:lnTo>
                    <a:pt x="0" y="180"/>
                  </a:lnTo>
                  <a:lnTo>
                    <a:pt x="102" y="0"/>
                  </a:lnTo>
                  <a:cubicBezTo>
                    <a:pt x="152" y="29"/>
                    <a:pt x="201" y="59"/>
                    <a:pt x="249" y="90"/>
                  </a:cubicBezTo>
                  <a:lnTo>
                    <a:pt x="135" y="264"/>
                  </a:lnTo>
                  <a:cubicBezTo>
                    <a:pt x="91" y="235"/>
                    <a:pt x="46" y="207"/>
                    <a:pt x="0"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1" name="Freeform 113">
              <a:extLst>
                <a:ext uri="{FF2B5EF4-FFF2-40B4-BE49-F238E27FC236}">
                  <a16:creationId xmlns:a16="http://schemas.microsoft.com/office/drawing/2014/main" id="{DC9107EC-7C88-DB7E-3248-996A330B4EEE}"/>
                </a:ext>
              </a:extLst>
            </p:cNvPr>
            <p:cNvSpPr>
              <a:spLocks/>
            </p:cNvSpPr>
            <p:nvPr/>
          </p:nvSpPr>
          <p:spPr bwMode="auto">
            <a:xfrm>
              <a:off x="7635391" y="1023679"/>
              <a:ext cx="352188" cy="381334"/>
            </a:xfrm>
            <a:custGeom>
              <a:avLst/>
              <a:gdLst>
                <a:gd name="T0" fmla="*/ 0 w 243"/>
                <a:gd name="T1" fmla="*/ 191 h 260"/>
                <a:gd name="T2" fmla="*/ 0 w 243"/>
                <a:gd name="T3" fmla="*/ 191 h 260"/>
                <a:gd name="T4" fmla="*/ 79 w 243"/>
                <a:gd name="T5" fmla="*/ 0 h 260"/>
                <a:gd name="T6" fmla="*/ 243 w 243"/>
                <a:gd name="T7" fmla="*/ 74 h 260"/>
                <a:gd name="T8" fmla="*/ 152 w 243"/>
                <a:gd name="T9" fmla="*/ 260 h 260"/>
                <a:gd name="T10" fmla="*/ 0 w 243"/>
                <a:gd name="T11" fmla="*/ 191 h 260"/>
              </a:gdLst>
              <a:ahLst/>
              <a:cxnLst>
                <a:cxn ang="0">
                  <a:pos x="T0" y="T1"/>
                </a:cxn>
                <a:cxn ang="0">
                  <a:pos x="T2" y="T3"/>
                </a:cxn>
                <a:cxn ang="0">
                  <a:pos x="T4" y="T5"/>
                </a:cxn>
                <a:cxn ang="0">
                  <a:pos x="T6" y="T7"/>
                </a:cxn>
                <a:cxn ang="0">
                  <a:pos x="T8" y="T9"/>
                </a:cxn>
                <a:cxn ang="0">
                  <a:pos x="T10" y="T11"/>
                </a:cxn>
              </a:cxnLst>
              <a:rect l="0" t="0" r="r" b="b"/>
              <a:pathLst>
                <a:path w="243" h="260">
                  <a:moveTo>
                    <a:pt x="0" y="191"/>
                  </a:moveTo>
                  <a:lnTo>
                    <a:pt x="0" y="191"/>
                  </a:lnTo>
                  <a:lnTo>
                    <a:pt x="79" y="0"/>
                  </a:lnTo>
                  <a:cubicBezTo>
                    <a:pt x="135" y="23"/>
                    <a:pt x="189" y="47"/>
                    <a:pt x="243" y="74"/>
                  </a:cubicBezTo>
                  <a:lnTo>
                    <a:pt x="152" y="260"/>
                  </a:lnTo>
                  <a:cubicBezTo>
                    <a:pt x="103" y="236"/>
                    <a:pt x="52" y="213"/>
                    <a:pt x="0" y="19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2" name="Freeform 115">
              <a:extLst>
                <a:ext uri="{FF2B5EF4-FFF2-40B4-BE49-F238E27FC236}">
                  <a16:creationId xmlns:a16="http://schemas.microsoft.com/office/drawing/2014/main" id="{6C8F119E-7BE3-6625-E268-5BE255C64AD7}"/>
                </a:ext>
              </a:extLst>
            </p:cNvPr>
            <p:cNvSpPr>
              <a:spLocks/>
            </p:cNvSpPr>
            <p:nvPr/>
          </p:nvSpPr>
          <p:spPr bwMode="auto">
            <a:xfrm>
              <a:off x="8264469" y="1385582"/>
              <a:ext cx="364331" cy="381334"/>
            </a:xfrm>
            <a:custGeom>
              <a:avLst/>
              <a:gdLst>
                <a:gd name="T0" fmla="*/ 0 w 250"/>
                <a:gd name="T1" fmla="*/ 174 h 262"/>
                <a:gd name="T2" fmla="*/ 0 w 250"/>
                <a:gd name="T3" fmla="*/ 174 h 262"/>
                <a:gd name="T4" fmla="*/ 114 w 250"/>
                <a:gd name="T5" fmla="*/ 0 h 262"/>
                <a:gd name="T6" fmla="*/ 250 w 250"/>
                <a:gd name="T7" fmla="*/ 96 h 262"/>
                <a:gd name="T8" fmla="*/ 126 w 250"/>
                <a:gd name="T9" fmla="*/ 262 h 262"/>
                <a:gd name="T10" fmla="*/ 0 w 250"/>
                <a:gd name="T11" fmla="*/ 174 h 262"/>
              </a:gdLst>
              <a:ahLst/>
              <a:cxnLst>
                <a:cxn ang="0">
                  <a:pos x="T0" y="T1"/>
                </a:cxn>
                <a:cxn ang="0">
                  <a:pos x="T2" y="T3"/>
                </a:cxn>
                <a:cxn ang="0">
                  <a:pos x="T4" y="T5"/>
                </a:cxn>
                <a:cxn ang="0">
                  <a:pos x="T6" y="T7"/>
                </a:cxn>
                <a:cxn ang="0">
                  <a:pos x="T8" y="T9"/>
                </a:cxn>
                <a:cxn ang="0">
                  <a:pos x="T10" y="T11"/>
                </a:cxn>
              </a:cxnLst>
              <a:rect l="0" t="0" r="r" b="b"/>
              <a:pathLst>
                <a:path w="250" h="262">
                  <a:moveTo>
                    <a:pt x="0" y="174"/>
                  </a:moveTo>
                  <a:lnTo>
                    <a:pt x="0" y="174"/>
                  </a:lnTo>
                  <a:lnTo>
                    <a:pt x="114" y="0"/>
                  </a:lnTo>
                  <a:cubicBezTo>
                    <a:pt x="160" y="31"/>
                    <a:pt x="205" y="62"/>
                    <a:pt x="250" y="96"/>
                  </a:cubicBezTo>
                  <a:lnTo>
                    <a:pt x="126" y="262"/>
                  </a:lnTo>
                  <a:cubicBezTo>
                    <a:pt x="85" y="231"/>
                    <a:pt x="43" y="202"/>
                    <a:pt x="0" y="17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3" name="Freeform 409">
              <a:extLst>
                <a:ext uri="{FF2B5EF4-FFF2-40B4-BE49-F238E27FC236}">
                  <a16:creationId xmlns:a16="http://schemas.microsoft.com/office/drawing/2014/main" id="{85AFFD90-E68E-7839-EAAF-0A82B4362640}"/>
                </a:ext>
              </a:extLst>
            </p:cNvPr>
            <p:cNvSpPr>
              <a:spLocks/>
            </p:cNvSpPr>
            <p:nvPr/>
          </p:nvSpPr>
          <p:spPr bwMode="auto">
            <a:xfrm>
              <a:off x="5473692" y="729785"/>
              <a:ext cx="272034" cy="325469"/>
            </a:xfrm>
            <a:custGeom>
              <a:avLst/>
              <a:gdLst>
                <a:gd name="T0" fmla="*/ 187 w 187"/>
                <a:gd name="T1" fmla="*/ 205 h 221"/>
                <a:gd name="T2" fmla="*/ 187 w 187"/>
                <a:gd name="T3" fmla="*/ 205 h 221"/>
                <a:gd name="T4" fmla="*/ 174 w 187"/>
                <a:gd name="T5" fmla="*/ 0 h 221"/>
                <a:gd name="T6" fmla="*/ 0 w 187"/>
                <a:gd name="T7" fmla="*/ 17 h 221"/>
                <a:gd name="T8" fmla="*/ 26 w 187"/>
                <a:gd name="T9" fmla="*/ 221 h 221"/>
                <a:gd name="T10" fmla="*/ 187 w 187"/>
                <a:gd name="T11" fmla="*/ 205 h 221"/>
              </a:gdLst>
              <a:ahLst/>
              <a:cxnLst>
                <a:cxn ang="0">
                  <a:pos x="T0" y="T1"/>
                </a:cxn>
                <a:cxn ang="0">
                  <a:pos x="T2" y="T3"/>
                </a:cxn>
                <a:cxn ang="0">
                  <a:pos x="T4" y="T5"/>
                </a:cxn>
                <a:cxn ang="0">
                  <a:pos x="T6" y="T7"/>
                </a:cxn>
                <a:cxn ang="0">
                  <a:pos x="T8" y="T9"/>
                </a:cxn>
                <a:cxn ang="0">
                  <a:pos x="T10" y="T11"/>
                </a:cxn>
              </a:cxnLst>
              <a:rect l="0" t="0" r="r" b="b"/>
              <a:pathLst>
                <a:path w="187" h="221">
                  <a:moveTo>
                    <a:pt x="187" y="205"/>
                  </a:moveTo>
                  <a:lnTo>
                    <a:pt x="187" y="205"/>
                  </a:lnTo>
                  <a:lnTo>
                    <a:pt x="174" y="0"/>
                  </a:lnTo>
                  <a:cubicBezTo>
                    <a:pt x="115" y="4"/>
                    <a:pt x="57" y="9"/>
                    <a:pt x="0" y="17"/>
                  </a:cubicBezTo>
                  <a:lnTo>
                    <a:pt x="26" y="221"/>
                  </a:lnTo>
                  <a:cubicBezTo>
                    <a:pt x="79" y="214"/>
                    <a:pt x="133" y="209"/>
                    <a:pt x="187" y="20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4" name="Freeform 411">
              <a:extLst>
                <a:ext uri="{FF2B5EF4-FFF2-40B4-BE49-F238E27FC236}">
                  <a16:creationId xmlns:a16="http://schemas.microsoft.com/office/drawing/2014/main" id="{653BEDD8-EE0F-148F-3000-3C62CF9EE3E4}"/>
                </a:ext>
              </a:extLst>
            </p:cNvPr>
            <p:cNvSpPr>
              <a:spLocks/>
            </p:cNvSpPr>
            <p:nvPr/>
          </p:nvSpPr>
          <p:spPr bwMode="auto">
            <a:xfrm>
              <a:off x="4958771" y="797794"/>
              <a:ext cx="313326" cy="349758"/>
            </a:xfrm>
            <a:custGeom>
              <a:avLst/>
              <a:gdLst>
                <a:gd name="T0" fmla="*/ 216 w 216"/>
                <a:gd name="T1" fmla="*/ 202 h 240"/>
                <a:gd name="T2" fmla="*/ 216 w 216"/>
                <a:gd name="T3" fmla="*/ 202 h 240"/>
                <a:gd name="T4" fmla="*/ 176 w 216"/>
                <a:gd name="T5" fmla="*/ 0 h 240"/>
                <a:gd name="T6" fmla="*/ 0 w 216"/>
                <a:gd name="T7" fmla="*/ 40 h 240"/>
                <a:gd name="T8" fmla="*/ 52 w 216"/>
                <a:gd name="T9" fmla="*/ 240 h 240"/>
                <a:gd name="T10" fmla="*/ 216 w 216"/>
                <a:gd name="T11" fmla="*/ 202 h 240"/>
              </a:gdLst>
              <a:ahLst/>
              <a:cxnLst>
                <a:cxn ang="0">
                  <a:pos x="T0" y="T1"/>
                </a:cxn>
                <a:cxn ang="0">
                  <a:pos x="T2" y="T3"/>
                </a:cxn>
                <a:cxn ang="0">
                  <a:pos x="T4" y="T5"/>
                </a:cxn>
                <a:cxn ang="0">
                  <a:pos x="T6" y="T7"/>
                </a:cxn>
                <a:cxn ang="0">
                  <a:pos x="T8" y="T9"/>
                </a:cxn>
                <a:cxn ang="0">
                  <a:pos x="T10" y="T11"/>
                </a:cxn>
              </a:cxnLst>
              <a:rect l="0" t="0" r="r" b="b"/>
              <a:pathLst>
                <a:path w="216" h="240">
                  <a:moveTo>
                    <a:pt x="216" y="202"/>
                  </a:moveTo>
                  <a:lnTo>
                    <a:pt x="216" y="202"/>
                  </a:lnTo>
                  <a:lnTo>
                    <a:pt x="176" y="0"/>
                  </a:lnTo>
                  <a:cubicBezTo>
                    <a:pt x="117" y="12"/>
                    <a:pt x="58" y="25"/>
                    <a:pt x="0" y="40"/>
                  </a:cubicBezTo>
                  <a:lnTo>
                    <a:pt x="52" y="240"/>
                  </a:lnTo>
                  <a:cubicBezTo>
                    <a:pt x="106" y="226"/>
                    <a:pt x="161" y="213"/>
                    <a:pt x="216" y="202"/>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5" name="Freeform 413">
              <a:extLst>
                <a:ext uri="{FF2B5EF4-FFF2-40B4-BE49-F238E27FC236}">
                  <a16:creationId xmlns:a16="http://schemas.microsoft.com/office/drawing/2014/main" id="{6678FCA8-24CD-9903-8B41-9758F26907D4}"/>
                </a:ext>
              </a:extLst>
            </p:cNvPr>
            <p:cNvSpPr>
              <a:spLocks/>
            </p:cNvSpPr>
            <p:nvPr/>
          </p:nvSpPr>
          <p:spPr bwMode="auto">
            <a:xfrm>
              <a:off x="5213804" y="756502"/>
              <a:ext cx="296323" cy="335185"/>
            </a:xfrm>
            <a:custGeom>
              <a:avLst/>
              <a:gdLst>
                <a:gd name="T0" fmla="*/ 203 w 203"/>
                <a:gd name="T1" fmla="*/ 204 h 230"/>
                <a:gd name="T2" fmla="*/ 203 w 203"/>
                <a:gd name="T3" fmla="*/ 204 h 230"/>
                <a:gd name="T4" fmla="*/ 177 w 203"/>
                <a:gd name="T5" fmla="*/ 0 h 230"/>
                <a:gd name="T6" fmla="*/ 0 w 203"/>
                <a:gd name="T7" fmla="*/ 28 h 230"/>
                <a:gd name="T8" fmla="*/ 40 w 203"/>
                <a:gd name="T9" fmla="*/ 230 h 230"/>
                <a:gd name="T10" fmla="*/ 203 w 203"/>
                <a:gd name="T11" fmla="*/ 204 h 230"/>
              </a:gdLst>
              <a:ahLst/>
              <a:cxnLst>
                <a:cxn ang="0">
                  <a:pos x="T0" y="T1"/>
                </a:cxn>
                <a:cxn ang="0">
                  <a:pos x="T2" y="T3"/>
                </a:cxn>
                <a:cxn ang="0">
                  <a:pos x="T4" y="T5"/>
                </a:cxn>
                <a:cxn ang="0">
                  <a:pos x="T6" y="T7"/>
                </a:cxn>
                <a:cxn ang="0">
                  <a:pos x="T8" y="T9"/>
                </a:cxn>
                <a:cxn ang="0">
                  <a:pos x="T10" y="T11"/>
                </a:cxn>
              </a:cxnLst>
              <a:rect l="0" t="0" r="r" b="b"/>
              <a:pathLst>
                <a:path w="203" h="230">
                  <a:moveTo>
                    <a:pt x="203" y="204"/>
                  </a:moveTo>
                  <a:lnTo>
                    <a:pt x="203" y="204"/>
                  </a:lnTo>
                  <a:lnTo>
                    <a:pt x="177" y="0"/>
                  </a:lnTo>
                  <a:cubicBezTo>
                    <a:pt x="117" y="7"/>
                    <a:pt x="59" y="17"/>
                    <a:pt x="0" y="28"/>
                  </a:cubicBezTo>
                  <a:lnTo>
                    <a:pt x="40" y="230"/>
                  </a:lnTo>
                  <a:cubicBezTo>
                    <a:pt x="94" y="220"/>
                    <a:pt x="148" y="211"/>
                    <a:pt x="203" y="204"/>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6" name="Freeform 415">
              <a:extLst>
                <a:ext uri="{FF2B5EF4-FFF2-40B4-BE49-F238E27FC236}">
                  <a16:creationId xmlns:a16="http://schemas.microsoft.com/office/drawing/2014/main" id="{332EE9AD-6E69-B821-2EA9-72C9A0AF942F}"/>
                </a:ext>
              </a:extLst>
            </p:cNvPr>
            <p:cNvSpPr>
              <a:spLocks/>
            </p:cNvSpPr>
            <p:nvPr/>
          </p:nvSpPr>
          <p:spPr bwMode="auto">
            <a:xfrm>
              <a:off x="4703740" y="856087"/>
              <a:ext cx="330327" cy="361903"/>
            </a:xfrm>
            <a:custGeom>
              <a:avLst/>
              <a:gdLst>
                <a:gd name="T0" fmla="*/ 227 w 227"/>
                <a:gd name="T1" fmla="*/ 200 h 248"/>
                <a:gd name="T2" fmla="*/ 227 w 227"/>
                <a:gd name="T3" fmla="*/ 200 h 248"/>
                <a:gd name="T4" fmla="*/ 175 w 227"/>
                <a:gd name="T5" fmla="*/ 0 h 248"/>
                <a:gd name="T6" fmla="*/ 0 w 227"/>
                <a:gd name="T7" fmla="*/ 52 h 248"/>
                <a:gd name="T8" fmla="*/ 66 w 227"/>
                <a:gd name="T9" fmla="*/ 248 h 248"/>
                <a:gd name="T10" fmla="*/ 227 w 227"/>
                <a:gd name="T11" fmla="*/ 200 h 248"/>
              </a:gdLst>
              <a:ahLst/>
              <a:cxnLst>
                <a:cxn ang="0">
                  <a:pos x="T0" y="T1"/>
                </a:cxn>
                <a:cxn ang="0">
                  <a:pos x="T2" y="T3"/>
                </a:cxn>
                <a:cxn ang="0">
                  <a:pos x="T4" y="T5"/>
                </a:cxn>
                <a:cxn ang="0">
                  <a:pos x="T6" y="T7"/>
                </a:cxn>
                <a:cxn ang="0">
                  <a:pos x="T8" y="T9"/>
                </a:cxn>
                <a:cxn ang="0">
                  <a:pos x="T10" y="T11"/>
                </a:cxn>
              </a:cxnLst>
              <a:rect l="0" t="0" r="r" b="b"/>
              <a:pathLst>
                <a:path w="227" h="248">
                  <a:moveTo>
                    <a:pt x="227" y="200"/>
                  </a:moveTo>
                  <a:lnTo>
                    <a:pt x="227" y="200"/>
                  </a:lnTo>
                  <a:lnTo>
                    <a:pt x="175" y="0"/>
                  </a:lnTo>
                  <a:cubicBezTo>
                    <a:pt x="116" y="16"/>
                    <a:pt x="57" y="33"/>
                    <a:pt x="0" y="52"/>
                  </a:cubicBezTo>
                  <a:lnTo>
                    <a:pt x="66" y="248"/>
                  </a:lnTo>
                  <a:cubicBezTo>
                    <a:pt x="119" y="231"/>
                    <a:pt x="173" y="214"/>
                    <a:pt x="227" y="20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7" name="Freeform 419">
              <a:extLst>
                <a:ext uri="{FF2B5EF4-FFF2-40B4-BE49-F238E27FC236}">
                  <a16:creationId xmlns:a16="http://schemas.microsoft.com/office/drawing/2014/main" id="{B0D50C1D-6784-01DC-5C47-5D2A2C7B8DB1}"/>
                </a:ext>
              </a:extLst>
            </p:cNvPr>
            <p:cNvSpPr>
              <a:spLocks/>
            </p:cNvSpPr>
            <p:nvPr/>
          </p:nvSpPr>
          <p:spPr bwMode="auto">
            <a:xfrm>
              <a:off x="3987221" y="1132979"/>
              <a:ext cx="359473" cy="383762"/>
            </a:xfrm>
            <a:custGeom>
              <a:avLst/>
              <a:gdLst>
                <a:gd name="T0" fmla="*/ 247 w 247"/>
                <a:gd name="T1" fmla="*/ 186 h 262"/>
                <a:gd name="T2" fmla="*/ 247 w 247"/>
                <a:gd name="T3" fmla="*/ 186 h 262"/>
                <a:gd name="T4" fmla="*/ 156 w 247"/>
                <a:gd name="T5" fmla="*/ 0 h 262"/>
                <a:gd name="T6" fmla="*/ 0 w 247"/>
                <a:gd name="T7" fmla="*/ 82 h 262"/>
                <a:gd name="T8" fmla="*/ 103 w 247"/>
                <a:gd name="T9" fmla="*/ 262 h 262"/>
                <a:gd name="T10" fmla="*/ 247 w 247"/>
                <a:gd name="T11" fmla="*/ 186 h 262"/>
              </a:gdLst>
              <a:ahLst/>
              <a:cxnLst>
                <a:cxn ang="0">
                  <a:pos x="T0" y="T1"/>
                </a:cxn>
                <a:cxn ang="0">
                  <a:pos x="T2" y="T3"/>
                </a:cxn>
                <a:cxn ang="0">
                  <a:pos x="T4" y="T5"/>
                </a:cxn>
                <a:cxn ang="0">
                  <a:pos x="T6" y="T7"/>
                </a:cxn>
                <a:cxn ang="0">
                  <a:pos x="T8" y="T9"/>
                </a:cxn>
                <a:cxn ang="0">
                  <a:pos x="T10" y="T11"/>
                </a:cxn>
              </a:cxnLst>
              <a:rect l="0" t="0" r="r" b="b"/>
              <a:pathLst>
                <a:path w="247" h="262">
                  <a:moveTo>
                    <a:pt x="247" y="186"/>
                  </a:moveTo>
                  <a:lnTo>
                    <a:pt x="247" y="186"/>
                  </a:lnTo>
                  <a:lnTo>
                    <a:pt x="156" y="0"/>
                  </a:lnTo>
                  <a:cubicBezTo>
                    <a:pt x="103" y="26"/>
                    <a:pt x="51" y="53"/>
                    <a:pt x="0" y="82"/>
                  </a:cubicBezTo>
                  <a:lnTo>
                    <a:pt x="103" y="262"/>
                  </a:lnTo>
                  <a:cubicBezTo>
                    <a:pt x="150" y="235"/>
                    <a:pt x="198" y="210"/>
                    <a:pt x="247" y="18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8" name="Freeform 421">
              <a:extLst>
                <a:ext uri="{FF2B5EF4-FFF2-40B4-BE49-F238E27FC236}">
                  <a16:creationId xmlns:a16="http://schemas.microsoft.com/office/drawing/2014/main" id="{60FE43A9-77A0-80D6-5077-E8E6612E8C4F}"/>
                </a:ext>
              </a:extLst>
            </p:cNvPr>
            <p:cNvSpPr>
              <a:spLocks/>
            </p:cNvSpPr>
            <p:nvPr/>
          </p:nvSpPr>
          <p:spPr bwMode="auto">
            <a:xfrm>
              <a:off x="4453565" y="931381"/>
              <a:ext cx="344900" cy="374047"/>
            </a:xfrm>
            <a:custGeom>
              <a:avLst/>
              <a:gdLst>
                <a:gd name="T0" fmla="*/ 237 w 237"/>
                <a:gd name="T1" fmla="*/ 196 h 255"/>
                <a:gd name="T2" fmla="*/ 237 w 237"/>
                <a:gd name="T3" fmla="*/ 196 h 255"/>
                <a:gd name="T4" fmla="*/ 171 w 237"/>
                <a:gd name="T5" fmla="*/ 0 h 255"/>
                <a:gd name="T6" fmla="*/ 0 w 237"/>
                <a:gd name="T7" fmla="*/ 64 h 255"/>
                <a:gd name="T8" fmla="*/ 79 w 237"/>
                <a:gd name="T9" fmla="*/ 255 h 255"/>
                <a:gd name="T10" fmla="*/ 237 w 237"/>
                <a:gd name="T11" fmla="*/ 196 h 255"/>
              </a:gdLst>
              <a:ahLst/>
              <a:cxnLst>
                <a:cxn ang="0">
                  <a:pos x="T0" y="T1"/>
                </a:cxn>
                <a:cxn ang="0">
                  <a:pos x="T2" y="T3"/>
                </a:cxn>
                <a:cxn ang="0">
                  <a:pos x="T4" y="T5"/>
                </a:cxn>
                <a:cxn ang="0">
                  <a:pos x="T6" y="T7"/>
                </a:cxn>
                <a:cxn ang="0">
                  <a:pos x="T8" y="T9"/>
                </a:cxn>
                <a:cxn ang="0">
                  <a:pos x="T10" y="T11"/>
                </a:cxn>
              </a:cxnLst>
              <a:rect l="0" t="0" r="r" b="b"/>
              <a:pathLst>
                <a:path w="237" h="255">
                  <a:moveTo>
                    <a:pt x="237" y="196"/>
                  </a:moveTo>
                  <a:lnTo>
                    <a:pt x="237" y="196"/>
                  </a:lnTo>
                  <a:lnTo>
                    <a:pt x="171" y="0"/>
                  </a:lnTo>
                  <a:cubicBezTo>
                    <a:pt x="113" y="20"/>
                    <a:pt x="56" y="41"/>
                    <a:pt x="0" y="64"/>
                  </a:cubicBezTo>
                  <a:lnTo>
                    <a:pt x="79" y="255"/>
                  </a:lnTo>
                  <a:cubicBezTo>
                    <a:pt x="131" y="234"/>
                    <a:pt x="183" y="214"/>
                    <a:pt x="237" y="19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9" name="Freeform 423">
              <a:extLst>
                <a:ext uri="{FF2B5EF4-FFF2-40B4-BE49-F238E27FC236}">
                  <a16:creationId xmlns:a16="http://schemas.microsoft.com/office/drawing/2014/main" id="{7FC0DCB7-0E76-484F-F8A4-A1CC5E2E6BA0}"/>
                </a:ext>
              </a:extLst>
            </p:cNvPr>
            <p:cNvSpPr>
              <a:spLocks/>
            </p:cNvSpPr>
            <p:nvPr/>
          </p:nvSpPr>
          <p:spPr bwMode="auto">
            <a:xfrm>
              <a:off x="3375145" y="1526456"/>
              <a:ext cx="378904" cy="388620"/>
            </a:xfrm>
            <a:custGeom>
              <a:avLst/>
              <a:gdLst>
                <a:gd name="T0" fmla="*/ 261 w 261"/>
                <a:gd name="T1" fmla="*/ 166 h 267"/>
                <a:gd name="T2" fmla="*/ 261 w 261"/>
                <a:gd name="T3" fmla="*/ 166 h 267"/>
                <a:gd name="T4" fmla="*/ 138 w 261"/>
                <a:gd name="T5" fmla="*/ 0 h 267"/>
                <a:gd name="T6" fmla="*/ 0 w 261"/>
                <a:gd name="T7" fmla="*/ 109 h 267"/>
                <a:gd name="T8" fmla="*/ 134 w 261"/>
                <a:gd name="T9" fmla="*/ 267 h 267"/>
                <a:gd name="T10" fmla="*/ 261 w 261"/>
                <a:gd name="T11" fmla="*/ 166 h 267"/>
              </a:gdLst>
              <a:ahLst/>
              <a:cxnLst>
                <a:cxn ang="0">
                  <a:pos x="T0" y="T1"/>
                </a:cxn>
                <a:cxn ang="0">
                  <a:pos x="T2" y="T3"/>
                </a:cxn>
                <a:cxn ang="0">
                  <a:pos x="T4" y="T5"/>
                </a:cxn>
                <a:cxn ang="0">
                  <a:pos x="T6" y="T7"/>
                </a:cxn>
                <a:cxn ang="0">
                  <a:pos x="T8" y="T9"/>
                </a:cxn>
                <a:cxn ang="0">
                  <a:pos x="T10" y="T11"/>
                </a:cxn>
              </a:cxnLst>
              <a:rect l="0" t="0" r="r" b="b"/>
              <a:pathLst>
                <a:path w="261" h="267">
                  <a:moveTo>
                    <a:pt x="261" y="166"/>
                  </a:moveTo>
                  <a:lnTo>
                    <a:pt x="261" y="166"/>
                  </a:lnTo>
                  <a:lnTo>
                    <a:pt x="138" y="0"/>
                  </a:lnTo>
                  <a:cubicBezTo>
                    <a:pt x="91" y="34"/>
                    <a:pt x="45" y="71"/>
                    <a:pt x="0" y="109"/>
                  </a:cubicBezTo>
                  <a:lnTo>
                    <a:pt x="134" y="267"/>
                  </a:lnTo>
                  <a:cubicBezTo>
                    <a:pt x="175" y="232"/>
                    <a:pt x="218" y="198"/>
                    <a:pt x="261" y="16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0" name="Freeform 425">
              <a:extLst>
                <a:ext uri="{FF2B5EF4-FFF2-40B4-BE49-F238E27FC236}">
                  <a16:creationId xmlns:a16="http://schemas.microsoft.com/office/drawing/2014/main" id="{371BE0F1-3B12-069C-CB3B-2B512193150F}"/>
                </a:ext>
              </a:extLst>
            </p:cNvPr>
            <p:cNvSpPr>
              <a:spLocks/>
            </p:cNvSpPr>
            <p:nvPr/>
          </p:nvSpPr>
          <p:spPr bwMode="auto">
            <a:xfrm>
              <a:off x="3773480" y="1251993"/>
              <a:ext cx="364331" cy="386192"/>
            </a:xfrm>
            <a:custGeom>
              <a:avLst/>
              <a:gdLst>
                <a:gd name="T0" fmla="*/ 249 w 249"/>
                <a:gd name="T1" fmla="*/ 180 h 264"/>
                <a:gd name="T2" fmla="*/ 249 w 249"/>
                <a:gd name="T3" fmla="*/ 180 h 264"/>
                <a:gd name="T4" fmla="*/ 146 w 249"/>
                <a:gd name="T5" fmla="*/ 0 h 264"/>
                <a:gd name="T6" fmla="*/ 0 w 249"/>
                <a:gd name="T7" fmla="*/ 90 h 264"/>
                <a:gd name="T8" fmla="*/ 113 w 249"/>
                <a:gd name="T9" fmla="*/ 264 h 264"/>
                <a:gd name="T10" fmla="*/ 249 w 249"/>
                <a:gd name="T11" fmla="*/ 180 h 264"/>
              </a:gdLst>
              <a:ahLst/>
              <a:cxnLst>
                <a:cxn ang="0">
                  <a:pos x="T0" y="T1"/>
                </a:cxn>
                <a:cxn ang="0">
                  <a:pos x="T2" y="T3"/>
                </a:cxn>
                <a:cxn ang="0">
                  <a:pos x="T4" y="T5"/>
                </a:cxn>
                <a:cxn ang="0">
                  <a:pos x="T6" y="T7"/>
                </a:cxn>
                <a:cxn ang="0">
                  <a:pos x="T8" y="T9"/>
                </a:cxn>
                <a:cxn ang="0">
                  <a:pos x="T10" y="T11"/>
                </a:cxn>
              </a:cxnLst>
              <a:rect l="0" t="0" r="r" b="b"/>
              <a:pathLst>
                <a:path w="249" h="264">
                  <a:moveTo>
                    <a:pt x="249" y="180"/>
                  </a:moveTo>
                  <a:lnTo>
                    <a:pt x="249" y="180"/>
                  </a:lnTo>
                  <a:lnTo>
                    <a:pt x="146" y="0"/>
                  </a:lnTo>
                  <a:cubicBezTo>
                    <a:pt x="96" y="29"/>
                    <a:pt x="48" y="59"/>
                    <a:pt x="0" y="90"/>
                  </a:cubicBezTo>
                  <a:lnTo>
                    <a:pt x="113" y="264"/>
                  </a:lnTo>
                  <a:cubicBezTo>
                    <a:pt x="157" y="235"/>
                    <a:pt x="203" y="207"/>
                    <a:pt x="249" y="18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1" name="Freeform 427">
              <a:extLst>
                <a:ext uri="{FF2B5EF4-FFF2-40B4-BE49-F238E27FC236}">
                  <a16:creationId xmlns:a16="http://schemas.microsoft.com/office/drawing/2014/main" id="{DE86A282-C275-02A5-C86F-746D44C8B0C2}"/>
                </a:ext>
              </a:extLst>
            </p:cNvPr>
            <p:cNvSpPr>
              <a:spLocks/>
            </p:cNvSpPr>
            <p:nvPr/>
          </p:nvSpPr>
          <p:spPr bwMode="auto">
            <a:xfrm>
              <a:off x="4215535" y="1023679"/>
              <a:ext cx="352188" cy="381334"/>
            </a:xfrm>
            <a:custGeom>
              <a:avLst/>
              <a:gdLst>
                <a:gd name="T0" fmla="*/ 243 w 243"/>
                <a:gd name="T1" fmla="*/ 191 h 260"/>
                <a:gd name="T2" fmla="*/ 243 w 243"/>
                <a:gd name="T3" fmla="*/ 191 h 260"/>
                <a:gd name="T4" fmla="*/ 164 w 243"/>
                <a:gd name="T5" fmla="*/ 0 h 260"/>
                <a:gd name="T6" fmla="*/ 0 w 243"/>
                <a:gd name="T7" fmla="*/ 74 h 260"/>
                <a:gd name="T8" fmla="*/ 91 w 243"/>
                <a:gd name="T9" fmla="*/ 260 h 260"/>
                <a:gd name="T10" fmla="*/ 243 w 243"/>
                <a:gd name="T11" fmla="*/ 191 h 260"/>
              </a:gdLst>
              <a:ahLst/>
              <a:cxnLst>
                <a:cxn ang="0">
                  <a:pos x="T0" y="T1"/>
                </a:cxn>
                <a:cxn ang="0">
                  <a:pos x="T2" y="T3"/>
                </a:cxn>
                <a:cxn ang="0">
                  <a:pos x="T4" y="T5"/>
                </a:cxn>
                <a:cxn ang="0">
                  <a:pos x="T6" y="T7"/>
                </a:cxn>
                <a:cxn ang="0">
                  <a:pos x="T8" y="T9"/>
                </a:cxn>
                <a:cxn ang="0">
                  <a:pos x="T10" y="T11"/>
                </a:cxn>
              </a:cxnLst>
              <a:rect l="0" t="0" r="r" b="b"/>
              <a:pathLst>
                <a:path w="243" h="260">
                  <a:moveTo>
                    <a:pt x="243" y="191"/>
                  </a:moveTo>
                  <a:lnTo>
                    <a:pt x="243" y="191"/>
                  </a:lnTo>
                  <a:lnTo>
                    <a:pt x="164" y="0"/>
                  </a:lnTo>
                  <a:cubicBezTo>
                    <a:pt x="109" y="23"/>
                    <a:pt x="54" y="47"/>
                    <a:pt x="0" y="74"/>
                  </a:cubicBezTo>
                  <a:lnTo>
                    <a:pt x="91" y="260"/>
                  </a:lnTo>
                  <a:cubicBezTo>
                    <a:pt x="141" y="236"/>
                    <a:pt x="191" y="213"/>
                    <a:pt x="243" y="191"/>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2" name="Freeform 429">
              <a:extLst>
                <a:ext uri="{FF2B5EF4-FFF2-40B4-BE49-F238E27FC236}">
                  <a16:creationId xmlns:a16="http://schemas.microsoft.com/office/drawing/2014/main" id="{608FF5E9-625F-E623-F1C0-D458F7F0F249}"/>
                </a:ext>
              </a:extLst>
            </p:cNvPr>
            <p:cNvSpPr>
              <a:spLocks/>
            </p:cNvSpPr>
            <p:nvPr/>
          </p:nvSpPr>
          <p:spPr bwMode="auto">
            <a:xfrm>
              <a:off x="3576742" y="1385582"/>
              <a:ext cx="361903" cy="381334"/>
            </a:xfrm>
            <a:custGeom>
              <a:avLst/>
              <a:gdLst>
                <a:gd name="T0" fmla="*/ 249 w 249"/>
                <a:gd name="T1" fmla="*/ 174 h 262"/>
                <a:gd name="T2" fmla="*/ 249 w 249"/>
                <a:gd name="T3" fmla="*/ 174 h 262"/>
                <a:gd name="T4" fmla="*/ 136 w 249"/>
                <a:gd name="T5" fmla="*/ 0 h 262"/>
                <a:gd name="T6" fmla="*/ 0 w 249"/>
                <a:gd name="T7" fmla="*/ 96 h 262"/>
                <a:gd name="T8" fmla="*/ 123 w 249"/>
                <a:gd name="T9" fmla="*/ 262 h 262"/>
                <a:gd name="T10" fmla="*/ 249 w 249"/>
                <a:gd name="T11" fmla="*/ 174 h 262"/>
              </a:gdLst>
              <a:ahLst/>
              <a:cxnLst>
                <a:cxn ang="0">
                  <a:pos x="T0" y="T1"/>
                </a:cxn>
                <a:cxn ang="0">
                  <a:pos x="T2" y="T3"/>
                </a:cxn>
                <a:cxn ang="0">
                  <a:pos x="T4" y="T5"/>
                </a:cxn>
                <a:cxn ang="0">
                  <a:pos x="T6" y="T7"/>
                </a:cxn>
                <a:cxn ang="0">
                  <a:pos x="T8" y="T9"/>
                </a:cxn>
                <a:cxn ang="0">
                  <a:pos x="T10" y="T11"/>
                </a:cxn>
              </a:cxnLst>
              <a:rect l="0" t="0" r="r" b="b"/>
              <a:pathLst>
                <a:path w="249" h="262">
                  <a:moveTo>
                    <a:pt x="249" y="174"/>
                  </a:moveTo>
                  <a:lnTo>
                    <a:pt x="249" y="174"/>
                  </a:lnTo>
                  <a:lnTo>
                    <a:pt x="136" y="0"/>
                  </a:lnTo>
                  <a:cubicBezTo>
                    <a:pt x="89" y="31"/>
                    <a:pt x="44" y="62"/>
                    <a:pt x="0" y="96"/>
                  </a:cubicBezTo>
                  <a:lnTo>
                    <a:pt x="123" y="262"/>
                  </a:lnTo>
                  <a:cubicBezTo>
                    <a:pt x="164" y="231"/>
                    <a:pt x="206" y="202"/>
                    <a:pt x="249" y="174"/>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3" name="Freeform 5">
              <a:extLst>
                <a:ext uri="{FF2B5EF4-FFF2-40B4-BE49-F238E27FC236}">
                  <a16:creationId xmlns:a16="http://schemas.microsoft.com/office/drawing/2014/main" id="{AB00F962-139B-7F57-AC3B-B5D78C1E0996}"/>
                </a:ext>
              </a:extLst>
            </p:cNvPr>
            <p:cNvSpPr>
              <a:spLocks/>
            </p:cNvSpPr>
            <p:nvPr/>
          </p:nvSpPr>
          <p:spPr bwMode="auto">
            <a:xfrm>
              <a:off x="4499713" y="4147212"/>
              <a:ext cx="359473" cy="318183"/>
            </a:xfrm>
            <a:custGeom>
              <a:avLst/>
              <a:gdLst>
                <a:gd name="T0" fmla="*/ 246 w 246"/>
                <a:gd name="T1" fmla="*/ 109 h 218"/>
                <a:gd name="T2" fmla="*/ 246 w 246"/>
                <a:gd name="T3" fmla="*/ 109 h 218"/>
                <a:gd name="T4" fmla="*/ 72 w 246"/>
                <a:gd name="T5" fmla="*/ 0 h 218"/>
                <a:gd name="T6" fmla="*/ 0 w 246"/>
                <a:gd name="T7" fmla="*/ 137 h 218"/>
                <a:gd name="T8" fmla="*/ 189 w 246"/>
                <a:gd name="T9" fmla="*/ 218 h 218"/>
                <a:gd name="T10" fmla="*/ 246 w 246"/>
                <a:gd name="T11" fmla="*/ 109 h 218"/>
              </a:gdLst>
              <a:ahLst/>
              <a:cxnLst>
                <a:cxn ang="0">
                  <a:pos x="T0" y="T1"/>
                </a:cxn>
                <a:cxn ang="0">
                  <a:pos x="T2" y="T3"/>
                </a:cxn>
                <a:cxn ang="0">
                  <a:pos x="T4" y="T5"/>
                </a:cxn>
                <a:cxn ang="0">
                  <a:pos x="T6" y="T7"/>
                </a:cxn>
                <a:cxn ang="0">
                  <a:pos x="T8" y="T9"/>
                </a:cxn>
                <a:cxn ang="0">
                  <a:pos x="T10" y="T11"/>
                </a:cxn>
              </a:cxnLst>
              <a:rect l="0" t="0" r="r" b="b"/>
              <a:pathLst>
                <a:path w="246" h="218">
                  <a:moveTo>
                    <a:pt x="246" y="109"/>
                  </a:moveTo>
                  <a:lnTo>
                    <a:pt x="246" y="109"/>
                  </a:lnTo>
                  <a:lnTo>
                    <a:pt x="72" y="0"/>
                  </a:lnTo>
                  <a:cubicBezTo>
                    <a:pt x="45" y="44"/>
                    <a:pt x="21" y="89"/>
                    <a:pt x="0" y="137"/>
                  </a:cubicBezTo>
                  <a:lnTo>
                    <a:pt x="189" y="218"/>
                  </a:lnTo>
                  <a:cubicBezTo>
                    <a:pt x="205" y="180"/>
                    <a:pt x="225" y="144"/>
                    <a:pt x="246" y="10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4" name="Freeform 7">
              <a:extLst>
                <a:ext uri="{FF2B5EF4-FFF2-40B4-BE49-F238E27FC236}">
                  <a16:creationId xmlns:a16="http://schemas.microsoft.com/office/drawing/2014/main" id="{3578786B-8D76-3961-0DE0-082A47035748}"/>
                </a:ext>
              </a:extLst>
            </p:cNvPr>
            <p:cNvSpPr>
              <a:spLocks/>
            </p:cNvSpPr>
            <p:nvPr/>
          </p:nvSpPr>
          <p:spPr bwMode="auto">
            <a:xfrm>
              <a:off x="4604155" y="3967475"/>
              <a:ext cx="361903" cy="340043"/>
            </a:xfrm>
            <a:custGeom>
              <a:avLst/>
              <a:gdLst>
                <a:gd name="T0" fmla="*/ 247 w 247"/>
                <a:gd name="T1" fmla="*/ 134 h 232"/>
                <a:gd name="T2" fmla="*/ 247 w 247"/>
                <a:gd name="T3" fmla="*/ 134 h 232"/>
                <a:gd name="T4" fmla="*/ 92 w 247"/>
                <a:gd name="T5" fmla="*/ 0 h 232"/>
                <a:gd name="T6" fmla="*/ 0 w 247"/>
                <a:gd name="T7" fmla="*/ 123 h 232"/>
                <a:gd name="T8" fmla="*/ 174 w 247"/>
                <a:gd name="T9" fmla="*/ 232 h 232"/>
                <a:gd name="T10" fmla="*/ 247 w 247"/>
                <a:gd name="T11" fmla="*/ 134 h 232"/>
              </a:gdLst>
              <a:ahLst/>
              <a:cxnLst>
                <a:cxn ang="0">
                  <a:pos x="T0" y="T1"/>
                </a:cxn>
                <a:cxn ang="0">
                  <a:pos x="T2" y="T3"/>
                </a:cxn>
                <a:cxn ang="0">
                  <a:pos x="T4" y="T5"/>
                </a:cxn>
                <a:cxn ang="0">
                  <a:pos x="T6" y="T7"/>
                </a:cxn>
                <a:cxn ang="0">
                  <a:pos x="T8" y="T9"/>
                </a:cxn>
                <a:cxn ang="0">
                  <a:pos x="T10" y="T11"/>
                </a:cxn>
              </a:cxnLst>
              <a:rect l="0" t="0" r="r" b="b"/>
              <a:pathLst>
                <a:path w="247" h="232">
                  <a:moveTo>
                    <a:pt x="247" y="134"/>
                  </a:moveTo>
                  <a:lnTo>
                    <a:pt x="247" y="134"/>
                  </a:lnTo>
                  <a:lnTo>
                    <a:pt x="92" y="0"/>
                  </a:lnTo>
                  <a:cubicBezTo>
                    <a:pt x="59" y="38"/>
                    <a:pt x="28" y="79"/>
                    <a:pt x="0" y="123"/>
                  </a:cubicBezTo>
                  <a:lnTo>
                    <a:pt x="174" y="232"/>
                  </a:lnTo>
                  <a:cubicBezTo>
                    <a:pt x="196" y="198"/>
                    <a:pt x="221" y="165"/>
                    <a:pt x="247" y="13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5" name="Freeform 9">
              <a:extLst>
                <a:ext uri="{FF2B5EF4-FFF2-40B4-BE49-F238E27FC236}">
                  <a16:creationId xmlns:a16="http://schemas.microsoft.com/office/drawing/2014/main" id="{A650D4FA-ED5C-4A0B-53A3-2A95E68E7962}"/>
                </a:ext>
              </a:extLst>
            </p:cNvPr>
            <p:cNvSpPr>
              <a:spLocks/>
            </p:cNvSpPr>
            <p:nvPr/>
          </p:nvSpPr>
          <p:spPr bwMode="auto">
            <a:xfrm>
              <a:off x="4740172" y="3812027"/>
              <a:ext cx="349758" cy="352188"/>
            </a:xfrm>
            <a:custGeom>
              <a:avLst/>
              <a:gdLst>
                <a:gd name="T0" fmla="*/ 240 w 240"/>
                <a:gd name="T1" fmla="*/ 156 h 240"/>
                <a:gd name="T2" fmla="*/ 240 w 240"/>
                <a:gd name="T3" fmla="*/ 156 h 240"/>
                <a:gd name="T4" fmla="*/ 108 w 240"/>
                <a:gd name="T5" fmla="*/ 0 h 240"/>
                <a:gd name="T6" fmla="*/ 0 w 240"/>
                <a:gd name="T7" fmla="*/ 106 h 240"/>
                <a:gd name="T8" fmla="*/ 155 w 240"/>
                <a:gd name="T9" fmla="*/ 240 h 240"/>
                <a:gd name="T10" fmla="*/ 240 w 240"/>
                <a:gd name="T11" fmla="*/ 156 h 240"/>
              </a:gdLst>
              <a:ahLst/>
              <a:cxnLst>
                <a:cxn ang="0">
                  <a:pos x="T0" y="T1"/>
                </a:cxn>
                <a:cxn ang="0">
                  <a:pos x="T2" y="T3"/>
                </a:cxn>
                <a:cxn ang="0">
                  <a:pos x="T4" y="T5"/>
                </a:cxn>
                <a:cxn ang="0">
                  <a:pos x="T6" y="T7"/>
                </a:cxn>
                <a:cxn ang="0">
                  <a:pos x="T8" y="T9"/>
                </a:cxn>
                <a:cxn ang="0">
                  <a:pos x="T10" y="T11"/>
                </a:cxn>
              </a:cxnLst>
              <a:rect l="0" t="0" r="r" b="b"/>
              <a:pathLst>
                <a:path w="240" h="240">
                  <a:moveTo>
                    <a:pt x="240" y="156"/>
                  </a:moveTo>
                  <a:lnTo>
                    <a:pt x="240" y="156"/>
                  </a:lnTo>
                  <a:lnTo>
                    <a:pt x="108" y="0"/>
                  </a:lnTo>
                  <a:cubicBezTo>
                    <a:pt x="69" y="32"/>
                    <a:pt x="33" y="68"/>
                    <a:pt x="0" y="106"/>
                  </a:cubicBezTo>
                  <a:lnTo>
                    <a:pt x="155" y="240"/>
                  </a:lnTo>
                  <a:cubicBezTo>
                    <a:pt x="181" y="210"/>
                    <a:pt x="210" y="182"/>
                    <a:pt x="240" y="15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6" name="Freeform 11">
              <a:extLst>
                <a:ext uri="{FF2B5EF4-FFF2-40B4-BE49-F238E27FC236}">
                  <a16:creationId xmlns:a16="http://schemas.microsoft.com/office/drawing/2014/main" id="{8A32ACC8-B032-BBC6-D871-36FAC66A436B}"/>
                </a:ext>
              </a:extLst>
            </p:cNvPr>
            <p:cNvSpPr>
              <a:spLocks/>
            </p:cNvSpPr>
            <p:nvPr/>
          </p:nvSpPr>
          <p:spPr bwMode="auto">
            <a:xfrm>
              <a:off x="5048639" y="4210363"/>
              <a:ext cx="364331" cy="359474"/>
            </a:xfrm>
            <a:custGeom>
              <a:avLst/>
              <a:gdLst>
                <a:gd name="T0" fmla="*/ 250 w 250"/>
                <a:gd name="T1" fmla="*/ 146 h 246"/>
                <a:gd name="T2" fmla="*/ 250 w 250"/>
                <a:gd name="T3" fmla="*/ 146 h 246"/>
                <a:gd name="T4" fmla="*/ 126 w 250"/>
                <a:gd name="T5" fmla="*/ 0 h 246"/>
                <a:gd name="T6" fmla="*/ 0 w 250"/>
                <a:gd name="T7" fmla="*/ 143 h 246"/>
                <a:gd name="T8" fmla="*/ 162 w 250"/>
                <a:gd name="T9" fmla="*/ 246 h 246"/>
                <a:gd name="T10" fmla="*/ 250 w 250"/>
                <a:gd name="T11" fmla="*/ 146 h 246"/>
              </a:gdLst>
              <a:ahLst/>
              <a:cxnLst>
                <a:cxn ang="0">
                  <a:pos x="T0" y="T1"/>
                </a:cxn>
                <a:cxn ang="0">
                  <a:pos x="T2" y="T3"/>
                </a:cxn>
                <a:cxn ang="0">
                  <a:pos x="T4" y="T5"/>
                </a:cxn>
                <a:cxn ang="0">
                  <a:pos x="T6" y="T7"/>
                </a:cxn>
                <a:cxn ang="0">
                  <a:pos x="T8" y="T9"/>
                </a:cxn>
                <a:cxn ang="0">
                  <a:pos x="T10" y="T11"/>
                </a:cxn>
              </a:cxnLst>
              <a:rect l="0" t="0" r="r" b="b"/>
              <a:pathLst>
                <a:path w="250" h="246">
                  <a:moveTo>
                    <a:pt x="250" y="146"/>
                  </a:moveTo>
                  <a:lnTo>
                    <a:pt x="250" y="146"/>
                  </a:lnTo>
                  <a:lnTo>
                    <a:pt x="126" y="0"/>
                  </a:lnTo>
                  <a:cubicBezTo>
                    <a:pt x="77" y="41"/>
                    <a:pt x="35" y="89"/>
                    <a:pt x="0" y="143"/>
                  </a:cubicBezTo>
                  <a:lnTo>
                    <a:pt x="162" y="246"/>
                  </a:lnTo>
                  <a:cubicBezTo>
                    <a:pt x="186" y="208"/>
                    <a:pt x="216" y="175"/>
                    <a:pt x="250" y="14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7" name="Freeform 13">
              <a:extLst>
                <a:ext uri="{FF2B5EF4-FFF2-40B4-BE49-F238E27FC236}">
                  <a16:creationId xmlns:a16="http://schemas.microsoft.com/office/drawing/2014/main" id="{140A831A-AC15-AEA8-F176-F92AF41C0055}"/>
                </a:ext>
              </a:extLst>
            </p:cNvPr>
            <p:cNvSpPr>
              <a:spLocks/>
            </p:cNvSpPr>
            <p:nvPr/>
          </p:nvSpPr>
          <p:spPr bwMode="auto">
            <a:xfrm>
              <a:off x="4936910" y="4419246"/>
              <a:ext cx="347330" cy="323041"/>
            </a:xfrm>
            <a:custGeom>
              <a:avLst/>
              <a:gdLst>
                <a:gd name="T0" fmla="*/ 76 w 238"/>
                <a:gd name="T1" fmla="*/ 0 h 221"/>
                <a:gd name="T2" fmla="*/ 76 w 238"/>
                <a:gd name="T3" fmla="*/ 0 h 221"/>
                <a:gd name="T4" fmla="*/ 0 w 238"/>
                <a:gd name="T5" fmla="*/ 169 h 221"/>
                <a:gd name="T6" fmla="*/ 185 w 238"/>
                <a:gd name="T7" fmla="*/ 221 h 221"/>
                <a:gd name="T8" fmla="*/ 238 w 238"/>
                <a:gd name="T9" fmla="*/ 103 h 221"/>
                <a:gd name="T10" fmla="*/ 76 w 238"/>
                <a:gd name="T11" fmla="*/ 0 h 221"/>
              </a:gdLst>
              <a:ahLst/>
              <a:cxnLst>
                <a:cxn ang="0">
                  <a:pos x="T0" y="T1"/>
                </a:cxn>
                <a:cxn ang="0">
                  <a:pos x="T2" y="T3"/>
                </a:cxn>
                <a:cxn ang="0">
                  <a:pos x="T4" y="T5"/>
                </a:cxn>
                <a:cxn ang="0">
                  <a:pos x="T6" y="T7"/>
                </a:cxn>
                <a:cxn ang="0">
                  <a:pos x="T8" y="T9"/>
                </a:cxn>
                <a:cxn ang="0">
                  <a:pos x="T10" y="T11"/>
                </a:cxn>
              </a:cxnLst>
              <a:rect l="0" t="0" r="r" b="b"/>
              <a:pathLst>
                <a:path w="238" h="221">
                  <a:moveTo>
                    <a:pt x="76" y="0"/>
                  </a:moveTo>
                  <a:lnTo>
                    <a:pt x="76" y="0"/>
                  </a:lnTo>
                  <a:cubicBezTo>
                    <a:pt x="43" y="52"/>
                    <a:pt x="17" y="109"/>
                    <a:pt x="0" y="169"/>
                  </a:cubicBezTo>
                  <a:lnTo>
                    <a:pt x="185" y="221"/>
                  </a:lnTo>
                  <a:cubicBezTo>
                    <a:pt x="197" y="179"/>
                    <a:pt x="215" y="139"/>
                    <a:pt x="238" y="103"/>
                  </a:cubicBezTo>
                  <a:lnTo>
                    <a:pt x="76"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8" name="Freeform 15">
              <a:extLst>
                <a:ext uri="{FF2B5EF4-FFF2-40B4-BE49-F238E27FC236}">
                  <a16:creationId xmlns:a16="http://schemas.microsoft.com/office/drawing/2014/main" id="{3D655C19-4DF3-2FB7-2956-24B5C44F8E1F}"/>
                </a:ext>
              </a:extLst>
            </p:cNvPr>
            <p:cNvSpPr>
              <a:spLocks/>
            </p:cNvSpPr>
            <p:nvPr/>
          </p:nvSpPr>
          <p:spPr bwMode="auto">
            <a:xfrm>
              <a:off x="5391111" y="3911612"/>
              <a:ext cx="374047" cy="376476"/>
            </a:xfrm>
            <a:custGeom>
              <a:avLst/>
              <a:gdLst>
                <a:gd name="T0" fmla="*/ 0 w 256"/>
                <a:gd name="T1" fmla="*/ 111 h 257"/>
                <a:gd name="T2" fmla="*/ 0 w 256"/>
                <a:gd name="T3" fmla="*/ 111 h 257"/>
                <a:gd name="T4" fmla="*/ 124 w 256"/>
                <a:gd name="T5" fmla="*/ 257 h 257"/>
                <a:gd name="T6" fmla="*/ 256 w 256"/>
                <a:gd name="T7" fmla="*/ 180 h 257"/>
                <a:gd name="T8" fmla="*/ 189 w 256"/>
                <a:gd name="T9" fmla="*/ 0 h 257"/>
                <a:gd name="T10" fmla="*/ 0 w 256"/>
                <a:gd name="T11" fmla="*/ 111 h 257"/>
              </a:gdLst>
              <a:ahLst/>
              <a:cxnLst>
                <a:cxn ang="0">
                  <a:pos x="T0" y="T1"/>
                </a:cxn>
                <a:cxn ang="0">
                  <a:pos x="T2" y="T3"/>
                </a:cxn>
                <a:cxn ang="0">
                  <a:pos x="T4" y="T5"/>
                </a:cxn>
                <a:cxn ang="0">
                  <a:pos x="T6" y="T7"/>
                </a:cxn>
                <a:cxn ang="0">
                  <a:pos x="T8" y="T9"/>
                </a:cxn>
                <a:cxn ang="0">
                  <a:pos x="T10" y="T11"/>
                </a:cxn>
              </a:cxnLst>
              <a:rect l="0" t="0" r="r" b="b"/>
              <a:pathLst>
                <a:path w="256" h="257">
                  <a:moveTo>
                    <a:pt x="0" y="111"/>
                  </a:moveTo>
                  <a:lnTo>
                    <a:pt x="0" y="111"/>
                  </a:lnTo>
                  <a:lnTo>
                    <a:pt x="124" y="257"/>
                  </a:lnTo>
                  <a:cubicBezTo>
                    <a:pt x="163" y="224"/>
                    <a:pt x="207" y="198"/>
                    <a:pt x="256" y="180"/>
                  </a:cubicBezTo>
                  <a:lnTo>
                    <a:pt x="189" y="0"/>
                  </a:lnTo>
                  <a:cubicBezTo>
                    <a:pt x="119" y="26"/>
                    <a:pt x="56" y="64"/>
                    <a:pt x="0" y="11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9" name="Freeform 17">
              <a:extLst>
                <a:ext uri="{FF2B5EF4-FFF2-40B4-BE49-F238E27FC236}">
                  <a16:creationId xmlns:a16="http://schemas.microsoft.com/office/drawing/2014/main" id="{AADD81FC-8CA8-6A97-AA72-A0DF063C63E4}"/>
                </a:ext>
              </a:extLst>
            </p:cNvPr>
            <p:cNvSpPr>
              <a:spLocks/>
            </p:cNvSpPr>
            <p:nvPr/>
          </p:nvSpPr>
          <p:spPr bwMode="auto">
            <a:xfrm>
              <a:off x="5668002" y="3853319"/>
              <a:ext cx="323041" cy="320612"/>
            </a:xfrm>
            <a:custGeom>
              <a:avLst/>
              <a:gdLst>
                <a:gd name="T0" fmla="*/ 223 w 223"/>
                <a:gd name="T1" fmla="*/ 0 h 220"/>
                <a:gd name="T2" fmla="*/ 223 w 223"/>
                <a:gd name="T3" fmla="*/ 0 h 220"/>
                <a:gd name="T4" fmla="*/ 223 w 223"/>
                <a:gd name="T5" fmla="*/ 0 h 220"/>
                <a:gd name="T6" fmla="*/ 0 w 223"/>
                <a:gd name="T7" fmla="*/ 40 h 220"/>
                <a:gd name="T8" fmla="*/ 67 w 223"/>
                <a:gd name="T9" fmla="*/ 220 h 220"/>
                <a:gd name="T10" fmla="*/ 223 w 223"/>
                <a:gd name="T11" fmla="*/ 192 h 220"/>
                <a:gd name="T12" fmla="*/ 223 w 223"/>
                <a:gd name="T13" fmla="*/ 0 h 220"/>
              </a:gdLst>
              <a:ahLst/>
              <a:cxnLst>
                <a:cxn ang="0">
                  <a:pos x="T0" y="T1"/>
                </a:cxn>
                <a:cxn ang="0">
                  <a:pos x="T2" y="T3"/>
                </a:cxn>
                <a:cxn ang="0">
                  <a:pos x="T4" y="T5"/>
                </a:cxn>
                <a:cxn ang="0">
                  <a:pos x="T6" y="T7"/>
                </a:cxn>
                <a:cxn ang="0">
                  <a:pos x="T8" y="T9"/>
                </a:cxn>
                <a:cxn ang="0">
                  <a:pos x="T10" y="T11"/>
                </a:cxn>
                <a:cxn ang="0">
                  <a:pos x="T12" y="T13"/>
                </a:cxn>
              </a:cxnLst>
              <a:rect l="0" t="0" r="r" b="b"/>
              <a:pathLst>
                <a:path w="223" h="220">
                  <a:moveTo>
                    <a:pt x="223" y="0"/>
                  </a:moveTo>
                  <a:lnTo>
                    <a:pt x="223" y="0"/>
                  </a:lnTo>
                  <a:lnTo>
                    <a:pt x="223" y="0"/>
                  </a:lnTo>
                  <a:cubicBezTo>
                    <a:pt x="144" y="0"/>
                    <a:pt x="69" y="14"/>
                    <a:pt x="0" y="40"/>
                  </a:cubicBezTo>
                  <a:lnTo>
                    <a:pt x="67" y="220"/>
                  </a:lnTo>
                  <a:cubicBezTo>
                    <a:pt x="115" y="202"/>
                    <a:pt x="168" y="192"/>
                    <a:pt x="223" y="192"/>
                  </a:cubicBezTo>
                  <a:lnTo>
                    <a:pt x="223"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0" name="Freeform 19">
              <a:extLst>
                <a:ext uri="{FF2B5EF4-FFF2-40B4-BE49-F238E27FC236}">
                  <a16:creationId xmlns:a16="http://schemas.microsoft.com/office/drawing/2014/main" id="{C2BB02F3-439D-0DE6-A6E8-93A5056AE483}"/>
                </a:ext>
              </a:extLst>
            </p:cNvPr>
            <p:cNvSpPr>
              <a:spLocks/>
            </p:cNvSpPr>
            <p:nvPr/>
          </p:nvSpPr>
          <p:spPr bwMode="auto">
            <a:xfrm>
              <a:off x="5490694" y="3350541"/>
              <a:ext cx="315754" cy="352188"/>
            </a:xfrm>
            <a:custGeom>
              <a:avLst/>
              <a:gdLst>
                <a:gd name="T0" fmla="*/ 217 w 217"/>
                <a:gd name="T1" fmla="*/ 203 h 242"/>
                <a:gd name="T2" fmla="*/ 217 w 217"/>
                <a:gd name="T3" fmla="*/ 203 h 242"/>
                <a:gd name="T4" fmla="*/ 184 w 217"/>
                <a:gd name="T5" fmla="*/ 0 h 242"/>
                <a:gd name="T6" fmla="*/ 0 w 217"/>
                <a:gd name="T7" fmla="*/ 49 h 242"/>
                <a:gd name="T8" fmla="*/ 71 w 217"/>
                <a:gd name="T9" fmla="*/ 242 h 242"/>
                <a:gd name="T10" fmla="*/ 217 w 217"/>
                <a:gd name="T11" fmla="*/ 203 h 242"/>
              </a:gdLst>
              <a:ahLst/>
              <a:cxnLst>
                <a:cxn ang="0">
                  <a:pos x="T0" y="T1"/>
                </a:cxn>
                <a:cxn ang="0">
                  <a:pos x="T2" y="T3"/>
                </a:cxn>
                <a:cxn ang="0">
                  <a:pos x="T4" y="T5"/>
                </a:cxn>
                <a:cxn ang="0">
                  <a:pos x="T6" y="T7"/>
                </a:cxn>
                <a:cxn ang="0">
                  <a:pos x="T8" y="T9"/>
                </a:cxn>
                <a:cxn ang="0">
                  <a:pos x="T10" y="T11"/>
                </a:cxn>
              </a:cxnLst>
              <a:rect l="0" t="0" r="r" b="b"/>
              <a:pathLst>
                <a:path w="217" h="242">
                  <a:moveTo>
                    <a:pt x="217" y="203"/>
                  </a:moveTo>
                  <a:lnTo>
                    <a:pt x="217" y="203"/>
                  </a:lnTo>
                  <a:lnTo>
                    <a:pt x="184" y="0"/>
                  </a:lnTo>
                  <a:cubicBezTo>
                    <a:pt x="120" y="11"/>
                    <a:pt x="59" y="27"/>
                    <a:pt x="0" y="49"/>
                  </a:cubicBezTo>
                  <a:lnTo>
                    <a:pt x="71" y="242"/>
                  </a:lnTo>
                  <a:cubicBezTo>
                    <a:pt x="118" y="224"/>
                    <a:pt x="167" y="211"/>
                    <a:pt x="217"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1" name="Freeform 21">
              <a:extLst>
                <a:ext uri="{FF2B5EF4-FFF2-40B4-BE49-F238E27FC236}">
                  <a16:creationId xmlns:a16="http://schemas.microsoft.com/office/drawing/2014/main" id="{D66AA64E-5E8D-0432-2A81-406C41234382}"/>
                </a:ext>
              </a:extLst>
            </p:cNvPr>
            <p:cNvSpPr>
              <a:spLocks/>
            </p:cNvSpPr>
            <p:nvPr/>
          </p:nvSpPr>
          <p:spPr bwMode="auto">
            <a:xfrm>
              <a:off x="5757870" y="3331110"/>
              <a:ext cx="233172" cy="315754"/>
            </a:xfrm>
            <a:custGeom>
              <a:avLst/>
              <a:gdLst>
                <a:gd name="T0" fmla="*/ 160 w 160"/>
                <a:gd name="T1" fmla="*/ 206 h 216"/>
                <a:gd name="T2" fmla="*/ 160 w 160"/>
                <a:gd name="T3" fmla="*/ 206 h 216"/>
                <a:gd name="T4" fmla="*/ 160 w 160"/>
                <a:gd name="T5" fmla="*/ 206 h 216"/>
                <a:gd name="T6" fmla="*/ 160 w 160"/>
                <a:gd name="T7" fmla="*/ 0 h 216"/>
                <a:gd name="T8" fmla="*/ 0 w 160"/>
                <a:gd name="T9" fmla="*/ 13 h 216"/>
                <a:gd name="T10" fmla="*/ 33 w 160"/>
                <a:gd name="T11" fmla="*/ 216 h 216"/>
                <a:gd name="T12" fmla="*/ 160 w 160"/>
                <a:gd name="T13" fmla="*/ 206 h 216"/>
              </a:gdLst>
              <a:ahLst/>
              <a:cxnLst>
                <a:cxn ang="0">
                  <a:pos x="T0" y="T1"/>
                </a:cxn>
                <a:cxn ang="0">
                  <a:pos x="T2" y="T3"/>
                </a:cxn>
                <a:cxn ang="0">
                  <a:pos x="T4" y="T5"/>
                </a:cxn>
                <a:cxn ang="0">
                  <a:pos x="T6" y="T7"/>
                </a:cxn>
                <a:cxn ang="0">
                  <a:pos x="T8" y="T9"/>
                </a:cxn>
                <a:cxn ang="0">
                  <a:pos x="T10" y="T11"/>
                </a:cxn>
                <a:cxn ang="0">
                  <a:pos x="T12" y="T13"/>
                </a:cxn>
              </a:cxnLst>
              <a:rect l="0" t="0" r="r" b="b"/>
              <a:pathLst>
                <a:path w="160" h="216">
                  <a:moveTo>
                    <a:pt x="160" y="206"/>
                  </a:moveTo>
                  <a:lnTo>
                    <a:pt x="160" y="206"/>
                  </a:lnTo>
                  <a:lnTo>
                    <a:pt x="160" y="206"/>
                  </a:lnTo>
                  <a:lnTo>
                    <a:pt x="160" y="0"/>
                  </a:lnTo>
                  <a:cubicBezTo>
                    <a:pt x="105" y="0"/>
                    <a:pt x="52" y="5"/>
                    <a:pt x="0" y="13"/>
                  </a:cubicBezTo>
                  <a:lnTo>
                    <a:pt x="33" y="216"/>
                  </a:lnTo>
                  <a:cubicBezTo>
                    <a:pt x="74" y="209"/>
                    <a:pt x="117" y="206"/>
                    <a:pt x="16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2" name="Freeform 23">
              <a:extLst>
                <a:ext uri="{FF2B5EF4-FFF2-40B4-BE49-F238E27FC236}">
                  <a16:creationId xmlns:a16="http://schemas.microsoft.com/office/drawing/2014/main" id="{67044A31-871D-3F49-246E-D0900203D337}"/>
                </a:ext>
              </a:extLst>
            </p:cNvPr>
            <p:cNvSpPr>
              <a:spLocks/>
            </p:cNvSpPr>
            <p:nvPr/>
          </p:nvSpPr>
          <p:spPr bwMode="auto">
            <a:xfrm>
              <a:off x="5242949" y="3420979"/>
              <a:ext cx="352188" cy="376476"/>
            </a:xfrm>
            <a:custGeom>
              <a:avLst/>
              <a:gdLst>
                <a:gd name="T0" fmla="*/ 240 w 240"/>
                <a:gd name="T1" fmla="*/ 193 h 257"/>
                <a:gd name="T2" fmla="*/ 240 w 240"/>
                <a:gd name="T3" fmla="*/ 193 h 257"/>
                <a:gd name="T4" fmla="*/ 169 w 240"/>
                <a:gd name="T5" fmla="*/ 0 h 257"/>
                <a:gd name="T6" fmla="*/ 0 w 240"/>
                <a:gd name="T7" fmla="*/ 81 h 257"/>
                <a:gd name="T8" fmla="*/ 106 w 240"/>
                <a:gd name="T9" fmla="*/ 257 h 257"/>
                <a:gd name="T10" fmla="*/ 240 w 240"/>
                <a:gd name="T11" fmla="*/ 193 h 257"/>
              </a:gdLst>
              <a:ahLst/>
              <a:cxnLst>
                <a:cxn ang="0">
                  <a:pos x="T0" y="T1"/>
                </a:cxn>
                <a:cxn ang="0">
                  <a:pos x="T2" y="T3"/>
                </a:cxn>
                <a:cxn ang="0">
                  <a:pos x="T4" y="T5"/>
                </a:cxn>
                <a:cxn ang="0">
                  <a:pos x="T6" y="T7"/>
                </a:cxn>
                <a:cxn ang="0">
                  <a:pos x="T8" y="T9"/>
                </a:cxn>
                <a:cxn ang="0">
                  <a:pos x="T10" y="T11"/>
                </a:cxn>
              </a:cxnLst>
              <a:rect l="0" t="0" r="r" b="b"/>
              <a:pathLst>
                <a:path w="240" h="257">
                  <a:moveTo>
                    <a:pt x="240" y="193"/>
                  </a:moveTo>
                  <a:lnTo>
                    <a:pt x="240" y="193"/>
                  </a:lnTo>
                  <a:lnTo>
                    <a:pt x="169" y="0"/>
                  </a:lnTo>
                  <a:cubicBezTo>
                    <a:pt x="110" y="22"/>
                    <a:pt x="54" y="49"/>
                    <a:pt x="0" y="81"/>
                  </a:cubicBezTo>
                  <a:lnTo>
                    <a:pt x="106" y="257"/>
                  </a:lnTo>
                  <a:cubicBezTo>
                    <a:pt x="149" y="232"/>
                    <a:pt x="193" y="210"/>
                    <a:pt x="240" y="19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3" name="Freeform 25">
              <a:extLst>
                <a:ext uri="{FF2B5EF4-FFF2-40B4-BE49-F238E27FC236}">
                  <a16:creationId xmlns:a16="http://schemas.microsoft.com/office/drawing/2014/main" id="{E0A29A11-D887-3D53-89A1-6FD9151B8C53}"/>
                </a:ext>
              </a:extLst>
            </p:cNvPr>
            <p:cNvSpPr>
              <a:spLocks/>
            </p:cNvSpPr>
            <p:nvPr/>
          </p:nvSpPr>
          <p:spPr bwMode="auto">
            <a:xfrm>
              <a:off x="5055926" y="3539993"/>
              <a:ext cx="342472" cy="366761"/>
            </a:xfrm>
            <a:custGeom>
              <a:avLst/>
              <a:gdLst>
                <a:gd name="T0" fmla="*/ 235 w 235"/>
                <a:gd name="T1" fmla="*/ 176 h 250"/>
                <a:gd name="T2" fmla="*/ 235 w 235"/>
                <a:gd name="T3" fmla="*/ 176 h 250"/>
                <a:gd name="T4" fmla="*/ 129 w 235"/>
                <a:gd name="T5" fmla="*/ 0 h 250"/>
                <a:gd name="T6" fmla="*/ 0 w 235"/>
                <a:gd name="T7" fmla="*/ 93 h 250"/>
                <a:gd name="T8" fmla="*/ 133 w 235"/>
                <a:gd name="T9" fmla="*/ 250 h 250"/>
                <a:gd name="T10" fmla="*/ 235 w 235"/>
                <a:gd name="T11" fmla="*/ 176 h 250"/>
              </a:gdLst>
              <a:ahLst/>
              <a:cxnLst>
                <a:cxn ang="0">
                  <a:pos x="T0" y="T1"/>
                </a:cxn>
                <a:cxn ang="0">
                  <a:pos x="T2" y="T3"/>
                </a:cxn>
                <a:cxn ang="0">
                  <a:pos x="T4" y="T5"/>
                </a:cxn>
                <a:cxn ang="0">
                  <a:pos x="T6" y="T7"/>
                </a:cxn>
                <a:cxn ang="0">
                  <a:pos x="T8" y="T9"/>
                </a:cxn>
                <a:cxn ang="0">
                  <a:pos x="T10" y="T11"/>
                </a:cxn>
              </a:cxnLst>
              <a:rect l="0" t="0" r="r" b="b"/>
              <a:pathLst>
                <a:path w="235" h="250">
                  <a:moveTo>
                    <a:pt x="235" y="176"/>
                  </a:moveTo>
                  <a:lnTo>
                    <a:pt x="235" y="176"/>
                  </a:lnTo>
                  <a:lnTo>
                    <a:pt x="129" y="0"/>
                  </a:lnTo>
                  <a:cubicBezTo>
                    <a:pt x="84" y="28"/>
                    <a:pt x="40" y="59"/>
                    <a:pt x="0" y="93"/>
                  </a:cubicBezTo>
                  <a:lnTo>
                    <a:pt x="133" y="250"/>
                  </a:lnTo>
                  <a:cubicBezTo>
                    <a:pt x="165" y="223"/>
                    <a:pt x="199" y="198"/>
                    <a:pt x="235"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4" name="Freeform 27">
              <a:extLst>
                <a:ext uri="{FF2B5EF4-FFF2-40B4-BE49-F238E27FC236}">
                  <a16:creationId xmlns:a16="http://schemas.microsoft.com/office/drawing/2014/main" id="{DA321ADE-46F2-03CF-3A71-524E57C7454B}"/>
                </a:ext>
              </a:extLst>
            </p:cNvPr>
            <p:cNvSpPr>
              <a:spLocks/>
            </p:cNvSpPr>
            <p:nvPr/>
          </p:nvSpPr>
          <p:spPr bwMode="auto">
            <a:xfrm>
              <a:off x="4720741" y="3122227"/>
              <a:ext cx="371619" cy="386192"/>
            </a:xfrm>
            <a:custGeom>
              <a:avLst/>
              <a:gdLst>
                <a:gd name="T0" fmla="*/ 255 w 255"/>
                <a:gd name="T1" fmla="*/ 173 h 264"/>
                <a:gd name="T2" fmla="*/ 255 w 255"/>
                <a:gd name="T3" fmla="*/ 173 h 264"/>
                <a:gd name="T4" fmla="*/ 144 w 255"/>
                <a:gd name="T5" fmla="*/ 0 h 264"/>
                <a:gd name="T6" fmla="*/ 0 w 255"/>
                <a:gd name="T7" fmla="*/ 107 h 264"/>
                <a:gd name="T8" fmla="*/ 132 w 255"/>
                <a:gd name="T9" fmla="*/ 264 h 264"/>
                <a:gd name="T10" fmla="*/ 255 w 255"/>
                <a:gd name="T11" fmla="*/ 173 h 264"/>
              </a:gdLst>
              <a:ahLst/>
              <a:cxnLst>
                <a:cxn ang="0">
                  <a:pos x="T0" y="T1"/>
                </a:cxn>
                <a:cxn ang="0">
                  <a:pos x="T2" y="T3"/>
                </a:cxn>
                <a:cxn ang="0">
                  <a:pos x="T4" y="T5"/>
                </a:cxn>
                <a:cxn ang="0">
                  <a:pos x="T6" y="T7"/>
                </a:cxn>
                <a:cxn ang="0">
                  <a:pos x="T8" y="T9"/>
                </a:cxn>
                <a:cxn ang="0">
                  <a:pos x="T10" y="T11"/>
                </a:cxn>
              </a:cxnLst>
              <a:rect l="0" t="0" r="r" b="b"/>
              <a:pathLst>
                <a:path w="255" h="264">
                  <a:moveTo>
                    <a:pt x="255" y="173"/>
                  </a:moveTo>
                  <a:lnTo>
                    <a:pt x="255" y="173"/>
                  </a:lnTo>
                  <a:lnTo>
                    <a:pt x="144" y="0"/>
                  </a:lnTo>
                  <a:cubicBezTo>
                    <a:pt x="93" y="33"/>
                    <a:pt x="45" y="68"/>
                    <a:pt x="0" y="107"/>
                  </a:cubicBezTo>
                  <a:lnTo>
                    <a:pt x="132" y="264"/>
                  </a:lnTo>
                  <a:cubicBezTo>
                    <a:pt x="171" y="231"/>
                    <a:pt x="212" y="201"/>
                    <a:pt x="255" y="1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5" name="Freeform 29">
              <a:extLst>
                <a:ext uri="{FF2B5EF4-FFF2-40B4-BE49-F238E27FC236}">
                  <a16:creationId xmlns:a16="http://schemas.microsoft.com/office/drawing/2014/main" id="{1CACC465-C083-03C6-4386-8681B8328476}"/>
                </a:ext>
              </a:extLst>
            </p:cNvPr>
            <p:cNvSpPr>
              <a:spLocks/>
            </p:cNvSpPr>
            <p:nvPr/>
          </p:nvSpPr>
          <p:spPr bwMode="auto">
            <a:xfrm>
              <a:off x="4929625" y="2986210"/>
              <a:ext cx="371619" cy="388620"/>
            </a:xfrm>
            <a:custGeom>
              <a:avLst/>
              <a:gdLst>
                <a:gd name="T0" fmla="*/ 254 w 254"/>
                <a:gd name="T1" fmla="*/ 187 h 265"/>
                <a:gd name="T2" fmla="*/ 254 w 254"/>
                <a:gd name="T3" fmla="*/ 187 h 265"/>
                <a:gd name="T4" fmla="*/ 169 w 254"/>
                <a:gd name="T5" fmla="*/ 0 h 265"/>
                <a:gd name="T6" fmla="*/ 0 w 254"/>
                <a:gd name="T7" fmla="*/ 92 h 265"/>
                <a:gd name="T8" fmla="*/ 111 w 254"/>
                <a:gd name="T9" fmla="*/ 265 h 265"/>
                <a:gd name="T10" fmla="*/ 254 w 254"/>
                <a:gd name="T11" fmla="*/ 187 h 265"/>
              </a:gdLst>
              <a:ahLst/>
              <a:cxnLst>
                <a:cxn ang="0">
                  <a:pos x="T0" y="T1"/>
                </a:cxn>
                <a:cxn ang="0">
                  <a:pos x="T2" y="T3"/>
                </a:cxn>
                <a:cxn ang="0">
                  <a:pos x="T4" y="T5"/>
                </a:cxn>
                <a:cxn ang="0">
                  <a:pos x="T6" y="T7"/>
                </a:cxn>
                <a:cxn ang="0">
                  <a:pos x="T8" y="T9"/>
                </a:cxn>
                <a:cxn ang="0">
                  <a:pos x="T10" y="T11"/>
                </a:cxn>
              </a:cxnLst>
              <a:rect l="0" t="0" r="r" b="b"/>
              <a:pathLst>
                <a:path w="254" h="265">
                  <a:moveTo>
                    <a:pt x="254" y="187"/>
                  </a:moveTo>
                  <a:lnTo>
                    <a:pt x="254" y="187"/>
                  </a:lnTo>
                  <a:lnTo>
                    <a:pt x="169" y="0"/>
                  </a:lnTo>
                  <a:cubicBezTo>
                    <a:pt x="110" y="27"/>
                    <a:pt x="54" y="58"/>
                    <a:pt x="0" y="92"/>
                  </a:cubicBezTo>
                  <a:lnTo>
                    <a:pt x="111" y="265"/>
                  </a:lnTo>
                  <a:cubicBezTo>
                    <a:pt x="156" y="236"/>
                    <a:pt x="204" y="210"/>
                    <a:pt x="254" y="18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6" name="Freeform 31">
              <a:extLst>
                <a:ext uri="{FF2B5EF4-FFF2-40B4-BE49-F238E27FC236}">
                  <a16:creationId xmlns:a16="http://schemas.microsoft.com/office/drawing/2014/main" id="{F76E8F13-503B-0214-F4B4-11BC87DA0F36}"/>
                </a:ext>
              </a:extLst>
            </p:cNvPr>
            <p:cNvSpPr>
              <a:spLocks/>
            </p:cNvSpPr>
            <p:nvPr/>
          </p:nvSpPr>
          <p:spPr bwMode="auto">
            <a:xfrm>
              <a:off x="5177370" y="2886626"/>
              <a:ext cx="354616" cy="374047"/>
            </a:xfrm>
            <a:custGeom>
              <a:avLst/>
              <a:gdLst>
                <a:gd name="T0" fmla="*/ 243 w 243"/>
                <a:gd name="T1" fmla="*/ 198 h 256"/>
                <a:gd name="T2" fmla="*/ 243 w 243"/>
                <a:gd name="T3" fmla="*/ 198 h 256"/>
                <a:gd name="T4" fmla="*/ 186 w 243"/>
                <a:gd name="T5" fmla="*/ 0 h 256"/>
                <a:gd name="T6" fmla="*/ 0 w 243"/>
                <a:gd name="T7" fmla="*/ 69 h 256"/>
                <a:gd name="T8" fmla="*/ 85 w 243"/>
                <a:gd name="T9" fmla="*/ 256 h 256"/>
                <a:gd name="T10" fmla="*/ 243 w 243"/>
                <a:gd name="T11" fmla="*/ 198 h 256"/>
              </a:gdLst>
              <a:ahLst/>
              <a:cxnLst>
                <a:cxn ang="0">
                  <a:pos x="T0" y="T1"/>
                </a:cxn>
                <a:cxn ang="0">
                  <a:pos x="T2" y="T3"/>
                </a:cxn>
                <a:cxn ang="0">
                  <a:pos x="T4" y="T5"/>
                </a:cxn>
                <a:cxn ang="0">
                  <a:pos x="T6" y="T7"/>
                </a:cxn>
                <a:cxn ang="0">
                  <a:pos x="T8" y="T9"/>
                </a:cxn>
                <a:cxn ang="0">
                  <a:pos x="T10" y="T11"/>
                </a:cxn>
              </a:cxnLst>
              <a:rect l="0" t="0" r="r" b="b"/>
              <a:pathLst>
                <a:path w="243" h="256">
                  <a:moveTo>
                    <a:pt x="243" y="198"/>
                  </a:moveTo>
                  <a:lnTo>
                    <a:pt x="243" y="198"/>
                  </a:lnTo>
                  <a:lnTo>
                    <a:pt x="186" y="0"/>
                  </a:lnTo>
                  <a:cubicBezTo>
                    <a:pt x="122" y="19"/>
                    <a:pt x="60" y="42"/>
                    <a:pt x="0" y="69"/>
                  </a:cubicBezTo>
                  <a:lnTo>
                    <a:pt x="85" y="256"/>
                  </a:lnTo>
                  <a:cubicBezTo>
                    <a:pt x="136" y="233"/>
                    <a:pt x="189" y="213"/>
                    <a:pt x="243" y="19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7" name="Freeform 33">
              <a:extLst>
                <a:ext uri="{FF2B5EF4-FFF2-40B4-BE49-F238E27FC236}">
                  <a16:creationId xmlns:a16="http://schemas.microsoft.com/office/drawing/2014/main" id="{E8A53030-73C7-0A4F-8B41-8E89C495A6FA}"/>
                </a:ext>
              </a:extLst>
            </p:cNvPr>
            <p:cNvSpPr>
              <a:spLocks/>
            </p:cNvSpPr>
            <p:nvPr/>
          </p:nvSpPr>
          <p:spPr bwMode="auto">
            <a:xfrm>
              <a:off x="4383127" y="2738464"/>
              <a:ext cx="354616" cy="371619"/>
            </a:xfrm>
            <a:custGeom>
              <a:avLst/>
              <a:gdLst>
                <a:gd name="T0" fmla="*/ 243 w 243"/>
                <a:gd name="T1" fmla="*/ 168 h 253"/>
                <a:gd name="T2" fmla="*/ 243 w 243"/>
                <a:gd name="T3" fmla="*/ 168 h 253"/>
                <a:gd name="T4" fmla="*/ 125 w 243"/>
                <a:gd name="T5" fmla="*/ 0 h 253"/>
                <a:gd name="T6" fmla="*/ 0 w 243"/>
                <a:gd name="T7" fmla="*/ 96 h 253"/>
                <a:gd name="T8" fmla="*/ 133 w 243"/>
                <a:gd name="T9" fmla="*/ 253 h 253"/>
                <a:gd name="T10" fmla="*/ 243 w 243"/>
                <a:gd name="T11" fmla="*/ 168 h 253"/>
              </a:gdLst>
              <a:ahLst/>
              <a:cxnLst>
                <a:cxn ang="0">
                  <a:pos x="T0" y="T1"/>
                </a:cxn>
                <a:cxn ang="0">
                  <a:pos x="T2" y="T3"/>
                </a:cxn>
                <a:cxn ang="0">
                  <a:pos x="T4" y="T5"/>
                </a:cxn>
                <a:cxn ang="0">
                  <a:pos x="T6" y="T7"/>
                </a:cxn>
                <a:cxn ang="0">
                  <a:pos x="T8" y="T9"/>
                </a:cxn>
                <a:cxn ang="0">
                  <a:pos x="T10" y="T11"/>
                </a:cxn>
              </a:cxnLst>
              <a:rect l="0" t="0" r="r" b="b"/>
              <a:pathLst>
                <a:path w="243" h="253">
                  <a:moveTo>
                    <a:pt x="243" y="168"/>
                  </a:moveTo>
                  <a:lnTo>
                    <a:pt x="243" y="168"/>
                  </a:lnTo>
                  <a:lnTo>
                    <a:pt x="125" y="0"/>
                  </a:lnTo>
                  <a:cubicBezTo>
                    <a:pt x="82" y="30"/>
                    <a:pt x="40" y="62"/>
                    <a:pt x="0" y="96"/>
                  </a:cubicBezTo>
                  <a:lnTo>
                    <a:pt x="133" y="253"/>
                  </a:lnTo>
                  <a:cubicBezTo>
                    <a:pt x="168" y="223"/>
                    <a:pt x="205" y="195"/>
                    <a:pt x="243" y="16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8" name="Freeform 35">
              <a:extLst>
                <a:ext uri="{FF2B5EF4-FFF2-40B4-BE49-F238E27FC236}">
                  <a16:creationId xmlns:a16="http://schemas.microsoft.com/office/drawing/2014/main" id="{2D9BE84B-D940-7C5E-BBB0-85C3B1026A55}"/>
                </a:ext>
              </a:extLst>
            </p:cNvPr>
            <p:cNvSpPr>
              <a:spLocks/>
            </p:cNvSpPr>
            <p:nvPr/>
          </p:nvSpPr>
          <p:spPr bwMode="auto">
            <a:xfrm>
              <a:off x="5007349" y="2400851"/>
              <a:ext cx="332757" cy="366761"/>
            </a:xfrm>
            <a:custGeom>
              <a:avLst/>
              <a:gdLst>
                <a:gd name="T0" fmla="*/ 228 w 228"/>
                <a:gd name="T1" fmla="*/ 196 h 251"/>
                <a:gd name="T2" fmla="*/ 228 w 228"/>
                <a:gd name="T3" fmla="*/ 196 h 251"/>
                <a:gd name="T4" fmla="*/ 167 w 228"/>
                <a:gd name="T5" fmla="*/ 0 h 251"/>
                <a:gd name="T6" fmla="*/ 0 w 228"/>
                <a:gd name="T7" fmla="*/ 62 h 251"/>
                <a:gd name="T8" fmla="*/ 81 w 228"/>
                <a:gd name="T9" fmla="*/ 251 h 251"/>
                <a:gd name="T10" fmla="*/ 228 w 228"/>
                <a:gd name="T11" fmla="*/ 196 h 251"/>
              </a:gdLst>
              <a:ahLst/>
              <a:cxnLst>
                <a:cxn ang="0">
                  <a:pos x="T0" y="T1"/>
                </a:cxn>
                <a:cxn ang="0">
                  <a:pos x="T2" y="T3"/>
                </a:cxn>
                <a:cxn ang="0">
                  <a:pos x="T4" y="T5"/>
                </a:cxn>
                <a:cxn ang="0">
                  <a:pos x="T6" y="T7"/>
                </a:cxn>
                <a:cxn ang="0">
                  <a:pos x="T8" y="T9"/>
                </a:cxn>
                <a:cxn ang="0">
                  <a:pos x="T10" y="T11"/>
                </a:cxn>
              </a:cxnLst>
              <a:rect l="0" t="0" r="r" b="b"/>
              <a:pathLst>
                <a:path w="228" h="251">
                  <a:moveTo>
                    <a:pt x="228" y="196"/>
                  </a:moveTo>
                  <a:lnTo>
                    <a:pt x="228" y="196"/>
                  </a:lnTo>
                  <a:lnTo>
                    <a:pt x="167" y="0"/>
                  </a:lnTo>
                  <a:cubicBezTo>
                    <a:pt x="110" y="18"/>
                    <a:pt x="54" y="39"/>
                    <a:pt x="0" y="62"/>
                  </a:cubicBezTo>
                  <a:lnTo>
                    <a:pt x="81" y="251"/>
                  </a:lnTo>
                  <a:cubicBezTo>
                    <a:pt x="129" y="230"/>
                    <a:pt x="178" y="212"/>
                    <a:pt x="228" y="1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9" name="Freeform 37">
              <a:extLst>
                <a:ext uri="{FF2B5EF4-FFF2-40B4-BE49-F238E27FC236}">
                  <a16:creationId xmlns:a16="http://schemas.microsoft.com/office/drawing/2014/main" id="{F035E49C-9AEE-F2AD-120F-B562C1F2C463}"/>
                </a:ext>
              </a:extLst>
            </p:cNvPr>
            <p:cNvSpPr>
              <a:spLocks/>
            </p:cNvSpPr>
            <p:nvPr/>
          </p:nvSpPr>
          <p:spPr bwMode="auto">
            <a:xfrm>
              <a:off x="5250236" y="2335271"/>
              <a:ext cx="310896" cy="352188"/>
            </a:xfrm>
            <a:custGeom>
              <a:avLst/>
              <a:gdLst>
                <a:gd name="T0" fmla="*/ 212 w 212"/>
                <a:gd name="T1" fmla="*/ 202 h 240"/>
                <a:gd name="T2" fmla="*/ 212 w 212"/>
                <a:gd name="T3" fmla="*/ 202 h 240"/>
                <a:gd name="T4" fmla="*/ 171 w 212"/>
                <a:gd name="T5" fmla="*/ 0 h 240"/>
                <a:gd name="T6" fmla="*/ 0 w 212"/>
                <a:gd name="T7" fmla="*/ 44 h 240"/>
                <a:gd name="T8" fmla="*/ 61 w 212"/>
                <a:gd name="T9" fmla="*/ 240 h 240"/>
                <a:gd name="T10" fmla="*/ 212 w 212"/>
                <a:gd name="T11" fmla="*/ 202 h 240"/>
              </a:gdLst>
              <a:ahLst/>
              <a:cxnLst>
                <a:cxn ang="0">
                  <a:pos x="T0" y="T1"/>
                </a:cxn>
                <a:cxn ang="0">
                  <a:pos x="T2" y="T3"/>
                </a:cxn>
                <a:cxn ang="0">
                  <a:pos x="T4" y="T5"/>
                </a:cxn>
                <a:cxn ang="0">
                  <a:pos x="T6" y="T7"/>
                </a:cxn>
                <a:cxn ang="0">
                  <a:pos x="T8" y="T9"/>
                </a:cxn>
                <a:cxn ang="0">
                  <a:pos x="T10" y="T11"/>
                </a:cxn>
              </a:cxnLst>
              <a:rect l="0" t="0" r="r" b="b"/>
              <a:pathLst>
                <a:path w="212" h="240">
                  <a:moveTo>
                    <a:pt x="212" y="202"/>
                  </a:moveTo>
                  <a:lnTo>
                    <a:pt x="212" y="202"/>
                  </a:lnTo>
                  <a:lnTo>
                    <a:pt x="171" y="0"/>
                  </a:lnTo>
                  <a:cubicBezTo>
                    <a:pt x="113" y="12"/>
                    <a:pt x="56" y="27"/>
                    <a:pt x="0" y="44"/>
                  </a:cubicBezTo>
                  <a:lnTo>
                    <a:pt x="61" y="240"/>
                  </a:lnTo>
                  <a:cubicBezTo>
                    <a:pt x="111" y="225"/>
                    <a:pt x="161" y="212"/>
                    <a:pt x="212" y="2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0" name="Freeform 39">
              <a:extLst>
                <a:ext uri="{FF2B5EF4-FFF2-40B4-BE49-F238E27FC236}">
                  <a16:creationId xmlns:a16="http://schemas.microsoft.com/office/drawing/2014/main" id="{74236ED8-6616-0CDB-63C3-E172583BCB83}"/>
                </a:ext>
              </a:extLst>
            </p:cNvPr>
            <p:cNvSpPr>
              <a:spLocks/>
            </p:cNvSpPr>
            <p:nvPr/>
          </p:nvSpPr>
          <p:spPr bwMode="auto">
            <a:xfrm>
              <a:off x="4565293" y="2604877"/>
              <a:ext cx="357045" cy="381334"/>
            </a:xfrm>
            <a:custGeom>
              <a:avLst/>
              <a:gdLst>
                <a:gd name="T0" fmla="*/ 245 w 245"/>
                <a:gd name="T1" fmla="*/ 180 h 260"/>
                <a:gd name="T2" fmla="*/ 245 w 245"/>
                <a:gd name="T3" fmla="*/ 180 h 260"/>
                <a:gd name="T4" fmla="*/ 145 w 245"/>
                <a:gd name="T5" fmla="*/ 0 h 260"/>
                <a:gd name="T6" fmla="*/ 0 w 245"/>
                <a:gd name="T7" fmla="*/ 92 h 260"/>
                <a:gd name="T8" fmla="*/ 118 w 245"/>
                <a:gd name="T9" fmla="*/ 260 h 260"/>
                <a:gd name="T10" fmla="*/ 245 w 245"/>
                <a:gd name="T11" fmla="*/ 180 h 260"/>
              </a:gdLst>
              <a:ahLst/>
              <a:cxnLst>
                <a:cxn ang="0">
                  <a:pos x="T0" y="T1"/>
                </a:cxn>
                <a:cxn ang="0">
                  <a:pos x="T2" y="T3"/>
                </a:cxn>
                <a:cxn ang="0">
                  <a:pos x="T4" y="T5"/>
                </a:cxn>
                <a:cxn ang="0">
                  <a:pos x="T6" y="T7"/>
                </a:cxn>
                <a:cxn ang="0">
                  <a:pos x="T8" y="T9"/>
                </a:cxn>
                <a:cxn ang="0">
                  <a:pos x="T10" y="T11"/>
                </a:cxn>
              </a:cxnLst>
              <a:rect l="0" t="0" r="r" b="b"/>
              <a:pathLst>
                <a:path w="245" h="260">
                  <a:moveTo>
                    <a:pt x="245" y="180"/>
                  </a:moveTo>
                  <a:lnTo>
                    <a:pt x="245" y="180"/>
                  </a:lnTo>
                  <a:lnTo>
                    <a:pt x="145" y="0"/>
                  </a:lnTo>
                  <a:cubicBezTo>
                    <a:pt x="95" y="29"/>
                    <a:pt x="46" y="59"/>
                    <a:pt x="0" y="92"/>
                  </a:cubicBezTo>
                  <a:lnTo>
                    <a:pt x="118" y="260"/>
                  </a:lnTo>
                  <a:cubicBezTo>
                    <a:pt x="159" y="231"/>
                    <a:pt x="201" y="205"/>
                    <a:pt x="245"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1" name="Freeform 41">
              <a:extLst>
                <a:ext uri="{FF2B5EF4-FFF2-40B4-BE49-F238E27FC236}">
                  <a16:creationId xmlns:a16="http://schemas.microsoft.com/office/drawing/2014/main" id="{B48796B2-0063-0F5E-849D-36463027DEA6}"/>
                </a:ext>
              </a:extLst>
            </p:cNvPr>
            <p:cNvSpPr>
              <a:spLocks/>
            </p:cNvSpPr>
            <p:nvPr/>
          </p:nvSpPr>
          <p:spPr bwMode="auto">
            <a:xfrm>
              <a:off x="4776605" y="2490719"/>
              <a:ext cx="349758" cy="376476"/>
            </a:xfrm>
            <a:custGeom>
              <a:avLst/>
              <a:gdLst>
                <a:gd name="T0" fmla="*/ 239 w 239"/>
                <a:gd name="T1" fmla="*/ 189 h 258"/>
                <a:gd name="T2" fmla="*/ 239 w 239"/>
                <a:gd name="T3" fmla="*/ 189 h 258"/>
                <a:gd name="T4" fmla="*/ 158 w 239"/>
                <a:gd name="T5" fmla="*/ 0 h 258"/>
                <a:gd name="T6" fmla="*/ 0 w 239"/>
                <a:gd name="T7" fmla="*/ 79 h 258"/>
                <a:gd name="T8" fmla="*/ 100 w 239"/>
                <a:gd name="T9" fmla="*/ 258 h 258"/>
                <a:gd name="T10" fmla="*/ 239 w 239"/>
                <a:gd name="T11" fmla="*/ 189 h 258"/>
              </a:gdLst>
              <a:ahLst/>
              <a:cxnLst>
                <a:cxn ang="0">
                  <a:pos x="T0" y="T1"/>
                </a:cxn>
                <a:cxn ang="0">
                  <a:pos x="T2" y="T3"/>
                </a:cxn>
                <a:cxn ang="0">
                  <a:pos x="T4" y="T5"/>
                </a:cxn>
                <a:cxn ang="0">
                  <a:pos x="T6" y="T7"/>
                </a:cxn>
                <a:cxn ang="0">
                  <a:pos x="T8" y="T9"/>
                </a:cxn>
                <a:cxn ang="0">
                  <a:pos x="T10" y="T11"/>
                </a:cxn>
              </a:cxnLst>
              <a:rect l="0" t="0" r="r" b="b"/>
              <a:pathLst>
                <a:path w="239" h="258">
                  <a:moveTo>
                    <a:pt x="239" y="189"/>
                  </a:moveTo>
                  <a:lnTo>
                    <a:pt x="239" y="189"/>
                  </a:lnTo>
                  <a:lnTo>
                    <a:pt x="158" y="0"/>
                  </a:lnTo>
                  <a:cubicBezTo>
                    <a:pt x="104" y="24"/>
                    <a:pt x="51" y="50"/>
                    <a:pt x="0" y="79"/>
                  </a:cubicBezTo>
                  <a:lnTo>
                    <a:pt x="100" y="258"/>
                  </a:lnTo>
                  <a:cubicBezTo>
                    <a:pt x="145" y="233"/>
                    <a:pt x="192" y="210"/>
                    <a:pt x="239" y="18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2" name="Freeform 43">
              <a:extLst>
                <a:ext uri="{FF2B5EF4-FFF2-40B4-BE49-F238E27FC236}">
                  <a16:creationId xmlns:a16="http://schemas.microsoft.com/office/drawing/2014/main" id="{0152C73C-1E57-DA67-1FDA-CD911117B0BB}"/>
                </a:ext>
              </a:extLst>
            </p:cNvPr>
            <p:cNvSpPr>
              <a:spLocks/>
            </p:cNvSpPr>
            <p:nvPr/>
          </p:nvSpPr>
          <p:spPr bwMode="auto">
            <a:xfrm>
              <a:off x="5726295" y="2808902"/>
              <a:ext cx="264748" cy="315754"/>
            </a:xfrm>
            <a:custGeom>
              <a:avLst/>
              <a:gdLst>
                <a:gd name="T0" fmla="*/ 182 w 182"/>
                <a:gd name="T1" fmla="*/ 206 h 216"/>
                <a:gd name="T2" fmla="*/ 182 w 182"/>
                <a:gd name="T3" fmla="*/ 206 h 216"/>
                <a:gd name="T4" fmla="*/ 182 w 182"/>
                <a:gd name="T5" fmla="*/ 206 h 216"/>
                <a:gd name="T6" fmla="*/ 182 w 182"/>
                <a:gd name="T7" fmla="*/ 0 h 216"/>
                <a:gd name="T8" fmla="*/ 0 w 182"/>
                <a:gd name="T9" fmla="*/ 13 h 216"/>
                <a:gd name="T10" fmla="*/ 28 w 182"/>
                <a:gd name="T11" fmla="*/ 216 h 216"/>
                <a:gd name="T12" fmla="*/ 182 w 182"/>
                <a:gd name="T13" fmla="*/ 206 h 216"/>
              </a:gdLst>
              <a:ahLst/>
              <a:cxnLst>
                <a:cxn ang="0">
                  <a:pos x="T0" y="T1"/>
                </a:cxn>
                <a:cxn ang="0">
                  <a:pos x="T2" y="T3"/>
                </a:cxn>
                <a:cxn ang="0">
                  <a:pos x="T4" y="T5"/>
                </a:cxn>
                <a:cxn ang="0">
                  <a:pos x="T6" y="T7"/>
                </a:cxn>
                <a:cxn ang="0">
                  <a:pos x="T8" y="T9"/>
                </a:cxn>
                <a:cxn ang="0">
                  <a:pos x="T10" y="T11"/>
                </a:cxn>
                <a:cxn ang="0">
                  <a:pos x="T12" y="T13"/>
                </a:cxn>
              </a:cxnLst>
              <a:rect l="0" t="0" r="r" b="b"/>
              <a:pathLst>
                <a:path w="182" h="216">
                  <a:moveTo>
                    <a:pt x="182" y="206"/>
                  </a:moveTo>
                  <a:lnTo>
                    <a:pt x="182" y="206"/>
                  </a:lnTo>
                  <a:lnTo>
                    <a:pt x="182" y="206"/>
                  </a:lnTo>
                  <a:lnTo>
                    <a:pt x="182" y="0"/>
                  </a:lnTo>
                  <a:cubicBezTo>
                    <a:pt x="120" y="0"/>
                    <a:pt x="60" y="5"/>
                    <a:pt x="0" y="13"/>
                  </a:cubicBezTo>
                  <a:lnTo>
                    <a:pt x="28" y="216"/>
                  </a:lnTo>
                  <a:cubicBezTo>
                    <a:pt x="78" y="210"/>
                    <a:pt x="130" y="206"/>
                    <a:pt x="182"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3" name="Freeform 45">
              <a:extLst>
                <a:ext uri="{FF2B5EF4-FFF2-40B4-BE49-F238E27FC236}">
                  <a16:creationId xmlns:a16="http://schemas.microsoft.com/office/drawing/2014/main" id="{7ECCDA4C-9B38-7BA2-CBF7-B85643366407}"/>
                </a:ext>
              </a:extLst>
            </p:cNvPr>
            <p:cNvSpPr>
              <a:spLocks/>
            </p:cNvSpPr>
            <p:nvPr/>
          </p:nvSpPr>
          <p:spPr bwMode="auto">
            <a:xfrm>
              <a:off x="5449404" y="2828333"/>
              <a:ext cx="318183" cy="347330"/>
            </a:xfrm>
            <a:custGeom>
              <a:avLst/>
              <a:gdLst>
                <a:gd name="T0" fmla="*/ 219 w 219"/>
                <a:gd name="T1" fmla="*/ 203 h 238"/>
                <a:gd name="T2" fmla="*/ 219 w 219"/>
                <a:gd name="T3" fmla="*/ 203 h 238"/>
                <a:gd name="T4" fmla="*/ 191 w 219"/>
                <a:gd name="T5" fmla="*/ 0 h 238"/>
                <a:gd name="T6" fmla="*/ 0 w 219"/>
                <a:gd name="T7" fmla="*/ 40 h 238"/>
                <a:gd name="T8" fmla="*/ 57 w 219"/>
                <a:gd name="T9" fmla="*/ 238 h 238"/>
                <a:gd name="T10" fmla="*/ 219 w 219"/>
                <a:gd name="T11" fmla="*/ 203 h 238"/>
              </a:gdLst>
              <a:ahLst/>
              <a:cxnLst>
                <a:cxn ang="0">
                  <a:pos x="T0" y="T1"/>
                </a:cxn>
                <a:cxn ang="0">
                  <a:pos x="T2" y="T3"/>
                </a:cxn>
                <a:cxn ang="0">
                  <a:pos x="T4" y="T5"/>
                </a:cxn>
                <a:cxn ang="0">
                  <a:pos x="T6" y="T7"/>
                </a:cxn>
                <a:cxn ang="0">
                  <a:pos x="T8" y="T9"/>
                </a:cxn>
                <a:cxn ang="0">
                  <a:pos x="T10" y="T11"/>
                </a:cxn>
              </a:cxnLst>
              <a:rect l="0" t="0" r="r" b="b"/>
              <a:pathLst>
                <a:path w="219" h="238">
                  <a:moveTo>
                    <a:pt x="219" y="203"/>
                  </a:moveTo>
                  <a:lnTo>
                    <a:pt x="219" y="203"/>
                  </a:lnTo>
                  <a:lnTo>
                    <a:pt x="191" y="0"/>
                  </a:lnTo>
                  <a:cubicBezTo>
                    <a:pt x="126" y="9"/>
                    <a:pt x="62" y="22"/>
                    <a:pt x="0" y="40"/>
                  </a:cubicBezTo>
                  <a:lnTo>
                    <a:pt x="57" y="238"/>
                  </a:lnTo>
                  <a:cubicBezTo>
                    <a:pt x="109" y="223"/>
                    <a:pt x="164" y="211"/>
                    <a:pt x="219"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4" name="Freeform 47">
              <a:extLst>
                <a:ext uri="{FF2B5EF4-FFF2-40B4-BE49-F238E27FC236}">
                  <a16:creationId xmlns:a16="http://schemas.microsoft.com/office/drawing/2014/main" id="{B33DF6BF-FEEC-FA54-EC6B-B7A48214B42B}"/>
                </a:ext>
              </a:extLst>
            </p:cNvPr>
            <p:cNvSpPr>
              <a:spLocks/>
            </p:cNvSpPr>
            <p:nvPr/>
          </p:nvSpPr>
          <p:spPr bwMode="auto">
            <a:xfrm>
              <a:off x="5500409" y="2298839"/>
              <a:ext cx="276892" cy="332757"/>
            </a:xfrm>
            <a:custGeom>
              <a:avLst/>
              <a:gdLst>
                <a:gd name="T0" fmla="*/ 189 w 189"/>
                <a:gd name="T1" fmla="*/ 205 h 227"/>
                <a:gd name="T2" fmla="*/ 189 w 189"/>
                <a:gd name="T3" fmla="*/ 205 h 227"/>
                <a:gd name="T4" fmla="*/ 169 w 189"/>
                <a:gd name="T5" fmla="*/ 0 h 227"/>
                <a:gd name="T6" fmla="*/ 0 w 189"/>
                <a:gd name="T7" fmla="*/ 25 h 227"/>
                <a:gd name="T8" fmla="*/ 41 w 189"/>
                <a:gd name="T9" fmla="*/ 227 h 227"/>
                <a:gd name="T10" fmla="*/ 189 w 189"/>
                <a:gd name="T11" fmla="*/ 205 h 227"/>
              </a:gdLst>
              <a:ahLst/>
              <a:cxnLst>
                <a:cxn ang="0">
                  <a:pos x="T0" y="T1"/>
                </a:cxn>
                <a:cxn ang="0">
                  <a:pos x="T2" y="T3"/>
                </a:cxn>
                <a:cxn ang="0">
                  <a:pos x="T4" y="T5"/>
                </a:cxn>
                <a:cxn ang="0">
                  <a:pos x="T6" y="T7"/>
                </a:cxn>
                <a:cxn ang="0">
                  <a:pos x="T8" y="T9"/>
                </a:cxn>
                <a:cxn ang="0">
                  <a:pos x="T10" y="T11"/>
                </a:cxn>
              </a:cxnLst>
              <a:rect l="0" t="0" r="r" b="b"/>
              <a:pathLst>
                <a:path w="189" h="227">
                  <a:moveTo>
                    <a:pt x="189" y="205"/>
                  </a:moveTo>
                  <a:lnTo>
                    <a:pt x="189" y="205"/>
                  </a:lnTo>
                  <a:lnTo>
                    <a:pt x="169" y="0"/>
                  </a:lnTo>
                  <a:cubicBezTo>
                    <a:pt x="112" y="6"/>
                    <a:pt x="56" y="14"/>
                    <a:pt x="0" y="25"/>
                  </a:cubicBezTo>
                  <a:lnTo>
                    <a:pt x="41" y="227"/>
                  </a:lnTo>
                  <a:cubicBezTo>
                    <a:pt x="89" y="217"/>
                    <a:pt x="139" y="210"/>
                    <a:pt x="189"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5" name="Freeform 49">
              <a:extLst>
                <a:ext uri="{FF2B5EF4-FFF2-40B4-BE49-F238E27FC236}">
                  <a16:creationId xmlns:a16="http://schemas.microsoft.com/office/drawing/2014/main" id="{15071761-A2B2-B807-949F-888E29A92DA8}"/>
                </a:ext>
              </a:extLst>
            </p:cNvPr>
            <p:cNvSpPr>
              <a:spLocks/>
            </p:cNvSpPr>
            <p:nvPr/>
          </p:nvSpPr>
          <p:spPr bwMode="auto">
            <a:xfrm>
              <a:off x="5748155" y="2286694"/>
              <a:ext cx="242887" cy="313326"/>
            </a:xfrm>
            <a:custGeom>
              <a:avLst/>
              <a:gdLst>
                <a:gd name="T0" fmla="*/ 168 w 168"/>
                <a:gd name="T1" fmla="*/ 206 h 213"/>
                <a:gd name="T2" fmla="*/ 168 w 168"/>
                <a:gd name="T3" fmla="*/ 206 h 213"/>
                <a:gd name="T4" fmla="*/ 168 w 168"/>
                <a:gd name="T5" fmla="*/ 206 h 213"/>
                <a:gd name="T6" fmla="*/ 168 w 168"/>
                <a:gd name="T7" fmla="*/ 0 h 213"/>
                <a:gd name="T8" fmla="*/ 0 w 168"/>
                <a:gd name="T9" fmla="*/ 8 h 213"/>
                <a:gd name="T10" fmla="*/ 20 w 168"/>
                <a:gd name="T11" fmla="*/ 213 h 213"/>
                <a:gd name="T12" fmla="*/ 168 w 168"/>
                <a:gd name="T13" fmla="*/ 206 h 213"/>
              </a:gdLst>
              <a:ahLst/>
              <a:cxnLst>
                <a:cxn ang="0">
                  <a:pos x="T0" y="T1"/>
                </a:cxn>
                <a:cxn ang="0">
                  <a:pos x="T2" y="T3"/>
                </a:cxn>
                <a:cxn ang="0">
                  <a:pos x="T4" y="T5"/>
                </a:cxn>
                <a:cxn ang="0">
                  <a:pos x="T6" y="T7"/>
                </a:cxn>
                <a:cxn ang="0">
                  <a:pos x="T8" y="T9"/>
                </a:cxn>
                <a:cxn ang="0">
                  <a:pos x="T10" y="T11"/>
                </a:cxn>
                <a:cxn ang="0">
                  <a:pos x="T12" y="T13"/>
                </a:cxn>
              </a:cxnLst>
              <a:rect l="0" t="0" r="r" b="b"/>
              <a:pathLst>
                <a:path w="168" h="213">
                  <a:moveTo>
                    <a:pt x="168" y="206"/>
                  </a:moveTo>
                  <a:lnTo>
                    <a:pt x="168" y="206"/>
                  </a:lnTo>
                  <a:lnTo>
                    <a:pt x="168" y="206"/>
                  </a:lnTo>
                  <a:lnTo>
                    <a:pt x="168" y="0"/>
                  </a:lnTo>
                  <a:cubicBezTo>
                    <a:pt x="111" y="0"/>
                    <a:pt x="55" y="3"/>
                    <a:pt x="0" y="8"/>
                  </a:cubicBezTo>
                  <a:lnTo>
                    <a:pt x="20" y="213"/>
                  </a:lnTo>
                  <a:cubicBezTo>
                    <a:pt x="69" y="208"/>
                    <a:pt x="118" y="206"/>
                    <a:pt x="168"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6" name="Freeform 51">
              <a:extLst>
                <a:ext uri="{FF2B5EF4-FFF2-40B4-BE49-F238E27FC236}">
                  <a16:creationId xmlns:a16="http://schemas.microsoft.com/office/drawing/2014/main" id="{79115A5F-EA6A-CB32-3740-BF5ED0D2759D}"/>
                </a:ext>
              </a:extLst>
            </p:cNvPr>
            <p:cNvSpPr>
              <a:spLocks/>
            </p:cNvSpPr>
            <p:nvPr/>
          </p:nvSpPr>
          <p:spPr bwMode="auto">
            <a:xfrm>
              <a:off x="5765157" y="1764486"/>
              <a:ext cx="225886" cy="308468"/>
            </a:xfrm>
            <a:custGeom>
              <a:avLst/>
              <a:gdLst>
                <a:gd name="T0" fmla="*/ 155 w 155"/>
                <a:gd name="T1" fmla="*/ 206 h 211"/>
                <a:gd name="T2" fmla="*/ 155 w 155"/>
                <a:gd name="T3" fmla="*/ 206 h 211"/>
                <a:gd name="T4" fmla="*/ 155 w 155"/>
                <a:gd name="T5" fmla="*/ 206 h 211"/>
                <a:gd name="T6" fmla="*/ 155 w 155"/>
                <a:gd name="T7" fmla="*/ 0 h 211"/>
                <a:gd name="T8" fmla="*/ 0 w 155"/>
                <a:gd name="T9" fmla="*/ 6 h 211"/>
                <a:gd name="T10" fmla="*/ 15 w 155"/>
                <a:gd name="T11" fmla="*/ 211 h 211"/>
                <a:gd name="T12" fmla="*/ 155 w 155"/>
                <a:gd name="T13" fmla="*/ 206 h 211"/>
              </a:gdLst>
              <a:ahLst/>
              <a:cxnLst>
                <a:cxn ang="0">
                  <a:pos x="T0" y="T1"/>
                </a:cxn>
                <a:cxn ang="0">
                  <a:pos x="T2" y="T3"/>
                </a:cxn>
                <a:cxn ang="0">
                  <a:pos x="T4" y="T5"/>
                </a:cxn>
                <a:cxn ang="0">
                  <a:pos x="T6" y="T7"/>
                </a:cxn>
                <a:cxn ang="0">
                  <a:pos x="T8" y="T9"/>
                </a:cxn>
                <a:cxn ang="0">
                  <a:pos x="T10" y="T11"/>
                </a:cxn>
                <a:cxn ang="0">
                  <a:pos x="T12" y="T13"/>
                </a:cxn>
              </a:cxnLst>
              <a:rect l="0" t="0" r="r" b="b"/>
              <a:pathLst>
                <a:path w="155" h="211">
                  <a:moveTo>
                    <a:pt x="155" y="206"/>
                  </a:moveTo>
                  <a:lnTo>
                    <a:pt x="155" y="206"/>
                  </a:lnTo>
                  <a:lnTo>
                    <a:pt x="155" y="206"/>
                  </a:lnTo>
                  <a:lnTo>
                    <a:pt x="155" y="0"/>
                  </a:lnTo>
                  <a:cubicBezTo>
                    <a:pt x="103" y="0"/>
                    <a:pt x="51" y="2"/>
                    <a:pt x="0" y="6"/>
                  </a:cubicBezTo>
                  <a:lnTo>
                    <a:pt x="15" y="211"/>
                  </a:lnTo>
                  <a:cubicBezTo>
                    <a:pt x="61" y="208"/>
                    <a:pt x="108" y="206"/>
                    <a:pt x="155"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7" name="Freeform 53">
              <a:extLst>
                <a:ext uri="{FF2B5EF4-FFF2-40B4-BE49-F238E27FC236}">
                  <a16:creationId xmlns:a16="http://schemas.microsoft.com/office/drawing/2014/main" id="{059281B9-A2F5-604F-4617-803081FC6AE6}"/>
                </a:ext>
              </a:extLst>
            </p:cNvPr>
            <p:cNvSpPr>
              <a:spLocks/>
            </p:cNvSpPr>
            <p:nvPr/>
          </p:nvSpPr>
          <p:spPr bwMode="auto">
            <a:xfrm>
              <a:off x="6425811" y="2298839"/>
              <a:ext cx="276892" cy="332757"/>
            </a:xfrm>
            <a:custGeom>
              <a:avLst/>
              <a:gdLst>
                <a:gd name="T0" fmla="*/ 0 w 189"/>
                <a:gd name="T1" fmla="*/ 205 h 227"/>
                <a:gd name="T2" fmla="*/ 0 w 189"/>
                <a:gd name="T3" fmla="*/ 205 h 227"/>
                <a:gd name="T4" fmla="*/ 20 w 189"/>
                <a:gd name="T5" fmla="*/ 0 h 227"/>
                <a:gd name="T6" fmla="*/ 189 w 189"/>
                <a:gd name="T7" fmla="*/ 25 h 227"/>
                <a:gd name="T8" fmla="*/ 149 w 189"/>
                <a:gd name="T9" fmla="*/ 227 h 227"/>
                <a:gd name="T10" fmla="*/ 0 w 189"/>
                <a:gd name="T11" fmla="*/ 205 h 227"/>
              </a:gdLst>
              <a:ahLst/>
              <a:cxnLst>
                <a:cxn ang="0">
                  <a:pos x="T0" y="T1"/>
                </a:cxn>
                <a:cxn ang="0">
                  <a:pos x="T2" y="T3"/>
                </a:cxn>
                <a:cxn ang="0">
                  <a:pos x="T4" y="T5"/>
                </a:cxn>
                <a:cxn ang="0">
                  <a:pos x="T6" y="T7"/>
                </a:cxn>
                <a:cxn ang="0">
                  <a:pos x="T8" y="T9"/>
                </a:cxn>
                <a:cxn ang="0">
                  <a:pos x="T10" y="T11"/>
                </a:cxn>
              </a:cxnLst>
              <a:rect l="0" t="0" r="r" b="b"/>
              <a:pathLst>
                <a:path w="189" h="227">
                  <a:moveTo>
                    <a:pt x="0" y="205"/>
                  </a:moveTo>
                  <a:lnTo>
                    <a:pt x="0" y="205"/>
                  </a:lnTo>
                  <a:lnTo>
                    <a:pt x="20" y="0"/>
                  </a:lnTo>
                  <a:cubicBezTo>
                    <a:pt x="77" y="6"/>
                    <a:pt x="134" y="14"/>
                    <a:pt x="189" y="25"/>
                  </a:cubicBezTo>
                  <a:lnTo>
                    <a:pt x="149" y="227"/>
                  </a:lnTo>
                  <a:cubicBezTo>
                    <a:pt x="100" y="217"/>
                    <a:pt x="50" y="210"/>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8" name="Freeform 55">
              <a:extLst>
                <a:ext uri="{FF2B5EF4-FFF2-40B4-BE49-F238E27FC236}">
                  <a16:creationId xmlns:a16="http://schemas.microsoft.com/office/drawing/2014/main" id="{20A36AF3-7EF1-1995-AE19-1EC49499B380}"/>
                </a:ext>
              </a:extLst>
            </p:cNvPr>
            <p:cNvSpPr>
              <a:spLocks/>
            </p:cNvSpPr>
            <p:nvPr/>
          </p:nvSpPr>
          <p:spPr bwMode="auto">
            <a:xfrm>
              <a:off x="6212070" y="2286694"/>
              <a:ext cx="242887" cy="313326"/>
            </a:xfrm>
            <a:custGeom>
              <a:avLst/>
              <a:gdLst>
                <a:gd name="T0" fmla="*/ 0 w 168"/>
                <a:gd name="T1" fmla="*/ 206 h 213"/>
                <a:gd name="T2" fmla="*/ 0 w 168"/>
                <a:gd name="T3" fmla="*/ 206 h 213"/>
                <a:gd name="T4" fmla="*/ 0 w 168"/>
                <a:gd name="T5" fmla="*/ 206 h 213"/>
                <a:gd name="T6" fmla="*/ 0 w 168"/>
                <a:gd name="T7" fmla="*/ 0 h 213"/>
                <a:gd name="T8" fmla="*/ 0 w 168"/>
                <a:gd name="T9" fmla="*/ 0 h 213"/>
                <a:gd name="T10" fmla="*/ 168 w 168"/>
                <a:gd name="T11" fmla="*/ 8 h 213"/>
                <a:gd name="T12" fmla="*/ 148 w 168"/>
                <a:gd name="T13" fmla="*/ 213 h 213"/>
                <a:gd name="T14" fmla="*/ 0 w 168"/>
                <a:gd name="T15" fmla="*/ 206 h 2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213">
                  <a:moveTo>
                    <a:pt x="0" y="206"/>
                  </a:moveTo>
                  <a:lnTo>
                    <a:pt x="0" y="206"/>
                  </a:lnTo>
                  <a:lnTo>
                    <a:pt x="0" y="206"/>
                  </a:lnTo>
                  <a:lnTo>
                    <a:pt x="0" y="0"/>
                  </a:lnTo>
                  <a:lnTo>
                    <a:pt x="0" y="0"/>
                  </a:lnTo>
                  <a:cubicBezTo>
                    <a:pt x="57" y="0"/>
                    <a:pt x="113" y="3"/>
                    <a:pt x="168" y="8"/>
                  </a:cubicBezTo>
                  <a:lnTo>
                    <a:pt x="148" y="213"/>
                  </a:lnTo>
                  <a:cubicBezTo>
                    <a:pt x="99" y="208"/>
                    <a:pt x="50" y="206"/>
                    <a:pt x="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9" name="Freeform 57">
              <a:extLst>
                <a:ext uri="{FF2B5EF4-FFF2-40B4-BE49-F238E27FC236}">
                  <a16:creationId xmlns:a16="http://schemas.microsoft.com/office/drawing/2014/main" id="{A7E2BE11-7E20-7E98-4D64-C6945F5EA0E4}"/>
                </a:ext>
              </a:extLst>
            </p:cNvPr>
            <p:cNvSpPr>
              <a:spLocks/>
            </p:cNvSpPr>
            <p:nvPr/>
          </p:nvSpPr>
          <p:spPr bwMode="auto">
            <a:xfrm>
              <a:off x="6212070" y="1764486"/>
              <a:ext cx="225886" cy="308468"/>
            </a:xfrm>
            <a:custGeom>
              <a:avLst/>
              <a:gdLst>
                <a:gd name="T0" fmla="*/ 0 w 156"/>
                <a:gd name="T1" fmla="*/ 206 h 211"/>
                <a:gd name="T2" fmla="*/ 0 w 156"/>
                <a:gd name="T3" fmla="*/ 206 h 211"/>
                <a:gd name="T4" fmla="*/ 0 w 156"/>
                <a:gd name="T5" fmla="*/ 206 h 211"/>
                <a:gd name="T6" fmla="*/ 0 w 156"/>
                <a:gd name="T7" fmla="*/ 0 h 211"/>
                <a:gd name="T8" fmla="*/ 0 w 156"/>
                <a:gd name="T9" fmla="*/ 0 h 211"/>
                <a:gd name="T10" fmla="*/ 156 w 156"/>
                <a:gd name="T11" fmla="*/ 6 h 211"/>
                <a:gd name="T12" fmla="*/ 140 w 156"/>
                <a:gd name="T13" fmla="*/ 211 h 211"/>
                <a:gd name="T14" fmla="*/ 0 w 156"/>
                <a:gd name="T15" fmla="*/ 206 h 2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6" h="211">
                  <a:moveTo>
                    <a:pt x="0" y="206"/>
                  </a:moveTo>
                  <a:lnTo>
                    <a:pt x="0" y="206"/>
                  </a:lnTo>
                  <a:lnTo>
                    <a:pt x="0" y="206"/>
                  </a:lnTo>
                  <a:lnTo>
                    <a:pt x="0" y="0"/>
                  </a:lnTo>
                  <a:lnTo>
                    <a:pt x="0" y="0"/>
                  </a:lnTo>
                  <a:cubicBezTo>
                    <a:pt x="53" y="0"/>
                    <a:pt x="104" y="2"/>
                    <a:pt x="156" y="6"/>
                  </a:cubicBezTo>
                  <a:lnTo>
                    <a:pt x="140" y="211"/>
                  </a:lnTo>
                  <a:cubicBezTo>
                    <a:pt x="94" y="208"/>
                    <a:pt x="47" y="206"/>
                    <a:pt x="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60" name="Freeform 59">
              <a:extLst>
                <a:ext uri="{FF2B5EF4-FFF2-40B4-BE49-F238E27FC236}">
                  <a16:creationId xmlns:a16="http://schemas.microsoft.com/office/drawing/2014/main" id="{2CAA6899-774A-FCBE-AD5B-AABBA07C64D1}"/>
                </a:ext>
              </a:extLst>
            </p:cNvPr>
            <p:cNvSpPr>
              <a:spLocks/>
            </p:cNvSpPr>
            <p:nvPr/>
          </p:nvSpPr>
          <p:spPr bwMode="auto">
            <a:xfrm>
              <a:off x="6416096" y="1774202"/>
              <a:ext cx="250175" cy="323041"/>
            </a:xfrm>
            <a:custGeom>
              <a:avLst/>
              <a:gdLst>
                <a:gd name="T0" fmla="*/ 0 w 173"/>
                <a:gd name="T1" fmla="*/ 205 h 221"/>
                <a:gd name="T2" fmla="*/ 0 w 173"/>
                <a:gd name="T3" fmla="*/ 205 h 221"/>
                <a:gd name="T4" fmla="*/ 16 w 173"/>
                <a:gd name="T5" fmla="*/ 0 h 221"/>
                <a:gd name="T6" fmla="*/ 173 w 173"/>
                <a:gd name="T7" fmla="*/ 18 h 221"/>
                <a:gd name="T8" fmla="*/ 142 w 173"/>
                <a:gd name="T9" fmla="*/ 221 h 221"/>
                <a:gd name="T10" fmla="*/ 0 w 173"/>
                <a:gd name="T11" fmla="*/ 205 h 221"/>
              </a:gdLst>
              <a:ahLst/>
              <a:cxnLst>
                <a:cxn ang="0">
                  <a:pos x="T0" y="T1"/>
                </a:cxn>
                <a:cxn ang="0">
                  <a:pos x="T2" y="T3"/>
                </a:cxn>
                <a:cxn ang="0">
                  <a:pos x="T4" y="T5"/>
                </a:cxn>
                <a:cxn ang="0">
                  <a:pos x="T6" y="T7"/>
                </a:cxn>
                <a:cxn ang="0">
                  <a:pos x="T8" y="T9"/>
                </a:cxn>
                <a:cxn ang="0">
                  <a:pos x="T10" y="T11"/>
                </a:cxn>
              </a:cxnLst>
              <a:rect l="0" t="0" r="r" b="b"/>
              <a:pathLst>
                <a:path w="173" h="221">
                  <a:moveTo>
                    <a:pt x="0" y="205"/>
                  </a:moveTo>
                  <a:lnTo>
                    <a:pt x="0" y="205"/>
                  </a:lnTo>
                  <a:lnTo>
                    <a:pt x="16" y="0"/>
                  </a:lnTo>
                  <a:cubicBezTo>
                    <a:pt x="69" y="4"/>
                    <a:pt x="121" y="10"/>
                    <a:pt x="173" y="18"/>
                  </a:cubicBezTo>
                  <a:lnTo>
                    <a:pt x="142" y="221"/>
                  </a:lnTo>
                  <a:cubicBezTo>
                    <a:pt x="95" y="214"/>
                    <a:pt x="48" y="209"/>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61" name="Freeform 61">
              <a:extLst>
                <a:ext uri="{FF2B5EF4-FFF2-40B4-BE49-F238E27FC236}">
                  <a16:creationId xmlns:a16="http://schemas.microsoft.com/office/drawing/2014/main" id="{20C0824F-0286-9F23-77A0-1A2E8BEF22EB}"/>
                </a:ext>
              </a:extLst>
            </p:cNvPr>
            <p:cNvSpPr>
              <a:spLocks/>
            </p:cNvSpPr>
            <p:nvPr/>
          </p:nvSpPr>
          <p:spPr bwMode="auto">
            <a:xfrm>
              <a:off x="7246771" y="1995229"/>
              <a:ext cx="335185" cy="369189"/>
            </a:xfrm>
            <a:custGeom>
              <a:avLst/>
              <a:gdLst>
                <a:gd name="T0" fmla="*/ 0 w 229"/>
                <a:gd name="T1" fmla="*/ 190 h 253"/>
                <a:gd name="T2" fmla="*/ 0 w 229"/>
                <a:gd name="T3" fmla="*/ 190 h 253"/>
                <a:gd name="T4" fmla="*/ 79 w 229"/>
                <a:gd name="T5" fmla="*/ 0 h 253"/>
                <a:gd name="T6" fmla="*/ 229 w 229"/>
                <a:gd name="T7" fmla="*/ 70 h 253"/>
                <a:gd name="T8" fmla="*/ 136 w 229"/>
                <a:gd name="T9" fmla="*/ 253 h 253"/>
                <a:gd name="T10" fmla="*/ 0 w 229"/>
                <a:gd name="T11" fmla="*/ 190 h 253"/>
              </a:gdLst>
              <a:ahLst/>
              <a:cxnLst>
                <a:cxn ang="0">
                  <a:pos x="T0" y="T1"/>
                </a:cxn>
                <a:cxn ang="0">
                  <a:pos x="T2" y="T3"/>
                </a:cxn>
                <a:cxn ang="0">
                  <a:pos x="T4" y="T5"/>
                </a:cxn>
                <a:cxn ang="0">
                  <a:pos x="T6" y="T7"/>
                </a:cxn>
                <a:cxn ang="0">
                  <a:pos x="T8" y="T9"/>
                </a:cxn>
                <a:cxn ang="0">
                  <a:pos x="T10" y="T11"/>
                </a:cxn>
              </a:cxnLst>
              <a:rect l="0" t="0" r="r" b="b"/>
              <a:pathLst>
                <a:path w="229" h="253">
                  <a:moveTo>
                    <a:pt x="0" y="190"/>
                  </a:moveTo>
                  <a:lnTo>
                    <a:pt x="0" y="190"/>
                  </a:lnTo>
                  <a:lnTo>
                    <a:pt x="79" y="0"/>
                  </a:lnTo>
                  <a:cubicBezTo>
                    <a:pt x="130" y="22"/>
                    <a:pt x="180" y="45"/>
                    <a:pt x="229" y="70"/>
                  </a:cubicBezTo>
                  <a:lnTo>
                    <a:pt x="136" y="253"/>
                  </a:lnTo>
                  <a:cubicBezTo>
                    <a:pt x="91" y="231"/>
                    <a:pt x="46" y="210"/>
                    <a:pt x="0" y="19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62" name="Freeform 63">
              <a:extLst>
                <a:ext uri="{FF2B5EF4-FFF2-40B4-BE49-F238E27FC236}">
                  <a16:creationId xmlns:a16="http://schemas.microsoft.com/office/drawing/2014/main" id="{2DD3D0A8-E91A-2ED8-75BE-A7DF80E1FB1F}"/>
                </a:ext>
              </a:extLst>
            </p:cNvPr>
            <p:cNvSpPr>
              <a:spLocks/>
            </p:cNvSpPr>
            <p:nvPr/>
          </p:nvSpPr>
          <p:spPr bwMode="auto">
            <a:xfrm>
              <a:off x="7802983" y="2342558"/>
              <a:ext cx="352188" cy="369189"/>
            </a:xfrm>
            <a:custGeom>
              <a:avLst/>
              <a:gdLst>
                <a:gd name="T0" fmla="*/ 0 w 242"/>
                <a:gd name="T1" fmla="*/ 166 h 252"/>
                <a:gd name="T2" fmla="*/ 0 w 242"/>
                <a:gd name="T3" fmla="*/ 166 h 252"/>
                <a:gd name="T4" fmla="*/ 121 w 242"/>
                <a:gd name="T5" fmla="*/ 0 h 252"/>
                <a:gd name="T6" fmla="*/ 242 w 242"/>
                <a:gd name="T7" fmla="*/ 95 h 252"/>
                <a:gd name="T8" fmla="*/ 110 w 242"/>
                <a:gd name="T9" fmla="*/ 252 h 252"/>
                <a:gd name="T10" fmla="*/ 0 w 242"/>
                <a:gd name="T11" fmla="*/ 166 h 252"/>
              </a:gdLst>
              <a:ahLst/>
              <a:cxnLst>
                <a:cxn ang="0">
                  <a:pos x="T0" y="T1"/>
                </a:cxn>
                <a:cxn ang="0">
                  <a:pos x="T2" y="T3"/>
                </a:cxn>
                <a:cxn ang="0">
                  <a:pos x="T4" y="T5"/>
                </a:cxn>
                <a:cxn ang="0">
                  <a:pos x="T6" y="T7"/>
                </a:cxn>
                <a:cxn ang="0">
                  <a:pos x="T8" y="T9"/>
                </a:cxn>
                <a:cxn ang="0">
                  <a:pos x="T10" y="T11"/>
                </a:cxn>
              </a:cxnLst>
              <a:rect l="0" t="0" r="r" b="b"/>
              <a:pathLst>
                <a:path w="242" h="252">
                  <a:moveTo>
                    <a:pt x="0" y="166"/>
                  </a:moveTo>
                  <a:lnTo>
                    <a:pt x="0" y="166"/>
                  </a:lnTo>
                  <a:lnTo>
                    <a:pt x="121" y="0"/>
                  </a:lnTo>
                  <a:cubicBezTo>
                    <a:pt x="163" y="30"/>
                    <a:pt x="203" y="62"/>
                    <a:pt x="242" y="95"/>
                  </a:cubicBezTo>
                  <a:lnTo>
                    <a:pt x="110" y="252"/>
                  </a:lnTo>
                  <a:cubicBezTo>
                    <a:pt x="74" y="222"/>
                    <a:pt x="38" y="193"/>
                    <a:pt x="0" y="16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63" name="Freeform 65">
              <a:extLst>
                <a:ext uri="{FF2B5EF4-FFF2-40B4-BE49-F238E27FC236}">
                  <a16:creationId xmlns:a16="http://schemas.microsoft.com/office/drawing/2014/main" id="{8B7B39F9-90E1-F993-2478-086E6AAA737A}"/>
                </a:ext>
              </a:extLst>
            </p:cNvPr>
            <p:cNvSpPr>
              <a:spLocks/>
            </p:cNvSpPr>
            <p:nvPr/>
          </p:nvSpPr>
          <p:spPr bwMode="auto">
            <a:xfrm>
              <a:off x="7445939" y="2097241"/>
              <a:ext cx="342472" cy="374047"/>
            </a:xfrm>
            <a:custGeom>
              <a:avLst/>
              <a:gdLst>
                <a:gd name="T0" fmla="*/ 0 w 235"/>
                <a:gd name="T1" fmla="*/ 183 h 255"/>
                <a:gd name="T2" fmla="*/ 0 w 235"/>
                <a:gd name="T3" fmla="*/ 183 h 255"/>
                <a:gd name="T4" fmla="*/ 93 w 235"/>
                <a:gd name="T5" fmla="*/ 0 h 255"/>
                <a:gd name="T6" fmla="*/ 235 w 235"/>
                <a:gd name="T7" fmla="*/ 80 h 255"/>
                <a:gd name="T8" fmla="*/ 127 w 235"/>
                <a:gd name="T9" fmla="*/ 255 h 255"/>
                <a:gd name="T10" fmla="*/ 0 w 235"/>
                <a:gd name="T11" fmla="*/ 183 h 255"/>
              </a:gdLst>
              <a:ahLst/>
              <a:cxnLst>
                <a:cxn ang="0">
                  <a:pos x="T0" y="T1"/>
                </a:cxn>
                <a:cxn ang="0">
                  <a:pos x="T2" y="T3"/>
                </a:cxn>
                <a:cxn ang="0">
                  <a:pos x="T4" y="T5"/>
                </a:cxn>
                <a:cxn ang="0">
                  <a:pos x="T6" y="T7"/>
                </a:cxn>
                <a:cxn ang="0">
                  <a:pos x="T8" y="T9"/>
                </a:cxn>
                <a:cxn ang="0">
                  <a:pos x="T10" y="T11"/>
                </a:cxn>
              </a:cxnLst>
              <a:rect l="0" t="0" r="r" b="b"/>
              <a:pathLst>
                <a:path w="235" h="255">
                  <a:moveTo>
                    <a:pt x="0" y="183"/>
                  </a:moveTo>
                  <a:lnTo>
                    <a:pt x="0" y="183"/>
                  </a:lnTo>
                  <a:lnTo>
                    <a:pt x="93" y="0"/>
                  </a:lnTo>
                  <a:cubicBezTo>
                    <a:pt x="142" y="25"/>
                    <a:pt x="189" y="52"/>
                    <a:pt x="235" y="80"/>
                  </a:cubicBezTo>
                  <a:lnTo>
                    <a:pt x="127" y="255"/>
                  </a:lnTo>
                  <a:cubicBezTo>
                    <a:pt x="86" y="229"/>
                    <a:pt x="43" y="206"/>
                    <a:pt x="0" y="18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85" name="Freeform 67">
              <a:extLst>
                <a:ext uri="{FF2B5EF4-FFF2-40B4-BE49-F238E27FC236}">
                  <a16:creationId xmlns:a16="http://schemas.microsoft.com/office/drawing/2014/main" id="{0ADEEDDD-3E40-5D45-536E-34BAF4EC8213}"/>
                </a:ext>
              </a:extLst>
            </p:cNvPr>
            <p:cNvSpPr>
              <a:spLocks/>
            </p:cNvSpPr>
            <p:nvPr/>
          </p:nvSpPr>
          <p:spPr bwMode="auto">
            <a:xfrm>
              <a:off x="7630533" y="2213827"/>
              <a:ext cx="347330" cy="371619"/>
            </a:xfrm>
            <a:custGeom>
              <a:avLst/>
              <a:gdLst>
                <a:gd name="T0" fmla="*/ 0 w 238"/>
                <a:gd name="T1" fmla="*/ 175 h 254"/>
                <a:gd name="T2" fmla="*/ 0 w 238"/>
                <a:gd name="T3" fmla="*/ 175 h 254"/>
                <a:gd name="T4" fmla="*/ 108 w 238"/>
                <a:gd name="T5" fmla="*/ 0 h 254"/>
                <a:gd name="T6" fmla="*/ 238 w 238"/>
                <a:gd name="T7" fmla="*/ 88 h 254"/>
                <a:gd name="T8" fmla="*/ 117 w 238"/>
                <a:gd name="T9" fmla="*/ 254 h 254"/>
                <a:gd name="T10" fmla="*/ 0 w 238"/>
                <a:gd name="T11" fmla="*/ 175 h 254"/>
              </a:gdLst>
              <a:ahLst/>
              <a:cxnLst>
                <a:cxn ang="0">
                  <a:pos x="T0" y="T1"/>
                </a:cxn>
                <a:cxn ang="0">
                  <a:pos x="T2" y="T3"/>
                </a:cxn>
                <a:cxn ang="0">
                  <a:pos x="T4" y="T5"/>
                </a:cxn>
                <a:cxn ang="0">
                  <a:pos x="T6" y="T7"/>
                </a:cxn>
                <a:cxn ang="0">
                  <a:pos x="T8" y="T9"/>
                </a:cxn>
                <a:cxn ang="0">
                  <a:pos x="T10" y="T11"/>
                </a:cxn>
              </a:cxnLst>
              <a:rect l="0" t="0" r="r" b="b"/>
              <a:pathLst>
                <a:path w="238" h="254">
                  <a:moveTo>
                    <a:pt x="0" y="175"/>
                  </a:moveTo>
                  <a:lnTo>
                    <a:pt x="0" y="175"/>
                  </a:lnTo>
                  <a:lnTo>
                    <a:pt x="108" y="0"/>
                  </a:lnTo>
                  <a:cubicBezTo>
                    <a:pt x="152" y="28"/>
                    <a:pt x="196" y="57"/>
                    <a:pt x="238" y="88"/>
                  </a:cubicBezTo>
                  <a:lnTo>
                    <a:pt x="117" y="254"/>
                  </a:lnTo>
                  <a:cubicBezTo>
                    <a:pt x="79" y="226"/>
                    <a:pt x="40" y="200"/>
                    <a:pt x="0" y="17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86" name="Freeform 69">
              <a:extLst>
                <a:ext uri="{FF2B5EF4-FFF2-40B4-BE49-F238E27FC236}">
                  <a16:creationId xmlns:a16="http://schemas.microsoft.com/office/drawing/2014/main" id="{F066591F-E897-53C8-2A04-69E90D179644}"/>
                </a:ext>
              </a:extLst>
            </p:cNvPr>
            <p:cNvSpPr>
              <a:spLocks/>
            </p:cNvSpPr>
            <p:nvPr/>
          </p:nvSpPr>
          <p:spPr bwMode="auto">
            <a:xfrm>
              <a:off x="6622549" y="1800919"/>
              <a:ext cx="279321" cy="337614"/>
            </a:xfrm>
            <a:custGeom>
              <a:avLst/>
              <a:gdLst>
                <a:gd name="T0" fmla="*/ 0 w 191"/>
                <a:gd name="T1" fmla="*/ 203 h 231"/>
                <a:gd name="T2" fmla="*/ 0 w 191"/>
                <a:gd name="T3" fmla="*/ 203 h 231"/>
                <a:gd name="T4" fmla="*/ 31 w 191"/>
                <a:gd name="T5" fmla="*/ 0 h 231"/>
                <a:gd name="T6" fmla="*/ 191 w 191"/>
                <a:gd name="T7" fmla="*/ 31 h 231"/>
                <a:gd name="T8" fmla="*/ 144 w 191"/>
                <a:gd name="T9" fmla="*/ 231 h 231"/>
                <a:gd name="T10" fmla="*/ 0 w 191"/>
                <a:gd name="T11" fmla="*/ 203 h 231"/>
              </a:gdLst>
              <a:ahLst/>
              <a:cxnLst>
                <a:cxn ang="0">
                  <a:pos x="T0" y="T1"/>
                </a:cxn>
                <a:cxn ang="0">
                  <a:pos x="T2" y="T3"/>
                </a:cxn>
                <a:cxn ang="0">
                  <a:pos x="T4" y="T5"/>
                </a:cxn>
                <a:cxn ang="0">
                  <a:pos x="T6" y="T7"/>
                </a:cxn>
                <a:cxn ang="0">
                  <a:pos x="T8" y="T9"/>
                </a:cxn>
                <a:cxn ang="0">
                  <a:pos x="T10" y="T11"/>
                </a:cxn>
              </a:cxnLst>
              <a:rect l="0" t="0" r="r" b="b"/>
              <a:pathLst>
                <a:path w="191" h="231">
                  <a:moveTo>
                    <a:pt x="0" y="203"/>
                  </a:moveTo>
                  <a:lnTo>
                    <a:pt x="0" y="203"/>
                  </a:lnTo>
                  <a:lnTo>
                    <a:pt x="31" y="0"/>
                  </a:lnTo>
                  <a:cubicBezTo>
                    <a:pt x="85" y="8"/>
                    <a:pt x="138" y="19"/>
                    <a:pt x="191" y="31"/>
                  </a:cubicBezTo>
                  <a:lnTo>
                    <a:pt x="144" y="231"/>
                  </a:lnTo>
                  <a:cubicBezTo>
                    <a:pt x="97" y="220"/>
                    <a:pt x="48" y="211"/>
                    <a:pt x="0"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87" name="Freeform 71">
              <a:extLst>
                <a:ext uri="{FF2B5EF4-FFF2-40B4-BE49-F238E27FC236}">
                  <a16:creationId xmlns:a16="http://schemas.microsoft.com/office/drawing/2014/main" id="{2EADB56C-C83F-E787-0256-8E48C72D8B56}"/>
                </a:ext>
              </a:extLst>
            </p:cNvPr>
            <p:cNvSpPr>
              <a:spLocks/>
            </p:cNvSpPr>
            <p:nvPr/>
          </p:nvSpPr>
          <p:spPr bwMode="auto">
            <a:xfrm>
              <a:off x="6831433" y="1844638"/>
              <a:ext cx="303610" cy="352188"/>
            </a:xfrm>
            <a:custGeom>
              <a:avLst/>
              <a:gdLst>
                <a:gd name="T0" fmla="*/ 0 w 207"/>
                <a:gd name="T1" fmla="*/ 200 h 240"/>
                <a:gd name="T2" fmla="*/ 0 w 207"/>
                <a:gd name="T3" fmla="*/ 200 h 240"/>
                <a:gd name="T4" fmla="*/ 47 w 207"/>
                <a:gd name="T5" fmla="*/ 0 h 240"/>
                <a:gd name="T6" fmla="*/ 207 w 207"/>
                <a:gd name="T7" fmla="*/ 45 h 240"/>
                <a:gd name="T8" fmla="*/ 144 w 207"/>
                <a:gd name="T9" fmla="*/ 240 h 240"/>
                <a:gd name="T10" fmla="*/ 0 w 207"/>
                <a:gd name="T11" fmla="*/ 200 h 240"/>
              </a:gdLst>
              <a:ahLst/>
              <a:cxnLst>
                <a:cxn ang="0">
                  <a:pos x="T0" y="T1"/>
                </a:cxn>
                <a:cxn ang="0">
                  <a:pos x="T2" y="T3"/>
                </a:cxn>
                <a:cxn ang="0">
                  <a:pos x="T4" y="T5"/>
                </a:cxn>
                <a:cxn ang="0">
                  <a:pos x="T6" y="T7"/>
                </a:cxn>
                <a:cxn ang="0">
                  <a:pos x="T8" y="T9"/>
                </a:cxn>
                <a:cxn ang="0">
                  <a:pos x="T10" y="T11"/>
                </a:cxn>
              </a:cxnLst>
              <a:rect l="0" t="0" r="r" b="b"/>
              <a:pathLst>
                <a:path w="207" h="240">
                  <a:moveTo>
                    <a:pt x="0" y="200"/>
                  </a:moveTo>
                  <a:lnTo>
                    <a:pt x="0" y="200"/>
                  </a:lnTo>
                  <a:lnTo>
                    <a:pt x="47" y="0"/>
                  </a:lnTo>
                  <a:cubicBezTo>
                    <a:pt x="101" y="13"/>
                    <a:pt x="155" y="28"/>
                    <a:pt x="207" y="45"/>
                  </a:cubicBezTo>
                  <a:lnTo>
                    <a:pt x="144" y="240"/>
                  </a:lnTo>
                  <a:cubicBezTo>
                    <a:pt x="97" y="225"/>
                    <a:pt x="49" y="212"/>
                    <a:pt x="0"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88" name="Freeform 73">
              <a:extLst>
                <a:ext uri="{FF2B5EF4-FFF2-40B4-BE49-F238E27FC236}">
                  <a16:creationId xmlns:a16="http://schemas.microsoft.com/office/drawing/2014/main" id="{16EF1228-1518-C26D-FC70-02FFEF92A5F3}"/>
                </a:ext>
              </a:extLst>
            </p:cNvPr>
            <p:cNvSpPr>
              <a:spLocks/>
            </p:cNvSpPr>
            <p:nvPr/>
          </p:nvSpPr>
          <p:spPr bwMode="auto">
            <a:xfrm>
              <a:off x="7042746" y="1912647"/>
              <a:ext cx="320611" cy="359474"/>
            </a:xfrm>
            <a:custGeom>
              <a:avLst/>
              <a:gdLst>
                <a:gd name="T0" fmla="*/ 0 w 220"/>
                <a:gd name="T1" fmla="*/ 195 h 247"/>
                <a:gd name="T2" fmla="*/ 0 w 220"/>
                <a:gd name="T3" fmla="*/ 195 h 247"/>
                <a:gd name="T4" fmla="*/ 63 w 220"/>
                <a:gd name="T5" fmla="*/ 0 h 247"/>
                <a:gd name="T6" fmla="*/ 220 w 220"/>
                <a:gd name="T7" fmla="*/ 57 h 247"/>
                <a:gd name="T8" fmla="*/ 141 w 220"/>
                <a:gd name="T9" fmla="*/ 247 h 247"/>
                <a:gd name="T10" fmla="*/ 0 w 220"/>
                <a:gd name="T11" fmla="*/ 195 h 247"/>
              </a:gdLst>
              <a:ahLst/>
              <a:cxnLst>
                <a:cxn ang="0">
                  <a:pos x="T0" y="T1"/>
                </a:cxn>
                <a:cxn ang="0">
                  <a:pos x="T2" y="T3"/>
                </a:cxn>
                <a:cxn ang="0">
                  <a:pos x="T4" y="T5"/>
                </a:cxn>
                <a:cxn ang="0">
                  <a:pos x="T6" y="T7"/>
                </a:cxn>
                <a:cxn ang="0">
                  <a:pos x="T8" y="T9"/>
                </a:cxn>
                <a:cxn ang="0">
                  <a:pos x="T10" y="T11"/>
                </a:cxn>
              </a:cxnLst>
              <a:rect l="0" t="0" r="r" b="b"/>
              <a:pathLst>
                <a:path w="220" h="247">
                  <a:moveTo>
                    <a:pt x="0" y="195"/>
                  </a:moveTo>
                  <a:lnTo>
                    <a:pt x="0" y="195"/>
                  </a:lnTo>
                  <a:lnTo>
                    <a:pt x="63" y="0"/>
                  </a:lnTo>
                  <a:cubicBezTo>
                    <a:pt x="116" y="17"/>
                    <a:pt x="169" y="36"/>
                    <a:pt x="220" y="57"/>
                  </a:cubicBezTo>
                  <a:lnTo>
                    <a:pt x="141" y="247"/>
                  </a:lnTo>
                  <a:cubicBezTo>
                    <a:pt x="95" y="228"/>
                    <a:pt x="48" y="211"/>
                    <a:pt x="0" y="1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89" name="Freeform 75">
              <a:extLst>
                <a:ext uri="{FF2B5EF4-FFF2-40B4-BE49-F238E27FC236}">
                  <a16:creationId xmlns:a16="http://schemas.microsoft.com/office/drawing/2014/main" id="{EC28C890-8173-9B2D-CA93-55BFF4119E7F}"/>
                </a:ext>
              </a:extLst>
            </p:cNvPr>
            <p:cNvSpPr>
              <a:spLocks/>
            </p:cNvSpPr>
            <p:nvPr/>
          </p:nvSpPr>
          <p:spPr bwMode="auto">
            <a:xfrm>
              <a:off x="6212070" y="1244707"/>
              <a:ext cx="245317" cy="308468"/>
            </a:xfrm>
            <a:custGeom>
              <a:avLst/>
              <a:gdLst>
                <a:gd name="T0" fmla="*/ 0 w 169"/>
                <a:gd name="T1" fmla="*/ 205 h 211"/>
                <a:gd name="T2" fmla="*/ 0 w 169"/>
                <a:gd name="T3" fmla="*/ 205 h 211"/>
                <a:gd name="T4" fmla="*/ 0 w 169"/>
                <a:gd name="T5" fmla="*/ 205 h 211"/>
                <a:gd name="T6" fmla="*/ 0 w 169"/>
                <a:gd name="T7" fmla="*/ 0 h 211"/>
                <a:gd name="T8" fmla="*/ 0 w 169"/>
                <a:gd name="T9" fmla="*/ 0 h 211"/>
                <a:gd name="T10" fmla="*/ 169 w 169"/>
                <a:gd name="T11" fmla="*/ 6 h 211"/>
                <a:gd name="T12" fmla="*/ 154 w 169"/>
                <a:gd name="T13" fmla="*/ 211 h 211"/>
                <a:gd name="T14" fmla="*/ 0 w 169"/>
                <a:gd name="T15" fmla="*/ 205 h 2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211">
                  <a:moveTo>
                    <a:pt x="0" y="205"/>
                  </a:moveTo>
                  <a:lnTo>
                    <a:pt x="0" y="205"/>
                  </a:lnTo>
                  <a:lnTo>
                    <a:pt x="0" y="205"/>
                  </a:lnTo>
                  <a:lnTo>
                    <a:pt x="0" y="0"/>
                  </a:lnTo>
                  <a:lnTo>
                    <a:pt x="0" y="0"/>
                  </a:lnTo>
                  <a:cubicBezTo>
                    <a:pt x="57" y="0"/>
                    <a:pt x="113" y="2"/>
                    <a:pt x="169" y="6"/>
                  </a:cubicBezTo>
                  <a:lnTo>
                    <a:pt x="154" y="211"/>
                  </a:lnTo>
                  <a:cubicBezTo>
                    <a:pt x="104" y="207"/>
                    <a:pt x="52" y="205"/>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90" name="Freeform 77">
              <a:extLst>
                <a:ext uri="{FF2B5EF4-FFF2-40B4-BE49-F238E27FC236}">
                  <a16:creationId xmlns:a16="http://schemas.microsoft.com/office/drawing/2014/main" id="{3F8C6AB1-F92F-A485-DD5E-1BA2CBABD5DE}"/>
                </a:ext>
              </a:extLst>
            </p:cNvPr>
            <p:cNvSpPr>
              <a:spLocks/>
            </p:cNvSpPr>
            <p:nvPr/>
          </p:nvSpPr>
          <p:spPr bwMode="auto">
            <a:xfrm>
              <a:off x="6877582" y="1320001"/>
              <a:ext cx="308468" cy="349758"/>
            </a:xfrm>
            <a:custGeom>
              <a:avLst/>
              <a:gdLst>
                <a:gd name="T0" fmla="*/ 0 w 211"/>
                <a:gd name="T1" fmla="*/ 201 h 239"/>
                <a:gd name="T2" fmla="*/ 0 w 211"/>
                <a:gd name="T3" fmla="*/ 201 h 239"/>
                <a:gd name="T4" fmla="*/ 43 w 211"/>
                <a:gd name="T5" fmla="*/ 0 h 239"/>
                <a:gd name="T6" fmla="*/ 211 w 211"/>
                <a:gd name="T7" fmla="*/ 42 h 239"/>
                <a:gd name="T8" fmla="*/ 154 w 211"/>
                <a:gd name="T9" fmla="*/ 239 h 239"/>
                <a:gd name="T10" fmla="*/ 0 w 211"/>
                <a:gd name="T11" fmla="*/ 201 h 239"/>
              </a:gdLst>
              <a:ahLst/>
              <a:cxnLst>
                <a:cxn ang="0">
                  <a:pos x="T0" y="T1"/>
                </a:cxn>
                <a:cxn ang="0">
                  <a:pos x="T2" y="T3"/>
                </a:cxn>
                <a:cxn ang="0">
                  <a:pos x="T4" y="T5"/>
                </a:cxn>
                <a:cxn ang="0">
                  <a:pos x="T6" y="T7"/>
                </a:cxn>
                <a:cxn ang="0">
                  <a:pos x="T8" y="T9"/>
                </a:cxn>
                <a:cxn ang="0">
                  <a:pos x="T10" y="T11"/>
                </a:cxn>
              </a:cxnLst>
              <a:rect l="0" t="0" r="r" b="b"/>
              <a:pathLst>
                <a:path w="211" h="239">
                  <a:moveTo>
                    <a:pt x="0" y="201"/>
                  </a:moveTo>
                  <a:lnTo>
                    <a:pt x="0" y="201"/>
                  </a:lnTo>
                  <a:lnTo>
                    <a:pt x="43" y="0"/>
                  </a:lnTo>
                  <a:cubicBezTo>
                    <a:pt x="100" y="12"/>
                    <a:pt x="156" y="26"/>
                    <a:pt x="211" y="42"/>
                  </a:cubicBezTo>
                  <a:lnTo>
                    <a:pt x="154" y="239"/>
                  </a:lnTo>
                  <a:cubicBezTo>
                    <a:pt x="104" y="225"/>
                    <a:pt x="52" y="212"/>
                    <a:pt x="0" y="20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91" name="Freeform 79">
              <a:extLst>
                <a:ext uri="{FF2B5EF4-FFF2-40B4-BE49-F238E27FC236}">
                  <a16:creationId xmlns:a16="http://schemas.microsoft.com/office/drawing/2014/main" id="{7B6BF8F8-5269-0B11-B24A-1A8DA21495B6}"/>
                </a:ext>
              </a:extLst>
            </p:cNvPr>
            <p:cNvSpPr>
              <a:spLocks/>
            </p:cNvSpPr>
            <p:nvPr/>
          </p:nvSpPr>
          <p:spPr bwMode="auto">
            <a:xfrm>
              <a:off x="7101039" y="1380724"/>
              <a:ext cx="325469" cy="361903"/>
            </a:xfrm>
            <a:custGeom>
              <a:avLst/>
              <a:gdLst>
                <a:gd name="T0" fmla="*/ 0 w 223"/>
                <a:gd name="T1" fmla="*/ 197 h 247"/>
                <a:gd name="T2" fmla="*/ 0 w 223"/>
                <a:gd name="T3" fmla="*/ 197 h 247"/>
                <a:gd name="T4" fmla="*/ 57 w 223"/>
                <a:gd name="T5" fmla="*/ 0 h 247"/>
                <a:gd name="T6" fmla="*/ 223 w 223"/>
                <a:gd name="T7" fmla="*/ 54 h 247"/>
                <a:gd name="T8" fmla="*/ 152 w 223"/>
                <a:gd name="T9" fmla="*/ 247 h 247"/>
                <a:gd name="T10" fmla="*/ 0 w 223"/>
                <a:gd name="T11" fmla="*/ 197 h 247"/>
              </a:gdLst>
              <a:ahLst/>
              <a:cxnLst>
                <a:cxn ang="0">
                  <a:pos x="T0" y="T1"/>
                </a:cxn>
                <a:cxn ang="0">
                  <a:pos x="T2" y="T3"/>
                </a:cxn>
                <a:cxn ang="0">
                  <a:pos x="T4" y="T5"/>
                </a:cxn>
                <a:cxn ang="0">
                  <a:pos x="T6" y="T7"/>
                </a:cxn>
                <a:cxn ang="0">
                  <a:pos x="T8" y="T9"/>
                </a:cxn>
                <a:cxn ang="0">
                  <a:pos x="T10" y="T11"/>
                </a:cxn>
              </a:cxnLst>
              <a:rect l="0" t="0" r="r" b="b"/>
              <a:pathLst>
                <a:path w="223" h="247">
                  <a:moveTo>
                    <a:pt x="0" y="197"/>
                  </a:moveTo>
                  <a:lnTo>
                    <a:pt x="0" y="197"/>
                  </a:lnTo>
                  <a:lnTo>
                    <a:pt x="57" y="0"/>
                  </a:lnTo>
                  <a:cubicBezTo>
                    <a:pt x="113" y="16"/>
                    <a:pt x="169" y="34"/>
                    <a:pt x="223" y="54"/>
                  </a:cubicBezTo>
                  <a:lnTo>
                    <a:pt x="152" y="247"/>
                  </a:lnTo>
                  <a:cubicBezTo>
                    <a:pt x="102" y="229"/>
                    <a:pt x="52" y="212"/>
                    <a:pt x="0" y="19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92" name="Freeform 81">
              <a:extLst>
                <a:ext uri="{FF2B5EF4-FFF2-40B4-BE49-F238E27FC236}">
                  <a16:creationId xmlns:a16="http://schemas.microsoft.com/office/drawing/2014/main" id="{8EF918FA-8B86-83A1-70BE-21E7202BB3FF}"/>
                </a:ext>
              </a:extLst>
            </p:cNvPr>
            <p:cNvSpPr>
              <a:spLocks/>
            </p:cNvSpPr>
            <p:nvPr/>
          </p:nvSpPr>
          <p:spPr bwMode="auto">
            <a:xfrm>
              <a:off x="6435527" y="1251993"/>
              <a:ext cx="259890" cy="323041"/>
            </a:xfrm>
            <a:custGeom>
              <a:avLst/>
              <a:gdLst>
                <a:gd name="T0" fmla="*/ 0 w 179"/>
                <a:gd name="T1" fmla="*/ 205 h 220"/>
                <a:gd name="T2" fmla="*/ 0 w 179"/>
                <a:gd name="T3" fmla="*/ 205 h 220"/>
                <a:gd name="T4" fmla="*/ 15 w 179"/>
                <a:gd name="T5" fmla="*/ 0 h 220"/>
                <a:gd name="T6" fmla="*/ 179 w 179"/>
                <a:gd name="T7" fmla="*/ 16 h 220"/>
                <a:gd name="T8" fmla="*/ 150 w 179"/>
                <a:gd name="T9" fmla="*/ 220 h 220"/>
                <a:gd name="T10" fmla="*/ 0 w 179"/>
                <a:gd name="T11" fmla="*/ 205 h 220"/>
              </a:gdLst>
              <a:ahLst/>
              <a:cxnLst>
                <a:cxn ang="0">
                  <a:pos x="T0" y="T1"/>
                </a:cxn>
                <a:cxn ang="0">
                  <a:pos x="T2" y="T3"/>
                </a:cxn>
                <a:cxn ang="0">
                  <a:pos x="T4" y="T5"/>
                </a:cxn>
                <a:cxn ang="0">
                  <a:pos x="T6" y="T7"/>
                </a:cxn>
                <a:cxn ang="0">
                  <a:pos x="T8" y="T9"/>
                </a:cxn>
                <a:cxn ang="0">
                  <a:pos x="T10" y="T11"/>
                </a:cxn>
              </a:cxnLst>
              <a:rect l="0" t="0" r="r" b="b"/>
              <a:pathLst>
                <a:path w="179" h="220">
                  <a:moveTo>
                    <a:pt x="0" y="205"/>
                  </a:moveTo>
                  <a:lnTo>
                    <a:pt x="0" y="205"/>
                  </a:lnTo>
                  <a:lnTo>
                    <a:pt x="15" y="0"/>
                  </a:lnTo>
                  <a:cubicBezTo>
                    <a:pt x="70" y="3"/>
                    <a:pt x="124" y="9"/>
                    <a:pt x="179" y="16"/>
                  </a:cubicBezTo>
                  <a:lnTo>
                    <a:pt x="150" y="220"/>
                  </a:lnTo>
                  <a:cubicBezTo>
                    <a:pt x="101" y="213"/>
                    <a:pt x="51" y="208"/>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93" name="Freeform 83">
              <a:extLst>
                <a:ext uri="{FF2B5EF4-FFF2-40B4-BE49-F238E27FC236}">
                  <a16:creationId xmlns:a16="http://schemas.microsoft.com/office/drawing/2014/main" id="{3B6AC172-E126-34EA-8AF3-C4F43DC180D2}"/>
                </a:ext>
              </a:extLst>
            </p:cNvPr>
            <p:cNvSpPr>
              <a:spLocks/>
            </p:cNvSpPr>
            <p:nvPr/>
          </p:nvSpPr>
          <p:spPr bwMode="auto">
            <a:xfrm>
              <a:off x="7324495" y="1460876"/>
              <a:ext cx="340042" cy="371619"/>
            </a:xfrm>
            <a:custGeom>
              <a:avLst/>
              <a:gdLst>
                <a:gd name="T0" fmla="*/ 0 w 233"/>
                <a:gd name="T1" fmla="*/ 193 h 254"/>
                <a:gd name="T2" fmla="*/ 0 w 233"/>
                <a:gd name="T3" fmla="*/ 193 h 254"/>
                <a:gd name="T4" fmla="*/ 71 w 233"/>
                <a:gd name="T5" fmla="*/ 0 h 254"/>
                <a:gd name="T6" fmla="*/ 233 w 233"/>
                <a:gd name="T7" fmla="*/ 66 h 254"/>
                <a:gd name="T8" fmla="*/ 149 w 233"/>
                <a:gd name="T9" fmla="*/ 254 h 254"/>
                <a:gd name="T10" fmla="*/ 0 w 233"/>
                <a:gd name="T11" fmla="*/ 193 h 254"/>
              </a:gdLst>
              <a:ahLst/>
              <a:cxnLst>
                <a:cxn ang="0">
                  <a:pos x="T0" y="T1"/>
                </a:cxn>
                <a:cxn ang="0">
                  <a:pos x="T2" y="T3"/>
                </a:cxn>
                <a:cxn ang="0">
                  <a:pos x="T4" y="T5"/>
                </a:cxn>
                <a:cxn ang="0">
                  <a:pos x="T6" y="T7"/>
                </a:cxn>
                <a:cxn ang="0">
                  <a:pos x="T8" y="T9"/>
                </a:cxn>
                <a:cxn ang="0">
                  <a:pos x="T10" y="T11"/>
                </a:cxn>
              </a:cxnLst>
              <a:rect l="0" t="0" r="r" b="b"/>
              <a:pathLst>
                <a:path w="233" h="254">
                  <a:moveTo>
                    <a:pt x="0" y="193"/>
                  </a:moveTo>
                  <a:lnTo>
                    <a:pt x="0" y="193"/>
                  </a:lnTo>
                  <a:lnTo>
                    <a:pt x="71" y="0"/>
                  </a:lnTo>
                  <a:cubicBezTo>
                    <a:pt x="126" y="20"/>
                    <a:pt x="180" y="42"/>
                    <a:pt x="233" y="66"/>
                  </a:cubicBezTo>
                  <a:lnTo>
                    <a:pt x="149" y="254"/>
                  </a:lnTo>
                  <a:cubicBezTo>
                    <a:pt x="100" y="232"/>
                    <a:pt x="51" y="211"/>
                    <a:pt x="0" y="19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94" name="Freeform 85">
              <a:extLst>
                <a:ext uri="{FF2B5EF4-FFF2-40B4-BE49-F238E27FC236}">
                  <a16:creationId xmlns:a16="http://schemas.microsoft.com/office/drawing/2014/main" id="{8054F076-5D39-115C-7AD7-33D062ECA013}"/>
                </a:ext>
              </a:extLst>
            </p:cNvPr>
            <p:cNvSpPr>
              <a:spLocks/>
            </p:cNvSpPr>
            <p:nvPr/>
          </p:nvSpPr>
          <p:spPr bwMode="auto">
            <a:xfrm>
              <a:off x="6654126" y="1276282"/>
              <a:ext cx="286607" cy="337614"/>
            </a:xfrm>
            <a:custGeom>
              <a:avLst/>
              <a:gdLst>
                <a:gd name="T0" fmla="*/ 0 w 196"/>
                <a:gd name="T1" fmla="*/ 204 h 231"/>
                <a:gd name="T2" fmla="*/ 0 w 196"/>
                <a:gd name="T3" fmla="*/ 204 h 231"/>
                <a:gd name="T4" fmla="*/ 29 w 196"/>
                <a:gd name="T5" fmla="*/ 0 h 231"/>
                <a:gd name="T6" fmla="*/ 196 w 196"/>
                <a:gd name="T7" fmla="*/ 30 h 231"/>
                <a:gd name="T8" fmla="*/ 153 w 196"/>
                <a:gd name="T9" fmla="*/ 231 h 231"/>
                <a:gd name="T10" fmla="*/ 0 w 196"/>
                <a:gd name="T11" fmla="*/ 204 h 231"/>
              </a:gdLst>
              <a:ahLst/>
              <a:cxnLst>
                <a:cxn ang="0">
                  <a:pos x="T0" y="T1"/>
                </a:cxn>
                <a:cxn ang="0">
                  <a:pos x="T2" y="T3"/>
                </a:cxn>
                <a:cxn ang="0">
                  <a:pos x="T4" y="T5"/>
                </a:cxn>
                <a:cxn ang="0">
                  <a:pos x="T6" y="T7"/>
                </a:cxn>
                <a:cxn ang="0">
                  <a:pos x="T8" y="T9"/>
                </a:cxn>
                <a:cxn ang="0">
                  <a:pos x="T10" y="T11"/>
                </a:cxn>
              </a:cxnLst>
              <a:rect l="0" t="0" r="r" b="b"/>
              <a:pathLst>
                <a:path w="196" h="231">
                  <a:moveTo>
                    <a:pt x="0" y="204"/>
                  </a:moveTo>
                  <a:lnTo>
                    <a:pt x="0" y="204"/>
                  </a:lnTo>
                  <a:lnTo>
                    <a:pt x="29" y="0"/>
                  </a:lnTo>
                  <a:cubicBezTo>
                    <a:pt x="85" y="8"/>
                    <a:pt x="141" y="18"/>
                    <a:pt x="196" y="30"/>
                  </a:cubicBezTo>
                  <a:lnTo>
                    <a:pt x="153" y="231"/>
                  </a:lnTo>
                  <a:cubicBezTo>
                    <a:pt x="103" y="220"/>
                    <a:pt x="52" y="211"/>
                    <a:pt x="0" y="20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95" name="Freeform 87">
              <a:extLst>
                <a:ext uri="{FF2B5EF4-FFF2-40B4-BE49-F238E27FC236}">
                  <a16:creationId xmlns:a16="http://schemas.microsoft.com/office/drawing/2014/main" id="{B9F80E09-3AD6-1128-57AC-B37FC510BE1D}"/>
                </a:ext>
              </a:extLst>
            </p:cNvPr>
            <p:cNvSpPr>
              <a:spLocks/>
            </p:cNvSpPr>
            <p:nvPr/>
          </p:nvSpPr>
          <p:spPr bwMode="auto">
            <a:xfrm>
              <a:off x="8123594" y="1934507"/>
              <a:ext cx="369189" cy="378905"/>
            </a:xfrm>
            <a:custGeom>
              <a:avLst/>
              <a:gdLst>
                <a:gd name="T0" fmla="*/ 0 w 253"/>
                <a:gd name="T1" fmla="*/ 165 h 260"/>
                <a:gd name="T2" fmla="*/ 0 w 253"/>
                <a:gd name="T3" fmla="*/ 165 h 260"/>
                <a:gd name="T4" fmla="*/ 122 w 253"/>
                <a:gd name="T5" fmla="*/ 0 h 260"/>
                <a:gd name="T6" fmla="*/ 253 w 253"/>
                <a:gd name="T7" fmla="*/ 103 h 260"/>
                <a:gd name="T8" fmla="*/ 120 w 253"/>
                <a:gd name="T9" fmla="*/ 260 h 260"/>
                <a:gd name="T10" fmla="*/ 0 w 253"/>
                <a:gd name="T11" fmla="*/ 165 h 260"/>
              </a:gdLst>
              <a:ahLst/>
              <a:cxnLst>
                <a:cxn ang="0">
                  <a:pos x="T0" y="T1"/>
                </a:cxn>
                <a:cxn ang="0">
                  <a:pos x="T2" y="T3"/>
                </a:cxn>
                <a:cxn ang="0">
                  <a:pos x="T4" y="T5"/>
                </a:cxn>
                <a:cxn ang="0">
                  <a:pos x="T6" y="T7"/>
                </a:cxn>
                <a:cxn ang="0">
                  <a:pos x="T8" y="T9"/>
                </a:cxn>
                <a:cxn ang="0">
                  <a:pos x="T10" y="T11"/>
                </a:cxn>
              </a:cxnLst>
              <a:rect l="0" t="0" r="r" b="b"/>
              <a:pathLst>
                <a:path w="253" h="260">
                  <a:moveTo>
                    <a:pt x="0" y="165"/>
                  </a:moveTo>
                  <a:lnTo>
                    <a:pt x="0" y="165"/>
                  </a:lnTo>
                  <a:lnTo>
                    <a:pt x="122" y="0"/>
                  </a:lnTo>
                  <a:cubicBezTo>
                    <a:pt x="167" y="33"/>
                    <a:pt x="210" y="67"/>
                    <a:pt x="253" y="103"/>
                  </a:cubicBezTo>
                  <a:lnTo>
                    <a:pt x="120" y="260"/>
                  </a:lnTo>
                  <a:cubicBezTo>
                    <a:pt x="81" y="227"/>
                    <a:pt x="41" y="195"/>
                    <a:pt x="0" y="16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96" name="Freeform 89">
              <a:extLst>
                <a:ext uri="{FF2B5EF4-FFF2-40B4-BE49-F238E27FC236}">
                  <a16:creationId xmlns:a16="http://schemas.microsoft.com/office/drawing/2014/main" id="{0B8DB55A-9733-63E6-4728-8CE32C78958C}"/>
                </a:ext>
              </a:extLst>
            </p:cNvPr>
            <p:cNvSpPr>
              <a:spLocks/>
            </p:cNvSpPr>
            <p:nvPr/>
          </p:nvSpPr>
          <p:spPr bwMode="auto">
            <a:xfrm>
              <a:off x="7540664" y="1558031"/>
              <a:ext cx="349758" cy="376476"/>
            </a:xfrm>
            <a:custGeom>
              <a:avLst/>
              <a:gdLst>
                <a:gd name="T0" fmla="*/ 0 w 239"/>
                <a:gd name="T1" fmla="*/ 188 h 258"/>
                <a:gd name="T2" fmla="*/ 0 w 239"/>
                <a:gd name="T3" fmla="*/ 188 h 258"/>
                <a:gd name="T4" fmla="*/ 84 w 239"/>
                <a:gd name="T5" fmla="*/ 0 h 258"/>
                <a:gd name="T6" fmla="*/ 239 w 239"/>
                <a:gd name="T7" fmla="*/ 78 h 258"/>
                <a:gd name="T8" fmla="*/ 141 w 239"/>
                <a:gd name="T9" fmla="*/ 258 h 258"/>
                <a:gd name="T10" fmla="*/ 0 w 239"/>
                <a:gd name="T11" fmla="*/ 188 h 258"/>
              </a:gdLst>
              <a:ahLst/>
              <a:cxnLst>
                <a:cxn ang="0">
                  <a:pos x="T0" y="T1"/>
                </a:cxn>
                <a:cxn ang="0">
                  <a:pos x="T2" y="T3"/>
                </a:cxn>
                <a:cxn ang="0">
                  <a:pos x="T4" y="T5"/>
                </a:cxn>
                <a:cxn ang="0">
                  <a:pos x="T6" y="T7"/>
                </a:cxn>
                <a:cxn ang="0">
                  <a:pos x="T8" y="T9"/>
                </a:cxn>
                <a:cxn ang="0">
                  <a:pos x="T10" y="T11"/>
                </a:cxn>
              </a:cxnLst>
              <a:rect l="0" t="0" r="r" b="b"/>
              <a:pathLst>
                <a:path w="239" h="258">
                  <a:moveTo>
                    <a:pt x="0" y="188"/>
                  </a:moveTo>
                  <a:lnTo>
                    <a:pt x="0" y="188"/>
                  </a:lnTo>
                  <a:lnTo>
                    <a:pt x="84" y="0"/>
                  </a:lnTo>
                  <a:cubicBezTo>
                    <a:pt x="137" y="24"/>
                    <a:pt x="189" y="50"/>
                    <a:pt x="239" y="78"/>
                  </a:cubicBezTo>
                  <a:lnTo>
                    <a:pt x="141" y="258"/>
                  </a:lnTo>
                  <a:cubicBezTo>
                    <a:pt x="95" y="233"/>
                    <a:pt x="48" y="210"/>
                    <a:pt x="0" y="18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97" name="Freeform 91">
              <a:extLst>
                <a:ext uri="{FF2B5EF4-FFF2-40B4-BE49-F238E27FC236}">
                  <a16:creationId xmlns:a16="http://schemas.microsoft.com/office/drawing/2014/main" id="{C27F706F-E449-EE98-BACA-BE0F0CE8DBFD}"/>
                </a:ext>
              </a:extLst>
            </p:cNvPr>
            <p:cNvSpPr>
              <a:spLocks/>
            </p:cNvSpPr>
            <p:nvPr/>
          </p:nvSpPr>
          <p:spPr bwMode="auto">
            <a:xfrm>
              <a:off x="7941429" y="1798490"/>
              <a:ext cx="359473" cy="376476"/>
            </a:xfrm>
            <a:custGeom>
              <a:avLst/>
              <a:gdLst>
                <a:gd name="T0" fmla="*/ 0 w 246"/>
                <a:gd name="T1" fmla="*/ 173 h 258"/>
                <a:gd name="T2" fmla="*/ 0 w 246"/>
                <a:gd name="T3" fmla="*/ 173 h 258"/>
                <a:gd name="T4" fmla="*/ 110 w 246"/>
                <a:gd name="T5" fmla="*/ 0 h 258"/>
                <a:gd name="T6" fmla="*/ 246 w 246"/>
                <a:gd name="T7" fmla="*/ 93 h 258"/>
                <a:gd name="T8" fmla="*/ 124 w 246"/>
                <a:gd name="T9" fmla="*/ 258 h 258"/>
                <a:gd name="T10" fmla="*/ 0 w 246"/>
                <a:gd name="T11" fmla="*/ 173 h 258"/>
              </a:gdLst>
              <a:ahLst/>
              <a:cxnLst>
                <a:cxn ang="0">
                  <a:pos x="T0" y="T1"/>
                </a:cxn>
                <a:cxn ang="0">
                  <a:pos x="T2" y="T3"/>
                </a:cxn>
                <a:cxn ang="0">
                  <a:pos x="T4" y="T5"/>
                </a:cxn>
                <a:cxn ang="0">
                  <a:pos x="T6" y="T7"/>
                </a:cxn>
                <a:cxn ang="0">
                  <a:pos x="T8" y="T9"/>
                </a:cxn>
                <a:cxn ang="0">
                  <a:pos x="T10" y="T11"/>
                </a:cxn>
              </a:cxnLst>
              <a:rect l="0" t="0" r="r" b="b"/>
              <a:pathLst>
                <a:path w="246" h="258">
                  <a:moveTo>
                    <a:pt x="0" y="173"/>
                  </a:moveTo>
                  <a:lnTo>
                    <a:pt x="0" y="173"/>
                  </a:lnTo>
                  <a:lnTo>
                    <a:pt x="110" y="0"/>
                  </a:lnTo>
                  <a:cubicBezTo>
                    <a:pt x="157" y="29"/>
                    <a:pt x="202" y="60"/>
                    <a:pt x="246" y="93"/>
                  </a:cubicBezTo>
                  <a:lnTo>
                    <a:pt x="124" y="258"/>
                  </a:lnTo>
                  <a:cubicBezTo>
                    <a:pt x="84" y="229"/>
                    <a:pt x="43" y="200"/>
                    <a:pt x="0" y="1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98" name="Freeform 93">
              <a:extLst>
                <a:ext uri="{FF2B5EF4-FFF2-40B4-BE49-F238E27FC236}">
                  <a16:creationId xmlns:a16="http://schemas.microsoft.com/office/drawing/2014/main" id="{2F529B88-93DA-E215-7EFB-A796AF6AFD24}"/>
                </a:ext>
              </a:extLst>
            </p:cNvPr>
            <p:cNvSpPr>
              <a:spLocks/>
            </p:cNvSpPr>
            <p:nvPr/>
          </p:nvSpPr>
          <p:spPr bwMode="auto">
            <a:xfrm>
              <a:off x="7747119" y="1672189"/>
              <a:ext cx="354616" cy="378905"/>
            </a:xfrm>
            <a:custGeom>
              <a:avLst/>
              <a:gdLst>
                <a:gd name="T0" fmla="*/ 0 w 244"/>
                <a:gd name="T1" fmla="*/ 180 h 259"/>
                <a:gd name="T2" fmla="*/ 0 w 244"/>
                <a:gd name="T3" fmla="*/ 180 h 259"/>
                <a:gd name="T4" fmla="*/ 98 w 244"/>
                <a:gd name="T5" fmla="*/ 0 h 259"/>
                <a:gd name="T6" fmla="*/ 244 w 244"/>
                <a:gd name="T7" fmla="*/ 86 h 259"/>
                <a:gd name="T8" fmla="*/ 134 w 244"/>
                <a:gd name="T9" fmla="*/ 259 h 259"/>
                <a:gd name="T10" fmla="*/ 0 w 244"/>
                <a:gd name="T11" fmla="*/ 180 h 259"/>
              </a:gdLst>
              <a:ahLst/>
              <a:cxnLst>
                <a:cxn ang="0">
                  <a:pos x="T0" y="T1"/>
                </a:cxn>
                <a:cxn ang="0">
                  <a:pos x="T2" y="T3"/>
                </a:cxn>
                <a:cxn ang="0">
                  <a:pos x="T4" y="T5"/>
                </a:cxn>
                <a:cxn ang="0">
                  <a:pos x="T6" y="T7"/>
                </a:cxn>
                <a:cxn ang="0">
                  <a:pos x="T8" y="T9"/>
                </a:cxn>
                <a:cxn ang="0">
                  <a:pos x="T10" y="T11"/>
                </a:cxn>
              </a:cxnLst>
              <a:rect l="0" t="0" r="r" b="b"/>
              <a:pathLst>
                <a:path w="244" h="259">
                  <a:moveTo>
                    <a:pt x="0" y="180"/>
                  </a:moveTo>
                  <a:lnTo>
                    <a:pt x="0" y="180"/>
                  </a:lnTo>
                  <a:lnTo>
                    <a:pt x="98" y="0"/>
                  </a:lnTo>
                  <a:cubicBezTo>
                    <a:pt x="148" y="27"/>
                    <a:pt x="197" y="55"/>
                    <a:pt x="244" y="86"/>
                  </a:cubicBezTo>
                  <a:lnTo>
                    <a:pt x="134" y="259"/>
                  </a:lnTo>
                  <a:cubicBezTo>
                    <a:pt x="91" y="231"/>
                    <a:pt x="46" y="205"/>
                    <a:pt x="0"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99" name="Freeform 117">
              <a:extLst>
                <a:ext uri="{FF2B5EF4-FFF2-40B4-BE49-F238E27FC236}">
                  <a16:creationId xmlns:a16="http://schemas.microsoft.com/office/drawing/2014/main" id="{1B7802B7-71E3-F926-224E-7249AC41832C}"/>
                </a:ext>
              </a:extLst>
            </p:cNvPr>
            <p:cNvSpPr>
              <a:spLocks/>
            </p:cNvSpPr>
            <p:nvPr/>
          </p:nvSpPr>
          <p:spPr bwMode="auto">
            <a:xfrm>
              <a:off x="6586117" y="5155196"/>
              <a:ext cx="242887" cy="301181"/>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00" name="Freeform 119">
              <a:extLst>
                <a:ext uri="{FF2B5EF4-FFF2-40B4-BE49-F238E27FC236}">
                  <a16:creationId xmlns:a16="http://schemas.microsoft.com/office/drawing/2014/main" id="{DE0306B9-B9A3-1302-7932-3A792E27F522}"/>
                </a:ext>
              </a:extLst>
            </p:cNvPr>
            <p:cNvSpPr>
              <a:spLocks/>
            </p:cNvSpPr>
            <p:nvPr/>
          </p:nvSpPr>
          <p:spPr bwMode="auto">
            <a:xfrm>
              <a:off x="6586117" y="5677403"/>
              <a:ext cx="242887" cy="301181"/>
            </a:xfrm>
            <a:custGeom>
              <a:avLst/>
              <a:gdLst>
                <a:gd name="T0" fmla="*/ 166 w 166"/>
                <a:gd name="T1" fmla="*/ 205 h 205"/>
                <a:gd name="T2" fmla="*/ 166 w 166"/>
                <a:gd name="T3" fmla="*/ 205 h 205"/>
                <a:gd name="T4" fmla="*/ 0 w 166"/>
                <a:gd name="T5" fmla="*/ 205 h 205"/>
                <a:gd name="T6" fmla="*/ 0 w 166"/>
                <a:gd name="T7" fmla="*/ 0 h 205"/>
                <a:gd name="T8" fmla="*/ 166 w 166"/>
                <a:gd name="T9" fmla="*/ 0 h 205"/>
                <a:gd name="T10" fmla="*/ 166 w 166"/>
                <a:gd name="T11" fmla="*/ 205 h 205"/>
              </a:gdLst>
              <a:ahLst/>
              <a:cxnLst>
                <a:cxn ang="0">
                  <a:pos x="T0" y="T1"/>
                </a:cxn>
                <a:cxn ang="0">
                  <a:pos x="T2" y="T3"/>
                </a:cxn>
                <a:cxn ang="0">
                  <a:pos x="T4" y="T5"/>
                </a:cxn>
                <a:cxn ang="0">
                  <a:pos x="T6" y="T7"/>
                </a:cxn>
                <a:cxn ang="0">
                  <a:pos x="T8" y="T9"/>
                </a:cxn>
                <a:cxn ang="0">
                  <a:pos x="T10" y="T11"/>
                </a:cxn>
              </a:cxnLst>
              <a:rect l="0" t="0" r="r" b="b"/>
              <a:pathLst>
                <a:path w="166" h="205">
                  <a:moveTo>
                    <a:pt x="166" y="205"/>
                  </a:moveTo>
                  <a:lnTo>
                    <a:pt x="166" y="205"/>
                  </a:lnTo>
                  <a:lnTo>
                    <a:pt x="0" y="205"/>
                  </a:lnTo>
                  <a:lnTo>
                    <a:pt x="0" y="0"/>
                  </a:lnTo>
                  <a:lnTo>
                    <a:pt x="166" y="0"/>
                  </a:lnTo>
                  <a:lnTo>
                    <a:pt x="166" y="205"/>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01" name="Freeform 121">
              <a:extLst>
                <a:ext uri="{FF2B5EF4-FFF2-40B4-BE49-F238E27FC236}">
                  <a16:creationId xmlns:a16="http://schemas.microsoft.com/office/drawing/2014/main" id="{590F7DC6-03F5-377D-50B3-192AF1CADCE3}"/>
                </a:ext>
              </a:extLst>
            </p:cNvPr>
            <p:cNvSpPr>
              <a:spLocks/>
            </p:cNvSpPr>
            <p:nvPr/>
          </p:nvSpPr>
          <p:spPr bwMode="auto">
            <a:xfrm>
              <a:off x="5859883" y="6197182"/>
              <a:ext cx="485775" cy="303610"/>
            </a:xfrm>
            <a:custGeom>
              <a:avLst/>
              <a:gdLst>
                <a:gd name="T0" fmla="*/ 333 w 333"/>
                <a:gd name="T1" fmla="*/ 206 h 206"/>
                <a:gd name="T2" fmla="*/ 333 w 333"/>
                <a:gd name="T3" fmla="*/ 206 h 206"/>
                <a:gd name="T4" fmla="*/ 0 w 333"/>
                <a:gd name="T5" fmla="*/ 206 h 206"/>
                <a:gd name="T6" fmla="*/ 0 w 333"/>
                <a:gd name="T7" fmla="*/ 0 h 206"/>
                <a:gd name="T8" fmla="*/ 333 w 333"/>
                <a:gd name="T9" fmla="*/ 0 h 206"/>
                <a:gd name="T10" fmla="*/ 333 w 333"/>
                <a:gd name="T11" fmla="*/ 206 h 206"/>
              </a:gdLst>
              <a:ahLst/>
              <a:cxnLst>
                <a:cxn ang="0">
                  <a:pos x="T0" y="T1"/>
                </a:cxn>
                <a:cxn ang="0">
                  <a:pos x="T2" y="T3"/>
                </a:cxn>
                <a:cxn ang="0">
                  <a:pos x="T4" y="T5"/>
                </a:cxn>
                <a:cxn ang="0">
                  <a:pos x="T6" y="T7"/>
                </a:cxn>
                <a:cxn ang="0">
                  <a:pos x="T8" y="T9"/>
                </a:cxn>
                <a:cxn ang="0">
                  <a:pos x="T10" y="T11"/>
                </a:cxn>
              </a:cxnLst>
              <a:rect l="0" t="0" r="r" b="b"/>
              <a:pathLst>
                <a:path w="333" h="206">
                  <a:moveTo>
                    <a:pt x="333" y="206"/>
                  </a:moveTo>
                  <a:lnTo>
                    <a:pt x="333" y="206"/>
                  </a:lnTo>
                  <a:lnTo>
                    <a:pt x="0" y="206"/>
                  </a:lnTo>
                  <a:lnTo>
                    <a:pt x="0" y="0"/>
                  </a:lnTo>
                  <a:lnTo>
                    <a:pt x="333" y="0"/>
                  </a:lnTo>
                  <a:lnTo>
                    <a:pt x="333"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02" name="Freeform 123">
              <a:extLst>
                <a:ext uri="{FF2B5EF4-FFF2-40B4-BE49-F238E27FC236}">
                  <a16:creationId xmlns:a16="http://schemas.microsoft.com/office/drawing/2014/main" id="{3A13A6E6-AFB6-AB75-CCDB-5588DA67C642}"/>
                </a:ext>
              </a:extLst>
            </p:cNvPr>
            <p:cNvSpPr>
              <a:spLocks/>
            </p:cNvSpPr>
            <p:nvPr/>
          </p:nvSpPr>
          <p:spPr bwMode="auto">
            <a:xfrm>
              <a:off x="5859883" y="5677403"/>
              <a:ext cx="485775" cy="301181"/>
            </a:xfrm>
            <a:custGeom>
              <a:avLst/>
              <a:gdLst>
                <a:gd name="T0" fmla="*/ 333 w 333"/>
                <a:gd name="T1" fmla="*/ 205 h 205"/>
                <a:gd name="T2" fmla="*/ 333 w 333"/>
                <a:gd name="T3" fmla="*/ 205 h 205"/>
                <a:gd name="T4" fmla="*/ 0 w 333"/>
                <a:gd name="T5" fmla="*/ 205 h 205"/>
                <a:gd name="T6" fmla="*/ 0 w 333"/>
                <a:gd name="T7" fmla="*/ 0 h 205"/>
                <a:gd name="T8" fmla="*/ 333 w 333"/>
                <a:gd name="T9" fmla="*/ 0 h 205"/>
                <a:gd name="T10" fmla="*/ 333 w 333"/>
                <a:gd name="T11" fmla="*/ 205 h 205"/>
              </a:gdLst>
              <a:ahLst/>
              <a:cxnLst>
                <a:cxn ang="0">
                  <a:pos x="T0" y="T1"/>
                </a:cxn>
                <a:cxn ang="0">
                  <a:pos x="T2" y="T3"/>
                </a:cxn>
                <a:cxn ang="0">
                  <a:pos x="T4" y="T5"/>
                </a:cxn>
                <a:cxn ang="0">
                  <a:pos x="T6" y="T7"/>
                </a:cxn>
                <a:cxn ang="0">
                  <a:pos x="T8" y="T9"/>
                </a:cxn>
                <a:cxn ang="0">
                  <a:pos x="T10" y="T11"/>
                </a:cxn>
              </a:cxnLst>
              <a:rect l="0" t="0" r="r" b="b"/>
              <a:pathLst>
                <a:path w="333" h="205">
                  <a:moveTo>
                    <a:pt x="333" y="205"/>
                  </a:moveTo>
                  <a:lnTo>
                    <a:pt x="333" y="205"/>
                  </a:lnTo>
                  <a:lnTo>
                    <a:pt x="0" y="205"/>
                  </a:lnTo>
                  <a:lnTo>
                    <a:pt x="0" y="0"/>
                  </a:lnTo>
                  <a:lnTo>
                    <a:pt x="333" y="0"/>
                  </a:lnTo>
                  <a:lnTo>
                    <a:pt x="333" y="205"/>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03" name="Freeform 125">
              <a:extLst>
                <a:ext uri="{FF2B5EF4-FFF2-40B4-BE49-F238E27FC236}">
                  <a16:creationId xmlns:a16="http://schemas.microsoft.com/office/drawing/2014/main" id="{09CB9017-5801-279C-101C-400D8BDFE473}"/>
                </a:ext>
              </a:extLst>
            </p:cNvPr>
            <p:cNvSpPr>
              <a:spLocks/>
            </p:cNvSpPr>
            <p:nvPr/>
          </p:nvSpPr>
          <p:spPr bwMode="auto">
            <a:xfrm>
              <a:off x="5616995" y="5677403"/>
              <a:ext cx="242887" cy="301181"/>
            </a:xfrm>
            <a:custGeom>
              <a:avLst/>
              <a:gdLst>
                <a:gd name="T0" fmla="*/ 167 w 167"/>
                <a:gd name="T1" fmla="*/ 205 h 205"/>
                <a:gd name="T2" fmla="*/ 167 w 167"/>
                <a:gd name="T3" fmla="*/ 205 h 205"/>
                <a:gd name="T4" fmla="*/ 0 w 167"/>
                <a:gd name="T5" fmla="*/ 205 h 205"/>
                <a:gd name="T6" fmla="*/ 0 w 167"/>
                <a:gd name="T7" fmla="*/ 0 h 205"/>
                <a:gd name="T8" fmla="*/ 167 w 167"/>
                <a:gd name="T9" fmla="*/ 0 h 205"/>
                <a:gd name="T10" fmla="*/ 167 w 167"/>
                <a:gd name="T11" fmla="*/ 205 h 205"/>
              </a:gdLst>
              <a:ahLst/>
              <a:cxnLst>
                <a:cxn ang="0">
                  <a:pos x="T0" y="T1"/>
                </a:cxn>
                <a:cxn ang="0">
                  <a:pos x="T2" y="T3"/>
                </a:cxn>
                <a:cxn ang="0">
                  <a:pos x="T4" y="T5"/>
                </a:cxn>
                <a:cxn ang="0">
                  <a:pos x="T6" y="T7"/>
                </a:cxn>
                <a:cxn ang="0">
                  <a:pos x="T8" y="T9"/>
                </a:cxn>
                <a:cxn ang="0">
                  <a:pos x="T10" y="T11"/>
                </a:cxn>
              </a:cxnLst>
              <a:rect l="0" t="0" r="r" b="b"/>
              <a:pathLst>
                <a:path w="167" h="205">
                  <a:moveTo>
                    <a:pt x="167" y="205"/>
                  </a:moveTo>
                  <a:lnTo>
                    <a:pt x="167" y="205"/>
                  </a:lnTo>
                  <a:lnTo>
                    <a:pt x="0" y="205"/>
                  </a:lnTo>
                  <a:lnTo>
                    <a:pt x="0" y="0"/>
                  </a:lnTo>
                  <a:lnTo>
                    <a:pt x="167" y="0"/>
                  </a:lnTo>
                  <a:lnTo>
                    <a:pt x="167" y="205"/>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04" name="Freeform 127">
              <a:extLst>
                <a:ext uri="{FF2B5EF4-FFF2-40B4-BE49-F238E27FC236}">
                  <a16:creationId xmlns:a16="http://schemas.microsoft.com/office/drawing/2014/main" id="{C0F9A460-DF32-D1EF-2359-BA2B570014EF}"/>
                </a:ext>
              </a:extLst>
            </p:cNvPr>
            <p:cNvSpPr>
              <a:spLocks/>
            </p:cNvSpPr>
            <p:nvPr/>
          </p:nvSpPr>
          <p:spPr bwMode="auto">
            <a:xfrm>
              <a:off x="5374108" y="5677403"/>
              <a:ext cx="242887" cy="301181"/>
            </a:xfrm>
            <a:custGeom>
              <a:avLst/>
              <a:gdLst>
                <a:gd name="T0" fmla="*/ 166 w 166"/>
                <a:gd name="T1" fmla="*/ 205 h 205"/>
                <a:gd name="T2" fmla="*/ 166 w 166"/>
                <a:gd name="T3" fmla="*/ 205 h 205"/>
                <a:gd name="T4" fmla="*/ 0 w 166"/>
                <a:gd name="T5" fmla="*/ 205 h 205"/>
                <a:gd name="T6" fmla="*/ 0 w 166"/>
                <a:gd name="T7" fmla="*/ 0 h 205"/>
                <a:gd name="T8" fmla="*/ 166 w 166"/>
                <a:gd name="T9" fmla="*/ 0 h 205"/>
                <a:gd name="T10" fmla="*/ 166 w 166"/>
                <a:gd name="T11" fmla="*/ 205 h 205"/>
              </a:gdLst>
              <a:ahLst/>
              <a:cxnLst>
                <a:cxn ang="0">
                  <a:pos x="T0" y="T1"/>
                </a:cxn>
                <a:cxn ang="0">
                  <a:pos x="T2" y="T3"/>
                </a:cxn>
                <a:cxn ang="0">
                  <a:pos x="T4" y="T5"/>
                </a:cxn>
                <a:cxn ang="0">
                  <a:pos x="T6" y="T7"/>
                </a:cxn>
                <a:cxn ang="0">
                  <a:pos x="T8" y="T9"/>
                </a:cxn>
                <a:cxn ang="0">
                  <a:pos x="T10" y="T11"/>
                </a:cxn>
              </a:cxnLst>
              <a:rect l="0" t="0" r="r" b="b"/>
              <a:pathLst>
                <a:path w="166" h="205">
                  <a:moveTo>
                    <a:pt x="166" y="205"/>
                  </a:moveTo>
                  <a:lnTo>
                    <a:pt x="166" y="205"/>
                  </a:lnTo>
                  <a:lnTo>
                    <a:pt x="0" y="205"/>
                  </a:lnTo>
                  <a:lnTo>
                    <a:pt x="0" y="0"/>
                  </a:lnTo>
                  <a:lnTo>
                    <a:pt x="166" y="0"/>
                  </a:lnTo>
                  <a:lnTo>
                    <a:pt x="166" y="205"/>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05" name="Freeform 129">
              <a:extLst>
                <a:ext uri="{FF2B5EF4-FFF2-40B4-BE49-F238E27FC236}">
                  <a16:creationId xmlns:a16="http://schemas.microsoft.com/office/drawing/2014/main" id="{36D73FF2-C020-C7E2-0F14-C6516DBE859E}"/>
                </a:ext>
              </a:extLst>
            </p:cNvPr>
            <p:cNvSpPr>
              <a:spLocks/>
            </p:cNvSpPr>
            <p:nvPr/>
          </p:nvSpPr>
          <p:spPr bwMode="auto">
            <a:xfrm>
              <a:off x="5374108" y="6197182"/>
              <a:ext cx="242887" cy="303610"/>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06" name="Freeform 131">
              <a:extLst>
                <a:ext uri="{FF2B5EF4-FFF2-40B4-BE49-F238E27FC236}">
                  <a16:creationId xmlns:a16="http://schemas.microsoft.com/office/drawing/2014/main" id="{D416A3E2-8250-2E62-4611-227B65C97493}"/>
                </a:ext>
              </a:extLst>
            </p:cNvPr>
            <p:cNvSpPr>
              <a:spLocks/>
            </p:cNvSpPr>
            <p:nvPr/>
          </p:nvSpPr>
          <p:spPr bwMode="auto">
            <a:xfrm>
              <a:off x="7472656" y="5548673"/>
              <a:ext cx="325469" cy="361903"/>
            </a:xfrm>
            <a:custGeom>
              <a:avLst/>
              <a:gdLst>
                <a:gd name="T0" fmla="*/ 145 w 224"/>
                <a:gd name="T1" fmla="*/ 0 h 248"/>
                <a:gd name="T2" fmla="*/ 145 w 224"/>
                <a:gd name="T3" fmla="*/ 0 h 248"/>
                <a:gd name="T4" fmla="*/ 224 w 224"/>
                <a:gd name="T5" fmla="*/ 190 h 248"/>
                <a:gd name="T6" fmla="*/ 53 w 224"/>
                <a:gd name="T7" fmla="*/ 248 h 248"/>
                <a:gd name="T8" fmla="*/ 0 w 224"/>
                <a:gd name="T9" fmla="*/ 49 h 248"/>
                <a:gd name="T10" fmla="*/ 145 w 224"/>
                <a:gd name="T11" fmla="*/ 0 h 248"/>
              </a:gdLst>
              <a:ahLst/>
              <a:cxnLst>
                <a:cxn ang="0">
                  <a:pos x="T0" y="T1"/>
                </a:cxn>
                <a:cxn ang="0">
                  <a:pos x="T2" y="T3"/>
                </a:cxn>
                <a:cxn ang="0">
                  <a:pos x="T4" y="T5"/>
                </a:cxn>
                <a:cxn ang="0">
                  <a:pos x="T6" y="T7"/>
                </a:cxn>
                <a:cxn ang="0">
                  <a:pos x="T8" y="T9"/>
                </a:cxn>
                <a:cxn ang="0">
                  <a:pos x="T10" y="T11"/>
                </a:cxn>
              </a:cxnLst>
              <a:rect l="0" t="0" r="r" b="b"/>
              <a:pathLst>
                <a:path w="224" h="248">
                  <a:moveTo>
                    <a:pt x="145" y="0"/>
                  </a:moveTo>
                  <a:lnTo>
                    <a:pt x="145" y="0"/>
                  </a:lnTo>
                  <a:lnTo>
                    <a:pt x="224" y="190"/>
                  </a:lnTo>
                  <a:cubicBezTo>
                    <a:pt x="168" y="213"/>
                    <a:pt x="111" y="232"/>
                    <a:pt x="53" y="248"/>
                  </a:cubicBezTo>
                  <a:lnTo>
                    <a:pt x="0" y="49"/>
                  </a:lnTo>
                  <a:cubicBezTo>
                    <a:pt x="50" y="36"/>
                    <a:pt x="98" y="20"/>
                    <a:pt x="145"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07" name="Freeform 133">
              <a:extLst>
                <a:ext uri="{FF2B5EF4-FFF2-40B4-BE49-F238E27FC236}">
                  <a16:creationId xmlns:a16="http://schemas.microsoft.com/office/drawing/2014/main" id="{C2351733-6AB5-62A7-2043-4DE2B8237843}"/>
                </a:ext>
              </a:extLst>
            </p:cNvPr>
            <p:cNvSpPr>
              <a:spLocks/>
            </p:cNvSpPr>
            <p:nvPr/>
          </p:nvSpPr>
          <p:spPr bwMode="auto">
            <a:xfrm>
              <a:off x="7266202" y="5621540"/>
              <a:ext cx="284179" cy="337614"/>
            </a:xfrm>
            <a:custGeom>
              <a:avLst/>
              <a:gdLst>
                <a:gd name="T0" fmla="*/ 141 w 194"/>
                <a:gd name="T1" fmla="*/ 0 h 232"/>
                <a:gd name="T2" fmla="*/ 141 w 194"/>
                <a:gd name="T3" fmla="*/ 0 h 232"/>
                <a:gd name="T4" fmla="*/ 194 w 194"/>
                <a:gd name="T5" fmla="*/ 199 h 232"/>
                <a:gd name="T6" fmla="*/ 27 w 194"/>
                <a:gd name="T7" fmla="*/ 232 h 232"/>
                <a:gd name="T8" fmla="*/ 0 w 194"/>
                <a:gd name="T9" fmla="*/ 28 h 232"/>
                <a:gd name="T10" fmla="*/ 141 w 194"/>
                <a:gd name="T11" fmla="*/ 0 h 232"/>
              </a:gdLst>
              <a:ahLst/>
              <a:cxnLst>
                <a:cxn ang="0">
                  <a:pos x="T0" y="T1"/>
                </a:cxn>
                <a:cxn ang="0">
                  <a:pos x="T2" y="T3"/>
                </a:cxn>
                <a:cxn ang="0">
                  <a:pos x="T4" y="T5"/>
                </a:cxn>
                <a:cxn ang="0">
                  <a:pos x="T6" y="T7"/>
                </a:cxn>
                <a:cxn ang="0">
                  <a:pos x="T8" y="T9"/>
                </a:cxn>
                <a:cxn ang="0">
                  <a:pos x="T10" y="T11"/>
                </a:cxn>
              </a:cxnLst>
              <a:rect l="0" t="0" r="r" b="b"/>
              <a:pathLst>
                <a:path w="194" h="232">
                  <a:moveTo>
                    <a:pt x="141" y="0"/>
                  </a:moveTo>
                  <a:lnTo>
                    <a:pt x="141" y="0"/>
                  </a:lnTo>
                  <a:lnTo>
                    <a:pt x="194" y="199"/>
                  </a:lnTo>
                  <a:cubicBezTo>
                    <a:pt x="139" y="213"/>
                    <a:pt x="83" y="225"/>
                    <a:pt x="27" y="232"/>
                  </a:cubicBezTo>
                  <a:lnTo>
                    <a:pt x="0" y="28"/>
                  </a:lnTo>
                  <a:cubicBezTo>
                    <a:pt x="48" y="22"/>
                    <a:pt x="95" y="12"/>
                    <a:pt x="141"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52" name="Freeform 135">
              <a:extLst>
                <a:ext uri="{FF2B5EF4-FFF2-40B4-BE49-F238E27FC236}">
                  <a16:creationId xmlns:a16="http://schemas.microsoft.com/office/drawing/2014/main" id="{7AFC0FD3-08C8-5C23-41A3-9C2BFDBEC2B5}"/>
                </a:ext>
              </a:extLst>
            </p:cNvPr>
            <p:cNvSpPr>
              <a:spLocks/>
            </p:cNvSpPr>
            <p:nvPr/>
          </p:nvSpPr>
          <p:spPr bwMode="auto">
            <a:xfrm>
              <a:off x="7050031" y="5660402"/>
              <a:ext cx="255033" cy="318183"/>
            </a:xfrm>
            <a:custGeom>
              <a:avLst/>
              <a:gdLst>
                <a:gd name="T0" fmla="*/ 149 w 176"/>
                <a:gd name="T1" fmla="*/ 0 h 216"/>
                <a:gd name="T2" fmla="*/ 149 w 176"/>
                <a:gd name="T3" fmla="*/ 0 h 216"/>
                <a:gd name="T4" fmla="*/ 176 w 176"/>
                <a:gd name="T5" fmla="*/ 204 h 216"/>
                <a:gd name="T6" fmla="*/ 0 w 176"/>
                <a:gd name="T7" fmla="*/ 216 h 216"/>
                <a:gd name="T8" fmla="*/ 0 w 176"/>
                <a:gd name="T9" fmla="*/ 10 h 216"/>
                <a:gd name="T10" fmla="*/ 149 w 176"/>
                <a:gd name="T11" fmla="*/ 0 h 216"/>
              </a:gdLst>
              <a:ahLst/>
              <a:cxnLst>
                <a:cxn ang="0">
                  <a:pos x="T0" y="T1"/>
                </a:cxn>
                <a:cxn ang="0">
                  <a:pos x="T2" y="T3"/>
                </a:cxn>
                <a:cxn ang="0">
                  <a:pos x="T4" y="T5"/>
                </a:cxn>
                <a:cxn ang="0">
                  <a:pos x="T6" y="T7"/>
                </a:cxn>
                <a:cxn ang="0">
                  <a:pos x="T8" y="T9"/>
                </a:cxn>
                <a:cxn ang="0">
                  <a:pos x="T10" y="T11"/>
                </a:cxn>
              </a:cxnLst>
              <a:rect l="0" t="0" r="r" b="b"/>
              <a:pathLst>
                <a:path w="176" h="216">
                  <a:moveTo>
                    <a:pt x="149" y="0"/>
                  </a:moveTo>
                  <a:lnTo>
                    <a:pt x="149" y="0"/>
                  </a:lnTo>
                  <a:lnTo>
                    <a:pt x="176" y="204"/>
                  </a:lnTo>
                  <a:cubicBezTo>
                    <a:pt x="118" y="212"/>
                    <a:pt x="59" y="216"/>
                    <a:pt x="0" y="216"/>
                  </a:cubicBezTo>
                  <a:lnTo>
                    <a:pt x="0" y="10"/>
                  </a:lnTo>
                  <a:cubicBezTo>
                    <a:pt x="50" y="10"/>
                    <a:pt x="99" y="7"/>
                    <a:pt x="149"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53" name="Freeform 137">
              <a:extLst>
                <a:ext uri="{FF2B5EF4-FFF2-40B4-BE49-F238E27FC236}">
                  <a16:creationId xmlns:a16="http://schemas.microsoft.com/office/drawing/2014/main" id="{FD7E72A9-8DB3-0924-CC2F-51A903F67081}"/>
                </a:ext>
              </a:extLst>
            </p:cNvPr>
            <p:cNvSpPr>
              <a:spLocks/>
            </p:cNvSpPr>
            <p:nvPr/>
          </p:nvSpPr>
          <p:spPr bwMode="auto">
            <a:xfrm>
              <a:off x="4677022" y="6155892"/>
              <a:ext cx="272034" cy="330327"/>
            </a:xfrm>
            <a:custGeom>
              <a:avLst/>
              <a:gdLst>
                <a:gd name="T0" fmla="*/ 41 w 186"/>
                <a:gd name="T1" fmla="*/ 0 h 226"/>
                <a:gd name="T2" fmla="*/ 41 w 186"/>
                <a:gd name="T3" fmla="*/ 0 h 226"/>
                <a:gd name="T4" fmla="*/ 0 w 186"/>
                <a:gd name="T5" fmla="*/ 202 h 226"/>
                <a:gd name="T6" fmla="*/ 165 w 186"/>
                <a:gd name="T7" fmla="*/ 226 h 226"/>
                <a:gd name="T8" fmla="*/ 186 w 186"/>
                <a:gd name="T9" fmla="*/ 22 h 226"/>
                <a:gd name="T10" fmla="*/ 41 w 186"/>
                <a:gd name="T11" fmla="*/ 0 h 226"/>
              </a:gdLst>
              <a:ahLst/>
              <a:cxnLst>
                <a:cxn ang="0">
                  <a:pos x="T0" y="T1"/>
                </a:cxn>
                <a:cxn ang="0">
                  <a:pos x="T2" y="T3"/>
                </a:cxn>
                <a:cxn ang="0">
                  <a:pos x="T4" y="T5"/>
                </a:cxn>
                <a:cxn ang="0">
                  <a:pos x="T6" y="T7"/>
                </a:cxn>
                <a:cxn ang="0">
                  <a:pos x="T8" y="T9"/>
                </a:cxn>
                <a:cxn ang="0">
                  <a:pos x="T10" y="T11"/>
                </a:cxn>
              </a:cxnLst>
              <a:rect l="0" t="0" r="r" b="b"/>
              <a:pathLst>
                <a:path w="186" h="226">
                  <a:moveTo>
                    <a:pt x="41" y="0"/>
                  </a:moveTo>
                  <a:lnTo>
                    <a:pt x="41" y="0"/>
                  </a:lnTo>
                  <a:lnTo>
                    <a:pt x="0" y="202"/>
                  </a:lnTo>
                  <a:cubicBezTo>
                    <a:pt x="55" y="212"/>
                    <a:pt x="110" y="221"/>
                    <a:pt x="165" y="226"/>
                  </a:cubicBezTo>
                  <a:lnTo>
                    <a:pt x="186" y="22"/>
                  </a:lnTo>
                  <a:cubicBezTo>
                    <a:pt x="137" y="17"/>
                    <a:pt x="89" y="10"/>
                    <a:pt x="41"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54" name="Freeform 139">
              <a:extLst>
                <a:ext uri="{FF2B5EF4-FFF2-40B4-BE49-F238E27FC236}">
                  <a16:creationId xmlns:a16="http://schemas.microsoft.com/office/drawing/2014/main" id="{DFA54A5D-042A-C695-C7C8-010A9C3C31F9}"/>
                </a:ext>
              </a:extLst>
            </p:cNvPr>
            <p:cNvSpPr>
              <a:spLocks/>
            </p:cNvSpPr>
            <p:nvPr/>
          </p:nvSpPr>
          <p:spPr bwMode="auto">
            <a:xfrm>
              <a:off x="4917479" y="6187467"/>
              <a:ext cx="238030" cy="313326"/>
            </a:xfrm>
            <a:custGeom>
              <a:avLst/>
              <a:gdLst>
                <a:gd name="T0" fmla="*/ 21 w 163"/>
                <a:gd name="T1" fmla="*/ 0 h 213"/>
                <a:gd name="T2" fmla="*/ 21 w 163"/>
                <a:gd name="T3" fmla="*/ 0 h 213"/>
                <a:gd name="T4" fmla="*/ 0 w 163"/>
                <a:gd name="T5" fmla="*/ 204 h 213"/>
                <a:gd name="T6" fmla="*/ 161 w 163"/>
                <a:gd name="T7" fmla="*/ 213 h 213"/>
                <a:gd name="T8" fmla="*/ 163 w 163"/>
                <a:gd name="T9" fmla="*/ 7 h 213"/>
                <a:gd name="T10" fmla="*/ 21 w 163"/>
                <a:gd name="T11" fmla="*/ 0 h 213"/>
              </a:gdLst>
              <a:ahLst/>
              <a:cxnLst>
                <a:cxn ang="0">
                  <a:pos x="T0" y="T1"/>
                </a:cxn>
                <a:cxn ang="0">
                  <a:pos x="T2" y="T3"/>
                </a:cxn>
                <a:cxn ang="0">
                  <a:pos x="T4" y="T5"/>
                </a:cxn>
                <a:cxn ang="0">
                  <a:pos x="T6" y="T7"/>
                </a:cxn>
                <a:cxn ang="0">
                  <a:pos x="T8" y="T9"/>
                </a:cxn>
                <a:cxn ang="0">
                  <a:pos x="T10" y="T11"/>
                </a:cxn>
              </a:cxnLst>
              <a:rect l="0" t="0" r="r" b="b"/>
              <a:pathLst>
                <a:path w="163" h="213">
                  <a:moveTo>
                    <a:pt x="21" y="0"/>
                  </a:moveTo>
                  <a:lnTo>
                    <a:pt x="21" y="0"/>
                  </a:lnTo>
                  <a:lnTo>
                    <a:pt x="0" y="204"/>
                  </a:lnTo>
                  <a:cubicBezTo>
                    <a:pt x="54" y="210"/>
                    <a:pt x="107" y="213"/>
                    <a:pt x="161" y="213"/>
                  </a:cubicBezTo>
                  <a:lnTo>
                    <a:pt x="163" y="7"/>
                  </a:lnTo>
                  <a:cubicBezTo>
                    <a:pt x="115" y="7"/>
                    <a:pt x="68" y="4"/>
                    <a:pt x="21"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55" name="Freeform 141">
              <a:extLst>
                <a:ext uri="{FF2B5EF4-FFF2-40B4-BE49-F238E27FC236}">
                  <a16:creationId xmlns:a16="http://schemas.microsoft.com/office/drawing/2014/main" id="{44D5FD2C-07B9-A8D8-BBFB-71678CF696F6}"/>
                </a:ext>
              </a:extLst>
            </p:cNvPr>
            <p:cNvSpPr>
              <a:spLocks/>
            </p:cNvSpPr>
            <p:nvPr/>
          </p:nvSpPr>
          <p:spPr bwMode="auto">
            <a:xfrm>
              <a:off x="4404988" y="5548673"/>
              <a:ext cx="325469" cy="361903"/>
            </a:xfrm>
            <a:custGeom>
              <a:avLst/>
              <a:gdLst>
                <a:gd name="T0" fmla="*/ 79 w 224"/>
                <a:gd name="T1" fmla="*/ 0 h 248"/>
                <a:gd name="T2" fmla="*/ 79 w 224"/>
                <a:gd name="T3" fmla="*/ 0 h 248"/>
                <a:gd name="T4" fmla="*/ 0 w 224"/>
                <a:gd name="T5" fmla="*/ 190 h 248"/>
                <a:gd name="T6" fmla="*/ 171 w 224"/>
                <a:gd name="T7" fmla="*/ 248 h 248"/>
                <a:gd name="T8" fmla="*/ 224 w 224"/>
                <a:gd name="T9" fmla="*/ 49 h 248"/>
                <a:gd name="T10" fmla="*/ 79 w 224"/>
                <a:gd name="T11" fmla="*/ 0 h 248"/>
              </a:gdLst>
              <a:ahLst/>
              <a:cxnLst>
                <a:cxn ang="0">
                  <a:pos x="T0" y="T1"/>
                </a:cxn>
                <a:cxn ang="0">
                  <a:pos x="T2" y="T3"/>
                </a:cxn>
                <a:cxn ang="0">
                  <a:pos x="T4" y="T5"/>
                </a:cxn>
                <a:cxn ang="0">
                  <a:pos x="T6" y="T7"/>
                </a:cxn>
                <a:cxn ang="0">
                  <a:pos x="T8" y="T9"/>
                </a:cxn>
                <a:cxn ang="0">
                  <a:pos x="T10" y="T11"/>
                </a:cxn>
              </a:cxnLst>
              <a:rect l="0" t="0" r="r" b="b"/>
              <a:pathLst>
                <a:path w="224" h="248">
                  <a:moveTo>
                    <a:pt x="79" y="0"/>
                  </a:moveTo>
                  <a:lnTo>
                    <a:pt x="79" y="0"/>
                  </a:lnTo>
                  <a:lnTo>
                    <a:pt x="0" y="190"/>
                  </a:lnTo>
                  <a:cubicBezTo>
                    <a:pt x="56" y="213"/>
                    <a:pt x="113" y="232"/>
                    <a:pt x="171" y="248"/>
                  </a:cubicBezTo>
                  <a:lnTo>
                    <a:pt x="224" y="49"/>
                  </a:lnTo>
                  <a:cubicBezTo>
                    <a:pt x="175" y="36"/>
                    <a:pt x="126" y="20"/>
                    <a:pt x="79"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56" name="Freeform 143">
              <a:extLst>
                <a:ext uri="{FF2B5EF4-FFF2-40B4-BE49-F238E27FC236}">
                  <a16:creationId xmlns:a16="http://schemas.microsoft.com/office/drawing/2014/main" id="{317115A0-D3C1-D81B-FF04-8571EE13B351}"/>
                </a:ext>
              </a:extLst>
            </p:cNvPr>
            <p:cNvSpPr>
              <a:spLocks/>
            </p:cNvSpPr>
            <p:nvPr/>
          </p:nvSpPr>
          <p:spPr bwMode="auto">
            <a:xfrm>
              <a:off x="4652733" y="5621540"/>
              <a:ext cx="284179" cy="337614"/>
            </a:xfrm>
            <a:custGeom>
              <a:avLst/>
              <a:gdLst>
                <a:gd name="T0" fmla="*/ 53 w 195"/>
                <a:gd name="T1" fmla="*/ 0 h 232"/>
                <a:gd name="T2" fmla="*/ 53 w 195"/>
                <a:gd name="T3" fmla="*/ 0 h 232"/>
                <a:gd name="T4" fmla="*/ 0 w 195"/>
                <a:gd name="T5" fmla="*/ 199 h 232"/>
                <a:gd name="T6" fmla="*/ 167 w 195"/>
                <a:gd name="T7" fmla="*/ 232 h 232"/>
                <a:gd name="T8" fmla="*/ 195 w 195"/>
                <a:gd name="T9" fmla="*/ 28 h 232"/>
                <a:gd name="T10" fmla="*/ 53 w 195"/>
                <a:gd name="T11" fmla="*/ 0 h 232"/>
              </a:gdLst>
              <a:ahLst/>
              <a:cxnLst>
                <a:cxn ang="0">
                  <a:pos x="T0" y="T1"/>
                </a:cxn>
                <a:cxn ang="0">
                  <a:pos x="T2" y="T3"/>
                </a:cxn>
                <a:cxn ang="0">
                  <a:pos x="T4" y="T5"/>
                </a:cxn>
                <a:cxn ang="0">
                  <a:pos x="T6" y="T7"/>
                </a:cxn>
                <a:cxn ang="0">
                  <a:pos x="T8" y="T9"/>
                </a:cxn>
                <a:cxn ang="0">
                  <a:pos x="T10" y="T11"/>
                </a:cxn>
              </a:cxnLst>
              <a:rect l="0" t="0" r="r" b="b"/>
              <a:pathLst>
                <a:path w="195" h="232">
                  <a:moveTo>
                    <a:pt x="53" y="0"/>
                  </a:moveTo>
                  <a:lnTo>
                    <a:pt x="53" y="0"/>
                  </a:lnTo>
                  <a:lnTo>
                    <a:pt x="0" y="199"/>
                  </a:lnTo>
                  <a:cubicBezTo>
                    <a:pt x="55" y="213"/>
                    <a:pt x="111" y="225"/>
                    <a:pt x="167" y="232"/>
                  </a:cubicBezTo>
                  <a:lnTo>
                    <a:pt x="195" y="28"/>
                  </a:lnTo>
                  <a:cubicBezTo>
                    <a:pt x="147" y="22"/>
                    <a:pt x="99" y="12"/>
                    <a:pt x="53"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57" name="Freeform 145">
              <a:extLst>
                <a:ext uri="{FF2B5EF4-FFF2-40B4-BE49-F238E27FC236}">
                  <a16:creationId xmlns:a16="http://schemas.microsoft.com/office/drawing/2014/main" id="{E6BEB275-65CF-EFCF-E625-AE95317DD09C}"/>
                </a:ext>
              </a:extLst>
            </p:cNvPr>
            <p:cNvSpPr>
              <a:spLocks/>
            </p:cNvSpPr>
            <p:nvPr/>
          </p:nvSpPr>
          <p:spPr bwMode="auto">
            <a:xfrm>
              <a:off x="4898048" y="5660402"/>
              <a:ext cx="257461" cy="318183"/>
            </a:xfrm>
            <a:custGeom>
              <a:avLst/>
              <a:gdLst>
                <a:gd name="T0" fmla="*/ 28 w 177"/>
                <a:gd name="T1" fmla="*/ 0 h 216"/>
                <a:gd name="T2" fmla="*/ 28 w 177"/>
                <a:gd name="T3" fmla="*/ 0 h 216"/>
                <a:gd name="T4" fmla="*/ 0 w 177"/>
                <a:gd name="T5" fmla="*/ 204 h 216"/>
                <a:gd name="T6" fmla="*/ 176 w 177"/>
                <a:gd name="T7" fmla="*/ 216 h 216"/>
                <a:gd name="T8" fmla="*/ 177 w 177"/>
                <a:gd name="T9" fmla="*/ 10 h 216"/>
                <a:gd name="T10" fmla="*/ 28 w 177"/>
                <a:gd name="T11" fmla="*/ 0 h 216"/>
              </a:gdLst>
              <a:ahLst/>
              <a:cxnLst>
                <a:cxn ang="0">
                  <a:pos x="T0" y="T1"/>
                </a:cxn>
                <a:cxn ang="0">
                  <a:pos x="T2" y="T3"/>
                </a:cxn>
                <a:cxn ang="0">
                  <a:pos x="T4" y="T5"/>
                </a:cxn>
                <a:cxn ang="0">
                  <a:pos x="T6" y="T7"/>
                </a:cxn>
                <a:cxn ang="0">
                  <a:pos x="T8" y="T9"/>
                </a:cxn>
                <a:cxn ang="0">
                  <a:pos x="T10" y="T11"/>
                </a:cxn>
              </a:cxnLst>
              <a:rect l="0" t="0" r="r" b="b"/>
              <a:pathLst>
                <a:path w="177" h="216">
                  <a:moveTo>
                    <a:pt x="28" y="0"/>
                  </a:moveTo>
                  <a:lnTo>
                    <a:pt x="28" y="0"/>
                  </a:lnTo>
                  <a:lnTo>
                    <a:pt x="0" y="204"/>
                  </a:lnTo>
                  <a:cubicBezTo>
                    <a:pt x="59" y="212"/>
                    <a:pt x="117" y="216"/>
                    <a:pt x="176" y="216"/>
                  </a:cubicBezTo>
                  <a:lnTo>
                    <a:pt x="177" y="10"/>
                  </a:lnTo>
                  <a:cubicBezTo>
                    <a:pt x="127" y="10"/>
                    <a:pt x="77" y="7"/>
                    <a:pt x="28"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58" name="Freeform 147">
              <a:extLst>
                <a:ext uri="{FF2B5EF4-FFF2-40B4-BE49-F238E27FC236}">
                  <a16:creationId xmlns:a16="http://schemas.microsoft.com/office/drawing/2014/main" id="{31AAE733-1C02-4F5F-B682-4CA6EAC9BF43}"/>
                </a:ext>
              </a:extLst>
            </p:cNvPr>
            <p:cNvSpPr>
              <a:spLocks/>
            </p:cNvSpPr>
            <p:nvPr/>
          </p:nvSpPr>
          <p:spPr bwMode="auto">
            <a:xfrm>
              <a:off x="4429276" y="4346380"/>
              <a:ext cx="347330" cy="284179"/>
            </a:xfrm>
            <a:custGeom>
              <a:avLst/>
              <a:gdLst>
                <a:gd name="T0" fmla="*/ 49 w 238"/>
                <a:gd name="T1" fmla="*/ 0 h 193"/>
                <a:gd name="T2" fmla="*/ 49 w 238"/>
                <a:gd name="T3" fmla="*/ 0 h 193"/>
                <a:gd name="T4" fmla="*/ 0 w 238"/>
                <a:gd name="T5" fmla="*/ 141 h 193"/>
                <a:gd name="T6" fmla="*/ 199 w 238"/>
                <a:gd name="T7" fmla="*/ 193 h 193"/>
                <a:gd name="T8" fmla="*/ 238 w 238"/>
                <a:gd name="T9" fmla="*/ 81 h 193"/>
                <a:gd name="T10" fmla="*/ 49 w 238"/>
                <a:gd name="T11" fmla="*/ 0 h 193"/>
              </a:gdLst>
              <a:ahLst/>
              <a:cxnLst>
                <a:cxn ang="0">
                  <a:pos x="T0" y="T1"/>
                </a:cxn>
                <a:cxn ang="0">
                  <a:pos x="T2" y="T3"/>
                </a:cxn>
                <a:cxn ang="0">
                  <a:pos x="T4" y="T5"/>
                </a:cxn>
                <a:cxn ang="0">
                  <a:pos x="T6" y="T7"/>
                </a:cxn>
                <a:cxn ang="0">
                  <a:pos x="T8" y="T9"/>
                </a:cxn>
                <a:cxn ang="0">
                  <a:pos x="T10" y="T11"/>
                </a:cxn>
              </a:cxnLst>
              <a:rect l="0" t="0" r="r" b="b"/>
              <a:pathLst>
                <a:path w="238" h="193">
                  <a:moveTo>
                    <a:pt x="49" y="0"/>
                  </a:moveTo>
                  <a:lnTo>
                    <a:pt x="49" y="0"/>
                  </a:lnTo>
                  <a:cubicBezTo>
                    <a:pt x="29" y="46"/>
                    <a:pt x="13" y="93"/>
                    <a:pt x="0" y="141"/>
                  </a:cubicBezTo>
                  <a:lnTo>
                    <a:pt x="199" y="193"/>
                  </a:lnTo>
                  <a:cubicBezTo>
                    <a:pt x="209" y="155"/>
                    <a:pt x="222" y="117"/>
                    <a:pt x="238" y="81"/>
                  </a:cubicBezTo>
                  <a:lnTo>
                    <a:pt x="49"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59" name="Freeform 149">
              <a:extLst>
                <a:ext uri="{FF2B5EF4-FFF2-40B4-BE49-F238E27FC236}">
                  <a16:creationId xmlns:a16="http://schemas.microsoft.com/office/drawing/2014/main" id="{664A5E17-2857-52BE-5CF4-466EA0088E56}"/>
                </a:ext>
              </a:extLst>
            </p:cNvPr>
            <p:cNvSpPr>
              <a:spLocks/>
            </p:cNvSpPr>
            <p:nvPr/>
          </p:nvSpPr>
          <p:spPr bwMode="auto">
            <a:xfrm>
              <a:off x="4390414" y="4552835"/>
              <a:ext cx="327899" cy="247745"/>
            </a:xfrm>
            <a:custGeom>
              <a:avLst/>
              <a:gdLst>
                <a:gd name="T0" fmla="*/ 0 w 225"/>
                <a:gd name="T1" fmla="*/ 146 h 168"/>
                <a:gd name="T2" fmla="*/ 0 w 225"/>
                <a:gd name="T3" fmla="*/ 146 h 168"/>
                <a:gd name="T4" fmla="*/ 204 w 225"/>
                <a:gd name="T5" fmla="*/ 168 h 168"/>
                <a:gd name="T6" fmla="*/ 225 w 225"/>
                <a:gd name="T7" fmla="*/ 52 h 168"/>
                <a:gd name="T8" fmla="*/ 26 w 225"/>
                <a:gd name="T9" fmla="*/ 0 h 168"/>
                <a:gd name="T10" fmla="*/ 0 w 225"/>
                <a:gd name="T11" fmla="*/ 146 h 168"/>
              </a:gdLst>
              <a:ahLst/>
              <a:cxnLst>
                <a:cxn ang="0">
                  <a:pos x="T0" y="T1"/>
                </a:cxn>
                <a:cxn ang="0">
                  <a:pos x="T2" y="T3"/>
                </a:cxn>
                <a:cxn ang="0">
                  <a:pos x="T4" y="T5"/>
                </a:cxn>
                <a:cxn ang="0">
                  <a:pos x="T6" y="T7"/>
                </a:cxn>
                <a:cxn ang="0">
                  <a:pos x="T8" y="T9"/>
                </a:cxn>
                <a:cxn ang="0">
                  <a:pos x="T10" y="T11"/>
                </a:cxn>
              </a:cxnLst>
              <a:rect l="0" t="0" r="r" b="b"/>
              <a:pathLst>
                <a:path w="225" h="168">
                  <a:moveTo>
                    <a:pt x="0" y="146"/>
                  </a:moveTo>
                  <a:lnTo>
                    <a:pt x="0" y="146"/>
                  </a:lnTo>
                  <a:lnTo>
                    <a:pt x="204" y="168"/>
                  </a:lnTo>
                  <a:cubicBezTo>
                    <a:pt x="208" y="128"/>
                    <a:pt x="216" y="90"/>
                    <a:pt x="225" y="52"/>
                  </a:cubicBezTo>
                  <a:lnTo>
                    <a:pt x="26" y="0"/>
                  </a:lnTo>
                  <a:cubicBezTo>
                    <a:pt x="14" y="48"/>
                    <a:pt x="5" y="96"/>
                    <a:pt x="0" y="14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60" name="Freeform 151">
              <a:extLst>
                <a:ext uri="{FF2B5EF4-FFF2-40B4-BE49-F238E27FC236}">
                  <a16:creationId xmlns:a16="http://schemas.microsoft.com/office/drawing/2014/main" id="{D34B06AA-E392-2B38-1D08-D6CEBD776652}"/>
                </a:ext>
              </a:extLst>
            </p:cNvPr>
            <p:cNvSpPr>
              <a:spLocks/>
            </p:cNvSpPr>
            <p:nvPr/>
          </p:nvSpPr>
          <p:spPr bwMode="auto">
            <a:xfrm>
              <a:off x="3873063" y="4487254"/>
              <a:ext cx="330327" cy="257461"/>
            </a:xfrm>
            <a:custGeom>
              <a:avLst/>
              <a:gdLst>
                <a:gd name="T0" fmla="*/ 26 w 227"/>
                <a:gd name="T1" fmla="*/ 0 h 176"/>
                <a:gd name="T2" fmla="*/ 26 w 227"/>
                <a:gd name="T3" fmla="*/ 0 h 176"/>
                <a:gd name="T4" fmla="*/ 0 w 227"/>
                <a:gd name="T5" fmla="*/ 155 h 176"/>
                <a:gd name="T6" fmla="*/ 205 w 227"/>
                <a:gd name="T7" fmla="*/ 176 h 176"/>
                <a:gd name="T8" fmla="*/ 227 w 227"/>
                <a:gd name="T9" fmla="*/ 45 h 176"/>
                <a:gd name="T10" fmla="*/ 26 w 227"/>
                <a:gd name="T11" fmla="*/ 0 h 176"/>
              </a:gdLst>
              <a:ahLst/>
              <a:cxnLst>
                <a:cxn ang="0">
                  <a:pos x="T0" y="T1"/>
                </a:cxn>
                <a:cxn ang="0">
                  <a:pos x="T2" y="T3"/>
                </a:cxn>
                <a:cxn ang="0">
                  <a:pos x="T4" y="T5"/>
                </a:cxn>
                <a:cxn ang="0">
                  <a:pos x="T6" y="T7"/>
                </a:cxn>
                <a:cxn ang="0">
                  <a:pos x="T8" y="T9"/>
                </a:cxn>
                <a:cxn ang="0">
                  <a:pos x="T10" y="T11"/>
                </a:cxn>
              </a:cxnLst>
              <a:rect l="0" t="0" r="r" b="b"/>
              <a:pathLst>
                <a:path w="227" h="176">
                  <a:moveTo>
                    <a:pt x="26" y="0"/>
                  </a:moveTo>
                  <a:lnTo>
                    <a:pt x="26" y="0"/>
                  </a:lnTo>
                  <a:cubicBezTo>
                    <a:pt x="14" y="51"/>
                    <a:pt x="6" y="102"/>
                    <a:pt x="0" y="155"/>
                  </a:cubicBezTo>
                  <a:lnTo>
                    <a:pt x="205" y="176"/>
                  </a:lnTo>
                  <a:cubicBezTo>
                    <a:pt x="209" y="132"/>
                    <a:pt x="217" y="88"/>
                    <a:pt x="227" y="45"/>
                  </a:cubicBezTo>
                  <a:lnTo>
                    <a:pt x="26"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61" name="Freeform 153">
              <a:extLst>
                <a:ext uri="{FF2B5EF4-FFF2-40B4-BE49-F238E27FC236}">
                  <a16:creationId xmlns:a16="http://schemas.microsoft.com/office/drawing/2014/main" id="{717B99AC-7631-2142-6D37-08E22517187D}"/>
                </a:ext>
              </a:extLst>
            </p:cNvPr>
            <p:cNvSpPr>
              <a:spLocks/>
            </p:cNvSpPr>
            <p:nvPr/>
          </p:nvSpPr>
          <p:spPr bwMode="auto">
            <a:xfrm>
              <a:off x="4370983" y="3413692"/>
              <a:ext cx="383762" cy="386192"/>
            </a:xfrm>
            <a:custGeom>
              <a:avLst/>
              <a:gdLst>
                <a:gd name="T0" fmla="*/ 262 w 262"/>
                <a:gd name="T1" fmla="*/ 157 h 264"/>
                <a:gd name="T2" fmla="*/ 262 w 262"/>
                <a:gd name="T3" fmla="*/ 157 h 264"/>
                <a:gd name="T4" fmla="*/ 129 w 262"/>
                <a:gd name="T5" fmla="*/ 0 h 264"/>
                <a:gd name="T6" fmla="*/ 0 w 262"/>
                <a:gd name="T7" fmla="*/ 126 h 264"/>
                <a:gd name="T8" fmla="*/ 152 w 262"/>
                <a:gd name="T9" fmla="*/ 264 h 264"/>
                <a:gd name="T10" fmla="*/ 262 w 262"/>
                <a:gd name="T11" fmla="*/ 157 h 264"/>
              </a:gdLst>
              <a:ahLst/>
              <a:cxnLst>
                <a:cxn ang="0">
                  <a:pos x="T0" y="T1"/>
                </a:cxn>
                <a:cxn ang="0">
                  <a:pos x="T2" y="T3"/>
                </a:cxn>
                <a:cxn ang="0">
                  <a:pos x="T4" y="T5"/>
                </a:cxn>
                <a:cxn ang="0">
                  <a:pos x="T6" y="T7"/>
                </a:cxn>
                <a:cxn ang="0">
                  <a:pos x="T8" y="T9"/>
                </a:cxn>
                <a:cxn ang="0">
                  <a:pos x="T10" y="T11"/>
                </a:cxn>
              </a:cxnLst>
              <a:rect l="0" t="0" r="r" b="b"/>
              <a:pathLst>
                <a:path w="262" h="264">
                  <a:moveTo>
                    <a:pt x="262" y="157"/>
                  </a:moveTo>
                  <a:lnTo>
                    <a:pt x="262" y="157"/>
                  </a:lnTo>
                  <a:lnTo>
                    <a:pt x="129" y="0"/>
                  </a:lnTo>
                  <a:cubicBezTo>
                    <a:pt x="83" y="39"/>
                    <a:pt x="40" y="81"/>
                    <a:pt x="0" y="126"/>
                  </a:cubicBezTo>
                  <a:lnTo>
                    <a:pt x="152" y="264"/>
                  </a:lnTo>
                  <a:cubicBezTo>
                    <a:pt x="187" y="226"/>
                    <a:pt x="223" y="190"/>
                    <a:pt x="262"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62" name="Freeform 155">
              <a:extLst>
                <a:ext uri="{FF2B5EF4-FFF2-40B4-BE49-F238E27FC236}">
                  <a16:creationId xmlns:a16="http://schemas.microsoft.com/office/drawing/2014/main" id="{D20FC5FD-07C3-0D5B-6FAC-75C83068BC56}"/>
                </a:ext>
              </a:extLst>
            </p:cNvPr>
            <p:cNvSpPr>
              <a:spLocks/>
            </p:cNvSpPr>
            <p:nvPr/>
          </p:nvSpPr>
          <p:spPr bwMode="auto">
            <a:xfrm>
              <a:off x="4215535" y="3595858"/>
              <a:ext cx="378904" cy="369189"/>
            </a:xfrm>
            <a:custGeom>
              <a:avLst/>
              <a:gdLst>
                <a:gd name="T0" fmla="*/ 259 w 259"/>
                <a:gd name="T1" fmla="*/ 138 h 251"/>
                <a:gd name="T2" fmla="*/ 259 w 259"/>
                <a:gd name="T3" fmla="*/ 138 h 251"/>
                <a:gd name="T4" fmla="*/ 107 w 259"/>
                <a:gd name="T5" fmla="*/ 0 h 251"/>
                <a:gd name="T6" fmla="*/ 0 w 259"/>
                <a:gd name="T7" fmla="*/ 133 h 251"/>
                <a:gd name="T8" fmla="*/ 169 w 259"/>
                <a:gd name="T9" fmla="*/ 251 h 251"/>
                <a:gd name="T10" fmla="*/ 259 w 259"/>
                <a:gd name="T11" fmla="*/ 138 h 251"/>
              </a:gdLst>
              <a:ahLst/>
              <a:cxnLst>
                <a:cxn ang="0">
                  <a:pos x="T0" y="T1"/>
                </a:cxn>
                <a:cxn ang="0">
                  <a:pos x="T2" y="T3"/>
                </a:cxn>
                <a:cxn ang="0">
                  <a:pos x="T4" y="T5"/>
                </a:cxn>
                <a:cxn ang="0">
                  <a:pos x="T6" y="T7"/>
                </a:cxn>
                <a:cxn ang="0">
                  <a:pos x="T8" y="T9"/>
                </a:cxn>
                <a:cxn ang="0">
                  <a:pos x="T10" y="T11"/>
                </a:cxn>
              </a:cxnLst>
              <a:rect l="0" t="0" r="r" b="b"/>
              <a:pathLst>
                <a:path w="259" h="251">
                  <a:moveTo>
                    <a:pt x="259" y="138"/>
                  </a:moveTo>
                  <a:lnTo>
                    <a:pt x="259" y="138"/>
                  </a:lnTo>
                  <a:lnTo>
                    <a:pt x="107" y="0"/>
                  </a:lnTo>
                  <a:cubicBezTo>
                    <a:pt x="69" y="42"/>
                    <a:pt x="33" y="87"/>
                    <a:pt x="0" y="133"/>
                  </a:cubicBezTo>
                  <a:lnTo>
                    <a:pt x="169" y="251"/>
                  </a:lnTo>
                  <a:cubicBezTo>
                    <a:pt x="197" y="211"/>
                    <a:pt x="227" y="174"/>
                    <a:pt x="259" y="13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63" name="Freeform 157">
              <a:extLst>
                <a:ext uri="{FF2B5EF4-FFF2-40B4-BE49-F238E27FC236}">
                  <a16:creationId xmlns:a16="http://schemas.microsoft.com/office/drawing/2014/main" id="{BEA5759F-F1D9-B7C0-CD8C-C91B9C335034}"/>
                </a:ext>
              </a:extLst>
            </p:cNvPr>
            <p:cNvSpPr>
              <a:spLocks/>
            </p:cNvSpPr>
            <p:nvPr/>
          </p:nvSpPr>
          <p:spPr bwMode="auto">
            <a:xfrm>
              <a:off x="3979934" y="4013624"/>
              <a:ext cx="369189" cy="337614"/>
            </a:xfrm>
            <a:custGeom>
              <a:avLst/>
              <a:gdLst>
                <a:gd name="T0" fmla="*/ 254 w 254"/>
                <a:gd name="T1" fmla="*/ 95 h 231"/>
                <a:gd name="T2" fmla="*/ 254 w 254"/>
                <a:gd name="T3" fmla="*/ 95 h 231"/>
                <a:gd name="T4" fmla="*/ 71 w 254"/>
                <a:gd name="T5" fmla="*/ 0 h 231"/>
                <a:gd name="T6" fmla="*/ 0 w 254"/>
                <a:gd name="T7" fmla="*/ 161 h 231"/>
                <a:gd name="T8" fmla="*/ 194 w 254"/>
                <a:gd name="T9" fmla="*/ 231 h 231"/>
                <a:gd name="T10" fmla="*/ 254 w 254"/>
                <a:gd name="T11" fmla="*/ 95 h 231"/>
              </a:gdLst>
              <a:ahLst/>
              <a:cxnLst>
                <a:cxn ang="0">
                  <a:pos x="T0" y="T1"/>
                </a:cxn>
                <a:cxn ang="0">
                  <a:pos x="T2" y="T3"/>
                </a:cxn>
                <a:cxn ang="0">
                  <a:pos x="T4" y="T5"/>
                </a:cxn>
                <a:cxn ang="0">
                  <a:pos x="T6" y="T7"/>
                </a:cxn>
                <a:cxn ang="0">
                  <a:pos x="T8" y="T9"/>
                </a:cxn>
                <a:cxn ang="0">
                  <a:pos x="T10" y="T11"/>
                </a:cxn>
              </a:cxnLst>
              <a:rect l="0" t="0" r="r" b="b"/>
              <a:pathLst>
                <a:path w="254" h="231">
                  <a:moveTo>
                    <a:pt x="254" y="95"/>
                  </a:moveTo>
                  <a:lnTo>
                    <a:pt x="254" y="95"/>
                  </a:lnTo>
                  <a:lnTo>
                    <a:pt x="71" y="0"/>
                  </a:lnTo>
                  <a:cubicBezTo>
                    <a:pt x="44" y="52"/>
                    <a:pt x="21" y="105"/>
                    <a:pt x="0" y="161"/>
                  </a:cubicBezTo>
                  <a:lnTo>
                    <a:pt x="194" y="231"/>
                  </a:lnTo>
                  <a:cubicBezTo>
                    <a:pt x="211" y="184"/>
                    <a:pt x="231" y="138"/>
                    <a:pt x="254"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64" name="Freeform 159">
              <a:extLst>
                <a:ext uri="{FF2B5EF4-FFF2-40B4-BE49-F238E27FC236}">
                  <a16:creationId xmlns:a16="http://schemas.microsoft.com/office/drawing/2014/main" id="{8AAE9E52-618E-4C5B-A0DB-BF49AA40C87E}"/>
                </a:ext>
              </a:extLst>
            </p:cNvPr>
            <p:cNvSpPr>
              <a:spLocks/>
            </p:cNvSpPr>
            <p:nvPr/>
          </p:nvSpPr>
          <p:spPr bwMode="auto">
            <a:xfrm>
              <a:off x="4084376" y="3792596"/>
              <a:ext cx="378904" cy="359474"/>
            </a:xfrm>
            <a:custGeom>
              <a:avLst/>
              <a:gdLst>
                <a:gd name="T0" fmla="*/ 260 w 260"/>
                <a:gd name="T1" fmla="*/ 118 h 246"/>
                <a:gd name="T2" fmla="*/ 260 w 260"/>
                <a:gd name="T3" fmla="*/ 118 h 246"/>
                <a:gd name="T4" fmla="*/ 91 w 260"/>
                <a:gd name="T5" fmla="*/ 0 h 246"/>
                <a:gd name="T6" fmla="*/ 0 w 260"/>
                <a:gd name="T7" fmla="*/ 151 h 246"/>
                <a:gd name="T8" fmla="*/ 183 w 260"/>
                <a:gd name="T9" fmla="*/ 246 h 246"/>
                <a:gd name="T10" fmla="*/ 260 w 260"/>
                <a:gd name="T11" fmla="*/ 118 h 246"/>
              </a:gdLst>
              <a:ahLst/>
              <a:cxnLst>
                <a:cxn ang="0">
                  <a:pos x="T0" y="T1"/>
                </a:cxn>
                <a:cxn ang="0">
                  <a:pos x="T2" y="T3"/>
                </a:cxn>
                <a:cxn ang="0">
                  <a:pos x="T4" y="T5"/>
                </a:cxn>
                <a:cxn ang="0">
                  <a:pos x="T6" y="T7"/>
                </a:cxn>
                <a:cxn ang="0">
                  <a:pos x="T8" y="T9"/>
                </a:cxn>
                <a:cxn ang="0">
                  <a:pos x="T10" y="T11"/>
                </a:cxn>
              </a:cxnLst>
              <a:rect l="0" t="0" r="r" b="b"/>
              <a:pathLst>
                <a:path w="260" h="246">
                  <a:moveTo>
                    <a:pt x="260" y="118"/>
                  </a:moveTo>
                  <a:lnTo>
                    <a:pt x="260" y="118"/>
                  </a:lnTo>
                  <a:lnTo>
                    <a:pt x="91" y="0"/>
                  </a:lnTo>
                  <a:cubicBezTo>
                    <a:pt x="58" y="48"/>
                    <a:pt x="27" y="99"/>
                    <a:pt x="0" y="151"/>
                  </a:cubicBezTo>
                  <a:lnTo>
                    <a:pt x="183" y="246"/>
                  </a:lnTo>
                  <a:cubicBezTo>
                    <a:pt x="206" y="201"/>
                    <a:pt x="232" y="159"/>
                    <a:pt x="260" y="1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65" name="Freeform 161">
              <a:extLst>
                <a:ext uri="{FF2B5EF4-FFF2-40B4-BE49-F238E27FC236}">
                  <a16:creationId xmlns:a16="http://schemas.microsoft.com/office/drawing/2014/main" id="{0DBBA640-EE8F-CA24-AF0E-1D5C474BBA95}"/>
                </a:ext>
              </a:extLst>
            </p:cNvPr>
            <p:cNvSpPr>
              <a:spLocks/>
            </p:cNvSpPr>
            <p:nvPr/>
          </p:nvSpPr>
          <p:spPr bwMode="auto">
            <a:xfrm>
              <a:off x="3911925" y="4249225"/>
              <a:ext cx="349758" cy="303610"/>
            </a:xfrm>
            <a:custGeom>
              <a:avLst/>
              <a:gdLst>
                <a:gd name="T0" fmla="*/ 241 w 241"/>
                <a:gd name="T1" fmla="*/ 70 h 208"/>
                <a:gd name="T2" fmla="*/ 241 w 241"/>
                <a:gd name="T3" fmla="*/ 70 h 208"/>
                <a:gd name="T4" fmla="*/ 47 w 241"/>
                <a:gd name="T5" fmla="*/ 0 h 208"/>
                <a:gd name="T6" fmla="*/ 0 w 241"/>
                <a:gd name="T7" fmla="*/ 163 h 208"/>
                <a:gd name="T8" fmla="*/ 201 w 241"/>
                <a:gd name="T9" fmla="*/ 208 h 208"/>
                <a:gd name="T10" fmla="*/ 241 w 241"/>
                <a:gd name="T11" fmla="*/ 70 h 208"/>
              </a:gdLst>
              <a:ahLst/>
              <a:cxnLst>
                <a:cxn ang="0">
                  <a:pos x="T0" y="T1"/>
                </a:cxn>
                <a:cxn ang="0">
                  <a:pos x="T2" y="T3"/>
                </a:cxn>
                <a:cxn ang="0">
                  <a:pos x="T4" y="T5"/>
                </a:cxn>
                <a:cxn ang="0">
                  <a:pos x="T6" y="T7"/>
                </a:cxn>
                <a:cxn ang="0">
                  <a:pos x="T8" y="T9"/>
                </a:cxn>
                <a:cxn ang="0">
                  <a:pos x="T10" y="T11"/>
                </a:cxn>
              </a:cxnLst>
              <a:rect l="0" t="0" r="r" b="b"/>
              <a:pathLst>
                <a:path w="241" h="208">
                  <a:moveTo>
                    <a:pt x="241" y="70"/>
                  </a:moveTo>
                  <a:lnTo>
                    <a:pt x="241" y="70"/>
                  </a:lnTo>
                  <a:lnTo>
                    <a:pt x="47" y="0"/>
                  </a:lnTo>
                  <a:cubicBezTo>
                    <a:pt x="28" y="53"/>
                    <a:pt x="12" y="107"/>
                    <a:pt x="0" y="163"/>
                  </a:cubicBezTo>
                  <a:lnTo>
                    <a:pt x="201" y="208"/>
                  </a:lnTo>
                  <a:cubicBezTo>
                    <a:pt x="211" y="161"/>
                    <a:pt x="224" y="115"/>
                    <a:pt x="241" y="7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66" name="Freeform 163">
              <a:extLst>
                <a:ext uri="{FF2B5EF4-FFF2-40B4-BE49-F238E27FC236}">
                  <a16:creationId xmlns:a16="http://schemas.microsoft.com/office/drawing/2014/main" id="{3DADEC8C-3CCB-CA41-5F92-E70F6B37C584}"/>
                </a:ext>
              </a:extLst>
            </p:cNvPr>
            <p:cNvSpPr>
              <a:spLocks/>
            </p:cNvSpPr>
            <p:nvPr/>
          </p:nvSpPr>
          <p:spPr bwMode="auto">
            <a:xfrm>
              <a:off x="3523305" y="3761021"/>
              <a:ext cx="369189" cy="337614"/>
            </a:xfrm>
            <a:custGeom>
              <a:avLst/>
              <a:gdLst>
                <a:gd name="T0" fmla="*/ 254 w 254"/>
                <a:gd name="T1" fmla="*/ 96 h 231"/>
                <a:gd name="T2" fmla="*/ 254 w 254"/>
                <a:gd name="T3" fmla="*/ 96 h 231"/>
                <a:gd name="T4" fmla="*/ 72 w 254"/>
                <a:gd name="T5" fmla="*/ 0 h 231"/>
                <a:gd name="T6" fmla="*/ 0 w 254"/>
                <a:gd name="T7" fmla="*/ 154 h 231"/>
                <a:gd name="T8" fmla="*/ 191 w 254"/>
                <a:gd name="T9" fmla="*/ 231 h 231"/>
                <a:gd name="T10" fmla="*/ 254 w 254"/>
                <a:gd name="T11" fmla="*/ 96 h 231"/>
              </a:gdLst>
              <a:ahLst/>
              <a:cxnLst>
                <a:cxn ang="0">
                  <a:pos x="T0" y="T1"/>
                </a:cxn>
                <a:cxn ang="0">
                  <a:pos x="T2" y="T3"/>
                </a:cxn>
                <a:cxn ang="0">
                  <a:pos x="T4" y="T5"/>
                </a:cxn>
                <a:cxn ang="0">
                  <a:pos x="T6" y="T7"/>
                </a:cxn>
                <a:cxn ang="0">
                  <a:pos x="T8" y="T9"/>
                </a:cxn>
                <a:cxn ang="0">
                  <a:pos x="T10" y="T11"/>
                </a:cxn>
              </a:cxnLst>
              <a:rect l="0" t="0" r="r" b="b"/>
              <a:pathLst>
                <a:path w="254" h="231">
                  <a:moveTo>
                    <a:pt x="254" y="96"/>
                  </a:moveTo>
                  <a:lnTo>
                    <a:pt x="254" y="96"/>
                  </a:lnTo>
                  <a:lnTo>
                    <a:pt x="72" y="0"/>
                  </a:lnTo>
                  <a:cubicBezTo>
                    <a:pt x="46" y="50"/>
                    <a:pt x="22" y="101"/>
                    <a:pt x="0" y="154"/>
                  </a:cubicBezTo>
                  <a:lnTo>
                    <a:pt x="191" y="231"/>
                  </a:lnTo>
                  <a:cubicBezTo>
                    <a:pt x="210" y="185"/>
                    <a:pt x="231" y="139"/>
                    <a:pt x="254" y="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67" name="Freeform 165">
              <a:extLst>
                <a:ext uri="{FF2B5EF4-FFF2-40B4-BE49-F238E27FC236}">
                  <a16:creationId xmlns:a16="http://schemas.microsoft.com/office/drawing/2014/main" id="{39FDA9AB-48EB-C0B9-CD78-41FD057E5120}"/>
                </a:ext>
              </a:extLst>
            </p:cNvPr>
            <p:cNvSpPr>
              <a:spLocks/>
            </p:cNvSpPr>
            <p:nvPr/>
          </p:nvSpPr>
          <p:spPr bwMode="auto">
            <a:xfrm>
              <a:off x="3627748" y="3549709"/>
              <a:ext cx="376476" cy="352188"/>
            </a:xfrm>
            <a:custGeom>
              <a:avLst/>
              <a:gdLst>
                <a:gd name="T0" fmla="*/ 257 w 257"/>
                <a:gd name="T1" fmla="*/ 113 h 241"/>
                <a:gd name="T2" fmla="*/ 257 w 257"/>
                <a:gd name="T3" fmla="*/ 113 h 241"/>
                <a:gd name="T4" fmla="*/ 86 w 257"/>
                <a:gd name="T5" fmla="*/ 0 h 241"/>
                <a:gd name="T6" fmla="*/ 0 w 257"/>
                <a:gd name="T7" fmla="*/ 145 h 241"/>
                <a:gd name="T8" fmla="*/ 182 w 257"/>
                <a:gd name="T9" fmla="*/ 241 h 241"/>
                <a:gd name="T10" fmla="*/ 257 w 257"/>
                <a:gd name="T11" fmla="*/ 113 h 241"/>
              </a:gdLst>
              <a:ahLst/>
              <a:cxnLst>
                <a:cxn ang="0">
                  <a:pos x="T0" y="T1"/>
                </a:cxn>
                <a:cxn ang="0">
                  <a:pos x="T2" y="T3"/>
                </a:cxn>
                <a:cxn ang="0">
                  <a:pos x="T4" y="T5"/>
                </a:cxn>
                <a:cxn ang="0">
                  <a:pos x="T6" y="T7"/>
                </a:cxn>
                <a:cxn ang="0">
                  <a:pos x="T8" y="T9"/>
                </a:cxn>
                <a:cxn ang="0">
                  <a:pos x="T10" y="T11"/>
                </a:cxn>
              </a:cxnLst>
              <a:rect l="0" t="0" r="r" b="b"/>
              <a:pathLst>
                <a:path w="257" h="241">
                  <a:moveTo>
                    <a:pt x="257" y="113"/>
                  </a:moveTo>
                  <a:lnTo>
                    <a:pt x="257" y="113"/>
                  </a:lnTo>
                  <a:lnTo>
                    <a:pt x="86" y="0"/>
                  </a:lnTo>
                  <a:cubicBezTo>
                    <a:pt x="55" y="47"/>
                    <a:pt x="26" y="95"/>
                    <a:pt x="0" y="145"/>
                  </a:cubicBezTo>
                  <a:lnTo>
                    <a:pt x="182" y="241"/>
                  </a:lnTo>
                  <a:cubicBezTo>
                    <a:pt x="205" y="197"/>
                    <a:pt x="230" y="154"/>
                    <a:pt x="257" y="11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68" name="Freeform 167">
              <a:extLst>
                <a:ext uri="{FF2B5EF4-FFF2-40B4-BE49-F238E27FC236}">
                  <a16:creationId xmlns:a16="http://schemas.microsoft.com/office/drawing/2014/main" id="{7BD1B048-29A0-3897-B977-D13EA0A79A14}"/>
                </a:ext>
              </a:extLst>
            </p:cNvPr>
            <p:cNvSpPr>
              <a:spLocks/>
            </p:cNvSpPr>
            <p:nvPr/>
          </p:nvSpPr>
          <p:spPr bwMode="auto">
            <a:xfrm>
              <a:off x="3443153" y="3986906"/>
              <a:ext cx="359473" cy="313326"/>
            </a:xfrm>
            <a:custGeom>
              <a:avLst/>
              <a:gdLst>
                <a:gd name="T0" fmla="*/ 246 w 246"/>
                <a:gd name="T1" fmla="*/ 77 h 215"/>
                <a:gd name="T2" fmla="*/ 246 w 246"/>
                <a:gd name="T3" fmla="*/ 77 h 215"/>
                <a:gd name="T4" fmla="*/ 55 w 246"/>
                <a:gd name="T5" fmla="*/ 0 h 215"/>
                <a:gd name="T6" fmla="*/ 0 w 246"/>
                <a:gd name="T7" fmla="*/ 157 h 215"/>
                <a:gd name="T8" fmla="*/ 198 w 246"/>
                <a:gd name="T9" fmla="*/ 215 h 215"/>
                <a:gd name="T10" fmla="*/ 246 w 246"/>
                <a:gd name="T11" fmla="*/ 77 h 215"/>
              </a:gdLst>
              <a:ahLst/>
              <a:cxnLst>
                <a:cxn ang="0">
                  <a:pos x="T0" y="T1"/>
                </a:cxn>
                <a:cxn ang="0">
                  <a:pos x="T2" y="T3"/>
                </a:cxn>
                <a:cxn ang="0">
                  <a:pos x="T4" y="T5"/>
                </a:cxn>
                <a:cxn ang="0">
                  <a:pos x="T6" y="T7"/>
                </a:cxn>
                <a:cxn ang="0">
                  <a:pos x="T8" y="T9"/>
                </a:cxn>
                <a:cxn ang="0">
                  <a:pos x="T10" y="T11"/>
                </a:cxn>
              </a:cxnLst>
              <a:rect l="0" t="0" r="r" b="b"/>
              <a:pathLst>
                <a:path w="246" h="215">
                  <a:moveTo>
                    <a:pt x="246" y="77"/>
                  </a:moveTo>
                  <a:lnTo>
                    <a:pt x="246" y="77"/>
                  </a:lnTo>
                  <a:lnTo>
                    <a:pt x="55" y="0"/>
                  </a:lnTo>
                  <a:cubicBezTo>
                    <a:pt x="35" y="51"/>
                    <a:pt x="16" y="104"/>
                    <a:pt x="0" y="157"/>
                  </a:cubicBezTo>
                  <a:lnTo>
                    <a:pt x="198" y="215"/>
                  </a:lnTo>
                  <a:cubicBezTo>
                    <a:pt x="212" y="168"/>
                    <a:pt x="228" y="122"/>
                    <a:pt x="246" y="7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69" name="Freeform 169">
              <a:extLst>
                <a:ext uri="{FF2B5EF4-FFF2-40B4-BE49-F238E27FC236}">
                  <a16:creationId xmlns:a16="http://schemas.microsoft.com/office/drawing/2014/main" id="{2AD18D3C-6DE8-537E-5402-CD48511D7928}"/>
                </a:ext>
              </a:extLst>
            </p:cNvPr>
            <p:cNvSpPr>
              <a:spLocks/>
            </p:cNvSpPr>
            <p:nvPr/>
          </p:nvSpPr>
          <p:spPr bwMode="auto">
            <a:xfrm>
              <a:off x="3387288" y="4215220"/>
              <a:ext cx="344900" cy="286607"/>
            </a:xfrm>
            <a:custGeom>
              <a:avLst/>
              <a:gdLst>
                <a:gd name="T0" fmla="*/ 236 w 236"/>
                <a:gd name="T1" fmla="*/ 58 h 196"/>
                <a:gd name="T2" fmla="*/ 236 w 236"/>
                <a:gd name="T3" fmla="*/ 58 h 196"/>
                <a:gd name="T4" fmla="*/ 38 w 236"/>
                <a:gd name="T5" fmla="*/ 0 h 196"/>
                <a:gd name="T6" fmla="*/ 0 w 236"/>
                <a:gd name="T7" fmla="*/ 157 h 196"/>
                <a:gd name="T8" fmla="*/ 202 w 236"/>
                <a:gd name="T9" fmla="*/ 196 h 196"/>
                <a:gd name="T10" fmla="*/ 236 w 236"/>
                <a:gd name="T11" fmla="*/ 58 h 196"/>
              </a:gdLst>
              <a:ahLst/>
              <a:cxnLst>
                <a:cxn ang="0">
                  <a:pos x="T0" y="T1"/>
                </a:cxn>
                <a:cxn ang="0">
                  <a:pos x="T2" y="T3"/>
                </a:cxn>
                <a:cxn ang="0">
                  <a:pos x="T4" y="T5"/>
                </a:cxn>
                <a:cxn ang="0">
                  <a:pos x="T6" y="T7"/>
                </a:cxn>
                <a:cxn ang="0">
                  <a:pos x="T8" y="T9"/>
                </a:cxn>
                <a:cxn ang="0">
                  <a:pos x="T10" y="T11"/>
                </a:cxn>
              </a:cxnLst>
              <a:rect l="0" t="0" r="r" b="b"/>
              <a:pathLst>
                <a:path w="236" h="196">
                  <a:moveTo>
                    <a:pt x="236" y="58"/>
                  </a:moveTo>
                  <a:lnTo>
                    <a:pt x="236" y="58"/>
                  </a:lnTo>
                  <a:lnTo>
                    <a:pt x="38" y="0"/>
                  </a:lnTo>
                  <a:cubicBezTo>
                    <a:pt x="23" y="52"/>
                    <a:pt x="11" y="104"/>
                    <a:pt x="0" y="157"/>
                  </a:cubicBezTo>
                  <a:lnTo>
                    <a:pt x="202" y="196"/>
                  </a:lnTo>
                  <a:cubicBezTo>
                    <a:pt x="211" y="149"/>
                    <a:pt x="222" y="103"/>
                    <a:pt x="236" y="5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70" name="Freeform 171">
              <a:extLst>
                <a:ext uri="{FF2B5EF4-FFF2-40B4-BE49-F238E27FC236}">
                  <a16:creationId xmlns:a16="http://schemas.microsoft.com/office/drawing/2014/main" id="{C91E2523-F12D-F3E7-B73A-751D317FEBF1}"/>
                </a:ext>
              </a:extLst>
            </p:cNvPr>
            <p:cNvSpPr>
              <a:spLocks/>
            </p:cNvSpPr>
            <p:nvPr/>
          </p:nvSpPr>
          <p:spPr bwMode="auto">
            <a:xfrm>
              <a:off x="3358142" y="4445964"/>
              <a:ext cx="323041" cy="242888"/>
            </a:xfrm>
            <a:custGeom>
              <a:avLst/>
              <a:gdLst>
                <a:gd name="T0" fmla="*/ 21 w 223"/>
                <a:gd name="T1" fmla="*/ 0 h 167"/>
                <a:gd name="T2" fmla="*/ 21 w 223"/>
                <a:gd name="T3" fmla="*/ 0 h 167"/>
                <a:gd name="T4" fmla="*/ 0 w 223"/>
                <a:gd name="T5" fmla="*/ 145 h 167"/>
                <a:gd name="T6" fmla="*/ 204 w 223"/>
                <a:gd name="T7" fmla="*/ 167 h 167"/>
                <a:gd name="T8" fmla="*/ 223 w 223"/>
                <a:gd name="T9" fmla="*/ 39 h 167"/>
                <a:gd name="T10" fmla="*/ 21 w 223"/>
                <a:gd name="T11" fmla="*/ 0 h 167"/>
              </a:gdLst>
              <a:ahLst/>
              <a:cxnLst>
                <a:cxn ang="0">
                  <a:pos x="T0" y="T1"/>
                </a:cxn>
                <a:cxn ang="0">
                  <a:pos x="T2" y="T3"/>
                </a:cxn>
                <a:cxn ang="0">
                  <a:pos x="T4" y="T5"/>
                </a:cxn>
                <a:cxn ang="0">
                  <a:pos x="T6" y="T7"/>
                </a:cxn>
                <a:cxn ang="0">
                  <a:pos x="T8" y="T9"/>
                </a:cxn>
                <a:cxn ang="0">
                  <a:pos x="T10" y="T11"/>
                </a:cxn>
              </a:cxnLst>
              <a:rect l="0" t="0" r="r" b="b"/>
              <a:pathLst>
                <a:path w="223" h="167">
                  <a:moveTo>
                    <a:pt x="21" y="0"/>
                  </a:moveTo>
                  <a:lnTo>
                    <a:pt x="21" y="0"/>
                  </a:lnTo>
                  <a:cubicBezTo>
                    <a:pt x="12" y="48"/>
                    <a:pt x="5" y="96"/>
                    <a:pt x="0" y="145"/>
                  </a:cubicBezTo>
                  <a:lnTo>
                    <a:pt x="204" y="167"/>
                  </a:lnTo>
                  <a:cubicBezTo>
                    <a:pt x="209" y="124"/>
                    <a:pt x="215" y="81"/>
                    <a:pt x="223" y="39"/>
                  </a:cubicBezTo>
                  <a:lnTo>
                    <a:pt x="21"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71" name="Freeform 173">
              <a:extLst>
                <a:ext uri="{FF2B5EF4-FFF2-40B4-BE49-F238E27FC236}">
                  <a16:creationId xmlns:a16="http://schemas.microsoft.com/office/drawing/2014/main" id="{64276155-DCB2-801B-54C4-D968D8913DE0}"/>
                </a:ext>
              </a:extLst>
            </p:cNvPr>
            <p:cNvSpPr>
              <a:spLocks/>
            </p:cNvSpPr>
            <p:nvPr/>
          </p:nvSpPr>
          <p:spPr bwMode="auto">
            <a:xfrm>
              <a:off x="3894924" y="3180520"/>
              <a:ext cx="366761" cy="361903"/>
            </a:xfrm>
            <a:custGeom>
              <a:avLst/>
              <a:gdLst>
                <a:gd name="T0" fmla="*/ 252 w 252"/>
                <a:gd name="T1" fmla="*/ 143 h 247"/>
                <a:gd name="T2" fmla="*/ 252 w 252"/>
                <a:gd name="T3" fmla="*/ 143 h 247"/>
                <a:gd name="T4" fmla="*/ 105 w 252"/>
                <a:gd name="T5" fmla="*/ 0 h 247"/>
                <a:gd name="T6" fmla="*/ 0 w 252"/>
                <a:gd name="T7" fmla="*/ 118 h 247"/>
                <a:gd name="T8" fmla="*/ 160 w 252"/>
                <a:gd name="T9" fmla="*/ 247 h 247"/>
                <a:gd name="T10" fmla="*/ 252 w 252"/>
                <a:gd name="T11" fmla="*/ 143 h 247"/>
              </a:gdLst>
              <a:ahLst/>
              <a:cxnLst>
                <a:cxn ang="0">
                  <a:pos x="T0" y="T1"/>
                </a:cxn>
                <a:cxn ang="0">
                  <a:pos x="T2" y="T3"/>
                </a:cxn>
                <a:cxn ang="0">
                  <a:pos x="T4" y="T5"/>
                </a:cxn>
                <a:cxn ang="0">
                  <a:pos x="T6" y="T7"/>
                </a:cxn>
                <a:cxn ang="0">
                  <a:pos x="T8" y="T9"/>
                </a:cxn>
                <a:cxn ang="0">
                  <a:pos x="T10" y="T11"/>
                </a:cxn>
              </a:cxnLst>
              <a:rect l="0" t="0" r="r" b="b"/>
              <a:pathLst>
                <a:path w="252" h="247">
                  <a:moveTo>
                    <a:pt x="252" y="143"/>
                  </a:moveTo>
                  <a:lnTo>
                    <a:pt x="252" y="143"/>
                  </a:lnTo>
                  <a:lnTo>
                    <a:pt x="105" y="0"/>
                  </a:lnTo>
                  <a:cubicBezTo>
                    <a:pt x="68" y="38"/>
                    <a:pt x="33" y="77"/>
                    <a:pt x="0" y="118"/>
                  </a:cubicBezTo>
                  <a:lnTo>
                    <a:pt x="160" y="247"/>
                  </a:lnTo>
                  <a:cubicBezTo>
                    <a:pt x="189" y="211"/>
                    <a:pt x="220" y="176"/>
                    <a:pt x="252" y="14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72" name="Freeform 175">
              <a:extLst>
                <a:ext uri="{FF2B5EF4-FFF2-40B4-BE49-F238E27FC236}">
                  <a16:creationId xmlns:a16="http://schemas.microsoft.com/office/drawing/2014/main" id="{5BC76D64-B33C-F8CA-B384-A81DFA990551}"/>
                </a:ext>
              </a:extLst>
            </p:cNvPr>
            <p:cNvSpPr>
              <a:spLocks/>
            </p:cNvSpPr>
            <p:nvPr/>
          </p:nvSpPr>
          <p:spPr bwMode="auto">
            <a:xfrm>
              <a:off x="3754049" y="3352970"/>
              <a:ext cx="374047" cy="361903"/>
            </a:xfrm>
            <a:custGeom>
              <a:avLst/>
              <a:gdLst>
                <a:gd name="T0" fmla="*/ 257 w 257"/>
                <a:gd name="T1" fmla="*/ 129 h 246"/>
                <a:gd name="T2" fmla="*/ 257 w 257"/>
                <a:gd name="T3" fmla="*/ 129 h 246"/>
                <a:gd name="T4" fmla="*/ 97 w 257"/>
                <a:gd name="T5" fmla="*/ 0 h 246"/>
                <a:gd name="T6" fmla="*/ 0 w 257"/>
                <a:gd name="T7" fmla="*/ 133 h 246"/>
                <a:gd name="T8" fmla="*/ 171 w 257"/>
                <a:gd name="T9" fmla="*/ 246 h 246"/>
                <a:gd name="T10" fmla="*/ 257 w 257"/>
                <a:gd name="T11" fmla="*/ 129 h 246"/>
              </a:gdLst>
              <a:ahLst/>
              <a:cxnLst>
                <a:cxn ang="0">
                  <a:pos x="T0" y="T1"/>
                </a:cxn>
                <a:cxn ang="0">
                  <a:pos x="T2" y="T3"/>
                </a:cxn>
                <a:cxn ang="0">
                  <a:pos x="T4" y="T5"/>
                </a:cxn>
                <a:cxn ang="0">
                  <a:pos x="T6" y="T7"/>
                </a:cxn>
                <a:cxn ang="0">
                  <a:pos x="T8" y="T9"/>
                </a:cxn>
                <a:cxn ang="0">
                  <a:pos x="T10" y="T11"/>
                </a:cxn>
              </a:cxnLst>
              <a:rect l="0" t="0" r="r" b="b"/>
              <a:pathLst>
                <a:path w="257" h="246">
                  <a:moveTo>
                    <a:pt x="257" y="129"/>
                  </a:moveTo>
                  <a:lnTo>
                    <a:pt x="257" y="129"/>
                  </a:lnTo>
                  <a:lnTo>
                    <a:pt x="97" y="0"/>
                  </a:lnTo>
                  <a:cubicBezTo>
                    <a:pt x="62" y="43"/>
                    <a:pt x="30" y="87"/>
                    <a:pt x="0" y="133"/>
                  </a:cubicBezTo>
                  <a:lnTo>
                    <a:pt x="171" y="246"/>
                  </a:lnTo>
                  <a:cubicBezTo>
                    <a:pt x="198" y="206"/>
                    <a:pt x="226" y="167"/>
                    <a:pt x="257" y="12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08" name="Freeform 177">
              <a:extLst>
                <a:ext uri="{FF2B5EF4-FFF2-40B4-BE49-F238E27FC236}">
                  <a16:creationId xmlns:a16="http://schemas.microsoft.com/office/drawing/2014/main" id="{FD3B8AB9-8F2F-4066-31CF-C7411C67F312}"/>
                </a:ext>
              </a:extLst>
            </p:cNvPr>
            <p:cNvSpPr>
              <a:spLocks/>
            </p:cNvSpPr>
            <p:nvPr/>
          </p:nvSpPr>
          <p:spPr bwMode="auto">
            <a:xfrm>
              <a:off x="4047942" y="3015356"/>
              <a:ext cx="371619" cy="376476"/>
            </a:xfrm>
            <a:custGeom>
              <a:avLst/>
              <a:gdLst>
                <a:gd name="T0" fmla="*/ 254 w 254"/>
                <a:gd name="T1" fmla="*/ 157 h 257"/>
                <a:gd name="T2" fmla="*/ 254 w 254"/>
                <a:gd name="T3" fmla="*/ 157 h 257"/>
                <a:gd name="T4" fmla="*/ 121 w 254"/>
                <a:gd name="T5" fmla="*/ 0 h 257"/>
                <a:gd name="T6" fmla="*/ 0 w 254"/>
                <a:gd name="T7" fmla="*/ 114 h 257"/>
                <a:gd name="T8" fmla="*/ 147 w 254"/>
                <a:gd name="T9" fmla="*/ 257 h 257"/>
                <a:gd name="T10" fmla="*/ 254 w 254"/>
                <a:gd name="T11" fmla="*/ 157 h 257"/>
              </a:gdLst>
              <a:ahLst/>
              <a:cxnLst>
                <a:cxn ang="0">
                  <a:pos x="T0" y="T1"/>
                </a:cxn>
                <a:cxn ang="0">
                  <a:pos x="T2" y="T3"/>
                </a:cxn>
                <a:cxn ang="0">
                  <a:pos x="T4" y="T5"/>
                </a:cxn>
                <a:cxn ang="0">
                  <a:pos x="T6" y="T7"/>
                </a:cxn>
                <a:cxn ang="0">
                  <a:pos x="T8" y="T9"/>
                </a:cxn>
                <a:cxn ang="0">
                  <a:pos x="T10" y="T11"/>
                </a:cxn>
              </a:cxnLst>
              <a:rect l="0" t="0" r="r" b="b"/>
              <a:pathLst>
                <a:path w="254" h="257">
                  <a:moveTo>
                    <a:pt x="254" y="157"/>
                  </a:moveTo>
                  <a:lnTo>
                    <a:pt x="254" y="157"/>
                  </a:lnTo>
                  <a:lnTo>
                    <a:pt x="121" y="0"/>
                  </a:lnTo>
                  <a:cubicBezTo>
                    <a:pt x="79" y="36"/>
                    <a:pt x="38" y="74"/>
                    <a:pt x="0" y="114"/>
                  </a:cubicBezTo>
                  <a:lnTo>
                    <a:pt x="147" y="257"/>
                  </a:lnTo>
                  <a:cubicBezTo>
                    <a:pt x="181" y="222"/>
                    <a:pt x="217" y="189"/>
                    <a:pt x="254"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09" name="Freeform 179">
              <a:extLst>
                <a:ext uri="{FF2B5EF4-FFF2-40B4-BE49-F238E27FC236}">
                  <a16:creationId xmlns:a16="http://schemas.microsoft.com/office/drawing/2014/main" id="{48B42D90-019A-8A3C-CC95-3B0795852FD4}"/>
                </a:ext>
              </a:extLst>
            </p:cNvPr>
            <p:cNvSpPr>
              <a:spLocks/>
            </p:cNvSpPr>
            <p:nvPr/>
          </p:nvSpPr>
          <p:spPr bwMode="auto">
            <a:xfrm>
              <a:off x="2957378" y="3821743"/>
              <a:ext cx="349758" cy="291465"/>
            </a:xfrm>
            <a:custGeom>
              <a:avLst/>
              <a:gdLst>
                <a:gd name="T0" fmla="*/ 240 w 240"/>
                <a:gd name="T1" fmla="*/ 75 h 199"/>
                <a:gd name="T2" fmla="*/ 240 w 240"/>
                <a:gd name="T3" fmla="*/ 75 h 199"/>
                <a:gd name="T4" fmla="*/ 49 w 240"/>
                <a:gd name="T5" fmla="*/ 0 h 199"/>
                <a:gd name="T6" fmla="*/ 0 w 240"/>
                <a:gd name="T7" fmla="*/ 138 h 199"/>
                <a:gd name="T8" fmla="*/ 197 w 240"/>
                <a:gd name="T9" fmla="*/ 199 h 199"/>
                <a:gd name="T10" fmla="*/ 240 w 240"/>
                <a:gd name="T11" fmla="*/ 75 h 199"/>
              </a:gdLst>
              <a:ahLst/>
              <a:cxnLst>
                <a:cxn ang="0">
                  <a:pos x="T0" y="T1"/>
                </a:cxn>
                <a:cxn ang="0">
                  <a:pos x="T2" y="T3"/>
                </a:cxn>
                <a:cxn ang="0">
                  <a:pos x="T4" y="T5"/>
                </a:cxn>
                <a:cxn ang="0">
                  <a:pos x="T6" y="T7"/>
                </a:cxn>
                <a:cxn ang="0">
                  <a:pos x="T8" y="T9"/>
                </a:cxn>
                <a:cxn ang="0">
                  <a:pos x="T10" y="T11"/>
                </a:cxn>
              </a:cxnLst>
              <a:rect l="0" t="0" r="r" b="b"/>
              <a:pathLst>
                <a:path w="240" h="199">
                  <a:moveTo>
                    <a:pt x="240" y="75"/>
                  </a:moveTo>
                  <a:lnTo>
                    <a:pt x="240" y="75"/>
                  </a:lnTo>
                  <a:lnTo>
                    <a:pt x="49" y="0"/>
                  </a:lnTo>
                  <a:cubicBezTo>
                    <a:pt x="31" y="46"/>
                    <a:pt x="15" y="92"/>
                    <a:pt x="0" y="138"/>
                  </a:cubicBezTo>
                  <a:lnTo>
                    <a:pt x="197" y="199"/>
                  </a:lnTo>
                  <a:cubicBezTo>
                    <a:pt x="210" y="157"/>
                    <a:pt x="224" y="116"/>
                    <a:pt x="240" y="7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10" name="Freeform 181">
              <a:extLst>
                <a:ext uri="{FF2B5EF4-FFF2-40B4-BE49-F238E27FC236}">
                  <a16:creationId xmlns:a16="http://schemas.microsoft.com/office/drawing/2014/main" id="{F629E301-E65C-FB99-1181-C7823A5502EA}"/>
                </a:ext>
              </a:extLst>
            </p:cNvPr>
            <p:cNvSpPr>
              <a:spLocks/>
            </p:cNvSpPr>
            <p:nvPr/>
          </p:nvSpPr>
          <p:spPr bwMode="auto">
            <a:xfrm>
              <a:off x="3737046" y="2617021"/>
              <a:ext cx="344900" cy="354616"/>
            </a:xfrm>
            <a:custGeom>
              <a:avLst/>
              <a:gdLst>
                <a:gd name="T0" fmla="*/ 236 w 236"/>
                <a:gd name="T1" fmla="*/ 157 h 242"/>
                <a:gd name="T2" fmla="*/ 236 w 236"/>
                <a:gd name="T3" fmla="*/ 157 h 242"/>
                <a:gd name="T4" fmla="*/ 104 w 236"/>
                <a:gd name="T5" fmla="*/ 0 h 242"/>
                <a:gd name="T6" fmla="*/ 0 w 236"/>
                <a:gd name="T7" fmla="*/ 94 h 242"/>
                <a:gd name="T8" fmla="*/ 143 w 236"/>
                <a:gd name="T9" fmla="*/ 242 h 242"/>
                <a:gd name="T10" fmla="*/ 236 w 236"/>
                <a:gd name="T11" fmla="*/ 157 h 242"/>
              </a:gdLst>
              <a:ahLst/>
              <a:cxnLst>
                <a:cxn ang="0">
                  <a:pos x="T0" y="T1"/>
                </a:cxn>
                <a:cxn ang="0">
                  <a:pos x="T2" y="T3"/>
                </a:cxn>
                <a:cxn ang="0">
                  <a:pos x="T4" y="T5"/>
                </a:cxn>
                <a:cxn ang="0">
                  <a:pos x="T6" y="T7"/>
                </a:cxn>
                <a:cxn ang="0">
                  <a:pos x="T8" y="T9"/>
                </a:cxn>
                <a:cxn ang="0">
                  <a:pos x="T10" y="T11"/>
                </a:cxn>
              </a:cxnLst>
              <a:rect l="0" t="0" r="r" b="b"/>
              <a:pathLst>
                <a:path w="236" h="242">
                  <a:moveTo>
                    <a:pt x="236" y="157"/>
                  </a:moveTo>
                  <a:lnTo>
                    <a:pt x="236" y="157"/>
                  </a:lnTo>
                  <a:lnTo>
                    <a:pt x="104" y="0"/>
                  </a:lnTo>
                  <a:cubicBezTo>
                    <a:pt x="68" y="31"/>
                    <a:pt x="34" y="62"/>
                    <a:pt x="0" y="94"/>
                  </a:cubicBezTo>
                  <a:lnTo>
                    <a:pt x="143" y="242"/>
                  </a:lnTo>
                  <a:cubicBezTo>
                    <a:pt x="173" y="213"/>
                    <a:pt x="204" y="184"/>
                    <a:pt x="236"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11" name="Freeform 183">
              <a:extLst>
                <a:ext uri="{FF2B5EF4-FFF2-40B4-BE49-F238E27FC236}">
                  <a16:creationId xmlns:a16="http://schemas.microsoft.com/office/drawing/2014/main" id="{A50E5098-14A7-0244-759C-CD37AE94E473}"/>
                </a:ext>
              </a:extLst>
            </p:cNvPr>
            <p:cNvSpPr>
              <a:spLocks/>
            </p:cNvSpPr>
            <p:nvPr/>
          </p:nvSpPr>
          <p:spPr bwMode="auto">
            <a:xfrm>
              <a:off x="3027815" y="3622575"/>
              <a:ext cx="359473" cy="308468"/>
            </a:xfrm>
            <a:custGeom>
              <a:avLst/>
              <a:gdLst>
                <a:gd name="T0" fmla="*/ 245 w 245"/>
                <a:gd name="T1" fmla="*/ 88 h 211"/>
                <a:gd name="T2" fmla="*/ 245 w 245"/>
                <a:gd name="T3" fmla="*/ 88 h 211"/>
                <a:gd name="T4" fmla="*/ 59 w 245"/>
                <a:gd name="T5" fmla="*/ 0 h 211"/>
                <a:gd name="T6" fmla="*/ 0 w 245"/>
                <a:gd name="T7" fmla="*/ 136 h 211"/>
                <a:gd name="T8" fmla="*/ 191 w 245"/>
                <a:gd name="T9" fmla="*/ 211 h 211"/>
                <a:gd name="T10" fmla="*/ 245 w 245"/>
                <a:gd name="T11" fmla="*/ 88 h 211"/>
              </a:gdLst>
              <a:ahLst/>
              <a:cxnLst>
                <a:cxn ang="0">
                  <a:pos x="T0" y="T1"/>
                </a:cxn>
                <a:cxn ang="0">
                  <a:pos x="T2" y="T3"/>
                </a:cxn>
                <a:cxn ang="0">
                  <a:pos x="T4" y="T5"/>
                </a:cxn>
                <a:cxn ang="0">
                  <a:pos x="T6" y="T7"/>
                </a:cxn>
                <a:cxn ang="0">
                  <a:pos x="T8" y="T9"/>
                </a:cxn>
                <a:cxn ang="0">
                  <a:pos x="T10" y="T11"/>
                </a:cxn>
              </a:cxnLst>
              <a:rect l="0" t="0" r="r" b="b"/>
              <a:pathLst>
                <a:path w="245" h="211">
                  <a:moveTo>
                    <a:pt x="245" y="88"/>
                  </a:moveTo>
                  <a:lnTo>
                    <a:pt x="245" y="88"/>
                  </a:lnTo>
                  <a:lnTo>
                    <a:pt x="59" y="0"/>
                  </a:lnTo>
                  <a:cubicBezTo>
                    <a:pt x="38" y="44"/>
                    <a:pt x="18" y="90"/>
                    <a:pt x="0" y="136"/>
                  </a:cubicBezTo>
                  <a:lnTo>
                    <a:pt x="191" y="211"/>
                  </a:lnTo>
                  <a:cubicBezTo>
                    <a:pt x="208" y="169"/>
                    <a:pt x="226" y="128"/>
                    <a:pt x="245" y="8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12" name="Freeform 185">
              <a:extLst>
                <a:ext uri="{FF2B5EF4-FFF2-40B4-BE49-F238E27FC236}">
                  <a16:creationId xmlns:a16="http://schemas.microsoft.com/office/drawing/2014/main" id="{F99A1B7E-0167-BF9B-A7C8-2E21E3CF12C8}"/>
                </a:ext>
              </a:extLst>
            </p:cNvPr>
            <p:cNvSpPr>
              <a:spLocks/>
            </p:cNvSpPr>
            <p:nvPr/>
          </p:nvSpPr>
          <p:spPr bwMode="auto">
            <a:xfrm>
              <a:off x="2903943" y="4023340"/>
              <a:ext cx="340042" cy="272034"/>
            </a:xfrm>
            <a:custGeom>
              <a:avLst/>
              <a:gdLst>
                <a:gd name="T0" fmla="*/ 234 w 234"/>
                <a:gd name="T1" fmla="*/ 61 h 185"/>
                <a:gd name="T2" fmla="*/ 234 w 234"/>
                <a:gd name="T3" fmla="*/ 61 h 185"/>
                <a:gd name="T4" fmla="*/ 37 w 234"/>
                <a:gd name="T5" fmla="*/ 0 h 185"/>
                <a:gd name="T6" fmla="*/ 0 w 234"/>
                <a:gd name="T7" fmla="*/ 137 h 185"/>
                <a:gd name="T8" fmla="*/ 200 w 234"/>
                <a:gd name="T9" fmla="*/ 185 h 185"/>
                <a:gd name="T10" fmla="*/ 234 w 234"/>
                <a:gd name="T11" fmla="*/ 61 h 185"/>
              </a:gdLst>
              <a:ahLst/>
              <a:cxnLst>
                <a:cxn ang="0">
                  <a:pos x="T0" y="T1"/>
                </a:cxn>
                <a:cxn ang="0">
                  <a:pos x="T2" y="T3"/>
                </a:cxn>
                <a:cxn ang="0">
                  <a:pos x="T4" y="T5"/>
                </a:cxn>
                <a:cxn ang="0">
                  <a:pos x="T6" y="T7"/>
                </a:cxn>
                <a:cxn ang="0">
                  <a:pos x="T8" y="T9"/>
                </a:cxn>
                <a:cxn ang="0">
                  <a:pos x="T10" y="T11"/>
                </a:cxn>
              </a:cxnLst>
              <a:rect l="0" t="0" r="r" b="b"/>
              <a:pathLst>
                <a:path w="234" h="185">
                  <a:moveTo>
                    <a:pt x="234" y="61"/>
                  </a:moveTo>
                  <a:lnTo>
                    <a:pt x="234" y="61"/>
                  </a:lnTo>
                  <a:lnTo>
                    <a:pt x="37" y="0"/>
                  </a:lnTo>
                  <a:cubicBezTo>
                    <a:pt x="23" y="45"/>
                    <a:pt x="11" y="91"/>
                    <a:pt x="0" y="137"/>
                  </a:cubicBezTo>
                  <a:lnTo>
                    <a:pt x="200" y="185"/>
                  </a:lnTo>
                  <a:cubicBezTo>
                    <a:pt x="210" y="143"/>
                    <a:pt x="221" y="102"/>
                    <a:pt x="234" y="6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13" name="Freeform 187">
              <a:extLst>
                <a:ext uri="{FF2B5EF4-FFF2-40B4-BE49-F238E27FC236}">
                  <a16:creationId xmlns:a16="http://schemas.microsoft.com/office/drawing/2014/main" id="{5A984E2D-AD96-65F8-1A23-2C515087A211}"/>
                </a:ext>
              </a:extLst>
            </p:cNvPr>
            <p:cNvSpPr>
              <a:spLocks/>
            </p:cNvSpPr>
            <p:nvPr/>
          </p:nvSpPr>
          <p:spPr bwMode="auto">
            <a:xfrm>
              <a:off x="3115254" y="3428265"/>
              <a:ext cx="361903" cy="323041"/>
            </a:xfrm>
            <a:custGeom>
              <a:avLst/>
              <a:gdLst>
                <a:gd name="T0" fmla="*/ 249 w 249"/>
                <a:gd name="T1" fmla="*/ 102 h 222"/>
                <a:gd name="T2" fmla="*/ 249 w 249"/>
                <a:gd name="T3" fmla="*/ 102 h 222"/>
                <a:gd name="T4" fmla="*/ 70 w 249"/>
                <a:gd name="T5" fmla="*/ 0 h 222"/>
                <a:gd name="T6" fmla="*/ 0 w 249"/>
                <a:gd name="T7" fmla="*/ 134 h 222"/>
                <a:gd name="T8" fmla="*/ 186 w 249"/>
                <a:gd name="T9" fmla="*/ 222 h 222"/>
                <a:gd name="T10" fmla="*/ 249 w 249"/>
                <a:gd name="T11" fmla="*/ 102 h 222"/>
              </a:gdLst>
              <a:ahLst/>
              <a:cxnLst>
                <a:cxn ang="0">
                  <a:pos x="T0" y="T1"/>
                </a:cxn>
                <a:cxn ang="0">
                  <a:pos x="T2" y="T3"/>
                </a:cxn>
                <a:cxn ang="0">
                  <a:pos x="T4" y="T5"/>
                </a:cxn>
                <a:cxn ang="0">
                  <a:pos x="T6" y="T7"/>
                </a:cxn>
                <a:cxn ang="0">
                  <a:pos x="T8" y="T9"/>
                </a:cxn>
                <a:cxn ang="0">
                  <a:pos x="T10" y="T11"/>
                </a:cxn>
              </a:cxnLst>
              <a:rect l="0" t="0" r="r" b="b"/>
              <a:pathLst>
                <a:path w="249" h="222">
                  <a:moveTo>
                    <a:pt x="249" y="102"/>
                  </a:moveTo>
                  <a:lnTo>
                    <a:pt x="249" y="102"/>
                  </a:lnTo>
                  <a:lnTo>
                    <a:pt x="70" y="0"/>
                  </a:lnTo>
                  <a:cubicBezTo>
                    <a:pt x="45" y="44"/>
                    <a:pt x="22" y="88"/>
                    <a:pt x="0" y="134"/>
                  </a:cubicBezTo>
                  <a:lnTo>
                    <a:pt x="186" y="222"/>
                  </a:lnTo>
                  <a:cubicBezTo>
                    <a:pt x="205" y="181"/>
                    <a:pt x="226" y="141"/>
                    <a:pt x="249" y="1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14" name="Freeform 189">
              <a:extLst>
                <a:ext uri="{FF2B5EF4-FFF2-40B4-BE49-F238E27FC236}">
                  <a16:creationId xmlns:a16="http://schemas.microsoft.com/office/drawing/2014/main" id="{2764C4C3-DB65-5868-687C-5B73F73ACDE9}"/>
                </a:ext>
              </a:extLst>
            </p:cNvPr>
            <p:cNvSpPr>
              <a:spLocks/>
            </p:cNvSpPr>
            <p:nvPr/>
          </p:nvSpPr>
          <p:spPr bwMode="auto">
            <a:xfrm>
              <a:off x="3460155" y="2903628"/>
              <a:ext cx="359473" cy="347330"/>
            </a:xfrm>
            <a:custGeom>
              <a:avLst/>
              <a:gdLst>
                <a:gd name="T0" fmla="*/ 247 w 247"/>
                <a:gd name="T1" fmla="*/ 137 h 237"/>
                <a:gd name="T2" fmla="*/ 247 w 247"/>
                <a:gd name="T3" fmla="*/ 137 h 237"/>
                <a:gd name="T4" fmla="*/ 94 w 247"/>
                <a:gd name="T5" fmla="*/ 0 h 237"/>
                <a:gd name="T6" fmla="*/ 0 w 247"/>
                <a:gd name="T7" fmla="*/ 111 h 237"/>
                <a:gd name="T8" fmla="*/ 162 w 247"/>
                <a:gd name="T9" fmla="*/ 237 h 237"/>
                <a:gd name="T10" fmla="*/ 247 w 247"/>
                <a:gd name="T11" fmla="*/ 137 h 237"/>
              </a:gdLst>
              <a:ahLst/>
              <a:cxnLst>
                <a:cxn ang="0">
                  <a:pos x="T0" y="T1"/>
                </a:cxn>
                <a:cxn ang="0">
                  <a:pos x="T2" y="T3"/>
                </a:cxn>
                <a:cxn ang="0">
                  <a:pos x="T4" y="T5"/>
                </a:cxn>
                <a:cxn ang="0">
                  <a:pos x="T6" y="T7"/>
                </a:cxn>
                <a:cxn ang="0">
                  <a:pos x="T8" y="T9"/>
                </a:cxn>
                <a:cxn ang="0">
                  <a:pos x="T10" y="T11"/>
                </a:cxn>
              </a:cxnLst>
              <a:rect l="0" t="0" r="r" b="b"/>
              <a:pathLst>
                <a:path w="247" h="237">
                  <a:moveTo>
                    <a:pt x="247" y="137"/>
                  </a:moveTo>
                  <a:lnTo>
                    <a:pt x="247" y="137"/>
                  </a:lnTo>
                  <a:lnTo>
                    <a:pt x="94" y="0"/>
                  </a:lnTo>
                  <a:cubicBezTo>
                    <a:pt x="61" y="36"/>
                    <a:pt x="30" y="73"/>
                    <a:pt x="0" y="111"/>
                  </a:cubicBezTo>
                  <a:lnTo>
                    <a:pt x="162" y="237"/>
                  </a:lnTo>
                  <a:cubicBezTo>
                    <a:pt x="189" y="203"/>
                    <a:pt x="217" y="169"/>
                    <a:pt x="247" y="13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15" name="Freeform 191">
              <a:extLst>
                <a:ext uri="{FF2B5EF4-FFF2-40B4-BE49-F238E27FC236}">
                  <a16:creationId xmlns:a16="http://schemas.microsoft.com/office/drawing/2014/main" id="{487983DD-F400-FA2F-B4A9-1AFC7E7470AB}"/>
                </a:ext>
              </a:extLst>
            </p:cNvPr>
            <p:cNvSpPr>
              <a:spLocks/>
            </p:cNvSpPr>
            <p:nvPr/>
          </p:nvSpPr>
          <p:spPr bwMode="auto">
            <a:xfrm>
              <a:off x="3596171" y="2753038"/>
              <a:ext cx="349758" cy="349758"/>
            </a:xfrm>
            <a:custGeom>
              <a:avLst/>
              <a:gdLst>
                <a:gd name="T0" fmla="*/ 240 w 240"/>
                <a:gd name="T1" fmla="*/ 148 h 239"/>
                <a:gd name="T2" fmla="*/ 240 w 240"/>
                <a:gd name="T3" fmla="*/ 148 h 239"/>
                <a:gd name="T4" fmla="*/ 97 w 240"/>
                <a:gd name="T5" fmla="*/ 0 h 239"/>
                <a:gd name="T6" fmla="*/ 0 w 240"/>
                <a:gd name="T7" fmla="*/ 102 h 239"/>
                <a:gd name="T8" fmla="*/ 153 w 240"/>
                <a:gd name="T9" fmla="*/ 239 h 239"/>
                <a:gd name="T10" fmla="*/ 240 w 240"/>
                <a:gd name="T11" fmla="*/ 148 h 239"/>
              </a:gdLst>
              <a:ahLst/>
              <a:cxnLst>
                <a:cxn ang="0">
                  <a:pos x="T0" y="T1"/>
                </a:cxn>
                <a:cxn ang="0">
                  <a:pos x="T2" y="T3"/>
                </a:cxn>
                <a:cxn ang="0">
                  <a:pos x="T4" y="T5"/>
                </a:cxn>
                <a:cxn ang="0">
                  <a:pos x="T6" y="T7"/>
                </a:cxn>
                <a:cxn ang="0">
                  <a:pos x="T8" y="T9"/>
                </a:cxn>
                <a:cxn ang="0">
                  <a:pos x="T10" y="T11"/>
                </a:cxn>
              </a:cxnLst>
              <a:rect l="0" t="0" r="r" b="b"/>
              <a:pathLst>
                <a:path w="240" h="239">
                  <a:moveTo>
                    <a:pt x="240" y="148"/>
                  </a:moveTo>
                  <a:lnTo>
                    <a:pt x="240" y="148"/>
                  </a:lnTo>
                  <a:lnTo>
                    <a:pt x="97" y="0"/>
                  </a:lnTo>
                  <a:cubicBezTo>
                    <a:pt x="64" y="33"/>
                    <a:pt x="31" y="67"/>
                    <a:pt x="0" y="102"/>
                  </a:cubicBezTo>
                  <a:lnTo>
                    <a:pt x="153" y="239"/>
                  </a:lnTo>
                  <a:cubicBezTo>
                    <a:pt x="181" y="208"/>
                    <a:pt x="210" y="177"/>
                    <a:pt x="240"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16" name="Freeform 193">
              <a:extLst>
                <a:ext uri="{FF2B5EF4-FFF2-40B4-BE49-F238E27FC236}">
                  <a16:creationId xmlns:a16="http://schemas.microsoft.com/office/drawing/2014/main" id="{933B78AC-1526-617A-3101-B44148F3A25F}"/>
                </a:ext>
              </a:extLst>
            </p:cNvPr>
            <p:cNvSpPr>
              <a:spLocks/>
            </p:cNvSpPr>
            <p:nvPr/>
          </p:nvSpPr>
          <p:spPr bwMode="auto">
            <a:xfrm>
              <a:off x="3331425" y="3066363"/>
              <a:ext cx="364331" cy="342472"/>
            </a:xfrm>
            <a:custGeom>
              <a:avLst/>
              <a:gdLst>
                <a:gd name="T0" fmla="*/ 249 w 249"/>
                <a:gd name="T1" fmla="*/ 126 h 234"/>
                <a:gd name="T2" fmla="*/ 249 w 249"/>
                <a:gd name="T3" fmla="*/ 126 h 234"/>
                <a:gd name="T4" fmla="*/ 87 w 249"/>
                <a:gd name="T5" fmla="*/ 0 h 234"/>
                <a:gd name="T6" fmla="*/ 0 w 249"/>
                <a:gd name="T7" fmla="*/ 120 h 234"/>
                <a:gd name="T8" fmla="*/ 171 w 249"/>
                <a:gd name="T9" fmla="*/ 234 h 234"/>
                <a:gd name="T10" fmla="*/ 249 w 249"/>
                <a:gd name="T11" fmla="*/ 126 h 234"/>
              </a:gdLst>
              <a:ahLst/>
              <a:cxnLst>
                <a:cxn ang="0">
                  <a:pos x="T0" y="T1"/>
                </a:cxn>
                <a:cxn ang="0">
                  <a:pos x="T2" y="T3"/>
                </a:cxn>
                <a:cxn ang="0">
                  <a:pos x="T4" y="T5"/>
                </a:cxn>
                <a:cxn ang="0">
                  <a:pos x="T6" y="T7"/>
                </a:cxn>
                <a:cxn ang="0">
                  <a:pos x="T8" y="T9"/>
                </a:cxn>
                <a:cxn ang="0">
                  <a:pos x="T10" y="T11"/>
                </a:cxn>
              </a:cxnLst>
              <a:rect l="0" t="0" r="r" b="b"/>
              <a:pathLst>
                <a:path w="249" h="234">
                  <a:moveTo>
                    <a:pt x="249" y="126"/>
                  </a:moveTo>
                  <a:lnTo>
                    <a:pt x="249" y="126"/>
                  </a:lnTo>
                  <a:lnTo>
                    <a:pt x="87" y="0"/>
                  </a:lnTo>
                  <a:cubicBezTo>
                    <a:pt x="57" y="39"/>
                    <a:pt x="28" y="79"/>
                    <a:pt x="0" y="120"/>
                  </a:cubicBezTo>
                  <a:lnTo>
                    <a:pt x="171" y="234"/>
                  </a:lnTo>
                  <a:cubicBezTo>
                    <a:pt x="196" y="197"/>
                    <a:pt x="222" y="161"/>
                    <a:pt x="249" y="12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17" name="Freeform 195">
              <a:extLst>
                <a:ext uri="{FF2B5EF4-FFF2-40B4-BE49-F238E27FC236}">
                  <a16:creationId xmlns:a16="http://schemas.microsoft.com/office/drawing/2014/main" id="{93E9AF95-46E0-3336-7372-AE0BAB29B2F5}"/>
                </a:ext>
              </a:extLst>
            </p:cNvPr>
            <p:cNvSpPr>
              <a:spLocks/>
            </p:cNvSpPr>
            <p:nvPr/>
          </p:nvSpPr>
          <p:spPr bwMode="auto">
            <a:xfrm>
              <a:off x="3217267" y="3241242"/>
              <a:ext cx="364331" cy="335185"/>
            </a:xfrm>
            <a:custGeom>
              <a:avLst/>
              <a:gdLst>
                <a:gd name="T0" fmla="*/ 250 w 250"/>
                <a:gd name="T1" fmla="*/ 114 h 229"/>
                <a:gd name="T2" fmla="*/ 250 w 250"/>
                <a:gd name="T3" fmla="*/ 114 h 229"/>
                <a:gd name="T4" fmla="*/ 79 w 250"/>
                <a:gd name="T5" fmla="*/ 0 h 229"/>
                <a:gd name="T6" fmla="*/ 0 w 250"/>
                <a:gd name="T7" fmla="*/ 128 h 229"/>
                <a:gd name="T8" fmla="*/ 179 w 250"/>
                <a:gd name="T9" fmla="*/ 229 h 229"/>
                <a:gd name="T10" fmla="*/ 250 w 250"/>
                <a:gd name="T11" fmla="*/ 114 h 229"/>
              </a:gdLst>
              <a:ahLst/>
              <a:cxnLst>
                <a:cxn ang="0">
                  <a:pos x="T0" y="T1"/>
                </a:cxn>
                <a:cxn ang="0">
                  <a:pos x="T2" y="T3"/>
                </a:cxn>
                <a:cxn ang="0">
                  <a:pos x="T4" y="T5"/>
                </a:cxn>
                <a:cxn ang="0">
                  <a:pos x="T6" y="T7"/>
                </a:cxn>
                <a:cxn ang="0">
                  <a:pos x="T8" y="T9"/>
                </a:cxn>
                <a:cxn ang="0">
                  <a:pos x="T10" y="T11"/>
                </a:cxn>
              </a:cxnLst>
              <a:rect l="0" t="0" r="r" b="b"/>
              <a:pathLst>
                <a:path w="250" h="229">
                  <a:moveTo>
                    <a:pt x="250" y="114"/>
                  </a:moveTo>
                  <a:lnTo>
                    <a:pt x="250" y="114"/>
                  </a:lnTo>
                  <a:lnTo>
                    <a:pt x="79" y="0"/>
                  </a:lnTo>
                  <a:cubicBezTo>
                    <a:pt x="51" y="41"/>
                    <a:pt x="25" y="84"/>
                    <a:pt x="0" y="128"/>
                  </a:cubicBezTo>
                  <a:lnTo>
                    <a:pt x="179" y="229"/>
                  </a:lnTo>
                  <a:cubicBezTo>
                    <a:pt x="201" y="190"/>
                    <a:pt x="225" y="152"/>
                    <a:pt x="250" y="11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18" name="Freeform 197">
              <a:extLst>
                <a:ext uri="{FF2B5EF4-FFF2-40B4-BE49-F238E27FC236}">
                  <a16:creationId xmlns:a16="http://schemas.microsoft.com/office/drawing/2014/main" id="{447F80DE-4F43-18EC-9EEB-0D5EDEC0B2C7}"/>
                </a:ext>
              </a:extLst>
            </p:cNvPr>
            <p:cNvSpPr>
              <a:spLocks/>
            </p:cNvSpPr>
            <p:nvPr/>
          </p:nvSpPr>
          <p:spPr bwMode="auto">
            <a:xfrm>
              <a:off x="3224554" y="2381420"/>
              <a:ext cx="357045" cy="359474"/>
            </a:xfrm>
            <a:custGeom>
              <a:avLst/>
              <a:gdLst>
                <a:gd name="T0" fmla="*/ 245 w 245"/>
                <a:gd name="T1" fmla="*/ 148 h 245"/>
                <a:gd name="T2" fmla="*/ 245 w 245"/>
                <a:gd name="T3" fmla="*/ 148 h 245"/>
                <a:gd name="T4" fmla="*/ 102 w 245"/>
                <a:gd name="T5" fmla="*/ 0 h 245"/>
                <a:gd name="T6" fmla="*/ 0 w 245"/>
                <a:gd name="T7" fmla="*/ 107 h 245"/>
                <a:gd name="T8" fmla="*/ 151 w 245"/>
                <a:gd name="T9" fmla="*/ 245 h 245"/>
                <a:gd name="T10" fmla="*/ 245 w 245"/>
                <a:gd name="T11" fmla="*/ 148 h 245"/>
              </a:gdLst>
              <a:ahLst/>
              <a:cxnLst>
                <a:cxn ang="0">
                  <a:pos x="T0" y="T1"/>
                </a:cxn>
                <a:cxn ang="0">
                  <a:pos x="T2" y="T3"/>
                </a:cxn>
                <a:cxn ang="0">
                  <a:pos x="T4" y="T5"/>
                </a:cxn>
                <a:cxn ang="0">
                  <a:pos x="T6" y="T7"/>
                </a:cxn>
                <a:cxn ang="0">
                  <a:pos x="T8" y="T9"/>
                </a:cxn>
                <a:cxn ang="0">
                  <a:pos x="T10" y="T11"/>
                </a:cxn>
              </a:cxnLst>
              <a:rect l="0" t="0" r="r" b="b"/>
              <a:pathLst>
                <a:path w="245" h="245">
                  <a:moveTo>
                    <a:pt x="245" y="148"/>
                  </a:moveTo>
                  <a:lnTo>
                    <a:pt x="245" y="148"/>
                  </a:lnTo>
                  <a:lnTo>
                    <a:pt x="102" y="0"/>
                  </a:lnTo>
                  <a:cubicBezTo>
                    <a:pt x="67" y="35"/>
                    <a:pt x="33" y="70"/>
                    <a:pt x="0" y="107"/>
                  </a:cubicBezTo>
                  <a:lnTo>
                    <a:pt x="151" y="245"/>
                  </a:lnTo>
                  <a:cubicBezTo>
                    <a:pt x="182" y="212"/>
                    <a:pt x="213" y="179"/>
                    <a:pt x="245"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19" name="Freeform 199">
              <a:extLst>
                <a:ext uri="{FF2B5EF4-FFF2-40B4-BE49-F238E27FC236}">
                  <a16:creationId xmlns:a16="http://schemas.microsoft.com/office/drawing/2014/main" id="{77BFBE0B-DF4F-3081-F7D3-B42AA0C70EB6}"/>
                </a:ext>
              </a:extLst>
            </p:cNvPr>
            <p:cNvSpPr>
              <a:spLocks/>
            </p:cNvSpPr>
            <p:nvPr/>
          </p:nvSpPr>
          <p:spPr bwMode="auto">
            <a:xfrm>
              <a:off x="2818932" y="2886626"/>
              <a:ext cx="369189" cy="349758"/>
            </a:xfrm>
            <a:custGeom>
              <a:avLst/>
              <a:gdLst>
                <a:gd name="T0" fmla="*/ 254 w 254"/>
                <a:gd name="T1" fmla="*/ 118 h 238"/>
                <a:gd name="T2" fmla="*/ 254 w 254"/>
                <a:gd name="T3" fmla="*/ 118 h 238"/>
                <a:gd name="T4" fmla="*/ 86 w 254"/>
                <a:gd name="T5" fmla="*/ 0 h 238"/>
                <a:gd name="T6" fmla="*/ 0 w 254"/>
                <a:gd name="T7" fmla="*/ 131 h 238"/>
                <a:gd name="T8" fmla="*/ 176 w 254"/>
                <a:gd name="T9" fmla="*/ 238 h 238"/>
                <a:gd name="T10" fmla="*/ 254 w 254"/>
                <a:gd name="T11" fmla="*/ 118 h 238"/>
              </a:gdLst>
              <a:ahLst/>
              <a:cxnLst>
                <a:cxn ang="0">
                  <a:pos x="T0" y="T1"/>
                </a:cxn>
                <a:cxn ang="0">
                  <a:pos x="T2" y="T3"/>
                </a:cxn>
                <a:cxn ang="0">
                  <a:pos x="T4" y="T5"/>
                </a:cxn>
                <a:cxn ang="0">
                  <a:pos x="T6" y="T7"/>
                </a:cxn>
                <a:cxn ang="0">
                  <a:pos x="T8" y="T9"/>
                </a:cxn>
                <a:cxn ang="0">
                  <a:pos x="T10" y="T11"/>
                </a:cxn>
              </a:cxnLst>
              <a:rect l="0" t="0" r="r" b="b"/>
              <a:pathLst>
                <a:path w="254" h="238">
                  <a:moveTo>
                    <a:pt x="254" y="118"/>
                  </a:moveTo>
                  <a:lnTo>
                    <a:pt x="254" y="118"/>
                  </a:lnTo>
                  <a:lnTo>
                    <a:pt x="86" y="0"/>
                  </a:lnTo>
                  <a:cubicBezTo>
                    <a:pt x="56" y="43"/>
                    <a:pt x="28" y="86"/>
                    <a:pt x="0" y="131"/>
                  </a:cubicBezTo>
                  <a:lnTo>
                    <a:pt x="176" y="238"/>
                  </a:lnTo>
                  <a:cubicBezTo>
                    <a:pt x="201" y="197"/>
                    <a:pt x="227" y="157"/>
                    <a:pt x="254" y="1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20" name="Freeform 201">
              <a:extLst>
                <a:ext uri="{FF2B5EF4-FFF2-40B4-BE49-F238E27FC236}">
                  <a16:creationId xmlns:a16="http://schemas.microsoft.com/office/drawing/2014/main" id="{AD570F39-95B9-E20B-90E4-4B033E1AD074}"/>
                </a:ext>
              </a:extLst>
            </p:cNvPr>
            <p:cNvSpPr>
              <a:spLocks/>
            </p:cNvSpPr>
            <p:nvPr/>
          </p:nvSpPr>
          <p:spPr bwMode="auto">
            <a:xfrm>
              <a:off x="2707203" y="3078507"/>
              <a:ext cx="369189" cy="337614"/>
            </a:xfrm>
            <a:custGeom>
              <a:avLst/>
              <a:gdLst>
                <a:gd name="T0" fmla="*/ 253 w 253"/>
                <a:gd name="T1" fmla="*/ 107 h 231"/>
                <a:gd name="T2" fmla="*/ 253 w 253"/>
                <a:gd name="T3" fmla="*/ 107 h 231"/>
                <a:gd name="T4" fmla="*/ 77 w 253"/>
                <a:gd name="T5" fmla="*/ 0 h 231"/>
                <a:gd name="T6" fmla="*/ 0 w 253"/>
                <a:gd name="T7" fmla="*/ 136 h 231"/>
                <a:gd name="T8" fmla="*/ 182 w 253"/>
                <a:gd name="T9" fmla="*/ 231 h 231"/>
                <a:gd name="T10" fmla="*/ 253 w 253"/>
                <a:gd name="T11" fmla="*/ 107 h 231"/>
              </a:gdLst>
              <a:ahLst/>
              <a:cxnLst>
                <a:cxn ang="0">
                  <a:pos x="T0" y="T1"/>
                </a:cxn>
                <a:cxn ang="0">
                  <a:pos x="T2" y="T3"/>
                </a:cxn>
                <a:cxn ang="0">
                  <a:pos x="T4" y="T5"/>
                </a:cxn>
                <a:cxn ang="0">
                  <a:pos x="T6" y="T7"/>
                </a:cxn>
                <a:cxn ang="0">
                  <a:pos x="T8" y="T9"/>
                </a:cxn>
                <a:cxn ang="0">
                  <a:pos x="T10" y="T11"/>
                </a:cxn>
              </a:cxnLst>
              <a:rect l="0" t="0" r="r" b="b"/>
              <a:pathLst>
                <a:path w="253" h="231">
                  <a:moveTo>
                    <a:pt x="253" y="107"/>
                  </a:moveTo>
                  <a:lnTo>
                    <a:pt x="253" y="107"/>
                  </a:lnTo>
                  <a:lnTo>
                    <a:pt x="77" y="0"/>
                  </a:lnTo>
                  <a:cubicBezTo>
                    <a:pt x="50" y="44"/>
                    <a:pt x="24" y="89"/>
                    <a:pt x="0" y="136"/>
                  </a:cubicBezTo>
                  <a:lnTo>
                    <a:pt x="182" y="231"/>
                  </a:lnTo>
                  <a:cubicBezTo>
                    <a:pt x="204" y="189"/>
                    <a:pt x="228" y="147"/>
                    <a:pt x="253" y="10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21" name="Freeform 203">
              <a:extLst>
                <a:ext uri="{FF2B5EF4-FFF2-40B4-BE49-F238E27FC236}">
                  <a16:creationId xmlns:a16="http://schemas.microsoft.com/office/drawing/2014/main" id="{A51CE3B6-F6C8-4D25-3CB9-01F66CB4D864}"/>
                </a:ext>
              </a:extLst>
            </p:cNvPr>
            <p:cNvSpPr>
              <a:spLocks/>
            </p:cNvSpPr>
            <p:nvPr/>
          </p:nvSpPr>
          <p:spPr bwMode="auto">
            <a:xfrm>
              <a:off x="3078822" y="2539297"/>
              <a:ext cx="366761" cy="354616"/>
            </a:xfrm>
            <a:custGeom>
              <a:avLst/>
              <a:gdLst>
                <a:gd name="T0" fmla="*/ 250 w 250"/>
                <a:gd name="T1" fmla="*/ 138 h 243"/>
                <a:gd name="T2" fmla="*/ 250 w 250"/>
                <a:gd name="T3" fmla="*/ 138 h 243"/>
                <a:gd name="T4" fmla="*/ 99 w 250"/>
                <a:gd name="T5" fmla="*/ 0 h 243"/>
                <a:gd name="T6" fmla="*/ 0 w 250"/>
                <a:gd name="T7" fmla="*/ 115 h 243"/>
                <a:gd name="T8" fmla="*/ 160 w 250"/>
                <a:gd name="T9" fmla="*/ 243 h 243"/>
                <a:gd name="T10" fmla="*/ 250 w 250"/>
                <a:gd name="T11" fmla="*/ 138 h 243"/>
              </a:gdLst>
              <a:ahLst/>
              <a:cxnLst>
                <a:cxn ang="0">
                  <a:pos x="T0" y="T1"/>
                </a:cxn>
                <a:cxn ang="0">
                  <a:pos x="T2" y="T3"/>
                </a:cxn>
                <a:cxn ang="0">
                  <a:pos x="T4" y="T5"/>
                </a:cxn>
                <a:cxn ang="0">
                  <a:pos x="T6" y="T7"/>
                </a:cxn>
                <a:cxn ang="0">
                  <a:pos x="T8" y="T9"/>
                </a:cxn>
                <a:cxn ang="0">
                  <a:pos x="T10" y="T11"/>
                </a:cxn>
              </a:cxnLst>
              <a:rect l="0" t="0" r="r" b="b"/>
              <a:pathLst>
                <a:path w="250" h="243">
                  <a:moveTo>
                    <a:pt x="250" y="138"/>
                  </a:moveTo>
                  <a:lnTo>
                    <a:pt x="250" y="138"/>
                  </a:lnTo>
                  <a:lnTo>
                    <a:pt x="99" y="0"/>
                  </a:lnTo>
                  <a:cubicBezTo>
                    <a:pt x="64" y="37"/>
                    <a:pt x="32" y="75"/>
                    <a:pt x="0" y="115"/>
                  </a:cubicBezTo>
                  <a:lnTo>
                    <a:pt x="160" y="243"/>
                  </a:lnTo>
                  <a:cubicBezTo>
                    <a:pt x="189" y="207"/>
                    <a:pt x="219" y="172"/>
                    <a:pt x="250" y="13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22" name="Freeform 206">
              <a:extLst>
                <a:ext uri="{FF2B5EF4-FFF2-40B4-BE49-F238E27FC236}">
                  <a16:creationId xmlns:a16="http://schemas.microsoft.com/office/drawing/2014/main" id="{BB92CA41-8E38-7C5D-036E-983A77752253}"/>
                </a:ext>
              </a:extLst>
            </p:cNvPr>
            <p:cNvSpPr>
              <a:spLocks/>
            </p:cNvSpPr>
            <p:nvPr/>
          </p:nvSpPr>
          <p:spPr bwMode="auto">
            <a:xfrm>
              <a:off x="2607620" y="3277676"/>
              <a:ext cx="364331" cy="325469"/>
            </a:xfrm>
            <a:custGeom>
              <a:avLst/>
              <a:gdLst>
                <a:gd name="T0" fmla="*/ 250 w 250"/>
                <a:gd name="T1" fmla="*/ 95 h 223"/>
                <a:gd name="T2" fmla="*/ 250 w 250"/>
                <a:gd name="T3" fmla="*/ 95 h 223"/>
                <a:gd name="T4" fmla="*/ 68 w 250"/>
                <a:gd name="T5" fmla="*/ 0 h 223"/>
                <a:gd name="T6" fmla="*/ 0 w 250"/>
                <a:gd name="T7" fmla="*/ 140 h 223"/>
                <a:gd name="T8" fmla="*/ 188 w 250"/>
                <a:gd name="T9" fmla="*/ 223 h 223"/>
                <a:gd name="T10" fmla="*/ 250 w 250"/>
                <a:gd name="T11" fmla="*/ 95 h 223"/>
              </a:gdLst>
              <a:ahLst/>
              <a:cxnLst>
                <a:cxn ang="0">
                  <a:pos x="T0" y="T1"/>
                </a:cxn>
                <a:cxn ang="0">
                  <a:pos x="T2" y="T3"/>
                </a:cxn>
                <a:cxn ang="0">
                  <a:pos x="T4" y="T5"/>
                </a:cxn>
                <a:cxn ang="0">
                  <a:pos x="T6" y="T7"/>
                </a:cxn>
                <a:cxn ang="0">
                  <a:pos x="T8" y="T9"/>
                </a:cxn>
                <a:cxn ang="0">
                  <a:pos x="T10" y="T11"/>
                </a:cxn>
              </a:cxnLst>
              <a:rect l="0" t="0" r="r" b="b"/>
              <a:pathLst>
                <a:path w="250" h="223">
                  <a:moveTo>
                    <a:pt x="250" y="95"/>
                  </a:moveTo>
                  <a:lnTo>
                    <a:pt x="250" y="95"/>
                  </a:lnTo>
                  <a:lnTo>
                    <a:pt x="68" y="0"/>
                  </a:lnTo>
                  <a:cubicBezTo>
                    <a:pt x="44" y="46"/>
                    <a:pt x="21" y="92"/>
                    <a:pt x="0" y="140"/>
                  </a:cubicBezTo>
                  <a:lnTo>
                    <a:pt x="188" y="223"/>
                  </a:lnTo>
                  <a:cubicBezTo>
                    <a:pt x="207" y="180"/>
                    <a:pt x="228" y="137"/>
                    <a:pt x="250"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23" name="Freeform 208">
              <a:extLst>
                <a:ext uri="{FF2B5EF4-FFF2-40B4-BE49-F238E27FC236}">
                  <a16:creationId xmlns:a16="http://schemas.microsoft.com/office/drawing/2014/main" id="{B9652C46-EDB5-B8B6-48FA-538333FE2205}"/>
                </a:ext>
              </a:extLst>
            </p:cNvPr>
            <p:cNvSpPr>
              <a:spLocks/>
            </p:cNvSpPr>
            <p:nvPr/>
          </p:nvSpPr>
          <p:spPr bwMode="auto">
            <a:xfrm>
              <a:off x="2945233" y="2706890"/>
              <a:ext cx="369189" cy="352188"/>
            </a:xfrm>
            <a:custGeom>
              <a:avLst/>
              <a:gdLst>
                <a:gd name="T0" fmla="*/ 253 w 253"/>
                <a:gd name="T1" fmla="*/ 128 h 241"/>
                <a:gd name="T2" fmla="*/ 253 w 253"/>
                <a:gd name="T3" fmla="*/ 128 h 241"/>
                <a:gd name="T4" fmla="*/ 93 w 253"/>
                <a:gd name="T5" fmla="*/ 0 h 241"/>
                <a:gd name="T6" fmla="*/ 0 w 253"/>
                <a:gd name="T7" fmla="*/ 123 h 241"/>
                <a:gd name="T8" fmla="*/ 168 w 253"/>
                <a:gd name="T9" fmla="*/ 241 h 241"/>
                <a:gd name="T10" fmla="*/ 253 w 253"/>
                <a:gd name="T11" fmla="*/ 128 h 241"/>
              </a:gdLst>
              <a:ahLst/>
              <a:cxnLst>
                <a:cxn ang="0">
                  <a:pos x="T0" y="T1"/>
                </a:cxn>
                <a:cxn ang="0">
                  <a:pos x="T2" y="T3"/>
                </a:cxn>
                <a:cxn ang="0">
                  <a:pos x="T4" y="T5"/>
                </a:cxn>
                <a:cxn ang="0">
                  <a:pos x="T6" y="T7"/>
                </a:cxn>
                <a:cxn ang="0">
                  <a:pos x="T8" y="T9"/>
                </a:cxn>
                <a:cxn ang="0">
                  <a:pos x="T10" y="T11"/>
                </a:cxn>
              </a:cxnLst>
              <a:rect l="0" t="0" r="r" b="b"/>
              <a:pathLst>
                <a:path w="253" h="241">
                  <a:moveTo>
                    <a:pt x="253" y="128"/>
                  </a:moveTo>
                  <a:lnTo>
                    <a:pt x="253" y="128"/>
                  </a:lnTo>
                  <a:lnTo>
                    <a:pt x="93" y="0"/>
                  </a:lnTo>
                  <a:cubicBezTo>
                    <a:pt x="61" y="40"/>
                    <a:pt x="30" y="81"/>
                    <a:pt x="0" y="123"/>
                  </a:cubicBezTo>
                  <a:lnTo>
                    <a:pt x="168" y="241"/>
                  </a:lnTo>
                  <a:cubicBezTo>
                    <a:pt x="195" y="203"/>
                    <a:pt x="224" y="165"/>
                    <a:pt x="253" y="12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24" name="Freeform 210">
              <a:extLst>
                <a:ext uri="{FF2B5EF4-FFF2-40B4-BE49-F238E27FC236}">
                  <a16:creationId xmlns:a16="http://schemas.microsoft.com/office/drawing/2014/main" id="{5CCC4D9E-02CA-EB79-D4AD-CFCB9DE1A8F9}"/>
                </a:ext>
              </a:extLst>
            </p:cNvPr>
            <p:cNvSpPr>
              <a:spLocks/>
            </p:cNvSpPr>
            <p:nvPr/>
          </p:nvSpPr>
          <p:spPr bwMode="auto">
            <a:xfrm>
              <a:off x="3372715" y="2218687"/>
              <a:ext cx="374047" cy="381334"/>
            </a:xfrm>
            <a:custGeom>
              <a:avLst/>
              <a:gdLst>
                <a:gd name="T0" fmla="*/ 256 w 256"/>
                <a:gd name="T1" fmla="*/ 157 h 260"/>
                <a:gd name="T2" fmla="*/ 256 w 256"/>
                <a:gd name="T3" fmla="*/ 157 h 260"/>
                <a:gd name="T4" fmla="*/ 123 w 256"/>
                <a:gd name="T5" fmla="*/ 0 h 260"/>
                <a:gd name="T6" fmla="*/ 0 w 256"/>
                <a:gd name="T7" fmla="*/ 112 h 260"/>
                <a:gd name="T8" fmla="*/ 143 w 256"/>
                <a:gd name="T9" fmla="*/ 260 h 260"/>
                <a:gd name="T10" fmla="*/ 256 w 256"/>
                <a:gd name="T11" fmla="*/ 157 h 260"/>
              </a:gdLst>
              <a:ahLst/>
              <a:cxnLst>
                <a:cxn ang="0">
                  <a:pos x="T0" y="T1"/>
                </a:cxn>
                <a:cxn ang="0">
                  <a:pos x="T2" y="T3"/>
                </a:cxn>
                <a:cxn ang="0">
                  <a:pos x="T4" y="T5"/>
                </a:cxn>
                <a:cxn ang="0">
                  <a:pos x="T6" y="T7"/>
                </a:cxn>
                <a:cxn ang="0">
                  <a:pos x="T8" y="T9"/>
                </a:cxn>
                <a:cxn ang="0">
                  <a:pos x="T10" y="T11"/>
                </a:cxn>
              </a:cxnLst>
              <a:rect l="0" t="0" r="r" b="b"/>
              <a:pathLst>
                <a:path w="256" h="260">
                  <a:moveTo>
                    <a:pt x="256" y="157"/>
                  </a:moveTo>
                  <a:lnTo>
                    <a:pt x="256" y="157"/>
                  </a:lnTo>
                  <a:lnTo>
                    <a:pt x="123" y="0"/>
                  </a:lnTo>
                  <a:cubicBezTo>
                    <a:pt x="81" y="36"/>
                    <a:pt x="40" y="74"/>
                    <a:pt x="0" y="112"/>
                  </a:cubicBezTo>
                  <a:lnTo>
                    <a:pt x="143" y="260"/>
                  </a:lnTo>
                  <a:cubicBezTo>
                    <a:pt x="180" y="224"/>
                    <a:pt x="217" y="190"/>
                    <a:pt x="256"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25" name="Freeform 212">
              <a:extLst>
                <a:ext uri="{FF2B5EF4-FFF2-40B4-BE49-F238E27FC236}">
                  <a16:creationId xmlns:a16="http://schemas.microsoft.com/office/drawing/2014/main" id="{0D828075-0261-988B-8CB6-908D5BCFBF40}"/>
                </a:ext>
              </a:extLst>
            </p:cNvPr>
            <p:cNvSpPr>
              <a:spLocks/>
            </p:cNvSpPr>
            <p:nvPr/>
          </p:nvSpPr>
          <p:spPr bwMode="auto">
            <a:xfrm>
              <a:off x="2396307" y="3899468"/>
              <a:ext cx="344900" cy="274464"/>
            </a:xfrm>
            <a:custGeom>
              <a:avLst/>
              <a:gdLst>
                <a:gd name="T0" fmla="*/ 235 w 235"/>
                <a:gd name="T1" fmla="*/ 59 h 188"/>
                <a:gd name="T2" fmla="*/ 235 w 235"/>
                <a:gd name="T3" fmla="*/ 59 h 188"/>
                <a:gd name="T4" fmla="*/ 38 w 235"/>
                <a:gd name="T5" fmla="*/ 0 h 188"/>
                <a:gd name="T6" fmla="*/ 0 w 235"/>
                <a:gd name="T7" fmla="*/ 141 h 188"/>
                <a:gd name="T8" fmla="*/ 200 w 235"/>
                <a:gd name="T9" fmla="*/ 188 h 188"/>
                <a:gd name="T10" fmla="*/ 235 w 235"/>
                <a:gd name="T11" fmla="*/ 59 h 188"/>
              </a:gdLst>
              <a:ahLst/>
              <a:cxnLst>
                <a:cxn ang="0">
                  <a:pos x="T0" y="T1"/>
                </a:cxn>
                <a:cxn ang="0">
                  <a:pos x="T2" y="T3"/>
                </a:cxn>
                <a:cxn ang="0">
                  <a:pos x="T4" y="T5"/>
                </a:cxn>
                <a:cxn ang="0">
                  <a:pos x="T6" y="T7"/>
                </a:cxn>
                <a:cxn ang="0">
                  <a:pos x="T8" y="T9"/>
                </a:cxn>
                <a:cxn ang="0">
                  <a:pos x="T10" y="T11"/>
                </a:cxn>
              </a:cxnLst>
              <a:rect l="0" t="0" r="r" b="b"/>
              <a:pathLst>
                <a:path w="235" h="188">
                  <a:moveTo>
                    <a:pt x="235" y="59"/>
                  </a:moveTo>
                  <a:lnTo>
                    <a:pt x="235" y="59"/>
                  </a:lnTo>
                  <a:lnTo>
                    <a:pt x="38" y="0"/>
                  </a:lnTo>
                  <a:cubicBezTo>
                    <a:pt x="24" y="46"/>
                    <a:pt x="11" y="93"/>
                    <a:pt x="0" y="141"/>
                  </a:cubicBezTo>
                  <a:lnTo>
                    <a:pt x="200" y="188"/>
                  </a:lnTo>
                  <a:cubicBezTo>
                    <a:pt x="210" y="145"/>
                    <a:pt x="222" y="102"/>
                    <a:pt x="235" y="5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26" name="Freeform 214">
              <a:extLst>
                <a:ext uri="{FF2B5EF4-FFF2-40B4-BE49-F238E27FC236}">
                  <a16:creationId xmlns:a16="http://schemas.microsoft.com/office/drawing/2014/main" id="{795E269F-3FA7-3EC6-FBAA-FC86B8F0889A}"/>
                </a:ext>
              </a:extLst>
            </p:cNvPr>
            <p:cNvSpPr>
              <a:spLocks/>
            </p:cNvSpPr>
            <p:nvPr/>
          </p:nvSpPr>
          <p:spPr bwMode="auto">
            <a:xfrm>
              <a:off x="2452172" y="3690585"/>
              <a:ext cx="352188" cy="293895"/>
            </a:xfrm>
            <a:custGeom>
              <a:avLst/>
              <a:gdLst>
                <a:gd name="T0" fmla="*/ 241 w 241"/>
                <a:gd name="T1" fmla="*/ 71 h 201"/>
                <a:gd name="T2" fmla="*/ 241 w 241"/>
                <a:gd name="T3" fmla="*/ 71 h 201"/>
                <a:gd name="T4" fmla="*/ 48 w 241"/>
                <a:gd name="T5" fmla="*/ 0 h 201"/>
                <a:gd name="T6" fmla="*/ 0 w 241"/>
                <a:gd name="T7" fmla="*/ 142 h 201"/>
                <a:gd name="T8" fmla="*/ 197 w 241"/>
                <a:gd name="T9" fmla="*/ 201 h 201"/>
                <a:gd name="T10" fmla="*/ 241 w 241"/>
                <a:gd name="T11" fmla="*/ 71 h 201"/>
              </a:gdLst>
              <a:ahLst/>
              <a:cxnLst>
                <a:cxn ang="0">
                  <a:pos x="T0" y="T1"/>
                </a:cxn>
                <a:cxn ang="0">
                  <a:pos x="T2" y="T3"/>
                </a:cxn>
                <a:cxn ang="0">
                  <a:pos x="T4" y="T5"/>
                </a:cxn>
                <a:cxn ang="0">
                  <a:pos x="T6" y="T7"/>
                </a:cxn>
                <a:cxn ang="0">
                  <a:pos x="T8" y="T9"/>
                </a:cxn>
                <a:cxn ang="0">
                  <a:pos x="T10" y="T11"/>
                </a:cxn>
              </a:cxnLst>
              <a:rect l="0" t="0" r="r" b="b"/>
              <a:pathLst>
                <a:path w="241" h="201">
                  <a:moveTo>
                    <a:pt x="241" y="71"/>
                  </a:moveTo>
                  <a:lnTo>
                    <a:pt x="241" y="71"/>
                  </a:lnTo>
                  <a:lnTo>
                    <a:pt x="48" y="0"/>
                  </a:lnTo>
                  <a:cubicBezTo>
                    <a:pt x="31" y="47"/>
                    <a:pt x="15" y="94"/>
                    <a:pt x="0" y="142"/>
                  </a:cubicBezTo>
                  <a:lnTo>
                    <a:pt x="197" y="201"/>
                  </a:lnTo>
                  <a:cubicBezTo>
                    <a:pt x="210" y="157"/>
                    <a:pt x="225" y="114"/>
                    <a:pt x="241" y="7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27" name="Freeform 216">
              <a:extLst>
                <a:ext uri="{FF2B5EF4-FFF2-40B4-BE49-F238E27FC236}">
                  <a16:creationId xmlns:a16="http://schemas.microsoft.com/office/drawing/2014/main" id="{CE78FED1-149A-3125-762D-B2F7EB84266A}"/>
                </a:ext>
              </a:extLst>
            </p:cNvPr>
            <p:cNvSpPr>
              <a:spLocks/>
            </p:cNvSpPr>
            <p:nvPr/>
          </p:nvSpPr>
          <p:spPr bwMode="auto">
            <a:xfrm>
              <a:off x="2522609" y="3481702"/>
              <a:ext cx="359473" cy="313326"/>
            </a:xfrm>
            <a:custGeom>
              <a:avLst/>
              <a:gdLst>
                <a:gd name="T0" fmla="*/ 246 w 246"/>
                <a:gd name="T1" fmla="*/ 83 h 213"/>
                <a:gd name="T2" fmla="*/ 246 w 246"/>
                <a:gd name="T3" fmla="*/ 83 h 213"/>
                <a:gd name="T4" fmla="*/ 58 w 246"/>
                <a:gd name="T5" fmla="*/ 0 h 213"/>
                <a:gd name="T6" fmla="*/ 0 w 246"/>
                <a:gd name="T7" fmla="*/ 142 h 213"/>
                <a:gd name="T8" fmla="*/ 193 w 246"/>
                <a:gd name="T9" fmla="*/ 213 h 213"/>
                <a:gd name="T10" fmla="*/ 246 w 246"/>
                <a:gd name="T11" fmla="*/ 83 h 213"/>
              </a:gdLst>
              <a:ahLst/>
              <a:cxnLst>
                <a:cxn ang="0">
                  <a:pos x="T0" y="T1"/>
                </a:cxn>
                <a:cxn ang="0">
                  <a:pos x="T2" y="T3"/>
                </a:cxn>
                <a:cxn ang="0">
                  <a:pos x="T4" y="T5"/>
                </a:cxn>
                <a:cxn ang="0">
                  <a:pos x="T6" y="T7"/>
                </a:cxn>
                <a:cxn ang="0">
                  <a:pos x="T8" y="T9"/>
                </a:cxn>
                <a:cxn ang="0">
                  <a:pos x="T10" y="T11"/>
                </a:cxn>
              </a:cxnLst>
              <a:rect l="0" t="0" r="r" b="b"/>
              <a:pathLst>
                <a:path w="246" h="213">
                  <a:moveTo>
                    <a:pt x="246" y="83"/>
                  </a:moveTo>
                  <a:lnTo>
                    <a:pt x="246" y="83"/>
                  </a:lnTo>
                  <a:lnTo>
                    <a:pt x="58" y="0"/>
                  </a:lnTo>
                  <a:cubicBezTo>
                    <a:pt x="37" y="46"/>
                    <a:pt x="18" y="94"/>
                    <a:pt x="0" y="142"/>
                  </a:cubicBezTo>
                  <a:lnTo>
                    <a:pt x="193" y="213"/>
                  </a:lnTo>
                  <a:cubicBezTo>
                    <a:pt x="209" y="169"/>
                    <a:pt x="227" y="126"/>
                    <a:pt x="246" y="8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28" name="Freeform 228">
              <a:extLst>
                <a:ext uri="{FF2B5EF4-FFF2-40B4-BE49-F238E27FC236}">
                  <a16:creationId xmlns:a16="http://schemas.microsoft.com/office/drawing/2014/main" id="{EE6BA0BC-E8E7-4265-2EF4-0CECE00A6067}"/>
                </a:ext>
              </a:extLst>
            </p:cNvPr>
            <p:cNvSpPr>
              <a:spLocks/>
            </p:cNvSpPr>
            <p:nvPr/>
          </p:nvSpPr>
          <p:spPr bwMode="auto">
            <a:xfrm>
              <a:off x="2243289" y="2806474"/>
              <a:ext cx="388620" cy="369189"/>
            </a:xfrm>
            <a:custGeom>
              <a:avLst/>
              <a:gdLst>
                <a:gd name="T0" fmla="*/ 265 w 265"/>
                <a:gd name="T1" fmla="*/ 108 h 253"/>
                <a:gd name="T2" fmla="*/ 265 w 265"/>
                <a:gd name="T3" fmla="*/ 108 h 253"/>
                <a:gd name="T4" fmla="*/ 88 w 265"/>
                <a:gd name="T5" fmla="*/ 0 h 253"/>
                <a:gd name="T6" fmla="*/ 0 w 265"/>
                <a:gd name="T7" fmla="*/ 156 h 253"/>
                <a:gd name="T8" fmla="*/ 183 w 265"/>
                <a:gd name="T9" fmla="*/ 253 h 253"/>
                <a:gd name="T10" fmla="*/ 265 w 265"/>
                <a:gd name="T11" fmla="*/ 108 h 253"/>
              </a:gdLst>
              <a:ahLst/>
              <a:cxnLst>
                <a:cxn ang="0">
                  <a:pos x="T0" y="T1"/>
                </a:cxn>
                <a:cxn ang="0">
                  <a:pos x="T2" y="T3"/>
                </a:cxn>
                <a:cxn ang="0">
                  <a:pos x="T4" y="T5"/>
                </a:cxn>
                <a:cxn ang="0">
                  <a:pos x="T6" y="T7"/>
                </a:cxn>
                <a:cxn ang="0">
                  <a:pos x="T8" y="T9"/>
                </a:cxn>
                <a:cxn ang="0">
                  <a:pos x="T10" y="T11"/>
                </a:cxn>
              </a:cxnLst>
              <a:rect l="0" t="0" r="r" b="b"/>
              <a:pathLst>
                <a:path w="265" h="253">
                  <a:moveTo>
                    <a:pt x="265" y="108"/>
                  </a:moveTo>
                  <a:lnTo>
                    <a:pt x="265" y="108"/>
                  </a:lnTo>
                  <a:lnTo>
                    <a:pt x="88" y="0"/>
                  </a:lnTo>
                  <a:cubicBezTo>
                    <a:pt x="57" y="51"/>
                    <a:pt x="27" y="104"/>
                    <a:pt x="0" y="156"/>
                  </a:cubicBezTo>
                  <a:lnTo>
                    <a:pt x="183" y="253"/>
                  </a:lnTo>
                  <a:cubicBezTo>
                    <a:pt x="209" y="204"/>
                    <a:pt x="236" y="155"/>
                    <a:pt x="265" y="10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29" name="Freeform 230">
              <a:extLst>
                <a:ext uri="{FF2B5EF4-FFF2-40B4-BE49-F238E27FC236}">
                  <a16:creationId xmlns:a16="http://schemas.microsoft.com/office/drawing/2014/main" id="{9BAF4EF1-96BA-12DE-959F-C9FCF62F1ED7}"/>
                </a:ext>
              </a:extLst>
            </p:cNvPr>
            <p:cNvSpPr>
              <a:spLocks/>
            </p:cNvSpPr>
            <p:nvPr/>
          </p:nvSpPr>
          <p:spPr bwMode="auto">
            <a:xfrm>
              <a:off x="5616995" y="5155196"/>
              <a:ext cx="242887" cy="301181"/>
            </a:xfrm>
            <a:custGeom>
              <a:avLst/>
              <a:gdLst>
                <a:gd name="T0" fmla="*/ 167 w 167"/>
                <a:gd name="T1" fmla="*/ 206 h 206"/>
                <a:gd name="T2" fmla="*/ 167 w 167"/>
                <a:gd name="T3" fmla="*/ 206 h 206"/>
                <a:gd name="T4" fmla="*/ 0 w 167"/>
                <a:gd name="T5" fmla="*/ 206 h 206"/>
                <a:gd name="T6" fmla="*/ 0 w 167"/>
                <a:gd name="T7" fmla="*/ 0 h 206"/>
                <a:gd name="T8" fmla="*/ 167 w 167"/>
                <a:gd name="T9" fmla="*/ 0 h 206"/>
                <a:gd name="T10" fmla="*/ 167 w 167"/>
                <a:gd name="T11" fmla="*/ 206 h 206"/>
              </a:gdLst>
              <a:ahLst/>
              <a:cxnLst>
                <a:cxn ang="0">
                  <a:pos x="T0" y="T1"/>
                </a:cxn>
                <a:cxn ang="0">
                  <a:pos x="T2" y="T3"/>
                </a:cxn>
                <a:cxn ang="0">
                  <a:pos x="T4" y="T5"/>
                </a:cxn>
                <a:cxn ang="0">
                  <a:pos x="T6" y="T7"/>
                </a:cxn>
                <a:cxn ang="0">
                  <a:pos x="T8" y="T9"/>
                </a:cxn>
                <a:cxn ang="0">
                  <a:pos x="T10" y="T11"/>
                </a:cxn>
              </a:cxnLst>
              <a:rect l="0" t="0" r="r" b="b"/>
              <a:pathLst>
                <a:path w="167" h="206">
                  <a:moveTo>
                    <a:pt x="167" y="206"/>
                  </a:moveTo>
                  <a:lnTo>
                    <a:pt x="167" y="206"/>
                  </a:lnTo>
                  <a:lnTo>
                    <a:pt x="0" y="206"/>
                  </a:lnTo>
                  <a:lnTo>
                    <a:pt x="0" y="0"/>
                  </a:lnTo>
                  <a:lnTo>
                    <a:pt x="167" y="0"/>
                  </a:lnTo>
                  <a:lnTo>
                    <a:pt x="167"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30" name="Freeform 236">
              <a:extLst>
                <a:ext uri="{FF2B5EF4-FFF2-40B4-BE49-F238E27FC236}">
                  <a16:creationId xmlns:a16="http://schemas.microsoft.com/office/drawing/2014/main" id="{B9B5588E-C4B4-E292-9458-153DF3C2C054}"/>
                </a:ext>
              </a:extLst>
            </p:cNvPr>
            <p:cNvSpPr>
              <a:spLocks/>
            </p:cNvSpPr>
            <p:nvPr/>
          </p:nvSpPr>
          <p:spPr bwMode="auto">
            <a:xfrm>
              <a:off x="5374108" y="5155196"/>
              <a:ext cx="242887" cy="301181"/>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31" name="Freeform 238">
              <a:extLst>
                <a:ext uri="{FF2B5EF4-FFF2-40B4-BE49-F238E27FC236}">
                  <a16:creationId xmlns:a16="http://schemas.microsoft.com/office/drawing/2014/main" id="{573D357E-499D-855C-F704-4F715E6BCE19}"/>
                </a:ext>
              </a:extLst>
            </p:cNvPr>
            <p:cNvSpPr>
              <a:spLocks/>
            </p:cNvSpPr>
            <p:nvPr/>
          </p:nvSpPr>
          <p:spPr bwMode="auto">
            <a:xfrm>
              <a:off x="6345658" y="5677405"/>
              <a:ext cx="240459" cy="301181"/>
            </a:xfrm>
            <a:custGeom>
              <a:avLst/>
              <a:gdLst>
                <a:gd name="T0" fmla="*/ 166 w 166"/>
                <a:gd name="T1" fmla="*/ 205 h 205"/>
                <a:gd name="T2" fmla="*/ 166 w 166"/>
                <a:gd name="T3" fmla="*/ 205 h 205"/>
                <a:gd name="T4" fmla="*/ 0 w 166"/>
                <a:gd name="T5" fmla="*/ 205 h 205"/>
                <a:gd name="T6" fmla="*/ 0 w 166"/>
                <a:gd name="T7" fmla="*/ 0 h 205"/>
                <a:gd name="T8" fmla="*/ 166 w 166"/>
                <a:gd name="T9" fmla="*/ 0 h 205"/>
                <a:gd name="T10" fmla="*/ 166 w 166"/>
                <a:gd name="T11" fmla="*/ 205 h 205"/>
              </a:gdLst>
              <a:ahLst/>
              <a:cxnLst>
                <a:cxn ang="0">
                  <a:pos x="T0" y="T1"/>
                </a:cxn>
                <a:cxn ang="0">
                  <a:pos x="T2" y="T3"/>
                </a:cxn>
                <a:cxn ang="0">
                  <a:pos x="T4" y="T5"/>
                </a:cxn>
                <a:cxn ang="0">
                  <a:pos x="T6" y="T7"/>
                </a:cxn>
                <a:cxn ang="0">
                  <a:pos x="T8" y="T9"/>
                </a:cxn>
                <a:cxn ang="0">
                  <a:pos x="T10" y="T11"/>
                </a:cxn>
              </a:cxnLst>
              <a:rect l="0" t="0" r="r" b="b"/>
              <a:pathLst>
                <a:path w="166" h="205">
                  <a:moveTo>
                    <a:pt x="166" y="205"/>
                  </a:moveTo>
                  <a:lnTo>
                    <a:pt x="166" y="205"/>
                  </a:lnTo>
                  <a:lnTo>
                    <a:pt x="0" y="205"/>
                  </a:lnTo>
                  <a:lnTo>
                    <a:pt x="0" y="0"/>
                  </a:lnTo>
                  <a:lnTo>
                    <a:pt x="166" y="0"/>
                  </a:lnTo>
                  <a:lnTo>
                    <a:pt x="166" y="205"/>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32" name="Freeform 240">
              <a:extLst>
                <a:ext uri="{FF2B5EF4-FFF2-40B4-BE49-F238E27FC236}">
                  <a16:creationId xmlns:a16="http://schemas.microsoft.com/office/drawing/2014/main" id="{23EC506B-14DB-17EC-B453-3B96CF970ACB}"/>
                </a:ext>
              </a:extLst>
            </p:cNvPr>
            <p:cNvSpPr>
              <a:spLocks/>
            </p:cNvSpPr>
            <p:nvPr/>
          </p:nvSpPr>
          <p:spPr bwMode="auto">
            <a:xfrm>
              <a:off x="6792571" y="4210364"/>
              <a:ext cx="361903" cy="359474"/>
            </a:xfrm>
            <a:custGeom>
              <a:avLst/>
              <a:gdLst>
                <a:gd name="T0" fmla="*/ 0 w 249"/>
                <a:gd name="T1" fmla="*/ 146 h 246"/>
                <a:gd name="T2" fmla="*/ 0 w 249"/>
                <a:gd name="T3" fmla="*/ 146 h 246"/>
                <a:gd name="T4" fmla="*/ 124 w 249"/>
                <a:gd name="T5" fmla="*/ 0 h 246"/>
                <a:gd name="T6" fmla="*/ 249 w 249"/>
                <a:gd name="T7" fmla="*/ 143 h 246"/>
                <a:gd name="T8" fmla="*/ 87 w 249"/>
                <a:gd name="T9" fmla="*/ 246 h 246"/>
                <a:gd name="T10" fmla="*/ 0 w 249"/>
                <a:gd name="T11" fmla="*/ 146 h 246"/>
              </a:gdLst>
              <a:ahLst/>
              <a:cxnLst>
                <a:cxn ang="0">
                  <a:pos x="T0" y="T1"/>
                </a:cxn>
                <a:cxn ang="0">
                  <a:pos x="T2" y="T3"/>
                </a:cxn>
                <a:cxn ang="0">
                  <a:pos x="T4" y="T5"/>
                </a:cxn>
                <a:cxn ang="0">
                  <a:pos x="T6" y="T7"/>
                </a:cxn>
                <a:cxn ang="0">
                  <a:pos x="T8" y="T9"/>
                </a:cxn>
                <a:cxn ang="0">
                  <a:pos x="T10" y="T11"/>
                </a:cxn>
              </a:cxnLst>
              <a:rect l="0" t="0" r="r" b="b"/>
              <a:pathLst>
                <a:path w="249" h="246">
                  <a:moveTo>
                    <a:pt x="0" y="146"/>
                  </a:moveTo>
                  <a:lnTo>
                    <a:pt x="0" y="146"/>
                  </a:lnTo>
                  <a:lnTo>
                    <a:pt x="124" y="0"/>
                  </a:lnTo>
                  <a:cubicBezTo>
                    <a:pt x="172" y="41"/>
                    <a:pt x="214" y="89"/>
                    <a:pt x="249" y="143"/>
                  </a:cubicBezTo>
                  <a:lnTo>
                    <a:pt x="87" y="246"/>
                  </a:lnTo>
                  <a:cubicBezTo>
                    <a:pt x="63" y="208"/>
                    <a:pt x="34" y="175"/>
                    <a:pt x="0" y="14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33" name="Freeform 242">
              <a:extLst>
                <a:ext uri="{FF2B5EF4-FFF2-40B4-BE49-F238E27FC236}">
                  <a16:creationId xmlns:a16="http://schemas.microsoft.com/office/drawing/2014/main" id="{5A1E3248-A3B0-50CF-7A47-EDBC2D1CC3DE}"/>
                </a:ext>
              </a:extLst>
            </p:cNvPr>
            <p:cNvSpPr>
              <a:spLocks/>
            </p:cNvSpPr>
            <p:nvPr/>
          </p:nvSpPr>
          <p:spPr bwMode="auto">
            <a:xfrm>
              <a:off x="6918872" y="4419247"/>
              <a:ext cx="347330" cy="323041"/>
            </a:xfrm>
            <a:custGeom>
              <a:avLst/>
              <a:gdLst>
                <a:gd name="T0" fmla="*/ 162 w 238"/>
                <a:gd name="T1" fmla="*/ 0 h 221"/>
                <a:gd name="T2" fmla="*/ 162 w 238"/>
                <a:gd name="T3" fmla="*/ 0 h 221"/>
                <a:gd name="T4" fmla="*/ 238 w 238"/>
                <a:gd name="T5" fmla="*/ 169 h 221"/>
                <a:gd name="T6" fmla="*/ 54 w 238"/>
                <a:gd name="T7" fmla="*/ 221 h 221"/>
                <a:gd name="T8" fmla="*/ 0 w 238"/>
                <a:gd name="T9" fmla="*/ 103 h 221"/>
                <a:gd name="T10" fmla="*/ 162 w 238"/>
                <a:gd name="T11" fmla="*/ 0 h 221"/>
              </a:gdLst>
              <a:ahLst/>
              <a:cxnLst>
                <a:cxn ang="0">
                  <a:pos x="T0" y="T1"/>
                </a:cxn>
                <a:cxn ang="0">
                  <a:pos x="T2" y="T3"/>
                </a:cxn>
                <a:cxn ang="0">
                  <a:pos x="T4" y="T5"/>
                </a:cxn>
                <a:cxn ang="0">
                  <a:pos x="T6" y="T7"/>
                </a:cxn>
                <a:cxn ang="0">
                  <a:pos x="T8" y="T9"/>
                </a:cxn>
                <a:cxn ang="0">
                  <a:pos x="T10" y="T11"/>
                </a:cxn>
              </a:cxnLst>
              <a:rect l="0" t="0" r="r" b="b"/>
              <a:pathLst>
                <a:path w="238" h="221">
                  <a:moveTo>
                    <a:pt x="162" y="0"/>
                  </a:moveTo>
                  <a:lnTo>
                    <a:pt x="162" y="0"/>
                  </a:lnTo>
                  <a:cubicBezTo>
                    <a:pt x="195" y="52"/>
                    <a:pt x="221" y="109"/>
                    <a:pt x="238" y="169"/>
                  </a:cubicBezTo>
                  <a:lnTo>
                    <a:pt x="54" y="221"/>
                  </a:lnTo>
                  <a:cubicBezTo>
                    <a:pt x="42" y="179"/>
                    <a:pt x="24" y="139"/>
                    <a:pt x="0" y="103"/>
                  </a:cubicBezTo>
                  <a:lnTo>
                    <a:pt x="162"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34" name="Freeform 244">
              <a:extLst>
                <a:ext uri="{FF2B5EF4-FFF2-40B4-BE49-F238E27FC236}">
                  <a16:creationId xmlns:a16="http://schemas.microsoft.com/office/drawing/2014/main" id="{2AA24C08-1660-7F52-C11B-E3D8EEE6F5C6}"/>
                </a:ext>
              </a:extLst>
            </p:cNvPr>
            <p:cNvSpPr>
              <a:spLocks/>
            </p:cNvSpPr>
            <p:nvPr/>
          </p:nvSpPr>
          <p:spPr bwMode="auto">
            <a:xfrm>
              <a:off x="7426508" y="4346381"/>
              <a:ext cx="347330" cy="284179"/>
            </a:xfrm>
            <a:custGeom>
              <a:avLst/>
              <a:gdLst>
                <a:gd name="T0" fmla="*/ 189 w 238"/>
                <a:gd name="T1" fmla="*/ 0 h 193"/>
                <a:gd name="T2" fmla="*/ 189 w 238"/>
                <a:gd name="T3" fmla="*/ 0 h 193"/>
                <a:gd name="T4" fmla="*/ 238 w 238"/>
                <a:gd name="T5" fmla="*/ 141 h 193"/>
                <a:gd name="T6" fmla="*/ 39 w 238"/>
                <a:gd name="T7" fmla="*/ 193 h 193"/>
                <a:gd name="T8" fmla="*/ 0 w 238"/>
                <a:gd name="T9" fmla="*/ 81 h 193"/>
                <a:gd name="T10" fmla="*/ 189 w 238"/>
                <a:gd name="T11" fmla="*/ 0 h 193"/>
              </a:gdLst>
              <a:ahLst/>
              <a:cxnLst>
                <a:cxn ang="0">
                  <a:pos x="T0" y="T1"/>
                </a:cxn>
                <a:cxn ang="0">
                  <a:pos x="T2" y="T3"/>
                </a:cxn>
                <a:cxn ang="0">
                  <a:pos x="T4" y="T5"/>
                </a:cxn>
                <a:cxn ang="0">
                  <a:pos x="T6" y="T7"/>
                </a:cxn>
                <a:cxn ang="0">
                  <a:pos x="T8" y="T9"/>
                </a:cxn>
                <a:cxn ang="0">
                  <a:pos x="T10" y="T11"/>
                </a:cxn>
              </a:cxnLst>
              <a:rect l="0" t="0" r="r" b="b"/>
              <a:pathLst>
                <a:path w="238" h="193">
                  <a:moveTo>
                    <a:pt x="189" y="0"/>
                  </a:moveTo>
                  <a:lnTo>
                    <a:pt x="189" y="0"/>
                  </a:lnTo>
                  <a:cubicBezTo>
                    <a:pt x="209" y="46"/>
                    <a:pt x="225" y="93"/>
                    <a:pt x="238" y="141"/>
                  </a:cubicBezTo>
                  <a:lnTo>
                    <a:pt x="39" y="193"/>
                  </a:lnTo>
                  <a:cubicBezTo>
                    <a:pt x="29" y="155"/>
                    <a:pt x="16" y="117"/>
                    <a:pt x="0" y="81"/>
                  </a:cubicBezTo>
                  <a:lnTo>
                    <a:pt x="189"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35" name="Freeform 246">
              <a:extLst>
                <a:ext uri="{FF2B5EF4-FFF2-40B4-BE49-F238E27FC236}">
                  <a16:creationId xmlns:a16="http://schemas.microsoft.com/office/drawing/2014/main" id="{44F99786-651B-2050-3AF3-CA91F0755302}"/>
                </a:ext>
              </a:extLst>
            </p:cNvPr>
            <p:cNvSpPr>
              <a:spLocks/>
            </p:cNvSpPr>
            <p:nvPr/>
          </p:nvSpPr>
          <p:spPr bwMode="auto">
            <a:xfrm>
              <a:off x="7484801" y="4552835"/>
              <a:ext cx="327899" cy="247745"/>
            </a:xfrm>
            <a:custGeom>
              <a:avLst/>
              <a:gdLst>
                <a:gd name="T0" fmla="*/ 226 w 226"/>
                <a:gd name="T1" fmla="*/ 146 h 168"/>
                <a:gd name="T2" fmla="*/ 226 w 226"/>
                <a:gd name="T3" fmla="*/ 146 h 168"/>
                <a:gd name="T4" fmla="*/ 21 w 226"/>
                <a:gd name="T5" fmla="*/ 168 h 168"/>
                <a:gd name="T6" fmla="*/ 0 w 226"/>
                <a:gd name="T7" fmla="*/ 52 h 168"/>
                <a:gd name="T8" fmla="*/ 199 w 226"/>
                <a:gd name="T9" fmla="*/ 0 h 168"/>
                <a:gd name="T10" fmla="*/ 226 w 226"/>
                <a:gd name="T11" fmla="*/ 146 h 168"/>
              </a:gdLst>
              <a:ahLst/>
              <a:cxnLst>
                <a:cxn ang="0">
                  <a:pos x="T0" y="T1"/>
                </a:cxn>
                <a:cxn ang="0">
                  <a:pos x="T2" y="T3"/>
                </a:cxn>
                <a:cxn ang="0">
                  <a:pos x="T4" y="T5"/>
                </a:cxn>
                <a:cxn ang="0">
                  <a:pos x="T6" y="T7"/>
                </a:cxn>
                <a:cxn ang="0">
                  <a:pos x="T8" y="T9"/>
                </a:cxn>
                <a:cxn ang="0">
                  <a:pos x="T10" y="T11"/>
                </a:cxn>
              </a:cxnLst>
              <a:rect l="0" t="0" r="r" b="b"/>
              <a:pathLst>
                <a:path w="226" h="168">
                  <a:moveTo>
                    <a:pt x="226" y="146"/>
                  </a:moveTo>
                  <a:lnTo>
                    <a:pt x="226" y="146"/>
                  </a:lnTo>
                  <a:lnTo>
                    <a:pt x="21" y="168"/>
                  </a:lnTo>
                  <a:cubicBezTo>
                    <a:pt x="17" y="128"/>
                    <a:pt x="10" y="90"/>
                    <a:pt x="0" y="52"/>
                  </a:cubicBezTo>
                  <a:lnTo>
                    <a:pt x="199" y="0"/>
                  </a:lnTo>
                  <a:cubicBezTo>
                    <a:pt x="211" y="48"/>
                    <a:pt x="220" y="96"/>
                    <a:pt x="226" y="14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36" name="Freeform 248">
              <a:extLst>
                <a:ext uri="{FF2B5EF4-FFF2-40B4-BE49-F238E27FC236}">
                  <a16:creationId xmlns:a16="http://schemas.microsoft.com/office/drawing/2014/main" id="{742987EC-C5F6-09D2-AAD9-3B90EFF1BEA9}"/>
                </a:ext>
              </a:extLst>
            </p:cNvPr>
            <p:cNvSpPr>
              <a:spLocks/>
            </p:cNvSpPr>
            <p:nvPr/>
          </p:nvSpPr>
          <p:spPr bwMode="auto">
            <a:xfrm>
              <a:off x="7237056" y="3967477"/>
              <a:ext cx="361903" cy="340043"/>
            </a:xfrm>
            <a:custGeom>
              <a:avLst/>
              <a:gdLst>
                <a:gd name="T0" fmla="*/ 0 w 247"/>
                <a:gd name="T1" fmla="*/ 134 h 232"/>
                <a:gd name="T2" fmla="*/ 0 w 247"/>
                <a:gd name="T3" fmla="*/ 134 h 232"/>
                <a:gd name="T4" fmla="*/ 155 w 247"/>
                <a:gd name="T5" fmla="*/ 0 h 232"/>
                <a:gd name="T6" fmla="*/ 247 w 247"/>
                <a:gd name="T7" fmla="*/ 123 h 232"/>
                <a:gd name="T8" fmla="*/ 73 w 247"/>
                <a:gd name="T9" fmla="*/ 232 h 232"/>
                <a:gd name="T10" fmla="*/ 0 w 247"/>
                <a:gd name="T11" fmla="*/ 134 h 232"/>
              </a:gdLst>
              <a:ahLst/>
              <a:cxnLst>
                <a:cxn ang="0">
                  <a:pos x="T0" y="T1"/>
                </a:cxn>
                <a:cxn ang="0">
                  <a:pos x="T2" y="T3"/>
                </a:cxn>
                <a:cxn ang="0">
                  <a:pos x="T4" y="T5"/>
                </a:cxn>
                <a:cxn ang="0">
                  <a:pos x="T6" y="T7"/>
                </a:cxn>
                <a:cxn ang="0">
                  <a:pos x="T8" y="T9"/>
                </a:cxn>
                <a:cxn ang="0">
                  <a:pos x="T10" y="T11"/>
                </a:cxn>
              </a:cxnLst>
              <a:rect l="0" t="0" r="r" b="b"/>
              <a:pathLst>
                <a:path w="247" h="232">
                  <a:moveTo>
                    <a:pt x="0" y="134"/>
                  </a:moveTo>
                  <a:lnTo>
                    <a:pt x="0" y="134"/>
                  </a:lnTo>
                  <a:lnTo>
                    <a:pt x="155" y="0"/>
                  </a:lnTo>
                  <a:cubicBezTo>
                    <a:pt x="189" y="38"/>
                    <a:pt x="219" y="79"/>
                    <a:pt x="247" y="123"/>
                  </a:cubicBezTo>
                  <a:lnTo>
                    <a:pt x="73" y="232"/>
                  </a:lnTo>
                  <a:cubicBezTo>
                    <a:pt x="51" y="198"/>
                    <a:pt x="27" y="165"/>
                    <a:pt x="0" y="13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37" name="Freeform 250">
              <a:extLst>
                <a:ext uri="{FF2B5EF4-FFF2-40B4-BE49-F238E27FC236}">
                  <a16:creationId xmlns:a16="http://schemas.microsoft.com/office/drawing/2014/main" id="{599D52EF-3194-951F-4782-464D71890E0B}"/>
                </a:ext>
              </a:extLst>
            </p:cNvPr>
            <p:cNvSpPr>
              <a:spLocks/>
            </p:cNvSpPr>
            <p:nvPr/>
          </p:nvSpPr>
          <p:spPr bwMode="auto">
            <a:xfrm>
              <a:off x="7343926" y="4147213"/>
              <a:ext cx="359473" cy="318183"/>
            </a:xfrm>
            <a:custGeom>
              <a:avLst/>
              <a:gdLst>
                <a:gd name="T0" fmla="*/ 0 w 246"/>
                <a:gd name="T1" fmla="*/ 109 h 218"/>
                <a:gd name="T2" fmla="*/ 0 w 246"/>
                <a:gd name="T3" fmla="*/ 109 h 218"/>
                <a:gd name="T4" fmla="*/ 174 w 246"/>
                <a:gd name="T5" fmla="*/ 0 h 218"/>
                <a:gd name="T6" fmla="*/ 246 w 246"/>
                <a:gd name="T7" fmla="*/ 137 h 218"/>
                <a:gd name="T8" fmla="*/ 57 w 246"/>
                <a:gd name="T9" fmla="*/ 218 h 218"/>
                <a:gd name="T10" fmla="*/ 0 w 246"/>
                <a:gd name="T11" fmla="*/ 109 h 218"/>
              </a:gdLst>
              <a:ahLst/>
              <a:cxnLst>
                <a:cxn ang="0">
                  <a:pos x="T0" y="T1"/>
                </a:cxn>
                <a:cxn ang="0">
                  <a:pos x="T2" y="T3"/>
                </a:cxn>
                <a:cxn ang="0">
                  <a:pos x="T4" y="T5"/>
                </a:cxn>
                <a:cxn ang="0">
                  <a:pos x="T6" y="T7"/>
                </a:cxn>
                <a:cxn ang="0">
                  <a:pos x="T8" y="T9"/>
                </a:cxn>
                <a:cxn ang="0">
                  <a:pos x="T10" y="T11"/>
                </a:cxn>
              </a:cxnLst>
              <a:rect l="0" t="0" r="r" b="b"/>
              <a:pathLst>
                <a:path w="246" h="218">
                  <a:moveTo>
                    <a:pt x="0" y="109"/>
                  </a:moveTo>
                  <a:lnTo>
                    <a:pt x="0" y="109"/>
                  </a:lnTo>
                  <a:lnTo>
                    <a:pt x="174" y="0"/>
                  </a:lnTo>
                  <a:cubicBezTo>
                    <a:pt x="201" y="44"/>
                    <a:pt x="226" y="89"/>
                    <a:pt x="246" y="137"/>
                  </a:cubicBezTo>
                  <a:lnTo>
                    <a:pt x="57" y="218"/>
                  </a:lnTo>
                  <a:cubicBezTo>
                    <a:pt x="41" y="180"/>
                    <a:pt x="22" y="144"/>
                    <a:pt x="0" y="10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38" name="Freeform 252">
              <a:extLst>
                <a:ext uri="{FF2B5EF4-FFF2-40B4-BE49-F238E27FC236}">
                  <a16:creationId xmlns:a16="http://schemas.microsoft.com/office/drawing/2014/main" id="{E267D237-2A17-16E0-E4EE-5E5242A05309}"/>
                </a:ext>
              </a:extLst>
            </p:cNvPr>
            <p:cNvSpPr>
              <a:spLocks/>
            </p:cNvSpPr>
            <p:nvPr/>
          </p:nvSpPr>
          <p:spPr bwMode="auto">
            <a:xfrm>
              <a:off x="7113182" y="3812029"/>
              <a:ext cx="349758" cy="352188"/>
            </a:xfrm>
            <a:custGeom>
              <a:avLst/>
              <a:gdLst>
                <a:gd name="T0" fmla="*/ 0 w 240"/>
                <a:gd name="T1" fmla="*/ 156 h 240"/>
                <a:gd name="T2" fmla="*/ 0 w 240"/>
                <a:gd name="T3" fmla="*/ 156 h 240"/>
                <a:gd name="T4" fmla="*/ 133 w 240"/>
                <a:gd name="T5" fmla="*/ 0 h 240"/>
                <a:gd name="T6" fmla="*/ 240 w 240"/>
                <a:gd name="T7" fmla="*/ 106 h 240"/>
                <a:gd name="T8" fmla="*/ 85 w 240"/>
                <a:gd name="T9" fmla="*/ 240 h 240"/>
                <a:gd name="T10" fmla="*/ 0 w 240"/>
                <a:gd name="T11" fmla="*/ 156 h 240"/>
              </a:gdLst>
              <a:ahLst/>
              <a:cxnLst>
                <a:cxn ang="0">
                  <a:pos x="T0" y="T1"/>
                </a:cxn>
                <a:cxn ang="0">
                  <a:pos x="T2" y="T3"/>
                </a:cxn>
                <a:cxn ang="0">
                  <a:pos x="T4" y="T5"/>
                </a:cxn>
                <a:cxn ang="0">
                  <a:pos x="T6" y="T7"/>
                </a:cxn>
                <a:cxn ang="0">
                  <a:pos x="T8" y="T9"/>
                </a:cxn>
                <a:cxn ang="0">
                  <a:pos x="T10" y="T11"/>
                </a:cxn>
              </a:cxnLst>
              <a:rect l="0" t="0" r="r" b="b"/>
              <a:pathLst>
                <a:path w="240" h="240">
                  <a:moveTo>
                    <a:pt x="0" y="156"/>
                  </a:moveTo>
                  <a:lnTo>
                    <a:pt x="0" y="156"/>
                  </a:lnTo>
                  <a:lnTo>
                    <a:pt x="133" y="0"/>
                  </a:lnTo>
                  <a:cubicBezTo>
                    <a:pt x="171" y="32"/>
                    <a:pt x="207" y="68"/>
                    <a:pt x="240" y="106"/>
                  </a:cubicBezTo>
                  <a:lnTo>
                    <a:pt x="85" y="240"/>
                  </a:lnTo>
                  <a:cubicBezTo>
                    <a:pt x="59" y="210"/>
                    <a:pt x="31" y="182"/>
                    <a:pt x="0" y="15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39" name="Freeform 254">
              <a:extLst>
                <a:ext uri="{FF2B5EF4-FFF2-40B4-BE49-F238E27FC236}">
                  <a16:creationId xmlns:a16="http://schemas.microsoft.com/office/drawing/2014/main" id="{B2F2D4DB-8E8D-EFC5-432F-4967E938B3EB}"/>
                </a:ext>
              </a:extLst>
            </p:cNvPr>
            <p:cNvSpPr>
              <a:spLocks/>
            </p:cNvSpPr>
            <p:nvPr/>
          </p:nvSpPr>
          <p:spPr bwMode="auto">
            <a:xfrm>
              <a:off x="7999722" y="4487256"/>
              <a:ext cx="330327" cy="257461"/>
            </a:xfrm>
            <a:custGeom>
              <a:avLst/>
              <a:gdLst>
                <a:gd name="T0" fmla="*/ 201 w 226"/>
                <a:gd name="T1" fmla="*/ 0 h 176"/>
                <a:gd name="T2" fmla="*/ 201 w 226"/>
                <a:gd name="T3" fmla="*/ 0 h 176"/>
                <a:gd name="T4" fmla="*/ 226 w 226"/>
                <a:gd name="T5" fmla="*/ 155 h 176"/>
                <a:gd name="T6" fmla="*/ 22 w 226"/>
                <a:gd name="T7" fmla="*/ 176 h 176"/>
                <a:gd name="T8" fmla="*/ 0 w 226"/>
                <a:gd name="T9" fmla="*/ 45 h 176"/>
                <a:gd name="T10" fmla="*/ 201 w 226"/>
                <a:gd name="T11" fmla="*/ 0 h 176"/>
              </a:gdLst>
              <a:ahLst/>
              <a:cxnLst>
                <a:cxn ang="0">
                  <a:pos x="T0" y="T1"/>
                </a:cxn>
                <a:cxn ang="0">
                  <a:pos x="T2" y="T3"/>
                </a:cxn>
                <a:cxn ang="0">
                  <a:pos x="T4" y="T5"/>
                </a:cxn>
                <a:cxn ang="0">
                  <a:pos x="T6" y="T7"/>
                </a:cxn>
                <a:cxn ang="0">
                  <a:pos x="T8" y="T9"/>
                </a:cxn>
                <a:cxn ang="0">
                  <a:pos x="T10" y="T11"/>
                </a:cxn>
              </a:cxnLst>
              <a:rect l="0" t="0" r="r" b="b"/>
              <a:pathLst>
                <a:path w="226" h="176">
                  <a:moveTo>
                    <a:pt x="201" y="0"/>
                  </a:moveTo>
                  <a:lnTo>
                    <a:pt x="201" y="0"/>
                  </a:lnTo>
                  <a:cubicBezTo>
                    <a:pt x="212" y="51"/>
                    <a:pt x="221" y="102"/>
                    <a:pt x="226" y="155"/>
                  </a:cubicBezTo>
                  <a:lnTo>
                    <a:pt x="22" y="176"/>
                  </a:lnTo>
                  <a:cubicBezTo>
                    <a:pt x="17" y="132"/>
                    <a:pt x="9" y="88"/>
                    <a:pt x="0" y="45"/>
                  </a:cubicBezTo>
                  <a:lnTo>
                    <a:pt x="201"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40" name="Freeform 256">
              <a:extLst>
                <a:ext uri="{FF2B5EF4-FFF2-40B4-BE49-F238E27FC236}">
                  <a16:creationId xmlns:a16="http://schemas.microsoft.com/office/drawing/2014/main" id="{48743628-3E46-EE6E-A8A7-0D585C20E009}"/>
                </a:ext>
              </a:extLst>
            </p:cNvPr>
            <p:cNvSpPr>
              <a:spLocks/>
            </p:cNvSpPr>
            <p:nvPr/>
          </p:nvSpPr>
          <p:spPr bwMode="auto">
            <a:xfrm>
              <a:off x="7448367" y="3413693"/>
              <a:ext cx="383762" cy="386192"/>
            </a:xfrm>
            <a:custGeom>
              <a:avLst/>
              <a:gdLst>
                <a:gd name="T0" fmla="*/ 0 w 263"/>
                <a:gd name="T1" fmla="*/ 157 h 264"/>
                <a:gd name="T2" fmla="*/ 0 w 263"/>
                <a:gd name="T3" fmla="*/ 157 h 264"/>
                <a:gd name="T4" fmla="*/ 133 w 263"/>
                <a:gd name="T5" fmla="*/ 0 h 264"/>
                <a:gd name="T6" fmla="*/ 263 w 263"/>
                <a:gd name="T7" fmla="*/ 126 h 264"/>
                <a:gd name="T8" fmla="*/ 110 w 263"/>
                <a:gd name="T9" fmla="*/ 264 h 264"/>
                <a:gd name="T10" fmla="*/ 0 w 263"/>
                <a:gd name="T11" fmla="*/ 157 h 264"/>
              </a:gdLst>
              <a:ahLst/>
              <a:cxnLst>
                <a:cxn ang="0">
                  <a:pos x="T0" y="T1"/>
                </a:cxn>
                <a:cxn ang="0">
                  <a:pos x="T2" y="T3"/>
                </a:cxn>
                <a:cxn ang="0">
                  <a:pos x="T4" y="T5"/>
                </a:cxn>
                <a:cxn ang="0">
                  <a:pos x="T6" y="T7"/>
                </a:cxn>
                <a:cxn ang="0">
                  <a:pos x="T8" y="T9"/>
                </a:cxn>
                <a:cxn ang="0">
                  <a:pos x="T10" y="T11"/>
                </a:cxn>
              </a:cxnLst>
              <a:rect l="0" t="0" r="r" b="b"/>
              <a:pathLst>
                <a:path w="263" h="264">
                  <a:moveTo>
                    <a:pt x="0" y="157"/>
                  </a:moveTo>
                  <a:lnTo>
                    <a:pt x="0" y="157"/>
                  </a:lnTo>
                  <a:lnTo>
                    <a:pt x="133" y="0"/>
                  </a:lnTo>
                  <a:cubicBezTo>
                    <a:pt x="179" y="39"/>
                    <a:pt x="222" y="81"/>
                    <a:pt x="263" y="126"/>
                  </a:cubicBezTo>
                  <a:lnTo>
                    <a:pt x="110" y="264"/>
                  </a:lnTo>
                  <a:cubicBezTo>
                    <a:pt x="76" y="226"/>
                    <a:pt x="39" y="190"/>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41" name="Freeform 258">
              <a:extLst>
                <a:ext uri="{FF2B5EF4-FFF2-40B4-BE49-F238E27FC236}">
                  <a16:creationId xmlns:a16="http://schemas.microsoft.com/office/drawing/2014/main" id="{3E342B9A-1021-C7A5-2AF2-AADE26589FAE}"/>
                </a:ext>
              </a:extLst>
            </p:cNvPr>
            <p:cNvSpPr>
              <a:spLocks/>
            </p:cNvSpPr>
            <p:nvPr/>
          </p:nvSpPr>
          <p:spPr bwMode="auto">
            <a:xfrm>
              <a:off x="7608673" y="3595858"/>
              <a:ext cx="378904" cy="369189"/>
            </a:xfrm>
            <a:custGeom>
              <a:avLst/>
              <a:gdLst>
                <a:gd name="T0" fmla="*/ 0 w 259"/>
                <a:gd name="T1" fmla="*/ 138 h 251"/>
                <a:gd name="T2" fmla="*/ 0 w 259"/>
                <a:gd name="T3" fmla="*/ 138 h 251"/>
                <a:gd name="T4" fmla="*/ 153 w 259"/>
                <a:gd name="T5" fmla="*/ 0 h 251"/>
                <a:gd name="T6" fmla="*/ 259 w 259"/>
                <a:gd name="T7" fmla="*/ 133 h 251"/>
                <a:gd name="T8" fmla="*/ 90 w 259"/>
                <a:gd name="T9" fmla="*/ 251 h 251"/>
                <a:gd name="T10" fmla="*/ 0 w 259"/>
                <a:gd name="T11" fmla="*/ 138 h 251"/>
              </a:gdLst>
              <a:ahLst/>
              <a:cxnLst>
                <a:cxn ang="0">
                  <a:pos x="T0" y="T1"/>
                </a:cxn>
                <a:cxn ang="0">
                  <a:pos x="T2" y="T3"/>
                </a:cxn>
                <a:cxn ang="0">
                  <a:pos x="T4" y="T5"/>
                </a:cxn>
                <a:cxn ang="0">
                  <a:pos x="T6" y="T7"/>
                </a:cxn>
                <a:cxn ang="0">
                  <a:pos x="T8" y="T9"/>
                </a:cxn>
                <a:cxn ang="0">
                  <a:pos x="T10" y="T11"/>
                </a:cxn>
              </a:cxnLst>
              <a:rect l="0" t="0" r="r" b="b"/>
              <a:pathLst>
                <a:path w="259" h="251">
                  <a:moveTo>
                    <a:pt x="0" y="138"/>
                  </a:moveTo>
                  <a:lnTo>
                    <a:pt x="0" y="138"/>
                  </a:lnTo>
                  <a:lnTo>
                    <a:pt x="153" y="0"/>
                  </a:lnTo>
                  <a:cubicBezTo>
                    <a:pt x="191" y="42"/>
                    <a:pt x="226" y="87"/>
                    <a:pt x="259" y="133"/>
                  </a:cubicBezTo>
                  <a:lnTo>
                    <a:pt x="90" y="251"/>
                  </a:lnTo>
                  <a:cubicBezTo>
                    <a:pt x="62" y="211"/>
                    <a:pt x="32" y="174"/>
                    <a:pt x="0" y="13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42" name="Freeform 260">
              <a:extLst>
                <a:ext uri="{FF2B5EF4-FFF2-40B4-BE49-F238E27FC236}">
                  <a16:creationId xmlns:a16="http://schemas.microsoft.com/office/drawing/2014/main" id="{30D08631-AC1F-E8F1-C61E-958EF0A11502}"/>
                </a:ext>
              </a:extLst>
            </p:cNvPr>
            <p:cNvSpPr>
              <a:spLocks/>
            </p:cNvSpPr>
            <p:nvPr/>
          </p:nvSpPr>
          <p:spPr bwMode="auto">
            <a:xfrm>
              <a:off x="7853990" y="4013624"/>
              <a:ext cx="369189" cy="337614"/>
            </a:xfrm>
            <a:custGeom>
              <a:avLst/>
              <a:gdLst>
                <a:gd name="T0" fmla="*/ 0 w 254"/>
                <a:gd name="T1" fmla="*/ 95 h 231"/>
                <a:gd name="T2" fmla="*/ 0 w 254"/>
                <a:gd name="T3" fmla="*/ 95 h 231"/>
                <a:gd name="T4" fmla="*/ 183 w 254"/>
                <a:gd name="T5" fmla="*/ 0 h 231"/>
                <a:gd name="T6" fmla="*/ 254 w 254"/>
                <a:gd name="T7" fmla="*/ 161 h 231"/>
                <a:gd name="T8" fmla="*/ 61 w 254"/>
                <a:gd name="T9" fmla="*/ 231 h 231"/>
                <a:gd name="T10" fmla="*/ 0 w 254"/>
                <a:gd name="T11" fmla="*/ 95 h 231"/>
              </a:gdLst>
              <a:ahLst/>
              <a:cxnLst>
                <a:cxn ang="0">
                  <a:pos x="T0" y="T1"/>
                </a:cxn>
                <a:cxn ang="0">
                  <a:pos x="T2" y="T3"/>
                </a:cxn>
                <a:cxn ang="0">
                  <a:pos x="T4" y="T5"/>
                </a:cxn>
                <a:cxn ang="0">
                  <a:pos x="T6" y="T7"/>
                </a:cxn>
                <a:cxn ang="0">
                  <a:pos x="T8" y="T9"/>
                </a:cxn>
                <a:cxn ang="0">
                  <a:pos x="T10" y="T11"/>
                </a:cxn>
              </a:cxnLst>
              <a:rect l="0" t="0" r="r" b="b"/>
              <a:pathLst>
                <a:path w="254" h="231">
                  <a:moveTo>
                    <a:pt x="0" y="95"/>
                  </a:moveTo>
                  <a:lnTo>
                    <a:pt x="0" y="95"/>
                  </a:lnTo>
                  <a:lnTo>
                    <a:pt x="183" y="0"/>
                  </a:lnTo>
                  <a:cubicBezTo>
                    <a:pt x="210" y="52"/>
                    <a:pt x="234" y="105"/>
                    <a:pt x="254" y="161"/>
                  </a:cubicBezTo>
                  <a:lnTo>
                    <a:pt x="61" y="231"/>
                  </a:lnTo>
                  <a:cubicBezTo>
                    <a:pt x="43" y="184"/>
                    <a:pt x="23" y="138"/>
                    <a:pt x="0"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43" name="Freeform 262">
              <a:extLst>
                <a:ext uri="{FF2B5EF4-FFF2-40B4-BE49-F238E27FC236}">
                  <a16:creationId xmlns:a16="http://schemas.microsoft.com/office/drawing/2014/main" id="{46D1F4E0-CD44-C06A-DB0D-17AD3B9B2142}"/>
                </a:ext>
              </a:extLst>
            </p:cNvPr>
            <p:cNvSpPr>
              <a:spLocks/>
            </p:cNvSpPr>
            <p:nvPr/>
          </p:nvSpPr>
          <p:spPr bwMode="auto">
            <a:xfrm>
              <a:off x="7739832" y="3792598"/>
              <a:ext cx="378904" cy="359474"/>
            </a:xfrm>
            <a:custGeom>
              <a:avLst/>
              <a:gdLst>
                <a:gd name="T0" fmla="*/ 0 w 260"/>
                <a:gd name="T1" fmla="*/ 118 h 246"/>
                <a:gd name="T2" fmla="*/ 0 w 260"/>
                <a:gd name="T3" fmla="*/ 118 h 246"/>
                <a:gd name="T4" fmla="*/ 169 w 260"/>
                <a:gd name="T5" fmla="*/ 0 h 246"/>
                <a:gd name="T6" fmla="*/ 260 w 260"/>
                <a:gd name="T7" fmla="*/ 151 h 246"/>
                <a:gd name="T8" fmla="*/ 77 w 260"/>
                <a:gd name="T9" fmla="*/ 246 h 246"/>
                <a:gd name="T10" fmla="*/ 0 w 260"/>
                <a:gd name="T11" fmla="*/ 118 h 246"/>
              </a:gdLst>
              <a:ahLst/>
              <a:cxnLst>
                <a:cxn ang="0">
                  <a:pos x="T0" y="T1"/>
                </a:cxn>
                <a:cxn ang="0">
                  <a:pos x="T2" y="T3"/>
                </a:cxn>
                <a:cxn ang="0">
                  <a:pos x="T4" y="T5"/>
                </a:cxn>
                <a:cxn ang="0">
                  <a:pos x="T6" y="T7"/>
                </a:cxn>
                <a:cxn ang="0">
                  <a:pos x="T8" y="T9"/>
                </a:cxn>
                <a:cxn ang="0">
                  <a:pos x="T10" y="T11"/>
                </a:cxn>
              </a:cxnLst>
              <a:rect l="0" t="0" r="r" b="b"/>
              <a:pathLst>
                <a:path w="260" h="246">
                  <a:moveTo>
                    <a:pt x="0" y="118"/>
                  </a:moveTo>
                  <a:lnTo>
                    <a:pt x="0" y="118"/>
                  </a:lnTo>
                  <a:lnTo>
                    <a:pt x="169" y="0"/>
                  </a:lnTo>
                  <a:cubicBezTo>
                    <a:pt x="202" y="48"/>
                    <a:pt x="233" y="99"/>
                    <a:pt x="260" y="151"/>
                  </a:cubicBezTo>
                  <a:lnTo>
                    <a:pt x="77" y="246"/>
                  </a:lnTo>
                  <a:cubicBezTo>
                    <a:pt x="54" y="201"/>
                    <a:pt x="28" y="159"/>
                    <a:pt x="0" y="1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44" name="Freeform 264">
              <a:extLst>
                <a:ext uri="{FF2B5EF4-FFF2-40B4-BE49-F238E27FC236}">
                  <a16:creationId xmlns:a16="http://schemas.microsoft.com/office/drawing/2014/main" id="{94A269F5-046A-33BE-19F1-C66014E3B36B}"/>
                </a:ext>
              </a:extLst>
            </p:cNvPr>
            <p:cNvSpPr>
              <a:spLocks/>
            </p:cNvSpPr>
            <p:nvPr/>
          </p:nvSpPr>
          <p:spPr bwMode="auto">
            <a:xfrm>
              <a:off x="7941429" y="4249226"/>
              <a:ext cx="352188" cy="303610"/>
            </a:xfrm>
            <a:custGeom>
              <a:avLst/>
              <a:gdLst>
                <a:gd name="T0" fmla="*/ 0 w 241"/>
                <a:gd name="T1" fmla="*/ 70 h 208"/>
                <a:gd name="T2" fmla="*/ 0 w 241"/>
                <a:gd name="T3" fmla="*/ 70 h 208"/>
                <a:gd name="T4" fmla="*/ 193 w 241"/>
                <a:gd name="T5" fmla="*/ 0 h 208"/>
                <a:gd name="T6" fmla="*/ 241 w 241"/>
                <a:gd name="T7" fmla="*/ 163 h 208"/>
                <a:gd name="T8" fmla="*/ 40 w 241"/>
                <a:gd name="T9" fmla="*/ 208 h 208"/>
                <a:gd name="T10" fmla="*/ 0 w 241"/>
                <a:gd name="T11" fmla="*/ 70 h 208"/>
              </a:gdLst>
              <a:ahLst/>
              <a:cxnLst>
                <a:cxn ang="0">
                  <a:pos x="T0" y="T1"/>
                </a:cxn>
                <a:cxn ang="0">
                  <a:pos x="T2" y="T3"/>
                </a:cxn>
                <a:cxn ang="0">
                  <a:pos x="T4" y="T5"/>
                </a:cxn>
                <a:cxn ang="0">
                  <a:pos x="T6" y="T7"/>
                </a:cxn>
                <a:cxn ang="0">
                  <a:pos x="T8" y="T9"/>
                </a:cxn>
                <a:cxn ang="0">
                  <a:pos x="T10" y="T11"/>
                </a:cxn>
              </a:cxnLst>
              <a:rect l="0" t="0" r="r" b="b"/>
              <a:pathLst>
                <a:path w="241" h="208">
                  <a:moveTo>
                    <a:pt x="0" y="70"/>
                  </a:moveTo>
                  <a:lnTo>
                    <a:pt x="0" y="70"/>
                  </a:lnTo>
                  <a:lnTo>
                    <a:pt x="193" y="0"/>
                  </a:lnTo>
                  <a:cubicBezTo>
                    <a:pt x="212" y="53"/>
                    <a:pt x="228" y="107"/>
                    <a:pt x="241" y="163"/>
                  </a:cubicBezTo>
                  <a:lnTo>
                    <a:pt x="40" y="208"/>
                  </a:lnTo>
                  <a:cubicBezTo>
                    <a:pt x="29" y="161"/>
                    <a:pt x="16" y="115"/>
                    <a:pt x="0" y="7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45" name="Freeform 266">
              <a:extLst>
                <a:ext uri="{FF2B5EF4-FFF2-40B4-BE49-F238E27FC236}">
                  <a16:creationId xmlns:a16="http://schemas.microsoft.com/office/drawing/2014/main" id="{791B1DA5-C583-1369-4B08-0581B6E05A10}"/>
                </a:ext>
              </a:extLst>
            </p:cNvPr>
            <p:cNvSpPr>
              <a:spLocks/>
            </p:cNvSpPr>
            <p:nvPr/>
          </p:nvSpPr>
          <p:spPr bwMode="auto">
            <a:xfrm>
              <a:off x="8310618" y="3761021"/>
              <a:ext cx="369189" cy="337614"/>
            </a:xfrm>
            <a:custGeom>
              <a:avLst/>
              <a:gdLst>
                <a:gd name="T0" fmla="*/ 0 w 253"/>
                <a:gd name="T1" fmla="*/ 96 h 231"/>
                <a:gd name="T2" fmla="*/ 0 w 253"/>
                <a:gd name="T3" fmla="*/ 96 h 231"/>
                <a:gd name="T4" fmla="*/ 182 w 253"/>
                <a:gd name="T5" fmla="*/ 0 h 231"/>
                <a:gd name="T6" fmla="*/ 253 w 253"/>
                <a:gd name="T7" fmla="*/ 154 h 231"/>
                <a:gd name="T8" fmla="*/ 62 w 253"/>
                <a:gd name="T9" fmla="*/ 231 h 231"/>
                <a:gd name="T10" fmla="*/ 0 w 253"/>
                <a:gd name="T11" fmla="*/ 96 h 231"/>
              </a:gdLst>
              <a:ahLst/>
              <a:cxnLst>
                <a:cxn ang="0">
                  <a:pos x="T0" y="T1"/>
                </a:cxn>
                <a:cxn ang="0">
                  <a:pos x="T2" y="T3"/>
                </a:cxn>
                <a:cxn ang="0">
                  <a:pos x="T4" y="T5"/>
                </a:cxn>
                <a:cxn ang="0">
                  <a:pos x="T6" y="T7"/>
                </a:cxn>
                <a:cxn ang="0">
                  <a:pos x="T8" y="T9"/>
                </a:cxn>
                <a:cxn ang="0">
                  <a:pos x="T10" y="T11"/>
                </a:cxn>
              </a:cxnLst>
              <a:rect l="0" t="0" r="r" b="b"/>
              <a:pathLst>
                <a:path w="253" h="231">
                  <a:moveTo>
                    <a:pt x="0" y="96"/>
                  </a:moveTo>
                  <a:lnTo>
                    <a:pt x="0" y="96"/>
                  </a:lnTo>
                  <a:lnTo>
                    <a:pt x="182" y="0"/>
                  </a:lnTo>
                  <a:cubicBezTo>
                    <a:pt x="208" y="50"/>
                    <a:pt x="232" y="101"/>
                    <a:pt x="253" y="154"/>
                  </a:cubicBezTo>
                  <a:lnTo>
                    <a:pt x="62" y="231"/>
                  </a:lnTo>
                  <a:cubicBezTo>
                    <a:pt x="44" y="185"/>
                    <a:pt x="23" y="139"/>
                    <a:pt x="0" y="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46" name="Freeform 268">
              <a:extLst>
                <a:ext uri="{FF2B5EF4-FFF2-40B4-BE49-F238E27FC236}">
                  <a16:creationId xmlns:a16="http://schemas.microsoft.com/office/drawing/2014/main" id="{65679E47-AB4B-5159-85FB-1588383AC394}"/>
                </a:ext>
              </a:extLst>
            </p:cNvPr>
            <p:cNvSpPr>
              <a:spLocks/>
            </p:cNvSpPr>
            <p:nvPr/>
          </p:nvSpPr>
          <p:spPr bwMode="auto">
            <a:xfrm>
              <a:off x="8201318" y="3549710"/>
              <a:ext cx="374047" cy="352188"/>
            </a:xfrm>
            <a:custGeom>
              <a:avLst/>
              <a:gdLst>
                <a:gd name="T0" fmla="*/ 0 w 258"/>
                <a:gd name="T1" fmla="*/ 113 h 241"/>
                <a:gd name="T2" fmla="*/ 0 w 258"/>
                <a:gd name="T3" fmla="*/ 113 h 241"/>
                <a:gd name="T4" fmla="*/ 172 w 258"/>
                <a:gd name="T5" fmla="*/ 0 h 241"/>
                <a:gd name="T6" fmla="*/ 258 w 258"/>
                <a:gd name="T7" fmla="*/ 145 h 241"/>
                <a:gd name="T8" fmla="*/ 76 w 258"/>
                <a:gd name="T9" fmla="*/ 241 h 241"/>
                <a:gd name="T10" fmla="*/ 0 w 258"/>
                <a:gd name="T11" fmla="*/ 113 h 241"/>
              </a:gdLst>
              <a:ahLst/>
              <a:cxnLst>
                <a:cxn ang="0">
                  <a:pos x="T0" y="T1"/>
                </a:cxn>
                <a:cxn ang="0">
                  <a:pos x="T2" y="T3"/>
                </a:cxn>
                <a:cxn ang="0">
                  <a:pos x="T4" y="T5"/>
                </a:cxn>
                <a:cxn ang="0">
                  <a:pos x="T6" y="T7"/>
                </a:cxn>
                <a:cxn ang="0">
                  <a:pos x="T8" y="T9"/>
                </a:cxn>
                <a:cxn ang="0">
                  <a:pos x="T10" y="T11"/>
                </a:cxn>
              </a:cxnLst>
              <a:rect l="0" t="0" r="r" b="b"/>
              <a:pathLst>
                <a:path w="258" h="241">
                  <a:moveTo>
                    <a:pt x="0" y="113"/>
                  </a:moveTo>
                  <a:lnTo>
                    <a:pt x="0" y="113"/>
                  </a:lnTo>
                  <a:lnTo>
                    <a:pt x="172" y="0"/>
                  </a:lnTo>
                  <a:cubicBezTo>
                    <a:pt x="203" y="47"/>
                    <a:pt x="231" y="95"/>
                    <a:pt x="258" y="145"/>
                  </a:cubicBezTo>
                  <a:lnTo>
                    <a:pt x="76" y="241"/>
                  </a:lnTo>
                  <a:cubicBezTo>
                    <a:pt x="52" y="197"/>
                    <a:pt x="27" y="154"/>
                    <a:pt x="0" y="11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47" name="Freeform 270">
              <a:extLst>
                <a:ext uri="{FF2B5EF4-FFF2-40B4-BE49-F238E27FC236}">
                  <a16:creationId xmlns:a16="http://schemas.microsoft.com/office/drawing/2014/main" id="{C93BE765-A1CC-65E2-9E8B-A2C56B921B99}"/>
                </a:ext>
              </a:extLst>
            </p:cNvPr>
            <p:cNvSpPr>
              <a:spLocks/>
            </p:cNvSpPr>
            <p:nvPr/>
          </p:nvSpPr>
          <p:spPr bwMode="auto">
            <a:xfrm>
              <a:off x="8400486" y="3986908"/>
              <a:ext cx="359473" cy="313326"/>
            </a:xfrm>
            <a:custGeom>
              <a:avLst/>
              <a:gdLst>
                <a:gd name="T0" fmla="*/ 0 w 246"/>
                <a:gd name="T1" fmla="*/ 77 h 215"/>
                <a:gd name="T2" fmla="*/ 0 w 246"/>
                <a:gd name="T3" fmla="*/ 77 h 215"/>
                <a:gd name="T4" fmla="*/ 191 w 246"/>
                <a:gd name="T5" fmla="*/ 0 h 215"/>
                <a:gd name="T6" fmla="*/ 246 w 246"/>
                <a:gd name="T7" fmla="*/ 157 h 215"/>
                <a:gd name="T8" fmla="*/ 49 w 246"/>
                <a:gd name="T9" fmla="*/ 215 h 215"/>
                <a:gd name="T10" fmla="*/ 0 w 246"/>
                <a:gd name="T11" fmla="*/ 77 h 215"/>
              </a:gdLst>
              <a:ahLst/>
              <a:cxnLst>
                <a:cxn ang="0">
                  <a:pos x="T0" y="T1"/>
                </a:cxn>
                <a:cxn ang="0">
                  <a:pos x="T2" y="T3"/>
                </a:cxn>
                <a:cxn ang="0">
                  <a:pos x="T4" y="T5"/>
                </a:cxn>
                <a:cxn ang="0">
                  <a:pos x="T6" y="T7"/>
                </a:cxn>
                <a:cxn ang="0">
                  <a:pos x="T8" y="T9"/>
                </a:cxn>
                <a:cxn ang="0">
                  <a:pos x="T10" y="T11"/>
                </a:cxn>
              </a:cxnLst>
              <a:rect l="0" t="0" r="r" b="b"/>
              <a:pathLst>
                <a:path w="246" h="215">
                  <a:moveTo>
                    <a:pt x="0" y="77"/>
                  </a:moveTo>
                  <a:lnTo>
                    <a:pt x="0" y="77"/>
                  </a:lnTo>
                  <a:lnTo>
                    <a:pt x="191" y="0"/>
                  </a:lnTo>
                  <a:cubicBezTo>
                    <a:pt x="212" y="51"/>
                    <a:pt x="230" y="104"/>
                    <a:pt x="246" y="157"/>
                  </a:cubicBezTo>
                  <a:lnTo>
                    <a:pt x="49" y="215"/>
                  </a:lnTo>
                  <a:cubicBezTo>
                    <a:pt x="35" y="168"/>
                    <a:pt x="19" y="122"/>
                    <a:pt x="0" y="7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48" name="Freeform 272">
              <a:extLst>
                <a:ext uri="{FF2B5EF4-FFF2-40B4-BE49-F238E27FC236}">
                  <a16:creationId xmlns:a16="http://schemas.microsoft.com/office/drawing/2014/main" id="{20DCB918-8357-64E0-A2F4-3EBD679531C5}"/>
                </a:ext>
              </a:extLst>
            </p:cNvPr>
            <p:cNvSpPr>
              <a:spLocks/>
            </p:cNvSpPr>
            <p:nvPr/>
          </p:nvSpPr>
          <p:spPr bwMode="auto">
            <a:xfrm>
              <a:off x="8473352" y="4215222"/>
              <a:ext cx="342472" cy="286607"/>
            </a:xfrm>
            <a:custGeom>
              <a:avLst/>
              <a:gdLst>
                <a:gd name="T0" fmla="*/ 0 w 235"/>
                <a:gd name="T1" fmla="*/ 58 h 196"/>
                <a:gd name="T2" fmla="*/ 0 w 235"/>
                <a:gd name="T3" fmla="*/ 58 h 196"/>
                <a:gd name="T4" fmla="*/ 197 w 235"/>
                <a:gd name="T5" fmla="*/ 0 h 196"/>
                <a:gd name="T6" fmla="*/ 235 w 235"/>
                <a:gd name="T7" fmla="*/ 157 h 196"/>
                <a:gd name="T8" fmla="*/ 33 w 235"/>
                <a:gd name="T9" fmla="*/ 196 h 196"/>
                <a:gd name="T10" fmla="*/ 0 w 235"/>
                <a:gd name="T11" fmla="*/ 58 h 196"/>
              </a:gdLst>
              <a:ahLst/>
              <a:cxnLst>
                <a:cxn ang="0">
                  <a:pos x="T0" y="T1"/>
                </a:cxn>
                <a:cxn ang="0">
                  <a:pos x="T2" y="T3"/>
                </a:cxn>
                <a:cxn ang="0">
                  <a:pos x="T4" y="T5"/>
                </a:cxn>
                <a:cxn ang="0">
                  <a:pos x="T6" y="T7"/>
                </a:cxn>
                <a:cxn ang="0">
                  <a:pos x="T8" y="T9"/>
                </a:cxn>
                <a:cxn ang="0">
                  <a:pos x="T10" y="T11"/>
                </a:cxn>
              </a:cxnLst>
              <a:rect l="0" t="0" r="r" b="b"/>
              <a:pathLst>
                <a:path w="235" h="196">
                  <a:moveTo>
                    <a:pt x="0" y="58"/>
                  </a:moveTo>
                  <a:lnTo>
                    <a:pt x="0" y="58"/>
                  </a:lnTo>
                  <a:lnTo>
                    <a:pt x="197" y="0"/>
                  </a:lnTo>
                  <a:cubicBezTo>
                    <a:pt x="212" y="52"/>
                    <a:pt x="225" y="104"/>
                    <a:pt x="235" y="157"/>
                  </a:cubicBezTo>
                  <a:lnTo>
                    <a:pt x="33" y="196"/>
                  </a:lnTo>
                  <a:cubicBezTo>
                    <a:pt x="24" y="149"/>
                    <a:pt x="13" y="103"/>
                    <a:pt x="0" y="5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49" name="Freeform 274">
              <a:extLst>
                <a:ext uri="{FF2B5EF4-FFF2-40B4-BE49-F238E27FC236}">
                  <a16:creationId xmlns:a16="http://schemas.microsoft.com/office/drawing/2014/main" id="{53469F12-B40D-D67F-AAC2-AA7C44F08729}"/>
                </a:ext>
              </a:extLst>
            </p:cNvPr>
            <p:cNvSpPr>
              <a:spLocks/>
            </p:cNvSpPr>
            <p:nvPr/>
          </p:nvSpPr>
          <p:spPr bwMode="auto">
            <a:xfrm>
              <a:off x="8521930" y="4445964"/>
              <a:ext cx="325469" cy="242888"/>
            </a:xfrm>
            <a:custGeom>
              <a:avLst/>
              <a:gdLst>
                <a:gd name="T0" fmla="*/ 202 w 224"/>
                <a:gd name="T1" fmla="*/ 0 h 167"/>
                <a:gd name="T2" fmla="*/ 202 w 224"/>
                <a:gd name="T3" fmla="*/ 0 h 167"/>
                <a:gd name="T4" fmla="*/ 224 w 224"/>
                <a:gd name="T5" fmla="*/ 145 h 167"/>
                <a:gd name="T6" fmla="*/ 19 w 224"/>
                <a:gd name="T7" fmla="*/ 167 h 167"/>
                <a:gd name="T8" fmla="*/ 0 w 224"/>
                <a:gd name="T9" fmla="*/ 39 h 167"/>
                <a:gd name="T10" fmla="*/ 202 w 224"/>
                <a:gd name="T11" fmla="*/ 0 h 167"/>
              </a:gdLst>
              <a:ahLst/>
              <a:cxnLst>
                <a:cxn ang="0">
                  <a:pos x="T0" y="T1"/>
                </a:cxn>
                <a:cxn ang="0">
                  <a:pos x="T2" y="T3"/>
                </a:cxn>
                <a:cxn ang="0">
                  <a:pos x="T4" y="T5"/>
                </a:cxn>
                <a:cxn ang="0">
                  <a:pos x="T6" y="T7"/>
                </a:cxn>
                <a:cxn ang="0">
                  <a:pos x="T8" y="T9"/>
                </a:cxn>
                <a:cxn ang="0">
                  <a:pos x="T10" y="T11"/>
                </a:cxn>
              </a:cxnLst>
              <a:rect l="0" t="0" r="r" b="b"/>
              <a:pathLst>
                <a:path w="224" h="167">
                  <a:moveTo>
                    <a:pt x="202" y="0"/>
                  </a:moveTo>
                  <a:lnTo>
                    <a:pt x="202" y="0"/>
                  </a:lnTo>
                  <a:cubicBezTo>
                    <a:pt x="211" y="48"/>
                    <a:pt x="219" y="96"/>
                    <a:pt x="224" y="145"/>
                  </a:cubicBezTo>
                  <a:lnTo>
                    <a:pt x="19" y="167"/>
                  </a:lnTo>
                  <a:cubicBezTo>
                    <a:pt x="15" y="124"/>
                    <a:pt x="8" y="81"/>
                    <a:pt x="0" y="39"/>
                  </a:cubicBezTo>
                  <a:lnTo>
                    <a:pt x="202"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50" name="Freeform 276">
              <a:extLst>
                <a:ext uri="{FF2B5EF4-FFF2-40B4-BE49-F238E27FC236}">
                  <a16:creationId xmlns:a16="http://schemas.microsoft.com/office/drawing/2014/main" id="{C9E3DD7C-BA4E-2FF5-C1A7-66CA3C0656F4}"/>
                </a:ext>
              </a:extLst>
            </p:cNvPr>
            <p:cNvSpPr>
              <a:spLocks/>
            </p:cNvSpPr>
            <p:nvPr/>
          </p:nvSpPr>
          <p:spPr bwMode="auto">
            <a:xfrm>
              <a:off x="7941429" y="3180521"/>
              <a:ext cx="369189" cy="361903"/>
            </a:xfrm>
            <a:custGeom>
              <a:avLst/>
              <a:gdLst>
                <a:gd name="T0" fmla="*/ 0 w 253"/>
                <a:gd name="T1" fmla="*/ 143 h 247"/>
                <a:gd name="T2" fmla="*/ 0 w 253"/>
                <a:gd name="T3" fmla="*/ 143 h 247"/>
                <a:gd name="T4" fmla="*/ 148 w 253"/>
                <a:gd name="T5" fmla="*/ 0 h 247"/>
                <a:gd name="T6" fmla="*/ 253 w 253"/>
                <a:gd name="T7" fmla="*/ 118 h 247"/>
                <a:gd name="T8" fmla="*/ 93 w 253"/>
                <a:gd name="T9" fmla="*/ 247 h 247"/>
                <a:gd name="T10" fmla="*/ 0 w 253"/>
                <a:gd name="T11" fmla="*/ 143 h 247"/>
              </a:gdLst>
              <a:ahLst/>
              <a:cxnLst>
                <a:cxn ang="0">
                  <a:pos x="T0" y="T1"/>
                </a:cxn>
                <a:cxn ang="0">
                  <a:pos x="T2" y="T3"/>
                </a:cxn>
                <a:cxn ang="0">
                  <a:pos x="T4" y="T5"/>
                </a:cxn>
                <a:cxn ang="0">
                  <a:pos x="T6" y="T7"/>
                </a:cxn>
                <a:cxn ang="0">
                  <a:pos x="T8" y="T9"/>
                </a:cxn>
                <a:cxn ang="0">
                  <a:pos x="T10" y="T11"/>
                </a:cxn>
              </a:cxnLst>
              <a:rect l="0" t="0" r="r" b="b"/>
              <a:pathLst>
                <a:path w="253" h="247">
                  <a:moveTo>
                    <a:pt x="0" y="143"/>
                  </a:moveTo>
                  <a:lnTo>
                    <a:pt x="0" y="143"/>
                  </a:lnTo>
                  <a:lnTo>
                    <a:pt x="148" y="0"/>
                  </a:lnTo>
                  <a:cubicBezTo>
                    <a:pt x="184" y="38"/>
                    <a:pt x="219" y="77"/>
                    <a:pt x="253" y="118"/>
                  </a:cubicBezTo>
                  <a:lnTo>
                    <a:pt x="93" y="247"/>
                  </a:lnTo>
                  <a:cubicBezTo>
                    <a:pt x="63" y="211"/>
                    <a:pt x="33" y="176"/>
                    <a:pt x="0" y="14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51" name="Freeform 278">
              <a:extLst>
                <a:ext uri="{FF2B5EF4-FFF2-40B4-BE49-F238E27FC236}">
                  <a16:creationId xmlns:a16="http://schemas.microsoft.com/office/drawing/2014/main" id="{3BCF9187-EB72-20CF-BF6C-5DBA2B65CC74}"/>
                </a:ext>
              </a:extLst>
            </p:cNvPr>
            <p:cNvSpPr>
              <a:spLocks/>
            </p:cNvSpPr>
            <p:nvPr/>
          </p:nvSpPr>
          <p:spPr bwMode="auto">
            <a:xfrm>
              <a:off x="8075017" y="3352970"/>
              <a:ext cx="376476" cy="361903"/>
            </a:xfrm>
            <a:custGeom>
              <a:avLst/>
              <a:gdLst>
                <a:gd name="T0" fmla="*/ 0 w 257"/>
                <a:gd name="T1" fmla="*/ 129 h 246"/>
                <a:gd name="T2" fmla="*/ 0 w 257"/>
                <a:gd name="T3" fmla="*/ 129 h 246"/>
                <a:gd name="T4" fmla="*/ 160 w 257"/>
                <a:gd name="T5" fmla="*/ 0 h 246"/>
                <a:gd name="T6" fmla="*/ 257 w 257"/>
                <a:gd name="T7" fmla="*/ 133 h 246"/>
                <a:gd name="T8" fmla="*/ 85 w 257"/>
                <a:gd name="T9" fmla="*/ 246 h 246"/>
                <a:gd name="T10" fmla="*/ 0 w 257"/>
                <a:gd name="T11" fmla="*/ 129 h 246"/>
              </a:gdLst>
              <a:ahLst/>
              <a:cxnLst>
                <a:cxn ang="0">
                  <a:pos x="T0" y="T1"/>
                </a:cxn>
                <a:cxn ang="0">
                  <a:pos x="T2" y="T3"/>
                </a:cxn>
                <a:cxn ang="0">
                  <a:pos x="T4" y="T5"/>
                </a:cxn>
                <a:cxn ang="0">
                  <a:pos x="T6" y="T7"/>
                </a:cxn>
                <a:cxn ang="0">
                  <a:pos x="T8" y="T9"/>
                </a:cxn>
                <a:cxn ang="0">
                  <a:pos x="T10" y="T11"/>
                </a:cxn>
              </a:cxnLst>
              <a:rect l="0" t="0" r="r" b="b"/>
              <a:pathLst>
                <a:path w="257" h="246">
                  <a:moveTo>
                    <a:pt x="0" y="129"/>
                  </a:moveTo>
                  <a:lnTo>
                    <a:pt x="0" y="129"/>
                  </a:lnTo>
                  <a:lnTo>
                    <a:pt x="160" y="0"/>
                  </a:lnTo>
                  <a:cubicBezTo>
                    <a:pt x="194" y="43"/>
                    <a:pt x="226" y="87"/>
                    <a:pt x="257" y="133"/>
                  </a:cubicBezTo>
                  <a:lnTo>
                    <a:pt x="85" y="246"/>
                  </a:lnTo>
                  <a:cubicBezTo>
                    <a:pt x="58" y="206"/>
                    <a:pt x="30" y="167"/>
                    <a:pt x="0" y="12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52" name="Freeform 280">
              <a:extLst>
                <a:ext uri="{FF2B5EF4-FFF2-40B4-BE49-F238E27FC236}">
                  <a16:creationId xmlns:a16="http://schemas.microsoft.com/office/drawing/2014/main" id="{1AF606A9-8E82-701D-D1B0-8D5DD7E1C655}"/>
                </a:ext>
              </a:extLst>
            </p:cNvPr>
            <p:cNvSpPr>
              <a:spLocks/>
            </p:cNvSpPr>
            <p:nvPr/>
          </p:nvSpPr>
          <p:spPr bwMode="auto">
            <a:xfrm>
              <a:off x="7785981" y="3015358"/>
              <a:ext cx="369189" cy="376476"/>
            </a:xfrm>
            <a:custGeom>
              <a:avLst/>
              <a:gdLst>
                <a:gd name="T0" fmla="*/ 0 w 254"/>
                <a:gd name="T1" fmla="*/ 157 h 257"/>
                <a:gd name="T2" fmla="*/ 0 w 254"/>
                <a:gd name="T3" fmla="*/ 157 h 257"/>
                <a:gd name="T4" fmla="*/ 132 w 254"/>
                <a:gd name="T5" fmla="*/ 0 h 257"/>
                <a:gd name="T6" fmla="*/ 254 w 254"/>
                <a:gd name="T7" fmla="*/ 114 h 257"/>
                <a:gd name="T8" fmla="*/ 106 w 254"/>
                <a:gd name="T9" fmla="*/ 257 h 257"/>
                <a:gd name="T10" fmla="*/ 0 w 254"/>
                <a:gd name="T11" fmla="*/ 157 h 257"/>
              </a:gdLst>
              <a:ahLst/>
              <a:cxnLst>
                <a:cxn ang="0">
                  <a:pos x="T0" y="T1"/>
                </a:cxn>
                <a:cxn ang="0">
                  <a:pos x="T2" y="T3"/>
                </a:cxn>
                <a:cxn ang="0">
                  <a:pos x="T4" y="T5"/>
                </a:cxn>
                <a:cxn ang="0">
                  <a:pos x="T6" y="T7"/>
                </a:cxn>
                <a:cxn ang="0">
                  <a:pos x="T8" y="T9"/>
                </a:cxn>
                <a:cxn ang="0">
                  <a:pos x="T10" y="T11"/>
                </a:cxn>
              </a:cxnLst>
              <a:rect l="0" t="0" r="r" b="b"/>
              <a:pathLst>
                <a:path w="254" h="257">
                  <a:moveTo>
                    <a:pt x="0" y="157"/>
                  </a:moveTo>
                  <a:lnTo>
                    <a:pt x="0" y="157"/>
                  </a:lnTo>
                  <a:lnTo>
                    <a:pt x="132" y="0"/>
                  </a:lnTo>
                  <a:cubicBezTo>
                    <a:pt x="175" y="36"/>
                    <a:pt x="215" y="74"/>
                    <a:pt x="254" y="114"/>
                  </a:cubicBezTo>
                  <a:lnTo>
                    <a:pt x="106" y="257"/>
                  </a:lnTo>
                  <a:cubicBezTo>
                    <a:pt x="72" y="222"/>
                    <a:pt x="37" y="189"/>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53" name="Freeform 282">
              <a:extLst>
                <a:ext uri="{FF2B5EF4-FFF2-40B4-BE49-F238E27FC236}">
                  <a16:creationId xmlns:a16="http://schemas.microsoft.com/office/drawing/2014/main" id="{94D95D9D-3820-494C-3752-3F794C8B85E1}"/>
                </a:ext>
              </a:extLst>
            </p:cNvPr>
            <p:cNvSpPr>
              <a:spLocks/>
            </p:cNvSpPr>
            <p:nvPr/>
          </p:nvSpPr>
          <p:spPr bwMode="auto">
            <a:xfrm>
              <a:off x="8895976" y="3821744"/>
              <a:ext cx="349758" cy="291465"/>
            </a:xfrm>
            <a:custGeom>
              <a:avLst/>
              <a:gdLst>
                <a:gd name="T0" fmla="*/ 0 w 240"/>
                <a:gd name="T1" fmla="*/ 75 h 199"/>
                <a:gd name="T2" fmla="*/ 0 w 240"/>
                <a:gd name="T3" fmla="*/ 75 h 199"/>
                <a:gd name="T4" fmla="*/ 191 w 240"/>
                <a:gd name="T5" fmla="*/ 0 h 199"/>
                <a:gd name="T6" fmla="*/ 240 w 240"/>
                <a:gd name="T7" fmla="*/ 138 h 199"/>
                <a:gd name="T8" fmla="*/ 44 w 240"/>
                <a:gd name="T9" fmla="*/ 199 h 199"/>
                <a:gd name="T10" fmla="*/ 0 w 240"/>
                <a:gd name="T11" fmla="*/ 75 h 199"/>
              </a:gdLst>
              <a:ahLst/>
              <a:cxnLst>
                <a:cxn ang="0">
                  <a:pos x="T0" y="T1"/>
                </a:cxn>
                <a:cxn ang="0">
                  <a:pos x="T2" y="T3"/>
                </a:cxn>
                <a:cxn ang="0">
                  <a:pos x="T4" y="T5"/>
                </a:cxn>
                <a:cxn ang="0">
                  <a:pos x="T6" y="T7"/>
                </a:cxn>
                <a:cxn ang="0">
                  <a:pos x="T8" y="T9"/>
                </a:cxn>
                <a:cxn ang="0">
                  <a:pos x="T10" y="T11"/>
                </a:cxn>
              </a:cxnLst>
              <a:rect l="0" t="0" r="r" b="b"/>
              <a:pathLst>
                <a:path w="240" h="199">
                  <a:moveTo>
                    <a:pt x="0" y="75"/>
                  </a:moveTo>
                  <a:lnTo>
                    <a:pt x="0" y="75"/>
                  </a:lnTo>
                  <a:lnTo>
                    <a:pt x="191" y="0"/>
                  </a:lnTo>
                  <a:cubicBezTo>
                    <a:pt x="209" y="46"/>
                    <a:pt x="225" y="92"/>
                    <a:pt x="240" y="138"/>
                  </a:cubicBezTo>
                  <a:lnTo>
                    <a:pt x="44" y="199"/>
                  </a:lnTo>
                  <a:cubicBezTo>
                    <a:pt x="30" y="157"/>
                    <a:pt x="16" y="116"/>
                    <a:pt x="0" y="7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54" name="Freeform 284">
              <a:extLst>
                <a:ext uri="{FF2B5EF4-FFF2-40B4-BE49-F238E27FC236}">
                  <a16:creationId xmlns:a16="http://schemas.microsoft.com/office/drawing/2014/main" id="{ABE3350F-DA7A-F3A2-F598-EF9D56F8F976}"/>
                </a:ext>
              </a:extLst>
            </p:cNvPr>
            <p:cNvSpPr>
              <a:spLocks/>
            </p:cNvSpPr>
            <p:nvPr/>
          </p:nvSpPr>
          <p:spPr bwMode="auto">
            <a:xfrm>
              <a:off x="8121166" y="2617022"/>
              <a:ext cx="344900" cy="354616"/>
            </a:xfrm>
            <a:custGeom>
              <a:avLst/>
              <a:gdLst>
                <a:gd name="T0" fmla="*/ 0 w 236"/>
                <a:gd name="T1" fmla="*/ 157 h 242"/>
                <a:gd name="T2" fmla="*/ 0 w 236"/>
                <a:gd name="T3" fmla="*/ 157 h 242"/>
                <a:gd name="T4" fmla="*/ 133 w 236"/>
                <a:gd name="T5" fmla="*/ 0 h 242"/>
                <a:gd name="T6" fmla="*/ 236 w 236"/>
                <a:gd name="T7" fmla="*/ 94 h 242"/>
                <a:gd name="T8" fmla="*/ 93 w 236"/>
                <a:gd name="T9" fmla="*/ 242 h 242"/>
                <a:gd name="T10" fmla="*/ 0 w 236"/>
                <a:gd name="T11" fmla="*/ 157 h 242"/>
              </a:gdLst>
              <a:ahLst/>
              <a:cxnLst>
                <a:cxn ang="0">
                  <a:pos x="T0" y="T1"/>
                </a:cxn>
                <a:cxn ang="0">
                  <a:pos x="T2" y="T3"/>
                </a:cxn>
                <a:cxn ang="0">
                  <a:pos x="T4" y="T5"/>
                </a:cxn>
                <a:cxn ang="0">
                  <a:pos x="T6" y="T7"/>
                </a:cxn>
                <a:cxn ang="0">
                  <a:pos x="T8" y="T9"/>
                </a:cxn>
                <a:cxn ang="0">
                  <a:pos x="T10" y="T11"/>
                </a:cxn>
              </a:cxnLst>
              <a:rect l="0" t="0" r="r" b="b"/>
              <a:pathLst>
                <a:path w="236" h="242">
                  <a:moveTo>
                    <a:pt x="0" y="157"/>
                  </a:moveTo>
                  <a:lnTo>
                    <a:pt x="0" y="157"/>
                  </a:lnTo>
                  <a:lnTo>
                    <a:pt x="133" y="0"/>
                  </a:lnTo>
                  <a:cubicBezTo>
                    <a:pt x="168" y="31"/>
                    <a:pt x="203" y="62"/>
                    <a:pt x="236" y="94"/>
                  </a:cubicBezTo>
                  <a:lnTo>
                    <a:pt x="93" y="242"/>
                  </a:lnTo>
                  <a:cubicBezTo>
                    <a:pt x="63" y="213"/>
                    <a:pt x="32" y="184"/>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55" name="Freeform 286">
              <a:extLst>
                <a:ext uri="{FF2B5EF4-FFF2-40B4-BE49-F238E27FC236}">
                  <a16:creationId xmlns:a16="http://schemas.microsoft.com/office/drawing/2014/main" id="{E48D758E-C375-947E-E675-A3DC7D2FA657}"/>
                </a:ext>
              </a:extLst>
            </p:cNvPr>
            <p:cNvSpPr>
              <a:spLocks/>
            </p:cNvSpPr>
            <p:nvPr/>
          </p:nvSpPr>
          <p:spPr bwMode="auto">
            <a:xfrm>
              <a:off x="8815824" y="3622576"/>
              <a:ext cx="359473" cy="308468"/>
            </a:xfrm>
            <a:custGeom>
              <a:avLst/>
              <a:gdLst>
                <a:gd name="T0" fmla="*/ 0 w 245"/>
                <a:gd name="T1" fmla="*/ 88 h 211"/>
                <a:gd name="T2" fmla="*/ 0 w 245"/>
                <a:gd name="T3" fmla="*/ 88 h 211"/>
                <a:gd name="T4" fmla="*/ 186 w 245"/>
                <a:gd name="T5" fmla="*/ 0 h 211"/>
                <a:gd name="T6" fmla="*/ 245 w 245"/>
                <a:gd name="T7" fmla="*/ 136 h 211"/>
                <a:gd name="T8" fmla="*/ 54 w 245"/>
                <a:gd name="T9" fmla="*/ 211 h 211"/>
                <a:gd name="T10" fmla="*/ 0 w 245"/>
                <a:gd name="T11" fmla="*/ 88 h 211"/>
              </a:gdLst>
              <a:ahLst/>
              <a:cxnLst>
                <a:cxn ang="0">
                  <a:pos x="T0" y="T1"/>
                </a:cxn>
                <a:cxn ang="0">
                  <a:pos x="T2" y="T3"/>
                </a:cxn>
                <a:cxn ang="0">
                  <a:pos x="T4" y="T5"/>
                </a:cxn>
                <a:cxn ang="0">
                  <a:pos x="T6" y="T7"/>
                </a:cxn>
                <a:cxn ang="0">
                  <a:pos x="T8" y="T9"/>
                </a:cxn>
                <a:cxn ang="0">
                  <a:pos x="T10" y="T11"/>
                </a:cxn>
              </a:cxnLst>
              <a:rect l="0" t="0" r="r" b="b"/>
              <a:pathLst>
                <a:path w="245" h="211">
                  <a:moveTo>
                    <a:pt x="0" y="88"/>
                  </a:moveTo>
                  <a:lnTo>
                    <a:pt x="0" y="88"/>
                  </a:lnTo>
                  <a:lnTo>
                    <a:pt x="186" y="0"/>
                  </a:lnTo>
                  <a:cubicBezTo>
                    <a:pt x="208" y="44"/>
                    <a:pt x="227" y="90"/>
                    <a:pt x="245" y="136"/>
                  </a:cubicBezTo>
                  <a:lnTo>
                    <a:pt x="54" y="211"/>
                  </a:lnTo>
                  <a:cubicBezTo>
                    <a:pt x="38" y="169"/>
                    <a:pt x="20" y="128"/>
                    <a:pt x="0" y="8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56" name="Freeform 288">
              <a:extLst>
                <a:ext uri="{FF2B5EF4-FFF2-40B4-BE49-F238E27FC236}">
                  <a16:creationId xmlns:a16="http://schemas.microsoft.com/office/drawing/2014/main" id="{CBACA6E4-618A-C1F2-8823-59CFF731D434}"/>
                </a:ext>
              </a:extLst>
            </p:cNvPr>
            <p:cNvSpPr>
              <a:spLocks/>
            </p:cNvSpPr>
            <p:nvPr/>
          </p:nvSpPr>
          <p:spPr bwMode="auto">
            <a:xfrm>
              <a:off x="8959127" y="4023340"/>
              <a:ext cx="340042" cy="272034"/>
            </a:xfrm>
            <a:custGeom>
              <a:avLst/>
              <a:gdLst>
                <a:gd name="T0" fmla="*/ 0 w 233"/>
                <a:gd name="T1" fmla="*/ 61 h 185"/>
                <a:gd name="T2" fmla="*/ 0 w 233"/>
                <a:gd name="T3" fmla="*/ 61 h 185"/>
                <a:gd name="T4" fmla="*/ 196 w 233"/>
                <a:gd name="T5" fmla="*/ 0 h 185"/>
                <a:gd name="T6" fmla="*/ 233 w 233"/>
                <a:gd name="T7" fmla="*/ 137 h 185"/>
                <a:gd name="T8" fmla="*/ 33 w 233"/>
                <a:gd name="T9" fmla="*/ 185 h 185"/>
                <a:gd name="T10" fmla="*/ 0 w 233"/>
                <a:gd name="T11" fmla="*/ 61 h 185"/>
              </a:gdLst>
              <a:ahLst/>
              <a:cxnLst>
                <a:cxn ang="0">
                  <a:pos x="T0" y="T1"/>
                </a:cxn>
                <a:cxn ang="0">
                  <a:pos x="T2" y="T3"/>
                </a:cxn>
                <a:cxn ang="0">
                  <a:pos x="T4" y="T5"/>
                </a:cxn>
                <a:cxn ang="0">
                  <a:pos x="T6" y="T7"/>
                </a:cxn>
                <a:cxn ang="0">
                  <a:pos x="T8" y="T9"/>
                </a:cxn>
                <a:cxn ang="0">
                  <a:pos x="T10" y="T11"/>
                </a:cxn>
              </a:cxnLst>
              <a:rect l="0" t="0" r="r" b="b"/>
              <a:pathLst>
                <a:path w="233" h="185">
                  <a:moveTo>
                    <a:pt x="0" y="61"/>
                  </a:moveTo>
                  <a:lnTo>
                    <a:pt x="0" y="61"/>
                  </a:lnTo>
                  <a:lnTo>
                    <a:pt x="196" y="0"/>
                  </a:lnTo>
                  <a:cubicBezTo>
                    <a:pt x="210" y="45"/>
                    <a:pt x="222" y="91"/>
                    <a:pt x="233" y="137"/>
                  </a:cubicBezTo>
                  <a:lnTo>
                    <a:pt x="33" y="185"/>
                  </a:lnTo>
                  <a:cubicBezTo>
                    <a:pt x="23" y="143"/>
                    <a:pt x="12" y="102"/>
                    <a:pt x="0" y="6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57" name="Freeform 290">
              <a:extLst>
                <a:ext uri="{FF2B5EF4-FFF2-40B4-BE49-F238E27FC236}">
                  <a16:creationId xmlns:a16="http://schemas.microsoft.com/office/drawing/2014/main" id="{5C050274-0F3E-1A31-B014-981722A8B507}"/>
                </a:ext>
              </a:extLst>
            </p:cNvPr>
            <p:cNvSpPr>
              <a:spLocks/>
            </p:cNvSpPr>
            <p:nvPr/>
          </p:nvSpPr>
          <p:spPr bwMode="auto">
            <a:xfrm>
              <a:off x="8725955" y="3428266"/>
              <a:ext cx="361903" cy="323041"/>
            </a:xfrm>
            <a:custGeom>
              <a:avLst/>
              <a:gdLst>
                <a:gd name="T0" fmla="*/ 0 w 248"/>
                <a:gd name="T1" fmla="*/ 102 h 222"/>
                <a:gd name="T2" fmla="*/ 0 w 248"/>
                <a:gd name="T3" fmla="*/ 102 h 222"/>
                <a:gd name="T4" fmla="*/ 178 w 248"/>
                <a:gd name="T5" fmla="*/ 0 h 222"/>
                <a:gd name="T6" fmla="*/ 248 w 248"/>
                <a:gd name="T7" fmla="*/ 134 h 222"/>
                <a:gd name="T8" fmla="*/ 62 w 248"/>
                <a:gd name="T9" fmla="*/ 222 h 222"/>
                <a:gd name="T10" fmla="*/ 0 w 248"/>
                <a:gd name="T11" fmla="*/ 102 h 222"/>
              </a:gdLst>
              <a:ahLst/>
              <a:cxnLst>
                <a:cxn ang="0">
                  <a:pos x="T0" y="T1"/>
                </a:cxn>
                <a:cxn ang="0">
                  <a:pos x="T2" y="T3"/>
                </a:cxn>
                <a:cxn ang="0">
                  <a:pos x="T4" y="T5"/>
                </a:cxn>
                <a:cxn ang="0">
                  <a:pos x="T6" y="T7"/>
                </a:cxn>
                <a:cxn ang="0">
                  <a:pos x="T8" y="T9"/>
                </a:cxn>
                <a:cxn ang="0">
                  <a:pos x="T10" y="T11"/>
                </a:cxn>
              </a:cxnLst>
              <a:rect l="0" t="0" r="r" b="b"/>
              <a:pathLst>
                <a:path w="248" h="222">
                  <a:moveTo>
                    <a:pt x="0" y="102"/>
                  </a:moveTo>
                  <a:lnTo>
                    <a:pt x="0" y="102"/>
                  </a:lnTo>
                  <a:lnTo>
                    <a:pt x="178" y="0"/>
                  </a:lnTo>
                  <a:cubicBezTo>
                    <a:pt x="203" y="44"/>
                    <a:pt x="226" y="88"/>
                    <a:pt x="248" y="134"/>
                  </a:cubicBezTo>
                  <a:lnTo>
                    <a:pt x="62" y="222"/>
                  </a:lnTo>
                  <a:cubicBezTo>
                    <a:pt x="43" y="181"/>
                    <a:pt x="22" y="141"/>
                    <a:pt x="0" y="1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58" name="Freeform 292">
              <a:extLst>
                <a:ext uri="{FF2B5EF4-FFF2-40B4-BE49-F238E27FC236}">
                  <a16:creationId xmlns:a16="http://schemas.microsoft.com/office/drawing/2014/main" id="{0EA59431-EC4A-50D9-8A93-12C6BC8A2483}"/>
                </a:ext>
              </a:extLst>
            </p:cNvPr>
            <p:cNvSpPr>
              <a:spLocks/>
            </p:cNvSpPr>
            <p:nvPr/>
          </p:nvSpPr>
          <p:spPr bwMode="auto">
            <a:xfrm>
              <a:off x="8385913" y="2903629"/>
              <a:ext cx="357045" cy="347330"/>
            </a:xfrm>
            <a:custGeom>
              <a:avLst/>
              <a:gdLst>
                <a:gd name="T0" fmla="*/ 0 w 246"/>
                <a:gd name="T1" fmla="*/ 137 h 237"/>
                <a:gd name="T2" fmla="*/ 0 w 246"/>
                <a:gd name="T3" fmla="*/ 137 h 237"/>
                <a:gd name="T4" fmla="*/ 153 w 246"/>
                <a:gd name="T5" fmla="*/ 0 h 237"/>
                <a:gd name="T6" fmla="*/ 246 w 246"/>
                <a:gd name="T7" fmla="*/ 111 h 237"/>
                <a:gd name="T8" fmla="*/ 84 w 246"/>
                <a:gd name="T9" fmla="*/ 237 h 237"/>
                <a:gd name="T10" fmla="*/ 0 w 246"/>
                <a:gd name="T11" fmla="*/ 137 h 237"/>
              </a:gdLst>
              <a:ahLst/>
              <a:cxnLst>
                <a:cxn ang="0">
                  <a:pos x="T0" y="T1"/>
                </a:cxn>
                <a:cxn ang="0">
                  <a:pos x="T2" y="T3"/>
                </a:cxn>
                <a:cxn ang="0">
                  <a:pos x="T4" y="T5"/>
                </a:cxn>
                <a:cxn ang="0">
                  <a:pos x="T6" y="T7"/>
                </a:cxn>
                <a:cxn ang="0">
                  <a:pos x="T8" y="T9"/>
                </a:cxn>
                <a:cxn ang="0">
                  <a:pos x="T10" y="T11"/>
                </a:cxn>
              </a:cxnLst>
              <a:rect l="0" t="0" r="r" b="b"/>
              <a:pathLst>
                <a:path w="246" h="237">
                  <a:moveTo>
                    <a:pt x="0" y="137"/>
                  </a:moveTo>
                  <a:lnTo>
                    <a:pt x="0" y="137"/>
                  </a:lnTo>
                  <a:lnTo>
                    <a:pt x="153" y="0"/>
                  </a:lnTo>
                  <a:cubicBezTo>
                    <a:pt x="185" y="36"/>
                    <a:pt x="216" y="73"/>
                    <a:pt x="246" y="111"/>
                  </a:cubicBezTo>
                  <a:lnTo>
                    <a:pt x="84" y="237"/>
                  </a:lnTo>
                  <a:cubicBezTo>
                    <a:pt x="57" y="203"/>
                    <a:pt x="29" y="169"/>
                    <a:pt x="0" y="13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59" name="Freeform 294">
              <a:extLst>
                <a:ext uri="{FF2B5EF4-FFF2-40B4-BE49-F238E27FC236}">
                  <a16:creationId xmlns:a16="http://schemas.microsoft.com/office/drawing/2014/main" id="{867A0D58-B6EB-DD81-8413-EDFFE806328D}"/>
                </a:ext>
              </a:extLst>
            </p:cNvPr>
            <p:cNvSpPr>
              <a:spLocks/>
            </p:cNvSpPr>
            <p:nvPr/>
          </p:nvSpPr>
          <p:spPr bwMode="auto">
            <a:xfrm>
              <a:off x="8257183" y="2753039"/>
              <a:ext cx="352188" cy="349758"/>
            </a:xfrm>
            <a:custGeom>
              <a:avLst/>
              <a:gdLst>
                <a:gd name="T0" fmla="*/ 0 w 241"/>
                <a:gd name="T1" fmla="*/ 148 h 239"/>
                <a:gd name="T2" fmla="*/ 0 w 241"/>
                <a:gd name="T3" fmla="*/ 148 h 239"/>
                <a:gd name="T4" fmla="*/ 143 w 241"/>
                <a:gd name="T5" fmla="*/ 0 h 239"/>
                <a:gd name="T6" fmla="*/ 241 w 241"/>
                <a:gd name="T7" fmla="*/ 102 h 239"/>
                <a:gd name="T8" fmla="*/ 88 w 241"/>
                <a:gd name="T9" fmla="*/ 239 h 239"/>
                <a:gd name="T10" fmla="*/ 0 w 241"/>
                <a:gd name="T11" fmla="*/ 148 h 239"/>
              </a:gdLst>
              <a:ahLst/>
              <a:cxnLst>
                <a:cxn ang="0">
                  <a:pos x="T0" y="T1"/>
                </a:cxn>
                <a:cxn ang="0">
                  <a:pos x="T2" y="T3"/>
                </a:cxn>
                <a:cxn ang="0">
                  <a:pos x="T4" y="T5"/>
                </a:cxn>
                <a:cxn ang="0">
                  <a:pos x="T6" y="T7"/>
                </a:cxn>
                <a:cxn ang="0">
                  <a:pos x="T8" y="T9"/>
                </a:cxn>
                <a:cxn ang="0">
                  <a:pos x="T10" y="T11"/>
                </a:cxn>
              </a:cxnLst>
              <a:rect l="0" t="0" r="r" b="b"/>
              <a:pathLst>
                <a:path w="241" h="239">
                  <a:moveTo>
                    <a:pt x="0" y="148"/>
                  </a:moveTo>
                  <a:lnTo>
                    <a:pt x="0" y="148"/>
                  </a:lnTo>
                  <a:lnTo>
                    <a:pt x="143" y="0"/>
                  </a:lnTo>
                  <a:cubicBezTo>
                    <a:pt x="177" y="33"/>
                    <a:pt x="209" y="67"/>
                    <a:pt x="241" y="102"/>
                  </a:cubicBezTo>
                  <a:lnTo>
                    <a:pt x="88" y="239"/>
                  </a:lnTo>
                  <a:cubicBezTo>
                    <a:pt x="60" y="208"/>
                    <a:pt x="30" y="177"/>
                    <a:pt x="0"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60" name="Freeform 296">
              <a:extLst>
                <a:ext uri="{FF2B5EF4-FFF2-40B4-BE49-F238E27FC236}">
                  <a16:creationId xmlns:a16="http://schemas.microsoft.com/office/drawing/2014/main" id="{359C4429-EE13-283B-56DA-73F542B9A550}"/>
                </a:ext>
              </a:extLst>
            </p:cNvPr>
            <p:cNvSpPr>
              <a:spLocks/>
            </p:cNvSpPr>
            <p:nvPr/>
          </p:nvSpPr>
          <p:spPr bwMode="auto">
            <a:xfrm>
              <a:off x="8507356" y="3066363"/>
              <a:ext cx="364331" cy="342472"/>
            </a:xfrm>
            <a:custGeom>
              <a:avLst/>
              <a:gdLst>
                <a:gd name="T0" fmla="*/ 0 w 249"/>
                <a:gd name="T1" fmla="*/ 126 h 234"/>
                <a:gd name="T2" fmla="*/ 0 w 249"/>
                <a:gd name="T3" fmla="*/ 126 h 234"/>
                <a:gd name="T4" fmla="*/ 162 w 249"/>
                <a:gd name="T5" fmla="*/ 0 h 234"/>
                <a:gd name="T6" fmla="*/ 249 w 249"/>
                <a:gd name="T7" fmla="*/ 120 h 234"/>
                <a:gd name="T8" fmla="*/ 78 w 249"/>
                <a:gd name="T9" fmla="*/ 234 h 234"/>
                <a:gd name="T10" fmla="*/ 0 w 249"/>
                <a:gd name="T11" fmla="*/ 126 h 234"/>
              </a:gdLst>
              <a:ahLst/>
              <a:cxnLst>
                <a:cxn ang="0">
                  <a:pos x="T0" y="T1"/>
                </a:cxn>
                <a:cxn ang="0">
                  <a:pos x="T2" y="T3"/>
                </a:cxn>
                <a:cxn ang="0">
                  <a:pos x="T4" y="T5"/>
                </a:cxn>
                <a:cxn ang="0">
                  <a:pos x="T6" y="T7"/>
                </a:cxn>
                <a:cxn ang="0">
                  <a:pos x="T8" y="T9"/>
                </a:cxn>
                <a:cxn ang="0">
                  <a:pos x="T10" y="T11"/>
                </a:cxn>
              </a:cxnLst>
              <a:rect l="0" t="0" r="r" b="b"/>
              <a:pathLst>
                <a:path w="249" h="234">
                  <a:moveTo>
                    <a:pt x="0" y="126"/>
                  </a:moveTo>
                  <a:lnTo>
                    <a:pt x="0" y="126"/>
                  </a:lnTo>
                  <a:lnTo>
                    <a:pt x="162" y="0"/>
                  </a:lnTo>
                  <a:cubicBezTo>
                    <a:pt x="192" y="39"/>
                    <a:pt x="221" y="79"/>
                    <a:pt x="249" y="120"/>
                  </a:cubicBezTo>
                  <a:lnTo>
                    <a:pt x="78" y="234"/>
                  </a:lnTo>
                  <a:cubicBezTo>
                    <a:pt x="53" y="197"/>
                    <a:pt x="27" y="161"/>
                    <a:pt x="0" y="12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61" name="Freeform 298">
              <a:extLst>
                <a:ext uri="{FF2B5EF4-FFF2-40B4-BE49-F238E27FC236}">
                  <a16:creationId xmlns:a16="http://schemas.microsoft.com/office/drawing/2014/main" id="{31B24BEE-7508-0A45-309D-3297C8D3324A}"/>
                </a:ext>
              </a:extLst>
            </p:cNvPr>
            <p:cNvSpPr>
              <a:spLocks/>
            </p:cNvSpPr>
            <p:nvPr/>
          </p:nvSpPr>
          <p:spPr bwMode="auto">
            <a:xfrm>
              <a:off x="8621514" y="3241242"/>
              <a:ext cx="364331" cy="335185"/>
            </a:xfrm>
            <a:custGeom>
              <a:avLst/>
              <a:gdLst>
                <a:gd name="T0" fmla="*/ 0 w 250"/>
                <a:gd name="T1" fmla="*/ 114 h 229"/>
                <a:gd name="T2" fmla="*/ 0 w 250"/>
                <a:gd name="T3" fmla="*/ 114 h 229"/>
                <a:gd name="T4" fmla="*/ 171 w 250"/>
                <a:gd name="T5" fmla="*/ 0 h 229"/>
                <a:gd name="T6" fmla="*/ 250 w 250"/>
                <a:gd name="T7" fmla="*/ 128 h 229"/>
                <a:gd name="T8" fmla="*/ 72 w 250"/>
                <a:gd name="T9" fmla="*/ 229 h 229"/>
                <a:gd name="T10" fmla="*/ 0 w 250"/>
                <a:gd name="T11" fmla="*/ 114 h 229"/>
              </a:gdLst>
              <a:ahLst/>
              <a:cxnLst>
                <a:cxn ang="0">
                  <a:pos x="T0" y="T1"/>
                </a:cxn>
                <a:cxn ang="0">
                  <a:pos x="T2" y="T3"/>
                </a:cxn>
                <a:cxn ang="0">
                  <a:pos x="T4" y="T5"/>
                </a:cxn>
                <a:cxn ang="0">
                  <a:pos x="T6" y="T7"/>
                </a:cxn>
                <a:cxn ang="0">
                  <a:pos x="T8" y="T9"/>
                </a:cxn>
                <a:cxn ang="0">
                  <a:pos x="T10" y="T11"/>
                </a:cxn>
              </a:cxnLst>
              <a:rect l="0" t="0" r="r" b="b"/>
              <a:pathLst>
                <a:path w="250" h="229">
                  <a:moveTo>
                    <a:pt x="0" y="114"/>
                  </a:moveTo>
                  <a:lnTo>
                    <a:pt x="0" y="114"/>
                  </a:lnTo>
                  <a:lnTo>
                    <a:pt x="171" y="0"/>
                  </a:lnTo>
                  <a:cubicBezTo>
                    <a:pt x="199" y="41"/>
                    <a:pt x="225" y="84"/>
                    <a:pt x="250" y="128"/>
                  </a:cubicBezTo>
                  <a:lnTo>
                    <a:pt x="72" y="229"/>
                  </a:lnTo>
                  <a:cubicBezTo>
                    <a:pt x="49" y="190"/>
                    <a:pt x="25" y="152"/>
                    <a:pt x="0" y="11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62" name="Freeform 300">
              <a:extLst>
                <a:ext uri="{FF2B5EF4-FFF2-40B4-BE49-F238E27FC236}">
                  <a16:creationId xmlns:a16="http://schemas.microsoft.com/office/drawing/2014/main" id="{D16F5E39-8B92-A36E-AA8E-03AEEF847130}"/>
                </a:ext>
              </a:extLst>
            </p:cNvPr>
            <p:cNvSpPr>
              <a:spLocks/>
            </p:cNvSpPr>
            <p:nvPr/>
          </p:nvSpPr>
          <p:spPr bwMode="auto">
            <a:xfrm>
              <a:off x="8621514" y="2381420"/>
              <a:ext cx="359473" cy="359474"/>
            </a:xfrm>
            <a:custGeom>
              <a:avLst/>
              <a:gdLst>
                <a:gd name="T0" fmla="*/ 0 w 246"/>
                <a:gd name="T1" fmla="*/ 148 h 245"/>
                <a:gd name="T2" fmla="*/ 0 w 246"/>
                <a:gd name="T3" fmla="*/ 148 h 245"/>
                <a:gd name="T4" fmla="*/ 143 w 246"/>
                <a:gd name="T5" fmla="*/ 0 h 245"/>
                <a:gd name="T6" fmla="*/ 246 w 246"/>
                <a:gd name="T7" fmla="*/ 107 h 245"/>
                <a:gd name="T8" fmla="*/ 94 w 246"/>
                <a:gd name="T9" fmla="*/ 245 h 245"/>
                <a:gd name="T10" fmla="*/ 0 w 246"/>
                <a:gd name="T11" fmla="*/ 148 h 245"/>
              </a:gdLst>
              <a:ahLst/>
              <a:cxnLst>
                <a:cxn ang="0">
                  <a:pos x="T0" y="T1"/>
                </a:cxn>
                <a:cxn ang="0">
                  <a:pos x="T2" y="T3"/>
                </a:cxn>
                <a:cxn ang="0">
                  <a:pos x="T4" y="T5"/>
                </a:cxn>
                <a:cxn ang="0">
                  <a:pos x="T6" y="T7"/>
                </a:cxn>
                <a:cxn ang="0">
                  <a:pos x="T8" y="T9"/>
                </a:cxn>
                <a:cxn ang="0">
                  <a:pos x="T10" y="T11"/>
                </a:cxn>
              </a:cxnLst>
              <a:rect l="0" t="0" r="r" b="b"/>
              <a:pathLst>
                <a:path w="246" h="245">
                  <a:moveTo>
                    <a:pt x="0" y="148"/>
                  </a:moveTo>
                  <a:lnTo>
                    <a:pt x="0" y="148"/>
                  </a:lnTo>
                  <a:lnTo>
                    <a:pt x="143" y="0"/>
                  </a:lnTo>
                  <a:cubicBezTo>
                    <a:pt x="179" y="35"/>
                    <a:pt x="213" y="70"/>
                    <a:pt x="246" y="107"/>
                  </a:cubicBezTo>
                  <a:lnTo>
                    <a:pt x="94" y="245"/>
                  </a:lnTo>
                  <a:cubicBezTo>
                    <a:pt x="64" y="212"/>
                    <a:pt x="32" y="179"/>
                    <a:pt x="0"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63" name="Freeform 302">
              <a:extLst>
                <a:ext uri="{FF2B5EF4-FFF2-40B4-BE49-F238E27FC236}">
                  <a16:creationId xmlns:a16="http://schemas.microsoft.com/office/drawing/2014/main" id="{51D7A60D-A96C-8315-A121-3FA64D5E4175}"/>
                </a:ext>
              </a:extLst>
            </p:cNvPr>
            <p:cNvSpPr>
              <a:spLocks/>
            </p:cNvSpPr>
            <p:nvPr/>
          </p:nvSpPr>
          <p:spPr bwMode="auto">
            <a:xfrm>
              <a:off x="9014992" y="2886626"/>
              <a:ext cx="369189" cy="349758"/>
            </a:xfrm>
            <a:custGeom>
              <a:avLst/>
              <a:gdLst>
                <a:gd name="T0" fmla="*/ 0 w 254"/>
                <a:gd name="T1" fmla="*/ 118 h 238"/>
                <a:gd name="T2" fmla="*/ 0 w 254"/>
                <a:gd name="T3" fmla="*/ 118 h 238"/>
                <a:gd name="T4" fmla="*/ 168 w 254"/>
                <a:gd name="T5" fmla="*/ 0 h 238"/>
                <a:gd name="T6" fmla="*/ 254 w 254"/>
                <a:gd name="T7" fmla="*/ 131 h 238"/>
                <a:gd name="T8" fmla="*/ 78 w 254"/>
                <a:gd name="T9" fmla="*/ 238 h 238"/>
                <a:gd name="T10" fmla="*/ 0 w 254"/>
                <a:gd name="T11" fmla="*/ 118 h 238"/>
              </a:gdLst>
              <a:ahLst/>
              <a:cxnLst>
                <a:cxn ang="0">
                  <a:pos x="T0" y="T1"/>
                </a:cxn>
                <a:cxn ang="0">
                  <a:pos x="T2" y="T3"/>
                </a:cxn>
                <a:cxn ang="0">
                  <a:pos x="T4" y="T5"/>
                </a:cxn>
                <a:cxn ang="0">
                  <a:pos x="T6" y="T7"/>
                </a:cxn>
                <a:cxn ang="0">
                  <a:pos x="T8" y="T9"/>
                </a:cxn>
                <a:cxn ang="0">
                  <a:pos x="T10" y="T11"/>
                </a:cxn>
              </a:cxnLst>
              <a:rect l="0" t="0" r="r" b="b"/>
              <a:pathLst>
                <a:path w="254" h="238">
                  <a:moveTo>
                    <a:pt x="0" y="118"/>
                  </a:moveTo>
                  <a:lnTo>
                    <a:pt x="0" y="118"/>
                  </a:lnTo>
                  <a:lnTo>
                    <a:pt x="168" y="0"/>
                  </a:lnTo>
                  <a:cubicBezTo>
                    <a:pt x="198" y="43"/>
                    <a:pt x="227" y="86"/>
                    <a:pt x="254" y="131"/>
                  </a:cubicBezTo>
                  <a:lnTo>
                    <a:pt x="78" y="238"/>
                  </a:lnTo>
                  <a:cubicBezTo>
                    <a:pt x="54" y="197"/>
                    <a:pt x="27" y="157"/>
                    <a:pt x="0" y="1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64" name="Freeform 304">
              <a:extLst>
                <a:ext uri="{FF2B5EF4-FFF2-40B4-BE49-F238E27FC236}">
                  <a16:creationId xmlns:a16="http://schemas.microsoft.com/office/drawing/2014/main" id="{E5C2BEB4-D2D6-387B-61DD-D7C8490FA4FC}"/>
                </a:ext>
              </a:extLst>
            </p:cNvPr>
            <p:cNvSpPr>
              <a:spLocks/>
            </p:cNvSpPr>
            <p:nvPr/>
          </p:nvSpPr>
          <p:spPr bwMode="auto">
            <a:xfrm>
              <a:off x="9126720" y="3078508"/>
              <a:ext cx="369189" cy="337614"/>
            </a:xfrm>
            <a:custGeom>
              <a:avLst/>
              <a:gdLst>
                <a:gd name="T0" fmla="*/ 0 w 253"/>
                <a:gd name="T1" fmla="*/ 107 h 231"/>
                <a:gd name="T2" fmla="*/ 0 w 253"/>
                <a:gd name="T3" fmla="*/ 107 h 231"/>
                <a:gd name="T4" fmla="*/ 176 w 253"/>
                <a:gd name="T5" fmla="*/ 0 h 231"/>
                <a:gd name="T6" fmla="*/ 253 w 253"/>
                <a:gd name="T7" fmla="*/ 136 h 231"/>
                <a:gd name="T8" fmla="*/ 71 w 253"/>
                <a:gd name="T9" fmla="*/ 231 h 231"/>
                <a:gd name="T10" fmla="*/ 0 w 253"/>
                <a:gd name="T11" fmla="*/ 107 h 231"/>
              </a:gdLst>
              <a:ahLst/>
              <a:cxnLst>
                <a:cxn ang="0">
                  <a:pos x="T0" y="T1"/>
                </a:cxn>
                <a:cxn ang="0">
                  <a:pos x="T2" y="T3"/>
                </a:cxn>
                <a:cxn ang="0">
                  <a:pos x="T4" y="T5"/>
                </a:cxn>
                <a:cxn ang="0">
                  <a:pos x="T6" y="T7"/>
                </a:cxn>
                <a:cxn ang="0">
                  <a:pos x="T8" y="T9"/>
                </a:cxn>
                <a:cxn ang="0">
                  <a:pos x="T10" y="T11"/>
                </a:cxn>
              </a:cxnLst>
              <a:rect l="0" t="0" r="r" b="b"/>
              <a:pathLst>
                <a:path w="253" h="231">
                  <a:moveTo>
                    <a:pt x="0" y="107"/>
                  </a:moveTo>
                  <a:lnTo>
                    <a:pt x="0" y="107"/>
                  </a:lnTo>
                  <a:lnTo>
                    <a:pt x="176" y="0"/>
                  </a:lnTo>
                  <a:cubicBezTo>
                    <a:pt x="203" y="44"/>
                    <a:pt x="229" y="89"/>
                    <a:pt x="253" y="136"/>
                  </a:cubicBezTo>
                  <a:lnTo>
                    <a:pt x="71" y="231"/>
                  </a:lnTo>
                  <a:cubicBezTo>
                    <a:pt x="49" y="189"/>
                    <a:pt x="25" y="147"/>
                    <a:pt x="0" y="10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65" name="Freeform 306">
              <a:extLst>
                <a:ext uri="{FF2B5EF4-FFF2-40B4-BE49-F238E27FC236}">
                  <a16:creationId xmlns:a16="http://schemas.microsoft.com/office/drawing/2014/main" id="{6B28898E-F4F0-BB76-6BBB-9E42B14FC420}"/>
                </a:ext>
              </a:extLst>
            </p:cNvPr>
            <p:cNvSpPr>
              <a:spLocks/>
            </p:cNvSpPr>
            <p:nvPr/>
          </p:nvSpPr>
          <p:spPr bwMode="auto">
            <a:xfrm>
              <a:off x="8757531" y="2539298"/>
              <a:ext cx="366761" cy="354616"/>
            </a:xfrm>
            <a:custGeom>
              <a:avLst/>
              <a:gdLst>
                <a:gd name="T0" fmla="*/ 0 w 250"/>
                <a:gd name="T1" fmla="*/ 138 h 243"/>
                <a:gd name="T2" fmla="*/ 0 w 250"/>
                <a:gd name="T3" fmla="*/ 138 h 243"/>
                <a:gd name="T4" fmla="*/ 152 w 250"/>
                <a:gd name="T5" fmla="*/ 0 h 243"/>
                <a:gd name="T6" fmla="*/ 250 w 250"/>
                <a:gd name="T7" fmla="*/ 115 h 243"/>
                <a:gd name="T8" fmla="*/ 90 w 250"/>
                <a:gd name="T9" fmla="*/ 243 h 243"/>
                <a:gd name="T10" fmla="*/ 0 w 250"/>
                <a:gd name="T11" fmla="*/ 138 h 243"/>
              </a:gdLst>
              <a:ahLst/>
              <a:cxnLst>
                <a:cxn ang="0">
                  <a:pos x="T0" y="T1"/>
                </a:cxn>
                <a:cxn ang="0">
                  <a:pos x="T2" y="T3"/>
                </a:cxn>
                <a:cxn ang="0">
                  <a:pos x="T4" y="T5"/>
                </a:cxn>
                <a:cxn ang="0">
                  <a:pos x="T6" y="T7"/>
                </a:cxn>
                <a:cxn ang="0">
                  <a:pos x="T8" y="T9"/>
                </a:cxn>
                <a:cxn ang="0">
                  <a:pos x="T10" y="T11"/>
                </a:cxn>
              </a:cxnLst>
              <a:rect l="0" t="0" r="r" b="b"/>
              <a:pathLst>
                <a:path w="250" h="243">
                  <a:moveTo>
                    <a:pt x="0" y="138"/>
                  </a:moveTo>
                  <a:lnTo>
                    <a:pt x="0" y="138"/>
                  </a:lnTo>
                  <a:lnTo>
                    <a:pt x="152" y="0"/>
                  </a:lnTo>
                  <a:cubicBezTo>
                    <a:pt x="186" y="37"/>
                    <a:pt x="219" y="75"/>
                    <a:pt x="250" y="115"/>
                  </a:cubicBezTo>
                  <a:lnTo>
                    <a:pt x="90" y="243"/>
                  </a:lnTo>
                  <a:cubicBezTo>
                    <a:pt x="61" y="207"/>
                    <a:pt x="31" y="172"/>
                    <a:pt x="0" y="13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66" name="Freeform 308">
              <a:extLst>
                <a:ext uri="{FF2B5EF4-FFF2-40B4-BE49-F238E27FC236}">
                  <a16:creationId xmlns:a16="http://schemas.microsoft.com/office/drawing/2014/main" id="{863E5D9F-AAE1-5739-C41B-C9D59EC6CA1A}"/>
                </a:ext>
              </a:extLst>
            </p:cNvPr>
            <p:cNvSpPr>
              <a:spLocks/>
            </p:cNvSpPr>
            <p:nvPr/>
          </p:nvSpPr>
          <p:spPr bwMode="auto">
            <a:xfrm>
              <a:off x="9231161" y="3277676"/>
              <a:ext cx="364331" cy="325469"/>
            </a:xfrm>
            <a:custGeom>
              <a:avLst/>
              <a:gdLst>
                <a:gd name="T0" fmla="*/ 0 w 250"/>
                <a:gd name="T1" fmla="*/ 95 h 223"/>
                <a:gd name="T2" fmla="*/ 0 w 250"/>
                <a:gd name="T3" fmla="*/ 95 h 223"/>
                <a:gd name="T4" fmla="*/ 182 w 250"/>
                <a:gd name="T5" fmla="*/ 0 h 223"/>
                <a:gd name="T6" fmla="*/ 250 w 250"/>
                <a:gd name="T7" fmla="*/ 140 h 223"/>
                <a:gd name="T8" fmla="*/ 63 w 250"/>
                <a:gd name="T9" fmla="*/ 223 h 223"/>
                <a:gd name="T10" fmla="*/ 0 w 250"/>
                <a:gd name="T11" fmla="*/ 95 h 223"/>
              </a:gdLst>
              <a:ahLst/>
              <a:cxnLst>
                <a:cxn ang="0">
                  <a:pos x="T0" y="T1"/>
                </a:cxn>
                <a:cxn ang="0">
                  <a:pos x="T2" y="T3"/>
                </a:cxn>
                <a:cxn ang="0">
                  <a:pos x="T4" y="T5"/>
                </a:cxn>
                <a:cxn ang="0">
                  <a:pos x="T6" y="T7"/>
                </a:cxn>
                <a:cxn ang="0">
                  <a:pos x="T8" y="T9"/>
                </a:cxn>
                <a:cxn ang="0">
                  <a:pos x="T10" y="T11"/>
                </a:cxn>
              </a:cxnLst>
              <a:rect l="0" t="0" r="r" b="b"/>
              <a:pathLst>
                <a:path w="250" h="223">
                  <a:moveTo>
                    <a:pt x="0" y="95"/>
                  </a:moveTo>
                  <a:lnTo>
                    <a:pt x="0" y="95"/>
                  </a:lnTo>
                  <a:lnTo>
                    <a:pt x="182" y="0"/>
                  </a:lnTo>
                  <a:cubicBezTo>
                    <a:pt x="206" y="46"/>
                    <a:pt x="229" y="92"/>
                    <a:pt x="250" y="140"/>
                  </a:cubicBezTo>
                  <a:lnTo>
                    <a:pt x="63" y="223"/>
                  </a:lnTo>
                  <a:cubicBezTo>
                    <a:pt x="43" y="180"/>
                    <a:pt x="22" y="137"/>
                    <a:pt x="0"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67" name="Freeform 310">
              <a:extLst>
                <a:ext uri="{FF2B5EF4-FFF2-40B4-BE49-F238E27FC236}">
                  <a16:creationId xmlns:a16="http://schemas.microsoft.com/office/drawing/2014/main" id="{98CAF4F2-7597-0933-2A42-05C18F18CC69}"/>
                </a:ext>
              </a:extLst>
            </p:cNvPr>
            <p:cNvSpPr>
              <a:spLocks/>
            </p:cNvSpPr>
            <p:nvPr/>
          </p:nvSpPr>
          <p:spPr bwMode="auto">
            <a:xfrm>
              <a:off x="8891119" y="2706890"/>
              <a:ext cx="366761" cy="352188"/>
            </a:xfrm>
            <a:custGeom>
              <a:avLst/>
              <a:gdLst>
                <a:gd name="T0" fmla="*/ 0 w 253"/>
                <a:gd name="T1" fmla="*/ 128 h 241"/>
                <a:gd name="T2" fmla="*/ 0 w 253"/>
                <a:gd name="T3" fmla="*/ 128 h 241"/>
                <a:gd name="T4" fmla="*/ 160 w 253"/>
                <a:gd name="T5" fmla="*/ 0 h 241"/>
                <a:gd name="T6" fmla="*/ 253 w 253"/>
                <a:gd name="T7" fmla="*/ 123 h 241"/>
                <a:gd name="T8" fmla="*/ 85 w 253"/>
                <a:gd name="T9" fmla="*/ 241 h 241"/>
                <a:gd name="T10" fmla="*/ 0 w 253"/>
                <a:gd name="T11" fmla="*/ 128 h 241"/>
              </a:gdLst>
              <a:ahLst/>
              <a:cxnLst>
                <a:cxn ang="0">
                  <a:pos x="T0" y="T1"/>
                </a:cxn>
                <a:cxn ang="0">
                  <a:pos x="T2" y="T3"/>
                </a:cxn>
                <a:cxn ang="0">
                  <a:pos x="T4" y="T5"/>
                </a:cxn>
                <a:cxn ang="0">
                  <a:pos x="T6" y="T7"/>
                </a:cxn>
                <a:cxn ang="0">
                  <a:pos x="T8" y="T9"/>
                </a:cxn>
                <a:cxn ang="0">
                  <a:pos x="T10" y="T11"/>
                </a:cxn>
              </a:cxnLst>
              <a:rect l="0" t="0" r="r" b="b"/>
              <a:pathLst>
                <a:path w="253" h="241">
                  <a:moveTo>
                    <a:pt x="0" y="128"/>
                  </a:moveTo>
                  <a:lnTo>
                    <a:pt x="0" y="128"/>
                  </a:lnTo>
                  <a:lnTo>
                    <a:pt x="160" y="0"/>
                  </a:lnTo>
                  <a:cubicBezTo>
                    <a:pt x="193" y="40"/>
                    <a:pt x="224" y="81"/>
                    <a:pt x="253" y="123"/>
                  </a:cubicBezTo>
                  <a:lnTo>
                    <a:pt x="85" y="241"/>
                  </a:lnTo>
                  <a:cubicBezTo>
                    <a:pt x="58" y="203"/>
                    <a:pt x="30" y="165"/>
                    <a:pt x="0" y="12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68" name="Freeform 312">
              <a:extLst>
                <a:ext uri="{FF2B5EF4-FFF2-40B4-BE49-F238E27FC236}">
                  <a16:creationId xmlns:a16="http://schemas.microsoft.com/office/drawing/2014/main" id="{72B67D34-D5CC-6B2A-428E-90492FA4BA70}"/>
                </a:ext>
              </a:extLst>
            </p:cNvPr>
            <p:cNvSpPr>
              <a:spLocks/>
            </p:cNvSpPr>
            <p:nvPr/>
          </p:nvSpPr>
          <p:spPr bwMode="auto">
            <a:xfrm>
              <a:off x="8456351" y="2218687"/>
              <a:ext cx="374047" cy="381334"/>
            </a:xfrm>
            <a:custGeom>
              <a:avLst/>
              <a:gdLst>
                <a:gd name="T0" fmla="*/ 0 w 256"/>
                <a:gd name="T1" fmla="*/ 157 h 260"/>
                <a:gd name="T2" fmla="*/ 0 w 256"/>
                <a:gd name="T3" fmla="*/ 157 h 260"/>
                <a:gd name="T4" fmla="*/ 133 w 256"/>
                <a:gd name="T5" fmla="*/ 0 h 260"/>
                <a:gd name="T6" fmla="*/ 256 w 256"/>
                <a:gd name="T7" fmla="*/ 112 h 260"/>
                <a:gd name="T8" fmla="*/ 113 w 256"/>
                <a:gd name="T9" fmla="*/ 260 h 260"/>
                <a:gd name="T10" fmla="*/ 0 w 256"/>
                <a:gd name="T11" fmla="*/ 157 h 260"/>
              </a:gdLst>
              <a:ahLst/>
              <a:cxnLst>
                <a:cxn ang="0">
                  <a:pos x="T0" y="T1"/>
                </a:cxn>
                <a:cxn ang="0">
                  <a:pos x="T2" y="T3"/>
                </a:cxn>
                <a:cxn ang="0">
                  <a:pos x="T4" y="T5"/>
                </a:cxn>
                <a:cxn ang="0">
                  <a:pos x="T6" y="T7"/>
                </a:cxn>
                <a:cxn ang="0">
                  <a:pos x="T8" y="T9"/>
                </a:cxn>
                <a:cxn ang="0">
                  <a:pos x="T10" y="T11"/>
                </a:cxn>
              </a:cxnLst>
              <a:rect l="0" t="0" r="r" b="b"/>
              <a:pathLst>
                <a:path w="256" h="260">
                  <a:moveTo>
                    <a:pt x="0" y="157"/>
                  </a:moveTo>
                  <a:lnTo>
                    <a:pt x="0" y="157"/>
                  </a:lnTo>
                  <a:lnTo>
                    <a:pt x="133" y="0"/>
                  </a:lnTo>
                  <a:cubicBezTo>
                    <a:pt x="175" y="36"/>
                    <a:pt x="216" y="74"/>
                    <a:pt x="256" y="112"/>
                  </a:cubicBezTo>
                  <a:lnTo>
                    <a:pt x="113" y="260"/>
                  </a:lnTo>
                  <a:cubicBezTo>
                    <a:pt x="77" y="224"/>
                    <a:pt x="39" y="190"/>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69" name="Freeform 314">
              <a:extLst>
                <a:ext uri="{FF2B5EF4-FFF2-40B4-BE49-F238E27FC236}">
                  <a16:creationId xmlns:a16="http://schemas.microsoft.com/office/drawing/2014/main" id="{24B18F93-2433-E394-CD01-87FBDC23C063}"/>
                </a:ext>
              </a:extLst>
            </p:cNvPr>
            <p:cNvSpPr>
              <a:spLocks/>
            </p:cNvSpPr>
            <p:nvPr/>
          </p:nvSpPr>
          <p:spPr bwMode="auto">
            <a:xfrm>
              <a:off x="9461905" y="3899468"/>
              <a:ext cx="344900" cy="274464"/>
            </a:xfrm>
            <a:custGeom>
              <a:avLst/>
              <a:gdLst>
                <a:gd name="T0" fmla="*/ 0 w 235"/>
                <a:gd name="T1" fmla="*/ 59 h 188"/>
                <a:gd name="T2" fmla="*/ 0 w 235"/>
                <a:gd name="T3" fmla="*/ 59 h 188"/>
                <a:gd name="T4" fmla="*/ 197 w 235"/>
                <a:gd name="T5" fmla="*/ 0 h 188"/>
                <a:gd name="T6" fmla="*/ 235 w 235"/>
                <a:gd name="T7" fmla="*/ 141 h 188"/>
                <a:gd name="T8" fmla="*/ 35 w 235"/>
                <a:gd name="T9" fmla="*/ 188 h 188"/>
                <a:gd name="T10" fmla="*/ 0 w 235"/>
                <a:gd name="T11" fmla="*/ 59 h 188"/>
              </a:gdLst>
              <a:ahLst/>
              <a:cxnLst>
                <a:cxn ang="0">
                  <a:pos x="T0" y="T1"/>
                </a:cxn>
                <a:cxn ang="0">
                  <a:pos x="T2" y="T3"/>
                </a:cxn>
                <a:cxn ang="0">
                  <a:pos x="T4" y="T5"/>
                </a:cxn>
                <a:cxn ang="0">
                  <a:pos x="T6" y="T7"/>
                </a:cxn>
                <a:cxn ang="0">
                  <a:pos x="T8" y="T9"/>
                </a:cxn>
                <a:cxn ang="0">
                  <a:pos x="T10" y="T11"/>
                </a:cxn>
              </a:cxnLst>
              <a:rect l="0" t="0" r="r" b="b"/>
              <a:pathLst>
                <a:path w="235" h="188">
                  <a:moveTo>
                    <a:pt x="0" y="59"/>
                  </a:moveTo>
                  <a:lnTo>
                    <a:pt x="0" y="59"/>
                  </a:lnTo>
                  <a:lnTo>
                    <a:pt x="197" y="0"/>
                  </a:lnTo>
                  <a:cubicBezTo>
                    <a:pt x="211" y="46"/>
                    <a:pt x="224" y="93"/>
                    <a:pt x="235" y="141"/>
                  </a:cubicBezTo>
                  <a:lnTo>
                    <a:pt x="35" y="188"/>
                  </a:lnTo>
                  <a:cubicBezTo>
                    <a:pt x="25" y="145"/>
                    <a:pt x="13" y="102"/>
                    <a:pt x="0" y="5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70" name="Freeform 316">
              <a:extLst>
                <a:ext uri="{FF2B5EF4-FFF2-40B4-BE49-F238E27FC236}">
                  <a16:creationId xmlns:a16="http://schemas.microsoft.com/office/drawing/2014/main" id="{2C2C34CF-49FA-2031-1002-9AEFB741E019}"/>
                </a:ext>
              </a:extLst>
            </p:cNvPr>
            <p:cNvSpPr>
              <a:spLocks/>
            </p:cNvSpPr>
            <p:nvPr/>
          </p:nvSpPr>
          <p:spPr bwMode="auto">
            <a:xfrm>
              <a:off x="9401182" y="3690585"/>
              <a:ext cx="349758" cy="293895"/>
            </a:xfrm>
            <a:custGeom>
              <a:avLst/>
              <a:gdLst>
                <a:gd name="T0" fmla="*/ 0 w 240"/>
                <a:gd name="T1" fmla="*/ 71 h 201"/>
                <a:gd name="T2" fmla="*/ 0 w 240"/>
                <a:gd name="T3" fmla="*/ 71 h 201"/>
                <a:gd name="T4" fmla="*/ 192 w 240"/>
                <a:gd name="T5" fmla="*/ 0 h 201"/>
                <a:gd name="T6" fmla="*/ 240 w 240"/>
                <a:gd name="T7" fmla="*/ 142 h 201"/>
                <a:gd name="T8" fmla="*/ 43 w 240"/>
                <a:gd name="T9" fmla="*/ 201 h 201"/>
                <a:gd name="T10" fmla="*/ 0 w 240"/>
                <a:gd name="T11" fmla="*/ 71 h 201"/>
              </a:gdLst>
              <a:ahLst/>
              <a:cxnLst>
                <a:cxn ang="0">
                  <a:pos x="T0" y="T1"/>
                </a:cxn>
                <a:cxn ang="0">
                  <a:pos x="T2" y="T3"/>
                </a:cxn>
                <a:cxn ang="0">
                  <a:pos x="T4" y="T5"/>
                </a:cxn>
                <a:cxn ang="0">
                  <a:pos x="T6" y="T7"/>
                </a:cxn>
                <a:cxn ang="0">
                  <a:pos x="T8" y="T9"/>
                </a:cxn>
                <a:cxn ang="0">
                  <a:pos x="T10" y="T11"/>
                </a:cxn>
              </a:cxnLst>
              <a:rect l="0" t="0" r="r" b="b"/>
              <a:pathLst>
                <a:path w="240" h="201">
                  <a:moveTo>
                    <a:pt x="0" y="71"/>
                  </a:moveTo>
                  <a:lnTo>
                    <a:pt x="0" y="71"/>
                  </a:lnTo>
                  <a:lnTo>
                    <a:pt x="192" y="0"/>
                  </a:lnTo>
                  <a:cubicBezTo>
                    <a:pt x="210" y="47"/>
                    <a:pt x="226" y="94"/>
                    <a:pt x="240" y="142"/>
                  </a:cubicBezTo>
                  <a:lnTo>
                    <a:pt x="43" y="201"/>
                  </a:lnTo>
                  <a:cubicBezTo>
                    <a:pt x="30" y="157"/>
                    <a:pt x="16" y="114"/>
                    <a:pt x="0" y="7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71" name="Freeform 318">
              <a:extLst>
                <a:ext uri="{FF2B5EF4-FFF2-40B4-BE49-F238E27FC236}">
                  <a16:creationId xmlns:a16="http://schemas.microsoft.com/office/drawing/2014/main" id="{06E97FE4-9AE9-CB37-C3CC-2D73C5227227}"/>
                </a:ext>
              </a:extLst>
            </p:cNvPr>
            <p:cNvSpPr>
              <a:spLocks/>
            </p:cNvSpPr>
            <p:nvPr/>
          </p:nvSpPr>
          <p:spPr bwMode="auto">
            <a:xfrm>
              <a:off x="9323458" y="3481702"/>
              <a:ext cx="357045" cy="313326"/>
            </a:xfrm>
            <a:custGeom>
              <a:avLst/>
              <a:gdLst>
                <a:gd name="T0" fmla="*/ 0 w 245"/>
                <a:gd name="T1" fmla="*/ 83 h 213"/>
                <a:gd name="T2" fmla="*/ 0 w 245"/>
                <a:gd name="T3" fmla="*/ 83 h 213"/>
                <a:gd name="T4" fmla="*/ 187 w 245"/>
                <a:gd name="T5" fmla="*/ 0 h 213"/>
                <a:gd name="T6" fmla="*/ 245 w 245"/>
                <a:gd name="T7" fmla="*/ 142 h 213"/>
                <a:gd name="T8" fmla="*/ 53 w 245"/>
                <a:gd name="T9" fmla="*/ 213 h 213"/>
                <a:gd name="T10" fmla="*/ 0 w 245"/>
                <a:gd name="T11" fmla="*/ 83 h 213"/>
              </a:gdLst>
              <a:ahLst/>
              <a:cxnLst>
                <a:cxn ang="0">
                  <a:pos x="T0" y="T1"/>
                </a:cxn>
                <a:cxn ang="0">
                  <a:pos x="T2" y="T3"/>
                </a:cxn>
                <a:cxn ang="0">
                  <a:pos x="T4" y="T5"/>
                </a:cxn>
                <a:cxn ang="0">
                  <a:pos x="T6" y="T7"/>
                </a:cxn>
                <a:cxn ang="0">
                  <a:pos x="T8" y="T9"/>
                </a:cxn>
                <a:cxn ang="0">
                  <a:pos x="T10" y="T11"/>
                </a:cxn>
              </a:cxnLst>
              <a:rect l="0" t="0" r="r" b="b"/>
              <a:pathLst>
                <a:path w="245" h="213">
                  <a:moveTo>
                    <a:pt x="0" y="83"/>
                  </a:moveTo>
                  <a:lnTo>
                    <a:pt x="0" y="83"/>
                  </a:lnTo>
                  <a:lnTo>
                    <a:pt x="187" y="0"/>
                  </a:lnTo>
                  <a:cubicBezTo>
                    <a:pt x="208" y="46"/>
                    <a:pt x="228" y="94"/>
                    <a:pt x="245" y="142"/>
                  </a:cubicBezTo>
                  <a:lnTo>
                    <a:pt x="53" y="213"/>
                  </a:lnTo>
                  <a:cubicBezTo>
                    <a:pt x="36" y="169"/>
                    <a:pt x="19" y="126"/>
                    <a:pt x="0" y="8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72" name="Freeform 320">
              <a:extLst>
                <a:ext uri="{FF2B5EF4-FFF2-40B4-BE49-F238E27FC236}">
                  <a16:creationId xmlns:a16="http://schemas.microsoft.com/office/drawing/2014/main" id="{37CE1425-B825-379E-08EB-0641C8ECAE53}"/>
                </a:ext>
              </a:extLst>
            </p:cNvPr>
            <p:cNvSpPr>
              <a:spLocks/>
            </p:cNvSpPr>
            <p:nvPr/>
          </p:nvSpPr>
          <p:spPr bwMode="auto">
            <a:xfrm>
              <a:off x="9134006" y="2172537"/>
              <a:ext cx="393478" cy="391050"/>
            </a:xfrm>
            <a:custGeom>
              <a:avLst/>
              <a:gdLst>
                <a:gd name="T0" fmla="*/ 0 w 270"/>
                <a:gd name="T1" fmla="*/ 141 h 266"/>
                <a:gd name="T2" fmla="*/ 0 w 270"/>
                <a:gd name="T3" fmla="*/ 141 h 266"/>
                <a:gd name="T4" fmla="*/ 152 w 270"/>
                <a:gd name="T5" fmla="*/ 0 h 266"/>
                <a:gd name="T6" fmla="*/ 270 w 270"/>
                <a:gd name="T7" fmla="*/ 136 h 266"/>
                <a:gd name="T8" fmla="*/ 108 w 270"/>
                <a:gd name="T9" fmla="*/ 266 h 266"/>
                <a:gd name="T10" fmla="*/ 0 w 270"/>
                <a:gd name="T11" fmla="*/ 141 h 266"/>
              </a:gdLst>
              <a:ahLst/>
              <a:cxnLst>
                <a:cxn ang="0">
                  <a:pos x="T0" y="T1"/>
                </a:cxn>
                <a:cxn ang="0">
                  <a:pos x="T2" y="T3"/>
                </a:cxn>
                <a:cxn ang="0">
                  <a:pos x="T4" y="T5"/>
                </a:cxn>
                <a:cxn ang="0">
                  <a:pos x="T6" y="T7"/>
                </a:cxn>
                <a:cxn ang="0">
                  <a:pos x="T8" y="T9"/>
                </a:cxn>
                <a:cxn ang="0">
                  <a:pos x="T10" y="T11"/>
                </a:cxn>
              </a:cxnLst>
              <a:rect l="0" t="0" r="r" b="b"/>
              <a:pathLst>
                <a:path w="270" h="266">
                  <a:moveTo>
                    <a:pt x="0" y="141"/>
                  </a:moveTo>
                  <a:lnTo>
                    <a:pt x="0" y="141"/>
                  </a:lnTo>
                  <a:lnTo>
                    <a:pt x="152" y="0"/>
                  </a:lnTo>
                  <a:cubicBezTo>
                    <a:pt x="193" y="45"/>
                    <a:pt x="232" y="90"/>
                    <a:pt x="270" y="136"/>
                  </a:cubicBezTo>
                  <a:lnTo>
                    <a:pt x="108" y="266"/>
                  </a:lnTo>
                  <a:cubicBezTo>
                    <a:pt x="73" y="223"/>
                    <a:pt x="37" y="181"/>
                    <a:pt x="0" y="14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73" name="Freeform 322">
              <a:extLst>
                <a:ext uri="{FF2B5EF4-FFF2-40B4-BE49-F238E27FC236}">
                  <a16:creationId xmlns:a16="http://schemas.microsoft.com/office/drawing/2014/main" id="{568DE571-4929-EA7E-3179-E0CFA0172A1F}"/>
                </a:ext>
              </a:extLst>
            </p:cNvPr>
            <p:cNvSpPr>
              <a:spLocks/>
            </p:cNvSpPr>
            <p:nvPr/>
          </p:nvSpPr>
          <p:spPr bwMode="auto">
            <a:xfrm>
              <a:off x="9291884" y="2371705"/>
              <a:ext cx="393478" cy="386192"/>
            </a:xfrm>
            <a:custGeom>
              <a:avLst/>
              <a:gdLst>
                <a:gd name="T0" fmla="*/ 0 w 271"/>
                <a:gd name="T1" fmla="*/ 130 h 264"/>
                <a:gd name="T2" fmla="*/ 0 w 271"/>
                <a:gd name="T3" fmla="*/ 130 h 264"/>
                <a:gd name="T4" fmla="*/ 162 w 271"/>
                <a:gd name="T5" fmla="*/ 0 h 264"/>
                <a:gd name="T6" fmla="*/ 271 w 271"/>
                <a:gd name="T7" fmla="*/ 145 h 264"/>
                <a:gd name="T8" fmla="*/ 101 w 271"/>
                <a:gd name="T9" fmla="*/ 264 h 264"/>
                <a:gd name="T10" fmla="*/ 0 w 271"/>
                <a:gd name="T11" fmla="*/ 130 h 264"/>
              </a:gdLst>
              <a:ahLst/>
              <a:cxnLst>
                <a:cxn ang="0">
                  <a:pos x="T0" y="T1"/>
                </a:cxn>
                <a:cxn ang="0">
                  <a:pos x="T2" y="T3"/>
                </a:cxn>
                <a:cxn ang="0">
                  <a:pos x="T4" y="T5"/>
                </a:cxn>
                <a:cxn ang="0">
                  <a:pos x="T6" y="T7"/>
                </a:cxn>
                <a:cxn ang="0">
                  <a:pos x="T8" y="T9"/>
                </a:cxn>
                <a:cxn ang="0">
                  <a:pos x="T10" y="T11"/>
                </a:cxn>
              </a:cxnLst>
              <a:rect l="0" t="0" r="r" b="b"/>
              <a:pathLst>
                <a:path w="271" h="264">
                  <a:moveTo>
                    <a:pt x="0" y="130"/>
                  </a:moveTo>
                  <a:lnTo>
                    <a:pt x="0" y="130"/>
                  </a:lnTo>
                  <a:lnTo>
                    <a:pt x="162" y="0"/>
                  </a:lnTo>
                  <a:cubicBezTo>
                    <a:pt x="200" y="48"/>
                    <a:pt x="236" y="96"/>
                    <a:pt x="271" y="145"/>
                  </a:cubicBezTo>
                  <a:lnTo>
                    <a:pt x="101" y="264"/>
                  </a:lnTo>
                  <a:cubicBezTo>
                    <a:pt x="69" y="219"/>
                    <a:pt x="35" y="174"/>
                    <a:pt x="0" y="13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74" name="Freeform 324">
              <a:extLst>
                <a:ext uri="{FF2B5EF4-FFF2-40B4-BE49-F238E27FC236}">
                  <a16:creationId xmlns:a16="http://schemas.microsoft.com/office/drawing/2014/main" id="{224AE526-E3A8-B523-D13E-FAEAF23568BD}"/>
                </a:ext>
              </a:extLst>
            </p:cNvPr>
            <p:cNvSpPr>
              <a:spLocks/>
            </p:cNvSpPr>
            <p:nvPr/>
          </p:nvSpPr>
          <p:spPr bwMode="auto">
            <a:xfrm>
              <a:off x="8966414" y="1987943"/>
              <a:ext cx="388620" cy="391050"/>
            </a:xfrm>
            <a:custGeom>
              <a:avLst/>
              <a:gdLst>
                <a:gd name="T0" fmla="*/ 0 w 267"/>
                <a:gd name="T1" fmla="*/ 150 h 267"/>
                <a:gd name="T2" fmla="*/ 0 w 267"/>
                <a:gd name="T3" fmla="*/ 150 h 267"/>
                <a:gd name="T4" fmla="*/ 144 w 267"/>
                <a:gd name="T5" fmla="*/ 0 h 267"/>
                <a:gd name="T6" fmla="*/ 185 w 267"/>
                <a:gd name="T7" fmla="*/ 40 h 267"/>
                <a:gd name="T8" fmla="*/ 267 w 267"/>
                <a:gd name="T9" fmla="*/ 126 h 267"/>
                <a:gd name="T10" fmla="*/ 115 w 267"/>
                <a:gd name="T11" fmla="*/ 267 h 267"/>
                <a:gd name="T12" fmla="*/ 0 w 267"/>
                <a:gd name="T13" fmla="*/ 150 h 267"/>
              </a:gdLst>
              <a:ahLst/>
              <a:cxnLst>
                <a:cxn ang="0">
                  <a:pos x="T0" y="T1"/>
                </a:cxn>
                <a:cxn ang="0">
                  <a:pos x="T2" y="T3"/>
                </a:cxn>
                <a:cxn ang="0">
                  <a:pos x="T4" y="T5"/>
                </a:cxn>
                <a:cxn ang="0">
                  <a:pos x="T6" y="T7"/>
                </a:cxn>
                <a:cxn ang="0">
                  <a:pos x="T8" y="T9"/>
                </a:cxn>
                <a:cxn ang="0">
                  <a:pos x="T10" y="T11"/>
                </a:cxn>
                <a:cxn ang="0">
                  <a:pos x="T12" y="T13"/>
                </a:cxn>
              </a:cxnLst>
              <a:rect l="0" t="0" r="r" b="b"/>
              <a:pathLst>
                <a:path w="267" h="267">
                  <a:moveTo>
                    <a:pt x="0" y="150"/>
                  </a:moveTo>
                  <a:lnTo>
                    <a:pt x="0" y="150"/>
                  </a:lnTo>
                  <a:lnTo>
                    <a:pt x="144" y="0"/>
                  </a:lnTo>
                  <a:cubicBezTo>
                    <a:pt x="157" y="13"/>
                    <a:pt x="171" y="27"/>
                    <a:pt x="185" y="40"/>
                  </a:cubicBezTo>
                  <a:cubicBezTo>
                    <a:pt x="213" y="68"/>
                    <a:pt x="240" y="97"/>
                    <a:pt x="267" y="126"/>
                  </a:cubicBezTo>
                  <a:lnTo>
                    <a:pt x="115" y="267"/>
                  </a:lnTo>
                  <a:cubicBezTo>
                    <a:pt x="78" y="226"/>
                    <a:pt x="40" y="187"/>
                    <a:pt x="0" y="15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75" name="Freeform 326">
              <a:extLst>
                <a:ext uri="{FF2B5EF4-FFF2-40B4-BE49-F238E27FC236}">
                  <a16:creationId xmlns:a16="http://schemas.microsoft.com/office/drawing/2014/main" id="{15DDE006-BFF0-5215-59EB-35D158CDF757}"/>
                </a:ext>
              </a:extLst>
            </p:cNvPr>
            <p:cNvSpPr>
              <a:spLocks/>
            </p:cNvSpPr>
            <p:nvPr/>
          </p:nvSpPr>
          <p:spPr bwMode="auto">
            <a:xfrm>
              <a:off x="9437616" y="2585446"/>
              <a:ext cx="393478" cy="378905"/>
            </a:xfrm>
            <a:custGeom>
              <a:avLst/>
              <a:gdLst>
                <a:gd name="T0" fmla="*/ 0 w 269"/>
                <a:gd name="T1" fmla="*/ 119 h 259"/>
                <a:gd name="T2" fmla="*/ 0 w 269"/>
                <a:gd name="T3" fmla="*/ 119 h 259"/>
                <a:gd name="T4" fmla="*/ 170 w 269"/>
                <a:gd name="T5" fmla="*/ 0 h 259"/>
                <a:gd name="T6" fmla="*/ 269 w 269"/>
                <a:gd name="T7" fmla="*/ 151 h 259"/>
                <a:gd name="T8" fmla="*/ 92 w 269"/>
                <a:gd name="T9" fmla="*/ 259 h 259"/>
                <a:gd name="T10" fmla="*/ 0 w 269"/>
                <a:gd name="T11" fmla="*/ 119 h 259"/>
              </a:gdLst>
              <a:ahLst/>
              <a:cxnLst>
                <a:cxn ang="0">
                  <a:pos x="T0" y="T1"/>
                </a:cxn>
                <a:cxn ang="0">
                  <a:pos x="T2" y="T3"/>
                </a:cxn>
                <a:cxn ang="0">
                  <a:pos x="T4" y="T5"/>
                </a:cxn>
                <a:cxn ang="0">
                  <a:pos x="T6" y="T7"/>
                </a:cxn>
                <a:cxn ang="0">
                  <a:pos x="T8" y="T9"/>
                </a:cxn>
                <a:cxn ang="0">
                  <a:pos x="T10" y="T11"/>
                </a:cxn>
              </a:cxnLst>
              <a:rect l="0" t="0" r="r" b="b"/>
              <a:pathLst>
                <a:path w="269" h="259">
                  <a:moveTo>
                    <a:pt x="0" y="119"/>
                  </a:moveTo>
                  <a:lnTo>
                    <a:pt x="0" y="119"/>
                  </a:lnTo>
                  <a:lnTo>
                    <a:pt x="170" y="0"/>
                  </a:lnTo>
                  <a:cubicBezTo>
                    <a:pt x="205" y="49"/>
                    <a:pt x="238" y="100"/>
                    <a:pt x="269" y="151"/>
                  </a:cubicBezTo>
                  <a:lnTo>
                    <a:pt x="92" y="259"/>
                  </a:lnTo>
                  <a:cubicBezTo>
                    <a:pt x="63" y="212"/>
                    <a:pt x="32" y="165"/>
                    <a:pt x="0" y="11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76" name="Freeform 328">
              <a:extLst>
                <a:ext uri="{FF2B5EF4-FFF2-40B4-BE49-F238E27FC236}">
                  <a16:creationId xmlns:a16="http://schemas.microsoft.com/office/drawing/2014/main" id="{00F7C73D-DF05-53ED-74C0-0A6493B5E469}"/>
                </a:ext>
              </a:extLst>
            </p:cNvPr>
            <p:cNvSpPr>
              <a:spLocks/>
            </p:cNvSpPr>
            <p:nvPr/>
          </p:nvSpPr>
          <p:spPr bwMode="auto">
            <a:xfrm>
              <a:off x="8793964" y="1820351"/>
              <a:ext cx="381334" cy="388620"/>
            </a:xfrm>
            <a:custGeom>
              <a:avLst/>
              <a:gdLst>
                <a:gd name="T0" fmla="*/ 0 w 262"/>
                <a:gd name="T1" fmla="*/ 158 h 266"/>
                <a:gd name="T2" fmla="*/ 0 w 262"/>
                <a:gd name="T3" fmla="*/ 158 h 266"/>
                <a:gd name="T4" fmla="*/ 133 w 262"/>
                <a:gd name="T5" fmla="*/ 0 h 266"/>
                <a:gd name="T6" fmla="*/ 262 w 262"/>
                <a:gd name="T7" fmla="*/ 116 h 266"/>
                <a:gd name="T8" fmla="*/ 118 w 262"/>
                <a:gd name="T9" fmla="*/ 266 h 266"/>
                <a:gd name="T10" fmla="*/ 0 w 262"/>
                <a:gd name="T11" fmla="*/ 158 h 266"/>
              </a:gdLst>
              <a:ahLst/>
              <a:cxnLst>
                <a:cxn ang="0">
                  <a:pos x="T0" y="T1"/>
                </a:cxn>
                <a:cxn ang="0">
                  <a:pos x="T2" y="T3"/>
                </a:cxn>
                <a:cxn ang="0">
                  <a:pos x="T4" y="T5"/>
                </a:cxn>
                <a:cxn ang="0">
                  <a:pos x="T6" y="T7"/>
                </a:cxn>
                <a:cxn ang="0">
                  <a:pos x="T8" y="T9"/>
                </a:cxn>
                <a:cxn ang="0">
                  <a:pos x="T10" y="T11"/>
                </a:cxn>
              </a:cxnLst>
              <a:rect l="0" t="0" r="r" b="b"/>
              <a:pathLst>
                <a:path w="262" h="266">
                  <a:moveTo>
                    <a:pt x="0" y="158"/>
                  </a:moveTo>
                  <a:lnTo>
                    <a:pt x="0" y="158"/>
                  </a:lnTo>
                  <a:lnTo>
                    <a:pt x="133" y="0"/>
                  </a:lnTo>
                  <a:cubicBezTo>
                    <a:pt x="177" y="37"/>
                    <a:pt x="220" y="76"/>
                    <a:pt x="262" y="116"/>
                  </a:cubicBezTo>
                  <a:lnTo>
                    <a:pt x="118" y="266"/>
                  </a:lnTo>
                  <a:cubicBezTo>
                    <a:pt x="80" y="229"/>
                    <a:pt x="40" y="193"/>
                    <a:pt x="0" y="15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77" name="Freeform 330">
              <a:extLst>
                <a:ext uri="{FF2B5EF4-FFF2-40B4-BE49-F238E27FC236}">
                  <a16:creationId xmlns:a16="http://schemas.microsoft.com/office/drawing/2014/main" id="{0CB24406-80E4-4307-60CD-BF9D0EA1E79A}"/>
                </a:ext>
              </a:extLst>
            </p:cNvPr>
            <p:cNvSpPr>
              <a:spLocks/>
            </p:cNvSpPr>
            <p:nvPr/>
          </p:nvSpPr>
          <p:spPr bwMode="auto">
            <a:xfrm>
              <a:off x="9573633" y="2806474"/>
              <a:ext cx="386192" cy="369189"/>
            </a:xfrm>
            <a:custGeom>
              <a:avLst/>
              <a:gdLst>
                <a:gd name="T0" fmla="*/ 0 w 266"/>
                <a:gd name="T1" fmla="*/ 108 h 253"/>
                <a:gd name="T2" fmla="*/ 0 w 266"/>
                <a:gd name="T3" fmla="*/ 108 h 253"/>
                <a:gd name="T4" fmla="*/ 177 w 266"/>
                <a:gd name="T5" fmla="*/ 0 h 253"/>
                <a:gd name="T6" fmla="*/ 266 w 266"/>
                <a:gd name="T7" fmla="*/ 156 h 253"/>
                <a:gd name="T8" fmla="*/ 82 w 266"/>
                <a:gd name="T9" fmla="*/ 253 h 253"/>
                <a:gd name="T10" fmla="*/ 0 w 266"/>
                <a:gd name="T11" fmla="*/ 108 h 253"/>
              </a:gdLst>
              <a:ahLst/>
              <a:cxnLst>
                <a:cxn ang="0">
                  <a:pos x="T0" y="T1"/>
                </a:cxn>
                <a:cxn ang="0">
                  <a:pos x="T2" y="T3"/>
                </a:cxn>
                <a:cxn ang="0">
                  <a:pos x="T4" y="T5"/>
                </a:cxn>
                <a:cxn ang="0">
                  <a:pos x="T6" y="T7"/>
                </a:cxn>
                <a:cxn ang="0">
                  <a:pos x="T8" y="T9"/>
                </a:cxn>
                <a:cxn ang="0">
                  <a:pos x="T10" y="T11"/>
                </a:cxn>
              </a:cxnLst>
              <a:rect l="0" t="0" r="r" b="b"/>
              <a:pathLst>
                <a:path w="266" h="253">
                  <a:moveTo>
                    <a:pt x="0" y="108"/>
                  </a:moveTo>
                  <a:lnTo>
                    <a:pt x="0" y="108"/>
                  </a:lnTo>
                  <a:lnTo>
                    <a:pt x="177" y="0"/>
                  </a:lnTo>
                  <a:cubicBezTo>
                    <a:pt x="209" y="51"/>
                    <a:pt x="238" y="104"/>
                    <a:pt x="266" y="156"/>
                  </a:cubicBezTo>
                  <a:lnTo>
                    <a:pt x="82" y="253"/>
                  </a:lnTo>
                  <a:cubicBezTo>
                    <a:pt x="56" y="204"/>
                    <a:pt x="29" y="155"/>
                    <a:pt x="0" y="10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78" name="Freeform 332">
              <a:extLst>
                <a:ext uri="{FF2B5EF4-FFF2-40B4-BE49-F238E27FC236}">
                  <a16:creationId xmlns:a16="http://schemas.microsoft.com/office/drawing/2014/main" id="{C15CC839-385A-1005-068B-94BBD1FD6DE8}"/>
                </a:ext>
              </a:extLst>
            </p:cNvPr>
            <p:cNvSpPr>
              <a:spLocks/>
            </p:cNvSpPr>
            <p:nvPr/>
          </p:nvSpPr>
          <p:spPr bwMode="auto">
            <a:xfrm>
              <a:off x="6440385" y="3911612"/>
              <a:ext cx="371619" cy="376476"/>
            </a:xfrm>
            <a:custGeom>
              <a:avLst/>
              <a:gdLst>
                <a:gd name="T0" fmla="*/ 255 w 255"/>
                <a:gd name="T1" fmla="*/ 111 h 257"/>
                <a:gd name="T2" fmla="*/ 255 w 255"/>
                <a:gd name="T3" fmla="*/ 111 h 257"/>
                <a:gd name="T4" fmla="*/ 131 w 255"/>
                <a:gd name="T5" fmla="*/ 257 h 257"/>
                <a:gd name="T6" fmla="*/ 0 w 255"/>
                <a:gd name="T7" fmla="*/ 180 h 257"/>
                <a:gd name="T8" fmla="*/ 67 w 255"/>
                <a:gd name="T9" fmla="*/ 0 h 257"/>
                <a:gd name="T10" fmla="*/ 255 w 255"/>
                <a:gd name="T11" fmla="*/ 111 h 257"/>
              </a:gdLst>
              <a:ahLst/>
              <a:cxnLst>
                <a:cxn ang="0">
                  <a:pos x="T0" y="T1"/>
                </a:cxn>
                <a:cxn ang="0">
                  <a:pos x="T2" y="T3"/>
                </a:cxn>
                <a:cxn ang="0">
                  <a:pos x="T4" y="T5"/>
                </a:cxn>
                <a:cxn ang="0">
                  <a:pos x="T6" y="T7"/>
                </a:cxn>
                <a:cxn ang="0">
                  <a:pos x="T8" y="T9"/>
                </a:cxn>
                <a:cxn ang="0">
                  <a:pos x="T10" y="T11"/>
                </a:cxn>
              </a:cxnLst>
              <a:rect l="0" t="0" r="r" b="b"/>
              <a:pathLst>
                <a:path w="255" h="257">
                  <a:moveTo>
                    <a:pt x="255" y="111"/>
                  </a:moveTo>
                  <a:lnTo>
                    <a:pt x="255" y="111"/>
                  </a:lnTo>
                  <a:lnTo>
                    <a:pt x="131" y="257"/>
                  </a:lnTo>
                  <a:cubicBezTo>
                    <a:pt x="93" y="224"/>
                    <a:pt x="48" y="198"/>
                    <a:pt x="0" y="180"/>
                  </a:cubicBezTo>
                  <a:lnTo>
                    <a:pt x="67" y="0"/>
                  </a:lnTo>
                  <a:cubicBezTo>
                    <a:pt x="136" y="26"/>
                    <a:pt x="200" y="64"/>
                    <a:pt x="255" y="11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79" name="Freeform 334">
              <a:extLst>
                <a:ext uri="{FF2B5EF4-FFF2-40B4-BE49-F238E27FC236}">
                  <a16:creationId xmlns:a16="http://schemas.microsoft.com/office/drawing/2014/main" id="{90932693-EBB8-A195-F9FB-4FA091DA32A3}"/>
                </a:ext>
              </a:extLst>
            </p:cNvPr>
            <p:cNvSpPr>
              <a:spLocks/>
            </p:cNvSpPr>
            <p:nvPr/>
          </p:nvSpPr>
          <p:spPr bwMode="auto">
            <a:xfrm>
              <a:off x="6212070" y="3853319"/>
              <a:ext cx="325469" cy="320612"/>
            </a:xfrm>
            <a:custGeom>
              <a:avLst/>
              <a:gdLst>
                <a:gd name="T0" fmla="*/ 0 w 224"/>
                <a:gd name="T1" fmla="*/ 0 h 220"/>
                <a:gd name="T2" fmla="*/ 0 w 224"/>
                <a:gd name="T3" fmla="*/ 0 h 220"/>
                <a:gd name="T4" fmla="*/ 0 w 224"/>
                <a:gd name="T5" fmla="*/ 0 h 220"/>
                <a:gd name="T6" fmla="*/ 224 w 224"/>
                <a:gd name="T7" fmla="*/ 40 h 220"/>
                <a:gd name="T8" fmla="*/ 157 w 224"/>
                <a:gd name="T9" fmla="*/ 220 h 220"/>
                <a:gd name="T10" fmla="*/ 0 w 224"/>
                <a:gd name="T11" fmla="*/ 192 h 220"/>
                <a:gd name="T12" fmla="*/ 0 w 224"/>
                <a:gd name="T13" fmla="*/ 0 h 220"/>
              </a:gdLst>
              <a:ahLst/>
              <a:cxnLst>
                <a:cxn ang="0">
                  <a:pos x="T0" y="T1"/>
                </a:cxn>
                <a:cxn ang="0">
                  <a:pos x="T2" y="T3"/>
                </a:cxn>
                <a:cxn ang="0">
                  <a:pos x="T4" y="T5"/>
                </a:cxn>
                <a:cxn ang="0">
                  <a:pos x="T6" y="T7"/>
                </a:cxn>
                <a:cxn ang="0">
                  <a:pos x="T8" y="T9"/>
                </a:cxn>
                <a:cxn ang="0">
                  <a:pos x="T10" y="T11"/>
                </a:cxn>
                <a:cxn ang="0">
                  <a:pos x="T12" y="T13"/>
                </a:cxn>
              </a:cxnLst>
              <a:rect l="0" t="0" r="r" b="b"/>
              <a:pathLst>
                <a:path w="224" h="220">
                  <a:moveTo>
                    <a:pt x="0" y="0"/>
                  </a:moveTo>
                  <a:lnTo>
                    <a:pt x="0" y="0"/>
                  </a:lnTo>
                  <a:lnTo>
                    <a:pt x="0" y="0"/>
                  </a:lnTo>
                  <a:cubicBezTo>
                    <a:pt x="79" y="0"/>
                    <a:pt x="154" y="14"/>
                    <a:pt x="224" y="40"/>
                  </a:cubicBezTo>
                  <a:lnTo>
                    <a:pt x="157" y="220"/>
                  </a:lnTo>
                  <a:cubicBezTo>
                    <a:pt x="108" y="202"/>
                    <a:pt x="55" y="192"/>
                    <a:pt x="0" y="192"/>
                  </a:cubicBezTo>
                  <a:lnTo>
                    <a:pt x="0"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80" name="Freeform 336">
              <a:extLst>
                <a:ext uri="{FF2B5EF4-FFF2-40B4-BE49-F238E27FC236}">
                  <a16:creationId xmlns:a16="http://schemas.microsoft.com/office/drawing/2014/main" id="{BE9F9CBA-E0D9-72AA-95E1-1487999D911F}"/>
                </a:ext>
              </a:extLst>
            </p:cNvPr>
            <p:cNvSpPr>
              <a:spLocks/>
            </p:cNvSpPr>
            <p:nvPr/>
          </p:nvSpPr>
          <p:spPr bwMode="auto">
            <a:xfrm>
              <a:off x="6396665" y="3350542"/>
              <a:ext cx="318183" cy="352188"/>
            </a:xfrm>
            <a:custGeom>
              <a:avLst/>
              <a:gdLst>
                <a:gd name="T0" fmla="*/ 0 w 218"/>
                <a:gd name="T1" fmla="*/ 203 h 242"/>
                <a:gd name="T2" fmla="*/ 0 w 218"/>
                <a:gd name="T3" fmla="*/ 203 h 242"/>
                <a:gd name="T4" fmla="*/ 33 w 218"/>
                <a:gd name="T5" fmla="*/ 0 h 242"/>
                <a:gd name="T6" fmla="*/ 218 w 218"/>
                <a:gd name="T7" fmla="*/ 49 h 242"/>
                <a:gd name="T8" fmla="*/ 146 w 218"/>
                <a:gd name="T9" fmla="*/ 242 h 242"/>
                <a:gd name="T10" fmla="*/ 0 w 218"/>
                <a:gd name="T11" fmla="*/ 203 h 242"/>
              </a:gdLst>
              <a:ahLst/>
              <a:cxnLst>
                <a:cxn ang="0">
                  <a:pos x="T0" y="T1"/>
                </a:cxn>
                <a:cxn ang="0">
                  <a:pos x="T2" y="T3"/>
                </a:cxn>
                <a:cxn ang="0">
                  <a:pos x="T4" y="T5"/>
                </a:cxn>
                <a:cxn ang="0">
                  <a:pos x="T6" y="T7"/>
                </a:cxn>
                <a:cxn ang="0">
                  <a:pos x="T8" y="T9"/>
                </a:cxn>
                <a:cxn ang="0">
                  <a:pos x="T10" y="T11"/>
                </a:cxn>
              </a:cxnLst>
              <a:rect l="0" t="0" r="r" b="b"/>
              <a:pathLst>
                <a:path w="218" h="242">
                  <a:moveTo>
                    <a:pt x="0" y="203"/>
                  </a:moveTo>
                  <a:lnTo>
                    <a:pt x="0" y="203"/>
                  </a:lnTo>
                  <a:lnTo>
                    <a:pt x="33" y="0"/>
                  </a:lnTo>
                  <a:cubicBezTo>
                    <a:pt x="97" y="11"/>
                    <a:pt x="159" y="27"/>
                    <a:pt x="218" y="49"/>
                  </a:cubicBezTo>
                  <a:lnTo>
                    <a:pt x="146" y="242"/>
                  </a:lnTo>
                  <a:cubicBezTo>
                    <a:pt x="100" y="224"/>
                    <a:pt x="51" y="211"/>
                    <a:pt x="0"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81" name="Freeform 338">
              <a:extLst>
                <a:ext uri="{FF2B5EF4-FFF2-40B4-BE49-F238E27FC236}">
                  <a16:creationId xmlns:a16="http://schemas.microsoft.com/office/drawing/2014/main" id="{A724845A-82D7-392A-F40C-7608C8213A49}"/>
                </a:ext>
              </a:extLst>
            </p:cNvPr>
            <p:cNvSpPr>
              <a:spLocks/>
            </p:cNvSpPr>
            <p:nvPr/>
          </p:nvSpPr>
          <p:spPr bwMode="auto">
            <a:xfrm>
              <a:off x="6212070" y="3331111"/>
              <a:ext cx="233172" cy="315754"/>
            </a:xfrm>
            <a:custGeom>
              <a:avLst/>
              <a:gdLst>
                <a:gd name="T0" fmla="*/ 0 w 160"/>
                <a:gd name="T1" fmla="*/ 206 h 216"/>
                <a:gd name="T2" fmla="*/ 0 w 160"/>
                <a:gd name="T3" fmla="*/ 206 h 216"/>
                <a:gd name="T4" fmla="*/ 0 w 160"/>
                <a:gd name="T5" fmla="*/ 206 h 216"/>
                <a:gd name="T6" fmla="*/ 0 w 160"/>
                <a:gd name="T7" fmla="*/ 0 h 216"/>
                <a:gd name="T8" fmla="*/ 0 w 160"/>
                <a:gd name="T9" fmla="*/ 0 h 216"/>
                <a:gd name="T10" fmla="*/ 160 w 160"/>
                <a:gd name="T11" fmla="*/ 13 h 216"/>
                <a:gd name="T12" fmla="*/ 127 w 160"/>
                <a:gd name="T13" fmla="*/ 216 h 216"/>
                <a:gd name="T14" fmla="*/ 0 w 160"/>
                <a:gd name="T15" fmla="*/ 206 h 2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 h="216">
                  <a:moveTo>
                    <a:pt x="0" y="206"/>
                  </a:moveTo>
                  <a:lnTo>
                    <a:pt x="0" y="206"/>
                  </a:lnTo>
                  <a:lnTo>
                    <a:pt x="0" y="206"/>
                  </a:lnTo>
                  <a:lnTo>
                    <a:pt x="0" y="0"/>
                  </a:lnTo>
                  <a:lnTo>
                    <a:pt x="0" y="0"/>
                  </a:lnTo>
                  <a:cubicBezTo>
                    <a:pt x="55" y="0"/>
                    <a:pt x="108" y="5"/>
                    <a:pt x="160" y="13"/>
                  </a:cubicBezTo>
                  <a:lnTo>
                    <a:pt x="127" y="216"/>
                  </a:lnTo>
                  <a:cubicBezTo>
                    <a:pt x="86" y="209"/>
                    <a:pt x="44" y="206"/>
                    <a:pt x="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82" name="Freeform 340">
              <a:extLst>
                <a:ext uri="{FF2B5EF4-FFF2-40B4-BE49-F238E27FC236}">
                  <a16:creationId xmlns:a16="http://schemas.microsoft.com/office/drawing/2014/main" id="{BAA65D6B-14BA-523C-C407-30EE4839BD03}"/>
                </a:ext>
              </a:extLst>
            </p:cNvPr>
            <p:cNvSpPr>
              <a:spLocks/>
            </p:cNvSpPr>
            <p:nvPr/>
          </p:nvSpPr>
          <p:spPr bwMode="auto">
            <a:xfrm>
              <a:off x="6607976" y="3420979"/>
              <a:ext cx="352188" cy="376476"/>
            </a:xfrm>
            <a:custGeom>
              <a:avLst/>
              <a:gdLst>
                <a:gd name="T0" fmla="*/ 0 w 240"/>
                <a:gd name="T1" fmla="*/ 193 h 257"/>
                <a:gd name="T2" fmla="*/ 0 w 240"/>
                <a:gd name="T3" fmla="*/ 193 h 257"/>
                <a:gd name="T4" fmla="*/ 72 w 240"/>
                <a:gd name="T5" fmla="*/ 0 h 257"/>
                <a:gd name="T6" fmla="*/ 240 w 240"/>
                <a:gd name="T7" fmla="*/ 81 h 257"/>
                <a:gd name="T8" fmla="*/ 134 w 240"/>
                <a:gd name="T9" fmla="*/ 257 h 257"/>
                <a:gd name="T10" fmla="*/ 0 w 240"/>
                <a:gd name="T11" fmla="*/ 193 h 257"/>
              </a:gdLst>
              <a:ahLst/>
              <a:cxnLst>
                <a:cxn ang="0">
                  <a:pos x="T0" y="T1"/>
                </a:cxn>
                <a:cxn ang="0">
                  <a:pos x="T2" y="T3"/>
                </a:cxn>
                <a:cxn ang="0">
                  <a:pos x="T4" y="T5"/>
                </a:cxn>
                <a:cxn ang="0">
                  <a:pos x="T6" y="T7"/>
                </a:cxn>
                <a:cxn ang="0">
                  <a:pos x="T8" y="T9"/>
                </a:cxn>
                <a:cxn ang="0">
                  <a:pos x="T10" y="T11"/>
                </a:cxn>
              </a:cxnLst>
              <a:rect l="0" t="0" r="r" b="b"/>
              <a:pathLst>
                <a:path w="240" h="257">
                  <a:moveTo>
                    <a:pt x="0" y="193"/>
                  </a:moveTo>
                  <a:lnTo>
                    <a:pt x="0" y="193"/>
                  </a:lnTo>
                  <a:lnTo>
                    <a:pt x="72" y="0"/>
                  </a:lnTo>
                  <a:cubicBezTo>
                    <a:pt x="131" y="22"/>
                    <a:pt x="187" y="49"/>
                    <a:pt x="240" y="81"/>
                  </a:cubicBezTo>
                  <a:lnTo>
                    <a:pt x="134" y="257"/>
                  </a:lnTo>
                  <a:cubicBezTo>
                    <a:pt x="92" y="232"/>
                    <a:pt x="47" y="210"/>
                    <a:pt x="0" y="19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83" name="Freeform 342">
              <a:extLst>
                <a:ext uri="{FF2B5EF4-FFF2-40B4-BE49-F238E27FC236}">
                  <a16:creationId xmlns:a16="http://schemas.microsoft.com/office/drawing/2014/main" id="{1D3F7E0B-A084-F2EA-883C-1D8873F83A8E}"/>
                </a:ext>
              </a:extLst>
            </p:cNvPr>
            <p:cNvSpPr>
              <a:spLocks/>
            </p:cNvSpPr>
            <p:nvPr/>
          </p:nvSpPr>
          <p:spPr bwMode="auto">
            <a:xfrm>
              <a:off x="6804716" y="3539995"/>
              <a:ext cx="342472" cy="366761"/>
            </a:xfrm>
            <a:custGeom>
              <a:avLst/>
              <a:gdLst>
                <a:gd name="T0" fmla="*/ 0 w 235"/>
                <a:gd name="T1" fmla="*/ 176 h 250"/>
                <a:gd name="T2" fmla="*/ 0 w 235"/>
                <a:gd name="T3" fmla="*/ 176 h 250"/>
                <a:gd name="T4" fmla="*/ 106 w 235"/>
                <a:gd name="T5" fmla="*/ 0 h 250"/>
                <a:gd name="T6" fmla="*/ 235 w 235"/>
                <a:gd name="T7" fmla="*/ 93 h 250"/>
                <a:gd name="T8" fmla="*/ 103 w 235"/>
                <a:gd name="T9" fmla="*/ 250 h 250"/>
                <a:gd name="T10" fmla="*/ 0 w 235"/>
                <a:gd name="T11" fmla="*/ 176 h 250"/>
              </a:gdLst>
              <a:ahLst/>
              <a:cxnLst>
                <a:cxn ang="0">
                  <a:pos x="T0" y="T1"/>
                </a:cxn>
                <a:cxn ang="0">
                  <a:pos x="T2" y="T3"/>
                </a:cxn>
                <a:cxn ang="0">
                  <a:pos x="T4" y="T5"/>
                </a:cxn>
                <a:cxn ang="0">
                  <a:pos x="T6" y="T7"/>
                </a:cxn>
                <a:cxn ang="0">
                  <a:pos x="T8" y="T9"/>
                </a:cxn>
                <a:cxn ang="0">
                  <a:pos x="T10" y="T11"/>
                </a:cxn>
              </a:cxnLst>
              <a:rect l="0" t="0" r="r" b="b"/>
              <a:pathLst>
                <a:path w="235" h="250">
                  <a:moveTo>
                    <a:pt x="0" y="176"/>
                  </a:moveTo>
                  <a:lnTo>
                    <a:pt x="0" y="176"/>
                  </a:lnTo>
                  <a:lnTo>
                    <a:pt x="106" y="0"/>
                  </a:lnTo>
                  <a:cubicBezTo>
                    <a:pt x="152" y="28"/>
                    <a:pt x="195" y="59"/>
                    <a:pt x="235" y="93"/>
                  </a:cubicBezTo>
                  <a:lnTo>
                    <a:pt x="103" y="250"/>
                  </a:lnTo>
                  <a:cubicBezTo>
                    <a:pt x="71" y="223"/>
                    <a:pt x="36" y="198"/>
                    <a:pt x="0"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84" name="Freeform 344">
              <a:extLst>
                <a:ext uri="{FF2B5EF4-FFF2-40B4-BE49-F238E27FC236}">
                  <a16:creationId xmlns:a16="http://schemas.microsoft.com/office/drawing/2014/main" id="{42905D2E-FD0A-BEE9-8560-5F65EDEE5B86}"/>
                </a:ext>
              </a:extLst>
            </p:cNvPr>
            <p:cNvSpPr>
              <a:spLocks/>
            </p:cNvSpPr>
            <p:nvPr/>
          </p:nvSpPr>
          <p:spPr bwMode="auto">
            <a:xfrm>
              <a:off x="7113182" y="3122228"/>
              <a:ext cx="371619" cy="386192"/>
            </a:xfrm>
            <a:custGeom>
              <a:avLst/>
              <a:gdLst>
                <a:gd name="T0" fmla="*/ 0 w 255"/>
                <a:gd name="T1" fmla="*/ 173 h 264"/>
                <a:gd name="T2" fmla="*/ 0 w 255"/>
                <a:gd name="T3" fmla="*/ 173 h 264"/>
                <a:gd name="T4" fmla="*/ 111 w 255"/>
                <a:gd name="T5" fmla="*/ 0 h 264"/>
                <a:gd name="T6" fmla="*/ 255 w 255"/>
                <a:gd name="T7" fmla="*/ 107 h 264"/>
                <a:gd name="T8" fmla="*/ 122 w 255"/>
                <a:gd name="T9" fmla="*/ 264 h 264"/>
                <a:gd name="T10" fmla="*/ 0 w 255"/>
                <a:gd name="T11" fmla="*/ 173 h 264"/>
              </a:gdLst>
              <a:ahLst/>
              <a:cxnLst>
                <a:cxn ang="0">
                  <a:pos x="T0" y="T1"/>
                </a:cxn>
                <a:cxn ang="0">
                  <a:pos x="T2" y="T3"/>
                </a:cxn>
                <a:cxn ang="0">
                  <a:pos x="T4" y="T5"/>
                </a:cxn>
                <a:cxn ang="0">
                  <a:pos x="T6" y="T7"/>
                </a:cxn>
                <a:cxn ang="0">
                  <a:pos x="T8" y="T9"/>
                </a:cxn>
                <a:cxn ang="0">
                  <a:pos x="T10" y="T11"/>
                </a:cxn>
              </a:cxnLst>
              <a:rect l="0" t="0" r="r" b="b"/>
              <a:pathLst>
                <a:path w="255" h="264">
                  <a:moveTo>
                    <a:pt x="0" y="173"/>
                  </a:moveTo>
                  <a:lnTo>
                    <a:pt x="0" y="173"/>
                  </a:lnTo>
                  <a:lnTo>
                    <a:pt x="111" y="0"/>
                  </a:lnTo>
                  <a:cubicBezTo>
                    <a:pt x="161" y="33"/>
                    <a:pt x="209" y="68"/>
                    <a:pt x="255" y="107"/>
                  </a:cubicBezTo>
                  <a:lnTo>
                    <a:pt x="122" y="264"/>
                  </a:lnTo>
                  <a:cubicBezTo>
                    <a:pt x="83" y="231"/>
                    <a:pt x="42" y="201"/>
                    <a:pt x="0" y="1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85" name="Freeform 346">
              <a:extLst>
                <a:ext uri="{FF2B5EF4-FFF2-40B4-BE49-F238E27FC236}">
                  <a16:creationId xmlns:a16="http://schemas.microsoft.com/office/drawing/2014/main" id="{CB6AFB12-E995-A409-A1B0-A02A9B5BC576}"/>
                </a:ext>
              </a:extLst>
            </p:cNvPr>
            <p:cNvSpPr>
              <a:spLocks/>
            </p:cNvSpPr>
            <p:nvPr/>
          </p:nvSpPr>
          <p:spPr bwMode="auto">
            <a:xfrm>
              <a:off x="6212070" y="2808902"/>
              <a:ext cx="264748" cy="315754"/>
            </a:xfrm>
            <a:custGeom>
              <a:avLst/>
              <a:gdLst>
                <a:gd name="T0" fmla="*/ 0 w 182"/>
                <a:gd name="T1" fmla="*/ 206 h 216"/>
                <a:gd name="T2" fmla="*/ 0 w 182"/>
                <a:gd name="T3" fmla="*/ 206 h 216"/>
                <a:gd name="T4" fmla="*/ 0 w 182"/>
                <a:gd name="T5" fmla="*/ 206 h 216"/>
                <a:gd name="T6" fmla="*/ 0 w 182"/>
                <a:gd name="T7" fmla="*/ 0 h 216"/>
                <a:gd name="T8" fmla="*/ 0 w 182"/>
                <a:gd name="T9" fmla="*/ 0 h 216"/>
                <a:gd name="T10" fmla="*/ 182 w 182"/>
                <a:gd name="T11" fmla="*/ 13 h 216"/>
                <a:gd name="T12" fmla="*/ 154 w 182"/>
                <a:gd name="T13" fmla="*/ 216 h 216"/>
                <a:gd name="T14" fmla="*/ 0 w 182"/>
                <a:gd name="T15" fmla="*/ 206 h 2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2" h="216">
                  <a:moveTo>
                    <a:pt x="0" y="206"/>
                  </a:moveTo>
                  <a:lnTo>
                    <a:pt x="0" y="206"/>
                  </a:lnTo>
                  <a:lnTo>
                    <a:pt x="0" y="206"/>
                  </a:lnTo>
                  <a:lnTo>
                    <a:pt x="0" y="0"/>
                  </a:lnTo>
                  <a:lnTo>
                    <a:pt x="0" y="0"/>
                  </a:lnTo>
                  <a:cubicBezTo>
                    <a:pt x="62" y="0"/>
                    <a:pt x="123" y="5"/>
                    <a:pt x="182" y="13"/>
                  </a:cubicBezTo>
                  <a:lnTo>
                    <a:pt x="154" y="216"/>
                  </a:lnTo>
                  <a:cubicBezTo>
                    <a:pt x="104" y="210"/>
                    <a:pt x="53" y="206"/>
                    <a:pt x="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86" name="Freeform 348">
              <a:extLst>
                <a:ext uri="{FF2B5EF4-FFF2-40B4-BE49-F238E27FC236}">
                  <a16:creationId xmlns:a16="http://schemas.microsoft.com/office/drawing/2014/main" id="{8DF08AED-10A7-2E20-85D9-3081BA24C76B}"/>
                </a:ext>
              </a:extLst>
            </p:cNvPr>
            <p:cNvSpPr>
              <a:spLocks/>
            </p:cNvSpPr>
            <p:nvPr/>
          </p:nvSpPr>
          <p:spPr bwMode="auto">
            <a:xfrm>
              <a:off x="6901871" y="2986211"/>
              <a:ext cx="371619" cy="388620"/>
            </a:xfrm>
            <a:custGeom>
              <a:avLst/>
              <a:gdLst>
                <a:gd name="T0" fmla="*/ 0 w 255"/>
                <a:gd name="T1" fmla="*/ 187 h 265"/>
                <a:gd name="T2" fmla="*/ 0 w 255"/>
                <a:gd name="T3" fmla="*/ 187 h 265"/>
                <a:gd name="T4" fmla="*/ 85 w 255"/>
                <a:gd name="T5" fmla="*/ 0 h 265"/>
                <a:gd name="T6" fmla="*/ 255 w 255"/>
                <a:gd name="T7" fmla="*/ 92 h 265"/>
                <a:gd name="T8" fmla="*/ 144 w 255"/>
                <a:gd name="T9" fmla="*/ 265 h 265"/>
                <a:gd name="T10" fmla="*/ 0 w 255"/>
                <a:gd name="T11" fmla="*/ 187 h 265"/>
              </a:gdLst>
              <a:ahLst/>
              <a:cxnLst>
                <a:cxn ang="0">
                  <a:pos x="T0" y="T1"/>
                </a:cxn>
                <a:cxn ang="0">
                  <a:pos x="T2" y="T3"/>
                </a:cxn>
                <a:cxn ang="0">
                  <a:pos x="T4" y="T5"/>
                </a:cxn>
                <a:cxn ang="0">
                  <a:pos x="T6" y="T7"/>
                </a:cxn>
                <a:cxn ang="0">
                  <a:pos x="T8" y="T9"/>
                </a:cxn>
                <a:cxn ang="0">
                  <a:pos x="T10" y="T11"/>
                </a:cxn>
              </a:cxnLst>
              <a:rect l="0" t="0" r="r" b="b"/>
              <a:pathLst>
                <a:path w="255" h="265">
                  <a:moveTo>
                    <a:pt x="0" y="187"/>
                  </a:moveTo>
                  <a:lnTo>
                    <a:pt x="0" y="187"/>
                  </a:lnTo>
                  <a:lnTo>
                    <a:pt x="85" y="0"/>
                  </a:lnTo>
                  <a:cubicBezTo>
                    <a:pt x="144" y="27"/>
                    <a:pt x="201" y="58"/>
                    <a:pt x="255" y="92"/>
                  </a:cubicBezTo>
                  <a:lnTo>
                    <a:pt x="144" y="265"/>
                  </a:lnTo>
                  <a:cubicBezTo>
                    <a:pt x="98" y="236"/>
                    <a:pt x="50" y="210"/>
                    <a:pt x="0" y="18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87" name="Freeform 350">
              <a:extLst>
                <a:ext uri="{FF2B5EF4-FFF2-40B4-BE49-F238E27FC236}">
                  <a16:creationId xmlns:a16="http://schemas.microsoft.com/office/drawing/2014/main" id="{A644B7D4-54BE-0A75-7A45-ECA725CC016B}"/>
                </a:ext>
              </a:extLst>
            </p:cNvPr>
            <p:cNvSpPr>
              <a:spLocks/>
            </p:cNvSpPr>
            <p:nvPr/>
          </p:nvSpPr>
          <p:spPr bwMode="auto">
            <a:xfrm>
              <a:off x="6673557" y="2886626"/>
              <a:ext cx="352188" cy="374047"/>
            </a:xfrm>
            <a:custGeom>
              <a:avLst/>
              <a:gdLst>
                <a:gd name="T0" fmla="*/ 0 w 242"/>
                <a:gd name="T1" fmla="*/ 198 h 256"/>
                <a:gd name="T2" fmla="*/ 0 w 242"/>
                <a:gd name="T3" fmla="*/ 198 h 256"/>
                <a:gd name="T4" fmla="*/ 56 w 242"/>
                <a:gd name="T5" fmla="*/ 0 h 256"/>
                <a:gd name="T6" fmla="*/ 242 w 242"/>
                <a:gd name="T7" fmla="*/ 69 h 256"/>
                <a:gd name="T8" fmla="*/ 157 w 242"/>
                <a:gd name="T9" fmla="*/ 256 h 256"/>
                <a:gd name="T10" fmla="*/ 0 w 242"/>
                <a:gd name="T11" fmla="*/ 198 h 256"/>
              </a:gdLst>
              <a:ahLst/>
              <a:cxnLst>
                <a:cxn ang="0">
                  <a:pos x="T0" y="T1"/>
                </a:cxn>
                <a:cxn ang="0">
                  <a:pos x="T2" y="T3"/>
                </a:cxn>
                <a:cxn ang="0">
                  <a:pos x="T4" y="T5"/>
                </a:cxn>
                <a:cxn ang="0">
                  <a:pos x="T6" y="T7"/>
                </a:cxn>
                <a:cxn ang="0">
                  <a:pos x="T8" y="T9"/>
                </a:cxn>
                <a:cxn ang="0">
                  <a:pos x="T10" y="T11"/>
                </a:cxn>
              </a:cxnLst>
              <a:rect l="0" t="0" r="r" b="b"/>
              <a:pathLst>
                <a:path w="242" h="256">
                  <a:moveTo>
                    <a:pt x="0" y="198"/>
                  </a:moveTo>
                  <a:lnTo>
                    <a:pt x="0" y="198"/>
                  </a:lnTo>
                  <a:lnTo>
                    <a:pt x="56" y="0"/>
                  </a:lnTo>
                  <a:cubicBezTo>
                    <a:pt x="120" y="19"/>
                    <a:pt x="182" y="42"/>
                    <a:pt x="242" y="69"/>
                  </a:cubicBezTo>
                  <a:lnTo>
                    <a:pt x="157" y="256"/>
                  </a:lnTo>
                  <a:cubicBezTo>
                    <a:pt x="106" y="233"/>
                    <a:pt x="54" y="213"/>
                    <a:pt x="0" y="19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88" name="Freeform 352">
              <a:extLst>
                <a:ext uri="{FF2B5EF4-FFF2-40B4-BE49-F238E27FC236}">
                  <a16:creationId xmlns:a16="http://schemas.microsoft.com/office/drawing/2014/main" id="{18E24ECC-D927-4491-D440-10FF0A09224E}"/>
                </a:ext>
              </a:extLst>
            </p:cNvPr>
            <p:cNvSpPr>
              <a:spLocks/>
            </p:cNvSpPr>
            <p:nvPr/>
          </p:nvSpPr>
          <p:spPr bwMode="auto">
            <a:xfrm>
              <a:off x="6435527" y="2828333"/>
              <a:ext cx="318183" cy="347330"/>
            </a:xfrm>
            <a:custGeom>
              <a:avLst/>
              <a:gdLst>
                <a:gd name="T0" fmla="*/ 0 w 219"/>
                <a:gd name="T1" fmla="*/ 203 h 238"/>
                <a:gd name="T2" fmla="*/ 0 w 219"/>
                <a:gd name="T3" fmla="*/ 203 h 238"/>
                <a:gd name="T4" fmla="*/ 28 w 219"/>
                <a:gd name="T5" fmla="*/ 0 h 238"/>
                <a:gd name="T6" fmla="*/ 219 w 219"/>
                <a:gd name="T7" fmla="*/ 40 h 238"/>
                <a:gd name="T8" fmla="*/ 162 w 219"/>
                <a:gd name="T9" fmla="*/ 238 h 238"/>
                <a:gd name="T10" fmla="*/ 0 w 219"/>
                <a:gd name="T11" fmla="*/ 203 h 238"/>
              </a:gdLst>
              <a:ahLst/>
              <a:cxnLst>
                <a:cxn ang="0">
                  <a:pos x="T0" y="T1"/>
                </a:cxn>
                <a:cxn ang="0">
                  <a:pos x="T2" y="T3"/>
                </a:cxn>
                <a:cxn ang="0">
                  <a:pos x="T4" y="T5"/>
                </a:cxn>
                <a:cxn ang="0">
                  <a:pos x="T6" y="T7"/>
                </a:cxn>
                <a:cxn ang="0">
                  <a:pos x="T8" y="T9"/>
                </a:cxn>
                <a:cxn ang="0">
                  <a:pos x="T10" y="T11"/>
                </a:cxn>
              </a:cxnLst>
              <a:rect l="0" t="0" r="r" b="b"/>
              <a:pathLst>
                <a:path w="219" h="238">
                  <a:moveTo>
                    <a:pt x="0" y="203"/>
                  </a:moveTo>
                  <a:lnTo>
                    <a:pt x="0" y="203"/>
                  </a:lnTo>
                  <a:lnTo>
                    <a:pt x="28" y="0"/>
                  </a:lnTo>
                  <a:cubicBezTo>
                    <a:pt x="93" y="9"/>
                    <a:pt x="157" y="22"/>
                    <a:pt x="219" y="40"/>
                  </a:cubicBezTo>
                  <a:lnTo>
                    <a:pt x="162" y="238"/>
                  </a:lnTo>
                  <a:cubicBezTo>
                    <a:pt x="110" y="223"/>
                    <a:pt x="56" y="211"/>
                    <a:pt x="0"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89" name="Freeform 354">
              <a:extLst>
                <a:ext uri="{FF2B5EF4-FFF2-40B4-BE49-F238E27FC236}">
                  <a16:creationId xmlns:a16="http://schemas.microsoft.com/office/drawing/2014/main" id="{C320036B-DEDE-BF67-83B9-A5DC8B57D927}"/>
                </a:ext>
              </a:extLst>
            </p:cNvPr>
            <p:cNvSpPr>
              <a:spLocks/>
            </p:cNvSpPr>
            <p:nvPr/>
          </p:nvSpPr>
          <p:spPr bwMode="auto">
            <a:xfrm>
              <a:off x="6863009" y="2400851"/>
              <a:ext cx="332757" cy="366761"/>
            </a:xfrm>
            <a:custGeom>
              <a:avLst/>
              <a:gdLst>
                <a:gd name="T0" fmla="*/ 0 w 228"/>
                <a:gd name="T1" fmla="*/ 196 h 251"/>
                <a:gd name="T2" fmla="*/ 0 w 228"/>
                <a:gd name="T3" fmla="*/ 196 h 251"/>
                <a:gd name="T4" fmla="*/ 61 w 228"/>
                <a:gd name="T5" fmla="*/ 0 h 251"/>
                <a:gd name="T6" fmla="*/ 228 w 228"/>
                <a:gd name="T7" fmla="*/ 62 h 251"/>
                <a:gd name="T8" fmla="*/ 147 w 228"/>
                <a:gd name="T9" fmla="*/ 251 h 251"/>
                <a:gd name="T10" fmla="*/ 0 w 228"/>
                <a:gd name="T11" fmla="*/ 196 h 251"/>
              </a:gdLst>
              <a:ahLst/>
              <a:cxnLst>
                <a:cxn ang="0">
                  <a:pos x="T0" y="T1"/>
                </a:cxn>
                <a:cxn ang="0">
                  <a:pos x="T2" y="T3"/>
                </a:cxn>
                <a:cxn ang="0">
                  <a:pos x="T4" y="T5"/>
                </a:cxn>
                <a:cxn ang="0">
                  <a:pos x="T6" y="T7"/>
                </a:cxn>
                <a:cxn ang="0">
                  <a:pos x="T8" y="T9"/>
                </a:cxn>
                <a:cxn ang="0">
                  <a:pos x="T10" y="T11"/>
                </a:cxn>
              </a:cxnLst>
              <a:rect l="0" t="0" r="r" b="b"/>
              <a:pathLst>
                <a:path w="228" h="251">
                  <a:moveTo>
                    <a:pt x="0" y="196"/>
                  </a:moveTo>
                  <a:lnTo>
                    <a:pt x="0" y="196"/>
                  </a:lnTo>
                  <a:lnTo>
                    <a:pt x="61" y="0"/>
                  </a:lnTo>
                  <a:cubicBezTo>
                    <a:pt x="118" y="18"/>
                    <a:pt x="174" y="39"/>
                    <a:pt x="228" y="62"/>
                  </a:cubicBezTo>
                  <a:lnTo>
                    <a:pt x="147" y="251"/>
                  </a:lnTo>
                  <a:cubicBezTo>
                    <a:pt x="99" y="230"/>
                    <a:pt x="50" y="212"/>
                    <a:pt x="0" y="1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90" name="Freeform 356">
              <a:extLst>
                <a:ext uri="{FF2B5EF4-FFF2-40B4-BE49-F238E27FC236}">
                  <a16:creationId xmlns:a16="http://schemas.microsoft.com/office/drawing/2014/main" id="{5EBA9984-BD20-1D9B-08C5-992C697DDD78}"/>
                </a:ext>
              </a:extLst>
            </p:cNvPr>
            <p:cNvSpPr>
              <a:spLocks/>
            </p:cNvSpPr>
            <p:nvPr/>
          </p:nvSpPr>
          <p:spPr bwMode="auto">
            <a:xfrm>
              <a:off x="7467798" y="2738466"/>
              <a:ext cx="352188" cy="371619"/>
            </a:xfrm>
            <a:custGeom>
              <a:avLst/>
              <a:gdLst>
                <a:gd name="T0" fmla="*/ 0 w 242"/>
                <a:gd name="T1" fmla="*/ 168 h 253"/>
                <a:gd name="T2" fmla="*/ 0 w 242"/>
                <a:gd name="T3" fmla="*/ 168 h 253"/>
                <a:gd name="T4" fmla="*/ 118 w 242"/>
                <a:gd name="T5" fmla="*/ 0 h 253"/>
                <a:gd name="T6" fmla="*/ 242 w 242"/>
                <a:gd name="T7" fmla="*/ 96 h 253"/>
                <a:gd name="T8" fmla="*/ 109 w 242"/>
                <a:gd name="T9" fmla="*/ 253 h 253"/>
                <a:gd name="T10" fmla="*/ 0 w 242"/>
                <a:gd name="T11" fmla="*/ 168 h 253"/>
              </a:gdLst>
              <a:ahLst/>
              <a:cxnLst>
                <a:cxn ang="0">
                  <a:pos x="T0" y="T1"/>
                </a:cxn>
                <a:cxn ang="0">
                  <a:pos x="T2" y="T3"/>
                </a:cxn>
                <a:cxn ang="0">
                  <a:pos x="T4" y="T5"/>
                </a:cxn>
                <a:cxn ang="0">
                  <a:pos x="T6" y="T7"/>
                </a:cxn>
                <a:cxn ang="0">
                  <a:pos x="T8" y="T9"/>
                </a:cxn>
                <a:cxn ang="0">
                  <a:pos x="T10" y="T11"/>
                </a:cxn>
              </a:cxnLst>
              <a:rect l="0" t="0" r="r" b="b"/>
              <a:pathLst>
                <a:path w="242" h="253">
                  <a:moveTo>
                    <a:pt x="0" y="168"/>
                  </a:moveTo>
                  <a:lnTo>
                    <a:pt x="0" y="168"/>
                  </a:lnTo>
                  <a:lnTo>
                    <a:pt x="118" y="0"/>
                  </a:lnTo>
                  <a:cubicBezTo>
                    <a:pt x="161" y="30"/>
                    <a:pt x="202" y="62"/>
                    <a:pt x="242" y="96"/>
                  </a:cubicBezTo>
                  <a:lnTo>
                    <a:pt x="109" y="253"/>
                  </a:lnTo>
                  <a:cubicBezTo>
                    <a:pt x="74" y="223"/>
                    <a:pt x="38" y="195"/>
                    <a:pt x="0" y="16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91" name="Freeform 358">
              <a:extLst>
                <a:ext uri="{FF2B5EF4-FFF2-40B4-BE49-F238E27FC236}">
                  <a16:creationId xmlns:a16="http://schemas.microsoft.com/office/drawing/2014/main" id="{51741BDC-EF99-7A6A-E37A-830FF51343F2}"/>
                </a:ext>
              </a:extLst>
            </p:cNvPr>
            <p:cNvSpPr>
              <a:spLocks/>
            </p:cNvSpPr>
            <p:nvPr/>
          </p:nvSpPr>
          <p:spPr bwMode="auto">
            <a:xfrm>
              <a:off x="6644410" y="2335273"/>
              <a:ext cx="308468" cy="352188"/>
            </a:xfrm>
            <a:custGeom>
              <a:avLst/>
              <a:gdLst>
                <a:gd name="T0" fmla="*/ 0 w 211"/>
                <a:gd name="T1" fmla="*/ 202 h 240"/>
                <a:gd name="T2" fmla="*/ 0 w 211"/>
                <a:gd name="T3" fmla="*/ 202 h 240"/>
                <a:gd name="T4" fmla="*/ 40 w 211"/>
                <a:gd name="T5" fmla="*/ 0 h 240"/>
                <a:gd name="T6" fmla="*/ 211 w 211"/>
                <a:gd name="T7" fmla="*/ 44 h 240"/>
                <a:gd name="T8" fmla="*/ 150 w 211"/>
                <a:gd name="T9" fmla="*/ 240 h 240"/>
                <a:gd name="T10" fmla="*/ 0 w 211"/>
                <a:gd name="T11" fmla="*/ 202 h 240"/>
              </a:gdLst>
              <a:ahLst/>
              <a:cxnLst>
                <a:cxn ang="0">
                  <a:pos x="T0" y="T1"/>
                </a:cxn>
                <a:cxn ang="0">
                  <a:pos x="T2" y="T3"/>
                </a:cxn>
                <a:cxn ang="0">
                  <a:pos x="T4" y="T5"/>
                </a:cxn>
                <a:cxn ang="0">
                  <a:pos x="T6" y="T7"/>
                </a:cxn>
                <a:cxn ang="0">
                  <a:pos x="T8" y="T9"/>
                </a:cxn>
                <a:cxn ang="0">
                  <a:pos x="T10" y="T11"/>
                </a:cxn>
              </a:cxnLst>
              <a:rect l="0" t="0" r="r" b="b"/>
              <a:pathLst>
                <a:path w="211" h="240">
                  <a:moveTo>
                    <a:pt x="0" y="202"/>
                  </a:moveTo>
                  <a:lnTo>
                    <a:pt x="0" y="202"/>
                  </a:lnTo>
                  <a:lnTo>
                    <a:pt x="40" y="0"/>
                  </a:lnTo>
                  <a:cubicBezTo>
                    <a:pt x="98" y="12"/>
                    <a:pt x="155" y="27"/>
                    <a:pt x="211" y="44"/>
                  </a:cubicBezTo>
                  <a:lnTo>
                    <a:pt x="150" y="240"/>
                  </a:lnTo>
                  <a:cubicBezTo>
                    <a:pt x="101" y="225"/>
                    <a:pt x="51" y="212"/>
                    <a:pt x="0" y="2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92" name="Freeform 360">
              <a:extLst>
                <a:ext uri="{FF2B5EF4-FFF2-40B4-BE49-F238E27FC236}">
                  <a16:creationId xmlns:a16="http://schemas.microsoft.com/office/drawing/2014/main" id="{0B9A2A30-D837-C146-6373-EE764566681D}"/>
                </a:ext>
              </a:extLst>
            </p:cNvPr>
            <p:cNvSpPr>
              <a:spLocks/>
            </p:cNvSpPr>
            <p:nvPr/>
          </p:nvSpPr>
          <p:spPr bwMode="auto">
            <a:xfrm>
              <a:off x="7280775" y="2604877"/>
              <a:ext cx="357045" cy="381334"/>
            </a:xfrm>
            <a:custGeom>
              <a:avLst/>
              <a:gdLst>
                <a:gd name="T0" fmla="*/ 0 w 246"/>
                <a:gd name="T1" fmla="*/ 180 h 260"/>
                <a:gd name="T2" fmla="*/ 0 w 246"/>
                <a:gd name="T3" fmla="*/ 180 h 260"/>
                <a:gd name="T4" fmla="*/ 101 w 246"/>
                <a:gd name="T5" fmla="*/ 0 h 260"/>
                <a:gd name="T6" fmla="*/ 246 w 246"/>
                <a:gd name="T7" fmla="*/ 92 h 260"/>
                <a:gd name="T8" fmla="*/ 128 w 246"/>
                <a:gd name="T9" fmla="*/ 260 h 260"/>
                <a:gd name="T10" fmla="*/ 0 w 246"/>
                <a:gd name="T11" fmla="*/ 180 h 260"/>
              </a:gdLst>
              <a:ahLst/>
              <a:cxnLst>
                <a:cxn ang="0">
                  <a:pos x="T0" y="T1"/>
                </a:cxn>
                <a:cxn ang="0">
                  <a:pos x="T2" y="T3"/>
                </a:cxn>
                <a:cxn ang="0">
                  <a:pos x="T4" y="T5"/>
                </a:cxn>
                <a:cxn ang="0">
                  <a:pos x="T6" y="T7"/>
                </a:cxn>
                <a:cxn ang="0">
                  <a:pos x="T8" y="T9"/>
                </a:cxn>
                <a:cxn ang="0">
                  <a:pos x="T10" y="T11"/>
                </a:cxn>
              </a:cxnLst>
              <a:rect l="0" t="0" r="r" b="b"/>
              <a:pathLst>
                <a:path w="246" h="260">
                  <a:moveTo>
                    <a:pt x="0" y="180"/>
                  </a:moveTo>
                  <a:lnTo>
                    <a:pt x="0" y="180"/>
                  </a:lnTo>
                  <a:lnTo>
                    <a:pt x="101" y="0"/>
                  </a:lnTo>
                  <a:cubicBezTo>
                    <a:pt x="151" y="29"/>
                    <a:pt x="199" y="59"/>
                    <a:pt x="246" y="92"/>
                  </a:cubicBezTo>
                  <a:lnTo>
                    <a:pt x="128" y="260"/>
                  </a:lnTo>
                  <a:cubicBezTo>
                    <a:pt x="87" y="231"/>
                    <a:pt x="44" y="205"/>
                    <a:pt x="0"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93" name="Freeform 362">
              <a:extLst>
                <a:ext uri="{FF2B5EF4-FFF2-40B4-BE49-F238E27FC236}">
                  <a16:creationId xmlns:a16="http://schemas.microsoft.com/office/drawing/2014/main" id="{19BA2E53-9C6F-7F19-7831-DF28E6C89925}"/>
                </a:ext>
              </a:extLst>
            </p:cNvPr>
            <p:cNvSpPr>
              <a:spLocks/>
            </p:cNvSpPr>
            <p:nvPr/>
          </p:nvSpPr>
          <p:spPr bwMode="auto">
            <a:xfrm>
              <a:off x="7076750" y="2490721"/>
              <a:ext cx="349758" cy="376476"/>
            </a:xfrm>
            <a:custGeom>
              <a:avLst/>
              <a:gdLst>
                <a:gd name="T0" fmla="*/ 0 w 240"/>
                <a:gd name="T1" fmla="*/ 189 h 258"/>
                <a:gd name="T2" fmla="*/ 0 w 240"/>
                <a:gd name="T3" fmla="*/ 189 h 258"/>
                <a:gd name="T4" fmla="*/ 81 w 240"/>
                <a:gd name="T5" fmla="*/ 0 h 258"/>
                <a:gd name="T6" fmla="*/ 240 w 240"/>
                <a:gd name="T7" fmla="*/ 79 h 258"/>
                <a:gd name="T8" fmla="*/ 139 w 240"/>
                <a:gd name="T9" fmla="*/ 258 h 258"/>
                <a:gd name="T10" fmla="*/ 0 w 240"/>
                <a:gd name="T11" fmla="*/ 189 h 258"/>
              </a:gdLst>
              <a:ahLst/>
              <a:cxnLst>
                <a:cxn ang="0">
                  <a:pos x="T0" y="T1"/>
                </a:cxn>
                <a:cxn ang="0">
                  <a:pos x="T2" y="T3"/>
                </a:cxn>
                <a:cxn ang="0">
                  <a:pos x="T4" y="T5"/>
                </a:cxn>
                <a:cxn ang="0">
                  <a:pos x="T6" y="T7"/>
                </a:cxn>
                <a:cxn ang="0">
                  <a:pos x="T8" y="T9"/>
                </a:cxn>
                <a:cxn ang="0">
                  <a:pos x="T10" y="T11"/>
                </a:cxn>
              </a:cxnLst>
              <a:rect l="0" t="0" r="r" b="b"/>
              <a:pathLst>
                <a:path w="240" h="258">
                  <a:moveTo>
                    <a:pt x="0" y="189"/>
                  </a:moveTo>
                  <a:lnTo>
                    <a:pt x="0" y="189"/>
                  </a:lnTo>
                  <a:lnTo>
                    <a:pt x="81" y="0"/>
                  </a:lnTo>
                  <a:cubicBezTo>
                    <a:pt x="136" y="24"/>
                    <a:pt x="188" y="50"/>
                    <a:pt x="240" y="79"/>
                  </a:cubicBezTo>
                  <a:lnTo>
                    <a:pt x="139" y="258"/>
                  </a:lnTo>
                  <a:cubicBezTo>
                    <a:pt x="94" y="233"/>
                    <a:pt x="48" y="210"/>
                    <a:pt x="0" y="18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94" name="Freeform 364">
              <a:extLst>
                <a:ext uri="{FF2B5EF4-FFF2-40B4-BE49-F238E27FC236}">
                  <a16:creationId xmlns:a16="http://schemas.microsoft.com/office/drawing/2014/main" id="{FCAE5BDB-C9B6-E4FF-A7FF-73929EEAA4CA}"/>
                </a:ext>
              </a:extLst>
            </p:cNvPr>
            <p:cNvSpPr>
              <a:spLocks/>
            </p:cNvSpPr>
            <p:nvPr/>
          </p:nvSpPr>
          <p:spPr bwMode="auto">
            <a:xfrm>
              <a:off x="5859883" y="5155196"/>
              <a:ext cx="242887" cy="301181"/>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95" name="Freeform 368">
              <a:extLst>
                <a:ext uri="{FF2B5EF4-FFF2-40B4-BE49-F238E27FC236}">
                  <a16:creationId xmlns:a16="http://schemas.microsoft.com/office/drawing/2014/main" id="{895368F4-7F90-C45D-8A81-51503915E9E8}"/>
                </a:ext>
              </a:extLst>
            </p:cNvPr>
            <p:cNvSpPr>
              <a:spLocks/>
            </p:cNvSpPr>
            <p:nvPr/>
          </p:nvSpPr>
          <p:spPr bwMode="auto">
            <a:xfrm>
              <a:off x="6102770" y="5155196"/>
              <a:ext cx="242887" cy="301181"/>
            </a:xfrm>
            <a:custGeom>
              <a:avLst/>
              <a:gdLst>
                <a:gd name="T0" fmla="*/ 167 w 167"/>
                <a:gd name="T1" fmla="*/ 206 h 206"/>
                <a:gd name="T2" fmla="*/ 167 w 167"/>
                <a:gd name="T3" fmla="*/ 206 h 206"/>
                <a:gd name="T4" fmla="*/ 0 w 167"/>
                <a:gd name="T5" fmla="*/ 206 h 206"/>
                <a:gd name="T6" fmla="*/ 0 w 167"/>
                <a:gd name="T7" fmla="*/ 0 h 206"/>
                <a:gd name="T8" fmla="*/ 167 w 167"/>
                <a:gd name="T9" fmla="*/ 0 h 206"/>
                <a:gd name="T10" fmla="*/ 167 w 167"/>
                <a:gd name="T11" fmla="*/ 206 h 206"/>
              </a:gdLst>
              <a:ahLst/>
              <a:cxnLst>
                <a:cxn ang="0">
                  <a:pos x="T0" y="T1"/>
                </a:cxn>
                <a:cxn ang="0">
                  <a:pos x="T2" y="T3"/>
                </a:cxn>
                <a:cxn ang="0">
                  <a:pos x="T4" y="T5"/>
                </a:cxn>
                <a:cxn ang="0">
                  <a:pos x="T6" y="T7"/>
                </a:cxn>
                <a:cxn ang="0">
                  <a:pos x="T8" y="T9"/>
                </a:cxn>
                <a:cxn ang="0">
                  <a:pos x="T10" y="T11"/>
                </a:cxn>
              </a:cxnLst>
              <a:rect l="0" t="0" r="r" b="b"/>
              <a:pathLst>
                <a:path w="167" h="206">
                  <a:moveTo>
                    <a:pt x="167" y="206"/>
                  </a:moveTo>
                  <a:lnTo>
                    <a:pt x="167" y="206"/>
                  </a:lnTo>
                  <a:lnTo>
                    <a:pt x="0" y="206"/>
                  </a:lnTo>
                  <a:lnTo>
                    <a:pt x="0" y="0"/>
                  </a:lnTo>
                  <a:lnTo>
                    <a:pt x="167" y="0"/>
                  </a:lnTo>
                  <a:lnTo>
                    <a:pt x="167"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96" name="Freeform 370">
              <a:extLst>
                <a:ext uri="{FF2B5EF4-FFF2-40B4-BE49-F238E27FC236}">
                  <a16:creationId xmlns:a16="http://schemas.microsoft.com/office/drawing/2014/main" id="{97F612D5-F495-888E-AB30-A541F8062573}"/>
                </a:ext>
              </a:extLst>
            </p:cNvPr>
            <p:cNvSpPr>
              <a:spLocks/>
            </p:cNvSpPr>
            <p:nvPr/>
          </p:nvSpPr>
          <p:spPr bwMode="auto">
            <a:xfrm>
              <a:off x="6586117" y="6197184"/>
              <a:ext cx="242887" cy="303610"/>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97" name="Freeform 372">
              <a:extLst>
                <a:ext uri="{FF2B5EF4-FFF2-40B4-BE49-F238E27FC236}">
                  <a16:creationId xmlns:a16="http://schemas.microsoft.com/office/drawing/2014/main" id="{81665941-962D-85D0-9E9B-3619B7085D9E}"/>
                </a:ext>
              </a:extLst>
            </p:cNvPr>
            <p:cNvSpPr>
              <a:spLocks/>
            </p:cNvSpPr>
            <p:nvPr/>
          </p:nvSpPr>
          <p:spPr bwMode="auto">
            <a:xfrm>
              <a:off x="7254057" y="6155892"/>
              <a:ext cx="272034" cy="330327"/>
            </a:xfrm>
            <a:custGeom>
              <a:avLst/>
              <a:gdLst>
                <a:gd name="T0" fmla="*/ 146 w 186"/>
                <a:gd name="T1" fmla="*/ 0 h 226"/>
                <a:gd name="T2" fmla="*/ 146 w 186"/>
                <a:gd name="T3" fmla="*/ 0 h 226"/>
                <a:gd name="T4" fmla="*/ 186 w 186"/>
                <a:gd name="T5" fmla="*/ 202 h 226"/>
                <a:gd name="T6" fmla="*/ 21 w 186"/>
                <a:gd name="T7" fmla="*/ 226 h 226"/>
                <a:gd name="T8" fmla="*/ 0 w 186"/>
                <a:gd name="T9" fmla="*/ 22 h 226"/>
                <a:gd name="T10" fmla="*/ 146 w 186"/>
                <a:gd name="T11" fmla="*/ 0 h 226"/>
              </a:gdLst>
              <a:ahLst/>
              <a:cxnLst>
                <a:cxn ang="0">
                  <a:pos x="T0" y="T1"/>
                </a:cxn>
                <a:cxn ang="0">
                  <a:pos x="T2" y="T3"/>
                </a:cxn>
                <a:cxn ang="0">
                  <a:pos x="T4" y="T5"/>
                </a:cxn>
                <a:cxn ang="0">
                  <a:pos x="T6" y="T7"/>
                </a:cxn>
                <a:cxn ang="0">
                  <a:pos x="T8" y="T9"/>
                </a:cxn>
                <a:cxn ang="0">
                  <a:pos x="T10" y="T11"/>
                </a:cxn>
              </a:cxnLst>
              <a:rect l="0" t="0" r="r" b="b"/>
              <a:pathLst>
                <a:path w="186" h="226">
                  <a:moveTo>
                    <a:pt x="146" y="0"/>
                  </a:moveTo>
                  <a:lnTo>
                    <a:pt x="146" y="0"/>
                  </a:lnTo>
                  <a:lnTo>
                    <a:pt x="186" y="202"/>
                  </a:lnTo>
                  <a:cubicBezTo>
                    <a:pt x="132" y="212"/>
                    <a:pt x="77" y="221"/>
                    <a:pt x="21" y="226"/>
                  </a:cubicBezTo>
                  <a:lnTo>
                    <a:pt x="0" y="22"/>
                  </a:lnTo>
                  <a:cubicBezTo>
                    <a:pt x="49" y="17"/>
                    <a:pt x="98" y="10"/>
                    <a:pt x="146" y="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98" name="Freeform 374">
              <a:extLst>
                <a:ext uri="{FF2B5EF4-FFF2-40B4-BE49-F238E27FC236}">
                  <a16:creationId xmlns:a16="http://schemas.microsoft.com/office/drawing/2014/main" id="{957D1CA5-5325-8CDD-9EF2-7EDE7A5D1A3F}"/>
                </a:ext>
              </a:extLst>
            </p:cNvPr>
            <p:cNvSpPr>
              <a:spLocks/>
            </p:cNvSpPr>
            <p:nvPr/>
          </p:nvSpPr>
          <p:spPr bwMode="auto">
            <a:xfrm>
              <a:off x="4621157" y="1995230"/>
              <a:ext cx="335185" cy="369189"/>
            </a:xfrm>
            <a:custGeom>
              <a:avLst/>
              <a:gdLst>
                <a:gd name="T0" fmla="*/ 229 w 229"/>
                <a:gd name="T1" fmla="*/ 190 h 253"/>
                <a:gd name="T2" fmla="*/ 229 w 229"/>
                <a:gd name="T3" fmla="*/ 190 h 253"/>
                <a:gd name="T4" fmla="*/ 150 w 229"/>
                <a:gd name="T5" fmla="*/ 0 h 253"/>
                <a:gd name="T6" fmla="*/ 0 w 229"/>
                <a:gd name="T7" fmla="*/ 70 h 253"/>
                <a:gd name="T8" fmla="*/ 94 w 229"/>
                <a:gd name="T9" fmla="*/ 253 h 253"/>
                <a:gd name="T10" fmla="*/ 229 w 229"/>
                <a:gd name="T11" fmla="*/ 190 h 253"/>
              </a:gdLst>
              <a:ahLst/>
              <a:cxnLst>
                <a:cxn ang="0">
                  <a:pos x="T0" y="T1"/>
                </a:cxn>
                <a:cxn ang="0">
                  <a:pos x="T2" y="T3"/>
                </a:cxn>
                <a:cxn ang="0">
                  <a:pos x="T4" y="T5"/>
                </a:cxn>
                <a:cxn ang="0">
                  <a:pos x="T6" y="T7"/>
                </a:cxn>
                <a:cxn ang="0">
                  <a:pos x="T8" y="T9"/>
                </a:cxn>
                <a:cxn ang="0">
                  <a:pos x="T10" y="T11"/>
                </a:cxn>
              </a:cxnLst>
              <a:rect l="0" t="0" r="r" b="b"/>
              <a:pathLst>
                <a:path w="229" h="253">
                  <a:moveTo>
                    <a:pt x="229" y="190"/>
                  </a:moveTo>
                  <a:lnTo>
                    <a:pt x="229" y="190"/>
                  </a:lnTo>
                  <a:lnTo>
                    <a:pt x="150" y="0"/>
                  </a:lnTo>
                  <a:cubicBezTo>
                    <a:pt x="99" y="22"/>
                    <a:pt x="49" y="45"/>
                    <a:pt x="0" y="70"/>
                  </a:cubicBezTo>
                  <a:lnTo>
                    <a:pt x="94" y="253"/>
                  </a:lnTo>
                  <a:cubicBezTo>
                    <a:pt x="138" y="231"/>
                    <a:pt x="183" y="210"/>
                    <a:pt x="229" y="19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99" name="Freeform 376">
              <a:extLst>
                <a:ext uri="{FF2B5EF4-FFF2-40B4-BE49-F238E27FC236}">
                  <a16:creationId xmlns:a16="http://schemas.microsoft.com/office/drawing/2014/main" id="{11C11FCB-6B26-EECB-8CC7-12A13EC63DC5}"/>
                </a:ext>
              </a:extLst>
            </p:cNvPr>
            <p:cNvSpPr>
              <a:spLocks/>
            </p:cNvSpPr>
            <p:nvPr/>
          </p:nvSpPr>
          <p:spPr bwMode="auto">
            <a:xfrm>
              <a:off x="4047942" y="2342558"/>
              <a:ext cx="352188" cy="369189"/>
            </a:xfrm>
            <a:custGeom>
              <a:avLst/>
              <a:gdLst>
                <a:gd name="T0" fmla="*/ 242 w 242"/>
                <a:gd name="T1" fmla="*/ 166 h 252"/>
                <a:gd name="T2" fmla="*/ 242 w 242"/>
                <a:gd name="T3" fmla="*/ 166 h 252"/>
                <a:gd name="T4" fmla="*/ 121 w 242"/>
                <a:gd name="T5" fmla="*/ 0 h 252"/>
                <a:gd name="T6" fmla="*/ 0 w 242"/>
                <a:gd name="T7" fmla="*/ 95 h 252"/>
                <a:gd name="T8" fmla="*/ 133 w 242"/>
                <a:gd name="T9" fmla="*/ 252 h 252"/>
                <a:gd name="T10" fmla="*/ 242 w 242"/>
                <a:gd name="T11" fmla="*/ 166 h 252"/>
              </a:gdLst>
              <a:ahLst/>
              <a:cxnLst>
                <a:cxn ang="0">
                  <a:pos x="T0" y="T1"/>
                </a:cxn>
                <a:cxn ang="0">
                  <a:pos x="T2" y="T3"/>
                </a:cxn>
                <a:cxn ang="0">
                  <a:pos x="T4" y="T5"/>
                </a:cxn>
                <a:cxn ang="0">
                  <a:pos x="T6" y="T7"/>
                </a:cxn>
                <a:cxn ang="0">
                  <a:pos x="T8" y="T9"/>
                </a:cxn>
                <a:cxn ang="0">
                  <a:pos x="T10" y="T11"/>
                </a:cxn>
              </a:cxnLst>
              <a:rect l="0" t="0" r="r" b="b"/>
              <a:pathLst>
                <a:path w="242" h="252">
                  <a:moveTo>
                    <a:pt x="242" y="166"/>
                  </a:moveTo>
                  <a:lnTo>
                    <a:pt x="242" y="166"/>
                  </a:lnTo>
                  <a:lnTo>
                    <a:pt x="121" y="0"/>
                  </a:lnTo>
                  <a:cubicBezTo>
                    <a:pt x="80" y="30"/>
                    <a:pt x="39" y="62"/>
                    <a:pt x="0" y="95"/>
                  </a:cubicBezTo>
                  <a:lnTo>
                    <a:pt x="133" y="252"/>
                  </a:lnTo>
                  <a:cubicBezTo>
                    <a:pt x="168" y="222"/>
                    <a:pt x="205" y="193"/>
                    <a:pt x="242" y="16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00" name="Freeform 378">
              <a:extLst>
                <a:ext uri="{FF2B5EF4-FFF2-40B4-BE49-F238E27FC236}">
                  <a16:creationId xmlns:a16="http://schemas.microsoft.com/office/drawing/2014/main" id="{9A484DEF-B11D-CC6D-74F9-F10A071AD505}"/>
                </a:ext>
              </a:extLst>
            </p:cNvPr>
            <p:cNvSpPr>
              <a:spLocks/>
            </p:cNvSpPr>
            <p:nvPr/>
          </p:nvSpPr>
          <p:spPr bwMode="auto">
            <a:xfrm>
              <a:off x="4414703" y="2097243"/>
              <a:ext cx="344900" cy="374047"/>
            </a:xfrm>
            <a:custGeom>
              <a:avLst/>
              <a:gdLst>
                <a:gd name="T0" fmla="*/ 235 w 235"/>
                <a:gd name="T1" fmla="*/ 183 h 255"/>
                <a:gd name="T2" fmla="*/ 235 w 235"/>
                <a:gd name="T3" fmla="*/ 183 h 255"/>
                <a:gd name="T4" fmla="*/ 141 w 235"/>
                <a:gd name="T5" fmla="*/ 0 h 255"/>
                <a:gd name="T6" fmla="*/ 0 w 235"/>
                <a:gd name="T7" fmla="*/ 80 h 255"/>
                <a:gd name="T8" fmla="*/ 107 w 235"/>
                <a:gd name="T9" fmla="*/ 255 h 255"/>
                <a:gd name="T10" fmla="*/ 235 w 235"/>
                <a:gd name="T11" fmla="*/ 183 h 255"/>
              </a:gdLst>
              <a:ahLst/>
              <a:cxnLst>
                <a:cxn ang="0">
                  <a:pos x="T0" y="T1"/>
                </a:cxn>
                <a:cxn ang="0">
                  <a:pos x="T2" y="T3"/>
                </a:cxn>
                <a:cxn ang="0">
                  <a:pos x="T4" y="T5"/>
                </a:cxn>
                <a:cxn ang="0">
                  <a:pos x="T6" y="T7"/>
                </a:cxn>
                <a:cxn ang="0">
                  <a:pos x="T8" y="T9"/>
                </a:cxn>
                <a:cxn ang="0">
                  <a:pos x="T10" y="T11"/>
                </a:cxn>
              </a:cxnLst>
              <a:rect l="0" t="0" r="r" b="b"/>
              <a:pathLst>
                <a:path w="235" h="255">
                  <a:moveTo>
                    <a:pt x="235" y="183"/>
                  </a:moveTo>
                  <a:lnTo>
                    <a:pt x="235" y="183"/>
                  </a:lnTo>
                  <a:lnTo>
                    <a:pt x="141" y="0"/>
                  </a:lnTo>
                  <a:cubicBezTo>
                    <a:pt x="93" y="25"/>
                    <a:pt x="46" y="52"/>
                    <a:pt x="0" y="80"/>
                  </a:cubicBezTo>
                  <a:lnTo>
                    <a:pt x="107" y="255"/>
                  </a:lnTo>
                  <a:cubicBezTo>
                    <a:pt x="149" y="229"/>
                    <a:pt x="191" y="206"/>
                    <a:pt x="235" y="18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01" name="Freeform 380">
              <a:extLst>
                <a:ext uri="{FF2B5EF4-FFF2-40B4-BE49-F238E27FC236}">
                  <a16:creationId xmlns:a16="http://schemas.microsoft.com/office/drawing/2014/main" id="{5089AFD1-8703-66F4-88CA-3B9F683E3652}"/>
                </a:ext>
              </a:extLst>
            </p:cNvPr>
            <p:cNvSpPr>
              <a:spLocks/>
            </p:cNvSpPr>
            <p:nvPr/>
          </p:nvSpPr>
          <p:spPr bwMode="auto">
            <a:xfrm>
              <a:off x="4225251" y="2213829"/>
              <a:ext cx="347330" cy="371619"/>
            </a:xfrm>
            <a:custGeom>
              <a:avLst/>
              <a:gdLst>
                <a:gd name="T0" fmla="*/ 238 w 238"/>
                <a:gd name="T1" fmla="*/ 175 h 254"/>
                <a:gd name="T2" fmla="*/ 238 w 238"/>
                <a:gd name="T3" fmla="*/ 175 h 254"/>
                <a:gd name="T4" fmla="*/ 131 w 238"/>
                <a:gd name="T5" fmla="*/ 0 h 254"/>
                <a:gd name="T6" fmla="*/ 0 w 238"/>
                <a:gd name="T7" fmla="*/ 88 h 254"/>
                <a:gd name="T8" fmla="*/ 121 w 238"/>
                <a:gd name="T9" fmla="*/ 254 h 254"/>
                <a:gd name="T10" fmla="*/ 238 w 238"/>
                <a:gd name="T11" fmla="*/ 175 h 254"/>
              </a:gdLst>
              <a:ahLst/>
              <a:cxnLst>
                <a:cxn ang="0">
                  <a:pos x="T0" y="T1"/>
                </a:cxn>
                <a:cxn ang="0">
                  <a:pos x="T2" y="T3"/>
                </a:cxn>
                <a:cxn ang="0">
                  <a:pos x="T4" y="T5"/>
                </a:cxn>
                <a:cxn ang="0">
                  <a:pos x="T6" y="T7"/>
                </a:cxn>
                <a:cxn ang="0">
                  <a:pos x="T8" y="T9"/>
                </a:cxn>
                <a:cxn ang="0">
                  <a:pos x="T10" y="T11"/>
                </a:cxn>
              </a:cxnLst>
              <a:rect l="0" t="0" r="r" b="b"/>
              <a:pathLst>
                <a:path w="238" h="254">
                  <a:moveTo>
                    <a:pt x="238" y="175"/>
                  </a:moveTo>
                  <a:lnTo>
                    <a:pt x="238" y="175"/>
                  </a:lnTo>
                  <a:lnTo>
                    <a:pt x="131" y="0"/>
                  </a:lnTo>
                  <a:cubicBezTo>
                    <a:pt x="86" y="28"/>
                    <a:pt x="43" y="57"/>
                    <a:pt x="0" y="88"/>
                  </a:cubicBezTo>
                  <a:lnTo>
                    <a:pt x="121" y="254"/>
                  </a:lnTo>
                  <a:cubicBezTo>
                    <a:pt x="159" y="226"/>
                    <a:pt x="198" y="200"/>
                    <a:pt x="238" y="17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02" name="Freeform 382">
              <a:extLst>
                <a:ext uri="{FF2B5EF4-FFF2-40B4-BE49-F238E27FC236}">
                  <a16:creationId xmlns:a16="http://schemas.microsoft.com/office/drawing/2014/main" id="{D642A81C-1D54-0024-8D8F-BB692ECB42B0}"/>
                </a:ext>
              </a:extLst>
            </p:cNvPr>
            <p:cNvSpPr>
              <a:spLocks/>
            </p:cNvSpPr>
            <p:nvPr/>
          </p:nvSpPr>
          <p:spPr bwMode="auto">
            <a:xfrm>
              <a:off x="5301242" y="1800920"/>
              <a:ext cx="281749" cy="337614"/>
            </a:xfrm>
            <a:custGeom>
              <a:avLst/>
              <a:gdLst>
                <a:gd name="T0" fmla="*/ 192 w 192"/>
                <a:gd name="T1" fmla="*/ 203 h 231"/>
                <a:gd name="T2" fmla="*/ 192 w 192"/>
                <a:gd name="T3" fmla="*/ 203 h 231"/>
                <a:gd name="T4" fmla="*/ 160 w 192"/>
                <a:gd name="T5" fmla="*/ 0 h 231"/>
                <a:gd name="T6" fmla="*/ 0 w 192"/>
                <a:gd name="T7" fmla="*/ 31 h 231"/>
                <a:gd name="T8" fmla="*/ 47 w 192"/>
                <a:gd name="T9" fmla="*/ 231 h 231"/>
                <a:gd name="T10" fmla="*/ 192 w 192"/>
                <a:gd name="T11" fmla="*/ 203 h 231"/>
              </a:gdLst>
              <a:ahLst/>
              <a:cxnLst>
                <a:cxn ang="0">
                  <a:pos x="T0" y="T1"/>
                </a:cxn>
                <a:cxn ang="0">
                  <a:pos x="T2" y="T3"/>
                </a:cxn>
                <a:cxn ang="0">
                  <a:pos x="T4" y="T5"/>
                </a:cxn>
                <a:cxn ang="0">
                  <a:pos x="T6" y="T7"/>
                </a:cxn>
                <a:cxn ang="0">
                  <a:pos x="T8" y="T9"/>
                </a:cxn>
                <a:cxn ang="0">
                  <a:pos x="T10" y="T11"/>
                </a:cxn>
              </a:cxnLst>
              <a:rect l="0" t="0" r="r" b="b"/>
              <a:pathLst>
                <a:path w="192" h="231">
                  <a:moveTo>
                    <a:pt x="192" y="203"/>
                  </a:moveTo>
                  <a:lnTo>
                    <a:pt x="192" y="203"/>
                  </a:lnTo>
                  <a:lnTo>
                    <a:pt x="160" y="0"/>
                  </a:lnTo>
                  <a:cubicBezTo>
                    <a:pt x="106" y="8"/>
                    <a:pt x="53" y="19"/>
                    <a:pt x="0" y="31"/>
                  </a:cubicBezTo>
                  <a:lnTo>
                    <a:pt x="47" y="231"/>
                  </a:lnTo>
                  <a:cubicBezTo>
                    <a:pt x="95" y="220"/>
                    <a:pt x="143" y="211"/>
                    <a:pt x="192" y="20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03" name="Freeform 384">
              <a:extLst>
                <a:ext uri="{FF2B5EF4-FFF2-40B4-BE49-F238E27FC236}">
                  <a16:creationId xmlns:a16="http://schemas.microsoft.com/office/drawing/2014/main" id="{F49CF15D-3D12-B69E-1665-462EA55863CB}"/>
                </a:ext>
              </a:extLst>
            </p:cNvPr>
            <p:cNvSpPr>
              <a:spLocks/>
            </p:cNvSpPr>
            <p:nvPr/>
          </p:nvSpPr>
          <p:spPr bwMode="auto">
            <a:xfrm>
              <a:off x="5068070" y="1844640"/>
              <a:ext cx="303610" cy="352188"/>
            </a:xfrm>
            <a:custGeom>
              <a:avLst/>
              <a:gdLst>
                <a:gd name="T0" fmla="*/ 207 w 207"/>
                <a:gd name="T1" fmla="*/ 200 h 240"/>
                <a:gd name="T2" fmla="*/ 207 w 207"/>
                <a:gd name="T3" fmla="*/ 200 h 240"/>
                <a:gd name="T4" fmla="*/ 160 w 207"/>
                <a:gd name="T5" fmla="*/ 0 h 240"/>
                <a:gd name="T6" fmla="*/ 0 w 207"/>
                <a:gd name="T7" fmla="*/ 45 h 240"/>
                <a:gd name="T8" fmla="*/ 63 w 207"/>
                <a:gd name="T9" fmla="*/ 240 h 240"/>
                <a:gd name="T10" fmla="*/ 207 w 207"/>
                <a:gd name="T11" fmla="*/ 200 h 240"/>
              </a:gdLst>
              <a:ahLst/>
              <a:cxnLst>
                <a:cxn ang="0">
                  <a:pos x="T0" y="T1"/>
                </a:cxn>
                <a:cxn ang="0">
                  <a:pos x="T2" y="T3"/>
                </a:cxn>
                <a:cxn ang="0">
                  <a:pos x="T4" y="T5"/>
                </a:cxn>
                <a:cxn ang="0">
                  <a:pos x="T6" y="T7"/>
                </a:cxn>
                <a:cxn ang="0">
                  <a:pos x="T8" y="T9"/>
                </a:cxn>
                <a:cxn ang="0">
                  <a:pos x="T10" y="T11"/>
                </a:cxn>
              </a:cxnLst>
              <a:rect l="0" t="0" r="r" b="b"/>
              <a:pathLst>
                <a:path w="207" h="240">
                  <a:moveTo>
                    <a:pt x="207" y="200"/>
                  </a:moveTo>
                  <a:lnTo>
                    <a:pt x="207" y="200"/>
                  </a:lnTo>
                  <a:lnTo>
                    <a:pt x="160" y="0"/>
                  </a:lnTo>
                  <a:cubicBezTo>
                    <a:pt x="106" y="13"/>
                    <a:pt x="53" y="28"/>
                    <a:pt x="0" y="45"/>
                  </a:cubicBezTo>
                  <a:lnTo>
                    <a:pt x="63" y="240"/>
                  </a:lnTo>
                  <a:cubicBezTo>
                    <a:pt x="110" y="225"/>
                    <a:pt x="159" y="212"/>
                    <a:pt x="207" y="20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04" name="Freeform 386">
              <a:extLst>
                <a:ext uri="{FF2B5EF4-FFF2-40B4-BE49-F238E27FC236}">
                  <a16:creationId xmlns:a16="http://schemas.microsoft.com/office/drawing/2014/main" id="{672028EB-1829-9EAA-9819-6693F4DE2D25}"/>
                </a:ext>
              </a:extLst>
            </p:cNvPr>
            <p:cNvSpPr>
              <a:spLocks/>
            </p:cNvSpPr>
            <p:nvPr/>
          </p:nvSpPr>
          <p:spPr bwMode="auto">
            <a:xfrm>
              <a:off x="4839755" y="1912648"/>
              <a:ext cx="320611" cy="359474"/>
            </a:xfrm>
            <a:custGeom>
              <a:avLst/>
              <a:gdLst>
                <a:gd name="T0" fmla="*/ 220 w 220"/>
                <a:gd name="T1" fmla="*/ 195 h 247"/>
                <a:gd name="T2" fmla="*/ 220 w 220"/>
                <a:gd name="T3" fmla="*/ 195 h 247"/>
                <a:gd name="T4" fmla="*/ 157 w 220"/>
                <a:gd name="T5" fmla="*/ 0 h 247"/>
                <a:gd name="T6" fmla="*/ 0 w 220"/>
                <a:gd name="T7" fmla="*/ 57 h 247"/>
                <a:gd name="T8" fmla="*/ 79 w 220"/>
                <a:gd name="T9" fmla="*/ 247 h 247"/>
                <a:gd name="T10" fmla="*/ 220 w 220"/>
                <a:gd name="T11" fmla="*/ 195 h 247"/>
              </a:gdLst>
              <a:ahLst/>
              <a:cxnLst>
                <a:cxn ang="0">
                  <a:pos x="T0" y="T1"/>
                </a:cxn>
                <a:cxn ang="0">
                  <a:pos x="T2" y="T3"/>
                </a:cxn>
                <a:cxn ang="0">
                  <a:pos x="T4" y="T5"/>
                </a:cxn>
                <a:cxn ang="0">
                  <a:pos x="T6" y="T7"/>
                </a:cxn>
                <a:cxn ang="0">
                  <a:pos x="T8" y="T9"/>
                </a:cxn>
                <a:cxn ang="0">
                  <a:pos x="T10" y="T11"/>
                </a:cxn>
              </a:cxnLst>
              <a:rect l="0" t="0" r="r" b="b"/>
              <a:pathLst>
                <a:path w="220" h="247">
                  <a:moveTo>
                    <a:pt x="220" y="195"/>
                  </a:moveTo>
                  <a:lnTo>
                    <a:pt x="220" y="195"/>
                  </a:lnTo>
                  <a:lnTo>
                    <a:pt x="157" y="0"/>
                  </a:lnTo>
                  <a:cubicBezTo>
                    <a:pt x="104" y="17"/>
                    <a:pt x="52" y="36"/>
                    <a:pt x="0" y="57"/>
                  </a:cubicBezTo>
                  <a:lnTo>
                    <a:pt x="79" y="247"/>
                  </a:lnTo>
                  <a:cubicBezTo>
                    <a:pt x="125" y="228"/>
                    <a:pt x="172" y="211"/>
                    <a:pt x="220" y="19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05" name="Freeform 388">
              <a:extLst>
                <a:ext uri="{FF2B5EF4-FFF2-40B4-BE49-F238E27FC236}">
                  <a16:creationId xmlns:a16="http://schemas.microsoft.com/office/drawing/2014/main" id="{B97FE765-AE45-5EA8-AB89-2BB90714E621}"/>
                </a:ext>
              </a:extLst>
            </p:cNvPr>
            <p:cNvSpPr>
              <a:spLocks/>
            </p:cNvSpPr>
            <p:nvPr/>
          </p:nvSpPr>
          <p:spPr bwMode="auto">
            <a:xfrm>
              <a:off x="5748155" y="1244707"/>
              <a:ext cx="242887" cy="308468"/>
            </a:xfrm>
            <a:custGeom>
              <a:avLst/>
              <a:gdLst>
                <a:gd name="T0" fmla="*/ 168 w 168"/>
                <a:gd name="T1" fmla="*/ 205 h 211"/>
                <a:gd name="T2" fmla="*/ 168 w 168"/>
                <a:gd name="T3" fmla="*/ 205 h 211"/>
                <a:gd name="T4" fmla="*/ 168 w 168"/>
                <a:gd name="T5" fmla="*/ 205 h 211"/>
                <a:gd name="T6" fmla="*/ 168 w 168"/>
                <a:gd name="T7" fmla="*/ 0 h 211"/>
                <a:gd name="T8" fmla="*/ 0 w 168"/>
                <a:gd name="T9" fmla="*/ 6 h 211"/>
                <a:gd name="T10" fmla="*/ 14 w 168"/>
                <a:gd name="T11" fmla="*/ 211 h 211"/>
                <a:gd name="T12" fmla="*/ 168 w 168"/>
                <a:gd name="T13" fmla="*/ 205 h 211"/>
              </a:gdLst>
              <a:ahLst/>
              <a:cxnLst>
                <a:cxn ang="0">
                  <a:pos x="T0" y="T1"/>
                </a:cxn>
                <a:cxn ang="0">
                  <a:pos x="T2" y="T3"/>
                </a:cxn>
                <a:cxn ang="0">
                  <a:pos x="T4" y="T5"/>
                </a:cxn>
                <a:cxn ang="0">
                  <a:pos x="T6" y="T7"/>
                </a:cxn>
                <a:cxn ang="0">
                  <a:pos x="T8" y="T9"/>
                </a:cxn>
                <a:cxn ang="0">
                  <a:pos x="T10" y="T11"/>
                </a:cxn>
                <a:cxn ang="0">
                  <a:pos x="T12" y="T13"/>
                </a:cxn>
              </a:cxnLst>
              <a:rect l="0" t="0" r="r" b="b"/>
              <a:pathLst>
                <a:path w="168" h="211">
                  <a:moveTo>
                    <a:pt x="168" y="205"/>
                  </a:moveTo>
                  <a:lnTo>
                    <a:pt x="168" y="205"/>
                  </a:lnTo>
                  <a:lnTo>
                    <a:pt x="168" y="205"/>
                  </a:lnTo>
                  <a:lnTo>
                    <a:pt x="168" y="0"/>
                  </a:lnTo>
                  <a:cubicBezTo>
                    <a:pt x="111" y="0"/>
                    <a:pt x="55" y="2"/>
                    <a:pt x="0" y="6"/>
                  </a:cubicBezTo>
                  <a:lnTo>
                    <a:pt x="14" y="211"/>
                  </a:lnTo>
                  <a:cubicBezTo>
                    <a:pt x="65" y="207"/>
                    <a:pt x="116" y="205"/>
                    <a:pt x="168" y="20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06" name="Freeform 390">
              <a:extLst>
                <a:ext uri="{FF2B5EF4-FFF2-40B4-BE49-F238E27FC236}">
                  <a16:creationId xmlns:a16="http://schemas.microsoft.com/office/drawing/2014/main" id="{A207D0E5-2AC0-FE9F-CF9F-781D69C570C2}"/>
                </a:ext>
              </a:extLst>
            </p:cNvPr>
            <p:cNvSpPr>
              <a:spLocks/>
            </p:cNvSpPr>
            <p:nvPr/>
          </p:nvSpPr>
          <p:spPr bwMode="auto">
            <a:xfrm>
              <a:off x="5017064" y="1320003"/>
              <a:ext cx="308468" cy="349758"/>
            </a:xfrm>
            <a:custGeom>
              <a:avLst/>
              <a:gdLst>
                <a:gd name="T0" fmla="*/ 211 w 211"/>
                <a:gd name="T1" fmla="*/ 201 h 239"/>
                <a:gd name="T2" fmla="*/ 211 w 211"/>
                <a:gd name="T3" fmla="*/ 201 h 239"/>
                <a:gd name="T4" fmla="*/ 169 w 211"/>
                <a:gd name="T5" fmla="*/ 0 h 239"/>
                <a:gd name="T6" fmla="*/ 0 w 211"/>
                <a:gd name="T7" fmla="*/ 42 h 239"/>
                <a:gd name="T8" fmla="*/ 57 w 211"/>
                <a:gd name="T9" fmla="*/ 239 h 239"/>
                <a:gd name="T10" fmla="*/ 211 w 211"/>
                <a:gd name="T11" fmla="*/ 201 h 239"/>
              </a:gdLst>
              <a:ahLst/>
              <a:cxnLst>
                <a:cxn ang="0">
                  <a:pos x="T0" y="T1"/>
                </a:cxn>
                <a:cxn ang="0">
                  <a:pos x="T2" y="T3"/>
                </a:cxn>
                <a:cxn ang="0">
                  <a:pos x="T4" y="T5"/>
                </a:cxn>
                <a:cxn ang="0">
                  <a:pos x="T6" y="T7"/>
                </a:cxn>
                <a:cxn ang="0">
                  <a:pos x="T8" y="T9"/>
                </a:cxn>
                <a:cxn ang="0">
                  <a:pos x="T10" y="T11"/>
                </a:cxn>
              </a:cxnLst>
              <a:rect l="0" t="0" r="r" b="b"/>
              <a:pathLst>
                <a:path w="211" h="239">
                  <a:moveTo>
                    <a:pt x="211" y="201"/>
                  </a:moveTo>
                  <a:lnTo>
                    <a:pt x="211" y="201"/>
                  </a:lnTo>
                  <a:lnTo>
                    <a:pt x="169" y="0"/>
                  </a:lnTo>
                  <a:cubicBezTo>
                    <a:pt x="112" y="12"/>
                    <a:pt x="56" y="26"/>
                    <a:pt x="0" y="42"/>
                  </a:cubicBezTo>
                  <a:lnTo>
                    <a:pt x="57" y="239"/>
                  </a:lnTo>
                  <a:cubicBezTo>
                    <a:pt x="108" y="225"/>
                    <a:pt x="159" y="212"/>
                    <a:pt x="211" y="201"/>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07" name="Freeform 392">
              <a:extLst>
                <a:ext uri="{FF2B5EF4-FFF2-40B4-BE49-F238E27FC236}">
                  <a16:creationId xmlns:a16="http://schemas.microsoft.com/office/drawing/2014/main" id="{9B02419C-F6CB-250A-3CFD-2AFC9861F6CC}"/>
                </a:ext>
              </a:extLst>
            </p:cNvPr>
            <p:cNvSpPr>
              <a:spLocks/>
            </p:cNvSpPr>
            <p:nvPr/>
          </p:nvSpPr>
          <p:spPr bwMode="auto">
            <a:xfrm>
              <a:off x="4776605" y="1380724"/>
              <a:ext cx="325469" cy="361903"/>
            </a:xfrm>
            <a:custGeom>
              <a:avLst/>
              <a:gdLst>
                <a:gd name="T0" fmla="*/ 223 w 223"/>
                <a:gd name="T1" fmla="*/ 197 h 247"/>
                <a:gd name="T2" fmla="*/ 223 w 223"/>
                <a:gd name="T3" fmla="*/ 197 h 247"/>
                <a:gd name="T4" fmla="*/ 166 w 223"/>
                <a:gd name="T5" fmla="*/ 0 h 247"/>
                <a:gd name="T6" fmla="*/ 0 w 223"/>
                <a:gd name="T7" fmla="*/ 54 h 247"/>
                <a:gd name="T8" fmla="*/ 71 w 223"/>
                <a:gd name="T9" fmla="*/ 247 h 247"/>
                <a:gd name="T10" fmla="*/ 223 w 223"/>
                <a:gd name="T11" fmla="*/ 197 h 247"/>
              </a:gdLst>
              <a:ahLst/>
              <a:cxnLst>
                <a:cxn ang="0">
                  <a:pos x="T0" y="T1"/>
                </a:cxn>
                <a:cxn ang="0">
                  <a:pos x="T2" y="T3"/>
                </a:cxn>
                <a:cxn ang="0">
                  <a:pos x="T4" y="T5"/>
                </a:cxn>
                <a:cxn ang="0">
                  <a:pos x="T6" y="T7"/>
                </a:cxn>
                <a:cxn ang="0">
                  <a:pos x="T8" y="T9"/>
                </a:cxn>
                <a:cxn ang="0">
                  <a:pos x="T10" y="T11"/>
                </a:cxn>
              </a:cxnLst>
              <a:rect l="0" t="0" r="r" b="b"/>
              <a:pathLst>
                <a:path w="223" h="247">
                  <a:moveTo>
                    <a:pt x="223" y="197"/>
                  </a:moveTo>
                  <a:lnTo>
                    <a:pt x="223" y="197"/>
                  </a:lnTo>
                  <a:lnTo>
                    <a:pt x="166" y="0"/>
                  </a:lnTo>
                  <a:cubicBezTo>
                    <a:pt x="110" y="16"/>
                    <a:pt x="55" y="34"/>
                    <a:pt x="0" y="54"/>
                  </a:cubicBezTo>
                  <a:lnTo>
                    <a:pt x="71" y="247"/>
                  </a:lnTo>
                  <a:cubicBezTo>
                    <a:pt x="121" y="229"/>
                    <a:pt x="172" y="212"/>
                    <a:pt x="223" y="19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08" name="Freeform 394">
              <a:extLst>
                <a:ext uri="{FF2B5EF4-FFF2-40B4-BE49-F238E27FC236}">
                  <a16:creationId xmlns:a16="http://schemas.microsoft.com/office/drawing/2014/main" id="{EFCBE9D7-F5FF-D78D-A9DB-0CC4D3A2F8F8}"/>
                </a:ext>
              </a:extLst>
            </p:cNvPr>
            <p:cNvSpPr>
              <a:spLocks/>
            </p:cNvSpPr>
            <p:nvPr/>
          </p:nvSpPr>
          <p:spPr bwMode="auto">
            <a:xfrm>
              <a:off x="5507697" y="1251994"/>
              <a:ext cx="259890" cy="323041"/>
            </a:xfrm>
            <a:custGeom>
              <a:avLst/>
              <a:gdLst>
                <a:gd name="T0" fmla="*/ 178 w 178"/>
                <a:gd name="T1" fmla="*/ 205 h 220"/>
                <a:gd name="T2" fmla="*/ 178 w 178"/>
                <a:gd name="T3" fmla="*/ 205 h 220"/>
                <a:gd name="T4" fmla="*/ 164 w 178"/>
                <a:gd name="T5" fmla="*/ 0 h 220"/>
                <a:gd name="T6" fmla="*/ 0 w 178"/>
                <a:gd name="T7" fmla="*/ 16 h 220"/>
                <a:gd name="T8" fmla="*/ 28 w 178"/>
                <a:gd name="T9" fmla="*/ 220 h 220"/>
                <a:gd name="T10" fmla="*/ 178 w 178"/>
                <a:gd name="T11" fmla="*/ 205 h 220"/>
              </a:gdLst>
              <a:ahLst/>
              <a:cxnLst>
                <a:cxn ang="0">
                  <a:pos x="T0" y="T1"/>
                </a:cxn>
                <a:cxn ang="0">
                  <a:pos x="T2" y="T3"/>
                </a:cxn>
                <a:cxn ang="0">
                  <a:pos x="T4" y="T5"/>
                </a:cxn>
                <a:cxn ang="0">
                  <a:pos x="T6" y="T7"/>
                </a:cxn>
                <a:cxn ang="0">
                  <a:pos x="T8" y="T9"/>
                </a:cxn>
                <a:cxn ang="0">
                  <a:pos x="T10" y="T11"/>
                </a:cxn>
              </a:cxnLst>
              <a:rect l="0" t="0" r="r" b="b"/>
              <a:pathLst>
                <a:path w="178" h="220">
                  <a:moveTo>
                    <a:pt x="178" y="205"/>
                  </a:moveTo>
                  <a:lnTo>
                    <a:pt x="178" y="205"/>
                  </a:lnTo>
                  <a:lnTo>
                    <a:pt x="164" y="0"/>
                  </a:lnTo>
                  <a:cubicBezTo>
                    <a:pt x="109" y="3"/>
                    <a:pt x="54" y="9"/>
                    <a:pt x="0" y="16"/>
                  </a:cubicBezTo>
                  <a:lnTo>
                    <a:pt x="28" y="220"/>
                  </a:lnTo>
                  <a:cubicBezTo>
                    <a:pt x="77" y="213"/>
                    <a:pt x="127" y="208"/>
                    <a:pt x="178" y="20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09" name="Freeform 396">
              <a:extLst>
                <a:ext uri="{FF2B5EF4-FFF2-40B4-BE49-F238E27FC236}">
                  <a16:creationId xmlns:a16="http://schemas.microsoft.com/office/drawing/2014/main" id="{6C0AE74B-8FF0-A003-4D42-9859B331AC8F}"/>
                </a:ext>
              </a:extLst>
            </p:cNvPr>
            <p:cNvSpPr>
              <a:spLocks/>
            </p:cNvSpPr>
            <p:nvPr/>
          </p:nvSpPr>
          <p:spPr bwMode="auto">
            <a:xfrm>
              <a:off x="4538575" y="1460878"/>
              <a:ext cx="340042" cy="371619"/>
            </a:xfrm>
            <a:custGeom>
              <a:avLst/>
              <a:gdLst>
                <a:gd name="T0" fmla="*/ 233 w 233"/>
                <a:gd name="T1" fmla="*/ 193 h 254"/>
                <a:gd name="T2" fmla="*/ 233 w 233"/>
                <a:gd name="T3" fmla="*/ 193 h 254"/>
                <a:gd name="T4" fmla="*/ 162 w 233"/>
                <a:gd name="T5" fmla="*/ 0 h 254"/>
                <a:gd name="T6" fmla="*/ 0 w 233"/>
                <a:gd name="T7" fmla="*/ 66 h 254"/>
                <a:gd name="T8" fmla="*/ 85 w 233"/>
                <a:gd name="T9" fmla="*/ 254 h 254"/>
                <a:gd name="T10" fmla="*/ 233 w 233"/>
                <a:gd name="T11" fmla="*/ 193 h 254"/>
              </a:gdLst>
              <a:ahLst/>
              <a:cxnLst>
                <a:cxn ang="0">
                  <a:pos x="T0" y="T1"/>
                </a:cxn>
                <a:cxn ang="0">
                  <a:pos x="T2" y="T3"/>
                </a:cxn>
                <a:cxn ang="0">
                  <a:pos x="T4" y="T5"/>
                </a:cxn>
                <a:cxn ang="0">
                  <a:pos x="T6" y="T7"/>
                </a:cxn>
                <a:cxn ang="0">
                  <a:pos x="T8" y="T9"/>
                </a:cxn>
                <a:cxn ang="0">
                  <a:pos x="T10" y="T11"/>
                </a:cxn>
              </a:cxnLst>
              <a:rect l="0" t="0" r="r" b="b"/>
              <a:pathLst>
                <a:path w="233" h="254">
                  <a:moveTo>
                    <a:pt x="233" y="193"/>
                  </a:moveTo>
                  <a:lnTo>
                    <a:pt x="233" y="193"/>
                  </a:lnTo>
                  <a:lnTo>
                    <a:pt x="162" y="0"/>
                  </a:lnTo>
                  <a:cubicBezTo>
                    <a:pt x="107" y="20"/>
                    <a:pt x="53" y="42"/>
                    <a:pt x="0" y="66"/>
                  </a:cubicBezTo>
                  <a:lnTo>
                    <a:pt x="85" y="254"/>
                  </a:lnTo>
                  <a:cubicBezTo>
                    <a:pt x="133" y="232"/>
                    <a:pt x="183" y="211"/>
                    <a:pt x="233" y="19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10" name="Freeform 398">
              <a:extLst>
                <a:ext uri="{FF2B5EF4-FFF2-40B4-BE49-F238E27FC236}">
                  <a16:creationId xmlns:a16="http://schemas.microsoft.com/office/drawing/2014/main" id="{1B26EB20-6E2A-C5B0-FB49-64132DAA6C60}"/>
                </a:ext>
              </a:extLst>
            </p:cNvPr>
            <p:cNvSpPr>
              <a:spLocks/>
            </p:cNvSpPr>
            <p:nvPr/>
          </p:nvSpPr>
          <p:spPr bwMode="auto">
            <a:xfrm>
              <a:off x="5264809" y="1276283"/>
              <a:ext cx="284179" cy="337614"/>
            </a:xfrm>
            <a:custGeom>
              <a:avLst/>
              <a:gdLst>
                <a:gd name="T0" fmla="*/ 195 w 195"/>
                <a:gd name="T1" fmla="*/ 204 h 231"/>
                <a:gd name="T2" fmla="*/ 195 w 195"/>
                <a:gd name="T3" fmla="*/ 204 h 231"/>
                <a:gd name="T4" fmla="*/ 167 w 195"/>
                <a:gd name="T5" fmla="*/ 0 h 231"/>
                <a:gd name="T6" fmla="*/ 0 w 195"/>
                <a:gd name="T7" fmla="*/ 30 h 231"/>
                <a:gd name="T8" fmla="*/ 42 w 195"/>
                <a:gd name="T9" fmla="*/ 231 h 231"/>
                <a:gd name="T10" fmla="*/ 195 w 195"/>
                <a:gd name="T11" fmla="*/ 204 h 231"/>
              </a:gdLst>
              <a:ahLst/>
              <a:cxnLst>
                <a:cxn ang="0">
                  <a:pos x="T0" y="T1"/>
                </a:cxn>
                <a:cxn ang="0">
                  <a:pos x="T2" y="T3"/>
                </a:cxn>
                <a:cxn ang="0">
                  <a:pos x="T4" y="T5"/>
                </a:cxn>
                <a:cxn ang="0">
                  <a:pos x="T6" y="T7"/>
                </a:cxn>
                <a:cxn ang="0">
                  <a:pos x="T8" y="T9"/>
                </a:cxn>
                <a:cxn ang="0">
                  <a:pos x="T10" y="T11"/>
                </a:cxn>
              </a:cxnLst>
              <a:rect l="0" t="0" r="r" b="b"/>
              <a:pathLst>
                <a:path w="195" h="231">
                  <a:moveTo>
                    <a:pt x="195" y="204"/>
                  </a:moveTo>
                  <a:lnTo>
                    <a:pt x="195" y="204"/>
                  </a:lnTo>
                  <a:lnTo>
                    <a:pt x="167" y="0"/>
                  </a:lnTo>
                  <a:cubicBezTo>
                    <a:pt x="110" y="8"/>
                    <a:pt x="55" y="18"/>
                    <a:pt x="0" y="30"/>
                  </a:cubicBezTo>
                  <a:lnTo>
                    <a:pt x="42" y="231"/>
                  </a:lnTo>
                  <a:cubicBezTo>
                    <a:pt x="92" y="220"/>
                    <a:pt x="143" y="211"/>
                    <a:pt x="195" y="204"/>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11" name="Freeform 400">
              <a:extLst>
                <a:ext uri="{FF2B5EF4-FFF2-40B4-BE49-F238E27FC236}">
                  <a16:creationId xmlns:a16="http://schemas.microsoft.com/office/drawing/2014/main" id="{65CECB2E-B3DE-5550-AF3B-362B4D6BBB23}"/>
                </a:ext>
              </a:extLst>
            </p:cNvPr>
            <p:cNvSpPr>
              <a:spLocks/>
            </p:cNvSpPr>
            <p:nvPr/>
          </p:nvSpPr>
          <p:spPr bwMode="auto">
            <a:xfrm>
              <a:off x="3712757" y="1934507"/>
              <a:ext cx="366761" cy="378905"/>
            </a:xfrm>
            <a:custGeom>
              <a:avLst/>
              <a:gdLst>
                <a:gd name="T0" fmla="*/ 252 w 252"/>
                <a:gd name="T1" fmla="*/ 165 h 260"/>
                <a:gd name="T2" fmla="*/ 252 w 252"/>
                <a:gd name="T3" fmla="*/ 165 h 260"/>
                <a:gd name="T4" fmla="*/ 130 w 252"/>
                <a:gd name="T5" fmla="*/ 0 h 260"/>
                <a:gd name="T6" fmla="*/ 0 w 252"/>
                <a:gd name="T7" fmla="*/ 103 h 260"/>
                <a:gd name="T8" fmla="*/ 132 w 252"/>
                <a:gd name="T9" fmla="*/ 260 h 260"/>
                <a:gd name="T10" fmla="*/ 252 w 252"/>
                <a:gd name="T11" fmla="*/ 165 h 260"/>
              </a:gdLst>
              <a:ahLst/>
              <a:cxnLst>
                <a:cxn ang="0">
                  <a:pos x="T0" y="T1"/>
                </a:cxn>
                <a:cxn ang="0">
                  <a:pos x="T2" y="T3"/>
                </a:cxn>
                <a:cxn ang="0">
                  <a:pos x="T4" y="T5"/>
                </a:cxn>
                <a:cxn ang="0">
                  <a:pos x="T6" y="T7"/>
                </a:cxn>
                <a:cxn ang="0">
                  <a:pos x="T8" y="T9"/>
                </a:cxn>
                <a:cxn ang="0">
                  <a:pos x="T10" y="T11"/>
                </a:cxn>
              </a:cxnLst>
              <a:rect l="0" t="0" r="r" b="b"/>
              <a:pathLst>
                <a:path w="252" h="260">
                  <a:moveTo>
                    <a:pt x="252" y="165"/>
                  </a:moveTo>
                  <a:lnTo>
                    <a:pt x="252" y="165"/>
                  </a:lnTo>
                  <a:lnTo>
                    <a:pt x="130" y="0"/>
                  </a:lnTo>
                  <a:cubicBezTo>
                    <a:pt x="86" y="33"/>
                    <a:pt x="42" y="67"/>
                    <a:pt x="0" y="103"/>
                  </a:cubicBezTo>
                  <a:lnTo>
                    <a:pt x="132" y="260"/>
                  </a:lnTo>
                  <a:cubicBezTo>
                    <a:pt x="171" y="227"/>
                    <a:pt x="211" y="195"/>
                    <a:pt x="252" y="16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12" name="Freeform 402">
              <a:extLst>
                <a:ext uri="{FF2B5EF4-FFF2-40B4-BE49-F238E27FC236}">
                  <a16:creationId xmlns:a16="http://schemas.microsoft.com/office/drawing/2014/main" id="{3B244154-7BC1-BD10-B659-4DC882B5E89D}"/>
                </a:ext>
              </a:extLst>
            </p:cNvPr>
            <p:cNvSpPr>
              <a:spLocks/>
            </p:cNvSpPr>
            <p:nvPr/>
          </p:nvSpPr>
          <p:spPr bwMode="auto">
            <a:xfrm>
              <a:off x="4312690" y="1558033"/>
              <a:ext cx="349758" cy="376476"/>
            </a:xfrm>
            <a:custGeom>
              <a:avLst/>
              <a:gdLst>
                <a:gd name="T0" fmla="*/ 240 w 240"/>
                <a:gd name="T1" fmla="*/ 188 h 258"/>
                <a:gd name="T2" fmla="*/ 240 w 240"/>
                <a:gd name="T3" fmla="*/ 188 h 258"/>
                <a:gd name="T4" fmla="*/ 155 w 240"/>
                <a:gd name="T5" fmla="*/ 0 h 258"/>
                <a:gd name="T6" fmla="*/ 0 w 240"/>
                <a:gd name="T7" fmla="*/ 78 h 258"/>
                <a:gd name="T8" fmla="*/ 98 w 240"/>
                <a:gd name="T9" fmla="*/ 258 h 258"/>
                <a:gd name="T10" fmla="*/ 240 w 240"/>
                <a:gd name="T11" fmla="*/ 188 h 258"/>
              </a:gdLst>
              <a:ahLst/>
              <a:cxnLst>
                <a:cxn ang="0">
                  <a:pos x="T0" y="T1"/>
                </a:cxn>
                <a:cxn ang="0">
                  <a:pos x="T2" y="T3"/>
                </a:cxn>
                <a:cxn ang="0">
                  <a:pos x="T4" y="T5"/>
                </a:cxn>
                <a:cxn ang="0">
                  <a:pos x="T6" y="T7"/>
                </a:cxn>
                <a:cxn ang="0">
                  <a:pos x="T8" y="T9"/>
                </a:cxn>
                <a:cxn ang="0">
                  <a:pos x="T10" y="T11"/>
                </a:cxn>
              </a:cxnLst>
              <a:rect l="0" t="0" r="r" b="b"/>
              <a:pathLst>
                <a:path w="240" h="258">
                  <a:moveTo>
                    <a:pt x="240" y="188"/>
                  </a:moveTo>
                  <a:lnTo>
                    <a:pt x="240" y="188"/>
                  </a:lnTo>
                  <a:lnTo>
                    <a:pt x="155" y="0"/>
                  </a:lnTo>
                  <a:cubicBezTo>
                    <a:pt x="102" y="24"/>
                    <a:pt x="51" y="50"/>
                    <a:pt x="0" y="78"/>
                  </a:cubicBezTo>
                  <a:lnTo>
                    <a:pt x="98" y="258"/>
                  </a:lnTo>
                  <a:cubicBezTo>
                    <a:pt x="144" y="233"/>
                    <a:pt x="192" y="210"/>
                    <a:pt x="240" y="18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13" name="Freeform 404">
              <a:extLst>
                <a:ext uri="{FF2B5EF4-FFF2-40B4-BE49-F238E27FC236}">
                  <a16:creationId xmlns:a16="http://schemas.microsoft.com/office/drawing/2014/main" id="{4A8CEC75-98D7-6694-08DD-774F26A6F852}"/>
                </a:ext>
              </a:extLst>
            </p:cNvPr>
            <p:cNvSpPr>
              <a:spLocks/>
            </p:cNvSpPr>
            <p:nvPr/>
          </p:nvSpPr>
          <p:spPr bwMode="auto">
            <a:xfrm>
              <a:off x="3902210" y="1798490"/>
              <a:ext cx="359473" cy="376476"/>
            </a:xfrm>
            <a:custGeom>
              <a:avLst/>
              <a:gdLst>
                <a:gd name="T0" fmla="*/ 246 w 246"/>
                <a:gd name="T1" fmla="*/ 173 h 258"/>
                <a:gd name="T2" fmla="*/ 246 w 246"/>
                <a:gd name="T3" fmla="*/ 173 h 258"/>
                <a:gd name="T4" fmla="*/ 136 w 246"/>
                <a:gd name="T5" fmla="*/ 0 h 258"/>
                <a:gd name="T6" fmla="*/ 0 w 246"/>
                <a:gd name="T7" fmla="*/ 93 h 258"/>
                <a:gd name="T8" fmla="*/ 122 w 246"/>
                <a:gd name="T9" fmla="*/ 258 h 258"/>
                <a:gd name="T10" fmla="*/ 246 w 246"/>
                <a:gd name="T11" fmla="*/ 173 h 258"/>
              </a:gdLst>
              <a:ahLst/>
              <a:cxnLst>
                <a:cxn ang="0">
                  <a:pos x="T0" y="T1"/>
                </a:cxn>
                <a:cxn ang="0">
                  <a:pos x="T2" y="T3"/>
                </a:cxn>
                <a:cxn ang="0">
                  <a:pos x="T4" y="T5"/>
                </a:cxn>
                <a:cxn ang="0">
                  <a:pos x="T6" y="T7"/>
                </a:cxn>
                <a:cxn ang="0">
                  <a:pos x="T8" y="T9"/>
                </a:cxn>
                <a:cxn ang="0">
                  <a:pos x="T10" y="T11"/>
                </a:cxn>
              </a:cxnLst>
              <a:rect l="0" t="0" r="r" b="b"/>
              <a:pathLst>
                <a:path w="246" h="258">
                  <a:moveTo>
                    <a:pt x="246" y="173"/>
                  </a:moveTo>
                  <a:lnTo>
                    <a:pt x="246" y="173"/>
                  </a:lnTo>
                  <a:lnTo>
                    <a:pt x="136" y="0"/>
                  </a:lnTo>
                  <a:cubicBezTo>
                    <a:pt x="90" y="29"/>
                    <a:pt x="44" y="60"/>
                    <a:pt x="0" y="93"/>
                  </a:cubicBezTo>
                  <a:lnTo>
                    <a:pt x="122" y="258"/>
                  </a:lnTo>
                  <a:cubicBezTo>
                    <a:pt x="162" y="229"/>
                    <a:pt x="204" y="200"/>
                    <a:pt x="246" y="17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14" name="Freeform 407">
              <a:extLst>
                <a:ext uri="{FF2B5EF4-FFF2-40B4-BE49-F238E27FC236}">
                  <a16:creationId xmlns:a16="http://schemas.microsoft.com/office/drawing/2014/main" id="{13D3A811-241C-D890-E625-AA5DEA05FE39}"/>
                </a:ext>
              </a:extLst>
            </p:cNvPr>
            <p:cNvSpPr>
              <a:spLocks/>
            </p:cNvSpPr>
            <p:nvPr/>
          </p:nvSpPr>
          <p:spPr bwMode="auto">
            <a:xfrm>
              <a:off x="4101379" y="1672189"/>
              <a:ext cx="354616" cy="378905"/>
            </a:xfrm>
            <a:custGeom>
              <a:avLst/>
              <a:gdLst>
                <a:gd name="T0" fmla="*/ 244 w 244"/>
                <a:gd name="T1" fmla="*/ 180 h 259"/>
                <a:gd name="T2" fmla="*/ 244 w 244"/>
                <a:gd name="T3" fmla="*/ 180 h 259"/>
                <a:gd name="T4" fmla="*/ 146 w 244"/>
                <a:gd name="T5" fmla="*/ 0 h 259"/>
                <a:gd name="T6" fmla="*/ 0 w 244"/>
                <a:gd name="T7" fmla="*/ 86 h 259"/>
                <a:gd name="T8" fmla="*/ 110 w 244"/>
                <a:gd name="T9" fmla="*/ 259 h 259"/>
                <a:gd name="T10" fmla="*/ 244 w 244"/>
                <a:gd name="T11" fmla="*/ 180 h 259"/>
              </a:gdLst>
              <a:ahLst/>
              <a:cxnLst>
                <a:cxn ang="0">
                  <a:pos x="T0" y="T1"/>
                </a:cxn>
                <a:cxn ang="0">
                  <a:pos x="T2" y="T3"/>
                </a:cxn>
                <a:cxn ang="0">
                  <a:pos x="T4" y="T5"/>
                </a:cxn>
                <a:cxn ang="0">
                  <a:pos x="T6" y="T7"/>
                </a:cxn>
                <a:cxn ang="0">
                  <a:pos x="T8" y="T9"/>
                </a:cxn>
                <a:cxn ang="0">
                  <a:pos x="T10" y="T11"/>
                </a:cxn>
              </a:cxnLst>
              <a:rect l="0" t="0" r="r" b="b"/>
              <a:pathLst>
                <a:path w="244" h="259">
                  <a:moveTo>
                    <a:pt x="244" y="180"/>
                  </a:moveTo>
                  <a:lnTo>
                    <a:pt x="244" y="180"/>
                  </a:lnTo>
                  <a:lnTo>
                    <a:pt x="146" y="0"/>
                  </a:lnTo>
                  <a:cubicBezTo>
                    <a:pt x="96" y="27"/>
                    <a:pt x="48" y="55"/>
                    <a:pt x="0" y="86"/>
                  </a:cubicBezTo>
                  <a:lnTo>
                    <a:pt x="110" y="259"/>
                  </a:lnTo>
                  <a:cubicBezTo>
                    <a:pt x="154" y="231"/>
                    <a:pt x="198" y="205"/>
                    <a:pt x="244" y="18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15" name="Freeform 417">
              <a:extLst>
                <a:ext uri="{FF2B5EF4-FFF2-40B4-BE49-F238E27FC236}">
                  <a16:creationId xmlns:a16="http://schemas.microsoft.com/office/drawing/2014/main" id="{D7DD55DB-555B-E7EA-A5FC-CEC751648384}"/>
                </a:ext>
              </a:extLst>
            </p:cNvPr>
            <p:cNvSpPr>
              <a:spLocks/>
            </p:cNvSpPr>
            <p:nvPr/>
          </p:nvSpPr>
          <p:spPr bwMode="auto">
            <a:xfrm>
              <a:off x="5726295" y="722498"/>
              <a:ext cx="264748" cy="308468"/>
            </a:xfrm>
            <a:custGeom>
              <a:avLst/>
              <a:gdLst>
                <a:gd name="T0" fmla="*/ 182 w 182"/>
                <a:gd name="T1" fmla="*/ 205 h 210"/>
                <a:gd name="T2" fmla="*/ 182 w 182"/>
                <a:gd name="T3" fmla="*/ 205 h 210"/>
                <a:gd name="T4" fmla="*/ 182 w 182"/>
                <a:gd name="T5" fmla="*/ 205 h 210"/>
                <a:gd name="T6" fmla="*/ 182 w 182"/>
                <a:gd name="T7" fmla="*/ 0 h 210"/>
                <a:gd name="T8" fmla="*/ 0 w 182"/>
                <a:gd name="T9" fmla="*/ 5 h 210"/>
                <a:gd name="T10" fmla="*/ 13 w 182"/>
                <a:gd name="T11" fmla="*/ 210 h 210"/>
                <a:gd name="T12" fmla="*/ 182 w 182"/>
                <a:gd name="T13" fmla="*/ 205 h 210"/>
              </a:gdLst>
              <a:ahLst/>
              <a:cxnLst>
                <a:cxn ang="0">
                  <a:pos x="T0" y="T1"/>
                </a:cxn>
                <a:cxn ang="0">
                  <a:pos x="T2" y="T3"/>
                </a:cxn>
                <a:cxn ang="0">
                  <a:pos x="T4" y="T5"/>
                </a:cxn>
                <a:cxn ang="0">
                  <a:pos x="T6" y="T7"/>
                </a:cxn>
                <a:cxn ang="0">
                  <a:pos x="T8" y="T9"/>
                </a:cxn>
                <a:cxn ang="0">
                  <a:pos x="T10" y="T11"/>
                </a:cxn>
                <a:cxn ang="0">
                  <a:pos x="T12" y="T13"/>
                </a:cxn>
              </a:cxnLst>
              <a:rect l="0" t="0" r="r" b="b"/>
              <a:pathLst>
                <a:path w="182" h="210">
                  <a:moveTo>
                    <a:pt x="182" y="205"/>
                  </a:moveTo>
                  <a:lnTo>
                    <a:pt x="182" y="205"/>
                  </a:lnTo>
                  <a:lnTo>
                    <a:pt x="182" y="205"/>
                  </a:lnTo>
                  <a:lnTo>
                    <a:pt x="182" y="0"/>
                  </a:lnTo>
                  <a:cubicBezTo>
                    <a:pt x="121" y="0"/>
                    <a:pt x="60" y="1"/>
                    <a:pt x="0" y="5"/>
                  </a:cubicBezTo>
                  <a:lnTo>
                    <a:pt x="13" y="210"/>
                  </a:lnTo>
                  <a:cubicBezTo>
                    <a:pt x="69" y="207"/>
                    <a:pt x="125" y="205"/>
                    <a:pt x="182" y="20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16" name="Freeform 431">
              <a:extLst>
                <a:ext uri="{FF2B5EF4-FFF2-40B4-BE49-F238E27FC236}">
                  <a16:creationId xmlns:a16="http://schemas.microsoft.com/office/drawing/2014/main" id="{6995C06B-D812-241F-4948-0E96CA226C24}"/>
                </a:ext>
              </a:extLst>
            </p:cNvPr>
            <p:cNvSpPr>
              <a:spLocks/>
            </p:cNvSpPr>
            <p:nvPr/>
          </p:nvSpPr>
          <p:spPr bwMode="auto">
            <a:xfrm>
              <a:off x="5536843" y="1774202"/>
              <a:ext cx="250175" cy="323041"/>
            </a:xfrm>
            <a:custGeom>
              <a:avLst/>
              <a:gdLst>
                <a:gd name="T0" fmla="*/ 172 w 172"/>
                <a:gd name="T1" fmla="*/ 205 h 221"/>
                <a:gd name="T2" fmla="*/ 172 w 172"/>
                <a:gd name="T3" fmla="*/ 205 h 221"/>
                <a:gd name="T4" fmla="*/ 157 w 172"/>
                <a:gd name="T5" fmla="*/ 0 h 221"/>
                <a:gd name="T6" fmla="*/ 0 w 172"/>
                <a:gd name="T7" fmla="*/ 18 h 221"/>
                <a:gd name="T8" fmla="*/ 31 w 172"/>
                <a:gd name="T9" fmla="*/ 221 h 221"/>
                <a:gd name="T10" fmla="*/ 172 w 172"/>
                <a:gd name="T11" fmla="*/ 205 h 221"/>
              </a:gdLst>
              <a:ahLst/>
              <a:cxnLst>
                <a:cxn ang="0">
                  <a:pos x="T0" y="T1"/>
                </a:cxn>
                <a:cxn ang="0">
                  <a:pos x="T2" y="T3"/>
                </a:cxn>
                <a:cxn ang="0">
                  <a:pos x="T4" y="T5"/>
                </a:cxn>
                <a:cxn ang="0">
                  <a:pos x="T6" y="T7"/>
                </a:cxn>
                <a:cxn ang="0">
                  <a:pos x="T8" y="T9"/>
                </a:cxn>
                <a:cxn ang="0">
                  <a:pos x="T10" y="T11"/>
                </a:cxn>
              </a:cxnLst>
              <a:rect l="0" t="0" r="r" b="b"/>
              <a:pathLst>
                <a:path w="172" h="221">
                  <a:moveTo>
                    <a:pt x="172" y="205"/>
                  </a:moveTo>
                  <a:lnTo>
                    <a:pt x="172" y="205"/>
                  </a:lnTo>
                  <a:lnTo>
                    <a:pt x="157" y="0"/>
                  </a:lnTo>
                  <a:cubicBezTo>
                    <a:pt x="104" y="4"/>
                    <a:pt x="51" y="10"/>
                    <a:pt x="0" y="18"/>
                  </a:cubicBezTo>
                  <a:lnTo>
                    <a:pt x="31" y="221"/>
                  </a:lnTo>
                  <a:cubicBezTo>
                    <a:pt x="77" y="214"/>
                    <a:pt x="125" y="209"/>
                    <a:pt x="172"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17" name="Freeform 433">
              <a:extLst>
                <a:ext uri="{FF2B5EF4-FFF2-40B4-BE49-F238E27FC236}">
                  <a16:creationId xmlns:a16="http://schemas.microsoft.com/office/drawing/2014/main" id="{3ECAC2E4-7EDB-E934-6642-F9909E539BC3}"/>
                </a:ext>
              </a:extLst>
            </p:cNvPr>
            <p:cNvSpPr>
              <a:spLocks/>
            </p:cNvSpPr>
            <p:nvPr/>
          </p:nvSpPr>
          <p:spPr bwMode="auto">
            <a:xfrm>
              <a:off x="7050033" y="6187467"/>
              <a:ext cx="235602" cy="313326"/>
            </a:xfrm>
            <a:custGeom>
              <a:avLst/>
              <a:gdLst>
                <a:gd name="T0" fmla="*/ 141 w 162"/>
                <a:gd name="T1" fmla="*/ 0 h 213"/>
                <a:gd name="T2" fmla="*/ 141 w 162"/>
                <a:gd name="T3" fmla="*/ 0 h 213"/>
                <a:gd name="T4" fmla="*/ 162 w 162"/>
                <a:gd name="T5" fmla="*/ 204 h 213"/>
                <a:gd name="T6" fmla="*/ 1 w 162"/>
                <a:gd name="T7" fmla="*/ 213 h 213"/>
                <a:gd name="T8" fmla="*/ 0 w 162"/>
                <a:gd name="T9" fmla="*/ 7 h 213"/>
                <a:gd name="T10" fmla="*/ 141 w 162"/>
                <a:gd name="T11" fmla="*/ 0 h 213"/>
              </a:gdLst>
              <a:ahLst/>
              <a:cxnLst>
                <a:cxn ang="0">
                  <a:pos x="T0" y="T1"/>
                </a:cxn>
                <a:cxn ang="0">
                  <a:pos x="T2" y="T3"/>
                </a:cxn>
                <a:cxn ang="0">
                  <a:pos x="T4" y="T5"/>
                </a:cxn>
                <a:cxn ang="0">
                  <a:pos x="T6" y="T7"/>
                </a:cxn>
                <a:cxn ang="0">
                  <a:pos x="T8" y="T9"/>
                </a:cxn>
                <a:cxn ang="0">
                  <a:pos x="T10" y="T11"/>
                </a:cxn>
              </a:cxnLst>
              <a:rect l="0" t="0" r="r" b="b"/>
              <a:pathLst>
                <a:path w="162" h="213">
                  <a:moveTo>
                    <a:pt x="141" y="0"/>
                  </a:moveTo>
                  <a:lnTo>
                    <a:pt x="141" y="0"/>
                  </a:lnTo>
                  <a:lnTo>
                    <a:pt x="162" y="204"/>
                  </a:lnTo>
                  <a:cubicBezTo>
                    <a:pt x="109" y="210"/>
                    <a:pt x="55" y="213"/>
                    <a:pt x="1" y="213"/>
                  </a:cubicBezTo>
                  <a:lnTo>
                    <a:pt x="0" y="7"/>
                  </a:lnTo>
                  <a:cubicBezTo>
                    <a:pt x="47" y="7"/>
                    <a:pt x="95" y="4"/>
                    <a:pt x="141" y="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18" name="Freeform 224">
              <a:extLst>
                <a:ext uri="{FF2B5EF4-FFF2-40B4-BE49-F238E27FC236}">
                  <a16:creationId xmlns:a16="http://schemas.microsoft.com/office/drawing/2014/main" id="{C2FADBE0-EA60-8D4C-C1DC-4E49E2CF7DFD}"/>
                </a:ext>
              </a:extLst>
            </p:cNvPr>
            <p:cNvSpPr>
              <a:spLocks/>
            </p:cNvSpPr>
            <p:nvPr/>
          </p:nvSpPr>
          <p:spPr bwMode="auto">
            <a:xfrm>
              <a:off x="2372019" y="2585446"/>
              <a:ext cx="393478" cy="378905"/>
            </a:xfrm>
            <a:custGeom>
              <a:avLst/>
              <a:gdLst>
                <a:gd name="T0" fmla="*/ 269 w 269"/>
                <a:gd name="T1" fmla="*/ 119 h 259"/>
                <a:gd name="T2" fmla="*/ 269 w 269"/>
                <a:gd name="T3" fmla="*/ 119 h 259"/>
                <a:gd name="T4" fmla="*/ 100 w 269"/>
                <a:gd name="T5" fmla="*/ 0 h 259"/>
                <a:gd name="T6" fmla="*/ 0 w 269"/>
                <a:gd name="T7" fmla="*/ 151 h 259"/>
                <a:gd name="T8" fmla="*/ 177 w 269"/>
                <a:gd name="T9" fmla="*/ 259 h 259"/>
                <a:gd name="T10" fmla="*/ 269 w 269"/>
                <a:gd name="T11" fmla="*/ 119 h 259"/>
              </a:gdLst>
              <a:ahLst/>
              <a:cxnLst>
                <a:cxn ang="0">
                  <a:pos x="T0" y="T1"/>
                </a:cxn>
                <a:cxn ang="0">
                  <a:pos x="T2" y="T3"/>
                </a:cxn>
                <a:cxn ang="0">
                  <a:pos x="T4" y="T5"/>
                </a:cxn>
                <a:cxn ang="0">
                  <a:pos x="T6" y="T7"/>
                </a:cxn>
                <a:cxn ang="0">
                  <a:pos x="T8" y="T9"/>
                </a:cxn>
                <a:cxn ang="0">
                  <a:pos x="T10" y="T11"/>
                </a:cxn>
              </a:cxnLst>
              <a:rect l="0" t="0" r="r" b="b"/>
              <a:pathLst>
                <a:path w="269" h="259">
                  <a:moveTo>
                    <a:pt x="269" y="119"/>
                  </a:moveTo>
                  <a:lnTo>
                    <a:pt x="269" y="119"/>
                  </a:lnTo>
                  <a:lnTo>
                    <a:pt x="100" y="0"/>
                  </a:lnTo>
                  <a:cubicBezTo>
                    <a:pt x="65" y="49"/>
                    <a:pt x="32" y="100"/>
                    <a:pt x="0" y="151"/>
                  </a:cubicBezTo>
                  <a:lnTo>
                    <a:pt x="177" y="259"/>
                  </a:lnTo>
                  <a:cubicBezTo>
                    <a:pt x="207" y="212"/>
                    <a:pt x="237" y="165"/>
                    <a:pt x="269" y="11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19" name="Freeform 220">
              <a:extLst>
                <a:ext uri="{FF2B5EF4-FFF2-40B4-BE49-F238E27FC236}">
                  <a16:creationId xmlns:a16="http://schemas.microsoft.com/office/drawing/2014/main" id="{73D03E6C-C33D-10F3-E113-99118F2DB279}"/>
                </a:ext>
              </a:extLst>
            </p:cNvPr>
            <p:cNvSpPr>
              <a:spLocks/>
            </p:cNvSpPr>
            <p:nvPr/>
          </p:nvSpPr>
          <p:spPr bwMode="auto">
            <a:xfrm>
              <a:off x="2517751" y="2371705"/>
              <a:ext cx="393478" cy="386192"/>
            </a:xfrm>
            <a:custGeom>
              <a:avLst/>
              <a:gdLst>
                <a:gd name="T0" fmla="*/ 270 w 270"/>
                <a:gd name="T1" fmla="*/ 130 h 264"/>
                <a:gd name="T2" fmla="*/ 270 w 270"/>
                <a:gd name="T3" fmla="*/ 130 h 264"/>
                <a:gd name="T4" fmla="*/ 109 w 270"/>
                <a:gd name="T5" fmla="*/ 0 h 264"/>
                <a:gd name="T6" fmla="*/ 0 w 270"/>
                <a:gd name="T7" fmla="*/ 145 h 264"/>
                <a:gd name="T8" fmla="*/ 169 w 270"/>
                <a:gd name="T9" fmla="*/ 264 h 264"/>
                <a:gd name="T10" fmla="*/ 270 w 270"/>
                <a:gd name="T11" fmla="*/ 130 h 264"/>
              </a:gdLst>
              <a:ahLst/>
              <a:cxnLst>
                <a:cxn ang="0">
                  <a:pos x="T0" y="T1"/>
                </a:cxn>
                <a:cxn ang="0">
                  <a:pos x="T2" y="T3"/>
                </a:cxn>
                <a:cxn ang="0">
                  <a:pos x="T4" y="T5"/>
                </a:cxn>
                <a:cxn ang="0">
                  <a:pos x="T6" y="T7"/>
                </a:cxn>
                <a:cxn ang="0">
                  <a:pos x="T8" y="T9"/>
                </a:cxn>
                <a:cxn ang="0">
                  <a:pos x="T10" y="T11"/>
                </a:cxn>
              </a:cxnLst>
              <a:rect l="0" t="0" r="r" b="b"/>
              <a:pathLst>
                <a:path w="270" h="264">
                  <a:moveTo>
                    <a:pt x="270" y="130"/>
                  </a:moveTo>
                  <a:lnTo>
                    <a:pt x="270" y="130"/>
                  </a:lnTo>
                  <a:lnTo>
                    <a:pt x="109" y="0"/>
                  </a:lnTo>
                  <a:cubicBezTo>
                    <a:pt x="71" y="48"/>
                    <a:pt x="34" y="96"/>
                    <a:pt x="0" y="145"/>
                  </a:cubicBezTo>
                  <a:lnTo>
                    <a:pt x="169" y="264"/>
                  </a:lnTo>
                  <a:cubicBezTo>
                    <a:pt x="202" y="219"/>
                    <a:pt x="235" y="174"/>
                    <a:pt x="270" y="13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20" name="Freeform 218">
              <a:extLst>
                <a:ext uri="{FF2B5EF4-FFF2-40B4-BE49-F238E27FC236}">
                  <a16:creationId xmlns:a16="http://schemas.microsoft.com/office/drawing/2014/main" id="{9BAD0CAE-81AF-2C91-472C-564C6F7FB077}"/>
                </a:ext>
              </a:extLst>
            </p:cNvPr>
            <p:cNvSpPr>
              <a:spLocks/>
            </p:cNvSpPr>
            <p:nvPr/>
          </p:nvSpPr>
          <p:spPr bwMode="auto">
            <a:xfrm>
              <a:off x="2678057" y="2172537"/>
              <a:ext cx="393478" cy="391050"/>
            </a:xfrm>
            <a:custGeom>
              <a:avLst/>
              <a:gdLst>
                <a:gd name="T0" fmla="*/ 270 w 270"/>
                <a:gd name="T1" fmla="*/ 141 h 266"/>
                <a:gd name="T2" fmla="*/ 270 w 270"/>
                <a:gd name="T3" fmla="*/ 141 h 266"/>
                <a:gd name="T4" fmla="*/ 117 w 270"/>
                <a:gd name="T5" fmla="*/ 0 h 266"/>
                <a:gd name="T6" fmla="*/ 0 w 270"/>
                <a:gd name="T7" fmla="*/ 136 h 266"/>
                <a:gd name="T8" fmla="*/ 161 w 270"/>
                <a:gd name="T9" fmla="*/ 266 h 266"/>
                <a:gd name="T10" fmla="*/ 270 w 270"/>
                <a:gd name="T11" fmla="*/ 141 h 266"/>
              </a:gdLst>
              <a:ahLst/>
              <a:cxnLst>
                <a:cxn ang="0">
                  <a:pos x="T0" y="T1"/>
                </a:cxn>
                <a:cxn ang="0">
                  <a:pos x="T2" y="T3"/>
                </a:cxn>
                <a:cxn ang="0">
                  <a:pos x="T4" y="T5"/>
                </a:cxn>
                <a:cxn ang="0">
                  <a:pos x="T6" y="T7"/>
                </a:cxn>
                <a:cxn ang="0">
                  <a:pos x="T8" y="T9"/>
                </a:cxn>
                <a:cxn ang="0">
                  <a:pos x="T10" y="T11"/>
                </a:cxn>
              </a:cxnLst>
              <a:rect l="0" t="0" r="r" b="b"/>
              <a:pathLst>
                <a:path w="270" h="266">
                  <a:moveTo>
                    <a:pt x="270" y="141"/>
                  </a:moveTo>
                  <a:lnTo>
                    <a:pt x="270" y="141"/>
                  </a:lnTo>
                  <a:lnTo>
                    <a:pt x="117" y="0"/>
                  </a:lnTo>
                  <a:cubicBezTo>
                    <a:pt x="76" y="45"/>
                    <a:pt x="37" y="90"/>
                    <a:pt x="0" y="136"/>
                  </a:cubicBezTo>
                  <a:lnTo>
                    <a:pt x="161" y="266"/>
                  </a:lnTo>
                  <a:cubicBezTo>
                    <a:pt x="196" y="223"/>
                    <a:pt x="232" y="181"/>
                    <a:pt x="270" y="14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21" name="Freeform 222">
              <a:extLst>
                <a:ext uri="{FF2B5EF4-FFF2-40B4-BE49-F238E27FC236}">
                  <a16:creationId xmlns:a16="http://schemas.microsoft.com/office/drawing/2014/main" id="{D83EA3D3-4B8A-D6DA-3014-020432C1DBE9}"/>
                </a:ext>
              </a:extLst>
            </p:cNvPr>
            <p:cNvSpPr>
              <a:spLocks/>
            </p:cNvSpPr>
            <p:nvPr/>
          </p:nvSpPr>
          <p:spPr bwMode="auto">
            <a:xfrm>
              <a:off x="2848078" y="1987943"/>
              <a:ext cx="388620" cy="391050"/>
            </a:xfrm>
            <a:custGeom>
              <a:avLst/>
              <a:gdLst>
                <a:gd name="T0" fmla="*/ 267 w 267"/>
                <a:gd name="T1" fmla="*/ 150 h 267"/>
                <a:gd name="T2" fmla="*/ 267 w 267"/>
                <a:gd name="T3" fmla="*/ 150 h 267"/>
                <a:gd name="T4" fmla="*/ 124 w 267"/>
                <a:gd name="T5" fmla="*/ 0 h 267"/>
                <a:gd name="T6" fmla="*/ 83 w 267"/>
                <a:gd name="T7" fmla="*/ 40 h 267"/>
                <a:gd name="T8" fmla="*/ 0 w 267"/>
                <a:gd name="T9" fmla="*/ 126 h 267"/>
                <a:gd name="T10" fmla="*/ 153 w 267"/>
                <a:gd name="T11" fmla="*/ 267 h 267"/>
                <a:gd name="T12" fmla="*/ 267 w 267"/>
                <a:gd name="T13" fmla="*/ 150 h 267"/>
              </a:gdLst>
              <a:ahLst/>
              <a:cxnLst>
                <a:cxn ang="0">
                  <a:pos x="T0" y="T1"/>
                </a:cxn>
                <a:cxn ang="0">
                  <a:pos x="T2" y="T3"/>
                </a:cxn>
                <a:cxn ang="0">
                  <a:pos x="T4" y="T5"/>
                </a:cxn>
                <a:cxn ang="0">
                  <a:pos x="T6" y="T7"/>
                </a:cxn>
                <a:cxn ang="0">
                  <a:pos x="T8" y="T9"/>
                </a:cxn>
                <a:cxn ang="0">
                  <a:pos x="T10" y="T11"/>
                </a:cxn>
                <a:cxn ang="0">
                  <a:pos x="T12" y="T13"/>
                </a:cxn>
              </a:cxnLst>
              <a:rect l="0" t="0" r="r" b="b"/>
              <a:pathLst>
                <a:path w="267" h="267">
                  <a:moveTo>
                    <a:pt x="267" y="150"/>
                  </a:moveTo>
                  <a:lnTo>
                    <a:pt x="267" y="150"/>
                  </a:lnTo>
                  <a:lnTo>
                    <a:pt x="124" y="0"/>
                  </a:lnTo>
                  <a:cubicBezTo>
                    <a:pt x="110" y="13"/>
                    <a:pt x="96" y="27"/>
                    <a:pt x="83" y="40"/>
                  </a:cubicBezTo>
                  <a:cubicBezTo>
                    <a:pt x="55" y="68"/>
                    <a:pt x="27" y="97"/>
                    <a:pt x="0" y="126"/>
                  </a:cubicBezTo>
                  <a:lnTo>
                    <a:pt x="153" y="267"/>
                  </a:lnTo>
                  <a:cubicBezTo>
                    <a:pt x="190" y="226"/>
                    <a:pt x="228" y="187"/>
                    <a:pt x="267" y="15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22" name="Freeform 226">
              <a:extLst>
                <a:ext uri="{FF2B5EF4-FFF2-40B4-BE49-F238E27FC236}">
                  <a16:creationId xmlns:a16="http://schemas.microsoft.com/office/drawing/2014/main" id="{E7EA8750-2A55-ACD5-F038-458EFB56D54B}"/>
                </a:ext>
              </a:extLst>
            </p:cNvPr>
            <p:cNvSpPr>
              <a:spLocks/>
            </p:cNvSpPr>
            <p:nvPr/>
          </p:nvSpPr>
          <p:spPr bwMode="auto">
            <a:xfrm>
              <a:off x="3027815" y="1820351"/>
              <a:ext cx="383762" cy="388620"/>
            </a:xfrm>
            <a:custGeom>
              <a:avLst/>
              <a:gdLst>
                <a:gd name="T0" fmla="*/ 262 w 262"/>
                <a:gd name="T1" fmla="*/ 158 h 266"/>
                <a:gd name="T2" fmla="*/ 262 w 262"/>
                <a:gd name="T3" fmla="*/ 158 h 266"/>
                <a:gd name="T4" fmla="*/ 128 w 262"/>
                <a:gd name="T5" fmla="*/ 0 h 266"/>
                <a:gd name="T6" fmla="*/ 0 w 262"/>
                <a:gd name="T7" fmla="*/ 116 h 266"/>
                <a:gd name="T8" fmla="*/ 143 w 262"/>
                <a:gd name="T9" fmla="*/ 266 h 266"/>
                <a:gd name="T10" fmla="*/ 262 w 262"/>
                <a:gd name="T11" fmla="*/ 158 h 266"/>
              </a:gdLst>
              <a:ahLst/>
              <a:cxnLst>
                <a:cxn ang="0">
                  <a:pos x="T0" y="T1"/>
                </a:cxn>
                <a:cxn ang="0">
                  <a:pos x="T2" y="T3"/>
                </a:cxn>
                <a:cxn ang="0">
                  <a:pos x="T4" y="T5"/>
                </a:cxn>
                <a:cxn ang="0">
                  <a:pos x="T6" y="T7"/>
                </a:cxn>
                <a:cxn ang="0">
                  <a:pos x="T8" y="T9"/>
                </a:cxn>
                <a:cxn ang="0">
                  <a:pos x="T10" y="T11"/>
                </a:cxn>
              </a:cxnLst>
              <a:rect l="0" t="0" r="r" b="b"/>
              <a:pathLst>
                <a:path w="262" h="266">
                  <a:moveTo>
                    <a:pt x="262" y="158"/>
                  </a:moveTo>
                  <a:lnTo>
                    <a:pt x="262" y="158"/>
                  </a:lnTo>
                  <a:lnTo>
                    <a:pt x="128" y="0"/>
                  </a:lnTo>
                  <a:cubicBezTo>
                    <a:pt x="84" y="37"/>
                    <a:pt x="41" y="76"/>
                    <a:pt x="0" y="116"/>
                  </a:cubicBezTo>
                  <a:lnTo>
                    <a:pt x="143" y="266"/>
                  </a:lnTo>
                  <a:cubicBezTo>
                    <a:pt x="182" y="229"/>
                    <a:pt x="221" y="193"/>
                    <a:pt x="262" y="15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23" name="Freeform 366">
              <a:extLst>
                <a:ext uri="{FF2B5EF4-FFF2-40B4-BE49-F238E27FC236}">
                  <a16:creationId xmlns:a16="http://schemas.microsoft.com/office/drawing/2014/main" id="{22EF9134-AA93-E592-48E4-9193B145610D}"/>
                </a:ext>
              </a:extLst>
            </p:cNvPr>
            <p:cNvSpPr>
              <a:spLocks/>
            </p:cNvSpPr>
            <p:nvPr/>
          </p:nvSpPr>
          <p:spPr bwMode="auto">
            <a:xfrm>
              <a:off x="6345658" y="5155196"/>
              <a:ext cx="240459" cy="301181"/>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grpSp>
      <p:grpSp>
        <p:nvGrpSpPr>
          <p:cNvPr id="1530" name="Gruppieren 1529">
            <a:extLst>
              <a:ext uri="{FF2B5EF4-FFF2-40B4-BE49-F238E27FC236}">
                <a16:creationId xmlns:a16="http://schemas.microsoft.com/office/drawing/2014/main" id="{58827450-6078-6EEB-975B-5604898E48C0}"/>
              </a:ext>
            </a:extLst>
          </p:cNvPr>
          <p:cNvGrpSpPr/>
          <p:nvPr/>
        </p:nvGrpSpPr>
        <p:grpSpPr>
          <a:xfrm>
            <a:off x="11498983" y="5373098"/>
            <a:ext cx="97200" cy="1138241"/>
            <a:chOff x="11498983" y="5373098"/>
            <a:chExt cx="97200" cy="1138241"/>
          </a:xfrm>
          <a:noFill/>
        </p:grpSpPr>
        <p:sp>
          <p:nvSpPr>
            <p:cNvPr id="1531" name="Ellipse 1530">
              <a:extLst>
                <a:ext uri="{FF2B5EF4-FFF2-40B4-BE49-F238E27FC236}">
                  <a16:creationId xmlns:a16="http://schemas.microsoft.com/office/drawing/2014/main" id="{20CA6B14-EA48-1CBA-848B-588B0978F179}"/>
                </a:ext>
              </a:extLst>
            </p:cNvPr>
            <p:cNvSpPr>
              <a:spLocks noChangeAspect="1"/>
            </p:cNvSpPr>
            <p:nvPr/>
          </p:nvSpPr>
          <p:spPr>
            <a:xfrm>
              <a:off x="11498983" y="6414139"/>
              <a:ext cx="97200" cy="972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532" name="Ellipse 1531">
              <a:extLst>
                <a:ext uri="{FF2B5EF4-FFF2-40B4-BE49-F238E27FC236}">
                  <a16:creationId xmlns:a16="http://schemas.microsoft.com/office/drawing/2014/main" id="{078B86EF-2EA8-D335-0D07-0AAAFF49160E}"/>
                </a:ext>
              </a:extLst>
            </p:cNvPr>
            <p:cNvSpPr>
              <a:spLocks noChangeAspect="1"/>
            </p:cNvSpPr>
            <p:nvPr/>
          </p:nvSpPr>
          <p:spPr>
            <a:xfrm>
              <a:off x="11498983" y="5997722"/>
              <a:ext cx="97200" cy="972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533" name="Ellipse 1532">
              <a:extLst>
                <a:ext uri="{FF2B5EF4-FFF2-40B4-BE49-F238E27FC236}">
                  <a16:creationId xmlns:a16="http://schemas.microsoft.com/office/drawing/2014/main" id="{BC71B3FE-43B5-A99C-D990-BC6EB19733D8}"/>
                </a:ext>
              </a:extLst>
            </p:cNvPr>
            <p:cNvSpPr>
              <a:spLocks noChangeAspect="1"/>
            </p:cNvSpPr>
            <p:nvPr/>
          </p:nvSpPr>
          <p:spPr>
            <a:xfrm>
              <a:off x="11498983" y="5789514"/>
              <a:ext cx="97200" cy="972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534" name="Ellipse 1533">
              <a:extLst>
                <a:ext uri="{FF2B5EF4-FFF2-40B4-BE49-F238E27FC236}">
                  <a16:creationId xmlns:a16="http://schemas.microsoft.com/office/drawing/2014/main" id="{BF7C669A-6A62-7F68-E2A6-09CB41C53162}"/>
                </a:ext>
              </a:extLst>
            </p:cNvPr>
            <p:cNvSpPr>
              <a:spLocks noChangeAspect="1"/>
            </p:cNvSpPr>
            <p:nvPr/>
          </p:nvSpPr>
          <p:spPr>
            <a:xfrm>
              <a:off x="11498983" y="6205930"/>
              <a:ext cx="97200" cy="972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535" name="Ellipse 1534">
              <a:extLst>
                <a:ext uri="{FF2B5EF4-FFF2-40B4-BE49-F238E27FC236}">
                  <a16:creationId xmlns:a16="http://schemas.microsoft.com/office/drawing/2014/main" id="{B60D8412-D95A-1FE2-1513-01C19AC3EBCB}"/>
                </a:ext>
              </a:extLst>
            </p:cNvPr>
            <p:cNvSpPr>
              <a:spLocks noChangeAspect="1"/>
            </p:cNvSpPr>
            <p:nvPr/>
          </p:nvSpPr>
          <p:spPr>
            <a:xfrm>
              <a:off x="11498983" y="5373098"/>
              <a:ext cx="97200" cy="972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536" name="Ellipse 1535">
              <a:extLst>
                <a:ext uri="{FF2B5EF4-FFF2-40B4-BE49-F238E27FC236}">
                  <a16:creationId xmlns:a16="http://schemas.microsoft.com/office/drawing/2014/main" id="{18560447-1ABD-B0FD-8057-D955F12D2B36}"/>
                </a:ext>
              </a:extLst>
            </p:cNvPr>
            <p:cNvSpPr>
              <a:spLocks noChangeAspect="1"/>
            </p:cNvSpPr>
            <p:nvPr/>
          </p:nvSpPr>
          <p:spPr>
            <a:xfrm>
              <a:off x="11498983" y="5581306"/>
              <a:ext cx="97200" cy="972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sp>
        <p:nvSpPr>
          <p:cNvPr id="4" name="Foliennummernplatzhalter 3">
            <a:extLst>
              <a:ext uri="{FF2B5EF4-FFF2-40B4-BE49-F238E27FC236}">
                <a16:creationId xmlns:a16="http://schemas.microsoft.com/office/drawing/2014/main" id="{56CA66F3-9AF1-52CD-EDC6-EC946E351EE6}"/>
              </a:ext>
            </a:extLst>
          </p:cNvPr>
          <p:cNvSpPr>
            <a:spLocks noGrp="1"/>
          </p:cNvSpPr>
          <p:nvPr>
            <p:ph type="sldNum" sz="quarter" idx="12"/>
          </p:nvPr>
        </p:nvSpPr>
        <p:spPr/>
        <p:txBody>
          <a:bodyPr/>
          <a:lstStyle/>
          <a:p>
            <a:fld id="{442AD375-037F-43D0-B059-5172DA06796A}" type="slidenum">
              <a:rPr lang="de-CH" smtClean="0"/>
              <a:t>26</a:t>
            </a:fld>
            <a:endParaRPr lang="de-CH"/>
          </a:p>
        </p:txBody>
      </p:sp>
    </p:spTree>
    <p:extLst>
      <p:ext uri="{BB962C8B-B14F-4D97-AF65-F5344CB8AC3E}">
        <p14:creationId xmlns:p14="http://schemas.microsoft.com/office/powerpoint/2010/main" val="23069142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de-CH" dirty="0"/>
              <a:t>FDP-Liberale</a:t>
            </a:r>
          </a:p>
          <a:p>
            <a:r>
              <a:rPr lang="de-CH" dirty="0">
                <a:solidFill>
                  <a:schemeClr val="bg1"/>
                </a:solidFill>
              </a:rPr>
              <a:t>28 Mitglieder im Nationalrat</a:t>
            </a:r>
          </a:p>
        </p:txBody>
      </p:sp>
      <p:sp>
        <p:nvSpPr>
          <p:cNvPr id="3" name="Datumsplatzhalter 2"/>
          <p:cNvSpPr>
            <a:spLocks noGrp="1"/>
          </p:cNvSpPr>
          <p:nvPr>
            <p:ph type="dt" sz="half" idx="10"/>
          </p:nvPr>
        </p:nvSpPr>
        <p:spPr/>
        <p:txBody>
          <a:bodyPr/>
          <a:lstStyle/>
          <a:p>
            <a:r>
              <a:rPr lang="de-CH"/>
              <a:t>Stand Dezember 2024</a:t>
            </a:r>
            <a:endParaRPr lang="de-CH" dirty="0"/>
          </a:p>
        </p:txBody>
      </p:sp>
      <p:grpSp>
        <p:nvGrpSpPr>
          <p:cNvPr id="11" name="Gruppieren 10">
            <a:extLst>
              <a:ext uri="{FF2B5EF4-FFF2-40B4-BE49-F238E27FC236}">
                <a16:creationId xmlns:a16="http://schemas.microsoft.com/office/drawing/2014/main" id="{8FB2ECBD-B633-403F-BA6F-E843A6AADE91}"/>
              </a:ext>
            </a:extLst>
          </p:cNvPr>
          <p:cNvGrpSpPr/>
          <p:nvPr/>
        </p:nvGrpSpPr>
        <p:grpSpPr>
          <a:xfrm>
            <a:off x="2243289" y="722498"/>
            <a:ext cx="7716536" cy="5778296"/>
            <a:chOff x="2243289" y="722498"/>
            <a:chExt cx="7716536" cy="5778296"/>
          </a:xfrm>
        </p:grpSpPr>
        <p:sp>
          <p:nvSpPr>
            <p:cNvPr id="12" name="Freeform 95">
              <a:extLst>
                <a:ext uri="{FF2B5EF4-FFF2-40B4-BE49-F238E27FC236}">
                  <a16:creationId xmlns:a16="http://schemas.microsoft.com/office/drawing/2014/main" id="{CDB5A5ED-76FF-1219-26F4-08BB4DBD22B6}"/>
                </a:ext>
              </a:extLst>
            </p:cNvPr>
            <p:cNvSpPr>
              <a:spLocks/>
            </p:cNvSpPr>
            <p:nvPr/>
          </p:nvSpPr>
          <p:spPr bwMode="auto">
            <a:xfrm>
              <a:off x="6457386" y="729785"/>
              <a:ext cx="274464" cy="325469"/>
            </a:xfrm>
            <a:custGeom>
              <a:avLst/>
              <a:gdLst>
                <a:gd name="T0" fmla="*/ 0 w 188"/>
                <a:gd name="T1" fmla="*/ 205 h 221"/>
                <a:gd name="T2" fmla="*/ 0 w 188"/>
                <a:gd name="T3" fmla="*/ 205 h 221"/>
                <a:gd name="T4" fmla="*/ 14 w 188"/>
                <a:gd name="T5" fmla="*/ 0 h 221"/>
                <a:gd name="T6" fmla="*/ 188 w 188"/>
                <a:gd name="T7" fmla="*/ 17 h 221"/>
                <a:gd name="T8" fmla="*/ 161 w 188"/>
                <a:gd name="T9" fmla="*/ 221 h 221"/>
                <a:gd name="T10" fmla="*/ 0 w 188"/>
                <a:gd name="T11" fmla="*/ 205 h 221"/>
              </a:gdLst>
              <a:ahLst/>
              <a:cxnLst>
                <a:cxn ang="0">
                  <a:pos x="T0" y="T1"/>
                </a:cxn>
                <a:cxn ang="0">
                  <a:pos x="T2" y="T3"/>
                </a:cxn>
                <a:cxn ang="0">
                  <a:pos x="T4" y="T5"/>
                </a:cxn>
                <a:cxn ang="0">
                  <a:pos x="T6" y="T7"/>
                </a:cxn>
                <a:cxn ang="0">
                  <a:pos x="T8" y="T9"/>
                </a:cxn>
                <a:cxn ang="0">
                  <a:pos x="T10" y="T11"/>
                </a:cxn>
              </a:cxnLst>
              <a:rect l="0" t="0" r="r" b="b"/>
              <a:pathLst>
                <a:path w="188" h="221">
                  <a:moveTo>
                    <a:pt x="0" y="205"/>
                  </a:moveTo>
                  <a:lnTo>
                    <a:pt x="0" y="205"/>
                  </a:lnTo>
                  <a:lnTo>
                    <a:pt x="14" y="0"/>
                  </a:lnTo>
                  <a:cubicBezTo>
                    <a:pt x="72" y="4"/>
                    <a:pt x="130" y="9"/>
                    <a:pt x="188" y="17"/>
                  </a:cubicBezTo>
                  <a:lnTo>
                    <a:pt x="161" y="221"/>
                  </a:lnTo>
                  <a:cubicBezTo>
                    <a:pt x="108" y="214"/>
                    <a:pt x="54" y="209"/>
                    <a:pt x="0" y="20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 name="Freeform 97">
              <a:extLst>
                <a:ext uri="{FF2B5EF4-FFF2-40B4-BE49-F238E27FC236}">
                  <a16:creationId xmlns:a16="http://schemas.microsoft.com/office/drawing/2014/main" id="{60ACF8B7-E16A-D19E-87F1-7308AEBC1798}"/>
                </a:ext>
              </a:extLst>
            </p:cNvPr>
            <p:cNvSpPr>
              <a:spLocks/>
            </p:cNvSpPr>
            <p:nvPr/>
          </p:nvSpPr>
          <p:spPr bwMode="auto">
            <a:xfrm>
              <a:off x="6931017" y="797794"/>
              <a:ext cx="315754" cy="349758"/>
            </a:xfrm>
            <a:custGeom>
              <a:avLst/>
              <a:gdLst>
                <a:gd name="T0" fmla="*/ 0 w 217"/>
                <a:gd name="T1" fmla="*/ 202 h 240"/>
                <a:gd name="T2" fmla="*/ 0 w 217"/>
                <a:gd name="T3" fmla="*/ 202 h 240"/>
                <a:gd name="T4" fmla="*/ 40 w 217"/>
                <a:gd name="T5" fmla="*/ 0 h 240"/>
                <a:gd name="T6" fmla="*/ 217 w 217"/>
                <a:gd name="T7" fmla="*/ 40 h 240"/>
                <a:gd name="T8" fmla="*/ 164 w 217"/>
                <a:gd name="T9" fmla="*/ 240 h 240"/>
                <a:gd name="T10" fmla="*/ 0 w 217"/>
                <a:gd name="T11" fmla="*/ 202 h 240"/>
              </a:gdLst>
              <a:ahLst/>
              <a:cxnLst>
                <a:cxn ang="0">
                  <a:pos x="T0" y="T1"/>
                </a:cxn>
                <a:cxn ang="0">
                  <a:pos x="T2" y="T3"/>
                </a:cxn>
                <a:cxn ang="0">
                  <a:pos x="T4" y="T5"/>
                </a:cxn>
                <a:cxn ang="0">
                  <a:pos x="T6" y="T7"/>
                </a:cxn>
                <a:cxn ang="0">
                  <a:pos x="T8" y="T9"/>
                </a:cxn>
                <a:cxn ang="0">
                  <a:pos x="T10" y="T11"/>
                </a:cxn>
              </a:cxnLst>
              <a:rect l="0" t="0" r="r" b="b"/>
              <a:pathLst>
                <a:path w="217" h="240">
                  <a:moveTo>
                    <a:pt x="0" y="202"/>
                  </a:moveTo>
                  <a:lnTo>
                    <a:pt x="0" y="202"/>
                  </a:lnTo>
                  <a:lnTo>
                    <a:pt x="40" y="0"/>
                  </a:lnTo>
                  <a:cubicBezTo>
                    <a:pt x="99" y="12"/>
                    <a:pt x="158" y="25"/>
                    <a:pt x="217" y="40"/>
                  </a:cubicBezTo>
                  <a:lnTo>
                    <a:pt x="164" y="240"/>
                  </a:lnTo>
                  <a:cubicBezTo>
                    <a:pt x="110" y="226"/>
                    <a:pt x="56" y="213"/>
                    <a:pt x="0" y="202"/>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 name="Freeform 99">
              <a:extLst>
                <a:ext uri="{FF2B5EF4-FFF2-40B4-BE49-F238E27FC236}">
                  <a16:creationId xmlns:a16="http://schemas.microsoft.com/office/drawing/2014/main" id="{639C2B8D-9515-E032-E860-6023138480B0}"/>
                </a:ext>
              </a:extLst>
            </p:cNvPr>
            <p:cNvSpPr>
              <a:spLocks/>
            </p:cNvSpPr>
            <p:nvPr/>
          </p:nvSpPr>
          <p:spPr bwMode="auto">
            <a:xfrm>
              <a:off x="6692988" y="756502"/>
              <a:ext cx="296323" cy="335185"/>
            </a:xfrm>
            <a:custGeom>
              <a:avLst/>
              <a:gdLst>
                <a:gd name="T0" fmla="*/ 0 w 203"/>
                <a:gd name="T1" fmla="*/ 204 h 230"/>
                <a:gd name="T2" fmla="*/ 0 w 203"/>
                <a:gd name="T3" fmla="*/ 204 h 230"/>
                <a:gd name="T4" fmla="*/ 27 w 203"/>
                <a:gd name="T5" fmla="*/ 0 h 230"/>
                <a:gd name="T6" fmla="*/ 203 w 203"/>
                <a:gd name="T7" fmla="*/ 28 h 230"/>
                <a:gd name="T8" fmla="*/ 163 w 203"/>
                <a:gd name="T9" fmla="*/ 230 h 230"/>
                <a:gd name="T10" fmla="*/ 0 w 203"/>
                <a:gd name="T11" fmla="*/ 204 h 230"/>
              </a:gdLst>
              <a:ahLst/>
              <a:cxnLst>
                <a:cxn ang="0">
                  <a:pos x="T0" y="T1"/>
                </a:cxn>
                <a:cxn ang="0">
                  <a:pos x="T2" y="T3"/>
                </a:cxn>
                <a:cxn ang="0">
                  <a:pos x="T4" y="T5"/>
                </a:cxn>
                <a:cxn ang="0">
                  <a:pos x="T6" y="T7"/>
                </a:cxn>
                <a:cxn ang="0">
                  <a:pos x="T8" y="T9"/>
                </a:cxn>
                <a:cxn ang="0">
                  <a:pos x="T10" y="T11"/>
                </a:cxn>
              </a:cxnLst>
              <a:rect l="0" t="0" r="r" b="b"/>
              <a:pathLst>
                <a:path w="203" h="230">
                  <a:moveTo>
                    <a:pt x="0" y="204"/>
                  </a:moveTo>
                  <a:lnTo>
                    <a:pt x="0" y="204"/>
                  </a:lnTo>
                  <a:lnTo>
                    <a:pt x="27" y="0"/>
                  </a:lnTo>
                  <a:cubicBezTo>
                    <a:pt x="86" y="7"/>
                    <a:pt x="145" y="17"/>
                    <a:pt x="203" y="28"/>
                  </a:cubicBezTo>
                  <a:lnTo>
                    <a:pt x="163" y="230"/>
                  </a:lnTo>
                  <a:cubicBezTo>
                    <a:pt x="110" y="220"/>
                    <a:pt x="55" y="211"/>
                    <a:pt x="0" y="204"/>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 name="Freeform 101">
              <a:extLst>
                <a:ext uri="{FF2B5EF4-FFF2-40B4-BE49-F238E27FC236}">
                  <a16:creationId xmlns:a16="http://schemas.microsoft.com/office/drawing/2014/main" id="{F43716C3-F2C8-9F71-4F49-4B15C0B872AC}"/>
                </a:ext>
              </a:extLst>
            </p:cNvPr>
            <p:cNvSpPr>
              <a:spLocks/>
            </p:cNvSpPr>
            <p:nvPr/>
          </p:nvSpPr>
          <p:spPr bwMode="auto">
            <a:xfrm>
              <a:off x="7169047" y="856087"/>
              <a:ext cx="332757" cy="361903"/>
            </a:xfrm>
            <a:custGeom>
              <a:avLst/>
              <a:gdLst>
                <a:gd name="T0" fmla="*/ 0 w 228"/>
                <a:gd name="T1" fmla="*/ 200 h 248"/>
                <a:gd name="T2" fmla="*/ 0 w 228"/>
                <a:gd name="T3" fmla="*/ 200 h 248"/>
                <a:gd name="T4" fmla="*/ 53 w 228"/>
                <a:gd name="T5" fmla="*/ 0 h 248"/>
                <a:gd name="T6" fmla="*/ 228 w 228"/>
                <a:gd name="T7" fmla="*/ 52 h 248"/>
                <a:gd name="T8" fmla="*/ 162 w 228"/>
                <a:gd name="T9" fmla="*/ 248 h 248"/>
                <a:gd name="T10" fmla="*/ 0 w 228"/>
                <a:gd name="T11" fmla="*/ 200 h 248"/>
              </a:gdLst>
              <a:ahLst/>
              <a:cxnLst>
                <a:cxn ang="0">
                  <a:pos x="T0" y="T1"/>
                </a:cxn>
                <a:cxn ang="0">
                  <a:pos x="T2" y="T3"/>
                </a:cxn>
                <a:cxn ang="0">
                  <a:pos x="T4" y="T5"/>
                </a:cxn>
                <a:cxn ang="0">
                  <a:pos x="T6" y="T7"/>
                </a:cxn>
                <a:cxn ang="0">
                  <a:pos x="T8" y="T9"/>
                </a:cxn>
                <a:cxn ang="0">
                  <a:pos x="T10" y="T11"/>
                </a:cxn>
              </a:cxnLst>
              <a:rect l="0" t="0" r="r" b="b"/>
              <a:pathLst>
                <a:path w="228" h="248">
                  <a:moveTo>
                    <a:pt x="0" y="200"/>
                  </a:moveTo>
                  <a:lnTo>
                    <a:pt x="0" y="200"/>
                  </a:lnTo>
                  <a:lnTo>
                    <a:pt x="53" y="0"/>
                  </a:lnTo>
                  <a:cubicBezTo>
                    <a:pt x="112" y="16"/>
                    <a:pt x="170" y="33"/>
                    <a:pt x="228" y="52"/>
                  </a:cubicBezTo>
                  <a:lnTo>
                    <a:pt x="162" y="248"/>
                  </a:lnTo>
                  <a:cubicBezTo>
                    <a:pt x="109" y="231"/>
                    <a:pt x="55" y="214"/>
                    <a:pt x="0" y="20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 name="Freeform 103">
              <a:extLst>
                <a:ext uri="{FF2B5EF4-FFF2-40B4-BE49-F238E27FC236}">
                  <a16:creationId xmlns:a16="http://schemas.microsoft.com/office/drawing/2014/main" id="{436A573B-4113-C68E-4BDC-89D1D05B5667}"/>
                </a:ext>
              </a:extLst>
            </p:cNvPr>
            <p:cNvSpPr>
              <a:spLocks/>
            </p:cNvSpPr>
            <p:nvPr/>
          </p:nvSpPr>
          <p:spPr bwMode="auto">
            <a:xfrm>
              <a:off x="6212070" y="722498"/>
              <a:ext cx="264748" cy="308468"/>
            </a:xfrm>
            <a:custGeom>
              <a:avLst/>
              <a:gdLst>
                <a:gd name="T0" fmla="*/ 0 w 183"/>
                <a:gd name="T1" fmla="*/ 205 h 210"/>
                <a:gd name="T2" fmla="*/ 0 w 183"/>
                <a:gd name="T3" fmla="*/ 205 h 210"/>
                <a:gd name="T4" fmla="*/ 0 w 183"/>
                <a:gd name="T5" fmla="*/ 205 h 210"/>
                <a:gd name="T6" fmla="*/ 0 w 183"/>
                <a:gd name="T7" fmla="*/ 0 h 210"/>
                <a:gd name="T8" fmla="*/ 183 w 183"/>
                <a:gd name="T9" fmla="*/ 5 h 210"/>
                <a:gd name="T10" fmla="*/ 169 w 183"/>
                <a:gd name="T11" fmla="*/ 210 h 210"/>
                <a:gd name="T12" fmla="*/ 0 w 183"/>
                <a:gd name="T13" fmla="*/ 205 h 210"/>
              </a:gdLst>
              <a:ahLst/>
              <a:cxnLst>
                <a:cxn ang="0">
                  <a:pos x="T0" y="T1"/>
                </a:cxn>
                <a:cxn ang="0">
                  <a:pos x="T2" y="T3"/>
                </a:cxn>
                <a:cxn ang="0">
                  <a:pos x="T4" y="T5"/>
                </a:cxn>
                <a:cxn ang="0">
                  <a:pos x="T6" y="T7"/>
                </a:cxn>
                <a:cxn ang="0">
                  <a:pos x="T8" y="T9"/>
                </a:cxn>
                <a:cxn ang="0">
                  <a:pos x="T10" y="T11"/>
                </a:cxn>
                <a:cxn ang="0">
                  <a:pos x="T12" y="T13"/>
                </a:cxn>
              </a:cxnLst>
              <a:rect l="0" t="0" r="r" b="b"/>
              <a:pathLst>
                <a:path w="183" h="210">
                  <a:moveTo>
                    <a:pt x="0" y="205"/>
                  </a:moveTo>
                  <a:lnTo>
                    <a:pt x="0" y="205"/>
                  </a:lnTo>
                  <a:lnTo>
                    <a:pt x="0" y="205"/>
                  </a:lnTo>
                  <a:lnTo>
                    <a:pt x="0" y="0"/>
                  </a:lnTo>
                  <a:cubicBezTo>
                    <a:pt x="62" y="0"/>
                    <a:pt x="122" y="1"/>
                    <a:pt x="183" y="5"/>
                  </a:cubicBezTo>
                  <a:lnTo>
                    <a:pt x="169" y="210"/>
                  </a:lnTo>
                  <a:cubicBezTo>
                    <a:pt x="113" y="207"/>
                    <a:pt x="57" y="205"/>
                    <a:pt x="0" y="20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 name="Freeform 105">
              <a:extLst>
                <a:ext uri="{FF2B5EF4-FFF2-40B4-BE49-F238E27FC236}">
                  <a16:creationId xmlns:a16="http://schemas.microsoft.com/office/drawing/2014/main" id="{9FE26AC3-4DFB-F6EF-9C20-72C2CF30F778}"/>
                </a:ext>
              </a:extLst>
            </p:cNvPr>
            <p:cNvSpPr>
              <a:spLocks/>
            </p:cNvSpPr>
            <p:nvPr/>
          </p:nvSpPr>
          <p:spPr bwMode="auto">
            <a:xfrm>
              <a:off x="7856418" y="1132979"/>
              <a:ext cx="359473" cy="383762"/>
            </a:xfrm>
            <a:custGeom>
              <a:avLst/>
              <a:gdLst>
                <a:gd name="T0" fmla="*/ 0 w 247"/>
                <a:gd name="T1" fmla="*/ 186 h 262"/>
                <a:gd name="T2" fmla="*/ 0 w 247"/>
                <a:gd name="T3" fmla="*/ 186 h 262"/>
                <a:gd name="T4" fmla="*/ 91 w 247"/>
                <a:gd name="T5" fmla="*/ 0 h 262"/>
                <a:gd name="T6" fmla="*/ 247 w 247"/>
                <a:gd name="T7" fmla="*/ 82 h 262"/>
                <a:gd name="T8" fmla="*/ 145 w 247"/>
                <a:gd name="T9" fmla="*/ 262 h 262"/>
                <a:gd name="T10" fmla="*/ 0 w 247"/>
                <a:gd name="T11" fmla="*/ 186 h 262"/>
              </a:gdLst>
              <a:ahLst/>
              <a:cxnLst>
                <a:cxn ang="0">
                  <a:pos x="T0" y="T1"/>
                </a:cxn>
                <a:cxn ang="0">
                  <a:pos x="T2" y="T3"/>
                </a:cxn>
                <a:cxn ang="0">
                  <a:pos x="T4" y="T5"/>
                </a:cxn>
                <a:cxn ang="0">
                  <a:pos x="T6" y="T7"/>
                </a:cxn>
                <a:cxn ang="0">
                  <a:pos x="T8" y="T9"/>
                </a:cxn>
                <a:cxn ang="0">
                  <a:pos x="T10" y="T11"/>
                </a:cxn>
              </a:cxnLst>
              <a:rect l="0" t="0" r="r" b="b"/>
              <a:pathLst>
                <a:path w="247" h="262">
                  <a:moveTo>
                    <a:pt x="0" y="186"/>
                  </a:moveTo>
                  <a:lnTo>
                    <a:pt x="0" y="186"/>
                  </a:lnTo>
                  <a:lnTo>
                    <a:pt x="91" y="0"/>
                  </a:lnTo>
                  <a:cubicBezTo>
                    <a:pt x="144" y="26"/>
                    <a:pt x="196" y="53"/>
                    <a:pt x="247" y="82"/>
                  </a:cubicBezTo>
                  <a:lnTo>
                    <a:pt x="145" y="262"/>
                  </a:lnTo>
                  <a:cubicBezTo>
                    <a:pt x="97" y="235"/>
                    <a:pt x="49" y="210"/>
                    <a:pt x="0" y="18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 name="Freeform 107">
              <a:extLst>
                <a:ext uri="{FF2B5EF4-FFF2-40B4-BE49-F238E27FC236}">
                  <a16:creationId xmlns:a16="http://schemas.microsoft.com/office/drawing/2014/main" id="{994AD7CA-9B53-16A8-E047-073E9C8BC44B}"/>
                </a:ext>
              </a:extLst>
            </p:cNvPr>
            <p:cNvSpPr>
              <a:spLocks/>
            </p:cNvSpPr>
            <p:nvPr/>
          </p:nvSpPr>
          <p:spPr bwMode="auto">
            <a:xfrm>
              <a:off x="7404647" y="931381"/>
              <a:ext cx="344900" cy="374047"/>
            </a:xfrm>
            <a:custGeom>
              <a:avLst/>
              <a:gdLst>
                <a:gd name="T0" fmla="*/ 0 w 236"/>
                <a:gd name="T1" fmla="*/ 196 h 255"/>
                <a:gd name="T2" fmla="*/ 0 w 236"/>
                <a:gd name="T3" fmla="*/ 196 h 255"/>
                <a:gd name="T4" fmla="*/ 66 w 236"/>
                <a:gd name="T5" fmla="*/ 0 h 255"/>
                <a:gd name="T6" fmla="*/ 236 w 236"/>
                <a:gd name="T7" fmla="*/ 64 h 255"/>
                <a:gd name="T8" fmla="*/ 157 w 236"/>
                <a:gd name="T9" fmla="*/ 255 h 255"/>
                <a:gd name="T10" fmla="*/ 0 w 236"/>
                <a:gd name="T11" fmla="*/ 196 h 255"/>
              </a:gdLst>
              <a:ahLst/>
              <a:cxnLst>
                <a:cxn ang="0">
                  <a:pos x="T0" y="T1"/>
                </a:cxn>
                <a:cxn ang="0">
                  <a:pos x="T2" y="T3"/>
                </a:cxn>
                <a:cxn ang="0">
                  <a:pos x="T4" y="T5"/>
                </a:cxn>
                <a:cxn ang="0">
                  <a:pos x="T6" y="T7"/>
                </a:cxn>
                <a:cxn ang="0">
                  <a:pos x="T8" y="T9"/>
                </a:cxn>
                <a:cxn ang="0">
                  <a:pos x="T10" y="T11"/>
                </a:cxn>
              </a:cxnLst>
              <a:rect l="0" t="0" r="r" b="b"/>
              <a:pathLst>
                <a:path w="236" h="255">
                  <a:moveTo>
                    <a:pt x="0" y="196"/>
                  </a:moveTo>
                  <a:lnTo>
                    <a:pt x="0" y="196"/>
                  </a:lnTo>
                  <a:lnTo>
                    <a:pt x="66" y="0"/>
                  </a:lnTo>
                  <a:cubicBezTo>
                    <a:pt x="123" y="20"/>
                    <a:pt x="180" y="41"/>
                    <a:pt x="236" y="64"/>
                  </a:cubicBezTo>
                  <a:lnTo>
                    <a:pt x="157" y="255"/>
                  </a:lnTo>
                  <a:cubicBezTo>
                    <a:pt x="106" y="234"/>
                    <a:pt x="53" y="214"/>
                    <a:pt x="0" y="19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 name="Freeform 109">
              <a:extLst>
                <a:ext uri="{FF2B5EF4-FFF2-40B4-BE49-F238E27FC236}">
                  <a16:creationId xmlns:a16="http://schemas.microsoft.com/office/drawing/2014/main" id="{A90DA893-9CD6-EDF3-4E4B-13775827FF97}"/>
                </a:ext>
              </a:extLst>
            </p:cNvPr>
            <p:cNvSpPr>
              <a:spLocks/>
            </p:cNvSpPr>
            <p:nvPr/>
          </p:nvSpPr>
          <p:spPr bwMode="auto">
            <a:xfrm>
              <a:off x="8449063" y="1526456"/>
              <a:ext cx="378904" cy="388620"/>
            </a:xfrm>
            <a:custGeom>
              <a:avLst/>
              <a:gdLst>
                <a:gd name="T0" fmla="*/ 0 w 261"/>
                <a:gd name="T1" fmla="*/ 166 h 267"/>
                <a:gd name="T2" fmla="*/ 0 w 261"/>
                <a:gd name="T3" fmla="*/ 166 h 267"/>
                <a:gd name="T4" fmla="*/ 124 w 261"/>
                <a:gd name="T5" fmla="*/ 0 h 267"/>
                <a:gd name="T6" fmla="*/ 261 w 261"/>
                <a:gd name="T7" fmla="*/ 109 h 267"/>
                <a:gd name="T8" fmla="*/ 127 w 261"/>
                <a:gd name="T9" fmla="*/ 267 h 267"/>
                <a:gd name="T10" fmla="*/ 0 w 261"/>
                <a:gd name="T11" fmla="*/ 166 h 267"/>
              </a:gdLst>
              <a:ahLst/>
              <a:cxnLst>
                <a:cxn ang="0">
                  <a:pos x="T0" y="T1"/>
                </a:cxn>
                <a:cxn ang="0">
                  <a:pos x="T2" y="T3"/>
                </a:cxn>
                <a:cxn ang="0">
                  <a:pos x="T4" y="T5"/>
                </a:cxn>
                <a:cxn ang="0">
                  <a:pos x="T6" y="T7"/>
                </a:cxn>
                <a:cxn ang="0">
                  <a:pos x="T8" y="T9"/>
                </a:cxn>
                <a:cxn ang="0">
                  <a:pos x="T10" y="T11"/>
                </a:cxn>
              </a:cxnLst>
              <a:rect l="0" t="0" r="r" b="b"/>
              <a:pathLst>
                <a:path w="261" h="267">
                  <a:moveTo>
                    <a:pt x="0" y="166"/>
                  </a:moveTo>
                  <a:lnTo>
                    <a:pt x="0" y="166"/>
                  </a:lnTo>
                  <a:lnTo>
                    <a:pt x="124" y="0"/>
                  </a:lnTo>
                  <a:cubicBezTo>
                    <a:pt x="170" y="34"/>
                    <a:pt x="216" y="71"/>
                    <a:pt x="261" y="109"/>
                  </a:cubicBezTo>
                  <a:lnTo>
                    <a:pt x="127" y="267"/>
                  </a:lnTo>
                  <a:cubicBezTo>
                    <a:pt x="86" y="232"/>
                    <a:pt x="44" y="198"/>
                    <a:pt x="0" y="16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0" name="Freeform 111">
              <a:extLst>
                <a:ext uri="{FF2B5EF4-FFF2-40B4-BE49-F238E27FC236}">
                  <a16:creationId xmlns:a16="http://schemas.microsoft.com/office/drawing/2014/main" id="{BD03A0C8-5075-0807-ACBB-3E84C223E901}"/>
                </a:ext>
              </a:extLst>
            </p:cNvPr>
            <p:cNvSpPr>
              <a:spLocks/>
            </p:cNvSpPr>
            <p:nvPr/>
          </p:nvSpPr>
          <p:spPr bwMode="auto">
            <a:xfrm>
              <a:off x="8067731" y="1251993"/>
              <a:ext cx="361903" cy="386192"/>
            </a:xfrm>
            <a:custGeom>
              <a:avLst/>
              <a:gdLst>
                <a:gd name="T0" fmla="*/ 0 w 249"/>
                <a:gd name="T1" fmla="*/ 180 h 264"/>
                <a:gd name="T2" fmla="*/ 0 w 249"/>
                <a:gd name="T3" fmla="*/ 180 h 264"/>
                <a:gd name="T4" fmla="*/ 102 w 249"/>
                <a:gd name="T5" fmla="*/ 0 h 264"/>
                <a:gd name="T6" fmla="*/ 249 w 249"/>
                <a:gd name="T7" fmla="*/ 90 h 264"/>
                <a:gd name="T8" fmla="*/ 135 w 249"/>
                <a:gd name="T9" fmla="*/ 264 h 264"/>
                <a:gd name="T10" fmla="*/ 0 w 249"/>
                <a:gd name="T11" fmla="*/ 180 h 264"/>
              </a:gdLst>
              <a:ahLst/>
              <a:cxnLst>
                <a:cxn ang="0">
                  <a:pos x="T0" y="T1"/>
                </a:cxn>
                <a:cxn ang="0">
                  <a:pos x="T2" y="T3"/>
                </a:cxn>
                <a:cxn ang="0">
                  <a:pos x="T4" y="T5"/>
                </a:cxn>
                <a:cxn ang="0">
                  <a:pos x="T6" y="T7"/>
                </a:cxn>
                <a:cxn ang="0">
                  <a:pos x="T8" y="T9"/>
                </a:cxn>
                <a:cxn ang="0">
                  <a:pos x="T10" y="T11"/>
                </a:cxn>
              </a:cxnLst>
              <a:rect l="0" t="0" r="r" b="b"/>
              <a:pathLst>
                <a:path w="249" h="264">
                  <a:moveTo>
                    <a:pt x="0" y="180"/>
                  </a:moveTo>
                  <a:lnTo>
                    <a:pt x="0" y="180"/>
                  </a:lnTo>
                  <a:lnTo>
                    <a:pt x="102" y="0"/>
                  </a:lnTo>
                  <a:cubicBezTo>
                    <a:pt x="152" y="29"/>
                    <a:pt x="201" y="59"/>
                    <a:pt x="249" y="90"/>
                  </a:cubicBezTo>
                  <a:lnTo>
                    <a:pt x="135" y="264"/>
                  </a:lnTo>
                  <a:cubicBezTo>
                    <a:pt x="91" y="235"/>
                    <a:pt x="46" y="207"/>
                    <a:pt x="0" y="18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1" name="Freeform 113">
              <a:extLst>
                <a:ext uri="{FF2B5EF4-FFF2-40B4-BE49-F238E27FC236}">
                  <a16:creationId xmlns:a16="http://schemas.microsoft.com/office/drawing/2014/main" id="{07E40692-07FB-F48C-9012-32D23CDC11A8}"/>
                </a:ext>
              </a:extLst>
            </p:cNvPr>
            <p:cNvSpPr>
              <a:spLocks/>
            </p:cNvSpPr>
            <p:nvPr/>
          </p:nvSpPr>
          <p:spPr bwMode="auto">
            <a:xfrm>
              <a:off x="7635391" y="1023679"/>
              <a:ext cx="352188" cy="381334"/>
            </a:xfrm>
            <a:custGeom>
              <a:avLst/>
              <a:gdLst>
                <a:gd name="T0" fmla="*/ 0 w 243"/>
                <a:gd name="T1" fmla="*/ 191 h 260"/>
                <a:gd name="T2" fmla="*/ 0 w 243"/>
                <a:gd name="T3" fmla="*/ 191 h 260"/>
                <a:gd name="T4" fmla="*/ 79 w 243"/>
                <a:gd name="T5" fmla="*/ 0 h 260"/>
                <a:gd name="T6" fmla="*/ 243 w 243"/>
                <a:gd name="T7" fmla="*/ 74 h 260"/>
                <a:gd name="T8" fmla="*/ 152 w 243"/>
                <a:gd name="T9" fmla="*/ 260 h 260"/>
                <a:gd name="T10" fmla="*/ 0 w 243"/>
                <a:gd name="T11" fmla="*/ 191 h 260"/>
              </a:gdLst>
              <a:ahLst/>
              <a:cxnLst>
                <a:cxn ang="0">
                  <a:pos x="T0" y="T1"/>
                </a:cxn>
                <a:cxn ang="0">
                  <a:pos x="T2" y="T3"/>
                </a:cxn>
                <a:cxn ang="0">
                  <a:pos x="T4" y="T5"/>
                </a:cxn>
                <a:cxn ang="0">
                  <a:pos x="T6" y="T7"/>
                </a:cxn>
                <a:cxn ang="0">
                  <a:pos x="T8" y="T9"/>
                </a:cxn>
                <a:cxn ang="0">
                  <a:pos x="T10" y="T11"/>
                </a:cxn>
              </a:cxnLst>
              <a:rect l="0" t="0" r="r" b="b"/>
              <a:pathLst>
                <a:path w="243" h="260">
                  <a:moveTo>
                    <a:pt x="0" y="191"/>
                  </a:moveTo>
                  <a:lnTo>
                    <a:pt x="0" y="191"/>
                  </a:lnTo>
                  <a:lnTo>
                    <a:pt x="79" y="0"/>
                  </a:lnTo>
                  <a:cubicBezTo>
                    <a:pt x="135" y="23"/>
                    <a:pt x="189" y="47"/>
                    <a:pt x="243" y="74"/>
                  </a:cubicBezTo>
                  <a:lnTo>
                    <a:pt x="152" y="260"/>
                  </a:lnTo>
                  <a:cubicBezTo>
                    <a:pt x="103" y="236"/>
                    <a:pt x="52" y="213"/>
                    <a:pt x="0" y="191"/>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2" name="Freeform 115">
              <a:extLst>
                <a:ext uri="{FF2B5EF4-FFF2-40B4-BE49-F238E27FC236}">
                  <a16:creationId xmlns:a16="http://schemas.microsoft.com/office/drawing/2014/main" id="{9FF66001-0EF7-21BB-791E-7E9343B92A2D}"/>
                </a:ext>
              </a:extLst>
            </p:cNvPr>
            <p:cNvSpPr>
              <a:spLocks/>
            </p:cNvSpPr>
            <p:nvPr/>
          </p:nvSpPr>
          <p:spPr bwMode="auto">
            <a:xfrm>
              <a:off x="8264469" y="1385582"/>
              <a:ext cx="364331" cy="381334"/>
            </a:xfrm>
            <a:custGeom>
              <a:avLst/>
              <a:gdLst>
                <a:gd name="T0" fmla="*/ 0 w 250"/>
                <a:gd name="T1" fmla="*/ 174 h 262"/>
                <a:gd name="T2" fmla="*/ 0 w 250"/>
                <a:gd name="T3" fmla="*/ 174 h 262"/>
                <a:gd name="T4" fmla="*/ 114 w 250"/>
                <a:gd name="T5" fmla="*/ 0 h 262"/>
                <a:gd name="T6" fmla="*/ 250 w 250"/>
                <a:gd name="T7" fmla="*/ 96 h 262"/>
                <a:gd name="T8" fmla="*/ 126 w 250"/>
                <a:gd name="T9" fmla="*/ 262 h 262"/>
                <a:gd name="T10" fmla="*/ 0 w 250"/>
                <a:gd name="T11" fmla="*/ 174 h 262"/>
              </a:gdLst>
              <a:ahLst/>
              <a:cxnLst>
                <a:cxn ang="0">
                  <a:pos x="T0" y="T1"/>
                </a:cxn>
                <a:cxn ang="0">
                  <a:pos x="T2" y="T3"/>
                </a:cxn>
                <a:cxn ang="0">
                  <a:pos x="T4" y="T5"/>
                </a:cxn>
                <a:cxn ang="0">
                  <a:pos x="T6" y="T7"/>
                </a:cxn>
                <a:cxn ang="0">
                  <a:pos x="T8" y="T9"/>
                </a:cxn>
                <a:cxn ang="0">
                  <a:pos x="T10" y="T11"/>
                </a:cxn>
              </a:cxnLst>
              <a:rect l="0" t="0" r="r" b="b"/>
              <a:pathLst>
                <a:path w="250" h="262">
                  <a:moveTo>
                    <a:pt x="0" y="174"/>
                  </a:moveTo>
                  <a:lnTo>
                    <a:pt x="0" y="174"/>
                  </a:lnTo>
                  <a:lnTo>
                    <a:pt x="114" y="0"/>
                  </a:lnTo>
                  <a:cubicBezTo>
                    <a:pt x="160" y="31"/>
                    <a:pt x="205" y="62"/>
                    <a:pt x="250" y="96"/>
                  </a:cubicBezTo>
                  <a:lnTo>
                    <a:pt x="126" y="262"/>
                  </a:lnTo>
                  <a:cubicBezTo>
                    <a:pt x="85" y="231"/>
                    <a:pt x="43" y="202"/>
                    <a:pt x="0" y="174"/>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3" name="Freeform 409">
              <a:extLst>
                <a:ext uri="{FF2B5EF4-FFF2-40B4-BE49-F238E27FC236}">
                  <a16:creationId xmlns:a16="http://schemas.microsoft.com/office/drawing/2014/main" id="{A0B13161-31A5-A7B6-6EC2-C8FDD6C6F97E}"/>
                </a:ext>
              </a:extLst>
            </p:cNvPr>
            <p:cNvSpPr>
              <a:spLocks/>
            </p:cNvSpPr>
            <p:nvPr/>
          </p:nvSpPr>
          <p:spPr bwMode="auto">
            <a:xfrm>
              <a:off x="5473692" y="729785"/>
              <a:ext cx="272034" cy="325469"/>
            </a:xfrm>
            <a:custGeom>
              <a:avLst/>
              <a:gdLst>
                <a:gd name="T0" fmla="*/ 187 w 187"/>
                <a:gd name="T1" fmla="*/ 205 h 221"/>
                <a:gd name="T2" fmla="*/ 187 w 187"/>
                <a:gd name="T3" fmla="*/ 205 h 221"/>
                <a:gd name="T4" fmla="*/ 174 w 187"/>
                <a:gd name="T5" fmla="*/ 0 h 221"/>
                <a:gd name="T6" fmla="*/ 0 w 187"/>
                <a:gd name="T7" fmla="*/ 17 h 221"/>
                <a:gd name="T8" fmla="*/ 26 w 187"/>
                <a:gd name="T9" fmla="*/ 221 h 221"/>
                <a:gd name="T10" fmla="*/ 187 w 187"/>
                <a:gd name="T11" fmla="*/ 205 h 221"/>
              </a:gdLst>
              <a:ahLst/>
              <a:cxnLst>
                <a:cxn ang="0">
                  <a:pos x="T0" y="T1"/>
                </a:cxn>
                <a:cxn ang="0">
                  <a:pos x="T2" y="T3"/>
                </a:cxn>
                <a:cxn ang="0">
                  <a:pos x="T4" y="T5"/>
                </a:cxn>
                <a:cxn ang="0">
                  <a:pos x="T6" y="T7"/>
                </a:cxn>
                <a:cxn ang="0">
                  <a:pos x="T8" y="T9"/>
                </a:cxn>
                <a:cxn ang="0">
                  <a:pos x="T10" y="T11"/>
                </a:cxn>
              </a:cxnLst>
              <a:rect l="0" t="0" r="r" b="b"/>
              <a:pathLst>
                <a:path w="187" h="221">
                  <a:moveTo>
                    <a:pt x="187" y="205"/>
                  </a:moveTo>
                  <a:lnTo>
                    <a:pt x="187" y="205"/>
                  </a:lnTo>
                  <a:lnTo>
                    <a:pt x="174" y="0"/>
                  </a:lnTo>
                  <a:cubicBezTo>
                    <a:pt x="115" y="4"/>
                    <a:pt x="57" y="9"/>
                    <a:pt x="0" y="17"/>
                  </a:cubicBezTo>
                  <a:lnTo>
                    <a:pt x="26" y="221"/>
                  </a:lnTo>
                  <a:cubicBezTo>
                    <a:pt x="79" y="214"/>
                    <a:pt x="133" y="209"/>
                    <a:pt x="187"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4" name="Freeform 411">
              <a:extLst>
                <a:ext uri="{FF2B5EF4-FFF2-40B4-BE49-F238E27FC236}">
                  <a16:creationId xmlns:a16="http://schemas.microsoft.com/office/drawing/2014/main" id="{A58EAE08-DE37-6917-BB4B-B5790012657A}"/>
                </a:ext>
              </a:extLst>
            </p:cNvPr>
            <p:cNvSpPr>
              <a:spLocks/>
            </p:cNvSpPr>
            <p:nvPr/>
          </p:nvSpPr>
          <p:spPr bwMode="auto">
            <a:xfrm>
              <a:off x="4958771" y="797794"/>
              <a:ext cx="313326" cy="349758"/>
            </a:xfrm>
            <a:custGeom>
              <a:avLst/>
              <a:gdLst>
                <a:gd name="T0" fmla="*/ 216 w 216"/>
                <a:gd name="T1" fmla="*/ 202 h 240"/>
                <a:gd name="T2" fmla="*/ 216 w 216"/>
                <a:gd name="T3" fmla="*/ 202 h 240"/>
                <a:gd name="T4" fmla="*/ 176 w 216"/>
                <a:gd name="T5" fmla="*/ 0 h 240"/>
                <a:gd name="T6" fmla="*/ 0 w 216"/>
                <a:gd name="T7" fmla="*/ 40 h 240"/>
                <a:gd name="T8" fmla="*/ 52 w 216"/>
                <a:gd name="T9" fmla="*/ 240 h 240"/>
                <a:gd name="T10" fmla="*/ 216 w 216"/>
                <a:gd name="T11" fmla="*/ 202 h 240"/>
              </a:gdLst>
              <a:ahLst/>
              <a:cxnLst>
                <a:cxn ang="0">
                  <a:pos x="T0" y="T1"/>
                </a:cxn>
                <a:cxn ang="0">
                  <a:pos x="T2" y="T3"/>
                </a:cxn>
                <a:cxn ang="0">
                  <a:pos x="T4" y="T5"/>
                </a:cxn>
                <a:cxn ang="0">
                  <a:pos x="T6" y="T7"/>
                </a:cxn>
                <a:cxn ang="0">
                  <a:pos x="T8" y="T9"/>
                </a:cxn>
                <a:cxn ang="0">
                  <a:pos x="T10" y="T11"/>
                </a:cxn>
              </a:cxnLst>
              <a:rect l="0" t="0" r="r" b="b"/>
              <a:pathLst>
                <a:path w="216" h="240">
                  <a:moveTo>
                    <a:pt x="216" y="202"/>
                  </a:moveTo>
                  <a:lnTo>
                    <a:pt x="216" y="202"/>
                  </a:lnTo>
                  <a:lnTo>
                    <a:pt x="176" y="0"/>
                  </a:lnTo>
                  <a:cubicBezTo>
                    <a:pt x="117" y="12"/>
                    <a:pt x="58" y="25"/>
                    <a:pt x="0" y="40"/>
                  </a:cubicBezTo>
                  <a:lnTo>
                    <a:pt x="52" y="240"/>
                  </a:lnTo>
                  <a:cubicBezTo>
                    <a:pt x="106" y="226"/>
                    <a:pt x="161" y="213"/>
                    <a:pt x="216" y="2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5" name="Freeform 413">
              <a:extLst>
                <a:ext uri="{FF2B5EF4-FFF2-40B4-BE49-F238E27FC236}">
                  <a16:creationId xmlns:a16="http://schemas.microsoft.com/office/drawing/2014/main" id="{75A2779A-65B6-9194-AF7B-3BF828825DE0}"/>
                </a:ext>
              </a:extLst>
            </p:cNvPr>
            <p:cNvSpPr>
              <a:spLocks/>
            </p:cNvSpPr>
            <p:nvPr/>
          </p:nvSpPr>
          <p:spPr bwMode="auto">
            <a:xfrm>
              <a:off x="5213804" y="756502"/>
              <a:ext cx="296323" cy="335185"/>
            </a:xfrm>
            <a:custGeom>
              <a:avLst/>
              <a:gdLst>
                <a:gd name="T0" fmla="*/ 203 w 203"/>
                <a:gd name="T1" fmla="*/ 204 h 230"/>
                <a:gd name="T2" fmla="*/ 203 w 203"/>
                <a:gd name="T3" fmla="*/ 204 h 230"/>
                <a:gd name="T4" fmla="*/ 177 w 203"/>
                <a:gd name="T5" fmla="*/ 0 h 230"/>
                <a:gd name="T6" fmla="*/ 0 w 203"/>
                <a:gd name="T7" fmla="*/ 28 h 230"/>
                <a:gd name="T8" fmla="*/ 40 w 203"/>
                <a:gd name="T9" fmla="*/ 230 h 230"/>
                <a:gd name="T10" fmla="*/ 203 w 203"/>
                <a:gd name="T11" fmla="*/ 204 h 230"/>
              </a:gdLst>
              <a:ahLst/>
              <a:cxnLst>
                <a:cxn ang="0">
                  <a:pos x="T0" y="T1"/>
                </a:cxn>
                <a:cxn ang="0">
                  <a:pos x="T2" y="T3"/>
                </a:cxn>
                <a:cxn ang="0">
                  <a:pos x="T4" y="T5"/>
                </a:cxn>
                <a:cxn ang="0">
                  <a:pos x="T6" y="T7"/>
                </a:cxn>
                <a:cxn ang="0">
                  <a:pos x="T8" y="T9"/>
                </a:cxn>
                <a:cxn ang="0">
                  <a:pos x="T10" y="T11"/>
                </a:cxn>
              </a:cxnLst>
              <a:rect l="0" t="0" r="r" b="b"/>
              <a:pathLst>
                <a:path w="203" h="230">
                  <a:moveTo>
                    <a:pt x="203" y="204"/>
                  </a:moveTo>
                  <a:lnTo>
                    <a:pt x="203" y="204"/>
                  </a:lnTo>
                  <a:lnTo>
                    <a:pt x="177" y="0"/>
                  </a:lnTo>
                  <a:cubicBezTo>
                    <a:pt x="117" y="7"/>
                    <a:pt x="59" y="17"/>
                    <a:pt x="0" y="28"/>
                  </a:cubicBezTo>
                  <a:lnTo>
                    <a:pt x="40" y="230"/>
                  </a:lnTo>
                  <a:cubicBezTo>
                    <a:pt x="94" y="220"/>
                    <a:pt x="148" y="211"/>
                    <a:pt x="203" y="20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6" name="Freeform 415">
              <a:extLst>
                <a:ext uri="{FF2B5EF4-FFF2-40B4-BE49-F238E27FC236}">
                  <a16:creationId xmlns:a16="http://schemas.microsoft.com/office/drawing/2014/main" id="{B6BA71D5-E7C1-4EE8-7240-7A64AE81FEE3}"/>
                </a:ext>
              </a:extLst>
            </p:cNvPr>
            <p:cNvSpPr>
              <a:spLocks/>
            </p:cNvSpPr>
            <p:nvPr/>
          </p:nvSpPr>
          <p:spPr bwMode="auto">
            <a:xfrm>
              <a:off x="4703740" y="856087"/>
              <a:ext cx="330327" cy="361903"/>
            </a:xfrm>
            <a:custGeom>
              <a:avLst/>
              <a:gdLst>
                <a:gd name="T0" fmla="*/ 227 w 227"/>
                <a:gd name="T1" fmla="*/ 200 h 248"/>
                <a:gd name="T2" fmla="*/ 227 w 227"/>
                <a:gd name="T3" fmla="*/ 200 h 248"/>
                <a:gd name="T4" fmla="*/ 175 w 227"/>
                <a:gd name="T5" fmla="*/ 0 h 248"/>
                <a:gd name="T6" fmla="*/ 0 w 227"/>
                <a:gd name="T7" fmla="*/ 52 h 248"/>
                <a:gd name="T8" fmla="*/ 66 w 227"/>
                <a:gd name="T9" fmla="*/ 248 h 248"/>
                <a:gd name="T10" fmla="*/ 227 w 227"/>
                <a:gd name="T11" fmla="*/ 200 h 248"/>
              </a:gdLst>
              <a:ahLst/>
              <a:cxnLst>
                <a:cxn ang="0">
                  <a:pos x="T0" y="T1"/>
                </a:cxn>
                <a:cxn ang="0">
                  <a:pos x="T2" y="T3"/>
                </a:cxn>
                <a:cxn ang="0">
                  <a:pos x="T4" y="T5"/>
                </a:cxn>
                <a:cxn ang="0">
                  <a:pos x="T6" y="T7"/>
                </a:cxn>
                <a:cxn ang="0">
                  <a:pos x="T8" y="T9"/>
                </a:cxn>
                <a:cxn ang="0">
                  <a:pos x="T10" y="T11"/>
                </a:cxn>
              </a:cxnLst>
              <a:rect l="0" t="0" r="r" b="b"/>
              <a:pathLst>
                <a:path w="227" h="248">
                  <a:moveTo>
                    <a:pt x="227" y="200"/>
                  </a:moveTo>
                  <a:lnTo>
                    <a:pt x="227" y="200"/>
                  </a:lnTo>
                  <a:lnTo>
                    <a:pt x="175" y="0"/>
                  </a:lnTo>
                  <a:cubicBezTo>
                    <a:pt x="116" y="16"/>
                    <a:pt x="57" y="33"/>
                    <a:pt x="0" y="52"/>
                  </a:cubicBezTo>
                  <a:lnTo>
                    <a:pt x="66" y="248"/>
                  </a:lnTo>
                  <a:cubicBezTo>
                    <a:pt x="119" y="231"/>
                    <a:pt x="173" y="214"/>
                    <a:pt x="227"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7" name="Freeform 419">
              <a:extLst>
                <a:ext uri="{FF2B5EF4-FFF2-40B4-BE49-F238E27FC236}">
                  <a16:creationId xmlns:a16="http://schemas.microsoft.com/office/drawing/2014/main" id="{26578080-F1F0-A150-2253-3EC1804736E4}"/>
                </a:ext>
              </a:extLst>
            </p:cNvPr>
            <p:cNvSpPr>
              <a:spLocks/>
            </p:cNvSpPr>
            <p:nvPr/>
          </p:nvSpPr>
          <p:spPr bwMode="auto">
            <a:xfrm>
              <a:off x="3987221" y="1132979"/>
              <a:ext cx="359473" cy="383762"/>
            </a:xfrm>
            <a:custGeom>
              <a:avLst/>
              <a:gdLst>
                <a:gd name="T0" fmla="*/ 247 w 247"/>
                <a:gd name="T1" fmla="*/ 186 h 262"/>
                <a:gd name="T2" fmla="*/ 247 w 247"/>
                <a:gd name="T3" fmla="*/ 186 h 262"/>
                <a:gd name="T4" fmla="*/ 156 w 247"/>
                <a:gd name="T5" fmla="*/ 0 h 262"/>
                <a:gd name="T6" fmla="*/ 0 w 247"/>
                <a:gd name="T7" fmla="*/ 82 h 262"/>
                <a:gd name="T8" fmla="*/ 103 w 247"/>
                <a:gd name="T9" fmla="*/ 262 h 262"/>
                <a:gd name="T10" fmla="*/ 247 w 247"/>
                <a:gd name="T11" fmla="*/ 186 h 262"/>
              </a:gdLst>
              <a:ahLst/>
              <a:cxnLst>
                <a:cxn ang="0">
                  <a:pos x="T0" y="T1"/>
                </a:cxn>
                <a:cxn ang="0">
                  <a:pos x="T2" y="T3"/>
                </a:cxn>
                <a:cxn ang="0">
                  <a:pos x="T4" y="T5"/>
                </a:cxn>
                <a:cxn ang="0">
                  <a:pos x="T6" y="T7"/>
                </a:cxn>
                <a:cxn ang="0">
                  <a:pos x="T8" y="T9"/>
                </a:cxn>
                <a:cxn ang="0">
                  <a:pos x="T10" y="T11"/>
                </a:cxn>
              </a:cxnLst>
              <a:rect l="0" t="0" r="r" b="b"/>
              <a:pathLst>
                <a:path w="247" h="262">
                  <a:moveTo>
                    <a:pt x="247" y="186"/>
                  </a:moveTo>
                  <a:lnTo>
                    <a:pt x="247" y="186"/>
                  </a:lnTo>
                  <a:lnTo>
                    <a:pt x="156" y="0"/>
                  </a:lnTo>
                  <a:cubicBezTo>
                    <a:pt x="103" y="26"/>
                    <a:pt x="51" y="53"/>
                    <a:pt x="0" y="82"/>
                  </a:cubicBezTo>
                  <a:lnTo>
                    <a:pt x="103" y="262"/>
                  </a:lnTo>
                  <a:cubicBezTo>
                    <a:pt x="150" y="235"/>
                    <a:pt x="198" y="210"/>
                    <a:pt x="247" y="18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8" name="Freeform 421">
              <a:extLst>
                <a:ext uri="{FF2B5EF4-FFF2-40B4-BE49-F238E27FC236}">
                  <a16:creationId xmlns:a16="http://schemas.microsoft.com/office/drawing/2014/main" id="{EF63C53F-3B37-8A59-177B-2C5A7E2BF2BB}"/>
                </a:ext>
              </a:extLst>
            </p:cNvPr>
            <p:cNvSpPr>
              <a:spLocks/>
            </p:cNvSpPr>
            <p:nvPr/>
          </p:nvSpPr>
          <p:spPr bwMode="auto">
            <a:xfrm>
              <a:off x="4453565" y="931381"/>
              <a:ext cx="344900" cy="374047"/>
            </a:xfrm>
            <a:custGeom>
              <a:avLst/>
              <a:gdLst>
                <a:gd name="T0" fmla="*/ 237 w 237"/>
                <a:gd name="T1" fmla="*/ 196 h 255"/>
                <a:gd name="T2" fmla="*/ 237 w 237"/>
                <a:gd name="T3" fmla="*/ 196 h 255"/>
                <a:gd name="T4" fmla="*/ 171 w 237"/>
                <a:gd name="T5" fmla="*/ 0 h 255"/>
                <a:gd name="T6" fmla="*/ 0 w 237"/>
                <a:gd name="T7" fmla="*/ 64 h 255"/>
                <a:gd name="T8" fmla="*/ 79 w 237"/>
                <a:gd name="T9" fmla="*/ 255 h 255"/>
                <a:gd name="T10" fmla="*/ 237 w 237"/>
                <a:gd name="T11" fmla="*/ 196 h 255"/>
              </a:gdLst>
              <a:ahLst/>
              <a:cxnLst>
                <a:cxn ang="0">
                  <a:pos x="T0" y="T1"/>
                </a:cxn>
                <a:cxn ang="0">
                  <a:pos x="T2" y="T3"/>
                </a:cxn>
                <a:cxn ang="0">
                  <a:pos x="T4" y="T5"/>
                </a:cxn>
                <a:cxn ang="0">
                  <a:pos x="T6" y="T7"/>
                </a:cxn>
                <a:cxn ang="0">
                  <a:pos x="T8" y="T9"/>
                </a:cxn>
                <a:cxn ang="0">
                  <a:pos x="T10" y="T11"/>
                </a:cxn>
              </a:cxnLst>
              <a:rect l="0" t="0" r="r" b="b"/>
              <a:pathLst>
                <a:path w="237" h="255">
                  <a:moveTo>
                    <a:pt x="237" y="196"/>
                  </a:moveTo>
                  <a:lnTo>
                    <a:pt x="237" y="196"/>
                  </a:lnTo>
                  <a:lnTo>
                    <a:pt x="171" y="0"/>
                  </a:lnTo>
                  <a:cubicBezTo>
                    <a:pt x="113" y="20"/>
                    <a:pt x="56" y="41"/>
                    <a:pt x="0" y="64"/>
                  </a:cubicBezTo>
                  <a:lnTo>
                    <a:pt x="79" y="255"/>
                  </a:lnTo>
                  <a:cubicBezTo>
                    <a:pt x="131" y="234"/>
                    <a:pt x="183" y="214"/>
                    <a:pt x="237" y="1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9" name="Freeform 423">
              <a:extLst>
                <a:ext uri="{FF2B5EF4-FFF2-40B4-BE49-F238E27FC236}">
                  <a16:creationId xmlns:a16="http://schemas.microsoft.com/office/drawing/2014/main" id="{7591B5D9-D62F-54AD-531F-3983823E47A3}"/>
                </a:ext>
              </a:extLst>
            </p:cNvPr>
            <p:cNvSpPr>
              <a:spLocks/>
            </p:cNvSpPr>
            <p:nvPr/>
          </p:nvSpPr>
          <p:spPr bwMode="auto">
            <a:xfrm>
              <a:off x="3375145" y="1526456"/>
              <a:ext cx="378904" cy="388620"/>
            </a:xfrm>
            <a:custGeom>
              <a:avLst/>
              <a:gdLst>
                <a:gd name="T0" fmla="*/ 261 w 261"/>
                <a:gd name="T1" fmla="*/ 166 h 267"/>
                <a:gd name="T2" fmla="*/ 261 w 261"/>
                <a:gd name="T3" fmla="*/ 166 h 267"/>
                <a:gd name="T4" fmla="*/ 138 w 261"/>
                <a:gd name="T5" fmla="*/ 0 h 267"/>
                <a:gd name="T6" fmla="*/ 0 w 261"/>
                <a:gd name="T7" fmla="*/ 109 h 267"/>
                <a:gd name="T8" fmla="*/ 134 w 261"/>
                <a:gd name="T9" fmla="*/ 267 h 267"/>
                <a:gd name="T10" fmla="*/ 261 w 261"/>
                <a:gd name="T11" fmla="*/ 166 h 267"/>
              </a:gdLst>
              <a:ahLst/>
              <a:cxnLst>
                <a:cxn ang="0">
                  <a:pos x="T0" y="T1"/>
                </a:cxn>
                <a:cxn ang="0">
                  <a:pos x="T2" y="T3"/>
                </a:cxn>
                <a:cxn ang="0">
                  <a:pos x="T4" y="T5"/>
                </a:cxn>
                <a:cxn ang="0">
                  <a:pos x="T6" y="T7"/>
                </a:cxn>
                <a:cxn ang="0">
                  <a:pos x="T8" y="T9"/>
                </a:cxn>
                <a:cxn ang="0">
                  <a:pos x="T10" y="T11"/>
                </a:cxn>
              </a:cxnLst>
              <a:rect l="0" t="0" r="r" b="b"/>
              <a:pathLst>
                <a:path w="261" h="267">
                  <a:moveTo>
                    <a:pt x="261" y="166"/>
                  </a:moveTo>
                  <a:lnTo>
                    <a:pt x="261" y="166"/>
                  </a:lnTo>
                  <a:lnTo>
                    <a:pt x="138" y="0"/>
                  </a:lnTo>
                  <a:cubicBezTo>
                    <a:pt x="91" y="34"/>
                    <a:pt x="45" y="71"/>
                    <a:pt x="0" y="109"/>
                  </a:cubicBezTo>
                  <a:lnTo>
                    <a:pt x="134" y="267"/>
                  </a:lnTo>
                  <a:cubicBezTo>
                    <a:pt x="175" y="232"/>
                    <a:pt x="218" y="198"/>
                    <a:pt x="261" y="16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0" name="Freeform 425">
              <a:extLst>
                <a:ext uri="{FF2B5EF4-FFF2-40B4-BE49-F238E27FC236}">
                  <a16:creationId xmlns:a16="http://schemas.microsoft.com/office/drawing/2014/main" id="{FE5E3B26-F321-7E5A-8CB8-35BB61C69A7E}"/>
                </a:ext>
              </a:extLst>
            </p:cNvPr>
            <p:cNvSpPr>
              <a:spLocks/>
            </p:cNvSpPr>
            <p:nvPr/>
          </p:nvSpPr>
          <p:spPr bwMode="auto">
            <a:xfrm>
              <a:off x="3773480" y="1251993"/>
              <a:ext cx="364331" cy="386192"/>
            </a:xfrm>
            <a:custGeom>
              <a:avLst/>
              <a:gdLst>
                <a:gd name="T0" fmla="*/ 249 w 249"/>
                <a:gd name="T1" fmla="*/ 180 h 264"/>
                <a:gd name="T2" fmla="*/ 249 w 249"/>
                <a:gd name="T3" fmla="*/ 180 h 264"/>
                <a:gd name="T4" fmla="*/ 146 w 249"/>
                <a:gd name="T5" fmla="*/ 0 h 264"/>
                <a:gd name="T6" fmla="*/ 0 w 249"/>
                <a:gd name="T7" fmla="*/ 90 h 264"/>
                <a:gd name="T8" fmla="*/ 113 w 249"/>
                <a:gd name="T9" fmla="*/ 264 h 264"/>
                <a:gd name="T10" fmla="*/ 249 w 249"/>
                <a:gd name="T11" fmla="*/ 180 h 264"/>
              </a:gdLst>
              <a:ahLst/>
              <a:cxnLst>
                <a:cxn ang="0">
                  <a:pos x="T0" y="T1"/>
                </a:cxn>
                <a:cxn ang="0">
                  <a:pos x="T2" y="T3"/>
                </a:cxn>
                <a:cxn ang="0">
                  <a:pos x="T4" y="T5"/>
                </a:cxn>
                <a:cxn ang="0">
                  <a:pos x="T6" y="T7"/>
                </a:cxn>
                <a:cxn ang="0">
                  <a:pos x="T8" y="T9"/>
                </a:cxn>
                <a:cxn ang="0">
                  <a:pos x="T10" y="T11"/>
                </a:cxn>
              </a:cxnLst>
              <a:rect l="0" t="0" r="r" b="b"/>
              <a:pathLst>
                <a:path w="249" h="264">
                  <a:moveTo>
                    <a:pt x="249" y="180"/>
                  </a:moveTo>
                  <a:lnTo>
                    <a:pt x="249" y="180"/>
                  </a:lnTo>
                  <a:lnTo>
                    <a:pt x="146" y="0"/>
                  </a:lnTo>
                  <a:cubicBezTo>
                    <a:pt x="96" y="29"/>
                    <a:pt x="48" y="59"/>
                    <a:pt x="0" y="90"/>
                  </a:cubicBezTo>
                  <a:lnTo>
                    <a:pt x="113" y="264"/>
                  </a:lnTo>
                  <a:cubicBezTo>
                    <a:pt x="157" y="235"/>
                    <a:pt x="203" y="207"/>
                    <a:pt x="249"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1" name="Freeform 427">
              <a:extLst>
                <a:ext uri="{FF2B5EF4-FFF2-40B4-BE49-F238E27FC236}">
                  <a16:creationId xmlns:a16="http://schemas.microsoft.com/office/drawing/2014/main" id="{41E9E4F7-A4AF-6A40-A6BE-E52325BFC6A8}"/>
                </a:ext>
              </a:extLst>
            </p:cNvPr>
            <p:cNvSpPr>
              <a:spLocks/>
            </p:cNvSpPr>
            <p:nvPr/>
          </p:nvSpPr>
          <p:spPr bwMode="auto">
            <a:xfrm>
              <a:off x="4215535" y="1023679"/>
              <a:ext cx="352188" cy="381334"/>
            </a:xfrm>
            <a:custGeom>
              <a:avLst/>
              <a:gdLst>
                <a:gd name="T0" fmla="*/ 243 w 243"/>
                <a:gd name="T1" fmla="*/ 191 h 260"/>
                <a:gd name="T2" fmla="*/ 243 w 243"/>
                <a:gd name="T3" fmla="*/ 191 h 260"/>
                <a:gd name="T4" fmla="*/ 164 w 243"/>
                <a:gd name="T5" fmla="*/ 0 h 260"/>
                <a:gd name="T6" fmla="*/ 0 w 243"/>
                <a:gd name="T7" fmla="*/ 74 h 260"/>
                <a:gd name="T8" fmla="*/ 91 w 243"/>
                <a:gd name="T9" fmla="*/ 260 h 260"/>
                <a:gd name="T10" fmla="*/ 243 w 243"/>
                <a:gd name="T11" fmla="*/ 191 h 260"/>
              </a:gdLst>
              <a:ahLst/>
              <a:cxnLst>
                <a:cxn ang="0">
                  <a:pos x="T0" y="T1"/>
                </a:cxn>
                <a:cxn ang="0">
                  <a:pos x="T2" y="T3"/>
                </a:cxn>
                <a:cxn ang="0">
                  <a:pos x="T4" y="T5"/>
                </a:cxn>
                <a:cxn ang="0">
                  <a:pos x="T6" y="T7"/>
                </a:cxn>
                <a:cxn ang="0">
                  <a:pos x="T8" y="T9"/>
                </a:cxn>
                <a:cxn ang="0">
                  <a:pos x="T10" y="T11"/>
                </a:cxn>
              </a:cxnLst>
              <a:rect l="0" t="0" r="r" b="b"/>
              <a:pathLst>
                <a:path w="243" h="260">
                  <a:moveTo>
                    <a:pt x="243" y="191"/>
                  </a:moveTo>
                  <a:lnTo>
                    <a:pt x="243" y="191"/>
                  </a:lnTo>
                  <a:lnTo>
                    <a:pt x="164" y="0"/>
                  </a:lnTo>
                  <a:cubicBezTo>
                    <a:pt x="109" y="23"/>
                    <a:pt x="54" y="47"/>
                    <a:pt x="0" y="74"/>
                  </a:cubicBezTo>
                  <a:lnTo>
                    <a:pt x="91" y="260"/>
                  </a:lnTo>
                  <a:cubicBezTo>
                    <a:pt x="141" y="236"/>
                    <a:pt x="191" y="213"/>
                    <a:pt x="243" y="19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2" name="Freeform 429">
              <a:extLst>
                <a:ext uri="{FF2B5EF4-FFF2-40B4-BE49-F238E27FC236}">
                  <a16:creationId xmlns:a16="http://schemas.microsoft.com/office/drawing/2014/main" id="{E53A9E17-95AC-AEB9-EA27-12F6B348163A}"/>
                </a:ext>
              </a:extLst>
            </p:cNvPr>
            <p:cNvSpPr>
              <a:spLocks/>
            </p:cNvSpPr>
            <p:nvPr/>
          </p:nvSpPr>
          <p:spPr bwMode="auto">
            <a:xfrm>
              <a:off x="3576742" y="1385582"/>
              <a:ext cx="361903" cy="381334"/>
            </a:xfrm>
            <a:custGeom>
              <a:avLst/>
              <a:gdLst>
                <a:gd name="T0" fmla="*/ 249 w 249"/>
                <a:gd name="T1" fmla="*/ 174 h 262"/>
                <a:gd name="T2" fmla="*/ 249 w 249"/>
                <a:gd name="T3" fmla="*/ 174 h 262"/>
                <a:gd name="T4" fmla="*/ 136 w 249"/>
                <a:gd name="T5" fmla="*/ 0 h 262"/>
                <a:gd name="T6" fmla="*/ 0 w 249"/>
                <a:gd name="T7" fmla="*/ 96 h 262"/>
                <a:gd name="T8" fmla="*/ 123 w 249"/>
                <a:gd name="T9" fmla="*/ 262 h 262"/>
                <a:gd name="T10" fmla="*/ 249 w 249"/>
                <a:gd name="T11" fmla="*/ 174 h 262"/>
              </a:gdLst>
              <a:ahLst/>
              <a:cxnLst>
                <a:cxn ang="0">
                  <a:pos x="T0" y="T1"/>
                </a:cxn>
                <a:cxn ang="0">
                  <a:pos x="T2" y="T3"/>
                </a:cxn>
                <a:cxn ang="0">
                  <a:pos x="T4" y="T5"/>
                </a:cxn>
                <a:cxn ang="0">
                  <a:pos x="T6" y="T7"/>
                </a:cxn>
                <a:cxn ang="0">
                  <a:pos x="T8" y="T9"/>
                </a:cxn>
                <a:cxn ang="0">
                  <a:pos x="T10" y="T11"/>
                </a:cxn>
              </a:cxnLst>
              <a:rect l="0" t="0" r="r" b="b"/>
              <a:pathLst>
                <a:path w="249" h="262">
                  <a:moveTo>
                    <a:pt x="249" y="174"/>
                  </a:moveTo>
                  <a:lnTo>
                    <a:pt x="249" y="174"/>
                  </a:lnTo>
                  <a:lnTo>
                    <a:pt x="136" y="0"/>
                  </a:lnTo>
                  <a:cubicBezTo>
                    <a:pt x="89" y="31"/>
                    <a:pt x="44" y="62"/>
                    <a:pt x="0" y="96"/>
                  </a:cubicBezTo>
                  <a:lnTo>
                    <a:pt x="123" y="262"/>
                  </a:lnTo>
                  <a:cubicBezTo>
                    <a:pt x="164" y="231"/>
                    <a:pt x="206" y="202"/>
                    <a:pt x="249" y="17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3" name="Freeform 5">
              <a:extLst>
                <a:ext uri="{FF2B5EF4-FFF2-40B4-BE49-F238E27FC236}">
                  <a16:creationId xmlns:a16="http://schemas.microsoft.com/office/drawing/2014/main" id="{B8A16D78-6B1D-D356-AE17-22C70A77FBEC}"/>
                </a:ext>
              </a:extLst>
            </p:cNvPr>
            <p:cNvSpPr>
              <a:spLocks/>
            </p:cNvSpPr>
            <p:nvPr/>
          </p:nvSpPr>
          <p:spPr bwMode="auto">
            <a:xfrm>
              <a:off x="4499713" y="4147212"/>
              <a:ext cx="359473" cy="318183"/>
            </a:xfrm>
            <a:custGeom>
              <a:avLst/>
              <a:gdLst>
                <a:gd name="T0" fmla="*/ 246 w 246"/>
                <a:gd name="T1" fmla="*/ 109 h 218"/>
                <a:gd name="T2" fmla="*/ 246 w 246"/>
                <a:gd name="T3" fmla="*/ 109 h 218"/>
                <a:gd name="T4" fmla="*/ 72 w 246"/>
                <a:gd name="T5" fmla="*/ 0 h 218"/>
                <a:gd name="T6" fmla="*/ 0 w 246"/>
                <a:gd name="T7" fmla="*/ 137 h 218"/>
                <a:gd name="T8" fmla="*/ 189 w 246"/>
                <a:gd name="T9" fmla="*/ 218 h 218"/>
                <a:gd name="T10" fmla="*/ 246 w 246"/>
                <a:gd name="T11" fmla="*/ 109 h 218"/>
              </a:gdLst>
              <a:ahLst/>
              <a:cxnLst>
                <a:cxn ang="0">
                  <a:pos x="T0" y="T1"/>
                </a:cxn>
                <a:cxn ang="0">
                  <a:pos x="T2" y="T3"/>
                </a:cxn>
                <a:cxn ang="0">
                  <a:pos x="T4" y="T5"/>
                </a:cxn>
                <a:cxn ang="0">
                  <a:pos x="T6" y="T7"/>
                </a:cxn>
                <a:cxn ang="0">
                  <a:pos x="T8" y="T9"/>
                </a:cxn>
                <a:cxn ang="0">
                  <a:pos x="T10" y="T11"/>
                </a:cxn>
              </a:cxnLst>
              <a:rect l="0" t="0" r="r" b="b"/>
              <a:pathLst>
                <a:path w="246" h="218">
                  <a:moveTo>
                    <a:pt x="246" y="109"/>
                  </a:moveTo>
                  <a:lnTo>
                    <a:pt x="246" y="109"/>
                  </a:lnTo>
                  <a:lnTo>
                    <a:pt x="72" y="0"/>
                  </a:lnTo>
                  <a:cubicBezTo>
                    <a:pt x="45" y="44"/>
                    <a:pt x="21" y="89"/>
                    <a:pt x="0" y="137"/>
                  </a:cubicBezTo>
                  <a:lnTo>
                    <a:pt x="189" y="218"/>
                  </a:lnTo>
                  <a:cubicBezTo>
                    <a:pt x="205" y="180"/>
                    <a:pt x="225" y="144"/>
                    <a:pt x="246" y="10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4" name="Freeform 7">
              <a:extLst>
                <a:ext uri="{FF2B5EF4-FFF2-40B4-BE49-F238E27FC236}">
                  <a16:creationId xmlns:a16="http://schemas.microsoft.com/office/drawing/2014/main" id="{849DC478-76AB-F043-D0F8-0F136E48217D}"/>
                </a:ext>
              </a:extLst>
            </p:cNvPr>
            <p:cNvSpPr>
              <a:spLocks/>
            </p:cNvSpPr>
            <p:nvPr/>
          </p:nvSpPr>
          <p:spPr bwMode="auto">
            <a:xfrm>
              <a:off x="4604155" y="3967475"/>
              <a:ext cx="361903" cy="340043"/>
            </a:xfrm>
            <a:custGeom>
              <a:avLst/>
              <a:gdLst>
                <a:gd name="T0" fmla="*/ 247 w 247"/>
                <a:gd name="T1" fmla="*/ 134 h 232"/>
                <a:gd name="T2" fmla="*/ 247 w 247"/>
                <a:gd name="T3" fmla="*/ 134 h 232"/>
                <a:gd name="T4" fmla="*/ 92 w 247"/>
                <a:gd name="T5" fmla="*/ 0 h 232"/>
                <a:gd name="T6" fmla="*/ 0 w 247"/>
                <a:gd name="T7" fmla="*/ 123 h 232"/>
                <a:gd name="T8" fmla="*/ 174 w 247"/>
                <a:gd name="T9" fmla="*/ 232 h 232"/>
                <a:gd name="T10" fmla="*/ 247 w 247"/>
                <a:gd name="T11" fmla="*/ 134 h 232"/>
              </a:gdLst>
              <a:ahLst/>
              <a:cxnLst>
                <a:cxn ang="0">
                  <a:pos x="T0" y="T1"/>
                </a:cxn>
                <a:cxn ang="0">
                  <a:pos x="T2" y="T3"/>
                </a:cxn>
                <a:cxn ang="0">
                  <a:pos x="T4" y="T5"/>
                </a:cxn>
                <a:cxn ang="0">
                  <a:pos x="T6" y="T7"/>
                </a:cxn>
                <a:cxn ang="0">
                  <a:pos x="T8" y="T9"/>
                </a:cxn>
                <a:cxn ang="0">
                  <a:pos x="T10" y="T11"/>
                </a:cxn>
              </a:cxnLst>
              <a:rect l="0" t="0" r="r" b="b"/>
              <a:pathLst>
                <a:path w="247" h="232">
                  <a:moveTo>
                    <a:pt x="247" y="134"/>
                  </a:moveTo>
                  <a:lnTo>
                    <a:pt x="247" y="134"/>
                  </a:lnTo>
                  <a:lnTo>
                    <a:pt x="92" y="0"/>
                  </a:lnTo>
                  <a:cubicBezTo>
                    <a:pt x="59" y="38"/>
                    <a:pt x="28" y="79"/>
                    <a:pt x="0" y="123"/>
                  </a:cubicBezTo>
                  <a:lnTo>
                    <a:pt x="174" y="232"/>
                  </a:lnTo>
                  <a:cubicBezTo>
                    <a:pt x="196" y="198"/>
                    <a:pt x="221" y="165"/>
                    <a:pt x="247" y="13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5" name="Freeform 9">
              <a:extLst>
                <a:ext uri="{FF2B5EF4-FFF2-40B4-BE49-F238E27FC236}">
                  <a16:creationId xmlns:a16="http://schemas.microsoft.com/office/drawing/2014/main" id="{61A3B181-67BF-A323-DA98-DC89633B8F76}"/>
                </a:ext>
              </a:extLst>
            </p:cNvPr>
            <p:cNvSpPr>
              <a:spLocks/>
            </p:cNvSpPr>
            <p:nvPr/>
          </p:nvSpPr>
          <p:spPr bwMode="auto">
            <a:xfrm>
              <a:off x="4740172" y="3812027"/>
              <a:ext cx="349758" cy="352188"/>
            </a:xfrm>
            <a:custGeom>
              <a:avLst/>
              <a:gdLst>
                <a:gd name="T0" fmla="*/ 240 w 240"/>
                <a:gd name="T1" fmla="*/ 156 h 240"/>
                <a:gd name="T2" fmla="*/ 240 w 240"/>
                <a:gd name="T3" fmla="*/ 156 h 240"/>
                <a:gd name="T4" fmla="*/ 108 w 240"/>
                <a:gd name="T5" fmla="*/ 0 h 240"/>
                <a:gd name="T6" fmla="*/ 0 w 240"/>
                <a:gd name="T7" fmla="*/ 106 h 240"/>
                <a:gd name="T8" fmla="*/ 155 w 240"/>
                <a:gd name="T9" fmla="*/ 240 h 240"/>
                <a:gd name="T10" fmla="*/ 240 w 240"/>
                <a:gd name="T11" fmla="*/ 156 h 240"/>
              </a:gdLst>
              <a:ahLst/>
              <a:cxnLst>
                <a:cxn ang="0">
                  <a:pos x="T0" y="T1"/>
                </a:cxn>
                <a:cxn ang="0">
                  <a:pos x="T2" y="T3"/>
                </a:cxn>
                <a:cxn ang="0">
                  <a:pos x="T4" y="T5"/>
                </a:cxn>
                <a:cxn ang="0">
                  <a:pos x="T6" y="T7"/>
                </a:cxn>
                <a:cxn ang="0">
                  <a:pos x="T8" y="T9"/>
                </a:cxn>
                <a:cxn ang="0">
                  <a:pos x="T10" y="T11"/>
                </a:cxn>
              </a:cxnLst>
              <a:rect l="0" t="0" r="r" b="b"/>
              <a:pathLst>
                <a:path w="240" h="240">
                  <a:moveTo>
                    <a:pt x="240" y="156"/>
                  </a:moveTo>
                  <a:lnTo>
                    <a:pt x="240" y="156"/>
                  </a:lnTo>
                  <a:lnTo>
                    <a:pt x="108" y="0"/>
                  </a:lnTo>
                  <a:cubicBezTo>
                    <a:pt x="69" y="32"/>
                    <a:pt x="33" y="68"/>
                    <a:pt x="0" y="106"/>
                  </a:cubicBezTo>
                  <a:lnTo>
                    <a:pt x="155" y="240"/>
                  </a:lnTo>
                  <a:cubicBezTo>
                    <a:pt x="181" y="210"/>
                    <a:pt x="210" y="182"/>
                    <a:pt x="240" y="15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6" name="Freeform 11">
              <a:extLst>
                <a:ext uri="{FF2B5EF4-FFF2-40B4-BE49-F238E27FC236}">
                  <a16:creationId xmlns:a16="http://schemas.microsoft.com/office/drawing/2014/main" id="{C940EBD6-7087-8D4F-33FF-034C215CCA7F}"/>
                </a:ext>
              </a:extLst>
            </p:cNvPr>
            <p:cNvSpPr>
              <a:spLocks/>
            </p:cNvSpPr>
            <p:nvPr/>
          </p:nvSpPr>
          <p:spPr bwMode="auto">
            <a:xfrm>
              <a:off x="5048639" y="4210363"/>
              <a:ext cx="364331" cy="359474"/>
            </a:xfrm>
            <a:custGeom>
              <a:avLst/>
              <a:gdLst>
                <a:gd name="T0" fmla="*/ 250 w 250"/>
                <a:gd name="T1" fmla="*/ 146 h 246"/>
                <a:gd name="T2" fmla="*/ 250 w 250"/>
                <a:gd name="T3" fmla="*/ 146 h 246"/>
                <a:gd name="T4" fmla="*/ 126 w 250"/>
                <a:gd name="T5" fmla="*/ 0 h 246"/>
                <a:gd name="T6" fmla="*/ 0 w 250"/>
                <a:gd name="T7" fmla="*/ 143 h 246"/>
                <a:gd name="T8" fmla="*/ 162 w 250"/>
                <a:gd name="T9" fmla="*/ 246 h 246"/>
                <a:gd name="T10" fmla="*/ 250 w 250"/>
                <a:gd name="T11" fmla="*/ 146 h 246"/>
              </a:gdLst>
              <a:ahLst/>
              <a:cxnLst>
                <a:cxn ang="0">
                  <a:pos x="T0" y="T1"/>
                </a:cxn>
                <a:cxn ang="0">
                  <a:pos x="T2" y="T3"/>
                </a:cxn>
                <a:cxn ang="0">
                  <a:pos x="T4" y="T5"/>
                </a:cxn>
                <a:cxn ang="0">
                  <a:pos x="T6" y="T7"/>
                </a:cxn>
                <a:cxn ang="0">
                  <a:pos x="T8" y="T9"/>
                </a:cxn>
                <a:cxn ang="0">
                  <a:pos x="T10" y="T11"/>
                </a:cxn>
              </a:cxnLst>
              <a:rect l="0" t="0" r="r" b="b"/>
              <a:pathLst>
                <a:path w="250" h="246">
                  <a:moveTo>
                    <a:pt x="250" y="146"/>
                  </a:moveTo>
                  <a:lnTo>
                    <a:pt x="250" y="146"/>
                  </a:lnTo>
                  <a:lnTo>
                    <a:pt x="126" y="0"/>
                  </a:lnTo>
                  <a:cubicBezTo>
                    <a:pt x="77" y="41"/>
                    <a:pt x="35" y="89"/>
                    <a:pt x="0" y="143"/>
                  </a:cubicBezTo>
                  <a:lnTo>
                    <a:pt x="162" y="246"/>
                  </a:lnTo>
                  <a:cubicBezTo>
                    <a:pt x="186" y="208"/>
                    <a:pt x="216" y="175"/>
                    <a:pt x="250" y="14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7" name="Freeform 13">
              <a:extLst>
                <a:ext uri="{FF2B5EF4-FFF2-40B4-BE49-F238E27FC236}">
                  <a16:creationId xmlns:a16="http://schemas.microsoft.com/office/drawing/2014/main" id="{1EB76741-7C38-F327-DC68-D07F75D2B1B5}"/>
                </a:ext>
              </a:extLst>
            </p:cNvPr>
            <p:cNvSpPr>
              <a:spLocks/>
            </p:cNvSpPr>
            <p:nvPr/>
          </p:nvSpPr>
          <p:spPr bwMode="auto">
            <a:xfrm>
              <a:off x="4936910" y="4419246"/>
              <a:ext cx="347330" cy="323041"/>
            </a:xfrm>
            <a:custGeom>
              <a:avLst/>
              <a:gdLst>
                <a:gd name="T0" fmla="*/ 76 w 238"/>
                <a:gd name="T1" fmla="*/ 0 h 221"/>
                <a:gd name="T2" fmla="*/ 76 w 238"/>
                <a:gd name="T3" fmla="*/ 0 h 221"/>
                <a:gd name="T4" fmla="*/ 0 w 238"/>
                <a:gd name="T5" fmla="*/ 169 h 221"/>
                <a:gd name="T6" fmla="*/ 185 w 238"/>
                <a:gd name="T7" fmla="*/ 221 h 221"/>
                <a:gd name="T8" fmla="*/ 238 w 238"/>
                <a:gd name="T9" fmla="*/ 103 h 221"/>
                <a:gd name="T10" fmla="*/ 76 w 238"/>
                <a:gd name="T11" fmla="*/ 0 h 221"/>
              </a:gdLst>
              <a:ahLst/>
              <a:cxnLst>
                <a:cxn ang="0">
                  <a:pos x="T0" y="T1"/>
                </a:cxn>
                <a:cxn ang="0">
                  <a:pos x="T2" y="T3"/>
                </a:cxn>
                <a:cxn ang="0">
                  <a:pos x="T4" y="T5"/>
                </a:cxn>
                <a:cxn ang="0">
                  <a:pos x="T6" y="T7"/>
                </a:cxn>
                <a:cxn ang="0">
                  <a:pos x="T8" y="T9"/>
                </a:cxn>
                <a:cxn ang="0">
                  <a:pos x="T10" y="T11"/>
                </a:cxn>
              </a:cxnLst>
              <a:rect l="0" t="0" r="r" b="b"/>
              <a:pathLst>
                <a:path w="238" h="221">
                  <a:moveTo>
                    <a:pt x="76" y="0"/>
                  </a:moveTo>
                  <a:lnTo>
                    <a:pt x="76" y="0"/>
                  </a:lnTo>
                  <a:cubicBezTo>
                    <a:pt x="43" y="52"/>
                    <a:pt x="17" y="109"/>
                    <a:pt x="0" y="169"/>
                  </a:cubicBezTo>
                  <a:lnTo>
                    <a:pt x="185" y="221"/>
                  </a:lnTo>
                  <a:cubicBezTo>
                    <a:pt x="197" y="179"/>
                    <a:pt x="215" y="139"/>
                    <a:pt x="238" y="103"/>
                  </a:cubicBezTo>
                  <a:lnTo>
                    <a:pt x="76"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8" name="Freeform 15">
              <a:extLst>
                <a:ext uri="{FF2B5EF4-FFF2-40B4-BE49-F238E27FC236}">
                  <a16:creationId xmlns:a16="http://schemas.microsoft.com/office/drawing/2014/main" id="{312211C5-0A01-8D3E-7956-D6E6B5C6928C}"/>
                </a:ext>
              </a:extLst>
            </p:cNvPr>
            <p:cNvSpPr>
              <a:spLocks/>
            </p:cNvSpPr>
            <p:nvPr/>
          </p:nvSpPr>
          <p:spPr bwMode="auto">
            <a:xfrm>
              <a:off x="5391111" y="3911612"/>
              <a:ext cx="374047" cy="376476"/>
            </a:xfrm>
            <a:custGeom>
              <a:avLst/>
              <a:gdLst>
                <a:gd name="T0" fmla="*/ 0 w 256"/>
                <a:gd name="T1" fmla="*/ 111 h 257"/>
                <a:gd name="T2" fmla="*/ 0 w 256"/>
                <a:gd name="T3" fmla="*/ 111 h 257"/>
                <a:gd name="T4" fmla="*/ 124 w 256"/>
                <a:gd name="T5" fmla="*/ 257 h 257"/>
                <a:gd name="T6" fmla="*/ 256 w 256"/>
                <a:gd name="T7" fmla="*/ 180 h 257"/>
                <a:gd name="T8" fmla="*/ 189 w 256"/>
                <a:gd name="T9" fmla="*/ 0 h 257"/>
                <a:gd name="T10" fmla="*/ 0 w 256"/>
                <a:gd name="T11" fmla="*/ 111 h 257"/>
              </a:gdLst>
              <a:ahLst/>
              <a:cxnLst>
                <a:cxn ang="0">
                  <a:pos x="T0" y="T1"/>
                </a:cxn>
                <a:cxn ang="0">
                  <a:pos x="T2" y="T3"/>
                </a:cxn>
                <a:cxn ang="0">
                  <a:pos x="T4" y="T5"/>
                </a:cxn>
                <a:cxn ang="0">
                  <a:pos x="T6" y="T7"/>
                </a:cxn>
                <a:cxn ang="0">
                  <a:pos x="T8" y="T9"/>
                </a:cxn>
                <a:cxn ang="0">
                  <a:pos x="T10" y="T11"/>
                </a:cxn>
              </a:cxnLst>
              <a:rect l="0" t="0" r="r" b="b"/>
              <a:pathLst>
                <a:path w="256" h="257">
                  <a:moveTo>
                    <a:pt x="0" y="111"/>
                  </a:moveTo>
                  <a:lnTo>
                    <a:pt x="0" y="111"/>
                  </a:lnTo>
                  <a:lnTo>
                    <a:pt x="124" y="257"/>
                  </a:lnTo>
                  <a:cubicBezTo>
                    <a:pt x="163" y="224"/>
                    <a:pt x="207" y="198"/>
                    <a:pt x="256" y="180"/>
                  </a:cubicBezTo>
                  <a:lnTo>
                    <a:pt x="189" y="0"/>
                  </a:lnTo>
                  <a:cubicBezTo>
                    <a:pt x="119" y="26"/>
                    <a:pt x="56" y="64"/>
                    <a:pt x="0" y="11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9" name="Freeform 17">
              <a:extLst>
                <a:ext uri="{FF2B5EF4-FFF2-40B4-BE49-F238E27FC236}">
                  <a16:creationId xmlns:a16="http://schemas.microsoft.com/office/drawing/2014/main" id="{62D1F048-7E9A-B9CD-AA82-85CC61ADE3DE}"/>
                </a:ext>
              </a:extLst>
            </p:cNvPr>
            <p:cNvSpPr>
              <a:spLocks/>
            </p:cNvSpPr>
            <p:nvPr/>
          </p:nvSpPr>
          <p:spPr bwMode="auto">
            <a:xfrm>
              <a:off x="5668002" y="3853319"/>
              <a:ext cx="323041" cy="320612"/>
            </a:xfrm>
            <a:custGeom>
              <a:avLst/>
              <a:gdLst>
                <a:gd name="T0" fmla="*/ 223 w 223"/>
                <a:gd name="T1" fmla="*/ 0 h 220"/>
                <a:gd name="T2" fmla="*/ 223 w 223"/>
                <a:gd name="T3" fmla="*/ 0 h 220"/>
                <a:gd name="T4" fmla="*/ 223 w 223"/>
                <a:gd name="T5" fmla="*/ 0 h 220"/>
                <a:gd name="T6" fmla="*/ 0 w 223"/>
                <a:gd name="T7" fmla="*/ 40 h 220"/>
                <a:gd name="T8" fmla="*/ 67 w 223"/>
                <a:gd name="T9" fmla="*/ 220 h 220"/>
                <a:gd name="T10" fmla="*/ 223 w 223"/>
                <a:gd name="T11" fmla="*/ 192 h 220"/>
                <a:gd name="T12" fmla="*/ 223 w 223"/>
                <a:gd name="T13" fmla="*/ 0 h 220"/>
              </a:gdLst>
              <a:ahLst/>
              <a:cxnLst>
                <a:cxn ang="0">
                  <a:pos x="T0" y="T1"/>
                </a:cxn>
                <a:cxn ang="0">
                  <a:pos x="T2" y="T3"/>
                </a:cxn>
                <a:cxn ang="0">
                  <a:pos x="T4" y="T5"/>
                </a:cxn>
                <a:cxn ang="0">
                  <a:pos x="T6" y="T7"/>
                </a:cxn>
                <a:cxn ang="0">
                  <a:pos x="T8" y="T9"/>
                </a:cxn>
                <a:cxn ang="0">
                  <a:pos x="T10" y="T11"/>
                </a:cxn>
                <a:cxn ang="0">
                  <a:pos x="T12" y="T13"/>
                </a:cxn>
              </a:cxnLst>
              <a:rect l="0" t="0" r="r" b="b"/>
              <a:pathLst>
                <a:path w="223" h="220">
                  <a:moveTo>
                    <a:pt x="223" y="0"/>
                  </a:moveTo>
                  <a:lnTo>
                    <a:pt x="223" y="0"/>
                  </a:lnTo>
                  <a:lnTo>
                    <a:pt x="223" y="0"/>
                  </a:lnTo>
                  <a:cubicBezTo>
                    <a:pt x="144" y="0"/>
                    <a:pt x="69" y="14"/>
                    <a:pt x="0" y="40"/>
                  </a:cubicBezTo>
                  <a:lnTo>
                    <a:pt x="67" y="220"/>
                  </a:lnTo>
                  <a:cubicBezTo>
                    <a:pt x="115" y="202"/>
                    <a:pt x="168" y="192"/>
                    <a:pt x="223" y="192"/>
                  </a:cubicBezTo>
                  <a:lnTo>
                    <a:pt x="223"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0" name="Freeform 19">
              <a:extLst>
                <a:ext uri="{FF2B5EF4-FFF2-40B4-BE49-F238E27FC236}">
                  <a16:creationId xmlns:a16="http://schemas.microsoft.com/office/drawing/2014/main" id="{D4BAC3EE-9D00-CF53-4FFD-94A2472BBD1A}"/>
                </a:ext>
              </a:extLst>
            </p:cNvPr>
            <p:cNvSpPr>
              <a:spLocks/>
            </p:cNvSpPr>
            <p:nvPr/>
          </p:nvSpPr>
          <p:spPr bwMode="auto">
            <a:xfrm>
              <a:off x="5490694" y="3350541"/>
              <a:ext cx="315754" cy="352188"/>
            </a:xfrm>
            <a:custGeom>
              <a:avLst/>
              <a:gdLst>
                <a:gd name="T0" fmla="*/ 217 w 217"/>
                <a:gd name="T1" fmla="*/ 203 h 242"/>
                <a:gd name="T2" fmla="*/ 217 w 217"/>
                <a:gd name="T3" fmla="*/ 203 h 242"/>
                <a:gd name="T4" fmla="*/ 184 w 217"/>
                <a:gd name="T5" fmla="*/ 0 h 242"/>
                <a:gd name="T6" fmla="*/ 0 w 217"/>
                <a:gd name="T7" fmla="*/ 49 h 242"/>
                <a:gd name="T8" fmla="*/ 71 w 217"/>
                <a:gd name="T9" fmla="*/ 242 h 242"/>
                <a:gd name="T10" fmla="*/ 217 w 217"/>
                <a:gd name="T11" fmla="*/ 203 h 242"/>
              </a:gdLst>
              <a:ahLst/>
              <a:cxnLst>
                <a:cxn ang="0">
                  <a:pos x="T0" y="T1"/>
                </a:cxn>
                <a:cxn ang="0">
                  <a:pos x="T2" y="T3"/>
                </a:cxn>
                <a:cxn ang="0">
                  <a:pos x="T4" y="T5"/>
                </a:cxn>
                <a:cxn ang="0">
                  <a:pos x="T6" y="T7"/>
                </a:cxn>
                <a:cxn ang="0">
                  <a:pos x="T8" y="T9"/>
                </a:cxn>
                <a:cxn ang="0">
                  <a:pos x="T10" y="T11"/>
                </a:cxn>
              </a:cxnLst>
              <a:rect l="0" t="0" r="r" b="b"/>
              <a:pathLst>
                <a:path w="217" h="242">
                  <a:moveTo>
                    <a:pt x="217" y="203"/>
                  </a:moveTo>
                  <a:lnTo>
                    <a:pt x="217" y="203"/>
                  </a:lnTo>
                  <a:lnTo>
                    <a:pt x="184" y="0"/>
                  </a:lnTo>
                  <a:cubicBezTo>
                    <a:pt x="120" y="11"/>
                    <a:pt x="59" y="27"/>
                    <a:pt x="0" y="49"/>
                  </a:cubicBezTo>
                  <a:lnTo>
                    <a:pt x="71" y="242"/>
                  </a:lnTo>
                  <a:cubicBezTo>
                    <a:pt x="118" y="224"/>
                    <a:pt x="167" y="211"/>
                    <a:pt x="217"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1" name="Freeform 21">
              <a:extLst>
                <a:ext uri="{FF2B5EF4-FFF2-40B4-BE49-F238E27FC236}">
                  <a16:creationId xmlns:a16="http://schemas.microsoft.com/office/drawing/2014/main" id="{E3FCBCCB-5352-24AB-9307-2CCA51A4812F}"/>
                </a:ext>
              </a:extLst>
            </p:cNvPr>
            <p:cNvSpPr>
              <a:spLocks/>
            </p:cNvSpPr>
            <p:nvPr/>
          </p:nvSpPr>
          <p:spPr bwMode="auto">
            <a:xfrm>
              <a:off x="5757870" y="3331110"/>
              <a:ext cx="233172" cy="315754"/>
            </a:xfrm>
            <a:custGeom>
              <a:avLst/>
              <a:gdLst>
                <a:gd name="T0" fmla="*/ 160 w 160"/>
                <a:gd name="T1" fmla="*/ 206 h 216"/>
                <a:gd name="T2" fmla="*/ 160 w 160"/>
                <a:gd name="T3" fmla="*/ 206 h 216"/>
                <a:gd name="T4" fmla="*/ 160 w 160"/>
                <a:gd name="T5" fmla="*/ 206 h 216"/>
                <a:gd name="T6" fmla="*/ 160 w 160"/>
                <a:gd name="T7" fmla="*/ 0 h 216"/>
                <a:gd name="T8" fmla="*/ 0 w 160"/>
                <a:gd name="T9" fmla="*/ 13 h 216"/>
                <a:gd name="T10" fmla="*/ 33 w 160"/>
                <a:gd name="T11" fmla="*/ 216 h 216"/>
                <a:gd name="T12" fmla="*/ 160 w 160"/>
                <a:gd name="T13" fmla="*/ 206 h 216"/>
              </a:gdLst>
              <a:ahLst/>
              <a:cxnLst>
                <a:cxn ang="0">
                  <a:pos x="T0" y="T1"/>
                </a:cxn>
                <a:cxn ang="0">
                  <a:pos x="T2" y="T3"/>
                </a:cxn>
                <a:cxn ang="0">
                  <a:pos x="T4" y="T5"/>
                </a:cxn>
                <a:cxn ang="0">
                  <a:pos x="T6" y="T7"/>
                </a:cxn>
                <a:cxn ang="0">
                  <a:pos x="T8" y="T9"/>
                </a:cxn>
                <a:cxn ang="0">
                  <a:pos x="T10" y="T11"/>
                </a:cxn>
                <a:cxn ang="0">
                  <a:pos x="T12" y="T13"/>
                </a:cxn>
              </a:cxnLst>
              <a:rect l="0" t="0" r="r" b="b"/>
              <a:pathLst>
                <a:path w="160" h="216">
                  <a:moveTo>
                    <a:pt x="160" y="206"/>
                  </a:moveTo>
                  <a:lnTo>
                    <a:pt x="160" y="206"/>
                  </a:lnTo>
                  <a:lnTo>
                    <a:pt x="160" y="206"/>
                  </a:lnTo>
                  <a:lnTo>
                    <a:pt x="160" y="0"/>
                  </a:lnTo>
                  <a:cubicBezTo>
                    <a:pt x="105" y="0"/>
                    <a:pt x="52" y="5"/>
                    <a:pt x="0" y="13"/>
                  </a:cubicBezTo>
                  <a:lnTo>
                    <a:pt x="33" y="216"/>
                  </a:lnTo>
                  <a:cubicBezTo>
                    <a:pt x="74" y="209"/>
                    <a:pt x="117" y="206"/>
                    <a:pt x="16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2" name="Freeform 23">
              <a:extLst>
                <a:ext uri="{FF2B5EF4-FFF2-40B4-BE49-F238E27FC236}">
                  <a16:creationId xmlns:a16="http://schemas.microsoft.com/office/drawing/2014/main" id="{2DCEB321-08B3-7D43-A352-99354BC1A309}"/>
                </a:ext>
              </a:extLst>
            </p:cNvPr>
            <p:cNvSpPr>
              <a:spLocks/>
            </p:cNvSpPr>
            <p:nvPr/>
          </p:nvSpPr>
          <p:spPr bwMode="auto">
            <a:xfrm>
              <a:off x="5242949" y="3420979"/>
              <a:ext cx="352188" cy="376476"/>
            </a:xfrm>
            <a:custGeom>
              <a:avLst/>
              <a:gdLst>
                <a:gd name="T0" fmla="*/ 240 w 240"/>
                <a:gd name="T1" fmla="*/ 193 h 257"/>
                <a:gd name="T2" fmla="*/ 240 w 240"/>
                <a:gd name="T3" fmla="*/ 193 h 257"/>
                <a:gd name="T4" fmla="*/ 169 w 240"/>
                <a:gd name="T5" fmla="*/ 0 h 257"/>
                <a:gd name="T6" fmla="*/ 0 w 240"/>
                <a:gd name="T7" fmla="*/ 81 h 257"/>
                <a:gd name="T8" fmla="*/ 106 w 240"/>
                <a:gd name="T9" fmla="*/ 257 h 257"/>
                <a:gd name="T10" fmla="*/ 240 w 240"/>
                <a:gd name="T11" fmla="*/ 193 h 257"/>
              </a:gdLst>
              <a:ahLst/>
              <a:cxnLst>
                <a:cxn ang="0">
                  <a:pos x="T0" y="T1"/>
                </a:cxn>
                <a:cxn ang="0">
                  <a:pos x="T2" y="T3"/>
                </a:cxn>
                <a:cxn ang="0">
                  <a:pos x="T4" y="T5"/>
                </a:cxn>
                <a:cxn ang="0">
                  <a:pos x="T6" y="T7"/>
                </a:cxn>
                <a:cxn ang="0">
                  <a:pos x="T8" y="T9"/>
                </a:cxn>
                <a:cxn ang="0">
                  <a:pos x="T10" y="T11"/>
                </a:cxn>
              </a:cxnLst>
              <a:rect l="0" t="0" r="r" b="b"/>
              <a:pathLst>
                <a:path w="240" h="257">
                  <a:moveTo>
                    <a:pt x="240" y="193"/>
                  </a:moveTo>
                  <a:lnTo>
                    <a:pt x="240" y="193"/>
                  </a:lnTo>
                  <a:lnTo>
                    <a:pt x="169" y="0"/>
                  </a:lnTo>
                  <a:cubicBezTo>
                    <a:pt x="110" y="22"/>
                    <a:pt x="54" y="49"/>
                    <a:pt x="0" y="81"/>
                  </a:cubicBezTo>
                  <a:lnTo>
                    <a:pt x="106" y="257"/>
                  </a:lnTo>
                  <a:cubicBezTo>
                    <a:pt x="149" y="232"/>
                    <a:pt x="193" y="210"/>
                    <a:pt x="240" y="19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3" name="Freeform 25">
              <a:extLst>
                <a:ext uri="{FF2B5EF4-FFF2-40B4-BE49-F238E27FC236}">
                  <a16:creationId xmlns:a16="http://schemas.microsoft.com/office/drawing/2014/main" id="{1A75004B-8A19-6EE5-6795-EA2424119201}"/>
                </a:ext>
              </a:extLst>
            </p:cNvPr>
            <p:cNvSpPr>
              <a:spLocks/>
            </p:cNvSpPr>
            <p:nvPr/>
          </p:nvSpPr>
          <p:spPr bwMode="auto">
            <a:xfrm>
              <a:off x="5055926" y="3539993"/>
              <a:ext cx="342472" cy="366761"/>
            </a:xfrm>
            <a:custGeom>
              <a:avLst/>
              <a:gdLst>
                <a:gd name="T0" fmla="*/ 235 w 235"/>
                <a:gd name="T1" fmla="*/ 176 h 250"/>
                <a:gd name="T2" fmla="*/ 235 w 235"/>
                <a:gd name="T3" fmla="*/ 176 h 250"/>
                <a:gd name="T4" fmla="*/ 129 w 235"/>
                <a:gd name="T5" fmla="*/ 0 h 250"/>
                <a:gd name="T6" fmla="*/ 0 w 235"/>
                <a:gd name="T7" fmla="*/ 93 h 250"/>
                <a:gd name="T8" fmla="*/ 133 w 235"/>
                <a:gd name="T9" fmla="*/ 250 h 250"/>
                <a:gd name="T10" fmla="*/ 235 w 235"/>
                <a:gd name="T11" fmla="*/ 176 h 250"/>
              </a:gdLst>
              <a:ahLst/>
              <a:cxnLst>
                <a:cxn ang="0">
                  <a:pos x="T0" y="T1"/>
                </a:cxn>
                <a:cxn ang="0">
                  <a:pos x="T2" y="T3"/>
                </a:cxn>
                <a:cxn ang="0">
                  <a:pos x="T4" y="T5"/>
                </a:cxn>
                <a:cxn ang="0">
                  <a:pos x="T6" y="T7"/>
                </a:cxn>
                <a:cxn ang="0">
                  <a:pos x="T8" y="T9"/>
                </a:cxn>
                <a:cxn ang="0">
                  <a:pos x="T10" y="T11"/>
                </a:cxn>
              </a:cxnLst>
              <a:rect l="0" t="0" r="r" b="b"/>
              <a:pathLst>
                <a:path w="235" h="250">
                  <a:moveTo>
                    <a:pt x="235" y="176"/>
                  </a:moveTo>
                  <a:lnTo>
                    <a:pt x="235" y="176"/>
                  </a:lnTo>
                  <a:lnTo>
                    <a:pt x="129" y="0"/>
                  </a:lnTo>
                  <a:cubicBezTo>
                    <a:pt x="84" y="28"/>
                    <a:pt x="40" y="59"/>
                    <a:pt x="0" y="93"/>
                  </a:cubicBezTo>
                  <a:lnTo>
                    <a:pt x="133" y="250"/>
                  </a:lnTo>
                  <a:cubicBezTo>
                    <a:pt x="165" y="223"/>
                    <a:pt x="199" y="198"/>
                    <a:pt x="235"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4" name="Freeform 27">
              <a:extLst>
                <a:ext uri="{FF2B5EF4-FFF2-40B4-BE49-F238E27FC236}">
                  <a16:creationId xmlns:a16="http://schemas.microsoft.com/office/drawing/2014/main" id="{75955B4C-5779-D2A9-01CE-F0F1DAE44EE5}"/>
                </a:ext>
              </a:extLst>
            </p:cNvPr>
            <p:cNvSpPr>
              <a:spLocks/>
            </p:cNvSpPr>
            <p:nvPr/>
          </p:nvSpPr>
          <p:spPr bwMode="auto">
            <a:xfrm>
              <a:off x="4720741" y="3122227"/>
              <a:ext cx="371619" cy="386192"/>
            </a:xfrm>
            <a:custGeom>
              <a:avLst/>
              <a:gdLst>
                <a:gd name="T0" fmla="*/ 255 w 255"/>
                <a:gd name="T1" fmla="*/ 173 h 264"/>
                <a:gd name="T2" fmla="*/ 255 w 255"/>
                <a:gd name="T3" fmla="*/ 173 h 264"/>
                <a:gd name="T4" fmla="*/ 144 w 255"/>
                <a:gd name="T5" fmla="*/ 0 h 264"/>
                <a:gd name="T6" fmla="*/ 0 w 255"/>
                <a:gd name="T7" fmla="*/ 107 h 264"/>
                <a:gd name="T8" fmla="*/ 132 w 255"/>
                <a:gd name="T9" fmla="*/ 264 h 264"/>
                <a:gd name="T10" fmla="*/ 255 w 255"/>
                <a:gd name="T11" fmla="*/ 173 h 264"/>
              </a:gdLst>
              <a:ahLst/>
              <a:cxnLst>
                <a:cxn ang="0">
                  <a:pos x="T0" y="T1"/>
                </a:cxn>
                <a:cxn ang="0">
                  <a:pos x="T2" y="T3"/>
                </a:cxn>
                <a:cxn ang="0">
                  <a:pos x="T4" y="T5"/>
                </a:cxn>
                <a:cxn ang="0">
                  <a:pos x="T6" y="T7"/>
                </a:cxn>
                <a:cxn ang="0">
                  <a:pos x="T8" y="T9"/>
                </a:cxn>
                <a:cxn ang="0">
                  <a:pos x="T10" y="T11"/>
                </a:cxn>
              </a:cxnLst>
              <a:rect l="0" t="0" r="r" b="b"/>
              <a:pathLst>
                <a:path w="255" h="264">
                  <a:moveTo>
                    <a:pt x="255" y="173"/>
                  </a:moveTo>
                  <a:lnTo>
                    <a:pt x="255" y="173"/>
                  </a:lnTo>
                  <a:lnTo>
                    <a:pt x="144" y="0"/>
                  </a:lnTo>
                  <a:cubicBezTo>
                    <a:pt x="93" y="33"/>
                    <a:pt x="45" y="68"/>
                    <a:pt x="0" y="107"/>
                  </a:cubicBezTo>
                  <a:lnTo>
                    <a:pt x="132" y="264"/>
                  </a:lnTo>
                  <a:cubicBezTo>
                    <a:pt x="171" y="231"/>
                    <a:pt x="212" y="201"/>
                    <a:pt x="255" y="1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5" name="Freeform 29">
              <a:extLst>
                <a:ext uri="{FF2B5EF4-FFF2-40B4-BE49-F238E27FC236}">
                  <a16:creationId xmlns:a16="http://schemas.microsoft.com/office/drawing/2014/main" id="{BA4C0881-6416-954F-7716-08CEDFCEC10C}"/>
                </a:ext>
              </a:extLst>
            </p:cNvPr>
            <p:cNvSpPr>
              <a:spLocks/>
            </p:cNvSpPr>
            <p:nvPr/>
          </p:nvSpPr>
          <p:spPr bwMode="auto">
            <a:xfrm>
              <a:off x="4929625" y="2986210"/>
              <a:ext cx="371619" cy="388620"/>
            </a:xfrm>
            <a:custGeom>
              <a:avLst/>
              <a:gdLst>
                <a:gd name="T0" fmla="*/ 254 w 254"/>
                <a:gd name="T1" fmla="*/ 187 h 265"/>
                <a:gd name="T2" fmla="*/ 254 w 254"/>
                <a:gd name="T3" fmla="*/ 187 h 265"/>
                <a:gd name="T4" fmla="*/ 169 w 254"/>
                <a:gd name="T5" fmla="*/ 0 h 265"/>
                <a:gd name="T6" fmla="*/ 0 w 254"/>
                <a:gd name="T7" fmla="*/ 92 h 265"/>
                <a:gd name="T8" fmla="*/ 111 w 254"/>
                <a:gd name="T9" fmla="*/ 265 h 265"/>
                <a:gd name="T10" fmla="*/ 254 w 254"/>
                <a:gd name="T11" fmla="*/ 187 h 265"/>
              </a:gdLst>
              <a:ahLst/>
              <a:cxnLst>
                <a:cxn ang="0">
                  <a:pos x="T0" y="T1"/>
                </a:cxn>
                <a:cxn ang="0">
                  <a:pos x="T2" y="T3"/>
                </a:cxn>
                <a:cxn ang="0">
                  <a:pos x="T4" y="T5"/>
                </a:cxn>
                <a:cxn ang="0">
                  <a:pos x="T6" y="T7"/>
                </a:cxn>
                <a:cxn ang="0">
                  <a:pos x="T8" y="T9"/>
                </a:cxn>
                <a:cxn ang="0">
                  <a:pos x="T10" y="T11"/>
                </a:cxn>
              </a:cxnLst>
              <a:rect l="0" t="0" r="r" b="b"/>
              <a:pathLst>
                <a:path w="254" h="265">
                  <a:moveTo>
                    <a:pt x="254" y="187"/>
                  </a:moveTo>
                  <a:lnTo>
                    <a:pt x="254" y="187"/>
                  </a:lnTo>
                  <a:lnTo>
                    <a:pt x="169" y="0"/>
                  </a:lnTo>
                  <a:cubicBezTo>
                    <a:pt x="110" y="27"/>
                    <a:pt x="54" y="58"/>
                    <a:pt x="0" y="92"/>
                  </a:cubicBezTo>
                  <a:lnTo>
                    <a:pt x="111" y="265"/>
                  </a:lnTo>
                  <a:cubicBezTo>
                    <a:pt x="156" y="236"/>
                    <a:pt x="204" y="210"/>
                    <a:pt x="254" y="18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6" name="Freeform 31">
              <a:extLst>
                <a:ext uri="{FF2B5EF4-FFF2-40B4-BE49-F238E27FC236}">
                  <a16:creationId xmlns:a16="http://schemas.microsoft.com/office/drawing/2014/main" id="{605009EF-43DF-D909-A939-92F2148B9F64}"/>
                </a:ext>
              </a:extLst>
            </p:cNvPr>
            <p:cNvSpPr>
              <a:spLocks/>
            </p:cNvSpPr>
            <p:nvPr/>
          </p:nvSpPr>
          <p:spPr bwMode="auto">
            <a:xfrm>
              <a:off x="5177370" y="2886626"/>
              <a:ext cx="354616" cy="374047"/>
            </a:xfrm>
            <a:custGeom>
              <a:avLst/>
              <a:gdLst>
                <a:gd name="T0" fmla="*/ 243 w 243"/>
                <a:gd name="T1" fmla="*/ 198 h 256"/>
                <a:gd name="T2" fmla="*/ 243 w 243"/>
                <a:gd name="T3" fmla="*/ 198 h 256"/>
                <a:gd name="T4" fmla="*/ 186 w 243"/>
                <a:gd name="T5" fmla="*/ 0 h 256"/>
                <a:gd name="T6" fmla="*/ 0 w 243"/>
                <a:gd name="T7" fmla="*/ 69 h 256"/>
                <a:gd name="T8" fmla="*/ 85 w 243"/>
                <a:gd name="T9" fmla="*/ 256 h 256"/>
                <a:gd name="T10" fmla="*/ 243 w 243"/>
                <a:gd name="T11" fmla="*/ 198 h 256"/>
              </a:gdLst>
              <a:ahLst/>
              <a:cxnLst>
                <a:cxn ang="0">
                  <a:pos x="T0" y="T1"/>
                </a:cxn>
                <a:cxn ang="0">
                  <a:pos x="T2" y="T3"/>
                </a:cxn>
                <a:cxn ang="0">
                  <a:pos x="T4" y="T5"/>
                </a:cxn>
                <a:cxn ang="0">
                  <a:pos x="T6" y="T7"/>
                </a:cxn>
                <a:cxn ang="0">
                  <a:pos x="T8" y="T9"/>
                </a:cxn>
                <a:cxn ang="0">
                  <a:pos x="T10" y="T11"/>
                </a:cxn>
              </a:cxnLst>
              <a:rect l="0" t="0" r="r" b="b"/>
              <a:pathLst>
                <a:path w="243" h="256">
                  <a:moveTo>
                    <a:pt x="243" y="198"/>
                  </a:moveTo>
                  <a:lnTo>
                    <a:pt x="243" y="198"/>
                  </a:lnTo>
                  <a:lnTo>
                    <a:pt x="186" y="0"/>
                  </a:lnTo>
                  <a:cubicBezTo>
                    <a:pt x="122" y="19"/>
                    <a:pt x="60" y="42"/>
                    <a:pt x="0" y="69"/>
                  </a:cubicBezTo>
                  <a:lnTo>
                    <a:pt x="85" y="256"/>
                  </a:lnTo>
                  <a:cubicBezTo>
                    <a:pt x="136" y="233"/>
                    <a:pt x="189" y="213"/>
                    <a:pt x="243" y="19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7" name="Freeform 33">
              <a:extLst>
                <a:ext uri="{FF2B5EF4-FFF2-40B4-BE49-F238E27FC236}">
                  <a16:creationId xmlns:a16="http://schemas.microsoft.com/office/drawing/2014/main" id="{852AEFCD-8D64-005E-3267-88CD5A8D26A3}"/>
                </a:ext>
              </a:extLst>
            </p:cNvPr>
            <p:cNvSpPr>
              <a:spLocks/>
            </p:cNvSpPr>
            <p:nvPr/>
          </p:nvSpPr>
          <p:spPr bwMode="auto">
            <a:xfrm>
              <a:off x="4383127" y="2738464"/>
              <a:ext cx="354616" cy="371619"/>
            </a:xfrm>
            <a:custGeom>
              <a:avLst/>
              <a:gdLst>
                <a:gd name="T0" fmla="*/ 243 w 243"/>
                <a:gd name="T1" fmla="*/ 168 h 253"/>
                <a:gd name="T2" fmla="*/ 243 w 243"/>
                <a:gd name="T3" fmla="*/ 168 h 253"/>
                <a:gd name="T4" fmla="*/ 125 w 243"/>
                <a:gd name="T5" fmla="*/ 0 h 253"/>
                <a:gd name="T6" fmla="*/ 0 w 243"/>
                <a:gd name="T7" fmla="*/ 96 h 253"/>
                <a:gd name="T8" fmla="*/ 133 w 243"/>
                <a:gd name="T9" fmla="*/ 253 h 253"/>
                <a:gd name="T10" fmla="*/ 243 w 243"/>
                <a:gd name="T11" fmla="*/ 168 h 253"/>
              </a:gdLst>
              <a:ahLst/>
              <a:cxnLst>
                <a:cxn ang="0">
                  <a:pos x="T0" y="T1"/>
                </a:cxn>
                <a:cxn ang="0">
                  <a:pos x="T2" y="T3"/>
                </a:cxn>
                <a:cxn ang="0">
                  <a:pos x="T4" y="T5"/>
                </a:cxn>
                <a:cxn ang="0">
                  <a:pos x="T6" y="T7"/>
                </a:cxn>
                <a:cxn ang="0">
                  <a:pos x="T8" y="T9"/>
                </a:cxn>
                <a:cxn ang="0">
                  <a:pos x="T10" y="T11"/>
                </a:cxn>
              </a:cxnLst>
              <a:rect l="0" t="0" r="r" b="b"/>
              <a:pathLst>
                <a:path w="243" h="253">
                  <a:moveTo>
                    <a:pt x="243" y="168"/>
                  </a:moveTo>
                  <a:lnTo>
                    <a:pt x="243" y="168"/>
                  </a:lnTo>
                  <a:lnTo>
                    <a:pt x="125" y="0"/>
                  </a:lnTo>
                  <a:cubicBezTo>
                    <a:pt x="82" y="30"/>
                    <a:pt x="40" y="62"/>
                    <a:pt x="0" y="96"/>
                  </a:cubicBezTo>
                  <a:lnTo>
                    <a:pt x="133" y="253"/>
                  </a:lnTo>
                  <a:cubicBezTo>
                    <a:pt x="168" y="223"/>
                    <a:pt x="205" y="195"/>
                    <a:pt x="243" y="16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8" name="Freeform 35">
              <a:extLst>
                <a:ext uri="{FF2B5EF4-FFF2-40B4-BE49-F238E27FC236}">
                  <a16:creationId xmlns:a16="http://schemas.microsoft.com/office/drawing/2014/main" id="{506658EC-1805-73D5-5BD0-44C2E3A8A49C}"/>
                </a:ext>
              </a:extLst>
            </p:cNvPr>
            <p:cNvSpPr>
              <a:spLocks/>
            </p:cNvSpPr>
            <p:nvPr/>
          </p:nvSpPr>
          <p:spPr bwMode="auto">
            <a:xfrm>
              <a:off x="5007349" y="2400851"/>
              <a:ext cx="332757" cy="366761"/>
            </a:xfrm>
            <a:custGeom>
              <a:avLst/>
              <a:gdLst>
                <a:gd name="T0" fmla="*/ 228 w 228"/>
                <a:gd name="T1" fmla="*/ 196 h 251"/>
                <a:gd name="T2" fmla="*/ 228 w 228"/>
                <a:gd name="T3" fmla="*/ 196 h 251"/>
                <a:gd name="T4" fmla="*/ 167 w 228"/>
                <a:gd name="T5" fmla="*/ 0 h 251"/>
                <a:gd name="T6" fmla="*/ 0 w 228"/>
                <a:gd name="T7" fmla="*/ 62 h 251"/>
                <a:gd name="T8" fmla="*/ 81 w 228"/>
                <a:gd name="T9" fmla="*/ 251 h 251"/>
                <a:gd name="T10" fmla="*/ 228 w 228"/>
                <a:gd name="T11" fmla="*/ 196 h 251"/>
              </a:gdLst>
              <a:ahLst/>
              <a:cxnLst>
                <a:cxn ang="0">
                  <a:pos x="T0" y="T1"/>
                </a:cxn>
                <a:cxn ang="0">
                  <a:pos x="T2" y="T3"/>
                </a:cxn>
                <a:cxn ang="0">
                  <a:pos x="T4" y="T5"/>
                </a:cxn>
                <a:cxn ang="0">
                  <a:pos x="T6" y="T7"/>
                </a:cxn>
                <a:cxn ang="0">
                  <a:pos x="T8" y="T9"/>
                </a:cxn>
                <a:cxn ang="0">
                  <a:pos x="T10" y="T11"/>
                </a:cxn>
              </a:cxnLst>
              <a:rect l="0" t="0" r="r" b="b"/>
              <a:pathLst>
                <a:path w="228" h="251">
                  <a:moveTo>
                    <a:pt x="228" y="196"/>
                  </a:moveTo>
                  <a:lnTo>
                    <a:pt x="228" y="196"/>
                  </a:lnTo>
                  <a:lnTo>
                    <a:pt x="167" y="0"/>
                  </a:lnTo>
                  <a:cubicBezTo>
                    <a:pt x="110" y="18"/>
                    <a:pt x="54" y="39"/>
                    <a:pt x="0" y="62"/>
                  </a:cubicBezTo>
                  <a:lnTo>
                    <a:pt x="81" y="251"/>
                  </a:lnTo>
                  <a:cubicBezTo>
                    <a:pt x="129" y="230"/>
                    <a:pt x="178" y="212"/>
                    <a:pt x="228" y="1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9" name="Freeform 37">
              <a:extLst>
                <a:ext uri="{FF2B5EF4-FFF2-40B4-BE49-F238E27FC236}">
                  <a16:creationId xmlns:a16="http://schemas.microsoft.com/office/drawing/2014/main" id="{5EF063AE-739F-722E-C793-7EAF69E4D29D}"/>
                </a:ext>
              </a:extLst>
            </p:cNvPr>
            <p:cNvSpPr>
              <a:spLocks/>
            </p:cNvSpPr>
            <p:nvPr/>
          </p:nvSpPr>
          <p:spPr bwMode="auto">
            <a:xfrm>
              <a:off x="5250236" y="2335271"/>
              <a:ext cx="310896" cy="352188"/>
            </a:xfrm>
            <a:custGeom>
              <a:avLst/>
              <a:gdLst>
                <a:gd name="T0" fmla="*/ 212 w 212"/>
                <a:gd name="T1" fmla="*/ 202 h 240"/>
                <a:gd name="T2" fmla="*/ 212 w 212"/>
                <a:gd name="T3" fmla="*/ 202 h 240"/>
                <a:gd name="T4" fmla="*/ 171 w 212"/>
                <a:gd name="T5" fmla="*/ 0 h 240"/>
                <a:gd name="T6" fmla="*/ 0 w 212"/>
                <a:gd name="T7" fmla="*/ 44 h 240"/>
                <a:gd name="T8" fmla="*/ 61 w 212"/>
                <a:gd name="T9" fmla="*/ 240 h 240"/>
                <a:gd name="T10" fmla="*/ 212 w 212"/>
                <a:gd name="T11" fmla="*/ 202 h 240"/>
              </a:gdLst>
              <a:ahLst/>
              <a:cxnLst>
                <a:cxn ang="0">
                  <a:pos x="T0" y="T1"/>
                </a:cxn>
                <a:cxn ang="0">
                  <a:pos x="T2" y="T3"/>
                </a:cxn>
                <a:cxn ang="0">
                  <a:pos x="T4" y="T5"/>
                </a:cxn>
                <a:cxn ang="0">
                  <a:pos x="T6" y="T7"/>
                </a:cxn>
                <a:cxn ang="0">
                  <a:pos x="T8" y="T9"/>
                </a:cxn>
                <a:cxn ang="0">
                  <a:pos x="T10" y="T11"/>
                </a:cxn>
              </a:cxnLst>
              <a:rect l="0" t="0" r="r" b="b"/>
              <a:pathLst>
                <a:path w="212" h="240">
                  <a:moveTo>
                    <a:pt x="212" y="202"/>
                  </a:moveTo>
                  <a:lnTo>
                    <a:pt x="212" y="202"/>
                  </a:lnTo>
                  <a:lnTo>
                    <a:pt x="171" y="0"/>
                  </a:lnTo>
                  <a:cubicBezTo>
                    <a:pt x="113" y="12"/>
                    <a:pt x="56" y="27"/>
                    <a:pt x="0" y="44"/>
                  </a:cubicBezTo>
                  <a:lnTo>
                    <a:pt x="61" y="240"/>
                  </a:lnTo>
                  <a:cubicBezTo>
                    <a:pt x="111" y="225"/>
                    <a:pt x="161" y="212"/>
                    <a:pt x="212" y="2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0" name="Freeform 39">
              <a:extLst>
                <a:ext uri="{FF2B5EF4-FFF2-40B4-BE49-F238E27FC236}">
                  <a16:creationId xmlns:a16="http://schemas.microsoft.com/office/drawing/2014/main" id="{ECA224CF-165F-936C-B41E-C8EAA1BC9F01}"/>
                </a:ext>
              </a:extLst>
            </p:cNvPr>
            <p:cNvSpPr>
              <a:spLocks/>
            </p:cNvSpPr>
            <p:nvPr/>
          </p:nvSpPr>
          <p:spPr bwMode="auto">
            <a:xfrm>
              <a:off x="4565293" y="2604877"/>
              <a:ext cx="357045" cy="381334"/>
            </a:xfrm>
            <a:custGeom>
              <a:avLst/>
              <a:gdLst>
                <a:gd name="T0" fmla="*/ 245 w 245"/>
                <a:gd name="T1" fmla="*/ 180 h 260"/>
                <a:gd name="T2" fmla="*/ 245 w 245"/>
                <a:gd name="T3" fmla="*/ 180 h 260"/>
                <a:gd name="T4" fmla="*/ 145 w 245"/>
                <a:gd name="T5" fmla="*/ 0 h 260"/>
                <a:gd name="T6" fmla="*/ 0 w 245"/>
                <a:gd name="T7" fmla="*/ 92 h 260"/>
                <a:gd name="T8" fmla="*/ 118 w 245"/>
                <a:gd name="T9" fmla="*/ 260 h 260"/>
                <a:gd name="T10" fmla="*/ 245 w 245"/>
                <a:gd name="T11" fmla="*/ 180 h 260"/>
              </a:gdLst>
              <a:ahLst/>
              <a:cxnLst>
                <a:cxn ang="0">
                  <a:pos x="T0" y="T1"/>
                </a:cxn>
                <a:cxn ang="0">
                  <a:pos x="T2" y="T3"/>
                </a:cxn>
                <a:cxn ang="0">
                  <a:pos x="T4" y="T5"/>
                </a:cxn>
                <a:cxn ang="0">
                  <a:pos x="T6" y="T7"/>
                </a:cxn>
                <a:cxn ang="0">
                  <a:pos x="T8" y="T9"/>
                </a:cxn>
                <a:cxn ang="0">
                  <a:pos x="T10" y="T11"/>
                </a:cxn>
              </a:cxnLst>
              <a:rect l="0" t="0" r="r" b="b"/>
              <a:pathLst>
                <a:path w="245" h="260">
                  <a:moveTo>
                    <a:pt x="245" y="180"/>
                  </a:moveTo>
                  <a:lnTo>
                    <a:pt x="245" y="180"/>
                  </a:lnTo>
                  <a:lnTo>
                    <a:pt x="145" y="0"/>
                  </a:lnTo>
                  <a:cubicBezTo>
                    <a:pt x="95" y="29"/>
                    <a:pt x="46" y="59"/>
                    <a:pt x="0" y="92"/>
                  </a:cubicBezTo>
                  <a:lnTo>
                    <a:pt x="118" y="260"/>
                  </a:lnTo>
                  <a:cubicBezTo>
                    <a:pt x="159" y="231"/>
                    <a:pt x="201" y="205"/>
                    <a:pt x="245"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1" name="Freeform 41">
              <a:extLst>
                <a:ext uri="{FF2B5EF4-FFF2-40B4-BE49-F238E27FC236}">
                  <a16:creationId xmlns:a16="http://schemas.microsoft.com/office/drawing/2014/main" id="{8634A0E5-29C0-39D9-7A86-D6A2A84641E1}"/>
                </a:ext>
              </a:extLst>
            </p:cNvPr>
            <p:cNvSpPr>
              <a:spLocks/>
            </p:cNvSpPr>
            <p:nvPr/>
          </p:nvSpPr>
          <p:spPr bwMode="auto">
            <a:xfrm>
              <a:off x="4776605" y="2490719"/>
              <a:ext cx="349758" cy="376476"/>
            </a:xfrm>
            <a:custGeom>
              <a:avLst/>
              <a:gdLst>
                <a:gd name="T0" fmla="*/ 239 w 239"/>
                <a:gd name="T1" fmla="*/ 189 h 258"/>
                <a:gd name="T2" fmla="*/ 239 w 239"/>
                <a:gd name="T3" fmla="*/ 189 h 258"/>
                <a:gd name="T4" fmla="*/ 158 w 239"/>
                <a:gd name="T5" fmla="*/ 0 h 258"/>
                <a:gd name="T6" fmla="*/ 0 w 239"/>
                <a:gd name="T7" fmla="*/ 79 h 258"/>
                <a:gd name="T8" fmla="*/ 100 w 239"/>
                <a:gd name="T9" fmla="*/ 258 h 258"/>
                <a:gd name="T10" fmla="*/ 239 w 239"/>
                <a:gd name="T11" fmla="*/ 189 h 258"/>
              </a:gdLst>
              <a:ahLst/>
              <a:cxnLst>
                <a:cxn ang="0">
                  <a:pos x="T0" y="T1"/>
                </a:cxn>
                <a:cxn ang="0">
                  <a:pos x="T2" y="T3"/>
                </a:cxn>
                <a:cxn ang="0">
                  <a:pos x="T4" y="T5"/>
                </a:cxn>
                <a:cxn ang="0">
                  <a:pos x="T6" y="T7"/>
                </a:cxn>
                <a:cxn ang="0">
                  <a:pos x="T8" y="T9"/>
                </a:cxn>
                <a:cxn ang="0">
                  <a:pos x="T10" y="T11"/>
                </a:cxn>
              </a:cxnLst>
              <a:rect l="0" t="0" r="r" b="b"/>
              <a:pathLst>
                <a:path w="239" h="258">
                  <a:moveTo>
                    <a:pt x="239" y="189"/>
                  </a:moveTo>
                  <a:lnTo>
                    <a:pt x="239" y="189"/>
                  </a:lnTo>
                  <a:lnTo>
                    <a:pt x="158" y="0"/>
                  </a:lnTo>
                  <a:cubicBezTo>
                    <a:pt x="104" y="24"/>
                    <a:pt x="51" y="50"/>
                    <a:pt x="0" y="79"/>
                  </a:cubicBezTo>
                  <a:lnTo>
                    <a:pt x="100" y="258"/>
                  </a:lnTo>
                  <a:cubicBezTo>
                    <a:pt x="145" y="233"/>
                    <a:pt x="192" y="210"/>
                    <a:pt x="239" y="18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2" name="Freeform 43">
              <a:extLst>
                <a:ext uri="{FF2B5EF4-FFF2-40B4-BE49-F238E27FC236}">
                  <a16:creationId xmlns:a16="http://schemas.microsoft.com/office/drawing/2014/main" id="{D99FDAD9-7483-884C-35A6-5ED529E1F358}"/>
                </a:ext>
              </a:extLst>
            </p:cNvPr>
            <p:cNvSpPr>
              <a:spLocks/>
            </p:cNvSpPr>
            <p:nvPr/>
          </p:nvSpPr>
          <p:spPr bwMode="auto">
            <a:xfrm>
              <a:off x="5726295" y="2808902"/>
              <a:ext cx="264748" cy="315754"/>
            </a:xfrm>
            <a:custGeom>
              <a:avLst/>
              <a:gdLst>
                <a:gd name="T0" fmla="*/ 182 w 182"/>
                <a:gd name="T1" fmla="*/ 206 h 216"/>
                <a:gd name="T2" fmla="*/ 182 w 182"/>
                <a:gd name="T3" fmla="*/ 206 h 216"/>
                <a:gd name="T4" fmla="*/ 182 w 182"/>
                <a:gd name="T5" fmla="*/ 206 h 216"/>
                <a:gd name="T6" fmla="*/ 182 w 182"/>
                <a:gd name="T7" fmla="*/ 0 h 216"/>
                <a:gd name="T8" fmla="*/ 0 w 182"/>
                <a:gd name="T9" fmla="*/ 13 h 216"/>
                <a:gd name="T10" fmla="*/ 28 w 182"/>
                <a:gd name="T11" fmla="*/ 216 h 216"/>
                <a:gd name="T12" fmla="*/ 182 w 182"/>
                <a:gd name="T13" fmla="*/ 206 h 216"/>
              </a:gdLst>
              <a:ahLst/>
              <a:cxnLst>
                <a:cxn ang="0">
                  <a:pos x="T0" y="T1"/>
                </a:cxn>
                <a:cxn ang="0">
                  <a:pos x="T2" y="T3"/>
                </a:cxn>
                <a:cxn ang="0">
                  <a:pos x="T4" y="T5"/>
                </a:cxn>
                <a:cxn ang="0">
                  <a:pos x="T6" y="T7"/>
                </a:cxn>
                <a:cxn ang="0">
                  <a:pos x="T8" y="T9"/>
                </a:cxn>
                <a:cxn ang="0">
                  <a:pos x="T10" y="T11"/>
                </a:cxn>
                <a:cxn ang="0">
                  <a:pos x="T12" y="T13"/>
                </a:cxn>
              </a:cxnLst>
              <a:rect l="0" t="0" r="r" b="b"/>
              <a:pathLst>
                <a:path w="182" h="216">
                  <a:moveTo>
                    <a:pt x="182" y="206"/>
                  </a:moveTo>
                  <a:lnTo>
                    <a:pt x="182" y="206"/>
                  </a:lnTo>
                  <a:lnTo>
                    <a:pt x="182" y="206"/>
                  </a:lnTo>
                  <a:lnTo>
                    <a:pt x="182" y="0"/>
                  </a:lnTo>
                  <a:cubicBezTo>
                    <a:pt x="120" y="0"/>
                    <a:pt x="60" y="5"/>
                    <a:pt x="0" y="13"/>
                  </a:cubicBezTo>
                  <a:lnTo>
                    <a:pt x="28" y="216"/>
                  </a:lnTo>
                  <a:cubicBezTo>
                    <a:pt x="78" y="210"/>
                    <a:pt x="130" y="206"/>
                    <a:pt x="182"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3" name="Freeform 45">
              <a:extLst>
                <a:ext uri="{FF2B5EF4-FFF2-40B4-BE49-F238E27FC236}">
                  <a16:creationId xmlns:a16="http://schemas.microsoft.com/office/drawing/2014/main" id="{140A4BD5-CE98-9E1A-ABD8-79EC8AB231B1}"/>
                </a:ext>
              </a:extLst>
            </p:cNvPr>
            <p:cNvSpPr>
              <a:spLocks/>
            </p:cNvSpPr>
            <p:nvPr/>
          </p:nvSpPr>
          <p:spPr bwMode="auto">
            <a:xfrm>
              <a:off x="5449404" y="2828333"/>
              <a:ext cx="318183" cy="347330"/>
            </a:xfrm>
            <a:custGeom>
              <a:avLst/>
              <a:gdLst>
                <a:gd name="T0" fmla="*/ 219 w 219"/>
                <a:gd name="T1" fmla="*/ 203 h 238"/>
                <a:gd name="T2" fmla="*/ 219 w 219"/>
                <a:gd name="T3" fmla="*/ 203 h 238"/>
                <a:gd name="T4" fmla="*/ 191 w 219"/>
                <a:gd name="T5" fmla="*/ 0 h 238"/>
                <a:gd name="T6" fmla="*/ 0 w 219"/>
                <a:gd name="T7" fmla="*/ 40 h 238"/>
                <a:gd name="T8" fmla="*/ 57 w 219"/>
                <a:gd name="T9" fmla="*/ 238 h 238"/>
                <a:gd name="T10" fmla="*/ 219 w 219"/>
                <a:gd name="T11" fmla="*/ 203 h 238"/>
              </a:gdLst>
              <a:ahLst/>
              <a:cxnLst>
                <a:cxn ang="0">
                  <a:pos x="T0" y="T1"/>
                </a:cxn>
                <a:cxn ang="0">
                  <a:pos x="T2" y="T3"/>
                </a:cxn>
                <a:cxn ang="0">
                  <a:pos x="T4" y="T5"/>
                </a:cxn>
                <a:cxn ang="0">
                  <a:pos x="T6" y="T7"/>
                </a:cxn>
                <a:cxn ang="0">
                  <a:pos x="T8" y="T9"/>
                </a:cxn>
                <a:cxn ang="0">
                  <a:pos x="T10" y="T11"/>
                </a:cxn>
              </a:cxnLst>
              <a:rect l="0" t="0" r="r" b="b"/>
              <a:pathLst>
                <a:path w="219" h="238">
                  <a:moveTo>
                    <a:pt x="219" y="203"/>
                  </a:moveTo>
                  <a:lnTo>
                    <a:pt x="219" y="203"/>
                  </a:lnTo>
                  <a:lnTo>
                    <a:pt x="191" y="0"/>
                  </a:lnTo>
                  <a:cubicBezTo>
                    <a:pt x="126" y="9"/>
                    <a:pt x="62" y="22"/>
                    <a:pt x="0" y="40"/>
                  </a:cubicBezTo>
                  <a:lnTo>
                    <a:pt x="57" y="238"/>
                  </a:lnTo>
                  <a:cubicBezTo>
                    <a:pt x="109" y="223"/>
                    <a:pt x="164" y="211"/>
                    <a:pt x="219"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4" name="Freeform 47">
              <a:extLst>
                <a:ext uri="{FF2B5EF4-FFF2-40B4-BE49-F238E27FC236}">
                  <a16:creationId xmlns:a16="http://schemas.microsoft.com/office/drawing/2014/main" id="{D82791D2-F212-6BE4-7812-1B27282BD192}"/>
                </a:ext>
              </a:extLst>
            </p:cNvPr>
            <p:cNvSpPr>
              <a:spLocks/>
            </p:cNvSpPr>
            <p:nvPr/>
          </p:nvSpPr>
          <p:spPr bwMode="auto">
            <a:xfrm>
              <a:off x="5500409" y="2298839"/>
              <a:ext cx="276892" cy="332757"/>
            </a:xfrm>
            <a:custGeom>
              <a:avLst/>
              <a:gdLst>
                <a:gd name="T0" fmla="*/ 189 w 189"/>
                <a:gd name="T1" fmla="*/ 205 h 227"/>
                <a:gd name="T2" fmla="*/ 189 w 189"/>
                <a:gd name="T3" fmla="*/ 205 h 227"/>
                <a:gd name="T4" fmla="*/ 169 w 189"/>
                <a:gd name="T5" fmla="*/ 0 h 227"/>
                <a:gd name="T6" fmla="*/ 0 w 189"/>
                <a:gd name="T7" fmla="*/ 25 h 227"/>
                <a:gd name="T8" fmla="*/ 41 w 189"/>
                <a:gd name="T9" fmla="*/ 227 h 227"/>
                <a:gd name="T10" fmla="*/ 189 w 189"/>
                <a:gd name="T11" fmla="*/ 205 h 227"/>
              </a:gdLst>
              <a:ahLst/>
              <a:cxnLst>
                <a:cxn ang="0">
                  <a:pos x="T0" y="T1"/>
                </a:cxn>
                <a:cxn ang="0">
                  <a:pos x="T2" y="T3"/>
                </a:cxn>
                <a:cxn ang="0">
                  <a:pos x="T4" y="T5"/>
                </a:cxn>
                <a:cxn ang="0">
                  <a:pos x="T6" y="T7"/>
                </a:cxn>
                <a:cxn ang="0">
                  <a:pos x="T8" y="T9"/>
                </a:cxn>
                <a:cxn ang="0">
                  <a:pos x="T10" y="T11"/>
                </a:cxn>
              </a:cxnLst>
              <a:rect l="0" t="0" r="r" b="b"/>
              <a:pathLst>
                <a:path w="189" h="227">
                  <a:moveTo>
                    <a:pt x="189" y="205"/>
                  </a:moveTo>
                  <a:lnTo>
                    <a:pt x="189" y="205"/>
                  </a:lnTo>
                  <a:lnTo>
                    <a:pt x="169" y="0"/>
                  </a:lnTo>
                  <a:cubicBezTo>
                    <a:pt x="112" y="6"/>
                    <a:pt x="56" y="14"/>
                    <a:pt x="0" y="25"/>
                  </a:cubicBezTo>
                  <a:lnTo>
                    <a:pt x="41" y="227"/>
                  </a:lnTo>
                  <a:cubicBezTo>
                    <a:pt x="89" y="217"/>
                    <a:pt x="139" y="210"/>
                    <a:pt x="189"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5" name="Freeform 49">
              <a:extLst>
                <a:ext uri="{FF2B5EF4-FFF2-40B4-BE49-F238E27FC236}">
                  <a16:creationId xmlns:a16="http://schemas.microsoft.com/office/drawing/2014/main" id="{312C6341-01E1-FD1F-94C5-F2014F3A6CB8}"/>
                </a:ext>
              </a:extLst>
            </p:cNvPr>
            <p:cNvSpPr>
              <a:spLocks/>
            </p:cNvSpPr>
            <p:nvPr/>
          </p:nvSpPr>
          <p:spPr bwMode="auto">
            <a:xfrm>
              <a:off x="5748155" y="2286694"/>
              <a:ext cx="242887" cy="313326"/>
            </a:xfrm>
            <a:custGeom>
              <a:avLst/>
              <a:gdLst>
                <a:gd name="T0" fmla="*/ 168 w 168"/>
                <a:gd name="T1" fmla="*/ 206 h 213"/>
                <a:gd name="T2" fmla="*/ 168 w 168"/>
                <a:gd name="T3" fmla="*/ 206 h 213"/>
                <a:gd name="T4" fmla="*/ 168 w 168"/>
                <a:gd name="T5" fmla="*/ 206 h 213"/>
                <a:gd name="T6" fmla="*/ 168 w 168"/>
                <a:gd name="T7" fmla="*/ 0 h 213"/>
                <a:gd name="T8" fmla="*/ 0 w 168"/>
                <a:gd name="T9" fmla="*/ 8 h 213"/>
                <a:gd name="T10" fmla="*/ 20 w 168"/>
                <a:gd name="T11" fmla="*/ 213 h 213"/>
                <a:gd name="T12" fmla="*/ 168 w 168"/>
                <a:gd name="T13" fmla="*/ 206 h 213"/>
              </a:gdLst>
              <a:ahLst/>
              <a:cxnLst>
                <a:cxn ang="0">
                  <a:pos x="T0" y="T1"/>
                </a:cxn>
                <a:cxn ang="0">
                  <a:pos x="T2" y="T3"/>
                </a:cxn>
                <a:cxn ang="0">
                  <a:pos x="T4" y="T5"/>
                </a:cxn>
                <a:cxn ang="0">
                  <a:pos x="T6" y="T7"/>
                </a:cxn>
                <a:cxn ang="0">
                  <a:pos x="T8" y="T9"/>
                </a:cxn>
                <a:cxn ang="0">
                  <a:pos x="T10" y="T11"/>
                </a:cxn>
                <a:cxn ang="0">
                  <a:pos x="T12" y="T13"/>
                </a:cxn>
              </a:cxnLst>
              <a:rect l="0" t="0" r="r" b="b"/>
              <a:pathLst>
                <a:path w="168" h="213">
                  <a:moveTo>
                    <a:pt x="168" y="206"/>
                  </a:moveTo>
                  <a:lnTo>
                    <a:pt x="168" y="206"/>
                  </a:lnTo>
                  <a:lnTo>
                    <a:pt x="168" y="206"/>
                  </a:lnTo>
                  <a:lnTo>
                    <a:pt x="168" y="0"/>
                  </a:lnTo>
                  <a:cubicBezTo>
                    <a:pt x="111" y="0"/>
                    <a:pt x="55" y="3"/>
                    <a:pt x="0" y="8"/>
                  </a:cubicBezTo>
                  <a:lnTo>
                    <a:pt x="20" y="213"/>
                  </a:lnTo>
                  <a:cubicBezTo>
                    <a:pt x="69" y="208"/>
                    <a:pt x="118" y="206"/>
                    <a:pt x="168"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6" name="Freeform 51">
              <a:extLst>
                <a:ext uri="{FF2B5EF4-FFF2-40B4-BE49-F238E27FC236}">
                  <a16:creationId xmlns:a16="http://schemas.microsoft.com/office/drawing/2014/main" id="{7E738159-9076-A2C7-7925-D86519EEFCD5}"/>
                </a:ext>
              </a:extLst>
            </p:cNvPr>
            <p:cNvSpPr>
              <a:spLocks/>
            </p:cNvSpPr>
            <p:nvPr/>
          </p:nvSpPr>
          <p:spPr bwMode="auto">
            <a:xfrm>
              <a:off x="5765157" y="1764486"/>
              <a:ext cx="225886" cy="308468"/>
            </a:xfrm>
            <a:custGeom>
              <a:avLst/>
              <a:gdLst>
                <a:gd name="T0" fmla="*/ 155 w 155"/>
                <a:gd name="T1" fmla="*/ 206 h 211"/>
                <a:gd name="T2" fmla="*/ 155 w 155"/>
                <a:gd name="T3" fmla="*/ 206 h 211"/>
                <a:gd name="T4" fmla="*/ 155 w 155"/>
                <a:gd name="T5" fmla="*/ 206 h 211"/>
                <a:gd name="T6" fmla="*/ 155 w 155"/>
                <a:gd name="T7" fmla="*/ 0 h 211"/>
                <a:gd name="T8" fmla="*/ 0 w 155"/>
                <a:gd name="T9" fmla="*/ 6 h 211"/>
                <a:gd name="T10" fmla="*/ 15 w 155"/>
                <a:gd name="T11" fmla="*/ 211 h 211"/>
                <a:gd name="T12" fmla="*/ 155 w 155"/>
                <a:gd name="T13" fmla="*/ 206 h 211"/>
              </a:gdLst>
              <a:ahLst/>
              <a:cxnLst>
                <a:cxn ang="0">
                  <a:pos x="T0" y="T1"/>
                </a:cxn>
                <a:cxn ang="0">
                  <a:pos x="T2" y="T3"/>
                </a:cxn>
                <a:cxn ang="0">
                  <a:pos x="T4" y="T5"/>
                </a:cxn>
                <a:cxn ang="0">
                  <a:pos x="T6" y="T7"/>
                </a:cxn>
                <a:cxn ang="0">
                  <a:pos x="T8" y="T9"/>
                </a:cxn>
                <a:cxn ang="0">
                  <a:pos x="T10" y="T11"/>
                </a:cxn>
                <a:cxn ang="0">
                  <a:pos x="T12" y="T13"/>
                </a:cxn>
              </a:cxnLst>
              <a:rect l="0" t="0" r="r" b="b"/>
              <a:pathLst>
                <a:path w="155" h="211">
                  <a:moveTo>
                    <a:pt x="155" y="206"/>
                  </a:moveTo>
                  <a:lnTo>
                    <a:pt x="155" y="206"/>
                  </a:lnTo>
                  <a:lnTo>
                    <a:pt x="155" y="206"/>
                  </a:lnTo>
                  <a:lnTo>
                    <a:pt x="155" y="0"/>
                  </a:lnTo>
                  <a:cubicBezTo>
                    <a:pt x="103" y="0"/>
                    <a:pt x="51" y="2"/>
                    <a:pt x="0" y="6"/>
                  </a:cubicBezTo>
                  <a:lnTo>
                    <a:pt x="15" y="211"/>
                  </a:lnTo>
                  <a:cubicBezTo>
                    <a:pt x="61" y="208"/>
                    <a:pt x="108" y="206"/>
                    <a:pt x="155"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7" name="Freeform 53">
              <a:extLst>
                <a:ext uri="{FF2B5EF4-FFF2-40B4-BE49-F238E27FC236}">
                  <a16:creationId xmlns:a16="http://schemas.microsoft.com/office/drawing/2014/main" id="{0ABA14FD-5D9F-7264-3F87-DFBB5B408FF6}"/>
                </a:ext>
              </a:extLst>
            </p:cNvPr>
            <p:cNvSpPr>
              <a:spLocks/>
            </p:cNvSpPr>
            <p:nvPr/>
          </p:nvSpPr>
          <p:spPr bwMode="auto">
            <a:xfrm>
              <a:off x="6425811" y="2298839"/>
              <a:ext cx="276892" cy="332757"/>
            </a:xfrm>
            <a:custGeom>
              <a:avLst/>
              <a:gdLst>
                <a:gd name="T0" fmla="*/ 0 w 189"/>
                <a:gd name="T1" fmla="*/ 205 h 227"/>
                <a:gd name="T2" fmla="*/ 0 w 189"/>
                <a:gd name="T3" fmla="*/ 205 h 227"/>
                <a:gd name="T4" fmla="*/ 20 w 189"/>
                <a:gd name="T5" fmla="*/ 0 h 227"/>
                <a:gd name="T6" fmla="*/ 189 w 189"/>
                <a:gd name="T7" fmla="*/ 25 h 227"/>
                <a:gd name="T8" fmla="*/ 149 w 189"/>
                <a:gd name="T9" fmla="*/ 227 h 227"/>
                <a:gd name="T10" fmla="*/ 0 w 189"/>
                <a:gd name="T11" fmla="*/ 205 h 227"/>
              </a:gdLst>
              <a:ahLst/>
              <a:cxnLst>
                <a:cxn ang="0">
                  <a:pos x="T0" y="T1"/>
                </a:cxn>
                <a:cxn ang="0">
                  <a:pos x="T2" y="T3"/>
                </a:cxn>
                <a:cxn ang="0">
                  <a:pos x="T4" y="T5"/>
                </a:cxn>
                <a:cxn ang="0">
                  <a:pos x="T6" y="T7"/>
                </a:cxn>
                <a:cxn ang="0">
                  <a:pos x="T8" y="T9"/>
                </a:cxn>
                <a:cxn ang="0">
                  <a:pos x="T10" y="T11"/>
                </a:cxn>
              </a:cxnLst>
              <a:rect l="0" t="0" r="r" b="b"/>
              <a:pathLst>
                <a:path w="189" h="227">
                  <a:moveTo>
                    <a:pt x="0" y="205"/>
                  </a:moveTo>
                  <a:lnTo>
                    <a:pt x="0" y="205"/>
                  </a:lnTo>
                  <a:lnTo>
                    <a:pt x="20" y="0"/>
                  </a:lnTo>
                  <a:cubicBezTo>
                    <a:pt x="77" y="6"/>
                    <a:pt x="134" y="14"/>
                    <a:pt x="189" y="25"/>
                  </a:cubicBezTo>
                  <a:lnTo>
                    <a:pt x="149" y="227"/>
                  </a:lnTo>
                  <a:cubicBezTo>
                    <a:pt x="100" y="217"/>
                    <a:pt x="50" y="210"/>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8" name="Freeform 55">
              <a:extLst>
                <a:ext uri="{FF2B5EF4-FFF2-40B4-BE49-F238E27FC236}">
                  <a16:creationId xmlns:a16="http://schemas.microsoft.com/office/drawing/2014/main" id="{A89FAD20-EF01-373E-FFF2-7321FED8667E}"/>
                </a:ext>
              </a:extLst>
            </p:cNvPr>
            <p:cNvSpPr>
              <a:spLocks/>
            </p:cNvSpPr>
            <p:nvPr/>
          </p:nvSpPr>
          <p:spPr bwMode="auto">
            <a:xfrm>
              <a:off x="6212070" y="2286694"/>
              <a:ext cx="242887" cy="313326"/>
            </a:xfrm>
            <a:custGeom>
              <a:avLst/>
              <a:gdLst>
                <a:gd name="T0" fmla="*/ 0 w 168"/>
                <a:gd name="T1" fmla="*/ 206 h 213"/>
                <a:gd name="T2" fmla="*/ 0 w 168"/>
                <a:gd name="T3" fmla="*/ 206 h 213"/>
                <a:gd name="T4" fmla="*/ 0 w 168"/>
                <a:gd name="T5" fmla="*/ 206 h 213"/>
                <a:gd name="T6" fmla="*/ 0 w 168"/>
                <a:gd name="T7" fmla="*/ 0 h 213"/>
                <a:gd name="T8" fmla="*/ 0 w 168"/>
                <a:gd name="T9" fmla="*/ 0 h 213"/>
                <a:gd name="T10" fmla="*/ 168 w 168"/>
                <a:gd name="T11" fmla="*/ 8 h 213"/>
                <a:gd name="T12" fmla="*/ 148 w 168"/>
                <a:gd name="T13" fmla="*/ 213 h 213"/>
                <a:gd name="T14" fmla="*/ 0 w 168"/>
                <a:gd name="T15" fmla="*/ 206 h 2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213">
                  <a:moveTo>
                    <a:pt x="0" y="206"/>
                  </a:moveTo>
                  <a:lnTo>
                    <a:pt x="0" y="206"/>
                  </a:lnTo>
                  <a:lnTo>
                    <a:pt x="0" y="206"/>
                  </a:lnTo>
                  <a:lnTo>
                    <a:pt x="0" y="0"/>
                  </a:lnTo>
                  <a:lnTo>
                    <a:pt x="0" y="0"/>
                  </a:lnTo>
                  <a:cubicBezTo>
                    <a:pt x="57" y="0"/>
                    <a:pt x="113" y="3"/>
                    <a:pt x="168" y="8"/>
                  </a:cubicBezTo>
                  <a:lnTo>
                    <a:pt x="148" y="213"/>
                  </a:lnTo>
                  <a:cubicBezTo>
                    <a:pt x="99" y="208"/>
                    <a:pt x="50" y="206"/>
                    <a:pt x="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9" name="Freeform 57">
              <a:extLst>
                <a:ext uri="{FF2B5EF4-FFF2-40B4-BE49-F238E27FC236}">
                  <a16:creationId xmlns:a16="http://schemas.microsoft.com/office/drawing/2014/main" id="{3AE16C94-1CAD-1B3B-1F5D-5BE7A132E23C}"/>
                </a:ext>
              </a:extLst>
            </p:cNvPr>
            <p:cNvSpPr>
              <a:spLocks/>
            </p:cNvSpPr>
            <p:nvPr/>
          </p:nvSpPr>
          <p:spPr bwMode="auto">
            <a:xfrm>
              <a:off x="6212070" y="1764486"/>
              <a:ext cx="225886" cy="308468"/>
            </a:xfrm>
            <a:custGeom>
              <a:avLst/>
              <a:gdLst>
                <a:gd name="T0" fmla="*/ 0 w 156"/>
                <a:gd name="T1" fmla="*/ 206 h 211"/>
                <a:gd name="T2" fmla="*/ 0 w 156"/>
                <a:gd name="T3" fmla="*/ 206 h 211"/>
                <a:gd name="T4" fmla="*/ 0 w 156"/>
                <a:gd name="T5" fmla="*/ 206 h 211"/>
                <a:gd name="T6" fmla="*/ 0 w 156"/>
                <a:gd name="T7" fmla="*/ 0 h 211"/>
                <a:gd name="T8" fmla="*/ 0 w 156"/>
                <a:gd name="T9" fmla="*/ 0 h 211"/>
                <a:gd name="T10" fmla="*/ 156 w 156"/>
                <a:gd name="T11" fmla="*/ 6 h 211"/>
                <a:gd name="T12" fmla="*/ 140 w 156"/>
                <a:gd name="T13" fmla="*/ 211 h 211"/>
                <a:gd name="T14" fmla="*/ 0 w 156"/>
                <a:gd name="T15" fmla="*/ 206 h 2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6" h="211">
                  <a:moveTo>
                    <a:pt x="0" y="206"/>
                  </a:moveTo>
                  <a:lnTo>
                    <a:pt x="0" y="206"/>
                  </a:lnTo>
                  <a:lnTo>
                    <a:pt x="0" y="206"/>
                  </a:lnTo>
                  <a:lnTo>
                    <a:pt x="0" y="0"/>
                  </a:lnTo>
                  <a:lnTo>
                    <a:pt x="0" y="0"/>
                  </a:lnTo>
                  <a:cubicBezTo>
                    <a:pt x="53" y="0"/>
                    <a:pt x="104" y="2"/>
                    <a:pt x="156" y="6"/>
                  </a:cubicBezTo>
                  <a:lnTo>
                    <a:pt x="140" y="211"/>
                  </a:lnTo>
                  <a:cubicBezTo>
                    <a:pt x="94" y="208"/>
                    <a:pt x="47" y="206"/>
                    <a:pt x="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60" name="Freeform 59">
              <a:extLst>
                <a:ext uri="{FF2B5EF4-FFF2-40B4-BE49-F238E27FC236}">
                  <a16:creationId xmlns:a16="http://schemas.microsoft.com/office/drawing/2014/main" id="{624C23F2-A45A-F545-51A3-71A71609BD5D}"/>
                </a:ext>
              </a:extLst>
            </p:cNvPr>
            <p:cNvSpPr>
              <a:spLocks/>
            </p:cNvSpPr>
            <p:nvPr/>
          </p:nvSpPr>
          <p:spPr bwMode="auto">
            <a:xfrm>
              <a:off x="6416096" y="1774202"/>
              <a:ext cx="250175" cy="323041"/>
            </a:xfrm>
            <a:custGeom>
              <a:avLst/>
              <a:gdLst>
                <a:gd name="T0" fmla="*/ 0 w 173"/>
                <a:gd name="T1" fmla="*/ 205 h 221"/>
                <a:gd name="T2" fmla="*/ 0 w 173"/>
                <a:gd name="T3" fmla="*/ 205 h 221"/>
                <a:gd name="T4" fmla="*/ 16 w 173"/>
                <a:gd name="T5" fmla="*/ 0 h 221"/>
                <a:gd name="T6" fmla="*/ 173 w 173"/>
                <a:gd name="T7" fmla="*/ 18 h 221"/>
                <a:gd name="T8" fmla="*/ 142 w 173"/>
                <a:gd name="T9" fmla="*/ 221 h 221"/>
                <a:gd name="T10" fmla="*/ 0 w 173"/>
                <a:gd name="T11" fmla="*/ 205 h 221"/>
              </a:gdLst>
              <a:ahLst/>
              <a:cxnLst>
                <a:cxn ang="0">
                  <a:pos x="T0" y="T1"/>
                </a:cxn>
                <a:cxn ang="0">
                  <a:pos x="T2" y="T3"/>
                </a:cxn>
                <a:cxn ang="0">
                  <a:pos x="T4" y="T5"/>
                </a:cxn>
                <a:cxn ang="0">
                  <a:pos x="T6" y="T7"/>
                </a:cxn>
                <a:cxn ang="0">
                  <a:pos x="T8" y="T9"/>
                </a:cxn>
                <a:cxn ang="0">
                  <a:pos x="T10" y="T11"/>
                </a:cxn>
              </a:cxnLst>
              <a:rect l="0" t="0" r="r" b="b"/>
              <a:pathLst>
                <a:path w="173" h="221">
                  <a:moveTo>
                    <a:pt x="0" y="205"/>
                  </a:moveTo>
                  <a:lnTo>
                    <a:pt x="0" y="205"/>
                  </a:lnTo>
                  <a:lnTo>
                    <a:pt x="16" y="0"/>
                  </a:lnTo>
                  <a:cubicBezTo>
                    <a:pt x="69" y="4"/>
                    <a:pt x="121" y="10"/>
                    <a:pt x="173" y="18"/>
                  </a:cubicBezTo>
                  <a:lnTo>
                    <a:pt x="142" y="221"/>
                  </a:lnTo>
                  <a:cubicBezTo>
                    <a:pt x="95" y="214"/>
                    <a:pt x="48" y="209"/>
                    <a:pt x="0" y="20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61" name="Freeform 61">
              <a:extLst>
                <a:ext uri="{FF2B5EF4-FFF2-40B4-BE49-F238E27FC236}">
                  <a16:creationId xmlns:a16="http://schemas.microsoft.com/office/drawing/2014/main" id="{4C50B5F0-1A09-CC74-C793-33D5799883CD}"/>
                </a:ext>
              </a:extLst>
            </p:cNvPr>
            <p:cNvSpPr>
              <a:spLocks/>
            </p:cNvSpPr>
            <p:nvPr/>
          </p:nvSpPr>
          <p:spPr bwMode="auto">
            <a:xfrm>
              <a:off x="7246771" y="1995229"/>
              <a:ext cx="335185" cy="369189"/>
            </a:xfrm>
            <a:custGeom>
              <a:avLst/>
              <a:gdLst>
                <a:gd name="T0" fmla="*/ 0 w 229"/>
                <a:gd name="T1" fmla="*/ 190 h 253"/>
                <a:gd name="T2" fmla="*/ 0 w 229"/>
                <a:gd name="T3" fmla="*/ 190 h 253"/>
                <a:gd name="T4" fmla="*/ 79 w 229"/>
                <a:gd name="T5" fmla="*/ 0 h 253"/>
                <a:gd name="T6" fmla="*/ 229 w 229"/>
                <a:gd name="T7" fmla="*/ 70 h 253"/>
                <a:gd name="T8" fmla="*/ 136 w 229"/>
                <a:gd name="T9" fmla="*/ 253 h 253"/>
                <a:gd name="T10" fmla="*/ 0 w 229"/>
                <a:gd name="T11" fmla="*/ 190 h 253"/>
              </a:gdLst>
              <a:ahLst/>
              <a:cxnLst>
                <a:cxn ang="0">
                  <a:pos x="T0" y="T1"/>
                </a:cxn>
                <a:cxn ang="0">
                  <a:pos x="T2" y="T3"/>
                </a:cxn>
                <a:cxn ang="0">
                  <a:pos x="T4" y="T5"/>
                </a:cxn>
                <a:cxn ang="0">
                  <a:pos x="T6" y="T7"/>
                </a:cxn>
                <a:cxn ang="0">
                  <a:pos x="T8" y="T9"/>
                </a:cxn>
                <a:cxn ang="0">
                  <a:pos x="T10" y="T11"/>
                </a:cxn>
              </a:cxnLst>
              <a:rect l="0" t="0" r="r" b="b"/>
              <a:pathLst>
                <a:path w="229" h="253">
                  <a:moveTo>
                    <a:pt x="0" y="190"/>
                  </a:moveTo>
                  <a:lnTo>
                    <a:pt x="0" y="190"/>
                  </a:lnTo>
                  <a:lnTo>
                    <a:pt x="79" y="0"/>
                  </a:lnTo>
                  <a:cubicBezTo>
                    <a:pt x="130" y="22"/>
                    <a:pt x="180" y="45"/>
                    <a:pt x="229" y="70"/>
                  </a:cubicBezTo>
                  <a:lnTo>
                    <a:pt x="136" y="253"/>
                  </a:lnTo>
                  <a:cubicBezTo>
                    <a:pt x="91" y="231"/>
                    <a:pt x="46" y="210"/>
                    <a:pt x="0" y="19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62" name="Freeform 63">
              <a:extLst>
                <a:ext uri="{FF2B5EF4-FFF2-40B4-BE49-F238E27FC236}">
                  <a16:creationId xmlns:a16="http://schemas.microsoft.com/office/drawing/2014/main" id="{2E1EDFED-AFC4-59B1-D59E-612ECE402901}"/>
                </a:ext>
              </a:extLst>
            </p:cNvPr>
            <p:cNvSpPr>
              <a:spLocks/>
            </p:cNvSpPr>
            <p:nvPr/>
          </p:nvSpPr>
          <p:spPr bwMode="auto">
            <a:xfrm>
              <a:off x="7802983" y="2342558"/>
              <a:ext cx="352188" cy="369189"/>
            </a:xfrm>
            <a:custGeom>
              <a:avLst/>
              <a:gdLst>
                <a:gd name="T0" fmla="*/ 0 w 242"/>
                <a:gd name="T1" fmla="*/ 166 h 252"/>
                <a:gd name="T2" fmla="*/ 0 w 242"/>
                <a:gd name="T3" fmla="*/ 166 h 252"/>
                <a:gd name="T4" fmla="*/ 121 w 242"/>
                <a:gd name="T5" fmla="*/ 0 h 252"/>
                <a:gd name="T6" fmla="*/ 242 w 242"/>
                <a:gd name="T7" fmla="*/ 95 h 252"/>
                <a:gd name="T8" fmla="*/ 110 w 242"/>
                <a:gd name="T9" fmla="*/ 252 h 252"/>
                <a:gd name="T10" fmla="*/ 0 w 242"/>
                <a:gd name="T11" fmla="*/ 166 h 252"/>
              </a:gdLst>
              <a:ahLst/>
              <a:cxnLst>
                <a:cxn ang="0">
                  <a:pos x="T0" y="T1"/>
                </a:cxn>
                <a:cxn ang="0">
                  <a:pos x="T2" y="T3"/>
                </a:cxn>
                <a:cxn ang="0">
                  <a:pos x="T4" y="T5"/>
                </a:cxn>
                <a:cxn ang="0">
                  <a:pos x="T6" y="T7"/>
                </a:cxn>
                <a:cxn ang="0">
                  <a:pos x="T8" y="T9"/>
                </a:cxn>
                <a:cxn ang="0">
                  <a:pos x="T10" y="T11"/>
                </a:cxn>
              </a:cxnLst>
              <a:rect l="0" t="0" r="r" b="b"/>
              <a:pathLst>
                <a:path w="242" h="252">
                  <a:moveTo>
                    <a:pt x="0" y="166"/>
                  </a:moveTo>
                  <a:lnTo>
                    <a:pt x="0" y="166"/>
                  </a:lnTo>
                  <a:lnTo>
                    <a:pt x="121" y="0"/>
                  </a:lnTo>
                  <a:cubicBezTo>
                    <a:pt x="163" y="30"/>
                    <a:pt x="203" y="62"/>
                    <a:pt x="242" y="95"/>
                  </a:cubicBezTo>
                  <a:lnTo>
                    <a:pt x="110" y="252"/>
                  </a:lnTo>
                  <a:cubicBezTo>
                    <a:pt x="74" y="222"/>
                    <a:pt x="38" y="193"/>
                    <a:pt x="0" y="16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63" name="Freeform 65">
              <a:extLst>
                <a:ext uri="{FF2B5EF4-FFF2-40B4-BE49-F238E27FC236}">
                  <a16:creationId xmlns:a16="http://schemas.microsoft.com/office/drawing/2014/main" id="{FD219D36-0AAE-921A-8146-BD231FCE33EA}"/>
                </a:ext>
              </a:extLst>
            </p:cNvPr>
            <p:cNvSpPr>
              <a:spLocks/>
            </p:cNvSpPr>
            <p:nvPr/>
          </p:nvSpPr>
          <p:spPr bwMode="auto">
            <a:xfrm>
              <a:off x="7445939" y="2097241"/>
              <a:ext cx="342472" cy="374047"/>
            </a:xfrm>
            <a:custGeom>
              <a:avLst/>
              <a:gdLst>
                <a:gd name="T0" fmla="*/ 0 w 235"/>
                <a:gd name="T1" fmla="*/ 183 h 255"/>
                <a:gd name="T2" fmla="*/ 0 w 235"/>
                <a:gd name="T3" fmla="*/ 183 h 255"/>
                <a:gd name="T4" fmla="*/ 93 w 235"/>
                <a:gd name="T5" fmla="*/ 0 h 255"/>
                <a:gd name="T6" fmla="*/ 235 w 235"/>
                <a:gd name="T7" fmla="*/ 80 h 255"/>
                <a:gd name="T8" fmla="*/ 127 w 235"/>
                <a:gd name="T9" fmla="*/ 255 h 255"/>
                <a:gd name="T10" fmla="*/ 0 w 235"/>
                <a:gd name="T11" fmla="*/ 183 h 255"/>
              </a:gdLst>
              <a:ahLst/>
              <a:cxnLst>
                <a:cxn ang="0">
                  <a:pos x="T0" y="T1"/>
                </a:cxn>
                <a:cxn ang="0">
                  <a:pos x="T2" y="T3"/>
                </a:cxn>
                <a:cxn ang="0">
                  <a:pos x="T4" y="T5"/>
                </a:cxn>
                <a:cxn ang="0">
                  <a:pos x="T6" y="T7"/>
                </a:cxn>
                <a:cxn ang="0">
                  <a:pos x="T8" y="T9"/>
                </a:cxn>
                <a:cxn ang="0">
                  <a:pos x="T10" y="T11"/>
                </a:cxn>
              </a:cxnLst>
              <a:rect l="0" t="0" r="r" b="b"/>
              <a:pathLst>
                <a:path w="235" h="255">
                  <a:moveTo>
                    <a:pt x="0" y="183"/>
                  </a:moveTo>
                  <a:lnTo>
                    <a:pt x="0" y="183"/>
                  </a:lnTo>
                  <a:lnTo>
                    <a:pt x="93" y="0"/>
                  </a:lnTo>
                  <a:cubicBezTo>
                    <a:pt x="142" y="25"/>
                    <a:pt x="189" y="52"/>
                    <a:pt x="235" y="80"/>
                  </a:cubicBezTo>
                  <a:lnTo>
                    <a:pt x="127" y="255"/>
                  </a:lnTo>
                  <a:cubicBezTo>
                    <a:pt x="86" y="229"/>
                    <a:pt x="43" y="206"/>
                    <a:pt x="0" y="18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896" name="Freeform 67">
              <a:extLst>
                <a:ext uri="{FF2B5EF4-FFF2-40B4-BE49-F238E27FC236}">
                  <a16:creationId xmlns:a16="http://schemas.microsoft.com/office/drawing/2014/main" id="{8D66E9EF-44FB-5EE0-8050-6F7A26D41A95}"/>
                </a:ext>
              </a:extLst>
            </p:cNvPr>
            <p:cNvSpPr>
              <a:spLocks/>
            </p:cNvSpPr>
            <p:nvPr/>
          </p:nvSpPr>
          <p:spPr bwMode="auto">
            <a:xfrm>
              <a:off x="7630533" y="2213827"/>
              <a:ext cx="347330" cy="371619"/>
            </a:xfrm>
            <a:custGeom>
              <a:avLst/>
              <a:gdLst>
                <a:gd name="T0" fmla="*/ 0 w 238"/>
                <a:gd name="T1" fmla="*/ 175 h 254"/>
                <a:gd name="T2" fmla="*/ 0 w 238"/>
                <a:gd name="T3" fmla="*/ 175 h 254"/>
                <a:gd name="T4" fmla="*/ 108 w 238"/>
                <a:gd name="T5" fmla="*/ 0 h 254"/>
                <a:gd name="T6" fmla="*/ 238 w 238"/>
                <a:gd name="T7" fmla="*/ 88 h 254"/>
                <a:gd name="T8" fmla="*/ 117 w 238"/>
                <a:gd name="T9" fmla="*/ 254 h 254"/>
                <a:gd name="T10" fmla="*/ 0 w 238"/>
                <a:gd name="T11" fmla="*/ 175 h 254"/>
              </a:gdLst>
              <a:ahLst/>
              <a:cxnLst>
                <a:cxn ang="0">
                  <a:pos x="T0" y="T1"/>
                </a:cxn>
                <a:cxn ang="0">
                  <a:pos x="T2" y="T3"/>
                </a:cxn>
                <a:cxn ang="0">
                  <a:pos x="T4" y="T5"/>
                </a:cxn>
                <a:cxn ang="0">
                  <a:pos x="T6" y="T7"/>
                </a:cxn>
                <a:cxn ang="0">
                  <a:pos x="T8" y="T9"/>
                </a:cxn>
                <a:cxn ang="0">
                  <a:pos x="T10" y="T11"/>
                </a:cxn>
              </a:cxnLst>
              <a:rect l="0" t="0" r="r" b="b"/>
              <a:pathLst>
                <a:path w="238" h="254">
                  <a:moveTo>
                    <a:pt x="0" y="175"/>
                  </a:moveTo>
                  <a:lnTo>
                    <a:pt x="0" y="175"/>
                  </a:lnTo>
                  <a:lnTo>
                    <a:pt x="108" y="0"/>
                  </a:lnTo>
                  <a:cubicBezTo>
                    <a:pt x="152" y="28"/>
                    <a:pt x="196" y="57"/>
                    <a:pt x="238" y="88"/>
                  </a:cubicBezTo>
                  <a:lnTo>
                    <a:pt x="117" y="254"/>
                  </a:lnTo>
                  <a:cubicBezTo>
                    <a:pt x="79" y="226"/>
                    <a:pt x="40" y="200"/>
                    <a:pt x="0" y="17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897" name="Freeform 69">
              <a:extLst>
                <a:ext uri="{FF2B5EF4-FFF2-40B4-BE49-F238E27FC236}">
                  <a16:creationId xmlns:a16="http://schemas.microsoft.com/office/drawing/2014/main" id="{FAD617BF-B62B-F8BB-BBDD-80F587C97092}"/>
                </a:ext>
              </a:extLst>
            </p:cNvPr>
            <p:cNvSpPr>
              <a:spLocks/>
            </p:cNvSpPr>
            <p:nvPr/>
          </p:nvSpPr>
          <p:spPr bwMode="auto">
            <a:xfrm>
              <a:off x="6622549" y="1800919"/>
              <a:ext cx="279321" cy="337614"/>
            </a:xfrm>
            <a:custGeom>
              <a:avLst/>
              <a:gdLst>
                <a:gd name="T0" fmla="*/ 0 w 191"/>
                <a:gd name="T1" fmla="*/ 203 h 231"/>
                <a:gd name="T2" fmla="*/ 0 w 191"/>
                <a:gd name="T3" fmla="*/ 203 h 231"/>
                <a:gd name="T4" fmla="*/ 31 w 191"/>
                <a:gd name="T5" fmla="*/ 0 h 231"/>
                <a:gd name="T6" fmla="*/ 191 w 191"/>
                <a:gd name="T7" fmla="*/ 31 h 231"/>
                <a:gd name="T8" fmla="*/ 144 w 191"/>
                <a:gd name="T9" fmla="*/ 231 h 231"/>
                <a:gd name="T10" fmla="*/ 0 w 191"/>
                <a:gd name="T11" fmla="*/ 203 h 231"/>
              </a:gdLst>
              <a:ahLst/>
              <a:cxnLst>
                <a:cxn ang="0">
                  <a:pos x="T0" y="T1"/>
                </a:cxn>
                <a:cxn ang="0">
                  <a:pos x="T2" y="T3"/>
                </a:cxn>
                <a:cxn ang="0">
                  <a:pos x="T4" y="T5"/>
                </a:cxn>
                <a:cxn ang="0">
                  <a:pos x="T6" y="T7"/>
                </a:cxn>
                <a:cxn ang="0">
                  <a:pos x="T8" y="T9"/>
                </a:cxn>
                <a:cxn ang="0">
                  <a:pos x="T10" y="T11"/>
                </a:cxn>
              </a:cxnLst>
              <a:rect l="0" t="0" r="r" b="b"/>
              <a:pathLst>
                <a:path w="191" h="231">
                  <a:moveTo>
                    <a:pt x="0" y="203"/>
                  </a:moveTo>
                  <a:lnTo>
                    <a:pt x="0" y="203"/>
                  </a:lnTo>
                  <a:lnTo>
                    <a:pt x="31" y="0"/>
                  </a:lnTo>
                  <a:cubicBezTo>
                    <a:pt x="85" y="8"/>
                    <a:pt x="138" y="19"/>
                    <a:pt x="191" y="31"/>
                  </a:cubicBezTo>
                  <a:lnTo>
                    <a:pt x="144" y="231"/>
                  </a:lnTo>
                  <a:cubicBezTo>
                    <a:pt x="97" y="220"/>
                    <a:pt x="48" y="211"/>
                    <a:pt x="0" y="20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898" name="Freeform 71">
              <a:extLst>
                <a:ext uri="{FF2B5EF4-FFF2-40B4-BE49-F238E27FC236}">
                  <a16:creationId xmlns:a16="http://schemas.microsoft.com/office/drawing/2014/main" id="{FB4AE3A9-4A8E-4C33-C231-2979DE231087}"/>
                </a:ext>
              </a:extLst>
            </p:cNvPr>
            <p:cNvSpPr>
              <a:spLocks/>
            </p:cNvSpPr>
            <p:nvPr/>
          </p:nvSpPr>
          <p:spPr bwMode="auto">
            <a:xfrm>
              <a:off x="6831433" y="1844638"/>
              <a:ext cx="303610" cy="352188"/>
            </a:xfrm>
            <a:custGeom>
              <a:avLst/>
              <a:gdLst>
                <a:gd name="T0" fmla="*/ 0 w 207"/>
                <a:gd name="T1" fmla="*/ 200 h 240"/>
                <a:gd name="T2" fmla="*/ 0 w 207"/>
                <a:gd name="T3" fmla="*/ 200 h 240"/>
                <a:gd name="T4" fmla="*/ 47 w 207"/>
                <a:gd name="T5" fmla="*/ 0 h 240"/>
                <a:gd name="T6" fmla="*/ 207 w 207"/>
                <a:gd name="T7" fmla="*/ 45 h 240"/>
                <a:gd name="T8" fmla="*/ 144 w 207"/>
                <a:gd name="T9" fmla="*/ 240 h 240"/>
                <a:gd name="T10" fmla="*/ 0 w 207"/>
                <a:gd name="T11" fmla="*/ 200 h 240"/>
              </a:gdLst>
              <a:ahLst/>
              <a:cxnLst>
                <a:cxn ang="0">
                  <a:pos x="T0" y="T1"/>
                </a:cxn>
                <a:cxn ang="0">
                  <a:pos x="T2" y="T3"/>
                </a:cxn>
                <a:cxn ang="0">
                  <a:pos x="T4" y="T5"/>
                </a:cxn>
                <a:cxn ang="0">
                  <a:pos x="T6" y="T7"/>
                </a:cxn>
                <a:cxn ang="0">
                  <a:pos x="T8" y="T9"/>
                </a:cxn>
                <a:cxn ang="0">
                  <a:pos x="T10" y="T11"/>
                </a:cxn>
              </a:cxnLst>
              <a:rect l="0" t="0" r="r" b="b"/>
              <a:pathLst>
                <a:path w="207" h="240">
                  <a:moveTo>
                    <a:pt x="0" y="200"/>
                  </a:moveTo>
                  <a:lnTo>
                    <a:pt x="0" y="200"/>
                  </a:lnTo>
                  <a:lnTo>
                    <a:pt x="47" y="0"/>
                  </a:lnTo>
                  <a:cubicBezTo>
                    <a:pt x="101" y="13"/>
                    <a:pt x="155" y="28"/>
                    <a:pt x="207" y="45"/>
                  </a:cubicBezTo>
                  <a:lnTo>
                    <a:pt x="144" y="240"/>
                  </a:lnTo>
                  <a:cubicBezTo>
                    <a:pt x="97" y="225"/>
                    <a:pt x="49" y="212"/>
                    <a:pt x="0" y="20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899" name="Freeform 73">
              <a:extLst>
                <a:ext uri="{FF2B5EF4-FFF2-40B4-BE49-F238E27FC236}">
                  <a16:creationId xmlns:a16="http://schemas.microsoft.com/office/drawing/2014/main" id="{60757EC8-0E8D-5B33-F9EE-30A775C7937F}"/>
                </a:ext>
              </a:extLst>
            </p:cNvPr>
            <p:cNvSpPr>
              <a:spLocks/>
            </p:cNvSpPr>
            <p:nvPr/>
          </p:nvSpPr>
          <p:spPr bwMode="auto">
            <a:xfrm>
              <a:off x="7042746" y="1912647"/>
              <a:ext cx="320611" cy="359474"/>
            </a:xfrm>
            <a:custGeom>
              <a:avLst/>
              <a:gdLst>
                <a:gd name="T0" fmla="*/ 0 w 220"/>
                <a:gd name="T1" fmla="*/ 195 h 247"/>
                <a:gd name="T2" fmla="*/ 0 w 220"/>
                <a:gd name="T3" fmla="*/ 195 h 247"/>
                <a:gd name="T4" fmla="*/ 63 w 220"/>
                <a:gd name="T5" fmla="*/ 0 h 247"/>
                <a:gd name="T6" fmla="*/ 220 w 220"/>
                <a:gd name="T7" fmla="*/ 57 h 247"/>
                <a:gd name="T8" fmla="*/ 141 w 220"/>
                <a:gd name="T9" fmla="*/ 247 h 247"/>
                <a:gd name="T10" fmla="*/ 0 w 220"/>
                <a:gd name="T11" fmla="*/ 195 h 247"/>
              </a:gdLst>
              <a:ahLst/>
              <a:cxnLst>
                <a:cxn ang="0">
                  <a:pos x="T0" y="T1"/>
                </a:cxn>
                <a:cxn ang="0">
                  <a:pos x="T2" y="T3"/>
                </a:cxn>
                <a:cxn ang="0">
                  <a:pos x="T4" y="T5"/>
                </a:cxn>
                <a:cxn ang="0">
                  <a:pos x="T6" y="T7"/>
                </a:cxn>
                <a:cxn ang="0">
                  <a:pos x="T8" y="T9"/>
                </a:cxn>
                <a:cxn ang="0">
                  <a:pos x="T10" y="T11"/>
                </a:cxn>
              </a:cxnLst>
              <a:rect l="0" t="0" r="r" b="b"/>
              <a:pathLst>
                <a:path w="220" h="247">
                  <a:moveTo>
                    <a:pt x="0" y="195"/>
                  </a:moveTo>
                  <a:lnTo>
                    <a:pt x="0" y="195"/>
                  </a:lnTo>
                  <a:lnTo>
                    <a:pt x="63" y="0"/>
                  </a:lnTo>
                  <a:cubicBezTo>
                    <a:pt x="116" y="17"/>
                    <a:pt x="169" y="36"/>
                    <a:pt x="220" y="57"/>
                  </a:cubicBezTo>
                  <a:lnTo>
                    <a:pt x="141" y="247"/>
                  </a:lnTo>
                  <a:cubicBezTo>
                    <a:pt x="95" y="228"/>
                    <a:pt x="48" y="211"/>
                    <a:pt x="0" y="19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00" name="Freeform 75">
              <a:extLst>
                <a:ext uri="{FF2B5EF4-FFF2-40B4-BE49-F238E27FC236}">
                  <a16:creationId xmlns:a16="http://schemas.microsoft.com/office/drawing/2014/main" id="{117ED167-5379-2A57-12DD-5B6CF70041E9}"/>
                </a:ext>
              </a:extLst>
            </p:cNvPr>
            <p:cNvSpPr>
              <a:spLocks/>
            </p:cNvSpPr>
            <p:nvPr/>
          </p:nvSpPr>
          <p:spPr bwMode="auto">
            <a:xfrm>
              <a:off x="6212070" y="1244707"/>
              <a:ext cx="245317" cy="308468"/>
            </a:xfrm>
            <a:custGeom>
              <a:avLst/>
              <a:gdLst>
                <a:gd name="T0" fmla="*/ 0 w 169"/>
                <a:gd name="T1" fmla="*/ 205 h 211"/>
                <a:gd name="T2" fmla="*/ 0 w 169"/>
                <a:gd name="T3" fmla="*/ 205 h 211"/>
                <a:gd name="T4" fmla="*/ 0 w 169"/>
                <a:gd name="T5" fmla="*/ 205 h 211"/>
                <a:gd name="T6" fmla="*/ 0 w 169"/>
                <a:gd name="T7" fmla="*/ 0 h 211"/>
                <a:gd name="T8" fmla="*/ 0 w 169"/>
                <a:gd name="T9" fmla="*/ 0 h 211"/>
                <a:gd name="T10" fmla="*/ 169 w 169"/>
                <a:gd name="T11" fmla="*/ 6 h 211"/>
                <a:gd name="T12" fmla="*/ 154 w 169"/>
                <a:gd name="T13" fmla="*/ 211 h 211"/>
                <a:gd name="T14" fmla="*/ 0 w 169"/>
                <a:gd name="T15" fmla="*/ 205 h 2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211">
                  <a:moveTo>
                    <a:pt x="0" y="205"/>
                  </a:moveTo>
                  <a:lnTo>
                    <a:pt x="0" y="205"/>
                  </a:lnTo>
                  <a:lnTo>
                    <a:pt x="0" y="205"/>
                  </a:lnTo>
                  <a:lnTo>
                    <a:pt x="0" y="0"/>
                  </a:lnTo>
                  <a:lnTo>
                    <a:pt x="0" y="0"/>
                  </a:lnTo>
                  <a:cubicBezTo>
                    <a:pt x="57" y="0"/>
                    <a:pt x="113" y="2"/>
                    <a:pt x="169" y="6"/>
                  </a:cubicBezTo>
                  <a:lnTo>
                    <a:pt x="154" y="211"/>
                  </a:lnTo>
                  <a:cubicBezTo>
                    <a:pt x="104" y="207"/>
                    <a:pt x="52" y="205"/>
                    <a:pt x="0" y="20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01" name="Freeform 77">
              <a:extLst>
                <a:ext uri="{FF2B5EF4-FFF2-40B4-BE49-F238E27FC236}">
                  <a16:creationId xmlns:a16="http://schemas.microsoft.com/office/drawing/2014/main" id="{40569EB9-902F-AD32-3F3C-8540C5C504A3}"/>
                </a:ext>
              </a:extLst>
            </p:cNvPr>
            <p:cNvSpPr>
              <a:spLocks/>
            </p:cNvSpPr>
            <p:nvPr/>
          </p:nvSpPr>
          <p:spPr bwMode="auto">
            <a:xfrm>
              <a:off x="6877582" y="1320001"/>
              <a:ext cx="308468" cy="349758"/>
            </a:xfrm>
            <a:custGeom>
              <a:avLst/>
              <a:gdLst>
                <a:gd name="T0" fmla="*/ 0 w 211"/>
                <a:gd name="T1" fmla="*/ 201 h 239"/>
                <a:gd name="T2" fmla="*/ 0 w 211"/>
                <a:gd name="T3" fmla="*/ 201 h 239"/>
                <a:gd name="T4" fmla="*/ 43 w 211"/>
                <a:gd name="T5" fmla="*/ 0 h 239"/>
                <a:gd name="T6" fmla="*/ 211 w 211"/>
                <a:gd name="T7" fmla="*/ 42 h 239"/>
                <a:gd name="T8" fmla="*/ 154 w 211"/>
                <a:gd name="T9" fmla="*/ 239 h 239"/>
                <a:gd name="T10" fmla="*/ 0 w 211"/>
                <a:gd name="T11" fmla="*/ 201 h 239"/>
              </a:gdLst>
              <a:ahLst/>
              <a:cxnLst>
                <a:cxn ang="0">
                  <a:pos x="T0" y="T1"/>
                </a:cxn>
                <a:cxn ang="0">
                  <a:pos x="T2" y="T3"/>
                </a:cxn>
                <a:cxn ang="0">
                  <a:pos x="T4" y="T5"/>
                </a:cxn>
                <a:cxn ang="0">
                  <a:pos x="T6" y="T7"/>
                </a:cxn>
                <a:cxn ang="0">
                  <a:pos x="T8" y="T9"/>
                </a:cxn>
                <a:cxn ang="0">
                  <a:pos x="T10" y="T11"/>
                </a:cxn>
              </a:cxnLst>
              <a:rect l="0" t="0" r="r" b="b"/>
              <a:pathLst>
                <a:path w="211" h="239">
                  <a:moveTo>
                    <a:pt x="0" y="201"/>
                  </a:moveTo>
                  <a:lnTo>
                    <a:pt x="0" y="201"/>
                  </a:lnTo>
                  <a:lnTo>
                    <a:pt x="43" y="0"/>
                  </a:lnTo>
                  <a:cubicBezTo>
                    <a:pt x="100" y="12"/>
                    <a:pt x="156" y="26"/>
                    <a:pt x="211" y="42"/>
                  </a:cubicBezTo>
                  <a:lnTo>
                    <a:pt x="154" y="239"/>
                  </a:lnTo>
                  <a:cubicBezTo>
                    <a:pt x="104" y="225"/>
                    <a:pt x="52" y="212"/>
                    <a:pt x="0" y="201"/>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02" name="Freeform 79">
              <a:extLst>
                <a:ext uri="{FF2B5EF4-FFF2-40B4-BE49-F238E27FC236}">
                  <a16:creationId xmlns:a16="http://schemas.microsoft.com/office/drawing/2014/main" id="{2A985CFA-8AF6-1481-2E84-1450904804A7}"/>
                </a:ext>
              </a:extLst>
            </p:cNvPr>
            <p:cNvSpPr>
              <a:spLocks/>
            </p:cNvSpPr>
            <p:nvPr/>
          </p:nvSpPr>
          <p:spPr bwMode="auto">
            <a:xfrm>
              <a:off x="7101039" y="1380724"/>
              <a:ext cx="325469" cy="361903"/>
            </a:xfrm>
            <a:custGeom>
              <a:avLst/>
              <a:gdLst>
                <a:gd name="T0" fmla="*/ 0 w 223"/>
                <a:gd name="T1" fmla="*/ 197 h 247"/>
                <a:gd name="T2" fmla="*/ 0 w 223"/>
                <a:gd name="T3" fmla="*/ 197 h 247"/>
                <a:gd name="T4" fmla="*/ 57 w 223"/>
                <a:gd name="T5" fmla="*/ 0 h 247"/>
                <a:gd name="T6" fmla="*/ 223 w 223"/>
                <a:gd name="T7" fmla="*/ 54 h 247"/>
                <a:gd name="T8" fmla="*/ 152 w 223"/>
                <a:gd name="T9" fmla="*/ 247 h 247"/>
                <a:gd name="T10" fmla="*/ 0 w 223"/>
                <a:gd name="T11" fmla="*/ 197 h 247"/>
              </a:gdLst>
              <a:ahLst/>
              <a:cxnLst>
                <a:cxn ang="0">
                  <a:pos x="T0" y="T1"/>
                </a:cxn>
                <a:cxn ang="0">
                  <a:pos x="T2" y="T3"/>
                </a:cxn>
                <a:cxn ang="0">
                  <a:pos x="T4" y="T5"/>
                </a:cxn>
                <a:cxn ang="0">
                  <a:pos x="T6" y="T7"/>
                </a:cxn>
                <a:cxn ang="0">
                  <a:pos x="T8" y="T9"/>
                </a:cxn>
                <a:cxn ang="0">
                  <a:pos x="T10" y="T11"/>
                </a:cxn>
              </a:cxnLst>
              <a:rect l="0" t="0" r="r" b="b"/>
              <a:pathLst>
                <a:path w="223" h="247">
                  <a:moveTo>
                    <a:pt x="0" y="197"/>
                  </a:moveTo>
                  <a:lnTo>
                    <a:pt x="0" y="197"/>
                  </a:lnTo>
                  <a:lnTo>
                    <a:pt x="57" y="0"/>
                  </a:lnTo>
                  <a:cubicBezTo>
                    <a:pt x="113" y="16"/>
                    <a:pt x="169" y="34"/>
                    <a:pt x="223" y="54"/>
                  </a:cubicBezTo>
                  <a:lnTo>
                    <a:pt x="152" y="247"/>
                  </a:lnTo>
                  <a:cubicBezTo>
                    <a:pt x="102" y="229"/>
                    <a:pt x="52" y="212"/>
                    <a:pt x="0" y="19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03" name="Freeform 81">
              <a:extLst>
                <a:ext uri="{FF2B5EF4-FFF2-40B4-BE49-F238E27FC236}">
                  <a16:creationId xmlns:a16="http://schemas.microsoft.com/office/drawing/2014/main" id="{F68E5B33-724C-B4FF-6F2E-6F264483BE6C}"/>
                </a:ext>
              </a:extLst>
            </p:cNvPr>
            <p:cNvSpPr>
              <a:spLocks/>
            </p:cNvSpPr>
            <p:nvPr/>
          </p:nvSpPr>
          <p:spPr bwMode="auto">
            <a:xfrm>
              <a:off x="6435527" y="1251993"/>
              <a:ext cx="259890" cy="323041"/>
            </a:xfrm>
            <a:custGeom>
              <a:avLst/>
              <a:gdLst>
                <a:gd name="T0" fmla="*/ 0 w 179"/>
                <a:gd name="T1" fmla="*/ 205 h 220"/>
                <a:gd name="T2" fmla="*/ 0 w 179"/>
                <a:gd name="T3" fmla="*/ 205 h 220"/>
                <a:gd name="T4" fmla="*/ 15 w 179"/>
                <a:gd name="T5" fmla="*/ 0 h 220"/>
                <a:gd name="T6" fmla="*/ 179 w 179"/>
                <a:gd name="T7" fmla="*/ 16 h 220"/>
                <a:gd name="T8" fmla="*/ 150 w 179"/>
                <a:gd name="T9" fmla="*/ 220 h 220"/>
                <a:gd name="T10" fmla="*/ 0 w 179"/>
                <a:gd name="T11" fmla="*/ 205 h 220"/>
              </a:gdLst>
              <a:ahLst/>
              <a:cxnLst>
                <a:cxn ang="0">
                  <a:pos x="T0" y="T1"/>
                </a:cxn>
                <a:cxn ang="0">
                  <a:pos x="T2" y="T3"/>
                </a:cxn>
                <a:cxn ang="0">
                  <a:pos x="T4" y="T5"/>
                </a:cxn>
                <a:cxn ang="0">
                  <a:pos x="T6" y="T7"/>
                </a:cxn>
                <a:cxn ang="0">
                  <a:pos x="T8" y="T9"/>
                </a:cxn>
                <a:cxn ang="0">
                  <a:pos x="T10" y="T11"/>
                </a:cxn>
              </a:cxnLst>
              <a:rect l="0" t="0" r="r" b="b"/>
              <a:pathLst>
                <a:path w="179" h="220">
                  <a:moveTo>
                    <a:pt x="0" y="205"/>
                  </a:moveTo>
                  <a:lnTo>
                    <a:pt x="0" y="205"/>
                  </a:lnTo>
                  <a:lnTo>
                    <a:pt x="15" y="0"/>
                  </a:lnTo>
                  <a:cubicBezTo>
                    <a:pt x="70" y="3"/>
                    <a:pt x="124" y="9"/>
                    <a:pt x="179" y="16"/>
                  </a:cubicBezTo>
                  <a:lnTo>
                    <a:pt x="150" y="220"/>
                  </a:lnTo>
                  <a:cubicBezTo>
                    <a:pt x="101" y="213"/>
                    <a:pt x="51" y="208"/>
                    <a:pt x="0" y="20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04" name="Freeform 83">
              <a:extLst>
                <a:ext uri="{FF2B5EF4-FFF2-40B4-BE49-F238E27FC236}">
                  <a16:creationId xmlns:a16="http://schemas.microsoft.com/office/drawing/2014/main" id="{83DA066B-53A1-2C3C-D552-52E231930F10}"/>
                </a:ext>
              </a:extLst>
            </p:cNvPr>
            <p:cNvSpPr>
              <a:spLocks/>
            </p:cNvSpPr>
            <p:nvPr/>
          </p:nvSpPr>
          <p:spPr bwMode="auto">
            <a:xfrm>
              <a:off x="7324495" y="1460876"/>
              <a:ext cx="340042" cy="371619"/>
            </a:xfrm>
            <a:custGeom>
              <a:avLst/>
              <a:gdLst>
                <a:gd name="T0" fmla="*/ 0 w 233"/>
                <a:gd name="T1" fmla="*/ 193 h 254"/>
                <a:gd name="T2" fmla="*/ 0 w 233"/>
                <a:gd name="T3" fmla="*/ 193 h 254"/>
                <a:gd name="T4" fmla="*/ 71 w 233"/>
                <a:gd name="T5" fmla="*/ 0 h 254"/>
                <a:gd name="T6" fmla="*/ 233 w 233"/>
                <a:gd name="T7" fmla="*/ 66 h 254"/>
                <a:gd name="T8" fmla="*/ 149 w 233"/>
                <a:gd name="T9" fmla="*/ 254 h 254"/>
                <a:gd name="T10" fmla="*/ 0 w 233"/>
                <a:gd name="T11" fmla="*/ 193 h 254"/>
              </a:gdLst>
              <a:ahLst/>
              <a:cxnLst>
                <a:cxn ang="0">
                  <a:pos x="T0" y="T1"/>
                </a:cxn>
                <a:cxn ang="0">
                  <a:pos x="T2" y="T3"/>
                </a:cxn>
                <a:cxn ang="0">
                  <a:pos x="T4" y="T5"/>
                </a:cxn>
                <a:cxn ang="0">
                  <a:pos x="T6" y="T7"/>
                </a:cxn>
                <a:cxn ang="0">
                  <a:pos x="T8" y="T9"/>
                </a:cxn>
                <a:cxn ang="0">
                  <a:pos x="T10" y="T11"/>
                </a:cxn>
              </a:cxnLst>
              <a:rect l="0" t="0" r="r" b="b"/>
              <a:pathLst>
                <a:path w="233" h="254">
                  <a:moveTo>
                    <a:pt x="0" y="193"/>
                  </a:moveTo>
                  <a:lnTo>
                    <a:pt x="0" y="193"/>
                  </a:lnTo>
                  <a:lnTo>
                    <a:pt x="71" y="0"/>
                  </a:lnTo>
                  <a:cubicBezTo>
                    <a:pt x="126" y="20"/>
                    <a:pt x="180" y="42"/>
                    <a:pt x="233" y="66"/>
                  </a:cubicBezTo>
                  <a:lnTo>
                    <a:pt x="149" y="254"/>
                  </a:lnTo>
                  <a:cubicBezTo>
                    <a:pt x="100" y="232"/>
                    <a:pt x="51" y="211"/>
                    <a:pt x="0" y="19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05" name="Freeform 85">
              <a:extLst>
                <a:ext uri="{FF2B5EF4-FFF2-40B4-BE49-F238E27FC236}">
                  <a16:creationId xmlns:a16="http://schemas.microsoft.com/office/drawing/2014/main" id="{358C5099-41CB-1CCF-96FC-436EBAC8A816}"/>
                </a:ext>
              </a:extLst>
            </p:cNvPr>
            <p:cNvSpPr>
              <a:spLocks/>
            </p:cNvSpPr>
            <p:nvPr/>
          </p:nvSpPr>
          <p:spPr bwMode="auto">
            <a:xfrm>
              <a:off x="6654126" y="1276282"/>
              <a:ext cx="286607" cy="337614"/>
            </a:xfrm>
            <a:custGeom>
              <a:avLst/>
              <a:gdLst>
                <a:gd name="T0" fmla="*/ 0 w 196"/>
                <a:gd name="T1" fmla="*/ 204 h 231"/>
                <a:gd name="T2" fmla="*/ 0 w 196"/>
                <a:gd name="T3" fmla="*/ 204 h 231"/>
                <a:gd name="T4" fmla="*/ 29 w 196"/>
                <a:gd name="T5" fmla="*/ 0 h 231"/>
                <a:gd name="T6" fmla="*/ 196 w 196"/>
                <a:gd name="T7" fmla="*/ 30 h 231"/>
                <a:gd name="T8" fmla="*/ 153 w 196"/>
                <a:gd name="T9" fmla="*/ 231 h 231"/>
                <a:gd name="T10" fmla="*/ 0 w 196"/>
                <a:gd name="T11" fmla="*/ 204 h 231"/>
              </a:gdLst>
              <a:ahLst/>
              <a:cxnLst>
                <a:cxn ang="0">
                  <a:pos x="T0" y="T1"/>
                </a:cxn>
                <a:cxn ang="0">
                  <a:pos x="T2" y="T3"/>
                </a:cxn>
                <a:cxn ang="0">
                  <a:pos x="T4" y="T5"/>
                </a:cxn>
                <a:cxn ang="0">
                  <a:pos x="T6" y="T7"/>
                </a:cxn>
                <a:cxn ang="0">
                  <a:pos x="T8" y="T9"/>
                </a:cxn>
                <a:cxn ang="0">
                  <a:pos x="T10" y="T11"/>
                </a:cxn>
              </a:cxnLst>
              <a:rect l="0" t="0" r="r" b="b"/>
              <a:pathLst>
                <a:path w="196" h="231">
                  <a:moveTo>
                    <a:pt x="0" y="204"/>
                  </a:moveTo>
                  <a:lnTo>
                    <a:pt x="0" y="204"/>
                  </a:lnTo>
                  <a:lnTo>
                    <a:pt x="29" y="0"/>
                  </a:lnTo>
                  <a:cubicBezTo>
                    <a:pt x="85" y="8"/>
                    <a:pt x="141" y="18"/>
                    <a:pt x="196" y="30"/>
                  </a:cubicBezTo>
                  <a:lnTo>
                    <a:pt x="153" y="231"/>
                  </a:lnTo>
                  <a:cubicBezTo>
                    <a:pt x="103" y="220"/>
                    <a:pt x="52" y="211"/>
                    <a:pt x="0" y="204"/>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06" name="Freeform 87">
              <a:extLst>
                <a:ext uri="{FF2B5EF4-FFF2-40B4-BE49-F238E27FC236}">
                  <a16:creationId xmlns:a16="http://schemas.microsoft.com/office/drawing/2014/main" id="{6443043E-BE66-CFC9-50E3-8DEA7D0696E5}"/>
                </a:ext>
              </a:extLst>
            </p:cNvPr>
            <p:cNvSpPr>
              <a:spLocks/>
            </p:cNvSpPr>
            <p:nvPr/>
          </p:nvSpPr>
          <p:spPr bwMode="auto">
            <a:xfrm>
              <a:off x="8123594" y="1934507"/>
              <a:ext cx="369189" cy="378905"/>
            </a:xfrm>
            <a:custGeom>
              <a:avLst/>
              <a:gdLst>
                <a:gd name="T0" fmla="*/ 0 w 253"/>
                <a:gd name="T1" fmla="*/ 165 h 260"/>
                <a:gd name="T2" fmla="*/ 0 w 253"/>
                <a:gd name="T3" fmla="*/ 165 h 260"/>
                <a:gd name="T4" fmla="*/ 122 w 253"/>
                <a:gd name="T5" fmla="*/ 0 h 260"/>
                <a:gd name="T6" fmla="*/ 253 w 253"/>
                <a:gd name="T7" fmla="*/ 103 h 260"/>
                <a:gd name="T8" fmla="*/ 120 w 253"/>
                <a:gd name="T9" fmla="*/ 260 h 260"/>
                <a:gd name="T10" fmla="*/ 0 w 253"/>
                <a:gd name="T11" fmla="*/ 165 h 260"/>
              </a:gdLst>
              <a:ahLst/>
              <a:cxnLst>
                <a:cxn ang="0">
                  <a:pos x="T0" y="T1"/>
                </a:cxn>
                <a:cxn ang="0">
                  <a:pos x="T2" y="T3"/>
                </a:cxn>
                <a:cxn ang="0">
                  <a:pos x="T4" y="T5"/>
                </a:cxn>
                <a:cxn ang="0">
                  <a:pos x="T6" y="T7"/>
                </a:cxn>
                <a:cxn ang="0">
                  <a:pos x="T8" y="T9"/>
                </a:cxn>
                <a:cxn ang="0">
                  <a:pos x="T10" y="T11"/>
                </a:cxn>
              </a:cxnLst>
              <a:rect l="0" t="0" r="r" b="b"/>
              <a:pathLst>
                <a:path w="253" h="260">
                  <a:moveTo>
                    <a:pt x="0" y="165"/>
                  </a:moveTo>
                  <a:lnTo>
                    <a:pt x="0" y="165"/>
                  </a:lnTo>
                  <a:lnTo>
                    <a:pt x="122" y="0"/>
                  </a:lnTo>
                  <a:cubicBezTo>
                    <a:pt x="167" y="33"/>
                    <a:pt x="210" y="67"/>
                    <a:pt x="253" y="103"/>
                  </a:cubicBezTo>
                  <a:lnTo>
                    <a:pt x="120" y="260"/>
                  </a:lnTo>
                  <a:cubicBezTo>
                    <a:pt x="81" y="227"/>
                    <a:pt x="41" y="195"/>
                    <a:pt x="0" y="16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07" name="Freeform 89">
              <a:extLst>
                <a:ext uri="{FF2B5EF4-FFF2-40B4-BE49-F238E27FC236}">
                  <a16:creationId xmlns:a16="http://schemas.microsoft.com/office/drawing/2014/main" id="{A483AC3F-D755-AB9B-05C2-88DA50508E7C}"/>
                </a:ext>
              </a:extLst>
            </p:cNvPr>
            <p:cNvSpPr>
              <a:spLocks/>
            </p:cNvSpPr>
            <p:nvPr/>
          </p:nvSpPr>
          <p:spPr bwMode="auto">
            <a:xfrm>
              <a:off x="7540664" y="1558031"/>
              <a:ext cx="349758" cy="376476"/>
            </a:xfrm>
            <a:custGeom>
              <a:avLst/>
              <a:gdLst>
                <a:gd name="T0" fmla="*/ 0 w 239"/>
                <a:gd name="T1" fmla="*/ 188 h 258"/>
                <a:gd name="T2" fmla="*/ 0 w 239"/>
                <a:gd name="T3" fmla="*/ 188 h 258"/>
                <a:gd name="T4" fmla="*/ 84 w 239"/>
                <a:gd name="T5" fmla="*/ 0 h 258"/>
                <a:gd name="T6" fmla="*/ 239 w 239"/>
                <a:gd name="T7" fmla="*/ 78 h 258"/>
                <a:gd name="T8" fmla="*/ 141 w 239"/>
                <a:gd name="T9" fmla="*/ 258 h 258"/>
                <a:gd name="T10" fmla="*/ 0 w 239"/>
                <a:gd name="T11" fmla="*/ 188 h 258"/>
              </a:gdLst>
              <a:ahLst/>
              <a:cxnLst>
                <a:cxn ang="0">
                  <a:pos x="T0" y="T1"/>
                </a:cxn>
                <a:cxn ang="0">
                  <a:pos x="T2" y="T3"/>
                </a:cxn>
                <a:cxn ang="0">
                  <a:pos x="T4" y="T5"/>
                </a:cxn>
                <a:cxn ang="0">
                  <a:pos x="T6" y="T7"/>
                </a:cxn>
                <a:cxn ang="0">
                  <a:pos x="T8" y="T9"/>
                </a:cxn>
                <a:cxn ang="0">
                  <a:pos x="T10" y="T11"/>
                </a:cxn>
              </a:cxnLst>
              <a:rect l="0" t="0" r="r" b="b"/>
              <a:pathLst>
                <a:path w="239" h="258">
                  <a:moveTo>
                    <a:pt x="0" y="188"/>
                  </a:moveTo>
                  <a:lnTo>
                    <a:pt x="0" y="188"/>
                  </a:lnTo>
                  <a:lnTo>
                    <a:pt x="84" y="0"/>
                  </a:lnTo>
                  <a:cubicBezTo>
                    <a:pt x="137" y="24"/>
                    <a:pt x="189" y="50"/>
                    <a:pt x="239" y="78"/>
                  </a:cubicBezTo>
                  <a:lnTo>
                    <a:pt x="141" y="258"/>
                  </a:lnTo>
                  <a:cubicBezTo>
                    <a:pt x="95" y="233"/>
                    <a:pt x="48" y="210"/>
                    <a:pt x="0" y="18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08" name="Freeform 91">
              <a:extLst>
                <a:ext uri="{FF2B5EF4-FFF2-40B4-BE49-F238E27FC236}">
                  <a16:creationId xmlns:a16="http://schemas.microsoft.com/office/drawing/2014/main" id="{E7277623-856F-FBC5-6BA0-472D569CD0D0}"/>
                </a:ext>
              </a:extLst>
            </p:cNvPr>
            <p:cNvSpPr>
              <a:spLocks/>
            </p:cNvSpPr>
            <p:nvPr/>
          </p:nvSpPr>
          <p:spPr bwMode="auto">
            <a:xfrm>
              <a:off x="7941429" y="1798490"/>
              <a:ext cx="359473" cy="376476"/>
            </a:xfrm>
            <a:custGeom>
              <a:avLst/>
              <a:gdLst>
                <a:gd name="T0" fmla="*/ 0 w 246"/>
                <a:gd name="T1" fmla="*/ 173 h 258"/>
                <a:gd name="T2" fmla="*/ 0 w 246"/>
                <a:gd name="T3" fmla="*/ 173 h 258"/>
                <a:gd name="T4" fmla="*/ 110 w 246"/>
                <a:gd name="T5" fmla="*/ 0 h 258"/>
                <a:gd name="T6" fmla="*/ 246 w 246"/>
                <a:gd name="T7" fmla="*/ 93 h 258"/>
                <a:gd name="T8" fmla="*/ 124 w 246"/>
                <a:gd name="T9" fmla="*/ 258 h 258"/>
                <a:gd name="T10" fmla="*/ 0 w 246"/>
                <a:gd name="T11" fmla="*/ 173 h 258"/>
              </a:gdLst>
              <a:ahLst/>
              <a:cxnLst>
                <a:cxn ang="0">
                  <a:pos x="T0" y="T1"/>
                </a:cxn>
                <a:cxn ang="0">
                  <a:pos x="T2" y="T3"/>
                </a:cxn>
                <a:cxn ang="0">
                  <a:pos x="T4" y="T5"/>
                </a:cxn>
                <a:cxn ang="0">
                  <a:pos x="T6" y="T7"/>
                </a:cxn>
                <a:cxn ang="0">
                  <a:pos x="T8" y="T9"/>
                </a:cxn>
                <a:cxn ang="0">
                  <a:pos x="T10" y="T11"/>
                </a:cxn>
              </a:cxnLst>
              <a:rect l="0" t="0" r="r" b="b"/>
              <a:pathLst>
                <a:path w="246" h="258">
                  <a:moveTo>
                    <a:pt x="0" y="173"/>
                  </a:moveTo>
                  <a:lnTo>
                    <a:pt x="0" y="173"/>
                  </a:lnTo>
                  <a:lnTo>
                    <a:pt x="110" y="0"/>
                  </a:lnTo>
                  <a:cubicBezTo>
                    <a:pt x="157" y="29"/>
                    <a:pt x="202" y="60"/>
                    <a:pt x="246" y="93"/>
                  </a:cubicBezTo>
                  <a:lnTo>
                    <a:pt x="124" y="258"/>
                  </a:lnTo>
                  <a:cubicBezTo>
                    <a:pt x="84" y="229"/>
                    <a:pt x="43" y="200"/>
                    <a:pt x="0" y="17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09" name="Freeform 93">
              <a:extLst>
                <a:ext uri="{FF2B5EF4-FFF2-40B4-BE49-F238E27FC236}">
                  <a16:creationId xmlns:a16="http://schemas.microsoft.com/office/drawing/2014/main" id="{F09C0F07-D844-A3D5-B61D-263F4B79D93D}"/>
                </a:ext>
              </a:extLst>
            </p:cNvPr>
            <p:cNvSpPr>
              <a:spLocks/>
            </p:cNvSpPr>
            <p:nvPr/>
          </p:nvSpPr>
          <p:spPr bwMode="auto">
            <a:xfrm>
              <a:off x="7747119" y="1672189"/>
              <a:ext cx="354616" cy="378905"/>
            </a:xfrm>
            <a:custGeom>
              <a:avLst/>
              <a:gdLst>
                <a:gd name="T0" fmla="*/ 0 w 244"/>
                <a:gd name="T1" fmla="*/ 180 h 259"/>
                <a:gd name="T2" fmla="*/ 0 w 244"/>
                <a:gd name="T3" fmla="*/ 180 h 259"/>
                <a:gd name="T4" fmla="*/ 98 w 244"/>
                <a:gd name="T5" fmla="*/ 0 h 259"/>
                <a:gd name="T6" fmla="*/ 244 w 244"/>
                <a:gd name="T7" fmla="*/ 86 h 259"/>
                <a:gd name="T8" fmla="*/ 134 w 244"/>
                <a:gd name="T9" fmla="*/ 259 h 259"/>
                <a:gd name="T10" fmla="*/ 0 w 244"/>
                <a:gd name="T11" fmla="*/ 180 h 259"/>
              </a:gdLst>
              <a:ahLst/>
              <a:cxnLst>
                <a:cxn ang="0">
                  <a:pos x="T0" y="T1"/>
                </a:cxn>
                <a:cxn ang="0">
                  <a:pos x="T2" y="T3"/>
                </a:cxn>
                <a:cxn ang="0">
                  <a:pos x="T4" y="T5"/>
                </a:cxn>
                <a:cxn ang="0">
                  <a:pos x="T6" y="T7"/>
                </a:cxn>
                <a:cxn ang="0">
                  <a:pos x="T8" y="T9"/>
                </a:cxn>
                <a:cxn ang="0">
                  <a:pos x="T10" y="T11"/>
                </a:cxn>
              </a:cxnLst>
              <a:rect l="0" t="0" r="r" b="b"/>
              <a:pathLst>
                <a:path w="244" h="259">
                  <a:moveTo>
                    <a:pt x="0" y="180"/>
                  </a:moveTo>
                  <a:lnTo>
                    <a:pt x="0" y="180"/>
                  </a:lnTo>
                  <a:lnTo>
                    <a:pt x="98" y="0"/>
                  </a:lnTo>
                  <a:cubicBezTo>
                    <a:pt x="148" y="27"/>
                    <a:pt x="197" y="55"/>
                    <a:pt x="244" y="86"/>
                  </a:cubicBezTo>
                  <a:lnTo>
                    <a:pt x="134" y="259"/>
                  </a:lnTo>
                  <a:cubicBezTo>
                    <a:pt x="91" y="231"/>
                    <a:pt x="46" y="205"/>
                    <a:pt x="0" y="18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10" name="Freeform 117">
              <a:extLst>
                <a:ext uri="{FF2B5EF4-FFF2-40B4-BE49-F238E27FC236}">
                  <a16:creationId xmlns:a16="http://schemas.microsoft.com/office/drawing/2014/main" id="{8760D4F0-6F30-0E14-1639-2BD2ABF10795}"/>
                </a:ext>
              </a:extLst>
            </p:cNvPr>
            <p:cNvSpPr>
              <a:spLocks/>
            </p:cNvSpPr>
            <p:nvPr/>
          </p:nvSpPr>
          <p:spPr bwMode="auto">
            <a:xfrm>
              <a:off x="6586117" y="5155196"/>
              <a:ext cx="242887" cy="301181"/>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11" name="Freeform 119">
              <a:extLst>
                <a:ext uri="{FF2B5EF4-FFF2-40B4-BE49-F238E27FC236}">
                  <a16:creationId xmlns:a16="http://schemas.microsoft.com/office/drawing/2014/main" id="{4334A0D3-8A58-16E2-CC8B-251926338AFA}"/>
                </a:ext>
              </a:extLst>
            </p:cNvPr>
            <p:cNvSpPr>
              <a:spLocks/>
            </p:cNvSpPr>
            <p:nvPr/>
          </p:nvSpPr>
          <p:spPr bwMode="auto">
            <a:xfrm>
              <a:off x="6586117" y="5677403"/>
              <a:ext cx="242887" cy="301181"/>
            </a:xfrm>
            <a:custGeom>
              <a:avLst/>
              <a:gdLst>
                <a:gd name="T0" fmla="*/ 166 w 166"/>
                <a:gd name="T1" fmla="*/ 205 h 205"/>
                <a:gd name="T2" fmla="*/ 166 w 166"/>
                <a:gd name="T3" fmla="*/ 205 h 205"/>
                <a:gd name="T4" fmla="*/ 0 w 166"/>
                <a:gd name="T5" fmla="*/ 205 h 205"/>
                <a:gd name="T6" fmla="*/ 0 w 166"/>
                <a:gd name="T7" fmla="*/ 0 h 205"/>
                <a:gd name="T8" fmla="*/ 166 w 166"/>
                <a:gd name="T9" fmla="*/ 0 h 205"/>
                <a:gd name="T10" fmla="*/ 166 w 166"/>
                <a:gd name="T11" fmla="*/ 205 h 205"/>
              </a:gdLst>
              <a:ahLst/>
              <a:cxnLst>
                <a:cxn ang="0">
                  <a:pos x="T0" y="T1"/>
                </a:cxn>
                <a:cxn ang="0">
                  <a:pos x="T2" y="T3"/>
                </a:cxn>
                <a:cxn ang="0">
                  <a:pos x="T4" y="T5"/>
                </a:cxn>
                <a:cxn ang="0">
                  <a:pos x="T6" y="T7"/>
                </a:cxn>
                <a:cxn ang="0">
                  <a:pos x="T8" y="T9"/>
                </a:cxn>
                <a:cxn ang="0">
                  <a:pos x="T10" y="T11"/>
                </a:cxn>
              </a:cxnLst>
              <a:rect l="0" t="0" r="r" b="b"/>
              <a:pathLst>
                <a:path w="166" h="205">
                  <a:moveTo>
                    <a:pt x="166" y="205"/>
                  </a:moveTo>
                  <a:lnTo>
                    <a:pt x="166" y="205"/>
                  </a:lnTo>
                  <a:lnTo>
                    <a:pt x="0" y="205"/>
                  </a:lnTo>
                  <a:lnTo>
                    <a:pt x="0" y="0"/>
                  </a:lnTo>
                  <a:lnTo>
                    <a:pt x="166" y="0"/>
                  </a:lnTo>
                  <a:lnTo>
                    <a:pt x="166" y="205"/>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12" name="Freeform 121">
              <a:extLst>
                <a:ext uri="{FF2B5EF4-FFF2-40B4-BE49-F238E27FC236}">
                  <a16:creationId xmlns:a16="http://schemas.microsoft.com/office/drawing/2014/main" id="{BB144B82-FE64-E7CB-9025-74B32B923CC2}"/>
                </a:ext>
              </a:extLst>
            </p:cNvPr>
            <p:cNvSpPr>
              <a:spLocks/>
            </p:cNvSpPr>
            <p:nvPr/>
          </p:nvSpPr>
          <p:spPr bwMode="auto">
            <a:xfrm>
              <a:off x="5859883" y="6197182"/>
              <a:ext cx="485775" cy="303610"/>
            </a:xfrm>
            <a:custGeom>
              <a:avLst/>
              <a:gdLst>
                <a:gd name="T0" fmla="*/ 333 w 333"/>
                <a:gd name="T1" fmla="*/ 206 h 206"/>
                <a:gd name="T2" fmla="*/ 333 w 333"/>
                <a:gd name="T3" fmla="*/ 206 h 206"/>
                <a:gd name="T4" fmla="*/ 0 w 333"/>
                <a:gd name="T5" fmla="*/ 206 h 206"/>
                <a:gd name="T6" fmla="*/ 0 w 333"/>
                <a:gd name="T7" fmla="*/ 0 h 206"/>
                <a:gd name="T8" fmla="*/ 333 w 333"/>
                <a:gd name="T9" fmla="*/ 0 h 206"/>
                <a:gd name="T10" fmla="*/ 333 w 333"/>
                <a:gd name="T11" fmla="*/ 206 h 206"/>
              </a:gdLst>
              <a:ahLst/>
              <a:cxnLst>
                <a:cxn ang="0">
                  <a:pos x="T0" y="T1"/>
                </a:cxn>
                <a:cxn ang="0">
                  <a:pos x="T2" y="T3"/>
                </a:cxn>
                <a:cxn ang="0">
                  <a:pos x="T4" y="T5"/>
                </a:cxn>
                <a:cxn ang="0">
                  <a:pos x="T6" y="T7"/>
                </a:cxn>
                <a:cxn ang="0">
                  <a:pos x="T8" y="T9"/>
                </a:cxn>
                <a:cxn ang="0">
                  <a:pos x="T10" y="T11"/>
                </a:cxn>
              </a:cxnLst>
              <a:rect l="0" t="0" r="r" b="b"/>
              <a:pathLst>
                <a:path w="333" h="206">
                  <a:moveTo>
                    <a:pt x="333" y="206"/>
                  </a:moveTo>
                  <a:lnTo>
                    <a:pt x="333" y="206"/>
                  </a:lnTo>
                  <a:lnTo>
                    <a:pt x="0" y="206"/>
                  </a:lnTo>
                  <a:lnTo>
                    <a:pt x="0" y="0"/>
                  </a:lnTo>
                  <a:lnTo>
                    <a:pt x="333" y="0"/>
                  </a:lnTo>
                  <a:lnTo>
                    <a:pt x="333"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13" name="Freeform 123">
              <a:extLst>
                <a:ext uri="{FF2B5EF4-FFF2-40B4-BE49-F238E27FC236}">
                  <a16:creationId xmlns:a16="http://schemas.microsoft.com/office/drawing/2014/main" id="{98BC9CCB-05E2-9C06-B5F0-100CF491560D}"/>
                </a:ext>
              </a:extLst>
            </p:cNvPr>
            <p:cNvSpPr>
              <a:spLocks/>
            </p:cNvSpPr>
            <p:nvPr/>
          </p:nvSpPr>
          <p:spPr bwMode="auto">
            <a:xfrm>
              <a:off x="5859883" y="5677403"/>
              <a:ext cx="485775" cy="301181"/>
            </a:xfrm>
            <a:custGeom>
              <a:avLst/>
              <a:gdLst>
                <a:gd name="T0" fmla="*/ 333 w 333"/>
                <a:gd name="T1" fmla="*/ 205 h 205"/>
                <a:gd name="T2" fmla="*/ 333 w 333"/>
                <a:gd name="T3" fmla="*/ 205 h 205"/>
                <a:gd name="T4" fmla="*/ 0 w 333"/>
                <a:gd name="T5" fmla="*/ 205 h 205"/>
                <a:gd name="T6" fmla="*/ 0 w 333"/>
                <a:gd name="T7" fmla="*/ 0 h 205"/>
                <a:gd name="T8" fmla="*/ 333 w 333"/>
                <a:gd name="T9" fmla="*/ 0 h 205"/>
                <a:gd name="T10" fmla="*/ 333 w 333"/>
                <a:gd name="T11" fmla="*/ 205 h 205"/>
              </a:gdLst>
              <a:ahLst/>
              <a:cxnLst>
                <a:cxn ang="0">
                  <a:pos x="T0" y="T1"/>
                </a:cxn>
                <a:cxn ang="0">
                  <a:pos x="T2" y="T3"/>
                </a:cxn>
                <a:cxn ang="0">
                  <a:pos x="T4" y="T5"/>
                </a:cxn>
                <a:cxn ang="0">
                  <a:pos x="T6" y="T7"/>
                </a:cxn>
                <a:cxn ang="0">
                  <a:pos x="T8" y="T9"/>
                </a:cxn>
                <a:cxn ang="0">
                  <a:pos x="T10" y="T11"/>
                </a:cxn>
              </a:cxnLst>
              <a:rect l="0" t="0" r="r" b="b"/>
              <a:pathLst>
                <a:path w="333" h="205">
                  <a:moveTo>
                    <a:pt x="333" y="205"/>
                  </a:moveTo>
                  <a:lnTo>
                    <a:pt x="333" y="205"/>
                  </a:lnTo>
                  <a:lnTo>
                    <a:pt x="0" y="205"/>
                  </a:lnTo>
                  <a:lnTo>
                    <a:pt x="0" y="0"/>
                  </a:lnTo>
                  <a:lnTo>
                    <a:pt x="333" y="0"/>
                  </a:lnTo>
                  <a:lnTo>
                    <a:pt x="333" y="205"/>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14" name="Freeform 125">
              <a:extLst>
                <a:ext uri="{FF2B5EF4-FFF2-40B4-BE49-F238E27FC236}">
                  <a16:creationId xmlns:a16="http://schemas.microsoft.com/office/drawing/2014/main" id="{F99A8229-CA2C-E838-4EC8-4A1FAC5AFB5C}"/>
                </a:ext>
              </a:extLst>
            </p:cNvPr>
            <p:cNvSpPr>
              <a:spLocks/>
            </p:cNvSpPr>
            <p:nvPr/>
          </p:nvSpPr>
          <p:spPr bwMode="auto">
            <a:xfrm>
              <a:off x="5616995" y="5677403"/>
              <a:ext cx="242887" cy="301181"/>
            </a:xfrm>
            <a:custGeom>
              <a:avLst/>
              <a:gdLst>
                <a:gd name="T0" fmla="*/ 167 w 167"/>
                <a:gd name="T1" fmla="*/ 205 h 205"/>
                <a:gd name="T2" fmla="*/ 167 w 167"/>
                <a:gd name="T3" fmla="*/ 205 h 205"/>
                <a:gd name="T4" fmla="*/ 0 w 167"/>
                <a:gd name="T5" fmla="*/ 205 h 205"/>
                <a:gd name="T6" fmla="*/ 0 w 167"/>
                <a:gd name="T7" fmla="*/ 0 h 205"/>
                <a:gd name="T8" fmla="*/ 167 w 167"/>
                <a:gd name="T9" fmla="*/ 0 h 205"/>
                <a:gd name="T10" fmla="*/ 167 w 167"/>
                <a:gd name="T11" fmla="*/ 205 h 205"/>
              </a:gdLst>
              <a:ahLst/>
              <a:cxnLst>
                <a:cxn ang="0">
                  <a:pos x="T0" y="T1"/>
                </a:cxn>
                <a:cxn ang="0">
                  <a:pos x="T2" y="T3"/>
                </a:cxn>
                <a:cxn ang="0">
                  <a:pos x="T4" y="T5"/>
                </a:cxn>
                <a:cxn ang="0">
                  <a:pos x="T6" y="T7"/>
                </a:cxn>
                <a:cxn ang="0">
                  <a:pos x="T8" y="T9"/>
                </a:cxn>
                <a:cxn ang="0">
                  <a:pos x="T10" y="T11"/>
                </a:cxn>
              </a:cxnLst>
              <a:rect l="0" t="0" r="r" b="b"/>
              <a:pathLst>
                <a:path w="167" h="205">
                  <a:moveTo>
                    <a:pt x="167" y="205"/>
                  </a:moveTo>
                  <a:lnTo>
                    <a:pt x="167" y="205"/>
                  </a:lnTo>
                  <a:lnTo>
                    <a:pt x="0" y="205"/>
                  </a:lnTo>
                  <a:lnTo>
                    <a:pt x="0" y="0"/>
                  </a:lnTo>
                  <a:lnTo>
                    <a:pt x="167" y="0"/>
                  </a:lnTo>
                  <a:lnTo>
                    <a:pt x="167" y="205"/>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15" name="Freeform 127">
              <a:extLst>
                <a:ext uri="{FF2B5EF4-FFF2-40B4-BE49-F238E27FC236}">
                  <a16:creationId xmlns:a16="http://schemas.microsoft.com/office/drawing/2014/main" id="{22E0ECCA-CC2C-B780-B038-00C81D1CEFF0}"/>
                </a:ext>
              </a:extLst>
            </p:cNvPr>
            <p:cNvSpPr>
              <a:spLocks/>
            </p:cNvSpPr>
            <p:nvPr/>
          </p:nvSpPr>
          <p:spPr bwMode="auto">
            <a:xfrm>
              <a:off x="5374108" y="5677403"/>
              <a:ext cx="242887" cy="301181"/>
            </a:xfrm>
            <a:custGeom>
              <a:avLst/>
              <a:gdLst>
                <a:gd name="T0" fmla="*/ 166 w 166"/>
                <a:gd name="T1" fmla="*/ 205 h 205"/>
                <a:gd name="T2" fmla="*/ 166 w 166"/>
                <a:gd name="T3" fmla="*/ 205 h 205"/>
                <a:gd name="T4" fmla="*/ 0 w 166"/>
                <a:gd name="T5" fmla="*/ 205 h 205"/>
                <a:gd name="T6" fmla="*/ 0 w 166"/>
                <a:gd name="T7" fmla="*/ 0 h 205"/>
                <a:gd name="T8" fmla="*/ 166 w 166"/>
                <a:gd name="T9" fmla="*/ 0 h 205"/>
                <a:gd name="T10" fmla="*/ 166 w 166"/>
                <a:gd name="T11" fmla="*/ 205 h 205"/>
              </a:gdLst>
              <a:ahLst/>
              <a:cxnLst>
                <a:cxn ang="0">
                  <a:pos x="T0" y="T1"/>
                </a:cxn>
                <a:cxn ang="0">
                  <a:pos x="T2" y="T3"/>
                </a:cxn>
                <a:cxn ang="0">
                  <a:pos x="T4" y="T5"/>
                </a:cxn>
                <a:cxn ang="0">
                  <a:pos x="T6" y="T7"/>
                </a:cxn>
                <a:cxn ang="0">
                  <a:pos x="T8" y="T9"/>
                </a:cxn>
                <a:cxn ang="0">
                  <a:pos x="T10" y="T11"/>
                </a:cxn>
              </a:cxnLst>
              <a:rect l="0" t="0" r="r" b="b"/>
              <a:pathLst>
                <a:path w="166" h="205">
                  <a:moveTo>
                    <a:pt x="166" y="205"/>
                  </a:moveTo>
                  <a:lnTo>
                    <a:pt x="166" y="205"/>
                  </a:lnTo>
                  <a:lnTo>
                    <a:pt x="0" y="205"/>
                  </a:lnTo>
                  <a:lnTo>
                    <a:pt x="0" y="0"/>
                  </a:lnTo>
                  <a:lnTo>
                    <a:pt x="166" y="0"/>
                  </a:lnTo>
                  <a:lnTo>
                    <a:pt x="166" y="205"/>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16" name="Freeform 129">
              <a:extLst>
                <a:ext uri="{FF2B5EF4-FFF2-40B4-BE49-F238E27FC236}">
                  <a16:creationId xmlns:a16="http://schemas.microsoft.com/office/drawing/2014/main" id="{244EB1E4-CB46-7E5C-A861-4C962F1577C5}"/>
                </a:ext>
              </a:extLst>
            </p:cNvPr>
            <p:cNvSpPr>
              <a:spLocks/>
            </p:cNvSpPr>
            <p:nvPr/>
          </p:nvSpPr>
          <p:spPr bwMode="auto">
            <a:xfrm>
              <a:off x="5374108" y="6197182"/>
              <a:ext cx="242887" cy="303610"/>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17" name="Freeform 131">
              <a:extLst>
                <a:ext uri="{FF2B5EF4-FFF2-40B4-BE49-F238E27FC236}">
                  <a16:creationId xmlns:a16="http://schemas.microsoft.com/office/drawing/2014/main" id="{5AFFA68C-4E31-46D2-5F59-D0CA3713DAD9}"/>
                </a:ext>
              </a:extLst>
            </p:cNvPr>
            <p:cNvSpPr>
              <a:spLocks/>
            </p:cNvSpPr>
            <p:nvPr/>
          </p:nvSpPr>
          <p:spPr bwMode="auto">
            <a:xfrm>
              <a:off x="7472656" y="5548673"/>
              <a:ext cx="325469" cy="361903"/>
            </a:xfrm>
            <a:custGeom>
              <a:avLst/>
              <a:gdLst>
                <a:gd name="T0" fmla="*/ 145 w 224"/>
                <a:gd name="T1" fmla="*/ 0 h 248"/>
                <a:gd name="T2" fmla="*/ 145 w 224"/>
                <a:gd name="T3" fmla="*/ 0 h 248"/>
                <a:gd name="T4" fmla="*/ 224 w 224"/>
                <a:gd name="T5" fmla="*/ 190 h 248"/>
                <a:gd name="T6" fmla="*/ 53 w 224"/>
                <a:gd name="T7" fmla="*/ 248 h 248"/>
                <a:gd name="T8" fmla="*/ 0 w 224"/>
                <a:gd name="T9" fmla="*/ 49 h 248"/>
                <a:gd name="T10" fmla="*/ 145 w 224"/>
                <a:gd name="T11" fmla="*/ 0 h 248"/>
              </a:gdLst>
              <a:ahLst/>
              <a:cxnLst>
                <a:cxn ang="0">
                  <a:pos x="T0" y="T1"/>
                </a:cxn>
                <a:cxn ang="0">
                  <a:pos x="T2" y="T3"/>
                </a:cxn>
                <a:cxn ang="0">
                  <a:pos x="T4" y="T5"/>
                </a:cxn>
                <a:cxn ang="0">
                  <a:pos x="T6" y="T7"/>
                </a:cxn>
                <a:cxn ang="0">
                  <a:pos x="T8" y="T9"/>
                </a:cxn>
                <a:cxn ang="0">
                  <a:pos x="T10" y="T11"/>
                </a:cxn>
              </a:cxnLst>
              <a:rect l="0" t="0" r="r" b="b"/>
              <a:pathLst>
                <a:path w="224" h="248">
                  <a:moveTo>
                    <a:pt x="145" y="0"/>
                  </a:moveTo>
                  <a:lnTo>
                    <a:pt x="145" y="0"/>
                  </a:lnTo>
                  <a:lnTo>
                    <a:pt x="224" y="190"/>
                  </a:lnTo>
                  <a:cubicBezTo>
                    <a:pt x="168" y="213"/>
                    <a:pt x="111" y="232"/>
                    <a:pt x="53" y="248"/>
                  </a:cubicBezTo>
                  <a:lnTo>
                    <a:pt x="0" y="49"/>
                  </a:lnTo>
                  <a:cubicBezTo>
                    <a:pt x="50" y="36"/>
                    <a:pt x="98" y="20"/>
                    <a:pt x="145"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18" name="Freeform 133">
              <a:extLst>
                <a:ext uri="{FF2B5EF4-FFF2-40B4-BE49-F238E27FC236}">
                  <a16:creationId xmlns:a16="http://schemas.microsoft.com/office/drawing/2014/main" id="{8E52FC73-514E-64C4-DA89-CE6C85CAC637}"/>
                </a:ext>
              </a:extLst>
            </p:cNvPr>
            <p:cNvSpPr>
              <a:spLocks/>
            </p:cNvSpPr>
            <p:nvPr/>
          </p:nvSpPr>
          <p:spPr bwMode="auto">
            <a:xfrm>
              <a:off x="7266202" y="5621540"/>
              <a:ext cx="284179" cy="337614"/>
            </a:xfrm>
            <a:custGeom>
              <a:avLst/>
              <a:gdLst>
                <a:gd name="T0" fmla="*/ 141 w 194"/>
                <a:gd name="T1" fmla="*/ 0 h 232"/>
                <a:gd name="T2" fmla="*/ 141 w 194"/>
                <a:gd name="T3" fmla="*/ 0 h 232"/>
                <a:gd name="T4" fmla="*/ 194 w 194"/>
                <a:gd name="T5" fmla="*/ 199 h 232"/>
                <a:gd name="T6" fmla="*/ 27 w 194"/>
                <a:gd name="T7" fmla="*/ 232 h 232"/>
                <a:gd name="T8" fmla="*/ 0 w 194"/>
                <a:gd name="T9" fmla="*/ 28 h 232"/>
                <a:gd name="T10" fmla="*/ 141 w 194"/>
                <a:gd name="T11" fmla="*/ 0 h 232"/>
              </a:gdLst>
              <a:ahLst/>
              <a:cxnLst>
                <a:cxn ang="0">
                  <a:pos x="T0" y="T1"/>
                </a:cxn>
                <a:cxn ang="0">
                  <a:pos x="T2" y="T3"/>
                </a:cxn>
                <a:cxn ang="0">
                  <a:pos x="T4" y="T5"/>
                </a:cxn>
                <a:cxn ang="0">
                  <a:pos x="T6" y="T7"/>
                </a:cxn>
                <a:cxn ang="0">
                  <a:pos x="T8" y="T9"/>
                </a:cxn>
                <a:cxn ang="0">
                  <a:pos x="T10" y="T11"/>
                </a:cxn>
              </a:cxnLst>
              <a:rect l="0" t="0" r="r" b="b"/>
              <a:pathLst>
                <a:path w="194" h="232">
                  <a:moveTo>
                    <a:pt x="141" y="0"/>
                  </a:moveTo>
                  <a:lnTo>
                    <a:pt x="141" y="0"/>
                  </a:lnTo>
                  <a:lnTo>
                    <a:pt x="194" y="199"/>
                  </a:lnTo>
                  <a:cubicBezTo>
                    <a:pt x="139" y="213"/>
                    <a:pt x="83" y="225"/>
                    <a:pt x="27" y="232"/>
                  </a:cubicBezTo>
                  <a:lnTo>
                    <a:pt x="0" y="28"/>
                  </a:lnTo>
                  <a:cubicBezTo>
                    <a:pt x="48" y="22"/>
                    <a:pt x="95" y="12"/>
                    <a:pt x="141"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19" name="Freeform 135">
              <a:extLst>
                <a:ext uri="{FF2B5EF4-FFF2-40B4-BE49-F238E27FC236}">
                  <a16:creationId xmlns:a16="http://schemas.microsoft.com/office/drawing/2014/main" id="{179FF499-4CC5-FB01-C82B-1297CE6EB52A}"/>
                </a:ext>
              </a:extLst>
            </p:cNvPr>
            <p:cNvSpPr>
              <a:spLocks/>
            </p:cNvSpPr>
            <p:nvPr/>
          </p:nvSpPr>
          <p:spPr bwMode="auto">
            <a:xfrm>
              <a:off x="7050031" y="5660402"/>
              <a:ext cx="255033" cy="318183"/>
            </a:xfrm>
            <a:custGeom>
              <a:avLst/>
              <a:gdLst>
                <a:gd name="T0" fmla="*/ 149 w 176"/>
                <a:gd name="T1" fmla="*/ 0 h 216"/>
                <a:gd name="T2" fmla="*/ 149 w 176"/>
                <a:gd name="T3" fmla="*/ 0 h 216"/>
                <a:gd name="T4" fmla="*/ 176 w 176"/>
                <a:gd name="T5" fmla="*/ 204 h 216"/>
                <a:gd name="T6" fmla="*/ 0 w 176"/>
                <a:gd name="T7" fmla="*/ 216 h 216"/>
                <a:gd name="T8" fmla="*/ 0 w 176"/>
                <a:gd name="T9" fmla="*/ 10 h 216"/>
                <a:gd name="T10" fmla="*/ 149 w 176"/>
                <a:gd name="T11" fmla="*/ 0 h 216"/>
              </a:gdLst>
              <a:ahLst/>
              <a:cxnLst>
                <a:cxn ang="0">
                  <a:pos x="T0" y="T1"/>
                </a:cxn>
                <a:cxn ang="0">
                  <a:pos x="T2" y="T3"/>
                </a:cxn>
                <a:cxn ang="0">
                  <a:pos x="T4" y="T5"/>
                </a:cxn>
                <a:cxn ang="0">
                  <a:pos x="T6" y="T7"/>
                </a:cxn>
                <a:cxn ang="0">
                  <a:pos x="T8" y="T9"/>
                </a:cxn>
                <a:cxn ang="0">
                  <a:pos x="T10" y="T11"/>
                </a:cxn>
              </a:cxnLst>
              <a:rect l="0" t="0" r="r" b="b"/>
              <a:pathLst>
                <a:path w="176" h="216">
                  <a:moveTo>
                    <a:pt x="149" y="0"/>
                  </a:moveTo>
                  <a:lnTo>
                    <a:pt x="149" y="0"/>
                  </a:lnTo>
                  <a:lnTo>
                    <a:pt x="176" y="204"/>
                  </a:lnTo>
                  <a:cubicBezTo>
                    <a:pt x="118" y="212"/>
                    <a:pt x="59" y="216"/>
                    <a:pt x="0" y="216"/>
                  </a:cubicBezTo>
                  <a:lnTo>
                    <a:pt x="0" y="10"/>
                  </a:lnTo>
                  <a:cubicBezTo>
                    <a:pt x="50" y="10"/>
                    <a:pt x="99" y="7"/>
                    <a:pt x="149"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20" name="Freeform 137">
              <a:extLst>
                <a:ext uri="{FF2B5EF4-FFF2-40B4-BE49-F238E27FC236}">
                  <a16:creationId xmlns:a16="http://schemas.microsoft.com/office/drawing/2014/main" id="{ECB21611-2444-9BE3-222D-E874A9715C46}"/>
                </a:ext>
              </a:extLst>
            </p:cNvPr>
            <p:cNvSpPr>
              <a:spLocks/>
            </p:cNvSpPr>
            <p:nvPr/>
          </p:nvSpPr>
          <p:spPr bwMode="auto">
            <a:xfrm>
              <a:off x="4677022" y="6155892"/>
              <a:ext cx="272034" cy="330327"/>
            </a:xfrm>
            <a:custGeom>
              <a:avLst/>
              <a:gdLst>
                <a:gd name="T0" fmla="*/ 41 w 186"/>
                <a:gd name="T1" fmla="*/ 0 h 226"/>
                <a:gd name="T2" fmla="*/ 41 w 186"/>
                <a:gd name="T3" fmla="*/ 0 h 226"/>
                <a:gd name="T4" fmla="*/ 0 w 186"/>
                <a:gd name="T5" fmla="*/ 202 h 226"/>
                <a:gd name="T6" fmla="*/ 165 w 186"/>
                <a:gd name="T7" fmla="*/ 226 h 226"/>
                <a:gd name="T8" fmla="*/ 186 w 186"/>
                <a:gd name="T9" fmla="*/ 22 h 226"/>
                <a:gd name="T10" fmla="*/ 41 w 186"/>
                <a:gd name="T11" fmla="*/ 0 h 226"/>
              </a:gdLst>
              <a:ahLst/>
              <a:cxnLst>
                <a:cxn ang="0">
                  <a:pos x="T0" y="T1"/>
                </a:cxn>
                <a:cxn ang="0">
                  <a:pos x="T2" y="T3"/>
                </a:cxn>
                <a:cxn ang="0">
                  <a:pos x="T4" y="T5"/>
                </a:cxn>
                <a:cxn ang="0">
                  <a:pos x="T6" y="T7"/>
                </a:cxn>
                <a:cxn ang="0">
                  <a:pos x="T8" y="T9"/>
                </a:cxn>
                <a:cxn ang="0">
                  <a:pos x="T10" y="T11"/>
                </a:cxn>
              </a:cxnLst>
              <a:rect l="0" t="0" r="r" b="b"/>
              <a:pathLst>
                <a:path w="186" h="226">
                  <a:moveTo>
                    <a:pt x="41" y="0"/>
                  </a:moveTo>
                  <a:lnTo>
                    <a:pt x="41" y="0"/>
                  </a:lnTo>
                  <a:lnTo>
                    <a:pt x="0" y="202"/>
                  </a:lnTo>
                  <a:cubicBezTo>
                    <a:pt x="55" y="212"/>
                    <a:pt x="110" y="221"/>
                    <a:pt x="165" y="226"/>
                  </a:cubicBezTo>
                  <a:lnTo>
                    <a:pt x="186" y="22"/>
                  </a:lnTo>
                  <a:cubicBezTo>
                    <a:pt x="137" y="17"/>
                    <a:pt x="89" y="10"/>
                    <a:pt x="41"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21" name="Freeform 139">
              <a:extLst>
                <a:ext uri="{FF2B5EF4-FFF2-40B4-BE49-F238E27FC236}">
                  <a16:creationId xmlns:a16="http://schemas.microsoft.com/office/drawing/2014/main" id="{DD41C198-30D4-67F9-52D5-2EA62A34F16B}"/>
                </a:ext>
              </a:extLst>
            </p:cNvPr>
            <p:cNvSpPr>
              <a:spLocks/>
            </p:cNvSpPr>
            <p:nvPr/>
          </p:nvSpPr>
          <p:spPr bwMode="auto">
            <a:xfrm>
              <a:off x="4917479" y="6187467"/>
              <a:ext cx="238030" cy="313326"/>
            </a:xfrm>
            <a:custGeom>
              <a:avLst/>
              <a:gdLst>
                <a:gd name="T0" fmla="*/ 21 w 163"/>
                <a:gd name="T1" fmla="*/ 0 h 213"/>
                <a:gd name="T2" fmla="*/ 21 w 163"/>
                <a:gd name="T3" fmla="*/ 0 h 213"/>
                <a:gd name="T4" fmla="*/ 0 w 163"/>
                <a:gd name="T5" fmla="*/ 204 h 213"/>
                <a:gd name="T6" fmla="*/ 161 w 163"/>
                <a:gd name="T7" fmla="*/ 213 h 213"/>
                <a:gd name="T8" fmla="*/ 163 w 163"/>
                <a:gd name="T9" fmla="*/ 7 h 213"/>
                <a:gd name="T10" fmla="*/ 21 w 163"/>
                <a:gd name="T11" fmla="*/ 0 h 213"/>
              </a:gdLst>
              <a:ahLst/>
              <a:cxnLst>
                <a:cxn ang="0">
                  <a:pos x="T0" y="T1"/>
                </a:cxn>
                <a:cxn ang="0">
                  <a:pos x="T2" y="T3"/>
                </a:cxn>
                <a:cxn ang="0">
                  <a:pos x="T4" y="T5"/>
                </a:cxn>
                <a:cxn ang="0">
                  <a:pos x="T6" y="T7"/>
                </a:cxn>
                <a:cxn ang="0">
                  <a:pos x="T8" y="T9"/>
                </a:cxn>
                <a:cxn ang="0">
                  <a:pos x="T10" y="T11"/>
                </a:cxn>
              </a:cxnLst>
              <a:rect l="0" t="0" r="r" b="b"/>
              <a:pathLst>
                <a:path w="163" h="213">
                  <a:moveTo>
                    <a:pt x="21" y="0"/>
                  </a:moveTo>
                  <a:lnTo>
                    <a:pt x="21" y="0"/>
                  </a:lnTo>
                  <a:lnTo>
                    <a:pt x="0" y="204"/>
                  </a:lnTo>
                  <a:cubicBezTo>
                    <a:pt x="54" y="210"/>
                    <a:pt x="107" y="213"/>
                    <a:pt x="161" y="213"/>
                  </a:cubicBezTo>
                  <a:lnTo>
                    <a:pt x="163" y="7"/>
                  </a:lnTo>
                  <a:cubicBezTo>
                    <a:pt x="115" y="7"/>
                    <a:pt x="68" y="4"/>
                    <a:pt x="21"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22" name="Freeform 141">
              <a:extLst>
                <a:ext uri="{FF2B5EF4-FFF2-40B4-BE49-F238E27FC236}">
                  <a16:creationId xmlns:a16="http://schemas.microsoft.com/office/drawing/2014/main" id="{0E6C4117-260C-BD9D-B058-91AE15D95F4C}"/>
                </a:ext>
              </a:extLst>
            </p:cNvPr>
            <p:cNvSpPr>
              <a:spLocks/>
            </p:cNvSpPr>
            <p:nvPr/>
          </p:nvSpPr>
          <p:spPr bwMode="auto">
            <a:xfrm>
              <a:off x="4404988" y="5548673"/>
              <a:ext cx="325469" cy="361903"/>
            </a:xfrm>
            <a:custGeom>
              <a:avLst/>
              <a:gdLst>
                <a:gd name="T0" fmla="*/ 79 w 224"/>
                <a:gd name="T1" fmla="*/ 0 h 248"/>
                <a:gd name="T2" fmla="*/ 79 w 224"/>
                <a:gd name="T3" fmla="*/ 0 h 248"/>
                <a:gd name="T4" fmla="*/ 0 w 224"/>
                <a:gd name="T5" fmla="*/ 190 h 248"/>
                <a:gd name="T6" fmla="*/ 171 w 224"/>
                <a:gd name="T7" fmla="*/ 248 h 248"/>
                <a:gd name="T8" fmla="*/ 224 w 224"/>
                <a:gd name="T9" fmla="*/ 49 h 248"/>
                <a:gd name="T10" fmla="*/ 79 w 224"/>
                <a:gd name="T11" fmla="*/ 0 h 248"/>
              </a:gdLst>
              <a:ahLst/>
              <a:cxnLst>
                <a:cxn ang="0">
                  <a:pos x="T0" y="T1"/>
                </a:cxn>
                <a:cxn ang="0">
                  <a:pos x="T2" y="T3"/>
                </a:cxn>
                <a:cxn ang="0">
                  <a:pos x="T4" y="T5"/>
                </a:cxn>
                <a:cxn ang="0">
                  <a:pos x="T6" y="T7"/>
                </a:cxn>
                <a:cxn ang="0">
                  <a:pos x="T8" y="T9"/>
                </a:cxn>
                <a:cxn ang="0">
                  <a:pos x="T10" y="T11"/>
                </a:cxn>
              </a:cxnLst>
              <a:rect l="0" t="0" r="r" b="b"/>
              <a:pathLst>
                <a:path w="224" h="248">
                  <a:moveTo>
                    <a:pt x="79" y="0"/>
                  </a:moveTo>
                  <a:lnTo>
                    <a:pt x="79" y="0"/>
                  </a:lnTo>
                  <a:lnTo>
                    <a:pt x="0" y="190"/>
                  </a:lnTo>
                  <a:cubicBezTo>
                    <a:pt x="56" y="213"/>
                    <a:pt x="113" y="232"/>
                    <a:pt x="171" y="248"/>
                  </a:cubicBezTo>
                  <a:lnTo>
                    <a:pt x="224" y="49"/>
                  </a:lnTo>
                  <a:cubicBezTo>
                    <a:pt x="175" y="36"/>
                    <a:pt x="126" y="20"/>
                    <a:pt x="79"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23" name="Freeform 143">
              <a:extLst>
                <a:ext uri="{FF2B5EF4-FFF2-40B4-BE49-F238E27FC236}">
                  <a16:creationId xmlns:a16="http://schemas.microsoft.com/office/drawing/2014/main" id="{CF68A618-8C54-8040-8F60-36008E0638E1}"/>
                </a:ext>
              </a:extLst>
            </p:cNvPr>
            <p:cNvSpPr>
              <a:spLocks/>
            </p:cNvSpPr>
            <p:nvPr/>
          </p:nvSpPr>
          <p:spPr bwMode="auto">
            <a:xfrm>
              <a:off x="4652733" y="5621540"/>
              <a:ext cx="284179" cy="337614"/>
            </a:xfrm>
            <a:custGeom>
              <a:avLst/>
              <a:gdLst>
                <a:gd name="T0" fmla="*/ 53 w 195"/>
                <a:gd name="T1" fmla="*/ 0 h 232"/>
                <a:gd name="T2" fmla="*/ 53 w 195"/>
                <a:gd name="T3" fmla="*/ 0 h 232"/>
                <a:gd name="T4" fmla="*/ 0 w 195"/>
                <a:gd name="T5" fmla="*/ 199 h 232"/>
                <a:gd name="T6" fmla="*/ 167 w 195"/>
                <a:gd name="T7" fmla="*/ 232 h 232"/>
                <a:gd name="T8" fmla="*/ 195 w 195"/>
                <a:gd name="T9" fmla="*/ 28 h 232"/>
                <a:gd name="T10" fmla="*/ 53 w 195"/>
                <a:gd name="T11" fmla="*/ 0 h 232"/>
              </a:gdLst>
              <a:ahLst/>
              <a:cxnLst>
                <a:cxn ang="0">
                  <a:pos x="T0" y="T1"/>
                </a:cxn>
                <a:cxn ang="0">
                  <a:pos x="T2" y="T3"/>
                </a:cxn>
                <a:cxn ang="0">
                  <a:pos x="T4" y="T5"/>
                </a:cxn>
                <a:cxn ang="0">
                  <a:pos x="T6" y="T7"/>
                </a:cxn>
                <a:cxn ang="0">
                  <a:pos x="T8" y="T9"/>
                </a:cxn>
                <a:cxn ang="0">
                  <a:pos x="T10" y="T11"/>
                </a:cxn>
              </a:cxnLst>
              <a:rect l="0" t="0" r="r" b="b"/>
              <a:pathLst>
                <a:path w="195" h="232">
                  <a:moveTo>
                    <a:pt x="53" y="0"/>
                  </a:moveTo>
                  <a:lnTo>
                    <a:pt x="53" y="0"/>
                  </a:lnTo>
                  <a:lnTo>
                    <a:pt x="0" y="199"/>
                  </a:lnTo>
                  <a:cubicBezTo>
                    <a:pt x="55" y="213"/>
                    <a:pt x="111" y="225"/>
                    <a:pt x="167" y="232"/>
                  </a:cubicBezTo>
                  <a:lnTo>
                    <a:pt x="195" y="28"/>
                  </a:lnTo>
                  <a:cubicBezTo>
                    <a:pt x="147" y="22"/>
                    <a:pt x="99" y="12"/>
                    <a:pt x="53"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24" name="Freeform 145">
              <a:extLst>
                <a:ext uri="{FF2B5EF4-FFF2-40B4-BE49-F238E27FC236}">
                  <a16:creationId xmlns:a16="http://schemas.microsoft.com/office/drawing/2014/main" id="{70484D8D-8FBD-9333-4E37-E77BDAC11B6A}"/>
                </a:ext>
              </a:extLst>
            </p:cNvPr>
            <p:cNvSpPr>
              <a:spLocks/>
            </p:cNvSpPr>
            <p:nvPr/>
          </p:nvSpPr>
          <p:spPr bwMode="auto">
            <a:xfrm>
              <a:off x="4898048" y="5660402"/>
              <a:ext cx="257461" cy="318183"/>
            </a:xfrm>
            <a:custGeom>
              <a:avLst/>
              <a:gdLst>
                <a:gd name="T0" fmla="*/ 28 w 177"/>
                <a:gd name="T1" fmla="*/ 0 h 216"/>
                <a:gd name="T2" fmla="*/ 28 w 177"/>
                <a:gd name="T3" fmla="*/ 0 h 216"/>
                <a:gd name="T4" fmla="*/ 0 w 177"/>
                <a:gd name="T5" fmla="*/ 204 h 216"/>
                <a:gd name="T6" fmla="*/ 176 w 177"/>
                <a:gd name="T7" fmla="*/ 216 h 216"/>
                <a:gd name="T8" fmla="*/ 177 w 177"/>
                <a:gd name="T9" fmla="*/ 10 h 216"/>
                <a:gd name="T10" fmla="*/ 28 w 177"/>
                <a:gd name="T11" fmla="*/ 0 h 216"/>
              </a:gdLst>
              <a:ahLst/>
              <a:cxnLst>
                <a:cxn ang="0">
                  <a:pos x="T0" y="T1"/>
                </a:cxn>
                <a:cxn ang="0">
                  <a:pos x="T2" y="T3"/>
                </a:cxn>
                <a:cxn ang="0">
                  <a:pos x="T4" y="T5"/>
                </a:cxn>
                <a:cxn ang="0">
                  <a:pos x="T6" y="T7"/>
                </a:cxn>
                <a:cxn ang="0">
                  <a:pos x="T8" y="T9"/>
                </a:cxn>
                <a:cxn ang="0">
                  <a:pos x="T10" y="T11"/>
                </a:cxn>
              </a:cxnLst>
              <a:rect l="0" t="0" r="r" b="b"/>
              <a:pathLst>
                <a:path w="177" h="216">
                  <a:moveTo>
                    <a:pt x="28" y="0"/>
                  </a:moveTo>
                  <a:lnTo>
                    <a:pt x="28" y="0"/>
                  </a:lnTo>
                  <a:lnTo>
                    <a:pt x="0" y="204"/>
                  </a:lnTo>
                  <a:cubicBezTo>
                    <a:pt x="59" y="212"/>
                    <a:pt x="117" y="216"/>
                    <a:pt x="176" y="216"/>
                  </a:cubicBezTo>
                  <a:lnTo>
                    <a:pt x="177" y="10"/>
                  </a:lnTo>
                  <a:cubicBezTo>
                    <a:pt x="127" y="10"/>
                    <a:pt x="77" y="7"/>
                    <a:pt x="28"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25" name="Freeform 147">
              <a:extLst>
                <a:ext uri="{FF2B5EF4-FFF2-40B4-BE49-F238E27FC236}">
                  <a16:creationId xmlns:a16="http://schemas.microsoft.com/office/drawing/2014/main" id="{D8347DE5-457E-37DA-4971-7D8A38669BA9}"/>
                </a:ext>
              </a:extLst>
            </p:cNvPr>
            <p:cNvSpPr>
              <a:spLocks/>
            </p:cNvSpPr>
            <p:nvPr/>
          </p:nvSpPr>
          <p:spPr bwMode="auto">
            <a:xfrm>
              <a:off x="4429276" y="4346380"/>
              <a:ext cx="347330" cy="284179"/>
            </a:xfrm>
            <a:custGeom>
              <a:avLst/>
              <a:gdLst>
                <a:gd name="T0" fmla="*/ 49 w 238"/>
                <a:gd name="T1" fmla="*/ 0 h 193"/>
                <a:gd name="T2" fmla="*/ 49 w 238"/>
                <a:gd name="T3" fmla="*/ 0 h 193"/>
                <a:gd name="T4" fmla="*/ 0 w 238"/>
                <a:gd name="T5" fmla="*/ 141 h 193"/>
                <a:gd name="T6" fmla="*/ 199 w 238"/>
                <a:gd name="T7" fmla="*/ 193 h 193"/>
                <a:gd name="T8" fmla="*/ 238 w 238"/>
                <a:gd name="T9" fmla="*/ 81 h 193"/>
                <a:gd name="T10" fmla="*/ 49 w 238"/>
                <a:gd name="T11" fmla="*/ 0 h 193"/>
              </a:gdLst>
              <a:ahLst/>
              <a:cxnLst>
                <a:cxn ang="0">
                  <a:pos x="T0" y="T1"/>
                </a:cxn>
                <a:cxn ang="0">
                  <a:pos x="T2" y="T3"/>
                </a:cxn>
                <a:cxn ang="0">
                  <a:pos x="T4" y="T5"/>
                </a:cxn>
                <a:cxn ang="0">
                  <a:pos x="T6" y="T7"/>
                </a:cxn>
                <a:cxn ang="0">
                  <a:pos x="T8" y="T9"/>
                </a:cxn>
                <a:cxn ang="0">
                  <a:pos x="T10" y="T11"/>
                </a:cxn>
              </a:cxnLst>
              <a:rect l="0" t="0" r="r" b="b"/>
              <a:pathLst>
                <a:path w="238" h="193">
                  <a:moveTo>
                    <a:pt x="49" y="0"/>
                  </a:moveTo>
                  <a:lnTo>
                    <a:pt x="49" y="0"/>
                  </a:lnTo>
                  <a:cubicBezTo>
                    <a:pt x="29" y="46"/>
                    <a:pt x="13" y="93"/>
                    <a:pt x="0" y="141"/>
                  </a:cubicBezTo>
                  <a:lnTo>
                    <a:pt x="199" y="193"/>
                  </a:lnTo>
                  <a:cubicBezTo>
                    <a:pt x="209" y="155"/>
                    <a:pt x="222" y="117"/>
                    <a:pt x="238" y="81"/>
                  </a:cubicBezTo>
                  <a:lnTo>
                    <a:pt x="49"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26" name="Freeform 149">
              <a:extLst>
                <a:ext uri="{FF2B5EF4-FFF2-40B4-BE49-F238E27FC236}">
                  <a16:creationId xmlns:a16="http://schemas.microsoft.com/office/drawing/2014/main" id="{22FADF07-66C7-8692-CC4B-34C85EEAEBB2}"/>
                </a:ext>
              </a:extLst>
            </p:cNvPr>
            <p:cNvSpPr>
              <a:spLocks/>
            </p:cNvSpPr>
            <p:nvPr/>
          </p:nvSpPr>
          <p:spPr bwMode="auto">
            <a:xfrm>
              <a:off x="4390414" y="4552835"/>
              <a:ext cx="327899" cy="247745"/>
            </a:xfrm>
            <a:custGeom>
              <a:avLst/>
              <a:gdLst>
                <a:gd name="T0" fmla="*/ 0 w 225"/>
                <a:gd name="T1" fmla="*/ 146 h 168"/>
                <a:gd name="T2" fmla="*/ 0 w 225"/>
                <a:gd name="T3" fmla="*/ 146 h 168"/>
                <a:gd name="T4" fmla="*/ 204 w 225"/>
                <a:gd name="T5" fmla="*/ 168 h 168"/>
                <a:gd name="T6" fmla="*/ 225 w 225"/>
                <a:gd name="T7" fmla="*/ 52 h 168"/>
                <a:gd name="T8" fmla="*/ 26 w 225"/>
                <a:gd name="T9" fmla="*/ 0 h 168"/>
                <a:gd name="T10" fmla="*/ 0 w 225"/>
                <a:gd name="T11" fmla="*/ 146 h 168"/>
              </a:gdLst>
              <a:ahLst/>
              <a:cxnLst>
                <a:cxn ang="0">
                  <a:pos x="T0" y="T1"/>
                </a:cxn>
                <a:cxn ang="0">
                  <a:pos x="T2" y="T3"/>
                </a:cxn>
                <a:cxn ang="0">
                  <a:pos x="T4" y="T5"/>
                </a:cxn>
                <a:cxn ang="0">
                  <a:pos x="T6" y="T7"/>
                </a:cxn>
                <a:cxn ang="0">
                  <a:pos x="T8" y="T9"/>
                </a:cxn>
                <a:cxn ang="0">
                  <a:pos x="T10" y="T11"/>
                </a:cxn>
              </a:cxnLst>
              <a:rect l="0" t="0" r="r" b="b"/>
              <a:pathLst>
                <a:path w="225" h="168">
                  <a:moveTo>
                    <a:pt x="0" y="146"/>
                  </a:moveTo>
                  <a:lnTo>
                    <a:pt x="0" y="146"/>
                  </a:lnTo>
                  <a:lnTo>
                    <a:pt x="204" y="168"/>
                  </a:lnTo>
                  <a:cubicBezTo>
                    <a:pt x="208" y="128"/>
                    <a:pt x="216" y="90"/>
                    <a:pt x="225" y="52"/>
                  </a:cubicBezTo>
                  <a:lnTo>
                    <a:pt x="26" y="0"/>
                  </a:lnTo>
                  <a:cubicBezTo>
                    <a:pt x="14" y="48"/>
                    <a:pt x="5" y="96"/>
                    <a:pt x="0" y="14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27" name="Freeform 151">
              <a:extLst>
                <a:ext uri="{FF2B5EF4-FFF2-40B4-BE49-F238E27FC236}">
                  <a16:creationId xmlns:a16="http://schemas.microsoft.com/office/drawing/2014/main" id="{F252055E-A35B-4E47-7C9F-0C78C5E43AE5}"/>
                </a:ext>
              </a:extLst>
            </p:cNvPr>
            <p:cNvSpPr>
              <a:spLocks/>
            </p:cNvSpPr>
            <p:nvPr/>
          </p:nvSpPr>
          <p:spPr bwMode="auto">
            <a:xfrm>
              <a:off x="3873063" y="4487254"/>
              <a:ext cx="330327" cy="257461"/>
            </a:xfrm>
            <a:custGeom>
              <a:avLst/>
              <a:gdLst>
                <a:gd name="T0" fmla="*/ 26 w 227"/>
                <a:gd name="T1" fmla="*/ 0 h 176"/>
                <a:gd name="T2" fmla="*/ 26 w 227"/>
                <a:gd name="T3" fmla="*/ 0 h 176"/>
                <a:gd name="T4" fmla="*/ 0 w 227"/>
                <a:gd name="T5" fmla="*/ 155 h 176"/>
                <a:gd name="T6" fmla="*/ 205 w 227"/>
                <a:gd name="T7" fmla="*/ 176 h 176"/>
                <a:gd name="T8" fmla="*/ 227 w 227"/>
                <a:gd name="T9" fmla="*/ 45 h 176"/>
                <a:gd name="T10" fmla="*/ 26 w 227"/>
                <a:gd name="T11" fmla="*/ 0 h 176"/>
              </a:gdLst>
              <a:ahLst/>
              <a:cxnLst>
                <a:cxn ang="0">
                  <a:pos x="T0" y="T1"/>
                </a:cxn>
                <a:cxn ang="0">
                  <a:pos x="T2" y="T3"/>
                </a:cxn>
                <a:cxn ang="0">
                  <a:pos x="T4" y="T5"/>
                </a:cxn>
                <a:cxn ang="0">
                  <a:pos x="T6" y="T7"/>
                </a:cxn>
                <a:cxn ang="0">
                  <a:pos x="T8" y="T9"/>
                </a:cxn>
                <a:cxn ang="0">
                  <a:pos x="T10" y="T11"/>
                </a:cxn>
              </a:cxnLst>
              <a:rect l="0" t="0" r="r" b="b"/>
              <a:pathLst>
                <a:path w="227" h="176">
                  <a:moveTo>
                    <a:pt x="26" y="0"/>
                  </a:moveTo>
                  <a:lnTo>
                    <a:pt x="26" y="0"/>
                  </a:lnTo>
                  <a:cubicBezTo>
                    <a:pt x="14" y="51"/>
                    <a:pt x="6" y="102"/>
                    <a:pt x="0" y="155"/>
                  </a:cubicBezTo>
                  <a:lnTo>
                    <a:pt x="205" y="176"/>
                  </a:lnTo>
                  <a:cubicBezTo>
                    <a:pt x="209" y="132"/>
                    <a:pt x="217" y="88"/>
                    <a:pt x="227" y="45"/>
                  </a:cubicBezTo>
                  <a:lnTo>
                    <a:pt x="26"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28" name="Freeform 153">
              <a:extLst>
                <a:ext uri="{FF2B5EF4-FFF2-40B4-BE49-F238E27FC236}">
                  <a16:creationId xmlns:a16="http://schemas.microsoft.com/office/drawing/2014/main" id="{96374000-8931-A066-1C71-BEA3A9E6E815}"/>
                </a:ext>
              </a:extLst>
            </p:cNvPr>
            <p:cNvSpPr>
              <a:spLocks/>
            </p:cNvSpPr>
            <p:nvPr/>
          </p:nvSpPr>
          <p:spPr bwMode="auto">
            <a:xfrm>
              <a:off x="4370983" y="3413692"/>
              <a:ext cx="383762" cy="386192"/>
            </a:xfrm>
            <a:custGeom>
              <a:avLst/>
              <a:gdLst>
                <a:gd name="T0" fmla="*/ 262 w 262"/>
                <a:gd name="T1" fmla="*/ 157 h 264"/>
                <a:gd name="T2" fmla="*/ 262 w 262"/>
                <a:gd name="T3" fmla="*/ 157 h 264"/>
                <a:gd name="T4" fmla="*/ 129 w 262"/>
                <a:gd name="T5" fmla="*/ 0 h 264"/>
                <a:gd name="T6" fmla="*/ 0 w 262"/>
                <a:gd name="T7" fmla="*/ 126 h 264"/>
                <a:gd name="T8" fmla="*/ 152 w 262"/>
                <a:gd name="T9" fmla="*/ 264 h 264"/>
                <a:gd name="T10" fmla="*/ 262 w 262"/>
                <a:gd name="T11" fmla="*/ 157 h 264"/>
              </a:gdLst>
              <a:ahLst/>
              <a:cxnLst>
                <a:cxn ang="0">
                  <a:pos x="T0" y="T1"/>
                </a:cxn>
                <a:cxn ang="0">
                  <a:pos x="T2" y="T3"/>
                </a:cxn>
                <a:cxn ang="0">
                  <a:pos x="T4" y="T5"/>
                </a:cxn>
                <a:cxn ang="0">
                  <a:pos x="T6" y="T7"/>
                </a:cxn>
                <a:cxn ang="0">
                  <a:pos x="T8" y="T9"/>
                </a:cxn>
                <a:cxn ang="0">
                  <a:pos x="T10" y="T11"/>
                </a:cxn>
              </a:cxnLst>
              <a:rect l="0" t="0" r="r" b="b"/>
              <a:pathLst>
                <a:path w="262" h="264">
                  <a:moveTo>
                    <a:pt x="262" y="157"/>
                  </a:moveTo>
                  <a:lnTo>
                    <a:pt x="262" y="157"/>
                  </a:lnTo>
                  <a:lnTo>
                    <a:pt x="129" y="0"/>
                  </a:lnTo>
                  <a:cubicBezTo>
                    <a:pt x="83" y="39"/>
                    <a:pt x="40" y="81"/>
                    <a:pt x="0" y="126"/>
                  </a:cubicBezTo>
                  <a:lnTo>
                    <a:pt x="152" y="264"/>
                  </a:lnTo>
                  <a:cubicBezTo>
                    <a:pt x="187" y="226"/>
                    <a:pt x="223" y="190"/>
                    <a:pt x="262"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29" name="Freeform 155">
              <a:extLst>
                <a:ext uri="{FF2B5EF4-FFF2-40B4-BE49-F238E27FC236}">
                  <a16:creationId xmlns:a16="http://schemas.microsoft.com/office/drawing/2014/main" id="{968F43BF-970B-81BC-6BD1-BE5C9E1FDF87}"/>
                </a:ext>
              </a:extLst>
            </p:cNvPr>
            <p:cNvSpPr>
              <a:spLocks/>
            </p:cNvSpPr>
            <p:nvPr/>
          </p:nvSpPr>
          <p:spPr bwMode="auto">
            <a:xfrm>
              <a:off x="4215535" y="3595858"/>
              <a:ext cx="378904" cy="369189"/>
            </a:xfrm>
            <a:custGeom>
              <a:avLst/>
              <a:gdLst>
                <a:gd name="T0" fmla="*/ 259 w 259"/>
                <a:gd name="T1" fmla="*/ 138 h 251"/>
                <a:gd name="T2" fmla="*/ 259 w 259"/>
                <a:gd name="T3" fmla="*/ 138 h 251"/>
                <a:gd name="T4" fmla="*/ 107 w 259"/>
                <a:gd name="T5" fmla="*/ 0 h 251"/>
                <a:gd name="T6" fmla="*/ 0 w 259"/>
                <a:gd name="T7" fmla="*/ 133 h 251"/>
                <a:gd name="T8" fmla="*/ 169 w 259"/>
                <a:gd name="T9" fmla="*/ 251 h 251"/>
                <a:gd name="T10" fmla="*/ 259 w 259"/>
                <a:gd name="T11" fmla="*/ 138 h 251"/>
              </a:gdLst>
              <a:ahLst/>
              <a:cxnLst>
                <a:cxn ang="0">
                  <a:pos x="T0" y="T1"/>
                </a:cxn>
                <a:cxn ang="0">
                  <a:pos x="T2" y="T3"/>
                </a:cxn>
                <a:cxn ang="0">
                  <a:pos x="T4" y="T5"/>
                </a:cxn>
                <a:cxn ang="0">
                  <a:pos x="T6" y="T7"/>
                </a:cxn>
                <a:cxn ang="0">
                  <a:pos x="T8" y="T9"/>
                </a:cxn>
                <a:cxn ang="0">
                  <a:pos x="T10" y="T11"/>
                </a:cxn>
              </a:cxnLst>
              <a:rect l="0" t="0" r="r" b="b"/>
              <a:pathLst>
                <a:path w="259" h="251">
                  <a:moveTo>
                    <a:pt x="259" y="138"/>
                  </a:moveTo>
                  <a:lnTo>
                    <a:pt x="259" y="138"/>
                  </a:lnTo>
                  <a:lnTo>
                    <a:pt x="107" y="0"/>
                  </a:lnTo>
                  <a:cubicBezTo>
                    <a:pt x="69" y="42"/>
                    <a:pt x="33" y="87"/>
                    <a:pt x="0" y="133"/>
                  </a:cubicBezTo>
                  <a:lnTo>
                    <a:pt x="169" y="251"/>
                  </a:lnTo>
                  <a:cubicBezTo>
                    <a:pt x="197" y="211"/>
                    <a:pt x="227" y="174"/>
                    <a:pt x="259" y="13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30" name="Freeform 157">
              <a:extLst>
                <a:ext uri="{FF2B5EF4-FFF2-40B4-BE49-F238E27FC236}">
                  <a16:creationId xmlns:a16="http://schemas.microsoft.com/office/drawing/2014/main" id="{6D4F3B86-2004-9CBF-E408-BD55018AA9F3}"/>
                </a:ext>
              </a:extLst>
            </p:cNvPr>
            <p:cNvSpPr>
              <a:spLocks/>
            </p:cNvSpPr>
            <p:nvPr/>
          </p:nvSpPr>
          <p:spPr bwMode="auto">
            <a:xfrm>
              <a:off x="3979934" y="4013624"/>
              <a:ext cx="369189" cy="337614"/>
            </a:xfrm>
            <a:custGeom>
              <a:avLst/>
              <a:gdLst>
                <a:gd name="T0" fmla="*/ 254 w 254"/>
                <a:gd name="T1" fmla="*/ 95 h 231"/>
                <a:gd name="T2" fmla="*/ 254 w 254"/>
                <a:gd name="T3" fmla="*/ 95 h 231"/>
                <a:gd name="T4" fmla="*/ 71 w 254"/>
                <a:gd name="T5" fmla="*/ 0 h 231"/>
                <a:gd name="T6" fmla="*/ 0 w 254"/>
                <a:gd name="T7" fmla="*/ 161 h 231"/>
                <a:gd name="T8" fmla="*/ 194 w 254"/>
                <a:gd name="T9" fmla="*/ 231 h 231"/>
                <a:gd name="T10" fmla="*/ 254 w 254"/>
                <a:gd name="T11" fmla="*/ 95 h 231"/>
              </a:gdLst>
              <a:ahLst/>
              <a:cxnLst>
                <a:cxn ang="0">
                  <a:pos x="T0" y="T1"/>
                </a:cxn>
                <a:cxn ang="0">
                  <a:pos x="T2" y="T3"/>
                </a:cxn>
                <a:cxn ang="0">
                  <a:pos x="T4" y="T5"/>
                </a:cxn>
                <a:cxn ang="0">
                  <a:pos x="T6" y="T7"/>
                </a:cxn>
                <a:cxn ang="0">
                  <a:pos x="T8" y="T9"/>
                </a:cxn>
                <a:cxn ang="0">
                  <a:pos x="T10" y="T11"/>
                </a:cxn>
              </a:cxnLst>
              <a:rect l="0" t="0" r="r" b="b"/>
              <a:pathLst>
                <a:path w="254" h="231">
                  <a:moveTo>
                    <a:pt x="254" y="95"/>
                  </a:moveTo>
                  <a:lnTo>
                    <a:pt x="254" y="95"/>
                  </a:lnTo>
                  <a:lnTo>
                    <a:pt x="71" y="0"/>
                  </a:lnTo>
                  <a:cubicBezTo>
                    <a:pt x="44" y="52"/>
                    <a:pt x="21" y="105"/>
                    <a:pt x="0" y="161"/>
                  </a:cubicBezTo>
                  <a:lnTo>
                    <a:pt x="194" y="231"/>
                  </a:lnTo>
                  <a:cubicBezTo>
                    <a:pt x="211" y="184"/>
                    <a:pt x="231" y="138"/>
                    <a:pt x="254"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31" name="Freeform 159">
              <a:extLst>
                <a:ext uri="{FF2B5EF4-FFF2-40B4-BE49-F238E27FC236}">
                  <a16:creationId xmlns:a16="http://schemas.microsoft.com/office/drawing/2014/main" id="{255448BB-AC61-3182-ED61-90DF891C5399}"/>
                </a:ext>
              </a:extLst>
            </p:cNvPr>
            <p:cNvSpPr>
              <a:spLocks/>
            </p:cNvSpPr>
            <p:nvPr/>
          </p:nvSpPr>
          <p:spPr bwMode="auto">
            <a:xfrm>
              <a:off x="4084376" y="3792596"/>
              <a:ext cx="378904" cy="359474"/>
            </a:xfrm>
            <a:custGeom>
              <a:avLst/>
              <a:gdLst>
                <a:gd name="T0" fmla="*/ 260 w 260"/>
                <a:gd name="T1" fmla="*/ 118 h 246"/>
                <a:gd name="T2" fmla="*/ 260 w 260"/>
                <a:gd name="T3" fmla="*/ 118 h 246"/>
                <a:gd name="T4" fmla="*/ 91 w 260"/>
                <a:gd name="T5" fmla="*/ 0 h 246"/>
                <a:gd name="T6" fmla="*/ 0 w 260"/>
                <a:gd name="T7" fmla="*/ 151 h 246"/>
                <a:gd name="T8" fmla="*/ 183 w 260"/>
                <a:gd name="T9" fmla="*/ 246 h 246"/>
                <a:gd name="T10" fmla="*/ 260 w 260"/>
                <a:gd name="T11" fmla="*/ 118 h 246"/>
              </a:gdLst>
              <a:ahLst/>
              <a:cxnLst>
                <a:cxn ang="0">
                  <a:pos x="T0" y="T1"/>
                </a:cxn>
                <a:cxn ang="0">
                  <a:pos x="T2" y="T3"/>
                </a:cxn>
                <a:cxn ang="0">
                  <a:pos x="T4" y="T5"/>
                </a:cxn>
                <a:cxn ang="0">
                  <a:pos x="T6" y="T7"/>
                </a:cxn>
                <a:cxn ang="0">
                  <a:pos x="T8" y="T9"/>
                </a:cxn>
                <a:cxn ang="0">
                  <a:pos x="T10" y="T11"/>
                </a:cxn>
              </a:cxnLst>
              <a:rect l="0" t="0" r="r" b="b"/>
              <a:pathLst>
                <a:path w="260" h="246">
                  <a:moveTo>
                    <a:pt x="260" y="118"/>
                  </a:moveTo>
                  <a:lnTo>
                    <a:pt x="260" y="118"/>
                  </a:lnTo>
                  <a:lnTo>
                    <a:pt x="91" y="0"/>
                  </a:lnTo>
                  <a:cubicBezTo>
                    <a:pt x="58" y="48"/>
                    <a:pt x="27" y="99"/>
                    <a:pt x="0" y="151"/>
                  </a:cubicBezTo>
                  <a:lnTo>
                    <a:pt x="183" y="246"/>
                  </a:lnTo>
                  <a:cubicBezTo>
                    <a:pt x="206" y="201"/>
                    <a:pt x="232" y="159"/>
                    <a:pt x="260" y="1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32" name="Freeform 161">
              <a:extLst>
                <a:ext uri="{FF2B5EF4-FFF2-40B4-BE49-F238E27FC236}">
                  <a16:creationId xmlns:a16="http://schemas.microsoft.com/office/drawing/2014/main" id="{65B7DF69-0373-8F9E-ABC6-52806D7A1614}"/>
                </a:ext>
              </a:extLst>
            </p:cNvPr>
            <p:cNvSpPr>
              <a:spLocks/>
            </p:cNvSpPr>
            <p:nvPr/>
          </p:nvSpPr>
          <p:spPr bwMode="auto">
            <a:xfrm>
              <a:off x="3911925" y="4249225"/>
              <a:ext cx="349758" cy="303610"/>
            </a:xfrm>
            <a:custGeom>
              <a:avLst/>
              <a:gdLst>
                <a:gd name="T0" fmla="*/ 241 w 241"/>
                <a:gd name="T1" fmla="*/ 70 h 208"/>
                <a:gd name="T2" fmla="*/ 241 w 241"/>
                <a:gd name="T3" fmla="*/ 70 h 208"/>
                <a:gd name="T4" fmla="*/ 47 w 241"/>
                <a:gd name="T5" fmla="*/ 0 h 208"/>
                <a:gd name="T6" fmla="*/ 0 w 241"/>
                <a:gd name="T7" fmla="*/ 163 h 208"/>
                <a:gd name="T8" fmla="*/ 201 w 241"/>
                <a:gd name="T9" fmla="*/ 208 h 208"/>
                <a:gd name="T10" fmla="*/ 241 w 241"/>
                <a:gd name="T11" fmla="*/ 70 h 208"/>
              </a:gdLst>
              <a:ahLst/>
              <a:cxnLst>
                <a:cxn ang="0">
                  <a:pos x="T0" y="T1"/>
                </a:cxn>
                <a:cxn ang="0">
                  <a:pos x="T2" y="T3"/>
                </a:cxn>
                <a:cxn ang="0">
                  <a:pos x="T4" y="T5"/>
                </a:cxn>
                <a:cxn ang="0">
                  <a:pos x="T6" y="T7"/>
                </a:cxn>
                <a:cxn ang="0">
                  <a:pos x="T8" y="T9"/>
                </a:cxn>
                <a:cxn ang="0">
                  <a:pos x="T10" y="T11"/>
                </a:cxn>
              </a:cxnLst>
              <a:rect l="0" t="0" r="r" b="b"/>
              <a:pathLst>
                <a:path w="241" h="208">
                  <a:moveTo>
                    <a:pt x="241" y="70"/>
                  </a:moveTo>
                  <a:lnTo>
                    <a:pt x="241" y="70"/>
                  </a:lnTo>
                  <a:lnTo>
                    <a:pt x="47" y="0"/>
                  </a:lnTo>
                  <a:cubicBezTo>
                    <a:pt x="28" y="53"/>
                    <a:pt x="12" y="107"/>
                    <a:pt x="0" y="163"/>
                  </a:cubicBezTo>
                  <a:lnTo>
                    <a:pt x="201" y="208"/>
                  </a:lnTo>
                  <a:cubicBezTo>
                    <a:pt x="211" y="161"/>
                    <a:pt x="224" y="115"/>
                    <a:pt x="241" y="7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33" name="Freeform 163">
              <a:extLst>
                <a:ext uri="{FF2B5EF4-FFF2-40B4-BE49-F238E27FC236}">
                  <a16:creationId xmlns:a16="http://schemas.microsoft.com/office/drawing/2014/main" id="{DD6EC78F-22C7-B7DF-923C-EADE536E93D5}"/>
                </a:ext>
              </a:extLst>
            </p:cNvPr>
            <p:cNvSpPr>
              <a:spLocks/>
            </p:cNvSpPr>
            <p:nvPr/>
          </p:nvSpPr>
          <p:spPr bwMode="auto">
            <a:xfrm>
              <a:off x="3523305" y="3761021"/>
              <a:ext cx="369189" cy="337614"/>
            </a:xfrm>
            <a:custGeom>
              <a:avLst/>
              <a:gdLst>
                <a:gd name="T0" fmla="*/ 254 w 254"/>
                <a:gd name="T1" fmla="*/ 96 h 231"/>
                <a:gd name="T2" fmla="*/ 254 w 254"/>
                <a:gd name="T3" fmla="*/ 96 h 231"/>
                <a:gd name="T4" fmla="*/ 72 w 254"/>
                <a:gd name="T5" fmla="*/ 0 h 231"/>
                <a:gd name="T6" fmla="*/ 0 w 254"/>
                <a:gd name="T7" fmla="*/ 154 h 231"/>
                <a:gd name="T8" fmla="*/ 191 w 254"/>
                <a:gd name="T9" fmla="*/ 231 h 231"/>
                <a:gd name="T10" fmla="*/ 254 w 254"/>
                <a:gd name="T11" fmla="*/ 96 h 231"/>
              </a:gdLst>
              <a:ahLst/>
              <a:cxnLst>
                <a:cxn ang="0">
                  <a:pos x="T0" y="T1"/>
                </a:cxn>
                <a:cxn ang="0">
                  <a:pos x="T2" y="T3"/>
                </a:cxn>
                <a:cxn ang="0">
                  <a:pos x="T4" y="T5"/>
                </a:cxn>
                <a:cxn ang="0">
                  <a:pos x="T6" y="T7"/>
                </a:cxn>
                <a:cxn ang="0">
                  <a:pos x="T8" y="T9"/>
                </a:cxn>
                <a:cxn ang="0">
                  <a:pos x="T10" y="T11"/>
                </a:cxn>
              </a:cxnLst>
              <a:rect l="0" t="0" r="r" b="b"/>
              <a:pathLst>
                <a:path w="254" h="231">
                  <a:moveTo>
                    <a:pt x="254" y="96"/>
                  </a:moveTo>
                  <a:lnTo>
                    <a:pt x="254" y="96"/>
                  </a:lnTo>
                  <a:lnTo>
                    <a:pt x="72" y="0"/>
                  </a:lnTo>
                  <a:cubicBezTo>
                    <a:pt x="46" y="50"/>
                    <a:pt x="22" y="101"/>
                    <a:pt x="0" y="154"/>
                  </a:cubicBezTo>
                  <a:lnTo>
                    <a:pt x="191" y="231"/>
                  </a:lnTo>
                  <a:cubicBezTo>
                    <a:pt x="210" y="185"/>
                    <a:pt x="231" y="139"/>
                    <a:pt x="254" y="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34" name="Freeform 165">
              <a:extLst>
                <a:ext uri="{FF2B5EF4-FFF2-40B4-BE49-F238E27FC236}">
                  <a16:creationId xmlns:a16="http://schemas.microsoft.com/office/drawing/2014/main" id="{7B288299-ED4F-1FF0-D12D-ABF3E6D27F82}"/>
                </a:ext>
              </a:extLst>
            </p:cNvPr>
            <p:cNvSpPr>
              <a:spLocks/>
            </p:cNvSpPr>
            <p:nvPr/>
          </p:nvSpPr>
          <p:spPr bwMode="auto">
            <a:xfrm>
              <a:off x="3627748" y="3549709"/>
              <a:ext cx="376476" cy="352188"/>
            </a:xfrm>
            <a:custGeom>
              <a:avLst/>
              <a:gdLst>
                <a:gd name="T0" fmla="*/ 257 w 257"/>
                <a:gd name="T1" fmla="*/ 113 h 241"/>
                <a:gd name="T2" fmla="*/ 257 w 257"/>
                <a:gd name="T3" fmla="*/ 113 h 241"/>
                <a:gd name="T4" fmla="*/ 86 w 257"/>
                <a:gd name="T5" fmla="*/ 0 h 241"/>
                <a:gd name="T6" fmla="*/ 0 w 257"/>
                <a:gd name="T7" fmla="*/ 145 h 241"/>
                <a:gd name="T8" fmla="*/ 182 w 257"/>
                <a:gd name="T9" fmla="*/ 241 h 241"/>
                <a:gd name="T10" fmla="*/ 257 w 257"/>
                <a:gd name="T11" fmla="*/ 113 h 241"/>
              </a:gdLst>
              <a:ahLst/>
              <a:cxnLst>
                <a:cxn ang="0">
                  <a:pos x="T0" y="T1"/>
                </a:cxn>
                <a:cxn ang="0">
                  <a:pos x="T2" y="T3"/>
                </a:cxn>
                <a:cxn ang="0">
                  <a:pos x="T4" y="T5"/>
                </a:cxn>
                <a:cxn ang="0">
                  <a:pos x="T6" y="T7"/>
                </a:cxn>
                <a:cxn ang="0">
                  <a:pos x="T8" y="T9"/>
                </a:cxn>
                <a:cxn ang="0">
                  <a:pos x="T10" y="T11"/>
                </a:cxn>
              </a:cxnLst>
              <a:rect l="0" t="0" r="r" b="b"/>
              <a:pathLst>
                <a:path w="257" h="241">
                  <a:moveTo>
                    <a:pt x="257" y="113"/>
                  </a:moveTo>
                  <a:lnTo>
                    <a:pt x="257" y="113"/>
                  </a:lnTo>
                  <a:lnTo>
                    <a:pt x="86" y="0"/>
                  </a:lnTo>
                  <a:cubicBezTo>
                    <a:pt x="55" y="47"/>
                    <a:pt x="26" y="95"/>
                    <a:pt x="0" y="145"/>
                  </a:cubicBezTo>
                  <a:lnTo>
                    <a:pt x="182" y="241"/>
                  </a:lnTo>
                  <a:cubicBezTo>
                    <a:pt x="205" y="197"/>
                    <a:pt x="230" y="154"/>
                    <a:pt x="257" y="11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35" name="Freeform 167">
              <a:extLst>
                <a:ext uri="{FF2B5EF4-FFF2-40B4-BE49-F238E27FC236}">
                  <a16:creationId xmlns:a16="http://schemas.microsoft.com/office/drawing/2014/main" id="{EEBD8E42-0DEA-8E85-F22A-D8A734BF299D}"/>
                </a:ext>
              </a:extLst>
            </p:cNvPr>
            <p:cNvSpPr>
              <a:spLocks/>
            </p:cNvSpPr>
            <p:nvPr/>
          </p:nvSpPr>
          <p:spPr bwMode="auto">
            <a:xfrm>
              <a:off x="3443153" y="3986906"/>
              <a:ext cx="359473" cy="313326"/>
            </a:xfrm>
            <a:custGeom>
              <a:avLst/>
              <a:gdLst>
                <a:gd name="T0" fmla="*/ 246 w 246"/>
                <a:gd name="T1" fmla="*/ 77 h 215"/>
                <a:gd name="T2" fmla="*/ 246 w 246"/>
                <a:gd name="T3" fmla="*/ 77 h 215"/>
                <a:gd name="T4" fmla="*/ 55 w 246"/>
                <a:gd name="T5" fmla="*/ 0 h 215"/>
                <a:gd name="T6" fmla="*/ 0 w 246"/>
                <a:gd name="T7" fmla="*/ 157 h 215"/>
                <a:gd name="T8" fmla="*/ 198 w 246"/>
                <a:gd name="T9" fmla="*/ 215 h 215"/>
                <a:gd name="T10" fmla="*/ 246 w 246"/>
                <a:gd name="T11" fmla="*/ 77 h 215"/>
              </a:gdLst>
              <a:ahLst/>
              <a:cxnLst>
                <a:cxn ang="0">
                  <a:pos x="T0" y="T1"/>
                </a:cxn>
                <a:cxn ang="0">
                  <a:pos x="T2" y="T3"/>
                </a:cxn>
                <a:cxn ang="0">
                  <a:pos x="T4" y="T5"/>
                </a:cxn>
                <a:cxn ang="0">
                  <a:pos x="T6" y="T7"/>
                </a:cxn>
                <a:cxn ang="0">
                  <a:pos x="T8" y="T9"/>
                </a:cxn>
                <a:cxn ang="0">
                  <a:pos x="T10" y="T11"/>
                </a:cxn>
              </a:cxnLst>
              <a:rect l="0" t="0" r="r" b="b"/>
              <a:pathLst>
                <a:path w="246" h="215">
                  <a:moveTo>
                    <a:pt x="246" y="77"/>
                  </a:moveTo>
                  <a:lnTo>
                    <a:pt x="246" y="77"/>
                  </a:lnTo>
                  <a:lnTo>
                    <a:pt x="55" y="0"/>
                  </a:lnTo>
                  <a:cubicBezTo>
                    <a:pt x="35" y="51"/>
                    <a:pt x="16" y="104"/>
                    <a:pt x="0" y="157"/>
                  </a:cubicBezTo>
                  <a:lnTo>
                    <a:pt x="198" y="215"/>
                  </a:lnTo>
                  <a:cubicBezTo>
                    <a:pt x="212" y="168"/>
                    <a:pt x="228" y="122"/>
                    <a:pt x="246" y="7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36" name="Freeform 169">
              <a:extLst>
                <a:ext uri="{FF2B5EF4-FFF2-40B4-BE49-F238E27FC236}">
                  <a16:creationId xmlns:a16="http://schemas.microsoft.com/office/drawing/2014/main" id="{8421EB34-5B1F-B5C1-6327-C6104193120F}"/>
                </a:ext>
              </a:extLst>
            </p:cNvPr>
            <p:cNvSpPr>
              <a:spLocks/>
            </p:cNvSpPr>
            <p:nvPr/>
          </p:nvSpPr>
          <p:spPr bwMode="auto">
            <a:xfrm>
              <a:off x="3387288" y="4215220"/>
              <a:ext cx="344900" cy="286607"/>
            </a:xfrm>
            <a:custGeom>
              <a:avLst/>
              <a:gdLst>
                <a:gd name="T0" fmla="*/ 236 w 236"/>
                <a:gd name="T1" fmla="*/ 58 h 196"/>
                <a:gd name="T2" fmla="*/ 236 w 236"/>
                <a:gd name="T3" fmla="*/ 58 h 196"/>
                <a:gd name="T4" fmla="*/ 38 w 236"/>
                <a:gd name="T5" fmla="*/ 0 h 196"/>
                <a:gd name="T6" fmla="*/ 0 w 236"/>
                <a:gd name="T7" fmla="*/ 157 h 196"/>
                <a:gd name="T8" fmla="*/ 202 w 236"/>
                <a:gd name="T9" fmla="*/ 196 h 196"/>
                <a:gd name="T10" fmla="*/ 236 w 236"/>
                <a:gd name="T11" fmla="*/ 58 h 196"/>
              </a:gdLst>
              <a:ahLst/>
              <a:cxnLst>
                <a:cxn ang="0">
                  <a:pos x="T0" y="T1"/>
                </a:cxn>
                <a:cxn ang="0">
                  <a:pos x="T2" y="T3"/>
                </a:cxn>
                <a:cxn ang="0">
                  <a:pos x="T4" y="T5"/>
                </a:cxn>
                <a:cxn ang="0">
                  <a:pos x="T6" y="T7"/>
                </a:cxn>
                <a:cxn ang="0">
                  <a:pos x="T8" y="T9"/>
                </a:cxn>
                <a:cxn ang="0">
                  <a:pos x="T10" y="T11"/>
                </a:cxn>
              </a:cxnLst>
              <a:rect l="0" t="0" r="r" b="b"/>
              <a:pathLst>
                <a:path w="236" h="196">
                  <a:moveTo>
                    <a:pt x="236" y="58"/>
                  </a:moveTo>
                  <a:lnTo>
                    <a:pt x="236" y="58"/>
                  </a:lnTo>
                  <a:lnTo>
                    <a:pt x="38" y="0"/>
                  </a:lnTo>
                  <a:cubicBezTo>
                    <a:pt x="23" y="52"/>
                    <a:pt x="11" y="104"/>
                    <a:pt x="0" y="157"/>
                  </a:cubicBezTo>
                  <a:lnTo>
                    <a:pt x="202" y="196"/>
                  </a:lnTo>
                  <a:cubicBezTo>
                    <a:pt x="211" y="149"/>
                    <a:pt x="222" y="103"/>
                    <a:pt x="236" y="5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37" name="Freeform 171">
              <a:extLst>
                <a:ext uri="{FF2B5EF4-FFF2-40B4-BE49-F238E27FC236}">
                  <a16:creationId xmlns:a16="http://schemas.microsoft.com/office/drawing/2014/main" id="{90DEA2EE-0592-97E6-48E7-1F931A1F1729}"/>
                </a:ext>
              </a:extLst>
            </p:cNvPr>
            <p:cNvSpPr>
              <a:spLocks/>
            </p:cNvSpPr>
            <p:nvPr/>
          </p:nvSpPr>
          <p:spPr bwMode="auto">
            <a:xfrm>
              <a:off x="3358142" y="4445964"/>
              <a:ext cx="323041" cy="242888"/>
            </a:xfrm>
            <a:custGeom>
              <a:avLst/>
              <a:gdLst>
                <a:gd name="T0" fmla="*/ 21 w 223"/>
                <a:gd name="T1" fmla="*/ 0 h 167"/>
                <a:gd name="T2" fmla="*/ 21 w 223"/>
                <a:gd name="T3" fmla="*/ 0 h 167"/>
                <a:gd name="T4" fmla="*/ 0 w 223"/>
                <a:gd name="T5" fmla="*/ 145 h 167"/>
                <a:gd name="T6" fmla="*/ 204 w 223"/>
                <a:gd name="T7" fmla="*/ 167 h 167"/>
                <a:gd name="T8" fmla="*/ 223 w 223"/>
                <a:gd name="T9" fmla="*/ 39 h 167"/>
                <a:gd name="T10" fmla="*/ 21 w 223"/>
                <a:gd name="T11" fmla="*/ 0 h 167"/>
              </a:gdLst>
              <a:ahLst/>
              <a:cxnLst>
                <a:cxn ang="0">
                  <a:pos x="T0" y="T1"/>
                </a:cxn>
                <a:cxn ang="0">
                  <a:pos x="T2" y="T3"/>
                </a:cxn>
                <a:cxn ang="0">
                  <a:pos x="T4" y="T5"/>
                </a:cxn>
                <a:cxn ang="0">
                  <a:pos x="T6" y="T7"/>
                </a:cxn>
                <a:cxn ang="0">
                  <a:pos x="T8" y="T9"/>
                </a:cxn>
                <a:cxn ang="0">
                  <a:pos x="T10" y="T11"/>
                </a:cxn>
              </a:cxnLst>
              <a:rect l="0" t="0" r="r" b="b"/>
              <a:pathLst>
                <a:path w="223" h="167">
                  <a:moveTo>
                    <a:pt x="21" y="0"/>
                  </a:moveTo>
                  <a:lnTo>
                    <a:pt x="21" y="0"/>
                  </a:lnTo>
                  <a:cubicBezTo>
                    <a:pt x="12" y="48"/>
                    <a:pt x="5" y="96"/>
                    <a:pt x="0" y="145"/>
                  </a:cubicBezTo>
                  <a:lnTo>
                    <a:pt x="204" y="167"/>
                  </a:lnTo>
                  <a:cubicBezTo>
                    <a:pt x="209" y="124"/>
                    <a:pt x="215" y="81"/>
                    <a:pt x="223" y="39"/>
                  </a:cubicBezTo>
                  <a:lnTo>
                    <a:pt x="21"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38" name="Freeform 173">
              <a:extLst>
                <a:ext uri="{FF2B5EF4-FFF2-40B4-BE49-F238E27FC236}">
                  <a16:creationId xmlns:a16="http://schemas.microsoft.com/office/drawing/2014/main" id="{F0CA8C67-7274-D5E5-6219-0FCE64AE02E5}"/>
                </a:ext>
              </a:extLst>
            </p:cNvPr>
            <p:cNvSpPr>
              <a:spLocks/>
            </p:cNvSpPr>
            <p:nvPr/>
          </p:nvSpPr>
          <p:spPr bwMode="auto">
            <a:xfrm>
              <a:off x="3894924" y="3180520"/>
              <a:ext cx="366761" cy="361903"/>
            </a:xfrm>
            <a:custGeom>
              <a:avLst/>
              <a:gdLst>
                <a:gd name="T0" fmla="*/ 252 w 252"/>
                <a:gd name="T1" fmla="*/ 143 h 247"/>
                <a:gd name="T2" fmla="*/ 252 w 252"/>
                <a:gd name="T3" fmla="*/ 143 h 247"/>
                <a:gd name="T4" fmla="*/ 105 w 252"/>
                <a:gd name="T5" fmla="*/ 0 h 247"/>
                <a:gd name="T6" fmla="*/ 0 w 252"/>
                <a:gd name="T7" fmla="*/ 118 h 247"/>
                <a:gd name="T8" fmla="*/ 160 w 252"/>
                <a:gd name="T9" fmla="*/ 247 h 247"/>
                <a:gd name="T10" fmla="*/ 252 w 252"/>
                <a:gd name="T11" fmla="*/ 143 h 247"/>
              </a:gdLst>
              <a:ahLst/>
              <a:cxnLst>
                <a:cxn ang="0">
                  <a:pos x="T0" y="T1"/>
                </a:cxn>
                <a:cxn ang="0">
                  <a:pos x="T2" y="T3"/>
                </a:cxn>
                <a:cxn ang="0">
                  <a:pos x="T4" y="T5"/>
                </a:cxn>
                <a:cxn ang="0">
                  <a:pos x="T6" y="T7"/>
                </a:cxn>
                <a:cxn ang="0">
                  <a:pos x="T8" y="T9"/>
                </a:cxn>
                <a:cxn ang="0">
                  <a:pos x="T10" y="T11"/>
                </a:cxn>
              </a:cxnLst>
              <a:rect l="0" t="0" r="r" b="b"/>
              <a:pathLst>
                <a:path w="252" h="247">
                  <a:moveTo>
                    <a:pt x="252" y="143"/>
                  </a:moveTo>
                  <a:lnTo>
                    <a:pt x="252" y="143"/>
                  </a:lnTo>
                  <a:lnTo>
                    <a:pt x="105" y="0"/>
                  </a:lnTo>
                  <a:cubicBezTo>
                    <a:pt x="68" y="38"/>
                    <a:pt x="33" y="77"/>
                    <a:pt x="0" y="118"/>
                  </a:cubicBezTo>
                  <a:lnTo>
                    <a:pt x="160" y="247"/>
                  </a:lnTo>
                  <a:cubicBezTo>
                    <a:pt x="189" y="211"/>
                    <a:pt x="220" y="176"/>
                    <a:pt x="252" y="14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39" name="Freeform 175">
              <a:extLst>
                <a:ext uri="{FF2B5EF4-FFF2-40B4-BE49-F238E27FC236}">
                  <a16:creationId xmlns:a16="http://schemas.microsoft.com/office/drawing/2014/main" id="{7B479E5F-57B6-9907-C6AD-B74FD4664EF0}"/>
                </a:ext>
              </a:extLst>
            </p:cNvPr>
            <p:cNvSpPr>
              <a:spLocks/>
            </p:cNvSpPr>
            <p:nvPr/>
          </p:nvSpPr>
          <p:spPr bwMode="auto">
            <a:xfrm>
              <a:off x="3754049" y="3352970"/>
              <a:ext cx="374047" cy="361903"/>
            </a:xfrm>
            <a:custGeom>
              <a:avLst/>
              <a:gdLst>
                <a:gd name="T0" fmla="*/ 257 w 257"/>
                <a:gd name="T1" fmla="*/ 129 h 246"/>
                <a:gd name="T2" fmla="*/ 257 w 257"/>
                <a:gd name="T3" fmla="*/ 129 h 246"/>
                <a:gd name="T4" fmla="*/ 97 w 257"/>
                <a:gd name="T5" fmla="*/ 0 h 246"/>
                <a:gd name="T6" fmla="*/ 0 w 257"/>
                <a:gd name="T7" fmla="*/ 133 h 246"/>
                <a:gd name="T8" fmla="*/ 171 w 257"/>
                <a:gd name="T9" fmla="*/ 246 h 246"/>
                <a:gd name="T10" fmla="*/ 257 w 257"/>
                <a:gd name="T11" fmla="*/ 129 h 246"/>
              </a:gdLst>
              <a:ahLst/>
              <a:cxnLst>
                <a:cxn ang="0">
                  <a:pos x="T0" y="T1"/>
                </a:cxn>
                <a:cxn ang="0">
                  <a:pos x="T2" y="T3"/>
                </a:cxn>
                <a:cxn ang="0">
                  <a:pos x="T4" y="T5"/>
                </a:cxn>
                <a:cxn ang="0">
                  <a:pos x="T6" y="T7"/>
                </a:cxn>
                <a:cxn ang="0">
                  <a:pos x="T8" y="T9"/>
                </a:cxn>
                <a:cxn ang="0">
                  <a:pos x="T10" y="T11"/>
                </a:cxn>
              </a:cxnLst>
              <a:rect l="0" t="0" r="r" b="b"/>
              <a:pathLst>
                <a:path w="257" h="246">
                  <a:moveTo>
                    <a:pt x="257" y="129"/>
                  </a:moveTo>
                  <a:lnTo>
                    <a:pt x="257" y="129"/>
                  </a:lnTo>
                  <a:lnTo>
                    <a:pt x="97" y="0"/>
                  </a:lnTo>
                  <a:cubicBezTo>
                    <a:pt x="62" y="43"/>
                    <a:pt x="30" y="87"/>
                    <a:pt x="0" y="133"/>
                  </a:cubicBezTo>
                  <a:lnTo>
                    <a:pt x="171" y="246"/>
                  </a:lnTo>
                  <a:cubicBezTo>
                    <a:pt x="198" y="206"/>
                    <a:pt x="226" y="167"/>
                    <a:pt x="257" y="12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40" name="Freeform 177">
              <a:extLst>
                <a:ext uri="{FF2B5EF4-FFF2-40B4-BE49-F238E27FC236}">
                  <a16:creationId xmlns:a16="http://schemas.microsoft.com/office/drawing/2014/main" id="{E28DB8CD-DE58-C785-FB08-D3656BF549C2}"/>
                </a:ext>
              </a:extLst>
            </p:cNvPr>
            <p:cNvSpPr>
              <a:spLocks/>
            </p:cNvSpPr>
            <p:nvPr/>
          </p:nvSpPr>
          <p:spPr bwMode="auto">
            <a:xfrm>
              <a:off x="4047942" y="3015356"/>
              <a:ext cx="371619" cy="376476"/>
            </a:xfrm>
            <a:custGeom>
              <a:avLst/>
              <a:gdLst>
                <a:gd name="T0" fmla="*/ 254 w 254"/>
                <a:gd name="T1" fmla="*/ 157 h 257"/>
                <a:gd name="T2" fmla="*/ 254 w 254"/>
                <a:gd name="T3" fmla="*/ 157 h 257"/>
                <a:gd name="T4" fmla="*/ 121 w 254"/>
                <a:gd name="T5" fmla="*/ 0 h 257"/>
                <a:gd name="T6" fmla="*/ 0 w 254"/>
                <a:gd name="T7" fmla="*/ 114 h 257"/>
                <a:gd name="T8" fmla="*/ 147 w 254"/>
                <a:gd name="T9" fmla="*/ 257 h 257"/>
                <a:gd name="T10" fmla="*/ 254 w 254"/>
                <a:gd name="T11" fmla="*/ 157 h 257"/>
              </a:gdLst>
              <a:ahLst/>
              <a:cxnLst>
                <a:cxn ang="0">
                  <a:pos x="T0" y="T1"/>
                </a:cxn>
                <a:cxn ang="0">
                  <a:pos x="T2" y="T3"/>
                </a:cxn>
                <a:cxn ang="0">
                  <a:pos x="T4" y="T5"/>
                </a:cxn>
                <a:cxn ang="0">
                  <a:pos x="T6" y="T7"/>
                </a:cxn>
                <a:cxn ang="0">
                  <a:pos x="T8" y="T9"/>
                </a:cxn>
                <a:cxn ang="0">
                  <a:pos x="T10" y="T11"/>
                </a:cxn>
              </a:cxnLst>
              <a:rect l="0" t="0" r="r" b="b"/>
              <a:pathLst>
                <a:path w="254" h="257">
                  <a:moveTo>
                    <a:pt x="254" y="157"/>
                  </a:moveTo>
                  <a:lnTo>
                    <a:pt x="254" y="157"/>
                  </a:lnTo>
                  <a:lnTo>
                    <a:pt x="121" y="0"/>
                  </a:lnTo>
                  <a:cubicBezTo>
                    <a:pt x="79" y="36"/>
                    <a:pt x="38" y="74"/>
                    <a:pt x="0" y="114"/>
                  </a:cubicBezTo>
                  <a:lnTo>
                    <a:pt x="147" y="257"/>
                  </a:lnTo>
                  <a:cubicBezTo>
                    <a:pt x="181" y="222"/>
                    <a:pt x="217" y="189"/>
                    <a:pt x="254"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41" name="Freeform 179">
              <a:extLst>
                <a:ext uri="{FF2B5EF4-FFF2-40B4-BE49-F238E27FC236}">
                  <a16:creationId xmlns:a16="http://schemas.microsoft.com/office/drawing/2014/main" id="{F4E2F2AB-F99E-FF0C-F65A-C9F91607EB1E}"/>
                </a:ext>
              </a:extLst>
            </p:cNvPr>
            <p:cNvSpPr>
              <a:spLocks/>
            </p:cNvSpPr>
            <p:nvPr/>
          </p:nvSpPr>
          <p:spPr bwMode="auto">
            <a:xfrm>
              <a:off x="2957378" y="3821743"/>
              <a:ext cx="349758" cy="291465"/>
            </a:xfrm>
            <a:custGeom>
              <a:avLst/>
              <a:gdLst>
                <a:gd name="T0" fmla="*/ 240 w 240"/>
                <a:gd name="T1" fmla="*/ 75 h 199"/>
                <a:gd name="T2" fmla="*/ 240 w 240"/>
                <a:gd name="T3" fmla="*/ 75 h 199"/>
                <a:gd name="T4" fmla="*/ 49 w 240"/>
                <a:gd name="T5" fmla="*/ 0 h 199"/>
                <a:gd name="T6" fmla="*/ 0 w 240"/>
                <a:gd name="T7" fmla="*/ 138 h 199"/>
                <a:gd name="T8" fmla="*/ 197 w 240"/>
                <a:gd name="T9" fmla="*/ 199 h 199"/>
                <a:gd name="T10" fmla="*/ 240 w 240"/>
                <a:gd name="T11" fmla="*/ 75 h 199"/>
              </a:gdLst>
              <a:ahLst/>
              <a:cxnLst>
                <a:cxn ang="0">
                  <a:pos x="T0" y="T1"/>
                </a:cxn>
                <a:cxn ang="0">
                  <a:pos x="T2" y="T3"/>
                </a:cxn>
                <a:cxn ang="0">
                  <a:pos x="T4" y="T5"/>
                </a:cxn>
                <a:cxn ang="0">
                  <a:pos x="T6" y="T7"/>
                </a:cxn>
                <a:cxn ang="0">
                  <a:pos x="T8" y="T9"/>
                </a:cxn>
                <a:cxn ang="0">
                  <a:pos x="T10" y="T11"/>
                </a:cxn>
              </a:cxnLst>
              <a:rect l="0" t="0" r="r" b="b"/>
              <a:pathLst>
                <a:path w="240" h="199">
                  <a:moveTo>
                    <a:pt x="240" y="75"/>
                  </a:moveTo>
                  <a:lnTo>
                    <a:pt x="240" y="75"/>
                  </a:lnTo>
                  <a:lnTo>
                    <a:pt x="49" y="0"/>
                  </a:lnTo>
                  <a:cubicBezTo>
                    <a:pt x="31" y="46"/>
                    <a:pt x="15" y="92"/>
                    <a:pt x="0" y="138"/>
                  </a:cubicBezTo>
                  <a:lnTo>
                    <a:pt x="197" y="199"/>
                  </a:lnTo>
                  <a:cubicBezTo>
                    <a:pt x="210" y="157"/>
                    <a:pt x="224" y="116"/>
                    <a:pt x="240" y="7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42" name="Freeform 181">
              <a:extLst>
                <a:ext uri="{FF2B5EF4-FFF2-40B4-BE49-F238E27FC236}">
                  <a16:creationId xmlns:a16="http://schemas.microsoft.com/office/drawing/2014/main" id="{30D203F0-2E20-531F-51F3-BB2C3FD8A42F}"/>
                </a:ext>
              </a:extLst>
            </p:cNvPr>
            <p:cNvSpPr>
              <a:spLocks/>
            </p:cNvSpPr>
            <p:nvPr/>
          </p:nvSpPr>
          <p:spPr bwMode="auto">
            <a:xfrm>
              <a:off x="3737046" y="2617021"/>
              <a:ext cx="344900" cy="354616"/>
            </a:xfrm>
            <a:custGeom>
              <a:avLst/>
              <a:gdLst>
                <a:gd name="T0" fmla="*/ 236 w 236"/>
                <a:gd name="T1" fmla="*/ 157 h 242"/>
                <a:gd name="T2" fmla="*/ 236 w 236"/>
                <a:gd name="T3" fmla="*/ 157 h 242"/>
                <a:gd name="T4" fmla="*/ 104 w 236"/>
                <a:gd name="T5" fmla="*/ 0 h 242"/>
                <a:gd name="T6" fmla="*/ 0 w 236"/>
                <a:gd name="T7" fmla="*/ 94 h 242"/>
                <a:gd name="T8" fmla="*/ 143 w 236"/>
                <a:gd name="T9" fmla="*/ 242 h 242"/>
                <a:gd name="T10" fmla="*/ 236 w 236"/>
                <a:gd name="T11" fmla="*/ 157 h 242"/>
              </a:gdLst>
              <a:ahLst/>
              <a:cxnLst>
                <a:cxn ang="0">
                  <a:pos x="T0" y="T1"/>
                </a:cxn>
                <a:cxn ang="0">
                  <a:pos x="T2" y="T3"/>
                </a:cxn>
                <a:cxn ang="0">
                  <a:pos x="T4" y="T5"/>
                </a:cxn>
                <a:cxn ang="0">
                  <a:pos x="T6" y="T7"/>
                </a:cxn>
                <a:cxn ang="0">
                  <a:pos x="T8" y="T9"/>
                </a:cxn>
                <a:cxn ang="0">
                  <a:pos x="T10" y="T11"/>
                </a:cxn>
              </a:cxnLst>
              <a:rect l="0" t="0" r="r" b="b"/>
              <a:pathLst>
                <a:path w="236" h="242">
                  <a:moveTo>
                    <a:pt x="236" y="157"/>
                  </a:moveTo>
                  <a:lnTo>
                    <a:pt x="236" y="157"/>
                  </a:lnTo>
                  <a:lnTo>
                    <a:pt x="104" y="0"/>
                  </a:lnTo>
                  <a:cubicBezTo>
                    <a:pt x="68" y="31"/>
                    <a:pt x="34" y="62"/>
                    <a:pt x="0" y="94"/>
                  </a:cubicBezTo>
                  <a:lnTo>
                    <a:pt x="143" y="242"/>
                  </a:lnTo>
                  <a:cubicBezTo>
                    <a:pt x="173" y="213"/>
                    <a:pt x="204" y="184"/>
                    <a:pt x="236"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43" name="Freeform 183">
              <a:extLst>
                <a:ext uri="{FF2B5EF4-FFF2-40B4-BE49-F238E27FC236}">
                  <a16:creationId xmlns:a16="http://schemas.microsoft.com/office/drawing/2014/main" id="{16183D00-967E-C40B-BB98-B6FA1ED92744}"/>
                </a:ext>
              </a:extLst>
            </p:cNvPr>
            <p:cNvSpPr>
              <a:spLocks/>
            </p:cNvSpPr>
            <p:nvPr/>
          </p:nvSpPr>
          <p:spPr bwMode="auto">
            <a:xfrm>
              <a:off x="3027815" y="3622575"/>
              <a:ext cx="359473" cy="308468"/>
            </a:xfrm>
            <a:custGeom>
              <a:avLst/>
              <a:gdLst>
                <a:gd name="T0" fmla="*/ 245 w 245"/>
                <a:gd name="T1" fmla="*/ 88 h 211"/>
                <a:gd name="T2" fmla="*/ 245 w 245"/>
                <a:gd name="T3" fmla="*/ 88 h 211"/>
                <a:gd name="T4" fmla="*/ 59 w 245"/>
                <a:gd name="T5" fmla="*/ 0 h 211"/>
                <a:gd name="T6" fmla="*/ 0 w 245"/>
                <a:gd name="T7" fmla="*/ 136 h 211"/>
                <a:gd name="T8" fmla="*/ 191 w 245"/>
                <a:gd name="T9" fmla="*/ 211 h 211"/>
                <a:gd name="T10" fmla="*/ 245 w 245"/>
                <a:gd name="T11" fmla="*/ 88 h 211"/>
              </a:gdLst>
              <a:ahLst/>
              <a:cxnLst>
                <a:cxn ang="0">
                  <a:pos x="T0" y="T1"/>
                </a:cxn>
                <a:cxn ang="0">
                  <a:pos x="T2" y="T3"/>
                </a:cxn>
                <a:cxn ang="0">
                  <a:pos x="T4" y="T5"/>
                </a:cxn>
                <a:cxn ang="0">
                  <a:pos x="T6" y="T7"/>
                </a:cxn>
                <a:cxn ang="0">
                  <a:pos x="T8" y="T9"/>
                </a:cxn>
                <a:cxn ang="0">
                  <a:pos x="T10" y="T11"/>
                </a:cxn>
              </a:cxnLst>
              <a:rect l="0" t="0" r="r" b="b"/>
              <a:pathLst>
                <a:path w="245" h="211">
                  <a:moveTo>
                    <a:pt x="245" y="88"/>
                  </a:moveTo>
                  <a:lnTo>
                    <a:pt x="245" y="88"/>
                  </a:lnTo>
                  <a:lnTo>
                    <a:pt x="59" y="0"/>
                  </a:lnTo>
                  <a:cubicBezTo>
                    <a:pt x="38" y="44"/>
                    <a:pt x="18" y="90"/>
                    <a:pt x="0" y="136"/>
                  </a:cubicBezTo>
                  <a:lnTo>
                    <a:pt x="191" y="211"/>
                  </a:lnTo>
                  <a:cubicBezTo>
                    <a:pt x="208" y="169"/>
                    <a:pt x="226" y="128"/>
                    <a:pt x="245" y="8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44" name="Freeform 185">
              <a:extLst>
                <a:ext uri="{FF2B5EF4-FFF2-40B4-BE49-F238E27FC236}">
                  <a16:creationId xmlns:a16="http://schemas.microsoft.com/office/drawing/2014/main" id="{CBCD6AA7-CDE3-747D-55E9-952DEF1C3699}"/>
                </a:ext>
              </a:extLst>
            </p:cNvPr>
            <p:cNvSpPr>
              <a:spLocks/>
            </p:cNvSpPr>
            <p:nvPr/>
          </p:nvSpPr>
          <p:spPr bwMode="auto">
            <a:xfrm>
              <a:off x="2903943" y="4023340"/>
              <a:ext cx="340042" cy="272034"/>
            </a:xfrm>
            <a:custGeom>
              <a:avLst/>
              <a:gdLst>
                <a:gd name="T0" fmla="*/ 234 w 234"/>
                <a:gd name="T1" fmla="*/ 61 h 185"/>
                <a:gd name="T2" fmla="*/ 234 w 234"/>
                <a:gd name="T3" fmla="*/ 61 h 185"/>
                <a:gd name="T4" fmla="*/ 37 w 234"/>
                <a:gd name="T5" fmla="*/ 0 h 185"/>
                <a:gd name="T6" fmla="*/ 0 w 234"/>
                <a:gd name="T7" fmla="*/ 137 h 185"/>
                <a:gd name="T8" fmla="*/ 200 w 234"/>
                <a:gd name="T9" fmla="*/ 185 h 185"/>
                <a:gd name="T10" fmla="*/ 234 w 234"/>
                <a:gd name="T11" fmla="*/ 61 h 185"/>
              </a:gdLst>
              <a:ahLst/>
              <a:cxnLst>
                <a:cxn ang="0">
                  <a:pos x="T0" y="T1"/>
                </a:cxn>
                <a:cxn ang="0">
                  <a:pos x="T2" y="T3"/>
                </a:cxn>
                <a:cxn ang="0">
                  <a:pos x="T4" y="T5"/>
                </a:cxn>
                <a:cxn ang="0">
                  <a:pos x="T6" y="T7"/>
                </a:cxn>
                <a:cxn ang="0">
                  <a:pos x="T8" y="T9"/>
                </a:cxn>
                <a:cxn ang="0">
                  <a:pos x="T10" y="T11"/>
                </a:cxn>
              </a:cxnLst>
              <a:rect l="0" t="0" r="r" b="b"/>
              <a:pathLst>
                <a:path w="234" h="185">
                  <a:moveTo>
                    <a:pt x="234" y="61"/>
                  </a:moveTo>
                  <a:lnTo>
                    <a:pt x="234" y="61"/>
                  </a:lnTo>
                  <a:lnTo>
                    <a:pt x="37" y="0"/>
                  </a:lnTo>
                  <a:cubicBezTo>
                    <a:pt x="23" y="45"/>
                    <a:pt x="11" y="91"/>
                    <a:pt x="0" y="137"/>
                  </a:cubicBezTo>
                  <a:lnTo>
                    <a:pt x="200" y="185"/>
                  </a:lnTo>
                  <a:cubicBezTo>
                    <a:pt x="210" y="143"/>
                    <a:pt x="221" y="102"/>
                    <a:pt x="234" y="6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45" name="Freeform 187">
              <a:extLst>
                <a:ext uri="{FF2B5EF4-FFF2-40B4-BE49-F238E27FC236}">
                  <a16:creationId xmlns:a16="http://schemas.microsoft.com/office/drawing/2014/main" id="{4931A0D1-8E9F-5039-B18F-D99EA553C149}"/>
                </a:ext>
              </a:extLst>
            </p:cNvPr>
            <p:cNvSpPr>
              <a:spLocks/>
            </p:cNvSpPr>
            <p:nvPr/>
          </p:nvSpPr>
          <p:spPr bwMode="auto">
            <a:xfrm>
              <a:off x="3115254" y="3428265"/>
              <a:ext cx="361903" cy="323041"/>
            </a:xfrm>
            <a:custGeom>
              <a:avLst/>
              <a:gdLst>
                <a:gd name="T0" fmla="*/ 249 w 249"/>
                <a:gd name="T1" fmla="*/ 102 h 222"/>
                <a:gd name="T2" fmla="*/ 249 w 249"/>
                <a:gd name="T3" fmla="*/ 102 h 222"/>
                <a:gd name="T4" fmla="*/ 70 w 249"/>
                <a:gd name="T5" fmla="*/ 0 h 222"/>
                <a:gd name="T6" fmla="*/ 0 w 249"/>
                <a:gd name="T7" fmla="*/ 134 h 222"/>
                <a:gd name="T8" fmla="*/ 186 w 249"/>
                <a:gd name="T9" fmla="*/ 222 h 222"/>
                <a:gd name="T10" fmla="*/ 249 w 249"/>
                <a:gd name="T11" fmla="*/ 102 h 222"/>
              </a:gdLst>
              <a:ahLst/>
              <a:cxnLst>
                <a:cxn ang="0">
                  <a:pos x="T0" y="T1"/>
                </a:cxn>
                <a:cxn ang="0">
                  <a:pos x="T2" y="T3"/>
                </a:cxn>
                <a:cxn ang="0">
                  <a:pos x="T4" y="T5"/>
                </a:cxn>
                <a:cxn ang="0">
                  <a:pos x="T6" y="T7"/>
                </a:cxn>
                <a:cxn ang="0">
                  <a:pos x="T8" y="T9"/>
                </a:cxn>
                <a:cxn ang="0">
                  <a:pos x="T10" y="T11"/>
                </a:cxn>
              </a:cxnLst>
              <a:rect l="0" t="0" r="r" b="b"/>
              <a:pathLst>
                <a:path w="249" h="222">
                  <a:moveTo>
                    <a:pt x="249" y="102"/>
                  </a:moveTo>
                  <a:lnTo>
                    <a:pt x="249" y="102"/>
                  </a:lnTo>
                  <a:lnTo>
                    <a:pt x="70" y="0"/>
                  </a:lnTo>
                  <a:cubicBezTo>
                    <a:pt x="45" y="44"/>
                    <a:pt x="22" y="88"/>
                    <a:pt x="0" y="134"/>
                  </a:cubicBezTo>
                  <a:lnTo>
                    <a:pt x="186" y="222"/>
                  </a:lnTo>
                  <a:cubicBezTo>
                    <a:pt x="205" y="181"/>
                    <a:pt x="226" y="141"/>
                    <a:pt x="249" y="1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46" name="Freeform 189">
              <a:extLst>
                <a:ext uri="{FF2B5EF4-FFF2-40B4-BE49-F238E27FC236}">
                  <a16:creationId xmlns:a16="http://schemas.microsoft.com/office/drawing/2014/main" id="{818ACAAC-7AD5-2EF0-61F0-E4FBC118ED37}"/>
                </a:ext>
              </a:extLst>
            </p:cNvPr>
            <p:cNvSpPr>
              <a:spLocks/>
            </p:cNvSpPr>
            <p:nvPr/>
          </p:nvSpPr>
          <p:spPr bwMode="auto">
            <a:xfrm>
              <a:off x="3460155" y="2903628"/>
              <a:ext cx="359473" cy="347330"/>
            </a:xfrm>
            <a:custGeom>
              <a:avLst/>
              <a:gdLst>
                <a:gd name="T0" fmla="*/ 247 w 247"/>
                <a:gd name="T1" fmla="*/ 137 h 237"/>
                <a:gd name="T2" fmla="*/ 247 w 247"/>
                <a:gd name="T3" fmla="*/ 137 h 237"/>
                <a:gd name="T4" fmla="*/ 94 w 247"/>
                <a:gd name="T5" fmla="*/ 0 h 237"/>
                <a:gd name="T6" fmla="*/ 0 w 247"/>
                <a:gd name="T7" fmla="*/ 111 h 237"/>
                <a:gd name="T8" fmla="*/ 162 w 247"/>
                <a:gd name="T9" fmla="*/ 237 h 237"/>
                <a:gd name="T10" fmla="*/ 247 w 247"/>
                <a:gd name="T11" fmla="*/ 137 h 237"/>
              </a:gdLst>
              <a:ahLst/>
              <a:cxnLst>
                <a:cxn ang="0">
                  <a:pos x="T0" y="T1"/>
                </a:cxn>
                <a:cxn ang="0">
                  <a:pos x="T2" y="T3"/>
                </a:cxn>
                <a:cxn ang="0">
                  <a:pos x="T4" y="T5"/>
                </a:cxn>
                <a:cxn ang="0">
                  <a:pos x="T6" y="T7"/>
                </a:cxn>
                <a:cxn ang="0">
                  <a:pos x="T8" y="T9"/>
                </a:cxn>
                <a:cxn ang="0">
                  <a:pos x="T10" y="T11"/>
                </a:cxn>
              </a:cxnLst>
              <a:rect l="0" t="0" r="r" b="b"/>
              <a:pathLst>
                <a:path w="247" h="237">
                  <a:moveTo>
                    <a:pt x="247" y="137"/>
                  </a:moveTo>
                  <a:lnTo>
                    <a:pt x="247" y="137"/>
                  </a:lnTo>
                  <a:lnTo>
                    <a:pt x="94" y="0"/>
                  </a:lnTo>
                  <a:cubicBezTo>
                    <a:pt x="61" y="36"/>
                    <a:pt x="30" y="73"/>
                    <a:pt x="0" y="111"/>
                  </a:cubicBezTo>
                  <a:lnTo>
                    <a:pt x="162" y="237"/>
                  </a:lnTo>
                  <a:cubicBezTo>
                    <a:pt x="189" y="203"/>
                    <a:pt x="217" y="169"/>
                    <a:pt x="247" y="13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47" name="Freeform 191">
              <a:extLst>
                <a:ext uri="{FF2B5EF4-FFF2-40B4-BE49-F238E27FC236}">
                  <a16:creationId xmlns:a16="http://schemas.microsoft.com/office/drawing/2014/main" id="{60F476B1-C952-4C73-06FD-AFBF0014BF36}"/>
                </a:ext>
              </a:extLst>
            </p:cNvPr>
            <p:cNvSpPr>
              <a:spLocks/>
            </p:cNvSpPr>
            <p:nvPr/>
          </p:nvSpPr>
          <p:spPr bwMode="auto">
            <a:xfrm>
              <a:off x="3596171" y="2753038"/>
              <a:ext cx="349758" cy="349758"/>
            </a:xfrm>
            <a:custGeom>
              <a:avLst/>
              <a:gdLst>
                <a:gd name="T0" fmla="*/ 240 w 240"/>
                <a:gd name="T1" fmla="*/ 148 h 239"/>
                <a:gd name="T2" fmla="*/ 240 w 240"/>
                <a:gd name="T3" fmla="*/ 148 h 239"/>
                <a:gd name="T4" fmla="*/ 97 w 240"/>
                <a:gd name="T5" fmla="*/ 0 h 239"/>
                <a:gd name="T6" fmla="*/ 0 w 240"/>
                <a:gd name="T7" fmla="*/ 102 h 239"/>
                <a:gd name="T8" fmla="*/ 153 w 240"/>
                <a:gd name="T9" fmla="*/ 239 h 239"/>
                <a:gd name="T10" fmla="*/ 240 w 240"/>
                <a:gd name="T11" fmla="*/ 148 h 239"/>
              </a:gdLst>
              <a:ahLst/>
              <a:cxnLst>
                <a:cxn ang="0">
                  <a:pos x="T0" y="T1"/>
                </a:cxn>
                <a:cxn ang="0">
                  <a:pos x="T2" y="T3"/>
                </a:cxn>
                <a:cxn ang="0">
                  <a:pos x="T4" y="T5"/>
                </a:cxn>
                <a:cxn ang="0">
                  <a:pos x="T6" y="T7"/>
                </a:cxn>
                <a:cxn ang="0">
                  <a:pos x="T8" y="T9"/>
                </a:cxn>
                <a:cxn ang="0">
                  <a:pos x="T10" y="T11"/>
                </a:cxn>
              </a:cxnLst>
              <a:rect l="0" t="0" r="r" b="b"/>
              <a:pathLst>
                <a:path w="240" h="239">
                  <a:moveTo>
                    <a:pt x="240" y="148"/>
                  </a:moveTo>
                  <a:lnTo>
                    <a:pt x="240" y="148"/>
                  </a:lnTo>
                  <a:lnTo>
                    <a:pt x="97" y="0"/>
                  </a:lnTo>
                  <a:cubicBezTo>
                    <a:pt x="64" y="33"/>
                    <a:pt x="31" y="67"/>
                    <a:pt x="0" y="102"/>
                  </a:cubicBezTo>
                  <a:lnTo>
                    <a:pt x="153" y="239"/>
                  </a:lnTo>
                  <a:cubicBezTo>
                    <a:pt x="181" y="208"/>
                    <a:pt x="210" y="177"/>
                    <a:pt x="240"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48" name="Freeform 193">
              <a:extLst>
                <a:ext uri="{FF2B5EF4-FFF2-40B4-BE49-F238E27FC236}">
                  <a16:creationId xmlns:a16="http://schemas.microsoft.com/office/drawing/2014/main" id="{0D430250-C718-12BC-363E-C901095DFC80}"/>
                </a:ext>
              </a:extLst>
            </p:cNvPr>
            <p:cNvSpPr>
              <a:spLocks/>
            </p:cNvSpPr>
            <p:nvPr/>
          </p:nvSpPr>
          <p:spPr bwMode="auto">
            <a:xfrm>
              <a:off x="3331425" y="3066363"/>
              <a:ext cx="364331" cy="342472"/>
            </a:xfrm>
            <a:custGeom>
              <a:avLst/>
              <a:gdLst>
                <a:gd name="T0" fmla="*/ 249 w 249"/>
                <a:gd name="T1" fmla="*/ 126 h 234"/>
                <a:gd name="T2" fmla="*/ 249 w 249"/>
                <a:gd name="T3" fmla="*/ 126 h 234"/>
                <a:gd name="T4" fmla="*/ 87 w 249"/>
                <a:gd name="T5" fmla="*/ 0 h 234"/>
                <a:gd name="T6" fmla="*/ 0 w 249"/>
                <a:gd name="T7" fmla="*/ 120 h 234"/>
                <a:gd name="T8" fmla="*/ 171 w 249"/>
                <a:gd name="T9" fmla="*/ 234 h 234"/>
                <a:gd name="T10" fmla="*/ 249 w 249"/>
                <a:gd name="T11" fmla="*/ 126 h 234"/>
              </a:gdLst>
              <a:ahLst/>
              <a:cxnLst>
                <a:cxn ang="0">
                  <a:pos x="T0" y="T1"/>
                </a:cxn>
                <a:cxn ang="0">
                  <a:pos x="T2" y="T3"/>
                </a:cxn>
                <a:cxn ang="0">
                  <a:pos x="T4" y="T5"/>
                </a:cxn>
                <a:cxn ang="0">
                  <a:pos x="T6" y="T7"/>
                </a:cxn>
                <a:cxn ang="0">
                  <a:pos x="T8" y="T9"/>
                </a:cxn>
                <a:cxn ang="0">
                  <a:pos x="T10" y="T11"/>
                </a:cxn>
              </a:cxnLst>
              <a:rect l="0" t="0" r="r" b="b"/>
              <a:pathLst>
                <a:path w="249" h="234">
                  <a:moveTo>
                    <a:pt x="249" y="126"/>
                  </a:moveTo>
                  <a:lnTo>
                    <a:pt x="249" y="126"/>
                  </a:lnTo>
                  <a:lnTo>
                    <a:pt x="87" y="0"/>
                  </a:lnTo>
                  <a:cubicBezTo>
                    <a:pt x="57" y="39"/>
                    <a:pt x="28" y="79"/>
                    <a:pt x="0" y="120"/>
                  </a:cubicBezTo>
                  <a:lnTo>
                    <a:pt x="171" y="234"/>
                  </a:lnTo>
                  <a:cubicBezTo>
                    <a:pt x="196" y="197"/>
                    <a:pt x="222" y="161"/>
                    <a:pt x="249" y="12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49" name="Freeform 195">
              <a:extLst>
                <a:ext uri="{FF2B5EF4-FFF2-40B4-BE49-F238E27FC236}">
                  <a16:creationId xmlns:a16="http://schemas.microsoft.com/office/drawing/2014/main" id="{A86C6C75-1AD7-DB89-C377-40C632D0A433}"/>
                </a:ext>
              </a:extLst>
            </p:cNvPr>
            <p:cNvSpPr>
              <a:spLocks/>
            </p:cNvSpPr>
            <p:nvPr/>
          </p:nvSpPr>
          <p:spPr bwMode="auto">
            <a:xfrm>
              <a:off x="3217267" y="3241242"/>
              <a:ext cx="364331" cy="335185"/>
            </a:xfrm>
            <a:custGeom>
              <a:avLst/>
              <a:gdLst>
                <a:gd name="T0" fmla="*/ 250 w 250"/>
                <a:gd name="T1" fmla="*/ 114 h 229"/>
                <a:gd name="T2" fmla="*/ 250 w 250"/>
                <a:gd name="T3" fmla="*/ 114 h 229"/>
                <a:gd name="T4" fmla="*/ 79 w 250"/>
                <a:gd name="T5" fmla="*/ 0 h 229"/>
                <a:gd name="T6" fmla="*/ 0 w 250"/>
                <a:gd name="T7" fmla="*/ 128 h 229"/>
                <a:gd name="T8" fmla="*/ 179 w 250"/>
                <a:gd name="T9" fmla="*/ 229 h 229"/>
                <a:gd name="T10" fmla="*/ 250 w 250"/>
                <a:gd name="T11" fmla="*/ 114 h 229"/>
              </a:gdLst>
              <a:ahLst/>
              <a:cxnLst>
                <a:cxn ang="0">
                  <a:pos x="T0" y="T1"/>
                </a:cxn>
                <a:cxn ang="0">
                  <a:pos x="T2" y="T3"/>
                </a:cxn>
                <a:cxn ang="0">
                  <a:pos x="T4" y="T5"/>
                </a:cxn>
                <a:cxn ang="0">
                  <a:pos x="T6" y="T7"/>
                </a:cxn>
                <a:cxn ang="0">
                  <a:pos x="T8" y="T9"/>
                </a:cxn>
                <a:cxn ang="0">
                  <a:pos x="T10" y="T11"/>
                </a:cxn>
              </a:cxnLst>
              <a:rect l="0" t="0" r="r" b="b"/>
              <a:pathLst>
                <a:path w="250" h="229">
                  <a:moveTo>
                    <a:pt x="250" y="114"/>
                  </a:moveTo>
                  <a:lnTo>
                    <a:pt x="250" y="114"/>
                  </a:lnTo>
                  <a:lnTo>
                    <a:pt x="79" y="0"/>
                  </a:lnTo>
                  <a:cubicBezTo>
                    <a:pt x="51" y="41"/>
                    <a:pt x="25" y="84"/>
                    <a:pt x="0" y="128"/>
                  </a:cubicBezTo>
                  <a:lnTo>
                    <a:pt x="179" y="229"/>
                  </a:lnTo>
                  <a:cubicBezTo>
                    <a:pt x="201" y="190"/>
                    <a:pt x="225" y="152"/>
                    <a:pt x="250" y="11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50" name="Freeform 197">
              <a:extLst>
                <a:ext uri="{FF2B5EF4-FFF2-40B4-BE49-F238E27FC236}">
                  <a16:creationId xmlns:a16="http://schemas.microsoft.com/office/drawing/2014/main" id="{97156CA9-CABB-543A-819C-7FCF0539E77C}"/>
                </a:ext>
              </a:extLst>
            </p:cNvPr>
            <p:cNvSpPr>
              <a:spLocks/>
            </p:cNvSpPr>
            <p:nvPr/>
          </p:nvSpPr>
          <p:spPr bwMode="auto">
            <a:xfrm>
              <a:off x="3224554" y="2381420"/>
              <a:ext cx="357045" cy="359474"/>
            </a:xfrm>
            <a:custGeom>
              <a:avLst/>
              <a:gdLst>
                <a:gd name="T0" fmla="*/ 245 w 245"/>
                <a:gd name="T1" fmla="*/ 148 h 245"/>
                <a:gd name="T2" fmla="*/ 245 w 245"/>
                <a:gd name="T3" fmla="*/ 148 h 245"/>
                <a:gd name="T4" fmla="*/ 102 w 245"/>
                <a:gd name="T5" fmla="*/ 0 h 245"/>
                <a:gd name="T6" fmla="*/ 0 w 245"/>
                <a:gd name="T7" fmla="*/ 107 h 245"/>
                <a:gd name="T8" fmla="*/ 151 w 245"/>
                <a:gd name="T9" fmla="*/ 245 h 245"/>
                <a:gd name="T10" fmla="*/ 245 w 245"/>
                <a:gd name="T11" fmla="*/ 148 h 245"/>
              </a:gdLst>
              <a:ahLst/>
              <a:cxnLst>
                <a:cxn ang="0">
                  <a:pos x="T0" y="T1"/>
                </a:cxn>
                <a:cxn ang="0">
                  <a:pos x="T2" y="T3"/>
                </a:cxn>
                <a:cxn ang="0">
                  <a:pos x="T4" y="T5"/>
                </a:cxn>
                <a:cxn ang="0">
                  <a:pos x="T6" y="T7"/>
                </a:cxn>
                <a:cxn ang="0">
                  <a:pos x="T8" y="T9"/>
                </a:cxn>
                <a:cxn ang="0">
                  <a:pos x="T10" y="T11"/>
                </a:cxn>
              </a:cxnLst>
              <a:rect l="0" t="0" r="r" b="b"/>
              <a:pathLst>
                <a:path w="245" h="245">
                  <a:moveTo>
                    <a:pt x="245" y="148"/>
                  </a:moveTo>
                  <a:lnTo>
                    <a:pt x="245" y="148"/>
                  </a:lnTo>
                  <a:lnTo>
                    <a:pt x="102" y="0"/>
                  </a:lnTo>
                  <a:cubicBezTo>
                    <a:pt x="67" y="35"/>
                    <a:pt x="33" y="70"/>
                    <a:pt x="0" y="107"/>
                  </a:cubicBezTo>
                  <a:lnTo>
                    <a:pt x="151" y="245"/>
                  </a:lnTo>
                  <a:cubicBezTo>
                    <a:pt x="182" y="212"/>
                    <a:pt x="213" y="179"/>
                    <a:pt x="245"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51" name="Freeform 199">
              <a:extLst>
                <a:ext uri="{FF2B5EF4-FFF2-40B4-BE49-F238E27FC236}">
                  <a16:creationId xmlns:a16="http://schemas.microsoft.com/office/drawing/2014/main" id="{6EA770DD-0A8D-9D81-9AE4-DC5A65BEBF46}"/>
                </a:ext>
              </a:extLst>
            </p:cNvPr>
            <p:cNvSpPr>
              <a:spLocks/>
            </p:cNvSpPr>
            <p:nvPr/>
          </p:nvSpPr>
          <p:spPr bwMode="auto">
            <a:xfrm>
              <a:off x="2818932" y="2886626"/>
              <a:ext cx="369189" cy="349758"/>
            </a:xfrm>
            <a:custGeom>
              <a:avLst/>
              <a:gdLst>
                <a:gd name="T0" fmla="*/ 254 w 254"/>
                <a:gd name="T1" fmla="*/ 118 h 238"/>
                <a:gd name="T2" fmla="*/ 254 w 254"/>
                <a:gd name="T3" fmla="*/ 118 h 238"/>
                <a:gd name="T4" fmla="*/ 86 w 254"/>
                <a:gd name="T5" fmla="*/ 0 h 238"/>
                <a:gd name="T6" fmla="*/ 0 w 254"/>
                <a:gd name="T7" fmla="*/ 131 h 238"/>
                <a:gd name="T8" fmla="*/ 176 w 254"/>
                <a:gd name="T9" fmla="*/ 238 h 238"/>
                <a:gd name="T10" fmla="*/ 254 w 254"/>
                <a:gd name="T11" fmla="*/ 118 h 238"/>
              </a:gdLst>
              <a:ahLst/>
              <a:cxnLst>
                <a:cxn ang="0">
                  <a:pos x="T0" y="T1"/>
                </a:cxn>
                <a:cxn ang="0">
                  <a:pos x="T2" y="T3"/>
                </a:cxn>
                <a:cxn ang="0">
                  <a:pos x="T4" y="T5"/>
                </a:cxn>
                <a:cxn ang="0">
                  <a:pos x="T6" y="T7"/>
                </a:cxn>
                <a:cxn ang="0">
                  <a:pos x="T8" y="T9"/>
                </a:cxn>
                <a:cxn ang="0">
                  <a:pos x="T10" y="T11"/>
                </a:cxn>
              </a:cxnLst>
              <a:rect l="0" t="0" r="r" b="b"/>
              <a:pathLst>
                <a:path w="254" h="238">
                  <a:moveTo>
                    <a:pt x="254" y="118"/>
                  </a:moveTo>
                  <a:lnTo>
                    <a:pt x="254" y="118"/>
                  </a:lnTo>
                  <a:lnTo>
                    <a:pt x="86" y="0"/>
                  </a:lnTo>
                  <a:cubicBezTo>
                    <a:pt x="56" y="43"/>
                    <a:pt x="28" y="86"/>
                    <a:pt x="0" y="131"/>
                  </a:cubicBezTo>
                  <a:lnTo>
                    <a:pt x="176" y="238"/>
                  </a:lnTo>
                  <a:cubicBezTo>
                    <a:pt x="201" y="197"/>
                    <a:pt x="227" y="157"/>
                    <a:pt x="254" y="1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52" name="Freeform 201">
              <a:extLst>
                <a:ext uri="{FF2B5EF4-FFF2-40B4-BE49-F238E27FC236}">
                  <a16:creationId xmlns:a16="http://schemas.microsoft.com/office/drawing/2014/main" id="{03C8A1C8-63D9-225D-0492-6A04FE8F25F0}"/>
                </a:ext>
              </a:extLst>
            </p:cNvPr>
            <p:cNvSpPr>
              <a:spLocks/>
            </p:cNvSpPr>
            <p:nvPr/>
          </p:nvSpPr>
          <p:spPr bwMode="auto">
            <a:xfrm>
              <a:off x="2707203" y="3078507"/>
              <a:ext cx="369189" cy="337614"/>
            </a:xfrm>
            <a:custGeom>
              <a:avLst/>
              <a:gdLst>
                <a:gd name="T0" fmla="*/ 253 w 253"/>
                <a:gd name="T1" fmla="*/ 107 h 231"/>
                <a:gd name="T2" fmla="*/ 253 w 253"/>
                <a:gd name="T3" fmla="*/ 107 h 231"/>
                <a:gd name="T4" fmla="*/ 77 w 253"/>
                <a:gd name="T5" fmla="*/ 0 h 231"/>
                <a:gd name="T6" fmla="*/ 0 w 253"/>
                <a:gd name="T7" fmla="*/ 136 h 231"/>
                <a:gd name="T8" fmla="*/ 182 w 253"/>
                <a:gd name="T9" fmla="*/ 231 h 231"/>
                <a:gd name="T10" fmla="*/ 253 w 253"/>
                <a:gd name="T11" fmla="*/ 107 h 231"/>
              </a:gdLst>
              <a:ahLst/>
              <a:cxnLst>
                <a:cxn ang="0">
                  <a:pos x="T0" y="T1"/>
                </a:cxn>
                <a:cxn ang="0">
                  <a:pos x="T2" y="T3"/>
                </a:cxn>
                <a:cxn ang="0">
                  <a:pos x="T4" y="T5"/>
                </a:cxn>
                <a:cxn ang="0">
                  <a:pos x="T6" y="T7"/>
                </a:cxn>
                <a:cxn ang="0">
                  <a:pos x="T8" y="T9"/>
                </a:cxn>
                <a:cxn ang="0">
                  <a:pos x="T10" y="T11"/>
                </a:cxn>
              </a:cxnLst>
              <a:rect l="0" t="0" r="r" b="b"/>
              <a:pathLst>
                <a:path w="253" h="231">
                  <a:moveTo>
                    <a:pt x="253" y="107"/>
                  </a:moveTo>
                  <a:lnTo>
                    <a:pt x="253" y="107"/>
                  </a:lnTo>
                  <a:lnTo>
                    <a:pt x="77" y="0"/>
                  </a:lnTo>
                  <a:cubicBezTo>
                    <a:pt x="50" y="44"/>
                    <a:pt x="24" y="89"/>
                    <a:pt x="0" y="136"/>
                  </a:cubicBezTo>
                  <a:lnTo>
                    <a:pt x="182" y="231"/>
                  </a:lnTo>
                  <a:cubicBezTo>
                    <a:pt x="204" y="189"/>
                    <a:pt x="228" y="147"/>
                    <a:pt x="253" y="10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53" name="Freeform 203">
              <a:extLst>
                <a:ext uri="{FF2B5EF4-FFF2-40B4-BE49-F238E27FC236}">
                  <a16:creationId xmlns:a16="http://schemas.microsoft.com/office/drawing/2014/main" id="{62B04095-BF3C-CC78-85D3-418A94AD710C}"/>
                </a:ext>
              </a:extLst>
            </p:cNvPr>
            <p:cNvSpPr>
              <a:spLocks/>
            </p:cNvSpPr>
            <p:nvPr/>
          </p:nvSpPr>
          <p:spPr bwMode="auto">
            <a:xfrm>
              <a:off x="3078822" y="2539297"/>
              <a:ext cx="366761" cy="354616"/>
            </a:xfrm>
            <a:custGeom>
              <a:avLst/>
              <a:gdLst>
                <a:gd name="T0" fmla="*/ 250 w 250"/>
                <a:gd name="T1" fmla="*/ 138 h 243"/>
                <a:gd name="T2" fmla="*/ 250 w 250"/>
                <a:gd name="T3" fmla="*/ 138 h 243"/>
                <a:gd name="T4" fmla="*/ 99 w 250"/>
                <a:gd name="T5" fmla="*/ 0 h 243"/>
                <a:gd name="T6" fmla="*/ 0 w 250"/>
                <a:gd name="T7" fmla="*/ 115 h 243"/>
                <a:gd name="T8" fmla="*/ 160 w 250"/>
                <a:gd name="T9" fmla="*/ 243 h 243"/>
                <a:gd name="T10" fmla="*/ 250 w 250"/>
                <a:gd name="T11" fmla="*/ 138 h 243"/>
              </a:gdLst>
              <a:ahLst/>
              <a:cxnLst>
                <a:cxn ang="0">
                  <a:pos x="T0" y="T1"/>
                </a:cxn>
                <a:cxn ang="0">
                  <a:pos x="T2" y="T3"/>
                </a:cxn>
                <a:cxn ang="0">
                  <a:pos x="T4" y="T5"/>
                </a:cxn>
                <a:cxn ang="0">
                  <a:pos x="T6" y="T7"/>
                </a:cxn>
                <a:cxn ang="0">
                  <a:pos x="T8" y="T9"/>
                </a:cxn>
                <a:cxn ang="0">
                  <a:pos x="T10" y="T11"/>
                </a:cxn>
              </a:cxnLst>
              <a:rect l="0" t="0" r="r" b="b"/>
              <a:pathLst>
                <a:path w="250" h="243">
                  <a:moveTo>
                    <a:pt x="250" y="138"/>
                  </a:moveTo>
                  <a:lnTo>
                    <a:pt x="250" y="138"/>
                  </a:lnTo>
                  <a:lnTo>
                    <a:pt x="99" y="0"/>
                  </a:lnTo>
                  <a:cubicBezTo>
                    <a:pt x="64" y="37"/>
                    <a:pt x="32" y="75"/>
                    <a:pt x="0" y="115"/>
                  </a:cubicBezTo>
                  <a:lnTo>
                    <a:pt x="160" y="243"/>
                  </a:lnTo>
                  <a:cubicBezTo>
                    <a:pt x="189" y="207"/>
                    <a:pt x="219" y="172"/>
                    <a:pt x="250" y="13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54" name="Freeform 206">
              <a:extLst>
                <a:ext uri="{FF2B5EF4-FFF2-40B4-BE49-F238E27FC236}">
                  <a16:creationId xmlns:a16="http://schemas.microsoft.com/office/drawing/2014/main" id="{17C54451-6CCE-7967-A74D-7E15FE94BC0E}"/>
                </a:ext>
              </a:extLst>
            </p:cNvPr>
            <p:cNvSpPr>
              <a:spLocks/>
            </p:cNvSpPr>
            <p:nvPr/>
          </p:nvSpPr>
          <p:spPr bwMode="auto">
            <a:xfrm>
              <a:off x="2607620" y="3277676"/>
              <a:ext cx="364331" cy="325469"/>
            </a:xfrm>
            <a:custGeom>
              <a:avLst/>
              <a:gdLst>
                <a:gd name="T0" fmla="*/ 250 w 250"/>
                <a:gd name="T1" fmla="*/ 95 h 223"/>
                <a:gd name="T2" fmla="*/ 250 w 250"/>
                <a:gd name="T3" fmla="*/ 95 h 223"/>
                <a:gd name="T4" fmla="*/ 68 w 250"/>
                <a:gd name="T5" fmla="*/ 0 h 223"/>
                <a:gd name="T6" fmla="*/ 0 w 250"/>
                <a:gd name="T7" fmla="*/ 140 h 223"/>
                <a:gd name="T8" fmla="*/ 188 w 250"/>
                <a:gd name="T9" fmla="*/ 223 h 223"/>
                <a:gd name="T10" fmla="*/ 250 w 250"/>
                <a:gd name="T11" fmla="*/ 95 h 223"/>
              </a:gdLst>
              <a:ahLst/>
              <a:cxnLst>
                <a:cxn ang="0">
                  <a:pos x="T0" y="T1"/>
                </a:cxn>
                <a:cxn ang="0">
                  <a:pos x="T2" y="T3"/>
                </a:cxn>
                <a:cxn ang="0">
                  <a:pos x="T4" y="T5"/>
                </a:cxn>
                <a:cxn ang="0">
                  <a:pos x="T6" y="T7"/>
                </a:cxn>
                <a:cxn ang="0">
                  <a:pos x="T8" y="T9"/>
                </a:cxn>
                <a:cxn ang="0">
                  <a:pos x="T10" y="T11"/>
                </a:cxn>
              </a:cxnLst>
              <a:rect l="0" t="0" r="r" b="b"/>
              <a:pathLst>
                <a:path w="250" h="223">
                  <a:moveTo>
                    <a:pt x="250" y="95"/>
                  </a:moveTo>
                  <a:lnTo>
                    <a:pt x="250" y="95"/>
                  </a:lnTo>
                  <a:lnTo>
                    <a:pt x="68" y="0"/>
                  </a:lnTo>
                  <a:cubicBezTo>
                    <a:pt x="44" y="46"/>
                    <a:pt x="21" y="92"/>
                    <a:pt x="0" y="140"/>
                  </a:cubicBezTo>
                  <a:lnTo>
                    <a:pt x="188" y="223"/>
                  </a:lnTo>
                  <a:cubicBezTo>
                    <a:pt x="207" y="180"/>
                    <a:pt x="228" y="137"/>
                    <a:pt x="250"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55" name="Freeform 208">
              <a:extLst>
                <a:ext uri="{FF2B5EF4-FFF2-40B4-BE49-F238E27FC236}">
                  <a16:creationId xmlns:a16="http://schemas.microsoft.com/office/drawing/2014/main" id="{A52897E1-9139-4F60-4739-165645C9178D}"/>
                </a:ext>
              </a:extLst>
            </p:cNvPr>
            <p:cNvSpPr>
              <a:spLocks/>
            </p:cNvSpPr>
            <p:nvPr/>
          </p:nvSpPr>
          <p:spPr bwMode="auto">
            <a:xfrm>
              <a:off x="2945233" y="2706890"/>
              <a:ext cx="369189" cy="352188"/>
            </a:xfrm>
            <a:custGeom>
              <a:avLst/>
              <a:gdLst>
                <a:gd name="T0" fmla="*/ 253 w 253"/>
                <a:gd name="T1" fmla="*/ 128 h 241"/>
                <a:gd name="T2" fmla="*/ 253 w 253"/>
                <a:gd name="T3" fmla="*/ 128 h 241"/>
                <a:gd name="T4" fmla="*/ 93 w 253"/>
                <a:gd name="T5" fmla="*/ 0 h 241"/>
                <a:gd name="T6" fmla="*/ 0 w 253"/>
                <a:gd name="T7" fmla="*/ 123 h 241"/>
                <a:gd name="T8" fmla="*/ 168 w 253"/>
                <a:gd name="T9" fmla="*/ 241 h 241"/>
                <a:gd name="T10" fmla="*/ 253 w 253"/>
                <a:gd name="T11" fmla="*/ 128 h 241"/>
              </a:gdLst>
              <a:ahLst/>
              <a:cxnLst>
                <a:cxn ang="0">
                  <a:pos x="T0" y="T1"/>
                </a:cxn>
                <a:cxn ang="0">
                  <a:pos x="T2" y="T3"/>
                </a:cxn>
                <a:cxn ang="0">
                  <a:pos x="T4" y="T5"/>
                </a:cxn>
                <a:cxn ang="0">
                  <a:pos x="T6" y="T7"/>
                </a:cxn>
                <a:cxn ang="0">
                  <a:pos x="T8" y="T9"/>
                </a:cxn>
                <a:cxn ang="0">
                  <a:pos x="T10" y="T11"/>
                </a:cxn>
              </a:cxnLst>
              <a:rect l="0" t="0" r="r" b="b"/>
              <a:pathLst>
                <a:path w="253" h="241">
                  <a:moveTo>
                    <a:pt x="253" y="128"/>
                  </a:moveTo>
                  <a:lnTo>
                    <a:pt x="253" y="128"/>
                  </a:lnTo>
                  <a:lnTo>
                    <a:pt x="93" y="0"/>
                  </a:lnTo>
                  <a:cubicBezTo>
                    <a:pt x="61" y="40"/>
                    <a:pt x="30" y="81"/>
                    <a:pt x="0" y="123"/>
                  </a:cubicBezTo>
                  <a:lnTo>
                    <a:pt x="168" y="241"/>
                  </a:lnTo>
                  <a:cubicBezTo>
                    <a:pt x="195" y="203"/>
                    <a:pt x="224" y="165"/>
                    <a:pt x="253" y="12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56" name="Freeform 210">
              <a:extLst>
                <a:ext uri="{FF2B5EF4-FFF2-40B4-BE49-F238E27FC236}">
                  <a16:creationId xmlns:a16="http://schemas.microsoft.com/office/drawing/2014/main" id="{7DE1F75C-8A3B-B226-B76A-DD99DB152AB2}"/>
                </a:ext>
              </a:extLst>
            </p:cNvPr>
            <p:cNvSpPr>
              <a:spLocks/>
            </p:cNvSpPr>
            <p:nvPr/>
          </p:nvSpPr>
          <p:spPr bwMode="auto">
            <a:xfrm>
              <a:off x="3372715" y="2218687"/>
              <a:ext cx="374047" cy="381334"/>
            </a:xfrm>
            <a:custGeom>
              <a:avLst/>
              <a:gdLst>
                <a:gd name="T0" fmla="*/ 256 w 256"/>
                <a:gd name="T1" fmla="*/ 157 h 260"/>
                <a:gd name="T2" fmla="*/ 256 w 256"/>
                <a:gd name="T3" fmla="*/ 157 h 260"/>
                <a:gd name="T4" fmla="*/ 123 w 256"/>
                <a:gd name="T5" fmla="*/ 0 h 260"/>
                <a:gd name="T6" fmla="*/ 0 w 256"/>
                <a:gd name="T7" fmla="*/ 112 h 260"/>
                <a:gd name="T8" fmla="*/ 143 w 256"/>
                <a:gd name="T9" fmla="*/ 260 h 260"/>
                <a:gd name="T10" fmla="*/ 256 w 256"/>
                <a:gd name="T11" fmla="*/ 157 h 260"/>
              </a:gdLst>
              <a:ahLst/>
              <a:cxnLst>
                <a:cxn ang="0">
                  <a:pos x="T0" y="T1"/>
                </a:cxn>
                <a:cxn ang="0">
                  <a:pos x="T2" y="T3"/>
                </a:cxn>
                <a:cxn ang="0">
                  <a:pos x="T4" y="T5"/>
                </a:cxn>
                <a:cxn ang="0">
                  <a:pos x="T6" y="T7"/>
                </a:cxn>
                <a:cxn ang="0">
                  <a:pos x="T8" y="T9"/>
                </a:cxn>
                <a:cxn ang="0">
                  <a:pos x="T10" y="T11"/>
                </a:cxn>
              </a:cxnLst>
              <a:rect l="0" t="0" r="r" b="b"/>
              <a:pathLst>
                <a:path w="256" h="260">
                  <a:moveTo>
                    <a:pt x="256" y="157"/>
                  </a:moveTo>
                  <a:lnTo>
                    <a:pt x="256" y="157"/>
                  </a:lnTo>
                  <a:lnTo>
                    <a:pt x="123" y="0"/>
                  </a:lnTo>
                  <a:cubicBezTo>
                    <a:pt x="81" y="36"/>
                    <a:pt x="40" y="74"/>
                    <a:pt x="0" y="112"/>
                  </a:cubicBezTo>
                  <a:lnTo>
                    <a:pt x="143" y="260"/>
                  </a:lnTo>
                  <a:cubicBezTo>
                    <a:pt x="180" y="224"/>
                    <a:pt x="217" y="190"/>
                    <a:pt x="256"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69" name="Freeform 212">
              <a:extLst>
                <a:ext uri="{FF2B5EF4-FFF2-40B4-BE49-F238E27FC236}">
                  <a16:creationId xmlns:a16="http://schemas.microsoft.com/office/drawing/2014/main" id="{F491BF6B-8A34-1650-DCCE-E44C5287A90A}"/>
                </a:ext>
              </a:extLst>
            </p:cNvPr>
            <p:cNvSpPr>
              <a:spLocks/>
            </p:cNvSpPr>
            <p:nvPr/>
          </p:nvSpPr>
          <p:spPr bwMode="auto">
            <a:xfrm>
              <a:off x="2396307" y="3899468"/>
              <a:ext cx="344900" cy="274464"/>
            </a:xfrm>
            <a:custGeom>
              <a:avLst/>
              <a:gdLst>
                <a:gd name="T0" fmla="*/ 235 w 235"/>
                <a:gd name="T1" fmla="*/ 59 h 188"/>
                <a:gd name="T2" fmla="*/ 235 w 235"/>
                <a:gd name="T3" fmla="*/ 59 h 188"/>
                <a:gd name="T4" fmla="*/ 38 w 235"/>
                <a:gd name="T5" fmla="*/ 0 h 188"/>
                <a:gd name="T6" fmla="*/ 0 w 235"/>
                <a:gd name="T7" fmla="*/ 141 h 188"/>
                <a:gd name="T8" fmla="*/ 200 w 235"/>
                <a:gd name="T9" fmla="*/ 188 h 188"/>
                <a:gd name="T10" fmla="*/ 235 w 235"/>
                <a:gd name="T11" fmla="*/ 59 h 188"/>
              </a:gdLst>
              <a:ahLst/>
              <a:cxnLst>
                <a:cxn ang="0">
                  <a:pos x="T0" y="T1"/>
                </a:cxn>
                <a:cxn ang="0">
                  <a:pos x="T2" y="T3"/>
                </a:cxn>
                <a:cxn ang="0">
                  <a:pos x="T4" y="T5"/>
                </a:cxn>
                <a:cxn ang="0">
                  <a:pos x="T6" y="T7"/>
                </a:cxn>
                <a:cxn ang="0">
                  <a:pos x="T8" y="T9"/>
                </a:cxn>
                <a:cxn ang="0">
                  <a:pos x="T10" y="T11"/>
                </a:cxn>
              </a:cxnLst>
              <a:rect l="0" t="0" r="r" b="b"/>
              <a:pathLst>
                <a:path w="235" h="188">
                  <a:moveTo>
                    <a:pt x="235" y="59"/>
                  </a:moveTo>
                  <a:lnTo>
                    <a:pt x="235" y="59"/>
                  </a:lnTo>
                  <a:lnTo>
                    <a:pt x="38" y="0"/>
                  </a:lnTo>
                  <a:cubicBezTo>
                    <a:pt x="24" y="46"/>
                    <a:pt x="11" y="93"/>
                    <a:pt x="0" y="141"/>
                  </a:cubicBezTo>
                  <a:lnTo>
                    <a:pt x="200" y="188"/>
                  </a:lnTo>
                  <a:cubicBezTo>
                    <a:pt x="210" y="145"/>
                    <a:pt x="222" y="102"/>
                    <a:pt x="235" y="5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70" name="Freeform 214">
              <a:extLst>
                <a:ext uri="{FF2B5EF4-FFF2-40B4-BE49-F238E27FC236}">
                  <a16:creationId xmlns:a16="http://schemas.microsoft.com/office/drawing/2014/main" id="{D909ADCF-E00B-69DA-FFD2-63DB5BD893A8}"/>
                </a:ext>
              </a:extLst>
            </p:cNvPr>
            <p:cNvSpPr>
              <a:spLocks/>
            </p:cNvSpPr>
            <p:nvPr/>
          </p:nvSpPr>
          <p:spPr bwMode="auto">
            <a:xfrm>
              <a:off x="2452172" y="3690585"/>
              <a:ext cx="352188" cy="293895"/>
            </a:xfrm>
            <a:custGeom>
              <a:avLst/>
              <a:gdLst>
                <a:gd name="T0" fmla="*/ 241 w 241"/>
                <a:gd name="T1" fmla="*/ 71 h 201"/>
                <a:gd name="T2" fmla="*/ 241 w 241"/>
                <a:gd name="T3" fmla="*/ 71 h 201"/>
                <a:gd name="T4" fmla="*/ 48 w 241"/>
                <a:gd name="T5" fmla="*/ 0 h 201"/>
                <a:gd name="T6" fmla="*/ 0 w 241"/>
                <a:gd name="T7" fmla="*/ 142 h 201"/>
                <a:gd name="T8" fmla="*/ 197 w 241"/>
                <a:gd name="T9" fmla="*/ 201 h 201"/>
                <a:gd name="T10" fmla="*/ 241 w 241"/>
                <a:gd name="T11" fmla="*/ 71 h 201"/>
              </a:gdLst>
              <a:ahLst/>
              <a:cxnLst>
                <a:cxn ang="0">
                  <a:pos x="T0" y="T1"/>
                </a:cxn>
                <a:cxn ang="0">
                  <a:pos x="T2" y="T3"/>
                </a:cxn>
                <a:cxn ang="0">
                  <a:pos x="T4" y="T5"/>
                </a:cxn>
                <a:cxn ang="0">
                  <a:pos x="T6" y="T7"/>
                </a:cxn>
                <a:cxn ang="0">
                  <a:pos x="T8" y="T9"/>
                </a:cxn>
                <a:cxn ang="0">
                  <a:pos x="T10" y="T11"/>
                </a:cxn>
              </a:cxnLst>
              <a:rect l="0" t="0" r="r" b="b"/>
              <a:pathLst>
                <a:path w="241" h="201">
                  <a:moveTo>
                    <a:pt x="241" y="71"/>
                  </a:moveTo>
                  <a:lnTo>
                    <a:pt x="241" y="71"/>
                  </a:lnTo>
                  <a:lnTo>
                    <a:pt x="48" y="0"/>
                  </a:lnTo>
                  <a:cubicBezTo>
                    <a:pt x="31" y="47"/>
                    <a:pt x="15" y="94"/>
                    <a:pt x="0" y="142"/>
                  </a:cubicBezTo>
                  <a:lnTo>
                    <a:pt x="197" y="201"/>
                  </a:lnTo>
                  <a:cubicBezTo>
                    <a:pt x="210" y="157"/>
                    <a:pt x="225" y="114"/>
                    <a:pt x="241" y="7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71" name="Freeform 216">
              <a:extLst>
                <a:ext uri="{FF2B5EF4-FFF2-40B4-BE49-F238E27FC236}">
                  <a16:creationId xmlns:a16="http://schemas.microsoft.com/office/drawing/2014/main" id="{5C87C1B8-B4D1-167A-6F3E-94422E0DEFA6}"/>
                </a:ext>
              </a:extLst>
            </p:cNvPr>
            <p:cNvSpPr>
              <a:spLocks/>
            </p:cNvSpPr>
            <p:nvPr/>
          </p:nvSpPr>
          <p:spPr bwMode="auto">
            <a:xfrm>
              <a:off x="2522609" y="3481702"/>
              <a:ext cx="359473" cy="313326"/>
            </a:xfrm>
            <a:custGeom>
              <a:avLst/>
              <a:gdLst>
                <a:gd name="T0" fmla="*/ 246 w 246"/>
                <a:gd name="T1" fmla="*/ 83 h 213"/>
                <a:gd name="T2" fmla="*/ 246 w 246"/>
                <a:gd name="T3" fmla="*/ 83 h 213"/>
                <a:gd name="T4" fmla="*/ 58 w 246"/>
                <a:gd name="T5" fmla="*/ 0 h 213"/>
                <a:gd name="T6" fmla="*/ 0 w 246"/>
                <a:gd name="T7" fmla="*/ 142 h 213"/>
                <a:gd name="T8" fmla="*/ 193 w 246"/>
                <a:gd name="T9" fmla="*/ 213 h 213"/>
                <a:gd name="T10" fmla="*/ 246 w 246"/>
                <a:gd name="T11" fmla="*/ 83 h 213"/>
              </a:gdLst>
              <a:ahLst/>
              <a:cxnLst>
                <a:cxn ang="0">
                  <a:pos x="T0" y="T1"/>
                </a:cxn>
                <a:cxn ang="0">
                  <a:pos x="T2" y="T3"/>
                </a:cxn>
                <a:cxn ang="0">
                  <a:pos x="T4" y="T5"/>
                </a:cxn>
                <a:cxn ang="0">
                  <a:pos x="T6" y="T7"/>
                </a:cxn>
                <a:cxn ang="0">
                  <a:pos x="T8" y="T9"/>
                </a:cxn>
                <a:cxn ang="0">
                  <a:pos x="T10" y="T11"/>
                </a:cxn>
              </a:cxnLst>
              <a:rect l="0" t="0" r="r" b="b"/>
              <a:pathLst>
                <a:path w="246" h="213">
                  <a:moveTo>
                    <a:pt x="246" y="83"/>
                  </a:moveTo>
                  <a:lnTo>
                    <a:pt x="246" y="83"/>
                  </a:lnTo>
                  <a:lnTo>
                    <a:pt x="58" y="0"/>
                  </a:lnTo>
                  <a:cubicBezTo>
                    <a:pt x="37" y="46"/>
                    <a:pt x="18" y="94"/>
                    <a:pt x="0" y="142"/>
                  </a:cubicBezTo>
                  <a:lnTo>
                    <a:pt x="193" y="213"/>
                  </a:lnTo>
                  <a:cubicBezTo>
                    <a:pt x="209" y="169"/>
                    <a:pt x="227" y="126"/>
                    <a:pt x="246" y="8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72" name="Freeform 228">
              <a:extLst>
                <a:ext uri="{FF2B5EF4-FFF2-40B4-BE49-F238E27FC236}">
                  <a16:creationId xmlns:a16="http://schemas.microsoft.com/office/drawing/2014/main" id="{6C897243-1120-C954-B39E-251FC36DB29E}"/>
                </a:ext>
              </a:extLst>
            </p:cNvPr>
            <p:cNvSpPr>
              <a:spLocks/>
            </p:cNvSpPr>
            <p:nvPr/>
          </p:nvSpPr>
          <p:spPr bwMode="auto">
            <a:xfrm>
              <a:off x="2243289" y="2806474"/>
              <a:ext cx="388620" cy="369189"/>
            </a:xfrm>
            <a:custGeom>
              <a:avLst/>
              <a:gdLst>
                <a:gd name="T0" fmla="*/ 265 w 265"/>
                <a:gd name="T1" fmla="*/ 108 h 253"/>
                <a:gd name="T2" fmla="*/ 265 w 265"/>
                <a:gd name="T3" fmla="*/ 108 h 253"/>
                <a:gd name="T4" fmla="*/ 88 w 265"/>
                <a:gd name="T5" fmla="*/ 0 h 253"/>
                <a:gd name="T6" fmla="*/ 0 w 265"/>
                <a:gd name="T7" fmla="*/ 156 h 253"/>
                <a:gd name="T8" fmla="*/ 183 w 265"/>
                <a:gd name="T9" fmla="*/ 253 h 253"/>
                <a:gd name="T10" fmla="*/ 265 w 265"/>
                <a:gd name="T11" fmla="*/ 108 h 253"/>
              </a:gdLst>
              <a:ahLst/>
              <a:cxnLst>
                <a:cxn ang="0">
                  <a:pos x="T0" y="T1"/>
                </a:cxn>
                <a:cxn ang="0">
                  <a:pos x="T2" y="T3"/>
                </a:cxn>
                <a:cxn ang="0">
                  <a:pos x="T4" y="T5"/>
                </a:cxn>
                <a:cxn ang="0">
                  <a:pos x="T6" y="T7"/>
                </a:cxn>
                <a:cxn ang="0">
                  <a:pos x="T8" y="T9"/>
                </a:cxn>
                <a:cxn ang="0">
                  <a:pos x="T10" y="T11"/>
                </a:cxn>
              </a:cxnLst>
              <a:rect l="0" t="0" r="r" b="b"/>
              <a:pathLst>
                <a:path w="265" h="253">
                  <a:moveTo>
                    <a:pt x="265" y="108"/>
                  </a:moveTo>
                  <a:lnTo>
                    <a:pt x="265" y="108"/>
                  </a:lnTo>
                  <a:lnTo>
                    <a:pt x="88" y="0"/>
                  </a:lnTo>
                  <a:cubicBezTo>
                    <a:pt x="57" y="51"/>
                    <a:pt x="27" y="104"/>
                    <a:pt x="0" y="156"/>
                  </a:cubicBezTo>
                  <a:lnTo>
                    <a:pt x="183" y="253"/>
                  </a:lnTo>
                  <a:cubicBezTo>
                    <a:pt x="209" y="204"/>
                    <a:pt x="236" y="155"/>
                    <a:pt x="265" y="10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73" name="Freeform 230">
              <a:extLst>
                <a:ext uri="{FF2B5EF4-FFF2-40B4-BE49-F238E27FC236}">
                  <a16:creationId xmlns:a16="http://schemas.microsoft.com/office/drawing/2014/main" id="{AE401AB3-74CC-A1CB-C41A-4BD9807A773A}"/>
                </a:ext>
              </a:extLst>
            </p:cNvPr>
            <p:cNvSpPr>
              <a:spLocks/>
            </p:cNvSpPr>
            <p:nvPr/>
          </p:nvSpPr>
          <p:spPr bwMode="auto">
            <a:xfrm>
              <a:off x="5616995" y="5155196"/>
              <a:ext cx="242887" cy="301181"/>
            </a:xfrm>
            <a:custGeom>
              <a:avLst/>
              <a:gdLst>
                <a:gd name="T0" fmla="*/ 167 w 167"/>
                <a:gd name="T1" fmla="*/ 206 h 206"/>
                <a:gd name="T2" fmla="*/ 167 w 167"/>
                <a:gd name="T3" fmla="*/ 206 h 206"/>
                <a:gd name="T4" fmla="*/ 0 w 167"/>
                <a:gd name="T5" fmla="*/ 206 h 206"/>
                <a:gd name="T6" fmla="*/ 0 w 167"/>
                <a:gd name="T7" fmla="*/ 0 h 206"/>
                <a:gd name="T8" fmla="*/ 167 w 167"/>
                <a:gd name="T9" fmla="*/ 0 h 206"/>
                <a:gd name="T10" fmla="*/ 167 w 167"/>
                <a:gd name="T11" fmla="*/ 206 h 206"/>
              </a:gdLst>
              <a:ahLst/>
              <a:cxnLst>
                <a:cxn ang="0">
                  <a:pos x="T0" y="T1"/>
                </a:cxn>
                <a:cxn ang="0">
                  <a:pos x="T2" y="T3"/>
                </a:cxn>
                <a:cxn ang="0">
                  <a:pos x="T4" y="T5"/>
                </a:cxn>
                <a:cxn ang="0">
                  <a:pos x="T6" y="T7"/>
                </a:cxn>
                <a:cxn ang="0">
                  <a:pos x="T8" y="T9"/>
                </a:cxn>
                <a:cxn ang="0">
                  <a:pos x="T10" y="T11"/>
                </a:cxn>
              </a:cxnLst>
              <a:rect l="0" t="0" r="r" b="b"/>
              <a:pathLst>
                <a:path w="167" h="206">
                  <a:moveTo>
                    <a:pt x="167" y="206"/>
                  </a:moveTo>
                  <a:lnTo>
                    <a:pt x="167" y="206"/>
                  </a:lnTo>
                  <a:lnTo>
                    <a:pt x="0" y="206"/>
                  </a:lnTo>
                  <a:lnTo>
                    <a:pt x="0" y="0"/>
                  </a:lnTo>
                  <a:lnTo>
                    <a:pt x="167" y="0"/>
                  </a:lnTo>
                  <a:lnTo>
                    <a:pt x="167"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74" name="Freeform 236">
              <a:extLst>
                <a:ext uri="{FF2B5EF4-FFF2-40B4-BE49-F238E27FC236}">
                  <a16:creationId xmlns:a16="http://schemas.microsoft.com/office/drawing/2014/main" id="{F969499D-024D-5EC2-1458-40094189C9ED}"/>
                </a:ext>
              </a:extLst>
            </p:cNvPr>
            <p:cNvSpPr>
              <a:spLocks/>
            </p:cNvSpPr>
            <p:nvPr/>
          </p:nvSpPr>
          <p:spPr bwMode="auto">
            <a:xfrm>
              <a:off x="5374108" y="5155196"/>
              <a:ext cx="242887" cy="301181"/>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75" name="Freeform 238">
              <a:extLst>
                <a:ext uri="{FF2B5EF4-FFF2-40B4-BE49-F238E27FC236}">
                  <a16:creationId xmlns:a16="http://schemas.microsoft.com/office/drawing/2014/main" id="{07938A43-4BC0-0E9A-AF65-24A49715999A}"/>
                </a:ext>
              </a:extLst>
            </p:cNvPr>
            <p:cNvSpPr>
              <a:spLocks/>
            </p:cNvSpPr>
            <p:nvPr/>
          </p:nvSpPr>
          <p:spPr bwMode="auto">
            <a:xfrm>
              <a:off x="6345658" y="5677405"/>
              <a:ext cx="240459" cy="301181"/>
            </a:xfrm>
            <a:custGeom>
              <a:avLst/>
              <a:gdLst>
                <a:gd name="T0" fmla="*/ 166 w 166"/>
                <a:gd name="T1" fmla="*/ 205 h 205"/>
                <a:gd name="T2" fmla="*/ 166 w 166"/>
                <a:gd name="T3" fmla="*/ 205 h 205"/>
                <a:gd name="T4" fmla="*/ 0 w 166"/>
                <a:gd name="T5" fmla="*/ 205 h 205"/>
                <a:gd name="T6" fmla="*/ 0 w 166"/>
                <a:gd name="T7" fmla="*/ 0 h 205"/>
                <a:gd name="T8" fmla="*/ 166 w 166"/>
                <a:gd name="T9" fmla="*/ 0 h 205"/>
                <a:gd name="T10" fmla="*/ 166 w 166"/>
                <a:gd name="T11" fmla="*/ 205 h 205"/>
              </a:gdLst>
              <a:ahLst/>
              <a:cxnLst>
                <a:cxn ang="0">
                  <a:pos x="T0" y="T1"/>
                </a:cxn>
                <a:cxn ang="0">
                  <a:pos x="T2" y="T3"/>
                </a:cxn>
                <a:cxn ang="0">
                  <a:pos x="T4" y="T5"/>
                </a:cxn>
                <a:cxn ang="0">
                  <a:pos x="T6" y="T7"/>
                </a:cxn>
                <a:cxn ang="0">
                  <a:pos x="T8" y="T9"/>
                </a:cxn>
                <a:cxn ang="0">
                  <a:pos x="T10" y="T11"/>
                </a:cxn>
              </a:cxnLst>
              <a:rect l="0" t="0" r="r" b="b"/>
              <a:pathLst>
                <a:path w="166" h="205">
                  <a:moveTo>
                    <a:pt x="166" y="205"/>
                  </a:moveTo>
                  <a:lnTo>
                    <a:pt x="166" y="205"/>
                  </a:lnTo>
                  <a:lnTo>
                    <a:pt x="0" y="205"/>
                  </a:lnTo>
                  <a:lnTo>
                    <a:pt x="0" y="0"/>
                  </a:lnTo>
                  <a:lnTo>
                    <a:pt x="166" y="0"/>
                  </a:lnTo>
                  <a:lnTo>
                    <a:pt x="166" y="205"/>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76" name="Freeform 240">
              <a:extLst>
                <a:ext uri="{FF2B5EF4-FFF2-40B4-BE49-F238E27FC236}">
                  <a16:creationId xmlns:a16="http://schemas.microsoft.com/office/drawing/2014/main" id="{00ECAA35-C740-B233-6B99-71DA8835C5CB}"/>
                </a:ext>
              </a:extLst>
            </p:cNvPr>
            <p:cNvSpPr>
              <a:spLocks/>
            </p:cNvSpPr>
            <p:nvPr/>
          </p:nvSpPr>
          <p:spPr bwMode="auto">
            <a:xfrm>
              <a:off x="6792571" y="4210364"/>
              <a:ext cx="361903" cy="359474"/>
            </a:xfrm>
            <a:custGeom>
              <a:avLst/>
              <a:gdLst>
                <a:gd name="T0" fmla="*/ 0 w 249"/>
                <a:gd name="T1" fmla="*/ 146 h 246"/>
                <a:gd name="T2" fmla="*/ 0 w 249"/>
                <a:gd name="T3" fmla="*/ 146 h 246"/>
                <a:gd name="T4" fmla="*/ 124 w 249"/>
                <a:gd name="T5" fmla="*/ 0 h 246"/>
                <a:gd name="T6" fmla="*/ 249 w 249"/>
                <a:gd name="T7" fmla="*/ 143 h 246"/>
                <a:gd name="T8" fmla="*/ 87 w 249"/>
                <a:gd name="T9" fmla="*/ 246 h 246"/>
                <a:gd name="T10" fmla="*/ 0 w 249"/>
                <a:gd name="T11" fmla="*/ 146 h 246"/>
              </a:gdLst>
              <a:ahLst/>
              <a:cxnLst>
                <a:cxn ang="0">
                  <a:pos x="T0" y="T1"/>
                </a:cxn>
                <a:cxn ang="0">
                  <a:pos x="T2" y="T3"/>
                </a:cxn>
                <a:cxn ang="0">
                  <a:pos x="T4" y="T5"/>
                </a:cxn>
                <a:cxn ang="0">
                  <a:pos x="T6" y="T7"/>
                </a:cxn>
                <a:cxn ang="0">
                  <a:pos x="T8" y="T9"/>
                </a:cxn>
                <a:cxn ang="0">
                  <a:pos x="T10" y="T11"/>
                </a:cxn>
              </a:cxnLst>
              <a:rect l="0" t="0" r="r" b="b"/>
              <a:pathLst>
                <a:path w="249" h="246">
                  <a:moveTo>
                    <a:pt x="0" y="146"/>
                  </a:moveTo>
                  <a:lnTo>
                    <a:pt x="0" y="146"/>
                  </a:lnTo>
                  <a:lnTo>
                    <a:pt x="124" y="0"/>
                  </a:lnTo>
                  <a:cubicBezTo>
                    <a:pt x="172" y="41"/>
                    <a:pt x="214" y="89"/>
                    <a:pt x="249" y="143"/>
                  </a:cubicBezTo>
                  <a:lnTo>
                    <a:pt x="87" y="246"/>
                  </a:lnTo>
                  <a:cubicBezTo>
                    <a:pt x="63" y="208"/>
                    <a:pt x="34" y="175"/>
                    <a:pt x="0" y="14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77" name="Freeform 242">
              <a:extLst>
                <a:ext uri="{FF2B5EF4-FFF2-40B4-BE49-F238E27FC236}">
                  <a16:creationId xmlns:a16="http://schemas.microsoft.com/office/drawing/2014/main" id="{B3C7DE30-7880-29E9-C00A-E0FE5728937B}"/>
                </a:ext>
              </a:extLst>
            </p:cNvPr>
            <p:cNvSpPr>
              <a:spLocks/>
            </p:cNvSpPr>
            <p:nvPr/>
          </p:nvSpPr>
          <p:spPr bwMode="auto">
            <a:xfrm>
              <a:off x="6918872" y="4419247"/>
              <a:ext cx="347330" cy="323041"/>
            </a:xfrm>
            <a:custGeom>
              <a:avLst/>
              <a:gdLst>
                <a:gd name="T0" fmla="*/ 162 w 238"/>
                <a:gd name="T1" fmla="*/ 0 h 221"/>
                <a:gd name="T2" fmla="*/ 162 w 238"/>
                <a:gd name="T3" fmla="*/ 0 h 221"/>
                <a:gd name="T4" fmla="*/ 238 w 238"/>
                <a:gd name="T5" fmla="*/ 169 h 221"/>
                <a:gd name="T6" fmla="*/ 54 w 238"/>
                <a:gd name="T7" fmla="*/ 221 h 221"/>
                <a:gd name="T8" fmla="*/ 0 w 238"/>
                <a:gd name="T9" fmla="*/ 103 h 221"/>
                <a:gd name="T10" fmla="*/ 162 w 238"/>
                <a:gd name="T11" fmla="*/ 0 h 221"/>
              </a:gdLst>
              <a:ahLst/>
              <a:cxnLst>
                <a:cxn ang="0">
                  <a:pos x="T0" y="T1"/>
                </a:cxn>
                <a:cxn ang="0">
                  <a:pos x="T2" y="T3"/>
                </a:cxn>
                <a:cxn ang="0">
                  <a:pos x="T4" y="T5"/>
                </a:cxn>
                <a:cxn ang="0">
                  <a:pos x="T6" y="T7"/>
                </a:cxn>
                <a:cxn ang="0">
                  <a:pos x="T8" y="T9"/>
                </a:cxn>
                <a:cxn ang="0">
                  <a:pos x="T10" y="T11"/>
                </a:cxn>
              </a:cxnLst>
              <a:rect l="0" t="0" r="r" b="b"/>
              <a:pathLst>
                <a:path w="238" h="221">
                  <a:moveTo>
                    <a:pt x="162" y="0"/>
                  </a:moveTo>
                  <a:lnTo>
                    <a:pt x="162" y="0"/>
                  </a:lnTo>
                  <a:cubicBezTo>
                    <a:pt x="195" y="52"/>
                    <a:pt x="221" y="109"/>
                    <a:pt x="238" y="169"/>
                  </a:cubicBezTo>
                  <a:lnTo>
                    <a:pt x="54" y="221"/>
                  </a:lnTo>
                  <a:cubicBezTo>
                    <a:pt x="42" y="179"/>
                    <a:pt x="24" y="139"/>
                    <a:pt x="0" y="103"/>
                  </a:cubicBezTo>
                  <a:lnTo>
                    <a:pt x="162"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78" name="Freeform 244">
              <a:extLst>
                <a:ext uri="{FF2B5EF4-FFF2-40B4-BE49-F238E27FC236}">
                  <a16:creationId xmlns:a16="http://schemas.microsoft.com/office/drawing/2014/main" id="{1962545F-C8C6-129E-7719-8984ADD5174A}"/>
                </a:ext>
              </a:extLst>
            </p:cNvPr>
            <p:cNvSpPr>
              <a:spLocks/>
            </p:cNvSpPr>
            <p:nvPr/>
          </p:nvSpPr>
          <p:spPr bwMode="auto">
            <a:xfrm>
              <a:off x="7426508" y="4346381"/>
              <a:ext cx="347330" cy="284179"/>
            </a:xfrm>
            <a:custGeom>
              <a:avLst/>
              <a:gdLst>
                <a:gd name="T0" fmla="*/ 189 w 238"/>
                <a:gd name="T1" fmla="*/ 0 h 193"/>
                <a:gd name="T2" fmla="*/ 189 w 238"/>
                <a:gd name="T3" fmla="*/ 0 h 193"/>
                <a:gd name="T4" fmla="*/ 238 w 238"/>
                <a:gd name="T5" fmla="*/ 141 h 193"/>
                <a:gd name="T6" fmla="*/ 39 w 238"/>
                <a:gd name="T7" fmla="*/ 193 h 193"/>
                <a:gd name="T8" fmla="*/ 0 w 238"/>
                <a:gd name="T9" fmla="*/ 81 h 193"/>
                <a:gd name="T10" fmla="*/ 189 w 238"/>
                <a:gd name="T11" fmla="*/ 0 h 193"/>
              </a:gdLst>
              <a:ahLst/>
              <a:cxnLst>
                <a:cxn ang="0">
                  <a:pos x="T0" y="T1"/>
                </a:cxn>
                <a:cxn ang="0">
                  <a:pos x="T2" y="T3"/>
                </a:cxn>
                <a:cxn ang="0">
                  <a:pos x="T4" y="T5"/>
                </a:cxn>
                <a:cxn ang="0">
                  <a:pos x="T6" y="T7"/>
                </a:cxn>
                <a:cxn ang="0">
                  <a:pos x="T8" y="T9"/>
                </a:cxn>
                <a:cxn ang="0">
                  <a:pos x="T10" y="T11"/>
                </a:cxn>
              </a:cxnLst>
              <a:rect l="0" t="0" r="r" b="b"/>
              <a:pathLst>
                <a:path w="238" h="193">
                  <a:moveTo>
                    <a:pt x="189" y="0"/>
                  </a:moveTo>
                  <a:lnTo>
                    <a:pt x="189" y="0"/>
                  </a:lnTo>
                  <a:cubicBezTo>
                    <a:pt x="209" y="46"/>
                    <a:pt x="225" y="93"/>
                    <a:pt x="238" y="141"/>
                  </a:cubicBezTo>
                  <a:lnTo>
                    <a:pt x="39" y="193"/>
                  </a:lnTo>
                  <a:cubicBezTo>
                    <a:pt x="29" y="155"/>
                    <a:pt x="16" y="117"/>
                    <a:pt x="0" y="81"/>
                  </a:cubicBezTo>
                  <a:lnTo>
                    <a:pt x="189"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79" name="Freeform 246">
              <a:extLst>
                <a:ext uri="{FF2B5EF4-FFF2-40B4-BE49-F238E27FC236}">
                  <a16:creationId xmlns:a16="http://schemas.microsoft.com/office/drawing/2014/main" id="{A1DF0E81-002E-1A5E-ADC4-92F322CBDA99}"/>
                </a:ext>
              </a:extLst>
            </p:cNvPr>
            <p:cNvSpPr>
              <a:spLocks/>
            </p:cNvSpPr>
            <p:nvPr/>
          </p:nvSpPr>
          <p:spPr bwMode="auto">
            <a:xfrm>
              <a:off x="7484801" y="4552835"/>
              <a:ext cx="327899" cy="247745"/>
            </a:xfrm>
            <a:custGeom>
              <a:avLst/>
              <a:gdLst>
                <a:gd name="T0" fmla="*/ 226 w 226"/>
                <a:gd name="T1" fmla="*/ 146 h 168"/>
                <a:gd name="T2" fmla="*/ 226 w 226"/>
                <a:gd name="T3" fmla="*/ 146 h 168"/>
                <a:gd name="T4" fmla="*/ 21 w 226"/>
                <a:gd name="T5" fmla="*/ 168 h 168"/>
                <a:gd name="T6" fmla="*/ 0 w 226"/>
                <a:gd name="T7" fmla="*/ 52 h 168"/>
                <a:gd name="T8" fmla="*/ 199 w 226"/>
                <a:gd name="T9" fmla="*/ 0 h 168"/>
                <a:gd name="T10" fmla="*/ 226 w 226"/>
                <a:gd name="T11" fmla="*/ 146 h 168"/>
              </a:gdLst>
              <a:ahLst/>
              <a:cxnLst>
                <a:cxn ang="0">
                  <a:pos x="T0" y="T1"/>
                </a:cxn>
                <a:cxn ang="0">
                  <a:pos x="T2" y="T3"/>
                </a:cxn>
                <a:cxn ang="0">
                  <a:pos x="T4" y="T5"/>
                </a:cxn>
                <a:cxn ang="0">
                  <a:pos x="T6" y="T7"/>
                </a:cxn>
                <a:cxn ang="0">
                  <a:pos x="T8" y="T9"/>
                </a:cxn>
                <a:cxn ang="0">
                  <a:pos x="T10" y="T11"/>
                </a:cxn>
              </a:cxnLst>
              <a:rect l="0" t="0" r="r" b="b"/>
              <a:pathLst>
                <a:path w="226" h="168">
                  <a:moveTo>
                    <a:pt x="226" y="146"/>
                  </a:moveTo>
                  <a:lnTo>
                    <a:pt x="226" y="146"/>
                  </a:lnTo>
                  <a:lnTo>
                    <a:pt x="21" y="168"/>
                  </a:lnTo>
                  <a:cubicBezTo>
                    <a:pt x="17" y="128"/>
                    <a:pt x="10" y="90"/>
                    <a:pt x="0" y="52"/>
                  </a:cubicBezTo>
                  <a:lnTo>
                    <a:pt x="199" y="0"/>
                  </a:lnTo>
                  <a:cubicBezTo>
                    <a:pt x="211" y="48"/>
                    <a:pt x="220" y="96"/>
                    <a:pt x="226" y="14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80" name="Freeform 248">
              <a:extLst>
                <a:ext uri="{FF2B5EF4-FFF2-40B4-BE49-F238E27FC236}">
                  <a16:creationId xmlns:a16="http://schemas.microsoft.com/office/drawing/2014/main" id="{4575F57F-AA15-779B-809E-02F0095A235A}"/>
                </a:ext>
              </a:extLst>
            </p:cNvPr>
            <p:cNvSpPr>
              <a:spLocks/>
            </p:cNvSpPr>
            <p:nvPr/>
          </p:nvSpPr>
          <p:spPr bwMode="auto">
            <a:xfrm>
              <a:off x="7237056" y="3967477"/>
              <a:ext cx="361903" cy="340043"/>
            </a:xfrm>
            <a:custGeom>
              <a:avLst/>
              <a:gdLst>
                <a:gd name="T0" fmla="*/ 0 w 247"/>
                <a:gd name="T1" fmla="*/ 134 h 232"/>
                <a:gd name="T2" fmla="*/ 0 w 247"/>
                <a:gd name="T3" fmla="*/ 134 h 232"/>
                <a:gd name="T4" fmla="*/ 155 w 247"/>
                <a:gd name="T5" fmla="*/ 0 h 232"/>
                <a:gd name="T6" fmla="*/ 247 w 247"/>
                <a:gd name="T7" fmla="*/ 123 h 232"/>
                <a:gd name="T8" fmla="*/ 73 w 247"/>
                <a:gd name="T9" fmla="*/ 232 h 232"/>
                <a:gd name="T10" fmla="*/ 0 w 247"/>
                <a:gd name="T11" fmla="*/ 134 h 232"/>
              </a:gdLst>
              <a:ahLst/>
              <a:cxnLst>
                <a:cxn ang="0">
                  <a:pos x="T0" y="T1"/>
                </a:cxn>
                <a:cxn ang="0">
                  <a:pos x="T2" y="T3"/>
                </a:cxn>
                <a:cxn ang="0">
                  <a:pos x="T4" y="T5"/>
                </a:cxn>
                <a:cxn ang="0">
                  <a:pos x="T6" y="T7"/>
                </a:cxn>
                <a:cxn ang="0">
                  <a:pos x="T8" y="T9"/>
                </a:cxn>
                <a:cxn ang="0">
                  <a:pos x="T10" y="T11"/>
                </a:cxn>
              </a:cxnLst>
              <a:rect l="0" t="0" r="r" b="b"/>
              <a:pathLst>
                <a:path w="247" h="232">
                  <a:moveTo>
                    <a:pt x="0" y="134"/>
                  </a:moveTo>
                  <a:lnTo>
                    <a:pt x="0" y="134"/>
                  </a:lnTo>
                  <a:lnTo>
                    <a:pt x="155" y="0"/>
                  </a:lnTo>
                  <a:cubicBezTo>
                    <a:pt x="189" y="38"/>
                    <a:pt x="219" y="79"/>
                    <a:pt x="247" y="123"/>
                  </a:cubicBezTo>
                  <a:lnTo>
                    <a:pt x="73" y="232"/>
                  </a:lnTo>
                  <a:cubicBezTo>
                    <a:pt x="51" y="198"/>
                    <a:pt x="27" y="165"/>
                    <a:pt x="0" y="13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81" name="Freeform 250">
              <a:extLst>
                <a:ext uri="{FF2B5EF4-FFF2-40B4-BE49-F238E27FC236}">
                  <a16:creationId xmlns:a16="http://schemas.microsoft.com/office/drawing/2014/main" id="{41F9076C-F13D-CE3B-7565-6A2626FC53CA}"/>
                </a:ext>
              </a:extLst>
            </p:cNvPr>
            <p:cNvSpPr>
              <a:spLocks/>
            </p:cNvSpPr>
            <p:nvPr/>
          </p:nvSpPr>
          <p:spPr bwMode="auto">
            <a:xfrm>
              <a:off x="7343926" y="4147213"/>
              <a:ext cx="359473" cy="318183"/>
            </a:xfrm>
            <a:custGeom>
              <a:avLst/>
              <a:gdLst>
                <a:gd name="T0" fmla="*/ 0 w 246"/>
                <a:gd name="T1" fmla="*/ 109 h 218"/>
                <a:gd name="T2" fmla="*/ 0 w 246"/>
                <a:gd name="T3" fmla="*/ 109 h 218"/>
                <a:gd name="T4" fmla="*/ 174 w 246"/>
                <a:gd name="T5" fmla="*/ 0 h 218"/>
                <a:gd name="T6" fmla="*/ 246 w 246"/>
                <a:gd name="T7" fmla="*/ 137 h 218"/>
                <a:gd name="T8" fmla="*/ 57 w 246"/>
                <a:gd name="T9" fmla="*/ 218 h 218"/>
                <a:gd name="T10" fmla="*/ 0 w 246"/>
                <a:gd name="T11" fmla="*/ 109 h 218"/>
              </a:gdLst>
              <a:ahLst/>
              <a:cxnLst>
                <a:cxn ang="0">
                  <a:pos x="T0" y="T1"/>
                </a:cxn>
                <a:cxn ang="0">
                  <a:pos x="T2" y="T3"/>
                </a:cxn>
                <a:cxn ang="0">
                  <a:pos x="T4" y="T5"/>
                </a:cxn>
                <a:cxn ang="0">
                  <a:pos x="T6" y="T7"/>
                </a:cxn>
                <a:cxn ang="0">
                  <a:pos x="T8" y="T9"/>
                </a:cxn>
                <a:cxn ang="0">
                  <a:pos x="T10" y="T11"/>
                </a:cxn>
              </a:cxnLst>
              <a:rect l="0" t="0" r="r" b="b"/>
              <a:pathLst>
                <a:path w="246" h="218">
                  <a:moveTo>
                    <a:pt x="0" y="109"/>
                  </a:moveTo>
                  <a:lnTo>
                    <a:pt x="0" y="109"/>
                  </a:lnTo>
                  <a:lnTo>
                    <a:pt x="174" y="0"/>
                  </a:lnTo>
                  <a:cubicBezTo>
                    <a:pt x="201" y="44"/>
                    <a:pt x="226" y="89"/>
                    <a:pt x="246" y="137"/>
                  </a:cubicBezTo>
                  <a:lnTo>
                    <a:pt x="57" y="218"/>
                  </a:lnTo>
                  <a:cubicBezTo>
                    <a:pt x="41" y="180"/>
                    <a:pt x="22" y="144"/>
                    <a:pt x="0" y="10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82" name="Freeform 252">
              <a:extLst>
                <a:ext uri="{FF2B5EF4-FFF2-40B4-BE49-F238E27FC236}">
                  <a16:creationId xmlns:a16="http://schemas.microsoft.com/office/drawing/2014/main" id="{7F92E582-179E-B04A-139A-CA37869EFE03}"/>
                </a:ext>
              </a:extLst>
            </p:cNvPr>
            <p:cNvSpPr>
              <a:spLocks/>
            </p:cNvSpPr>
            <p:nvPr/>
          </p:nvSpPr>
          <p:spPr bwMode="auto">
            <a:xfrm>
              <a:off x="7113182" y="3812029"/>
              <a:ext cx="349758" cy="352188"/>
            </a:xfrm>
            <a:custGeom>
              <a:avLst/>
              <a:gdLst>
                <a:gd name="T0" fmla="*/ 0 w 240"/>
                <a:gd name="T1" fmla="*/ 156 h 240"/>
                <a:gd name="T2" fmla="*/ 0 w 240"/>
                <a:gd name="T3" fmla="*/ 156 h 240"/>
                <a:gd name="T4" fmla="*/ 133 w 240"/>
                <a:gd name="T5" fmla="*/ 0 h 240"/>
                <a:gd name="T6" fmla="*/ 240 w 240"/>
                <a:gd name="T7" fmla="*/ 106 h 240"/>
                <a:gd name="T8" fmla="*/ 85 w 240"/>
                <a:gd name="T9" fmla="*/ 240 h 240"/>
                <a:gd name="T10" fmla="*/ 0 w 240"/>
                <a:gd name="T11" fmla="*/ 156 h 240"/>
              </a:gdLst>
              <a:ahLst/>
              <a:cxnLst>
                <a:cxn ang="0">
                  <a:pos x="T0" y="T1"/>
                </a:cxn>
                <a:cxn ang="0">
                  <a:pos x="T2" y="T3"/>
                </a:cxn>
                <a:cxn ang="0">
                  <a:pos x="T4" y="T5"/>
                </a:cxn>
                <a:cxn ang="0">
                  <a:pos x="T6" y="T7"/>
                </a:cxn>
                <a:cxn ang="0">
                  <a:pos x="T8" y="T9"/>
                </a:cxn>
                <a:cxn ang="0">
                  <a:pos x="T10" y="T11"/>
                </a:cxn>
              </a:cxnLst>
              <a:rect l="0" t="0" r="r" b="b"/>
              <a:pathLst>
                <a:path w="240" h="240">
                  <a:moveTo>
                    <a:pt x="0" y="156"/>
                  </a:moveTo>
                  <a:lnTo>
                    <a:pt x="0" y="156"/>
                  </a:lnTo>
                  <a:lnTo>
                    <a:pt x="133" y="0"/>
                  </a:lnTo>
                  <a:cubicBezTo>
                    <a:pt x="171" y="32"/>
                    <a:pt x="207" y="68"/>
                    <a:pt x="240" y="106"/>
                  </a:cubicBezTo>
                  <a:lnTo>
                    <a:pt x="85" y="240"/>
                  </a:lnTo>
                  <a:cubicBezTo>
                    <a:pt x="59" y="210"/>
                    <a:pt x="31" y="182"/>
                    <a:pt x="0" y="15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83" name="Freeform 254">
              <a:extLst>
                <a:ext uri="{FF2B5EF4-FFF2-40B4-BE49-F238E27FC236}">
                  <a16:creationId xmlns:a16="http://schemas.microsoft.com/office/drawing/2014/main" id="{922AE9F0-656E-2C61-5DAF-F497AF09795B}"/>
                </a:ext>
              </a:extLst>
            </p:cNvPr>
            <p:cNvSpPr>
              <a:spLocks/>
            </p:cNvSpPr>
            <p:nvPr/>
          </p:nvSpPr>
          <p:spPr bwMode="auto">
            <a:xfrm>
              <a:off x="7999722" y="4487256"/>
              <a:ext cx="330327" cy="257461"/>
            </a:xfrm>
            <a:custGeom>
              <a:avLst/>
              <a:gdLst>
                <a:gd name="T0" fmla="*/ 201 w 226"/>
                <a:gd name="T1" fmla="*/ 0 h 176"/>
                <a:gd name="T2" fmla="*/ 201 w 226"/>
                <a:gd name="T3" fmla="*/ 0 h 176"/>
                <a:gd name="T4" fmla="*/ 226 w 226"/>
                <a:gd name="T5" fmla="*/ 155 h 176"/>
                <a:gd name="T6" fmla="*/ 22 w 226"/>
                <a:gd name="T7" fmla="*/ 176 h 176"/>
                <a:gd name="T8" fmla="*/ 0 w 226"/>
                <a:gd name="T9" fmla="*/ 45 h 176"/>
                <a:gd name="T10" fmla="*/ 201 w 226"/>
                <a:gd name="T11" fmla="*/ 0 h 176"/>
              </a:gdLst>
              <a:ahLst/>
              <a:cxnLst>
                <a:cxn ang="0">
                  <a:pos x="T0" y="T1"/>
                </a:cxn>
                <a:cxn ang="0">
                  <a:pos x="T2" y="T3"/>
                </a:cxn>
                <a:cxn ang="0">
                  <a:pos x="T4" y="T5"/>
                </a:cxn>
                <a:cxn ang="0">
                  <a:pos x="T6" y="T7"/>
                </a:cxn>
                <a:cxn ang="0">
                  <a:pos x="T8" y="T9"/>
                </a:cxn>
                <a:cxn ang="0">
                  <a:pos x="T10" y="T11"/>
                </a:cxn>
              </a:cxnLst>
              <a:rect l="0" t="0" r="r" b="b"/>
              <a:pathLst>
                <a:path w="226" h="176">
                  <a:moveTo>
                    <a:pt x="201" y="0"/>
                  </a:moveTo>
                  <a:lnTo>
                    <a:pt x="201" y="0"/>
                  </a:lnTo>
                  <a:cubicBezTo>
                    <a:pt x="212" y="51"/>
                    <a:pt x="221" y="102"/>
                    <a:pt x="226" y="155"/>
                  </a:cubicBezTo>
                  <a:lnTo>
                    <a:pt x="22" y="176"/>
                  </a:lnTo>
                  <a:cubicBezTo>
                    <a:pt x="17" y="132"/>
                    <a:pt x="9" y="88"/>
                    <a:pt x="0" y="45"/>
                  </a:cubicBezTo>
                  <a:lnTo>
                    <a:pt x="201"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84" name="Freeform 256">
              <a:extLst>
                <a:ext uri="{FF2B5EF4-FFF2-40B4-BE49-F238E27FC236}">
                  <a16:creationId xmlns:a16="http://schemas.microsoft.com/office/drawing/2014/main" id="{4C09559D-24B1-711D-0CDC-BF4BE57F0710}"/>
                </a:ext>
              </a:extLst>
            </p:cNvPr>
            <p:cNvSpPr>
              <a:spLocks/>
            </p:cNvSpPr>
            <p:nvPr/>
          </p:nvSpPr>
          <p:spPr bwMode="auto">
            <a:xfrm>
              <a:off x="7448367" y="3413693"/>
              <a:ext cx="383762" cy="386192"/>
            </a:xfrm>
            <a:custGeom>
              <a:avLst/>
              <a:gdLst>
                <a:gd name="T0" fmla="*/ 0 w 263"/>
                <a:gd name="T1" fmla="*/ 157 h 264"/>
                <a:gd name="T2" fmla="*/ 0 w 263"/>
                <a:gd name="T3" fmla="*/ 157 h 264"/>
                <a:gd name="T4" fmla="*/ 133 w 263"/>
                <a:gd name="T5" fmla="*/ 0 h 264"/>
                <a:gd name="T6" fmla="*/ 263 w 263"/>
                <a:gd name="T7" fmla="*/ 126 h 264"/>
                <a:gd name="T8" fmla="*/ 110 w 263"/>
                <a:gd name="T9" fmla="*/ 264 h 264"/>
                <a:gd name="T10" fmla="*/ 0 w 263"/>
                <a:gd name="T11" fmla="*/ 157 h 264"/>
              </a:gdLst>
              <a:ahLst/>
              <a:cxnLst>
                <a:cxn ang="0">
                  <a:pos x="T0" y="T1"/>
                </a:cxn>
                <a:cxn ang="0">
                  <a:pos x="T2" y="T3"/>
                </a:cxn>
                <a:cxn ang="0">
                  <a:pos x="T4" y="T5"/>
                </a:cxn>
                <a:cxn ang="0">
                  <a:pos x="T6" y="T7"/>
                </a:cxn>
                <a:cxn ang="0">
                  <a:pos x="T8" y="T9"/>
                </a:cxn>
                <a:cxn ang="0">
                  <a:pos x="T10" y="T11"/>
                </a:cxn>
              </a:cxnLst>
              <a:rect l="0" t="0" r="r" b="b"/>
              <a:pathLst>
                <a:path w="263" h="264">
                  <a:moveTo>
                    <a:pt x="0" y="157"/>
                  </a:moveTo>
                  <a:lnTo>
                    <a:pt x="0" y="157"/>
                  </a:lnTo>
                  <a:lnTo>
                    <a:pt x="133" y="0"/>
                  </a:lnTo>
                  <a:cubicBezTo>
                    <a:pt x="179" y="39"/>
                    <a:pt x="222" y="81"/>
                    <a:pt x="263" y="126"/>
                  </a:cubicBezTo>
                  <a:lnTo>
                    <a:pt x="110" y="264"/>
                  </a:lnTo>
                  <a:cubicBezTo>
                    <a:pt x="76" y="226"/>
                    <a:pt x="39" y="190"/>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85" name="Freeform 258">
              <a:extLst>
                <a:ext uri="{FF2B5EF4-FFF2-40B4-BE49-F238E27FC236}">
                  <a16:creationId xmlns:a16="http://schemas.microsoft.com/office/drawing/2014/main" id="{B8B49B77-D4A0-5923-31BB-2AB743FB98CD}"/>
                </a:ext>
              </a:extLst>
            </p:cNvPr>
            <p:cNvSpPr>
              <a:spLocks/>
            </p:cNvSpPr>
            <p:nvPr/>
          </p:nvSpPr>
          <p:spPr bwMode="auto">
            <a:xfrm>
              <a:off x="7608673" y="3595858"/>
              <a:ext cx="378904" cy="369189"/>
            </a:xfrm>
            <a:custGeom>
              <a:avLst/>
              <a:gdLst>
                <a:gd name="T0" fmla="*/ 0 w 259"/>
                <a:gd name="T1" fmla="*/ 138 h 251"/>
                <a:gd name="T2" fmla="*/ 0 w 259"/>
                <a:gd name="T3" fmla="*/ 138 h 251"/>
                <a:gd name="T4" fmla="*/ 153 w 259"/>
                <a:gd name="T5" fmla="*/ 0 h 251"/>
                <a:gd name="T6" fmla="*/ 259 w 259"/>
                <a:gd name="T7" fmla="*/ 133 h 251"/>
                <a:gd name="T8" fmla="*/ 90 w 259"/>
                <a:gd name="T9" fmla="*/ 251 h 251"/>
                <a:gd name="T10" fmla="*/ 0 w 259"/>
                <a:gd name="T11" fmla="*/ 138 h 251"/>
              </a:gdLst>
              <a:ahLst/>
              <a:cxnLst>
                <a:cxn ang="0">
                  <a:pos x="T0" y="T1"/>
                </a:cxn>
                <a:cxn ang="0">
                  <a:pos x="T2" y="T3"/>
                </a:cxn>
                <a:cxn ang="0">
                  <a:pos x="T4" y="T5"/>
                </a:cxn>
                <a:cxn ang="0">
                  <a:pos x="T6" y="T7"/>
                </a:cxn>
                <a:cxn ang="0">
                  <a:pos x="T8" y="T9"/>
                </a:cxn>
                <a:cxn ang="0">
                  <a:pos x="T10" y="T11"/>
                </a:cxn>
              </a:cxnLst>
              <a:rect l="0" t="0" r="r" b="b"/>
              <a:pathLst>
                <a:path w="259" h="251">
                  <a:moveTo>
                    <a:pt x="0" y="138"/>
                  </a:moveTo>
                  <a:lnTo>
                    <a:pt x="0" y="138"/>
                  </a:lnTo>
                  <a:lnTo>
                    <a:pt x="153" y="0"/>
                  </a:lnTo>
                  <a:cubicBezTo>
                    <a:pt x="191" y="42"/>
                    <a:pt x="226" y="87"/>
                    <a:pt x="259" y="133"/>
                  </a:cubicBezTo>
                  <a:lnTo>
                    <a:pt x="90" y="251"/>
                  </a:lnTo>
                  <a:cubicBezTo>
                    <a:pt x="62" y="211"/>
                    <a:pt x="32" y="174"/>
                    <a:pt x="0" y="13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86" name="Freeform 260">
              <a:extLst>
                <a:ext uri="{FF2B5EF4-FFF2-40B4-BE49-F238E27FC236}">
                  <a16:creationId xmlns:a16="http://schemas.microsoft.com/office/drawing/2014/main" id="{95B058F3-EA40-41FB-877C-D0A4E1AB4653}"/>
                </a:ext>
              </a:extLst>
            </p:cNvPr>
            <p:cNvSpPr>
              <a:spLocks/>
            </p:cNvSpPr>
            <p:nvPr/>
          </p:nvSpPr>
          <p:spPr bwMode="auto">
            <a:xfrm>
              <a:off x="7853990" y="4013624"/>
              <a:ext cx="369189" cy="337614"/>
            </a:xfrm>
            <a:custGeom>
              <a:avLst/>
              <a:gdLst>
                <a:gd name="T0" fmla="*/ 0 w 254"/>
                <a:gd name="T1" fmla="*/ 95 h 231"/>
                <a:gd name="T2" fmla="*/ 0 w 254"/>
                <a:gd name="T3" fmla="*/ 95 h 231"/>
                <a:gd name="T4" fmla="*/ 183 w 254"/>
                <a:gd name="T5" fmla="*/ 0 h 231"/>
                <a:gd name="T6" fmla="*/ 254 w 254"/>
                <a:gd name="T7" fmla="*/ 161 h 231"/>
                <a:gd name="T8" fmla="*/ 61 w 254"/>
                <a:gd name="T9" fmla="*/ 231 h 231"/>
                <a:gd name="T10" fmla="*/ 0 w 254"/>
                <a:gd name="T11" fmla="*/ 95 h 231"/>
              </a:gdLst>
              <a:ahLst/>
              <a:cxnLst>
                <a:cxn ang="0">
                  <a:pos x="T0" y="T1"/>
                </a:cxn>
                <a:cxn ang="0">
                  <a:pos x="T2" y="T3"/>
                </a:cxn>
                <a:cxn ang="0">
                  <a:pos x="T4" y="T5"/>
                </a:cxn>
                <a:cxn ang="0">
                  <a:pos x="T6" y="T7"/>
                </a:cxn>
                <a:cxn ang="0">
                  <a:pos x="T8" y="T9"/>
                </a:cxn>
                <a:cxn ang="0">
                  <a:pos x="T10" y="T11"/>
                </a:cxn>
              </a:cxnLst>
              <a:rect l="0" t="0" r="r" b="b"/>
              <a:pathLst>
                <a:path w="254" h="231">
                  <a:moveTo>
                    <a:pt x="0" y="95"/>
                  </a:moveTo>
                  <a:lnTo>
                    <a:pt x="0" y="95"/>
                  </a:lnTo>
                  <a:lnTo>
                    <a:pt x="183" y="0"/>
                  </a:lnTo>
                  <a:cubicBezTo>
                    <a:pt x="210" y="52"/>
                    <a:pt x="234" y="105"/>
                    <a:pt x="254" y="161"/>
                  </a:cubicBezTo>
                  <a:lnTo>
                    <a:pt x="61" y="231"/>
                  </a:lnTo>
                  <a:cubicBezTo>
                    <a:pt x="43" y="184"/>
                    <a:pt x="23" y="138"/>
                    <a:pt x="0"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87" name="Freeform 262">
              <a:extLst>
                <a:ext uri="{FF2B5EF4-FFF2-40B4-BE49-F238E27FC236}">
                  <a16:creationId xmlns:a16="http://schemas.microsoft.com/office/drawing/2014/main" id="{89620A29-3DA6-AC3C-06D1-AA256DE7DD3F}"/>
                </a:ext>
              </a:extLst>
            </p:cNvPr>
            <p:cNvSpPr>
              <a:spLocks/>
            </p:cNvSpPr>
            <p:nvPr/>
          </p:nvSpPr>
          <p:spPr bwMode="auto">
            <a:xfrm>
              <a:off x="7739832" y="3792598"/>
              <a:ext cx="378904" cy="359474"/>
            </a:xfrm>
            <a:custGeom>
              <a:avLst/>
              <a:gdLst>
                <a:gd name="T0" fmla="*/ 0 w 260"/>
                <a:gd name="T1" fmla="*/ 118 h 246"/>
                <a:gd name="T2" fmla="*/ 0 w 260"/>
                <a:gd name="T3" fmla="*/ 118 h 246"/>
                <a:gd name="T4" fmla="*/ 169 w 260"/>
                <a:gd name="T5" fmla="*/ 0 h 246"/>
                <a:gd name="T6" fmla="*/ 260 w 260"/>
                <a:gd name="T7" fmla="*/ 151 h 246"/>
                <a:gd name="T8" fmla="*/ 77 w 260"/>
                <a:gd name="T9" fmla="*/ 246 h 246"/>
                <a:gd name="T10" fmla="*/ 0 w 260"/>
                <a:gd name="T11" fmla="*/ 118 h 246"/>
              </a:gdLst>
              <a:ahLst/>
              <a:cxnLst>
                <a:cxn ang="0">
                  <a:pos x="T0" y="T1"/>
                </a:cxn>
                <a:cxn ang="0">
                  <a:pos x="T2" y="T3"/>
                </a:cxn>
                <a:cxn ang="0">
                  <a:pos x="T4" y="T5"/>
                </a:cxn>
                <a:cxn ang="0">
                  <a:pos x="T6" y="T7"/>
                </a:cxn>
                <a:cxn ang="0">
                  <a:pos x="T8" y="T9"/>
                </a:cxn>
                <a:cxn ang="0">
                  <a:pos x="T10" y="T11"/>
                </a:cxn>
              </a:cxnLst>
              <a:rect l="0" t="0" r="r" b="b"/>
              <a:pathLst>
                <a:path w="260" h="246">
                  <a:moveTo>
                    <a:pt x="0" y="118"/>
                  </a:moveTo>
                  <a:lnTo>
                    <a:pt x="0" y="118"/>
                  </a:lnTo>
                  <a:lnTo>
                    <a:pt x="169" y="0"/>
                  </a:lnTo>
                  <a:cubicBezTo>
                    <a:pt x="202" y="48"/>
                    <a:pt x="233" y="99"/>
                    <a:pt x="260" y="151"/>
                  </a:cubicBezTo>
                  <a:lnTo>
                    <a:pt x="77" y="246"/>
                  </a:lnTo>
                  <a:cubicBezTo>
                    <a:pt x="54" y="201"/>
                    <a:pt x="28" y="159"/>
                    <a:pt x="0" y="1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88" name="Freeform 264">
              <a:extLst>
                <a:ext uri="{FF2B5EF4-FFF2-40B4-BE49-F238E27FC236}">
                  <a16:creationId xmlns:a16="http://schemas.microsoft.com/office/drawing/2014/main" id="{7F26E219-D65F-4BBD-CA00-97EE98725907}"/>
                </a:ext>
              </a:extLst>
            </p:cNvPr>
            <p:cNvSpPr>
              <a:spLocks/>
            </p:cNvSpPr>
            <p:nvPr/>
          </p:nvSpPr>
          <p:spPr bwMode="auto">
            <a:xfrm>
              <a:off x="7941429" y="4249226"/>
              <a:ext cx="352188" cy="303610"/>
            </a:xfrm>
            <a:custGeom>
              <a:avLst/>
              <a:gdLst>
                <a:gd name="T0" fmla="*/ 0 w 241"/>
                <a:gd name="T1" fmla="*/ 70 h 208"/>
                <a:gd name="T2" fmla="*/ 0 w 241"/>
                <a:gd name="T3" fmla="*/ 70 h 208"/>
                <a:gd name="T4" fmla="*/ 193 w 241"/>
                <a:gd name="T5" fmla="*/ 0 h 208"/>
                <a:gd name="T6" fmla="*/ 241 w 241"/>
                <a:gd name="T7" fmla="*/ 163 h 208"/>
                <a:gd name="T8" fmla="*/ 40 w 241"/>
                <a:gd name="T9" fmla="*/ 208 h 208"/>
                <a:gd name="T10" fmla="*/ 0 w 241"/>
                <a:gd name="T11" fmla="*/ 70 h 208"/>
              </a:gdLst>
              <a:ahLst/>
              <a:cxnLst>
                <a:cxn ang="0">
                  <a:pos x="T0" y="T1"/>
                </a:cxn>
                <a:cxn ang="0">
                  <a:pos x="T2" y="T3"/>
                </a:cxn>
                <a:cxn ang="0">
                  <a:pos x="T4" y="T5"/>
                </a:cxn>
                <a:cxn ang="0">
                  <a:pos x="T6" y="T7"/>
                </a:cxn>
                <a:cxn ang="0">
                  <a:pos x="T8" y="T9"/>
                </a:cxn>
                <a:cxn ang="0">
                  <a:pos x="T10" y="T11"/>
                </a:cxn>
              </a:cxnLst>
              <a:rect l="0" t="0" r="r" b="b"/>
              <a:pathLst>
                <a:path w="241" h="208">
                  <a:moveTo>
                    <a:pt x="0" y="70"/>
                  </a:moveTo>
                  <a:lnTo>
                    <a:pt x="0" y="70"/>
                  </a:lnTo>
                  <a:lnTo>
                    <a:pt x="193" y="0"/>
                  </a:lnTo>
                  <a:cubicBezTo>
                    <a:pt x="212" y="53"/>
                    <a:pt x="228" y="107"/>
                    <a:pt x="241" y="163"/>
                  </a:cubicBezTo>
                  <a:lnTo>
                    <a:pt x="40" y="208"/>
                  </a:lnTo>
                  <a:cubicBezTo>
                    <a:pt x="29" y="161"/>
                    <a:pt x="16" y="115"/>
                    <a:pt x="0" y="7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89" name="Freeform 266">
              <a:extLst>
                <a:ext uri="{FF2B5EF4-FFF2-40B4-BE49-F238E27FC236}">
                  <a16:creationId xmlns:a16="http://schemas.microsoft.com/office/drawing/2014/main" id="{18C42411-6A76-DB7B-D598-2811441E3B65}"/>
                </a:ext>
              </a:extLst>
            </p:cNvPr>
            <p:cNvSpPr>
              <a:spLocks/>
            </p:cNvSpPr>
            <p:nvPr/>
          </p:nvSpPr>
          <p:spPr bwMode="auto">
            <a:xfrm>
              <a:off x="8310618" y="3761021"/>
              <a:ext cx="369189" cy="337614"/>
            </a:xfrm>
            <a:custGeom>
              <a:avLst/>
              <a:gdLst>
                <a:gd name="T0" fmla="*/ 0 w 253"/>
                <a:gd name="T1" fmla="*/ 96 h 231"/>
                <a:gd name="T2" fmla="*/ 0 w 253"/>
                <a:gd name="T3" fmla="*/ 96 h 231"/>
                <a:gd name="T4" fmla="*/ 182 w 253"/>
                <a:gd name="T5" fmla="*/ 0 h 231"/>
                <a:gd name="T6" fmla="*/ 253 w 253"/>
                <a:gd name="T7" fmla="*/ 154 h 231"/>
                <a:gd name="T8" fmla="*/ 62 w 253"/>
                <a:gd name="T9" fmla="*/ 231 h 231"/>
                <a:gd name="T10" fmla="*/ 0 w 253"/>
                <a:gd name="T11" fmla="*/ 96 h 231"/>
              </a:gdLst>
              <a:ahLst/>
              <a:cxnLst>
                <a:cxn ang="0">
                  <a:pos x="T0" y="T1"/>
                </a:cxn>
                <a:cxn ang="0">
                  <a:pos x="T2" y="T3"/>
                </a:cxn>
                <a:cxn ang="0">
                  <a:pos x="T4" y="T5"/>
                </a:cxn>
                <a:cxn ang="0">
                  <a:pos x="T6" y="T7"/>
                </a:cxn>
                <a:cxn ang="0">
                  <a:pos x="T8" y="T9"/>
                </a:cxn>
                <a:cxn ang="0">
                  <a:pos x="T10" y="T11"/>
                </a:cxn>
              </a:cxnLst>
              <a:rect l="0" t="0" r="r" b="b"/>
              <a:pathLst>
                <a:path w="253" h="231">
                  <a:moveTo>
                    <a:pt x="0" y="96"/>
                  </a:moveTo>
                  <a:lnTo>
                    <a:pt x="0" y="96"/>
                  </a:lnTo>
                  <a:lnTo>
                    <a:pt x="182" y="0"/>
                  </a:lnTo>
                  <a:cubicBezTo>
                    <a:pt x="208" y="50"/>
                    <a:pt x="232" y="101"/>
                    <a:pt x="253" y="154"/>
                  </a:cubicBezTo>
                  <a:lnTo>
                    <a:pt x="62" y="231"/>
                  </a:lnTo>
                  <a:cubicBezTo>
                    <a:pt x="44" y="185"/>
                    <a:pt x="23" y="139"/>
                    <a:pt x="0" y="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90" name="Freeform 268">
              <a:extLst>
                <a:ext uri="{FF2B5EF4-FFF2-40B4-BE49-F238E27FC236}">
                  <a16:creationId xmlns:a16="http://schemas.microsoft.com/office/drawing/2014/main" id="{A9674494-EBAB-D508-A6FB-1764EAAE422E}"/>
                </a:ext>
              </a:extLst>
            </p:cNvPr>
            <p:cNvSpPr>
              <a:spLocks/>
            </p:cNvSpPr>
            <p:nvPr/>
          </p:nvSpPr>
          <p:spPr bwMode="auto">
            <a:xfrm>
              <a:off x="8201318" y="3549710"/>
              <a:ext cx="374047" cy="352188"/>
            </a:xfrm>
            <a:custGeom>
              <a:avLst/>
              <a:gdLst>
                <a:gd name="T0" fmla="*/ 0 w 258"/>
                <a:gd name="T1" fmla="*/ 113 h 241"/>
                <a:gd name="T2" fmla="*/ 0 w 258"/>
                <a:gd name="T3" fmla="*/ 113 h 241"/>
                <a:gd name="T4" fmla="*/ 172 w 258"/>
                <a:gd name="T5" fmla="*/ 0 h 241"/>
                <a:gd name="T6" fmla="*/ 258 w 258"/>
                <a:gd name="T7" fmla="*/ 145 h 241"/>
                <a:gd name="T8" fmla="*/ 76 w 258"/>
                <a:gd name="T9" fmla="*/ 241 h 241"/>
                <a:gd name="T10" fmla="*/ 0 w 258"/>
                <a:gd name="T11" fmla="*/ 113 h 241"/>
              </a:gdLst>
              <a:ahLst/>
              <a:cxnLst>
                <a:cxn ang="0">
                  <a:pos x="T0" y="T1"/>
                </a:cxn>
                <a:cxn ang="0">
                  <a:pos x="T2" y="T3"/>
                </a:cxn>
                <a:cxn ang="0">
                  <a:pos x="T4" y="T5"/>
                </a:cxn>
                <a:cxn ang="0">
                  <a:pos x="T6" y="T7"/>
                </a:cxn>
                <a:cxn ang="0">
                  <a:pos x="T8" y="T9"/>
                </a:cxn>
                <a:cxn ang="0">
                  <a:pos x="T10" y="T11"/>
                </a:cxn>
              </a:cxnLst>
              <a:rect l="0" t="0" r="r" b="b"/>
              <a:pathLst>
                <a:path w="258" h="241">
                  <a:moveTo>
                    <a:pt x="0" y="113"/>
                  </a:moveTo>
                  <a:lnTo>
                    <a:pt x="0" y="113"/>
                  </a:lnTo>
                  <a:lnTo>
                    <a:pt x="172" y="0"/>
                  </a:lnTo>
                  <a:cubicBezTo>
                    <a:pt x="203" y="47"/>
                    <a:pt x="231" y="95"/>
                    <a:pt x="258" y="145"/>
                  </a:cubicBezTo>
                  <a:lnTo>
                    <a:pt x="76" y="241"/>
                  </a:lnTo>
                  <a:cubicBezTo>
                    <a:pt x="52" y="197"/>
                    <a:pt x="27" y="154"/>
                    <a:pt x="0" y="11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91" name="Freeform 270">
              <a:extLst>
                <a:ext uri="{FF2B5EF4-FFF2-40B4-BE49-F238E27FC236}">
                  <a16:creationId xmlns:a16="http://schemas.microsoft.com/office/drawing/2014/main" id="{FDCC6DBE-9B7C-E06E-50F0-152E036695BE}"/>
                </a:ext>
              </a:extLst>
            </p:cNvPr>
            <p:cNvSpPr>
              <a:spLocks/>
            </p:cNvSpPr>
            <p:nvPr/>
          </p:nvSpPr>
          <p:spPr bwMode="auto">
            <a:xfrm>
              <a:off x="8400486" y="3986908"/>
              <a:ext cx="359473" cy="313326"/>
            </a:xfrm>
            <a:custGeom>
              <a:avLst/>
              <a:gdLst>
                <a:gd name="T0" fmla="*/ 0 w 246"/>
                <a:gd name="T1" fmla="*/ 77 h 215"/>
                <a:gd name="T2" fmla="*/ 0 w 246"/>
                <a:gd name="T3" fmla="*/ 77 h 215"/>
                <a:gd name="T4" fmla="*/ 191 w 246"/>
                <a:gd name="T5" fmla="*/ 0 h 215"/>
                <a:gd name="T6" fmla="*/ 246 w 246"/>
                <a:gd name="T7" fmla="*/ 157 h 215"/>
                <a:gd name="T8" fmla="*/ 49 w 246"/>
                <a:gd name="T9" fmla="*/ 215 h 215"/>
                <a:gd name="T10" fmla="*/ 0 w 246"/>
                <a:gd name="T11" fmla="*/ 77 h 215"/>
              </a:gdLst>
              <a:ahLst/>
              <a:cxnLst>
                <a:cxn ang="0">
                  <a:pos x="T0" y="T1"/>
                </a:cxn>
                <a:cxn ang="0">
                  <a:pos x="T2" y="T3"/>
                </a:cxn>
                <a:cxn ang="0">
                  <a:pos x="T4" y="T5"/>
                </a:cxn>
                <a:cxn ang="0">
                  <a:pos x="T6" y="T7"/>
                </a:cxn>
                <a:cxn ang="0">
                  <a:pos x="T8" y="T9"/>
                </a:cxn>
                <a:cxn ang="0">
                  <a:pos x="T10" y="T11"/>
                </a:cxn>
              </a:cxnLst>
              <a:rect l="0" t="0" r="r" b="b"/>
              <a:pathLst>
                <a:path w="246" h="215">
                  <a:moveTo>
                    <a:pt x="0" y="77"/>
                  </a:moveTo>
                  <a:lnTo>
                    <a:pt x="0" y="77"/>
                  </a:lnTo>
                  <a:lnTo>
                    <a:pt x="191" y="0"/>
                  </a:lnTo>
                  <a:cubicBezTo>
                    <a:pt x="212" y="51"/>
                    <a:pt x="230" y="104"/>
                    <a:pt x="246" y="157"/>
                  </a:cubicBezTo>
                  <a:lnTo>
                    <a:pt x="49" y="215"/>
                  </a:lnTo>
                  <a:cubicBezTo>
                    <a:pt x="35" y="168"/>
                    <a:pt x="19" y="122"/>
                    <a:pt x="0" y="7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92" name="Freeform 272">
              <a:extLst>
                <a:ext uri="{FF2B5EF4-FFF2-40B4-BE49-F238E27FC236}">
                  <a16:creationId xmlns:a16="http://schemas.microsoft.com/office/drawing/2014/main" id="{5C64784A-9B49-694B-E7E5-B2D0EFB3F1C3}"/>
                </a:ext>
              </a:extLst>
            </p:cNvPr>
            <p:cNvSpPr>
              <a:spLocks/>
            </p:cNvSpPr>
            <p:nvPr/>
          </p:nvSpPr>
          <p:spPr bwMode="auto">
            <a:xfrm>
              <a:off x="8473352" y="4215222"/>
              <a:ext cx="342472" cy="286607"/>
            </a:xfrm>
            <a:custGeom>
              <a:avLst/>
              <a:gdLst>
                <a:gd name="T0" fmla="*/ 0 w 235"/>
                <a:gd name="T1" fmla="*/ 58 h 196"/>
                <a:gd name="T2" fmla="*/ 0 w 235"/>
                <a:gd name="T3" fmla="*/ 58 h 196"/>
                <a:gd name="T4" fmla="*/ 197 w 235"/>
                <a:gd name="T5" fmla="*/ 0 h 196"/>
                <a:gd name="T6" fmla="*/ 235 w 235"/>
                <a:gd name="T7" fmla="*/ 157 h 196"/>
                <a:gd name="T8" fmla="*/ 33 w 235"/>
                <a:gd name="T9" fmla="*/ 196 h 196"/>
                <a:gd name="T10" fmla="*/ 0 w 235"/>
                <a:gd name="T11" fmla="*/ 58 h 196"/>
              </a:gdLst>
              <a:ahLst/>
              <a:cxnLst>
                <a:cxn ang="0">
                  <a:pos x="T0" y="T1"/>
                </a:cxn>
                <a:cxn ang="0">
                  <a:pos x="T2" y="T3"/>
                </a:cxn>
                <a:cxn ang="0">
                  <a:pos x="T4" y="T5"/>
                </a:cxn>
                <a:cxn ang="0">
                  <a:pos x="T6" y="T7"/>
                </a:cxn>
                <a:cxn ang="0">
                  <a:pos x="T8" y="T9"/>
                </a:cxn>
                <a:cxn ang="0">
                  <a:pos x="T10" y="T11"/>
                </a:cxn>
              </a:cxnLst>
              <a:rect l="0" t="0" r="r" b="b"/>
              <a:pathLst>
                <a:path w="235" h="196">
                  <a:moveTo>
                    <a:pt x="0" y="58"/>
                  </a:moveTo>
                  <a:lnTo>
                    <a:pt x="0" y="58"/>
                  </a:lnTo>
                  <a:lnTo>
                    <a:pt x="197" y="0"/>
                  </a:lnTo>
                  <a:cubicBezTo>
                    <a:pt x="212" y="52"/>
                    <a:pt x="225" y="104"/>
                    <a:pt x="235" y="157"/>
                  </a:cubicBezTo>
                  <a:lnTo>
                    <a:pt x="33" y="196"/>
                  </a:lnTo>
                  <a:cubicBezTo>
                    <a:pt x="24" y="149"/>
                    <a:pt x="13" y="103"/>
                    <a:pt x="0" y="5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93" name="Freeform 274">
              <a:extLst>
                <a:ext uri="{FF2B5EF4-FFF2-40B4-BE49-F238E27FC236}">
                  <a16:creationId xmlns:a16="http://schemas.microsoft.com/office/drawing/2014/main" id="{9314A1AF-EB44-DDC6-38DD-76582C0FE62A}"/>
                </a:ext>
              </a:extLst>
            </p:cNvPr>
            <p:cNvSpPr>
              <a:spLocks/>
            </p:cNvSpPr>
            <p:nvPr/>
          </p:nvSpPr>
          <p:spPr bwMode="auto">
            <a:xfrm>
              <a:off x="8521930" y="4445964"/>
              <a:ext cx="325469" cy="242888"/>
            </a:xfrm>
            <a:custGeom>
              <a:avLst/>
              <a:gdLst>
                <a:gd name="T0" fmla="*/ 202 w 224"/>
                <a:gd name="T1" fmla="*/ 0 h 167"/>
                <a:gd name="T2" fmla="*/ 202 w 224"/>
                <a:gd name="T3" fmla="*/ 0 h 167"/>
                <a:gd name="T4" fmla="*/ 224 w 224"/>
                <a:gd name="T5" fmla="*/ 145 h 167"/>
                <a:gd name="T6" fmla="*/ 19 w 224"/>
                <a:gd name="T7" fmla="*/ 167 h 167"/>
                <a:gd name="T8" fmla="*/ 0 w 224"/>
                <a:gd name="T9" fmla="*/ 39 h 167"/>
                <a:gd name="T10" fmla="*/ 202 w 224"/>
                <a:gd name="T11" fmla="*/ 0 h 167"/>
              </a:gdLst>
              <a:ahLst/>
              <a:cxnLst>
                <a:cxn ang="0">
                  <a:pos x="T0" y="T1"/>
                </a:cxn>
                <a:cxn ang="0">
                  <a:pos x="T2" y="T3"/>
                </a:cxn>
                <a:cxn ang="0">
                  <a:pos x="T4" y="T5"/>
                </a:cxn>
                <a:cxn ang="0">
                  <a:pos x="T6" y="T7"/>
                </a:cxn>
                <a:cxn ang="0">
                  <a:pos x="T8" y="T9"/>
                </a:cxn>
                <a:cxn ang="0">
                  <a:pos x="T10" y="T11"/>
                </a:cxn>
              </a:cxnLst>
              <a:rect l="0" t="0" r="r" b="b"/>
              <a:pathLst>
                <a:path w="224" h="167">
                  <a:moveTo>
                    <a:pt x="202" y="0"/>
                  </a:moveTo>
                  <a:lnTo>
                    <a:pt x="202" y="0"/>
                  </a:lnTo>
                  <a:cubicBezTo>
                    <a:pt x="211" y="48"/>
                    <a:pt x="219" y="96"/>
                    <a:pt x="224" y="145"/>
                  </a:cubicBezTo>
                  <a:lnTo>
                    <a:pt x="19" y="167"/>
                  </a:lnTo>
                  <a:cubicBezTo>
                    <a:pt x="15" y="124"/>
                    <a:pt x="8" y="81"/>
                    <a:pt x="0" y="39"/>
                  </a:cubicBezTo>
                  <a:lnTo>
                    <a:pt x="202"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94" name="Freeform 276">
              <a:extLst>
                <a:ext uri="{FF2B5EF4-FFF2-40B4-BE49-F238E27FC236}">
                  <a16:creationId xmlns:a16="http://schemas.microsoft.com/office/drawing/2014/main" id="{AC928625-A9F9-CCB5-B2DC-4A7F2BD86AC2}"/>
                </a:ext>
              </a:extLst>
            </p:cNvPr>
            <p:cNvSpPr>
              <a:spLocks/>
            </p:cNvSpPr>
            <p:nvPr/>
          </p:nvSpPr>
          <p:spPr bwMode="auto">
            <a:xfrm>
              <a:off x="7941429" y="3180521"/>
              <a:ext cx="369189" cy="361903"/>
            </a:xfrm>
            <a:custGeom>
              <a:avLst/>
              <a:gdLst>
                <a:gd name="T0" fmla="*/ 0 w 253"/>
                <a:gd name="T1" fmla="*/ 143 h 247"/>
                <a:gd name="T2" fmla="*/ 0 w 253"/>
                <a:gd name="T3" fmla="*/ 143 h 247"/>
                <a:gd name="T4" fmla="*/ 148 w 253"/>
                <a:gd name="T5" fmla="*/ 0 h 247"/>
                <a:gd name="T6" fmla="*/ 253 w 253"/>
                <a:gd name="T7" fmla="*/ 118 h 247"/>
                <a:gd name="T8" fmla="*/ 93 w 253"/>
                <a:gd name="T9" fmla="*/ 247 h 247"/>
                <a:gd name="T10" fmla="*/ 0 w 253"/>
                <a:gd name="T11" fmla="*/ 143 h 247"/>
              </a:gdLst>
              <a:ahLst/>
              <a:cxnLst>
                <a:cxn ang="0">
                  <a:pos x="T0" y="T1"/>
                </a:cxn>
                <a:cxn ang="0">
                  <a:pos x="T2" y="T3"/>
                </a:cxn>
                <a:cxn ang="0">
                  <a:pos x="T4" y="T5"/>
                </a:cxn>
                <a:cxn ang="0">
                  <a:pos x="T6" y="T7"/>
                </a:cxn>
                <a:cxn ang="0">
                  <a:pos x="T8" y="T9"/>
                </a:cxn>
                <a:cxn ang="0">
                  <a:pos x="T10" y="T11"/>
                </a:cxn>
              </a:cxnLst>
              <a:rect l="0" t="0" r="r" b="b"/>
              <a:pathLst>
                <a:path w="253" h="247">
                  <a:moveTo>
                    <a:pt x="0" y="143"/>
                  </a:moveTo>
                  <a:lnTo>
                    <a:pt x="0" y="143"/>
                  </a:lnTo>
                  <a:lnTo>
                    <a:pt x="148" y="0"/>
                  </a:lnTo>
                  <a:cubicBezTo>
                    <a:pt x="184" y="38"/>
                    <a:pt x="219" y="77"/>
                    <a:pt x="253" y="118"/>
                  </a:cubicBezTo>
                  <a:lnTo>
                    <a:pt x="93" y="247"/>
                  </a:lnTo>
                  <a:cubicBezTo>
                    <a:pt x="63" y="211"/>
                    <a:pt x="33" y="176"/>
                    <a:pt x="0" y="14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95" name="Freeform 278">
              <a:extLst>
                <a:ext uri="{FF2B5EF4-FFF2-40B4-BE49-F238E27FC236}">
                  <a16:creationId xmlns:a16="http://schemas.microsoft.com/office/drawing/2014/main" id="{7AFACFA7-E480-C02C-6FA1-9B06DABAEBD5}"/>
                </a:ext>
              </a:extLst>
            </p:cNvPr>
            <p:cNvSpPr>
              <a:spLocks/>
            </p:cNvSpPr>
            <p:nvPr/>
          </p:nvSpPr>
          <p:spPr bwMode="auto">
            <a:xfrm>
              <a:off x="8075017" y="3352970"/>
              <a:ext cx="376476" cy="361903"/>
            </a:xfrm>
            <a:custGeom>
              <a:avLst/>
              <a:gdLst>
                <a:gd name="T0" fmla="*/ 0 w 257"/>
                <a:gd name="T1" fmla="*/ 129 h 246"/>
                <a:gd name="T2" fmla="*/ 0 w 257"/>
                <a:gd name="T3" fmla="*/ 129 h 246"/>
                <a:gd name="T4" fmla="*/ 160 w 257"/>
                <a:gd name="T5" fmla="*/ 0 h 246"/>
                <a:gd name="T6" fmla="*/ 257 w 257"/>
                <a:gd name="T7" fmla="*/ 133 h 246"/>
                <a:gd name="T8" fmla="*/ 85 w 257"/>
                <a:gd name="T9" fmla="*/ 246 h 246"/>
                <a:gd name="T10" fmla="*/ 0 w 257"/>
                <a:gd name="T11" fmla="*/ 129 h 246"/>
              </a:gdLst>
              <a:ahLst/>
              <a:cxnLst>
                <a:cxn ang="0">
                  <a:pos x="T0" y="T1"/>
                </a:cxn>
                <a:cxn ang="0">
                  <a:pos x="T2" y="T3"/>
                </a:cxn>
                <a:cxn ang="0">
                  <a:pos x="T4" y="T5"/>
                </a:cxn>
                <a:cxn ang="0">
                  <a:pos x="T6" y="T7"/>
                </a:cxn>
                <a:cxn ang="0">
                  <a:pos x="T8" y="T9"/>
                </a:cxn>
                <a:cxn ang="0">
                  <a:pos x="T10" y="T11"/>
                </a:cxn>
              </a:cxnLst>
              <a:rect l="0" t="0" r="r" b="b"/>
              <a:pathLst>
                <a:path w="257" h="246">
                  <a:moveTo>
                    <a:pt x="0" y="129"/>
                  </a:moveTo>
                  <a:lnTo>
                    <a:pt x="0" y="129"/>
                  </a:lnTo>
                  <a:lnTo>
                    <a:pt x="160" y="0"/>
                  </a:lnTo>
                  <a:cubicBezTo>
                    <a:pt x="194" y="43"/>
                    <a:pt x="226" y="87"/>
                    <a:pt x="257" y="133"/>
                  </a:cubicBezTo>
                  <a:lnTo>
                    <a:pt x="85" y="246"/>
                  </a:lnTo>
                  <a:cubicBezTo>
                    <a:pt x="58" y="206"/>
                    <a:pt x="30" y="167"/>
                    <a:pt x="0" y="12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96" name="Freeform 280">
              <a:extLst>
                <a:ext uri="{FF2B5EF4-FFF2-40B4-BE49-F238E27FC236}">
                  <a16:creationId xmlns:a16="http://schemas.microsoft.com/office/drawing/2014/main" id="{72E9BC8D-8FCB-2442-BD0C-32E949621FF6}"/>
                </a:ext>
              </a:extLst>
            </p:cNvPr>
            <p:cNvSpPr>
              <a:spLocks/>
            </p:cNvSpPr>
            <p:nvPr/>
          </p:nvSpPr>
          <p:spPr bwMode="auto">
            <a:xfrm>
              <a:off x="7785981" y="3015358"/>
              <a:ext cx="369189" cy="376476"/>
            </a:xfrm>
            <a:custGeom>
              <a:avLst/>
              <a:gdLst>
                <a:gd name="T0" fmla="*/ 0 w 254"/>
                <a:gd name="T1" fmla="*/ 157 h 257"/>
                <a:gd name="T2" fmla="*/ 0 w 254"/>
                <a:gd name="T3" fmla="*/ 157 h 257"/>
                <a:gd name="T4" fmla="*/ 132 w 254"/>
                <a:gd name="T5" fmla="*/ 0 h 257"/>
                <a:gd name="T6" fmla="*/ 254 w 254"/>
                <a:gd name="T7" fmla="*/ 114 h 257"/>
                <a:gd name="T8" fmla="*/ 106 w 254"/>
                <a:gd name="T9" fmla="*/ 257 h 257"/>
                <a:gd name="T10" fmla="*/ 0 w 254"/>
                <a:gd name="T11" fmla="*/ 157 h 257"/>
              </a:gdLst>
              <a:ahLst/>
              <a:cxnLst>
                <a:cxn ang="0">
                  <a:pos x="T0" y="T1"/>
                </a:cxn>
                <a:cxn ang="0">
                  <a:pos x="T2" y="T3"/>
                </a:cxn>
                <a:cxn ang="0">
                  <a:pos x="T4" y="T5"/>
                </a:cxn>
                <a:cxn ang="0">
                  <a:pos x="T6" y="T7"/>
                </a:cxn>
                <a:cxn ang="0">
                  <a:pos x="T8" y="T9"/>
                </a:cxn>
                <a:cxn ang="0">
                  <a:pos x="T10" y="T11"/>
                </a:cxn>
              </a:cxnLst>
              <a:rect l="0" t="0" r="r" b="b"/>
              <a:pathLst>
                <a:path w="254" h="257">
                  <a:moveTo>
                    <a:pt x="0" y="157"/>
                  </a:moveTo>
                  <a:lnTo>
                    <a:pt x="0" y="157"/>
                  </a:lnTo>
                  <a:lnTo>
                    <a:pt x="132" y="0"/>
                  </a:lnTo>
                  <a:cubicBezTo>
                    <a:pt x="175" y="36"/>
                    <a:pt x="215" y="74"/>
                    <a:pt x="254" y="114"/>
                  </a:cubicBezTo>
                  <a:lnTo>
                    <a:pt x="106" y="257"/>
                  </a:lnTo>
                  <a:cubicBezTo>
                    <a:pt x="72" y="222"/>
                    <a:pt x="37" y="189"/>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97" name="Freeform 282">
              <a:extLst>
                <a:ext uri="{FF2B5EF4-FFF2-40B4-BE49-F238E27FC236}">
                  <a16:creationId xmlns:a16="http://schemas.microsoft.com/office/drawing/2014/main" id="{491C2FB1-F2CC-B184-E15C-1F221F309352}"/>
                </a:ext>
              </a:extLst>
            </p:cNvPr>
            <p:cNvSpPr>
              <a:spLocks/>
            </p:cNvSpPr>
            <p:nvPr/>
          </p:nvSpPr>
          <p:spPr bwMode="auto">
            <a:xfrm>
              <a:off x="8895976" y="3821744"/>
              <a:ext cx="349758" cy="291465"/>
            </a:xfrm>
            <a:custGeom>
              <a:avLst/>
              <a:gdLst>
                <a:gd name="T0" fmla="*/ 0 w 240"/>
                <a:gd name="T1" fmla="*/ 75 h 199"/>
                <a:gd name="T2" fmla="*/ 0 w 240"/>
                <a:gd name="T3" fmla="*/ 75 h 199"/>
                <a:gd name="T4" fmla="*/ 191 w 240"/>
                <a:gd name="T5" fmla="*/ 0 h 199"/>
                <a:gd name="T6" fmla="*/ 240 w 240"/>
                <a:gd name="T7" fmla="*/ 138 h 199"/>
                <a:gd name="T8" fmla="*/ 44 w 240"/>
                <a:gd name="T9" fmla="*/ 199 h 199"/>
                <a:gd name="T10" fmla="*/ 0 w 240"/>
                <a:gd name="T11" fmla="*/ 75 h 199"/>
              </a:gdLst>
              <a:ahLst/>
              <a:cxnLst>
                <a:cxn ang="0">
                  <a:pos x="T0" y="T1"/>
                </a:cxn>
                <a:cxn ang="0">
                  <a:pos x="T2" y="T3"/>
                </a:cxn>
                <a:cxn ang="0">
                  <a:pos x="T4" y="T5"/>
                </a:cxn>
                <a:cxn ang="0">
                  <a:pos x="T6" y="T7"/>
                </a:cxn>
                <a:cxn ang="0">
                  <a:pos x="T8" y="T9"/>
                </a:cxn>
                <a:cxn ang="0">
                  <a:pos x="T10" y="T11"/>
                </a:cxn>
              </a:cxnLst>
              <a:rect l="0" t="0" r="r" b="b"/>
              <a:pathLst>
                <a:path w="240" h="199">
                  <a:moveTo>
                    <a:pt x="0" y="75"/>
                  </a:moveTo>
                  <a:lnTo>
                    <a:pt x="0" y="75"/>
                  </a:lnTo>
                  <a:lnTo>
                    <a:pt x="191" y="0"/>
                  </a:lnTo>
                  <a:cubicBezTo>
                    <a:pt x="209" y="46"/>
                    <a:pt x="225" y="92"/>
                    <a:pt x="240" y="138"/>
                  </a:cubicBezTo>
                  <a:lnTo>
                    <a:pt x="44" y="199"/>
                  </a:lnTo>
                  <a:cubicBezTo>
                    <a:pt x="30" y="157"/>
                    <a:pt x="16" y="116"/>
                    <a:pt x="0" y="7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98" name="Freeform 284">
              <a:extLst>
                <a:ext uri="{FF2B5EF4-FFF2-40B4-BE49-F238E27FC236}">
                  <a16:creationId xmlns:a16="http://schemas.microsoft.com/office/drawing/2014/main" id="{EC041FD1-A66C-67BE-3021-2054CD432EE6}"/>
                </a:ext>
              </a:extLst>
            </p:cNvPr>
            <p:cNvSpPr>
              <a:spLocks/>
            </p:cNvSpPr>
            <p:nvPr/>
          </p:nvSpPr>
          <p:spPr bwMode="auto">
            <a:xfrm>
              <a:off x="8121166" y="2617022"/>
              <a:ext cx="344900" cy="354616"/>
            </a:xfrm>
            <a:custGeom>
              <a:avLst/>
              <a:gdLst>
                <a:gd name="T0" fmla="*/ 0 w 236"/>
                <a:gd name="T1" fmla="*/ 157 h 242"/>
                <a:gd name="T2" fmla="*/ 0 w 236"/>
                <a:gd name="T3" fmla="*/ 157 h 242"/>
                <a:gd name="T4" fmla="*/ 133 w 236"/>
                <a:gd name="T5" fmla="*/ 0 h 242"/>
                <a:gd name="T6" fmla="*/ 236 w 236"/>
                <a:gd name="T7" fmla="*/ 94 h 242"/>
                <a:gd name="T8" fmla="*/ 93 w 236"/>
                <a:gd name="T9" fmla="*/ 242 h 242"/>
                <a:gd name="T10" fmla="*/ 0 w 236"/>
                <a:gd name="T11" fmla="*/ 157 h 242"/>
              </a:gdLst>
              <a:ahLst/>
              <a:cxnLst>
                <a:cxn ang="0">
                  <a:pos x="T0" y="T1"/>
                </a:cxn>
                <a:cxn ang="0">
                  <a:pos x="T2" y="T3"/>
                </a:cxn>
                <a:cxn ang="0">
                  <a:pos x="T4" y="T5"/>
                </a:cxn>
                <a:cxn ang="0">
                  <a:pos x="T6" y="T7"/>
                </a:cxn>
                <a:cxn ang="0">
                  <a:pos x="T8" y="T9"/>
                </a:cxn>
                <a:cxn ang="0">
                  <a:pos x="T10" y="T11"/>
                </a:cxn>
              </a:cxnLst>
              <a:rect l="0" t="0" r="r" b="b"/>
              <a:pathLst>
                <a:path w="236" h="242">
                  <a:moveTo>
                    <a:pt x="0" y="157"/>
                  </a:moveTo>
                  <a:lnTo>
                    <a:pt x="0" y="157"/>
                  </a:lnTo>
                  <a:lnTo>
                    <a:pt x="133" y="0"/>
                  </a:lnTo>
                  <a:cubicBezTo>
                    <a:pt x="168" y="31"/>
                    <a:pt x="203" y="62"/>
                    <a:pt x="236" y="94"/>
                  </a:cubicBezTo>
                  <a:lnTo>
                    <a:pt x="93" y="242"/>
                  </a:lnTo>
                  <a:cubicBezTo>
                    <a:pt x="63" y="213"/>
                    <a:pt x="32" y="184"/>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99" name="Freeform 286">
              <a:extLst>
                <a:ext uri="{FF2B5EF4-FFF2-40B4-BE49-F238E27FC236}">
                  <a16:creationId xmlns:a16="http://schemas.microsoft.com/office/drawing/2014/main" id="{FB5EA489-1338-AADC-43F2-E5EF5DDDF579}"/>
                </a:ext>
              </a:extLst>
            </p:cNvPr>
            <p:cNvSpPr>
              <a:spLocks/>
            </p:cNvSpPr>
            <p:nvPr/>
          </p:nvSpPr>
          <p:spPr bwMode="auto">
            <a:xfrm>
              <a:off x="8815824" y="3622576"/>
              <a:ext cx="359473" cy="308468"/>
            </a:xfrm>
            <a:custGeom>
              <a:avLst/>
              <a:gdLst>
                <a:gd name="T0" fmla="*/ 0 w 245"/>
                <a:gd name="T1" fmla="*/ 88 h 211"/>
                <a:gd name="T2" fmla="*/ 0 w 245"/>
                <a:gd name="T3" fmla="*/ 88 h 211"/>
                <a:gd name="T4" fmla="*/ 186 w 245"/>
                <a:gd name="T5" fmla="*/ 0 h 211"/>
                <a:gd name="T6" fmla="*/ 245 w 245"/>
                <a:gd name="T7" fmla="*/ 136 h 211"/>
                <a:gd name="T8" fmla="*/ 54 w 245"/>
                <a:gd name="T9" fmla="*/ 211 h 211"/>
                <a:gd name="T10" fmla="*/ 0 w 245"/>
                <a:gd name="T11" fmla="*/ 88 h 211"/>
              </a:gdLst>
              <a:ahLst/>
              <a:cxnLst>
                <a:cxn ang="0">
                  <a:pos x="T0" y="T1"/>
                </a:cxn>
                <a:cxn ang="0">
                  <a:pos x="T2" y="T3"/>
                </a:cxn>
                <a:cxn ang="0">
                  <a:pos x="T4" y="T5"/>
                </a:cxn>
                <a:cxn ang="0">
                  <a:pos x="T6" y="T7"/>
                </a:cxn>
                <a:cxn ang="0">
                  <a:pos x="T8" y="T9"/>
                </a:cxn>
                <a:cxn ang="0">
                  <a:pos x="T10" y="T11"/>
                </a:cxn>
              </a:cxnLst>
              <a:rect l="0" t="0" r="r" b="b"/>
              <a:pathLst>
                <a:path w="245" h="211">
                  <a:moveTo>
                    <a:pt x="0" y="88"/>
                  </a:moveTo>
                  <a:lnTo>
                    <a:pt x="0" y="88"/>
                  </a:lnTo>
                  <a:lnTo>
                    <a:pt x="186" y="0"/>
                  </a:lnTo>
                  <a:cubicBezTo>
                    <a:pt x="208" y="44"/>
                    <a:pt x="227" y="90"/>
                    <a:pt x="245" y="136"/>
                  </a:cubicBezTo>
                  <a:lnTo>
                    <a:pt x="54" y="211"/>
                  </a:lnTo>
                  <a:cubicBezTo>
                    <a:pt x="38" y="169"/>
                    <a:pt x="20" y="128"/>
                    <a:pt x="0" y="8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00" name="Freeform 288">
              <a:extLst>
                <a:ext uri="{FF2B5EF4-FFF2-40B4-BE49-F238E27FC236}">
                  <a16:creationId xmlns:a16="http://schemas.microsoft.com/office/drawing/2014/main" id="{EFF75956-EE0C-86FD-5CEC-DCF450D6704F}"/>
                </a:ext>
              </a:extLst>
            </p:cNvPr>
            <p:cNvSpPr>
              <a:spLocks/>
            </p:cNvSpPr>
            <p:nvPr/>
          </p:nvSpPr>
          <p:spPr bwMode="auto">
            <a:xfrm>
              <a:off x="8959127" y="4023340"/>
              <a:ext cx="340042" cy="272034"/>
            </a:xfrm>
            <a:custGeom>
              <a:avLst/>
              <a:gdLst>
                <a:gd name="T0" fmla="*/ 0 w 233"/>
                <a:gd name="T1" fmla="*/ 61 h 185"/>
                <a:gd name="T2" fmla="*/ 0 w 233"/>
                <a:gd name="T3" fmla="*/ 61 h 185"/>
                <a:gd name="T4" fmla="*/ 196 w 233"/>
                <a:gd name="T5" fmla="*/ 0 h 185"/>
                <a:gd name="T6" fmla="*/ 233 w 233"/>
                <a:gd name="T7" fmla="*/ 137 h 185"/>
                <a:gd name="T8" fmla="*/ 33 w 233"/>
                <a:gd name="T9" fmla="*/ 185 h 185"/>
                <a:gd name="T10" fmla="*/ 0 w 233"/>
                <a:gd name="T11" fmla="*/ 61 h 185"/>
              </a:gdLst>
              <a:ahLst/>
              <a:cxnLst>
                <a:cxn ang="0">
                  <a:pos x="T0" y="T1"/>
                </a:cxn>
                <a:cxn ang="0">
                  <a:pos x="T2" y="T3"/>
                </a:cxn>
                <a:cxn ang="0">
                  <a:pos x="T4" y="T5"/>
                </a:cxn>
                <a:cxn ang="0">
                  <a:pos x="T6" y="T7"/>
                </a:cxn>
                <a:cxn ang="0">
                  <a:pos x="T8" y="T9"/>
                </a:cxn>
                <a:cxn ang="0">
                  <a:pos x="T10" y="T11"/>
                </a:cxn>
              </a:cxnLst>
              <a:rect l="0" t="0" r="r" b="b"/>
              <a:pathLst>
                <a:path w="233" h="185">
                  <a:moveTo>
                    <a:pt x="0" y="61"/>
                  </a:moveTo>
                  <a:lnTo>
                    <a:pt x="0" y="61"/>
                  </a:lnTo>
                  <a:lnTo>
                    <a:pt x="196" y="0"/>
                  </a:lnTo>
                  <a:cubicBezTo>
                    <a:pt x="210" y="45"/>
                    <a:pt x="222" y="91"/>
                    <a:pt x="233" y="137"/>
                  </a:cubicBezTo>
                  <a:lnTo>
                    <a:pt x="33" y="185"/>
                  </a:lnTo>
                  <a:cubicBezTo>
                    <a:pt x="23" y="143"/>
                    <a:pt x="12" y="102"/>
                    <a:pt x="0" y="6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01" name="Freeform 290">
              <a:extLst>
                <a:ext uri="{FF2B5EF4-FFF2-40B4-BE49-F238E27FC236}">
                  <a16:creationId xmlns:a16="http://schemas.microsoft.com/office/drawing/2014/main" id="{2417E34F-2CC5-98AF-F88B-74411A56AC68}"/>
                </a:ext>
              </a:extLst>
            </p:cNvPr>
            <p:cNvSpPr>
              <a:spLocks/>
            </p:cNvSpPr>
            <p:nvPr/>
          </p:nvSpPr>
          <p:spPr bwMode="auto">
            <a:xfrm>
              <a:off x="8725955" y="3428266"/>
              <a:ext cx="361903" cy="323041"/>
            </a:xfrm>
            <a:custGeom>
              <a:avLst/>
              <a:gdLst>
                <a:gd name="T0" fmla="*/ 0 w 248"/>
                <a:gd name="T1" fmla="*/ 102 h 222"/>
                <a:gd name="T2" fmla="*/ 0 w 248"/>
                <a:gd name="T3" fmla="*/ 102 h 222"/>
                <a:gd name="T4" fmla="*/ 178 w 248"/>
                <a:gd name="T5" fmla="*/ 0 h 222"/>
                <a:gd name="T6" fmla="*/ 248 w 248"/>
                <a:gd name="T7" fmla="*/ 134 h 222"/>
                <a:gd name="T8" fmla="*/ 62 w 248"/>
                <a:gd name="T9" fmla="*/ 222 h 222"/>
                <a:gd name="T10" fmla="*/ 0 w 248"/>
                <a:gd name="T11" fmla="*/ 102 h 222"/>
              </a:gdLst>
              <a:ahLst/>
              <a:cxnLst>
                <a:cxn ang="0">
                  <a:pos x="T0" y="T1"/>
                </a:cxn>
                <a:cxn ang="0">
                  <a:pos x="T2" y="T3"/>
                </a:cxn>
                <a:cxn ang="0">
                  <a:pos x="T4" y="T5"/>
                </a:cxn>
                <a:cxn ang="0">
                  <a:pos x="T6" y="T7"/>
                </a:cxn>
                <a:cxn ang="0">
                  <a:pos x="T8" y="T9"/>
                </a:cxn>
                <a:cxn ang="0">
                  <a:pos x="T10" y="T11"/>
                </a:cxn>
              </a:cxnLst>
              <a:rect l="0" t="0" r="r" b="b"/>
              <a:pathLst>
                <a:path w="248" h="222">
                  <a:moveTo>
                    <a:pt x="0" y="102"/>
                  </a:moveTo>
                  <a:lnTo>
                    <a:pt x="0" y="102"/>
                  </a:lnTo>
                  <a:lnTo>
                    <a:pt x="178" y="0"/>
                  </a:lnTo>
                  <a:cubicBezTo>
                    <a:pt x="203" y="44"/>
                    <a:pt x="226" y="88"/>
                    <a:pt x="248" y="134"/>
                  </a:cubicBezTo>
                  <a:lnTo>
                    <a:pt x="62" y="222"/>
                  </a:lnTo>
                  <a:cubicBezTo>
                    <a:pt x="43" y="181"/>
                    <a:pt x="22" y="141"/>
                    <a:pt x="0" y="1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02" name="Freeform 292">
              <a:extLst>
                <a:ext uri="{FF2B5EF4-FFF2-40B4-BE49-F238E27FC236}">
                  <a16:creationId xmlns:a16="http://schemas.microsoft.com/office/drawing/2014/main" id="{E8AEB095-C012-1E29-E37E-9950F906010F}"/>
                </a:ext>
              </a:extLst>
            </p:cNvPr>
            <p:cNvSpPr>
              <a:spLocks/>
            </p:cNvSpPr>
            <p:nvPr/>
          </p:nvSpPr>
          <p:spPr bwMode="auto">
            <a:xfrm>
              <a:off x="8385913" y="2903629"/>
              <a:ext cx="357045" cy="347330"/>
            </a:xfrm>
            <a:custGeom>
              <a:avLst/>
              <a:gdLst>
                <a:gd name="T0" fmla="*/ 0 w 246"/>
                <a:gd name="T1" fmla="*/ 137 h 237"/>
                <a:gd name="T2" fmla="*/ 0 w 246"/>
                <a:gd name="T3" fmla="*/ 137 h 237"/>
                <a:gd name="T4" fmla="*/ 153 w 246"/>
                <a:gd name="T5" fmla="*/ 0 h 237"/>
                <a:gd name="T6" fmla="*/ 246 w 246"/>
                <a:gd name="T7" fmla="*/ 111 h 237"/>
                <a:gd name="T8" fmla="*/ 84 w 246"/>
                <a:gd name="T9" fmla="*/ 237 h 237"/>
                <a:gd name="T10" fmla="*/ 0 w 246"/>
                <a:gd name="T11" fmla="*/ 137 h 237"/>
              </a:gdLst>
              <a:ahLst/>
              <a:cxnLst>
                <a:cxn ang="0">
                  <a:pos x="T0" y="T1"/>
                </a:cxn>
                <a:cxn ang="0">
                  <a:pos x="T2" y="T3"/>
                </a:cxn>
                <a:cxn ang="0">
                  <a:pos x="T4" y="T5"/>
                </a:cxn>
                <a:cxn ang="0">
                  <a:pos x="T6" y="T7"/>
                </a:cxn>
                <a:cxn ang="0">
                  <a:pos x="T8" y="T9"/>
                </a:cxn>
                <a:cxn ang="0">
                  <a:pos x="T10" y="T11"/>
                </a:cxn>
              </a:cxnLst>
              <a:rect l="0" t="0" r="r" b="b"/>
              <a:pathLst>
                <a:path w="246" h="237">
                  <a:moveTo>
                    <a:pt x="0" y="137"/>
                  </a:moveTo>
                  <a:lnTo>
                    <a:pt x="0" y="137"/>
                  </a:lnTo>
                  <a:lnTo>
                    <a:pt x="153" y="0"/>
                  </a:lnTo>
                  <a:cubicBezTo>
                    <a:pt x="185" y="36"/>
                    <a:pt x="216" y="73"/>
                    <a:pt x="246" y="111"/>
                  </a:cubicBezTo>
                  <a:lnTo>
                    <a:pt x="84" y="237"/>
                  </a:lnTo>
                  <a:cubicBezTo>
                    <a:pt x="57" y="203"/>
                    <a:pt x="29" y="169"/>
                    <a:pt x="0" y="13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03" name="Freeform 294">
              <a:extLst>
                <a:ext uri="{FF2B5EF4-FFF2-40B4-BE49-F238E27FC236}">
                  <a16:creationId xmlns:a16="http://schemas.microsoft.com/office/drawing/2014/main" id="{88BDB026-7C6B-B3A1-E92F-30AA6E049067}"/>
                </a:ext>
              </a:extLst>
            </p:cNvPr>
            <p:cNvSpPr>
              <a:spLocks/>
            </p:cNvSpPr>
            <p:nvPr/>
          </p:nvSpPr>
          <p:spPr bwMode="auto">
            <a:xfrm>
              <a:off x="8257183" y="2753039"/>
              <a:ext cx="352188" cy="349758"/>
            </a:xfrm>
            <a:custGeom>
              <a:avLst/>
              <a:gdLst>
                <a:gd name="T0" fmla="*/ 0 w 241"/>
                <a:gd name="T1" fmla="*/ 148 h 239"/>
                <a:gd name="T2" fmla="*/ 0 w 241"/>
                <a:gd name="T3" fmla="*/ 148 h 239"/>
                <a:gd name="T4" fmla="*/ 143 w 241"/>
                <a:gd name="T5" fmla="*/ 0 h 239"/>
                <a:gd name="T6" fmla="*/ 241 w 241"/>
                <a:gd name="T7" fmla="*/ 102 h 239"/>
                <a:gd name="T8" fmla="*/ 88 w 241"/>
                <a:gd name="T9" fmla="*/ 239 h 239"/>
                <a:gd name="T10" fmla="*/ 0 w 241"/>
                <a:gd name="T11" fmla="*/ 148 h 239"/>
              </a:gdLst>
              <a:ahLst/>
              <a:cxnLst>
                <a:cxn ang="0">
                  <a:pos x="T0" y="T1"/>
                </a:cxn>
                <a:cxn ang="0">
                  <a:pos x="T2" y="T3"/>
                </a:cxn>
                <a:cxn ang="0">
                  <a:pos x="T4" y="T5"/>
                </a:cxn>
                <a:cxn ang="0">
                  <a:pos x="T6" y="T7"/>
                </a:cxn>
                <a:cxn ang="0">
                  <a:pos x="T8" y="T9"/>
                </a:cxn>
                <a:cxn ang="0">
                  <a:pos x="T10" y="T11"/>
                </a:cxn>
              </a:cxnLst>
              <a:rect l="0" t="0" r="r" b="b"/>
              <a:pathLst>
                <a:path w="241" h="239">
                  <a:moveTo>
                    <a:pt x="0" y="148"/>
                  </a:moveTo>
                  <a:lnTo>
                    <a:pt x="0" y="148"/>
                  </a:lnTo>
                  <a:lnTo>
                    <a:pt x="143" y="0"/>
                  </a:lnTo>
                  <a:cubicBezTo>
                    <a:pt x="177" y="33"/>
                    <a:pt x="209" y="67"/>
                    <a:pt x="241" y="102"/>
                  </a:cubicBezTo>
                  <a:lnTo>
                    <a:pt x="88" y="239"/>
                  </a:lnTo>
                  <a:cubicBezTo>
                    <a:pt x="60" y="208"/>
                    <a:pt x="30" y="177"/>
                    <a:pt x="0"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04" name="Freeform 296">
              <a:extLst>
                <a:ext uri="{FF2B5EF4-FFF2-40B4-BE49-F238E27FC236}">
                  <a16:creationId xmlns:a16="http://schemas.microsoft.com/office/drawing/2014/main" id="{6D46FACC-A55B-42EC-92AF-E6C3FEB612D9}"/>
                </a:ext>
              </a:extLst>
            </p:cNvPr>
            <p:cNvSpPr>
              <a:spLocks/>
            </p:cNvSpPr>
            <p:nvPr/>
          </p:nvSpPr>
          <p:spPr bwMode="auto">
            <a:xfrm>
              <a:off x="8507356" y="3066363"/>
              <a:ext cx="364331" cy="342472"/>
            </a:xfrm>
            <a:custGeom>
              <a:avLst/>
              <a:gdLst>
                <a:gd name="T0" fmla="*/ 0 w 249"/>
                <a:gd name="T1" fmla="*/ 126 h 234"/>
                <a:gd name="T2" fmla="*/ 0 w 249"/>
                <a:gd name="T3" fmla="*/ 126 h 234"/>
                <a:gd name="T4" fmla="*/ 162 w 249"/>
                <a:gd name="T5" fmla="*/ 0 h 234"/>
                <a:gd name="T6" fmla="*/ 249 w 249"/>
                <a:gd name="T7" fmla="*/ 120 h 234"/>
                <a:gd name="T8" fmla="*/ 78 w 249"/>
                <a:gd name="T9" fmla="*/ 234 h 234"/>
                <a:gd name="T10" fmla="*/ 0 w 249"/>
                <a:gd name="T11" fmla="*/ 126 h 234"/>
              </a:gdLst>
              <a:ahLst/>
              <a:cxnLst>
                <a:cxn ang="0">
                  <a:pos x="T0" y="T1"/>
                </a:cxn>
                <a:cxn ang="0">
                  <a:pos x="T2" y="T3"/>
                </a:cxn>
                <a:cxn ang="0">
                  <a:pos x="T4" y="T5"/>
                </a:cxn>
                <a:cxn ang="0">
                  <a:pos x="T6" y="T7"/>
                </a:cxn>
                <a:cxn ang="0">
                  <a:pos x="T8" y="T9"/>
                </a:cxn>
                <a:cxn ang="0">
                  <a:pos x="T10" y="T11"/>
                </a:cxn>
              </a:cxnLst>
              <a:rect l="0" t="0" r="r" b="b"/>
              <a:pathLst>
                <a:path w="249" h="234">
                  <a:moveTo>
                    <a:pt x="0" y="126"/>
                  </a:moveTo>
                  <a:lnTo>
                    <a:pt x="0" y="126"/>
                  </a:lnTo>
                  <a:lnTo>
                    <a:pt x="162" y="0"/>
                  </a:lnTo>
                  <a:cubicBezTo>
                    <a:pt x="192" y="39"/>
                    <a:pt x="221" y="79"/>
                    <a:pt x="249" y="120"/>
                  </a:cubicBezTo>
                  <a:lnTo>
                    <a:pt x="78" y="234"/>
                  </a:lnTo>
                  <a:cubicBezTo>
                    <a:pt x="53" y="197"/>
                    <a:pt x="27" y="161"/>
                    <a:pt x="0" y="12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05" name="Freeform 298">
              <a:extLst>
                <a:ext uri="{FF2B5EF4-FFF2-40B4-BE49-F238E27FC236}">
                  <a16:creationId xmlns:a16="http://schemas.microsoft.com/office/drawing/2014/main" id="{6DB7D037-7033-666A-CD0A-2D22ADC05878}"/>
                </a:ext>
              </a:extLst>
            </p:cNvPr>
            <p:cNvSpPr>
              <a:spLocks/>
            </p:cNvSpPr>
            <p:nvPr/>
          </p:nvSpPr>
          <p:spPr bwMode="auto">
            <a:xfrm>
              <a:off x="8621514" y="3241242"/>
              <a:ext cx="364331" cy="335185"/>
            </a:xfrm>
            <a:custGeom>
              <a:avLst/>
              <a:gdLst>
                <a:gd name="T0" fmla="*/ 0 w 250"/>
                <a:gd name="T1" fmla="*/ 114 h 229"/>
                <a:gd name="T2" fmla="*/ 0 w 250"/>
                <a:gd name="T3" fmla="*/ 114 h 229"/>
                <a:gd name="T4" fmla="*/ 171 w 250"/>
                <a:gd name="T5" fmla="*/ 0 h 229"/>
                <a:gd name="T6" fmla="*/ 250 w 250"/>
                <a:gd name="T7" fmla="*/ 128 h 229"/>
                <a:gd name="T8" fmla="*/ 72 w 250"/>
                <a:gd name="T9" fmla="*/ 229 h 229"/>
                <a:gd name="T10" fmla="*/ 0 w 250"/>
                <a:gd name="T11" fmla="*/ 114 h 229"/>
              </a:gdLst>
              <a:ahLst/>
              <a:cxnLst>
                <a:cxn ang="0">
                  <a:pos x="T0" y="T1"/>
                </a:cxn>
                <a:cxn ang="0">
                  <a:pos x="T2" y="T3"/>
                </a:cxn>
                <a:cxn ang="0">
                  <a:pos x="T4" y="T5"/>
                </a:cxn>
                <a:cxn ang="0">
                  <a:pos x="T6" y="T7"/>
                </a:cxn>
                <a:cxn ang="0">
                  <a:pos x="T8" y="T9"/>
                </a:cxn>
                <a:cxn ang="0">
                  <a:pos x="T10" y="T11"/>
                </a:cxn>
              </a:cxnLst>
              <a:rect l="0" t="0" r="r" b="b"/>
              <a:pathLst>
                <a:path w="250" h="229">
                  <a:moveTo>
                    <a:pt x="0" y="114"/>
                  </a:moveTo>
                  <a:lnTo>
                    <a:pt x="0" y="114"/>
                  </a:lnTo>
                  <a:lnTo>
                    <a:pt x="171" y="0"/>
                  </a:lnTo>
                  <a:cubicBezTo>
                    <a:pt x="199" y="41"/>
                    <a:pt x="225" y="84"/>
                    <a:pt x="250" y="128"/>
                  </a:cubicBezTo>
                  <a:lnTo>
                    <a:pt x="72" y="229"/>
                  </a:lnTo>
                  <a:cubicBezTo>
                    <a:pt x="49" y="190"/>
                    <a:pt x="25" y="152"/>
                    <a:pt x="0" y="11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06" name="Freeform 300">
              <a:extLst>
                <a:ext uri="{FF2B5EF4-FFF2-40B4-BE49-F238E27FC236}">
                  <a16:creationId xmlns:a16="http://schemas.microsoft.com/office/drawing/2014/main" id="{88F5A726-F15A-925A-59AC-6475E469F45D}"/>
                </a:ext>
              </a:extLst>
            </p:cNvPr>
            <p:cNvSpPr>
              <a:spLocks/>
            </p:cNvSpPr>
            <p:nvPr/>
          </p:nvSpPr>
          <p:spPr bwMode="auto">
            <a:xfrm>
              <a:off x="8621514" y="2381420"/>
              <a:ext cx="359473" cy="359474"/>
            </a:xfrm>
            <a:custGeom>
              <a:avLst/>
              <a:gdLst>
                <a:gd name="T0" fmla="*/ 0 w 246"/>
                <a:gd name="T1" fmla="*/ 148 h 245"/>
                <a:gd name="T2" fmla="*/ 0 w 246"/>
                <a:gd name="T3" fmla="*/ 148 h 245"/>
                <a:gd name="T4" fmla="*/ 143 w 246"/>
                <a:gd name="T5" fmla="*/ 0 h 245"/>
                <a:gd name="T6" fmla="*/ 246 w 246"/>
                <a:gd name="T7" fmla="*/ 107 h 245"/>
                <a:gd name="T8" fmla="*/ 94 w 246"/>
                <a:gd name="T9" fmla="*/ 245 h 245"/>
                <a:gd name="T10" fmla="*/ 0 w 246"/>
                <a:gd name="T11" fmla="*/ 148 h 245"/>
              </a:gdLst>
              <a:ahLst/>
              <a:cxnLst>
                <a:cxn ang="0">
                  <a:pos x="T0" y="T1"/>
                </a:cxn>
                <a:cxn ang="0">
                  <a:pos x="T2" y="T3"/>
                </a:cxn>
                <a:cxn ang="0">
                  <a:pos x="T4" y="T5"/>
                </a:cxn>
                <a:cxn ang="0">
                  <a:pos x="T6" y="T7"/>
                </a:cxn>
                <a:cxn ang="0">
                  <a:pos x="T8" y="T9"/>
                </a:cxn>
                <a:cxn ang="0">
                  <a:pos x="T10" y="T11"/>
                </a:cxn>
              </a:cxnLst>
              <a:rect l="0" t="0" r="r" b="b"/>
              <a:pathLst>
                <a:path w="246" h="245">
                  <a:moveTo>
                    <a:pt x="0" y="148"/>
                  </a:moveTo>
                  <a:lnTo>
                    <a:pt x="0" y="148"/>
                  </a:lnTo>
                  <a:lnTo>
                    <a:pt x="143" y="0"/>
                  </a:lnTo>
                  <a:cubicBezTo>
                    <a:pt x="179" y="35"/>
                    <a:pt x="213" y="70"/>
                    <a:pt x="246" y="107"/>
                  </a:cubicBezTo>
                  <a:lnTo>
                    <a:pt x="94" y="245"/>
                  </a:lnTo>
                  <a:cubicBezTo>
                    <a:pt x="64" y="212"/>
                    <a:pt x="32" y="179"/>
                    <a:pt x="0"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07" name="Freeform 302">
              <a:extLst>
                <a:ext uri="{FF2B5EF4-FFF2-40B4-BE49-F238E27FC236}">
                  <a16:creationId xmlns:a16="http://schemas.microsoft.com/office/drawing/2014/main" id="{B69110C2-22F1-F821-9A9F-589E4013ABF3}"/>
                </a:ext>
              </a:extLst>
            </p:cNvPr>
            <p:cNvSpPr>
              <a:spLocks/>
            </p:cNvSpPr>
            <p:nvPr/>
          </p:nvSpPr>
          <p:spPr bwMode="auto">
            <a:xfrm>
              <a:off x="9014992" y="2886626"/>
              <a:ext cx="369189" cy="349758"/>
            </a:xfrm>
            <a:custGeom>
              <a:avLst/>
              <a:gdLst>
                <a:gd name="T0" fmla="*/ 0 w 254"/>
                <a:gd name="T1" fmla="*/ 118 h 238"/>
                <a:gd name="T2" fmla="*/ 0 w 254"/>
                <a:gd name="T3" fmla="*/ 118 h 238"/>
                <a:gd name="T4" fmla="*/ 168 w 254"/>
                <a:gd name="T5" fmla="*/ 0 h 238"/>
                <a:gd name="T6" fmla="*/ 254 w 254"/>
                <a:gd name="T7" fmla="*/ 131 h 238"/>
                <a:gd name="T8" fmla="*/ 78 w 254"/>
                <a:gd name="T9" fmla="*/ 238 h 238"/>
                <a:gd name="T10" fmla="*/ 0 w 254"/>
                <a:gd name="T11" fmla="*/ 118 h 238"/>
              </a:gdLst>
              <a:ahLst/>
              <a:cxnLst>
                <a:cxn ang="0">
                  <a:pos x="T0" y="T1"/>
                </a:cxn>
                <a:cxn ang="0">
                  <a:pos x="T2" y="T3"/>
                </a:cxn>
                <a:cxn ang="0">
                  <a:pos x="T4" y="T5"/>
                </a:cxn>
                <a:cxn ang="0">
                  <a:pos x="T6" y="T7"/>
                </a:cxn>
                <a:cxn ang="0">
                  <a:pos x="T8" y="T9"/>
                </a:cxn>
                <a:cxn ang="0">
                  <a:pos x="T10" y="T11"/>
                </a:cxn>
              </a:cxnLst>
              <a:rect l="0" t="0" r="r" b="b"/>
              <a:pathLst>
                <a:path w="254" h="238">
                  <a:moveTo>
                    <a:pt x="0" y="118"/>
                  </a:moveTo>
                  <a:lnTo>
                    <a:pt x="0" y="118"/>
                  </a:lnTo>
                  <a:lnTo>
                    <a:pt x="168" y="0"/>
                  </a:lnTo>
                  <a:cubicBezTo>
                    <a:pt x="198" y="43"/>
                    <a:pt x="227" y="86"/>
                    <a:pt x="254" y="131"/>
                  </a:cubicBezTo>
                  <a:lnTo>
                    <a:pt x="78" y="238"/>
                  </a:lnTo>
                  <a:cubicBezTo>
                    <a:pt x="54" y="197"/>
                    <a:pt x="27" y="157"/>
                    <a:pt x="0" y="1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08" name="Freeform 304">
              <a:extLst>
                <a:ext uri="{FF2B5EF4-FFF2-40B4-BE49-F238E27FC236}">
                  <a16:creationId xmlns:a16="http://schemas.microsoft.com/office/drawing/2014/main" id="{687CBAD7-F5AC-6A42-A85F-2D86592403BC}"/>
                </a:ext>
              </a:extLst>
            </p:cNvPr>
            <p:cNvSpPr>
              <a:spLocks/>
            </p:cNvSpPr>
            <p:nvPr/>
          </p:nvSpPr>
          <p:spPr bwMode="auto">
            <a:xfrm>
              <a:off x="9126720" y="3078508"/>
              <a:ext cx="369189" cy="337614"/>
            </a:xfrm>
            <a:custGeom>
              <a:avLst/>
              <a:gdLst>
                <a:gd name="T0" fmla="*/ 0 w 253"/>
                <a:gd name="T1" fmla="*/ 107 h 231"/>
                <a:gd name="T2" fmla="*/ 0 w 253"/>
                <a:gd name="T3" fmla="*/ 107 h 231"/>
                <a:gd name="T4" fmla="*/ 176 w 253"/>
                <a:gd name="T5" fmla="*/ 0 h 231"/>
                <a:gd name="T6" fmla="*/ 253 w 253"/>
                <a:gd name="T7" fmla="*/ 136 h 231"/>
                <a:gd name="T8" fmla="*/ 71 w 253"/>
                <a:gd name="T9" fmla="*/ 231 h 231"/>
                <a:gd name="T10" fmla="*/ 0 w 253"/>
                <a:gd name="T11" fmla="*/ 107 h 231"/>
              </a:gdLst>
              <a:ahLst/>
              <a:cxnLst>
                <a:cxn ang="0">
                  <a:pos x="T0" y="T1"/>
                </a:cxn>
                <a:cxn ang="0">
                  <a:pos x="T2" y="T3"/>
                </a:cxn>
                <a:cxn ang="0">
                  <a:pos x="T4" y="T5"/>
                </a:cxn>
                <a:cxn ang="0">
                  <a:pos x="T6" y="T7"/>
                </a:cxn>
                <a:cxn ang="0">
                  <a:pos x="T8" y="T9"/>
                </a:cxn>
                <a:cxn ang="0">
                  <a:pos x="T10" y="T11"/>
                </a:cxn>
              </a:cxnLst>
              <a:rect l="0" t="0" r="r" b="b"/>
              <a:pathLst>
                <a:path w="253" h="231">
                  <a:moveTo>
                    <a:pt x="0" y="107"/>
                  </a:moveTo>
                  <a:lnTo>
                    <a:pt x="0" y="107"/>
                  </a:lnTo>
                  <a:lnTo>
                    <a:pt x="176" y="0"/>
                  </a:lnTo>
                  <a:cubicBezTo>
                    <a:pt x="203" y="44"/>
                    <a:pt x="229" y="89"/>
                    <a:pt x="253" y="136"/>
                  </a:cubicBezTo>
                  <a:lnTo>
                    <a:pt x="71" y="231"/>
                  </a:lnTo>
                  <a:cubicBezTo>
                    <a:pt x="49" y="189"/>
                    <a:pt x="25" y="147"/>
                    <a:pt x="0" y="10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09" name="Freeform 306">
              <a:extLst>
                <a:ext uri="{FF2B5EF4-FFF2-40B4-BE49-F238E27FC236}">
                  <a16:creationId xmlns:a16="http://schemas.microsoft.com/office/drawing/2014/main" id="{6B943A95-5A78-831A-BF55-833BA61A810F}"/>
                </a:ext>
              </a:extLst>
            </p:cNvPr>
            <p:cNvSpPr>
              <a:spLocks/>
            </p:cNvSpPr>
            <p:nvPr/>
          </p:nvSpPr>
          <p:spPr bwMode="auto">
            <a:xfrm>
              <a:off x="8757531" y="2539298"/>
              <a:ext cx="366761" cy="354616"/>
            </a:xfrm>
            <a:custGeom>
              <a:avLst/>
              <a:gdLst>
                <a:gd name="T0" fmla="*/ 0 w 250"/>
                <a:gd name="T1" fmla="*/ 138 h 243"/>
                <a:gd name="T2" fmla="*/ 0 w 250"/>
                <a:gd name="T3" fmla="*/ 138 h 243"/>
                <a:gd name="T4" fmla="*/ 152 w 250"/>
                <a:gd name="T5" fmla="*/ 0 h 243"/>
                <a:gd name="T6" fmla="*/ 250 w 250"/>
                <a:gd name="T7" fmla="*/ 115 h 243"/>
                <a:gd name="T8" fmla="*/ 90 w 250"/>
                <a:gd name="T9" fmla="*/ 243 h 243"/>
                <a:gd name="T10" fmla="*/ 0 w 250"/>
                <a:gd name="T11" fmla="*/ 138 h 243"/>
              </a:gdLst>
              <a:ahLst/>
              <a:cxnLst>
                <a:cxn ang="0">
                  <a:pos x="T0" y="T1"/>
                </a:cxn>
                <a:cxn ang="0">
                  <a:pos x="T2" y="T3"/>
                </a:cxn>
                <a:cxn ang="0">
                  <a:pos x="T4" y="T5"/>
                </a:cxn>
                <a:cxn ang="0">
                  <a:pos x="T6" y="T7"/>
                </a:cxn>
                <a:cxn ang="0">
                  <a:pos x="T8" y="T9"/>
                </a:cxn>
                <a:cxn ang="0">
                  <a:pos x="T10" y="T11"/>
                </a:cxn>
              </a:cxnLst>
              <a:rect l="0" t="0" r="r" b="b"/>
              <a:pathLst>
                <a:path w="250" h="243">
                  <a:moveTo>
                    <a:pt x="0" y="138"/>
                  </a:moveTo>
                  <a:lnTo>
                    <a:pt x="0" y="138"/>
                  </a:lnTo>
                  <a:lnTo>
                    <a:pt x="152" y="0"/>
                  </a:lnTo>
                  <a:cubicBezTo>
                    <a:pt x="186" y="37"/>
                    <a:pt x="219" y="75"/>
                    <a:pt x="250" y="115"/>
                  </a:cubicBezTo>
                  <a:lnTo>
                    <a:pt x="90" y="243"/>
                  </a:lnTo>
                  <a:cubicBezTo>
                    <a:pt x="61" y="207"/>
                    <a:pt x="31" y="172"/>
                    <a:pt x="0" y="13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10" name="Freeform 308">
              <a:extLst>
                <a:ext uri="{FF2B5EF4-FFF2-40B4-BE49-F238E27FC236}">
                  <a16:creationId xmlns:a16="http://schemas.microsoft.com/office/drawing/2014/main" id="{BB33BB81-6E66-0CB9-8E33-C17A08825853}"/>
                </a:ext>
              </a:extLst>
            </p:cNvPr>
            <p:cNvSpPr>
              <a:spLocks/>
            </p:cNvSpPr>
            <p:nvPr/>
          </p:nvSpPr>
          <p:spPr bwMode="auto">
            <a:xfrm>
              <a:off x="9231161" y="3277676"/>
              <a:ext cx="364331" cy="325469"/>
            </a:xfrm>
            <a:custGeom>
              <a:avLst/>
              <a:gdLst>
                <a:gd name="T0" fmla="*/ 0 w 250"/>
                <a:gd name="T1" fmla="*/ 95 h 223"/>
                <a:gd name="T2" fmla="*/ 0 w 250"/>
                <a:gd name="T3" fmla="*/ 95 h 223"/>
                <a:gd name="T4" fmla="*/ 182 w 250"/>
                <a:gd name="T5" fmla="*/ 0 h 223"/>
                <a:gd name="T6" fmla="*/ 250 w 250"/>
                <a:gd name="T7" fmla="*/ 140 h 223"/>
                <a:gd name="T8" fmla="*/ 63 w 250"/>
                <a:gd name="T9" fmla="*/ 223 h 223"/>
                <a:gd name="T10" fmla="*/ 0 w 250"/>
                <a:gd name="T11" fmla="*/ 95 h 223"/>
              </a:gdLst>
              <a:ahLst/>
              <a:cxnLst>
                <a:cxn ang="0">
                  <a:pos x="T0" y="T1"/>
                </a:cxn>
                <a:cxn ang="0">
                  <a:pos x="T2" y="T3"/>
                </a:cxn>
                <a:cxn ang="0">
                  <a:pos x="T4" y="T5"/>
                </a:cxn>
                <a:cxn ang="0">
                  <a:pos x="T6" y="T7"/>
                </a:cxn>
                <a:cxn ang="0">
                  <a:pos x="T8" y="T9"/>
                </a:cxn>
                <a:cxn ang="0">
                  <a:pos x="T10" y="T11"/>
                </a:cxn>
              </a:cxnLst>
              <a:rect l="0" t="0" r="r" b="b"/>
              <a:pathLst>
                <a:path w="250" h="223">
                  <a:moveTo>
                    <a:pt x="0" y="95"/>
                  </a:moveTo>
                  <a:lnTo>
                    <a:pt x="0" y="95"/>
                  </a:lnTo>
                  <a:lnTo>
                    <a:pt x="182" y="0"/>
                  </a:lnTo>
                  <a:cubicBezTo>
                    <a:pt x="206" y="46"/>
                    <a:pt x="229" y="92"/>
                    <a:pt x="250" y="140"/>
                  </a:cubicBezTo>
                  <a:lnTo>
                    <a:pt x="63" y="223"/>
                  </a:lnTo>
                  <a:cubicBezTo>
                    <a:pt x="43" y="180"/>
                    <a:pt x="22" y="137"/>
                    <a:pt x="0"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11" name="Freeform 310">
              <a:extLst>
                <a:ext uri="{FF2B5EF4-FFF2-40B4-BE49-F238E27FC236}">
                  <a16:creationId xmlns:a16="http://schemas.microsoft.com/office/drawing/2014/main" id="{29E8D92C-EAAF-AE2D-D428-6C61D88523A8}"/>
                </a:ext>
              </a:extLst>
            </p:cNvPr>
            <p:cNvSpPr>
              <a:spLocks/>
            </p:cNvSpPr>
            <p:nvPr/>
          </p:nvSpPr>
          <p:spPr bwMode="auto">
            <a:xfrm>
              <a:off x="8891119" y="2706890"/>
              <a:ext cx="366761" cy="352188"/>
            </a:xfrm>
            <a:custGeom>
              <a:avLst/>
              <a:gdLst>
                <a:gd name="T0" fmla="*/ 0 w 253"/>
                <a:gd name="T1" fmla="*/ 128 h 241"/>
                <a:gd name="T2" fmla="*/ 0 w 253"/>
                <a:gd name="T3" fmla="*/ 128 h 241"/>
                <a:gd name="T4" fmla="*/ 160 w 253"/>
                <a:gd name="T5" fmla="*/ 0 h 241"/>
                <a:gd name="T6" fmla="*/ 253 w 253"/>
                <a:gd name="T7" fmla="*/ 123 h 241"/>
                <a:gd name="T8" fmla="*/ 85 w 253"/>
                <a:gd name="T9" fmla="*/ 241 h 241"/>
                <a:gd name="T10" fmla="*/ 0 w 253"/>
                <a:gd name="T11" fmla="*/ 128 h 241"/>
              </a:gdLst>
              <a:ahLst/>
              <a:cxnLst>
                <a:cxn ang="0">
                  <a:pos x="T0" y="T1"/>
                </a:cxn>
                <a:cxn ang="0">
                  <a:pos x="T2" y="T3"/>
                </a:cxn>
                <a:cxn ang="0">
                  <a:pos x="T4" y="T5"/>
                </a:cxn>
                <a:cxn ang="0">
                  <a:pos x="T6" y="T7"/>
                </a:cxn>
                <a:cxn ang="0">
                  <a:pos x="T8" y="T9"/>
                </a:cxn>
                <a:cxn ang="0">
                  <a:pos x="T10" y="T11"/>
                </a:cxn>
              </a:cxnLst>
              <a:rect l="0" t="0" r="r" b="b"/>
              <a:pathLst>
                <a:path w="253" h="241">
                  <a:moveTo>
                    <a:pt x="0" y="128"/>
                  </a:moveTo>
                  <a:lnTo>
                    <a:pt x="0" y="128"/>
                  </a:lnTo>
                  <a:lnTo>
                    <a:pt x="160" y="0"/>
                  </a:lnTo>
                  <a:cubicBezTo>
                    <a:pt x="193" y="40"/>
                    <a:pt x="224" y="81"/>
                    <a:pt x="253" y="123"/>
                  </a:cubicBezTo>
                  <a:lnTo>
                    <a:pt x="85" y="241"/>
                  </a:lnTo>
                  <a:cubicBezTo>
                    <a:pt x="58" y="203"/>
                    <a:pt x="30" y="165"/>
                    <a:pt x="0" y="12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12" name="Freeform 312">
              <a:extLst>
                <a:ext uri="{FF2B5EF4-FFF2-40B4-BE49-F238E27FC236}">
                  <a16:creationId xmlns:a16="http://schemas.microsoft.com/office/drawing/2014/main" id="{823E6D6A-6E1E-A67A-1000-9D8B297F4EC5}"/>
                </a:ext>
              </a:extLst>
            </p:cNvPr>
            <p:cNvSpPr>
              <a:spLocks/>
            </p:cNvSpPr>
            <p:nvPr/>
          </p:nvSpPr>
          <p:spPr bwMode="auto">
            <a:xfrm>
              <a:off x="8456351" y="2218687"/>
              <a:ext cx="374047" cy="381334"/>
            </a:xfrm>
            <a:custGeom>
              <a:avLst/>
              <a:gdLst>
                <a:gd name="T0" fmla="*/ 0 w 256"/>
                <a:gd name="T1" fmla="*/ 157 h 260"/>
                <a:gd name="T2" fmla="*/ 0 w 256"/>
                <a:gd name="T3" fmla="*/ 157 h 260"/>
                <a:gd name="T4" fmla="*/ 133 w 256"/>
                <a:gd name="T5" fmla="*/ 0 h 260"/>
                <a:gd name="T6" fmla="*/ 256 w 256"/>
                <a:gd name="T7" fmla="*/ 112 h 260"/>
                <a:gd name="T8" fmla="*/ 113 w 256"/>
                <a:gd name="T9" fmla="*/ 260 h 260"/>
                <a:gd name="T10" fmla="*/ 0 w 256"/>
                <a:gd name="T11" fmla="*/ 157 h 260"/>
              </a:gdLst>
              <a:ahLst/>
              <a:cxnLst>
                <a:cxn ang="0">
                  <a:pos x="T0" y="T1"/>
                </a:cxn>
                <a:cxn ang="0">
                  <a:pos x="T2" y="T3"/>
                </a:cxn>
                <a:cxn ang="0">
                  <a:pos x="T4" y="T5"/>
                </a:cxn>
                <a:cxn ang="0">
                  <a:pos x="T6" y="T7"/>
                </a:cxn>
                <a:cxn ang="0">
                  <a:pos x="T8" y="T9"/>
                </a:cxn>
                <a:cxn ang="0">
                  <a:pos x="T10" y="T11"/>
                </a:cxn>
              </a:cxnLst>
              <a:rect l="0" t="0" r="r" b="b"/>
              <a:pathLst>
                <a:path w="256" h="260">
                  <a:moveTo>
                    <a:pt x="0" y="157"/>
                  </a:moveTo>
                  <a:lnTo>
                    <a:pt x="0" y="157"/>
                  </a:lnTo>
                  <a:lnTo>
                    <a:pt x="133" y="0"/>
                  </a:lnTo>
                  <a:cubicBezTo>
                    <a:pt x="175" y="36"/>
                    <a:pt x="216" y="74"/>
                    <a:pt x="256" y="112"/>
                  </a:cubicBezTo>
                  <a:lnTo>
                    <a:pt x="113" y="260"/>
                  </a:lnTo>
                  <a:cubicBezTo>
                    <a:pt x="77" y="224"/>
                    <a:pt x="39" y="190"/>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13" name="Freeform 314">
              <a:extLst>
                <a:ext uri="{FF2B5EF4-FFF2-40B4-BE49-F238E27FC236}">
                  <a16:creationId xmlns:a16="http://schemas.microsoft.com/office/drawing/2014/main" id="{62CA3904-BA5B-62E2-8D00-EEC6AB8BBC04}"/>
                </a:ext>
              </a:extLst>
            </p:cNvPr>
            <p:cNvSpPr>
              <a:spLocks/>
            </p:cNvSpPr>
            <p:nvPr/>
          </p:nvSpPr>
          <p:spPr bwMode="auto">
            <a:xfrm>
              <a:off x="9461905" y="3899468"/>
              <a:ext cx="344900" cy="274464"/>
            </a:xfrm>
            <a:custGeom>
              <a:avLst/>
              <a:gdLst>
                <a:gd name="T0" fmla="*/ 0 w 235"/>
                <a:gd name="T1" fmla="*/ 59 h 188"/>
                <a:gd name="T2" fmla="*/ 0 w 235"/>
                <a:gd name="T3" fmla="*/ 59 h 188"/>
                <a:gd name="T4" fmla="*/ 197 w 235"/>
                <a:gd name="T5" fmla="*/ 0 h 188"/>
                <a:gd name="T6" fmla="*/ 235 w 235"/>
                <a:gd name="T7" fmla="*/ 141 h 188"/>
                <a:gd name="T8" fmla="*/ 35 w 235"/>
                <a:gd name="T9" fmla="*/ 188 h 188"/>
                <a:gd name="T10" fmla="*/ 0 w 235"/>
                <a:gd name="T11" fmla="*/ 59 h 188"/>
              </a:gdLst>
              <a:ahLst/>
              <a:cxnLst>
                <a:cxn ang="0">
                  <a:pos x="T0" y="T1"/>
                </a:cxn>
                <a:cxn ang="0">
                  <a:pos x="T2" y="T3"/>
                </a:cxn>
                <a:cxn ang="0">
                  <a:pos x="T4" y="T5"/>
                </a:cxn>
                <a:cxn ang="0">
                  <a:pos x="T6" y="T7"/>
                </a:cxn>
                <a:cxn ang="0">
                  <a:pos x="T8" y="T9"/>
                </a:cxn>
                <a:cxn ang="0">
                  <a:pos x="T10" y="T11"/>
                </a:cxn>
              </a:cxnLst>
              <a:rect l="0" t="0" r="r" b="b"/>
              <a:pathLst>
                <a:path w="235" h="188">
                  <a:moveTo>
                    <a:pt x="0" y="59"/>
                  </a:moveTo>
                  <a:lnTo>
                    <a:pt x="0" y="59"/>
                  </a:lnTo>
                  <a:lnTo>
                    <a:pt x="197" y="0"/>
                  </a:lnTo>
                  <a:cubicBezTo>
                    <a:pt x="211" y="46"/>
                    <a:pt x="224" y="93"/>
                    <a:pt x="235" y="141"/>
                  </a:cubicBezTo>
                  <a:lnTo>
                    <a:pt x="35" y="188"/>
                  </a:lnTo>
                  <a:cubicBezTo>
                    <a:pt x="25" y="145"/>
                    <a:pt x="13" y="102"/>
                    <a:pt x="0" y="5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14" name="Freeform 316">
              <a:extLst>
                <a:ext uri="{FF2B5EF4-FFF2-40B4-BE49-F238E27FC236}">
                  <a16:creationId xmlns:a16="http://schemas.microsoft.com/office/drawing/2014/main" id="{E53D8987-0A52-690E-AEB1-6C401B7F9580}"/>
                </a:ext>
              </a:extLst>
            </p:cNvPr>
            <p:cNvSpPr>
              <a:spLocks/>
            </p:cNvSpPr>
            <p:nvPr/>
          </p:nvSpPr>
          <p:spPr bwMode="auto">
            <a:xfrm>
              <a:off x="9401182" y="3690585"/>
              <a:ext cx="349758" cy="293895"/>
            </a:xfrm>
            <a:custGeom>
              <a:avLst/>
              <a:gdLst>
                <a:gd name="T0" fmla="*/ 0 w 240"/>
                <a:gd name="T1" fmla="*/ 71 h 201"/>
                <a:gd name="T2" fmla="*/ 0 w 240"/>
                <a:gd name="T3" fmla="*/ 71 h 201"/>
                <a:gd name="T4" fmla="*/ 192 w 240"/>
                <a:gd name="T5" fmla="*/ 0 h 201"/>
                <a:gd name="T6" fmla="*/ 240 w 240"/>
                <a:gd name="T7" fmla="*/ 142 h 201"/>
                <a:gd name="T8" fmla="*/ 43 w 240"/>
                <a:gd name="T9" fmla="*/ 201 h 201"/>
                <a:gd name="T10" fmla="*/ 0 w 240"/>
                <a:gd name="T11" fmla="*/ 71 h 201"/>
              </a:gdLst>
              <a:ahLst/>
              <a:cxnLst>
                <a:cxn ang="0">
                  <a:pos x="T0" y="T1"/>
                </a:cxn>
                <a:cxn ang="0">
                  <a:pos x="T2" y="T3"/>
                </a:cxn>
                <a:cxn ang="0">
                  <a:pos x="T4" y="T5"/>
                </a:cxn>
                <a:cxn ang="0">
                  <a:pos x="T6" y="T7"/>
                </a:cxn>
                <a:cxn ang="0">
                  <a:pos x="T8" y="T9"/>
                </a:cxn>
                <a:cxn ang="0">
                  <a:pos x="T10" y="T11"/>
                </a:cxn>
              </a:cxnLst>
              <a:rect l="0" t="0" r="r" b="b"/>
              <a:pathLst>
                <a:path w="240" h="201">
                  <a:moveTo>
                    <a:pt x="0" y="71"/>
                  </a:moveTo>
                  <a:lnTo>
                    <a:pt x="0" y="71"/>
                  </a:lnTo>
                  <a:lnTo>
                    <a:pt x="192" y="0"/>
                  </a:lnTo>
                  <a:cubicBezTo>
                    <a:pt x="210" y="47"/>
                    <a:pt x="226" y="94"/>
                    <a:pt x="240" y="142"/>
                  </a:cubicBezTo>
                  <a:lnTo>
                    <a:pt x="43" y="201"/>
                  </a:lnTo>
                  <a:cubicBezTo>
                    <a:pt x="30" y="157"/>
                    <a:pt x="16" y="114"/>
                    <a:pt x="0" y="7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15" name="Freeform 318">
              <a:extLst>
                <a:ext uri="{FF2B5EF4-FFF2-40B4-BE49-F238E27FC236}">
                  <a16:creationId xmlns:a16="http://schemas.microsoft.com/office/drawing/2014/main" id="{20238127-C07A-801B-5B99-3D6C1CBDA603}"/>
                </a:ext>
              </a:extLst>
            </p:cNvPr>
            <p:cNvSpPr>
              <a:spLocks/>
            </p:cNvSpPr>
            <p:nvPr/>
          </p:nvSpPr>
          <p:spPr bwMode="auto">
            <a:xfrm>
              <a:off x="9323458" y="3481702"/>
              <a:ext cx="357045" cy="313326"/>
            </a:xfrm>
            <a:custGeom>
              <a:avLst/>
              <a:gdLst>
                <a:gd name="T0" fmla="*/ 0 w 245"/>
                <a:gd name="T1" fmla="*/ 83 h 213"/>
                <a:gd name="T2" fmla="*/ 0 w 245"/>
                <a:gd name="T3" fmla="*/ 83 h 213"/>
                <a:gd name="T4" fmla="*/ 187 w 245"/>
                <a:gd name="T5" fmla="*/ 0 h 213"/>
                <a:gd name="T6" fmla="*/ 245 w 245"/>
                <a:gd name="T7" fmla="*/ 142 h 213"/>
                <a:gd name="T8" fmla="*/ 53 w 245"/>
                <a:gd name="T9" fmla="*/ 213 h 213"/>
                <a:gd name="T10" fmla="*/ 0 w 245"/>
                <a:gd name="T11" fmla="*/ 83 h 213"/>
              </a:gdLst>
              <a:ahLst/>
              <a:cxnLst>
                <a:cxn ang="0">
                  <a:pos x="T0" y="T1"/>
                </a:cxn>
                <a:cxn ang="0">
                  <a:pos x="T2" y="T3"/>
                </a:cxn>
                <a:cxn ang="0">
                  <a:pos x="T4" y="T5"/>
                </a:cxn>
                <a:cxn ang="0">
                  <a:pos x="T6" y="T7"/>
                </a:cxn>
                <a:cxn ang="0">
                  <a:pos x="T8" y="T9"/>
                </a:cxn>
                <a:cxn ang="0">
                  <a:pos x="T10" y="T11"/>
                </a:cxn>
              </a:cxnLst>
              <a:rect l="0" t="0" r="r" b="b"/>
              <a:pathLst>
                <a:path w="245" h="213">
                  <a:moveTo>
                    <a:pt x="0" y="83"/>
                  </a:moveTo>
                  <a:lnTo>
                    <a:pt x="0" y="83"/>
                  </a:lnTo>
                  <a:lnTo>
                    <a:pt x="187" y="0"/>
                  </a:lnTo>
                  <a:cubicBezTo>
                    <a:pt x="208" y="46"/>
                    <a:pt x="228" y="94"/>
                    <a:pt x="245" y="142"/>
                  </a:cubicBezTo>
                  <a:lnTo>
                    <a:pt x="53" y="213"/>
                  </a:lnTo>
                  <a:cubicBezTo>
                    <a:pt x="36" y="169"/>
                    <a:pt x="19" y="126"/>
                    <a:pt x="0" y="8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16" name="Freeform 320">
              <a:extLst>
                <a:ext uri="{FF2B5EF4-FFF2-40B4-BE49-F238E27FC236}">
                  <a16:creationId xmlns:a16="http://schemas.microsoft.com/office/drawing/2014/main" id="{3100EDF0-B2EB-8772-D757-76E2C56721E1}"/>
                </a:ext>
              </a:extLst>
            </p:cNvPr>
            <p:cNvSpPr>
              <a:spLocks/>
            </p:cNvSpPr>
            <p:nvPr/>
          </p:nvSpPr>
          <p:spPr bwMode="auto">
            <a:xfrm>
              <a:off x="9134006" y="2172537"/>
              <a:ext cx="393478" cy="391050"/>
            </a:xfrm>
            <a:custGeom>
              <a:avLst/>
              <a:gdLst>
                <a:gd name="T0" fmla="*/ 0 w 270"/>
                <a:gd name="T1" fmla="*/ 141 h 266"/>
                <a:gd name="T2" fmla="*/ 0 w 270"/>
                <a:gd name="T3" fmla="*/ 141 h 266"/>
                <a:gd name="T4" fmla="*/ 152 w 270"/>
                <a:gd name="T5" fmla="*/ 0 h 266"/>
                <a:gd name="T6" fmla="*/ 270 w 270"/>
                <a:gd name="T7" fmla="*/ 136 h 266"/>
                <a:gd name="T8" fmla="*/ 108 w 270"/>
                <a:gd name="T9" fmla="*/ 266 h 266"/>
                <a:gd name="T10" fmla="*/ 0 w 270"/>
                <a:gd name="T11" fmla="*/ 141 h 266"/>
              </a:gdLst>
              <a:ahLst/>
              <a:cxnLst>
                <a:cxn ang="0">
                  <a:pos x="T0" y="T1"/>
                </a:cxn>
                <a:cxn ang="0">
                  <a:pos x="T2" y="T3"/>
                </a:cxn>
                <a:cxn ang="0">
                  <a:pos x="T4" y="T5"/>
                </a:cxn>
                <a:cxn ang="0">
                  <a:pos x="T6" y="T7"/>
                </a:cxn>
                <a:cxn ang="0">
                  <a:pos x="T8" y="T9"/>
                </a:cxn>
                <a:cxn ang="0">
                  <a:pos x="T10" y="T11"/>
                </a:cxn>
              </a:cxnLst>
              <a:rect l="0" t="0" r="r" b="b"/>
              <a:pathLst>
                <a:path w="270" h="266">
                  <a:moveTo>
                    <a:pt x="0" y="141"/>
                  </a:moveTo>
                  <a:lnTo>
                    <a:pt x="0" y="141"/>
                  </a:lnTo>
                  <a:lnTo>
                    <a:pt x="152" y="0"/>
                  </a:lnTo>
                  <a:cubicBezTo>
                    <a:pt x="193" y="45"/>
                    <a:pt x="232" y="90"/>
                    <a:pt x="270" y="136"/>
                  </a:cubicBezTo>
                  <a:lnTo>
                    <a:pt x="108" y="266"/>
                  </a:lnTo>
                  <a:cubicBezTo>
                    <a:pt x="73" y="223"/>
                    <a:pt x="37" y="181"/>
                    <a:pt x="0" y="14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17" name="Freeform 322">
              <a:extLst>
                <a:ext uri="{FF2B5EF4-FFF2-40B4-BE49-F238E27FC236}">
                  <a16:creationId xmlns:a16="http://schemas.microsoft.com/office/drawing/2014/main" id="{280681EA-C399-D0AE-43A9-BDAFCB21867D}"/>
                </a:ext>
              </a:extLst>
            </p:cNvPr>
            <p:cNvSpPr>
              <a:spLocks/>
            </p:cNvSpPr>
            <p:nvPr/>
          </p:nvSpPr>
          <p:spPr bwMode="auto">
            <a:xfrm>
              <a:off x="9291884" y="2371705"/>
              <a:ext cx="393478" cy="386192"/>
            </a:xfrm>
            <a:custGeom>
              <a:avLst/>
              <a:gdLst>
                <a:gd name="T0" fmla="*/ 0 w 271"/>
                <a:gd name="T1" fmla="*/ 130 h 264"/>
                <a:gd name="T2" fmla="*/ 0 w 271"/>
                <a:gd name="T3" fmla="*/ 130 h 264"/>
                <a:gd name="T4" fmla="*/ 162 w 271"/>
                <a:gd name="T5" fmla="*/ 0 h 264"/>
                <a:gd name="T6" fmla="*/ 271 w 271"/>
                <a:gd name="T7" fmla="*/ 145 h 264"/>
                <a:gd name="T8" fmla="*/ 101 w 271"/>
                <a:gd name="T9" fmla="*/ 264 h 264"/>
                <a:gd name="T10" fmla="*/ 0 w 271"/>
                <a:gd name="T11" fmla="*/ 130 h 264"/>
              </a:gdLst>
              <a:ahLst/>
              <a:cxnLst>
                <a:cxn ang="0">
                  <a:pos x="T0" y="T1"/>
                </a:cxn>
                <a:cxn ang="0">
                  <a:pos x="T2" y="T3"/>
                </a:cxn>
                <a:cxn ang="0">
                  <a:pos x="T4" y="T5"/>
                </a:cxn>
                <a:cxn ang="0">
                  <a:pos x="T6" y="T7"/>
                </a:cxn>
                <a:cxn ang="0">
                  <a:pos x="T8" y="T9"/>
                </a:cxn>
                <a:cxn ang="0">
                  <a:pos x="T10" y="T11"/>
                </a:cxn>
              </a:cxnLst>
              <a:rect l="0" t="0" r="r" b="b"/>
              <a:pathLst>
                <a:path w="271" h="264">
                  <a:moveTo>
                    <a:pt x="0" y="130"/>
                  </a:moveTo>
                  <a:lnTo>
                    <a:pt x="0" y="130"/>
                  </a:lnTo>
                  <a:lnTo>
                    <a:pt x="162" y="0"/>
                  </a:lnTo>
                  <a:cubicBezTo>
                    <a:pt x="200" y="48"/>
                    <a:pt x="236" y="96"/>
                    <a:pt x="271" y="145"/>
                  </a:cubicBezTo>
                  <a:lnTo>
                    <a:pt x="101" y="264"/>
                  </a:lnTo>
                  <a:cubicBezTo>
                    <a:pt x="69" y="219"/>
                    <a:pt x="35" y="174"/>
                    <a:pt x="0" y="13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18" name="Freeform 324">
              <a:extLst>
                <a:ext uri="{FF2B5EF4-FFF2-40B4-BE49-F238E27FC236}">
                  <a16:creationId xmlns:a16="http://schemas.microsoft.com/office/drawing/2014/main" id="{6BA8B6F3-CB44-4770-4A55-D9428509302B}"/>
                </a:ext>
              </a:extLst>
            </p:cNvPr>
            <p:cNvSpPr>
              <a:spLocks/>
            </p:cNvSpPr>
            <p:nvPr/>
          </p:nvSpPr>
          <p:spPr bwMode="auto">
            <a:xfrm>
              <a:off x="8966414" y="1987943"/>
              <a:ext cx="388620" cy="391050"/>
            </a:xfrm>
            <a:custGeom>
              <a:avLst/>
              <a:gdLst>
                <a:gd name="T0" fmla="*/ 0 w 267"/>
                <a:gd name="T1" fmla="*/ 150 h 267"/>
                <a:gd name="T2" fmla="*/ 0 w 267"/>
                <a:gd name="T3" fmla="*/ 150 h 267"/>
                <a:gd name="T4" fmla="*/ 144 w 267"/>
                <a:gd name="T5" fmla="*/ 0 h 267"/>
                <a:gd name="T6" fmla="*/ 185 w 267"/>
                <a:gd name="T7" fmla="*/ 40 h 267"/>
                <a:gd name="T8" fmla="*/ 267 w 267"/>
                <a:gd name="T9" fmla="*/ 126 h 267"/>
                <a:gd name="T10" fmla="*/ 115 w 267"/>
                <a:gd name="T11" fmla="*/ 267 h 267"/>
                <a:gd name="T12" fmla="*/ 0 w 267"/>
                <a:gd name="T13" fmla="*/ 150 h 267"/>
              </a:gdLst>
              <a:ahLst/>
              <a:cxnLst>
                <a:cxn ang="0">
                  <a:pos x="T0" y="T1"/>
                </a:cxn>
                <a:cxn ang="0">
                  <a:pos x="T2" y="T3"/>
                </a:cxn>
                <a:cxn ang="0">
                  <a:pos x="T4" y="T5"/>
                </a:cxn>
                <a:cxn ang="0">
                  <a:pos x="T6" y="T7"/>
                </a:cxn>
                <a:cxn ang="0">
                  <a:pos x="T8" y="T9"/>
                </a:cxn>
                <a:cxn ang="0">
                  <a:pos x="T10" y="T11"/>
                </a:cxn>
                <a:cxn ang="0">
                  <a:pos x="T12" y="T13"/>
                </a:cxn>
              </a:cxnLst>
              <a:rect l="0" t="0" r="r" b="b"/>
              <a:pathLst>
                <a:path w="267" h="267">
                  <a:moveTo>
                    <a:pt x="0" y="150"/>
                  </a:moveTo>
                  <a:lnTo>
                    <a:pt x="0" y="150"/>
                  </a:lnTo>
                  <a:lnTo>
                    <a:pt x="144" y="0"/>
                  </a:lnTo>
                  <a:cubicBezTo>
                    <a:pt x="157" y="13"/>
                    <a:pt x="171" y="27"/>
                    <a:pt x="185" y="40"/>
                  </a:cubicBezTo>
                  <a:cubicBezTo>
                    <a:pt x="213" y="68"/>
                    <a:pt x="240" y="97"/>
                    <a:pt x="267" y="126"/>
                  </a:cubicBezTo>
                  <a:lnTo>
                    <a:pt x="115" y="267"/>
                  </a:lnTo>
                  <a:cubicBezTo>
                    <a:pt x="78" y="226"/>
                    <a:pt x="40" y="187"/>
                    <a:pt x="0" y="15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19" name="Freeform 326">
              <a:extLst>
                <a:ext uri="{FF2B5EF4-FFF2-40B4-BE49-F238E27FC236}">
                  <a16:creationId xmlns:a16="http://schemas.microsoft.com/office/drawing/2014/main" id="{65580800-A39A-7545-CB92-C68D05A9A099}"/>
                </a:ext>
              </a:extLst>
            </p:cNvPr>
            <p:cNvSpPr>
              <a:spLocks/>
            </p:cNvSpPr>
            <p:nvPr/>
          </p:nvSpPr>
          <p:spPr bwMode="auto">
            <a:xfrm>
              <a:off x="9437616" y="2585446"/>
              <a:ext cx="393478" cy="378905"/>
            </a:xfrm>
            <a:custGeom>
              <a:avLst/>
              <a:gdLst>
                <a:gd name="T0" fmla="*/ 0 w 269"/>
                <a:gd name="T1" fmla="*/ 119 h 259"/>
                <a:gd name="T2" fmla="*/ 0 w 269"/>
                <a:gd name="T3" fmla="*/ 119 h 259"/>
                <a:gd name="T4" fmla="*/ 170 w 269"/>
                <a:gd name="T5" fmla="*/ 0 h 259"/>
                <a:gd name="T6" fmla="*/ 269 w 269"/>
                <a:gd name="T7" fmla="*/ 151 h 259"/>
                <a:gd name="T8" fmla="*/ 92 w 269"/>
                <a:gd name="T9" fmla="*/ 259 h 259"/>
                <a:gd name="T10" fmla="*/ 0 w 269"/>
                <a:gd name="T11" fmla="*/ 119 h 259"/>
              </a:gdLst>
              <a:ahLst/>
              <a:cxnLst>
                <a:cxn ang="0">
                  <a:pos x="T0" y="T1"/>
                </a:cxn>
                <a:cxn ang="0">
                  <a:pos x="T2" y="T3"/>
                </a:cxn>
                <a:cxn ang="0">
                  <a:pos x="T4" y="T5"/>
                </a:cxn>
                <a:cxn ang="0">
                  <a:pos x="T6" y="T7"/>
                </a:cxn>
                <a:cxn ang="0">
                  <a:pos x="T8" y="T9"/>
                </a:cxn>
                <a:cxn ang="0">
                  <a:pos x="T10" y="T11"/>
                </a:cxn>
              </a:cxnLst>
              <a:rect l="0" t="0" r="r" b="b"/>
              <a:pathLst>
                <a:path w="269" h="259">
                  <a:moveTo>
                    <a:pt x="0" y="119"/>
                  </a:moveTo>
                  <a:lnTo>
                    <a:pt x="0" y="119"/>
                  </a:lnTo>
                  <a:lnTo>
                    <a:pt x="170" y="0"/>
                  </a:lnTo>
                  <a:cubicBezTo>
                    <a:pt x="205" y="49"/>
                    <a:pt x="238" y="100"/>
                    <a:pt x="269" y="151"/>
                  </a:cubicBezTo>
                  <a:lnTo>
                    <a:pt x="92" y="259"/>
                  </a:lnTo>
                  <a:cubicBezTo>
                    <a:pt x="63" y="212"/>
                    <a:pt x="32" y="165"/>
                    <a:pt x="0" y="11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20" name="Freeform 328">
              <a:extLst>
                <a:ext uri="{FF2B5EF4-FFF2-40B4-BE49-F238E27FC236}">
                  <a16:creationId xmlns:a16="http://schemas.microsoft.com/office/drawing/2014/main" id="{0E310C9C-019C-17B3-43D0-CA2413FE9F34}"/>
                </a:ext>
              </a:extLst>
            </p:cNvPr>
            <p:cNvSpPr>
              <a:spLocks/>
            </p:cNvSpPr>
            <p:nvPr/>
          </p:nvSpPr>
          <p:spPr bwMode="auto">
            <a:xfrm>
              <a:off x="8793964" y="1820351"/>
              <a:ext cx="381334" cy="388620"/>
            </a:xfrm>
            <a:custGeom>
              <a:avLst/>
              <a:gdLst>
                <a:gd name="T0" fmla="*/ 0 w 262"/>
                <a:gd name="T1" fmla="*/ 158 h 266"/>
                <a:gd name="T2" fmla="*/ 0 w 262"/>
                <a:gd name="T3" fmla="*/ 158 h 266"/>
                <a:gd name="T4" fmla="*/ 133 w 262"/>
                <a:gd name="T5" fmla="*/ 0 h 266"/>
                <a:gd name="T6" fmla="*/ 262 w 262"/>
                <a:gd name="T7" fmla="*/ 116 h 266"/>
                <a:gd name="T8" fmla="*/ 118 w 262"/>
                <a:gd name="T9" fmla="*/ 266 h 266"/>
                <a:gd name="T10" fmla="*/ 0 w 262"/>
                <a:gd name="T11" fmla="*/ 158 h 266"/>
              </a:gdLst>
              <a:ahLst/>
              <a:cxnLst>
                <a:cxn ang="0">
                  <a:pos x="T0" y="T1"/>
                </a:cxn>
                <a:cxn ang="0">
                  <a:pos x="T2" y="T3"/>
                </a:cxn>
                <a:cxn ang="0">
                  <a:pos x="T4" y="T5"/>
                </a:cxn>
                <a:cxn ang="0">
                  <a:pos x="T6" y="T7"/>
                </a:cxn>
                <a:cxn ang="0">
                  <a:pos x="T8" y="T9"/>
                </a:cxn>
                <a:cxn ang="0">
                  <a:pos x="T10" y="T11"/>
                </a:cxn>
              </a:cxnLst>
              <a:rect l="0" t="0" r="r" b="b"/>
              <a:pathLst>
                <a:path w="262" h="266">
                  <a:moveTo>
                    <a:pt x="0" y="158"/>
                  </a:moveTo>
                  <a:lnTo>
                    <a:pt x="0" y="158"/>
                  </a:lnTo>
                  <a:lnTo>
                    <a:pt x="133" y="0"/>
                  </a:lnTo>
                  <a:cubicBezTo>
                    <a:pt x="177" y="37"/>
                    <a:pt x="220" y="76"/>
                    <a:pt x="262" y="116"/>
                  </a:cubicBezTo>
                  <a:lnTo>
                    <a:pt x="118" y="266"/>
                  </a:lnTo>
                  <a:cubicBezTo>
                    <a:pt x="80" y="229"/>
                    <a:pt x="40" y="193"/>
                    <a:pt x="0" y="15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21" name="Freeform 330">
              <a:extLst>
                <a:ext uri="{FF2B5EF4-FFF2-40B4-BE49-F238E27FC236}">
                  <a16:creationId xmlns:a16="http://schemas.microsoft.com/office/drawing/2014/main" id="{4429346D-EEFA-6F66-5EAD-AC34319300FD}"/>
                </a:ext>
              </a:extLst>
            </p:cNvPr>
            <p:cNvSpPr>
              <a:spLocks/>
            </p:cNvSpPr>
            <p:nvPr/>
          </p:nvSpPr>
          <p:spPr bwMode="auto">
            <a:xfrm>
              <a:off x="9573633" y="2806474"/>
              <a:ext cx="386192" cy="369189"/>
            </a:xfrm>
            <a:custGeom>
              <a:avLst/>
              <a:gdLst>
                <a:gd name="T0" fmla="*/ 0 w 266"/>
                <a:gd name="T1" fmla="*/ 108 h 253"/>
                <a:gd name="T2" fmla="*/ 0 w 266"/>
                <a:gd name="T3" fmla="*/ 108 h 253"/>
                <a:gd name="T4" fmla="*/ 177 w 266"/>
                <a:gd name="T5" fmla="*/ 0 h 253"/>
                <a:gd name="T6" fmla="*/ 266 w 266"/>
                <a:gd name="T7" fmla="*/ 156 h 253"/>
                <a:gd name="T8" fmla="*/ 82 w 266"/>
                <a:gd name="T9" fmla="*/ 253 h 253"/>
                <a:gd name="T10" fmla="*/ 0 w 266"/>
                <a:gd name="T11" fmla="*/ 108 h 253"/>
              </a:gdLst>
              <a:ahLst/>
              <a:cxnLst>
                <a:cxn ang="0">
                  <a:pos x="T0" y="T1"/>
                </a:cxn>
                <a:cxn ang="0">
                  <a:pos x="T2" y="T3"/>
                </a:cxn>
                <a:cxn ang="0">
                  <a:pos x="T4" y="T5"/>
                </a:cxn>
                <a:cxn ang="0">
                  <a:pos x="T6" y="T7"/>
                </a:cxn>
                <a:cxn ang="0">
                  <a:pos x="T8" y="T9"/>
                </a:cxn>
                <a:cxn ang="0">
                  <a:pos x="T10" y="T11"/>
                </a:cxn>
              </a:cxnLst>
              <a:rect l="0" t="0" r="r" b="b"/>
              <a:pathLst>
                <a:path w="266" h="253">
                  <a:moveTo>
                    <a:pt x="0" y="108"/>
                  </a:moveTo>
                  <a:lnTo>
                    <a:pt x="0" y="108"/>
                  </a:lnTo>
                  <a:lnTo>
                    <a:pt x="177" y="0"/>
                  </a:lnTo>
                  <a:cubicBezTo>
                    <a:pt x="209" y="51"/>
                    <a:pt x="238" y="104"/>
                    <a:pt x="266" y="156"/>
                  </a:cubicBezTo>
                  <a:lnTo>
                    <a:pt x="82" y="253"/>
                  </a:lnTo>
                  <a:cubicBezTo>
                    <a:pt x="56" y="204"/>
                    <a:pt x="29" y="155"/>
                    <a:pt x="0" y="10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22" name="Freeform 332">
              <a:extLst>
                <a:ext uri="{FF2B5EF4-FFF2-40B4-BE49-F238E27FC236}">
                  <a16:creationId xmlns:a16="http://schemas.microsoft.com/office/drawing/2014/main" id="{AE37302D-43D9-D6D7-66E6-9C021FF26044}"/>
                </a:ext>
              </a:extLst>
            </p:cNvPr>
            <p:cNvSpPr>
              <a:spLocks/>
            </p:cNvSpPr>
            <p:nvPr/>
          </p:nvSpPr>
          <p:spPr bwMode="auto">
            <a:xfrm>
              <a:off x="6440385" y="3911612"/>
              <a:ext cx="371619" cy="376476"/>
            </a:xfrm>
            <a:custGeom>
              <a:avLst/>
              <a:gdLst>
                <a:gd name="T0" fmla="*/ 255 w 255"/>
                <a:gd name="T1" fmla="*/ 111 h 257"/>
                <a:gd name="T2" fmla="*/ 255 w 255"/>
                <a:gd name="T3" fmla="*/ 111 h 257"/>
                <a:gd name="T4" fmla="*/ 131 w 255"/>
                <a:gd name="T5" fmla="*/ 257 h 257"/>
                <a:gd name="T6" fmla="*/ 0 w 255"/>
                <a:gd name="T7" fmla="*/ 180 h 257"/>
                <a:gd name="T8" fmla="*/ 67 w 255"/>
                <a:gd name="T9" fmla="*/ 0 h 257"/>
                <a:gd name="T10" fmla="*/ 255 w 255"/>
                <a:gd name="T11" fmla="*/ 111 h 257"/>
              </a:gdLst>
              <a:ahLst/>
              <a:cxnLst>
                <a:cxn ang="0">
                  <a:pos x="T0" y="T1"/>
                </a:cxn>
                <a:cxn ang="0">
                  <a:pos x="T2" y="T3"/>
                </a:cxn>
                <a:cxn ang="0">
                  <a:pos x="T4" y="T5"/>
                </a:cxn>
                <a:cxn ang="0">
                  <a:pos x="T6" y="T7"/>
                </a:cxn>
                <a:cxn ang="0">
                  <a:pos x="T8" y="T9"/>
                </a:cxn>
                <a:cxn ang="0">
                  <a:pos x="T10" y="T11"/>
                </a:cxn>
              </a:cxnLst>
              <a:rect l="0" t="0" r="r" b="b"/>
              <a:pathLst>
                <a:path w="255" h="257">
                  <a:moveTo>
                    <a:pt x="255" y="111"/>
                  </a:moveTo>
                  <a:lnTo>
                    <a:pt x="255" y="111"/>
                  </a:lnTo>
                  <a:lnTo>
                    <a:pt x="131" y="257"/>
                  </a:lnTo>
                  <a:cubicBezTo>
                    <a:pt x="93" y="224"/>
                    <a:pt x="48" y="198"/>
                    <a:pt x="0" y="180"/>
                  </a:cubicBezTo>
                  <a:lnTo>
                    <a:pt x="67" y="0"/>
                  </a:lnTo>
                  <a:cubicBezTo>
                    <a:pt x="136" y="26"/>
                    <a:pt x="200" y="64"/>
                    <a:pt x="255" y="11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23" name="Freeform 334">
              <a:extLst>
                <a:ext uri="{FF2B5EF4-FFF2-40B4-BE49-F238E27FC236}">
                  <a16:creationId xmlns:a16="http://schemas.microsoft.com/office/drawing/2014/main" id="{7FCB21F2-FF96-869D-74DD-4C8AD32F3296}"/>
                </a:ext>
              </a:extLst>
            </p:cNvPr>
            <p:cNvSpPr>
              <a:spLocks/>
            </p:cNvSpPr>
            <p:nvPr/>
          </p:nvSpPr>
          <p:spPr bwMode="auto">
            <a:xfrm>
              <a:off x="6212070" y="3853319"/>
              <a:ext cx="325469" cy="320612"/>
            </a:xfrm>
            <a:custGeom>
              <a:avLst/>
              <a:gdLst>
                <a:gd name="T0" fmla="*/ 0 w 224"/>
                <a:gd name="T1" fmla="*/ 0 h 220"/>
                <a:gd name="T2" fmla="*/ 0 w 224"/>
                <a:gd name="T3" fmla="*/ 0 h 220"/>
                <a:gd name="T4" fmla="*/ 0 w 224"/>
                <a:gd name="T5" fmla="*/ 0 h 220"/>
                <a:gd name="T6" fmla="*/ 224 w 224"/>
                <a:gd name="T7" fmla="*/ 40 h 220"/>
                <a:gd name="T8" fmla="*/ 157 w 224"/>
                <a:gd name="T9" fmla="*/ 220 h 220"/>
                <a:gd name="T10" fmla="*/ 0 w 224"/>
                <a:gd name="T11" fmla="*/ 192 h 220"/>
                <a:gd name="T12" fmla="*/ 0 w 224"/>
                <a:gd name="T13" fmla="*/ 0 h 220"/>
              </a:gdLst>
              <a:ahLst/>
              <a:cxnLst>
                <a:cxn ang="0">
                  <a:pos x="T0" y="T1"/>
                </a:cxn>
                <a:cxn ang="0">
                  <a:pos x="T2" y="T3"/>
                </a:cxn>
                <a:cxn ang="0">
                  <a:pos x="T4" y="T5"/>
                </a:cxn>
                <a:cxn ang="0">
                  <a:pos x="T6" y="T7"/>
                </a:cxn>
                <a:cxn ang="0">
                  <a:pos x="T8" y="T9"/>
                </a:cxn>
                <a:cxn ang="0">
                  <a:pos x="T10" y="T11"/>
                </a:cxn>
                <a:cxn ang="0">
                  <a:pos x="T12" y="T13"/>
                </a:cxn>
              </a:cxnLst>
              <a:rect l="0" t="0" r="r" b="b"/>
              <a:pathLst>
                <a:path w="224" h="220">
                  <a:moveTo>
                    <a:pt x="0" y="0"/>
                  </a:moveTo>
                  <a:lnTo>
                    <a:pt x="0" y="0"/>
                  </a:lnTo>
                  <a:lnTo>
                    <a:pt x="0" y="0"/>
                  </a:lnTo>
                  <a:cubicBezTo>
                    <a:pt x="79" y="0"/>
                    <a:pt x="154" y="14"/>
                    <a:pt x="224" y="40"/>
                  </a:cubicBezTo>
                  <a:lnTo>
                    <a:pt x="157" y="220"/>
                  </a:lnTo>
                  <a:cubicBezTo>
                    <a:pt x="108" y="202"/>
                    <a:pt x="55" y="192"/>
                    <a:pt x="0" y="192"/>
                  </a:cubicBezTo>
                  <a:lnTo>
                    <a:pt x="0"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24" name="Freeform 336">
              <a:extLst>
                <a:ext uri="{FF2B5EF4-FFF2-40B4-BE49-F238E27FC236}">
                  <a16:creationId xmlns:a16="http://schemas.microsoft.com/office/drawing/2014/main" id="{1B6DD53D-7B54-AAFC-87A3-81986DB559E1}"/>
                </a:ext>
              </a:extLst>
            </p:cNvPr>
            <p:cNvSpPr>
              <a:spLocks/>
            </p:cNvSpPr>
            <p:nvPr/>
          </p:nvSpPr>
          <p:spPr bwMode="auto">
            <a:xfrm>
              <a:off x="6396665" y="3350542"/>
              <a:ext cx="318183" cy="352188"/>
            </a:xfrm>
            <a:custGeom>
              <a:avLst/>
              <a:gdLst>
                <a:gd name="T0" fmla="*/ 0 w 218"/>
                <a:gd name="T1" fmla="*/ 203 h 242"/>
                <a:gd name="T2" fmla="*/ 0 w 218"/>
                <a:gd name="T3" fmla="*/ 203 h 242"/>
                <a:gd name="T4" fmla="*/ 33 w 218"/>
                <a:gd name="T5" fmla="*/ 0 h 242"/>
                <a:gd name="T6" fmla="*/ 218 w 218"/>
                <a:gd name="T7" fmla="*/ 49 h 242"/>
                <a:gd name="T8" fmla="*/ 146 w 218"/>
                <a:gd name="T9" fmla="*/ 242 h 242"/>
                <a:gd name="T10" fmla="*/ 0 w 218"/>
                <a:gd name="T11" fmla="*/ 203 h 242"/>
              </a:gdLst>
              <a:ahLst/>
              <a:cxnLst>
                <a:cxn ang="0">
                  <a:pos x="T0" y="T1"/>
                </a:cxn>
                <a:cxn ang="0">
                  <a:pos x="T2" y="T3"/>
                </a:cxn>
                <a:cxn ang="0">
                  <a:pos x="T4" y="T5"/>
                </a:cxn>
                <a:cxn ang="0">
                  <a:pos x="T6" y="T7"/>
                </a:cxn>
                <a:cxn ang="0">
                  <a:pos x="T8" y="T9"/>
                </a:cxn>
                <a:cxn ang="0">
                  <a:pos x="T10" y="T11"/>
                </a:cxn>
              </a:cxnLst>
              <a:rect l="0" t="0" r="r" b="b"/>
              <a:pathLst>
                <a:path w="218" h="242">
                  <a:moveTo>
                    <a:pt x="0" y="203"/>
                  </a:moveTo>
                  <a:lnTo>
                    <a:pt x="0" y="203"/>
                  </a:lnTo>
                  <a:lnTo>
                    <a:pt x="33" y="0"/>
                  </a:lnTo>
                  <a:cubicBezTo>
                    <a:pt x="97" y="11"/>
                    <a:pt x="159" y="27"/>
                    <a:pt x="218" y="49"/>
                  </a:cubicBezTo>
                  <a:lnTo>
                    <a:pt x="146" y="242"/>
                  </a:lnTo>
                  <a:cubicBezTo>
                    <a:pt x="100" y="224"/>
                    <a:pt x="51" y="211"/>
                    <a:pt x="0"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25" name="Freeform 338">
              <a:extLst>
                <a:ext uri="{FF2B5EF4-FFF2-40B4-BE49-F238E27FC236}">
                  <a16:creationId xmlns:a16="http://schemas.microsoft.com/office/drawing/2014/main" id="{2534CF50-3F75-EB5D-5B82-67C1FA382DDE}"/>
                </a:ext>
              </a:extLst>
            </p:cNvPr>
            <p:cNvSpPr>
              <a:spLocks/>
            </p:cNvSpPr>
            <p:nvPr/>
          </p:nvSpPr>
          <p:spPr bwMode="auto">
            <a:xfrm>
              <a:off x="6212070" y="3331111"/>
              <a:ext cx="233172" cy="315754"/>
            </a:xfrm>
            <a:custGeom>
              <a:avLst/>
              <a:gdLst>
                <a:gd name="T0" fmla="*/ 0 w 160"/>
                <a:gd name="T1" fmla="*/ 206 h 216"/>
                <a:gd name="T2" fmla="*/ 0 w 160"/>
                <a:gd name="T3" fmla="*/ 206 h 216"/>
                <a:gd name="T4" fmla="*/ 0 w 160"/>
                <a:gd name="T5" fmla="*/ 206 h 216"/>
                <a:gd name="T6" fmla="*/ 0 w 160"/>
                <a:gd name="T7" fmla="*/ 0 h 216"/>
                <a:gd name="T8" fmla="*/ 0 w 160"/>
                <a:gd name="T9" fmla="*/ 0 h 216"/>
                <a:gd name="T10" fmla="*/ 160 w 160"/>
                <a:gd name="T11" fmla="*/ 13 h 216"/>
                <a:gd name="T12" fmla="*/ 127 w 160"/>
                <a:gd name="T13" fmla="*/ 216 h 216"/>
                <a:gd name="T14" fmla="*/ 0 w 160"/>
                <a:gd name="T15" fmla="*/ 206 h 2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 h="216">
                  <a:moveTo>
                    <a:pt x="0" y="206"/>
                  </a:moveTo>
                  <a:lnTo>
                    <a:pt x="0" y="206"/>
                  </a:lnTo>
                  <a:lnTo>
                    <a:pt x="0" y="206"/>
                  </a:lnTo>
                  <a:lnTo>
                    <a:pt x="0" y="0"/>
                  </a:lnTo>
                  <a:lnTo>
                    <a:pt x="0" y="0"/>
                  </a:lnTo>
                  <a:cubicBezTo>
                    <a:pt x="55" y="0"/>
                    <a:pt x="108" y="5"/>
                    <a:pt x="160" y="13"/>
                  </a:cubicBezTo>
                  <a:lnTo>
                    <a:pt x="127" y="216"/>
                  </a:lnTo>
                  <a:cubicBezTo>
                    <a:pt x="86" y="209"/>
                    <a:pt x="44" y="206"/>
                    <a:pt x="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26" name="Freeform 340">
              <a:extLst>
                <a:ext uri="{FF2B5EF4-FFF2-40B4-BE49-F238E27FC236}">
                  <a16:creationId xmlns:a16="http://schemas.microsoft.com/office/drawing/2014/main" id="{E3256C3C-B7E7-351D-E0AC-C394D6011C34}"/>
                </a:ext>
              </a:extLst>
            </p:cNvPr>
            <p:cNvSpPr>
              <a:spLocks/>
            </p:cNvSpPr>
            <p:nvPr/>
          </p:nvSpPr>
          <p:spPr bwMode="auto">
            <a:xfrm>
              <a:off x="6607976" y="3420979"/>
              <a:ext cx="352188" cy="376476"/>
            </a:xfrm>
            <a:custGeom>
              <a:avLst/>
              <a:gdLst>
                <a:gd name="T0" fmla="*/ 0 w 240"/>
                <a:gd name="T1" fmla="*/ 193 h 257"/>
                <a:gd name="T2" fmla="*/ 0 w 240"/>
                <a:gd name="T3" fmla="*/ 193 h 257"/>
                <a:gd name="T4" fmla="*/ 72 w 240"/>
                <a:gd name="T5" fmla="*/ 0 h 257"/>
                <a:gd name="T6" fmla="*/ 240 w 240"/>
                <a:gd name="T7" fmla="*/ 81 h 257"/>
                <a:gd name="T8" fmla="*/ 134 w 240"/>
                <a:gd name="T9" fmla="*/ 257 h 257"/>
                <a:gd name="T10" fmla="*/ 0 w 240"/>
                <a:gd name="T11" fmla="*/ 193 h 257"/>
              </a:gdLst>
              <a:ahLst/>
              <a:cxnLst>
                <a:cxn ang="0">
                  <a:pos x="T0" y="T1"/>
                </a:cxn>
                <a:cxn ang="0">
                  <a:pos x="T2" y="T3"/>
                </a:cxn>
                <a:cxn ang="0">
                  <a:pos x="T4" y="T5"/>
                </a:cxn>
                <a:cxn ang="0">
                  <a:pos x="T6" y="T7"/>
                </a:cxn>
                <a:cxn ang="0">
                  <a:pos x="T8" y="T9"/>
                </a:cxn>
                <a:cxn ang="0">
                  <a:pos x="T10" y="T11"/>
                </a:cxn>
              </a:cxnLst>
              <a:rect l="0" t="0" r="r" b="b"/>
              <a:pathLst>
                <a:path w="240" h="257">
                  <a:moveTo>
                    <a:pt x="0" y="193"/>
                  </a:moveTo>
                  <a:lnTo>
                    <a:pt x="0" y="193"/>
                  </a:lnTo>
                  <a:lnTo>
                    <a:pt x="72" y="0"/>
                  </a:lnTo>
                  <a:cubicBezTo>
                    <a:pt x="131" y="22"/>
                    <a:pt x="187" y="49"/>
                    <a:pt x="240" y="81"/>
                  </a:cubicBezTo>
                  <a:lnTo>
                    <a:pt x="134" y="257"/>
                  </a:lnTo>
                  <a:cubicBezTo>
                    <a:pt x="92" y="232"/>
                    <a:pt x="47" y="210"/>
                    <a:pt x="0" y="19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27" name="Freeform 342">
              <a:extLst>
                <a:ext uri="{FF2B5EF4-FFF2-40B4-BE49-F238E27FC236}">
                  <a16:creationId xmlns:a16="http://schemas.microsoft.com/office/drawing/2014/main" id="{F91175CB-1DD5-7C1E-9F4A-A2D1EC7DABD8}"/>
                </a:ext>
              </a:extLst>
            </p:cNvPr>
            <p:cNvSpPr>
              <a:spLocks/>
            </p:cNvSpPr>
            <p:nvPr/>
          </p:nvSpPr>
          <p:spPr bwMode="auto">
            <a:xfrm>
              <a:off x="6804716" y="3539995"/>
              <a:ext cx="342472" cy="366761"/>
            </a:xfrm>
            <a:custGeom>
              <a:avLst/>
              <a:gdLst>
                <a:gd name="T0" fmla="*/ 0 w 235"/>
                <a:gd name="T1" fmla="*/ 176 h 250"/>
                <a:gd name="T2" fmla="*/ 0 w 235"/>
                <a:gd name="T3" fmla="*/ 176 h 250"/>
                <a:gd name="T4" fmla="*/ 106 w 235"/>
                <a:gd name="T5" fmla="*/ 0 h 250"/>
                <a:gd name="T6" fmla="*/ 235 w 235"/>
                <a:gd name="T7" fmla="*/ 93 h 250"/>
                <a:gd name="T8" fmla="*/ 103 w 235"/>
                <a:gd name="T9" fmla="*/ 250 h 250"/>
                <a:gd name="T10" fmla="*/ 0 w 235"/>
                <a:gd name="T11" fmla="*/ 176 h 250"/>
              </a:gdLst>
              <a:ahLst/>
              <a:cxnLst>
                <a:cxn ang="0">
                  <a:pos x="T0" y="T1"/>
                </a:cxn>
                <a:cxn ang="0">
                  <a:pos x="T2" y="T3"/>
                </a:cxn>
                <a:cxn ang="0">
                  <a:pos x="T4" y="T5"/>
                </a:cxn>
                <a:cxn ang="0">
                  <a:pos x="T6" y="T7"/>
                </a:cxn>
                <a:cxn ang="0">
                  <a:pos x="T8" y="T9"/>
                </a:cxn>
                <a:cxn ang="0">
                  <a:pos x="T10" y="T11"/>
                </a:cxn>
              </a:cxnLst>
              <a:rect l="0" t="0" r="r" b="b"/>
              <a:pathLst>
                <a:path w="235" h="250">
                  <a:moveTo>
                    <a:pt x="0" y="176"/>
                  </a:moveTo>
                  <a:lnTo>
                    <a:pt x="0" y="176"/>
                  </a:lnTo>
                  <a:lnTo>
                    <a:pt x="106" y="0"/>
                  </a:lnTo>
                  <a:cubicBezTo>
                    <a:pt x="152" y="28"/>
                    <a:pt x="195" y="59"/>
                    <a:pt x="235" y="93"/>
                  </a:cubicBezTo>
                  <a:lnTo>
                    <a:pt x="103" y="250"/>
                  </a:lnTo>
                  <a:cubicBezTo>
                    <a:pt x="71" y="223"/>
                    <a:pt x="36" y="198"/>
                    <a:pt x="0"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28" name="Freeform 344">
              <a:extLst>
                <a:ext uri="{FF2B5EF4-FFF2-40B4-BE49-F238E27FC236}">
                  <a16:creationId xmlns:a16="http://schemas.microsoft.com/office/drawing/2014/main" id="{F5E369E7-FF94-542F-FDDA-754A1BB6B12C}"/>
                </a:ext>
              </a:extLst>
            </p:cNvPr>
            <p:cNvSpPr>
              <a:spLocks/>
            </p:cNvSpPr>
            <p:nvPr/>
          </p:nvSpPr>
          <p:spPr bwMode="auto">
            <a:xfrm>
              <a:off x="7113182" y="3122228"/>
              <a:ext cx="371619" cy="386192"/>
            </a:xfrm>
            <a:custGeom>
              <a:avLst/>
              <a:gdLst>
                <a:gd name="T0" fmla="*/ 0 w 255"/>
                <a:gd name="T1" fmla="*/ 173 h 264"/>
                <a:gd name="T2" fmla="*/ 0 w 255"/>
                <a:gd name="T3" fmla="*/ 173 h 264"/>
                <a:gd name="T4" fmla="*/ 111 w 255"/>
                <a:gd name="T5" fmla="*/ 0 h 264"/>
                <a:gd name="T6" fmla="*/ 255 w 255"/>
                <a:gd name="T7" fmla="*/ 107 h 264"/>
                <a:gd name="T8" fmla="*/ 122 w 255"/>
                <a:gd name="T9" fmla="*/ 264 h 264"/>
                <a:gd name="T10" fmla="*/ 0 w 255"/>
                <a:gd name="T11" fmla="*/ 173 h 264"/>
              </a:gdLst>
              <a:ahLst/>
              <a:cxnLst>
                <a:cxn ang="0">
                  <a:pos x="T0" y="T1"/>
                </a:cxn>
                <a:cxn ang="0">
                  <a:pos x="T2" y="T3"/>
                </a:cxn>
                <a:cxn ang="0">
                  <a:pos x="T4" y="T5"/>
                </a:cxn>
                <a:cxn ang="0">
                  <a:pos x="T6" y="T7"/>
                </a:cxn>
                <a:cxn ang="0">
                  <a:pos x="T8" y="T9"/>
                </a:cxn>
                <a:cxn ang="0">
                  <a:pos x="T10" y="T11"/>
                </a:cxn>
              </a:cxnLst>
              <a:rect l="0" t="0" r="r" b="b"/>
              <a:pathLst>
                <a:path w="255" h="264">
                  <a:moveTo>
                    <a:pt x="0" y="173"/>
                  </a:moveTo>
                  <a:lnTo>
                    <a:pt x="0" y="173"/>
                  </a:lnTo>
                  <a:lnTo>
                    <a:pt x="111" y="0"/>
                  </a:lnTo>
                  <a:cubicBezTo>
                    <a:pt x="161" y="33"/>
                    <a:pt x="209" y="68"/>
                    <a:pt x="255" y="107"/>
                  </a:cubicBezTo>
                  <a:lnTo>
                    <a:pt x="122" y="264"/>
                  </a:lnTo>
                  <a:cubicBezTo>
                    <a:pt x="83" y="231"/>
                    <a:pt x="42" y="201"/>
                    <a:pt x="0" y="1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29" name="Freeform 346">
              <a:extLst>
                <a:ext uri="{FF2B5EF4-FFF2-40B4-BE49-F238E27FC236}">
                  <a16:creationId xmlns:a16="http://schemas.microsoft.com/office/drawing/2014/main" id="{8F0A85F5-EA28-B389-0DB4-8675CE25DA6B}"/>
                </a:ext>
              </a:extLst>
            </p:cNvPr>
            <p:cNvSpPr>
              <a:spLocks/>
            </p:cNvSpPr>
            <p:nvPr/>
          </p:nvSpPr>
          <p:spPr bwMode="auto">
            <a:xfrm>
              <a:off x="6212070" y="2808902"/>
              <a:ext cx="264748" cy="315754"/>
            </a:xfrm>
            <a:custGeom>
              <a:avLst/>
              <a:gdLst>
                <a:gd name="T0" fmla="*/ 0 w 182"/>
                <a:gd name="T1" fmla="*/ 206 h 216"/>
                <a:gd name="T2" fmla="*/ 0 w 182"/>
                <a:gd name="T3" fmla="*/ 206 h 216"/>
                <a:gd name="T4" fmla="*/ 0 w 182"/>
                <a:gd name="T5" fmla="*/ 206 h 216"/>
                <a:gd name="T6" fmla="*/ 0 w 182"/>
                <a:gd name="T7" fmla="*/ 0 h 216"/>
                <a:gd name="T8" fmla="*/ 0 w 182"/>
                <a:gd name="T9" fmla="*/ 0 h 216"/>
                <a:gd name="T10" fmla="*/ 182 w 182"/>
                <a:gd name="T11" fmla="*/ 13 h 216"/>
                <a:gd name="T12" fmla="*/ 154 w 182"/>
                <a:gd name="T13" fmla="*/ 216 h 216"/>
                <a:gd name="T14" fmla="*/ 0 w 182"/>
                <a:gd name="T15" fmla="*/ 206 h 2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2" h="216">
                  <a:moveTo>
                    <a:pt x="0" y="206"/>
                  </a:moveTo>
                  <a:lnTo>
                    <a:pt x="0" y="206"/>
                  </a:lnTo>
                  <a:lnTo>
                    <a:pt x="0" y="206"/>
                  </a:lnTo>
                  <a:lnTo>
                    <a:pt x="0" y="0"/>
                  </a:lnTo>
                  <a:lnTo>
                    <a:pt x="0" y="0"/>
                  </a:lnTo>
                  <a:cubicBezTo>
                    <a:pt x="62" y="0"/>
                    <a:pt x="123" y="5"/>
                    <a:pt x="182" y="13"/>
                  </a:cubicBezTo>
                  <a:lnTo>
                    <a:pt x="154" y="216"/>
                  </a:lnTo>
                  <a:cubicBezTo>
                    <a:pt x="104" y="210"/>
                    <a:pt x="53" y="206"/>
                    <a:pt x="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30" name="Freeform 348">
              <a:extLst>
                <a:ext uri="{FF2B5EF4-FFF2-40B4-BE49-F238E27FC236}">
                  <a16:creationId xmlns:a16="http://schemas.microsoft.com/office/drawing/2014/main" id="{B91197D5-397C-7783-69CE-B0C88C9D2442}"/>
                </a:ext>
              </a:extLst>
            </p:cNvPr>
            <p:cNvSpPr>
              <a:spLocks/>
            </p:cNvSpPr>
            <p:nvPr/>
          </p:nvSpPr>
          <p:spPr bwMode="auto">
            <a:xfrm>
              <a:off x="6901871" y="2986211"/>
              <a:ext cx="371619" cy="388620"/>
            </a:xfrm>
            <a:custGeom>
              <a:avLst/>
              <a:gdLst>
                <a:gd name="T0" fmla="*/ 0 w 255"/>
                <a:gd name="T1" fmla="*/ 187 h 265"/>
                <a:gd name="T2" fmla="*/ 0 w 255"/>
                <a:gd name="T3" fmla="*/ 187 h 265"/>
                <a:gd name="T4" fmla="*/ 85 w 255"/>
                <a:gd name="T5" fmla="*/ 0 h 265"/>
                <a:gd name="T6" fmla="*/ 255 w 255"/>
                <a:gd name="T7" fmla="*/ 92 h 265"/>
                <a:gd name="T8" fmla="*/ 144 w 255"/>
                <a:gd name="T9" fmla="*/ 265 h 265"/>
                <a:gd name="T10" fmla="*/ 0 w 255"/>
                <a:gd name="T11" fmla="*/ 187 h 265"/>
              </a:gdLst>
              <a:ahLst/>
              <a:cxnLst>
                <a:cxn ang="0">
                  <a:pos x="T0" y="T1"/>
                </a:cxn>
                <a:cxn ang="0">
                  <a:pos x="T2" y="T3"/>
                </a:cxn>
                <a:cxn ang="0">
                  <a:pos x="T4" y="T5"/>
                </a:cxn>
                <a:cxn ang="0">
                  <a:pos x="T6" y="T7"/>
                </a:cxn>
                <a:cxn ang="0">
                  <a:pos x="T8" y="T9"/>
                </a:cxn>
                <a:cxn ang="0">
                  <a:pos x="T10" y="T11"/>
                </a:cxn>
              </a:cxnLst>
              <a:rect l="0" t="0" r="r" b="b"/>
              <a:pathLst>
                <a:path w="255" h="265">
                  <a:moveTo>
                    <a:pt x="0" y="187"/>
                  </a:moveTo>
                  <a:lnTo>
                    <a:pt x="0" y="187"/>
                  </a:lnTo>
                  <a:lnTo>
                    <a:pt x="85" y="0"/>
                  </a:lnTo>
                  <a:cubicBezTo>
                    <a:pt x="144" y="27"/>
                    <a:pt x="201" y="58"/>
                    <a:pt x="255" y="92"/>
                  </a:cubicBezTo>
                  <a:lnTo>
                    <a:pt x="144" y="265"/>
                  </a:lnTo>
                  <a:cubicBezTo>
                    <a:pt x="98" y="236"/>
                    <a:pt x="50" y="210"/>
                    <a:pt x="0" y="18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31" name="Freeform 350">
              <a:extLst>
                <a:ext uri="{FF2B5EF4-FFF2-40B4-BE49-F238E27FC236}">
                  <a16:creationId xmlns:a16="http://schemas.microsoft.com/office/drawing/2014/main" id="{3C61EC5C-932D-ED86-D186-D14C0C45ACB5}"/>
                </a:ext>
              </a:extLst>
            </p:cNvPr>
            <p:cNvSpPr>
              <a:spLocks/>
            </p:cNvSpPr>
            <p:nvPr/>
          </p:nvSpPr>
          <p:spPr bwMode="auto">
            <a:xfrm>
              <a:off x="6673557" y="2886626"/>
              <a:ext cx="352188" cy="374047"/>
            </a:xfrm>
            <a:custGeom>
              <a:avLst/>
              <a:gdLst>
                <a:gd name="T0" fmla="*/ 0 w 242"/>
                <a:gd name="T1" fmla="*/ 198 h 256"/>
                <a:gd name="T2" fmla="*/ 0 w 242"/>
                <a:gd name="T3" fmla="*/ 198 h 256"/>
                <a:gd name="T4" fmla="*/ 56 w 242"/>
                <a:gd name="T5" fmla="*/ 0 h 256"/>
                <a:gd name="T6" fmla="*/ 242 w 242"/>
                <a:gd name="T7" fmla="*/ 69 h 256"/>
                <a:gd name="T8" fmla="*/ 157 w 242"/>
                <a:gd name="T9" fmla="*/ 256 h 256"/>
                <a:gd name="T10" fmla="*/ 0 w 242"/>
                <a:gd name="T11" fmla="*/ 198 h 256"/>
              </a:gdLst>
              <a:ahLst/>
              <a:cxnLst>
                <a:cxn ang="0">
                  <a:pos x="T0" y="T1"/>
                </a:cxn>
                <a:cxn ang="0">
                  <a:pos x="T2" y="T3"/>
                </a:cxn>
                <a:cxn ang="0">
                  <a:pos x="T4" y="T5"/>
                </a:cxn>
                <a:cxn ang="0">
                  <a:pos x="T6" y="T7"/>
                </a:cxn>
                <a:cxn ang="0">
                  <a:pos x="T8" y="T9"/>
                </a:cxn>
                <a:cxn ang="0">
                  <a:pos x="T10" y="T11"/>
                </a:cxn>
              </a:cxnLst>
              <a:rect l="0" t="0" r="r" b="b"/>
              <a:pathLst>
                <a:path w="242" h="256">
                  <a:moveTo>
                    <a:pt x="0" y="198"/>
                  </a:moveTo>
                  <a:lnTo>
                    <a:pt x="0" y="198"/>
                  </a:lnTo>
                  <a:lnTo>
                    <a:pt x="56" y="0"/>
                  </a:lnTo>
                  <a:cubicBezTo>
                    <a:pt x="120" y="19"/>
                    <a:pt x="182" y="42"/>
                    <a:pt x="242" y="69"/>
                  </a:cubicBezTo>
                  <a:lnTo>
                    <a:pt x="157" y="256"/>
                  </a:lnTo>
                  <a:cubicBezTo>
                    <a:pt x="106" y="233"/>
                    <a:pt x="54" y="213"/>
                    <a:pt x="0" y="19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32" name="Freeform 352">
              <a:extLst>
                <a:ext uri="{FF2B5EF4-FFF2-40B4-BE49-F238E27FC236}">
                  <a16:creationId xmlns:a16="http://schemas.microsoft.com/office/drawing/2014/main" id="{2E16AD7D-6369-B535-6CA5-4043DC657316}"/>
                </a:ext>
              </a:extLst>
            </p:cNvPr>
            <p:cNvSpPr>
              <a:spLocks/>
            </p:cNvSpPr>
            <p:nvPr/>
          </p:nvSpPr>
          <p:spPr bwMode="auto">
            <a:xfrm>
              <a:off x="6435527" y="2828333"/>
              <a:ext cx="318183" cy="347330"/>
            </a:xfrm>
            <a:custGeom>
              <a:avLst/>
              <a:gdLst>
                <a:gd name="T0" fmla="*/ 0 w 219"/>
                <a:gd name="T1" fmla="*/ 203 h 238"/>
                <a:gd name="T2" fmla="*/ 0 w 219"/>
                <a:gd name="T3" fmla="*/ 203 h 238"/>
                <a:gd name="T4" fmla="*/ 28 w 219"/>
                <a:gd name="T5" fmla="*/ 0 h 238"/>
                <a:gd name="T6" fmla="*/ 219 w 219"/>
                <a:gd name="T7" fmla="*/ 40 h 238"/>
                <a:gd name="T8" fmla="*/ 162 w 219"/>
                <a:gd name="T9" fmla="*/ 238 h 238"/>
                <a:gd name="T10" fmla="*/ 0 w 219"/>
                <a:gd name="T11" fmla="*/ 203 h 238"/>
              </a:gdLst>
              <a:ahLst/>
              <a:cxnLst>
                <a:cxn ang="0">
                  <a:pos x="T0" y="T1"/>
                </a:cxn>
                <a:cxn ang="0">
                  <a:pos x="T2" y="T3"/>
                </a:cxn>
                <a:cxn ang="0">
                  <a:pos x="T4" y="T5"/>
                </a:cxn>
                <a:cxn ang="0">
                  <a:pos x="T6" y="T7"/>
                </a:cxn>
                <a:cxn ang="0">
                  <a:pos x="T8" y="T9"/>
                </a:cxn>
                <a:cxn ang="0">
                  <a:pos x="T10" y="T11"/>
                </a:cxn>
              </a:cxnLst>
              <a:rect l="0" t="0" r="r" b="b"/>
              <a:pathLst>
                <a:path w="219" h="238">
                  <a:moveTo>
                    <a:pt x="0" y="203"/>
                  </a:moveTo>
                  <a:lnTo>
                    <a:pt x="0" y="203"/>
                  </a:lnTo>
                  <a:lnTo>
                    <a:pt x="28" y="0"/>
                  </a:lnTo>
                  <a:cubicBezTo>
                    <a:pt x="93" y="9"/>
                    <a:pt x="157" y="22"/>
                    <a:pt x="219" y="40"/>
                  </a:cubicBezTo>
                  <a:lnTo>
                    <a:pt x="162" y="238"/>
                  </a:lnTo>
                  <a:cubicBezTo>
                    <a:pt x="110" y="223"/>
                    <a:pt x="56" y="211"/>
                    <a:pt x="0"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33" name="Freeform 354">
              <a:extLst>
                <a:ext uri="{FF2B5EF4-FFF2-40B4-BE49-F238E27FC236}">
                  <a16:creationId xmlns:a16="http://schemas.microsoft.com/office/drawing/2014/main" id="{0961DE3F-D61A-6CEB-CAB0-35792195D4C2}"/>
                </a:ext>
              </a:extLst>
            </p:cNvPr>
            <p:cNvSpPr>
              <a:spLocks/>
            </p:cNvSpPr>
            <p:nvPr/>
          </p:nvSpPr>
          <p:spPr bwMode="auto">
            <a:xfrm>
              <a:off x="6863009" y="2400851"/>
              <a:ext cx="332757" cy="366761"/>
            </a:xfrm>
            <a:custGeom>
              <a:avLst/>
              <a:gdLst>
                <a:gd name="T0" fmla="*/ 0 w 228"/>
                <a:gd name="T1" fmla="*/ 196 h 251"/>
                <a:gd name="T2" fmla="*/ 0 w 228"/>
                <a:gd name="T3" fmla="*/ 196 h 251"/>
                <a:gd name="T4" fmla="*/ 61 w 228"/>
                <a:gd name="T5" fmla="*/ 0 h 251"/>
                <a:gd name="T6" fmla="*/ 228 w 228"/>
                <a:gd name="T7" fmla="*/ 62 h 251"/>
                <a:gd name="T8" fmla="*/ 147 w 228"/>
                <a:gd name="T9" fmla="*/ 251 h 251"/>
                <a:gd name="T10" fmla="*/ 0 w 228"/>
                <a:gd name="T11" fmla="*/ 196 h 251"/>
              </a:gdLst>
              <a:ahLst/>
              <a:cxnLst>
                <a:cxn ang="0">
                  <a:pos x="T0" y="T1"/>
                </a:cxn>
                <a:cxn ang="0">
                  <a:pos x="T2" y="T3"/>
                </a:cxn>
                <a:cxn ang="0">
                  <a:pos x="T4" y="T5"/>
                </a:cxn>
                <a:cxn ang="0">
                  <a:pos x="T6" y="T7"/>
                </a:cxn>
                <a:cxn ang="0">
                  <a:pos x="T8" y="T9"/>
                </a:cxn>
                <a:cxn ang="0">
                  <a:pos x="T10" y="T11"/>
                </a:cxn>
              </a:cxnLst>
              <a:rect l="0" t="0" r="r" b="b"/>
              <a:pathLst>
                <a:path w="228" h="251">
                  <a:moveTo>
                    <a:pt x="0" y="196"/>
                  </a:moveTo>
                  <a:lnTo>
                    <a:pt x="0" y="196"/>
                  </a:lnTo>
                  <a:lnTo>
                    <a:pt x="61" y="0"/>
                  </a:lnTo>
                  <a:cubicBezTo>
                    <a:pt x="118" y="18"/>
                    <a:pt x="174" y="39"/>
                    <a:pt x="228" y="62"/>
                  </a:cubicBezTo>
                  <a:lnTo>
                    <a:pt x="147" y="251"/>
                  </a:lnTo>
                  <a:cubicBezTo>
                    <a:pt x="99" y="230"/>
                    <a:pt x="50" y="212"/>
                    <a:pt x="0" y="1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34" name="Freeform 356">
              <a:extLst>
                <a:ext uri="{FF2B5EF4-FFF2-40B4-BE49-F238E27FC236}">
                  <a16:creationId xmlns:a16="http://schemas.microsoft.com/office/drawing/2014/main" id="{F448A800-AB09-222F-8184-E0205E5EFA6A}"/>
                </a:ext>
              </a:extLst>
            </p:cNvPr>
            <p:cNvSpPr>
              <a:spLocks/>
            </p:cNvSpPr>
            <p:nvPr/>
          </p:nvSpPr>
          <p:spPr bwMode="auto">
            <a:xfrm>
              <a:off x="7467798" y="2738466"/>
              <a:ext cx="352188" cy="371619"/>
            </a:xfrm>
            <a:custGeom>
              <a:avLst/>
              <a:gdLst>
                <a:gd name="T0" fmla="*/ 0 w 242"/>
                <a:gd name="T1" fmla="*/ 168 h 253"/>
                <a:gd name="T2" fmla="*/ 0 w 242"/>
                <a:gd name="T3" fmla="*/ 168 h 253"/>
                <a:gd name="T4" fmla="*/ 118 w 242"/>
                <a:gd name="T5" fmla="*/ 0 h 253"/>
                <a:gd name="T6" fmla="*/ 242 w 242"/>
                <a:gd name="T7" fmla="*/ 96 h 253"/>
                <a:gd name="T8" fmla="*/ 109 w 242"/>
                <a:gd name="T9" fmla="*/ 253 h 253"/>
                <a:gd name="T10" fmla="*/ 0 w 242"/>
                <a:gd name="T11" fmla="*/ 168 h 253"/>
              </a:gdLst>
              <a:ahLst/>
              <a:cxnLst>
                <a:cxn ang="0">
                  <a:pos x="T0" y="T1"/>
                </a:cxn>
                <a:cxn ang="0">
                  <a:pos x="T2" y="T3"/>
                </a:cxn>
                <a:cxn ang="0">
                  <a:pos x="T4" y="T5"/>
                </a:cxn>
                <a:cxn ang="0">
                  <a:pos x="T6" y="T7"/>
                </a:cxn>
                <a:cxn ang="0">
                  <a:pos x="T8" y="T9"/>
                </a:cxn>
                <a:cxn ang="0">
                  <a:pos x="T10" y="T11"/>
                </a:cxn>
              </a:cxnLst>
              <a:rect l="0" t="0" r="r" b="b"/>
              <a:pathLst>
                <a:path w="242" h="253">
                  <a:moveTo>
                    <a:pt x="0" y="168"/>
                  </a:moveTo>
                  <a:lnTo>
                    <a:pt x="0" y="168"/>
                  </a:lnTo>
                  <a:lnTo>
                    <a:pt x="118" y="0"/>
                  </a:lnTo>
                  <a:cubicBezTo>
                    <a:pt x="161" y="30"/>
                    <a:pt x="202" y="62"/>
                    <a:pt x="242" y="96"/>
                  </a:cubicBezTo>
                  <a:lnTo>
                    <a:pt x="109" y="253"/>
                  </a:lnTo>
                  <a:cubicBezTo>
                    <a:pt x="74" y="223"/>
                    <a:pt x="38" y="195"/>
                    <a:pt x="0" y="16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35" name="Freeform 358">
              <a:extLst>
                <a:ext uri="{FF2B5EF4-FFF2-40B4-BE49-F238E27FC236}">
                  <a16:creationId xmlns:a16="http://schemas.microsoft.com/office/drawing/2014/main" id="{BB25869A-5825-7AE8-BBBF-1688B0D3385D}"/>
                </a:ext>
              </a:extLst>
            </p:cNvPr>
            <p:cNvSpPr>
              <a:spLocks/>
            </p:cNvSpPr>
            <p:nvPr/>
          </p:nvSpPr>
          <p:spPr bwMode="auto">
            <a:xfrm>
              <a:off x="6644410" y="2335273"/>
              <a:ext cx="308468" cy="352188"/>
            </a:xfrm>
            <a:custGeom>
              <a:avLst/>
              <a:gdLst>
                <a:gd name="T0" fmla="*/ 0 w 211"/>
                <a:gd name="T1" fmla="*/ 202 h 240"/>
                <a:gd name="T2" fmla="*/ 0 w 211"/>
                <a:gd name="T3" fmla="*/ 202 h 240"/>
                <a:gd name="T4" fmla="*/ 40 w 211"/>
                <a:gd name="T5" fmla="*/ 0 h 240"/>
                <a:gd name="T6" fmla="*/ 211 w 211"/>
                <a:gd name="T7" fmla="*/ 44 h 240"/>
                <a:gd name="T8" fmla="*/ 150 w 211"/>
                <a:gd name="T9" fmla="*/ 240 h 240"/>
                <a:gd name="T10" fmla="*/ 0 w 211"/>
                <a:gd name="T11" fmla="*/ 202 h 240"/>
              </a:gdLst>
              <a:ahLst/>
              <a:cxnLst>
                <a:cxn ang="0">
                  <a:pos x="T0" y="T1"/>
                </a:cxn>
                <a:cxn ang="0">
                  <a:pos x="T2" y="T3"/>
                </a:cxn>
                <a:cxn ang="0">
                  <a:pos x="T4" y="T5"/>
                </a:cxn>
                <a:cxn ang="0">
                  <a:pos x="T6" y="T7"/>
                </a:cxn>
                <a:cxn ang="0">
                  <a:pos x="T8" y="T9"/>
                </a:cxn>
                <a:cxn ang="0">
                  <a:pos x="T10" y="T11"/>
                </a:cxn>
              </a:cxnLst>
              <a:rect l="0" t="0" r="r" b="b"/>
              <a:pathLst>
                <a:path w="211" h="240">
                  <a:moveTo>
                    <a:pt x="0" y="202"/>
                  </a:moveTo>
                  <a:lnTo>
                    <a:pt x="0" y="202"/>
                  </a:lnTo>
                  <a:lnTo>
                    <a:pt x="40" y="0"/>
                  </a:lnTo>
                  <a:cubicBezTo>
                    <a:pt x="98" y="12"/>
                    <a:pt x="155" y="27"/>
                    <a:pt x="211" y="44"/>
                  </a:cubicBezTo>
                  <a:lnTo>
                    <a:pt x="150" y="240"/>
                  </a:lnTo>
                  <a:cubicBezTo>
                    <a:pt x="101" y="225"/>
                    <a:pt x="51" y="212"/>
                    <a:pt x="0" y="2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36" name="Freeform 360">
              <a:extLst>
                <a:ext uri="{FF2B5EF4-FFF2-40B4-BE49-F238E27FC236}">
                  <a16:creationId xmlns:a16="http://schemas.microsoft.com/office/drawing/2014/main" id="{4208D81C-8082-F267-2F34-125B88522716}"/>
                </a:ext>
              </a:extLst>
            </p:cNvPr>
            <p:cNvSpPr>
              <a:spLocks/>
            </p:cNvSpPr>
            <p:nvPr/>
          </p:nvSpPr>
          <p:spPr bwMode="auto">
            <a:xfrm>
              <a:off x="7280775" y="2604877"/>
              <a:ext cx="357045" cy="381334"/>
            </a:xfrm>
            <a:custGeom>
              <a:avLst/>
              <a:gdLst>
                <a:gd name="T0" fmla="*/ 0 w 246"/>
                <a:gd name="T1" fmla="*/ 180 h 260"/>
                <a:gd name="T2" fmla="*/ 0 w 246"/>
                <a:gd name="T3" fmla="*/ 180 h 260"/>
                <a:gd name="T4" fmla="*/ 101 w 246"/>
                <a:gd name="T5" fmla="*/ 0 h 260"/>
                <a:gd name="T6" fmla="*/ 246 w 246"/>
                <a:gd name="T7" fmla="*/ 92 h 260"/>
                <a:gd name="T8" fmla="*/ 128 w 246"/>
                <a:gd name="T9" fmla="*/ 260 h 260"/>
                <a:gd name="T10" fmla="*/ 0 w 246"/>
                <a:gd name="T11" fmla="*/ 180 h 260"/>
              </a:gdLst>
              <a:ahLst/>
              <a:cxnLst>
                <a:cxn ang="0">
                  <a:pos x="T0" y="T1"/>
                </a:cxn>
                <a:cxn ang="0">
                  <a:pos x="T2" y="T3"/>
                </a:cxn>
                <a:cxn ang="0">
                  <a:pos x="T4" y="T5"/>
                </a:cxn>
                <a:cxn ang="0">
                  <a:pos x="T6" y="T7"/>
                </a:cxn>
                <a:cxn ang="0">
                  <a:pos x="T8" y="T9"/>
                </a:cxn>
                <a:cxn ang="0">
                  <a:pos x="T10" y="T11"/>
                </a:cxn>
              </a:cxnLst>
              <a:rect l="0" t="0" r="r" b="b"/>
              <a:pathLst>
                <a:path w="246" h="260">
                  <a:moveTo>
                    <a:pt x="0" y="180"/>
                  </a:moveTo>
                  <a:lnTo>
                    <a:pt x="0" y="180"/>
                  </a:lnTo>
                  <a:lnTo>
                    <a:pt x="101" y="0"/>
                  </a:lnTo>
                  <a:cubicBezTo>
                    <a:pt x="151" y="29"/>
                    <a:pt x="199" y="59"/>
                    <a:pt x="246" y="92"/>
                  </a:cubicBezTo>
                  <a:lnTo>
                    <a:pt x="128" y="260"/>
                  </a:lnTo>
                  <a:cubicBezTo>
                    <a:pt x="87" y="231"/>
                    <a:pt x="44" y="205"/>
                    <a:pt x="0"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37" name="Freeform 362">
              <a:extLst>
                <a:ext uri="{FF2B5EF4-FFF2-40B4-BE49-F238E27FC236}">
                  <a16:creationId xmlns:a16="http://schemas.microsoft.com/office/drawing/2014/main" id="{95212293-CBE3-A554-B9E8-7D424D264FA7}"/>
                </a:ext>
              </a:extLst>
            </p:cNvPr>
            <p:cNvSpPr>
              <a:spLocks/>
            </p:cNvSpPr>
            <p:nvPr/>
          </p:nvSpPr>
          <p:spPr bwMode="auto">
            <a:xfrm>
              <a:off x="7076750" y="2490721"/>
              <a:ext cx="349758" cy="376476"/>
            </a:xfrm>
            <a:custGeom>
              <a:avLst/>
              <a:gdLst>
                <a:gd name="T0" fmla="*/ 0 w 240"/>
                <a:gd name="T1" fmla="*/ 189 h 258"/>
                <a:gd name="T2" fmla="*/ 0 w 240"/>
                <a:gd name="T3" fmla="*/ 189 h 258"/>
                <a:gd name="T4" fmla="*/ 81 w 240"/>
                <a:gd name="T5" fmla="*/ 0 h 258"/>
                <a:gd name="T6" fmla="*/ 240 w 240"/>
                <a:gd name="T7" fmla="*/ 79 h 258"/>
                <a:gd name="T8" fmla="*/ 139 w 240"/>
                <a:gd name="T9" fmla="*/ 258 h 258"/>
                <a:gd name="T10" fmla="*/ 0 w 240"/>
                <a:gd name="T11" fmla="*/ 189 h 258"/>
              </a:gdLst>
              <a:ahLst/>
              <a:cxnLst>
                <a:cxn ang="0">
                  <a:pos x="T0" y="T1"/>
                </a:cxn>
                <a:cxn ang="0">
                  <a:pos x="T2" y="T3"/>
                </a:cxn>
                <a:cxn ang="0">
                  <a:pos x="T4" y="T5"/>
                </a:cxn>
                <a:cxn ang="0">
                  <a:pos x="T6" y="T7"/>
                </a:cxn>
                <a:cxn ang="0">
                  <a:pos x="T8" y="T9"/>
                </a:cxn>
                <a:cxn ang="0">
                  <a:pos x="T10" y="T11"/>
                </a:cxn>
              </a:cxnLst>
              <a:rect l="0" t="0" r="r" b="b"/>
              <a:pathLst>
                <a:path w="240" h="258">
                  <a:moveTo>
                    <a:pt x="0" y="189"/>
                  </a:moveTo>
                  <a:lnTo>
                    <a:pt x="0" y="189"/>
                  </a:lnTo>
                  <a:lnTo>
                    <a:pt x="81" y="0"/>
                  </a:lnTo>
                  <a:cubicBezTo>
                    <a:pt x="136" y="24"/>
                    <a:pt x="188" y="50"/>
                    <a:pt x="240" y="79"/>
                  </a:cubicBezTo>
                  <a:lnTo>
                    <a:pt x="139" y="258"/>
                  </a:lnTo>
                  <a:cubicBezTo>
                    <a:pt x="94" y="233"/>
                    <a:pt x="48" y="210"/>
                    <a:pt x="0" y="18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38" name="Freeform 364">
              <a:extLst>
                <a:ext uri="{FF2B5EF4-FFF2-40B4-BE49-F238E27FC236}">
                  <a16:creationId xmlns:a16="http://schemas.microsoft.com/office/drawing/2014/main" id="{B4B10DB4-D12F-49D2-FCD7-5143454A6FF2}"/>
                </a:ext>
              </a:extLst>
            </p:cNvPr>
            <p:cNvSpPr>
              <a:spLocks/>
            </p:cNvSpPr>
            <p:nvPr/>
          </p:nvSpPr>
          <p:spPr bwMode="auto">
            <a:xfrm>
              <a:off x="5859883" y="5155196"/>
              <a:ext cx="242887" cy="301181"/>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39" name="Freeform 366">
              <a:extLst>
                <a:ext uri="{FF2B5EF4-FFF2-40B4-BE49-F238E27FC236}">
                  <a16:creationId xmlns:a16="http://schemas.microsoft.com/office/drawing/2014/main" id="{20BF7889-FB32-D534-BF96-DEFCA8BF5DAB}"/>
                </a:ext>
              </a:extLst>
            </p:cNvPr>
            <p:cNvSpPr>
              <a:spLocks/>
            </p:cNvSpPr>
            <p:nvPr/>
          </p:nvSpPr>
          <p:spPr bwMode="auto">
            <a:xfrm>
              <a:off x="6345658" y="5155196"/>
              <a:ext cx="240459" cy="301181"/>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40" name="Freeform 368">
              <a:extLst>
                <a:ext uri="{FF2B5EF4-FFF2-40B4-BE49-F238E27FC236}">
                  <a16:creationId xmlns:a16="http://schemas.microsoft.com/office/drawing/2014/main" id="{870151E3-2954-5CD0-798A-CDE41FC9D080}"/>
                </a:ext>
              </a:extLst>
            </p:cNvPr>
            <p:cNvSpPr>
              <a:spLocks/>
            </p:cNvSpPr>
            <p:nvPr/>
          </p:nvSpPr>
          <p:spPr bwMode="auto">
            <a:xfrm>
              <a:off x="6102770" y="5155196"/>
              <a:ext cx="242887" cy="301181"/>
            </a:xfrm>
            <a:custGeom>
              <a:avLst/>
              <a:gdLst>
                <a:gd name="T0" fmla="*/ 167 w 167"/>
                <a:gd name="T1" fmla="*/ 206 h 206"/>
                <a:gd name="T2" fmla="*/ 167 w 167"/>
                <a:gd name="T3" fmla="*/ 206 h 206"/>
                <a:gd name="T4" fmla="*/ 0 w 167"/>
                <a:gd name="T5" fmla="*/ 206 h 206"/>
                <a:gd name="T6" fmla="*/ 0 w 167"/>
                <a:gd name="T7" fmla="*/ 0 h 206"/>
                <a:gd name="T8" fmla="*/ 167 w 167"/>
                <a:gd name="T9" fmla="*/ 0 h 206"/>
                <a:gd name="T10" fmla="*/ 167 w 167"/>
                <a:gd name="T11" fmla="*/ 206 h 206"/>
              </a:gdLst>
              <a:ahLst/>
              <a:cxnLst>
                <a:cxn ang="0">
                  <a:pos x="T0" y="T1"/>
                </a:cxn>
                <a:cxn ang="0">
                  <a:pos x="T2" y="T3"/>
                </a:cxn>
                <a:cxn ang="0">
                  <a:pos x="T4" y="T5"/>
                </a:cxn>
                <a:cxn ang="0">
                  <a:pos x="T6" y="T7"/>
                </a:cxn>
                <a:cxn ang="0">
                  <a:pos x="T8" y="T9"/>
                </a:cxn>
                <a:cxn ang="0">
                  <a:pos x="T10" y="T11"/>
                </a:cxn>
              </a:cxnLst>
              <a:rect l="0" t="0" r="r" b="b"/>
              <a:pathLst>
                <a:path w="167" h="206">
                  <a:moveTo>
                    <a:pt x="167" y="206"/>
                  </a:moveTo>
                  <a:lnTo>
                    <a:pt x="167" y="206"/>
                  </a:lnTo>
                  <a:lnTo>
                    <a:pt x="0" y="206"/>
                  </a:lnTo>
                  <a:lnTo>
                    <a:pt x="0" y="0"/>
                  </a:lnTo>
                  <a:lnTo>
                    <a:pt x="167" y="0"/>
                  </a:lnTo>
                  <a:lnTo>
                    <a:pt x="167"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41" name="Freeform 370">
              <a:extLst>
                <a:ext uri="{FF2B5EF4-FFF2-40B4-BE49-F238E27FC236}">
                  <a16:creationId xmlns:a16="http://schemas.microsoft.com/office/drawing/2014/main" id="{95E52CCF-C024-E8B7-A32A-892AFBE1087A}"/>
                </a:ext>
              </a:extLst>
            </p:cNvPr>
            <p:cNvSpPr>
              <a:spLocks/>
            </p:cNvSpPr>
            <p:nvPr/>
          </p:nvSpPr>
          <p:spPr bwMode="auto">
            <a:xfrm>
              <a:off x="6586117" y="6197184"/>
              <a:ext cx="242887" cy="303610"/>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42" name="Freeform 372">
              <a:extLst>
                <a:ext uri="{FF2B5EF4-FFF2-40B4-BE49-F238E27FC236}">
                  <a16:creationId xmlns:a16="http://schemas.microsoft.com/office/drawing/2014/main" id="{5241A354-76DC-58FF-5526-3F499B19E804}"/>
                </a:ext>
              </a:extLst>
            </p:cNvPr>
            <p:cNvSpPr>
              <a:spLocks/>
            </p:cNvSpPr>
            <p:nvPr/>
          </p:nvSpPr>
          <p:spPr bwMode="auto">
            <a:xfrm>
              <a:off x="7254057" y="6155892"/>
              <a:ext cx="272034" cy="330327"/>
            </a:xfrm>
            <a:custGeom>
              <a:avLst/>
              <a:gdLst>
                <a:gd name="T0" fmla="*/ 146 w 186"/>
                <a:gd name="T1" fmla="*/ 0 h 226"/>
                <a:gd name="T2" fmla="*/ 146 w 186"/>
                <a:gd name="T3" fmla="*/ 0 h 226"/>
                <a:gd name="T4" fmla="*/ 186 w 186"/>
                <a:gd name="T5" fmla="*/ 202 h 226"/>
                <a:gd name="T6" fmla="*/ 21 w 186"/>
                <a:gd name="T7" fmla="*/ 226 h 226"/>
                <a:gd name="T8" fmla="*/ 0 w 186"/>
                <a:gd name="T9" fmla="*/ 22 h 226"/>
                <a:gd name="T10" fmla="*/ 146 w 186"/>
                <a:gd name="T11" fmla="*/ 0 h 226"/>
              </a:gdLst>
              <a:ahLst/>
              <a:cxnLst>
                <a:cxn ang="0">
                  <a:pos x="T0" y="T1"/>
                </a:cxn>
                <a:cxn ang="0">
                  <a:pos x="T2" y="T3"/>
                </a:cxn>
                <a:cxn ang="0">
                  <a:pos x="T4" y="T5"/>
                </a:cxn>
                <a:cxn ang="0">
                  <a:pos x="T6" y="T7"/>
                </a:cxn>
                <a:cxn ang="0">
                  <a:pos x="T8" y="T9"/>
                </a:cxn>
                <a:cxn ang="0">
                  <a:pos x="T10" y="T11"/>
                </a:cxn>
              </a:cxnLst>
              <a:rect l="0" t="0" r="r" b="b"/>
              <a:pathLst>
                <a:path w="186" h="226">
                  <a:moveTo>
                    <a:pt x="146" y="0"/>
                  </a:moveTo>
                  <a:lnTo>
                    <a:pt x="146" y="0"/>
                  </a:lnTo>
                  <a:lnTo>
                    <a:pt x="186" y="202"/>
                  </a:lnTo>
                  <a:cubicBezTo>
                    <a:pt x="132" y="212"/>
                    <a:pt x="77" y="221"/>
                    <a:pt x="21" y="226"/>
                  </a:cubicBezTo>
                  <a:lnTo>
                    <a:pt x="0" y="22"/>
                  </a:lnTo>
                  <a:cubicBezTo>
                    <a:pt x="49" y="17"/>
                    <a:pt x="98" y="10"/>
                    <a:pt x="146" y="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43" name="Freeform 374">
              <a:extLst>
                <a:ext uri="{FF2B5EF4-FFF2-40B4-BE49-F238E27FC236}">
                  <a16:creationId xmlns:a16="http://schemas.microsoft.com/office/drawing/2014/main" id="{E31D5DE0-19BE-C696-C115-C8421F06284A}"/>
                </a:ext>
              </a:extLst>
            </p:cNvPr>
            <p:cNvSpPr>
              <a:spLocks/>
            </p:cNvSpPr>
            <p:nvPr/>
          </p:nvSpPr>
          <p:spPr bwMode="auto">
            <a:xfrm>
              <a:off x="4621157" y="1995230"/>
              <a:ext cx="335185" cy="369189"/>
            </a:xfrm>
            <a:custGeom>
              <a:avLst/>
              <a:gdLst>
                <a:gd name="T0" fmla="*/ 229 w 229"/>
                <a:gd name="T1" fmla="*/ 190 h 253"/>
                <a:gd name="T2" fmla="*/ 229 w 229"/>
                <a:gd name="T3" fmla="*/ 190 h 253"/>
                <a:gd name="T4" fmla="*/ 150 w 229"/>
                <a:gd name="T5" fmla="*/ 0 h 253"/>
                <a:gd name="T6" fmla="*/ 0 w 229"/>
                <a:gd name="T7" fmla="*/ 70 h 253"/>
                <a:gd name="T8" fmla="*/ 94 w 229"/>
                <a:gd name="T9" fmla="*/ 253 h 253"/>
                <a:gd name="T10" fmla="*/ 229 w 229"/>
                <a:gd name="T11" fmla="*/ 190 h 253"/>
              </a:gdLst>
              <a:ahLst/>
              <a:cxnLst>
                <a:cxn ang="0">
                  <a:pos x="T0" y="T1"/>
                </a:cxn>
                <a:cxn ang="0">
                  <a:pos x="T2" y="T3"/>
                </a:cxn>
                <a:cxn ang="0">
                  <a:pos x="T4" y="T5"/>
                </a:cxn>
                <a:cxn ang="0">
                  <a:pos x="T6" y="T7"/>
                </a:cxn>
                <a:cxn ang="0">
                  <a:pos x="T8" y="T9"/>
                </a:cxn>
                <a:cxn ang="0">
                  <a:pos x="T10" y="T11"/>
                </a:cxn>
              </a:cxnLst>
              <a:rect l="0" t="0" r="r" b="b"/>
              <a:pathLst>
                <a:path w="229" h="253">
                  <a:moveTo>
                    <a:pt x="229" y="190"/>
                  </a:moveTo>
                  <a:lnTo>
                    <a:pt x="229" y="190"/>
                  </a:lnTo>
                  <a:lnTo>
                    <a:pt x="150" y="0"/>
                  </a:lnTo>
                  <a:cubicBezTo>
                    <a:pt x="99" y="22"/>
                    <a:pt x="49" y="45"/>
                    <a:pt x="0" y="70"/>
                  </a:cubicBezTo>
                  <a:lnTo>
                    <a:pt x="94" y="253"/>
                  </a:lnTo>
                  <a:cubicBezTo>
                    <a:pt x="138" y="231"/>
                    <a:pt x="183" y="210"/>
                    <a:pt x="229" y="19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44" name="Freeform 376">
              <a:extLst>
                <a:ext uri="{FF2B5EF4-FFF2-40B4-BE49-F238E27FC236}">
                  <a16:creationId xmlns:a16="http://schemas.microsoft.com/office/drawing/2014/main" id="{C93C15FA-5A3D-C6A5-5C92-A2C7F6D05EF5}"/>
                </a:ext>
              </a:extLst>
            </p:cNvPr>
            <p:cNvSpPr>
              <a:spLocks/>
            </p:cNvSpPr>
            <p:nvPr/>
          </p:nvSpPr>
          <p:spPr bwMode="auto">
            <a:xfrm>
              <a:off x="4047942" y="2342558"/>
              <a:ext cx="352188" cy="369189"/>
            </a:xfrm>
            <a:custGeom>
              <a:avLst/>
              <a:gdLst>
                <a:gd name="T0" fmla="*/ 242 w 242"/>
                <a:gd name="T1" fmla="*/ 166 h 252"/>
                <a:gd name="T2" fmla="*/ 242 w 242"/>
                <a:gd name="T3" fmla="*/ 166 h 252"/>
                <a:gd name="T4" fmla="*/ 121 w 242"/>
                <a:gd name="T5" fmla="*/ 0 h 252"/>
                <a:gd name="T6" fmla="*/ 0 w 242"/>
                <a:gd name="T7" fmla="*/ 95 h 252"/>
                <a:gd name="T8" fmla="*/ 133 w 242"/>
                <a:gd name="T9" fmla="*/ 252 h 252"/>
                <a:gd name="T10" fmla="*/ 242 w 242"/>
                <a:gd name="T11" fmla="*/ 166 h 252"/>
              </a:gdLst>
              <a:ahLst/>
              <a:cxnLst>
                <a:cxn ang="0">
                  <a:pos x="T0" y="T1"/>
                </a:cxn>
                <a:cxn ang="0">
                  <a:pos x="T2" y="T3"/>
                </a:cxn>
                <a:cxn ang="0">
                  <a:pos x="T4" y="T5"/>
                </a:cxn>
                <a:cxn ang="0">
                  <a:pos x="T6" y="T7"/>
                </a:cxn>
                <a:cxn ang="0">
                  <a:pos x="T8" y="T9"/>
                </a:cxn>
                <a:cxn ang="0">
                  <a:pos x="T10" y="T11"/>
                </a:cxn>
              </a:cxnLst>
              <a:rect l="0" t="0" r="r" b="b"/>
              <a:pathLst>
                <a:path w="242" h="252">
                  <a:moveTo>
                    <a:pt x="242" y="166"/>
                  </a:moveTo>
                  <a:lnTo>
                    <a:pt x="242" y="166"/>
                  </a:lnTo>
                  <a:lnTo>
                    <a:pt x="121" y="0"/>
                  </a:lnTo>
                  <a:cubicBezTo>
                    <a:pt x="80" y="30"/>
                    <a:pt x="39" y="62"/>
                    <a:pt x="0" y="95"/>
                  </a:cubicBezTo>
                  <a:lnTo>
                    <a:pt x="133" y="252"/>
                  </a:lnTo>
                  <a:cubicBezTo>
                    <a:pt x="168" y="222"/>
                    <a:pt x="205" y="193"/>
                    <a:pt x="242" y="16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45" name="Freeform 378">
              <a:extLst>
                <a:ext uri="{FF2B5EF4-FFF2-40B4-BE49-F238E27FC236}">
                  <a16:creationId xmlns:a16="http://schemas.microsoft.com/office/drawing/2014/main" id="{1D1A47BA-08DB-247A-D274-4890F98CE7F3}"/>
                </a:ext>
              </a:extLst>
            </p:cNvPr>
            <p:cNvSpPr>
              <a:spLocks/>
            </p:cNvSpPr>
            <p:nvPr/>
          </p:nvSpPr>
          <p:spPr bwMode="auto">
            <a:xfrm>
              <a:off x="4414703" y="2097243"/>
              <a:ext cx="344900" cy="374047"/>
            </a:xfrm>
            <a:custGeom>
              <a:avLst/>
              <a:gdLst>
                <a:gd name="T0" fmla="*/ 235 w 235"/>
                <a:gd name="T1" fmla="*/ 183 h 255"/>
                <a:gd name="T2" fmla="*/ 235 w 235"/>
                <a:gd name="T3" fmla="*/ 183 h 255"/>
                <a:gd name="T4" fmla="*/ 141 w 235"/>
                <a:gd name="T5" fmla="*/ 0 h 255"/>
                <a:gd name="T6" fmla="*/ 0 w 235"/>
                <a:gd name="T7" fmla="*/ 80 h 255"/>
                <a:gd name="T8" fmla="*/ 107 w 235"/>
                <a:gd name="T9" fmla="*/ 255 h 255"/>
                <a:gd name="T10" fmla="*/ 235 w 235"/>
                <a:gd name="T11" fmla="*/ 183 h 255"/>
              </a:gdLst>
              <a:ahLst/>
              <a:cxnLst>
                <a:cxn ang="0">
                  <a:pos x="T0" y="T1"/>
                </a:cxn>
                <a:cxn ang="0">
                  <a:pos x="T2" y="T3"/>
                </a:cxn>
                <a:cxn ang="0">
                  <a:pos x="T4" y="T5"/>
                </a:cxn>
                <a:cxn ang="0">
                  <a:pos x="T6" y="T7"/>
                </a:cxn>
                <a:cxn ang="0">
                  <a:pos x="T8" y="T9"/>
                </a:cxn>
                <a:cxn ang="0">
                  <a:pos x="T10" y="T11"/>
                </a:cxn>
              </a:cxnLst>
              <a:rect l="0" t="0" r="r" b="b"/>
              <a:pathLst>
                <a:path w="235" h="255">
                  <a:moveTo>
                    <a:pt x="235" y="183"/>
                  </a:moveTo>
                  <a:lnTo>
                    <a:pt x="235" y="183"/>
                  </a:lnTo>
                  <a:lnTo>
                    <a:pt x="141" y="0"/>
                  </a:lnTo>
                  <a:cubicBezTo>
                    <a:pt x="93" y="25"/>
                    <a:pt x="46" y="52"/>
                    <a:pt x="0" y="80"/>
                  </a:cubicBezTo>
                  <a:lnTo>
                    <a:pt x="107" y="255"/>
                  </a:lnTo>
                  <a:cubicBezTo>
                    <a:pt x="149" y="229"/>
                    <a:pt x="191" y="206"/>
                    <a:pt x="235" y="18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46" name="Freeform 380">
              <a:extLst>
                <a:ext uri="{FF2B5EF4-FFF2-40B4-BE49-F238E27FC236}">
                  <a16:creationId xmlns:a16="http://schemas.microsoft.com/office/drawing/2014/main" id="{2E5392DF-7F47-E7AA-4274-6D926588401E}"/>
                </a:ext>
              </a:extLst>
            </p:cNvPr>
            <p:cNvSpPr>
              <a:spLocks/>
            </p:cNvSpPr>
            <p:nvPr/>
          </p:nvSpPr>
          <p:spPr bwMode="auto">
            <a:xfrm>
              <a:off x="4225251" y="2213829"/>
              <a:ext cx="347330" cy="371619"/>
            </a:xfrm>
            <a:custGeom>
              <a:avLst/>
              <a:gdLst>
                <a:gd name="T0" fmla="*/ 238 w 238"/>
                <a:gd name="T1" fmla="*/ 175 h 254"/>
                <a:gd name="T2" fmla="*/ 238 w 238"/>
                <a:gd name="T3" fmla="*/ 175 h 254"/>
                <a:gd name="T4" fmla="*/ 131 w 238"/>
                <a:gd name="T5" fmla="*/ 0 h 254"/>
                <a:gd name="T6" fmla="*/ 0 w 238"/>
                <a:gd name="T7" fmla="*/ 88 h 254"/>
                <a:gd name="T8" fmla="*/ 121 w 238"/>
                <a:gd name="T9" fmla="*/ 254 h 254"/>
                <a:gd name="T10" fmla="*/ 238 w 238"/>
                <a:gd name="T11" fmla="*/ 175 h 254"/>
              </a:gdLst>
              <a:ahLst/>
              <a:cxnLst>
                <a:cxn ang="0">
                  <a:pos x="T0" y="T1"/>
                </a:cxn>
                <a:cxn ang="0">
                  <a:pos x="T2" y="T3"/>
                </a:cxn>
                <a:cxn ang="0">
                  <a:pos x="T4" y="T5"/>
                </a:cxn>
                <a:cxn ang="0">
                  <a:pos x="T6" y="T7"/>
                </a:cxn>
                <a:cxn ang="0">
                  <a:pos x="T8" y="T9"/>
                </a:cxn>
                <a:cxn ang="0">
                  <a:pos x="T10" y="T11"/>
                </a:cxn>
              </a:cxnLst>
              <a:rect l="0" t="0" r="r" b="b"/>
              <a:pathLst>
                <a:path w="238" h="254">
                  <a:moveTo>
                    <a:pt x="238" y="175"/>
                  </a:moveTo>
                  <a:lnTo>
                    <a:pt x="238" y="175"/>
                  </a:lnTo>
                  <a:lnTo>
                    <a:pt x="131" y="0"/>
                  </a:lnTo>
                  <a:cubicBezTo>
                    <a:pt x="86" y="28"/>
                    <a:pt x="43" y="57"/>
                    <a:pt x="0" y="88"/>
                  </a:cubicBezTo>
                  <a:lnTo>
                    <a:pt x="121" y="254"/>
                  </a:lnTo>
                  <a:cubicBezTo>
                    <a:pt x="159" y="226"/>
                    <a:pt x="198" y="200"/>
                    <a:pt x="238" y="17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47" name="Freeform 382">
              <a:extLst>
                <a:ext uri="{FF2B5EF4-FFF2-40B4-BE49-F238E27FC236}">
                  <a16:creationId xmlns:a16="http://schemas.microsoft.com/office/drawing/2014/main" id="{E26A3CB6-E148-00AB-A67D-8145247DE88C}"/>
                </a:ext>
              </a:extLst>
            </p:cNvPr>
            <p:cNvSpPr>
              <a:spLocks/>
            </p:cNvSpPr>
            <p:nvPr/>
          </p:nvSpPr>
          <p:spPr bwMode="auto">
            <a:xfrm>
              <a:off x="5301242" y="1800920"/>
              <a:ext cx="281749" cy="337614"/>
            </a:xfrm>
            <a:custGeom>
              <a:avLst/>
              <a:gdLst>
                <a:gd name="T0" fmla="*/ 192 w 192"/>
                <a:gd name="T1" fmla="*/ 203 h 231"/>
                <a:gd name="T2" fmla="*/ 192 w 192"/>
                <a:gd name="T3" fmla="*/ 203 h 231"/>
                <a:gd name="T4" fmla="*/ 160 w 192"/>
                <a:gd name="T5" fmla="*/ 0 h 231"/>
                <a:gd name="T6" fmla="*/ 0 w 192"/>
                <a:gd name="T7" fmla="*/ 31 h 231"/>
                <a:gd name="T8" fmla="*/ 47 w 192"/>
                <a:gd name="T9" fmla="*/ 231 h 231"/>
                <a:gd name="T10" fmla="*/ 192 w 192"/>
                <a:gd name="T11" fmla="*/ 203 h 231"/>
              </a:gdLst>
              <a:ahLst/>
              <a:cxnLst>
                <a:cxn ang="0">
                  <a:pos x="T0" y="T1"/>
                </a:cxn>
                <a:cxn ang="0">
                  <a:pos x="T2" y="T3"/>
                </a:cxn>
                <a:cxn ang="0">
                  <a:pos x="T4" y="T5"/>
                </a:cxn>
                <a:cxn ang="0">
                  <a:pos x="T6" y="T7"/>
                </a:cxn>
                <a:cxn ang="0">
                  <a:pos x="T8" y="T9"/>
                </a:cxn>
                <a:cxn ang="0">
                  <a:pos x="T10" y="T11"/>
                </a:cxn>
              </a:cxnLst>
              <a:rect l="0" t="0" r="r" b="b"/>
              <a:pathLst>
                <a:path w="192" h="231">
                  <a:moveTo>
                    <a:pt x="192" y="203"/>
                  </a:moveTo>
                  <a:lnTo>
                    <a:pt x="192" y="203"/>
                  </a:lnTo>
                  <a:lnTo>
                    <a:pt x="160" y="0"/>
                  </a:lnTo>
                  <a:cubicBezTo>
                    <a:pt x="106" y="8"/>
                    <a:pt x="53" y="19"/>
                    <a:pt x="0" y="31"/>
                  </a:cubicBezTo>
                  <a:lnTo>
                    <a:pt x="47" y="231"/>
                  </a:lnTo>
                  <a:cubicBezTo>
                    <a:pt x="95" y="220"/>
                    <a:pt x="143" y="211"/>
                    <a:pt x="192"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48" name="Freeform 384">
              <a:extLst>
                <a:ext uri="{FF2B5EF4-FFF2-40B4-BE49-F238E27FC236}">
                  <a16:creationId xmlns:a16="http://schemas.microsoft.com/office/drawing/2014/main" id="{FD22F2C2-E53D-2782-FFB7-AE1576652A5F}"/>
                </a:ext>
              </a:extLst>
            </p:cNvPr>
            <p:cNvSpPr>
              <a:spLocks/>
            </p:cNvSpPr>
            <p:nvPr/>
          </p:nvSpPr>
          <p:spPr bwMode="auto">
            <a:xfrm>
              <a:off x="5068070" y="1844640"/>
              <a:ext cx="303610" cy="352188"/>
            </a:xfrm>
            <a:custGeom>
              <a:avLst/>
              <a:gdLst>
                <a:gd name="T0" fmla="*/ 207 w 207"/>
                <a:gd name="T1" fmla="*/ 200 h 240"/>
                <a:gd name="T2" fmla="*/ 207 w 207"/>
                <a:gd name="T3" fmla="*/ 200 h 240"/>
                <a:gd name="T4" fmla="*/ 160 w 207"/>
                <a:gd name="T5" fmla="*/ 0 h 240"/>
                <a:gd name="T6" fmla="*/ 0 w 207"/>
                <a:gd name="T7" fmla="*/ 45 h 240"/>
                <a:gd name="T8" fmla="*/ 63 w 207"/>
                <a:gd name="T9" fmla="*/ 240 h 240"/>
                <a:gd name="T10" fmla="*/ 207 w 207"/>
                <a:gd name="T11" fmla="*/ 200 h 240"/>
              </a:gdLst>
              <a:ahLst/>
              <a:cxnLst>
                <a:cxn ang="0">
                  <a:pos x="T0" y="T1"/>
                </a:cxn>
                <a:cxn ang="0">
                  <a:pos x="T2" y="T3"/>
                </a:cxn>
                <a:cxn ang="0">
                  <a:pos x="T4" y="T5"/>
                </a:cxn>
                <a:cxn ang="0">
                  <a:pos x="T6" y="T7"/>
                </a:cxn>
                <a:cxn ang="0">
                  <a:pos x="T8" y="T9"/>
                </a:cxn>
                <a:cxn ang="0">
                  <a:pos x="T10" y="T11"/>
                </a:cxn>
              </a:cxnLst>
              <a:rect l="0" t="0" r="r" b="b"/>
              <a:pathLst>
                <a:path w="207" h="240">
                  <a:moveTo>
                    <a:pt x="207" y="200"/>
                  </a:moveTo>
                  <a:lnTo>
                    <a:pt x="207" y="200"/>
                  </a:lnTo>
                  <a:lnTo>
                    <a:pt x="160" y="0"/>
                  </a:lnTo>
                  <a:cubicBezTo>
                    <a:pt x="106" y="13"/>
                    <a:pt x="53" y="28"/>
                    <a:pt x="0" y="45"/>
                  </a:cubicBezTo>
                  <a:lnTo>
                    <a:pt x="63" y="240"/>
                  </a:lnTo>
                  <a:cubicBezTo>
                    <a:pt x="110" y="225"/>
                    <a:pt x="159" y="212"/>
                    <a:pt x="207"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49" name="Freeform 386">
              <a:extLst>
                <a:ext uri="{FF2B5EF4-FFF2-40B4-BE49-F238E27FC236}">
                  <a16:creationId xmlns:a16="http://schemas.microsoft.com/office/drawing/2014/main" id="{E5E64175-5C71-9589-B61D-F04794138A92}"/>
                </a:ext>
              </a:extLst>
            </p:cNvPr>
            <p:cNvSpPr>
              <a:spLocks/>
            </p:cNvSpPr>
            <p:nvPr/>
          </p:nvSpPr>
          <p:spPr bwMode="auto">
            <a:xfrm>
              <a:off x="4839755" y="1912648"/>
              <a:ext cx="320611" cy="359474"/>
            </a:xfrm>
            <a:custGeom>
              <a:avLst/>
              <a:gdLst>
                <a:gd name="T0" fmla="*/ 220 w 220"/>
                <a:gd name="T1" fmla="*/ 195 h 247"/>
                <a:gd name="T2" fmla="*/ 220 w 220"/>
                <a:gd name="T3" fmla="*/ 195 h 247"/>
                <a:gd name="T4" fmla="*/ 157 w 220"/>
                <a:gd name="T5" fmla="*/ 0 h 247"/>
                <a:gd name="T6" fmla="*/ 0 w 220"/>
                <a:gd name="T7" fmla="*/ 57 h 247"/>
                <a:gd name="T8" fmla="*/ 79 w 220"/>
                <a:gd name="T9" fmla="*/ 247 h 247"/>
                <a:gd name="T10" fmla="*/ 220 w 220"/>
                <a:gd name="T11" fmla="*/ 195 h 247"/>
              </a:gdLst>
              <a:ahLst/>
              <a:cxnLst>
                <a:cxn ang="0">
                  <a:pos x="T0" y="T1"/>
                </a:cxn>
                <a:cxn ang="0">
                  <a:pos x="T2" y="T3"/>
                </a:cxn>
                <a:cxn ang="0">
                  <a:pos x="T4" y="T5"/>
                </a:cxn>
                <a:cxn ang="0">
                  <a:pos x="T6" y="T7"/>
                </a:cxn>
                <a:cxn ang="0">
                  <a:pos x="T8" y="T9"/>
                </a:cxn>
                <a:cxn ang="0">
                  <a:pos x="T10" y="T11"/>
                </a:cxn>
              </a:cxnLst>
              <a:rect l="0" t="0" r="r" b="b"/>
              <a:pathLst>
                <a:path w="220" h="247">
                  <a:moveTo>
                    <a:pt x="220" y="195"/>
                  </a:moveTo>
                  <a:lnTo>
                    <a:pt x="220" y="195"/>
                  </a:lnTo>
                  <a:lnTo>
                    <a:pt x="157" y="0"/>
                  </a:lnTo>
                  <a:cubicBezTo>
                    <a:pt x="104" y="17"/>
                    <a:pt x="52" y="36"/>
                    <a:pt x="0" y="57"/>
                  </a:cubicBezTo>
                  <a:lnTo>
                    <a:pt x="79" y="247"/>
                  </a:lnTo>
                  <a:cubicBezTo>
                    <a:pt x="125" y="228"/>
                    <a:pt x="172" y="211"/>
                    <a:pt x="220" y="1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50" name="Freeform 388">
              <a:extLst>
                <a:ext uri="{FF2B5EF4-FFF2-40B4-BE49-F238E27FC236}">
                  <a16:creationId xmlns:a16="http://schemas.microsoft.com/office/drawing/2014/main" id="{D44E62C2-F996-8584-17C6-978B83AE7486}"/>
                </a:ext>
              </a:extLst>
            </p:cNvPr>
            <p:cNvSpPr>
              <a:spLocks/>
            </p:cNvSpPr>
            <p:nvPr/>
          </p:nvSpPr>
          <p:spPr bwMode="auto">
            <a:xfrm>
              <a:off x="5748155" y="1244707"/>
              <a:ext cx="242887" cy="308468"/>
            </a:xfrm>
            <a:custGeom>
              <a:avLst/>
              <a:gdLst>
                <a:gd name="T0" fmla="*/ 168 w 168"/>
                <a:gd name="T1" fmla="*/ 205 h 211"/>
                <a:gd name="T2" fmla="*/ 168 w 168"/>
                <a:gd name="T3" fmla="*/ 205 h 211"/>
                <a:gd name="T4" fmla="*/ 168 w 168"/>
                <a:gd name="T5" fmla="*/ 205 h 211"/>
                <a:gd name="T6" fmla="*/ 168 w 168"/>
                <a:gd name="T7" fmla="*/ 0 h 211"/>
                <a:gd name="T8" fmla="*/ 0 w 168"/>
                <a:gd name="T9" fmla="*/ 6 h 211"/>
                <a:gd name="T10" fmla="*/ 14 w 168"/>
                <a:gd name="T11" fmla="*/ 211 h 211"/>
                <a:gd name="T12" fmla="*/ 168 w 168"/>
                <a:gd name="T13" fmla="*/ 205 h 211"/>
              </a:gdLst>
              <a:ahLst/>
              <a:cxnLst>
                <a:cxn ang="0">
                  <a:pos x="T0" y="T1"/>
                </a:cxn>
                <a:cxn ang="0">
                  <a:pos x="T2" y="T3"/>
                </a:cxn>
                <a:cxn ang="0">
                  <a:pos x="T4" y="T5"/>
                </a:cxn>
                <a:cxn ang="0">
                  <a:pos x="T6" y="T7"/>
                </a:cxn>
                <a:cxn ang="0">
                  <a:pos x="T8" y="T9"/>
                </a:cxn>
                <a:cxn ang="0">
                  <a:pos x="T10" y="T11"/>
                </a:cxn>
                <a:cxn ang="0">
                  <a:pos x="T12" y="T13"/>
                </a:cxn>
              </a:cxnLst>
              <a:rect l="0" t="0" r="r" b="b"/>
              <a:pathLst>
                <a:path w="168" h="211">
                  <a:moveTo>
                    <a:pt x="168" y="205"/>
                  </a:moveTo>
                  <a:lnTo>
                    <a:pt x="168" y="205"/>
                  </a:lnTo>
                  <a:lnTo>
                    <a:pt x="168" y="205"/>
                  </a:lnTo>
                  <a:lnTo>
                    <a:pt x="168" y="0"/>
                  </a:lnTo>
                  <a:cubicBezTo>
                    <a:pt x="111" y="0"/>
                    <a:pt x="55" y="2"/>
                    <a:pt x="0" y="6"/>
                  </a:cubicBezTo>
                  <a:lnTo>
                    <a:pt x="14" y="211"/>
                  </a:lnTo>
                  <a:cubicBezTo>
                    <a:pt x="65" y="207"/>
                    <a:pt x="116" y="205"/>
                    <a:pt x="168"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51" name="Freeform 390">
              <a:extLst>
                <a:ext uri="{FF2B5EF4-FFF2-40B4-BE49-F238E27FC236}">
                  <a16:creationId xmlns:a16="http://schemas.microsoft.com/office/drawing/2014/main" id="{0E605E7A-3AA3-32F0-7CB0-E2F192A314F7}"/>
                </a:ext>
              </a:extLst>
            </p:cNvPr>
            <p:cNvSpPr>
              <a:spLocks/>
            </p:cNvSpPr>
            <p:nvPr/>
          </p:nvSpPr>
          <p:spPr bwMode="auto">
            <a:xfrm>
              <a:off x="5017064" y="1320003"/>
              <a:ext cx="308468" cy="349758"/>
            </a:xfrm>
            <a:custGeom>
              <a:avLst/>
              <a:gdLst>
                <a:gd name="T0" fmla="*/ 211 w 211"/>
                <a:gd name="T1" fmla="*/ 201 h 239"/>
                <a:gd name="T2" fmla="*/ 211 w 211"/>
                <a:gd name="T3" fmla="*/ 201 h 239"/>
                <a:gd name="T4" fmla="*/ 169 w 211"/>
                <a:gd name="T5" fmla="*/ 0 h 239"/>
                <a:gd name="T6" fmla="*/ 0 w 211"/>
                <a:gd name="T7" fmla="*/ 42 h 239"/>
                <a:gd name="T8" fmla="*/ 57 w 211"/>
                <a:gd name="T9" fmla="*/ 239 h 239"/>
                <a:gd name="T10" fmla="*/ 211 w 211"/>
                <a:gd name="T11" fmla="*/ 201 h 239"/>
              </a:gdLst>
              <a:ahLst/>
              <a:cxnLst>
                <a:cxn ang="0">
                  <a:pos x="T0" y="T1"/>
                </a:cxn>
                <a:cxn ang="0">
                  <a:pos x="T2" y="T3"/>
                </a:cxn>
                <a:cxn ang="0">
                  <a:pos x="T4" y="T5"/>
                </a:cxn>
                <a:cxn ang="0">
                  <a:pos x="T6" y="T7"/>
                </a:cxn>
                <a:cxn ang="0">
                  <a:pos x="T8" y="T9"/>
                </a:cxn>
                <a:cxn ang="0">
                  <a:pos x="T10" y="T11"/>
                </a:cxn>
              </a:cxnLst>
              <a:rect l="0" t="0" r="r" b="b"/>
              <a:pathLst>
                <a:path w="211" h="239">
                  <a:moveTo>
                    <a:pt x="211" y="201"/>
                  </a:moveTo>
                  <a:lnTo>
                    <a:pt x="211" y="201"/>
                  </a:lnTo>
                  <a:lnTo>
                    <a:pt x="169" y="0"/>
                  </a:lnTo>
                  <a:cubicBezTo>
                    <a:pt x="112" y="12"/>
                    <a:pt x="56" y="26"/>
                    <a:pt x="0" y="42"/>
                  </a:cubicBezTo>
                  <a:lnTo>
                    <a:pt x="57" y="239"/>
                  </a:lnTo>
                  <a:cubicBezTo>
                    <a:pt x="108" y="225"/>
                    <a:pt x="159" y="212"/>
                    <a:pt x="211" y="20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52" name="Freeform 392">
              <a:extLst>
                <a:ext uri="{FF2B5EF4-FFF2-40B4-BE49-F238E27FC236}">
                  <a16:creationId xmlns:a16="http://schemas.microsoft.com/office/drawing/2014/main" id="{B545B8FB-5C09-0ED5-CB34-07587E11A817}"/>
                </a:ext>
              </a:extLst>
            </p:cNvPr>
            <p:cNvSpPr>
              <a:spLocks/>
            </p:cNvSpPr>
            <p:nvPr/>
          </p:nvSpPr>
          <p:spPr bwMode="auto">
            <a:xfrm>
              <a:off x="4776605" y="1380724"/>
              <a:ext cx="325469" cy="361903"/>
            </a:xfrm>
            <a:custGeom>
              <a:avLst/>
              <a:gdLst>
                <a:gd name="T0" fmla="*/ 223 w 223"/>
                <a:gd name="T1" fmla="*/ 197 h 247"/>
                <a:gd name="T2" fmla="*/ 223 w 223"/>
                <a:gd name="T3" fmla="*/ 197 h 247"/>
                <a:gd name="T4" fmla="*/ 166 w 223"/>
                <a:gd name="T5" fmla="*/ 0 h 247"/>
                <a:gd name="T6" fmla="*/ 0 w 223"/>
                <a:gd name="T7" fmla="*/ 54 h 247"/>
                <a:gd name="T8" fmla="*/ 71 w 223"/>
                <a:gd name="T9" fmla="*/ 247 h 247"/>
                <a:gd name="T10" fmla="*/ 223 w 223"/>
                <a:gd name="T11" fmla="*/ 197 h 247"/>
              </a:gdLst>
              <a:ahLst/>
              <a:cxnLst>
                <a:cxn ang="0">
                  <a:pos x="T0" y="T1"/>
                </a:cxn>
                <a:cxn ang="0">
                  <a:pos x="T2" y="T3"/>
                </a:cxn>
                <a:cxn ang="0">
                  <a:pos x="T4" y="T5"/>
                </a:cxn>
                <a:cxn ang="0">
                  <a:pos x="T6" y="T7"/>
                </a:cxn>
                <a:cxn ang="0">
                  <a:pos x="T8" y="T9"/>
                </a:cxn>
                <a:cxn ang="0">
                  <a:pos x="T10" y="T11"/>
                </a:cxn>
              </a:cxnLst>
              <a:rect l="0" t="0" r="r" b="b"/>
              <a:pathLst>
                <a:path w="223" h="247">
                  <a:moveTo>
                    <a:pt x="223" y="197"/>
                  </a:moveTo>
                  <a:lnTo>
                    <a:pt x="223" y="197"/>
                  </a:lnTo>
                  <a:lnTo>
                    <a:pt x="166" y="0"/>
                  </a:lnTo>
                  <a:cubicBezTo>
                    <a:pt x="110" y="16"/>
                    <a:pt x="55" y="34"/>
                    <a:pt x="0" y="54"/>
                  </a:cubicBezTo>
                  <a:lnTo>
                    <a:pt x="71" y="247"/>
                  </a:lnTo>
                  <a:cubicBezTo>
                    <a:pt x="121" y="229"/>
                    <a:pt x="172" y="212"/>
                    <a:pt x="223" y="19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53" name="Freeform 394">
              <a:extLst>
                <a:ext uri="{FF2B5EF4-FFF2-40B4-BE49-F238E27FC236}">
                  <a16:creationId xmlns:a16="http://schemas.microsoft.com/office/drawing/2014/main" id="{B040D701-3D2A-CBB4-A27D-25C74C1BC14B}"/>
                </a:ext>
              </a:extLst>
            </p:cNvPr>
            <p:cNvSpPr>
              <a:spLocks/>
            </p:cNvSpPr>
            <p:nvPr/>
          </p:nvSpPr>
          <p:spPr bwMode="auto">
            <a:xfrm>
              <a:off x="5507697" y="1251994"/>
              <a:ext cx="259890" cy="323041"/>
            </a:xfrm>
            <a:custGeom>
              <a:avLst/>
              <a:gdLst>
                <a:gd name="T0" fmla="*/ 178 w 178"/>
                <a:gd name="T1" fmla="*/ 205 h 220"/>
                <a:gd name="T2" fmla="*/ 178 w 178"/>
                <a:gd name="T3" fmla="*/ 205 h 220"/>
                <a:gd name="T4" fmla="*/ 164 w 178"/>
                <a:gd name="T5" fmla="*/ 0 h 220"/>
                <a:gd name="T6" fmla="*/ 0 w 178"/>
                <a:gd name="T7" fmla="*/ 16 h 220"/>
                <a:gd name="T8" fmla="*/ 28 w 178"/>
                <a:gd name="T9" fmla="*/ 220 h 220"/>
                <a:gd name="T10" fmla="*/ 178 w 178"/>
                <a:gd name="T11" fmla="*/ 205 h 220"/>
              </a:gdLst>
              <a:ahLst/>
              <a:cxnLst>
                <a:cxn ang="0">
                  <a:pos x="T0" y="T1"/>
                </a:cxn>
                <a:cxn ang="0">
                  <a:pos x="T2" y="T3"/>
                </a:cxn>
                <a:cxn ang="0">
                  <a:pos x="T4" y="T5"/>
                </a:cxn>
                <a:cxn ang="0">
                  <a:pos x="T6" y="T7"/>
                </a:cxn>
                <a:cxn ang="0">
                  <a:pos x="T8" y="T9"/>
                </a:cxn>
                <a:cxn ang="0">
                  <a:pos x="T10" y="T11"/>
                </a:cxn>
              </a:cxnLst>
              <a:rect l="0" t="0" r="r" b="b"/>
              <a:pathLst>
                <a:path w="178" h="220">
                  <a:moveTo>
                    <a:pt x="178" y="205"/>
                  </a:moveTo>
                  <a:lnTo>
                    <a:pt x="178" y="205"/>
                  </a:lnTo>
                  <a:lnTo>
                    <a:pt x="164" y="0"/>
                  </a:lnTo>
                  <a:cubicBezTo>
                    <a:pt x="109" y="3"/>
                    <a:pt x="54" y="9"/>
                    <a:pt x="0" y="16"/>
                  </a:cubicBezTo>
                  <a:lnTo>
                    <a:pt x="28" y="220"/>
                  </a:lnTo>
                  <a:cubicBezTo>
                    <a:pt x="77" y="213"/>
                    <a:pt x="127" y="208"/>
                    <a:pt x="178"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54" name="Freeform 396">
              <a:extLst>
                <a:ext uri="{FF2B5EF4-FFF2-40B4-BE49-F238E27FC236}">
                  <a16:creationId xmlns:a16="http://schemas.microsoft.com/office/drawing/2014/main" id="{EE67232A-5E33-5342-7F47-BF500E30350F}"/>
                </a:ext>
              </a:extLst>
            </p:cNvPr>
            <p:cNvSpPr>
              <a:spLocks/>
            </p:cNvSpPr>
            <p:nvPr/>
          </p:nvSpPr>
          <p:spPr bwMode="auto">
            <a:xfrm>
              <a:off x="4538575" y="1460878"/>
              <a:ext cx="340042" cy="371619"/>
            </a:xfrm>
            <a:custGeom>
              <a:avLst/>
              <a:gdLst>
                <a:gd name="T0" fmla="*/ 233 w 233"/>
                <a:gd name="T1" fmla="*/ 193 h 254"/>
                <a:gd name="T2" fmla="*/ 233 w 233"/>
                <a:gd name="T3" fmla="*/ 193 h 254"/>
                <a:gd name="T4" fmla="*/ 162 w 233"/>
                <a:gd name="T5" fmla="*/ 0 h 254"/>
                <a:gd name="T6" fmla="*/ 0 w 233"/>
                <a:gd name="T7" fmla="*/ 66 h 254"/>
                <a:gd name="T8" fmla="*/ 85 w 233"/>
                <a:gd name="T9" fmla="*/ 254 h 254"/>
                <a:gd name="T10" fmla="*/ 233 w 233"/>
                <a:gd name="T11" fmla="*/ 193 h 254"/>
              </a:gdLst>
              <a:ahLst/>
              <a:cxnLst>
                <a:cxn ang="0">
                  <a:pos x="T0" y="T1"/>
                </a:cxn>
                <a:cxn ang="0">
                  <a:pos x="T2" y="T3"/>
                </a:cxn>
                <a:cxn ang="0">
                  <a:pos x="T4" y="T5"/>
                </a:cxn>
                <a:cxn ang="0">
                  <a:pos x="T6" y="T7"/>
                </a:cxn>
                <a:cxn ang="0">
                  <a:pos x="T8" y="T9"/>
                </a:cxn>
                <a:cxn ang="0">
                  <a:pos x="T10" y="T11"/>
                </a:cxn>
              </a:cxnLst>
              <a:rect l="0" t="0" r="r" b="b"/>
              <a:pathLst>
                <a:path w="233" h="254">
                  <a:moveTo>
                    <a:pt x="233" y="193"/>
                  </a:moveTo>
                  <a:lnTo>
                    <a:pt x="233" y="193"/>
                  </a:lnTo>
                  <a:lnTo>
                    <a:pt x="162" y="0"/>
                  </a:lnTo>
                  <a:cubicBezTo>
                    <a:pt x="107" y="20"/>
                    <a:pt x="53" y="42"/>
                    <a:pt x="0" y="66"/>
                  </a:cubicBezTo>
                  <a:lnTo>
                    <a:pt x="85" y="254"/>
                  </a:lnTo>
                  <a:cubicBezTo>
                    <a:pt x="133" y="232"/>
                    <a:pt x="183" y="211"/>
                    <a:pt x="233" y="19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55" name="Freeform 398">
              <a:extLst>
                <a:ext uri="{FF2B5EF4-FFF2-40B4-BE49-F238E27FC236}">
                  <a16:creationId xmlns:a16="http://schemas.microsoft.com/office/drawing/2014/main" id="{420AF538-D4B2-F5C1-5656-85768347F1BC}"/>
                </a:ext>
              </a:extLst>
            </p:cNvPr>
            <p:cNvSpPr>
              <a:spLocks/>
            </p:cNvSpPr>
            <p:nvPr/>
          </p:nvSpPr>
          <p:spPr bwMode="auto">
            <a:xfrm>
              <a:off x="5264809" y="1276283"/>
              <a:ext cx="284179" cy="337614"/>
            </a:xfrm>
            <a:custGeom>
              <a:avLst/>
              <a:gdLst>
                <a:gd name="T0" fmla="*/ 195 w 195"/>
                <a:gd name="T1" fmla="*/ 204 h 231"/>
                <a:gd name="T2" fmla="*/ 195 w 195"/>
                <a:gd name="T3" fmla="*/ 204 h 231"/>
                <a:gd name="T4" fmla="*/ 167 w 195"/>
                <a:gd name="T5" fmla="*/ 0 h 231"/>
                <a:gd name="T6" fmla="*/ 0 w 195"/>
                <a:gd name="T7" fmla="*/ 30 h 231"/>
                <a:gd name="T8" fmla="*/ 42 w 195"/>
                <a:gd name="T9" fmla="*/ 231 h 231"/>
                <a:gd name="T10" fmla="*/ 195 w 195"/>
                <a:gd name="T11" fmla="*/ 204 h 231"/>
              </a:gdLst>
              <a:ahLst/>
              <a:cxnLst>
                <a:cxn ang="0">
                  <a:pos x="T0" y="T1"/>
                </a:cxn>
                <a:cxn ang="0">
                  <a:pos x="T2" y="T3"/>
                </a:cxn>
                <a:cxn ang="0">
                  <a:pos x="T4" y="T5"/>
                </a:cxn>
                <a:cxn ang="0">
                  <a:pos x="T6" y="T7"/>
                </a:cxn>
                <a:cxn ang="0">
                  <a:pos x="T8" y="T9"/>
                </a:cxn>
                <a:cxn ang="0">
                  <a:pos x="T10" y="T11"/>
                </a:cxn>
              </a:cxnLst>
              <a:rect l="0" t="0" r="r" b="b"/>
              <a:pathLst>
                <a:path w="195" h="231">
                  <a:moveTo>
                    <a:pt x="195" y="204"/>
                  </a:moveTo>
                  <a:lnTo>
                    <a:pt x="195" y="204"/>
                  </a:lnTo>
                  <a:lnTo>
                    <a:pt x="167" y="0"/>
                  </a:lnTo>
                  <a:cubicBezTo>
                    <a:pt x="110" y="8"/>
                    <a:pt x="55" y="18"/>
                    <a:pt x="0" y="30"/>
                  </a:cubicBezTo>
                  <a:lnTo>
                    <a:pt x="42" y="231"/>
                  </a:lnTo>
                  <a:cubicBezTo>
                    <a:pt x="92" y="220"/>
                    <a:pt x="143" y="211"/>
                    <a:pt x="195" y="20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56" name="Freeform 400">
              <a:extLst>
                <a:ext uri="{FF2B5EF4-FFF2-40B4-BE49-F238E27FC236}">
                  <a16:creationId xmlns:a16="http://schemas.microsoft.com/office/drawing/2014/main" id="{0BC90AA7-880F-5336-6A9E-F379EDD0B5CA}"/>
                </a:ext>
              </a:extLst>
            </p:cNvPr>
            <p:cNvSpPr>
              <a:spLocks/>
            </p:cNvSpPr>
            <p:nvPr/>
          </p:nvSpPr>
          <p:spPr bwMode="auto">
            <a:xfrm>
              <a:off x="3712757" y="1934507"/>
              <a:ext cx="366761" cy="378905"/>
            </a:xfrm>
            <a:custGeom>
              <a:avLst/>
              <a:gdLst>
                <a:gd name="T0" fmla="*/ 252 w 252"/>
                <a:gd name="T1" fmla="*/ 165 h 260"/>
                <a:gd name="T2" fmla="*/ 252 w 252"/>
                <a:gd name="T3" fmla="*/ 165 h 260"/>
                <a:gd name="T4" fmla="*/ 130 w 252"/>
                <a:gd name="T5" fmla="*/ 0 h 260"/>
                <a:gd name="T6" fmla="*/ 0 w 252"/>
                <a:gd name="T7" fmla="*/ 103 h 260"/>
                <a:gd name="T8" fmla="*/ 132 w 252"/>
                <a:gd name="T9" fmla="*/ 260 h 260"/>
                <a:gd name="T10" fmla="*/ 252 w 252"/>
                <a:gd name="T11" fmla="*/ 165 h 260"/>
              </a:gdLst>
              <a:ahLst/>
              <a:cxnLst>
                <a:cxn ang="0">
                  <a:pos x="T0" y="T1"/>
                </a:cxn>
                <a:cxn ang="0">
                  <a:pos x="T2" y="T3"/>
                </a:cxn>
                <a:cxn ang="0">
                  <a:pos x="T4" y="T5"/>
                </a:cxn>
                <a:cxn ang="0">
                  <a:pos x="T6" y="T7"/>
                </a:cxn>
                <a:cxn ang="0">
                  <a:pos x="T8" y="T9"/>
                </a:cxn>
                <a:cxn ang="0">
                  <a:pos x="T10" y="T11"/>
                </a:cxn>
              </a:cxnLst>
              <a:rect l="0" t="0" r="r" b="b"/>
              <a:pathLst>
                <a:path w="252" h="260">
                  <a:moveTo>
                    <a:pt x="252" y="165"/>
                  </a:moveTo>
                  <a:lnTo>
                    <a:pt x="252" y="165"/>
                  </a:lnTo>
                  <a:lnTo>
                    <a:pt x="130" y="0"/>
                  </a:lnTo>
                  <a:cubicBezTo>
                    <a:pt x="86" y="33"/>
                    <a:pt x="42" y="67"/>
                    <a:pt x="0" y="103"/>
                  </a:cubicBezTo>
                  <a:lnTo>
                    <a:pt x="132" y="260"/>
                  </a:lnTo>
                  <a:cubicBezTo>
                    <a:pt x="171" y="227"/>
                    <a:pt x="211" y="195"/>
                    <a:pt x="252" y="16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57" name="Freeform 402">
              <a:extLst>
                <a:ext uri="{FF2B5EF4-FFF2-40B4-BE49-F238E27FC236}">
                  <a16:creationId xmlns:a16="http://schemas.microsoft.com/office/drawing/2014/main" id="{3C537F85-866C-F7E2-149B-BE2FD996D0BA}"/>
                </a:ext>
              </a:extLst>
            </p:cNvPr>
            <p:cNvSpPr>
              <a:spLocks/>
            </p:cNvSpPr>
            <p:nvPr/>
          </p:nvSpPr>
          <p:spPr bwMode="auto">
            <a:xfrm>
              <a:off x="4312690" y="1558033"/>
              <a:ext cx="349758" cy="376476"/>
            </a:xfrm>
            <a:custGeom>
              <a:avLst/>
              <a:gdLst>
                <a:gd name="T0" fmla="*/ 240 w 240"/>
                <a:gd name="T1" fmla="*/ 188 h 258"/>
                <a:gd name="T2" fmla="*/ 240 w 240"/>
                <a:gd name="T3" fmla="*/ 188 h 258"/>
                <a:gd name="T4" fmla="*/ 155 w 240"/>
                <a:gd name="T5" fmla="*/ 0 h 258"/>
                <a:gd name="T6" fmla="*/ 0 w 240"/>
                <a:gd name="T7" fmla="*/ 78 h 258"/>
                <a:gd name="T8" fmla="*/ 98 w 240"/>
                <a:gd name="T9" fmla="*/ 258 h 258"/>
                <a:gd name="T10" fmla="*/ 240 w 240"/>
                <a:gd name="T11" fmla="*/ 188 h 258"/>
              </a:gdLst>
              <a:ahLst/>
              <a:cxnLst>
                <a:cxn ang="0">
                  <a:pos x="T0" y="T1"/>
                </a:cxn>
                <a:cxn ang="0">
                  <a:pos x="T2" y="T3"/>
                </a:cxn>
                <a:cxn ang="0">
                  <a:pos x="T4" y="T5"/>
                </a:cxn>
                <a:cxn ang="0">
                  <a:pos x="T6" y="T7"/>
                </a:cxn>
                <a:cxn ang="0">
                  <a:pos x="T8" y="T9"/>
                </a:cxn>
                <a:cxn ang="0">
                  <a:pos x="T10" y="T11"/>
                </a:cxn>
              </a:cxnLst>
              <a:rect l="0" t="0" r="r" b="b"/>
              <a:pathLst>
                <a:path w="240" h="258">
                  <a:moveTo>
                    <a:pt x="240" y="188"/>
                  </a:moveTo>
                  <a:lnTo>
                    <a:pt x="240" y="188"/>
                  </a:lnTo>
                  <a:lnTo>
                    <a:pt x="155" y="0"/>
                  </a:lnTo>
                  <a:cubicBezTo>
                    <a:pt x="102" y="24"/>
                    <a:pt x="51" y="50"/>
                    <a:pt x="0" y="78"/>
                  </a:cubicBezTo>
                  <a:lnTo>
                    <a:pt x="98" y="258"/>
                  </a:lnTo>
                  <a:cubicBezTo>
                    <a:pt x="144" y="233"/>
                    <a:pt x="192" y="210"/>
                    <a:pt x="240" y="18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58" name="Freeform 404">
              <a:extLst>
                <a:ext uri="{FF2B5EF4-FFF2-40B4-BE49-F238E27FC236}">
                  <a16:creationId xmlns:a16="http://schemas.microsoft.com/office/drawing/2014/main" id="{11A150C0-46BC-0E69-8F6D-8A5A0FB8D08F}"/>
                </a:ext>
              </a:extLst>
            </p:cNvPr>
            <p:cNvSpPr>
              <a:spLocks/>
            </p:cNvSpPr>
            <p:nvPr/>
          </p:nvSpPr>
          <p:spPr bwMode="auto">
            <a:xfrm>
              <a:off x="3902210" y="1798490"/>
              <a:ext cx="359473" cy="376476"/>
            </a:xfrm>
            <a:custGeom>
              <a:avLst/>
              <a:gdLst>
                <a:gd name="T0" fmla="*/ 246 w 246"/>
                <a:gd name="T1" fmla="*/ 173 h 258"/>
                <a:gd name="T2" fmla="*/ 246 w 246"/>
                <a:gd name="T3" fmla="*/ 173 h 258"/>
                <a:gd name="T4" fmla="*/ 136 w 246"/>
                <a:gd name="T5" fmla="*/ 0 h 258"/>
                <a:gd name="T6" fmla="*/ 0 w 246"/>
                <a:gd name="T7" fmla="*/ 93 h 258"/>
                <a:gd name="T8" fmla="*/ 122 w 246"/>
                <a:gd name="T9" fmla="*/ 258 h 258"/>
                <a:gd name="T10" fmla="*/ 246 w 246"/>
                <a:gd name="T11" fmla="*/ 173 h 258"/>
              </a:gdLst>
              <a:ahLst/>
              <a:cxnLst>
                <a:cxn ang="0">
                  <a:pos x="T0" y="T1"/>
                </a:cxn>
                <a:cxn ang="0">
                  <a:pos x="T2" y="T3"/>
                </a:cxn>
                <a:cxn ang="0">
                  <a:pos x="T4" y="T5"/>
                </a:cxn>
                <a:cxn ang="0">
                  <a:pos x="T6" y="T7"/>
                </a:cxn>
                <a:cxn ang="0">
                  <a:pos x="T8" y="T9"/>
                </a:cxn>
                <a:cxn ang="0">
                  <a:pos x="T10" y="T11"/>
                </a:cxn>
              </a:cxnLst>
              <a:rect l="0" t="0" r="r" b="b"/>
              <a:pathLst>
                <a:path w="246" h="258">
                  <a:moveTo>
                    <a:pt x="246" y="173"/>
                  </a:moveTo>
                  <a:lnTo>
                    <a:pt x="246" y="173"/>
                  </a:lnTo>
                  <a:lnTo>
                    <a:pt x="136" y="0"/>
                  </a:lnTo>
                  <a:cubicBezTo>
                    <a:pt x="90" y="29"/>
                    <a:pt x="44" y="60"/>
                    <a:pt x="0" y="93"/>
                  </a:cubicBezTo>
                  <a:lnTo>
                    <a:pt x="122" y="258"/>
                  </a:lnTo>
                  <a:cubicBezTo>
                    <a:pt x="162" y="229"/>
                    <a:pt x="204" y="200"/>
                    <a:pt x="246" y="1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59" name="Freeform 407">
              <a:extLst>
                <a:ext uri="{FF2B5EF4-FFF2-40B4-BE49-F238E27FC236}">
                  <a16:creationId xmlns:a16="http://schemas.microsoft.com/office/drawing/2014/main" id="{250D756D-A160-A836-7E83-1C06DAC24305}"/>
                </a:ext>
              </a:extLst>
            </p:cNvPr>
            <p:cNvSpPr>
              <a:spLocks/>
            </p:cNvSpPr>
            <p:nvPr/>
          </p:nvSpPr>
          <p:spPr bwMode="auto">
            <a:xfrm>
              <a:off x="4101379" y="1672189"/>
              <a:ext cx="354616" cy="378905"/>
            </a:xfrm>
            <a:custGeom>
              <a:avLst/>
              <a:gdLst>
                <a:gd name="T0" fmla="*/ 244 w 244"/>
                <a:gd name="T1" fmla="*/ 180 h 259"/>
                <a:gd name="T2" fmla="*/ 244 w 244"/>
                <a:gd name="T3" fmla="*/ 180 h 259"/>
                <a:gd name="T4" fmla="*/ 146 w 244"/>
                <a:gd name="T5" fmla="*/ 0 h 259"/>
                <a:gd name="T6" fmla="*/ 0 w 244"/>
                <a:gd name="T7" fmla="*/ 86 h 259"/>
                <a:gd name="T8" fmla="*/ 110 w 244"/>
                <a:gd name="T9" fmla="*/ 259 h 259"/>
                <a:gd name="T10" fmla="*/ 244 w 244"/>
                <a:gd name="T11" fmla="*/ 180 h 259"/>
              </a:gdLst>
              <a:ahLst/>
              <a:cxnLst>
                <a:cxn ang="0">
                  <a:pos x="T0" y="T1"/>
                </a:cxn>
                <a:cxn ang="0">
                  <a:pos x="T2" y="T3"/>
                </a:cxn>
                <a:cxn ang="0">
                  <a:pos x="T4" y="T5"/>
                </a:cxn>
                <a:cxn ang="0">
                  <a:pos x="T6" y="T7"/>
                </a:cxn>
                <a:cxn ang="0">
                  <a:pos x="T8" y="T9"/>
                </a:cxn>
                <a:cxn ang="0">
                  <a:pos x="T10" y="T11"/>
                </a:cxn>
              </a:cxnLst>
              <a:rect l="0" t="0" r="r" b="b"/>
              <a:pathLst>
                <a:path w="244" h="259">
                  <a:moveTo>
                    <a:pt x="244" y="180"/>
                  </a:moveTo>
                  <a:lnTo>
                    <a:pt x="244" y="180"/>
                  </a:lnTo>
                  <a:lnTo>
                    <a:pt x="146" y="0"/>
                  </a:lnTo>
                  <a:cubicBezTo>
                    <a:pt x="96" y="27"/>
                    <a:pt x="48" y="55"/>
                    <a:pt x="0" y="86"/>
                  </a:cubicBezTo>
                  <a:lnTo>
                    <a:pt x="110" y="259"/>
                  </a:lnTo>
                  <a:cubicBezTo>
                    <a:pt x="154" y="231"/>
                    <a:pt x="198" y="205"/>
                    <a:pt x="244"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60" name="Freeform 417">
              <a:extLst>
                <a:ext uri="{FF2B5EF4-FFF2-40B4-BE49-F238E27FC236}">
                  <a16:creationId xmlns:a16="http://schemas.microsoft.com/office/drawing/2014/main" id="{6EFF9AA6-5067-88FF-64DF-5072E6115FF9}"/>
                </a:ext>
              </a:extLst>
            </p:cNvPr>
            <p:cNvSpPr>
              <a:spLocks/>
            </p:cNvSpPr>
            <p:nvPr/>
          </p:nvSpPr>
          <p:spPr bwMode="auto">
            <a:xfrm>
              <a:off x="5726295" y="722498"/>
              <a:ext cx="264748" cy="308468"/>
            </a:xfrm>
            <a:custGeom>
              <a:avLst/>
              <a:gdLst>
                <a:gd name="T0" fmla="*/ 182 w 182"/>
                <a:gd name="T1" fmla="*/ 205 h 210"/>
                <a:gd name="T2" fmla="*/ 182 w 182"/>
                <a:gd name="T3" fmla="*/ 205 h 210"/>
                <a:gd name="T4" fmla="*/ 182 w 182"/>
                <a:gd name="T5" fmla="*/ 205 h 210"/>
                <a:gd name="T6" fmla="*/ 182 w 182"/>
                <a:gd name="T7" fmla="*/ 0 h 210"/>
                <a:gd name="T8" fmla="*/ 0 w 182"/>
                <a:gd name="T9" fmla="*/ 5 h 210"/>
                <a:gd name="T10" fmla="*/ 13 w 182"/>
                <a:gd name="T11" fmla="*/ 210 h 210"/>
                <a:gd name="T12" fmla="*/ 182 w 182"/>
                <a:gd name="T13" fmla="*/ 205 h 210"/>
              </a:gdLst>
              <a:ahLst/>
              <a:cxnLst>
                <a:cxn ang="0">
                  <a:pos x="T0" y="T1"/>
                </a:cxn>
                <a:cxn ang="0">
                  <a:pos x="T2" y="T3"/>
                </a:cxn>
                <a:cxn ang="0">
                  <a:pos x="T4" y="T5"/>
                </a:cxn>
                <a:cxn ang="0">
                  <a:pos x="T6" y="T7"/>
                </a:cxn>
                <a:cxn ang="0">
                  <a:pos x="T8" y="T9"/>
                </a:cxn>
                <a:cxn ang="0">
                  <a:pos x="T10" y="T11"/>
                </a:cxn>
                <a:cxn ang="0">
                  <a:pos x="T12" y="T13"/>
                </a:cxn>
              </a:cxnLst>
              <a:rect l="0" t="0" r="r" b="b"/>
              <a:pathLst>
                <a:path w="182" h="210">
                  <a:moveTo>
                    <a:pt x="182" y="205"/>
                  </a:moveTo>
                  <a:lnTo>
                    <a:pt x="182" y="205"/>
                  </a:lnTo>
                  <a:lnTo>
                    <a:pt x="182" y="205"/>
                  </a:lnTo>
                  <a:lnTo>
                    <a:pt x="182" y="0"/>
                  </a:lnTo>
                  <a:cubicBezTo>
                    <a:pt x="121" y="0"/>
                    <a:pt x="60" y="1"/>
                    <a:pt x="0" y="5"/>
                  </a:cubicBezTo>
                  <a:lnTo>
                    <a:pt x="13" y="210"/>
                  </a:lnTo>
                  <a:cubicBezTo>
                    <a:pt x="69" y="207"/>
                    <a:pt x="125" y="205"/>
                    <a:pt x="182"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61" name="Freeform 431">
              <a:extLst>
                <a:ext uri="{FF2B5EF4-FFF2-40B4-BE49-F238E27FC236}">
                  <a16:creationId xmlns:a16="http://schemas.microsoft.com/office/drawing/2014/main" id="{14348442-C322-066F-86CE-66EAB1603365}"/>
                </a:ext>
              </a:extLst>
            </p:cNvPr>
            <p:cNvSpPr>
              <a:spLocks/>
            </p:cNvSpPr>
            <p:nvPr/>
          </p:nvSpPr>
          <p:spPr bwMode="auto">
            <a:xfrm>
              <a:off x="5536843" y="1774202"/>
              <a:ext cx="250175" cy="323041"/>
            </a:xfrm>
            <a:custGeom>
              <a:avLst/>
              <a:gdLst>
                <a:gd name="T0" fmla="*/ 172 w 172"/>
                <a:gd name="T1" fmla="*/ 205 h 221"/>
                <a:gd name="T2" fmla="*/ 172 w 172"/>
                <a:gd name="T3" fmla="*/ 205 h 221"/>
                <a:gd name="T4" fmla="*/ 157 w 172"/>
                <a:gd name="T5" fmla="*/ 0 h 221"/>
                <a:gd name="T6" fmla="*/ 0 w 172"/>
                <a:gd name="T7" fmla="*/ 18 h 221"/>
                <a:gd name="T8" fmla="*/ 31 w 172"/>
                <a:gd name="T9" fmla="*/ 221 h 221"/>
                <a:gd name="T10" fmla="*/ 172 w 172"/>
                <a:gd name="T11" fmla="*/ 205 h 221"/>
              </a:gdLst>
              <a:ahLst/>
              <a:cxnLst>
                <a:cxn ang="0">
                  <a:pos x="T0" y="T1"/>
                </a:cxn>
                <a:cxn ang="0">
                  <a:pos x="T2" y="T3"/>
                </a:cxn>
                <a:cxn ang="0">
                  <a:pos x="T4" y="T5"/>
                </a:cxn>
                <a:cxn ang="0">
                  <a:pos x="T6" y="T7"/>
                </a:cxn>
                <a:cxn ang="0">
                  <a:pos x="T8" y="T9"/>
                </a:cxn>
                <a:cxn ang="0">
                  <a:pos x="T10" y="T11"/>
                </a:cxn>
              </a:cxnLst>
              <a:rect l="0" t="0" r="r" b="b"/>
              <a:pathLst>
                <a:path w="172" h="221">
                  <a:moveTo>
                    <a:pt x="172" y="205"/>
                  </a:moveTo>
                  <a:lnTo>
                    <a:pt x="172" y="205"/>
                  </a:lnTo>
                  <a:lnTo>
                    <a:pt x="157" y="0"/>
                  </a:lnTo>
                  <a:cubicBezTo>
                    <a:pt x="104" y="4"/>
                    <a:pt x="51" y="10"/>
                    <a:pt x="0" y="18"/>
                  </a:cubicBezTo>
                  <a:lnTo>
                    <a:pt x="31" y="221"/>
                  </a:lnTo>
                  <a:cubicBezTo>
                    <a:pt x="77" y="214"/>
                    <a:pt x="125" y="209"/>
                    <a:pt x="172"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62" name="Freeform 433">
              <a:extLst>
                <a:ext uri="{FF2B5EF4-FFF2-40B4-BE49-F238E27FC236}">
                  <a16:creationId xmlns:a16="http://schemas.microsoft.com/office/drawing/2014/main" id="{0839FA07-CA61-3F89-7CBD-D0F48CA066BF}"/>
                </a:ext>
              </a:extLst>
            </p:cNvPr>
            <p:cNvSpPr>
              <a:spLocks/>
            </p:cNvSpPr>
            <p:nvPr/>
          </p:nvSpPr>
          <p:spPr bwMode="auto">
            <a:xfrm>
              <a:off x="7050033" y="6187467"/>
              <a:ext cx="235602" cy="313326"/>
            </a:xfrm>
            <a:custGeom>
              <a:avLst/>
              <a:gdLst>
                <a:gd name="T0" fmla="*/ 141 w 162"/>
                <a:gd name="T1" fmla="*/ 0 h 213"/>
                <a:gd name="T2" fmla="*/ 141 w 162"/>
                <a:gd name="T3" fmla="*/ 0 h 213"/>
                <a:gd name="T4" fmla="*/ 162 w 162"/>
                <a:gd name="T5" fmla="*/ 204 h 213"/>
                <a:gd name="T6" fmla="*/ 1 w 162"/>
                <a:gd name="T7" fmla="*/ 213 h 213"/>
                <a:gd name="T8" fmla="*/ 0 w 162"/>
                <a:gd name="T9" fmla="*/ 7 h 213"/>
                <a:gd name="T10" fmla="*/ 141 w 162"/>
                <a:gd name="T11" fmla="*/ 0 h 213"/>
              </a:gdLst>
              <a:ahLst/>
              <a:cxnLst>
                <a:cxn ang="0">
                  <a:pos x="T0" y="T1"/>
                </a:cxn>
                <a:cxn ang="0">
                  <a:pos x="T2" y="T3"/>
                </a:cxn>
                <a:cxn ang="0">
                  <a:pos x="T4" y="T5"/>
                </a:cxn>
                <a:cxn ang="0">
                  <a:pos x="T6" y="T7"/>
                </a:cxn>
                <a:cxn ang="0">
                  <a:pos x="T8" y="T9"/>
                </a:cxn>
                <a:cxn ang="0">
                  <a:pos x="T10" y="T11"/>
                </a:cxn>
              </a:cxnLst>
              <a:rect l="0" t="0" r="r" b="b"/>
              <a:pathLst>
                <a:path w="162" h="213">
                  <a:moveTo>
                    <a:pt x="141" y="0"/>
                  </a:moveTo>
                  <a:lnTo>
                    <a:pt x="141" y="0"/>
                  </a:lnTo>
                  <a:lnTo>
                    <a:pt x="162" y="204"/>
                  </a:lnTo>
                  <a:cubicBezTo>
                    <a:pt x="109" y="210"/>
                    <a:pt x="55" y="213"/>
                    <a:pt x="1" y="213"/>
                  </a:cubicBezTo>
                  <a:lnTo>
                    <a:pt x="0" y="7"/>
                  </a:lnTo>
                  <a:cubicBezTo>
                    <a:pt x="47" y="7"/>
                    <a:pt x="95" y="4"/>
                    <a:pt x="141" y="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dirty="0"/>
            </a:p>
          </p:txBody>
        </p:sp>
        <p:sp>
          <p:nvSpPr>
            <p:cNvPr id="1263" name="Freeform 224">
              <a:extLst>
                <a:ext uri="{FF2B5EF4-FFF2-40B4-BE49-F238E27FC236}">
                  <a16:creationId xmlns:a16="http://schemas.microsoft.com/office/drawing/2014/main" id="{2A51AF3C-6876-E71C-C8E4-75D5081948BC}"/>
                </a:ext>
              </a:extLst>
            </p:cNvPr>
            <p:cNvSpPr>
              <a:spLocks/>
            </p:cNvSpPr>
            <p:nvPr/>
          </p:nvSpPr>
          <p:spPr bwMode="auto">
            <a:xfrm>
              <a:off x="2372019" y="2585446"/>
              <a:ext cx="393478" cy="378905"/>
            </a:xfrm>
            <a:custGeom>
              <a:avLst/>
              <a:gdLst>
                <a:gd name="T0" fmla="*/ 269 w 269"/>
                <a:gd name="T1" fmla="*/ 119 h 259"/>
                <a:gd name="T2" fmla="*/ 269 w 269"/>
                <a:gd name="T3" fmla="*/ 119 h 259"/>
                <a:gd name="T4" fmla="*/ 100 w 269"/>
                <a:gd name="T5" fmla="*/ 0 h 259"/>
                <a:gd name="T6" fmla="*/ 0 w 269"/>
                <a:gd name="T7" fmla="*/ 151 h 259"/>
                <a:gd name="T8" fmla="*/ 177 w 269"/>
                <a:gd name="T9" fmla="*/ 259 h 259"/>
                <a:gd name="T10" fmla="*/ 269 w 269"/>
                <a:gd name="T11" fmla="*/ 119 h 259"/>
              </a:gdLst>
              <a:ahLst/>
              <a:cxnLst>
                <a:cxn ang="0">
                  <a:pos x="T0" y="T1"/>
                </a:cxn>
                <a:cxn ang="0">
                  <a:pos x="T2" y="T3"/>
                </a:cxn>
                <a:cxn ang="0">
                  <a:pos x="T4" y="T5"/>
                </a:cxn>
                <a:cxn ang="0">
                  <a:pos x="T6" y="T7"/>
                </a:cxn>
                <a:cxn ang="0">
                  <a:pos x="T8" y="T9"/>
                </a:cxn>
                <a:cxn ang="0">
                  <a:pos x="T10" y="T11"/>
                </a:cxn>
              </a:cxnLst>
              <a:rect l="0" t="0" r="r" b="b"/>
              <a:pathLst>
                <a:path w="269" h="259">
                  <a:moveTo>
                    <a:pt x="269" y="119"/>
                  </a:moveTo>
                  <a:lnTo>
                    <a:pt x="269" y="119"/>
                  </a:lnTo>
                  <a:lnTo>
                    <a:pt x="100" y="0"/>
                  </a:lnTo>
                  <a:cubicBezTo>
                    <a:pt x="65" y="49"/>
                    <a:pt x="32" y="100"/>
                    <a:pt x="0" y="151"/>
                  </a:cubicBezTo>
                  <a:lnTo>
                    <a:pt x="177" y="259"/>
                  </a:lnTo>
                  <a:cubicBezTo>
                    <a:pt x="207" y="212"/>
                    <a:pt x="237" y="165"/>
                    <a:pt x="269" y="11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64" name="Freeform 220">
              <a:extLst>
                <a:ext uri="{FF2B5EF4-FFF2-40B4-BE49-F238E27FC236}">
                  <a16:creationId xmlns:a16="http://schemas.microsoft.com/office/drawing/2014/main" id="{D305B0FD-B58B-8E66-4F5B-AB9BCC851AF1}"/>
                </a:ext>
              </a:extLst>
            </p:cNvPr>
            <p:cNvSpPr>
              <a:spLocks/>
            </p:cNvSpPr>
            <p:nvPr/>
          </p:nvSpPr>
          <p:spPr bwMode="auto">
            <a:xfrm>
              <a:off x="2517751" y="2371705"/>
              <a:ext cx="393478" cy="386192"/>
            </a:xfrm>
            <a:custGeom>
              <a:avLst/>
              <a:gdLst>
                <a:gd name="T0" fmla="*/ 270 w 270"/>
                <a:gd name="T1" fmla="*/ 130 h 264"/>
                <a:gd name="T2" fmla="*/ 270 w 270"/>
                <a:gd name="T3" fmla="*/ 130 h 264"/>
                <a:gd name="T4" fmla="*/ 109 w 270"/>
                <a:gd name="T5" fmla="*/ 0 h 264"/>
                <a:gd name="T6" fmla="*/ 0 w 270"/>
                <a:gd name="T7" fmla="*/ 145 h 264"/>
                <a:gd name="T8" fmla="*/ 169 w 270"/>
                <a:gd name="T9" fmla="*/ 264 h 264"/>
                <a:gd name="T10" fmla="*/ 270 w 270"/>
                <a:gd name="T11" fmla="*/ 130 h 264"/>
              </a:gdLst>
              <a:ahLst/>
              <a:cxnLst>
                <a:cxn ang="0">
                  <a:pos x="T0" y="T1"/>
                </a:cxn>
                <a:cxn ang="0">
                  <a:pos x="T2" y="T3"/>
                </a:cxn>
                <a:cxn ang="0">
                  <a:pos x="T4" y="T5"/>
                </a:cxn>
                <a:cxn ang="0">
                  <a:pos x="T6" y="T7"/>
                </a:cxn>
                <a:cxn ang="0">
                  <a:pos x="T8" y="T9"/>
                </a:cxn>
                <a:cxn ang="0">
                  <a:pos x="T10" y="T11"/>
                </a:cxn>
              </a:cxnLst>
              <a:rect l="0" t="0" r="r" b="b"/>
              <a:pathLst>
                <a:path w="270" h="264">
                  <a:moveTo>
                    <a:pt x="270" y="130"/>
                  </a:moveTo>
                  <a:lnTo>
                    <a:pt x="270" y="130"/>
                  </a:lnTo>
                  <a:lnTo>
                    <a:pt x="109" y="0"/>
                  </a:lnTo>
                  <a:cubicBezTo>
                    <a:pt x="71" y="48"/>
                    <a:pt x="34" y="96"/>
                    <a:pt x="0" y="145"/>
                  </a:cubicBezTo>
                  <a:lnTo>
                    <a:pt x="169" y="264"/>
                  </a:lnTo>
                  <a:cubicBezTo>
                    <a:pt x="202" y="219"/>
                    <a:pt x="235" y="174"/>
                    <a:pt x="270" y="13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65" name="Freeform 218">
              <a:extLst>
                <a:ext uri="{FF2B5EF4-FFF2-40B4-BE49-F238E27FC236}">
                  <a16:creationId xmlns:a16="http://schemas.microsoft.com/office/drawing/2014/main" id="{39C53C4A-B805-BC9D-5057-D5A9427697DF}"/>
                </a:ext>
              </a:extLst>
            </p:cNvPr>
            <p:cNvSpPr>
              <a:spLocks/>
            </p:cNvSpPr>
            <p:nvPr/>
          </p:nvSpPr>
          <p:spPr bwMode="auto">
            <a:xfrm>
              <a:off x="2678057" y="2172537"/>
              <a:ext cx="393478" cy="391050"/>
            </a:xfrm>
            <a:custGeom>
              <a:avLst/>
              <a:gdLst>
                <a:gd name="T0" fmla="*/ 270 w 270"/>
                <a:gd name="T1" fmla="*/ 141 h 266"/>
                <a:gd name="T2" fmla="*/ 270 w 270"/>
                <a:gd name="T3" fmla="*/ 141 h 266"/>
                <a:gd name="T4" fmla="*/ 117 w 270"/>
                <a:gd name="T5" fmla="*/ 0 h 266"/>
                <a:gd name="T6" fmla="*/ 0 w 270"/>
                <a:gd name="T7" fmla="*/ 136 h 266"/>
                <a:gd name="T8" fmla="*/ 161 w 270"/>
                <a:gd name="T9" fmla="*/ 266 h 266"/>
                <a:gd name="T10" fmla="*/ 270 w 270"/>
                <a:gd name="T11" fmla="*/ 141 h 266"/>
              </a:gdLst>
              <a:ahLst/>
              <a:cxnLst>
                <a:cxn ang="0">
                  <a:pos x="T0" y="T1"/>
                </a:cxn>
                <a:cxn ang="0">
                  <a:pos x="T2" y="T3"/>
                </a:cxn>
                <a:cxn ang="0">
                  <a:pos x="T4" y="T5"/>
                </a:cxn>
                <a:cxn ang="0">
                  <a:pos x="T6" y="T7"/>
                </a:cxn>
                <a:cxn ang="0">
                  <a:pos x="T8" y="T9"/>
                </a:cxn>
                <a:cxn ang="0">
                  <a:pos x="T10" y="T11"/>
                </a:cxn>
              </a:cxnLst>
              <a:rect l="0" t="0" r="r" b="b"/>
              <a:pathLst>
                <a:path w="270" h="266">
                  <a:moveTo>
                    <a:pt x="270" y="141"/>
                  </a:moveTo>
                  <a:lnTo>
                    <a:pt x="270" y="141"/>
                  </a:lnTo>
                  <a:lnTo>
                    <a:pt x="117" y="0"/>
                  </a:lnTo>
                  <a:cubicBezTo>
                    <a:pt x="76" y="45"/>
                    <a:pt x="37" y="90"/>
                    <a:pt x="0" y="136"/>
                  </a:cubicBezTo>
                  <a:lnTo>
                    <a:pt x="161" y="266"/>
                  </a:lnTo>
                  <a:cubicBezTo>
                    <a:pt x="196" y="223"/>
                    <a:pt x="232" y="181"/>
                    <a:pt x="270" y="14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66" name="Freeform 222">
              <a:extLst>
                <a:ext uri="{FF2B5EF4-FFF2-40B4-BE49-F238E27FC236}">
                  <a16:creationId xmlns:a16="http://schemas.microsoft.com/office/drawing/2014/main" id="{0344677D-AD62-2ACE-6292-4A41157E0115}"/>
                </a:ext>
              </a:extLst>
            </p:cNvPr>
            <p:cNvSpPr>
              <a:spLocks/>
            </p:cNvSpPr>
            <p:nvPr/>
          </p:nvSpPr>
          <p:spPr bwMode="auto">
            <a:xfrm>
              <a:off x="2848078" y="1987943"/>
              <a:ext cx="388620" cy="391050"/>
            </a:xfrm>
            <a:custGeom>
              <a:avLst/>
              <a:gdLst>
                <a:gd name="T0" fmla="*/ 267 w 267"/>
                <a:gd name="T1" fmla="*/ 150 h 267"/>
                <a:gd name="T2" fmla="*/ 267 w 267"/>
                <a:gd name="T3" fmla="*/ 150 h 267"/>
                <a:gd name="T4" fmla="*/ 124 w 267"/>
                <a:gd name="T5" fmla="*/ 0 h 267"/>
                <a:gd name="T6" fmla="*/ 83 w 267"/>
                <a:gd name="T7" fmla="*/ 40 h 267"/>
                <a:gd name="T8" fmla="*/ 0 w 267"/>
                <a:gd name="T9" fmla="*/ 126 h 267"/>
                <a:gd name="T10" fmla="*/ 153 w 267"/>
                <a:gd name="T11" fmla="*/ 267 h 267"/>
                <a:gd name="T12" fmla="*/ 267 w 267"/>
                <a:gd name="T13" fmla="*/ 150 h 267"/>
              </a:gdLst>
              <a:ahLst/>
              <a:cxnLst>
                <a:cxn ang="0">
                  <a:pos x="T0" y="T1"/>
                </a:cxn>
                <a:cxn ang="0">
                  <a:pos x="T2" y="T3"/>
                </a:cxn>
                <a:cxn ang="0">
                  <a:pos x="T4" y="T5"/>
                </a:cxn>
                <a:cxn ang="0">
                  <a:pos x="T6" y="T7"/>
                </a:cxn>
                <a:cxn ang="0">
                  <a:pos x="T8" y="T9"/>
                </a:cxn>
                <a:cxn ang="0">
                  <a:pos x="T10" y="T11"/>
                </a:cxn>
                <a:cxn ang="0">
                  <a:pos x="T12" y="T13"/>
                </a:cxn>
              </a:cxnLst>
              <a:rect l="0" t="0" r="r" b="b"/>
              <a:pathLst>
                <a:path w="267" h="267">
                  <a:moveTo>
                    <a:pt x="267" y="150"/>
                  </a:moveTo>
                  <a:lnTo>
                    <a:pt x="267" y="150"/>
                  </a:lnTo>
                  <a:lnTo>
                    <a:pt x="124" y="0"/>
                  </a:lnTo>
                  <a:cubicBezTo>
                    <a:pt x="110" y="13"/>
                    <a:pt x="96" y="27"/>
                    <a:pt x="83" y="40"/>
                  </a:cubicBezTo>
                  <a:cubicBezTo>
                    <a:pt x="55" y="68"/>
                    <a:pt x="27" y="97"/>
                    <a:pt x="0" y="126"/>
                  </a:cubicBezTo>
                  <a:lnTo>
                    <a:pt x="153" y="267"/>
                  </a:lnTo>
                  <a:cubicBezTo>
                    <a:pt x="190" y="226"/>
                    <a:pt x="228" y="187"/>
                    <a:pt x="267" y="15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67" name="Freeform 226">
              <a:extLst>
                <a:ext uri="{FF2B5EF4-FFF2-40B4-BE49-F238E27FC236}">
                  <a16:creationId xmlns:a16="http://schemas.microsoft.com/office/drawing/2014/main" id="{AACB2225-3FA9-0D8D-7306-C9235775A170}"/>
                </a:ext>
              </a:extLst>
            </p:cNvPr>
            <p:cNvSpPr>
              <a:spLocks/>
            </p:cNvSpPr>
            <p:nvPr/>
          </p:nvSpPr>
          <p:spPr bwMode="auto">
            <a:xfrm>
              <a:off x="3027815" y="1820351"/>
              <a:ext cx="383762" cy="388620"/>
            </a:xfrm>
            <a:custGeom>
              <a:avLst/>
              <a:gdLst>
                <a:gd name="T0" fmla="*/ 262 w 262"/>
                <a:gd name="T1" fmla="*/ 158 h 266"/>
                <a:gd name="T2" fmla="*/ 262 w 262"/>
                <a:gd name="T3" fmla="*/ 158 h 266"/>
                <a:gd name="T4" fmla="*/ 128 w 262"/>
                <a:gd name="T5" fmla="*/ 0 h 266"/>
                <a:gd name="T6" fmla="*/ 0 w 262"/>
                <a:gd name="T7" fmla="*/ 116 h 266"/>
                <a:gd name="T8" fmla="*/ 143 w 262"/>
                <a:gd name="T9" fmla="*/ 266 h 266"/>
                <a:gd name="T10" fmla="*/ 262 w 262"/>
                <a:gd name="T11" fmla="*/ 158 h 266"/>
              </a:gdLst>
              <a:ahLst/>
              <a:cxnLst>
                <a:cxn ang="0">
                  <a:pos x="T0" y="T1"/>
                </a:cxn>
                <a:cxn ang="0">
                  <a:pos x="T2" y="T3"/>
                </a:cxn>
                <a:cxn ang="0">
                  <a:pos x="T4" y="T5"/>
                </a:cxn>
                <a:cxn ang="0">
                  <a:pos x="T6" y="T7"/>
                </a:cxn>
                <a:cxn ang="0">
                  <a:pos x="T8" y="T9"/>
                </a:cxn>
                <a:cxn ang="0">
                  <a:pos x="T10" y="T11"/>
                </a:cxn>
              </a:cxnLst>
              <a:rect l="0" t="0" r="r" b="b"/>
              <a:pathLst>
                <a:path w="262" h="266">
                  <a:moveTo>
                    <a:pt x="262" y="158"/>
                  </a:moveTo>
                  <a:lnTo>
                    <a:pt x="262" y="158"/>
                  </a:lnTo>
                  <a:lnTo>
                    <a:pt x="128" y="0"/>
                  </a:lnTo>
                  <a:cubicBezTo>
                    <a:pt x="84" y="37"/>
                    <a:pt x="41" y="76"/>
                    <a:pt x="0" y="116"/>
                  </a:cubicBezTo>
                  <a:lnTo>
                    <a:pt x="143" y="266"/>
                  </a:lnTo>
                  <a:cubicBezTo>
                    <a:pt x="182" y="229"/>
                    <a:pt x="221" y="193"/>
                    <a:pt x="262" y="15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grpSp>
      <p:grpSp>
        <p:nvGrpSpPr>
          <p:cNvPr id="1274" name="Gruppieren 1273">
            <a:extLst>
              <a:ext uri="{FF2B5EF4-FFF2-40B4-BE49-F238E27FC236}">
                <a16:creationId xmlns:a16="http://schemas.microsoft.com/office/drawing/2014/main" id="{1E858F94-42FA-0386-BF72-B99BD960170A}"/>
              </a:ext>
            </a:extLst>
          </p:cNvPr>
          <p:cNvGrpSpPr/>
          <p:nvPr/>
        </p:nvGrpSpPr>
        <p:grpSpPr>
          <a:xfrm>
            <a:off x="11498983" y="5373098"/>
            <a:ext cx="97200" cy="1138241"/>
            <a:chOff x="11498983" y="5373098"/>
            <a:chExt cx="97200" cy="1138241"/>
          </a:xfrm>
          <a:noFill/>
        </p:grpSpPr>
        <p:sp>
          <p:nvSpPr>
            <p:cNvPr id="1275" name="Ellipse 1274">
              <a:extLst>
                <a:ext uri="{FF2B5EF4-FFF2-40B4-BE49-F238E27FC236}">
                  <a16:creationId xmlns:a16="http://schemas.microsoft.com/office/drawing/2014/main" id="{8A408170-4685-3D3E-1EE8-8F7772581B91}"/>
                </a:ext>
              </a:extLst>
            </p:cNvPr>
            <p:cNvSpPr>
              <a:spLocks noChangeAspect="1"/>
            </p:cNvSpPr>
            <p:nvPr/>
          </p:nvSpPr>
          <p:spPr>
            <a:xfrm>
              <a:off x="11498983" y="6414139"/>
              <a:ext cx="97200" cy="972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276" name="Ellipse 1275">
              <a:extLst>
                <a:ext uri="{FF2B5EF4-FFF2-40B4-BE49-F238E27FC236}">
                  <a16:creationId xmlns:a16="http://schemas.microsoft.com/office/drawing/2014/main" id="{8B1602E2-8F07-487A-8245-F247575AF1F4}"/>
                </a:ext>
              </a:extLst>
            </p:cNvPr>
            <p:cNvSpPr>
              <a:spLocks noChangeAspect="1"/>
            </p:cNvSpPr>
            <p:nvPr/>
          </p:nvSpPr>
          <p:spPr>
            <a:xfrm>
              <a:off x="11498983" y="5997722"/>
              <a:ext cx="97200" cy="972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277" name="Ellipse 1276">
              <a:extLst>
                <a:ext uri="{FF2B5EF4-FFF2-40B4-BE49-F238E27FC236}">
                  <a16:creationId xmlns:a16="http://schemas.microsoft.com/office/drawing/2014/main" id="{02564842-C56C-8C2E-1929-D2E1B4ED5B04}"/>
                </a:ext>
              </a:extLst>
            </p:cNvPr>
            <p:cNvSpPr>
              <a:spLocks noChangeAspect="1"/>
            </p:cNvSpPr>
            <p:nvPr/>
          </p:nvSpPr>
          <p:spPr>
            <a:xfrm>
              <a:off x="11498983" y="5789514"/>
              <a:ext cx="97200" cy="972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278" name="Ellipse 1277">
              <a:extLst>
                <a:ext uri="{FF2B5EF4-FFF2-40B4-BE49-F238E27FC236}">
                  <a16:creationId xmlns:a16="http://schemas.microsoft.com/office/drawing/2014/main" id="{B373E751-7233-32AC-F082-1A21484A1AE1}"/>
                </a:ext>
              </a:extLst>
            </p:cNvPr>
            <p:cNvSpPr>
              <a:spLocks noChangeAspect="1"/>
            </p:cNvSpPr>
            <p:nvPr/>
          </p:nvSpPr>
          <p:spPr>
            <a:xfrm>
              <a:off x="11498983" y="6205930"/>
              <a:ext cx="97200" cy="972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279" name="Ellipse 1278">
              <a:extLst>
                <a:ext uri="{FF2B5EF4-FFF2-40B4-BE49-F238E27FC236}">
                  <a16:creationId xmlns:a16="http://schemas.microsoft.com/office/drawing/2014/main" id="{4FF72F10-0DD0-C68B-E824-1AB75CEFF6DA}"/>
                </a:ext>
              </a:extLst>
            </p:cNvPr>
            <p:cNvSpPr>
              <a:spLocks noChangeAspect="1"/>
            </p:cNvSpPr>
            <p:nvPr/>
          </p:nvSpPr>
          <p:spPr>
            <a:xfrm>
              <a:off x="11498983" y="5373098"/>
              <a:ext cx="97200" cy="972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280" name="Ellipse 1279">
              <a:extLst>
                <a:ext uri="{FF2B5EF4-FFF2-40B4-BE49-F238E27FC236}">
                  <a16:creationId xmlns:a16="http://schemas.microsoft.com/office/drawing/2014/main" id="{14F4912A-2B06-8130-5B33-B0FE06445B9A}"/>
                </a:ext>
              </a:extLst>
            </p:cNvPr>
            <p:cNvSpPr>
              <a:spLocks noChangeAspect="1"/>
            </p:cNvSpPr>
            <p:nvPr/>
          </p:nvSpPr>
          <p:spPr>
            <a:xfrm>
              <a:off x="11498983" y="5581306"/>
              <a:ext cx="97200" cy="972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sp>
        <p:nvSpPr>
          <p:cNvPr id="4" name="Foliennummernplatzhalter 3">
            <a:extLst>
              <a:ext uri="{FF2B5EF4-FFF2-40B4-BE49-F238E27FC236}">
                <a16:creationId xmlns:a16="http://schemas.microsoft.com/office/drawing/2014/main" id="{09A0B892-56FD-48C9-F678-1FE5215843BE}"/>
              </a:ext>
            </a:extLst>
          </p:cNvPr>
          <p:cNvSpPr>
            <a:spLocks noGrp="1"/>
          </p:cNvSpPr>
          <p:nvPr>
            <p:ph type="sldNum" sz="quarter" idx="12"/>
          </p:nvPr>
        </p:nvSpPr>
        <p:spPr/>
        <p:txBody>
          <a:bodyPr/>
          <a:lstStyle/>
          <a:p>
            <a:fld id="{442AD375-037F-43D0-B059-5172DA06796A}" type="slidenum">
              <a:rPr lang="de-CH" smtClean="0"/>
              <a:t>27</a:t>
            </a:fld>
            <a:endParaRPr lang="de-CH"/>
          </a:p>
        </p:txBody>
      </p:sp>
    </p:spTree>
    <p:extLst>
      <p:ext uri="{BB962C8B-B14F-4D97-AF65-F5344CB8AC3E}">
        <p14:creationId xmlns:p14="http://schemas.microsoft.com/office/powerpoint/2010/main" val="18997501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de-CH" dirty="0"/>
              <a:t>Grüne</a:t>
            </a:r>
          </a:p>
          <a:p>
            <a:r>
              <a:rPr lang="de-CH" dirty="0">
                <a:solidFill>
                  <a:schemeClr val="bg1"/>
                </a:solidFill>
              </a:rPr>
              <a:t>23 Mitglieder im Nationalrat</a:t>
            </a:r>
          </a:p>
        </p:txBody>
      </p:sp>
      <p:sp>
        <p:nvSpPr>
          <p:cNvPr id="3" name="Datumsplatzhalter 2"/>
          <p:cNvSpPr>
            <a:spLocks noGrp="1"/>
          </p:cNvSpPr>
          <p:nvPr>
            <p:ph type="dt" sz="half" idx="10"/>
          </p:nvPr>
        </p:nvSpPr>
        <p:spPr/>
        <p:txBody>
          <a:bodyPr/>
          <a:lstStyle/>
          <a:p>
            <a:r>
              <a:rPr lang="de-CH"/>
              <a:t>Stand Dezember 2024</a:t>
            </a:r>
            <a:endParaRPr lang="de-CH" dirty="0"/>
          </a:p>
        </p:txBody>
      </p:sp>
      <p:grpSp>
        <p:nvGrpSpPr>
          <p:cNvPr id="11" name="Gruppieren 10">
            <a:extLst>
              <a:ext uri="{FF2B5EF4-FFF2-40B4-BE49-F238E27FC236}">
                <a16:creationId xmlns:a16="http://schemas.microsoft.com/office/drawing/2014/main" id="{2FC3044E-73BE-2CF5-31B6-281C80B82608}"/>
              </a:ext>
            </a:extLst>
          </p:cNvPr>
          <p:cNvGrpSpPr/>
          <p:nvPr/>
        </p:nvGrpSpPr>
        <p:grpSpPr>
          <a:xfrm>
            <a:off x="2243289" y="722498"/>
            <a:ext cx="7716536" cy="5778296"/>
            <a:chOff x="2243289" y="722498"/>
            <a:chExt cx="7716536" cy="5778296"/>
          </a:xfrm>
        </p:grpSpPr>
        <p:sp>
          <p:nvSpPr>
            <p:cNvPr id="12" name="Freeform 95">
              <a:extLst>
                <a:ext uri="{FF2B5EF4-FFF2-40B4-BE49-F238E27FC236}">
                  <a16:creationId xmlns:a16="http://schemas.microsoft.com/office/drawing/2014/main" id="{40CC5AAB-AB16-6BF1-2707-21161A5AA33D}"/>
                </a:ext>
              </a:extLst>
            </p:cNvPr>
            <p:cNvSpPr>
              <a:spLocks/>
            </p:cNvSpPr>
            <p:nvPr/>
          </p:nvSpPr>
          <p:spPr bwMode="auto">
            <a:xfrm>
              <a:off x="6457386" y="729785"/>
              <a:ext cx="274464" cy="325469"/>
            </a:xfrm>
            <a:custGeom>
              <a:avLst/>
              <a:gdLst>
                <a:gd name="T0" fmla="*/ 0 w 188"/>
                <a:gd name="T1" fmla="*/ 205 h 221"/>
                <a:gd name="T2" fmla="*/ 0 w 188"/>
                <a:gd name="T3" fmla="*/ 205 h 221"/>
                <a:gd name="T4" fmla="*/ 14 w 188"/>
                <a:gd name="T5" fmla="*/ 0 h 221"/>
                <a:gd name="T6" fmla="*/ 188 w 188"/>
                <a:gd name="T7" fmla="*/ 17 h 221"/>
                <a:gd name="T8" fmla="*/ 161 w 188"/>
                <a:gd name="T9" fmla="*/ 221 h 221"/>
                <a:gd name="T10" fmla="*/ 0 w 188"/>
                <a:gd name="T11" fmla="*/ 205 h 221"/>
              </a:gdLst>
              <a:ahLst/>
              <a:cxnLst>
                <a:cxn ang="0">
                  <a:pos x="T0" y="T1"/>
                </a:cxn>
                <a:cxn ang="0">
                  <a:pos x="T2" y="T3"/>
                </a:cxn>
                <a:cxn ang="0">
                  <a:pos x="T4" y="T5"/>
                </a:cxn>
                <a:cxn ang="0">
                  <a:pos x="T6" y="T7"/>
                </a:cxn>
                <a:cxn ang="0">
                  <a:pos x="T8" y="T9"/>
                </a:cxn>
                <a:cxn ang="0">
                  <a:pos x="T10" y="T11"/>
                </a:cxn>
              </a:cxnLst>
              <a:rect l="0" t="0" r="r" b="b"/>
              <a:pathLst>
                <a:path w="188" h="221">
                  <a:moveTo>
                    <a:pt x="0" y="205"/>
                  </a:moveTo>
                  <a:lnTo>
                    <a:pt x="0" y="205"/>
                  </a:lnTo>
                  <a:lnTo>
                    <a:pt x="14" y="0"/>
                  </a:lnTo>
                  <a:cubicBezTo>
                    <a:pt x="72" y="4"/>
                    <a:pt x="130" y="9"/>
                    <a:pt x="188" y="17"/>
                  </a:cubicBezTo>
                  <a:lnTo>
                    <a:pt x="161" y="221"/>
                  </a:lnTo>
                  <a:cubicBezTo>
                    <a:pt x="108" y="214"/>
                    <a:pt x="54" y="209"/>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 name="Freeform 97">
              <a:extLst>
                <a:ext uri="{FF2B5EF4-FFF2-40B4-BE49-F238E27FC236}">
                  <a16:creationId xmlns:a16="http://schemas.microsoft.com/office/drawing/2014/main" id="{F750D0E1-EFE4-86A5-28C0-E5AF5CE3BC38}"/>
                </a:ext>
              </a:extLst>
            </p:cNvPr>
            <p:cNvSpPr>
              <a:spLocks/>
            </p:cNvSpPr>
            <p:nvPr/>
          </p:nvSpPr>
          <p:spPr bwMode="auto">
            <a:xfrm>
              <a:off x="6931017" y="797794"/>
              <a:ext cx="315754" cy="349758"/>
            </a:xfrm>
            <a:custGeom>
              <a:avLst/>
              <a:gdLst>
                <a:gd name="T0" fmla="*/ 0 w 217"/>
                <a:gd name="T1" fmla="*/ 202 h 240"/>
                <a:gd name="T2" fmla="*/ 0 w 217"/>
                <a:gd name="T3" fmla="*/ 202 h 240"/>
                <a:gd name="T4" fmla="*/ 40 w 217"/>
                <a:gd name="T5" fmla="*/ 0 h 240"/>
                <a:gd name="T6" fmla="*/ 217 w 217"/>
                <a:gd name="T7" fmla="*/ 40 h 240"/>
                <a:gd name="T8" fmla="*/ 164 w 217"/>
                <a:gd name="T9" fmla="*/ 240 h 240"/>
                <a:gd name="T10" fmla="*/ 0 w 217"/>
                <a:gd name="T11" fmla="*/ 202 h 240"/>
              </a:gdLst>
              <a:ahLst/>
              <a:cxnLst>
                <a:cxn ang="0">
                  <a:pos x="T0" y="T1"/>
                </a:cxn>
                <a:cxn ang="0">
                  <a:pos x="T2" y="T3"/>
                </a:cxn>
                <a:cxn ang="0">
                  <a:pos x="T4" y="T5"/>
                </a:cxn>
                <a:cxn ang="0">
                  <a:pos x="T6" y="T7"/>
                </a:cxn>
                <a:cxn ang="0">
                  <a:pos x="T8" y="T9"/>
                </a:cxn>
                <a:cxn ang="0">
                  <a:pos x="T10" y="T11"/>
                </a:cxn>
              </a:cxnLst>
              <a:rect l="0" t="0" r="r" b="b"/>
              <a:pathLst>
                <a:path w="217" h="240">
                  <a:moveTo>
                    <a:pt x="0" y="202"/>
                  </a:moveTo>
                  <a:lnTo>
                    <a:pt x="0" y="202"/>
                  </a:lnTo>
                  <a:lnTo>
                    <a:pt x="40" y="0"/>
                  </a:lnTo>
                  <a:cubicBezTo>
                    <a:pt x="99" y="12"/>
                    <a:pt x="158" y="25"/>
                    <a:pt x="217" y="40"/>
                  </a:cubicBezTo>
                  <a:lnTo>
                    <a:pt x="164" y="240"/>
                  </a:lnTo>
                  <a:cubicBezTo>
                    <a:pt x="110" y="226"/>
                    <a:pt x="56" y="213"/>
                    <a:pt x="0" y="2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 name="Freeform 99">
              <a:extLst>
                <a:ext uri="{FF2B5EF4-FFF2-40B4-BE49-F238E27FC236}">
                  <a16:creationId xmlns:a16="http://schemas.microsoft.com/office/drawing/2014/main" id="{AFE4104F-BA87-4B5D-4ED4-E1986894134B}"/>
                </a:ext>
              </a:extLst>
            </p:cNvPr>
            <p:cNvSpPr>
              <a:spLocks/>
            </p:cNvSpPr>
            <p:nvPr/>
          </p:nvSpPr>
          <p:spPr bwMode="auto">
            <a:xfrm>
              <a:off x="6692988" y="756502"/>
              <a:ext cx="296323" cy="335185"/>
            </a:xfrm>
            <a:custGeom>
              <a:avLst/>
              <a:gdLst>
                <a:gd name="T0" fmla="*/ 0 w 203"/>
                <a:gd name="T1" fmla="*/ 204 h 230"/>
                <a:gd name="T2" fmla="*/ 0 w 203"/>
                <a:gd name="T3" fmla="*/ 204 h 230"/>
                <a:gd name="T4" fmla="*/ 27 w 203"/>
                <a:gd name="T5" fmla="*/ 0 h 230"/>
                <a:gd name="T6" fmla="*/ 203 w 203"/>
                <a:gd name="T7" fmla="*/ 28 h 230"/>
                <a:gd name="T8" fmla="*/ 163 w 203"/>
                <a:gd name="T9" fmla="*/ 230 h 230"/>
                <a:gd name="T10" fmla="*/ 0 w 203"/>
                <a:gd name="T11" fmla="*/ 204 h 230"/>
              </a:gdLst>
              <a:ahLst/>
              <a:cxnLst>
                <a:cxn ang="0">
                  <a:pos x="T0" y="T1"/>
                </a:cxn>
                <a:cxn ang="0">
                  <a:pos x="T2" y="T3"/>
                </a:cxn>
                <a:cxn ang="0">
                  <a:pos x="T4" y="T5"/>
                </a:cxn>
                <a:cxn ang="0">
                  <a:pos x="T6" y="T7"/>
                </a:cxn>
                <a:cxn ang="0">
                  <a:pos x="T8" y="T9"/>
                </a:cxn>
                <a:cxn ang="0">
                  <a:pos x="T10" y="T11"/>
                </a:cxn>
              </a:cxnLst>
              <a:rect l="0" t="0" r="r" b="b"/>
              <a:pathLst>
                <a:path w="203" h="230">
                  <a:moveTo>
                    <a:pt x="0" y="204"/>
                  </a:moveTo>
                  <a:lnTo>
                    <a:pt x="0" y="204"/>
                  </a:lnTo>
                  <a:lnTo>
                    <a:pt x="27" y="0"/>
                  </a:lnTo>
                  <a:cubicBezTo>
                    <a:pt x="86" y="7"/>
                    <a:pt x="145" y="17"/>
                    <a:pt x="203" y="28"/>
                  </a:cubicBezTo>
                  <a:lnTo>
                    <a:pt x="163" y="230"/>
                  </a:lnTo>
                  <a:cubicBezTo>
                    <a:pt x="110" y="220"/>
                    <a:pt x="55" y="211"/>
                    <a:pt x="0" y="20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 name="Freeform 101">
              <a:extLst>
                <a:ext uri="{FF2B5EF4-FFF2-40B4-BE49-F238E27FC236}">
                  <a16:creationId xmlns:a16="http://schemas.microsoft.com/office/drawing/2014/main" id="{9E13BB2A-002B-A44C-5B92-71E041A4454B}"/>
                </a:ext>
              </a:extLst>
            </p:cNvPr>
            <p:cNvSpPr>
              <a:spLocks/>
            </p:cNvSpPr>
            <p:nvPr/>
          </p:nvSpPr>
          <p:spPr bwMode="auto">
            <a:xfrm>
              <a:off x="7169047" y="856087"/>
              <a:ext cx="332757" cy="361903"/>
            </a:xfrm>
            <a:custGeom>
              <a:avLst/>
              <a:gdLst>
                <a:gd name="T0" fmla="*/ 0 w 228"/>
                <a:gd name="T1" fmla="*/ 200 h 248"/>
                <a:gd name="T2" fmla="*/ 0 w 228"/>
                <a:gd name="T3" fmla="*/ 200 h 248"/>
                <a:gd name="T4" fmla="*/ 53 w 228"/>
                <a:gd name="T5" fmla="*/ 0 h 248"/>
                <a:gd name="T6" fmla="*/ 228 w 228"/>
                <a:gd name="T7" fmla="*/ 52 h 248"/>
                <a:gd name="T8" fmla="*/ 162 w 228"/>
                <a:gd name="T9" fmla="*/ 248 h 248"/>
                <a:gd name="T10" fmla="*/ 0 w 228"/>
                <a:gd name="T11" fmla="*/ 200 h 248"/>
              </a:gdLst>
              <a:ahLst/>
              <a:cxnLst>
                <a:cxn ang="0">
                  <a:pos x="T0" y="T1"/>
                </a:cxn>
                <a:cxn ang="0">
                  <a:pos x="T2" y="T3"/>
                </a:cxn>
                <a:cxn ang="0">
                  <a:pos x="T4" y="T5"/>
                </a:cxn>
                <a:cxn ang="0">
                  <a:pos x="T6" y="T7"/>
                </a:cxn>
                <a:cxn ang="0">
                  <a:pos x="T8" y="T9"/>
                </a:cxn>
                <a:cxn ang="0">
                  <a:pos x="T10" y="T11"/>
                </a:cxn>
              </a:cxnLst>
              <a:rect l="0" t="0" r="r" b="b"/>
              <a:pathLst>
                <a:path w="228" h="248">
                  <a:moveTo>
                    <a:pt x="0" y="200"/>
                  </a:moveTo>
                  <a:lnTo>
                    <a:pt x="0" y="200"/>
                  </a:lnTo>
                  <a:lnTo>
                    <a:pt x="53" y="0"/>
                  </a:lnTo>
                  <a:cubicBezTo>
                    <a:pt x="112" y="16"/>
                    <a:pt x="170" y="33"/>
                    <a:pt x="228" y="52"/>
                  </a:cubicBezTo>
                  <a:lnTo>
                    <a:pt x="162" y="248"/>
                  </a:lnTo>
                  <a:cubicBezTo>
                    <a:pt x="109" y="231"/>
                    <a:pt x="55" y="214"/>
                    <a:pt x="0"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 name="Freeform 103">
              <a:extLst>
                <a:ext uri="{FF2B5EF4-FFF2-40B4-BE49-F238E27FC236}">
                  <a16:creationId xmlns:a16="http://schemas.microsoft.com/office/drawing/2014/main" id="{B367D19B-13EC-9BD0-AF1E-67759446157E}"/>
                </a:ext>
              </a:extLst>
            </p:cNvPr>
            <p:cNvSpPr>
              <a:spLocks/>
            </p:cNvSpPr>
            <p:nvPr/>
          </p:nvSpPr>
          <p:spPr bwMode="auto">
            <a:xfrm>
              <a:off x="6212070" y="722498"/>
              <a:ext cx="264748" cy="308468"/>
            </a:xfrm>
            <a:custGeom>
              <a:avLst/>
              <a:gdLst>
                <a:gd name="T0" fmla="*/ 0 w 183"/>
                <a:gd name="T1" fmla="*/ 205 h 210"/>
                <a:gd name="T2" fmla="*/ 0 w 183"/>
                <a:gd name="T3" fmla="*/ 205 h 210"/>
                <a:gd name="T4" fmla="*/ 0 w 183"/>
                <a:gd name="T5" fmla="*/ 205 h 210"/>
                <a:gd name="T6" fmla="*/ 0 w 183"/>
                <a:gd name="T7" fmla="*/ 0 h 210"/>
                <a:gd name="T8" fmla="*/ 183 w 183"/>
                <a:gd name="T9" fmla="*/ 5 h 210"/>
                <a:gd name="T10" fmla="*/ 169 w 183"/>
                <a:gd name="T11" fmla="*/ 210 h 210"/>
                <a:gd name="T12" fmla="*/ 0 w 183"/>
                <a:gd name="T13" fmla="*/ 205 h 210"/>
              </a:gdLst>
              <a:ahLst/>
              <a:cxnLst>
                <a:cxn ang="0">
                  <a:pos x="T0" y="T1"/>
                </a:cxn>
                <a:cxn ang="0">
                  <a:pos x="T2" y="T3"/>
                </a:cxn>
                <a:cxn ang="0">
                  <a:pos x="T4" y="T5"/>
                </a:cxn>
                <a:cxn ang="0">
                  <a:pos x="T6" y="T7"/>
                </a:cxn>
                <a:cxn ang="0">
                  <a:pos x="T8" y="T9"/>
                </a:cxn>
                <a:cxn ang="0">
                  <a:pos x="T10" y="T11"/>
                </a:cxn>
                <a:cxn ang="0">
                  <a:pos x="T12" y="T13"/>
                </a:cxn>
              </a:cxnLst>
              <a:rect l="0" t="0" r="r" b="b"/>
              <a:pathLst>
                <a:path w="183" h="210">
                  <a:moveTo>
                    <a:pt x="0" y="205"/>
                  </a:moveTo>
                  <a:lnTo>
                    <a:pt x="0" y="205"/>
                  </a:lnTo>
                  <a:lnTo>
                    <a:pt x="0" y="205"/>
                  </a:lnTo>
                  <a:lnTo>
                    <a:pt x="0" y="0"/>
                  </a:lnTo>
                  <a:cubicBezTo>
                    <a:pt x="62" y="0"/>
                    <a:pt x="122" y="1"/>
                    <a:pt x="183" y="5"/>
                  </a:cubicBezTo>
                  <a:lnTo>
                    <a:pt x="169" y="210"/>
                  </a:lnTo>
                  <a:cubicBezTo>
                    <a:pt x="113" y="207"/>
                    <a:pt x="57" y="205"/>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 name="Freeform 105">
              <a:extLst>
                <a:ext uri="{FF2B5EF4-FFF2-40B4-BE49-F238E27FC236}">
                  <a16:creationId xmlns:a16="http://schemas.microsoft.com/office/drawing/2014/main" id="{79F20323-D2E3-49B9-C132-6FE3E18F0397}"/>
                </a:ext>
              </a:extLst>
            </p:cNvPr>
            <p:cNvSpPr>
              <a:spLocks/>
            </p:cNvSpPr>
            <p:nvPr/>
          </p:nvSpPr>
          <p:spPr bwMode="auto">
            <a:xfrm>
              <a:off x="7856418" y="1132979"/>
              <a:ext cx="359473" cy="383762"/>
            </a:xfrm>
            <a:custGeom>
              <a:avLst/>
              <a:gdLst>
                <a:gd name="T0" fmla="*/ 0 w 247"/>
                <a:gd name="T1" fmla="*/ 186 h 262"/>
                <a:gd name="T2" fmla="*/ 0 w 247"/>
                <a:gd name="T3" fmla="*/ 186 h 262"/>
                <a:gd name="T4" fmla="*/ 91 w 247"/>
                <a:gd name="T5" fmla="*/ 0 h 262"/>
                <a:gd name="T6" fmla="*/ 247 w 247"/>
                <a:gd name="T7" fmla="*/ 82 h 262"/>
                <a:gd name="T8" fmla="*/ 145 w 247"/>
                <a:gd name="T9" fmla="*/ 262 h 262"/>
                <a:gd name="T10" fmla="*/ 0 w 247"/>
                <a:gd name="T11" fmla="*/ 186 h 262"/>
              </a:gdLst>
              <a:ahLst/>
              <a:cxnLst>
                <a:cxn ang="0">
                  <a:pos x="T0" y="T1"/>
                </a:cxn>
                <a:cxn ang="0">
                  <a:pos x="T2" y="T3"/>
                </a:cxn>
                <a:cxn ang="0">
                  <a:pos x="T4" y="T5"/>
                </a:cxn>
                <a:cxn ang="0">
                  <a:pos x="T6" y="T7"/>
                </a:cxn>
                <a:cxn ang="0">
                  <a:pos x="T8" y="T9"/>
                </a:cxn>
                <a:cxn ang="0">
                  <a:pos x="T10" y="T11"/>
                </a:cxn>
              </a:cxnLst>
              <a:rect l="0" t="0" r="r" b="b"/>
              <a:pathLst>
                <a:path w="247" h="262">
                  <a:moveTo>
                    <a:pt x="0" y="186"/>
                  </a:moveTo>
                  <a:lnTo>
                    <a:pt x="0" y="186"/>
                  </a:lnTo>
                  <a:lnTo>
                    <a:pt x="91" y="0"/>
                  </a:lnTo>
                  <a:cubicBezTo>
                    <a:pt x="144" y="26"/>
                    <a:pt x="196" y="53"/>
                    <a:pt x="247" y="82"/>
                  </a:cubicBezTo>
                  <a:lnTo>
                    <a:pt x="145" y="262"/>
                  </a:lnTo>
                  <a:cubicBezTo>
                    <a:pt x="97" y="235"/>
                    <a:pt x="49" y="210"/>
                    <a:pt x="0" y="18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 name="Freeform 107">
              <a:extLst>
                <a:ext uri="{FF2B5EF4-FFF2-40B4-BE49-F238E27FC236}">
                  <a16:creationId xmlns:a16="http://schemas.microsoft.com/office/drawing/2014/main" id="{9FBCC26C-11F5-2C97-A99E-0DA5A5CA8D2B}"/>
                </a:ext>
              </a:extLst>
            </p:cNvPr>
            <p:cNvSpPr>
              <a:spLocks/>
            </p:cNvSpPr>
            <p:nvPr/>
          </p:nvSpPr>
          <p:spPr bwMode="auto">
            <a:xfrm>
              <a:off x="7404647" y="931381"/>
              <a:ext cx="344900" cy="374047"/>
            </a:xfrm>
            <a:custGeom>
              <a:avLst/>
              <a:gdLst>
                <a:gd name="T0" fmla="*/ 0 w 236"/>
                <a:gd name="T1" fmla="*/ 196 h 255"/>
                <a:gd name="T2" fmla="*/ 0 w 236"/>
                <a:gd name="T3" fmla="*/ 196 h 255"/>
                <a:gd name="T4" fmla="*/ 66 w 236"/>
                <a:gd name="T5" fmla="*/ 0 h 255"/>
                <a:gd name="T6" fmla="*/ 236 w 236"/>
                <a:gd name="T7" fmla="*/ 64 h 255"/>
                <a:gd name="T8" fmla="*/ 157 w 236"/>
                <a:gd name="T9" fmla="*/ 255 h 255"/>
                <a:gd name="T10" fmla="*/ 0 w 236"/>
                <a:gd name="T11" fmla="*/ 196 h 255"/>
              </a:gdLst>
              <a:ahLst/>
              <a:cxnLst>
                <a:cxn ang="0">
                  <a:pos x="T0" y="T1"/>
                </a:cxn>
                <a:cxn ang="0">
                  <a:pos x="T2" y="T3"/>
                </a:cxn>
                <a:cxn ang="0">
                  <a:pos x="T4" y="T5"/>
                </a:cxn>
                <a:cxn ang="0">
                  <a:pos x="T6" y="T7"/>
                </a:cxn>
                <a:cxn ang="0">
                  <a:pos x="T8" y="T9"/>
                </a:cxn>
                <a:cxn ang="0">
                  <a:pos x="T10" y="T11"/>
                </a:cxn>
              </a:cxnLst>
              <a:rect l="0" t="0" r="r" b="b"/>
              <a:pathLst>
                <a:path w="236" h="255">
                  <a:moveTo>
                    <a:pt x="0" y="196"/>
                  </a:moveTo>
                  <a:lnTo>
                    <a:pt x="0" y="196"/>
                  </a:lnTo>
                  <a:lnTo>
                    <a:pt x="66" y="0"/>
                  </a:lnTo>
                  <a:cubicBezTo>
                    <a:pt x="123" y="20"/>
                    <a:pt x="180" y="41"/>
                    <a:pt x="236" y="64"/>
                  </a:cubicBezTo>
                  <a:lnTo>
                    <a:pt x="157" y="255"/>
                  </a:lnTo>
                  <a:cubicBezTo>
                    <a:pt x="106" y="234"/>
                    <a:pt x="53" y="214"/>
                    <a:pt x="0" y="1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 name="Freeform 109">
              <a:extLst>
                <a:ext uri="{FF2B5EF4-FFF2-40B4-BE49-F238E27FC236}">
                  <a16:creationId xmlns:a16="http://schemas.microsoft.com/office/drawing/2014/main" id="{4F00D750-BFB7-0C76-9F63-9857E7D3F25D}"/>
                </a:ext>
              </a:extLst>
            </p:cNvPr>
            <p:cNvSpPr>
              <a:spLocks/>
            </p:cNvSpPr>
            <p:nvPr/>
          </p:nvSpPr>
          <p:spPr bwMode="auto">
            <a:xfrm>
              <a:off x="8449063" y="1526456"/>
              <a:ext cx="378904" cy="388620"/>
            </a:xfrm>
            <a:custGeom>
              <a:avLst/>
              <a:gdLst>
                <a:gd name="T0" fmla="*/ 0 w 261"/>
                <a:gd name="T1" fmla="*/ 166 h 267"/>
                <a:gd name="T2" fmla="*/ 0 w 261"/>
                <a:gd name="T3" fmla="*/ 166 h 267"/>
                <a:gd name="T4" fmla="*/ 124 w 261"/>
                <a:gd name="T5" fmla="*/ 0 h 267"/>
                <a:gd name="T6" fmla="*/ 261 w 261"/>
                <a:gd name="T7" fmla="*/ 109 h 267"/>
                <a:gd name="T8" fmla="*/ 127 w 261"/>
                <a:gd name="T9" fmla="*/ 267 h 267"/>
                <a:gd name="T10" fmla="*/ 0 w 261"/>
                <a:gd name="T11" fmla="*/ 166 h 267"/>
              </a:gdLst>
              <a:ahLst/>
              <a:cxnLst>
                <a:cxn ang="0">
                  <a:pos x="T0" y="T1"/>
                </a:cxn>
                <a:cxn ang="0">
                  <a:pos x="T2" y="T3"/>
                </a:cxn>
                <a:cxn ang="0">
                  <a:pos x="T4" y="T5"/>
                </a:cxn>
                <a:cxn ang="0">
                  <a:pos x="T6" y="T7"/>
                </a:cxn>
                <a:cxn ang="0">
                  <a:pos x="T8" y="T9"/>
                </a:cxn>
                <a:cxn ang="0">
                  <a:pos x="T10" y="T11"/>
                </a:cxn>
              </a:cxnLst>
              <a:rect l="0" t="0" r="r" b="b"/>
              <a:pathLst>
                <a:path w="261" h="267">
                  <a:moveTo>
                    <a:pt x="0" y="166"/>
                  </a:moveTo>
                  <a:lnTo>
                    <a:pt x="0" y="166"/>
                  </a:lnTo>
                  <a:lnTo>
                    <a:pt x="124" y="0"/>
                  </a:lnTo>
                  <a:cubicBezTo>
                    <a:pt x="170" y="34"/>
                    <a:pt x="216" y="71"/>
                    <a:pt x="261" y="109"/>
                  </a:cubicBezTo>
                  <a:lnTo>
                    <a:pt x="127" y="267"/>
                  </a:lnTo>
                  <a:cubicBezTo>
                    <a:pt x="86" y="232"/>
                    <a:pt x="44" y="198"/>
                    <a:pt x="0" y="16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0" name="Freeform 111">
              <a:extLst>
                <a:ext uri="{FF2B5EF4-FFF2-40B4-BE49-F238E27FC236}">
                  <a16:creationId xmlns:a16="http://schemas.microsoft.com/office/drawing/2014/main" id="{B715F7E3-C4A5-3D9F-F672-17F9AF837108}"/>
                </a:ext>
              </a:extLst>
            </p:cNvPr>
            <p:cNvSpPr>
              <a:spLocks/>
            </p:cNvSpPr>
            <p:nvPr/>
          </p:nvSpPr>
          <p:spPr bwMode="auto">
            <a:xfrm>
              <a:off x="8067731" y="1251993"/>
              <a:ext cx="361903" cy="386192"/>
            </a:xfrm>
            <a:custGeom>
              <a:avLst/>
              <a:gdLst>
                <a:gd name="T0" fmla="*/ 0 w 249"/>
                <a:gd name="T1" fmla="*/ 180 h 264"/>
                <a:gd name="T2" fmla="*/ 0 w 249"/>
                <a:gd name="T3" fmla="*/ 180 h 264"/>
                <a:gd name="T4" fmla="*/ 102 w 249"/>
                <a:gd name="T5" fmla="*/ 0 h 264"/>
                <a:gd name="T6" fmla="*/ 249 w 249"/>
                <a:gd name="T7" fmla="*/ 90 h 264"/>
                <a:gd name="T8" fmla="*/ 135 w 249"/>
                <a:gd name="T9" fmla="*/ 264 h 264"/>
                <a:gd name="T10" fmla="*/ 0 w 249"/>
                <a:gd name="T11" fmla="*/ 180 h 264"/>
              </a:gdLst>
              <a:ahLst/>
              <a:cxnLst>
                <a:cxn ang="0">
                  <a:pos x="T0" y="T1"/>
                </a:cxn>
                <a:cxn ang="0">
                  <a:pos x="T2" y="T3"/>
                </a:cxn>
                <a:cxn ang="0">
                  <a:pos x="T4" y="T5"/>
                </a:cxn>
                <a:cxn ang="0">
                  <a:pos x="T6" y="T7"/>
                </a:cxn>
                <a:cxn ang="0">
                  <a:pos x="T8" y="T9"/>
                </a:cxn>
                <a:cxn ang="0">
                  <a:pos x="T10" y="T11"/>
                </a:cxn>
              </a:cxnLst>
              <a:rect l="0" t="0" r="r" b="b"/>
              <a:pathLst>
                <a:path w="249" h="264">
                  <a:moveTo>
                    <a:pt x="0" y="180"/>
                  </a:moveTo>
                  <a:lnTo>
                    <a:pt x="0" y="180"/>
                  </a:lnTo>
                  <a:lnTo>
                    <a:pt x="102" y="0"/>
                  </a:lnTo>
                  <a:cubicBezTo>
                    <a:pt x="152" y="29"/>
                    <a:pt x="201" y="59"/>
                    <a:pt x="249" y="90"/>
                  </a:cubicBezTo>
                  <a:lnTo>
                    <a:pt x="135" y="264"/>
                  </a:lnTo>
                  <a:cubicBezTo>
                    <a:pt x="91" y="235"/>
                    <a:pt x="46" y="207"/>
                    <a:pt x="0"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1" name="Freeform 113">
              <a:extLst>
                <a:ext uri="{FF2B5EF4-FFF2-40B4-BE49-F238E27FC236}">
                  <a16:creationId xmlns:a16="http://schemas.microsoft.com/office/drawing/2014/main" id="{BE20826A-13DA-F0DF-0652-E9F3062D850D}"/>
                </a:ext>
              </a:extLst>
            </p:cNvPr>
            <p:cNvSpPr>
              <a:spLocks/>
            </p:cNvSpPr>
            <p:nvPr/>
          </p:nvSpPr>
          <p:spPr bwMode="auto">
            <a:xfrm>
              <a:off x="7635391" y="1023679"/>
              <a:ext cx="352188" cy="381334"/>
            </a:xfrm>
            <a:custGeom>
              <a:avLst/>
              <a:gdLst>
                <a:gd name="T0" fmla="*/ 0 w 243"/>
                <a:gd name="T1" fmla="*/ 191 h 260"/>
                <a:gd name="T2" fmla="*/ 0 w 243"/>
                <a:gd name="T3" fmla="*/ 191 h 260"/>
                <a:gd name="T4" fmla="*/ 79 w 243"/>
                <a:gd name="T5" fmla="*/ 0 h 260"/>
                <a:gd name="T6" fmla="*/ 243 w 243"/>
                <a:gd name="T7" fmla="*/ 74 h 260"/>
                <a:gd name="T8" fmla="*/ 152 w 243"/>
                <a:gd name="T9" fmla="*/ 260 h 260"/>
                <a:gd name="T10" fmla="*/ 0 w 243"/>
                <a:gd name="T11" fmla="*/ 191 h 260"/>
              </a:gdLst>
              <a:ahLst/>
              <a:cxnLst>
                <a:cxn ang="0">
                  <a:pos x="T0" y="T1"/>
                </a:cxn>
                <a:cxn ang="0">
                  <a:pos x="T2" y="T3"/>
                </a:cxn>
                <a:cxn ang="0">
                  <a:pos x="T4" y="T5"/>
                </a:cxn>
                <a:cxn ang="0">
                  <a:pos x="T6" y="T7"/>
                </a:cxn>
                <a:cxn ang="0">
                  <a:pos x="T8" y="T9"/>
                </a:cxn>
                <a:cxn ang="0">
                  <a:pos x="T10" y="T11"/>
                </a:cxn>
              </a:cxnLst>
              <a:rect l="0" t="0" r="r" b="b"/>
              <a:pathLst>
                <a:path w="243" h="260">
                  <a:moveTo>
                    <a:pt x="0" y="191"/>
                  </a:moveTo>
                  <a:lnTo>
                    <a:pt x="0" y="191"/>
                  </a:lnTo>
                  <a:lnTo>
                    <a:pt x="79" y="0"/>
                  </a:lnTo>
                  <a:cubicBezTo>
                    <a:pt x="135" y="23"/>
                    <a:pt x="189" y="47"/>
                    <a:pt x="243" y="74"/>
                  </a:cubicBezTo>
                  <a:lnTo>
                    <a:pt x="152" y="260"/>
                  </a:lnTo>
                  <a:cubicBezTo>
                    <a:pt x="103" y="236"/>
                    <a:pt x="52" y="213"/>
                    <a:pt x="0" y="19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2" name="Freeform 115">
              <a:extLst>
                <a:ext uri="{FF2B5EF4-FFF2-40B4-BE49-F238E27FC236}">
                  <a16:creationId xmlns:a16="http://schemas.microsoft.com/office/drawing/2014/main" id="{B8ED91AD-84F4-E353-E53A-01CB6B94A441}"/>
                </a:ext>
              </a:extLst>
            </p:cNvPr>
            <p:cNvSpPr>
              <a:spLocks/>
            </p:cNvSpPr>
            <p:nvPr/>
          </p:nvSpPr>
          <p:spPr bwMode="auto">
            <a:xfrm>
              <a:off x="8264469" y="1385582"/>
              <a:ext cx="364331" cy="381334"/>
            </a:xfrm>
            <a:custGeom>
              <a:avLst/>
              <a:gdLst>
                <a:gd name="T0" fmla="*/ 0 w 250"/>
                <a:gd name="T1" fmla="*/ 174 h 262"/>
                <a:gd name="T2" fmla="*/ 0 w 250"/>
                <a:gd name="T3" fmla="*/ 174 h 262"/>
                <a:gd name="T4" fmla="*/ 114 w 250"/>
                <a:gd name="T5" fmla="*/ 0 h 262"/>
                <a:gd name="T6" fmla="*/ 250 w 250"/>
                <a:gd name="T7" fmla="*/ 96 h 262"/>
                <a:gd name="T8" fmla="*/ 126 w 250"/>
                <a:gd name="T9" fmla="*/ 262 h 262"/>
                <a:gd name="T10" fmla="*/ 0 w 250"/>
                <a:gd name="T11" fmla="*/ 174 h 262"/>
              </a:gdLst>
              <a:ahLst/>
              <a:cxnLst>
                <a:cxn ang="0">
                  <a:pos x="T0" y="T1"/>
                </a:cxn>
                <a:cxn ang="0">
                  <a:pos x="T2" y="T3"/>
                </a:cxn>
                <a:cxn ang="0">
                  <a:pos x="T4" y="T5"/>
                </a:cxn>
                <a:cxn ang="0">
                  <a:pos x="T6" y="T7"/>
                </a:cxn>
                <a:cxn ang="0">
                  <a:pos x="T8" y="T9"/>
                </a:cxn>
                <a:cxn ang="0">
                  <a:pos x="T10" y="T11"/>
                </a:cxn>
              </a:cxnLst>
              <a:rect l="0" t="0" r="r" b="b"/>
              <a:pathLst>
                <a:path w="250" h="262">
                  <a:moveTo>
                    <a:pt x="0" y="174"/>
                  </a:moveTo>
                  <a:lnTo>
                    <a:pt x="0" y="174"/>
                  </a:lnTo>
                  <a:lnTo>
                    <a:pt x="114" y="0"/>
                  </a:lnTo>
                  <a:cubicBezTo>
                    <a:pt x="160" y="31"/>
                    <a:pt x="205" y="62"/>
                    <a:pt x="250" y="96"/>
                  </a:cubicBezTo>
                  <a:lnTo>
                    <a:pt x="126" y="262"/>
                  </a:lnTo>
                  <a:cubicBezTo>
                    <a:pt x="85" y="231"/>
                    <a:pt x="43" y="202"/>
                    <a:pt x="0" y="17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3" name="Freeform 409">
              <a:extLst>
                <a:ext uri="{FF2B5EF4-FFF2-40B4-BE49-F238E27FC236}">
                  <a16:creationId xmlns:a16="http://schemas.microsoft.com/office/drawing/2014/main" id="{01C2FD89-A7AE-0DAB-11EC-0BC7E0924309}"/>
                </a:ext>
              </a:extLst>
            </p:cNvPr>
            <p:cNvSpPr>
              <a:spLocks/>
            </p:cNvSpPr>
            <p:nvPr/>
          </p:nvSpPr>
          <p:spPr bwMode="auto">
            <a:xfrm>
              <a:off x="5473692" y="729785"/>
              <a:ext cx="272034" cy="325469"/>
            </a:xfrm>
            <a:custGeom>
              <a:avLst/>
              <a:gdLst>
                <a:gd name="T0" fmla="*/ 187 w 187"/>
                <a:gd name="T1" fmla="*/ 205 h 221"/>
                <a:gd name="T2" fmla="*/ 187 w 187"/>
                <a:gd name="T3" fmla="*/ 205 h 221"/>
                <a:gd name="T4" fmla="*/ 174 w 187"/>
                <a:gd name="T5" fmla="*/ 0 h 221"/>
                <a:gd name="T6" fmla="*/ 0 w 187"/>
                <a:gd name="T7" fmla="*/ 17 h 221"/>
                <a:gd name="T8" fmla="*/ 26 w 187"/>
                <a:gd name="T9" fmla="*/ 221 h 221"/>
                <a:gd name="T10" fmla="*/ 187 w 187"/>
                <a:gd name="T11" fmla="*/ 205 h 221"/>
              </a:gdLst>
              <a:ahLst/>
              <a:cxnLst>
                <a:cxn ang="0">
                  <a:pos x="T0" y="T1"/>
                </a:cxn>
                <a:cxn ang="0">
                  <a:pos x="T2" y="T3"/>
                </a:cxn>
                <a:cxn ang="0">
                  <a:pos x="T4" y="T5"/>
                </a:cxn>
                <a:cxn ang="0">
                  <a:pos x="T6" y="T7"/>
                </a:cxn>
                <a:cxn ang="0">
                  <a:pos x="T8" y="T9"/>
                </a:cxn>
                <a:cxn ang="0">
                  <a:pos x="T10" y="T11"/>
                </a:cxn>
              </a:cxnLst>
              <a:rect l="0" t="0" r="r" b="b"/>
              <a:pathLst>
                <a:path w="187" h="221">
                  <a:moveTo>
                    <a:pt x="187" y="205"/>
                  </a:moveTo>
                  <a:lnTo>
                    <a:pt x="187" y="205"/>
                  </a:lnTo>
                  <a:lnTo>
                    <a:pt x="174" y="0"/>
                  </a:lnTo>
                  <a:cubicBezTo>
                    <a:pt x="115" y="4"/>
                    <a:pt x="57" y="9"/>
                    <a:pt x="0" y="17"/>
                  </a:cubicBezTo>
                  <a:lnTo>
                    <a:pt x="26" y="221"/>
                  </a:lnTo>
                  <a:cubicBezTo>
                    <a:pt x="79" y="214"/>
                    <a:pt x="133" y="209"/>
                    <a:pt x="187"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4" name="Freeform 411">
              <a:extLst>
                <a:ext uri="{FF2B5EF4-FFF2-40B4-BE49-F238E27FC236}">
                  <a16:creationId xmlns:a16="http://schemas.microsoft.com/office/drawing/2014/main" id="{EACAD676-8C71-E79E-E672-4AB413821788}"/>
                </a:ext>
              </a:extLst>
            </p:cNvPr>
            <p:cNvSpPr>
              <a:spLocks/>
            </p:cNvSpPr>
            <p:nvPr/>
          </p:nvSpPr>
          <p:spPr bwMode="auto">
            <a:xfrm>
              <a:off x="4958771" y="797794"/>
              <a:ext cx="313326" cy="349758"/>
            </a:xfrm>
            <a:custGeom>
              <a:avLst/>
              <a:gdLst>
                <a:gd name="T0" fmla="*/ 216 w 216"/>
                <a:gd name="T1" fmla="*/ 202 h 240"/>
                <a:gd name="T2" fmla="*/ 216 w 216"/>
                <a:gd name="T3" fmla="*/ 202 h 240"/>
                <a:gd name="T4" fmla="*/ 176 w 216"/>
                <a:gd name="T5" fmla="*/ 0 h 240"/>
                <a:gd name="T6" fmla="*/ 0 w 216"/>
                <a:gd name="T7" fmla="*/ 40 h 240"/>
                <a:gd name="T8" fmla="*/ 52 w 216"/>
                <a:gd name="T9" fmla="*/ 240 h 240"/>
                <a:gd name="T10" fmla="*/ 216 w 216"/>
                <a:gd name="T11" fmla="*/ 202 h 240"/>
              </a:gdLst>
              <a:ahLst/>
              <a:cxnLst>
                <a:cxn ang="0">
                  <a:pos x="T0" y="T1"/>
                </a:cxn>
                <a:cxn ang="0">
                  <a:pos x="T2" y="T3"/>
                </a:cxn>
                <a:cxn ang="0">
                  <a:pos x="T4" y="T5"/>
                </a:cxn>
                <a:cxn ang="0">
                  <a:pos x="T6" y="T7"/>
                </a:cxn>
                <a:cxn ang="0">
                  <a:pos x="T8" y="T9"/>
                </a:cxn>
                <a:cxn ang="0">
                  <a:pos x="T10" y="T11"/>
                </a:cxn>
              </a:cxnLst>
              <a:rect l="0" t="0" r="r" b="b"/>
              <a:pathLst>
                <a:path w="216" h="240">
                  <a:moveTo>
                    <a:pt x="216" y="202"/>
                  </a:moveTo>
                  <a:lnTo>
                    <a:pt x="216" y="202"/>
                  </a:lnTo>
                  <a:lnTo>
                    <a:pt x="176" y="0"/>
                  </a:lnTo>
                  <a:cubicBezTo>
                    <a:pt x="117" y="12"/>
                    <a:pt x="58" y="25"/>
                    <a:pt x="0" y="40"/>
                  </a:cubicBezTo>
                  <a:lnTo>
                    <a:pt x="52" y="240"/>
                  </a:lnTo>
                  <a:cubicBezTo>
                    <a:pt x="106" y="226"/>
                    <a:pt x="161" y="213"/>
                    <a:pt x="216" y="2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5" name="Freeform 413">
              <a:extLst>
                <a:ext uri="{FF2B5EF4-FFF2-40B4-BE49-F238E27FC236}">
                  <a16:creationId xmlns:a16="http://schemas.microsoft.com/office/drawing/2014/main" id="{10CACB9C-4DD6-68AC-33B1-A9A86E2FF75B}"/>
                </a:ext>
              </a:extLst>
            </p:cNvPr>
            <p:cNvSpPr>
              <a:spLocks/>
            </p:cNvSpPr>
            <p:nvPr/>
          </p:nvSpPr>
          <p:spPr bwMode="auto">
            <a:xfrm>
              <a:off x="5213804" y="756502"/>
              <a:ext cx="296323" cy="335185"/>
            </a:xfrm>
            <a:custGeom>
              <a:avLst/>
              <a:gdLst>
                <a:gd name="T0" fmla="*/ 203 w 203"/>
                <a:gd name="T1" fmla="*/ 204 h 230"/>
                <a:gd name="T2" fmla="*/ 203 w 203"/>
                <a:gd name="T3" fmla="*/ 204 h 230"/>
                <a:gd name="T4" fmla="*/ 177 w 203"/>
                <a:gd name="T5" fmla="*/ 0 h 230"/>
                <a:gd name="T6" fmla="*/ 0 w 203"/>
                <a:gd name="T7" fmla="*/ 28 h 230"/>
                <a:gd name="T8" fmla="*/ 40 w 203"/>
                <a:gd name="T9" fmla="*/ 230 h 230"/>
                <a:gd name="T10" fmla="*/ 203 w 203"/>
                <a:gd name="T11" fmla="*/ 204 h 230"/>
              </a:gdLst>
              <a:ahLst/>
              <a:cxnLst>
                <a:cxn ang="0">
                  <a:pos x="T0" y="T1"/>
                </a:cxn>
                <a:cxn ang="0">
                  <a:pos x="T2" y="T3"/>
                </a:cxn>
                <a:cxn ang="0">
                  <a:pos x="T4" y="T5"/>
                </a:cxn>
                <a:cxn ang="0">
                  <a:pos x="T6" y="T7"/>
                </a:cxn>
                <a:cxn ang="0">
                  <a:pos x="T8" y="T9"/>
                </a:cxn>
                <a:cxn ang="0">
                  <a:pos x="T10" y="T11"/>
                </a:cxn>
              </a:cxnLst>
              <a:rect l="0" t="0" r="r" b="b"/>
              <a:pathLst>
                <a:path w="203" h="230">
                  <a:moveTo>
                    <a:pt x="203" y="204"/>
                  </a:moveTo>
                  <a:lnTo>
                    <a:pt x="203" y="204"/>
                  </a:lnTo>
                  <a:lnTo>
                    <a:pt x="177" y="0"/>
                  </a:lnTo>
                  <a:cubicBezTo>
                    <a:pt x="117" y="7"/>
                    <a:pt x="59" y="17"/>
                    <a:pt x="0" y="28"/>
                  </a:cubicBezTo>
                  <a:lnTo>
                    <a:pt x="40" y="230"/>
                  </a:lnTo>
                  <a:cubicBezTo>
                    <a:pt x="94" y="220"/>
                    <a:pt x="148" y="211"/>
                    <a:pt x="203" y="20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6" name="Freeform 415">
              <a:extLst>
                <a:ext uri="{FF2B5EF4-FFF2-40B4-BE49-F238E27FC236}">
                  <a16:creationId xmlns:a16="http://schemas.microsoft.com/office/drawing/2014/main" id="{98398619-8E15-9B12-2439-7E96D6DA2EF6}"/>
                </a:ext>
              </a:extLst>
            </p:cNvPr>
            <p:cNvSpPr>
              <a:spLocks/>
            </p:cNvSpPr>
            <p:nvPr/>
          </p:nvSpPr>
          <p:spPr bwMode="auto">
            <a:xfrm>
              <a:off x="4703740" y="856087"/>
              <a:ext cx="330327" cy="361903"/>
            </a:xfrm>
            <a:custGeom>
              <a:avLst/>
              <a:gdLst>
                <a:gd name="T0" fmla="*/ 227 w 227"/>
                <a:gd name="T1" fmla="*/ 200 h 248"/>
                <a:gd name="T2" fmla="*/ 227 w 227"/>
                <a:gd name="T3" fmla="*/ 200 h 248"/>
                <a:gd name="T4" fmla="*/ 175 w 227"/>
                <a:gd name="T5" fmla="*/ 0 h 248"/>
                <a:gd name="T6" fmla="*/ 0 w 227"/>
                <a:gd name="T7" fmla="*/ 52 h 248"/>
                <a:gd name="T8" fmla="*/ 66 w 227"/>
                <a:gd name="T9" fmla="*/ 248 h 248"/>
                <a:gd name="T10" fmla="*/ 227 w 227"/>
                <a:gd name="T11" fmla="*/ 200 h 248"/>
              </a:gdLst>
              <a:ahLst/>
              <a:cxnLst>
                <a:cxn ang="0">
                  <a:pos x="T0" y="T1"/>
                </a:cxn>
                <a:cxn ang="0">
                  <a:pos x="T2" y="T3"/>
                </a:cxn>
                <a:cxn ang="0">
                  <a:pos x="T4" y="T5"/>
                </a:cxn>
                <a:cxn ang="0">
                  <a:pos x="T6" y="T7"/>
                </a:cxn>
                <a:cxn ang="0">
                  <a:pos x="T8" y="T9"/>
                </a:cxn>
                <a:cxn ang="0">
                  <a:pos x="T10" y="T11"/>
                </a:cxn>
              </a:cxnLst>
              <a:rect l="0" t="0" r="r" b="b"/>
              <a:pathLst>
                <a:path w="227" h="248">
                  <a:moveTo>
                    <a:pt x="227" y="200"/>
                  </a:moveTo>
                  <a:lnTo>
                    <a:pt x="227" y="200"/>
                  </a:lnTo>
                  <a:lnTo>
                    <a:pt x="175" y="0"/>
                  </a:lnTo>
                  <a:cubicBezTo>
                    <a:pt x="116" y="16"/>
                    <a:pt x="57" y="33"/>
                    <a:pt x="0" y="52"/>
                  </a:cubicBezTo>
                  <a:lnTo>
                    <a:pt x="66" y="248"/>
                  </a:lnTo>
                  <a:cubicBezTo>
                    <a:pt x="119" y="231"/>
                    <a:pt x="173" y="214"/>
                    <a:pt x="227"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7" name="Freeform 419">
              <a:extLst>
                <a:ext uri="{FF2B5EF4-FFF2-40B4-BE49-F238E27FC236}">
                  <a16:creationId xmlns:a16="http://schemas.microsoft.com/office/drawing/2014/main" id="{4C66F802-9F17-AA7B-581C-A0C3A91104B6}"/>
                </a:ext>
              </a:extLst>
            </p:cNvPr>
            <p:cNvSpPr>
              <a:spLocks/>
            </p:cNvSpPr>
            <p:nvPr/>
          </p:nvSpPr>
          <p:spPr bwMode="auto">
            <a:xfrm>
              <a:off x="3987221" y="1132979"/>
              <a:ext cx="359473" cy="383762"/>
            </a:xfrm>
            <a:custGeom>
              <a:avLst/>
              <a:gdLst>
                <a:gd name="T0" fmla="*/ 247 w 247"/>
                <a:gd name="T1" fmla="*/ 186 h 262"/>
                <a:gd name="T2" fmla="*/ 247 w 247"/>
                <a:gd name="T3" fmla="*/ 186 h 262"/>
                <a:gd name="T4" fmla="*/ 156 w 247"/>
                <a:gd name="T5" fmla="*/ 0 h 262"/>
                <a:gd name="T6" fmla="*/ 0 w 247"/>
                <a:gd name="T7" fmla="*/ 82 h 262"/>
                <a:gd name="T8" fmla="*/ 103 w 247"/>
                <a:gd name="T9" fmla="*/ 262 h 262"/>
                <a:gd name="T10" fmla="*/ 247 w 247"/>
                <a:gd name="T11" fmla="*/ 186 h 262"/>
              </a:gdLst>
              <a:ahLst/>
              <a:cxnLst>
                <a:cxn ang="0">
                  <a:pos x="T0" y="T1"/>
                </a:cxn>
                <a:cxn ang="0">
                  <a:pos x="T2" y="T3"/>
                </a:cxn>
                <a:cxn ang="0">
                  <a:pos x="T4" y="T5"/>
                </a:cxn>
                <a:cxn ang="0">
                  <a:pos x="T6" y="T7"/>
                </a:cxn>
                <a:cxn ang="0">
                  <a:pos x="T8" y="T9"/>
                </a:cxn>
                <a:cxn ang="0">
                  <a:pos x="T10" y="T11"/>
                </a:cxn>
              </a:cxnLst>
              <a:rect l="0" t="0" r="r" b="b"/>
              <a:pathLst>
                <a:path w="247" h="262">
                  <a:moveTo>
                    <a:pt x="247" y="186"/>
                  </a:moveTo>
                  <a:lnTo>
                    <a:pt x="247" y="186"/>
                  </a:lnTo>
                  <a:lnTo>
                    <a:pt x="156" y="0"/>
                  </a:lnTo>
                  <a:cubicBezTo>
                    <a:pt x="103" y="26"/>
                    <a:pt x="51" y="53"/>
                    <a:pt x="0" y="82"/>
                  </a:cubicBezTo>
                  <a:lnTo>
                    <a:pt x="103" y="262"/>
                  </a:lnTo>
                  <a:cubicBezTo>
                    <a:pt x="150" y="235"/>
                    <a:pt x="198" y="210"/>
                    <a:pt x="247" y="18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8" name="Freeform 421">
              <a:extLst>
                <a:ext uri="{FF2B5EF4-FFF2-40B4-BE49-F238E27FC236}">
                  <a16:creationId xmlns:a16="http://schemas.microsoft.com/office/drawing/2014/main" id="{B8110FB2-45DA-9D4C-F651-5F961107D4A2}"/>
                </a:ext>
              </a:extLst>
            </p:cNvPr>
            <p:cNvSpPr>
              <a:spLocks/>
            </p:cNvSpPr>
            <p:nvPr/>
          </p:nvSpPr>
          <p:spPr bwMode="auto">
            <a:xfrm>
              <a:off x="4453565" y="931381"/>
              <a:ext cx="344900" cy="374047"/>
            </a:xfrm>
            <a:custGeom>
              <a:avLst/>
              <a:gdLst>
                <a:gd name="T0" fmla="*/ 237 w 237"/>
                <a:gd name="T1" fmla="*/ 196 h 255"/>
                <a:gd name="T2" fmla="*/ 237 w 237"/>
                <a:gd name="T3" fmla="*/ 196 h 255"/>
                <a:gd name="T4" fmla="*/ 171 w 237"/>
                <a:gd name="T5" fmla="*/ 0 h 255"/>
                <a:gd name="T6" fmla="*/ 0 w 237"/>
                <a:gd name="T7" fmla="*/ 64 h 255"/>
                <a:gd name="T8" fmla="*/ 79 w 237"/>
                <a:gd name="T9" fmla="*/ 255 h 255"/>
                <a:gd name="T10" fmla="*/ 237 w 237"/>
                <a:gd name="T11" fmla="*/ 196 h 255"/>
              </a:gdLst>
              <a:ahLst/>
              <a:cxnLst>
                <a:cxn ang="0">
                  <a:pos x="T0" y="T1"/>
                </a:cxn>
                <a:cxn ang="0">
                  <a:pos x="T2" y="T3"/>
                </a:cxn>
                <a:cxn ang="0">
                  <a:pos x="T4" y="T5"/>
                </a:cxn>
                <a:cxn ang="0">
                  <a:pos x="T6" y="T7"/>
                </a:cxn>
                <a:cxn ang="0">
                  <a:pos x="T8" y="T9"/>
                </a:cxn>
                <a:cxn ang="0">
                  <a:pos x="T10" y="T11"/>
                </a:cxn>
              </a:cxnLst>
              <a:rect l="0" t="0" r="r" b="b"/>
              <a:pathLst>
                <a:path w="237" h="255">
                  <a:moveTo>
                    <a:pt x="237" y="196"/>
                  </a:moveTo>
                  <a:lnTo>
                    <a:pt x="237" y="196"/>
                  </a:lnTo>
                  <a:lnTo>
                    <a:pt x="171" y="0"/>
                  </a:lnTo>
                  <a:cubicBezTo>
                    <a:pt x="113" y="20"/>
                    <a:pt x="56" y="41"/>
                    <a:pt x="0" y="64"/>
                  </a:cubicBezTo>
                  <a:lnTo>
                    <a:pt x="79" y="255"/>
                  </a:lnTo>
                  <a:cubicBezTo>
                    <a:pt x="131" y="234"/>
                    <a:pt x="183" y="214"/>
                    <a:pt x="237" y="1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9" name="Freeform 423">
              <a:extLst>
                <a:ext uri="{FF2B5EF4-FFF2-40B4-BE49-F238E27FC236}">
                  <a16:creationId xmlns:a16="http://schemas.microsoft.com/office/drawing/2014/main" id="{B6D80A95-64CA-3854-82C3-43675A4C89AF}"/>
                </a:ext>
              </a:extLst>
            </p:cNvPr>
            <p:cNvSpPr>
              <a:spLocks/>
            </p:cNvSpPr>
            <p:nvPr/>
          </p:nvSpPr>
          <p:spPr bwMode="auto">
            <a:xfrm>
              <a:off x="3375145" y="1526456"/>
              <a:ext cx="378904" cy="388620"/>
            </a:xfrm>
            <a:custGeom>
              <a:avLst/>
              <a:gdLst>
                <a:gd name="T0" fmla="*/ 261 w 261"/>
                <a:gd name="T1" fmla="*/ 166 h 267"/>
                <a:gd name="T2" fmla="*/ 261 w 261"/>
                <a:gd name="T3" fmla="*/ 166 h 267"/>
                <a:gd name="T4" fmla="*/ 138 w 261"/>
                <a:gd name="T5" fmla="*/ 0 h 267"/>
                <a:gd name="T6" fmla="*/ 0 w 261"/>
                <a:gd name="T7" fmla="*/ 109 h 267"/>
                <a:gd name="T8" fmla="*/ 134 w 261"/>
                <a:gd name="T9" fmla="*/ 267 h 267"/>
                <a:gd name="T10" fmla="*/ 261 w 261"/>
                <a:gd name="T11" fmla="*/ 166 h 267"/>
              </a:gdLst>
              <a:ahLst/>
              <a:cxnLst>
                <a:cxn ang="0">
                  <a:pos x="T0" y="T1"/>
                </a:cxn>
                <a:cxn ang="0">
                  <a:pos x="T2" y="T3"/>
                </a:cxn>
                <a:cxn ang="0">
                  <a:pos x="T4" y="T5"/>
                </a:cxn>
                <a:cxn ang="0">
                  <a:pos x="T6" y="T7"/>
                </a:cxn>
                <a:cxn ang="0">
                  <a:pos x="T8" y="T9"/>
                </a:cxn>
                <a:cxn ang="0">
                  <a:pos x="T10" y="T11"/>
                </a:cxn>
              </a:cxnLst>
              <a:rect l="0" t="0" r="r" b="b"/>
              <a:pathLst>
                <a:path w="261" h="267">
                  <a:moveTo>
                    <a:pt x="261" y="166"/>
                  </a:moveTo>
                  <a:lnTo>
                    <a:pt x="261" y="166"/>
                  </a:lnTo>
                  <a:lnTo>
                    <a:pt x="138" y="0"/>
                  </a:lnTo>
                  <a:cubicBezTo>
                    <a:pt x="91" y="34"/>
                    <a:pt x="45" y="71"/>
                    <a:pt x="0" y="109"/>
                  </a:cubicBezTo>
                  <a:lnTo>
                    <a:pt x="134" y="267"/>
                  </a:lnTo>
                  <a:cubicBezTo>
                    <a:pt x="175" y="232"/>
                    <a:pt x="218" y="198"/>
                    <a:pt x="261" y="16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0" name="Freeform 425">
              <a:extLst>
                <a:ext uri="{FF2B5EF4-FFF2-40B4-BE49-F238E27FC236}">
                  <a16:creationId xmlns:a16="http://schemas.microsoft.com/office/drawing/2014/main" id="{F23BBA2C-3E7F-455F-BE6B-424EB3BDFE0C}"/>
                </a:ext>
              </a:extLst>
            </p:cNvPr>
            <p:cNvSpPr>
              <a:spLocks/>
            </p:cNvSpPr>
            <p:nvPr/>
          </p:nvSpPr>
          <p:spPr bwMode="auto">
            <a:xfrm>
              <a:off x="3773480" y="1251993"/>
              <a:ext cx="364331" cy="386192"/>
            </a:xfrm>
            <a:custGeom>
              <a:avLst/>
              <a:gdLst>
                <a:gd name="T0" fmla="*/ 249 w 249"/>
                <a:gd name="T1" fmla="*/ 180 h 264"/>
                <a:gd name="T2" fmla="*/ 249 w 249"/>
                <a:gd name="T3" fmla="*/ 180 h 264"/>
                <a:gd name="T4" fmla="*/ 146 w 249"/>
                <a:gd name="T5" fmla="*/ 0 h 264"/>
                <a:gd name="T6" fmla="*/ 0 w 249"/>
                <a:gd name="T7" fmla="*/ 90 h 264"/>
                <a:gd name="T8" fmla="*/ 113 w 249"/>
                <a:gd name="T9" fmla="*/ 264 h 264"/>
                <a:gd name="T10" fmla="*/ 249 w 249"/>
                <a:gd name="T11" fmla="*/ 180 h 264"/>
              </a:gdLst>
              <a:ahLst/>
              <a:cxnLst>
                <a:cxn ang="0">
                  <a:pos x="T0" y="T1"/>
                </a:cxn>
                <a:cxn ang="0">
                  <a:pos x="T2" y="T3"/>
                </a:cxn>
                <a:cxn ang="0">
                  <a:pos x="T4" y="T5"/>
                </a:cxn>
                <a:cxn ang="0">
                  <a:pos x="T6" y="T7"/>
                </a:cxn>
                <a:cxn ang="0">
                  <a:pos x="T8" y="T9"/>
                </a:cxn>
                <a:cxn ang="0">
                  <a:pos x="T10" y="T11"/>
                </a:cxn>
              </a:cxnLst>
              <a:rect l="0" t="0" r="r" b="b"/>
              <a:pathLst>
                <a:path w="249" h="264">
                  <a:moveTo>
                    <a:pt x="249" y="180"/>
                  </a:moveTo>
                  <a:lnTo>
                    <a:pt x="249" y="180"/>
                  </a:lnTo>
                  <a:lnTo>
                    <a:pt x="146" y="0"/>
                  </a:lnTo>
                  <a:cubicBezTo>
                    <a:pt x="96" y="29"/>
                    <a:pt x="48" y="59"/>
                    <a:pt x="0" y="90"/>
                  </a:cubicBezTo>
                  <a:lnTo>
                    <a:pt x="113" y="264"/>
                  </a:lnTo>
                  <a:cubicBezTo>
                    <a:pt x="157" y="235"/>
                    <a:pt x="203" y="207"/>
                    <a:pt x="249"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1" name="Freeform 427">
              <a:extLst>
                <a:ext uri="{FF2B5EF4-FFF2-40B4-BE49-F238E27FC236}">
                  <a16:creationId xmlns:a16="http://schemas.microsoft.com/office/drawing/2014/main" id="{BB14A781-D78B-6EC8-94DC-22D31953A355}"/>
                </a:ext>
              </a:extLst>
            </p:cNvPr>
            <p:cNvSpPr>
              <a:spLocks/>
            </p:cNvSpPr>
            <p:nvPr/>
          </p:nvSpPr>
          <p:spPr bwMode="auto">
            <a:xfrm>
              <a:off x="4215535" y="1023679"/>
              <a:ext cx="352188" cy="381334"/>
            </a:xfrm>
            <a:custGeom>
              <a:avLst/>
              <a:gdLst>
                <a:gd name="T0" fmla="*/ 243 w 243"/>
                <a:gd name="T1" fmla="*/ 191 h 260"/>
                <a:gd name="T2" fmla="*/ 243 w 243"/>
                <a:gd name="T3" fmla="*/ 191 h 260"/>
                <a:gd name="T4" fmla="*/ 164 w 243"/>
                <a:gd name="T5" fmla="*/ 0 h 260"/>
                <a:gd name="T6" fmla="*/ 0 w 243"/>
                <a:gd name="T7" fmla="*/ 74 h 260"/>
                <a:gd name="T8" fmla="*/ 91 w 243"/>
                <a:gd name="T9" fmla="*/ 260 h 260"/>
                <a:gd name="T10" fmla="*/ 243 w 243"/>
                <a:gd name="T11" fmla="*/ 191 h 260"/>
              </a:gdLst>
              <a:ahLst/>
              <a:cxnLst>
                <a:cxn ang="0">
                  <a:pos x="T0" y="T1"/>
                </a:cxn>
                <a:cxn ang="0">
                  <a:pos x="T2" y="T3"/>
                </a:cxn>
                <a:cxn ang="0">
                  <a:pos x="T4" y="T5"/>
                </a:cxn>
                <a:cxn ang="0">
                  <a:pos x="T6" y="T7"/>
                </a:cxn>
                <a:cxn ang="0">
                  <a:pos x="T8" y="T9"/>
                </a:cxn>
                <a:cxn ang="0">
                  <a:pos x="T10" y="T11"/>
                </a:cxn>
              </a:cxnLst>
              <a:rect l="0" t="0" r="r" b="b"/>
              <a:pathLst>
                <a:path w="243" h="260">
                  <a:moveTo>
                    <a:pt x="243" y="191"/>
                  </a:moveTo>
                  <a:lnTo>
                    <a:pt x="243" y="191"/>
                  </a:lnTo>
                  <a:lnTo>
                    <a:pt x="164" y="0"/>
                  </a:lnTo>
                  <a:cubicBezTo>
                    <a:pt x="109" y="23"/>
                    <a:pt x="54" y="47"/>
                    <a:pt x="0" y="74"/>
                  </a:cubicBezTo>
                  <a:lnTo>
                    <a:pt x="91" y="260"/>
                  </a:lnTo>
                  <a:cubicBezTo>
                    <a:pt x="141" y="236"/>
                    <a:pt x="191" y="213"/>
                    <a:pt x="243" y="19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2" name="Freeform 429">
              <a:extLst>
                <a:ext uri="{FF2B5EF4-FFF2-40B4-BE49-F238E27FC236}">
                  <a16:creationId xmlns:a16="http://schemas.microsoft.com/office/drawing/2014/main" id="{282E6C4F-9F4F-0ABC-6109-033570128599}"/>
                </a:ext>
              </a:extLst>
            </p:cNvPr>
            <p:cNvSpPr>
              <a:spLocks/>
            </p:cNvSpPr>
            <p:nvPr/>
          </p:nvSpPr>
          <p:spPr bwMode="auto">
            <a:xfrm>
              <a:off x="3576742" y="1385582"/>
              <a:ext cx="361903" cy="381334"/>
            </a:xfrm>
            <a:custGeom>
              <a:avLst/>
              <a:gdLst>
                <a:gd name="T0" fmla="*/ 249 w 249"/>
                <a:gd name="T1" fmla="*/ 174 h 262"/>
                <a:gd name="T2" fmla="*/ 249 w 249"/>
                <a:gd name="T3" fmla="*/ 174 h 262"/>
                <a:gd name="T4" fmla="*/ 136 w 249"/>
                <a:gd name="T5" fmla="*/ 0 h 262"/>
                <a:gd name="T6" fmla="*/ 0 w 249"/>
                <a:gd name="T7" fmla="*/ 96 h 262"/>
                <a:gd name="T8" fmla="*/ 123 w 249"/>
                <a:gd name="T9" fmla="*/ 262 h 262"/>
                <a:gd name="T10" fmla="*/ 249 w 249"/>
                <a:gd name="T11" fmla="*/ 174 h 262"/>
              </a:gdLst>
              <a:ahLst/>
              <a:cxnLst>
                <a:cxn ang="0">
                  <a:pos x="T0" y="T1"/>
                </a:cxn>
                <a:cxn ang="0">
                  <a:pos x="T2" y="T3"/>
                </a:cxn>
                <a:cxn ang="0">
                  <a:pos x="T4" y="T5"/>
                </a:cxn>
                <a:cxn ang="0">
                  <a:pos x="T6" y="T7"/>
                </a:cxn>
                <a:cxn ang="0">
                  <a:pos x="T8" y="T9"/>
                </a:cxn>
                <a:cxn ang="0">
                  <a:pos x="T10" y="T11"/>
                </a:cxn>
              </a:cxnLst>
              <a:rect l="0" t="0" r="r" b="b"/>
              <a:pathLst>
                <a:path w="249" h="262">
                  <a:moveTo>
                    <a:pt x="249" y="174"/>
                  </a:moveTo>
                  <a:lnTo>
                    <a:pt x="249" y="174"/>
                  </a:lnTo>
                  <a:lnTo>
                    <a:pt x="136" y="0"/>
                  </a:lnTo>
                  <a:cubicBezTo>
                    <a:pt x="89" y="31"/>
                    <a:pt x="44" y="62"/>
                    <a:pt x="0" y="96"/>
                  </a:cubicBezTo>
                  <a:lnTo>
                    <a:pt x="123" y="262"/>
                  </a:lnTo>
                  <a:cubicBezTo>
                    <a:pt x="164" y="231"/>
                    <a:pt x="206" y="202"/>
                    <a:pt x="249" y="17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3" name="Freeform 5">
              <a:extLst>
                <a:ext uri="{FF2B5EF4-FFF2-40B4-BE49-F238E27FC236}">
                  <a16:creationId xmlns:a16="http://schemas.microsoft.com/office/drawing/2014/main" id="{AC8AE064-1FAF-F13B-90F0-077C386C68C3}"/>
                </a:ext>
              </a:extLst>
            </p:cNvPr>
            <p:cNvSpPr>
              <a:spLocks/>
            </p:cNvSpPr>
            <p:nvPr/>
          </p:nvSpPr>
          <p:spPr bwMode="auto">
            <a:xfrm>
              <a:off x="4499713" y="4147212"/>
              <a:ext cx="359473" cy="318183"/>
            </a:xfrm>
            <a:custGeom>
              <a:avLst/>
              <a:gdLst>
                <a:gd name="T0" fmla="*/ 246 w 246"/>
                <a:gd name="T1" fmla="*/ 109 h 218"/>
                <a:gd name="T2" fmla="*/ 246 w 246"/>
                <a:gd name="T3" fmla="*/ 109 h 218"/>
                <a:gd name="T4" fmla="*/ 72 w 246"/>
                <a:gd name="T5" fmla="*/ 0 h 218"/>
                <a:gd name="T6" fmla="*/ 0 w 246"/>
                <a:gd name="T7" fmla="*/ 137 h 218"/>
                <a:gd name="T8" fmla="*/ 189 w 246"/>
                <a:gd name="T9" fmla="*/ 218 h 218"/>
                <a:gd name="T10" fmla="*/ 246 w 246"/>
                <a:gd name="T11" fmla="*/ 109 h 218"/>
              </a:gdLst>
              <a:ahLst/>
              <a:cxnLst>
                <a:cxn ang="0">
                  <a:pos x="T0" y="T1"/>
                </a:cxn>
                <a:cxn ang="0">
                  <a:pos x="T2" y="T3"/>
                </a:cxn>
                <a:cxn ang="0">
                  <a:pos x="T4" y="T5"/>
                </a:cxn>
                <a:cxn ang="0">
                  <a:pos x="T6" y="T7"/>
                </a:cxn>
                <a:cxn ang="0">
                  <a:pos x="T8" y="T9"/>
                </a:cxn>
                <a:cxn ang="0">
                  <a:pos x="T10" y="T11"/>
                </a:cxn>
              </a:cxnLst>
              <a:rect l="0" t="0" r="r" b="b"/>
              <a:pathLst>
                <a:path w="246" h="218">
                  <a:moveTo>
                    <a:pt x="246" y="109"/>
                  </a:moveTo>
                  <a:lnTo>
                    <a:pt x="246" y="109"/>
                  </a:lnTo>
                  <a:lnTo>
                    <a:pt x="72" y="0"/>
                  </a:lnTo>
                  <a:cubicBezTo>
                    <a:pt x="45" y="44"/>
                    <a:pt x="21" y="89"/>
                    <a:pt x="0" y="137"/>
                  </a:cubicBezTo>
                  <a:lnTo>
                    <a:pt x="189" y="218"/>
                  </a:lnTo>
                  <a:cubicBezTo>
                    <a:pt x="205" y="180"/>
                    <a:pt x="225" y="144"/>
                    <a:pt x="246" y="109"/>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4" name="Freeform 7">
              <a:extLst>
                <a:ext uri="{FF2B5EF4-FFF2-40B4-BE49-F238E27FC236}">
                  <a16:creationId xmlns:a16="http://schemas.microsoft.com/office/drawing/2014/main" id="{9BC3FF54-E678-AE62-3C58-04E3EF080D2F}"/>
                </a:ext>
              </a:extLst>
            </p:cNvPr>
            <p:cNvSpPr>
              <a:spLocks/>
            </p:cNvSpPr>
            <p:nvPr/>
          </p:nvSpPr>
          <p:spPr bwMode="auto">
            <a:xfrm>
              <a:off x="4604155" y="3967475"/>
              <a:ext cx="361903" cy="340043"/>
            </a:xfrm>
            <a:custGeom>
              <a:avLst/>
              <a:gdLst>
                <a:gd name="T0" fmla="*/ 247 w 247"/>
                <a:gd name="T1" fmla="*/ 134 h 232"/>
                <a:gd name="T2" fmla="*/ 247 w 247"/>
                <a:gd name="T3" fmla="*/ 134 h 232"/>
                <a:gd name="T4" fmla="*/ 92 w 247"/>
                <a:gd name="T5" fmla="*/ 0 h 232"/>
                <a:gd name="T6" fmla="*/ 0 w 247"/>
                <a:gd name="T7" fmla="*/ 123 h 232"/>
                <a:gd name="T8" fmla="*/ 174 w 247"/>
                <a:gd name="T9" fmla="*/ 232 h 232"/>
                <a:gd name="T10" fmla="*/ 247 w 247"/>
                <a:gd name="T11" fmla="*/ 134 h 232"/>
              </a:gdLst>
              <a:ahLst/>
              <a:cxnLst>
                <a:cxn ang="0">
                  <a:pos x="T0" y="T1"/>
                </a:cxn>
                <a:cxn ang="0">
                  <a:pos x="T2" y="T3"/>
                </a:cxn>
                <a:cxn ang="0">
                  <a:pos x="T4" y="T5"/>
                </a:cxn>
                <a:cxn ang="0">
                  <a:pos x="T6" y="T7"/>
                </a:cxn>
                <a:cxn ang="0">
                  <a:pos x="T8" y="T9"/>
                </a:cxn>
                <a:cxn ang="0">
                  <a:pos x="T10" y="T11"/>
                </a:cxn>
              </a:cxnLst>
              <a:rect l="0" t="0" r="r" b="b"/>
              <a:pathLst>
                <a:path w="247" h="232">
                  <a:moveTo>
                    <a:pt x="247" y="134"/>
                  </a:moveTo>
                  <a:lnTo>
                    <a:pt x="247" y="134"/>
                  </a:lnTo>
                  <a:lnTo>
                    <a:pt x="92" y="0"/>
                  </a:lnTo>
                  <a:cubicBezTo>
                    <a:pt x="59" y="38"/>
                    <a:pt x="28" y="79"/>
                    <a:pt x="0" y="123"/>
                  </a:cubicBezTo>
                  <a:lnTo>
                    <a:pt x="174" y="232"/>
                  </a:lnTo>
                  <a:cubicBezTo>
                    <a:pt x="196" y="198"/>
                    <a:pt x="221" y="165"/>
                    <a:pt x="247" y="134"/>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5" name="Freeform 9">
              <a:extLst>
                <a:ext uri="{FF2B5EF4-FFF2-40B4-BE49-F238E27FC236}">
                  <a16:creationId xmlns:a16="http://schemas.microsoft.com/office/drawing/2014/main" id="{D0F77645-53AF-EB48-B733-B62FBB004D2A}"/>
                </a:ext>
              </a:extLst>
            </p:cNvPr>
            <p:cNvSpPr>
              <a:spLocks/>
            </p:cNvSpPr>
            <p:nvPr/>
          </p:nvSpPr>
          <p:spPr bwMode="auto">
            <a:xfrm>
              <a:off x="4740172" y="3812027"/>
              <a:ext cx="349758" cy="352188"/>
            </a:xfrm>
            <a:custGeom>
              <a:avLst/>
              <a:gdLst>
                <a:gd name="T0" fmla="*/ 240 w 240"/>
                <a:gd name="T1" fmla="*/ 156 h 240"/>
                <a:gd name="T2" fmla="*/ 240 w 240"/>
                <a:gd name="T3" fmla="*/ 156 h 240"/>
                <a:gd name="T4" fmla="*/ 108 w 240"/>
                <a:gd name="T5" fmla="*/ 0 h 240"/>
                <a:gd name="T6" fmla="*/ 0 w 240"/>
                <a:gd name="T7" fmla="*/ 106 h 240"/>
                <a:gd name="T8" fmla="*/ 155 w 240"/>
                <a:gd name="T9" fmla="*/ 240 h 240"/>
                <a:gd name="T10" fmla="*/ 240 w 240"/>
                <a:gd name="T11" fmla="*/ 156 h 240"/>
              </a:gdLst>
              <a:ahLst/>
              <a:cxnLst>
                <a:cxn ang="0">
                  <a:pos x="T0" y="T1"/>
                </a:cxn>
                <a:cxn ang="0">
                  <a:pos x="T2" y="T3"/>
                </a:cxn>
                <a:cxn ang="0">
                  <a:pos x="T4" y="T5"/>
                </a:cxn>
                <a:cxn ang="0">
                  <a:pos x="T6" y="T7"/>
                </a:cxn>
                <a:cxn ang="0">
                  <a:pos x="T8" y="T9"/>
                </a:cxn>
                <a:cxn ang="0">
                  <a:pos x="T10" y="T11"/>
                </a:cxn>
              </a:cxnLst>
              <a:rect l="0" t="0" r="r" b="b"/>
              <a:pathLst>
                <a:path w="240" h="240">
                  <a:moveTo>
                    <a:pt x="240" y="156"/>
                  </a:moveTo>
                  <a:lnTo>
                    <a:pt x="240" y="156"/>
                  </a:lnTo>
                  <a:lnTo>
                    <a:pt x="108" y="0"/>
                  </a:lnTo>
                  <a:cubicBezTo>
                    <a:pt x="69" y="32"/>
                    <a:pt x="33" y="68"/>
                    <a:pt x="0" y="106"/>
                  </a:cubicBezTo>
                  <a:lnTo>
                    <a:pt x="155" y="240"/>
                  </a:lnTo>
                  <a:cubicBezTo>
                    <a:pt x="181" y="210"/>
                    <a:pt x="210" y="182"/>
                    <a:pt x="240" y="15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6" name="Freeform 11">
              <a:extLst>
                <a:ext uri="{FF2B5EF4-FFF2-40B4-BE49-F238E27FC236}">
                  <a16:creationId xmlns:a16="http://schemas.microsoft.com/office/drawing/2014/main" id="{31D337BD-D751-4A9B-4E09-07D00C10E102}"/>
                </a:ext>
              </a:extLst>
            </p:cNvPr>
            <p:cNvSpPr>
              <a:spLocks/>
            </p:cNvSpPr>
            <p:nvPr/>
          </p:nvSpPr>
          <p:spPr bwMode="auto">
            <a:xfrm>
              <a:off x="5048639" y="4210363"/>
              <a:ext cx="364331" cy="359474"/>
            </a:xfrm>
            <a:custGeom>
              <a:avLst/>
              <a:gdLst>
                <a:gd name="T0" fmla="*/ 250 w 250"/>
                <a:gd name="T1" fmla="*/ 146 h 246"/>
                <a:gd name="T2" fmla="*/ 250 w 250"/>
                <a:gd name="T3" fmla="*/ 146 h 246"/>
                <a:gd name="T4" fmla="*/ 126 w 250"/>
                <a:gd name="T5" fmla="*/ 0 h 246"/>
                <a:gd name="T6" fmla="*/ 0 w 250"/>
                <a:gd name="T7" fmla="*/ 143 h 246"/>
                <a:gd name="T8" fmla="*/ 162 w 250"/>
                <a:gd name="T9" fmla="*/ 246 h 246"/>
                <a:gd name="T10" fmla="*/ 250 w 250"/>
                <a:gd name="T11" fmla="*/ 146 h 246"/>
              </a:gdLst>
              <a:ahLst/>
              <a:cxnLst>
                <a:cxn ang="0">
                  <a:pos x="T0" y="T1"/>
                </a:cxn>
                <a:cxn ang="0">
                  <a:pos x="T2" y="T3"/>
                </a:cxn>
                <a:cxn ang="0">
                  <a:pos x="T4" y="T5"/>
                </a:cxn>
                <a:cxn ang="0">
                  <a:pos x="T6" y="T7"/>
                </a:cxn>
                <a:cxn ang="0">
                  <a:pos x="T8" y="T9"/>
                </a:cxn>
                <a:cxn ang="0">
                  <a:pos x="T10" y="T11"/>
                </a:cxn>
              </a:cxnLst>
              <a:rect l="0" t="0" r="r" b="b"/>
              <a:pathLst>
                <a:path w="250" h="246">
                  <a:moveTo>
                    <a:pt x="250" y="146"/>
                  </a:moveTo>
                  <a:lnTo>
                    <a:pt x="250" y="146"/>
                  </a:lnTo>
                  <a:lnTo>
                    <a:pt x="126" y="0"/>
                  </a:lnTo>
                  <a:cubicBezTo>
                    <a:pt x="77" y="41"/>
                    <a:pt x="35" y="89"/>
                    <a:pt x="0" y="143"/>
                  </a:cubicBezTo>
                  <a:lnTo>
                    <a:pt x="162" y="246"/>
                  </a:lnTo>
                  <a:cubicBezTo>
                    <a:pt x="186" y="208"/>
                    <a:pt x="216" y="175"/>
                    <a:pt x="250" y="14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7" name="Freeform 13">
              <a:extLst>
                <a:ext uri="{FF2B5EF4-FFF2-40B4-BE49-F238E27FC236}">
                  <a16:creationId xmlns:a16="http://schemas.microsoft.com/office/drawing/2014/main" id="{B3D07CD8-FD6E-D7AB-1526-39CF7A3B707D}"/>
                </a:ext>
              </a:extLst>
            </p:cNvPr>
            <p:cNvSpPr>
              <a:spLocks/>
            </p:cNvSpPr>
            <p:nvPr/>
          </p:nvSpPr>
          <p:spPr bwMode="auto">
            <a:xfrm>
              <a:off x="4936910" y="4419246"/>
              <a:ext cx="347330" cy="323041"/>
            </a:xfrm>
            <a:custGeom>
              <a:avLst/>
              <a:gdLst>
                <a:gd name="T0" fmla="*/ 76 w 238"/>
                <a:gd name="T1" fmla="*/ 0 h 221"/>
                <a:gd name="T2" fmla="*/ 76 w 238"/>
                <a:gd name="T3" fmla="*/ 0 h 221"/>
                <a:gd name="T4" fmla="*/ 0 w 238"/>
                <a:gd name="T5" fmla="*/ 169 h 221"/>
                <a:gd name="T6" fmla="*/ 185 w 238"/>
                <a:gd name="T7" fmla="*/ 221 h 221"/>
                <a:gd name="T8" fmla="*/ 238 w 238"/>
                <a:gd name="T9" fmla="*/ 103 h 221"/>
                <a:gd name="T10" fmla="*/ 76 w 238"/>
                <a:gd name="T11" fmla="*/ 0 h 221"/>
              </a:gdLst>
              <a:ahLst/>
              <a:cxnLst>
                <a:cxn ang="0">
                  <a:pos x="T0" y="T1"/>
                </a:cxn>
                <a:cxn ang="0">
                  <a:pos x="T2" y="T3"/>
                </a:cxn>
                <a:cxn ang="0">
                  <a:pos x="T4" y="T5"/>
                </a:cxn>
                <a:cxn ang="0">
                  <a:pos x="T6" y="T7"/>
                </a:cxn>
                <a:cxn ang="0">
                  <a:pos x="T8" y="T9"/>
                </a:cxn>
                <a:cxn ang="0">
                  <a:pos x="T10" y="T11"/>
                </a:cxn>
              </a:cxnLst>
              <a:rect l="0" t="0" r="r" b="b"/>
              <a:pathLst>
                <a:path w="238" h="221">
                  <a:moveTo>
                    <a:pt x="76" y="0"/>
                  </a:moveTo>
                  <a:lnTo>
                    <a:pt x="76" y="0"/>
                  </a:lnTo>
                  <a:cubicBezTo>
                    <a:pt x="43" y="52"/>
                    <a:pt x="17" y="109"/>
                    <a:pt x="0" y="169"/>
                  </a:cubicBezTo>
                  <a:lnTo>
                    <a:pt x="185" y="221"/>
                  </a:lnTo>
                  <a:cubicBezTo>
                    <a:pt x="197" y="179"/>
                    <a:pt x="215" y="139"/>
                    <a:pt x="238" y="103"/>
                  </a:cubicBezTo>
                  <a:lnTo>
                    <a:pt x="76" y="0"/>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8" name="Freeform 15">
              <a:extLst>
                <a:ext uri="{FF2B5EF4-FFF2-40B4-BE49-F238E27FC236}">
                  <a16:creationId xmlns:a16="http://schemas.microsoft.com/office/drawing/2014/main" id="{EF95906A-8348-7F7E-F641-046D1571B4A7}"/>
                </a:ext>
              </a:extLst>
            </p:cNvPr>
            <p:cNvSpPr>
              <a:spLocks/>
            </p:cNvSpPr>
            <p:nvPr/>
          </p:nvSpPr>
          <p:spPr bwMode="auto">
            <a:xfrm>
              <a:off x="5391111" y="3911612"/>
              <a:ext cx="374047" cy="376476"/>
            </a:xfrm>
            <a:custGeom>
              <a:avLst/>
              <a:gdLst>
                <a:gd name="T0" fmla="*/ 0 w 256"/>
                <a:gd name="T1" fmla="*/ 111 h 257"/>
                <a:gd name="T2" fmla="*/ 0 w 256"/>
                <a:gd name="T3" fmla="*/ 111 h 257"/>
                <a:gd name="T4" fmla="*/ 124 w 256"/>
                <a:gd name="T5" fmla="*/ 257 h 257"/>
                <a:gd name="T6" fmla="*/ 256 w 256"/>
                <a:gd name="T7" fmla="*/ 180 h 257"/>
                <a:gd name="T8" fmla="*/ 189 w 256"/>
                <a:gd name="T9" fmla="*/ 0 h 257"/>
                <a:gd name="T10" fmla="*/ 0 w 256"/>
                <a:gd name="T11" fmla="*/ 111 h 257"/>
              </a:gdLst>
              <a:ahLst/>
              <a:cxnLst>
                <a:cxn ang="0">
                  <a:pos x="T0" y="T1"/>
                </a:cxn>
                <a:cxn ang="0">
                  <a:pos x="T2" y="T3"/>
                </a:cxn>
                <a:cxn ang="0">
                  <a:pos x="T4" y="T5"/>
                </a:cxn>
                <a:cxn ang="0">
                  <a:pos x="T6" y="T7"/>
                </a:cxn>
                <a:cxn ang="0">
                  <a:pos x="T8" y="T9"/>
                </a:cxn>
                <a:cxn ang="0">
                  <a:pos x="T10" y="T11"/>
                </a:cxn>
              </a:cxnLst>
              <a:rect l="0" t="0" r="r" b="b"/>
              <a:pathLst>
                <a:path w="256" h="257">
                  <a:moveTo>
                    <a:pt x="0" y="111"/>
                  </a:moveTo>
                  <a:lnTo>
                    <a:pt x="0" y="111"/>
                  </a:lnTo>
                  <a:lnTo>
                    <a:pt x="124" y="257"/>
                  </a:lnTo>
                  <a:cubicBezTo>
                    <a:pt x="163" y="224"/>
                    <a:pt x="207" y="198"/>
                    <a:pt x="256" y="180"/>
                  </a:cubicBezTo>
                  <a:lnTo>
                    <a:pt x="189" y="0"/>
                  </a:lnTo>
                  <a:cubicBezTo>
                    <a:pt x="119" y="26"/>
                    <a:pt x="56" y="64"/>
                    <a:pt x="0" y="111"/>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9" name="Freeform 17">
              <a:extLst>
                <a:ext uri="{FF2B5EF4-FFF2-40B4-BE49-F238E27FC236}">
                  <a16:creationId xmlns:a16="http://schemas.microsoft.com/office/drawing/2014/main" id="{5D1E3FE8-F24B-E15D-47A7-11EC32EA9DFE}"/>
                </a:ext>
              </a:extLst>
            </p:cNvPr>
            <p:cNvSpPr>
              <a:spLocks/>
            </p:cNvSpPr>
            <p:nvPr/>
          </p:nvSpPr>
          <p:spPr bwMode="auto">
            <a:xfrm>
              <a:off x="5668002" y="3853319"/>
              <a:ext cx="323041" cy="320612"/>
            </a:xfrm>
            <a:custGeom>
              <a:avLst/>
              <a:gdLst>
                <a:gd name="T0" fmla="*/ 223 w 223"/>
                <a:gd name="T1" fmla="*/ 0 h 220"/>
                <a:gd name="T2" fmla="*/ 223 w 223"/>
                <a:gd name="T3" fmla="*/ 0 h 220"/>
                <a:gd name="T4" fmla="*/ 223 w 223"/>
                <a:gd name="T5" fmla="*/ 0 h 220"/>
                <a:gd name="T6" fmla="*/ 0 w 223"/>
                <a:gd name="T7" fmla="*/ 40 h 220"/>
                <a:gd name="T8" fmla="*/ 67 w 223"/>
                <a:gd name="T9" fmla="*/ 220 h 220"/>
                <a:gd name="T10" fmla="*/ 223 w 223"/>
                <a:gd name="T11" fmla="*/ 192 h 220"/>
                <a:gd name="T12" fmla="*/ 223 w 223"/>
                <a:gd name="T13" fmla="*/ 0 h 220"/>
              </a:gdLst>
              <a:ahLst/>
              <a:cxnLst>
                <a:cxn ang="0">
                  <a:pos x="T0" y="T1"/>
                </a:cxn>
                <a:cxn ang="0">
                  <a:pos x="T2" y="T3"/>
                </a:cxn>
                <a:cxn ang="0">
                  <a:pos x="T4" y="T5"/>
                </a:cxn>
                <a:cxn ang="0">
                  <a:pos x="T6" y="T7"/>
                </a:cxn>
                <a:cxn ang="0">
                  <a:pos x="T8" y="T9"/>
                </a:cxn>
                <a:cxn ang="0">
                  <a:pos x="T10" y="T11"/>
                </a:cxn>
                <a:cxn ang="0">
                  <a:pos x="T12" y="T13"/>
                </a:cxn>
              </a:cxnLst>
              <a:rect l="0" t="0" r="r" b="b"/>
              <a:pathLst>
                <a:path w="223" h="220">
                  <a:moveTo>
                    <a:pt x="223" y="0"/>
                  </a:moveTo>
                  <a:lnTo>
                    <a:pt x="223" y="0"/>
                  </a:lnTo>
                  <a:lnTo>
                    <a:pt x="223" y="0"/>
                  </a:lnTo>
                  <a:cubicBezTo>
                    <a:pt x="144" y="0"/>
                    <a:pt x="69" y="14"/>
                    <a:pt x="0" y="40"/>
                  </a:cubicBezTo>
                  <a:lnTo>
                    <a:pt x="67" y="220"/>
                  </a:lnTo>
                  <a:cubicBezTo>
                    <a:pt x="115" y="202"/>
                    <a:pt x="168" y="192"/>
                    <a:pt x="223" y="192"/>
                  </a:cubicBezTo>
                  <a:lnTo>
                    <a:pt x="223" y="0"/>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0" name="Freeform 19">
              <a:extLst>
                <a:ext uri="{FF2B5EF4-FFF2-40B4-BE49-F238E27FC236}">
                  <a16:creationId xmlns:a16="http://schemas.microsoft.com/office/drawing/2014/main" id="{D6F77387-A5C5-FC90-119E-C439F24DE40B}"/>
                </a:ext>
              </a:extLst>
            </p:cNvPr>
            <p:cNvSpPr>
              <a:spLocks/>
            </p:cNvSpPr>
            <p:nvPr/>
          </p:nvSpPr>
          <p:spPr bwMode="auto">
            <a:xfrm>
              <a:off x="5490694" y="3350541"/>
              <a:ext cx="315754" cy="352188"/>
            </a:xfrm>
            <a:custGeom>
              <a:avLst/>
              <a:gdLst>
                <a:gd name="T0" fmla="*/ 217 w 217"/>
                <a:gd name="T1" fmla="*/ 203 h 242"/>
                <a:gd name="T2" fmla="*/ 217 w 217"/>
                <a:gd name="T3" fmla="*/ 203 h 242"/>
                <a:gd name="T4" fmla="*/ 184 w 217"/>
                <a:gd name="T5" fmla="*/ 0 h 242"/>
                <a:gd name="T6" fmla="*/ 0 w 217"/>
                <a:gd name="T7" fmla="*/ 49 h 242"/>
                <a:gd name="T8" fmla="*/ 71 w 217"/>
                <a:gd name="T9" fmla="*/ 242 h 242"/>
                <a:gd name="T10" fmla="*/ 217 w 217"/>
                <a:gd name="T11" fmla="*/ 203 h 242"/>
              </a:gdLst>
              <a:ahLst/>
              <a:cxnLst>
                <a:cxn ang="0">
                  <a:pos x="T0" y="T1"/>
                </a:cxn>
                <a:cxn ang="0">
                  <a:pos x="T2" y="T3"/>
                </a:cxn>
                <a:cxn ang="0">
                  <a:pos x="T4" y="T5"/>
                </a:cxn>
                <a:cxn ang="0">
                  <a:pos x="T6" y="T7"/>
                </a:cxn>
                <a:cxn ang="0">
                  <a:pos x="T8" y="T9"/>
                </a:cxn>
                <a:cxn ang="0">
                  <a:pos x="T10" y="T11"/>
                </a:cxn>
              </a:cxnLst>
              <a:rect l="0" t="0" r="r" b="b"/>
              <a:pathLst>
                <a:path w="217" h="242">
                  <a:moveTo>
                    <a:pt x="217" y="203"/>
                  </a:moveTo>
                  <a:lnTo>
                    <a:pt x="217" y="203"/>
                  </a:lnTo>
                  <a:lnTo>
                    <a:pt x="184" y="0"/>
                  </a:lnTo>
                  <a:cubicBezTo>
                    <a:pt x="120" y="11"/>
                    <a:pt x="59" y="27"/>
                    <a:pt x="0" y="49"/>
                  </a:cubicBezTo>
                  <a:lnTo>
                    <a:pt x="71" y="242"/>
                  </a:lnTo>
                  <a:cubicBezTo>
                    <a:pt x="118" y="224"/>
                    <a:pt x="167" y="211"/>
                    <a:pt x="217" y="20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1" name="Freeform 21">
              <a:extLst>
                <a:ext uri="{FF2B5EF4-FFF2-40B4-BE49-F238E27FC236}">
                  <a16:creationId xmlns:a16="http://schemas.microsoft.com/office/drawing/2014/main" id="{5813D842-75AA-1ADE-2469-71B17C453839}"/>
                </a:ext>
              </a:extLst>
            </p:cNvPr>
            <p:cNvSpPr>
              <a:spLocks/>
            </p:cNvSpPr>
            <p:nvPr/>
          </p:nvSpPr>
          <p:spPr bwMode="auto">
            <a:xfrm>
              <a:off x="5757870" y="3331110"/>
              <a:ext cx="233172" cy="315754"/>
            </a:xfrm>
            <a:custGeom>
              <a:avLst/>
              <a:gdLst>
                <a:gd name="T0" fmla="*/ 160 w 160"/>
                <a:gd name="T1" fmla="*/ 206 h 216"/>
                <a:gd name="T2" fmla="*/ 160 w 160"/>
                <a:gd name="T3" fmla="*/ 206 h 216"/>
                <a:gd name="T4" fmla="*/ 160 w 160"/>
                <a:gd name="T5" fmla="*/ 206 h 216"/>
                <a:gd name="T6" fmla="*/ 160 w 160"/>
                <a:gd name="T7" fmla="*/ 0 h 216"/>
                <a:gd name="T8" fmla="*/ 0 w 160"/>
                <a:gd name="T9" fmla="*/ 13 h 216"/>
                <a:gd name="T10" fmla="*/ 33 w 160"/>
                <a:gd name="T11" fmla="*/ 216 h 216"/>
                <a:gd name="T12" fmla="*/ 160 w 160"/>
                <a:gd name="T13" fmla="*/ 206 h 216"/>
              </a:gdLst>
              <a:ahLst/>
              <a:cxnLst>
                <a:cxn ang="0">
                  <a:pos x="T0" y="T1"/>
                </a:cxn>
                <a:cxn ang="0">
                  <a:pos x="T2" y="T3"/>
                </a:cxn>
                <a:cxn ang="0">
                  <a:pos x="T4" y="T5"/>
                </a:cxn>
                <a:cxn ang="0">
                  <a:pos x="T6" y="T7"/>
                </a:cxn>
                <a:cxn ang="0">
                  <a:pos x="T8" y="T9"/>
                </a:cxn>
                <a:cxn ang="0">
                  <a:pos x="T10" y="T11"/>
                </a:cxn>
                <a:cxn ang="0">
                  <a:pos x="T12" y="T13"/>
                </a:cxn>
              </a:cxnLst>
              <a:rect l="0" t="0" r="r" b="b"/>
              <a:pathLst>
                <a:path w="160" h="216">
                  <a:moveTo>
                    <a:pt x="160" y="206"/>
                  </a:moveTo>
                  <a:lnTo>
                    <a:pt x="160" y="206"/>
                  </a:lnTo>
                  <a:lnTo>
                    <a:pt x="160" y="206"/>
                  </a:lnTo>
                  <a:lnTo>
                    <a:pt x="160" y="0"/>
                  </a:lnTo>
                  <a:cubicBezTo>
                    <a:pt x="105" y="0"/>
                    <a:pt x="52" y="5"/>
                    <a:pt x="0" y="13"/>
                  </a:cubicBezTo>
                  <a:lnTo>
                    <a:pt x="33" y="216"/>
                  </a:lnTo>
                  <a:cubicBezTo>
                    <a:pt x="74" y="209"/>
                    <a:pt x="117" y="206"/>
                    <a:pt x="160" y="20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2" name="Freeform 23">
              <a:extLst>
                <a:ext uri="{FF2B5EF4-FFF2-40B4-BE49-F238E27FC236}">
                  <a16:creationId xmlns:a16="http://schemas.microsoft.com/office/drawing/2014/main" id="{9AAFD762-190E-73B9-D7A6-A10DCB701805}"/>
                </a:ext>
              </a:extLst>
            </p:cNvPr>
            <p:cNvSpPr>
              <a:spLocks/>
            </p:cNvSpPr>
            <p:nvPr/>
          </p:nvSpPr>
          <p:spPr bwMode="auto">
            <a:xfrm>
              <a:off x="5242949" y="3420979"/>
              <a:ext cx="352188" cy="376476"/>
            </a:xfrm>
            <a:custGeom>
              <a:avLst/>
              <a:gdLst>
                <a:gd name="T0" fmla="*/ 240 w 240"/>
                <a:gd name="T1" fmla="*/ 193 h 257"/>
                <a:gd name="T2" fmla="*/ 240 w 240"/>
                <a:gd name="T3" fmla="*/ 193 h 257"/>
                <a:gd name="T4" fmla="*/ 169 w 240"/>
                <a:gd name="T5" fmla="*/ 0 h 257"/>
                <a:gd name="T6" fmla="*/ 0 w 240"/>
                <a:gd name="T7" fmla="*/ 81 h 257"/>
                <a:gd name="T8" fmla="*/ 106 w 240"/>
                <a:gd name="T9" fmla="*/ 257 h 257"/>
                <a:gd name="T10" fmla="*/ 240 w 240"/>
                <a:gd name="T11" fmla="*/ 193 h 257"/>
              </a:gdLst>
              <a:ahLst/>
              <a:cxnLst>
                <a:cxn ang="0">
                  <a:pos x="T0" y="T1"/>
                </a:cxn>
                <a:cxn ang="0">
                  <a:pos x="T2" y="T3"/>
                </a:cxn>
                <a:cxn ang="0">
                  <a:pos x="T4" y="T5"/>
                </a:cxn>
                <a:cxn ang="0">
                  <a:pos x="T6" y="T7"/>
                </a:cxn>
                <a:cxn ang="0">
                  <a:pos x="T8" y="T9"/>
                </a:cxn>
                <a:cxn ang="0">
                  <a:pos x="T10" y="T11"/>
                </a:cxn>
              </a:cxnLst>
              <a:rect l="0" t="0" r="r" b="b"/>
              <a:pathLst>
                <a:path w="240" h="257">
                  <a:moveTo>
                    <a:pt x="240" y="193"/>
                  </a:moveTo>
                  <a:lnTo>
                    <a:pt x="240" y="193"/>
                  </a:lnTo>
                  <a:lnTo>
                    <a:pt x="169" y="0"/>
                  </a:lnTo>
                  <a:cubicBezTo>
                    <a:pt x="110" y="22"/>
                    <a:pt x="54" y="49"/>
                    <a:pt x="0" y="81"/>
                  </a:cubicBezTo>
                  <a:lnTo>
                    <a:pt x="106" y="257"/>
                  </a:lnTo>
                  <a:cubicBezTo>
                    <a:pt x="149" y="232"/>
                    <a:pt x="193" y="210"/>
                    <a:pt x="240" y="19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3" name="Freeform 25">
              <a:extLst>
                <a:ext uri="{FF2B5EF4-FFF2-40B4-BE49-F238E27FC236}">
                  <a16:creationId xmlns:a16="http://schemas.microsoft.com/office/drawing/2014/main" id="{FA5173CA-46A4-16A2-451B-59B8C9733856}"/>
                </a:ext>
              </a:extLst>
            </p:cNvPr>
            <p:cNvSpPr>
              <a:spLocks/>
            </p:cNvSpPr>
            <p:nvPr/>
          </p:nvSpPr>
          <p:spPr bwMode="auto">
            <a:xfrm>
              <a:off x="5055926" y="3539993"/>
              <a:ext cx="342472" cy="366761"/>
            </a:xfrm>
            <a:custGeom>
              <a:avLst/>
              <a:gdLst>
                <a:gd name="T0" fmla="*/ 235 w 235"/>
                <a:gd name="T1" fmla="*/ 176 h 250"/>
                <a:gd name="T2" fmla="*/ 235 w 235"/>
                <a:gd name="T3" fmla="*/ 176 h 250"/>
                <a:gd name="T4" fmla="*/ 129 w 235"/>
                <a:gd name="T5" fmla="*/ 0 h 250"/>
                <a:gd name="T6" fmla="*/ 0 w 235"/>
                <a:gd name="T7" fmla="*/ 93 h 250"/>
                <a:gd name="T8" fmla="*/ 133 w 235"/>
                <a:gd name="T9" fmla="*/ 250 h 250"/>
                <a:gd name="T10" fmla="*/ 235 w 235"/>
                <a:gd name="T11" fmla="*/ 176 h 250"/>
              </a:gdLst>
              <a:ahLst/>
              <a:cxnLst>
                <a:cxn ang="0">
                  <a:pos x="T0" y="T1"/>
                </a:cxn>
                <a:cxn ang="0">
                  <a:pos x="T2" y="T3"/>
                </a:cxn>
                <a:cxn ang="0">
                  <a:pos x="T4" y="T5"/>
                </a:cxn>
                <a:cxn ang="0">
                  <a:pos x="T6" y="T7"/>
                </a:cxn>
                <a:cxn ang="0">
                  <a:pos x="T8" y="T9"/>
                </a:cxn>
                <a:cxn ang="0">
                  <a:pos x="T10" y="T11"/>
                </a:cxn>
              </a:cxnLst>
              <a:rect l="0" t="0" r="r" b="b"/>
              <a:pathLst>
                <a:path w="235" h="250">
                  <a:moveTo>
                    <a:pt x="235" y="176"/>
                  </a:moveTo>
                  <a:lnTo>
                    <a:pt x="235" y="176"/>
                  </a:lnTo>
                  <a:lnTo>
                    <a:pt x="129" y="0"/>
                  </a:lnTo>
                  <a:cubicBezTo>
                    <a:pt x="84" y="28"/>
                    <a:pt x="40" y="59"/>
                    <a:pt x="0" y="93"/>
                  </a:cubicBezTo>
                  <a:lnTo>
                    <a:pt x="133" y="250"/>
                  </a:lnTo>
                  <a:cubicBezTo>
                    <a:pt x="165" y="223"/>
                    <a:pt x="199" y="198"/>
                    <a:pt x="235" y="17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4" name="Freeform 27">
              <a:extLst>
                <a:ext uri="{FF2B5EF4-FFF2-40B4-BE49-F238E27FC236}">
                  <a16:creationId xmlns:a16="http://schemas.microsoft.com/office/drawing/2014/main" id="{33B33DC1-2767-76A3-5D19-E477009323DF}"/>
                </a:ext>
              </a:extLst>
            </p:cNvPr>
            <p:cNvSpPr>
              <a:spLocks/>
            </p:cNvSpPr>
            <p:nvPr/>
          </p:nvSpPr>
          <p:spPr bwMode="auto">
            <a:xfrm>
              <a:off x="4720741" y="3122227"/>
              <a:ext cx="371619" cy="386192"/>
            </a:xfrm>
            <a:custGeom>
              <a:avLst/>
              <a:gdLst>
                <a:gd name="T0" fmla="*/ 255 w 255"/>
                <a:gd name="T1" fmla="*/ 173 h 264"/>
                <a:gd name="T2" fmla="*/ 255 w 255"/>
                <a:gd name="T3" fmla="*/ 173 h 264"/>
                <a:gd name="T4" fmla="*/ 144 w 255"/>
                <a:gd name="T5" fmla="*/ 0 h 264"/>
                <a:gd name="T6" fmla="*/ 0 w 255"/>
                <a:gd name="T7" fmla="*/ 107 h 264"/>
                <a:gd name="T8" fmla="*/ 132 w 255"/>
                <a:gd name="T9" fmla="*/ 264 h 264"/>
                <a:gd name="T10" fmla="*/ 255 w 255"/>
                <a:gd name="T11" fmla="*/ 173 h 264"/>
              </a:gdLst>
              <a:ahLst/>
              <a:cxnLst>
                <a:cxn ang="0">
                  <a:pos x="T0" y="T1"/>
                </a:cxn>
                <a:cxn ang="0">
                  <a:pos x="T2" y="T3"/>
                </a:cxn>
                <a:cxn ang="0">
                  <a:pos x="T4" y="T5"/>
                </a:cxn>
                <a:cxn ang="0">
                  <a:pos x="T6" y="T7"/>
                </a:cxn>
                <a:cxn ang="0">
                  <a:pos x="T8" y="T9"/>
                </a:cxn>
                <a:cxn ang="0">
                  <a:pos x="T10" y="T11"/>
                </a:cxn>
              </a:cxnLst>
              <a:rect l="0" t="0" r="r" b="b"/>
              <a:pathLst>
                <a:path w="255" h="264">
                  <a:moveTo>
                    <a:pt x="255" y="173"/>
                  </a:moveTo>
                  <a:lnTo>
                    <a:pt x="255" y="173"/>
                  </a:lnTo>
                  <a:lnTo>
                    <a:pt x="144" y="0"/>
                  </a:lnTo>
                  <a:cubicBezTo>
                    <a:pt x="93" y="33"/>
                    <a:pt x="45" y="68"/>
                    <a:pt x="0" y="107"/>
                  </a:cubicBezTo>
                  <a:lnTo>
                    <a:pt x="132" y="264"/>
                  </a:lnTo>
                  <a:cubicBezTo>
                    <a:pt x="171" y="231"/>
                    <a:pt x="212" y="201"/>
                    <a:pt x="255" y="17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5" name="Freeform 29">
              <a:extLst>
                <a:ext uri="{FF2B5EF4-FFF2-40B4-BE49-F238E27FC236}">
                  <a16:creationId xmlns:a16="http://schemas.microsoft.com/office/drawing/2014/main" id="{DFD80262-6D09-DEA1-B929-2C6048E6C7F6}"/>
                </a:ext>
              </a:extLst>
            </p:cNvPr>
            <p:cNvSpPr>
              <a:spLocks/>
            </p:cNvSpPr>
            <p:nvPr/>
          </p:nvSpPr>
          <p:spPr bwMode="auto">
            <a:xfrm>
              <a:off x="4929625" y="2986210"/>
              <a:ext cx="371619" cy="388620"/>
            </a:xfrm>
            <a:custGeom>
              <a:avLst/>
              <a:gdLst>
                <a:gd name="T0" fmla="*/ 254 w 254"/>
                <a:gd name="T1" fmla="*/ 187 h 265"/>
                <a:gd name="T2" fmla="*/ 254 w 254"/>
                <a:gd name="T3" fmla="*/ 187 h 265"/>
                <a:gd name="T4" fmla="*/ 169 w 254"/>
                <a:gd name="T5" fmla="*/ 0 h 265"/>
                <a:gd name="T6" fmla="*/ 0 w 254"/>
                <a:gd name="T7" fmla="*/ 92 h 265"/>
                <a:gd name="T8" fmla="*/ 111 w 254"/>
                <a:gd name="T9" fmla="*/ 265 h 265"/>
                <a:gd name="T10" fmla="*/ 254 w 254"/>
                <a:gd name="T11" fmla="*/ 187 h 265"/>
              </a:gdLst>
              <a:ahLst/>
              <a:cxnLst>
                <a:cxn ang="0">
                  <a:pos x="T0" y="T1"/>
                </a:cxn>
                <a:cxn ang="0">
                  <a:pos x="T2" y="T3"/>
                </a:cxn>
                <a:cxn ang="0">
                  <a:pos x="T4" y="T5"/>
                </a:cxn>
                <a:cxn ang="0">
                  <a:pos x="T6" y="T7"/>
                </a:cxn>
                <a:cxn ang="0">
                  <a:pos x="T8" y="T9"/>
                </a:cxn>
                <a:cxn ang="0">
                  <a:pos x="T10" y="T11"/>
                </a:cxn>
              </a:cxnLst>
              <a:rect l="0" t="0" r="r" b="b"/>
              <a:pathLst>
                <a:path w="254" h="265">
                  <a:moveTo>
                    <a:pt x="254" y="187"/>
                  </a:moveTo>
                  <a:lnTo>
                    <a:pt x="254" y="187"/>
                  </a:lnTo>
                  <a:lnTo>
                    <a:pt x="169" y="0"/>
                  </a:lnTo>
                  <a:cubicBezTo>
                    <a:pt x="110" y="27"/>
                    <a:pt x="54" y="58"/>
                    <a:pt x="0" y="92"/>
                  </a:cubicBezTo>
                  <a:lnTo>
                    <a:pt x="111" y="265"/>
                  </a:lnTo>
                  <a:cubicBezTo>
                    <a:pt x="156" y="236"/>
                    <a:pt x="204" y="210"/>
                    <a:pt x="254" y="18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6" name="Freeform 31">
              <a:extLst>
                <a:ext uri="{FF2B5EF4-FFF2-40B4-BE49-F238E27FC236}">
                  <a16:creationId xmlns:a16="http://schemas.microsoft.com/office/drawing/2014/main" id="{BC92B704-A3D4-2D9E-B0BB-309A09982E06}"/>
                </a:ext>
              </a:extLst>
            </p:cNvPr>
            <p:cNvSpPr>
              <a:spLocks/>
            </p:cNvSpPr>
            <p:nvPr/>
          </p:nvSpPr>
          <p:spPr bwMode="auto">
            <a:xfrm>
              <a:off x="5177370" y="2886626"/>
              <a:ext cx="354616" cy="374047"/>
            </a:xfrm>
            <a:custGeom>
              <a:avLst/>
              <a:gdLst>
                <a:gd name="T0" fmla="*/ 243 w 243"/>
                <a:gd name="T1" fmla="*/ 198 h 256"/>
                <a:gd name="T2" fmla="*/ 243 w 243"/>
                <a:gd name="T3" fmla="*/ 198 h 256"/>
                <a:gd name="T4" fmla="*/ 186 w 243"/>
                <a:gd name="T5" fmla="*/ 0 h 256"/>
                <a:gd name="T6" fmla="*/ 0 w 243"/>
                <a:gd name="T7" fmla="*/ 69 h 256"/>
                <a:gd name="T8" fmla="*/ 85 w 243"/>
                <a:gd name="T9" fmla="*/ 256 h 256"/>
                <a:gd name="T10" fmla="*/ 243 w 243"/>
                <a:gd name="T11" fmla="*/ 198 h 256"/>
              </a:gdLst>
              <a:ahLst/>
              <a:cxnLst>
                <a:cxn ang="0">
                  <a:pos x="T0" y="T1"/>
                </a:cxn>
                <a:cxn ang="0">
                  <a:pos x="T2" y="T3"/>
                </a:cxn>
                <a:cxn ang="0">
                  <a:pos x="T4" y="T5"/>
                </a:cxn>
                <a:cxn ang="0">
                  <a:pos x="T6" y="T7"/>
                </a:cxn>
                <a:cxn ang="0">
                  <a:pos x="T8" y="T9"/>
                </a:cxn>
                <a:cxn ang="0">
                  <a:pos x="T10" y="T11"/>
                </a:cxn>
              </a:cxnLst>
              <a:rect l="0" t="0" r="r" b="b"/>
              <a:pathLst>
                <a:path w="243" h="256">
                  <a:moveTo>
                    <a:pt x="243" y="198"/>
                  </a:moveTo>
                  <a:lnTo>
                    <a:pt x="243" y="198"/>
                  </a:lnTo>
                  <a:lnTo>
                    <a:pt x="186" y="0"/>
                  </a:lnTo>
                  <a:cubicBezTo>
                    <a:pt x="122" y="19"/>
                    <a:pt x="60" y="42"/>
                    <a:pt x="0" y="69"/>
                  </a:cubicBezTo>
                  <a:lnTo>
                    <a:pt x="85" y="256"/>
                  </a:lnTo>
                  <a:cubicBezTo>
                    <a:pt x="136" y="233"/>
                    <a:pt x="189" y="213"/>
                    <a:pt x="243" y="19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7" name="Freeform 33">
              <a:extLst>
                <a:ext uri="{FF2B5EF4-FFF2-40B4-BE49-F238E27FC236}">
                  <a16:creationId xmlns:a16="http://schemas.microsoft.com/office/drawing/2014/main" id="{1CBDF447-950E-AF5B-B4A4-221FDFA9F597}"/>
                </a:ext>
              </a:extLst>
            </p:cNvPr>
            <p:cNvSpPr>
              <a:spLocks/>
            </p:cNvSpPr>
            <p:nvPr/>
          </p:nvSpPr>
          <p:spPr bwMode="auto">
            <a:xfrm>
              <a:off x="4383127" y="2738464"/>
              <a:ext cx="354616" cy="371619"/>
            </a:xfrm>
            <a:custGeom>
              <a:avLst/>
              <a:gdLst>
                <a:gd name="T0" fmla="*/ 243 w 243"/>
                <a:gd name="T1" fmla="*/ 168 h 253"/>
                <a:gd name="T2" fmla="*/ 243 w 243"/>
                <a:gd name="T3" fmla="*/ 168 h 253"/>
                <a:gd name="T4" fmla="*/ 125 w 243"/>
                <a:gd name="T5" fmla="*/ 0 h 253"/>
                <a:gd name="T6" fmla="*/ 0 w 243"/>
                <a:gd name="T7" fmla="*/ 96 h 253"/>
                <a:gd name="T8" fmla="*/ 133 w 243"/>
                <a:gd name="T9" fmla="*/ 253 h 253"/>
                <a:gd name="T10" fmla="*/ 243 w 243"/>
                <a:gd name="T11" fmla="*/ 168 h 253"/>
              </a:gdLst>
              <a:ahLst/>
              <a:cxnLst>
                <a:cxn ang="0">
                  <a:pos x="T0" y="T1"/>
                </a:cxn>
                <a:cxn ang="0">
                  <a:pos x="T2" y="T3"/>
                </a:cxn>
                <a:cxn ang="0">
                  <a:pos x="T4" y="T5"/>
                </a:cxn>
                <a:cxn ang="0">
                  <a:pos x="T6" y="T7"/>
                </a:cxn>
                <a:cxn ang="0">
                  <a:pos x="T8" y="T9"/>
                </a:cxn>
                <a:cxn ang="0">
                  <a:pos x="T10" y="T11"/>
                </a:cxn>
              </a:cxnLst>
              <a:rect l="0" t="0" r="r" b="b"/>
              <a:pathLst>
                <a:path w="243" h="253">
                  <a:moveTo>
                    <a:pt x="243" y="168"/>
                  </a:moveTo>
                  <a:lnTo>
                    <a:pt x="243" y="168"/>
                  </a:lnTo>
                  <a:lnTo>
                    <a:pt x="125" y="0"/>
                  </a:lnTo>
                  <a:cubicBezTo>
                    <a:pt x="82" y="30"/>
                    <a:pt x="40" y="62"/>
                    <a:pt x="0" y="96"/>
                  </a:cubicBezTo>
                  <a:lnTo>
                    <a:pt x="133" y="253"/>
                  </a:lnTo>
                  <a:cubicBezTo>
                    <a:pt x="168" y="223"/>
                    <a:pt x="205" y="195"/>
                    <a:pt x="243" y="16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8" name="Freeform 35">
              <a:extLst>
                <a:ext uri="{FF2B5EF4-FFF2-40B4-BE49-F238E27FC236}">
                  <a16:creationId xmlns:a16="http://schemas.microsoft.com/office/drawing/2014/main" id="{CDDFC4C0-2962-EAA0-B86F-BD8679FC6712}"/>
                </a:ext>
              </a:extLst>
            </p:cNvPr>
            <p:cNvSpPr>
              <a:spLocks/>
            </p:cNvSpPr>
            <p:nvPr/>
          </p:nvSpPr>
          <p:spPr bwMode="auto">
            <a:xfrm>
              <a:off x="5007349" y="2400851"/>
              <a:ext cx="332757" cy="366761"/>
            </a:xfrm>
            <a:custGeom>
              <a:avLst/>
              <a:gdLst>
                <a:gd name="T0" fmla="*/ 228 w 228"/>
                <a:gd name="T1" fmla="*/ 196 h 251"/>
                <a:gd name="T2" fmla="*/ 228 w 228"/>
                <a:gd name="T3" fmla="*/ 196 h 251"/>
                <a:gd name="T4" fmla="*/ 167 w 228"/>
                <a:gd name="T5" fmla="*/ 0 h 251"/>
                <a:gd name="T6" fmla="*/ 0 w 228"/>
                <a:gd name="T7" fmla="*/ 62 h 251"/>
                <a:gd name="T8" fmla="*/ 81 w 228"/>
                <a:gd name="T9" fmla="*/ 251 h 251"/>
                <a:gd name="T10" fmla="*/ 228 w 228"/>
                <a:gd name="T11" fmla="*/ 196 h 251"/>
              </a:gdLst>
              <a:ahLst/>
              <a:cxnLst>
                <a:cxn ang="0">
                  <a:pos x="T0" y="T1"/>
                </a:cxn>
                <a:cxn ang="0">
                  <a:pos x="T2" y="T3"/>
                </a:cxn>
                <a:cxn ang="0">
                  <a:pos x="T4" y="T5"/>
                </a:cxn>
                <a:cxn ang="0">
                  <a:pos x="T6" y="T7"/>
                </a:cxn>
                <a:cxn ang="0">
                  <a:pos x="T8" y="T9"/>
                </a:cxn>
                <a:cxn ang="0">
                  <a:pos x="T10" y="T11"/>
                </a:cxn>
              </a:cxnLst>
              <a:rect l="0" t="0" r="r" b="b"/>
              <a:pathLst>
                <a:path w="228" h="251">
                  <a:moveTo>
                    <a:pt x="228" y="196"/>
                  </a:moveTo>
                  <a:lnTo>
                    <a:pt x="228" y="196"/>
                  </a:lnTo>
                  <a:lnTo>
                    <a:pt x="167" y="0"/>
                  </a:lnTo>
                  <a:cubicBezTo>
                    <a:pt x="110" y="18"/>
                    <a:pt x="54" y="39"/>
                    <a:pt x="0" y="62"/>
                  </a:cubicBezTo>
                  <a:lnTo>
                    <a:pt x="81" y="251"/>
                  </a:lnTo>
                  <a:cubicBezTo>
                    <a:pt x="129" y="230"/>
                    <a:pt x="178" y="212"/>
                    <a:pt x="228" y="19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9" name="Freeform 37">
              <a:extLst>
                <a:ext uri="{FF2B5EF4-FFF2-40B4-BE49-F238E27FC236}">
                  <a16:creationId xmlns:a16="http://schemas.microsoft.com/office/drawing/2014/main" id="{41E432DC-A9ED-1D11-4B8B-0808E1D33AC6}"/>
                </a:ext>
              </a:extLst>
            </p:cNvPr>
            <p:cNvSpPr>
              <a:spLocks/>
            </p:cNvSpPr>
            <p:nvPr/>
          </p:nvSpPr>
          <p:spPr bwMode="auto">
            <a:xfrm>
              <a:off x="5250236" y="2335271"/>
              <a:ext cx="310896" cy="352188"/>
            </a:xfrm>
            <a:custGeom>
              <a:avLst/>
              <a:gdLst>
                <a:gd name="T0" fmla="*/ 212 w 212"/>
                <a:gd name="T1" fmla="*/ 202 h 240"/>
                <a:gd name="T2" fmla="*/ 212 w 212"/>
                <a:gd name="T3" fmla="*/ 202 h 240"/>
                <a:gd name="T4" fmla="*/ 171 w 212"/>
                <a:gd name="T5" fmla="*/ 0 h 240"/>
                <a:gd name="T6" fmla="*/ 0 w 212"/>
                <a:gd name="T7" fmla="*/ 44 h 240"/>
                <a:gd name="T8" fmla="*/ 61 w 212"/>
                <a:gd name="T9" fmla="*/ 240 h 240"/>
                <a:gd name="T10" fmla="*/ 212 w 212"/>
                <a:gd name="T11" fmla="*/ 202 h 240"/>
              </a:gdLst>
              <a:ahLst/>
              <a:cxnLst>
                <a:cxn ang="0">
                  <a:pos x="T0" y="T1"/>
                </a:cxn>
                <a:cxn ang="0">
                  <a:pos x="T2" y="T3"/>
                </a:cxn>
                <a:cxn ang="0">
                  <a:pos x="T4" y="T5"/>
                </a:cxn>
                <a:cxn ang="0">
                  <a:pos x="T6" y="T7"/>
                </a:cxn>
                <a:cxn ang="0">
                  <a:pos x="T8" y="T9"/>
                </a:cxn>
                <a:cxn ang="0">
                  <a:pos x="T10" y="T11"/>
                </a:cxn>
              </a:cxnLst>
              <a:rect l="0" t="0" r="r" b="b"/>
              <a:pathLst>
                <a:path w="212" h="240">
                  <a:moveTo>
                    <a:pt x="212" y="202"/>
                  </a:moveTo>
                  <a:lnTo>
                    <a:pt x="212" y="202"/>
                  </a:lnTo>
                  <a:lnTo>
                    <a:pt x="171" y="0"/>
                  </a:lnTo>
                  <a:cubicBezTo>
                    <a:pt x="113" y="12"/>
                    <a:pt x="56" y="27"/>
                    <a:pt x="0" y="44"/>
                  </a:cubicBezTo>
                  <a:lnTo>
                    <a:pt x="61" y="240"/>
                  </a:lnTo>
                  <a:cubicBezTo>
                    <a:pt x="111" y="225"/>
                    <a:pt x="161" y="212"/>
                    <a:pt x="212" y="202"/>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0" name="Freeform 39">
              <a:extLst>
                <a:ext uri="{FF2B5EF4-FFF2-40B4-BE49-F238E27FC236}">
                  <a16:creationId xmlns:a16="http://schemas.microsoft.com/office/drawing/2014/main" id="{279F8854-DC25-805C-2452-4F6AEE2EFBBE}"/>
                </a:ext>
              </a:extLst>
            </p:cNvPr>
            <p:cNvSpPr>
              <a:spLocks/>
            </p:cNvSpPr>
            <p:nvPr/>
          </p:nvSpPr>
          <p:spPr bwMode="auto">
            <a:xfrm>
              <a:off x="4565293" y="2604877"/>
              <a:ext cx="357045" cy="381334"/>
            </a:xfrm>
            <a:custGeom>
              <a:avLst/>
              <a:gdLst>
                <a:gd name="T0" fmla="*/ 245 w 245"/>
                <a:gd name="T1" fmla="*/ 180 h 260"/>
                <a:gd name="T2" fmla="*/ 245 w 245"/>
                <a:gd name="T3" fmla="*/ 180 h 260"/>
                <a:gd name="T4" fmla="*/ 145 w 245"/>
                <a:gd name="T5" fmla="*/ 0 h 260"/>
                <a:gd name="T6" fmla="*/ 0 w 245"/>
                <a:gd name="T7" fmla="*/ 92 h 260"/>
                <a:gd name="T8" fmla="*/ 118 w 245"/>
                <a:gd name="T9" fmla="*/ 260 h 260"/>
                <a:gd name="T10" fmla="*/ 245 w 245"/>
                <a:gd name="T11" fmla="*/ 180 h 260"/>
              </a:gdLst>
              <a:ahLst/>
              <a:cxnLst>
                <a:cxn ang="0">
                  <a:pos x="T0" y="T1"/>
                </a:cxn>
                <a:cxn ang="0">
                  <a:pos x="T2" y="T3"/>
                </a:cxn>
                <a:cxn ang="0">
                  <a:pos x="T4" y="T5"/>
                </a:cxn>
                <a:cxn ang="0">
                  <a:pos x="T6" y="T7"/>
                </a:cxn>
                <a:cxn ang="0">
                  <a:pos x="T8" y="T9"/>
                </a:cxn>
                <a:cxn ang="0">
                  <a:pos x="T10" y="T11"/>
                </a:cxn>
              </a:cxnLst>
              <a:rect l="0" t="0" r="r" b="b"/>
              <a:pathLst>
                <a:path w="245" h="260">
                  <a:moveTo>
                    <a:pt x="245" y="180"/>
                  </a:moveTo>
                  <a:lnTo>
                    <a:pt x="245" y="180"/>
                  </a:lnTo>
                  <a:lnTo>
                    <a:pt x="145" y="0"/>
                  </a:lnTo>
                  <a:cubicBezTo>
                    <a:pt x="95" y="29"/>
                    <a:pt x="46" y="59"/>
                    <a:pt x="0" y="92"/>
                  </a:cubicBezTo>
                  <a:lnTo>
                    <a:pt x="118" y="260"/>
                  </a:lnTo>
                  <a:cubicBezTo>
                    <a:pt x="159" y="231"/>
                    <a:pt x="201" y="205"/>
                    <a:pt x="245" y="18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1" name="Freeform 41">
              <a:extLst>
                <a:ext uri="{FF2B5EF4-FFF2-40B4-BE49-F238E27FC236}">
                  <a16:creationId xmlns:a16="http://schemas.microsoft.com/office/drawing/2014/main" id="{AFB7C745-3B30-4E57-7F7F-6336B22B548B}"/>
                </a:ext>
              </a:extLst>
            </p:cNvPr>
            <p:cNvSpPr>
              <a:spLocks/>
            </p:cNvSpPr>
            <p:nvPr/>
          </p:nvSpPr>
          <p:spPr bwMode="auto">
            <a:xfrm>
              <a:off x="4776605" y="2490719"/>
              <a:ext cx="349758" cy="376476"/>
            </a:xfrm>
            <a:custGeom>
              <a:avLst/>
              <a:gdLst>
                <a:gd name="T0" fmla="*/ 239 w 239"/>
                <a:gd name="T1" fmla="*/ 189 h 258"/>
                <a:gd name="T2" fmla="*/ 239 w 239"/>
                <a:gd name="T3" fmla="*/ 189 h 258"/>
                <a:gd name="T4" fmla="*/ 158 w 239"/>
                <a:gd name="T5" fmla="*/ 0 h 258"/>
                <a:gd name="T6" fmla="*/ 0 w 239"/>
                <a:gd name="T7" fmla="*/ 79 h 258"/>
                <a:gd name="T8" fmla="*/ 100 w 239"/>
                <a:gd name="T9" fmla="*/ 258 h 258"/>
                <a:gd name="T10" fmla="*/ 239 w 239"/>
                <a:gd name="T11" fmla="*/ 189 h 258"/>
              </a:gdLst>
              <a:ahLst/>
              <a:cxnLst>
                <a:cxn ang="0">
                  <a:pos x="T0" y="T1"/>
                </a:cxn>
                <a:cxn ang="0">
                  <a:pos x="T2" y="T3"/>
                </a:cxn>
                <a:cxn ang="0">
                  <a:pos x="T4" y="T5"/>
                </a:cxn>
                <a:cxn ang="0">
                  <a:pos x="T6" y="T7"/>
                </a:cxn>
                <a:cxn ang="0">
                  <a:pos x="T8" y="T9"/>
                </a:cxn>
                <a:cxn ang="0">
                  <a:pos x="T10" y="T11"/>
                </a:cxn>
              </a:cxnLst>
              <a:rect l="0" t="0" r="r" b="b"/>
              <a:pathLst>
                <a:path w="239" h="258">
                  <a:moveTo>
                    <a:pt x="239" y="189"/>
                  </a:moveTo>
                  <a:lnTo>
                    <a:pt x="239" y="189"/>
                  </a:lnTo>
                  <a:lnTo>
                    <a:pt x="158" y="0"/>
                  </a:lnTo>
                  <a:cubicBezTo>
                    <a:pt x="104" y="24"/>
                    <a:pt x="51" y="50"/>
                    <a:pt x="0" y="79"/>
                  </a:cubicBezTo>
                  <a:lnTo>
                    <a:pt x="100" y="258"/>
                  </a:lnTo>
                  <a:cubicBezTo>
                    <a:pt x="145" y="233"/>
                    <a:pt x="192" y="210"/>
                    <a:pt x="239" y="189"/>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2" name="Freeform 43">
              <a:extLst>
                <a:ext uri="{FF2B5EF4-FFF2-40B4-BE49-F238E27FC236}">
                  <a16:creationId xmlns:a16="http://schemas.microsoft.com/office/drawing/2014/main" id="{14C691C1-EB0B-1C2F-BC4D-06AB0219396F}"/>
                </a:ext>
              </a:extLst>
            </p:cNvPr>
            <p:cNvSpPr>
              <a:spLocks/>
            </p:cNvSpPr>
            <p:nvPr/>
          </p:nvSpPr>
          <p:spPr bwMode="auto">
            <a:xfrm>
              <a:off x="5726295" y="2808902"/>
              <a:ext cx="264748" cy="315754"/>
            </a:xfrm>
            <a:custGeom>
              <a:avLst/>
              <a:gdLst>
                <a:gd name="T0" fmla="*/ 182 w 182"/>
                <a:gd name="T1" fmla="*/ 206 h 216"/>
                <a:gd name="T2" fmla="*/ 182 w 182"/>
                <a:gd name="T3" fmla="*/ 206 h 216"/>
                <a:gd name="T4" fmla="*/ 182 w 182"/>
                <a:gd name="T5" fmla="*/ 206 h 216"/>
                <a:gd name="T6" fmla="*/ 182 w 182"/>
                <a:gd name="T7" fmla="*/ 0 h 216"/>
                <a:gd name="T8" fmla="*/ 0 w 182"/>
                <a:gd name="T9" fmla="*/ 13 h 216"/>
                <a:gd name="T10" fmla="*/ 28 w 182"/>
                <a:gd name="T11" fmla="*/ 216 h 216"/>
                <a:gd name="T12" fmla="*/ 182 w 182"/>
                <a:gd name="T13" fmla="*/ 206 h 216"/>
              </a:gdLst>
              <a:ahLst/>
              <a:cxnLst>
                <a:cxn ang="0">
                  <a:pos x="T0" y="T1"/>
                </a:cxn>
                <a:cxn ang="0">
                  <a:pos x="T2" y="T3"/>
                </a:cxn>
                <a:cxn ang="0">
                  <a:pos x="T4" y="T5"/>
                </a:cxn>
                <a:cxn ang="0">
                  <a:pos x="T6" y="T7"/>
                </a:cxn>
                <a:cxn ang="0">
                  <a:pos x="T8" y="T9"/>
                </a:cxn>
                <a:cxn ang="0">
                  <a:pos x="T10" y="T11"/>
                </a:cxn>
                <a:cxn ang="0">
                  <a:pos x="T12" y="T13"/>
                </a:cxn>
              </a:cxnLst>
              <a:rect l="0" t="0" r="r" b="b"/>
              <a:pathLst>
                <a:path w="182" h="216">
                  <a:moveTo>
                    <a:pt x="182" y="206"/>
                  </a:moveTo>
                  <a:lnTo>
                    <a:pt x="182" y="206"/>
                  </a:lnTo>
                  <a:lnTo>
                    <a:pt x="182" y="206"/>
                  </a:lnTo>
                  <a:lnTo>
                    <a:pt x="182" y="0"/>
                  </a:lnTo>
                  <a:cubicBezTo>
                    <a:pt x="120" y="0"/>
                    <a:pt x="60" y="5"/>
                    <a:pt x="0" y="13"/>
                  </a:cubicBezTo>
                  <a:lnTo>
                    <a:pt x="28" y="216"/>
                  </a:lnTo>
                  <a:cubicBezTo>
                    <a:pt x="78" y="210"/>
                    <a:pt x="130" y="206"/>
                    <a:pt x="182" y="20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3" name="Freeform 45">
              <a:extLst>
                <a:ext uri="{FF2B5EF4-FFF2-40B4-BE49-F238E27FC236}">
                  <a16:creationId xmlns:a16="http://schemas.microsoft.com/office/drawing/2014/main" id="{923CB46D-D397-7363-E1F2-DD2D949538AA}"/>
                </a:ext>
              </a:extLst>
            </p:cNvPr>
            <p:cNvSpPr>
              <a:spLocks/>
            </p:cNvSpPr>
            <p:nvPr/>
          </p:nvSpPr>
          <p:spPr bwMode="auto">
            <a:xfrm>
              <a:off x="5449404" y="2828333"/>
              <a:ext cx="318183" cy="347330"/>
            </a:xfrm>
            <a:custGeom>
              <a:avLst/>
              <a:gdLst>
                <a:gd name="T0" fmla="*/ 219 w 219"/>
                <a:gd name="T1" fmla="*/ 203 h 238"/>
                <a:gd name="T2" fmla="*/ 219 w 219"/>
                <a:gd name="T3" fmla="*/ 203 h 238"/>
                <a:gd name="T4" fmla="*/ 191 w 219"/>
                <a:gd name="T5" fmla="*/ 0 h 238"/>
                <a:gd name="T6" fmla="*/ 0 w 219"/>
                <a:gd name="T7" fmla="*/ 40 h 238"/>
                <a:gd name="T8" fmla="*/ 57 w 219"/>
                <a:gd name="T9" fmla="*/ 238 h 238"/>
                <a:gd name="T10" fmla="*/ 219 w 219"/>
                <a:gd name="T11" fmla="*/ 203 h 238"/>
              </a:gdLst>
              <a:ahLst/>
              <a:cxnLst>
                <a:cxn ang="0">
                  <a:pos x="T0" y="T1"/>
                </a:cxn>
                <a:cxn ang="0">
                  <a:pos x="T2" y="T3"/>
                </a:cxn>
                <a:cxn ang="0">
                  <a:pos x="T4" y="T5"/>
                </a:cxn>
                <a:cxn ang="0">
                  <a:pos x="T6" y="T7"/>
                </a:cxn>
                <a:cxn ang="0">
                  <a:pos x="T8" y="T9"/>
                </a:cxn>
                <a:cxn ang="0">
                  <a:pos x="T10" y="T11"/>
                </a:cxn>
              </a:cxnLst>
              <a:rect l="0" t="0" r="r" b="b"/>
              <a:pathLst>
                <a:path w="219" h="238">
                  <a:moveTo>
                    <a:pt x="219" y="203"/>
                  </a:moveTo>
                  <a:lnTo>
                    <a:pt x="219" y="203"/>
                  </a:lnTo>
                  <a:lnTo>
                    <a:pt x="191" y="0"/>
                  </a:lnTo>
                  <a:cubicBezTo>
                    <a:pt x="126" y="9"/>
                    <a:pt x="62" y="22"/>
                    <a:pt x="0" y="40"/>
                  </a:cubicBezTo>
                  <a:lnTo>
                    <a:pt x="57" y="238"/>
                  </a:lnTo>
                  <a:cubicBezTo>
                    <a:pt x="109" y="223"/>
                    <a:pt x="164" y="211"/>
                    <a:pt x="219" y="20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4" name="Freeform 47">
              <a:extLst>
                <a:ext uri="{FF2B5EF4-FFF2-40B4-BE49-F238E27FC236}">
                  <a16:creationId xmlns:a16="http://schemas.microsoft.com/office/drawing/2014/main" id="{D7E281D5-A255-BDAF-407D-C75C8E446438}"/>
                </a:ext>
              </a:extLst>
            </p:cNvPr>
            <p:cNvSpPr>
              <a:spLocks/>
            </p:cNvSpPr>
            <p:nvPr/>
          </p:nvSpPr>
          <p:spPr bwMode="auto">
            <a:xfrm>
              <a:off x="5500409" y="2298839"/>
              <a:ext cx="276892" cy="332757"/>
            </a:xfrm>
            <a:custGeom>
              <a:avLst/>
              <a:gdLst>
                <a:gd name="T0" fmla="*/ 189 w 189"/>
                <a:gd name="T1" fmla="*/ 205 h 227"/>
                <a:gd name="T2" fmla="*/ 189 w 189"/>
                <a:gd name="T3" fmla="*/ 205 h 227"/>
                <a:gd name="T4" fmla="*/ 169 w 189"/>
                <a:gd name="T5" fmla="*/ 0 h 227"/>
                <a:gd name="T6" fmla="*/ 0 w 189"/>
                <a:gd name="T7" fmla="*/ 25 h 227"/>
                <a:gd name="T8" fmla="*/ 41 w 189"/>
                <a:gd name="T9" fmla="*/ 227 h 227"/>
                <a:gd name="T10" fmla="*/ 189 w 189"/>
                <a:gd name="T11" fmla="*/ 205 h 227"/>
              </a:gdLst>
              <a:ahLst/>
              <a:cxnLst>
                <a:cxn ang="0">
                  <a:pos x="T0" y="T1"/>
                </a:cxn>
                <a:cxn ang="0">
                  <a:pos x="T2" y="T3"/>
                </a:cxn>
                <a:cxn ang="0">
                  <a:pos x="T4" y="T5"/>
                </a:cxn>
                <a:cxn ang="0">
                  <a:pos x="T6" y="T7"/>
                </a:cxn>
                <a:cxn ang="0">
                  <a:pos x="T8" y="T9"/>
                </a:cxn>
                <a:cxn ang="0">
                  <a:pos x="T10" y="T11"/>
                </a:cxn>
              </a:cxnLst>
              <a:rect l="0" t="0" r="r" b="b"/>
              <a:pathLst>
                <a:path w="189" h="227">
                  <a:moveTo>
                    <a:pt x="189" y="205"/>
                  </a:moveTo>
                  <a:lnTo>
                    <a:pt x="189" y="205"/>
                  </a:lnTo>
                  <a:lnTo>
                    <a:pt x="169" y="0"/>
                  </a:lnTo>
                  <a:cubicBezTo>
                    <a:pt x="112" y="6"/>
                    <a:pt x="56" y="14"/>
                    <a:pt x="0" y="25"/>
                  </a:cubicBezTo>
                  <a:lnTo>
                    <a:pt x="41" y="227"/>
                  </a:lnTo>
                  <a:cubicBezTo>
                    <a:pt x="89" y="217"/>
                    <a:pt x="139" y="210"/>
                    <a:pt x="189" y="20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5" name="Freeform 49">
              <a:extLst>
                <a:ext uri="{FF2B5EF4-FFF2-40B4-BE49-F238E27FC236}">
                  <a16:creationId xmlns:a16="http://schemas.microsoft.com/office/drawing/2014/main" id="{8986991C-677A-F819-4C48-7B4C72A1CBA7}"/>
                </a:ext>
              </a:extLst>
            </p:cNvPr>
            <p:cNvSpPr>
              <a:spLocks/>
            </p:cNvSpPr>
            <p:nvPr/>
          </p:nvSpPr>
          <p:spPr bwMode="auto">
            <a:xfrm>
              <a:off x="5748155" y="2286694"/>
              <a:ext cx="242887" cy="313326"/>
            </a:xfrm>
            <a:custGeom>
              <a:avLst/>
              <a:gdLst>
                <a:gd name="T0" fmla="*/ 168 w 168"/>
                <a:gd name="T1" fmla="*/ 206 h 213"/>
                <a:gd name="T2" fmla="*/ 168 w 168"/>
                <a:gd name="T3" fmla="*/ 206 h 213"/>
                <a:gd name="T4" fmla="*/ 168 w 168"/>
                <a:gd name="T5" fmla="*/ 206 h 213"/>
                <a:gd name="T6" fmla="*/ 168 w 168"/>
                <a:gd name="T7" fmla="*/ 0 h 213"/>
                <a:gd name="T8" fmla="*/ 0 w 168"/>
                <a:gd name="T9" fmla="*/ 8 h 213"/>
                <a:gd name="T10" fmla="*/ 20 w 168"/>
                <a:gd name="T11" fmla="*/ 213 h 213"/>
                <a:gd name="T12" fmla="*/ 168 w 168"/>
                <a:gd name="T13" fmla="*/ 206 h 213"/>
              </a:gdLst>
              <a:ahLst/>
              <a:cxnLst>
                <a:cxn ang="0">
                  <a:pos x="T0" y="T1"/>
                </a:cxn>
                <a:cxn ang="0">
                  <a:pos x="T2" y="T3"/>
                </a:cxn>
                <a:cxn ang="0">
                  <a:pos x="T4" y="T5"/>
                </a:cxn>
                <a:cxn ang="0">
                  <a:pos x="T6" y="T7"/>
                </a:cxn>
                <a:cxn ang="0">
                  <a:pos x="T8" y="T9"/>
                </a:cxn>
                <a:cxn ang="0">
                  <a:pos x="T10" y="T11"/>
                </a:cxn>
                <a:cxn ang="0">
                  <a:pos x="T12" y="T13"/>
                </a:cxn>
              </a:cxnLst>
              <a:rect l="0" t="0" r="r" b="b"/>
              <a:pathLst>
                <a:path w="168" h="213">
                  <a:moveTo>
                    <a:pt x="168" y="206"/>
                  </a:moveTo>
                  <a:lnTo>
                    <a:pt x="168" y="206"/>
                  </a:lnTo>
                  <a:lnTo>
                    <a:pt x="168" y="206"/>
                  </a:lnTo>
                  <a:lnTo>
                    <a:pt x="168" y="0"/>
                  </a:lnTo>
                  <a:cubicBezTo>
                    <a:pt x="111" y="0"/>
                    <a:pt x="55" y="3"/>
                    <a:pt x="0" y="8"/>
                  </a:cubicBezTo>
                  <a:lnTo>
                    <a:pt x="20" y="213"/>
                  </a:lnTo>
                  <a:cubicBezTo>
                    <a:pt x="69" y="208"/>
                    <a:pt x="118" y="206"/>
                    <a:pt x="168"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6" name="Freeform 51">
              <a:extLst>
                <a:ext uri="{FF2B5EF4-FFF2-40B4-BE49-F238E27FC236}">
                  <a16:creationId xmlns:a16="http://schemas.microsoft.com/office/drawing/2014/main" id="{7130AA3E-58F4-E66A-1507-7FFA9F51A5BD}"/>
                </a:ext>
              </a:extLst>
            </p:cNvPr>
            <p:cNvSpPr>
              <a:spLocks/>
            </p:cNvSpPr>
            <p:nvPr/>
          </p:nvSpPr>
          <p:spPr bwMode="auto">
            <a:xfrm>
              <a:off x="5765157" y="1764486"/>
              <a:ext cx="225886" cy="308468"/>
            </a:xfrm>
            <a:custGeom>
              <a:avLst/>
              <a:gdLst>
                <a:gd name="T0" fmla="*/ 155 w 155"/>
                <a:gd name="T1" fmla="*/ 206 h 211"/>
                <a:gd name="T2" fmla="*/ 155 w 155"/>
                <a:gd name="T3" fmla="*/ 206 h 211"/>
                <a:gd name="T4" fmla="*/ 155 w 155"/>
                <a:gd name="T5" fmla="*/ 206 h 211"/>
                <a:gd name="T6" fmla="*/ 155 w 155"/>
                <a:gd name="T7" fmla="*/ 0 h 211"/>
                <a:gd name="T8" fmla="*/ 0 w 155"/>
                <a:gd name="T9" fmla="*/ 6 h 211"/>
                <a:gd name="T10" fmla="*/ 15 w 155"/>
                <a:gd name="T11" fmla="*/ 211 h 211"/>
                <a:gd name="T12" fmla="*/ 155 w 155"/>
                <a:gd name="T13" fmla="*/ 206 h 211"/>
              </a:gdLst>
              <a:ahLst/>
              <a:cxnLst>
                <a:cxn ang="0">
                  <a:pos x="T0" y="T1"/>
                </a:cxn>
                <a:cxn ang="0">
                  <a:pos x="T2" y="T3"/>
                </a:cxn>
                <a:cxn ang="0">
                  <a:pos x="T4" y="T5"/>
                </a:cxn>
                <a:cxn ang="0">
                  <a:pos x="T6" y="T7"/>
                </a:cxn>
                <a:cxn ang="0">
                  <a:pos x="T8" y="T9"/>
                </a:cxn>
                <a:cxn ang="0">
                  <a:pos x="T10" y="T11"/>
                </a:cxn>
                <a:cxn ang="0">
                  <a:pos x="T12" y="T13"/>
                </a:cxn>
              </a:cxnLst>
              <a:rect l="0" t="0" r="r" b="b"/>
              <a:pathLst>
                <a:path w="155" h="211">
                  <a:moveTo>
                    <a:pt x="155" y="206"/>
                  </a:moveTo>
                  <a:lnTo>
                    <a:pt x="155" y="206"/>
                  </a:lnTo>
                  <a:lnTo>
                    <a:pt x="155" y="206"/>
                  </a:lnTo>
                  <a:lnTo>
                    <a:pt x="155" y="0"/>
                  </a:lnTo>
                  <a:cubicBezTo>
                    <a:pt x="103" y="0"/>
                    <a:pt x="51" y="2"/>
                    <a:pt x="0" y="6"/>
                  </a:cubicBezTo>
                  <a:lnTo>
                    <a:pt x="15" y="211"/>
                  </a:lnTo>
                  <a:cubicBezTo>
                    <a:pt x="61" y="208"/>
                    <a:pt x="108" y="206"/>
                    <a:pt x="155"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7" name="Freeform 53">
              <a:extLst>
                <a:ext uri="{FF2B5EF4-FFF2-40B4-BE49-F238E27FC236}">
                  <a16:creationId xmlns:a16="http://schemas.microsoft.com/office/drawing/2014/main" id="{6C9BF536-E157-A3FE-7621-F3DC0ACFBD4D}"/>
                </a:ext>
              </a:extLst>
            </p:cNvPr>
            <p:cNvSpPr>
              <a:spLocks/>
            </p:cNvSpPr>
            <p:nvPr/>
          </p:nvSpPr>
          <p:spPr bwMode="auto">
            <a:xfrm>
              <a:off x="6425811" y="2298839"/>
              <a:ext cx="276892" cy="332757"/>
            </a:xfrm>
            <a:custGeom>
              <a:avLst/>
              <a:gdLst>
                <a:gd name="T0" fmla="*/ 0 w 189"/>
                <a:gd name="T1" fmla="*/ 205 h 227"/>
                <a:gd name="T2" fmla="*/ 0 w 189"/>
                <a:gd name="T3" fmla="*/ 205 h 227"/>
                <a:gd name="T4" fmla="*/ 20 w 189"/>
                <a:gd name="T5" fmla="*/ 0 h 227"/>
                <a:gd name="T6" fmla="*/ 189 w 189"/>
                <a:gd name="T7" fmla="*/ 25 h 227"/>
                <a:gd name="T8" fmla="*/ 149 w 189"/>
                <a:gd name="T9" fmla="*/ 227 h 227"/>
                <a:gd name="T10" fmla="*/ 0 w 189"/>
                <a:gd name="T11" fmla="*/ 205 h 227"/>
              </a:gdLst>
              <a:ahLst/>
              <a:cxnLst>
                <a:cxn ang="0">
                  <a:pos x="T0" y="T1"/>
                </a:cxn>
                <a:cxn ang="0">
                  <a:pos x="T2" y="T3"/>
                </a:cxn>
                <a:cxn ang="0">
                  <a:pos x="T4" y="T5"/>
                </a:cxn>
                <a:cxn ang="0">
                  <a:pos x="T6" y="T7"/>
                </a:cxn>
                <a:cxn ang="0">
                  <a:pos x="T8" y="T9"/>
                </a:cxn>
                <a:cxn ang="0">
                  <a:pos x="T10" y="T11"/>
                </a:cxn>
              </a:cxnLst>
              <a:rect l="0" t="0" r="r" b="b"/>
              <a:pathLst>
                <a:path w="189" h="227">
                  <a:moveTo>
                    <a:pt x="0" y="205"/>
                  </a:moveTo>
                  <a:lnTo>
                    <a:pt x="0" y="205"/>
                  </a:lnTo>
                  <a:lnTo>
                    <a:pt x="20" y="0"/>
                  </a:lnTo>
                  <a:cubicBezTo>
                    <a:pt x="77" y="6"/>
                    <a:pt x="134" y="14"/>
                    <a:pt x="189" y="25"/>
                  </a:cubicBezTo>
                  <a:lnTo>
                    <a:pt x="149" y="227"/>
                  </a:lnTo>
                  <a:cubicBezTo>
                    <a:pt x="100" y="217"/>
                    <a:pt x="50" y="210"/>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8" name="Freeform 55">
              <a:extLst>
                <a:ext uri="{FF2B5EF4-FFF2-40B4-BE49-F238E27FC236}">
                  <a16:creationId xmlns:a16="http://schemas.microsoft.com/office/drawing/2014/main" id="{A345676F-021C-AD99-F71C-5F68A39CB807}"/>
                </a:ext>
              </a:extLst>
            </p:cNvPr>
            <p:cNvSpPr>
              <a:spLocks/>
            </p:cNvSpPr>
            <p:nvPr/>
          </p:nvSpPr>
          <p:spPr bwMode="auto">
            <a:xfrm>
              <a:off x="6212070" y="2286694"/>
              <a:ext cx="242887" cy="313326"/>
            </a:xfrm>
            <a:custGeom>
              <a:avLst/>
              <a:gdLst>
                <a:gd name="T0" fmla="*/ 0 w 168"/>
                <a:gd name="T1" fmla="*/ 206 h 213"/>
                <a:gd name="T2" fmla="*/ 0 w 168"/>
                <a:gd name="T3" fmla="*/ 206 h 213"/>
                <a:gd name="T4" fmla="*/ 0 w 168"/>
                <a:gd name="T5" fmla="*/ 206 h 213"/>
                <a:gd name="T6" fmla="*/ 0 w 168"/>
                <a:gd name="T7" fmla="*/ 0 h 213"/>
                <a:gd name="T8" fmla="*/ 0 w 168"/>
                <a:gd name="T9" fmla="*/ 0 h 213"/>
                <a:gd name="T10" fmla="*/ 168 w 168"/>
                <a:gd name="T11" fmla="*/ 8 h 213"/>
                <a:gd name="T12" fmla="*/ 148 w 168"/>
                <a:gd name="T13" fmla="*/ 213 h 213"/>
                <a:gd name="T14" fmla="*/ 0 w 168"/>
                <a:gd name="T15" fmla="*/ 206 h 2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213">
                  <a:moveTo>
                    <a:pt x="0" y="206"/>
                  </a:moveTo>
                  <a:lnTo>
                    <a:pt x="0" y="206"/>
                  </a:lnTo>
                  <a:lnTo>
                    <a:pt x="0" y="206"/>
                  </a:lnTo>
                  <a:lnTo>
                    <a:pt x="0" y="0"/>
                  </a:lnTo>
                  <a:lnTo>
                    <a:pt x="0" y="0"/>
                  </a:lnTo>
                  <a:cubicBezTo>
                    <a:pt x="57" y="0"/>
                    <a:pt x="113" y="3"/>
                    <a:pt x="168" y="8"/>
                  </a:cubicBezTo>
                  <a:lnTo>
                    <a:pt x="148" y="213"/>
                  </a:lnTo>
                  <a:cubicBezTo>
                    <a:pt x="99" y="208"/>
                    <a:pt x="50" y="206"/>
                    <a:pt x="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9" name="Freeform 57">
              <a:extLst>
                <a:ext uri="{FF2B5EF4-FFF2-40B4-BE49-F238E27FC236}">
                  <a16:creationId xmlns:a16="http://schemas.microsoft.com/office/drawing/2014/main" id="{82A1F86D-8D5B-A1B2-B62A-553B4486C097}"/>
                </a:ext>
              </a:extLst>
            </p:cNvPr>
            <p:cNvSpPr>
              <a:spLocks/>
            </p:cNvSpPr>
            <p:nvPr/>
          </p:nvSpPr>
          <p:spPr bwMode="auto">
            <a:xfrm>
              <a:off x="6212070" y="1764486"/>
              <a:ext cx="225886" cy="308468"/>
            </a:xfrm>
            <a:custGeom>
              <a:avLst/>
              <a:gdLst>
                <a:gd name="T0" fmla="*/ 0 w 156"/>
                <a:gd name="T1" fmla="*/ 206 h 211"/>
                <a:gd name="T2" fmla="*/ 0 w 156"/>
                <a:gd name="T3" fmla="*/ 206 h 211"/>
                <a:gd name="T4" fmla="*/ 0 w 156"/>
                <a:gd name="T5" fmla="*/ 206 h 211"/>
                <a:gd name="T6" fmla="*/ 0 w 156"/>
                <a:gd name="T7" fmla="*/ 0 h 211"/>
                <a:gd name="T8" fmla="*/ 0 w 156"/>
                <a:gd name="T9" fmla="*/ 0 h 211"/>
                <a:gd name="T10" fmla="*/ 156 w 156"/>
                <a:gd name="T11" fmla="*/ 6 h 211"/>
                <a:gd name="T12" fmla="*/ 140 w 156"/>
                <a:gd name="T13" fmla="*/ 211 h 211"/>
                <a:gd name="T14" fmla="*/ 0 w 156"/>
                <a:gd name="T15" fmla="*/ 206 h 2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6" h="211">
                  <a:moveTo>
                    <a:pt x="0" y="206"/>
                  </a:moveTo>
                  <a:lnTo>
                    <a:pt x="0" y="206"/>
                  </a:lnTo>
                  <a:lnTo>
                    <a:pt x="0" y="206"/>
                  </a:lnTo>
                  <a:lnTo>
                    <a:pt x="0" y="0"/>
                  </a:lnTo>
                  <a:lnTo>
                    <a:pt x="0" y="0"/>
                  </a:lnTo>
                  <a:cubicBezTo>
                    <a:pt x="53" y="0"/>
                    <a:pt x="104" y="2"/>
                    <a:pt x="156" y="6"/>
                  </a:cubicBezTo>
                  <a:lnTo>
                    <a:pt x="140" y="211"/>
                  </a:lnTo>
                  <a:cubicBezTo>
                    <a:pt x="94" y="208"/>
                    <a:pt x="47" y="206"/>
                    <a:pt x="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60" name="Freeform 59">
              <a:extLst>
                <a:ext uri="{FF2B5EF4-FFF2-40B4-BE49-F238E27FC236}">
                  <a16:creationId xmlns:a16="http://schemas.microsoft.com/office/drawing/2014/main" id="{53C857B0-66C1-B78F-C582-9D432D295BD5}"/>
                </a:ext>
              </a:extLst>
            </p:cNvPr>
            <p:cNvSpPr>
              <a:spLocks/>
            </p:cNvSpPr>
            <p:nvPr/>
          </p:nvSpPr>
          <p:spPr bwMode="auto">
            <a:xfrm>
              <a:off x="6416096" y="1774202"/>
              <a:ext cx="250175" cy="323041"/>
            </a:xfrm>
            <a:custGeom>
              <a:avLst/>
              <a:gdLst>
                <a:gd name="T0" fmla="*/ 0 w 173"/>
                <a:gd name="T1" fmla="*/ 205 h 221"/>
                <a:gd name="T2" fmla="*/ 0 w 173"/>
                <a:gd name="T3" fmla="*/ 205 h 221"/>
                <a:gd name="T4" fmla="*/ 16 w 173"/>
                <a:gd name="T5" fmla="*/ 0 h 221"/>
                <a:gd name="T6" fmla="*/ 173 w 173"/>
                <a:gd name="T7" fmla="*/ 18 h 221"/>
                <a:gd name="T8" fmla="*/ 142 w 173"/>
                <a:gd name="T9" fmla="*/ 221 h 221"/>
                <a:gd name="T10" fmla="*/ 0 w 173"/>
                <a:gd name="T11" fmla="*/ 205 h 221"/>
              </a:gdLst>
              <a:ahLst/>
              <a:cxnLst>
                <a:cxn ang="0">
                  <a:pos x="T0" y="T1"/>
                </a:cxn>
                <a:cxn ang="0">
                  <a:pos x="T2" y="T3"/>
                </a:cxn>
                <a:cxn ang="0">
                  <a:pos x="T4" y="T5"/>
                </a:cxn>
                <a:cxn ang="0">
                  <a:pos x="T6" y="T7"/>
                </a:cxn>
                <a:cxn ang="0">
                  <a:pos x="T8" y="T9"/>
                </a:cxn>
                <a:cxn ang="0">
                  <a:pos x="T10" y="T11"/>
                </a:cxn>
              </a:cxnLst>
              <a:rect l="0" t="0" r="r" b="b"/>
              <a:pathLst>
                <a:path w="173" h="221">
                  <a:moveTo>
                    <a:pt x="0" y="205"/>
                  </a:moveTo>
                  <a:lnTo>
                    <a:pt x="0" y="205"/>
                  </a:lnTo>
                  <a:lnTo>
                    <a:pt x="16" y="0"/>
                  </a:lnTo>
                  <a:cubicBezTo>
                    <a:pt x="69" y="4"/>
                    <a:pt x="121" y="10"/>
                    <a:pt x="173" y="18"/>
                  </a:cubicBezTo>
                  <a:lnTo>
                    <a:pt x="142" y="221"/>
                  </a:lnTo>
                  <a:cubicBezTo>
                    <a:pt x="95" y="214"/>
                    <a:pt x="48" y="209"/>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61" name="Freeform 61">
              <a:extLst>
                <a:ext uri="{FF2B5EF4-FFF2-40B4-BE49-F238E27FC236}">
                  <a16:creationId xmlns:a16="http://schemas.microsoft.com/office/drawing/2014/main" id="{C8115539-9DF9-88F4-62A3-2B9D7C990065}"/>
                </a:ext>
              </a:extLst>
            </p:cNvPr>
            <p:cNvSpPr>
              <a:spLocks/>
            </p:cNvSpPr>
            <p:nvPr/>
          </p:nvSpPr>
          <p:spPr bwMode="auto">
            <a:xfrm>
              <a:off x="7246771" y="1995229"/>
              <a:ext cx="335185" cy="369189"/>
            </a:xfrm>
            <a:custGeom>
              <a:avLst/>
              <a:gdLst>
                <a:gd name="T0" fmla="*/ 0 w 229"/>
                <a:gd name="T1" fmla="*/ 190 h 253"/>
                <a:gd name="T2" fmla="*/ 0 w 229"/>
                <a:gd name="T3" fmla="*/ 190 h 253"/>
                <a:gd name="T4" fmla="*/ 79 w 229"/>
                <a:gd name="T5" fmla="*/ 0 h 253"/>
                <a:gd name="T6" fmla="*/ 229 w 229"/>
                <a:gd name="T7" fmla="*/ 70 h 253"/>
                <a:gd name="T8" fmla="*/ 136 w 229"/>
                <a:gd name="T9" fmla="*/ 253 h 253"/>
                <a:gd name="T10" fmla="*/ 0 w 229"/>
                <a:gd name="T11" fmla="*/ 190 h 253"/>
              </a:gdLst>
              <a:ahLst/>
              <a:cxnLst>
                <a:cxn ang="0">
                  <a:pos x="T0" y="T1"/>
                </a:cxn>
                <a:cxn ang="0">
                  <a:pos x="T2" y="T3"/>
                </a:cxn>
                <a:cxn ang="0">
                  <a:pos x="T4" y="T5"/>
                </a:cxn>
                <a:cxn ang="0">
                  <a:pos x="T6" y="T7"/>
                </a:cxn>
                <a:cxn ang="0">
                  <a:pos x="T8" y="T9"/>
                </a:cxn>
                <a:cxn ang="0">
                  <a:pos x="T10" y="T11"/>
                </a:cxn>
              </a:cxnLst>
              <a:rect l="0" t="0" r="r" b="b"/>
              <a:pathLst>
                <a:path w="229" h="253">
                  <a:moveTo>
                    <a:pt x="0" y="190"/>
                  </a:moveTo>
                  <a:lnTo>
                    <a:pt x="0" y="190"/>
                  </a:lnTo>
                  <a:lnTo>
                    <a:pt x="79" y="0"/>
                  </a:lnTo>
                  <a:cubicBezTo>
                    <a:pt x="130" y="22"/>
                    <a:pt x="180" y="45"/>
                    <a:pt x="229" y="70"/>
                  </a:cubicBezTo>
                  <a:lnTo>
                    <a:pt x="136" y="253"/>
                  </a:lnTo>
                  <a:cubicBezTo>
                    <a:pt x="91" y="231"/>
                    <a:pt x="46" y="210"/>
                    <a:pt x="0" y="19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62" name="Freeform 63">
              <a:extLst>
                <a:ext uri="{FF2B5EF4-FFF2-40B4-BE49-F238E27FC236}">
                  <a16:creationId xmlns:a16="http://schemas.microsoft.com/office/drawing/2014/main" id="{9D42D3D0-4545-CA0E-FA85-1601B4780BED}"/>
                </a:ext>
              </a:extLst>
            </p:cNvPr>
            <p:cNvSpPr>
              <a:spLocks/>
            </p:cNvSpPr>
            <p:nvPr/>
          </p:nvSpPr>
          <p:spPr bwMode="auto">
            <a:xfrm>
              <a:off x="7802983" y="2342558"/>
              <a:ext cx="352188" cy="369189"/>
            </a:xfrm>
            <a:custGeom>
              <a:avLst/>
              <a:gdLst>
                <a:gd name="T0" fmla="*/ 0 w 242"/>
                <a:gd name="T1" fmla="*/ 166 h 252"/>
                <a:gd name="T2" fmla="*/ 0 w 242"/>
                <a:gd name="T3" fmla="*/ 166 h 252"/>
                <a:gd name="T4" fmla="*/ 121 w 242"/>
                <a:gd name="T5" fmla="*/ 0 h 252"/>
                <a:gd name="T6" fmla="*/ 242 w 242"/>
                <a:gd name="T7" fmla="*/ 95 h 252"/>
                <a:gd name="T8" fmla="*/ 110 w 242"/>
                <a:gd name="T9" fmla="*/ 252 h 252"/>
                <a:gd name="T10" fmla="*/ 0 w 242"/>
                <a:gd name="T11" fmla="*/ 166 h 252"/>
              </a:gdLst>
              <a:ahLst/>
              <a:cxnLst>
                <a:cxn ang="0">
                  <a:pos x="T0" y="T1"/>
                </a:cxn>
                <a:cxn ang="0">
                  <a:pos x="T2" y="T3"/>
                </a:cxn>
                <a:cxn ang="0">
                  <a:pos x="T4" y="T5"/>
                </a:cxn>
                <a:cxn ang="0">
                  <a:pos x="T6" y="T7"/>
                </a:cxn>
                <a:cxn ang="0">
                  <a:pos x="T8" y="T9"/>
                </a:cxn>
                <a:cxn ang="0">
                  <a:pos x="T10" y="T11"/>
                </a:cxn>
              </a:cxnLst>
              <a:rect l="0" t="0" r="r" b="b"/>
              <a:pathLst>
                <a:path w="242" h="252">
                  <a:moveTo>
                    <a:pt x="0" y="166"/>
                  </a:moveTo>
                  <a:lnTo>
                    <a:pt x="0" y="166"/>
                  </a:lnTo>
                  <a:lnTo>
                    <a:pt x="121" y="0"/>
                  </a:lnTo>
                  <a:cubicBezTo>
                    <a:pt x="163" y="30"/>
                    <a:pt x="203" y="62"/>
                    <a:pt x="242" y="95"/>
                  </a:cubicBezTo>
                  <a:lnTo>
                    <a:pt x="110" y="252"/>
                  </a:lnTo>
                  <a:cubicBezTo>
                    <a:pt x="74" y="222"/>
                    <a:pt x="38" y="193"/>
                    <a:pt x="0" y="16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63" name="Freeform 65">
              <a:extLst>
                <a:ext uri="{FF2B5EF4-FFF2-40B4-BE49-F238E27FC236}">
                  <a16:creationId xmlns:a16="http://schemas.microsoft.com/office/drawing/2014/main" id="{2CA3E73F-2588-62EC-BF04-B66BD6E48297}"/>
                </a:ext>
              </a:extLst>
            </p:cNvPr>
            <p:cNvSpPr>
              <a:spLocks/>
            </p:cNvSpPr>
            <p:nvPr/>
          </p:nvSpPr>
          <p:spPr bwMode="auto">
            <a:xfrm>
              <a:off x="7445939" y="2097241"/>
              <a:ext cx="342472" cy="374047"/>
            </a:xfrm>
            <a:custGeom>
              <a:avLst/>
              <a:gdLst>
                <a:gd name="T0" fmla="*/ 0 w 235"/>
                <a:gd name="T1" fmla="*/ 183 h 255"/>
                <a:gd name="T2" fmla="*/ 0 w 235"/>
                <a:gd name="T3" fmla="*/ 183 h 255"/>
                <a:gd name="T4" fmla="*/ 93 w 235"/>
                <a:gd name="T5" fmla="*/ 0 h 255"/>
                <a:gd name="T6" fmla="*/ 235 w 235"/>
                <a:gd name="T7" fmla="*/ 80 h 255"/>
                <a:gd name="T8" fmla="*/ 127 w 235"/>
                <a:gd name="T9" fmla="*/ 255 h 255"/>
                <a:gd name="T10" fmla="*/ 0 w 235"/>
                <a:gd name="T11" fmla="*/ 183 h 255"/>
              </a:gdLst>
              <a:ahLst/>
              <a:cxnLst>
                <a:cxn ang="0">
                  <a:pos x="T0" y="T1"/>
                </a:cxn>
                <a:cxn ang="0">
                  <a:pos x="T2" y="T3"/>
                </a:cxn>
                <a:cxn ang="0">
                  <a:pos x="T4" y="T5"/>
                </a:cxn>
                <a:cxn ang="0">
                  <a:pos x="T6" y="T7"/>
                </a:cxn>
                <a:cxn ang="0">
                  <a:pos x="T8" y="T9"/>
                </a:cxn>
                <a:cxn ang="0">
                  <a:pos x="T10" y="T11"/>
                </a:cxn>
              </a:cxnLst>
              <a:rect l="0" t="0" r="r" b="b"/>
              <a:pathLst>
                <a:path w="235" h="255">
                  <a:moveTo>
                    <a:pt x="0" y="183"/>
                  </a:moveTo>
                  <a:lnTo>
                    <a:pt x="0" y="183"/>
                  </a:lnTo>
                  <a:lnTo>
                    <a:pt x="93" y="0"/>
                  </a:lnTo>
                  <a:cubicBezTo>
                    <a:pt x="142" y="25"/>
                    <a:pt x="189" y="52"/>
                    <a:pt x="235" y="80"/>
                  </a:cubicBezTo>
                  <a:lnTo>
                    <a:pt x="127" y="255"/>
                  </a:lnTo>
                  <a:cubicBezTo>
                    <a:pt x="86" y="229"/>
                    <a:pt x="43" y="206"/>
                    <a:pt x="0" y="18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896" name="Freeform 67">
              <a:extLst>
                <a:ext uri="{FF2B5EF4-FFF2-40B4-BE49-F238E27FC236}">
                  <a16:creationId xmlns:a16="http://schemas.microsoft.com/office/drawing/2014/main" id="{F9789DC6-E4B8-8915-30CD-A3DC73DBD3AE}"/>
                </a:ext>
              </a:extLst>
            </p:cNvPr>
            <p:cNvSpPr>
              <a:spLocks/>
            </p:cNvSpPr>
            <p:nvPr/>
          </p:nvSpPr>
          <p:spPr bwMode="auto">
            <a:xfrm>
              <a:off x="7630533" y="2213827"/>
              <a:ext cx="347330" cy="371619"/>
            </a:xfrm>
            <a:custGeom>
              <a:avLst/>
              <a:gdLst>
                <a:gd name="T0" fmla="*/ 0 w 238"/>
                <a:gd name="T1" fmla="*/ 175 h 254"/>
                <a:gd name="T2" fmla="*/ 0 w 238"/>
                <a:gd name="T3" fmla="*/ 175 h 254"/>
                <a:gd name="T4" fmla="*/ 108 w 238"/>
                <a:gd name="T5" fmla="*/ 0 h 254"/>
                <a:gd name="T6" fmla="*/ 238 w 238"/>
                <a:gd name="T7" fmla="*/ 88 h 254"/>
                <a:gd name="T8" fmla="*/ 117 w 238"/>
                <a:gd name="T9" fmla="*/ 254 h 254"/>
                <a:gd name="T10" fmla="*/ 0 w 238"/>
                <a:gd name="T11" fmla="*/ 175 h 254"/>
              </a:gdLst>
              <a:ahLst/>
              <a:cxnLst>
                <a:cxn ang="0">
                  <a:pos x="T0" y="T1"/>
                </a:cxn>
                <a:cxn ang="0">
                  <a:pos x="T2" y="T3"/>
                </a:cxn>
                <a:cxn ang="0">
                  <a:pos x="T4" y="T5"/>
                </a:cxn>
                <a:cxn ang="0">
                  <a:pos x="T6" y="T7"/>
                </a:cxn>
                <a:cxn ang="0">
                  <a:pos x="T8" y="T9"/>
                </a:cxn>
                <a:cxn ang="0">
                  <a:pos x="T10" y="T11"/>
                </a:cxn>
              </a:cxnLst>
              <a:rect l="0" t="0" r="r" b="b"/>
              <a:pathLst>
                <a:path w="238" h="254">
                  <a:moveTo>
                    <a:pt x="0" y="175"/>
                  </a:moveTo>
                  <a:lnTo>
                    <a:pt x="0" y="175"/>
                  </a:lnTo>
                  <a:lnTo>
                    <a:pt x="108" y="0"/>
                  </a:lnTo>
                  <a:cubicBezTo>
                    <a:pt x="152" y="28"/>
                    <a:pt x="196" y="57"/>
                    <a:pt x="238" y="88"/>
                  </a:cubicBezTo>
                  <a:lnTo>
                    <a:pt x="117" y="254"/>
                  </a:lnTo>
                  <a:cubicBezTo>
                    <a:pt x="79" y="226"/>
                    <a:pt x="40" y="200"/>
                    <a:pt x="0" y="17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897" name="Freeform 69">
              <a:extLst>
                <a:ext uri="{FF2B5EF4-FFF2-40B4-BE49-F238E27FC236}">
                  <a16:creationId xmlns:a16="http://schemas.microsoft.com/office/drawing/2014/main" id="{E393F36C-0B78-64BC-EAB9-19F43BFF6A65}"/>
                </a:ext>
              </a:extLst>
            </p:cNvPr>
            <p:cNvSpPr>
              <a:spLocks/>
            </p:cNvSpPr>
            <p:nvPr/>
          </p:nvSpPr>
          <p:spPr bwMode="auto">
            <a:xfrm>
              <a:off x="6622549" y="1800919"/>
              <a:ext cx="279321" cy="337614"/>
            </a:xfrm>
            <a:custGeom>
              <a:avLst/>
              <a:gdLst>
                <a:gd name="T0" fmla="*/ 0 w 191"/>
                <a:gd name="T1" fmla="*/ 203 h 231"/>
                <a:gd name="T2" fmla="*/ 0 w 191"/>
                <a:gd name="T3" fmla="*/ 203 h 231"/>
                <a:gd name="T4" fmla="*/ 31 w 191"/>
                <a:gd name="T5" fmla="*/ 0 h 231"/>
                <a:gd name="T6" fmla="*/ 191 w 191"/>
                <a:gd name="T7" fmla="*/ 31 h 231"/>
                <a:gd name="T8" fmla="*/ 144 w 191"/>
                <a:gd name="T9" fmla="*/ 231 h 231"/>
                <a:gd name="T10" fmla="*/ 0 w 191"/>
                <a:gd name="T11" fmla="*/ 203 h 231"/>
              </a:gdLst>
              <a:ahLst/>
              <a:cxnLst>
                <a:cxn ang="0">
                  <a:pos x="T0" y="T1"/>
                </a:cxn>
                <a:cxn ang="0">
                  <a:pos x="T2" y="T3"/>
                </a:cxn>
                <a:cxn ang="0">
                  <a:pos x="T4" y="T5"/>
                </a:cxn>
                <a:cxn ang="0">
                  <a:pos x="T6" y="T7"/>
                </a:cxn>
                <a:cxn ang="0">
                  <a:pos x="T8" y="T9"/>
                </a:cxn>
                <a:cxn ang="0">
                  <a:pos x="T10" y="T11"/>
                </a:cxn>
              </a:cxnLst>
              <a:rect l="0" t="0" r="r" b="b"/>
              <a:pathLst>
                <a:path w="191" h="231">
                  <a:moveTo>
                    <a:pt x="0" y="203"/>
                  </a:moveTo>
                  <a:lnTo>
                    <a:pt x="0" y="203"/>
                  </a:lnTo>
                  <a:lnTo>
                    <a:pt x="31" y="0"/>
                  </a:lnTo>
                  <a:cubicBezTo>
                    <a:pt x="85" y="8"/>
                    <a:pt x="138" y="19"/>
                    <a:pt x="191" y="31"/>
                  </a:cubicBezTo>
                  <a:lnTo>
                    <a:pt x="144" y="231"/>
                  </a:lnTo>
                  <a:cubicBezTo>
                    <a:pt x="97" y="220"/>
                    <a:pt x="48" y="211"/>
                    <a:pt x="0"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898" name="Freeform 71">
              <a:extLst>
                <a:ext uri="{FF2B5EF4-FFF2-40B4-BE49-F238E27FC236}">
                  <a16:creationId xmlns:a16="http://schemas.microsoft.com/office/drawing/2014/main" id="{FF296EB2-7E86-7D4B-7B09-C877FD5E5D67}"/>
                </a:ext>
              </a:extLst>
            </p:cNvPr>
            <p:cNvSpPr>
              <a:spLocks/>
            </p:cNvSpPr>
            <p:nvPr/>
          </p:nvSpPr>
          <p:spPr bwMode="auto">
            <a:xfrm>
              <a:off x="6831433" y="1844638"/>
              <a:ext cx="303610" cy="352188"/>
            </a:xfrm>
            <a:custGeom>
              <a:avLst/>
              <a:gdLst>
                <a:gd name="T0" fmla="*/ 0 w 207"/>
                <a:gd name="T1" fmla="*/ 200 h 240"/>
                <a:gd name="T2" fmla="*/ 0 w 207"/>
                <a:gd name="T3" fmla="*/ 200 h 240"/>
                <a:gd name="T4" fmla="*/ 47 w 207"/>
                <a:gd name="T5" fmla="*/ 0 h 240"/>
                <a:gd name="T6" fmla="*/ 207 w 207"/>
                <a:gd name="T7" fmla="*/ 45 h 240"/>
                <a:gd name="T8" fmla="*/ 144 w 207"/>
                <a:gd name="T9" fmla="*/ 240 h 240"/>
                <a:gd name="T10" fmla="*/ 0 w 207"/>
                <a:gd name="T11" fmla="*/ 200 h 240"/>
              </a:gdLst>
              <a:ahLst/>
              <a:cxnLst>
                <a:cxn ang="0">
                  <a:pos x="T0" y="T1"/>
                </a:cxn>
                <a:cxn ang="0">
                  <a:pos x="T2" y="T3"/>
                </a:cxn>
                <a:cxn ang="0">
                  <a:pos x="T4" y="T5"/>
                </a:cxn>
                <a:cxn ang="0">
                  <a:pos x="T6" y="T7"/>
                </a:cxn>
                <a:cxn ang="0">
                  <a:pos x="T8" y="T9"/>
                </a:cxn>
                <a:cxn ang="0">
                  <a:pos x="T10" y="T11"/>
                </a:cxn>
              </a:cxnLst>
              <a:rect l="0" t="0" r="r" b="b"/>
              <a:pathLst>
                <a:path w="207" h="240">
                  <a:moveTo>
                    <a:pt x="0" y="200"/>
                  </a:moveTo>
                  <a:lnTo>
                    <a:pt x="0" y="200"/>
                  </a:lnTo>
                  <a:lnTo>
                    <a:pt x="47" y="0"/>
                  </a:lnTo>
                  <a:cubicBezTo>
                    <a:pt x="101" y="13"/>
                    <a:pt x="155" y="28"/>
                    <a:pt x="207" y="45"/>
                  </a:cubicBezTo>
                  <a:lnTo>
                    <a:pt x="144" y="240"/>
                  </a:lnTo>
                  <a:cubicBezTo>
                    <a:pt x="97" y="225"/>
                    <a:pt x="49" y="212"/>
                    <a:pt x="0"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899" name="Freeform 73">
              <a:extLst>
                <a:ext uri="{FF2B5EF4-FFF2-40B4-BE49-F238E27FC236}">
                  <a16:creationId xmlns:a16="http://schemas.microsoft.com/office/drawing/2014/main" id="{F4D9DE56-DEB0-434F-C5B7-7C0C40E50CB0}"/>
                </a:ext>
              </a:extLst>
            </p:cNvPr>
            <p:cNvSpPr>
              <a:spLocks/>
            </p:cNvSpPr>
            <p:nvPr/>
          </p:nvSpPr>
          <p:spPr bwMode="auto">
            <a:xfrm>
              <a:off x="7042746" y="1912647"/>
              <a:ext cx="320611" cy="359474"/>
            </a:xfrm>
            <a:custGeom>
              <a:avLst/>
              <a:gdLst>
                <a:gd name="T0" fmla="*/ 0 w 220"/>
                <a:gd name="T1" fmla="*/ 195 h 247"/>
                <a:gd name="T2" fmla="*/ 0 w 220"/>
                <a:gd name="T3" fmla="*/ 195 h 247"/>
                <a:gd name="T4" fmla="*/ 63 w 220"/>
                <a:gd name="T5" fmla="*/ 0 h 247"/>
                <a:gd name="T6" fmla="*/ 220 w 220"/>
                <a:gd name="T7" fmla="*/ 57 h 247"/>
                <a:gd name="T8" fmla="*/ 141 w 220"/>
                <a:gd name="T9" fmla="*/ 247 h 247"/>
                <a:gd name="T10" fmla="*/ 0 w 220"/>
                <a:gd name="T11" fmla="*/ 195 h 247"/>
              </a:gdLst>
              <a:ahLst/>
              <a:cxnLst>
                <a:cxn ang="0">
                  <a:pos x="T0" y="T1"/>
                </a:cxn>
                <a:cxn ang="0">
                  <a:pos x="T2" y="T3"/>
                </a:cxn>
                <a:cxn ang="0">
                  <a:pos x="T4" y="T5"/>
                </a:cxn>
                <a:cxn ang="0">
                  <a:pos x="T6" y="T7"/>
                </a:cxn>
                <a:cxn ang="0">
                  <a:pos x="T8" y="T9"/>
                </a:cxn>
                <a:cxn ang="0">
                  <a:pos x="T10" y="T11"/>
                </a:cxn>
              </a:cxnLst>
              <a:rect l="0" t="0" r="r" b="b"/>
              <a:pathLst>
                <a:path w="220" h="247">
                  <a:moveTo>
                    <a:pt x="0" y="195"/>
                  </a:moveTo>
                  <a:lnTo>
                    <a:pt x="0" y="195"/>
                  </a:lnTo>
                  <a:lnTo>
                    <a:pt x="63" y="0"/>
                  </a:lnTo>
                  <a:cubicBezTo>
                    <a:pt x="116" y="17"/>
                    <a:pt x="169" y="36"/>
                    <a:pt x="220" y="57"/>
                  </a:cubicBezTo>
                  <a:lnTo>
                    <a:pt x="141" y="247"/>
                  </a:lnTo>
                  <a:cubicBezTo>
                    <a:pt x="95" y="228"/>
                    <a:pt x="48" y="211"/>
                    <a:pt x="0" y="1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00" name="Freeform 75">
              <a:extLst>
                <a:ext uri="{FF2B5EF4-FFF2-40B4-BE49-F238E27FC236}">
                  <a16:creationId xmlns:a16="http://schemas.microsoft.com/office/drawing/2014/main" id="{77BF256D-5F44-FF09-56B9-9EABA8C51EB7}"/>
                </a:ext>
              </a:extLst>
            </p:cNvPr>
            <p:cNvSpPr>
              <a:spLocks/>
            </p:cNvSpPr>
            <p:nvPr/>
          </p:nvSpPr>
          <p:spPr bwMode="auto">
            <a:xfrm>
              <a:off x="6212070" y="1244707"/>
              <a:ext cx="245317" cy="308468"/>
            </a:xfrm>
            <a:custGeom>
              <a:avLst/>
              <a:gdLst>
                <a:gd name="T0" fmla="*/ 0 w 169"/>
                <a:gd name="T1" fmla="*/ 205 h 211"/>
                <a:gd name="T2" fmla="*/ 0 w 169"/>
                <a:gd name="T3" fmla="*/ 205 h 211"/>
                <a:gd name="T4" fmla="*/ 0 w 169"/>
                <a:gd name="T5" fmla="*/ 205 h 211"/>
                <a:gd name="T6" fmla="*/ 0 w 169"/>
                <a:gd name="T7" fmla="*/ 0 h 211"/>
                <a:gd name="T8" fmla="*/ 0 w 169"/>
                <a:gd name="T9" fmla="*/ 0 h 211"/>
                <a:gd name="T10" fmla="*/ 169 w 169"/>
                <a:gd name="T11" fmla="*/ 6 h 211"/>
                <a:gd name="T12" fmla="*/ 154 w 169"/>
                <a:gd name="T13" fmla="*/ 211 h 211"/>
                <a:gd name="T14" fmla="*/ 0 w 169"/>
                <a:gd name="T15" fmla="*/ 205 h 2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211">
                  <a:moveTo>
                    <a:pt x="0" y="205"/>
                  </a:moveTo>
                  <a:lnTo>
                    <a:pt x="0" y="205"/>
                  </a:lnTo>
                  <a:lnTo>
                    <a:pt x="0" y="205"/>
                  </a:lnTo>
                  <a:lnTo>
                    <a:pt x="0" y="0"/>
                  </a:lnTo>
                  <a:lnTo>
                    <a:pt x="0" y="0"/>
                  </a:lnTo>
                  <a:cubicBezTo>
                    <a:pt x="57" y="0"/>
                    <a:pt x="113" y="2"/>
                    <a:pt x="169" y="6"/>
                  </a:cubicBezTo>
                  <a:lnTo>
                    <a:pt x="154" y="211"/>
                  </a:lnTo>
                  <a:cubicBezTo>
                    <a:pt x="104" y="207"/>
                    <a:pt x="52" y="205"/>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01" name="Freeform 77">
              <a:extLst>
                <a:ext uri="{FF2B5EF4-FFF2-40B4-BE49-F238E27FC236}">
                  <a16:creationId xmlns:a16="http://schemas.microsoft.com/office/drawing/2014/main" id="{B1183D04-93FF-2B9A-0494-8DF0A96C1288}"/>
                </a:ext>
              </a:extLst>
            </p:cNvPr>
            <p:cNvSpPr>
              <a:spLocks/>
            </p:cNvSpPr>
            <p:nvPr/>
          </p:nvSpPr>
          <p:spPr bwMode="auto">
            <a:xfrm>
              <a:off x="6877582" y="1320001"/>
              <a:ext cx="308468" cy="349758"/>
            </a:xfrm>
            <a:custGeom>
              <a:avLst/>
              <a:gdLst>
                <a:gd name="T0" fmla="*/ 0 w 211"/>
                <a:gd name="T1" fmla="*/ 201 h 239"/>
                <a:gd name="T2" fmla="*/ 0 w 211"/>
                <a:gd name="T3" fmla="*/ 201 h 239"/>
                <a:gd name="T4" fmla="*/ 43 w 211"/>
                <a:gd name="T5" fmla="*/ 0 h 239"/>
                <a:gd name="T6" fmla="*/ 211 w 211"/>
                <a:gd name="T7" fmla="*/ 42 h 239"/>
                <a:gd name="T8" fmla="*/ 154 w 211"/>
                <a:gd name="T9" fmla="*/ 239 h 239"/>
                <a:gd name="T10" fmla="*/ 0 w 211"/>
                <a:gd name="T11" fmla="*/ 201 h 239"/>
              </a:gdLst>
              <a:ahLst/>
              <a:cxnLst>
                <a:cxn ang="0">
                  <a:pos x="T0" y="T1"/>
                </a:cxn>
                <a:cxn ang="0">
                  <a:pos x="T2" y="T3"/>
                </a:cxn>
                <a:cxn ang="0">
                  <a:pos x="T4" y="T5"/>
                </a:cxn>
                <a:cxn ang="0">
                  <a:pos x="T6" y="T7"/>
                </a:cxn>
                <a:cxn ang="0">
                  <a:pos x="T8" y="T9"/>
                </a:cxn>
                <a:cxn ang="0">
                  <a:pos x="T10" y="T11"/>
                </a:cxn>
              </a:cxnLst>
              <a:rect l="0" t="0" r="r" b="b"/>
              <a:pathLst>
                <a:path w="211" h="239">
                  <a:moveTo>
                    <a:pt x="0" y="201"/>
                  </a:moveTo>
                  <a:lnTo>
                    <a:pt x="0" y="201"/>
                  </a:lnTo>
                  <a:lnTo>
                    <a:pt x="43" y="0"/>
                  </a:lnTo>
                  <a:cubicBezTo>
                    <a:pt x="100" y="12"/>
                    <a:pt x="156" y="26"/>
                    <a:pt x="211" y="42"/>
                  </a:cubicBezTo>
                  <a:lnTo>
                    <a:pt x="154" y="239"/>
                  </a:lnTo>
                  <a:cubicBezTo>
                    <a:pt x="104" y="225"/>
                    <a:pt x="52" y="212"/>
                    <a:pt x="0" y="20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02" name="Freeform 79">
              <a:extLst>
                <a:ext uri="{FF2B5EF4-FFF2-40B4-BE49-F238E27FC236}">
                  <a16:creationId xmlns:a16="http://schemas.microsoft.com/office/drawing/2014/main" id="{7378A019-DBFC-FDA6-03A6-FEA36BCA5669}"/>
                </a:ext>
              </a:extLst>
            </p:cNvPr>
            <p:cNvSpPr>
              <a:spLocks/>
            </p:cNvSpPr>
            <p:nvPr/>
          </p:nvSpPr>
          <p:spPr bwMode="auto">
            <a:xfrm>
              <a:off x="7101039" y="1380724"/>
              <a:ext cx="325469" cy="361903"/>
            </a:xfrm>
            <a:custGeom>
              <a:avLst/>
              <a:gdLst>
                <a:gd name="T0" fmla="*/ 0 w 223"/>
                <a:gd name="T1" fmla="*/ 197 h 247"/>
                <a:gd name="T2" fmla="*/ 0 w 223"/>
                <a:gd name="T3" fmla="*/ 197 h 247"/>
                <a:gd name="T4" fmla="*/ 57 w 223"/>
                <a:gd name="T5" fmla="*/ 0 h 247"/>
                <a:gd name="T6" fmla="*/ 223 w 223"/>
                <a:gd name="T7" fmla="*/ 54 h 247"/>
                <a:gd name="T8" fmla="*/ 152 w 223"/>
                <a:gd name="T9" fmla="*/ 247 h 247"/>
                <a:gd name="T10" fmla="*/ 0 w 223"/>
                <a:gd name="T11" fmla="*/ 197 h 247"/>
              </a:gdLst>
              <a:ahLst/>
              <a:cxnLst>
                <a:cxn ang="0">
                  <a:pos x="T0" y="T1"/>
                </a:cxn>
                <a:cxn ang="0">
                  <a:pos x="T2" y="T3"/>
                </a:cxn>
                <a:cxn ang="0">
                  <a:pos x="T4" y="T5"/>
                </a:cxn>
                <a:cxn ang="0">
                  <a:pos x="T6" y="T7"/>
                </a:cxn>
                <a:cxn ang="0">
                  <a:pos x="T8" y="T9"/>
                </a:cxn>
                <a:cxn ang="0">
                  <a:pos x="T10" y="T11"/>
                </a:cxn>
              </a:cxnLst>
              <a:rect l="0" t="0" r="r" b="b"/>
              <a:pathLst>
                <a:path w="223" h="247">
                  <a:moveTo>
                    <a:pt x="0" y="197"/>
                  </a:moveTo>
                  <a:lnTo>
                    <a:pt x="0" y="197"/>
                  </a:lnTo>
                  <a:lnTo>
                    <a:pt x="57" y="0"/>
                  </a:lnTo>
                  <a:cubicBezTo>
                    <a:pt x="113" y="16"/>
                    <a:pt x="169" y="34"/>
                    <a:pt x="223" y="54"/>
                  </a:cubicBezTo>
                  <a:lnTo>
                    <a:pt x="152" y="247"/>
                  </a:lnTo>
                  <a:cubicBezTo>
                    <a:pt x="102" y="229"/>
                    <a:pt x="52" y="212"/>
                    <a:pt x="0" y="19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03" name="Freeform 81">
              <a:extLst>
                <a:ext uri="{FF2B5EF4-FFF2-40B4-BE49-F238E27FC236}">
                  <a16:creationId xmlns:a16="http://schemas.microsoft.com/office/drawing/2014/main" id="{EA975CC8-4685-3EED-EFBD-69A2954E7CA8}"/>
                </a:ext>
              </a:extLst>
            </p:cNvPr>
            <p:cNvSpPr>
              <a:spLocks/>
            </p:cNvSpPr>
            <p:nvPr/>
          </p:nvSpPr>
          <p:spPr bwMode="auto">
            <a:xfrm>
              <a:off x="6435527" y="1251993"/>
              <a:ext cx="259890" cy="323041"/>
            </a:xfrm>
            <a:custGeom>
              <a:avLst/>
              <a:gdLst>
                <a:gd name="T0" fmla="*/ 0 w 179"/>
                <a:gd name="T1" fmla="*/ 205 h 220"/>
                <a:gd name="T2" fmla="*/ 0 w 179"/>
                <a:gd name="T3" fmla="*/ 205 h 220"/>
                <a:gd name="T4" fmla="*/ 15 w 179"/>
                <a:gd name="T5" fmla="*/ 0 h 220"/>
                <a:gd name="T6" fmla="*/ 179 w 179"/>
                <a:gd name="T7" fmla="*/ 16 h 220"/>
                <a:gd name="T8" fmla="*/ 150 w 179"/>
                <a:gd name="T9" fmla="*/ 220 h 220"/>
                <a:gd name="T10" fmla="*/ 0 w 179"/>
                <a:gd name="T11" fmla="*/ 205 h 220"/>
              </a:gdLst>
              <a:ahLst/>
              <a:cxnLst>
                <a:cxn ang="0">
                  <a:pos x="T0" y="T1"/>
                </a:cxn>
                <a:cxn ang="0">
                  <a:pos x="T2" y="T3"/>
                </a:cxn>
                <a:cxn ang="0">
                  <a:pos x="T4" y="T5"/>
                </a:cxn>
                <a:cxn ang="0">
                  <a:pos x="T6" y="T7"/>
                </a:cxn>
                <a:cxn ang="0">
                  <a:pos x="T8" y="T9"/>
                </a:cxn>
                <a:cxn ang="0">
                  <a:pos x="T10" y="T11"/>
                </a:cxn>
              </a:cxnLst>
              <a:rect l="0" t="0" r="r" b="b"/>
              <a:pathLst>
                <a:path w="179" h="220">
                  <a:moveTo>
                    <a:pt x="0" y="205"/>
                  </a:moveTo>
                  <a:lnTo>
                    <a:pt x="0" y="205"/>
                  </a:lnTo>
                  <a:lnTo>
                    <a:pt x="15" y="0"/>
                  </a:lnTo>
                  <a:cubicBezTo>
                    <a:pt x="70" y="3"/>
                    <a:pt x="124" y="9"/>
                    <a:pt x="179" y="16"/>
                  </a:cubicBezTo>
                  <a:lnTo>
                    <a:pt x="150" y="220"/>
                  </a:lnTo>
                  <a:cubicBezTo>
                    <a:pt x="101" y="213"/>
                    <a:pt x="51" y="208"/>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04" name="Freeform 83">
              <a:extLst>
                <a:ext uri="{FF2B5EF4-FFF2-40B4-BE49-F238E27FC236}">
                  <a16:creationId xmlns:a16="http://schemas.microsoft.com/office/drawing/2014/main" id="{06B13063-7589-4030-33CD-374BC4413030}"/>
                </a:ext>
              </a:extLst>
            </p:cNvPr>
            <p:cNvSpPr>
              <a:spLocks/>
            </p:cNvSpPr>
            <p:nvPr/>
          </p:nvSpPr>
          <p:spPr bwMode="auto">
            <a:xfrm>
              <a:off x="7324495" y="1460876"/>
              <a:ext cx="340042" cy="371619"/>
            </a:xfrm>
            <a:custGeom>
              <a:avLst/>
              <a:gdLst>
                <a:gd name="T0" fmla="*/ 0 w 233"/>
                <a:gd name="T1" fmla="*/ 193 h 254"/>
                <a:gd name="T2" fmla="*/ 0 w 233"/>
                <a:gd name="T3" fmla="*/ 193 h 254"/>
                <a:gd name="T4" fmla="*/ 71 w 233"/>
                <a:gd name="T5" fmla="*/ 0 h 254"/>
                <a:gd name="T6" fmla="*/ 233 w 233"/>
                <a:gd name="T7" fmla="*/ 66 h 254"/>
                <a:gd name="T8" fmla="*/ 149 w 233"/>
                <a:gd name="T9" fmla="*/ 254 h 254"/>
                <a:gd name="T10" fmla="*/ 0 w 233"/>
                <a:gd name="T11" fmla="*/ 193 h 254"/>
              </a:gdLst>
              <a:ahLst/>
              <a:cxnLst>
                <a:cxn ang="0">
                  <a:pos x="T0" y="T1"/>
                </a:cxn>
                <a:cxn ang="0">
                  <a:pos x="T2" y="T3"/>
                </a:cxn>
                <a:cxn ang="0">
                  <a:pos x="T4" y="T5"/>
                </a:cxn>
                <a:cxn ang="0">
                  <a:pos x="T6" y="T7"/>
                </a:cxn>
                <a:cxn ang="0">
                  <a:pos x="T8" y="T9"/>
                </a:cxn>
                <a:cxn ang="0">
                  <a:pos x="T10" y="T11"/>
                </a:cxn>
              </a:cxnLst>
              <a:rect l="0" t="0" r="r" b="b"/>
              <a:pathLst>
                <a:path w="233" h="254">
                  <a:moveTo>
                    <a:pt x="0" y="193"/>
                  </a:moveTo>
                  <a:lnTo>
                    <a:pt x="0" y="193"/>
                  </a:lnTo>
                  <a:lnTo>
                    <a:pt x="71" y="0"/>
                  </a:lnTo>
                  <a:cubicBezTo>
                    <a:pt x="126" y="20"/>
                    <a:pt x="180" y="42"/>
                    <a:pt x="233" y="66"/>
                  </a:cubicBezTo>
                  <a:lnTo>
                    <a:pt x="149" y="254"/>
                  </a:lnTo>
                  <a:cubicBezTo>
                    <a:pt x="100" y="232"/>
                    <a:pt x="51" y="211"/>
                    <a:pt x="0" y="19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05" name="Freeform 85">
              <a:extLst>
                <a:ext uri="{FF2B5EF4-FFF2-40B4-BE49-F238E27FC236}">
                  <a16:creationId xmlns:a16="http://schemas.microsoft.com/office/drawing/2014/main" id="{29F5FB4B-494D-80AE-F695-F5DB4D15295F}"/>
                </a:ext>
              </a:extLst>
            </p:cNvPr>
            <p:cNvSpPr>
              <a:spLocks/>
            </p:cNvSpPr>
            <p:nvPr/>
          </p:nvSpPr>
          <p:spPr bwMode="auto">
            <a:xfrm>
              <a:off x="6654126" y="1276282"/>
              <a:ext cx="286607" cy="337614"/>
            </a:xfrm>
            <a:custGeom>
              <a:avLst/>
              <a:gdLst>
                <a:gd name="T0" fmla="*/ 0 w 196"/>
                <a:gd name="T1" fmla="*/ 204 h 231"/>
                <a:gd name="T2" fmla="*/ 0 w 196"/>
                <a:gd name="T3" fmla="*/ 204 h 231"/>
                <a:gd name="T4" fmla="*/ 29 w 196"/>
                <a:gd name="T5" fmla="*/ 0 h 231"/>
                <a:gd name="T6" fmla="*/ 196 w 196"/>
                <a:gd name="T7" fmla="*/ 30 h 231"/>
                <a:gd name="T8" fmla="*/ 153 w 196"/>
                <a:gd name="T9" fmla="*/ 231 h 231"/>
                <a:gd name="T10" fmla="*/ 0 w 196"/>
                <a:gd name="T11" fmla="*/ 204 h 231"/>
              </a:gdLst>
              <a:ahLst/>
              <a:cxnLst>
                <a:cxn ang="0">
                  <a:pos x="T0" y="T1"/>
                </a:cxn>
                <a:cxn ang="0">
                  <a:pos x="T2" y="T3"/>
                </a:cxn>
                <a:cxn ang="0">
                  <a:pos x="T4" y="T5"/>
                </a:cxn>
                <a:cxn ang="0">
                  <a:pos x="T6" y="T7"/>
                </a:cxn>
                <a:cxn ang="0">
                  <a:pos x="T8" y="T9"/>
                </a:cxn>
                <a:cxn ang="0">
                  <a:pos x="T10" y="T11"/>
                </a:cxn>
              </a:cxnLst>
              <a:rect l="0" t="0" r="r" b="b"/>
              <a:pathLst>
                <a:path w="196" h="231">
                  <a:moveTo>
                    <a:pt x="0" y="204"/>
                  </a:moveTo>
                  <a:lnTo>
                    <a:pt x="0" y="204"/>
                  </a:lnTo>
                  <a:lnTo>
                    <a:pt x="29" y="0"/>
                  </a:lnTo>
                  <a:cubicBezTo>
                    <a:pt x="85" y="8"/>
                    <a:pt x="141" y="18"/>
                    <a:pt x="196" y="30"/>
                  </a:cubicBezTo>
                  <a:lnTo>
                    <a:pt x="153" y="231"/>
                  </a:lnTo>
                  <a:cubicBezTo>
                    <a:pt x="103" y="220"/>
                    <a:pt x="52" y="211"/>
                    <a:pt x="0" y="20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06" name="Freeform 87">
              <a:extLst>
                <a:ext uri="{FF2B5EF4-FFF2-40B4-BE49-F238E27FC236}">
                  <a16:creationId xmlns:a16="http://schemas.microsoft.com/office/drawing/2014/main" id="{9725FF21-5BDF-E45B-ECB0-F9D0B90CF68F}"/>
                </a:ext>
              </a:extLst>
            </p:cNvPr>
            <p:cNvSpPr>
              <a:spLocks/>
            </p:cNvSpPr>
            <p:nvPr/>
          </p:nvSpPr>
          <p:spPr bwMode="auto">
            <a:xfrm>
              <a:off x="8123594" y="1934507"/>
              <a:ext cx="369189" cy="378905"/>
            </a:xfrm>
            <a:custGeom>
              <a:avLst/>
              <a:gdLst>
                <a:gd name="T0" fmla="*/ 0 w 253"/>
                <a:gd name="T1" fmla="*/ 165 h 260"/>
                <a:gd name="T2" fmla="*/ 0 w 253"/>
                <a:gd name="T3" fmla="*/ 165 h 260"/>
                <a:gd name="T4" fmla="*/ 122 w 253"/>
                <a:gd name="T5" fmla="*/ 0 h 260"/>
                <a:gd name="T6" fmla="*/ 253 w 253"/>
                <a:gd name="T7" fmla="*/ 103 h 260"/>
                <a:gd name="T8" fmla="*/ 120 w 253"/>
                <a:gd name="T9" fmla="*/ 260 h 260"/>
                <a:gd name="T10" fmla="*/ 0 w 253"/>
                <a:gd name="T11" fmla="*/ 165 h 260"/>
              </a:gdLst>
              <a:ahLst/>
              <a:cxnLst>
                <a:cxn ang="0">
                  <a:pos x="T0" y="T1"/>
                </a:cxn>
                <a:cxn ang="0">
                  <a:pos x="T2" y="T3"/>
                </a:cxn>
                <a:cxn ang="0">
                  <a:pos x="T4" y="T5"/>
                </a:cxn>
                <a:cxn ang="0">
                  <a:pos x="T6" y="T7"/>
                </a:cxn>
                <a:cxn ang="0">
                  <a:pos x="T8" y="T9"/>
                </a:cxn>
                <a:cxn ang="0">
                  <a:pos x="T10" y="T11"/>
                </a:cxn>
              </a:cxnLst>
              <a:rect l="0" t="0" r="r" b="b"/>
              <a:pathLst>
                <a:path w="253" h="260">
                  <a:moveTo>
                    <a:pt x="0" y="165"/>
                  </a:moveTo>
                  <a:lnTo>
                    <a:pt x="0" y="165"/>
                  </a:lnTo>
                  <a:lnTo>
                    <a:pt x="122" y="0"/>
                  </a:lnTo>
                  <a:cubicBezTo>
                    <a:pt x="167" y="33"/>
                    <a:pt x="210" y="67"/>
                    <a:pt x="253" y="103"/>
                  </a:cubicBezTo>
                  <a:lnTo>
                    <a:pt x="120" y="260"/>
                  </a:lnTo>
                  <a:cubicBezTo>
                    <a:pt x="81" y="227"/>
                    <a:pt x="41" y="195"/>
                    <a:pt x="0" y="16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07" name="Freeform 89">
              <a:extLst>
                <a:ext uri="{FF2B5EF4-FFF2-40B4-BE49-F238E27FC236}">
                  <a16:creationId xmlns:a16="http://schemas.microsoft.com/office/drawing/2014/main" id="{A73BC11B-D67B-7F61-10D9-6DDD0B993971}"/>
                </a:ext>
              </a:extLst>
            </p:cNvPr>
            <p:cNvSpPr>
              <a:spLocks/>
            </p:cNvSpPr>
            <p:nvPr/>
          </p:nvSpPr>
          <p:spPr bwMode="auto">
            <a:xfrm>
              <a:off x="7540664" y="1558031"/>
              <a:ext cx="349758" cy="376476"/>
            </a:xfrm>
            <a:custGeom>
              <a:avLst/>
              <a:gdLst>
                <a:gd name="T0" fmla="*/ 0 w 239"/>
                <a:gd name="T1" fmla="*/ 188 h 258"/>
                <a:gd name="T2" fmla="*/ 0 w 239"/>
                <a:gd name="T3" fmla="*/ 188 h 258"/>
                <a:gd name="T4" fmla="*/ 84 w 239"/>
                <a:gd name="T5" fmla="*/ 0 h 258"/>
                <a:gd name="T6" fmla="*/ 239 w 239"/>
                <a:gd name="T7" fmla="*/ 78 h 258"/>
                <a:gd name="T8" fmla="*/ 141 w 239"/>
                <a:gd name="T9" fmla="*/ 258 h 258"/>
                <a:gd name="T10" fmla="*/ 0 w 239"/>
                <a:gd name="T11" fmla="*/ 188 h 258"/>
              </a:gdLst>
              <a:ahLst/>
              <a:cxnLst>
                <a:cxn ang="0">
                  <a:pos x="T0" y="T1"/>
                </a:cxn>
                <a:cxn ang="0">
                  <a:pos x="T2" y="T3"/>
                </a:cxn>
                <a:cxn ang="0">
                  <a:pos x="T4" y="T5"/>
                </a:cxn>
                <a:cxn ang="0">
                  <a:pos x="T6" y="T7"/>
                </a:cxn>
                <a:cxn ang="0">
                  <a:pos x="T8" y="T9"/>
                </a:cxn>
                <a:cxn ang="0">
                  <a:pos x="T10" y="T11"/>
                </a:cxn>
              </a:cxnLst>
              <a:rect l="0" t="0" r="r" b="b"/>
              <a:pathLst>
                <a:path w="239" h="258">
                  <a:moveTo>
                    <a:pt x="0" y="188"/>
                  </a:moveTo>
                  <a:lnTo>
                    <a:pt x="0" y="188"/>
                  </a:lnTo>
                  <a:lnTo>
                    <a:pt x="84" y="0"/>
                  </a:lnTo>
                  <a:cubicBezTo>
                    <a:pt x="137" y="24"/>
                    <a:pt x="189" y="50"/>
                    <a:pt x="239" y="78"/>
                  </a:cubicBezTo>
                  <a:lnTo>
                    <a:pt x="141" y="258"/>
                  </a:lnTo>
                  <a:cubicBezTo>
                    <a:pt x="95" y="233"/>
                    <a:pt x="48" y="210"/>
                    <a:pt x="0" y="18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08" name="Freeform 91">
              <a:extLst>
                <a:ext uri="{FF2B5EF4-FFF2-40B4-BE49-F238E27FC236}">
                  <a16:creationId xmlns:a16="http://schemas.microsoft.com/office/drawing/2014/main" id="{A08164E8-2C6B-A3C2-441C-3ACBC6A36101}"/>
                </a:ext>
              </a:extLst>
            </p:cNvPr>
            <p:cNvSpPr>
              <a:spLocks/>
            </p:cNvSpPr>
            <p:nvPr/>
          </p:nvSpPr>
          <p:spPr bwMode="auto">
            <a:xfrm>
              <a:off x="7941429" y="1798490"/>
              <a:ext cx="359473" cy="376476"/>
            </a:xfrm>
            <a:custGeom>
              <a:avLst/>
              <a:gdLst>
                <a:gd name="T0" fmla="*/ 0 w 246"/>
                <a:gd name="T1" fmla="*/ 173 h 258"/>
                <a:gd name="T2" fmla="*/ 0 w 246"/>
                <a:gd name="T3" fmla="*/ 173 h 258"/>
                <a:gd name="T4" fmla="*/ 110 w 246"/>
                <a:gd name="T5" fmla="*/ 0 h 258"/>
                <a:gd name="T6" fmla="*/ 246 w 246"/>
                <a:gd name="T7" fmla="*/ 93 h 258"/>
                <a:gd name="T8" fmla="*/ 124 w 246"/>
                <a:gd name="T9" fmla="*/ 258 h 258"/>
                <a:gd name="T10" fmla="*/ 0 w 246"/>
                <a:gd name="T11" fmla="*/ 173 h 258"/>
              </a:gdLst>
              <a:ahLst/>
              <a:cxnLst>
                <a:cxn ang="0">
                  <a:pos x="T0" y="T1"/>
                </a:cxn>
                <a:cxn ang="0">
                  <a:pos x="T2" y="T3"/>
                </a:cxn>
                <a:cxn ang="0">
                  <a:pos x="T4" y="T5"/>
                </a:cxn>
                <a:cxn ang="0">
                  <a:pos x="T6" y="T7"/>
                </a:cxn>
                <a:cxn ang="0">
                  <a:pos x="T8" y="T9"/>
                </a:cxn>
                <a:cxn ang="0">
                  <a:pos x="T10" y="T11"/>
                </a:cxn>
              </a:cxnLst>
              <a:rect l="0" t="0" r="r" b="b"/>
              <a:pathLst>
                <a:path w="246" h="258">
                  <a:moveTo>
                    <a:pt x="0" y="173"/>
                  </a:moveTo>
                  <a:lnTo>
                    <a:pt x="0" y="173"/>
                  </a:lnTo>
                  <a:lnTo>
                    <a:pt x="110" y="0"/>
                  </a:lnTo>
                  <a:cubicBezTo>
                    <a:pt x="157" y="29"/>
                    <a:pt x="202" y="60"/>
                    <a:pt x="246" y="93"/>
                  </a:cubicBezTo>
                  <a:lnTo>
                    <a:pt x="124" y="258"/>
                  </a:lnTo>
                  <a:cubicBezTo>
                    <a:pt x="84" y="229"/>
                    <a:pt x="43" y="200"/>
                    <a:pt x="0" y="1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09" name="Freeform 93">
              <a:extLst>
                <a:ext uri="{FF2B5EF4-FFF2-40B4-BE49-F238E27FC236}">
                  <a16:creationId xmlns:a16="http://schemas.microsoft.com/office/drawing/2014/main" id="{A271CEFC-BD4E-E5FE-46F3-AC3041DB4859}"/>
                </a:ext>
              </a:extLst>
            </p:cNvPr>
            <p:cNvSpPr>
              <a:spLocks/>
            </p:cNvSpPr>
            <p:nvPr/>
          </p:nvSpPr>
          <p:spPr bwMode="auto">
            <a:xfrm>
              <a:off x="7747119" y="1672189"/>
              <a:ext cx="354616" cy="378905"/>
            </a:xfrm>
            <a:custGeom>
              <a:avLst/>
              <a:gdLst>
                <a:gd name="T0" fmla="*/ 0 w 244"/>
                <a:gd name="T1" fmla="*/ 180 h 259"/>
                <a:gd name="T2" fmla="*/ 0 w 244"/>
                <a:gd name="T3" fmla="*/ 180 h 259"/>
                <a:gd name="T4" fmla="*/ 98 w 244"/>
                <a:gd name="T5" fmla="*/ 0 h 259"/>
                <a:gd name="T6" fmla="*/ 244 w 244"/>
                <a:gd name="T7" fmla="*/ 86 h 259"/>
                <a:gd name="T8" fmla="*/ 134 w 244"/>
                <a:gd name="T9" fmla="*/ 259 h 259"/>
                <a:gd name="T10" fmla="*/ 0 w 244"/>
                <a:gd name="T11" fmla="*/ 180 h 259"/>
              </a:gdLst>
              <a:ahLst/>
              <a:cxnLst>
                <a:cxn ang="0">
                  <a:pos x="T0" y="T1"/>
                </a:cxn>
                <a:cxn ang="0">
                  <a:pos x="T2" y="T3"/>
                </a:cxn>
                <a:cxn ang="0">
                  <a:pos x="T4" y="T5"/>
                </a:cxn>
                <a:cxn ang="0">
                  <a:pos x="T6" y="T7"/>
                </a:cxn>
                <a:cxn ang="0">
                  <a:pos x="T8" y="T9"/>
                </a:cxn>
                <a:cxn ang="0">
                  <a:pos x="T10" y="T11"/>
                </a:cxn>
              </a:cxnLst>
              <a:rect l="0" t="0" r="r" b="b"/>
              <a:pathLst>
                <a:path w="244" h="259">
                  <a:moveTo>
                    <a:pt x="0" y="180"/>
                  </a:moveTo>
                  <a:lnTo>
                    <a:pt x="0" y="180"/>
                  </a:lnTo>
                  <a:lnTo>
                    <a:pt x="98" y="0"/>
                  </a:lnTo>
                  <a:cubicBezTo>
                    <a:pt x="148" y="27"/>
                    <a:pt x="197" y="55"/>
                    <a:pt x="244" y="86"/>
                  </a:cubicBezTo>
                  <a:lnTo>
                    <a:pt x="134" y="259"/>
                  </a:lnTo>
                  <a:cubicBezTo>
                    <a:pt x="91" y="231"/>
                    <a:pt x="46" y="205"/>
                    <a:pt x="0"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10" name="Freeform 117">
              <a:extLst>
                <a:ext uri="{FF2B5EF4-FFF2-40B4-BE49-F238E27FC236}">
                  <a16:creationId xmlns:a16="http://schemas.microsoft.com/office/drawing/2014/main" id="{30FFD86F-97A6-06A1-18A1-176ABD39CBAC}"/>
                </a:ext>
              </a:extLst>
            </p:cNvPr>
            <p:cNvSpPr>
              <a:spLocks/>
            </p:cNvSpPr>
            <p:nvPr/>
          </p:nvSpPr>
          <p:spPr bwMode="auto">
            <a:xfrm>
              <a:off x="6586117" y="5155196"/>
              <a:ext cx="242887" cy="301181"/>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11" name="Freeform 119">
              <a:extLst>
                <a:ext uri="{FF2B5EF4-FFF2-40B4-BE49-F238E27FC236}">
                  <a16:creationId xmlns:a16="http://schemas.microsoft.com/office/drawing/2014/main" id="{4A9E80DA-5B68-F4CF-DB47-FA6128F80EE8}"/>
                </a:ext>
              </a:extLst>
            </p:cNvPr>
            <p:cNvSpPr>
              <a:spLocks/>
            </p:cNvSpPr>
            <p:nvPr/>
          </p:nvSpPr>
          <p:spPr bwMode="auto">
            <a:xfrm>
              <a:off x="6586117" y="5677403"/>
              <a:ext cx="242887" cy="301181"/>
            </a:xfrm>
            <a:custGeom>
              <a:avLst/>
              <a:gdLst>
                <a:gd name="T0" fmla="*/ 166 w 166"/>
                <a:gd name="T1" fmla="*/ 205 h 205"/>
                <a:gd name="T2" fmla="*/ 166 w 166"/>
                <a:gd name="T3" fmla="*/ 205 h 205"/>
                <a:gd name="T4" fmla="*/ 0 w 166"/>
                <a:gd name="T5" fmla="*/ 205 h 205"/>
                <a:gd name="T6" fmla="*/ 0 w 166"/>
                <a:gd name="T7" fmla="*/ 0 h 205"/>
                <a:gd name="T8" fmla="*/ 166 w 166"/>
                <a:gd name="T9" fmla="*/ 0 h 205"/>
                <a:gd name="T10" fmla="*/ 166 w 166"/>
                <a:gd name="T11" fmla="*/ 205 h 205"/>
              </a:gdLst>
              <a:ahLst/>
              <a:cxnLst>
                <a:cxn ang="0">
                  <a:pos x="T0" y="T1"/>
                </a:cxn>
                <a:cxn ang="0">
                  <a:pos x="T2" y="T3"/>
                </a:cxn>
                <a:cxn ang="0">
                  <a:pos x="T4" y="T5"/>
                </a:cxn>
                <a:cxn ang="0">
                  <a:pos x="T6" y="T7"/>
                </a:cxn>
                <a:cxn ang="0">
                  <a:pos x="T8" y="T9"/>
                </a:cxn>
                <a:cxn ang="0">
                  <a:pos x="T10" y="T11"/>
                </a:cxn>
              </a:cxnLst>
              <a:rect l="0" t="0" r="r" b="b"/>
              <a:pathLst>
                <a:path w="166" h="205">
                  <a:moveTo>
                    <a:pt x="166" y="205"/>
                  </a:moveTo>
                  <a:lnTo>
                    <a:pt x="166" y="205"/>
                  </a:lnTo>
                  <a:lnTo>
                    <a:pt x="0" y="205"/>
                  </a:lnTo>
                  <a:lnTo>
                    <a:pt x="0" y="0"/>
                  </a:lnTo>
                  <a:lnTo>
                    <a:pt x="166" y="0"/>
                  </a:lnTo>
                  <a:lnTo>
                    <a:pt x="166" y="205"/>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12" name="Freeform 121">
              <a:extLst>
                <a:ext uri="{FF2B5EF4-FFF2-40B4-BE49-F238E27FC236}">
                  <a16:creationId xmlns:a16="http://schemas.microsoft.com/office/drawing/2014/main" id="{78BFD070-846B-397D-2B0F-DDADE87CD662}"/>
                </a:ext>
              </a:extLst>
            </p:cNvPr>
            <p:cNvSpPr>
              <a:spLocks/>
            </p:cNvSpPr>
            <p:nvPr/>
          </p:nvSpPr>
          <p:spPr bwMode="auto">
            <a:xfrm>
              <a:off x="5859883" y="6197182"/>
              <a:ext cx="485775" cy="303610"/>
            </a:xfrm>
            <a:custGeom>
              <a:avLst/>
              <a:gdLst>
                <a:gd name="T0" fmla="*/ 333 w 333"/>
                <a:gd name="T1" fmla="*/ 206 h 206"/>
                <a:gd name="T2" fmla="*/ 333 w 333"/>
                <a:gd name="T3" fmla="*/ 206 h 206"/>
                <a:gd name="T4" fmla="*/ 0 w 333"/>
                <a:gd name="T5" fmla="*/ 206 h 206"/>
                <a:gd name="T6" fmla="*/ 0 w 333"/>
                <a:gd name="T7" fmla="*/ 0 h 206"/>
                <a:gd name="T8" fmla="*/ 333 w 333"/>
                <a:gd name="T9" fmla="*/ 0 h 206"/>
                <a:gd name="T10" fmla="*/ 333 w 333"/>
                <a:gd name="T11" fmla="*/ 206 h 206"/>
              </a:gdLst>
              <a:ahLst/>
              <a:cxnLst>
                <a:cxn ang="0">
                  <a:pos x="T0" y="T1"/>
                </a:cxn>
                <a:cxn ang="0">
                  <a:pos x="T2" y="T3"/>
                </a:cxn>
                <a:cxn ang="0">
                  <a:pos x="T4" y="T5"/>
                </a:cxn>
                <a:cxn ang="0">
                  <a:pos x="T6" y="T7"/>
                </a:cxn>
                <a:cxn ang="0">
                  <a:pos x="T8" y="T9"/>
                </a:cxn>
                <a:cxn ang="0">
                  <a:pos x="T10" y="T11"/>
                </a:cxn>
              </a:cxnLst>
              <a:rect l="0" t="0" r="r" b="b"/>
              <a:pathLst>
                <a:path w="333" h="206">
                  <a:moveTo>
                    <a:pt x="333" y="206"/>
                  </a:moveTo>
                  <a:lnTo>
                    <a:pt x="333" y="206"/>
                  </a:lnTo>
                  <a:lnTo>
                    <a:pt x="0" y="206"/>
                  </a:lnTo>
                  <a:lnTo>
                    <a:pt x="0" y="0"/>
                  </a:lnTo>
                  <a:lnTo>
                    <a:pt x="333" y="0"/>
                  </a:lnTo>
                  <a:lnTo>
                    <a:pt x="333" y="206"/>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13" name="Freeform 123">
              <a:extLst>
                <a:ext uri="{FF2B5EF4-FFF2-40B4-BE49-F238E27FC236}">
                  <a16:creationId xmlns:a16="http://schemas.microsoft.com/office/drawing/2014/main" id="{6837A251-FD09-4CD8-A765-9DA742E41AA5}"/>
                </a:ext>
              </a:extLst>
            </p:cNvPr>
            <p:cNvSpPr>
              <a:spLocks/>
            </p:cNvSpPr>
            <p:nvPr/>
          </p:nvSpPr>
          <p:spPr bwMode="auto">
            <a:xfrm>
              <a:off x="5859883" y="5677403"/>
              <a:ext cx="485775" cy="301181"/>
            </a:xfrm>
            <a:custGeom>
              <a:avLst/>
              <a:gdLst>
                <a:gd name="T0" fmla="*/ 333 w 333"/>
                <a:gd name="T1" fmla="*/ 205 h 205"/>
                <a:gd name="T2" fmla="*/ 333 w 333"/>
                <a:gd name="T3" fmla="*/ 205 h 205"/>
                <a:gd name="T4" fmla="*/ 0 w 333"/>
                <a:gd name="T5" fmla="*/ 205 h 205"/>
                <a:gd name="T6" fmla="*/ 0 w 333"/>
                <a:gd name="T7" fmla="*/ 0 h 205"/>
                <a:gd name="T8" fmla="*/ 333 w 333"/>
                <a:gd name="T9" fmla="*/ 0 h 205"/>
                <a:gd name="T10" fmla="*/ 333 w 333"/>
                <a:gd name="T11" fmla="*/ 205 h 205"/>
              </a:gdLst>
              <a:ahLst/>
              <a:cxnLst>
                <a:cxn ang="0">
                  <a:pos x="T0" y="T1"/>
                </a:cxn>
                <a:cxn ang="0">
                  <a:pos x="T2" y="T3"/>
                </a:cxn>
                <a:cxn ang="0">
                  <a:pos x="T4" y="T5"/>
                </a:cxn>
                <a:cxn ang="0">
                  <a:pos x="T6" y="T7"/>
                </a:cxn>
                <a:cxn ang="0">
                  <a:pos x="T8" y="T9"/>
                </a:cxn>
                <a:cxn ang="0">
                  <a:pos x="T10" y="T11"/>
                </a:cxn>
              </a:cxnLst>
              <a:rect l="0" t="0" r="r" b="b"/>
              <a:pathLst>
                <a:path w="333" h="205">
                  <a:moveTo>
                    <a:pt x="333" y="205"/>
                  </a:moveTo>
                  <a:lnTo>
                    <a:pt x="333" y="205"/>
                  </a:lnTo>
                  <a:lnTo>
                    <a:pt x="0" y="205"/>
                  </a:lnTo>
                  <a:lnTo>
                    <a:pt x="0" y="0"/>
                  </a:lnTo>
                  <a:lnTo>
                    <a:pt x="333" y="0"/>
                  </a:lnTo>
                  <a:lnTo>
                    <a:pt x="333" y="205"/>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14" name="Freeform 125">
              <a:extLst>
                <a:ext uri="{FF2B5EF4-FFF2-40B4-BE49-F238E27FC236}">
                  <a16:creationId xmlns:a16="http://schemas.microsoft.com/office/drawing/2014/main" id="{484B6E38-A82F-10EF-BF7C-6812F9AFF68F}"/>
                </a:ext>
              </a:extLst>
            </p:cNvPr>
            <p:cNvSpPr>
              <a:spLocks/>
            </p:cNvSpPr>
            <p:nvPr/>
          </p:nvSpPr>
          <p:spPr bwMode="auto">
            <a:xfrm>
              <a:off x="5616995" y="5677403"/>
              <a:ext cx="242887" cy="301181"/>
            </a:xfrm>
            <a:custGeom>
              <a:avLst/>
              <a:gdLst>
                <a:gd name="T0" fmla="*/ 167 w 167"/>
                <a:gd name="T1" fmla="*/ 205 h 205"/>
                <a:gd name="T2" fmla="*/ 167 w 167"/>
                <a:gd name="T3" fmla="*/ 205 h 205"/>
                <a:gd name="T4" fmla="*/ 0 w 167"/>
                <a:gd name="T5" fmla="*/ 205 h 205"/>
                <a:gd name="T6" fmla="*/ 0 w 167"/>
                <a:gd name="T7" fmla="*/ 0 h 205"/>
                <a:gd name="T8" fmla="*/ 167 w 167"/>
                <a:gd name="T9" fmla="*/ 0 h 205"/>
                <a:gd name="T10" fmla="*/ 167 w 167"/>
                <a:gd name="T11" fmla="*/ 205 h 205"/>
              </a:gdLst>
              <a:ahLst/>
              <a:cxnLst>
                <a:cxn ang="0">
                  <a:pos x="T0" y="T1"/>
                </a:cxn>
                <a:cxn ang="0">
                  <a:pos x="T2" y="T3"/>
                </a:cxn>
                <a:cxn ang="0">
                  <a:pos x="T4" y="T5"/>
                </a:cxn>
                <a:cxn ang="0">
                  <a:pos x="T6" y="T7"/>
                </a:cxn>
                <a:cxn ang="0">
                  <a:pos x="T8" y="T9"/>
                </a:cxn>
                <a:cxn ang="0">
                  <a:pos x="T10" y="T11"/>
                </a:cxn>
              </a:cxnLst>
              <a:rect l="0" t="0" r="r" b="b"/>
              <a:pathLst>
                <a:path w="167" h="205">
                  <a:moveTo>
                    <a:pt x="167" y="205"/>
                  </a:moveTo>
                  <a:lnTo>
                    <a:pt x="167" y="205"/>
                  </a:lnTo>
                  <a:lnTo>
                    <a:pt x="0" y="205"/>
                  </a:lnTo>
                  <a:lnTo>
                    <a:pt x="0" y="0"/>
                  </a:lnTo>
                  <a:lnTo>
                    <a:pt x="167" y="0"/>
                  </a:lnTo>
                  <a:lnTo>
                    <a:pt x="167" y="205"/>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15" name="Freeform 127">
              <a:extLst>
                <a:ext uri="{FF2B5EF4-FFF2-40B4-BE49-F238E27FC236}">
                  <a16:creationId xmlns:a16="http://schemas.microsoft.com/office/drawing/2014/main" id="{EFB7340B-46EA-6A09-BCF5-BB56319BE050}"/>
                </a:ext>
              </a:extLst>
            </p:cNvPr>
            <p:cNvSpPr>
              <a:spLocks/>
            </p:cNvSpPr>
            <p:nvPr/>
          </p:nvSpPr>
          <p:spPr bwMode="auto">
            <a:xfrm>
              <a:off x="5374108" y="5677403"/>
              <a:ext cx="242887" cy="301181"/>
            </a:xfrm>
            <a:custGeom>
              <a:avLst/>
              <a:gdLst>
                <a:gd name="T0" fmla="*/ 166 w 166"/>
                <a:gd name="T1" fmla="*/ 205 h 205"/>
                <a:gd name="T2" fmla="*/ 166 w 166"/>
                <a:gd name="T3" fmla="*/ 205 h 205"/>
                <a:gd name="T4" fmla="*/ 0 w 166"/>
                <a:gd name="T5" fmla="*/ 205 h 205"/>
                <a:gd name="T6" fmla="*/ 0 w 166"/>
                <a:gd name="T7" fmla="*/ 0 h 205"/>
                <a:gd name="T8" fmla="*/ 166 w 166"/>
                <a:gd name="T9" fmla="*/ 0 h 205"/>
                <a:gd name="T10" fmla="*/ 166 w 166"/>
                <a:gd name="T11" fmla="*/ 205 h 205"/>
              </a:gdLst>
              <a:ahLst/>
              <a:cxnLst>
                <a:cxn ang="0">
                  <a:pos x="T0" y="T1"/>
                </a:cxn>
                <a:cxn ang="0">
                  <a:pos x="T2" y="T3"/>
                </a:cxn>
                <a:cxn ang="0">
                  <a:pos x="T4" y="T5"/>
                </a:cxn>
                <a:cxn ang="0">
                  <a:pos x="T6" y="T7"/>
                </a:cxn>
                <a:cxn ang="0">
                  <a:pos x="T8" y="T9"/>
                </a:cxn>
                <a:cxn ang="0">
                  <a:pos x="T10" y="T11"/>
                </a:cxn>
              </a:cxnLst>
              <a:rect l="0" t="0" r="r" b="b"/>
              <a:pathLst>
                <a:path w="166" h="205">
                  <a:moveTo>
                    <a:pt x="166" y="205"/>
                  </a:moveTo>
                  <a:lnTo>
                    <a:pt x="166" y="205"/>
                  </a:lnTo>
                  <a:lnTo>
                    <a:pt x="0" y="205"/>
                  </a:lnTo>
                  <a:lnTo>
                    <a:pt x="0" y="0"/>
                  </a:lnTo>
                  <a:lnTo>
                    <a:pt x="166" y="0"/>
                  </a:lnTo>
                  <a:lnTo>
                    <a:pt x="166" y="205"/>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16" name="Freeform 129">
              <a:extLst>
                <a:ext uri="{FF2B5EF4-FFF2-40B4-BE49-F238E27FC236}">
                  <a16:creationId xmlns:a16="http://schemas.microsoft.com/office/drawing/2014/main" id="{9654EEA3-ACE7-F9F4-80E2-80DB4780CF82}"/>
                </a:ext>
              </a:extLst>
            </p:cNvPr>
            <p:cNvSpPr>
              <a:spLocks/>
            </p:cNvSpPr>
            <p:nvPr/>
          </p:nvSpPr>
          <p:spPr bwMode="auto">
            <a:xfrm>
              <a:off x="5374108" y="6197182"/>
              <a:ext cx="242887" cy="303610"/>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17" name="Freeform 131">
              <a:extLst>
                <a:ext uri="{FF2B5EF4-FFF2-40B4-BE49-F238E27FC236}">
                  <a16:creationId xmlns:a16="http://schemas.microsoft.com/office/drawing/2014/main" id="{E45565F0-A94E-4735-A718-661F913C5FD5}"/>
                </a:ext>
              </a:extLst>
            </p:cNvPr>
            <p:cNvSpPr>
              <a:spLocks/>
            </p:cNvSpPr>
            <p:nvPr/>
          </p:nvSpPr>
          <p:spPr bwMode="auto">
            <a:xfrm>
              <a:off x="7472656" y="5548673"/>
              <a:ext cx="325469" cy="361903"/>
            </a:xfrm>
            <a:custGeom>
              <a:avLst/>
              <a:gdLst>
                <a:gd name="T0" fmla="*/ 145 w 224"/>
                <a:gd name="T1" fmla="*/ 0 h 248"/>
                <a:gd name="T2" fmla="*/ 145 w 224"/>
                <a:gd name="T3" fmla="*/ 0 h 248"/>
                <a:gd name="T4" fmla="*/ 224 w 224"/>
                <a:gd name="T5" fmla="*/ 190 h 248"/>
                <a:gd name="T6" fmla="*/ 53 w 224"/>
                <a:gd name="T7" fmla="*/ 248 h 248"/>
                <a:gd name="T8" fmla="*/ 0 w 224"/>
                <a:gd name="T9" fmla="*/ 49 h 248"/>
                <a:gd name="T10" fmla="*/ 145 w 224"/>
                <a:gd name="T11" fmla="*/ 0 h 248"/>
              </a:gdLst>
              <a:ahLst/>
              <a:cxnLst>
                <a:cxn ang="0">
                  <a:pos x="T0" y="T1"/>
                </a:cxn>
                <a:cxn ang="0">
                  <a:pos x="T2" y="T3"/>
                </a:cxn>
                <a:cxn ang="0">
                  <a:pos x="T4" y="T5"/>
                </a:cxn>
                <a:cxn ang="0">
                  <a:pos x="T6" y="T7"/>
                </a:cxn>
                <a:cxn ang="0">
                  <a:pos x="T8" y="T9"/>
                </a:cxn>
                <a:cxn ang="0">
                  <a:pos x="T10" y="T11"/>
                </a:cxn>
              </a:cxnLst>
              <a:rect l="0" t="0" r="r" b="b"/>
              <a:pathLst>
                <a:path w="224" h="248">
                  <a:moveTo>
                    <a:pt x="145" y="0"/>
                  </a:moveTo>
                  <a:lnTo>
                    <a:pt x="145" y="0"/>
                  </a:lnTo>
                  <a:lnTo>
                    <a:pt x="224" y="190"/>
                  </a:lnTo>
                  <a:cubicBezTo>
                    <a:pt x="168" y="213"/>
                    <a:pt x="111" y="232"/>
                    <a:pt x="53" y="248"/>
                  </a:cubicBezTo>
                  <a:lnTo>
                    <a:pt x="0" y="49"/>
                  </a:lnTo>
                  <a:cubicBezTo>
                    <a:pt x="50" y="36"/>
                    <a:pt x="98" y="20"/>
                    <a:pt x="145"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18" name="Freeform 133">
              <a:extLst>
                <a:ext uri="{FF2B5EF4-FFF2-40B4-BE49-F238E27FC236}">
                  <a16:creationId xmlns:a16="http://schemas.microsoft.com/office/drawing/2014/main" id="{673E5C9B-5BC8-2FF2-EFE4-9FA75C0414D2}"/>
                </a:ext>
              </a:extLst>
            </p:cNvPr>
            <p:cNvSpPr>
              <a:spLocks/>
            </p:cNvSpPr>
            <p:nvPr/>
          </p:nvSpPr>
          <p:spPr bwMode="auto">
            <a:xfrm>
              <a:off x="7266202" y="5621540"/>
              <a:ext cx="284179" cy="337614"/>
            </a:xfrm>
            <a:custGeom>
              <a:avLst/>
              <a:gdLst>
                <a:gd name="T0" fmla="*/ 141 w 194"/>
                <a:gd name="T1" fmla="*/ 0 h 232"/>
                <a:gd name="T2" fmla="*/ 141 w 194"/>
                <a:gd name="T3" fmla="*/ 0 h 232"/>
                <a:gd name="T4" fmla="*/ 194 w 194"/>
                <a:gd name="T5" fmla="*/ 199 h 232"/>
                <a:gd name="T6" fmla="*/ 27 w 194"/>
                <a:gd name="T7" fmla="*/ 232 h 232"/>
                <a:gd name="T8" fmla="*/ 0 w 194"/>
                <a:gd name="T9" fmla="*/ 28 h 232"/>
                <a:gd name="T10" fmla="*/ 141 w 194"/>
                <a:gd name="T11" fmla="*/ 0 h 232"/>
              </a:gdLst>
              <a:ahLst/>
              <a:cxnLst>
                <a:cxn ang="0">
                  <a:pos x="T0" y="T1"/>
                </a:cxn>
                <a:cxn ang="0">
                  <a:pos x="T2" y="T3"/>
                </a:cxn>
                <a:cxn ang="0">
                  <a:pos x="T4" y="T5"/>
                </a:cxn>
                <a:cxn ang="0">
                  <a:pos x="T6" y="T7"/>
                </a:cxn>
                <a:cxn ang="0">
                  <a:pos x="T8" y="T9"/>
                </a:cxn>
                <a:cxn ang="0">
                  <a:pos x="T10" y="T11"/>
                </a:cxn>
              </a:cxnLst>
              <a:rect l="0" t="0" r="r" b="b"/>
              <a:pathLst>
                <a:path w="194" h="232">
                  <a:moveTo>
                    <a:pt x="141" y="0"/>
                  </a:moveTo>
                  <a:lnTo>
                    <a:pt x="141" y="0"/>
                  </a:lnTo>
                  <a:lnTo>
                    <a:pt x="194" y="199"/>
                  </a:lnTo>
                  <a:cubicBezTo>
                    <a:pt x="139" y="213"/>
                    <a:pt x="83" y="225"/>
                    <a:pt x="27" y="232"/>
                  </a:cubicBezTo>
                  <a:lnTo>
                    <a:pt x="0" y="28"/>
                  </a:lnTo>
                  <a:cubicBezTo>
                    <a:pt x="48" y="22"/>
                    <a:pt x="95" y="12"/>
                    <a:pt x="141"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19" name="Freeform 135">
              <a:extLst>
                <a:ext uri="{FF2B5EF4-FFF2-40B4-BE49-F238E27FC236}">
                  <a16:creationId xmlns:a16="http://schemas.microsoft.com/office/drawing/2014/main" id="{5C249DD3-2D7A-AEBD-A8AE-CD7150F61D84}"/>
                </a:ext>
              </a:extLst>
            </p:cNvPr>
            <p:cNvSpPr>
              <a:spLocks/>
            </p:cNvSpPr>
            <p:nvPr/>
          </p:nvSpPr>
          <p:spPr bwMode="auto">
            <a:xfrm>
              <a:off x="7050031" y="5660402"/>
              <a:ext cx="255033" cy="318183"/>
            </a:xfrm>
            <a:custGeom>
              <a:avLst/>
              <a:gdLst>
                <a:gd name="T0" fmla="*/ 149 w 176"/>
                <a:gd name="T1" fmla="*/ 0 h 216"/>
                <a:gd name="T2" fmla="*/ 149 w 176"/>
                <a:gd name="T3" fmla="*/ 0 h 216"/>
                <a:gd name="T4" fmla="*/ 176 w 176"/>
                <a:gd name="T5" fmla="*/ 204 h 216"/>
                <a:gd name="T6" fmla="*/ 0 w 176"/>
                <a:gd name="T7" fmla="*/ 216 h 216"/>
                <a:gd name="T8" fmla="*/ 0 w 176"/>
                <a:gd name="T9" fmla="*/ 10 h 216"/>
                <a:gd name="T10" fmla="*/ 149 w 176"/>
                <a:gd name="T11" fmla="*/ 0 h 216"/>
              </a:gdLst>
              <a:ahLst/>
              <a:cxnLst>
                <a:cxn ang="0">
                  <a:pos x="T0" y="T1"/>
                </a:cxn>
                <a:cxn ang="0">
                  <a:pos x="T2" y="T3"/>
                </a:cxn>
                <a:cxn ang="0">
                  <a:pos x="T4" y="T5"/>
                </a:cxn>
                <a:cxn ang="0">
                  <a:pos x="T6" y="T7"/>
                </a:cxn>
                <a:cxn ang="0">
                  <a:pos x="T8" y="T9"/>
                </a:cxn>
                <a:cxn ang="0">
                  <a:pos x="T10" y="T11"/>
                </a:cxn>
              </a:cxnLst>
              <a:rect l="0" t="0" r="r" b="b"/>
              <a:pathLst>
                <a:path w="176" h="216">
                  <a:moveTo>
                    <a:pt x="149" y="0"/>
                  </a:moveTo>
                  <a:lnTo>
                    <a:pt x="149" y="0"/>
                  </a:lnTo>
                  <a:lnTo>
                    <a:pt x="176" y="204"/>
                  </a:lnTo>
                  <a:cubicBezTo>
                    <a:pt x="118" y="212"/>
                    <a:pt x="59" y="216"/>
                    <a:pt x="0" y="216"/>
                  </a:cubicBezTo>
                  <a:lnTo>
                    <a:pt x="0" y="10"/>
                  </a:lnTo>
                  <a:cubicBezTo>
                    <a:pt x="50" y="10"/>
                    <a:pt x="99" y="7"/>
                    <a:pt x="149"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20" name="Freeform 137">
              <a:extLst>
                <a:ext uri="{FF2B5EF4-FFF2-40B4-BE49-F238E27FC236}">
                  <a16:creationId xmlns:a16="http://schemas.microsoft.com/office/drawing/2014/main" id="{DB594E7C-6D3A-5B5F-04A3-4B43C28E8513}"/>
                </a:ext>
              </a:extLst>
            </p:cNvPr>
            <p:cNvSpPr>
              <a:spLocks/>
            </p:cNvSpPr>
            <p:nvPr/>
          </p:nvSpPr>
          <p:spPr bwMode="auto">
            <a:xfrm>
              <a:off x="4677022" y="6155892"/>
              <a:ext cx="272034" cy="330327"/>
            </a:xfrm>
            <a:custGeom>
              <a:avLst/>
              <a:gdLst>
                <a:gd name="T0" fmla="*/ 41 w 186"/>
                <a:gd name="T1" fmla="*/ 0 h 226"/>
                <a:gd name="T2" fmla="*/ 41 w 186"/>
                <a:gd name="T3" fmla="*/ 0 h 226"/>
                <a:gd name="T4" fmla="*/ 0 w 186"/>
                <a:gd name="T5" fmla="*/ 202 h 226"/>
                <a:gd name="T6" fmla="*/ 165 w 186"/>
                <a:gd name="T7" fmla="*/ 226 h 226"/>
                <a:gd name="T8" fmla="*/ 186 w 186"/>
                <a:gd name="T9" fmla="*/ 22 h 226"/>
                <a:gd name="T10" fmla="*/ 41 w 186"/>
                <a:gd name="T11" fmla="*/ 0 h 226"/>
              </a:gdLst>
              <a:ahLst/>
              <a:cxnLst>
                <a:cxn ang="0">
                  <a:pos x="T0" y="T1"/>
                </a:cxn>
                <a:cxn ang="0">
                  <a:pos x="T2" y="T3"/>
                </a:cxn>
                <a:cxn ang="0">
                  <a:pos x="T4" y="T5"/>
                </a:cxn>
                <a:cxn ang="0">
                  <a:pos x="T6" y="T7"/>
                </a:cxn>
                <a:cxn ang="0">
                  <a:pos x="T8" y="T9"/>
                </a:cxn>
                <a:cxn ang="0">
                  <a:pos x="T10" y="T11"/>
                </a:cxn>
              </a:cxnLst>
              <a:rect l="0" t="0" r="r" b="b"/>
              <a:pathLst>
                <a:path w="186" h="226">
                  <a:moveTo>
                    <a:pt x="41" y="0"/>
                  </a:moveTo>
                  <a:lnTo>
                    <a:pt x="41" y="0"/>
                  </a:lnTo>
                  <a:lnTo>
                    <a:pt x="0" y="202"/>
                  </a:lnTo>
                  <a:cubicBezTo>
                    <a:pt x="55" y="212"/>
                    <a:pt x="110" y="221"/>
                    <a:pt x="165" y="226"/>
                  </a:cubicBezTo>
                  <a:lnTo>
                    <a:pt x="186" y="22"/>
                  </a:lnTo>
                  <a:cubicBezTo>
                    <a:pt x="137" y="17"/>
                    <a:pt x="89" y="10"/>
                    <a:pt x="41"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21" name="Freeform 139">
              <a:extLst>
                <a:ext uri="{FF2B5EF4-FFF2-40B4-BE49-F238E27FC236}">
                  <a16:creationId xmlns:a16="http://schemas.microsoft.com/office/drawing/2014/main" id="{43E80FA4-9CF3-526A-2E8A-81EC7A0563D3}"/>
                </a:ext>
              </a:extLst>
            </p:cNvPr>
            <p:cNvSpPr>
              <a:spLocks/>
            </p:cNvSpPr>
            <p:nvPr/>
          </p:nvSpPr>
          <p:spPr bwMode="auto">
            <a:xfrm>
              <a:off x="4917479" y="6187467"/>
              <a:ext cx="238030" cy="313326"/>
            </a:xfrm>
            <a:custGeom>
              <a:avLst/>
              <a:gdLst>
                <a:gd name="T0" fmla="*/ 21 w 163"/>
                <a:gd name="T1" fmla="*/ 0 h 213"/>
                <a:gd name="T2" fmla="*/ 21 w 163"/>
                <a:gd name="T3" fmla="*/ 0 h 213"/>
                <a:gd name="T4" fmla="*/ 0 w 163"/>
                <a:gd name="T5" fmla="*/ 204 h 213"/>
                <a:gd name="T6" fmla="*/ 161 w 163"/>
                <a:gd name="T7" fmla="*/ 213 h 213"/>
                <a:gd name="T8" fmla="*/ 163 w 163"/>
                <a:gd name="T9" fmla="*/ 7 h 213"/>
                <a:gd name="T10" fmla="*/ 21 w 163"/>
                <a:gd name="T11" fmla="*/ 0 h 213"/>
              </a:gdLst>
              <a:ahLst/>
              <a:cxnLst>
                <a:cxn ang="0">
                  <a:pos x="T0" y="T1"/>
                </a:cxn>
                <a:cxn ang="0">
                  <a:pos x="T2" y="T3"/>
                </a:cxn>
                <a:cxn ang="0">
                  <a:pos x="T4" y="T5"/>
                </a:cxn>
                <a:cxn ang="0">
                  <a:pos x="T6" y="T7"/>
                </a:cxn>
                <a:cxn ang="0">
                  <a:pos x="T8" y="T9"/>
                </a:cxn>
                <a:cxn ang="0">
                  <a:pos x="T10" y="T11"/>
                </a:cxn>
              </a:cxnLst>
              <a:rect l="0" t="0" r="r" b="b"/>
              <a:pathLst>
                <a:path w="163" h="213">
                  <a:moveTo>
                    <a:pt x="21" y="0"/>
                  </a:moveTo>
                  <a:lnTo>
                    <a:pt x="21" y="0"/>
                  </a:lnTo>
                  <a:lnTo>
                    <a:pt x="0" y="204"/>
                  </a:lnTo>
                  <a:cubicBezTo>
                    <a:pt x="54" y="210"/>
                    <a:pt x="107" y="213"/>
                    <a:pt x="161" y="213"/>
                  </a:cubicBezTo>
                  <a:lnTo>
                    <a:pt x="163" y="7"/>
                  </a:lnTo>
                  <a:cubicBezTo>
                    <a:pt x="115" y="7"/>
                    <a:pt x="68" y="4"/>
                    <a:pt x="21"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22" name="Freeform 141">
              <a:extLst>
                <a:ext uri="{FF2B5EF4-FFF2-40B4-BE49-F238E27FC236}">
                  <a16:creationId xmlns:a16="http://schemas.microsoft.com/office/drawing/2014/main" id="{B1191208-978D-849F-EF26-EA4CC9F6B25C}"/>
                </a:ext>
              </a:extLst>
            </p:cNvPr>
            <p:cNvSpPr>
              <a:spLocks/>
            </p:cNvSpPr>
            <p:nvPr/>
          </p:nvSpPr>
          <p:spPr bwMode="auto">
            <a:xfrm>
              <a:off x="4404988" y="5548673"/>
              <a:ext cx="325469" cy="361903"/>
            </a:xfrm>
            <a:custGeom>
              <a:avLst/>
              <a:gdLst>
                <a:gd name="T0" fmla="*/ 79 w 224"/>
                <a:gd name="T1" fmla="*/ 0 h 248"/>
                <a:gd name="T2" fmla="*/ 79 w 224"/>
                <a:gd name="T3" fmla="*/ 0 h 248"/>
                <a:gd name="T4" fmla="*/ 0 w 224"/>
                <a:gd name="T5" fmla="*/ 190 h 248"/>
                <a:gd name="T6" fmla="*/ 171 w 224"/>
                <a:gd name="T7" fmla="*/ 248 h 248"/>
                <a:gd name="T8" fmla="*/ 224 w 224"/>
                <a:gd name="T9" fmla="*/ 49 h 248"/>
                <a:gd name="T10" fmla="*/ 79 w 224"/>
                <a:gd name="T11" fmla="*/ 0 h 248"/>
              </a:gdLst>
              <a:ahLst/>
              <a:cxnLst>
                <a:cxn ang="0">
                  <a:pos x="T0" y="T1"/>
                </a:cxn>
                <a:cxn ang="0">
                  <a:pos x="T2" y="T3"/>
                </a:cxn>
                <a:cxn ang="0">
                  <a:pos x="T4" y="T5"/>
                </a:cxn>
                <a:cxn ang="0">
                  <a:pos x="T6" y="T7"/>
                </a:cxn>
                <a:cxn ang="0">
                  <a:pos x="T8" y="T9"/>
                </a:cxn>
                <a:cxn ang="0">
                  <a:pos x="T10" y="T11"/>
                </a:cxn>
              </a:cxnLst>
              <a:rect l="0" t="0" r="r" b="b"/>
              <a:pathLst>
                <a:path w="224" h="248">
                  <a:moveTo>
                    <a:pt x="79" y="0"/>
                  </a:moveTo>
                  <a:lnTo>
                    <a:pt x="79" y="0"/>
                  </a:lnTo>
                  <a:lnTo>
                    <a:pt x="0" y="190"/>
                  </a:lnTo>
                  <a:cubicBezTo>
                    <a:pt x="56" y="213"/>
                    <a:pt x="113" y="232"/>
                    <a:pt x="171" y="248"/>
                  </a:cubicBezTo>
                  <a:lnTo>
                    <a:pt x="224" y="49"/>
                  </a:lnTo>
                  <a:cubicBezTo>
                    <a:pt x="175" y="36"/>
                    <a:pt x="126" y="20"/>
                    <a:pt x="79"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23" name="Freeform 143">
              <a:extLst>
                <a:ext uri="{FF2B5EF4-FFF2-40B4-BE49-F238E27FC236}">
                  <a16:creationId xmlns:a16="http://schemas.microsoft.com/office/drawing/2014/main" id="{810F55E7-88F9-F7CF-1C7C-4D765A30F4DD}"/>
                </a:ext>
              </a:extLst>
            </p:cNvPr>
            <p:cNvSpPr>
              <a:spLocks/>
            </p:cNvSpPr>
            <p:nvPr/>
          </p:nvSpPr>
          <p:spPr bwMode="auto">
            <a:xfrm>
              <a:off x="4652733" y="5621540"/>
              <a:ext cx="284179" cy="337614"/>
            </a:xfrm>
            <a:custGeom>
              <a:avLst/>
              <a:gdLst>
                <a:gd name="T0" fmla="*/ 53 w 195"/>
                <a:gd name="T1" fmla="*/ 0 h 232"/>
                <a:gd name="T2" fmla="*/ 53 w 195"/>
                <a:gd name="T3" fmla="*/ 0 h 232"/>
                <a:gd name="T4" fmla="*/ 0 w 195"/>
                <a:gd name="T5" fmla="*/ 199 h 232"/>
                <a:gd name="T6" fmla="*/ 167 w 195"/>
                <a:gd name="T7" fmla="*/ 232 h 232"/>
                <a:gd name="T8" fmla="*/ 195 w 195"/>
                <a:gd name="T9" fmla="*/ 28 h 232"/>
                <a:gd name="T10" fmla="*/ 53 w 195"/>
                <a:gd name="T11" fmla="*/ 0 h 232"/>
              </a:gdLst>
              <a:ahLst/>
              <a:cxnLst>
                <a:cxn ang="0">
                  <a:pos x="T0" y="T1"/>
                </a:cxn>
                <a:cxn ang="0">
                  <a:pos x="T2" y="T3"/>
                </a:cxn>
                <a:cxn ang="0">
                  <a:pos x="T4" y="T5"/>
                </a:cxn>
                <a:cxn ang="0">
                  <a:pos x="T6" y="T7"/>
                </a:cxn>
                <a:cxn ang="0">
                  <a:pos x="T8" y="T9"/>
                </a:cxn>
                <a:cxn ang="0">
                  <a:pos x="T10" y="T11"/>
                </a:cxn>
              </a:cxnLst>
              <a:rect l="0" t="0" r="r" b="b"/>
              <a:pathLst>
                <a:path w="195" h="232">
                  <a:moveTo>
                    <a:pt x="53" y="0"/>
                  </a:moveTo>
                  <a:lnTo>
                    <a:pt x="53" y="0"/>
                  </a:lnTo>
                  <a:lnTo>
                    <a:pt x="0" y="199"/>
                  </a:lnTo>
                  <a:cubicBezTo>
                    <a:pt x="55" y="213"/>
                    <a:pt x="111" y="225"/>
                    <a:pt x="167" y="232"/>
                  </a:cubicBezTo>
                  <a:lnTo>
                    <a:pt x="195" y="28"/>
                  </a:lnTo>
                  <a:cubicBezTo>
                    <a:pt x="147" y="22"/>
                    <a:pt x="99" y="12"/>
                    <a:pt x="53"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24" name="Freeform 145">
              <a:extLst>
                <a:ext uri="{FF2B5EF4-FFF2-40B4-BE49-F238E27FC236}">
                  <a16:creationId xmlns:a16="http://schemas.microsoft.com/office/drawing/2014/main" id="{4BBF773B-6758-C624-2CBB-ECCBBC045C4C}"/>
                </a:ext>
              </a:extLst>
            </p:cNvPr>
            <p:cNvSpPr>
              <a:spLocks/>
            </p:cNvSpPr>
            <p:nvPr/>
          </p:nvSpPr>
          <p:spPr bwMode="auto">
            <a:xfrm>
              <a:off x="4898048" y="5660402"/>
              <a:ext cx="257461" cy="318183"/>
            </a:xfrm>
            <a:custGeom>
              <a:avLst/>
              <a:gdLst>
                <a:gd name="T0" fmla="*/ 28 w 177"/>
                <a:gd name="T1" fmla="*/ 0 h 216"/>
                <a:gd name="T2" fmla="*/ 28 w 177"/>
                <a:gd name="T3" fmla="*/ 0 h 216"/>
                <a:gd name="T4" fmla="*/ 0 w 177"/>
                <a:gd name="T5" fmla="*/ 204 h 216"/>
                <a:gd name="T6" fmla="*/ 176 w 177"/>
                <a:gd name="T7" fmla="*/ 216 h 216"/>
                <a:gd name="T8" fmla="*/ 177 w 177"/>
                <a:gd name="T9" fmla="*/ 10 h 216"/>
                <a:gd name="T10" fmla="*/ 28 w 177"/>
                <a:gd name="T11" fmla="*/ 0 h 216"/>
              </a:gdLst>
              <a:ahLst/>
              <a:cxnLst>
                <a:cxn ang="0">
                  <a:pos x="T0" y="T1"/>
                </a:cxn>
                <a:cxn ang="0">
                  <a:pos x="T2" y="T3"/>
                </a:cxn>
                <a:cxn ang="0">
                  <a:pos x="T4" y="T5"/>
                </a:cxn>
                <a:cxn ang="0">
                  <a:pos x="T6" y="T7"/>
                </a:cxn>
                <a:cxn ang="0">
                  <a:pos x="T8" y="T9"/>
                </a:cxn>
                <a:cxn ang="0">
                  <a:pos x="T10" y="T11"/>
                </a:cxn>
              </a:cxnLst>
              <a:rect l="0" t="0" r="r" b="b"/>
              <a:pathLst>
                <a:path w="177" h="216">
                  <a:moveTo>
                    <a:pt x="28" y="0"/>
                  </a:moveTo>
                  <a:lnTo>
                    <a:pt x="28" y="0"/>
                  </a:lnTo>
                  <a:lnTo>
                    <a:pt x="0" y="204"/>
                  </a:lnTo>
                  <a:cubicBezTo>
                    <a:pt x="59" y="212"/>
                    <a:pt x="117" y="216"/>
                    <a:pt x="176" y="216"/>
                  </a:cubicBezTo>
                  <a:lnTo>
                    <a:pt x="177" y="10"/>
                  </a:lnTo>
                  <a:cubicBezTo>
                    <a:pt x="127" y="10"/>
                    <a:pt x="77" y="7"/>
                    <a:pt x="28"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25" name="Freeform 147">
              <a:extLst>
                <a:ext uri="{FF2B5EF4-FFF2-40B4-BE49-F238E27FC236}">
                  <a16:creationId xmlns:a16="http://schemas.microsoft.com/office/drawing/2014/main" id="{09CFEA0B-64BF-1E34-5172-7B17C84BDAE5}"/>
                </a:ext>
              </a:extLst>
            </p:cNvPr>
            <p:cNvSpPr>
              <a:spLocks/>
            </p:cNvSpPr>
            <p:nvPr/>
          </p:nvSpPr>
          <p:spPr bwMode="auto">
            <a:xfrm>
              <a:off x="4429276" y="4346380"/>
              <a:ext cx="347330" cy="284179"/>
            </a:xfrm>
            <a:custGeom>
              <a:avLst/>
              <a:gdLst>
                <a:gd name="T0" fmla="*/ 49 w 238"/>
                <a:gd name="T1" fmla="*/ 0 h 193"/>
                <a:gd name="T2" fmla="*/ 49 w 238"/>
                <a:gd name="T3" fmla="*/ 0 h 193"/>
                <a:gd name="T4" fmla="*/ 0 w 238"/>
                <a:gd name="T5" fmla="*/ 141 h 193"/>
                <a:gd name="T6" fmla="*/ 199 w 238"/>
                <a:gd name="T7" fmla="*/ 193 h 193"/>
                <a:gd name="T8" fmla="*/ 238 w 238"/>
                <a:gd name="T9" fmla="*/ 81 h 193"/>
                <a:gd name="T10" fmla="*/ 49 w 238"/>
                <a:gd name="T11" fmla="*/ 0 h 193"/>
              </a:gdLst>
              <a:ahLst/>
              <a:cxnLst>
                <a:cxn ang="0">
                  <a:pos x="T0" y="T1"/>
                </a:cxn>
                <a:cxn ang="0">
                  <a:pos x="T2" y="T3"/>
                </a:cxn>
                <a:cxn ang="0">
                  <a:pos x="T4" y="T5"/>
                </a:cxn>
                <a:cxn ang="0">
                  <a:pos x="T6" y="T7"/>
                </a:cxn>
                <a:cxn ang="0">
                  <a:pos x="T8" y="T9"/>
                </a:cxn>
                <a:cxn ang="0">
                  <a:pos x="T10" y="T11"/>
                </a:cxn>
              </a:cxnLst>
              <a:rect l="0" t="0" r="r" b="b"/>
              <a:pathLst>
                <a:path w="238" h="193">
                  <a:moveTo>
                    <a:pt x="49" y="0"/>
                  </a:moveTo>
                  <a:lnTo>
                    <a:pt x="49" y="0"/>
                  </a:lnTo>
                  <a:cubicBezTo>
                    <a:pt x="29" y="46"/>
                    <a:pt x="13" y="93"/>
                    <a:pt x="0" y="141"/>
                  </a:cubicBezTo>
                  <a:lnTo>
                    <a:pt x="199" y="193"/>
                  </a:lnTo>
                  <a:cubicBezTo>
                    <a:pt x="209" y="155"/>
                    <a:pt x="222" y="117"/>
                    <a:pt x="238" y="81"/>
                  </a:cubicBezTo>
                  <a:lnTo>
                    <a:pt x="49" y="0"/>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26" name="Freeform 149">
              <a:extLst>
                <a:ext uri="{FF2B5EF4-FFF2-40B4-BE49-F238E27FC236}">
                  <a16:creationId xmlns:a16="http://schemas.microsoft.com/office/drawing/2014/main" id="{4B3C8214-74FD-3A08-2237-83A3C5094185}"/>
                </a:ext>
              </a:extLst>
            </p:cNvPr>
            <p:cNvSpPr>
              <a:spLocks/>
            </p:cNvSpPr>
            <p:nvPr/>
          </p:nvSpPr>
          <p:spPr bwMode="auto">
            <a:xfrm>
              <a:off x="4390414" y="4552835"/>
              <a:ext cx="327899" cy="247745"/>
            </a:xfrm>
            <a:custGeom>
              <a:avLst/>
              <a:gdLst>
                <a:gd name="T0" fmla="*/ 0 w 225"/>
                <a:gd name="T1" fmla="*/ 146 h 168"/>
                <a:gd name="T2" fmla="*/ 0 w 225"/>
                <a:gd name="T3" fmla="*/ 146 h 168"/>
                <a:gd name="T4" fmla="*/ 204 w 225"/>
                <a:gd name="T5" fmla="*/ 168 h 168"/>
                <a:gd name="T6" fmla="*/ 225 w 225"/>
                <a:gd name="T7" fmla="*/ 52 h 168"/>
                <a:gd name="T8" fmla="*/ 26 w 225"/>
                <a:gd name="T9" fmla="*/ 0 h 168"/>
                <a:gd name="T10" fmla="*/ 0 w 225"/>
                <a:gd name="T11" fmla="*/ 146 h 168"/>
              </a:gdLst>
              <a:ahLst/>
              <a:cxnLst>
                <a:cxn ang="0">
                  <a:pos x="T0" y="T1"/>
                </a:cxn>
                <a:cxn ang="0">
                  <a:pos x="T2" y="T3"/>
                </a:cxn>
                <a:cxn ang="0">
                  <a:pos x="T4" y="T5"/>
                </a:cxn>
                <a:cxn ang="0">
                  <a:pos x="T6" y="T7"/>
                </a:cxn>
                <a:cxn ang="0">
                  <a:pos x="T8" y="T9"/>
                </a:cxn>
                <a:cxn ang="0">
                  <a:pos x="T10" y="T11"/>
                </a:cxn>
              </a:cxnLst>
              <a:rect l="0" t="0" r="r" b="b"/>
              <a:pathLst>
                <a:path w="225" h="168">
                  <a:moveTo>
                    <a:pt x="0" y="146"/>
                  </a:moveTo>
                  <a:lnTo>
                    <a:pt x="0" y="146"/>
                  </a:lnTo>
                  <a:lnTo>
                    <a:pt x="204" y="168"/>
                  </a:lnTo>
                  <a:cubicBezTo>
                    <a:pt x="208" y="128"/>
                    <a:pt x="216" y="90"/>
                    <a:pt x="225" y="52"/>
                  </a:cubicBezTo>
                  <a:lnTo>
                    <a:pt x="26" y="0"/>
                  </a:lnTo>
                  <a:cubicBezTo>
                    <a:pt x="14" y="48"/>
                    <a:pt x="5" y="96"/>
                    <a:pt x="0" y="14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27" name="Freeform 151">
              <a:extLst>
                <a:ext uri="{FF2B5EF4-FFF2-40B4-BE49-F238E27FC236}">
                  <a16:creationId xmlns:a16="http://schemas.microsoft.com/office/drawing/2014/main" id="{71D07D06-AE5A-572E-3E3E-6ED9353C96CD}"/>
                </a:ext>
              </a:extLst>
            </p:cNvPr>
            <p:cNvSpPr>
              <a:spLocks/>
            </p:cNvSpPr>
            <p:nvPr/>
          </p:nvSpPr>
          <p:spPr bwMode="auto">
            <a:xfrm>
              <a:off x="3873063" y="4487254"/>
              <a:ext cx="330327" cy="257461"/>
            </a:xfrm>
            <a:custGeom>
              <a:avLst/>
              <a:gdLst>
                <a:gd name="T0" fmla="*/ 26 w 227"/>
                <a:gd name="T1" fmla="*/ 0 h 176"/>
                <a:gd name="T2" fmla="*/ 26 w 227"/>
                <a:gd name="T3" fmla="*/ 0 h 176"/>
                <a:gd name="T4" fmla="*/ 0 w 227"/>
                <a:gd name="T5" fmla="*/ 155 h 176"/>
                <a:gd name="T6" fmla="*/ 205 w 227"/>
                <a:gd name="T7" fmla="*/ 176 h 176"/>
                <a:gd name="T8" fmla="*/ 227 w 227"/>
                <a:gd name="T9" fmla="*/ 45 h 176"/>
                <a:gd name="T10" fmla="*/ 26 w 227"/>
                <a:gd name="T11" fmla="*/ 0 h 176"/>
              </a:gdLst>
              <a:ahLst/>
              <a:cxnLst>
                <a:cxn ang="0">
                  <a:pos x="T0" y="T1"/>
                </a:cxn>
                <a:cxn ang="0">
                  <a:pos x="T2" y="T3"/>
                </a:cxn>
                <a:cxn ang="0">
                  <a:pos x="T4" y="T5"/>
                </a:cxn>
                <a:cxn ang="0">
                  <a:pos x="T6" y="T7"/>
                </a:cxn>
                <a:cxn ang="0">
                  <a:pos x="T8" y="T9"/>
                </a:cxn>
                <a:cxn ang="0">
                  <a:pos x="T10" y="T11"/>
                </a:cxn>
              </a:cxnLst>
              <a:rect l="0" t="0" r="r" b="b"/>
              <a:pathLst>
                <a:path w="227" h="176">
                  <a:moveTo>
                    <a:pt x="26" y="0"/>
                  </a:moveTo>
                  <a:lnTo>
                    <a:pt x="26" y="0"/>
                  </a:lnTo>
                  <a:cubicBezTo>
                    <a:pt x="14" y="51"/>
                    <a:pt x="6" y="102"/>
                    <a:pt x="0" y="155"/>
                  </a:cubicBezTo>
                  <a:lnTo>
                    <a:pt x="205" y="176"/>
                  </a:lnTo>
                  <a:cubicBezTo>
                    <a:pt x="209" y="132"/>
                    <a:pt x="217" y="88"/>
                    <a:pt x="227" y="45"/>
                  </a:cubicBezTo>
                  <a:lnTo>
                    <a:pt x="26"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28" name="Freeform 153">
              <a:extLst>
                <a:ext uri="{FF2B5EF4-FFF2-40B4-BE49-F238E27FC236}">
                  <a16:creationId xmlns:a16="http://schemas.microsoft.com/office/drawing/2014/main" id="{92B7D490-E38F-B525-2FC0-7141BB61D534}"/>
                </a:ext>
              </a:extLst>
            </p:cNvPr>
            <p:cNvSpPr>
              <a:spLocks/>
            </p:cNvSpPr>
            <p:nvPr/>
          </p:nvSpPr>
          <p:spPr bwMode="auto">
            <a:xfrm>
              <a:off x="4370983" y="3413692"/>
              <a:ext cx="383762" cy="386192"/>
            </a:xfrm>
            <a:custGeom>
              <a:avLst/>
              <a:gdLst>
                <a:gd name="T0" fmla="*/ 262 w 262"/>
                <a:gd name="T1" fmla="*/ 157 h 264"/>
                <a:gd name="T2" fmla="*/ 262 w 262"/>
                <a:gd name="T3" fmla="*/ 157 h 264"/>
                <a:gd name="T4" fmla="*/ 129 w 262"/>
                <a:gd name="T5" fmla="*/ 0 h 264"/>
                <a:gd name="T6" fmla="*/ 0 w 262"/>
                <a:gd name="T7" fmla="*/ 126 h 264"/>
                <a:gd name="T8" fmla="*/ 152 w 262"/>
                <a:gd name="T9" fmla="*/ 264 h 264"/>
                <a:gd name="T10" fmla="*/ 262 w 262"/>
                <a:gd name="T11" fmla="*/ 157 h 264"/>
              </a:gdLst>
              <a:ahLst/>
              <a:cxnLst>
                <a:cxn ang="0">
                  <a:pos x="T0" y="T1"/>
                </a:cxn>
                <a:cxn ang="0">
                  <a:pos x="T2" y="T3"/>
                </a:cxn>
                <a:cxn ang="0">
                  <a:pos x="T4" y="T5"/>
                </a:cxn>
                <a:cxn ang="0">
                  <a:pos x="T6" y="T7"/>
                </a:cxn>
                <a:cxn ang="0">
                  <a:pos x="T8" y="T9"/>
                </a:cxn>
                <a:cxn ang="0">
                  <a:pos x="T10" y="T11"/>
                </a:cxn>
              </a:cxnLst>
              <a:rect l="0" t="0" r="r" b="b"/>
              <a:pathLst>
                <a:path w="262" h="264">
                  <a:moveTo>
                    <a:pt x="262" y="157"/>
                  </a:moveTo>
                  <a:lnTo>
                    <a:pt x="262" y="157"/>
                  </a:lnTo>
                  <a:lnTo>
                    <a:pt x="129" y="0"/>
                  </a:lnTo>
                  <a:cubicBezTo>
                    <a:pt x="83" y="39"/>
                    <a:pt x="40" y="81"/>
                    <a:pt x="0" y="126"/>
                  </a:cubicBezTo>
                  <a:lnTo>
                    <a:pt x="152" y="264"/>
                  </a:lnTo>
                  <a:cubicBezTo>
                    <a:pt x="187" y="226"/>
                    <a:pt x="223" y="190"/>
                    <a:pt x="262" y="15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29" name="Freeform 157">
              <a:extLst>
                <a:ext uri="{FF2B5EF4-FFF2-40B4-BE49-F238E27FC236}">
                  <a16:creationId xmlns:a16="http://schemas.microsoft.com/office/drawing/2014/main" id="{CC7C966E-423F-14A1-8E21-29B47F83E783}"/>
                </a:ext>
              </a:extLst>
            </p:cNvPr>
            <p:cNvSpPr>
              <a:spLocks/>
            </p:cNvSpPr>
            <p:nvPr/>
          </p:nvSpPr>
          <p:spPr bwMode="auto">
            <a:xfrm>
              <a:off x="3979934" y="4013624"/>
              <a:ext cx="369189" cy="337614"/>
            </a:xfrm>
            <a:custGeom>
              <a:avLst/>
              <a:gdLst>
                <a:gd name="T0" fmla="*/ 254 w 254"/>
                <a:gd name="T1" fmla="*/ 95 h 231"/>
                <a:gd name="T2" fmla="*/ 254 w 254"/>
                <a:gd name="T3" fmla="*/ 95 h 231"/>
                <a:gd name="T4" fmla="*/ 71 w 254"/>
                <a:gd name="T5" fmla="*/ 0 h 231"/>
                <a:gd name="T6" fmla="*/ 0 w 254"/>
                <a:gd name="T7" fmla="*/ 161 h 231"/>
                <a:gd name="T8" fmla="*/ 194 w 254"/>
                <a:gd name="T9" fmla="*/ 231 h 231"/>
                <a:gd name="T10" fmla="*/ 254 w 254"/>
                <a:gd name="T11" fmla="*/ 95 h 231"/>
              </a:gdLst>
              <a:ahLst/>
              <a:cxnLst>
                <a:cxn ang="0">
                  <a:pos x="T0" y="T1"/>
                </a:cxn>
                <a:cxn ang="0">
                  <a:pos x="T2" y="T3"/>
                </a:cxn>
                <a:cxn ang="0">
                  <a:pos x="T4" y="T5"/>
                </a:cxn>
                <a:cxn ang="0">
                  <a:pos x="T6" y="T7"/>
                </a:cxn>
                <a:cxn ang="0">
                  <a:pos x="T8" y="T9"/>
                </a:cxn>
                <a:cxn ang="0">
                  <a:pos x="T10" y="T11"/>
                </a:cxn>
              </a:cxnLst>
              <a:rect l="0" t="0" r="r" b="b"/>
              <a:pathLst>
                <a:path w="254" h="231">
                  <a:moveTo>
                    <a:pt x="254" y="95"/>
                  </a:moveTo>
                  <a:lnTo>
                    <a:pt x="254" y="95"/>
                  </a:lnTo>
                  <a:lnTo>
                    <a:pt x="71" y="0"/>
                  </a:lnTo>
                  <a:cubicBezTo>
                    <a:pt x="44" y="52"/>
                    <a:pt x="21" y="105"/>
                    <a:pt x="0" y="161"/>
                  </a:cubicBezTo>
                  <a:lnTo>
                    <a:pt x="194" y="231"/>
                  </a:lnTo>
                  <a:cubicBezTo>
                    <a:pt x="211" y="184"/>
                    <a:pt x="231" y="138"/>
                    <a:pt x="254"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30" name="Freeform 159">
              <a:extLst>
                <a:ext uri="{FF2B5EF4-FFF2-40B4-BE49-F238E27FC236}">
                  <a16:creationId xmlns:a16="http://schemas.microsoft.com/office/drawing/2014/main" id="{66BACD7C-4131-39B4-F538-B18FC313B8F2}"/>
                </a:ext>
              </a:extLst>
            </p:cNvPr>
            <p:cNvSpPr>
              <a:spLocks/>
            </p:cNvSpPr>
            <p:nvPr/>
          </p:nvSpPr>
          <p:spPr bwMode="auto">
            <a:xfrm>
              <a:off x="4084376" y="3792596"/>
              <a:ext cx="378904" cy="359474"/>
            </a:xfrm>
            <a:custGeom>
              <a:avLst/>
              <a:gdLst>
                <a:gd name="T0" fmla="*/ 260 w 260"/>
                <a:gd name="T1" fmla="*/ 118 h 246"/>
                <a:gd name="T2" fmla="*/ 260 w 260"/>
                <a:gd name="T3" fmla="*/ 118 h 246"/>
                <a:gd name="T4" fmla="*/ 91 w 260"/>
                <a:gd name="T5" fmla="*/ 0 h 246"/>
                <a:gd name="T6" fmla="*/ 0 w 260"/>
                <a:gd name="T7" fmla="*/ 151 h 246"/>
                <a:gd name="T8" fmla="*/ 183 w 260"/>
                <a:gd name="T9" fmla="*/ 246 h 246"/>
                <a:gd name="T10" fmla="*/ 260 w 260"/>
                <a:gd name="T11" fmla="*/ 118 h 246"/>
              </a:gdLst>
              <a:ahLst/>
              <a:cxnLst>
                <a:cxn ang="0">
                  <a:pos x="T0" y="T1"/>
                </a:cxn>
                <a:cxn ang="0">
                  <a:pos x="T2" y="T3"/>
                </a:cxn>
                <a:cxn ang="0">
                  <a:pos x="T4" y="T5"/>
                </a:cxn>
                <a:cxn ang="0">
                  <a:pos x="T6" y="T7"/>
                </a:cxn>
                <a:cxn ang="0">
                  <a:pos x="T8" y="T9"/>
                </a:cxn>
                <a:cxn ang="0">
                  <a:pos x="T10" y="T11"/>
                </a:cxn>
              </a:cxnLst>
              <a:rect l="0" t="0" r="r" b="b"/>
              <a:pathLst>
                <a:path w="260" h="246">
                  <a:moveTo>
                    <a:pt x="260" y="118"/>
                  </a:moveTo>
                  <a:lnTo>
                    <a:pt x="260" y="118"/>
                  </a:lnTo>
                  <a:lnTo>
                    <a:pt x="91" y="0"/>
                  </a:lnTo>
                  <a:cubicBezTo>
                    <a:pt x="58" y="48"/>
                    <a:pt x="27" y="99"/>
                    <a:pt x="0" y="151"/>
                  </a:cubicBezTo>
                  <a:lnTo>
                    <a:pt x="183" y="246"/>
                  </a:lnTo>
                  <a:cubicBezTo>
                    <a:pt x="206" y="201"/>
                    <a:pt x="232" y="159"/>
                    <a:pt x="260" y="11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31" name="Freeform 161">
              <a:extLst>
                <a:ext uri="{FF2B5EF4-FFF2-40B4-BE49-F238E27FC236}">
                  <a16:creationId xmlns:a16="http://schemas.microsoft.com/office/drawing/2014/main" id="{4EEDC1F3-7E83-CD74-1589-224F7FD85E61}"/>
                </a:ext>
              </a:extLst>
            </p:cNvPr>
            <p:cNvSpPr>
              <a:spLocks/>
            </p:cNvSpPr>
            <p:nvPr/>
          </p:nvSpPr>
          <p:spPr bwMode="auto">
            <a:xfrm>
              <a:off x="3911925" y="4249225"/>
              <a:ext cx="349758" cy="303610"/>
            </a:xfrm>
            <a:custGeom>
              <a:avLst/>
              <a:gdLst>
                <a:gd name="T0" fmla="*/ 241 w 241"/>
                <a:gd name="T1" fmla="*/ 70 h 208"/>
                <a:gd name="T2" fmla="*/ 241 w 241"/>
                <a:gd name="T3" fmla="*/ 70 h 208"/>
                <a:gd name="T4" fmla="*/ 47 w 241"/>
                <a:gd name="T5" fmla="*/ 0 h 208"/>
                <a:gd name="T6" fmla="*/ 0 w 241"/>
                <a:gd name="T7" fmla="*/ 163 h 208"/>
                <a:gd name="T8" fmla="*/ 201 w 241"/>
                <a:gd name="T9" fmla="*/ 208 h 208"/>
                <a:gd name="T10" fmla="*/ 241 w 241"/>
                <a:gd name="T11" fmla="*/ 70 h 208"/>
              </a:gdLst>
              <a:ahLst/>
              <a:cxnLst>
                <a:cxn ang="0">
                  <a:pos x="T0" y="T1"/>
                </a:cxn>
                <a:cxn ang="0">
                  <a:pos x="T2" y="T3"/>
                </a:cxn>
                <a:cxn ang="0">
                  <a:pos x="T4" y="T5"/>
                </a:cxn>
                <a:cxn ang="0">
                  <a:pos x="T6" y="T7"/>
                </a:cxn>
                <a:cxn ang="0">
                  <a:pos x="T8" y="T9"/>
                </a:cxn>
                <a:cxn ang="0">
                  <a:pos x="T10" y="T11"/>
                </a:cxn>
              </a:cxnLst>
              <a:rect l="0" t="0" r="r" b="b"/>
              <a:pathLst>
                <a:path w="241" h="208">
                  <a:moveTo>
                    <a:pt x="241" y="70"/>
                  </a:moveTo>
                  <a:lnTo>
                    <a:pt x="241" y="70"/>
                  </a:lnTo>
                  <a:lnTo>
                    <a:pt x="47" y="0"/>
                  </a:lnTo>
                  <a:cubicBezTo>
                    <a:pt x="28" y="53"/>
                    <a:pt x="12" y="107"/>
                    <a:pt x="0" y="163"/>
                  </a:cubicBezTo>
                  <a:lnTo>
                    <a:pt x="201" y="208"/>
                  </a:lnTo>
                  <a:cubicBezTo>
                    <a:pt x="211" y="161"/>
                    <a:pt x="224" y="115"/>
                    <a:pt x="241" y="7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32" name="Freeform 163">
              <a:extLst>
                <a:ext uri="{FF2B5EF4-FFF2-40B4-BE49-F238E27FC236}">
                  <a16:creationId xmlns:a16="http://schemas.microsoft.com/office/drawing/2014/main" id="{EE28A391-517A-F2E0-4807-48C90BFCEB04}"/>
                </a:ext>
              </a:extLst>
            </p:cNvPr>
            <p:cNvSpPr>
              <a:spLocks/>
            </p:cNvSpPr>
            <p:nvPr/>
          </p:nvSpPr>
          <p:spPr bwMode="auto">
            <a:xfrm>
              <a:off x="3523305" y="3761021"/>
              <a:ext cx="369189" cy="337614"/>
            </a:xfrm>
            <a:custGeom>
              <a:avLst/>
              <a:gdLst>
                <a:gd name="T0" fmla="*/ 254 w 254"/>
                <a:gd name="T1" fmla="*/ 96 h 231"/>
                <a:gd name="T2" fmla="*/ 254 w 254"/>
                <a:gd name="T3" fmla="*/ 96 h 231"/>
                <a:gd name="T4" fmla="*/ 72 w 254"/>
                <a:gd name="T5" fmla="*/ 0 h 231"/>
                <a:gd name="T6" fmla="*/ 0 w 254"/>
                <a:gd name="T7" fmla="*/ 154 h 231"/>
                <a:gd name="T8" fmla="*/ 191 w 254"/>
                <a:gd name="T9" fmla="*/ 231 h 231"/>
                <a:gd name="T10" fmla="*/ 254 w 254"/>
                <a:gd name="T11" fmla="*/ 96 h 231"/>
              </a:gdLst>
              <a:ahLst/>
              <a:cxnLst>
                <a:cxn ang="0">
                  <a:pos x="T0" y="T1"/>
                </a:cxn>
                <a:cxn ang="0">
                  <a:pos x="T2" y="T3"/>
                </a:cxn>
                <a:cxn ang="0">
                  <a:pos x="T4" y="T5"/>
                </a:cxn>
                <a:cxn ang="0">
                  <a:pos x="T6" y="T7"/>
                </a:cxn>
                <a:cxn ang="0">
                  <a:pos x="T8" y="T9"/>
                </a:cxn>
                <a:cxn ang="0">
                  <a:pos x="T10" y="T11"/>
                </a:cxn>
              </a:cxnLst>
              <a:rect l="0" t="0" r="r" b="b"/>
              <a:pathLst>
                <a:path w="254" h="231">
                  <a:moveTo>
                    <a:pt x="254" y="96"/>
                  </a:moveTo>
                  <a:lnTo>
                    <a:pt x="254" y="96"/>
                  </a:lnTo>
                  <a:lnTo>
                    <a:pt x="72" y="0"/>
                  </a:lnTo>
                  <a:cubicBezTo>
                    <a:pt x="46" y="50"/>
                    <a:pt x="22" y="101"/>
                    <a:pt x="0" y="154"/>
                  </a:cubicBezTo>
                  <a:lnTo>
                    <a:pt x="191" y="231"/>
                  </a:lnTo>
                  <a:cubicBezTo>
                    <a:pt x="210" y="185"/>
                    <a:pt x="231" y="139"/>
                    <a:pt x="254" y="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33" name="Freeform 165">
              <a:extLst>
                <a:ext uri="{FF2B5EF4-FFF2-40B4-BE49-F238E27FC236}">
                  <a16:creationId xmlns:a16="http://schemas.microsoft.com/office/drawing/2014/main" id="{5C954A3C-947B-597A-6932-F104F01F1E26}"/>
                </a:ext>
              </a:extLst>
            </p:cNvPr>
            <p:cNvSpPr>
              <a:spLocks/>
            </p:cNvSpPr>
            <p:nvPr/>
          </p:nvSpPr>
          <p:spPr bwMode="auto">
            <a:xfrm>
              <a:off x="3627748" y="3549709"/>
              <a:ext cx="376476" cy="352188"/>
            </a:xfrm>
            <a:custGeom>
              <a:avLst/>
              <a:gdLst>
                <a:gd name="T0" fmla="*/ 257 w 257"/>
                <a:gd name="T1" fmla="*/ 113 h 241"/>
                <a:gd name="T2" fmla="*/ 257 w 257"/>
                <a:gd name="T3" fmla="*/ 113 h 241"/>
                <a:gd name="T4" fmla="*/ 86 w 257"/>
                <a:gd name="T5" fmla="*/ 0 h 241"/>
                <a:gd name="T6" fmla="*/ 0 w 257"/>
                <a:gd name="T7" fmla="*/ 145 h 241"/>
                <a:gd name="T8" fmla="*/ 182 w 257"/>
                <a:gd name="T9" fmla="*/ 241 h 241"/>
                <a:gd name="T10" fmla="*/ 257 w 257"/>
                <a:gd name="T11" fmla="*/ 113 h 241"/>
              </a:gdLst>
              <a:ahLst/>
              <a:cxnLst>
                <a:cxn ang="0">
                  <a:pos x="T0" y="T1"/>
                </a:cxn>
                <a:cxn ang="0">
                  <a:pos x="T2" y="T3"/>
                </a:cxn>
                <a:cxn ang="0">
                  <a:pos x="T4" y="T5"/>
                </a:cxn>
                <a:cxn ang="0">
                  <a:pos x="T6" y="T7"/>
                </a:cxn>
                <a:cxn ang="0">
                  <a:pos x="T8" y="T9"/>
                </a:cxn>
                <a:cxn ang="0">
                  <a:pos x="T10" y="T11"/>
                </a:cxn>
              </a:cxnLst>
              <a:rect l="0" t="0" r="r" b="b"/>
              <a:pathLst>
                <a:path w="257" h="241">
                  <a:moveTo>
                    <a:pt x="257" y="113"/>
                  </a:moveTo>
                  <a:lnTo>
                    <a:pt x="257" y="113"/>
                  </a:lnTo>
                  <a:lnTo>
                    <a:pt x="86" y="0"/>
                  </a:lnTo>
                  <a:cubicBezTo>
                    <a:pt x="55" y="47"/>
                    <a:pt x="26" y="95"/>
                    <a:pt x="0" y="145"/>
                  </a:cubicBezTo>
                  <a:lnTo>
                    <a:pt x="182" y="241"/>
                  </a:lnTo>
                  <a:cubicBezTo>
                    <a:pt x="205" y="197"/>
                    <a:pt x="230" y="154"/>
                    <a:pt x="257" y="11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34" name="Freeform 167">
              <a:extLst>
                <a:ext uri="{FF2B5EF4-FFF2-40B4-BE49-F238E27FC236}">
                  <a16:creationId xmlns:a16="http://schemas.microsoft.com/office/drawing/2014/main" id="{FBF43412-7388-814E-ECAF-834F27C287AC}"/>
                </a:ext>
              </a:extLst>
            </p:cNvPr>
            <p:cNvSpPr>
              <a:spLocks/>
            </p:cNvSpPr>
            <p:nvPr/>
          </p:nvSpPr>
          <p:spPr bwMode="auto">
            <a:xfrm>
              <a:off x="3443153" y="3986906"/>
              <a:ext cx="359473" cy="313326"/>
            </a:xfrm>
            <a:custGeom>
              <a:avLst/>
              <a:gdLst>
                <a:gd name="T0" fmla="*/ 246 w 246"/>
                <a:gd name="T1" fmla="*/ 77 h 215"/>
                <a:gd name="T2" fmla="*/ 246 w 246"/>
                <a:gd name="T3" fmla="*/ 77 h 215"/>
                <a:gd name="T4" fmla="*/ 55 w 246"/>
                <a:gd name="T5" fmla="*/ 0 h 215"/>
                <a:gd name="T6" fmla="*/ 0 w 246"/>
                <a:gd name="T7" fmla="*/ 157 h 215"/>
                <a:gd name="T8" fmla="*/ 198 w 246"/>
                <a:gd name="T9" fmla="*/ 215 h 215"/>
                <a:gd name="T10" fmla="*/ 246 w 246"/>
                <a:gd name="T11" fmla="*/ 77 h 215"/>
              </a:gdLst>
              <a:ahLst/>
              <a:cxnLst>
                <a:cxn ang="0">
                  <a:pos x="T0" y="T1"/>
                </a:cxn>
                <a:cxn ang="0">
                  <a:pos x="T2" y="T3"/>
                </a:cxn>
                <a:cxn ang="0">
                  <a:pos x="T4" y="T5"/>
                </a:cxn>
                <a:cxn ang="0">
                  <a:pos x="T6" y="T7"/>
                </a:cxn>
                <a:cxn ang="0">
                  <a:pos x="T8" y="T9"/>
                </a:cxn>
                <a:cxn ang="0">
                  <a:pos x="T10" y="T11"/>
                </a:cxn>
              </a:cxnLst>
              <a:rect l="0" t="0" r="r" b="b"/>
              <a:pathLst>
                <a:path w="246" h="215">
                  <a:moveTo>
                    <a:pt x="246" y="77"/>
                  </a:moveTo>
                  <a:lnTo>
                    <a:pt x="246" y="77"/>
                  </a:lnTo>
                  <a:lnTo>
                    <a:pt x="55" y="0"/>
                  </a:lnTo>
                  <a:cubicBezTo>
                    <a:pt x="35" y="51"/>
                    <a:pt x="16" y="104"/>
                    <a:pt x="0" y="157"/>
                  </a:cubicBezTo>
                  <a:lnTo>
                    <a:pt x="198" y="215"/>
                  </a:lnTo>
                  <a:cubicBezTo>
                    <a:pt x="212" y="168"/>
                    <a:pt x="228" y="122"/>
                    <a:pt x="246" y="7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35" name="Freeform 169">
              <a:extLst>
                <a:ext uri="{FF2B5EF4-FFF2-40B4-BE49-F238E27FC236}">
                  <a16:creationId xmlns:a16="http://schemas.microsoft.com/office/drawing/2014/main" id="{010DF81F-B2F9-982D-AD67-4A9CDC840545}"/>
                </a:ext>
              </a:extLst>
            </p:cNvPr>
            <p:cNvSpPr>
              <a:spLocks/>
            </p:cNvSpPr>
            <p:nvPr/>
          </p:nvSpPr>
          <p:spPr bwMode="auto">
            <a:xfrm>
              <a:off x="3387288" y="4215220"/>
              <a:ext cx="344900" cy="286607"/>
            </a:xfrm>
            <a:custGeom>
              <a:avLst/>
              <a:gdLst>
                <a:gd name="T0" fmla="*/ 236 w 236"/>
                <a:gd name="T1" fmla="*/ 58 h 196"/>
                <a:gd name="T2" fmla="*/ 236 w 236"/>
                <a:gd name="T3" fmla="*/ 58 h 196"/>
                <a:gd name="T4" fmla="*/ 38 w 236"/>
                <a:gd name="T5" fmla="*/ 0 h 196"/>
                <a:gd name="T6" fmla="*/ 0 w 236"/>
                <a:gd name="T7" fmla="*/ 157 h 196"/>
                <a:gd name="T8" fmla="*/ 202 w 236"/>
                <a:gd name="T9" fmla="*/ 196 h 196"/>
                <a:gd name="T10" fmla="*/ 236 w 236"/>
                <a:gd name="T11" fmla="*/ 58 h 196"/>
              </a:gdLst>
              <a:ahLst/>
              <a:cxnLst>
                <a:cxn ang="0">
                  <a:pos x="T0" y="T1"/>
                </a:cxn>
                <a:cxn ang="0">
                  <a:pos x="T2" y="T3"/>
                </a:cxn>
                <a:cxn ang="0">
                  <a:pos x="T4" y="T5"/>
                </a:cxn>
                <a:cxn ang="0">
                  <a:pos x="T6" y="T7"/>
                </a:cxn>
                <a:cxn ang="0">
                  <a:pos x="T8" y="T9"/>
                </a:cxn>
                <a:cxn ang="0">
                  <a:pos x="T10" y="T11"/>
                </a:cxn>
              </a:cxnLst>
              <a:rect l="0" t="0" r="r" b="b"/>
              <a:pathLst>
                <a:path w="236" h="196">
                  <a:moveTo>
                    <a:pt x="236" y="58"/>
                  </a:moveTo>
                  <a:lnTo>
                    <a:pt x="236" y="58"/>
                  </a:lnTo>
                  <a:lnTo>
                    <a:pt x="38" y="0"/>
                  </a:lnTo>
                  <a:cubicBezTo>
                    <a:pt x="23" y="52"/>
                    <a:pt x="11" y="104"/>
                    <a:pt x="0" y="157"/>
                  </a:cubicBezTo>
                  <a:lnTo>
                    <a:pt x="202" y="196"/>
                  </a:lnTo>
                  <a:cubicBezTo>
                    <a:pt x="211" y="149"/>
                    <a:pt x="222" y="103"/>
                    <a:pt x="236" y="5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36" name="Freeform 171">
              <a:extLst>
                <a:ext uri="{FF2B5EF4-FFF2-40B4-BE49-F238E27FC236}">
                  <a16:creationId xmlns:a16="http://schemas.microsoft.com/office/drawing/2014/main" id="{BFA89B08-8151-7A2C-DD15-B8422EA21CC2}"/>
                </a:ext>
              </a:extLst>
            </p:cNvPr>
            <p:cNvSpPr>
              <a:spLocks/>
            </p:cNvSpPr>
            <p:nvPr/>
          </p:nvSpPr>
          <p:spPr bwMode="auto">
            <a:xfrm>
              <a:off x="3358142" y="4445964"/>
              <a:ext cx="323041" cy="242888"/>
            </a:xfrm>
            <a:custGeom>
              <a:avLst/>
              <a:gdLst>
                <a:gd name="T0" fmla="*/ 21 w 223"/>
                <a:gd name="T1" fmla="*/ 0 h 167"/>
                <a:gd name="T2" fmla="*/ 21 w 223"/>
                <a:gd name="T3" fmla="*/ 0 h 167"/>
                <a:gd name="T4" fmla="*/ 0 w 223"/>
                <a:gd name="T5" fmla="*/ 145 h 167"/>
                <a:gd name="T6" fmla="*/ 204 w 223"/>
                <a:gd name="T7" fmla="*/ 167 h 167"/>
                <a:gd name="T8" fmla="*/ 223 w 223"/>
                <a:gd name="T9" fmla="*/ 39 h 167"/>
                <a:gd name="T10" fmla="*/ 21 w 223"/>
                <a:gd name="T11" fmla="*/ 0 h 167"/>
              </a:gdLst>
              <a:ahLst/>
              <a:cxnLst>
                <a:cxn ang="0">
                  <a:pos x="T0" y="T1"/>
                </a:cxn>
                <a:cxn ang="0">
                  <a:pos x="T2" y="T3"/>
                </a:cxn>
                <a:cxn ang="0">
                  <a:pos x="T4" y="T5"/>
                </a:cxn>
                <a:cxn ang="0">
                  <a:pos x="T6" y="T7"/>
                </a:cxn>
                <a:cxn ang="0">
                  <a:pos x="T8" y="T9"/>
                </a:cxn>
                <a:cxn ang="0">
                  <a:pos x="T10" y="T11"/>
                </a:cxn>
              </a:cxnLst>
              <a:rect l="0" t="0" r="r" b="b"/>
              <a:pathLst>
                <a:path w="223" h="167">
                  <a:moveTo>
                    <a:pt x="21" y="0"/>
                  </a:moveTo>
                  <a:lnTo>
                    <a:pt x="21" y="0"/>
                  </a:lnTo>
                  <a:cubicBezTo>
                    <a:pt x="12" y="48"/>
                    <a:pt x="5" y="96"/>
                    <a:pt x="0" y="145"/>
                  </a:cubicBezTo>
                  <a:lnTo>
                    <a:pt x="204" y="167"/>
                  </a:lnTo>
                  <a:cubicBezTo>
                    <a:pt x="209" y="124"/>
                    <a:pt x="215" y="81"/>
                    <a:pt x="223" y="39"/>
                  </a:cubicBezTo>
                  <a:lnTo>
                    <a:pt x="21"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37" name="Freeform 173">
              <a:extLst>
                <a:ext uri="{FF2B5EF4-FFF2-40B4-BE49-F238E27FC236}">
                  <a16:creationId xmlns:a16="http://schemas.microsoft.com/office/drawing/2014/main" id="{EEBA8AE5-BD6C-5D8A-1A72-B590540FBE4F}"/>
                </a:ext>
              </a:extLst>
            </p:cNvPr>
            <p:cNvSpPr>
              <a:spLocks/>
            </p:cNvSpPr>
            <p:nvPr/>
          </p:nvSpPr>
          <p:spPr bwMode="auto">
            <a:xfrm>
              <a:off x="3894924" y="3180520"/>
              <a:ext cx="366761" cy="361903"/>
            </a:xfrm>
            <a:custGeom>
              <a:avLst/>
              <a:gdLst>
                <a:gd name="T0" fmla="*/ 252 w 252"/>
                <a:gd name="T1" fmla="*/ 143 h 247"/>
                <a:gd name="T2" fmla="*/ 252 w 252"/>
                <a:gd name="T3" fmla="*/ 143 h 247"/>
                <a:gd name="T4" fmla="*/ 105 w 252"/>
                <a:gd name="T5" fmla="*/ 0 h 247"/>
                <a:gd name="T6" fmla="*/ 0 w 252"/>
                <a:gd name="T7" fmla="*/ 118 h 247"/>
                <a:gd name="T8" fmla="*/ 160 w 252"/>
                <a:gd name="T9" fmla="*/ 247 h 247"/>
                <a:gd name="T10" fmla="*/ 252 w 252"/>
                <a:gd name="T11" fmla="*/ 143 h 247"/>
              </a:gdLst>
              <a:ahLst/>
              <a:cxnLst>
                <a:cxn ang="0">
                  <a:pos x="T0" y="T1"/>
                </a:cxn>
                <a:cxn ang="0">
                  <a:pos x="T2" y="T3"/>
                </a:cxn>
                <a:cxn ang="0">
                  <a:pos x="T4" y="T5"/>
                </a:cxn>
                <a:cxn ang="0">
                  <a:pos x="T6" y="T7"/>
                </a:cxn>
                <a:cxn ang="0">
                  <a:pos x="T8" y="T9"/>
                </a:cxn>
                <a:cxn ang="0">
                  <a:pos x="T10" y="T11"/>
                </a:cxn>
              </a:cxnLst>
              <a:rect l="0" t="0" r="r" b="b"/>
              <a:pathLst>
                <a:path w="252" h="247">
                  <a:moveTo>
                    <a:pt x="252" y="143"/>
                  </a:moveTo>
                  <a:lnTo>
                    <a:pt x="252" y="143"/>
                  </a:lnTo>
                  <a:lnTo>
                    <a:pt x="105" y="0"/>
                  </a:lnTo>
                  <a:cubicBezTo>
                    <a:pt x="68" y="38"/>
                    <a:pt x="33" y="77"/>
                    <a:pt x="0" y="118"/>
                  </a:cubicBezTo>
                  <a:lnTo>
                    <a:pt x="160" y="247"/>
                  </a:lnTo>
                  <a:cubicBezTo>
                    <a:pt x="189" y="211"/>
                    <a:pt x="220" y="176"/>
                    <a:pt x="252" y="14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38" name="Freeform 175">
              <a:extLst>
                <a:ext uri="{FF2B5EF4-FFF2-40B4-BE49-F238E27FC236}">
                  <a16:creationId xmlns:a16="http://schemas.microsoft.com/office/drawing/2014/main" id="{431E7EDF-D00E-FCC2-263C-CF575E7D31C8}"/>
                </a:ext>
              </a:extLst>
            </p:cNvPr>
            <p:cNvSpPr>
              <a:spLocks/>
            </p:cNvSpPr>
            <p:nvPr/>
          </p:nvSpPr>
          <p:spPr bwMode="auto">
            <a:xfrm>
              <a:off x="3754049" y="3352970"/>
              <a:ext cx="374047" cy="361903"/>
            </a:xfrm>
            <a:custGeom>
              <a:avLst/>
              <a:gdLst>
                <a:gd name="T0" fmla="*/ 257 w 257"/>
                <a:gd name="T1" fmla="*/ 129 h 246"/>
                <a:gd name="T2" fmla="*/ 257 w 257"/>
                <a:gd name="T3" fmla="*/ 129 h 246"/>
                <a:gd name="T4" fmla="*/ 97 w 257"/>
                <a:gd name="T5" fmla="*/ 0 h 246"/>
                <a:gd name="T6" fmla="*/ 0 w 257"/>
                <a:gd name="T7" fmla="*/ 133 h 246"/>
                <a:gd name="T8" fmla="*/ 171 w 257"/>
                <a:gd name="T9" fmla="*/ 246 h 246"/>
                <a:gd name="T10" fmla="*/ 257 w 257"/>
                <a:gd name="T11" fmla="*/ 129 h 246"/>
              </a:gdLst>
              <a:ahLst/>
              <a:cxnLst>
                <a:cxn ang="0">
                  <a:pos x="T0" y="T1"/>
                </a:cxn>
                <a:cxn ang="0">
                  <a:pos x="T2" y="T3"/>
                </a:cxn>
                <a:cxn ang="0">
                  <a:pos x="T4" y="T5"/>
                </a:cxn>
                <a:cxn ang="0">
                  <a:pos x="T6" y="T7"/>
                </a:cxn>
                <a:cxn ang="0">
                  <a:pos x="T8" y="T9"/>
                </a:cxn>
                <a:cxn ang="0">
                  <a:pos x="T10" y="T11"/>
                </a:cxn>
              </a:cxnLst>
              <a:rect l="0" t="0" r="r" b="b"/>
              <a:pathLst>
                <a:path w="257" h="246">
                  <a:moveTo>
                    <a:pt x="257" y="129"/>
                  </a:moveTo>
                  <a:lnTo>
                    <a:pt x="257" y="129"/>
                  </a:lnTo>
                  <a:lnTo>
                    <a:pt x="97" y="0"/>
                  </a:lnTo>
                  <a:cubicBezTo>
                    <a:pt x="62" y="43"/>
                    <a:pt x="30" y="87"/>
                    <a:pt x="0" y="133"/>
                  </a:cubicBezTo>
                  <a:lnTo>
                    <a:pt x="171" y="246"/>
                  </a:lnTo>
                  <a:cubicBezTo>
                    <a:pt x="198" y="206"/>
                    <a:pt x="226" y="167"/>
                    <a:pt x="257" y="12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39" name="Freeform 177">
              <a:extLst>
                <a:ext uri="{FF2B5EF4-FFF2-40B4-BE49-F238E27FC236}">
                  <a16:creationId xmlns:a16="http://schemas.microsoft.com/office/drawing/2014/main" id="{146DFB85-43A5-EA3A-60FC-5F6C591817B4}"/>
                </a:ext>
              </a:extLst>
            </p:cNvPr>
            <p:cNvSpPr>
              <a:spLocks/>
            </p:cNvSpPr>
            <p:nvPr/>
          </p:nvSpPr>
          <p:spPr bwMode="auto">
            <a:xfrm>
              <a:off x="4047942" y="3015356"/>
              <a:ext cx="371619" cy="376476"/>
            </a:xfrm>
            <a:custGeom>
              <a:avLst/>
              <a:gdLst>
                <a:gd name="T0" fmla="*/ 254 w 254"/>
                <a:gd name="T1" fmla="*/ 157 h 257"/>
                <a:gd name="T2" fmla="*/ 254 w 254"/>
                <a:gd name="T3" fmla="*/ 157 h 257"/>
                <a:gd name="T4" fmla="*/ 121 w 254"/>
                <a:gd name="T5" fmla="*/ 0 h 257"/>
                <a:gd name="T6" fmla="*/ 0 w 254"/>
                <a:gd name="T7" fmla="*/ 114 h 257"/>
                <a:gd name="T8" fmla="*/ 147 w 254"/>
                <a:gd name="T9" fmla="*/ 257 h 257"/>
                <a:gd name="T10" fmla="*/ 254 w 254"/>
                <a:gd name="T11" fmla="*/ 157 h 257"/>
              </a:gdLst>
              <a:ahLst/>
              <a:cxnLst>
                <a:cxn ang="0">
                  <a:pos x="T0" y="T1"/>
                </a:cxn>
                <a:cxn ang="0">
                  <a:pos x="T2" y="T3"/>
                </a:cxn>
                <a:cxn ang="0">
                  <a:pos x="T4" y="T5"/>
                </a:cxn>
                <a:cxn ang="0">
                  <a:pos x="T6" y="T7"/>
                </a:cxn>
                <a:cxn ang="0">
                  <a:pos x="T8" y="T9"/>
                </a:cxn>
                <a:cxn ang="0">
                  <a:pos x="T10" y="T11"/>
                </a:cxn>
              </a:cxnLst>
              <a:rect l="0" t="0" r="r" b="b"/>
              <a:pathLst>
                <a:path w="254" h="257">
                  <a:moveTo>
                    <a:pt x="254" y="157"/>
                  </a:moveTo>
                  <a:lnTo>
                    <a:pt x="254" y="157"/>
                  </a:lnTo>
                  <a:lnTo>
                    <a:pt x="121" y="0"/>
                  </a:lnTo>
                  <a:cubicBezTo>
                    <a:pt x="79" y="36"/>
                    <a:pt x="38" y="74"/>
                    <a:pt x="0" y="114"/>
                  </a:cubicBezTo>
                  <a:lnTo>
                    <a:pt x="147" y="257"/>
                  </a:lnTo>
                  <a:cubicBezTo>
                    <a:pt x="181" y="222"/>
                    <a:pt x="217" y="189"/>
                    <a:pt x="254"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40" name="Freeform 179">
              <a:extLst>
                <a:ext uri="{FF2B5EF4-FFF2-40B4-BE49-F238E27FC236}">
                  <a16:creationId xmlns:a16="http://schemas.microsoft.com/office/drawing/2014/main" id="{B1251FBB-7D97-A6ED-FBF4-3D35228FAABF}"/>
                </a:ext>
              </a:extLst>
            </p:cNvPr>
            <p:cNvSpPr>
              <a:spLocks/>
            </p:cNvSpPr>
            <p:nvPr/>
          </p:nvSpPr>
          <p:spPr bwMode="auto">
            <a:xfrm>
              <a:off x="2957378" y="3821743"/>
              <a:ext cx="349758" cy="291465"/>
            </a:xfrm>
            <a:custGeom>
              <a:avLst/>
              <a:gdLst>
                <a:gd name="T0" fmla="*/ 240 w 240"/>
                <a:gd name="T1" fmla="*/ 75 h 199"/>
                <a:gd name="T2" fmla="*/ 240 w 240"/>
                <a:gd name="T3" fmla="*/ 75 h 199"/>
                <a:gd name="T4" fmla="*/ 49 w 240"/>
                <a:gd name="T5" fmla="*/ 0 h 199"/>
                <a:gd name="T6" fmla="*/ 0 w 240"/>
                <a:gd name="T7" fmla="*/ 138 h 199"/>
                <a:gd name="T8" fmla="*/ 197 w 240"/>
                <a:gd name="T9" fmla="*/ 199 h 199"/>
                <a:gd name="T10" fmla="*/ 240 w 240"/>
                <a:gd name="T11" fmla="*/ 75 h 199"/>
              </a:gdLst>
              <a:ahLst/>
              <a:cxnLst>
                <a:cxn ang="0">
                  <a:pos x="T0" y="T1"/>
                </a:cxn>
                <a:cxn ang="0">
                  <a:pos x="T2" y="T3"/>
                </a:cxn>
                <a:cxn ang="0">
                  <a:pos x="T4" y="T5"/>
                </a:cxn>
                <a:cxn ang="0">
                  <a:pos x="T6" y="T7"/>
                </a:cxn>
                <a:cxn ang="0">
                  <a:pos x="T8" y="T9"/>
                </a:cxn>
                <a:cxn ang="0">
                  <a:pos x="T10" y="T11"/>
                </a:cxn>
              </a:cxnLst>
              <a:rect l="0" t="0" r="r" b="b"/>
              <a:pathLst>
                <a:path w="240" h="199">
                  <a:moveTo>
                    <a:pt x="240" y="75"/>
                  </a:moveTo>
                  <a:lnTo>
                    <a:pt x="240" y="75"/>
                  </a:lnTo>
                  <a:lnTo>
                    <a:pt x="49" y="0"/>
                  </a:lnTo>
                  <a:cubicBezTo>
                    <a:pt x="31" y="46"/>
                    <a:pt x="15" y="92"/>
                    <a:pt x="0" y="138"/>
                  </a:cubicBezTo>
                  <a:lnTo>
                    <a:pt x="197" y="199"/>
                  </a:lnTo>
                  <a:cubicBezTo>
                    <a:pt x="210" y="157"/>
                    <a:pt x="224" y="116"/>
                    <a:pt x="240" y="7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41" name="Freeform 181">
              <a:extLst>
                <a:ext uri="{FF2B5EF4-FFF2-40B4-BE49-F238E27FC236}">
                  <a16:creationId xmlns:a16="http://schemas.microsoft.com/office/drawing/2014/main" id="{FD76A5A0-5A0B-3C82-7756-CF3642B1BE2F}"/>
                </a:ext>
              </a:extLst>
            </p:cNvPr>
            <p:cNvSpPr>
              <a:spLocks/>
            </p:cNvSpPr>
            <p:nvPr/>
          </p:nvSpPr>
          <p:spPr bwMode="auto">
            <a:xfrm>
              <a:off x="3737046" y="2617021"/>
              <a:ext cx="344900" cy="354616"/>
            </a:xfrm>
            <a:custGeom>
              <a:avLst/>
              <a:gdLst>
                <a:gd name="T0" fmla="*/ 236 w 236"/>
                <a:gd name="T1" fmla="*/ 157 h 242"/>
                <a:gd name="T2" fmla="*/ 236 w 236"/>
                <a:gd name="T3" fmla="*/ 157 h 242"/>
                <a:gd name="T4" fmla="*/ 104 w 236"/>
                <a:gd name="T5" fmla="*/ 0 h 242"/>
                <a:gd name="T6" fmla="*/ 0 w 236"/>
                <a:gd name="T7" fmla="*/ 94 h 242"/>
                <a:gd name="T8" fmla="*/ 143 w 236"/>
                <a:gd name="T9" fmla="*/ 242 h 242"/>
                <a:gd name="T10" fmla="*/ 236 w 236"/>
                <a:gd name="T11" fmla="*/ 157 h 242"/>
              </a:gdLst>
              <a:ahLst/>
              <a:cxnLst>
                <a:cxn ang="0">
                  <a:pos x="T0" y="T1"/>
                </a:cxn>
                <a:cxn ang="0">
                  <a:pos x="T2" y="T3"/>
                </a:cxn>
                <a:cxn ang="0">
                  <a:pos x="T4" y="T5"/>
                </a:cxn>
                <a:cxn ang="0">
                  <a:pos x="T6" y="T7"/>
                </a:cxn>
                <a:cxn ang="0">
                  <a:pos x="T8" y="T9"/>
                </a:cxn>
                <a:cxn ang="0">
                  <a:pos x="T10" y="T11"/>
                </a:cxn>
              </a:cxnLst>
              <a:rect l="0" t="0" r="r" b="b"/>
              <a:pathLst>
                <a:path w="236" h="242">
                  <a:moveTo>
                    <a:pt x="236" y="157"/>
                  </a:moveTo>
                  <a:lnTo>
                    <a:pt x="236" y="157"/>
                  </a:lnTo>
                  <a:lnTo>
                    <a:pt x="104" y="0"/>
                  </a:lnTo>
                  <a:cubicBezTo>
                    <a:pt x="68" y="31"/>
                    <a:pt x="34" y="62"/>
                    <a:pt x="0" y="94"/>
                  </a:cubicBezTo>
                  <a:lnTo>
                    <a:pt x="143" y="242"/>
                  </a:lnTo>
                  <a:cubicBezTo>
                    <a:pt x="173" y="213"/>
                    <a:pt x="204" y="184"/>
                    <a:pt x="236"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42" name="Freeform 183">
              <a:extLst>
                <a:ext uri="{FF2B5EF4-FFF2-40B4-BE49-F238E27FC236}">
                  <a16:creationId xmlns:a16="http://schemas.microsoft.com/office/drawing/2014/main" id="{46370776-FBF8-4AE2-09A6-1154133D2058}"/>
                </a:ext>
              </a:extLst>
            </p:cNvPr>
            <p:cNvSpPr>
              <a:spLocks/>
            </p:cNvSpPr>
            <p:nvPr/>
          </p:nvSpPr>
          <p:spPr bwMode="auto">
            <a:xfrm>
              <a:off x="3027815" y="3622575"/>
              <a:ext cx="359473" cy="308468"/>
            </a:xfrm>
            <a:custGeom>
              <a:avLst/>
              <a:gdLst>
                <a:gd name="T0" fmla="*/ 245 w 245"/>
                <a:gd name="T1" fmla="*/ 88 h 211"/>
                <a:gd name="T2" fmla="*/ 245 w 245"/>
                <a:gd name="T3" fmla="*/ 88 h 211"/>
                <a:gd name="T4" fmla="*/ 59 w 245"/>
                <a:gd name="T5" fmla="*/ 0 h 211"/>
                <a:gd name="T6" fmla="*/ 0 w 245"/>
                <a:gd name="T7" fmla="*/ 136 h 211"/>
                <a:gd name="T8" fmla="*/ 191 w 245"/>
                <a:gd name="T9" fmla="*/ 211 h 211"/>
                <a:gd name="T10" fmla="*/ 245 w 245"/>
                <a:gd name="T11" fmla="*/ 88 h 211"/>
              </a:gdLst>
              <a:ahLst/>
              <a:cxnLst>
                <a:cxn ang="0">
                  <a:pos x="T0" y="T1"/>
                </a:cxn>
                <a:cxn ang="0">
                  <a:pos x="T2" y="T3"/>
                </a:cxn>
                <a:cxn ang="0">
                  <a:pos x="T4" y="T5"/>
                </a:cxn>
                <a:cxn ang="0">
                  <a:pos x="T6" y="T7"/>
                </a:cxn>
                <a:cxn ang="0">
                  <a:pos x="T8" y="T9"/>
                </a:cxn>
                <a:cxn ang="0">
                  <a:pos x="T10" y="T11"/>
                </a:cxn>
              </a:cxnLst>
              <a:rect l="0" t="0" r="r" b="b"/>
              <a:pathLst>
                <a:path w="245" h="211">
                  <a:moveTo>
                    <a:pt x="245" y="88"/>
                  </a:moveTo>
                  <a:lnTo>
                    <a:pt x="245" y="88"/>
                  </a:lnTo>
                  <a:lnTo>
                    <a:pt x="59" y="0"/>
                  </a:lnTo>
                  <a:cubicBezTo>
                    <a:pt x="38" y="44"/>
                    <a:pt x="18" y="90"/>
                    <a:pt x="0" y="136"/>
                  </a:cubicBezTo>
                  <a:lnTo>
                    <a:pt x="191" y="211"/>
                  </a:lnTo>
                  <a:cubicBezTo>
                    <a:pt x="208" y="169"/>
                    <a:pt x="226" y="128"/>
                    <a:pt x="245" y="8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43" name="Freeform 185">
              <a:extLst>
                <a:ext uri="{FF2B5EF4-FFF2-40B4-BE49-F238E27FC236}">
                  <a16:creationId xmlns:a16="http://schemas.microsoft.com/office/drawing/2014/main" id="{7171CF1E-B94F-83AF-5BE8-AF0E7EB7B774}"/>
                </a:ext>
              </a:extLst>
            </p:cNvPr>
            <p:cNvSpPr>
              <a:spLocks/>
            </p:cNvSpPr>
            <p:nvPr/>
          </p:nvSpPr>
          <p:spPr bwMode="auto">
            <a:xfrm>
              <a:off x="2903943" y="4023340"/>
              <a:ext cx="340042" cy="272034"/>
            </a:xfrm>
            <a:custGeom>
              <a:avLst/>
              <a:gdLst>
                <a:gd name="T0" fmla="*/ 234 w 234"/>
                <a:gd name="T1" fmla="*/ 61 h 185"/>
                <a:gd name="T2" fmla="*/ 234 w 234"/>
                <a:gd name="T3" fmla="*/ 61 h 185"/>
                <a:gd name="T4" fmla="*/ 37 w 234"/>
                <a:gd name="T5" fmla="*/ 0 h 185"/>
                <a:gd name="T6" fmla="*/ 0 w 234"/>
                <a:gd name="T7" fmla="*/ 137 h 185"/>
                <a:gd name="T8" fmla="*/ 200 w 234"/>
                <a:gd name="T9" fmla="*/ 185 h 185"/>
                <a:gd name="T10" fmla="*/ 234 w 234"/>
                <a:gd name="T11" fmla="*/ 61 h 185"/>
              </a:gdLst>
              <a:ahLst/>
              <a:cxnLst>
                <a:cxn ang="0">
                  <a:pos x="T0" y="T1"/>
                </a:cxn>
                <a:cxn ang="0">
                  <a:pos x="T2" y="T3"/>
                </a:cxn>
                <a:cxn ang="0">
                  <a:pos x="T4" y="T5"/>
                </a:cxn>
                <a:cxn ang="0">
                  <a:pos x="T6" y="T7"/>
                </a:cxn>
                <a:cxn ang="0">
                  <a:pos x="T8" y="T9"/>
                </a:cxn>
                <a:cxn ang="0">
                  <a:pos x="T10" y="T11"/>
                </a:cxn>
              </a:cxnLst>
              <a:rect l="0" t="0" r="r" b="b"/>
              <a:pathLst>
                <a:path w="234" h="185">
                  <a:moveTo>
                    <a:pt x="234" y="61"/>
                  </a:moveTo>
                  <a:lnTo>
                    <a:pt x="234" y="61"/>
                  </a:lnTo>
                  <a:lnTo>
                    <a:pt x="37" y="0"/>
                  </a:lnTo>
                  <a:cubicBezTo>
                    <a:pt x="23" y="45"/>
                    <a:pt x="11" y="91"/>
                    <a:pt x="0" y="137"/>
                  </a:cubicBezTo>
                  <a:lnTo>
                    <a:pt x="200" y="185"/>
                  </a:lnTo>
                  <a:cubicBezTo>
                    <a:pt x="210" y="143"/>
                    <a:pt x="221" y="102"/>
                    <a:pt x="234" y="6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44" name="Freeform 187">
              <a:extLst>
                <a:ext uri="{FF2B5EF4-FFF2-40B4-BE49-F238E27FC236}">
                  <a16:creationId xmlns:a16="http://schemas.microsoft.com/office/drawing/2014/main" id="{8DF2093C-2F73-DCA4-5B61-B53356A139F3}"/>
                </a:ext>
              </a:extLst>
            </p:cNvPr>
            <p:cNvSpPr>
              <a:spLocks/>
            </p:cNvSpPr>
            <p:nvPr/>
          </p:nvSpPr>
          <p:spPr bwMode="auto">
            <a:xfrm>
              <a:off x="3115254" y="3428265"/>
              <a:ext cx="361903" cy="323041"/>
            </a:xfrm>
            <a:custGeom>
              <a:avLst/>
              <a:gdLst>
                <a:gd name="T0" fmla="*/ 249 w 249"/>
                <a:gd name="T1" fmla="*/ 102 h 222"/>
                <a:gd name="T2" fmla="*/ 249 w 249"/>
                <a:gd name="T3" fmla="*/ 102 h 222"/>
                <a:gd name="T4" fmla="*/ 70 w 249"/>
                <a:gd name="T5" fmla="*/ 0 h 222"/>
                <a:gd name="T6" fmla="*/ 0 w 249"/>
                <a:gd name="T7" fmla="*/ 134 h 222"/>
                <a:gd name="T8" fmla="*/ 186 w 249"/>
                <a:gd name="T9" fmla="*/ 222 h 222"/>
                <a:gd name="T10" fmla="*/ 249 w 249"/>
                <a:gd name="T11" fmla="*/ 102 h 222"/>
              </a:gdLst>
              <a:ahLst/>
              <a:cxnLst>
                <a:cxn ang="0">
                  <a:pos x="T0" y="T1"/>
                </a:cxn>
                <a:cxn ang="0">
                  <a:pos x="T2" y="T3"/>
                </a:cxn>
                <a:cxn ang="0">
                  <a:pos x="T4" y="T5"/>
                </a:cxn>
                <a:cxn ang="0">
                  <a:pos x="T6" y="T7"/>
                </a:cxn>
                <a:cxn ang="0">
                  <a:pos x="T8" y="T9"/>
                </a:cxn>
                <a:cxn ang="0">
                  <a:pos x="T10" y="T11"/>
                </a:cxn>
              </a:cxnLst>
              <a:rect l="0" t="0" r="r" b="b"/>
              <a:pathLst>
                <a:path w="249" h="222">
                  <a:moveTo>
                    <a:pt x="249" y="102"/>
                  </a:moveTo>
                  <a:lnTo>
                    <a:pt x="249" y="102"/>
                  </a:lnTo>
                  <a:lnTo>
                    <a:pt x="70" y="0"/>
                  </a:lnTo>
                  <a:cubicBezTo>
                    <a:pt x="45" y="44"/>
                    <a:pt x="22" y="88"/>
                    <a:pt x="0" y="134"/>
                  </a:cubicBezTo>
                  <a:lnTo>
                    <a:pt x="186" y="222"/>
                  </a:lnTo>
                  <a:cubicBezTo>
                    <a:pt x="205" y="181"/>
                    <a:pt x="226" y="141"/>
                    <a:pt x="249" y="1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45" name="Freeform 189">
              <a:extLst>
                <a:ext uri="{FF2B5EF4-FFF2-40B4-BE49-F238E27FC236}">
                  <a16:creationId xmlns:a16="http://schemas.microsoft.com/office/drawing/2014/main" id="{9080833F-AEB2-4672-9D71-C21B2CB024C4}"/>
                </a:ext>
              </a:extLst>
            </p:cNvPr>
            <p:cNvSpPr>
              <a:spLocks/>
            </p:cNvSpPr>
            <p:nvPr/>
          </p:nvSpPr>
          <p:spPr bwMode="auto">
            <a:xfrm>
              <a:off x="3460155" y="2903628"/>
              <a:ext cx="359473" cy="347330"/>
            </a:xfrm>
            <a:custGeom>
              <a:avLst/>
              <a:gdLst>
                <a:gd name="T0" fmla="*/ 247 w 247"/>
                <a:gd name="T1" fmla="*/ 137 h 237"/>
                <a:gd name="T2" fmla="*/ 247 w 247"/>
                <a:gd name="T3" fmla="*/ 137 h 237"/>
                <a:gd name="T4" fmla="*/ 94 w 247"/>
                <a:gd name="T5" fmla="*/ 0 h 237"/>
                <a:gd name="T6" fmla="*/ 0 w 247"/>
                <a:gd name="T7" fmla="*/ 111 h 237"/>
                <a:gd name="T8" fmla="*/ 162 w 247"/>
                <a:gd name="T9" fmla="*/ 237 h 237"/>
                <a:gd name="T10" fmla="*/ 247 w 247"/>
                <a:gd name="T11" fmla="*/ 137 h 237"/>
              </a:gdLst>
              <a:ahLst/>
              <a:cxnLst>
                <a:cxn ang="0">
                  <a:pos x="T0" y="T1"/>
                </a:cxn>
                <a:cxn ang="0">
                  <a:pos x="T2" y="T3"/>
                </a:cxn>
                <a:cxn ang="0">
                  <a:pos x="T4" y="T5"/>
                </a:cxn>
                <a:cxn ang="0">
                  <a:pos x="T6" y="T7"/>
                </a:cxn>
                <a:cxn ang="0">
                  <a:pos x="T8" y="T9"/>
                </a:cxn>
                <a:cxn ang="0">
                  <a:pos x="T10" y="T11"/>
                </a:cxn>
              </a:cxnLst>
              <a:rect l="0" t="0" r="r" b="b"/>
              <a:pathLst>
                <a:path w="247" h="237">
                  <a:moveTo>
                    <a:pt x="247" y="137"/>
                  </a:moveTo>
                  <a:lnTo>
                    <a:pt x="247" y="137"/>
                  </a:lnTo>
                  <a:lnTo>
                    <a:pt x="94" y="0"/>
                  </a:lnTo>
                  <a:cubicBezTo>
                    <a:pt x="61" y="36"/>
                    <a:pt x="30" y="73"/>
                    <a:pt x="0" y="111"/>
                  </a:cubicBezTo>
                  <a:lnTo>
                    <a:pt x="162" y="237"/>
                  </a:lnTo>
                  <a:cubicBezTo>
                    <a:pt x="189" y="203"/>
                    <a:pt x="217" y="169"/>
                    <a:pt x="247" y="13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46" name="Freeform 191">
              <a:extLst>
                <a:ext uri="{FF2B5EF4-FFF2-40B4-BE49-F238E27FC236}">
                  <a16:creationId xmlns:a16="http://schemas.microsoft.com/office/drawing/2014/main" id="{3D49AAAE-C84A-F314-E554-A7F9B131DD18}"/>
                </a:ext>
              </a:extLst>
            </p:cNvPr>
            <p:cNvSpPr>
              <a:spLocks/>
            </p:cNvSpPr>
            <p:nvPr/>
          </p:nvSpPr>
          <p:spPr bwMode="auto">
            <a:xfrm>
              <a:off x="3596171" y="2753038"/>
              <a:ext cx="349758" cy="349758"/>
            </a:xfrm>
            <a:custGeom>
              <a:avLst/>
              <a:gdLst>
                <a:gd name="T0" fmla="*/ 240 w 240"/>
                <a:gd name="T1" fmla="*/ 148 h 239"/>
                <a:gd name="T2" fmla="*/ 240 w 240"/>
                <a:gd name="T3" fmla="*/ 148 h 239"/>
                <a:gd name="T4" fmla="*/ 97 w 240"/>
                <a:gd name="T5" fmla="*/ 0 h 239"/>
                <a:gd name="T6" fmla="*/ 0 w 240"/>
                <a:gd name="T7" fmla="*/ 102 h 239"/>
                <a:gd name="T8" fmla="*/ 153 w 240"/>
                <a:gd name="T9" fmla="*/ 239 h 239"/>
                <a:gd name="T10" fmla="*/ 240 w 240"/>
                <a:gd name="T11" fmla="*/ 148 h 239"/>
              </a:gdLst>
              <a:ahLst/>
              <a:cxnLst>
                <a:cxn ang="0">
                  <a:pos x="T0" y="T1"/>
                </a:cxn>
                <a:cxn ang="0">
                  <a:pos x="T2" y="T3"/>
                </a:cxn>
                <a:cxn ang="0">
                  <a:pos x="T4" y="T5"/>
                </a:cxn>
                <a:cxn ang="0">
                  <a:pos x="T6" y="T7"/>
                </a:cxn>
                <a:cxn ang="0">
                  <a:pos x="T8" y="T9"/>
                </a:cxn>
                <a:cxn ang="0">
                  <a:pos x="T10" y="T11"/>
                </a:cxn>
              </a:cxnLst>
              <a:rect l="0" t="0" r="r" b="b"/>
              <a:pathLst>
                <a:path w="240" h="239">
                  <a:moveTo>
                    <a:pt x="240" y="148"/>
                  </a:moveTo>
                  <a:lnTo>
                    <a:pt x="240" y="148"/>
                  </a:lnTo>
                  <a:lnTo>
                    <a:pt x="97" y="0"/>
                  </a:lnTo>
                  <a:cubicBezTo>
                    <a:pt x="64" y="33"/>
                    <a:pt x="31" y="67"/>
                    <a:pt x="0" y="102"/>
                  </a:cubicBezTo>
                  <a:lnTo>
                    <a:pt x="153" y="239"/>
                  </a:lnTo>
                  <a:cubicBezTo>
                    <a:pt x="181" y="208"/>
                    <a:pt x="210" y="177"/>
                    <a:pt x="240"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47" name="Freeform 193">
              <a:extLst>
                <a:ext uri="{FF2B5EF4-FFF2-40B4-BE49-F238E27FC236}">
                  <a16:creationId xmlns:a16="http://schemas.microsoft.com/office/drawing/2014/main" id="{F65836E0-DA0C-D5C3-80B3-31ECD1667218}"/>
                </a:ext>
              </a:extLst>
            </p:cNvPr>
            <p:cNvSpPr>
              <a:spLocks/>
            </p:cNvSpPr>
            <p:nvPr/>
          </p:nvSpPr>
          <p:spPr bwMode="auto">
            <a:xfrm>
              <a:off x="3331425" y="3066363"/>
              <a:ext cx="364331" cy="342472"/>
            </a:xfrm>
            <a:custGeom>
              <a:avLst/>
              <a:gdLst>
                <a:gd name="T0" fmla="*/ 249 w 249"/>
                <a:gd name="T1" fmla="*/ 126 h 234"/>
                <a:gd name="T2" fmla="*/ 249 w 249"/>
                <a:gd name="T3" fmla="*/ 126 h 234"/>
                <a:gd name="T4" fmla="*/ 87 w 249"/>
                <a:gd name="T5" fmla="*/ 0 h 234"/>
                <a:gd name="T6" fmla="*/ 0 w 249"/>
                <a:gd name="T7" fmla="*/ 120 h 234"/>
                <a:gd name="T8" fmla="*/ 171 w 249"/>
                <a:gd name="T9" fmla="*/ 234 h 234"/>
                <a:gd name="T10" fmla="*/ 249 w 249"/>
                <a:gd name="T11" fmla="*/ 126 h 234"/>
              </a:gdLst>
              <a:ahLst/>
              <a:cxnLst>
                <a:cxn ang="0">
                  <a:pos x="T0" y="T1"/>
                </a:cxn>
                <a:cxn ang="0">
                  <a:pos x="T2" y="T3"/>
                </a:cxn>
                <a:cxn ang="0">
                  <a:pos x="T4" y="T5"/>
                </a:cxn>
                <a:cxn ang="0">
                  <a:pos x="T6" y="T7"/>
                </a:cxn>
                <a:cxn ang="0">
                  <a:pos x="T8" y="T9"/>
                </a:cxn>
                <a:cxn ang="0">
                  <a:pos x="T10" y="T11"/>
                </a:cxn>
              </a:cxnLst>
              <a:rect l="0" t="0" r="r" b="b"/>
              <a:pathLst>
                <a:path w="249" h="234">
                  <a:moveTo>
                    <a:pt x="249" y="126"/>
                  </a:moveTo>
                  <a:lnTo>
                    <a:pt x="249" y="126"/>
                  </a:lnTo>
                  <a:lnTo>
                    <a:pt x="87" y="0"/>
                  </a:lnTo>
                  <a:cubicBezTo>
                    <a:pt x="57" y="39"/>
                    <a:pt x="28" y="79"/>
                    <a:pt x="0" y="120"/>
                  </a:cubicBezTo>
                  <a:lnTo>
                    <a:pt x="171" y="234"/>
                  </a:lnTo>
                  <a:cubicBezTo>
                    <a:pt x="196" y="197"/>
                    <a:pt x="222" y="161"/>
                    <a:pt x="249" y="12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48" name="Freeform 195">
              <a:extLst>
                <a:ext uri="{FF2B5EF4-FFF2-40B4-BE49-F238E27FC236}">
                  <a16:creationId xmlns:a16="http://schemas.microsoft.com/office/drawing/2014/main" id="{DBF7EAEA-DC9C-696E-2430-1CA3F2641BA4}"/>
                </a:ext>
              </a:extLst>
            </p:cNvPr>
            <p:cNvSpPr>
              <a:spLocks/>
            </p:cNvSpPr>
            <p:nvPr/>
          </p:nvSpPr>
          <p:spPr bwMode="auto">
            <a:xfrm>
              <a:off x="3217267" y="3241242"/>
              <a:ext cx="364331" cy="335185"/>
            </a:xfrm>
            <a:custGeom>
              <a:avLst/>
              <a:gdLst>
                <a:gd name="T0" fmla="*/ 250 w 250"/>
                <a:gd name="T1" fmla="*/ 114 h 229"/>
                <a:gd name="T2" fmla="*/ 250 w 250"/>
                <a:gd name="T3" fmla="*/ 114 h 229"/>
                <a:gd name="T4" fmla="*/ 79 w 250"/>
                <a:gd name="T5" fmla="*/ 0 h 229"/>
                <a:gd name="T6" fmla="*/ 0 w 250"/>
                <a:gd name="T7" fmla="*/ 128 h 229"/>
                <a:gd name="T8" fmla="*/ 179 w 250"/>
                <a:gd name="T9" fmla="*/ 229 h 229"/>
                <a:gd name="T10" fmla="*/ 250 w 250"/>
                <a:gd name="T11" fmla="*/ 114 h 229"/>
              </a:gdLst>
              <a:ahLst/>
              <a:cxnLst>
                <a:cxn ang="0">
                  <a:pos x="T0" y="T1"/>
                </a:cxn>
                <a:cxn ang="0">
                  <a:pos x="T2" y="T3"/>
                </a:cxn>
                <a:cxn ang="0">
                  <a:pos x="T4" y="T5"/>
                </a:cxn>
                <a:cxn ang="0">
                  <a:pos x="T6" y="T7"/>
                </a:cxn>
                <a:cxn ang="0">
                  <a:pos x="T8" y="T9"/>
                </a:cxn>
                <a:cxn ang="0">
                  <a:pos x="T10" y="T11"/>
                </a:cxn>
              </a:cxnLst>
              <a:rect l="0" t="0" r="r" b="b"/>
              <a:pathLst>
                <a:path w="250" h="229">
                  <a:moveTo>
                    <a:pt x="250" y="114"/>
                  </a:moveTo>
                  <a:lnTo>
                    <a:pt x="250" y="114"/>
                  </a:lnTo>
                  <a:lnTo>
                    <a:pt x="79" y="0"/>
                  </a:lnTo>
                  <a:cubicBezTo>
                    <a:pt x="51" y="41"/>
                    <a:pt x="25" y="84"/>
                    <a:pt x="0" y="128"/>
                  </a:cubicBezTo>
                  <a:lnTo>
                    <a:pt x="179" y="229"/>
                  </a:lnTo>
                  <a:cubicBezTo>
                    <a:pt x="201" y="190"/>
                    <a:pt x="225" y="152"/>
                    <a:pt x="250" y="11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49" name="Freeform 197">
              <a:extLst>
                <a:ext uri="{FF2B5EF4-FFF2-40B4-BE49-F238E27FC236}">
                  <a16:creationId xmlns:a16="http://schemas.microsoft.com/office/drawing/2014/main" id="{B262260F-9A67-F7FB-624B-1046CE24231A}"/>
                </a:ext>
              </a:extLst>
            </p:cNvPr>
            <p:cNvSpPr>
              <a:spLocks/>
            </p:cNvSpPr>
            <p:nvPr/>
          </p:nvSpPr>
          <p:spPr bwMode="auto">
            <a:xfrm>
              <a:off x="3224554" y="2381420"/>
              <a:ext cx="357045" cy="359474"/>
            </a:xfrm>
            <a:custGeom>
              <a:avLst/>
              <a:gdLst>
                <a:gd name="T0" fmla="*/ 245 w 245"/>
                <a:gd name="T1" fmla="*/ 148 h 245"/>
                <a:gd name="T2" fmla="*/ 245 w 245"/>
                <a:gd name="T3" fmla="*/ 148 h 245"/>
                <a:gd name="T4" fmla="*/ 102 w 245"/>
                <a:gd name="T5" fmla="*/ 0 h 245"/>
                <a:gd name="T6" fmla="*/ 0 w 245"/>
                <a:gd name="T7" fmla="*/ 107 h 245"/>
                <a:gd name="T8" fmla="*/ 151 w 245"/>
                <a:gd name="T9" fmla="*/ 245 h 245"/>
                <a:gd name="T10" fmla="*/ 245 w 245"/>
                <a:gd name="T11" fmla="*/ 148 h 245"/>
              </a:gdLst>
              <a:ahLst/>
              <a:cxnLst>
                <a:cxn ang="0">
                  <a:pos x="T0" y="T1"/>
                </a:cxn>
                <a:cxn ang="0">
                  <a:pos x="T2" y="T3"/>
                </a:cxn>
                <a:cxn ang="0">
                  <a:pos x="T4" y="T5"/>
                </a:cxn>
                <a:cxn ang="0">
                  <a:pos x="T6" y="T7"/>
                </a:cxn>
                <a:cxn ang="0">
                  <a:pos x="T8" y="T9"/>
                </a:cxn>
                <a:cxn ang="0">
                  <a:pos x="T10" y="T11"/>
                </a:cxn>
              </a:cxnLst>
              <a:rect l="0" t="0" r="r" b="b"/>
              <a:pathLst>
                <a:path w="245" h="245">
                  <a:moveTo>
                    <a:pt x="245" y="148"/>
                  </a:moveTo>
                  <a:lnTo>
                    <a:pt x="245" y="148"/>
                  </a:lnTo>
                  <a:lnTo>
                    <a:pt x="102" y="0"/>
                  </a:lnTo>
                  <a:cubicBezTo>
                    <a:pt x="67" y="35"/>
                    <a:pt x="33" y="70"/>
                    <a:pt x="0" y="107"/>
                  </a:cubicBezTo>
                  <a:lnTo>
                    <a:pt x="151" y="245"/>
                  </a:lnTo>
                  <a:cubicBezTo>
                    <a:pt x="182" y="212"/>
                    <a:pt x="213" y="179"/>
                    <a:pt x="245"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50" name="Freeform 199">
              <a:extLst>
                <a:ext uri="{FF2B5EF4-FFF2-40B4-BE49-F238E27FC236}">
                  <a16:creationId xmlns:a16="http://schemas.microsoft.com/office/drawing/2014/main" id="{9F326063-97AE-EC55-6E4A-ABD74D45F098}"/>
                </a:ext>
              </a:extLst>
            </p:cNvPr>
            <p:cNvSpPr>
              <a:spLocks/>
            </p:cNvSpPr>
            <p:nvPr/>
          </p:nvSpPr>
          <p:spPr bwMode="auto">
            <a:xfrm>
              <a:off x="2818932" y="2886626"/>
              <a:ext cx="369189" cy="349758"/>
            </a:xfrm>
            <a:custGeom>
              <a:avLst/>
              <a:gdLst>
                <a:gd name="T0" fmla="*/ 254 w 254"/>
                <a:gd name="T1" fmla="*/ 118 h 238"/>
                <a:gd name="T2" fmla="*/ 254 w 254"/>
                <a:gd name="T3" fmla="*/ 118 h 238"/>
                <a:gd name="T4" fmla="*/ 86 w 254"/>
                <a:gd name="T5" fmla="*/ 0 h 238"/>
                <a:gd name="T6" fmla="*/ 0 w 254"/>
                <a:gd name="T7" fmla="*/ 131 h 238"/>
                <a:gd name="T8" fmla="*/ 176 w 254"/>
                <a:gd name="T9" fmla="*/ 238 h 238"/>
                <a:gd name="T10" fmla="*/ 254 w 254"/>
                <a:gd name="T11" fmla="*/ 118 h 238"/>
              </a:gdLst>
              <a:ahLst/>
              <a:cxnLst>
                <a:cxn ang="0">
                  <a:pos x="T0" y="T1"/>
                </a:cxn>
                <a:cxn ang="0">
                  <a:pos x="T2" y="T3"/>
                </a:cxn>
                <a:cxn ang="0">
                  <a:pos x="T4" y="T5"/>
                </a:cxn>
                <a:cxn ang="0">
                  <a:pos x="T6" y="T7"/>
                </a:cxn>
                <a:cxn ang="0">
                  <a:pos x="T8" y="T9"/>
                </a:cxn>
                <a:cxn ang="0">
                  <a:pos x="T10" y="T11"/>
                </a:cxn>
              </a:cxnLst>
              <a:rect l="0" t="0" r="r" b="b"/>
              <a:pathLst>
                <a:path w="254" h="238">
                  <a:moveTo>
                    <a:pt x="254" y="118"/>
                  </a:moveTo>
                  <a:lnTo>
                    <a:pt x="254" y="118"/>
                  </a:lnTo>
                  <a:lnTo>
                    <a:pt x="86" y="0"/>
                  </a:lnTo>
                  <a:cubicBezTo>
                    <a:pt x="56" y="43"/>
                    <a:pt x="28" y="86"/>
                    <a:pt x="0" y="131"/>
                  </a:cubicBezTo>
                  <a:lnTo>
                    <a:pt x="176" y="238"/>
                  </a:lnTo>
                  <a:cubicBezTo>
                    <a:pt x="201" y="197"/>
                    <a:pt x="227" y="157"/>
                    <a:pt x="254" y="1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51" name="Freeform 201">
              <a:extLst>
                <a:ext uri="{FF2B5EF4-FFF2-40B4-BE49-F238E27FC236}">
                  <a16:creationId xmlns:a16="http://schemas.microsoft.com/office/drawing/2014/main" id="{C5A073BB-4AA4-812B-FB11-206051736973}"/>
                </a:ext>
              </a:extLst>
            </p:cNvPr>
            <p:cNvSpPr>
              <a:spLocks/>
            </p:cNvSpPr>
            <p:nvPr/>
          </p:nvSpPr>
          <p:spPr bwMode="auto">
            <a:xfrm>
              <a:off x="2707203" y="3078507"/>
              <a:ext cx="369189" cy="337614"/>
            </a:xfrm>
            <a:custGeom>
              <a:avLst/>
              <a:gdLst>
                <a:gd name="T0" fmla="*/ 253 w 253"/>
                <a:gd name="T1" fmla="*/ 107 h 231"/>
                <a:gd name="T2" fmla="*/ 253 w 253"/>
                <a:gd name="T3" fmla="*/ 107 h 231"/>
                <a:gd name="T4" fmla="*/ 77 w 253"/>
                <a:gd name="T5" fmla="*/ 0 h 231"/>
                <a:gd name="T6" fmla="*/ 0 w 253"/>
                <a:gd name="T7" fmla="*/ 136 h 231"/>
                <a:gd name="T8" fmla="*/ 182 w 253"/>
                <a:gd name="T9" fmla="*/ 231 h 231"/>
                <a:gd name="T10" fmla="*/ 253 w 253"/>
                <a:gd name="T11" fmla="*/ 107 h 231"/>
              </a:gdLst>
              <a:ahLst/>
              <a:cxnLst>
                <a:cxn ang="0">
                  <a:pos x="T0" y="T1"/>
                </a:cxn>
                <a:cxn ang="0">
                  <a:pos x="T2" y="T3"/>
                </a:cxn>
                <a:cxn ang="0">
                  <a:pos x="T4" y="T5"/>
                </a:cxn>
                <a:cxn ang="0">
                  <a:pos x="T6" y="T7"/>
                </a:cxn>
                <a:cxn ang="0">
                  <a:pos x="T8" y="T9"/>
                </a:cxn>
                <a:cxn ang="0">
                  <a:pos x="T10" y="T11"/>
                </a:cxn>
              </a:cxnLst>
              <a:rect l="0" t="0" r="r" b="b"/>
              <a:pathLst>
                <a:path w="253" h="231">
                  <a:moveTo>
                    <a:pt x="253" y="107"/>
                  </a:moveTo>
                  <a:lnTo>
                    <a:pt x="253" y="107"/>
                  </a:lnTo>
                  <a:lnTo>
                    <a:pt x="77" y="0"/>
                  </a:lnTo>
                  <a:cubicBezTo>
                    <a:pt x="50" y="44"/>
                    <a:pt x="24" y="89"/>
                    <a:pt x="0" y="136"/>
                  </a:cubicBezTo>
                  <a:lnTo>
                    <a:pt x="182" y="231"/>
                  </a:lnTo>
                  <a:cubicBezTo>
                    <a:pt x="204" y="189"/>
                    <a:pt x="228" y="147"/>
                    <a:pt x="253" y="10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52" name="Freeform 203">
              <a:extLst>
                <a:ext uri="{FF2B5EF4-FFF2-40B4-BE49-F238E27FC236}">
                  <a16:creationId xmlns:a16="http://schemas.microsoft.com/office/drawing/2014/main" id="{C984A054-7446-3FFD-1879-61E6A33C6E5E}"/>
                </a:ext>
              </a:extLst>
            </p:cNvPr>
            <p:cNvSpPr>
              <a:spLocks/>
            </p:cNvSpPr>
            <p:nvPr/>
          </p:nvSpPr>
          <p:spPr bwMode="auto">
            <a:xfrm>
              <a:off x="3078822" y="2539297"/>
              <a:ext cx="366761" cy="354616"/>
            </a:xfrm>
            <a:custGeom>
              <a:avLst/>
              <a:gdLst>
                <a:gd name="T0" fmla="*/ 250 w 250"/>
                <a:gd name="T1" fmla="*/ 138 h 243"/>
                <a:gd name="T2" fmla="*/ 250 w 250"/>
                <a:gd name="T3" fmla="*/ 138 h 243"/>
                <a:gd name="T4" fmla="*/ 99 w 250"/>
                <a:gd name="T5" fmla="*/ 0 h 243"/>
                <a:gd name="T6" fmla="*/ 0 w 250"/>
                <a:gd name="T7" fmla="*/ 115 h 243"/>
                <a:gd name="T8" fmla="*/ 160 w 250"/>
                <a:gd name="T9" fmla="*/ 243 h 243"/>
                <a:gd name="T10" fmla="*/ 250 w 250"/>
                <a:gd name="T11" fmla="*/ 138 h 243"/>
              </a:gdLst>
              <a:ahLst/>
              <a:cxnLst>
                <a:cxn ang="0">
                  <a:pos x="T0" y="T1"/>
                </a:cxn>
                <a:cxn ang="0">
                  <a:pos x="T2" y="T3"/>
                </a:cxn>
                <a:cxn ang="0">
                  <a:pos x="T4" y="T5"/>
                </a:cxn>
                <a:cxn ang="0">
                  <a:pos x="T6" y="T7"/>
                </a:cxn>
                <a:cxn ang="0">
                  <a:pos x="T8" y="T9"/>
                </a:cxn>
                <a:cxn ang="0">
                  <a:pos x="T10" y="T11"/>
                </a:cxn>
              </a:cxnLst>
              <a:rect l="0" t="0" r="r" b="b"/>
              <a:pathLst>
                <a:path w="250" h="243">
                  <a:moveTo>
                    <a:pt x="250" y="138"/>
                  </a:moveTo>
                  <a:lnTo>
                    <a:pt x="250" y="138"/>
                  </a:lnTo>
                  <a:lnTo>
                    <a:pt x="99" y="0"/>
                  </a:lnTo>
                  <a:cubicBezTo>
                    <a:pt x="64" y="37"/>
                    <a:pt x="32" y="75"/>
                    <a:pt x="0" y="115"/>
                  </a:cubicBezTo>
                  <a:lnTo>
                    <a:pt x="160" y="243"/>
                  </a:lnTo>
                  <a:cubicBezTo>
                    <a:pt x="189" y="207"/>
                    <a:pt x="219" y="172"/>
                    <a:pt x="250" y="13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65" name="Freeform 206">
              <a:extLst>
                <a:ext uri="{FF2B5EF4-FFF2-40B4-BE49-F238E27FC236}">
                  <a16:creationId xmlns:a16="http://schemas.microsoft.com/office/drawing/2014/main" id="{CC89C695-2B6D-2D30-0416-2FDD3B597558}"/>
                </a:ext>
              </a:extLst>
            </p:cNvPr>
            <p:cNvSpPr>
              <a:spLocks/>
            </p:cNvSpPr>
            <p:nvPr/>
          </p:nvSpPr>
          <p:spPr bwMode="auto">
            <a:xfrm>
              <a:off x="2607620" y="3277676"/>
              <a:ext cx="364331" cy="325469"/>
            </a:xfrm>
            <a:custGeom>
              <a:avLst/>
              <a:gdLst>
                <a:gd name="T0" fmla="*/ 250 w 250"/>
                <a:gd name="T1" fmla="*/ 95 h 223"/>
                <a:gd name="T2" fmla="*/ 250 w 250"/>
                <a:gd name="T3" fmla="*/ 95 h 223"/>
                <a:gd name="T4" fmla="*/ 68 w 250"/>
                <a:gd name="T5" fmla="*/ 0 h 223"/>
                <a:gd name="T6" fmla="*/ 0 w 250"/>
                <a:gd name="T7" fmla="*/ 140 h 223"/>
                <a:gd name="T8" fmla="*/ 188 w 250"/>
                <a:gd name="T9" fmla="*/ 223 h 223"/>
                <a:gd name="T10" fmla="*/ 250 w 250"/>
                <a:gd name="T11" fmla="*/ 95 h 223"/>
              </a:gdLst>
              <a:ahLst/>
              <a:cxnLst>
                <a:cxn ang="0">
                  <a:pos x="T0" y="T1"/>
                </a:cxn>
                <a:cxn ang="0">
                  <a:pos x="T2" y="T3"/>
                </a:cxn>
                <a:cxn ang="0">
                  <a:pos x="T4" y="T5"/>
                </a:cxn>
                <a:cxn ang="0">
                  <a:pos x="T6" y="T7"/>
                </a:cxn>
                <a:cxn ang="0">
                  <a:pos x="T8" y="T9"/>
                </a:cxn>
                <a:cxn ang="0">
                  <a:pos x="T10" y="T11"/>
                </a:cxn>
              </a:cxnLst>
              <a:rect l="0" t="0" r="r" b="b"/>
              <a:pathLst>
                <a:path w="250" h="223">
                  <a:moveTo>
                    <a:pt x="250" y="95"/>
                  </a:moveTo>
                  <a:lnTo>
                    <a:pt x="250" y="95"/>
                  </a:lnTo>
                  <a:lnTo>
                    <a:pt x="68" y="0"/>
                  </a:lnTo>
                  <a:cubicBezTo>
                    <a:pt x="44" y="46"/>
                    <a:pt x="21" y="92"/>
                    <a:pt x="0" y="140"/>
                  </a:cubicBezTo>
                  <a:lnTo>
                    <a:pt x="188" y="223"/>
                  </a:lnTo>
                  <a:cubicBezTo>
                    <a:pt x="207" y="180"/>
                    <a:pt x="228" y="137"/>
                    <a:pt x="250"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66" name="Freeform 208">
              <a:extLst>
                <a:ext uri="{FF2B5EF4-FFF2-40B4-BE49-F238E27FC236}">
                  <a16:creationId xmlns:a16="http://schemas.microsoft.com/office/drawing/2014/main" id="{5052E590-DD9C-CF1A-BC33-73096A696A97}"/>
                </a:ext>
              </a:extLst>
            </p:cNvPr>
            <p:cNvSpPr>
              <a:spLocks/>
            </p:cNvSpPr>
            <p:nvPr/>
          </p:nvSpPr>
          <p:spPr bwMode="auto">
            <a:xfrm>
              <a:off x="2945233" y="2706890"/>
              <a:ext cx="369189" cy="352188"/>
            </a:xfrm>
            <a:custGeom>
              <a:avLst/>
              <a:gdLst>
                <a:gd name="T0" fmla="*/ 253 w 253"/>
                <a:gd name="T1" fmla="*/ 128 h 241"/>
                <a:gd name="T2" fmla="*/ 253 w 253"/>
                <a:gd name="T3" fmla="*/ 128 h 241"/>
                <a:gd name="T4" fmla="*/ 93 w 253"/>
                <a:gd name="T5" fmla="*/ 0 h 241"/>
                <a:gd name="T6" fmla="*/ 0 w 253"/>
                <a:gd name="T7" fmla="*/ 123 h 241"/>
                <a:gd name="T8" fmla="*/ 168 w 253"/>
                <a:gd name="T9" fmla="*/ 241 h 241"/>
                <a:gd name="T10" fmla="*/ 253 w 253"/>
                <a:gd name="T11" fmla="*/ 128 h 241"/>
              </a:gdLst>
              <a:ahLst/>
              <a:cxnLst>
                <a:cxn ang="0">
                  <a:pos x="T0" y="T1"/>
                </a:cxn>
                <a:cxn ang="0">
                  <a:pos x="T2" y="T3"/>
                </a:cxn>
                <a:cxn ang="0">
                  <a:pos x="T4" y="T5"/>
                </a:cxn>
                <a:cxn ang="0">
                  <a:pos x="T6" y="T7"/>
                </a:cxn>
                <a:cxn ang="0">
                  <a:pos x="T8" y="T9"/>
                </a:cxn>
                <a:cxn ang="0">
                  <a:pos x="T10" y="T11"/>
                </a:cxn>
              </a:cxnLst>
              <a:rect l="0" t="0" r="r" b="b"/>
              <a:pathLst>
                <a:path w="253" h="241">
                  <a:moveTo>
                    <a:pt x="253" y="128"/>
                  </a:moveTo>
                  <a:lnTo>
                    <a:pt x="253" y="128"/>
                  </a:lnTo>
                  <a:lnTo>
                    <a:pt x="93" y="0"/>
                  </a:lnTo>
                  <a:cubicBezTo>
                    <a:pt x="61" y="40"/>
                    <a:pt x="30" y="81"/>
                    <a:pt x="0" y="123"/>
                  </a:cubicBezTo>
                  <a:lnTo>
                    <a:pt x="168" y="241"/>
                  </a:lnTo>
                  <a:cubicBezTo>
                    <a:pt x="195" y="203"/>
                    <a:pt x="224" y="165"/>
                    <a:pt x="253" y="12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67" name="Freeform 210">
              <a:extLst>
                <a:ext uri="{FF2B5EF4-FFF2-40B4-BE49-F238E27FC236}">
                  <a16:creationId xmlns:a16="http://schemas.microsoft.com/office/drawing/2014/main" id="{1931F0C2-DB9F-EF61-35C4-64C37E2CA9DC}"/>
                </a:ext>
              </a:extLst>
            </p:cNvPr>
            <p:cNvSpPr>
              <a:spLocks/>
            </p:cNvSpPr>
            <p:nvPr/>
          </p:nvSpPr>
          <p:spPr bwMode="auto">
            <a:xfrm>
              <a:off x="3372715" y="2218687"/>
              <a:ext cx="374047" cy="381334"/>
            </a:xfrm>
            <a:custGeom>
              <a:avLst/>
              <a:gdLst>
                <a:gd name="T0" fmla="*/ 256 w 256"/>
                <a:gd name="T1" fmla="*/ 157 h 260"/>
                <a:gd name="T2" fmla="*/ 256 w 256"/>
                <a:gd name="T3" fmla="*/ 157 h 260"/>
                <a:gd name="T4" fmla="*/ 123 w 256"/>
                <a:gd name="T5" fmla="*/ 0 h 260"/>
                <a:gd name="T6" fmla="*/ 0 w 256"/>
                <a:gd name="T7" fmla="*/ 112 h 260"/>
                <a:gd name="T8" fmla="*/ 143 w 256"/>
                <a:gd name="T9" fmla="*/ 260 h 260"/>
                <a:gd name="T10" fmla="*/ 256 w 256"/>
                <a:gd name="T11" fmla="*/ 157 h 260"/>
              </a:gdLst>
              <a:ahLst/>
              <a:cxnLst>
                <a:cxn ang="0">
                  <a:pos x="T0" y="T1"/>
                </a:cxn>
                <a:cxn ang="0">
                  <a:pos x="T2" y="T3"/>
                </a:cxn>
                <a:cxn ang="0">
                  <a:pos x="T4" y="T5"/>
                </a:cxn>
                <a:cxn ang="0">
                  <a:pos x="T6" y="T7"/>
                </a:cxn>
                <a:cxn ang="0">
                  <a:pos x="T8" y="T9"/>
                </a:cxn>
                <a:cxn ang="0">
                  <a:pos x="T10" y="T11"/>
                </a:cxn>
              </a:cxnLst>
              <a:rect l="0" t="0" r="r" b="b"/>
              <a:pathLst>
                <a:path w="256" h="260">
                  <a:moveTo>
                    <a:pt x="256" y="157"/>
                  </a:moveTo>
                  <a:lnTo>
                    <a:pt x="256" y="157"/>
                  </a:lnTo>
                  <a:lnTo>
                    <a:pt x="123" y="0"/>
                  </a:lnTo>
                  <a:cubicBezTo>
                    <a:pt x="81" y="36"/>
                    <a:pt x="40" y="74"/>
                    <a:pt x="0" y="112"/>
                  </a:cubicBezTo>
                  <a:lnTo>
                    <a:pt x="143" y="260"/>
                  </a:lnTo>
                  <a:cubicBezTo>
                    <a:pt x="180" y="224"/>
                    <a:pt x="217" y="190"/>
                    <a:pt x="256"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68" name="Freeform 212">
              <a:extLst>
                <a:ext uri="{FF2B5EF4-FFF2-40B4-BE49-F238E27FC236}">
                  <a16:creationId xmlns:a16="http://schemas.microsoft.com/office/drawing/2014/main" id="{801D242E-7C75-52E4-B82D-C29FED2B5897}"/>
                </a:ext>
              </a:extLst>
            </p:cNvPr>
            <p:cNvSpPr>
              <a:spLocks/>
            </p:cNvSpPr>
            <p:nvPr/>
          </p:nvSpPr>
          <p:spPr bwMode="auto">
            <a:xfrm>
              <a:off x="2396307" y="3899468"/>
              <a:ext cx="344900" cy="274464"/>
            </a:xfrm>
            <a:custGeom>
              <a:avLst/>
              <a:gdLst>
                <a:gd name="T0" fmla="*/ 235 w 235"/>
                <a:gd name="T1" fmla="*/ 59 h 188"/>
                <a:gd name="T2" fmla="*/ 235 w 235"/>
                <a:gd name="T3" fmla="*/ 59 h 188"/>
                <a:gd name="T4" fmla="*/ 38 w 235"/>
                <a:gd name="T5" fmla="*/ 0 h 188"/>
                <a:gd name="T6" fmla="*/ 0 w 235"/>
                <a:gd name="T7" fmla="*/ 141 h 188"/>
                <a:gd name="T8" fmla="*/ 200 w 235"/>
                <a:gd name="T9" fmla="*/ 188 h 188"/>
                <a:gd name="T10" fmla="*/ 235 w 235"/>
                <a:gd name="T11" fmla="*/ 59 h 188"/>
              </a:gdLst>
              <a:ahLst/>
              <a:cxnLst>
                <a:cxn ang="0">
                  <a:pos x="T0" y="T1"/>
                </a:cxn>
                <a:cxn ang="0">
                  <a:pos x="T2" y="T3"/>
                </a:cxn>
                <a:cxn ang="0">
                  <a:pos x="T4" y="T5"/>
                </a:cxn>
                <a:cxn ang="0">
                  <a:pos x="T6" y="T7"/>
                </a:cxn>
                <a:cxn ang="0">
                  <a:pos x="T8" y="T9"/>
                </a:cxn>
                <a:cxn ang="0">
                  <a:pos x="T10" y="T11"/>
                </a:cxn>
              </a:cxnLst>
              <a:rect l="0" t="0" r="r" b="b"/>
              <a:pathLst>
                <a:path w="235" h="188">
                  <a:moveTo>
                    <a:pt x="235" y="59"/>
                  </a:moveTo>
                  <a:lnTo>
                    <a:pt x="235" y="59"/>
                  </a:lnTo>
                  <a:lnTo>
                    <a:pt x="38" y="0"/>
                  </a:lnTo>
                  <a:cubicBezTo>
                    <a:pt x="24" y="46"/>
                    <a:pt x="11" y="93"/>
                    <a:pt x="0" y="141"/>
                  </a:cubicBezTo>
                  <a:lnTo>
                    <a:pt x="200" y="188"/>
                  </a:lnTo>
                  <a:cubicBezTo>
                    <a:pt x="210" y="145"/>
                    <a:pt x="222" y="102"/>
                    <a:pt x="235" y="5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69" name="Freeform 214">
              <a:extLst>
                <a:ext uri="{FF2B5EF4-FFF2-40B4-BE49-F238E27FC236}">
                  <a16:creationId xmlns:a16="http://schemas.microsoft.com/office/drawing/2014/main" id="{FB3D1ACB-47E0-E372-7A5E-D77116D696A6}"/>
                </a:ext>
              </a:extLst>
            </p:cNvPr>
            <p:cNvSpPr>
              <a:spLocks/>
            </p:cNvSpPr>
            <p:nvPr/>
          </p:nvSpPr>
          <p:spPr bwMode="auto">
            <a:xfrm>
              <a:off x="2452172" y="3690585"/>
              <a:ext cx="352188" cy="293895"/>
            </a:xfrm>
            <a:custGeom>
              <a:avLst/>
              <a:gdLst>
                <a:gd name="T0" fmla="*/ 241 w 241"/>
                <a:gd name="T1" fmla="*/ 71 h 201"/>
                <a:gd name="T2" fmla="*/ 241 w 241"/>
                <a:gd name="T3" fmla="*/ 71 h 201"/>
                <a:gd name="T4" fmla="*/ 48 w 241"/>
                <a:gd name="T5" fmla="*/ 0 h 201"/>
                <a:gd name="T6" fmla="*/ 0 w 241"/>
                <a:gd name="T7" fmla="*/ 142 h 201"/>
                <a:gd name="T8" fmla="*/ 197 w 241"/>
                <a:gd name="T9" fmla="*/ 201 h 201"/>
                <a:gd name="T10" fmla="*/ 241 w 241"/>
                <a:gd name="T11" fmla="*/ 71 h 201"/>
              </a:gdLst>
              <a:ahLst/>
              <a:cxnLst>
                <a:cxn ang="0">
                  <a:pos x="T0" y="T1"/>
                </a:cxn>
                <a:cxn ang="0">
                  <a:pos x="T2" y="T3"/>
                </a:cxn>
                <a:cxn ang="0">
                  <a:pos x="T4" y="T5"/>
                </a:cxn>
                <a:cxn ang="0">
                  <a:pos x="T6" y="T7"/>
                </a:cxn>
                <a:cxn ang="0">
                  <a:pos x="T8" y="T9"/>
                </a:cxn>
                <a:cxn ang="0">
                  <a:pos x="T10" y="T11"/>
                </a:cxn>
              </a:cxnLst>
              <a:rect l="0" t="0" r="r" b="b"/>
              <a:pathLst>
                <a:path w="241" h="201">
                  <a:moveTo>
                    <a:pt x="241" y="71"/>
                  </a:moveTo>
                  <a:lnTo>
                    <a:pt x="241" y="71"/>
                  </a:lnTo>
                  <a:lnTo>
                    <a:pt x="48" y="0"/>
                  </a:lnTo>
                  <a:cubicBezTo>
                    <a:pt x="31" y="47"/>
                    <a:pt x="15" y="94"/>
                    <a:pt x="0" y="142"/>
                  </a:cubicBezTo>
                  <a:lnTo>
                    <a:pt x="197" y="201"/>
                  </a:lnTo>
                  <a:cubicBezTo>
                    <a:pt x="210" y="157"/>
                    <a:pt x="225" y="114"/>
                    <a:pt x="241" y="7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70" name="Freeform 216">
              <a:extLst>
                <a:ext uri="{FF2B5EF4-FFF2-40B4-BE49-F238E27FC236}">
                  <a16:creationId xmlns:a16="http://schemas.microsoft.com/office/drawing/2014/main" id="{E5A16A15-F0E7-4D2C-4595-D23C8EC889FA}"/>
                </a:ext>
              </a:extLst>
            </p:cNvPr>
            <p:cNvSpPr>
              <a:spLocks/>
            </p:cNvSpPr>
            <p:nvPr/>
          </p:nvSpPr>
          <p:spPr bwMode="auto">
            <a:xfrm>
              <a:off x="2522609" y="3481702"/>
              <a:ext cx="359473" cy="313326"/>
            </a:xfrm>
            <a:custGeom>
              <a:avLst/>
              <a:gdLst>
                <a:gd name="T0" fmla="*/ 246 w 246"/>
                <a:gd name="T1" fmla="*/ 83 h 213"/>
                <a:gd name="T2" fmla="*/ 246 w 246"/>
                <a:gd name="T3" fmla="*/ 83 h 213"/>
                <a:gd name="T4" fmla="*/ 58 w 246"/>
                <a:gd name="T5" fmla="*/ 0 h 213"/>
                <a:gd name="T6" fmla="*/ 0 w 246"/>
                <a:gd name="T7" fmla="*/ 142 h 213"/>
                <a:gd name="T8" fmla="*/ 193 w 246"/>
                <a:gd name="T9" fmla="*/ 213 h 213"/>
                <a:gd name="T10" fmla="*/ 246 w 246"/>
                <a:gd name="T11" fmla="*/ 83 h 213"/>
              </a:gdLst>
              <a:ahLst/>
              <a:cxnLst>
                <a:cxn ang="0">
                  <a:pos x="T0" y="T1"/>
                </a:cxn>
                <a:cxn ang="0">
                  <a:pos x="T2" y="T3"/>
                </a:cxn>
                <a:cxn ang="0">
                  <a:pos x="T4" y="T5"/>
                </a:cxn>
                <a:cxn ang="0">
                  <a:pos x="T6" y="T7"/>
                </a:cxn>
                <a:cxn ang="0">
                  <a:pos x="T8" y="T9"/>
                </a:cxn>
                <a:cxn ang="0">
                  <a:pos x="T10" y="T11"/>
                </a:cxn>
              </a:cxnLst>
              <a:rect l="0" t="0" r="r" b="b"/>
              <a:pathLst>
                <a:path w="246" h="213">
                  <a:moveTo>
                    <a:pt x="246" y="83"/>
                  </a:moveTo>
                  <a:lnTo>
                    <a:pt x="246" y="83"/>
                  </a:lnTo>
                  <a:lnTo>
                    <a:pt x="58" y="0"/>
                  </a:lnTo>
                  <a:cubicBezTo>
                    <a:pt x="37" y="46"/>
                    <a:pt x="18" y="94"/>
                    <a:pt x="0" y="142"/>
                  </a:cubicBezTo>
                  <a:lnTo>
                    <a:pt x="193" y="213"/>
                  </a:lnTo>
                  <a:cubicBezTo>
                    <a:pt x="209" y="169"/>
                    <a:pt x="227" y="126"/>
                    <a:pt x="246" y="8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71" name="Freeform 228">
              <a:extLst>
                <a:ext uri="{FF2B5EF4-FFF2-40B4-BE49-F238E27FC236}">
                  <a16:creationId xmlns:a16="http://schemas.microsoft.com/office/drawing/2014/main" id="{6D0F202D-F8FF-AAD9-9C84-94C354834F12}"/>
                </a:ext>
              </a:extLst>
            </p:cNvPr>
            <p:cNvSpPr>
              <a:spLocks/>
            </p:cNvSpPr>
            <p:nvPr/>
          </p:nvSpPr>
          <p:spPr bwMode="auto">
            <a:xfrm>
              <a:off x="2243289" y="2806474"/>
              <a:ext cx="388620" cy="369189"/>
            </a:xfrm>
            <a:custGeom>
              <a:avLst/>
              <a:gdLst>
                <a:gd name="T0" fmla="*/ 265 w 265"/>
                <a:gd name="T1" fmla="*/ 108 h 253"/>
                <a:gd name="T2" fmla="*/ 265 w 265"/>
                <a:gd name="T3" fmla="*/ 108 h 253"/>
                <a:gd name="T4" fmla="*/ 88 w 265"/>
                <a:gd name="T5" fmla="*/ 0 h 253"/>
                <a:gd name="T6" fmla="*/ 0 w 265"/>
                <a:gd name="T7" fmla="*/ 156 h 253"/>
                <a:gd name="T8" fmla="*/ 183 w 265"/>
                <a:gd name="T9" fmla="*/ 253 h 253"/>
                <a:gd name="T10" fmla="*/ 265 w 265"/>
                <a:gd name="T11" fmla="*/ 108 h 253"/>
              </a:gdLst>
              <a:ahLst/>
              <a:cxnLst>
                <a:cxn ang="0">
                  <a:pos x="T0" y="T1"/>
                </a:cxn>
                <a:cxn ang="0">
                  <a:pos x="T2" y="T3"/>
                </a:cxn>
                <a:cxn ang="0">
                  <a:pos x="T4" y="T5"/>
                </a:cxn>
                <a:cxn ang="0">
                  <a:pos x="T6" y="T7"/>
                </a:cxn>
                <a:cxn ang="0">
                  <a:pos x="T8" y="T9"/>
                </a:cxn>
                <a:cxn ang="0">
                  <a:pos x="T10" y="T11"/>
                </a:cxn>
              </a:cxnLst>
              <a:rect l="0" t="0" r="r" b="b"/>
              <a:pathLst>
                <a:path w="265" h="253">
                  <a:moveTo>
                    <a:pt x="265" y="108"/>
                  </a:moveTo>
                  <a:lnTo>
                    <a:pt x="265" y="108"/>
                  </a:lnTo>
                  <a:lnTo>
                    <a:pt x="88" y="0"/>
                  </a:lnTo>
                  <a:cubicBezTo>
                    <a:pt x="57" y="51"/>
                    <a:pt x="27" y="104"/>
                    <a:pt x="0" y="156"/>
                  </a:cubicBezTo>
                  <a:lnTo>
                    <a:pt x="183" y="253"/>
                  </a:lnTo>
                  <a:cubicBezTo>
                    <a:pt x="209" y="204"/>
                    <a:pt x="236" y="155"/>
                    <a:pt x="265" y="10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72" name="Freeform 230">
              <a:extLst>
                <a:ext uri="{FF2B5EF4-FFF2-40B4-BE49-F238E27FC236}">
                  <a16:creationId xmlns:a16="http://schemas.microsoft.com/office/drawing/2014/main" id="{B0FD19E5-1F3E-226A-1520-2119D0D12D1F}"/>
                </a:ext>
              </a:extLst>
            </p:cNvPr>
            <p:cNvSpPr>
              <a:spLocks/>
            </p:cNvSpPr>
            <p:nvPr/>
          </p:nvSpPr>
          <p:spPr bwMode="auto">
            <a:xfrm>
              <a:off x="5616995" y="5155196"/>
              <a:ext cx="242887" cy="301181"/>
            </a:xfrm>
            <a:custGeom>
              <a:avLst/>
              <a:gdLst>
                <a:gd name="T0" fmla="*/ 167 w 167"/>
                <a:gd name="T1" fmla="*/ 206 h 206"/>
                <a:gd name="T2" fmla="*/ 167 w 167"/>
                <a:gd name="T3" fmla="*/ 206 h 206"/>
                <a:gd name="T4" fmla="*/ 0 w 167"/>
                <a:gd name="T5" fmla="*/ 206 h 206"/>
                <a:gd name="T6" fmla="*/ 0 w 167"/>
                <a:gd name="T7" fmla="*/ 0 h 206"/>
                <a:gd name="T8" fmla="*/ 167 w 167"/>
                <a:gd name="T9" fmla="*/ 0 h 206"/>
                <a:gd name="T10" fmla="*/ 167 w 167"/>
                <a:gd name="T11" fmla="*/ 206 h 206"/>
              </a:gdLst>
              <a:ahLst/>
              <a:cxnLst>
                <a:cxn ang="0">
                  <a:pos x="T0" y="T1"/>
                </a:cxn>
                <a:cxn ang="0">
                  <a:pos x="T2" y="T3"/>
                </a:cxn>
                <a:cxn ang="0">
                  <a:pos x="T4" y="T5"/>
                </a:cxn>
                <a:cxn ang="0">
                  <a:pos x="T6" y="T7"/>
                </a:cxn>
                <a:cxn ang="0">
                  <a:pos x="T8" y="T9"/>
                </a:cxn>
                <a:cxn ang="0">
                  <a:pos x="T10" y="T11"/>
                </a:cxn>
              </a:cxnLst>
              <a:rect l="0" t="0" r="r" b="b"/>
              <a:pathLst>
                <a:path w="167" h="206">
                  <a:moveTo>
                    <a:pt x="167" y="206"/>
                  </a:moveTo>
                  <a:lnTo>
                    <a:pt x="167" y="206"/>
                  </a:lnTo>
                  <a:lnTo>
                    <a:pt x="0" y="206"/>
                  </a:lnTo>
                  <a:lnTo>
                    <a:pt x="0" y="0"/>
                  </a:lnTo>
                  <a:lnTo>
                    <a:pt x="167" y="0"/>
                  </a:lnTo>
                  <a:lnTo>
                    <a:pt x="167"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73" name="Freeform 236">
              <a:extLst>
                <a:ext uri="{FF2B5EF4-FFF2-40B4-BE49-F238E27FC236}">
                  <a16:creationId xmlns:a16="http://schemas.microsoft.com/office/drawing/2014/main" id="{819B2ECB-EC54-0802-102F-52AA4062B478}"/>
                </a:ext>
              </a:extLst>
            </p:cNvPr>
            <p:cNvSpPr>
              <a:spLocks/>
            </p:cNvSpPr>
            <p:nvPr/>
          </p:nvSpPr>
          <p:spPr bwMode="auto">
            <a:xfrm>
              <a:off x="5374108" y="5155196"/>
              <a:ext cx="242887" cy="301181"/>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74" name="Freeform 238">
              <a:extLst>
                <a:ext uri="{FF2B5EF4-FFF2-40B4-BE49-F238E27FC236}">
                  <a16:creationId xmlns:a16="http://schemas.microsoft.com/office/drawing/2014/main" id="{F120E909-F017-3E36-6ABF-FB13B341252F}"/>
                </a:ext>
              </a:extLst>
            </p:cNvPr>
            <p:cNvSpPr>
              <a:spLocks/>
            </p:cNvSpPr>
            <p:nvPr/>
          </p:nvSpPr>
          <p:spPr bwMode="auto">
            <a:xfrm>
              <a:off x="6345658" y="5677405"/>
              <a:ext cx="240459" cy="301181"/>
            </a:xfrm>
            <a:custGeom>
              <a:avLst/>
              <a:gdLst>
                <a:gd name="T0" fmla="*/ 166 w 166"/>
                <a:gd name="T1" fmla="*/ 205 h 205"/>
                <a:gd name="T2" fmla="*/ 166 w 166"/>
                <a:gd name="T3" fmla="*/ 205 h 205"/>
                <a:gd name="T4" fmla="*/ 0 w 166"/>
                <a:gd name="T5" fmla="*/ 205 h 205"/>
                <a:gd name="T6" fmla="*/ 0 w 166"/>
                <a:gd name="T7" fmla="*/ 0 h 205"/>
                <a:gd name="T8" fmla="*/ 166 w 166"/>
                <a:gd name="T9" fmla="*/ 0 h 205"/>
                <a:gd name="T10" fmla="*/ 166 w 166"/>
                <a:gd name="T11" fmla="*/ 205 h 205"/>
              </a:gdLst>
              <a:ahLst/>
              <a:cxnLst>
                <a:cxn ang="0">
                  <a:pos x="T0" y="T1"/>
                </a:cxn>
                <a:cxn ang="0">
                  <a:pos x="T2" y="T3"/>
                </a:cxn>
                <a:cxn ang="0">
                  <a:pos x="T4" y="T5"/>
                </a:cxn>
                <a:cxn ang="0">
                  <a:pos x="T6" y="T7"/>
                </a:cxn>
                <a:cxn ang="0">
                  <a:pos x="T8" y="T9"/>
                </a:cxn>
                <a:cxn ang="0">
                  <a:pos x="T10" y="T11"/>
                </a:cxn>
              </a:cxnLst>
              <a:rect l="0" t="0" r="r" b="b"/>
              <a:pathLst>
                <a:path w="166" h="205">
                  <a:moveTo>
                    <a:pt x="166" y="205"/>
                  </a:moveTo>
                  <a:lnTo>
                    <a:pt x="166" y="205"/>
                  </a:lnTo>
                  <a:lnTo>
                    <a:pt x="0" y="205"/>
                  </a:lnTo>
                  <a:lnTo>
                    <a:pt x="0" y="0"/>
                  </a:lnTo>
                  <a:lnTo>
                    <a:pt x="166" y="0"/>
                  </a:lnTo>
                  <a:lnTo>
                    <a:pt x="166" y="205"/>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75" name="Freeform 240">
              <a:extLst>
                <a:ext uri="{FF2B5EF4-FFF2-40B4-BE49-F238E27FC236}">
                  <a16:creationId xmlns:a16="http://schemas.microsoft.com/office/drawing/2014/main" id="{97384167-C5D6-A833-1749-77AB4EB78EEB}"/>
                </a:ext>
              </a:extLst>
            </p:cNvPr>
            <p:cNvSpPr>
              <a:spLocks/>
            </p:cNvSpPr>
            <p:nvPr/>
          </p:nvSpPr>
          <p:spPr bwMode="auto">
            <a:xfrm>
              <a:off x="6792571" y="4210364"/>
              <a:ext cx="361903" cy="359474"/>
            </a:xfrm>
            <a:custGeom>
              <a:avLst/>
              <a:gdLst>
                <a:gd name="T0" fmla="*/ 0 w 249"/>
                <a:gd name="T1" fmla="*/ 146 h 246"/>
                <a:gd name="T2" fmla="*/ 0 w 249"/>
                <a:gd name="T3" fmla="*/ 146 h 246"/>
                <a:gd name="T4" fmla="*/ 124 w 249"/>
                <a:gd name="T5" fmla="*/ 0 h 246"/>
                <a:gd name="T6" fmla="*/ 249 w 249"/>
                <a:gd name="T7" fmla="*/ 143 h 246"/>
                <a:gd name="T8" fmla="*/ 87 w 249"/>
                <a:gd name="T9" fmla="*/ 246 h 246"/>
                <a:gd name="T10" fmla="*/ 0 w 249"/>
                <a:gd name="T11" fmla="*/ 146 h 246"/>
              </a:gdLst>
              <a:ahLst/>
              <a:cxnLst>
                <a:cxn ang="0">
                  <a:pos x="T0" y="T1"/>
                </a:cxn>
                <a:cxn ang="0">
                  <a:pos x="T2" y="T3"/>
                </a:cxn>
                <a:cxn ang="0">
                  <a:pos x="T4" y="T5"/>
                </a:cxn>
                <a:cxn ang="0">
                  <a:pos x="T6" y="T7"/>
                </a:cxn>
                <a:cxn ang="0">
                  <a:pos x="T8" y="T9"/>
                </a:cxn>
                <a:cxn ang="0">
                  <a:pos x="T10" y="T11"/>
                </a:cxn>
              </a:cxnLst>
              <a:rect l="0" t="0" r="r" b="b"/>
              <a:pathLst>
                <a:path w="249" h="246">
                  <a:moveTo>
                    <a:pt x="0" y="146"/>
                  </a:moveTo>
                  <a:lnTo>
                    <a:pt x="0" y="146"/>
                  </a:lnTo>
                  <a:lnTo>
                    <a:pt x="124" y="0"/>
                  </a:lnTo>
                  <a:cubicBezTo>
                    <a:pt x="172" y="41"/>
                    <a:pt x="214" y="89"/>
                    <a:pt x="249" y="143"/>
                  </a:cubicBezTo>
                  <a:lnTo>
                    <a:pt x="87" y="246"/>
                  </a:lnTo>
                  <a:cubicBezTo>
                    <a:pt x="63" y="208"/>
                    <a:pt x="34" y="175"/>
                    <a:pt x="0" y="14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76" name="Freeform 242">
              <a:extLst>
                <a:ext uri="{FF2B5EF4-FFF2-40B4-BE49-F238E27FC236}">
                  <a16:creationId xmlns:a16="http://schemas.microsoft.com/office/drawing/2014/main" id="{F4F75DE1-9BB0-8D95-FB2D-DEA8ED304A6E}"/>
                </a:ext>
              </a:extLst>
            </p:cNvPr>
            <p:cNvSpPr>
              <a:spLocks/>
            </p:cNvSpPr>
            <p:nvPr/>
          </p:nvSpPr>
          <p:spPr bwMode="auto">
            <a:xfrm>
              <a:off x="6918872" y="4419247"/>
              <a:ext cx="347330" cy="323041"/>
            </a:xfrm>
            <a:custGeom>
              <a:avLst/>
              <a:gdLst>
                <a:gd name="T0" fmla="*/ 162 w 238"/>
                <a:gd name="T1" fmla="*/ 0 h 221"/>
                <a:gd name="T2" fmla="*/ 162 w 238"/>
                <a:gd name="T3" fmla="*/ 0 h 221"/>
                <a:gd name="T4" fmla="*/ 238 w 238"/>
                <a:gd name="T5" fmla="*/ 169 h 221"/>
                <a:gd name="T6" fmla="*/ 54 w 238"/>
                <a:gd name="T7" fmla="*/ 221 h 221"/>
                <a:gd name="T8" fmla="*/ 0 w 238"/>
                <a:gd name="T9" fmla="*/ 103 h 221"/>
                <a:gd name="T10" fmla="*/ 162 w 238"/>
                <a:gd name="T11" fmla="*/ 0 h 221"/>
              </a:gdLst>
              <a:ahLst/>
              <a:cxnLst>
                <a:cxn ang="0">
                  <a:pos x="T0" y="T1"/>
                </a:cxn>
                <a:cxn ang="0">
                  <a:pos x="T2" y="T3"/>
                </a:cxn>
                <a:cxn ang="0">
                  <a:pos x="T4" y="T5"/>
                </a:cxn>
                <a:cxn ang="0">
                  <a:pos x="T6" y="T7"/>
                </a:cxn>
                <a:cxn ang="0">
                  <a:pos x="T8" y="T9"/>
                </a:cxn>
                <a:cxn ang="0">
                  <a:pos x="T10" y="T11"/>
                </a:cxn>
              </a:cxnLst>
              <a:rect l="0" t="0" r="r" b="b"/>
              <a:pathLst>
                <a:path w="238" h="221">
                  <a:moveTo>
                    <a:pt x="162" y="0"/>
                  </a:moveTo>
                  <a:lnTo>
                    <a:pt x="162" y="0"/>
                  </a:lnTo>
                  <a:cubicBezTo>
                    <a:pt x="195" y="52"/>
                    <a:pt x="221" y="109"/>
                    <a:pt x="238" y="169"/>
                  </a:cubicBezTo>
                  <a:lnTo>
                    <a:pt x="54" y="221"/>
                  </a:lnTo>
                  <a:cubicBezTo>
                    <a:pt x="42" y="179"/>
                    <a:pt x="24" y="139"/>
                    <a:pt x="0" y="103"/>
                  </a:cubicBezTo>
                  <a:lnTo>
                    <a:pt x="162"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77" name="Freeform 244">
              <a:extLst>
                <a:ext uri="{FF2B5EF4-FFF2-40B4-BE49-F238E27FC236}">
                  <a16:creationId xmlns:a16="http://schemas.microsoft.com/office/drawing/2014/main" id="{4E415A74-8666-36B6-CD45-51CCCDEF3FEE}"/>
                </a:ext>
              </a:extLst>
            </p:cNvPr>
            <p:cNvSpPr>
              <a:spLocks/>
            </p:cNvSpPr>
            <p:nvPr/>
          </p:nvSpPr>
          <p:spPr bwMode="auto">
            <a:xfrm>
              <a:off x="7426508" y="4346381"/>
              <a:ext cx="347330" cy="284179"/>
            </a:xfrm>
            <a:custGeom>
              <a:avLst/>
              <a:gdLst>
                <a:gd name="T0" fmla="*/ 189 w 238"/>
                <a:gd name="T1" fmla="*/ 0 h 193"/>
                <a:gd name="T2" fmla="*/ 189 w 238"/>
                <a:gd name="T3" fmla="*/ 0 h 193"/>
                <a:gd name="T4" fmla="*/ 238 w 238"/>
                <a:gd name="T5" fmla="*/ 141 h 193"/>
                <a:gd name="T6" fmla="*/ 39 w 238"/>
                <a:gd name="T7" fmla="*/ 193 h 193"/>
                <a:gd name="T8" fmla="*/ 0 w 238"/>
                <a:gd name="T9" fmla="*/ 81 h 193"/>
                <a:gd name="T10" fmla="*/ 189 w 238"/>
                <a:gd name="T11" fmla="*/ 0 h 193"/>
              </a:gdLst>
              <a:ahLst/>
              <a:cxnLst>
                <a:cxn ang="0">
                  <a:pos x="T0" y="T1"/>
                </a:cxn>
                <a:cxn ang="0">
                  <a:pos x="T2" y="T3"/>
                </a:cxn>
                <a:cxn ang="0">
                  <a:pos x="T4" y="T5"/>
                </a:cxn>
                <a:cxn ang="0">
                  <a:pos x="T6" y="T7"/>
                </a:cxn>
                <a:cxn ang="0">
                  <a:pos x="T8" y="T9"/>
                </a:cxn>
                <a:cxn ang="0">
                  <a:pos x="T10" y="T11"/>
                </a:cxn>
              </a:cxnLst>
              <a:rect l="0" t="0" r="r" b="b"/>
              <a:pathLst>
                <a:path w="238" h="193">
                  <a:moveTo>
                    <a:pt x="189" y="0"/>
                  </a:moveTo>
                  <a:lnTo>
                    <a:pt x="189" y="0"/>
                  </a:lnTo>
                  <a:cubicBezTo>
                    <a:pt x="209" y="46"/>
                    <a:pt x="225" y="93"/>
                    <a:pt x="238" y="141"/>
                  </a:cubicBezTo>
                  <a:lnTo>
                    <a:pt x="39" y="193"/>
                  </a:lnTo>
                  <a:cubicBezTo>
                    <a:pt x="29" y="155"/>
                    <a:pt x="16" y="117"/>
                    <a:pt x="0" y="81"/>
                  </a:cubicBezTo>
                  <a:lnTo>
                    <a:pt x="189"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78" name="Freeform 246">
              <a:extLst>
                <a:ext uri="{FF2B5EF4-FFF2-40B4-BE49-F238E27FC236}">
                  <a16:creationId xmlns:a16="http://schemas.microsoft.com/office/drawing/2014/main" id="{5B2E8BCE-3999-6AEF-4029-4549F128F53F}"/>
                </a:ext>
              </a:extLst>
            </p:cNvPr>
            <p:cNvSpPr>
              <a:spLocks/>
            </p:cNvSpPr>
            <p:nvPr/>
          </p:nvSpPr>
          <p:spPr bwMode="auto">
            <a:xfrm>
              <a:off x="7484801" y="4552835"/>
              <a:ext cx="327899" cy="247745"/>
            </a:xfrm>
            <a:custGeom>
              <a:avLst/>
              <a:gdLst>
                <a:gd name="T0" fmla="*/ 226 w 226"/>
                <a:gd name="T1" fmla="*/ 146 h 168"/>
                <a:gd name="T2" fmla="*/ 226 w 226"/>
                <a:gd name="T3" fmla="*/ 146 h 168"/>
                <a:gd name="T4" fmla="*/ 21 w 226"/>
                <a:gd name="T5" fmla="*/ 168 h 168"/>
                <a:gd name="T6" fmla="*/ 0 w 226"/>
                <a:gd name="T7" fmla="*/ 52 h 168"/>
                <a:gd name="T8" fmla="*/ 199 w 226"/>
                <a:gd name="T9" fmla="*/ 0 h 168"/>
                <a:gd name="T10" fmla="*/ 226 w 226"/>
                <a:gd name="T11" fmla="*/ 146 h 168"/>
              </a:gdLst>
              <a:ahLst/>
              <a:cxnLst>
                <a:cxn ang="0">
                  <a:pos x="T0" y="T1"/>
                </a:cxn>
                <a:cxn ang="0">
                  <a:pos x="T2" y="T3"/>
                </a:cxn>
                <a:cxn ang="0">
                  <a:pos x="T4" y="T5"/>
                </a:cxn>
                <a:cxn ang="0">
                  <a:pos x="T6" y="T7"/>
                </a:cxn>
                <a:cxn ang="0">
                  <a:pos x="T8" y="T9"/>
                </a:cxn>
                <a:cxn ang="0">
                  <a:pos x="T10" y="T11"/>
                </a:cxn>
              </a:cxnLst>
              <a:rect l="0" t="0" r="r" b="b"/>
              <a:pathLst>
                <a:path w="226" h="168">
                  <a:moveTo>
                    <a:pt x="226" y="146"/>
                  </a:moveTo>
                  <a:lnTo>
                    <a:pt x="226" y="146"/>
                  </a:lnTo>
                  <a:lnTo>
                    <a:pt x="21" y="168"/>
                  </a:lnTo>
                  <a:cubicBezTo>
                    <a:pt x="17" y="128"/>
                    <a:pt x="10" y="90"/>
                    <a:pt x="0" y="52"/>
                  </a:cubicBezTo>
                  <a:lnTo>
                    <a:pt x="199" y="0"/>
                  </a:lnTo>
                  <a:cubicBezTo>
                    <a:pt x="211" y="48"/>
                    <a:pt x="220" y="96"/>
                    <a:pt x="226" y="14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79" name="Freeform 248">
              <a:extLst>
                <a:ext uri="{FF2B5EF4-FFF2-40B4-BE49-F238E27FC236}">
                  <a16:creationId xmlns:a16="http://schemas.microsoft.com/office/drawing/2014/main" id="{6B20A992-32B5-BEE4-5DB2-3513A2ABE01B}"/>
                </a:ext>
              </a:extLst>
            </p:cNvPr>
            <p:cNvSpPr>
              <a:spLocks/>
            </p:cNvSpPr>
            <p:nvPr/>
          </p:nvSpPr>
          <p:spPr bwMode="auto">
            <a:xfrm>
              <a:off x="7237056" y="3967477"/>
              <a:ext cx="361903" cy="340043"/>
            </a:xfrm>
            <a:custGeom>
              <a:avLst/>
              <a:gdLst>
                <a:gd name="T0" fmla="*/ 0 w 247"/>
                <a:gd name="T1" fmla="*/ 134 h 232"/>
                <a:gd name="T2" fmla="*/ 0 w 247"/>
                <a:gd name="T3" fmla="*/ 134 h 232"/>
                <a:gd name="T4" fmla="*/ 155 w 247"/>
                <a:gd name="T5" fmla="*/ 0 h 232"/>
                <a:gd name="T6" fmla="*/ 247 w 247"/>
                <a:gd name="T7" fmla="*/ 123 h 232"/>
                <a:gd name="T8" fmla="*/ 73 w 247"/>
                <a:gd name="T9" fmla="*/ 232 h 232"/>
                <a:gd name="T10" fmla="*/ 0 w 247"/>
                <a:gd name="T11" fmla="*/ 134 h 232"/>
              </a:gdLst>
              <a:ahLst/>
              <a:cxnLst>
                <a:cxn ang="0">
                  <a:pos x="T0" y="T1"/>
                </a:cxn>
                <a:cxn ang="0">
                  <a:pos x="T2" y="T3"/>
                </a:cxn>
                <a:cxn ang="0">
                  <a:pos x="T4" y="T5"/>
                </a:cxn>
                <a:cxn ang="0">
                  <a:pos x="T6" y="T7"/>
                </a:cxn>
                <a:cxn ang="0">
                  <a:pos x="T8" y="T9"/>
                </a:cxn>
                <a:cxn ang="0">
                  <a:pos x="T10" y="T11"/>
                </a:cxn>
              </a:cxnLst>
              <a:rect l="0" t="0" r="r" b="b"/>
              <a:pathLst>
                <a:path w="247" h="232">
                  <a:moveTo>
                    <a:pt x="0" y="134"/>
                  </a:moveTo>
                  <a:lnTo>
                    <a:pt x="0" y="134"/>
                  </a:lnTo>
                  <a:lnTo>
                    <a:pt x="155" y="0"/>
                  </a:lnTo>
                  <a:cubicBezTo>
                    <a:pt x="189" y="38"/>
                    <a:pt x="219" y="79"/>
                    <a:pt x="247" y="123"/>
                  </a:cubicBezTo>
                  <a:lnTo>
                    <a:pt x="73" y="232"/>
                  </a:lnTo>
                  <a:cubicBezTo>
                    <a:pt x="51" y="198"/>
                    <a:pt x="27" y="165"/>
                    <a:pt x="0" y="13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80" name="Freeform 250">
              <a:extLst>
                <a:ext uri="{FF2B5EF4-FFF2-40B4-BE49-F238E27FC236}">
                  <a16:creationId xmlns:a16="http://schemas.microsoft.com/office/drawing/2014/main" id="{6C74D7D6-725A-ED57-1C1E-67454FC8906D}"/>
                </a:ext>
              </a:extLst>
            </p:cNvPr>
            <p:cNvSpPr>
              <a:spLocks/>
            </p:cNvSpPr>
            <p:nvPr/>
          </p:nvSpPr>
          <p:spPr bwMode="auto">
            <a:xfrm>
              <a:off x="7343926" y="4147213"/>
              <a:ext cx="359473" cy="318183"/>
            </a:xfrm>
            <a:custGeom>
              <a:avLst/>
              <a:gdLst>
                <a:gd name="T0" fmla="*/ 0 w 246"/>
                <a:gd name="T1" fmla="*/ 109 h 218"/>
                <a:gd name="T2" fmla="*/ 0 w 246"/>
                <a:gd name="T3" fmla="*/ 109 h 218"/>
                <a:gd name="T4" fmla="*/ 174 w 246"/>
                <a:gd name="T5" fmla="*/ 0 h 218"/>
                <a:gd name="T6" fmla="*/ 246 w 246"/>
                <a:gd name="T7" fmla="*/ 137 h 218"/>
                <a:gd name="T8" fmla="*/ 57 w 246"/>
                <a:gd name="T9" fmla="*/ 218 h 218"/>
                <a:gd name="T10" fmla="*/ 0 w 246"/>
                <a:gd name="T11" fmla="*/ 109 h 218"/>
              </a:gdLst>
              <a:ahLst/>
              <a:cxnLst>
                <a:cxn ang="0">
                  <a:pos x="T0" y="T1"/>
                </a:cxn>
                <a:cxn ang="0">
                  <a:pos x="T2" y="T3"/>
                </a:cxn>
                <a:cxn ang="0">
                  <a:pos x="T4" y="T5"/>
                </a:cxn>
                <a:cxn ang="0">
                  <a:pos x="T6" y="T7"/>
                </a:cxn>
                <a:cxn ang="0">
                  <a:pos x="T8" y="T9"/>
                </a:cxn>
                <a:cxn ang="0">
                  <a:pos x="T10" y="T11"/>
                </a:cxn>
              </a:cxnLst>
              <a:rect l="0" t="0" r="r" b="b"/>
              <a:pathLst>
                <a:path w="246" h="218">
                  <a:moveTo>
                    <a:pt x="0" y="109"/>
                  </a:moveTo>
                  <a:lnTo>
                    <a:pt x="0" y="109"/>
                  </a:lnTo>
                  <a:lnTo>
                    <a:pt x="174" y="0"/>
                  </a:lnTo>
                  <a:cubicBezTo>
                    <a:pt x="201" y="44"/>
                    <a:pt x="226" y="89"/>
                    <a:pt x="246" y="137"/>
                  </a:cubicBezTo>
                  <a:lnTo>
                    <a:pt x="57" y="218"/>
                  </a:lnTo>
                  <a:cubicBezTo>
                    <a:pt x="41" y="180"/>
                    <a:pt x="22" y="144"/>
                    <a:pt x="0" y="10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81" name="Freeform 252">
              <a:extLst>
                <a:ext uri="{FF2B5EF4-FFF2-40B4-BE49-F238E27FC236}">
                  <a16:creationId xmlns:a16="http://schemas.microsoft.com/office/drawing/2014/main" id="{D19BD9B8-5395-4CAE-FA30-C7A0FCD4F6C0}"/>
                </a:ext>
              </a:extLst>
            </p:cNvPr>
            <p:cNvSpPr>
              <a:spLocks/>
            </p:cNvSpPr>
            <p:nvPr/>
          </p:nvSpPr>
          <p:spPr bwMode="auto">
            <a:xfrm>
              <a:off x="7113182" y="3812029"/>
              <a:ext cx="349758" cy="352188"/>
            </a:xfrm>
            <a:custGeom>
              <a:avLst/>
              <a:gdLst>
                <a:gd name="T0" fmla="*/ 0 w 240"/>
                <a:gd name="T1" fmla="*/ 156 h 240"/>
                <a:gd name="T2" fmla="*/ 0 w 240"/>
                <a:gd name="T3" fmla="*/ 156 h 240"/>
                <a:gd name="T4" fmla="*/ 133 w 240"/>
                <a:gd name="T5" fmla="*/ 0 h 240"/>
                <a:gd name="T6" fmla="*/ 240 w 240"/>
                <a:gd name="T7" fmla="*/ 106 h 240"/>
                <a:gd name="T8" fmla="*/ 85 w 240"/>
                <a:gd name="T9" fmla="*/ 240 h 240"/>
                <a:gd name="T10" fmla="*/ 0 w 240"/>
                <a:gd name="T11" fmla="*/ 156 h 240"/>
              </a:gdLst>
              <a:ahLst/>
              <a:cxnLst>
                <a:cxn ang="0">
                  <a:pos x="T0" y="T1"/>
                </a:cxn>
                <a:cxn ang="0">
                  <a:pos x="T2" y="T3"/>
                </a:cxn>
                <a:cxn ang="0">
                  <a:pos x="T4" y="T5"/>
                </a:cxn>
                <a:cxn ang="0">
                  <a:pos x="T6" y="T7"/>
                </a:cxn>
                <a:cxn ang="0">
                  <a:pos x="T8" y="T9"/>
                </a:cxn>
                <a:cxn ang="0">
                  <a:pos x="T10" y="T11"/>
                </a:cxn>
              </a:cxnLst>
              <a:rect l="0" t="0" r="r" b="b"/>
              <a:pathLst>
                <a:path w="240" h="240">
                  <a:moveTo>
                    <a:pt x="0" y="156"/>
                  </a:moveTo>
                  <a:lnTo>
                    <a:pt x="0" y="156"/>
                  </a:lnTo>
                  <a:lnTo>
                    <a:pt x="133" y="0"/>
                  </a:lnTo>
                  <a:cubicBezTo>
                    <a:pt x="171" y="32"/>
                    <a:pt x="207" y="68"/>
                    <a:pt x="240" y="106"/>
                  </a:cubicBezTo>
                  <a:lnTo>
                    <a:pt x="85" y="240"/>
                  </a:lnTo>
                  <a:cubicBezTo>
                    <a:pt x="59" y="210"/>
                    <a:pt x="31" y="182"/>
                    <a:pt x="0" y="15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82" name="Freeform 254">
              <a:extLst>
                <a:ext uri="{FF2B5EF4-FFF2-40B4-BE49-F238E27FC236}">
                  <a16:creationId xmlns:a16="http://schemas.microsoft.com/office/drawing/2014/main" id="{46ED0399-F39B-BB27-3656-BE2C113A2B49}"/>
                </a:ext>
              </a:extLst>
            </p:cNvPr>
            <p:cNvSpPr>
              <a:spLocks/>
            </p:cNvSpPr>
            <p:nvPr/>
          </p:nvSpPr>
          <p:spPr bwMode="auto">
            <a:xfrm>
              <a:off x="7999722" y="4487256"/>
              <a:ext cx="330327" cy="257461"/>
            </a:xfrm>
            <a:custGeom>
              <a:avLst/>
              <a:gdLst>
                <a:gd name="T0" fmla="*/ 201 w 226"/>
                <a:gd name="T1" fmla="*/ 0 h 176"/>
                <a:gd name="T2" fmla="*/ 201 w 226"/>
                <a:gd name="T3" fmla="*/ 0 h 176"/>
                <a:gd name="T4" fmla="*/ 226 w 226"/>
                <a:gd name="T5" fmla="*/ 155 h 176"/>
                <a:gd name="T6" fmla="*/ 22 w 226"/>
                <a:gd name="T7" fmla="*/ 176 h 176"/>
                <a:gd name="T8" fmla="*/ 0 w 226"/>
                <a:gd name="T9" fmla="*/ 45 h 176"/>
                <a:gd name="T10" fmla="*/ 201 w 226"/>
                <a:gd name="T11" fmla="*/ 0 h 176"/>
              </a:gdLst>
              <a:ahLst/>
              <a:cxnLst>
                <a:cxn ang="0">
                  <a:pos x="T0" y="T1"/>
                </a:cxn>
                <a:cxn ang="0">
                  <a:pos x="T2" y="T3"/>
                </a:cxn>
                <a:cxn ang="0">
                  <a:pos x="T4" y="T5"/>
                </a:cxn>
                <a:cxn ang="0">
                  <a:pos x="T6" y="T7"/>
                </a:cxn>
                <a:cxn ang="0">
                  <a:pos x="T8" y="T9"/>
                </a:cxn>
                <a:cxn ang="0">
                  <a:pos x="T10" y="T11"/>
                </a:cxn>
              </a:cxnLst>
              <a:rect l="0" t="0" r="r" b="b"/>
              <a:pathLst>
                <a:path w="226" h="176">
                  <a:moveTo>
                    <a:pt x="201" y="0"/>
                  </a:moveTo>
                  <a:lnTo>
                    <a:pt x="201" y="0"/>
                  </a:lnTo>
                  <a:cubicBezTo>
                    <a:pt x="212" y="51"/>
                    <a:pt x="221" y="102"/>
                    <a:pt x="226" y="155"/>
                  </a:cubicBezTo>
                  <a:lnTo>
                    <a:pt x="22" y="176"/>
                  </a:lnTo>
                  <a:cubicBezTo>
                    <a:pt x="17" y="132"/>
                    <a:pt x="9" y="88"/>
                    <a:pt x="0" y="45"/>
                  </a:cubicBezTo>
                  <a:lnTo>
                    <a:pt x="201"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83" name="Freeform 256">
              <a:extLst>
                <a:ext uri="{FF2B5EF4-FFF2-40B4-BE49-F238E27FC236}">
                  <a16:creationId xmlns:a16="http://schemas.microsoft.com/office/drawing/2014/main" id="{0815BAF7-9D6F-54DA-E56C-CB3E2DB69B3A}"/>
                </a:ext>
              </a:extLst>
            </p:cNvPr>
            <p:cNvSpPr>
              <a:spLocks/>
            </p:cNvSpPr>
            <p:nvPr/>
          </p:nvSpPr>
          <p:spPr bwMode="auto">
            <a:xfrm>
              <a:off x="7448367" y="3413693"/>
              <a:ext cx="383762" cy="386192"/>
            </a:xfrm>
            <a:custGeom>
              <a:avLst/>
              <a:gdLst>
                <a:gd name="T0" fmla="*/ 0 w 263"/>
                <a:gd name="T1" fmla="*/ 157 h 264"/>
                <a:gd name="T2" fmla="*/ 0 w 263"/>
                <a:gd name="T3" fmla="*/ 157 h 264"/>
                <a:gd name="T4" fmla="*/ 133 w 263"/>
                <a:gd name="T5" fmla="*/ 0 h 264"/>
                <a:gd name="T6" fmla="*/ 263 w 263"/>
                <a:gd name="T7" fmla="*/ 126 h 264"/>
                <a:gd name="T8" fmla="*/ 110 w 263"/>
                <a:gd name="T9" fmla="*/ 264 h 264"/>
                <a:gd name="T10" fmla="*/ 0 w 263"/>
                <a:gd name="T11" fmla="*/ 157 h 264"/>
              </a:gdLst>
              <a:ahLst/>
              <a:cxnLst>
                <a:cxn ang="0">
                  <a:pos x="T0" y="T1"/>
                </a:cxn>
                <a:cxn ang="0">
                  <a:pos x="T2" y="T3"/>
                </a:cxn>
                <a:cxn ang="0">
                  <a:pos x="T4" y="T5"/>
                </a:cxn>
                <a:cxn ang="0">
                  <a:pos x="T6" y="T7"/>
                </a:cxn>
                <a:cxn ang="0">
                  <a:pos x="T8" y="T9"/>
                </a:cxn>
                <a:cxn ang="0">
                  <a:pos x="T10" y="T11"/>
                </a:cxn>
              </a:cxnLst>
              <a:rect l="0" t="0" r="r" b="b"/>
              <a:pathLst>
                <a:path w="263" h="264">
                  <a:moveTo>
                    <a:pt x="0" y="157"/>
                  </a:moveTo>
                  <a:lnTo>
                    <a:pt x="0" y="157"/>
                  </a:lnTo>
                  <a:lnTo>
                    <a:pt x="133" y="0"/>
                  </a:lnTo>
                  <a:cubicBezTo>
                    <a:pt x="179" y="39"/>
                    <a:pt x="222" y="81"/>
                    <a:pt x="263" y="126"/>
                  </a:cubicBezTo>
                  <a:lnTo>
                    <a:pt x="110" y="264"/>
                  </a:lnTo>
                  <a:cubicBezTo>
                    <a:pt x="76" y="226"/>
                    <a:pt x="39" y="190"/>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84" name="Freeform 258">
              <a:extLst>
                <a:ext uri="{FF2B5EF4-FFF2-40B4-BE49-F238E27FC236}">
                  <a16:creationId xmlns:a16="http://schemas.microsoft.com/office/drawing/2014/main" id="{ED70A600-964A-4A26-15D6-8C2B6DC74A51}"/>
                </a:ext>
              </a:extLst>
            </p:cNvPr>
            <p:cNvSpPr>
              <a:spLocks/>
            </p:cNvSpPr>
            <p:nvPr/>
          </p:nvSpPr>
          <p:spPr bwMode="auto">
            <a:xfrm>
              <a:off x="7608673" y="3595858"/>
              <a:ext cx="378904" cy="369189"/>
            </a:xfrm>
            <a:custGeom>
              <a:avLst/>
              <a:gdLst>
                <a:gd name="T0" fmla="*/ 0 w 259"/>
                <a:gd name="T1" fmla="*/ 138 h 251"/>
                <a:gd name="T2" fmla="*/ 0 w 259"/>
                <a:gd name="T3" fmla="*/ 138 h 251"/>
                <a:gd name="T4" fmla="*/ 153 w 259"/>
                <a:gd name="T5" fmla="*/ 0 h 251"/>
                <a:gd name="T6" fmla="*/ 259 w 259"/>
                <a:gd name="T7" fmla="*/ 133 h 251"/>
                <a:gd name="T8" fmla="*/ 90 w 259"/>
                <a:gd name="T9" fmla="*/ 251 h 251"/>
                <a:gd name="T10" fmla="*/ 0 w 259"/>
                <a:gd name="T11" fmla="*/ 138 h 251"/>
              </a:gdLst>
              <a:ahLst/>
              <a:cxnLst>
                <a:cxn ang="0">
                  <a:pos x="T0" y="T1"/>
                </a:cxn>
                <a:cxn ang="0">
                  <a:pos x="T2" y="T3"/>
                </a:cxn>
                <a:cxn ang="0">
                  <a:pos x="T4" y="T5"/>
                </a:cxn>
                <a:cxn ang="0">
                  <a:pos x="T6" y="T7"/>
                </a:cxn>
                <a:cxn ang="0">
                  <a:pos x="T8" y="T9"/>
                </a:cxn>
                <a:cxn ang="0">
                  <a:pos x="T10" y="T11"/>
                </a:cxn>
              </a:cxnLst>
              <a:rect l="0" t="0" r="r" b="b"/>
              <a:pathLst>
                <a:path w="259" h="251">
                  <a:moveTo>
                    <a:pt x="0" y="138"/>
                  </a:moveTo>
                  <a:lnTo>
                    <a:pt x="0" y="138"/>
                  </a:lnTo>
                  <a:lnTo>
                    <a:pt x="153" y="0"/>
                  </a:lnTo>
                  <a:cubicBezTo>
                    <a:pt x="191" y="42"/>
                    <a:pt x="226" y="87"/>
                    <a:pt x="259" y="133"/>
                  </a:cubicBezTo>
                  <a:lnTo>
                    <a:pt x="90" y="251"/>
                  </a:lnTo>
                  <a:cubicBezTo>
                    <a:pt x="62" y="211"/>
                    <a:pt x="32" y="174"/>
                    <a:pt x="0" y="13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85" name="Freeform 260">
              <a:extLst>
                <a:ext uri="{FF2B5EF4-FFF2-40B4-BE49-F238E27FC236}">
                  <a16:creationId xmlns:a16="http://schemas.microsoft.com/office/drawing/2014/main" id="{9C1E916B-1276-0EF3-C89B-7DC93D61DE36}"/>
                </a:ext>
              </a:extLst>
            </p:cNvPr>
            <p:cNvSpPr>
              <a:spLocks/>
            </p:cNvSpPr>
            <p:nvPr/>
          </p:nvSpPr>
          <p:spPr bwMode="auto">
            <a:xfrm>
              <a:off x="7853990" y="4013624"/>
              <a:ext cx="369189" cy="337614"/>
            </a:xfrm>
            <a:custGeom>
              <a:avLst/>
              <a:gdLst>
                <a:gd name="T0" fmla="*/ 0 w 254"/>
                <a:gd name="T1" fmla="*/ 95 h 231"/>
                <a:gd name="T2" fmla="*/ 0 w 254"/>
                <a:gd name="T3" fmla="*/ 95 h 231"/>
                <a:gd name="T4" fmla="*/ 183 w 254"/>
                <a:gd name="T5" fmla="*/ 0 h 231"/>
                <a:gd name="T6" fmla="*/ 254 w 254"/>
                <a:gd name="T7" fmla="*/ 161 h 231"/>
                <a:gd name="T8" fmla="*/ 61 w 254"/>
                <a:gd name="T9" fmla="*/ 231 h 231"/>
                <a:gd name="T10" fmla="*/ 0 w 254"/>
                <a:gd name="T11" fmla="*/ 95 h 231"/>
              </a:gdLst>
              <a:ahLst/>
              <a:cxnLst>
                <a:cxn ang="0">
                  <a:pos x="T0" y="T1"/>
                </a:cxn>
                <a:cxn ang="0">
                  <a:pos x="T2" y="T3"/>
                </a:cxn>
                <a:cxn ang="0">
                  <a:pos x="T4" y="T5"/>
                </a:cxn>
                <a:cxn ang="0">
                  <a:pos x="T6" y="T7"/>
                </a:cxn>
                <a:cxn ang="0">
                  <a:pos x="T8" y="T9"/>
                </a:cxn>
                <a:cxn ang="0">
                  <a:pos x="T10" y="T11"/>
                </a:cxn>
              </a:cxnLst>
              <a:rect l="0" t="0" r="r" b="b"/>
              <a:pathLst>
                <a:path w="254" h="231">
                  <a:moveTo>
                    <a:pt x="0" y="95"/>
                  </a:moveTo>
                  <a:lnTo>
                    <a:pt x="0" y="95"/>
                  </a:lnTo>
                  <a:lnTo>
                    <a:pt x="183" y="0"/>
                  </a:lnTo>
                  <a:cubicBezTo>
                    <a:pt x="210" y="52"/>
                    <a:pt x="234" y="105"/>
                    <a:pt x="254" y="161"/>
                  </a:cubicBezTo>
                  <a:lnTo>
                    <a:pt x="61" y="231"/>
                  </a:lnTo>
                  <a:cubicBezTo>
                    <a:pt x="43" y="184"/>
                    <a:pt x="23" y="138"/>
                    <a:pt x="0"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86" name="Freeform 262">
              <a:extLst>
                <a:ext uri="{FF2B5EF4-FFF2-40B4-BE49-F238E27FC236}">
                  <a16:creationId xmlns:a16="http://schemas.microsoft.com/office/drawing/2014/main" id="{5C45759D-0283-307D-C287-7D456940D430}"/>
                </a:ext>
              </a:extLst>
            </p:cNvPr>
            <p:cNvSpPr>
              <a:spLocks/>
            </p:cNvSpPr>
            <p:nvPr/>
          </p:nvSpPr>
          <p:spPr bwMode="auto">
            <a:xfrm>
              <a:off x="7739832" y="3792598"/>
              <a:ext cx="378904" cy="359474"/>
            </a:xfrm>
            <a:custGeom>
              <a:avLst/>
              <a:gdLst>
                <a:gd name="T0" fmla="*/ 0 w 260"/>
                <a:gd name="T1" fmla="*/ 118 h 246"/>
                <a:gd name="T2" fmla="*/ 0 w 260"/>
                <a:gd name="T3" fmla="*/ 118 h 246"/>
                <a:gd name="T4" fmla="*/ 169 w 260"/>
                <a:gd name="T5" fmla="*/ 0 h 246"/>
                <a:gd name="T6" fmla="*/ 260 w 260"/>
                <a:gd name="T7" fmla="*/ 151 h 246"/>
                <a:gd name="T8" fmla="*/ 77 w 260"/>
                <a:gd name="T9" fmla="*/ 246 h 246"/>
                <a:gd name="T10" fmla="*/ 0 w 260"/>
                <a:gd name="T11" fmla="*/ 118 h 246"/>
              </a:gdLst>
              <a:ahLst/>
              <a:cxnLst>
                <a:cxn ang="0">
                  <a:pos x="T0" y="T1"/>
                </a:cxn>
                <a:cxn ang="0">
                  <a:pos x="T2" y="T3"/>
                </a:cxn>
                <a:cxn ang="0">
                  <a:pos x="T4" y="T5"/>
                </a:cxn>
                <a:cxn ang="0">
                  <a:pos x="T6" y="T7"/>
                </a:cxn>
                <a:cxn ang="0">
                  <a:pos x="T8" y="T9"/>
                </a:cxn>
                <a:cxn ang="0">
                  <a:pos x="T10" y="T11"/>
                </a:cxn>
              </a:cxnLst>
              <a:rect l="0" t="0" r="r" b="b"/>
              <a:pathLst>
                <a:path w="260" h="246">
                  <a:moveTo>
                    <a:pt x="0" y="118"/>
                  </a:moveTo>
                  <a:lnTo>
                    <a:pt x="0" y="118"/>
                  </a:lnTo>
                  <a:lnTo>
                    <a:pt x="169" y="0"/>
                  </a:lnTo>
                  <a:cubicBezTo>
                    <a:pt x="202" y="48"/>
                    <a:pt x="233" y="99"/>
                    <a:pt x="260" y="151"/>
                  </a:cubicBezTo>
                  <a:lnTo>
                    <a:pt x="77" y="246"/>
                  </a:lnTo>
                  <a:cubicBezTo>
                    <a:pt x="54" y="201"/>
                    <a:pt x="28" y="159"/>
                    <a:pt x="0" y="1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87" name="Freeform 264">
              <a:extLst>
                <a:ext uri="{FF2B5EF4-FFF2-40B4-BE49-F238E27FC236}">
                  <a16:creationId xmlns:a16="http://schemas.microsoft.com/office/drawing/2014/main" id="{CE24BDAC-52C7-14D1-AB97-F4CC325E095F}"/>
                </a:ext>
              </a:extLst>
            </p:cNvPr>
            <p:cNvSpPr>
              <a:spLocks/>
            </p:cNvSpPr>
            <p:nvPr/>
          </p:nvSpPr>
          <p:spPr bwMode="auto">
            <a:xfrm>
              <a:off x="7941429" y="4249226"/>
              <a:ext cx="352188" cy="303610"/>
            </a:xfrm>
            <a:custGeom>
              <a:avLst/>
              <a:gdLst>
                <a:gd name="T0" fmla="*/ 0 w 241"/>
                <a:gd name="T1" fmla="*/ 70 h 208"/>
                <a:gd name="T2" fmla="*/ 0 w 241"/>
                <a:gd name="T3" fmla="*/ 70 h 208"/>
                <a:gd name="T4" fmla="*/ 193 w 241"/>
                <a:gd name="T5" fmla="*/ 0 h 208"/>
                <a:gd name="T6" fmla="*/ 241 w 241"/>
                <a:gd name="T7" fmla="*/ 163 h 208"/>
                <a:gd name="T8" fmla="*/ 40 w 241"/>
                <a:gd name="T9" fmla="*/ 208 h 208"/>
                <a:gd name="T10" fmla="*/ 0 w 241"/>
                <a:gd name="T11" fmla="*/ 70 h 208"/>
              </a:gdLst>
              <a:ahLst/>
              <a:cxnLst>
                <a:cxn ang="0">
                  <a:pos x="T0" y="T1"/>
                </a:cxn>
                <a:cxn ang="0">
                  <a:pos x="T2" y="T3"/>
                </a:cxn>
                <a:cxn ang="0">
                  <a:pos x="T4" y="T5"/>
                </a:cxn>
                <a:cxn ang="0">
                  <a:pos x="T6" y="T7"/>
                </a:cxn>
                <a:cxn ang="0">
                  <a:pos x="T8" y="T9"/>
                </a:cxn>
                <a:cxn ang="0">
                  <a:pos x="T10" y="T11"/>
                </a:cxn>
              </a:cxnLst>
              <a:rect l="0" t="0" r="r" b="b"/>
              <a:pathLst>
                <a:path w="241" h="208">
                  <a:moveTo>
                    <a:pt x="0" y="70"/>
                  </a:moveTo>
                  <a:lnTo>
                    <a:pt x="0" y="70"/>
                  </a:lnTo>
                  <a:lnTo>
                    <a:pt x="193" y="0"/>
                  </a:lnTo>
                  <a:cubicBezTo>
                    <a:pt x="212" y="53"/>
                    <a:pt x="228" y="107"/>
                    <a:pt x="241" y="163"/>
                  </a:cubicBezTo>
                  <a:lnTo>
                    <a:pt x="40" y="208"/>
                  </a:lnTo>
                  <a:cubicBezTo>
                    <a:pt x="29" y="161"/>
                    <a:pt x="16" y="115"/>
                    <a:pt x="0" y="7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88" name="Freeform 266">
              <a:extLst>
                <a:ext uri="{FF2B5EF4-FFF2-40B4-BE49-F238E27FC236}">
                  <a16:creationId xmlns:a16="http://schemas.microsoft.com/office/drawing/2014/main" id="{6B27B962-652C-78CF-3239-BCFF4791118E}"/>
                </a:ext>
              </a:extLst>
            </p:cNvPr>
            <p:cNvSpPr>
              <a:spLocks/>
            </p:cNvSpPr>
            <p:nvPr/>
          </p:nvSpPr>
          <p:spPr bwMode="auto">
            <a:xfrm>
              <a:off x="8310618" y="3761021"/>
              <a:ext cx="369189" cy="337614"/>
            </a:xfrm>
            <a:custGeom>
              <a:avLst/>
              <a:gdLst>
                <a:gd name="T0" fmla="*/ 0 w 253"/>
                <a:gd name="T1" fmla="*/ 96 h 231"/>
                <a:gd name="T2" fmla="*/ 0 w 253"/>
                <a:gd name="T3" fmla="*/ 96 h 231"/>
                <a:gd name="T4" fmla="*/ 182 w 253"/>
                <a:gd name="T5" fmla="*/ 0 h 231"/>
                <a:gd name="T6" fmla="*/ 253 w 253"/>
                <a:gd name="T7" fmla="*/ 154 h 231"/>
                <a:gd name="T8" fmla="*/ 62 w 253"/>
                <a:gd name="T9" fmla="*/ 231 h 231"/>
                <a:gd name="T10" fmla="*/ 0 w 253"/>
                <a:gd name="T11" fmla="*/ 96 h 231"/>
              </a:gdLst>
              <a:ahLst/>
              <a:cxnLst>
                <a:cxn ang="0">
                  <a:pos x="T0" y="T1"/>
                </a:cxn>
                <a:cxn ang="0">
                  <a:pos x="T2" y="T3"/>
                </a:cxn>
                <a:cxn ang="0">
                  <a:pos x="T4" y="T5"/>
                </a:cxn>
                <a:cxn ang="0">
                  <a:pos x="T6" y="T7"/>
                </a:cxn>
                <a:cxn ang="0">
                  <a:pos x="T8" y="T9"/>
                </a:cxn>
                <a:cxn ang="0">
                  <a:pos x="T10" y="T11"/>
                </a:cxn>
              </a:cxnLst>
              <a:rect l="0" t="0" r="r" b="b"/>
              <a:pathLst>
                <a:path w="253" h="231">
                  <a:moveTo>
                    <a:pt x="0" y="96"/>
                  </a:moveTo>
                  <a:lnTo>
                    <a:pt x="0" y="96"/>
                  </a:lnTo>
                  <a:lnTo>
                    <a:pt x="182" y="0"/>
                  </a:lnTo>
                  <a:cubicBezTo>
                    <a:pt x="208" y="50"/>
                    <a:pt x="232" y="101"/>
                    <a:pt x="253" y="154"/>
                  </a:cubicBezTo>
                  <a:lnTo>
                    <a:pt x="62" y="231"/>
                  </a:lnTo>
                  <a:cubicBezTo>
                    <a:pt x="44" y="185"/>
                    <a:pt x="23" y="139"/>
                    <a:pt x="0" y="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89" name="Freeform 268">
              <a:extLst>
                <a:ext uri="{FF2B5EF4-FFF2-40B4-BE49-F238E27FC236}">
                  <a16:creationId xmlns:a16="http://schemas.microsoft.com/office/drawing/2014/main" id="{E49AD2BE-0DCF-AAB5-4BDB-84D8DBC69FF1}"/>
                </a:ext>
              </a:extLst>
            </p:cNvPr>
            <p:cNvSpPr>
              <a:spLocks/>
            </p:cNvSpPr>
            <p:nvPr/>
          </p:nvSpPr>
          <p:spPr bwMode="auto">
            <a:xfrm>
              <a:off x="8201318" y="3549710"/>
              <a:ext cx="374047" cy="352188"/>
            </a:xfrm>
            <a:custGeom>
              <a:avLst/>
              <a:gdLst>
                <a:gd name="T0" fmla="*/ 0 w 258"/>
                <a:gd name="T1" fmla="*/ 113 h 241"/>
                <a:gd name="T2" fmla="*/ 0 w 258"/>
                <a:gd name="T3" fmla="*/ 113 h 241"/>
                <a:gd name="T4" fmla="*/ 172 w 258"/>
                <a:gd name="T5" fmla="*/ 0 h 241"/>
                <a:gd name="T6" fmla="*/ 258 w 258"/>
                <a:gd name="T7" fmla="*/ 145 h 241"/>
                <a:gd name="T8" fmla="*/ 76 w 258"/>
                <a:gd name="T9" fmla="*/ 241 h 241"/>
                <a:gd name="T10" fmla="*/ 0 w 258"/>
                <a:gd name="T11" fmla="*/ 113 h 241"/>
              </a:gdLst>
              <a:ahLst/>
              <a:cxnLst>
                <a:cxn ang="0">
                  <a:pos x="T0" y="T1"/>
                </a:cxn>
                <a:cxn ang="0">
                  <a:pos x="T2" y="T3"/>
                </a:cxn>
                <a:cxn ang="0">
                  <a:pos x="T4" y="T5"/>
                </a:cxn>
                <a:cxn ang="0">
                  <a:pos x="T6" y="T7"/>
                </a:cxn>
                <a:cxn ang="0">
                  <a:pos x="T8" y="T9"/>
                </a:cxn>
                <a:cxn ang="0">
                  <a:pos x="T10" y="T11"/>
                </a:cxn>
              </a:cxnLst>
              <a:rect l="0" t="0" r="r" b="b"/>
              <a:pathLst>
                <a:path w="258" h="241">
                  <a:moveTo>
                    <a:pt x="0" y="113"/>
                  </a:moveTo>
                  <a:lnTo>
                    <a:pt x="0" y="113"/>
                  </a:lnTo>
                  <a:lnTo>
                    <a:pt x="172" y="0"/>
                  </a:lnTo>
                  <a:cubicBezTo>
                    <a:pt x="203" y="47"/>
                    <a:pt x="231" y="95"/>
                    <a:pt x="258" y="145"/>
                  </a:cubicBezTo>
                  <a:lnTo>
                    <a:pt x="76" y="241"/>
                  </a:lnTo>
                  <a:cubicBezTo>
                    <a:pt x="52" y="197"/>
                    <a:pt x="27" y="154"/>
                    <a:pt x="0" y="11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90" name="Freeform 270">
              <a:extLst>
                <a:ext uri="{FF2B5EF4-FFF2-40B4-BE49-F238E27FC236}">
                  <a16:creationId xmlns:a16="http://schemas.microsoft.com/office/drawing/2014/main" id="{019C88FD-0C4B-CEB6-2377-F5CCED8D522F}"/>
                </a:ext>
              </a:extLst>
            </p:cNvPr>
            <p:cNvSpPr>
              <a:spLocks/>
            </p:cNvSpPr>
            <p:nvPr/>
          </p:nvSpPr>
          <p:spPr bwMode="auto">
            <a:xfrm>
              <a:off x="8400486" y="3986908"/>
              <a:ext cx="359473" cy="313326"/>
            </a:xfrm>
            <a:custGeom>
              <a:avLst/>
              <a:gdLst>
                <a:gd name="T0" fmla="*/ 0 w 246"/>
                <a:gd name="T1" fmla="*/ 77 h 215"/>
                <a:gd name="T2" fmla="*/ 0 w 246"/>
                <a:gd name="T3" fmla="*/ 77 h 215"/>
                <a:gd name="T4" fmla="*/ 191 w 246"/>
                <a:gd name="T5" fmla="*/ 0 h 215"/>
                <a:gd name="T6" fmla="*/ 246 w 246"/>
                <a:gd name="T7" fmla="*/ 157 h 215"/>
                <a:gd name="T8" fmla="*/ 49 w 246"/>
                <a:gd name="T9" fmla="*/ 215 h 215"/>
                <a:gd name="T10" fmla="*/ 0 w 246"/>
                <a:gd name="T11" fmla="*/ 77 h 215"/>
              </a:gdLst>
              <a:ahLst/>
              <a:cxnLst>
                <a:cxn ang="0">
                  <a:pos x="T0" y="T1"/>
                </a:cxn>
                <a:cxn ang="0">
                  <a:pos x="T2" y="T3"/>
                </a:cxn>
                <a:cxn ang="0">
                  <a:pos x="T4" y="T5"/>
                </a:cxn>
                <a:cxn ang="0">
                  <a:pos x="T6" y="T7"/>
                </a:cxn>
                <a:cxn ang="0">
                  <a:pos x="T8" y="T9"/>
                </a:cxn>
                <a:cxn ang="0">
                  <a:pos x="T10" y="T11"/>
                </a:cxn>
              </a:cxnLst>
              <a:rect l="0" t="0" r="r" b="b"/>
              <a:pathLst>
                <a:path w="246" h="215">
                  <a:moveTo>
                    <a:pt x="0" y="77"/>
                  </a:moveTo>
                  <a:lnTo>
                    <a:pt x="0" y="77"/>
                  </a:lnTo>
                  <a:lnTo>
                    <a:pt x="191" y="0"/>
                  </a:lnTo>
                  <a:cubicBezTo>
                    <a:pt x="212" y="51"/>
                    <a:pt x="230" y="104"/>
                    <a:pt x="246" y="157"/>
                  </a:cubicBezTo>
                  <a:lnTo>
                    <a:pt x="49" y="215"/>
                  </a:lnTo>
                  <a:cubicBezTo>
                    <a:pt x="35" y="168"/>
                    <a:pt x="19" y="122"/>
                    <a:pt x="0" y="7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91" name="Freeform 272">
              <a:extLst>
                <a:ext uri="{FF2B5EF4-FFF2-40B4-BE49-F238E27FC236}">
                  <a16:creationId xmlns:a16="http://schemas.microsoft.com/office/drawing/2014/main" id="{71057725-0DDC-40F5-699A-9DDE87EED673}"/>
                </a:ext>
              </a:extLst>
            </p:cNvPr>
            <p:cNvSpPr>
              <a:spLocks/>
            </p:cNvSpPr>
            <p:nvPr/>
          </p:nvSpPr>
          <p:spPr bwMode="auto">
            <a:xfrm>
              <a:off x="8473352" y="4215222"/>
              <a:ext cx="342472" cy="286607"/>
            </a:xfrm>
            <a:custGeom>
              <a:avLst/>
              <a:gdLst>
                <a:gd name="T0" fmla="*/ 0 w 235"/>
                <a:gd name="T1" fmla="*/ 58 h 196"/>
                <a:gd name="T2" fmla="*/ 0 w 235"/>
                <a:gd name="T3" fmla="*/ 58 h 196"/>
                <a:gd name="T4" fmla="*/ 197 w 235"/>
                <a:gd name="T5" fmla="*/ 0 h 196"/>
                <a:gd name="T6" fmla="*/ 235 w 235"/>
                <a:gd name="T7" fmla="*/ 157 h 196"/>
                <a:gd name="T8" fmla="*/ 33 w 235"/>
                <a:gd name="T9" fmla="*/ 196 h 196"/>
                <a:gd name="T10" fmla="*/ 0 w 235"/>
                <a:gd name="T11" fmla="*/ 58 h 196"/>
              </a:gdLst>
              <a:ahLst/>
              <a:cxnLst>
                <a:cxn ang="0">
                  <a:pos x="T0" y="T1"/>
                </a:cxn>
                <a:cxn ang="0">
                  <a:pos x="T2" y="T3"/>
                </a:cxn>
                <a:cxn ang="0">
                  <a:pos x="T4" y="T5"/>
                </a:cxn>
                <a:cxn ang="0">
                  <a:pos x="T6" y="T7"/>
                </a:cxn>
                <a:cxn ang="0">
                  <a:pos x="T8" y="T9"/>
                </a:cxn>
                <a:cxn ang="0">
                  <a:pos x="T10" y="T11"/>
                </a:cxn>
              </a:cxnLst>
              <a:rect l="0" t="0" r="r" b="b"/>
              <a:pathLst>
                <a:path w="235" h="196">
                  <a:moveTo>
                    <a:pt x="0" y="58"/>
                  </a:moveTo>
                  <a:lnTo>
                    <a:pt x="0" y="58"/>
                  </a:lnTo>
                  <a:lnTo>
                    <a:pt x="197" y="0"/>
                  </a:lnTo>
                  <a:cubicBezTo>
                    <a:pt x="212" y="52"/>
                    <a:pt x="225" y="104"/>
                    <a:pt x="235" y="157"/>
                  </a:cubicBezTo>
                  <a:lnTo>
                    <a:pt x="33" y="196"/>
                  </a:lnTo>
                  <a:cubicBezTo>
                    <a:pt x="24" y="149"/>
                    <a:pt x="13" y="103"/>
                    <a:pt x="0" y="5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92" name="Freeform 274">
              <a:extLst>
                <a:ext uri="{FF2B5EF4-FFF2-40B4-BE49-F238E27FC236}">
                  <a16:creationId xmlns:a16="http://schemas.microsoft.com/office/drawing/2014/main" id="{2D3E07B2-4319-AC8E-1577-B65E4839AF67}"/>
                </a:ext>
              </a:extLst>
            </p:cNvPr>
            <p:cNvSpPr>
              <a:spLocks/>
            </p:cNvSpPr>
            <p:nvPr/>
          </p:nvSpPr>
          <p:spPr bwMode="auto">
            <a:xfrm>
              <a:off x="8521930" y="4445964"/>
              <a:ext cx="325469" cy="242888"/>
            </a:xfrm>
            <a:custGeom>
              <a:avLst/>
              <a:gdLst>
                <a:gd name="T0" fmla="*/ 202 w 224"/>
                <a:gd name="T1" fmla="*/ 0 h 167"/>
                <a:gd name="T2" fmla="*/ 202 w 224"/>
                <a:gd name="T3" fmla="*/ 0 h 167"/>
                <a:gd name="T4" fmla="*/ 224 w 224"/>
                <a:gd name="T5" fmla="*/ 145 h 167"/>
                <a:gd name="T6" fmla="*/ 19 w 224"/>
                <a:gd name="T7" fmla="*/ 167 h 167"/>
                <a:gd name="T8" fmla="*/ 0 w 224"/>
                <a:gd name="T9" fmla="*/ 39 h 167"/>
                <a:gd name="T10" fmla="*/ 202 w 224"/>
                <a:gd name="T11" fmla="*/ 0 h 167"/>
              </a:gdLst>
              <a:ahLst/>
              <a:cxnLst>
                <a:cxn ang="0">
                  <a:pos x="T0" y="T1"/>
                </a:cxn>
                <a:cxn ang="0">
                  <a:pos x="T2" y="T3"/>
                </a:cxn>
                <a:cxn ang="0">
                  <a:pos x="T4" y="T5"/>
                </a:cxn>
                <a:cxn ang="0">
                  <a:pos x="T6" y="T7"/>
                </a:cxn>
                <a:cxn ang="0">
                  <a:pos x="T8" y="T9"/>
                </a:cxn>
                <a:cxn ang="0">
                  <a:pos x="T10" y="T11"/>
                </a:cxn>
              </a:cxnLst>
              <a:rect l="0" t="0" r="r" b="b"/>
              <a:pathLst>
                <a:path w="224" h="167">
                  <a:moveTo>
                    <a:pt x="202" y="0"/>
                  </a:moveTo>
                  <a:lnTo>
                    <a:pt x="202" y="0"/>
                  </a:lnTo>
                  <a:cubicBezTo>
                    <a:pt x="211" y="48"/>
                    <a:pt x="219" y="96"/>
                    <a:pt x="224" y="145"/>
                  </a:cubicBezTo>
                  <a:lnTo>
                    <a:pt x="19" y="167"/>
                  </a:lnTo>
                  <a:cubicBezTo>
                    <a:pt x="15" y="124"/>
                    <a:pt x="8" y="81"/>
                    <a:pt x="0" y="39"/>
                  </a:cubicBezTo>
                  <a:lnTo>
                    <a:pt x="202"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93" name="Freeform 276">
              <a:extLst>
                <a:ext uri="{FF2B5EF4-FFF2-40B4-BE49-F238E27FC236}">
                  <a16:creationId xmlns:a16="http://schemas.microsoft.com/office/drawing/2014/main" id="{60CFC6DA-DDD9-965B-76BC-292FE8B81526}"/>
                </a:ext>
              </a:extLst>
            </p:cNvPr>
            <p:cNvSpPr>
              <a:spLocks/>
            </p:cNvSpPr>
            <p:nvPr/>
          </p:nvSpPr>
          <p:spPr bwMode="auto">
            <a:xfrm>
              <a:off x="7941429" y="3180521"/>
              <a:ext cx="369189" cy="361903"/>
            </a:xfrm>
            <a:custGeom>
              <a:avLst/>
              <a:gdLst>
                <a:gd name="T0" fmla="*/ 0 w 253"/>
                <a:gd name="T1" fmla="*/ 143 h 247"/>
                <a:gd name="T2" fmla="*/ 0 w 253"/>
                <a:gd name="T3" fmla="*/ 143 h 247"/>
                <a:gd name="T4" fmla="*/ 148 w 253"/>
                <a:gd name="T5" fmla="*/ 0 h 247"/>
                <a:gd name="T6" fmla="*/ 253 w 253"/>
                <a:gd name="T7" fmla="*/ 118 h 247"/>
                <a:gd name="T8" fmla="*/ 93 w 253"/>
                <a:gd name="T9" fmla="*/ 247 h 247"/>
                <a:gd name="T10" fmla="*/ 0 w 253"/>
                <a:gd name="T11" fmla="*/ 143 h 247"/>
              </a:gdLst>
              <a:ahLst/>
              <a:cxnLst>
                <a:cxn ang="0">
                  <a:pos x="T0" y="T1"/>
                </a:cxn>
                <a:cxn ang="0">
                  <a:pos x="T2" y="T3"/>
                </a:cxn>
                <a:cxn ang="0">
                  <a:pos x="T4" y="T5"/>
                </a:cxn>
                <a:cxn ang="0">
                  <a:pos x="T6" y="T7"/>
                </a:cxn>
                <a:cxn ang="0">
                  <a:pos x="T8" y="T9"/>
                </a:cxn>
                <a:cxn ang="0">
                  <a:pos x="T10" y="T11"/>
                </a:cxn>
              </a:cxnLst>
              <a:rect l="0" t="0" r="r" b="b"/>
              <a:pathLst>
                <a:path w="253" h="247">
                  <a:moveTo>
                    <a:pt x="0" y="143"/>
                  </a:moveTo>
                  <a:lnTo>
                    <a:pt x="0" y="143"/>
                  </a:lnTo>
                  <a:lnTo>
                    <a:pt x="148" y="0"/>
                  </a:lnTo>
                  <a:cubicBezTo>
                    <a:pt x="184" y="38"/>
                    <a:pt x="219" y="77"/>
                    <a:pt x="253" y="118"/>
                  </a:cubicBezTo>
                  <a:lnTo>
                    <a:pt x="93" y="247"/>
                  </a:lnTo>
                  <a:cubicBezTo>
                    <a:pt x="63" y="211"/>
                    <a:pt x="33" y="176"/>
                    <a:pt x="0" y="14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94" name="Freeform 278">
              <a:extLst>
                <a:ext uri="{FF2B5EF4-FFF2-40B4-BE49-F238E27FC236}">
                  <a16:creationId xmlns:a16="http://schemas.microsoft.com/office/drawing/2014/main" id="{9EE22657-301B-254B-87C4-3159AA0CEB60}"/>
                </a:ext>
              </a:extLst>
            </p:cNvPr>
            <p:cNvSpPr>
              <a:spLocks/>
            </p:cNvSpPr>
            <p:nvPr/>
          </p:nvSpPr>
          <p:spPr bwMode="auto">
            <a:xfrm>
              <a:off x="8075017" y="3352970"/>
              <a:ext cx="376476" cy="361903"/>
            </a:xfrm>
            <a:custGeom>
              <a:avLst/>
              <a:gdLst>
                <a:gd name="T0" fmla="*/ 0 w 257"/>
                <a:gd name="T1" fmla="*/ 129 h 246"/>
                <a:gd name="T2" fmla="*/ 0 w 257"/>
                <a:gd name="T3" fmla="*/ 129 h 246"/>
                <a:gd name="T4" fmla="*/ 160 w 257"/>
                <a:gd name="T5" fmla="*/ 0 h 246"/>
                <a:gd name="T6" fmla="*/ 257 w 257"/>
                <a:gd name="T7" fmla="*/ 133 h 246"/>
                <a:gd name="T8" fmla="*/ 85 w 257"/>
                <a:gd name="T9" fmla="*/ 246 h 246"/>
                <a:gd name="T10" fmla="*/ 0 w 257"/>
                <a:gd name="T11" fmla="*/ 129 h 246"/>
              </a:gdLst>
              <a:ahLst/>
              <a:cxnLst>
                <a:cxn ang="0">
                  <a:pos x="T0" y="T1"/>
                </a:cxn>
                <a:cxn ang="0">
                  <a:pos x="T2" y="T3"/>
                </a:cxn>
                <a:cxn ang="0">
                  <a:pos x="T4" y="T5"/>
                </a:cxn>
                <a:cxn ang="0">
                  <a:pos x="T6" y="T7"/>
                </a:cxn>
                <a:cxn ang="0">
                  <a:pos x="T8" y="T9"/>
                </a:cxn>
                <a:cxn ang="0">
                  <a:pos x="T10" y="T11"/>
                </a:cxn>
              </a:cxnLst>
              <a:rect l="0" t="0" r="r" b="b"/>
              <a:pathLst>
                <a:path w="257" h="246">
                  <a:moveTo>
                    <a:pt x="0" y="129"/>
                  </a:moveTo>
                  <a:lnTo>
                    <a:pt x="0" y="129"/>
                  </a:lnTo>
                  <a:lnTo>
                    <a:pt x="160" y="0"/>
                  </a:lnTo>
                  <a:cubicBezTo>
                    <a:pt x="194" y="43"/>
                    <a:pt x="226" y="87"/>
                    <a:pt x="257" y="133"/>
                  </a:cubicBezTo>
                  <a:lnTo>
                    <a:pt x="85" y="246"/>
                  </a:lnTo>
                  <a:cubicBezTo>
                    <a:pt x="58" y="206"/>
                    <a:pt x="30" y="167"/>
                    <a:pt x="0" y="12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95" name="Freeform 280">
              <a:extLst>
                <a:ext uri="{FF2B5EF4-FFF2-40B4-BE49-F238E27FC236}">
                  <a16:creationId xmlns:a16="http://schemas.microsoft.com/office/drawing/2014/main" id="{B7F629B8-F122-20F3-E8CA-61CF48C6A78A}"/>
                </a:ext>
              </a:extLst>
            </p:cNvPr>
            <p:cNvSpPr>
              <a:spLocks/>
            </p:cNvSpPr>
            <p:nvPr/>
          </p:nvSpPr>
          <p:spPr bwMode="auto">
            <a:xfrm>
              <a:off x="7785981" y="3015358"/>
              <a:ext cx="369189" cy="376476"/>
            </a:xfrm>
            <a:custGeom>
              <a:avLst/>
              <a:gdLst>
                <a:gd name="T0" fmla="*/ 0 w 254"/>
                <a:gd name="T1" fmla="*/ 157 h 257"/>
                <a:gd name="T2" fmla="*/ 0 w 254"/>
                <a:gd name="T3" fmla="*/ 157 h 257"/>
                <a:gd name="T4" fmla="*/ 132 w 254"/>
                <a:gd name="T5" fmla="*/ 0 h 257"/>
                <a:gd name="T6" fmla="*/ 254 w 254"/>
                <a:gd name="T7" fmla="*/ 114 h 257"/>
                <a:gd name="T8" fmla="*/ 106 w 254"/>
                <a:gd name="T9" fmla="*/ 257 h 257"/>
                <a:gd name="T10" fmla="*/ 0 w 254"/>
                <a:gd name="T11" fmla="*/ 157 h 257"/>
              </a:gdLst>
              <a:ahLst/>
              <a:cxnLst>
                <a:cxn ang="0">
                  <a:pos x="T0" y="T1"/>
                </a:cxn>
                <a:cxn ang="0">
                  <a:pos x="T2" y="T3"/>
                </a:cxn>
                <a:cxn ang="0">
                  <a:pos x="T4" y="T5"/>
                </a:cxn>
                <a:cxn ang="0">
                  <a:pos x="T6" y="T7"/>
                </a:cxn>
                <a:cxn ang="0">
                  <a:pos x="T8" y="T9"/>
                </a:cxn>
                <a:cxn ang="0">
                  <a:pos x="T10" y="T11"/>
                </a:cxn>
              </a:cxnLst>
              <a:rect l="0" t="0" r="r" b="b"/>
              <a:pathLst>
                <a:path w="254" h="257">
                  <a:moveTo>
                    <a:pt x="0" y="157"/>
                  </a:moveTo>
                  <a:lnTo>
                    <a:pt x="0" y="157"/>
                  </a:lnTo>
                  <a:lnTo>
                    <a:pt x="132" y="0"/>
                  </a:lnTo>
                  <a:cubicBezTo>
                    <a:pt x="175" y="36"/>
                    <a:pt x="215" y="74"/>
                    <a:pt x="254" y="114"/>
                  </a:cubicBezTo>
                  <a:lnTo>
                    <a:pt x="106" y="257"/>
                  </a:lnTo>
                  <a:cubicBezTo>
                    <a:pt x="72" y="222"/>
                    <a:pt x="37" y="189"/>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96" name="Freeform 282">
              <a:extLst>
                <a:ext uri="{FF2B5EF4-FFF2-40B4-BE49-F238E27FC236}">
                  <a16:creationId xmlns:a16="http://schemas.microsoft.com/office/drawing/2014/main" id="{336F105A-AB3C-13C2-0BCC-831EE17C26D1}"/>
                </a:ext>
              </a:extLst>
            </p:cNvPr>
            <p:cNvSpPr>
              <a:spLocks/>
            </p:cNvSpPr>
            <p:nvPr/>
          </p:nvSpPr>
          <p:spPr bwMode="auto">
            <a:xfrm>
              <a:off x="8895976" y="3821744"/>
              <a:ext cx="349758" cy="291465"/>
            </a:xfrm>
            <a:custGeom>
              <a:avLst/>
              <a:gdLst>
                <a:gd name="T0" fmla="*/ 0 w 240"/>
                <a:gd name="T1" fmla="*/ 75 h 199"/>
                <a:gd name="T2" fmla="*/ 0 w 240"/>
                <a:gd name="T3" fmla="*/ 75 h 199"/>
                <a:gd name="T4" fmla="*/ 191 w 240"/>
                <a:gd name="T5" fmla="*/ 0 h 199"/>
                <a:gd name="T6" fmla="*/ 240 w 240"/>
                <a:gd name="T7" fmla="*/ 138 h 199"/>
                <a:gd name="T8" fmla="*/ 44 w 240"/>
                <a:gd name="T9" fmla="*/ 199 h 199"/>
                <a:gd name="T10" fmla="*/ 0 w 240"/>
                <a:gd name="T11" fmla="*/ 75 h 199"/>
              </a:gdLst>
              <a:ahLst/>
              <a:cxnLst>
                <a:cxn ang="0">
                  <a:pos x="T0" y="T1"/>
                </a:cxn>
                <a:cxn ang="0">
                  <a:pos x="T2" y="T3"/>
                </a:cxn>
                <a:cxn ang="0">
                  <a:pos x="T4" y="T5"/>
                </a:cxn>
                <a:cxn ang="0">
                  <a:pos x="T6" y="T7"/>
                </a:cxn>
                <a:cxn ang="0">
                  <a:pos x="T8" y="T9"/>
                </a:cxn>
                <a:cxn ang="0">
                  <a:pos x="T10" y="T11"/>
                </a:cxn>
              </a:cxnLst>
              <a:rect l="0" t="0" r="r" b="b"/>
              <a:pathLst>
                <a:path w="240" h="199">
                  <a:moveTo>
                    <a:pt x="0" y="75"/>
                  </a:moveTo>
                  <a:lnTo>
                    <a:pt x="0" y="75"/>
                  </a:lnTo>
                  <a:lnTo>
                    <a:pt x="191" y="0"/>
                  </a:lnTo>
                  <a:cubicBezTo>
                    <a:pt x="209" y="46"/>
                    <a:pt x="225" y="92"/>
                    <a:pt x="240" y="138"/>
                  </a:cubicBezTo>
                  <a:lnTo>
                    <a:pt x="44" y="199"/>
                  </a:lnTo>
                  <a:cubicBezTo>
                    <a:pt x="30" y="157"/>
                    <a:pt x="16" y="116"/>
                    <a:pt x="0" y="7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97" name="Freeform 284">
              <a:extLst>
                <a:ext uri="{FF2B5EF4-FFF2-40B4-BE49-F238E27FC236}">
                  <a16:creationId xmlns:a16="http://schemas.microsoft.com/office/drawing/2014/main" id="{F08603B4-9322-9BAE-7035-78204CF306B9}"/>
                </a:ext>
              </a:extLst>
            </p:cNvPr>
            <p:cNvSpPr>
              <a:spLocks/>
            </p:cNvSpPr>
            <p:nvPr/>
          </p:nvSpPr>
          <p:spPr bwMode="auto">
            <a:xfrm>
              <a:off x="8121166" y="2617022"/>
              <a:ext cx="344900" cy="354616"/>
            </a:xfrm>
            <a:custGeom>
              <a:avLst/>
              <a:gdLst>
                <a:gd name="T0" fmla="*/ 0 w 236"/>
                <a:gd name="T1" fmla="*/ 157 h 242"/>
                <a:gd name="T2" fmla="*/ 0 w 236"/>
                <a:gd name="T3" fmla="*/ 157 h 242"/>
                <a:gd name="T4" fmla="*/ 133 w 236"/>
                <a:gd name="T5" fmla="*/ 0 h 242"/>
                <a:gd name="T6" fmla="*/ 236 w 236"/>
                <a:gd name="T7" fmla="*/ 94 h 242"/>
                <a:gd name="T8" fmla="*/ 93 w 236"/>
                <a:gd name="T9" fmla="*/ 242 h 242"/>
                <a:gd name="T10" fmla="*/ 0 w 236"/>
                <a:gd name="T11" fmla="*/ 157 h 242"/>
              </a:gdLst>
              <a:ahLst/>
              <a:cxnLst>
                <a:cxn ang="0">
                  <a:pos x="T0" y="T1"/>
                </a:cxn>
                <a:cxn ang="0">
                  <a:pos x="T2" y="T3"/>
                </a:cxn>
                <a:cxn ang="0">
                  <a:pos x="T4" y="T5"/>
                </a:cxn>
                <a:cxn ang="0">
                  <a:pos x="T6" y="T7"/>
                </a:cxn>
                <a:cxn ang="0">
                  <a:pos x="T8" y="T9"/>
                </a:cxn>
                <a:cxn ang="0">
                  <a:pos x="T10" y="T11"/>
                </a:cxn>
              </a:cxnLst>
              <a:rect l="0" t="0" r="r" b="b"/>
              <a:pathLst>
                <a:path w="236" h="242">
                  <a:moveTo>
                    <a:pt x="0" y="157"/>
                  </a:moveTo>
                  <a:lnTo>
                    <a:pt x="0" y="157"/>
                  </a:lnTo>
                  <a:lnTo>
                    <a:pt x="133" y="0"/>
                  </a:lnTo>
                  <a:cubicBezTo>
                    <a:pt x="168" y="31"/>
                    <a:pt x="203" y="62"/>
                    <a:pt x="236" y="94"/>
                  </a:cubicBezTo>
                  <a:lnTo>
                    <a:pt x="93" y="242"/>
                  </a:lnTo>
                  <a:cubicBezTo>
                    <a:pt x="63" y="213"/>
                    <a:pt x="32" y="184"/>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98" name="Freeform 286">
              <a:extLst>
                <a:ext uri="{FF2B5EF4-FFF2-40B4-BE49-F238E27FC236}">
                  <a16:creationId xmlns:a16="http://schemas.microsoft.com/office/drawing/2014/main" id="{86CBAE7F-7EA0-1CC7-E529-E34406976356}"/>
                </a:ext>
              </a:extLst>
            </p:cNvPr>
            <p:cNvSpPr>
              <a:spLocks/>
            </p:cNvSpPr>
            <p:nvPr/>
          </p:nvSpPr>
          <p:spPr bwMode="auto">
            <a:xfrm>
              <a:off x="8815824" y="3622576"/>
              <a:ext cx="359473" cy="308468"/>
            </a:xfrm>
            <a:custGeom>
              <a:avLst/>
              <a:gdLst>
                <a:gd name="T0" fmla="*/ 0 w 245"/>
                <a:gd name="T1" fmla="*/ 88 h 211"/>
                <a:gd name="T2" fmla="*/ 0 w 245"/>
                <a:gd name="T3" fmla="*/ 88 h 211"/>
                <a:gd name="T4" fmla="*/ 186 w 245"/>
                <a:gd name="T5" fmla="*/ 0 h 211"/>
                <a:gd name="T6" fmla="*/ 245 w 245"/>
                <a:gd name="T7" fmla="*/ 136 h 211"/>
                <a:gd name="T8" fmla="*/ 54 w 245"/>
                <a:gd name="T9" fmla="*/ 211 h 211"/>
                <a:gd name="T10" fmla="*/ 0 w 245"/>
                <a:gd name="T11" fmla="*/ 88 h 211"/>
              </a:gdLst>
              <a:ahLst/>
              <a:cxnLst>
                <a:cxn ang="0">
                  <a:pos x="T0" y="T1"/>
                </a:cxn>
                <a:cxn ang="0">
                  <a:pos x="T2" y="T3"/>
                </a:cxn>
                <a:cxn ang="0">
                  <a:pos x="T4" y="T5"/>
                </a:cxn>
                <a:cxn ang="0">
                  <a:pos x="T6" y="T7"/>
                </a:cxn>
                <a:cxn ang="0">
                  <a:pos x="T8" y="T9"/>
                </a:cxn>
                <a:cxn ang="0">
                  <a:pos x="T10" y="T11"/>
                </a:cxn>
              </a:cxnLst>
              <a:rect l="0" t="0" r="r" b="b"/>
              <a:pathLst>
                <a:path w="245" h="211">
                  <a:moveTo>
                    <a:pt x="0" y="88"/>
                  </a:moveTo>
                  <a:lnTo>
                    <a:pt x="0" y="88"/>
                  </a:lnTo>
                  <a:lnTo>
                    <a:pt x="186" y="0"/>
                  </a:lnTo>
                  <a:cubicBezTo>
                    <a:pt x="208" y="44"/>
                    <a:pt x="227" y="90"/>
                    <a:pt x="245" y="136"/>
                  </a:cubicBezTo>
                  <a:lnTo>
                    <a:pt x="54" y="211"/>
                  </a:lnTo>
                  <a:cubicBezTo>
                    <a:pt x="38" y="169"/>
                    <a:pt x="20" y="128"/>
                    <a:pt x="0" y="8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99" name="Freeform 288">
              <a:extLst>
                <a:ext uri="{FF2B5EF4-FFF2-40B4-BE49-F238E27FC236}">
                  <a16:creationId xmlns:a16="http://schemas.microsoft.com/office/drawing/2014/main" id="{AF09F455-6482-17FB-123B-5BC133A3DD70}"/>
                </a:ext>
              </a:extLst>
            </p:cNvPr>
            <p:cNvSpPr>
              <a:spLocks/>
            </p:cNvSpPr>
            <p:nvPr/>
          </p:nvSpPr>
          <p:spPr bwMode="auto">
            <a:xfrm>
              <a:off x="8959127" y="4023340"/>
              <a:ext cx="340042" cy="272034"/>
            </a:xfrm>
            <a:custGeom>
              <a:avLst/>
              <a:gdLst>
                <a:gd name="T0" fmla="*/ 0 w 233"/>
                <a:gd name="T1" fmla="*/ 61 h 185"/>
                <a:gd name="T2" fmla="*/ 0 w 233"/>
                <a:gd name="T3" fmla="*/ 61 h 185"/>
                <a:gd name="T4" fmla="*/ 196 w 233"/>
                <a:gd name="T5" fmla="*/ 0 h 185"/>
                <a:gd name="T6" fmla="*/ 233 w 233"/>
                <a:gd name="T7" fmla="*/ 137 h 185"/>
                <a:gd name="T8" fmla="*/ 33 w 233"/>
                <a:gd name="T9" fmla="*/ 185 h 185"/>
                <a:gd name="T10" fmla="*/ 0 w 233"/>
                <a:gd name="T11" fmla="*/ 61 h 185"/>
              </a:gdLst>
              <a:ahLst/>
              <a:cxnLst>
                <a:cxn ang="0">
                  <a:pos x="T0" y="T1"/>
                </a:cxn>
                <a:cxn ang="0">
                  <a:pos x="T2" y="T3"/>
                </a:cxn>
                <a:cxn ang="0">
                  <a:pos x="T4" y="T5"/>
                </a:cxn>
                <a:cxn ang="0">
                  <a:pos x="T6" y="T7"/>
                </a:cxn>
                <a:cxn ang="0">
                  <a:pos x="T8" y="T9"/>
                </a:cxn>
                <a:cxn ang="0">
                  <a:pos x="T10" y="T11"/>
                </a:cxn>
              </a:cxnLst>
              <a:rect l="0" t="0" r="r" b="b"/>
              <a:pathLst>
                <a:path w="233" h="185">
                  <a:moveTo>
                    <a:pt x="0" y="61"/>
                  </a:moveTo>
                  <a:lnTo>
                    <a:pt x="0" y="61"/>
                  </a:lnTo>
                  <a:lnTo>
                    <a:pt x="196" y="0"/>
                  </a:lnTo>
                  <a:cubicBezTo>
                    <a:pt x="210" y="45"/>
                    <a:pt x="222" y="91"/>
                    <a:pt x="233" y="137"/>
                  </a:cubicBezTo>
                  <a:lnTo>
                    <a:pt x="33" y="185"/>
                  </a:lnTo>
                  <a:cubicBezTo>
                    <a:pt x="23" y="143"/>
                    <a:pt x="12" y="102"/>
                    <a:pt x="0" y="6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00" name="Freeform 290">
              <a:extLst>
                <a:ext uri="{FF2B5EF4-FFF2-40B4-BE49-F238E27FC236}">
                  <a16:creationId xmlns:a16="http://schemas.microsoft.com/office/drawing/2014/main" id="{6F9059E1-A31D-3D1B-2213-42B4DB719AAB}"/>
                </a:ext>
              </a:extLst>
            </p:cNvPr>
            <p:cNvSpPr>
              <a:spLocks/>
            </p:cNvSpPr>
            <p:nvPr/>
          </p:nvSpPr>
          <p:spPr bwMode="auto">
            <a:xfrm>
              <a:off x="8725955" y="3428266"/>
              <a:ext cx="361903" cy="323041"/>
            </a:xfrm>
            <a:custGeom>
              <a:avLst/>
              <a:gdLst>
                <a:gd name="T0" fmla="*/ 0 w 248"/>
                <a:gd name="T1" fmla="*/ 102 h 222"/>
                <a:gd name="T2" fmla="*/ 0 w 248"/>
                <a:gd name="T3" fmla="*/ 102 h 222"/>
                <a:gd name="T4" fmla="*/ 178 w 248"/>
                <a:gd name="T5" fmla="*/ 0 h 222"/>
                <a:gd name="T6" fmla="*/ 248 w 248"/>
                <a:gd name="T7" fmla="*/ 134 h 222"/>
                <a:gd name="T8" fmla="*/ 62 w 248"/>
                <a:gd name="T9" fmla="*/ 222 h 222"/>
                <a:gd name="T10" fmla="*/ 0 w 248"/>
                <a:gd name="T11" fmla="*/ 102 h 222"/>
              </a:gdLst>
              <a:ahLst/>
              <a:cxnLst>
                <a:cxn ang="0">
                  <a:pos x="T0" y="T1"/>
                </a:cxn>
                <a:cxn ang="0">
                  <a:pos x="T2" y="T3"/>
                </a:cxn>
                <a:cxn ang="0">
                  <a:pos x="T4" y="T5"/>
                </a:cxn>
                <a:cxn ang="0">
                  <a:pos x="T6" y="T7"/>
                </a:cxn>
                <a:cxn ang="0">
                  <a:pos x="T8" y="T9"/>
                </a:cxn>
                <a:cxn ang="0">
                  <a:pos x="T10" y="T11"/>
                </a:cxn>
              </a:cxnLst>
              <a:rect l="0" t="0" r="r" b="b"/>
              <a:pathLst>
                <a:path w="248" h="222">
                  <a:moveTo>
                    <a:pt x="0" y="102"/>
                  </a:moveTo>
                  <a:lnTo>
                    <a:pt x="0" y="102"/>
                  </a:lnTo>
                  <a:lnTo>
                    <a:pt x="178" y="0"/>
                  </a:lnTo>
                  <a:cubicBezTo>
                    <a:pt x="203" y="44"/>
                    <a:pt x="226" y="88"/>
                    <a:pt x="248" y="134"/>
                  </a:cubicBezTo>
                  <a:lnTo>
                    <a:pt x="62" y="222"/>
                  </a:lnTo>
                  <a:cubicBezTo>
                    <a:pt x="43" y="181"/>
                    <a:pt x="22" y="141"/>
                    <a:pt x="0" y="1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01" name="Freeform 292">
              <a:extLst>
                <a:ext uri="{FF2B5EF4-FFF2-40B4-BE49-F238E27FC236}">
                  <a16:creationId xmlns:a16="http://schemas.microsoft.com/office/drawing/2014/main" id="{668152CB-53BC-9EBE-D0B1-053AA5507C98}"/>
                </a:ext>
              </a:extLst>
            </p:cNvPr>
            <p:cNvSpPr>
              <a:spLocks/>
            </p:cNvSpPr>
            <p:nvPr/>
          </p:nvSpPr>
          <p:spPr bwMode="auto">
            <a:xfrm>
              <a:off x="8385913" y="2903629"/>
              <a:ext cx="357045" cy="347330"/>
            </a:xfrm>
            <a:custGeom>
              <a:avLst/>
              <a:gdLst>
                <a:gd name="T0" fmla="*/ 0 w 246"/>
                <a:gd name="T1" fmla="*/ 137 h 237"/>
                <a:gd name="T2" fmla="*/ 0 w 246"/>
                <a:gd name="T3" fmla="*/ 137 h 237"/>
                <a:gd name="T4" fmla="*/ 153 w 246"/>
                <a:gd name="T5" fmla="*/ 0 h 237"/>
                <a:gd name="T6" fmla="*/ 246 w 246"/>
                <a:gd name="T7" fmla="*/ 111 h 237"/>
                <a:gd name="T8" fmla="*/ 84 w 246"/>
                <a:gd name="T9" fmla="*/ 237 h 237"/>
                <a:gd name="T10" fmla="*/ 0 w 246"/>
                <a:gd name="T11" fmla="*/ 137 h 237"/>
              </a:gdLst>
              <a:ahLst/>
              <a:cxnLst>
                <a:cxn ang="0">
                  <a:pos x="T0" y="T1"/>
                </a:cxn>
                <a:cxn ang="0">
                  <a:pos x="T2" y="T3"/>
                </a:cxn>
                <a:cxn ang="0">
                  <a:pos x="T4" y="T5"/>
                </a:cxn>
                <a:cxn ang="0">
                  <a:pos x="T6" y="T7"/>
                </a:cxn>
                <a:cxn ang="0">
                  <a:pos x="T8" y="T9"/>
                </a:cxn>
                <a:cxn ang="0">
                  <a:pos x="T10" y="T11"/>
                </a:cxn>
              </a:cxnLst>
              <a:rect l="0" t="0" r="r" b="b"/>
              <a:pathLst>
                <a:path w="246" h="237">
                  <a:moveTo>
                    <a:pt x="0" y="137"/>
                  </a:moveTo>
                  <a:lnTo>
                    <a:pt x="0" y="137"/>
                  </a:lnTo>
                  <a:lnTo>
                    <a:pt x="153" y="0"/>
                  </a:lnTo>
                  <a:cubicBezTo>
                    <a:pt x="185" y="36"/>
                    <a:pt x="216" y="73"/>
                    <a:pt x="246" y="111"/>
                  </a:cubicBezTo>
                  <a:lnTo>
                    <a:pt x="84" y="237"/>
                  </a:lnTo>
                  <a:cubicBezTo>
                    <a:pt x="57" y="203"/>
                    <a:pt x="29" y="169"/>
                    <a:pt x="0" y="13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02" name="Freeform 294">
              <a:extLst>
                <a:ext uri="{FF2B5EF4-FFF2-40B4-BE49-F238E27FC236}">
                  <a16:creationId xmlns:a16="http://schemas.microsoft.com/office/drawing/2014/main" id="{60ABDB02-2B2B-1E7E-2BDD-387F9D03487B}"/>
                </a:ext>
              </a:extLst>
            </p:cNvPr>
            <p:cNvSpPr>
              <a:spLocks/>
            </p:cNvSpPr>
            <p:nvPr/>
          </p:nvSpPr>
          <p:spPr bwMode="auto">
            <a:xfrm>
              <a:off x="8257183" y="2753039"/>
              <a:ext cx="352188" cy="349758"/>
            </a:xfrm>
            <a:custGeom>
              <a:avLst/>
              <a:gdLst>
                <a:gd name="T0" fmla="*/ 0 w 241"/>
                <a:gd name="T1" fmla="*/ 148 h 239"/>
                <a:gd name="T2" fmla="*/ 0 w 241"/>
                <a:gd name="T3" fmla="*/ 148 h 239"/>
                <a:gd name="T4" fmla="*/ 143 w 241"/>
                <a:gd name="T5" fmla="*/ 0 h 239"/>
                <a:gd name="T6" fmla="*/ 241 w 241"/>
                <a:gd name="T7" fmla="*/ 102 h 239"/>
                <a:gd name="T8" fmla="*/ 88 w 241"/>
                <a:gd name="T9" fmla="*/ 239 h 239"/>
                <a:gd name="T10" fmla="*/ 0 w 241"/>
                <a:gd name="T11" fmla="*/ 148 h 239"/>
              </a:gdLst>
              <a:ahLst/>
              <a:cxnLst>
                <a:cxn ang="0">
                  <a:pos x="T0" y="T1"/>
                </a:cxn>
                <a:cxn ang="0">
                  <a:pos x="T2" y="T3"/>
                </a:cxn>
                <a:cxn ang="0">
                  <a:pos x="T4" y="T5"/>
                </a:cxn>
                <a:cxn ang="0">
                  <a:pos x="T6" y="T7"/>
                </a:cxn>
                <a:cxn ang="0">
                  <a:pos x="T8" y="T9"/>
                </a:cxn>
                <a:cxn ang="0">
                  <a:pos x="T10" y="T11"/>
                </a:cxn>
              </a:cxnLst>
              <a:rect l="0" t="0" r="r" b="b"/>
              <a:pathLst>
                <a:path w="241" h="239">
                  <a:moveTo>
                    <a:pt x="0" y="148"/>
                  </a:moveTo>
                  <a:lnTo>
                    <a:pt x="0" y="148"/>
                  </a:lnTo>
                  <a:lnTo>
                    <a:pt x="143" y="0"/>
                  </a:lnTo>
                  <a:cubicBezTo>
                    <a:pt x="177" y="33"/>
                    <a:pt x="209" y="67"/>
                    <a:pt x="241" y="102"/>
                  </a:cubicBezTo>
                  <a:lnTo>
                    <a:pt x="88" y="239"/>
                  </a:lnTo>
                  <a:cubicBezTo>
                    <a:pt x="60" y="208"/>
                    <a:pt x="30" y="177"/>
                    <a:pt x="0"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03" name="Freeform 296">
              <a:extLst>
                <a:ext uri="{FF2B5EF4-FFF2-40B4-BE49-F238E27FC236}">
                  <a16:creationId xmlns:a16="http://schemas.microsoft.com/office/drawing/2014/main" id="{430602FE-8F5C-C407-EF67-34900B8B4817}"/>
                </a:ext>
              </a:extLst>
            </p:cNvPr>
            <p:cNvSpPr>
              <a:spLocks/>
            </p:cNvSpPr>
            <p:nvPr/>
          </p:nvSpPr>
          <p:spPr bwMode="auto">
            <a:xfrm>
              <a:off x="8507356" y="3066363"/>
              <a:ext cx="364331" cy="342472"/>
            </a:xfrm>
            <a:custGeom>
              <a:avLst/>
              <a:gdLst>
                <a:gd name="T0" fmla="*/ 0 w 249"/>
                <a:gd name="T1" fmla="*/ 126 h 234"/>
                <a:gd name="T2" fmla="*/ 0 w 249"/>
                <a:gd name="T3" fmla="*/ 126 h 234"/>
                <a:gd name="T4" fmla="*/ 162 w 249"/>
                <a:gd name="T5" fmla="*/ 0 h 234"/>
                <a:gd name="T6" fmla="*/ 249 w 249"/>
                <a:gd name="T7" fmla="*/ 120 h 234"/>
                <a:gd name="T8" fmla="*/ 78 w 249"/>
                <a:gd name="T9" fmla="*/ 234 h 234"/>
                <a:gd name="T10" fmla="*/ 0 w 249"/>
                <a:gd name="T11" fmla="*/ 126 h 234"/>
              </a:gdLst>
              <a:ahLst/>
              <a:cxnLst>
                <a:cxn ang="0">
                  <a:pos x="T0" y="T1"/>
                </a:cxn>
                <a:cxn ang="0">
                  <a:pos x="T2" y="T3"/>
                </a:cxn>
                <a:cxn ang="0">
                  <a:pos x="T4" y="T5"/>
                </a:cxn>
                <a:cxn ang="0">
                  <a:pos x="T6" y="T7"/>
                </a:cxn>
                <a:cxn ang="0">
                  <a:pos x="T8" y="T9"/>
                </a:cxn>
                <a:cxn ang="0">
                  <a:pos x="T10" y="T11"/>
                </a:cxn>
              </a:cxnLst>
              <a:rect l="0" t="0" r="r" b="b"/>
              <a:pathLst>
                <a:path w="249" h="234">
                  <a:moveTo>
                    <a:pt x="0" y="126"/>
                  </a:moveTo>
                  <a:lnTo>
                    <a:pt x="0" y="126"/>
                  </a:lnTo>
                  <a:lnTo>
                    <a:pt x="162" y="0"/>
                  </a:lnTo>
                  <a:cubicBezTo>
                    <a:pt x="192" y="39"/>
                    <a:pt x="221" y="79"/>
                    <a:pt x="249" y="120"/>
                  </a:cubicBezTo>
                  <a:lnTo>
                    <a:pt x="78" y="234"/>
                  </a:lnTo>
                  <a:cubicBezTo>
                    <a:pt x="53" y="197"/>
                    <a:pt x="27" y="161"/>
                    <a:pt x="0" y="12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04" name="Freeform 298">
              <a:extLst>
                <a:ext uri="{FF2B5EF4-FFF2-40B4-BE49-F238E27FC236}">
                  <a16:creationId xmlns:a16="http://schemas.microsoft.com/office/drawing/2014/main" id="{F7F53BD4-E319-87AA-EA1C-87C2133D4EC8}"/>
                </a:ext>
              </a:extLst>
            </p:cNvPr>
            <p:cNvSpPr>
              <a:spLocks/>
            </p:cNvSpPr>
            <p:nvPr/>
          </p:nvSpPr>
          <p:spPr bwMode="auto">
            <a:xfrm>
              <a:off x="8621514" y="3241242"/>
              <a:ext cx="364331" cy="335185"/>
            </a:xfrm>
            <a:custGeom>
              <a:avLst/>
              <a:gdLst>
                <a:gd name="T0" fmla="*/ 0 w 250"/>
                <a:gd name="T1" fmla="*/ 114 h 229"/>
                <a:gd name="T2" fmla="*/ 0 w 250"/>
                <a:gd name="T3" fmla="*/ 114 h 229"/>
                <a:gd name="T4" fmla="*/ 171 w 250"/>
                <a:gd name="T5" fmla="*/ 0 h 229"/>
                <a:gd name="T6" fmla="*/ 250 w 250"/>
                <a:gd name="T7" fmla="*/ 128 h 229"/>
                <a:gd name="T8" fmla="*/ 72 w 250"/>
                <a:gd name="T9" fmla="*/ 229 h 229"/>
                <a:gd name="T10" fmla="*/ 0 w 250"/>
                <a:gd name="T11" fmla="*/ 114 h 229"/>
              </a:gdLst>
              <a:ahLst/>
              <a:cxnLst>
                <a:cxn ang="0">
                  <a:pos x="T0" y="T1"/>
                </a:cxn>
                <a:cxn ang="0">
                  <a:pos x="T2" y="T3"/>
                </a:cxn>
                <a:cxn ang="0">
                  <a:pos x="T4" y="T5"/>
                </a:cxn>
                <a:cxn ang="0">
                  <a:pos x="T6" y="T7"/>
                </a:cxn>
                <a:cxn ang="0">
                  <a:pos x="T8" y="T9"/>
                </a:cxn>
                <a:cxn ang="0">
                  <a:pos x="T10" y="T11"/>
                </a:cxn>
              </a:cxnLst>
              <a:rect l="0" t="0" r="r" b="b"/>
              <a:pathLst>
                <a:path w="250" h="229">
                  <a:moveTo>
                    <a:pt x="0" y="114"/>
                  </a:moveTo>
                  <a:lnTo>
                    <a:pt x="0" y="114"/>
                  </a:lnTo>
                  <a:lnTo>
                    <a:pt x="171" y="0"/>
                  </a:lnTo>
                  <a:cubicBezTo>
                    <a:pt x="199" y="41"/>
                    <a:pt x="225" y="84"/>
                    <a:pt x="250" y="128"/>
                  </a:cubicBezTo>
                  <a:lnTo>
                    <a:pt x="72" y="229"/>
                  </a:lnTo>
                  <a:cubicBezTo>
                    <a:pt x="49" y="190"/>
                    <a:pt x="25" y="152"/>
                    <a:pt x="0" y="11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05" name="Freeform 300">
              <a:extLst>
                <a:ext uri="{FF2B5EF4-FFF2-40B4-BE49-F238E27FC236}">
                  <a16:creationId xmlns:a16="http://schemas.microsoft.com/office/drawing/2014/main" id="{804E7EBF-3CF4-A900-B977-1D464CC8F9D2}"/>
                </a:ext>
              </a:extLst>
            </p:cNvPr>
            <p:cNvSpPr>
              <a:spLocks/>
            </p:cNvSpPr>
            <p:nvPr/>
          </p:nvSpPr>
          <p:spPr bwMode="auto">
            <a:xfrm>
              <a:off x="8621514" y="2381420"/>
              <a:ext cx="359473" cy="359474"/>
            </a:xfrm>
            <a:custGeom>
              <a:avLst/>
              <a:gdLst>
                <a:gd name="T0" fmla="*/ 0 w 246"/>
                <a:gd name="T1" fmla="*/ 148 h 245"/>
                <a:gd name="T2" fmla="*/ 0 w 246"/>
                <a:gd name="T3" fmla="*/ 148 h 245"/>
                <a:gd name="T4" fmla="*/ 143 w 246"/>
                <a:gd name="T5" fmla="*/ 0 h 245"/>
                <a:gd name="T6" fmla="*/ 246 w 246"/>
                <a:gd name="T7" fmla="*/ 107 h 245"/>
                <a:gd name="T8" fmla="*/ 94 w 246"/>
                <a:gd name="T9" fmla="*/ 245 h 245"/>
                <a:gd name="T10" fmla="*/ 0 w 246"/>
                <a:gd name="T11" fmla="*/ 148 h 245"/>
              </a:gdLst>
              <a:ahLst/>
              <a:cxnLst>
                <a:cxn ang="0">
                  <a:pos x="T0" y="T1"/>
                </a:cxn>
                <a:cxn ang="0">
                  <a:pos x="T2" y="T3"/>
                </a:cxn>
                <a:cxn ang="0">
                  <a:pos x="T4" y="T5"/>
                </a:cxn>
                <a:cxn ang="0">
                  <a:pos x="T6" y="T7"/>
                </a:cxn>
                <a:cxn ang="0">
                  <a:pos x="T8" y="T9"/>
                </a:cxn>
                <a:cxn ang="0">
                  <a:pos x="T10" y="T11"/>
                </a:cxn>
              </a:cxnLst>
              <a:rect l="0" t="0" r="r" b="b"/>
              <a:pathLst>
                <a:path w="246" h="245">
                  <a:moveTo>
                    <a:pt x="0" y="148"/>
                  </a:moveTo>
                  <a:lnTo>
                    <a:pt x="0" y="148"/>
                  </a:lnTo>
                  <a:lnTo>
                    <a:pt x="143" y="0"/>
                  </a:lnTo>
                  <a:cubicBezTo>
                    <a:pt x="179" y="35"/>
                    <a:pt x="213" y="70"/>
                    <a:pt x="246" y="107"/>
                  </a:cubicBezTo>
                  <a:lnTo>
                    <a:pt x="94" y="245"/>
                  </a:lnTo>
                  <a:cubicBezTo>
                    <a:pt x="64" y="212"/>
                    <a:pt x="32" y="179"/>
                    <a:pt x="0"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06" name="Freeform 302">
              <a:extLst>
                <a:ext uri="{FF2B5EF4-FFF2-40B4-BE49-F238E27FC236}">
                  <a16:creationId xmlns:a16="http://schemas.microsoft.com/office/drawing/2014/main" id="{7A4F6DB3-1E96-B1A0-B0BB-124D382FE955}"/>
                </a:ext>
              </a:extLst>
            </p:cNvPr>
            <p:cNvSpPr>
              <a:spLocks/>
            </p:cNvSpPr>
            <p:nvPr/>
          </p:nvSpPr>
          <p:spPr bwMode="auto">
            <a:xfrm>
              <a:off x="9014992" y="2886626"/>
              <a:ext cx="369189" cy="349758"/>
            </a:xfrm>
            <a:custGeom>
              <a:avLst/>
              <a:gdLst>
                <a:gd name="T0" fmla="*/ 0 w 254"/>
                <a:gd name="T1" fmla="*/ 118 h 238"/>
                <a:gd name="T2" fmla="*/ 0 w 254"/>
                <a:gd name="T3" fmla="*/ 118 h 238"/>
                <a:gd name="T4" fmla="*/ 168 w 254"/>
                <a:gd name="T5" fmla="*/ 0 h 238"/>
                <a:gd name="T6" fmla="*/ 254 w 254"/>
                <a:gd name="T7" fmla="*/ 131 h 238"/>
                <a:gd name="T8" fmla="*/ 78 w 254"/>
                <a:gd name="T9" fmla="*/ 238 h 238"/>
                <a:gd name="T10" fmla="*/ 0 w 254"/>
                <a:gd name="T11" fmla="*/ 118 h 238"/>
              </a:gdLst>
              <a:ahLst/>
              <a:cxnLst>
                <a:cxn ang="0">
                  <a:pos x="T0" y="T1"/>
                </a:cxn>
                <a:cxn ang="0">
                  <a:pos x="T2" y="T3"/>
                </a:cxn>
                <a:cxn ang="0">
                  <a:pos x="T4" y="T5"/>
                </a:cxn>
                <a:cxn ang="0">
                  <a:pos x="T6" y="T7"/>
                </a:cxn>
                <a:cxn ang="0">
                  <a:pos x="T8" y="T9"/>
                </a:cxn>
                <a:cxn ang="0">
                  <a:pos x="T10" y="T11"/>
                </a:cxn>
              </a:cxnLst>
              <a:rect l="0" t="0" r="r" b="b"/>
              <a:pathLst>
                <a:path w="254" h="238">
                  <a:moveTo>
                    <a:pt x="0" y="118"/>
                  </a:moveTo>
                  <a:lnTo>
                    <a:pt x="0" y="118"/>
                  </a:lnTo>
                  <a:lnTo>
                    <a:pt x="168" y="0"/>
                  </a:lnTo>
                  <a:cubicBezTo>
                    <a:pt x="198" y="43"/>
                    <a:pt x="227" y="86"/>
                    <a:pt x="254" y="131"/>
                  </a:cubicBezTo>
                  <a:lnTo>
                    <a:pt x="78" y="238"/>
                  </a:lnTo>
                  <a:cubicBezTo>
                    <a:pt x="54" y="197"/>
                    <a:pt x="27" y="157"/>
                    <a:pt x="0" y="1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07" name="Freeform 304">
              <a:extLst>
                <a:ext uri="{FF2B5EF4-FFF2-40B4-BE49-F238E27FC236}">
                  <a16:creationId xmlns:a16="http://schemas.microsoft.com/office/drawing/2014/main" id="{24C72AFC-687F-CB4C-79C8-26DED32D4592}"/>
                </a:ext>
              </a:extLst>
            </p:cNvPr>
            <p:cNvSpPr>
              <a:spLocks/>
            </p:cNvSpPr>
            <p:nvPr/>
          </p:nvSpPr>
          <p:spPr bwMode="auto">
            <a:xfrm>
              <a:off x="9126720" y="3078508"/>
              <a:ext cx="369189" cy="337614"/>
            </a:xfrm>
            <a:custGeom>
              <a:avLst/>
              <a:gdLst>
                <a:gd name="T0" fmla="*/ 0 w 253"/>
                <a:gd name="T1" fmla="*/ 107 h 231"/>
                <a:gd name="T2" fmla="*/ 0 w 253"/>
                <a:gd name="T3" fmla="*/ 107 h 231"/>
                <a:gd name="T4" fmla="*/ 176 w 253"/>
                <a:gd name="T5" fmla="*/ 0 h 231"/>
                <a:gd name="T6" fmla="*/ 253 w 253"/>
                <a:gd name="T7" fmla="*/ 136 h 231"/>
                <a:gd name="T8" fmla="*/ 71 w 253"/>
                <a:gd name="T9" fmla="*/ 231 h 231"/>
                <a:gd name="T10" fmla="*/ 0 w 253"/>
                <a:gd name="T11" fmla="*/ 107 h 231"/>
              </a:gdLst>
              <a:ahLst/>
              <a:cxnLst>
                <a:cxn ang="0">
                  <a:pos x="T0" y="T1"/>
                </a:cxn>
                <a:cxn ang="0">
                  <a:pos x="T2" y="T3"/>
                </a:cxn>
                <a:cxn ang="0">
                  <a:pos x="T4" y="T5"/>
                </a:cxn>
                <a:cxn ang="0">
                  <a:pos x="T6" y="T7"/>
                </a:cxn>
                <a:cxn ang="0">
                  <a:pos x="T8" y="T9"/>
                </a:cxn>
                <a:cxn ang="0">
                  <a:pos x="T10" y="T11"/>
                </a:cxn>
              </a:cxnLst>
              <a:rect l="0" t="0" r="r" b="b"/>
              <a:pathLst>
                <a:path w="253" h="231">
                  <a:moveTo>
                    <a:pt x="0" y="107"/>
                  </a:moveTo>
                  <a:lnTo>
                    <a:pt x="0" y="107"/>
                  </a:lnTo>
                  <a:lnTo>
                    <a:pt x="176" y="0"/>
                  </a:lnTo>
                  <a:cubicBezTo>
                    <a:pt x="203" y="44"/>
                    <a:pt x="229" y="89"/>
                    <a:pt x="253" y="136"/>
                  </a:cubicBezTo>
                  <a:lnTo>
                    <a:pt x="71" y="231"/>
                  </a:lnTo>
                  <a:cubicBezTo>
                    <a:pt x="49" y="189"/>
                    <a:pt x="25" y="147"/>
                    <a:pt x="0" y="10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08" name="Freeform 306">
              <a:extLst>
                <a:ext uri="{FF2B5EF4-FFF2-40B4-BE49-F238E27FC236}">
                  <a16:creationId xmlns:a16="http://schemas.microsoft.com/office/drawing/2014/main" id="{E9A283BF-97D7-48DC-9390-D15B89BDD583}"/>
                </a:ext>
              </a:extLst>
            </p:cNvPr>
            <p:cNvSpPr>
              <a:spLocks/>
            </p:cNvSpPr>
            <p:nvPr/>
          </p:nvSpPr>
          <p:spPr bwMode="auto">
            <a:xfrm>
              <a:off x="8757531" y="2539298"/>
              <a:ext cx="366761" cy="354616"/>
            </a:xfrm>
            <a:custGeom>
              <a:avLst/>
              <a:gdLst>
                <a:gd name="T0" fmla="*/ 0 w 250"/>
                <a:gd name="T1" fmla="*/ 138 h 243"/>
                <a:gd name="T2" fmla="*/ 0 w 250"/>
                <a:gd name="T3" fmla="*/ 138 h 243"/>
                <a:gd name="T4" fmla="*/ 152 w 250"/>
                <a:gd name="T5" fmla="*/ 0 h 243"/>
                <a:gd name="T6" fmla="*/ 250 w 250"/>
                <a:gd name="T7" fmla="*/ 115 h 243"/>
                <a:gd name="T8" fmla="*/ 90 w 250"/>
                <a:gd name="T9" fmla="*/ 243 h 243"/>
                <a:gd name="T10" fmla="*/ 0 w 250"/>
                <a:gd name="T11" fmla="*/ 138 h 243"/>
              </a:gdLst>
              <a:ahLst/>
              <a:cxnLst>
                <a:cxn ang="0">
                  <a:pos x="T0" y="T1"/>
                </a:cxn>
                <a:cxn ang="0">
                  <a:pos x="T2" y="T3"/>
                </a:cxn>
                <a:cxn ang="0">
                  <a:pos x="T4" y="T5"/>
                </a:cxn>
                <a:cxn ang="0">
                  <a:pos x="T6" y="T7"/>
                </a:cxn>
                <a:cxn ang="0">
                  <a:pos x="T8" y="T9"/>
                </a:cxn>
                <a:cxn ang="0">
                  <a:pos x="T10" y="T11"/>
                </a:cxn>
              </a:cxnLst>
              <a:rect l="0" t="0" r="r" b="b"/>
              <a:pathLst>
                <a:path w="250" h="243">
                  <a:moveTo>
                    <a:pt x="0" y="138"/>
                  </a:moveTo>
                  <a:lnTo>
                    <a:pt x="0" y="138"/>
                  </a:lnTo>
                  <a:lnTo>
                    <a:pt x="152" y="0"/>
                  </a:lnTo>
                  <a:cubicBezTo>
                    <a:pt x="186" y="37"/>
                    <a:pt x="219" y="75"/>
                    <a:pt x="250" y="115"/>
                  </a:cubicBezTo>
                  <a:lnTo>
                    <a:pt x="90" y="243"/>
                  </a:lnTo>
                  <a:cubicBezTo>
                    <a:pt x="61" y="207"/>
                    <a:pt x="31" y="172"/>
                    <a:pt x="0" y="13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09" name="Freeform 308">
              <a:extLst>
                <a:ext uri="{FF2B5EF4-FFF2-40B4-BE49-F238E27FC236}">
                  <a16:creationId xmlns:a16="http://schemas.microsoft.com/office/drawing/2014/main" id="{97EDA0DB-5FE8-5609-3FCB-13F44B1981A4}"/>
                </a:ext>
              </a:extLst>
            </p:cNvPr>
            <p:cNvSpPr>
              <a:spLocks/>
            </p:cNvSpPr>
            <p:nvPr/>
          </p:nvSpPr>
          <p:spPr bwMode="auto">
            <a:xfrm>
              <a:off x="9231161" y="3277676"/>
              <a:ext cx="364331" cy="325469"/>
            </a:xfrm>
            <a:custGeom>
              <a:avLst/>
              <a:gdLst>
                <a:gd name="T0" fmla="*/ 0 w 250"/>
                <a:gd name="T1" fmla="*/ 95 h 223"/>
                <a:gd name="T2" fmla="*/ 0 w 250"/>
                <a:gd name="T3" fmla="*/ 95 h 223"/>
                <a:gd name="T4" fmla="*/ 182 w 250"/>
                <a:gd name="T5" fmla="*/ 0 h 223"/>
                <a:gd name="T6" fmla="*/ 250 w 250"/>
                <a:gd name="T7" fmla="*/ 140 h 223"/>
                <a:gd name="T8" fmla="*/ 63 w 250"/>
                <a:gd name="T9" fmla="*/ 223 h 223"/>
                <a:gd name="T10" fmla="*/ 0 w 250"/>
                <a:gd name="T11" fmla="*/ 95 h 223"/>
              </a:gdLst>
              <a:ahLst/>
              <a:cxnLst>
                <a:cxn ang="0">
                  <a:pos x="T0" y="T1"/>
                </a:cxn>
                <a:cxn ang="0">
                  <a:pos x="T2" y="T3"/>
                </a:cxn>
                <a:cxn ang="0">
                  <a:pos x="T4" y="T5"/>
                </a:cxn>
                <a:cxn ang="0">
                  <a:pos x="T6" y="T7"/>
                </a:cxn>
                <a:cxn ang="0">
                  <a:pos x="T8" y="T9"/>
                </a:cxn>
                <a:cxn ang="0">
                  <a:pos x="T10" y="T11"/>
                </a:cxn>
              </a:cxnLst>
              <a:rect l="0" t="0" r="r" b="b"/>
              <a:pathLst>
                <a:path w="250" h="223">
                  <a:moveTo>
                    <a:pt x="0" y="95"/>
                  </a:moveTo>
                  <a:lnTo>
                    <a:pt x="0" y="95"/>
                  </a:lnTo>
                  <a:lnTo>
                    <a:pt x="182" y="0"/>
                  </a:lnTo>
                  <a:cubicBezTo>
                    <a:pt x="206" y="46"/>
                    <a:pt x="229" y="92"/>
                    <a:pt x="250" y="140"/>
                  </a:cubicBezTo>
                  <a:lnTo>
                    <a:pt x="63" y="223"/>
                  </a:lnTo>
                  <a:cubicBezTo>
                    <a:pt x="43" y="180"/>
                    <a:pt x="22" y="137"/>
                    <a:pt x="0"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10" name="Freeform 310">
              <a:extLst>
                <a:ext uri="{FF2B5EF4-FFF2-40B4-BE49-F238E27FC236}">
                  <a16:creationId xmlns:a16="http://schemas.microsoft.com/office/drawing/2014/main" id="{84C82B0E-1F97-B388-C419-F644790595C0}"/>
                </a:ext>
              </a:extLst>
            </p:cNvPr>
            <p:cNvSpPr>
              <a:spLocks/>
            </p:cNvSpPr>
            <p:nvPr/>
          </p:nvSpPr>
          <p:spPr bwMode="auto">
            <a:xfrm>
              <a:off x="8891119" y="2706890"/>
              <a:ext cx="366761" cy="352188"/>
            </a:xfrm>
            <a:custGeom>
              <a:avLst/>
              <a:gdLst>
                <a:gd name="T0" fmla="*/ 0 w 253"/>
                <a:gd name="T1" fmla="*/ 128 h 241"/>
                <a:gd name="T2" fmla="*/ 0 w 253"/>
                <a:gd name="T3" fmla="*/ 128 h 241"/>
                <a:gd name="T4" fmla="*/ 160 w 253"/>
                <a:gd name="T5" fmla="*/ 0 h 241"/>
                <a:gd name="T6" fmla="*/ 253 w 253"/>
                <a:gd name="T7" fmla="*/ 123 h 241"/>
                <a:gd name="T8" fmla="*/ 85 w 253"/>
                <a:gd name="T9" fmla="*/ 241 h 241"/>
                <a:gd name="T10" fmla="*/ 0 w 253"/>
                <a:gd name="T11" fmla="*/ 128 h 241"/>
              </a:gdLst>
              <a:ahLst/>
              <a:cxnLst>
                <a:cxn ang="0">
                  <a:pos x="T0" y="T1"/>
                </a:cxn>
                <a:cxn ang="0">
                  <a:pos x="T2" y="T3"/>
                </a:cxn>
                <a:cxn ang="0">
                  <a:pos x="T4" y="T5"/>
                </a:cxn>
                <a:cxn ang="0">
                  <a:pos x="T6" y="T7"/>
                </a:cxn>
                <a:cxn ang="0">
                  <a:pos x="T8" y="T9"/>
                </a:cxn>
                <a:cxn ang="0">
                  <a:pos x="T10" y="T11"/>
                </a:cxn>
              </a:cxnLst>
              <a:rect l="0" t="0" r="r" b="b"/>
              <a:pathLst>
                <a:path w="253" h="241">
                  <a:moveTo>
                    <a:pt x="0" y="128"/>
                  </a:moveTo>
                  <a:lnTo>
                    <a:pt x="0" y="128"/>
                  </a:lnTo>
                  <a:lnTo>
                    <a:pt x="160" y="0"/>
                  </a:lnTo>
                  <a:cubicBezTo>
                    <a:pt x="193" y="40"/>
                    <a:pt x="224" y="81"/>
                    <a:pt x="253" y="123"/>
                  </a:cubicBezTo>
                  <a:lnTo>
                    <a:pt x="85" y="241"/>
                  </a:lnTo>
                  <a:cubicBezTo>
                    <a:pt x="58" y="203"/>
                    <a:pt x="30" y="165"/>
                    <a:pt x="0" y="12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11" name="Freeform 312">
              <a:extLst>
                <a:ext uri="{FF2B5EF4-FFF2-40B4-BE49-F238E27FC236}">
                  <a16:creationId xmlns:a16="http://schemas.microsoft.com/office/drawing/2014/main" id="{F694CB35-867D-A38E-5490-7D91A1F911D3}"/>
                </a:ext>
              </a:extLst>
            </p:cNvPr>
            <p:cNvSpPr>
              <a:spLocks/>
            </p:cNvSpPr>
            <p:nvPr/>
          </p:nvSpPr>
          <p:spPr bwMode="auto">
            <a:xfrm>
              <a:off x="8456351" y="2218687"/>
              <a:ext cx="374047" cy="381334"/>
            </a:xfrm>
            <a:custGeom>
              <a:avLst/>
              <a:gdLst>
                <a:gd name="T0" fmla="*/ 0 w 256"/>
                <a:gd name="T1" fmla="*/ 157 h 260"/>
                <a:gd name="T2" fmla="*/ 0 w 256"/>
                <a:gd name="T3" fmla="*/ 157 h 260"/>
                <a:gd name="T4" fmla="*/ 133 w 256"/>
                <a:gd name="T5" fmla="*/ 0 h 260"/>
                <a:gd name="T6" fmla="*/ 256 w 256"/>
                <a:gd name="T7" fmla="*/ 112 h 260"/>
                <a:gd name="T8" fmla="*/ 113 w 256"/>
                <a:gd name="T9" fmla="*/ 260 h 260"/>
                <a:gd name="T10" fmla="*/ 0 w 256"/>
                <a:gd name="T11" fmla="*/ 157 h 260"/>
              </a:gdLst>
              <a:ahLst/>
              <a:cxnLst>
                <a:cxn ang="0">
                  <a:pos x="T0" y="T1"/>
                </a:cxn>
                <a:cxn ang="0">
                  <a:pos x="T2" y="T3"/>
                </a:cxn>
                <a:cxn ang="0">
                  <a:pos x="T4" y="T5"/>
                </a:cxn>
                <a:cxn ang="0">
                  <a:pos x="T6" y="T7"/>
                </a:cxn>
                <a:cxn ang="0">
                  <a:pos x="T8" y="T9"/>
                </a:cxn>
                <a:cxn ang="0">
                  <a:pos x="T10" y="T11"/>
                </a:cxn>
              </a:cxnLst>
              <a:rect l="0" t="0" r="r" b="b"/>
              <a:pathLst>
                <a:path w="256" h="260">
                  <a:moveTo>
                    <a:pt x="0" y="157"/>
                  </a:moveTo>
                  <a:lnTo>
                    <a:pt x="0" y="157"/>
                  </a:lnTo>
                  <a:lnTo>
                    <a:pt x="133" y="0"/>
                  </a:lnTo>
                  <a:cubicBezTo>
                    <a:pt x="175" y="36"/>
                    <a:pt x="216" y="74"/>
                    <a:pt x="256" y="112"/>
                  </a:cubicBezTo>
                  <a:lnTo>
                    <a:pt x="113" y="260"/>
                  </a:lnTo>
                  <a:cubicBezTo>
                    <a:pt x="77" y="224"/>
                    <a:pt x="39" y="190"/>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12" name="Freeform 314">
              <a:extLst>
                <a:ext uri="{FF2B5EF4-FFF2-40B4-BE49-F238E27FC236}">
                  <a16:creationId xmlns:a16="http://schemas.microsoft.com/office/drawing/2014/main" id="{1B7308EB-8050-34D3-4F41-1443773ABA5B}"/>
                </a:ext>
              </a:extLst>
            </p:cNvPr>
            <p:cNvSpPr>
              <a:spLocks/>
            </p:cNvSpPr>
            <p:nvPr/>
          </p:nvSpPr>
          <p:spPr bwMode="auto">
            <a:xfrm>
              <a:off x="9461905" y="3899468"/>
              <a:ext cx="344900" cy="274464"/>
            </a:xfrm>
            <a:custGeom>
              <a:avLst/>
              <a:gdLst>
                <a:gd name="T0" fmla="*/ 0 w 235"/>
                <a:gd name="T1" fmla="*/ 59 h 188"/>
                <a:gd name="T2" fmla="*/ 0 w 235"/>
                <a:gd name="T3" fmla="*/ 59 h 188"/>
                <a:gd name="T4" fmla="*/ 197 w 235"/>
                <a:gd name="T5" fmla="*/ 0 h 188"/>
                <a:gd name="T6" fmla="*/ 235 w 235"/>
                <a:gd name="T7" fmla="*/ 141 h 188"/>
                <a:gd name="T8" fmla="*/ 35 w 235"/>
                <a:gd name="T9" fmla="*/ 188 h 188"/>
                <a:gd name="T10" fmla="*/ 0 w 235"/>
                <a:gd name="T11" fmla="*/ 59 h 188"/>
              </a:gdLst>
              <a:ahLst/>
              <a:cxnLst>
                <a:cxn ang="0">
                  <a:pos x="T0" y="T1"/>
                </a:cxn>
                <a:cxn ang="0">
                  <a:pos x="T2" y="T3"/>
                </a:cxn>
                <a:cxn ang="0">
                  <a:pos x="T4" y="T5"/>
                </a:cxn>
                <a:cxn ang="0">
                  <a:pos x="T6" y="T7"/>
                </a:cxn>
                <a:cxn ang="0">
                  <a:pos x="T8" y="T9"/>
                </a:cxn>
                <a:cxn ang="0">
                  <a:pos x="T10" y="T11"/>
                </a:cxn>
              </a:cxnLst>
              <a:rect l="0" t="0" r="r" b="b"/>
              <a:pathLst>
                <a:path w="235" h="188">
                  <a:moveTo>
                    <a:pt x="0" y="59"/>
                  </a:moveTo>
                  <a:lnTo>
                    <a:pt x="0" y="59"/>
                  </a:lnTo>
                  <a:lnTo>
                    <a:pt x="197" y="0"/>
                  </a:lnTo>
                  <a:cubicBezTo>
                    <a:pt x="211" y="46"/>
                    <a:pt x="224" y="93"/>
                    <a:pt x="235" y="141"/>
                  </a:cubicBezTo>
                  <a:lnTo>
                    <a:pt x="35" y="188"/>
                  </a:lnTo>
                  <a:cubicBezTo>
                    <a:pt x="25" y="145"/>
                    <a:pt x="13" y="102"/>
                    <a:pt x="0" y="5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13" name="Freeform 316">
              <a:extLst>
                <a:ext uri="{FF2B5EF4-FFF2-40B4-BE49-F238E27FC236}">
                  <a16:creationId xmlns:a16="http://schemas.microsoft.com/office/drawing/2014/main" id="{92F65973-FC0D-E242-70CD-40C41A68F6B1}"/>
                </a:ext>
              </a:extLst>
            </p:cNvPr>
            <p:cNvSpPr>
              <a:spLocks/>
            </p:cNvSpPr>
            <p:nvPr/>
          </p:nvSpPr>
          <p:spPr bwMode="auto">
            <a:xfrm>
              <a:off x="9401182" y="3690585"/>
              <a:ext cx="349758" cy="293895"/>
            </a:xfrm>
            <a:custGeom>
              <a:avLst/>
              <a:gdLst>
                <a:gd name="T0" fmla="*/ 0 w 240"/>
                <a:gd name="T1" fmla="*/ 71 h 201"/>
                <a:gd name="T2" fmla="*/ 0 w 240"/>
                <a:gd name="T3" fmla="*/ 71 h 201"/>
                <a:gd name="T4" fmla="*/ 192 w 240"/>
                <a:gd name="T5" fmla="*/ 0 h 201"/>
                <a:gd name="T6" fmla="*/ 240 w 240"/>
                <a:gd name="T7" fmla="*/ 142 h 201"/>
                <a:gd name="T8" fmla="*/ 43 w 240"/>
                <a:gd name="T9" fmla="*/ 201 h 201"/>
                <a:gd name="T10" fmla="*/ 0 w 240"/>
                <a:gd name="T11" fmla="*/ 71 h 201"/>
              </a:gdLst>
              <a:ahLst/>
              <a:cxnLst>
                <a:cxn ang="0">
                  <a:pos x="T0" y="T1"/>
                </a:cxn>
                <a:cxn ang="0">
                  <a:pos x="T2" y="T3"/>
                </a:cxn>
                <a:cxn ang="0">
                  <a:pos x="T4" y="T5"/>
                </a:cxn>
                <a:cxn ang="0">
                  <a:pos x="T6" y="T7"/>
                </a:cxn>
                <a:cxn ang="0">
                  <a:pos x="T8" y="T9"/>
                </a:cxn>
                <a:cxn ang="0">
                  <a:pos x="T10" y="T11"/>
                </a:cxn>
              </a:cxnLst>
              <a:rect l="0" t="0" r="r" b="b"/>
              <a:pathLst>
                <a:path w="240" h="201">
                  <a:moveTo>
                    <a:pt x="0" y="71"/>
                  </a:moveTo>
                  <a:lnTo>
                    <a:pt x="0" y="71"/>
                  </a:lnTo>
                  <a:lnTo>
                    <a:pt x="192" y="0"/>
                  </a:lnTo>
                  <a:cubicBezTo>
                    <a:pt x="210" y="47"/>
                    <a:pt x="226" y="94"/>
                    <a:pt x="240" y="142"/>
                  </a:cubicBezTo>
                  <a:lnTo>
                    <a:pt x="43" y="201"/>
                  </a:lnTo>
                  <a:cubicBezTo>
                    <a:pt x="30" y="157"/>
                    <a:pt x="16" y="114"/>
                    <a:pt x="0" y="7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14" name="Freeform 318">
              <a:extLst>
                <a:ext uri="{FF2B5EF4-FFF2-40B4-BE49-F238E27FC236}">
                  <a16:creationId xmlns:a16="http://schemas.microsoft.com/office/drawing/2014/main" id="{92525BD7-5CDD-7BD4-A0F1-22D01766814B}"/>
                </a:ext>
              </a:extLst>
            </p:cNvPr>
            <p:cNvSpPr>
              <a:spLocks/>
            </p:cNvSpPr>
            <p:nvPr/>
          </p:nvSpPr>
          <p:spPr bwMode="auto">
            <a:xfrm>
              <a:off x="9323458" y="3481702"/>
              <a:ext cx="357045" cy="313326"/>
            </a:xfrm>
            <a:custGeom>
              <a:avLst/>
              <a:gdLst>
                <a:gd name="T0" fmla="*/ 0 w 245"/>
                <a:gd name="T1" fmla="*/ 83 h 213"/>
                <a:gd name="T2" fmla="*/ 0 w 245"/>
                <a:gd name="T3" fmla="*/ 83 h 213"/>
                <a:gd name="T4" fmla="*/ 187 w 245"/>
                <a:gd name="T5" fmla="*/ 0 h 213"/>
                <a:gd name="T6" fmla="*/ 245 w 245"/>
                <a:gd name="T7" fmla="*/ 142 h 213"/>
                <a:gd name="T8" fmla="*/ 53 w 245"/>
                <a:gd name="T9" fmla="*/ 213 h 213"/>
                <a:gd name="T10" fmla="*/ 0 w 245"/>
                <a:gd name="T11" fmla="*/ 83 h 213"/>
              </a:gdLst>
              <a:ahLst/>
              <a:cxnLst>
                <a:cxn ang="0">
                  <a:pos x="T0" y="T1"/>
                </a:cxn>
                <a:cxn ang="0">
                  <a:pos x="T2" y="T3"/>
                </a:cxn>
                <a:cxn ang="0">
                  <a:pos x="T4" y="T5"/>
                </a:cxn>
                <a:cxn ang="0">
                  <a:pos x="T6" y="T7"/>
                </a:cxn>
                <a:cxn ang="0">
                  <a:pos x="T8" y="T9"/>
                </a:cxn>
                <a:cxn ang="0">
                  <a:pos x="T10" y="T11"/>
                </a:cxn>
              </a:cxnLst>
              <a:rect l="0" t="0" r="r" b="b"/>
              <a:pathLst>
                <a:path w="245" h="213">
                  <a:moveTo>
                    <a:pt x="0" y="83"/>
                  </a:moveTo>
                  <a:lnTo>
                    <a:pt x="0" y="83"/>
                  </a:lnTo>
                  <a:lnTo>
                    <a:pt x="187" y="0"/>
                  </a:lnTo>
                  <a:cubicBezTo>
                    <a:pt x="208" y="46"/>
                    <a:pt x="228" y="94"/>
                    <a:pt x="245" y="142"/>
                  </a:cubicBezTo>
                  <a:lnTo>
                    <a:pt x="53" y="213"/>
                  </a:lnTo>
                  <a:cubicBezTo>
                    <a:pt x="36" y="169"/>
                    <a:pt x="19" y="126"/>
                    <a:pt x="0" y="8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15" name="Freeform 320">
              <a:extLst>
                <a:ext uri="{FF2B5EF4-FFF2-40B4-BE49-F238E27FC236}">
                  <a16:creationId xmlns:a16="http://schemas.microsoft.com/office/drawing/2014/main" id="{1345DE23-6BF5-F977-CA74-46FD1B26E65C}"/>
                </a:ext>
              </a:extLst>
            </p:cNvPr>
            <p:cNvSpPr>
              <a:spLocks/>
            </p:cNvSpPr>
            <p:nvPr/>
          </p:nvSpPr>
          <p:spPr bwMode="auto">
            <a:xfrm>
              <a:off x="9134006" y="2172537"/>
              <a:ext cx="393478" cy="391050"/>
            </a:xfrm>
            <a:custGeom>
              <a:avLst/>
              <a:gdLst>
                <a:gd name="T0" fmla="*/ 0 w 270"/>
                <a:gd name="T1" fmla="*/ 141 h 266"/>
                <a:gd name="T2" fmla="*/ 0 w 270"/>
                <a:gd name="T3" fmla="*/ 141 h 266"/>
                <a:gd name="T4" fmla="*/ 152 w 270"/>
                <a:gd name="T5" fmla="*/ 0 h 266"/>
                <a:gd name="T6" fmla="*/ 270 w 270"/>
                <a:gd name="T7" fmla="*/ 136 h 266"/>
                <a:gd name="T8" fmla="*/ 108 w 270"/>
                <a:gd name="T9" fmla="*/ 266 h 266"/>
                <a:gd name="T10" fmla="*/ 0 w 270"/>
                <a:gd name="T11" fmla="*/ 141 h 266"/>
              </a:gdLst>
              <a:ahLst/>
              <a:cxnLst>
                <a:cxn ang="0">
                  <a:pos x="T0" y="T1"/>
                </a:cxn>
                <a:cxn ang="0">
                  <a:pos x="T2" y="T3"/>
                </a:cxn>
                <a:cxn ang="0">
                  <a:pos x="T4" y="T5"/>
                </a:cxn>
                <a:cxn ang="0">
                  <a:pos x="T6" y="T7"/>
                </a:cxn>
                <a:cxn ang="0">
                  <a:pos x="T8" y="T9"/>
                </a:cxn>
                <a:cxn ang="0">
                  <a:pos x="T10" y="T11"/>
                </a:cxn>
              </a:cxnLst>
              <a:rect l="0" t="0" r="r" b="b"/>
              <a:pathLst>
                <a:path w="270" h="266">
                  <a:moveTo>
                    <a:pt x="0" y="141"/>
                  </a:moveTo>
                  <a:lnTo>
                    <a:pt x="0" y="141"/>
                  </a:lnTo>
                  <a:lnTo>
                    <a:pt x="152" y="0"/>
                  </a:lnTo>
                  <a:cubicBezTo>
                    <a:pt x="193" y="45"/>
                    <a:pt x="232" y="90"/>
                    <a:pt x="270" y="136"/>
                  </a:cubicBezTo>
                  <a:lnTo>
                    <a:pt x="108" y="266"/>
                  </a:lnTo>
                  <a:cubicBezTo>
                    <a:pt x="73" y="223"/>
                    <a:pt x="37" y="181"/>
                    <a:pt x="0" y="14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16" name="Freeform 322">
              <a:extLst>
                <a:ext uri="{FF2B5EF4-FFF2-40B4-BE49-F238E27FC236}">
                  <a16:creationId xmlns:a16="http://schemas.microsoft.com/office/drawing/2014/main" id="{E8C99E68-F064-F623-E0DB-2A8AD88E2CD8}"/>
                </a:ext>
              </a:extLst>
            </p:cNvPr>
            <p:cNvSpPr>
              <a:spLocks/>
            </p:cNvSpPr>
            <p:nvPr/>
          </p:nvSpPr>
          <p:spPr bwMode="auto">
            <a:xfrm>
              <a:off x="9291884" y="2371705"/>
              <a:ext cx="393478" cy="386192"/>
            </a:xfrm>
            <a:custGeom>
              <a:avLst/>
              <a:gdLst>
                <a:gd name="T0" fmla="*/ 0 w 271"/>
                <a:gd name="T1" fmla="*/ 130 h 264"/>
                <a:gd name="T2" fmla="*/ 0 w 271"/>
                <a:gd name="T3" fmla="*/ 130 h 264"/>
                <a:gd name="T4" fmla="*/ 162 w 271"/>
                <a:gd name="T5" fmla="*/ 0 h 264"/>
                <a:gd name="T6" fmla="*/ 271 w 271"/>
                <a:gd name="T7" fmla="*/ 145 h 264"/>
                <a:gd name="T8" fmla="*/ 101 w 271"/>
                <a:gd name="T9" fmla="*/ 264 h 264"/>
                <a:gd name="T10" fmla="*/ 0 w 271"/>
                <a:gd name="T11" fmla="*/ 130 h 264"/>
              </a:gdLst>
              <a:ahLst/>
              <a:cxnLst>
                <a:cxn ang="0">
                  <a:pos x="T0" y="T1"/>
                </a:cxn>
                <a:cxn ang="0">
                  <a:pos x="T2" y="T3"/>
                </a:cxn>
                <a:cxn ang="0">
                  <a:pos x="T4" y="T5"/>
                </a:cxn>
                <a:cxn ang="0">
                  <a:pos x="T6" y="T7"/>
                </a:cxn>
                <a:cxn ang="0">
                  <a:pos x="T8" y="T9"/>
                </a:cxn>
                <a:cxn ang="0">
                  <a:pos x="T10" y="T11"/>
                </a:cxn>
              </a:cxnLst>
              <a:rect l="0" t="0" r="r" b="b"/>
              <a:pathLst>
                <a:path w="271" h="264">
                  <a:moveTo>
                    <a:pt x="0" y="130"/>
                  </a:moveTo>
                  <a:lnTo>
                    <a:pt x="0" y="130"/>
                  </a:lnTo>
                  <a:lnTo>
                    <a:pt x="162" y="0"/>
                  </a:lnTo>
                  <a:cubicBezTo>
                    <a:pt x="200" y="48"/>
                    <a:pt x="236" y="96"/>
                    <a:pt x="271" y="145"/>
                  </a:cubicBezTo>
                  <a:lnTo>
                    <a:pt x="101" y="264"/>
                  </a:lnTo>
                  <a:cubicBezTo>
                    <a:pt x="69" y="219"/>
                    <a:pt x="35" y="174"/>
                    <a:pt x="0" y="13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17" name="Freeform 324">
              <a:extLst>
                <a:ext uri="{FF2B5EF4-FFF2-40B4-BE49-F238E27FC236}">
                  <a16:creationId xmlns:a16="http://schemas.microsoft.com/office/drawing/2014/main" id="{CAFF4E2B-BD77-8658-AD39-EF2AA08537F5}"/>
                </a:ext>
              </a:extLst>
            </p:cNvPr>
            <p:cNvSpPr>
              <a:spLocks/>
            </p:cNvSpPr>
            <p:nvPr/>
          </p:nvSpPr>
          <p:spPr bwMode="auto">
            <a:xfrm>
              <a:off x="8966414" y="1987943"/>
              <a:ext cx="388620" cy="391050"/>
            </a:xfrm>
            <a:custGeom>
              <a:avLst/>
              <a:gdLst>
                <a:gd name="T0" fmla="*/ 0 w 267"/>
                <a:gd name="T1" fmla="*/ 150 h 267"/>
                <a:gd name="T2" fmla="*/ 0 w 267"/>
                <a:gd name="T3" fmla="*/ 150 h 267"/>
                <a:gd name="T4" fmla="*/ 144 w 267"/>
                <a:gd name="T5" fmla="*/ 0 h 267"/>
                <a:gd name="T6" fmla="*/ 185 w 267"/>
                <a:gd name="T7" fmla="*/ 40 h 267"/>
                <a:gd name="T8" fmla="*/ 267 w 267"/>
                <a:gd name="T9" fmla="*/ 126 h 267"/>
                <a:gd name="T10" fmla="*/ 115 w 267"/>
                <a:gd name="T11" fmla="*/ 267 h 267"/>
                <a:gd name="T12" fmla="*/ 0 w 267"/>
                <a:gd name="T13" fmla="*/ 150 h 267"/>
              </a:gdLst>
              <a:ahLst/>
              <a:cxnLst>
                <a:cxn ang="0">
                  <a:pos x="T0" y="T1"/>
                </a:cxn>
                <a:cxn ang="0">
                  <a:pos x="T2" y="T3"/>
                </a:cxn>
                <a:cxn ang="0">
                  <a:pos x="T4" y="T5"/>
                </a:cxn>
                <a:cxn ang="0">
                  <a:pos x="T6" y="T7"/>
                </a:cxn>
                <a:cxn ang="0">
                  <a:pos x="T8" y="T9"/>
                </a:cxn>
                <a:cxn ang="0">
                  <a:pos x="T10" y="T11"/>
                </a:cxn>
                <a:cxn ang="0">
                  <a:pos x="T12" y="T13"/>
                </a:cxn>
              </a:cxnLst>
              <a:rect l="0" t="0" r="r" b="b"/>
              <a:pathLst>
                <a:path w="267" h="267">
                  <a:moveTo>
                    <a:pt x="0" y="150"/>
                  </a:moveTo>
                  <a:lnTo>
                    <a:pt x="0" y="150"/>
                  </a:lnTo>
                  <a:lnTo>
                    <a:pt x="144" y="0"/>
                  </a:lnTo>
                  <a:cubicBezTo>
                    <a:pt x="157" y="13"/>
                    <a:pt x="171" y="27"/>
                    <a:pt x="185" y="40"/>
                  </a:cubicBezTo>
                  <a:cubicBezTo>
                    <a:pt x="213" y="68"/>
                    <a:pt x="240" y="97"/>
                    <a:pt x="267" y="126"/>
                  </a:cubicBezTo>
                  <a:lnTo>
                    <a:pt x="115" y="267"/>
                  </a:lnTo>
                  <a:cubicBezTo>
                    <a:pt x="78" y="226"/>
                    <a:pt x="40" y="187"/>
                    <a:pt x="0" y="15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18" name="Freeform 326">
              <a:extLst>
                <a:ext uri="{FF2B5EF4-FFF2-40B4-BE49-F238E27FC236}">
                  <a16:creationId xmlns:a16="http://schemas.microsoft.com/office/drawing/2014/main" id="{8F2FAFE0-F09E-74CF-723B-F3D528ADAF42}"/>
                </a:ext>
              </a:extLst>
            </p:cNvPr>
            <p:cNvSpPr>
              <a:spLocks/>
            </p:cNvSpPr>
            <p:nvPr/>
          </p:nvSpPr>
          <p:spPr bwMode="auto">
            <a:xfrm>
              <a:off x="9437616" y="2585446"/>
              <a:ext cx="393478" cy="378905"/>
            </a:xfrm>
            <a:custGeom>
              <a:avLst/>
              <a:gdLst>
                <a:gd name="T0" fmla="*/ 0 w 269"/>
                <a:gd name="T1" fmla="*/ 119 h 259"/>
                <a:gd name="T2" fmla="*/ 0 w 269"/>
                <a:gd name="T3" fmla="*/ 119 h 259"/>
                <a:gd name="T4" fmla="*/ 170 w 269"/>
                <a:gd name="T5" fmla="*/ 0 h 259"/>
                <a:gd name="T6" fmla="*/ 269 w 269"/>
                <a:gd name="T7" fmla="*/ 151 h 259"/>
                <a:gd name="T8" fmla="*/ 92 w 269"/>
                <a:gd name="T9" fmla="*/ 259 h 259"/>
                <a:gd name="T10" fmla="*/ 0 w 269"/>
                <a:gd name="T11" fmla="*/ 119 h 259"/>
              </a:gdLst>
              <a:ahLst/>
              <a:cxnLst>
                <a:cxn ang="0">
                  <a:pos x="T0" y="T1"/>
                </a:cxn>
                <a:cxn ang="0">
                  <a:pos x="T2" y="T3"/>
                </a:cxn>
                <a:cxn ang="0">
                  <a:pos x="T4" y="T5"/>
                </a:cxn>
                <a:cxn ang="0">
                  <a:pos x="T6" y="T7"/>
                </a:cxn>
                <a:cxn ang="0">
                  <a:pos x="T8" y="T9"/>
                </a:cxn>
                <a:cxn ang="0">
                  <a:pos x="T10" y="T11"/>
                </a:cxn>
              </a:cxnLst>
              <a:rect l="0" t="0" r="r" b="b"/>
              <a:pathLst>
                <a:path w="269" h="259">
                  <a:moveTo>
                    <a:pt x="0" y="119"/>
                  </a:moveTo>
                  <a:lnTo>
                    <a:pt x="0" y="119"/>
                  </a:lnTo>
                  <a:lnTo>
                    <a:pt x="170" y="0"/>
                  </a:lnTo>
                  <a:cubicBezTo>
                    <a:pt x="205" y="49"/>
                    <a:pt x="238" y="100"/>
                    <a:pt x="269" y="151"/>
                  </a:cubicBezTo>
                  <a:lnTo>
                    <a:pt x="92" y="259"/>
                  </a:lnTo>
                  <a:cubicBezTo>
                    <a:pt x="63" y="212"/>
                    <a:pt x="32" y="165"/>
                    <a:pt x="0" y="11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19" name="Freeform 328">
              <a:extLst>
                <a:ext uri="{FF2B5EF4-FFF2-40B4-BE49-F238E27FC236}">
                  <a16:creationId xmlns:a16="http://schemas.microsoft.com/office/drawing/2014/main" id="{49FF635F-8A9C-8009-BC0B-DB87F76D5901}"/>
                </a:ext>
              </a:extLst>
            </p:cNvPr>
            <p:cNvSpPr>
              <a:spLocks/>
            </p:cNvSpPr>
            <p:nvPr/>
          </p:nvSpPr>
          <p:spPr bwMode="auto">
            <a:xfrm>
              <a:off x="8793964" y="1820351"/>
              <a:ext cx="381334" cy="388620"/>
            </a:xfrm>
            <a:custGeom>
              <a:avLst/>
              <a:gdLst>
                <a:gd name="T0" fmla="*/ 0 w 262"/>
                <a:gd name="T1" fmla="*/ 158 h 266"/>
                <a:gd name="T2" fmla="*/ 0 w 262"/>
                <a:gd name="T3" fmla="*/ 158 h 266"/>
                <a:gd name="T4" fmla="*/ 133 w 262"/>
                <a:gd name="T5" fmla="*/ 0 h 266"/>
                <a:gd name="T6" fmla="*/ 262 w 262"/>
                <a:gd name="T7" fmla="*/ 116 h 266"/>
                <a:gd name="T8" fmla="*/ 118 w 262"/>
                <a:gd name="T9" fmla="*/ 266 h 266"/>
                <a:gd name="T10" fmla="*/ 0 w 262"/>
                <a:gd name="T11" fmla="*/ 158 h 266"/>
              </a:gdLst>
              <a:ahLst/>
              <a:cxnLst>
                <a:cxn ang="0">
                  <a:pos x="T0" y="T1"/>
                </a:cxn>
                <a:cxn ang="0">
                  <a:pos x="T2" y="T3"/>
                </a:cxn>
                <a:cxn ang="0">
                  <a:pos x="T4" y="T5"/>
                </a:cxn>
                <a:cxn ang="0">
                  <a:pos x="T6" y="T7"/>
                </a:cxn>
                <a:cxn ang="0">
                  <a:pos x="T8" y="T9"/>
                </a:cxn>
                <a:cxn ang="0">
                  <a:pos x="T10" y="T11"/>
                </a:cxn>
              </a:cxnLst>
              <a:rect l="0" t="0" r="r" b="b"/>
              <a:pathLst>
                <a:path w="262" h="266">
                  <a:moveTo>
                    <a:pt x="0" y="158"/>
                  </a:moveTo>
                  <a:lnTo>
                    <a:pt x="0" y="158"/>
                  </a:lnTo>
                  <a:lnTo>
                    <a:pt x="133" y="0"/>
                  </a:lnTo>
                  <a:cubicBezTo>
                    <a:pt x="177" y="37"/>
                    <a:pt x="220" y="76"/>
                    <a:pt x="262" y="116"/>
                  </a:cubicBezTo>
                  <a:lnTo>
                    <a:pt x="118" y="266"/>
                  </a:lnTo>
                  <a:cubicBezTo>
                    <a:pt x="80" y="229"/>
                    <a:pt x="40" y="193"/>
                    <a:pt x="0" y="15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20" name="Freeform 330">
              <a:extLst>
                <a:ext uri="{FF2B5EF4-FFF2-40B4-BE49-F238E27FC236}">
                  <a16:creationId xmlns:a16="http://schemas.microsoft.com/office/drawing/2014/main" id="{80B960FE-17A9-9262-8375-8977A7351928}"/>
                </a:ext>
              </a:extLst>
            </p:cNvPr>
            <p:cNvSpPr>
              <a:spLocks/>
            </p:cNvSpPr>
            <p:nvPr/>
          </p:nvSpPr>
          <p:spPr bwMode="auto">
            <a:xfrm>
              <a:off x="9573633" y="2806474"/>
              <a:ext cx="386192" cy="369189"/>
            </a:xfrm>
            <a:custGeom>
              <a:avLst/>
              <a:gdLst>
                <a:gd name="T0" fmla="*/ 0 w 266"/>
                <a:gd name="T1" fmla="*/ 108 h 253"/>
                <a:gd name="T2" fmla="*/ 0 w 266"/>
                <a:gd name="T3" fmla="*/ 108 h 253"/>
                <a:gd name="T4" fmla="*/ 177 w 266"/>
                <a:gd name="T5" fmla="*/ 0 h 253"/>
                <a:gd name="T6" fmla="*/ 266 w 266"/>
                <a:gd name="T7" fmla="*/ 156 h 253"/>
                <a:gd name="T8" fmla="*/ 82 w 266"/>
                <a:gd name="T9" fmla="*/ 253 h 253"/>
                <a:gd name="T10" fmla="*/ 0 w 266"/>
                <a:gd name="T11" fmla="*/ 108 h 253"/>
              </a:gdLst>
              <a:ahLst/>
              <a:cxnLst>
                <a:cxn ang="0">
                  <a:pos x="T0" y="T1"/>
                </a:cxn>
                <a:cxn ang="0">
                  <a:pos x="T2" y="T3"/>
                </a:cxn>
                <a:cxn ang="0">
                  <a:pos x="T4" y="T5"/>
                </a:cxn>
                <a:cxn ang="0">
                  <a:pos x="T6" y="T7"/>
                </a:cxn>
                <a:cxn ang="0">
                  <a:pos x="T8" y="T9"/>
                </a:cxn>
                <a:cxn ang="0">
                  <a:pos x="T10" y="T11"/>
                </a:cxn>
              </a:cxnLst>
              <a:rect l="0" t="0" r="r" b="b"/>
              <a:pathLst>
                <a:path w="266" h="253">
                  <a:moveTo>
                    <a:pt x="0" y="108"/>
                  </a:moveTo>
                  <a:lnTo>
                    <a:pt x="0" y="108"/>
                  </a:lnTo>
                  <a:lnTo>
                    <a:pt x="177" y="0"/>
                  </a:lnTo>
                  <a:cubicBezTo>
                    <a:pt x="209" y="51"/>
                    <a:pt x="238" y="104"/>
                    <a:pt x="266" y="156"/>
                  </a:cubicBezTo>
                  <a:lnTo>
                    <a:pt x="82" y="253"/>
                  </a:lnTo>
                  <a:cubicBezTo>
                    <a:pt x="56" y="204"/>
                    <a:pt x="29" y="155"/>
                    <a:pt x="0" y="10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21" name="Freeform 332">
              <a:extLst>
                <a:ext uri="{FF2B5EF4-FFF2-40B4-BE49-F238E27FC236}">
                  <a16:creationId xmlns:a16="http://schemas.microsoft.com/office/drawing/2014/main" id="{4D81AB3B-6B51-C2EC-7608-E7D3556CDBD8}"/>
                </a:ext>
              </a:extLst>
            </p:cNvPr>
            <p:cNvSpPr>
              <a:spLocks/>
            </p:cNvSpPr>
            <p:nvPr/>
          </p:nvSpPr>
          <p:spPr bwMode="auto">
            <a:xfrm>
              <a:off x="6440385" y="3911612"/>
              <a:ext cx="371619" cy="376476"/>
            </a:xfrm>
            <a:custGeom>
              <a:avLst/>
              <a:gdLst>
                <a:gd name="T0" fmla="*/ 255 w 255"/>
                <a:gd name="T1" fmla="*/ 111 h 257"/>
                <a:gd name="T2" fmla="*/ 255 w 255"/>
                <a:gd name="T3" fmla="*/ 111 h 257"/>
                <a:gd name="T4" fmla="*/ 131 w 255"/>
                <a:gd name="T5" fmla="*/ 257 h 257"/>
                <a:gd name="T6" fmla="*/ 0 w 255"/>
                <a:gd name="T7" fmla="*/ 180 h 257"/>
                <a:gd name="T8" fmla="*/ 67 w 255"/>
                <a:gd name="T9" fmla="*/ 0 h 257"/>
                <a:gd name="T10" fmla="*/ 255 w 255"/>
                <a:gd name="T11" fmla="*/ 111 h 257"/>
              </a:gdLst>
              <a:ahLst/>
              <a:cxnLst>
                <a:cxn ang="0">
                  <a:pos x="T0" y="T1"/>
                </a:cxn>
                <a:cxn ang="0">
                  <a:pos x="T2" y="T3"/>
                </a:cxn>
                <a:cxn ang="0">
                  <a:pos x="T4" y="T5"/>
                </a:cxn>
                <a:cxn ang="0">
                  <a:pos x="T6" y="T7"/>
                </a:cxn>
                <a:cxn ang="0">
                  <a:pos x="T8" y="T9"/>
                </a:cxn>
                <a:cxn ang="0">
                  <a:pos x="T10" y="T11"/>
                </a:cxn>
              </a:cxnLst>
              <a:rect l="0" t="0" r="r" b="b"/>
              <a:pathLst>
                <a:path w="255" h="257">
                  <a:moveTo>
                    <a:pt x="255" y="111"/>
                  </a:moveTo>
                  <a:lnTo>
                    <a:pt x="255" y="111"/>
                  </a:lnTo>
                  <a:lnTo>
                    <a:pt x="131" y="257"/>
                  </a:lnTo>
                  <a:cubicBezTo>
                    <a:pt x="93" y="224"/>
                    <a:pt x="48" y="198"/>
                    <a:pt x="0" y="180"/>
                  </a:cubicBezTo>
                  <a:lnTo>
                    <a:pt x="67" y="0"/>
                  </a:lnTo>
                  <a:cubicBezTo>
                    <a:pt x="136" y="26"/>
                    <a:pt x="200" y="64"/>
                    <a:pt x="255" y="11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22" name="Freeform 334">
              <a:extLst>
                <a:ext uri="{FF2B5EF4-FFF2-40B4-BE49-F238E27FC236}">
                  <a16:creationId xmlns:a16="http://schemas.microsoft.com/office/drawing/2014/main" id="{BBB1F5B8-9B59-BCDF-472C-9A2E0F90D1BA}"/>
                </a:ext>
              </a:extLst>
            </p:cNvPr>
            <p:cNvSpPr>
              <a:spLocks/>
            </p:cNvSpPr>
            <p:nvPr/>
          </p:nvSpPr>
          <p:spPr bwMode="auto">
            <a:xfrm>
              <a:off x="6212070" y="3853319"/>
              <a:ext cx="325469" cy="320612"/>
            </a:xfrm>
            <a:custGeom>
              <a:avLst/>
              <a:gdLst>
                <a:gd name="T0" fmla="*/ 0 w 224"/>
                <a:gd name="T1" fmla="*/ 0 h 220"/>
                <a:gd name="T2" fmla="*/ 0 w 224"/>
                <a:gd name="T3" fmla="*/ 0 h 220"/>
                <a:gd name="T4" fmla="*/ 0 w 224"/>
                <a:gd name="T5" fmla="*/ 0 h 220"/>
                <a:gd name="T6" fmla="*/ 224 w 224"/>
                <a:gd name="T7" fmla="*/ 40 h 220"/>
                <a:gd name="T8" fmla="*/ 157 w 224"/>
                <a:gd name="T9" fmla="*/ 220 h 220"/>
                <a:gd name="T10" fmla="*/ 0 w 224"/>
                <a:gd name="T11" fmla="*/ 192 h 220"/>
                <a:gd name="T12" fmla="*/ 0 w 224"/>
                <a:gd name="T13" fmla="*/ 0 h 220"/>
              </a:gdLst>
              <a:ahLst/>
              <a:cxnLst>
                <a:cxn ang="0">
                  <a:pos x="T0" y="T1"/>
                </a:cxn>
                <a:cxn ang="0">
                  <a:pos x="T2" y="T3"/>
                </a:cxn>
                <a:cxn ang="0">
                  <a:pos x="T4" y="T5"/>
                </a:cxn>
                <a:cxn ang="0">
                  <a:pos x="T6" y="T7"/>
                </a:cxn>
                <a:cxn ang="0">
                  <a:pos x="T8" y="T9"/>
                </a:cxn>
                <a:cxn ang="0">
                  <a:pos x="T10" y="T11"/>
                </a:cxn>
                <a:cxn ang="0">
                  <a:pos x="T12" y="T13"/>
                </a:cxn>
              </a:cxnLst>
              <a:rect l="0" t="0" r="r" b="b"/>
              <a:pathLst>
                <a:path w="224" h="220">
                  <a:moveTo>
                    <a:pt x="0" y="0"/>
                  </a:moveTo>
                  <a:lnTo>
                    <a:pt x="0" y="0"/>
                  </a:lnTo>
                  <a:lnTo>
                    <a:pt x="0" y="0"/>
                  </a:lnTo>
                  <a:cubicBezTo>
                    <a:pt x="79" y="0"/>
                    <a:pt x="154" y="14"/>
                    <a:pt x="224" y="40"/>
                  </a:cubicBezTo>
                  <a:lnTo>
                    <a:pt x="157" y="220"/>
                  </a:lnTo>
                  <a:cubicBezTo>
                    <a:pt x="108" y="202"/>
                    <a:pt x="55" y="192"/>
                    <a:pt x="0" y="192"/>
                  </a:cubicBezTo>
                  <a:lnTo>
                    <a:pt x="0"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23" name="Freeform 336">
              <a:extLst>
                <a:ext uri="{FF2B5EF4-FFF2-40B4-BE49-F238E27FC236}">
                  <a16:creationId xmlns:a16="http://schemas.microsoft.com/office/drawing/2014/main" id="{14B7142D-4B33-404E-D4F0-7E9018A4262E}"/>
                </a:ext>
              </a:extLst>
            </p:cNvPr>
            <p:cNvSpPr>
              <a:spLocks/>
            </p:cNvSpPr>
            <p:nvPr/>
          </p:nvSpPr>
          <p:spPr bwMode="auto">
            <a:xfrm>
              <a:off x="6396665" y="3350542"/>
              <a:ext cx="318183" cy="352188"/>
            </a:xfrm>
            <a:custGeom>
              <a:avLst/>
              <a:gdLst>
                <a:gd name="T0" fmla="*/ 0 w 218"/>
                <a:gd name="T1" fmla="*/ 203 h 242"/>
                <a:gd name="T2" fmla="*/ 0 w 218"/>
                <a:gd name="T3" fmla="*/ 203 h 242"/>
                <a:gd name="T4" fmla="*/ 33 w 218"/>
                <a:gd name="T5" fmla="*/ 0 h 242"/>
                <a:gd name="T6" fmla="*/ 218 w 218"/>
                <a:gd name="T7" fmla="*/ 49 h 242"/>
                <a:gd name="T8" fmla="*/ 146 w 218"/>
                <a:gd name="T9" fmla="*/ 242 h 242"/>
                <a:gd name="T10" fmla="*/ 0 w 218"/>
                <a:gd name="T11" fmla="*/ 203 h 242"/>
              </a:gdLst>
              <a:ahLst/>
              <a:cxnLst>
                <a:cxn ang="0">
                  <a:pos x="T0" y="T1"/>
                </a:cxn>
                <a:cxn ang="0">
                  <a:pos x="T2" y="T3"/>
                </a:cxn>
                <a:cxn ang="0">
                  <a:pos x="T4" y="T5"/>
                </a:cxn>
                <a:cxn ang="0">
                  <a:pos x="T6" y="T7"/>
                </a:cxn>
                <a:cxn ang="0">
                  <a:pos x="T8" y="T9"/>
                </a:cxn>
                <a:cxn ang="0">
                  <a:pos x="T10" y="T11"/>
                </a:cxn>
              </a:cxnLst>
              <a:rect l="0" t="0" r="r" b="b"/>
              <a:pathLst>
                <a:path w="218" h="242">
                  <a:moveTo>
                    <a:pt x="0" y="203"/>
                  </a:moveTo>
                  <a:lnTo>
                    <a:pt x="0" y="203"/>
                  </a:lnTo>
                  <a:lnTo>
                    <a:pt x="33" y="0"/>
                  </a:lnTo>
                  <a:cubicBezTo>
                    <a:pt x="97" y="11"/>
                    <a:pt x="159" y="27"/>
                    <a:pt x="218" y="49"/>
                  </a:cubicBezTo>
                  <a:lnTo>
                    <a:pt x="146" y="242"/>
                  </a:lnTo>
                  <a:cubicBezTo>
                    <a:pt x="100" y="224"/>
                    <a:pt x="51" y="211"/>
                    <a:pt x="0"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24" name="Freeform 338">
              <a:extLst>
                <a:ext uri="{FF2B5EF4-FFF2-40B4-BE49-F238E27FC236}">
                  <a16:creationId xmlns:a16="http://schemas.microsoft.com/office/drawing/2014/main" id="{9792EF93-4334-4C09-8B63-E20AC1BCBDE3}"/>
                </a:ext>
              </a:extLst>
            </p:cNvPr>
            <p:cNvSpPr>
              <a:spLocks/>
            </p:cNvSpPr>
            <p:nvPr/>
          </p:nvSpPr>
          <p:spPr bwMode="auto">
            <a:xfrm>
              <a:off x="6212070" y="3331111"/>
              <a:ext cx="233172" cy="315754"/>
            </a:xfrm>
            <a:custGeom>
              <a:avLst/>
              <a:gdLst>
                <a:gd name="T0" fmla="*/ 0 w 160"/>
                <a:gd name="T1" fmla="*/ 206 h 216"/>
                <a:gd name="T2" fmla="*/ 0 w 160"/>
                <a:gd name="T3" fmla="*/ 206 h 216"/>
                <a:gd name="T4" fmla="*/ 0 w 160"/>
                <a:gd name="T5" fmla="*/ 206 h 216"/>
                <a:gd name="T6" fmla="*/ 0 w 160"/>
                <a:gd name="T7" fmla="*/ 0 h 216"/>
                <a:gd name="T8" fmla="*/ 0 w 160"/>
                <a:gd name="T9" fmla="*/ 0 h 216"/>
                <a:gd name="T10" fmla="*/ 160 w 160"/>
                <a:gd name="T11" fmla="*/ 13 h 216"/>
                <a:gd name="T12" fmla="*/ 127 w 160"/>
                <a:gd name="T13" fmla="*/ 216 h 216"/>
                <a:gd name="T14" fmla="*/ 0 w 160"/>
                <a:gd name="T15" fmla="*/ 206 h 2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 h="216">
                  <a:moveTo>
                    <a:pt x="0" y="206"/>
                  </a:moveTo>
                  <a:lnTo>
                    <a:pt x="0" y="206"/>
                  </a:lnTo>
                  <a:lnTo>
                    <a:pt x="0" y="206"/>
                  </a:lnTo>
                  <a:lnTo>
                    <a:pt x="0" y="0"/>
                  </a:lnTo>
                  <a:lnTo>
                    <a:pt x="0" y="0"/>
                  </a:lnTo>
                  <a:cubicBezTo>
                    <a:pt x="55" y="0"/>
                    <a:pt x="108" y="5"/>
                    <a:pt x="160" y="13"/>
                  </a:cubicBezTo>
                  <a:lnTo>
                    <a:pt x="127" y="216"/>
                  </a:lnTo>
                  <a:cubicBezTo>
                    <a:pt x="86" y="209"/>
                    <a:pt x="44" y="206"/>
                    <a:pt x="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25" name="Freeform 340">
              <a:extLst>
                <a:ext uri="{FF2B5EF4-FFF2-40B4-BE49-F238E27FC236}">
                  <a16:creationId xmlns:a16="http://schemas.microsoft.com/office/drawing/2014/main" id="{CAE2D40A-DF01-AB1D-51D8-012E9C5FDAD5}"/>
                </a:ext>
              </a:extLst>
            </p:cNvPr>
            <p:cNvSpPr>
              <a:spLocks/>
            </p:cNvSpPr>
            <p:nvPr/>
          </p:nvSpPr>
          <p:spPr bwMode="auto">
            <a:xfrm>
              <a:off x="6607976" y="3420979"/>
              <a:ext cx="352188" cy="376476"/>
            </a:xfrm>
            <a:custGeom>
              <a:avLst/>
              <a:gdLst>
                <a:gd name="T0" fmla="*/ 0 w 240"/>
                <a:gd name="T1" fmla="*/ 193 h 257"/>
                <a:gd name="T2" fmla="*/ 0 w 240"/>
                <a:gd name="T3" fmla="*/ 193 h 257"/>
                <a:gd name="T4" fmla="*/ 72 w 240"/>
                <a:gd name="T5" fmla="*/ 0 h 257"/>
                <a:gd name="T6" fmla="*/ 240 w 240"/>
                <a:gd name="T7" fmla="*/ 81 h 257"/>
                <a:gd name="T8" fmla="*/ 134 w 240"/>
                <a:gd name="T9" fmla="*/ 257 h 257"/>
                <a:gd name="T10" fmla="*/ 0 w 240"/>
                <a:gd name="T11" fmla="*/ 193 h 257"/>
              </a:gdLst>
              <a:ahLst/>
              <a:cxnLst>
                <a:cxn ang="0">
                  <a:pos x="T0" y="T1"/>
                </a:cxn>
                <a:cxn ang="0">
                  <a:pos x="T2" y="T3"/>
                </a:cxn>
                <a:cxn ang="0">
                  <a:pos x="T4" y="T5"/>
                </a:cxn>
                <a:cxn ang="0">
                  <a:pos x="T6" y="T7"/>
                </a:cxn>
                <a:cxn ang="0">
                  <a:pos x="T8" y="T9"/>
                </a:cxn>
                <a:cxn ang="0">
                  <a:pos x="T10" y="T11"/>
                </a:cxn>
              </a:cxnLst>
              <a:rect l="0" t="0" r="r" b="b"/>
              <a:pathLst>
                <a:path w="240" h="257">
                  <a:moveTo>
                    <a:pt x="0" y="193"/>
                  </a:moveTo>
                  <a:lnTo>
                    <a:pt x="0" y="193"/>
                  </a:lnTo>
                  <a:lnTo>
                    <a:pt x="72" y="0"/>
                  </a:lnTo>
                  <a:cubicBezTo>
                    <a:pt x="131" y="22"/>
                    <a:pt x="187" y="49"/>
                    <a:pt x="240" y="81"/>
                  </a:cubicBezTo>
                  <a:lnTo>
                    <a:pt x="134" y="257"/>
                  </a:lnTo>
                  <a:cubicBezTo>
                    <a:pt x="92" y="232"/>
                    <a:pt x="47" y="210"/>
                    <a:pt x="0" y="19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26" name="Freeform 342">
              <a:extLst>
                <a:ext uri="{FF2B5EF4-FFF2-40B4-BE49-F238E27FC236}">
                  <a16:creationId xmlns:a16="http://schemas.microsoft.com/office/drawing/2014/main" id="{87C6C583-631B-541E-4916-1876E1EF27AB}"/>
                </a:ext>
              </a:extLst>
            </p:cNvPr>
            <p:cNvSpPr>
              <a:spLocks/>
            </p:cNvSpPr>
            <p:nvPr/>
          </p:nvSpPr>
          <p:spPr bwMode="auto">
            <a:xfrm>
              <a:off x="6804716" y="3539995"/>
              <a:ext cx="342472" cy="366761"/>
            </a:xfrm>
            <a:custGeom>
              <a:avLst/>
              <a:gdLst>
                <a:gd name="T0" fmla="*/ 0 w 235"/>
                <a:gd name="T1" fmla="*/ 176 h 250"/>
                <a:gd name="T2" fmla="*/ 0 w 235"/>
                <a:gd name="T3" fmla="*/ 176 h 250"/>
                <a:gd name="T4" fmla="*/ 106 w 235"/>
                <a:gd name="T5" fmla="*/ 0 h 250"/>
                <a:gd name="T6" fmla="*/ 235 w 235"/>
                <a:gd name="T7" fmla="*/ 93 h 250"/>
                <a:gd name="T8" fmla="*/ 103 w 235"/>
                <a:gd name="T9" fmla="*/ 250 h 250"/>
                <a:gd name="T10" fmla="*/ 0 w 235"/>
                <a:gd name="T11" fmla="*/ 176 h 250"/>
              </a:gdLst>
              <a:ahLst/>
              <a:cxnLst>
                <a:cxn ang="0">
                  <a:pos x="T0" y="T1"/>
                </a:cxn>
                <a:cxn ang="0">
                  <a:pos x="T2" y="T3"/>
                </a:cxn>
                <a:cxn ang="0">
                  <a:pos x="T4" y="T5"/>
                </a:cxn>
                <a:cxn ang="0">
                  <a:pos x="T6" y="T7"/>
                </a:cxn>
                <a:cxn ang="0">
                  <a:pos x="T8" y="T9"/>
                </a:cxn>
                <a:cxn ang="0">
                  <a:pos x="T10" y="T11"/>
                </a:cxn>
              </a:cxnLst>
              <a:rect l="0" t="0" r="r" b="b"/>
              <a:pathLst>
                <a:path w="235" h="250">
                  <a:moveTo>
                    <a:pt x="0" y="176"/>
                  </a:moveTo>
                  <a:lnTo>
                    <a:pt x="0" y="176"/>
                  </a:lnTo>
                  <a:lnTo>
                    <a:pt x="106" y="0"/>
                  </a:lnTo>
                  <a:cubicBezTo>
                    <a:pt x="152" y="28"/>
                    <a:pt x="195" y="59"/>
                    <a:pt x="235" y="93"/>
                  </a:cubicBezTo>
                  <a:lnTo>
                    <a:pt x="103" y="250"/>
                  </a:lnTo>
                  <a:cubicBezTo>
                    <a:pt x="71" y="223"/>
                    <a:pt x="36" y="198"/>
                    <a:pt x="0"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27" name="Freeform 344">
              <a:extLst>
                <a:ext uri="{FF2B5EF4-FFF2-40B4-BE49-F238E27FC236}">
                  <a16:creationId xmlns:a16="http://schemas.microsoft.com/office/drawing/2014/main" id="{F4F3F38B-2CCD-814A-D7CE-8EA3C1C5B863}"/>
                </a:ext>
              </a:extLst>
            </p:cNvPr>
            <p:cNvSpPr>
              <a:spLocks/>
            </p:cNvSpPr>
            <p:nvPr/>
          </p:nvSpPr>
          <p:spPr bwMode="auto">
            <a:xfrm>
              <a:off x="7113182" y="3122228"/>
              <a:ext cx="371619" cy="386192"/>
            </a:xfrm>
            <a:custGeom>
              <a:avLst/>
              <a:gdLst>
                <a:gd name="T0" fmla="*/ 0 w 255"/>
                <a:gd name="T1" fmla="*/ 173 h 264"/>
                <a:gd name="T2" fmla="*/ 0 w 255"/>
                <a:gd name="T3" fmla="*/ 173 h 264"/>
                <a:gd name="T4" fmla="*/ 111 w 255"/>
                <a:gd name="T5" fmla="*/ 0 h 264"/>
                <a:gd name="T6" fmla="*/ 255 w 255"/>
                <a:gd name="T7" fmla="*/ 107 h 264"/>
                <a:gd name="T8" fmla="*/ 122 w 255"/>
                <a:gd name="T9" fmla="*/ 264 h 264"/>
                <a:gd name="T10" fmla="*/ 0 w 255"/>
                <a:gd name="T11" fmla="*/ 173 h 264"/>
              </a:gdLst>
              <a:ahLst/>
              <a:cxnLst>
                <a:cxn ang="0">
                  <a:pos x="T0" y="T1"/>
                </a:cxn>
                <a:cxn ang="0">
                  <a:pos x="T2" y="T3"/>
                </a:cxn>
                <a:cxn ang="0">
                  <a:pos x="T4" y="T5"/>
                </a:cxn>
                <a:cxn ang="0">
                  <a:pos x="T6" y="T7"/>
                </a:cxn>
                <a:cxn ang="0">
                  <a:pos x="T8" y="T9"/>
                </a:cxn>
                <a:cxn ang="0">
                  <a:pos x="T10" y="T11"/>
                </a:cxn>
              </a:cxnLst>
              <a:rect l="0" t="0" r="r" b="b"/>
              <a:pathLst>
                <a:path w="255" h="264">
                  <a:moveTo>
                    <a:pt x="0" y="173"/>
                  </a:moveTo>
                  <a:lnTo>
                    <a:pt x="0" y="173"/>
                  </a:lnTo>
                  <a:lnTo>
                    <a:pt x="111" y="0"/>
                  </a:lnTo>
                  <a:cubicBezTo>
                    <a:pt x="161" y="33"/>
                    <a:pt x="209" y="68"/>
                    <a:pt x="255" y="107"/>
                  </a:cubicBezTo>
                  <a:lnTo>
                    <a:pt x="122" y="264"/>
                  </a:lnTo>
                  <a:cubicBezTo>
                    <a:pt x="83" y="231"/>
                    <a:pt x="42" y="201"/>
                    <a:pt x="0" y="1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28" name="Freeform 346">
              <a:extLst>
                <a:ext uri="{FF2B5EF4-FFF2-40B4-BE49-F238E27FC236}">
                  <a16:creationId xmlns:a16="http://schemas.microsoft.com/office/drawing/2014/main" id="{641A7142-6566-A515-D13F-6D574B60475D}"/>
                </a:ext>
              </a:extLst>
            </p:cNvPr>
            <p:cNvSpPr>
              <a:spLocks/>
            </p:cNvSpPr>
            <p:nvPr/>
          </p:nvSpPr>
          <p:spPr bwMode="auto">
            <a:xfrm>
              <a:off x="6212070" y="2808902"/>
              <a:ext cx="264748" cy="315754"/>
            </a:xfrm>
            <a:custGeom>
              <a:avLst/>
              <a:gdLst>
                <a:gd name="T0" fmla="*/ 0 w 182"/>
                <a:gd name="T1" fmla="*/ 206 h 216"/>
                <a:gd name="T2" fmla="*/ 0 w 182"/>
                <a:gd name="T3" fmla="*/ 206 h 216"/>
                <a:gd name="T4" fmla="*/ 0 w 182"/>
                <a:gd name="T5" fmla="*/ 206 h 216"/>
                <a:gd name="T6" fmla="*/ 0 w 182"/>
                <a:gd name="T7" fmla="*/ 0 h 216"/>
                <a:gd name="T8" fmla="*/ 0 w 182"/>
                <a:gd name="T9" fmla="*/ 0 h 216"/>
                <a:gd name="T10" fmla="*/ 182 w 182"/>
                <a:gd name="T11" fmla="*/ 13 h 216"/>
                <a:gd name="T12" fmla="*/ 154 w 182"/>
                <a:gd name="T13" fmla="*/ 216 h 216"/>
                <a:gd name="T14" fmla="*/ 0 w 182"/>
                <a:gd name="T15" fmla="*/ 206 h 2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2" h="216">
                  <a:moveTo>
                    <a:pt x="0" y="206"/>
                  </a:moveTo>
                  <a:lnTo>
                    <a:pt x="0" y="206"/>
                  </a:lnTo>
                  <a:lnTo>
                    <a:pt x="0" y="206"/>
                  </a:lnTo>
                  <a:lnTo>
                    <a:pt x="0" y="0"/>
                  </a:lnTo>
                  <a:lnTo>
                    <a:pt x="0" y="0"/>
                  </a:lnTo>
                  <a:cubicBezTo>
                    <a:pt x="62" y="0"/>
                    <a:pt x="123" y="5"/>
                    <a:pt x="182" y="13"/>
                  </a:cubicBezTo>
                  <a:lnTo>
                    <a:pt x="154" y="216"/>
                  </a:lnTo>
                  <a:cubicBezTo>
                    <a:pt x="104" y="210"/>
                    <a:pt x="53" y="206"/>
                    <a:pt x="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29" name="Freeform 348">
              <a:extLst>
                <a:ext uri="{FF2B5EF4-FFF2-40B4-BE49-F238E27FC236}">
                  <a16:creationId xmlns:a16="http://schemas.microsoft.com/office/drawing/2014/main" id="{8D0033F2-7C10-ECD9-597A-29EDD1134868}"/>
                </a:ext>
              </a:extLst>
            </p:cNvPr>
            <p:cNvSpPr>
              <a:spLocks/>
            </p:cNvSpPr>
            <p:nvPr/>
          </p:nvSpPr>
          <p:spPr bwMode="auto">
            <a:xfrm>
              <a:off x="6901871" y="2986211"/>
              <a:ext cx="371619" cy="388620"/>
            </a:xfrm>
            <a:custGeom>
              <a:avLst/>
              <a:gdLst>
                <a:gd name="T0" fmla="*/ 0 w 255"/>
                <a:gd name="T1" fmla="*/ 187 h 265"/>
                <a:gd name="T2" fmla="*/ 0 w 255"/>
                <a:gd name="T3" fmla="*/ 187 h 265"/>
                <a:gd name="T4" fmla="*/ 85 w 255"/>
                <a:gd name="T5" fmla="*/ 0 h 265"/>
                <a:gd name="T6" fmla="*/ 255 w 255"/>
                <a:gd name="T7" fmla="*/ 92 h 265"/>
                <a:gd name="T8" fmla="*/ 144 w 255"/>
                <a:gd name="T9" fmla="*/ 265 h 265"/>
                <a:gd name="T10" fmla="*/ 0 w 255"/>
                <a:gd name="T11" fmla="*/ 187 h 265"/>
              </a:gdLst>
              <a:ahLst/>
              <a:cxnLst>
                <a:cxn ang="0">
                  <a:pos x="T0" y="T1"/>
                </a:cxn>
                <a:cxn ang="0">
                  <a:pos x="T2" y="T3"/>
                </a:cxn>
                <a:cxn ang="0">
                  <a:pos x="T4" y="T5"/>
                </a:cxn>
                <a:cxn ang="0">
                  <a:pos x="T6" y="T7"/>
                </a:cxn>
                <a:cxn ang="0">
                  <a:pos x="T8" y="T9"/>
                </a:cxn>
                <a:cxn ang="0">
                  <a:pos x="T10" y="T11"/>
                </a:cxn>
              </a:cxnLst>
              <a:rect l="0" t="0" r="r" b="b"/>
              <a:pathLst>
                <a:path w="255" h="265">
                  <a:moveTo>
                    <a:pt x="0" y="187"/>
                  </a:moveTo>
                  <a:lnTo>
                    <a:pt x="0" y="187"/>
                  </a:lnTo>
                  <a:lnTo>
                    <a:pt x="85" y="0"/>
                  </a:lnTo>
                  <a:cubicBezTo>
                    <a:pt x="144" y="27"/>
                    <a:pt x="201" y="58"/>
                    <a:pt x="255" y="92"/>
                  </a:cubicBezTo>
                  <a:lnTo>
                    <a:pt x="144" y="265"/>
                  </a:lnTo>
                  <a:cubicBezTo>
                    <a:pt x="98" y="236"/>
                    <a:pt x="50" y="210"/>
                    <a:pt x="0" y="18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30" name="Freeform 350">
              <a:extLst>
                <a:ext uri="{FF2B5EF4-FFF2-40B4-BE49-F238E27FC236}">
                  <a16:creationId xmlns:a16="http://schemas.microsoft.com/office/drawing/2014/main" id="{B8B62966-FA04-A547-3005-6EA97BC559B5}"/>
                </a:ext>
              </a:extLst>
            </p:cNvPr>
            <p:cNvSpPr>
              <a:spLocks/>
            </p:cNvSpPr>
            <p:nvPr/>
          </p:nvSpPr>
          <p:spPr bwMode="auto">
            <a:xfrm>
              <a:off x="6673557" y="2886626"/>
              <a:ext cx="352188" cy="374047"/>
            </a:xfrm>
            <a:custGeom>
              <a:avLst/>
              <a:gdLst>
                <a:gd name="T0" fmla="*/ 0 w 242"/>
                <a:gd name="T1" fmla="*/ 198 h 256"/>
                <a:gd name="T2" fmla="*/ 0 w 242"/>
                <a:gd name="T3" fmla="*/ 198 h 256"/>
                <a:gd name="T4" fmla="*/ 56 w 242"/>
                <a:gd name="T5" fmla="*/ 0 h 256"/>
                <a:gd name="T6" fmla="*/ 242 w 242"/>
                <a:gd name="T7" fmla="*/ 69 h 256"/>
                <a:gd name="T8" fmla="*/ 157 w 242"/>
                <a:gd name="T9" fmla="*/ 256 h 256"/>
                <a:gd name="T10" fmla="*/ 0 w 242"/>
                <a:gd name="T11" fmla="*/ 198 h 256"/>
              </a:gdLst>
              <a:ahLst/>
              <a:cxnLst>
                <a:cxn ang="0">
                  <a:pos x="T0" y="T1"/>
                </a:cxn>
                <a:cxn ang="0">
                  <a:pos x="T2" y="T3"/>
                </a:cxn>
                <a:cxn ang="0">
                  <a:pos x="T4" y="T5"/>
                </a:cxn>
                <a:cxn ang="0">
                  <a:pos x="T6" y="T7"/>
                </a:cxn>
                <a:cxn ang="0">
                  <a:pos x="T8" y="T9"/>
                </a:cxn>
                <a:cxn ang="0">
                  <a:pos x="T10" y="T11"/>
                </a:cxn>
              </a:cxnLst>
              <a:rect l="0" t="0" r="r" b="b"/>
              <a:pathLst>
                <a:path w="242" h="256">
                  <a:moveTo>
                    <a:pt x="0" y="198"/>
                  </a:moveTo>
                  <a:lnTo>
                    <a:pt x="0" y="198"/>
                  </a:lnTo>
                  <a:lnTo>
                    <a:pt x="56" y="0"/>
                  </a:lnTo>
                  <a:cubicBezTo>
                    <a:pt x="120" y="19"/>
                    <a:pt x="182" y="42"/>
                    <a:pt x="242" y="69"/>
                  </a:cubicBezTo>
                  <a:lnTo>
                    <a:pt x="157" y="256"/>
                  </a:lnTo>
                  <a:cubicBezTo>
                    <a:pt x="106" y="233"/>
                    <a:pt x="54" y="213"/>
                    <a:pt x="0" y="19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31" name="Freeform 352">
              <a:extLst>
                <a:ext uri="{FF2B5EF4-FFF2-40B4-BE49-F238E27FC236}">
                  <a16:creationId xmlns:a16="http://schemas.microsoft.com/office/drawing/2014/main" id="{AFE166CF-F653-A38C-5DDF-06564403F7EE}"/>
                </a:ext>
              </a:extLst>
            </p:cNvPr>
            <p:cNvSpPr>
              <a:spLocks/>
            </p:cNvSpPr>
            <p:nvPr/>
          </p:nvSpPr>
          <p:spPr bwMode="auto">
            <a:xfrm>
              <a:off x="6435527" y="2828333"/>
              <a:ext cx="318183" cy="347330"/>
            </a:xfrm>
            <a:custGeom>
              <a:avLst/>
              <a:gdLst>
                <a:gd name="T0" fmla="*/ 0 w 219"/>
                <a:gd name="T1" fmla="*/ 203 h 238"/>
                <a:gd name="T2" fmla="*/ 0 w 219"/>
                <a:gd name="T3" fmla="*/ 203 h 238"/>
                <a:gd name="T4" fmla="*/ 28 w 219"/>
                <a:gd name="T5" fmla="*/ 0 h 238"/>
                <a:gd name="T6" fmla="*/ 219 w 219"/>
                <a:gd name="T7" fmla="*/ 40 h 238"/>
                <a:gd name="T8" fmla="*/ 162 w 219"/>
                <a:gd name="T9" fmla="*/ 238 h 238"/>
                <a:gd name="T10" fmla="*/ 0 w 219"/>
                <a:gd name="T11" fmla="*/ 203 h 238"/>
              </a:gdLst>
              <a:ahLst/>
              <a:cxnLst>
                <a:cxn ang="0">
                  <a:pos x="T0" y="T1"/>
                </a:cxn>
                <a:cxn ang="0">
                  <a:pos x="T2" y="T3"/>
                </a:cxn>
                <a:cxn ang="0">
                  <a:pos x="T4" y="T5"/>
                </a:cxn>
                <a:cxn ang="0">
                  <a:pos x="T6" y="T7"/>
                </a:cxn>
                <a:cxn ang="0">
                  <a:pos x="T8" y="T9"/>
                </a:cxn>
                <a:cxn ang="0">
                  <a:pos x="T10" y="T11"/>
                </a:cxn>
              </a:cxnLst>
              <a:rect l="0" t="0" r="r" b="b"/>
              <a:pathLst>
                <a:path w="219" h="238">
                  <a:moveTo>
                    <a:pt x="0" y="203"/>
                  </a:moveTo>
                  <a:lnTo>
                    <a:pt x="0" y="203"/>
                  </a:lnTo>
                  <a:lnTo>
                    <a:pt x="28" y="0"/>
                  </a:lnTo>
                  <a:cubicBezTo>
                    <a:pt x="93" y="9"/>
                    <a:pt x="157" y="22"/>
                    <a:pt x="219" y="40"/>
                  </a:cubicBezTo>
                  <a:lnTo>
                    <a:pt x="162" y="238"/>
                  </a:lnTo>
                  <a:cubicBezTo>
                    <a:pt x="110" y="223"/>
                    <a:pt x="56" y="211"/>
                    <a:pt x="0"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32" name="Freeform 354">
              <a:extLst>
                <a:ext uri="{FF2B5EF4-FFF2-40B4-BE49-F238E27FC236}">
                  <a16:creationId xmlns:a16="http://schemas.microsoft.com/office/drawing/2014/main" id="{812E95EF-68BC-E861-830B-419D837E618C}"/>
                </a:ext>
              </a:extLst>
            </p:cNvPr>
            <p:cNvSpPr>
              <a:spLocks/>
            </p:cNvSpPr>
            <p:nvPr/>
          </p:nvSpPr>
          <p:spPr bwMode="auto">
            <a:xfrm>
              <a:off x="6863009" y="2400851"/>
              <a:ext cx="332757" cy="366761"/>
            </a:xfrm>
            <a:custGeom>
              <a:avLst/>
              <a:gdLst>
                <a:gd name="T0" fmla="*/ 0 w 228"/>
                <a:gd name="T1" fmla="*/ 196 h 251"/>
                <a:gd name="T2" fmla="*/ 0 w 228"/>
                <a:gd name="T3" fmla="*/ 196 h 251"/>
                <a:gd name="T4" fmla="*/ 61 w 228"/>
                <a:gd name="T5" fmla="*/ 0 h 251"/>
                <a:gd name="T6" fmla="*/ 228 w 228"/>
                <a:gd name="T7" fmla="*/ 62 h 251"/>
                <a:gd name="T8" fmla="*/ 147 w 228"/>
                <a:gd name="T9" fmla="*/ 251 h 251"/>
                <a:gd name="T10" fmla="*/ 0 w 228"/>
                <a:gd name="T11" fmla="*/ 196 h 251"/>
              </a:gdLst>
              <a:ahLst/>
              <a:cxnLst>
                <a:cxn ang="0">
                  <a:pos x="T0" y="T1"/>
                </a:cxn>
                <a:cxn ang="0">
                  <a:pos x="T2" y="T3"/>
                </a:cxn>
                <a:cxn ang="0">
                  <a:pos x="T4" y="T5"/>
                </a:cxn>
                <a:cxn ang="0">
                  <a:pos x="T6" y="T7"/>
                </a:cxn>
                <a:cxn ang="0">
                  <a:pos x="T8" y="T9"/>
                </a:cxn>
                <a:cxn ang="0">
                  <a:pos x="T10" y="T11"/>
                </a:cxn>
              </a:cxnLst>
              <a:rect l="0" t="0" r="r" b="b"/>
              <a:pathLst>
                <a:path w="228" h="251">
                  <a:moveTo>
                    <a:pt x="0" y="196"/>
                  </a:moveTo>
                  <a:lnTo>
                    <a:pt x="0" y="196"/>
                  </a:lnTo>
                  <a:lnTo>
                    <a:pt x="61" y="0"/>
                  </a:lnTo>
                  <a:cubicBezTo>
                    <a:pt x="118" y="18"/>
                    <a:pt x="174" y="39"/>
                    <a:pt x="228" y="62"/>
                  </a:cubicBezTo>
                  <a:lnTo>
                    <a:pt x="147" y="251"/>
                  </a:lnTo>
                  <a:cubicBezTo>
                    <a:pt x="99" y="230"/>
                    <a:pt x="50" y="212"/>
                    <a:pt x="0" y="1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33" name="Freeform 356">
              <a:extLst>
                <a:ext uri="{FF2B5EF4-FFF2-40B4-BE49-F238E27FC236}">
                  <a16:creationId xmlns:a16="http://schemas.microsoft.com/office/drawing/2014/main" id="{75080748-AE76-E9A6-75AE-24AFCC64E78F}"/>
                </a:ext>
              </a:extLst>
            </p:cNvPr>
            <p:cNvSpPr>
              <a:spLocks/>
            </p:cNvSpPr>
            <p:nvPr/>
          </p:nvSpPr>
          <p:spPr bwMode="auto">
            <a:xfrm>
              <a:off x="7467798" y="2738466"/>
              <a:ext cx="352188" cy="371619"/>
            </a:xfrm>
            <a:custGeom>
              <a:avLst/>
              <a:gdLst>
                <a:gd name="T0" fmla="*/ 0 w 242"/>
                <a:gd name="T1" fmla="*/ 168 h 253"/>
                <a:gd name="T2" fmla="*/ 0 w 242"/>
                <a:gd name="T3" fmla="*/ 168 h 253"/>
                <a:gd name="T4" fmla="*/ 118 w 242"/>
                <a:gd name="T5" fmla="*/ 0 h 253"/>
                <a:gd name="T6" fmla="*/ 242 w 242"/>
                <a:gd name="T7" fmla="*/ 96 h 253"/>
                <a:gd name="T8" fmla="*/ 109 w 242"/>
                <a:gd name="T9" fmla="*/ 253 h 253"/>
                <a:gd name="T10" fmla="*/ 0 w 242"/>
                <a:gd name="T11" fmla="*/ 168 h 253"/>
              </a:gdLst>
              <a:ahLst/>
              <a:cxnLst>
                <a:cxn ang="0">
                  <a:pos x="T0" y="T1"/>
                </a:cxn>
                <a:cxn ang="0">
                  <a:pos x="T2" y="T3"/>
                </a:cxn>
                <a:cxn ang="0">
                  <a:pos x="T4" y="T5"/>
                </a:cxn>
                <a:cxn ang="0">
                  <a:pos x="T6" y="T7"/>
                </a:cxn>
                <a:cxn ang="0">
                  <a:pos x="T8" y="T9"/>
                </a:cxn>
                <a:cxn ang="0">
                  <a:pos x="T10" y="T11"/>
                </a:cxn>
              </a:cxnLst>
              <a:rect l="0" t="0" r="r" b="b"/>
              <a:pathLst>
                <a:path w="242" h="253">
                  <a:moveTo>
                    <a:pt x="0" y="168"/>
                  </a:moveTo>
                  <a:lnTo>
                    <a:pt x="0" y="168"/>
                  </a:lnTo>
                  <a:lnTo>
                    <a:pt x="118" y="0"/>
                  </a:lnTo>
                  <a:cubicBezTo>
                    <a:pt x="161" y="30"/>
                    <a:pt x="202" y="62"/>
                    <a:pt x="242" y="96"/>
                  </a:cubicBezTo>
                  <a:lnTo>
                    <a:pt x="109" y="253"/>
                  </a:lnTo>
                  <a:cubicBezTo>
                    <a:pt x="74" y="223"/>
                    <a:pt x="38" y="195"/>
                    <a:pt x="0" y="16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34" name="Freeform 358">
              <a:extLst>
                <a:ext uri="{FF2B5EF4-FFF2-40B4-BE49-F238E27FC236}">
                  <a16:creationId xmlns:a16="http://schemas.microsoft.com/office/drawing/2014/main" id="{D5B09356-B3FF-2954-789D-A82F9B3191A1}"/>
                </a:ext>
              </a:extLst>
            </p:cNvPr>
            <p:cNvSpPr>
              <a:spLocks/>
            </p:cNvSpPr>
            <p:nvPr/>
          </p:nvSpPr>
          <p:spPr bwMode="auto">
            <a:xfrm>
              <a:off x="6644410" y="2335273"/>
              <a:ext cx="308468" cy="352188"/>
            </a:xfrm>
            <a:custGeom>
              <a:avLst/>
              <a:gdLst>
                <a:gd name="T0" fmla="*/ 0 w 211"/>
                <a:gd name="T1" fmla="*/ 202 h 240"/>
                <a:gd name="T2" fmla="*/ 0 w 211"/>
                <a:gd name="T3" fmla="*/ 202 h 240"/>
                <a:gd name="T4" fmla="*/ 40 w 211"/>
                <a:gd name="T5" fmla="*/ 0 h 240"/>
                <a:gd name="T6" fmla="*/ 211 w 211"/>
                <a:gd name="T7" fmla="*/ 44 h 240"/>
                <a:gd name="T8" fmla="*/ 150 w 211"/>
                <a:gd name="T9" fmla="*/ 240 h 240"/>
                <a:gd name="T10" fmla="*/ 0 w 211"/>
                <a:gd name="T11" fmla="*/ 202 h 240"/>
              </a:gdLst>
              <a:ahLst/>
              <a:cxnLst>
                <a:cxn ang="0">
                  <a:pos x="T0" y="T1"/>
                </a:cxn>
                <a:cxn ang="0">
                  <a:pos x="T2" y="T3"/>
                </a:cxn>
                <a:cxn ang="0">
                  <a:pos x="T4" y="T5"/>
                </a:cxn>
                <a:cxn ang="0">
                  <a:pos x="T6" y="T7"/>
                </a:cxn>
                <a:cxn ang="0">
                  <a:pos x="T8" y="T9"/>
                </a:cxn>
                <a:cxn ang="0">
                  <a:pos x="T10" y="T11"/>
                </a:cxn>
              </a:cxnLst>
              <a:rect l="0" t="0" r="r" b="b"/>
              <a:pathLst>
                <a:path w="211" h="240">
                  <a:moveTo>
                    <a:pt x="0" y="202"/>
                  </a:moveTo>
                  <a:lnTo>
                    <a:pt x="0" y="202"/>
                  </a:lnTo>
                  <a:lnTo>
                    <a:pt x="40" y="0"/>
                  </a:lnTo>
                  <a:cubicBezTo>
                    <a:pt x="98" y="12"/>
                    <a:pt x="155" y="27"/>
                    <a:pt x="211" y="44"/>
                  </a:cubicBezTo>
                  <a:lnTo>
                    <a:pt x="150" y="240"/>
                  </a:lnTo>
                  <a:cubicBezTo>
                    <a:pt x="101" y="225"/>
                    <a:pt x="51" y="212"/>
                    <a:pt x="0" y="2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35" name="Freeform 360">
              <a:extLst>
                <a:ext uri="{FF2B5EF4-FFF2-40B4-BE49-F238E27FC236}">
                  <a16:creationId xmlns:a16="http://schemas.microsoft.com/office/drawing/2014/main" id="{B13BB422-6AF7-8052-9212-113B4EF2D342}"/>
                </a:ext>
              </a:extLst>
            </p:cNvPr>
            <p:cNvSpPr>
              <a:spLocks/>
            </p:cNvSpPr>
            <p:nvPr/>
          </p:nvSpPr>
          <p:spPr bwMode="auto">
            <a:xfrm>
              <a:off x="7280775" y="2604877"/>
              <a:ext cx="357045" cy="381334"/>
            </a:xfrm>
            <a:custGeom>
              <a:avLst/>
              <a:gdLst>
                <a:gd name="T0" fmla="*/ 0 w 246"/>
                <a:gd name="T1" fmla="*/ 180 h 260"/>
                <a:gd name="T2" fmla="*/ 0 w 246"/>
                <a:gd name="T3" fmla="*/ 180 h 260"/>
                <a:gd name="T4" fmla="*/ 101 w 246"/>
                <a:gd name="T5" fmla="*/ 0 h 260"/>
                <a:gd name="T6" fmla="*/ 246 w 246"/>
                <a:gd name="T7" fmla="*/ 92 h 260"/>
                <a:gd name="T8" fmla="*/ 128 w 246"/>
                <a:gd name="T9" fmla="*/ 260 h 260"/>
                <a:gd name="T10" fmla="*/ 0 w 246"/>
                <a:gd name="T11" fmla="*/ 180 h 260"/>
              </a:gdLst>
              <a:ahLst/>
              <a:cxnLst>
                <a:cxn ang="0">
                  <a:pos x="T0" y="T1"/>
                </a:cxn>
                <a:cxn ang="0">
                  <a:pos x="T2" y="T3"/>
                </a:cxn>
                <a:cxn ang="0">
                  <a:pos x="T4" y="T5"/>
                </a:cxn>
                <a:cxn ang="0">
                  <a:pos x="T6" y="T7"/>
                </a:cxn>
                <a:cxn ang="0">
                  <a:pos x="T8" y="T9"/>
                </a:cxn>
                <a:cxn ang="0">
                  <a:pos x="T10" y="T11"/>
                </a:cxn>
              </a:cxnLst>
              <a:rect l="0" t="0" r="r" b="b"/>
              <a:pathLst>
                <a:path w="246" h="260">
                  <a:moveTo>
                    <a:pt x="0" y="180"/>
                  </a:moveTo>
                  <a:lnTo>
                    <a:pt x="0" y="180"/>
                  </a:lnTo>
                  <a:lnTo>
                    <a:pt x="101" y="0"/>
                  </a:lnTo>
                  <a:cubicBezTo>
                    <a:pt x="151" y="29"/>
                    <a:pt x="199" y="59"/>
                    <a:pt x="246" y="92"/>
                  </a:cubicBezTo>
                  <a:lnTo>
                    <a:pt x="128" y="260"/>
                  </a:lnTo>
                  <a:cubicBezTo>
                    <a:pt x="87" y="231"/>
                    <a:pt x="44" y="205"/>
                    <a:pt x="0"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36" name="Freeform 362">
              <a:extLst>
                <a:ext uri="{FF2B5EF4-FFF2-40B4-BE49-F238E27FC236}">
                  <a16:creationId xmlns:a16="http://schemas.microsoft.com/office/drawing/2014/main" id="{61DE9BAE-D428-11F1-400F-ECA78FC36425}"/>
                </a:ext>
              </a:extLst>
            </p:cNvPr>
            <p:cNvSpPr>
              <a:spLocks/>
            </p:cNvSpPr>
            <p:nvPr/>
          </p:nvSpPr>
          <p:spPr bwMode="auto">
            <a:xfrm>
              <a:off x="7076750" y="2490721"/>
              <a:ext cx="349758" cy="376476"/>
            </a:xfrm>
            <a:custGeom>
              <a:avLst/>
              <a:gdLst>
                <a:gd name="T0" fmla="*/ 0 w 240"/>
                <a:gd name="T1" fmla="*/ 189 h 258"/>
                <a:gd name="T2" fmla="*/ 0 w 240"/>
                <a:gd name="T3" fmla="*/ 189 h 258"/>
                <a:gd name="T4" fmla="*/ 81 w 240"/>
                <a:gd name="T5" fmla="*/ 0 h 258"/>
                <a:gd name="T6" fmla="*/ 240 w 240"/>
                <a:gd name="T7" fmla="*/ 79 h 258"/>
                <a:gd name="T8" fmla="*/ 139 w 240"/>
                <a:gd name="T9" fmla="*/ 258 h 258"/>
                <a:gd name="T10" fmla="*/ 0 w 240"/>
                <a:gd name="T11" fmla="*/ 189 h 258"/>
              </a:gdLst>
              <a:ahLst/>
              <a:cxnLst>
                <a:cxn ang="0">
                  <a:pos x="T0" y="T1"/>
                </a:cxn>
                <a:cxn ang="0">
                  <a:pos x="T2" y="T3"/>
                </a:cxn>
                <a:cxn ang="0">
                  <a:pos x="T4" y="T5"/>
                </a:cxn>
                <a:cxn ang="0">
                  <a:pos x="T6" y="T7"/>
                </a:cxn>
                <a:cxn ang="0">
                  <a:pos x="T8" y="T9"/>
                </a:cxn>
                <a:cxn ang="0">
                  <a:pos x="T10" y="T11"/>
                </a:cxn>
              </a:cxnLst>
              <a:rect l="0" t="0" r="r" b="b"/>
              <a:pathLst>
                <a:path w="240" h="258">
                  <a:moveTo>
                    <a:pt x="0" y="189"/>
                  </a:moveTo>
                  <a:lnTo>
                    <a:pt x="0" y="189"/>
                  </a:lnTo>
                  <a:lnTo>
                    <a:pt x="81" y="0"/>
                  </a:lnTo>
                  <a:cubicBezTo>
                    <a:pt x="136" y="24"/>
                    <a:pt x="188" y="50"/>
                    <a:pt x="240" y="79"/>
                  </a:cubicBezTo>
                  <a:lnTo>
                    <a:pt x="139" y="258"/>
                  </a:lnTo>
                  <a:cubicBezTo>
                    <a:pt x="94" y="233"/>
                    <a:pt x="48" y="210"/>
                    <a:pt x="0" y="18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37" name="Freeform 364">
              <a:extLst>
                <a:ext uri="{FF2B5EF4-FFF2-40B4-BE49-F238E27FC236}">
                  <a16:creationId xmlns:a16="http://schemas.microsoft.com/office/drawing/2014/main" id="{1F9791E2-1669-5C4B-C3EA-CB8696D72699}"/>
                </a:ext>
              </a:extLst>
            </p:cNvPr>
            <p:cNvSpPr>
              <a:spLocks/>
            </p:cNvSpPr>
            <p:nvPr/>
          </p:nvSpPr>
          <p:spPr bwMode="auto">
            <a:xfrm>
              <a:off x="5859883" y="5155196"/>
              <a:ext cx="242887" cy="301181"/>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38" name="Freeform 370">
              <a:extLst>
                <a:ext uri="{FF2B5EF4-FFF2-40B4-BE49-F238E27FC236}">
                  <a16:creationId xmlns:a16="http://schemas.microsoft.com/office/drawing/2014/main" id="{F704E981-7E64-85FB-6FFA-ECA38B3F510C}"/>
                </a:ext>
              </a:extLst>
            </p:cNvPr>
            <p:cNvSpPr>
              <a:spLocks/>
            </p:cNvSpPr>
            <p:nvPr/>
          </p:nvSpPr>
          <p:spPr bwMode="auto">
            <a:xfrm>
              <a:off x="6586117" y="6197184"/>
              <a:ext cx="242887" cy="303610"/>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39" name="Freeform 372">
              <a:extLst>
                <a:ext uri="{FF2B5EF4-FFF2-40B4-BE49-F238E27FC236}">
                  <a16:creationId xmlns:a16="http://schemas.microsoft.com/office/drawing/2014/main" id="{48A40FF7-D920-816A-DE2A-D73C7EFF2212}"/>
                </a:ext>
              </a:extLst>
            </p:cNvPr>
            <p:cNvSpPr>
              <a:spLocks/>
            </p:cNvSpPr>
            <p:nvPr/>
          </p:nvSpPr>
          <p:spPr bwMode="auto">
            <a:xfrm>
              <a:off x="7254057" y="6155892"/>
              <a:ext cx="272034" cy="330327"/>
            </a:xfrm>
            <a:custGeom>
              <a:avLst/>
              <a:gdLst>
                <a:gd name="T0" fmla="*/ 146 w 186"/>
                <a:gd name="T1" fmla="*/ 0 h 226"/>
                <a:gd name="T2" fmla="*/ 146 w 186"/>
                <a:gd name="T3" fmla="*/ 0 h 226"/>
                <a:gd name="T4" fmla="*/ 186 w 186"/>
                <a:gd name="T5" fmla="*/ 202 h 226"/>
                <a:gd name="T6" fmla="*/ 21 w 186"/>
                <a:gd name="T7" fmla="*/ 226 h 226"/>
                <a:gd name="T8" fmla="*/ 0 w 186"/>
                <a:gd name="T9" fmla="*/ 22 h 226"/>
                <a:gd name="T10" fmla="*/ 146 w 186"/>
                <a:gd name="T11" fmla="*/ 0 h 226"/>
              </a:gdLst>
              <a:ahLst/>
              <a:cxnLst>
                <a:cxn ang="0">
                  <a:pos x="T0" y="T1"/>
                </a:cxn>
                <a:cxn ang="0">
                  <a:pos x="T2" y="T3"/>
                </a:cxn>
                <a:cxn ang="0">
                  <a:pos x="T4" y="T5"/>
                </a:cxn>
                <a:cxn ang="0">
                  <a:pos x="T6" y="T7"/>
                </a:cxn>
                <a:cxn ang="0">
                  <a:pos x="T8" y="T9"/>
                </a:cxn>
                <a:cxn ang="0">
                  <a:pos x="T10" y="T11"/>
                </a:cxn>
              </a:cxnLst>
              <a:rect l="0" t="0" r="r" b="b"/>
              <a:pathLst>
                <a:path w="186" h="226">
                  <a:moveTo>
                    <a:pt x="146" y="0"/>
                  </a:moveTo>
                  <a:lnTo>
                    <a:pt x="146" y="0"/>
                  </a:lnTo>
                  <a:lnTo>
                    <a:pt x="186" y="202"/>
                  </a:lnTo>
                  <a:cubicBezTo>
                    <a:pt x="132" y="212"/>
                    <a:pt x="77" y="221"/>
                    <a:pt x="21" y="226"/>
                  </a:cubicBezTo>
                  <a:lnTo>
                    <a:pt x="0" y="22"/>
                  </a:lnTo>
                  <a:cubicBezTo>
                    <a:pt x="49" y="17"/>
                    <a:pt x="98" y="10"/>
                    <a:pt x="146" y="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40" name="Freeform 374">
              <a:extLst>
                <a:ext uri="{FF2B5EF4-FFF2-40B4-BE49-F238E27FC236}">
                  <a16:creationId xmlns:a16="http://schemas.microsoft.com/office/drawing/2014/main" id="{8FD00A08-05FE-A786-AEF7-BB7AF289F9B5}"/>
                </a:ext>
              </a:extLst>
            </p:cNvPr>
            <p:cNvSpPr>
              <a:spLocks/>
            </p:cNvSpPr>
            <p:nvPr/>
          </p:nvSpPr>
          <p:spPr bwMode="auto">
            <a:xfrm>
              <a:off x="4621157" y="1995230"/>
              <a:ext cx="335185" cy="369189"/>
            </a:xfrm>
            <a:custGeom>
              <a:avLst/>
              <a:gdLst>
                <a:gd name="T0" fmla="*/ 229 w 229"/>
                <a:gd name="T1" fmla="*/ 190 h 253"/>
                <a:gd name="T2" fmla="*/ 229 w 229"/>
                <a:gd name="T3" fmla="*/ 190 h 253"/>
                <a:gd name="T4" fmla="*/ 150 w 229"/>
                <a:gd name="T5" fmla="*/ 0 h 253"/>
                <a:gd name="T6" fmla="*/ 0 w 229"/>
                <a:gd name="T7" fmla="*/ 70 h 253"/>
                <a:gd name="T8" fmla="*/ 94 w 229"/>
                <a:gd name="T9" fmla="*/ 253 h 253"/>
                <a:gd name="T10" fmla="*/ 229 w 229"/>
                <a:gd name="T11" fmla="*/ 190 h 253"/>
              </a:gdLst>
              <a:ahLst/>
              <a:cxnLst>
                <a:cxn ang="0">
                  <a:pos x="T0" y="T1"/>
                </a:cxn>
                <a:cxn ang="0">
                  <a:pos x="T2" y="T3"/>
                </a:cxn>
                <a:cxn ang="0">
                  <a:pos x="T4" y="T5"/>
                </a:cxn>
                <a:cxn ang="0">
                  <a:pos x="T6" y="T7"/>
                </a:cxn>
                <a:cxn ang="0">
                  <a:pos x="T8" y="T9"/>
                </a:cxn>
                <a:cxn ang="0">
                  <a:pos x="T10" y="T11"/>
                </a:cxn>
              </a:cxnLst>
              <a:rect l="0" t="0" r="r" b="b"/>
              <a:pathLst>
                <a:path w="229" h="253">
                  <a:moveTo>
                    <a:pt x="229" y="190"/>
                  </a:moveTo>
                  <a:lnTo>
                    <a:pt x="229" y="190"/>
                  </a:lnTo>
                  <a:lnTo>
                    <a:pt x="150" y="0"/>
                  </a:lnTo>
                  <a:cubicBezTo>
                    <a:pt x="99" y="22"/>
                    <a:pt x="49" y="45"/>
                    <a:pt x="0" y="70"/>
                  </a:cubicBezTo>
                  <a:lnTo>
                    <a:pt x="94" y="253"/>
                  </a:lnTo>
                  <a:cubicBezTo>
                    <a:pt x="138" y="231"/>
                    <a:pt x="183" y="210"/>
                    <a:pt x="229" y="19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41" name="Freeform 376">
              <a:extLst>
                <a:ext uri="{FF2B5EF4-FFF2-40B4-BE49-F238E27FC236}">
                  <a16:creationId xmlns:a16="http://schemas.microsoft.com/office/drawing/2014/main" id="{F5217350-053E-BBF4-F694-39C538D66AB3}"/>
                </a:ext>
              </a:extLst>
            </p:cNvPr>
            <p:cNvSpPr>
              <a:spLocks/>
            </p:cNvSpPr>
            <p:nvPr/>
          </p:nvSpPr>
          <p:spPr bwMode="auto">
            <a:xfrm>
              <a:off x="4047942" y="2342558"/>
              <a:ext cx="352188" cy="369189"/>
            </a:xfrm>
            <a:custGeom>
              <a:avLst/>
              <a:gdLst>
                <a:gd name="T0" fmla="*/ 242 w 242"/>
                <a:gd name="T1" fmla="*/ 166 h 252"/>
                <a:gd name="T2" fmla="*/ 242 w 242"/>
                <a:gd name="T3" fmla="*/ 166 h 252"/>
                <a:gd name="T4" fmla="*/ 121 w 242"/>
                <a:gd name="T5" fmla="*/ 0 h 252"/>
                <a:gd name="T6" fmla="*/ 0 w 242"/>
                <a:gd name="T7" fmla="*/ 95 h 252"/>
                <a:gd name="T8" fmla="*/ 133 w 242"/>
                <a:gd name="T9" fmla="*/ 252 h 252"/>
                <a:gd name="T10" fmla="*/ 242 w 242"/>
                <a:gd name="T11" fmla="*/ 166 h 252"/>
              </a:gdLst>
              <a:ahLst/>
              <a:cxnLst>
                <a:cxn ang="0">
                  <a:pos x="T0" y="T1"/>
                </a:cxn>
                <a:cxn ang="0">
                  <a:pos x="T2" y="T3"/>
                </a:cxn>
                <a:cxn ang="0">
                  <a:pos x="T4" y="T5"/>
                </a:cxn>
                <a:cxn ang="0">
                  <a:pos x="T6" y="T7"/>
                </a:cxn>
                <a:cxn ang="0">
                  <a:pos x="T8" y="T9"/>
                </a:cxn>
                <a:cxn ang="0">
                  <a:pos x="T10" y="T11"/>
                </a:cxn>
              </a:cxnLst>
              <a:rect l="0" t="0" r="r" b="b"/>
              <a:pathLst>
                <a:path w="242" h="252">
                  <a:moveTo>
                    <a:pt x="242" y="166"/>
                  </a:moveTo>
                  <a:lnTo>
                    <a:pt x="242" y="166"/>
                  </a:lnTo>
                  <a:lnTo>
                    <a:pt x="121" y="0"/>
                  </a:lnTo>
                  <a:cubicBezTo>
                    <a:pt x="80" y="30"/>
                    <a:pt x="39" y="62"/>
                    <a:pt x="0" y="95"/>
                  </a:cubicBezTo>
                  <a:lnTo>
                    <a:pt x="133" y="252"/>
                  </a:lnTo>
                  <a:cubicBezTo>
                    <a:pt x="168" y="222"/>
                    <a:pt x="205" y="193"/>
                    <a:pt x="242" y="16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42" name="Freeform 378">
              <a:extLst>
                <a:ext uri="{FF2B5EF4-FFF2-40B4-BE49-F238E27FC236}">
                  <a16:creationId xmlns:a16="http://schemas.microsoft.com/office/drawing/2014/main" id="{CCBF1230-14ED-AC57-8CDA-B9A85A75E340}"/>
                </a:ext>
              </a:extLst>
            </p:cNvPr>
            <p:cNvSpPr>
              <a:spLocks/>
            </p:cNvSpPr>
            <p:nvPr/>
          </p:nvSpPr>
          <p:spPr bwMode="auto">
            <a:xfrm>
              <a:off x="4414703" y="2097243"/>
              <a:ext cx="344900" cy="374047"/>
            </a:xfrm>
            <a:custGeom>
              <a:avLst/>
              <a:gdLst>
                <a:gd name="T0" fmla="*/ 235 w 235"/>
                <a:gd name="T1" fmla="*/ 183 h 255"/>
                <a:gd name="T2" fmla="*/ 235 w 235"/>
                <a:gd name="T3" fmla="*/ 183 h 255"/>
                <a:gd name="T4" fmla="*/ 141 w 235"/>
                <a:gd name="T5" fmla="*/ 0 h 255"/>
                <a:gd name="T6" fmla="*/ 0 w 235"/>
                <a:gd name="T7" fmla="*/ 80 h 255"/>
                <a:gd name="T8" fmla="*/ 107 w 235"/>
                <a:gd name="T9" fmla="*/ 255 h 255"/>
                <a:gd name="T10" fmla="*/ 235 w 235"/>
                <a:gd name="T11" fmla="*/ 183 h 255"/>
              </a:gdLst>
              <a:ahLst/>
              <a:cxnLst>
                <a:cxn ang="0">
                  <a:pos x="T0" y="T1"/>
                </a:cxn>
                <a:cxn ang="0">
                  <a:pos x="T2" y="T3"/>
                </a:cxn>
                <a:cxn ang="0">
                  <a:pos x="T4" y="T5"/>
                </a:cxn>
                <a:cxn ang="0">
                  <a:pos x="T6" y="T7"/>
                </a:cxn>
                <a:cxn ang="0">
                  <a:pos x="T8" y="T9"/>
                </a:cxn>
                <a:cxn ang="0">
                  <a:pos x="T10" y="T11"/>
                </a:cxn>
              </a:cxnLst>
              <a:rect l="0" t="0" r="r" b="b"/>
              <a:pathLst>
                <a:path w="235" h="255">
                  <a:moveTo>
                    <a:pt x="235" y="183"/>
                  </a:moveTo>
                  <a:lnTo>
                    <a:pt x="235" y="183"/>
                  </a:lnTo>
                  <a:lnTo>
                    <a:pt x="141" y="0"/>
                  </a:lnTo>
                  <a:cubicBezTo>
                    <a:pt x="93" y="25"/>
                    <a:pt x="46" y="52"/>
                    <a:pt x="0" y="80"/>
                  </a:cubicBezTo>
                  <a:lnTo>
                    <a:pt x="107" y="255"/>
                  </a:lnTo>
                  <a:cubicBezTo>
                    <a:pt x="149" y="229"/>
                    <a:pt x="191" y="206"/>
                    <a:pt x="235" y="18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43" name="Freeform 380">
              <a:extLst>
                <a:ext uri="{FF2B5EF4-FFF2-40B4-BE49-F238E27FC236}">
                  <a16:creationId xmlns:a16="http://schemas.microsoft.com/office/drawing/2014/main" id="{9C109C13-EFB7-AD45-92AE-D4D93D8879A5}"/>
                </a:ext>
              </a:extLst>
            </p:cNvPr>
            <p:cNvSpPr>
              <a:spLocks/>
            </p:cNvSpPr>
            <p:nvPr/>
          </p:nvSpPr>
          <p:spPr bwMode="auto">
            <a:xfrm>
              <a:off x="4225251" y="2213829"/>
              <a:ext cx="347330" cy="371619"/>
            </a:xfrm>
            <a:custGeom>
              <a:avLst/>
              <a:gdLst>
                <a:gd name="T0" fmla="*/ 238 w 238"/>
                <a:gd name="T1" fmla="*/ 175 h 254"/>
                <a:gd name="T2" fmla="*/ 238 w 238"/>
                <a:gd name="T3" fmla="*/ 175 h 254"/>
                <a:gd name="T4" fmla="*/ 131 w 238"/>
                <a:gd name="T5" fmla="*/ 0 h 254"/>
                <a:gd name="T6" fmla="*/ 0 w 238"/>
                <a:gd name="T7" fmla="*/ 88 h 254"/>
                <a:gd name="T8" fmla="*/ 121 w 238"/>
                <a:gd name="T9" fmla="*/ 254 h 254"/>
                <a:gd name="T10" fmla="*/ 238 w 238"/>
                <a:gd name="T11" fmla="*/ 175 h 254"/>
              </a:gdLst>
              <a:ahLst/>
              <a:cxnLst>
                <a:cxn ang="0">
                  <a:pos x="T0" y="T1"/>
                </a:cxn>
                <a:cxn ang="0">
                  <a:pos x="T2" y="T3"/>
                </a:cxn>
                <a:cxn ang="0">
                  <a:pos x="T4" y="T5"/>
                </a:cxn>
                <a:cxn ang="0">
                  <a:pos x="T6" y="T7"/>
                </a:cxn>
                <a:cxn ang="0">
                  <a:pos x="T8" y="T9"/>
                </a:cxn>
                <a:cxn ang="0">
                  <a:pos x="T10" y="T11"/>
                </a:cxn>
              </a:cxnLst>
              <a:rect l="0" t="0" r="r" b="b"/>
              <a:pathLst>
                <a:path w="238" h="254">
                  <a:moveTo>
                    <a:pt x="238" y="175"/>
                  </a:moveTo>
                  <a:lnTo>
                    <a:pt x="238" y="175"/>
                  </a:lnTo>
                  <a:lnTo>
                    <a:pt x="131" y="0"/>
                  </a:lnTo>
                  <a:cubicBezTo>
                    <a:pt x="86" y="28"/>
                    <a:pt x="43" y="57"/>
                    <a:pt x="0" y="88"/>
                  </a:cubicBezTo>
                  <a:lnTo>
                    <a:pt x="121" y="254"/>
                  </a:lnTo>
                  <a:cubicBezTo>
                    <a:pt x="159" y="226"/>
                    <a:pt x="198" y="200"/>
                    <a:pt x="238" y="17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44" name="Freeform 382">
              <a:extLst>
                <a:ext uri="{FF2B5EF4-FFF2-40B4-BE49-F238E27FC236}">
                  <a16:creationId xmlns:a16="http://schemas.microsoft.com/office/drawing/2014/main" id="{F58EE31D-5907-7150-04DE-643DB5E6CDAA}"/>
                </a:ext>
              </a:extLst>
            </p:cNvPr>
            <p:cNvSpPr>
              <a:spLocks/>
            </p:cNvSpPr>
            <p:nvPr/>
          </p:nvSpPr>
          <p:spPr bwMode="auto">
            <a:xfrm>
              <a:off x="5301242" y="1800920"/>
              <a:ext cx="281749" cy="337614"/>
            </a:xfrm>
            <a:custGeom>
              <a:avLst/>
              <a:gdLst>
                <a:gd name="T0" fmla="*/ 192 w 192"/>
                <a:gd name="T1" fmla="*/ 203 h 231"/>
                <a:gd name="T2" fmla="*/ 192 w 192"/>
                <a:gd name="T3" fmla="*/ 203 h 231"/>
                <a:gd name="T4" fmla="*/ 160 w 192"/>
                <a:gd name="T5" fmla="*/ 0 h 231"/>
                <a:gd name="T6" fmla="*/ 0 w 192"/>
                <a:gd name="T7" fmla="*/ 31 h 231"/>
                <a:gd name="T8" fmla="*/ 47 w 192"/>
                <a:gd name="T9" fmla="*/ 231 h 231"/>
                <a:gd name="T10" fmla="*/ 192 w 192"/>
                <a:gd name="T11" fmla="*/ 203 h 231"/>
              </a:gdLst>
              <a:ahLst/>
              <a:cxnLst>
                <a:cxn ang="0">
                  <a:pos x="T0" y="T1"/>
                </a:cxn>
                <a:cxn ang="0">
                  <a:pos x="T2" y="T3"/>
                </a:cxn>
                <a:cxn ang="0">
                  <a:pos x="T4" y="T5"/>
                </a:cxn>
                <a:cxn ang="0">
                  <a:pos x="T6" y="T7"/>
                </a:cxn>
                <a:cxn ang="0">
                  <a:pos x="T8" y="T9"/>
                </a:cxn>
                <a:cxn ang="0">
                  <a:pos x="T10" y="T11"/>
                </a:cxn>
              </a:cxnLst>
              <a:rect l="0" t="0" r="r" b="b"/>
              <a:pathLst>
                <a:path w="192" h="231">
                  <a:moveTo>
                    <a:pt x="192" y="203"/>
                  </a:moveTo>
                  <a:lnTo>
                    <a:pt x="192" y="203"/>
                  </a:lnTo>
                  <a:lnTo>
                    <a:pt x="160" y="0"/>
                  </a:lnTo>
                  <a:cubicBezTo>
                    <a:pt x="106" y="8"/>
                    <a:pt x="53" y="19"/>
                    <a:pt x="0" y="31"/>
                  </a:cubicBezTo>
                  <a:lnTo>
                    <a:pt x="47" y="231"/>
                  </a:lnTo>
                  <a:cubicBezTo>
                    <a:pt x="95" y="220"/>
                    <a:pt x="143" y="211"/>
                    <a:pt x="192"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45" name="Freeform 384">
              <a:extLst>
                <a:ext uri="{FF2B5EF4-FFF2-40B4-BE49-F238E27FC236}">
                  <a16:creationId xmlns:a16="http://schemas.microsoft.com/office/drawing/2014/main" id="{CE668973-AB6A-1A61-B3B6-84CF3049B476}"/>
                </a:ext>
              </a:extLst>
            </p:cNvPr>
            <p:cNvSpPr>
              <a:spLocks/>
            </p:cNvSpPr>
            <p:nvPr/>
          </p:nvSpPr>
          <p:spPr bwMode="auto">
            <a:xfrm>
              <a:off x="5068070" y="1844640"/>
              <a:ext cx="303610" cy="352188"/>
            </a:xfrm>
            <a:custGeom>
              <a:avLst/>
              <a:gdLst>
                <a:gd name="T0" fmla="*/ 207 w 207"/>
                <a:gd name="T1" fmla="*/ 200 h 240"/>
                <a:gd name="T2" fmla="*/ 207 w 207"/>
                <a:gd name="T3" fmla="*/ 200 h 240"/>
                <a:gd name="T4" fmla="*/ 160 w 207"/>
                <a:gd name="T5" fmla="*/ 0 h 240"/>
                <a:gd name="T6" fmla="*/ 0 w 207"/>
                <a:gd name="T7" fmla="*/ 45 h 240"/>
                <a:gd name="T8" fmla="*/ 63 w 207"/>
                <a:gd name="T9" fmla="*/ 240 h 240"/>
                <a:gd name="T10" fmla="*/ 207 w 207"/>
                <a:gd name="T11" fmla="*/ 200 h 240"/>
              </a:gdLst>
              <a:ahLst/>
              <a:cxnLst>
                <a:cxn ang="0">
                  <a:pos x="T0" y="T1"/>
                </a:cxn>
                <a:cxn ang="0">
                  <a:pos x="T2" y="T3"/>
                </a:cxn>
                <a:cxn ang="0">
                  <a:pos x="T4" y="T5"/>
                </a:cxn>
                <a:cxn ang="0">
                  <a:pos x="T6" y="T7"/>
                </a:cxn>
                <a:cxn ang="0">
                  <a:pos x="T8" y="T9"/>
                </a:cxn>
                <a:cxn ang="0">
                  <a:pos x="T10" y="T11"/>
                </a:cxn>
              </a:cxnLst>
              <a:rect l="0" t="0" r="r" b="b"/>
              <a:pathLst>
                <a:path w="207" h="240">
                  <a:moveTo>
                    <a:pt x="207" y="200"/>
                  </a:moveTo>
                  <a:lnTo>
                    <a:pt x="207" y="200"/>
                  </a:lnTo>
                  <a:lnTo>
                    <a:pt x="160" y="0"/>
                  </a:lnTo>
                  <a:cubicBezTo>
                    <a:pt x="106" y="13"/>
                    <a:pt x="53" y="28"/>
                    <a:pt x="0" y="45"/>
                  </a:cubicBezTo>
                  <a:lnTo>
                    <a:pt x="63" y="240"/>
                  </a:lnTo>
                  <a:cubicBezTo>
                    <a:pt x="110" y="225"/>
                    <a:pt x="159" y="212"/>
                    <a:pt x="207"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46" name="Freeform 386">
              <a:extLst>
                <a:ext uri="{FF2B5EF4-FFF2-40B4-BE49-F238E27FC236}">
                  <a16:creationId xmlns:a16="http://schemas.microsoft.com/office/drawing/2014/main" id="{5F47FA55-ACF1-038A-8A32-1721120AAEEA}"/>
                </a:ext>
              </a:extLst>
            </p:cNvPr>
            <p:cNvSpPr>
              <a:spLocks/>
            </p:cNvSpPr>
            <p:nvPr/>
          </p:nvSpPr>
          <p:spPr bwMode="auto">
            <a:xfrm>
              <a:off x="4839755" y="1912648"/>
              <a:ext cx="320611" cy="359474"/>
            </a:xfrm>
            <a:custGeom>
              <a:avLst/>
              <a:gdLst>
                <a:gd name="T0" fmla="*/ 220 w 220"/>
                <a:gd name="T1" fmla="*/ 195 h 247"/>
                <a:gd name="T2" fmla="*/ 220 w 220"/>
                <a:gd name="T3" fmla="*/ 195 h 247"/>
                <a:gd name="T4" fmla="*/ 157 w 220"/>
                <a:gd name="T5" fmla="*/ 0 h 247"/>
                <a:gd name="T6" fmla="*/ 0 w 220"/>
                <a:gd name="T7" fmla="*/ 57 h 247"/>
                <a:gd name="T8" fmla="*/ 79 w 220"/>
                <a:gd name="T9" fmla="*/ 247 h 247"/>
                <a:gd name="T10" fmla="*/ 220 w 220"/>
                <a:gd name="T11" fmla="*/ 195 h 247"/>
              </a:gdLst>
              <a:ahLst/>
              <a:cxnLst>
                <a:cxn ang="0">
                  <a:pos x="T0" y="T1"/>
                </a:cxn>
                <a:cxn ang="0">
                  <a:pos x="T2" y="T3"/>
                </a:cxn>
                <a:cxn ang="0">
                  <a:pos x="T4" y="T5"/>
                </a:cxn>
                <a:cxn ang="0">
                  <a:pos x="T6" y="T7"/>
                </a:cxn>
                <a:cxn ang="0">
                  <a:pos x="T8" y="T9"/>
                </a:cxn>
                <a:cxn ang="0">
                  <a:pos x="T10" y="T11"/>
                </a:cxn>
              </a:cxnLst>
              <a:rect l="0" t="0" r="r" b="b"/>
              <a:pathLst>
                <a:path w="220" h="247">
                  <a:moveTo>
                    <a:pt x="220" y="195"/>
                  </a:moveTo>
                  <a:lnTo>
                    <a:pt x="220" y="195"/>
                  </a:lnTo>
                  <a:lnTo>
                    <a:pt x="157" y="0"/>
                  </a:lnTo>
                  <a:cubicBezTo>
                    <a:pt x="104" y="17"/>
                    <a:pt x="52" y="36"/>
                    <a:pt x="0" y="57"/>
                  </a:cubicBezTo>
                  <a:lnTo>
                    <a:pt x="79" y="247"/>
                  </a:lnTo>
                  <a:cubicBezTo>
                    <a:pt x="125" y="228"/>
                    <a:pt x="172" y="211"/>
                    <a:pt x="220" y="1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47" name="Freeform 388">
              <a:extLst>
                <a:ext uri="{FF2B5EF4-FFF2-40B4-BE49-F238E27FC236}">
                  <a16:creationId xmlns:a16="http://schemas.microsoft.com/office/drawing/2014/main" id="{4D48CF86-4541-F133-CEAC-A0F838975299}"/>
                </a:ext>
              </a:extLst>
            </p:cNvPr>
            <p:cNvSpPr>
              <a:spLocks/>
            </p:cNvSpPr>
            <p:nvPr/>
          </p:nvSpPr>
          <p:spPr bwMode="auto">
            <a:xfrm>
              <a:off x="5748155" y="1244707"/>
              <a:ext cx="242887" cy="308468"/>
            </a:xfrm>
            <a:custGeom>
              <a:avLst/>
              <a:gdLst>
                <a:gd name="T0" fmla="*/ 168 w 168"/>
                <a:gd name="T1" fmla="*/ 205 h 211"/>
                <a:gd name="T2" fmla="*/ 168 w 168"/>
                <a:gd name="T3" fmla="*/ 205 h 211"/>
                <a:gd name="T4" fmla="*/ 168 w 168"/>
                <a:gd name="T5" fmla="*/ 205 h 211"/>
                <a:gd name="T6" fmla="*/ 168 w 168"/>
                <a:gd name="T7" fmla="*/ 0 h 211"/>
                <a:gd name="T8" fmla="*/ 0 w 168"/>
                <a:gd name="T9" fmla="*/ 6 h 211"/>
                <a:gd name="T10" fmla="*/ 14 w 168"/>
                <a:gd name="T11" fmla="*/ 211 h 211"/>
                <a:gd name="T12" fmla="*/ 168 w 168"/>
                <a:gd name="T13" fmla="*/ 205 h 211"/>
              </a:gdLst>
              <a:ahLst/>
              <a:cxnLst>
                <a:cxn ang="0">
                  <a:pos x="T0" y="T1"/>
                </a:cxn>
                <a:cxn ang="0">
                  <a:pos x="T2" y="T3"/>
                </a:cxn>
                <a:cxn ang="0">
                  <a:pos x="T4" y="T5"/>
                </a:cxn>
                <a:cxn ang="0">
                  <a:pos x="T6" y="T7"/>
                </a:cxn>
                <a:cxn ang="0">
                  <a:pos x="T8" y="T9"/>
                </a:cxn>
                <a:cxn ang="0">
                  <a:pos x="T10" y="T11"/>
                </a:cxn>
                <a:cxn ang="0">
                  <a:pos x="T12" y="T13"/>
                </a:cxn>
              </a:cxnLst>
              <a:rect l="0" t="0" r="r" b="b"/>
              <a:pathLst>
                <a:path w="168" h="211">
                  <a:moveTo>
                    <a:pt x="168" y="205"/>
                  </a:moveTo>
                  <a:lnTo>
                    <a:pt x="168" y="205"/>
                  </a:lnTo>
                  <a:lnTo>
                    <a:pt x="168" y="205"/>
                  </a:lnTo>
                  <a:lnTo>
                    <a:pt x="168" y="0"/>
                  </a:lnTo>
                  <a:cubicBezTo>
                    <a:pt x="111" y="0"/>
                    <a:pt x="55" y="2"/>
                    <a:pt x="0" y="6"/>
                  </a:cubicBezTo>
                  <a:lnTo>
                    <a:pt x="14" y="211"/>
                  </a:lnTo>
                  <a:cubicBezTo>
                    <a:pt x="65" y="207"/>
                    <a:pt x="116" y="205"/>
                    <a:pt x="168"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48" name="Freeform 390">
              <a:extLst>
                <a:ext uri="{FF2B5EF4-FFF2-40B4-BE49-F238E27FC236}">
                  <a16:creationId xmlns:a16="http://schemas.microsoft.com/office/drawing/2014/main" id="{59359339-F06A-2942-B8A7-543FAD0CF4AE}"/>
                </a:ext>
              </a:extLst>
            </p:cNvPr>
            <p:cNvSpPr>
              <a:spLocks/>
            </p:cNvSpPr>
            <p:nvPr/>
          </p:nvSpPr>
          <p:spPr bwMode="auto">
            <a:xfrm>
              <a:off x="5017064" y="1320003"/>
              <a:ext cx="308468" cy="349758"/>
            </a:xfrm>
            <a:custGeom>
              <a:avLst/>
              <a:gdLst>
                <a:gd name="T0" fmla="*/ 211 w 211"/>
                <a:gd name="T1" fmla="*/ 201 h 239"/>
                <a:gd name="T2" fmla="*/ 211 w 211"/>
                <a:gd name="T3" fmla="*/ 201 h 239"/>
                <a:gd name="T4" fmla="*/ 169 w 211"/>
                <a:gd name="T5" fmla="*/ 0 h 239"/>
                <a:gd name="T6" fmla="*/ 0 w 211"/>
                <a:gd name="T7" fmla="*/ 42 h 239"/>
                <a:gd name="T8" fmla="*/ 57 w 211"/>
                <a:gd name="T9" fmla="*/ 239 h 239"/>
                <a:gd name="T10" fmla="*/ 211 w 211"/>
                <a:gd name="T11" fmla="*/ 201 h 239"/>
              </a:gdLst>
              <a:ahLst/>
              <a:cxnLst>
                <a:cxn ang="0">
                  <a:pos x="T0" y="T1"/>
                </a:cxn>
                <a:cxn ang="0">
                  <a:pos x="T2" y="T3"/>
                </a:cxn>
                <a:cxn ang="0">
                  <a:pos x="T4" y="T5"/>
                </a:cxn>
                <a:cxn ang="0">
                  <a:pos x="T6" y="T7"/>
                </a:cxn>
                <a:cxn ang="0">
                  <a:pos x="T8" y="T9"/>
                </a:cxn>
                <a:cxn ang="0">
                  <a:pos x="T10" y="T11"/>
                </a:cxn>
              </a:cxnLst>
              <a:rect l="0" t="0" r="r" b="b"/>
              <a:pathLst>
                <a:path w="211" h="239">
                  <a:moveTo>
                    <a:pt x="211" y="201"/>
                  </a:moveTo>
                  <a:lnTo>
                    <a:pt x="211" y="201"/>
                  </a:lnTo>
                  <a:lnTo>
                    <a:pt x="169" y="0"/>
                  </a:lnTo>
                  <a:cubicBezTo>
                    <a:pt x="112" y="12"/>
                    <a:pt x="56" y="26"/>
                    <a:pt x="0" y="42"/>
                  </a:cubicBezTo>
                  <a:lnTo>
                    <a:pt x="57" y="239"/>
                  </a:lnTo>
                  <a:cubicBezTo>
                    <a:pt x="108" y="225"/>
                    <a:pt x="159" y="212"/>
                    <a:pt x="211" y="20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49" name="Freeform 392">
              <a:extLst>
                <a:ext uri="{FF2B5EF4-FFF2-40B4-BE49-F238E27FC236}">
                  <a16:creationId xmlns:a16="http://schemas.microsoft.com/office/drawing/2014/main" id="{078575F3-6704-622F-5021-FEC1FDF33C5A}"/>
                </a:ext>
              </a:extLst>
            </p:cNvPr>
            <p:cNvSpPr>
              <a:spLocks/>
            </p:cNvSpPr>
            <p:nvPr/>
          </p:nvSpPr>
          <p:spPr bwMode="auto">
            <a:xfrm>
              <a:off x="4776605" y="1380724"/>
              <a:ext cx="325469" cy="361903"/>
            </a:xfrm>
            <a:custGeom>
              <a:avLst/>
              <a:gdLst>
                <a:gd name="T0" fmla="*/ 223 w 223"/>
                <a:gd name="T1" fmla="*/ 197 h 247"/>
                <a:gd name="T2" fmla="*/ 223 w 223"/>
                <a:gd name="T3" fmla="*/ 197 h 247"/>
                <a:gd name="T4" fmla="*/ 166 w 223"/>
                <a:gd name="T5" fmla="*/ 0 h 247"/>
                <a:gd name="T6" fmla="*/ 0 w 223"/>
                <a:gd name="T7" fmla="*/ 54 h 247"/>
                <a:gd name="T8" fmla="*/ 71 w 223"/>
                <a:gd name="T9" fmla="*/ 247 h 247"/>
                <a:gd name="T10" fmla="*/ 223 w 223"/>
                <a:gd name="T11" fmla="*/ 197 h 247"/>
              </a:gdLst>
              <a:ahLst/>
              <a:cxnLst>
                <a:cxn ang="0">
                  <a:pos x="T0" y="T1"/>
                </a:cxn>
                <a:cxn ang="0">
                  <a:pos x="T2" y="T3"/>
                </a:cxn>
                <a:cxn ang="0">
                  <a:pos x="T4" y="T5"/>
                </a:cxn>
                <a:cxn ang="0">
                  <a:pos x="T6" y="T7"/>
                </a:cxn>
                <a:cxn ang="0">
                  <a:pos x="T8" y="T9"/>
                </a:cxn>
                <a:cxn ang="0">
                  <a:pos x="T10" y="T11"/>
                </a:cxn>
              </a:cxnLst>
              <a:rect l="0" t="0" r="r" b="b"/>
              <a:pathLst>
                <a:path w="223" h="247">
                  <a:moveTo>
                    <a:pt x="223" y="197"/>
                  </a:moveTo>
                  <a:lnTo>
                    <a:pt x="223" y="197"/>
                  </a:lnTo>
                  <a:lnTo>
                    <a:pt x="166" y="0"/>
                  </a:lnTo>
                  <a:cubicBezTo>
                    <a:pt x="110" y="16"/>
                    <a:pt x="55" y="34"/>
                    <a:pt x="0" y="54"/>
                  </a:cubicBezTo>
                  <a:lnTo>
                    <a:pt x="71" y="247"/>
                  </a:lnTo>
                  <a:cubicBezTo>
                    <a:pt x="121" y="229"/>
                    <a:pt x="172" y="212"/>
                    <a:pt x="223" y="19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50" name="Freeform 394">
              <a:extLst>
                <a:ext uri="{FF2B5EF4-FFF2-40B4-BE49-F238E27FC236}">
                  <a16:creationId xmlns:a16="http://schemas.microsoft.com/office/drawing/2014/main" id="{DDFBA267-A006-65BF-559B-82378E41865B}"/>
                </a:ext>
              </a:extLst>
            </p:cNvPr>
            <p:cNvSpPr>
              <a:spLocks/>
            </p:cNvSpPr>
            <p:nvPr/>
          </p:nvSpPr>
          <p:spPr bwMode="auto">
            <a:xfrm>
              <a:off x="5507697" y="1251994"/>
              <a:ext cx="259890" cy="323041"/>
            </a:xfrm>
            <a:custGeom>
              <a:avLst/>
              <a:gdLst>
                <a:gd name="T0" fmla="*/ 178 w 178"/>
                <a:gd name="T1" fmla="*/ 205 h 220"/>
                <a:gd name="T2" fmla="*/ 178 w 178"/>
                <a:gd name="T3" fmla="*/ 205 h 220"/>
                <a:gd name="T4" fmla="*/ 164 w 178"/>
                <a:gd name="T5" fmla="*/ 0 h 220"/>
                <a:gd name="T6" fmla="*/ 0 w 178"/>
                <a:gd name="T7" fmla="*/ 16 h 220"/>
                <a:gd name="T8" fmla="*/ 28 w 178"/>
                <a:gd name="T9" fmla="*/ 220 h 220"/>
                <a:gd name="T10" fmla="*/ 178 w 178"/>
                <a:gd name="T11" fmla="*/ 205 h 220"/>
              </a:gdLst>
              <a:ahLst/>
              <a:cxnLst>
                <a:cxn ang="0">
                  <a:pos x="T0" y="T1"/>
                </a:cxn>
                <a:cxn ang="0">
                  <a:pos x="T2" y="T3"/>
                </a:cxn>
                <a:cxn ang="0">
                  <a:pos x="T4" y="T5"/>
                </a:cxn>
                <a:cxn ang="0">
                  <a:pos x="T6" y="T7"/>
                </a:cxn>
                <a:cxn ang="0">
                  <a:pos x="T8" y="T9"/>
                </a:cxn>
                <a:cxn ang="0">
                  <a:pos x="T10" y="T11"/>
                </a:cxn>
              </a:cxnLst>
              <a:rect l="0" t="0" r="r" b="b"/>
              <a:pathLst>
                <a:path w="178" h="220">
                  <a:moveTo>
                    <a:pt x="178" y="205"/>
                  </a:moveTo>
                  <a:lnTo>
                    <a:pt x="178" y="205"/>
                  </a:lnTo>
                  <a:lnTo>
                    <a:pt x="164" y="0"/>
                  </a:lnTo>
                  <a:cubicBezTo>
                    <a:pt x="109" y="3"/>
                    <a:pt x="54" y="9"/>
                    <a:pt x="0" y="16"/>
                  </a:cubicBezTo>
                  <a:lnTo>
                    <a:pt x="28" y="220"/>
                  </a:lnTo>
                  <a:cubicBezTo>
                    <a:pt x="77" y="213"/>
                    <a:pt x="127" y="208"/>
                    <a:pt x="178"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51" name="Freeform 396">
              <a:extLst>
                <a:ext uri="{FF2B5EF4-FFF2-40B4-BE49-F238E27FC236}">
                  <a16:creationId xmlns:a16="http://schemas.microsoft.com/office/drawing/2014/main" id="{46B88C67-0E7A-8383-755E-5578528AC273}"/>
                </a:ext>
              </a:extLst>
            </p:cNvPr>
            <p:cNvSpPr>
              <a:spLocks/>
            </p:cNvSpPr>
            <p:nvPr/>
          </p:nvSpPr>
          <p:spPr bwMode="auto">
            <a:xfrm>
              <a:off x="4538575" y="1460878"/>
              <a:ext cx="340042" cy="371619"/>
            </a:xfrm>
            <a:custGeom>
              <a:avLst/>
              <a:gdLst>
                <a:gd name="T0" fmla="*/ 233 w 233"/>
                <a:gd name="T1" fmla="*/ 193 h 254"/>
                <a:gd name="T2" fmla="*/ 233 w 233"/>
                <a:gd name="T3" fmla="*/ 193 h 254"/>
                <a:gd name="T4" fmla="*/ 162 w 233"/>
                <a:gd name="T5" fmla="*/ 0 h 254"/>
                <a:gd name="T6" fmla="*/ 0 w 233"/>
                <a:gd name="T7" fmla="*/ 66 h 254"/>
                <a:gd name="T8" fmla="*/ 85 w 233"/>
                <a:gd name="T9" fmla="*/ 254 h 254"/>
                <a:gd name="T10" fmla="*/ 233 w 233"/>
                <a:gd name="T11" fmla="*/ 193 h 254"/>
              </a:gdLst>
              <a:ahLst/>
              <a:cxnLst>
                <a:cxn ang="0">
                  <a:pos x="T0" y="T1"/>
                </a:cxn>
                <a:cxn ang="0">
                  <a:pos x="T2" y="T3"/>
                </a:cxn>
                <a:cxn ang="0">
                  <a:pos x="T4" y="T5"/>
                </a:cxn>
                <a:cxn ang="0">
                  <a:pos x="T6" y="T7"/>
                </a:cxn>
                <a:cxn ang="0">
                  <a:pos x="T8" y="T9"/>
                </a:cxn>
                <a:cxn ang="0">
                  <a:pos x="T10" y="T11"/>
                </a:cxn>
              </a:cxnLst>
              <a:rect l="0" t="0" r="r" b="b"/>
              <a:pathLst>
                <a:path w="233" h="254">
                  <a:moveTo>
                    <a:pt x="233" y="193"/>
                  </a:moveTo>
                  <a:lnTo>
                    <a:pt x="233" y="193"/>
                  </a:lnTo>
                  <a:lnTo>
                    <a:pt x="162" y="0"/>
                  </a:lnTo>
                  <a:cubicBezTo>
                    <a:pt x="107" y="20"/>
                    <a:pt x="53" y="42"/>
                    <a:pt x="0" y="66"/>
                  </a:cubicBezTo>
                  <a:lnTo>
                    <a:pt x="85" y="254"/>
                  </a:lnTo>
                  <a:cubicBezTo>
                    <a:pt x="133" y="232"/>
                    <a:pt x="183" y="211"/>
                    <a:pt x="233" y="19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52" name="Freeform 398">
              <a:extLst>
                <a:ext uri="{FF2B5EF4-FFF2-40B4-BE49-F238E27FC236}">
                  <a16:creationId xmlns:a16="http://schemas.microsoft.com/office/drawing/2014/main" id="{7D4CB21C-22BA-589E-E39B-253ABABDF5C7}"/>
                </a:ext>
              </a:extLst>
            </p:cNvPr>
            <p:cNvSpPr>
              <a:spLocks/>
            </p:cNvSpPr>
            <p:nvPr/>
          </p:nvSpPr>
          <p:spPr bwMode="auto">
            <a:xfrm>
              <a:off x="5264809" y="1276283"/>
              <a:ext cx="284179" cy="337614"/>
            </a:xfrm>
            <a:custGeom>
              <a:avLst/>
              <a:gdLst>
                <a:gd name="T0" fmla="*/ 195 w 195"/>
                <a:gd name="T1" fmla="*/ 204 h 231"/>
                <a:gd name="T2" fmla="*/ 195 w 195"/>
                <a:gd name="T3" fmla="*/ 204 h 231"/>
                <a:gd name="T4" fmla="*/ 167 w 195"/>
                <a:gd name="T5" fmla="*/ 0 h 231"/>
                <a:gd name="T6" fmla="*/ 0 w 195"/>
                <a:gd name="T7" fmla="*/ 30 h 231"/>
                <a:gd name="T8" fmla="*/ 42 w 195"/>
                <a:gd name="T9" fmla="*/ 231 h 231"/>
                <a:gd name="T10" fmla="*/ 195 w 195"/>
                <a:gd name="T11" fmla="*/ 204 h 231"/>
              </a:gdLst>
              <a:ahLst/>
              <a:cxnLst>
                <a:cxn ang="0">
                  <a:pos x="T0" y="T1"/>
                </a:cxn>
                <a:cxn ang="0">
                  <a:pos x="T2" y="T3"/>
                </a:cxn>
                <a:cxn ang="0">
                  <a:pos x="T4" y="T5"/>
                </a:cxn>
                <a:cxn ang="0">
                  <a:pos x="T6" y="T7"/>
                </a:cxn>
                <a:cxn ang="0">
                  <a:pos x="T8" y="T9"/>
                </a:cxn>
                <a:cxn ang="0">
                  <a:pos x="T10" y="T11"/>
                </a:cxn>
              </a:cxnLst>
              <a:rect l="0" t="0" r="r" b="b"/>
              <a:pathLst>
                <a:path w="195" h="231">
                  <a:moveTo>
                    <a:pt x="195" y="204"/>
                  </a:moveTo>
                  <a:lnTo>
                    <a:pt x="195" y="204"/>
                  </a:lnTo>
                  <a:lnTo>
                    <a:pt x="167" y="0"/>
                  </a:lnTo>
                  <a:cubicBezTo>
                    <a:pt x="110" y="8"/>
                    <a:pt x="55" y="18"/>
                    <a:pt x="0" y="30"/>
                  </a:cubicBezTo>
                  <a:lnTo>
                    <a:pt x="42" y="231"/>
                  </a:lnTo>
                  <a:cubicBezTo>
                    <a:pt x="92" y="220"/>
                    <a:pt x="143" y="211"/>
                    <a:pt x="195" y="20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53" name="Freeform 400">
              <a:extLst>
                <a:ext uri="{FF2B5EF4-FFF2-40B4-BE49-F238E27FC236}">
                  <a16:creationId xmlns:a16="http://schemas.microsoft.com/office/drawing/2014/main" id="{7A8EEF41-B09B-A24A-9679-036DDF508D94}"/>
                </a:ext>
              </a:extLst>
            </p:cNvPr>
            <p:cNvSpPr>
              <a:spLocks/>
            </p:cNvSpPr>
            <p:nvPr/>
          </p:nvSpPr>
          <p:spPr bwMode="auto">
            <a:xfrm>
              <a:off x="3712757" y="1934507"/>
              <a:ext cx="366761" cy="378905"/>
            </a:xfrm>
            <a:custGeom>
              <a:avLst/>
              <a:gdLst>
                <a:gd name="T0" fmla="*/ 252 w 252"/>
                <a:gd name="T1" fmla="*/ 165 h 260"/>
                <a:gd name="T2" fmla="*/ 252 w 252"/>
                <a:gd name="T3" fmla="*/ 165 h 260"/>
                <a:gd name="T4" fmla="*/ 130 w 252"/>
                <a:gd name="T5" fmla="*/ 0 h 260"/>
                <a:gd name="T6" fmla="*/ 0 w 252"/>
                <a:gd name="T7" fmla="*/ 103 h 260"/>
                <a:gd name="T8" fmla="*/ 132 w 252"/>
                <a:gd name="T9" fmla="*/ 260 h 260"/>
                <a:gd name="T10" fmla="*/ 252 w 252"/>
                <a:gd name="T11" fmla="*/ 165 h 260"/>
              </a:gdLst>
              <a:ahLst/>
              <a:cxnLst>
                <a:cxn ang="0">
                  <a:pos x="T0" y="T1"/>
                </a:cxn>
                <a:cxn ang="0">
                  <a:pos x="T2" y="T3"/>
                </a:cxn>
                <a:cxn ang="0">
                  <a:pos x="T4" y="T5"/>
                </a:cxn>
                <a:cxn ang="0">
                  <a:pos x="T6" y="T7"/>
                </a:cxn>
                <a:cxn ang="0">
                  <a:pos x="T8" y="T9"/>
                </a:cxn>
                <a:cxn ang="0">
                  <a:pos x="T10" y="T11"/>
                </a:cxn>
              </a:cxnLst>
              <a:rect l="0" t="0" r="r" b="b"/>
              <a:pathLst>
                <a:path w="252" h="260">
                  <a:moveTo>
                    <a:pt x="252" y="165"/>
                  </a:moveTo>
                  <a:lnTo>
                    <a:pt x="252" y="165"/>
                  </a:lnTo>
                  <a:lnTo>
                    <a:pt x="130" y="0"/>
                  </a:lnTo>
                  <a:cubicBezTo>
                    <a:pt x="86" y="33"/>
                    <a:pt x="42" y="67"/>
                    <a:pt x="0" y="103"/>
                  </a:cubicBezTo>
                  <a:lnTo>
                    <a:pt x="132" y="260"/>
                  </a:lnTo>
                  <a:cubicBezTo>
                    <a:pt x="171" y="227"/>
                    <a:pt x="211" y="195"/>
                    <a:pt x="252" y="16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54" name="Freeform 402">
              <a:extLst>
                <a:ext uri="{FF2B5EF4-FFF2-40B4-BE49-F238E27FC236}">
                  <a16:creationId xmlns:a16="http://schemas.microsoft.com/office/drawing/2014/main" id="{3A20CB67-C822-BE5D-04D8-15FBFCBC0616}"/>
                </a:ext>
              </a:extLst>
            </p:cNvPr>
            <p:cNvSpPr>
              <a:spLocks/>
            </p:cNvSpPr>
            <p:nvPr/>
          </p:nvSpPr>
          <p:spPr bwMode="auto">
            <a:xfrm>
              <a:off x="4312690" y="1558033"/>
              <a:ext cx="349758" cy="376476"/>
            </a:xfrm>
            <a:custGeom>
              <a:avLst/>
              <a:gdLst>
                <a:gd name="T0" fmla="*/ 240 w 240"/>
                <a:gd name="T1" fmla="*/ 188 h 258"/>
                <a:gd name="T2" fmla="*/ 240 w 240"/>
                <a:gd name="T3" fmla="*/ 188 h 258"/>
                <a:gd name="T4" fmla="*/ 155 w 240"/>
                <a:gd name="T5" fmla="*/ 0 h 258"/>
                <a:gd name="T6" fmla="*/ 0 w 240"/>
                <a:gd name="T7" fmla="*/ 78 h 258"/>
                <a:gd name="T8" fmla="*/ 98 w 240"/>
                <a:gd name="T9" fmla="*/ 258 h 258"/>
                <a:gd name="T10" fmla="*/ 240 w 240"/>
                <a:gd name="T11" fmla="*/ 188 h 258"/>
              </a:gdLst>
              <a:ahLst/>
              <a:cxnLst>
                <a:cxn ang="0">
                  <a:pos x="T0" y="T1"/>
                </a:cxn>
                <a:cxn ang="0">
                  <a:pos x="T2" y="T3"/>
                </a:cxn>
                <a:cxn ang="0">
                  <a:pos x="T4" y="T5"/>
                </a:cxn>
                <a:cxn ang="0">
                  <a:pos x="T6" y="T7"/>
                </a:cxn>
                <a:cxn ang="0">
                  <a:pos x="T8" y="T9"/>
                </a:cxn>
                <a:cxn ang="0">
                  <a:pos x="T10" y="T11"/>
                </a:cxn>
              </a:cxnLst>
              <a:rect l="0" t="0" r="r" b="b"/>
              <a:pathLst>
                <a:path w="240" h="258">
                  <a:moveTo>
                    <a:pt x="240" y="188"/>
                  </a:moveTo>
                  <a:lnTo>
                    <a:pt x="240" y="188"/>
                  </a:lnTo>
                  <a:lnTo>
                    <a:pt x="155" y="0"/>
                  </a:lnTo>
                  <a:cubicBezTo>
                    <a:pt x="102" y="24"/>
                    <a:pt x="51" y="50"/>
                    <a:pt x="0" y="78"/>
                  </a:cubicBezTo>
                  <a:lnTo>
                    <a:pt x="98" y="258"/>
                  </a:lnTo>
                  <a:cubicBezTo>
                    <a:pt x="144" y="233"/>
                    <a:pt x="192" y="210"/>
                    <a:pt x="240" y="18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55" name="Freeform 404">
              <a:extLst>
                <a:ext uri="{FF2B5EF4-FFF2-40B4-BE49-F238E27FC236}">
                  <a16:creationId xmlns:a16="http://schemas.microsoft.com/office/drawing/2014/main" id="{FFD2ADB3-9B91-A924-76A7-EABC9DF243BF}"/>
                </a:ext>
              </a:extLst>
            </p:cNvPr>
            <p:cNvSpPr>
              <a:spLocks/>
            </p:cNvSpPr>
            <p:nvPr/>
          </p:nvSpPr>
          <p:spPr bwMode="auto">
            <a:xfrm>
              <a:off x="3902210" y="1798490"/>
              <a:ext cx="359473" cy="376476"/>
            </a:xfrm>
            <a:custGeom>
              <a:avLst/>
              <a:gdLst>
                <a:gd name="T0" fmla="*/ 246 w 246"/>
                <a:gd name="T1" fmla="*/ 173 h 258"/>
                <a:gd name="T2" fmla="*/ 246 w 246"/>
                <a:gd name="T3" fmla="*/ 173 h 258"/>
                <a:gd name="T4" fmla="*/ 136 w 246"/>
                <a:gd name="T5" fmla="*/ 0 h 258"/>
                <a:gd name="T6" fmla="*/ 0 w 246"/>
                <a:gd name="T7" fmla="*/ 93 h 258"/>
                <a:gd name="T8" fmla="*/ 122 w 246"/>
                <a:gd name="T9" fmla="*/ 258 h 258"/>
                <a:gd name="T10" fmla="*/ 246 w 246"/>
                <a:gd name="T11" fmla="*/ 173 h 258"/>
              </a:gdLst>
              <a:ahLst/>
              <a:cxnLst>
                <a:cxn ang="0">
                  <a:pos x="T0" y="T1"/>
                </a:cxn>
                <a:cxn ang="0">
                  <a:pos x="T2" y="T3"/>
                </a:cxn>
                <a:cxn ang="0">
                  <a:pos x="T4" y="T5"/>
                </a:cxn>
                <a:cxn ang="0">
                  <a:pos x="T6" y="T7"/>
                </a:cxn>
                <a:cxn ang="0">
                  <a:pos x="T8" y="T9"/>
                </a:cxn>
                <a:cxn ang="0">
                  <a:pos x="T10" y="T11"/>
                </a:cxn>
              </a:cxnLst>
              <a:rect l="0" t="0" r="r" b="b"/>
              <a:pathLst>
                <a:path w="246" h="258">
                  <a:moveTo>
                    <a:pt x="246" y="173"/>
                  </a:moveTo>
                  <a:lnTo>
                    <a:pt x="246" y="173"/>
                  </a:lnTo>
                  <a:lnTo>
                    <a:pt x="136" y="0"/>
                  </a:lnTo>
                  <a:cubicBezTo>
                    <a:pt x="90" y="29"/>
                    <a:pt x="44" y="60"/>
                    <a:pt x="0" y="93"/>
                  </a:cubicBezTo>
                  <a:lnTo>
                    <a:pt x="122" y="258"/>
                  </a:lnTo>
                  <a:cubicBezTo>
                    <a:pt x="162" y="229"/>
                    <a:pt x="204" y="200"/>
                    <a:pt x="246" y="1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56" name="Freeform 407">
              <a:extLst>
                <a:ext uri="{FF2B5EF4-FFF2-40B4-BE49-F238E27FC236}">
                  <a16:creationId xmlns:a16="http://schemas.microsoft.com/office/drawing/2014/main" id="{D1AC7387-9239-F7B9-764F-5B8C5A81A7AE}"/>
                </a:ext>
              </a:extLst>
            </p:cNvPr>
            <p:cNvSpPr>
              <a:spLocks/>
            </p:cNvSpPr>
            <p:nvPr/>
          </p:nvSpPr>
          <p:spPr bwMode="auto">
            <a:xfrm>
              <a:off x="4101379" y="1672189"/>
              <a:ext cx="354616" cy="378905"/>
            </a:xfrm>
            <a:custGeom>
              <a:avLst/>
              <a:gdLst>
                <a:gd name="T0" fmla="*/ 244 w 244"/>
                <a:gd name="T1" fmla="*/ 180 h 259"/>
                <a:gd name="T2" fmla="*/ 244 w 244"/>
                <a:gd name="T3" fmla="*/ 180 h 259"/>
                <a:gd name="T4" fmla="*/ 146 w 244"/>
                <a:gd name="T5" fmla="*/ 0 h 259"/>
                <a:gd name="T6" fmla="*/ 0 w 244"/>
                <a:gd name="T7" fmla="*/ 86 h 259"/>
                <a:gd name="T8" fmla="*/ 110 w 244"/>
                <a:gd name="T9" fmla="*/ 259 h 259"/>
                <a:gd name="T10" fmla="*/ 244 w 244"/>
                <a:gd name="T11" fmla="*/ 180 h 259"/>
              </a:gdLst>
              <a:ahLst/>
              <a:cxnLst>
                <a:cxn ang="0">
                  <a:pos x="T0" y="T1"/>
                </a:cxn>
                <a:cxn ang="0">
                  <a:pos x="T2" y="T3"/>
                </a:cxn>
                <a:cxn ang="0">
                  <a:pos x="T4" y="T5"/>
                </a:cxn>
                <a:cxn ang="0">
                  <a:pos x="T6" y="T7"/>
                </a:cxn>
                <a:cxn ang="0">
                  <a:pos x="T8" y="T9"/>
                </a:cxn>
                <a:cxn ang="0">
                  <a:pos x="T10" y="T11"/>
                </a:cxn>
              </a:cxnLst>
              <a:rect l="0" t="0" r="r" b="b"/>
              <a:pathLst>
                <a:path w="244" h="259">
                  <a:moveTo>
                    <a:pt x="244" y="180"/>
                  </a:moveTo>
                  <a:lnTo>
                    <a:pt x="244" y="180"/>
                  </a:lnTo>
                  <a:lnTo>
                    <a:pt x="146" y="0"/>
                  </a:lnTo>
                  <a:cubicBezTo>
                    <a:pt x="96" y="27"/>
                    <a:pt x="48" y="55"/>
                    <a:pt x="0" y="86"/>
                  </a:cubicBezTo>
                  <a:lnTo>
                    <a:pt x="110" y="259"/>
                  </a:lnTo>
                  <a:cubicBezTo>
                    <a:pt x="154" y="231"/>
                    <a:pt x="198" y="205"/>
                    <a:pt x="244"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57" name="Freeform 417">
              <a:extLst>
                <a:ext uri="{FF2B5EF4-FFF2-40B4-BE49-F238E27FC236}">
                  <a16:creationId xmlns:a16="http://schemas.microsoft.com/office/drawing/2014/main" id="{4696BA1B-7367-EB48-4D00-54EA7ED66984}"/>
                </a:ext>
              </a:extLst>
            </p:cNvPr>
            <p:cNvSpPr>
              <a:spLocks/>
            </p:cNvSpPr>
            <p:nvPr/>
          </p:nvSpPr>
          <p:spPr bwMode="auto">
            <a:xfrm>
              <a:off x="5726295" y="722498"/>
              <a:ext cx="264748" cy="308468"/>
            </a:xfrm>
            <a:custGeom>
              <a:avLst/>
              <a:gdLst>
                <a:gd name="T0" fmla="*/ 182 w 182"/>
                <a:gd name="T1" fmla="*/ 205 h 210"/>
                <a:gd name="T2" fmla="*/ 182 w 182"/>
                <a:gd name="T3" fmla="*/ 205 h 210"/>
                <a:gd name="T4" fmla="*/ 182 w 182"/>
                <a:gd name="T5" fmla="*/ 205 h 210"/>
                <a:gd name="T6" fmla="*/ 182 w 182"/>
                <a:gd name="T7" fmla="*/ 0 h 210"/>
                <a:gd name="T8" fmla="*/ 0 w 182"/>
                <a:gd name="T9" fmla="*/ 5 h 210"/>
                <a:gd name="T10" fmla="*/ 13 w 182"/>
                <a:gd name="T11" fmla="*/ 210 h 210"/>
                <a:gd name="T12" fmla="*/ 182 w 182"/>
                <a:gd name="T13" fmla="*/ 205 h 210"/>
              </a:gdLst>
              <a:ahLst/>
              <a:cxnLst>
                <a:cxn ang="0">
                  <a:pos x="T0" y="T1"/>
                </a:cxn>
                <a:cxn ang="0">
                  <a:pos x="T2" y="T3"/>
                </a:cxn>
                <a:cxn ang="0">
                  <a:pos x="T4" y="T5"/>
                </a:cxn>
                <a:cxn ang="0">
                  <a:pos x="T6" y="T7"/>
                </a:cxn>
                <a:cxn ang="0">
                  <a:pos x="T8" y="T9"/>
                </a:cxn>
                <a:cxn ang="0">
                  <a:pos x="T10" y="T11"/>
                </a:cxn>
                <a:cxn ang="0">
                  <a:pos x="T12" y="T13"/>
                </a:cxn>
              </a:cxnLst>
              <a:rect l="0" t="0" r="r" b="b"/>
              <a:pathLst>
                <a:path w="182" h="210">
                  <a:moveTo>
                    <a:pt x="182" y="205"/>
                  </a:moveTo>
                  <a:lnTo>
                    <a:pt x="182" y="205"/>
                  </a:lnTo>
                  <a:lnTo>
                    <a:pt x="182" y="205"/>
                  </a:lnTo>
                  <a:lnTo>
                    <a:pt x="182" y="0"/>
                  </a:lnTo>
                  <a:cubicBezTo>
                    <a:pt x="121" y="0"/>
                    <a:pt x="60" y="1"/>
                    <a:pt x="0" y="5"/>
                  </a:cubicBezTo>
                  <a:lnTo>
                    <a:pt x="13" y="210"/>
                  </a:lnTo>
                  <a:cubicBezTo>
                    <a:pt x="69" y="207"/>
                    <a:pt x="125" y="205"/>
                    <a:pt x="182"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58" name="Freeform 431">
              <a:extLst>
                <a:ext uri="{FF2B5EF4-FFF2-40B4-BE49-F238E27FC236}">
                  <a16:creationId xmlns:a16="http://schemas.microsoft.com/office/drawing/2014/main" id="{2A13F6BD-726A-E290-5821-E1751E4C2CEC}"/>
                </a:ext>
              </a:extLst>
            </p:cNvPr>
            <p:cNvSpPr>
              <a:spLocks/>
            </p:cNvSpPr>
            <p:nvPr/>
          </p:nvSpPr>
          <p:spPr bwMode="auto">
            <a:xfrm>
              <a:off x="5536843" y="1774202"/>
              <a:ext cx="250175" cy="323041"/>
            </a:xfrm>
            <a:custGeom>
              <a:avLst/>
              <a:gdLst>
                <a:gd name="T0" fmla="*/ 172 w 172"/>
                <a:gd name="T1" fmla="*/ 205 h 221"/>
                <a:gd name="T2" fmla="*/ 172 w 172"/>
                <a:gd name="T3" fmla="*/ 205 h 221"/>
                <a:gd name="T4" fmla="*/ 157 w 172"/>
                <a:gd name="T5" fmla="*/ 0 h 221"/>
                <a:gd name="T6" fmla="*/ 0 w 172"/>
                <a:gd name="T7" fmla="*/ 18 h 221"/>
                <a:gd name="T8" fmla="*/ 31 w 172"/>
                <a:gd name="T9" fmla="*/ 221 h 221"/>
                <a:gd name="T10" fmla="*/ 172 w 172"/>
                <a:gd name="T11" fmla="*/ 205 h 221"/>
              </a:gdLst>
              <a:ahLst/>
              <a:cxnLst>
                <a:cxn ang="0">
                  <a:pos x="T0" y="T1"/>
                </a:cxn>
                <a:cxn ang="0">
                  <a:pos x="T2" y="T3"/>
                </a:cxn>
                <a:cxn ang="0">
                  <a:pos x="T4" y="T5"/>
                </a:cxn>
                <a:cxn ang="0">
                  <a:pos x="T6" y="T7"/>
                </a:cxn>
                <a:cxn ang="0">
                  <a:pos x="T8" y="T9"/>
                </a:cxn>
                <a:cxn ang="0">
                  <a:pos x="T10" y="T11"/>
                </a:cxn>
              </a:cxnLst>
              <a:rect l="0" t="0" r="r" b="b"/>
              <a:pathLst>
                <a:path w="172" h="221">
                  <a:moveTo>
                    <a:pt x="172" y="205"/>
                  </a:moveTo>
                  <a:lnTo>
                    <a:pt x="172" y="205"/>
                  </a:lnTo>
                  <a:lnTo>
                    <a:pt x="157" y="0"/>
                  </a:lnTo>
                  <a:cubicBezTo>
                    <a:pt x="104" y="4"/>
                    <a:pt x="51" y="10"/>
                    <a:pt x="0" y="18"/>
                  </a:cubicBezTo>
                  <a:lnTo>
                    <a:pt x="31" y="221"/>
                  </a:lnTo>
                  <a:cubicBezTo>
                    <a:pt x="77" y="214"/>
                    <a:pt x="125" y="209"/>
                    <a:pt x="172"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59" name="Freeform 433">
              <a:extLst>
                <a:ext uri="{FF2B5EF4-FFF2-40B4-BE49-F238E27FC236}">
                  <a16:creationId xmlns:a16="http://schemas.microsoft.com/office/drawing/2014/main" id="{14EF21EE-D44D-0618-527A-48546EA4ED5F}"/>
                </a:ext>
              </a:extLst>
            </p:cNvPr>
            <p:cNvSpPr>
              <a:spLocks/>
            </p:cNvSpPr>
            <p:nvPr/>
          </p:nvSpPr>
          <p:spPr bwMode="auto">
            <a:xfrm>
              <a:off x="7050031" y="6187467"/>
              <a:ext cx="235602" cy="313326"/>
            </a:xfrm>
            <a:custGeom>
              <a:avLst/>
              <a:gdLst>
                <a:gd name="T0" fmla="*/ 141 w 162"/>
                <a:gd name="T1" fmla="*/ 0 h 213"/>
                <a:gd name="T2" fmla="*/ 141 w 162"/>
                <a:gd name="T3" fmla="*/ 0 h 213"/>
                <a:gd name="T4" fmla="*/ 162 w 162"/>
                <a:gd name="T5" fmla="*/ 204 h 213"/>
                <a:gd name="T6" fmla="*/ 1 w 162"/>
                <a:gd name="T7" fmla="*/ 213 h 213"/>
                <a:gd name="T8" fmla="*/ 0 w 162"/>
                <a:gd name="T9" fmla="*/ 7 h 213"/>
                <a:gd name="T10" fmla="*/ 141 w 162"/>
                <a:gd name="T11" fmla="*/ 0 h 213"/>
              </a:gdLst>
              <a:ahLst/>
              <a:cxnLst>
                <a:cxn ang="0">
                  <a:pos x="T0" y="T1"/>
                </a:cxn>
                <a:cxn ang="0">
                  <a:pos x="T2" y="T3"/>
                </a:cxn>
                <a:cxn ang="0">
                  <a:pos x="T4" y="T5"/>
                </a:cxn>
                <a:cxn ang="0">
                  <a:pos x="T6" y="T7"/>
                </a:cxn>
                <a:cxn ang="0">
                  <a:pos x="T8" y="T9"/>
                </a:cxn>
                <a:cxn ang="0">
                  <a:pos x="T10" y="T11"/>
                </a:cxn>
              </a:cxnLst>
              <a:rect l="0" t="0" r="r" b="b"/>
              <a:pathLst>
                <a:path w="162" h="213">
                  <a:moveTo>
                    <a:pt x="141" y="0"/>
                  </a:moveTo>
                  <a:lnTo>
                    <a:pt x="141" y="0"/>
                  </a:lnTo>
                  <a:lnTo>
                    <a:pt x="162" y="204"/>
                  </a:lnTo>
                  <a:cubicBezTo>
                    <a:pt x="109" y="210"/>
                    <a:pt x="55" y="213"/>
                    <a:pt x="1" y="213"/>
                  </a:cubicBezTo>
                  <a:lnTo>
                    <a:pt x="0" y="7"/>
                  </a:lnTo>
                  <a:cubicBezTo>
                    <a:pt x="47" y="7"/>
                    <a:pt x="95" y="4"/>
                    <a:pt x="141" y="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60" name="Freeform 224">
              <a:extLst>
                <a:ext uri="{FF2B5EF4-FFF2-40B4-BE49-F238E27FC236}">
                  <a16:creationId xmlns:a16="http://schemas.microsoft.com/office/drawing/2014/main" id="{C2F4F6B3-EBAF-11ED-CB70-F48DCD85FEEA}"/>
                </a:ext>
              </a:extLst>
            </p:cNvPr>
            <p:cNvSpPr>
              <a:spLocks/>
            </p:cNvSpPr>
            <p:nvPr/>
          </p:nvSpPr>
          <p:spPr bwMode="auto">
            <a:xfrm>
              <a:off x="2372019" y="2585446"/>
              <a:ext cx="393478" cy="378905"/>
            </a:xfrm>
            <a:custGeom>
              <a:avLst/>
              <a:gdLst>
                <a:gd name="T0" fmla="*/ 269 w 269"/>
                <a:gd name="T1" fmla="*/ 119 h 259"/>
                <a:gd name="T2" fmla="*/ 269 w 269"/>
                <a:gd name="T3" fmla="*/ 119 h 259"/>
                <a:gd name="T4" fmla="*/ 100 w 269"/>
                <a:gd name="T5" fmla="*/ 0 h 259"/>
                <a:gd name="T6" fmla="*/ 0 w 269"/>
                <a:gd name="T7" fmla="*/ 151 h 259"/>
                <a:gd name="T8" fmla="*/ 177 w 269"/>
                <a:gd name="T9" fmla="*/ 259 h 259"/>
                <a:gd name="T10" fmla="*/ 269 w 269"/>
                <a:gd name="T11" fmla="*/ 119 h 259"/>
              </a:gdLst>
              <a:ahLst/>
              <a:cxnLst>
                <a:cxn ang="0">
                  <a:pos x="T0" y="T1"/>
                </a:cxn>
                <a:cxn ang="0">
                  <a:pos x="T2" y="T3"/>
                </a:cxn>
                <a:cxn ang="0">
                  <a:pos x="T4" y="T5"/>
                </a:cxn>
                <a:cxn ang="0">
                  <a:pos x="T6" y="T7"/>
                </a:cxn>
                <a:cxn ang="0">
                  <a:pos x="T8" y="T9"/>
                </a:cxn>
                <a:cxn ang="0">
                  <a:pos x="T10" y="T11"/>
                </a:cxn>
              </a:cxnLst>
              <a:rect l="0" t="0" r="r" b="b"/>
              <a:pathLst>
                <a:path w="269" h="259">
                  <a:moveTo>
                    <a:pt x="269" y="119"/>
                  </a:moveTo>
                  <a:lnTo>
                    <a:pt x="269" y="119"/>
                  </a:lnTo>
                  <a:lnTo>
                    <a:pt x="100" y="0"/>
                  </a:lnTo>
                  <a:cubicBezTo>
                    <a:pt x="65" y="49"/>
                    <a:pt x="32" y="100"/>
                    <a:pt x="0" y="151"/>
                  </a:cubicBezTo>
                  <a:lnTo>
                    <a:pt x="177" y="259"/>
                  </a:lnTo>
                  <a:cubicBezTo>
                    <a:pt x="207" y="212"/>
                    <a:pt x="237" y="165"/>
                    <a:pt x="269" y="11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61" name="Freeform 220">
              <a:extLst>
                <a:ext uri="{FF2B5EF4-FFF2-40B4-BE49-F238E27FC236}">
                  <a16:creationId xmlns:a16="http://schemas.microsoft.com/office/drawing/2014/main" id="{3DB7F1F8-1045-3976-CDB5-7529A1A06569}"/>
                </a:ext>
              </a:extLst>
            </p:cNvPr>
            <p:cNvSpPr>
              <a:spLocks/>
            </p:cNvSpPr>
            <p:nvPr/>
          </p:nvSpPr>
          <p:spPr bwMode="auto">
            <a:xfrm>
              <a:off x="2517751" y="2371705"/>
              <a:ext cx="393478" cy="386192"/>
            </a:xfrm>
            <a:custGeom>
              <a:avLst/>
              <a:gdLst>
                <a:gd name="T0" fmla="*/ 270 w 270"/>
                <a:gd name="T1" fmla="*/ 130 h 264"/>
                <a:gd name="T2" fmla="*/ 270 w 270"/>
                <a:gd name="T3" fmla="*/ 130 h 264"/>
                <a:gd name="T4" fmla="*/ 109 w 270"/>
                <a:gd name="T5" fmla="*/ 0 h 264"/>
                <a:gd name="T6" fmla="*/ 0 w 270"/>
                <a:gd name="T7" fmla="*/ 145 h 264"/>
                <a:gd name="T8" fmla="*/ 169 w 270"/>
                <a:gd name="T9" fmla="*/ 264 h 264"/>
                <a:gd name="T10" fmla="*/ 270 w 270"/>
                <a:gd name="T11" fmla="*/ 130 h 264"/>
              </a:gdLst>
              <a:ahLst/>
              <a:cxnLst>
                <a:cxn ang="0">
                  <a:pos x="T0" y="T1"/>
                </a:cxn>
                <a:cxn ang="0">
                  <a:pos x="T2" y="T3"/>
                </a:cxn>
                <a:cxn ang="0">
                  <a:pos x="T4" y="T5"/>
                </a:cxn>
                <a:cxn ang="0">
                  <a:pos x="T6" y="T7"/>
                </a:cxn>
                <a:cxn ang="0">
                  <a:pos x="T8" y="T9"/>
                </a:cxn>
                <a:cxn ang="0">
                  <a:pos x="T10" y="T11"/>
                </a:cxn>
              </a:cxnLst>
              <a:rect l="0" t="0" r="r" b="b"/>
              <a:pathLst>
                <a:path w="270" h="264">
                  <a:moveTo>
                    <a:pt x="270" y="130"/>
                  </a:moveTo>
                  <a:lnTo>
                    <a:pt x="270" y="130"/>
                  </a:lnTo>
                  <a:lnTo>
                    <a:pt x="109" y="0"/>
                  </a:lnTo>
                  <a:cubicBezTo>
                    <a:pt x="71" y="48"/>
                    <a:pt x="34" y="96"/>
                    <a:pt x="0" y="145"/>
                  </a:cubicBezTo>
                  <a:lnTo>
                    <a:pt x="169" y="264"/>
                  </a:lnTo>
                  <a:cubicBezTo>
                    <a:pt x="202" y="219"/>
                    <a:pt x="235" y="174"/>
                    <a:pt x="270" y="13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62" name="Freeform 218">
              <a:extLst>
                <a:ext uri="{FF2B5EF4-FFF2-40B4-BE49-F238E27FC236}">
                  <a16:creationId xmlns:a16="http://schemas.microsoft.com/office/drawing/2014/main" id="{7DED0680-8BCB-CD4D-0296-BF6C8A74751C}"/>
                </a:ext>
              </a:extLst>
            </p:cNvPr>
            <p:cNvSpPr>
              <a:spLocks/>
            </p:cNvSpPr>
            <p:nvPr/>
          </p:nvSpPr>
          <p:spPr bwMode="auto">
            <a:xfrm>
              <a:off x="2678057" y="2172537"/>
              <a:ext cx="393478" cy="391050"/>
            </a:xfrm>
            <a:custGeom>
              <a:avLst/>
              <a:gdLst>
                <a:gd name="T0" fmla="*/ 270 w 270"/>
                <a:gd name="T1" fmla="*/ 141 h 266"/>
                <a:gd name="T2" fmla="*/ 270 w 270"/>
                <a:gd name="T3" fmla="*/ 141 h 266"/>
                <a:gd name="T4" fmla="*/ 117 w 270"/>
                <a:gd name="T5" fmla="*/ 0 h 266"/>
                <a:gd name="T6" fmla="*/ 0 w 270"/>
                <a:gd name="T7" fmla="*/ 136 h 266"/>
                <a:gd name="T8" fmla="*/ 161 w 270"/>
                <a:gd name="T9" fmla="*/ 266 h 266"/>
                <a:gd name="T10" fmla="*/ 270 w 270"/>
                <a:gd name="T11" fmla="*/ 141 h 266"/>
              </a:gdLst>
              <a:ahLst/>
              <a:cxnLst>
                <a:cxn ang="0">
                  <a:pos x="T0" y="T1"/>
                </a:cxn>
                <a:cxn ang="0">
                  <a:pos x="T2" y="T3"/>
                </a:cxn>
                <a:cxn ang="0">
                  <a:pos x="T4" y="T5"/>
                </a:cxn>
                <a:cxn ang="0">
                  <a:pos x="T6" y="T7"/>
                </a:cxn>
                <a:cxn ang="0">
                  <a:pos x="T8" y="T9"/>
                </a:cxn>
                <a:cxn ang="0">
                  <a:pos x="T10" y="T11"/>
                </a:cxn>
              </a:cxnLst>
              <a:rect l="0" t="0" r="r" b="b"/>
              <a:pathLst>
                <a:path w="270" h="266">
                  <a:moveTo>
                    <a:pt x="270" y="141"/>
                  </a:moveTo>
                  <a:lnTo>
                    <a:pt x="270" y="141"/>
                  </a:lnTo>
                  <a:lnTo>
                    <a:pt x="117" y="0"/>
                  </a:lnTo>
                  <a:cubicBezTo>
                    <a:pt x="76" y="45"/>
                    <a:pt x="37" y="90"/>
                    <a:pt x="0" y="136"/>
                  </a:cubicBezTo>
                  <a:lnTo>
                    <a:pt x="161" y="266"/>
                  </a:lnTo>
                  <a:cubicBezTo>
                    <a:pt x="196" y="223"/>
                    <a:pt x="232" y="181"/>
                    <a:pt x="270" y="14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63" name="Freeform 222">
              <a:extLst>
                <a:ext uri="{FF2B5EF4-FFF2-40B4-BE49-F238E27FC236}">
                  <a16:creationId xmlns:a16="http://schemas.microsoft.com/office/drawing/2014/main" id="{919BF6FC-0F17-BFA6-74AB-1092A01771DE}"/>
                </a:ext>
              </a:extLst>
            </p:cNvPr>
            <p:cNvSpPr>
              <a:spLocks/>
            </p:cNvSpPr>
            <p:nvPr/>
          </p:nvSpPr>
          <p:spPr bwMode="auto">
            <a:xfrm>
              <a:off x="2848078" y="1987943"/>
              <a:ext cx="388620" cy="391050"/>
            </a:xfrm>
            <a:custGeom>
              <a:avLst/>
              <a:gdLst>
                <a:gd name="T0" fmla="*/ 267 w 267"/>
                <a:gd name="T1" fmla="*/ 150 h 267"/>
                <a:gd name="T2" fmla="*/ 267 w 267"/>
                <a:gd name="T3" fmla="*/ 150 h 267"/>
                <a:gd name="T4" fmla="*/ 124 w 267"/>
                <a:gd name="T5" fmla="*/ 0 h 267"/>
                <a:gd name="T6" fmla="*/ 83 w 267"/>
                <a:gd name="T7" fmla="*/ 40 h 267"/>
                <a:gd name="T8" fmla="*/ 0 w 267"/>
                <a:gd name="T9" fmla="*/ 126 h 267"/>
                <a:gd name="T10" fmla="*/ 153 w 267"/>
                <a:gd name="T11" fmla="*/ 267 h 267"/>
                <a:gd name="T12" fmla="*/ 267 w 267"/>
                <a:gd name="T13" fmla="*/ 150 h 267"/>
              </a:gdLst>
              <a:ahLst/>
              <a:cxnLst>
                <a:cxn ang="0">
                  <a:pos x="T0" y="T1"/>
                </a:cxn>
                <a:cxn ang="0">
                  <a:pos x="T2" y="T3"/>
                </a:cxn>
                <a:cxn ang="0">
                  <a:pos x="T4" y="T5"/>
                </a:cxn>
                <a:cxn ang="0">
                  <a:pos x="T6" y="T7"/>
                </a:cxn>
                <a:cxn ang="0">
                  <a:pos x="T8" y="T9"/>
                </a:cxn>
                <a:cxn ang="0">
                  <a:pos x="T10" y="T11"/>
                </a:cxn>
                <a:cxn ang="0">
                  <a:pos x="T12" y="T13"/>
                </a:cxn>
              </a:cxnLst>
              <a:rect l="0" t="0" r="r" b="b"/>
              <a:pathLst>
                <a:path w="267" h="267">
                  <a:moveTo>
                    <a:pt x="267" y="150"/>
                  </a:moveTo>
                  <a:lnTo>
                    <a:pt x="267" y="150"/>
                  </a:lnTo>
                  <a:lnTo>
                    <a:pt x="124" y="0"/>
                  </a:lnTo>
                  <a:cubicBezTo>
                    <a:pt x="110" y="13"/>
                    <a:pt x="96" y="27"/>
                    <a:pt x="83" y="40"/>
                  </a:cubicBezTo>
                  <a:cubicBezTo>
                    <a:pt x="55" y="68"/>
                    <a:pt x="27" y="97"/>
                    <a:pt x="0" y="126"/>
                  </a:cubicBezTo>
                  <a:lnTo>
                    <a:pt x="153" y="267"/>
                  </a:lnTo>
                  <a:cubicBezTo>
                    <a:pt x="190" y="226"/>
                    <a:pt x="228" y="187"/>
                    <a:pt x="267" y="15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64" name="Freeform 226">
              <a:extLst>
                <a:ext uri="{FF2B5EF4-FFF2-40B4-BE49-F238E27FC236}">
                  <a16:creationId xmlns:a16="http://schemas.microsoft.com/office/drawing/2014/main" id="{7FCB3268-C54B-2012-6D89-EF299BF8B985}"/>
                </a:ext>
              </a:extLst>
            </p:cNvPr>
            <p:cNvSpPr>
              <a:spLocks/>
            </p:cNvSpPr>
            <p:nvPr/>
          </p:nvSpPr>
          <p:spPr bwMode="auto">
            <a:xfrm>
              <a:off x="3027815" y="1820351"/>
              <a:ext cx="383762" cy="388620"/>
            </a:xfrm>
            <a:custGeom>
              <a:avLst/>
              <a:gdLst>
                <a:gd name="T0" fmla="*/ 262 w 262"/>
                <a:gd name="T1" fmla="*/ 158 h 266"/>
                <a:gd name="T2" fmla="*/ 262 w 262"/>
                <a:gd name="T3" fmla="*/ 158 h 266"/>
                <a:gd name="T4" fmla="*/ 128 w 262"/>
                <a:gd name="T5" fmla="*/ 0 h 266"/>
                <a:gd name="T6" fmla="*/ 0 w 262"/>
                <a:gd name="T7" fmla="*/ 116 h 266"/>
                <a:gd name="T8" fmla="*/ 143 w 262"/>
                <a:gd name="T9" fmla="*/ 266 h 266"/>
                <a:gd name="T10" fmla="*/ 262 w 262"/>
                <a:gd name="T11" fmla="*/ 158 h 266"/>
              </a:gdLst>
              <a:ahLst/>
              <a:cxnLst>
                <a:cxn ang="0">
                  <a:pos x="T0" y="T1"/>
                </a:cxn>
                <a:cxn ang="0">
                  <a:pos x="T2" y="T3"/>
                </a:cxn>
                <a:cxn ang="0">
                  <a:pos x="T4" y="T5"/>
                </a:cxn>
                <a:cxn ang="0">
                  <a:pos x="T6" y="T7"/>
                </a:cxn>
                <a:cxn ang="0">
                  <a:pos x="T8" y="T9"/>
                </a:cxn>
                <a:cxn ang="0">
                  <a:pos x="T10" y="T11"/>
                </a:cxn>
              </a:cxnLst>
              <a:rect l="0" t="0" r="r" b="b"/>
              <a:pathLst>
                <a:path w="262" h="266">
                  <a:moveTo>
                    <a:pt x="262" y="158"/>
                  </a:moveTo>
                  <a:lnTo>
                    <a:pt x="262" y="158"/>
                  </a:lnTo>
                  <a:lnTo>
                    <a:pt x="128" y="0"/>
                  </a:lnTo>
                  <a:cubicBezTo>
                    <a:pt x="84" y="37"/>
                    <a:pt x="41" y="76"/>
                    <a:pt x="0" y="116"/>
                  </a:cubicBezTo>
                  <a:lnTo>
                    <a:pt x="143" y="266"/>
                  </a:lnTo>
                  <a:cubicBezTo>
                    <a:pt x="182" y="229"/>
                    <a:pt x="221" y="193"/>
                    <a:pt x="262" y="15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65" name="Freeform 366">
              <a:extLst>
                <a:ext uri="{FF2B5EF4-FFF2-40B4-BE49-F238E27FC236}">
                  <a16:creationId xmlns:a16="http://schemas.microsoft.com/office/drawing/2014/main" id="{C6FAAB59-F2A5-9E03-D86E-581142F242A2}"/>
                </a:ext>
              </a:extLst>
            </p:cNvPr>
            <p:cNvSpPr>
              <a:spLocks/>
            </p:cNvSpPr>
            <p:nvPr/>
          </p:nvSpPr>
          <p:spPr bwMode="auto">
            <a:xfrm>
              <a:off x="6345658" y="5155196"/>
              <a:ext cx="240459" cy="301181"/>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66" name="Freeform 155">
              <a:extLst>
                <a:ext uri="{FF2B5EF4-FFF2-40B4-BE49-F238E27FC236}">
                  <a16:creationId xmlns:a16="http://schemas.microsoft.com/office/drawing/2014/main" id="{5FB090B8-D8FD-D0C5-D8EC-702AD9BB64B7}"/>
                </a:ext>
              </a:extLst>
            </p:cNvPr>
            <p:cNvSpPr>
              <a:spLocks/>
            </p:cNvSpPr>
            <p:nvPr/>
          </p:nvSpPr>
          <p:spPr bwMode="auto">
            <a:xfrm>
              <a:off x="4215535" y="3595858"/>
              <a:ext cx="378904" cy="369189"/>
            </a:xfrm>
            <a:custGeom>
              <a:avLst/>
              <a:gdLst>
                <a:gd name="T0" fmla="*/ 259 w 259"/>
                <a:gd name="T1" fmla="*/ 138 h 251"/>
                <a:gd name="T2" fmla="*/ 259 w 259"/>
                <a:gd name="T3" fmla="*/ 138 h 251"/>
                <a:gd name="T4" fmla="*/ 107 w 259"/>
                <a:gd name="T5" fmla="*/ 0 h 251"/>
                <a:gd name="T6" fmla="*/ 0 w 259"/>
                <a:gd name="T7" fmla="*/ 133 h 251"/>
                <a:gd name="T8" fmla="*/ 169 w 259"/>
                <a:gd name="T9" fmla="*/ 251 h 251"/>
                <a:gd name="T10" fmla="*/ 259 w 259"/>
                <a:gd name="T11" fmla="*/ 138 h 251"/>
              </a:gdLst>
              <a:ahLst/>
              <a:cxnLst>
                <a:cxn ang="0">
                  <a:pos x="T0" y="T1"/>
                </a:cxn>
                <a:cxn ang="0">
                  <a:pos x="T2" y="T3"/>
                </a:cxn>
                <a:cxn ang="0">
                  <a:pos x="T4" y="T5"/>
                </a:cxn>
                <a:cxn ang="0">
                  <a:pos x="T6" y="T7"/>
                </a:cxn>
                <a:cxn ang="0">
                  <a:pos x="T8" y="T9"/>
                </a:cxn>
                <a:cxn ang="0">
                  <a:pos x="T10" y="T11"/>
                </a:cxn>
              </a:cxnLst>
              <a:rect l="0" t="0" r="r" b="b"/>
              <a:pathLst>
                <a:path w="259" h="251">
                  <a:moveTo>
                    <a:pt x="259" y="138"/>
                  </a:moveTo>
                  <a:lnTo>
                    <a:pt x="259" y="138"/>
                  </a:lnTo>
                  <a:lnTo>
                    <a:pt x="107" y="0"/>
                  </a:lnTo>
                  <a:cubicBezTo>
                    <a:pt x="69" y="42"/>
                    <a:pt x="33" y="87"/>
                    <a:pt x="0" y="133"/>
                  </a:cubicBezTo>
                  <a:lnTo>
                    <a:pt x="169" y="251"/>
                  </a:lnTo>
                  <a:cubicBezTo>
                    <a:pt x="197" y="211"/>
                    <a:pt x="227" y="174"/>
                    <a:pt x="259" y="13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67" name="Freeform 368">
              <a:extLst>
                <a:ext uri="{FF2B5EF4-FFF2-40B4-BE49-F238E27FC236}">
                  <a16:creationId xmlns:a16="http://schemas.microsoft.com/office/drawing/2014/main" id="{72BA7DA2-37DD-666F-EAC4-5A373F5D93FF}"/>
                </a:ext>
              </a:extLst>
            </p:cNvPr>
            <p:cNvSpPr>
              <a:spLocks/>
            </p:cNvSpPr>
            <p:nvPr/>
          </p:nvSpPr>
          <p:spPr bwMode="auto">
            <a:xfrm>
              <a:off x="6102770" y="5155196"/>
              <a:ext cx="242887" cy="301181"/>
            </a:xfrm>
            <a:custGeom>
              <a:avLst/>
              <a:gdLst>
                <a:gd name="T0" fmla="*/ 167 w 167"/>
                <a:gd name="T1" fmla="*/ 206 h 206"/>
                <a:gd name="T2" fmla="*/ 167 w 167"/>
                <a:gd name="T3" fmla="*/ 206 h 206"/>
                <a:gd name="T4" fmla="*/ 0 w 167"/>
                <a:gd name="T5" fmla="*/ 206 h 206"/>
                <a:gd name="T6" fmla="*/ 0 w 167"/>
                <a:gd name="T7" fmla="*/ 0 h 206"/>
                <a:gd name="T8" fmla="*/ 167 w 167"/>
                <a:gd name="T9" fmla="*/ 0 h 206"/>
                <a:gd name="T10" fmla="*/ 167 w 167"/>
                <a:gd name="T11" fmla="*/ 206 h 206"/>
              </a:gdLst>
              <a:ahLst/>
              <a:cxnLst>
                <a:cxn ang="0">
                  <a:pos x="T0" y="T1"/>
                </a:cxn>
                <a:cxn ang="0">
                  <a:pos x="T2" y="T3"/>
                </a:cxn>
                <a:cxn ang="0">
                  <a:pos x="T4" y="T5"/>
                </a:cxn>
                <a:cxn ang="0">
                  <a:pos x="T6" y="T7"/>
                </a:cxn>
                <a:cxn ang="0">
                  <a:pos x="T8" y="T9"/>
                </a:cxn>
                <a:cxn ang="0">
                  <a:pos x="T10" y="T11"/>
                </a:cxn>
              </a:cxnLst>
              <a:rect l="0" t="0" r="r" b="b"/>
              <a:pathLst>
                <a:path w="167" h="206">
                  <a:moveTo>
                    <a:pt x="167" y="206"/>
                  </a:moveTo>
                  <a:lnTo>
                    <a:pt x="167" y="206"/>
                  </a:lnTo>
                  <a:lnTo>
                    <a:pt x="0" y="206"/>
                  </a:lnTo>
                  <a:lnTo>
                    <a:pt x="0" y="0"/>
                  </a:lnTo>
                  <a:lnTo>
                    <a:pt x="167" y="0"/>
                  </a:lnTo>
                  <a:lnTo>
                    <a:pt x="167" y="206"/>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grpSp>
      <p:grpSp>
        <p:nvGrpSpPr>
          <p:cNvPr id="1274" name="Gruppieren 1273">
            <a:extLst>
              <a:ext uri="{FF2B5EF4-FFF2-40B4-BE49-F238E27FC236}">
                <a16:creationId xmlns:a16="http://schemas.microsoft.com/office/drawing/2014/main" id="{9FAFE3BE-93E3-8076-D685-08324DBEA0E8}"/>
              </a:ext>
            </a:extLst>
          </p:cNvPr>
          <p:cNvGrpSpPr/>
          <p:nvPr/>
        </p:nvGrpSpPr>
        <p:grpSpPr>
          <a:xfrm>
            <a:off x="11498983" y="5373098"/>
            <a:ext cx="97200" cy="1138241"/>
            <a:chOff x="11498983" y="5373098"/>
            <a:chExt cx="97200" cy="1138241"/>
          </a:xfrm>
          <a:noFill/>
        </p:grpSpPr>
        <p:sp>
          <p:nvSpPr>
            <p:cNvPr id="1275" name="Ellipse 1274">
              <a:extLst>
                <a:ext uri="{FF2B5EF4-FFF2-40B4-BE49-F238E27FC236}">
                  <a16:creationId xmlns:a16="http://schemas.microsoft.com/office/drawing/2014/main" id="{D863E59F-8EBF-C578-001D-5324843D8BA8}"/>
                </a:ext>
              </a:extLst>
            </p:cNvPr>
            <p:cNvSpPr>
              <a:spLocks noChangeAspect="1"/>
            </p:cNvSpPr>
            <p:nvPr/>
          </p:nvSpPr>
          <p:spPr>
            <a:xfrm>
              <a:off x="11498983" y="6414139"/>
              <a:ext cx="97200" cy="972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276" name="Ellipse 1275">
              <a:extLst>
                <a:ext uri="{FF2B5EF4-FFF2-40B4-BE49-F238E27FC236}">
                  <a16:creationId xmlns:a16="http://schemas.microsoft.com/office/drawing/2014/main" id="{49E4E902-0C19-567F-54AE-194938D89F7C}"/>
                </a:ext>
              </a:extLst>
            </p:cNvPr>
            <p:cNvSpPr>
              <a:spLocks noChangeAspect="1"/>
            </p:cNvSpPr>
            <p:nvPr/>
          </p:nvSpPr>
          <p:spPr>
            <a:xfrm>
              <a:off x="11498983" y="5997722"/>
              <a:ext cx="97200" cy="972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277" name="Ellipse 1276">
              <a:extLst>
                <a:ext uri="{FF2B5EF4-FFF2-40B4-BE49-F238E27FC236}">
                  <a16:creationId xmlns:a16="http://schemas.microsoft.com/office/drawing/2014/main" id="{F6168342-AE7C-7CBA-D419-EEA06EC61BFA}"/>
                </a:ext>
              </a:extLst>
            </p:cNvPr>
            <p:cNvSpPr>
              <a:spLocks noChangeAspect="1"/>
            </p:cNvSpPr>
            <p:nvPr/>
          </p:nvSpPr>
          <p:spPr>
            <a:xfrm>
              <a:off x="11498983" y="5789514"/>
              <a:ext cx="97200" cy="972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278" name="Ellipse 1277">
              <a:extLst>
                <a:ext uri="{FF2B5EF4-FFF2-40B4-BE49-F238E27FC236}">
                  <a16:creationId xmlns:a16="http://schemas.microsoft.com/office/drawing/2014/main" id="{40E60E3C-6868-F820-E55F-51F16A4DA9C8}"/>
                </a:ext>
              </a:extLst>
            </p:cNvPr>
            <p:cNvSpPr>
              <a:spLocks noChangeAspect="1"/>
            </p:cNvSpPr>
            <p:nvPr/>
          </p:nvSpPr>
          <p:spPr>
            <a:xfrm>
              <a:off x="11498983" y="6205930"/>
              <a:ext cx="97200" cy="972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279" name="Ellipse 1278">
              <a:extLst>
                <a:ext uri="{FF2B5EF4-FFF2-40B4-BE49-F238E27FC236}">
                  <a16:creationId xmlns:a16="http://schemas.microsoft.com/office/drawing/2014/main" id="{F07473BB-945F-B865-0100-87042497CF11}"/>
                </a:ext>
              </a:extLst>
            </p:cNvPr>
            <p:cNvSpPr>
              <a:spLocks noChangeAspect="1"/>
            </p:cNvSpPr>
            <p:nvPr/>
          </p:nvSpPr>
          <p:spPr>
            <a:xfrm>
              <a:off x="11498983" y="5373098"/>
              <a:ext cx="97200" cy="972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280" name="Ellipse 1279">
              <a:extLst>
                <a:ext uri="{FF2B5EF4-FFF2-40B4-BE49-F238E27FC236}">
                  <a16:creationId xmlns:a16="http://schemas.microsoft.com/office/drawing/2014/main" id="{7727134A-3574-0948-CAFD-F915B0BC022B}"/>
                </a:ext>
              </a:extLst>
            </p:cNvPr>
            <p:cNvSpPr>
              <a:spLocks noChangeAspect="1"/>
            </p:cNvSpPr>
            <p:nvPr/>
          </p:nvSpPr>
          <p:spPr>
            <a:xfrm>
              <a:off x="11498983" y="5581306"/>
              <a:ext cx="97200" cy="972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sp>
        <p:nvSpPr>
          <p:cNvPr id="4" name="Foliennummernplatzhalter 3">
            <a:extLst>
              <a:ext uri="{FF2B5EF4-FFF2-40B4-BE49-F238E27FC236}">
                <a16:creationId xmlns:a16="http://schemas.microsoft.com/office/drawing/2014/main" id="{1EDD2820-C958-AF7F-F9A3-6C432EA22F1A}"/>
              </a:ext>
            </a:extLst>
          </p:cNvPr>
          <p:cNvSpPr>
            <a:spLocks noGrp="1"/>
          </p:cNvSpPr>
          <p:nvPr>
            <p:ph type="sldNum" sz="quarter" idx="12"/>
          </p:nvPr>
        </p:nvSpPr>
        <p:spPr/>
        <p:txBody>
          <a:bodyPr/>
          <a:lstStyle/>
          <a:p>
            <a:fld id="{442AD375-037F-43D0-B059-5172DA06796A}" type="slidenum">
              <a:rPr lang="de-CH" smtClean="0"/>
              <a:t>28</a:t>
            </a:fld>
            <a:endParaRPr lang="de-CH"/>
          </a:p>
        </p:txBody>
      </p:sp>
    </p:spTree>
    <p:extLst>
      <p:ext uri="{BB962C8B-B14F-4D97-AF65-F5344CB8AC3E}">
        <p14:creationId xmlns:p14="http://schemas.microsoft.com/office/powerpoint/2010/main" val="25753589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95B8B9-B49A-FE59-FCD6-9E1E5B34CE12}"/>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94C4960B-7B5F-1684-233E-10FE1C3C2855}"/>
              </a:ext>
            </a:extLst>
          </p:cNvPr>
          <p:cNvSpPr>
            <a:spLocks noGrp="1"/>
          </p:cNvSpPr>
          <p:nvPr>
            <p:ph idx="1"/>
          </p:nvPr>
        </p:nvSpPr>
        <p:spPr/>
        <p:txBody>
          <a:bodyPr/>
          <a:lstStyle/>
          <a:p>
            <a:r>
              <a:rPr lang="de-CH" dirty="0"/>
              <a:t>Grünliberale</a:t>
            </a:r>
          </a:p>
          <a:p>
            <a:r>
              <a:rPr lang="de-CH" dirty="0">
                <a:solidFill>
                  <a:schemeClr val="bg1"/>
                </a:solidFill>
              </a:rPr>
              <a:t>10 Mitglieder im Nationalrat</a:t>
            </a:r>
          </a:p>
        </p:txBody>
      </p:sp>
      <p:sp>
        <p:nvSpPr>
          <p:cNvPr id="3" name="Datumsplatzhalter 2">
            <a:extLst>
              <a:ext uri="{FF2B5EF4-FFF2-40B4-BE49-F238E27FC236}">
                <a16:creationId xmlns:a16="http://schemas.microsoft.com/office/drawing/2014/main" id="{EAEBD6FB-9621-58D0-FC54-F9370536EB37}"/>
              </a:ext>
            </a:extLst>
          </p:cNvPr>
          <p:cNvSpPr>
            <a:spLocks noGrp="1"/>
          </p:cNvSpPr>
          <p:nvPr>
            <p:ph type="dt" sz="half" idx="10"/>
          </p:nvPr>
        </p:nvSpPr>
        <p:spPr/>
        <p:txBody>
          <a:bodyPr/>
          <a:lstStyle/>
          <a:p>
            <a:r>
              <a:rPr lang="de-CH"/>
              <a:t>Stand Dezember 2024</a:t>
            </a:r>
            <a:endParaRPr lang="de-CH" dirty="0"/>
          </a:p>
        </p:txBody>
      </p:sp>
      <p:grpSp>
        <p:nvGrpSpPr>
          <p:cNvPr id="5" name="Gruppieren 4">
            <a:extLst>
              <a:ext uri="{FF2B5EF4-FFF2-40B4-BE49-F238E27FC236}">
                <a16:creationId xmlns:a16="http://schemas.microsoft.com/office/drawing/2014/main" id="{56DEF11A-3525-3077-4854-15170C06C961}"/>
              </a:ext>
            </a:extLst>
          </p:cNvPr>
          <p:cNvGrpSpPr/>
          <p:nvPr/>
        </p:nvGrpSpPr>
        <p:grpSpPr>
          <a:xfrm>
            <a:off x="2243289" y="722498"/>
            <a:ext cx="7716536" cy="5778296"/>
            <a:chOff x="2243289" y="722498"/>
            <a:chExt cx="7716536" cy="5778296"/>
          </a:xfrm>
        </p:grpSpPr>
        <p:sp>
          <p:nvSpPr>
            <p:cNvPr id="953" name="Freeform 95">
              <a:extLst>
                <a:ext uri="{FF2B5EF4-FFF2-40B4-BE49-F238E27FC236}">
                  <a16:creationId xmlns:a16="http://schemas.microsoft.com/office/drawing/2014/main" id="{F3D1C122-3DE3-E67B-06B4-D3900D0E0116}"/>
                </a:ext>
              </a:extLst>
            </p:cNvPr>
            <p:cNvSpPr>
              <a:spLocks/>
            </p:cNvSpPr>
            <p:nvPr/>
          </p:nvSpPr>
          <p:spPr bwMode="auto">
            <a:xfrm>
              <a:off x="6457386" y="729785"/>
              <a:ext cx="274464" cy="325469"/>
            </a:xfrm>
            <a:custGeom>
              <a:avLst/>
              <a:gdLst>
                <a:gd name="T0" fmla="*/ 0 w 188"/>
                <a:gd name="T1" fmla="*/ 205 h 221"/>
                <a:gd name="T2" fmla="*/ 0 w 188"/>
                <a:gd name="T3" fmla="*/ 205 h 221"/>
                <a:gd name="T4" fmla="*/ 14 w 188"/>
                <a:gd name="T5" fmla="*/ 0 h 221"/>
                <a:gd name="T6" fmla="*/ 188 w 188"/>
                <a:gd name="T7" fmla="*/ 17 h 221"/>
                <a:gd name="T8" fmla="*/ 161 w 188"/>
                <a:gd name="T9" fmla="*/ 221 h 221"/>
                <a:gd name="T10" fmla="*/ 0 w 188"/>
                <a:gd name="T11" fmla="*/ 205 h 221"/>
              </a:gdLst>
              <a:ahLst/>
              <a:cxnLst>
                <a:cxn ang="0">
                  <a:pos x="T0" y="T1"/>
                </a:cxn>
                <a:cxn ang="0">
                  <a:pos x="T2" y="T3"/>
                </a:cxn>
                <a:cxn ang="0">
                  <a:pos x="T4" y="T5"/>
                </a:cxn>
                <a:cxn ang="0">
                  <a:pos x="T6" y="T7"/>
                </a:cxn>
                <a:cxn ang="0">
                  <a:pos x="T8" y="T9"/>
                </a:cxn>
                <a:cxn ang="0">
                  <a:pos x="T10" y="T11"/>
                </a:cxn>
              </a:cxnLst>
              <a:rect l="0" t="0" r="r" b="b"/>
              <a:pathLst>
                <a:path w="188" h="221">
                  <a:moveTo>
                    <a:pt x="0" y="205"/>
                  </a:moveTo>
                  <a:lnTo>
                    <a:pt x="0" y="205"/>
                  </a:lnTo>
                  <a:lnTo>
                    <a:pt x="14" y="0"/>
                  </a:lnTo>
                  <a:cubicBezTo>
                    <a:pt x="72" y="4"/>
                    <a:pt x="130" y="9"/>
                    <a:pt x="188" y="17"/>
                  </a:cubicBezTo>
                  <a:lnTo>
                    <a:pt x="161" y="221"/>
                  </a:lnTo>
                  <a:cubicBezTo>
                    <a:pt x="108" y="214"/>
                    <a:pt x="54" y="209"/>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54" name="Freeform 97">
              <a:extLst>
                <a:ext uri="{FF2B5EF4-FFF2-40B4-BE49-F238E27FC236}">
                  <a16:creationId xmlns:a16="http://schemas.microsoft.com/office/drawing/2014/main" id="{9018281C-6516-0B9B-CF6F-F254417A47E6}"/>
                </a:ext>
              </a:extLst>
            </p:cNvPr>
            <p:cNvSpPr>
              <a:spLocks/>
            </p:cNvSpPr>
            <p:nvPr/>
          </p:nvSpPr>
          <p:spPr bwMode="auto">
            <a:xfrm>
              <a:off x="6931017" y="797794"/>
              <a:ext cx="315754" cy="349758"/>
            </a:xfrm>
            <a:custGeom>
              <a:avLst/>
              <a:gdLst>
                <a:gd name="T0" fmla="*/ 0 w 217"/>
                <a:gd name="T1" fmla="*/ 202 h 240"/>
                <a:gd name="T2" fmla="*/ 0 w 217"/>
                <a:gd name="T3" fmla="*/ 202 h 240"/>
                <a:gd name="T4" fmla="*/ 40 w 217"/>
                <a:gd name="T5" fmla="*/ 0 h 240"/>
                <a:gd name="T6" fmla="*/ 217 w 217"/>
                <a:gd name="T7" fmla="*/ 40 h 240"/>
                <a:gd name="T8" fmla="*/ 164 w 217"/>
                <a:gd name="T9" fmla="*/ 240 h 240"/>
                <a:gd name="T10" fmla="*/ 0 w 217"/>
                <a:gd name="T11" fmla="*/ 202 h 240"/>
              </a:gdLst>
              <a:ahLst/>
              <a:cxnLst>
                <a:cxn ang="0">
                  <a:pos x="T0" y="T1"/>
                </a:cxn>
                <a:cxn ang="0">
                  <a:pos x="T2" y="T3"/>
                </a:cxn>
                <a:cxn ang="0">
                  <a:pos x="T4" y="T5"/>
                </a:cxn>
                <a:cxn ang="0">
                  <a:pos x="T6" y="T7"/>
                </a:cxn>
                <a:cxn ang="0">
                  <a:pos x="T8" y="T9"/>
                </a:cxn>
                <a:cxn ang="0">
                  <a:pos x="T10" y="T11"/>
                </a:cxn>
              </a:cxnLst>
              <a:rect l="0" t="0" r="r" b="b"/>
              <a:pathLst>
                <a:path w="217" h="240">
                  <a:moveTo>
                    <a:pt x="0" y="202"/>
                  </a:moveTo>
                  <a:lnTo>
                    <a:pt x="0" y="202"/>
                  </a:lnTo>
                  <a:lnTo>
                    <a:pt x="40" y="0"/>
                  </a:lnTo>
                  <a:cubicBezTo>
                    <a:pt x="99" y="12"/>
                    <a:pt x="158" y="25"/>
                    <a:pt x="217" y="40"/>
                  </a:cubicBezTo>
                  <a:lnTo>
                    <a:pt x="164" y="240"/>
                  </a:lnTo>
                  <a:cubicBezTo>
                    <a:pt x="110" y="226"/>
                    <a:pt x="56" y="213"/>
                    <a:pt x="0" y="2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55" name="Freeform 99">
              <a:extLst>
                <a:ext uri="{FF2B5EF4-FFF2-40B4-BE49-F238E27FC236}">
                  <a16:creationId xmlns:a16="http://schemas.microsoft.com/office/drawing/2014/main" id="{A8AA697F-8F04-2532-6B3D-4342E297C2D3}"/>
                </a:ext>
              </a:extLst>
            </p:cNvPr>
            <p:cNvSpPr>
              <a:spLocks/>
            </p:cNvSpPr>
            <p:nvPr/>
          </p:nvSpPr>
          <p:spPr bwMode="auto">
            <a:xfrm>
              <a:off x="6692988" y="756502"/>
              <a:ext cx="296323" cy="335185"/>
            </a:xfrm>
            <a:custGeom>
              <a:avLst/>
              <a:gdLst>
                <a:gd name="T0" fmla="*/ 0 w 203"/>
                <a:gd name="T1" fmla="*/ 204 h 230"/>
                <a:gd name="T2" fmla="*/ 0 w 203"/>
                <a:gd name="T3" fmla="*/ 204 h 230"/>
                <a:gd name="T4" fmla="*/ 27 w 203"/>
                <a:gd name="T5" fmla="*/ 0 h 230"/>
                <a:gd name="T6" fmla="*/ 203 w 203"/>
                <a:gd name="T7" fmla="*/ 28 h 230"/>
                <a:gd name="T8" fmla="*/ 163 w 203"/>
                <a:gd name="T9" fmla="*/ 230 h 230"/>
                <a:gd name="T10" fmla="*/ 0 w 203"/>
                <a:gd name="T11" fmla="*/ 204 h 230"/>
              </a:gdLst>
              <a:ahLst/>
              <a:cxnLst>
                <a:cxn ang="0">
                  <a:pos x="T0" y="T1"/>
                </a:cxn>
                <a:cxn ang="0">
                  <a:pos x="T2" y="T3"/>
                </a:cxn>
                <a:cxn ang="0">
                  <a:pos x="T4" y="T5"/>
                </a:cxn>
                <a:cxn ang="0">
                  <a:pos x="T6" y="T7"/>
                </a:cxn>
                <a:cxn ang="0">
                  <a:pos x="T8" y="T9"/>
                </a:cxn>
                <a:cxn ang="0">
                  <a:pos x="T10" y="T11"/>
                </a:cxn>
              </a:cxnLst>
              <a:rect l="0" t="0" r="r" b="b"/>
              <a:pathLst>
                <a:path w="203" h="230">
                  <a:moveTo>
                    <a:pt x="0" y="204"/>
                  </a:moveTo>
                  <a:lnTo>
                    <a:pt x="0" y="204"/>
                  </a:lnTo>
                  <a:lnTo>
                    <a:pt x="27" y="0"/>
                  </a:lnTo>
                  <a:cubicBezTo>
                    <a:pt x="86" y="7"/>
                    <a:pt x="145" y="17"/>
                    <a:pt x="203" y="28"/>
                  </a:cubicBezTo>
                  <a:lnTo>
                    <a:pt x="163" y="230"/>
                  </a:lnTo>
                  <a:cubicBezTo>
                    <a:pt x="110" y="220"/>
                    <a:pt x="55" y="211"/>
                    <a:pt x="0" y="20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56" name="Freeform 101">
              <a:extLst>
                <a:ext uri="{FF2B5EF4-FFF2-40B4-BE49-F238E27FC236}">
                  <a16:creationId xmlns:a16="http://schemas.microsoft.com/office/drawing/2014/main" id="{8A010BD8-9E69-F277-ABF4-D2B5B2786BEA}"/>
                </a:ext>
              </a:extLst>
            </p:cNvPr>
            <p:cNvSpPr>
              <a:spLocks/>
            </p:cNvSpPr>
            <p:nvPr/>
          </p:nvSpPr>
          <p:spPr bwMode="auto">
            <a:xfrm>
              <a:off x="7169047" y="856087"/>
              <a:ext cx="332757" cy="361903"/>
            </a:xfrm>
            <a:custGeom>
              <a:avLst/>
              <a:gdLst>
                <a:gd name="T0" fmla="*/ 0 w 228"/>
                <a:gd name="T1" fmla="*/ 200 h 248"/>
                <a:gd name="T2" fmla="*/ 0 w 228"/>
                <a:gd name="T3" fmla="*/ 200 h 248"/>
                <a:gd name="T4" fmla="*/ 53 w 228"/>
                <a:gd name="T5" fmla="*/ 0 h 248"/>
                <a:gd name="T6" fmla="*/ 228 w 228"/>
                <a:gd name="T7" fmla="*/ 52 h 248"/>
                <a:gd name="T8" fmla="*/ 162 w 228"/>
                <a:gd name="T9" fmla="*/ 248 h 248"/>
                <a:gd name="T10" fmla="*/ 0 w 228"/>
                <a:gd name="T11" fmla="*/ 200 h 248"/>
              </a:gdLst>
              <a:ahLst/>
              <a:cxnLst>
                <a:cxn ang="0">
                  <a:pos x="T0" y="T1"/>
                </a:cxn>
                <a:cxn ang="0">
                  <a:pos x="T2" y="T3"/>
                </a:cxn>
                <a:cxn ang="0">
                  <a:pos x="T4" y="T5"/>
                </a:cxn>
                <a:cxn ang="0">
                  <a:pos x="T6" y="T7"/>
                </a:cxn>
                <a:cxn ang="0">
                  <a:pos x="T8" y="T9"/>
                </a:cxn>
                <a:cxn ang="0">
                  <a:pos x="T10" y="T11"/>
                </a:cxn>
              </a:cxnLst>
              <a:rect l="0" t="0" r="r" b="b"/>
              <a:pathLst>
                <a:path w="228" h="248">
                  <a:moveTo>
                    <a:pt x="0" y="200"/>
                  </a:moveTo>
                  <a:lnTo>
                    <a:pt x="0" y="200"/>
                  </a:lnTo>
                  <a:lnTo>
                    <a:pt x="53" y="0"/>
                  </a:lnTo>
                  <a:cubicBezTo>
                    <a:pt x="112" y="16"/>
                    <a:pt x="170" y="33"/>
                    <a:pt x="228" y="52"/>
                  </a:cubicBezTo>
                  <a:lnTo>
                    <a:pt x="162" y="248"/>
                  </a:lnTo>
                  <a:cubicBezTo>
                    <a:pt x="109" y="231"/>
                    <a:pt x="55" y="214"/>
                    <a:pt x="0"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57" name="Freeform 103">
              <a:extLst>
                <a:ext uri="{FF2B5EF4-FFF2-40B4-BE49-F238E27FC236}">
                  <a16:creationId xmlns:a16="http://schemas.microsoft.com/office/drawing/2014/main" id="{7966598F-2F86-5255-2467-1BA3D7FE0847}"/>
                </a:ext>
              </a:extLst>
            </p:cNvPr>
            <p:cNvSpPr>
              <a:spLocks/>
            </p:cNvSpPr>
            <p:nvPr/>
          </p:nvSpPr>
          <p:spPr bwMode="auto">
            <a:xfrm>
              <a:off x="6212070" y="722498"/>
              <a:ext cx="264748" cy="308468"/>
            </a:xfrm>
            <a:custGeom>
              <a:avLst/>
              <a:gdLst>
                <a:gd name="T0" fmla="*/ 0 w 183"/>
                <a:gd name="T1" fmla="*/ 205 h 210"/>
                <a:gd name="T2" fmla="*/ 0 w 183"/>
                <a:gd name="T3" fmla="*/ 205 h 210"/>
                <a:gd name="T4" fmla="*/ 0 w 183"/>
                <a:gd name="T5" fmla="*/ 205 h 210"/>
                <a:gd name="T6" fmla="*/ 0 w 183"/>
                <a:gd name="T7" fmla="*/ 0 h 210"/>
                <a:gd name="T8" fmla="*/ 183 w 183"/>
                <a:gd name="T9" fmla="*/ 5 h 210"/>
                <a:gd name="T10" fmla="*/ 169 w 183"/>
                <a:gd name="T11" fmla="*/ 210 h 210"/>
                <a:gd name="T12" fmla="*/ 0 w 183"/>
                <a:gd name="T13" fmla="*/ 205 h 210"/>
              </a:gdLst>
              <a:ahLst/>
              <a:cxnLst>
                <a:cxn ang="0">
                  <a:pos x="T0" y="T1"/>
                </a:cxn>
                <a:cxn ang="0">
                  <a:pos x="T2" y="T3"/>
                </a:cxn>
                <a:cxn ang="0">
                  <a:pos x="T4" y="T5"/>
                </a:cxn>
                <a:cxn ang="0">
                  <a:pos x="T6" y="T7"/>
                </a:cxn>
                <a:cxn ang="0">
                  <a:pos x="T8" y="T9"/>
                </a:cxn>
                <a:cxn ang="0">
                  <a:pos x="T10" y="T11"/>
                </a:cxn>
                <a:cxn ang="0">
                  <a:pos x="T12" y="T13"/>
                </a:cxn>
              </a:cxnLst>
              <a:rect l="0" t="0" r="r" b="b"/>
              <a:pathLst>
                <a:path w="183" h="210">
                  <a:moveTo>
                    <a:pt x="0" y="205"/>
                  </a:moveTo>
                  <a:lnTo>
                    <a:pt x="0" y="205"/>
                  </a:lnTo>
                  <a:lnTo>
                    <a:pt x="0" y="205"/>
                  </a:lnTo>
                  <a:lnTo>
                    <a:pt x="0" y="0"/>
                  </a:lnTo>
                  <a:cubicBezTo>
                    <a:pt x="62" y="0"/>
                    <a:pt x="122" y="1"/>
                    <a:pt x="183" y="5"/>
                  </a:cubicBezTo>
                  <a:lnTo>
                    <a:pt x="169" y="210"/>
                  </a:lnTo>
                  <a:cubicBezTo>
                    <a:pt x="113" y="207"/>
                    <a:pt x="57" y="205"/>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58" name="Freeform 105">
              <a:extLst>
                <a:ext uri="{FF2B5EF4-FFF2-40B4-BE49-F238E27FC236}">
                  <a16:creationId xmlns:a16="http://schemas.microsoft.com/office/drawing/2014/main" id="{C127AC87-7520-9158-4167-748EB150E6A1}"/>
                </a:ext>
              </a:extLst>
            </p:cNvPr>
            <p:cNvSpPr>
              <a:spLocks/>
            </p:cNvSpPr>
            <p:nvPr/>
          </p:nvSpPr>
          <p:spPr bwMode="auto">
            <a:xfrm>
              <a:off x="7856418" y="1132979"/>
              <a:ext cx="359473" cy="383762"/>
            </a:xfrm>
            <a:custGeom>
              <a:avLst/>
              <a:gdLst>
                <a:gd name="T0" fmla="*/ 0 w 247"/>
                <a:gd name="T1" fmla="*/ 186 h 262"/>
                <a:gd name="T2" fmla="*/ 0 w 247"/>
                <a:gd name="T3" fmla="*/ 186 h 262"/>
                <a:gd name="T4" fmla="*/ 91 w 247"/>
                <a:gd name="T5" fmla="*/ 0 h 262"/>
                <a:gd name="T6" fmla="*/ 247 w 247"/>
                <a:gd name="T7" fmla="*/ 82 h 262"/>
                <a:gd name="T8" fmla="*/ 145 w 247"/>
                <a:gd name="T9" fmla="*/ 262 h 262"/>
                <a:gd name="T10" fmla="*/ 0 w 247"/>
                <a:gd name="T11" fmla="*/ 186 h 262"/>
              </a:gdLst>
              <a:ahLst/>
              <a:cxnLst>
                <a:cxn ang="0">
                  <a:pos x="T0" y="T1"/>
                </a:cxn>
                <a:cxn ang="0">
                  <a:pos x="T2" y="T3"/>
                </a:cxn>
                <a:cxn ang="0">
                  <a:pos x="T4" y="T5"/>
                </a:cxn>
                <a:cxn ang="0">
                  <a:pos x="T6" y="T7"/>
                </a:cxn>
                <a:cxn ang="0">
                  <a:pos x="T8" y="T9"/>
                </a:cxn>
                <a:cxn ang="0">
                  <a:pos x="T10" y="T11"/>
                </a:cxn>
              </a:cxnLst>
              <a:rect l="0" t="0" r="r" b="b"/>
              <a:pathLst>
                <a:path w="247" h="262">
                  <a:moveTo>
                    <a:pt x="0" y="186"/>
                  </a:moveTo>
                  <a:lnTo>
                    <a:pt x="0" y="186"/>
                  </a:lnTo>
                  <a:lnTo>
                    <a:pt x="91" y="0"/>
                  </a:lnTo>
                  <a:cubicBezTo>
                    <a:pt x="144" y="26"/>
                    <a:pt x="196" y="53"/>
                    <a:pt x="247" y="82"/>
                  </a:cubicBezTo>
                  <a:lnTo>
                    <a:pt x="145" y="262"/>
                  </a:lnTo>
                  <a:cubicBezTo>
                    <a:pt x="97" y="235"/>
                    <a:pt x="49" y="210"/>
                    <a:pt x="0" y="18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59" name="Freeform 107">
              <a:extLst>
                <a:ext uri="{FF2B5EF4-FFF2-40B4-BE49-F238E27FC236}">
                  <a16:creationId xmlns:a16="http://schemas.microsoft.com/office/drawing/2014/main" id="{29EE2FC3-C611-9411-296A-35DF86D53136}"/>
                </a:ext>
              </a:extLst>
            </p:cNvPr>
            <p:cNvSpPr>
              <a:spLocks/>
            </p:cNvSpPr>
            <p:nvPr/>
          </p:nvSpPr>
          <p:spPr bwMode="auto">
            <a:xfrm>
              <a:off x="7404647" y="931381"/>
              <a:ext cx="344900" cy="374047"/>
            </a:xfrm>
            <a:custGeom>
              <a:avLst/>
              <a:gdLst>
                <a:gd name="T0" fmla="*/ 0 w 236"/>
                <a:gd name="T1" fmla="*/ 196 h 255"/>
                <a:gd name="T2" fmla="*/ 0 w 236"/>
                <a:gd name="T3" fmla="*/ 196 h 255"/>
                <a:gd name="T4" fmla="*/ 66 w 236"/>
                <a:gd name="T5" fmla="*/ 0 h 255"/>
                <a:gd name="T6" fmla="*/ 236 w 236"/>
                <a:gd name="T7" fmla="*/ 64 h 255"/>
                <a:gd name="T8" fmla="*/ 157 w 236"/>
                <a:gd name="T9" fmla="*/ 255 h 255"/>
                <a:gd name="T10" fmla="*/ 0 w 236"/>
                <a:gd name="T11" fmla="*/ 196 h 255"/>
              </a:gdLst>
              <a:ahLst/>
              <a:cxnLst>
                <a:cxn ang="0">
                  <a:pos x="T0" y="T1"/>
                </a:cxn>
                <a:cxn ang="0">
                  <a:pos x="T2" y="T3"/>
                </a:cxn>
                <a:cxn ang="0">
                  <a:pos x="T4" y="T5"/>
                </a:cxn>
                <a:cxn ang="0">
                  <a:pos x="T6" y="T7"/>
                </a:cxn>
                <a:cxn ang="0">
                  <a:pos x="T8" y="T9"/>
                </a:cxn>
                <a:cxn ang="0">
                  <a:pos x="T10" y="T11"/>
                </a:cxn>
              </a:cxnLst>
              <a:rect l="0" t="0" r="r" b="b"/>
              <a:pathLst>
                <a:path w="236" h="255">
                  <a:moveTo>
                    <a:pt x="0" y="196"/>
                  </a:moveTo>
                  <a:lnTo>
                    <a:pt x="0" y="196"/>
                  </a:lnTo>
                  <a:lnTo>
                    <a:pt x="66" y="0"/>
                  </a:lnTo>
                  <a:cubicBezTo>
                    <a:pt x="123" y="20"/>
                    <a:pt x="180" y="41"/>
                    <a:pt x="236" y="64"/>
                  </a:cubicBezTo>
                  <a:lnTo>
                    <a:pt x="157" y="255"/>
                  </a:lnTo>
                  <a:cubicBezTo>
                    <a:pt x="106" y="234"/>
                    <a:pt x="53" y="214"/>
                    <a:pt x="0" y="1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52" name="Freeform 109">
              <a:extLst>
                <a:ext uri="{FF2B5EF4-FFF2-40B4-BE49-F238E27FC236}">
                  <a16:creationId xmlns:a16="http://schemas.microsoft.com/office/drawing/2014/main" id="{D3B0EA2C-44CB-14A4-51D0-DDD07338A406}"/>
                </a:ext>
              </a:extLst>
            </p:cNvPr>
            <p:cNvSpPr>
              <a:spLocks/>
            </p:cNvSpPr>
            <p:nvPr/>
          </p:nvSpPr>
          <p:spPr bwMode="auto">
            <a:xfrm>
              <a:off x="8449063" y="1526456"/>
              <a:ext cx="378904" cy="388620"/>
            </a:xfrm>
            <a:custGeom>
              <a:avLst/>
              <a:gdLst>
                <a:gd name="T0" fmla="*/ 0 w 261"/>
                <a:gd name="T1" fmla="*/ 166 h 267"/>
                <a:gd name="T2" fmla="*/ 0 w 261"/>
                <a:gd name="T3" fmla="*/ 166 h 267"/>
                <a:gd name="T4" fmla="*/ 124 w 261"/>
                <a:gd name="T5" fmla="*/ 0 h 267"/>
                <a:gd name="T6" fmla="*/ 261 w 261"/>
                <a:gd name="T7" fmla="*/ 109 h 267"/>
                <a:gd name="T8" fmla="*/ 127 w 261"/>
                <a:gd name="T9" fmla="*/ 267 h 267"/>
                <a:gd name="T10" fmla="*/ 0 w 261"/>
                <a:gd name="T11" fmla="*/ 166 h 267"/>
              </a:gdLst>
              <a:ahLst/>
              <a:cxnLst>
                <a:cxn ang="0">
                  <a:pos x="T0" y="T1"/>
                </a:cxn>
                <a:cxn ang="0">
                  <a:pos x="T2" y="T3"/>
                </a:cxn>
                <a:cxn ang="0">
                  <a:pos x="T4" y="T5"/>
                </a:cxn>
                <a:cxn ang="0">
                  <a:pos x="T6" y="T7"/>
                </a:cxn>
                <a:cxn ang="0">
                  <a:pos x="T8" y="T9"/>
                </a:cxn>
                <a:cxn ang="0">
                  <a:pos x="T10" y="T11"/>
                </a:cxn>
              </a:cxnLst>
              <a:rect l="0" t="0" r="r" b="b"/>
              <a:pathLst>
                <a:path w="261" h="267">
                  <a:moveTo>
                    <a:pt x="0" y="166"/>
                  </a:moveTo>
                  <a:lnTo>
                    <a:pt x="0" y="166"/>
                  </a:lnTo>
                  <a:lnTo>
                    <a:pt x="124" y="0"/>
                  </a:lnTo>
                  <a:cubicBezTo>
                    <a:pt x="170" y="34"/>
                    <a:pt x="216" y="71"/>
                    <a:pt x="261" y="109"/>
                  </a:cubicBezTo>
                  <a:lnTo>
                    <a:pt x="127" y="267"/>
                  </a:lnTo>
                  <a:cubicBezTo>
                    <a:pt x="86" y="232"/>
                    <a:pt x="44" y="198"/>
                    <a:pt x="0" y="16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53" name="Freeform 111">
              <a:extLst>
                <a:ext uri="{FF2B5EF4-FFF2-40B4-BE49-F238E27FC236}">
                  <a16:creationId xmlns:a16="http://schemas.microsoft.com/office/drawing/2014/main" id="{1BD64A5C-8D10-39D1-EBC6-4C7C3F46A0B1}"/>
                </a:ext>
              </a:extLst>
            </p:cNvPr>
            <p:cNvSpPr>
              <a:spLocks/>
            </p:cNvSpPr>
            <p:nvPr/>
          </p:nvSpPr>
          <p:spPr bwMode="auto">
            <a:xfrm>
              <a:off x="8067731" y="1251993"/>
              <a:ext cx="361903" cy="386192"/>
            </a:xfrm>
            <a:custGeom>
              <a:avLst/>
              <a:gdLst>
                <a:gd name="T0" fmla="*/ 0 w 249"/>
                <a:gd name="T1" fmla="*/ 180 h 264"/>
                <a:gd name="T2" fmla="*/ 0 w 249"/>
                <a:gd name="T3" fmla="*/ 180 h 264"/>
                <a:gd name="T4" fmla="*/ 102 w 249"/>
                <a:gd name="T5" fmla="*/ 0 h 264"/>
                <a:gd name="T6" fmla="*/ 249 w 249"/>
                <a:gd name="T7" fmla="*/ 90 h 264"/>
                <a:gd name="T8" fmla="*/ 135 w 249"/>
                <a:gd name="T9" fmla="*/ 264 h 264"/>
                <a:gd name="T10" fmla="*/ 0 w 249"/>
                <a:gd name="T11" fmla="*/ 180 h 264"/>
              </a:gdLst>
              <a:ahLst/>
              <a:cxnLst>
                <a:cxn ang="0">
                  <a:pos x="T0" y="T1"/>
                </a:cxn>
                <a:cxn ang="0">
                  <a:pos x="T2" y="T3"/>
                </a:cxn>
                <a:cxn ang="0">
                  <a:pos x="T4" y="T5"/>
                </a:cxn>
                <a:cxn ang="0">
                  <a:pos x="T6" y="T7"/>
                </a:cxn>
                <a:cxn ang="0">
                  <a:pos x="T8" y="T9"/>
                </a:cxn>
                <a:cxn ang="0">
                  <a:pos x="T10" y="T11"/>
                </a:cxn>
              </a:cxnLst>
              <a:rect l="0" t="0" r="r" b="b"/>
              <a:pathLst>
                <a:path w="249" h="264">
                  <a:moveTo>
                    <a:pt x="0" y="180"/>
                  </a:moveTo>
                  <a:lnTo>
                    <a:pt x="0" y="180"/>
                  </a:lnTo>
                  <a:lnTo>
                    <a:pt x="102" y="0"/>
                  </a:lnTo>
                  <a:cubicBezTo>
                    <a:pt x="152" y="29"/>
                    <a:pt x="201" y="59"/>
                    <a:pt x="249" y="90"/>
                  </a:cubicBezTo>
                  <a:lnTo>
                    <a:pt x="135" y="264"/>
                  </a:lnTo>
                  <a:cubicBezTo>
                    <a:pt x="91" y="235"/>
                    <a:pt x="46" y="207"/>
                    <a:pt x="0"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54" name="Freeform 113">
              <a:extLst>
                <a:ext uri="{FF2B5EF4-FFF2-40B4-BE49-F238E27FC236}">
                  <a16:creationId xmlns:a16="http://schemas.microsoft.com/office/drawing/2014/main" id="{CC063EF8-71C7-3873-D56D-5EFAF359A9C9}"/>
                </a:ext>
              </a:extLst>
            </p:cNvPr>
            <p:cNvSpPr>
              <a:spLocks/>
            </p:cNvSpPr>
            <p:nvPr/>
          </p:nvSpPr>
          <p:spPr bwMode="auto">
            <a:xfrm>
              <a:off x="7635391" y="1023679"/>
              <a:ext cx="352188" cy="381334"/>
            </a:xfrm>
            <a:custGeom>
              <a:avLst/>
              <a:gdLst>
                <a:gd name="T0" fmla="*/ 0 w 243"/>
                <a:gd name="T1" fmla="*/ 191 h 260"/>
                <a:gd name="T2" fmla="*/ 0 w 243"/>
                <a:gd name="T3" fmla="*/ 191 h 260"/>
                <a:gd name="T4" fmla="*/ 79 w 243"/>
                <a:gd name="T5" fmla="*/ 0 h 260"/>
                <a:gd name="T6" fmla="*/ 243 w 243"/>
                <a:gd name="T7" fmla="*/ 74 h 260"/>
                <a:gd name="T8" fmla="*/ 152 w 243"/>
                <a:gd name="T9" fmla="*/ 260 h 260"/>
                <a:gd name="T10" fmla="*/ 0 w 243"/>
                <a:gd name="T11" fmla="*/ 191 h 260"/>
              </a:gdLst>
              <a:ahLst/>
              <a:cxnLst>
                <a:cxn ang="0">
                  <a:pos x="T0" y="T1"/>
                </a:cxn>
                <a:cxn ang="0">
                  <a:pos x="T2" y="T3"/>
                </a:cxn>
                <a:cxn ang="0">
                  <a:pos x="T4" y="T5"/>
                </a:cxn>
                <a:cxn ang="0">
                  <a:pos x="T6" y="T7"/>
                </a:cxn>
                <a:cxn ang="0">
                  <a:pos x="T8" y="T9"/>
                </a:cxn>
                <a:cxn ang="0">
                  <a:pos x="T10" y="T11"/>
                </a:cxn>
              </a:cxnLst>
              <a:rect l="0" t="0" r="r" b="b"/>
              <a:pathLst>
                <a:path w="243" h="260">
                  <a:moveTo>
                    <a:pt x="0" y="191"/>
                  </a:moveTo>
                  <a:lnTo>
                    <a:pt x="0" y="191"/>
                  </a:lnTo>
                  <a:lnTo>
                    <a:pt x="79" y="0"/>
                  </a:lnTo>
                  <a:cubicBezTo>
                    <a:pt x="135" y="23"/>
                    <a:pt x="189" y="47"/>
                    <a:pt x="243" y="74"/>
                  </a:cubicBezTo>
                  <a:lnTo>
                    <a:pt x="152" y="260"/>
                  </a:lnTo>
                  <a:cubicBezTo>
                    <a:pt x="103" y="236"/>
                    <a:pt x="52" y="213"/>
                    <a:pt x="0" y="19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55" name="Freeform 115">
              <a:extLst>
                <a:ext uri="{FF2B5EF4-FFF2-40B4-BE49-F238E27FC236}">
                  <a16:creationId xmlns:a16="http://schemas.microsoft.com/office/drawing/2014/main" id="{7AFEB944-78E3-D56A-DD49-3FB26D311AF3}"/>
                </a:ext>
              </a:extLst>
            </p:cNvPr>
            <p:cNvSpPr>
              <a:spLocks/>
            </p:cNvSpPr>
            <p:nvPr/>
          </p:nvSpPr>
          <p:spPr bwMode="auto">
            <a:xfrm>
              <a:off x="8264469" y="1385582"/>
              <a:ext cx="364331" cy="381334"/>
            </a:xfrm>
            <a:custGeom>
              <a:avLst/>
              <a:gdLst>
                <a:gd name="T0" fmla="*/ 0 w 250"/>
                <a:gd name="T1" fmla="*/ 174 h 262"/>
                <a:gd name="T2" fmla="*/ 0 w 250"/>
                <a:gd name="T3" fmla="*/ 174 h 262"/>
                <a:gd name="T4" fmla="*/ 114 w 250"/>
                <a:gd name="T5" fmla="*/ 0 h 262"/>
                <a:gd name="T6" fmla="*/ 250 w 250"/>
                <a:gd name="T7" fmla="*/ 96 h 262"/>
                <a:gd name="T8" fmla="*/ 126 w 250"/>
                <a:gd name="T9" fmla="*/ 262 h 262"/>
                <a:gd name="T10" fmla="*/ 0 w 250"/>
                <a:gd name="T11" fmla="*/ 174 h 262"/>
              </a:gdLst>
              <a:ahLst/>
              <a:cxnLst>
                <a:cxn ang="0">
                  <a:pos x="T0" y="T1"/>
                </a:cxn>
                <a:cxn ang="0">
                  <a:pos x="T2" y="T3"/>
                </a:cxn>
                <a:cxn ang="0">
                  <a:pos x="T4" y="T5"/>
                </a:cxn>
                <a:cxn ang="0">
                  <a:pos x="T6" y="T7"/>
                </a:cxn>
                <a:cxn ang="0">
                  <a:pos x="T8" y="T9"/>
                </a:cxn>
                <a:cxn ang="0">
                  <a:pos x="T10" y="T11"/>
                </a:cxn>
              </a:cxnLst>
              <a:rect l="0" t="0" r="r" b="b"/>
              <a:pathLst>
                <a:path w="250" h="262">
                  <a:moveTo>
                    <a:pt x="0" y="174"/>
                  </a:moveTo>
                  <a:lnTo>
                    <a:pt x="0" y="174"/>
                  </a:lnTo>
                  <a:lnTo>
                    <a:pt x="114" y="0"/>
                  </a:lnTo>
                  <a:cubicBezTo>
                    <a:pt x="160" y="31"/>
                    <a:pt x="205" y="62"/>
                    <a:pt x="250" y="96"/>
                  </a:cubicBezTo>
                  <a:lnTo>
                    <a:pt x="126" y="262"/>
                  </a:lnTo>
                  <a:cubicBezTo>
                    <a:pt x="85" y="231"/>
                    <a:pt x="43" y="202"/>
                    <a:pt x="0" y="17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56" name="Freeform 409">
              <a:extLst>
                <a:ext uri="{FF2B5EF4-FFF2-40B4-BE49-F238E27FC236}">
                  <a16:creationId xmlns:a16="http://schemas.microsoft.com/office/drawing/2014/main" id="{AE9E9928-81C2-A299-FA1A-2410BE197034}"/>
                </a:ext>
              </a:extLst>
            </p:cNvPr>
            <p:cNvSpPr>
              <a:spLocks/>
            </p:cNvSpPr>
            <p:nvPr/>
          </p:nvSpPr>
          <p:spPr bwMode="auto">
            <a:xfrm>
              <a:off x="5473692" y="729785"/>
              <a:ext cx="272034" cy="325469"/>
            </a:xfrm>
            <a:custGeom>
              <a:avLst/>
              <a:gdLst>
                <a:gd name="T0" fmla="*/ 187 w 187"/>
                <a:gd name="T1" fmla="*/ 205 h 221"/>
                <a:gd name="T2" fmla="*/ 187 w 187"/>
                <a:gd name="T3" fmla="*/ 205 h 221"/>
                <a:gd name="T4" fmla="*/ 174 w 187"/>
                <a:gd name="T5" fmla="*/ 0 h 221"/>
                <a:gd name="T6" fmla="*/ 0 w 187"/>
                <a:gd name="T7" fmla="*/ 17 h 221"/>
                <a:gd name="T8" fmla="*/ 26 w 187"/>
                <a:gd name="T9" fmla="*/ 221 h 221"/>
                <a:gd name="T10" fmla="*/ 187 w 187"/>
                <a:gd name="T11" fmla="*/ 205 h 221"/>
              </a:gdLst>
              <a:ahLst/>
              <a:cxnLst>
                <a:cxn ang="0">
                  <a:pos x="T0" y="T1"/>
                </a:cxn>
                <a:cxn ang="0">
                  <a:pos x="T2" y="T3"/>
                </a:cxn>
                <a:cxn ang="0">
                  <a:pos x="T4" y="T5"/>
                </a:cxn>
                <a:cxn ang="0">
                  <a:pos x="T6" y="T7"/>
                </a:cxn>
                <a:cxn ang="0">
                  <a:pos x="T8" y="T9"/>
                </a:cxn>
                <a:cxn ang="0">
                  <a:pos x="T10" y="T11"/>
                </a:cxn>
              </a:cxnLst>
              <a:rect l="0" t="0" r="r" b="b"/>
              <a:pathLst>
                <a:path w="187" h="221">
                  <a:moveTo>
                    <a:pt x="187" y="205"/>
                  </a:moveTo>
                  <a:lnTo>
                    <a:pt x="187" y="205"/>
                  </a:lnTo>
                  <a:lnTo>
                    <a:pt x="174" y="0"/>
                  </a:lnTo>
                  <a:cubicBezTo>
                    <a:pt x="115" y="4"/>
                    <a:pt x="57" y="9"/>
                    <a:pt x="0" y="17"/>
                  </a:cubicBezTo>
                  <a:lnTo>
                    <a:pt x="26" y="221"/>
                  </a:lnTo>
                  <a:cubicBezTo>
                    <a:pt x="79" y="214"/>
                    <a:pt x="133" y="209"/>
                    <a:pt x="187"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57" name="Freeform 411">
              <a:extLst>
                <a:ext uri="{FF2B5EF4-FFF2-40B4-BE49-F238E27FC236}">
                  <a16:creationId xmlns:a16="http://schemas.microsoft.com/office/drawing/2014/main" id="{75E3F13D-CCA8-00F3-3E9C-D12B37360B09}"/>
                </a:ext>
              </a:extLst>
            </p:cNvPr>
            <p:cNvSpPr>
              <a:spLocks/>
            </p:cNvSpPr>
            <p:nvPr/>
          </p:nvSpPr>
          <p:spPr bwMode="auto">
            <a:xfrm>
              <a:off x="4958771" y="797794"/>
              <a:ext cx="313326" cy="349758"/>
            </a:xfrm>
            <a:custGeom>
              <a:avLst/>
              <a:gdLst>
                <a:gd name="T0" fmla="*/ 216 w 216"/>
                <a:gd name="T1" fmla="*/ 202 h 240"/>
                <a:gd name="T2" fmla="*/ 216 w 216"/>
                <a:gd name="T3" fmla="*/ 202 h 240"/>
                <a:gd name="T4" fmla="*/ 176 w 216"/>
                <a:gd name="T5" fmla="*/ 0 h 240"/>
                <a:gd name="T6" fmla="*/ 0 w 216"/>
                <a:gd name="T7" fmla="*/ 40 h 240"/>
                <a:gd name="T8" fmla="*/ 52 w 216"/>
                <a:gd name="T9" fmla="*/ 240 h 240"/>
                <a:gd name="T10" fmla="*/ 216 w 216"/>
                <a:gd name="T11" fmla="*/ 202 h 240"/>
              </a:gdLst>
              <a:ahLst/>
              <a:cxnLst>
                <a:cxn ang="0">
                  <a:pos x="T0" y="T1"/>
                </a:cxn>
                <a:cxn ang="0">
                  <a:pos x="T2" y="T3"/>
                </a:cxn>
                <a:cxn ang="0">
                  <a:pos x="T4" y="T5"/>
                </a:cxn>
                <a:cxn ang="0">
                  <a:pos x="T6" y="T7"/>
                </a:cxn>
                <a:cxn ang="0">
                  <a:pos x="T8" y="T9"/>
                </a:cxn>
                <a:cxn ang="0">
                  <a:pos x="T10" y="T11"/>
                </a:cxn>
              </a:cxnLst>
              <a:rect l="0" t="0" r="r" b="b"/>
              <a:pathLst>
                <a:path w="216" h="240">
                  <a:moveTo>
                    <a:pt x="216" y="202"/>
                  </a:moveTo>
                  <a:lnTo>
                    <a:pt x="216" y="202"/>
                  </a:lnTo>
                  <a:lnTo>
                    <a:pt x="176" y="0"/>
                  </a:lnTo>
                  <a:cubicBezTo>
                    <a:pt x="117" y="12"/>
                    <a:pt x="58" y="25"/>
                    <a:pt x="0" y="40"/>
                  </a:cubicBezTo>
                  <a:lnTo>
                    <a:pt x="52" y="240"/>
                  </a:lnTo>
                  <a:cubicBezTo>
                    <a:pt x="106" y="226"/>
                    <a:pt x="161" y="213"/>
                    <a:pt x="216" y="2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58" name="Freeform 413">
              <a:extLst>
                <a:ext uri="{FF2B5EF4-FFF2-40B4-BE49-F238E27FC236}">
                  <a16:creationId xmlns:a16="http://schemas.microsoft.com/office/drawing/2014/main" id="{1486041C-0593-C2C0-BEA3-543FFA6BED6D}"/>
                </a:ext>
              </a:extLst>
            </p:cNvPr>
            <p:cNvSpPr>
              <a:spLocks/>
            </p:cNvSpPr>
            <p:nvPr/>
          </p:nvSpPr>
          <p:spPr bwMode="auto">
            <a:xfrm>
              <a:off x="5213804" y="756502"/>
              <a:ext cx="296323" cy="335185"/>
            </a:xfrm>
            <a:custGeom>
              <a:avLst/>
              <a:gdLst>
                <a:gd name="T0" fmla="*/ 203 w 203"/>
                <a:gd name="T1" fmla="*/ 204 h 230"/>
                <a:gd name="T2" fmla="*/ 203 w 203"/>
                <a:gd name="T3" fmla="*/ 204 h 230"/>
                <a:gd name="T4" fmla="*/ 177 w 203"/>
                <a:gd name="T5" fmla="*/ 0 h 230"/>
                <a:gd name="T6" fmla="*/ 0 w 203"/>
                <a:gd name="T7" fmla="*/ 28 h 230"/>
                <a:gd name="T8" fmla="*/ 40 w 203"/>
                <a:gd name="T9" fmla="*/ 230 h 230"/>
                <a:gd name="T10" fmla="*/ 203 w 203"/>
                <a:gd name="T11" fmla="*/ 204 h 230"/>
              </a:gdLst>
              <a:ahLst/>
              <a:cxnLst>
                <a:cxn ang="0">
                  <a:pos x="T0" y="T1"/>
                </a:cxn>
                <a:cxn ang="0">
                  <a:pos x="T2" y="T3"/>
                </a:cxn>
                <a:cxn ang="0">
                  <a:pos x="T4" y="T5"/>
                </a:cxn>
                <a:cxn ang="0">
                  <a:pos x="T6" y="T7"/>
                </a:cxn>
                <a:cxn ang="0">
                  <a:pos x="T8" y="T9"/>
                </a:cxn>
                <a:cxn ang="0">
                  <a:pos x="T10" y="T11"/>
                </a:cxn>
              </a:cxnLst>
              <a:rect l="0" t="0" r="r" b="b"/>
              <a:pathLst>
                <a:path w="203" h="230">
                  <a:moveTo>
                    <a:pt x="203" y="204"/>
                  </a:moveTo>
                  <a:lnTo>
                    <a:pt x="203" y="204"/>
                  </a:lnTo>
                  <a:lnTo>
                    <a:pt x="177" y="0"/>
                  </a:lnTo>
                  <a:cubicBezTo>
                    <a:pt x="117" y="7"/>
                    <a:pt x="59" y="17"/>
                    <a:pt x="0" y="28"/>
                  </a:cubicBezTo>
                  <a:lnTo>
                    <a:pt x="40" y="230"/>
                  </a:lnTo>
                  <a:cubicBezTo>
                    <a:pt x="94" y="220"/>
                    <a:pt x="148" y="211"/>
                    <a:pt x="203" y="20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59" name="Freeform 415">
              <a:extLst>
                <a:ext uri="{FF2B5EF4-FFF2-40B4-BE49-F238E27FC236}">
                  <a16:creationId xmlns:a16="http://schemas.microsoft.com/office/drawing/2014/main" id="{DFB32AD3-A5DB-ADE5-D735-3FE2C2EE68AE}"/>
                </a:ext>
              </a:extLst>
            </p:cNvPr>
            <p:cNvSpPr>
              <a:spLocks/>
            </p:cNvSpPr>
            <p:nvPr/>
          </p:nvSpPr>
          <p:spPr bwMode="auto">
            <a:xfrm>
              <a:off x="4703740" y="856087"/>
              <a:ext cx="330327" cy="361903"/>
            </a:xfrm>
            <a:custGeom>
              <a:avLst/>
              <a:gdLst>
                <a:gd name="T0" fmla="*/ 227 w 227"/>
                <a:gd name="T1" fmla="*/ 200 h 248"/>
                <a:gd name="T2" fmla="*/ 227 w 227"/>
                <a:gd name="T3" fmla="*/ 200 h 248"/>
                <a:gd name="T4" fmla="*/ 175 w 227"/>
                <a:gd name="T5" fmla="*/ 0 h 248"/>
                <a:gd name="T6" fmla="*/ 0 w 227"/>
                <a:gd name="T7" fmla="*/ 52 h 248"/>
                <a:gd name="T8" fmla="*/ 66 w 227"/>
                <a:gd name="T9" fmla="*/ 248 h 248"/>
                <a:gd name="T10" fmla="*/ 227 w 227"/>
                <a:gd name="T11" fmla="*/ 200 h 248"/>
              </a:gdLst>
              <a:ahLst/>
              <a:cxnLst>
                <a:cxn ang="0">
                  <a:pos x="T0" y="T1"/>
                </a:cxn>
                <a:cxn ang="0">
                  <a:pos x="T2" y="T3"/>
                </a:cxn>
                <a:cxn ang="0">
                  <a:pos x="T4" y="T5"/>
                </a:cxn>
                <a:cxn ang="0">
                  <a:pos x="T6" y="T7"/>
                </a:cxn>
                <a:cxn ang="0">
                  <a:pos x="T8" y="T9"/>
                </a:cxn>
                <a:cxn ang="0">
                  <a:pos x="T10" y="T11"/>
                </a:cxn>
              </a:cxnLst>
              <a:rect l="0" t="0" r="r" b="b"/>
              <a:pathLst>
                <a:path w="227" h="248">
                  <a:moveTo>
                    <a:pt x="227" y="200"/>
                  </a:moveTo>
                  <a:lnTo>
                    <a:pt x="227" y="200"/>
                  </a:lnTo>
                  <a:lnTo>
                    <a:pt x="175" y="0"/>
                  </a:lnTo>
                  <a:cubicBezTo>
                    <a:pt x="116" y="16"/>
                    <a:pt x="57" y="33"/>
                    <a:pt x="0" y="52"/>
                  </a:cubicBezTo>
                  <a:lnTo>
                    <a:pt x="66" y="248"/>
                  </a:lnTo>
                  <a:cubicBezTo>
                    <a:pt x="119" y="231"/>
                    <a:pt x="173" y="214"/>
                    <a:pt x="227"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60" name="Freeform 419">
              <a:extLst>
                <a:ext uri="{FF2B5EF4-FFF2-40B4-BE49-F238E27FC236}">
                  <a16:creationId xmlns:a16="http://schemas.microsoft.com/office/drawing/2014/main" id="{8E066F81-B1F4-517C-A5DC-7048976A7056}"/>
                </a:ext>
              </a:extLst>
            </p:cNvPr>
            <p:cNvSpPr>
              <a:spLocks/>
            </p:cNvSpPr>
            <p:nvPr/>
          </p:nvSpPr>
          <p:spPr bwMode="auto">
            <a:xfrm>
              <a:off x="3987221" y="1132979"/>
              <a:ext cx="359473" cy="383762"/>
            </a:xfrm>
            <a:custGeom>
              <a:avLst/>
              <a:gdLst>
                <a:gd name="T0" fmla="*/ 247 w 247"/>
                <a:gd name="T1" fmla="*/ 186 h 262"/>
                <a:gd name="T2" fmla="*/ 247 w 247"/>
                <a:gd name="T3" fmla="*/ 186 h 262"/>
                <a:gd name="T4" fmla="*/ 156 w 247"/>
                <a:gd name="T5" fmla="*/ 0 h 262"/>
                <a:gd name="T6" fmla="*/ 0 w 247"/>
                <a:gd name="T7" fmla="*/ 82 h 262"/>
                <a:gd name="T8" fmla="*/ 103 w 247"/>
                <a:gd name="T9" fmla="*/ 262 h 262"/>
                <a:gd name="T10" fmla="*/ 247 w 247"/>
                <a:gd name="T11" fmla="*/ 186 h 262"/>
              </a:gdLst>
              <a:ahLst/>
              <a:cxnLst>
                <a:cxn ang="0">
                  <a:pos x="T0" y="T1"/>
                </a:cxn>
                <a:cxn ang="0">
                  <a:pos x="T2" y="T3"/>
                </a:cxn>
                <a:cxn ang="0">
                  <a:pos x="T4" y="T5"/>
                </a:cxn>
                <a:cxn ang="0">
                  <a:pos x="T6" y="T7"/>
                </a:cxn>
                <a:cxn ang="0">
                  <a:pos x="T8" y="T9"/>
                </a:cxn>
                <a:cxn ang="0">
                  <a:pos x="T10" y="T11"/>
                </a:cxn>
              </a:cxnLst>
              <a:rect l="0" t="0" r="r" b="b"/>
              <a:pathLst>
                <a:path w="247" h="262">
                  <a:moveTo>
                    <a:pt x="247" y="186"/>
                  </a:moveTo>
                  <a:lnTo>
                    <a:pt x="247" y="186"/>
                  </a:lnTo>
                  <a:lnTo>
                    <a:pt x="156" y="0"/>
                  </a:lnTo>
                  <a:cubicBezTo>
                    <a:pt x="103" y="26"/>
                    <a:pt x="51" y="53"/>
                    <a:pt x="0" y="82"/>
                  </a:cubicBezTo>
                  <a:lnTo>
                    <a:pt x="103" y="262"/>
                  </a:lnTo>
                  <a:cubicBezTo>
                    <a:pt x="150" y="235"/>
                    <a:pt x="198" y="210"/>
                    <a:pt x="247" y="18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61" name="Freeform 421">
              <a:extLst>
                <a:ext uri="{FF2B5EF4-FFF2-40B4-BE49-F238E27FC236}">
                  <a16:creationId xmlns:a16="http://schemas.microsoft.com/office/drawing/2014/main" id="{24B623CA-C107-215E-2E46-251FC9A7AC08}"/>
                </a:ext>
              </a:extLst>
            </p:cNvPr>
            <p:cNvSpPr>
              <a:spLocks/>
            </p:cNvSpPr>
            <p:nvPr/>
          </p:nvSpPr>
          <p:spPr bwMode="auto">
            <a:xfrm>
              <a:off x="4453565" y="931381"/>
              <a:ext cx="344900" cy="374047"/>
            </a:xfrm>
            <a:custGeom>
              <a:avLst/>
              <a:gdLst>
                <a:gd name="T0" fmla="*/ 237 w 237"/>
                <a:gd name="T1" fmla="*/ 196 h 255"/>
                <a:gd name="T2" fmla="*/ 237 w 237"/>
                <a:gd name="T3" fmla="*/ 196 h 255"/>
                <a:gd name="T4" fmla="*/ 171 w 237"/>
                <a:gd name="T5" fmla="*/ 0 h 255"/>
                <a:gd name="T6" fmla="*/ 0 w 237"/>
                <a:gd name="T7" fmla="*/ 64 h 255"/>
                <a:gd name="T8" fmla="*/ 79 w 237"/>
                <a:gd name="T9" fmla="*/ 255 h 255"/>
                <a:gd name="T10" fmla="*/ 237 w 237"/>
                <a:gd name="T11" fmla="*/ 196 h 255"/>
              </a:gdLst>
              <a:ahLst/>
              <a:cxnLst>
                <a:cxn ang="0">
                  <a:pos x="T0" y="T1"/>
                </a:cxn>
                <a:cxn ang="0">
                  <a:pos x="T2" y="T3"/>
                </a:cxn>
                <a:cxn ang="0">
                  <a:pos x="T4" y="T5"/>
                </a:cxn>
                <a:cxn ang="0">
                  <a:pos x="T6" y="T7"/>
                </a:cxn>
                <a:cxn ang="0">
                  <a:pos x="T8" y="T9"/>
                </a:cxn>
                <a:cxn ang="0">
                  <a:pos x="T10" y="T11"/>
                </a:cxn>
              </a:cxnLst>
              <a:rect l="0" t="0" r="r" b="b"/>
              <a:pathLst>
                <a:path w="237" h="255">
                  <a:moveTo>
                    <a:pt x="237" y="196"/>
                  </a:moveTo>
                  <a:lnTo>
                    <a:pt x="237" y="196"/>
                  </a:lnTo>
                  <a:lnTo>
                    <a:pt x="171" y="0"/>
                  </a:lnTo>
                  <a:cubicBezTo>
                    <a:pt x="113" y="20"/>
                    <a:pt x="56" y="41"/>
                    <a:pt x="0" y="64"/>
                  </a:cubicBezTo>
                  <a:lnTo>
                    <a:pt x="79" y="255"/>
                  </a:lnTo>
                  <a:cubicBezTo>
                    <a:pt x="131" y="234"/>
                    <a:pt x="183" y="214"/>
                    <a:pt x="237" y="1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62" name="Freeform 423">
              <a:extLst>
                <a:ext uri="{FF2B5EF4-FFF2-40B4-BE49-F238E27FC236}">
                  <a16:creationId xmlns:a16="http://schemas.microsoft.com/office/drawing/2014/main" id="{E97EDCF2-93E7-F84F-8054-3116796924E5}"/>
                </a:ext>
              </a:extLst>
            </p:cNvPr>
            <p:cNvSpPr>
              <a:spLocks/>
            </p:cNvSpPr>
            <p:nvPr/>
          </p:nvSpPr>
          <p:spPr bwMode="auto">
            <a:xfrm>
              <a:off x="3375145" y="1526456"/>
              <a:ext cx="378904" cy="388620"/>
            </a:xfrm>
            <a:custGeom>
              <a:avLst/>
              <a:gdLst>
                <a:gd name="T0" fmla="*/ 261 w 261"/>
                <a:gd name="T1" fmla="*/ 166 h 267"/>
                <a:gd name="T2" fmla="*/ 261 w 261"/>
                <a:gd name="T3" fmla="*/ 166 h 267"/>
                <a:gd name="T4" fmla="*/ 138 w 261"/>
                <a:gd name="T5" fmla="*/ 0 h 267"/>
                <a:gd name="T6" fmla="*/ 0 w 261"/>
                <a:gd name="T7" fmla="*/ 109 h 267"/>
                <a:gd name="T8" fmla="*/ 134 w 261"/>
                <a:gd name="T9" fmla="*/ 267 h 267"/>
                <a:gd name="T10" fmla="*/ 261 w 261"/>
                <a:gd name="T11" fmla="*/ 166 h 267"/>
              </a:gdLst>
              <a:ahLst/>
              <a:cxnLst>
                <a:cxn ang="0">
                  <a:pos x="T0" y="T1"/>
                </a:cxn>
                <a:cxn ang="0">
                  <a:pos x="T2" y="T3"/>
                </a:cxn>
                <a:cxn ang="0">
                  <a:pos x="T4" y="T5"/>
                </a:cxn>
                <a:cxn ang="0">
                  <a:pos x="T6" y="T7"/>
                </a:cxn>
                <a:cxn ang="0">
                  <a:pos x="T8" y="T9"/>
                </a:cxn>
                <a:cxn ang="0">
                  <a:pos x="T10" y="T11"/>
                </a:cxn>
              </a:cxnLst>
              <a:rect l="0" t="0" r="r" b="b"/>
              <a:pathLst>
                <a:path w="261" h="267">
                  <a:moveTo>
                    <a:pt x="261" y="166"/>
                  </a:moveTo>
                  <a:lnTo>
                    <a:pt x="261" y="166"/>
                  </a:lnTo>
                  <a:lnTo>
                    <a:pt x="138" y="0"/>
                  </a:lnTo>
                  <a:cubicBezTo>
                    <a:pt x="91" y="34"/>
                    <a:pt x="45" y="71"/>
                    <a:pt x="0" y="109"/>
                  </a:cubicBezTo>
                  <a:lnTo>
                    <a:pt x="134" y="267"/>
                  </a:lnTo>
                  <a:cubicBezTo>
                    <a:pt x="175" y="232"/>
                    <a:pt x="218" y="198"/>
                    <a:pt x="261" y="16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63" name="Freeform 425">
              <a:extLst>
                <a:ext uri="{FF2B5EF4-FFF2-40B4-BE49-F238E27FC236}">
                  <a16:creationId xmlns:a16="http://schemas.microsoft.com/office/drawing/2014/main" id="{1F9CADED-81D5-9A4F-34AE-EB7E030F0EC2}"/>
                </a:ext>
              </a:extLst>
            </p:cNvPr>
            <p:cNvSpPr>
              <a:spLocks/>
            </p:cNvSpPr>
            <p:nvPr/>
          </p:nvSpPr>
          <p:spPr bwMode="auto">
            <a:xfrm>
              <a:off x="3773480" y="1251993"/>
              <a:ext cx="364331" cy="386192"/>
            </a:xfrm>
            <a:custGeom>
              <a:avLst/>
              <a:gdLst>
                <a:gd name="T0" fmla="*/ 249 w 249"/>
                <a:gd name="T1" fmla="*/ 180 h 264"/>
                <a:gd name="T2" fmla="*/ 249 w 249"/>
                <a:gd name="T3" fmla="*/ 180 h 264"/>
                <a:gd name="T4" fmla="*/ 146 w 249"/>
                <a:gd name="T5" fmla="*/ 0 h 264"/>
                <a:gd name="T6" fmla="*/ 0 w 249"/>
                <a:gd name="T7" fmla="*/ 90 h 264"/>
                <a:gd name="T8" fmla="*/ 113 w 249"/>
                <a:gd name="T9" fmla="*/ 264 h 264"/>
                <a:gd name="T10" fmla="*/ 249 w 249"/>
                <a:gd name="T11" fmla="*/ 180 h 264"/>
              </a:gdLst>
              <a:ahLst/>
              <a:cxnLst>
                <a:cxn ang="0">
                  <a:pos x="T0" y="T1"/>
                </a:cxn>
                <a:cxn ang="0">
                  <a:pos x="T2" y="T3"/>
                </a:cxn>
                <a:cxn ang="0">
                  <a:pos x="T4" y="T5"/>
                </a:cxn>
                <a:cxn ang="0">
                  <a:pos x="T6" y="T7"/>
                </a:cxn>
                <a:cxn ang="0">
                  <a:pos x="T8" y="T9"/>
                </a:cxn>
                <a:cxn ang="0">
                  <a:pos x="T10" y="T11"/>
                </a:cxn>
              </a:cxnLst>
              <a:rect l="0" t="0" r="r" b="b"/>
              <a:pathLst>
                <a:path w="249" h="264">
                  <a:moveTo>
                    <a:pt x="249" y="180"/>
                  </a:moveTo>
                  <a:lnTo>
                    <a:pt x="249" y="180"/>
                  </a:lnTo>
                  <a:lnTo>
                    <a:pt x="146" y="0"/>
                  </a:lnTo>
                  <a:cubicBezTo>
                    <a:pt x="96" y="29"/>
                    <a:pt x="48" y="59"/>
                    <a:pt x="0" y="90"/>
                  </a:cubicBezTo>
                  <a:lnTo>
                    <a:pt x="113" y="264"/>
                  </a:lnTo>
                  <a:cubicBezTo>
                    <a:pt x="157" y="235"/>
                    <a:pt x="203" y="207"/>
                    <a:pt x="249"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64" name="Freeform 427">
              <a:extLst>
                <a:ext uri="{FF2B5EF4-FFF2-40B4-BE49-F238E27FC236}">
                  <a16:creationId xmlns:a16="http://schemas.microsoft.com/office/drawing/2014/main" id="{B57A2BC5-32B8-765B-E9CC-3F1C2E7E5A75}"/>
                </a:ext>
              </a:extLst>
            </p:cNvPr>
            <p:cNvSpPr>
              <a:spLocks/>
            </p:cNvSpPr>
            <p:nvPr/>
          </p:nvSpPr>
          <p:spPr bwMode="auto">
            <a:xfrm>
              <a:off x="4215535" y="1023679"/>
              <a:ext cx="352188" cy="381334"/>
            </a:xfrm>
            <a:custGeom>
              <a:avLst/>
              <a:gdLst>
                <a:gd name="T0" fmla="*/ 243 w 243"/>
                <a:gd name="T1" fmla="*/ 191 h 260"/>
                <a:gd name="T2" fmla="*/ 243 w 243"/>
                <a:gd name="T3" fmla="*/ 191 h 260"/>
                <a:gd name="T4" fmla="*/ 164 w 243"/>
                <a:gd name="T5" fmla="*/ 0 h 260"/>
                <a:gd name="T6" fmla="*/ 0 w 243"/>
                <a:gd name="T7" fmla="*/ 74 h 260"/>
                <a:gd name="T8" fmla="*/ 91 w 243"/>
                <a:gd name="T9" fmla="*/ 260 h 260"/>
                <a:gd name="T10" fmla="*/ 243 w 243"/>
                <a:gd name="T11" fmla="*/ 191 h 260"/>
              </a:gdLst>
              <a:ahLst/>
              <a:cxnLst>
                <a:cxn ang="0">
                  <a:pos x="T0" y="T1"/>
                </a:cxn>
                <a:cxn ang="0">
                  <a:pos x="T2" y="T3"/>
                </a:cxn>
                <a:cxn ang="0">
                  <a:pos x="T4" y="T5"/>
                </a:cxn>
                <a:cxn ang="0">
                  <a:pos x="T6" y="T7"/>
                </a:cxn>
                <a:cxn ang="0">
                  <a:pos x="T8" y="T9"/>
                </a:cxn>
                <a:cxn ang="0">
                  <a:pos x="T10" y="T11"/>
                </a:cxn>
              </a:cxnLst>
              <a:rect l="0" t="0" r="r" b="b"/>
              <a:pathLst>
                <a:path w="243" h="260">
                  <a:moveTo>
                    <a:pt x="243" y="191"/>
                  </a:moveTo>
                  <a:lnTo>
                    <a:pt x="243" y="191"/>
                  </a:lnTo>
                  <a:lnTo>
                    <a:pt x="164" y="0"/>
                  </a:lnTo>
                  <a:cubicBezTo>
                    <a:pt x="109" y="23"/>
                    <a:pt x="54" y="47"/>
                    <a:pt x="0" y="74"/>
                  </a:cubicBezTo>
                  <a:lnTo>
                    <a:pt x="91" y="260"/>
                  </a:lnTo>
                  <a:cubicBezTo>
                    <a:pt x="141" y="236"/>
                    <a:pt x="191" y="213"/>
                    <a:pt x="243" y="19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68" name="Freeform 429">
              <a:extLst>
                <a:ext uri="{FF2B5EF4-FFF2-40B4-BE49-F238E27FC236}">
                  <a16:creationId xmlns:a16="http://schemas.microsoft.com/office/drawing/2014/main" id="{0D3BBA3A-9D56-219F-7B3C-91FC4E279992}"/>
                </a:ext>
              </a:extLst>
            </p:cNvPr>
            <p:cNvSpPr>
              <a:spLocks/>
            </p:cNvSpPr>
            <p:nvPr/>
          </p:nvSpPr>
          <p:spPr bwMode="auto">
            <a:xfrm>
              <a:off x="3576742" y="1385582"/>
              <a:ext cx="361903" cy="381334"/>
            </a:xfrm>
            <a:custGeom>
              <a:avLst/>
              <a:gdLst>
                <a:gd name="T0" fmla="*/ 249 w 249"/>
                <a:gd name="T1" fmla="*/ 174 h 262"/>
                <a:gd name="T2" fmla="*/ 249 w 249"/>
                <a:gd name="T3" fmla="*/ 174 h 262"/>
                <a:gd name="T4" fmla="*/ 136 w 249"/>
                <a:gd name="T5" fmla="*/ 0 h 262"/>
                <a:gd name="T6" fmla="*/ 0 w 249"/>
                <a:gd name="T7" fmla="*/ 96 h 262"/>
                <a:gd name="T8" fmla="*/ 123 w 249"/>
                <a:gd name="T9" fmla="*/ 262 h 262"/>
                <a:gd name="T10" fmla="*/ 249 w 249"/>
                <a:gd name="T11" fmla="*/ 174 h 262"/>
              </a:gdLst>
              <a:ahLst/>
              <a:cxnLst>
                <a:cxn ang="0">
                  <a:pos x="T0" y="T1"/>
                </a:cxn>
                <a:cxn ang="0">
                  <a:pos x="T2" y="T3"/>
                </a:cxn>
                <a:cxn ang="0">
                  <a:pos x="T4" y="T5"/>
                </a:cxn>
                <a:cxn ang="0">
                  <a:pos x="T6" y="T7"/>
                </a:cxn>
                <a:cxn ang="0">
                  <a:pos x="T8" y="T9"/>
                </a:cxn>
                <a:cxn ang="0">
                  <a:pos x="T10" y="T11"/>
                </a:cxn>
              </a:cxnLst>
              <a:rect l="0" t="0" r="r" b="b"/>
              <a:pathLst>
                <a:path w="249" h="262">
                  <a:moveTo>
                    <a:pt x="249" y="174"/>
                  </a:moveTo>
                  <a:lnTo>
                    <a:pt x="249" y="174"/>
                  </a:lnTo>
                  <a:lnTo>
                    <a:pt x="136" y="0"/>
                  </a:lnTo>
                  <a:cubicBezTo>
                    <a:pt x="89" y="31"/>
                    <a:pt x="44" y="62"/>
                    <a:pt x="0" y="96"/>
                  </a:cubicBezTo>
                  <a:lnTo>
                    <a:pt x="123" y="262"/>
                  </a:lnTo>
                  <a:cubicBezTo>
                    <a:pt x="164" y="231"/>
                    <a:pt x="206" y="202"/>
                    <a:pt x="249" y="17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69" name="Freeform 5">
              <a:extLst>
                <a:ext uri="{FF2B5EF4-FFF2-40B4-BE49-F238E27FC236}">
                  <a16:creationId xmlns:a16="http://schemas.microsoft.com/office/drawing/2014/main" id="{A7D6D585-37E9-0FD8-4A80-C2FDD30A6EEC}"/>
                </a:ext>
              </a:extLst>
            </p:cNvPr>
            <p:cNvSpPr>
              <a:spLocks/>
            </p:cNvSpPr>
            <p:nvPr/>
          </p:nvSpPr>
          <p:spPr bwMode="auto">
            <a:xfrm>
              <a:off x="4499713" y="4147212"/>
              <a:ext cx="359473" cy="318183"/>
            </a:xfrm>
            <a:custGeom>
              <a:avLst/>
              <a:gdLst>
                <a:gd name="T0" fmla="*/ 246 w 246"/>
                <a:gd name="T1" fmla="*/ 109 h 218"/>
                <a:gd name="T2" fmla="*/ 246 w 246"/>
                <a:gd name="T3" fmla="*/ 109 h 218"/>
                <a:gd name="T4" fmla="*/ 72 w 246"/>
                <a:gd name="T5" fmla="*/ 0 h 218"/>
                <a:gd name="T6" fmla="*/ 0 w 246"/>
                <a:gd name="T7" fmla="*/ 137 h 218"/>
                <a:gd name="T8" fmla="*/ 189 w 246"/>
                <a:gd name="T9" fmla="*/ 218 h 218"/>
                <a:gd name="T10" fmla="*/ 246 w 246"/>
                <a:gd name="T11" fmla="*/ 109 h 218"/>
              </a:gdLst>
              <a:ahLst/>
              <a:cxnLst>
                <a:cxn ang="0">
                  <a:pos x="T0" y="T1"/>
                </a:cxn>
                <a:cxn ang="0">
                  <a:pos x="T2" y="T3"/>
                </a:cxn>
                <a:cxn ang="0">
                  <a:pos x="T4" y="T5"/>
                </a:cxn>
                <a:cxn ang="0">
                  <a:pos x="T6" y="T7"/>
                </a:cxn>
                <a:cxn ang="0">
                  <a:pos x="T8" y="T9"/>
                </a:cxn>
                <a:cxn ang="0">
                  <a:pos x="T10" y="T11"/>
                </a:cxn>
              </a:cxnLst>
              <a:rect l="0" t="0" r="r" b="b"/>
              <a:pathLst>
                <a:path w="246" h="218">
                  <a:moveTo>
                    <a:pt x="246" y="109"/>
                  </a:moveTo>
                  <a:lnTo>
                    <a:pt x="246" y="109"/>
                  </a:lnTo>
                  <a:lnTo>
                    <a:pt x="72" y="0"/>
                  </a:lnTo>
                  <a:cubicBezTo>
                    <a:pt x="45" y="44"/>
                    <a:pt x="21" y="89"/>
                    <a:pt x="0" y="137"/>
                  </a:cubicBezTo>
                  <a:lnTo>
                    <a:pt x="189" y="218"/>
                  </a:lnTo>
                  <a:cubicBezTo>
                    <a:pt x="205" y="180"/>
                    <a:pt x="225" y="144"/>
                    <a:pt x="246" y="10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70" name="Freeform 7">
              <a:extLst>
                <a:ext uri="{FF2B5EF4-FFF2-40B4-BE49-F238E27FC236}">
                  <a16:creationId xmlns:a16="http://schemas.microsoft.com/office/drawing/2014/main" id="{1E55460D-0F35-FB28-F186-CB89180DAFC9}"/>
                </a:ext>
              </a:extLst>
            </p:cNvPr>
            <p:cNvSpPr>
              <a:spLocks/>
            </p:cNvSpPr>
            <p:nvPr/>
          </p:nvSpPr>
          <p:spPr bwMode="auto">
            <a:xfrm>
              <a:off x="4604155" y="3967475"/>
              <a:ext cx="361903" cy="340043"/>
            </a:xfrm>
            <a:custGeom>
              <a:avLst/>
              <a:gdLst>
                <a:gd name="T0" fmla="*/ 247 w 247"/>
                <a:gd name="T1" fmla="*/ 134 h 232"/>
                <a:gd name="T2" fmla="*/ 247 w 247"/>
                <a:gd name="T3" fmla="*/ 134 h 232"/>
                <a:gd name="T4" fmla="*/ 92 w 247"/>
                <a:gd name="T5" fmla="*/ 0 h 232"/>
                <a:gd name="T6" fmla="*/ 0 w 247"/>
                <a:gd name="T7" fmla="*/ 123 h 232"/>
                <a:gd name="T8" fmla="*/ 174 w 247"/>
                <a:gd name="T9" fmla="*/ 232 h 232"/>
                <a:gd name="T10" fmla="*/ 247 w 247"/>
                <a:gd name="T11" fmla="*/ 134 h 232"/>
              </a:gdLst>
              <a:ahLst/>
              <a:cxnLst>
                <a:cxn ang="0">
                  <a:pos x="T0" y="T1"/>
                </a:cxn>
                <a:cxn ang="0">
                  <a:pos x="T2" y="T3"/>
                </a:cxn>
                <a:cxn ang="0">
                  <a:pos x="T4" y="T5"/>
                </a:cxn>
                <a:cxn ang="0">
                  <a:pos x="T6" y="T7"/>
                </a:cxn>
                <a:cxn ang="0">
                  <a:pos x="T8" y="T9"/>
                </a:cxn>
                <a:cxn ang="0">
                  <a:pos x="T10" y="T11"/>
                </a:cxn>
              </a:cxnLst>
              <a:rect l="0" t="0" r="r" b="b"/>
              <a:pathLst>
                <a:path w="247" h="232">
                  <a:moveTo>
                    <a:pt x="247" y="134"/>
                  </a:moveTo>
                  <a:lnTo>
                    <a:pt x="247" y="134"/>
                  </a:lnTo>
                  <a:lnTo>
                    <a:pt x="92" y="0"/>
                  </a:lnTo>
                  <a:cubicBezTo>
                    <a:pt x="59" y="38"/>
                    <a:pt x="28" y="79"/>
                    <a:pt x="0" y="123"/>
                  </a:cubicBezTo>
                  <a:lnTo>
                    <a:pt x="174" y="232"/>
                  </a:lnTo>
                  <a:cubicBezTo>
                    <a:pt x="196" y="198"/>
                    <a:pt x="221" y="165"/>
                    <a:pt x="247" y="13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71" name="Freeform 9">
              <a:extLst>
                <a:ext uri="{FF2B5EF4-FFF2-40B4-BE49-F238E27FC236}">
                  <a16:creationId xmlns:a16="http://schemas.microsoft.com/office/drawing/2014/main" id="{DB4A1713-56C1-3614-D350-DEB67580E4CD}"/>
                </a:ext>
              </a:extLst>
            </p:cNvPr>
            <p:cNvSpPr>
              <a:spLocks/>
            </p:cNvSpPr>
            <p:nvPr/>
          </p:nvSpPr>
          <p:spPr bwMode="auto">
            <a:xfrm>
              <a:off x="4740172" y="3812027"/>
              <a:ext cx="349758" cy="352188"/>
            </a:xfrm>
            <a:custGeom>
              <a:avLst/>
              <a:gdLst>
                <a:gd name="T0" fmla="*/ 240 w 240"/>
                <a:gd name="T1" fmla="*/ 156 h 240"/>
                <a:gd name="T2" fmla="*/ 240 w 240"/>
                <a:gd name="T3" fmla="*/ 156 h 240"/>
                <a:gd name="T4" fmla="*/ 108 w 240"/>
                <a:gd name="T5" fmla="*/ 0 h 240"/>
                <a:gd name="T6" fmla="*/ 0 w 240"/>
                <a:gd name="T7" fmla="*/ 106 h 240"/>
                <a:gd name="T8" fmla="*/ 155 w 240"/>
                <a:gd name="T9" fmla="*/ 240 h 240"/>
                <a:gd name="T10" fmla="*/ 240 w 240"/>
                <a:gd name="T11" fmla="*/ 156 h 240"/>
              </a:gdLst>
              <a:ahLst/>
              <a:cxnLst>
                <a:cxn ang="0">
                  <a:pos x="T0" y="T1"/>
                </a:cxn>
                <a:cxn ang="0">
                  <a:pos x="T2" y="T3"/>
                </a:cxn>
                <a:cxn ang="0">
                  <a:pos x="T4" y="T5"/>
                </a:cxn>
                <a:cxn ang="0">
                  <a:pos x="T6" y="T7"/>
                </a:cxn>
                <a:cxn ang="0">
                  <a:pos x="T8" y="T9"/>
                </a:cxn>
                <a:cxn ang="0">
                  <a:pos x="T10" y="T11"/>
                </a:cxn>
              </a:cxnLst>
              <a:rect l="0" t="0" r="r" b="b"/>
              <a:pathLst>
                <a:path w="240" h="240">
                  <a:moveTo>
                    <a:pt x="240" y="156"/>
                  </a:moveTo>
                  <a:lnTo>
                    <a:pt x="240" y="156"/>
                  </a:lnTo>
                  <a:lnTo>
                    <a:pt x="108" y="0"/>
                  </a:lnTo>
                  <a:cubicBezTo>
                    <a:pt x="69" y="32"/>
                    <a:pt x="33" y="68"/>
                    <a:pt x="0" y="106"/>
                  </a:cubicBezTo>
                  <a:lnTo>
                    <a:pt x="155" y="240"/>
                  </a:lnTo>
                  <a:cubicBezTo>
                    <a:pt x="181" y="210"/>
                    <a:pt x="210" y="182"/>
                    <a:pt x="240" y="15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72" name="Freeform 11">
              <a:extLst>
                <a:ext uri="{FF2B5EF4-FFF2-40B4-BE49-F238E27FC236}">
                  <a16:creationId xmlns:a16="http://schemas.microsoft.com/office/drawing/2014/main" id="{7E555BA0-B145-9CA3-CBD8-982455BE0F8D}"/>
                </a:ext>
              </a:extLst>
            </p:cNvPr>
            <p:cNvSpPr>
              <a:spLocks/>
            </p:cNvSpPr>
            <p:nvPr/>
          </p:nvSpPr>
          <p:spPr bwMode="auto">
            <a:xfrm>
              <a:off x="5048639" y="4210363"/>
              <a:ext cx="364331" cy="359474"/>
            </a:xfrm>
            <a:custGeom>
              <a:avLst/>
              <a:gdLst>
                <a:gd name="T0" fmla="*/ 250 w 250"/>
                <a:gd name="T1" fmla="*/ 146 h 246"/>
                <a:gd name="T2" fmla="*/ 250 w 250"/>
                <a:gd name="T3" fmla="*/ 146 h 246"/>
                <a:gd name="T4" fmla="*/ 126 w 250"/>
                <a:gd name="T5" fmla="*/ 0 h 246"/>
                <a:gd name="T6" fmla="*/ 0 w 250"/>
                <a:gd name="T7" fmla="*/ 143 h 246"/>
                <a:gd name="T8" fmla="*/ 162 w 250"/>
                <a:gd name="T9" fmla="*/ 246 h 246"/>
                <a:gd name="T10" fmla="*/ 250 w 250"/>
                <a:gd name="T11" fmla="*/ 146 h 246"/>
              </a:gdLst>
              <a:ahLst/>
              <a:cxnLst>
                <a:cxn ang="0">
                  <a:pos x="T0" y="T1"/>
                </a:cxn>
                <a:cxn ang="0">
                  <a:pos x="T2" y="T3"/>
                </a:cxn>
                <a:cxn ang="0">
                  <a:pos x="T4" y="T5"/>
                </a:cxn>
                <a:cxn ang="0">
                  <a:pos x="T6" y="T7"/>
                </a:cxn>
                <a:cxn ang="0">
                  <a:pos x="T8" y="T9"/>
                </a:cxn>
                <a:cxn ang="0">
                  <a:pos x="T10" y="T11"/>
                </a:cxn>
              </a:cxnLst>
              <a:rect l="0" t="0" r="r" b="b"/>
              <a:pathLst>
                <a:path w="250" h="246">
                  <a:moveTo>
                    <a:pt x="250" y="146"/>
                  </a:moveTo>
                  <a:lnTo>
                    <a:pt x="250" y="146"/>
                  </a:lnTo>
                  <a:lnTo>
                    <a:pt x="126" y="0"/>
                  </a:lnTo>
                  <a:cubicBezTo>
                    <a:pt x="77" y="41"/>
                    <a:pt x="35" y="89"/>
                    <a:pt x="0" y="143"/>
                  </a:cubicBezTo>
                  <a:lnTo>
                    <a:pt x="162" y="246"/>
                  </a:lnTo>
                  <a:cubicBezTo>
                    <a:pt x="186" y="208"/>
                    <a:pt x="216" y="175"/>
                    <a:pt x="250" y="14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73" name="Freeform 13">
              <a:extLst>
                <a:ext uri="{FF2B5EF4-FFF2-40B4-BE49-F238E27FC236}">
                  <a16:creationId xmlns:a16="http://schemas.microsoft.com/office/drawing/2014/main" id="{F8C15640-E671-C587-F743-3569936B12E8}"/>
                </a:ext>
              </a:extLst>
            </p:cNvPr>
            <p:cNvSpPr>
              <a:spLocks/>
            </p:cNvSpPr>
            <p:nvPr/>
          </p:nvSpPr>
          <p:spPr bwMode="auto">
            <a:xfrm>
              <a:off x="4936910" y="4419246"/>
              <a:ext cx="347330" cy="323041"/>
            </a:xfrm>
            <a:custGeom>
              <a:avLst/>
              <a:gdLst>
                <a:gd name="T0" fmla="*/ 76 w 238"/>
                <a:gd name="T1" fmla="*/ 0 h 221"/>
                <a:gd name="T2" fmla="*/ 76 w 238"/>
                <a:gd name="T3" fmla="*/ 0 h 221"/>
                <a:gd name="T4" fmla="*/ 0 w 238"/>
                <a:gd name="T5" fmla="*/ 169 h 221"/>
                <a:gd name="T6" fmla="*/ 185 w 238"/>
                <a:gd name="T7" fmla="*/ 221 h 221"/>
                <a:gd name="T8" fmla="*/ 238 w 238"/>
                <a:gd name="T9" fmla="*/ 103 h 221"/>
                <a:gd name="T10" fmla="*/ 76 w 238"/>
                <a:gd name="T11" fmla="*/ 0 h 221"/>
              </a:gdLst>
              <a:ahLst/>
              <a:cxnLst>
                <a:cxn ang="0">
                  <a:pos x="T0" y="T1"/>
                </a:cxn>
                <a:cxn ang="0">
                  <a:pos x="T2" y="T3"/>
                </a:cxn>
                <a:cxn ang="0">
                  <a:pos x="T4" y="T5"/>
                </a:cxn>
                <a:cxn ang="0">
                  <a:pos x="T6" y="T7"/>
                </a:cxn>
                <a:cxn ang="0">
                  <a:pos x="T8" y="T9"/>
                </a:cxn>
                <a:cxn ang="0">
                  <a:pos x="T10" y="T11"/>
                </a:cxn>
              </a:cxnLst>
              <a:rect l="0" t="0" r="r" b="b"/>
              <a:pathLst>
                <a:path w="238" h="221">
                  <a:moveTo>
                    <a:pt x="76" y="0"/>
                  </a:moveTo>
                  <a:lnTo>
                    <a:pt x="76" y="0"/>
                  </a:lnTo>
                  <a:cubicBezTo>
                    <a:pt x="43" y="52"/>
                    <a:pt x="17" y="109"/>
                    <a:pt x="0" y="169"/>
                  </a:cubicBezTo>
                  <a:lnTo>
                    <a:pt x="185" y="221"/>
                  </a:lnTo>
                  <a:cubicBezTo>
                    <a:pt x="197" y="179"/>
                    <a:pt x="215" y="139"/>
                    <a:pt x="238" y="103"/>
                  </a:cubicBezTo>
                  <a:lnTo>
                    <a:pt x="76"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74" name="Freeform 15">
              <a:extLst>
                <a:ext uri="{FF2B5EF4-FFF2-40B4-BE49-F238E27FC236}">
                  <a16:creationId xmlns:a16="http://schemas.microsoft.com/office/drawing/2014/main" id="{75FC52D1-3FCE-5562-A0E6-459CBE6FFB1C}"/>
                </a:ext>
              </a:extLst>
            </p:cNvPr>
            <p:cNvSpPr>
              <a:spLocks/>
            </p:cNvSpPr>
            <p:nvPr/>
          </p:nvSpPr>
          <p:spPr bwMode="auto">
            <a:xfrm>
              <a:off x="5391111" y="3911612"/>
              <a:ext cx="374047" cy="376476"/>
            </a:xfrm>
            <a:custGeom>
              <a:avLst/>
              <a:gdLst>
                <a:gd name="T0" fmla="*/ 0 w 256"/>
                <a:gd name="T1" fmla="*/ 111 h 257"/>
                <a:gd name="T2" fmla="*/ 0 w 256"/>
                <a:gd name="T3" fmla="*/ 111 h 257"/>
                <a:gd name="T4" fmla="*/ 124 w 256"/>
                <a:gd name="T5" fmla="*/ 257 h 257"/>
                <a:gd name="T6" fmla="*/ 256 w 256"/>
                <a:gd name="T7" fmla="*/ 180 h 257"/>
                <a:gd name="T8" fmla="*/ 189 w 256"/>
                <a:gd name="T9" fmla="*/ 0 h 257"/>
                <a:gd name="T10" fmla="*/ 0 w 256"/>
                <a:gd name="T11" fmla="*/ 111 h 257"/>
              </a:gdLst>
              <a:ahLst/>
              <a:cxnLst>
                <a:cxn ang="0">
                  <a:pos x="T0" y="T1"/>
                </a:cxn>
                <a:cxn ang="0">
                  <a:pos x="T2" y="T3"/>
                </a:cxn>
                <a:cxn ang="0">
                  <a:pos x="T4" y="T5"/>
                </a:cxn>
                <a:cxn ang="0">
                  <a:pos x="T6" y="T7"/>
                </a:cxn>
                <a:cxn ang="0">
                  <a:pos x="T8" y="T9"/>
                </a:cxn>
                <a:cxn ang="0">
                  <a:pos x="T10" y="T11"/>
                </a:cxn>
              </a:cxnLst>
              <a:rect l="0" t="0" r="r" b="b"/>
              <a:pathLst>
                <a:path w="256" h="257">
                  <a:moveTo>
                    <a:pt x="0" y="111"/>
                  </a:moveTo>
                  <a:lnTo>
                    <a:pt x="0" y="111"/>
                  </a:lnTo>
                  <a:lnTo>
                    <a:pt x="124" y="257"/>
                  </a:lnTo>
                  <a:cubicBezTo>
                    <a:pt x="163" y="224"/>
                    <a:pt x="207" y="198"/>
                    <a:pt x="256" y="180"/>
                  </a:cubicBezTo>
                  <a:lnTo>
                    <a:pt x="189" y="0"/>
                  </a:lnTo>
                  <a:cubicBezTo>
                    <a:pt x="119" y="26"/>
                    <a:pt x="56" y="64"/>
                    <a:pt x="0" y="11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75" name="Freeform 17">
              <a:extLst>
                <a:ext uri="{FF2B5EF4-FFF2-40B4-BE49-F238E27FC236}">
                  <a16:creationId xmlns:a16="http://schemas.microsoft.com/office/drawing/2014/main" id="{82CC66CF-C850-5AEA-9333-378307AEB1EE}"/>
                </a:ext>
              </a:extLst>
            </p:cNvPr>
            <p:cNvSpPr>
              <a:spLocks/>
            </p:cNvSpPr>
            <p:nvPr/>
          </p:nvSpPr>
          <p:spPr bwMode="auto">
            <a:xfrm>
              <a:off x="5668002" y="3853319"/>
              <a:ext cx="323041" cy="320612"/>
            </a:xfrm>
            <a:custGeom>
              <a:avLst/>
              <a:gdLst>
                <a:gd name="T0" fmla="*/ 223 w 223"/>
                <a:gd name="T1" fmla="*/ 0 h 220"/>
                <a:gd name="T2" fmla="*/ 223 w 223"/>
                <a:gd name="T3" fmla="*/ 0 h 220"/>
                <a:gd name="T4" fmla="*/ 223 w 223"/>
                <a:gd name="T5" fmla="*/ 0 h 220"/>
                <a:gd name="T6" fmla="*/ 0 w 223"/>
                <a:gd name="T7" fmla="*/ 40 h 220"/>
                <a:gd name="T8" fmla="*/ 67 w 223"/>
                <a:gd name="T9" fmla="*/ 220 h 220"/>
                <a:gd name="T10" fmla="*/ 223 w 223"/>
                <a:gd name="T11" fmla="*/ 192 h 220"/>
                <a:gd name="T12" fmla="*/ 223 w 223"/>
                <a:gd name="T13" fmla="*/ 0 h 220"/>
              </a:gdLst>
              <a:ahLst/>
              <a:cxnLst>
                <a:cxn ang="0">
                  <a:pos x="T0" y="T1"/>
                </a:cxn>
                <a:cxn ang="0">
                  <a:pos x="T2" y="T3"/>
                </a:cxn>
                <a:cxn ang="0">
                  <a:pos x="T4" y="T5"/>
                </a:cxn>
                <a:cxn ang="0">
                  <a:pos x="T6" y="T7"/>
                </a:cxn>
                <a:cxn ang="0">
                  <a:pos x="T8" y="T9"/>
                </a:cxn>
                <a:cxn ang="0">
                  <a:pos x="T10" y="T11"/>
                </a:cxn>
                <a:cxn ang="0">
                  <a:pos x="T12" y="T13"/>
                </a:cxn>
              </a:cxnLst>
              <a:rect l="0" t="0" r="r" b="b"/>
              <a:pathLst>
                <a:path w="223" h="220">
                  <a:moveTo>
                    <a:pt x="223" y="0"/>
                  </a:moveTo>
                  <a:lnTo>
                    <a:pt x="223" y="0"/>
                  </a:lnTo>
                  <a:lnTo>
                    <a:pt x="223" y="0"/>
                  </a:lnTo>
                  <a:cubicBezTo>
                    <a:pt x="144" y="0"/>
                    <a:pt x="69" y="14"/>
                    <a:pt x="0" y="40"/>
                  </a:cubicBezTo>
                  <a:lnTo>
                    <a:pt x="67" y="220"/>
                  </a:lnTo>
                  <a:cubicBezTo>
                    <a:pt x="115" y="202"/>
                    <a:pt x="168" y="192"/>
                    <a:pt x="223" y="192"/>
                  </a:cubicBezTo>
                  <a:lnTo>
                    <a:pt x="223"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76" name="Freeform 19">
              <a:extLst>
                <a:ext uri="{FF2B5EF4-FFF2-40B4-BE49-F238E27FC236}">
                  <a16:creationId xmlns:a16="http://schemas.microsoft.com/office/drawing/2014/main" id="{6D0FB956-4A25-F79F-4436-251032C0021C}"/>
                </a:ext>
              </a:extLst>
            </p:cNvPr>
            <p:cNvSpPr>
              <a:spLocks/>
            </p:cNvSpPr>
            <p:nvPr/>
          </p:nvSpPr>
          <p:spPr bwMode="auto">
            <a:xfrm>
              <a:off x="5490694" y="3350541"/>
              <a:ext cx="315754" cy="352188"/>
            </a:xfrm>
            <a:custGeom>
              <a:avLst/>
              <a:gdLst>
                <a:gd name="T0" fmla="*/ 217 w 217"/>
                <a:gd name="T1" fmla="*/ 203 h 242"/>
                <a:gd name="T2" fmla="*/ 217 w 217"/>
                <a:gd name="T3" fmla="*/ 203 h 242"/>
                <a:gd name="T4" fmla="*/ 184 w 217"/>
                <a:gd name="T5" fmla="*/ 0 h 242"/>
                <a:gd name="T6" fmla="*/ 0 w 217"/>
                <a:gd name="T7" fmla="*/ 49 h 242"/>
                <a:gd name="T8" fmla="*/ 71 w 217"/>
                <a:gd name="T9" fmla="*/ 242 h 242"/>
                <a:gd name="T10" fmla="*/ 217 w 217"/>
                <a:gd name="T11" fmla="*/ 203 h 242"/>
              </a:gdLst>
              <a:ahLst/>
              <a:cxnLst>
                <a:cxn ang="0">
                  <a:pos x="T0" y="T1"/>
                </a:cxn>
                <a:cxn ang="0">
                  <a:pos x="T2" y="T3"/>
                </a:cxn>
                <a:cxn ang="0">
                  <a:pos x="T4" y="T5"/>
                </a:cxn>
                <a:cxn ang="0">
                  <a:pos x="T6" y="T7"/>
                </a:cxn>
                <a:cxn ang="0">
                  <a:pos x="T8" y="T9"/>
                </a:cxn>
                <a:cxn ang="0">
                  <a:pos x="T10" y="T11"/>
                </a:cxn>
              </a:cxnLst>
              <a:rect l="0" t="0" r="r" b="b"/>
              <a:pathLst>
                <a:path w="217" h="242">
                  <a:moveTo>
                    <a:pt x="217" y="203"/>
                  </a:moveTo>
                  <a:lnTo>
                    <a:pt x="217" y="203"/>
                  </a:lnTo>
                  <a:lnTo>
                    <a:pt x="184" y="0"/>
                  </a:lnTo>
                  <a:cubicBezTo>
                    <a:pt x="120" y="11"/>
                    <a:pt x="59" y="27"/>
                    <a:pt x="0" y="49"/>
                  </a:cubicBezTo>
                  <a:lnTo>
                    <a:pt x="71" y="242"/>
                  </a:lnTo>
                  <a:cubicBezTo>
                    <a:pt x="118" y="224"/>
                    <a:pt x="167" y="211"/>
                    <a:pt x="217"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77" name="Freeform 21">
              <a:extLst>
                <a:ext uri="{FF2B5EF4-FFF2-40B4-BE49-F238E27FC236}">
                  <a16:creationId xmlns:a16="http://schemas.microsoft.com/office/drawing/2014/main" id="{CA353C17-07DD-183F-CCB9-18250165523E}"/>
                </a:ext>
              </a:extLst>
            </p:cNvPr>
            <p:cNvSpPr>
              <a:spLocks/>
            </p:cNvSpPr>
            <p:nvPr/>
          </p:nvSpPr>
          <p:spPr bwMode="auto">
            <a:xfrm>
              <a:off x="5757870" y="3331110"/>
              <a:ext cx="233172" cy="315754"/>
            </a:xfrm>
            <a:custGeom>
              <a:avLst/>
              <a:gdLst>
                <a:gd name="T0" fmla="*/ 160 w 160"/>
                <a:gd name="T1" fmla="*/ 206 h 216"/>
                <a:gd name="T2" fmla="*/ 160 w 160"/>
                <a:gd name="T3" fmla="*/ 206 h 216"/>
                <a:gd name="T4" fmla="*/ 160 w 160"/>
                <a:gd name="T5" fmla="*/ 206 h 216"/>
                <a:gd name="T6" fmla="*/ 160 w 160"/>
                <a:gd name="T7" fmla="*/ 0 h 216"/>
                <a:gd name="T8" fmla="*/ 0 w 160"/>
                <a:gd name="T9" fmla="*/ 13 h 216"/>
                <a:gd name="T10" fmla="*/ 33 w 160"/>
                <a:gd name="T11" fmla="*/ 216 h 216"/>
                <a:gd name="T12" fmla="*/ 160 w 160"/>
                <a:gd name="T13" fmla="*/ 206 h 216"/>
              </a:gdLst>
              <a:ahLst/>
              <a:cxnLst>
                <a:cxn ang="0">
                  <a:pos x="T0" y="T1"/>
                </a:cxn>
                <a:cxn ang="0">
                  <a:pos x="T2" y="T3"/>
                </a:cxn>
                <a:cxn ang="0">
                  <a:pos x="T4" y="T5"/>
                </a:cxn>
                <a:cxn ang="0">
                  <a:pos x="T6" y="T7"/>
                </a:cxn>
                <a:cxn ang="0">
                  <a:pos x="T8" y="T9"/>
                </a:cxn>
                <a:cxn ang="0">
                  <a:pos x="T10" y="T11"/>
                </a:cxn>
                <a:cxn ang="0">
                  <a:pos x="T12" y="T13"/>
                </a:cxn>
              </a:cxnLst>
              <a:rect l="0" t="0" r="r" b="b"/>
              <a:pathLst>
                <a:path w="160" h="216">
                  <a:moveTo>
                    <a:pt x="160" y="206"/>
                  </a:moveTo>
                  <a:lnTo>
                    <a:pt x="160" y="206"/>
                  </a:lnTo>
                  <a:lnTo>
                    <a:pt x="160" y="206"/>
                  </a:lnTo>
                  <a:lnTo>
                    <a:pt x="160" y="0"/>
                  </a:lnTo>
                  <a:cubicBezTo>
                    <a:pt x="105" y="0"/>
                    <a:pt x="52" y="5"/>
                    <a:pt x="0" y="13"/>
                  </a:cubicBezTo>
                  <a:lnTo>
                    <a:pt x="33" y="216"/>
                  </a:lnTo>
                  <a:cubicBezTo>
                    <a:pt x="74" y="209"/>
                    <a:pt x="117" y="206"/>
                    <a:pt x="16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78" name="Freeform 23">
              <a:extLst>
                <a:ext uri="{FF2B5EF4-FFF2-40B4-BE49-F238E27FC236}">
                  <a16:creationId xmlns:a16="http://schemas.microsoft.com/office/drawing/2014/main" id="{C1396BE2-D09A-EA99-4D7E-8BED7FB517FD}"/>
                </a:ext>
              </a:extLst>
            </p:cNvPr>
            <p:cNvSpPr>
              <a:spLocks/>
            </p:cNvSpPr>
            <p:nvPr/>
          </p:nvSpPr>
          <p:spPr bwMode="auto">
            <a:xfrm>
              <a:off x="5242949" y="3420979"/>
              <a:ext cx="352188" cy="376476"/>
            </a:xfrm>
            <a:custGeom>
              <a:avLst/>
              <a:gdLst>
                <a:gd name="T0" fmla="*/ 240 w 240"/>
                <a:gd name="T1" fmla="*/ 193 h 257"/>
                <a:gd name="T2" fmla="*/ 240 w 240"/>
                <a:gd name="T3" fmla="*/ 193 h 257"/>
                <a:gd name="T4" fmla="*/ 169 w 240"/>
                <a:gd name="T5" fmla="*/ 0 h 257"/>
                <a:gd name="T6" fmla="*/ 0 w 240"/>
                <a:gd name="T7" fmla="*/ 81 h 257"/>
                <a:gd name="T8" fmla="*/ 106 w 240"/>
                <a:gd name="T9" fmla="*/ 257 h 257"/>
                <a:gd name="T10" fmla="*/ 240 w 240"/>
                <a:gd name="T11" fmla="*/ 193 h 257"/>
              </a:gdLst>
              <a:ahLst/>
              <a:cxnLst>
                <a:cxn ang="0">
                  <a:pos x="T0" y="T1"/>
                </a:cxn>
                <a:cxn ang="0">
                  <a:pos x="T2" y="T3"/>
                </a:cxn>
                <a:cxn ang="0">
                  <a:pos x="T4" y="T5"/>
                </a:cxn>
                <a:cxn ang="0">
                  <a:pos x="T6" y="T7"/>
                </a:cxn>
                <a:cxn ang="0">
                  <a:pos x="T8" y="T9"/>
                </a:cxn>
                <a:cxn ang="0">
                  <a:pos x="T10" y="T11"/>
                </a:cxn>
              </a:cxnLst>
              <a:rect l="0" t="0" r="r" b="b"/>
              <a:pathLst>
                <a:path w="240" h="257">
                  <a:moveTo>
                    <a:pt x="240" y="193"/>
                  </a:moveTo>
                  <a:lnTo>
                    <a:pt x="240" y="193"/>
                  </a:lnTo>
                  <a:lnTo>
                    <a:pt x="169" y="0"/>
                  </a:lnTo>
                  <a:cubicBezTo>
                    <a:pt x="110" y="22"/>
                    <a:pt x="54" y="49"/>
                    <a:pt x="0" y="81"/>
                  </a:cubicBezTo>
                  <a:lnTo>
                    <a:pt x="106" y="257"/>
                  </a:lnTo>
                  <a:cubicBezTo>
                    <a:pt x="149" y="232"/>
                    <a:pt x="193" y="210"/>
                    <a:pt x="240" y="19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79" name="Freeform 25">
              <a:extLst>
                <a:ext uri="{FF2B5EF4-FFF2-40B4-BE49-F238E27FC236}">
                  <a16:creationId xmlns:a16="http://schemas.microsoft.com/office/drawing/2014/main" id="{393B09B6-3123-ACA7-9E39-BF03891F1DC3}"/>
                </a:ext>
              </a:extLst>
            </p:cNvPr>
            <p:cNvSpPr>
              <a:spLocks/>
            </p:cNvSpPr>
            <p:nvPr/>
          </p:nvSpPr>
          <p:spPr bwMode="auto">
            <a:xfrm>
              <a:off x="5055926" y="3539993"/>
              <a:ext cx="342472" cy="366761"/>
            </a:xfrm>
            <a:custGeom>
              <a:avLst/>
              <a:gdLst>
                <a:gd name="T0" fmla="*/ 235 w 235"/>
                <a:gd name="T1" fmla="*/ 176 h 250"/>
                <a:gd name="T2" fmla="*/ 235 w 235"/>
                <a:gd name="T3" fmla="*/ 176 h 250"/>
                <a:gd name="T4" fmla="*/ 129 w 235"/>
                <a:gd name="T5" fmla="*/ 0 h 250"/>
                <a:gd name="T6" fmla="*/ 0 w 235"/>
                <a:gd name="T7" fmla="*/ 93 h 250"/>
                <a:gd name="T8" fmla="*/ 133 w 235"/>
                <a:gd name="T9" fmla="*/ 250 h 250"/>
                <a:gd name="T10" fmla="*/ 235 w 235"/>
                <a:gd name="T11" fmla="*/ 176 h 250"/>
              </a:gdLst>
              <a:ahLst/>
              <a:cxnLst>
                <a:cxn ang="0">
                  <a:pos x="T0" y="T1"/>
                </a:cxn>
                <a:cxn ang="0">
                  <a:pos x="T2" y="T3"/>
                </a:cxn>
                <a:cxn ang="0">
                  <a:pos x="T4" y="T5"/>
                </a:cxn>
                <a:cxn ang="0">
                  <a:pos x="T6" y="T7"/>
                </a:cxn>
                <a:cxn ang="0">
                  <a:pos x="T8" y="T9"/>
                </a:cxn>
                <a:cxn ang="0">
                  <a:pos x="T10" y="T11"/>
                </a:cxn>
              </a:cxnLst>
              <a:rect l="0" t="0" r="r" b="b"/>
              <a:pathLst>
                <a:path w="235" h="250">
                  <a:moveTo>
                    <a:pt x="235" y="176"/>
                  </a:moveTo>
                  <a:lnTo>
                    <a:pt x="235" y="176"/>
                  </a:lnTo>
                  <a:lnTo>
                    <a:pt x="129" y="0"/>
                  </a:lnTo>
                  <a:cubicBezTo>
                    <a:pt x="84" y="28"/>
                    <a:pt x="40" y="59"/>
                    <a:pt x="0" y="93"/>
                  </a:cubicBezTo>
                  <a:lnTo>
                    <a:pt x="133" y="250"/>
                  </a:lnTo>
                  <a:cubicBezTo>
                    <a:pt x="165" y="223"/>
                    <a:pt x="199" y="198"/>
                    <a:pt x="235"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80" name="Freeform 27">
              <a:extLst>
                <a:ext uri="{FF2B5EF4-FFF2-40B4-BE49-F238E27FC236}">
                  <a16:creationId xmlns:a16="http://schemas.microsoft.com/office/drawing/2014/main" id="{CB86D06D-CEB9-6A15-C5FA-B1C82C1D8338}"/>
                </a:ext>
              </a:extLst>
            </p:cNvPr>
            <p:cNvSpPr>
              <a:spLocks/>
            </p:cNvSpPr>
            <p:nvPr/>
          </p:nvSpPr>
          <p:spPr bwMode="auto">
            <a:xfrm>
              <a:off x="4720741" y="3122227"/>
              <a:ext cx="371619" cy="386192"/>
            </a:xfrm>
            <a:custGeom>
              <a:avLst/>
              <a:gdLst>
                <a:gd name="T0" fmla="*/ 255 w 255"/>
                <a:gd name="T1" fmla="*/ 173 h 264"/>
                <a:gd name="T2" fmla="*/ 255 w 255"/>
                <a:gd name="T3" fmla="*/ 173 h 264"/>
                <a:gd name="T4" fmla="*/ 144 w 255"/>
                <a:gd name="T5" fmla="*/ 0 h 264"/>
                <a:gd name="T6" fmla="*/ 0 w 255"/>
                <a:gd name="T7" fmla="*/ 107 h 264"/>
                <a:gd name="T8" fmla="*/ 132 w 255"/>
                <a:gd name="T9" fmla="*/ 264 h 264"/>
                <a:gd name="T10" fmla="*/ 255 w 255"/>
                <a:gd name="T11" fmla="*/ 173 h 264"/>
              </a:gdLst>
              <a:ahLst/>
              <a:cxnLst>
                <a:cxn ang="0">
                  <a:pos x="T0" y="T1"/>
                </a:cxn>
                <a:cxn ang="0">
                  <a:pos x="T2" y="T3"/>
                </a:cxn>
                <a:cxn ang="0">
                  <a:pos x="T4" y="T5"/>
                </a:cxn>
                <a:cxn ang="0">
                  <a:pos x="T6" y="T7"/>
                </a:cxn>
                <a:cxn ang="0">
                  <a:pos x="T8" y="T9"/>
                </a:cxn>
                <a:cxn ang="0">
                  <a:pos x="T10" y="T11"/>
                </a:cxn>
              </a:cxnLst>
              <a:rect l="0" t="0" r="r" b="b"/>
              <a:pathLst>
                <a:path w="255" h="264">
                  <a:moveTo>
                    <a:pt x="255" y="173"/>
                  </a:moveTo>
                  <a:lnTo>
                    <a:pt x="255" y="173"/>
                  </a:lnTo>
                  <a:lnTo>
                    <a:pt x="144" y="0"/>
                  </a:lnTo>
                  <a:cubicBezTo>
                    <a:pt x="93" y="33"/>
                    <a:pt x="45" y="68"/>
                    <a:pt x="0" y="107"/>
                  </a:cubicBezTo>
                  <a:lnTo>
                    <a:pt x="132" y="264"/>
                  </a:lnTo>
                  <a:cubicBezTo>
                    <a:pt x="171" y="231"/>
                    <a:pt x="212" y="201"/>
                    <a:pt x="255" y="1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81" name="Freeform 29">
              <a:extLst>
                <a:ext uri="{FF2B5EF4-FFF2-40B4-BE49-F238E27FC236}">
                  <a16:creationId xmlns:a16="http://schemas.microsoft.com/office/drawing/2014/main" id="{05E99E46-CC22-E184-6679-BC59E24CBD2C}"/>
                </a:ext>
              </a:extLst>
            </p:cNvPr>
            <p:cNvSpPr>
              <a:spLocks/>
            </p:cNvSpPr>
            <p:nvPr/>
          </p:nvSpPr>
          <p:spPr bwMode="auto">
            <a:xfrm>
              <a:off x="4929625" y="2986210"/>
              <a:ext cx="371619" cy="388620"/>
            </a:xfrm>
            <a:custGeom>
              <a:avLst/>
              <a:gdLst>
                <a:gd name="T0" fmla="*/ 254 w 254"/>
                <a:gd name="T1" fmla="*/ 187 h 265"/>
                <a:gd name="T2" fmla="*/ 254 w 254"/>
                <a:gd name="T3" fmla="*/ 187 h 265"/>
                <a:gd name="T4" fmla="*/ 169 w 254"/>
                <a:gd name="T5" fmla="*/ 0 h 265"/>
                <a:gd name="T6" fmla="*/ 0 w 254"/>
                <a:gd name="T7" fmla="*/ 92 h 265"/>
                <a:gd name="T8" fmla="*/ 111 w 254"/>
                <a:gd name="T9" fmla="*/ 265 h 265"/>
                <a:gd name="T10" fmla="*/ 254 w 254"/>
                <a:gd name="T11" fmla="*/ 187 h 265"/>
              </a:gdLst>
              <a:ahLst/>
              <a:cxnLst>
                <a:cxn ang="0">
                  <a:pos x="T0" y="T1"/>
                </a:cxn>
                <a:cxn ang="0">
                  <a:pos x="T2" y="T3"/>
                </a:cxn>
                <a:cxn ang="0">
                  <a:pos x="T4" y="T5"/>
                </a:cxn>
                <a:cxn ang="0">
                  <a:pos x="T6" y="T7"/>
                </a:cxn>
                <a:cxn ang="0">
                  <a:pos x="T8" y="T9"/>
                </a:cxn>
                <a:cxn ang="0">
                  <a:pos x="T10" y="T11"/>
                </a:cxn>
              </a:cxnLst>
              <a:rect l="0" t="0" r="r" b="b"/>
              <a:pathLst>
                <a:path w="254" h="265">
                  <a:moveTo>
                    <a:pt x="254" y="187"/>
                  </a:moveTo>
                  <a:lnTo>
                    <a:pt x="254" y="187"/>
                  </a:lnTo>
                  <a:lnTo>
                    <a:pt x="169" y="0"/>
                  </a:lnTo>
                  <a:cubicBezTo>
                    <a:pt x="110" y="27"/>
                    <a:pt x="54" y="58"/>
                    <a:pt x="0" y="92"/>
                  </a:cubicBezTo>
                  <a:lnTo>
                    <a:pt x="111" y="265"/>
                  </a:lnTo>
                  <a:cubicBezTo>
                    <a:pt x="156" y="236"/>
                    <a:pt x="204" y="210"/>
                    <a:pt x="254" y="18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82" name="Freeform 31">
              <a:extLst>
                <a:ext uri="{FF2B5EF4-FFF2-40B4-BE49-F238E27FC236}">
                  <a16:creationId xmlns:a16="http://schemas.microsoft.com/office/drawing/2014/main" id="{2445AC57-61E9-4CFA-336B-38C18E72FA7F}"/>
                </a:ext>
              </a:extLst>
            </p:cNvPr>
            <p:cNvSpPr>
              <a:spLocks/>
            </p:cNvSpPr>
            <p:nvPr/>
          </p:nvSpPr>
          <p:spPr bwMode="auto">
            <a:xfrm>
              <a:off x="5177370" y="2886626"/>
              <a:ext cx="354616" cy="374047"/>
            </a:xfrm>
            <a:custGeom>
              <a:avLst/>
              <a:gdLst>
                <a:gd name="T0" fmla="*/ 243 w 243"/>
                <a:gd name="T1" fmla="*/ 198 h 256"/>
                <a:gd name="T2" fmla="*/ 243 w 243"/>
                <a:gd name="T3" fmla="*/ 198 h 256"/>
                <a:gd name="T4" fmla="*/ 186 w 243"/>
                <a:gd name="T5" fmla="*/ 0 h 256"/>
                <a:gd name="T6" fmla="*/ 0 w 243"/>
                <a:gd name="T7" fmla="*/ 69 h 256"/>
                <a:gd name="T8" fmla="*/ 85 w 243"/>
                <a:gd name="T9" fmla="*/ 256 h 256"/>
                <a:gd name="T10" fmla="*/ 243 w 243"/>
                <a:gd name="T11" fmla="*/ 198 h 256"/>
              </a:gdLst>
              <a:ahLst/>
              <a:cxnLst>
                <a:cxn ang="0">
                  <a:pos x="T0" y="T1"/>
                </a:cxn>
                <a:cxn ang="0">
                  <a:pos x="T2" y="T3"/>
                </a:cxn>
                <a:cxn ang="0">
                  <a:pos x="T4" y="T5"/>
                </a:cxn>
                <a:cxn ang="0">
                  <a:pos x="T6" y="T7"/>
                </a:cxn>
                <a:cxn ang="0">
                  <a:pos x="T8" y="T9"/>
                </a:cxn>
                <a:cxn ang="0">
                  <a:pos x="T10" y="T11"/>
                </a:cxn>
              </a:cxnLst>
              <a:rect l="0" t="0" r="r" b="b"/>
              <a:pathLst>
                <a:path w="243" h="256">
                  <a:moveTo>
                    <a:pt x="243" y="198"/>
                  </a:moveTo>
                  <a:lnTo>
                    <a:pt x="243" y="198"/>
                  </a:lnTo>
                  <a:lnTo>
                    <a:pt x="186" y="0"/>
                  </a:lnTo>
                  <a:cubicBezTo>
                    <a:pt x="122" y="19"/>
                    <a:pt x="60" y="42"/>
                    <a:pt x="0" y="69"/>
                  </a:cubicBezTo>
                  <a:lnTo>
                    <a:pt x="85" y="256"/>
                  </a:lnTo>
                  <a:cubicBezTo>
                    <a:pt x="136" y="233"/>
                    <a:pt x="189" y="213"/>
                    <a:pt x="243" y="19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83" name="Freeform 33">
              <a:extLst>
                <a:ext uri="{FF2B5EF4-FFF2-40B4-BE49-F238E27FC236}">
                  <a16:creationId xmlns:a16="http://schemas.microsoft.com/office/drawing/2014/main" id="{B765A2E1-F53C-F421-D7DC-C9DC20608BA3}"/>
                </a:ext>
              </a:extLst>
            </p:cNvPr>
            <p:cNvSpPr>
              <a:spLocks/>
            </p:cNvSpPr>
            <p:nvPr/>
          </p:nvSpPr>
          <p:spPr bwMode="auto">
            <a:xfrm>
              <a:off x="4383127" y="2738464"/>
              <a:ext cx="354616" cy="371619"/>
            </a:xfrm>
            <a:custGeom>
              <a:avLst/>
              <a:gdLst>
                <a:gd name="T0" fmla="*/ 243 w 243"/>
                <a:gd name="T1" fmla="*/ 168 h 253"/>
                <a:gd name="T2" fmla="*/ 243 w 243"/>
                <a:gd name="T3" fmla="*/ 168 h 253"/>
                <a:gd name="T4" fmla="*/ 125 w 243"/>
                <a:gd name="T5" fmla="*/ 0 h 253"/>
                <a:gd name="T6" fmla="*/ 0 w 243"/>
                <a:gd name="T7" fmla="*/ 96 h 253"/>
                <a:gd name="T8" fmla="*/ 133 w 243"/>
                <a:gd name="T9" fmla="*/ 253 h 253"/>
                <a:gd name="T10" fmla="*/ 243 w 243"/>
                <a:gd name="T11" fmla="*/ 168 h 253"/>
              </a:gdLst>
              <a:ahLst/>
              <a:cxnLst>
                <a:cxn ang="0">
                  <a:pos x="T0" y="T1"/>
                </a:cxn>
                <a:cxn ang="0">
                  <a:pos x="T2" y="T3"/>
                </a:cxn>
                <a:cxn ang="0">
                  <a:pos x="T4" y="T5"/>
                </a:cxn>
                <a:cxn ang="0">
                  <a:pos x="T6" y="T7"/>
                </a:cxn>
                <a:cxn ang="0">
                  <a:pos x="T8" y="T9"/>
                </a:cxn>
                <a:cxn ang="0">
                  <a:pos x="T10" y="T11"/>
                </a:cxn>
              </a:cxnLst>
              <a:rect l="0" t="0" r="r" b="b"/>
              <a:pathLst>
                <a:path w="243" h="253">
                  <a:moveTo>
                    <a:pt x="243" y="168"/>
                  </a:moveTo>
                  <a:lnTo>
                    <a:pt x="243" y="168"/>
                  </a:lnTo>
                  <a:lnTo>
                    <a:pt x="125" y="0"/>
                  </a:lnTo>
                  <a:cubicBezTo>
                    <a:pt x="82" y="30"/>
                    <a:pt x="40" y="62"/>
                    <a:pt x="0" y="96"/>
                  </a:cubicBezTo>
                  <a:lnTo>
                    <a:pt x="133" y="253"/>
                  </a:lnTo>
                  <a:cubicBezTo>
                    <a:pt x="168" y="223"/>
                    <a:pt x="205" y="195"/>
                    <a:pt x="243" y="16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84" name="Freeform 35">
              <a:extLst>
                <a:ext uri="{FF2B5EF4-FFF2-40B4-BE49-F238E27FC236}">
                  <a16:creationId xmlns:a16="http://schemas.microsoft.com/office/drawing/2014/main" id="{F9FC3338-88BC-A14C-2271-C60C70A33F55}"/>
                </a:ext>
              </a:extLst>
            </p:cNvPr>
            <p:cNvSpPr>
              <a:spLocks/>
            </p:cNvSpPr>
            <p:nvPr/>
          </p:nvSpPr>
          <p:spPr bwMode="auto">
            <a:xfrm>
              <a:off x="5007349" y="2400851"/>
              <a:ext cx="332757" cy="366761"/>
            </a:xfrm>
            <a:custGeom>
              <a:avLst/>
              <a:gdLst>
                <a:gd name="T0" fmla="*/ 228 w 228"/>
                <a:gd name="T1" fmla="*/ 196 h 251"/>
                <a:gd name="T2" fmla="*/ 228 w 228"/>
                <a:gd name="T3" fmla="*/ 196 h 251"/>
                <a:gd name="T4" fmla="*/ 167 w 228"/>
                <a:gd name="T5" fmla="*/ 0 h 251"/>
                <a:gd name="T6" fmla="*/ 0 w 228"/>
                <a:gd name="T7" fmla="*/ 62 h 251"/>
                <a:gd name="T8" fmla="*/ 81 w 228"/>
                <a:gd name="T9" fmla="*/ 251 h 251"/>
                <a:gd name="T10" fmla="*/ 228 w 228"/>
                <a:gd name="T11" fmla="*/ 196 h 251"/>
              </a:gdLst>
              <a:ahLst/>
              <a:cxnLst>
                <a:cxn ang="0">
                  <a:pos x="T0" y="T1"/>
                </a:cxn>
                <a:cxn ang="0">
                  <a:pos x="T2" y="T3"/>
                </a:cxn>
                <a:cxn ang="0">
                  <a:pos x="T4" y="T5"/>
                </a:cxn>
                <a:cxn ang="0">
                  <a:pos x="T6" y="T7"/>
                </a:cxn>
                <a:cxn ang="0">
                  <a:pos x="T8" y="T9"/>
                </a:cxn>
                <a:cxn ang="0">
                  <a:pos x="T10" y="T11"/>
                </a:cxn>
              </a:cxnLst>
              <a:rect l="0" t="0" r="r" b="b"/>
              <a:pathLst>
                <a:path w="228" h="251">
                  <a:moveTo>
                    <a:pt x="228" y="196"/>
                  </a:moveTo>
                  <a:lnTo>
                    <a:pt x="228" y="196"/>
                  </a:lnTo>
                  <a:lnTo>
                    <a:pt x="167" y="0"/>
                  </a:lnTo>
                  <a:cubicBezTo>
                    <a:pt x="110" y="18"/>
                    <a:pt x="54" y="39"/>
                    <a:pt x="0" y="62"/>
                  </a:cubicBezTo>
                  <a:lnTo>
                    <a:pt x="81" y="251"/>
                  </a:lnTo>
                  <a:cubicBezTo>
                    <a:pt x="129" y="230"/>
                    <a:pt x="178" y="212"/>
                    <a:pt x="228" y="1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85" name="Freeform 37">
              <a:extLst>
                <a:ext uri="{FF2B5EF4-FFF2-40B4-BE49-F238E27FC236}">
                  <a16:creationId xmlns:a16="http://schemas.microsoft.com/office/drawing/2014/main" id="{8B4D1390-770D-C092-CA19-72F722972A35}"/>
                </a:ext>
              </a:extLst>
            </p:cNvPr>
            <p:cNvSpPr>
              <a:spLocks/>
            </p:cNvSpPr>
            <p:nvPr/>
          </p:nvSpPr>
          <p:spPr bwMode="auto">
            <a:xfrm>
              <a:off x="5250236" y="2335271"/>
              <a:ext cx="310896" cy="352188"/>
            </a:xfrm>
            <a:custGeom>
              <a:avLst/>
              <a:gdLst>
                <a:gd name="T0" fmla="*/ 212 w 212"/>
                <a:gd name="T1" fmla="*/ 202 h 240"/>
                <a:gd name="T2" fmla="*/ 212 w 212"/>
                <a:gd name="T3" fmla="*/ 202 h 240"/>
                <a:gd name="T4" fmla="*/ 171 w 212"/>
                <a:gd name="T5" fmla="*/ 0 h 240"/>
                <a:gd name="T6" fmla="*/ 0 w 212"/>
                <a:gd name="T7" fmla="*/ 44 h 240"/>
                <a:gd name="T8" fmla="*/ 61 w 212"/>
                <a:gd name="T9" fmla="*/ 240 h 240"/>
                <a:gd name="T10" fmla="*/ 212 w 212"/>
                <a:gd name="T11" fmla="*/ 202 h 240"/>
              </a:gdLst>
              <a:ahLst/>
              <a:cxnLst>
                <a:cxn ang="0">
                  <a:pos x="T0" y="T1"/>
                </a:cxn>
                <a:cxn ang="0">
                  <a:pos x="T2" y="T3"/>
                </a:cxn>
                <a:cxn ang="0">
                  <a:pos x="T4" y="T5"/>
                </a:cxn>
                <a:cxn ang="0">
                  <a:pos x="T6" y="T7"/>
                </a:cxn>
                <a:cxn ang="0">
                  <a:pos x="T8" y="T9"/>
                </a:cxn>
                <a:cxn ang="0">
                  <a:pos x="T10" y="T11"/>
                </a:cxn>
              </a:cxnLst>
              <a:rect l="0" t="0" r="r" b="b"/>
              <a:pathLst>
                <a:path w="212" h="240">
                  <a:moveTo>
                    <a:pt x="212" y="202"/>
                  </a:moveTo>
                  <a:lnTo>
                    <a:pt x="212" y="202"/>
                  </a:lnTo>
                  <a:lnTo>
                    <a:pt x="171" y="0"/>
                  </a:lnTo>
                  <a:cubicBezTo>
                    <a:pt x="113" y="12"/>
                    <a:pt x="56" y="27"/>
                    <a:pt x="0" y="44"/>
                  </a:cubicBezTo>
                  <a:lnTo>
                    <a:pt x="61" y="240"/>
                  </a:lnTo>
                  <a:cubicBezTo>
                    <a:pt x="111" y="225"/>
                    <a:pt x="161" y="212"/>
                    <a:pt x="212" y="2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86" name="Freeform 39">
              <a:extLst>
                <a:ext uri="{FF2B5EF4-FFF2-40B4-BE49-F238E27FC236}">
                  <a16:creationId xmlns:a16="http://schemas.microsoft.com/office/drawing/2014/main" id="{04B875D1-2F49-4046-6559-C1FF39B3432C}"/>
                </a:ext>
              </a:extLst>
            </p:cNvPr>
            <p:cNvSpPr>
              <a:spLocks/>
            </p:cNvSpPr>
            <p:nvPr/>
          </p:nvSpPr>
          <p:spPr bwMode="auto">
            <a:xfrm>
              <a:off x="4565293" y="2604877"/>
              <a:ext cx="357045" cy="381334"/>
            </a:xfrm>
            <a:custGeom>
              <a:avLst/>
              <a:gdLst>
                <a:gd name="T0" fmla="*/ 245 w 245"/>
                <a:gd name="T1" fmla="*/ 180 h 260"/>
                <a:gd name="T2" fmla="*/ 245 w 245"/>
                <a:gd name="T3" fmla="*/ 180 h 260"/>
                <a:gd name="T4" fmla="*/ 145 w 245"/>
                <a:gd name="T5" fmla="*/ 0 h 260"/>
                <a:gd name="T6" fmla="*/ 0 w 245"/>
                <a:gd name="T7" fmla="*/ 92 h 260"/>
                <a:gd name="T8" fmla="*/ 118 w 245"/>
                <a:gd name="T9" fmla="*/ 260 h 260"/>
                <a:gd name="T10" fmla="*/ 245 w 245"/>
                <a:gd name="T11" fmla="*/ 180 h 260"/>
              </a:gdLst>
              <a:ahLst/>
              <a:cxnLst>
                <a:cxn ang="0">
                  <a:pos x="T0" y="T1"/>
                </a:cxn>
                <a:cxn ang="0">
                  <a:pos x="T2" y="T3"/>
                </a:cxn>
                <a:cxn ang="0">
                  <a:pos x="T4" y="T5"/>
                </a:cxn>
                <a:cxn ang="0">
                  <a:pos x="T6" y="T7"/>
                </a:cxn>
                <a:cxn ang="0">
                  <a:pos x="T8" y="T9"/>
                </a:cxn>
                <a:cxn ang="0">
                  <a:pos x="T10" y="T11"/>
                </a:cxn>
              </a:cxnLst>
              <a:rect l="0" t="0" r="r" b="b"/>
              <a:pathLst>
                <a:path w="245" h="260">
                  <a:moveTo>
                    <a:pt x="245" y="180"/>
                  </a:moveTo>
                  <a:lnTo>
                    <a:pt x="245" y="180"/>
                  </a:lnTo>
                  <a:lnTo>
                    <a:pt x="145" y="0"/>
                  </a:lnTo>
                  <a:cubicBezTo>
                    <a:pt x="95" y="29"/>
                    <a:pt x="46" y="59"/>
                    <a:pt x="0" y="92"/>
                  </a:cubicBezTo>
                  <a:lnTo>
                    <a:pt x="118" y="260"/>
                  </a:lnTo>
                  <a:cubicBezTo>
                    <a:pt x="159" y="231"/>
                    <a:pt x="201" y="205"/>
                    <a:pt x="245"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87" name="Freeform 41">
              <a:extLst>
                <a:ext uri="{FF2B5EF4-FFF2-40B4-BE49-F238E27FC236}">
                  <a16:creationId xmlns:a16="http://schemas.microsoft.com/office/drawing/2014/main" id="{D744857D-140C-8109-A705-61C023F1B2CA}"/>
                </a:ext>
              </a:extLst>
            </p:cNvPr>
            <p:cNvSpPr>
              <a:spLocks/>
            </p:cNvSpPr>
            <p:nvPr/>
          </p:nvSpPr>
          <p:spPr bwMode="auto">
            <a:xfrm>
              <a:off x="4776605" y="2490719"/>
              <a:ext cx="349758" cy="376476"/>
            </a:xfrm>
            <a:custGeom>
              <a:avLst/>
              <a:gdLst>
                <a:gd name="T0" fmla="*/ 239 w 239"/>
                <a:gd name="T1" fmla="*/ 189 h 258"/>
                <a:gd name="T2" fmla="*/ 239 w 239"/>
                <a:gd name="T3" fmla="*/ 189 h 258"/>
                <a:gd name="T4" fmla="*/ 158 w 239"/>
                <a:gd name="T5" fmla="*/ 0 h 258"/>
                <a:gd name="T6" fmla="*/ 0 w 239"/>
                <a:gd name="T7" fmla="*/ 79 h 258"/>
                <a:gd name="T8" fmla="*/ 100 w 239"/>
                <a:gd name="T9" fmla="*/ 258 h 258"/>
                <a:gd name="T10" fmla="*/ 239 w 239"/>
                <a:gd name="T11" fmla="*/ 189 h 258"/>
              </a:gdLst>
              <a:ahLst/>
              <a:cxnLst>
                <a:cxn ang="0">
                  <a:pos x="T0" y="T1"/>
                </a:cxn>
                <a:cxn ang="0">
                  <a:pos x="T2" y="T3"/>
                </a:cxn>
                <a:cxn ang="0">
                  <a:pos x="T4" y="T5"/>
                </a:cxn>
                <a:cxn ang="0">
                  <a:pos x="T6" y="T7"/>
                </a:cxn>
                <a:cxn ang="0">
                  <a:pos x="T8" y="T9"/>
                </a:cxn>
                <a:cxn ang="0">
                  <a:pos x="T10" y="T11"/>
                </a:cxn>
              </a:cxnLst>
              <a:rect l="0" t="0" r="r" b="b"/>
              <a:pathLst>
                <a:path w="239" h="258">
                  <a:moveTo>
                    <a:pt x="239" y="189"/>
                  </a:moveTo>
                  <a:lnTo>
                    <a:pt x="239" y="189"/>
                  </a:lnTo>
                  <a:lnTo>
                    <a:pt x="158" y="0"/>
                  </a:lnTo>
                  <a:cubicBezTo>
                    <a:pt x="104" y="24"/>
                    <a:pt x="51" y="50"/>
                    <a:pt x="0" y="79"/>
                  </a:cubicBezTo>
                  <a:lnTo>
                    <a:pt x="100" y="258"/>
                  </a:lnTo>
                  <a:cubicBezTo>
                    <a:pt x="145" y="233"/>
                    <a:pt x="192" y="210"/>
                    <a:pt x="239" y="18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88" name="Freeform 43">
              <a:extLst>
                <a:ext uri="{FF2B5EF4-FFF2-40B4-BE49-F238E27FC236}">
                  <a16:creationId xmlns:a16="http://schemas.microsoft.com/office/drawing/2014/main" id="{579ACCBD-2CD0-21AF-7FF5-6CB460B6F98C}"/>
                </a:ext>
              </a:extLst>
            </p:cNvPr>
            <p:cNvSpPr>
              <a:spLocks/>
            </p:cNvSpPr>
            <p:nvPr/>
          </p:nvSpPr>
          <p:spPr bwMode="auto">
            <a:xfrm>
              <a:off x="5726295" y="2808902"/>
              <a:ext cx="264748" cy="315754"/>
            </a:xfrm>
            <a:custGeom>
              <a:avLst/>
              <a:gdLst>
                <a:gd name="T0" fmla="*/ 182 w 182"/>
                <a:gd name="T1" fmla="*/ 206 h 216"/>
                <a:gd name="T2" fmla="*/ 182 w 182"/>
                <a:gd name="T3" fmla="*/ 206 h 216"/>
                <a:gd name="T4" fmla="*/ 182 w 182"/>
                <a:gd name="T5" fmla="*/ 206 h 216"/>
                <a:gd name="T6" fmla="*/ 182 w 182"/>
                <a:gd name="T7" fmla="*/ 0 h 216"/>
                <a:gd name="T8" fmla="*/ 0 w 182"/>
                <a:gd name="T9" fmla="*/ 13 h 216"/>
                <a:gd name="T10" fmla="*/ 28 w 182"/>
                <a:gd name="T11" fmla="*/ 216 h 216"/>
                <a:gd name="T12" fmla="*/ 182 w 182"/>
                <a:gd name="T13" fmla="*/ 206 h 216"/>
              </a:gdLst>
              <a:ahLst/>
              <a:cxnLst>
                <a:cxn ang="0">
                  <a:pos x="T0" y="T1"/>
                </a:cxn>
                <a:cxn ang="0">
                  <a:pos x="T2" y="T3"/>
                </a:cxn>
                <a:cxn ang="0">
                  <a:pos x="T4" y="T5"/>
                </a:cxn>
                <a:cxn ang="0">
                  <a:pos x="T6" y="T7"/>
                </a:cxn>
                <a:cxn ang="0">
                  <a:pos x="T8" y="T9"/>
                </a:cxn>
                <a:cxn ang="0">
                  <a:pos x="T10" y="T11"/>
                </a:cxn>
                <a:cxn ang="0">
                  <a:pos x="T12" y="T13"/>
                </a:cxn>
              </a:cxnLst>
              <a:rect l="0" t="0" r="r" b="b"/>
              <a:pathLst>
                <a:path w="182" h="216">
                  <a:moveTo>
                    <a:pt x="182" y="206"/>
                  </a:moveTo>
                  <a:lnTo>
                    <a:pt x="182" y="206"/>
                  </a:lnTo>
                  <a:lnTo>
                    <a:pt x="182" y="206"/>
                  </a:lnTo>
                  <a:lnTo>
                    <a:pt x="182" y="0"/>
                  </a:lnTo>
                  <a:cubicBezTo>
                    <a:pt x="120" y="0"/>
                    <a:pt x="60" y="5"/>
                    <a:pt x="0" y="13"/>
                  </a:cubicBezTo>
                  <a:lnTo>
                    <a:pt x="28" y="216"/>
                  </a:lnTo>
                  <a:cubicBezTo>
                    <a:pt x="78" y="210"/>
                    <a:pt x="130" y="206"/>
                    <a:pt x="182"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89" name="Freeform 45">
              <a:extLst>
                <a:ext uri="{FF2B5EF4-FFF2-40B4-BE49-F238E27FC236}">
                  <a16:creationId xmlns:a16="http://schemas.microsoft.com/office/drawing/2014/main" id="{5AE4D42F-8294-6A78-ACA5-180EF238867E}"/>
                </a:ext>
              </a:extLst>
            </p:cNvPr>
            <p:cNvSpPr>
              <a:spLocks/>
            </p:cNvSpPr>
            <p:nvPr/>
          </p:nvSpPr>
          <p:spPr bwMode="auto">
            <a:xfrm>
              <a:off x="5449404" y="2828333"/>
              <a:ext cx="318183" cy="347330"/>
            </a:xfrm>
            <a:custGeom>
              <a:avLst/>
              <a:gdLst>
                <a:gd name="T0" fmla="*/ 219 w 219"/>
                <a:gd name="T1" fmla="*/ 203 h 238"/>
                <a:gd name="T2" fmla="*/ 219 w 219"/>
                <a:gd name="T3" fmla="*/ 203 h 238"/>
                <a:gd name="T4" fmla="*/ 191 w 219"/>
                <a:gd name="T5" fmla="*/ 0 h 238"/>
                <a:gd name="T6" fmla="*/ 0 w 219"/>
                <a:gd name="T7" fmla="*/ 40 h 238"/>
                <a:gd name="T8" fmla="*/ 57 w 219"/>
                <a:gd name="T9" fmla="*/ 238 h 238"/>
                <a:gd name="T10" fmla="*/ 219 w 219"/>
                <a:gd name="T11" fmla="*/ 203 h 238"/>
              </a:gdLst>
              <a:ahLst/>
              <a:cxnLst>
                <a:cxn ang="0">
                  <a:pos x="T0" y="T1"/>
                </a:cxn>
                <a:cxn ang="0">
                  <a:pos x="T2" y="T3"/>
                </a:cxn>
                <a:cxn ang="0">
                  <a:pos x="T4" y="T5"/>
                </a:cxn>
                <a:cxn ang="0">
                  <a:pos x="T6" y="T7"/>
                </a:cxn>
                <a:cxn ang="0">
                  <a:pos x="T8" y="T9"/>
                </a:cxn>
                <a:cxn ang="0">
                  <a:pos x="T10" y="T11"/>
                </a:cxn>
              </a:cxnLst>
              <a:rect l="0" t="0" r="r" b="b"/>
              <a:pathLst>
                <a:path w="219" h="238">
                  <a:moveTo>
                    <a:pt x="219" y="203"/>
                  </a:moveTo>
                  <a:lnTo>
                    <a:pt x="219" y="203"/>
                  </a:lnTo>
                  <a:lnTo>
                    <a:pt x="191" y="0"/>
                  </a:lnTo>
                  <a:cubicBezTo>
                    <a:pt x="126" y="9"/>
                    <a:pt x="62" y="22"/>
                    <a:pt x="0" y="40"/>
                  </a:cubicBezTo>
                  <a:lnTo>
                    <a:pt x="57" y="238"/>
                  </a:lnTo>
                  <a:cubicBezTo>
                    <a:pt x="109" y="223"/>
                    <a:pt x="164" y="211"/>
                    <a:pt x="219"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90" name="Freeform 47">
              <a:extLst>
                <a:ext uri="{FF2B5EF4-FFF2-40B4-BE49-F238E27FC236}">
                  <a16:creationId xmlns:a16="http://schemas.microsoft.com/office/drawing/2014/main" id="{CD3E6E33-35FF-1F73-0DEF-A294D47498DE}"/>
                </a:ext>
              </a:extLst>
            </p:cNvPr>
            <p:cNvSpPr>
              <a:spLocks/>
            </p:cNvSpPr>
            <p:nvPr/>
          </p:nvSpPr>
          <p:spPr bwMode="auto">
            <a:xfrm>
              <a:off x="5500409" y="2298839"/>
              <a:ext cx="276892" cy="332757"/>
            </a:xfrm>
            <a:custGeom>
              <a:avLst/>
              <a:gdLst>
                <a:gd name="T0" fmla="*/ 189 w 189"/>
                <a:gd name="T1" fmla="*/ 205 h 227"/>
                <a:gd name="T2" fmla="*/ 189 w 189"/>
                <a:gd name="T3" fmla="*/ 205 h 227"/>
                <a:gd name="T4" fmla="*/ 169 w 189"/>
                <a:gd name="T5" fmla="*/ 0 h 227"/>
                <a:gd name="T6" fmla="*/ 0 w 189"/>
                <a:gd name="T7" fmla="*/ 25 h 227"/>
                <a:gd name="T8" fmla="*/ 41 w 189"/>
                <a:gd name="T9" fmla="*/ 227 h 227"/>
                <a:gd name="T10" fmla="*/ 189 w 189"/>
                <a:gd name="T11" fmla="*/ 205 h 227"/>
              </a:gdLst>
              <a:ahLst/>
              <a:cxnLst>
                <a:cxn ang="0">
                  <a:pos x="T0" y="T1"/>
                </a:cxn>
                <a:cxn ang="0">
                  <a:pos x="T2" y="T3"/>
                </a:cxn>
                <a:cxn ang="0">
                  <a:pos x="T4" y="T5"/>
                </a:cxn>
                <a:cxn ang="0">
                  <a:pos x="T6" y="T7"/>
                </a:cxn>
                <a:cxn ang="0">
                  <a:pos x="T8" y="T9"/>
                </a:cxn>
                <a:cxn ang="0">
                  <a:pos x="T10" y="T11"/>
                </a:cxn>
              </a:cxnLst>
              <a:rect l="0" t="0" r="r" b="b"/>
              <a:pathLst>
                <a:path w="189" h="227">
                  <a:moveTo>
                    <a:pt x="189" y="205"/>
                  </a:moveTo>
                  <a:lnTo>
                    <a:pt x="189" y="205"/>
                  </a:lnTo>
                  <a:lnTo>
                    <a:pt x="169" y="0"/>
                  </a:lnTo>
                  <a:cubicBezTo>
                    <a:pt x="112" y="6"/>
                    <a:pt x="56" y="14"/>
                    <a:pt x="0" y="25"/>
                  </a:cubicBezTo>
                  <a:lnTo>
                    <a:pt x="41" y="227"/>
                  </a:lnTo>
                  <a:cubicBezTo>
                    <a:pt x="89" y="217"/>
                    <a:pt x="139" y="210"/>
                    <a:pt x="189"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91" name="Freeform 49">
              <a:extLst>
                <a:ext uri="{FF2B5EF4-FFF2-40B4-BE49-F238E27FC236}">
                  <a16:creationId xmlns:a16="http://schemas.microsoft.com/office/drawing/2014/main" id="{9E7EE90A-D6CC-5D06-0BF3-F499F47E8615}"/>
                </a:ext>
              </a:extLst>
            </p:cNvPr>
            <p:cNvSpPr>
              <a:spLocks/>
            </p:cNvSpPr>
            <p:nvPr/>
          </p:nvSpPr>
          <p:spPr bwMode="auto">
            <a:xfrm>
              <a:off x="5748155" y="2286694"/>
              <a:ext cx="242887" cy="313326"/>
            </a:xfrm>
            <a:custGeom>
              <a:avLst/>
              <a:gdLst>
                <a:gd name="T0" fmla="*/ 168 w 168"/>
                <a:gd name="T1" fmla="*/ 206 h 213"/>
                <a:gd name="T2" fmla="*/ 168 w 168"/>
                <a:gd name="T3" fmla="*/ 206 h 213"/>
                <a:gd name="T4" fmla="*/ 168 w 168"/>
                <a:gd name="T5" fmla="*/ 206 h 213"/>
                <a:gd name="T6" fmla="*/ 168 w 168"/>
                <a:gd name="T7" fmla="*/ 0 h 213"/>
                <a:gd name="T8" fmla="*/ 0 w 168"/>
                <a:gd name="T9" fmla="*/ 8 h 213"/>
                <a:gd name="T10" fmla="*/ 20 w 168"/>
                <a:gd name="T11" fmla="*/ 213 h 213"/>
                <a:gd name="T12" fmla="*/ 168 w 168"/>
                <a:gd name="T13" fmla="*/ 206 h 213"/>
              </a:gdLst>
              <a:ahLst/>
              <a:cxnLst>
                <a:cxn ang="0">
                  <a:pos x="T0" y="T1"/>
                </a:cxn>
                <a:cxn ang="0">
                  <a:pos x="T2" y="T3"/>
                </a:cxn>
                <a:cxn ang="0">
                  <a:pos x="T4" y="T5"/>
                </a:cxn>
                <a:cxn ang="0">
                  <a:pos x="T6" y="T7"/>
                </a:cxn>
                <a:cxn ang="0">
                  <a:pos x="T8" y="T9"/>
                </a:cxn>
                <a:cxn ang="0">
                  <a:pos x="T10" y="T11"/>
                </a:cxn>
                <a:cxn ang="0">
                  <a:pos x="T12" y="T13"/>
                </a:cxn>
              </a:cxnLst>
              <a:rect l="0" t="0" r="r" b="b"/>
              <a:pathLst>
                <a:path w="168" h="213">
                  <a:moveTo>
                    <a:pt x="168" y="206"/>
                  </a:moveTo>
                  <a:lnTo>
                    <a:pt x="168" y="206"/>
                  </a:lnTo>
                  <a:lnTo>
                    <a:pt x="168" y="206"/>
                  </a:lnTo>
                  <a:lnTo>
                    <a:pt x="168" y="0"/>
                  </a:lnTo>
                  <a:cubicBezTo>
                    <a:pt x="111" y="0"/>
                    <a:pt x="55" y="3"/>
                    <a:pt x="0" y="8"/>
                  </a:cubicBezTo>
                  <a:lnTo>
                    <a:pt x="20" y="213"/>
                  </a:lnTo>
                  <a:cubicBezTo>
                    <a:pt x="69" y="208"/>
                    <a:pt x="118" y="206"/>
                    <a:pt x="168" y="20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92" name="Freeform 51">
              <a:extLst>
                <a:ext uri="{FF2B5EF4-FFF2-40B4-BE49-F238E27FC236}">
                  <a16:creationId xmlns:a16="http://schemas.microsoft.com/office/drawing/2014/main" id="{EF6C7109-E3E3-890C-B79A-A2A57405C15E}"/>
                </a:ext>
              </a:extLst>
            </p:cNvPr>
            <p:cNvSpPr>
              <a:spLocks/>
            </p:cNvSpPr>
            <p:nvPr/>
          </p:nvSpPr>
          <p:spPr bwMode="auto">
            <a:xfrm>
              <a:off x="5765157" y="1764486"/>
              <a:ext cx="225886" cy="308468"/>
            </a:xfrm>
            <a:custGeom>
              <a:avLst/>
              <a:gdLst>
                <a:gd name="T0" fmla="*/ 155 w 155"/>
                <a:gd name="T1" fmla="*/ 206 h 211"/>
                <a:gd name="T2" fmla="*/ 155 w 155"/>
                <a:gd name="T3" fmla="*/ 206 h 211"/>
                <a:gd name="T4" fmla="*/ 155 w 155"/>
                <a:gd name="T5" fmla="*/ 206 h 211"/>
                <a:gd name="T6" fmla="*/ 155 w 155"/>
                <a:gd name="T7" fmla="*/ 0 h 211"/>
                <a:gd name="T8" fmla="*/ 0 w 155"/>
                <a:gd name="T9" fmla="*/ 6 h 211"/>
                <a:gd name="T10" fmla="*/ 15 w 155"/>
                <a:gd name="T11" fmla="*/ 211 h 211"/>
                <a:gd name="T12" fmla="*/ 155 w 155"/>
                <a:gd name="T13" fmla="*/ 206 h 211"/>
              </a:gdLst>
              <a:ahLst/>
              <a:cxnLst>
                <a:cxn ang="0">
                  <a:pos x="T0" y="T1"/>
                </a:cxn>
                <a:cxn ang="0">
                  <a:pos x="T2" y="T3"/>
                </a:cxn>
                <a:cxn ang="0">
                  <a:pos x="T4" y="T5"/>
                </a:cxn>
                <a:cxn ang="0">
                  <a:pos x="T6" y="T7"/>
                </a:cxn>
                <a:cxn ang="0">
                  <a:pos x="T8" y="T9"/>
                </a:cxn>
                <a:cxn ang="0">
                  <a:pos x="T10" y="T11"/>
                </a:cxn>
                <a:cxn ang="0">
                  <a:pos x="T12" y="T13"/>
                </a:cxn>
              </a:cxnLst>
              <a:rect l="0" t="0" r="r" b="b"/>
              <a:pathLst>
                <a:path w="155" h="211">
                  <a:moveTo>
                    <a:pt x="155" y="206"/>
                  </a:moveTo>
                  <a:lnTo>
                    <a:pt x="155" y="206"/>
                  </a:lnTo>
                  <a:lnTo>
                    <a:pt x="155" y="206"/>
                  </a:lnTo>
                  <a:lnTo>
                    <a:pt x="155" y="0"/>
                  </a:lnTo>
                  <a:cubicBezTo>
                    <a:pt x="103" y="0"/>
                    <a:pt x="51" y="2"/>
                    <a:pt x="0" y="6"/>
                  </a:cubicBezTo>
                  <a:lnTo>
                    <a:pt x="15" y="211"/>
                  </a:lnTo>
                  <a:cubicBezTo>
                    <a:pt x="61" y="208"/>
                    <a:pt x="108" y="206"/>
                    <a:pt x="155" y="20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93" name="Freeform 53">
              <a:extLst>
                <a:ext uri="{FF2B5EF4-FFF2-40B4-BE49-F238E27FC236}">
                  <a16:creationId xmlns:a16="http://schemas.microsoft.com/office/drawing/2014/main" id="{D62FFA31-AF75-1149-93E8-4731FC3CBD25}"/>
                </a:ext>
              </a:extLst>
            </p:cNvPr>
            <p:cNvSpPr>
              <a:spLocks/>
            </p:cNvSpPr>
            <p:nvPr/>
          </p:nvSpPr>
          <p:spPr bwMode="auto">
            <a:xfrm>
              <a:off x="6425811" y="2298839"/>
              <a:ext cx="276892" cy="332757"/>
            </a:xfrm>
            <a:custGeom>
              <a:avLst/>
              <a:gdLst>
                <a:gd name="T0" fmla="*/ 0 w 189"/>
                <a:gd name="T1" fmla="*/ 205 h 227"/>
                <a:gd name="T2" fmla="*/ 0 w 189"/>
                <a:gd name="T3" fmla="*/ 205 h 227"/>
                <a:gd name="T4" fmla="*/ 20 w 189"/>
                <a:gd name="T5" fmla="*/ 0 h 227"/>
                <a:gd name="T6" fmla="*/ 189 w 189"/>
                <a:gd name="T7" fmla="*/ 25 h 227"/>
                <a:gd name="T8" fmla="*/ 149 w 189"/>
                <a:gd name="T9" fmla="*/ 227 h 227"/>
                <a:gd name="T10" fmla="*/ 0 w 189"/>
                <a:gd name="T11" fmla="*/ 205 h 227"/>
              </a:gdLst>
              <a:ahLst/>
              <a:cxnLst>
                <a:cxn ang="0">
                  <a:pos x="T0" y="T1"/>
                </a:cxn>
                <a:cxn ang="0">
                  <a:pos x="T2" y="T3"/>
                </a:cxn>
                <a:cxn ang="0">
                  <a:pos x="T4" y="T5"/>
                </a:cxn>
                <a:cxn ang="0">
                  <a:pos x="T6" y="T7"/>
                </a:cxn>
                <a:cxn ang="0">
                  <a:pos x="T8" y="T9"/>
                </a:cxn>
                <a:cxn ang="0">
                  <a:pos x="T10" y="T11"/>
                </a:cxn>
              </a:cxnLst>
              <a:rect l="0" t="0" r="r" b="b"/>
              <a:pathLst>
                <a:path w="189" h="227">
                  <a:moveTo>
                    <a:pt x="0" y="205"/>
                  </a:moveTo>
                  <a:lnTo>
                    <a:pt x="0" y="205"/>
                  </a:lnTo>
                  <a:lnTo>
                    <a:pt x="20" y="0"/>
                  </a:lnTo>
                  <a:cubicBezTo>
                    <a:pt x="77" y="6"/>
                    <a:pt x="134" y="14"/>
                    <a:pt x="189" y="25"/>
                  </a:cubicBezTo>
                  <a:lnTo>
                    <a:pt x="149" y="227"/>
                  </a:lnTo>
                  <a:cubicBezTo>
                    <a:pt x="100" y="217"/>
                    <a:pt x="50" y="210"/>
                    <a:pt x="0" y="20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94" name="Freeform 55">
              <a:extLst>
                <a:ext uri="{FF2B5EF4-FFF2-40B4-BE49-F238E27FC236}">
                  <a16:creationId xmlns:a16="http://schemas.microsoft.com/office/drawing/2014/main" id="{9D381113-A20C-5730-51A8-754CE2273060}"/>
                </a:ext>
              </a:extLst>
            </p:cNvPr>
            <p:cNvSpPr>
              <a:spLocks/>
            </p:cNvSpPr>
            <p:nvPr/>
          </p:nvSpPr>
          <p:spPr bwMode="auto">
            <a:xfrm>
              <a:off x="6212070" y="2286694"/>
              <a:ext cx="242887" cy="313326"/>
            </a:xfrm>
            <a:custGeom>
              <a:avLst/>
              <a:gdLst>
                <a:gd name="T0" fmla="*/ 0 w 168"/>
                <a:gd name="T1" fmla="*/ 206 h 213"/>
                <a:gd name="T2" fmla="*/ 0 w 168"/>
                <a:gd name="T3" fmla="*/ 206 h 213"/>
                <a:gd name="T4" fmla="*/ 0 w 168"/>
                <a:gd name="T5" fmla="*/ 206 h 213"/>
                <a:gd name="T6" fmla="*/ 0 w 168"/>
                <a:gd name="T7" fmla="*/ 0 h 213"/>
                <a:gd name="T8" fmla="*/ 0 w 168"/>
                <a:gd name="T9" fmla="*/ 0 h 213"/>
                <a:gd name="T10" fmla="*/ 168 w 168"/>
                <a:gd name="T11" fmla="*/ 8 h 213"/>
                <a:gd name="T12" fmla="*/ 148 w 168"/>
                <a:gd name="T13" fmla="*/ 213 h 213"/>
                <a:gd name="T14" fmla="*/ 0 w 168"/>
                <a:gd name="T15" fmla="*/ 206 h 2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213">
                  <a:moveTo>
                    <a:pt x="0" y="206"/>
                  </a:moveTo>
                  <a:lnTo>
                    <a:pt x="0" y="206"/>
                  </a:lnTo>
                  <a:lnTo>
                    <a:pt x="0" y="206"/>
                  </a:lnTo>
                  <a:lnTo>
                    <a:pt x="0" y="0"/>
                  </a:lnTo>
                  <a:lnTo>
                    <a:pt x="0" y="0"/>
                  </a:lnTo>
                  <a:cubicBezTo>
                    <a:pt x="57" y="0"/>
                    <a:pt x="113" y="3"/>
                    <a:pt x="168" y="8"/>
                  </a:cubicBezTo>
                  <a:lnTo>
                    <a:pt x="148" y="213"/>
                  </a:lnTo>
                  <a:cubicBezTo>
                    <a:pt x="99" y="208"/>
                    <a:pt x="50" y="206"/>
                    <a:pt x="0" y="20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95" name="Freeform 57">
              <a:extLst>
                <a:ext uri="{FF2B5EF4-FFF2-40B4-BE49-F238E27FC236}">
                  <a16:creationId xmlns:a16="http://schemas.microsoft.com/office/drawing/2014/main" id="{03A697CC-0188-0502-7AA1-1C07591ADC84}"/>
                </a:ext>
              </a:extLst>
            </p:cNvPr>
            <p:cNvSpPr>
              <a:spLocks/>
            </p:cNvSpPr>
            <p:nvPr/>
          </p:nvSpPr>
          <p:spPr bwMode="auto">
            <a:xfrm>
              <a:off x="6212070" y="1764486"/>
              <a:ext cx="225886" cy="308468"/>
            </a:xfrm>
            <a:custGeom>
              <a:avLst/>
              <a:gdLst>
                <a:gd name="T0" fmla="*/ 0 w 156"/>
                <a:gd name="T1" fmla="*/ 206 h 211"/>
                <a:gd name="T2" fmla="*/ 0 w 156"/>
                <a:gd name="T3" fmla="*/ 206 h 211"/>
                <a:gd name="T4" fmla="*/ 0 w 156"/>
                <a:gd name="T5" fmla="*/ 206 h 211"/>
                <a:gd name="T6" fmla="*/ 0 w 156"/>
                <a:gd name="T7" fmla="*/ 0 h 211"/>
                <a:gd name="T8" fmla="*/ 0 w 156"/>
                <a:gd name="T9" fmla="*/ 0 h 211"/>
                <a:gd name="T10" fmla="*/ 156 w 156"/>
                <a:gd name="T11" fmla="*/ 6 h 211"/>
                <a:gd name="T12" fmla="*/ 140 w 156"/>
                <a:gd name="T13" fmla="*/ 211 h 211"/>
                <a:gd name="T14" fmla="*/ 0 w 156"/>
                <a:gd name="T15" fmla="*/ 206 h 2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6" h="211">
                  <a:moveTo>
                    <a:pt x="0" y="206"/>
                  </a:moveTo>
                  <a:lnTo>
                    <a:pt x="0" y="206"/>
                  </a:lnTo>
                  <a:lnTo>
                    <a:pt x="0" y="206"/>
                  </a:lnTo>
                  <a:lnTo>
                    <a:pt x="0" y="0"/>
                  </a:lnTo>
                  <a:lnTo>
                    <a:pt x="0" y="0"/>
                  </a:lnTo>
                  <a:cubicBezTo>
                    <a:pt x="53" y="0"/>
                    <a:pt x="104" y="2"/>
                    <a:pt x="156" y="6"/>
                  </a:cubicBezTo>
                  <a:lnTo>
                    <a:pt x="140" y="211"/>
                  </a:lnTo>
                  <a:cubicBezTo>
                    <a:pt x="94" y="208"/>
                    <a:pt x="47" y="206"/>
                    <a:pt x="0" y="20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96" name="Freeform 61">
              <a:extLst>
                <a:ext uri="{FF2B5EF4-FFF2-40B4-BE49-F238E27FC236}">
                  <a16:creationId xmlns:a16="http://schemas.microsoft.com/office/drawing/2014/main" id="{655AF78D-A83B-5701-D07F-8C4B8E1F84C5}"/>
                </a:ext>
              </a:extLst>
            </p:cNvPr>
            <p:cNvSpPr>
              <a:spLocks/>
            </p:cNvSpPr>
            <p:nvPr/>
          </p:nvSpPr>
          <p:spPr bwMode="auto">
            <a:xfrm>
              <a:off x="7246771" y="1995229"/>
              <a:ext cx="335185" cy="369189"/>
            </a:xfrm>
            <a:custGeom>
              <a:avLst/>
              <a:gdLst>
                <a:gd name="T0" fmla="*/ 0 w 229"/>
                <a:gd name="T1" fmla="*/ 190 h 253"/>
                <a:gd name="T2" fmla="*/ 0 w 229"/>
                <a:gd name="T3" fmla="*/ 190 h 253"/>
                <a:gd name="T4" fmla="*/ 79 w 229"/>
                <a:gd name="T5" fmla="*/ 0 h 253"/>
                <a:gd name="T6" fmla="*/ 229 w 229"/>
                <a:gd name="T7" fmla="*/ 70 h 253"/>
                <a:gd name="T8" fmla="*/ 136 w 229"/>
                <a:gd name="T9" fmla="*/ 253 h 253"/>
                <a:gd name="T10" fmla="*/ 0 w 229"/>
                <a:gd name="T11" fmla="*/ 190 h 253"/>
              </a:gdLst>
              <a:ahLst/>
              <a:cxnLst>
                <a:cxn ang="0">
                  <a:pos x="T0" y="T1"/>
                </a:cxn>
                <a:cxn ang="0">
                  <a:pos x="T2" y="T3"/>
                </a:cxn>
                <a:cxn ang="0">
                  <a:pos x="T4" y="T5"/>
                </a:cxn>
                <a:cxn ang="0">
                  <a:pos x="T6" y="T7"/>
                </a:cxn>
                <a:cxn ang="0">
                  <a:pos x="T8" y="T9"/>
                </a:cxn>
                <a:cxn ang="0">
                  <a:pos x="T10" y="T11"/>
                </a:cxn>
              </a:cxnLst>
              <a:rect l="0" t="0" r="r" b="b"/>
              <a:pathLst>
                <a:path w="229" h="253">
                  <a:moveTo>
                    <a:pt x="0" y="190"/>
                  </a:moveTo>
                  <a:lnTo>
                    <a:pt x="0" y="190"/>
                  </a:lnTo>
                  <a:lnTo>
                    <a:pt x="79" y="0"/>
                  </a:lnTo>
                  <a:cubicBezTo>
                    <a:pt x="130" y="22"/>
                    <a:pt x="180" y="45"/>
                    <a:pt x="229" y="70"/>
                  </a:cubicBezTo>
                  <a:lnTo>
                    <a:pt x="136" y="253"/>
                  </a:lnTo>
                  <a:cubicBezTo>
                    <a:pt x="91" y="231"/>
                    <a:pt x="46" y="210"/>
                    <a:pt x="0" y="19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97" name="Freeform 63">
              <a:extLst>
                <a:ext uri="{FF2B5EF4-FFF2-40B4-BE49-F238E27FC236}">
                  <a16:creationId xmlns:a16="http://schemas.microsoft.com/office/drawing/2014/main" id="{DA880DC6-6D61-739B-7125-6B5231C8BC9D}"/>
                </a:ext>
              </a:extLst>
            </p:cNvPr>
            <p:cNvSpPr>
              <a:spLocks/>
            </p:cNvSpPr>
            <p:nvPr/>
          </p:nvSpPr>
          <p:spPr bwMode="auto">
            <a:xfrm>
              <a:off x="7802983" y="2342558"/>
              <a:ext cx="352188" cy="369189"/>
            </a:xfrm>
            <a:custGeom>
              <a:avLst/>
              <a:gdLst>
                <a:gd name="T0" fmla="*/ 0 w 242"/>
                <a:gd name="T1" fmla="*/ 166 h 252"/>
                <a:gd name="T2" fmla="*/ 0 w 242"/>
                <a:gd name="T3" fmla="*/ 166 h 252"/>
                <a:gd name="T4" fmla="*/ 121 w 242"/>
                <a:gd name="T5" fmla="*/ 0 h 252"/>
                <a:gd name="T6" fmla="*/ 242 w 242"/>
                <a:gd name="T7" fmla="*/ 95 h 252"/>
                <a:gd name="T8" fmla="*/ 110 w 242"/>
                <a:gd name="T9" fmla="*/ 252 h 252"/>
                <a:gd name="T10" fmla="*/ 0 w 242"/>
                <a:gd name="T11" fmla="*/ 166 h 252"/>
              </a:gdLst>
              <a:ahLst/>
              <a:cxnLst>
                <a:cxn ang="0">
                  <a:pos x="T0" y="T1"/>
                </a:cxn>
                <a:cxn ang="0">
                  <a:pos x="T2" y="T3"/>
                </a:cxn>
                <a:cxn ang="0">
                  <a:pos x="T4" y="T5"/>
                </a:cxn>
                <a:cxn ang="0">
                  <a:pos x="T6" y="T7"/>
                </a:cxn>
                <a:cxn ang="0">
                  <a:pos x="T8" y="T9"/>
                </a:cxn>
                <a:cxn ang="0">
                  <a:pos x="T10" y="T11"/>
                </a:cxn>
              </a:cxnLst>
              <a:rect l="0" t="0" r="r" b="b"/>
              <a:pathLst>
                <a:path w="242" h="252">
                  <a:moveTo>
                    <a:pt x="0" y="166"/>
                  </a:moveTo>
                  <a:lnTo>
                    <a:pt x="0" y="166"/>
                  </a:lnTo>
                  <a:lnTo>
                    <a:pt x="121" y="0"/>
                  </a:lnTo>
                  <a:cubicBezTo>
                    <a:pt x="163" y="30"/>
                    <a:pt x="203" y="62"/>
                    <a:pt x="242" y="95"/>
                  </a:cubicBezTo>
                  <a:lnTo>
                    <a:pt x="110" y="252"/>
                  </a:lnTo>
                  <a:cubicBezTo>
                    <a:pt x="74" y="222"/>
                    <a:pt x="38" y="193"/>
                    <a:pt x="0" y="16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98" name="Freeform 65">
              <a:extLst>
                <a:ext uri="{FF2B5EF4-FFF2-40B4-BE49-F238E27FC236}">
                  <a16:creationId xmlns:a16="http://schemas.microsoft.com/office/drawing/2014/main" id="{9AF3123A-2F88-D7EF-214E-9C95B0FD73BC}"/>
                </a:ext>
              </a:extLst>
            </p:cNvPr>
            <p:cNvSpPr>
              <a:spLocks/>
            </p:cNvSpPr>
            <p:nvPr/>
          </p:nvSpPr>
          <p:spPr bwMode="auto">
            <a:xfrm>
              <a:off x="7445939" y="2097241"/>
              <a:ext cx="342472" cy="374047"/>
            </a:xfrm>
            <a:custGeom>
              <a:avLst/>
              <a:gdLst>
                <a:gd name="T0" fmla="*/ 0 w 235"/>
                <a:gd name="T1" fmla="*/ 183 h 255"/>
                <a:gd name="T2" fmla="*/ 0 w 235"/>
                <a:gd name="T3" fmla="*/ 183 h 255"/>
                <a:gd name="T4" fmla="*/ 93 w 235"/>
                <a:gd name="T5" fmla="*/ 0 h 255"/>
                <a:gd name="T6" fmla="*/ 235 w 235"/>
                <a:gd name="T7" fmla="*/ 80 h 255"/>
                <a:gd name="T8" fmla="*/ 127 w 235"/>
                <a:gd name="T9" fmla="*/ 255 h 255"/>
                <a:gd name="T10" fmla="*/ 0 w 235"/>
                <a:gd name="T11" fmla="*/ 183 h 255"/>
              </a:gdLst>
              <a:ahLst/>
              <a:cxnLst>
                <a:cxn ang="0">
                  <a:pos x="T0" y="T1"/>
                </a:cxn>
                <a:cxn ang="0">
                  <a:pos x="T2" y="T3"/>
                </a:cxn>
                <a:cxn ang="0">
                  <a:pos x="T4" y="T5"/>
                </a:cxn>
                <a:cxn ang="0">
                  <a:pos x="T6" y="T7"/>
                </a:cxn>
                <a:cxn ang="0">
                  <a:pos x="T8" y="T9"/>
                </a:cxn>
                <a:cxn ang="0">
                  <a:pos x="T10" y="T11"/>
                </a:cxn>
              </a:cxnLst>
              <a:rect l="0" t="0" r="r" b="b"/>
              <a:pathLst>
                <a:path w="235" h="255">
                  <a:moveTo>
                    <a:pt x="0" y="183"/>
                  </a:moveTo>
                  <a:lnTo>
                    <a:pt x="0" y="183"/>
                  </a:lnTo>
                  <a:lnTo>
                    <a:pt x="93" y="0"/>
                  </a:lnTo>
                  <a:cubicBezTo>
                    <a:pt x="142" y="25"/>
                    <a:pt x="189" y="52"/>
                    <a:pt x="235" y="80"/>
                  </a:cubicBezTo>
                  <a:lnTo>
                    <a:pt x="127" y="255"/>
                  </a:lnTo>
                  <a:cubicBezTo>
                    <a:pt x="86" y="229"/>
                    <a:pt x="43" y="206"/>
                    <a:pt x="0" y="18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99" name="Freeform 67">
              <a:extLst>
                <a:ext uri="{FF2B5EF4-FFF2-40B4-BE49-F238E27FC236}">
                  <a16:creationId xmlns:a16="http://schemas.microsoft.com/office/drawing/2014/main" id="{9B76BB8E-FA20-F56D-E15A-14185603EF5E}"/>
                </a:ext>
              </a:extLst>
            </p:cNvPr>
            <p:cNvSpPr>
              <a:spLocks/>
            </p:cNvSpPr>
            <p:nvPr/>
          </p:nvSpPr>
          <p:spPr bwMode="auto">
            <a:xfrm>
              <a:off x="7630533" y="2213827"/>
              <a:ext cx="347330" cy="371619"/>
            </a:xfrm>
            <a:custGeom>
              <a:avLst/>
              <a:gdLst>
                <a:gd name="T0" fmla="*/ 0 w 238"/>
                <a:gd name="T1" fmla="*/ 175 h 254"/>
                <a:gd name="T2" fmla="*/ 0 w 238"/>
                <a:gd name="T3" fmla="*/ 175 h 254"/>
                <a:gd name="T4" fmla="*/ 108 w 238"/>
                <a:gd name="T5" fmla="*/ 0 h 254"/>
                <a:gd name="T6" fmla="*/ 238 w 238"/>
                <a:gd name="T7" fmla="*/ 88 h 254"/>
                <a:gd name="T8" fmla="*/ 117 w 238"/>
                <a:gd name="T9" fmla="*/ 254 h 254"/>
                <a:gd name="T10" fmla="*/ 0 w 238"/>
                <a:gd name="T11" fmla="*/ 175 h 254"/>
              </a:gdLst>
              <a:ahLst/>
              <a:cxnLst>
                <a:cxn ang="0">
                  <a:pos x="T0" y="T1"/>
                </a:cxn>
                <a:cxn ang="0">
                  <a:pos x="T2" y="T3"/>
                </a:cxn>
                <a:cxn ang="0">
                  <a:pos x="T4" y="T5"/>
                </a:cxn>
                <a:cxn ang="0">
                  <a:pos x="T6" y="T7"/>
                </a:cxn>
                <a:cxn ang="0">
                  <a:pos x="T8" y="T9"/>
                </a:cxn>
                <a:cxn ang="0">
                  <a:pos x="T10" y="T11"/>
                </a:cxn>
              </a:cxnLst>
              <a:rect l="0" t="0" r="r" b="b"/>
              <a:pathLst>
                <a:path w="238" h="254">
                  <a:moveTo>
                    <a:pt x="0" y="175"/>
                  </a:moveTo>
                  <a:lnTo>
                    <a:pt x="0" y="175"/>
                  </a:lnTo>
                  <a:lnTo>
                    <a:pt x="108" y="0"/>
                  </a:lnTo>
                  <a:cubicBezTo>
                    <a:pt x="152" y="28"/>
                    <a:pt x="196" y="57"/>
                    <a:pt x="238" y="88"/>
                  </a:cubicBezTo>
                  <a:lnTo>
                    <a:pt x="117" y="254"/>
                  </a:lnTo>
                  <a:cubicBezTo>
                    <a:pt x="79" y="226"/>
                    <a:pt x="40" y="200"/>
                    <a:pt x="0" y="17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00" name="Freeform 69">
              <a:extLst>
                <a:ext uri="{FF2B5EF4-FFF2-40B4-BE49-F238E27FC236}">
                  <a16:creationId xmlns:a16="http://schemas.microsoft.com/office/drawing/2014/main" id="{63F39CF2-2ED4-B297-5193-B87CF295B8F7}"/>
                </a:ext>
              </a:extLst>
            </p:cNvPr>
            <p:cNvSpPr>
              <a:spLocks/>
            </p:cNvSpPr>
            <p:nvPr/>
          </p:nvSpPr>
          <p:spPr bwMode="auto">
            <a:xfrm>
              <a:off x="6622549" y="1800919"/>
              <a:ext cx="279321" cy="337614"/>
            </a:xfrm>
            <a:custGeom>
              <a:avLst/>
              <a:gdLst>
                <a:gd name="T0" fmla="*/ 0 w 191"/>
                <a:gd name="T1" fmla="*/ 203 h 231"/>
                <a:gd name="T2" fmla="*/ 0 w 191"/>
                <a:gd name="T3" fmla="*/ 203 h 231"/>
                <a:gd name="T4" fmla="*/ 31 w 191"/>
                <a:gd name="T5" fmla="*/ 0 h 231"/>
                <a:gd name="T6" fmla="*/ 191 w 191"/>
                <a:gd name="T7" fmla="*/ 31 h 231"/>
                <a:gd name="T8" fmla="*/ 144 w 191"/>
                <a:gd name="T9" fmla="*/ 231 h 231"/>
                <a:gd name="T10" fmla="*/ 0 w 191"/>
                <a:gd name="T11" fmla="*/ 203 h 231"/>
              </a:gdLst>
              <a:ahLst/>
              <a:cxnLst>
                <a:cxn ang="0">
                  <a:pos x="T0" y="T1"/>
                </a:cxn>
                <a:cxn ang="0">
                  <a:pos x="T2" y="T3"/>
                </a:cxn>
                <a:cxn ang="0">
                  <a:pos x="T4" y="T5"/>
                </a:cxn>
                <a:cxn ang="0">
                  <a:pos x="T6" y="T7"/>
                </a:cxn>
                <a:cxn ang="0">
                  <a:pos x="T8" y="T9"/>
                </a:cxn>
                <a:cxn ang="0">
                  <a:pos x="T10" y="T11"/>
                </a:cxn>
              </a:cxnLst>
              <a:rect l="0" t="0" r="r" b="b"/>
              <a:pathLst>
                <a:path w="191" h="231">
                  <a:moveTo>
                    <a:pt x="0" y="203"/>
                  </a:moveTo>
                  <a:lnTo>
                    <a:pt x="0" y="203"/>
                  </a:lnTo>
                  <a:lnTo>
                    <a:pt x="31" y="0"/>
                  </a:lnTo>
                  <a:cubicBezTo>
                    <a:pt x="85" y="8"/>
                    <a:pt x="138" y="19"/>
                    <a:pt x="191" y="31"/>
                  </a:cubicBezTo>
                  <a:lnTo>
                    <a:pt x="144" y="231"/>
                  </a:lnTo>
                  <a:cubicBezTo>
                    <a:pt x="97" y="220"/>
                    <a:pt x="48" y="211"/>
                    <a:pt x="0"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01" name="Freeform 71">
              <a:extLst>
                <a:ext uri="{FF2B5EF4-FFF2-40B4-BE49-F238E27FC236}">
                  <a16:creationId xmlns:a16="http://schemas.microsoft.com/office/drawing/2014/main" id="{9A64E147-3CB3-C59B-75E3-55142919DAD8}"/>
                </a:ext>
              </a:extLst>
            </p:cNvPr>
            <p:cNvSpPr>
              <a:spLocks/>
            </p:cNvSpPr>
            <p:nvPr/>
          </p:nvSpPr>
          <p:spPr bwMode="auto">
            <a:xfrm>
              <a:off x="6831433" y="1844638"/>
              <a:ext cx="303610" cy="352188"/>
            </a:xfrm>
            <a:custGeom>
              <a:avLst/>
              <a:gdLst>
                <a:gd name="T0" fmla="*/ 0 w 207"/>
                <a:gd name="T1" fmla="*/ 200 h 240"/>
                <a:gd name="T2" fmla="*/ 0 w 207"/>
                <a:gd name="T3" fmla="*/ 200 h 240"/>
                <a:gd name="T4" fmla="*/ 47 w 207"/>
                <a:gd name="T5" fmla="*/ 0 h 240"/>
                <a:gd name="T6" fmla="*/ 207 w 207"/>
                <a:gd name="T7" fmla="*/ 45 h 240"/>
                <a:gd name="T8" fmla="*/ 144 w 207"/>
                <a:gd name="T9" fmla="*/ 240 h 240"/>
                <a:gd name="T10" fmla="*/ 0 w 207"/>
                <a:gd name="T11" fmla="*/ 200 h 240"/>
              </a:gdLst>
              <a:ahLst/>
              <a:cxnLst>
                <a:cxn ang="0">
                  <a:pos x="T0" y="T1"/>
                </a:cxn>
                <a:cxn ang="0">
                  <a:pos x="T2" y="T3"/>
                </a:cxn>
                <a:cxn ang="0">
                  <a:pos x="T4" y="T5"/>
                </a:cxn>
                <a:cxn ang="0">
                  <a:pos x="T6" y="T7"/>
                </a:cxn>
                <a:cxn ang="0">
                  <a:pos x="T8" y="T9"/>
                </a:cxn>
                <a:cxn ang="0">
                  <a:pos x="T10" y="T11"/>
                </a:cxn>
              </a:cxnLst>
              <a:rect l="0" t="0" r="r" b="b"/>
              <a:pathLst>
                <a:path w="207" h="240">
                  <a:moveTo>
                    <a:pt x="0" y="200"/>
                  </a:moveTo>
                  <a:lnTo>
                    <a:pt x="0" y="200"/>
                  </a:lnTo>
                  <a:lnTo>
                    <a:pt x="47" y="0"/>
                  </a:lnTo>
                  <a:cubicBezTo>
                    <a:pt x="101" y="13"/>
                    <a:pt x="155" y="28"/>
                    <a:pt x="207" y="45"/>
                  </a:cubicBezTo>
                  <a:lnTo>
                    <a:pt x="144" y="240"/>
                  </a:lnTo>
                  <a:cubicBezTo>
                    <a:pt x="97" y="225"/>
                    <a:pt x="49" y="212"/>
                    <a:pt x="0"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02" name="Freeform 73">
              <a:extLst>
                <a:ext uri="{FF2B5EF4-FFF2-40B4-BE49-F238E27FC236}">
                  <a16:creationId xmlns:a16="http://schemas.microsoft.com/office/drawing/2014/main" id="{14FB2745-0480-4D9B-DBC0-D3E920810668}"/>
                </a:ext>
              </a:extLst>
            </p:cNvPr>
            <p:cNvSpPr>
              <a:spLocks/>
            </p:cNvSpPr>
            <p:nvPr/>
          </p:nvSpPr>
          <p:spPr bwMode="auto">
            <a:xfrm>
              <a:off x="7042746" y="1912647"/>
              <a:ext cx="320611" cy="359474"/>
            </a:xfrm>
            <a:custGeom>
              <a:avLst/>
              <a:gdLst>
                <a:gd name="T0" fmla="*/ 0 w 220"/>
                <a:gd name="T1" fmla="*/ 195 h 247"/>
                <a:gd name="T2" fmla="*/ 0 w 220"/>
                <a:gd name="T3" fmla="*/ 195 h 247"/>
                <a:gd name="T4" fmla="*/ 63 w 220"/>
                <a:gd name="T5" fmla="*/ 0 h 247"/>
                <a:gd name="T6" fmla="*/ 220 w 220"/>
                <a:gd name="T7" fmla="*/ 57 h 247"/>
                <a:gd name="T8" fmla="*/ 141 w 220"/>
                <a:gd name="T9" fmla="*/ 247 h 247"/>
                <a:gd name="T10" fmla="*/ 0 w 220"/>
                <a:gd name="T11" fmla="*/ 195 h 247"/>
              </a:gdLst>
              <a:ahLst/>
              <a:cxnLst>
                <a:cxn ang="0">
                  <a:pos x="T0" y="T1"/>
                </a:cxn>
                <a:cxn ang="0">
                  <a:pos x="T2" y="T3"/>
                </a:cxn>
                <a:cxn ang="0">
                  <a:pos x="T4" y="T5"/>
                </a:cxn>
                <a:cxn ang="0">
                  <a:pos x="T6" y="T7"/>
                </a:cxn>
                <a:cxn ang="0">
                  <a:pos x="T8" y="T9"/>
                </a:cxn>
                <a:cxn ang="0">
                  <a:pos x="T10" y="T11"/>
                </a:cxn>
              </a:cxnLst>
              <a:rect l="0" t="0" r="r" b="b"/>
              <a:pathLst>
                <a:path w="220" h="247">
                  <a:moveTo>
                    <a:pt x="0" y="195"/>
                  </a:moveTo>
                  <a:lnTo>
                    <a:pt x="0" y="195"/>
                  </a:lnTo>
                  <a:lnTo>
                    <a:pt x="63" y="0"/>
                  </a:lnTo>
                  <a:cubicBezTo>
                    <a:pt x="116" y="17"/>
                    <a:pt x="169" y="36"/>
                    <a:pt x="220" y="57"/>
                  </a:cubicBezTo>
                  <a:lnTo>
                    <a:pt x="141" y="247"/>
                  </a:lnTo>
                  <a:cubicBezTo>
                    <a:pt x="95" y="228"/>
                    <a:pt x="48" y="211"/>
                    <a:pt x="0" y="1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03" name="Freeform 75">
              <a:extLst>
                <a:ext uri="{FF2B5EF4-FFF2-40B4-BE49-F238E27FC236}">
                  <a16:creationId xmlns:a16="http://schemas.microsoft.com/office/drawing/2014/main" id="{A2D0DDFC-2491-B7B8-2EF1-A9DF784E3AB6}"/>
                </a:ext>
              </a:extLst>
            </p:cNvPr>
            <p:cNvSpPr>
              <a:spLocks/>
            </p:cNvSpPr>
            <p:nvPr/>
          </p:nvSpPr>
          <p:spPr bwMode="auto">
            <a:xfrm>
              <a:off x="6212070" y="1244707"/>
              <a:ext cx="245317" cy="308468"/>
            </a:xfrm>
            <a:custGeom>
              <a:avLst/>
              <a:gdLst>
                <a:gd name="T0" fmla="*/ 0 w 169"/>
                <a:gd name="T1" fmla="*/ 205 h 211"/>
                <a:gd name="T2" fmla="*/ 0 w 169"/>
                <a:gd name="T3" fmla="*/ 205 h 211"/>
                <a:gd name="T4" fmla="*/ 0 w 169"/>
                <a:gd name="T5" fmla="*/ 205 h 211"/>
                <a:gd name="T6" fmla="*/ 0 w 169"/>
                <a:gd name="T7" fmla="*/ 0 h 211"/>
                <a:gd name="T8" fmla="*/ 0 w 169"/>
                <a:gd name="T9" fmla="*/ 0 h 211"/>
                <a:gd name="T10" fmla="*/ 169 w 169"/>
                <a:gd name="T11" fmla="*/ 6 h 211"/>
                <a:gd name="T12" fmla="*/ 154 w 169"/>
                <a:gd name="T13" fmla="*/ 211 h 211"/>
                <a:gd name="T14" fmla="*/ 0 w 169"/>
                <a:gd name="T15" fmla="*/ 205 h 2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211">
                  <a:moveTo>
                    <a:pt x="0" y="205"/>
                  </a:moveTo>
                  <a:lnTo>
                    <a:pt x="0" y="205"/>
                  </a:lnTo>
                  <a:lnTo>
                    <a:pt x="0" y="205"/>
                  </a:lnTo>
                  <a:lnTo>
                    <a:pt x="0" y="0"/>
                  </a:lnTo>
                  <a:lnTo>
                    <a:pt x="0" y="0"/>
                  </a:lnTo>
                  <a:cubicBezTo>
                    <a:pt x="57" y="0"/>
                    <a:pt x="113" y="2"/>
                    <a:pt x="169" y="6"/>
                  </a:cubicBezTo>
                  <a:lnTo>
                    <a:pt x="154" y="211"/>
                  </a:lnTo>
                  <a:cubicBezTo>
                    <a:pt x="104" y="207"/>
                    <a:pt x="52" y="205"/>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04" name="Freeform 77">
              <a:extLst>
                <a:ext uri="{FF2B5EF4-FFF2-40B4-BE49-F238E27FC236}">
                  <a16:creationId xmlns:a16="http://schemas.microsoft.com/office/drawing/2014/main" id="{64100AA1-7A48-82F7-091B-C20E892C592D}"/>
                </a:ext>
              </a:extLst>
            </p:cNvPr>
            <p:cNvSpPr>
              <a:spLocks/>
            </p:cNvSpPr>
            <p:nvPr/>
          </p:nvSpPr>
          <p:spPr bwMode="auto">
            <a:xfrm>
              <a:off x="6877582" y="1320001"/>
              <a:ext cx="308468" cy="349758"/>
            </a:xfrm>
            <a:custGeom>
              <a:avLst/>
              <a:gdLst>
                <a:gd name="T0" fmla="*/ 0 w 211"/>
                <a:gd name="T1" fmla="*/ 201 h 239"/>
                <a:gd name="T2" fmla="*/ 0 w 211"/>
                <a:gd name="T3" fmla="*/ 201 h 239"/>
                <a:gd name="T4" fmla="*/ 43 w 211"/>
                <a:gd name="T5" fmla="*/ 0 h 239"/>
                <a:gd name="T6" fmla="*/ 211 w 211"/>
                <a:gd name="T7" fmla="*/ 42 h 239"/>
                <a:gd name="T8" fmla="*/ 154 w 211"/>
                <a:gd name="T9" fmla="*/ 239 h 239"/>
                <a:gd name="T10" fmla="*/ 0 w 211"/>
                <a:gd name="T11" fmla="*/ 201 h 239"/>
              </a:gdLst>
              <a:ahLst/>
              <a:cxnLst>
                <a:cxn ang="0">
                  <a:pos x="T0" y="T1"/>
                </a:cxn>
                <a:cxn ang="0">
                  <a:pos x="T2" y="T3"/>
                </a:cxn>
                <a:cxn ang="0">
                  <a:pos x="T4" y="T5"/>
                </a:cxn>
                <a:cxn ang="0">
                  <a:pos x="T6" y="T7"/>
                </a:cxn>
                <a:cxn ang="0">
                  <a:pos x="T8" y="T9"/>
                </a:cxn>
                <a:cxn ang="0">
                  <a:pos x="T10" y="T11"/>
                </a:cxn>
              </a:cxnLst>
              <a:rect l="0" t="0" r="r" b="b"/>
              <a:pathLst>
                <a:path w="211" h="239">
                  <a:moveTo>
                    <a:pt x="0" y="201"/>
                  </a:moveTo>
                  <a:lnTo>
                    <a:pt x="0" y="201"/>
                  </a:lnTo>
                  <a:lnTo>
                    <a:pt x="43" y="0"/>
                  </a:lnTo>
                  <a:cubicBezTo>
                    <a:pt x="100" y="12"/>
                    <a:pt x="156" y="26"/>
                    <a:pt x="211" y="42"/>
                  </a:cubicBezTo>
                  <a:lnTo>
                    <a:pt x="154" y="239"/>
                  </a:lnTo>
                  <a:cubicBezTo>
                    <a:pt x="104" y="225"/>
                    <a:pt x="52" y="212"/>
                    <a:pt x="0" y="20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05" name="Freeform 79">
              <a:extLst>
                <a:ext uri="{FF2B5EF4-FFF2-40B4-BE49-F238E27FC236}">
                  <a16:creationId xmlns:a16="http://schemas.microsoft.com/office/drawing/2014/main" id="{A8D3297F-9228-3172-DDDE-ED68DD20D688}"/>
                </a:ext>
              </a:extLst>
            </p:cNvPr>
            <p:cNvSpPr>
              <a:spLocks/>
            </p:cNvSpPr>
            <p:nvPr/>
          </p:nvSpPr>
          <p:spPr bwMode="auto">
            <a:xfrm>
              <a:off x="7101039" y="1380724"/>
              <a:ext cx="325469" cy="361903"/>
            </a:xfrm>
            <a:custGeom>
              <a:avLst/>
              <a:gdLst>
                <a:gd name="T0" fmla="*/ 0 w 223"/>
                <a:gd name="T1" fmla="*/ 197 h 247"/>
                <a:gd name="T2" fmla="*/ 0 w 223"/>
                <a:gd name="T3" fmla="*/ 197 h 247"/>
                <a:gd name="T4" fmla="*/ 57 w 223"/>
                <a:gd name="T5" fmla="*/ 0 h 247"/>
                <a:gd name="T6" fmla="*/ 223 w 223"/>
                <a:gd name="T7" fmla="*/ 54 h 247"/>
                <a:gd name="T8" fmla="*/ 152 w 223"/>
                <a:gd name="T9" fmla="*/ 247 h 247"/>
                <a:gd name="T10" fmla="*/ 0 w 223"/>
                <a:gd name="T11" fmla="*/ 197 h 247"/>
              </a:gdLst>
              <a:ahLst/>
              <a:cxnLst>
                <a:cxn ang="0">
                  <a:pos x="T0" y="T1"/>
                </a:cxn>
                <a:cxn ang="0">
                  <a:pos x="T2" y="T3"/>
                </a:cxn>
                <a:cxn ang="0">
                  <a:pos x="T4" y="T5"/>
                </a:cxn>
                <a:cxn ang="0">
                  <a:pos x="T6" y="T7"/>
                </a:cxn>
                <a:cxn ang="0">
                  <a:pos x="T8" y="T9"/>
                </a:cxn>
                <a:cxn ang="0">
                  <a:pos x="T10" y="T11"/>
                </a:cxn>
              </a:cxnLst>
              <a:rect l="0" t="0" r="r" b="b"/>
              <a:pathLst>
                <a:path w="223" h="247">
                  <a:moveTo>
                    <a:pt x="0" y="197"/>
                  </a:moveTo>
                  <a:lnTo>
                    <a:pt x="0" y="197"/>
                  </a:lnTo>
                  <a:lnTo>
                    <a:pt x="57" y="0"/>
                  </a:lnTo>
                  <a:cubicBezTo>
                    <a:pt x="113" y="16"/>
                    <a:pt x="169" y="34"/>
                    <a:pt x="223" y="54"/>
                  </a:cubicBezTo>
                  <a:lnTo>
                    <a:pt x="152" y="247"/>
                  </a:lnTo>
                  <a:cubicBezTo>
                    <a:pt x="102" y="229"/>
                    <a:pt x="52" y="212"/>
                    <a:pt x="0" y="19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06" name="Freeform 81">
              <a:extLst>
                <a:ext uri="{FF2B5EF4-FFF2-40B4-BE49-F238E27FC236}">
                  <a16:creationId xmlns:a16="http://schemas.microsoft.com/office/drawing/2014/main" id="{B0E22160-6457-7B64-50F7-3520385F913A}"/>
                </a:ext>
              </a:extLst>
            </p:cNvPr>
            <p:cNvSpPr>
              <a:spLocks/>
            </p:cNvSpPr>
            <p:nvPr/>
          </p:nvSpPr>
          <p:spPr bwMode="auto">
            <a:xfrm>
              <a:off x="6435527" y="1251993"/>
              <a:ext cx="259890" cy="323041"/>
            </a:xfrm>
            <a:custGeom>
              <a:avLst/>
              <a:gdLst>
                <a:gd name="T0" fmla="*/ 0 w 179"/>
                <a:gd name="T1" fmla="*/ 205 h 220"/>
                <a:gd name="T2" fmla="*/ 0 w 179"/>
                <a:gd name="T3" fmla="*/ 205 h 220"/>
                <a:gd name="T4" fmla="*/ 15 w 179"/>
                <a:gd name="T5" fmla="*/ 0 h 220"/>
                <a:gd name="T6" fmla="*/ 179 w 179"/>
                <a:gd name="T7" fmla="*/ 16 h 220"/>
                <a:gd name="T8" fmla="*/ 150 w 179"/>
                <a:gd name="T9" fmla="*/ 220 h 220"/>
                <a:gd name="T10" fmla="*/ 0 w 179"/>
                <a:gd name="T11" fmla="*/ 205 h 220"/>
              </a:gdLst>
              <a:ahLst/>
              <a:cxnLst>
                <a:cxn ang="0">
                  <a:pos x="T0" y="T1"/>
                </a:cxn>
                <a:cxn ang="0">
                  <a:pos x="T2" y="T3"/>
                </a:cxn>
                <a:cxn ang="0">
                  <a:pos x="T4" y="T5"/>
                </a:cxn>
                <a:cxn ang="0">
                  <a:pos x="T6" y="T7"/>
                </a:cxn>
                <a:cxn ang="0">
                  <a:pos x="T8" y="T9"/>
                </a:cxn>
                <a:cxn ang="0">
                  <a:pos x="T10" y="T11"/>
                </a:cxn>
              </a:cxnLst>
              <a:rect l="0" t="0" r="r" b="b"/>
              <a:pathLst>
                <a:path w="179" h="220">
                  <a:moveTo>
                    <a:pt x="0" y="205"/>
                  </a:moveTo>
                  <a:lnTo>
                    <a:pt x="0" y="205"/>
                  </a:lnTo>
                  <a:lnTo>
                    <a:pt x="15" y="0"/>
                  </a:lnTo>
                  <a:cubicBezTo>
                    <a:pt x="70" y="3"/>
                    <a:pt x="124" y="9"/>
                    <a:pt x="179" y="16"/>
                  </a:cubicBezTo>
                  <a:lnTo>
                    <a:pt x="150" y="220"/>
                  </a:lnTo>
                  <a:cubicBezTo>
                    <a:pt x="101" y="213"/>
                    <a:pt x="51" y="208"/>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07" name="Freeform 83">
              <a:extLst>
                <a:ext uri="{FF2B5EF4-FFF2-40B4-BE49-F238E27FC236}">
                  <a16:creationId xmlns:a16="http://schemas.microsoft.com/office/drawing/2014/main" id="{5DF0FAB2-0103-1657-CD9E-B7C11F81954F}"/>
                </a:ext>
              </a:extLst>
            </p:cNvPr>
            <p:cNvSpPr>
              <a:spLocks/>
            </p:cNvSpPr>
            <p:nvPr/>
          </p:nvSpPr>
          <p:spPr bwMode="auto">
            <a:xfrm>
              <a:off x="7324495" y="1460876"/>
              <a:ext cx="340042" cy="371619"/>
            </a:xfrm>
            <a:custGeom>
              <a:avLst/>
              <a:gdLst>
                <a:gd name="T0" fmla="*/ 0 w 233"/>
                <a:gd name="T1" fmla="*/ 193 h 254"/>
                <a:gd name="T2" fmla="*/ 0 w 233"/>
                <a:gd name="T3" fmla="*/ 193 h 254"/>
                <a:gd name="T4" fmla="*/ 71 w 233"/>
                <a:gd name="T5" fmla="*/ 0 h 254"/>
                <a:gd name="T6" fmla="*/ 233 w 233"/>
                <a:gd name="T7" fmla="*/ 66 h 254"/>
                <a:gd name="T8" fmla="*/ 149 w 233"/>
                <a:gd name="T9" fmla="*/ 254 h 254"/>
                <a:gd name="T10" fmla="*/ 0 w 233"/>
                <a:gd name="T11" fmla="*/ 193 h 254"/>
              </a:gdLst>
              <a:ahLst/>
              <a:cxnLst>
                <a:cxn ang="0">
                  <a:pos x="T0" y="T1"/>
                </a:cxn>
                <a:cxn ang="0">
                  <a:pos x="T2" y="T3"/>
                </a:cxn>
                <a:cxn ang="0">
                  <a:pos x="T4" y="T5"/>
                </a:cxn>
                <a:cxn ang="0">
                  <a:pos x="T6" y="T7"/>
                </a:cxn>
                <a:cxn ang="0">
                  <a:pos x="T8" y="T9"/>
                </a:cxn>
                <a:cxn ang="0">
                  <a:pos x="T10" y="T11"/>
                </a:cxn>
              </a:cxnLst>
              <a:rect l="0" t="0" r="r" b="b"/>
              <a:pathLst>
                <a:path w="233" h="254">
                  <a:moveTo>
                    <a:pt x="0" y="193"/>
                  </a:moveTo>
                  <a:lnTo>
                    <a:pt x="0" y="193"/>
                  </a:lnTo>
                  <a:lnTo>
                    <a:pt x="71" y="0"/>
                  </a:lnTo>
                  <a:cubicBezTo>
                    <a:pt x="126" y="20"/>
                    <a:pt x="180" y="42"/>
                    <a:pt x="233" y="66"/>
                  </a:cubicBezTo>
                  <a:lnTo>
                    <a:pt x="149" y="254"/>
                  </a:lnTo>
                  <a:cubicBezTo>
                    <a:pt x="100" y="232"/>
                    <a:pt x="51" y="211"/>
                    <a:pt x="0" y="19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08" name="Freeform 85">
              <a:extLst>
                <a:ext uri="{FF2B5EF4-FFF2-40B4-BE49-F238E27FC236}">
                  <a16:creationId xmlns:a16="http://schemas.microsoft.com/office/drawing/2014/main" id="{768E554F-B288-C8CC-31C0-DED2E5CB52F3}"/>
                </a:ext>
              </a:extLst>
            </p:cNvPr>
            <p:cNvSpPr>
              <a:spLocks/>
            </p:cNvSpPr>
            <p:nvPr/>
          </p:nvSpPr>
          <p:spPr bwMode="auto">
            <a:xfrm>
              <a:off x="6654126" y="1276282"/>
              <a:ext cx="286607" cy="337614"/>
            </a:xfrm>
            <a:custGeom>
              <a:avLst/>
              <a:gdLst>
                <a:gd name="T0" fmla="*/ 0 w 196"/>
                <a:gd name="T1" fmla="*/ 204 h 231"/>
                <a:gd name="T2" fmla="*/ 0 w 196"/>
                <a:gd name="T3" fmla="*/ 204 h 231"/>
                <a:gd name="T4" fmla="*/ 29 w 196"/>
                <a:gd name="T5" fmla="*/ 0 h 231"/>
                <a:gd name="T6" fmla="*/ 196 w 196"/>
                <a:gd name="T7" fmla="*/ 30 h 231"/>
                <a:gd name="T8" fmla="*/ 153 w 196"/>
                <a:gd name="T9" fmla="*/ 231 h 231"/>
                <a:gd name="T10" fmla="*/ 0 w 196"/>
                <a:gd name="T11" fmla="*/ 204 h 231"/>
              </a:gdLst>
              <a:ahLst/>
              <a:cxnLst>
                <a:cxn ang="0">
                  <a:pos x="T0" y="T1"/>
                </a:cxn>
                <a:cxn ang="0">
                  <a:pos x="T2" y="T3"/>
                </a:cxn>
                <a:cxn ang="0">
                  <a:pos x="T4" y="T5"/>
                </a:cxn>
                <a:cxn ang="0">
                  <a:pos x="T6" y="T7"/>
                </a:cxn>
                <a:cxn ang="0">
                  <a:pos x="T8" y="T9"/>
                </a:cxn>
                <a:cxn ang="0">
                  <a:pos x="T10" y="T11"/>
                </a:cxn>
              </a:cxnLst>
              <a:rect l="0" t="0" r="r" b="b"/>
              <a:pathLst>
                <a:path w="196" h="231">
                  <a:moveTo>
                    <a:pt x="0" y="204"/>
                  </a:moveTo>
                  <a:lnTo>
                    <a:pt x="0" y="204"/>
                  </a:lnTo>
                  <a:lnTo>
                    <a:pt x="29" y="0"/>
                  </a:lnTo>
                  <a:cubicBezTo>
                    <a:pt x="85" y="8"/>
                    <a:pt x="141" y="18"/>
                    <a:pt x="196" y="30"/>
                  </a:cubicBezTo>
                  <a:lnTo>
                    <a:pt x="153" y="231"/>
                  </a:lnTo>
                  <a:cubicBezTo>
                    <a:pt x="103" y="220"/>
                    <a:pt x="52" y="211"/>
                    <a:pt x="0" y="20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09" name="Freeform 87">
              <a:extLst>
                <a:ext uri="{FF2B5EF4-FFF2-40B4-BE49-F238E27FC236}">
                  <a16:creationId xmlns:a16="http://schemas.microsoft.com/office/drawing/2014/main" id="{EAF8B043-16B2-D594-DD43-31B1B640FF68}"/>
                </a:ext>
              </a:extLst>
            </p:cNvPr>
            <p:cNvSpPr>
              <a:spLocks/>
            </p:cNvSpPr>
            <p:nvPr/>
          </p:nvSpPr>
          <p:spPr bwMode="auto">
            <a:xfrm>
              <a:off x="8123594" y="1934507"/>
              <a:ext cx="369189" cy="378905"/>
            </a:xfrm>
            <a:custGeom>
              <a:avLst/>
              <a:gdLst>
                <a:gd name="T0" fmla="*/ 0 w 253"/>
                <a:gd name="T1" fmla="*/ 165 h 260"/>
                <a:gd name="T2" fmla="*/ 0 w 253"/>
                <a:gd name="T3" fmla="*/ 165 h 260"/>
                <a:gd name="T4" fmla="*/ 122 w 253"/>
                <a:gd name="T5" fmla="*/ 0 h 260"/>
                <a:gd name="T6" fmla="*/ 253 w 253"/>
                <a:gd name="T7" fmla="*/ 103 h 260"/>
                <a:gd name="T8" fmla="*/ 120 w 253"/>
                <a:gd name="T9" fmla="*/ 260 h 260"/>
                <a:gd name="T10" fmla="*/ 0 w 253"/>
                <a:gd name="T11" fmla="*/ 165 h 260"/>
              </a:gdLst>
              <a:ahLst/>
              <a:cxnLst>
                <a:cxn ang="0">
                  <a:pos x="T0" y="T1"/>
                </a:cxn>
                <a:cxn ang="0">
                  <a:pos x="T2" y="T3"/>
                </a:cxn>
                <a:cxn ang="0">
                  <a:pos x="T4" y="T5"/>
                </a:cxn>
                <a:cxn ang="0">
                  <a:pos x="T6" y="T7"/>
                </a:cxn>
                <a:cxn ang="0">
                  <a:pos x="T8" y="T9"/>
                </a:cxn>
                <a:cxn ang="0">
                  <a:pos x="T10" y="T11"/>
                </a:cxn>
              </a:cxnLst>
              <a:rect l="0" t="0" r="r" b="b"/>
              <a:pathLst>
                <a:path w="253" h="260">
                  <a:moveTo>
                    <a:pt x="0" y="165"/>
                  </a:moveTo>
                  <a:lnTo>
                    <a:pt x="0" y="165"/>
                  </a:lnTo>
                  <a:lnTo>
                    <a:pt x="122" y="0"/>
                  </a:lnTo>
                  <a:cubicBezTo>
                    <a:pt x="167" y="33"/>
                    <a:pt x="210" y="67"/>
                    <a:pt x="253" y="103"/>
                  </a:cubicBezTo>
                  <a:lnTo>
                    <a:pt x="120" y="260"/>
                  </a:lnTo>
                  <a:cubicBezTo>
                    <a:pt x="81" y="227"/>
                    <a:pt x="41" y="195"/>
                    <a:pt x="0" y="16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10" name="Freeform 89">
              <a:extLst>
                <a:ext uri="{FF2B5EF4-FFF2-40B4-BE49-F238E27FC236}">
                  <a16:creationId xmlns:a16="http://schemas.microsoft.com/office/drawing/2014/main" id="{8022CFA4-4D12-DDC7-E0B6-7CFAE22EEB6C}"/>
                </a:ext>
              </a:extLst>
            </p:cNvPr>
            <p:cNvSpPr>
              <a:spLocks/>
            </p:cNvSpPr>
            <p:nvPr/>
          </p:nvSpPr>
          <p:spPr bwMode="auto">
            <a:xfrm>
              <a:off x="7540664" y="1558031"/>
              <a:ext cx="349758" cy="376476"/>
            </a:xfrm>
            <a:custGeom>
              <a:avLst/>
              <a:gdLst>
                <a:gd name="T0" fmla="*/ 0 w 239"/>
                <a:gd name="T1" fmla="*/ 188 h 258"/>
                <a:gd name="T2" fmla="*/ 0 w 239"/>
                <a:gd name="T3" fmla="*/ 188 h 258"/>
                <a:gd name="T4" fmla="*/ 84 w 239"/>
                <a:gd name="T5" fmla="*/ 0 h 258"/>
                <a:gd name="T6" fmla="*/ 239 w 239"/>
                <a:gd name="T7" fmla="*/ 78 h 258"/>
                <a:gd name="T8" fmla="*/ 141 w 239"/>
                <a:gd name="T9" fmla="*/ 258 h 258"/>
                <a:gd name="T10" fmla="*/ 0 w 239"/>
                <a:gd name="T11" fmla="*/ 188 h 258"/>
              </a:gdLst>
              <a:ahLst/>
              <a:cxnLst>
                <a:cxn ang="0">
                  <a:pos x="T0" y="T1"/>
                </a:cxn>
                <a:cxn ang="0">
                  <a:pos x="T2" y="T3"/>
                </a:cxn>
                <a:cxn ang="0">
                  <a:pos x="T4" y="T5"/>
                </a:cxn>
                <a:cxn ang="0">
                  <a:pos x="T6" y="T7"/>
                </a:cxn>
                <a:cxn ang="0">
                  <a:pos x="T8" y="T9"/>
                </a:cxn>
                <a:cxn ang="0">
                  <a:pos x="T10" y="T11"/>
                </a:cxn>
              </a:cxnLst>
              <a:rect l="0" t="0" r="r" b="b"/>
              <a:pathLst>
                <a:path w="239" h="258">
                  <a:moveTo>
                    <a:pt x="0" y="188"/>
                  </a:moveTo>
                  <a:lnTo>
                    <a:pt x="0" y="188"/>
                  </a:lnTo>
                  <a:lnTo>
                    <a:pt x="84" y="0"/>
                  </a:lnTo>
                  <a:cubicBezTo>
                    <a:pt x="137" y="24"/>
                    <a:pt x="189" y="50"/>
                    <a:pt x="239" y="78"/>
                  </a:cubicBezTo>
                  <a:lnTo>
                    <a:pt x="141" y="258"/>
                  </a:lnTo>
                  <a:cubicBezTo>
                    <a:pt x="95" y="233"/>
                    <a:pt x="48" y="210"/>
                    <a:pt x="0" y="18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11" name="Freeform 91">
              <a:extLst>
                <a:ext uri="{FF2B5EF4-FFF2-40B4-BE49-F238E27FC236}">
                  <a16:creationId xmlns:a16="http://schemas.microsoft.com/office/drawing/2014/main" id="{C57A3613-DC67-E0DF-9F91-B75A0DE0D179}"/>
                </a:ext>
              </a:extLst>
            </p:cNvPr>
            <p:cNvSpPr>
              <a:spLocks/>
            </p:cNvSpPr>
            <p:nvPr/>
          </p:nvSpPr>
          <p:spPr bwMode="auto">
            <a:xfrm>
              <a:off x="7941429" y="1798490"/>
              <a:ext cx="359473" cy="376476"/>
            </a:xfrm>
            <a:custGeom>
              <a:avLst/>
              <a:gdLst>
                <a:gd name="T0" fmla="*/ 0 w 246"/>
                <a:gd name="T1" fmla="*/ 173 h 258"/>
                <a:gd name="T2" fmla="*/ 0 w 246"/>
                <a:gd name="T3" fmla="*/ 173 h 258"/>
                <a:gd name="T4" fmla="*/ 110 w 246"/>
                <a:gd name="T5" fmla="*/ 0 h 258"/>
                <a:gd name="T6" fmla="*/ 246 w 246"/>
                <a:gd name="T7" fmla="*/ 93 h 258"/>
                <a:gd name="T8" fmla="*/ 124 w 246"/>
                <a:gd name="T9" fmla="*/ 258 h 258"/>
                <a:gd name="T10" fmla="*/ 0 w 246"/>
                <a:gd name="T11" fmla="*/ 173 h 258"/>
              </a:gdLst>
              <a:ahLst/>
              <a:cxnLst>
                <a:cxn ang="0">
                  <a:pos x="T0" y="T1"/>
                </a:cxn>
                <a:cxn ang="0">
                  <a:pos x="T2" y="T3"/>
                </a:cxn>
                <a:cxn ang="0">
                  <a:pos x="T4" y="T5"/>
                </a:cxn>
                <a:cxn ang="0">
                  <a:pos x="T6" y="T7"/>
                </a:cxn>
                <a:cxn ang="0">
                  <a:pos x="T8" y="T9"/>
                </a:cxn>
                <a:cxn ang="0">
                  <a:pos x="T10" y="T11"/>
                </a:cxn>
              </a:cxnLst>
              <a:rect l="0" t="0" r="r" b="b"/>
              <a:pathLst>
                <a:path w="246" h="258">
                  <a:moveTo>
                    <a:pt x="0" y="173"/>
                  </a:moveTo>
                  <a:lnTo>
                    <a:pt x="0" y="173"/>
                  </a:lnTo>
                  <a:lnTo>
                    <a:pt x="110" y="0"/>
                  </a:lnTo>
                  <a:cubicBezTo>
                    <a:pt x="157" y="29"/>
                    <a:pt x="202" y="60"/>
                    <a:pt x="246" y="93"/>
                  </a:cubicBezTo>
                  <a:lnTo>
                    <a:pt x="124" y="258"/>
                  </a:lnTo>
                  <a:cubicBezTo>
                    <a:pt x="84" y="229"/>
                    <a:pt x="43" y="200"/>
                    <a:pt x="0" y="1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12" name="Freeform 93">
              <a:extLst>
                <a:ext uri="{FF2B5EF4-FFF2-40B4-BE49-F238E27FC236}">
                  <a16:creationId xmlns:a16="http://schemas.microsoft.com/office/drawing/2014/main" id="{9973DDD6-5E10-D8C7-7130-62D9F1B54C43}"/>
                </a:ext>
              </a:extLst>
            </p:cNvPr>
            <p:cNvSpPr>
              <a:spLocks/>
            </p:cNvSpPr>
            <p:nvPr/>
          </p:nvSpPr>
          <p:spPr bwMode="auto">
            <a:xfrm>
              <a:off x="7747119" y="1672189"/>
              <a:ext cx="354616" cy="378905"/>
            </a:xfrm>
            <a:custGeom>
              <a:avLst/>
              <a:gdLst>
                <a:gd name="T0" fmla="*/ 0 w 244"/>
                <a:gd name="T1" fmla="*/ 180 h 259"/>
                <a:gd name="T2" fmla="*/ 0 w 244"/>
                <a:gd name="T3" fmla="*/ 180 h 259"/>
                <a:gd name="T4" fmla="*/ 98 w 244"/>
                <a:gd name="T5" fmla="*/ 0 h 259"/>
                <a:gd name="T6" fmla="*/ 244 w 244"/>
                <a:gd name="T7" fmla="*/ 86 h 259"/>
                <a:gd name="T8" fmla="*/ 134 w 244"/>
                <a:gd name="T9" fmla="*/ 259 h 259"/>
                <a:gd name="T10" fmla="*/ 0 w 244"/>
                <a:gd name="T11" fmla="*/ 180 h 259"/>
              </a:gdLst>
              <a:ahLst/>
              <a:cxnLst>
                <a:cxn ang="0">
                  <a:pos x="T0" y="T1"/>
                </a:cxn>
                <a:cxn ang="0">
                  <a:pos x="T2" y="T3"/>
                </a:cxn>
                <a:cxn ang="0">
                  <a:pos x="T4" y="T5"/>
                </a:cxn>
                <a:cxn ang="0">
                  <a:pos x="T6" y="T7"/>
                </a:cxn>
                <a:cxn ang="0">
                  <a:pos x="T8" y="T9"/>
                </a:cxn>
                <a:cxn ang="0">
                  <a:pos x="T10" y="T11"/>
                </a:cxn>
              </a:cxnLst>
              <a:rect l="0" t="0" r="r" b="b"/>
              <a:pathLst>
                <a:path w="244" h="259">
                  <a:moveTo>
                    <a:pt x="0" y="180"/>
                  </a:moveTo>
                  <a:lnTo>
                    <a:pt x="0" y="180"/>
                  </a:lnTo>
                  <a:lnTo>
                    <a:pt x="98" y="0"/>
                  </a:lnTo>
                  <a:cubicBezTo>
                    <a:pt x="148" y="27"/>
                    <a:pt x="197" y="55"/>
                    <a:pt x="244" y="86"/>
                  </a:cubicBezTo>
                  <a:lnTo>
                    <a:pt x="134" y="259"/>
                  </a:lnTo>
                  <a:cubicBezTo>
                    <a:pt x="91" y="231"/>
                    <a:pt x="46" y="205"/>
                    <a:pt x="0"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13" name="Freeform 117">
              <a:extLst>
                <a:ext uri="{FF2B5EF4-FFF2-40B4-BE49-F238E27FC236}">
                  <a16:creationId xmlns:a16="http://schemas.microsoft.com/office/drawing/2014/main" id="{06FA7BD5-6D43-7049-EC47-00DDD5AC490D}"/>
                </a:ext>
              </a:extLst>
            </p:cNvPr>
            <p:cNvSpPr>
              <a:spLocks/>
            </p:cNvSpPr>
            <p:nvPr/>
          </p:nvSpPr>
          <p:spPr bwMode="auto">
            <a:xfrm>
              <a:off x="6586117" y="5155196"/>
              <a:ext cx="242887" cy="301181"/>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14" name="Freeform 119">
              <a:extLst>
                <a:ext uri="{FF2B5EF4-FFF2-40B4-BE49-F238E27FC236}">
                  <a16:creationId xmlns:a16="http://schemas.microsoft.com/office/drawing/2014/main" id="{2ED959D6-7559-733B-D0EC-7C3173A733A9}"/>
                </a:ext>
              </a:extLst>
            </p:cNvPr>
            <p:cNvSpPr>
              <a:spLocks/>
            </p:cNvSpPr>
            <p:nvPr/>
          </p:nvSpPr>
          <p:spPr bwMode="auto">
            <a:xfrm>
              <a:off x="6586117" y="5677403"/>
              <a:ext cx="242887" cy="301181"/>
            </a:xfrm>
            <a:custGeom>
              <a:avLst/>
              <a:gdLst>
                <a:gd name="T0" fmla="*/ 166 w 166"/>
                <a:gd name="T1" fmla="*/ 205 h 205"/>
                <a:gd name="T2" fmla="*/ 166 w 166"/>
                <a:gd name="T3" fmla="*/ 205 h 205"/>
                <a:gd name="T4" fmla="*/ 0 w 166"/>
                <a:gd name="T5" fmla="*/ 205 h 205"/>
                <a:gd name="T6" fmla="*/ 0 w 166"/>
                <a:gd name="T7" fmla="*/ 0 h 205"/>
                <a:gd name="T8" fmla="*/ 166 w 166"/>
                <a:gd name="T9" fmla="*/ 0 h 205"/>
                <a:gd name="T10" fmla="*/ 166 w 166"/>
                <a:gd name="T11" fmla="*/ 205 h 205"/>
              </a:gdLst>
              <a:ahLst/>
              <a:cxnLst>
                <a:cxn ang="0">
                  <a:pos x="T0" y="T1"/>
                </a:cxn>
                <a:cxn ang="0">
                  <a:pos x="T2" y="T3"/>
                </a:cxn>
                <a:cxn ang="0">
                  <a:pos x="T4" y="T5"/>
                </a:cxn>
                <a:cxn ang="0">
                  <a:pos x="T6" y="T7"/>
                </a:cxn>
                <a:cxn ang="0">
                  <a:pos x="T8" y="T9"/>
                </a:cxn>
                <a:cxn ang="0">
                  <a:pos x="T10" y="T11"/>
                </a:cxn>
              </a:cxnLst>
              <a:rect l="0" t="0" r="r" b="b"/>
              <a:pathLst>
                <a:path w="166" h="205">
                  <a:moveTo>
                    <a:pt x="166" y="205"/>
                  </a:moveTo>
                  <a:lnTo>
                    <a:pt x="166" y="205"/>
                  </a:lnTo>
                  <a:lnTo>
                    <a:pt x="0" y="205"/>
                  </a:lnTo>
                  <a:lnTo>
                    <a:pt x="0" y="0"/>
                  </a:lnTo>
                  <a:lnTo>
                    <a:pt x="166" y="0"/>
                  </a:lnTo>
                  <a:lnTo>
                    <a:pt x="166" y="205"/>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15" name="Freeform 121">
              <a:extLst>
                <a:ext uri="{FF2B5EF4-FFF2-40B4-BE49-F238E27FC236}">
                  <a16:creationId xmlns:a16="http://schemas.microsoft.com/office/drawing/2014/main" id="{20301702-362F-0045-1E8B-5B882F445806}"/>
                </a:ext>
              </a:extLst>
            </p:cNvPr>
            <p:cNvSpPr>
              <a:spLocks/>
            </p:cNvSpPr>
            <p:nvPr/>
          </p:nvSpPr>
          <p:spPr bwMode="auto">
            <a:xfrm>
              <a:off x="5859883" y="6197182"/>
              <a:ext cx="485775" cy="303610"/>
            </a:xfrm>
            <a:custGeom>
              <a:avLst/>
              <a:gdLst>
                <a:gd name="T0" fmla="*/ 333 w 333"/>
                <a:gd name="T1" fmla="*/ 206 h 206"/>
                <a:gd name="T2" fmla="*/ 333 w 333"/>
                <a:gd name="T3" fmla="*/ 206 h 206"/>
                <a:gd name="T4" fmla="*/ 0 w 333"/>
                <a:gd name="T5" fmla="*/ 206 h 206"/>
                <a:gd name="T6" fmla="*/ 0 w 333"/>
                <a:gd name="T7" fmla="*/ 0 h 206"/>
                <a:gd name="T8" fmla="*/ 333 w 333"/>
                <a:gd name="T9" fmla="*/ 0 h 206"/>
                <a:gd name="T10" fmla="*/ 333 w 333"/>
                <a:gd name="T11" fmla="*/ 206 h 206"/>
              </a:gdLst>
              <a:ahLst/>
              <a:cxnLst>
                <a:cxn ang="0">
                  <a:pos x="T0" y="T1"/>
                </a:cxn>
                <a:cxn ang="0">
                  <a:pos x="T2" y="T3"/>
                </a:cxn>
                <a:cxn ang="0">
                  <a:pos x="T4" y="T5"/>
                </a:cxn>
                <a:cxn ang="0">
                  <a:pos x="T6" y="T7"/>
                </a:cxn>
                <a:cxn ang="0">
                  <a:pos x="T8" y="T9"/>
                </a:cxn>
                <a:cxn ang="0">
                  <a:pos x="T10" y="T11"/>
                </a:cxn>
              </a:cxnLst>
              <a:rect l="0" t="0" r="r" b="b"/>
              <a:pathLst>
                <a:path w="333" h="206">
                  <a:moveTo>
                    <a:pt x="333" y="206"/>
                  </a:moveTo>
                  <a:lnTo>
                    <a:pt x="333" y="206"/>
                  </a:lnTo>
                  <a:lnTo>
                    <a:pt x="0" y="206"/>
                  </a:lnTo>
                  <a:lnTo>
                    <a:pt x="0" y="0"/>
                  </a:lnTo>
                  <a:lnTo>
                    <a:pt x="333" y="0"/>
                  </a:lnTo>
                  <a:lnTo>
                    <a:pt x="333"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16" name="Freeform 123">
              <a:extLst>
                <a:ext uri="{FF2B5EF4-FFF2-40B4-BE49-F238E27FC236}">
                  <a16:creationId xmlns:a16="http://schemas.microsoft.com/office/drawing/2014/main" id="{02E42DFA-574A-7C45-6FB7-125B8DA46446}"/>
                </a:ext>
              </a:extLst>
            </p:cNvPr>
            <p:cNvSpPr>
              <a:spLocks/>
            </p:cNvSpPr>
            <p:nvPr/>
          </p:nvSpPr>
          <p:spPr bwMode="auto">
            <a:xfrm>
              <a:off x="5859883" y="5677403"/>
              <a:ext cx="485775" cy="301181"/>
            </a:xfrm>
            <a:custGeom>
              <a:avLst/>
              <a:gdLst>
                <a:gd name="T0" fmla="*/ 333 w 333"/>
                <a:gd name="T1" fmla="*/ 205 h 205"/>
                <a:gd name="T2" fmla="*/ 333 w 333"/>
                <a:gd name="T3" fmla="*/ 205 h 205"/>
                <a:gd name="T4" fmla="*/ 0 w 333"/>
                <a:gd name="T5" fmla="*/ 205 h 205"/>
                <a:gd name="T6" fmla="*/ 0 w 333"/>
                <a:gd name="T7" fmla="*/ 0 h 205"/>
                <a:gd name="T8" fmla="*/ 333 w 333"/>
                <a:gd name="T9" fmla="*/ 0 h 205"/>
                <a:gd name="T10" fmla="*/ 333 w 333"/>
                <a:gd name="T11" fmla="*/ 205 h 205"/>
              </a:gdLst>
              <a:ahLst/>
              <a:cxnLst>
                <a:cxn ang="0">
                  <a:pos x="T0" y="T1"/>
                </a:cxn>
                <a:cxn ang="0">
                  <a:pos x="T2" y="T3"/>
                </a:cxn>
                <a:cxn ang="0">
                  <a:pos x="T4" y="T5"/>
                </a:cxn>
                <a:cxn ang="0">
                  <a:pos x="T6" y="T7"/>
                </a:cxn>
                <a:cxn ang="0">
                  <a:pos x="T8" y="T9"/>
                </a:cxn>
                <a:cxn ang="0">
                  <a:pos x="T10" y="T11"/>
                </a:cxn>
              </a:cxnLst>
              <a:rect l="0" t="0" r="r" b="b"/>
              <a:pathLst>
                <a:path w="333" h="205">
                  <a:moveTo>
                    <a:pt x="333" y="205"/>
                  </a:moveTo>
                  <a:lnTo>
                    <a:pt x="333" y="205"/>
                  </a:lnTo>
                  <a:lnTo>
                    <a:pt x="0" y="205"/>
                  </a:lnTo>
                  <a:lnTo>
                    <a:pt x="0" y="0"/>
                  </a:lnTo>
                  <a:lnTo>
                    <a:pt x="333" y="0"/>
                  </a:lnTo>
                  <a:lnTo>
                    <a:pt x="333" y="205"/>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17" name="Freeform 125">
              <a:extLst>
                <a:ext uri="{FF2B5EF4-FFF2-40B4-BE49-F238E27FC236}">
                  <a16:creationId xmlns:a16="http://schemas.microsoft.com/office/drawing/2014/main" id="{E9A94735-D527-6505-784C-DE82BB45B2A3}"/>
                </a:ext>
              </a:extLst>
            </p:cNvPr>
            <p:cNvSpPr>
              <a:spLocks/>
            </p:cNvSpPr>
            <p:nvPr/>
          </p:nvSpPr>
          <p:spPr bwMode="auto">
            <a:xfrm>
              <a:off x="5616995" y="5677403"/>
              <a:ext cx="242887" cy="301181"/>
            </a:xfrm>
            <a:custGeom>
              <a:avLst/>
              <a:gdLst>
                <a:gd name="T0" fmla="*/ 167 w 167"/>
                <a:gd name="T1" fmla="*/ 205 h 205"/>
                <a:gd name="T2" fmla="*/ 167 w 167"/>
                <a:gd name="T3" fmla="*/ 205 h 205"/>
                <a:gd name="T4" fmla="*/ 0 w 167"/>
                <a:gd name="T5" fmla="*/ 205 h 205"/>
                <a:gd name="T6" fmla="*/ 0 w 167"/>
                <a:gd name="T7" fmla="*/ 0 h 205"/>
                <a:gd name="T8" fmla="*/ 167 w 167"/>
                <a:gd name="T9" fmla="*/ 0 h 205"/>
                <a:gd name="T10" fmla="*/ 167 w 167"/>
                <a:gd name="T11" fmla="*/ 205 h 205"/>
              </a:gdLst>
              <a:ahLst/>
              <a:cxnLst>
                <a:cxn ang="0">
                  <a:pos x="T0" y="T1"/>
                </a:cxn>
                <a:cxn ang="0">
                  <a:pos x="T2" y="T3"/>
                </a:cxn>
                <a:cxn ang="0">
                  <a:pos x="T4" y="T5"/>
                </a:cxn>
                <a:cxn ang="0">
                  <a:pos x="T6" y="T7"/>
                </a:cxn>
                <a:cxn ang="0">
                  <a:pos x="T8" y="T9"/>
                </a:cxn>
                <a:cxn ang="0">
                  <a:pos x="T10" y="T11"/>
                </a:cxn>
              </a:cxnLst>
              <a:rect l="0" t="0" r="r" b="b"/>
              <a:pathLst>
                <a:path w="167" h="205">
                  <a:moveTo>
                    <a:pt x="167" y="205"/>
                  </a:moveTo>
                  <a:lnTo>
                    <a:pt x="167" y="205"/>
                  </a:lnTo>
                  <a:lnTo>
                    <a:pt x="0" y="205"/>
                  </a:lnTo>
                  <a:lnTo>
                    <a:pt x="0" y="0"/>
                  </a:lnTo>
                  <a:lnTo>
                    <a:pt x="167" y="0"/>
                  </a:lnTo>
                  <a:lnTo>
                    <a:pt x="167" y="205"/>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18" name="Freeform 127">
              <a:extLst>
                <a:ext uri="{FF2B5EF4-FFF2-40B4-BE49-F238E27FC236}">
                  <a16:creationId xmlns:a16="http://schemas.microsoft.com/office/drawing/2014/main" id="{C7D3F506-A97F-A5C3-FFE8-4B0B60A05033}"/>
                </a:ext>
              </a:extLst>
            </p:cNvPr>
            <p:cNvSpPr>
              <a:spLocks/>
            </p:cNvSpPr>
            <p:nvPr/>
          </p:nvSpPr>
          <p:spPr bwMode="auto">
            <a:xfrm>
              <a:off x="5374108" y="5677403"/>
              <a:ext cx="242887" cy="301181"/>
            </a:xfrm>
            <a:custGeom>
              <a:avLst/>
              <a:gdLst>
                <a:gd name="T0" fmla="*/ 166 w 166"/>
                <a:gd name="T1" fmla="*/ 205 h 205"/>
                <a:gd name="T2" fmla="*/ 166 w 166"/>
                <a:gd name="T3" fmla="*/ 205 h 205"/>
                <a:gd name="T4" fmla="*/ 0 w 166"/>
                <a:gd name="T5" fmla="*/ 205 h 205"/>
                <a:gd name="T6" fmla="*/ 0 w 166"/>
                <a:gd name="T7" fmla="*/ 0 h 205"/>
                <a:gd name="T8" fmla="*/ 166 w 166"/>
                <a:gd name="T9" fmla="*/ 0 h 205"/>
                <a:gd name="T10" fmla="*/ 166 w 166"/>
                <a:gd name="T11" fmla="*/ 205 h 205"/>
              </a:gdLst>
              <a:ahLst/>
              <a:cxnLst>
                <a:cxn ang="0">
                  <a:pos x="T0" y="T1"/>
                </a:cxn>
                <a:cxn ang="0">
                  <a:pos x="T2" y="T3"/>
                </a:cxn>
                <a:cxn ang="0">
                  <a:pos x="T4" y="T5"/>
                </a:cxn>
                <a:cxn ang="0">
                  <a:pos x="T6" y="T7"/>
                </a:cxn>
                <a:cxn ang="0">
                  <a:pos x="T8" y="T9"/>
                </a:cxn>
                <a:cxn ang="0">
                  <a:pos x="T10" y="T11"/>
                </a:cxn>
              </a:cxnLst>
              <a:rect l="0" t="0" r="r" b="b"/>
              <a:pathLst>
                <a:path w="166" h="205">
                  <a:moveTo>
                    <a:pt x="166" y="205"/>
                  </a:moveTo>
                  <a:lnTo>
                    <a:pt x="166" y="205"/>
                  </a:lnTo>
                  <a:lnTo>
                    <a:pt x="0" y="205"/>
                  </a:lnTo>
                  <a:lnTo>
                    <a:pt x="0" y="0"/>
                  </a:lnTo>
                  <a:lnTo>
                    <a:pt x="166" y="0"/>
                  </a:lnTo>
                  <a:lnTo>
                    <a:pt x="166" y="205"/>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19" name="Freeform 129">
              <a:extLst>
                <a:ext uri="{FF2B5EF4-FFF2-40B4-BE49-F238E27FC236}">
                  <a16:creationId xmlns:a16="http://schemas.microsoft.com/office/drawing/2014/main" id="{EF91E316-07ED-7F37-4D87-9D001FF6DCBB}"/>
                </a:ext>
              </a:extLst>
            </p:cNvPr>
            <p:cNvSpPr>
              <a:spLocks/>
            </p:cNvSpPr>
            <p:nvPr/>
          </p:nvSpPr>
          <p:spPr bwMode="auto">
            <a:xfrm>
              <a:off x="5374108" y="6197182"/>
              <a:ext cx="242887" cy="303610"/>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20" name="Freeform 131">
              <a:extLst>
                <a:ext uri="{FF2B5EF4-FFF2-40B4-BE49-F238E27FC236}">
                  <a16:creationId xmlns:a16="http://schemas.microsoft.com/office/drawing/2014/main" id="{3969DACA-6FAE-97B1-566E-303CD2FFAC99}"/>
                </a:ext>
              </a:extLst>
            </p:cNvPr>
            <p:cNvSpPr>
              <a:spLocks/>
            </p:cNvSpPr>
            <p:nvPr/>
          </p:nvSpPr>
          <p:spPr bwMode="auto">
            <a:xfrm>
              <a:off x="7472656" y="5548673"/>
              <a:ext cx="325469" cy="361903"/>
            </a:xfrm>
            <a:custGeom>
              <a:avLst/>
              <a:gdLst>
                <a:gd name="T0" fmla="*/ 145 w 224"/>
                <a:gd name="T1" fmla="*/ 0 h 248"/>
                <a:gd name="T2" fmla="*/ 145 w 224"/>
                <a:gd name="T3" fmla="*/ 0 h 248"/>
                <a:gd name="T4" fmla="*/ 224 w 224"/>
                <a:gd name="T5" fmla="*/ 190 h 248"/>
                <a:gd name="T6" fmla="*/ 53 w 224"/>
                <a:gd name="T7" fmla="*/ 248 h 248"/>
                <a:gd name="T8" fmla="*/ 0 w 224"/>
                <a:gd name="T9" fmla="*/ 49 h 248"/>
                <a:gd name="T10" fmla="*/ 145 w 224"/>
                <a:gd name="T11" fmla="*/ 0 h 248"/>
              </a:gdLst>
              <a:ahLst/>
              <a:cxnLst>
                <a:cxn ang="0">
                  <a:pos x="T0" y="T1"/>
                </a:cxn>
                <a:cxn ang="0">
                  <a:pos x="T2" y="T3"/>
                </a:cxn>
                <a:cxn ang="0">
                  <a:pos x="T4" y="T5"/>
                </a:cxn>
                <a:cxn ang="0">
                  <a:pos x="T6" y="T7"/>
                </a:cxn>
                <a:cxn ang="0">
                  <a:pos x="T8" y="T9"/>
                </a:cxn>
                <a:cxn ang="0">
                  <a:pos x="T10" y="T11"/>
                </a:cxn>
              </a:cxnLst>
              <a:rect l="0" t="0" r="r" b="b"/>
              <a:pathLst>
                <a:path w="224" h="248">
                  <a:moveTo>
                    <a:pt x="145" y="0"/>
                  </a:moveTo>
                  <a:lnTo>
                    <a:pt x="145" y="0"/>
                  </a:lnTo>
                  <a:lnTo>
                    <a:pt x="224" y="190"/>
                  </a:lnTo>
                  <a:cubicBezTo>
                    <a:pt x="168" y="213"/>
                    <a:pt x="111" y="232"/>
                    <a:pt x="53" y="248"/>
                  </a:cubicBezTo>
                  <a:lnTo>
                    <a:pt x="0" y="49"/>
                  </a:lnTo>
                  <a:cubicBezTo>
                    <a:pt x="50" y="36"/>
                    <a:pt x="98" y="20"/>
                    <a:pt x="145"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21" name="Freeform 133">
              <a:extLst>
                <a:ext uri="{FF2B5EF4-FFF2-40B4-BE49-F238E27FC236}">
                  <a16:creationId xmlns:a16="http://schemas.microsoft.com/office/drawing/2014/main" id="{9F3661AD-212B-9FC3-1C26-B658084A3ECD}"/>
                </a:ext>
              </a:extLst>
            </p:cNvPr>
            <p:cNvSpPr>
              <a:spLocks/>
            </p:cNvSpPr>
            <p:nvPr/>
          </p:nvSpPr>
          <p:spPr bwMode="auto">
            <a:xfrm>
              <a:off x="7266202" y="5621540"/>
              <a:ext cx="284179" cy="337614"/>
            </a:xfrm>
            <a:custGeom>
              <a:avLst/>
              <a:gdLst>
                <a:gd name="T0" fmla="*/ 141 w 194"/>
                <a:gd name="T1" fmla="*/ 0 h 232"/>
                <a:gd name="T2" fmla="*/ 141 w 194"/>
                <a:gd name="T3" fmla="*/ 0 h 232"/>
                <a:gd name="T4" fmla="*/ 194 w 194"/>
                <a:gd name="T5" fmla="*/ 199 h 232"/>
                <a:gd name="T6" fmla="*/ 27 w 194"/>
                <a:gd name="T7" fmla="*/ 232 h 232"/>
                <a:gd name="T8" fmla="*/ 0 w 194"/>
                <a:gd name="T9" fmla="*/ 28 h 232"/>
                <a:gd name="T10" fmla="*/ 141 w 194"/>
                <a:gd name="T11" fmla="*/ 0 h 232"/>
              </a:gdLst>
              <a:ahLst/>
              <a:cxnLst>
                <a:cxn ang="0">
                  <a:pos x="T0" y="T1"/>
                </a:cxn>
                <a:cxn ang="0">
                  <a:pos x="T2" y="T3"/>
                </a:cxn>
                <a:cxn ang="0">
                  <a:pos x="T4" y="T5"/>
                </a:cxn>
                <a:cxn ang="0">
                  <a:pos x="T6" y="T7"/>
                </a:cxn>
                <a:cxn ang="0">
                  <a:pos x="T8" y="T9"/>
                </a:cxn>
                <a:cxn ang="0">
                  <a:pos x="T10" y="T11"/>
                </a:cxn>
              </a:cxnLst>
              <a:rect l="0" t="0" r="r" b="b"/>
              <a:pathLst>
                <a:path w="194" h="232">
                  <a:moveTo>
                    <a:pt x="141" y="0"/>
                  </a:moveTo>
                  <a:lnTo>
                    <a:pt x="141" y="0"/>
                  </a:lnTo>
                  <a:lnTo>
                    <a:pt x="194" y="199"/>
                  </a:lnTo>
                  <a:cubicBezTo>
                    <a:pt x="139" y="213"/>
                    <a:pt x="83" y="225"/>
                    <a:pt x="27" y="232"/>
                  </a:cubicBezTo>
                  <a:lnTo>
                    <a:pt x="0" y="28"/>
                  </a:lnTo>
                  <a:cubicBezTo>
                    <a:pt x="48" y="22"/>
                    <a:pt x="95" y="12"/>
                    <a:pt x="141"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22" name="Freeform 135">
              <a:extLst>
                <a:ext uri="{FF2B5EF4-FFF2-40B4-BE49-F238E27FC236}">
                  <a16:creationId xmlns:a16="http://schemas.microsoft.com/office/drawing/2014/main" id="{1C5995FF-8AF4-152A-BC2A-056FB56ACD11}"/>
                </a:ext>
              </a:extLst>
            </p:cNvPr>
            <p:cNvSpPr>
              <a:spLocks/>
            </p:cNvSpPr>
            <p:nvPr/>
          </p:nvSpPr>
          <p:spPr bwMode="auto">
            <a:xfrm>
              <a:off x="7050031" y="5660402"/>
              <a:ext cx="255033" cy="318183"/>
            </a:xfrm>
            <a:custGeom>
              <a:avLst/>
              <a:gdLst>
                <a:gd name="T0" fmla="*/ 149 w 176"/>
                <a:gd name="T1" fmla="*/ 0 h 216"/>
                <a:gd name="T2" fmla="*/ 149 w 176"/>
                <a:gd name="T3" fmla="*/ 0 h 216"/>
                <a:gd name="T4" fmla="*/ 176 w 176"/>
                <a:gd name="T5" fmla="*/ 204 h 216"/>
                <a:gd name="T6" fmla="*/ 0 w 176"/>
                <a:gd name="T7" fmla="*/ 216 h 216"/>
                <a:gd name="T8" fmla="*/ 0 w 176"/>
                <a:gd name="T9" fmla="*/ 10 h 216"/>
                <a:gd name="T10" fmla="*/ 149 w 176"/>
                <a:gd name="T11" fmla="*/ 0 h 216"/>
              </a:gdLst>
              <a:ahLst/>
              <a:cxnLst>
                <a:cxn ang="0">
                  <a:pos x="T0" y="T1"/>
                </a:cxn>
                <a:cxn ang="0">
                  <a:pos x="T2" y="T3"/>
                </a:cxn>
                <a:cxn ang="0">
                  <a:pos x="T4" y="T5"/>
                </a:cxn>
                <a:cxn ang="0">
                  <a:pos x="T6" y="T7"/>
                </a:cxn>
                <a:cxn ang="0">
                  <a:pos x="T8" y="T9"/>
                </a:cxn>
                <a:cxn ang="0">
                  <a:pos x="T10" y="T11"/>
                </a:cxn>
              </a:cxnLst>
              <a:rect l="0" t="0" r="r" b="b"/>
              <a:pathLst>
                <a:path w="176" h="216">
                  <a:moveTo>
                    <a:pt x="149" y="0"/>
                  </a:moveTo>
                  <a:lnTo>
                    <a:pt x="149" y="0"/>
                  </a:lnTo>
                  <a:lnTo>
                    <a:pt x="176" y="204"/>
                  </a:lnTo>
                  <a:cubicBezTo>
                    <a:pt x="118" y="212"/>
                    <a:pt x="59" y="216"/>
                    <a:pt x="0" y="216"/>
                  </a:cubicBezTo>
                  <a:lnTo>
                    <a:pt x="0" y="10"/>
                  </a:lnTo>
                  <a:cubicBezTo>
                    <a:pt x="50" y="10"/>
                    <a:pt x="99" y="7"/>
                    <a:pt x="149"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23" name="Freeform 137">
              <a:extLst>
                <a:ext uri="{FF2B5EF4-FFF2-40B4-BE49-F238E27FC236}">
                  <a16:creationId xmlns:a16="http://schemas.microsoft.com/office/drawing/2014/main" id="{5DF847DF-A4D0-170A-F7F8-CA23801C1A31}"/>
                </a:ext>
              </a:extLst>
            </p:cNvPr>
            <p:cNvSpPr>
              <a:spLocks/>
            </p:cNvSpPr>
            <p:nvPr/>
          </p:nvSpPr>
          <p:spPr bwMode="auto">
            <a:xfrm>
              <a:off x="4677022" y="6155892"/>
              <a:ext cx="272034" cy="330327"/>
            </a:xfrm>
            <a:custGeom>
              <a:avLst/>
              <a:gdLst>
                <a:gd name="T0" fmla="*/ 41 w 186"/>
                <a:gd name="T1" fmla="*/ 0 h 226"/>
                <a:gd name="T2" fmla="*/ 41 w 186"/>
                <a:gd name="T3" fmla="*/ 0 h 226"/>
                <a:gd name="T4" fmla="*/ 0 w 186"/>
                <a:gd name="T5" fmla="*/ 202 h 226"/>
                <a:gd name="T6" fmla="*/ 165 w 186"/>
                <a:gd name="T7" fmla="*/ 226 h 226"/>
                <a:gd name="T8" fmla="*/ 186 w 186"/>
                <a:gd name="T9" fmla="*/ 22 h 226"/>
                <a:gd name="T10" fmla="*/ 41 w 186"/>
                <a:gd name="T11" fmla="*/ 0 h 226"/>
              </a:gdLst>
              <a:ahLst/>
              <a:cxnLst>
                <a:cxn ang="0">
                  <a:pos x="T0" y="T1"/>
                </a:cxn>
                <a:cxn ang="0">
                  <a:pos x="T2" y="T3"/>
                </a:cxn>
                <a:cxn ang="0">
                  <a:pos x="T4" y="T5"/>
                </a:cxn>
                <a:cxn ang="0">
                  <a:pos x="T6" y="T7"/>
                </a:cxn>
                <a:cxn ang="0">
                  <a:pos x="T8" y="T9"/>
                </a:cxn>
                <a:cxn ang="0">
                  <a:pos x="T10" y="T11"/>
                </a:cxn>
              </a:cxnLst>
              <a:rect l="0" t="0" r="r" b="b"/>
              <a:pathLst>
                <a:path w="186" h="226">
                  <a:moveTo>
                    <a:pt x="41" y="0"/>
                  </a:moveTo>
                  <a:lnTo>
                    <a:pt x="41" y="0"/>
                  </a:lnTo>
                  <a:lnTo>
                    <a:pt x="0" y="202"/>
                  </a:lnTo>
                  <a:cubicBezTo>
                    <a:pt x="55" y="212"/>
                    <a:pt x="110" y="221"/>
                    <a:pt x="165" y="226"/>
                  </a:cubicBezTo>
                  <a:lnTo>
                    <a:pt x="186" y="22"/>
                  </a:lnTo>
                  <a:cubicBezTo>
                    <a:pt x="137" y="17"/>
                    <a:pt x="89" y="10"/>
                    <a:pt x="41"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24" name="Freeform 139">
              <a:extLst>
                <a:ext uri="{FF2B5EF4-FFF2-40B4-BE49-F238E27FC236}">
                  <a16:creationId xmlns:a16="http://schemas.microsoft.com/office/drawing/2014/main" id="{028D9CA4-877D-CA0B-1F3B-96108A249514}"/>
                </a:ext>
              </a:extLst>
            </p:cNvPr>
            <p:cNvSpPr>
              <a:spLocks/>
            </p:cNvSpPr>
            <p:nvPr/>
          </p:nvSpPr>
          <p:spPr bwMode="auto">
            <a:xfrm>
              <a:off x="4917479" y="6187467"/>
              <a:ext cx="238030" cy="313326"/>
            </a:xfrm>
            <a:custGeom>
              <a:avLst/>
              <a:gdLst>
                <a:gd name="T0" fmla="*/ 21 w 163"/>
                <a:gd name="T1" fmla="*/ 0 h 213"/>
                <a:gd name="T2" fmla="*/ 21 w 163"/>
                <a:gd name="T3" fmla="*/ 0 h 213"/>
                <a:gd name="T4" fmla="*/ 0 w 163"/>
                <a:gd name="T5" fmla="*/ 204 h 213"/>
                <a:gd name="T6" fmla="*/ 161 w 163"/>
                <a:gd name="T7" fmla="*/ 213 h 213"/>
                <a:gd name="T8" fmla="*/ 163 w 163"/>
                <a:gd name="T9" fmla="*/ 7 h 213"/>
                <a:gd name="T10" fmla="*/ 21 w 163"/>
                <a:gd name="T11" fmla="*/ 0 h 213"/>
              </a:gdLst>
              <a:ahLst/>
              <a:cxnLst>
                <a:cxn ang="0">
                  <a:pos x="T0" y="T1"/>
                </a:cxn>
                <a:cxn ang="0">
                  <a:pos x="T2" y="T3"/>
                </a:cxn>
                <a:cxn ang="0">
                  <a:pos x="T4" y="T5"/>
                </a:cxn>
                <a:cxn ang="0">
                  <a:pos x="T6" y="T7"/>
                </a:cxn>
                <a:cxn ang="0">
                  <a:pos x="T8" y="T9"/>
                </a:cxn>
                <a:cxn ang="0">
                  <a:pos x="T10" y="T11"/>
                </a:cxn>
              </a:cxnLst>
              <a:rect l="0" t="0" r="r" b="b"/>
              <a:pathLst>
                <a:path w="163" h="213">
                  <a:moveTo>
                    <a:pt x="21" y="0"/>
                  </a:moveTo>
                  <a:lnTo>
                    <a:pt x="21" y="0"/>
                  </a:lnTo>
                  <a:lnTo>
                    <a:pt x="0" y="204"/>
                  </a:lnTo>
                  <a:cubicBezTo>
                    <a:pt x="54" y="210"/>
                    <a:pt x="107" y="213"/>
                    <a:pt x="161" y="213"/>
                  </a:cubicBezTo>
                  <a:lnTo>
                    <a:pt x="163" y="7"/>
                  </a:lnTo>
                  <a:cubicBezTo>
                    <a:pt x="115" y="7"/>
                    <a:pt x="68" y="4"/>
                    <a:pt x="21"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25" name="Freeform 141">
              <a:extLst>
                <a:ext uri="{FF2B5EF4-FFF2-40B4-BE49-F238E27FC236}">
                  <a16:creationId xmlns:a16="http://schemas.microsoft.com/office/drawing/2014/main" id="{D66B6EDB-32A8-2624-A83C-21719387D87A}"/>
                </a:ext>
              </a:extLst>
            </p:cNvPr>
            <p:cNvSpPr>
              <a:spLocks/>
            </p:cNvSpPr>
            <p:nvPr/>
          </p:nvSpPr>
          <p:spPr bwMode="auto">
            <a:xfrm>
              <a:off x="4404988" y="5548673"/>
              <a:ext cx="325469" cy="361903"/>
            </a:xfrm>
            <a:custGeom>
              <a:avLst/>
              <a:gdLst>
                <a:gd name="T0" fmla="*/ 79 w 224"/>
                <a:gd name="T1" fmla="*/ 0 h 248"/>
                <a:gd name="T2" fmla="*/ 79 w 224"/>
                <a:gd name="T3" fmla="*/ 0 h 248"/>
                <a:gd name="T4" fmla="*/ 0 w 224"/>
                <a:gd name="T5" fmla="*/ 190 h 248"/>
                <a:gd name="T6" fmla="*/ 171 w 224"/>
                <a:gd name="T7" fmla="*/ 248 h 248"/>
                <a:gd name="T8" fmla="*/ 224 w 224"/>
                <a:gd name="T9" fmla="*/ 49 h 248"/>
                <a:gd name="T10" fmla="*/ 79 w 224"/>
                <a:gd name="T11" fmla="*/ 0 h 248"/>
              </a:gdLst>
              <a:ahLst/>
              <a:cxnLst>
                <a:cxn ang="0">
                  <a:pos x="T0" y="T1"/>
                </a:cxn>
                <a:cxn ang="0">
                  <a:pos x="T2" y="T3"/>
                </a:cxn>
                <a:cxn ang="0">
                  <a:pos x="T4" y="T5"/>
                </a:cxn>
                <a:cxn ang="0">
                  <a:pos x="T6" y="T7"/>
                </a:cxn>
                <a:cxn ang="0">
                  <a:pos x="T8" y="T9"/>
                </a:cxn>
                <a:cxn ang="0">
                  <a:pos x="T10" y="T11"/>
                </a:cxn>
              </a:cxnLst>
              <a:rect l="0" t="0" r="r" b="b"/>
              <a:pathLst>
                <a:path w="224" h="248">
                  <a:moveTo>
                    <a:pt x="79" y="0"/>
                  </a:moveTo>
                  <a:lnTo>
                    <a:pt x="79" y="0"/>
                  </a:lnTo>
                  <a:lnTo>
                    <a:pt x="0" y="190"/>
                  </a:lnTo>
                  <a:cubicBezTo>
                    <a:pt x="56" y="213"/>
                    <a:pt x="113" y="232"/>
                    <a:pt x="171" y="248"/>
                  </a:cubicBezTo>
                  <a:lnTo>
                    <a:pt x="224" y="49"/>
                  </a:lnTo>
                  <a:cubicBezTo>
                    <a:pt x="175" y="36"/>
                    <a:pt x="126" y="20"/>
                    <a:pt x="79"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26" name="Freeform 143">
              <a:extLst>
                <a:ext uri="{FF2B5EF4-FFF2-40B4-BE49-F238E27FC236}">
                  <a16:creationId xmlns:a16="http://schemas.microsoft.com/office/drawing/2014/main" id="{D0068C3F-4317-148B-6B13-22B92A061D56}"/>
                </a:ext>
              </a:extLst>
            </p:cNvPr>
            <p:cNvSpPr>
              <a:spLocks/>
            </p:cNvSpPr>
            <p:nvPr/>
          </p:nvSpPr>
          <p:spPr bwMode="auto">
            <a:xfrm>
              <a:off x="4652733" y="5621540"/>
              <a:ext cx="284179" cy="337614"/>
            </a:xfrm>
            <a:custGeom>
              <a:avLst/>
              <a:gdLst>
                <a:gd name="T0" fmla="*/ 53 w 195"/>
                <a:gd name="T1" fmla="*/ 0 h 232"/>
                <a:gd name="T2" fmla="*/ 53 w 195"/>
                <a:gd name="T3" fmla="*/ 0 h 232"/>
                <a:gd name="T4" fmla="*/ 0 w 195"/>
                <a:gd name="T5" fmla="*/ 199 h 232"/>
                <a:gd name="T6" fmla="*/ 167 w 195"/>
                <a:gd name="T7" fmla="*/ 232 h 232"/>
                <a:gd name="T8" fmla="*/ 195 w 195"/>
                <a:gd name="T9" fmla="*/ 28 h 232"/>
                <a:gd name="T10" fmla="*/ 53 w 195"/>
                <a:gd name="T11" fmla="*/ 0 h 232"/>
              </a:gdLst>
              <a:ahLst/>
              <a:cxnLst>
                <a:cxn ang="0">
                  <a:pos x="T0" y="T1"/>
                </a:cxn>
                <a:cxn ang="0">
                  <a:pos x="T2" y="T3"/>
                </a:cxn>
                <a:cxn ang="0">
                  <a:pos x="T4" y="T5"/>
                </a:cxn>
                <a:cxn ang="0">
                  <a:pos x="T6" y="T7"/>
                </a:cxn>
                <a:cxn ang="0">
                  <a:pos x="T8" y="T9"/>
                </a:cxn>
                <a:cxn ang="0">
                  <a:pos x="T10" y="T11"/>
                </a:cxn>
              </a:cxnLst>
              <a:rect l="0" t="0" r="r" b="b"/>
              <a:pathLst>
                <a:path w="195" h="232">
                  <a:moveTo>
                    <a:pt x="53" y="0"/>
                  </a:moveTo>
                  <a:lnTo>
                    <a:pt x="53" y="0"/>
                  </a:lnTo>
                  <a:lnTo>
                    <a:pt x="0" y="199"/>
                  </a:lnTo>
                  <a:cubicBezTo>
                    <a:pt x="55" y="213"/>
                    <a:pt x="111" y="225"/>
                    <a:pt x="167" y="232"/>
                  </a:cubicBezTo>
                  <a:lnTo>
                    <a:pt x="195" y="28"/>
                  </a:lnTo>
                  <a:cubicBezTo>
                    <a:pt x="147" y="22"/>
                    <a:pt x="99" y="12"/>
                    <a:pt x="53"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27" name="Freeform 145">
              <a:extLst>
                <a:ext uri="{FF2B5EF4-FFF2-40B4-BE49-F238E27FC236}">
                  <a16:creationId xmlns:a16="http://schemas.microsoft.com/office/drawing/2014/main" id="{DE8992A2-AC1A-FE56-8729-2B48D162535D}"/>
                </a:ext>
              </a:extLst>
            </p:cNvPr>
            <p:cNvSpPr>
              <a:spLocks/>
            </p:cNvSpPr>
            <p:nvPr/>
          </p:nvSpPr>
          <p:spPr bwMode="auto">
            <a:xfrm>
              <a:off x="4898048" y="5660402"/>
              <a:ext cx="257461" cy="318183"/>
            </a:xfrm>
            <a:custGeom>
              <a:avLst/>
              <a:gdLst>
                <a:gd name="T0" fmla="*/ 28 w 177"/>
                <a:gd name="T1" fmla="*/ 0 h 216"/>
                <a:gd name="T2" fmla="*/ 28 w 177"/>
                <a:gd name="T3" fmla="*/ 0 h 216"/>
                <a:gd name="T4" fmla="*/ 0 w 177"/>
                <a:gd name="T5" fmla="*/ 204 h 216"/>
                <a:gd name="T6" fmla="*/ 176 w 177"/>
                <a:gd name="T7" fmla="*/ 216 h 216"/>
                <a:gd name="T8" fmla="*/ 177 w 177"/>
                <a:gd name="T9" fmla="*/ 10 h 216"/>
                <a:gd name="T10" fmla="*/ 28 w 177"/>
                <a:gd name="T11" fmla="*/ 0 h 216"/>
              </a:gdLst>
              <a:ahLst/>
              <a:cxnLst>
                <a:cxn ang="0">
                  <a:pos x="T0" y="T1"/>
                </a:cxn>
                <a:cxn ang="0">
                  <a:pos x="T2" y="T3"/>
                </a:cxn>
                <a:cxn ang="0">
                  <a:pos x="T4" y="T5"/>
                </a:cxn>
                <a:cxn ang="0">
                  <a:pos x="T6" y="T7"/>
                </a:cxn>
                <a:cxn ang="0">
                  <a:pos x="T8" y="T9"/>
                </a:cxn>
                <a:cxn ang="0">
                  <a:pos x="T10" y="T11"/>
                </a:cxn>
              </a:cxnLst>
              <a:rect l="0" t="0" r="r" b="b"/>
              <a:pathLst>
                <a:path w="177" h="216">
                  <a:moveTo>
                    <a:pt x="28" y="0"/>
                  </a:moveTo>
                  <a:lnTo>
                    <a:pt x="28" y="0"/>
                  </a:lnTo>
                  <a:lnTo>
                    <a:pt x="0" y="204"/>
                  </a:lnTo>
                  <a:cubicBezTo>
                    <a:pt x="59" y="212"/>
                    <a:pt x="117" y="216"/>
                    <a:pt x="176" y="216"/>
                  </a:cubicBezTo>
                  <a:lnTo>
                    <a:pt x="177" y="10"/>
                  </a:lnTo>
                  <a:cubicBezTo>
                    <a:pt x="127" y="10"/>
                    <a:pt x="77" y="7"/>
                    <a:pt x="28"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28" name="Freeform 147">
              <a:extLst>
                <a:ext uri="{FF2B5EF4-FFF2-40B4-BE49-F238E27FC236}">
                  <a16:creationId xmlns:a16="http://schemas.microsoft.com/office/drawing/2014/main" id="{D20FACB5-66BD-4F6B-0325-211251D2A8D5}"/>
                </a:ext>
              </a:extLst>
            </p:cNvPr>
            <p:cNvSpPr>
              <a:spLocks/>
            </p:cNvSpPr>
            <p:nvPr/>
          </p:nvSpPr>
          <p:spPr bwMode="auto">
            <a:xfrm>
              <a:off x="4429276" y="4346380"/>
              <a:ext cx="347330" cy="284179"/>
            </a:xfrm>
            <a:custGeom>
              <a:avLst/>
              <a:gdLst>
                <a:gd name="T0" fmla="*/ 49 w 238"/>
                <a:gd name="T1" fmla="*/ 0 h 193"/>
                <a:gd name="T2" fmla="*/ 49 w 238"/>
                <a:gd name="T3" fmla="*/ 0 h 193"/>
                <a:gd name="T4" fmla="*/ 0 w 238"/>
                <a:gd name="T5" fmla="*/ 141 h 193"/>
                <a:gd name="T6" fmla="*/ 199 w 238"/>
                <a:gd name="T7" fmla="*/ 193 h 193"/>
                <a:gd name="T8" fmla="*/ 238 w 238"/>
                <a:gd name="T9" fmla="*/ 81 h 193"/>
                <a:gd name="T10" fmla="*/ 49 w 238"/>
                <a:gd name="T11" fmla="*/ 0 h 193"/>
              </a:gdLst>
              <a:ahLst/>
              <a:cxnLst>
                <a:cxn ang="0">
                  <a:pos x="T0" y="T1"/>
                </a:cxn>
                <a:cxn ang="0">
                  <a:pos x="T2" y="T3"/>
                </a:cxn>
                <a:cxn ang="0">
                  <a:pos x="T4" y="T5"/>
                </a:cxn>
                <a:cxn ang="0">
                  <a:pos x="T6" y="T7"/>
                </a:cxn>
                <a:cxn ang="0">
                  <a:pos x="T8" y="T9"/>
                </a:cxn>
                <a:cxn ang="0">
                  <a:pos x="T10" y="T11"/>
                </a:cxn>
              </a:cxnLst>
              <a:rect l="0" t="0" r="r" b="b"/>
              <a:pathLst>
                <a:path w="238" h="193">
                  <a:moveTo>
                    <a:pt x="49" y="0"/>
                  </a:moveTo>
                  <a:lnTo>
                    <a:pt x="49" y="0"/>
                  </a:lnTo>
                  <a:cubicBezTo>
                    <a:pt x="29" y="46"/>
                    <a:pt x="13" y="93"/>
                    <a:pt x="0" y="141"/>
                  </a:cubicBezTo>
                  <a:lnTo>
                    <a:pt x="199" y="193"/>
                  </a:lnTo>
                  <a:cubicBezTo>
                    <a:pt x="209" y="155"/>
                    <a:pt x="222" y="117"/>
                    <a:pt x="238" y="81"/>
                  </a:cubicBezTo>
                  <a:lnTo>
                    <a:pt x="49"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29" name="Freeform 149">
              <a:extLst>
                <a:ext uri="{FF2B5EF4-FFF2-40B4-BE49-F238E27FC236}">
                  <a16:creationId xmlns:a16="http://schemas.microsoft.com/office/drawing/2014/main" id="{DE3CFB63-BA6E-664D-EA3E-B6BEEDE41258}"/>
                </a:ext>
              </a:extLst>
            </p:cNvPr>
            <p:cNvSpPr>
              <a:spLocks/>
            </p:cNvSpPr>
            <p:nvPr/>
          </p:nvSpPr>
          <p:spPr bwMode="auto">
            <a:xfrm>
              <a:off x="4390414" y="4552835"/>
              <a:ext cx="327899" cy="247745"/>
            </a:xfrm>
            <a:custGeom>
              <a:avLst/>
              <a:gdLst>
                <a:gd name="T0" fmla="*/ 0 w 225"/>
                <a:gd name="T1" fmla="*/ 146 h 168"/>
                <a:gd name="T2" fmla="*/ 0 w 225"/>
                <a:gd name="T3" fmla="*/ 146 h 168"/>
                <a:gd name="T4" fmla="*/ 204 w 225"/>
                <a:gd name="T5" fmla="*/ 168 h 168"/>
                <a:gd name="T6" fmla="*/ 225 w 225"/>
                <a:gd name="T7" fmla="*/ 52 h 168"/>
                <a:gd name="T8" fmla="*/ 26 w 225"/>
                <a:gd name="T9" fmla="*/ 0 h 168"/>
                <a:gd name="T10" fmla="*/ 0 w 225"/>
                <a:gd name="T11" fmla="*/ 146 h 168"/>
              </a:gdLst>
              <a:ahLst/>
              <a:cxnLst>
                <a:cxn ang="0">
                  <a:pos x="T0" y="T1"/>
                </a:cxn>
                <a:cxn ang="0">
                  <a:pos x="T2" y="T3"/>
                </a:cxn>
                <a:cxn ang="0">
                  <a:pos x="T4" y="T5"/>
                </a:cxn>
                <a:cxn ang="0">
                  <a:pos x="T6" y="T7"/>
                </a:cxn>
                <a:cxn ang="0">
                  <a:pos x="T8" y="T9"/>
                </a:cxn>
                <a:cxn ang="0">
                  <a:pos x="T10" y="T11"/>
                </a:cxn>
              </a:cxnLst>
              <a:rect l="0" t="0" r="r" b="b"/>
              <a:pathLst>
                <a:path w="225" h="168">
                  <a:moveTo>
                    <a:pt x="0" y="146"/>
                  </a:moveTo>
                  <a:lnTo>
                    <a:pt x="0" y="146"/>
                  </a:lnTo>
                  <a:lnTo>
                    <a:pt x="204" y="168"/>
                  </a:lnTo>
                  <a:cubicBezTo>
                    <a:pt x="208" y="128"/>
                    <a:pt x="216" y="90"/>
                    <a:pt x="225" y="52"/>
                  </a:cubicBezTo>
                  <a:lnTo>
                    <a:pt x="26" y="0"/>
                  </a:lnTo>
                  <a:cubicBezTo>
                    <a:pt x="14" y="48"/>
                    <a:pt x="5" y="96"/>
                    <a:pt x="0" y="14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30" name="Freeform 151">
              <a:extLst>
                <a:ext uri="{FF2B5EF4-FFF2-40B4-BE49-F238E27FC236}">
                  <a16:creationId xmlns:a16="http://schemas.microsoft.com/office/drawing/2014/main" id="{16BE0DD8-48F0-F1D2-037B-1BCDC18B740A}"/>
                </a:ext>
              </a:extLst>
            </p:cNvPr>
            <p:cNvSpPr>
              <a:spLocks/>
            </p:cNvSpPr>
            <p:nvPr/>
          </p:nvSpPr>
          <p:spPr bwMode="auto">
            <a:xfrm>
              <a:off x="3873063" y="4487254"/>
              <a:ext cx="330327" cy="257461"/>
            </a:xfrm>
            <a:custGeom>
              <a:avLst/>
              <a:gdLst>
                <a:gd name="T0" fmla="*/ 26 w 227"/>
                <a:gd name="T1" fmla="*/ 0 h 176"/>
                <a:gd name="T2" fmla="*/ 26 w 227"/>
                <a:gd name="T3" fmla="*/ 0 h 176"/>
                <a:gd name="T4" fmla="*/ 0 w 227"/>
                <a:gd name="T5" fmla="*/ 155 h 176"/>
                <a:gd name="T6" fmla="*/ 205 w 227"/>
                <a:gd name="T7" fmla="*/ 176 h 176"/>
                <a:gd name="T8" fmla="*/ 227 w 227"/>
                <a:gd name="T9" fmla="*/ 45 h 176"/>
                <a:gd name="T10" fmla="*/ 26 w 227"/>
                <a:gd name="T11" fmla="*/ 0 h 176"/>
              </a:gdLst>
              <a:ahLst/>
              <a:cxnLst>
                <a:cxn ang="0">
                  <a:pos x="T0" y="T1"/>
                </a:cxn>
                <a:cxn ang="0">
                  <a:pos x="T2" y="T3"/>
                </a:cxn>
                <a:cxn ang="0">
                  <a:pos x="T4" y="T5"/>
                </a:cxn>
                <a:cxn ang="0">
                  <a:pos x="T6" y="T7"/>
                </a:cxn>
                <a:cxn ang="0">
                  <a:pos x="T8" y="T9"/>
                </a:cxn>
                <a:cxn ang="0">
                  <a:pos x="T10" y="T11"/>
                </a:cxn>
              </a:cxnLst>
              <a:rect l="0" t="0" r="r" b="b"/>
              <a:pathLst>
                <a:path w="227" h="176">
                  <a:moveTo>
                    <a:pt x="26" y="0"/>
                  </a:moveTo>
                  <a:lnTo>
                    <a:pt x="26" y="0"/>
                  </a:lnTo>
                  <a:cubicBezTo>
                    <a:pt x="14" y="51"/>
                    <a:pt x="6" y="102"/>
                    <a:pt x="0" y="155"/>
                  </a:cubicBezTo>
                  <a:lnTo>
                    <a:pt x="205" y="176"/>
                  </a:lnTo>
                  <a:cubicBezTo>
                    <a:pt x="209" y="132"/>
                    <a:pt x="217" y="88"/>
                    <a:pt x="227" y="45"/>
                  </a:cubicBezTo>
                  <a:lnTo>
                    <a:pt x="26"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31" name="Freeform 153">
              <a:extLst>
                <a:ext uri="{FF2B5EF4-FFF2-40B4-BE49-F238E27FC236}">
                  <a16:creationId xmlns:a16="http://schemas.microsoft.com/office/drawing/2014/main" id="{60FC16E4-4817-F33E-260B-7594C91EBC5F}"/>
                </a:ext>
              </a:extLst>
            </p:cNvPr>
            <p:cNvSpPr>
              <a:spLocks/>
            </p:cNvSpPr>
            <p:nvPr/>
          </p:nvSpPr>
          <p:spPr bwMode="auto">
            <a:xfrm>
              <a:off x="4370983" y="3413692"/>
              <a:ext cx="383762" cy="386192"/>
            </a:xfrm>
            <a:custGeom>
              <a:avLst/>
              <a:gdLst>
                <a:gd name="T0" fmla="*/ 262 w 262"/>
                <a:gd name="T1" fmla="*/ 157 h 264"/>
                <a:gd name="T2" fmla="*/ 262 w 262"/>
                <a:gd name="T3" fmla="*/ 157 h 264"/>
                <a:gd name="T4" fmla="*/ 129 w 262"/>
                <a:gd name="T5" fmla="*/ 0 h 264"/>
                <a:gd name="T6" fmla="*/ 0 w 262"/>
                <a:gd name="T7" fmla="*/ 126 h 264"/>
                <a:gd name="T8" fmla="*/ 152 w 262"/>
                <a:gd name="T9" fmla="*/ 264 h 264"/>
                <a:gd name="T10" fmla="*/ 262 w 262"/>
                <a:gd name="T11" fmla="*/ 157 h 264"/>
              </a:gdLst>
              <a:ahLst/>
              <a:cxnLst>
                <a:cxn ang="0">
                  <a:pos x="T0" y="T1"/>
                </a:cxn>
                <a:cxn ang="0">
                  <a:pos x="T2" y="T3"/>
                </a:cxn>
                <a:cxn ang="0">
                  <a:pos x="T4" y="T5"/>
                </a:cxn>
                <a:cxn ang="0">
                  <a:pos x="T6" y="T7"/>
                </a:cxn>
                <a:cxn ang="0">
                  <a:pos x="T8" y="T9"/>
                </a:cxn>
                <a:cxn ang="0">
                  <a:pos x="T10" y="T11"/>
                </a:cxn>
              </a:cxnLst>
              <a:rect l="0" t="0" r="r" b="b"/>
              <a:pathLst>
                <a:path w="262" h="264">
                  <a:moveTo>
                    <a:pt x="262" y="157"/>
                  </a:moveTo>
                  <a:lnTo>
                    <a:pt x="262" y="157"/>
                  </a:lnTo>
                  <a:lnTo>
                    <a:pt x="129" y="0"/>
                  </a:lnTo>
                  <a:cubicBezTo>
                    <a:pt x="83" y="39"/>
                    <a:pt x="40" y="81"/>
                    <a:pt x="0" y="126"/>
                  </a:cubicBezTo>
                  <a:lnTo>
                    <a:pt x="152" y="264"/>
                  </a:lnTo>
                  <a:cubicBezTo>
                    <a:pt x="187" y="226"/>
                    <a:pt x="223" y="190"/>
                    <a:pt x="262"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32" name="Freeform 155">
              <a:extLst>
                <a:ext uri="{FF2B5EF4-FFF2-40B4-BE49-F238E27FC236}">
                  <a16:creationId xmlns:a16="http://schemas.microsoft.com/office/drawing/2014/main" id="{77A56D77-D2B6-BCA1-160A-AA236EB21010}"/>
                </a:ext>
              </a:extLst>
            </p:cNvPr>
            <p:cNvSpPr>
              <a:spLocks/>
            </p:cNvSpPr>
            <p:nvPr/>
          </p:nvSpPr>
          <p:spPr bwMode="auto">
            <a:xfrm>
              <a:off x="4215535" y="3595858"/>
              <a:ext cx="378904" cy="369189"/>
            </a:xfrm>
            <a:custGeom>
              <a:avLst/>
              <a:gdLst>
                <a:gd name="T0" fmla="*/ 259 w 259"/>
                <a:gd name="T1" fmla="*/ 138 h 251"/>
                <a:gd name="T2" fmla="*/ 259 w 259"/>
                <a:gd name="T3" fmla="*/ 138 h 251"/>
                <a:gd name="T4" fmla="*/ 107 w 259"/>
                <a:gd name="T5" fmla="*/ 0 h 251"/>
                <a:gd name="T6" fmla="*/ 0 w 259"/>
                <a:gd name="T7" fmla="*/ 133 h 251"/>
                <a:gd name="T8" fmla="*/ 169 w 259"/>
                <a:gd name="T9" fmla="*/ 251 h 251"/>
                <a:gd name="T10" fmla="*/ 259 w 259"/>
                <a:gd name="T11" fmla="*/ 138 h 251"/>
              </a:gdLst>
              <a:ahLst/>
              <a:cxnLst>
                <a:cxn ang="0">
                  <a:pos x="T0" y="T1"/>
                </a:cxn>
                <a:cxn ang="0">
                  <a:pos x="T2" y="T3"/>
                </a:cxn>
                <a:cxn ang="0">
                  <a:pos x="T4" y="T5"/>
                </a:cxn>
                <a:cxn ang="0">
                  <a:pos x="T6" y="T7"/>
                </a:cxn>
                <a:cxn ang="0">
                  <a:pos x="T8" y="T9"/>
                </a:cxn>
                <a:cxn ang="0">
                  <a:pos x="T10" y="T11"/>
                </a:cxn>
              </a:cxnLst>
              <a:rect l="0" t="0" r="r" b="b"/>
              <a:pathLst>
                <a:path w="259" h="251">
                  <a:moveTo>
                    <a:pt x="259" y="138"/>
                  </a:moveTo>
                  <a:lnTo>
                    <a:pt x="259" y="138"/>
                  </a:lnTo>
                  <a:lnTo>
                    <a:pt x="107" y="0"/>
                  </a:lnTo>
                  <a:cubicBezTo>
                    <a:pt x="69" y="42"/>
                    <a:pt x="33" y="87"/>
                    <a:pt x="0" y="133"/>
                  </a:cubicBezTo>
                  <a:lnTo>
                    <a:pt x="169" y="251"/>
                  </a:lnTo>
                  <a:cubicBezTo>
                    <a:pt x="197" y="211"/>
                    <a:pt x="227" y="174"/>
                    <a:pt x="259" y="13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33" name="Freeform 157">
              <a:extLst>
                <a:ext uri="{FF2B5EF4-FFF2-40B4-BE49-F238E27FC236}">
                  <a16:creationId xmlns:a16="http://schemas.microsoft.com/office/drawing/2014/main" id="{D327FAF4-A68A-1C34-39E2-ADFA31590F18}"/>
                </a:ext>
              </a:extLst>
            </p:cNvPr>
            <p:cNvSpPr>
              <a:spLocks/>
            </p:cNvSpPr>
            <p:nvPr/>
          </p:nvSpPr>
          <p:spPr bwMode="auto">
            <a:xfrm>
              <a:off x="3979934" y="4013624"/>
              <a:ext cx="369189" cy="337614"/>
            </a:xfrm>
            <a:custGeom>
              <a:avLst/>
              <a:gdLst>
                <a:gd name="T0" fmla="*/ 254 w 254"/>
                <a:gd name="T1" fmla="*/ 95 h 231"/>
                <a:gd name="T2" fmla="*/ 254 w 254"/>
                <a:gd name="T3" fmla="*/ 95 h 231"/>
                <a:gd name="T4" fmla="*/ 71 w 254"/>
                <a:gd name="T5" fmla="*/ 0 h 231"/>
                <a:gd name="T6" fmla="*/ 0 w 254"/>
                <a:gd name="T7" fmla="*/ 161 h 231"/>
                <a:gd name="T8" fmla="*/ 194 w 254"/>
                <a:gd name="T9" fmla="*/ 231 h 231"/>
                <a:gd name="T10" fmla="*/ 254 w 254"/>
                <a:gd name="T11" fmla="*/ 95 h 231"/>
              </a:gdLst>
              <a:ahLst/>
              <a:cxnLst>
                <a:cxn ang="0">
                  <a:pos x="T0" y="T1"/>
                </a:cxn>
                <a:cxn ang="0">
                  <a:pos x="T2" y="T3"/>
                </a:cxn>
                <a:cxn ang="0">
                  <a:pos x="T4" y="T5"/>
                </a:cxn>
                <a:cxn ang="0">
                  <a:pos x="T6" y="T7"/>
                </a:cxn>
                <a:cxn ang="0">
                  <a:pos x="T8" y="T9"/>
                </a:cxn>
                <a:cxn ang="0">
                  <a:pos x="T10" y="T11"/>
                </a:cxn>
              </a:cxnLst>
              <a:rect l="0" t="0" r="r" b="b"/>
              <a:pathLst>
                <a:path w="254" h="231">
                  <a:moveTo>
                    <a:pt x="254" y="95"/>
                  </a:moveTo>
                  <a:lnTo>
                    <a:pt x="254" y="95"/>
                  </a:lnTo>
                  <a:lnTo>
                    <a:pt x="71" y="0"/>
                  </a:lnTo>
                  <a:cubicBezTo>
                    <a:pt x="44" y="52"/>
                    <a:pt x="21" y="105"/>
                    <a:pt x="0" y="161"/>
                  </a:cubicBezTo>
                  <a:lnTo>
                    <a:pt x="194" y="231"/>
                  </a:lnTo>
                  <a:cubicBezTo>
                    <a:pt x="211" y="184"/>
                    <a:pt x="231" y="138"/>
                    <a:pt x="254"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34" name="Freeform 159">
              <a:extLst>
                <a:ext uri="{FF2B5EF4-FFF2-40B4-BE49-F238E27FC236}">
                  <a16:creationId xmlns:a16="http://schemas.microsoft.com/office/drawing/2014/main" id="{FB2BEDF6-D2E3-9E4C-F95A-96CDD7340D32}"/>
                </a:ext>
              </a:extLst>
            </p:cNvPr>
            <p:cNvSpPr>
              <a:spLocks/>
            </p:cNvSpPr>
            <p:nvPr/>
          </p:nvSpPr>
          <p:spPr bwMode="auto">
            <a:xfrm>
              <a:off x="4084376" y="3792596"/>
              <a:ext cx="378904" cy="359474"/>
            </a:xfrm>
            <a:custGeom>
              <a:avLst/>
              <a:gdLst>
                <a:gd name="T0" fmla="*/ 260 w 260"/>
                <a:gd name="T1" fmla="*/ 118 h 246"/>
                <a:gd name="T2" fmla="*/ 260 w 260"/>
                <a:gd name="T3" fmla="*/ 118 h 246"/>
                <a:gd name="T4" fmla="*/ 91 w 260"/>
                <a:gd name="T5" fmla="*/ 0 h 246"/>
                <a:gd name="T6" fmla="*/ 0 w 260"/>
                <a:gd name="T7" fmla="*/ 151 h 246"/>
                <a:gd name="T8" fmla="*/ 183 w 260"/>
                <a:gd name="T9" fmla="*/ 246 h 246"/>
                <a:gd name="T10" fmla="*/ 260 w 260"/>
                <a:gd name="T11" fmla="*/ 118 h 246"/>
              </a:gdLst>
              <a:ahLst/>
              <a:cxnLst>
                <a:cxn ang="0">
                  <a:pos x="T0" y="T1"/>
                </a:cxn>
                <a:cxn ang="0">
                  <a:pos x="T2" y="T3"/>
                </a:cxn>
                <a:cxn ang="0">
                  <a:pos x="T4" y="T5"/>
                </a:cxn>
                <a:cxn ang="0">
                  <a:pos x="T6" y="T7"/>
                </a:cxn>
                <a:cxn ang="0">
                  <a:pos x="T8" y="T9"/>
                </a:cxn>
                <a:cxn ang="0">
                  <a:pos x="T10" y="T11"/>
                </a:cxn>
              </a:cxnLst>
              <a:rect l="0" t="0" r="r" b="b"/>
              <a:pathLst>
                <a:path w="260" h="246">
                  <a:moveTo>
                    <a:pt x="260" y="118"/>
                  </a:moveTo>
                  <a:lnTo>
                    <a:pt x="260" y="118"/>
                  </a:lnTo>
                  <a:lnTo>
                    <a:pt x="91" y="0"/>
                  </a:lnTo>
                  <a:cubicBezTo>
                    <a:pt x="58" y="48"/>
                    <a:pt x="27" y="99"/>
                    <a:pt x="0" y="151"/>
                  </a:cubicBezTo>
                  <a:lnTo>
                    <a:pt x="183" y="246"/>
                  </a:lnTo>
                  <a:cubicBezTo>
                    <a:pt x="206" y="201"/>
                    <a:pt x="232" y="159"/>
                    <a:pt x="260" y="1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35" name="Freeform 161">
              <a:extLst>
                <a:ext uri="{FF2B5EF4-FFF2-40B4-BE49-F238E27FC236}">
                  <a16:creationId xmlns:a16="http://schemas.microsoft.com/office/drawing/2014/main" id="{A245D546-1CFA-21EF-1DA6-90E5BF2BE810}"/>
                </a:ext>
              </a:extLst>
            </p:cNvPr>
            <p:cNvSpPr>
              <a:spLocks/>
            </p:cNvSpPr>
            <p:nvPr/>
          </p:nvSpPr>
          <p:spPr bwMode="auto">
            <a:xfrm>
              <a:off x="3911925" y="4249225"/>
              <a:ext cx="349758" cy="303610"/>
            </a:xfrm>
            <a:custGeom>
              <a:avLst/>
              <a:gdLst>
                <a:gd name="T0" fmla="*/ 241 w 241"/>
                <a:gd name="T1" fmla="*/ 70 h 208"/>
                <a:gd name="T2" fmla="*/ 241 w 241"/>
                <a:gd name="T3" fmla="*/ 70 h 208"/>
                <a:gd name="T4" fmla="*/ 47 w 241"/>
                <a:gd name="T5" fmla="*/ 0 h 208"/>
                <a:gd name="T6" fmla="*/ 0 w 241"/>
                <a:gd name="T7" fmla="*/ 163 h 208"/>
                <a:gd name="T8" fmla="*/ 201 w 241"/>
                <a:gd name="T9" fmla="*/ 208 h 208"/>
                <a:gd name="T10" fmla="*/ 241 w 241"/>
                <a:gd name="T11" fmla="*/ 70 h 208"/>
              </a:gdLst>
              <a:ahLst/>
              <a:cxnLst>
                <a:cxn ang="0">
                  <a:pos x="T0" y="T1"/>
                </a:cxn>
                <a:cxn ang="0">
                  <a:pos x="T2" y="T3"/>
                </a:cxn>
                <a:cxn ang="0">
                  <a:pos x="T4" y="T5"/>
                </a:cxn>
                <a:cxn ang="0">
                  <a:pos x="T6" y="T7"/>
                </a:cxn>
                <a:cxn ang="0">
                  <a:pos x="T8" y="T9"/>
                </a:cxn>
                <a:cxn ang="0">
                  <a:pos x="T10" y="T11"/>
                </a:cxn>
              </a:cxnLst>
              <a:rect l="0" t="0" r="r" b="b"/>
              <a:pathLst>
                <a:path w="241" h="208">
                  <a:moveTo>
                    <a:pt x="241" y="70"/>
                  </a:moveTo>
                  <a:lnTo>
                    <a:pt x="241" y="70"/>
                  </a:lnTo>
                  <a:lnTo>
                    <a:pt x="47" y="0"/>
                  </a:lnTo>
                  <a:cubicBezTo>
                    <a:pt x="28" y="53"/>
                    <a:pt x="12" y="107"/>
                    <a:pt x="0" y="163"/>
                  </a:cubicBezTo>
                  <a:lnTo>
                    <a:pt x="201" y="208"/>
                  </a:lnTo>
                  <a:cubicBezTo>
                    <a:pt x="211" y="161"/>
                    <a:pt x="224" y="115"/>
                    <a:pt x="241" y="7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36" name="Freeform 163">
              <a:extLst>
                <a:ext uri="{FF2B5EF4-FFF2-40B4-BE49-F238E27FC236}">
                  <a16:creationId xmlns:a16="http://schemas.microsoft.com/office/drawing/2014/main" id="{79F0C475-BE10-C271-3F58-7A10074A8501}"/>
                </a:ext>
              </a:extLst>
            </p:cNvPr>
            <p:cNvSpPr>
              <a:spLocks/>
            </p:cNvSpPr>
            <p:nvPr/>
          </p:nvSpPr>
          <p:spPr bwMode="auto">
            <a:xfrm>
              <a:off x="3523305" y="3761021"/>
              <a:ext cx="369189" cy="337614"/>
            </a:xfrm>
            <a:custGeom>
              <a:avLst/>
              <a:gdLst>
                <a:gd name="T0" fmla="*/ 254 w 254"/>
                <a:gd name="T1" fmla="*/ 96 h 231"/>
                <a:gd name="T2" fmla="*/ 254 w 254"/>
                <a:gd name="T3" fmla="*/ 96 h 231"/>
                <a:gd name="T4" fmla="*/ 72 w 254"/>
                <a:gd name="T5" fmla="*/ 0 h 231"/>
                <a:gd name="T6" fmla="*/ 0 w 254"/>
                <a:gd name="T7" fmla="*/ 154 h 231"/>
                <a:gd name="T8" fmla="*/ 191 w 254"/>
                <a:gd name="T9" fmla="*/ 231 h 231"/>
                <a:gd name="T10" fmla="*/ 254 w 254"/>
                <a:gd name="T11" fmla="*/ 96 h 231"/>
              </a:gdLst>
              <a:ahLst/>
              <a:cxnLst>
                <a:cxn ang="0">
                  <a:pos x="T0" y="T1"/>
                </a:cxn>
                <a:cxn ang="0">
                  <a:pos x="T2" y="T3"/>
                </a:cxn>
                <a:cxn ang="0">
                  <a:pos x="T4" y="T5"/>
                </a:cxn>
                <a:cxn ang="0">
                  <a:pos x="T6" y="T7"/>
                </a:cxn>
                <a:cxn ang="0">
                  <a:pos x="T8" y="T9"/>
                </a:cxn>
                <a:cxn ang="0">
                  <a:pos x="T10" y="T11"/>
                </a:cxn>
              </a:cxnLst>
              <a:rect l="0" t="0" r="r" b="b"/>
              <a:pathLst>
                <a:path w="254" h="231">
                  <a:moveTo>
                    <a:pt x="254" y="96"/>
                  </a:moveTo>
                  <a:lnTo>
                    <a:pt x="254" y="96"/>
                  </a:lnTo>
                  <a:lnTo>
                    <a:pt x="72" y="0"/>
                  </a:lnTo>
                  <a:cubicBezTo>
                    <a:pt x="46" y="50"/>
                    <a:pt x="22" y="101"/>
                    <a:pt x="0" y="154"/>
                  </a:cubicBezTo>
                  <a:lnTo>
                    <a:pt x="191" y="231"/>
                  </a:lnTo>
                  <a:cubicBezTo>
                    <a:pt x="210" y="185"/>
                    <a:pt x="231" y="139"/>
                    <a:pt x="254" y="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37" name="Freeform 165">
              <a:extLst>
                <a:ext uri="{FF2B5EF4-FFF2-40B4-BE49-F238E27FC236}">
                  <a16:creationId xmlns:a16="http://schemas.microsoft.com/office/drawing/2014/main" id="{D5D71BC4-5F8C-EDD4-6D26-ABA8CAD6DC43}"/>
                </a:ext>
              </a:extLst>
            </p:cNvPr>
            <p:cNvSpPr>
              <a:spLocks/>
            </p:cNvSpPr>
            <p:nvPr/>
          </p:nvSpPr>
          <p:spPr bwMode="auto">
            <a:xfrm>
              <a:off x="3627748" y="3549709"/>
              <a:ext cx="376476" cy="352188"/>
            </a:xfrm>
            <a:custGeom>
              <a:avLst/>
              <a:gdLst>
                <a:gd name="T0" fmla="*/ 257 w 257"/>
                <a:gd name="T1" fmla="*/ 113 h 241"/>
                <a:gd name="T2" fmla="*/ 257 w 257"/>
                <a:gd name="T3" fmla="*/ 113 h 241"/>
                <a:gd name="T4" fmla="*/ 86 w 257"/>
                <a:gd name="T5" fmla="*/ 0 h 241"/>
                <a:gd name="T6" fmla="*/ 0 w 257"/>
                <a:gd name="T7" fmla="*/ 145 h 241"/>
                <a:gd name="T8" fmla="*/ 182 w 257"/>
                <a:gd name="T9" fmla="*/ 241 h 241"/>
                <a:gd name="T10" fmla="*/ 257 w 257"/>
                <a:gd name="T11" fmla="*/ 113 h 241"/>
              </a:gdLst>
              <a:ahLst/>
              <a:cxnLst>
                <a:cxn ang="0">
                  <a:pos x="T0" y="T1"/>
                </a:cxn>
                <a:cxn ang="0">
                  <a:pos x="T2" y="T3"/>
                </a:cxn>
                <a:cxn ang="0">
                  <a:pos x="T4" y="T5"/>
                </a:cxn>
                <a:cxn ang="0">
                  <a:pos x="T6" y="T7"/>
                </a:cxn>
                <a:cxn ang="0">
                  <a:pos x="T8" y="T9"/>
                </a:cxn>
                <a:cxn ang="0">
                  <a:pos x="T10" y="T11"/>
                </a:cxn>
              </a:cxnLst>
              <a:rect l="0" t="0" r="r" b="b"/>
              <a:pathLst>
                <a:path w="257" h="241">
                  <a:moveTo>
                    <a:pt x="257" y="113"/>
                  </a:moveTo>
                  <a:lnTo>
                    <a:pt x="257" y="113"/>
                  </a:lnTo>
                  <a:lnTo>
                    <a:pt x="86" y="0"/>
                  </a:lnTo>
                  <a:cubicBezTo>
                    <a:pt x="55" y="47"/>
                    <a:pt x="26" y="95"/>
                    <a:pt x="0" y="145"/>
                  </a:cubicBezTo>
                  <a:lnTo>
                    <a:pt x="182" y="241"/>
                  </a:lnTo>
                  <a:cubicBezTo>
                    <a:pt x="205" y="197"/>
                    <a:pt x="230" y="154"/>
                    <a:pt x="257" y="11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38" name="Freeform 167">
              <a:extLst>
                <a:ext uri="{FF2B5EF4-FFF2-40B4-BE49-F238E27FC236}">
                  <a16:creationId xmlns:a16="http://schemas.microsoft.com/office/drawing/2014/main" id="{B399830B-C693-D5C9-9BD2-7DA831FE9DB2}"/>
                </a:ext>
              </a:extLst>
            </p:cNvPr>
            <p:cNvSpPr>
              <a:spLocks/>
            </p:cNvSpPr>
            <p:nvPr/>
          </p:nvSpPr>
          <p:spPr bwMode="auto">
            <a:xfrm>
              <a:off x="3443153" y="3986906"/>
              <a:ext cx="359473" cy="313326"/>
            </a:xfrm>
            <a:custGeom>
              <a:avLst/>
              <a:gdLst>
                <a:gd name="T0" fmla="*/ 246 w 246"/>
                <a:gd name="T1" fmla="*/ 77 h 215"/>
                <a:gd name="T2" fmla="*/ 246 w 246"/>
                <a:gd name="T3" fmla="*/ 77 h 215"/>
                <a:gd name="T4" fmla="*/ 55 w 246"/>
                <a:gd name="T5" fmla="*/ 0 h 215"/>
                <a:gd name="T6" fmla="*/ 0 w 246"/>
                <a:gd name="T7" fmla="*/ 157 h 215"/>
                <a:gd name="T8" fmla="*/ 198 w 246"/>
                <a:gd name="T9" fmla="*/ 215 h 215"/>
                <a:gd name="T10" fmla="*/ 246 w 246"/>
                <a:gd name="T11" fmla="*/ 77 h 215"/>
              </a:gdLst>
              <a:ahLst/>
              <a:cxnLst>
                <a:cxn ang="0">
                  <a:pos x="T0" y="T1"/>
                </a:cxn>
                <a:cxn ang="0">
                  <a:pos x="T2" y="T3"/>
                </a:cxn>
                <a:cxn ang="0">
                  <a:pos x="T4" y="T5"/>
                </a:cxn>
                <a:cxn ang="0">
                  <a:pos x="T6" y="T7"/>
                </a:cxn>
                <a:cxn ang="0">
                  <a:pos x="T8" y="T9"/>
                </a:cxn>
                <a:cxn ang="0">
                  <a:pos x="T10" y="T11"/>
                </a:cxn>
              </a:cxnLst>
              <a:rect l="0" t="0" r="r" b="b"/>
              <a:pathLst>
                <a:path w="246" h="215">
                  <a:moveTo>
                    <a:pt x="246" y="77"/>
                  </a:moveTo>
                  <a:lnTo>
                    <a:pt x="246" y="77"/>
                  </a:lnTo>
                  <a:lnTo>
                    <a:pt x="55" y="0"/>
                  </a:lnTo>
                  <a:cubicBezTo>
                    <a:pt x="35" y="51"/>
                    <a:pt x="16" y="104"/>
                    <a:pt x="0" y="157"/>
                  </a:cubicBezTo>
                  <a:lnTo>
                    <a:pt x="198" y="215"/>
                  </a:lnTo>
                  <a:cubicBezTo>
                    <a:pt x="212" y="168"/>
                    <a:pt x="228" y="122"/>
                    <a:pt x="246" y="7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39" name="Freeform 169">
              <a:extLst>
                <a:ext uri="{FF2B5EF4-FFF2-40B4-BE49-F238E27FC236}">
                  <a16:creationId xmlns:a16="http://schemas.microsoft.com/office/drawing/2014/main" id="{0A1DFB27-2D41-32A5-3F7A-E5F830ECD665}"/>
                </a:ext>
              </a:extLst>
            </p:cNvPr>
            <p:cNvSpPr>
              <a:spLocks/>
            </p:cNvSpPr>
            <p:nvPr/>
          </p:nvSpPr>
          <p:spPr bwMode="auto">
            <a:xfrm>
              <a:off x="3387288" y="4215220"/>
              <a:ext cx="344900" cy="286607"/>
            </a:xfrm>
            <a:custGeom>
              <a:avLst/>
              <a:gdLst>
                <a:gd name="T0" fmla="*/ 236 w 236"/>
                <a:gd name="T1" fmla="*/ 58 h 196"/>
                <a:gd name="T2" fmla="*/ 236 w 236"/>
                <a:gd name="T3" fmla="*/ 58 h 196"/>
                <a:gd name="T4" fmla="*/ 38 w 236"/>
                <a:gd name="T5" fmla="*/ 0 h 196"/>
                <a:gd name="T6" fmla="*/ 0 w 236"/>
                <a:gd name="T7" fmla="*/ 157 h 196"/>
                <a:gd name="T8" fmla="*/ 202 w 236"/>
                <a:gd name="T9" fmla="*/ 196 h 196"/>
                <a:gd name="T10" fmla="*/ 236 w 236"/>
                <a:gd name="T11" fmla="*/ 58 h 196"/>
              </a:gdLst>
              <a:ahLst/>
              <a:cxnLst>
                <a:cxn ang="0">
                  <a:pos x="T0" y="T1"/>
                </a:cxn>
                <a:cxn ang="0">
                  <a:pos x="T2" y="T3"/>
                </a:cxn>
                <a:cxn ang="0">
                  <a:pos x="T4" y="T5"/>
                </a:cxn>
                <a:cxn ang="0">
                  <a:pos x="T6" y="T7"/>
                </a:cxn>
                <a:cxn ang="0">
                  <a:pos x="T8" y="T9"/>
                </a:cxn>
                <a:cxn ang="0">
                  <a:pos x="T10" y="T11"/>
                </a:cxn>
              </a:cxnLst>
              <a:rect l="0" t="0" r="r" b="b"/>
              <a:pathLst>
                <a:path w="236" h="196">
                  <a:moveTo>
                    <a:pt x="236" y="58"/>
                  </a:moveTo>
                  <a:lnTo>
                    <a:pt x="236" y="58"/>
                  </a:lnTo>
                  <a:lnTo>
                    <a:pt x="38" y="0"/>
                  </a:lnTo>
                  <a:cubicBezTo>
                    <a:pt x="23" y="52"/>
                    <a:pt x="11" y="104"/>
                    <a:pt x="0" y="157"/>
                  </a:cubicBezTo>
                  <a:lnTo>
                    <a:pt x="202" y="196"/>
                  </a:lnTo>
                  <a:cubicBezTo>
                    <a:pt x="211" y="149"/>
                    <a:pt x="222" y="103"/>
                    <a:pt x="236" y="5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40" name="Freeform 171">
              <a:extLst>
                <a:ext uri="{FF2B5EF4-FFF2-40B4-BE49-F238E27FC236}">
                  <a16:creationId xmlns:a16="http://schemas.microsoft.com/office/drawing/2014/main" id="{6615D906-2A02-5C15-429B-9F5B3C9120CC}"/>
                </a:ext>
              </a:extLst>
            </p:cNvPr>
            <p:cNvSpPr>
              <a:spLocks/>
            </p:cNvSpPr>
            <p:nvPr/>
          </p:nvSpPr>
          <p:spPr bwMode="auto">
            <a:xfrm>
              <a:off x="3358142" y="4445964"/>
              <a:ext cx="323041" cy="242888"/>
            </a:xfrm>
            <a:custGeom>
              <a:avLst/>
              <a:gdLst>
                <a:gd name="T0" fmla="*/ 21 w 223"/>
                <a:gd name="T1" fmla="*/ 0 h 167"/>
                <a:gd name="T2" fmla="*/ 21 w 223"/>
                <a:gd name="T3" fmla="*/ 0 h 167"/>
                <a:gd name="T4" fmla="*/ 0 w 223"/>
                <a:gd name="T5" fmla="*/ 145 h 167"/>
                <a:gd name="T6" fmla="*/ 204 w 223"/>
                <a:gd name="T7" fmla="*/ 167 h 167"/>
                <a:gd name="T8" fmla="*/ 223 w 223"/>
                <a:gd name="T9" fmla="*/ 39 h 167"/>
                <a:gd name="T10" fmla="*/ 21 w 223"/>
                <a:gd name="T11" fmla="*/ 0 h 167"/>
              </a:gdLst>
              <a:ahLst/>
              <a:cxnLst>
                <a:cxn ang="0">
                  <a:pos x="T0" y="T1"/>
                </a:cxn>
                <a:cxn ang="0">
                  <a:pos x="T2" y="T3"/>
                </a:cxn>
                <a:cxn ang="0">
                  <a:pos x="T4" y="T5"/>
                </a:cxn>
                <a:cxn ang="0">
                  <a:pos x="T6" y="T7"/>
                </a:cxn>
                <a:cxn ang="0">
                  <a:pos x="T8" y="T9"/>
                </a:cxn>
                <a:cxn ang="0">
                  <a:pos x="T10" y="T11"/>
                </a:cxn>
              </a:cxnLst>
              <a:rect l="0" t="0" r="r" b="b"/>
              <a:pathLst>
                <a:path w="223" h="167">
                  <a:moveTo>
                    <a:pt x="21" y="0"/>
                  </a:moveTo>
                  <a:lnTo>
                    <a:pt x="21" y="0"/>
                  </a:lnTo>
                  <a:cubicBezTo>
                    <a:pt x="12" y="48"/>
                    <a:pt x="5" y="96"/>
                    <a:pt x="0" y="145"/>
                  </a:cubicBezTo>
                  <a:lnTo>
                    <a:pt x="204" y="167"/>
                  </a:lnTo>
                  <a:cubicBezTo>
                    <a:pt x="209" y="124"/>
                    <a:pt x="215" y="81"/>
                    <a:pt x="223" y="39"/>
                  </a:cubicBezTo>
                  <a:lnTo>
                    <a:pt x="21"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41" name="Freeform 173">
              <a:extLst>
                <a:ext uri="{FF2B5EF4-FFF2-40B4-BE49-F238E27FC236}">
                  <a16:creationId xmlns:a16="http://schemas.microsoft.com/office/drawing/2014/main" id="{3CAEB803-CE81-428C-B733-828B6E2B6670}"/>
                </a:ext>
              </a:extLst>
            </p:cNvPr>
            <p:cNvSpPr>
              <a:spLocks/>
            </p:cNvSpPr>
            <p:nvPr/>
          </p:nvSpPr>
          <p:spPr bwMode="auto">
            <a:xfrm>
              <a:off x="3894924" y="3180520"/>
              <a:ext cx="366761" cy="361903"/>
            </a:xfrm>
            <a:custGeom>
              <a:avLst/>
              <a:gdLst>
                <a:gd name="T0" fmla="*/ 252 w 252"/>
                <a:gd name="T1" fmla="*/ 143 h 247"/>
                <a:gd name="T2" fmla="*/ 252 w 252"/>
                <a:gd name="T3" fmla="*/ 143 h 247"/>
                <a:gd name="T4" fmla="*/ 105 w 252"/>
                <a:gd name="T5" fmla="*/ 0 h 247"/>
                <a:gd name="T6" fmla="*/ 0 w 252"/>
                <a:gd name="T7" fmla="*/ 118 h 247"/>
                <a:gd name="T8" fmla="*/ 160 w 252"/>
                <a:gd name="T9" fmla="*/ 247 h 247"/>
                <a:gd name="T10" fmla="*/ 252 w 252"/>
                <a:gd name="T11" fmla="*/ 143 h 247"/>
              </a:gdLst>
              <a:ahLst/>
              <a:cxnLst>
                <a:cxn ang="0">
                  <a:pos x="T0" y="T1"/>
                </a:cxn>
                <a:cxn ang="0">
                  <a:pos x="T2" y="T3"/>
                </a:cxn>
                <a:cxn ang="0">
                  <a:pos x="T4" y="T5"/>
                </a:cxn>
                <a:cxn ang="0">
                  <a:pos x="T6" y="T7"/>
                </a:cxn>
                <a:cxn ang="0">
                  <a:pos x="T8" y="T9"/>
                </a:cxn>
                <a:cxn ang="0">
                  <a:pos x="T10" y="T11"/>
                </a:cxn>
              </a:cxnLst>
              <a:rect l="0" t="0" r="r" b="b"/>
              <a:pathLst>
                <a:path w="252" h="247">
                  <a:moveTo>
                    <a:pt x="252" y="143"/>
                  </a:moveTo>
                  <a:lnTo>
                    <a:pt x="252" y="143"/>
                  </a:lnTo>
                  <a:lnTo>
                    <a:pt x="105" y="0"/>
                  </a:lnTo>
                  <a:cubicBezTo>
                    <a:pt x="68" y="38"/>
                    <a:pt x="33" y="77"/>
                    <a:pt x="0" y="118"/>
                  </a:cubicBezTo>
                  <a:lnTo>
                    <a:pt x="160" y="247"/>
                  </a:lnTo>
                  <a:cubicBezTo>
                    <a:pt x="189" y="211"/>
                    <a:pt x="220" y="176"/>
                    <a:pt x="252" y="14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42" name="Freeform 175">
              <a:extLst>
                <a:ext uri="{FF2B5EF4-FFF2-40B4-BE49-F238E27FC236}">
                  <a16:creationId xmlns:a16="http://schemas.microsoft.com/office/drawing/2014/main" id="{2945BA1F-BBFB-C33B-0294-610A865781AE}"/>
                </a:ext>
              </a:extLst>
            </p:cNvPr>
            <p:cNvSpPr>
              <a:spLocks/>
            </p:cNvSpPr>
            <p:nvPr/>
          </p:nvSpPr>
          <p:spPr bwMode="auto">
            <a:xfrm>
              <a:off x="3754049" y="3352970"/>
              <a:ext cx="374047" cy="361903"/>
            </a:xfrm>
            <a:custGeom>
              <a:avLst/>
              <a:gdLst>
                <a:gd name="T0" fmla="*/ 257 w 257"/>
                <a:gd name="T1" fmla="*/ 129 h 246"/>
                <a:gd name="T2" fmla="*/ 257 w 257"/>
                <a:gd name="T3" fmla="*/ 129 h 246"/>
                <a:gd name="T4" fmla="*/ 97 w 257"/>
                <a:gd name="T5" fmla="*/ 0 h 246"/>
                <a:gd name="T6" fmla="*/ 0 w 257"/>
                <a:gd name="T7" fmla="*/ 133 h 246"/>
                <a:gd name="T8" fmla="*/ 171 w 257"/>
                <a:gd name="T9" fmla="*/ 246 h 246"/>
                <a:gd name="T10" fmla="*/ 257 w 257"/>
                <a:gd name="T11" fmla="*/ 129 h 246"/>
              </a:gdLst>
              <a:ahLst/>
              <a:cxnLst>
                <a:cxn ang="0">
                  <a:pos x="T0" y="T1"/>
                </a:cxn>
                <a:cxn ang="0">
                  <a:pos x="T2" y="T3"/>
                </a:cxn>
                <a:cxn ang="0">
                  <a:pos x="T4" y="T5"/>
                </a:cxn>
                <a:cxn ang="0">
                  <a:pos x="T6" y="T7"/>
                </a:cxn>
                <a:cxn ang="0">
                  <a:pos x="T8" y="T9"/>
                </a:cxn>
                <a:cxn ang="0">
                  <a:pos x="T10" y="T11"/>
                </a:cxn>
              </a:cxnLst>
              <a:rect l="0" t="0" r="r" b="b"/>
              <a:pathLst>
                <a:path w="257" h="246">
                  <a:moveTo>
                    <a:pt x="257" y="129"/>
                  </a:moveTo>
                  <a:lnTo>
                    <a:pt x="257" y="129"/>
                  </a:lnTo>
                  <a:lnTo>
                    <a:pt x="97" y="0"/>
                  </a:lnTo>
                  <a:cubicBezTo>
                    <a:pt x="62" y="43"/>
                    <a:pt x="30" y="87"/>
                    <a:pt x="0" y="133"/>
                  </a:cubicBezTo>
                  <a:lnTo>
                    <a:pt x="171" y="246"/>
                  </a:lnTo>
                  <a:cubicBezTo>
                    <a:pt x="198" y="206"/>
                    <a:pt x="226" y="167"/>
                    <a:pt x="257" y="12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43" name="Freeform 177">
              <a:extLst>
                <a:ext uri="{FF2B5EF4-FFF2-40B4-BE49-F238E27FC236}">
                  <a16:creationId xmlns:a16="http://schemas.microsoft.com/office/drawing/2014/main" id="{0E97525F-24DA-0154-F24D-E0C9DC46191F}"/>
                </a:ext>
              </a:extLst>
            </p:cNvPr>
            <p:cNvSpPr>
              <a:spLocks/>
            </p:cNvSpPr>
            <p:nvPr/>
          </p:nvSpPr>
          <p:spPr bwMode="auto">
            <a:xfrm>
              <a:off x="4047942" y="3015356"/>
              <a:ext cx="371619" cy="376476"/>
            </a:xfrm>
            <a:custGeom>
              <a:avLst/>
              <a:gdLst>
                <a:gd name="T0" fmla="*/ 254 w 254"/>
                <a:gd name="T1" fmla="*/ 157 h 257"/>
                <a:gd name="T2" fmla="*/ 254 w 254"/>
                <a:gd name="T3" fmla="*/ 157 h 257"/>
                <a:gd name="T4" fmla="*/ 121 w 254"/>
                <a:gd name="T5" fmla="*/ 0 h 257"/>
                <a:gd name="T6" fmla="*/ 0 w 254"/>
                <a:gd name="T7" fmla="*/ 114 h 257"/>
                <a:gd name="T8" fmla="*/ 147 w 254"/>
                <a:gd name="T9" fmla="*/ 257 h 257"/>
                <a:gd name="T10" fmla="*/ 254 w 254"/>
                <a:gd name="T11" fmla="*/ 157 h 257"/>
              </a:gdLst>
              <a:ahLst/>
              <a:cxnLst>
                <a:cxn ang="0">
                  <a:pos x="T0" y="T1"/>
                </a:cxn>
                <a:cxn ang="0">
                  <a:pos x="T2" y="T3"/>
                </a:cxn>
                <a:cxn ang="0">
                  <a:pos x="T4" y="T5"/>
                </a:cxn>
                <a:cxn ang="0">
                  <a:pos x="T6" y="T7"/>
                </a:cxn>
                <a:cxn ang="0">
                  <a:pos x="T8" y="T9"/>
                </a:cxn>
                <a:cxn ang="0">
                  <a:pos x="T10" y="T11"/>
                </a:cxn>
              </a:cxnLst>
              <a:rect l="0" t="0" r="r" b="b"/>
              <a:pathLst>
                <a:path w="254" h="257">
                  <a:moveTo>
                    <a:pt x="254" y="157"/>
                  </a:moveTo>
                  <a:lnTo>
                    <a:pt x="254" y="157"/>
                  </a:lnTo>
                  <a:lnTo>
                    <a:pt x="121" y="0"/>
                  </a:lnTo>
                  <a:cubicBezTo>
                    <a:pt x="79" y="36"/>
                    <a:pt x="38" y="74"/>
                    <a:pt x="0" y="114"/>
                  </a:cubicBezTo>
                  <a:lnTo>
                    <a:pt x="147" y="257"/>
                  </a:lnTo>
                  <a:cubicBezTo>
                    <a:pt x="181" y="222"/>
                    <a:pt x="217" y="189"/>
                    <a:pt x="254"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44" name="Freeform 179">
              <a:extLst>
                <a:ext uri="{FF2B5EF4-FFF2-40B4-BE49-F238E27FC236}">
                  <a16:creationId xmlns:a16="http://schemas.microsoft.com/office/drawing/2014/main" id="{5DDBE6CA-31C7-4765-128D-F844DB019EED}"/>
                </a:ext>
              </a:extLst>
            </p:cNvPr>
            <p:cNvSpPr>
              <a:spLocks/>
            </p:cNvSpPr>
            <p:nvPr/>
          </p:nvSpPr>
          <p:spPr bwMode="auto">
            <a:xfrm>
              <a:off x="2957378" y="3821743"/>
              <a:ext cx="349758" cy="291465"/>
            </a:xfrm>
            <a:custGeom>
              <a:avLst/>
              <a:gdLst>
                <a:gd name="T0" fmla="*/ 240 w 240"/>
                <a:gd name="T1" fmla="*/ 75 h 199"/>
                <a:gd name="T2" fmla="*/ 240 w 240"/>
                <a:gd name="T3" fmla="*/ 75 h 199"/>
                <a:gd name="T4" fmla="*/ 49 w 240"/>
                <a:gd name="T5" fmla="*/ 0 h 199"/>
                <a:gd name="T6" fmla="*/ 0 w 240"/>
                <a:gd name="T7" fmla="*/ 138 h 199"/>
                <a:gd name="T8" fmla="*/ 197 w 240"/>
                <a:gd name="T9" fmla="*/ 199 h 199"/>
                <a:gd name="T10" fmla="*/ 240 w 240"/>
                <a:gd name="T11" fmla="*/ 75 h 199"/>
              </a:gdLst>
              <a:ahLst/>
              <a:cxnLst>
                <a:cxn ang="0">
                  <a:pos x="T0" y="T1"/>
                </a:cxn>
                <a:cxn ang="0">
                  <a:pos x="T2" y="T3"/>
                </a:cxn>
                <a:cxn ang="0">
                  <a:pos x="T4" y="T5"/>
                </a:cxn>
                <a:cxn ang="0">
                  <a:pos x="T6" y="T7"/>
                </a:cxn>
                <a:cxn ang="0">
                  <a:pos x="T8" y="T9"/>
                </a:cxn>
                <a:cxn ang="0">
                  <a:pos x="T10" y="T11"/>
                </a:cxn>
              </a:cxnLst>
              <a:rect l="0" t="0" r="r" b="b"/>
              <a:pathLst>
                <a:path w="240" h="199">
                  <a:moveTo>
                    <a:pt x="240" y="75"/>
                  </a:moveTo>
                  <a:lnTo>
                    <a:pt x="240" y="75"/>
                  </a:lnTo>
                  <a:lnTo>
                    <a:pt x="49" y="0"/>
                  </a:lnTo>
                  <a:cubicBezTo>
                    <a:pt x="31" y="46"/>
                    <a:pt x="15" y="92"/>
                    <a:pt x="0" y="138"/>
                  </a:cubicBezTo>
                  <a:lnTo>
                    <a:pt x="197" y="199"/>
                  </a:lnTo>
                  <a:cubicBezTo>
                    <a:pt x="210" y="157"/>
                    <a:pt x="224" y="116"/>
                    <a:pt x="240" y="7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45" name="Freeform 181">
              <a:extLst>
                <a:ext uri="{FF2B5EF4-FFF2-40B4-BE49-F238E27FC236}">
                  <a16:creationId xmlns:a16="http://schemas.microsoft.com/office/drawing/2014/main" id="{36D2B8BF-D7B6-1D2D-862E-8282C2EF3255}"/>
                </a:ext>
              </a:extLst>
            </p:cNvPr>
            <p:cNvSpPr>
              <a:spLocks/>
            </p:cNvSpPr>
            <p:nvPr/>
          </p:nvSpPr>
          <p:spPr bwMode="auto">
            <a:xfrm>
              <a:off x="3737046" y="2617021"/>
              <a:ext cx="344900" cy="354616"/>
            </a:xfrm>
            <a:custGeom>
              <a:avLst/>
              <a:gdLst>
                <a:gd name="T0" fmla="*/ 236 w 236"/>
                <a:gd name="T1" fmla="*/ 157 h 242"/>
                <a:gd name="T2" fmla="*/ 236 w 236"/>
                <a:gd name="T3" fmla="*/ 157 h 242"/>
                <a:gd name="T4" fmla="*/ 104 w 236"/>
                <a:gd name="T5" fmla="*/ 0 h 242"/>
                <a:gd name="T6" fmla="*/ 0 w 236"/>
                <a:gd name="T7" fmla="*/ 94 h 242"/>
                <a:gd name="T8" fmla="*/ 143 w 236"/>
                <a:gd name="T9" fmla="*/ 242 h 242"/>
                <a:gd name="T10" fmla="*/ 236 w 236"/>
                <a:gd name="T11" fmla="*/ 157 h 242"/>
              </a:gdLst>
              <a:ahLst/>
              <a:cxnLst>
                <a:cxn ang="0">
                  <a:pos x="T0" y="T1"/>
                </a:cxn>
                <a:cxn ang="0">
                  <a:pos x="T2" y="T3"/>
                </a:cxn>
                <a:cxn ang="0">
                  <a:pos x="T4" y="T5"/>
                </a:cxn>
                <a:cxn ang="0">
                  <a:pos x="T6" y="T7"/>
                </a:cxn>
                <a:cxn ang="0">
                  <a:pos x="T8" y="T9"/>
                </a:cxn>
                <a:cxn ang="0">
                  <a:pos x="T10" y="T11"/>
                </a:cxn>
              </a:cxnLst>
              <a:rect l="0" t="0" r="r" b="b"/>
              <a:pathLst>
                <a:path w="236" h="242">
                  <a:moveTo>
                    <a:pt x="236" y="157"/>
                  </a:moveTo>
                  <a:lnTo>
                    <a:pt x="236" y="157"/>
                  </a:lnTo>
                  <a:lnTo>
                    <a:pt x="104" y="0"/>
                  </a:lnTo>
                  <a:cubicBezTo>
                    <a:pt x="68" y="31"/>
                    <a:pt x="34" y="62"/>
                    <a:pt x="0" y="94"/>
                  </a:cubicBezTo>
                  <a:lnTo>
                    <a:pt x="143" y="242"/>
                  </a:lnTo>
                  <a:cubicBezTo>
                    <a:pt x="173" y="213"/>
                    <a:pt x="204" y="184"/>
                    <a:pt x="236"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46" name="Freeform 183">
              <a:extLst>
                <a:ext uri="{FF2B5EF4-FFF2-40B4-BE49-F238E27FC236}">
                  <a16:creationId xmlns:a16="http://schemas.microsoft.com/office/drawing/2014/main" id="{B23283A4-F96D-A2C1-CB0A-F72EC37F1055}"/>
                </a:ext>
              </a:extLst>
            </p:cNvPr>
            <p:cNvSpPr>
              <a:spLocks/>
            </p:cNvSpPr>
            <p:nvPr/>
          </p:nvSpPr>
          <p:spPr bwMode="auto">
            <a:xfrm>
              <a:off x="3027815" y="3622575"/>
              <a:ext cx="359473" cy="308468"/>
            </a:xfrm>
            <a:custGeom>
              <a:avLst/>
              <a:gdLst>
                <a:gd name="T0" fmla="*/ 245 w 245"/>
                <a:gd name="T1" fmla="*/ 88 h 211"/>
                <a:gd name="T2" fmla="*/ 245 w 245"/>
                <a:gd name="T3" fmla="*/ 88 h 211"/>
                <a:gd name="T4" fmla="*/ 59 w 245"/>
                <a:gd name="T5" fmla="*/ 0 h 211"/>
                <a:gd name="T6" fmla="*/ 0 w 245"/>
                <a:gd name="T7" fmla="*/ 136 h 211"/>
                <a:gd name="T8" fmla="*/ 191 w 245"/>
                <a:gd name="T9" fmla="*/ 211 h 211"/>
                <a:gd name="T10" fmla="*/ 245 w 245"/>
                <a:gd name="T11" fmla="*/ 88 h 211"/>
              </a:gdLst>
              <a:ahLst/>
              <a:cxnLst>
                <a:cxn ang="0">
                  <a:pos x="T0" y="T1"/>
                </a:cxn>
                <a:cxn ang="0">
                  <a:pos x="T2" y="T3"/>
                </a:cxn>
                <a:cxn ang="0">
                  <a:pos x="T4" y="T5"/>
                </a:cxn>
                <a:cxn ang="0">
                  <a:pos x="T6" y="T7"/>
                </a:cxn>
                <a:cxn ang="0">
                  <a:pos x="T8" y="T9"/>
                </a:cxn>
                <a:cxn ang="0">
                  <a:pos x="T10" y="T11"/>
                </a:cxn>
              </a:cxnLst>
              <a:rect l="0" t="0" r="r" b="b"/>
              <a:pathLst>
                <a:path w="245" h="211">
                  <a:moveTo>
                    <a:pt x="245" y="88"/>
                  </a:moveTo>
                  <a:lnTo>
                    <a:pt x="245" y="88"/>
                  </a:lnTo>
                  <a:lnTo>
                    <a:pt x="59" y="0"/>
                  </a:lnTo>
                  <a:cubicBezTo>
                    <a:pt x="38" y="44"/>
                    <a:pt x="18" y="90"/>
                    <a:pt x="0" y="136"/>
                  </a:cubicBezTo>
                  <a:lnTo>
                    <a:pt x="191" y="211"/>
                  </a:lnTo>
                  <a:cubicBezTo>
                    <a:pt x="208" y="169"/>
                    <a:pt x="226" y="128"/>
                    <a:pt x="245" y="8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47" name="Freeform 185">
              <a:extLst>
                <a:ext uri="{FF2B5EF4-FFF2-40B4-BE49-F238E27FC236}">
                  <a16:creationId xmlns:a16="http://schemas.microsoft.com/office/drawing/2014/main" id="{7E4EBDB5-2C7A-4A93-FA37-FB4DE1D95179}"/>
                </a:ext>
              </a:extLst>
            </p:cNvPr>
            <p:cNvSpPr>
              <a:spLocks/>
            </p:cNvSpPr>
            <p:nvPr/>
          </p:nvSpPr>
          <p:spPr bwMode="auto">
            <a:xfrm>
              <a:off x="2903943" y="4023340"/>
              <a:ext cx="340042" cy="272034"/>
            </a:xfrm>
            <a:custGeom>
              <a:avLst/>
              <a:gdLst>
                <a:gd name="T0" fmla="*/ 234 w 234"/>
                <a:gd name="T1" fmla="*/ 61 h 185"/>
                <a:gd name="T2" fmla="*/ 234 w 234"/>
                <a:gd name="T3" fmla="*/ 61 h 185"/>
                <a:gd name="T4" fmla="*/ 37 w 234"/>
                <a:gd name="T5" fmla="*/ 0 h 185"/>
                <a:gd name="T6" fmla="*/ 0 w 234"/>
                <a:gd name="T7" fmla="*/ 137 h 185"/>
                <a:gd name="T8" fmla="*/ 200 w 234"/>
                <a:gd name="T9" fmla="*/ 185 h 185"/>
                <a:gd name="T10" fmla="*/ 234 w 234"/>
                <a:gd name="T11" fmla="*/ 61 h 185"/>
              </a:gdLst>
              <a:ahLst/>
              <a:cxnLst>
                <a:cxn ang="0">
                  <a:pos x="T0" y="T1"/>
                </a:cxn>
                <a:cxn ang="0">
                  <a:pos x="T2" y="T3"/>
                </a:cxn>
                <a:cxn ang="0">
                  <a:pos x="T4" y="T5"/>
                </a:cxn>
                <a:cxn ang="0">
                  <a:pos x="T6" y="T7"/>
                </a:cxn>
                <a:cxn ang="0">
                  <a:pos x="T8" y="T9"/>
                </a:cxn>
                <a:cxn ang="0">
                  <a:pos x="T10" y="T11"/>
                </a:cxn>
              </a:cxnLst>
              <a:rect l="0" t="0" r="r" b="b"/>
              <a:pathLst>
                <a:path w="234" h="185">
                  <a:moveTo>
                    <a:pt x="234" y="61"/>
                  </a:moveTo>
                  <a:lnTo>
                    <a:pt x="234" y="61"/>
                  </a:lnTo>
                  <a:lnTo>
                    <a:pt x="37" y="0"/>
                  </a:lnTo>
                  <a:cubicBezTo>
                    <a:pt x="23" y="45"/>
                    <a:pt x="11" y="91"/>
                    <a:pt x="0" y="137"/>
                  </a:cubicBezTo>
                  <a:lnTo>
                    <a:pt x="200" y="185"/>
                  </a:lnTo>
                  <a:cubicBezTo>
                    <a:pt x="210" y="143"/>
                    <a:pt x="221" y="102"/>
                    <a:pt x="234" y="6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48" name="Freeform 187">
              <a:extLst>
                <a:ext uri="{FF2B5EF4-FFF2-40B4-BE49-F238E27FC236}">
                  <a16:creationId xmlns:a16="http://schemas.microsoft.com/office/drawing/2014/main" id="{69C9369D-036E-5AFB-1981-91C77EB71D74}"/>
                </a:ext>
              </a:extLst>
            </p:cNvPr>
            <p:cNvSpPr>
              <a:spLocks/>
            </p:cNvSpPr>
            <p:nvPr/>
          </p:nvSpPr>
          <p:spPr bwMode="auto">
            <a:xfrm>
              <a:off x="3115254" y="3428265"/>
              <a:ext cx="361903" cy="323041"/>
            </a:xfrm>
            <a:custGeom>
              <a:avLst/>
              <a:gdLst>
                <a:gd name="T0" fmla="*/ 249 w 249"/>
                <a:gd name="T1" fmla="*/ 102 h 222"/>
                <a:gd name="T2" fmla="*/ 249 w 249"/>
                <a:gd name="T3" fmla="*/ 102 h 222"/>
                <a:gd name="T4" fmla="*/ 70 w 249"/>
                <a:gd name="T5" fmla="*/ 0 h 222"/>
                <a:gd name="T6" fmla="*/ 0 w 249"/>
                <a:gd name="T7" fmla="*/ 134 h 222"/>
                <a:gd name="T8" fmla="*/ 186 w 249"/>
                <a:gd name="T9" fmla="*/ 222 h 222"/>
                <a:gd name="T10" fmla="*/ 249 w 249"/>
                <a:gd name="T11" fmla="*/ 102 h 222"/>
              </a:gdLst>
              <a:ahLst/>
              <a:cxnLst>
                <a:cxn ang="0">
                  <a:pos x="T0" y="T1"/>
                </a:cxn>
                <a:cxn ang="0">
                  <a:pos x="T2" y="T3"/>
                </a:cxn>
                <a:cxn ang="0">
                  <a:pos x="T4" y="T5"/>
                </a:cxn>
                <a:cxn ang="0">
                  <a:pos x="T6" y="T7"/>
                </a:cxn>
                <a:cxn ang="0">
                  <a:pos x="T8" y="T9"/>
                </a:cxn>
                <a:cxn ang="0">
                  <a:pos x="T10" y="T11"/>
                </a:cxn>
              </a:cxnLst>
              <a:rect l="0" t="0" r="r" b="b"/>
              <a:pathLst>
                <a:path w="249" h="222">
                  <a:moveTo>
                    <a:pt x="249" y="102"/>
                  </a:moveTo>
                  <a:lnTo>
                    <a:pt x="249" y="102"/>
                  </a:lnTo>
                  <a:lnTo>
                    <a:pt x="70" y="0"/>
                  </a:lnTo>
                  <a:cubicBezTo>
                    <a:pt x="45" y="44"/>
                    <a:pt x="22" y="88"/>
                    <a:pt x="0" y="134"/>
                  </a:cubicBezTo>
                  <a:lnTo>
                    <a:pt x="186" y="222"/>
                  </a:lnTo>
                  <a:cubicBezTo>
                    <a:pt x="205" y="181"/>
                    <a:pt x="226" y="141"/>
                    <a:pt x="249" y="1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49" name="Freeform 189">
              <a:extLst>
                <a:ext uri="{FF2B5EF4-FFF2-40B4-BE49-F238E27FC236}">
                  <a16:creationId xmlns:a16="http://schemas.microsoft.com/office/drawing/2014/main" id="{5D6A9B2D-2A36-5549-504F-1EB578596C35}"/>
                </a:ext>
              </a:extLst>
            </p:cNvPr>
            <p:cNvSpPr>
              <a:spLocks/>
            </p:cNvSpPr>
            <p:nvPr/>
          </p:nvSpPr>
          <p:spPr bwMode="auto">
            <a:xfrm>
              <a:off x="3460155" y="2903628"/>
              <a:ext cx="359473" cy="347330"/>
            </a:xfrm>
            <a:custGeom>
              <a:avLst/>
              <a:gdLst>
                <a:gd name="T0" fmla="*/ 247 w 247"/>
                <a:gd name="T1" fmla="*/ 137 h 237"/>
                <a:gd name="T2" fmla="*/ 247 w 247"/>
                <a:gd name="T3" fmla="*/ 137 h 237"/>
                <a:gd name="T4" fmla="*/ 94 w 247"/>
                <a:gd name="T5" fmla="*/ 0 h 237"/>
                <a:gd name="T6" fmla="*/ 0 w 247"/>
                <a:gd name="T7" fmla="*/ 111 h 237"/>
                <a:gd name="T8" fmla="*/ 162 w 247"/>
                <a:gd name="T9" fmla="*/ 237 h 237"/>
                <a:gd name="T10" fmla="*/ 247 w 247"/>
                <a:gd name="T11" fmla="*/ 137 h 237"/>
              </a:gdLst>
              <a:ahLst/>
              <a:cxnLst>
                <a:cxn ang="0">
                  <a:pos x="T0" y="T1"/>
                </a:cxn>
                <a:cxn ang="0">
                  <a:pos x="T2" y="T3"/>
                </a:cxn>
                <a:cxn ang="0">
                  <a:pos x="T4" y="T5"/>
                </a:cxn>
                <a:cxn ang="0">
                  <a:pos x="T6" y="T7"/>
                </a:cxn>
                <a:cxn ang="0">
                  <a:pos x="T8" y="T9"/>
                </a:cxn>
                <a:cxn ang="0">
                  <a:pos x="T10" y="T11"/>
                </a:cxn>
              </a:cxnLst>
              <a:rect l="0" t="0" r="r" b="b"/>
              <a:pathLst>
                <a:path w="247" h="237">
                  <a:moveTo>
                    <a:pt x="247" y="137"/>
                  </a:moveTo>
                  <a:lnTo>
                    <a:pt x="247" y="137"/>
                  </a:lnTo>
                  <a:lnTo>
                    <a:pt x="94" y="0"/>
                  </a:lnTo>
                  <a:cubicBezTo>
                    <a:pt x="61" y="36"/>
                    <a:pt x="30" y="73"/>
                    <a:pt x="0" y="111"/>
                  </a:cubicBezTo>
                  <a:lnTo>
                    <a:pt x="162" y="237"/>
                  </a:lnTo>
                  <a:cubicBezTo>
                    <a:pt x="189" y="203"/>
                    <a:pt x="217" y="169"/>
                    <a:pt x="247" y="13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50" name="Freeform 191">
              <a:extLst>
                <a:ext uri="{FF2B5EF4-FFF2-40B4-BE49-F238E27FC236}">
                  <a16:creationId xmlns:a16="http://schemas.microsoft.com/office/drawing/2014/main" id="{CC6FACB4-CB66-6B8D-FF42-40FC1B04BEEE}"/>
                </a:ext>
              </a:extLst>
            </p:cNvPr>
            <p:cNvSpPr>
              <a:spLocks/>
            </p:cNvSpPr>
            <p:nvPr/>
          </p:nvSpPr>
          <p:spPr bwMode="auto">
            <a:xfrm>
              <a:off x="3596171" y="2753038"/>
              <a:ext cx="349758" cy="349758"/>
            </a:xfrm>
            <a:custGeom>
              <a:avLst/>
              <a:gdLst>
                <a:gd name="T0" fmla="*/ 240 w 240"/>
                <a:gd name="T1" fmla="*/ 148 h 239"/>
                <a:gd name="T2" fmla="*/ 240 w 240"/>
                <a:gd name="T3" fmla="*/ 148 h 239"/>
                <a:gd name="T4" fmla="*/ 97 w 240"/>
                <a:gd name="T5" fmla="*/ 0 h 239"/>
                <a:gd name="T6" fmla="*/ 0 w 240"/>
                <a:gd name="T7" fmla="*/ 102 h 239"/>
                <a:gd name="T8" fmla="*/ 153 w 240"/>
                <a:gd name="T9" fmla="*/ 239 h 239"/>
                <a:gd name="T10" fmla="*/ 240 w 240"/>
                <a:gd name="T11" fmla="*/ 148 h 239"/>
              </a:gdLst>
              <a:ahLst/>
              <a:cxnLst>
                <a:cxn ang="0">
                  <a:pos x="T0" y="T1"/>
                </a:cxn>
                <a:cxn ang="0">
                  <a:pos x="T2" y="T3"/>
                </a:cxn>
                <a:cxn ang="0">
                  <a:pos x="T4" y="T5"/>
                </a:cxn>
                <a:cxn ang="0">
                  <a:pos x="T6" y="T7"/>
                </a:cxn>
                <a:cxn ang="0">
                  <a:pos x="T8" y="T9"/>
                </a:cxn>
                <a:cxn ang="0">
                  <a:pos x="T10" y="T11"/>
                </a:cxn>
              </a:cxnLst>
              <a:rect l="0" t="0" r="r" b="b"/>
              <a:pathLst>
                <a:path w="240" h="239">
                  <a:moveTo>
                    <a:pt x="240" y="148"/>
                  </a:moveTo>
                  <a:lnTo>
                    <a:pt x="240" y="148"/>
                  </a:lnTo>
                  <a:lnTo>
                    <a:pt x="97" y="0"/>
                  </a:lnTo>
                  <a:cubicBezTo>
                    <a:pt x="64" y="33"/>
                    <a:pt x="31" y="67"/>
                    <a:pt x="0" y="102"/>
                  </a:cubicBezTo>
                  <a:lnTo>
                    <a:pt x="153" y="239"/>
                  </a:lnTo>
                  <a:cubicBezTo>
                    <a:pt x="181" y="208"/>
                    <a:pt x="210" y="177"/>
                    <a:pt x="240"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51" name="Freeform 193">
              <a:extLst>
                <a:ext uri="{FF2B5EF4-FFF2-40B4-BE49-F238E27FC236}">
                  <a16:creationId xmlns:a16="http://schemas.microsoft.com/office/drawing/2014/main" id="{21C06211-0DDC-A077-5F5F-20E4252DCBFF}"/>
                </a:ext>
              </a:extLst>
            </p:cNvPr>
            <p:cNvSpPr>
              <a:spLocks/>
            </p:cNvSpPr>
            <p:nvPr/>
          </p:nvSpPr>
          <p:spPr bwMode="auto">
            <a:xfrm>
              <a:off x="3331425" y="3066363"/>
              <a:ext cx="364331" cy="342472"/>
            </a:xfrm>
            <a:custGeom>
              <a:avLst/>
              <a:gdLst>
                <a:gd name="T0" fmla="*/ 249 w 249"/>
                <a:gd name="T1" fmla="*/ 126 h 234"/>
                <a:gd name="T2" fmla="*/ 249 w 249"/>
                <a:gd name="T3" fmla="*/ 126 h 234"/>
                <a:gd name="T4" fmla="*/ 87 w 249"/>
                <a:gd name="T5" fmla="*/ 0 h 234"/>
                <a:gd name="T6" fmla="*/ 0 w 249"/>
                <a:gd name="T7" fmla="*/ 120 h 234"/>
                <a:gd name="T8" fmla="*/ 171 w 249"/>
                <a:gd name="T9" fmla="*/ 234 h 234"/>
                <a:gd name="T10" fmla="*/ 249 w 249"/>
                <a:gd name="T11" fmla="*/ 126 h 234"/>
              </a:gdLst>
              <a:ahLst/>
              <a:cxnLst>
                <a:cxn ang="0">
                  <a:pos x="T0" y="T1"/>
                </a:cxn>
                <a:cxn ang="0">
                  <a:pos x="T2" y="T3"/>
                </a:cxn>
                <a:cxn ang="0">
                  <a:pos x="T4" y="T5"/>
                </a:cxn>
                <a:cxn ang="0">
                  <a:pos x="T6" y="T7"/>
                </a:cxn>
                <a:cxn ang="0">
                  <a:pos x="T8" y="T9"/>
                </a:cxn>
                <a:cxn ang="0">
                  <a:pos x="T10" y="T11"/>
                </a:cxn>
              </a:cxnLst>
              <a:rect l="0" t="0" r="r" b="b"/>
              <a:pathLst>
                <a:path w="249" h="234">
                  <a:moveTo>
                    <a:pt x="249" y="126"/>
                  </a:moveTo>
                  <a:lnTo>
                    <a:pt x="249" y="126"/>
                  </a:lnTo>
                  <a:lnTo>
                    <a:pt x="87" y="0"/>
                  </a:lnTo>
                  <a:cubicBezTo>
                    <a:pt x="57" y="39"/>
                    <a:pt x="28" y="79"/>
                    <a:pt x="0" y="120"/>
                  </a:cubicBezTo>
                  <a:lnTo>
                    <a:pt x="171" y="234"/>
                  </a:lnTo>
                  <a:cubicBezTo>
                    <a:pt x="196" y="197"/>
                    <a:pt x="222" y="161"/>
                    <a:pt x="249" y="12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52" name="Freeform 195">
              <a:extLst>
                <a:ext uri="{FF2B5EF4-FFF2-40B4-BE49-F238E27FC236}">
                  <a16:creationId xmlns:a16="http://schemas.microsoft.com/office/drawing/2014/main" id="{9A4BA8C7-1E58-065C-8BD2-900A5742B66E}"/>
                </a:ext>
              </a:extLst>
            </p:cNvPr>
            <p:cNvSpPr>
              <a:spLocks/>
            </p:cNvSpPr>
            <p:nvPr/>
          </p:nvSpPr>
          <p:spPr bwMode="auto">
            <a:xfrm>
              <a:off x="3217267" y="3241242"/>
              <a:ext cx="364331" cy="335185"/>
            </a:xfrm>
            <a:custGeom>
              <a:avLst/>
              <a:gdLst>
                <a:gd name="T0" fmla="*/ 250 w 250"/>
                <a:gd name="T1" fmla="*/ 114 h 229"/>
                <a:gd name="T2" fmla="*/ 250 w 250"/>
                <a:gd name="T3" fmla="*/ 114 h 229"/>
                <a:gd name="T4" fmla="*/ 79 w 250"/>
                <a:gd name="T5" fmla="*/ 0 h 229"/>
                <a:gd name="T6" fmla="*/ 0 w 250"/>
                <a:gd name="T7" fmla="*/ 128 h 229"/>
                <a:gd name="T8" fmla="*/ 179 w 250"/>
                <a:gd name="T9" fmla="*/ 229 h 229"/>
                <a:gd name="T10" fmla="*/ 250 w 250"/>
                <a:gd name="T11" fmla="*/ 114 h 229"/>
              </a:gdLst>
              <a:ahLst/>
              <a:cxnLst>
                <a:cxn ang="0">
                  <a:pos x="T0" y="T1"/>
                </a:cxn>
                <a:cxn ang="0">
                  <a:pos x="T2" y="T3"/>
                </a:cxn>
                <a:cxn ang="0">
                  <a:pos x="T4" y="T5"/>
                </a:cxn>
                <a:cxn ang="0">
                  <a:pos x="T6" y="T7"/>
                </a:cxn>
                <a:cxn ang="0">
                  <a:pos x="T8" y="T9"/>
                </a:cxn>
                <a:cxn ang="0">
                  <a:pos x="T10" y="T11"/>
                </a:cxn>
              </a:cxnLst>
              <a:rect l="0" t="0" r="r" b="b"/>
              <a:pathLst>
                <a:path w="250" h="229">
                  <a:moveTo>
                    <a:pt x="250" y="114"/>
                  </a:moveTo>
                  <a:lnTo>
                    <a:pt x="250" y="114"/>
                  </a:lnTo>
                  <a:lnTo>
                    <a:pt x="79" y="0"/>
                  </a:lnTo>
                  <a:cubicBezTo>
                    <a:pt x="51" y="41"/>
                    <a:pt x="25" y="84"/>
                    <a:pt x="0" y="128"/>
                  </a:cubicBezTo>
                  <a:lnTo>
                    <a:pt x="179" y="229"/>
                  </a:lnTo>
                  <a:cubicBezTo>
                    <a:pt x="201" y="190"/>
                    <a:pt x="225" y="152"/>
                    <a:pt x="250" y="11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53" name="Freeform 197">
              <a:extLst>
                <a:ext uri="{FF2B5EF4-FFF2-40B4-BE49-F238E27FC236}">
                  <a16:creationId xmlns:a16="http://schemas.microsoft.com/office/drawing/2014/main" id="{769987F7-FA63-6DBF-D052-1648111DA449}"/>
                </a:ext>
              </a:extLst>
            </p:cNvPr>
            <p:cNvSpPr>
              <a:spLocks/>
            </p:cNvSpPr>
            <p:nvPr/>
          </p:nvSpPr>
          <p:spPr bwMode="auto">
            <a:xfrm>
              <a:off x="3224554" y="2381420"/>
              <a:ext cx="357045" cy="359474"/>
            </a:xfrm>
            <a:custGeom>
              <a:avLst/>
              <a:gdLst>
                <a:gd name="T0" fmla="*/ 245 w 245"/>
                <a:gd name="T1" fmla="*/ 148 h 245"/>
                <a:gd name="T2" fmla="*/ 245 w 245"/>
                <a:gd name="T3" fmla="*/ 148 h 245"/>
                <a:gd name="T4" fmla="*/ 102 w 245"/>
                <a:gd name="T5" fmla="*/ 0 h 245"/>
                <a:gd name="T6" fmla="*/ 0 w 245"/>
                <a:gd name="T7" fmla="*/ 107 h 245"/>
                <a:gd name="T8" fmla="*/ 151 w 245"/>
                <a:gd name="T9" fmla="*/ 245 h 245"/>
                <a:gd name="T10" fmla="*/ 245 w 245"/>
                <a:gd name="T11" fmla="*/ 148 h 245"/>
              </a:gdLst>
              <a:ahLst/>
              <a:cxnLst>
                <a:cxn ang="0">
                  <a:pos x="T0" y="T1"/>
                </a:cxn>
                <a:cxn ang="0">
                  <a:pos x="T2" y="T3"/>
                </a:cxn>
                <a:cxn ang="0">
                  <a:pos x="T4" y="T5"/>
                </a:cxn>
                <a:cxn ang="0">
                  <a:pos x="T6" y="T7"/>
                </a:cxn>
                <a:cxn ang="0">
                  <a:pos x="T8" y="T9"/>
                </a:cxn>
                <a:cxn ang="0">
                  <a:pos x="T10" y="T11"/>
                </a:cxn>
              </a:cxnLst>
              <a:rect l="0" t="0" r="r" b="b"/>
              <a:pathLst>
                <a:path w="245" h="245">
                  <a:moveTo>
                    <a:pt x="245" y="148"/>
                  </a:moveTo>
                  <a:lnTo>
                    <a:pt x="245" y="148"/>
                  </a:lnTo>
                  <a:lnTo>
                    <a:pt x="102" y="0"/>
                  </a:lnTo>
                  <a:cubicBezTo>
                    <a:pt x="67" y="35"/>
                    <a:pt x="33" y="70"/>
                    <a:pt x="0" y="107"/>
                  </a:cubicBezTo>
                  <a:lnTo>
                    <a:pt x="151" y="245"/>
                  </a:lnTo>
                  <a:cubicBezTo>
                    <a:pt x="182" y="212"/>
                    <a:pt x="213" y="179"/>
                    <a:pt x="245"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54" name="Freeform 199">
              <a:extLst>
                <a:ext uri="{FF2B5EF4-FFF2-40B4-BE49-F238E27FC236}">
                  <a16:creationId xmlns:a16="http://schemas.microsoft.com/office/drawing/2014/main" id="{76E7328B-6AD7-2B7F-D0A3-5A326064DF12}"/>
                </a:ext>
              </a:extLst>
            </p:cNvPr>
            <p:cNvSpPr>
              <a:spLocks/>
            </p:cNvSpPr>
            <p:nvPr/>
          </p:nvSpPr>
          <p:spPr bwMode="auto">
            <a:xfrm>
              <a:off x="2818932" y="2886626"/>
              <a:ext cx="369189" cy="349758"/>
            </a:xfrm>
            <a:custGeom>
              <a:avLst/>
              <a:gdLst>
                <a:gd name="T0" fmla="*/ 254 w 254"/>
                <a:gd name="T1" fmla="*/ 118 h 238"/>
                <a:gd name="T2" fmla="*/ 254 w 254"/>
                <a:gd name="T3" fmla="*/ 118 h 238"/>
                <a:gd name="T4" fmla="*/ 86 w 254"/>
                <a:gd name="T5" fmla="*/ 0 h 238"/>
                <a:gd name="T6" fmla="*/ 0 w 254"/>
                <a:gd name="T7" fmla="*/ 131 h 238"/>
                <a:gd name="T8" fmla="*/ 176 w 254"/>
                <a:gd name="T9" fmla="*/ 238 h 238"/>
                <a:gd name="T10" fmla="*/ 254 w 254"/>
                <a:gd name="T11" fmla="*/ 118 h 238"/>
              </a:gdLst>
              <a:ahLst/>
              <a:cxnLst>
                <a:cxn ang="0">
                  <a:pos x="T0" y="T1"/>
                </a:cxn>
                <a:cxn ang="0">
                  <a:pos x="T2" y="T3"/>
                </a:cxn>
                <a:cxn ang="0">
                  <a:pos x="T4" y="T5"/>
                </a:cxn>
                <a:cxn ang="0">
                  <a:pos x="T6" y="T7"/>
                </a:cxn>
                <a:cxn ang="0">
                  <a:pos x="T8" y="T9"/>
                </a:cxn>
                <a:cxn ang="0">
                  <a:pos x="T10" y="T11"/>
                </a:cxn>
              </a:cxnLst>
              <a:rect l="0" t="0" r="r" b="b"/>
              <a:pathLst>
                <a:path w="254" h="238">
                  <a:moveTo>
                    <a:pt x="254" y="118"/>
                  </a:moveTo>
                  <a:lnTo>
                    <a:pt x="254" y="118"/>
                  </a:lnTo>
                  <a:lnTo>
                    <a:pt x="86" y="0"/>
                  </a:lnTo>
                  <a:cubicBezTo>
                    <a:pt x="56" y="43"/>
                    <a:pt x="28" y="86"/>
                    <a:pt x="0" y="131"/>
                  </a:cubicBezTo>
                  <a:lnTo>
                    <a:pt x="176" y="238"/>
                  </a:lnTo>
                  <a:cubicBezTo>
                    <a:pt x="201" y="197"/>
                    <a:pt x="227" y="157"/>
                    <a:pt x="254" y="1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55" name="Freeform 201">
              <a:extLst>
                <a:ext uri="{FF2B5EF4-FFF2-40B4-BE49-F238E27FC236}">
                  <a16:creationId xmlns:a16="http://schemas.microsoft.com/office/drawing/2014/main" id="{EACD65E1-5E64-C57C-8BD1-6ED373DCBAF9}"/>
                </a:ext>
              </a:extLst>
            </p:cNvPr>
            <p:cNvSpPr>
              <a:spLocks/>
            </p:cNvSpPr>
            <p:nvPr/>
          </p:nvSpPr>
          <p:spPr bwMode="auto">
            <a:xfrm>
              <a:off x="2707203" y="3078507"/>
              <a:ext cx="369189" cy="337614"/>
            </a:xfrm>
            <a:custGeom>
              <a:avLst/>
              <a:gdLst>
                <a:gd name="T0" fmla="*/ 253 w 253"/>
                <a:gd name="T1" fmla="*/ 107 h 231"/>
                <a:gd name="T2" fmla="*/ 253 w 253"/>
                <a:gd name="T3" fmla="*/ 107 h 231"/>
                <a:gd name="T4" fmla="*/ 77 w 253"/>
                <a:gd name="T5" fmla="*/ 0 h 231"/>
                <a:gd name="T6" fmla="*/ 0 w 253"/>
                <a:gd name="T7" fmla="*/ 136 h 231"/>
                <a:gd name="T8" fmla="*/ 182 w 253"/>
                <a:gd name="T9" fmla="*/ 231 h 231"/>
                <a:gd name="T10" fmla="*/ 253 w 253"/>
                <a:gd name="T11" fmla="*/ 107 h 231"/>
              </a:gdLst>
              <a:ahLst/>
              <a:cxnLst>
                <a:cxn ang="0">
                  <a:pos x="T0" y="T1"/>
                </a:cxn>
                <a:cxn ang="0">
                  <a:pos x="T2" y="T3"/>
                </a:cxn>
                <a:cxn ang="0">
                  <a:pos x="T4" y="T5"/>
                </a:cxn>
                <a:cxn ang="0">
                  <a:pos x="T6" y="T7"/>
                </a:cxn>
                <a:cxn ang="0">
                  <a:pos x="T8" y="T9"/>
                </a:cxn>
                <a:cxn ang="0">
                  <a:pos x="T10" y="T11"/>
                </a:cxn>
              </a:cxnLst>
              <a:rect l="0" t="0" r="r" b="b"/>
              <a:pathLst>
                <a:path w="253" h="231">
                  <a:moveTo>
                    <a:pt x="253" y="107"/>
                  </a:moveTo>
                  <a:lnTo>
                    <a:pt x="253" y="107"/>
                  </a:lnTo>
                  <a:lnTo>
                    <a:pt x="77" y="0"/>
                  </a:lnTo>
                  <a:cubicBezTo>
                    <a:pt x="50" y="44"/>
                    <a:pt x="24" y="89"/>
                    <a:pt x="0" y="136"/>
                  </a:cubicBezTo>
                  <a:lnTo>
                    <a:pt x="182" y="231"/>
                  </a:lnTo>
                  <a:cubicBezTo>
                    <a:pt x="204" y="189"/>
                    <a:pt x="228" y="147"/>
                    <a:pt x="253" y="10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56" name="Freeform 203">
              <a:extLst>
                <a:ext uri="{FF2B5EF4-FFF2-40B4-BE49-F238E27FC236}">
                  <a16:creationId xmlns:a16="http://schemas.microsoft.com/office/drawing/2014/main" id="{A08626FA-9715-17C5-AB2A-3F18D997E250}"/>
                </a:ext>
              </a:extLst>
            </p:cNvPr>
            <p:cNvSpPr>
              <a:spLocks/>
            </p:cNvSpPr>
            <p:nvPr/>
          </p:nvSpPr>
          <p:spPr bwMode="auto">
            <a:xfrm>
              <a:off x="3078822" y="2539297"/>
              <a:ext cx="366761" cy="354616"/>
            </a:xfrm>
            <a:custGeom>
              <a:avLst/>
              <a:gdLst>
                <a:gd name="T0" fmla="*/ 250 w 250"/>
                <a:gd name="T1" fmla="*/ 138 h 243"/>
                <a:gd name="T2" fmla="*/ 250 w 250"/>
                <a:gd name="T3" fmla="*/ 138 h 243"/>
                <a:gd name="T4" fmla="*/ 99 w 250"/>
                <a:gd name="T5" fmla="*/ 0 h 243"/>
                <a:gd name="T6" fmla="*/ 0 w 250"/>
                <a:gd name="T7" fmla="*/ 115 h 243"/>
                <a:gd name="T8" fmla="*/ 160 w 250"/>
                <a:gd name="T9" fmla="*/ 243 h 243"/>
                <a:gd name="T10" fmla="*/ 250 w 250"/>
                <a:gd name="T11" fmla="*/ 138 h 243"/>
              </a:gdLst>
              <a:ahLst/>
              <a:cxnLst>
                <a:cxn ang="0">
                  <a:pos x="T0" y="T1"/>
                </a:cxn>
                <a:cxn ang="0">
                  <a:pos x="T2" y="T3"/>
                </a:cxn>
                <a:cxn ang="0">
                  <a:pos x="T4" y="T5"/>
                </a:cxn>
                <a:cxn ang="0">
                  <a:pos x="T6" y="T7"/>
                </a:cxn>
                <a:cxn ang="0">
                  <a:pos x="T8" y="T9"/>
                </a:cxn>
                <a:cxn ang="0">
                  <a:pos x="T10" y="T11"/>
                </a:cxn>
              </a:cxnLst>
              <a:rect l="0" t="0" r="r" b="b"/>
              <a:pathLst>
                <a:path w="250" h="243">
                  <a:moveTo>
                    <a:pt x="250" y="138"/>
                  </a:moveTo>
                  <a:lnTo>
                    <a:pt x="250" y="138"/>
                  </a:lnTo>
                  <a:lnTo>
                    <a:pt x="99" y="0"/>
                  </a:lnTo>
                  <a:cubicBezTo>
                    <a:pt x="64" y="37"/>
                    <a:pt x="32" y="75"/>
                    <a:pt x="0" y="115"/>
                  </a:cubicBezTo>
                  <a:lnTo>
                    <a:pt x="160" y="243"/>
                  </a:lnTo>
                  <a:cubicBezTo>
                    <a:pt x="189" y="207"/>
                    <a:pt x="219" y="172"/>
                    <a:pt x="250" y="13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57" name="Freeform 206">
              <a:extLst>
                <a:ext uri="{FF2B5EF4-FFF2-40B4-BE49-F238E27FC236}">
                  <a16:creationId xmlns:a16="http://schemas.microsoft.com/office/drawing/2014/main" id="{B1AA865A-D31F-3D66-3D1E-A52FC97CE3BD}"/>
                </a:ext>
              </a:extLst>
            </p:cNvPr>
            <p:cNvSpPr>
              <a:spLocks/>
            </p:cNvSpPr>
            <p:nvPr/>
          </p:nvSpPr>
          <p:spPr bwMode="auto">
            <a:xfrm>
              <a:off x="2607620" y="3277676"/>
              <a:ext cx="364331" cy="325469"/>
            </a:xfrm>
            <a:custGeom>
              <a:avLst/>
              <a:gdLst>
                <a:gd name="T0" fmla="*/ 250 w 250"/>
                <a:gd name="T1" fmla="*/ 95 h 223"/>
                <a:gd name="T2" fmla="*/ 250 w 250"/>
                <a:gd name="T3" fmla="*/ 95 h 223"/>
                <a:gd name="T4" fmla="*/ 68 w 250"/>
                <a:gd name="T5" fmla="*/ 0 h 223"/>
                <a:gd name="T6" fmla="*/ 0 w 250"/>
                <a:gd name="T7" fmla="*/ 140 h 223"/>
                <a:gd name="T8" fmla="*/ 188 w 250"/>
                <a:gd name="T9" fmla="*/ 223 h 223"/>
                <a:gd name="T10" fmla="*/ 250 w 250"/>
                <a:gd name="T11" fmla="*/ 95 h 223"/>
              </a:gdLst>
              <a:ahLst/>
              <a:cxnLst>
                <a:cxn ang="0">
                  <a:pos x="T0" y="T1"/>
                </a:cxn>
                <a:cxn ang="0">
                  <a:pos x="T2" y="T3"/>
                </a:cxn>
                <a:cxn ang="0">
                  <a:pos x="T4" y="T5"/>
                </a:cxn>
                <a:cxn ang="0">
                  <a:pos x="T6" y="T7"/>
                </a:cxn>
                <a:cxn ang="0">
                  <a:pos x="T8" y="T9"/>
                </a:cxn>
                <a:cxn ang="0">
                  <a:pos x="T10" y="T11"/>
                </a:cxn>
              </a:cxnLst>
              <a:rect l="0" t="0" r="r" b="b"/>
              <a:pathLst>
                <a:path w="250" h="223">
                  <a:moveTo>
                    <a:pt x="250" y="95"/>
                  </a:moveTo>
                  <a:lnTo>
                    <a:pt x="250" y="95"/>
                  </a:lnTo>
                  <a:lnTo>
                    <a:pt x="68" y="0"/>
                  </a:lnTo>
                  <a:cubicBezTo>
                    <a:pt x="44" y="46"/>
                    <a:pt x="21" y="92"/>
                    <a:pt x="0" y="140"/>
                  </a:cubicBezTo>
                  <a:lnTo>
                    <a:pt x="188" y="223"/>
                  </a:lnTo>
                  <a:cubicBezTo>
                    <a:pt x="207" y="180"/>
                    <a:pt x="228" y="137"/>
                    <a:pt x="250"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58" name="Freeform 208">
              <a:extLst>
                <a:ext uri="{FF2B5EF4-FFF2-40B4-BE49-F238E27FC236}">
                  <a16:creationId xmlns:a16="http://schemas.microsoft.com/office/drawing/2014/main" id="{C4515B7A-156C-66FD-DDE6-A80B731C129E}"/>
                </a:ext>
              </a:extLst>
            </p:cNvPr>
            <p:cNvSpPr>
              <a:spLocks/>
            </p:cNvSpPr>
            <p:nvPr/>
          </p:nvSpPr>
          <p:spPr bwMode="auto">
            <a:xfrm>
              <a:off x="2945233" y="2706890"/>
              <a:ext cx="369189" cy="352188"/>
            </a:xfrm>
            <a:custGeom>
              <a:avLst/>
              <a:gdLst>
                <a:gd name="T0" fmla="*/ 253 w 253"/>
                <a:gd name="T1" fmla="*/ 128 h 241"/>
                <a:gd name="T2" fmla="*/ 253 w 253"/>
                <a:gd name="T3" fmla="*/ 128 h 241"/>
                <a:gd name="T4" fmla="*/ 93 w 253"/>
                <a:gd name="T5" fmla="*/ 0 h 241"/>
                <a:gd name="T6" fmla="*/ 0 w 253"/>
                <a:gd name="T7" fmla="*/ 123 h 241"/>
                <a:gd name="T8" fmla="*/ 168 w 253"/>
                <a:gd name="T9" fmla="*/ 241 h 241"/>
                <a:gd name="T10" fmla="*/ 253 w 253"/>
                <a:gd name="T11" fmla="*/ 128 h 241"/>
              </a:gdLst>
              <a:ahLst/>
              <a:cxnLst>
                <a:cxn ang="0">
                  <a:pos x="T0" y="T1"/>
                </a:cxn>
                <a:cxn ang="0">
                  <a:pos x="T2" y="T3"/>
                </a:cxn>
                <a:cxn ang="0">
                  <a:pos x="T4" y="T5"/>
                </a:cxn>
                <a:cxn ang="0">
                  <a:pos x="T6" y="T7"/>
                </a:cxn>
                <a:cxn ang="0">
                  <a:pos x="T8" y="T9"/>
                </a:cxn>
                <a:cxn ang="0">
                  <a:pos x="T10" y="T11"/>
                </a:cxn>
              </a:cxnLst>
              <a:rect l="0" t="0" r="r" b="b"/>
              <a:pathLst>
                <a:path w="253" h="241">
                  <a:moveTo>
                    <a:pt x="253" y="128"/>
                  </a:moveTo>
                  <a:lnTo>
                    <a:pt x="253" y="128"/>
                  </a:lnTo>
                  <a:lnTo>
                    <a:pt x="93" y="0"/>
                  </a:lnTo>
                  <a:cubicBezTo>
                    <a:pt x="61" y="40"/>
                    <a:pt x="30" y="81"/>
                    <a:pt x="0" y="123"/>
                  </a:cubicBezTo>
                  <a:lnTo>
                    <a:pt x="168" y="241"/>
                  </a:lnTo>
                  <a:cubicBezTo>
                    <a:pt x="195" y="203"/>
                    <a:pt x="224" y="165"/>
                    <a:pt x="253" y="12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59" name="Freeform 210">
              <a:extLst>
                <a:ext uri="{FF2B5EF4-FFF2-40B4-BE49-F238E27FC236}">
                  <a16:creationId xmlns:a16="http://schemas.microsoft.com/office/drawing/2014/main" id="{3452C26B-EEE4-9CFD-C6F7-79E966C6DE31}"/>
                </a:ext>
              </a:extLst>
            </p:cNvPr>
            <p:cNvSpPr>
              <a:spLocks/>
            </p:cNvSpPr>
            <p:nvPr/>
          </p:nvSpPr>
          <p:spPr bwMode="auto">
            <a:xfrm>
              <a:off x="3372715" y="2218687"/>
              <a:ext cx="374047" cy="381334"/>
            </a:xfrm>
            <a:custGeom>
              <a:avLst/>
              <a:gdLst>
                <a:gd name="T0" fmla="*/ 256 w 256"/>
                <a:gd name="T1" fmla="*/ 157 h 260"/>
                <a:gd name="T2" fmla="*/ 256 w 256"/>
                <a:gd name="T3" fmla="*/ 157 h 260"/>
                <a:gd name="T4" fmla="*/ 123 w 256"/>
                <a:gd name="T5" fmla="*/ 0 h 260"/>
                <a:gd name="T6" fmla="*/ 0 w 256"/>
                <a:gd name="T7" fmla="*/ 112 h 260"/>
                <a:gd name="T8" fmla="*/ 143 w 256"/>
                <a:gd name="T9" fmla="*/ 260 h 260"/>
                <a:gd name="T10" fmla="*/ 256 w 256"/>
                <a:gd name="T11" fmla="*/ 157 h 260"/>
              </a:gdLst>
              <a:ahLst/>
              <a:cxnLst>
                <a:cxn ang="0">
                  <a:pos x="T0" y="T1"/>
                </a:cxn>
                <a:cxn ang="0">
                  <a:pos x="T2" y="T3"/>
                </a:cxn>
                <a:cxn ang="0">
                  <a:pos x="T4" y="T5"/>
                </a:cxn>
                <a:cxn ang="0">
                  <a:pos x="T6" y="T7"/>
                </a:cxn>
                <a:cxn ang="0">
                  <a:pos x="T8" y="T9"/>
                </a:cxn>
                <a:cxn ang="0">
                  <a:pos x="T10" y="T11"/>
                </a:cxn>
              </a:cxnLst>
              <a:rect l="0" t="0" r="r" b="b"/>
              <a:pathLst>
                <a:path w="256" h="260">
                  <a:moveTo>
                    <a:pt x="256" y="157"/>
                  </a:moveTo>
                  <a:lnTo>
                    <a:pt x="256" y="157"/>
                  </a:lnTo>
                  <a:lnTo>
                    <a:pt x="123" y="0"/>
                  </a:lnTo>
                  <a:cubicBezTo>
                    <a:pt x="81" y="36"/>
                    <a:pt x="40" y="74"/>
                    <a:pt x="0" y="112"/>
                  </a:cubicBezTo>
                  <a:lnTo>
                    <a:pt x="143" y="260"/>
                  </a:lnTo>
                  <a:cubicBezTo>
                    <a:pt x="180" y="224"/>
                    <a:pt x="217" y="190"/>
                    <a:pt x="256"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60" name="Freeform 212">
              <a:extLst>
                <a:ext uri="{FF2B5EF4-FFF2-40B4-BE49-F238E27FC236}">
                  <a16:creationId xmlns:a16="http://schemas.microsoft.com/office/drawing/2014/main" id="{10B8BC52-108A-F9FE-3AEA-AE4ABD701A03}"/>
                </a:ext>
              </a:extLst>
            </p:cNvPr>
            <p:cNvSpPr>
              <a:spLocks/>
            </p:cNvSpPr>
            <p:nvPr/>
          </p:nvSpPr>
          <p:spPr bwMode="auto">
            <a:xfrm>
              <a:off x="2396307" y="3899468"/>
              <a:ext cx="344900" cy="274464"/>
            </a:xfrm>
            <a:custGeom>
              <a:avLst/>
              <a:gdLst>
                <a:gd name="T0" fmla="*/ 235 w 235"/>
                <a:gd name="T1" fmla="*/ 59 h 188"/>
                <a:gd name="T2" fmla="*/ 235 w 235"/>
                <a:gd name="T3" fmla="*/ 59 h 188"/>
                <a:gd name="T4" fmla="*/ 38 w 235"/>
                <a:gd name="T5" fmla="*/ 0 h 188"/>
                <a:gd name="T6" fmla="*/ 0 w 235"/>
                <a:gd name="T7" fmla="*/ 141 h 188"/>
                <a:gd name="T8" fmla="*/ 200 w 235"/>
                <a:gd name="T9" fmla="*/ 188 h 188"/>
                <a:gd name="T10" fmla="*/ 235 w 235"/>
                <a:gd name="T11" fmla="*/ 59 h 188"/>
              </a:gdLst>
              <a:ahLst/>
              <a:cxnLst>
                <a:cxn ang="0">
                  <a:pos x="T0" y="T1"/>
                </a:cxn>
                <a:cxn ang="0">
                  <a:pos x="T2" y="T3"/>
                </a:cxn>
                <a:cxn ang="0">
                  <a:pos x="T4" y="T5"/>
                </a:cxn>
                <a:cxn ang="0">
                  <a:pos x="T6" y="T7"/>
                </a:cxn>
                <a:cxn ang="0">
                  <a:pos x="T8" y="T9"/>
                </a:cxn>
                <a:cxn ang="0">
                  <a:pos x="T10" y="T11"/>
                </a:cxn>
              </a:cxnLst>
              <a:rect l="0" t="0" r="r" b="b"/>
              <a:pathLst>
                <a:path w="235" h="188">
                  <a:moveTo>
                    <a:pt x="235" y="59"/>
                  </a:moveTo>
                  <a:lnTo>
                    <a:pt x="235" y="59"/>
                  </a:lnTo>
                  <a:lnTo>
                    <a:pt x="38" y="0"/>
                  </a:lnTo>
                  <a:cubicBezTo>
                    <a:pt x="24" y="46"/>
                    <a:pt x="11" y="93"/>
                    <a:pt x="0" y="141"/>
                  </a:cubicBezTo>
                  <a:lnTo>
                    <a:pt x="200" y="188"/>
                  </a:lnTo>
                  <a:cubicBezTo>
                    <a:pt x="210" y="145"/>
                    <a:pt x="222" y="102"/>
                    <a:pt x="235" y="5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61" name="Freeform 214">
              <a:extLst>
                <a:ext uri="{FF2B5EF4-FFF2-40B4-BE49-F238E27FC236}">
                  <a16:creationId xmlns:a16="http://schemas.microsoft.com/office/drawing/2014/main" id="{8FF75C1C-847E-8B00-CBC3-52A57EF83469}"/>
                </a:ext>
              </a:extLst>
            </p:cNvPr>
            <p:cNvSpPr>
              <a:spLocks/>
            </p:cNvSpPr>
            <p:nvPr/>
          </p:nvSpPr>
          <p:spPr bwMode="auto">
            <a:xfrm>
              <a:off x="2452172" y="3690585"/>
              <a:ext cx="352188" cy="293895"/>
            </a:xfrm>
            <a:custGeom>
              <a:avLst/>
              <a:gdLst>
                <a:gd name="T0" fmla="*/ 241 w 241"/>
                <a:gd name="T1" fmla="*/ 71 h 201"/>
                <a:gd name="T2" fmla="*/ 241 w 241"/>
                <a:gd name="T3" fmla="*/ 71 h 201"/>
                <a:gd name="T4" fmla="*/ 48 w 241"/>
                <a:gd name="T5" fmla="*/ 0 h 201"/>
                <a:gd name="T6" fmla="*/ 0 w 241"/>
                <a:gd name="T7" fmla="*/ 142 h 201"/>
                <a:gd name="T8" fmla="*/ 197 w 241"/>
                <a:gd name="T9" fmla="*/ 201 h 201"/>
                <a:gd name="T10" fmla="*/ 241 w 241"/>
                <a:gd name="T11" fmla="*/ 71 h 201"/>
              </a:gdLst>
              <a:ahLst/>
              <a:cxnLst>
                <a:cxn ang="0">
                  <a:pos x="T0" y="T1"/>
                </a:cxn>
                <a:cxn ang="0">
                  <a:pos x="T2" y="T3"/>
                </a:cxn>
                <a:cxn ang="0">
                  <a:pos x="T4" y="T5"/>
                </a:cxn>
                <a:cxn ang="0">
                  <a:pos x="T6" y="T7"/>
                </a:cxn>
                <a:cxn ang="0">
                  <a:pos x="T8" y="T9"/>
                </a:cxn>
                <a:cxn ang="0">
                  <a:pos x="T10" y="T11"/>
                </a:cxn>
              </a:cxnLst>
              <a:rect l="0" t="0" r="r" b="b"/>
              <a:pathLst>
                <a:path w="241" h="201">
                  <a:moveTo>
                    <a:pt x="241" y="71"/>
                  </a:moveTo>
                  <a:lnTo>
                    <a:pt x="241" y="71"/>
                  </a:lnTo>
                  <a:lnTo>
                    <a:pt x="48" y="0"/>
                  </a:lnTo>
                  <a:cubicBezTo>
                    <a:pt x="31" y="47"/>
                    <a:pt x="15" y="94"/>
                    <a:pt x="0" y="142"/>
                  </a:cubicBezTo>
                  <a:lnTo>
                    <a:pt x="197" y="201"/>
                  </a:lnTo>
                  <a:cubicBezTo>
                    <a:pt x="210" y="157"/>
                    <a:pt x="225" y="114"/>
                    <a:pt x="241" y="7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62" name="Freeform 216">
              <a:extLst>
                <a:ext uri="{FF2B5EF4-FFF2-40B4-BE49-F238E27FC236}">
                  <a16:creationId xmlns:a16="http://schemas.microsoft.com/office/drawing/2014/main" id="{89B863B0-8681-D065-7356-3D88AB4D8371}"/>
                </a:ext>
              </a:extLst>
            </p:cNvPr>
            <p:cNvSpPr>
              <a:spLocks/>
            </p:cNvSpPr>
            <p:nvPr/>
          </p:nvSpPr>
          <p:spPr bwMode="auto">
            <a:xfrm>
              <a:off x="2522609" y="3481702"/>
              <a:ext cx="359473" cy="313326"/>
            </a:xfrm>
            <a:custGeom>
              <a:avLst/>
              <a:gdLst>
                <a:gd name="T0" fmla="*/ 246 w 246"/>
                <a:gd name="T1" fmla="*/ 83 h 213"/>
                <a:gd name="T2" fmla="*/ 246 w 246"/>
                <a:gd name="T3" fmla="*/ 83 h 213"/>
                <a:gd name="T4" fmla="*/ 58 w 246"/>
                <a:gd name="T5" fmla="*/ 0 h 213"/>
                <a:gd name="T6" fmla="*/ 0 w 246"/>
                <a:gd name="T7" fmla="*/ 142 h 213"/>
                <a:gd name="T8" fmla="*/ 193 w 246"/>
                <a:gd name="T9" fmla="*/ 213 h 213"/>
                <a:gd name="T10" fmla="*/ 246 w 246"/>
                <a:gd name="T11" fmla="*/ 83 h 213"/>
              </a:gdLst>
              <a:ahLst/>
              <a:cxnLst>
                <a:cxn ang="0">
                  <a:pos x="T0" y="T1"/>
                </a:cxn>
                <a:cxn ang="0">
                  <a:pos x="T2" y="T3"/>
                </a:cxn>
                <a:cxn ang="0">
                  <a:pos x="T4" y="T5"/>
                </a:cxn>
                <a:cxn ang="0">
                  <a:pos x="T6" y="T7"/>
                </a:cxn>
                <a:cxn ang="0">
                  <a:pos x="T8" y="T9"/>
                </a:cxn>
                <a:cxn ang="0">
                  <a:pos x="T10" y="T11"/>
                </a:cxn>
              </a:cxnLst>
              <a:rect l="0" t="0" r="r" b="b"/>
              <a:pathLst>
                <a:path w="246" h="213">
                  <a:moveTo>
                    <a:pt x="246" y="83"/>
                  </a:moveTo>
                  <a:lnTo>
                    <a:pt x="246" y="83"/>
                  </a:lnTo>
                  <a:lnTo>
                    <a:pt x="58" y="0"/>
                  </a:lnTo>
                  <a:cubicBezTo>
                    <a:pt x="37" y="46"/>
                    <a:pt x="18" y="94"/>
                    <a:pt x="0" y="142"/>
                  </a:cubicBezTo>
                  <a:lnTo>
                    <a:pt x="193" y="213"/>
                  </a:lnTo>
                  <a:cubicBezTo>
                    <a:pt x="209" y="169"/>
                    <a:pt x="227" y="126"/>
                    <a:pt x="246" y="8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63" name="Freeform 228">
              <a:extLst>
                <a:ext uri="{FF2B5EF4-FFF2-40B4-BE49-F238E27FC236}">
                  <a16:creationId xmlns:a16="http://schemas.microsoft.com/office/drawing/2014/main" id="{5468164B-370D-649F-B541-AED7B81808A2}"/>
                </a:ext>
              </a:extLst>
            </p:cNvPr>
            <p:cNvSpPr>
              <a:spLocks/>
            </p:cNvSpPr>
            <p:nvPr/>
          </p:nvSpPr>
          <p:spPr bwMode="auto">
            <a:xfrm>
              <a:off x="2243289" y="2806474"/>
              <a:ext cx="388620" cy="369189"/>
            </a:xfrm>
            <a:custGeom>
              <a:avLst/>
              <a:gdLst>
                <a:gd name="T0" fmla="*/ 265 w 265"/>
                <a:gd name="T1" fmla="*/ 108 h 253"/>
                <a:gd name="T2" fmla="*/ 265 w 265"/>
                <a:gd name="T3" fmla="*/ 108 h 253"/>
                <a:gd name="T4" fmla="*/ 88 w 265"/>
                <a:gd name="T5" fmla="*/ 0 h 253"/>
                <a:gd name="T6" fmla="*/ 0 w 265"/>
                <a:gd name="T7" fmla="*/ 156 h 253"/>
                <a:gd name="T8" fmla="*/ 183 w 265"/>
                <a:gd name="T9" fmla="*/ 253 h 253"/>
                <a:gd name="T10" fmla="*/ 265 w 265"/>
                <a:gd name="T11" fmla="*/ 108 h 253"/>
              </a:gdLst>
              <a:ahLst/>
              <a:cxnLst>
                <a:cxn ang="0">
                  <a:pos x="T0" y="T1"/>
                </a:cxn>
                <a:cxn ang="0">
                  <a:pos x="T2" y="T3"/>
                </a:cxn>
                <a:cxn ang="0">
                  <a:pos x="T4" y="T5"/>
                </a:cxn>
                <a:cxn ang="0">
                  <a:pos x="T6" y="T7"/>
                </a:cxn>
                <a:cxn ang="0">
                  <a:pos x="T8" y="T9"/>
                </a:cxn>
                <a:cxn ang="0">
                  <a:pos x="T10" y="T11"/>
                </a:cxn>
              </a:cxnLst>
              <a:rect l="0" t="0" r="r" b="b"/>
              <a:pathLst>
                <a:path w="265" h="253">
                  <a:moveTo>
                    <a:pt x="265" y="108"/>
                  </a:moveTo>
                  <a:lnTo>
                    <a:pt x="265" y="108"/>
                  </a:lnTo>
                  <a:lnTo>
                    <a:pt x="88" y="0"/>
                  </a:lnTo>
                  <a:cubicBezTo>
                    <a:pt x="57" y="51"/>
                    <a:pt x="27" y="104"/>
                    <a:pt x="0" y="156"/>
                  </a:cubicBezTo>
                  <a:lnTo>
                    <a:pt x="183" y="253"/>
                  </a:lnTo>
                  <a:cubicBezTo>
                    <a:pt x="209" y="204"/>
                    <a:pt x="236" y="155"/>
                    <a:pt x="265" y="10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64" name="Freeform 230">
              <a:extLst>
                <a:ext uri="{FF2B5EF4-FFF2-40B4-BE49-F238E27FC236}">
                  <a16:creationId xmlns:a16="http://schemas.microsoft.com/office/drawing/2014/main" id="{31C83275-6AE6-4FF3-9717-4197F892689F}"/>
                </a:ext>
              </a:extLst>
            </p:cNvPr>
            <p:cNvSpPr>
              <a:spLocks/>
            </p:cNvSpPr>
            <p:nvPr/>
          </p:nvSpPr>
          <p:spPr bwMode="auto">
            <a:xfrm>
              <a:off x="5616995" y="5155196"/>
              <a:ext cx="242887" cy="301181"/>
            </a:xfrm>
            <a:custGeom>
              <a:avLst/>
              <a:gdLst>
                <a:gd name="T0" fmla="*/ 167 w 167"/>
                <a:gd name="T1" fmla="*/ 206 h 206"/>
                <a:gd name="T2" fmla="*/ 167 w 167"/>
                <a:gd name="T3" fmla="*/ 206 h 206"/>
                <a:gd name="T4" fmla="*/ 0 w 167"/>
                <a:gd name="T5" fmla="*/ 206 h 206"/>
                <a:gd name="T6" fmla="*/ 0 w 167"/>
                <a:gd name="T7" fmla="*/ 0 h 206"/>
                <a:gd name="T8" fmla="*/ 167 w 167"/>
                <a:gd name="T9" fmla="*/ 0 h 206"/>
                <a:gd name="T10" fmla="*/ 167 w 167"/>
                <a:gd name="T11" fmla="*/ 206 h 206"/>
              </a:gdLst>
              <a:ahLst/>
              <a:cxnLst>
                <a:cxn ang="0">
                  <a:pos x="T0" y="T1"/>
                </a:cxn>
                <a:cxn ang="0">
                  <a:pos x="T2" y="T3"/>
                </a:cxn>
                <a:cxn ang="0">
                  <a:pos x="T4" y="T5"/>
                </a:cxn>
                <a:cxn ang="0">
                  <a:pos x="T6" y="T7"/>
                </a:cxn>
                <a:cxn ang="0">
                  <a:pos x="T8" y="T9"/>
                </a:cxn>
                <a:cxn ang="0">
                  <a:pos x="T10" y="T11"/>
                </a:cxn>
              </a:cxnLst>
              <a:rect l="0" t="0" r="r" b="b"/>
              <a:pathLst>
                <a:path w="167" h="206">
                  <a:moveTo>
                    <a:pt x="167" y="206"/>
                  </a:moveTo>
                  <a:lnTo>
                    <a:pt x="167" y="206"/>
                  </a:lnTo>
                  <a:lnTo>
                    <a:pt x="0" y="206"/>
                  </a:lnTo>
                  <a:lnTo>
                    <a:pt x="0" y="0"/>
                  </a:lnTo>
                  <a:lnTo>
                    <a:pt x="167" y="0"/>
                  </a:lnTo>
                  <a:lnTo>
                    <a:pt x="167"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65" name="Freeform 236">
              <a:extLst>
                <a:ext uri="{FF2B5EF4-FFF2-40B4-BE49-F238E27FC236}">
                  <a16:creationId xmlns:a16="http://schemas.microsoft.com/office/drawing/2014/main" id="{D44C6BBE-EA12-258D-CAFD-75550C646F6A}"/>
                </a:ext>
              </a:extLst>
            </p:cNvPr>
            <p:cNvSpPr>
              <a:spLocks/>
            </p:cNvSpPr>
            <p:nvPr/>
          </p:nvSpPr>
          <p:spPr bwMode="auto">
            <a:xfrm>
              <a:off x="5374108" y="5155196"/>
              <a:ext cx="242887" cy="301181"/>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66" name="Freeform 238">
              <a:extLst>
                <a:ext uri="{FF2B5EF4-FFF2-40B4-BE49-F238E27FC236}">
                  <a16:creationId xmlns:a16="http://schemas.microsoft.com/office/drawing/2014/main" id="{E19A51FC-9025-A60E-D94D-2767AB6592A0}"/>
                </a:ext>
              </a:extLst>
            </p:cNvPr>
            <p:cNvSpPr>
              <a:spLocks/>
            </p:cNvSpPr>
            <p:nvPr/>
          </p:nvSpPr>
          <p:spPr bwMode="auto">
            <a:xfrm>
              <a:off x="6345658" y="5677405"/>
              <a:ext cx="240459" cy="301181"/>
            </a:xfrm>
            <a:custGeom>
              <a:avLst/>
              <a:gdLst>
                <a:gd name="T0" fmla="*/ 166 w 166"/>
                <a:gd name="T1" fmla="*/ 205 h 205"/>
                <a:gd name="T2" fmla="*/ 166 w 166"/>
                <a:gd name="T3" fmla="*/ 205 h 205"/>
                <a:gd name="T4" fmla="*/ 0 w 166"/>
                <a:gd name="T5" fmla="*/ 205 h 205"/>
                <a:gd name="T6" fmla="*/ 0 w 166"/>
                <a:gd name="T7" fmla="*/ 0 h 205"/>
                <a:gd name="T8" fmla="*/ 166 w 166"/>
                <a:gd name="T9" fmla="*/ 0 h 205"/>
                <a:gd name="T10" fmla="*/ 166 w 166"/>
                <a:gd name="T11" fmla="*/ 205 h 205"/>
              </a:gdLst>
              <a:ahLst/>
              <a:cxnLst>
                <a:cxn ang="0">
                  <a:pos x="T0" y="T1"/>
                </a:cxn>
                <a:cxn ang="0">
                  <a:pos x="T2" y="T3"/>
                </a:cxn>
                <a:cxn ang="0">
                  <a:pos x="T4" y="T5"/>
                </a:cxn>
                <a:cxn ang="0">
                  <a:pos x="T6" y="T7"/>
                </a:cxn>
                <a:cxn ang="0">
                  <a:pos x="T8" y="T9"/>
                </a:cxn>
                <a:cxn ang="0">
                  <a:pos x="T10" y="T11"/>
                </a:cxn>
              </a:cxnLst>
              <a:rect l="0" t="0" r="r" b="b"/>
              <a:pathLst>
                <a:path w="166" h="205">
                  <a:moveTo>
                    <a:pt x="166" y="205"/>
                  </a:moveTo>
                  <a:lnTo>
                    <a:pt x="166" y="205"/>
                  </a:lnTo>
                  <a:lnTo>
                    <a:pt x="0" y="205"/>
                  </a:lnTo>
                  <a:lnTo>
                    <a:pt x="0" y="0"/>
                  </a:lnTo>
                  <a:lnTo>
                    <a:pt x="166" y="0"/>
                  </a:lnTo>
                  <a:lnTo>
                    <a:pt x="166" y="205"/>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67" name="Freeform 240">
              <a:extLst>
                <a:ext uri="{FF2B5EF4-FFF2-40B4-BE49-F238E27FC236}">
                  <a16:creationId xmlns:a16="http://schemas.microsoft.com/office/drawing/2014/main" id="{70F2DD61-B9AA-B0B5-07DD-D54428660F22}"/>
                </a:ext>
              </a:extLst>
            </p:cNvPr>
            <p:cNvSpPr>
              <a:spLocks/>
            </p:cNvSpPr>
            <p:nvPr/>
          </p:nvSpPr>
          <p:spPr bwMode="auto">
            <a:xfrm>
              <a:off x="6792571" y="4210364"/>
              <a:ext cx="361903" cy="359474"/>
            </a:xfrm>
            <a:custGeom>
              <a:avLst/>
              <a:gdLst>
                <a:gd name="T0" fmla="*/ 0 w 249"/>
                <a:gd name="T1" fmla="*/ 146 h 246"/>
                <a:gd name="T2" fmla="*/ 0 w 249"/>
                <a:gd name="T3" fmla="*/ 146 h 246"/>
                <a:gd name="T4" fmla="*/ 124 w 249"/>
                <a:gd name="T5" fmla="*/ 0 h 246"/>
                <a:gd name="T6" fmla="*/ 249 w 249"/>
                <a:gd name="T7" fmla="*/ 143 h 246"/>
                <a:gd name="T8" fmla="*/ 87 w 249"/>
                <a:gd name="T9" fmla="*/ 246 h 246"/>
                <a:gd name="T10" fmla="*/ 0 w 249"/>
                <a:gd name="T11" fmla="*/ 146 h 246"/>
              </a:gdLst>
              <a:ahLst/>
              <a:cxnLst>
                <a:cxn ang="0">
                  <a:pos x="T0" y="T1"/>
                </a:cxn>
                <a:cxn ang="0">
                  <a:pos x="T2" y="T3"/>
                </a:cxn>
                <a:cxn ang="0">
                  <a:pos x="T4" y="T5"/>
                </a:cxn>
                <a:cxn ang="0">
                  <a:pos x="T6" y="T7"/>
                </a:cxn>
                <a:cxn ang="0">
                  <a:pos x="T8" y="T9"/>
                </a:cxn>
                <a:cxn ang="0">
                  <a:pos x="T10" y="T11"/>
                </a:cxn>
              </a:cxnLst>
              <a:rect l="0" t="0" r="r" b="b"/>
              <a:pathLst>
                <a:path w="249" h="246">
                  <a:moveTo>
                    <a:pt x="0" y="146"/>
                  </a:moveTo>
                  <a:lnTo>
                    <a:pt x="0" y="146"/>
                  </a:lnTo>
                  <a:lnTo>
                    <a:pt x="124" y="0"/>
                  </a:lnTo>
                  <a:cubicBezTo>
                    <a:pt x="172" y="41"/>
                    <a:pt x="214" y="89"/>
                    <a:pt x="249" y="143"/>
                  </a:cubicBezTo>
                  <a:lnTo>
                    <a:pt x="87" y="246"/>
                  </a:lnTo>
                  <a:cubicBezTo>
                    <a:pt x="63" y="208"/>
                    <a:pt x="34" y="175"/>
                    <a:pt x="0" y="14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68" name="Freeform 242">
              <a:extLst>
                <a:ext uri="{FF2B5EF4-FFF2-40B4-BE49-F238E27FC236}">
                  <a16:creationId xmlns:a16="http://schemas.microsoft.com/office/drawing/2014/main" id="{06870DEF-992E-AFB1-7482-03D5E88F0536}"/>
                </a:ext>
              </a:extLst>
            </p:cNvPr>
            <p:cNvSpPr>
              <a:spLocks/>
            </p:cNvSpPr>
            <p:nvPr/>
          </p:nvSpPr>
          <p:spPr bwMode="auto">
            <a:xfrm>
              <a:off x="6918872" y="4419247"/>
              <a:ext cx="347330" cy="323041"/>
            </a:xfrm>
            <a:custGeom>
              <a:avLst/>
              <a:gdLst>
                <a:gd name="T0" fmla="*/ 162 w 238"/>
                <a:gd name="T1" fmla="*/ 0 h 221"/>
                <a:gd name="T2" fmla="*/ 162 w 238"/>
                <a:gd name="T3" fmla="*/ 0 h 221"/>
                <a:gd name="T4" fmla="*/ 238 w 238"/>
                <a:gd name="T5" fmla="*/ 169 h 221"/>
                <a:gd name="T6" fmla="*/ 54 w 238"/>
                <a:gd name="T7" fmla="*/ 221 h 221"/>
                <a:gd name="T8" fmla="*/ 0 w 238"/>
                <a:gd name="T9" fmla="*/ 103 h 221"/>
                <a:gd name="T10" fmla="*/ 162 w 238"/>
                <a:gd name="T11" fmla="*/ 0 h 221"/>
              </a:gdLst>
              <a:ahLst/>
              <a:cxnLst>
                <a:cxn ang="0">
                  <a:pos x="T0" y="T1"/>
                </a:cxn>
                <a:cxn ang="0">
                  <a:pos x="T2" y="T3"/>
                </a:cxn>
                <a:cxn ang="0">
                  <a:pos x="T4" y="T5"/>
                </a:cxn>
                <a:cxn ang="0">
                  <a:pos x="T6" y="T7"/>
                </a:cxn>
                <a:cxn ang="0">
                  <a:pos x="T8" y="T9"/>
                </a:cxn>
                <a:cxn ang="0">
                  <a:pos x="T10" y="T11"/>
                </a:cxn>
              </a:cxnLst>
              <a:rect l="0" t="0" r="r" b="b"/>
              <a:pathLst>
                <a:path w="238" h="221">
                  <a:moveTo>
                    <a:pt x="162" y="0"/>
                  </a:moveTo>
                  <a:lnTo>
                    <a:pt x="162" y="0"/>
                  </a:lnTo>
                  <a:cubicBezTo>
                    <a:pt x="195" y="52"/>
                    <a:pt x="221" y="109"/>
                    <a:pt x="238" y="169"/>
                  </a:cubicBezTo>
                  <a:lnTo>
                    <a:pt x="54" y="221"/>
                  </a:lnTo>
                  <a:cubicBezTo>
                    <a:pt x="42" y="179"/>
                    <a:pt x="24" y="139"/>
                    <a:pt x="0" y="103"/>
                  </a:cubicBezTo>
                  <a:lnTo>
                    <a:pt x="162"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69" name="Freeform 244">
              <a:extLst>
                <a:ext uri="{FF2B5EF4-FFF2-40B4-BE49-F238E27FC236}">
                  <a16:creationId xmlns:a16="http://schemas.microsoft.com/office/drawing/2014/main" id="{09B2EE92-5299-A56C-6333-71C6E6F52A56}"/>
                </a:ext>
              </a:extLst>
            </p:cNvPr>
            <p:cNvSpPr>
              <a:spLocks/>
            </p:cNvSpPr>
            <p:nvPr/>
          </p:nvSpPr>
          <p:spPr bwMode="auto">
            <a:xfrm>
              <a:off x="7426508" y="4346381"/>
              <a:ext cx="347330" cy="284179"/>
            </a:xfrm>
            <a:custGeom>
              <a:avLst/>
              <a:gdLst>
                <a:gd name="T0" fmla="*/ 189 w 238"/>
                <a:gd name="T1" fmla="*/ 0 h 193"/>
                <a:gd name="T2" fmla="*/ 189 w 238"/>
                <a:gd name="T3" fmla="*/ 0 h 193"/>
                <a:gd name="T4" fmla="*/ 238 w 238"/>
                <a:gd name="T5" fmla="*/ 141 h 193"/>
                <a:gd name="T6" fmla="*/ 39 w 238"/>
                <a:gd name="T7" fmla="*/ 193 h 193"/>
                <a:gd name="T8" fmla="*/ 0 w 238"/>
                <a:gd name="T9" fmla="*/ 81 h 193"/>
                <a:gd name="T10" fmla="*/ 189 w 238"/>
                <a:gd name="T11" fmla="*/ 0 h 193"/>
              </a:gdLst>
              <a:ahLst/>
              <a:cxnLst>
                <a:cxn ang="0">
                  <a:pos x="T0" y="T1"/>
                </a:cxn>
                <a:cxn ang="0">
                  <a:pos x="T2" y="T3"/>
                </a:cxn>
                <a:cxn ang="0">
                  <a:pos x="T4" y="T5"/>
                </a:cxn>
                <a:cxn ang="0">
                  <a:pos x="T6" y="T7"/>
                </a:cxn>
                <a:cxn ang="0">
                  <a:pos x="T8" y="T9"/>
                </a:cxn>
                <a:cxn ang="0">
                  <a:pos x="T10" y="T11"/>
                </a:cxn>
              </a:cxnLst>
              <a:rect l="0" t="0" r="r" b="b"/>
              <a:pathLst>
                <a:path w="238" h="193">
                  <a:moveTo>
                    <a:pt x="189" y="0"/>
                  </a:moveTo>
                  <a:lnTo>
                    <a:pt x="189" y="0"/>
                  </a:lnTo>
                  <a:cubicBezTo>
                    <a:pt x="209" y="46"/>
                    <a:pt x="225" y="93"/>
                    <a:pt x="238" y="141"/>
                  </a:cubicBezTo>
                  <a:lnTo>
                    <a:pt x="39" y="193"/>
                  </a:lnTo>
                  <a:cubicBezTo>
                    <a:pt x="29" y="155"/>
                    <a:pt x="16" y="117"/>
                    <a:pt x="0" y="81"/>
                  </a:cubicBezTo>
                  <a:lnTo>
                    <a:pt x="189"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70" name="Freeform 246">
              <a:extLst>
                <a:ext uri="{FF2B5EF4-FFF2-40B4-BE49-F238E27FC236}">
                  <a16:creationId xmlns:a16="http://schemas.microsoft.com/office/drawing/2014/main" id="{EC0EB754-25CB-5741-EA59-F341B49A3516}"/>
                </a:ext>
              </a:extLst>
            </p:cNvPr>
            <p:cNvSpPr>
              <a:spLocks/>
            </p:cNvSpPr>
            <p:nvPr/>
          </p:nvSpPr>
          <p:spPr bwMode="auto">
            <a:xfrm>
              <a:off x="7484801" y="4552835"/>
              <a:ext cx="327899" cy="247745"/>
            </a:xfrm>
            <a:custGeom>
              <a:avLst/>
              <a:gdLst>
                <a:gd name="T0" fmla="*/ 226 w 226"/>
                <a:gd name="T1" fmla="*/ 146 h 168"/>
                <a:gd name="T2" fmla="*/ 226 w 226"/>
                <a:gd name="T3" fmla="*/ 146 h 168"/>
                <a:gd name="T4" fmla="*/ 21 w 226"/>
                <a:gd name="T5" fmla="*/ 168 h 168"/>
                <a:gd name="T6" fmla="*/ 0 w 226"/>
                <a:gd name="T7" fmla="*/ 52 h 168"/>
                <a:gd name="T8" fmla="*/ 199 w 226"/>
                <a:gd name="T9" fmla="*/ 0 h 168"/>
                <a:gd name="T10" fmla="*/ 226 w 226"/>
                <a:gd name="T11" fmla="*/ 146 h 168"/>
              </a:gdLst>
              <a:ahLst/>
              <a:cxnLst>
                <a:cxn ang="0">
                  <a:pos x="T0" y="T1"/>
                </a:cxn>
                <a:cxn ang="0">
                  <a:pos x="T2" y="T3"/>
                </a:cxn>
                <a:cxn ang="0">
                  <a:pos x="T4" y="T5"/>
                </a:cxn>
                <a:cxn ang="0">
                  <a:pos x="T6" y="T7"/>
                </a:cxn>
                <a:cxn ang="0">
                  <a:pos x="T8" y="T9"/>
                </a:cxn>
                <a:cxn ang="0">
                  <a:pos x="T10" y="T11"/>
                </a:cxn>
              </a:cxnLst>
              <a:rect l="0" t="0" r="r" b="b"/>
              <a:pathLst>
                <a:path w="226" h="168">
                  <a:moveTo>
                    <a:pt x="226" y="146"/>
                  </a:moveTo>
                  <a:lnTo>
                    <a:pt x="226" y="146"/>
                  </a:lnTo>
                  <a:lnTo>
                    <a:pt x="21" y="168"/>
                  </a:lnTo>
                  <a:cubicBezTo>
                    <a:pt x="17" y="128"/>
                    <a:pt x="10" y="90"/>
                    <a:pt x="0" y="52"/>
                  </a:cubicBezTo>
                  <a:lnTo>
                    <a:pt x="199" y="0"/>
                  </a:lnTo>
                  <a:cubicBezTo>
                    <a:pt x="211" y="48"/>
                    <a:pt x="220" y="96"/>
                    <a:pt x="226" y="14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71" name="Freeform 248">
              <a:extLst>
                <a:ext uri="{FF2B5EF4-FFF2-40B4-BE49-F238E27FC236}">
                  <a16:creationId xmlns:a16="http://schemas.microsoft.com/office/drawing/2014/main" id="{9EF6CBCE-999F-CF84-492D-D1D57FFDDFD2}"/>
                </a:ext>
              </a:extLst>
            </p:cNvPr>
            <p:cNvSpPr>
              <a:spLocks/>
            </p:cNvSpPr>
            <p:nvPr/>
          </p:nvSpPr>
          <p:spPr bwMode="auto">
            <a:xfrm>
              <a:off x="7237056" y="3967477"/>
              <a:ext cx="361903" cy="340043"/>
            </a:xfrm>
            <a:custGeom>
              <a:avLst/>
              <a:gdLst>
                <a:gd name="T0" fmla="*/ 0 w 247"/>
                <a:gd name="T1" fmla="*/ 134 h 232"/>
                <a:gd name="T2" fmla="*/ 0 w 247"/>
                <a:gd name="T3" fmla="*/ 134 h 232"/>
                <a:gd name="T4" fmla="*/ 155 w 247"/>
                <a:gd name="T5" fmla="*/ 0 h 232"/>
                <a:gd name="T6" fmla="*/ 247 w 247"/>
                <a:gd name="T7" fmla="*/ 123 h 232"/>
                <a:gd name="T8" fmla="*/ 73 w 247"/>
                <a:gd name="T9" fmla="*/ 232 h 232"/>
                <a:gd name="T10" fmla="*/ 0 w 247"/>
                <a:gd name="T11" fmla="*/ 134 h 232"/>
              </a:gdLst>
              <a:ahLst/>
              <a:cxnLst>
                <a:cxn ang="0">
                  <a:pos x="T0" y="T1"/>
                </a:cxn>
                <a:cxn ang="0">
                  <a:pos x="T2" y="T3"/>
                </a:cxn>
                <a:cxn ang="0">
                  <a:pos x="T4" y="T5"/>
                </a:cxn>
                <a:cxn ang="0">
                  <a:pos x="T6" y="T7"/>
                </a:cxn>
                <a:cxn ang="0">
                  <a:pos x="T8" y="T9"/>
                </a:cxn>
                <a:cxn ang="0">
                  <a:pos x="T10" y="T11"/>
                </a:cxn>
              </a:cxnLst>
              <a:rect l="0" t="0" r="r" b="b"/>
              <a:pathLst>
                <a:path w="247" h="232">
                  <a:moveTo>
                    <a:pt x="0" y="134"/>
                  </a:moveTo>
                  <a:lnTo>
                    <a:pt x="0" y="134"/>
                  </a:lnTo>
                  <a:lnTo>
                    <a:pt x="155" y="0"/>
                  </a:lnTo>
                  <a:cubicBezTo>
                    <a:pt x="189" y="38"/>
                    <a:pt x="219" y="79"/>
                    <a:pt x="247" y="123"/>
                  </a:cubicBezTo>
                  <a:lnTo>
                    <a:pt x="73" y="232"/>
                  </a:lnTo>
                  <a:cubicBezTo>
                    <a:pt x="51" y="198"/>
                    <a:pt x="27" y="165"/>
                    <a:pt x="0" y="13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72" name="Freeform 250">
              <a:extLst>
                <a:ext uri="{FF2B5EF4-FFF2-40B4-BE49-F238E27FC236}">
                  <a16:creationId xmlns:a16="http://schemas.microsoft.com/office/drawing/2014/main" id="{91AC5E3B-9BE5-79CB-8BDB-9218F329564A}"/>
                </a:ext>
              </a:extLst>
            </p:cNvPr>
            <p:cNvSpPr>
              <a:spLocks/>
            </p:cNvSpPr>
            <p:nvPr/>
          </p:nvSpPr>
          <p:spPr bwMode="auto">
            <a:xfrm>
              <a:off x="7343926" y="4147213"/>
              <a:ext cx="359473" cy="318183"/>
            </a:xfrm>
            <a:custGeom>
              <a:avLst/>
              <a:gdLst>
                <a:gd name="T0" fmla="*/ 0 w 246"/>
                <a:gd name="T1" fmla="*/ 109 h 218"/>
                <a:gd name="T2" fmla="*/ 0 w 246"/>
                <a:gd name="T3" fmla="*/ 109 h 218"/>
                <a:gd name="T4" fmla="*/ 174 w 246"/>
                <a:gd name="T5" fmla="*/ 0 h 218"/>
                <a:gd name="T6" fmla="*/ 246 w 246"/>
                <a:gd name="T7" fmla="*/ 137 h 218"/>
                <a:gd name="T8" fmla="*/ 57 w 246"/>
                <a:gd name="T9" fmla="*/ 218 h 218"/>
                <a:gd name="T10" fmla="*/ 0 w 246"/>
                <a:gd name="T11" fmla="*/ 109 h 218"/>
              </a:gdLst>
              <a:ahLst/>
              <a:cxnLst>
                <a:cxn ang="0">
                  <a:pos x="T0" y="T1"/>
                </a:cxn>
                <a:cxn ang="0">
                  <a:pos x="T2" y="T3"/>
                </a:cxn>
                <a:cxn ang="0">
                  <a:pos x="T4" y="T5"/>
                </a:cxn>
                <a:cxn ang="0">
                  <a:pos x="T6" y="T7"/>
                </a:cxn>
                <a:cxn ang="0">
                  <a:pos x="T8" y="T9"/>
                </a:cxn>
                <a:cxn ang="0">
                  <a:pos x="T10" y="T11"/>
                </a:cxn>
              </a:cxnLst>
              <a:rect l="0" t="0" r="r" b="b"/>
              <a:pathLst>
                <a:path w="246" h="218">
                  <a:moveTo>
                    <a:pt x="0" y="109"/>
                  </a:moveTo>
                  <a:lnTo>
                    <a:pt x="0" y="109"/>
                  </a:lnTo>
                  <a:lnTo>
                    <a:pt x="174" y="0"/>
                  </a:lnTo>
                  <a:cubicBezTo>
                    <a:pt x="201" y="44"/>
                    <a:pt x="226" y="89"/>
                    <a:pt x="246" y="137"/>
                  </a:cubicBezTo>
                  <a:lnTo>
                    <a:pt x="57" y="218"/>
                  </a:lnTo>
                  <a:cubicBezTo>
                    <a:pt x="41" y="180"/>
                    <a:pt x="22" y="144"/>
                    <a:pt x="0" y="10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73" name="Freeform 252">
              <a:extLst>
                <a:ext uri="{FF2B5EF4-FFF2-40B4-BE49-F238E27FC236}">
                  <a16:creationId xmlns:a16="http://schemas.microsoft.com/office/drawing/2014/main" id="{7732110C-8052-BC56-7F77-E0BC6322D91D}"/>
                </a:ext>
              </a:extLst>
            </p:cNvPr>
            <p:cNvSpPr>
              <a:spLocks/>
            </p:cNvSpPr>
            <p:nvPr/>
          </p:nvSpPr>
          <p:spPr bwMode="auto">
            <a:xfrm>
              <a:off x="7113182" y="3812029"/>
              <a:ext cx="349758" cy="352188"/>
            </a:xfrm>
            <a:custGeom>
              <a:avLst/>
              <a:gdLst>
                <a:gd name="T0" fmla="*/ 0 w 240"/>
                <a:gd name="T1" fmla="*/ 156 h 240"/>
                <a:gd name="T2" fmla="*/ 0 w 240"/>
                <a:gd name="T3" fmla="*/ 156 h 240"/>
                <a:gd name="T4" fmla="*/ 133 w 240"/>
                <a:gd name="T5" fmla="*/ 0 h 240"/>
                <a:gd name="T6" fmla="*/ 240 w 240"/>
                <a:gd name="T7" fmla="*/ 106 h 240"/>
                <a:gd name="T8" fmla="*/ 85 w 240"/>
                <a:gd name="T9" fmla="*/ 240 h 240"/>
                <a:gd name="T10" fmla="*/ 0 w 240"/>
                <a:gd name="T11" fmla="*/ 156 h 240"/>
              </a:gdLst>
              <a:ahLst/>
              <a:cxnLst>
                <a:cxn ang="0">
                  <a:pos x="T0" y="T1"/>
                </a:cxn>
                <a:cxn ang="0">
                  <a:pos x="T2" y="T3"/>
                </a:cxn>
                <a:cxn ang="0">
                  <a:pos x="T4" y="T5"/>
                </a:cxn>
                <a:cxn ang="0">
                  <a:pos x="T6" y="T7"/>
                </a:cxn>
                <a:cxn ang="0">
                  <a:pos x="T8" y="T9"/>
                </a:cxn>
                <a:cxn ang="0">
                  <a:pos x="T10" y="T11"/>
                </a:cxn>
              </a:cxnLst>
              <a:rect l="0" t="0" r="r" b="b"/>
              <a:pathLst>
                <a:path w="240" h="240">
                  <a:moveTo>
                    <a:pt x="0" y="156"/>
                  </a:moveTo>
                  <a:lnTo>
                    <a:pt x="0" y="156"/>
                  </a:lnTo>
                  <a:lnTo>
                    <a:pt x="133" y="0"/>
                  </a:lnTo>
                  <a:cubicBezTo>
                    <a:pt x="171" y="32"/>
                    <a:pt x="207" y="68"/>
                    <a:pt x="240" y="106"/>
                  </a:cubicBezTo>
                  <a:lnTo>
                    <a:pt x="85" y="240"/>
                  </a:lnTo>
                  <a:cubicBezTo>
                    <a:pt x="59" y="210"/>
                    <a:pt x="31" y="182"/>
                    <a:pt x="0" y="15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74" name="Freeform 254">
              <a:extLst>
                <a:ext uri="{FF2B5EF4-FFF2-40B4-BE49-F238E27FC236}">
                  <a16:creationId xmlns:a16="http://schemas.microsoft.com/office/drawing/2014/main" id="{7ACC6339-EFEF-AC51-86E5-6B2560938A2A}"/>
                </a:ext>
              </a:extLst>
            </p:cNvPr>
            <p:cNvSpPr>
              <a:spLocks/>
            </p:cNvSpPr>
            <p:nvPr/>
          </p:nvSpPr>
          <p:spPr bwMode="auto">
            <a:xfrm>
              <a:off x="7999722" y="4487256"/>
              <a:ext cx="330327" cy="257461"/>
            </a:xfrm>
            <a:custGeom>
              <a:avLst/>
              <a:gdLst>
                <a:gd name="T0" fmla="*/ 201 w 226"/>
                <a:gd name="T1" fmla="*/ 0 h 176"/>
                <a:gd name="T2" fmla="*/ 201 w 226"/>
                <a:gd name="T3" fmla="*/ 0 h 176"/>
                <a:gd name="T4" fmla="*/ 226 w 226"/>
                <a:gd name="T5" fmla="*/ 155 h 176"/>
                <a:gd name="T6" fmla="*/ 22 w 226"/>
                <a:gd name="T7" fmla="*/ 176 h 176"/>
                <a:gd name="T8" fmla="*/ 0 w 226"/>
                <a:gd name="T9" fmla="*/ 45 h 176"/>
                <a:gd name="T10" fmla="*/ 201 w 226"/>
                <a:gd name="T11" fmla="*/ 0 h 176"/>
              </a:gdLst>
              <a:ahLst/>
              <a:cxnLst>
                <a:cxn ang="0">
                  <a:pos x="T0" y="T1"/>
                </a:cxn>
                <a:cxn ang="0">
                  <a:pos x="T2" y="T3"/>
                </a:cxn>
                <a:cxn ang="0">
                  <a:pos x="T4" y="T5"/>
                </a:cxn>
                <a:cxn ang="0">
                  <a:pos x="T6" y="T7"/>
                </a:cxn>
                <a:cxn ang="0">
                  <a:pos x="T8" y="T9"/>
                </a:cxn>
                <a:cxn ang="0">
                  <a:pos x="T10" y="T11"/>
                </a:cxn>
              </a:cxnLst>
              <a:rect l="0" t="0" r="r" b="b"/>
              <a:pathLst>
                <a:path w="226" h="176">
                  <a:moveTo>
                    <a:pt x="201" y="0"/>
                  </a:moveTo>
                  <a:lnTo>
                    <a:pt x="201" y="0"/>
                  </a:lnTo>
                  <a:cubicBezTo>
                    <a:pt x="212" y="51"/>
                    <a:pt x="221" y="102"/>
                    <a:pt x="226" y="155"/>
                  </a:cubicBezTo>
                  <a:lnTo>
                    <a:pt x="22" y="176"/>
                  </a:lnTo>
                  <a:cubicBezTo>
                    <a:pt x="17" y="132"/>
                    <a:pt x="9" y="88"/>
                    <a:pt x="0" y="45"/>
                  </a:cubicBezTo>
                  <a:lnTo>
                    <a:pt x="201"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75" name="Freeform 256">
              <a:extLst>
                <a:ext uri="{FF2B5EF4-FFF2-40B4-BE49-F238E27FC236}">
                  <a16:creationId xmlns:a16="http://schemas.microsoft.com/office/drawing/2014/main" id="{815FFBDA-BDE3-81BC-61A6-794914F65E8F}"/>
                </a:ext>
              </a:extLst>
            </p:cNvPr>
            <p:cNvSpPr>
              <a:spLocks/>
            </p:cNvSpPr>
            <p:nvPr/>
          </p:nvSpPr>
          <p:spPr bwMode="auto">
            <a:xfrm>
              <a:off x="7448367" y="3413693"/>
              <a:ext cx="383762" cy="386192"/>
            </a:xfrm>
            <a:custGeom>
              <a:avLst/>
              <a:gdLst>
                <a:gd name="T0" fmla="*/ 0 w 263"/>
                <a:gd name="T1" fmla="*/ 157 h 264"/>
                <a:gd name="T2" fmla="*/ 0 w 263"/>
                <a:gd name="T3" fmla="*/ 157 h 264"/>
                <a:gd name="T4" fmla="*/ 133 w 263"/>
                <a:gd name="T5" fmla="*/ 0 h 264"/>
                <a:gd name="T6" fmla="*/ 263 w 263"/>
                <a:gd name="T7" fmla="*/ 126 h 264"/>
                <a:gd name="T8" fmla="*/ 110 w 263"/>
                <a:gd name="T9" fmla="*/ 264 h 264"/>
                <a:gd name="T10" fmla="*/ 0 w 263"/>
                <a:gd name="T11" fmla="*/ 157 h 264"/>
              </a:gdLst>
              <a:ahLst/>
              <a:cxnLst>
                <a:cxn ang="0">
                  <a:pos x="T0" y="T1"/>
                </a:cxn>
                <a:cxn ang="0">
                  <a:pos x="T2" y="T3"/>
                </a:cxn>
                <a:cxn ang="0">
                  <a:pos x="T4" y="T5"/>
                </a:cxn>
                <a:cxn ang="0">
                  <a:pos x="T6" y="T7"/>
                </a:cxn>
                <a:cxn ang="0">
                  <a:pos x="T8" y="T9"/>
                </a:cxn>
                <a:cxn ang="0">
                  <a:pos x="T10" y="T11"/>
                </a:cxn>
              </a:cxnLst>
              <a:rect l="0" t="0" r="r" b="b"/>
              <a:pathLst>
                <a:path w="263" h="264">
                  <a:moveTo>
                    <a:pt x="0" y="157"/>
                  </a:moveTo>
                  <a:lnTo>
                    <a:pt x="0" y="157"/>
                  </a:lnTo>
                  <a:lnTo>
                    <a:pt x="133" y="0"/>
                  </a:lnTo>
                  <a:cubicBezTo>
                    <a:pt x="179" y="39"/>
                    <a:pt x="222" y="81"/>
                    <a:pt x="263" y="126"/>
                  </a:cubicBezTo>
                  <a:lnTo>
                    <a:pt x="110" y="264"/>
                  </a:lnTo>
                  <a:cubicBezTo>
                    <a:pt x="76" y="226"/>
                    <a:pt x="39" y="190"/>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76" name="Freeform 258">
              <a:extLst>
                <a:ext uri="{FF2B5EF4-FFF2-40B4-BE49-F238E27FC236}">
                  <a16:creationId xmlns:a16="http://schemas.microsoft.com/office/drawing/2014/main" id="{D11AF5FA-E926-F141-656F-91510F53CCF0}"/>
                </a:ext>
              </a:extLst>
            </p:cNvPr>
            <p:cNvSpPr>
              <a:spLocks/>
            </p:cNvSpPr>
            <p:nvPr/>
          </p:nvSpPr>
          <p:spPr bwMode="auto">
            <a:xfrm>
              <a:off x="7608673" y="3595858"/>
              <a:ext cx="378904" cy="369189"/>
            </a:xfrm>
            <a:custGeom>
              <a:avLst/>
              <a:gdLst>
                <a:gd name="T0" fmla="*/ 0 w 259"/>
                <a:gd name="T1" fmla="*/ 138 h 251"/>
                <a:gd name="T2" fmla="*/ 0 w 259"/>
                <a:gd name="T3" fmla="*/ 138 h 251"/>
                <a:gd name="T4" fmla="*/ 153 w 259"/>
                <a:gd name="T5" fmla="*/ 0 h 251"/>
                <a:gd name="T6" fmla="*/ 259 w 259"/>
                <a:gd name="T7" fmla="*/ 133 h 251"/>
                <a:gd name="T8" fmla="*/ 90 w 259"/>
                <a:gd name="T9" fmla="*/ 251 h 251"/>
                <a:gd name="T10" fmla="*/ 0 w 259"/>
                <a:gd name="T11" fmla="*/ 138 h 251"/>
              </a:gdLst>
              <a:ahLst/>
              <a:cxnLst>
                <a:cxn ang="0">
                  <a:pos x="T0" y="T1"/>
                </a:cxn>
                <a:cxn ang="0">
                  <a:pos x="T2" y="T3"/>
                </a:cxn>
                <a:cxn ang="0">
                  <a:pos x="T4" y="T5"/>
                </a:cxn>
                <a:cxn ang="0">
                  <a:pos x="T6" y="T7"/>
                </a:cxn>
                <a:cxn ang="0">
                  <a:pos x="T8" y="T9"/>
                </a:cxn>
                <a:cxn ang="0">
                  <a:pos x="T10" y="T11"/>
                </a:cxn>
              </a:cxnLst>
              <a:rect l="0" t="0" r="r" b="b"/>
              <a:pathLst>
                <a:path w="259" h="251">
                  <a:moveTo>
                    <a:pt x="0" y="138"/>
                  </a:moveTo>
                  <a:lnTo>
                    <a:pt x="0" y="138"/>
                  </a:lnTo>
                  <a:lnTo>
                    <a:pt x="153" y="0"/>
                  </a:lnTo>
                  <a:cubicBezTo>
                    <a:pt x="191" y="42"/>
                    <a:pt x="226" y="87"/>
                    <a:pt x="259" y="133"/>
                  </a:cubicBezTo>
                  <a:lnTo>
                    <a:pt x="90" y="251"/>
                  </a:lnTo>
                  <a:cubicBezTo>
                    <a:pt x="62" y="211"/>
                    <a:pt x="32" y="174"/>
                    <a:pt x="0" y="13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77" name="Freeform 260">
              <a:extLst>
                <a:ext uri="{FF2B5EF4-FFF2-40B4-BE49-F238E27FC236}">
                  <a16:creationId xmlns:a16="http://schemas.microsoft.com/office/drawing/2014/main" id="{11EABEA1-0098-F7AC-60D9-9744934B982F}"/>
                </a:ext>
              </a:extLst>
            </p:cNvPr>
            <p:cNvSpPr>
              <a:spLocks/>
            </p:cNvSpPr>
            <p:nvPr/>
          </p:nvSpPr>
          <p:spPr bwMode="auto">
            <a:xfrm>
              <a:off x="7853990" y="4013624"/>
              <a:ext cx="369189" cy="337614"/>
            </a:xfrm>
            <a:custGeom>
              <a:avLst/>
              <a:gdLst>
                <a:gd name="T0" fmla="*/ 0 w 254"/>
                <a:gd name="T1" fmla="*/ 95 h 231"/>
                <a:gd name="T2" fmla="*/ 0 w 254"/>
                <a:gd name="T3" fmla="*/ 95 h 231"/>
                <a:gd name="T4" fmla="*/ 183 w 254"/>
                <a:gd name="T5" fmla="*/ 0 h 231"/>
                <a:gd name="T6" fmla="*/ 254 w 254"/>
                <a:gd name="T7" fmla="*/ 161 h 231"/>
                <a:gd name="T8" fmla="*/ 61 w 254"/>
                <a:gd name="T9" fmla="*/ 231 h 231"/>
                <a:gd name="T10" fmla="*/ 0 w 254"/>
                <a:gd name="T11" fmla="*/ 95 h 231"/>
              </a:gdLst>
              <a:ahLst/>
              <a:cxnLst>
                <a:cxn ang="0">
                  <a:pos x="T0" y="T1"/>
                </a:cxn>
                <a:cxn ang="0">
                  <a:pos x="T2" y="T3"/>
                </a:cxn>
                <a:cxn ang="0">
                  <a:pos x="T4" y="T5"/>
                </a:cxn>
                <a:cxn ang="0">
                  <a:pos x="T6" y="T7"/>
                </a:cxn>
                <a:cxn ang="0">
                  <a:pos x="T8" y="T9"/>
                </a:cxn>
                <a:cxn ang="0">
                  <a:pos x="T10" y="T11"/>
                </a:cxn>
              </a:cxnLst>
              <a:rect l="0" t="0" r="r" b="b"/>
              <a:pathLst>
                <a:path w="254" h="231">
                  <a:moveTo>
                    <a:pt x="0" y="95"/>
                  </a:moveTo>
                  <a:lnTo>
                    <a:pt x="0" y="95"/>
                  </a:lnTo>
                  <a:lnTo>
                    <a:pt x="183" y="0"/>
                  </a:lnTo>
                  <a:cubicBezTo>
                    <a:pt x="210" y="52"/>
                    <a:pt x="234" y="105"/>
                    <a:pt x="254" y="161"/>
                  </a:cubicBezTo>
                  <a:lnTo>
                    <a:pt x="61" y="231"/>
                  </a:lnTo>
                  <a:cubicBezTo>
                    <a:pt x="43" y="184"/>
                    <a:pt x="23" y="138"/>
                    <a:pt x="0"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78" name="Freeform 262">
              <a:extLst>
                <a:ext uri="{FF2B5EF4-FFF2-40B4-BE49-F238E27FC236}">
                  <a16:creationId xmlns:a16="http://schemas.microsoft.com/office/drawing/2014/main" id="{6628603D-006B-15AF-046B-B6D82F01772D}"/>
                </a:ext>
              </a:extLst>
            </p:cNvPr>
            <p:cNvSpPr>
              <a:spLocks/>
            </p:cNvSpPr>
            <p:nvPr/>
          </p:nvSpPr>
          <p:spPr bwMode="auto">
            <a:xfrm>
              <a:off x="7739832" y="3792598"/>
              <a:ext cx="378904" cy="359474"/>
            </a:xfrm>
            <a:custGeom>
              <a:avLst/>
              <a:gdLst>
                <a:gd name="T0" fmla="*/ 0 w 260"/>
                <a:gd name="T1" fmla="*/ 118 h 246"/>
                <a:gd name="T2" fmla="*/ 0 w 260"/>
                <a:gd name="T3" fmla="*/ 118 h 246"/>
                <a:gd name="T4" fmla="*/ 169 w 260"/>
                <a:gd name="T5" fmla="*/ 0 h 246"/>
                <a:gd name="T6" fmla="*/ 260 w 260"/>
                <a:gd name="T7" fmla="*/ 151 h 246"/>
                <a:gd name="T8" fmla="*/ 77 w 260"/>
                <a:gd name="T9" fmla="*/ 246 h 246"/>
                <a:gd name="T10" fmla="*/ 0 w 260"/>
                <a:gd name="T11" fmla="*/ 118 h 246"/>
              </a:gdLst>
              <a:ahLst/>
              <a:cxnLst>
                <a:cxn ang="0">
                  <a:pos x="T0" y="T1"/>
                </a:cxn>
                <a:cxn ang="0">
                  <a:pos x="T2" y="T3"/>
                </a:cxn>
                <a:cxn ang="0">
                  <a:pos x="T4" y="T5"/>
                </a:cxn>
                <a:cxn ang="0">
                  <a:pos x="T6" y="T7"/>
                </a:cxn>
                <a:cxn ang="0">
                  <a:pos x="T8" y="T9"/>
                </a:cxn>
                <a:cxn ang="0">
                  <a:pos x="T10" y="T11"/>
                </a:cxn>
              </a:cxnLst>
              <a:rect l="0" t="0" r="r" b="b"/>
              <a:pathLst>
                <a:path w="260" h="246">
                  <a:moveTo>
                    <a:pt x="0" y="118"/>
                  </a:moveTo>
                  <a:lnTo>
                    <a:pt x="0" y="118"/>
                  </a:lnTo>
                  <a:lnTo>
                    <a:pt x="169" y="0"/>
                  </a:lnTo>
                  <a:cubicBezTo>
                    <a:pt x="202" y="48"/>
                    <a:pt x="233" y="99"/>
                    <a:pt x="260" y="151"/>
                  </a:cubicBezTo>
                  <a:lnTo>
                    <a:pt x="77" y="246"/>
                  </a:lnTo>
                  <a:cubicBezTo>
                    <a:pt x="54" y="201"/>
                    <a:pt x="28" y="159"/>
                    <a:pt x="0" y="1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79" name="Freeform 264">
              <a:extLst>
                <a:ext uri="{FF2B5EF4-FFF2-40B4-BE49-F238E27FC236}">
                  <a16:creationId xmlns:a16="http://schemas.microsoft.com/office/drawing/2014/main" id="{2E736906-862C-5D8D-66D2-6A0A8C21857E}"/>
                </a:ext>
              </a:extLst>
            </p:cNvPr>
            <p:cNvSpPr>
              <a:spLocks/>
            </p:cNvSpPr>
            <p:nvPr/>
          </p:nvSpPr>
          <p:spPr bwMode="auto">
            <a:xfrm>
              <a:off x="7941429" y="4249226"/>
              <a:ext cx="352188" cy="303610"/>
            </a:xfrm>
            <a:custGeom>
              <a:avLst/>
              <a:gdLst>
                <a:gd name="T0" fmla="*/ 0 w 241"/>
                <a:gd name="T1" fmla="*/ 70 h 208"/>
                <a:gd name="T2" fmla="*/ 0 w 241"/>
                <a:gd name="T3" fmla="*/ 70 h 208"/>
                <a:gd name="T4" fmla="*/ 193 w 241"/>
                <a:gd name="T5" fmla="*/ 0 h 208"/>
                <a:gd name="T6" fmla="*/ 241 w 241"/>
                <a:gd name="T7" fmla="*/ 163 h 208"/>
                <a:gd name="T8" fmla="*/ 40 w 241"/>
                <a:gd name="T9" fmla="*/ 208 h 208"/>
                <a:gd name="T10" fmla="*/ 0 w 241"/>
                <a:gd name="T11" fmla="*/ 70 h 208"/>
              </a:gdLst>
              <a:ahLst/>
              <a:cxnLst>
                <a:cxn ang="0">
                  <a:pos x="T0" y="T1"/>
                </a:cxn>
                <a:cxn ang="0">
                  <a:pos x="T2" y="T3"/>
                </a:cxn>
                <a:cxn ang="0">
                  <a:pos x="T4" y="T5"/>
                </a:cxn>
                <a:cxn ang="0">
                  <a:pos x="T6" y="T7"/>
                </a:cxn>
                <a:cxn ang="0">
                  <a:pos x="T8" y="T9"/>
                </a:cxn>
                <a:cxn ang="0">
                  <a:pos x="T10" y="T11"/>
                </a:cxn>
              </a:cxnLst>
              <a:rect l="0" t="0" r="r" b="b"/>
              <a:pathLst>
                <a:path w="241" h="208">
                  <a:moveTo>
                    <a:pt x="0" y="70"/>
                  </a:moveTo>
                  <a:lnTo>
                    <a:pt x="0" y="70"/>
                  </a:lnTo>
                  <a:lnTo>
                    <a:pt x="193" y="0"/>
                  </a:lnTo>
                  <a:cubicBezTo>
                    <a:pt x="212" y="53"/>
                    <a:pt x="228" y="107"/>
                    <a:pt x="241" y="163"/>
                  </a:cubicBezTo>
                  <a:lnTo>
                    <a:pt x="40" y="208"/>
                  </a:lnTo>
                  <a:cubicBezTo>
                    <a:pt x="29" y="161"/>
                    <a:pt x="16" y="115"/>
                    <a:pt x="0" y="7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80" name="Freeform 266">
              <a:extLst>
                <a:ext uri="{FF2B5EF4-FFF2-40B4-BE49-F238E27FC236}">
                  <a16:creationId xmlns:a16="http://schemas.microsoft.com/office/drawing/2014/main" id="{901AF2EA-9584-EEBA-0E31-A49F58BFCFD5}"/>
                </a:ext>
              </a:extLst>
            </p:cNvPr>
            <p:cNvSpPr>
              <a:spLocks/>
            </p:cNvSpPr>
            <p:nvPr/>
          </p:nvSpPr>
          <p:spPr bwMode="auto">
            <a:xfrm>
              <a:off x="8310618" y="3761021"/>
              <a:ext cx="369189" cy="337614"/>
            </a:xfrm>
            <a:custGeom>
              <a:avLst/>
              <a:gdLst>
                <a:gd name="T0" fmla="*/ 0 w 253"/>
                <a:gd name="T1" fmla="*/ 96 h 231"/>
                <a:gd name="T2" fmla="*/ 0 w 253"/>
                <a:gd name="T3" fmla="*/ 96 h 231"/>
                <a:gd name="T4" fmla="*/ 182 w 253"/>
                <a:gd name="T5" fmla="*/ 0 h 231"/>
                <a:gd name="T6" fmla="*/ 253 w 253"/>
                <a:gd name="T7" fmla="*/ 154 h 231"/>
                <a:gd name="T8" fmla="*/ 62 w 253"/>
                <a:gd name="T9" fmla="*/ 231 h 231"/>
                <a:gd name="T10" fmla="*/ 0 w 253"/>
                <a:gd name="T11" fmla="*/ 96 h 231"/>
              </a:gdLst>
              <a:ahLst/>
              <a:cxnLst>
                <a:cxn ang="0">
                  <a:pos x="T0" y="T1"/>
                </a:cxn>
                <a:cxn ang="0">
                  <a:pos x="T2" y="T3"/>
                </a:cxn>
                <a:cxn ang="0">
                  <a:pos x="T4" y="T5"/>
                </a:cxn>
                <a:cxn ang="0">
                  <a:pos x="T6" y="T7"/>
                </a:cxn>
                <a:cxn ang="0">
                  <a:pos x="T8" y="T9"/>
                </a:cxn>
                <a:cxn ang="0">
                  <a:pos x="T10" y="T11"/>
                </a:cxn>
              </a:cxnLst>
              <a:rect l="0" t="0" r="r" b="b"/>
              <a:pathLst>
                <a:path w="253" h="231">
                  <a:moveTo>
                    <a:pt x="0" y="96"/>
                  </a:moveTo>
                  <a:lnTo>
                    <a:pt x="0" y="96"/>
                  </a:lnTo>
                  <a:lnTo>
                    <a:pt x="182" y="0"/>
                  </a:lnTo>
                  <a:cubicBezTo>
                    <a:pt x="208" y="50"/>
                    <a:pt x="232" y="101"/>
                    <a:pt x="253" y="154"/>
                  </a:cubicBezTo>
                  <a:lnTo>
                    <a:pt x="62" y="231"/>
                  </a:lnTo>
                  <a:cubicBezTo>
                    <a:pt x="44" y="185"/>
                    <a:pt x="23" y="139"/>
                    <a:pt x="0" y="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81" name="Freeform 268">
              <a:extLst>
                <a:ext uri="{FF2B5EF4-FFF2-40B4-BE49-F238E27FC236}">
                  <a16:creationId xmlns:a16="http://schemas.microsoft.com/office/drawing/2014/main" id="{576B3C1D-D40A-2495-8532-1F7FBFF19470}"/>
                </a:ext>
              </a:extLst>
            </p:cNvPr>
            <p:cNvSpPr>
              <a:spLocks/>
            </p:cNvSpPr>
            <p:nvPr/>
          </p:nvSpPr>
          <p:spPr bwMode="auto">
            <a:xfrm>
              <a:off x="8201318" y="3549710"/>
              <a:ext cx="374047" cy="352188"/>
            </a:xfrm>
            <a:custGeom>
              <a:avLst/>
              <a:gdLst>
                <a:gd name="T0" fmla="*/ 0 w 258"/>
                <a:gd name="T1" fmla="*/ 113 h 241"/>
                <a:gd name="T2" fmla="*/ 0 w 258"/>
                <a:gd name="T3" fmla="*/ 113 h 241"/>
                <a:gd name="T4" fmla="*/ 172 w 258"/>
                <a:gd name="T5" fmla="*/ 0 h 241"/>
                <a:gd name="T6" fmla="*/ 258 w 258"/>
                <a:gd name="T7" fmla="*/ 145 h 241"/>
                <a:gd name="T8" fmla="*/ 76 w 258"/>
                <a:gd name="T9" fmla="*/ 241 h 241"/>
                <a:gd name="T10" fmla="*/ 0 w 258"/>
                <a:gd name="T11" fmla="*/ 113 h 241"/>
              </a:gdLst>
              <a:ahLst/>
              <a:cxnLst>
                <a:cxn ang="0">
                  <a:pos x="T0" y="T1"/>
                </a:cxn>
                <a:cxn ang="0">
                  <a:pos x="T2" y="T3"/>
                </a:cxn>
                <a:cxn ang="0">
                  <a:pos x="T4" y="T5"/>
                </a:cxn>
                <a:cxn ang="0">
                  <a:pos x="T6" y="T7"/>
                </a:cxn>
                <a:cxn ang="0">
                  <a:pos x="T8" y="T9"/>
                </a:cxn>
                <a:cxn ang="0">
                  <a:pos x="T10" y="T11"/>
                </a:cxn>
              </a:cxnLst>
              <a:rect l="0" t="0" r="r" b="b"/>
              <a:pathLst>
                <a:path w="258" h="241">
                  <a:moveTo>
                    <a:pt x="0" y="113"/>
                  </a:moveTo>
                  <a:lnTo>
                    <a:pt x="0" y="113"/>
                  </a:lnTo>
                  <a:lnTo>
                    <a:pt x="172" y="0"/>
                  </a:lnTo>
                  <a:cubicBezTo>
                    <a:pt x="203" y="47"/>
                    <a:pt x="231" y="95"/>
                    <a:pt x="258" y="145"/>
                  </a:cubicBezTo>
                  <a:lnTo>
                    <a:pt x="76" y="241"/>
                  </a:lnTo>
                  <a:cubicBezTo>
                    <a:pt x="52" y="197"/>
                    <a:pt x="27" y="154"/>
                    <a:pt x="0" y="11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82" name="Freeform 270">
              <a:extLst>
                <a:ext uri="{FF2B5EF4-FFF2-40B4-BE49-F238E27FC236}">
                  <a16:creationId xmlns:a16="http://schemas.microsoft.com/office/drawing/2014/main" id="{822743C4-DA87-354F-BACE-E2A4CE1E1033}"/>
                </a:ext>
              </a:extLst>
            </p:cNvPr>
            <p:cNvSpPr>
              <a:spLocks/>
            </p:cNvSpPr>
            <p:nvPr/>
          </p:nvSpPr>
          <p:spPr bwMode="auto">
            <a:xfrm>
              <a:off x="8400486" y="3986908"/>
              <a:ext cx="359473" cy="313326"/>
            </a:xfrm>
            <a:custGeom>
              <a:avLst/>
              <a:gdLst>
                <a:gd name="T0" fmla="*/ 0 w 246"/>
                <a:gd name="T1" fmla="*/ 77 h 215"/>
                <a:gd name="T2" fmla="*/ 0 w 246"/>
                <a:gd name="T3" fmla="*/ 77 h 215"/>
                <a:gd name="T4" fmla="*/ 191 w 246"/>
                <a:gd name="T5" fmla="*/ 0 h 215"/>
                <a:gd name="T6" fmla="*/ 246 w 246"/>
                <a:gd name="T7" fmla="*/ 157 h 215"/>
                <a:gd name="T8" fmla="*/ 49 w 246"/>
                <a:gd name="T9" fmla="*/ 215 h 215"/>
                <a:gd name="T10" fmla="*/ 0 w 246"/>
                <a:gd name="T11" fmla="*/ 77 h 215"/>
              </a:gdLst>
              <a:ahLst/>
              <a:cxnLst>
                <a:cxn ang="0">
                  <a:pos x="T0" y="T1"/>
                </a:cxn>
                <a:cxn ang="0">
                  <a:pos x="T2" y="T3"/>
                </a:cxn>
                <a:cxn ang="0">
                  <a:pos x="T4" y="T5"/>
                </a:cxn>
                <a:cxn ang="0">
                  <a:pos x="T6" y="T7"/>
                </a:cxn>
                <a:cxn ang="0">
                  <a:pos x="T8" y="T9"/>
                </a:cxn>
                <a:cxn ang="0">
                  <a:pos x="T10" y="T11"/>
                </a:cxn>
              </a:cxnLst>
              <a:rect l="0" t="0" r="r" b="b"/>
              <a:pathLst>
                <a:path w="246" h="215">
                  <a:moveTo>
                    <a:pt x="0" y="77"/>
                  </a:moveTo>
                  <a:lnTo>
                    <a:pt x="0" y="77"/>
                  </a:lnTo>
                  <a:lnTo>
                    <a:pt x="191" y="0"/>
                  </a:lnTo>
                  <a:cubicBezTo>
                    <a:pt x="212" y="51"/>
                    <a:pt x="230" y="104"/>
                    <a:pt x="246" y="157"/>
                  </a:cubicBezTo>
                  <a:lnTo>
                    <a:pt x="49" y="215"/>
                  </a:lnTo>
                  <a:cubicBezTo>
                    <a:pt x="35" y="168"/>
                    <a:pt x="19" y="122"/>
                    <a:pt x="0" y="7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83" name="Freeform 272">
              <a:extLst>
                <a:ext uri="{FF2B5EF4-FFF2-40B4-BE49-F238E27FC236}">
                  <a16:creationId xmlns:a16="http://schemas.microsoft.com/office/drawing/2014/main" id="{6D350004-5D0D-BDB4-EA1E-4A9283AD6C21}"/>
                </a:ext>
              </a:extLst>
            </p:cNvPr>
            <p:cNvSpPr>
              <a:spLocks/>
            </p:cNvSpPr>
            <p:nvPr/>
          </p:nvSpPr>
          <p:spPr bwMode="auto">
            <a:xfrm>
              <a:off x="8473352" y="4215222"/>
              <a:ext cx="342472" cy="286607"/>
            </a:xfrm>
            <a:custGeom>
              <a:avLst/>
              <a:gdLst>
                <a:gd name="T0" fmla="*/ 0 w 235"/>
                <a:gd name="T1" fmla="*/ 58 h 196"/>
                <a:gd name="T2" fmla="*/ 0 w 235"/>
                <a:gd name="T3" fmla="*/ 58 h 196"/>
                <a:gd name="T4" fmla="*/ 197 w 235"/>
                <a:gd name="T5" fmla="*/ 0 h 196"/>
                <a:gd name="T6" fmla="*/ 235 w 235"/>
                <a:gd name="T7" fmla="*/ 157 h 196"/>
                <a:gd name="T8" fmla="*/ 33 w 235"/>
                <a:gd name="T9" fmla="*/ 196 h 196"/>
                <a:gd name="T10" fmla="*/ 0 w 235"/>
                <a:gd name="T11" fmla="*/ 58 h 196"/>
              </a:gdLst>
              <a:ahLst/>
              <a:cxnLst>
                <a:cxn ang="0">
                  <a:pos x="T0" y="T1"/>
                </a:cxn>
                <a:cxn ang="0">
                  <a:pos x="T2" y="T3"/>
                </a:cxn>
                <a:cxn ang="0">
                  <a:pos x="T4" y="T5"/>
                </a:cxn>
                <a:cxn ang="0">
                  <a:pos x="T6" y="T7"/>
                </a:cxn>
                <a:cxn ang="0">
                  <a:pos x="T8" y="T9"/>
                </a:cxn>
                <a:cxn ang="0">
                  <a:pos x="T10" y="T11"/>
                </a:cxn>
              </a:cxnLst>
              <a:rect l="0" t="0" r="r" b="b"/>
              <a:pathLst>
                <a:path w="235" h="196">
                  <a:moveTo>
                    <a:pt x="0" y="58"/>
                  </a:moveTo>
                  <a:lnTo>
                    <a:pt x="0" y="58"/>
                  </a:lnTo>
                  <a:lnTo>
                    <a:pt x="197" y="0"/>
                  </a:lnTo>
                  <a:cubicBezTo>
                    <a:pt x="212" y="52"/>
                    <a:pt x="225" y="104"/>
                    <a:pt x="235" y="157"/>
                  </a:cubicBezTo>
                  <a:lnTo>
                    <a:pt x="33" y="196"/>
                  </a:lnTo>
                  <a:cubicBezTo>
                    <a:pt x="24" y="149"/>
                    <a:pt x="13" y="103"/>
                    <a:pt x="0" y="5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84" name="Freeform 274">
              <a:extLst>
                <a:ext uri="{FF2B5EF4-FFF2-40B4-BE49-F238E27FC236}">
                  <a16:creationId xmlns:a16="http://schemas.microsoft.com/office/drawing/2014/main" id="{1D984BB5-3653-914A-FD33-6B6BDAE1BE15}"/>
                </a:ext>
              </a:extLst>
            </p:cNvPr>
            <p:cNvSpPr>
              <a:spLocks/>
            </p:cNvSpPr>
            <p:nvPr/>
          </p:nvSpPr>
          <p:spPr bwMode="auto">
            <a:xfrm>
              <a:off x="8521930" y="4445964"/>
              <a:ext cx="325469" cy="242888"/>
            </a:xfrm>
            <a:custGeom>
              <a:avLst/>
              <a:gdLst>
                <a:gd name="T0" fmla="*/ 202 w 224"/>
                <a:gd name="T1" fmla="*/ 0 h 167"/>
                <a:gd name="T2" fmla="*/ 202 w 224"/>
                <a:gd name="T3" fmla="*/ 0 h 167"/>
                <a:gd name="T4" fmla="*/ 224 w 224"/>
                <a:gd name="T5" fmla="*/ 145 h 167"/>
                <a:gd name="T6" fmla="*/ 19 w 224"/>
                <a:gd name="T7" fmla="*/ 167 h 167"/>
                <a:gd name="T8" fmla="*/ 0 w 224"/>
                <a:gd name="T9" fmla="*/ 39 h 167"/>
                <a:gd name="T10" fmla="*/ 202 w 224"/>
                <a:gd name="T11" fmla="*/ 0 h 167"/>
              </a:gdLst>
              <a:ahLst/>
              <a:cxnLst>
                <a:cxn ang="0">
                  <a:pos x="T0" y="T1"/>
                </a:cxn>
                <a:cxn ang="0">
                  <a:pos x="T2" y="T3"/>
                </a:cxn>
                <a:cxn ang="0">
                  <a:pos x="T4" y="T5"/>
                </a:cxn>
                <a:cxn ang="0">
                  <a:pos x="T6" y="T7"/>
                </a:cxn>
                <a:cxn ang="0">
                  <a:pos x="T8" y="T9"/>
                </a:cxn>
                <a:cxn ang="0">
                  <a:pos x="T10" y="T11"/>
                </a:cxn>
              </a:cxnLst>
              <a:rect l="0" t="0" r="r" b="b"/>
              <a:pathLst>
                <a:path w="224" h="167">
                  <a:moveTo>
                    <a:pt x="202" y="0"/>
                  </a:moveTo>
                  <a:lnTo>
                    <a:pt x="202" y="0"/>
                  </a:lnTo>
                  <a:cubicBezTo>
                    <a:pt x="211" y="48"/>
                    <a:pt x="219" y="96"/>
                    <a:pt x="224" y="145"/>
                  </a:cubicBezTo>
                  <a:lnTo>
                    <a:pt x="19" y="167"/>
                  </a:lnTo>
                  <a:cubicBezTo>
                    <a:pt x="15" y="124"/>
                    <a:pt x="8" y="81"/>
                    <a:pt x="0" y="39"/>
                  </a:cubicBezTo>
                  <a:lnTo>
                    <a:pt x="202"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85" name="Freeform 276">
              <a:extLst>
                <a:ext uri="{FF2B5EF4-FFF2-40B4-BE49-F238E27FC236}">
                  <a16:creationId xmlns:a16="http://schemas.microsoft.com/office/drawing/2014/main" id="{C802D471-8523-9D03-C865-FD89486F756F}"/>
                </a:ext>
              </a:extLst>
            </p:cNvPr>
            <p:cNvSpPr>
              <a:spLocks/>
            </p:cNvSpPr>
            <p:nvPr/>
          </p:nvSpPr>
          <p:spPr bwMode="auto">
            <a:xfrm>
              <a:off x="7941429" y="3180521"/>
              <a:ext cx="369189" cy="361903"/>
            </a:xfrm>
            <a:custGeom>
              <a:avLst/>
              <a:gdLst>
                <a:gd name="T0" fmla="*/ 0 w 253"/>
                <a:gd name="T1" fmla="*/ 143 h 247"/>
                <a:gd name="T2" fmla="*/ 0 w 253"/>
                <a:gd name="T3" fmla="*/ 143 h 247"/>
                <a:gd name="T4" fmla="*/ 148 w 253"/>
                <a:gd name="T5" fmla="*/ 0 h 247"/>
                <a:gd name="T6" fmla="*/ 253 w 253"/>
                <a:gd name="T7" fmla="*/ 118 h 247"/>
                <a:gd name="T8" fmla="*/ 93 w 253"/>
                <a:gd name="T9" fmla="*/ 247 h 247"/>
                <a:gd name="T10" fmla="*/ 0 w 253"/>
                <a:gd name="T11" fmla="*/ 143 h 247"/>
              </a:gdLst>
              <a:ahLst/>
              <a:cxnLst>
                <a:cxn ang="0">
                  <a:pos x="T0" y="T1"/>
                </a:cxn>
                <a:cxn ang="0">
                  <a:pos x="T2" y="T3"/>
                </a:cxn>
                <a:cxn ang="0">
                  <a:pos x="T4" y="T5"/>
                </a:cxn>
                <a:cxn ang="0">
                  <a:pos x="T6" y="T7"/>
                </a:cxn>
                <a:cxn ang="0">
                  <a:pos x="T8" y="T9"/>
                </a:cxn>
                <a:cxn ang="0">
                  <a:pos x="T10" y="T11"/>
                </a:cxn>
              </a:cxnLst>
              <a:rect l="0" t="0" r="r" b="b"/>
              <a:pathLst>
                <a:path w="253" h="247">
                  <a:moveTo>
                    <a:pt x="0" y="143"/>
                  </a:moveTo>
                  <a:lnTo>
                    <a:pt x="0" y="143"/>
                  </a:lnTo>
                  <a:lnTo>
                    <a:pt x="148" y="0"/>
                  </a:lnTo>
                  <a:cubicBezTo>
                    <a:pt x="184" y="38"/>
                    <a:pt x="219" y="77"/>
                    <a:pt x="253" y="118"/>
                  </a:cubicBezTo>
                  <a:lnTo>
                    <a:pt x="93" y="247"/>
                  </a:lnTo>
                  <a:cubicBezTo>
                    <a:pt x="63" y="211"/>
                    <a:pt x="33" y="176"/>
                    <a:pt x="0" y="14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86" name="Freeform 278">
              <a:extLst>
                <a:ext uri="{FF2B5EF4-FFF2-40B4-BE49-F238E27FC236}">
                  <a16:creationId xmlns:a16="http://schemas.microsoft.com/office/drawing/2014/main" id="{E1834648-ED86-6071-9C3C-FBDC789F2E09}"/>
                </a:ext>
              </a:extLst>
            </p:cNvPr>
            <p:cNvSpPr>
              <a:spLocks/>
            </p:cNvSpPr>
            <p:nvPr/>
          </p:nvSpPr>
          <p:spPr bwMode="auto">
            <a:xfrm>
              <a:off x="8075017" y="3352970"/>
              <a:ext cx="376476" cy="361903"/>
            </a:xfrm>
            <a:custGeom>
              <a:avLst/>
              <a:gdLst>
                <a:gd name="T0" fmla="*/ 0 w 257"/>
                <a:gd name="T1" fmla="*/ 129 h 246"/>
                <a:gd name="T2" fmla="*/ 0 w 257"/>
                <a:gd name="T3" fmla="*/ 129 h 246"/>
                <a:gd name="T4" fmla="*/ 160 w 257"/>
                <a:gd name="T5" fmla="*/ 0 h 246"/>
                <a:gd name="T6" fmla="*/ 257 w 257"/>
                <a:gd name="T7" fmla="*/ 133 h 246"/>
                <a:gd name="T8" fmla="*/ 85 w 257"/>
                <a:gd name="T9" fmla="*/ 246 h 246"/>
                <a:gd name="T10" fmla="*/ 0 w 257"/>
                <a:gd name="T11" fmla="*/ 129 h 246"/>
              </a:gdLst>
              <a:ahLst/>
              <a:cxnLst>
                <a:cxn ang="0">
                  <a:pos x="T0" y="T1"/>
                </a:cxn>
                <a:cxn ang="0">
                  <a:pos x="T2" y="T3"/>
                </a:cxn>
                <a:cxn ang="0">
                  <a:pos x="T4" y="T5"/>
                </a:cxn>
                <a:cxn ang="0">
                  <a:pos x="T6" y="T7"/>
                </a:cxn>
                <a:cxn ang="0">
                  <a:pos x="T8" y="T9"/>
                </a:cxn>
                <a:cxn ang="0">
                  <a:pos x="T10" y="T11"/>
                </a:cxn>
              </a:cxnLst>
              <a:rect l="0" t="0" r="r" b="b"/>
              <a:pathLst>
                <a:path w="257" h="246">
                  <a:moveTo>
                    <a:pt x="0" y="129"/>
                  </a:moveTo>
                  <a:lnTo>
                    <a:pt x="0" y="129"/>
                  </a:lnTo>
                  <a:lnTo>
                    <a:pt x="160" y="0"/>
                  </a:lnTo>
                  <a:cubicBezTo>
                    <a:pt x="194" y="43"/>
                    <a:pt x="226" y="87"/>
                    <a:pt x="257" y="133"/>
                  </a:cubicBezTo>
                  <a:lnTo>
                    <a:pt x="85" y="246"/>
                  </a:lnTo>
                  <a:cubicBezTo>
                    <a:pt x="58" y="206"/>
                    <a:pt x="30" y="167"/>
                    <a:pt x="0" y="12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87" name="Freeform 280">
              <a:extLst>
                <a:ext uri="{FF2B5EF4-FFF2-40B4-BE49-F238E27FC236}">
                  <a16:creationId xmlns:a16="http://schemas.microsoft.com/office/drawing/2014/main" id="{89291A84-2C6F-CD7E-890E-F3C67054C2F2}"/>
                </a:ext>
              </a:extLst>
            </p:cNvPr>
            <p:cNvSpPr>
              <a:spLocks/>
            </p:cNvSpPr>
            <p:nvPr/>
          </p:nvSpPr>
          <p:spPr bwMode="auto">
            <a:xfrm>
              <a:off x="7785981" y="3015358"/>
              <a:ext cx="369189" cy="376476"/>
            </a:xfrm>
            <a:custGeom>
              <a:avLst/>
              <a:gdLst>
                <a:gd name="T0" fmla="*/ 0 w 254"/>
                <a:gd name="T1" fmla="*/ 157 h 257"/>
                <a:gd name="T2" fmla="*/ 0 w 254"/>
                <a:gd name="T3" fmla="*/ 157 h 257"/>
                <a:gd name="T4" fmla="*/ 132 w 254"/>
                <a:gd name="T5" fmla="*/ 0 h 257"/>
                <a:gd name="T6" fmla="*/ 254 w 254"/>
                <a:gd name="T7" fmla="*/ 114 h 257"/>
                <a:gd name="T8" fmla="*/ 106 w 254"/>
                <a:gd name="T9" fmla="*/ 257 h 257"/>
                <a:gd name="T10" fmla="*/ 0 w 254"/>
                <a:gd name="T11" fmla="*/ 157 h 257"/>
              </a:gdLst>
              <a:ahLst/>
              <a:cxnLst>
                <a:cxn ang="0">
                  <a:pos x="T0" y="T1"/>
                </a:cxn>
                <a:cxn ang="0">
                  <a:pos x="T2" y="T3"/>
                </a:cxn>
                <a:cxn ang="0">
                  <a:pos x="T4" y="T5"/>
                </a:cxn>
                <a:cxn ang="0">
                  <a:pos x="T6" y="T7"/>
                </a:cxn>
                <a:cxn ang="0">
                  <a:pos x="T8" y="T9"/>
                </a:cxn>
                <a:cxn ang="0">
                  <a:pos x="T10" y="T11"/>
                </a:cxn>
              </a:cxnLst>
              <a:rect l="0" t="0" r="r" b="b"/>
              <a:pathLst>
                <a:path w="254" h="257">
                  <a:moveTo>
                    <a:pt x="0" y="157"/>
                  </a:moveTo>
                  <a:lnTo>
                    <a:pt x="0" y="157"/>
                  </a:lnTo>
                  <a:lnTo>
                    <a:pt x="132" y="0"/>
                  </a:lnTo>
                  <a:cubicBezTo>
                    <a:pt x="175" y="36"/>
                    <a:pt x="215" y="74"/>
                    <a:pt x="254" y="114"/>
                  </a:cubicBezTo>
                  <a:lnTo>
                    <a:pt x="106" y="257"/>
                  </a:lnTo>
                  <a:cubicBezTo>
                    <a:pt x="72" y="222"/>
                    <a:pt x="37" y="189"/>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88" name="Freeform 282">
              <a:extLst>
                <a:ext uri="{FF2B5EF4-FFF2-40B4-BE49-F238E27FC236}">
                  <a16:creationId xmlns:a16="http://schemas.microsoft.com/office/drawing/2014/main" id="{21CC9072-04C8-B9B6-9F75-CF93516CAA96}"/>
                </a:ext>
              </a:extLst>
            </p:cNvPr>
            <p:cNvSpPr>
              <a:spLocks/>
            </p:cNvSpPr>
            <p:nvPr/>
          </p:nvSpPr>
          <p:spPr bwMode="auto">
            <a:xfrm>
              <a:off x="8895976" y="3821744"/>
              <a:ext cx="349758" cy="291465"/>
            </a:xfrm>
            <a:custGeom>
              <a:avLst/>
              <a:gdLst>
                <a:gd name="T0" fmla="*/ 0 w 240"/>
                <a:gd name="T1" fmla="*/ 75 h 199"/>
                <a:gd name="T2" fmla="*/ 0 w 240"/>
                <a:gd name="T3" fmla="*/ 75 h 199"/>
                <a:gd name="T4" fmla="*/ 191 w 240"/>
                <a:gd name="T5" fmla="*/ 0 h 199"/>
                <a:gd name="T6" fmla="*/ 240 w 240"/>
                <a:gd name="T7" fmla="*/ 138 h 199"/>
                <a:gd name="T8" fmla="*/ 44 w 240"/>
                <a:gd name="T9" fmla="*/ 199 h 199"/>
                <a:gd name="T10" fmla="*/ 0 w 240"/>
                <a:gd name="T11" fmla="*/ 75 h 199"/>
              </a:gdLst>
              <a:ahLst/>
              <a:cxnLst>
                <a:cxn ang="0">
                  <a:pos x="T0" y="T1"/>
                </a:cxn>
                <a:cxn ang="0">
                  <a:pos x="T2" y="T3"/>
                </a:cxn>
                <a:cxn ang="0">
                  <a:pos x="T4" y="T5"/>
                </a:cxn>
                <a:cxn ang="0">
                  <a:pos x="T6" y="T7"/>
                </a:cxn>
                <a:cxn ang="0">
                  <a:pos x="T8" y="T9"/>
                </a:cxn>
                <a:cxn ang="0">
                  <a:pos x="T10" y="T11"/>
                </a:cxn>
              </a:cxnLst>
              <a:rect l="0" t="0" r="r" b="b"/>
              <a:pathLst>
                <a:path w="240" h="199">
                  <a:moveTo>
                    <a:pt x="0" y="75"/>
                  </a:moveTo>
                  <a:lnTo>
                    <a:pt x="0" y="75"/>
                  </a:lnTo>
                  <a:lnTo>
                    <a:pt x="191" y="0"/>
                  </a:lnTo>
                  <a:cubicBezTo>
                    <a:pt x="209" y="46"/>
                    <a:pt x="225" y="92"/>
                    <a:pt x="240" y="138"/>
                  </a:cubicBezTo>
                  <a:lnTo>
                    <a:pt x="44" y="199"/>
                  </a:lnTo>
                  <a:cubicBezTo>
                    <a:pt x="30" y="157"/>
                    <a:pt x="16" y="116"/>
                    <a:pt x="0" y="7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89" name="Freeform 284">
              <a:extLst>
                <a:ext uri="{FF2B5EF4-FFF2-40B4-BE49-F238E27FC236}">
                  <a16:creationId xmlns:a16="http://schemas.microsoft.com/office/drawing/2014/main" id="{CDEE140C-9143-7727-D426-5CCAA7415FAE}"/>
                </a:ext>
              </a:extLst>
            </p:cNvPr>
            <p:cNvSpPr>
              <a:spLocks/>
            </p:cNvSpPr>
            <p:nvPr/>
          </p:nvSpPr>
          <p:spPr bwMode="auto">
            <a:xfrm>
              <a:off x="8121166" y="2617022"/>
              <a:ext cx="344900" cy="354616"/>
            </a:xfrm>
            <a:custGeom>
              <a:avLst/>
              <a:gdLst>
                <a:gd name="T0" fmla="*/ 0 w 236"/>
                <a:gd name="T1" fmla="*/ 157 h 242"/>
                <a:gd name="T2" fmla="*/ 0 w 236"/>
                <a:gd name="T3" fmla="*/ 157 h 242"/>
                <a:gd name="T4" fmla="*/ 133 w 236"/>
                <a:gd name="T5" fmla="*/ 0 h 242"/>
                <a:gd name="T6" fmla="*/ 236 w 236"/>
                <a:gd name="T7" fmla="*/ 94 h 242"/>
                <a:gd name="T8" fmla="*/ 93 w 236"/>
                <a:gd name="T9" fmla="*/ 242 h 242"/>
                <a:gd name="T10" fmla="*/ 0 w 236"/>
                <a:gd name="T11" fmla="*/ 157 h 242"/>
              </a:gdLst>
              <a:ahLst/>
              <a:cxnLst>
                <a:cxn ang="0">
                  <a:pos x="T0" y="T1"/>
                </a:cxn>
                <a:cxn ang="0">
                  <a:pos x="T2" y="T3"/>
                </a:cxn>
                <a:cxn ang="0">
                  <a:pos x="T4" y="T5"/>
                </a:cxn>
                <a:cxn ang="0">
                  <a:pos x="T6" y="T7"/>
                </a:cxn>
                <a:cxn ang="0">
                  <a:pos x="T8" y="T9"/>
                </a:cxn>
                <a:cxn ang="0">
                  <a:pos x="T10" y="T11"/>
                </a:cxn>
              </a:cxnLst>
              <a:rect l="0" t="0" r="r" b="b"/>
              <a:pathLst>
                <a:path w="236" h="242">
                  <a:moveTo>
                    <a:pt x="0" y="157"/>
                  </a:moveTo>
                  <a:lnTo>
                    <a:pt x="0" y="157"/>
                  </a:lnTo>
                  <a:lnTo>
                    <a:pt x="133" y="0"/>
                  </a:lnTo>
                  <a:cubicBezTo>
                    <a:pt x="168" y="31"/>
                    <a:pt x="203" y="62"/>
                    <a:pt x="236" y="94"/>
                  </a:cubicBezTo>
                  <a:lnTo>
                    <a:pt x="93" y="242"/>
                  </a:lnTo>
                  <a:cubicBezTo>
                    <a:pt x="63" y="213"/>
                    <a:pt x="32" y="184"/>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90" name="Freeform 286">
              <a:extLst>
                <a:ext uri="{FF2B5EF4-FFF2-40B4-BE49-F238E27FC236}">
                  <a16:creationId xmlns:a16="http://schemas.microsoft.com/office/drawing/2014/main" id="{018CD4D7-9E36-7C4F-C9FA-2E4E6ED474E1}"/>
                </a:ext>
              </a:extLst>
            </p:cNvPr>
            <p:cNvSpPr>
              <a:spLocks/>
            </p:cNvSpPr>
            <p:nvPr/>
          </p:nvSpPr>
          <p:spPr bwMode="auto">
            <a:xfrm>
              <a:off x="8815824" y="3622576"/>
              <a:ext cx="359473" cy="308468"/>
            </a:xfrm>
            <a:custGeom>
              <a:avLst/>
              <a:gdLst>
                <a:gd name="T0" fmla="*/ 0 w 245"/>
                <a:gd name="T1" fmla="*/ 88 h 211"/>
                <a:gd name="T2" fmla="*/ 0 w 245"/>
                <a:gd name="T3" fmla="*/ 88 h 211"/>
                <a:gd name="T4" fmla="*/ 186 w 245"/>
                <a:gd name="T5" fmla="*/ 0 h 211"/>
                <a:gd name="T6" fmla="*/ 245 w 245"/>
                <a:gd name="T7" fmla="*/ 136 h 211"/>
                <a:gd name="T8" fmla="*/ 54 w 245"/>
                <a:gd name="T9" fmla="*/ 211 h 211"/>
                <a:gd name="T10" fmla="*/ 0 w 245"/>
                <a:gd name="T11" fmla="*/ 88 h 211"/>
              </a:gdLst>
              <a:ahLst/>
              <a:cxnLst>
                <a:cxn ang="0">
                  <a:pos x="T0" y="T1"/>
                </a:cxn>
                <a:cxn ang="0">
                  <a:pos x="T2" y="T3"/>
                </a:cxn>
                <a:cxn ang="0">
                  <a:pos x="T4" y="T5"/>
                </a:cxn>
                <a:cxn ang="0">
                  <a:pos x="T6" y="T7"/>
                </a:cxn>
                <a:cxn ang="0">
                  <a:pos x="T8" y="T9"/>
                </a:cxn>
                <a:cxn ang="0">
                  <a:pos x="T10" y="T11"/>
                </a:cxn>
              </a:cxnLst>
              <a:rect l="0" t="0" r="r" b="b"/>
              <a:pathLst>
                <a:path w="245" h="211">
                  <a:moveTo>
                    <a:pt x="0" y="88"/>
                  </a:moveTo>
                  <a:lnTo>
                    <a:pt x="0" y="88"/>
                  </a:lnTo>
                  <a:lnTo>
                    <a:pt x="186" y="0"/>
                  </a:lnTo>
                  <a:cubicBezTo>
                    <a:pt x="208" y="44"/>
                    <a:pt x="227" y="90"/>
                    <a:pt x="245" y="136"/>
                  </a:cubicBezTo>
                  <a:lnTo>
                    <a:pt x="54" y="211"/>
                  </a:lnTo>
                  <a:cubicBezTo>
                    <a:pt x="38" y="169"/>
                    <a:pt x="20" y="128"/>
                    <a:pt x="0" y="8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91" name="Freeform 288">
              <a:extLst>
                <a:ext uri="{FF2B5EF4-FFF2-40B4-BE49-F238E27FC236}">
                  <a16:creationId xmlns:a16="http://schemas.microsoft.com/office/drawing/2014/main" id="{A6DAF7C3-E114-512D-3EDE-0A6EB6EF80D1}"/>
                </a:ext>
              </a:extLst>
            </p:cNvPr>
            <p:cNvSpPr>
              <a:spLocks/>
            </p:cNvSpPr>
            <p:nvPr/>
          </p:nvSpPr>
          <p:spPr bwMode="auto">
            <a:xfrm>
              <a:off x="8959127" y="4023340"/>
              <a:ext cx="340042" cy="272034"/>
            </a:xfrm>
            <a:custGeom>
              <a:avLst/>
              <a:gdLst>
                <a:gd name="T0" fmla="*/ 0 w 233"/>
                <a:gd name="T1" fmla="*/ 61 h 185"/>
                <a:gd name="T2" fmla="*/ 0 w 233"/>
                <a:gd name="T3" fmla="*/ 61 h 185"/>
                <a:gd name="T4" fmla="*/ 196 w 233"/>
                <a:gd name="T5" fmla="*/ 0 h 185"/>
                <a:gd name="T6" fmla="*/ 233 w 233"/>
                <a:gd name="T7" fmla="*/ 137 h 185"/>
                <a:gd name="T8" fmla="*/ 33 w 233"/>
                <a:gd name="T9" fmla="*/ 185 h 185"/>
                <a:gd name="T10" fmla="*/ 0 w 233"/>
                <a:gd name="T11" fmla="*/ 61 h 185"/>
              </a:gdLst>
              <a:ahLst/>
              <a:cxnLst>
                <a:cxn ang="0">
                  <a:pos x="T0" y="T1"/>
                </a:cxn>
                <a:cxn ang="0">
                  <a:pos x="T2" y="T3"/>
                </a:cxn>
                <a:cxn ang="0">
                  <a:pos x="T4" y="T5"/>
                </a:cxn>
                <a:cxn ang="0">
                  <a:pos x="T6" y="T7"/>
                </a:cxn>
                <a:cxn ang="0">
                  <a:pos x="T8" y="T9"/>
                </a:cxn>
                <a:cxn ang="0">
                  <a:pos x="T10" y="T11"/>
                </a:cxn>
              </a:cxnLst>
              <a:rect l="0" t="0" r="r" b="b"/>
              <a:pathLst>
                <a:path w="233" h="185">
                  <a:moveTo>
                    <a:pt x="0" y="61"/>
                  </a:moveTo>
                  <a:lnTo>
                    <a:pt x="0" y="61"/>
                  </a:lnTo>
                  <a:lnTo>
                    <a:pt x="196" y="0"/>
                  </a:lnTo>
                  <a:cubicBezTo>
                    <a:pt x="210" y="45"/>
                    <a:pt x="222" y="91"/>
                    <a:pt x="233" y="137"/>
                  </a:cubicBezTo>
                  <a:lnTo>
                    <a:pt x="33" y="185"/>
                  </a:lnTo>
                  <a:cubicBezTo>
                    <a:pt x="23" y="143"/>
                    <a:pt x="12" y="102"/>
                    <a:pt x="0" y="6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92" name="Freeform 290">
              <a:extLst>
                <a:ext uri="{FF2B5EF4-FFF2-40B4-BE49-F238E27FC236}">
                  <a16:creationId xmlns:a16="http://schemas.microsoft.com/office/drawing/2014/main" id="{5F5481A0-95B5-00A5-1E0C-C0A2F46081F3}"/>
                </a:ext>
              </a:extLst>
            </p:cNvPr>
            <p:cNvSpPr>
              <a:spLocks/>
            </p:cNvSpPr>
            <p:nvPr/>
          </p:nvSpPr>
          <p:spPr bwMode="auto">
            <a:xfrm>
              <a:off x="8725955" y="3428266"/>
              <a:ext cx="361903" cy="323041"/>
            </a:xfrm>
            <a:custGeom>
              <a:avLst/>
              <a:gdLst>
                <a:gd name="T0" fmla="*/ 0 w 248"/>
                <a:gd name="T1" fmla="*/ 102 h 222"/>
                <a:gd name="T2" fmla="*/ 0 w 248"/>
                <a:gd name="T3" fmla="*/ 102 h 222"/>
                <a:gd name="T4" fmla="*/ 178 w 248"/>
                <a:gd name="T5" fmla="*/ 0 h 222"/>
                <a:gd name="T6" fmla="*/ 248 w 248"/>
                <a:gd name="T7" fmla="*/ 134 h 222"/>
                <a:gd name="T8" fmla="*/ 62 w 248"/>
                <a:gd name="T9" fmla="*/ 222 h 222"/>
                <a:gd name="T10" fmla="*/ 0 w 248"/>
                <a:gd name="T11" fmla="*/ 102 h 222"/>
              </a:gdLst>
              <a:ahLst/>
              <a:cxnLst>
                <a:cxn ang="0">
                  <a:pos x="T0" y="T1"/>
                </a:cxn>
                <a:cxn ang="0">
                  <a:pos x="T2" y="T3"/>
                </a:cxn>
                <a:cxn ang="0">
                  <a:pos x="T4" y="T5"/>
                </a:cxn>
                <a:cxn ang="0">
                  <a:pos x="T6" y="T7"/>
                </a:cxn>
                <a:cxn ang="0">
                  <a:pos x="T8" y="T9"/>
                </a:cxn>
                <a:cxn ang="0">
                  <a:pos x="T10" y="T11"/>
                </a:cxn>
              </a:cxnLst>
              <a:rect l="0" t="0" r="r" b="b"/>
              <a:pathLst>
                <a:path w="248" h="222">
                  <a:moveTo>
                    <a:pt x="0" y="102"/>
                  </a:moveTo>
                  <a:lnTo>
                    <a:pt x="0" y="102"/>
                  </a:lnTo>
                  <a:lnTo>
                    <a:pt x="178" y="0"/>
                  </a:lnTo>
                  <a:cubicBezTo>
                    <a:pt x="203" y="44"/>
                    <a:pt x="226" y="88"/>
                    <a:pt x="248" y="134"/>
                  </a:cubicBezTo>
                  <a:lnTo>
                    <a:pt x="62" y="222"/>
                  </a:lnTo>
                  <a:cubicBezTo>
                    <a:pt x="43" y="181"/>
                    <a:pt x="22" y="141"/>
                    <a:pt x="0" y="1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93" name="Freeform 292">
              <a:extLst>
                <a:ext uri="{FF2B5EF4-FFF2-40B4-BE49-F238E27FC236}">
                  <a16:creationId xmlns:a16="http://schemas.microsoft.com/office/drawing/2014/main" id="{43EE2329-251C-AEE7-F8E7-5A6304125124}"/>
                </a:ext>
              </a:extLst>
            </p:cNvPr>
            <p:cNvSpPr>
              <a:spLocks/>
            </p:cNvSpPr>
            <p:nvPr/>
          </p:nvSpPr>
          <p:spPr bwMode="auto">
            <a:xfrm>
              <a:off x="8385913" y="2903629"/>
              <a:ext cx="357045" cy="347330"/>
            </a:xfrm>
            <a:custGeom>
              <a:avLst/>
              <a:gdLst>
                <a:gd name="T0" fmla="*/ 0 w 246"/>
                <a:gd name="T1" fmla="*/ 137 h 237"/>
                <a:gd name="T2" fmla="*/ 0 w 246"/>
                <a:gd name="T3" fmla="*/ 137 h 237"/>
                <a:gd name="T4" fmla="*/ 153 w 246"/>
                <a:gd name="T5" fmla="*/ 0 h 237"/>
                <a:gd name="T6" fmla="*/ 246 w 246"/>
                <a:gd name="T7" fmla="*/ 111 h 237"/>
                <a:gd name="T8" fmla="*/ 84 w 246"/>
                <a:gd name="T9" fmla="*/ 237 h 237"/>
                <a:gd name="T10" fmla="*/ 0 w 246"/>
                <a:gd name="T11" fmla="*/ 137 h 237"/>
              </a:gdLst>
              <a:ahLst/>
              <a:cxnLst>
                <a:cxn ang="0">
                  <a:pos x="T0" y="T1"/>
                </a:cxn>
                <a:cxn ang="0">
                  <a:pos x="T2" y="T3"/>
                </a:cxn>
                <a:cxn ang="0">
                  <a:pos x="T4" y="T5"/>
                </a:cxn>
                <a:cxn ang="0">
                  <a:pos x="T6" y="T7"/>
                </a:cxn>
                <a:cxn ang="0">
                  <a:pos x="T8" y="T9"/>
                </a:cxn>
                <a:cxn ang="0">
                  <a:pos x="T10" y="T11"/>
                </a:cxn>
              </a:cxnLst>
              <a:rect l="0" t="0" r="r" b="b"/>
              <a:pathLst>
                <a:path w="246" h="237">
                  <a:moveTo>
                    <a:pt x="0" y="137"/>
                  </a:moveTo>
                  <a:lnTo>
                    <a:pt x="0" y="137"/>
                  </a:lnTo>
                  <a:lnTo>
                    <a:pt x="153" y="0"/>
                  </a:lnTo>
                  <a:cubicBezTo>
                    <a:pt x="185" y="36"/>
                    <a:pt x="216" y="73"/>
                    <a:pt x="246" y="111"/>
                  </a:cubicBezTo>
                  <a:lnTo>
                    <a:pt x="84" y="237"/>
                  </a:lnTo>
                  <a:cubicBezTo>
                    <a:pt x="57" y="203"/>
                    <a:pt x="29" y="169"/>
                    <a:pt x="0" y="13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94" name="Freeform 294">
              <a:extLst>
                <a:ext uri="{FF2B5EF4-FFF2-40B4-BE49-F238E27FC236}">
                  <a16:creationId xmlns:a16="http://schemas.microsoft.com/office/drawing/2014/main" id="{E9A3F19A-04A0-0683-E9BE-110D0D604920}"/>
                </a:ext>
              </a:extLst>
            </p:cNvPr>
            <p:cNvSpPr>
              <a:spLocks/>
            </p:cNvSpPr>
            <p:nvPr/>
          </p:nvSpPr>
          <p:spPr bwMode="auto">
            <a:xfrm>
              <a:off x="8257183" y="2753039"/>
              <a:ext cx="352188" cy="349758"/>
            </a:xfrm>
            <a:custGeom>
              <a:avLst/>
              <a:gdLst>
                <a:gd name="T0" fmla="*/ 0 w 241"/>
                <a:gd name="T1" fmla="*/ 148 h 239"/>
                <a:gd name="T2" fmla="*/ 0 w 241"/>
                <a:gd name="T3" fmla="*/ 148 h 239"/>
                <a:gd name="T4" fmla="*/ 143 w 241"/>
                <a:gd name="T5" fmla="*/ 0 h 239"/>
                <a:gd name="T6" fmla="*/ 241 w 241"/>
                <a:gd name="T7" fmla="*/ 102 h 239"/>
                <a:gd name="T8" fmla="*/ 88 w 241"/>
                <a:gd name="T9" fmla="*/ 239 h 239"/>
                <a:gd name="T10" fmla="*/ 0 w 241"/>
                <a:gd name="T11" fmla="*/ 148 h 239"/>
              </a:gdLst>
              <a:ahLst/>
              <a:cxnLst>
                <a:cxn ang="0">
                  <a:pos x="T0" y="T1"/>
                </a:cxn>
                <a:cxn ang="0">
                  <a:pos x="T2" y="T3"/>
                </a:cxn>
                <a:cxn ang="0">
                  <a:pos x="T4" y="T5"/>
                </a:cxn>
                <a:cxn ang="0">
                  <a:pos x="T6" y="T7"/>
                </a:cxn>
                <a:cxn ang="0">
                  <a:pos x="T8" y="T9"/>
                </a:cxn>
                <a:cxn ang="0">
                  <a:pos x="T10" y="T11"/>
                </a:cxn>
              </a:cxnLst>
              <a:rect l="0" t="0" r="r" b="b"/>
              <a:pathLst>
                <a:path w="241" h="239">
                  <a:moveTo>
                    <a:pt x="0" y="148"/>
                  </a:moveTo>
                  <a:lnTo>
                    <a:pt x="0" y="148"/>
                  </a:lnTo>
                  <a:lnTo>
                    <a:pt x="143" y="0"/>
                  </a:lnTo>
                  <a:cubicBezTo>
                    <a:pt x="177" y="33"/>
                    <a:pt x="209" y="67"/>
                    <a:pt x="241" y="102"/>
                  </a:cubicBezTo>
                  <a:lnTo>
                    <a:pt x="88" y="239"/>
                  </a:lnTo>
                  <a:cubicBezTo>
                    <a:pt x="60" y="208"/>
                    <a:pt x="30" y="177"/>
                    <a:pt x="0"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95" name="Freeform 296">
              <a:extLst>
                <a:ext uri="{FF2B5EF4-FFF2-40B4-BE49-F238E27FC236}">
                  <a16:creationId xmlns:a16="http://schemas.microsoft.com/office/drawing/2014/main" id="{1A6DCB74-668F-B3A1-21C7-627728E31EF8}"/>
                </a:ext>
              </a:extLst>
            </p:cNvPr>
            <p:cNvSpPr>
              <a:spLocks/>
            </p:cNvSpPr>
            <p:nvPr/>
          </p:nvSpPr>
          <p:spPr bwMode="auto">
            <a:xfrm>
              <a:off x="8507356" y="3066363"/>
              <a:ext cx="364331" cy="342472"/>
            </a:xfrm>
            <a:custGeom>
              <a:avLst/>
              <a:gdLst>
                <a:gd name="T0" fmla="*/ 0 w 249"/>
                <a:gd name="T1" fmla="*/ 126 h 234"/>
                <a:gd name="T2" fmla="*/ 0 w 249"/>
                <a:gd name="T3" fmla="*/ 126 h 234"/>
                <a:gd name="T4" fmla="*/ 162 w 249"/>
                <a:gd name="T5" fmla="*/ 0 h 234"/>
                <a:gd name="T6" fmla="*/ 249 w 249"/>
                <a:gd name="T7" fmla="*/ 120 h 234"/>
                <a:gd name="T8" fmla="*/ 78 w 249"/>
                <a:gd name="T9" fmla="*/ 234 h 234"/>
                <a:gd name="T10" fmla="*/ 0 w 249"/>
                <a:gd name="T11" fmla="*/ 126 h 234"/>
              </a:gdLst>
              <a:ahLst/>
              <a:cxnLst>
                <a:cxn ang="0">
                  <a:pos x="T0" y="T1"/>
                </a:cxn>
                <a:cxn ang="0">
                  <a:pos x="T2" y="T3"/>
                </a:cxn>
                <a:cxn ang="0">
                  <a:pos x="T4" y="T5"/>
                </a:cxn>
                <a:cxn ang="0">
                  <a:pos x="T6" y="T7"/>
                </a:cxn>
                <a:cxn ang="0">
                  <a:pos x="T8" y="T9"/>
                </a:cxn>
                <a:cxn ang="0">
                  <a:pos x="T10" y="T11"/>
                </a:cxn>
              </a:cxnLst>
              <a:rect l="0" t="0" r="r" b="b"/>
              <a:pathLst>
                <a:path w="249" h="234">
                  <a:moveTo>
                    <a:pt x="0" y="126"/>
                  </a:moveTo>
                  <a:lnTo>
                    <a:pt x="0" y="126"/>
                  </a:lnTo>
                  <a:lnTo>
                    <a:pt x="162" y="0"/>
                  </a:lnTo>
                  <a:cubicBezTo>
                    <a:pt x="192" y="39"/>
                    <a:pt x="221" y="79"/>
                    <a:pt x="249" y="120"/>
                  </a:cubicBezTo>
                  <a:lnTo>
                    <a:pt x="78" y="234"/>
                  </a:lnTo>
                  <a:cubicBezTo>
                    <a:pt x="53" y="197"/>
                    <a:pt x="27" y="161"/>
                    <a:pt x="0" y="12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96" name="Freeform 298">
              <a:extLst>
                <a:ext uri="{FF2B5EF4-FFF2-40B4-BE49-F238E27FC236}">
                  <a16:creationId xmlns:a16="http://schemas.microsoft.com/office/drawing/2014/main" id="{BD24AE6E-2C98-E4AB-011B-E76187A98890}"/>
                </a:ext>
              </a:extLst>
            </p:cNvPr>
            <p:cNvSpPr>
              <a:spLocks/>
            </p:cNvSpPr>
            <p:nvPr/>
          </p:nvSpPr>
          <p:spPr bwMode="auto">
            <a:xfrm>
              <a:off x="8621514" y="3241242"/>
              <a:ext cx="364331" cy="335185"/>
            </a:xfrm>
            <a:custGeom>
              <a:avLst/>
              <a:gdLst>
                <a:gd name="T0" fmla="*/ 0 w 250"/>
                <a:gd name="T1" fmla="*/ 114 h 229"/>
                <a:gd name="T2" fmla="*/ 0 w 250"/>
                <a:gd name="T3" fmla="*/ 114 h 229"/>
                <a:gd name="T4" fmla="*/ 171 w 250"/>
                <a:gd name="T5" fmla="*/ 0 h 229"/>
                <a:gd name="T6" fmla="*/ 250 w 250"/>
                <a:gd name="T7" fmla="*/ 128 h 229"/>
                <a:gd name="T8" fmla="*/ 72 w 250"/>
                <a:gd name="T9" fmla="*/ 229 h 229"/>
                <a:gd name="T10" fmla="*/ 0 w 250"/>
                <a:gd name="T11" fmla="*/ 114 h 229"/>
              </a:gdLst>
              <a:ahLst/>
              <a:cxnLst>
                <a:cxn ang="0">
                  <a:pos x="T0" y="T1"/>
                </a:cxn>
                <a:cxn ang="0">
                  <a:pos x="T2" y="T3"/>
                </a:cxn>
                <a:cxn ang="0">
                  <a:pos x="T4" y="T5"/>
                </a:cxn>
                <a:cxn ang="0">
                  <a:pos x="T6" y="T7"/>
                </a:cxn>
                <a:cxn ang="0">
                  <a:pos x="T8" y="T9"/>
                </a:cxn>
                <a:cxn ang="0">
                  <a:pos x="T10" y="T11"/>
                </a:cxn>
              </a:cxnLst>
              <a:rect l="0" t="0" r="r" b="b"/>
              <a:pathLst>
                <a:path w="250" h="229">
                  <a:moveTo>
                    <a:pt x="0" y="114"/>
                  </a:moveTo>
                  <a:lnTo>
                    <a:pt x="0" y="114"/>
                  </a:lnTo>
                  <a:lnTo>
                    <a:pt x="171" y="0"/>
                  </a:lnTo>
                  <a:cubicBezTo>
                    <a:pt x="199" y="41"/>
                    <a:pt x="225" y="84"/>
                    <a:pt x="250" y="128"/>
                  </a:cubicBezTo>
                  <a:lnTo>
                    <a:pt x="72" y="229"/>
                  </a:lnTo>
                  <a:cubicBezTo>
                    <a:pt x="49" y="190"/>
                    <a:pt x="25" y="152"/>
                    <a:pt x="0" y="11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97" name="Freeform 300">
              <a:extLst>
                <a:ext uri="{FF2B5EF4-FFF2-40B4-BE49-F238E27FC236}">
                  <a16:creationId xmlns:a16="http://schemas.microsoft.com/office/drawing/2014/main" id="{380AE536-D8FB-B58C-707B-50D5476C8E85}"/>
                </a:ext>
              </a:extLst>
            </p:cNvPr>
            <p:cNvSpPr>
              <a:spLocks/>
            </p:cNvSpPr>
            <p:nvPr/>
          </p:nvSpPr>
          <p:spPr bwMode="auto">
            <a:xfrm>
              <a:off x="8621514" y="2381420"/>
              <a:ext cx="359473" cy="359474"/>
            </a:xfrm>
            <a:custGeom>
              <a:avLst/>
              <a:gdLst>
                <a:gd name="T0" fmla="*/ 0 w 246"/>
                <a:gd name="T1" fmla="*/ 148 h 245"/>
                <a:gd name="T2" fmla="*/ 0 w 246"/>
                <a:gd name="T3" fmla="*/ 148 h 245"/>
                <a:gd name="T4" fmla="*/ 143 w 246"/>
                <a:gd name="T5" fmla="*/ 0 h 245"/>
                <a:gd name="T6" fmla="*/ 246 w 246"/>
                <a:gd name="T7" fmla="*/ 107 h 245"/>
                <a:gd name="T8" fmla="*/ 94 w 246"/>
                <a:gd name="T9" fmla="*/ 245 h 245"/>
                <a:gd name="T10" fmla="*/ 0 w 246"/>
                <a:gd name="T11" fmla="*/ 148 h 245"/>
              </a:gdLst>
              <a:ahLst/>
              <a:cxnLst>
                <a:cxn ang="0">
                  <a:pos x="T0" y="T1"/>
                </a:cxn>
                <a:cxn ang="0">
                  <a:pos x="T2" y="T3"/>
                </a:cxn>
                <a:cxn ang="0">
                  <a:pos x="T4" y="T5"/>
                </a:cxn>
                <a:cxn ang="0">
                  <a:pos x="T6" y="T7"/>
                </a:cxn>
                <a:cxn ang="0">
                  <a:pos x="T8" y="T9"/>
                </a:cxn>
                <a:cxn ang="0">
                  <a:pos x="T10" y="T11"/>
                </a:cxn>
              </a:cxnLst>
              <a:rect l="0" t="0" r="r" b="b"/>
              <a:pathLst>
                <a:path w="246" h="245">
                  <a:moveTo>
                    <a:pt x="0" y="148"/>
                  </a:moveTo>
                  <a:lnTo>
                    <a:pt x="0" y="148"/>
                  </a:lnTo>
                  <a:lnTo>
                    <a:pt x="143" y="0"/>
                  </a:lnTo>
                  <a:cubicBezTo>
                    <a:pt x="179" y="35"/>
                    <a:pt x="213" y="70"/>
                    <a:pt x="246" y="107"/>
                  </a:cubicBezTo>
                  <a:lnTo>
                    <a:pt x="94" y="245"/>
                  </a:lnTo>
                  <a:cubicBezTo>
                    <a:pt x="64" y="212"/>
                    <a:pt x="32" y="179"/>
                    <a:pt x="0"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98" name="Freeform 302">
              <a:extLst>
                <a:ext uri="{FF2B5EF4-FFF2-40B4-BE49-F238E27FC236}">
                  <a16:creationId xmlns:a16="http://schemas.microsoft.com/office/drawing/2014/main" id="{C68C1F4B-8E1E-4C27-D5BF-4BEFC5FE176A}"/>
                </a:ext>
              </a:extLst>
            </p:cNvPr>
            <p:cNvSpPr>
              <a:spLocks/>
            </p:cNvSpPr>
            <p:nvPr/>
          </p:nvSpPr>
          <p:spPr bwMode="auto">
            <a:xfrm>
              <a:off x="9014992" y="2886626"/>
              <a:ext cx="369189" cy="349758"/>
            </a:xfrm>
            <a:custGeom>
              <a:avLst/>
              <a:gdLst>
                <a:gd name="T0" fmla="*/ 0 w 254"/>
                <a:gd name="T1" fmla="*/ 118 h 238"/>
                <a:gd name="T2" fmla="*/ 0 w 254"/>
                <a:gd name="T3" fmla="*/ 118 h 238"/>
                <a:gd name="T4" fmla="*/ 168 w 254"/>
                <a:gd name="T5" fmla="*/ 0 h 238"/>
                <a:gd name="T6" fmla="*/ 254 w 254"/>
                <a:gd name="T7" fmla="*/ 131 h 238"/>
                <a:gd name="T8" fmla="*/ 78 w 254"/>
                <a:gd name="T9" fmla="*/ 238 h 238"/>
                <a:gd name="T10" fmla="*/ 0 w 254"/>
                <a:gd name="T11" fmla="*/ 118 h 238"/>
              </a:gdLst>
              <a:ahLst/>
              <a:cxnLst>
                <a:cxn ang="0">
                  <a:pos x="T0" y="T1"/>
                </a:cxn>
                <a:cxn ang="0">
                  <a:pos x="T2" y="T3"/>
                </a:cxn>
                <a:cxn ang="0">
                  <a:pos x="T4" y="T5"/>
                </a:cxn>
                <a:cxn ang="0">
                  <a:pos x="T6" y="T7"/>
                </a:cxn>
                <a:cxn ang="0">
                  <a:pos x="T8" y="T9"/>
                </a:cxn>
                <a:cxn ang="0">
                  <a:pos x="T10" y="T11"/>
                </a:cxn>
              </a:cxnLst>
              <a:rect l="0" t="0" r="r" b="b"/>
              <a:pathLst>
                <a:path w="254" h="238">
                  <a:moveTo>
                    <a:pt x="0" y="118"/>
                  </a:moveTo>
                  <a:lnTo>
                    <a:pt x="0" y="118"/>
                  </a:lnTo>
                  <a:lnTo>
                    <a:pt x="168" y="0"/>
                  </a:lnTo>
                  <a:cubicBezTo>
                    <a:pt x="198" y="43"/>
                    <a:pt x="227" y="86"/>
                    <a:pt x="254" y="131"/>
                  </a:cubicBezTo>
                  <a:lnTo>
                    <a:pt x="78" y="238"/>
                  </a:lnTo>
                  <a:cubicBezTo>
                    <a:pt x="54" y="197"/>
                    <a:pt x="27" y="157"/>
                    <a:pt x="0" y="1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99" name="Freeform 304">
              <a:extLst>
                <a:ext uri="{FF2B5EF4-FFF2-40B4-BE49-F238E27FC236}">
                  <a16:creationId xmlns:a16="http://schemas.microsoft.com/office/drawing/2014/main" id="{6FDF06A5-FE6D-D63A-9D95-0FF009496E3D}"/>
                </a:ext>
              </a:extLst>
            </p:cNvPr>
            <p:cNvSpPr>
              <a:spLocks/>
            </p:cNvSpPr>
            <p:nvPr/>
          </p:nvSpPr>
          <p:spPr bwMode="auto">
            <a:xfrm>
              <a:off x="9126720" y="3078508"/>
              <a:ext cx="369189" cy="337614"/>
            </a:xfrm>
            <a:custGeom>
              <a:avLst/>
              <a:gdLst>
                <a:gd name="T0" fmla="*/ 0 w 253"/>
                <a:gd name="T1" fmla="*/ 107 h 231"/>
                <a:gd name="T2" fmla="*/ 0 w 253"/>
                <a:gd name="T3" fmla="*/ 107 h 231"/>
                <a:gd name="T4" fmla="*/ 176 w 253"/>
                <a:gd name="T5" fmla="*/ 0 h 231"/>
                <a:gd name="T6" fmla="*/ 253 w 253"/>
                <a:gd name="T7" fmla="*/ 136 h 231"/>
                <a:gd name="T8" fmla="*/ 71 w 253"/>
                <a:gd name="T9" fmla="*/ 231 h 231"/>
                <a:gd name="T10" fmla="*/ 0 w 253"/>
                <a:gd name="T11" fmla="*/ 107 h 231"/>
              </a:gdLst>
              <a:ahLst/>
              <a:cxnLst>
                <a:cxn ang="0">
                  <a:pos x="T0" y="T1"/>
                </a:cxn>
                <a:cxn ang="0">
                  <a:pos x="T2" y="T3"/>
                </a:cxn>
                <a:cxn ang="0">
                  <a:pos x="T4" y="T5"/>
                </a:cxn>
                <a:cxn ang="0">
                  <a:pos x="T6" y="T7"/>
                </a:cxn>
                <a:cxn ang="0">
                  <a:pos x="T8" y="T9"/>
                </a:cxn>
                <a:cxn ang="0">
                  <a:pos x="T10" y="T11"/>
                </a:cxn>
              </a:cxnLst>
              <a:rect l="0" t="0" r="r" b="b"/>
              <a:pathLst>
                <a:path w="253" h="231">
                  <a:moveTo>
                    <a:pt x="0" y="107"/>
                  </a:moveTo>
                  <a:lnTo>
                    <a:pt x="0" y="107"/>
                  </a:lnTo>
                  <a:lnTo>
                    <a:pt x="176" y="0"/>
                  </a:lnTo>
                  <a:cubicBezTo>
                    <a:pt x="203" y="44"/>
                    <a:pt x="229" y="89"/>
                    <a:pt x="253" y="136"/>
                  </a:cubicBezTo>
                  <a:lnTo>
                    <a:pt x="71" y="231"/>
                  </a:lnTo>
                  <a:cubicBezTo>
                    <a:pt x="49" y="189"/>
                    <a:pt x="25" y="147"/>
                    <a:pt x="0" y="10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00" name="Freeform 306">
              <a:extLst>
                <a:ext uri="{FF2B5EF4-FFF2-40B4-BE49-F238E27FC236}">
                  <a16:creationId xmlns:a16="http://schemas.microsoft.com/office/drawing/2014/main" id="{D5234238-8049-B66E-C894-828EBC2A4DF4}"/>
                </a:ext>
              </a:extLst>
            </p:cNvPr>
            <p:cNvSpPr>
              <a:spLocks/>
            </p:cNvSpPr>
            <p:nvPr/>
          </p:nvSpPr>
          <p:spPr bwMode="auto">
            <a:xfrm>
              <a:off x="8757531" y="2539298"/>
              <a:ext cx="366761" cy="354616"/>
            </a:xfrm>
            <a:custGeom>
              <a:avLst/>
              <a:gdLst>
                <a:gd name="T0" fmla="*/ 0 w 250"/>
                <a:gd name="T1" fmla="*/ 138 h 243"/>
                <a:gd name="T2" fmla="*/ 0 w 250"/>
                <a:gd name="T3" fmla="*/ 138 h 243"/>
                <a:gd name="T4" fmla="*/ 152 w 250"/>
                <a:gd name="T5" fmla="*/ 0 h 243"/>
                <a:gd name="T6" fmla="*/ 250 w 250"/>
                <a:gd name="T7" fmla="*/ 115 h 243"/>
                <a:gd name="T8" fmla="*/ 90 w 250"/>
                <a:gd name="T9" fmla="*/ 243 h 243"/>
                <a:gd name="T10" fmla="*/ 0 w 250"/>
                <a:gd name="T11" fmla="*/ 138 h 243"/>
              </a:gdLst>
              <a:ahLst/>
              <a:cxnLst>
                <a:cxn ang="0">
                  <a:pos x="T0" y="T1"/>
                </a:cxn>
                <a:cxn ang="0">
                  <a:pos x="T2" y="T3"/>
                </a:cxn>
                <a:cxn ang="0">
                  <a:pos x="T4" y="T5"/>
                </a:cxn>
                <a:cxn ang="0">
                  <a:pos x="T6" y="T7"/>
                </a:cxn>
                <a:cxn ang="0">
                  <a:pos x="T8" y="T9"/>
                </a:cxn>
                <a:cxn ang="0">
                  <a:pos x="T10" y="T11"/>
                </a:cxn>
              </a:cxnLst>
              <a:rect l="0" t="0" r="r" b="b"/>
              <a:pathLst>
                <a:path w="250" h="243">
                  <a:moveTo>
                    <a:pt x="0" y="138"/>
                  </a:moveTo>
                  <a:lnTo>
                    <a:pt x="0" y="138"/>
                  </a:lnTo>
                  <a:lnTo>
                    <a:pt x="152" y="0"/>
                  </a:lnTo>
                  <a:cubicBezTo>
                    <a:pt x="186" y="37"/>
                    <a:pt x="219" y="75"/>
                    <a:pt x="250" y="115"/>
                  </a:cubicBezTo>
                  <a:lnTo>
                    <a:pt x="90" y="243"/>
                  </a:lnTo>
                  <a:cubicBezTo>
                    <a:pt x="61" y="207"/>
                    <a:pt x="31" y="172"/>
                    <a:pt x="0" y="13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01" name="Freeform 308">
              <a:extLst>
                <a:ext uri="{FF2B5EF4-FFF2-40B4-BE49-F238E27FC236}">
                  <a16:creationId xmlns:a16="http://schemas.microsoft.com/office/drawing/2014/main" id="{FA1520AF-1CAA-72EE-5325-79BE162A0B7E}"/>
                </a:ext>
              </a:extLst>
            </p:cNvPr>
            <p:cNvSpPr>
              <a:spLocks/>
            </p:cNvSpPr>
            <p:nvPr/>
          </p:nvSpPr>
          <p:spPr bwMode="auto">
            <a:xfrm>
              <a:off x="9231161" y="3277676"/>
              <a:ext cx="364331" cy="325469"/>
            </a:xfrm>
            <a:custGeom>
              <a:avLst/>
              <a:gdLst>
                <a:gd name="T0" fmla="*/ 0 w 250"/>
                <a:gd name="T1" fmla="*/ 95 h 223"/>
                <a:gd name="T2" fmla="*/ 0 w 250"/>
                <a:gd name="T3" fmla="*/ 95 h 223"/>
                <a:gd name="T4" fmla="*/ 182 w 250"/>
                <a:gd name="T5" fmla="*/ 0 h 223"/>
                <a:gd name="T6" fmla="*/ 250 w 250"/>
                <a:gd name="T7" fmla="*/ 140 h 223"/>
                <a:gd name="T8" fmla="*/ 63 w 250"/>
                <a:gd name="T9" fmla="*/ 223 h 223"/>
                <a:gd name="T10" fmla="*/ 0 w 250"/>
                <a:gd name="T11" fmla="*/ 95 h 223"/>
              </a:gdLst>
              <a:ahLst/>
              <a:cxnLst>
                <a:cxn ang="0">
                  <a:pos x="T0" y="T1"/>
                </a:cxn>
                <a:cxn ang="0">
                  <a:pos x="T2" y="T3"/>
                </a:cxn>
                <a:cxn ang="0">
                  <a:pos x="T4" y="T5"/>
                </a:cxn>
                <a:cxn ang="0">
                  <a:pos x="T6" y="T7"/>
                </a:cxn>
                <a:cxn ang="0">
                  <a:pos x="T8" y="T9"/>
                </a:cxn>
                <a:cxn ang="0">
                  <a:pos x="T10" y="T11"/>
                </a:cxn>
              </a:cxnLst>
              <a:rect l="0" t="0" r="r" b="b"/>
              <a:pathLst>
                <a:path w="250" h="223">
                  <a:moveTo>
                    <a:pt x="0" y="95"/>
                  </a:moveTo>
                  <a:lnTo>
                    <a:pt x="0" y="95"/>
                  </a:lnTo>
                  <a:lnTo>
                    <a:pt x="182" y="0"/>
                  </a:lnTo>
                  <a:cubicBezTo>
                    <a:pt x="206" y="46"/>
                    <a:pt x="229" y="92"/>
                    <a:pt x="250" y="140"/>
                  </a:cubicBezTo>
                  <a:lnTo>
                    <a:pt x="63" y="223"/>
                  </a:lnTo>
                  <a:cubicBezTo>
                    <a:pt x="43" y="180"/>
                    <a:pt x="22" y="137"/>
                    <a:pt x="0"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02" name="Freeform 310">
              <a:extLst>
                <a:ext uri="{FF2B5EF4-FFF2-40B4-BE49-F238E27FC236}">
                  <a16:creationId xmlns:a16="http://schemas.microsoft.com/office/drawing/2014/main" id="{3C989B8E-FFD1-9131-F12D-42208E753692}"/>
                </a:ext>
              </a:extLst>
            </p:cNvPr>
            <p:cNvSpPr>
              <a:spLocks/>
            </p:cNvSpPr>
            <p:nvPr/>
          </p:nvSpPr>
          <p:spPr bwMode="auto">
            <a:xfrm>
              <a:off x="8891119" y="2706890"/>
              <a:ext cx="366761" cy="352188"/>
            </a:xfrm>
            <a:custGeom>
              <a:avLst/>
              <a:gdLst>
                <a:gd name="T0" fmla="*/ 0 w 253"/>
                <a:gd name="T1" fmla="*/ 128 h 241"/>
                <a:gd name="T2" fmla="*/ 0 w 253"/>
                <a:gd name="T3" fmla="*/ 128 h 241"/>
                <a:gd name="T4" fmla="*/ 160 w 253"/>
                <a:gd name="T5" fmla="*/ 0 h 241"/>
                <a:gd name="T6" fmla="*/ 253 w 253"/>
                <a:gd name="T7" fmla="*/ 123 h 241"/>
                <a:gd name="T8" fmla="*/ 85 w 253"/>
                <a:gd name="T9" fmla="*/ 241 h 241"/>
                <a:gd name="T10" fmla="*/ 0 w 253"/>
                <a:gd name="T11" fmla="*/ 128 h 241"/>
              </a:gdLst>
              <a:ahLst/>
              <a:cxnLst>
                <a:cxn ang="0">
                  <a:pos x="T0" y="T1"/>
                </a:cxn>
                <a:cxn ang="0">
                  <a:pos x="T2" y="T3"/>
                </a:cxn>
                <a:cxn ang="0">
                  <a:pos x="T4" y="T5"/>
                </a:cxn>
                <a:cxn ang="0">
                  <a:pos x="T6" y="T7"/>
                </a:cxn>
                <a:cxn ang="0">
                  <a:pos x="T8" y="T9"/>
                </a:cxn>
                <a:cxn ang="0">
                  <a:pos x="T10" y="T11"/>
                </a:cxn>
              </a:cxnLst>
              <a:rect l="0" t="0" r="r" b="b"/>
              <a:pathLst>
                <a:path w="253" h="241">
                  <a:moveTo>
                    <a:pt x="0" y="128"/>
                  </a:moveTo>
                  <a:lnTo>
                    <a:pt x="0" y="128"/>
                  </a:lnTo>
                  <a:lnTo>
                    <a:pt x="160" y="0"/>
                  </a:lnTo>
                  <a:cubicBezTo>
                    <a:pt x="193" y="40"/>
                    <a:pt x="224" y="81"/>
                    <a:pt x="253" y="123"/>
                  </a:cubicBezTo>
                  <a:lnTo>
                    <a:pt x="85" y="241"/>
                  </a:lnTo>
                  <a:cubicBezTo>
                    <a:pt x="58" y="203"/>
                    <a:pt x="30" y="165"/>
                    <a:pt x="0" y="12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03" name="Freeform 312">
              <a:extLst>
                <a:ext uri="{FF2B5EF4-FFF2-40B4-BE49-F238E27FC236}">
                  <a16:creationId xmlns:a16="http://schemas.microsoft.com/office/drawing/2014/main" id="{2820F98F-C81B-9725-0C6F-2972E57808BB}"/>
                </a:ext>
              </a:extLst>
            </p:cNvPr>
            <p:cNvSpPr>
              <a:spLocks/>
            </p:cNvSpPr>
            <p:nvPr/>
          </p:nvSpPr>
          <p:spPr bwMode="auto">
            <a:xfrm>
              <a:off x="8456351" y="2218687"/>
              <a:ext cx="374047" cy="381334"/>
            </a:xfrm>
            <a:custGeom>
              <a:avLst/>
              <a:gdLst>
                <a:gd name="T0" fmla="*/ 0 w 256"/>
                <a:gd name="T1" fmla="*/ 157 h 260"/>
                <a:gd name="T2" fmla="*/ 0 w 256"/>
                <a:gd name="T3" fmla="*/ 157 h 260"/>
                <a:gd name="T4" fmla="*/ 133 w 256"/>
                <a:gd name="T5" fmla="*/ 0 h 260"/>
                <a:gd name="T6" fmla="*/ 256 w 256"/>
                <a:gd name="T7" fmla="*/ 112 h 260"/>
                <a:gd name="T8" fmla="*/ 113 w 256"/>
                <a:gd name="T9" fmla="*/ 260 h 260"/>
                <a:gd name="T10" fmla="*/ 0 w 256"/>
                <a:gd name="T11" fmla="*/ 157 h 260"/>
              </a:gdLst>
              <a:ahLst/>
              <a:cxnLst>
                <a:cxn ang="0">
                  <a:pos x="T0" y="T1"/>
                </a:cxn>
                <a:cxn ang="0">
                  <a:pos x="T2" y="T3"/>
                </a:cxn>
                <a:cxn ang="0">
                  <a:pos x="T4" y="T5"/>
                </a:cxn>
                <a:cxn ang="0">
                  <a:pos x="T6" y="T7"/>
                </a:cxn>
                <a:cxn ang="0">
                  <a:pos x="T8" y="T9"/>
                </a:cxn>
                <a:cxn ang="0">
                  <a:pos x="T10" y="T11"/>
                </a:cxn>
              </a:cxnLst>
              <a:rect l="0" t="0" r="r" b="b"/>
              <a:pathLst>
                <a:path w="256" h="260">
                  <a:moveTo>
                    <a:pt x="0" y="157"/>
                  </a:moveTo>
                  <a:lnTo>
                    <a:pt x="0" y="157"/>
                  </a:lnTo>
                  <a:lnTo>
                    <a:pt x="133" y="0"/>
                  </a:lnTo>
                  <a:cubicBezTo>
                    <a:pt x="175" y="36"/>
                    <a:pt x="216" y="74"/>
                    <a:pt x="256" y="112"/>
                  </a:cubicBezTo>
                  <a:lnTo>
                    <a:pt x="113" y="260"/>
                  </a:lnTo>
                  <a:cubicBezTo>
                    <a:pt x="77" y="224"/>
                    <a:pt x="39" y="190"/>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04" name="Freeform 314">
              <a:extLst>
                <a:ext uri="{FF2B5EF4-FFF2-40B4-BE49-F238E27FC236}">
                  <a16:creationId xmlns:a16="http://schemas.microsoft.com/office/drawing/2014/main" id="{FD8AAFC4-2980-45D1-23C6-DCD4B01A3779}"/>
                </a:ext>
              </a:extLst>
            </p:cNvPr>
            <p:cNvSpPr>
              <a:spLocks/>
            </p:cNvSpPr>
            <p:nvPr/>
          </p:nvSpPr>
          <p:spPr bwMode="auto">
            <a:xfrm>
              <a:off x="9461905" y="3899468"/>
              <a:ext cx="344900" cy="274464"/>
            </a:xfrm>
            <a:custGeom>
              <a:avLst/>
              <a:gdLst>
                <a:gd name="T0" fmla="*/ 0 w 235"/>
                <a:gd name="T1" fmla="*/ 59 h 188"/>
                <a:gd name="T2" fmla="*/ 0 w 235"/>
                <a:gd name="T3" fmla="*/ 59 h 188"/>
                <a:gd name="T4" fmla="*/ 197 w 235"/>
                <a:gd name="T5" fmla="*/ 0 h 188"/>
                <a:gd name="T6" fmla="*/ 235 w 235"/>
                <a:gd name="T7" fmla="*/ 141 h 188"/>
                <a:gd name="T8" fmla="*/ 35 w 235"/>
                <a:gd name="T9" fmla="*/ 188 h 188"/>
                <a:gd name="T10" fmla="*/ 0 w 235"/>
                <a:gd name="T11" fmla="*/ 59 h 188"/>
              </a:gdLst>
              <a:ahLst/>
              <a:cxnLst>
                <a:cxn ang="0">
                  <a:pos x="T0" y="T1"/>
                </a:cxn>
                <a:cxn ang="0">
                  <a:pos x="T2" y="T3"/>
                </a:cxn>
                <a:cxn ang="0">
                  <a:pos x="T4" y="T5"/>
                </a:cxn>
                <a:cxn ang="0">
                  <a:pos x="T6" y="T7"/>
                </a:cxn>
                <a:cxn ang="0">
                  <a:pos x="T8" y="T9"/>
                </a:cxn>
                <a:cxn ang="0">
                  <a:pos x="T10" y="T11"/>
                </a:cxn>
              </a:cxnLst>
              <a:rect l="0" t="0" r="r" b="b"/>
              <a:pathLst>
                <a:path w="235" h="188">
                  <a:moveTo>
                    <a:pt x="0" y="59"/>
                  </a:moveTo>
                  <a:lnTo>
                    <a:pt x="0" y="59"/>
                  </a:lnTo>
                  <a:lnTo>
                    <a:pt x="197" y="0"/>
                  </a:lnTo>
                  <a:cubicBezTo>
                    <a:pt x="211" y="46"/>
                    <a:pt x="224" y="93"/>
                    <a:pt x="235" y="141"/>
                  </a:cubicBezTo>
                  <a:lnTo>
                    <a:pt x="35" y="188"/>
                  </a:lnTo>
                  <a:cubicBezTo>
                    <a:pt x="25" y="145"/>
                    <a:pt x="13" y="102"/>
                    <a:pt x="0" y="5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05" name="Freeform 316">
              <a:extLst>
                <a:ext uri="{FF2B5EF4-FFF2-40B4-BE49-F238E27FC236}">
                  <a16:creationId xmlns:a16="http://schemas.microsoft.com/office/drawing/2014/main" id="{442C2F50-D352-594F-CF6E-1E98415DD6AB}"/>
                </a:ext>
              </a:extLst>
            </p:cNvPr>
            <p:cNvSpPr>
              <a:spLocks/>
            </p:cNvSpPr>
            <p:nvPr/>
          </p:nvSpPr>
          <p:spPr bwMode="auto">
            <a:xfrm>
              <a:off x="9401182" y="3690585"/>
              <a:ext cx="349758" cy="293895"/>
            </a:xfrm>
            <a:custGeom>
              <a:avLst/>
              <a:gdLst>
                <a:gd name="T0" fmla="*/ 0 w 240"/>
                <a:gd name="T1" fmla="*/ 71 h 201"/>
                <a:gd name="T2" fmla="*/ 0 w 240"/>
                <a:gd name="T3" fmla="*/ 71 h 201"/>
                <a:gd name="T4" fmla="*/ 192 w 240"/>
                <a:gd name="T5" fmla="*/ 0 h 201"/>
                <a:gd name="T6" fmla="*/ 240 w 240"/>
                <a:gd name="T7" fmla="*/ 142 h 201"/>
                <a:gd name="T8" fmla="*/ 43 w 240"/>
                <a:gd name="T9" fmla="*/ 201 h 201"/>
                <a:gd name="T10" fmla="*/ 0 w 240"/>
                <a:gd name="T11" fmla="*/ 71 h 201"/>
              </a:gdLst>
              <a:ahLst/>
              <a:cxnLst>
                <a:cxn ang="0">
                  <a:pos x="T0" y="T1"/>
                </a:cxn>
                <a:cxn ang="0">
                  <a:pos x="T2" y="T3"/>
                </a:cxn>
                <a:cxn ang="0">
                  <a:pos x="T4" y="T5"/>
                </a:cxn>
                <a:cxn ang="0">
                  <a:pos x="T6" y="T7"/>
                </a:cxn>
                <a:cxn ang="0">
                  <a:pos x="T8" y="T9"/>
                </a:cxn>
                <a:cxn ang="0">
                  <a:pos x="T10" y="T11"/>
                </a:cxn>
              </a:cxnLst>
              <a:rect l="0" t="0" r="r" b="b"/>
              <a:pathLst>
                <a:path w="240" h="201">
                  <a:moveTo>
                    <a:pt x="0" y="71"/>
                  </a:moveTo>
                  <a:lnTo>
                    <a:pt x="0" y="71"/>
                  </a:lnTo>
                  <a:lnTo>
                    <a:pt x="192" y="0"/>
                  </a:lnTo>
                  <a:cubicBezTo>
                    <a:pt x="210" y="47"/>
                    <a:pt x="226" y="94"/>
                    <a:pt x="240" y="142"/>
                  </a:cubicBezTo>
                  <a:lnTo>
                    <a:pt x="43" y="201"/>
                  </a:lnTo>
                  <a:cubicBezTo>
                    <a:pt x="30" y="157"/>
                    <a:pt x="16" y="114"/>
                    <a:pt x="0" y="7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06" name="Freeform 318">
              <a:extLst>
                <a:ext uri="{FF2B5EF4-FFF2-40B4-BE49-F238E27FC236}">
                  <a16:creationId xmlns:a16="http://schemas.microsoft.com/office/drawing/2014/main" id="{8461EBCE-4B85-F3C1-BCBA-F1C85B3A819E}"/>
                </a:ext>
              </a:extLst>
            </p:cNvPr>
            <p:cNvSpPr>
              <a:spLocks/>
            </p:cNvSpPr>
            <p:nvPr/>
          </p:nvSpPr>
          <p:spPr bwMode="auto">
            <a:xfrm>
              <a:off x="9323458" y="3481702"/>
              <a:ext cx="357045" cy="313326"/>
            </a:xfrm>
            <a:custGeom>
              <a:avLst/>
              <a:gdLst>
                <a:gd name="T0" fmla="*/ 0 w 245"/>
                <a:gd name="T1" fmla="*/ 83 h 213"/>
                <a:gd name="T2" fmla="*/ 0 w 245"/>
                <a:gd name="T3" fmla="*/ 83 h 213"/>
                <a:gd name="T4" fmla="*/ 187 w 245"/>
                <a:gd name="T5" fmla="*/ 0 h 213"/>
                <a:gd name="T6" fmla="*/ 245 w 245"/>
                <a:gd name="T7" fmla="*/ 142 h 213"/>
                <a:gd name="T8" fmla="*/ 53 w 245"/>
                <a:gd name="T9" fmla="*/ 213 h 213"/>
                <a:gd name="T10" fmla="*/ 0 w 245"/>
                <a:gd name="T11" fmla="*/ 83 h 213"/>
              </a:gdLst>
              <a:ahLst/>
              <a:cxnLst>
                <a:cxn ang="0">
                  <a:pos x="T0" y="T1"/>
                </a:cxn>
                <a:cxn ang="0">
                  <a:pos x="T2" y="T3"/>
                </a:cxn>
                <a:cxn ang="0">
                  <a:pos x="T4" y="T5"/>
                </a:cxn>
                <a:cxn ang="0">
                  <a:pos x="T6" y="T7"/>
                </a:cxn>
                <a:cxn ang="0">
                  <a:pos x="T8" y="T9"/>
                </a:cxn>
                <a:cxn ang="0">
                  <a:pos x="T10" y="T11"/>
                </a:cxn>
              </a:cxnLst>
              <a:rect l="0" t="0" r="r" b="b"/>
              <a:pathLst>
                <a:path w="245" h="213">
                  <a:moveTo>
                    <a:pt x="0" y="83"/>
                  </a:moveTo>
                  <a:lnTo>
                    <a:pt x="0" y="83"/>
                  </a:lnTo>
                  <a:lnTo>
                    <a:pt x="187" y="0"/>
                  </a:lnTo>
                  <a:cubicBezTo>
                    <a:pt x="208" y="46"/>
                    <a:pt x="228" y="94"/>
                    <a:pt x="245" y="142"/>
                  </a:cubicBezTo>
                  <a:lnTo>
                    <a:pt x="53" y="213"/>
                  </a:lnTo>
                  <a:cubicBezTo>
                    <a:pt x="36" y="169"/>
                    <a:pt x="19" y="126"/>
                    <a:pt x="0" y="8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07" name="Freeform 320">
              <a:extLst>
                <a:ext uri="{FF2B5EF4-FFF2-40B4-BE49-F238E27FC236}">
                  <a16:creationId xmlns:a16="http://schemas.microsoft.com/office/drawing/2014/main" id="{E1EEF0B6-34D8-CC5F-4CA8-A32B956DD8D9}"/>
                </a:ext>
              </a:extLst>
            </p:cNvPr>
            <p:cNvSpPr>
              <a:spLocks/>
            </p:cNvSpPr>
            <p:nvPr/>
          </p:nvSpPr>
          <p:spPr bwMode="auto">
            <a:xfrm>
              <a:off x="9134006" y="2172537"/>
              <a:ext cx="393478" cy="391050"/>
            </a:xfrm>
            <a:custGeom>
              <a:avLst/>
              <a:gdLst>
                <a:gd name="T0" fmla="*/ 0 w 270"/>
                <a:gd name="T1" fmla="*/ 141 h 266"/>
                <a:gd name="T2" fmla="*/ 0 w 270"/>
                <a:gd name="T3" fmla="*/ 141 h 266"/>
                <a:gd name="T4" fmla="*/ 152 w 270"/>
                <a:gd name="T5" fmla="*/ 0 h 266"/>
                <a:gd name="T6" fmla="*/ 270 w 270"/>
                <a:gd name="T7" fmla="*/ 136 h 266"/>
                <a:gd name="T8" fmla="*/ 108 w 270"/>
                <a:gd name="T9" fmla="*/ 266 h 266"/>
                <a:gd name="T10" fmla="*/ 0 w 270"/>
                <a:gd name="T11" fmla="*/ 141 h 266"/>
              </a:gdLst>
              <a:ahLst/>
              <a:cxnLst>
                <a:cxn ang="0">
                  <a:pos x="T0" y="T1"/>
                </a:cxn>
                <a:cxn ang="0">
                  <a:pos x="T2" y="T3"/>
                </a:cxn>
                <a:cxn ang="0">
                  <a:pos x="T4" y="T5"/>
                </a:cxn>
                <a:cxn ang="0">
                  <a:pos x="T6" y="T7"/>
                </a:cxn>
                <a:cxn ang="0">
                  <a:pos x="T8" y="T9"/>
                </a:cxn>
                <a:cxn ang="0">
                  <a:pos x="T10" y="T11"/>
                </a:cxn>
              </a:cxnLst>
              <a:rect l="0" t="0" r="r" b="b"/>
              <a:pathLst>
                <a:path w="270" h="266">
                  <a:moveTo>
                    <a:pt x="0" y="141"/>
                  </a:moveTo>
                  <a:lnTo>
                    <a:pt x="0" y="141"/>
                  </a:lnTo>
                  <a:lnTo>
                    <a:pt x="152" y="0"/>
                  </a:lnTo>
                  <a:cubicBezTo>
                    <a:pt x="193" y="45"/>
                    <a:pt x="232" y="90"/>
                    <a:pt x="270" y="136"/>
                  </a:cubicBezTo>
                  <a:lnTo>
                    <a:pt x="108" y="266"/>
                  </a:lnTo>
                  <a:cubicBezTo>
                    <a:pt x="73" y="223"/>
                    <a:pt x="37" y="181"/>
                    <a:pt x="0" y="14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08" name="Freeform 322">
              <a:extLst>
                <a:ext uri="{FF2B5EF4-FFF2-40B4-BE49-F238E27FC236}">
                  <a16:creationId xmlns:a16="http://schemas.microsoft.com/office/drawing/2014/main" id="{79A90385-3268-BE25-E147-52722834BDD0}"/>
                </a:ext>
              </a:extLst>
            </p:cNvPr>
            <p:cNvSpPr>
              <a:spLocks/>
            </p:cNvSpPr>
            <p:nvPr/>
          </p:nvSpPr>
          <p:spPr bwMode="auto">
            <a:xfrm>
              <a:off x="9291884" y="2371705"/>
              <a:ext cx="393478" cy="386192"/>
            </a:xfrm>
            <a:custGeom>
              <a:avLst/>
              <a:gdLst>
                <a:gd name="T0" fmla="*/ 0 w 271"/>
                <a:gd name="T1" fmla="*/ 130 h 264"/>
                <a:gd name="T2" fmla="*/ 0 w 271"/>
                <a:gd name="T3" fmla="*/ 130 h 264"/>
                <a:gd name="T4" fmla="*/ 162 w 271"/>
                <a:gd name="T5" fmla="*/ 0 h 264"/>
                <a:gd name="T6" fmla="*/ 271 w 271"/>
                <a:gd name="T7" fmla="*/ 145 h 264"/>
                <a:gd name="T8" fmla="*/ 101 w 271"/>
                <a:gd name="T9" fmla="*/ 264 h 264"/>
                <a:gd name="T10" fmla="*/ 0 w 271"/>
                <a:gd name="T11" fmla="*/ 130 h 264"/>
              </a:gdLst>
              <a:ahLst/>
              <a:cxnLst>
                <a:cxn ang="0">
                  <a:pos x="T0" y="T1"/>
                </a:cxn>
                <a:cxn ang="0">
                  <a:pos x="T2" y="T3"/>
                </a:cxn>
                <a:cxn ang="0">
                  <a:pos x="T4" y="T5"/>
                </a:cxn>
                <a:cxn ang="0">
                  <a:pos x="T6" y="T7"/>
                </a:cxn>
                <a:cxn ang="0">
                  <a:pos x="T8" y="T9"/>
                </a:cxn>
                <a:cxn ang="0">
                  <a:pos x="T10" y="T11"/>
                </a:cxn>
              </a:cxnLst>
              <a:rect l="0" t="0" r="r" b="b"/>
              <a:pathLst>
                <a:path w="271" h="264">
                  <a:moveTo>
                    <a:pt x="0" y="130"/>
                  </a:moveTo>
                  <a:lnTo>
                    <a:pt x="0" y="130"/>
                  </a:lnTo>
                  <a:lnTo>
                    <a:pt x="162" y="0"/>
                  </a:lnTo>
                  <a:cubicBezTo>
                    <a:pt x="200" y="48"/>
                    <a:pt x="236" y="96"/>
                    <a:pt x="271" y="145"/>
                  </a:cubicBezTo>
                  <a:lnTo>
                    <a:pt x="101" y="264"/>
                  </a:lnTo>
                  <a:cubicBezTo>
                    <a:pt x="69" y="219"/>
                    <a:pt x="35" y="174"/>
                    <a:pt x="0" y="13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09" name="Freeform 324">
              <a:extLst>
                <a:ext uri="{FF2B5EF4-FFF2-40B4-BE49-F238E27FC236}">
                  <a16:creationId xmlns:a16="http://schemas.microsoft.com/office/drawing/2014/main" id="{07FA783D-95DB-1F6F-AA79-4CF3AB1DFCF1}"/>
                </a:ext>
              </a:extLst>
            </p:cNvPr>
            <p:cNvSpPr>
              <a:spLocks/>
            </p:cNvSpPr>
            <p:nvPr/>
          </p:nvSpPr>
          <p:spPr bwMode="auto">
            <a:xfrm>
              <a:off x="8966414" y="1987943"/>
              <a:ext cx="388620" cy="391050"/>
            </a:xfrm>
            <a:custGeom>
              <a:avLst/>
              <a:gdLst>
                <a:gd name="T0" fmla="*/ 0 w 267"/>
                <a:gd name="T1" fmla="*/ 150 h 267"/>
                <a:gd name="T2" fmla="*/ 0 w 267"/>
                <a:gd name="T3" fmla="*/ 150 h 267"/>
                <a:gd name="T4" fmla="*/ 144 w 267"/>
                <a:gd name="T5" fmla="*/ 0 h 267"/>
                <a:gd name="T6" fmla="*/ 185 w 267"/>
                <a:gd name="T7" fmla="*/ 40 h 267"/>
                <a:gd name="T8" fmla="*/ 267 w 267"/>
                <a:gd name="T9" fmla="*/ 126 h 267"/>
                <a:gd name="T10" fmla="*/ 115 w 267"/>
                <a:gd name="T11" fmla="*/ 267 h 267"/>
                <a:gd name="T12" fmla="*/ 0 w 267"/>
                <a:gd name="T13" fmla="*/ 150 h 267"/>
              </a:gdLst>
              <a:ahLst/>
              <a:cxnLst>
                <a:cxn ang="0">
                  <a:pos x="T0" y="T1"/>
                </a:cxn>
                <a:cxn ang="0">
                  <a:pos x="T2" y="T3"/>
                </a:cxn>
                <a:cxn ang="0">
                  <a:pos x="T4" y="T5"/>
                </a:cxn>
                <a:cxn ang="0">
                  <a:pos x="T6" y="T7"/>
                </a:cxn>
                <a:cxn ang="0">
                  <a:pos x="T8" y="T9"/>
                </a:cxn>
                <a:cxn ang="0">
                  <a:pos x="T10" y="T11"/>
                </a:cxn>
                <a:cxn ang="0">
                  <a:pos x="T12" y="T13"/>
                </a:cxn>
              </a:cxnLst>
              <a:rect l="0" t="0" r="r" b="b"/>
              <a:pathLst>
                <a:path w="267" h="267">
                  <a:moveTo>
                    <a:pt x="0" y="150"/>
                  </a:moveTo>
                  <a:lnTo>
                    <a:pt x="0" y="150"/>
                  </a:lnTo>
                  <a:lnTo>
                    <a:pt x="144" y="0"/>
                  </a:lnTo>
                  <a:cubicBezTo>
                    <a:pt x="157" y="13"/>
                    <a:pt x="171" y="27"/>
                    <a:pt x="185" y="40"/>
                  </a:cubicBezTo>
                  <a:cubicBezTo>
                    <a:pt x="213" y="68"/>
                    <a:pt x="240" y="97"/>
                    <a:pt x="267" y="126"/>
                  </a:cubicBezTo>
                  <a:lnTo>
                    <a:pt x="115" y="267"/>
                  </a:lnTo>
                  <a:cubicBezTo>
                    <a:pt x="78" y="226"/>
                    <a:pt x="40" y="187"/>
                    <a:pt x="0" y="15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10" name="Freeform 326">
              <a:extLst>
                <a:ext uri="{FF2B5EF4-FFF2-40B4-BE49-F238E27FC236}">
                  <a16:creationId xmlns:a16="http://schemas.microsoft.com/office/drawing/2014/main" id="{9B4F9DBE-5611-3824-F3F6-6AC6C84A256F}"/>
                </a:ext>
              </a:extLst>
            </p:cNvPr>
            <p:cNvSpPr>
              <a:spLocks/>
            </p:cNvSpPr>
            <p:nvPr/>
          </p:nvSpPr>
          <p:spPr bwMode="auto">
            <a:xfrm>
              <a:off x="9437616" y="2585446"/>
              <a:ext cx="393478" cy="378905"/>
            </a:xfrm>
            <a:custGeom>
              <a:avLst/>
              <a:gdLst>
                <a:gd name="T0" fmla="*/ 0 w 269"/>
                <a:gd name="T1" fmla="*/ 119 h 259"/>
                <a:gd name="T2" fmla="*/ 0 w 269"/>
                <a:gd name="T3" fmla="*/ 119 h 259"/>
                <a:gd name="T4" fmla="*/ 170 w 269"/>
                <a:gd name="T5" fmla="*/ 0 h 259"/>
                <a:gd name="T6" fmla="*/ 269 w 269"/>
                <a:gd name="T7" fmla="*/ 151 h 259"/>
                <a:gd name="T8" fmla="*/ 92 w 269"/>
                <a:gd name="T9" fmla="*/ 259 h 259"/>
                <a:gd name="T10" fmla="*/ 0 w 269"/>
                <a:gd name="T11" fmla="*/ 119 h 259"/>
              </a:gdLst>
              <a:ahLst/>
              <a:cxnLst>
                <a:cxn ang="0">
                  <a:pos x="T0" y="T1"/>
                </a:cxn>
                <a:cxn ang="0">
                  <a:pos x="T2" y="T3"/>
                </a:cxn>
                <a:cxn ang="0">
                  <a:pos x="T4" y="T5"/>
                </a:cxn>
                <a:cxn ang="0">
                  <a:pos x="T6" y="T7"/>
                </a:cxn>
                <a:cxn ang="0">
                  <a:pos x="T8" y="T9"/>
                </a:cxn>
                <a:cxn ang="0">
                  <a:pos x="T10" y="T11"/>
                </a:cxn>
              </a:cxnLst>
              <a:rect l="0" t="0" r="r" b="b"/>
              <a:pathLst>
                <a:path w="269" h="259">
                  <a:moveTo>
                    <a:pt x="0" y="119"/>
                  </a:moveTo>
                  <a:lnTo>
                    <a:pt x="0" y="119"/>
                  </a:lnTo>
                  <a:lnTo>
                    <a:pt x="170" y="0"/>
                  </a:lnTo>
                  <a:cubicBezTo>
                    <a:pt x="205" y="49"/>
                    <a:pt x="238" y="100"/>
                    <a:pt x="269" y="151"/>
                  </a:cubicBezTo>
                  <a:lnTo>
                    <a:pt x="92" y="259"/>
                  </a:lnTo>
                  <a:cubicBezTo>
                    <a:pt x="63" y="212"/>
                    <a:pt x="32" y="165"/>
                    <a:pt x="0" y="11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11" name="Freeform 328">
              <a:extLst>
                <a:ext uri="{FF2B5EF4-FFF2-40B4-BE49-F238E27FC236}">
                  <a16:creationId xmlns:a16="http://schemas.microsoft.com/office/drawing/2014/main" id="{A93F1107-CB12-8E92-BDAD-ADEFFBADA7F3}"/>
                </a:ext>
              </a:extLst>
            </p:cNvPr>
            <p:cNvSpPr>
              <a:spLocks/>
            </p:cNvSpPr>
            <p:nvPr/>
          </p:nvSpPr>
          <p:spPr bwMode="auto">
            <a:xfrm>
              <a:off x="8793964" y="1820351"/>
              <a:ext cx="381334" cy="388620"/>
            </a:xfrm>
            <a:custGeom>
              <a:avLst/>
              <a:gdLst>
                <a:gd name="T0" fmla="*/ 0 w 262"/>
                <a:gd name="T1" fmla="*/ 158 h 266"/>
                <a:gd name="T2" fmla="*/ 0 w 262"/>
                <a:gd name="T3" fmla="*/ 158 h 266"/>
                <a:gd name="T4" fmla="*/ 133 w 262"/>
                <a:gd name="T5" fmla="*/ 0 h 266"/>
                <a:gd name="T6" fmla="*/ 262 w 262"/>
                <a:gd name="T7" fmla="*/ 116 h 266"/>
                <a:gd name="T8" fmla="*/ 118 w 262"/>
                <a:gd name="T9" fmla="*/ 266 h 266"/>
                <a:gd name="T10" fmla="*/ 0 w 262"/>
                <a:gd name="T11" fmla="*/ 158 h 266"/>
              </a:gdLst>
              <a:ahLst/>
              <a:cxnLst>
                <a:cxn ang="0">
                  <a:pos x="T0" y="T1"/>
                </a:cxn>
                <a:cxn ang="0">
                  <a:pos x="T2" y="T3"/>
                </a:cxn>
                <a:cxn ang="0">
                  <a:pos x="T4" y="T5"/>
                </a:cxn>
                <a:cxn ang="0">
                  <a:pos x="T6" y="T7"/>
                </a:cxn>
                <a:cxn ang="0">
                  <a:pos x="T8" y="T9"/>
                </a:cxn>
                <a:cxn ang="0">
                  <a:pos x="T10" y="T11"/>
                </a:cxn>
              </a:cxnLst>
              <a:rect l="0" t="0" r="r" b="b"/>
              <a:pathLst>
                <a:path w="262" h="266">
                  <a:moveTo>
                    <a:pt x="0" y="158"/>
                  </a:moveTo>
                  <a:lnTo>
                    <a:pt x="0" y="158"/>
                  </a:lnTo>
                  <a:lnTo>
                    <a:pt x="133" y="0"/>
                  </a:lnTo>
                  <a:cubicBezTo>
                    <a:pt x="177" y="37"/>
                    <a:pt x="220" y="76"/>
                    <a:pt x="262" y="116"/>
                  </a:cubicBezTo>
                  <a:lnTo>
                    <a:pt x="118" y="266"/>
                  </a:lnTo>
                  <a:cubicBezTo>
                    <a:pt x="80" y="229"/>
                    <a:pt x="40" y="193"/>
                    <a:pt x="0" y="15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12" name="Freeform 330">
              <a:extLst>
                <a:ext uri="{FF2B5EF4-FFF2-40B4-BE49-F238E27FC236}">
                  <a16:creationId xmlns:a16="http://schemas.microsoft.com/office/drawing/2014/main" id="{4748A06D-D657-61B9-6342-14DC9188B7D8}"/>
                </a:ext>
              </a:extLst>
            </p:cNvPr>
            <p:cNvSpPr>
              <a:spLocks/>
            </p:cNvSpPr>
            <p:nvPr/>
          </p:nvSpPr>
          <p:spPr bwMode="auto">
            <a:xfrm>
              <a:off x="9573633" y="2806474"/>
              <a:ext cx="386192" cy="369189"/>
            </a:xfrm>
            <a:custGeom>
              <a:avLst/>
              <a:gdLst>
                <a:gd name="T0" fmla="*/ 0 w 266"/>
                <a:gd name="T1" fmla="*/ 108 h 253"/>
                <a:gd name="T2" fmla="*/ 0 w 266"/>
                <a:gd name="T3" fmla="*/ 108 h 253"/>
                <a:gd name="T4" fmla="*/ 177 w 266"/>
                <a:gd name="T5" fmla="*/ 0 h 253"/>
                <a:gd name="T6" fmla="*/ 266 w 266"/>
                <a:gd name="T7" fmla="*/ 156 h 253"/>
                <a:gd name="T8" fmla="*/ 82 w 266"/>
                <a:gd name="T9" fmla="*/ 253 h 253"/>
                <a:gd name="T10" fmla="*/ 0 w 266"/>
                <a:gd name="T11" fmla="*/ 108 h 253"/>
              </a:gdLst>
              <a:ahLst/>
              <a:cxnLst>
                <a:cxn ang="0">
                  <a:pos x="T0" y="T1"/>
                </a:cxn>
                <a:cxn ang="0">
                  <a:pos x="T2" y="T3"/>
                </a:cxn>
                <a:cxn ang="0">
                  <a:pos x="T4" y="T5"/>
                </a:cxn>
                <a:cxn ang="0">
                  <a:pos x="T6" y="T7"/>
                </a:cxn>
                <a:cxn ang="0">
                  <a:pos x="T8" y="T9"/>
                </a:cxn>
                <a:cxn ang="0">
                  <a:pos x="T10" y="T11"/>
                </a:cxn>
              </a:cxnLst>
              <a:rect l="0" t="0" r="r" b="b"/>
              <a:pathLst>
                <a:path w="266" h="253">
                  <a:moveTo>
                    <a:pt x="0" y="108"/>
                  </a:moveTo>
                  <a:lnTo>
                    <a:pt x="0" y="108"/>
                  </a:lnTo>
                  <a:lnTo>
                    <a:pt x="177" y="0"/>
                  </a:lnTo>
                  <a:cubicBezTo>
                    <a:pt x="209" y="51"/>
                    <a:pt x="238" y="104"/>
                    <a:pt x="266" y="156"/>
                  </a:cubicBezTo>
                  <a:lnTo>
                    <a:pt x="82" y="253"/>
                  </a:lnTo>
                  <a:cubicBezTo>
                    <a:pt x="56" y="204"/>
                    <a:pt x="29" y="155"/>
                    <a:pt x="0" y="10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13" name="Freeform 332">
              <a:extLst>
                <a:ext uri="{FF2B5EF4-FFF2-40B4-BE49-F238E27FC236}">
                  <a16:creationId xmlns:a16="http://schemas.microsoft.com/office/drawing/2014/main" id="{1502FA6A-7B93-B620-7217-726CF9F71031}"/>
                </a:ext>
              </a:extLst>
            </p:cNvPr>
            <p:cNvSpPr>
              <a:spLocks/>
            </p:cNvSpPr>
            <p:nvPr/>
          </p:nvSpPr>
          <p:spPr bwMode="auto">
            <a:xfrm>
              <a:off x="6440385" y="3911612"/>
              <a:ext cx="371619" cy="376476"/>
            </a:xfrm>
            <a:custGeom>
              <a:avLst/>
              <a:gdLst>
                <a:gd name="T0" fmla="*/ 255 w 255"/>
                <a:gd name="T1" fmla="*/ 111 h 257"/>
                <a:gd name="T2" fmla="*/ 255 w 255"/>
                <a:gd name="T3" fmla="*/ 111 h 257"/>
                <a:gd name="T4" fmla="*/ 131 w 255"/>
                <a:gd name="T5" fmla="*/ 257 h 257"/>
                <a:gd name="T6" fmla="*/ 0 w 255"/>
                <a:gd name="T7" fmla="*/ 180 h 257"/>
                <a:gd name="T8" fmla="*/ 67 w 255"/>
                <a:gd name="T9" fmla="*/ 0 h 257"/>
                <a:gd name="T10" fmla="*/ 255 w 255"/>
                <a:gd name="T11" fmla="*/ 111 h 257"/>
              </a:gdLst>
              <a:ahLst/>
              <a:cxnLst>
                <a:cxn ang="0">
                  <a:pos x="T0" y="T1"/>
                </a:cxn>
                <a:cxn ang="0">
                  <a:pos x="T2" y="T3"/>
                </a:cxn>
                <a:cxn ang="0">
                  <a:pos x="T4" y="T5"/>
                </a:cxn>
                <a:cxn ang="0">
                  <a:pos x="T6" y="T7"/>
                </a:cxn>
                <a:cxn ang="0">
                  <a:pos x="T8" y="T9"/>
                </a:cxn>
                <a:cxn ang="0">
                  <a:pos x="T10" y="T11"/>
                </a:cxn>
              </a:cxnLst>
              <a:rect l="0" t="0" r="r" b="b"/>
              <a:pathLst>
                <a:path w="255" h="257">
                  <a:moveTo>
                    <a:pt x="255" y="111"/>
                  </a:moveTo>
                  <a:lnTo>
                    <a:pt x="255" y="111"/>
                  </a:lnTo>
                  <a:lnTo>
                    <a:pt x="131" y="257"/>
                  </a:lnTo>
                  <a:cubicBezTo>
                    <a:pt x="93" y="224"/>
                    <a:pt x="48" y="198"/>
                    <a:pt x="0" y="180"/>
                  </a:cubicBezTo>
                  <a:lnTo>
                    <a:pt x="67" y="0"/>
                  </a:lnTo>
                  <a:cubicBezTo>
                    <a:pt x="136" y="26"/>
                    <a:pt x="200" y="64"/>
                    <a:pt x="255" y="11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14" name="Freeform 334">
              <a:extLst>
                <a:ext uri="{FF2B5EF4-FFF2-40B4-BE49-F238E27FC236}">
                  <a16:creationId xmlns:a16="http://schemas.microsoft.com/office/drawing/2014/main" id="{3EA698E0-23BF-FA92-146A-A870B8790246}"/>
                </a:ext>
              </a:extLst>
            </p:cNvPr>
            <p:cNvSpPr>
              <a:spLocks/>
            </p:cNvSpPr>
            <p:nvPr/>
          </p:nvSpPr>
          <p:spPr bwMode="auto">
            <a:xfrm>
              <a:off x="6212070" y="3853319"/>
              <a:ext cx="325469" cy="320612"/>
            </a:xfrm>
            <a:custGeom>
              <a:avLst/>
              <a:gdLst>
                <a:gd name="T0" fmla="*/ 0 w 224"/>
                <a:gd name="T1" fmla="*/ 0 h 220"/>
                <a:gd name="T2" fmla="*/ 0 w 224"/>
                <a:gd name="T3" fmla="*/ 0 h 220"/>
                <a:gd name="T4" fmla="*/ 0 w 224"/>
                <a:gd name="T5" fmla="*/ 0 h 220"/>
                <a:gd name="T6" fmla="*/ 224 w 224"/>
                <a:gd name="T7" fmla="*/ 40 h 220"/>
                <a:gd name="T8" fmla="*/ 157 w 224"/>
                <a:gd name="T9" fmla="*/ 220 h 220"/>
                <a:gd name="T10" fmla="*/ 0 w 224"/>
                <a:gd name="T11" fmla="*/ 192 h 220"/>
                <a:gd name="T12" fmla="*/ 0 w 224"/>
                <a:gd name="T13" fmla="*/ 0 h 220"/>
              </a:gdLst>
              <a:ahLst/>
              <a:cxnLst>
                <a:cxn ang="0">
                  <a:pos x="T0" y="T1"/>
                </a:cxn>
                <a:cxn ang="0">
                  <a:pos x="T2" y="T3"/>
                </a:cxn>
                <a:cxn ang="0">
                  <a:pos x="T4" y="T5"/>
                </a:cxn>
                <a:cxn ang="0">
                  <a:pos x="T6" y="T7"/>
                </a:cxn>
                <a:cxn ang="0">
                  <a:pos x="T8" y="T9"/>
                </a:cxn>
                <a:cxn ang="0">
                  <a:pos x="T10" y="T11"/>
                </a:cxn>
                <a:cxn ang="0">
                  <a:pos x="T12" y="T13"/>
                </a:cxn>
              </a:cxnLst>
              <a:rect l="0" t="0" r="r" b="b"/>
              <a:pathLst>
                <a:path w="224" h="220">
                  <a:moveTo>
                    <a:pt x="0" y="0"/>
                  </a:moveTo>
                  <a:lnTo>
                    <a:pt x="0" y="0"/>
                  </a:lnTo>
                  <a:lnTo>
                    <a:pt x="0" y="0"/>
                  </a:lnTo>
                  <a:cubicBezTo>
                    <a:pt x="79" y="0"/>
                    <a:pt x="154" y="14"/>
                    <a:pt x="224" y="40"/>
                  </a:cubicBezTo>
                  <a:lnTo>
                    <a:pt x="157" y="220"/>
                  </a:lnTo>
                  <a:cubicBezTo>
                    <a:pt x="108" y="202"/>
                    <a:pt x="55" y="192"/>
                    <a:pt x="0" y="192"/>
                  </a:cubicBezTo>
                  <a:lnTo>
                    <a:pt x="0"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15" name="Freeform 336">
              <a:extLst>
                <a:ext uri="{FF2B5EF4-FFF2-40B4-BE49-F238E27FC236}">
                  <a16:creationId xmlns:a16="http://schemas.microsoft.com/office/drawing/2014/main" id="{0B5D6306-AC38-2E5C-26D5-84523B7BEF1D}"/>
                </a:ext>
              </a:extLst>
            </p:cNvPr>
            <p:cNvSpPr>
              <a:spLocks/>
            </p:cNvSpPr>
            <p:nvPr/>
          </p:nvSpPr>
          <p:spPr bwMode="auto">
            <a:xfrm>
              <a:off x="6396665" y="3350542"/>
              <a:ext cx="318183" cy="352188"/>
            </a:xfrm>
            <a:custGeom>
              <a:avLst/>
              <a:gdLst>
                <a:gd name="T0" fmla="*/ 0 w 218"/>
                <a:gd name="T1" fmla="*/ 203 h 242"/>
                <a:gd name="T2" fmla="*/ 0 w 218"/>
                <a:gd name="T3" fmla="*/ 203 h 242"/>
                <a:gd name="T4" fmla="*/ 33 w 218"/>
                <a:gd name="T5" fmla="*/ 0 h 242"/>
                <a:gd name="T6" fmla="*/ 218 w 218"/>
                <a:gd name="T7" fmla="*/ 49 h 242"/>
                <a:gd name="T8" fmla="*/ 146 w 218"/>
                <a:gd name="T9" fmla="*/ 242 h 242"/>
                <a:gd name="T10" fmla="*/ 0 w 218"/>
                <a:gd name="T11" fmla="*/ 203 h 242"/>
              </a:gdLst>
              <a:ahLst/>
              <a:cxnLst>
                <a:cxn ang="0">
                  <a:pos x="T0" y="T1"/>
                </a:cxn>
                <a:cxn ang="0">
                  <a:pos x="T2" y="T3"/>
                </a:cxn>
                <a:cxn ang="0">
                  <a:pos x="T4" y="T5"/>
                </a:cxn>
                <a:cxn ang="0">
                  <a:pos x="T6" y="T7"/>
                </a:cxn>
                <a:cxn ang="0">
                  <a:pos x="T8" y="T9"/>
                </a:cxn>
                <a:cxn ang="0">
                  <a:pos x="T10" y="T11"/>
                </a:cxn>
              </a:cxnLst>
              <a:rect l="0" t="0" r="r" b="b"/>
              <a:pathLst>
                <a:path w="218" h="242">
                  <a:moveTo>
                    <a:pt x="0" y="203"/>
                  </a:moveTo>
                  <a:lnTo>
                    <a:pt x="0" y="203"/>
                  </a:lnTo>
                  <a:lnTo>
                    <a:pt x="33" y="0"/>
                  </a:lnTo>
                  <a:cubicBezTo>
                    <a:pt x="97" y="11"/>
                    <a:pt x="159" y="27"/>
                    <a:pt x="218" y="49"/>
                  </a:cubicBezTo>
                  <a:lnTo>
                    <a:pt x="146" y="242"/>
                  </a:lnTo>
                  <a:cubicBezTo>
                    <a:pt x="100" y="224"/>
                    <a:pt x="51" y="211"/>
                    <a:pt x="0"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16" name="Freeform 338">
              <a:extLst>
                <a:ext uri="{FF2B5EF4-FFF2-40B4-BE49-F238E27FC236}">
                  <a16:creationId xmlns:a16="http://schemas.microsoft.com/office/drawing/2014/main" id="{999BC6BC-5D6F-8FF6-9185-FC89D65D9FAF}"/>
                </a:ext>
              </a:extLst>
            </p:cNvPr>
            <p:cNvSpPr>
              <a:spLocks/>
            </p:cNvSpPr>
            <p:nvPr/>
          </p:nvSpPr>
          <p:spPr bwMode="auto">
            <a:xfrm>
              <a:off x="6212070" y="3331111"/>
              <a:ext cx="233172" cy="315754"/>
            </a:xfrm>
            <a:custGeom>
              <a:avLst/>
              <a:gdLst>
                <a:gd name="T0" fmla="*/ 0 w 160"/>
                <a:gd name="T1" fmla="*/ 206 h 216"/>
                <a:gd name="T2" fmla="*/ 0 w 160"/>
                <a:gd name="T3" fmla="*/ 206 h 216"/>
                <a:gd name="T4" fmla="*/ 0 w 160"/>
                <a:gd name="T5" fmla="*/ 206 h 216"/>
                <a:gd name="T6" fmla="*/ 0 w 160"/>
                <a:gd name="T7" fmla="*/ 0 h 216"/>
                <a:gd name="T8" fmla="*/ 0 w 160"/>
                <a:gd name="T9" fmla="*/ 0 h 216"/>
                <a:gd name="T10" fmla="*/ 160 w 160"/>
                <a:gd name="T11" fmla="*/ 13 h 216"/>
                <a:gd name="T12" fmla="*/ 127 w 160"/>
                <a:gd name="T13" fmla="*/ 216 h 216"/>
                <a:gd name="T14" fmla="*/ 0 w 160"/>
                <a:gd name="T15" fmla="*/ 206 h 2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 h="216">
                  <a:moveTo>
                    <a:pt x="0" y="206"/>
                  </a:moveTo>
                  <a:lnTo>
                    <a:pt x="0" y="206"/>
                  </a:lnTo>
                  <a:lnTo>
                    <a:pt x="0" y="206"/>
                  </a:lnTo>
                  <a:lnTo>
                    <a:pt x="0" y="0"/>
                  </a:lnTo>
                  <a:lnTo>
                    <a:pt x="0" y="0"/>
                  </a:lnTo>
                  <a:cubicBezTo>
                    <a:pt x="55" y="0"/>
                    <a:pt x="108" y="5"/>
                    <a:pt x="160" y="13"/>
                  </a:cubicBezTo>
                  <a:lnTo>
                    <a:pt x="127" y="216"/>
                  </a:lnTo>
                  <a:cubicBezTo>
                    <a:pt x="86" y="209"/>
                    <a:pt x="44" y="206"/>
                    <a:pt x="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17" name="Freeform 340">
              <a:extLst>
                <a:ext uri="{FF2B5EF4-FFF2-40B4-BE49-F238E27FC236}">
                  <a16:creationId xmlns:a16="http://schemas.microsoft.com/office/drawing/2014/main" id="{36548FBC-EC8D-EEBA-13C7-6C0B103FD7C5}"/>
                </a:ext>
              </a:extLst>
            </p:cNvPr>
            <p:cNvSpPr>
              <a:spLocks/>
            </p:cNvSpPr>
            <p:nvPr/>
          </p:nvSpPr>
          <p:spPr bwMode="auto">
            <a:xfrm>
              <a:off x="6607976" y="3420979"/>
              <a:ext cx="352188" cy="376476"/>
            </a:xfrm>
            <a:custGeom>
              <a:avLst/>
              <a:gdLst>
                <a:gd name="T0" fmla="*/ 0 w 240"/>
                <a:gd name="T1" fmla="*/ 193 h 257"/>
                <a:gd name="T2" fmla="*/ 0 w 240"/>
                <a:gd name="T3" fmla="*/ 193 h 257"/>
                <a:gd name="T4" fmla="*/ 72 w 240"/>
                <a:gd name="T5" fmla="*/ 0 h 257"/>
                <a:gd name="T6" fmla="*/ 240 w 240"/>
                <a:gd name="T7" fmla="*/ 81 h 257"/>
                <a:gd name="T8" fmla="*/ 134 w 240"/>
                <a:gd name="T9" fmla="*/ 257 h 257"/>
                <a:gd name="T10" fmla="*/ 0 w 240"/>
                <a:gd name="T11" fmla="*/ 193 h 257"/>
              </a:gdLst>
              <a:ahLst/>
              <a:cxnLst>
                <a:cxn ang="0">
                  <a:pos x="T0" y="T1"/>
                </a:cxn>
                <a:cxn ang="0">
                  <a:pos x="T2" y="T3"/>
                </a:cxn>
                <a:cxn ang="0">
                  <a:pos x="T4" y="T5"/>
                </a:cxn>
                <a:cxn ang="0">
                  <a:pos x="T6" y="T7"/>
                </a:cxn>
                <a:cxn ang="0">
                  <a:pos x="T8" y="T9"/>
                </a:cxn>
                <a:cxn ang="0">
                  <a:pos x="T10" y="T11"/>
                </a:cxn>
              </a:cxnLst>
              <a:rect l="0" t="0" r="r" b="b"/>
              <a:pathLst>
                <a:path w="240" h="257">
                  <a:moveTo>
                    <a:pt x="0" y="193"/>
                  </a:moveTo>
                  <a:lnTo>
                    <a:pt x="0" y="193"/>
                  </a:lnTo>
                  <a:lnTo>
                    <a:pt x="72" y="0"/>
                  </a:lnTo>
                  <a:cubicBezTo>
                    <a:pt x="131" y="22"/>
                    <a:pt x="187" y="49"/>
                    <a:pt x="240" y="81"/>
                  </a:cubicBezTo>
                  <a:lnTo>
                    <a:pt x="134" y="257"/>
                  </a:lnTo>
                  <a:cubicBezTo>
                    <a:pt x="92" y="232"/>
                    <a:pt x="47" y="210"/>
                    <a:pt x="0" y="19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18" name="Freeform 342">
              <a:extLst>
                <a:ext uri="{FF2B5EF4-FFF2-40B4-BE49-F238E27FC236}">
                  <a16:creationId xmlns:a16="http://schemas.microsoft.com/office/drawing/2014/main" id="{62AB8462-6FF2-DAB7-2C03-BA9D8F5C2089}"/>
                </a:ext>
              </a:extLst>
            </p:cNvPr>
            <p:cNvSpPr>
              <a:spLocks/>
            </p:cNvSpPr>
            <p:nvPr/>
          </p:nvSpPr>
          <p:spPr bwMode="auto">
            <a:xfrm>
              <a:off x="6804716" y="3539995"/>
              <a:ext cx="342472" cy="366761"/>
            </a:xfrm>
            <a:custGeom>
              <a:avLst/>
              <a:gdLst>
                <a:gd name="T0" fmla="*/ 0 w 235"/>
                <a:gd name="T1" fmla="*/ 176 h 250"/>
                <a:gd name="T2" fmla="*/ 0 w 235"/>
                <a:gd name="T3" fmla="*/ 176 h 250"/>
                <a:gd name="T4" fmla="*/ 106 w 235"/>
                <a:gd name="T5" fmla="*/ 0 h 250"/>
                <a:gd name="T6" fmla="*/ 235 w 235"/>
                <a:gd name="T7" fmla="*/ 93 h 250"/>
                <a:gd name="T8" fmla="*/ 103 w 235"/>
                <a:gd name="T9" fmla="*/ 250 h 250"/>
                <a:gd name="T10" fmla="*/ 0 w 235"/>
                <a:gd name="T11" fmla="*/ 176 h 250"/>
              </a:gdLst>
              <a:ahLst/>
              <a:cxnLst>
                <a:cxn ang="0">
                  <a:pos x="T0" y="T1"/>
                </a:cxn>
                <a:cxn ang="0">
                  <a:pos x="T2" y="T3"/>
                </a:cxn>
                <a:cxn ang="0">
                  <a:pos x="T4" y="T5"/>
                </a:cxn>
                <a:cxn ang="0">
                  <a:pos x="T6" y="T7"/>
                </a:cxn>
                <a:cxn ang="0">
                  <a:pos x="T8" y="T9"/>
                </a:cxn>
                <a:cxn ang="0">
                  <a:pos x="T10" y="T11"/>
                </a:cxn>
              </a:cxnLst>
              <a:rect l="0" t="0" r="r" b="b"/>
              <a:pathLst>
                <a:path w="235" h="250">
                  <a:moveTo>
                    <a:pt x="0" y="176"/>
                  </a:moveTo>
                  <a:lnTo>
                    <a:pt x="0" y="176"/>
                  </a:lnTo>
                  <a:lnTo>
                    <a:pt x="106" y="0"/>
                  </a:lnTo>
                  <a:cubicBezTo>
                    <a:pt x="152" y="28"/>
                    <a:pt x="195" y="59"/>
                    <a:pt x="235" y="93"/>
                  </a:cubicBezTo>
                  <a:lnTo>
                    <a:pt x="103" y="250"/>
                  </a:lnTo>
                  <a:cubicBezTo>
                    <a:pt x="71" y="223"/>
                    <a:pt x="36" y="198"/>
                    <a:pt x="0"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19" name="Freeform 344">
              <a:extLst>
                <a:ext uri="{FF2B5EF4-FFF2-40B4-BE49-F238E27FC236}">
                  <a16:creationId xmlns:a16="http://schemas.microsoft.com/office/drawing/2014/main" id="{8BF55D3A-AC45-CA10-381D-48CC292FBE5B}"/>
                </a:ext>
              </a:extLst>
            </p:cNvPr>
            <p:cNvSpPr>
              <a:spLocks/>
            </p:cNvSpPr>
            <p:nvPr/>
          </p:nvSpPr>
          <p:spPr bwMode="auto">
            <a:xfrm>
              <a:off x="7113182" y="3122228"/>
              <a:ext cx="371619" cy="386192"/>
            </a:xfrm>
            <a:custGeom>
              <a:avLst/>
              <a:gdLst>
                <a:gd name="T0" fmla="*/ 0 w 255"/>
                <a:gd name="T1" fmla="*/ 173 h 264"/>
                <a:gd name="T2" fmla="*/ 0 w 255"/>
                <a:gd name="T3" fmla="*/ 173 h 264"/>
                <a:gd name="T4" fmla="*/ 111 w 255"/>
                <a:gd name="T5" fmla="*/ 0 h 264"/>
                <a:gd name="T6" fmla="*/ 255 w 255"/>
                <a:gd name="T7" fmla="*/ 107 h 264"/>
                <a:gd name="T8" fmla="*/ 122 w 255"/>
                <a:gd name="T9" fmla="*/ 264 h 264"/>
                <a:gd name="T10" fmla="*/ 0 w 255"/>
                <a:gd name="T11" fmla="*/ 173 h 264"/>
              </a:gdLst>
              <a:ahLst/>
              <a:cxnLst>
                <a:cxn ang="0">
                  <a:pos x="T0" y="T1"/>
                </a:cxn>
                <a:cxn ang="0">
                  <a:pos x="T2" y="T3"/>
                </a:cxn>
                <a:cxn ang="0">
                  <a:pos x="T4" y="T5"/>
                </a:cxn>
                <a:cxn ang="0">
                  <a:pos x="T6" y="T7"/>
                </a:cxn>
                <a:cxn ang="0">
                  <a:pos x="T8" y="T9"/>
                </a:cxn>
                <a:cxn ang="0">
                  <a:pos x="T10" y="T11"/>
                </a:cxn>
              </a:cxnLst>
              <a:rect l="0" t="0" r="r" b="b"/>
              <a:pathLst>
                <a:path w="255" h="264">
                  <a:moveTo>
                    <a:pt x="0" y="173"/>
                  </a:moveTo>
                  <a:lnTo>
                    <a:pt x="0" y="173"/>
                  </a:lnTo>
                  <a:lnTo>
                    <a:pt x="111" y="0"/>
                  </a:lnTo>
                  <a:cubicBezTo>
                    <a:pt x="161" y="33"/>
                    <a:pt x="209" y="68"/>
                    <a:pt x="255" y="107"/>
                  </a:cubicBezTo>
                  <a:lnTo>
                    <a:pt x="122" y="264"/>
                  </a:lnTo>
                  <a:cubicBezTo>
                    <a:pt x="83" y="231"/>
                    <a:pt x="42" y="201"/>
                    <a:pt x="0" y="17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20" name="Freeform 346">
              <a:extLst>
                <a:ext uri="{FF2B5EF4-FFF2-40B4-BE49-F238E27FC236}">
                  <a16:creationId xmlns:a16="http://schemas.microsoft.com/office/drawing/2014/main" id="{4A81ED19-B536-D3AF-D3FD-B93FBE5A22E1}"/>
                </a:ext>
              </a:extLst>
            </p:cNvPr>
            <p:cNvSpPr>
              <a:spLocks/>
            </p:cNvSpPr>
            <p:nvPr/>
          </p:nvSpPr>
          <p:spPr bwMode="auto">
            <a:xfrm>
              <a:off x="6212070" y="2808902"/>
              <a:ext cx="264748" cy="315754"/>
            </a:xfrm>
            <a:custGeom>
              <a:avLst/>
              <a:gdLst>
                <a:gd name="T0" fmla="*/ 0 w 182"/>
                <a:gd name="T1" fmla="*/ 206 h 216"/>
                <a:gd name="T2" fmla="*/ 0 w 182"/>
                <a:gd name="T3" fmla="*/ 206 h 216"/>
                <a:gd name="T4" fmla="*/ 0 w 182"/>
                <a:gd name="T5" fmla="*/ 206 h 216"/>
                <a:gd name="T6" fmla="*/ 0 w 182"/>
                <a:gd name="T7" fmla="*/ 0 h 216"/>
                <a:gd name="T8" fmla="*/ 0 w 182"/>
                <a:gd name="T9" fmla="*/ 0 h 216"/>
                <a:gd name="T10" fmla="*/ 182 w 182"/>
                <a:gd name="T11" fmla="*/ 13 h 216"/>
                <a:gd name="T12" fmla="*/ 154 w 182"/>
                <a:gd name="T13" fmla="*/ 216 h 216"/>
                <a:gd name="T14" fmla="*/ 0 w 182"/>
                <a:gd name="T15" fmla="*/ 206 h 2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2" h="216">
                  <a:moveTo>
                    <a:pt x="0" y="206"/>
                  </a:moveTo>
                  <a:lnTo>
                    <a:pt x="0" y="206"/>
                  </a:lnTo>
                  <a:lnTo>
                    <a:pt x="0" y="206"/>
                  </a:lnTo>
                  <a:lnTo>
                    <a:pt x="0" y="0"/>
                  </a:lnTo>
                  <a:lnTo>
                    <a:pt x="0" y="0"/>
                  </a:lnTo>
                  <a:cubicBezTo>
                    <a:pt x="62" y="0"/>
                    <a:pt x="123" y="5"/>
                    <a:pt x="182" y="13"/>
                  </a:cubicBezTo>
                  <a:lnTo>
                    <a:pt x="154" y="216"/>
                  </a:lnTo>
                  <a:cubicBezTo>
                    <a:pt x="104" y="210"/>
                    <a:pt x="53" y="206"/>
                    <a:pt x="0" y="20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21" name="Freeform 348">
              <a:extLst>
                <a:ext uri="{FF2B5EF4-FFF2-40B4-BE49-F238E27FC236}">
                  <a16:creationId xmlns:a16="http://schemas.microsoft.com/office/drawing/2014/main" id="{4FADF71F-9530-67C1-C521-EBE0A786300C}"/>
                </a:ext>
              </a:extLst>
            </p:cNvPr>
            <p:cNvSpPr>
              <a:spLocks/>
            </p:cNvSpPr>
            <p:nvPr/>
          </p:nvSpPr>
          <p:spPr bwMode="auto">
            <a:xfrm>
              <a:off x="6901871" y="2986211"/>
              <a:ext cx="371619" cy="388620"/>
            </a:xfrm>
            <a:custGeom>
              <a:avLst/>
              <a:gdLst>
                <a:gd name="T0" fmla="*/ 0 w 255"/>
                <a:gd name="T1" fmla="*/ 187 h 265"/>
                <a:gd name="T2" fmla="*/ 0 w 255"/>
                <a:gd name="T3" fmla="*/ 187 h 265"/>
                <a:gd name="T4" fmla="*/ 85 w 255"/>
                <a:gd name="T5" fmla="*/ 0 h 265"/>
                <a:gd name="T6" fmla="*/ 255 w 255"/>
                <a:gd name="T7" fmla="*/ 92 h 265"/>
                <a:gd name="T8" fmla="*/ 144 w 255"/>
                <a:gd name="T9" fmla="*/ 265 h 265"/>
                <a:gd name="T10" fmla="*/ 0 w 255"/>
                <a:gd name="T11" fmla="*/ 187 h 265"/>
              </a:gdLst>
              <a:ahLst/>
              <a:cxnLst>
                <a:cxn ang="0">
                  <a:pos x="T0" y="T1"/>
                </a:cxn>
                <a:cxn ang="0">
                  <a:pos x="T2" y="T3"/>
                </a:cxn>
                <a:cxn ang="0">
                  <a:pos x="T4" y="T5"/>
                </a:cxn>
                <a:cxn ang="0">
                  <a:pos x="T6" y="T7"/>
                </a:cxn>
                <a:cxn ang="0">
                  <a:pos x="T8" y="T9"/>
                </a:cxn>
                <a:cxn ang="0">
                  <a:pos x="T10" y="T11"/>
                </a:cxn>
              </a:cxnLst>
              <a:rect l="0" t="0" r="r" b="b"/>
              <a:pathLst>
                <a:path w="255" h="265">
                  <a:moveTo>
                    <a:pt x="0" y="187"/>
                  </a:moveTo>
                  <a:lnTo>
                    <a:pt x="0" y="187"/>
                  </a:lnTo>
                  <a:lnTo>
                    <a:pt x="85" y="0"/>
                  </a:lnTo>
                  <a:cubicBezTo>
                    <a:pt x="144" y="27"/>
                    <a:pt x="201" y="58"/>
                    <a:pt x="255" y="92"/>
                  </a:cubicBezTo>
                  <a:lnTo>
                    <a:pt x="144" y="265"/>
                  </a:lnTo>
                  <a:cubicBezTo>
                    <a:pt x="98" y="236"/>
                    <a:pt x="50" y="210"/>
                    <a:pt x="0" y="18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22" name="Freeform 350">
              <a:extLst>
                <a:ext uri="{FF2B5EF4-FFF2-40B4-BE49-F238E27FC236}">
                  <a16:creationId xmlns:a16="http://schemas.microsoft.com/office/drawing/2014/main" id="{E72DDC05-21D8-447F-4331-36AB4D9E42AB}"/>
                </a:ext>
              </a:extLst>
            </p:cNvPr>
            <p:cNvSpPr>
              <a:spLocks/>
            </p:cNvSpPr>
            <p:nvPr/>
          </p:nvSpPr>
          <p:spPr bwMode="auto">
            <a:xfrm>
              <a:off x="6673557" y="2886626"/>
              <a:ext cx="352188" cy="374047"/>
            </a:xfrm>
            <a:custGeom>
              <a:avLst/>
              <a:gdLst>
                <a:gd name="T0" fmla="*/ 0 w 242"/>
                <a:gd name="T1" fmla="*/ 198 h 256"/>
                <a:gd name="T2" fmla="*/ 0 w 242"/>
                <a:gd name="T3" fmla="*/ 198 h 256"/>
                <a:gd name="T4" fmla="*/ 56 w 242"/>
                <a:gd name="T5" fmla="*/ 0 h 256"/>
                <a:gd name="T6" fmla="*/ 242 w 242"/>
                <a:gd name="T7" fmla="*/ 69 h 256"/>
                <a:gd name="T8" fmla="*/ 157 w 242"/>
                <a:gd name="T9" fmla="*/ 256 h 256"/>
                <a:gd name="T10" fmla="*/ 0 w 242"/>
                <a:gd name="T11" fmla="*/ 198 h 256"/>
              </a:gdLst>
              <a:ahLst/>
              <a:cxnLst>
                <a:cxn ang="0">
                  <a:pos x="T0" y="T1"/>
                </a:cxn>
                <a:cxn ang="0">
                  <a:pos x="T2" y="T3"/>
                </a:cxn>
                <a:cxn ang="0">
                  <a:pos x="T4" y="T5"/>
                </a:cxn>
                <a:cxn ang="0">
                  <a:pos x="T6" y="T7"/>
                </a:cxn>
                <a:cxn ang="0">
                  <a:pos x="T8" y="T9"/>
                </a:cxn>
                <a:cxn ang="0">
                  <a:pos x="T10" y="T11"/>
                </a:cxn>
              </a:cxnLst>
              <a:rect l="0" t="0" r="r" b="b"/>
              <a:pathLst>
                <a:path w="242" h="256">
                  <a:moveTo>
                    <a:pt x="0" y="198"/>
                  </a:moveTo>
                  <a:lnTo>
                    <a:pt x="0" y="198"/>
                  </a:lnTo>
                  <a:lnTo>
                    <a:pt x="56" y="0"/>
                  </a:lnTo>
                  <a:cubicBezTo>
                    <a:pt x="120" y="19"/>
                    <a:pt x="182" y="42"/>
                    <a:pt x="242" y="69"/>
                  </a:cubicBezTo>
                  <a:lnTo>
                    <a:pt x="157" y="256"/>
                  </a:lnTo>
                  <a:cubicBezTo>
                    <a:pt x="106" y="233"/>
                    <a:pt x="54" y="213"/>
                    <a:pt x="0" y="19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23" name="Freeform 352">
              <a:extLst>
                <a:ext uri="{FF2B5EF4-FFF2-40B4-BE49-F238E27FC236}">
                  <a16:creationId xmlns:a16="http://schemas.microsoft.com/office/drawing/2014/main" id="{F44DF325-BA6B-6636-18EC-626A2C9CED81}"/>
                </a:ext>
              </a:extLst>
            </p:cNvPr>
            <p:cNvSpPr>
              <a:spLocks/>
            </p:cNvSpPr>
            <p:nvPr/>
          </p:nvSpPr>
          <p:spPr bwMode="auto">
            <a:xfrm>
              <a:off x="6435527" y="2828333"/>
              <a:ext cx="318183" cy="347330"/>
            </a:xfrm>
            <a:custGeom>
              <a:avLst/>
              <a:gdLst>
                <a:gd name="T0" fmla="*/ 0 w 219"/>
                <a:gd name="T1" fmla="*/ 203 h 238"/>
                <a:gd name="T2" fmla="*/ 0 w 219"/>
                <a:gd name="T3" fmla="*/ 203 h 238"/>
                <a:gd name="T4" fmla="*/ 28 w 219"/>
                <a:gd name="T5" fmla="*/ 0 h 238"/>
                <a:gd name="T6" fmla="*/ 219 w 219"/>
                <a:gd name="T7" fmla="*/ 40 h 238"/>
                <a:gd name="T8" fmla="*/ 162 w 219"/>
                <a:gd name="T9" fmla="*/ 238 h 238"/>
                <a:gd name="T10" fmla="*/ 0 w 219"/>
                <a:gd name="T11" fmla="*/ 203 h 238"/>
              </a:gdLst>
              <a:ahLst/>
              <a:cxnLst>
                <a:cxn ang="0">
                  <a:pos x="T0" y="T1"/>
                </a:cxn>
                <a:cxn ang="0">
                  <a:pos x="T2" y="T3"/>
                </a:cxn>
                <a:cxn ang="0">
                  <a:pos x="T4" y="T5"/>
                </a:cxn>
                <a:cxn ang="0">
                  <a:pos x="T6" y="T7"/>
                </a:cxn>
                <a:cxn ang="0">
                  <a:pos x="T8" y="T9"/>
                </a:cxn>
                <a:cxn ang="0">
                  <a:pos x="T10" y="T11"/>
                </a:cxn>
              </a:cxnLst>
              <a:rect l="0" t="0" r="r" b="b"/>
              <a:pathLst>
                <a:path w="219" h="238">
                  <a:moveTo>
                    <a:pt x="0" y="203"/>
                  </a:moveTo>
                  <a:lnTo>
                    <a:pt x="0" y="203"/>
                  </a:lnTo>
                  <a:lnTo>
                    <a:pt x="28" y="0"/>
                  </a:lnTo>
                  <a:cubicBezTo>
                    <a:pt x="93" y="9"/>
                    <a:pt x="157" y="22"/>
                    <a:pt x="219" y="40"/>
                  </a:cubicBezTo>
                  <a:lnTo>
                    <a:pt x="162" y="238"/>
                  </a:lnTo>
                  <a:cubicBezTo>
                    <a:pt x="110" y="223"/>
                    <a:pt x="56" y="211"/>
                    <a:pt x="0" y="20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24" name="Freeform 354">
              <a:extLst>
                <a:ext uri="{FF2B5EF4-FFF2-40B4-BE49-F238E27FC236}">
                  <a16:creationId xmlns:a16="http://schemas.microsoft.com/office/drawing/2014/main" id="{12CEAD45-1D3F-78B4-B8D4-9226C31E7A20}"/>
                </a:ext>
              </a:extLst>
            </p:cNvPr>
            <p:cNvSpPr>
              <a:spLocks/>
            </p:cNvSpPr>
            <p:nvPr/>
          </p:nvSpPr>
          <p:spPr bwMode="auto">
            <a:xfrm>
              <a:off x="6863009" y="2400851"/>
              <a:ext cx="332757" cy="366761"/>
            </a:xfrm>
            <a:custGeom>
              <a:avLst/>
              <a:gdLst>
                <a:gd name="T0" fmla="*/ 0 w 228"/>
                <a:gd name="T1" fmla="*/ 196 h 251"/>
                <a:gd name="T2" fmla="*/ 0 w 228"/>
                <a:gd name="T3" fmla="*/ 196 h 251"/>
                <a:gd name="T4" fmla="*/ 61 w 228"/>
                <a:gd name="T5" fmla="*/ 0 h 251"/>
                <a:gd name="T6" fmla="*/ 228 w 228"/>
                <a:gd name="T7" fmla="*/ 62 h 251"/>
                <a:gd name="T8" fmla="*/ 147 w 228"/>
                <a:gd name="T9" fmla="*/ 251 h 251"/>
                <a:gd name="T10" fmla="*/ 0 w 228"/>
                <a:gd name="T11" fmla="*/ 196 h 251"/>
              </a:gdLst>
              <a:ahLst/>
              <a:cxnLst>
                <a:cxn ang="0">
                  <a:pos x="T0" y="T1"/>
                </a:cxn>
                <a:cxn ang="0">
                  <a:pos x="T2" y="T3"/>
                </a:cxn>
                <a:cxn ang="0">
                  <a:pos x="T4" y="T5"/>
                </a:cxn>
                <a:cxn ang="0">
                  <a:pos x="T6" y="T7"/>
                </a:cxn>
                <a:cxn ang="0">
                  <a:pos x="T8" y="T9"/>
                </a:cxn>
                <a:cxn ang="0">
                  <a:pos x="T10" y="T11"/>
                </a:cxn>
              </a:cxnLst>
              <a:rect l="0" t="0" r="r" b="b"/>
              <a:pathLst>
                <a:path w="228" h="251">
                  <a:moveTo>
                    <a:pt x="0" y="196"/>
                  </a:moveTo>
                  <a:lnTo>
                    <a:pt x="0" y="196"/>
                  </a:lnTo>
                  <a:lnTo>
                    <a:pt x="61" y="0"/>
                  </a:lnTo>
                  <a:cubicBezTo>
                    <a:pt x="118" y="18"/>
                    <a:pt x="174" y="39"/>
                    <a:pt x="228" y="62"/>
                  </a:cubicBezTo>
                  <a:lnTo>
                    <a:pt x="147" y="251"/>
                  </a:lnTo>
                  <a:cubicBezTo>
                    <a:pt x="99" y="230"/>
                    <a:pt x="50" y="212"/>
                    <a:pt x="0" y="19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25" name="Freeform 356">
              <a:extLst>
                <a:ext uri="{FF2B5EF4-FFF2-40B4-BE49-F238E27FC236}">
                  <a16:creationId xmlns:a16="http://schemas.microsoft.com/office/drawing/2014/main" id="{6D705460-044A-CA35-50AA-294487BE84D4}"/>
                </a:ext>
              </a:extLst>
            </p:cNvPr>
            <p:cNvSpPr>
              <a:spLocks/>
            </p:cNvSpPr>
            <p:nvPr/>
          </p:nvSpPr>
          <p:spPr bwMode="auto">
            <a:xfrm>
              <a:off x="7467798" y="2738466"/>
              <a:ext cx="352188" cy="371619"/>
            </a:xfrm>
            <a:custGeom>
              <a:avLst/>
              <a:gdLst>
                <a:gd name="T0" fmla="*/ 0 w 242"/>
                <a:gd name="T1" fmla="*/ 168 h 253"/>
                <a:gd name="T2" fmla="*/ 0 w 242"/>
                <a:gd name="T3" fmla="*/ 168 h 253"/>
                <a:gd name="T4" fmla="*/ 118 w 242"/>
                <a:gd name="T5" fmla="*/ 0 h 253"/>
                <a:gd name="T6" fmla="*/ 242 w 242"/>
                <a:gd name="T7" fmla="*/ 96 h 253"/>
                <a:gd name="T8" fmla="*/ 109 w 242"/>
                <a:gd name="T9" fmla="*/ 253 h 253"/>
                <a:gd name="T10" fmla="*/ 0 w 242"/>
                <a:gd name="T11" fmla="*/ 168 h 253"/>
              </a:gdLst>
              <a:ahLst/>
              <a:cxnLst>
                <a:cxn ang="0">
                  <a:pos x="T0" y="T1"/>
                </a:cxn>
                <a:cxn ang="0">
                  <a:pos x="T2" y="T3"/>
                </a:cxn>
                <a:cxn ang="0">
                  <a:pos x="T4" y="T5"/>
                </a:cxn>
                <a:cxn ang="0">
                  <a:pos x="T6" y="T7"/>
                </a:cxn>
                <a:cxn ang="0">
                  <a:pos x="T8" y="T9"/>
                </a:cxn>
                <a:cxn ang="0">
                  <a:pos x="T10" y="T11"/>
                </a:cxn>
              </a:cxnLst>
              <a:rect l="0" t="0" r="r" b="b"/>
              <a:pathLst>
                <a:path w="242" h="253">
                  <a:moveTo>
                    <a:pt x="0" y="168"/>
                  </a:moveTo>
                  <a:lnTo>
                    <a:pt x="0" y="168"/>
                  </a:lnTo>
                  <a:lnTo>
                    <a:pt x="118" y="0"/>
                  </a:lnTo>
                  <a:cubicBezTo>
                    <a:pt x="161" y="30"/>
                    <a:pt x="202" y="62"/>
                    <a:pt x="242" y="96"/>
                  </a:cubicBezTo>
                  <a:lnTo>
                    <a:pt x="109" y="253"/>
                  </a:lnTo>
                  <a:cubicBezTo>
                    <a:pt x="74" y="223"/>
                    <a:pt x="38" y="195"/>
                    <a:pt x="0" y="16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26" name="Freeform 358">
              <a:extLst>
                <a:ext uri="{FF2B5EF4-FFF2-40B4-BE49-F238E27FC236}">
                  <a16:creationId xmlns:a16="http://schemas.microsoft.com/office/drawing/2014/main" id="{18446C23-FFFA-0346-70F1-9A02A81B9C4C}"/>
                </a:ext>
              </a:extLst>
            </p:cNvPr>
            <p:cNvSpPr>
              <a:spLocks/>
            </p:cNvSpPr>
            <p:nvPr/>
          </p:nvSpPr>
          <p:spPr bwMode="auto">
            <a:xfrm>
              <a:off x="6644410" y="2335273"/>
              <a:ext cx="308468" cy="352188"/>
            </a:xfrm>
            <a:custGeom>
              <a:avLst/>
              <a:gdLst>
                <a:gd name="T0" fmla="*/ 0 w 211"/>
                <a:gd name="T1" fmla="*/ 202 h 240"/>
                <a:gd name="T2" fmla="*/ 0 w 211"/>
                <a:gd name="T3" fmla="*/ 202 h 240"/>
                <a:gd name="T4" fmla="*/ 40 w 211"/>
                <a:gd name="T5" fmla="*/ 0 h 240"/>
                <a:gd name="T6" fmla="*/ 211 w 211"/>
                <a:gd name="T7" fmla="*/ 44 h 240"/>
                <a:gd name="T8" fmla="*/ 150 w 211"/>
                <a:gd name="T9" fmla="*/ 240 h 240"/>
                <a:gd name="T10" fmla="*/ 0 w 211"/>
                <a:gd name="T11" fmla="*/ 202 h 240"/>
              </a:gdLst>
              <a:ahLst/>
              <a:cxnLst>
                <a:cxn ang="0">
                  <a:pos x="T0" y="T1"/>
                </a:cxn>
                <a:cxn ang="0">
                  <a:pos x="T2" y="T3"/>
                </a:cxn>
                <a:cxn ang="0">
                  <a:pos x="T4" y="T5"/>
                </a:cxn>
                <a:cxn ang="0">
                  <a:pos x="T6" y="T7"/>
                </a:cxn>
                <a:cxn ang="0">
                  <a:pos x="T8" y="T9"/>
                </a:cxn>
                <a:cxn ang="0">
                  <a:pos x="T10" y="T11"/>
                </a:cxn>
              </a:cxnLst>
              <a:rect l="0" t="0" r="r" b="b"/>
              <a:pathLst>
                <a:path w="211" h="240">
                  <a:moveTo>
                    <a:pt x="0" y="202"/>
                  </a:moveTo>
                  <a:lnTo>
                    <a:pt x="0" y="202"/>
                  </a:lnTo>
                  <a:lnTo>
                    <a:pt x="40" y="0"/>
                  </a:lnTo>
                  <a:cubicBezTo>
                    <a:pt x="98" y="12"/>
                    <a:pt x="155" y="27"/>
                    <a:pt x="211" y="44"/>
                  </a:cubicBezTo>
                  <a:lnTo>
                    <a:pt x="150" y="240"/>
                  </a:lnTo>
                  <a:cubicBezTo>
                    <a:pt x="101" y="225"/>
                    <a:pt x="51" y="212"/>
                    <a:pt x="0" y="202"/>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27" name="Freeform 360">
              <a:extLst>
                <a:ext uri="{FF2B5EF4-FFF2-40B4-BE49-F238E27FC236}">
                  <a16:creationId xmlns:a16="http://schemas.microsoft.com/office/drawing/2014/main" id="{18EBAB89-8053-965E-9422-C6A25B11510D}"/>
                </a:ext>
              </a:extLst>
            </p:cNvPr>
            <p:cNvSpPr>
              <a:spLocks/>
            </p:cNvSpPr>
            <p:nvPr/>
          </p:nvSpPr>
          <p:spPr bwMode="auto">
            <a:xfrm>
              <a:off x="7280775" y="2604877"/>
              <a:ext cx="357045" cy="381334"/>
            </a:xfrm>
            <a:custGeom>
              <a:avLst/>
              <a:gdLst>
                <a:gd name="T0" fmla="*/ 0 w 246"/>
                <a:gd name="T1" fmla="*/ 180 h 260"/>
                <a:gd name="T2" fmla="*/ 0 w 246"/>
                <a:gd name="T3" fmla="*/ 180 h 260"/>
                <a:gd name="T4" fmla="*/ 101 w 246"/>
                <a:gd name="T5" fmla="*/ 0 h 260"/>
                <a:gd name="T6" fmla="*/ 246 w 246"/>
                <a:gd name="T7" fmla="*/ 92 h 260"/>
                <a:gd name="T8" fmla="*/ 128 w 246"/>
                <a:gd name="T9" fmla="*/ 260 h 260"/>
                <a:gd name="T10" fmla="*/ 0 w 246"/>
                <a:gd name="T11" fmla="*/ 180 h 260"/>
              </a:gdLst>
              <a:ahLst/>
              <a:cxnLst>
                <a:cxn ang="0">
                  <a:pos x="T0" y="T1"/>
                </a:cxn>
                <a:cxn ang="0">
                  <a:pos x="T2" y="T3"/>
                </a:cxn>
                <a:cxn ang="0">
                  <a:pos x="T4" y="T5"/>
                </a:cxn>
                <a:cxn ang="0">
                  <a:pos x="T6" y="T7"/>
                </a:cxn>
                <a:cxn ang="0">
                  <a:pos x="T8" y="T9"/>
                </a:cxn>
                <a:cxn ang="0">
                  <a:pos x="T10" y="T11"/>
                </a:cxn>
              </a:cxnLst>
              <a:rect l="0" t="0" r="r" b="b"/>
              <a:pathLst>
                <a:path w="246" h="260">
                  <a:moveTo>
                    <a:pt x="0" y="180"/>
                  </a:moveTo>
                  <a:lnTo>
                    <a:pt x="0" y="180"/>
                  </a:lnTo>
                  <a:lnTo>
                    <a:pt x="101" y="0"/>
                  </a:lnTo>
                  <a:cubicBezTo>
                    <a:pt x="151" y="29"/>
                    <a:pt x="199" y="59"/>
                    <a:pt x="246" y="92"/>
                  </a:cubicBezTo>
                  <a:lnTo>
                    <a:pt x="128" y="260"/>
                  </a:lnTo>
                  <a:cubicBezTo>
                    <a:pt x="87" y="231"/>
                    <a:pt x="44" y="205"/>
                    <a:pt x="0" y="18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28" name="Freeform 362">
              <a:extLst>
                <a:ext uri="{FF2B5EF4-FFF2-40B4-BE49-F238E27FC236}">
                  <a16:creationId xmlns:a16="http://schemas.microsoft.com/office/drawing/2014/main" id="{517A18C7-726D-7312-3E60-9AB9AA49F180}"/>
                </a:ext>
              </a:extLst>
            </p:cNvPr>
            <p:cNvSpPr>
              <a:spLocks/>
            </p:cNvSpPr>
            <p:nvPr/>
          </p:nvSpPr>
          <p:spPr bwMode="auto">
            <a:xfrm>
              <a:off x="7076750" y="2490721"/>
              <a:ext cx="349758" cy="376476"/>
            </a:xfrm>
            <a:custGeom>
              <a:avLst/>
              <a:gdLst>
                <a:gd name="T0" fmla="*/ 0 w 240"/>
                <a:gd name="T1" fmla="*/ 189 h 258"/>
                <a:gd name="T2" fmla="*/ 0 w 240"/>
                <a:gd name="T3" fmla="*/ 189 h 258"/>
                <a:gd name="T4" fmla="*/ 81 w 240"/>
                <a:gd name="T5" fmla="*/ 0 h 258"/>
                <a:gd name="T6" fmla="*/ 240 w 240"/>
                <a:gd name="T7" fmla="*/ 79 h 258"/>
                <a:gd name="T8" fmla="*/ 139 w 240"/>
                <a:gd name="T9" fmla="*/ 258 h 258"/>
                <a:gd name="T10" fmla="*/ 0 w 240"/>
                <a:gd name="T11" fmla="*/ 189 h 258"/>
              </a:gdLst>
              <a:ahLst/>
              <a:cxnLst>
                <a:cxn ang="0">
                  <a:pos x="T0" y="T1"/>
                </a:cxn>
                <a:cxn ang="0">
                  <a:pos x="T2" y="T3"/>
                </a:cxn>
                <a:cxn ang="0">
                  <a:pos x="T4" y="T5"/>
                </a:cxn>
                <a:cxn ang="0">
                  <a:pos x="T6" y="T7"/>
                </a:cxn>
                <a:cxn ang="0">
                  <a:pos x="T8" y="T9"/>
                </a:cxn>
                <a:cxn ang="0">
                  <a:pos x="T10" y="T11"/>
                </a:cxn>
              </a:cxnLst>
              <a:rect l="0" t="0" r="r" b="b"/>
              <a:pathLst>
                <a:path w="240" h="258">
                  <a:moveTo>
                    <a:pt x="0" y="189"/>
                  </a:moveTo>
                  <a:lnTo>
                    <a:pt x="0" y="189"/>
                  </a:lnTo>
                  <a:lnTo>
                    <a:pt x="81" y="0"/>
                  </a:lnTo>
                  <a:cubicBezTo>
                    <a:pt x="136" y="24"/>
                    <a:pt x="188" y="50"/>
                    <a:pt x="240" y="79"/>
                  </a:cubicBezTo>
                  <a:lnTo>
                    <a:pt x="139" y="258"/>
                  </a:lnTo>
                  <a:cubicBezTo>
                    <a:pt x="94" y="233"/>
                    <a:pt x="48" y="210"/>
                    <a:pt x="0" y="189"/>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29" name="Freeform 364">
              <a:extLst>
                <a:ext uri="{FF2B5EF4-FFF2-40B4-BE49-F238E27FC236}">
                  <a16:creationId xmlns:a16="http://schemas.microsoft.com/office/drawing/2014/main" id="{D75DF40F-DB73-113D-B135-FE4363F57B23}"/>
                </a:ext>
              </a:extLst>
            </p:cNvPr>
            <p:cNvSpPr>
              <a:spLocks/>
            </p:cNvSpPr>
            <p:nvPr/>
          </p:nvSpPr>
          <p:spPr bwMode="auto">
            <a:xfrm>
              <a:off x="5859883" y="5155196"/>
              <a:ext cx="242887" cy="301181"/>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30" name="Freeform 368">
              <a:extLst>
                <a:ext uri="{FF2B5EF4-FFF2-40B4-BE49-F238E27FC236}">
                  <a16:creationId xmlns:a16="http://schemas.microsoft.com/office/drawing/2014/main" id="{9889BCD7-3C84-2EB7-9E0C-CEEC8E78DFEB}"/>
                </a:ext>
              </a:extLst>
            </p:cNvPr>
            <p:cNvSpPr>
              <a:spLocks/>
            </p:cNvSpPr>
            <p:nvPr/>
          </p:nvSpPr>
          <p:spPr bwMode="auto">
            <a:xfrm>
              <a:off x="6102770" y="5155196"/>
              <a:ext cx="242887" cy="301181"/>
            </a:xfrm>
            <a:custGeom>
              <a:avLst/>
              <a:gdLst>
                <a:gd name="T0" fmla="*/ 167 w 167"/>
                <a:gd name="T1" fmla="*/ 206 h 206"/>
                <a:gd name="T2" fmla="*/ 167 w 167"/>
                <a:gd name="T3" fmla="*/ 206 h 206"/>
                <a:gd name="T4" fmla="*/ 0 w 167"/>
                <a:gd name="T5" fmla="*/ 206 h 206"/>
                <a:gd name="T6" fmla="*/ 0 w 167"/>
                <a:gd name="T7" fmla="*/ 0 h 206"/>
                <a:gd name="T8" fmla="*/ 167 w 167"/>
                <a:gd name="T9" fmla="*/ 0 h 206"/>
                <a:gd name="T10" fmla="*/ 167 w 167"/>
                <a:gd name="T11" fmla="*/ 206 h 206"/>
              </a:gdLst>
              <a:ahLst/>
              <a:cxnLst>
                <a:cxn ang="0">
                  <a:pos x="T0" y="T1"/>
                </a:cxn>
                <a:cxn ang="0">
                  <a:pos x="T2" y="T3"/>
                </a:cxn>
                <a:cxn ang="0">
                  <a:pos x="T4" y="T5"/>
                </a:cxn>
                <a:cxn ang="0">
                  <a:pos x="T6" y="T7"/>
                </a:cxn>
                <a:cxn ang="0">
                  <a:pos x="T8" y="T9"/>
                </a:cxn>
                <a:cxn ang="0">
                  <a:pos x="T10" y="T11"/>
                </a:cxn>
              </a:cxnLst>
              <a:rect l="0" t="0" r="r" b="b"/>
              <a:pathLst>
                <a:path w="167" h="206">
                  <a:moveTo>
                    <a:pt x="167" y="206"/>
                  </a:moveTo>
                  <a:lnTo>
                    <a:pt x="167" y="206"/>
                  </a:lnTo>
                  <a:lnTo>
                    <a:pt x="0" y="206"/>
                  </a:lnTo>
                  <a:lnTo>
                    <a:pt x="0" y="0"/>
                  </a:lnTo>
                  <a:lnTo>
                    <a:pt x="167" y="0"/>
                  </a:lnTo>
                  <a:lnTo>
                    <a:pt x="167"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31" name="Freeform 370">
              <a:extLst>
                <a:ext uri="{FF2B5EF4-FFF2-40B4-BE49-F238E27FC236}">
                  <a16:creationId xmlns:a16="http://schemas.microsoft.com/office/drawing/2014/main" id="{08A32251-E656-8422-9D19-77E0170E29F4}"/>
                </a:ext>
              </a:extLst>
            </p:cNvPr>
            <p:cNvSpPr>
              <a:spLocks/>
            </p:cNvSpPr>
            <p:nvPr/>
          </p:nvSpPr>
          <p:spPr bwMode="auto">
            <a:xfrm>
              <a:off x="6586117" y="6197184"/>
              <a:ext cx="242887" cy="303610"/>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32" name="Freeform 372">
              <a:extLst>
                <a:ext uri="{FF2B5EF4-FFF2-40B4-BE49-F238E27FC236}">
                  <a16:creationId xmlns:a16="http://schemas.microsoft.com/office/drawing/2014/main" id="{A7DF4A91-0230-250E-A06C-5F4E0284B8A5}"/>
                </a:ext>
              </a:extLst>
            </p:cNvPr>
            <p:cNvSpPr>
              <a:spLocks/>
            </p:cNvSpPr>
            <p:nvPr/>
          </p:nvSpPr>
          <p:spPr bwMode="auto">
            <a:xfrm>
              <a:off x="7254057" y="6155892"/>
              <a:ext cx="272034" cy="330327"/>
            </a:xfrm>
            <a:custGeom>
              <a:avLst/>
              <a:gdLst>
                <a:gd name="T0" fmla="*/ 146 w 186"/>
                <a:gd name="T1" fmla="*/ 0 h 226"/>
                <a:gd name="T2" fmla="*/ 146 w 186"/>
                <a:gd name="T3" fmla="*/ 0 h 226"/>
                <a:gd name="T4" fmla="*/ 186 w 186"/>
                <a:gd name="T5" fmla="*/ 202 h 226"/>
                <a:gd name="T6" fmla="*/ 21 w 186"/>
                <a:gd name="T7" fmla="*/ 226 h 226"/>
                <a:gd name="T8" fmla="*/ 0 w 186"/>
                <a:gd name="T9" fmla="*/ 22 h 226"/>
                <a:gd name="T10" fmla="*/ 146 w 186"/>
                <a:gd name="T11" fmla="*/ 0 h 226"/>
              </a:gdLst>
              <a:ahLst/>
              <a:cxnLst>
                <a:cxn ang="0">
                  <a:pos x="T0" y="T1"/>
                </a:cxn>
                <a:cxn ang="0">
                  <a:pos x="T2" y="T3"/>
                </a:cxn>
                <a:cxn ang="0">
                  <a:pos x="T4" y="T5"/>
                </a:cxn>
                <a:cxn ang="0">
                  <a:pos x="T6" y="T7"/>
                </a:cxn>
                <a:cxn ang="0">
                  <a:pos x="T8" y="T9"/>
                </a:cxn>
                <a:cxn ang="0">
                  <a:pos x="T10" y="T11"/>
                </a:cxn>
              </a:cxnLst>
              <a:rect l="0" t="0" r="r" b="b"/>
              <a:pathLst>
                <a:path w="186" h="226">
                  <a:moveTo>
                    <a:pt x="146" y="0"/>
                  </a:moveTo>
                  <a:lnTo>
                    <a:pt x="146" y="0"/>
                  </a:lnTo>
                  <a:lnTo>
                    <a:pt x="186" y="202"/>
                  </a:lnTo>
                  <a:cubicBezTo>
                    <a:pt x="132" y="212"/>
                    <a:pt x="77" y="221"/>
                    <a:pt x="21" y="226"/>
                  </a:cubicBezTo>
                  <a:lnTo>
                    <a:pt x="0" y="22"/>
                  </a:lnTo>
                  <a:cubicBezTo>
                    <a:pt x="49" y="17"/>
                    <a:pt x="98" y="10"/>
                    <a:pt x="146" y="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33" name="Freeform 374">
              <a:extLst>
                <a:ext uri="{FF2B5EF4-FFF2-40B4-BE49-F238E27FC236}">
                  <a16:creationId xmlns:a16="http://schemas.microsoft.com/office/drawing/2014/main" id="{F754AC57-3485-B5AA-0965-9656853D868E}"/>
                </a:ext>
              </a:extLst>
            </p:cNvPr>
            <p:cNvSpPr>
              <a:spLocks/>
            </p:cNvSpPr>
            <p:nvPr/>
          </p:nvSpPr>
          <p:spPr bwMode="auto">
            <a:xfrm>
              <a:off x="4621157" y="1995230"/>
              <a:ext cx="335185" cy="369189"/>
            </a:xfrm>
            <a:custGeom>
              <a:avLst/>
              <a:gdLst>
                <a:gd name="T0" fmla="*/ 229 w 229"/>
                <a:gd name="T1" fmla="*/ 190 h 253"/>
                <a:gd name="T2" fmla="*/ 229 w 229"/>
                <a:gd name="T3" fmla="*/ 190 h 253"/>
                <a:gd name="T4" fmla="*/ 150 w 229"/>
                <a:gd name="T5" fmla="*/ 0 h 253"/>
                <a:gd name="T6" fmla="*/ 0 w 229"/>
                <a:gd name="T7" fmla="*/ 70 h 253"/>
                <a:gd name="T8" fmla="*/ 94 w 229"/>
                <a:gd name="T9" fmla="*/ 253 h 253"/>
                <a:gd name="T10" fmla="*/ 229 w 229"/>
                <a:gd name="T11" fmla="*/ 190 h 253"/>
              </a:gdLst>
              <a:ahLst/>
              <a:cxnLst>
                <a:cxn ang="0">
                  <a:pos x="T0" y="T1"/>
                </a:cxn>
                <a:cxn ang="0">
                  <a:pos x="T2" y="T3"/>
                </a:cxn>
                <a:cxn ang="0">
                  <a:pos x="T4" y="T5"/>
                </a:cxn>
                <a:cxn ang="0">
                  <a:pos x="T6" y="T7"/>
                </a:cxn>
                <a:cxn ang="0">
                  <a:pos x="T8" y="T9"/>
                </a:cxn>
                <a:cxn ang="0">
                  <a:pos x="T10" y="T11"/>
                </a:cxn>
              </a:cxnLst>
              <a:rect l="0" t="0" r="r" b="b"/>
              <a:pathLst>
                <a:path w="229" h="253">
                  <a:moveTo>
                    <a:pt x="229" y="190"/>
                  </a:moveTo>
                  <a:lnTo>
                    <a:pt x="229" y="190"/>
                  </a:lnTo>
                  <a:lnTo>
                    <a:pt x="150" y="0"/>
                  </a:lnTo>
                  <a:cubicBezTo>
                    <a:pt x="99" y="22"/>
                    <a:pt x="49" y="45"/>
                    <a:pt x="0" y="70"/>
                  </a:cubicBezTo>
                  <a:lnTo>
                    <a:pt x="94" y="253"/>
                  </a:lnTo>
                  <a:cubicBezTo>
                    <a:pt x="138" y="231"/>
                    <a:pt x="183" y="210"/>
                    <a:pt x="229" y="19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34" name="Freeform 376">
              <a:extLst>
                <a:ext uri="{FF2B5EF4-FFF2-40B4-BE49-F238E27FC236}">
                  <a16:creationId xmlns:a16="http://schemas.microsoft.com/office/drawing/2014/main" id="{F4760522-11F1-4F17-D821-49B87AE71437}"/>
                </a:ext>
              </a:extLst>
            </p:cNvPr>
            <p:cNvSpPr>
              <a:spLocks/>
            </p:cNvSpPr>
            <p:nvPr/>
          </p:nvSpPr>
          <p:spPr bwMode="auto">
            <a:xfrm>
              <a:off x="4047942" y="2342558"/>
              <a:ext cx="352188" cy="369189"/>
            </a:xfrm>
            <a:custGeom>
              <a:avLst/>
              <a:gdLst>
                <a:gd name="T0" fmla="*/ 242 w 242"/>
                <a:gd name="T1" fmla="*/ 166 h 252"/>
                <a:gd name="T2" fmla="*/ 242 w 242"/>
                <a:gd name="T3" fmla="*/ 166 h 252"/>
                <a:gd name="T4" fmla="*/ 121 w 242"/>
                <a:gd name="T5" fmla="*/ 0 h 252"/>
                <a:gd name="T6" fmla="*/ 0 w 242"/>
                <a:gd name="T7" fmla="*/ 95 h 252"/>
                <a:gd name="T8" fmla="*/ 133 w 242"/>
                <a:gd name="T9" fmla="*/ 252 h 252"/>
                <a:gd name="T10" fmla="*/ 242 w 242"/>
                <a:gd name="T11" fmla="*/ 166 h 252"/>
              </a:gdLst>
              <a:ahLst/>
              <a:cxnLst>
                <a:cxn ang="0">
                  <a:pos x="T0" y="T1"/>
                </a:cxn>
                <a:cxn ang="0">
                  <a:pos x="T2" y="T3"/>
                </a:cxn>
                <a:cxn ang="0">
                  <a:pos x="T4" y="T5"/>
                </a:cxn>
                <a:cxn ang="0">
                  <a:pos x="T6" y="T7"/>
                </a:cxn>
                <a:cxn ang="0">
                  <a:pos x="T8" y="T9"/>
                </a:cxn>
                <a:cxn ang="0">
                  <a:pos x="T10" y="T11"/>
                </a:cxn>
              </a:cxnLst>
              <a:rect l="0" t="0" r="r" b="b"/>
              <a:pathLst>
                <a:path w="242" h="252">
                  <a:moveTo>
                    <a:pt x="242" y="166"/>
                  </a:moveTo>
                  <a:lnTo>
                    <a:pt x="242" y="166"/>
                  </a:lnTo>
                  <a:lnTo>
                    <a:pt x="121" y="0"/>
                  </a:lnTo>
                  <a:cubicBezTo>
                    <a:pt x="80" y="30"/>
                    <a:pt x="39" y="62"/>
                    <a:pt x="0" y="95"/>
                  </a:cubicBezTo>
                  <a:lnTo>
                    <a:pt x="133" y="252"/>
                  </a:lnTo>
                  <a:cubicBezTo>
                    <a:pt x="168" y="222"/>
                    <a:pt x="205" y="193"/>
                    <a:pt x="242" y="16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35" name="Freeform 378">
              <a:extLst>
                <a:ext uri="{FF2B5EF4-FFF2-40B4-BE49-F238E27FC236}">
                  <a16:creationId xmlns:a16="http://schemas.microsoft.com/office/drawing/2014/main" id="{2E862A1F-DE29-DA4E-4A32-03BFC985CFFD}"/>
                </a:ext>
              </a:extLst>
            </p:cNvPr>
            <p:cNvSpPr>
              <a:spLocks/>
            </p:cNvSpPr>
            <p:nvPr/>
          </p:nvSpPr>
          <p:spPr bwMode="auto">
            <a:xfrm>
              <a:off x="4414703" y="2097243"/>
              <a:ext cx="344900" cy="374047"/>
            </a:xfrm>
            <a:custGeom>
              <a:avLst/>
              <a:gdLst>
                <a:gd name="T0" fmla="*/ 235 w 235"/>
                <a:gd name="T1" fmla="*/ 183 h 255"/>
                <a:gd name="T2" fmla="*/ 235 w 235"/>
                <a:gd name="T3" fmla="*/ 183 h 255"/>
                <a:gd name="T4" fmla="*/ 141 w 235"/>
                <a:gd name="T5" fmla="*/ 0 h 255"/>
                <a:gd name="T6" fmla="*/ 0 w 235"/>
                <a:gd name="T7" fmla="*/ 80 h 255"/>
                <a:gd name="T8" fmla="*/ 107 w 235"/>
                <a:gd name="T9" fmla="*/ 255 h 255"/>
                <a:gd name="T10" fmla="*/ 235 w 235"/>
                <a:gd name="T11" fmla="*/ 183 h 255"/>
              </a:gdLst>
              <a:ahLst/>
              <a:cxnLst>
                <a:cxn ang="0">
                  <a:pos x="T0" y="T1"/>
                </a:cxn>
                <a:cxn ang="0">
                  <a:pos x="T2" y="T3"/>
                </a:cxn>
                <a:cxn ang="0">
                  <a:pos x="T4" y="T5"/>
                </a:cxn>
                <a:cxn ang="0">
                  <a:pos x="T6" y="T7"/>
                </a:cxn>
                <a:cxn ang="0">
                  <a:pos x="T8" y="T9"/>
                </a:cxn>
                <a:cxn ang="0">
                  <a:pos x="T10" y="T11"/>
                </a:cxn>
              </a:cxnLst>
              <a:rect l="0" t="0" r="r" b="b"/>
              <a:pathLst>
                <a:path w="235" h="255">
                  <a:moveTo>
                    <a:pt x="235" y="183"/>
                  </a:moveTo>
                  <a:lnTo>
                    <a:pt x="235" y="183"/>
                  </a:lnTo>
                  <a:lnTo>
                    <a:pt x="141" y="0"/>
                  </a:lnTo>
                  <a:cubicBezTo>
                    <a:pt x="93" y="25"/>
                    <a:pt x="46" y="52"/>
                    <a:pt x="0" y="80"/>
                  </a:cubicBezTo>
                  <a:lnTo>
                    <a:pt x="107" y="255"/>
                  </a:lnTo>
                  <a:cubicBezTo>
                    <a:pt x="149" y="229"/>
                    <a:pt x="191" y="206"/>
                    <a:pt x="235" y="18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36" name="Freeform 380">
              <a:extLst>
                <a:ext uri="{FF2B5EF4-FFF2-40B4-BE49-F238E27FC236}">
                  <a16:creationId xmlns:a16="http://schemas.microsoft.com/office/drawing/2014/main" id="{959342B7-8893-24B5-A0ED-64816C2D2DC2}"/>
                </a:ext>
              </a:extLst>
            </p:cNvPr>
            <p:cNvSpPr>
              <a:spLocks/>
            </p:cNvSpPr>
            <p:nvPr/>
          </p:nvSpPr>
          <p:spPr bwMode="auto">
            <a:xfrm>
              <a:off x="4225251" y="2213829"/>
              <a:ext cx="347330" cy="371619"/>
            </a:xfrm>
            <a:custGeom>
              <a:avLst/>
              <a:gdLst>
                <a:gd name="T0" fmla="*/ 238 w 238"/>
                <a:gd name="T1" fmla="*/ 175 h 254"/>
                <a:gd name="T2" fmla="*/ 238 w 238"/>
                <a:gd name="T3" fmla="*/ 175 h 254"/>
                <a:gd name="T4" fmla="*/ 131 w 238"/>
                <a:gd name="T5" fmla="*/ 0 h 254"/>
                <a:gd name="T6" fmla="*/ 0 w 238"/>
                <a:gd name="T7" fmla="*/ 88 h 254"/>
                <a:gd name="T8" fmla="*/ 121 w 238"/>
                <a:gd name="T9" fmla="*/ 254 h 254"/>
                <a:gd name="T10" fmla="*/ 238 w 238"/>
                <a:gd name="T11" fmla="*/ 175 h 254"/>
              </a:gdLst>
              <a:ahLst/>
              <a:cxnLst>
                <a:cxn ang="0">
                  <a:pos x="T0" y="T1"/>
                </a:cxn>
                <a:cxn ang="0">
                  <a:pos x="T2" y="T3"/>
                </a:cxn>
                <a:cxn ang="0">
                  <a:pos x="T4" y="T5"/>
                </a:cxn>
                <a:cxn ang="0">
                  <a:pos x="T6" y="T7"/>
                </a:cxn>
                <a:cxn ang="0">
                  <a:pos x="T8" y="T9"/>
                </a:cxn>
                <a:cxn ang="0">
                  <a:pos x="T10" y="T11"/>
                </a:cxn>
              </a:cxnLst>
              <a:rect l="0" t="0" r="r" b="b"/>
              <a:pathLst>
                <a:path w="238" h="254">
                  <a:moveTo>
                    <a:pt x="238" y="175"/>
                  </a:moveTo>
                  <a:lnTo>
                    <a:pt x="238" y="175"/>
                  </a:lnTo>
                  <a:lnTo>
                    <a:pt x="131" y="0"/>
                  </a:lnTo>
                  <a:cubicBezTo>
                    <a:pt x="86" y="28"/>
                    <a:pt x="43" y="57"/>
                    <a:pt x="0" y="88"/>
                  </a:cubicBezTo>
                  <a:lnTo>
                    <a:pt x="121" y="254"/>
                  </a:lnTo>
                  <a:cubicBezTo>
                    <a:pt x="159" y="226"/>
                    <a:pt x="198" y="200"/>
                    <a:pt x="238" y="17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37" name="Freeform 382">
              <a:extLst>
                <a:ext uri="{FF2B5EF4-FFF2-40B4-BE49-F238E27FC236}">
                  <a16:creationId xmlns:a16="http://schemas.microsoft.com/office/drawing/2014/main" id="{2DF11134-2A46-37BF-3445-9A9A4A723343}"/>
                </a:ext>
              </a:extLst>
            </p:cNvPr>
            <p:cNvSpPr>
              <a:spLocks/>
            </p:cNvSpPr>
            <p:nvPr/>
          </p:nvSpPr>
          <p:spPr bwMode="auto">
            <a:xfrm>
              <a:off x="5301242" y="1800920"/>
              <a:ext cx="281749" cy="337614"/>
            </a:xfrm>
            <a:custGeom>
              <a:avLst/>
              <a:gdLst>
                <a:gd name="T0" fmla="*/ 192 w 192"/>
                <a:gd name="T1" fmla="*/ 203 h 231"/>
                <a:gd name="T2" fmla="*/ 192 w 192"/>
                <a:gd name="T3" fmla="*/ 203 h 231"/>
                <a:gd name="T4" fmla="*/ 160 w 192"/>
                <a:gd name="T5" fmla="*/ 0 h 231"/>
                <a:gd name="T6" fmla="*/ 0 w 192"/>
                <a:gd name="T7" fmla="*/ 31 h 231"/>
                <a:gd name="T8" fmla="*/ 47 w 192"/>
                <a:gd name="T9" fmla="*/ 231 h 231"/>
                <a:gd name="T10" fmla="*/ 192 w 192"/>
                <a:gd name="T11" fmla="*/ 203 h 231"/>
              </a:gdLst>
              <a:ahLst/>
              <a:cxnLst>
                <a:cxn ang="0">
                  <a:pos x="T0" y="T1"/>
                </a:cxn>
                <a:cxn ang="0">
                  <a:pos x="T2" y="T3"/>
                </a:cxn>
                <a:cxn ang="0">
                  <a:pos x="T4" y="T5"/>
                </a:cxn>
                <a:cxn ang="0">
                  <a:pos x="T6" y="T7"/>
                </a:cxn>
                <a:cxn ang="0">
                  <a:pos x="T8" y="T9"/>
                </a:cxn>
                <a:cxn ang="0">
                  <a:pos x="T10" y="T11"/>
                </a:cxn>
              </a:cxnLst>
              <a:rect l="0" t="0" r="r" b="b"/>
              <a:pathLst>
                <a:path w="192" h="231">
                  <a:moveTo>
                    <a:pt x="192" y="203"/>
                  </a:moveTo>
                  <a:lnTo>
                    <a:pt x="192" y="203"/>
                  </a:lnTo>
                  <a:lnTo>
                    <a:pt x="160" y="0"/>
                  </a:lnTo>
                  <a:cubicBezTo>
                    <a:pt x="106" y="8"/>
                    <a:pt x="53" y="19"/>
                    <a:pt x="0" y="31"/>
                  </a:cubicBezTo>
                  <a:lnTo>
                    <a:pt x="47" y="231"/>
                  </a:lnTo>
                  <a:cubicBezTo>
                    <a:pt x="95" y="220"/>
                    <a:pt x="143" y="211"/>
                    <a:pt x="192"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38" name="Freeform 384">
              <a:extLst>
                <a:ext uri="{FF2B5EF4-FFF2-40B4-BE49-F238E27FC236}">
                  <a16:creationId xmlns:a16="http://schemas.microsoft.com/office/drawing/2014/main" id="{AEBA9674-17EA-9763-68CC-81ECB7ABD2A1}"/>
                </a:ext>
              </a:extLst>
            </p:cNvPr>
            <p:cNvSpPr>
              <a:spLocks/>
            </p:cNvSpPr>
            <p:nvPr/>
          </p:nvSpPr>
          <p:spPr bwMode="auto">
            <a:xfrm>
              <a:off x="5068070" y="1844640"/>
              <a:ext cx="303610" cy="352188"/>
            </a:xfrm>
            <a:custGeom>
              <a:avLst/>
              <a:gdLst>
                <a:gd name="T0" fmla="*/ 207 w 207"/>
                <a:gd name="T1" fmla="*/ 200 h 240"/>
                <a:gd name="T2" fmla="*/ 207 w 207"/>
                <a:gd name="T3" fmla="*/ 200 h 240"/>
                <a:gd name="T4" fmla="*/ 160 w 207"/>
                <a:gd name="T5" fmla="*/ 0 h 240"/>
                <a:gd name="T6" fmla="*/ 0 w 207"/>
                <a:gd name="T7" fmla="*/ 45 h 240"/>
                <a:gd name="T8" fmla="*/ 63 w 207"/>
                <a:gd name="T9" fmla="*/ 240 h 240"/>
                <a:gd name="T10" fmla="*/ 207 w 207"/>
                <a:gd name="T11" fmla="*/ 200 h 240"/>
              </a:gdLst>
              <a:ahLst/>
              <a:cxnLst>
                <a:cxn ang="0">
                  <a:pos x="T0" y="T1"/>
                </a:cxn>
                <a:cxn ang="0">
                  <a:pos x="T2" y="T3"/>
                </a:cxn>
                <a:cxn ang="0">
                  <a:pos x="T4" y="T5"/>
                </a:cxn>
                <a:cxn ang="0">
                  <a:pos x="T6" y="T7"/>
                </a:cxn>
                <a:cxn ang="0">
                  <a:pos x="T8" y="T9"/>
                </a:cxn>
                <a:cxn ang="0">
                  <a:pos x="T10" y="T11"/>
                </a:cxn>
              </a:cxnLst>
              <a:rect l="0" t="0" r="r" b="b"/>
              <a:pathLst>
                <a:path w="207" h="240">
                  <a:moveTo>
                    <a:pt x="207" y="200"/>
                  </a:moveTo>
                  <a:lnTo>
                    <a:pt x="207" y="200"/>
                  </a:lnTo>
                  <a:lnTo>
                    <a:pt x="160" y="0"/>
                  </a:lnTo>
                  <a:cubicBezTo>
                    <a:pt x="106" y="13"/>
                    <a:pt x="53" y="28"/>
                    <a:pt x="0" y="45"/>
                  </a:cubicBezTo>
                  <a:lnTo>
                    <a:pt x="63" y="240"/>
                  </a:lnTo>
                  <a:cubicBezTo>
                    <a:pt x="110" y="225"/>
                    <a:pt x="159" y="212"/>
                    <a:pt x="207"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39" name="Freeform 386">
              <a:extLst>
                <a:ext uri="{FF2B5EF4-FFF2-40B4-BE49-F238E27FC236}">
                  <a16:creationId xmlns:a16="http://schemas.microsoft.com/office/drawing/2014/main" id="{67FD4590-CDAE-C027-C5FB-0C435F04DE38}"/>
                </a:ext>
              </a:extLst>
            </p:cNvPr>
            <p:cNvSpPr>
              <a:spLocks/>
            </p:cNvSpPr>
            <p:nvPr/>
          </p:nvSpPr>
          <p:spPr bwMode="auto">
            <a:xfrm>
              <a:off x="4839755" y="1912648"/>
              <a:ext cx="320611" cy="359474"/>
            </a:xfrm>
            <a:custGeom>
              <a:avLst/>
              <a:gdLst>
                <a:gd name="T0" fmla="*/ 220 w 220"/>
                <a:gd name="T1" fmla="*/ 195 h 247"/>
                <a:gd name="T2" fmla="*/ 220 w 220"/>
                <a:gd name="T3" fmla="*/ 195 h 247"/>
                <a:gd name="T4" fmla="*/ 157 w 220"/>
                <a:gd name="T5" fmla="*/ 0 h 247"/>
                <a:gd name="T6" fmla="*/ 0 w 220"/>
                <a:gd name="T7" fmla="*/ 57 h 247"/>
                <a:gd name="T8" fmla="*/ 79 w 220"/>
                <a:gd name="T9" fmla="*/ 247 h 247"/>
                <a:gd name="T10" fmla="*/ 220 w 220"/>
                <a:gd name="T11" fmla="*/ 195 h 247"/>
              </a:gdLst>
              <a:ahLst/>
              <a:cxnLst>
                <a:cxn ang="0">
                  <a:pos x="T0" y="T1"/>
                </a:cxn>
                <a:cxn ang="0">
                  <a:pos x="T2" y="T3"/>
                </a:cxn>
                <a:cxn ang="0">
                  <a:pos x="T4" y="T5"/>
                </a:cxn>
                <a:cxn ang="0">
                  <a:pos x="T6" y="T7"/>
                </a:cxn>
                <a:cxn ang="0">
                  <a:pos x="T8" y="T9"/>
                </a:cxn>
                <a:cxn ang="0">
                  <a:pos x="T10" y="T11"/>
                </a:cxn>
              </a:cxnLst>
              <a:rect l="0" t="0" r="r" b="b"/>
              <a:pathLst>
                <a:path w="220" h="247">
                  <a:moveTo>
                    <a:pt x="220" y="195"/>
                  </a:moveTo>
                  <a:lnTo>
                    <a:pt x="220" y="195"/>
                  </a:lnTo>
                  <a:lnTo>
                    <a:pt x="157" y="0"/>
                  </a:lnTo>
                  <a:cubicBezTo>
                    <a:pt x="104" y="17"/>
                    <a:pt x="52" y="36"/>
                    <a:pt x="0" y="57"/>
                  </a:cubicBezTo>
                  <a:lnTo>
                    <a:pt x="79" y="247"/>
                  </a:lnTo>
                  <a:cubicBezTo>
                    <a:pt x="125" y="228"/>
                    <a:pt x="172" y="211"/>
                    <a:pt x="220" y="1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40" name="Freeform 388">
              <a:extLst>
                <a:ext uri="{FF2B5EF4-FFF2-40B4-BE49-F238E27FC236}">
                  <a16:creationId xmlns:a16="http://schemas.microsoft.com/office/drawing/2014/main" id="{34332152-7AFB-3D7C-45DB-722A8F9202B3}"/>
                </a:ext>
              </a:extLst>
            </p:cNvPr>
            <p:cNvSpPr>
              <a:spLocks/>
            </p:cNvSpPr>
            <p:nvPr/>
          </p:nvSpPr>
          <p:spPr bwMode="auto">
            <a:xfrm>
              <a:off x="5748155" y="1244707"/>
              <a:ext cx="242887" cy="308468"/>
            </a:xfrm>
            <a:custGeom>
              <a:avLst/>
              <a:gdLst>
                <a:gd name="T0" fmla="*/ 168 w 168"/>
                <a:gd name="T1" fmla="*/ 205 h 211"/>
                <a:gd name="T2" fmla="*/ 168 w 168"/>
                <a:gd name="T3" fmla="*/ 205 h 211"/>
                <a:gd name="T4" fmla="*/ 168 w 168"/>
                <a:gd name="T5" fmla="*/ 205 h 211"/>
                <a:gd name="T6" fmla="*/ 168 w 168"/>
                <a:gd name="T7" fmla="*/ 0 h 211"/>
                <a:gd name="T8" fmla="*/ 0 w 168"/>
                <a:gd name="T9" fmla="*/ 6 h 211"/>
                <a:gd name="T10" fmla="*/ 14 w 168"/>
                <a:gd name="T11" fmla="*/ 211 h 211"/>
                <a:gd name="T12" fmla="*/ 168 w 168"/>
                <a:gd name="T13" fmla="*/ 205 h 211"/>
              </a:gdLst>
              <a:ahLst/>
              <a:cxnLst>
                <a:cxn ang="0">
                  <a:pos x="T0" y="T1"/>
                </a:cxn>
                <a:cxn ang="0">
                  <a:pos x="T2" y="T3"/>
                </a:cxn>
                <a:cxn ang="0">
                  <a:pos x="T4" y="T5"/>
                </a:cxn>
                <a:cxn ang="0">
                  <a:pos x="T6" y="T7"/>
                </a:cxn>
                <a:cxn ang="0">
                  <a:pos x="T8" y="T9"/>
                </a:cxn>
                <a:cxn ang="0">
                  <a:pos x="T10" y="T11"/>
                </a:cxn>
                <a:cxn ang="0">
                  <a:pos x="T12" y="T13"/>
                </a:cxn>
              </a:cxnLst>
              <a:rect l="0" t="0" r="r" b="b"/>
              <a:pathLst>
                <a:path w="168" h="211">
                  <a:moveTo>
                    <a:pt x="168" y="205"/>
                  </a:moveTo>
                  <a:lnTo>
                    <a:pt x="168" y="205"/>
                  </a:lnTo>
                  <a:lnTo>
                    <a:pt x="168" y="205"/>
                  </a:lnTo>
                  <a:lnTo>
                    <a:pt x="168" y="0"/>
                  </a:lnTo>
                  <a:cubicBezTo>
                    <a:pt x="111" y="0"/>
                    <a:pt x="55" y="2"/>
                    <a:pt x="0" y="6"/>
                  </a:cubicBezTo>
                  <a:lnTo>
                    <a:pt x="14" y="211"/>
                  </a:lnTo>
                  <a:cubicBezTo>
                    <a:pt x="65" y="207"/>
                    <a:pt x="116" y="205"/>
                    <a:pt x="168"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41" name="Freeform 390">
              <a:extLst>
                <a:ext uri="{FF2B5EF4-FFF2-40B4-BE49-F238E27FC236}">
                  <a16:creationId xmlns:a16="http://schemas.microsoft.com/office/drawing/2014/main" id="{D8CEA501-28E2-4704-5DA6-90EFA41095CB}"/>
                </a:ext>
              </a:extLst>
            </p:cNvPr>
            <p:cNvSpPr>
              <a:spLocks/>
            </p:cNvSpPr>
            <p:nvPr/>
          </p:nvSpPr>
          <p:spPr bwMode="auto">
            <a:xfrm>
              <a:off x="5017064" y="1320003"/>
              <a:ext cx="308468" cy="349758"/>
            </a:xfrm>
            <a:custGeom>
              <a:avLst/>
              <a:gdLst>
                <a:gd name="T0" fmla="*/ 211 w 211"/>
                <a:gd name="T1" fmla="*/ 201 h 239"/>
                <a:gd name="T2" fmla="*/ 211 w 211"/>
                <a:gd name="T3" fmla="*/ 201 h 239"/>
                <a:gd name="T4" fmla="*/ 169 w 211"/>
                <a:gd name="T5" fmla="*/ 0 h 239"/>
                <a:gd name="T6" fmla="*/ 0 w 211"/>
                <a:gd name="T7" fmla="*/ 42 h 239"/>
                <a:gd name="T8" fmla="*/ 57 w 211"/>
                <a:gd name="T9" fmla="*/ 239 h 239"/>
                <a:gd name="T10" fmla="*/ 211 w 211"/>
                <a:gd name="T11" fmla="*/ 201 h 239"/>
              </a:gdLst>
              <a:ahLst/>
              <a:cxnLst>
                <a:cxn ang="0">
                  <a:pos x="T0" y="T1"/>
                </a:cxn>
                <a:cxn ang="0">
                  <a:pos x="T2" y="T3"/>
                </a:cxn>
                <a:cxn ang="0">
                  <a:pos x="T4" y="T5"/>
                </a:cxn>
                <a:cxn ang="0">
                  <a:pos x="T6" y="T7"/>
                </a:cxn>
                <a:cxn ang="0">
                  <a:pos x="T8" y="T9"/>
                </a:cxn>
                <a:cxn ang="0">
                  <a:pos x="T10" y="T11"/>
                </a:cxn>
              </a:cxnLst>
              <a:rect l="0" t="0" r="r" b="b"/>
              <a:pathLst>
                <a:path w="211" h="239">
                  <a:moveTo>
                    <a:pt x="211" y="201"/>
                  </a:moveTo>
                  <a:lnTo>
                    <a:pt x="211" y="201"/>
                  </a:lnTo>
                  <a:lnTo>
                    <a:pt x="169" y="0"/>
                  </a:lnTo>
                  <a:cubicBezTo>
                    <a:pt x="112" y="12"/>
                    <a:pt x="56" y="26"/>
                    <a:pt x="0" y="42"/>
                  </a:cubicBezTo>
                  <a:lnTo>
                    <a:pt x="57" y="239"/>
                  </a:lnTo>
                  <a:cubicBezTo>
                    <a:pt x="108" y="225"/>
                    <a:pt x="159" y="212"/>
                    <a:pt x="211" y="20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42" name="Freeform 392">
              <a:extLst>
                <a:ext uri="{FF2B5EF4-FFF2-40B4-BE49-F238E27FC236}">
                  <a16:creationId xmlns:a16="http://schemas.microsoft.com/office/drawing/2014/main" id="{2A4E2F9D-F1FF-09E3-CD18-8CAFD75210CC}"/>
                </a:ext>
              </a:extLst>
            </p:cNvPr>
            <p:cNvSpPr>
              <a:spLocks/>
            </p:cNvSpPr>
            <p:nvPr/>
          </p:nvSpPr>
          <p:spPr bwMode="auto">
            <a:xfrm>
              <a:off x="4776605" y="1380724"/>
              <a:ext cx="325469" cy="361903"/>
            </a:xfrm>
            <a:custGeom>
              <a:avLst/>
              <a:gdLst>
                <a:gd name="T0" fmla="*/ 223 w 223"/>
                <a:gd name="T1" fmla="*/ 197 h 247"/>
                <a:gd name="T2" fmla="*/ 223 w 223"/>
                <a:gd name="T3" fmla="*/ 197 h 247"/>
                <a:gd name="T4" fmla="*/ 166 w 223"/>
                <a:gd name="T5" fmla="*/ 0 h 247"/>
                <a:gd name="T6" fmla="*/ 0 w 223"/>
                <a:gd name="T7" fmla="*/ 54 h 247"/>
                <a:gd name="T8" fmla="*/ 71 w 223"/>
                <a:gd name="T9" fmla="*/ 247 h 247"/>
                <a:gd name="T10" fmla="*/ 223 w 223"/>
                <a:gd name="T11" fmla="*/ 197 h 247"/>
              </a:gdLst>
              <a:ahLst/>
              <a:cxnLst>
                <a:cxn ang="0">
                  <a:pos x="T0" y="T1"/>
                </a:cxn>
                <a:cxn ang="0">
                  <a:pos x="T2" y="T3"/>
                </a:cxn>
                <a:cxn ang="0">
                  <a:pos x="T4" y="T5"/>
                </a:cxn>
                <a:cxn ang="0">
                  <a:pos x="T6" y="T7"/>
                </a:cxn>
                <a:cxn ang="0">
                  <a:pos x="T8" y="T9"/>
                </a:cxn>
                <a:cxn ang="0">
                  <a:pos x="T10" y="T11"/>
                </a:cxn>
              </a:cxnLst>
              <a:rect l="0" t="0" r="r" b="b"/>
              <a:pathLst>
                <a:path w="223" h="247">
                  <a:moveTo>
                    <a:pt x="223" y="197"/>
                  </a:moveTo>
                  <a:lnTo>
                    <a:pt x="223" y="197"/>
                  </a:lnTo>
                  <a:lnTo>
                    <a:pt x="166" y="0"/>
                  </a:lnTo>
                  <a:cubicBezTo>
                    <a:pt x="110" y="16"/>
                    <a:pt x="55" y="34"/>
                    <a:pt x="0" y="54"/>
                  </a:cubicBezTo>
                  <a:lnTo>
                    <a:pt x="71" y="247"/>
                  </a:lnTo>
                  <a:cubicBezTo>
                    <a:pt x="121" y="229"/>
                    <a:pt x="172" y="212"/>
                    <a:pt x="223" y="19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43" name="Freeform 394">
              <a:extLst>
                <a:ext uri="{FF2B5EF4-FFF2-40B4-BE49-F238E27FC236}">
                  <a16:creationId xmlns:a16="http://schemas.microsoft.com/office/drawing/2014/main" id="{B545DB50-2081-0BD9-86CF-BEA25E6C54E5}"/>
                </a:ext>
              </a:extLst>
            </p:cNvPr>
            <p:cNvSpPr>
              <a:spLocks/>
            </p:cNvSpPr>
            <p:nvPr/>
          </p:nvSpPr>
          <p:spPr bwMode="auto">
            <a:xfrm>
              <a:off x="5507697" y="1251994"/>
              <a:ext cx="259890" cy="323041"/>
            </a:xfrm>
            <a:custGeom>
              <a:avLst/>
              <a:gdLst>
                <a:gd name="T0" fmla="*/ 178 w 178"/>
                <a:gd name="T1" fmla="*/ 205 h 220"/>
                <a:gd name="T2" fmla="*/ 178 w 178"/>
                <a:gd name="T3" fmla="*/ 205 h 220"/>
                <a:gd name="T4" fmla="*/ 164 w 178"/>
                <a:gd name="T5" fmla="*/ 0 h 220"/>
                <a:gd name="T6" fmla="*/ 0 w 178"/>
                <a:gd name="T7" fmla="*/ 16 h 220"/>
                <a:gd name="T8" fmla="*/ 28 w 178"/>
                <a:gd name="T9" fmla="*/ 220 h 220"/>
                <a:gd name="T10" fmla="*/ 178 w 178"/>
                <a:gd name="T11" fmla="*/ 205 h 220"/>
              </a:gdLst>
              <a:ahLst/>
              <a:cxnLst>
                <a:cxn ang="0">
                  <a:pos x="T0" y="T1"/>
                </a:cxn>
                <a:cxn ang="0">
                  <a:pos x="T2" y="T3"/>
                </a:cxn>
                <a:cxn ang="0">
                  <a:pos x="T4" y="T5"/>
                </a:cxn>
                <a:cxn ang="0">
                  <a:pos x="T6" y="T7"/>
                </a:cxn>
                <a:cxn ang="0">
                  <a:pos x="T8" y="T9"/>
                </a:cxn>
                <a:cxn ang="0">
                  <a:pos x="T10" y="T11"/>
                </a:cxn>
              </a:cxnLst>
              <a:rect l="0" t="0" r="r" b="b"/>
              <a:pathLst>
                <a:path w="178" h="220">
                  <a:moveTo>
                    <a:pt x="178" y="205"/>
                  </a:moveTo>
                  <a:lnTo>
                    <a:pt x="178" y="205"/>
                  </a:lnTo>
                  <a:lnTo>
                    <a:pt x="164" y="0"/>
                  </a:lnTo>
                  <a:cubicBezTo>
                    <a:pt x="109" y="3"/>
                    <a:pt x="54" y="9"/>
                    <a:pt x="0" y="16"/>
                  </a:cubicBezTo>
                  <a:lnTo>
                    <a:pt x="28" y="220"/>
                  </a:lnTo>
                  <a:cubicBezTo>
                    <a:pt x="77" y="213"/>
                    <a:pt x="127" y="208"/>
                    <a:pt x="178"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44" name="Freeform 396">
              <a:extLst>
                <a:ext uri="{FF2B5EF4-FFF2-40B4-BE49-F238E27FC236}">
                  <a16:creationId xmlns:a16="http://schemas.microsoft.com/office/drawing/2014/main" id="{8E7AB26C-D1D2-382C-84A4-0CD6A61EFEFB}"/>
                </a:ext>
              </a:extLst>
            </p:cNvPr>
            <p:cNvSpPr>
              <a:spLocks/>
            </p:cNvSpPr>
            <p:nvPr/>
          </p:nvSpPr>
          <p:spPr bwMode="auto">
            <a:xfrm>
              <a:off x="4538575" y="1460878"/>
              <a:ext cx="340042" cy="371619"/>
            </a:xfrm>
            <a:custGeom>
              <a:avLst/>
              <a:gdLst>
                <a:gd name="T0" fmla="*/ 233 w 233"/>
                <a:gd name="T1" fmla="*/ 193 h 254"/>
                <a:gd name="T2" fmla="*/ 233 w 233"/>
                <a:gd name="T3" fmla="*/ 193 h 254"/>
                <a:gd name="T4" fmla="*/ 162 w 233"/>
                <a:gd name="T5" fmla="*/ 0 h 254"/>
                <a:gd name="T6" fmla="*/ 0 w 233"/>
                <a:gd name="T7" fmla="*/ 66 h 254"/>
                <a:gd name="T8" fmla="*/ 85 w 233"/>
                <a:gd name="T9" fmla="*/ 254 h 254"/>
                <a:gd name="T10" fmla="*/ 233 w 233"/>
                <a:gd name="T11" fmla="*/ 193 h 254"/>
              </a:gdLst>
              <a:ahLst/>
              <a:cxnLst>
                <a:cxn ang="0">
                  <a:pos x="T0" y="T1"/>
                </a:cxn>
                <a:cxn ang="0">
                  <a:pos x="T2" y="T3"/>
                </a:cxn>
                <a:cxn ang="0">
                  <a:pos x="T4" y="T5"/>
                </a:cxn>
                <a:cxn ang="0">
                  <a:pos x="T6" y="T7"/>
                </a:cxn>
                <a:cxn ang="0">
                  <a:pos x="T8" y="T9"/>
                </a:cxn>
                <a:cxn ang="0">
                  <a:pos x="T10" y="T11"/>
                </a:cxn>
              </a:cxnLst>
              <a:rect l="0" t="0" r="r" b="b"/>
              <a:pathLst>
                <a:path w="233" h="254">
                  <a:moveTo>
                    <a:pt x="233" y="193"/>
                  </a:moveTo>
                  <a:lnTo>
                    <a:pt x="233" y="193"/>
                  </a:lnTo>
                  <a:lnTo>
                    <a:pt x="162" y="0"/>
                  </a:lnTo>
                  <a:cubicBezTo>
                    <a:pt x="107" y="20"/>
                    <a:pt x="53" y="42"/>
                    <a:pt x="0" y="66"/>
                  </a:cubicBezTo>
                  <a:lnTo>
                    <a:pt x="85" y="254"/>
                  </a:lnTo>
                  <a:cubicBezTo>
                    <a:pt x="133" y="232"/>
                    <a:pt x="183" y="211"/>
                    <a:pt x="233" y="19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45" name="Freeform 398">
              <a:extLst>
                <a:ext uri="{FF2B5EF4-FFF2-40B4-BE49-F238E27FC236}">
                  <a16:creationId xmlns:a16="http://schemas.microsoft.com/office/drawing/2014/main" id="{242891C0-2ADE-4F2D-7233-29BDCD05C5BC}"/>
                </a:ext>
              </a:extLst>
            </p:cNvPr>
            <p:cNvSpPr>
              <a:spLocks/>
            </p:cNvSpPr>
            <p:nvPr/>
          </p:nvSpPr>
          <p:spPr bwMode="auto">
            <a:xfrm>
              <a:off x="5264809" y="1276283"/>
              <a:ext cx="284179" cy="337614"/>
            </a:xfrm>
            <a:custGeom>
              <a:avLst/>
              <a:gdLst>
                <a:gd name="T0" fmla="*/ 195 w 195"/>
                <a:gd name="T1" fmla="*/ 204 h 231"/>
                <a:gd name="T2" fmla="*/ 195 w 195"/>
                <a:gd name="T3" fmla="*/ 204 h 231"/>
                <a:gd name="T4" fmla="*/ 167 w 195"/>
                <a:gd name="T5" fmla="*/ 0 h 231"/>
                <a:gd name="T6" fmla="*/ 0 w 195"/>
                <a:gd name="T7" fmla="*/ 30 h 231"/>
                <a:gd name="T8" fmla="*/ 42 w 195"/>
                <a:gd name="T9" fmla="*/ 231 h 231"/>
                <a:gd name="T10" fmla="*/ 195 w 195"/>
                <a:gd name="T11" fmla="*/ 204 h 231"/>
              </a:gdLst>
              <a:ahLst/>
              <a:cxnLst>
                <a:cxn ang="0">
                  <a:pos x="T0" y="T1"/>
                </a:cxn>
                <a:cxn ang="0">
                  <a:pos x="T2" y="T3"/>
                </a:cxn>
                <a:cxn ang="0">
                  <a:pos x="T4" y="T5"/>
                </a:cxn>
                <a:cxn ang="0">
                  <a:pos x="T6" y="T7"/>
                </a:cxn>
                <a:cxn ang="0">
                  <a:pos x="T8" y="T9"/>
                </a:cxn>
                <a:cxn ang="0">
                  <a:pos x="T10" y="T11"/>
                </a:cxn>
              </a:cxnLst>
              <a:rect l="0" t="0" r="r" b="b"/>
              <a:pathLst>
                <a:path w="195" h="231">
                  <a:moveTo>
                    <a:pt x="195" y="204"/>
                  </a:moveTo>
                  <a:lnTo>
                    <a:pt x="195" y="204"/>
                  </a:lnTo>
                  <a:lnTo>
                    <a:pt x="167" y="0"/>
                  </a:lnTo>
                  <a:cubicBezTo>
                    <a:pt x="110" y="8"/>
                    <a:pt x="55" y="18"/>
                    <a:pt x="0" y="30"/>
                  </a:cubicBezTo>
                  <a:lnTo>
                    <a:pt x="42" y="231"/>
                  </a:lnTo>
                  <a:cubicBezTo>
                    <a:pt x="92" y="220"/>
                    <a:pt x="143" y="211"/>
                    <a:pt x="195" y="20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46" name="Freeform 400">
              <a:extLst>
                <a:ext uri="{FF2B5EF4-FFF2-40B4-BE49-F238E27FC236}">
                  <a16:creationId xmlns:a16="http://schemas.microsoft.com/office/drawing/2014/main" id="{F327EEA6-8E1F-9BE3-300F-BA7EA0F1DE02}"/>
                </a:ext>
              </a:extLst>
            </p:cNvPr>
            <p:cNvSpPr>
              <a:spLocks/>
            </p:cNvSpPr>
            <p:nvPr/>
          </p:nvSpPr>
          <p:spPr bwMode="auto">
            <a:xfrm>
              <a:off x="3712757" y="1934507"/>
              <a:ext cx="366761" cy="378905"/>
            </a:xfrm>
            <a:custGeom>
              <a:avLst/>
              <a:gdLst>
                <a:gd name="T0" fmla="*/ 252 w 252"/>
                <a:gd name="T1" fmla="*/ 165 h 260"/>
                <a:gd name="T2" fmla="*/ 252 w 252"/>
                <a:gd name="T3" fmla="*/ 165 h 260"/>
                <a:gd name="T4" fmla="*/ 130 w 252"/>
                <a:gd name="T5" fmla="*/ 0 h 260"/>
                <a:gd name="T6" fmla="*/ 0 w 252"/>
                <a:gd name="T7" fmla="*/ 103 h 260"/>
                <a:gd name="T8" fmla="*/ 132 w 252"/>
                <a:gd name="T9" fmla="*/ 260 h 260"/>
                <a:gd name="T10" fmla="*/ 252 w 252"/>
                <a:gd name="T11" fmla="*/ 165 h 260"/>
              </a:gdLst>
              <a:ahLst/>
              <a:cxnLst>
                <a:cxn ang="0">
                  <a:pos x="T0" y="T1"/>
                </a:cxn>
                <a:cxn ang="0">
                  <a:pos x="T2" y="T3"/>
                </a:cxn>
                <a:cxn ang="0">
                  <a:pos x="T4" y="T5"/>
                </a:cxn>
                <a:cxn ang="0">
                  <a:pos x="T6" y="T7"/>
                </a:cxn>
                <a:cxn ang="0">
                  <a:pos x="T8" y="T9"/>
                </a:cxn>
                <a:cxn ang="0">
                  <a:pos x="T10" y="T11"/>
                </a:cxn>
              </a:cxnLst>
              <a:rect l="0" t="0" r="r" b="b"/>
              <a:pathLst>
                <a:path w="252" h="260">
                  <a:moveTo>
                    <a:pt x="252" y="165"/>
                  </a:moveTo>
                  <a:lnTo>
                    <a:pt x="252" y="165"/>
                  </a:lnTo>
                  <a:lnTo>
                    <a:pt x="130" y="0"/>
                  </a:lnTo>
                  <a:cubicBezTo>
                    <a:pt x="86" y="33"/>
                    <a:pt x="42" y="67"/>
                    <a:pt x="0" y="103"/>
                  </a:cubicBezTo>
                  <a:lnTo>
                    <a:pt x="132" y="260"/>
                  </a:lnTo>
                  <a:cubicBezTo>
                    <a:pt x="171" y="227"/>
                    <a:pt x="211" y="195"/>
                    <a:pt x="252" y="16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47" name="Freeform 402">
              <a:extLst>
                <a:ext uri="{FF2B5EF4-FFF2-40B4-BE49-F238E27FC236}">
                  <a16:creationId xmlns:a16="http://schemas.microsoft.com/office/drawing/2014/main" id="{AFB49768-8226-41FD-46D8-BADB18D61C1E}"/>
                </a:ext>
              </a:extLst>
            </p:cNvPr>
            <p:cNvSpPr>
              <a:spLocks/>
            </p:cNvSpPr>
            <p:nvPr/>
          </p:nvSpPr>
          <p:spPr bwMode="auto">
            <a:xfrm>
              <a:off x="4312690" y="1558033"/>
              <a:ext cx="349758" cy="376476"/>
            </a:xfrm>
            <a:custGeom>
              <a:avLst/>
              <a:gdLst>
                <a:gd name="T0" fmla="*/ 240 w 240"/>
                <a:gd name="T1" fmla="*/ 188 h 258"/>
                <a:gd name="T2" fmla="*/ 240 w 240"/>
                <a:gd name="T3" fmla="*/ 188 h 258"/>
                <a:gd name="T4" fmla="*/ 155 w 240"/>
                <a:gd name="T5" fmla="*/ 0 h 258"/>
                <a:gd name="T6" fmla="*/ 0 w 240"/>
                <a:gd name="T7" fmla="*/ 78 h 258"/>
                <a:gd name="T8" fmla="*/ 98 w 240"/>
                <a:gd name="T9" fmla="*/ 258 h 258"/>
                <a:gd name="T10" fmla="*/ 240 w 240"/>
                <a:gd name="T11" fmla="*/ 188 h 258"/>
              </a:gdLst>
              <a:ahLst/>
              <a:cxnLst>
                <a:cxn ang="0">
                  <a:pos x="T0" y="T1"/>
                </a:cxn>
                <a:cxn ang="0">
                  <a:pos x="T2" y="T3"/>
                </a:cxn>
                <a:cxn ang="0">
                  <a:pos x="T4" y="T5"/>
                </a:cxn>
                <a:cxn ang="0">
                  <a:pos x="T6" y="T7"/>
                </a:cxn>
                <a:cxn ang="0">
                  <a:pos x="T8" y="T9"/>
                </a:cxn>
                <a:cxn ang="0">
                  <a:pos x="T10" y="T11"/>
                </a:cxn>
              </a:cxnLst>
              <a:rect l="0" t="0" r="r" b="b"/>
              <a:pathLst>
                <a:path w="240" h="258">
                  <a:moveTo>
                    <a:pt x="240" y="188"/>
                  </a:moveTo>
                  <a:lnTo>
                    <a:pt x="240" y="188"/>
                  </a:lnTo>
                  <a:lnTo>
                    <a:pt x="155" y="0"/>
                  </a:lnTo>
                  <a:cubicBezTo>
                    <a:pt x="102" y="24"/>
                    <a:pt x="51" y="50"/>
                    <a:pt x="0" y="78"/>
                  </a:cubicBezTo>
                  <a:lnTo>
                    <a:pt x="98" y="258"/>
                  </a:lnTo>
                  <a:cubicBezTo>
                    <a:pt x="144" y="233"/>
                    <a:pt x="192" y="210"/>
                    <a:pt x="240" y="18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48" name="Freeform 404">
              <a:extLst>
                <a:ext uri="{FF2B5EF4-FFF2-40B4-BE49-F238E27FC236}">
                  <a16:creationId xmlns:a16="http://schemas.microsoft.com/office/drawing/2014/main" id="{C60E2219-C552-48AC-52F9-19776235E8D5}"/>
                </a:ext>
              </a:extLst>
            </p:cNvPr>
            <p:cNvSpPr>
              <a:spLocks/>
            </p:cNvSpPr>
            <p:nvPr/>
          </p:nvSpPr>
          <p:spPr bwMode="auto">
            <a:xfrm>
              <a:off x="3902210" y="1798490"/>
              <a:ext cx="359473" cy="376476"/>
            </a:xfrm>
            <a:custGeom>
              <a:avLst/>
              <a:gdLst>
                <a:gd name="T0" fmla="*/ 246 w 246"/>
                <a:gd name="T1" fmla="*/ 173 h 258"/>
                <a:gd name="T2" fmla="*/ 246 w 246"/>
                <a:gd name="T3" fmla="*/ 173 h 258"/>
                <a:gd name="T4" fmla="*/ 136 w 246"/>
                <a:gd name="T5" fmla="*/ 0 h 258"/>
                <a:gd name="T6" fmla="*/ 0 w 246"/>
                <a:gd name="T7" fmla="*/ 93 h 258"/>
                <a:gd name="T8" fmla="*/ 122 w 246"/>
                <a:gd name="T9" fmla="*/ 258 h 258"/>
                <a:gd name="T10" fmla="*/ 246 w 246"/>
                <a:gd name="T11" fmla="*/ 173 h 258"/>
              </a:gdLst>
              <a:ahLst/>
              <a:cxnLst>
                <a:cxn ang="0">
                  <a:pos x="T0" y="T1"/>
                </a:cxn>
                <a:cxn ang="0">
                  <a:pos x="T2" y="T3"/>
                </a:cxn>
                <a:cxn ang="0">
                  <a:pos x="T4" y="T5"/>
                </a:cxn>
                <a:cxn ang="0">
                  <a:pos x="T6" y="T7"/>
                </a:cxn>
                <a:cxn ang="0">
                  <a:pos x="T8" y="T9"/>
                </a:cxn>
                <a:cxn ang="0">
                  <a:pos x="T10" y="T11"/>
                </a:cxn>
              </a:cxnLst>
              <a:rect l="0" t="0" r="r" b="b"/>
              <a:pathLst>
                <a:path w="246" h="258">
                  <a:moveTo>
                    <a:pt x="246" y="173"/>
                  </a:moveTo>
                  <a:lnTo>
                    <a:pt x="246" y="173"/>
                  </a:lnTo>
                  <a:lnTo>
                    <a:pt x="136" y="0"/>
                  </a:lnTo>
                  <a:cubicBezTo>
                    <a:pt x="90" y="29"/>
                    <a:pt x="44" y="60"/>
                    <a:pt x="0" y="93"/>
                  </a:cubicBezTo>
                  <a:lnTo>
                    <a:pt x="122" y="258"/>
                  </a:lnTo>
                  <a:cubicBezTo>
                    <a:pt x="162" y="229"/>
                    <a:pt x="204" y="200"/>
                    <a:pt x="246" y="1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49" name="Freeform 407">
              <a:extLst>
                <a:ext uri="{FF2B5EF4-FFF2-40B4-BE49-F238E27FC236}">
                  <a16:creationId xmlns:a16="http://schemas.microsoft.com/office/drawing/2014/main" id="{9134EFF9-2330-0407-9FA7-EAA10D22EDF2}"/>
                </a:ext>
              </a:extLst>
            </p:cNvPr>
            <p:cNvSpPr>
              <a:spLocks/>
            </p:cNvSpPr>
            <p:nvPr/>
          </p:nvSpPr>
          <p:spPr bwMode="auto">
            <a:xfrm>
              <a:off x="4101379" y="1672189"/>
              <a:ext cx="354616" cy="378905"/>
            </a:xfrm>
            <a:custGeom>
              <a:avLst/>
              <a:gdLst>
                <a:gd name="T0" fmla="*/ 244 w 244"/>
                <a:gd name="T1" fmla="*/ 180 h 259"/>
                <a:gd name="T2" fmla="*/ 244 w 244"/>
                <a:gd name="T3" fmla="*/ 180 h 259"/>
                <a:gd name="T4" fmla="*/ 146 w 244"/>
                <a:gd name="T5" fmla="*/ 0 h 259"/>
                <a:gd name="T6" fmla="*/ 0 w 244"/>
                <a:gd name="T7" fmla="*/ 86 h 259"/>
                <a:gd name="T8" fmla="*/ 110 w 244"/>
                <a:gd name="T9" fmla="*/ 259 h 259"/>
                <a:gd name="T10" fmla="*/ 244 w 244"/>
                <a:gd name="T11" fmla="*/ 180 h 259"/>
              </a:gdLst>
              <a:ahLst/>
              <a:cxnLst>
                <a:cxn ang="0">
                  <a:pos x="T0" y="T1"/>
                </a:cxn>
                <a:cxn ang="0">
                  <a:pos x="T2" y="T3"/>
                </a:cxn>
                <a:cxn ang="0">
                  <a:pos x="T4" y="T5"/>
                </a:cxn>
                <a:cxn ang="0">
                  <a:pos x="T6" y="T7"/>
                </a:cxn>
                <a:cxn ang="0">
                  <a:pos x="T8" y="T9"/>
                </a:cxn>
                <a:cxn ang="0">
                  <a:pos x="T10" y="T11"/>
                </a:cxn>
              </a:cxnLst>
              <a:rect l="0" t="0" r="r" b="b"/>
              <a:pathLst>
                <a:path w="244" h="259">
                  <a:moveTo>
                    <a:pt x="244" y="180"/>
                  </a:moveTo>
                  <a:lnTo>
                    <a:pt x="244" y="180"/>
                  </a:lnTo>
                  <a:lnTo>
                    <a:pt x="146" y="0"/>
                  </a:lnTo>
                  <a:cubicBezTo>
                    <a:pt x="96" y="27"/>
                    <a:pt x="48" y="55"/>
                    <a:pt x="0" y="86"/>
                  </a:cubicBezTo>
                  <a:lnTo>
                    <a:pt x="110" y="259"/>
                  </a:lnTo>
                  <a:cubicBezTo>
                    <a:pt x="154" y="231"/>
                    <a:pt x="198" y="205"/>
                    <a:pt x="244"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50" name="Freeform 417">
              <a:extLst>
                <a:ext uri="{FF2B5EF4-FFF2-40B4-BE49-F238E27FC236}">
                  <a16:creationId xmlns:a16="http://schemas.microsoft.com/office/drawing/2014/main" id="{CFC296B7-75E2-E4B8-3943-FDD1F4FDF7E2}"/>
                </a:ext>
              </a:extLst>
            </p:cNvPr>
            <p:cNvSpPr>
              <a:spLocks/>
            </p:cNvSpPr>
            <p:nvPr/>
          </p:nvSpPr>
          <p:spPr bwMode="auto">
            <a:xfrm>
              <a:off x="5726295" y="722498"/>
              <a:ext cx="264748" cy="308468"/>
            </a:xfrm>
            <a:custGeom>
              <a:avLst/>
              <a:gdLst>
                <a:gd name="T0" fmla="*/ 182 w 182"/>
                <a:gd name="T1" fmla="*/ 205 h 210"/>
                <a:gd name="T2" fmla="*/ 182 w 182"/>
                <a:gd name="T3" fmla="*/ 205 h 210"/>
                <a:gd name="T4" fmla="*/ 182 w 182"/>
                <a:gd name="T5" fmla="*/ 205 h 210"/>
                <a:gd name="T6" fmla="*/ 182 w 182"/>
                <a:gd name="T7" fmla="*/ 0 h 210"/>
                <a:gd name="T8" fmla="*/ 0 w 182"/>
                <a:gd name="T9" fmla="*/ 5 h 210"/>
                <a:gd name="T10" fmla="*/ 13 w 182"/>
                <a:gd name="T11" fmla="*/ 210 h 210"/>
                <a:gd name="T12" fmla="*/ 182 w 182"/>
                <a:gd name="T13" fmla="*/ 205 h 210"/>
              </a:gdLst>
              <a:ahLst/>
              <a:cxnLst>
                <a:cxn ang="0">
                  <a:pos x="T0" y="T1"/>
                </a:cxn>
                <a:cxn ang="0">
                  <a:pos x="T2" y="T3"/>
                </a:cxn>
                <a:cxn ang="0">
                  <a:pos x="T4" y="T5"/>
                </a:cxn>
                <a:cxn ang="0">
                  <a:pos x="T6" y="T7"/>
                </a:cxn>
                <a:cxn ang="0">
                  <a:pos x="T8" y="T9"/>
                </a:cxn>
                <a:cxn ang="0">
                  <a:pos x="T10" y="T11"/>
                </a:cxn>
                <a:cxn ang="0">
                  <a:pos x="T12" y="T13"/>
                </a:cxn>
              </a:cxnLst>
              <a:rect l="0" t="0" r="r" b="b"/>
              <a:pathLst>
                <a:path w="182" h="210">
                  <a:moveTo>
                    <a:pt x="182" y="205"/>
                  </a:moveTo>
                  <a:lnTo>
                    <a:pt x="182" y="205"/>
                  </a:lnTo>
                  <a:lnTo>
                    <a:pt x="182" y="205"/>
                  </a:lnTo>
                  <a:lnTo>
                    <a:pt x="182" y="0"/>
                  </a:lnTo>
                  <a:cubicBezTo>
                    <a:pt x="121" y="0"/>
                    <a:pt x="60" y="1"/>
                    <a:pt x="0" y="5"/>
                  </a:cubicBezTo>
                  <a:lnTo>
                    <a:pt x="13" y="210"/>
                  </a:lnTo>
                  <a:cubicBezTo>
                    <a:pt x="69" y="207"/>
                    <a:pt x="125" y="205"/>
                    <a:pt x="182"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51" name="Freeform 431">
              <a:extLst>
                <a:ext uri="{FF2B5EF4-FFF2-40B4-BE49-F238E27FC236}">
                  <a16:creationId xmlns:a16="http://schemas.microsoft.com/office/drawing/2014/main" id="{A06B5508-1F92-F087-807A-F6BB310A229C}"/>
                </a:ext>
              </a:extLst>
            </p:cNvPr>
            <p:cNvSpPr>
              <a:spLocks/>
            </p:cNvSpPr>
            <p:nvPr/>
          </p:nvSpPr>
          <p:spPr bwMode="auto">
            <a:xfrm>
              <a:off x="5536843" y="1774202"/>
              <a:ext cx="250175" cy="323041"/>
            </a:xfrm>
            <a:custGeom>
              <a:avLst/>
              <a:gdLst>
                <a:gd name="T0" fmla="*/ 172 w 172"/>
                <a:gd name="T1" fmla="*/ 205 h 221"/>
                <a:gd name="T2" fmla="*/ 172 w 172"/>
                <a:gd name="T3" fmla="*/ 205 h 221"/>
                <a:gd name="T4" fmla="*/ 157 w 172"/>
                <a:gd name="T5" fmla="*/ 0 h 221"/>
                <a:gd name="T6" fmla="*/ 0 w 172"/>
                <a:gd name="T7" fmla="*/ 18 h 221"/>
                <a:gd name="T8" fmla="*/ 31 w 172"/>
                <a:gd name="T9" fmla="*/ 221 h 221"/>
                <a:gd name="T10" fmla="*/ 172 w 172"/>
                <a:gd name="T11" fmla="*/ 205 h 221"/>
              </a:gdLst>
              <a:ahLst/>
              <a:cxnLst>
                <a:cxn ang="0">
                  <a:pos x="T0" y="T1"/>
                </a:cxn>
                <a:cxn ang="0">
                  <a:pos x="T2" y="T3"/>
                </a:cxn>
                <a:cxn ang="0">
                  <a:pos x="T4" y="T5"/>
                </a:cxn>
                <a:cxn ang="0">
                  <a:pos x="T6" y="T7"/>
                </a:cxn>
                <a:cxn ang="0">
                  <a:pos x="T8" y="T9"/>
                </a:cxn>
                <a:cxn ang="0">
                  <a:pos x="T10" y="T11"/>
                </a:cxn>
              </a:cxnLst>
              <a:rect l="0" t="0" r="r" b="b"/>
              <a:pathLst>
                <a:path w="172" h="221">
                  <a:moveTo>
                    <a:pt x="172" y="205"/>
                  </a:moveTo>
                  <a:lnTo>
                    <a:pt x="172" y="205"/>
                  </a:lnTo>
                  <a:lnTo>
                    <a:pt x="157" y="0"/>
                  </a:lnTo>
                  <a:cubicBezTo>
                    <a:pt x="104" y="4"/>
                    <a:pt x="51" y="10"/>
                    <a:pt x="0" y="18"/>
                  </a:cubicBezTo>
                  <a:lnTo>
                    <a:pt x="31" y="221"/>
                  </a:lnTo>
                  <a:cubicBezTo>
                    <a:pt x="77" y="214"/>
                    <a:pt x="125" y="209"/>
                    <a:pt x="172" y="20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52" name="Freeform 433">
              <a:extLst>
                <a:ext uri="{FF2B5EF4-FFF2-40B4-BE49-F238E27FC236}">
                  <a16:creationId xmlns:a16="http://schemas.microsoft.com/office/drawing/2014/main" id="{06B5B0E3-3480-78F6-8385-5EF5CF1EC91E}"/>
                </a:ext>
              </a:extLst>
            </p:cNvPr>
            <p:cNvSpPr>
              <a:spLocks/>
            </p:cNvSpPr>
            <p:nvPr/>
          </p:nvSpPr>
          <p:spPr bwMode="auto">
            <a:xfrm>
              <a:off x="7050033" y="6187467"/>
              <a:ext cx="235602" cy="313326"/>
            </a:xfrm>
            <a:custGeom>
              <a:avLst/>
              <a:gdLst>
                <a:gd name="T0" fmla="*/ 141 w 162"/>
                <a:gd name="T1" fmla="*/ 0 h 213"/>
                <a:gd name="T2" fmla="*/ 141 w 162"/>
                <a:gd name="T3" fmla="*/ 0 h 213"/>
                <a:gd name="T4" fmla="*/ 162 w 162"/>
                <a:gd name="T5" fmla="*/ 204 h 213"/>
                <a:gd name="T6" fmla="*/ 1 w 162"/>
                <a:gd name="T7" fmla="*/ 213 h 213"/>
                <a:gd name="T8" fmla="*/ 0 w 162"/>
                <a:gd name="T9" fmla="*/ 7 h 213"/>
                <a:gd name="T10" fmla="*/ 141 w 162"/>
                <a:gd name="T11" fmla="*/ 0 h 213"/>
              </a:gdLst>
              <a:ahLst/>
              <a:cxnLst>
                <a:cxn ang="0">
                  <a:pos x="T0" y="T1"/>
                </a:cxn>
                <a:cxn ang="0">
                  <a:pos x="T2" y="T3"/>
                </a:cxn>
                <a:cxn ang="0">
                  <a:pos x="T4" y="T5"/>
                </a:cxn>
                <a:cxn ang="0">
                  <a:pos x="T6" y="T7"/>
                </a:cxn>
                <a:cxn ang="0">
                  <a:pos x="T8" y="T9"/>
                </a:cxn>
                <a:cxn ang="0">
                  <a:pos x="T10" y="T11"/>
                </a:cxn>
              </a:cxnLst>
              <a:rect l="0" t="0" r="r" b="b"/>
              <a:pathLst>
                <a:path w="162" h="213">
                  <a:moveTo>
                    <a:pt x="141" y="0"/>
                  </a:moveTo>
                  <a:lnTo>
                    <a:pt x="141" y="0"/>
                  </a:lnTo>
                  <a:lnTo>
                    <a:pt x="162" y="204"/>
                  </a:lnTo>
                  <a:cubicBezTo>
                    <a:pt x="109" y="210"/>
                    <a:pt x="55" y="213"/>
                    <a:pt x="1" y="213"/>
                  </a:cubicBezTo>
                  <a:lnTo>
                    <a:pt x="0" y="7"/>
                  </a:lnTo>
                  <a:cubicBezTo>
                    <a:pt x="47" y="7"/>
                    <a:pt x="95" y="4"/>
                    <a:pt x="141" y="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53" name="Freeform 224">
              <a:extLst>
                <a:ext uri="{FF2B5EF4-FFF2-40B4-BE49-F238E27FC236}">
                  <a16:creationId xmlns:a16="http://schemas.microsoft.com/office/drawing/2014/main" id="{F7222C0C-6690-0F33-1DC8-30167EBF1825}"/>
                </a:ext>
              </a:extLst>
            </p:cNvPr>
            <p:cNvSpPr>
              <a:spLocks/>
            </p:cNvSpPr>
            <p:nvPr/>
          </p:nvSpPr>
          <p:spPr bwMode="auto">
            <a:xfrm>
              <a:off x="2372019" y="2585446"/>
              <a:ext cx="393478" cy="378905"/>
            </a:xfrm>
            <a:custGeom>
              <a:avLst/>
              <a:gdLst>
                <a:gd name="T0" fmla="*/ 269 w 269"/>
                <a:gd name="T1" fmla="*/ 119 h 259"/>
                <a:gd name="T2" fmla="*/ 269 w 269"/>
                <a:gd name="T3" fmla="*/ 119 h 259"/>
                <a:gd name="T4" fmla="*/ 100 w 269"/>
                <a:gd name="T5" fmla="*/ 0 h 259"/>
                <a:gd name="T6" fmla="*/ 0 w 269"/>
                <a:gd name="T7" fmla="*/ 151 h 259"/>
                <a:gd name="T8" fmla="*/ 177 w 269"/>
                <a:gd name="T9" fmla="*/ 259 h 259"/>
                <a:gd name="T10" fmla="*/ 269 w 269"/>
                <a:gd name="T11" fmla="*/ 119 h 259"/>
              </a:gdLst>
              <a:ahLst/>
              <a:cxnLst>
                <a:cxn ang="0">
                  <a:pos x="T0" y="T1"/>
                </a:cxn>
                <a:cxn ang="0">
                  <a:pos x="T2" y="T3"/>
                </a:cxn>
                <a:cxn ang="0">
                  <a:pos x="T4" y="T5"/>
                </a:cxn>
                <a:cxn ang="0">
                  <a:pos x="T6" y="T7"/>
                </a:cxn>
                <a:cxn ang="0">
                  <a:pos x="T8" y="T9"/>
                </a:cxn>
                <a:cxn ang="0">
                  <a:pos x="T10" y="T11"/>
                </a:cxn>
              </a:cxnLst>
              <a:rect l="0" t="0" r="r" b="b"/>
              <a:pathLst>
                <a:path w="269" h="259">
                  <a:moveTo>
                    <a:pt x="269" y="119"/>
                  </a:moveTo>
                  <a:lnTo>
                    <a:pt x="269" y="119"/>
                  </a:lnTo>
                  <a:lnTo>
                    <a:pt x="100" y="0"/>
                  </a:lnTo>
                  <a:cubicBezTo>
                    <a:pt x="65" y="49"/>
                    <a:pt x="32" y="100"/>
                    <a:pt x="0" y="151"/>
                  </a:cubicBezTo>
                  <a:lnTo>
                    <a:pt x="177" y="259"/>
                  </a:lnTo>
                  <a:cubicBezTo>
                    <a:pt x="207" y="212"/>
                    <a:pt x="237" y="165"/>
                    <a:pt x="269" y="11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54" name="Freeform 220">
              <a:extLst>
                <a:ext uri="{FF2B5EF4-FFF2-40B4-BE49-F238E27FC236}">
                  <a16:creationId xmlns:a16="http://schemas.microsoft.com/office/drawing/2014/main" id="{6CFABAEF-F2CA-25D0-B923-BEB9503D2B6D}"/>
                </a:ext>
              </a:extLst>
            </p:cNvPr>
            <p:cNvSpPr>
              <a:spLocks/>
            </p:cNvSpPr>
            <p:nvPr/>
          </p:nvSpPr>
          <p:spPr bwMode="auto">
            <a:xfrm>
              <a:off x="2517751" y="2371705"/>
              <a:ext cx="393478" cy="386192"/>
            </a:xfrm>
            <a:custGeom>
              <a:avLst/>
              <a:gdLst>
                <a:gd name="T0" fmla="*/ 270 w 270"/>
                <a:gd name="T1" fmla="*/ 130 h 264"/>
                <a:gd name="T2" fmla="*/ 270 w 270"/>
                <a:gd name="T3" fmla="*/ 130 h 264"/>
                <a:gd name="T4" fmla="*/ 109 w 270"/>
                <a:gd name="T5" fmla="*/ 0 h 264"/>
                <a:gd name="T6" fmla="*/ 0 w 270"/>
                <a:gd name="T7" fmla="*/ 145 h 264"/>
                <a:gd name="T8" fmla="*/ 169 w 270"/>
                <a:gd name="T9" fmla="*/ 264 h 264"/>
                <a:gd name="T10" fmla="*/ 270 w 270"/>
                <a:gd name="T11" fmla="*/ 130 h 264"/>
              </a:gdLst>
              <a:ahLst/>
              <a:cxnLst>
                <a:cxn ang="0">
                  <a:pos x="T0" y="T1"/>
                </a:cxn>
                <a:cxn ang="0">
                  <a:pos x="T2" y="T3"/>
                </a:cxn>
                <a:cxn ang="0">
                  <a:pos x="T4" y="T5"/>
                </a:cxn>
                <a:cxn ang="0">
                  <a:pos x="T6" y="T7"/>
                </a:cxn>
                <a:cxn ang="0">
                  <a:pos x="T8" y="T9"/>
                </a:cxn>
                <a:cxn ang="0">
                  <a:pos x="T10" y="T11"/>
                </a:cxn>
              </a:cxnLst>
              <a:rect l="0" t="0" r="r" b="b"/>
              <a:pathLst>
                <a:path w="270" h="264">
                  <a:moveTo>
                    <a:pt x="270" y="130"/>
                  </a:moveTo>
                  <a:lnTo>
                    <a:pt x="270" y="130"/>
                  </a:lnTo>
                  <a:lnTo>
                    <a:pt x="109" y="0"/>
                  </a:lnTo>
                  <a:cubicBezTo>
                    <a:pt x="71" y="48"/>
                    <a:pt x="34" y="96"/>
                    <a:pt x="0" y="145"/>
                  </a:cubicBezTo>
                  <a:lnTo>
                    <a:pt x="169" y="264"/>
                  </a:lnTo>
                  <a:cubicBezTo>
                    <a:pt x="202" y="219"/>
                    <a:pt x="235" y="174"/>
                    <a:pt x="270" y="13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55" name="Freeform 218">
              <a:extLst>
                <a:ext uri="{FF2B5EF4-FFF2-40B4-BE49-F238E27FC236}">
                  <a16:creationId xmlns:a16="http://schemas.microsoft.com/office/drawing/2014/main" id="{F60279F9-B497-4263-2C2B-57B39E3B72DD}"/>
                </a:ext>
              </a:extLst>
            </p:cNvPr>
            <p:cNvSpPr>
              <a:spLocks/>
            </p:cNvSpPr>
            <p:nvPr/>
          </p:nvSpPr>
          <p:spPr bwMode="auto">
            <a:xfrm>
              <a:off x="2678057" y="2172537"/>
              <a:ext cx="393478" cy="391050"/>
            </a:xfrm>
            <a:custGeom>
              <a:avLst/>
              <a:gdLst>
                <a:gd name="T0" fmla="*/ 270 w 270"/>
                <a:gd name="T1" fmla="*/ 141 h 266"/>
                <a:gd name="T2" fmla="*/ 270 w 270"/>
                <a:gd name="T3" fmla="*/ 141 h 266"/>
                <a:gd name="T4" fmla="*/ 117 w 270"/>
                <a:gd name="T5" fmla="*/ 0 h 266"/>
                <a:gd name="T6" fmla="*/ 0 w 270"/>
                <a:gd name="T7" fmla="*/ 136 h 266"/>
                <a:gd name="T8" fmla="*/ 161 w 270"/>
                <a:gd name="T9" fmla="*/ 266 h 266"/>
                <a:gd name="T10" fmla="*/ 270 w 270"/>
                <a:gd name="T11" fmla="*/ 141 h 266"/>
              </a:gdLst>
              <a:ahLst/>
              <a:cxnLst>
                <a:cxn ang="0">
                  <a:pos x="T0" y="T1"/>
                </a:cxn>
                <a:cxn ang="0">
                  <a:pos x="T2" y="T3"/>
                </a:cxn>
                <a:cxn ang="0">
                  <a:pos x="T4" y="T5"/>
                </a:cxn>
                <a:cxn ang="0">
                  <a:pos x="T6" y="T7"/>
                </a:cxn>
                <a:cxn ang="0">
                  <a:pos x="T8" y="T9"/>
                </a:cxn>
                <a:cxn ang="0">
                  <a:pos x="T10" y="T11"/>
                </a:cxn>
              </a:cxnLst>
              <a:rect l="0" t="0" r="r" b="b"/>
              <a:pathLst>
                <a:path w="270" h="266">
                  <a:moveTo>
                    <a:pt x="270" y="141"/>
                  </a:moveTo>
                  <a:lnTo>
                    <a:pt x="270" y="141"/>
                  </a:lnTo>
                  <a:lnTo>
                    <a:pt x="117" y="0"/>
                  </a:lnTo>
                  <a:cubicBezTo>
                    <a:pt x="76" y="45"/>
                    <a:pt x="37" y="90"/>
                    <a:pt x="0" y="136"/>
                  </a:cubicBezTo>
                  <a:lnTo>
                    <a:pt x="161" y="266"/>
                  </a:lnTo>
                  <a:cubicBezTo>
                    <a:pt x="196" y="223"/>
                    <a:pt x="232" y="181"/>
                    <a:pt x="270" y="14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56" name="Freeform 222">
              <a:extLst>
                <a:ext uri="{FF2B5EF4-FFF2-40B4-BE49-F238E27FC236}">
                  <a16:creationId xmlns:a16="http://schemas.microsoft.com/office/drawing/2014/main" id="{5917A247-0D75-9E75-8B85-7D8294330AAE}"/>
                </a:ext>
              </a:extLst>
            </p:cNvPr>
            <p:cNvSpPr>
              <a:spLocks/>
            </p:cNvSpPr>
            <p:nvPr/>
          </p:nvSpPr>
          <p:spPr bwMode="auto">
            <a:xfrm>
              <a:off x="2848078" y="1987943"/>
              <a:ext cx="388620" cy="391050"/>
            </a:xfrm>
            <a:custGeom>
              <a:avLst/>
              <a:gdLst>
                <a:gd name="T0" fmla="*/ 267 w 267"/>
                <a:gd name="T1" fmla="*/ 150 h 267"/>
                <a:gd name="T2" fmla="*/ 267 w 267"/>
                <a:gd name="T3" fmla="*/ 150 h 267"/>
                <a:gd name="T4" fmla="*/ 124 w 267"/>
                <a:gd name="T5" fmla="*/ 0 h 267"/>
                <a:gd name="T6" fmla="*/ 83 w 267"/>
                <a:gd name="T7" fmla="*/ 40 h 267"/>
                <a:gd name="T8" fmla="*/ 0 w 267"/>
                <a:gd name="T9" fmla="*/ 126 h 267"/>
                <a:gd name="T10" fmla="*/ 153 w 267"/>
                <a:gd name="T11" fmla="*/ 267 h 267"/>
                <a:gd name="T12" fmla="*/ 267 w 267"/>
                <a:gd name="T13" fmla="*/ 150 h 267"/>
              </a:gdLst>
              <a:ahLst/>
              <a:cxnLst>
                <a:cxn ang="0">
                  <a:pos x="T0" y="T1"/>
                </a:cxn>
                <a:cxn ang="0">
                  <a:pos x="T2" y="T3"/>
                </a:cxn>
                <a:cxn ang="0">
                  <a:pos x="T4" y="T5"/>
                </a:cxn>
                <a:cxn ang="0">
                  <a:pos x="T6" y="T7"/>
                </a:cxn>
                <a:cxn ang="0">
                  <a:pos x="T8" y="T9"/>
                </a:cxn>
                <a:cxn ang="0">
                  <a:pos x="T10" y="T11"/>
                </a:cxn>
                <a:cxn ang="0">
                  <a:pos x="T12" y="T13"/>
                </a:cxn>
              </a:cxnLst>
              <a:rect l="0" t="0" r="r" b="b"/>
              <a:pathLst>
                <a:path w="267" h="267">
                  <a:moveTo>
                    <a:pt x="267" y="150"/>
                  </a:moveTo>
                  <a:lnTo>
                    <a:pt x="267" y="150"/>
                  </a:lnTo>
                  <a:lnTo>
                    <a:pt x="124" y="0"/>
                  </a:lnTo>
                  <a:cubicBezTo>
                    <a:pt x="110" y="13"/>
                    <a:pt x="96" y="27"/>
                    <a:pt x="83" y="40"/>
                  </a:cubicBezTo>
                  <a:cubicBezTo>
                    <a:pt x="55" y="68"/>
                    <a:pt x="27" y="97"/>
                    <a:pt x="0" y="126"/>
                  </a:cubicBezTo>
                  <a:lnTo>
                    <a:pt x="153" y="267"/>
                  </a:lnTo>
                  <a:cubicBezTo>
                    <a:pt x="190" y="226"/>
                    <a:pt x="228" y="187"/>
                    <a:pt x="267" y="15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57" name="Freeform 226">
              <a:extLst>
                <a:ext uri="{FF2B5EF4-FFF2-40B4-BE49-F238E27FC236}">
                  <a16:creationId xmlns:a16="http://schemas.microsoft.com/office/drawing/2014/main" id="{2BB6C81A-7E39-0D72-C884-E63F8384404A}"/>
                </a:ext>
              </a:extLst>
            </p:cNvPr>
            <p:cNvSpPr>
              <a:spLocks/>
            </p:cNvSpPr>
            <p:nvPr/>
          </p:nvSpPr>
          <p:spPr bwMode="auto">
            <a:xfrm>
              <a:off x="3027815" y="1820351"/>
              <a:ext cx="383762" cy="388620"/>
            </a:xfrm>
            <a:custGeom>
              <a:avLst/>
              <a:gdLst>
                <a:gd name="T0" fmla="*/ 262 w 262"/>
                <a:gd name="T1" fmla="*/ 158 h 266"/>
                <a:gd name="T2" fmla="*/ 262 w 262"/>
                <a:gd name="T3" fmla="*/ 158 h 266"/>
                <a:gd name="T4" fmla="*/ 128 w 262"/>
                <a:gd name="T5" fmla="*/ 0 h 266"/>
                <a:gd name="T6" fmla="*/ 0 w 262"/>
                <a:gd name="T7" fmla="*/ 116 h 266"/>
                <a:gd name="T8" fmla="*/ 143 w 262"/>
                <a:gd name="T9" fmla="*/ 266 h 266"/>
                <a:gd name="T10" fmla="*/ 262 w 262"/>
                <a:gd name="T11" fmla="*/ 158 h 266"/>
              </a:gdLst>
              <a:ahLst/>
              <a:cxnLst>
                <a:cxn ang="0">
                  <a:pos x="T0" y="T1"/>
                </a:cxn>
                <a:cxn ang="0">
                  <a:pos x="T2" y="T3"/>
                </a:cxn>
                <a:cxn ang="0">
                  <a:pos x="T4" y="T5"/>
                </a:cxn>
                <a:cxn ang="0">
                  <a:pos x="T6" y="T7"/>
                </a:cxn>
                <a:cxn ang="0">
                  <a:pos x="T8" y="T9"/>
                </a:cxn>
                <a:cxn ang="0">
                  <a:pos x="T10" y="T11"/>
                </a:cxn>
              </a:cxnLst>
              <a:rect l="0" t="0" r="r" b="b"/>
              <a:pathLst>
                <a:path w="262" h="266">
                  <a:moveTo>
                    <a:pt x="262" y="158"/>
                  </a:moveTo>
                  <a:lnTo>
                    <a:pt x="262" y="158"/>
                  </a:lnTo>
                  <a:lnTo>
                    <a:pt x="128" y="0"/>
                  </a:lnTo>
                  <a:cubicBezTo>
                    <a:pt x="84" y="37"/>
                    <a:pt x="41" y="76"/>
                    <a:pt x="0" y="116"/>
                  </a:cubicBezTo>
                  <a:lnTo>
                    <a:pt x="143" y="266"/>
                  </a:lnTo>
                  <a:cubicBezTo>
                    <a:pt x="182" y="229"/>
                    <a:pt x="221" y="193"/>
                    <a:pt x="262" y="15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58" name="Freeform 366">
              <a:extLst>
                <a:ext uri="{FF2B5EF4-FFF2-40B4-BE49-F238E27FC236}">
                  <a16:creationId xmlns:a16="http://schemas.microsoft.com/office/drawing/2014/main" id="{9A6E3516-66E0-963A-5A68-4696895DFD67}"/>
                </a:ext>
              </a:extLst>
            </p:cNvPr>
            <p:cNvSpPr>
              <a:spLocks/>
            </p:cNvSpPr>
            <p:nvPr/>
          </p:nvSpPr>
          <p:spPr bwMode="auto">
            <a:xfrm>
              <a:off x="6345658" y="5155196"/>
              <a:ext cx="240459" cy="301181"/>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59" name="Freeform 59">
              <a:extLst>
                <a:ext uri="{FF2B5EF4-FFF2-40B4-BE49-F238E27FC236}">
                  <a16:creationId xmlns:a16="http://schemas.microsoft.com/office/drawing/2014/main" id="{1D218D4E-C926-C33B-C125-60AFE4C1D121}"/>
                </a:ext>
              </a:extLst>
            </p:cNvPr>
            <p:cNvSpPr>
              <a:spLocks/>
            </p:cNvSpPr>
            <p:nvPr/>
          </p:nvSpPr>
          <p:spPr bwMode="auto">
            <a:xfrm>
              <a:off x="6416096" y="1774202"/>
              <a:ext cx="250175" cy="323041"/>
            </a:xfrm>
            <a:custGeom>
              <a:avLst/>
              <a:gdLst>
                <a:gd name="T0" fmla="*/ 0 w 173"/>
                <a:gd name="T1" fmla="*/ 205 h 221"/>
                <a:gd name="T2" fmla="*/ 0 w 173"/>
                <a:gd name="T3" fmla="*/ 205 h 221"/>
                <a:gd name="T4" fmla="*/ 16 w 173"/>
                <a:gd name="T5" fmla="*/ 0 h 221"/>
                <a:gd name="T6" fmla="*/ 173 w 173"/>
                <a:gd name="T7" fmla="*/ 18 h 221"/>
                <a:gd name="T8" fmla="*/ 142 w 173"/>
                <a:gd name="T9" fmla="*/ 221 h 221"/>
                <a:gd name="T10" fmla="*/ 0 w 173"/>
                <a:gd name="T11" fmla="*/ 205 h 221"/>
              </a:gdLst>
              <a:ahLst/>
              <a:cxnLst>
                <a:cxn ang="0">
                  <a:pos x="T0" y="T1"/>
                </a:cxn>
                <a:cxn ang="0">
                  <a:pos x="T2" y="T3"/>
                </a:cxn>
                <a:cxn ang="0">
                  <a:pos x="T4" y="T5"/>
                </a:cxn>
                <a:cxn ang="0">
                  <a:pos x="T6" y="T7"/>
                </a:cxn>
                <a:cxn ang="0">
                  <a:pos x="T8" y="T9"/>
                </a:cxn>
                <a:cxn ang="0">
                  <a:pos x="T10" y="T11"/>
                </a:cxn>
              </a:cxnLst>
              <a:rect l="0" t="0" r="r" b="b"/>
              <a:pathLst>
                <a:path w="173" h="221">
                  <a:moveTo>
                    <a:pt x="0" y="205"/>
                  </a:moveTo>
                  <a:lnTo>
                    <a:pt x="0" y="205"/>
                  </a:lnTo>
                  <a:lnTo>
                    <a:pt x="16" y="0"/>
                  </a:lnTo>
                  <a:cubicBezTo>
                    <a:pt x="69" y="4"/>
                    <a:pt x="121" y="10"/>
                    <a:pt x="173" y="18"/>
                  </a:cubicBezTo>
                  <a:lnTo>
                    <a:pt x="142" y="221"/>
                  </a:lnTo>
                  <a:cubicBezTo>
                    <a:pt x="95" y="214"/>
                    <a:pt x="48" y="209"/>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grpSp>
      <p:grpSp>
        <p:nvGrpSpPr>
          <p:cNvPr id="1466" name="Gruppieren 1465">
            <a:extLst>
              <a:ext uri="{FF2B5EF4-FFF2-40B4-BE49-F238E27FC236}">
                <a16:creationId xmlns:a16="http://schemas.microsoft.com/office/drawing/2014/main" id="{C5A4AD55-6DC3-8366-8AF5-8D497A45BEAA}"/>
              </a:ext>
            </a:extLst>
          </p:cNvPr>
          <p:cNvGrpSpPr/>
          <p:nvPr/>
        </p:nvGrpSpPr>
        <p:grpSpPr>
          <a:xfrm>
            <a:off x="11498983" y="5373098"/>
            <a:ext cx="97200" cy="1138241"/>
            <a:chOff x="11498983" y="5373098"/>
            <a:chExt cx="97200" cy="1138241"/>
          </a:xfrm>
          <a:noFill/>
        </p:grpSpPr>
        <p:sp>
          <p:nvSpPr>
            <p:cNvPr id="1467" name="Ellipse 1466">
              <a:extLst>
                <a:ext uri="{FF2B5EF4-FFF2-40B4-BE49-F238E27FC236}">
                  <a16:creationId xmlns:a16="http://schemas.microsoft.com/office/drawing/2014/main" id="{41BBC94A-DE97-0211-B74C-358DD34768C9}"/>
                </a:ext>
              </a:extLst>
            </p:cNvPr>
            <p:cNvSpPr>
              <a:spLocks noChangeAspect="1"/>
            </p:cNvSpPr>
            <p:nvPr/>
          </p:nvSpPr>
          <p:spPr>
            <a:xfrm>
              <a:off x="11498983" y="6414139"/>
              <a:ext cx="97200" cy="972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468" name="Ellipse 1467">
              <a:extLst>
                <a:ext uri="{FF2B5EF4-FFF2-40B4-BE49-F238E27FC236}">
                  <a16:creationId xmlns:a16="http://schemas.microsoft.com/office/drawing/2014/main" id="{435FF421-8B55-A993-136F-4F14C30EC00F}"/>
                </a:ext>
              </a:extLst>
            </p:cNvPr>
            <p:cNvSpPr>
              <a:spLocks noChangeAspect="1"/>
            </p:cNvSpPr>
            <p:nvPr/>
          </p:nvSpPr>
          <p:spPr>
            <a:xfrm>
              <a:off x="11498983" y="5997722"/>
              <a:ext cx="97200" cy="972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469" name="Ellipse 1468">
              <a:extLst>
                <a:ext uri="{FF2B5EF4-FFF2-40B4-BE49-F238E27FC236}">
                  <a16:creationId xmlns:a16="http://schemas.microsoft.com/office/drawing/2014/main" id="{924E4FE0-9350-4C5C-DD13-D5CCE52F4C3D}"/>
                </a:ext>
              </a:extLst>
            </p:cNvPr>
            <p:cNvSpPr>
              <a:spLocks noChangeAspect="1"/>
            </p:cNvSpPr>
            <p:nvPr/>
          </p:nvSpPr>
          <p:spPr>
            <a:xfrm>
              <a:off x="11498983" y="5789514"/>
              <a:ext cx="97200" cy="972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470" name="Ellipse 1469">
              <a:extLst>
                <a:ext uri="{FF2B5EF4-FFF2-40B4-BE49-F238E27FC236}">
                  <a16:creationId xmlns:a16="http://schemas.microsoft.com/office/drawing/2014/main" id="{0FCF31C5-239E-84EE-E9B0-9D85612E5C70}"/>
                </a:ext>
              </a:extLst>
            </p:cNvPr>
            <p:cNvSpPr>
              <a:spLocks noChangeAspect="1"/>
            </p:cNvSpPr>
            <p:nvPr/>
          </p:nvSpPr>
          <p:spPr>
            <a:xfrm>
              <a:off x="11498983" y="6205930"/>
              <a:ext cx="97200" cy="972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471" name="Ellipse 1470">
              <a:extLst>
                <a:ext uri="{FF2B5EF4-FFF2-40B4-BE49-F238E27FC236}">
                  <a16:creationId xmlns:a16="http://schemas.microsoft.com/office/drawing/2014/main" id="{40026068-A409-CCE4-BA00-7BBBB1BEF258}"/>
                </a:ext>
              </a:extLst>
            </p:cNvPr>
            <p:cNvSpPr>
              <a:spLocks noChangeAspect="1"/>
            </p:cNvSpPr>
            <p:nvPr/>
          </p:nvSpPr>
          <p:spPr>
            <a:xfrm>
              <a:off x="11498983" y="5373098"/>
              <a:ext cx="97200" cy="972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472" name="Ellipse 1471">
              <a:extLst>
                <a:ext uri="{FF2B5EF4-FFF2-40B4-BE49-F238E27FC236}">
                  <a16:creationId xmlns:a16="http://schemas.microsoft.com/office/drawing/2014/main" id="{425CBF1D-8966-F4CA-2241-553ACFEAF584}"/>
                </a:ext>
              </a:extLst>
            </p:cNvPr>
            <p:cNvSpPr>
              <a:spLocks noChangeAspect="1"/>
            </p:cNvSpPr>
            <p:nvPr/>
          </p:nvSpPr>
          <p:spPr>
            <a:xfrm>
              <a:off x="11498983" y="5581306"/>
              <a:ext cx="97200" cy="972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sp>
        <p:nvSpPr>
          <p:cNvPr id="4" name="Foliennummernplatzhalter 3">
            <a:extLst>
              <a:ext uri="{FF2B5EF4-FFF2-40B4-BE49-F238E27FC236}">
                <a16:creationId xmlns:a16="http://schemas.microsoft.com/office/drawing/2014/main" id="{7E40E0D0-D4E0-1200-7FA7-FED0F2892E63}"/>
              </a:ext>
            </a:extLst>
          </p:cNvPr>
          <p:cNvSpPr>
            <a:spLocks noGrp="1"/>
          </p:cNvSpPr>
          <p:nvPr>
            <p:ph type="sldNum" sz="quarter" idx="12"/>
          </p:nvPr>
        </p:nvSpPr>
        <p:spPr/>
        <p:txBody>
          <a:bodyPr/>
          <a:lstStyle/>
          <a:p>
            <a:fld id="{442AD375-037F-43D0-B059-5172DA06796A}" type="slidenum">
              <a:rPr lang="de-CH" smtClean="0"/>
              <a:t>29</a:t>
            </a:fld>
            <a:endParaRPr lang="de-CH"/>
          </a:p>
        </p:txBody>
      </p:sp>
    </p:spTree>
    <p:extLst>
      <p:ext uri="{BB962C8B-B14F-4D97-AF65-F5344CB8AC3E}">
        <p14:creationId xmlns:p14="http://schemas.microsoft.com/office/powerpoint/2010/main" val="4063128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Wer ist das Parlament?</a:t>
            </a:r>
          </a:p>
        </p:txBody>
      </p:sp>
      <p:sp>
        <p:nvSpPr>
          <p:cNvPr id="3" name="Inhaltsplatzhalter 2"/>
          <p:cNvSpPr>
            <a:spLocks noGrp="1"/>
          </p:cNvSpPr>
          <p:nvPr>
            <p:ph idx="1"/>
          </p:nvPr>
        </p:nvSpPr>
        <p:spPr>
          <a:xfrm>
            <a:off x="2098800" y="2303253"/>
            <a:ext cx="9149586" cy="3873709"/>
          </a:xfrm>
        </p:spPr>
        <p:txBody>
          <a:bodyPr/>
          <a:lstStyle/>
          <a:p>
            <a:pPr lvl="1"/>
            <a:r>
              <a:rPr lang="de-CH" dirty="0"/>
              <a:t>Nationalrat</a:t>
            </a:r>
          </a:p>
          <a:p>
            <a:pPr lvl="1"/>
            <a:r>
              <a:rPr lang="de-CH" dirty="0"/>
              <a:t>Ständerat</a:t>
            </a:r>
          </a:p>
          <a:p>
            <a:pPr lvl="1"/>
            <a:r>
              <a:rPr lang="de-CH" dirty="0"/>
              <a:t>Zwei gleichberechtigte Kammern</a:t>
            </a:r>
          </a:p>
          <a:p>
            <a:pPr lvl="1"/>
            <a:r>
              <a:rPr lang="de-CH" dirty="0"/>
              <a:t>Zusammensetzung</a:t>
            </a:r>
          </a:p>
        </p:txBody>
      </p:sp>
      <p:sp>
        <p:nvSpPr>
          <p:cNvPr id="4" name="Datumsplatzhalter 3"/>
          <p:cNvSpPr>
            <a:spLocks noGrp="1"/>
          </p:cNvSpPr>
          <p:nvPr>
            <p:ph type="dt" sz="half" idx="10"/>
          </p:nvPr>
        </p:nvSpPr>
        <p:spPr/>
        <p:txBody>
          <a:bodyPr/>
          <a:lstStyle/>
          <a:p>
            <a:r>
              <a:rPr lang="de-CH"/>
              <a:t>Stand Dezember 2024</a:t>
            </a:r>
            <a:endParaRPr lang="de-CH" dirty="0"/>
          </a:p>
        </p:txBody>
      </p:sp>
      <p:sp>
        <p:nvSpPr>
          <p:cNvPr id="6" name="Rechteck 5">
            <a:hlinkClick r:id="rId3" action="ppaction://hlinksldjump"/>
          </p:cNvPr>
          <p:cNvSpPr/>
          <p:nvPr/>
        </p:nvSpPr>
        <p:spPr>
          <a:xfrm>
            <a:off x="1703512" y="2303252"/>
            <a:ext cx="6408712"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 name="Rechteck 6">
            <a:hlinkClick r:id="rId4" action="ppaction://hlinksldjump"/>
          </p:cNvPr>
          <p:cNvSpPr/>
          <p:nvPr/>
        </p:nvSpPr>
        <p:spPr>
          <a:xfrm>
            <a:off x="1703512" y="3199934"/>
            <a:ext cx="6408712"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 name="Rechteck 7">
            <a:hlinkClick r:id="rId5" action="ppaction://hlinksldjump"/>
          </p:cNvPr>
          <p:cNvSpPr/>
          <p:nvPr/>
        </p:nvSpPr>
        <p:spPr>
          <a:xfrm>
            <a:off x="1703512" y="2751593"/>
            <a:ext cx="6408712"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Rechteck 8">
            <a:hlinkClick r:id="rId6" action="ppaction://hlinksldjump"/>
          </p:cNvPr>
          <p:cNvSpPr/>
          <p:nvPr/>
        </p:nvSpPr>
        <p:spPr>
          <a:xfrm>
            <a:off x="1703512" y="3648274"/>
            <a:ext cx="6408712"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5" name="Foliennummernplatzhalter 4">
            <a:extLst>
              <a:ext uri="{FF2B5EF4-FFF2-40B4-BE49-F238E27FC236}">
                <a16:creationId xmlns:a16="http://schemas.microsoft.com/office/drawing/2014/main" id="{31D70AE2-2289-E734-3857-F5D9DF146CF7}"/>
              </a:ext>
            </a:extLst>
          </p:cNvPr>
          <p:cNvSpPr>
            <a:spLocks noGrp="1"/>
          </p:cNvSpPr>
          <p:nvPr>
            <p:ph type="sldNum" sz="quarter" idx="12"/>
          </p:nvPr>
        </p:nvSpPr>
        <p:spPr/>
        <p:txBody>
          <a:bodyPr/>
          <a:lstStyle/>
          <a:p>
            <a:fld id="{442AD375-037F-43D0-B059-5172DA06796A}" type="slidenum">
              <a:rPr lang="de-CH" smtClean="0"/>
              <a:pPr/>
              <a:t>3</a:t>
            </a:fld>
            <a:endParaRPr lang="de-CH"/>
          </a:p>
        </p:txBody>
      </p:sp>
    </p:spTree>
    <p:extLst>
      <p:ext uri="{BB962C8B-B14F-4D97-AF65-F5344CB8AC3E}">
        <p14:creationId xmlns:p14="http://schemas.microsoft.com/office/powerpoint/2010/main" val="15731421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de-CH" dirty="0"/>
              <a:t>Die Mitte. EVP</a:t>
            </a:r>
          </a:p>
          <a:p>
            <a:r>
              <a:rPr lang="de-CH" dirty="0">
                <a:solidFill>
                  <a:schemeClr val="bg1"/>
                </a:solidFill>
              </a:rPr>
              <a:t>15 Mitglieder im Ständerat</a:t>
            </a:r>
          </a:p>
        </p:txBody>
      </p:sp>
      <p:sp>
        <p:nvSpPr>
          <p:cNvPr id="3" name="Datumsplatzhalter 2"/>
          <p:cNvSpPr>
            <a:spLocks noGrp="1"/>
          </p:cNvSpPr>
          <p:nvPr>
            <p:ph type="dt" sz="half" idx="10"/>
          </p:nvPr>
        </p:nvSpPr>
        <p:spPr/>
        <p:txBody>
          <a:bodyPr/>
          <a:lstStyle/>
          <a:p>
            <a:r>
              <a:rPr lang="de-CH"/>
              <a:t>Stand Dezember 2024</a:t>
            </a:r>
            <a:endParaRPr lang="de-CH" dirty="0"/>
          </a:p>
        </p:txBody>
      </p:sp>
      <p:grpSp>
        <p:nvGrpSpPr>
          <p:cNvPr id="6" name="Gruppieren 5">
            <a:extLst>
              <a:ext uri="{FF2B5EF4-FFF2-40B4-BE49-F238E27FC236}">
                <a16:creationId xmlns:a16="http://schemas.microsoft.com/office/drawing/2014/main" id="{BBD56C43-CC0A-FD43-6914-1A7C0107C856}"/>
              </a:ext>
            </a:extLst>
          </p:cNvPr>
          <p:cNvGrpSpPr/>
          <p:nvPr/>
        </p:nvGrpSpPr>
        <p:grpSpPr>
          <a:xfrm>
            <a:off x="2874245" y="2499245"/>
            <a:ext cx="6447555" cy="4017977"/>
            <a:chOff x="2874245" y="2499245"/>
            <a:chExt cx="6447555" cy="4017977"/>
          </a:xfrm>
        </p:grpSpPr>
        <p:sp>
          <p:nvSpPr>
            <p:cNvPr id="12" name="Freeform 287">
              <a:extLst>
                <a:ext uri="{FF2B5EF4-FFF2-40B4-BE49-F238E27FC236}">
                  <a16:creationId xmlns:a16="http://schemas.microsoft.com/office/drawing/2014/main" id="{AA3972F0-2CAE-B43F-AD30-ADD773CA1206}"/>
                </a:ext>
              </a:extLst>
            </p:cNvPr>
            <p:cNvSpPr>
              <a:spLocks/>
            </p:cNvSpPr>
            <p:nvPr/>
          </p:nvSpPr>
          <p:spPr bwMode="auto">
            <a:xfrm>
              <a:off x="3105841" y="3510840"/>
              <a:ext cx="406386" cy="393277"/>
            </a:xfrm>
            <a:custGeom>
              <a:avLst/>
              <a:gdLst>
                <a:gd name="T0" fmla="*/ 309 w 309"/>
                <a:gd name="T1" fmla="*/ 115 h 298"/>
                <a:gd name="T2" fmla="*/ 309 w 309"/>
                <a:gd name="T3" fmla="*/ 115 h 298"/>
                <a:gd name="T4" fmla="*/ 302 w 309"/>
                <a:gd name="T5" fmla="*/ 112 h 298"/>
                <a:gd name="T6" fmla="*/ 101 w 309"/>
                <a:gd name="T7" fmla="*/ 0 h 298"/>
                <a:gd name="T8" fmla="*/ 0 w 309"/>
                <a:gd name="T9" fmla="*/ 203 h 298"/>
                <a:gd name="T10" fmla="*/ 219 w 309"/>
                <a:gd name="T11" fmla="*/ 298 h 298"/>
                <a:gd name="T12" fmla="*/ 309 w 309"/>
                <a:gd name="T13" fmla="*/ 115 h 298"/>
              </a:gdLst>
              <a:ahLst/>
              <a:cxnLst>
                <a:cxn ang="0">
                  <a:pos x="T0" y="T1"/>
                </a:cxn>
                <a:cxn ang="0">
                  <a:pos x="T2" y="T3"/>
                </a:cxn>
                <a:cxn ang="0">
                  <a:pos x="T4" y="T5"/>
                </a:cxn>
                <a:cxn ang="0">
                  <a:pos x="T6" y="T7"/>
                </a:cxn>
                <a:cxn ang="0">
                  <a:pos x="T8" y="T9"/>
                </a:cxn>
                <a:cxn ang="0">
                  <a:pos x="T10" y="T11"/>
                </a:cxn>
                <a:cxn ang="0">
                  <a:pos x="T12" y="T13"/>
                </a:cxn>
              </a:cxnLst>
              <a:rect l="0" t="0" r="r" b="b"/>
              <a:pathLst>
                <a:path w="309" h="298">
                  <a:moveTo>
                    <a:pt x="309" y="115"/>
                  </a:moveTo>
                  <a:lnTo>
                    <a:pt x="309" y="115"/>
                  </a:lnTo>
                  <a:lnTo>
                    <a:pt x="302" y="112"/>
                  </a:lnTo>
                  <a:lnTo>
                    <a:pt x="101" y="0"/>
                  </a:lnTo>
                  <a:cubicBezTo>
                    <a:pt x="64" y="66"/>
                    <a:pt x="30" y="134"/>
                    <a:pt x="0" y="203"/>
                  </a:cubicBezTo>
                  <a:lnTo>
                    <a:pt x="219" y="298"/>
                  </a:lnTo>
                  <a:cubicBezTo>
                    <a:pt x="246" y="236"/>
                    <a:pt x="276" y="175"/>
                    <a:pt x="309" y="11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 name="Freeform 285">
              <a:extLst>
                <a:ext uri="{FF2B5EF4-FFF2-40B4-BE49-F238E27FC236}">
                  <a16:creationId xmlns:a16="http://schemas.microsoft.com/office/drawing/2014/main" id="{2A801469-73AA-4BFC-D8D2-572F2581305E}"/>
                </a:ext>
              </a:extLst>
            </p:cNvPr>
            <p:cNvSpPr>
              <a:spLocks/>
            </p:cNvSpPr>
            <p:nvPr/>
          </p:nvSpPr>
          <p:spPr bwMode="auto">
            <a:xfrm>
              <a:off x="2998783" y="3777394"/>
              <a:ext cx="395462" cy="384537"/>
            </a:xfrm>
            <a:custGeom>
              <a:avLst/>
              <a:gdLst>
                <a:gd name="T0" fmla="*/ 301 w 301"/>
                <a:gd name="T1" fmla="*/ 95 h 292"/>
                <a:gd name="T2" fmla="*/ 301 w 301"/>
                <a:gd name="T3" fmla="*/ 95 h 292"/>
                <a:gd name="T4" fmla="*/ 82 w 301"/>
                <a:gd name="T5" fmla="*/ 0 h 292"/>
                <a:gd name="T6" fmla="*/ 0 w 301"/>
                <a:gd name="T7" fmla="*/ 220 h 292"/>
                <a:gd name="T8" fmla="*/ 227 w 301"/>
                <a:gd name="T9" fmla="*/ 292 h 292"/>
                <a:gd name="T10" fmla="*/ 301 w 301"/>
                <a:gd name="T11" fmla="*/ 95 h 292"/>
              </a:gdLst>
              <a:ahLst/>
              <a:cxnLst>
                <a:cxn ang="0">
                  <a:pos x="T0" y="T1"/>
                </a:cxn>
                <a:cxn ang="0">
                  <a:pos x="T2" y="T3"/>
                </a:cxn>
                <a:cxn ang="0">
                  <a:pos x="T4" y="T5"/>
                </a:cxn>
                <a:cxn ang="0">
                  <a:pos x="T6" y="T7"/>
                </a:cxn>
                <a:cxn ang="0">
                  <a:pos x="T8" y="T9"/>
                </a:cxn>
                <a:cxn ang="0">
                  <a:pos x="T10" y="T11"/>
                </a:cxn>
              </a:cxnLst>
              <a:rect l="0" t="0" r="r" b="b"/>
              <a:pathLst>
                <a:path w="301" h="292">
                  <a:moveTo>
                    <a:pt x="301" y="95"/>
                  </a:moveTo>
                  <a:lnTo>
                    <a:pt x="301" y="95"/>
                  </a:lnTo>
                  <a:lnTo>
                    <a:pt x="82" y="0"/>
                  </a:lnTo>
                  <a:cubicBezTo>
                    <a:pt x="51" y="72"/>
                    <a:pt x="23" y="145"/>
                    <a:pt x="0" y="220"/>
                  </a:cubicBezTo>
                  <a:lnTo>
                    <a:pt x="227" y="292"/>
                  </a:lnTo>
                  <a:cubicBezTo>
                    <a:pt x="248" y="225"/>
                    <a:pt x="273" y="159"/>
                    <a:pt x="301"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 name="Freeform 283">
              <a:extLst>
                <a:ext uri="{FF2B5EF4-FFF2-40B4-BE49-F238E27FC236}">
                  <a16:creationId xmlns:a16="http://schemas.microsoft.com/office/drawing/2014/main" id="{5E5E7E1B-48C5-6020-D2F0-B52001AA50AE}"/>
                </a:ext>
              </a:extLst>
            </p:cNvPr>
            <p:cNvSpPr>
              <a:spLocks/>
            </p:cNvSpPr>
            <p:nvPr/>
          </p:nvSpPr>
          <p:spPr bwMode="auto">
            <a:xfrm>
              <a:off x="2920128" y="4067982"/>
              <a:ext cx="375798" cy="362689"/>
            </a:xfrm>
            <a:custGeom>
              <a:avLst/>
              <a:gdLst>
                <a:gd name="T0" fmla="*/ 287 w 287"/>
                <a:gd name="T1" fmla="*/ 72 h 275"/>
                <a:gd name="T2" fmla="*/ 287 w 287"/>
                <a:gd name="T3" fmla="*/ 72 h 275"/>
                <a:gd name="T4" fmla="*/ 60 w 287"/>
                <a:gd name="T5" fmla="*/ 0 h 275"/>
                <a:gd name="T6" fmla="*/ 0 w 287"/>
                <a:gd name="T7" fmla="*/ 227 h 275"/>
                <a:gd name="T8" fmla="*/ 234 w 287"/>
                <a:gd name="T9" fmla="*/ 275 h 275"/>
                <a:gd name="T10" fmla="*/ 287 w 287"/>
                <a:gd name="T11" fmla="*/ 72 h 275"/>
              </a:gdLst>
              <a:ahLst/>
              <a:cxnLst>
                <a:cxn ang="0">
                  <a:pos x="T0" y="T1"/>
                </a:cxn>
                <a:cxn ang="0">
                  <a:pos x="T2" y="T3"/>
                </a:cxn>
                <a:cxn ang="0">
                  <a:pos x="T4" y="T5"/>
                </a:cxn>
                <a:cxn ang="0">
                  <a:pos x="T6" y="T7"/>
                </a:cxn>
                <a:cxn ang="0">
                  <a:pos x="T8" y="T9"/>
                </a:cxn>
                <a:cxn ang="0">
                  <a:pos x="T10" y="T11"/>
                </a:cxn>
              </a:cxnLst>
              <a:rect l="0" t="0" r="r" b="b"/>
              <a:pathLst>
                <a:path w="287" h="275">
                  <a:moveTo>
                    <a:pt x="287" y="72"/>
                  </a:moveTo>
                  <a:lnTo>
                    <a:pt x="287" y="72"/>
                  </a:lnTo>
                  <a:lnTo>
                    <a:pt x="60" y="0"/>
                  </a:lnTo>
                  <a:cubicBezTo>
                    <a:pt x="36" y="74"/>
                    <a:pt x="16" y="149"/>
                    <a:pt x="0" y="227"/>
                  </a:cubicBezTo>
                  <a:lnTo>
                    <a:pt x="234" y="275"/>
                  </a:lnTo>
                  <a:cubicBezTo>
                    <a:pt x="248" y="206"/>
                    <a:pt x="266" y="138"/>
                    <a:pt x="287" y="7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 name="Freeform 24">
              <a:extLst>
                <a:ext uri="{FF2B5EF4-FFF2-40B4-BE49-F238E27FC236}">
                  <a16:creationId xmlns:a16="http://schemas.microsoft.com/office/drawing/2014/main" id="{2EAEAB93-9A98-04F8-FA3B-1A14AA3A4AF0}"/>
                </a:ext>
              </a:extLst>
            </p:cNvPr>
            <p:cNvSpPr>
              <a:spLocks/>
            </p:cNvSpPr>
            <p:nvPr/>
          </p:nvSpPr>
          <p:spPr bwMode="auto">
            <a:xfrm>
              <a:off x="4860293" y="5562434"/>
              <a:ext cx="325546" cy="364874"/>
            </a:xfrm>
            <a:custGeom>
              <a:avLst/>
              <a:gdLst>
                <a:gd name="T0" fmla="*/ 88 w 249"/>
                <a:gd name="T1" fmla="*/ 0 h 276"/>
                <a:gd name="T2" fmla="*/ 88 w 249"/>
                <a:gd name="T3" fmla="*/ 0 h 276"/>
                <a:gd name="T4" fmla="*/ 0 w 249"/>
                <a:gd name="T5" fmla="*/ 212 h 276"/>
                <a:gd name="T6" fmla="*/ 190 w 249"/>
                <a:gd name="T7" fmla="*/ 276 h 276"/>
                <a:gd name="T8" fmla="*/ 249 w 249"/>
                <a:gd name="T9" fmla="*/ 54 h 276"/>
                <a:gd name="T10" fmla="*/ 88 w 249"/>
                <a:gd name="T11" fmla="*/ 0 h 276"/>
              </a:gdLst>
              <a:ahLst/>
              <a:cxnLst>
                <a:cxn ang="0">
                  <a:pos x="T0" y="T1"/>
                </a:cxn>
                <a:cxn ang="0">
                  <a:pos x="T2" y="T3"/>
                </a:cxn>
                <a:cxn ang="0">
                  <a:pos x="T4" y="T5"/>
                </a:cxn>
                <a:cxn ang="0">
                  <a:pos x="T6" y="T7"/>
                </a:cxn>
                <a:cxn ang="0">
                  <a:pos x="T8" y="T9"/>
                </a:cxn>
                <a:cxn ang="0">
                  <a:pos x="T10" y="T11"/>
                </a:cxn>
              </a:cxnLst>
              <a:rect l="0" t="0" r="r" b="b"/>
              <a:pathLst>
                <a:path w="249" h="276">
                  <a:moveTo>
                    <a:pt x="88" y="0"/>
                  </a:moveTo>
                  <a:lnTo>
                    <a:pt x="88" y="0"/>
                  </a:lnTo>
                  <a:lnTo>
                    <a:pt x="0" y="212"/>
                  </a:lnTo>
                  <a:cubicBezTo>
                    <a:pt x="62" y="237"/>
                    <a:pt x="126" y="259"/>
                    <a:pt x="190" y="276"/>
                  </a:cubicBezTo>
                  <a:lnTo>
                    <a:pt x="249" y="54"/>
                  </a:lnTo>
                  <a:cubicBezTo>
                    <a:pt x="194" y="40"/>
                    <a:pt x="140" y="22"/>
                    <a:pt x="88"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 name="Freeform 26">
              <a:extLst>
                <a:ext uri="{FF2B5EF4-FFF2-40B4-BE49-F238E27FC236}">
                  <a16:creationId xmlns:a16="http://schemas.microsoft.com/office/drawing/2014/main" id="{D8A5183E-8AAB-2FAD-9EE3-427550E6DEB8}"/>
                </a:ext>
              </a:extLst>
            </p:cNvPr>
            <p:cNvSpPr>
              <a:spLocks/>
            </p:cNvSpPr>
            <p:nvPr/>
          </p:nvSpPr>
          <p:spPr bwMode="auto">
            <a:xfrm>
              <a:off x="5109369" y="5634534"/>
              <a:ext cx="284033" cy="340840"/>
            </a:xfrm>
            <a:custGeom>
              <a:avLst/>
              <a:gdLst>
                <a:gd name="T0" fmla="*/ 59 w 217"/>
                <a:gd name="T1" fmla="*/ 0 h 259"/>
                <a:gd name="T2" fmla="*/ 59 w 217"/>
                <a:gd name="T3" fmla="*/ 0 h 259"/>
                <a:gd name="T4" fmla="*/ 0 w 217"/>
                <a:gd name="T5" fmla="*/ 222 h 259"/>
                <a:gd name="T6" fmla="*/ 187 w 217"/>
                <a:gd name="T7" fmla="*/ 259 h 259"/>
                <a:gd name="T8" fmla="*/ 217 w 217"/>
                <a:gd name="T9" fmla="*/ 32 h 259"/>
                <a:gd name="T10" fmla="*/ 59 w 217"/>
                <a:gd name="T11" fmla="*/ 0 h 259"/>
              </a:gdLst>
              <a:ahLst/>
              <a:cxnLst>
                <a:cxn ang="0">
                  <a:pos x="T0" y="T1"/>
                </a:cxn>
                <a:cxn ang="0">
                  <a:pos x="T2" y="T3"/>
                </a:cxn>
                <a:cxn ang="0">
                  <a:pos x="T4" y="T5"/>
                </a:cxn>
                <a:cxn ang="0">
                  <a:pos x="T6" y="T7"/>
                </a:cxn>
                <a:cxn ang="0">
                  <a:pos x="T8" y="T9"/>
                </a:cxn>
                <a:cxn ang="0">
                  <a:pos x="T10" y="T11"/>
                </a:cxn>
              </a:cxnLst>
              <a:rect l="0" t="0" r="r" b="b"/>
              <a:pathLst>
                <a:path w="217" h="259">
                  <a:moveTo>
                    <a:pt x="59" y="0"/>
                  </a:moveTo>
                  <a:lnTo>
                    <a:pt x="59" y="0"/>
                  </a:lnTo>
                  <a:lnTo>
                    <a:pt x="0" y="222"/>
                  </a:lnTo>
                  <a:cubicBezTo>
                    <a:pt x="61" y="238"/>
                    <a:pt x="124" y="251"/>
                    <a:pt x="187" y="259"/>
                  </a:cubicBezTo>
                  <a:lnTo>
                    <a:pt x="217" y="32"/>
                  </a:lnTo>
                  <a:cubicBezTo>
                    <a:pt x="164" y="24"/>
                    <a:pt x="111" y="14"/>
                    <a:pt x="59"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 name="Freeform 28">
              <a:extLst>
                <a:ext uri="{FF2B5EF4-FFF2-40B4-BE49-F238E27FC236}">
                  <a16:creationId xmlns:a16="http://schemas.microsoft.com/office/drawing/2014/main" id="{A97FF7A2-CBD4-0690-F681-5AEA1C82EAAC}"/>
                </a:ext>
              </a:extLst>
            </p:cNvPr>
            <p:cNvSpPr>
              <a:spLocks/>
            </p:cNvSpPr>
            <p:nvPr/>
          </p:nvSpPr>
          <p:spPr bwMode="auto">
            <a:xfrm>
              <a:off x="5354074" y="5676047"/>
              <a:ext cx="257815" cy="316807"/>
            </a:xfrm>
            <a:custGeom>
              <a:avLst/>
              <a:gdLst>
                <a:gd name="T0" fmla="*/ 30 w 196"/>
                <a:gd name="T1" fmla="*/ 0 h 241"/>
                <a:gd name="T2" fmla="*/ 30 w 196"/>
                <a:gd name="T3" fmla="*/ 0 h 241"/>
                <a:gd name="T4" fmla="*/ 0 w 196"/>
                <a:gd name="T5" fmla="*/ 227 h 241"/>
                <a:gd name="T6" fmla="*/ 195 w 196"/>
                <a:gd name="T7" fmla="*/ 241 h 241"/>
                <a:gd name="T8" fmla="*/ 196 w 196"/>
                <a:gd name="T9" fmla="*/ 11 h 241"/>
                <a:gd name="T10" fmla="*/ 30 w 196"/>
                <a:gd name="T11" fmla="*/ 0 h 241"/>
              </a:gdLst>
              <a:ahLst/>
              <a:cxnLst>
                <a:cxn ang="0">
                  <a:pos x="T0" y="T1"/>
                </a:cxn>
                <a:cxn ang="0">
                  <a:pos x="T2" y="T3"/>
                </a:cxn>
                <a:cxn ang="0">
                  <a:pos x="T4" y="T5"/>
                </a:cxn>
                <a:cxn ang="0">
                  <a:pos x="T6" y="T7"/>
                </a:cxn>
                <a:cxn ang="0">
                  <a:pos x="T8" y="T9"/>
                </a:cxn>
                <a:cxn ang="0">
                  <a:pos x="T10" y="T11"/>
                </a:cxn>
              </a:cxnLst>
              <a:rect l="0" t="0" r="r" b="b"/>
              <a:pathLst>
                <a:path w="196" h="241">
                  <a:moveTo>
                    <a:pt x="30" y="0"/>
                  </a:moveTo>
                  <a:lnTo>
                    <a:pt x="30" y="0"/>
                  </a:lnTo>
                  <a:lnTo>
                    <a:pt x="0" y="227"/>
                  </a:lnTo>
                  <a:cubicBezTo>
                    <a:pt x="64" y="236"/>
                    <a:pt x="130" y="240"/>
                    <a:pt x="195" y="241"/>
                  </a:cubicBezTo>
                  <a:lnTo>
                    <a:pt x="196" y="11"/>
                  </a:lnTo>
                  <a:cubicBezTo>
                    <a:pt x="140" y="11"/>
                    <a:pt x="85" y="7"/>
                    <a:pt x="30"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 name="Freeform 265">
              <a:extLst>
                <a:ext uri="{FF2B5EF4-FFF2-40B4-BE49-F238E27FC236}">
                  <a16:creationId xmlns:a16="http://schemas.microsoft.com/office/drawing/2014/main" id="{CE9EA961-5616-9CCF-1FE7-E3719CAA18CA}"/>
                </a:ext>
              </a:extLst>
            </p:cNvPr>
            <p:cNvSpPr>
              <a:spLocks/>
            </p:cNvSpPr>
            <p:nvPr/>
          </p:nvSpPr>
          <p:spPr bwMode="auto">
            <a:xfrm>
              <a:off x="2874245" y="4367309"/>
              <a:ext cx="351765" cy="329916"/>
            </a:xfrm>
            <a:custGeom>
              <a:avLst/>
              <a:gdLst>
                <a:gd name="T0" fmla="*/ 35 w 269"/>
                <a:gd name="T1" fmla="*/ 0 h 251"/>
                <a:gd name="T2" fmla="*/ 35 w 269"/>
                <a:gd name="T3" fmla="*/ 0 h 251"/>
                <a:gd name="T4" fmla="*/ 0 w 269"/>
                <a:gd name="T5" fmla="*/ 226 h 251"/>
                <a:gd name="T6" fmla="*/ 237 w 269"/>
                <a:gd name="T7" fmla="*/ 251 h 251"/>
                <a:gd name="T8" fmla="*/ 269 w 269"/>
                <a:gd name="T9" fmla="*/ 48 h 251"/>
                <a:gd name="T10" fmla="*/ 35 w 269"/>
                <a:gd name="T11" fmla="*/ 0 h 251"/>
              </a:gdLst>
              <a:ahLst/>
              <a:cxnLst>
                <a:cxn ang="0">
                  <a:pos x="T0" y="T1"/>
                </a:cxn>
                <a:cxn ang="0">
                  <a:pos x="T2" y="T3"/>
                </a:cxn>
                <a:cxn ang="0">
                  <a:pos x="T4" y="T5"/>
                </a:cxn>
                <a:cxn ang="0">
                  <a:pos x="T6" y="T7"/>
                </a:cxn>
                <a:cxn ang="0">
                  <a:pos x="T8" y="T9"/>
                </a:cxn>
                <a:cxn ang="0">
                  <a:pos x="T10" y="T11"/>
                </a:cxn>
              </a:cxnLst>
              <a:rect l="0" t="0" r="r" b="b"/>
              <a:pathLst>
                <a:path w="269" h="251">
                  <a:moveTo>
                    <a:pt x="35" y="0"/>
                  </a:moveTo>
                  <a:lnTo>
                    <a:pt x="35" y="0"/>
                  </a:lnTo>
                  <a:cubicBezTo>
                    <a:pt x="20" y="74"/>
                    <a:pt x="8" y="149"/>
                    <a:pt x="0" y="226"/>
                  </a:cubicBezTo>
                  <a:lnTo>
                    <a:pt x="237" y="251"/>
                  </a:lnTo>
                  <a:cubicBezTo>
                    <a:pt x="244" y="182"/>
                    <a:pt x="255" y="115"/>
                    <a:pt x="269" y="48"/>
                  </a:cubicBezTo>
                  <a:lnTo>
                    <a:pt x="35"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 name="Freeform 249">
              <a:extLst>
                <a:ext uri="{FF2B5EF4-FFF2-40B4-BE49-F238E27FC236}">
                  <a16:creationId xmlns:a16="http://schemas.microsoft.com/office/drawing/2014/main" id="{16272580-B594-56D2-A0EC-847DA15323DE}"/>
                </a:ext>
              </a:extLst>
            </p:cNvPr>
            <p:cNvSpPr>
              <a:spLocks/>
            </p:cNvSpPr>
            <p:nvPr/>
          </p:nvSpPr>
          <p:spPr bwMode="auto">
            <a:xfrm>
              <a:off x="5172729" y="2846639"/>
              <a:ext cx="467562" cy="419495"/>
            </a:xfrm>
            <a:custGeom>
              <a:avLst/>
              <a:gdLst>
                <a:gd name="T0" fmla="*/ 357 w 357"/>
                <a:gd name="T1" fmla="*/ 233 h 319"/>
                <a:gd name="T2" fmla="*/ 357 w 357"/>
                <a:gd name="T3" fmla="*/ 233 h 319"/>
                <a:gd name="T4" fmla="*/ 308 w 357"/>
                <a:gd name="T5" fmla="*/ 0 h 319"/>
                <a:gd name="T6" fmla="*/ 0 w 357"/>
                <a:gd name="T7" fmla="*/ 101 h 319"/>
                <a:gd name="T8" fmla="*/ 98 w 357"/>
                <a:gd name="T9" fmla="*/ 319 h 319"/>
                <a:gd name="T10" fmla="*/ 357 w 357"/>
                <a:gd name="T11" fmla="*/ 233 h 319"/>
              </a:gdLst>
              <a:ahLst/>
              <a:cxnLst>
                <a:cxn ang="0">
                  <a:pos x="T0" y="T1"/>
                </a:cxn>
                <a:cxn ang="0">
                  <a:pos x="T2" y="T3"/>
                </a:cxn>
                <a:cxn ang="0">
                  <a:pos x="T4" y="T5"/>
                </a:cxn>
                <a:cxn ang="0">
                  <a:pos x="T6" y="T7"/>
                </a:cxn>
                <a:cxn ang="0">
                  <a:pos x="T8" y="T9"/>
                </a:cxn>
                <a:cxn ang="0">
                  <a:pos x="T10" y="T11"/>
                </a:cxn>
              </a:cxnLst>
              <a:rect l="0" t="0" r="r" b="b"/>
              <a:pathLst>
                <a:path w="357" h="319">
                  <a:moveTo>
                    <a:pt x="357" y="233"/>
                  </a:moveTo>
                  <a:lnTo>
                    <a:pt x="357" y="233"/>
                  </a:lnTo>
                  <a:lnTo>
                    <a:pt x="308" y="0"/>
                  </a:lnTo>
                  <a:cubicBezTo>
                    <a:pt x="201" y="23"/>
                    <a:pt x="98" y="57"/>
                    <a:pt x="0" y="101"/>
                  </a:cubicBezTo>
                  <a:lnTo>
                    <a:pt x="98" y="319"/>
                  </a:lnTo>
                  <a:cubicBezTo>
                    <a:pt x="181" y="281"/>
                    <a:pt x="267" y="252"/>
                    <a:pt x="357" y="23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0" name="Freeform 251">
              <a:extLst>
                <a:ext uri="{FF2B5EF4-FFF2-40B4-BE49-F238E27FC236}">
                  <a16:creationId xmlns:a16="http://schemas.microsoft.com/office/drawing/2014/main" id="{6777A473-00A7-9190-C7FC-AFDC4C6F02C6}"/>
                </a:ext>
              </a:extLst>
            </p:cNvPr>
            <p:cNvSpPr>
              <a:spLocks/>
            </p:cNvSpPr>
            <p:nvPr/>
          </p:nvSpPr>
          <p:spPr bwMode="auto">
            <a:xfrm>
              <a:off x="5576931" y="2802941"/>
              <a:ext cx="410756" cy="349579"/>
            </a:xfrm>
            <a:custGeom>
              <a:avLst/>
              <a:gdLst>
                <a:gd name="T0" fmla="*/ 314 w 314"/>
                <a:gd name="T1" fmla="*/ 239 h 266"/>
                <a:gd name="T2" fmla="*/ 314 w 314"/>
                <a:gd name="T3" fmla="*/ 239 h 266"/>
                <a:gd name="T4" fmla="*/ 314 w 314"/>
                <a:gd name="T5" fmla="*/ 0 h 266"/>
                <a:gd name="T6" fmla="*/ 0 w 314"/>
                <a:gd name="T7" fmla="*/ 33 h 266"/>
                <a:gd name="T8" fmla="*/ 49 w 314"/>
                <a:gd name="T9" fmla="*/ 266 h 266"/>
                <a:gd name="T10" fmla="*/ 314 w 314"/>
                <a:gd name="T11" fmla="*/ 239 h 266"/>
              </a:gdLst>
              <a:ahLst/>
              <a:cxnLst>
                <a:cxn ang="0">
                  <a:pos x="T0" y="T1"/>
                </a:cxn>
                <a:cxn ang="0">
                  <a:pos x="T2" y="T3"/>
                </a:cxn>
                <a:cxn ang="0">
                  <a:pos x="T4" y="T5"/>
                </a:cxn>
                <a:cxn ang="0">
                  <a:pos x="T6" y="T7"/>
                </a:cxn>
                <a:cxn ang="0">
                  <a:pos x="T8" y="T9"/>
                </a:cxn>
                <a:cxn ang="0">
                  <a:pos x="T10" y="T11"/>
                </a:cxn>
              </a:cxnLst>
              <a:rect l="0" t="0" r="r" b="b"/>
              <a:pathLst>
                <a:path w="314" h="266">
                  <a:moveTo>
                    <a:pt x="314" y="239"/>
                  </a:moveTo>
                  <a:lnTo>
                    <a:pt x="314" y="239"/>
                  </a:lnTo>
                  <a:lnTo>
                    <a:pt x="314" y="0"/>
                  </a:lnTo>
                  <a:cubicBezTo>
                    <a:pt x="206" y="0"/>
                    <a:pt x="101" y="12"/>
                    <a:pt x="0" y="33"/>
                  </a:cubicBezTo>
                  <a:lnTo>
                    <a:pt x="49" y="266"/>
                  </a:lnTo>
                  <a:cubicBezTo>
                    <a:pt x="135" y="248"/>
                    <a:pt x="223" y="239"/>
                    <a:pt x="314" y="23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1" name="Freeform 269">
              <a:extLst>
                <a:ext uri="{FF2B5EF4-FFF2-40B4-BE49-F238E27FC236}">
                  <a16:creationId xmlns:a16="http://schemas.microsoft.com/office/drawing/2014/main" id="{C498E86B-0304-CCE3-773E-CBAEF5ECAB8A}"/>
                </a:ext>
              </a:extLst>
            </p:cNvPr>
            <p:cNvSpPr>
              <a:spLocks/>
            </p:cNvSpPr>
            <p:nvPr/>
          </p:nvSpPr>
          <p:spPr bwMode="auto">
            <a:xfrm>
              <a:off x="4255083" y="3504286"/>
              <a:ext cx="461008" cy="474118"/>
            </a:xfrm>
            <a:custGeom>
              <a:avLst/>
              <a:gdLst>
                <a:gd name="T0" fmla="*/ 351 w 351"/>
                <a:gd name="T1" fmla="*/ 154 h 360"/>
                <a:gd name="T2" fmla="*/ 351 w 351"/>
                <a:gd name="T3" fmla="*/ 154 h 360"/>
                <a:gd name="T4" fmla="*/ 170 w 351"/>
                <a:gd name="T5" fmla="*/ 0 h 360"/>
                <a:gd name="T6" fmla="*/ 0 w 351"/>
                <a:gd name="T7" fmla="*/ 244 h 360"/>
                <a:gd name="T8" fmla="*/ 209 w 351"/>
                <a:gd name="T9" fmla="*/ 360 h 360"/>
                <a:gd name="T10" fmla="*/ 351 w 351"/>
                <a:gd name="T11" fmla="*/ 154 h 360"/>
              </a:gdLst>
              <a:ahLst/>
              <a:cxnLst>
                <a:cxn ang="0">
                  <a:pos x="T0" y="T1"/>
                </a:cxn>
                <a:cxn ang="0">
                  <a:pos x="T2" y="T3"/>
                </a:cxn>
                <a:cxn ang="0">
                  <a:pos x="T4" y="T5"/>
                </a:cxn>
                <a:cxn ang="0">
                  <a:pos x="T6" y="T7"/>
                </a:cxn>
                <a:cxn ang="0">
                  <a:pos x="T8" y="T9"/>
                </a:cxn>
                <a:cxn ang="0">
                  <a:pos x="T10" y="T11"/>
                </a:cxn>
              </a:cxnLst>
              <a:rect l="0" t="0" r="r" b="b"/>
              <a:pathLst>
                <a:path w="351" h="360">
                  <a:moveTo>
                    <a:pt x="351" y="154"/>
                  </a:moveTo>
                  <a:lnTo>
                    <a:pt x="351" y="154"/>
                  </a:lnTo>
                  <a:lnTo>
                    <a:pt x="170" y="0"/>
                  </a:lnTo>
                  <a:cubicBezTo>
                    <a:pt x="106" y="75"/>
                    <a:pt x="49" y="157"/>
                    <a:pt x="0" y="244"/>
                  </a:cubicBezTo>
                  <a:lnTo>
                    <a:pt x="209" y="360"/>
                  </a:lnTo>
                  <a:cubicBezTo>
                    <a:pt x="250" y="286"/>
                    <a:pt x="297" y="218"/>
                    <a:pt x="351" y="15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2" name="Freeform 271">
              <a:extLst>
                <a:ext uri="{FF2B5EF4-FFF2-40B4-BE49-F238E27FC236}">
                  <a16:creationId xmlns:a16="http://schemas.microsoft.com/office/drawing/2014/main" id="{B5DEFD50-A8AD-8152-C3D7-27FAE464DAF7}"/>
                </a:ext>
              </a:extLst>
            </p:cNvPr>
            <p:cNvSpPr>
              <a:spLocks/>
            </p:cNvSpPr>
            <p:nvPr/>
          </p:nvSpPr>
          <p:spPr bwMode="auto">
            <a:xfrm>
              <a:off x="4477940" y="3209327"/>
              <a:ext cx="500336" cy="498151"/>
            </a:xfrm>
            <a:custGeom>
              <a:avLst/>
              <a:gdLst>
                <a:gd name="T0" fmla="*/ 380 w 380"/>
                <a:gd name="T1" fmla="*/ 190 h 378"/>
                <a:gd name="T2" fmla="*/ 380 w 380"/>
                <a:gd name="T3" fmla="*/ 190 h 378"/>
                <a:gd name="T4" fmla="*/ 236 w 380"/>
                <a:gd name="T5" fmla="*/ 0 h 378"/>
                <a:gd name="T6" fmla="*/ 0 w 380"/>
                <a:gd name="T7" fmla="*/ 224 h 378"/>
                <a:gd name="T8" fmla="*/ 181 w 380"/>
                <a:gd name="T9" fmla="*/ 378 h 378"/>
                <a:gd name="T10" fmla="*/ 380 w 380"/>
                <a:gd name="T11" fmla="*/ 190 h 378"/>
              </a:gdLst>
              <a:ahLst/>
              <a:cxnLst>
                <a:cxn ang="0">
                  <a:pos x="T0" y="T1"/>
                </a:cxn>
                <a:cxn ang="0">
                  <a:pos x="T2" y="T3"/>
                </a:cxn>
                <a:cxn ang="0">
                  <a:pos x="T4" y="T5"/>
                </a:cxn>
                <a:cxn ang="0">
                  <a:pos x="T6" y="T7"/>
                </a:cxn>
                <a:cxn ang="0">
                  <a:pos x="T8" y="T9"/>
                </a:cxn>
                <a:cxn ang="0">
                  <a:pos x="T10" y="T11"/>
                </a:cxn>
              </a:cxnLst>
              <a:rect l="0" t="0" r="r" b="b"/>
              <a:pathLst>
                <a:path w="380" h="378">
                  <a:moveTo>
                    <a:pt x="380" y="190"/>
                  </a:moveTo>
                  <a:lnTo>
                    <a:pt x="380" y="190"/>
                  </a:lnTo>
                  <a:lnTo>
                    <a:pt x="236" y="0"/>
                  </a:lnTo>
                  <a:cubicBezTo>
                    <a:pt x="149" y="66"/>
                    <a:pt x="70" y="141"/>
                    <a:pt x="0" y="224"/>
                  </a:cubicBezTo>
                  <a:lnTo>
                    <a:pt x="181" y="378"/>
                  </a:lnTo>
                  <a:cubicBezTo>
                    <a:pt x="241" y="309"/>
                    <a:pt x="307" y="245"/>
                    <a:pt x="380" y="19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3" name="Freeform 293">
              <a:extLst>
                <a:ext uri="{FF2B5EF4-FFF2-40B4-BE49-F238E27FC236}">
                  <a16:creationId xmlns:a16="http://schemas.microsoft.com/office/drawing/2014/main" id="{A9F9C7A4-7E87-0ED8-D7FC-120230EB85D3}"/>
                </a:ext>
              </a:extLst>
            </p:cNvPr>
            <p:cNvSpPr>
              <a:spLocks/>
            </p:cNvSpPr>
            <p:nvPr/>
          </p:nvSpPr>
          <p:spPr bwMode="auto">
            <a:xfrm>
              <a:off x="4788192" y="2977731"/>
              <a:ext cx="513445" cy="480672"/>
            </a:xfrm>
            <a:custGeom>
              <a:avLst/>
              <a:gdLst>
                <a:gd name="T0" fmla="*/ 390 w 390"/>
                <a:gd name="T1" fmla="*/ 218 h 365"/>
                <a:gd name="T2" fmla="*/ 390 w 390"/>
                <a:gd name="T3" fmla="*/ 218 h 365"/>
                <a:gd name="T4" fmla="*/ 292 w 390"/>
                <a:gd name="T5" fmla="*/ 0 h 365"/>
                <a:gd name="T6" fmla="*/ 0 w 390"/>
                <a:gd name="T7" fmla="*/ 175 h 365"/>
                <a:gd name="T8" fmla="*/ 144 w 390"/>
                <a:gd name="T9" fmla="*/ 365 h 365"/>
                <a:gd name="T10" fmla="*/ 390 w 390"/>
                <a:gd name="T11" fmla="*/ 218 h 365"/>
              </a:gdLst>
              <a:ahLst/>
              <a:cxnLst>
                <a:cxn ang="0">
                  <a:pos x="T0" y="T1"/>
                </a:cxn>
                <a:cxn ang="0">
                  <a:pos x="T2" y="T3"/>
                </a:cxn>
                <a:cxn ang="0">
                  <a:pos x="T4" y="T5"/>
                </a:cxn>
                <a:cxn ang="0">
                  <a:pos x="T6" y="T7"/>
                </a:cxn>
                <a:cxn ang="0">
                  <a:pos x="T8" y="T9"/>
                </a:cxn>
                <a:cxn ang="0">
                  <a:pos x="T10" y="T11"/>
                </a:cxn>
              </a:cxnLst>
              <a:rect l="0" t="0" r="r" b="b"/>
              <a:pathLst>
                <a:path w="390" h="365">
                  <a:moveTo>
                    <a:pt x="390" y="218"/>
                  </a:moveTo>
                  <a:lnTo>
                    <a:pt x="390" y="218"/>
                  </a:lnTo>
                  <a:lnTo>
                    <a:pt x="292" y="0"/>
                  </a:lnTo>
                  <a:cubicBezTo>
                    <a:pt x="188" y="48"/>
                    <a:pt x="90" y="107"/>
                    <a:pt x="0" y="175"/>
                  </a:cubicBezTo>
                  <a:lnTo>
                    <a:pt x="144" y="365"/>
                  </a:lnTo>
                  <a:cubicBezTo>
                    <a:pt x="220" y="307"/>
                    <a:pt x="303" y="257"/>
                    <a:pt x="390" y="2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4" name="Freeform 259">
              <a:extLst>
                <a:ext uri="{FF2B5EF4-FFF2-40B4-BE49-F238E27FC236}">
                  <a16:creationId xmlns:a16="http://schemas.microsoft.com/office/drawing/2014/main" id="{3D75D48F-815C-5FF9-C84F-E51D527EA50A}"/>
                </a:ext>
              </a:extLst>
            </p:cNvPr>
            <p:cNvSpPr>
              <a:spLocks/>
            </p:cNvSpPr>
            <p:nvPr/>
          </p:nvSpPr>
          <p:spPr bwMode="auto">
            <a:xfrm>
              <a:off x="3992899" y="4017730"/>
              <a:ext cx="430420" cy="456639"/>
            </a:xfrm>
            <a:custGeom>
              <a:avLst/>
              <a:gdLst>
                <a:gd name="T0" fmla="*/ 327 w 327"/>
                <a:gd name="T1" fmla="*/ 116 h 347"/>
                <a:gd name="T2" fmla="*/ 327 w 327"/>
                <a:gd name="T3" fmla="*/ 116 h 347"/>
                <a:gd name="T4" fmla="*/ 119 w 327"/>
                <a:gd name="T5" fmla="*/ 0 h 347"/>
                <a:gd name="T6" fmla="*/ 0 w 327"/>
                <a:gd name="T7" fmla="*/ 274 h 347"/>
                <a:gd name="T8" fmla="*/ 227 w 327"/>
                <a:gd name="T9" fmla="*/ 347 h 347"/>
                <a:gd name="T10" fmla="*/ 327 w 327"/>
                <a:gd name="T11" fmla="*/ 116 h 347"/>
              </a:gdLst>
              <a:ahLst/>
              <a:cxnLst>
                <a:cxn ang="0">
                  <a:pos x="T0" y="T1"/>
                </a:cxn>
                <a:cxn ang="0">
                  <a:pos x="T2" y="T3"/>
                </a:cxn>
                <a:cxn ang="0">
                  <a:pos x="T4" y="T5"/>
                </a:cxn>
                <a:cxn ang="0">
                  <a:pos x="T6" y="T7"/>
                </a:cxn>
                <a:cxn ang="0">
                  <a:pos x="T8" y="T9"/>
                </a:cxn>
                <a:cxn ang="0">
                  <a:pos x="T10" y="T11"/>
                </a:cxn>
              </a:cxnLst>
              <a:rect l="0" t="0" r="r" b="b"/>
              <a:pathLst>
                <a:path w="327" h="347">
                  <a:moveTo>
                    <a:pt x="327" y="116"/>
                  </a:moveTo>
                  <a:lnTo>
                    <a:pt x="327" y="116"/>
                  </a:lnTo>
                  <a:lnTo>
                    <a:pt x="119" y="0"/>
                  </a:lnTo>
                  <a:cubicBezTo>
                    <a:pt x="71" y="87"/>
                    <a:pt x="31" y="178"/>
                    <a:pt x="0" y="274"/>
                  </a:cubicBezTo>
                  <a:lnTo>
                    <a:pt x="227" y="347"/>
                  </a:lnTo>
                  <a:cubicBezTo>
                    <a:pt x="253" y="266"/>
                    <a:pt x="287" y="189"/>
                    <a:pt x="327" y="11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5" name="Freeform 273">
              <a:extLst>
                <a:ext uri="{FF2B5EF4-FFF2-40B4-BE49-F238E27FC236}">
                  <a16:creationId xmlns:a16="http://schemas.microsoft.com/office/drawing/2014/main" id="{F0297325-4B48-3902-2174-F6B900F4F0BB}"/>
                </a:ext>
              </a:extLst>
            </p:cNvPr>
            <p:cNvSpPr>
              <a:spLocks/>
            </p:cNvSpPr>
            <p:nvPr/>
          </p:nvSpPr>
          <p:spPr bwMode="auto">
            <a:xfrm>
              <a:off x="3909874" y="4378234"/>
              <a:ext cx="382353" cy="430420"/>
            </a:xfrm>
            <a:custGeom>
              <a:avLst/>
              <a:gdLst>
                <a:gd name="T0" fmla="*/ 290 w 290"/>
                <a:gd name="T1" fmla="*/ 73 h 326"/>
                <a:gd name="T2" fmla="*/ 290 w 290"/>
                <a:gd name="T3" fmla="*/ 73 h 326"/>
                <a:gd name="T4" fmla="*/ 63 w 290"/>
                <a:gd name="T5" fmla="*/ 0 h 326"/>
                <a:gd name="T6" fmla="*/ 0 w 290"/>
                <a:gd name="T7" fmla="*/ 301 h 326"/>
                <a:gd name="T8" fmla="*/ 237 w 290"/>
                <a:gd name="T9" fmla="*/ 326 h 326"/>
                <a:gd name="T10" fmla="*/ 290 w 290"/>
                <a:gd name="T11" fmla="*/ 73 h 326"/>
              </a:gdLst>
              <a:ahLst/>
              <a:cxnLst>
                <a:cxn ang="0">
                  <a:pos x="T0" y="T1"/>
                </a:cxn>
                <a:cxn ang="0">
                  <a:pos x="T2" y="T3"/>
                </a:cxn>
                <a:cxn ang="0">
                  <a:pos x="T4" y="T5"/>
                </a:cxn>
                <a:cxn ang="0">
                  <a:pos x="T6" y="T7"/>
                </a:cxn>
                <a:cxn ang="0">
                  <a:pos x="T8" y="T9"/>
                </a:cxn>
                <a:cxn ang="0">
                  <a:pos x="T10" y="T11"/>
                </a:cxn>
              </a:cxnLst>
              <a:rect l="0" t="0" r="r" b="b"/>
              <a:pathLst>
                <a:path w="290" h="326">
                  <a:moveTo>
                    <a:pt x="290" y="73"/>
                  </a:moveTo>
                  <a:lnTo>
                    <a:pt x="290" y="73"/>
                  </a:lnTo>
                  <a:lnTo>
                    <a:pt x="63" y="0"/>
                  </a:lnTo>
                  <a:cubicBezTo>
                    <a:pt x="32" y="96"/>
                    <a:pt x="11" y="197"/>
                    <a:pt x="0" y="301"/>
                  </a:cubicBezTo>
                  <a:lnTo>
                    <a:pt x="237" y="326"/>
                  </a:lnTo>
                  <a:cubicBezTo>
                    <a:pt x="246" y="238"/>
                    <a:pt x="264" y="154"/>
                    <a:pt x="290" y="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6" name="Freeform 275">
              <a:extLst>
                <a:ext uri="{FF2B5EF4-FFF2-40B4-BE49-F238E27FC236}">
                  <a16:creationId xmlns:a16="http://schemas.microsoft.com/office/drawing/2014/main" id="{8F2BAD7D-C655-9C55-0286-BA74A20955E1}"/>
                </a:ext>
              </a:extLst>
            </p:cNvPr>
            <p:cNvSpPr>
              <a:spLocks/>
            </p:cNvSpPr>
            <p:nvPr/>
          </p:nvSpPr>
          <p:spPr bwMode="auto">
            <a:xfrm>
              <a:off x="3392060" y="4393527"/>
              <a:ext cx="360504" cy="358319"/>
            </a:xfrm>
            <a:custGeom>
              <a:avLst/>
              <a:gdLst>
                <a:gd name="T0" fmla="*/ 43 w 275"/>
                <a:gd name="T1" fmla="*/ 0 h 273"/>
                <a:gd name="T2" fmla="*/ 43 w 275"/>
                <a:gd name="T3" fmla="*/ 0 h 273"/>
                <a:gd name="T4" fmla="*/ 0 w 275"/>
                <a:gd name="T5" fmla="*/ 248 h 273"/>
                <a:gd name="T6" fmla="*/ 237 w 275"/>
                <a:gd name="T7" fmla="*/ 273 h 273"/>
                <a:gd name="T8" fmla="*/ 275 w 275"/>
                <a:gd name="T9" fmla="*/ 56 h 273"/>
                <a:gd name="T10" fmla="*/ 43 w 275"/>
                <a:gd name="T11" fmla="*/ 0 h 273"/>
              </a:gdLst>
              <a:ahLst/>
              <a:cxnLst>
                <a:cxn ang="0">
                  <a:pos x="T0" y="T1"/>
                </a:cxn>
                <a:cxn ang="0">
                  <a:pos x="T2" y="T3"/>
                </a:cxn>
                <a:cxn ang="0">
                  <a:pos x="T4" y="T5"/>
                </a:cxn>
                <a:cxn ang="0">
                  <a:pos x="T6" y="T7"/>
                </a:cxn>
                <a:cxn ang="0">
                  <a:pos x="T8" y="T9"/>
                </a:cxn>
                <a:cxn ang="0">
                  <a:pos x="T10" y="T11"/>
                </a:cxn>
              </a:cxnLst>
              <a:rect l="0" t="0" r="r" b="b"/>
              <a:pathLst>
                <a:path w="275" h="273">
                  <a:moveTo>
                    <a:pt x="43" y="0"/>
                  </a:moveTo>
                  <a:lnTo>
                    <a:pt x="43" y="0"/>
                  </a:lnTo>
                  <a:cubicBezTo>
                    <a:pt x="23" y="81"/>
                    <a:pt x="9" y="163"/>
                    <a:pt x="0" y="248"/>
                  </a:cubicBezTo>
                  <a:lnTo>
                    <a:pt x="237" y="273"/>
                  </a:lnTo>
                  <a:cubicBezTo>
                    <a:pt x="245" y="199"/>
                    <a:pt x="257" y="127"/>
                    <a:pt x="275" y="56"/>
                  </a:cubicBezTo>
                  <a:lnTo>
                    <a:pt x="43"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7" name="Freeform 277">
              <a:extLst>
                <a:ext uri="{FF2B5EF4-FFF2-40B4-BE49-F238E27FC236}">
                  <a16:creationId xmlns:a16="http://schemas.microsoft.com/office/drawing/2014/main" id="{11784639-A8DE-306D-FAC0-907A13FF69F4}"/>
                </a:ext>
              </a:extLst>
            </p:cNvPr>
            <p:cNvSpPr>
              <a:spLocks/>
            </p:cNvSpPr>
            <p:nvPr/>
          </p:nvSpPr>
          <p:spPr bwMode="auto">
            <a:xfrm>
              <a:off x="3553741" y="3764285"/>
              <a:ext cx="412941" cy="412941"/>
            </a:xfrm>
            <a:custGeom>
              <a:avLst/>
              <a:gdLst>
                <a:gd name="T0" fmla="*/ 315 w 315"/>
                <a:gd name="T1" fmla="*/ 115 h 313"/>
                <a:gd name="T2" fmla="*/ 315 w 315"/>
                <a:gd name="T3" fmla="*/ 115 h 313"/>
                <a:gd name="T4" fmla="*/ 107 w 315"/>
                <a:gd name="T5" fmla="*/ 0 h 313"/>
                <a:gd name="T6" fmla="*/ 0 w 315"/>
                <a:gd name="T7" fmla="*/ 226 h 313"/>
                <a:gd name="T8" fmla="*/ 221 w 315"/>
                <a:gd name="T9" fmla="*/ 313 h 313"/>
                <a:gd name="T10" fmla="*/ 315 w 315"/>
                <a:gd name="T11" fmla="*/ 115 h 313"/>
              </a:gdLst>
              <a:ahLst/>
              <a:cxnLst>
                <a:cxn ang="0">
                  <a:pos x="T0" y="T1"/>
                </a:cxn>
                <a:cxn ang="0">
                  <a:pos x="T2" y="T3"/>
                </a:cxn>
                <a:cxn ang="0">
                  <a:pos x="T4" y="T5"/>
                </a:cxn>
                <a:cxn ang="0">
                  <a:pos x="T6" y="T7"/>
                </a:cxn>
                <a:cxn ang="0">
                  <a:pos x="T8" y="T9"/>
                </a:cxn>
                <a:cxn ang="0">
                  <a:pos x="T10" y="T11"/>
                </a:cxn>
              </a:cxnLst>
              <a:rect l="0" t="0" r="r" b="b"/>
              <a:pathLst>
                <a:path w="315" h="313">
                  <a:moveTo>
                    <a:pt x="315" y="115"/>
                  </a:moveTo>
                  <a:lnTo>
                    <a:pt x="315" y="115"/>
                  </a:lnTo>
                  <a:lnTo>
                    <a:pt x="107" y="0"/>
                  </a:lnTo>
                  <a:cubicBezTo>
                    <a:pt x="66" y="72"/>
                    <a:pt x="31" y="148"/>
                    <a:pt x="0" y="226"/>
                  </a:cubicBezTo>
                  <a:lnTo>
                    <a:pt x="221" y="313"/>
                  </a:lnTo>
                  <a:cubicBezTo>
                    <a:pt x="248" y="245"/>
                    <a:pt x="280" y="179"/>
                    <a:pt x="315" y="11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8" name="Freeform 279">
              <a:extLst>
                <a:ext uri="{FF2B5EF4-FFF2-40B4-BE49-F238E27FC236}">
                  <a16:creationId xmlns:a16="http://schemas.microsoft.com/office/drawing/2014/main" id="{25288223-3E93-4F54-A08C-A76AF22B52CF}"/>
                </a:ext>
              </a:extLst>
            </p:cNvPr>
            <p:cNvSpPr>
              <a:spLocks/>
            </p:cNvSpPr>
            <p:nvPr/>
          </p:nvSpPr>
          <p:spPr bwMode="auto">
            <a:xfrm>
              <a:off x="3448867" y="4063613"/>
              <a:ext cx="395462" cy="404202"/>
            </a:xfrm>
            <a:custGeom>
              <a:avLst/>
              <a:gdLst>
                <a:gd name="T0" fmla="*/ 301 w 301"/>
                <a:gd name="T1" fmla="*/ 87 h 307"/>
                <a:gd name="T2" fmla="*/ 301 w 301"/>
                <a:gd name="T3" fmla="*/ 87 h 307"/>
                <a:gd name="T4" fmla="*/ 80 w 301"/>
                <a:gd name="T5" fmla="*/ 0 h 307"/>
                <a:gd name="T6" fmla="*/ 0 w 301"/>
                <a:gd name="T7" fmla="*/ 251 h 307"/>
                <a:gd name="T8" fmla="*/ 232 w 301"/>
                <a:gd name="T9" fmla="*/ 307 h 307"/>
                <a:gd name="T10" fmla="*/ 301 w 301"/>
                <a:gd name="T11" fmla="*/ 87 h 307"/>
              </a:gdLst>
              <a:ahLst/>
              <a:cxnLst>
                <a:cxn ang="0">
                  <a:pos x="T0" y="T1"/>
                </a:cxn>
                <a:cxn ang="0">
                  <a:pos x="T2" y="T3"/>
                </a:cxn>
                <a:cxn ang="0">
                  <a:pos x="T4" y="T5"/>
                </a:cxn>
                <a:cxn ang="0">
                  <a:pos x="T6" y="T7"/>
                </a:cxn>
                <a:cxn ang="0">
                  <a:pos x="T8" y="T9"/>
                </a:cxn>
                <a:cxn ang="0">
                  <a:pos x="T10" y="T11"/>
                </a:cxn>
              </a:cxnLst>
              <a:rect l="0" t="0" r="r" b="b"/>
              <a:pathLst>
                <a:path w="301" h="307">
                  <a:moveTo>
                    <a:pt x="301" y="87"/>
                  </a:moveTo>
                  <a:lnTo>
                    <a:pt x="301" y="87"/>
                  </a:lnTo>
                  <a:lnTo>
                    <a:pt x="80" y="0"/>
                  </a:lnTo>
                  <a:cubicBezTo>
                    <a:pt x="48" y="81"/>
                    <a:pt x="21" y="165"/>
                    <a:pt x="0" y="251"/>
                  </a:cubicBezTo>
                  <a:lnTo>
                    <a:pt x="232" y="307"/>
                  </a:lnTo>
                  <a:cubicBezTo>
                    <a:pt x="250" y="232"/>
                    <a:pt x="273" y="158"/>
                    <a:pt x="301" y="8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9" name="Freeform 311">
              <a:extLst>
                <a:ext uri="{FF2B5EF4-FFF2-40B4-BE49-F238E27FC236}">
                  <a16:creationId xmlns:a16="http://schemas.microsoft.com/office/drawing/2014/main" id="{ECB0E71E-EF19-5B7D-526D-B42FDB980E0E}"/>
                </a:ext>
              </a:extLst>
            </p:cNvPr>
            <p:cNvSpPr>
              <a:spLocks/>
            </p:cNvSpPr>
            <p:nvPr/>
          </p:nvSpPr>
          <p:spPr bwMode="auto">
            <a:xfrm>
              <a:off x="3512227" y="2792018"/>
              <a:ext cx="436974" cy="439160"/>
            </a:xfrm>
            <a:custGeom>
              <a:avLst/>
              <a:gdLst>
                <a:gd name="T0" fmla="*/ 334 w 334"/>
                <a:gd name="T1" fmla="*/ 157 h 333"/>
                <a:gd name="T2" fmla="*/ 334 w 334"/>
                <a:gd name="T3" fmla="*/ 157 h 333"/>
                <a:gd name="T4" fmla="*/ 155 w 334"/>
                <a:gd name="T5" fmla="*/ 0 h 333"/>
                <a:gd name="T6" fmla="*/ 0 w 334"/>
                <a:gd name="T7" fmla="*/ 196 h 333"/>
                <a:gd name="T8" fmla="*/ 195 w 334"/>
                <a:gd name="T9" fmla="*/ 333 h 333"/>
                <a:gd name="T10" fmla="*/ 334 w 334"/>
                <a:gd name="T11" fmla="*/ 157 h 333"/>
              </a:gdLst>
              <a:ahLst/>
              <a:cxnLst>
                <a:cxn ang="0">
                  <a:pos x="T0" y="T1"/>
                </a:cxn>
                <a:cxn ang="0">
                  <a:pos x="T2" y="T3"/>
                </a:cxn>
                <a:cxn ang="0">
                  <a:pos x="T4" y="T5"/>
                </a:cxn>
                <a:cxn ang="0">
                  <a:pos x="T6" y="T7"/>
                </a:cxn>
                <a:cxn ang="0">
                  <a:pos x="T8" y="T9"/>
                </a:cxn>
                <a:cxn ang="0">
                  <a:pos x="T10" y="T11"/>
                </a:cxn>
              </a:cxnLst>
              <a:rect l="0" t="0" r="r" b="b"/>
              <a:pathLst>
                <a:path w="334" h="333">
                  <a:moveTo>
                    <a:pt x="334" y="157"/>
                  </a:moveTo>
                  <a:lnTo>
                    <a:pt x="334" y="157"/>
                  </a:lnTo>
                  <a:lnTo>
                    <a:pt x="155" y="0"/>
                  </a:lnTo>
                  <a:cubicBezTo>
                    <a:pt x="100" y="62"/>
                    <a:pt x="48" y="128"/>
                    <a:pt x="0" y="196"/>
                  </a:cubicBezTo>
                  <a:lnTo>
                    <a:pt x="195" y="333"/>
                  </a:lnTo>
                  <a:cubicBezTo>
                    <a:pt x="238" y="271"/>
                    <a:pt x="285" y="213"/>
                    <a:pt x="334"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0" name="Freeform 257">
              <a:extLst>
                <a:ext uri="{FF2B5EF4-FFF2-40B4-BE49-F238E27FC236}">
                  <a16:creationId xmlns:a16="http://schemas.microsoft.com/office/drawing/2014/main" id="{B2173247-5CDD-3623-B07A-24CC2BB96ABA}"/>
                </a:ext>
              </a:extLst>
            </p:cNvPr>
            <p:cNvSpPr>
              <a:spLocks/>
            </p:cNvSpPr>
            <p:nvPr/>
          </p:nvSpPr>
          <p:spPr bwMode="auto">
            <a:xfrm>
              <a:off x="4305336" y="2684958"/>
              <a:ext cx="491597" cy="482857"/>
            </a:xfrm>
            <a:custGeom>
              <a:avLst/>
              <a:gdLst>
                <a:gd name="T0" fmla="*/ 375 w 375"/>
                <a:gd name="T1" fmla="*/ 200 h 366"/>
                <a:gd name="T2" fmla="*/ 375 w 375"/>
                <a:gd name="T3" fmla="*/ 200 h 366"/>
                <a:gd name="T4" fmla="*/ 245 w 375"/>
                <a:gd name="T5" fmla="*/ 0 h 366"/>
                <a:gd name="T6" fmla="*/ 0 w 375"/>
                <a:gd name="T7" fmla="*/ 190 h 366"/>
                <a:gd name="T8" fmla="*/ 160 w 375"/>
                <a:gd name="T9" fmla="*/ 366 h 366"/>
                <a:gd name="T10" fmla="*/ 375 w 375"/>
                <a:gd name="T11" fmla="*/ 200 h 366"/>
              </a:gdLst>
              <a:ahLst/>
              <a:cxnLst>
                <a:cxn ang="0">
                  <a:pos x="T0" y="T1"/>
                </a:cxn>
                <a:cxn ang="0">
                  <a:pos x="T2" y="T3"/>
                </a:cxn>
                <a:cxn ang="0">
                  <a:pos x="T4" y="T5"/>
                </a:cxn>
                <a:cxn ang="0">
                  <a:pos x="T6" y="T7"/>
                </a:cxn>
                <a:cxn ang="0">
                  <a:pos x="T8" y="T9"/>
                </a:cxn>
                <a:cxn ang="0">
                  <a:pos x="T10" y="T11"/>
                </a:cxn>
              </a:cxnLst>
              <a:rect l="0" t="0" r="r" b="b"/>
              <a:pathLst>
                <a:path w="375" h="366">
                  <a:moveTo>
                    <a:pt x="375" y="200"/>
                  </a:moveTo>
                  <a:lnTo>
                    <a:pt x="375" y="200"/>
                  </a:lnTo>
                  <a:lnTo>
                    <a:pt x="245" y="0"/>
                  </a:lnTo>
                  <a:cubicBezTo>
                    <a:pt x="158" y="56"/>
                    <a:pt x="76" y="120"/>
                    <a:pt x="0" y="190"/>
                  </a:cubicBezTo>
                  <a:lnTo>
                    <a:pt x="160" y="366"/>
                  </a:lnTo>
                  <a:cubicBezTo>
                    <a:pt x="227" y="305"/>
                    <a:pt x="299" y="249"/>
                    <a:pt x="375"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1" name="Freeform 281">
              <a:extLst>
                <a:ext uri="{FF2B5EF4-FFF2-40B4-BE49-F238E27FC236}">
                  <a16:creationId xmlns:a16="http://schemas.microsoft.com/office/drawing/2014/main" id="{42D488DB-46BC-9CC4-5C22-6AA68D5D3A8A}"/>
                </a:ext>
              </a:extLst>
            </p:cNvPr>
            <p:cNvSpPr>
              <a:spLocks/>
            </p:cNvSpPr>
            <p:nvPr/>
          </p:nvSpPr>
          <p:spPr bwMode="auto">
            <a:xfrm>
              <a:off x="3800630" y="3233362"/>
              <a:ext cx="469748" cy="491597"/>
            </a:xfrm>
            <a:custGeom>
              <a:avLst/>
              <a:gdLst>
                <a:gd name="T0" fmla="*/ 358 w 358"/>
                <a:gd name="T1" fmla="*/ 148 h 372"/>
                <a:gd name="T2" fmla="*/ 358 w 358"/>
                <a:gd name="T3" fmla="*/ 148 h 372"/>
                <a:gd name="T4" fmla="*/ 171 w 358"/>
                <a:gd name="T5" fmla="*/ 0 h 372"/>
                <a:gd name="T6" fmla="*/ 0 w 358"/>
                <a:gd name="T7" fmla="*/ 256 h 372"/>
                <a:gd name="T8" fmla="*/ 208 w 358"/>
                <a:gd name="T9" fmla="*/ 372 h 372"/>
                <a:gd name="T10" fmla="*/ 358 w 358"/>
                <a:gd name="T11" fmla="*/ 148 h 372"/>
              </a:gdLst>
              <a:ahLst/>
              <a:cxnLst>
                <a:cxn ang="0">
                  <a:pos x="T0" y="T1"/>
                </a:cxn>
                <a:cxn ang="0">
                  <a:pos x="T2" y="T3"/>
                </a:cxn>
                <a:cxn ang="0">
                  <a:pos x="T4" y="T5"/>
                </a:cxn>
                <a:cxn ang="0">
                  <a:pos x="T6" y="T7"/>
                </a:cxn>
                <a:cxn ang="0">
                  <a:pos x="T8" y="T9"/>
                </a:cxn>
                <a:cxn ang="0">
                  <a:pos x="T10" y="T11"/>
                </a:cxn>
              </a:cxnLst>
              <a:rect l="0" t="0" r="r" b="b"/>
              <a:pathLst>
                <a:path w="358" h="372">
                  <a:moveTo>
                    <a:pt x="358" y="148"/>
                  </a:moveTo>
                  <a:lnTo>
                    <a:pt x="358" y="148"/>
                  </a:lnTo>
                  <a:lnTo>
                    <a:pt x="171" y="0"/>
                  </a:lnTo>
                  <a:cubicBezTo>
                    <a:pt x="108" y="80"/>
                    <a:pt x="50" y="166"/>
                    <a:pt x="0" y="256"/>
                  </a:cubicBezTo>
                  <a:lnTo>
                    <a:pt x="208" y="372"/>
                  </a:lnTo>
                  <a:cubicBezTo>
                    <a:pt x="252" y="293"/>
                    <a:pt x="303" y="218"/>
                    <a:pt x="358"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2" name="Freeform 297">
              <a:extLst>
                <a:ext uri="{FF2B5EF4-FFF2-40B4-BE49-F238E27FC236}">
                  <a16:creationId xmlns:a16="http://schemas.microsoft.com/office/drawing/2014/main" id="{7A4BE025-95E1-B374-DF52-E90806743B6C}"/>
                </a:ext>
              </a:extLst>
            </p:cNvPr>
            <p:cNvSpPr>
              <a:spLocks/>
            </p:cNvSpPr>
            <p:nvPr/>
          </p:nvSpPr>
          <p:spPr bwMode="auto">
            <a:xfrm>
              <a:off x="3343993" y="3052017"/>
              <a:ext cx="423865" cy="417311"/>
            </a:xfrm>
            <a:custGeom>
              <a:avLst/>
              <a:gdLst>
                <a:gd name="T0" fmla="*/ 208 w 322"/>
                <a:gd name="T1" fmla="*/ 318 h 318"/>
                <a:gd name="T2" fmla="*/ 208 w 322"/>
                <a:gd name="T3" fmla="*/ 318 h 318"/>
                <a:gd name="T4" fmla="*/ 322 w 322"/>
                <a:gd name="T5" fmla="*/ 137 h 318"/>
                <a:gd name="T6" fmla="*/ 127 w 322"/>
                <a:gd name="T7" fmla="*/ 0 h 318"/>
                <a:gd name="T8" fmla="*/ 0 w 322"/>
                <a:gd name="T9" fmla="*/ 202 h 318"/>
                <a:gd name="T10" fmla="*/ 201 w 322"/>
                <a:gd name="T11" fmla="*/ 314 h 318"/>
                <a:gd name="T12" fmla="*/ 208 w 322"/>
                <a:gd name="T13" fmla="*/ 318 h 318"/>
              </a:gdLst>
              <a:ahLst/>
              <a:cxnLst>
                <a:cxn ang="0">
                  <a:pos x="T0" y="T1"/>
                </a:cxn>
                <a:cxn ang="0">
                  <a:pos x="T2" y="T3"/>
                </a:cxn>
                <a:cxn ang="0">
                  <a:pos x="T4" y="T5"/>
                </a:cxn>
                <a:cxn ang="0">
                  <a:pos x="T6" y="T7"/>
                </a:cxn>
                <a:cxn ang="0">
                  <a:pos x="T8" y="T9"/>
                </a:cxn>
                <a:cxn ang="0">
                  <a:pos x="T10" y="T11"/>
                </a:cxn>
                <a:cxn ang="0">
                  <a:pos x="T12" y="T13"/>
                </a:cxn>
              </a:cxnLst>
              <a:rect l="0" t="0" r="r" b="b"/>
              <a:pathLst>
                <a:path w="322" h="318">
                  <a:moveTo>
                    <a:pt x="208" y="318"/>
                  </a:moveTo>
                  <a:lnTo>
                    <a:pt x="208" y="318"/>
                  </a:lnTo>
                  <a:cubicBezTo>
                    <a:pt x="243" y="255"/>
                    <a:pt x="281" y="195"/>
                    <a:pt x="322" y="137"/>
                  </a:cubicBezTo>
                  <a:lnTo>
                    <a:pt x="127" y="0"/>
                  </a:lnTo>
                  <a:cubicBezTo>
                    <a:pt x="81" y="65"/>
                    <a:pt x="39" y="133"/>
                    <a:pt x="0" y="202"/>
                  </a:cubicBezTo>
                  <a:lnTo>
                    <a:pt x="201" y="314"/>
                  </a:lnTo>
                  <a:lnTo>
                    <a:pt x="208" y="318"/>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3" name="Freeform 313">
              <a:extLst>
                <a:ext uri="{FF2B5EF4-FFF2-40B4-BE49-F238E27FC236}">
                  <a16:creationId xmlns:a16="http://schemas.microsoft.com/office/drawing/2014/main" id="{93BC8A2E-0225-67A1-3BD1-1C7FA31D046A}"/>
                </a:ext>
              </a:extLst>
            </p:cNvPr>
            <p:cNvSpPr>
              <a:spLocks/>
            </p:cNvSpPr>
            <p:nvPr/>
          </p:nvSpPr>
          <p:spPr bwMode="auto">
            <a:xfrm>
              <a:off x="3715421" y="2551682"/>
              <a:ext cx="445714" cy="447899"/>
            </a:xfrm>
            <a:custGeom>
              <a:avLst/>
              <a:gdLst>
                <a:gd name="T0" fmla="*/ 340 w 340"/>
                <a:gd name="T1" fmla="*/ 176 h 341"/>
                <a:gd name="T2" fmla="*/ 340 w 340"/>
                <a:gd name="T3" fmla="*/ 176 h 341"/>
                <a:gd name="T4" fmla="*/ 179 w 340"/>
                <a:gd name="T5" fmla="*/ 0 h 341"/>
                <a:gd name="T6" fmla="*/ 0 w 340"/>
                <a:gd name="T7" fmla="*/ 184 h 341"/>
                <a:gd name="T8" fmla="*/ 179 w 340"/>
                <a:gd name="T9" fmla="*/ 341 h 341"/>
                <a:gd name="T10" fmla="*/ 340 w 340"/>
                <a:gd name="T11" fmla="*/ 176 h 341"/>
              </a:gdLst>
              <a:ahLst/>
              <a:cxnLst>
                <a:cxn ang="0">
                  <a:pos x="T0" y="T1"/>
                </a:cxn>
                <a:cxn ang="0">
                  <a:pos x="T2" y="T3"/>
                </a:cxn>
                <a:cxn ang="0">
                  <a:pos x="T4" y="T5"/>
                </a:cxn>
                <a:cxn ang="0">
                  <a:pos x="T6" y="T7"/>
                </a:cxn>
                <a:cxn ang="0">
                  <a:pos x="T8" y="T9"/>
                </a:cxn>
                <a:cxn ang="0">
                  <a:pos x="T10" y="T11"/>
                </a:cxn>
              </a:cxnLst>
              <a:rect l="0" t="0" r="r" b="b"/>
              <a:pathLst>
                <a:path w="340" h="341">
                  <a:moveTo>
                    <a:pt x="340" y="176"/>
                  </a:moveTo>
                  <a:lnTo>
                    <a:pt x="340" y="176"/>
                  </a:lnTo>
                  <a:lnTo>
                    <a:pt x="179" y="0"/>
                  </a:lnTo>
                  <a:cubicBezTo>
                    <a:pt x="116" y="58"/>
                    <a:pt x="56" y="119"/>
                    <a:pt x="0" y="184"/>
                  </a:cubicBezTo>
                  <a:lnTo>
                    <a:pt x="179" y="341"/>
                  </a:lnTo>
                  <a:cubicBezTo>
                    <a:pt x="229" y="283"/>
                    <a:pt x="283" y="228"/>
                    <a:pt x="340"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4" name="Freeform 331">
              <a:extLst>
                <a:ext uri="{FF2B5EF4-FFF2-40B4-BE49-F238E27FC236}">
                  <a16:creationId xmlns:a16="http://schemas.microsoft.com/office/drawing/2014/main" id="{890F50AB-50F6-C9F5-BD46-7B218D5375FF}"/>
                </a:ext>
              </a:extLst>
            </p:cNvPr>
            <p:cNvSpPr>
              <a:spLocks/>
            </p:cNvSpPr>
            <p:nvPr/>
          </p:nvSpPr>
          <p:spPr bwMode="auto">
            <a:xfrm>
              <a:off x="4626512" y="2499245"/>
              <a:ext cx="467562" cy="450083"/>
            </a:xfrm>
            <a:custGeom>
              <a:avLst/>
              <a:gdLst>
                <a:gd name="T0" fmla="*/ 356 w 356"/>
                <a:gd name="T1" fmla="*/ 217 h 341"/>
                <a:gd name="T2" fmla="*/ 356 w 356"/>
                <a:gd name="T3" fmla="*/ 217 h 341"/>
                <a:gd name="T4" fmla="*/ 259 w 356"/>
                <a:gd name="T5" fmla="*/ 0 h 341"/>
                <a:gd name="T6" fmla="*/ 0 w 356"/>
                <a:gd name="T7" fmla="*/ 141 h 341"/>
                <a:gd name="T8" fmla="*/ 130 w 356"/>
                <a:gd name="T9" fmla="*/ 341 h 341"/>
                <a:gd name="T10" fmla="*/ 356 w 356"/>
                <a:gd name="T11" fmla="*/ 217 h 341"/>
              </a:gdLst>
              <a:ahLst/>
              <a:cxnLst>
                <a:cxn ang="0">
                  <a:pos x="T0" y="T1"/>
                </a:cxn>
                <a:cxn ang="0">
                  <a:pos x="T2" y="T3"/>
                </a:cxn>
                <a:cxn ang="0">
                  <a:pos x="T4" y="T5"/>
                </a:cxn>
                <a:cxn ang="0">
                  <a:pos x="T6" y="T7"/>
                </a:cxn>
                <a:cxn ang="0">
                  <a:pos x="T8" y="T9"/>
                </a:cxn>
                <a:cxn ang="0">
                  <a:pos x="T10" y="T11"/>
                </a:cxn>
              </a:cxnLst>
              <a:rect l="0" t="0" r="r" b="b"/>
              <a:pathLst>
                <a:path w="356" h="341">
                  <a:moveTo>
                    <a:pt x="356" y="217"/>
                  </a:moveTo>
                  <a:lnTo>
                    <a:pt x="356" y="217"/>
                  </a:lnTo>
                  <a:lnTo>
                    <a:pt x="259" y="0"/>
                  </a:lnTo>
                  <a:cubicBezTo>
                    <a:pt x="169" y="40"/>
                    <a:pt x="82" y="87"/>
                    <a:pt x="0" y="141"/>
                  </a:cubicBezTo>
                  <a:lnTo>
                    <a:pt x="130" y="341"/>
                  </a:lnTo>
                  <a:cubicBezTo>
                    <a:pt x="202" y="294"/>
                    <a:pt x="277" y="253"/>
                    <a:pt x="356" y="21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5" name="Freeform 333">
              <a:extLst>
                <a:ext uri="{FF2B5EF4-FFF2-40B4-BE49-F238E27FC236}">
                  <a16:creationId xmlns:a16="http://schemas.microsoft.com/office/drawing/2014/main" id="{F381B87F-E343-83C0-8569-9FCF7B2E3B4A}"/>
                </a:ext>
              </a:extLst>
            </p:cNvPr>
            <p:cNvSpPr>
              <a:spLocks/>
            </p:cNvSpPr>
            <p:nvPr/>
          </p:nvSpPr>
          <p:spPr bwMode="auto">
            <a:xfrm>
              <a:off x="4025673" y="2936219"/>
              <a:ext cx="489411" cy="493781"/>
            </a:xfrm>
            <a:custGeom>
              <a:avLst/>
              <a:gdLst>
                <a:gd name="T0" fmla="*/ 373 w 373"/>
                <a:gd name="T1" fmla="*/ 176 h 375"/>
                <a:gd name="T2" fmla="*/ 373 w 373"/>
                <a:gd name="T3" fmla="*/ 176 h 375"/>
                <a:gd name="T4" fmla="*/ 213 w 373"/>
                <a:gd name="T5" fmla="*/ 0 h 375"/>
                <a:gd name="T6" fmla="*/ 0 w 373"/>
                <a:gd name="T7" fmla="*/ 227 h 375"/>
                <a:gd name="T8" fmla="*/ 187 w 373"/>
                <a:gd name="T9" fmla="*/ 375 h 375"/>
                <a:gd name="T10" fmla="*/ 373 w 373"/>
                <a:gd name="T11" fmla="*/ 176 h 375"/>
              </a:gdLst>
              <a:ahLst/>
              <a:cxnLst>
                <a:cxn ang="0">
                  <a:pos x="T0" y="T1"/>
                </a:cxn>
                <a:cxn ang="0">
                  <a:pos x="T2" y="T3"/>
                </a:cxn>
                <a:cxn ang="0">
                  <a:pos x="T4" y="T5"/>
                </a:cxn>
                <a:cxn ang="0">
                  <a:pos x="T6" y="T7"/>
                </a:cxn>
                <a:cxn ang="0">
                  <a:pos x="T8" y="T9"/>
                </a:cxn>
                <a:cxn ang="0">
                  <a:pos x="T10" y="T11"/>
                </a:cxn>
              </a:cxnLst>
              <a:rect l="0" t="0" r="r" b="b"/>
              <a:pathLst>
                <a:path w="373" h="375">
                  <a:moveTo>
                    <a:pt x="373" y="176"/>
                  </a:moveTo>
                  <a:lnTo>
                    <a:pt x="373" y="176"/>
                  </a:lnTo>
                  <a:lnTo>
                    <a:pt x="213" y="0"/>
                  </a:lnTo>
                  <a:cubicBezTo>
                    <a:pt x="136" y="69"/>
                    <a:pt x="65" y="146"/>
                    <a:pt x="0" y="227"/>
                  </a:cubicBezTo>
                  <a:lnTo>
                    <a:pt x="187" y="375"/>
                  </a:lnTo>
                  <a:cubicBezTo>
                    <a:pt x="244" y="303"/>
                    <a:pt x="306" y="237"/>
                    <a:pt x="373"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6" name="Freeform 253">
              <a:extLst>
                <a:ext uri="{FF2B5EF4-FFF2-40B4-BE49-F238E27FC236}">
                  <a16:creationId xmlns:a16="http://schemas.microsoft.com/office/drawing/2014/main" id="{B764B523-CA93-2985-5B43-6991149D2DC3}"/>
                </a:ext>
              </a:extLst>
            </p:cNvPr>
            <p:cNvSpPr>
              <a:spLocks/>
            </p:cNvSpPr>
            <p:nvPr/>
          </p:nvSpPr>
          <p:spPr bwMode="auto">
            <a:xfrm>
              <a:off x="6555753" y="2846639"/>
              <a:ext cx="467562" cy="419495"/>
            </a:xfrm>
            <a:custGeom>
              <a:avLst/>
              <a:gdLst>
                <a:gd name="T0" fmla="*/ 0 w 357"/>
                <a:gd name="T1" fmla="*/ 233 h 319"/>
                <a:gd name="T2" fmla="*/ 0 w 357"/>
                <a:gd name="T3" fmla="*/ 233 h 319"/>
                <a:gd name="T4" fmla="*/ 49 w 357"/>
                <a:gd name="T5" fmla="*/ 0 h 319"/>
                <a:gd name="T6" fmla="*/ 357 w 357"/>
                <a:gd name="T7" fmla="*/ 101 h 319"/>
                <a:gd name="T8" fmla="*/ 259 w 357"/>
                <a:gd name="T9" fmla="*/ 319 h 319"/>
                <a:gd name="T10" fmla="*/ 0 w 357"/>
                <a:gd name="T11" fmla="*/ 233 h 319"/>
              </a:gdLst>
              <a:ahLst/>
              <a:cxnLst>
                <a:cxn ang="0">
                  <a:pos x="T0" y="T1"/>
                </a:cxn>
                <a:cxn ang="0">
                  <a:pos x="T2" y="T3"/>
                </a:cxn>
                <a:cxn ang="0">
                  <a:pos x="T4" y="T5"/>
                </a:cxn>
                <a:cxn ang="0">
                  <a:pos x="T6" y="T7"/>
                </a:cxn>
                <a:cxn ang="0">
                  <a:pos x="T8" y="T9"/>
                </a:cxn>
                <a:cxn ang="0">
                  <a:pos x="T10" y="T11"/>
                </a:cxn>
              </a:cxnLst>
              <a:rect l="0" t="0" r="r" b="b"/>
              <a:pathLst>
                <a:path w="357" h="319">
                  <a:moveTo>
                    <a:pt x="0" y="233"/>
                  </a:moveTo>
                  <a:lnTo>
                    <a:pt x="0" y="233"/>
                  </a:lnTo>
                  <a:lnTo>
                    <a:pt x="49" y="0"/>
                  </a:lnTo>
                  <a:cubicBezTo>
                    <a:pt x="157" y="23"/>
                    <a:pt x="259" y="57"/>
                    <a:pt x="357" y="101"/>
                  </a:cubicBezTo>
                  <a:lnTo>
                    <a:pt x="259" y="319"/>
                  </a:lnTo>
                  <a:cubicBezTo>
                    <a:pt x="177" y="281"/>
                    <a:pt x="90" y="252"/>
                    <a:pt x="0" y="23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7" name="Freeform 255">
              <a:extLst>
                <a:ext uri="{FF2B5EF4-FFF2-40B4-BE49-F238E27FC236}">
                  <a16:creationId xmlns:a16="http://schemas.microsoft.com/office/drawing/2014/main" id="{A66F781D-0CAA-DBCC-4904-B37E3F600E11}"/>
                </a:ext>
              </a:extLst>
            </p:cNvPr>
            <p:cNvSpPr>
              <a:spLocks/>
            </p:cNvSpPr>
            <p:nvPr/>
          </p:nvSpPr>
          <p:spPr bwMode="auto">
            <a:xfrm>
              <a:off x="6208358" y="2802941"/>
              <a:ext cx="410756" cy="349579"/>
            </a:xfrm>
            <a:custGeom>
              <a:avLst/>
              <a:gdLst>
                <a:gd name="T0" fmla="*/ 0 w 314"/>
                <a:gd name="T1" fmla="*/ 239 h 266"/>
                <a:gd name="T2" fmla="*/ 0 w 314"/>
                <a:gd name="T3" fmla="*/ 239 h 266"/>
                <a:gd name="T4" fmla="*/ 0 w 314"/>
                <a:gd name="T5" fmla="*/ 0 h 266"/>
                <a:gd name="T6" fmla="*/ 314 w 314"/>
                <a:gd name="T7" fmla="*/ 33 h 266"/>
                <a:gd name="T8" fmla="*/ 265 w 314"/>
                <a:gd name="T9" fmla="*/ 266 h 266"/>
                <a:gd name="T10" fmla="*/ 0 w 314"/>
                <a:gd name="T11" fmla="*/ 239 h 266"/>
              </a:gdLst>
              <a:ahLst/>
              <a:cxnLst>
                <a:cxn ang="0">
                  <a:pos x="T0" y="T1"/>
                </a:cxn>
                <a:cxn ang="0">
                  <a:pos x="T2" y="T3"/>
                </a:cxn>
                <a:cxn ang="0">
                  <a:pos x="T4" y="T5"/>
                </a:cxn>
                <a:cxn ang="0">
                  <a:pos x="T6" y="T7"/>
                </a:cxn>
                <a:cxn ang="0">
                  <a:pos x="T8" y="T9"/>
                </a:cxn>
                <a:cxn ang="0">
                  <a:pos x="T10" y="T11"/>
                </a:cxn>
              </a:cxnLst>
              <a:rect l="0" t="0" r="r" b="b"/>
              <a:pathLst>
                <a:path w="314" h="266">
                  <a:moveTo>
                    <a:pt x="0" y="239"/>
                  </a:moveTo>
                  <a:lnTo>
                    <a:pt x="0" y="239"/>
                  </a:lnTo>
                  <a:lnTo>
                    <a:pt x="0" y="0"/>
                  </a:lnTo>
                  <a:cubicBezTo>
                    <a:pt x="108" y="0"/>
                    <a:pt x="213" y="12"/>
                    <a:pt x="314" y="33"/>
                  </a:cubicBezTo>
                  <a:lnTo>
                    <a:pt x="265" y="266"/>
                  </a:lnTo>
                  <a:cubicBezTo>
                    <a:pt x="180" y="248"/>
                    <a:pt x="91" y="239"/>
                    <a:pt x="0" y="23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8" name="Freeform 261">
              <a:extLst>
                <a:ext uri="{FF2B5EF4-FFF2-40B4-BE49-F238E27FC236}">
                  <a16:creationId xmlns:a16="http://schemas.microsoft.com/office/drawing/2014/main" id="{28EB5609-B634-4E80-7136-13D46B89DC18}"/>
                </a:ext>
              </a:extLst>
            </p:cNvPr>
            <p:cNvSpPr>
              <a:spLocks/>
            </p:cNvSpPr>
            <p:nvPr/>
          </p:nvSpPr>
          <p:spPr bwMode="auto">
            <a:xfrm>
              <a:off x="7479953" y="3504286"/>
              <a:ext cx="461008" cy="474118"/>
            </a:xfrm>
            <a:custGeom>
              <a:avLst/>
              <a:gdLst>
                <a:gd name="T0" fmla="*/ 0 w 351"/>
                <a:gd name="T1" fmla="*/ 154 h 360"/>
                <a:gd name="T2" fmla="*/ 0 w 351"/>
                <a:gd name="T3" fmla="*/ 154 h 360"/>
                <a:gd name="T4" fmla="*/ 181 w 351"/>
                <a:gd name="T5" fmla="*/ 0 h 360"/>
                <a:gd name="T6" fmla="*/ 351 w 351"/>
                <a:gd name="T7" fmla="*/ 244 h 360"/>
                <a:gd name="T8" fmla="*/ 142 w 351"/>
                <a:gd name="T9" fmla="*/ 360 h 360"/>
                <a:gd name="T10" fmla="*/ 0 w 351"/>
                <a:gd name="T11" fmla="*/ 154 h 360"/>
              </a:gdLst>
              <a:ahLst/>
              <a:cxnLst>
                <a:cxn ang="0">
                  <a:pos x="T0" y="T1"/>
                </a:cxn>
                <a:cxn ang="0">
                  <a:pos x="T2" y="T3"/>
                </a:cxn>
                <a:cxn ang="0">
                  <a:pos x="T4" y="T5"/>
                </a:cxn>
                <a:cxn ang="0">
                  <a:pos x="T6" y="T7"/>
                </a:cxn>
                <a:cxn ang="0">
                  <a:pos x="T8" y="T9"/>
                </a:cxn>
                <a:cxn ang="0">
                  <a:pos x="T10" y="T11"/>
                </a:cxn>
              </a:cxnLst>
              <a:rect l="0" t="0" r="r" b="b"/>
              <a:pathLst>
                <a:path w="351" h="360">
                  <a:moveTo>
                    <a:pt x="0" y="154"/>
                  </a:moveTo>
                  <a:lnTo>
                    <a:pt x="0" y="154"/>
                  </a:lnTo>
                  <a:lnTo>
                    <a:pt x="181" y="0"/>
                  </a:lnTo>
                  <a:cubicBezTo>
                    <a:pt x="245" y="75"/>
                    <a:pt x="302" y="157"/>
                    <a:pt x="351" y="244"/>
                  </a:cubicBezTo>
                  <a:lnTo>
                    <a:pt x="142" y="360"/>
                  </a:lnTo>
                  <a:cubicBezTo>
                    <a:pt x="102" y="286"/>
                    <a:pt x="54" y="218"/>
                    <a:pt x="0" y="154"/>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9" name="Freeform 263">
              <a:extLst>
                <a:ext uri="{FF2B5EF4-FFF2-40B4-BE49-F238E27FC236}">
                  <a16:creationId xmlns:a16="http://schemas.microsoft.com/office/drawing/2014/main" id="{335AA8EC-5CA8-19AF-5C6C-3723582B4518}"/>
                </a:ext>
              </a:extLst>
            </p:cNvPr>
            <p:cNvSpPr>
              <a:spLocks/>
            </p:cNvSpPr>
            <p:nvPr/>
          </p:nvSpPr>
          <p:spPr bwMode="auto">
            <a:xfrm>
              <a:off x="7217769" y="3209327"/>
              <a:ext cx="498151" cy="498151"/>
            </a:xfrm>
            <a:custGeom>
              <a:avLst/>
              <a:gdLst>
                <a:gd name="T0" fmla="*/ 0 w 380"/>
                <a:gd name="T1" fmla="*/ 190 h 378"/>
                <a:gd name="T2" fmla="*/ 0 w 380"/>
                <a:gd name="T3" fmla="*/ 190 h 378"/>
                <a:gd name="T4" fmla="*/ 144 w 380"/>
                <a:gd name="T5" fmla="*/ 0 h 378"/>
                <a:gd name="T6" fmla="*/ 380 w 380"/>
                <a:gd name="T7" fmla="*/ 224 h 378"/>
                <a:gd name="T8" fmla="*/ 199 w 380"/>
                <a:gd name="T9" fmla="*/ 378 h 378"/>
                <a:gd name="T10" fmla="*/ 0 w 380"/>
                <a:gd name="T11" fmla="*/ 190 h 378"/>
              </a:gdLst>
              <a:ahLst/>
              <a:cxnLst>
                <a:cxn ang="0">
                  <a:pos x="T0" y="T1"/>
                </a:cxn>
                <a:cxn ang="0">
                  <a:pos x="T2" y="T3"/>
                </a:cxn>
                <a:cxn ang="0">
                  <a:pos x="T4" y="T5"/>
                </a:cxn>
                <a:cxn ang="0">
                  <a:pos x="T6" y="T7"/>
                </a:cxn>
                <a:cxn ang="0">
                  <a:pos x="T8" y="T9"/>
                </a:cxn>
                <a:cxn ang="0">
                  <a:pos x="T10" y="T11"/>
                </a:cxn>
              </a:cxnLst>
              <a:rect l="0" t="0" r="r" b="b"/>
              <a:pathLst>
                <a:path w="380" h="378">
                  <a:moveTo>
                    <a:pt x="0" y="190"/>
                  </a:moveTo>
                  <a:lnTo>
                    <a:pt x="0" y="190"/>
                  </a:lnTo>
                  <a:lnTo>
                    <a:pt x="144" y="0"/>
                  </a:lnTo>
                  <a:cubicBezTo>
                    <a:pt x="231" y="66"/>
                    <a:pt x="310" y="141"/>
                    <a:pt x="380" y="224"/>
                  </a:cubicBezTo>
                  <a:lnTo>
                    <a:pt x="199" y="378"/>
                  </a:lnTo>
                  <a:cubicBezTo>
                    <a:pt x="140" y="309"/>
                    <a:pt x="73" y="245"/>
                    <a:pt x="0" y="19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0" name="Freeform 295">
              <a:extLst>
                <a:ext uri="{FF2B5EF4-FFF2-40B4-BE49-F238E27FC236}">
                  <a16:creationId xmlns:a16="http://schemas.microsoft.com/office/drawing/2014/main" id="{FB69EF34-5B7E-BFCB-DA53-4F50A29EECA0}"/>
                </a:ext>
              </a:extLst>
            </p:cNvPr>
            <p:cNvSpPr>
              <a:spLocks/>
            </p:cNvSpPr>
            <p:nvPr/>
          </p:nvSpPr>
          <p:spPr bwMode="auto">
            <a:xfrm>
              <a:off x="6894408" y="2977731"/>
              <a:ext cx="513445" cy="480672"/>
            </a:xfrm>
            <a:custGeom>
              <a:avLst/>
              <a:gdLst>
                <a:gd name="T0" fmla="*/ 0 w 390"/>
                <a:gd name="T1" fmla="*/ 218 h 365"/>
                <a:gd name="T2" fmla="*/ 0 w 390"/>
                <a:gd name="T3" fmla="*/ 218 h 365"/>
                <a:gd name="T4" fmla="*/ 98 w 390"/>
                <a:gd name="T5" fmla="*/ 0 h 365"/>
                <a:gd name="T6" fmla="*/ 390 w 390"/>
                <a:gd name="T7" fmla="*/ 175 h 365"/>
                <a:gd name="T8" fmla="*/ 246 w 390"/>
                <a:gd name="T9" fmla="*/ 365 h 365"/>
                <a:gd name="T10" fmla="*/ 0 w 390"/>
                <a:gd name="T11" fmla="*/ 218 h 365"/>
              </a:gdLst>
              <a:ahLst/>
              <a:cxnLst>
                <a:cxn ang="0">
                  <a:pos x="T0" y="T1"/>
                </a:cxn>
                <a:cxn ang="0">
                  <a:pos x="T2" y="T3"/>
                </a:cxn>
                <a:cxn ang="0">
                  <a:pos x="T4" y="T5"/>
                </a:cxn>
                <a:cxn ang="0">
                  <a:pos x="T6" y="T7"/>
                </a:cxn>
                <a:cxn ang="0">
                  <a:pos x="T8" y="T9"/>
                </a:cxn>
                <a:cxn ang="0">
                  <a:pos x="T10" y="T11"/>
                </a:cxn>
              </a:cxnLst>
              <a:rect l="0" t="0" r="r" b="b"/>
              <a:pathLst>
                <a:path w="390" h="365">
                  <a:moveTo>
                    <a:pt x="0" y="218"/>
                  </a:moveTo>
                  <a:lnTo>
                    <a:pt x="0" y="218"/>
                  </a:lnTo>
                  <a:lnTo>
                    <a:pt x="98" y="0"/>
                  </a:lnTo>
                  <a:cubicBezTo>
                    <a:pt x="202" y="48"/>
                    <a:pt x="300" y="107"/>
                    <a:pt x="390" y="175"/>
                  </a:cubicBezTo>
                  <a:lnTo>
                    <a:pt x="246" y="365"/>
                  </a:lnTo>
                  <a:cubicBezTo>
                    <a:pt x="170" y="307"/>
                    <a:pt x="88" y="257"/>
                    <a:pt x="0" y="21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1" name="Freeform 335">
              <a:extLst>
                <a:ext uri="{FF2B5EF4-FFF2-40B4-BE49-F238E27FC236}">
                  <a16:creationId xmlns:a16="http://schemas.microsoft.com/office/drawing/2014/main" id="{2F97BBDB-8981-7E3F-1FE5-4B0990E621D0}"/>
                </a:ext>
              </a:extLst>
            </p:cNvPr>
            <p:cNvSpPr>
              <a:spLocks/>
            </p:cNvSpPr>
            <p:nvPr/>
          </p:nvSpPr>
          <p:spPr bwMode="auto">
            <a:xfrm>
              <a:off x="7101971" y="2499245"/>
              <a:ext cx="467562" cy="450083"/>
            </a:xfrm>
            <a:custGeom>
              <a:avLst/>
              <a:gdLst>
                <a:gd name="T0" fmla="*/ 0 w 356"/>
                <a:gd name="T1" fmla="*/ 217 h 341"/>
                <a:gd name="T2" fmla="*/ 0 w 356"/>
                <a:gd name="T3" fmla="*/ 217 h 341"/>
                <a:gd name="T4" fmla="*/ 98 w 356"/>
                <a:gd name="T5" fmla="*/ 0 h 341"/>
                <a:gd name="T6" fmla="*/ 356 w 356"/>
                <a:gd name="T7" fmla="*/ 141 h 341"/>
                <a:gd name="T8" fmla="*/ 226 w 356"/>
                <a:gd name="T9" fmla="*/ 341 h 341"/>
                <a:gd name="T10" fmla="*/ 0 w 356"/>
                <a:gd name="T11" fmla="*/ 217 h 341"/>
              </a:gdLst>
              <a:ahLst/>
              <a:cxnLst>
                <a:cxn ang="0">
                  <a:pos x="T0" y="T1"/>
                </a:cxn>
                <a:cxn ang="0">
                  <a:pos x="T2" y="T3"/>
                </a:cxn>
                <a:cxn ang="0">
                  <a:pos x="T4" y="T5"/>
                </a:cxn>
                <a:cxn ang="0">
                  <a:pos x="T6" y="T7"/>
                </a:cxn>
                <a:cxn ang="0">
                  <a:pos x="T8" y="T9"/>
                </a:cxn>
                <a:cxn ang="0">
                  <a:pos x="T10" y="T11"/>
                </a:cxn>
              </a:cxnLst>
              <a:rect l="0" t="0" r="r" b="b"/>
              <a:pathLst>
                <a:path w="356" h="341">
                  <a:moveTo>
                    <a:pt x="0" y="217"/>
                  </a:moveTo>
                  <a:lnTo>
                    <a:pt x="0" y="217"/>
                  </a:lnTo>
                  <a:lnTo>
                    <a:pt x="98" y="0"/>
                  </a:lnTo>
                  <a:cubicBezTo>
                    <a:pt x="188" y="40"/>
                    <a:pt x="274" y="87"/>
                    <a:pt x="356" y="141"/>
                  </a:cubicBezTo>
                  <a:lnTo>
                    <a:pt x="226" y="341"/>
                  </a:lnTo>
                  <a:cubicBezTo>
                    <a:pt x="154" y="294"/>
                    <a:pt x="79" y="253"/>
                    <a:pt x="0" y="21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2" name="Freeform 337">
              <a:extLst>
                <a:ext uri="{FF2B5EF4-FFF2-40B4-BE49-F238E27FC236}">
                  <a16:creationId xmlns:a16="http://schemas.microsoft.com/office/drawing/2014/main" id="{BA86864D-A16B-874F-E0B2-73C1DA9B4808}"/>
                </a:ext>
              </a:extLst>
            </p:cNvPr>
            <p:cNvSpPr>
              <a:spLocks/>
            </p:cNvSpPr>
            <p:nvPr/>
          </p:nvSpPr>
          <p:spPr bwMode="auto">
            <a:xfrm>
              <a:off x="7925667" y="3233362"/>
              <a:ext cx="469748" cy="491597"/>
            </a:xfrm>
            <a:custGeom>
              <a:avLst/>
              <a:gdLst>
                <a:gd name="T0" fmla="*/ 0 w 358"/>
                <a:gd name="T1" fmla="*/ 148 h 372"/>
                <a:gd name="T2" fmla="*/ 0 w 358"/>
                <a:gd name="T3" fmla="*/ 148 h 372"/>
                <a:gd name="T4" fmla="*/ 187 w 358"/>
                <a:gd name="T5" fmla="*/ 0 h 372"/>
                <a:gd name="T6" fmla="*/ 358 w 358"/>
                <a:gd name="T7" fmla="*/ 256 h 372"/>
                <a:gd name="T8" fmla="*/ 150 w 358"/>
                <a:gd name="T9" fmla="*/ 372 h 372"/>
                <a:gd name="T10" fmla="*/ 0 w 358"/>
                <a:gd name="T11" fmla="*/ 148 h 372"/>
              </a:gdLst>
              <a:ahLst/>
              <a:cxnLst>
                <a:cxn ang="0">
                  <a:pos x="T0" y="T1"/>
                </a:cxn>
                <a:cxn ang="0">
                  <a:pos x="T2" y="T3"/>
                </a:cxn>
                <a:cxn ang="0">
                  <a:pos x="T4" y="T5"/>
                </a:cxn>
                <a:cxn ang="0">
                  <a:pos x="T6" y="T7"/>
                </a:cxn>
                <a:cxn ang="0">
                  <a:pos x="T8" y="T9"/>
                </a:cxn>
                <a:cxn ang="0">
                  <a:pos x="T10" y="T11"/>
                </a:cxn>
              </a:cxnLst>
              <a:rect l="0" t="0" r="r" b="b"/>
              <a:pathLst>
                <a:path w="358" h="372">
                  <a:moveTo>
                    <a:pt x="0" y="148"/>
                  </a:moveTo>
                  <a:lnTo>
                    <a:pt x="0" y="148"/>
                  </a:lnTo>
                  <a:lnTo>
                    <a:pt x="187" y="0"/>
                  </a:lnTo>
                  <a:cubicBezTo>
                    <a:pt x="250" y="80"/>
                    <a:pt x="308" y="166"/>
                    <a:pt x="358" y="256"/>
                  </a:cubicBezTo>
                  <a:lnTo>
                    <a:pt x="150" y="372"/>
                  </a:lnTo>
                  <a:cubicBezTo>
                    <a:pt x="106" y="293"/>
                    <a:pt x="56" y="218"/>
                    <a:pt x="0"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3" name="Freeform 339">
              <a:extLst>
                <a:ext uri="{FF2B5EF4-FFF2-40B4-BE49-F238E27FC236}">
                  <a16:creationId xmlns:a16="http://schemas.microsoft.com/office/drawing/2014/main" id="{1B2E4139-5328-C30E-EBFE-2CC31B2365B5}"/>
                </a:ext>
              </a:extLst>
            </p:cNvPr>
            <p:cNvSpPr>
              <a:spLocks/>
            </p:cNvSpPr>
            <p:nvPr/>
          </p:nvSpPr>
          <p:spPr bwMode="auto">
            <a:xfrm>
              <a:off x="7680961" y="2936219"/>
              <a:ext cx="489411" cy="493781"/>
            </a:xfrm>
            <a:custGeom>
              <a:avLst/>
              <a:gdLst>
                <a:gd name="T0" fmla="*/ 0 w 373"/>
                <a:gd name="T1" fmla="*/ 176 h 375"/>
                <a:gd name="T2" fmla="*/ 0 w 373"/>
                <a:gd name="T3" fmla="*/ 176 h 375"/>
                <a:gd name="T4" fmla="*/ 160 w 373"/>
                <a:gd name="T5" fmla="*/ 0 h 375"/>
                <a:gd name="T6" fmla="*/ 373 w 373"/>
                <a:gd name="T7" fmla="*/ 227 h 375"/>
                <a:gd name="T8" fmla="*/ 186 w 373"/>
                <a:gd name="T9" fmla="*/ 375 h 375"/>
                <a:gd name="T10" fmla="*/ 0 w 373"/>
                <a:gd name="T11" fmla="*/ 176 h 375"/>
              </a:gdLst>
              <a:ahLst/>
              <a:cxnLst>
                <a:cxn ang="0">
                  <a:pos x="T0" y="T1"/>
                </a:cxn>
                <a:cxn ang="0">
                  <a:pos x="T2" y="T3"/>
                </a:cxn>
                <a:cxn ang="0">
                  <a:pos x="T4" y="T5"/>
                </a:cxn>
                <a:cxn ang="0">
                  <a:pos x="T6" y="T7"/>
                </a:cxn>
                <a:cxn ang="0">
                  <a:pos x="T8" y="T9"/>
                </a:cxn>
                <a:cxn ang="0">
                  <a:pos x="T10" y="T11"/>
                </a:cxn>
              </a:cxnLst>
              <a:rect l="0" t="0" r="r" b="b"/>
              <a:pathLst>
                <a:path w="373" h="375">
                  <a:moveTo>
                    <a:pt x="0" y="176"/>
                  </a:moveTo>
                  <a:lnTo>
                    <a:pt x="0" y="176"/>
                  </a:lnTo>
                  <a:lnTo>
                    <a:pt x="160" y="0"/>
                  </a:lnTo>
                  <a:cubicBezTo>
                    <a:pt x="237" y="69"/>
                    <a:pt x="308" y="146"/>
                    <a:pt x="373" y="227"/>
                  </a:cubicBezTo>
                  <a:lnTo>
                    <a:pt x="186" y="375"/>
                  </a:lnTo>
                  <a:cubicBezTo>
                    <a:pt x="129" y="303"/>
                    <a:pt x="67" y="237"/>
                    <a:pt x="0"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4" name="Freeform 341">
              <a:extLst>
                <a:ext uri="{FF2B5EF4-FFF2-40B4-BE49-F238E27FC236}">
                  <a16:creationId xmlns:a16="http://schemas.microsoft.com/office/drawing/2014/main" id="{28650F7E-FA02-F3F7-862E-544E5044A6FF}"/>
                </a:ext>
              </a:extLst>
            </p:cNvPr>
            <p:cNvSpPr>
              <a:spLocks/>
            </p:cNvSpPr>
            <p:nvPr/>
          </p:nvSpPr>
          <p:spPr bwMode="auto">
            <a:xfrm>
              <a:off x="7399114" y="2684958"/>
              <a:ext cx="491597" cy="482857"/>
            </a:xfrm>
            <a:custGeom>
              <a:avLst/>
              <a:gdLst>
                <a:gd name="T0" fmla="*/ 0 w 375"/>
                <a:gd name="T1" fmla="*/ 200 h 366"/>
                <a:gd name="T2" fmla="*/ 0 w 375"/>
                <a:gd name="T3" fmla="*/ 200 h 366"/>
                <a:gd name="T4" fmla="*/ 130 w 375"/>
                <a:gd name="T5" fmla="*/ 0 h 366"/>
                <a:gd name="T6" fmla="*/ 375 w 375"/>
                <a:gd name="T7" fmla="*/ 190 h 366"/>
                <a:gd name="T8" fmla="*/ 215 w 375"/>
                <a:gd name="T9" fmla="*/ 366 h 366"/>
                <a:gd name="T10" fmla="*/ 0 w 375"/>
                <a:gd name="T11" fmla="*/ 200 h 366"/>
              </a:gdLst>
              <a:ahLst/>
              <a:cxnLst>
                <a:cxn ang="0">
                  <a:pos x="T0" y="T1"/>
                </a:cxn>
                <a:cxn ang="0">
                  <a:pos x="T2" y="T3"/>
                </a:cxn>
                <a:cxn ang="0">
                  <a:pos x="T4" y="T5"/>
                </a:cxn>
                <a:cxn ang="0">
                  <a:pos x="T6" y="T7"/>
                </a:cxn>
                <a:cxn ang="0">
                  <a:pos x="T8" y="T9"/>
                </a:cxn>
                <a:cxn ang="0">
                  <a:pos x="T10" y="T11"/>
                </a:cxn>
              </a:cxnLst>
              <a:rect l="0" t="0" r="r" b="b"/>
              <a:pathLst>
                <a:path w="375" h="366">
                  <a:moveTo>
                    <a:pt x="0" y="200"/>
                  </a:moveTo>
                  <a:lnTo>
                    <a:pt x="0" y="200"/>
                  </a:lnTo>
                  <a:lnTo>
                    <a:pt x="130" y="0"/>
                  </a:lnTo>
                  <a:cubicBezTo>
                    <a:pt x="217" y="56"/>
                    <a:pt x="299" y="120"/>
                    <a:pt x="375" y="190"/>
                  </a:cubicBezTo>
                  <a:lnTo>
                    <a:pt x="215" y="366"/>
                  </a:lnTo>
                  <a:cubicBezTo>
                    <a:pt x="148" y="305"/>
                    <a:pt x="76" y="249"/>
                    <a:pt x="0"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5" name="Freeform 343">
              <a:extLst>
                <a:ext uri="{FF2B5EF4-FFF2-40B4-BE49-F238E27FC236}">
                  <a16:creationId xmlns:a16="http://schemas.microsoft.com/office/drawing/2014/main" id="{CFFAEDC6-1272-899D-91C7-562896562E4F}"/>
                </a:ext>
              </a:extLst>
            </p:cNvPr>
            <p:cNvSpPr>
              <a:spLocks/>
            </p:cNvSpPr>
            <p:nvPr/>
          </p:nvSpPr>
          <p:spPr bwMode="auto">
            <a:xfrm>
              <a:off x="8246843" y="2792018"/>
              <a:ext cx="436974" cy="439160"/>
            </a:xfrm>
            <a:custGeom>
              <a:avLst/>
              <a:gdLst>
                <a:gd name="T0" fmla="*/ 0 w 334"/>
                <a:gd name="T1" fmla="*/ 157 h 333"/>
                <a:gd name="T2" fmla="*/ 0 w 334"/>
                <a:gd name="T3" fmla="*/ 157 h 333"/>
                <a:gd name="T4" fmla="*/ 180 w 334"/>
                <a:gd name="T5" fmla="*/ 0 h 333"/>
                <a:gd name="T6" fmla="*/ 334 w 334"/>
                <a:gd name="T7" fmla="*/ 196 h 333"/>
                <a:gd name="T8" fmla="*/ 139 w 334"/>
                <a:gd name="T9" fmla="*/ 333 h 333"/>
                <a:gd name="T10" fmla="*/ 0 w 334"/>
                <a:gd name="T11" fmla="*/ 157 h 333"/>
              </a:gdLst>
              <a:ahLst/>
              <a:cxnLst>
                <a:cxn ang="0">
                  <a:pos x="T0" y="T1"/>
                </a:cxn>
                <a:cxn ang="0">
                  <a:pos x="T2" y="T3"/>
                </a:cxn>
                <a:cxn ang="0">
                  <a:pos x="T4" y="T5"/>
                </a:cxn>
                <a:cxn ang="0">
                  <a:pos x="T6" y="T7"/>
                </a:cxn>
                <a:cxn ang="0">
                  <a:pos x="T8" y="T9"/>
                </a:cxn>
                <a:cxn ang="0">
                  <a:pos x="T10" y="T11"/>
                </a:cxn>
              </a:cxnLst>
              <a:rect l="0" t="0" r="r" b="b"/>
              <a:pathLst>
                <a:path w="334" h="333">
                  <a:moveTo>
                    <a:pt x="0" y="157"/>
                  </a:moveTo>
                  <a:lnTo>
                    <a:pt x="0" y="157"/>
                  </a:lnTo>
                  <a:lnTo>
                    <a:pt x="180" y="0"/>
                  </a:lnTo>
                  <a:cubicBezTo>
                    <a:pt x="235" y="62"/>
                    <a:pt x="286" y="128"/>
                    <a:pt x="334" y="196"/>
                  </a:cubicBezTo>
                  <a:lnTo>
                    <a:pt x="139" y="333"/>
                  </a:lnTo>
                  <a:cubicBezTo>
                    <a:pt x="96" y="271"/>
                    <a:pt x="50" y="213"/>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6" name="Freeform 345">
              <a:extLst>
                <a:ext uri="{FF2B5EF4-FFF2-40B4-BE49-F238E27FC236}">
                  <a16:creationId xmlns:a16="http://schemas.microsoft.com/office/drawing/2014/main" id="{26B9E705-D38F-854B-110F-7A26EF3E71CE}"/>
                </a:ext>
              </a:extLst>
            </p:cNvPr>
            <p:cNvSpPr>
              <a:spLocks/>
            </p:cNvSpPr>
            <p:nvPr/>
          </p:nvSpPr>
          <p:spPr bwMode="auto">
            <a:xfrm>
              <a:off x="8034910" y="2551682"/>
              <a:ext cx="447899" cy="447899"/>
            </a:xfrm>
            <a:custGeom>
              <a:avLst/>
              <a:gdLst>
                <a:gd name="T0" fmla="*/ 0 w 340"/>
                <a:gd name="T1" fmla="*/ 176 h 341"/>
                <a:gd name="T2" fmla="*/ 0 w 340"/>
                <a:gd name="T3" fmla="*/ 176 h 341"/>
                <a:gd name="T4" fmla="*/ 160 w 340"/>
                <a:gd name="T5" fmla="*/ 0 h 341"/>
                <a:gd name="T6" fmla="*/ 340 w 340"/>
                <a:gd name="T7" fmla="*/ 184 h 341"/>
                <a:gd name="T8" fmla="*/ 160 w 340"/>
                <a:gd name="T9" fmla="*/ 341 h 341"/>
                <a:gd name="T10" fmla="*/ 0 w 340"/>
                <a:gd name="T11" fmla="*/ 176 h 341"/>
              </a:gdLst>
              <a:ahLst/>
              <a:cxnLst>
                <a:cxn ang="0">
                  <a:pos x="T0" y="T1"/>
                </a:cxn>
                <a:cxn ang="0">
                  <a:pos x="T2" y="T3"/>
                </a:cxn>
                <a:cxn ang="0">
                  <a:pos x="T4" y="T5"/>
                </a:cxn>
                <a:cxn ang="0">
                  <a:pos x="T6" y="T7"/>
                </a:cxn>
                <a:cxn ang="0">
                  <a:pos x="T8" y="T9"/>
                </a:cxn>
                <a:cxn ang="0">
                  <a:pos x="T10" y="T11"/>
                </a:cxn>
              </a:cxnLst>
              <a:rect l="0" t="0" r="r" b="b"/>
              <a:pathLst>
                <a:path w="340" h="341">
                  <a:moveTo>
                    <a:pt x="0" y="176"/>
                  </a:moveTo>
                  <a:lnTo>
                    <a:pt x="0" y="176"/>
                  </a:lnTo>
                  <a:lnTo>
                    <a:pt x="160" y="0"/>
                  </a:lnTo>
                  <a:cubicBezTo>
                    <a:pt x="223" y="58"/>
                    <a:pt x="283" y="119"/>
                    <a:pt x="340" y="184"/>
                  </a:cubicBezTo>
                  <a:lnTo>
                    <a:pt x="160" y="341"/>
                  </a:lnTo>
                  <a:cubicBezTo>
                    <a:pt x="110" y="283"/>
                    <a:pt x="56" y="228"/>
                    <a:pt x="0"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7" name="Freeform 347">
              <a:extLst>
                <a:ext uri="{FF2B5EF4-FFF2-40B4-BE49-F238E27FC236}">
                  <a16:creationId xmlns:a16="http://schemas.microsoft.com/office/drawing/2014/main" id="{BFC0E710-17DE-B8DB-0D46-8DAB244C8BAC}"/>
                </a:ext>
              </a:extLst>
            </p:cNvPr>
            <p:cNvSpPr>
              <a:spLocks/>
            </p:cNvSpPr>
            <p:nvPr/>
          </p:nvSpPr>
          <p:spPr bwMode="auto">
            <a:xfrm>
              <a:off x="8428187" y="3052017"/>
              <a:ext cx="421681" cy="417311"/>
            </a:xfrm>
            <a:custGeom>
              <a:avLst/>
              <a:gdLst>
                <a:gd name="T0" fmla="*/ 114 w 322"/>
                <a:gd name="T1" fmla="*/ 318 h 318"/>
                <a:gd name="T2" fmla="*/ 114 w 322"/>
                <a:gd name="T3" fmla="*/ 318 h 318"/>
                <a:gd name="T4" fmla="*/ 0 w 322"/>
                <a:gd name="T5" fmla="*/ 137 h 318"/>
                <a:gd name="T6" fmla="*/ 195 w 322"/>
                <a:gd name="T7" fmla="*/ 0 h 318"/>
                <a:gd name="T8" fmla="*/ 322 w 322"/>
                <a:gd name="T9" fmla="*/ 202 h 318"/>
                <a:gd name="T10" fmla="*/ 121 w 322"/>
                <a:gd name="T11" fmla="*/ 314 h 318"/>
                <a:gd name="T12" fmla="*/ 114 w 322"/>
                <a:gd name="T13" fmla="*/ 318 h 318"/>
              </a:gdLst>
              <a:ahLst/>
              <a:cxnLst>
                <a:cxn ang="0">
                  <a:pos x="T0" y="T1"/>
                </a:cxn>
                <a:cxn ang="0">
                  <a:pos x="T2" y="T3"/>
                </a:cxn>
                <a:cxn ang="0">
                  <a:pos x="T4" y="T5"/>
                </a:cxn>
                <a:cxn ang="0">
                  <a:pos x="T6" y="T7"/>
                </a:cxn>
                <a:cxn ang="0">
                  <a:pos x="T8" y="T9"/>
                </a:cxn>
                <a:cxn ang="0">
                  <a:pos x="T10" y="T11"/>
                </a:cxn>
                <a:cxn ang="0">
                  <a:pos x="T12" y="T13"/>
                </a:cxn>
              </a:cxnLst>
              <a:rect l="0" t="0" r="r" b="b"/>
              <a:pathLst>
                <a:path w="322" h="318">
                  <a:moveTo>
                    <a:pt x="114" y="318"/>
                  </a:moveTo>
                  <a:lnTo>
                    <a:pt x="114" y="318"/>
                  </a:lnTo>
                  <a:cubicBezTo>
                    <a:pt x="79" y="255"/>
                    <a:pt x="41" y="195"/>
                    <a:pt x="0" y="137"/>
                  </a:cubicBezTo>
                  <a:lnTo>
                    <a:pt x="195" y="0"/>
                  </a:lnTo>
                  <a:cubicBezTo>
                    <a:pt x="241" y="65"/>
                    <a:pt x="283" y="133"/>
                    <a:pt x="322" y="202"/>
                  </a:cubicBezTo>
                  <a:lnTo>
                    <a:pt x="121" y="314"/>
                  </a:lnTo>
                  <a:lnTo>
                    <a:pt x="114" y="318"/>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8" name="Freeform 301">
              <a:extLst>
                <a:ext uri="{FF2B5EF4-FFF2-40B4-BE49-F238E27FC236}">
                  <a16:creationId xmlns:a16="http://schemas.microsoft.com/office/drawing/2014/main" id="{43CE5424-4162-1DEB-4D19-23F6A516404F}"/>
                </a:ext>
              </a:extLst>
            </p:cNvPr>
            <p:cNvSpPr>
              <a:spLocks/>
            </p:cNvSpPr>
            <p:nvPr/>
          </p:nvSpPr>
          <p:spPr bwMode="auto">
            <a:xfrm>
              <a:off x="7772726" y="4017730"/>
              <a:ext cx="430420" cy="456639"/>
            </a:xfrm>
            <a:custGeom>
              <a:avLst/>
              <a:gdLst>
                <a:gd name="T0" fmla="*/ 0 w 327"/>
                <a:gd name="T1" fmla="*/ 116 h 347"/>
                <a:gd name="T2" fmla="*/ 0 w 327"/>
                <a:gd name="T3" fmla="*/ 116 h 347"/>
                <a:gd name="T4" fmla="*/ 208 w 327"/>
                <a:gd name="T5" fmla="*/ 0 h 347"/>
                <a:gd name="T6" fmla="*/ 327 w 327"/>
                <a:gd name="T7" fmla="*/ 274 h 347"/>
                <a:gd name="T8" fmla="*/ 100 w 327"/>
                <a:gd name="T9" fmla="*/ 347 h 347"/>
                <a:gd name="T10" fmla="*/ 0 w 327"/>
                <a:gd name="T11" fmla="*/ 116 h 347"/>
              </a:gdLst>
              <a:ahLst/>
              <a:cxnLst>
                <a:cxn ang="0">
                  <a:pos x="T0" y="T1"/>
                </a:cxn>
                <a:cxn ang="0">
                  <a:pos x="T2" y="T3"/>
                </a:cxn>
                <a:cxn ang="0">
                  <a:pos x="T4" y="T5"/>
                </a:cxn>
                <a:cxn ang="0">
                  <a:pos x="T6" y="T7"/>
                </a:cxn>
                <a:cxn ang="0">
                  <a:pos x="T8" y="T9"/>
                </a:cxn>
                <a:cxn ang="0">
                  <a:pos x="T10" y="T11"/>
                </a:cxn>
              </a:cxnLst>
              <a:rect l="0" t="0" r="r" b="b"/>
              <a:pathLst>
                <a:path w="327" h="347">
                  <a:moveTo>
                    <a:pt x="0" y="116"/>
                  </a:moveTo>
                  <a:lnTo>
                    <a:pt x="0" y="116"/>
                  </a:lnTo>
                  <a:lnTo>
                    <a:pt x="208" y="0"/>
                  </a:lnTo>
                  <a:cubicBezTo>
                    <a:pt x="256" y="87"/>
                    <a:pt x="296" y="178"/>
                    <a:pt x="327" y="274"/>
                  </a:cubicBezTo>
                  <a:lnTo>
                    <a:pt x="100" y="347"/>
                  </a:lnTo>
                  <a:cubicBezTo>
                    <a:pt x="74" y="266"/>
                    <a:pt x="40" y="189"/>
                    <a:pt x="0" y="11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9" name="Freeform 303">
              <a:extLst>
                <a:ext uri="{FF2B5EF4-FFF2-40B4-BE49-F238E27FC236}">
                  <a16:creationId xmlns:a16="http://schemas.microsoft.com/office/drawing/2014/main" id="{98211104-A337-A421-4310-96C1FF01F3E2}"/>
                </a:ext>
              </a:extLst>
            </p:cNvPr>
            <p:cNvSpPr>
              <a:spLocks/>
            </p:cNvSpPr>
            <p:nvPr/>
          </p:nvSpPr>
          <p:spPr bwMode="auto">
            <a:xfrm>
              <a:off x="7903818" y="4378234"/>
              <a:ext cx="382353" cy="430420"/>
            </a:xfrm>
            <a:custGeom>
              <a:avLst/>
              <a:gdLst>
                <a:gd name="T0" fmla="*/ 0 w 290"/>
                <a:gd name="T1" fmla="*/ 73 h 326"/>
                <a:gd name="T2" fmla="*/ 0 w 290"/>
                <a:gd name="T3" fmla="*/ 73 h 326"/>
                <a:gd name="T4" fmla="*/ 227 w 290"/>
                <a:gd name="T5" fmla="*/ 0 h 326"/>
                <a:gd name="T6" fmla="*/ 290 w 290"/>
                <a:gd name="T7" fmla="*/ 301 h 326"/>
                <a:gd name="T8" fmla="*/ 53 w 290"/>
                <a:gd name="T9" fmla="*/ 326 h 326"/>
                <a:gd name="T10" fmla="*/ 0 w 290"/>
                <a:gd name="T11" fmla="*/ 73 h 326"/>
              </a:gdLst>
              <a:ahLst/>
              <a:cxnLst>
                <a:cxn ang="0">
                  <a:pos x="T0" y="T1"/>
                </a:cxn>
                <a:cxn ang="0">
                  <a:pos x="T2" y="T3"/>
                </a:cxn>
                <a:cxn ang="0">
                  <a:pos x="T4" y="T5"/>
                </a:cxn>
                <a:cxn ang="0">
                  <a:pos x="T6" y="T7"/>
                </a:cxn>
                <a:cxn ang="0">
                  <a:pos x="T8" y="T9"/>
                </a:cxn>
                <a:cxn ang="0">
                  <a:pos x="T10" y="T11"/>
                </a:cxn>
              </a:cxnLst>
              <a:rect l="0" t="0" r="r" b="b"/>
              <a:pathLst>
                <a:path w="290" h="326">
                  <a:moveTo>
                    <a:pt x="0" y="73"/>
                  </a:moveTo>
                  <a:lnTo>
                    <a:pt x="0" y="73"/>
                  </a:lnTo>
                  <a:lnTo>
                    <a:pt x="227" y="0"/>
                  </a:lnTo>
                  <a:cubicBezTo>
                    <a:pt x="258" y="96"/>
                    <a:pt x="279" y="197"/>
                    <a:pt x="290" y="301"/>
                  </a:cubicBezTo>
                  <a:lnTo>
                    <a:pt x="53" y="326"/>
                  </a:lnTo>
                  <a:cubicBezTo>
                    <a:pt x="44" y="238"/>
                    <a:pt x="26" y="154"/>
                    <a:pt x="0" y="7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0" name="Freeform 305">
              <a:extLst>
                <a:ext uri="{FF2B5EF4-FFF2-40B4-BE49-F238E27FC236}">
                  <a16:creationId xmlns:a16="http://schemas.microsoft.com/office/drawing/2014/main" id="{A5ACC1AD-C632-A183-EAD9-83DD156B44DC}"/>
                </a:ext>
              </a:extLst>
            </p:cNvPr>
            <p:cNvSpPr>
              <a:spLocks/>
            </p:cNvSpPr>
            <p:nvPr/>
          </p:nvSpPr>
          <p:spPr bwMode="auto">
            <a:xfrm>
              <a:off x="8443482" y="4393527"/>
              <a:ext cx="360504" cy="358319"/>
            </a:xfrm>
            <a:custGeom>
              <a:avLst/>
              <a:gdLst>
                <a:gd name="T0" fmla="*/ 231 w 274"/>
                <a:gd name="T1" fmla="*/ 0 h 273"/>
                <a:gd name="T2" fmla="*/ 231 w 274"/>
                <a:gd name="T3" fmla="*/ 0 h 273"/>
                <a:gd name="T4" fmla="*/ 274 w 274"/>
                <a:gd name="T5" fmla="*/ 248 h 273"/>
                <a:gd name="T6" fmla="*/ 37 w 274"/>
                <a:gd name="T7" fmla="*/ 273 h 273"/>
                <a:gd name="T8" fmla="*/ 0 w 274"/>
                <a:gd name="T9" fmla="*/ 56 h 273"/>
                <a:gd name="T10" fmla="*/ 231 w 274"/>
                <a:gd name="T11" fmla="*/ 0 h 273"/>
              </a:gdLst>
              <a:ahLst/>
              <a:cxnLst>
                <a:cxn ang="0">
                  <a:pos x="T0" y="T1"/>
                </a:cxn>
                <a:cxn ang="0">
                  <a:pos x="T2" y="T3"/>
                </a:cxn>
                <a:cxn ang="0">
                  <a:pos x="T4" y="T5"/>
                </a:cxn>
                <a:cxn ang="0">
                  <a:pos x="T6" y="T7"/>
                </a:cxn>
                <a:cxn ang="0">
                  <a:pos x="T8" y="T9"/>
                </a:cxn>
                <a:cxn ang="0">
                  <a:pos x="T10" y="T11"/>
                </a:cxn>
              </a:cxnLst>
              <a:rect l="0" t="0" r="r" b="b"/>
              <a:pathLst>
                <a:path w="274" h="273">
                  <a:moveTo>
                    <a:pt x="231" y="0"/>
                  </a:moveTo>
                  <a:lnTo>
                    <a:pt x="231" y="0"/>
                  </a:lnTo>
                  <a:cubicBezTo>
                    <a:pt x="251" y="81"/>
                    <a:pt x="265" y="163"/>
                    <a:pt x="274" y="248"/>
                  </a:cubicBezTo>
                  <a:lnTo>
                    <a:pt x="37" y="273"/>
                  </a:lnTo>
                  <a:cubicBezTo>
                    <a:pt x="29" y="199"/>
                    <a:pt x="17" y="127"/>
                    <a:pt x="0" y="56"/>
                  </a:cubicBezTo>
                  <a:lnTo>
                    <a:pt x="231" y="0"/>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1" name="Freeform 307">
              <a:extLst>
                <a:ext uri="{FF2B5EF4-FFF2-40B4-BE49-F238E27FC236}">
                  <a16:creationId xmlns:a16="http://schemas.microsoft.com/office/drawing/2014/main" id="{7E32E4ED-A0A6-1A71-F8DE-CC5170459BEC}"/>
                </a:ext>
              </a:extLst>
            </p:cNvPr>
            <p:cNvSpPr>
              <a:spLocks/>
            </p:cNvSpPr>
            <p:nvPr/>
          </p:nvSpPr>
          <p:spPr bwMode="auto">
            <a:xfrm>
              <a:off x="8229365" y="3764285"/>
              <a:ext cx="415125" cy="412941"/>
            </a:xfrm>
            <a:custGeom>
              <a:avLst/>
              <a:gdLst>
                <a:gd name="T0" fmla="*/ 0 w 316"/>
                <a:gd name="T1" fmla="*/ 115 h 313"/>
                <a:gd name="T2" fmla="*/ 0 w 316"/>
                <a:gd name="T3" fmla="*/ 115 h 313"/>
                <a:gd name="T4" fmla="*/ 208 w 316"/>
                <a:gd name="T5" fmla="*/ 0 h 313"/>
                <a:gd name="T6" fmla="*/ 316 w 316"/>
                <a:gd name="T7" fmla="*/ 226 h 313"/>
                <a:gd name="T8" fmla="*/ 94 w 316"/>
                <a:gd name="T9" fmla="*/ 313 h 313"/>
                <a:gd name="T10" fmla="*/ 0 w 316"/>
                <a:gd name="T11" fmla="*/ 115 h 313"/>
              </a:gdLst>
              <a:ahLst/>
              <a:cxnLst>
                <a:cxn ang="0">
                  <a:pos x="T0" y="T1"/>
                </a:cxn>
                <a:cxn ang="0">
                  <a:pos x="T2" y="T3"/>
                </a:cxn>
                <a:cxn ang="0">
                  <a:pos x="T4" y="T5"/>
                </a:cxn>
                <a:cxn ang="0">
                  <a:pos x="T6" y="T7"/>
                </a:cxn>
                <a:cxn ang="0">
                  <a:pos x="T8" y="T9"/>
                </a:cxn>
                <a:cxn ang="0">
                  <a:pos x="T10" y="T11"/>
                </a:cxn>
              </a:cxnLst>
              <a:rect l="0" t="0" r="r" b="b"/>
              <a:pathLst>
                <a:path w="316" h="313">
                  <a:moveTo>
                    <a:pt x="0" y="115"/>
                  </a:moveTo>
                  <a:lnTo>
                    <a:pt x="0" y="115"/>
                  </a:lnTo>
                  <a:lnTo>
                    <a:pt x="208" y="0"/>
                  </a:lnTo>
                  <a:cubicBezTo>
                    <a:pt x="249" y="72"/>
                    <a:pt x="285" y="148"/>
                    <a:pt x="316" y="226"/>
                  </a:cubicBezTo>
                  <a:lnTo>
                    <a:pt x="94" y="313"/>
                  </a:lnTo>
                  <a:cubicBezTo>
                    <a:pt x="67" y="245"/>
                    <a:pt x="35" y="179"/>
                    <a:pt x="0" y="11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2" name="Freeform 309">
              <a:extLst>
                <a:ext uri="{FF2B5EF4-FFF2-40B4-BE49-F238E27FC236}">
                  <a16:creationId xmlns:a16="http://schemas.microsoft.com/office/drawing/2014/main" id="{E8442D53-0F0B-5FE6-E090-D107C155CECC}"/>
                </a:ext>
              </a:extLst>
            </p:cNvPr>
            <p:cNvSpPr>
              <a:spLocks/>
            </p:cNvSpPr>
            <p:nvPr/>
          </p:nvSpPr>
          <p:spPr bwMode="auto">
            <a:xfrm>
              <a:off x="8351717" y="4063613"/>
              <a:ext cx="395462" cy="404202"/>
            </a:xfrm>
            <a:custGeom>
              <a:avLst/>
              <a:gdLst>
                <a:gd name="T0" fmla="*/ 0 w 301"/>
                <a:gd name="T1" fmla="*/ 87 h 307"/>
                <a:gd name="T2" fmla="*/ 0 w 301"/>
                <a:gd name="T3" fmla="*/ 87 h 307"/>
                <a:gd name="T4" fmla="*/ 222 w 301"/>
                <a:gd name="T5" fmla="*/ 0 h 307"/>
                <a:gd name="T6" fmla="*/ 301 w 301"/>
                <a:gd name="T7" fmla="*/ 251 h 307"/>
                <a:gd name="T8" fmla="*/ 70 w 301"/>
                <a:gd name="T9" fmla="*/ 307 h 307"/>
                <a:gd name="T10" fmla="*/ 0 w 301"/>
                <a:gd name="T11" fmla="*/ 87 h 307"/>
              </a:gdLst>
              <a:ahLst/>
              <a:cxnLst>
                <a:cxn ang="0">
                  <a:pos x="T0" y="T1"/>
                </a:cxn>
                <a:cxn ang="0">
                  <a:pos x="T2" y="T3"/>
                </a:cxn>
                <a:cxn ang="0">
                  <a:pos x="T4" y="T5"/>
                </a:cxn>
                <a:cxn ang="0">
                  <a:pos x="T6" y="T7"/>
                </a:cxn>
                <a:cxn ang="0">
                  <a:pos x="T8" y="T9"/>
                </a:cxn>
                <a:cxn ang="0">
                  <a:pos x="T10" y="T11"/>
                </a:cxn>
              </a:cxnLst>
              <a:rect l="0" t="0" r="r" b="b"/>
              <a:pathLst>
                <a:path w="301" h="307">
                  <a:moveTo>
                    <a:pt x="0" y="87"/>
                  </a:moveTo>
                  <a:lnTo>
                    <a:pt x="0" y="87"/>
                  </a:lnTo>
                  <a:lnTo>
                    <a:pt x="222" y="0"/>
                  </a:lnTo>
                  <a:cubicBezTo>
                    <a:pt x="254" y="81"/>
                    <a:pt x="280" y="165"/>
                    <a:pt x="301" y="251"/>
                  </a:cubicBezTo>
                  <a:lnTo>
                    <a:pt x="70" y="307"/>
                  </a:lnTo>
                  <a:cubicBezTo>
                    <a:pt x="51" y="232"/>
                    <a:pt x="28" y="158"/>
                    <a:pt x="0" y="8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3" name="Freeform 315">
              <a:extLst>
                <a:ext uri="{FF2B5EF4-FFF2-40B4-BE49-F238E27FC236}">
                  <a16:creationId xmlns:a16="http://schemas.microsoft.com/office/drawing/2014/main" id="{A0B8AE53-CBB4-55B8-71D4-85EC454D6C6E}"/>
                </a:ext>
              </a:extLst>
            </p:cNvPr>
            <p:cNvSpPr>
              <a:spLocks/>
            </p:cNvSpPr>
            <p:nvPr/>
          </p:nvSpPr>
          <p:spPr bwMode="auto">
            <a:xfrm>
              <a:off x="8900119" y="4067982"/>
              <a:ext cx="375798" cy="362689"/>
            </a:xfrm>
            <a:custGeom>
              <a:avLst/>
              <a:gdLst>
                <a:gd name="T0" fmla="*/ 0 w 287"/>
                <a:gd name="T1" fmla="*/ 72 h 275"/>
                <a:gd name="T2" fmla="*/ 0 w 287"/>
                <a:gd name="T3" fmla="*/ 72 h 275"/>
                <a:gd name="T4" fmla="*/ 228 w 287"/>
                <a:gd name="T5" fmla="*/ 0 h 275"/>
                <a:gd name="T6" fmla="*/ 287 w 287"/>
                <a:gd name="T7" fmla="*/ 227 h 275"/>
                <a:gd name="T8" fmla="*/ 53 w 287"/>
                <a:gd name="T9" fmla="*/ 275 h 275"/>
                <a:gd name="T10" fmla="*/ 0 w 287"/>
                <a:gd name="T11" fmla="*/ 72 h 275"/>
              </a:gdLst>
              <a:ahLst/>
              <a:cxnLst>
                <a:cxn ang="0">
                  <a:pos x="T0" y="T1"/>
                </a:cxn>
                <a:cxn ang="0">
                  <a:pos x="T2" y="T3"/>
                </a:cxn>
                <a:cxn ang="0">
                  <a:pos x="T4" y="T5"/>
                </a:cxn>
                <a:cxn ang="0">
                  <a:pos x="T6" y="T7"/>
                </a:cxn>
                <a:cxn ang="0">
                  <a:pos x="T8" y="T9"/>
                </a:cxn>
                <a:cxn ang="0">
                  <a:pos x="T10" y="T11"/>
                </a:cxn>
              </a:cxnLst>
              <a:rect l="0" t="0" r="r" b="b"/>
              <a:pathLst>
                <a:path w="287" h="275">
                  <a:moveTo>
                    <a:pt x="0" y="72"/>
                  </a:moveTo>
                  <a:lnTo>
                    <a:pt x="0" y="72"/>
                  </a:lnTo>
                  <a:lnTo>
                    <a:pt x="228" y="0"/>
                  </a:lnTo>
                  <a:cubicBezTo>
                    <a:pt x="251" y="74"/>
                    <a:pt x="271" y="149"/>
                    <a:pt x="287" y="227"/>
                  </a:cubicBezTo>
                  <a:lnTo>
                    <a:pt x="53" y="275"/>
                  </a:lnTo>
                  <a:cubicBezTo>
                    <a:pt x="39" y="206"/>
                    <a:pt x="21" y="138"/>
                    <a:pt x="0" y="72"/>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4" name="Freeform 317">
              <a:extLst>
                <a:ext uri="{FF2B5EF4-FFF2-40B4-BE49-F238E27FC236}">
                  <a16:creationId xmlns:a16="http://schemas.microsoft.com/office/drawing/2014/main" id="{99BDB2A5-3F5A-E5A3-EF87-174A49062CFC}"/>
                </a:ext>
              </a:extLst>
            </p:cNvPr>
            <p:cNvSpPr>
              <a:spLocks/>
            </p:cNvSpPr>
            <p:nvPr/>
          </p:nvSpPr>
          <p:spPr bwMode="auto">
            <a:xfrm>
              <a:off x="8970035" y="4367309"/>
              <a:ext cx="351765" cy="329916"/>
            </a:xfrm>
            <a:custGeom>
              <a:avLst/>
              <a:gdLst>
                <a:gd name="T0" fmla="*/ 234 w 269"/>
                <a:gd name="T1" fmla="*/ 0 h 251"/>
                <a:gd name="T2" fmla="*/ 234 w 269"/>
                <a:gd name="T3" fmla="*/ 0 h 251"/>
                <a:gd name="T4" fmla="*/ 269 w 269"/>
                <a:gd name="T5" fmla="*/ 226 h 251"/>
                <a:gd name="T6" fmla="*/ 32 w 269"/>
                <a:gd name="T7" fmla="*/ 251 h 251"/>
                <a:gd name="T8" fmla="*/ 0 w 269"/>
                <a:gd name="T9" fmla="*/ 48 h 251"/>
                <a:gd name="T10" fmla="*/ 234 w 269"/>
                <a:gd name="T11" fmla="*/ 0 h 251"/>
              </a:gdLst>
              <a:ahLst/>
              <a:cxnLst>
                <a:cxn ang="0">
                  <a:pos x="T0" y="T1"/>
                </a:cxn>
                <a:cxn ang="0">
                  <a:pos x="T2" y="T3"/>
                </a:cxn>
                <a:cxn ang="0">
                  <a:pos x="T4" y="T5"/>
                </a:cxn>
                <a:cxn ang="0">
                  <a:pos x="T6" y="T7"/>
                </a:cxn>
                <a:cxn ang="0">
                  <a:pos x="T8" y="T9"/>
                </a:cxn>
                <a:cxn ang="0">
                  <a:pos x="T10" y="T11"/>
                </a:cxn>
              </a:cxnLst>
              <a:rect l="0" t="0" r="r" b="b"/>
              <a:pathLst>
                <a:path w="269" h="251">
                  <a:moveTo>
                    <a:pt x="234" y="0"/>
                  </a:moveTo>
                  <a:lnTo>
                    <a:pt x="234" y="0"/>
                  </a:lnTo>
                  <a:cubicBezTo>
                    <a:pt x="249" y="74"/>
                    <a:pt x="261" y="149"/>
                    <a:pt x="269" y="226"/>
                  </a:cubicBezTo>
                  <a:lnTo>
                    <a:pt x="32" y="251"/>
                  </a:lnTo>
                  <a:cubicBezTo>
                    <a:pt x="25" y="182"/>
                    <a:pt x="14" y="115"/>
                    <a:pt x="0" y="48"/>
                  </a:cubicBezTo>
                  <a:lnTo>
                    <a:pt x="234" y="0"/>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5" name="Freeform 321">
              <a:extLst>
                <a:ext uri="{FF2B5EF4-FFF2-40B4-BE49-F238E27FC236}">
                  <a16:creationId xmlns:a16="http://schemas.microsoft.com/office/drawing/2014/main" id="{7FAFC1A9-54E2-F4E6-4C06-FB6834B93EBA}"/>
                </a:ext>
              </a:extLst>
            </p:cNvPr>
            <p:cNvSpPr>
              <a:spLocks/>
            </p:cNvSpPr>
            <p:nvPr/>
          </p:nvSpPr>
          <p:spPr bwMode="auto">
            <a:xfrm>
              <a:off x="8683818" y="3510840"/>
              <a:ext cx="406386" cy="393277"/>
            </a:xfrm>
            <a:custGeom>
              <a:avLst/>
              <a:gdLst>
                <a:gd name="T0" fmla="*/ 0 w 309"/>
                <a:gd name="T1" fmla="*/ 115 h 298"/>
                <a:gd name="T2" fmla="*/ 0 w 309"/>
                <a:gd name="T3" fmla="*/ 115 h 298"/>
                <a:gd name="T4" fmla="*/ 7 w 309"/>
                <a:gd name="T5" fmla="*/ 112 h 298"/>
                <a:gd name="T6" fmla="*/ 209 w 309"/>
                <a:gd name="T7" fmla="*/ 0 h 298"/>
                <a:gd name="T8" fmla="*/ 309 w 309"/>
                <a:gd name="T9" fmla="*/ 203 h 298"/>
                <a:gd name="T10" fmla="*/ 91 w 309"/>
                <a:gd name="T11" fmla="*/ 298 h 298"/>
                <a:gd name="T12" fmla="*/ 0 w 309"/>
                <a:gd name="T13" fmla="*/ 115 h 298"/>
              </a:gdLst>
              <a:ahLst/>
              <a:cxnLst>
                <a:cxn ang="0">
                  <a:pos x="T0" y="T1"/>
                </a:cxn>
                <a:cxn ang="0">
                  <a:pos x="T2" y="T3"/>
                </a:cxn>
                <a:cxn ang="0">
                  <a:pos x="T4" y="T5"/>
                </a:cxn>
                <a:cxn ang="0">
                  <a:pos x="T6" y="T7"/>
                </a:cxn>
                <a:cxn ang="0">
                  <a:pos x="T8" y="T9"/>
                </a:cxn>
                <a:cxn ang="0">
                  <a:pos x="T10" y="T11"/>
                </a:cxn>
                <a:cxn ang="0">
                  <a:pos x="T12" y="T13"/>
                </a:cxn>
              </a:cxnLst>
              <a:rect l="0" t="0" r="r" b="b"/>
              <a:pathLst>
                <a:path w="309" h="298">
                  <a:moveTo>
                    <a:pt x="0" y="115"/>
                  </a:moveTo>
                  <a:lnTo>
                    <a:pt x="0" y="115"/>
                  </a:lnTo>
                  <a:lnTo>
                    <a:pt x="7" y="112"/>
                  </a:lnTo>
                  <a:lnTo>
                    <a:pt x="209" y="0"/>
                  </a:lnTo>
                  <a:cubicBezTo>
                    <a:pt x="245" y="66"/>
                    <a:pt x="279" y="134"/>
                    <a:pt x="309" y="203"/>
                  </a:cubicBezTo>
                  <a:lnTo>
                    <a:pt x="91" y="298"/>
                  </a:lnTo>
                  <a:cubicBezTo>
                    <a:pt x="63" y="236"/>
                    <a:pt x="33" y="175"/>
                    <a:pt x="0" y="11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6" name="Freeform 319">
              <a:extLst>
                <a:ext uri="{FF2B5EF4-FFF2-40B4-BE49-F238E27FC236}">
                  <a16:creationId xmlns:a16="http://schemas.microsoft.com/office/drawing/2014/main" id="{C022E42A-D1CB-2589-8889-F9F7C9130D5E}"/>
                </a:ext>
              </a:extLst>
            </p:cNvPr>
            <p:cNvSpPr>
              <a:spLocks/>
            </p:cNvSpPr>
            <p:nvPr/>
          </p:nvSpPr>
          <p:spPr bwMode="auto">
            <a:xfrm>
              <a:off x="8803985" y="3777394"/>
              <a:ext cx="395462" cy="384537"/>
            </a:xfrm>
            <a:custGeom>
              <a:avLst/>
              <a:gdLst>
                <a:gd name="T0" fmla="*/ 0 w 301"/>
                <a:gd name="T1" fmla="*/ 95 h 292"/>
                <a:gd name="T2" fmla="*/ 0 w 301"/>
                <a:gd name="T3" fmla="*/ 95 h 292"/>
                <a:gd name="T4" fmla="*/ 218 w 301"/>
                <a:gd name="T5" fmla="*/ 0 h 292"/>
                <a:gd name="T6" fmla="*/ 301 w 301"/>
                <a:gd name="T7" fmla="*/ 220 h 292"/>
                <a:gd name="T8" fmla="*/ 73 w 301"/>
                <a:gd name="T9" fmla="*/ 292 h 292"/>
                <a:gd name="T10" fmla="*/ 0 w 301"/>
                <a:gd name="T11" fmla="*/ 95 h 292"/>
              </a:gdLst>
              <a:ahLst/>
              <a:cxnLst>
                <a:cxn ang="0">
                  <a:pos x="T0" y="T1"/>
                </a:cxn>
                <a:cxn ang="0">
                  <a:pos x="T2" y="T3"/>
                </a:cxn>
                <a:cxn ang="0">
                  <a:pos x="T4" y="T5"/>
                </a:cxn>
                <a:cxn ang="0">
                  <a:pos x="T6" y="T7"/>
                </a:cxn>
                <a:cxn ang="0">
                  <a:pos x="T8" y="T9"/>
                </a:cxn>
                <a:cxn ang="0">
                  <a:pos x="T10" y="T11"/>
                </a:cxn>
              </a:cxnLst>
              <a:rect l="0" t="0" r="r" b="b"/>
              <a:pathLst>
                <a:path w="301" h="292">
                  <a:moveTo>
                    <a:pt x="0" y="95"/>
                  </a:moveTo>
                  <a:lnTo>
                    <a:pt x="0" y="95"/>
                  </a:lnTo>
                  <a:lnTo>
                    <a:pt x="218" y="0"/>
                  </a:lnTo>
                  <a:cubicBezTo>
                    <a:pt x="249" y="72"/>
                    <a:pt x="277" y="145"/>
                    <a:pt x="301" y="220"/>
                  </a:cubicBezTo>
                  <a:lnTo>
                    <a:pt x="73" y="292"/>
                  </a:lnTo>
                  <a:cubicBezTo>
                    <a:pt x="52" y="225"/>
                    <a:pt x="27" y="159"/>
                    <a:pt x="0" y="9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7" name="Freeform 8">
              <a:extLst>
                <a:ext uri="{FF2B5EF4-FFF2-40B4-BE49-F238E27FC236}">
                  <a16:creationId xmlns:a16="http://schemas.microsoft.com/office/drawing/2014/main" id="{D6436F68-2C82-5AF9-F4DB-1D21592FBFD0}"/>
                </a:ext>
              </a:extLst>
            </p:cNvPr>
            <p:cNvSpPr>
              <a:spLocks/>
            </p:cNvSpPr>
            <p:nvPr/>
          </p:nvSpPr>
          <p:spPr bwMode="auto">
            <a:xfrm>
              <a:off x="5854409" y="5166972"/>
              <a:ext cx="244706" cy="301512"/>
            </a:xfrm>
            <a:custGeom>
              <a:avLst/>
              <a:gdLst>
                <a:gd name="T0" fmla="*/ 186 w 186"/>
                <a:gd name="T1" fmla="*/ 229 h 229"/>
                <a:gd name="T2" fmla="*/ 186 w 186"/>
                <a:gd name="T3" fmla="*/ 229 h 229"/>
                <a:gd name="T4" fmla="*/ 0 w 186"/>
                <a:gd name="T5" fmla="*/ 229 h 229"/>
                <a:gd name="T6" fmla="*/ 0 w 186"/>
                <a:gd name="T7" fmla="*/ 0 h 229"/>
                <a:gd name="T8" fmla="*/ 186 w 186"/>
                <a:gd name="T9" fmla="*/ 0 h 229"/>
                <a:gd name="T10" fmla="*/ 186 w 186"/>
                <a:gd name="T11" fmla="*/ 229 h 229"/>
              </a:gdLst>
              <a:ahLst/>
              <a:cxnLst>
                <a:cxn ang="0">
                  <a:pos x="T0" y="T1"/>
                </a:cxn>
                <a:cxn ang="0">
                  <a:pos x="T2" y="T3"/>
                </a:cxn>
                <a:cxn ang="0">
                  <a:pos x="T4" y="T5"/>
                </a:cxn>
                <a:cxn ang="0">
                  <a:pos x="T6" y="T7"/>
                </a:cxn>
                <a:cxn ang="0">
                  <a:pos x="T8" y="T9"/>
                </a:cxn>
                <a:cxn ang="0">
                  <a:pos x="T10" y="T11"/>
                </a:cxn>
              </a:cxnLst>
              <a:rect l="0" t="0" r="r" b="b"/>
              <a:pathLst>
                <a:path w="186" h="229">
                  <a:moveTo>
                    <a:pt x="186" y="229"/>
                  </a:moveTo>
                  <a:lnTo>
                    <a:pt x="186" y="229"/>
                  </a:lnTo>
                  <a:lnTo>
                    <a:pt x="0" y="229"/>
                  </a:lnTo>
                  <a:lnTo>
                    <a:pt x="0" y="0"/>
                  </a:lnTo>
                  <a:lnTo>
                    <a:pt x="186" y="0"/>
                  </a:lnTo>
                  <a:lnTo>
                    <a:pt x="186" y="229"/>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8" name="Freeform 10">
              <a:extLst>
                <a:ext uri="{FF2B5EF4-FFF2-40B4-BE49-F238E27FC236}">
                  <a16:creationId xmlns:a16="http://schemas.microsoft.com/office/drawing/2014/main" id="{5C5BCAD4-7643-1E5F-F1F6-054E9FC1A8CF}"/>
                </a:ext>
              </a:extLst>
            </p:cNvPr>
            <p:cNvSpPr>
              <a:spLocks/>
            </p:cNvSpPr>
            <p:nvPr/>
          </p:nvSpPr>
          <p:spPr bwMode="auto">
            <a:xfrm>
              <a:off x="6099115" y="5166972"/>
              <a:ext cx="242521" cy="301512"/>
            </a:xfrm>
            <a:custGeom>
              <a:avLst/>
              <a:gdLst>
                <a:gd name="T0" fmla="*/ 185 w 185"/>
                <a:gd name="T1" fmla="*/ 229 h 229"/>
                <a:gd name="T2" fmla="*/ 185 w 185"/>
                <a:gd name="T3" fmla="*/ 229 h 229"/>
                <a:gd name="T4" fmla="*/ 0 w 185"/>
                <a:gd name="T5" fmla="*/ 229 h 229"/>
                <a:gd name="T6" fmla="*/ 0 w 185"/>
                <a:gd name="T7" fmla="*/ 0 h 229"/>
                <a:gd name="T8" fmla="*/ 185 w 185"/>
                <a:gd name="T9" fmla="*/ 0 h 229"/>
                <a:gd name="T10" fmla="*/ 185 w 185"/>
                <a:gd name="T11" fmla="*/ 229 h 229"/>
              </a:gdLst>
              <a:ahLst/>
              <a:cxnLst>
                <a:cxn ang="0">
                  <a:pos x="T0" y="T1"/>
                </a:cxn>
                <a:cxn ang="0">
                  <a:pos x="T2" y="T3"/>
                </a:cxn>
                <a:cxn ang="0">
                  <a:pos x="T4" y="T5"/>
                </a:cxn>
                <a:cxn ang="0">
                  <a:pos x="T6" y="T7"/>
                </a:cxn>
                <a:cxn ang="0">
                  <a:pos x="T8" y="T9"/>
                </a:cxn>
                <a:cxn ang="0">
                  <a:pos x="T10" y="T11"/>
                </a:cxn>
              </a:cxnLst>
              <a:rect l="0" t="0" r="r" b="b"/>
              <a:pathLst>
                <a:path w="185" h="229">
                  <a:moveTo>
                    <a:pt x="185" y="229"/>
                  </a:moveTo>
                  <a:lnTo>
                    <a:pt x="185" y="229"/>
                  </a:lnTo>
                  <a:lnTo>
                    <a:pt x="0" y="229"/>
                  </a:lnTo>
                  <a:lnTo>
                    <a:pt x="0" y="0"/>
                  </a:lnTo>
                  <a:lnTo>
                    <a:pt x="185" y="0"/>
                  </a:lnTo>
                  <a:lnTo>
                    <a:pt x="185" y="229"/>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9" name="Freeform 299">
              <a:extLst>
                <a:ext uri="{FF2B5EF4-FFF2-40B4-BE49-F238E27FC236}">
                  <a16:creationId xmlns:a16="http://schemas.microsoft.com/office/drawing/2014/main" id="{25AB6BE0-EFBA-B1DB-8192-C51E12F30CCF}"/>
                </a:ext>
              </a:extLst>
            </p:cNvPr>
            <p:cNvSpPr>
              <a:spLocks/>
            </p:cNvSpPr>
            <p:nvPr/>
          </p:nvSpPr>
          <p:spPr bwMode="auto">
            <a:xfrm>
              <a:off x="6099115" y="5691341"/>
              <a:ext cx="242521" cy="301512"/>
            </a:xfrm>
            <a:custGeom>
              <a:avLst/>
              <a:gdLst>
                <a:gd name="T0" fmla="*/ 185 w 185"/>
                <a:gd name="T1" fmla="*/ 230 h 230"/>
                <a:gd name="T2" fmla="*/ 185 w 185"/>
                <a:gd name="T3" fmla="*/ 230 h 230"/>
                <a:gd name="T4" fmla="*/ 0 w 185"/>
                <a:gd name="T5" fmla="*/ 230 h 230"/>
                <a:gd name="T6" fmla="*/ 0 w 185"/>
                <a:gd name="T7" fmla="*/ 0 h 230"/>
                <a:gd name="T8" fmla="*/ 185 w 185"/>
                <a:gd name="T9" fmla="*/ 0 h 230"/>
                <a:gd name="T10" fmla="*/ 185 w 185"/>
                <a:gd name="T11" fmla="*/ 230 h 230"/>
              </a:gdLst>
              <a:ahLst/>
              <a:cxnLst>
                <a:cxn ang="0">
                  <a:pos x="T0" y="T1"/>
                </a:cxn>
                <a:cxn ang="0">
                  <a:pos x="T2" y="T3"/>
                </a:cxn>
                <a:cxn ang="0">
                  <a:pos x="T4" y="T5"/>
                </a:cxn>
                <a:cxn ang="0">
                  <a:pos x="T6" y="T7"/>
                </a:cxn>
                <a:cxn ang="0">
                  <a:pos x="T8" y="T9"/>
                </a:cxn>
                <a:cxn ang="0">
                  <a:pos x="T10" y="T11"/>
                </a:cxn>
              </a:cxnLst>
              <a:rect l="0" t="0" r="r" b="b"/>
              <a:pathLst>
                <a:path w="185" h="230">
                  <a:moveTo>
                    <a:pt x="185" y="230"/>
                  </a:moveTo>
                  <a:lnTo>
                    <a:pt x="185" y="230"/>
                  </a:lnTo>
                  <a:lnTo>
                    <a:pt x="0" y="230"/>
                  </a:lnTo>
                  <a:lnTo>
                    <a:pt x="0" y="0"/>
                  </a:lnTo>
                  <a:lnTo>
                    <a:pt x="185" y="0"/>
                  </a:lnTo>
                  <a:lnTo>
                    <a:pt x="185" y="23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60" name="Freeform 327">
              <a:extLst>
                <a:ext uri="{FF2B5EF4-FFF2-40B4-BE49-F238E27FC236}">
                  <a16:creationId xmlns:a16="http://schemas.microsoft.com/office/drawing/2014/main" id="{9CD1CA68-9932-DA78-F950-E6CCCBBBA433}"/>
                </a:ext>
              </a:extLst>
            </p:cNvPr>
            <p:cNvSpPr>
              <a:spLocks/>
            </p:cNvSpPr>
            <p:nvPr/>
          </p:nvSpPr>
          <p:spPr bwMode="auto">
            <a:xfrm>
              <a:off x="5854409" y="5691341"/>
              <a:ext cx="244706" cy="301512"/>
            </a:xfrm>
            <a:custGeom>
              <a:avLst/>
              <a:gdLst>
                <a:gd name="T0" fmla="*/ 186 w 186"/>
                <a:gd name="T1" fmla="*/ 230 h 230"/>
                <a:gd name="T2" fmla="*/ 186 w 186"/>
                <a:gd name="T3" fmla="*/ 230 h 230"/>
                <a:gd name="T4" fmla="*/ 0 w 186"/>
                <a:gd name="T5" fmla="*/ 230 h 230"/>
                <a:gd name="T6" fmla="*/ 0 w 186"/>
                <a:gd name="T7" fmla="*/ 0 h 230"/>
                <a:gd name="T8" fmla="*/ 186 w 186"/>
                <a:gd name="T9" fmla="*/ 0 h 230"/>
                <a:gd name="T10" fmla="*/ 186 w 186"/>
                <a:gd name="T11" fmla="*/ 230 h 230"/>
              </a:gdLst>
              <a:ahLst/>
              <a:cxnLst>
                <a:cxn ang="0">
                  <a:pos x="T0" y="T1"/>
                </a:cxn>
                <a:cxn ang="0">
                  <a:pos x="T2" y="T3"/>
                </a:cxn>
                <a:cxn ang="0">
                  <a:pos x="T4" y="T5"/>
                </a:cxn>
                <a:cxn ang="0">
                  <a:pos x="T6" y="T7"/>
                </a:cxn>
                <a:cxn ang="0">
                  <a:pos x="T8" y="T9"/>
                </a:cxn>
                <a:cxn ang="0">
                  <a:pos x="T10" y="T11"/>
                </a:cxn>
              </a:cxnLst>
              <a:rect l="0" t="0" r="r" b="b"/>
              <a:pathLst>
                <a:path w="186" h="230">
                  <a:moveTo>
                    <a:pt x="186" y="230"/>
                  </a:moveTo>
                  <a:lnTo>
                    <a:pt x="186" y="230"/>
                  </a:lnTo>
                  <a:lnTo>
                    <a:pt x="0" y="230"/>
                  </a:lnTo>
                  <a:lnTo>
                    <a:pt x="0" y="0"/>
                  </a:lnTo>
                  <a:lnTo>
                    <a:pt x="186" y="0"/>
                  </a:lnTo>
                  <a:lnTo>
                    <a:pt x="186" y="23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61" name="Freeform 12">
              <a:extLst>
                <a:ext uri="{FF2B5EF4-FFF2-40B4-BE49-F238E27FC236}">
                  <a16:creationId xmlns:a16="http://schemas.microsoft.com/office/drawing/2014/main" id="{73B95C06-2022-D66B-7355-0A425907BE50}"/>
                </a:ext>
              </a:extLst>
            </p:cNvPr>
            <p:cNvSpPr>
              <a:spLocks/>
            </p:cNvSpPr>
            <p:nvPr/>
          </p:nvSpPr>
          <p:spPr bwMode="auto">
            <a:xfrm>
              <a:off x="7010206" y="5562434"/>
              <a:ext cx="325546" cy="364874"/>
            </a:xfrm>
            <a:custGeom>
              <a:avLst/>
              <a:gdLst>
                <a:gd name="T0" fmla="*/ 162 w 249"/>
                <a:gd name="T1" fmla="*/ 0 h 276"/>
                <a:gd name="T2" fmla="*/ 162 w 249"/>
                <a:gd name="T3" fmla="*/ 0 h 276"/>
                <a:gd name="T4" fmla="*/ 249 w 249"/>
                <a:gd name="T5" fmla="*/ 212 h 276"/>
                <a:gd name="T6" fmla="*/ 59 w 249"/>
                <a:gd name="T7" fmla="*/ 276 h 276"/>
                <a:gd name="T8" fmla="*/ 0 w 249"/>
                <a:gd name="T9" fmla="*/ 54 h 276"/>
                <a:gd name="T10" fmla="*/ 162 w 249"/>
                <a:gd name="T11" fmla="*/ 0 h 276"/>
              </a:gdLst>
              <a:ahLst/>
              <a:cxnLst>
                <a:cxn ang="0">
                  <a:pos x="T0" y="T1"/>
                </a:cxn>
                <a:cxn ang="0">
                  <a:pos x="T2" y="T3"/>
                </a:cxn>
                <a:cxn ang="0">
                  <a:pos x="T4" y="T5"/>
                </a:cxn>
                <a:cxn ang="0">
                  <a:pos x="T6" y="T7"/>
                </a:cxn>
                <a:cxn ang="0">
                  <a:pos x="T8" y="T9"/>
                </a:cxn>
                <a:cxn ang="0">
                  <a:pos x="T10" y="T11"/>
                </a:cxn>
              </a:cxnLst>
              <a:rect l="0" t="0" r="r" b="b"/>
              <a:pathLst>
                <a:path w="249" h="276">
                  <a:moveTo>
                    <a:pt x="162" y="0"/>
                  </a:moveTo>
                  <a:lnTo>
                    <a:pt x="162" y="0"/>
                  </a:lnTo>
                  <a:lnTo>
                    <a:pt x="249" y="212"/>
                  </a:lnTo>
                  <a:cubicBezTo>
                    <a:pt x="187" y="237"/>
                    <a:pt x="124" y="259"/>
                    <a:pt x="59" y="276"/>
                  </a:cubicBezTo>
                  <a:lnTo>
                    <a:pt x="0" y="54"/>
                  </a:lnTo>
                  <a:cubicBezTo>
                    <a:pt x="55" y="40"/>
                    <a:pt x="109" y="22"/>
                    <a:pt x="162"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62" name="Freeform 14">
              <a:extLst>
                <a:ext uri="{FF2B5EF4-FFF2-40B4-BE49-F238E27FC236}">
                  <a16:creationId xmlns:a16="http://schemas.microsoft.com/office/drawing/2014/main" id="{31B5407A-090A-E6D8-7A52-426A709E95FA}"/>
                </a:ext>
              </a:extLst>
            </p:cNvPr>
            <p:cNvSpPr>
              <a:spLocks/>
            </p:cNvSpPr>
            <p:nvPr/>
          </p:nvSpPr>
          <p:spPr bwMode="auto">
            <a:xfrm>
              <a:off x="6802643" y="5634534"/>
              <a:ext cx="284033" cy="340840"/>
            </a:xfrm>
            <a:custGeom>
              <a:avLst/>
              <a:gdLst>
                <a:gd name="T0" fmla="*/ 158 w 217"/>
                <a:gd name="T1" fmla="*/ 0 h 259"/>
                <a:gd name="T2" fmla="*/ 158 w 217"/>
                <a:gd name="T3" fmla="*/ 0 h 259"/>
                <a:gd name="T4" fmla="*/ 217 w 217"/>
                <a:gd name="T5" fmla="*/ 222 h 259"/>
                <a:gd name="T6" fmla="*/ 31 w 217"/>
                <a:gd name="T7" fmla="*/ 259 h 259"/>
                <a:gd name="T8" fmla="*/ 0 w 217"/>
                <a:gd name="T9" fmla="*/ 32 h 259"/>
                <a:gd name="T10" fmla="*/ 158 w 217"/>
                <a:gd name="T11" fmla="*/ 0 h 259"/>
              </a:gdLst>
              <a:ahLst/>
              <a:cxnLst>
                <a:cxn ang="0">
                  <a:pos x="T0" y="T1"/>
                </a:cxn>
                <a:cxn ang="0">
                  <a:pos x="T2" y="T3"/>
                </a:cxn>
                <a:cxn ang="0">
                  <a:pos x="T4" y="T5"/>
                </a:cxn>
                <a:cxn ang="0">
                  <a:pos x="T6" y="T7"/>
                </a:cxn>
                <a:cxn ang="0">
                  <a:pos x="T8" y="T9"/>
                </a:cxn>
                <a:cxn ang="0">
                  <a:pos x="T10" y="T11"/>
                </a:cxn>
              </a:cxnLst>
              <a:rect l="0" t="0" r="r" b="b"/>
              <a:pathLst>
                <a:path w="217" h="259">
                  <a:moveTo>
                    <a:pt x="158" y="0"/>
                  </a:moveTo>
                  <a:lnTo>
                    <a:pt x="158" y="0"/>
                  </a:lnTo>
                  <a:lnTo>
                    <a:pt x="217" y="222"/>
                  </a:lnTo>
                  <a:cubicBezTo>
                    <a:pt x="156" y="238"/>
                    <a:pt x="93" y="251"/>
                    <a:pt x="31" y="259"/>
                  </a:cubicBezTo>
                  <a:lnTo>
                    <a:pt x="0" y="32"/>
                  </a:lnTo>
                  <a:cubicBezTo>
                    <a:pt x="54" y="24"/>
                    <a:pt x="106" y="14"/>
                    <a:pt x="158"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63" name="Freeform 16">
              <a:extLst>
                <a:ext uri="{FF2B5EF4-FFF2-40B4-BE49-F238E27FC236}">
                  <a16:creationId xmlns:a16="http://schemas.microsoft.com/office/drawing/2014/main" id="{58D1771D-372E-1A3D-DFE7-702F2655F7E4}"/>
                </a:ext>
              </a:extLst>
            </p:cNvPr>
            <p:cNvSpPr>
              <a:spLocks/>
            </p:cNvSpPr>
            <p:nvPr/>
          </p:nvSpPr>
          <p:spPr bwMode="auto">
            <a:xfrm>
              <a:off x="6584156" y="5676047"/>
              <a:ext cx="257815" cy="316807"/>
            </a:xfrm>
            <a:custGeom>
              <a:avLst/>
              <a:gdLst>
                <a:gd name="T0" fmla="*/ 166 w 197"/>
                <a:gd name="T1" fmla="*/ 0 h 241"/>
                <a:gd name="T2" fmla="*/ 166 w 197"/>
                <a:gd name="T3" fmla="*/ 0 h 241"/>
                <a:gd name="T4" fmla="*/ 197 w 197"/>
                <a:gd name="T5" fmla="*/ 227 h 241"/>
                <a:gd name="T6" fmla="*/ 1 w 197"/>
                <a:gd name="T7" fmla="*/ 241 h 241"/>
                <a:gd name="T8" fmla="*/ 0 w 197"/>
                <a:gd name="T9" fmla="*/ 11 h 241"/>
                <a:gd name="T10" fmla="*/ 166 w 197"/>
                <a:gd name="T11" fmla="*/ 0 h 241"/>
              </a:gdLst>
              <a:ahLst/>
              <a:cxnLst>
                <a:cxn ang="0">
                  <a:pos x="T0" y="T1"/>
                </a:cxn>
                <a:cxn ang="0">
                  <a:pos x="T2" y="T3"/>
                </a:cxn>
                <a:cxn ang="0">
                  <a:pos x="T4" y="T5"/>
                </a:cxn>
                <a:cxn ang="0">
                  <a:pos x="T6" y="T7"/>
                </a:cxn>
                <a:cxn ang="0">
                  <a:pos x="T8" y="T9"/>
                </a:cxn>
                <a:cxn ang="0">
                  <a:pos x="T10" y="T11"/>
                </a:cxn>
              </a:cxnLst>
              <a:rect l="0" t="0" r="r" b="b"/>
              <a:pathLst>
                <a:path w="197" h="241">
                  <a:moveTo>
                    <a:pt x="166" y="0"/>
                  </a:moveTo>
                  <a:lnTo>
                    <a:pt x="166" y="0"/>
                  </a:lnTo>
                  <a:lnTo>
                    <a:pt x="197" y="227"/>
                  </a:lnTo>
                  <a:cubicBezTo>
                    <a:pt x="132" y="236"/>
                    <a:pt x="66" y="240"/>
                    <a:pt x="1" y="241"/>
                  </a:cubicBezTo>
                  <a:lnTo>
                    <a:pt x="0" y="11"/>
                  </a:lnTo>
                  <a:cubicBezTo>
                    <a:pt x="56" y="11"/>
                    <a:pt x="111" y="7"/>
                    <a:pt x="166"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8" name="Freeform 18">
              <a:extLst>
                <a:ext uri="{FF2B5EF4-FFF2-40B4-BE49-F238E27FC236}">
                  <a16:creationId xmlns:a16="http://schemas.microsoft.com/office/drawing/2014/main" id="{EB2D00DA-72A9-E96C-AC51-C43FB56FA83D}"/>
                </a:ext>
              </a:extLst>
            </p:cNvPr>
            <p:cNvSpPr>
              <a:spLocks/>
            </p:cNvSpPr>
            <p:nvPr/>
          </p:nvSpPr>
          <p:spPr bwMode="auto">
            <a:xfrm>
              <a:off x="6791719" y="6172012"/>
              <a:ext cx="270924" cy="332100"/>
            </a:xfrm>
            <a:custGeom>
              <a:avLst/>
              <a:gdLst>
                <a:gd name="T0" fmla="*/ 162 w 207"/>
                <a:gd name="T1" fmla="*/ 0 h 252"/>
                <a:gd name="T2" fmla="*/ 162 w 207"/>
                <a:gd name="T3" fmla="*/ 0 h 252"/>
                <a:gd name="T4" fmla="*/ 207 w 207"/>
                <a:gd name="T5" fmla="*/ 225 h 252"/>
                <a:gd name="T6" fmla="*/ 23 w 207"/>
                <a:gd name="T7" fmla="*/ 252 h 252"/>
                <a:gd name="T8" fmla="*/ 0 w 207"/>
                <a:gd name="T9" fmla="*/ 24 h 252"/>
                <a:gd name="T10" fmla="*/ 162 w 207"/>
                <a:gd name="T11" fmla="*/ 0 h 252"/>
              </a:gdLst>
              <a:ahLst/>
              <a:cxnLst>
                <a:cxn ang="0">
                  <a:pos x="T0" y="T1"/>
                </a:cxn>
                <a:cxn ang="0">
                  <a:pos x="T2" y="T3"/>
                </a:cxn>
                <a:cxn ang="0">
                  <a:pos x="T4" y="T5"/>
                </a:cxn>
                <a:cxn ang="0">
                  <a:pos x="T6" y="T7"/>
                </a:cxn>
                <a:cxn ang="0">
                  <a:pos x="T8" y="T9"/>
                </a:cxn>
                <a:cxn ang="0">
                  <a:pos x="T10" y="T11"/>
                </a:cxn>
              </a:cxnLst>
              <a:rect l="0" t="0" r="r" b="b"/>
              <a:pathLst>
                <a:path w="207" h="252">
                  <a:moveTo>
                    <a:pt x="162" y="0"/>
                  </a:moveTo>
                  <a:lnTo>
                    <a:pt x="162" y="0"/>
                  </a:lnTo>
                  <a:lnTo>
                    <a:pt x="207" y="225"/>
                  </a:lnTo>
                  <a:cubicBezTo>
                    <a:pt x="146" y="237"/>
                    <a:pt x="85" y="246"/>
                    <a:pt x="23" y="252"/>
                  </a:cubicBezTo>
                  <a:lnTo>
                    <a:pt x="0" y="24"/>
                  </a:lnTo>
                  <a:cubicBezTo>
                    <a:pt x="55" y="19"/>
                    <a:pt x="109" y="11"/>
                    <a:pt x="162"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9" name="Freeform 20">
              <a:extLst>
                <a:ext uri="{FF2B5EF4-FFF2-40B4-BE49-F238E27FC236}">
                  <a16:creationId xmlns:a16="http://schemas.microsoft.com/office/drawing/2014/main" id="{DFC5D71F-BD60-E51C-6E0E-73DC166ED558}"/>
                </a:ext>
              </a:extLst>
            </p:cNvPr>
            <p:cNvSpPr>
              <a:spLocks/>
            </p:cNvSpPr>
            <p:nvPr/>
          </p:nvSpPr>
          <p:spPr bwMode="auto">
            <a:xfrm>
              <a:off x="5133402" y="6172012"/>
              <a:ext cx="270924" cy="332100"/>
            </a:xfrm>
            <a:custGeom>
              <a:avLst/>
              <a:gdLst>
                <a:gd name="T0" fmla="*/ 45 w 207"/>
                <a:gd name="T1" fmla="*/ 0 h 252"/>
                <a:gd name="T2" fmla="*/ 45 w 207"/>
                <a:gd name="T3" fmla="*/ 0 h 252"/>
                <a:gd name="T4" fmla="*/ 0 w 207"/>
                <a:gd name="T5" fmla="*/ 225 h 252"/>
                <a:gd name="T6" fmla="*/ 184 w 207"/>
                <a:gd name="T7" fmla="*/ 252 h 252"/>
                <a:gd name="T8" fmla="*/ 207 w 207"/>
                <a:gd name="T9" fmla="*/ 24 h 252"/>
                <a:gd name="T10" fmla="*/ 45 w 207"/>
                <a:gd name="T11" fmla="*/ 0 h 252"/>
              </a:gdLst>
              <a:ahLst/>
              <a:cxnLst>
                <a:cxn ang="0">
                  <a:pos x="T0" y="T1"/>
                </a:cxn>
                <a:cxn ang="0">
                  <a:pos x="T2" y="T3"/>
                </a:cxn>
                <a:cxn ang="0">
                  <a:pos x="T4" y="T5"/>
                </a:cxn>
                <a:cxn ang="0">
                  <a:pos x="T6" y="T7"/>
                </a:cxn>
                <a:cxn ang="0">
                  <a:pos x="T8" y="T9"/>
                </a:cxn>
                <a:cxn ang="0">
                  <a:pos x="T10" y="T11"/>
                </a:cxn>
              </a:cxnLst>
              <a:rect l="0" t="0" r="r" b="b"/>
              <a:pathLst>
                <a:path w="207" h="252">
                  <a:moveTo>
                    <a:pt x="45" y="0"/>
                  </a:moveTo>
                  <a:lnTo>
                    <a:pt x="45" y="0"/>
                  </a:lnTo>
                  <a:lnTo>
                    <a:pt x="0" y="225"/>
                  </a:lnTo>
                  <a:cubicBezTo>
                    <a:pt x="61" y="237"/>
                    <a:pt x="122" y="246"/>
                    <a:pt x="184" y="252"/>
                  </a:cubicBezTo>
                  <a:lnTo>
                    <a:pt x="207" y="24"/>
                  </a:lnTo>
                  <a:cubicBezTo>
                    <a:pt x="152" y="19"/>
                    <a:pt x="99" y="11"/>
                    <a:pt x="45"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0" name="Freeform 22">
              <a:extLst>
                <a:ext uri="{FF2B5EF4-FFF2-40B4-BE49-F238E27FC236}">
                  <a16:creationId xmlns:a16="http://schemas.microsoft.com/office/drawing/2014/main" id="{35BF7C0F-0132-E0D7-B10A-019343AD5B56}"/>
                </a:ext>
              </a:extLst>
            </p:cNvPr>
            <p:cNvSpPr>
              <a:spLocks/>
            </p:cNvSpPr>
            <p:nvPr/>
          </p:nvSpPr>
          <p:spPr bwMode="auto">
            <a:xfrm>
              <a:off x="5373737" y="6202601"/>
              <a:ext cx="238152" cy="314621"/>
            </a:xfrm>
            <a:custGeom>
              <a:avLst/>
              <a:gdLst>
                <a:gd name="T0" fmla="*/ 23 w 181"/>
                <a:gd name="T1" fmla="*/ 0 h 238"/>
                <a:gd name="T2" fmla="*/ 23 w 181"/>
                <a:gd name="T3" fmla="*/ 0 h 238"/>
                <a:gd name="T4" fmla="*/ 0 w 181"/>
                <a:gd name="T5" fmla="*/ 228 h 238"/>
                <a:gd name="T6" fmla="*/ 180 w 181"/>
                <a:gd name="T7" fmla="*/ 238 h 238"/>
                <a:gd name="T8" fmla="*/ 181 w 181"/>
                <a:gd name="T9" fmla="*/ 9 h 238"/>
                <a:gd name="T10" fmla="*/ 23 w 181"/>
                <a:gd name="T11" fmla="*/ 0 h 238"/>
              </a:gdLst>
              <a:ahLst/>
              <a:cxnLst>
                <a:cxn ang="0">
                  <a:pos x="T0" y="T1"/>
                </a:cxn>
                <a:cxn ang="0">
                  <a:pos x="T2" y="T3"/>
                </a:cxn>
                <a:cxn ang="0">
                  <a:pos x="T4" y="T5"/>
                </a:cxn>
                <a:cxn ang="0">
                  <a:pos x="T6" y="T7"/>
                </a:cxn>
                <a:cxn ang="0">
                  <a:pos x="T8" y="T9"/>
                </a:cxn>
                <a:cxn ang="0">
                  <a:pos x="T10" y="T11"/>
                </a:cxn>
              </a:cxnLst>
              <a:rect l="0" t="0" r="r" b="b"/>
              <a:pathLst>
                <a:path w="181" h="238">
                  <a:moveTo>
                    <a:pt x="23" y="0"/>
                  </a:moveTo>
                  <a:lnTo>
                    <a:pt x="23" y="0"/>
                  </a:lnTo>
                  <a:lnTo>
                    <a:pt x="0" y="228"/>
                  </a:lnTo>
                  <a:cubicBezTo>
                    <a:pt x="59" y="234"/>
                    <a:pt x="119" y="238"/>
                    <a:pt x="180" y="238"/>
                  </a:cubicBezTo>
                  <a:lnTo>
                    <a:pt x="181" y="9"/>
                  </a:lnTo>
                  <a:cubicBezTo>
                    <a:pt x="128" y="8"/>
                    <a:pt x="75" y="6"/>
                    <a:pt x="23"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1" name="Freeform 267">
              <a:extLst>
                <a:ext uri="{FF2B5EF4-FFF2-40B4-BE49-F238E27FC236}">
                  <a16:creationId xmlns:a16="http://schemas.microsoft.com/office/drawing/2014/main" id="{2DC05879-7570-4017-2242-4B9AF96BE56F}"/>
                </a:ext>
              </a:extLst>
            </p:cNvPr>
            <p:cNvSpPr>
              <a:spLocks/>
            </p:cNvSpPr>
            <p:nvPr/>
          </p:nvSpPr>
          <p:spPr bwMode="auto">
            <a:xfrm>
              <a:off x="5854409" y="6215710"/>
              <a:ext cx="487227" cy="301512"/>
            </a:xfrm>
            <a:custGeom>
              <a:avLst/>
              <a:gdLst>
                <a:gd name="T0" fmla="*/ 0 w 371"/>
                <a:gd name="T1" fmla="*/ 229 h 229"/>
                <a:gd name="T2" fmla="*/ 0 w 371"/>
                <a:gd name="T3" fmla="*/ 229 h 229"/>
                <a:gd name="T4" fmla="*/ 371 w 371"/>
                <a:gd name="T5" fmla="*/ 229 h 229"/>
                <a:gd name="T6" fmla="*/ 371 w 371"/>
                <a:gd name="T7" fmla="*/ 0 h 229"/>
                <a:gd name="T8" fmla="*/ 0 w 371"/>
                <a:gd name="T9" fmla="*/ 0 h 229"/>
                <a:gd name="T10" fmla="*/ 0 w 371"/>
                <a:gd name="T11" fmla="*/ 229 h 229"/>
              </a:gdLst>
              <a:ahLst/>
              <a:cxnLst>
                <a:cxn ang="0">
                  <a:pos x="T0" y="T1"/>
                </a:cxn>
                <a:cxn ang="0">
                  <a:pos x="T2" y="T3"/>
                </a:cxn>
                <a:cxn ang="0">
                  <a:pos x="T4" y="T5"/>
                </a:cxn>
                <a:cxn ang="0">
                  <a:pos x="T6" y="T7"/>
                </a:cxn>
                <a:cxn ang="0">
                  <a:pos x="T8" y="T9"/>
                </a:cxn>
                <a:cxn ang="0">
                  <a:pos x="T10" y="T11"/>
                </a:cxn>
              </a:cxnLst>
              <a:rect l="0" t="0" r="r" b="b"/>
              <a:pathLst>
                <a:path w="371" h="229">
                  <a:moveTo>
                    <a:pt x="0" y="229"/>
                  </a:moveTo>
                  <a:lnTo>
                    <a:pt x="0" y="229"/>
                  </a:lnTo>
                  <a:lnTo>
                    <a:pt x="371" y="229"/>
                  </a:lnTo>
                  <a:lnTo>
                    <a:pt x="371" y="0"/>
                  </a:lnTo>
                  <a:lnTo>
                    <a:pt x="0" y="0"/>
                  </a:lnTo>
                  <a:lnTo>
                    <a:pt x="0" y="229"/>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dirty="0"/>
            </a:p>
          </p:txBody>
        </p:sp>
        <p:sp>
          <p:nvSpPr>
            <p:cNvPr id="132" name="Freeform 329">
              <a:extLst>
                <a:ext uri="{FF2B5EF4-FFF2-40B4-BE49-F238E27FC236}">
                  <a16:creationId xmlns:a16="http://schemas.microsoft.com/office/drawing/2014/main" id="{EDF62A1C-9CE3-7EC1-7365-2C9F192922A9}"/>
                </a:ext>
              </a:extLst>
            </p:cNvPr>
            <p:cNvSpPr>
              <a:spLocks/>
            </p:cNvSpPr>
            <p:nvPr/>
          </p:nvSpPr>
          <p:spPr bwMode="auto">
            <a:xfrm>
              <a:off x="6584156" y="6202601"/>
              <a:ext cx="238152" cy="314621"/>
            </a:xfrm>
            <a:custGeom>
              <a:avLst/>
              <a:gdLst>
                <a:gd name="T0" fmla="*/ 158 w 181"/>
                <a:gd name="T1" fmla="*/ 0 h 238"/>
                <a:gd name="T2" fmla="*/ 158 w 181"/>
                <a:gd name="T3" fmla="*/ 0 h 238"/>
                <a:gd name="T4" fmla="*/ 181 w 181"/>
                <a:gd name="T5" fmla="*/ 228 h 238"/>
                <a:gd name="T6" fmla="*/ 2 w 181"/>
                <a:gd name="T7" fmla="*/ 238 h 238"/>
                <a:gd name="T8" fmla="*/ 0 w 181"/>
                <a:gd name="T9" fmla="*/ 9 h 238"/>
                <a:gd name="T10" fmla="*/ 158 w 181"/>
                <a:gd name="T11" fmla="*/ 0 h 238"/>
              </a:gdLst>
              <a:ahLst/>
              <a:cxnLst>
                <a:cxn ang="0">
                  <a:pos x="T0" y="T1"/>
                </a:cxn>
                <a:cxn ang="0">
                  <a:pos x="T2" y="T3"/>
                </a:cxn>
                <a:cxn ang="0">
                  <a:pos x="T4" y="T5"/>
                </a:cxn>
                <a:cxn ang="0">
                  <a:pos x="T6" y="T7"/>
                </a:cxn>
                <a:cxn ang="0">
                  <a:pos x="T8" y="T9"/>
                </a:cxn>
                <a:cxn ang="0">
                  <a:pos x="T10" y="T11"/>
                </a:cxn>
              </a:cxnLst>
              <a:rect l="0" t="0" r="r" b="b"/>
              <a:pathLst>
                <a:path w="181" h="238">
                  <a:moveTo>
                    <a:pt x="158" y="0"/>
                  </a:moveTo>
                  <a:lnTo>
                    <a:pt x="158" y="0"/>
                  </a:lnTo>
                  <a:lnTo>
                    <a:pt x="181" y="228"/>
                  </a:lnTo>
                  <a:cubicBezTo>
                    <a:pt x="122" y="234"/>
                    <a:pt x="62" y="238"/>
                    <a:pt x="2" y="238"/>
                  </a:cubicBezTo>
                  <a:lnTo>
                    <a:pt x="0" y="9"/>
                  </a:lnTo>
                  <a:cubicBezTo>
                    <a:pt x="53" y="8"/>
                    <a:pt x="106" y="6"/>
                    <a:pt x="158" y="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grpSp>
      <p:grpSp>
        <p:nvGrpSpPr>
          <p:cNvPr id="133" name="Gruppieren 132">
            <a:extLst>
              <a:ext uri="{FF2B5EF4-FFF2-40B4-BE49-F238E27FC236}">
                <a16:creationId xmlns:a16="http://schemas.microsoft.com/office/drawing/2014/main" id="{8F08BC7D-1EF2-B37D-6386-21FB8FB01CBF}"/>
              </a:ext>
            </a:extLst>
          </p:cNvPr>
          <p:cNvGrpSpPr/>
          <p:nvPr/>
        </p:nvGrpSpPr>
        <p:grpSpPr>
          <a:xfrm>
            <a:off x="11498983" y="5581306"/>
            <a:ext cx="97200" cy="930033"/>
            <a:chOff x="11498983" y="5581306"/>
            <a:chExt cx="97200" cy="930033"/>
          </a:xfrm>
        </p:grpSpPr>
        <p:sp>
          <p:nvSpPr>
            <p:cNvPr id="134" name="Ellipse 133">
              <a:extLst>
                <a:ext uri="{FF2B5EF4-FFF2-40B4-BE49-F238E27FC236}">
                  <a16:creationId xmlns:a16="http://schemas.microsoft.com/office/drawing/2014/main" id="{83A1097A-BF41-0DE3-452C-35E0F8D7EEA5}"/>
                </a:ext>
              </a:extLst>
            </p:cNvPr>
            <p:cNvSpPr>
              <a:spLocks noChangeAspect="1"/>
            </p:cNvSpPr>
            <p:nvPr/>
          </p:nvSpPr>
          <p:spPr>
            <a:xfrm>
              <a:off x="11498983" y="6414139"/>
              <a:ext cx="97200" cy="972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5" name="Ellipse 134">
              <a:extLst>
                <a:ext uri="{FF2B5EF4-FFF2-40B4-BE49-F238E27FC236}">
                  <a16:creationId xmlns:a16="http://schemas.microsoft.com/office/drawing/2014/main" id="{FC95E2A8-4551-EBC2-93A5-713E113953FF}"/>
                </a:ext>
              </a:extLst>
            </p:cNvPr>
            <p:cNvSpPr>
              <a:spLocks noChangeAspect="1"/>
            </p:cNvSpPr>
            <p:nvPr/>
          </p:nvSpPr>
          <p:spPr>
            <a:xfrm>
              <a:off x="11498983" y="5997722"/>
              <a:ext cx="97200" cy="972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6" name="Ellipse 135">
              <a:extLst>
                <a:ext uri="{FF2B5EF4-FFF2-40B4-BE49-F238E27FC236}">
                  <a16:creationId xmlns:a16="http://schemas.microsoft.com/office/drawing/2014/main" id="{5D9A58F9-A70E-18D5-CFE7-EB8F976782B9}"/>
                </a:ext>
              </a:extLst>
            </p:cNvPr>
            <p:cNvSpPr>
              <a:spLocks noChangeAspect="1"/>
            </p:cNvSpPr>
            <p:nvPr/>
          </p:nvSpPr>
          <p:spPr>
            <a:xfrm>
              <a:off x="11498983" y="5789514"/>
              <a:ext cx="97200" cy="972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7" name="Ellipse 136">
              <a:extLst>
                <a:ext uri="{FF2B5EF4-FFF2-40B4-BE49-F238E27FC236}">
                  <a16:creationId xmlns:a16="http://schemas.microsoft.com/office/drawing/2014/main" id="{EA6C3C13-BD1F-655A-2B2D-FF2CBA32D370}"/>
                </a:ext>
              </a:extLst>
            </p:cNvPr>
            <p:cNvSpPr>
              <a:spLocks noChangeAspect="1"/>
            </p:cNvSpPr>
            <p:nvPr/>
          </p:nvSpPr>
          <p:spPr>
            <a:xfrm>
              <a:off x="11498983" y="6205930"/>
              <a:ext cx="97200" cy="972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8" name="Ellipse 137">
              <a:extLst>
                <a:ext uri="{FF2B5EF4-FFF2-40B4-BE49-F238E27FC236}">
                  <a16:creationId xmlns:a16="http://schemas.microsoft.com/office/drawing/2014/main" id="{1B061E30-74A7-96B9-583C-B1A51FE5F328}"/>
                </a:ext>
              </a:extLst>
            </p:cNvPr>
            <p:cNvSpPr>
              <a:spLocks noChangeAspect="1"/>
            </p:cNvSpPr>
            <p:nvPr/>
          </p:nvSpPr>
          <p:spPr>
            <a:xfrm>
              <a:off x="11498983" y="5581306"/>
              <a:ext cx="97200" cy="972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sp>
        <p:nvSpPr>
          <p:cNvPr id="4" name="Foliennummernplatzhalter 3">
            <a:extLst>
              <a:ext uri="{FF2B5EF4-FFF2-40B4-BE49-F238E27FC236}">
                <a16:creationId xmlns:a16="http://schemas.microsoft.com/office/drawing/2014/main" id="{D59BF742-B54B-25BB-90E6-710EFB6DEACC}"/>
              </a:ext>
            </a:extLst>
          </p:cNvPr>
          <p:cNvSpPr>
            <a:spLocks noGrp="1"/>
          </p:cNvSpPr>
          <p:nvPr>
            <p:ph type="sldNum" sz="quarter" idx="12"/>
          </p:nvPr>
        </p:nvSpPr>
        <p:spPr/>
        <p:txBody>
          <a:bodyPr/>
          <a:lstStyle/>
          <a:p>
            <a:fld id="{442AD375-037F-43D0-B059-5172DA06796A}" type="slidenum">
              <a:rPr lang="de-CH" smtClean="0"/>
              <a:t>30</a:t>
            </a:fld>
            <a:endParaRPr lang="de-CH"/>
          </a:p>
        </p:txBody>
      </p:sp>
    </p:spTree>
    <p:extLst>
      <p:ext uri="{BB962C8B-B14F-4D97-AF65-F5344CB8AC3E}">
        <p14:creationId xmlns:p14="http://schemas.microsoft.com/office/powerpoint/2010/main" val="18625275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de-CH" dirty="0"/>
              <a:t>FDP-Liberale</a:t>
            </a:r>
          </a:p>
          <a:p>
            <a:r>
              <a:rPr lang="de-CH" dirty="0">
                <a:solidFill>
                  <a:schemeClr val="bg1"/>
                </a:solidFill>
              </a:rPr>
              <a:t>11 Mitglieder im Ständerat</a:t>
            </a:r>
          </a:p>
        </p:txBody>
      </p:sp>
      <p:sp>
        <p:nvSpPr>
          <p:cNvPr id="3" name="Datumsplatzhalter 2"/>
          <p:cNvSpPr>
            <a:spLocks noGrp="1"/>
          </p:cNvSpPr>
          <p:nvPr>
            <p:ph type="dt" sz="half" idx="10"/>
          </p:nvPr>
        </p:nvSpPr>
        <p:spPr/>
        <p:txBody>
          <a:bodyPr/>
          <a:lstStyle/>
          <a:p>
            <a:r>
              <a:rPr lang="de-CH"/>
              <a:t>Stand Dezember 2024</a:t>
            </a:r>
            <a:endParaRPr lang="de-CH" dirty="0"/>
          </a:p>
        </p:txBody>
      </p:sp>
      <p:grpSp>
        <p:nvGrpSpPr>
          <p:cNvPr id="11" name="Gruppieren 10">
            <a:extLst>
              <a:ext uri="{FF2B5EF4-FFF2-40B4-BE49-F238E27FC236}">
                <a16:creationId xmlns:a16="http://schemas.microsoft.com/office/drawing/2014/main" id="{D0E42FEB-92DC-BE98-D01F-1D6254B1C1C5}"/>
              </a:ext>
            </a:extLst>
          </p:cNvPr>
          <p:cNvGrpSpPr/>
          <p:nvPr/>
        </p:nvGrpSpPr>
        <p:grpSpPr>
          <a:xfrm>
            <a:off x="2874245" y="2499245"/>
            <a:ext cx="6447555" cy="4017977"/>
            <a:chOff x="2874245" y="2499245"/>
            <a:chExt cx="6447555" cy="4017977"/>
          </a:xfrm>
        </p:grpSpPr>
        <p:sp>
          <p:nvSpPr>
            <p:cNvPr id="12" name="Freeform 287">
              <a:extLst>
                <a:ext uri="{FF2B5EF4-FFF2-40B4-BE49-F238E27FC236}">
                  <a16:creationId xmlns:a16="http://schemas.microsoft.com/office/drawing/2014/main" id="{30845414-16D7-37D6-7636-DEF28D4463A1}"/>
                </a:ext>
              </a:extLst>
            </p:cNvPr>
            <p:cNvSpPr>
              <a:spLocks/>
            </p:cNvSpPr>
            <p:nvPr/>
          </p:nvSpPr>
          <p:spPr bwMode="auto">
            <a:xfrm>
              <a:off x="3105841" y="3510840"/>
              <a:ext cx="406386" cy="393277"/>
            </a:xfrm>
            <a:custGeom>
              <a:avLst/>
              <a:gdLst>
                <a:gd name="T0" fmla="*/ 309 w 309"/>
                <a:gd name="T1" fmla="*/ 115 h 298"/>
                <a:gd name="T2" fmla="*/ 309 w 309"/>
                <a:gd name="T3" fmla="*/ 115 h 298"/>
                <a:gd name="T4" fmla="*/ 302 w 309"/>
                <a:gd name="T5" fmla="*/ 112 h 298"/>
                <a:gd name="T6" fmla="*/ 101 w 309"/>
                <a:gd name="T7" fmla="*/ 0 h 298"/>
                <a:gd name="T8" fmla="*/ 0 w 309"/>
                <a:gd name="T9" fmla="*/ 203 h 298"/>
                <a:gd name="T10" fmla="*/ 219 w 309"/>
                <a:gd name="T11" fmla="*/ 298 h 298"/>
                <a:gd name="T12" fmla="*/ 309 w 309"/>
                <a:gd name="T13" fmla="*/ 115 h 298"/>
              </a:gdLst>
              <a:ahLst/>
              <a:cxnLst>
                <a:cxn ang="0">
                  <a:pos x="T0" y="T1"/>
                </a:cxn>
                <a:cxn ang="0">
                  <a:pos x="T2" y="T3"/>
                </a:cxn>
                <a:cxn ang="0">
                  <a:pos x="T4" y="T5"/>
                </a:cxn>
                <a:cxn ang="0">
                  <a:pos x="T6" y="T7"/>
                </a:cxn>
                <a:cxn ang="0">
                  <a:pos x="T8" y="T9"/>
                </a:cxn>
                <a:cxn ang="0">
                  <a:pos x="T10" y="T11"/>
                </a:cxn>
                <a:cxn ang="0">
                  <a:pos x="T12" y="T13"/>
                </a:cxn>
              </a:cxnLst>
              <a:rect l="0" t="0" r="r" b="b"/>
              <a:pathLst>
                <a:path w="309" h="298">
                  <a:moveTo>
                    <a:pt x="309" y="115"/>
                  </a:moveTo>
                  <a:lnTo>
                    <a:pt x="309" y="115"/>
                  </a:lnTo>
                  <a:lnTo>
                    <a:pt x="302" y="112"/>
                  </a:lnTo>
                  <a:lnTo>
                    <a:pt x="101" y="0"/>
                  </a:lnTo>
                  <a:cubicBezTo>
                    <a:pt x="64" y="66"/>
                    <a:pt x="30" y="134"/>
                    <a:pt x="0" y="203"/>
                  </a:cubicBezTo>
                  <a:lnTo>
                    <a:pt x="219" y="298"/>
                  </a:lnTo>
                  <a:cubicBezTo>
                    <a:pt x="246" y="236"/>
                    <a:pt x="276" y="175"/>
                    <a:pt x="309" y="11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 name="Freeform 285">
              <a:extLst>
                <a:ext uri="{FF2B5EF4-FFF2-40B4-BE49-F238E27FC236}">
                  <a16:creationId xmlns:a16="http://schemas.microsoft.com/office/drawing/2014/main" id="{08D6B015-EC5D-89BB-449B-7CE40FD23C68}"/>
                </a:ext>
              </a:extLst>
            </p:cNvPr>
            <p:cNvSpPr>
              <a:spLocks/>
            </p:cNvSpPr>
            <p:nvPr/>
          </p:nvSpPr>
          <p:spPr bwMode="auto">
            <a:xfrm>
              <a:off x="2998783" y="3777394"/>
              <a:ext cx="395462" cy="384537"/>
            </a:xfrm>
            <a:custGeom>
              <a:avLst/>
              <a:gdLst>
                <a:gd name="T0" fmla="*/ 301 w 301"/>
                <a:gd name="T1" fmla="*/ 95 h 292"/>
                <a:gd name="T2" fmla="*/ 301 w 301"/>
                <a:gd name="T3" fmla="*/ 95 h 292"/>
                <a:gd name="T4" fmla="*/ 82 w 301"/>
                <a:gd name="T5" fmla="*/ 0 h 292"/>
                <a:gd name="T6" fmla="*/ 0 w 301"/>
                <a:gd name="T7" fmla="*/ 220 h 292"/>
                <a:gd name="T8" fmla="*/ 227 w 301"/>
                <a:gd name="T9" fmla="*/ 292 h 292"/>
                <a:gd name="T10" fmla="*/ 301 w 301"/>
                <a:gd name="T11" fmla="*/ 95 h 292"/>
              </a:gdLst>
              <a:ahLst/>
              <a:cxnLst>
                <a:cxn ang="0">
                  <a:pos x="T0" y="T1"/>
                </a:cxn>
                <a:cxn ang="0">
                  <a:pos x="T2" y="T3"/>
                </a:cxn>
                <a:cxn ang="0">
                  <a:pos x="T4" y="T5"/>
                </a:cxn>
                <a:cxn ang="0">
                  <a:pos x="T6" y="T7"/>
                </a:cxn>
                <a:cxn ang="0">
                  <a:pos x="T8" y="T9"/>
                </a:cxn>
                <a:cxn ang="0">
                  <a:pos x="T10" y="T11"/>
                </a:cxn>
              </a:cxnLst>
              <a:rect l="0" t="0" r="r" b="b"/>
              <a:pathLst>
                <a:path w="301" h="292">
                  <a:moveTo>
                    <a:pt x="301" y="95"/>
                  </a:moveTo>
                  <a:lnTo>
                    <a:pt x="301" y="95"/>
                  </a:lnTo>
                  <a:lnTo>
                    <a:pt x="82" y="0"/>
                  </a:lnTo>
                  <a:cubicBezTo>
                    <a:pt x="51" y="72"/>
                    <a:pt x="23" y="145"/>
                    <a:pt x="0" y="220"/>
                  </a:cubicBezTo>
                  <a:lnTo>
                    <a:pt x="227" y="292"/>
                  </a:lnTo>
                  <a:cubicBezTo>
                    <a:pt x="248" y="225"/>
                    <a:pt x="273" y="159"/>
                    <a:pt x="301"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 name="Freeform 283">
              <a:extLst>
                <a:ext uri="{FF2B5EF4-FFF2-40B4-BE49-F238E27FC236}">
                  <a16:creationId xmlns:a16="http://schemas.microsoft.com/office/drawing/2014/main" id="{E0C8F152-1C2A-CD9D-A6A8-DF78E346A2F4}"/>
                </a:ext>
              </a:extLst>
            </p:cNvPr>
            <p:cNvSpPr>
              <a:spLocks/>
            </p:cNvSpPr>
            <p:nvPr/>
          </p:nvSpPr>
          <p:spPr bwMode="auto">
            <a:xfrm>
              <a:off x="2920128" y="4067982"/>
              <a:ext cx="375798" cy="362689"/>
            </a:xfrm>
            <a:custGeom>
              <a:avLst/>
              <a:gdLst>
                <a:gd name="T0" fmla="*/ 287 w 287"/>
                <a:gd name="T1" fmla="*/ 72 h 275"/>
                <a:gd name="T2" fmla="*/ 287 w 287"/>
                <a:gd name="T3" fmla="*/ 72 h 275"/>
                <a:gd name="T4" fmla="*/ 60 w 287"/>
                <a:gd name="T5" fmla="*/ 0 h 275"/>
                <a:gd name="T6" fmla="*/ 0 w 287"/>
                <a:gd name="T7" fmla="*/ 227 h 275"/>
                <a:gd name="T8" fmla="*/ 234 w 287"/>
                <a:gd name="T9" fmla="*/ 275 h 275"/>
                <a:gd name="T10" fmla="*/ 287 w 287"/>
                <a:gd name="T11" fmla="*/ 72 h 275"/>
              </a:gdLst>
              <a:ahLst/>
              <a:cxnLst>
                <a:cxn ang="0">
                  <a:pos x="T0" y="T1"/>
                </a:cxn>
                <a:cxn ang="0">
                  <a:pos x="T2" y="T3"/>
                </a:cxn>
                <a:cxn ang="0">
                  <a:pos x="T4" y="T5"/>
                </a:cxn>
                <a:cxn ang="0">
                  <a:pos x="T6" y="T7"/>
                </a:cxn>
                <a:cxn ang="0">
                  <a:pos x="T8" y="T9"/>
                </a:cxn>
                <a:cxn ang="0">
                  <a:pos x="T10" y="T11"/>
                </a:cxn>
              </a:cxnLst>
              <a:rect l="0" t="0" r="r" b="b"/>
              <a:pathLst>
                <a:path w="287" h="275">
                  <a:moveTo>
                    <a:pt x="287" y="72"/>
                  </a:moveTo>
                  <a:lnTo>
                    <a:pt x="287" y="72"/>
                  </a:lnTo>
                  <a:lnTo>
                    <a:pt x="60" y="0"/>
                  </a:lnTo>
                  <a:cubicBezTo>
                    <a:pt x="36" y="74"/>
                    <a:pt x="16" y="149"/>
                    <a:pt x="0" y="227"/>
                  </a:cubicBezTo>
                  <a:lnTo>
                    <a:pt x="234" y="275"/>
                  </a:lnTo>
                  <a:cubicBezTo>
                    <a:pt x="248" y="206"/>
                    <a:pt x="266" y="138"/>
                    <a:pt x="287" y="7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 name="Freeform 24">
              <a:extLst>
                <a:ext uri="{FF2B5EF4-FFF2-40B4-BE49-F238E27FC236}">
                  <a16:creationId xmlns:a16="http://schemas.microsoft.com/office/drawing/2014/main" id="{D19C4940-9F85-2002-D7DE-B71311BA48CC}"/>
                </a:ext>
              </a:extLst>
            </p:cNvPr>
            <p:cNvSpPr>
              <a:spLocks/>
            </p:cNvSpPr>
            <p:nvPr/>
          </p:nvSpPr>
          <p:spPr bwMode="auto">
            <a:xfrm>
              <a:off x="4860293" y="5562434"/>
              <a:ext cx="325546" cy="364874"/>
            </a:xfrm>
            <a:custGeom>
              <a:avLst/>
              <a:gdLst>
                <a:gd name="T0" fmla="*/ 88 w 249"/>
                <a:gd name="T1" fmla="*/ 0 h 276"/>
                <a:gd name="T2" fmla="*/ 88 w 249"/>
                <a:gd name="T3" fmla="*/ 0 h 276"/>
                <a:gd name="T4" fmla="*/ 0 w 249"/>
                <a:gd name="T5" fmla="*/ 212 h 276"/>
                <a:gd name="T6" fmla="*/ 190 w 249"/>
                <a:gd name="T7" fmla="*/ 276 h 276"/>
                <a:gd name="T8" fmla="*/ 249 w 249"/>
                <a:gd name="T9" fmla="*/ 54 h 276"/>
                <a:gd name="T10" fmla="*/ 88 w 249"/>
                <a:gd name="T11" fmla="*/ 0 h 276"/>
              </a:gdLst>
              <a:ahLst/>
              <a:cxnLst>
                <a:cxn ang="0">
                  <a:pos x="T0" y="T1"/>
                </a:cxn>
                <a:cxn ang="0">
                  <a:pos x="T2" y="T3"/>
                </a:cxn>
                <a:cxn ang="0">
                  <a:pos x="T4" y="T5"/>
                </a:cxn>
                <a:cxn ang="0">
                  <a:pos x="T6" y="T7"/>
                </a:cxn>
                <a:cxn ang="0">
                  <a:pos x="T8" y="T9"/>
                </a:cxn>
                <a:cxn ang="0">
                  <a:pos x="T10" y="T11"/>
                </a:cxn>
              </a:cxnLst>
              <a:rect l="0" t="0" r="r" b="b"/>
              <a:pathLst>
                <a:path w="249" h="276">
                  <a:moveTo>
                    <a:pt x="88" y="0"/>
                  </a:moveTo>
                  <a:lnTo>
                    <a:pt x="88" y="0"/>
                  </a:lnTo>
                  <a:lnTo>
                    <a:pt x="0" y="212"/>
                  </a:lnTo>
                  <a:cubicBezTo>
                    <a:pt x="62" y="237"/>
                    <a:pt x="126" y="259"/>
                    <a:pt x="190" y="276"/>
                  </a:cubicBezTo>
                  <a:lnTo>
                    <a:pt x="249" y="54"/>
                  </a:lnTo>
                  <a:cubicBezTo>
                    <a:pt x="194" y="40"/>
                    <a:pt x="140" y="22"/>
                    <a:pt x="88"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 name="Freeform 26">
              <a:extLst>
                <a:ext uri="{FF2B5EF4-FFF2-40B4-BE49-F238E27FC236}">
                  <a16:creationId xmlns:a16="http://schemas.microsoft.com/office/drawing/2014/main" id="{407EB1AE-1257-9A4D-C3F7-D4CAE895EAB4}"/>
                </a:ext>
              </a:extLst>
            </p:cNvPr>
            <p:cNvSpPr>
              <a:spLocks/>
            </p:cNvSpPr>
            <p:nvPr/>
          </p:nvSpPr>
          <p:spPr bwMode="auto">
            <a:xfrm>
              <a:off x="5109369" y="5634534"/>
              <a:ext cx="284033" cy="340840"/>
            </a:xfrm>
            <a:custGeom>
              <a:avLst/>
              <a:gdLst>
                <a:gd name="T0" fmla="*/ 59 w 217"/>
                <a:gd name="T1" fmla="*/ 0 h 259"/>
                <a:gd name="T2" fmla="*/ 59 w 217"/>
                <a:gd name="T3" fmla="*/ 0 h 259"/>
                <a:gd name="T4" fmla="*/ 0 w 217"/>
                <a:gd name="T5" fmla="*/ 222 h 259"/>
                <a:gd name="T6" fmla="*/ 187 w 217"/>
                <a:gd name="T7" fmla="*/ 259 h 259"/>
                <a:gd name="T8" fmla="*/ 217 w 217"/>
                <a:gd name="T9" fmla="*/ 32 h 259"/>
                <a:gd name="T10" fmla="*/ 59 w 217"/>
                <a:gd name="T11" fmla="*/ 0 h 259"/>
              </a:gdLst>
              <a:ahLst/>
              <a:cxnLst>
                <a:cxn ang="0">
                  <a:pos x="T0" y="T1"/>
                </a:cxn>
                <a:cxn ang="0">
                  <a:pos x="T2" y="T3"/>
                </a:cxn>
                <a:cxn ang="0">
                  <a:pos x="T4" y="T5"/>
                </a:cxn>
                <a:cxn ang="0">
                  <a:pos x="T6" y="T7"/>
                </a:cxn>
                <a:cxn ang="0">
                  <a:pos x="T8" y="T9"/>
                </a:cxn>
                <a:cxn ang="0">
                  <a:pos x="T10" y="T11"/>
                </a:cxn>
              </a:cxnLst>
              <a:rect l="0" t="0" r="r" b="b"/>
              <a:pathLst>
                <a:path w="217" h="259">
                  <a:moveTo>
                    <a:pt x="59" y="0"/>
                  </a:moveTo>
                  <a:lnTo>
                    <a:pt x="59" y="0"/>
                  </a:lnTo>
                  <a:lnTo>
                    <a:pt x="0" y="222"/>
                  </a:lnTo>
                  <a:cubicBezTo>
                    <a:pt x="61" y="238"/>
                    <a:pt x="124" y="251"/>
                    <a:pt x="187" y="259"/>
                  </a:cubicBezTo>
                  <a:lnTo>
                    <a:pt x="217" y="32"/>
                  </a:lnTo>
                  <a:cubicBezTo>
                    <a:pt x="164" y="24"/>
                    <a:pt x="111" y="14"/>
                    <a:pt x="59"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 name="Freeform 28">
              <a:extLst>
                <a:ext uri="{FF2B5EF4-FFF2-40B4-BE49-F238E27FC236}">
                  <a16:creationId xmlns:a16="http://schemas.microsoft.com/office/drawing/2014/main" id="{CDF985BB-AFC6-4F4C-4ED7-C795277F48C5}"/>
                </a:ext>
              </a:extLst>
            </p:cNvPr>
            <p:cNvSpPr>
              <a:spLocks/>
            </p:cNvSpPr>
            <p:nvPr/>
          </p:nvSpPr>
          <p:spPr bwMode="auto">
            <a:xfrm>
              <a:off x="5354074" y="5676047"/>
              <a:ext cx="257815" cy="316807"/>
            </a:xfrm>
            <a:custGeom>
              <a:avLst/>
              <a:gdLst>
                <a:gd name="T0" fmla="*/ 30 w 196"/>
                <a:gd name="T1" fmla="*/ 0 h 241"/>
                <a:gd name="T2" fmla="*/ 30 w 196"/>
                <a:gd name="T3" fmla="*/ 0 h 241"/>
                <a:gd name="T4" fmla="*/ 0 w 196"/>
                <a:gd name="T5" fmla="*/ 227 h 241"/>
                <a:gd name="T6" fmla="*/ 195 w 196"/>
                <a:gd name="T7" fmla="*/ 241 h 241"/>
                <a:gd name="T8" fmla="*/ 196 w 196"/>
                <a:gd name="T9" fmla="*/ 11 h 241"/>
                <a:gd name="T10" fmla="*/ 30 w 196"/>
                <a:gd name="T11" fmla="*/ 0 h 241"/>
              </a:gdLst>
              <a:ahLst/>
              <a:cxnLst>
                <a:cxn ang="0">
                  <a:pos x="T0" y="T1"/>
                </a:cxn>
                <a:cxn ang="0">
                  <a:pos x="T2" y="T3"/>
                </a:cxn>
                <a:cxn ang="0">
                  <a:pos x="T4" y="T5"/>
                </a:cxn>
                <a:cxn ang="0">
                  <a:pos x="T6" y="T7"/>
                </a:cxn>
                <a:cxn ang="0">
                  <a:pos x="T8" y="T9"/>
                </a:cxn>
                <a:cxn ang="0">
                  <a:pos x="T10" y="T11"/>
                </a:cxn>
              </a:cxnLst>
              <a:rect l="0" t="0" r="r" b="b"/>
              <a:pathLst>
                <a:path w="196" h="241">
                  <a:moveTo>
                    <a:pt x="30" y="0"/>
                  </a:moveTo>
                  <a:lnTo>
                    <a:pt x="30" y="0"/>
                  </a:lnTo>
                  <a:lnTo>
                    <a:pt x="0" y="227"/>
                  </a:lnTo>
                  <a:cubicBezTo>
                    <a:pt x="64" y="236"/>
                    <a:pt x="130" y="240"/>
                    <a:pt x="195" y="241"/>
                  </a:cubicBezTo>
                  <a:lnTo>
                    <a:pt x="196" y="11"/>
                  </a:lnTo>
                  <a:cubicBezTo>
                    <a:pt x="140" y="11"/>
                    <a:pt x="85" y="7"/>
                    <a:pt x="30"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 name="Freeform 265">
              <a:extLst>
                <a:ext uri="{FF2B5EF4-FFF2-40B4-BE49-F238E27FC236}">
                  <a16:creationId xmlns:a16="http://schemas.microsoft.com/office/drawing/2014/main" id="{17598720-D2F6-2D39-144F-FB0C1BB5E26D}"/>
                </a:ext>
              </a:extLst>
            </p:cNvPr>
            <p:cNvSpPr>
              <a:spLocks/>
            </p:cNvSpPr>
            <p:nvPr/>
          </p:nvSpPr>
          <p:spPr bwMode="auto">
            <a:xfrm>
              <a:off x="2874245" y="4367309"/>
              <a:ext cx="351765" cy="329916"/>
            </a:xfrm>
            <a:custGeom>
              <a:avLst/>
              <a:gdLst>
                <a:gd name="T0" fmla="*/ 35 w 269"/>
                <a:gd name="T1" fmla="*/ 0 h 251"/>
                <a:gd name="T2" fmla="*/ 35 w 269"/>
                <a:gd name="T3" fmla="*/ 0 h 251"/>
                <a:gd name="T4" fmla="*/ 0 w 269"/>
                <a:gd name="T5" fmla="*/ 226 h 251"/>
                <a:gd name="T6" fmla="*/ 237 w 269"/>
                <a:gd name="T7" fmla="*/ 251 h 251"/>
                <a:gd name="T8" fmla="*/ 269 w 269"/>
                <a:gd name="T9" fmla="*/ 48 h 251"/>
                <a:gd name="T10" fmla="*/ 35 w 269"/>
                <a:gd name="T11" fmla="*/ 0 h 251"/>
              </a:gdLst>
              <a:ahLst/>
              <a:cxnLst>
                <a:cxn ang="0">
                  <a:pos x="T0" y="T1"/>
                </a:cxn>
                <a:cxn ang="0">
                  <a:pos x="T2" y="T3"/>
                </a:cxn>
                <a:cxn ang="0">
                  <a:pos x="T4" y="T5"/>
                </a:cxn>
                <a:cxn ang="0">
                  <a:pos x="T6" y="T7"/>
                </a:cxn>
                <a:cxn ang="0">
                  <a:pos x="T8" y="T9"/>
                </a:cxn>
                <a:cxn ang="0">
                  <a:pos x="T10" y="T11"/>
                </a:cxn>
              </a:cxnLst>
              <a:rect l="0" t="0" r="r" b="b"/>
              <a:pathLst>
                <a:path w="269" h="251">
                  <a:moveTo>
                    <a:pt x="35" y="0"/>
                  </a:moveTo>
                  <a:lnTo>
                    <a:pt x="35" y="0"/>
                  </a:lnTo>
                  <a:cubicBezTo>
                    <a:pt x="20" y="74"/>
                    <a:pt x="8" y="149"/>
                    <a:pt x="0" y="226"/>
                  </a:cubicBezTo>
                  <a:lnTo>
                    <a:pt x="237" y="251"/>
                  </a:lnTo>
                  <a:cubicBezTo>
                    <a:pt x="244" y="182"/>
                    <a:pt x="255" y="115"/>
                    <a:pt x="269" y="48"/>
                  </a:cubicBezTo>
                  <a:lnTo>
                    <a:pt x="35"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 name="Freeform 249">
              <a:extLst>
                <a:ext uri="{FF2B5EF4-FFF2-40B4-BE49-F238E27FC236}">
                  <a16:creationId xmlns:a16="http://schemas.microsoft.com/office/drawing/2014/main" id="{E108626F-CDB3-C14E-C3C5-A38BB902EE13}"/>
                </a:ext>
              </a:extLst>
            </p:cNvPr>
            <p:cNvSpPr>
              <a:spLocks/>
            </p:cNvSpPr>
            <p:nvPr/>
          </p:nvSpPr>
          <p:spPr bwMode="auto">
            <a:xfrm>
              <a:off x="5172729" y="2846639"/>
              <a:ext cx="467562" cy="419495"/>
            </a:xfrm>
            <a:custGeom>
              <a:avLst/>
              <a:gdLst>
                <a:gd name="T0" fmla="*/ 357 w 357"/>
                <a:gd name="T1" fmla="*/ 233 h 319"/>
                <a:gd name="T2" fmla="*/ 357 w 357"/>
                <a:gd name="T3" fmla="*/ 233 h 319"/>
                <a:gd name="T4" fmla="*/ 308 w 357"/>
                <a:gd name="T5" fmla="*/ 0 h 319"/>
                <a:gd name="T6" fmla="*/ 0 w 357"/>
                <a:gd name="T7" fmla="*/ 101 h 319"/>
                <a:gd name="T8" fmla="*/ 98 w 357"/>
                <a:gd name="T9" fmla="*/ 319 h 319"/>
                <a:gd name="T10" fmla="*/ 357 w 357"/>
                <a:gd name="T11" fmla="*/ 233 h 319"/>
              </a:gdLst>
              <a:ahLst/>
              <a:cxnLst>
                <a:cxn ang="0">
                  <a:pos x="T0" y="T1"/>
                </a:cxn>
                <a:cxn ang="0">
                  <a:pos x="T2" y="T3"/>
                </a:cxn>
                <a:cxn ang="0">
                  <a:pos x="T4" y="T5"/>
                </a:cxn>
                <a:cxn ang="0">
                  <a:pos x="T6" y="T7"/>
                </a:cxn>
                <a:cxn ang="0">
                  <a:pos x="T8" y="T9"/>
                </a:cxn>
                <a:cxn ang="0">
                  <a:pos x="T10" y="T11"/>
                </a:cxn>
              </a:cxnLst>
              <a:rect l="0" t="0" r="r" b="b"/>
              <a:pathLst>
                <a:path w="357" h="319">
                  <a:moveTo>
                    <a:pt x="357" y="233"/>
                  </a:moveTo>
                  <a:lnTo>
                    <a:pt x="357" y="233"/>
                  </a:lnTo>
                  <a:lnTo>
                    <a:pt x="308" y="0"/>
                  </a:lnTo>
                  <a:cubicBezTo>
                    <a:pt x="201" y="23"/>
                    <a:pt x="98" y="57"/>
                    <a:pt x="0" y="101"/>
                  </a:cubicBezTo>
                  <a:lnTo>
                    <a:pt x="98" y="319"/>
                  </a:lnTo>
                  <a:cubicBezTo>
                    <a:pt x="181" y="281"/>
                    <a:pt x="267" y="252"/>
                    <a:pt x="357" y="23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0" name="Freeform 251">
              <a:extLst>
                <a:ext uri="{FF2B5EF4-FFF2-40B4-BE49-F238E27FC236}">
                  <a16:creationId xmlns:a16="http://schemas.microsoft.com/office/drawing/2014/main" id="{AF9109FE-F55F-3C7D-2C07-40EC8F0340ED}"/>
                </a:ext>
              </a:extLst>
            </p:cNvPr>
            <p:cNvSpPr>
              <a:spLocks/>
            </p:cNvSpPr>
            <p:nvPr/>
          </p:nvSpPr>
          <p:spPr bwMode="auto">
            <a:xfrm>
              <a:off x="5576931" y="2802941"/>
              <a:ext cx="410756" cy="349579"/>
            </a:xfrm>
            <a:custGeom>
              <a:avLst/>
              <a:gdLst>
                <a:gd name="T0" fmla="*/ 314 w 314"/>
                <a:gd name="T1" fmla="*/ 239 h 266"/>
                <a:gd name="T2" fmla="*/ 314 w 314"/>
                <a:gd name="T3" fmla="*/ 239 h 266"/>
                <a:gd name="T4" fmla="*/ 314 w 314"/>
                <a:gd name="T5" fmla="*/ 0 h 266"/>
                <a:gd name="T6" fmla="*/ 0 w 314"/>
                <a:gd name="T7" fmla="*/ 33 h 266"/>
                <a:gd name="T8" fmla="*/ 49 w 314"/>
                <a:gd name="T9" fmla="*/ 266 h 266"/>
                <a:gd name="T10" fmla="*/ 314 w 314"/>
                <a:gd name="T11" fmla="*/ 239 h 266"/>
              </a:gdLst>
              <a:ahLst/>
              <a:cxnLst>
                <a:cxn ang="0">
                  <a:pos x="T0" y="T1"/>
                </a:cxn>
                <a:cxn ang="0">
                  <a:pos x="T2" y="T3"/>
                </a:cxn>
                <a:cxn ang="0">
                  <a:pos x="T4" y="T5"/>
                </a:cxn>
                <a:cxn ang="0">
                  <a:pos x="T6" y="T7"/>
                </a:cxn>
                <a:cxn ang="0">
                  <a:pos x="T8" y="T9"/>
                </a:cxn>
                <a:cxn ang="0">
                  <a:pos x="T10" y="T11"/>
                </a:cxn>
              </a:cxnLst>
              <a:rect l="0" t="0" r="r" b="b"/>
              <a:pathLst>
                <a:path w="314" h="266">
                  <a:moveTo>
                    <a:pt x="314" y="239"/>
                  </a:moveTo>
                  <a:lnTo>
                    <a:pt x="314" y="239"/>
                  </a:lnTo>
                  <a:lnTo>
                    <a:pt x="314" y="0"/>
                  </a:lnTo>
                  <a:cubicBezTo>
                    <a:pt x="206" y="0"/>
                    <a:pt x="101" y="12"/>
                    <a:pt x="0" y="33"/>
                  </a:cubicBezTo>
                  <a:lnTo>
                    <a:pt x="49" y="266"/>
                  </a:lnTo>
                  <a:cubicBezTo>
                    <a:pt x="135" y="248"/>
                    <a:pt x="223" y="239"/>
                    <a:pt x="314" y="23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1" name="Freeform 269">
              <a:extLst>
                <a:ext uri="{FF2B5EF4-FFF2-40B4-BE49-F238E27FC236}">
                  <a16:creationId xmlns:a16="http://schemas.microsoft.com/office/drawing/2014/main" id="{2001B4BD-49FF-8E38-71CE-41E34EE29415}"/>
                </a:ext>
              </a:extLst>
            </p:cNvPr>
            <p:cNvSpPr>
              <a:spLocks/>
            </p:cNvSpPr>
            <p:nvPr/>
          </p:nvSpPr>
          <p:spPr bwMode="auto">
            <a:xfrm>
              <a:off x="4255083" y="3504286"/>
              <a:ext cx="461008" cy="474118"/>
            </a:xfrm>
            <a:custGeom>
              <a:avLst/>
              <a:gdLst>
                <a:gd name="T0" fmla="*/ 351 w 351"/>
                <a:gd name="T1" fmla="*/ 154 h 360"/>
                <a:gd name="T2" fmla="*/ 351 w 351"/>
                <a:gd name="T3" fmla="*/ 154 h 360"/>
                <a:gd name="T4" fmla="*/ 170 w 351"/>
                <a:gd name="T5" fmla="*/ 0 h 360"/>
                <a:gd name="T6" fmla="*/ 0 w 351"/>
                <a:gd name="T7" fmla="*/ 244 h 360"/>
                <a:gd name="T8" fmla="*/ 209 w 351"/>
                <a:gd name="T9" fmla="*/ 360 h 360"/>
                <a:gd name="T10" fmla="*/ 351 w 351"/>
                <a:gd name="T11" fmla="*/ 154 h 360"/>
              </a:gdLst>
              <a:ahLst/>
              <a:cxnLst>
                <a:cxn ang="0">
                  <a:pos x="T0" y="T1"/>
                </a:cxn>
                <a:cxn ang="0">
                  <a:pos x="T2" y="T3"/>
                </a:cxn>
                <a:cxn ang="0">
                  <a:pos x="T4" y="T5"/>
                </a:cxn>
                <a:cxn ang="0">
                  <a:pos x="T6" y="T7"/>
                </a:cxn>
                <a:cxn ang="0">
                  <a:pos x="T8" y="T9"/>
                </a:cxn>
                <a:cxn ang="0">
                  <a:pos x="T10" y="T11"/>
                </a:cxn>
              </a:cxnLst>
              <a:rect l="0" t="0" r="r" b="b"/>
              <a:pathLst>
                <a:path w="351" h="360">
                  <a:moveTo>
                    <a:pt x="351" y="154"/>
                  </a:moveTo>
                  <a:lnTo>
                    <a:pt x="351" y="154"/>
                  </a:lnTo>
                  <a:lnTo>
                    <a:pt x="170" y="0"/>
                  </a:lnTo>
                  <a:cubicBezTo>
                    <a:pt x="106" y="75"/>
                    <a:pt x="49" y="157"/>
                    <a:pt x="0" y="244"/>
                  </a:cubicBezTo>
                  <a:lnTo>
                    <a:pt x="209" y="360"/>
                  </a:lnTo>
                  <a:cubicBezTo>
                    <a:pt x="250" y="286"/>
                    <a:pt x="297" y="218"/>
                    <a:pt x="351" y="15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2" name="Freeform 271">
              <a:extLst>
                <a:ext uri="{FF2B5EF4-FFF2-40B4-BE49-F238E27FC236}">
                  <a16:creationId xmlns:a16="http://schemas.microsoft.com/office/drawing/2014/main" id="{CCF6CF5F-7926-1F3D-2E75-53542A3F6F49}"/>
                </a:ext>
              </a:extLst>
            </p:cNvPr>
            <p:cNvSpPr>
              <a:spLocks/>
            </p:cNvSpPr>
            <p:nvPr/>
          </p:nvSpPr>
          <p:spPr bwMode="auto">
            <a:xfrm>
              <a:off x="4477940" y="3209327"/>
              <a:ext cx="500336" cy="498151"/>
            </a:xfrm>
            <a:custGeom>
              <a:avLst/>
              <a:gdLst>
                <a:gd name="T0" fmla="*/ 380 w 380"/>
                <a:gd name="T1" fmla="*/ 190 h 378"/>
                <a:gd name="T2" fmla="*/ 380 w 380"/>
                <a:gd name="T3" fmla="*/ 190 h 378"/>
                <a:gd name="T4" fmla="*/ 236 w 380"/>
                <a:gd name="T5" fmla="*/ 0 h 378"/>
                <a:gd name="T6" fmla="*/ 0 w 380"/>
                <a:gd name="T7" fmla="*/ 224 h 378"/>
                <a:gd name="T8" fmla="*/ 181 w 380"/>
                <a:gd name="T9" fmla="*/ 378 h 378"/>
                <a:gd name="T10" fmla="*/ 380 w 380"/>
                <a:gd name="T11" fmla="*/ 190 h 378"/>
              </a:gdLst>
              <a:ahLst/>
              <a:cxnLst>
                <a:cxn ang="0">
                  <a:pos x="T0" y="T1"/>
                </a:cxn>
                <a:cxn ang="0">
                  <a:pos x="T2" y="T3"/>
                </a:cxn>
                <a:cxn ang="0">
                  <a:pos x="T4" y="T5"/>
                </a:cxn>
                <a:cxn ang="0">
                  <a:pos x="T6" y="T7"/>
                </a:cxn>
                <a:cxn ang="0">
                  <a:pos x="T8" y="T9"/>
                </a:cxn>
                <a:cxn ang="0">
                  <a:pos x="T10" y="T11"/>
                </a:cxn>
              </a:cxnLst>
              <a:rect l="0" t="0" r="r" b="b"/>
              <a:pathLst>
                <a:path w="380" h="378">
                  <a:moveTo>
                    <a:pt x="380" y="190"/>
                  </a:moveTo>
                  <a:lnTo>
                    <a:pt x="380" y="190"/>
                  </a:lnTo>
                  <a:lnTo>
                    <a:pt x="236" y="0"/>
                  </a:lnTo>
                  <a:cubicBezTo>
                    <a:pt x="149" y="66"/>
                    <a:pt x="70" y="141"/>
                    <a:pt x="0" y="224"/>
                  </a:cubicBezTo>
                  <a:lnTo>
                    <a:pt x="181" y="378"/>
                  </a:lnTo>
                  <a:cubicBezTo>
                    <a:pt x="241" y="309"/>
                    <a:pt x="307" y="245"/>
                    <a:pt x="380" y="19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3" name="Freeform 293">
              <a:extLst>
                <a:ext uri="{FF2B5EF4-FFF2-40B4-BE49-F238E27FC236}">
                  <a16:creationId xmlns:a16="http://schemas.microsoft.com/office/drawing/2014/main" id="{291C18E3-4B11-6374-F8C8-397B09C0AD0B}"/>
                </a:ext>
              </a:extLst>
            </p:cNvPr>
            <p:cNvSpPr>
              <a:spLocks/>
            </p:cNvSpPr>
            <p:nvPr/>
          </p:nvSpPr>
          <p:spPr bwMode="auto">
            <a:xfrm>
              <a:off x="4788192" y="2977731"/>
              <a:ext cx="513445" cy="480672"/>
            </a:xfrm>
            <a:custGeom>
              <a:avLst/>
              <a:gdLst>
                <a:gd name="T0" fmla="*/ 390 w 390"/>
                <a:gd name="T1" fmla="*/ 218 h 365"/>
                <a:gd name="T2" fmla="*/ 390 w 390"/>
                <a:gd name="T3" fmla="*/ 218 h 365"/>
                <a:gd name="T4" fmla="*/ 292 w 390"/>
                <a:gd name="T5" fmla="*/ 0 h 365"/>
                <a:gd name="T6" fmla="*/ 0 w 390"/>
                <a:gd name="T7" fmla="*/ 175 h 365"/>
                <a:gd name="T8" fmla="*/ 144 w 390"/>
                <a:gd name="T9" fmla="*/ 365 h 365"/>
                <a:gd name="T10" fmla="*/ 390 w 390"/>
                <a:gd name="T11" fmla="*/ 218 h 365"/>
              </a:gdLst>
              <a:ahLst/>
              <a:cxnLst>
                <a:cxn ang="0">
                  <a:pos x="T0" y="T1"/>
                </a:cxn>
                <a:cxn ang="0">
                  <a:pos x="T2" y="T3"/>
                </a:cxn>
                <a:cxn ang="0">
                  <a:pos x="T4" y="T5"/>
                </a:cxn>
                <a:cxn ang="0">
                  <a:pos x="T6" y="T7"/>
                </a:cxn>
                <a:cxn ang="0">
                  <a:pos x="T8" y="T9"/>
                </a:cxn>
                <a:cxn ang="0">
                  <a:pos x="T10" y="T11"/>
                </a:cxn>
              </a:cxnLst>
              <a:rect l="0" t="0" r="r" b="b"/>
              <a:pathLst>
                <a:path w="390" h="365">
                  <a:moveTo>
                    <a:pt x="390" y="218"/>
                  </a:moveTo>
                  <a:lnTo>
                    <a:pt x="390" y="218"/>
                  </a:lnTo>
                  <a:lnTo>
                    <a:pt x="292" y="0"/>
                  </a:lnTo>
                  <a:cubicBezTo>
                    <a:pt x="188" y="48"/>
                    <a:pt x="90" y="107"/>
                    <a:pt x="0" y="175"/>
                  </a:cubicBezTo>
                  <a:lnTo>
                    <a:pt x="144" y="365"/>
                  </a:lnTo>
                  <a:cubicBezTo>
                    <a:pt x="220" y="307"/>
                    <a:pt x="303" y="257"/>
                    <a:pt x="390" y="2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4" name="Freeform 259">
              <a:extLst>
                <a:ext uri="{FF2B5EF4-FFF2-40B4-BE49-F238E27FC236}">
                  <a16:creationId xmlns:a16="http://schemas.microsoft.com/office/drawing/2014/main" id="{699DF80D-29A9-EB02-D177-FBF3C577A0D5}"/>
                </a:ext>
              </a:extLst>
            </p:cNvPr>
            <p:cNvSpPr>
              <a:spLocks/>
            </p:cNvSpPr>
            <p:nvPr/>
          </p:nvSpPr>
          <p:spPr bwMode="auto">
            <a:xfrm>
              <a:off x="3992899" y="4017730"/>
              <a:ext cx="430420" cy="456639"/>
            </a:xfrm>
            <a:custGeom>
              <a:avLst/>
              <a:gdLst>
                <a:gd name="T0" fmla="*/ 327 w 327"/>
                <a:gd name="T1" fmla="*/ 116 h 347"/>
                <a:gd name="T2" fmla="*/ 327 w 327"/>
                <a:gd name="T3" fmla="*/ 116 h 347"/>
                <a:gd name="T4" fmla="*/ 119 w 327"/>
                <a:gd name="T5" fmla="*/ 0 h 347"/>
                <a:gd name="T6" fmla="*/ 0 w 327"/>
                <a:gd name="T7" fmla="*/ 274 h 347"/>
                <a:gd name="T8" fmla="*/ 227 w 327"/>
                <a:gd name="T9" fmla="*/ 347 h 347"/>
                <a:gd name="T10" fmla="*/ 327 w 327"/>
                <a:gd name="T11" fmla="*/ 116 h 347"/>
              </a:gdLst>
              <a:ahLst/>
              <a:cxnLst>
                <a:cxn ang="0">
                  <a:pos x="T0" y="T1"/>
                </a:cxn>
                <a:cxn ang="0">
                  <a:pos x="T2" y="T3"/>
                </a:cxn>
                <a:cxn ang="0">
                  <a:pos x="T4" y="T5"/>
                </a:cxn>
                <a:cxn ang="0">
                  <a:pos x="T6" y="T7"/>
                </a:cxn>
                <a:cxn ang="0">
                  <a:pos x="T8" y="T9"/>
                </a:cxn>
                <a:cxn ang="0">
                  <a:pos x="T10" y="T11"/>
                </a:cxn>
              </a:cxnLst>
              <a:rect l="0" t="0" r="r" b="b"/>
              <a:pathLst>
                <a:path w="327" h="347">
                  <a:moveTo>
                    <a:pt x="327" y="116"/>
                  </a:moveTo>
                  <a:lnTo>
                    <a:pt x="327" y="116"/>
                  </a:lnTo>
                  <a:lnTo>
                    <a:pt x="119" y="0"/>
                  </a:lnTo>
                  <a:cubicBezTo>
                    <a:pt x="71" y="87"/>
                    <a:pt x="31" y="178"/>
                    <a:pt x="0" y="274"/>
                  </a:cubicBezTo>
                  <a:lnTo>
                    <a:pt x="227" y="347"/>
                  </a:lnTo>
                  <a:cubicBezTo>
                    <a:pt x="253" y="266"/>
                    <a:pt x="287" y="189"/>
                    <a:pt x="327" y="11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5" name="Freeform 273">
              <a:extLst>
                <a:ext uri="{FF2B5EF4-FFF2-40B4-BE49-F238E27FC236}">
                  <a16:creationId xmlns:a16="http://schemas.microsoft.com/office/drawing/2014/main" id="{2EDB3B0C-171A-B082-2DAA-93FDFD6CB74D}"/>
                </a:ext>
              </a:extLst>
            </p:cNvPr>
            <p:cNvSpPr>
              <a:spLocks/>
            </p:cNvSpPr>
            <p:nvPr/>
          </p:nvSpPr>
          <p:spPr bwMode="auto">
            <a:xfrm>
              <a:off x="3909874" y="4378234"/>
              <a:ext cx="382353" cy="430420"/>
            </a:xfrm>
            <a:custGeom>
              <a:avLst/>
              <a:gdLst>
                <a:gd name="T0" fmla="*/ 290 w 290"/>
                <a:gd name="T1" fmla="*/ 73 h 326"/>
                <a:gd name="T2" fmla="*/ 290 w 290"/>
                <a:gd name="T3" fmla="*/ 73 h 326"/>
                <a:gd name="T4" fmla="*/ 63 w 290"/>
                <a:gd name="T5" fmla="*/ 0 h 326"/>
                <a:gd name="T6" fmla="*/ 0 w 290"/>
                <a:gd name="T7" fmla="*/ 301 h 326"/>
                <a:gd name="T8" fmla="*/ 237 w 290"/>
                <a:gd name="T9" fmla="*/ 326 h 326"/>
                <a:gd name="T10" fmla="*/ 290 w 290"/>
                <a:gd name="T11" fmla="*/ 73 h 326"/>
              </a:gdLst>
              <a:ahLst/>
              <a:cxnLst>
                <a:cxn ang="0">
                  <a:pos x="T0" y="T1"/>
                </a:cxn>
                <a:cxn ang="0">
                  <a:pos x="T2" y="T3"/>
                </a:cxn>
                <a:cxn ang="0">
                  <a:pos x="T4" y="T5"/>
                </a:cxn>
                <a:cxn ang="0">
                  <a:pos x="T6" y="T7"/>
                </a:cxn>
                <a:cxn ang="0">
                  <a:pos x="T8" y="T9"/>
                </a:cxn>
                <a:cxn ang="0">
                  <a:pos x="T10" y="T11"/>
                </a:cxn>
              </a:cxnLst>
              <a:rect l="0" t="0" r="r" b="b"/>
              <a:pathLst>
                <a:path w="290" h="326">
                  <a:moveTo>
                    <a:pt x="290" y="73"/>
                  </a:moveTo>
                  <a:lnTo>
                    <a:pt x="290" y="73"/>
                  </a:lnTo>
                  <a:lnTo>
                    <a:pt x="63" y="0"/>
                  </a:lnTo>
                  <a:cubicBezTo>
                    <a:pt x="32" y="96"/>
                    <a:pt x="11" y="197"/>
                    <a:pt x="0" y="301"/>
                  </a:cubicBezTo>
                  <a:lnTo>
                    <a:pt x="237" y="326"/>
                  </a:lnTo>
                  <a:cubicBezTo>
                    <a:pt x="246" y="238"/>
                    <a:pt x="264" y="154"/>
                    <a:pt x="290" y="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6" name="Freeform 275">
              <a:extLst>
                <a:ext uri="{FF2B5EF4-FFF2-40B4-BE49-F238E27FC236}">
                  <a16:creationId xmlns:a16="http://schemas.microsoft.com/office/drawing/2014/main" id="{058773B5-49EC-D0B3-FEA4-372428EB605A}"/>
                </a:ext>
              </a:extLst>
            </p:cNvPr>
            <p:cNvSpPr>
              <a:spLocks/>
            </p:cNvSpPr>
            <p:nvPr/>
          </p:nvSpPr>
          <p:spPr bwMode="auto">
            <a:xfrm>
              <a:off x="3392060" y="4393527"/>
              <a:ext cx="360504" cy="358319"/>
            </a:xfrm>
            <a:custGeom>
              <a:avLst/>
              <a:gdLst>
                <a:gd name="T0" fmla="*/ 43 w 275"/>
                <a:gd name="T1" fmla="*/ 0 h 273"/>
                <a:gd name="T2" fmla="*/ 43 w 275"/>
                <a:gd name="T3" fmla="*/ 0 h 273"/>
                <a:gd name="T4" fmla="*/ 0 w 275"/>
                <a:gd name="T5" fmla="*/ 248 h 273"/>
                <a:gd name="T6" fmla="*/ 237 w 275"/>
                <a:gd name="T7" fmla="*/ 273 h 273"/>
                <a:gd name="T8" fmla="*/ 275 w 275"/>
                <a:gd name="T9" fmla="*/ 56 h 273"/>
                <a:gd name="T10" fmla="*/ 43 w 275"/>
                <a:gd name="T11" fmla="*/ 0 h 273"/>
              </a:gdLst>
              <a:ahLst/>
              <a:cxnLst>
                <a:cxn ang="0">
                  <a:pos x="T0" y="T1"/>
                </a:cxn>
                <a:cxn ang="0">
                  <a:pos x="T2" y="T3"/>
                </a:cxn>
                <a:cxn ang="0">
                  <a:pos x="T4" y="T5"/>
                </a:cxn>
                <a:cxn ang="0">
                  <a:pos x="T6" y="T7"/>
                </a:cxn>
                <a:cxn ang="0">
                  <a:pos x="T8" y="T9"/>
                </a:cxn>
                <a:cxn ang="0">
                  <a:pos x="T10" y="T11"/>
                </a:cxn>
              </a:cxnLst>
              <a:rect l="0" t="0" r="r" b="b"/>
              <a:pathLst>
                <a:path w="275" h="273">
                  <a:moveTo>
                    <a:pt x="43" y="0"/>
                  </a:moveTo>
                  <a:lnTo>
                    <a:pt x="43" y="0"/>
                  </a:lnTo>
                  <a:cubicBezTo>
                    <a:pt x="23" y="81"/>
                    <a:pt x="9" y="163"/>
                    <a:pt x="0" y="248"/>
                  </a:cubicBezTo>
                  <a:lnTo>
                    <a:pt x="237" y="273"/>
                  </a:lnTo>
                  <a:cubicBezTo>
                    <a:pt x="245" y="199"/>
                    <a:pt x="257" y="127"/>
                    <a:pt x="275" y="56"/>
                  </a:cubicBezTo>
                  <a:lnTo>
                    <a:pt x="43"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7" name="Freeform 277">
              <a:extLst>
                <a:ext uri="{FF2B5EF4-FFF2-40B4-BE49-F238E27FC236}">
                  <a16:creationId xmlns:a16="http://schemas.microsoft.com/office/drawing/2014/main" id="{750B849E-AC14-FC41-427F-701659656CA0}"/>
                </a:ext>
              </a:extLst>
            </p:cNvPr>
            <p:cNvSpPr>
              <a:spLocks/>
            </p:cNvSpPr>
            <p:nvPr/>
          </p:nvSpPr>
          <p:spPr bwMode="auto">
            <a:xfrm>
              <a:off x="3553741" y="3764285"/>
              <a:ext cx="412941" cy="412941"/>
            </a:xfrm>
            <a:custGeom>
              <a:avLst/>
              <a:gdLst>
                <a:gd name="T0" fmla="*/ 315 w 315"/>
                <a:gd name="T1" fmla="*/ 115 h 313"/>
                <a:gd name="T2" fmla="*/ 315 w 315"/>
                <a:gd name="T3" fmla="*/ 115 h 313"/>
                <a:gd name="T4" fmla="*/ 107 w 315"/>
                <a:gd name="T5" fmla="*/ 0 h 313"/>
                <a:gd name="T6" fmla="*/ 0 w 315"/>
                <a:gd name="T7" fmla="*/ 226 h 313"/>
                <a:gd name="T8" fmla="*/ 221 w 315"/>
                <a:gd name="T9" fmla="*/ 313 h 313"/>
                <a:gd name="T10" fmla="*/ 315 w 315"/>
                <a:gd name="T11" fmla="*/ 115 h 313"/>
              </a:gdLst>
              <a:ahLst/>
              <a:cxnLst>
                <a:cxn ang="0">
                  <a:pos x="T0" y="T1"/>
                </a:cxn>
                <a:cxn ang="0">
                  <a:pos x="T2" y="T3"/>
                </a:cxn>
                <a:cxn ang="0">
                  <a:pos x="T4" y="T5"/>
                </a:cxn>
                <a:cxn ang="0">
                  <a:pos x="T6" y="T7"/>
                </a:cxn>
                <a:cxn ang="0">
                  <a:pos x="T8" y="T9"/>
                </a:cxn>
                <a:cxn ang="0">
                  <a:pos x="T10" y="T11"/>
                </a:cxn>
              </a:cxnLst>
              <a:rect l="0" t="0" r="r" b="b"/>
              <a:pathLst>
                <a:path w="315" h="313">
                  <a:moveTo>
                    <a:pt x="315" y="115"/>
                  </a:moveTo>
                  <a:lnTo>
                    <a:pt x="315" y="115"/>
                  </a:lnTo>
                  <a:lnTo>
                    <a:pt x="107" y="0"/>
                  </a:lnTo>
                  <a:cubicBezTo>
                    <a:pt x="66" y="72"/>
                    <a:pt x="31" y="148"/>
                    <a:pt x="0" y="226"/>
                  </a:cubicBezTo>
                  <a:lnTo>
                    <a:pt x="221" y="313"/>
                  </a:lnTo>
                  <a:cubicBezTo>
                    <a:pt x="248" y="245"/>
                    <a:pt x="280" y="179"/>
                    <a:pt x="315" y="11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8" name="Freeform 279">
              <a:extLst>
                <a:ext uri="{FF2B5EF4-FFF2-40B4-BE49-F238E27FC236}">
                  <a16:creationId xmlns:a16="http://schemas.microsoft.com/office/drawing/2014/main" id="{4CFFDE49-9FC4-50DB-175F-1B7E0A864479}"/>
                </a:ext>
              </a:extLst>
            </p:cNvPr>
            <p:cNvSpPr>
              <a:spLocks/>
            </p:cNvSpPr>
            <p:nvPr/>
          </p:nvSpPr>
          <p:spPr bwMode="auto">
            <a:xfrm>
              <a:off x="3448867" y="4063613"/>
              <a:ext cx="395462" cy="404202"/>
            </a:xfrm>
            <a:custGeom>
              <a:avLst/>
              <a:gdLst>
                <a:gd name="T0" fmla="*/ 301 w 301"/>
                <a:gd name="T1" fmla="*/ 87 h 307"/>
                <a:gd name="T2" fmla="*/ 301 w 301"/>
                <a:gd name="T3" fmla="*/ 87 h 307"/>
                <a:gd name="T4" fmla="*/ 80 w 301"/>
                <a:gd name="T5" fmla="*/ 0 h 307"/>
                <a:gd name="T6" fmla="*/ 0 w 301"/>
                <a:gd name="T7" fmla="*/ 251 h 307"/>
                <a:gd name="T8" fmla="*/ 232 w 301"/>
                <a:gd name="T9" fmla="*/ 307 h 307"/>
                <a:gd name="T10" fmla="*/ 301 w 301"/>
                <a:gd name="T11" fmla="*/ 87 h 307"/>
              </a:gdLst>
              <a:ahLst/>
              <a:cxnLst>
                <a:cxn ang="0">
                  <a:pos x="T0" y="T1"/>
                </a:cxn>
                <a:cxn ang="0">
                  <a:pos x="T2" y="T3"/>
                </a:cxn>
                <a:cxn ang="0">
                  <a:pos x="T4" y="T5"/>
                </a:cxn>
                <a:cxn ang="0">
                  <a:pos x="T6" y="T7"/>
                </a:cxn>
                <a:cxn ang="0">
                  <a:pos x="T8" y="T9"/>
                </a:cxn>
                <a:cxn ang="0">
                  <a:pos x="T10" y="T11"/>
                </a:cxn>
              </a:cxnLst>
              <a:rect l="0" t="0" r="r" b="b"/>
              <a:pathLst>
                <a:path w="301" h="307">
                  <a:moveTo>
                    <a:pt x="301" y="87"/>
                  </a:moveTo>
                  <a:lnTo>
                    <a:pt x="301" y="87"/>
                  </a:lnTo>
                  <a:lnTo>
                    <a:pt x="80" y="0"/>
                  </a:lnTo>
                  <a:cubicBezTo>
                    <a:pt x="48" y="81"/>
                    <a:pt x="21" y="165"/>
                    <a:pt x="0" y="251"/>
                  </a:cubicBezTo>
                  <a:lnTo>
                    <a:pt x="232" y="307"/>
                  </a:lnTo>
                  <a:cubicBezTo>
                    <a:pt x="250" y="232"/>
                    <a:pt x="273" y="158"/>
                    <a:pt x="301" y="8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9" name="Freeform 281">
              <a:extLst>
                <a:ext uri="{FF2B5EF4-FFF2-40B4-BE49-F238E27FC236}">
                  <a16:creationId xmlns:a16="http://schemas.microsoft.com/office/drawing/2014/main" id="{43933F85-CF2C-26B8-45B1-941ACE8BCE9C}"/>
                </a:ext>
              </a:extLst>
            </p:cNvPr>
            <p:cNvSpPr>
              <a:spLocks/>
            </p:cNvSpPr>
            <p:nvPr/>
          </p:nvSpPr>
          <p:spPr bwMode="auto">
            <a:xfrm>
              <a:off x="3800630" y="3233362"/>
              <a:ext cx="469748" cy="491597"/>
            </a:xfrm>
            <a:custGeom>
              <a:avLst/>
              <a:gdLst>
                <a:gd name="T0" fmla="*/ 358 w 358"/>
                <a:gd name="T1" fmla="*/ 148 h 372"/>
                <a:gd name="T2" fmla="*/ 358 w 358"/>
                <a:gd name="T3" fmla="*/ 148 h 372"/>
                <a:gd name="T4" fmla="*/ 171 w 358"/>
                <a:gd name="T5" fmla="*/ 0 h 372"/>
                <a:gd name="T6" fmla="*/ 0 w 358"/>
                <a:gd name="T7" fmla="*/ 256 h 372"/>
                <a:gd name="T8" fmla="*/ 208 w 358"/>
                <a:gd name="T9" fmla="*/ 372 h 372"/>
                <a:gd name="T10" fmla="*/ 358 w 358"/>
                <a:gd name="T11" fmla="*/ 148 h 372"/>
              </a:gdLst>
              <a:ahLst/>
              <a:cxnLst>
                <a:cxn ang="0">
                  <a:pos x="T0" y="T1"/>
                </a:cxn>
                <a:cxn ang="0">
                  <a:pos x="T2" y="T3"/>
                </a:cxn>
                <a:cxn ang="0">
                  <a:pos x="T4" y="T5"/>
                </a:cxn>
                <a:cxn ang="0">
                  <a:pos x="T6" y="T7"/>
                </a:cxn>
                <a:cxn ang="0">
                  <a:pos x="T8" y="T9"/>
                </a:cxn>
                <a:cxn ang="0">
                  <a:pos x="T10" y="T11"/>
                </a:cxn>
              </a:cxnLst>
              <a:rect l="0" t="0" r="r" b="b"/>
              <a:pathLst>
                <a:path w="358" h="372">
                  <a:moveTo>
                    <a:pt x="358" y="148"/>
                  </a:moveTo>
                  <a:lnTo>
                    <a:pt x="358" y="148"/>
                  </a:lnTo>
                  <a:lnTo>
                    <a:pt x="171" y="0"/>
                  </a:lnTo>
                  <a:cubicBezTo>
                    <a:pt x="108" y="80"/>
                    <a:pt x="50" y="166"/>
                    <a:pt x="0" y="256"/>
                  </a:cubicBezTo>
                  <a:lnTo>
                    <a:pt x="208" y="372"/>
                  </a:lnTo>
                  <a:cubicBezTo>
                    <a:pt x="252" y="293"/>
                    <a:pt x="303" y="218"/>
                    <a:pt x="358"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0" name="Freeform 297">
              <a:extLst>
                <a:ext uri="{FF2B5EF4-FFF2-40B4-BE49-F238E27FC236}">
                  <a16:creationId xmlns:a16="http://schemas.microsoft.com/office/drawing/2014/main" id="{2149506F-8105-9B49-6F51-7D8009795C36}"/>
                </a:ext>
              </a:extLst>
            </p:cNvPr>
            <p:cNvSpPr>
              <a:spLocks/>
            </p:cNvSpPr>
            <p:nvPr/>
          </p:nvSpPr>
          <p:spPr bwMode="auto">
            <a:xfrm>
              <a:off x="3343993" y="3052017"/>
              <a:ext cx="423865" cy="417311"/>
            </a:xfrm>
            <a:custGeom>
              <a:avLst/>
              <a:gdLst>
                <a:gd name="T0" fmla="*/ 208 w 322"/>
                <a:gd name="T1" fmla="*/ 318 h 318"/>
                <a:gd name="T2" fmla="*/ 208 w 322"/>
                <a:gd name="T3" fmla="*/ 318 h 318"/>
                <a:gd name="T4" fmla="*/ 322 w 322"/>
                <a:gd name="T5" fmla="*/ 137 h 318"/>
                <a:gd name="T6" fmla="*/ 127 w 322"/>
                <a:gd name="T7" fmla="*/ 0 h 318"/>
                <a:gd name="T8" fmla="*/ 0 w 322"/>
                <a:gd name="T9" fmla="*/ 202 h 318"/>
                <a:gd name="T10" fmla="*/ 201 w 322"/>
                <a:gd name="T11" fmla="*/ 314 h 318"/>
                <a:gd name="T12" fmla="*/ 208 w 322"/>
                <a:gd name="T13" fmla="*/ 318 h 318"/>
              </a:gdLst>
              <a:ahLst/>
              <a:cxnLst>
                <a:cxn ang="0">
                  <a:pos x="T0" y="T1"/>
                </a:cxn>
                <a:cxn ang="0">
                  <a:pos x="T2" y="T3"/>
                </a:cxn>
                <a:cxn ang="0">
                  <a:pos x="T4" y="T5"/>
                </a:cxn>
                <a:cxn ang="0">
                  <a:pos x="T6" y="T7"/>
                </a:cxn>
                <a:cxn ang="0">
                  <a:pos x="T8" y="T9"/>
                </a:cxn>
                <a:cxn ang="0">
                  <a:pos x="T10" y="T11"/>
                </a:cxn>
                <a:cxn ang="0">
                  <a:pos x="T12" y="T13"/>
                </a:cxn>
              </a:cxnLst>
              <a:rect l="0" t="0" r="r" b="b"/>
              <a:pathLst>
                <a:path w="322" h="318">
                  <a:moveTo>
                    <a:pt x="208" y="318"/>
                  </a:moveTo>
                  <a:lnTo>
                    <a:pt x="208" y="318"/>
                  </a:lnTo>
                  <a:cubicBezTo>
                    <a:pt x="243" y="255"/>
                    <a:pt x="281" y="195"/>
                    <a:pt x="322" y="137"/>
                  </a:cubicBezTo>
                  <a:lnTo>
                    <a:pt x="127" y="0"/>
                  </a:lnTo>
                  <a:cubicBezTo>
                    <a:pt x="81" y="65"/>
                    <a:pt x="39" y="133"/>
                    <a:pt x="0" y="202"/>
                  </a:cubicBezTo>
                  <a:lnTo>
                    <a:pt x="201" y="314"/>
                  </a:lnTo>
                  <a:lnTo>
                    <a:pt x="208" y="318"/>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1" name="Freeform 313">
              <a:extLst>
                <a:ext uri="{FF2B5EF4-FFF2-40B4-BE49-F238E27FC236}">
                  <a16:creationId xmlns:a16="http://schemas.microsoft.com/office/drawing/2014/main" id="{F291CBC8-2827-9DEF-FD7F-CA3498BEBC71}"/>
                </a:ext>
              </a:extLst>
            </p:cNvPr>
            <p:cNvSpPr>
              <a:spLocks/>
            </p:cNvSpPr>
            <p:nvPr/>
          </p:nvSpPr>
          <p:spPr bwMode="auto">
            <a:xfrm>
              <a:off x="3715421" y="2551682"/>
              <a:ext cx="445714" cy="447899"/>
            </a:xfrm>
            <a:custGeom>
              <a:avLst/>
              <a:gdLst>
                <a:gd name="T0" fmla="*/ 340 w 340"/>
                <a:gd name="T1" fmla="*/ 176 h 341"/>
                <a:gd name="T2" fmla="*/ 340 w 340"/>
                <a:gd name="T3" fmla="*/ 176 h 341"/>
                <a:gd name="T4" fmla="*/ 179 w 340"/>
                <a:gd name="T5" fmla="*/ 0 h 341"/>
                <a:gd name="T6" fmla="*/ 0 w 340"/>
                <a:gd name="T7" fmla="*/ 184 h 341"/>
                <a:gd name="T8" fmla="*/ 179 w 340"/>
                <a:gd name="T9" fmla="*/ 341 h 341"/>
                <a:gd name="T10" fmla="*/ 340 w 340"/>
                <a:gd name="T11" fmla="*/ 176 h 341"/>
              </a:gdLst>
              <a:ahLst/>
              <a:cxnLst>
                <a:cxn ang="0">
                  <a:pos x="T0" y="T1"/>
                </a:cxn>
                <a:cxn ang="0">
                  <a:pos x="T2" y="T3"/>
                </a:cxn>
                <a:cxn ang="0">
                  <a:pos x="T4" y="T5"/>
                </a:cxn>
                <a:cxn ang="0">
                  <a:pos x="T6" y="T7"/>
                </a:cxn>
                <a:cxn ang="0">
                  <a:pos x="T8" y="T9"/>
                </a:cxn>
                <a:cxn ang="0">
                  <a:pos x="T10" y="T11"/>
                </a:cxn>
              </a:cxnLst>
              <a:rect l="0" t="0" r="r" b="b"/>
              <a:pathLst>
                <a:path w="340" h="341">
                  <a:moveTo>
                    <a:pt x="340" y="176"/>
                  </a:moveTo>
                  <a:lnTo>
                    <a:pt x="340" y="176"/>
                  </a:lnTo>
                  <a:lnTo>
                    <a:pt x="179" y="0"/>
                  </a:lnTo>
                  <a:cubicBezTo>
                    <a:pt x="116" y="58"/>
                    <a:pt x="56" y="119"/>
                    <a:pt x="0" y="184"/>
                  </a:cubicBezTo>
                  <a:lnTo>
                    <a:pt x="179" y="341"/>
                  </a:lnTo>
                  <a:cubicBezTo>
                    <a:pt x="229" y="283"/>
                    <a:pt x="283" y="228"/>
                    <a:pt x="340" y="17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2" name="Freeform 331">
              <a:extLst>
                <a:ext uri="{FF2B5EF4-FFF2-40B4-BE49-F238E27FC236}">
                  <a16:creationId xmlns:a16="http://schemas.microsoft.com/office/drawing/2014/main" id="{01865381-2BBA-6F01-A52A-556EE9B2BE5B}"/>
                </a:ext>
              </a:extLst>
            </p:cNvPr>
            <p:cNvSpPr>
              <a:spLocks/>
            </p:cNvSpPr>
            <p:nvPr/>
          </p:nvSpPr>
          <p:spPr bwMode="auto">
            <a:xfrm>
              <a:off x="4626512" y="2499245"/>
              <a:ext cx="467562" cy="450083"/>
            </a:xfrm>
            <a:custGeom>
              <a:avLst/>
              <a:gdLst>
                <a:gd name="T0" fmla="*/ 356 w 356"/>
                <a:gd name="T1" fmla="*/ 217 h 341"/>
                <a:gd name="T2" fmla="*/ 356 w 356"/>
                <a:gd name="T3" fmla="*/ 217 h 341"/>
                <a:gd name="T4" fmla="*/ 259 w 356"/>
                <a:gd name="T5" fmla="*/ 0 h 341"/>
                <a:gd name="T6" fmla="*/ 0 w 356"/>
                <a:gd name="T7" fmla="*/ 141 h 341"/>
                <a:gd name="T8" fmla="*/ 130 w 356"/>
                <a:gd name="T9" fmla="*/ 341 h 341"/>
                <a:gd name="T10" fmla="*/ 356 w 356"/>
                <a:gd name="T11" fmla="*/ 217 h 341"/>
              </a:gdLst>
              <a:ahLst/>
              <a:cxnLst>
                <a:cxn ang="0">
                  <a:pos x="T0" y="T1"/>
                </a:cxn>
                <a:cxn ang="0">
                  <a:pos x="T2" y="T3"/>
                </a:cxn>
                <a:cxn ang="0">
                  <a:pos x="T4" y="T5"/>
                </a:cxn>
                <a:cxn ang="0">
                  <a:pos x="T6" y="T7"/>
                </a:cxn>
                <a:cxn ang="0">
                  <a:pos x="T8" y="T9"/>
                </a:cxn>
                <a:cxn ang="0">
                  <a:pos x="T10" y="T11"/>
                </a:cxn>
              </a:cxnLst>
              <a:rect l="0" t="0" r="r" b="b"/>
              <a:pathLst>
                <a:path w="356" h="341">
                  <a:moveTo>
                    <a:pt x="356" y="217"/>
                  </a:moveTo>
                  <a:lnTo>
                    <a:pt x="356" y="217"/>
                  </a:lnTo>
                  <a:lnTo>
                    <a:pt x="259" y="0"/>
                  </a:lnTo>
                  <a:cubicBezTo>
                    <a:pt x="169" y="40"/>
                    <a:pt x="82" y="87"/>
                    <a:pt x="0" y="141"/>
                  </a:cubicBezTo>
                  <a:lnTo>
                    <a:pt x="130" y="341"/>
                  </a:lnTo>
                  <a:cubicBezTo>
                    <a:pt x="202" y="294"/>
                    <a:pt x="277" y="253"/>
                    <a:pt x="356" y="21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3" name="Freeform 333">
              <a:extLst>
                <a:ext uri="{FF2B5EF4-FFF2-40B4-BE49-F238E27FC236}">
                  <a16:creationId xmlns:a16="http://schemas.microsoft.com/office/drawing/2014/main" id="{58A71A00-F4A5-F3DD-FB2B-6D3BF5201B5D}"/>
                </a:ext>
              </a:extLst>
            </p:cNvPr>
            <p:cNvSpPr>
              <a:spLocks/>
            </p:cNvSpPr>
            <p:nvPr/>
          </p:nvSpPr>
          <p:spPr bwMode="auto">
            <a:xfrm>
              <a:off x="4025673" y="2936219"/>
              <a:ext cx="489411" cy="493781"/>
            </a:xfrm>
            <a:custGeom>
              <a:avLst/>
              <a:gdLst>
                <a:gd name="T0" fmla="*/ 373 w 373"/>
                <a:gd name="T1" fmla="*/ 176 h 375"/>
                <a:gd name="T2" fmla="*/ 373 w 373"/>
                <a:gd name="T3" fmla="*/ 176 h 375"/>
                <a:gd name="T4" fmla="*/ 213 w 373"/>
                <a:gd name="T5" fmla="*/ 0 h 375"/>
                <a:gd name="T6" fmla="*/ 0 w 373"/>
                <a:gd name="T7" fmla="*/ 227 h 375"/>
                <a:gd name="T8" fmla="*/ 187 w 373"/>
                <a:gd name="T9" fmla="*/ 375 h 375"/>
                <a:gd name="T10" fmla="*/ 373 w 373"/>
                <a:gd name="T11" fmla="*/ 176 h 375"/>
              </a:gdLst>
              <a:ahLst/>
              <a:cxnLst>
                <a:cxn ang="0">
                  <a:pos x="T0" y="T1"/>
                </a:cxn>
                <a:cxn ang="0">
                  <a:pos x="T2" y="T3"/>
                </a:cxn>
                <a:cxn ang="0">
                  <a:pos x="T4" y="T5"/>
                </a:cxn>
                <a:cxn ang="0">
                  <a:pos x="T6" y="T7"/>
                </a:cxn>
                <a:cxn ang="0">
                  <a:pos x="T8" y="T9"/>
                </a:cxn>
                <a:cxn ang="0">
                  <a:pos x="T10" y="T11"/>
                </a:cxn>
              </a:cxnLst>
              <a:rect l="0" t="0" r="r" b="b"/>
              <a:pathLst>
                <a:path w="373" h="375">
                  <a:moveTo>
                    <a:pt x="373" y="176"/>
                  </a:moveTo>
                  <a:lnTo>
                    <a:pt x="373" y="176"/>
                  </a:lnTo>
                  <a:lnTo>
                    <a:pt x="213" y="0"/>
                  </a:lnTo>
                  <a:cubicBezTo>
                    <a:pt x="136" y="69"/>
                    <a:pt x="65" y="146"/>
                    <a:pt x="0" y="227"/>
                  </a:cubicBezTo>
                  <a:lnTo>
                    <a:pt x="187" y="375"/>
                  </a:lnTo>
                  <a:cubicBezTo>
                    <a:pt x="244" y="303"/>
                    <a:pt x="306" y="237"/>
                    <a:pt x="373"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4" name="Freeform 255">
              <a:extLst>
                <a:ext uri="{FF2B5EF4-FFF2-40B4-BE49-F238E27FC236}">
                  <a16:creationId xmlns:a16="http://schemas.microsoft.com/office/drawing/2014/main" id="{DE8AE937-EC9B-ECE6-E392-23A0F37627D0}"/>
                </a:ext>
              </a:extLst>
            </p:cNvPr>
            <p:cNvSpPr>
              <a:spLocks/>
            </p:cNvSpPr>
            <p:nvPr/>
          </p:nvSpPr>
          <p:spPr bwMode="auto">
            <a:xfrm>
              <a:off x="6208358" y="2802941"/>
              <a:ext cx="410756" cy="349579"/>
            </a:xfrm>
            <a:custGeom>
              <a:avLst/>
              <a:gdLst>
                <a:gd name="T0" fmla="*/ 0 w 314"/>
                <a:gd name="T1" fmla="*/ 239 h 266"/>
                <a:gd name="T2" fmla="*/ 0 w 314"/>
                <a:gd name="T3" fmla="*/ 239 h 266"/>
                <a:gd name="T4" fmla="*/ 0 w 314"/>
                <a:gd name="T5" fmla="*/ 0 h 266"/>
                <a:gd name="T6" fmla="*/ 314 w 314"/>
                <a:gd name="T7" fmla="*/ 33 h 266"/>
                <a:gd name="T8" fmla="*/ 265 w 314"/>
                <a:gd name="T9" fmla="*/ 266 h 266"/>
                <a:gd name="T10" fmla="*/ 0 w 314"/>
                <a:gd name="T11" fmla="*/ 239 h 266"/>
              </a:gdLst>
              <a:ahLst/>
              <a:cxnLst>
                <a:cxn ang="0">
                  <a:pos x="T0" y="T1"/>
                </a:cxn>
                <a:cxn ang="0">
                  <a:pos x="T2" y="T3"/>
                </a:cxn>
                <a:cxn ang="0">
                  <a:pos x="T4" y="T5"/>
                </a:cxn>
                <a:cxn ang="0">
                  <a:pos x="T6" y="T7"/>
                </a:cxn>
                <a:cxn ang="0">
                  <a:pos x="T8" y="T9"/>
                </a:cxn>
                <a:cxn ang="0">
                  <a:pos x="T10" y="T11"/>
                </a:cxn>
              </a:cxnLst>
              <a:rect l="0" t="0" r="r" b="b"/>
              <a:pathLst>
                <a:path w="314" h="266">
                  <a:moveTo>
                    <a:pt x="0" y="239"/>
                  </a:moveTo>
                  <a:lnTo>
                    <a:pt x="0" y="239"/>
                  </a:lnTo>
                  <a:lnTo>
                    <a:pt x="0" y="0"/>
                  </a:lnTo>
                  <a:cubicBezTo>
                    <a:pt x="108" y="0"/>
                    <a:pt x="213" y="12"/>
                    <a:pt x="314" y="33"/>
                  </a:cubicBezTo>
                  <a:lnTo>
                    <a:pt x="265" y="266"/>
                  </a:lnTo>
                  <a:cubicBezTo>
                    <a:pt x="180" y="248"/>
                    <a:pt x="91" y="239"/>
                    <a:pt x="0" y="23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5" name="Freeform 261">
              <a:extLst>
                <a:ext uri="{FF2B5EF4-FFF2-40B4-BE49-F238E27FC236}">
                  <a16:creationId xmlns:a16="http://schemas.microsoft.com/office/drawing/2014/main" id="{BC48499F-39DC-A33C-FE2F-5E40EA2DA237}"/>
                </a:ext>
              </a:extLst>
            </p:cNvPr>
            <p:cNvSpPr>
              <a:spLocks/>
            </p:cNvSpPr>
            <p:nvPr/>
          </p:nvSpPr>
          <p:spPr bwMode="auto">
            <a:xfrm>
              <a:off x="7479953" y="3504286"/>
              <a:ext cx="461008" cy="474118"/>
            </a:xfrm>
            <a:custGeom>
              <a:avLst/>
              <a:gdLst>
                <a:gd name="T0" fmla="*/ 0 w 351"/>
                <a:gd name="T1" fmla="*/ 154 h 360"/>
                <a:gd name="T2" fmla="*/ 0 w 351"/>
                <a:gd name="T3" fmla="*/ 154 h 360"/>
                <a:gd name="T4" fmla="*/ 181 w 351"/>
                <a:gd name="T5" fmla="*/ 0 h 360"/>
                <a:gd name="T6" fmla="*/ 351 w 351"/>
                <a:gd name="T7" fmla="*/ 244 h 360"/>
                <a:gd name="T8" fmla="*/ 142 w 351"/>
                <a:gd name="T9" fmla="*/ 360 h 360"/>
                <a:gd name="T10" fmla="*/ 0 w 351"/>
                <a:gd name="T11" fmla="*/ 154 h 360"/>
              </a:gdLst>
              <a:ahLst/>
              <a:cxnLst>
                <a:cxn ang="0">
                  <a:pos x="T0" y="T1"/>
                </a:cxn>
                <a:cxn ang="0">
                  <a:pos x="T2" y="T3"/>
                </a:cxn>
                <a:cxn ang="0">
                  <a:pos x="T4" y="T5"/>
                </a:cxn>
                <a:cxn ang="0">
                  <a:pos x="T6" y="T7"/>
                </a:cxn>
                <a:cxn ang="0">
                  <a:pos x="T8" y="T9"/>
                </a:cxn>
                <a:cxn ang="0">
                  <a:pos x="T10" y="T11"/>
                </a:cxn>
              </a:cxnLst>
              <a:rect l="0" t="0" r="r" b="b"/>
              <a:pathLst>
                <a:path w="351" h="360">
                  <a:moveTo>
                    <a:pt x="0" y="154"/>
                  </a:moveTo>
                  <a:lnTo>
                    <a:pt x="0" y="154"/>
                  </a:lnTo>
                  <a:lnTo>
                    <a:pt x="181" y="0"/>
                  </a:lnTo>
                  <a:cubicBezTo>
                    <a:pt x="245" y="75"/>
                    <a:pt x="302" y="157"/>
                    <a:pt x="351" y="244"/>
                  </a:cubicBezTo>
                  <a:lnTo>
                    <a:pt x="142" y="360"/>
                  </a:lnTo>
                  <a:cubicBezTo>
                    <a:pt x="102" y="286"/>
                    <a:pt x="54" y="218"/>
                    <a:pt x="0" y="15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6" name="Freeform 263">
              <a:extLst>
                <a:ext uri="{FF2B5EF4-FFF2-40B4-BE49-F238E27FC236}">
                  <a16:creationId xmlns:a16="http://schemas.microsoft.com/office/drawing/2014/main" id="{8B2F6E12-53AA-AFE8-6EC5-A688A0B80DD8}"/>
                </a:ext>
              </a:extLst>
            </p:cNvPr>
            <p:cNvSpPr>
              <a:spLocks/>
            </p:cNvSpPr>
            <p:nvPr/>
          </p:nvSpPr>
          <p:spPr bwMode="auto">
            <a:xfrm>
              <a:off x="7217769" y="3209327"/>
              <a:ext cx="498151" cy="498151"/>
            </a:xfrm>
            <a:custGeom>
              <a:avLst/>
              <a:gdLst>
                <a:gd name="T0" fmla="*/ 0 w 380"/>
                <a:gd name="T1" fmla="*/ 190 h 378"/>
                <a:gd name="T2" fmla="*/ 0 w 380"/>
                <a:gd name="T3" fmla="*/ 190 h 378"/>
                <a:gd name="T4" fmla="*/ 144 w 380"/>
                <a:gd name="T5" fmla="*/ 0 h 378"/>
                <a:gd name="T6" fmla="*/ 380 w 380"/>
                <a:gd name="T7" fmla="*/ 224 h 378"/>
                <a:gd name="T8" fmla="*/ 199 w 380"/>
                <a:gd name="T9" fmla="*/ 378 h 378"/>
                <a:gd name="T10" fmla="*/ 0 w 380"/>
                <a:gd name="T11" fmla="*/ 190 h 378"/>
              </a:gdLst>
              <a:ahLst/>
              <a:cxnLst>
                <a:cxn ang="0">
                  <a:pos x="T0" y="T1"/>
                </a:cxn>
                <a:cxn ang="0">
                  <a:pos x="T2" y="T3"/>
                </a:cxn>
                <a:cxn ang="0">
                  <a:pos x="T4" y="T5"/>
                </a:cxn>
                <a:cxn ang="0">
                  <a:pos x="T6" y="T7"/>
                </a:cxn>
                <a:cxn ang="0">
                  <a:pos x="T8" y="T9"/>
                </a:cxn>
                <a:cxn ang="0">
                  <a:pos x="T10" y="T11"/>
                </a:cxn>
              </a:cxnLst>
              <a:rect l="0" t="0" r="r" b="b"/>
              <a:pathLst>
                <a:path w="380" h="378">
                  <a:moveTo>
                    <a:pt x="0" y="190"/>
                  </a:moveTo>
                  <a:lnTo>
                    <a:pt x="0" y="190"/>
                  </a:lnTo>
                  <a:lnTo>
                    <a:pt x="144" y="0"/>
                  </a:lnTo>
                  <a:cubicBezTo>
                    <a:pt x="231" y="66"/>
                    <a:pt x="310" y="141"/>
                    <a:pt x="380" y="224"/>
                  </a:cubicBezTo>
                  <a:lnTo>
                    <a:pt x="199" y="378"/>
                  </a:lnTo>
                  <a:cubicBezTo>
                    <a:pt x="140" y="309"/>
                    <a:pt x="73" y="245"/>
                    <a:pt x="0" y="19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7" name="Freeform 295">
              <a:extLst>
                <a:ext uri="{FF2B5EF4-FFF2-40B4-BE49-F238E27FC236}">
                  <a16:creationId xmlns:a16="http://schemas.microsoft.com/office/drawing/2014/main" id="{2F382EDD-38A0-60A7-BEF7-034575A3D6C5}"/>
                </a:ext>
              </a:extLst>
            </p:cNvPr>
            <p:cNvSpPr>
              <a:spLocks/>
            </p:cNvSpPr>
            <p:nvPr/>
          </p:nvSpPr>
          <p:spPr bwMode="auto">
            <a:xfrm>
              <a:off x="6894408" y="2977731"/>
              <a:ext cx="513445" cy="480672"/>
            </a:xfrm>
            <a:custGeom>
              <a:avLst/>
              <a:gdLst>
                <a:gd name="T0" fmla="*/ 0 w 390"/>
                <a:gd name="T1" fmla="*/ 218 h 365"/>
                <a:gd name="T2" fmla="*/ 0 w 390"/>
                <a:gd name="T3" fmla="*/ 218 h 365"/>
                <a:gd name="T4" fmla="*/ 98 w 390"/>
                <a:gd name="T5" fmla="*/ 0 h 365"/>
                <a:gd name="T6" fmla="*/ 390 w 390"/>
                <a:gd name="T7" fmla="*/ 175 h 365"/>
                <a:gd name="T8" fmla="*/ 246 w 390"/>
                <a:gd name="T9" fmla="*/ 365 h 365"/>
                <a:gd name="T10" fmla="*/ 0 w 390"/>
                <a:gd name="T11" fmla="*/ 218 h 365"/>
              </a:gdLst>
              <a:ahLst/>
              <a:cxnLst>
                <a:cxn ang="0">
                  <a:pos x="T0" y="T1"/>
                </a:cxn>
                <a:cxn ang="0">
                  <a:pos x="T2" y="T3"/>
                </a:cxn>
                <a:cxn ang="0">
                  <a:pos x="T4" y="T5"/>
                </a:cxn>
                <a:cxn ang="0">
                  <a:pos x="T6" y="T7"/>
                </a:cxn>
                <a:cxn ang="0">
                  <a:pos x="T8" y="T9"/>
                </a:cxn>
                <a:cxn ang="0">
                  <a:pos x="T10" y="T11"/>
                </a:cxn>
              </a:cxnLst>
              <a:rect l="0" t="0" r="r" b="b"/>
              <a:pathLst>
                <a:path w="390" h="365">
                  <a:moveTo>
                    <a:pt x="0" y="218"/>
                  </a:moveTo>
                  <a:lnTo>
                    <a:pt x="0" y="218"/>
                  </a:lnTo>
                  <a:lnTo>
                    <a:pt x="98" y="0"/>
                  </a:lnTo>
                  <a:cubicBezTo>
                    <a:pt x="202" y="48"/>
                    <a:pt x="300" y="107"/>
                    <a:pt x="390" y="175"/>
                  </a:cubicBezTo>
                  <a:lnTo>
                    <a:pt x="246" y="365"/>
                  </a:lnTo>
                  <a:cubicBezTo>
                    <a:pt x="170" y="307"/>
                    <a:pt x="88" y="257"/>
                    <a:pt x="0" y="2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8" name="Freeform 335">
              <a:extLst>
                <a:ext uri="{FF2B5EF4-FFF2-40B4-BE49-F238E27FC236}">
                  <a16:creationId xmlns:a16="http://schemas.microsoft.com/office/drawing/2014/main" id="{41E3C63D-C69D-EE71-6827-19A2AF320DB5}"/>
                </a:ext>
              </a:extLst>
            </p:cNvPr>
            <p:cNvSpPr>
              <a:spLocks/>
            </p:cNvSpPr>
            <p:nvPr/>
          </p:nvSpPr>
          <p:spPr bwMode="auto">
            <a:xfrm>
              <a:off x="7101971" y="2499245"/>
              <a:ext cx="467562" cy="450083"/>
            </a:xfrm>
            <a:custGeom>
              <a:avLst/>
              <a:gdLst>
                <a:gd name="T0" fmla="*/ 0 w 356"/>
                <a:gd name="T1" fmla="*/ 217 h 341"/>
                <a:gd name="T2" fmla="*/ 0 w 356"/>
                <a:gd name="T3" fmla="*/ 217 h 341"/>
                <a:gd name="T4" fmla="*/ 98 w 356"/>
                <a:gd name="T5" fmla="*/ 0 h 341"/>
                <a:gd name="T6" fmla="*/ 356 w 356"/>
                <a:gd name="T7" fmla="*/ 141 h 341"/>
                <a:gd name="T8" fmla="*/ 226 w 356"/>
                <a:gd name="T9" fmla="*/ 341 h 341"/>
                <a:gd name="T10" fmla="*/ 0 w 356"/>
                <a:gd name="T11" fmla="*/ 217 h 341"/>
              </a:gdLst>
              <a:ahLst/>
              <a:cxnLst>
                <a:cxn ang="0">
                  <a:pos x="T0" y="T1"/>
                </a:cxn>
                <a:cxn ang="0">
                  <a:pos x="T2" y="T3"/>
                </a:cxn>
                <a:cxn ang="0">
                  <a:pos x="T4" y="T5"/>
                </a:cxn>
                <a:cxn ang="0">
                  <a:pos x="T6" y="T7"/>
                </a:cxn>
                <a:cxn ang="0">
                  <a:pos x="T8" y="T9"/>
                </a:cxn>
                <a:cxn ang="0">
                  <a:pos x="T10" y="T11"/>
                </a:cxn>
              </a:cxnLst>
              <a:rect l="0" t="0" r="r" b="b"/>
              <a:pathLst>
                <a:path w="356" h="341">
                  <a:moveTo>
                    <a:pt x="0" y="217"/>
                  </a:moveTo>
                  <a:lnTo>
                    <a:pt x="0" y="217"/>
                  </a:lnTo>
                  <a:lnTo>
                    <a:pt x="98" y="0"/>
                  </a:lnTo>
                  <a:cubicBezTo>
                    <a:pt x="188" y="40"/>
                    <a:pt x="274" y="87"/>
                    <a:pt x="356" y="141"/>
                  </a:cubicBezTo>
                  <a:lnTo>
                    <a:pt x="226" y="341"/>
                  </a:lnTo>
                  <a:cubicBezTo>
                    <a:pt x="154" y="294"/>
                    <a:pt x="79" y="253"/>
                    <a:pt x="0" y="21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9" name="Freeform 337">
              <a:extLst>
                <a:ext uri="{FF2B5EF4-FFF2-40B4-BE49-F238E27FC236}">
                  <a16:creationId xmlns:a16="http://schemas.microsoft.com/office/drawing/2014/main" id="{398FC283-7A9B-1294-0636-751E802A3E17}"/>
                </a:ext>
              </a:extLst>
            </p:cNvPr>
            <p:cNvSpPr>
              <a:spLocks/>
            </p:cNvSpPr>
            <p:nvPr/>
          </p:nvSpPr>
          <p:spPr bwMode="auto">
            <a:xfrm>
              <a:off x="7925667" y="3233362"/>
              <a:ext cx="469748" cy="491597"/>
            </a:xfrm>
            <a:custGeom>
              <a:avLst/>
              <a:gdLst>
                <a:gd name="T0" fmla="*/ 0 w 358"/>
                <a:gd name="T1" fmla="*/ 148 h 372"/>
                <a:gd name="T2" fmla="*/ 0 w 358"/>
                <a:gd name="T3" fmla="*/ 148 h 372"/>
                <a:gd name="T4" fmla="*/ 187 w 358"/>
                <a:gd name="T5" fmla="*/ 0 h 372"/>
                <a:gd name="T6" fmla="*/ 358 w 358"/>
                <a:gd name="T7" fmla="*/ 256 h 372"/>
                <a:gd name="T8" fmla="*/ 150 w 358"/>
                <a:gd name="T9" fmla="*/ 372 h 372"/>
                <a:gd name="T10" fmla="*/ 0 w 358"/>
                <a:gd name="T11" fmla="*/ 148 h 372"/>
              </a:gdLst>
              <a:ahLst/>
              <a:cxnLst>
                <a:cxn ang="0">
                  <a:pos x="T0" y="T1"/>
                </a:cxn>
                <a:cxn ang="0">
                  <a:pos x="T2" y="T3"/>
                </a:cxn>
                <a:cxn ang="0">
                  <a:pos x="T4" y="T5"/>
                </a:cxn>
                <a:cxn ang="0">
                  <a:pos x="T6" y="T7"/>
                </a:cxn>
                <a:cxn ang="0">
                  <a:pos x="T8" y="T9"/>
                </a:cxn>
                <a:cxn ang="0">
                  <a:pos x="T10" y="T11"/>
                </a:cxn>
              </a:cxnLst>
              <a:rect l="0" t="0" r="r" b="b"/>
              <a:pathLst>
                <a:path w="358" h="372">
                  <a:moveTo>
                    <a:pt x="0" y="148"/>
                  </a:moveTo>
                  <a:lnTo>
                    <a:pt x="0" y="148"/>
                  </a:lnTo>
                  <a:lnTo>
                    <a:pt x="187" y="0"/>
                  </a:lnTo>
                  <a:cubicBezTo>
                    <a:pt x="250" y="80"/>
                    <a:pt x="308" y="166"/>
                    <a:pt x="358" y="256"/>
                  </a:cubicBezTo>
                  <a:lnTo>
                    <a:pt x="150" y="372"/>
                  </a:lnTo>
                  <a:cubicBezTo>
                    <a:pt x="106" y="293"/>
                    <a:pt x="56" y="218"/>
                    <a:pt x="0" y="14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0" name="Freeform 339">
              <a:extLst>
                <a:ext uri="{FF2B5EF4-FFF2-40B4-BE49-F238E27FC236}">
                  <a16:creationId xmlns:a16="http://schemas.microsoft.com/office/drawing/2014/main" id="{88737300-48A6-6056-8A0E-3EF082C51A82}"/>
                </a:ext>
              </a:extLst>
            </p:cNvPr>
            <p:cNvSpPr>
              <a:spLocks/>
            </p:cNvSpPr>
            <p:nvPr/>
          </p:nvSpPr>
          <p:spPr bwMode="auto">
            <a:xfrm>
              <a:off x="7680961" y="2936219"/>
              <a:ext cx="489411" cy="493781"/>
            </a:xfrm>
            <a:custGeom>
              <a:avLst/>
              <a:gdLst>
                <a:gd name="T0" fmla="*/ 0 w 373"/>
                <a:gd name="T1" fmla="*/ 176 h 375"/>
                <a:gd name="T2" fmla="*/ 0 w 373"/>
                <a:gd name="T3" fmla="*/ 176 h 375"/>
                <a:gd name="T4" fmla="*/ 160 w 373"/>
                <a:gd name="T5" fmla="*/ 0 h 375"/>
                <a:gd name="T6" fmla="*/ 373 w 373"/>
                <a:gd name="T7" fmla="*/ 227 h 375"/>
                <a:gd name="T8" fmla="*/ 186 w 373"/>
                <a:gd name="T9" fmla="*/ 375 h 375"/>
                <a:gd name="T10" fmla="*/ 0 w 373"/>
                <a:gd name="T11" fmla="*/ 176 h 375"/>
              </a:gdLst>
              <a:ahLst/>
              <a:cxnLst>
                <a:cxn ang="0">
                  <a:pos x="T0" y="T1"/>
                </a:cxn>
                <a:cxn ang="0">
                  <a:pos x="T2" y="T3"/>
                </a:cxn>
                <a:cxn ang="0">
                  <a:pos x="T4" y="T5"/>
                </a:cxn>
                <a:cxn ang="0">
                  <a:pos x="T6" y="T7"/>
                </a:cxn>
                <a:cxn ang="0">
                  <a:pos x="T8" y="T9"/>
                </a:cxn>
                <a:cxn ang="0">
                  <a:pos x="T10" y="T11"/>
                </a:cxn>
              </a:cxnLst>
              <a:rect l="0" t="0" r="r" b="b"/>
              <a:pathLst>
                <a:path w="373" h="375">
                  <a:moveTo>
                    <a:pt x="0" y="176"/>
                  </a:moveTo>
                  <a:lnTo>
                    <a:pt x="0" y="176"/>
                  </a:lnTo>
                  <a:lnTo>
                    <a:pt x="160" y="0"/>
                  </a:lnTo>
                  <a:cubicBezTo>
                    <a:pt x="237" y="69"/>
                    <a:pt x="308" y="146"/>
                    <a:pt x="373" y="227"/>
                  </a:cubicBezTo>
                  <a:lnTo>
                    <a:pt x="186" y="375"/>
                  </a:lnTo>
                  <a:cubicBezTo>
                    <a:pt x="129" y="303"/>
                    <a:pt x="67" y="237"/>
                    <a:pt x="0" y="17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1" name="Freeform 341">
              <a:extLst>
                <a:ext uri="{FF2B5EF4-FFF2-40B4-BE49-F238E27FC236}">
                  <a16:creationId xmlns:a16="http://schemas.microsoft.com/office/drawing/2014/main" id="{7B4748BB-E3DC-7641-DEE7-BA259B47A3C5}"/>
                </a:ext>
              </a:extLst>
            </p:cNvPr>
            <p:cNvSpPr>
              <a:spLocks/>
            </p:cNvSpPr>
            <p:nvPr/>
          </p:nvSpPr>
          <p:spPr bwMode="auto">
            <a:xfrm>
              <a:off x="7399114" y="2684958"/>
              <a:ext cx="491597" cy="482857"/>
            </a:xfrm>
            <a:custGeom>
              <a:avLst/>
              <a:gdLst>
                <a:gd name="T0" fmla="*/ 0 w 375"/>
                <a:gd name="T1" fmla="*/ 200 h 366"/>
                <a:gd name="T2" fmla="*/ 0 w 375"/>
                <a:gd name="T3" fmla="*/ 200 h 366"/>
                <a:gd name="T4" fmla="*/ 130 w 375"/>
                <a:gd name="T5" fmla="*/ 0 h 366"/>
                <a:gd name="T6" fmla="*/ 375 w 375"/>
                <a:gd name="T7" fmla="*/ 190 h 366"/>
                <a:gd name="T8" fmla="*/ 215 w 375"/>
                <a:gd name="T9" fmla="*/ 366 h 366"/>
                <a:gd name="T10" fmla="*/ 0 w 375"/>
                <a:gd name="T11" fmla="*/ 200 h 366"/>
              </a:gdLst>
              <a:ahLst/>
              <a:cxnLst>
                <a:cxn ang="0">
                  <a:pos x="T0" y="T1"/>
                </a:cxn>
                <a:cxn ang="0">
                  <a:pos x="T2" y="T3"/>
                </a:cxn>
                <a:cxn ang="0">
                  <a:pos x="T4" y="T5"/>
                </a:cxn>
                <a:cxn ang="0">
                  <a:pos x="T6" y="T7"/>
                </a:cxn>
                <a:cxn ang="0">
                  <a:pos x="T8" y="T9"/>
                </a:cxn>
                <a:cxn ang="0">
                  <a:pos x="T10" y="T11"/>
                </a:cxn>
              </a:cxnLst>
              <a:rect l="0" t="0" r="r" b="b"/>
              <a:pathLst>
                <a:path w="375" h="366">
                  <a:moveTo>
                    <a:pt x="0" y="200"/>
                  </a:moveTo>
                  <a:lnTo>
                    <a:pt x="0" y="200"/>
                  </a:lnTo>
                  <a:lnTo>
                    <a:pt x="130" y="0"/>
                  </a:lnTo>
                  <a:cubicBezTo>
                    <a:pt x="217" y="56"/>
                    <a:pt x="299" y="120"/>
                    <a:pt x="375" y="190"/>
                  </a:cubicBezTo>
                  <a:lnTo>
                    <a:pt x="215" y="366"/>
                  </a:lnTo>
                  <a:cubicBezTo>
                    <a:pt x="148" y="305"/>
                    <a:pt x="76" y="249"/>
                    <a:pt x="0" y="20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2" name="Freeform 343">
              <a:extLst>
                <a:ext uri="{FF2B5EF4-FFF2-40B4-BE49-F238E27FC236}">
                  <a16:creationId xmlns:a16="http://schemas.microsoft.com/office/drawing/2014/main" id="{1AD12D68-D6AF-1E87-43C4-839A4CF89CDC}"/>
                </a:ext>
              </a:extLst>
            </p:cNvPr>
            <p:cNvSpPr>
              <a:spLocks/>
            </p:cNvSpPr>
            <p:nvPr/>
          </p:nvSpPr>
          <p:spPr bwMode="auto">
            <a:xfrm>
              <a:off x="8246843" y="2792018"/>
              <a:ext cx="436974" cy="439160"/>
            </a:xfrm>
            <a:custGeom>
              <a:avLst/>
              <a:gdLst>
                <a:gd name="T0" fmla="*/ 0 w 334"/>
                <a:gd name="T1" fmla="*/ 157 h 333"/>
                <a:gd name="T2" fmla="*/ 0 w 334"/>
                <a:gd name="T3" fmla="*/ 157 h 333"/>
                <a:gd name="T4" fmla="*/ 180 w 334"/>
                <a:gd name="T5" fmla="*/ 0 h 333"/>
                <a:gd name="T6" fmla="*/ 334 w 334"/>
                <a:gd name="T7" fmla="*/ 196 h 333"/>
                <a:gd name="T8" fmla="*/ 139 w 334"/>
                <a:gd name="T9" fmla="*/ 333 h 333"/>
                <a:gd name="T10" fmla="*/ 0 w 334"/>
                <a:gd name="T11" fmla="*/ 157 h 333"/>
              </a:gdLst>
              <a:ahLst/>
              <a:cxnLst>
                <a:cxn ang="0">
                  <a:pos x="T0" y="T1"/>
                </a:cxn>
                <a:cxn ang="0">
                  <a:pos x="T2" y="T3"/>
                </a:cxn>
                <a:cxn ang="0">
                  <a:pos x="T4" y="T5"/>
                </a:cxn>
                <a:cxn ang="0">
                  <a:pos x="T6" y="T7"/>
                </a:cxn>
                <a:cxn ang="0">
                  <a:pos x="T8" y="T9"/>
                </a:cxn>
                <a:cxn ang="0">
                  <a:pos x="T10" y="T11"/>
                </a:cxn>
              </a:cxnLst>
              <a:rect l="0" t="0" r="r" b="b"/>
              <a:pathLst>
                <a:path w="334" h="333">
                  <a:moveTo>
                    <a:pt x="0" y="157"/>
                  </a:moveTo>
                  <a:lnTo>
                    <a:pt x="0" y="157"/>
                  </a:lnTo>
                  <a:lnTo>
                    <a:pt x="180" y="0"/>
                  </a:lnTo>
                  <a:cubicBezTo>
                    <a:pt x="235" y="62"/>
                    <a:pt x="286" y="128"/>
                    <a:pt x="334" y="196"/>
                  </a:cubicBezTo>
                  <a:lnTo>
                    <a:pt x="139" y="333"/>
                  </a:lnTo>
                  <a:cubicBezTo>
                    <a:pt x="96" y="271"/>
                    <a:pt x="50" y="213"/>
                    <a:pt x="0" y="15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3" name="Freeform 345">
              <a:extLst>
                <a:ext uri="{FF2B5EF4-FFF2-40B4-BE49-F238E27FC236}">
                  <a16:creationId xmlns:a16="http://schemas.microsoft.com/office/drawing/2014/main" id="{B8166725-3CCF-6BCC-BFA6-1472CE4CCFA9}"/>
                </a:ext>
              </a:extLst>
            </p:cNvPr>
            <p:cNvSpPr>
              <a:spLocks/>
            </p:cNvSpPr>
            <p:nvPr/>
          </p:nvSpPr>
          <p:spPr bwMode="auto">
            <a:xfrm>
              <a:off x="8034910" y="2551682"/>
              <a:ext cx="447899" cy="447899"/>
            </a:xfrm>
            <a:custGeom>
              <a:avLst/>
              <a:gdLst>
                <a:gd name="T0" fmla="*/ 0 w 340"/>
                <a:gd name="T1" fmla="*/ 176 h 341"/>
                <a:gd name="T2" fmla="*/ 0 w 340"/>
                <a:gd name="T3" fmla="*/ 176 h 341"/>
                <a:gd name="T4" fmla="*/ 160 w 340"/>
                <a:gd name="T5" fmla="*/ 0 h 341"/>
                <a:gd name="T6" fmla="*/ 340 w 340"/>
                <a:gd name="T7" fmla="*/ 184 h 341"/>
                <a:gd name="T8" fmla="*/ 160 w 340"/>
                <a:gd name="T9" fmla="*/ 341 h 341"/>
                <a:gd name="T10" fmla="*/ 0 w 340"/>
                <a:gd name="T11" fmla="*/ 176 h 341"/>
              </a:gdLst>
              <a:ahLst/>
              <a:cxnLst>
                <a:cxn ang="0">
                  <a:pos x="T0" y="T1"/>
                </a:cxn>
                <a:cxn ang="0">
                  <a:pos x="T2" y="T3"/>
                </a:cxn>
                <a:cxn ang="0">
                  <a:pos x="T4" y="T5"/>
                </a:cxn>
                <a:cxn ang="0">
                  <a:pos x="T6" y="T7"/>
                </a:cxn>
                <a:cxn ang="0">
                  <a:pos x="T8" y="T9"/>
                </a:cxn>
                <a:cxn ang="0">
                  <a:pos x="T10" y="T11"/>
                </a:cxn>
              </a:cxnLst>
              <a:rect l="0" t="0" r="r" b="b"/>
              <a:pathLst>
                <a:path w="340" h="341">
                  <a:moveTo>
                    <a:pt x="0" y="176"/>
                  </a:moveTo>
                  <a:lnTo>
                    <a:pt x="0" y="176"/>
                  </a:lnTo>
                  <a:lnTo>
                    <a:pt x="160" y="0"/>
                  </a:lnTo>
                  <a:cubicBezTo>
                    <a:pt x="223" y="58"/>
                    <a:pt x="283" y="119"/>
                    <a:pt x="340" y="184"/>
                  </a:cubicBezTo>
                  <a:lnTo>
                    <a:pt x="160" y="341"/>
                  </a:lnTo>
                  <a:cubicBezTo>
                    <a:pt x="110" y="283"/>
                    <a:pt x="56" y="228"/>
                    <a:pt x="0" y="17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4" name="Freeform 347">
              <a:extLst>
                <a:ext uri="{FF2B5EF4-FFF2-40B4-BE49-F238E27FC236}">
                  <a16:creationId xmlns:a16="http://schemas.microsoft.com/office/drawing/2014/main" id="{B0B4DCB2-2F3D-AF5D-4C05-CC88170969FD}"/>
                </a:ext>
              </a:extLst>
            </p:cNvPr>
            <p:cNvSpPr>
              <a:spLocks/>
            </p:cNvSpPr>
            <p:nvPr/>
          </p:nvSpPr>
          <p:spPr bwMode="auto">
            <a:xfrm>
              <a:off x="8428187" y="3052017"/>
              <a:ext cx="421681" cy="417311"/>
            </a:xfrm>
            <a:custGeom>
              <a:avLst/>
              <a:gdLst>
                <a:gd name="T0" fmla="*/ 114 w 322"/>
                <a:gd name="T1" fmla="*/ 318 h 318"/>
                <a:gd name="T2" fmla="*/ 114 w 322"/>
                <a:gd name="T3" fmla="*/ 318 h 318"/>
                <a:gd name="T4" fmla="*/ 0 w 322"/>
                <a:gd name="T5" fmla="*/ 137 h 318"/>
                <a:gd name="T6" fmla="*/ 195 w 322"/>
                <a:gd name="T7" fmla="*/ 0 h 318"/>
                <a:gd name="T8" fmla="*/ 322 w 322"/>
                <a:gd name="T9" fmla="*/ 202 h 318"/>
                <a:gd name="T10" fmla="*/ 121 w 322"/>
                <a:gd name="T11" fmla="*/ 314 h 318"/>
                <a:gd name="T12" fmla="*/ 114 w 322"/>
                <a:gd name="T13" fmla="*/ 318 h 318"/>
              </a:gdLst>
              <a:ahLst/>
              <a:cxnLst>
                <a:cxn ang="0">
                  <a:pos x="T0" y="T1"/>
                </a:cxn>
                <a:cxn ang="0">
                  <a:pos x="T2" y="T3"/>
                </a:cxn>
                <a:cxn ang="0">
                  <a:pos x="T4" y="T5"/>
                </a:cxn>
                <a:cxn ang="0">
                  <a:pos x="T6" y="T7"/>
                </a:cxn>
                <a:cxn ang="0">
                  <a:pos x="T8" y="T9"/>
                </a:cxn>
                <a:cxn ang="0">
                  <a:pos x="T10" y="T11"/>
                </a:cxn>
                <a:cxn ang="0">
                  <a:pos x="T12" y="T13"/>
                </a:cxn>
              </a:cxnLst>
              <a:rect l="0" t="0" r="r" b="b"/>
              <a:pathLst>
                <a:path w="322" h="318">
                  <a:moveTo>
                    <a:pt x="114" y="318"/>
                  </a:moveTo>
                  <a:lnTo>
                    <a:pt x="114" y="318"/>
                  </a:lnTo>
                  <a:cubicBezTo>
                    <a:pt x="79" y="255"/>
                    <a:pt x="41" y="195"/>
                    <a:pt x="0" y="137"/>
                  </a:cubicBezTo>
                  <a:lnTo>
                    <a:pt x="195" y="0"/>
                  </a:lnTo>
                  <a:cubicBezTo>
                    <a:pt x="241" y="65"/>
                    <a:pt x="283" y="133"/>
                    <a:pt x="322" y="202"/>
                  </a:cubicBezTo>
                  <a:lnTo>
                    <a:pt x="121" y="314"/>
                  </a:lnTo>
                  <a:lnTo>
                    <a:pt x="114" y="318"/>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5" name="Freeform 301">
              <a:extLst>
                <a:ext uri="{FF2B5EF4-FFF2-40B4-BE49-F238E27FC236}">
                  <a16:creationId xmlns:a16="http://schemas.microsoft.com/office/drawing/2014/main" id="{8F826D7E-9AE0-1BFE-01FB-D9D8AA3FE087}"/>
                </a:ext>
              </a:extLst>
            </p:cNvPr>
            <p:cNvSpPr>
              <a:spLocks/>
            </p:cNvSpPr>
            <p:nvPr/>
          </p:nvSpPr>
          <p:spPr bwMode="auto">
            <a:xfrm>
              <a:off x="7772726" y="4017730"/>
              <a:ext cx="430420" cy="456639"/>
            </a:xfrm>
            <a:custGeom>
              <a:avLst/>
              <a:gdLst>
                <a:gd name="T0" fmla="*/ 0 w 327"/>
                <a:gd name="T1" fmla="*/ 116 h 347"/>
                <a:gd name="T2" fmla="*/ 0 w 327"/>
                <a:gd name="T3" fmla="*/ 116 h 347"/>
                <a:gd name="T4" fmla="*/ 208 w 327"/>
                <a:gd name="T5" fmla="*/ 0 h 347"/>
                <a:gd name="T6" fmla="*/ 327 w 327"/>
                <a:gd name="T7" fmla="*/ 274 h 347"/>
                <a:gd name="T8" fmla="*/ 100 w 327"/>
                <a:gd name="T9" fmla="*/ 347 h 347"/>
                <a:gd name="T10" fmla="*/ 0 w 327"/>
                <a:gd name="T11" fmla="*/ 116 h 347"/>
              </a:gdLst>
              <a:ahLst/>
              <a:cxnLst>
                <a:cxn ang="0">
                  <a:pos x="T0" y="T1"/>
                </a:cxn>
                <a:cxn ang="0">
                  <a:pos x="T2" y="T3"/>
                </a:cxn>
                <a:cxn ang="0">
                  <a:pos x="T4" y="T5"/>
                </a:cxn>
                <a:cxn ang="0">
                  <a:pos x="T6" y="T7"/>
                </a:cxn>
                <a:cxn ang="0">
                  <a:pos x="T8" y="T9"/>
                </a:cxn>
                <a:cxn ang="0">
                  <a:pos x="T10" y="T11"/>
                </a:cxn>
              </a:cxnLst>
              <a:rect l="0" t="0" r="r" b="b"/>
              <a:pathLst>
                <a:path w="327" h="347">
                  <a:moveTo>
                    <a:pt x="0" y="116"/>
                  </a:moveTo>
                  <a:lnTo>
                    <a:pt x="0" y="116"/>
                  </a:lnTo>
                  <a:lnTo>
                    <a:pt x="208" y="0"/>
                  </a:lnTo>
                  <a:cubicBezTo>
                    <a:pt x="256" y="87"/>
                    <a:pt x="296" y="178"/>
                    <a:pt x="327" y="274"/>
                  </a:cubicBezTo>
                  <a:lnTo>
                    <a:pt x="100" y="347"/>
                  </a:lnTo>
                  <a:cubicBezTo>
                    <a:pt x="74" y="266"/>
                    <a:pt x="40" y="189"/>
                    <a:pt x="0" y="11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6" name="Freeform 303">
              <a:extLst>
                <a:ext uri="{FF2B5EF4-FFF2-40B4-BE49-F238E27FC236}">
                  <a16:creationId xmlns:a16="http://schemas.microsoft.com/office/drawing/2014/main" id="{581ACEA0-206D-A718-0AFB-011C1C17E80B}"/>
                </a:ext>
              </a:extLst>
            </p:cNvPr>
            <p:cNvSpPr>
              <a:spLocks/>
            </p:cNvSpPr>
            <p:nvPr/>
          </p:nvSpPr>
          <p:spPr bwMode="auto">
            <a:xfrm>
              <a:off x="7903818" y="4378234"/>
              <a:ext cx="382353" cy="430420"/>
            </a:xfrm>
            <a:custGeom>
              <a:avLst/>
              <a:gdLst>
                <a:gd name="T0" fmla="*/ 0 w 290"/>
                <a:gd name="T1" fmla="*/ 73 h 326"/>
                <a:gd name="T2" fmla="*/ 0 w 290"/>
                <a:gd name="T3" fmla="*/ 73 h 326"/>
                <a:gd name="T4" fmla="*/ 227 w 290"/>
                <a:gd name="T5" fmla="*/ 0 h 326"/>
                <a:gd name="T6" fmla="*/ 290 w 290"/>
                <a:gd name="T7" fmla="*/ 301 h 326"/>
                <a:gd name="T8" fmla="*/ 53 w 290"/>
                <a:gd name="T9" fmla="*/ 326 h 326"/>
                <a:gd name="T10" fmla="*/ 0 w 290"/>
                <a:gd name="T11" fmla="*/ 73 h 326"/>
              </a:gdLst>
              <a:ahLst/>
              <a:cxnLst>
                <a:cxn ang="0">
                  <a:pos x="T0" y="T1"/>
                </a:cxn>
                <a:cxn ang="0">
                  <a:pos x="T2" y="T3"/>
                </a:cxn>
                <a:cxn ang="0">
                  <a:pos x="T4" y="T5"/>
                </a:cxn>
                <a:cxn ang="0">
                  <a:pos x="T6" y="T7"/>
                </a:cxn>
                <a:cxn ang="0">
                  <a:pos x="T8" y="T9"/>
                </a:cxn>
                <a:cxn ang="0">
                  <a:pos x="T10" y="T11"/>
                </a:cxn>
              </a:cxnLst>
              <a:rect l="0" t="0" r="r" b="b"/>
              <a:pathLst>
                <a:path w="290" h="326">
                  <a:moveTo>
                    <a:pt x="0" y="73"/>
                  </a:moveTo>
                  <a:lnTo>
                    <a:pt x="0" y="73"/>
                  </a:lnTo>
                  <a:lnTo>
                    <a:pt x="227" y="0"/>
                  </a:lnTo>
                  <a:cubicBezTo>
                    <a:pt x="258" y="96"/>
                    <a:pt x="279" y="197"/>
                    <a:pt x="290" y="301"/>
                  </a:cubicBezTo>
                  <a:lnTo>
                    <a:pt x="53" y="326"/>
                  </a:lnTo>
                  <a:cubicBezTo>
                    <a:pt x="44" y="238"/>
                    <a:pt x="26" y="154"/>
                    <a:pt x="0" y="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7" name="Freeform 305">
              <a:extLst>
                <a:ext uri="{FF2B5EF4-FFF2-40B4-BE49-F238E27FC236}">
                  <a16:creationId xmlns:a16="http://schemas.microsoft.com/office/drawing/2014/main" id="{CDBDFD4E-350A-B0D7-BF9C-7D5748DB1DDB}"/>
                </a:ext>
              </a:extLst>
            </p:cNvPr>
            <p:cNvSpPr>
              <a:spLocks/>
            </p:cNvSpPr>
            <p:nvPr/>
          </p:nvSpPr>
          <p:spPr bwMode="auto">
            <a:xfrm>
              <a:off x="8443482" y="4393527"/>
              <a:ext cx="360504" cy="358319"/>
            </a:xfrm>
            <a:custGeom>
              <a:avLst/>
              <a:gdLst>
                <a:gd name="T0" fmla="*/ 231 w 274"/>
                <a:gd name="T1" fmla="*/ 0 h 273"/>
                <a:gd name="T2" fmla="*/ 231 w 274"/>
                <a:gd name="T3" fmla="*/ 0 h 273"/>
                <a:gd name="T4" fmla="*/ 274 w 274"/>
                <a:gd name="T5" fmla="*/ 248 h 273"/>
                <a:gd name="T6" fmla="*/ 37 w 274"/>
                <a:gd name="T7" fmla="*/ 273 h 273"/>
                <a:gd name="T8" fmla="*/ 0 w 274"/>
                <a:gd name="T9" fmla="*/ 56 h 273"/>
                <a:gd name="T10" fmla="*/ 231 w 274"/>
                <a:gd name="T11" fmla="*/ 0 h 273"/>
              </a:gdLst>
              <a:ahLst/>
              <a:cxnLst>
                <a:cxn ang="0">
                  <a:pos x="T0" y="T1"/>
                </a:cxn>
                <a:cxn ang="0">
                  <a:pos x="T2" y="T3"/>
                </a:cxn>
                <a:cxn ang="0">
                  <a:pos x="T4" y="T5"/>
                </a:cxn>
                <a:cxn ang="0">
                  <a:pos x="T6" y="T7"/>
                </a:cxn>
                <a:cxn ang="0">
                  <a:pos x="T8" y="T9"/>
                </a:cxn>
                <a:cxn ang="0">
                  <a:pos x="T10" y="T11"/>
                </a:cxn>
              </a:cxnLst>
              <a:rect l="0" t="0" r="r" b="b"/>
              <a:pathLst>
                <a:path w="274" h="273">
                  <a:moveTo>
                    <a:pt x="231" y="0"/>
                  </a:moveTo>
                  <a:lnTo>
                    <a:pt x="231" y="0"/>
                  </a:lnTo>
                  <a:cubicBezTo>
                    <a:pt x="251" y="81"/>
                    <a:pt x="265" y="163"/>
                    <a:pt x="274" y="248"/>
                  </a:cubicBezTo>
                  <a:lnTo>
                    <a:pt x="37" y="273"/>
                  </a:lnTo>
                  <a:cubicBezTo>
                    <a:pt x="29" y="199"/>
                    <a:pt x="17" y="127"/>
                    <a:pt x="0" y="56"/>
                  </a:cubicBezTo>
                  <a:lnTo>
                    <a:pt x="231"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8" name="Freeform 307">
              <a:extLst>
                <a:ext uri="{FF2B5EF4-FFF2-40B4-BE49-F238E27FC236}">
                  <a16:creationId xmlns:a16="http://schemas.microsoft.com/office/drawing/2014/main" id="{9F31DF4F-5FB6-5662-24BC-C9A5886055D1}"/>
                </a:ext>
              </a:extLst>
            </p:cNvPr>
            <p:cNvSpPr>
              <a:spLocks/>
            </p:cNvSpPr>
            <p:nvPr/>
          </p:nvSpPr>
          <p:spPr bwMode="auto">
            <a:xfrm>
              <a:off x="8229365" y="3764285"/>
              <a:ext cx="415125" cy="412941"/>
            </a:xfrm>
            <a:custGeom>
              <a:avLst/>
              <a:gdLst>
                <a:gd name="T0" fmla="*/ 0 w 316"/>
                <a:gd name="T1" fmla="*/ 115 h 313"/>
                <a:gd name="T2" fmla="*/ 0 w 316"/>
                <a:gd name="T3" fmla="*/ 115 h 313"/>
                <a:gd name="T4" fmla="*/ 208 w 316"/>
                <a:gd name="T5" fmla="*/ 0 h 313"/>
                <a:gd name="T6" fmla="*/ 316 w 316"/>
                <a:gd name="T7" fmla="*/ 226 h 313"/>
                <a:gd name="T8" fmla="*/ 94 w 316"/>
                <a:gd name="T9" fmla="*/ 313 h 313"/>
                <a:gd name="T10" fmla="*/ 0 w 316"/>
                <a:gd name="T11" fmla="*/ 115 h 313"/>
              </a:gdLst>
              <a:ahLst/>
              <a:cxnLst>
                <a:cxn ang="0">
                  <a:pos x="T0" y="T1"/>
                </a:cxn>
                <a:cxn ang="0">
                  <a:pos x="T2" y="T3"/>
                </a:cxn>
                <a:cxn ang="0">
                  <a:pos x="T4" y="T5"/>
                </a:cxn>
                <a:cxn ang="0">
                  <a:pos x="T6" y="T7"/>
                </a:cxn>
                <a:cxn ang="0">
                  <a:pos x="T8" y="T9"/>
                </a:cxn>
                <a:cxn ang="0">
                  <a:pos x="T10" y="T11"/>
                </a:cxn>
              </a:cxnLst>
              <a:rect l="0" t="0" r="r" b="b"/>
              <a:pathLst>
                <a:path w="316" h="313">
                  <a:moveTo>
                    <a:pt x="0" y="115"/>
                  </a:moveTo>
                  <a:lnTo>
                    <a:pt x="0" y="115"/>
                  </a:lnTo>
                  <a:lnTo>
                    <a:pt x="208" y="0"/>
                  </a:lnTo>
                  <a:cubicBezTo>
                    <a:pt x="249" y="72"/>
                    <a:pt x="285" y="148"/>
                    <a:pt x="316" y="226"/>
                  </a:cubicBezTo>
                  <a:lnTo>
                    <a:pt x="94" y="313"/>
                  </a:lnTo>
                  <a:cubicBezTo>
                    <a:pt x="67" y="245"/>
                    <a:pt x="35" y="179"/>
                    <a:pt x="0" y="11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9" name="Freeform 309">
              <a:extLst>
                <a:ext uri="{FF2B5EF4-FFF2-40B4-BE49-F238E27FC236}">
                  <a16:creationId xmlns:a16="http://schemas.microsoft.com/office/drawing/2014/main" id="{CC8ED497-FB27-71D4-ABD8-B91879EAC51C}"/>
                </a:ext>
              </a:extLst>
            </p:cNvPr>
            <p:cNvSpPr>
              <a:spLocks/>
            </p:cNvSpPr>
            <p:nvPr/>
          </p:nvSpPr>
          <p:spPr bwMode="auto">
            <a:xfrm>
              <a:off x="8351717" y="4063613"/>
              <a:ext cx="395462" cy="404202"/>
            </a:xfrm>
            <a:custGeom>
              <a:avLst/>
              <a:gdLst>
                <a:gd name="T0" fmla="*/ 0 w 301"/>
                <a:gd name="T1" fmla="*/ 87 h 307"/>
                <a:gd name="T2" fmla="*/ 0 w 301"/>
                <a:gd name="T3" fmla="*/ 87 h 307"/>
                <a:gd name="T4" fmla="*/ 222 w 301"/>
                <a:gd name="T5" fmla="*/ 0 h 307"/>
                <a:gd name="T6" fmla="*/ 301 w 301"/>
                <a:gd name="T7" fmla="*/ 251 h 307"/>
                <a:gd name="T8" fmla="*/ 70 w 301"/>
                <a:gd name="T9" fmla="*/ 307 h 307"/>
                <a:gd name="T10" fmla="*/ 0 w 301"/>
                <a:gd name="T11" fmla="*/ 87 h 307"/>
              </a:gdLst>
              <a:ahLst/>
              <a:cxnLst>
                <a:cxn ang="0">
                  <a:pos x="T0" y="T1"/>
                </a:cxn>
                <a:cxn ang="0">
                  <a:pos x="T2" y="T3"/>
                </a:cxn>
                <a:cxn ang="0">
                  <a:pos x="T4" y="T5"/>
                </a:cxn>
                <a:cxn ang="0">
                  <a:pos x="T6" y="T7"/>
                </a:cxn>
                <a:cxn ang="0">
                  <a:pos x="T8" y="T9"/>
                </a:cxn>
                <a:cxn ang="0">
                  <a:pos x="T10" y="T11"/>
                </a:cxn>
              </a:cxnLst>
              <a:rect l="0" t="0" r="r" b="b"/>
              <a:pathLst>
                <a:path w="301" h="307">
                  <a:moveTo>
                    <a:pt x="0" y="87"/>
                  </a:moveTo>
                  <a:lnTo>
                    <a:pt x="0" y="87"/>
                  </a:lnTo>
                  <a:lnTo>
                    <a:pt x="222" y="0"/>
                  </a:lnTo>
                  <a:cubicBezTo>
                    <a:pt x="254" y="81"/>
                    <a:pt x="280" y="165"/>
                    <a:pt x="301" y="251"/>
                  </a:cubicBezTo>
                  <a:lnTo>
                    <a:pt x="70" y="307"/>
                  </a:lnTo>
                  <a:cubicBezTo>
                    <a:pt x="51" y="232"/>
                    <a:pt x="28" y="158"/>
                    <a:pt x="0" y="8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0" name="Freeform 315">
              <a:extLst>
                <a:ext uri="{FF2B5EF4-FFF2-40B4-BE49-F238E27FC236}">
                  <a16:creationId xmlns:a16="http://schemas.microsoft.com/office/drawing/2014/main" id="{863136E9-BC2F-CE37-50D7-91F0ACED8093}"/>
                </a:ext>
              </a:extLst>
            </p:cNvPr>
            <p:cNvSpPr>
              <a:spLocks/>
            </p:cNvSpPr>
            <p:nvPr/>
          </p:nvSpPr>
          <p:spPr bwMode="auto">
            <a:xfrm>
              <a:off x="8900119" y="4067982"/>
              <a:ext cx="375798" cy="362689"/>
            </a:xfrm>
            <a:custGeom>
              <a:avLst/>
              <a:gdLst>
                <a:gd name="T0" fmla="*/ 0 w 287"/>
                <a:gd name="T1" fmla="*/ 72 h 275"/>
                <a:gd name="T2" fmla="*/ 0 w 287"/>
                <a:gd name="T3" fmla="*/ 72 h 275"/>
                <a:gd name="T4" fmla="*/ 228 w 287"/>
                <a:gd name="T5" fmla="*/ 0 h 275"/>
                <a:gd name="T6" fmla="*/ 287 w 287"/>
                <a:gd name="T7" fmla="*/ 227 h 275"/>
                <a:gd name="T8" fmla="*/ 53 w 287"/>
                <a:gd name="T9" fmla="*/ 275 h 275"/>
                <a:gd name="T10" fmla="*/ 0 w 287"/>
                <a:gd name="T11" fmla="*/ 72 h 275"/>
              </a:gdLst>
              <a:ahLst/>
              <a:cxnLst>
                <a:cxn ang="0">
                  <a:pos x="T0" y="T1"/>
                </a:cxn>
                <a:cxn ang="0">
                  <a:pos x="T2" y="T3"/>
                </a:cxn>
                <a:cxn ang="0">
                  <a:pos x="T4" y="T5"/>
                </a:cxn>
                <a:cxn ang="0">
                  <a:pos x="T6" y="T7"/>
                </a:cxn>
                <a:cxn ang="0">
                  <a:pos x="T8" y="T9"/>
                </a:cxn>
                <a:cxn ang="0">
                  <a:pos x="T10" y="T11"/>
                </a:cxn>
              </a:cxnLst>
              <a:rect l="0" t="0" r="r" b="b"/>
              <a:pathLst>
                <a:path w="287" h="275">
                  <a:moveTo>
                    <a:pt x="0" y="72"/>
                  </a:moveTo>
                  <a:lnTo>
                    <a:pt x="0" y="72"/>
                  </a:lnTo>
                  <a:lnTo>
                    <a:pt x="228" y="0"/>
                  </a:lnTo>
                  <a:cubicBezTo>
                    <a:pt x="251" y="74"/>
                    <a:pt x="271" y="149"/>
                    <a:pt x="287" y="227"/>
                  </a:cubicBezTo>
                  <a:lnTo>
                    <a:pt x="53" y="275"/>
                  </a:lnTo>
                  <a:cubicBezTo>
                    <a:pt x="39" y="206"/>
                    <a:pt x="21" y="138"/>
                    <a:pt x="0" y="7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1" name="Freeform 317">
              <a:extLst>
                <a:ext uri="{FF2B5EF4-FFF2-40B4-BE49-F238E27FC236}">
                  <a16:creationId xmlns:a16="http://schemas.microsoft.com/office/drawing/2014/main" id="{1C6DAC99-A1FA-3250-A66D-08D586FE54E9}"/>
                </a:ext>
              </a:extLst>
            </p:cNvPr>
            <p:cNvSpPr>
              <a:spLocks/>
            </p:cNvSpPr>
            <p:nvPr/>
          </p:nvSpPr>
          <p:spPr bwMode="auto">
            <a:xfrm>
              <a:off x="8970035" y="4367309"/>
              <a:ext cx="351765" cy="329916"/>
            </a:xfrm>
            <a:custGeom>
              <a:avLst/>
              <a:gdLst>
                <a:gd name="T0" fmla="*/ 234 w 269"/>
                <a:gd name="T1" fmla="*/ 0 h 251"/>
                <a:gd name="T2" fmla="*/ 234 w 269"/>
                <a:gd name="T3" fmla="*/ 0 h 251"/>
                <a:gd name="T4" fmla="*/ 269 w 269"/>
                <a:gd name="T5" fmla="*/ 226 h 251"/>
                <a:gd name="T6" fmla="*/ 32 w 269"/>
                <a:gd name="T7" fmla="*/ 251 h 251"/>
                <a:gd name="T8" fmla="*/ 0 w 269"/>
                <a:gd name="T9" fmla="*/ 48 h 251"/>
                <a:gd name="T10" fmla="*/ 234 w 269"/>
                <a:gd name="T11" fmla="*/ 0 h 251"/>
              </a:gdLst>
              <a:ahLst/>
              <a:cxnLst>
                <a:cxn ang="0">
                  <a:pos x="T0" y="T1"/>
                </a:cxn>
                <a:cxn ang="0">
                  <a:pos x="T2" y="T3"/>
                </a:cxn>
                <a:cxn ang="0">
                  <a:pos x="T4" y="T5"/>
                </a:cxn>
                <a:cxn ang="0">
                  <a:pos x="T6" y="T7"/>
                </a:cxn>
                <a:cxn ang="0">
                  <a:pos x="T8" y="T9"/>
                </a:cxn>
                <a:cxn ang="0">
                  <a:pos x="T10" y="T11"/>
                </a:cxn>
              </a:cxnLst>
              <a:rect l="0" t="0" r="r" b="b"/>
              <a:pathLst>
                <a:path w="269" h="251">
                  <a:moveTo>
                    <a:pt x="234" y="0"/>
                  </a:moveTo>
                  <a:lnTo>
                    <a:pt x="234" y="0"/>
                  </a:lnTo>
                  <a:cubicBezTo>
                    <a:pt x="249" y="74"/>
                    <a:pt x="261" y="149"/>
                    <a:pt x="269" y="226"/>
                  </a:cubicBezTo>
                  <a:lnTo>
                    <a:pt x="32" y="251"/>
                  </a:lnTo>
                  <a:cubicBezTo>
                    <a:pt x="25" y="182"/>
                    <a:pt x="14" y="115"/>
                    <a:pt x="0" y="48"/>
                  </a:cubicBezTo>
                  <a:lnTo>
                    <a:pt x="234"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2" name="Freeform 321">
              <a:extLst>
                <a:ext uri="{FF2B5EF4-FFF2-40B4-BE49-F238E27FC236}">
                  <a16:creationId xmlns:a16="http://schemas.microsoft.com/office/drawing/2014/main" id="{E11F47C8-FDD7-1F09-EE67-6C8167466F33}"/>
                </a:ext>
              </a:extLst>
            </p:cNvPr>
            <p:cNvSpPr>
              <a:spLocks/>
            </p:cNvSpPr>
            <p:nvPr/>
          </p:nvSpPr>
          <p:spPr bwMode="auto">
            <a:xfrm>
              <a:off x="8683818" y="3510840"/>
              <a:ext cx="406386" cy="393277"/>
            </a:xfrm>
            <a:custGeom>
              <a:avLst/>
              <a:gdLst>
                <a:gd name="T0" fmla="*/ 0 w 309"/>
                <a:gd name="T1" fmla="*/ 115 h 298"/>
                <a:gd name="T2" fmla="*/ 0 w 309"/>
                <a:gd name="T3" fmla="*/ 115 h 298"/>
                <a:gd name="T4" fmla="*/ 7 w 309"/>
                <a:gd name="T5" fmla="*/ 112 h 298"/>
                <a:gd name="T6" fmla="*/ 209 w 309"/>
                <a:gd name="T7" fmla="*/ 0 h 298"/>
                <a:gd name="T8" fmla="*/ 309 w 309"/>
                <a:gd name="T9" fmla="*/ 203 h 298"/>
                <a:gd name="T10" fmla="*/ 91 w 309"/>
                <a:gd name="T11" fmla="*/ 298 h 298"/>
                <a:gd name="T12" fmla="*/ 0 w 309"/>
                <a:gd name="T13" fmla="*/ 115 h 298"/>
              </a:gdLst>
              <a:ahLst/>
              <a:cxnLst>
                <a:cxn ang="0">
                  <a:pos x="T0" y="T1"/>
                </a:cxn>
                <a:cxn ang="0">
                  <a:pos x="T2" y="T3"/>
                </a:cxn>
                <a:cxn ang="0">
                  <a:pos x="T4" y="T5"/>
                </a:cxn>
                <a:cxn ang="0">
                  <a:pos x="T6" y="T7"/>
                </a:cxn>
                <a:cxn ang="0">
                  <a:pos x="T8" y="T9"/>
                </a:cxn>
                <a:cxn ang="0">
                  <a:pos x="T10" y="T11"/>
                </a:cxn>
                <a:cxn ang="0">
                  <a:pos x="T12" y="T13"/>
                </a:cxn>
              </a:cxnLst>
              <a:rect l="0" t="0" r="r" b="b"/>
              <a:pathLst>
                <a:path w="309" h="298">
                  <a:moveTo>
                    <a:pt x="0" y="115"/>
                  </a:moveTo>
                  <a:lnTo>
                    <a:pt x="0" y="115"/>
                  </a:lnTo>
                  <a:lnTo>
                    <a:pt x="7" y="112"/>
                  </a:lnTo>
                  <a:lnTo>
                    <a:pt x="209" y="0"/>
                  </a:lnTo>
                  <a:cubicBezTo>
                    <a:pt x="245" y="66"/>
                    <a:pt x="279" y="134"/>
                    <a:pt x="309" y="203"/>
                  </a:cubicBezTo>
                  <a:lnTo>
                    <a:pt x="91" y="298"/>
                  </a:lnTo>
                  <a:cubicBezTo>
                    <a:pt x="63" y="236"/>
                    <a:pt x="33" y="175"/>
                    <a:pt x="0" y="11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3" name="Freeform 319">
              <a:extLst>
                <a:ext uri="{FF2B5EF4-FFF2-40B4-BE49-F238E27FC236}">
                  <a16:creationId xmlns:a16="http://schemas.microsoft.com/office/drawing/2014/main" id="{6125EEA6-DEF0-7AF3-A4F5-D57644FC0B7F}"/>
                </a:ext>
              </a:extLst>
            </p:cNvPr>
            <p:cNvSpPr>
              <a:spLocks/>
            </p:cNvSpPr>
            <p:nvPr/>
          </p:nvSpPr>
          <p:spPr bwMode="auto">
            <a:xfrm>
              <a:off x="8803985" y="3777394"/>
              <a:ext cx="395462" cy="384537"/>
            </a:xfrm>
            <a:custGeom>
              <a:avLst/>
              <a:gdLst>
                <a:gd name="T0" fmla="*/ 0 w 301"/>
                <a:gd name="T1" fmla="*/ 95 h 292"/>
                <a:gd name="T2" fmla="*/ 0 w 301"/>
                <a:gd name="T3" fmla="*/ 95 h 292"/>
                <a:gd name="T4" fmla="*/ 218 w 301"/>
                <a:gd name="T5" fmla="*/ 0 h 292"/>
                <a:gd name="T6" fmla="*/ 301 w 301"/>
                <a:gd name="T7" fmla="*/ 220 h 292"/>
                <a:gd name="T8" fmla="*/ 73 w 301"/>
                <a:gd name="T9" fmla="*/ 292 h 292"/>
                <a:gd name="T10" fmla="*/ 0 w 301"/>
                <a:gd name="T11" fmla="*/ 95 h 292"/>
              </a:gdLst>
              <a:ahLst/>
              <a:cxnLst>
                <a:cxn ang="0">
                  <a:pos x="T0" y="T1"/>
                </a:cxn>
                <a:cxn ang="0">
                  <a:pos x="T2" y="T3"/>
                </a:cxn>
                <a:cxn ang="0">
                  <a:pos x="T4" y="T5"/>
                </a:cxn>
                <a:cxn ang="0">
                  <a:pos x="T6" y="T7"/>
                </a:cxn>
                <a:cxn ang="0">
                  <a:pos x="T8" y="T9"/>
                </a:cxn>
                <a:cxn ang="0">
                  <a:pos x="T10" y="T11"/>
                </a:cxn>
              </a:cxnLst>
              <a:rect l="0" t="0" r="r" b="b"/>
              <a:pathLst>
                <a:path w="301" h="292">
                  <a:moveTo>
                    <a:pt x="0" y="95"/>
                  </a:moveTo>
                  <a:lnTo>
                    <a:pt x="0" y="95"/>
                  </a:lnTo>
                  <a:lnTo>
                    <a:pt x="218" y="0"/>
                  </a:lnTo>
                  <a:cubicBezTo>
                    <a:pt x="249" y="72"/>
                    <a:pt x="277" y="145"/>
                    <a:pt x="301" y="220"/>
                  </a:cubicBezTo>
                  <a:lnTo>
                    <a:pt x="73" y="292"/>
                  </a:lnTo>
                  <a:cubicBezTo>
                    <a:pt x="52" y="225"/>
                    <a:pt x="27" y="159"/>
                    <a:pt x="0"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4" name="Freeform 8">
              <a:extLst>
                <a:ext uri="{FF2B5EF4-FFF2-40B4-BE49-F238E27FC236}">
                  <a16:creationId xmlns:a16="http://schemas.microsoft.com/office/drawing/2014/main" id="{DE06E020-B000-51A7-24B3-831C75AEEC18}"/>
                </a:ext>
              </a:extLst>
            </p:cNvPr>
            <p:cNvSpPr>
              <a:spLocks/>
            </p:cNvSpPr>
            <p:nvPr/>
          </p:nvSpPr>
          <p:spPr bwMode="auto">
            <a:xfrm>
              <a:off x="5854409" y="5166972"/>
              <a:ext cx="244706" cy="301512"/>
            </a:xfrm>
            <a:custGeom>
              <a:avLst/>
              <a:gdLst>
                <a:gd name="T0" fmla="*/ 186 w 186"/>
                <a:gd name="T1" fmla="*/ 229 h 229"/>
                <a:gd name="T2" fmla="*/ 186 w 186"/>
                <a:gd name="T3" fmla="*/ 229 h 229"/>
                <a:gd name="T4" fmla="*/ 0 w 186"/>
                <a:gd name="T5" fmla="*/ 229 h 229"/>
                <a:gd name="T6" fmla="*/ 0 w 186"/>
                <a:gd name="T7" fmla="*/ 0 h 229"/>
                <a:gd name="T8" fmla="*/ 186 w 186"/>
                <a:gd name="T9" fmla="*/ 0 h 229"/>
                <a:gd name="T10" fmla="*/ 186 w 186"/>
                <a:gd name="T11" fmla="*/ 229 h 229"/>
              </a:gdLst>
              <a:ahLst/>
              <a:cxnLst>
                <a:cxn ang="0">
                  <a:pos x="T0" y="T1"/>
                </a:cxn>
                <a:cxn ang="0">
                  <a:pos x="T2" y="T3"/>
                </a:cxn>
                <a:cxn ang="0">
                  <a:pos x="T4" y="T5"/>
                </a:cxn>
                <a:cxn ang="0">
                  <a:pos x="T6" y="T7"/>
                </a:cxn>
                <a:cxn ang="0">
                  <a:pos x="T8" y="T9"/>
                </a:cxn>
                <a:cxn ang="0">
                  <a:pos x="T10" y="T11"/>
                </a:cxn>
              </a:cxnLst>
              <a:rect l="0" t="0" r="r" b="b"/>
              <a:pathLst>
                <a:path w="186" h="229">
                  <a:moveTo>
                    <a:pt x="186" y="229"/>
                  </a:moveTo>
                  <a:lnTo>
                    <a:pt x="186" y="229"/>
                  </a:lnTo>
                  <a:lnTo>
                    <a:pt x="0" y="229"/>
                  </a:lnTo>
                  <a:lnTo>
                    <a:pt x="0" y="0"/>
                  </a:lnTo>
                  <a:lnTo>
                    <a:pt x="186" y="0"/>
                  </a:lnTo>
                  <a:lnTo>
                    <a:pt x="186" y="229"/>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5" name="Freeform 10">
              <a:extLst>
                <a:ext uri="{FF2B5EF4-FFF2-40B4-BE49-F238E27FC236}">
                  <a16:creationId xmlns:a16="http://schemas.microsoft.com/office/drawing/2014/main" id="{BF47B92F-2E60-B428-7C5F-36EC584B3EF3}"/>
                </a:ext>
              </a:extLst>
            </p:cNvPr>
            <p:cNvSpPr>
              <a:spLocks/>
            </p:cNvSpPr>
            <p:nvPr/>
          </p:nvSpPr>
          <p:spPr bwMode="auto">
            <a:xfrm>
              <a:off x="6099115" y="5166972"/>
              <a:ext cx="242521" cy="301512"/>
            </a:xfrm>
            <a:custGeom>
              <a:avLst/>
              <a:gdLst>
                <a:gd name="T0" fmla="*/ 185 w 185"/>
                <a:gd name="T1" fmla="*/ 229 h 229"/>
                <a:gd name="T2" fmla="*/ 185 w 185"/>
                <a:gd name="T3" fmla="*/ 229 h 229"/>
                <a:gd name="T4" fmla="*/ 0 w 185"/>
                <a:gd name="T5" fmla="*/ 229 h 229"/>
                <a:gd name="T6" fmla="*/ 0 w 185"/>
                <a:gd name="T7" fmla="*/ 0 h 229"/>
                <a:gd name="T8" fmla="*/ 185 w 185"/>
                <a:gd name="T9" fmla="*/ 0 h 229"/>
                <a:gd name="T10" fmla="*/ 185 w 185"/>
                <a:gd name="T11" fmla="*/ 229 h 229"/>
              </a:gdLst>
              <a:ahLst/>
              <a:cxnLst>
                <a:cxn ang="0">
                  <a:pos x="T0" y="T1"/>
                </a:cxn>
                <a:cxn ang="0">
                  <a:pos x="T2" y="T3"/>
                </a:cxn>
                <a:cxn ang="0">
                  <a:pos x="T4" y="T5"/>
                </a:cxn>
                <a:cxn ang="0">
                  <a:pos x="T6" y="T7"/>
                </a:cxn>
                <a:cxn ang="0">
                  <a:pos x="T8" y="T9"/>
                </a:cxn>
                <a:cxn ang="0">
                  <a:pos x="T10" y="T11"/>
                </a:cxn>
              </a:cxnLst>
              <a:rect l="0" t="0" r="r" b="b"/>
              <a:pathLst>
                <a:path w="185" h="229">
                  <a:moveTo>
                    <a:pt x="185" y="229"/>
                  </a:moveTo>
                  <a:lnTo>
                    <a:pt x="185" y="229"/>
                  </a:lnTo>
                  <a:lnTo>
                    <a:pt x="0" y="229"/>
                  </a:lnTo>
                  <a:lnTo>
                    <a:pt x="0" y="0"/>
                  </a:lnTo>
                  <a:lnTo>
                    <a:pt x="185" y="0"/>
                  </a:lnTo>
                  <a:lnTo>
                    <a:pt x="185" y="229"/>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6" name="Freeform 327">
              <a:extLst>
                <a:ext uri="{FF2B5EF4-FFF2-40B4-BE49-F238E27FC236}">
                  <a16:creationId xmlns:a16="http://schemas.microsoft.com/office/drawing/2014/main" id="{24D46250-36DF-5323-B62C-EDC48C9AE44D}"/>
                </a:ext>
              </a:extLst>
            </p:cNvPr>
            <p:cNvSpPr>
              <a:spLocks/>
            </p:cNvSpPr>
            <p:nvPr/>
          </p:nvSpPr>
          <p:spPr bwMode="auto">
            <a:xfrm>
              <a:off x="5854409" y="5691341"/>
              <a:ext cx="244706" cy="301512"/>
            </a:xfrm>
            <a:custGeom>
              <a:avLst/>
              <a:gdLst>
                <a:gd name="T0" fmla="*/ 186 w 186"/>
                <a:gd name="T1" fmla="*/ 230 h 230"/>
                <a:gd name="T2" fmla="*/ 186 w 186"/>
                <a:gd name="T3" fmla="*/ 230 h 230"/>
                <a:gd name="T4" fmla="*/ 0 w 186"/>
                <a:gd name="T5" fmla="*/ 230 h 230"/>
                <a:gd name="T6" fmla="*/ 0 w 186"/>
                <a:gd name="T7" fmla="*/ 0 h 230"/>
                <a:gd name="T8" fmla="*/ 186 w 186"/>
                <a:gd name="T9" fmla="*/ 0 h 230"/>
                <a:gd name="T10" fmla="*/ 186 w 186"/>
                <a:gd name="T11" fmla="*/ 230 h 230"/>
              </a:gdLst>
              <a:ahLst/>
              <a:cxnLst>
                <a:cxn ang="0">
                  <a:pos x="T0" y="T1"/>
                </a:cxn>
                <a:cxn ang="0">
                  <a:pos x="T2" y="T3"/>
                </a:cxn>
                <a:cxn ang="0">
                  <a:pos x="T4" y="T5"/>
                </a:cxn>
                <a:cxn ang="0">
                  <a:pos x="T6" y="T7"/>
                </a:cxn>
                <a:cxn ang="0">
                  <a:pos x="T8" y="T9"/>
                </a:cxn>
                <a:cxn ang="0">
                  <a:pos x="T10" y="T11"/>
                </a:cxn>
              </a:cxnLst>
              <a:rect l="0" t="0" r="r" b="b"/>
              <a:pathLst>
                <a:path w="186" h="230">
                  <a:moveTo>
                    <a:pt x="186" y="230"/>
                  </a:moveTo>
                  <a:lnTo>
                    <a:pt x="186" y="230"/>
                  </a:lnTo>
                  <a:lnTo>
                    <a:pt x="0" y="230"/>
                  </a:lnTo>
                  <a:lnTo>
                    <a:pt x="0" y="0"/>
                  </a:lnTo>
                  <a:lnTo>
                    <a:pt x="186" y="0"/>
                  </a:lnTo>
                  <a:lnTo>
                    <a:pt x="186" y="23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7" name="Freeform 12">
              <a:extLst>
                <a:ext uri="{FF2B5EF4-FFF2-40B4-BE49-F238E27FC236}">
                  <a16:creationId xmlns:a16="http://schemas.microsoft.com/office/drawing/2014/main" id="{BF99266A-8817-C13C-EE04-C8524AEB088A}"/>
                </a:ext>
              </a:extLst>
            </p:cNvPr>
            <p:cNvSpPr>
              <a:spLocks/>
            </p:cNvSpPr>
            <p:nvPr/>
          </p:nvSpPr>
          <p:spPr bwMode="auto">
            <a:xfrm>
              <a:off x="7010206" y="5562434"/>
              <a:ext cx="325546" cy="364874"/>
            </a:xfrm>
            <a:custGeom>
              <a:avLst/>
              <a:gdLst>
                <a:gd name="T0" fmla="*/ 162 w 249"/>
                <a:gd name="T1" fmla="*/ 0 h 276"/>
                <a:gd name="T2" fmla="*/ 162 w 249"/>
                <a:gd name="T3" fmla="*/ 0 h 276"/>
                <a:gd name="T4" fmla="*/ 249 w 249"/>
                <a:gd name="T5" fmla="*/ 212 h 276"/>
                <a:gd name="T6" fmla="*/ 59 w 249"/>
                <a:gd name="T7" fmla="*/ 276 h 276"/>
                <a:gd name="T8" fmla="*/ 0 w 249"/>
                <a:gd name="T9" fmla="*/ 54 h 276"/>
                <a:gd name="T10" fmla="*/ 162 w 249"/>
                <a:gd name="T11" fmla="*/ 0 h 276"/>
              </a:gdLst>
              <a:ahLst/>
              <a:cxnLst>
                <a:cxn ang="0">
                  <a:pos x="T0" y="T1"/>
                </a:cxn>
                <a:cxn ang="0">
                  <a:pos x="T2" y="T3"/>
                </a:cxn>
                <a:cxn ang="0">
                  <a:pos x="T4" y="T5"/>
                </a:cxn>
                <a:cxn ang="0">
                  <a:pos x="T6" y="T7"/>
                </a:cxn>
                <a:cxn ang="0">
                  <a:pos x="T8" y="T9"/>
                </a:cxn>
                <a:cxn ang="0">
                  <a:pos x="T10" y="T11"/>
                </a:cxn>
              </a:cxnLst>
              <a:rect l="0" t="0" r="r" b="b"/>
              <a:pathLst>
                <a:path w="249" h="276">
                  <a:moveTo>
                    <a:pt x="162" y="0"/>
                  </a:moveTo>
                  <a:lnTo>
                    <a:pt x="162" y="0"/>
                  </a:lnTo>
                  <a:lnTo>
                    <a:pt x="249" y="212"/>
                  </a:lnTo>
                  <a:cubicBezTo>
                    <a:pt x="187" y="237"/>
                    <a:pt x="124" y="259"/>
                    <a:pt x="59" y="276"/>
                  </a:cubicBezTo>
                  <a:lnTo>
                    <a:pt x="0" y="54"/>
                  </a:lnTo>
                  <a:cubicBezTo>
                    <a:pt x="55" y="40"/>
                    <a:pt x="109" y="22"/>
                    <a:pt x="162"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8" name="Freeform 14">
              <a:extLst>
                <a:ext uri="{FF2B5EF4-FFF2-40B4-BE49-F238E27FC236}">
                  <a16:creationId xmlns:a16="http://schemas.microsoft.com/office/drawing/2014/main" id="{42130AE7-CA50-9711-7CB2-05D73BF5BCED}"/>
                </a:ext>
              </a:extLst>
            </p:cNvPr>
            <p:cNvSpPr>
              <a:spLocks/>
            </p:cNvSpPr>
            <p:nvPr/>
          </p:nvSpPr>
          <p:spPr bwMode="auto">
            <a:xfrm>
              <a:off x="6802643" y="5634534"/>
              <a:ext cx="284033" cy="340840"/>
            </a:xfrm>
            <a:custGeom>
              <a:avLst/>
              <a:gdLst>
                <a:gd name="T0" fmla="*/ 158 w 217"/>
                <a:gd name="T1" fmla="*/ 0 h 259"/>
                <a:gd name="T2" fmla="*/ 158 w 217"/>
                <a:gd name="T3" fmla="*/ 0 h 259"/>
                <a:gd name="T4" fmla="*/ 217 w 217"/>
                <a:gd name="T5" fmla="*/ 222 h 259"/>
                <a:gd name="T6" fmla="*/ 31 w 217"/>
                <a:gd name="T7" fmla="*/ 259 h 259"/>
                <a:gd name="T8" fmla="*/ 0 w 217"/>
                <a:gd name="T9" fmla="*/ 32 h 259"/>
                <a:gd name="T10" fmla="*/ 158 w 217"/>
                <a:gd name="T11" fmla="*/ 0 h 259"/>
              </a:gdLst>
              <a:ahLst/>
              <a:cxnLst>
                <a:cxn ang="0">
                  <a:pos x="T0" y="T1"/>
                </a:cxn>
                <a:cxn ang="0">
                  <a:pos x="T2" y="T3"/>
                </a:cxn>
                <a:cxn ang="0">
                  <a:pos x="T4" y="T5"/>
                </a:cxn>
                <a:cxn ang="0">
                  <a:pos x="T6" y="T7"/>
                </a:cxn>
                <a:cxn ang="0">
                  <a:pos x="T8" y="T9"/>
                </a:cxn>
                <a:cxn ang="0">
                  <a:pos x="T10" y="T11"/>
                </a:cxn>
              </a:cxnLst>
              <a:rect l="0" t="0" r="r" b="b"/>
              <a:pathLst>
                <a:path w="217" h="259">
                  <a:moveTo>
                    <a:pt x="158" y="0"/>
                  </a:moveTo>
                  <a:lnTo>
                    <a:pt x="158" y="0"/>
                  </a:lnTo>
                  <a:lnTo>
                    <a:pt x="217" y="222"/>
                  </a:lnTo>
                  <a:cubicBezTo>
                    <a:pt x="156" y="238"/>
                    <a:pt x="93" y="251"/>
                    <a:pt x="31" y="259"/>
                  </a:cubicBezTo>
                  <a:lnTo>
                    <a:pt x="0" y="32"/>
                  </a:lnTo>
                  <a:cubicBezTo>
                    <a:pt x="54" y="24"/>
                    <a:pt x="106" y="14"/>
                    <a:pt x="158"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9" name="Freeform 16">
              <a:extLst>
                <a:ext uri="{FF2B5EF4-FFF2-40B4-BE49-F238E27FC236}">
                  <a16:creationId xmlns:a16="http://schemas.microsoft.com/office/drawing/2014/main" id="{ED6ADF2E-8808-B663-3178-A2CF1FA04A35}"/>
                </a:ext>
              </a:extLst>
            </p:cNvPr>
            <p:cNvSpPr>
              <a:spLocks/>
            </p:cNvSpPr>
            <p:nvPr/>
          </p:nvSpPr>
          <p:spPr bwMode="auto">
            <a:xfrm>
              <a:off x="6584156" y="5676047"/>
              <a:ext cx="257815" cy="316807"/>
            </a:xfrm>
            <a:custGeom>
              <a:avLst/>
              <a:gdLst>
                <a:gd name="T0" fmla="*/ 166 w 197"/>
                <a:gd name="T1" fmla="*/ 0 h 241"/>
                <a:gd name="T2" fmla="*/ 166 w 197"/>
                <a:gd name="T3" fmla="*/ 0 h 241"/>
                <a:gd name="T4" fmla="*/ 197 w 197"/>
                <a:gd name="T5" fmla="*/ 227 h 241"/>
                <a:gd name="T6" fmla="*/ 1 w 197"/>
                <a:gd name="T7" fmla="*/ 241 h 241"/>
                <a:gd name="T8" fmla="*/ 0 w 197"/>
                <a:gd name="T9" fmla="*/ 11 h 241"/>
                <a:gd name="T10" fmla="*/ 166 w 197"/>
                <a:gd name="T11" fmla="*/ 0 h 241"/>
              </a:gdLst>
              <a:ahLst/>
              <a:cxnLst>
                <a:cxn ang="0">
                  <a:pos x="T0" y="T1"/>
                </a:cxn>
                <a:cxn ang="0">
                  <a:pos x="T2" y="T3"/>
                </a:cxn>
                <a:cxn ang="0">
                  <a:pos x="T4" y="T5"/>
                </a:cxn>
                <a:cxn ang="0">
                  <a:pos x="T6" y="T7"/>
                </a:cxn>
                <a:cxn ang="0">
                  <a:pos x="T8" y="T9"/>
                </a:cxn>
                <a:cxn ang="0">
                  <a:pos x="T10" y="T11"/>
                </a:cxn>
              </a:cxnLst>
              <a:rect l="0" t="0" r="r" b="b"/>
              <a:pathLst>
                <a:path w="197" h="241">
                  <a:moveTo>
                    <a:pt x="166" y="0"/>
                  </a:moveTo>
                  <a:lnTo>
                    <a:pt x="166" y="0"/>
                  </a:lnTo>
                  <a:lnTo>
                    <a:pt x="197" y="227"/>
                  </a:lnTo>
                  <a:cubicBezTo>
                    <a:pt x="132" y="236"/>
                    <a:pt x="66" y="240"/>
                    <a:pt x="1" y="241"/>
                  </a:cubicBezTo>
                  <a:lnTo>
                    <a:pt x="0" y="11"/>
                  </a:lnTo>
                  <a:cubicBezTo>
                    <a:pt x="56" y="11"/>
                    <a:pt x="111" y="7"/>
                    <a:pt x="166"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60" name="Freeform 18">
              <a:extLst>
                <a:ext uri="{FF2B5EF4-FFF2-40B4-BE49-F238E27FC236}">
                  <a16:creationId xmlns:a16="http://schemas.microsoft.com/office/drawing/2014/main" id="{6AE2166A-83ED-9866-7469-BD33A8A82999}"/>
                </a:ext>
              </a:extLst>
            </p:cNvPr>
            <p:cNvSpPr>
              <a:spLocks/>
            </p:cNvSpPr>
            <p:nvPr/>
          </p:nvSpPr>
          <p:spPr bwMode="auto">
            <a:xfrm>
              <a:off x="6791719" y="6172012"/>
              <a:ext cx="270924" cy="332100"/>
            </a:xfrm>
            <a:custGeom>
              <a:avLst/>
              <a:gdLst>
                <a:gd name="T0" fmla="*/ 162 w 207"/>
                <a:gd name="T1" fmla="*/ 0 h 252"/>
                <a:gd name="T2" fmla="*/ 162 w 207"/>
                <a:gd name="T3" fmla="*/ 0 h 252"/>
                <a:gd name="T4" fmla="*/ 207 w 207"/>
                <a:gd name="T5" fmla="*/ 225 h 252"/>
                <a:gd name="T6" fmla="*/ 23 w 207"/>
                <a:gd name="T7" fmla="*/ 252 h 252"/>
                <a:gd name="T8" fmla="*/ 0 w 207"/>
                <a:gd name="T9" fmla="*/ 24 h 252"/>
                <a:gd name="T10" fmla="*/ 162 w 207"/>
                <a:gd name="T11" fmla="*/ 0 h 252"/>
              </a:gdLst>
              <a:ahLst/>
              <a:cxnLst>
                <a:cxn ang="0">
                  <a:pos x="T0" y="T1"/>
                </a:cxn>
                <a:cxn ang="0">
                  <a:pos x="T2" y="T3"/>
                </a:cxn>
                <a:cxn ang="0">
                  <a:pos x="T4" y="T5"/>
                </a:cxn>
                <a:cxn ang="0">
                  <a:pos x="T6" y="T7"/>
                </a:cxn>
                <a:cxn ang="0">
                  <a:pos x="T8" y="T9"/>
                </a:cxn>
                <a:cxn ang="0">
                  <a:pos x="T10" y="T11"/>
                </a:cxn>
              </a:cxnLst>
              <a:rect l="0" t="0" r="r" b="b"/>
              <a:pathLst>
                <a:path w="207" h="252">
                  <a:moveTo>
                    <a:pt x="162" y="0"/>
                  </a:moveTo>
                  <a:lnTo>
                    <a:pt x="162" y="0"/>
                  </a:lnTo>
                  <a:lnTo>
                    <a:pt x="207" y="225"/>
                  </a:lnTo>
                  <a:cubicBezTo>
                    <a:pt x="146" y="237"/>
                    <a:pt x="85" y="246"/>
                    <a:pt x="23" y="252"/>
                  </a:cubicBezTo>
                  <a:lnTo>
                    <a:pt x="0" y="24"/>
                  </a:lnTo>
                  <a:cubicBezTo>
                    <a:pt x="55" y="19"/>
                    <a:pt x="109" y="11"/>
                    <a:pt x="162"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61" name="Freeform 20">
              <a:extLst>
                <a:ext uri="{FF2B5EF4-FFF2-40B4-BE49-F238E27FC236}">
                  <a16:creationId xmlns:a16="http://schemas.microsoft.com/office/drawing/2014/main" id="{C44BE1A7-3B62-5C14-4571-03E6796DAEAE}"/>
                </a:ext>
              </a:extLst>
            </p:cNvPr>
            <p:cNvSpPr>
              <a:spLocks/>
            </p:cNvSpPr>
            <p:nvPr/>
          </p:nvSpPr>
          <p:spPr bwMode="auto">
            <a:xfrm>
              <a:off x="5133402" y="6172012"/>
              <a:ext cx="270924" cy="332100"/>
            </a:xfrm>
            <a:custGeom>
              <a:avLst/>
              <a:gdLst>
                <a:gd name="T0" fmla="*/ 45 w 207"/>
                <a:gd name="T1" fmla="*/ 0 h 252"/>
                <a:gd name="T2" fmla="*/ 45 w 207"/>
                <a:gd name="T3" fmla="*/ 0 h 252"/>
                <a:gd name="T4" fmla="*/ 0 w 207"/>
                <a:gd name="T5" fmla="*/ 225 h 252"/>
                <a:gd name="T6" fmla="*/ 184 w 207"/>
                <a:gd name="T7" fmla="*/ 252 h 252"/>
                <a:gd name="T8" fmla="*/ 207 w 207"/>
                <a:gd name="T9" fmla="*/ 24 h 252"/>
                <a:gd name="T10" fmla="*/ 45 w 207"/>
                <a:gd name="T11" fmla="*/ 0 h 252"/>
              </a:gdLst>
              <a:ahLst/>
              <a:cxnLst>
                <a:cxn ang="0">
                  <a:pos x="T0" y="T1"/>
                </a:cxn>
                <a:cxn ang="0">
                  <a:pos x="T2" y="T3"/>
                </a:cxn>
                <a:cxn ang="0">
                  <a:pos x="T4" y="T5"/>
                </a:cxn>
                <a:cxn ang="0">
                  <a:pos x="T6" y="T7"/>
                </a:cxn>
                <a:cxn ang="0">
                  <a:pos x="T8" y="T9"/>
                </a:cxn>
                <a:cxn ang="0">
                  <a:pos x="T10" y="T11"/>
                </a:cxn>
              </a:cxnLst>
              <a:rect l="0" t="0" r="r" b="b"/>
              <a:pathLst>
                <a:path w="207" h="252">
                  <a:moveTo>
                    <a:pt x="45" y="0"/>
                  </a:moveTo>
                  <a:lnTo>
                    <a:pt x="45" y="0"/>
                  </a:lnTo>
                  <a:lnTo>
                    <a:pt x="0" y="225"/>
                  </a:lnTo>
                  <a:cubicBezTo>
                    <a:pt x="61" y="237"/>
                    <a:pt x="122" y="246"/>
                    <a:pt x="184" y="252"/>
                  </a:cubicBezTo>
                  <a:lnTo>
                    <a:pt x="207" y="24"/>
                  </a:lnTo>
                  <a:cubicBezTo>
                    <a:pt x="152" y="19"/>
                    <a:pt x="99" y="11"/>
                    <a:pt x="45"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62" name="Freeform 22">
              <a:extLst>
                <a:ext uri="{FF2B5EF4-FFF2-40B4-BE49-F238E27FC236}">
                  <a16:creationId xmlns:a16="http://schemas.microsoft.com/office/drawing/2014/main" id="{F7455AE8-2223-A03D-7031-3BC2D3F6D135}"/>
                </a:ext>
              </a:extLst>
            </p:cNvPr>
            <p:cNvSpPr>
              <a:spLocks/>
            </p:cNvSpPr>
            <p:nvPr/>
          </p:nvSpPr>
          <p:spPr bwMode="auto">
            <a:xfrm>
              <a:off x="5373737" y="6202601"/>
              <a:ext cx="238152" cy="314621"/>
            </a:xfrm>
            <a:custGeom>
              <a:avLst/>
              <a:gdLst>
                <a:gd name="T0" fmla="*/ 23 w 181"/>
                <a:gd name="T1" fmla="*/ 0 h 238"/>
                <a:gd name="T2" fmla="*/ 23 w 181"/>
                <a:gd name="T3" fmla="*/ 0 h 238"/>
                <a:gd name="T4" fmla="*/ 0 w 181"/>
                <a:gd name="T5" fmla="*/ 228 h 238"/>
                <a:gd name="T6" fmla="*/ 180 w 181"/>
                <a:gd name="T7" fmla="*/ 238 h 238"/>
                <a:gd name="T8" fmla="*/ 181 w 181"/>
                <a:gd name="T9" fmla="*/ 9 h 238"/>
                <a:gd name="T10" fmla="*/ 23 w 181"/>
                <a:gd name="T11" fmla="*/ 0 h 238"/>
              </a:gdLst>
              <a:ahLst/>
              <a:cxnLst>
                <a:cxn ang="0">
                  <a:pos x="T0" y="T1"/>
                </a:cxn>
                <a:cxn ang="0">
                  <a:pos x="T2" y="T3"/>
                </a:cxn>
                <a:cxn ang="0">
                  <a:pos x="T4" y="T5"/>
                </a:cxn>
                <a:cxn ang="0">
                  <a:pos x="T6" y="T7"/>
                </a:cxn>
                <a:cxn ang="0">
                  <a:pos x="T8" y="T9"/>
                </a:cxn>
                <a:cxn ang="0">
                  <a:pos x="T10" y="T11"/>
                </a:cxn>
              </a:cxnLst>
              <a:rect l="0" t="0" r="r" b="b"/>
              <a:pathLst>
                <a:path w="181" h="238">
                  <a:moveTo>
                    <a:pt x="23" y="0"/>
                  </a:moveTo>
                  <a:lnTo>
                    <a:pt x="23" y="0"/>
                  </a:lnTo>
                  <a:lnTo>
                    <a:pt x="0" y="228"/>
                  </a:lnTo>
                  <a:cubicBezTo>
                    <a:pt x="59" y="234"/>
                    <a:pt x="119" y="238"/>
                    <a:pt x="180" y="238"/>
                  </a:cubicBezTo>
                  <a:lnTo>
                    <a:pt x="181" y="9"/>
                  </a:lnTo>
                  <a:cubicBezTo>
                    <a:pt x="128" y="8"/>
                    <a:pt x="75" y="6"/>
                    <a:pt x="23"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63" name="Freeform 267">
              <a:extLst>
                <a:ext uri="{FF2B5EF4-FFF2-40B4-BE49-F238E27FC236}">
                  <a16:creationId xmlns:a16="http://schemas.microsoft.com/office/drawing/2014/main" id="{1793CC01-C0F0-BFBE-65C4-01AFD21199E4}"/>
                </a:ext>
              </a:extLst>
            </p:cNvPr>
            <p:cNvSpPr>
              <a:spLocks/>
            </p:cNvSpPr>
            <p:nvPr/>
          </p:nvSpPr>
          <p:spPr bwMode="auto">
            <a:xfrm>
              <a:off x="5854409" y="6215710"/>
              <a:ext cx="487227" cy="301512"/>
            </a:xfrm>
            <a:custGeom>
              <a:avLst/>
              <a:gdLst>
                <a:gd name="T0" fmla="*/ 0 w 371"/>
                <a:gd name="T1" fmla="*/ 229 h 229"/>
                <a:gd name="T2" fmla="*/ 0 w 371"/>
                <a:gd name="T3" fmla="*/ 229 h 229"/>
                <a:gd name="T4" fmla="*/ 371 w 371"/>
                <a:gd name="T5" fmla="*/ 229 h 229"/>
                <a:gd name="T6" fmla="*/ 371 w 371"/>
                <a:gd name="T7" fmla="*/ 0 h 229"/>
                <a:gd name="T8" fmla="*/ 0 w 371"/>
                <a:gd name="T9" fmla="*/ 0 h 229"/>
                <a:gd name="T10" fmla="*/ 0 w 371"/>
                <a:gd name="T11" fmla="*/ 229 h 229"/>
              </a:gdLst>
              <a:ahLst/>
              <a:cxnLst>
                <a:cxn ang="0">
                  <a:pos x="T0" y="T1"/>
                </a:cxn>
                <a:cxn ang="0">
                  <a:pos x="T2" y="T3"/>
                </a:cxn>
                <a:cxn ang="0">
                  <a:pos x="T4" y="T5"/>
                </a:cxn>
                <a:cxn ang="0">
                  <a:pos x="T6" y="T7"/>
                </a:cxn>
                <a:cxn ang="0">
                  <a:pos x="T8" y="T9"/>
                </a:cxn>
                <a:cxn ang="0">
                  <a:pos x="T10" y="T11"/>
                </a:cxn>
              </a:cxnLst>
              <a:rect l="0" t="0" r="r" b="b"/>
              <a:pathLst>
                <a:path w="371" h="229">
                  <a:moveTo>
                    <a:pt x="0" y="229"/>
                  </a:moveTo>
                  <a:lnTo>
                    <a:pt x="0" y="229"/>
                  </a:lnTo>
                  <a:lnTo>
                    <a:pt x="371" y="229"/>
                  </a:lnTo>
                  <a:lnTo>
                    <a:pt x="371" y="0"/>
                  </a:lnTo>
                  <a:lnTo>
                    <a:pt x="0" y="0"/>
                  </a:lnTo>
                  <a:lnTo>
                    <a:pt x="0" y="229"/>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8" name="Freeform 329">
              <a:extLst>
                <a:ext uri="{FF2B5EF4-FFF2-40B4-BE49-F238E27FC236}">
                  <a16:creationId xmlns:a16="http://schemas.microsoft.com/office/drawing/2014/main" id="{BE94FDF8-5687-06D9-95F9-2A0E6E38C73C}"/>
                </a:ext>
              </a:extLst>
            </p:cNvPr>
            <p:cNvSpPr>
              <a:spLocks/>
            </p:cNvSpPr>
            <p:nvPr/>
          </p:nvSpPr>
          <p:spPr bwMode="auto">
            <a:xfrm>
              <a:off x="6584156" y="6202601"/>
              <a:ext cx="238152" cy="314621"/>
            </a:xfrm>
            <a:custGeom>
              <a:avLst/>
              <a:gdLst>
                <a:gd name="T0" fmla="*/ 158 w 181"/>
                <a:gd name="T1" fmla="*/ 0 h 238"/>
                <a:gd name="T2" fmla="*/ 158 w 181"/>
                <a:gd name="T3" fmla="*/ 0 h 238"/>
                <a:gd name="T4" fmla="*/ 181 w 181"/>
                <a:gd name="T5" fmla="*/ 228 h 238"/>
                <a:gd name="T6" fmla="*/ 2 w 181"/>
                <a:gd name="T7" fmla="*/ 238 h 238"/>
                <a:gd name="T8" fmla="*/ 0 w 181"/>
                <a:gd name="T9" fmla="*/ 9 h 238"/>
                <a:gd name="T10" fmla="*/ 158 w 181"/>
                <a:gd name="T11" fmla="*/ 0 h 238"/>
              </a:gdLst>
              <a:ahLst/>
              <a:cxnLst>
                <a:cxn ang="0">
                  <a:pos x="T0" y="T1"/>
                </a:cxn>
                <a:cxn ang="0">
                  <a:pos x="T2" y="T3"/>
                </a:cxn>
                <a:cxn ang="0">
                  <a:pos x="T4" y="T5"/>
                </a:cxn>
                <a:cxn ang="0">
                  <a:pos x="T6" y="T7"/>
                </a:cxn>
                <a:cxn ang="0">
                  <a:pos x="T8" y="T9"/>
                </a:cxn>
                <a:cxn ang="0">
                  <a:pos x="T10" y="T11"/>
                </a:cxn>
              </a:cxnLst>
              <a:rect l="0" t="0" r="r" b="b"/>
              <a:pathLst>
                <a:path w="181" h="238">
                  <a:moveTo>
                    <a:pt x="158" y="0"/>
                  </a:moveTo>
                  <a:lnTo>
                    <a:pt x="158" y="0"/>
                  </a:lnTo>
                  <a:lnTo>
                    <a:pt x="181" y="228"/>
                  </a:lnTo>
                  <a:cubicBezTo>
                    <a:pt x="122" y="234"/>
                    <a:pt x="62" y="238"/>
                    <a:pt x="2" y="238"/>
                  </a:cubicBezTo>
                  <a:lnTo>
                    <a:pt x="0" y="9"/>
                  </a:lnTo>
                  <a:cubicBezTo>
                    <a:pt x="53" y="8"/>
                    <a:pt x="106" y="6"/>
                    <a:pt x="158" y="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9" name="Freeform 253">
              <a:extLst>
                <a:ext uri="{FF2B5EF4-FFF2-40B4-BE49-F238E27FC236}">
                  <a16:creationId xmlns:a16="http://schemas.microsoft.com/office/drawing/2014/main" id="{8D8315F8-1EC4-BBB5-8194-6B1AEA9C26E1}"/>
                </a:ext>
              </a:extLst>
            </p:cNvPr>
            <p:cNvSpPr>
              <a:spLocks/>
            </p:cNvSpPr>
            <p:nvPr/>
          </p:nvSpPr>
          <p:spPr bwMode="auto">
            <a:xfrm>
              <a:off x="6555753" y="2846639"/>
              <a:ext cx="467562" cy="419495"/>
            </a:xfrm>
            <a:custGeom>
              <a:avLst/>
              <a:gdLst>
                <a:gd name="T0" fmla="*/ 0 w 357"/>
                <a:gd name="T1" fmla="*/ 233 h 319"/>
                <a:gd name="T2" fmla="*/ 0 w 357"/>
                <a:gd name="T3" fmla="*/ 233 h 319"/>
                <a:gd name="T4" fmla="*/ 49 w 357"/>
                <a:gd name="T5" fmla="*/ 0 h 319"/>
                <a:gd name="T6" fmla="*/ 357 w 357"/>
                <a:gd name="T7" fmla="*/ 101 h 319"/>
                <a:gd name="T8" fmla="*/ 259 w 357"/>
                <a:gd name="T9" fmla="*/ 319 h 319"/>
                <a:gd name="T10" fmla="*/ 0 w 357"/>
                <a:gd name="T11" fmla="*/ 233 h 319"/>
              </a:gdLst>
              <a:ahLst/>
              <a:cxnLst>
                <a:cxn ang="0">
                  <a:pos x="T0" y="T1"/>
                </a:cxn>
                <a:cxn ang="0">
                  <a:pos x="T2" y="T3"/>
                </a:cxn>
                <a:cxn ang="0">
                  <a:pos x="T4" y="T5"/>
                </a:cxn>
                <a:cxn ang="0">
                  <a:pos x="T6" y="T7"/>
                </a:cxn>
                <a:cxn ang="0">
                  <a:pos x="T8" y="T9"/>
                </a:cxn>
                <a:cxn ang="0">
                  <a:pos x="T10" y="T11"/>
                </a:cxn>
              </a:cxnLst>
              <a:rect l="0" t="0" r="r" b="b"/>
              <a:pathLst>
                <a:path w="357" h="319">
                  <a:moveTo>
                    <a:pt x="0" y="233"/>
                  </a:moveTo>
                  <a:lnTo>
                    <a:pt x="0" y="233"/>
                  </a:lnTo>
                  <a:lnTo>
                    <a:pt x="49" y="0"/>
                  </a:lnTo>
                  <a:cubicBezTo>
                    <a:pt x="157" y="23"/>
                    <a:pt x="259" y="57"/>
                    <a:pt x="357" y="101"/>
                  </a:cubicBezTo>
                  <a:lnTo>
                    <a:pt x="259" y="319"/>
                  </a:lnTo>
                  <a:cubicBezTo>
                    <a:pt x="177" y="281"/>
                    <a:pt x="90" y="252"/>
                    <a:pt x="0" y="23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0" name="Freeform 257">
              <a:extLst>
                <a:ext uri="{FF2B5EF4-FFF2-40B4-BE49-F238E27FC236}">
                  <a16:creationId xmlns:a16="http://schemas.microsoft.com/office/drawing/2014/main" id="{D5D291E7-8D22-ACEF-DC8E-5A4A5FBAC624}"/>
                </a:ext>
              </a:extLst>
            </p:cNvPr>
            <p:cNvSpPr>
              <a:spLocks/>
            </p:cNvSpPr>
            <p:nvPr/>
          </p:nvSpPr>
          <p:spPr bwMode="auto">
            <a:xfrm>
              <a:off x="4305336" y="2684958"/>
              <a:ext cx="491597" cy="482857"/>
            </a:xfrm>
            <a:custGeom>
              <a:avLst/>
              <a:gdLst>
                <a:gd name="T0" fmla="*/ 375 w 375"/>
                <a:gd name="T1" fmla="*/ 200 h 366"/>
                <a:gd name="T2" fmla="*/ 375 w 375"/>
                <a:gd name="T3" fmla="*/ 200 h 366"/>
                <a:gd name="T4" fmla="*/ 245 w 375"/>
                <a:gd name="T5" fmla="*/ 0 h 366"/>
                <a:gd name="T6" fmla="*/ 0 w 375"/>
                <a:gd name="T7" fmla="*/ 190 h 366"/>
                <a:gd name="T8" fmla="*/ 160 w 375"/>
                <a:gd name="T9" fmla="*/ 366 h 366"/>
                <a:gd name="T10" fmla="*/ 375 w 375"/>
                <a:gd name="T11" fmla="*/ 200 h 366"/>
              </a:gdLst>
              <a:ahLst/>
              <a:cxnLst>
                <a:cxn ang="0">
                  <a:pos x="T0" y="T1"/>
                </a:cxn>
                <a:cxn ang="0">
                  <a:pos x="T2" y="T3"/>
                </a:cxn>
                <a:cxn ang="0">
                  <a:pos x="T4" y="T5"/>
                </a:cxn>
                <a:cxn ang="0">
                  <a:pos x="T6" y="T7"/>
                </a:cxn>
                <a:cxn ang="0">
                  <a:pos x="T8" y="T9"/>
                </a:cxn>
                <a:cxn ang="0">
                  <a:pos x="T10" y="T11"/>
                </a:cxn>
              </a:cxnLst>
              <a:rect l="0" t="0" r="r" b="b"/>
              <a:pathLst>
                <a:path w="375" h="366">
                  <a:moveTo>
                    <a:pt x="375" y="200"/>
                  </a:moveTo>
                  <a:lnTo>
                    <a:pt x="375" y="200"/>
                  </a:lnTo>
                  <a:lnTo>
                    <a:pt x="245" y="0"/>
                  </a:lnTo>
                  <a:cubicBezTo>
                    <a:pt x="158" y="56"/>
                    <a:pt x="76" y="120"/>
                    <a:pt x="0" y="190"/>
                  </a:cubicBezTo>
                  <a:lnTo>
                    <a:pt x="160" y="366"/>
                  </a:lnTo>
                  <a:cubicBezTo>
                    <a:pt x="227" y="305"/>
                    <a:pt x="299" y="249"/>
                    <a:pt x="375" y="20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dirty="0"/>
            </a:p>
          </p:txBody>
        </p:sp>
        <p:sp>
          <p:nvSpPr>
            <p:cNvPr id="131" name="Freeform 311">
              <a:extLst>
                <a:ext uri="{FF2B5EF4-FFF2-40B4-BE49-F238E27FC236}">
                  <a16:creationId xmlns:a16="http://schemas.microsoft.com/office/drawing/2014/main" id="{83CCCBC3-04A1-A216-7B7E-F150396FD0D6}"/>
                </a:ext>
              </a:extLst>
            </p:cNvPr>
            <p:cNvSpPr>
              <a:spLocks/>
            </p:cNvSpPr>
            <p:nvPr/>
          </p:nvSpPr>
          <p:spPr bwMode="auto">
            <a:xfrm>
              <a:off x="3512227" y="2792018"/>
              <a:ext cx="436974" cy="439160"/>
            </a:xfrm>
            <a:custGeom>
              <a:avLst/>
              <a:gdLst>
                <a:gd name="T0" fmla="*/ 334 w 334"/>
                <a:gd name="T1" fmla="*/ 157 h 333"/>
                <a:gd name="T2" fmla="*/ 334 w 334"/>
                <a:gd name="T3" fmla="*/ 157 h 333"/>
                <a:gd name="T4" fmla="*/ 155 w 334"/>
                <a:gd name="T5" fmla="*/ 0 h 333"/>
                <a:gd name="T6" fmla="*/ 0 w 334"/>
                <a:gd name="T7" fmla="*/ 196 h 333"/>
                <a:gd name="T8" fmla="*/ 195 w 334"/>
                <a:gd name="T9" fmla="*/ 333 h 333"/>
                <a:gd name="T10" fmla="*/ 334 w 334"/>
                <a:gd name="T11" fmla="*/ 157 h 333"/>
              </a:gdLst>
              <a:ahLst/>
              <a:cxnLst>
                <a:cxn ang="0">
                  <a:pos x="T0" y="T1"/>
                </a:cxn>
                <a:cxn ang="0">
                  <a:pos x="T2" y="T3"/>
                </a:cxn>
                <a:cxn ang="0">
                  <a:pos x="T4" y="T5"/>
                </a:cxn>
                <a:cxn ang="0">
                  <a:pos x="T6" y="T7"/>
                </a:cxn>
                <a:cxn ang="0">
                  <a:pos x="T8" y="T9"/>
                </a:cxn>
                <a:cxn ang="0">
                  <a:pos x="T10" y="T11"/>
                </a:cxn>
              </a:cxnLst>
              <a:rect l="0" t="0" r="r" b="b"/>
              <a:pathLst>
                <a:path w="334" h="333">
                  <a:moveTo>
                    <a:pt x="334" y="157"/>
                  </a:moveTo>
                  <a:lnTo>
                    <a:pt x="334" y="157"/>
                  </a:lnTo>
                  <a:lnTo>
                    <a:pt x="155" y="0"/>
                  </a:lnTo>
                  <a:cubicBezTo>
                    <a:pt x="100" y="62"/>
                    <a:pt x="48" y="128"/>
                    <a:pt x="0" y="196"/>
                  </a:cubicBezTo>
                  <a:lnTo>
                    <a:pt x="195" y="333"/>
                  </a:lnTo>
                  <a:cubicBezTo>
                    <a:pt x="238" y="271"/>
                    <a:pt x="285" y="213"/>
                    <a:pt x="334" y="15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2" name="Freeform 299">
              <a:extLst>
                <a:ext uri="{FF2B5EF4-FFF2-40B4-BE49-F238E27FC236}">
                  <a16:creationId xmlns:a16="http://schemas.microsoft.com/office/drawing/2014/main" id="{6046DFFA-F71A-E45A-B415-3F25203FCA55}"/>
                </a:ext>
              </a:extLst>
            </p:cNvPr>
            <p:cNvSpPr>
              <a:spLocks/>
            </p:cNvSpPr>
            <p:nvPr/>
          </p:nvSpPr>
          <p:spPr bwMode="auto">
            <a:xfrm>
              <a:off x="6099115" y="5691341"/>
              <a:ext cx="242521" cy="301512"/>
            </a:xfrm>
            <a:custGeom>
              <a:avLst/>
              <a:gdLst>
                <a:gd name="T0" fmla="*/ 185 w 185"/>
                <a:gd name="T1" fmla="*/ 230 h 230"/>
                <a:gd name="T2" fmla="*/ 185 w 185"/>
                <a:gd name="T3" fmla="*/ 230 h 230"/>
                <a:gd name="T4" fmla="*/ 0 w 185"/>
                <a:gd name="T5" fmla="*/ 230 h 230"/>
                <a:gd name="T6" fmla="*/ 0 w 185"/>
                <a:gd name="T7" fmla="*/ 0 h 230"/>
                <a:gd name="T8" fmla="*/ 185 w 185"/>
                <a:gd name="T9" fmla="*/ 0 h 230"/>
                <a:gd name="T10" fmla="*/ 185 w 185"/>
                <a:gd name="T11" fmla="*/ 230 h 230"/>
              </a:gdLst>
              <a:ahLst/>
              <a:cxnLst>
                <a:cxn ang="0">
                  <a:pos x="T0" y="T1"/>
                </a:cxn>
                <a:cxn ang="0">
                  <a:pos x="T2" y="T3"/>
                </a:cxn>
                <a:cxn ang="0">
                  <a:pos x="T4" y="T5"/>
                </a:cxn>
                <a:cxn ang="0">
                  <a:pos x="T6" y="T7"/>
                </a:cxn>
                <a:cxn ang="0">
                  <a:pos x="T8" y="T9"/>
                </a:cxn>
                <a:cxn ang="0">
                  <a:pos x="T10" y="T11"/>
                </a:cxn>
              </a:cxnLst>
              <a:rect l="0" t="0" r="r" b="b"/>
              <a:pathLst>
                <a:path w="185" h="230">
                  <a:moveTo>
                    <a:pt x="185" y="230"/>
                  </a:moveTo>
                  <a:lnTo>
                    <a:pt x="185" y="230"/>
                  </a:lnTo>
                  <a:lnTo>
                    <a:pt x="0" y="230"/>
                  </a:lnTo>
                  <a:lnTo>
                    <a:pt x="0" y="0"/>
                  </a:lnTo>
                  <a:lnTo>
                    <a:pt x="185" y="0"/>
                  </a:lnTo>
                  <a:lnTo>
                    <a:pt x="185" y="23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dirty="0"/>
            </a:p>
          </p:txBody>
        </p:sp>
      </p:grpSp>
      <p:grpSp>
        <p:nvGrpSpPr>
          <p:cNvPr id="133" name="Gruppieren 132">
            <a:extLst>
              <a:ext uri="{FF2B5EF4-FFF2-40B4-BE49-F238E27FC236}">
                <a16:creationId xmlns:a16="http://schemas.microsoft.com/office/drawing/2014/main" id="{5F342692-B6D2-E289-A3CD-C4DD44221F96}"/>
              </a:ext>
            </a:extLst>
          </p:cNvPr>
          <p:cNvGrpSpPr/>
          <p:nvPr/>
        </p:nvGrpSpPr>
        <p:grpSpPr>
          <a:xfrm>
            <a:off x="11498983" y="5581306"/>
            <a:ext cx="97200" cy="930033"/>
            <a:chOff x="11498983" y="5581306"/>
            <a:chExt cx="97200" cy="930033"/>
          </a:xfrm>
        </p:grpSpPr>
        <p:sp>
          <p:nvSpPr>
            <p:cNvPr id="134" name="Ellipse 133">
              <a:extLst>
                <a:ext uri="{FF2B5EF4-FFF2-40B4-BE49-F238E27FC236}">
                  <a16:creationId xmlns:a16="http://schemas.microsoft.com/office/drawing/2014/main" id="{5497E6E0-76FA-10BF-CFE6-D4E8778750CB}"/>
                </a:ext>
              </a:extLst>
            </p:cNvPr>
            <p:cNvSpPr>
              <a:spLocks noChangeAspect="1"/>
            </p:cNvSpPr>
            <p:nvPr/>
          </p:nvSpPr>
          <p:spPr>
            <a:xfrm>
              <a:off x="11498983" y="6414139"/>
              <a:ext cx="97200" cy="972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5" name="Ellipse 134">
              <a:extLst>
                <a:ext uri="{FF2B5EF4-FFF2-40B4-BE49-F238E27FC236}">
                  <a16:creationId xmlns:a16="http://schemas.microsoft.com/office/drawing/2014/main" id="{389094CD-F1C4-6939-A0F2-8611C59BF60B}"/>
                </a:ext>
              </a:extLst>
            </p:cNvPr>
            <p:cNvSpPr>
              <a:spLocks noChangeAspect="1"/>
            </p:cNvSpPr>
            <p:nvPr/>
          </p:nvSpPr>
          <p:spPr>
            <a:xfrm>
              <a:off x="11498983" y="5997722"/>
              <a:ext cx="97200" cy="972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6" name="Ellipse 135">
              <a:extLst>
                <a:ext uri="{FF2B5EF4-FFF2-40B4-BE49-F238E27FC236}">
                  <a16:creationId xmlns:a16="http://schemas.microsoft.com/office/drawing/2014/main" id="{9DFF99C3-6AE7-658B-2B81-F82EFB38EE35}"/>
                </a:ext>
              </a:extLst>
            </p:cNvPr>
            <p:cNvSpPr>
              <a:spLocks noChangeAspect="1"/>
            </p:cNvSpPr>
            <p:nvPr/>
          </p:nvSpPr>
          <p:spPr>
            <a:xfrm>
              <a:off x="11498983" y="5789514"/>
              <a:ext cx="97200" cy="972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7" name="Ellipse 136">
              <a:extLst>
                <a:ext uri="{FF2B5EF4-FFF2-40B4-BE49-F238E27FC236}">
                  <a16:creationId xmlns:a16="http://schemas.microsoft.com/office/drawing/2014/main" id="{4DF4FBAD-076D-2FBC-2E1B-544F050E9148}"/>
                </a:ext>
              </a:extLst>
            </p:cNvPr>
            <p:cNvSpPr>
              <a:spLocks noChangeAspect="1"/>
            </p:cNvSpPr>
            <p:nvPr/>
          </p:nvSpPr>
          <p:spPr>
            <a:xfrm>
              <a:off x="11498983" y="6205930"/>
              <a:ext cx="97200" cy="972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8" name="Ellipse 137">
              <a:extLst>
                <a:ext uri="{FF2B5EF4-FFF2-40B4-BE49-F238E27FC236}">
                  <a16:creationId xmlns:a16="http://schemas.microsoft.com/office/drawing/2014/main" id="{F64147DE-FD45-B412-E850-F1D1083A8934}"/>
                </a:ext>
              </a:extLst>
            </p:cNvPr>
            <p:cNvSpPr>
              <a:spLocks noChangeAspect="1"/>
            </p:cNvSpPr>
            <p:nvPr/>
          </p:nvSpPr>
          <p:spPr>
            <a:xfrm>
              <a:off x="11498983" y="5581306"/>
              <a:ext cx="97200" cy="97200"/>
            </a:xfrm>
            <a:prstGeom prst="ellips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sp>
        <p:nvSpPr>
          <p:cNvPr id="4" name="Foliennummernplatzhalter 3">
            <a:extLst>
              <a:ext uri="{FF2B5EF4-FFF2-40B4-BE49-F238E27FC236}">
                <a16:creationId xmlns:a16="http://schemas.microsoft.com/office/drawing/2014/main" id="{E6C5432E-E9AA-44B8-D14E-5EF129FB8E11}"/>
              </a:ext>
            </a:extLst>
          </p:cNvPr>
          <p:cNvSpPr>
            <a:spLocks noGrp="1"/>
          </p:cNvSpPr>
          <p:nvPr>
            <p:ph type="sldNum" sz="quarter" idx="12"/>
          </p:nvPr>
        </p:nvSpPr>
        <p:spPr/>
        <p:txBody>
          <a:bodyPr/>
          <a:lstStyle/>
          <a:p>
            <a:fld id="{442AD375-037F-43D0-B059-5172DA06796A}" type="slidenum">
              <a:rPr lang="de-CH" smtClean="0"/>
              <a:t>31</a:t>
            </a:fld>
            <a:endParaRPr lang="de-CH"/>
          </a:p>
        </p:txBody>
      </p:sp>
    </p:spTree>
    <p:extLst>
      <p:ext uri="{BB962C8B-B14F-4D97-AF65-F5344CB8AC3E}">
        <p14:creationId xmlns:p14="http://schemas.microsoft.com/office/powerpoint/2010/main" val="18251678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de-CH" dirty="0"/>
              <a:t>SP</a:t>
            </a:r>
          </a:p>
          <a:p>
            <a:r>
              <a:rPr lang="de-CH" dirty="0">
                <a:solidFill>
                  <a:schemeClr val="bg1"/>
                </a:solidFill>
              </a:rPr>
              <a:t>9 Mitglieder im Ständerat</a:t>
            </a:r>
          </a:p>
          <a:p>
            <a:endParaRPr lang="de-CH" dirty="0">
              <a:solidFill>
                <a:schemeClr val="bg1"/>
              </a:solidFill>
            </a:endParaRPr>
          </a:p>
        </p:txBody>
      </p:sp>
      <p:sp>
        <p:nvSpPr>
          <p:cNvPr id="3" name="Datumsplatzhalter 2"/>
          <p:cNvSpPr>
            <a:spLocks noGrp="1"/>
          </p:cNvSpPr>
          <p:nvPr>
            <p:ph type="dt" sz="half" idx="10"/>
          </p:nvPr>
        </p:nvSpPr>
        <p:spPr/>
        <p:txBody>
          <a:bodyPr/>
          <a:lstStyle/>
          <a:p>
            <a:r>
              <a:rPr lang="de-CH"/>
              <a:t>Stand Dezember 2024</a:t>
            </a:r>
            <a:endParaRPr lang="de-CH" dirty="0"/>
          </a:p>
        </p:txBody>
      </p:sp>
      <p:grpSp>
        <p:nvGrpSpPr>
          <p:cNvPr id="11" name="Gruppieren 10">
            <a:extLst>
              <a:ext uri="{FF2B5EF4-FFF2-40B4-BE49-F238E27FC236}">
                <a16:creationId xmlns:a16="http://schemas.microsoft.com/office/drawing/2014/main" id="{1E55BDE6-16EF-3C69-FA42-BC4F0DA59A17}"/>
              </a:ext>
            </a:extLst>
          </p:cNvPr>
          <p:cNvGrpSpPr/>
          <p:nvPr/>
        </p:nvGrpSpPr>
        <p:grpSpPr>
          <a:xfrm>
            <a:off x="2874245" y="2499245"/>
            <a:ext cx="6447555" cy="4017977"/>
            <a:chOff x="2874245" y="2499245"/>
            <a:chExt cx="6447555" cy="4017977"/>
          </a:xfrm>
        </p:grpSpPr>
        <p:sp>
          <p:nvSpPr>
            <p:cNvPr id="12" name="Freeform 287">
              <a:extLst>
                <a:ext uri="{FF2B5EF4-FFF2-40B4-BE49-F238E27FC236}">
                  <a16:creationId xmlns:a16="http://schemas.microsoft.com/office/drawing/2014/main" id="{7EC3D3E9-8629-D84A-BF5D-1D1E71E4D33E}"/>
                </a:ext>
              </a:extLst>
            </p:cNvPr>
            <p:cNvSpPr>
              <a:spLocks/>
            </p:cNvSpPr>
            <p:nvPr/>
          </p:nvSpPr>
          <p:spPr bwMode="auto">
            <a:xfrm>
              <a:off x="3105841" y="3510840"/>
              <a:ext cx="406386" cy="393277"/>
            </a:xfrm>
            <a:custGeom>
              <a:avLst/>
              <a:gdLst>
                <a:gd name="T0" fmla="*/ 309 w 309"/>
                <a:gd name="T1" fmla="*/ 115 h 298"/>
                <a:gd name="T2" fmla="*/ 309 w 309"/>
                <a:gd name="T3" fmla="*/ 115 h 298"/>
                <a:gd name="T4" fmla="*/ 302 w 309"/>
                <a:gd name="T5" fmla="*/ 112 h 298"/>
                <a:gd name="T6" fmla="*/ 101 w 309"/>
                <a:gd name="T7" fmla="*/ 0 h 298"/>
                <a:gd name="T8" fmla="*/ 0 w 309"/>
                <a:gd name="T9" fmla="*/ 203 h 298"/>
                <a:gd name="T10" fmla="*/ 219 w 309"/>
                <a:gd name="T11" fmla="*/ 298 h 298"/>
                <a:gd name="T12" fmla="*/ 309 w 309"/>
                <a:gd name="T13" fmla="*/ 115 h 298"/>
              </a:gdLst>
              <a:ahLst/>
              <a:cxnLst>
                <a:cxn ang="0">
                  <a:pos x="T0" y="T1"/>
                </a:cxn>
                <a:cxn ang="0">
                  <a:pos x="T2" y="T3"/>
                </a:cxn>
                <a:cxn ang="0">
                  <a:pos x="T4" y="T5"/>
                </a:cxn>
                <a:cxn ang="0">
                  <a:pos x="T6" y="T7"/>
                </a:cxn>
                <a:cxn ang="0">
                  <a:pos x="T8" y="T9"/>
                </a:cxn>
                <a:cxn ang="0">
                  <a:pos x="T10" y="T11"/>
                </a:cxn>
                <a:cxn ang="0">
                  <a:pos x="T12" y="T13"/>
                </a:cxn>
              </a:cxnLst>
              <a:rect l="0" t="0" r="r" b="b"/>
              <a:pathLst>
                <a:path w="309" h="298">
                  <a:moveTo>
                    <a:pt x="309" y="115"/>
                  </a:moveTo>
                  <a:lnTo>
                    <a:pt x="309" y="115"/>
                  </a:lnTo>
                  <a:lnTo>
                    <a:pt x="302" y="112"/>
                  </a:lnTo>
                  <a:lnTo>
                    <a:pt x="101" y="0"/>
                  </a:lnTo>
                  <a:cubicBezTo>
                    <a:pt x="64" y="66"/>
                    <a:pt x="30" y="134"/>
                    <a:pt x="0" y="203"/>
                  </a:cubicBezTo>
                  <a:lnTo>
                    <a:pt x="219" y="298"/>
                  </a:lnTo>
                  <a:cubicBezTo>
                    <a:pt x="246" y="236"/>
                    <a:pt x="276" y="175"/>
                    <a:pt x="309" y="11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 name="Freeform 285">
              <a:extLst>
                <a:ext uri="{FF2B5EF4-FFF2-40B4-BE49-F238E27FC236}">
                  <a16:creationId xmlns:a16="http://schemas.microsoft.com/office/drawing/2014/main" id="{7582C3BC-0706-0365-AF19-7D34B17B823A}"/>
                </a:ext>
              </a:extLst>
            </p:cNvPr>
            <p:cNvSpPr>
              <a:spLocks/>
            </p:cNvSpPr>
            <p:nvPr/>
          </p:nvSpPr>
          <p:spPr bwMode="auto">
            <a:xfrm>
              <a:off x="2998783" y="3777394"/>
              <a:ext cx="395462" cy="384537"/>
            </a:xfrm>
            <a:custGeom>
              <a:avLst/>
              <a:gdLst>
                <a:gd name="T0" fmla="*/ 301 w 301"/>
                <a:gd name="T1" fmla="*/ 95 h 292"/>
                <a:gd name="T2" fmla="*/ 301 w 301"/>
                <a:gd name="T3" fmla="*/ 95 h 292"/>
                <a:gd name="T4" fmla="*/ 82 w 301"/>
                <a:gd name="T5" fmla="*/ 0 h 292"/>
                <a:gd name="T6" fmla="*/ 0 w 301"/>
                <a:gd name="T7" fmla="*/ 220 h 292"/>
                <a:gd name="T8" fmla="*/ 227 w 301"/>
                <a:gd name="T9" fmla="*/ 292 h 292"/>
                <a:gd name="T10" fmla="*/ 301 w 301"/>
                <a:gd name="T11" fmla="*/ 95 h 292"/>
              </a:gdLst>
              <a:ahLst/>
              <a:cxnLst>
                <a:cxn ang="0">
                  <a:pos x="T0" y="T1"/>
                </a:cxn>
                <a:cxn ang="0">
                  <a:pos x="T2" y="T3"/>
                </a:cxn>
                <a:cxn ang="0">
                  <a:pos x="T4" y="T5"/>
                </a:cxn>
                <a:cxn ang="0">
                  <a:pos x="T6" y="T7"/>
                </a:cxn>
                <a:cxn ang="0">
                  <a:pos x="T8" y="T9"/>
                </a:cxn>
                <a:cxn ang="0">
                  <a:pos x="T10" y="T11"/>
                </a:cxn>
              </a:cxnLst>
              <a:rect l="0" t="0" r="r" b="b"/>
              <a:pathLst>
                <a:path w="301" h="292">
                  <a:moveTo>
                    <a:pt x="301" y="95"/>
                  </a:moveTo>
                  <a:lnTo>
                    <a:pt x="301" y="95"/>
                  </a:lnTo>
                  <a:lnTo>
                    <a:pt x="82" y="0"/>
                  </a:lnTo>
                  <a:cubicBezTo>
                    <a:pt x="51" y="72"/>
                    <a:pt x="23" y="145"/>
                    <a:pt x="0" y="220"/>
                  </a:cubicBezTo>
                  <a:lnTo>
                    <a:pt x="227" y="292"/>
                  </a:lnTo>
                  <a:cubicBezTo>
                    <a:pt x="248" y="225"/>
                    <a:pt x="273" y="159"/>
                    <a:pt x="301" y="9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 name="Freeform 283">
              <a:extLst>
                <a:ext uri="{FF2B5EF4-FFF2-40B4-BE49-F238E27FC236}">
                  <a16:creationId xmlns:a16="http://schemas.microsoft.com/office/drawing/2014/main" id="{0DAAA1E5-F383-7110-A27D-242AF402FA85}"/>
                </a:ext>
              </a:extLst>
            </p:cNvPr>
            <p:cNvSpPr>
              <a:spLocks/>
            </p:cNvSpPr>
            <p:nvPr/>
          </p:nvSpPr>
          <p:spPr bwMode="auto">
            <a:xfrm>
              <a:off x="2920128" y="4067982"/>
              <a:ext cx="375798" cy="362689"/>
            </a:xfrm>
            <a:custGeom>
              <a:avLst/>
              <a:gdLst>
                <a:gd name="T0" fmla="*/ 287 w 287"/>
                <a:gd name="T1" fmla="*/ 72 h 275"/>
                <a:gd name="T2" fmla="*/ 287 w 287"/>
                <a:gd name="T3" fmla="*/ 72 h 275"/>
                <a:gd name="T4" fmla="*/ 60 w 287"/>
                <a:gd name="T5" fmla="*/ 0 h 275"/>
                <a:gd name="T6" fmla="*/ 0 w 287"/>
                <a:gd name="T7" fmla="*/ 227 h 275"/>
                <a:gd name="T8" fmla="*/ 234 w 287"/>
                <a:gd name="T9" fmla="*/ 275 h 275"/>
                <a:gd name="T10" fmla="*/ 287 w 287"/>
                <a:gd name="T11" fmla="*/ 72 h 275"/>
              </a:gdLst>
              <a:ahLst/>
              <a:cxnLst>
                <a:cxn ang="0">
                  <a:pos x="T0" y="T1"/>
                </a:cxn>
                <a:cxn ang="0">
                  <a:pos x="T2" y="T3"/>
                </a:cxn>
                <a:cxn ang="0">
                  <a:pos x="T4" y="T5"/>
                </a:cxn>
                <a:cxn ang="0">
                  <a:pos x="T6" y="T7"/>
                </a:cxn>
                <a:cxn ang="0">
                  <a:pos x="T8" y="T9"/>
                </a:cxn>
                <a:cxn ang="0">
                  <a:pos x="T10" y="T11"/>
                </a:cxn>
              </a:cxnLst>
              <a:rect l="0" t="0" r="r" b="b"/>
              <a:pathLst>
                <a:path w="287" h="275">
                  <a:moveTo>
                    <a:pt x="287" y="72"/>
                  </a:moveTo>
                  <a:lnTo>
                    <a:pt x="287" y="72"/>
                  </a:lnTo>
                  <a:lnTo>
                    <a:pt x="60" y="0"/>
                  </a:lnTo>
                  <a:cubicBezTo>
                    <a:pt x="36" y="74"/>
                    <a:pt x="16" y="149"/>
                    <a:pt x="0" y="227"/>
                  </a:cubicBezTo>
                  <a:lnTo>
                    <a:pt x="234" y="275"/>
                  </a:lnTo>
                  <a:cubicBezTo>
                    <a:pt x="248" y="206"/>
                    <a:pt x="266" y="138"/>
                    <a:pt x="287" y="72"/>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 name="Freeform 24">
              <a:extLst>
                <a:ext uri="{FF2B5EF4-FFF2-40B4-BE49-F238E27FC236}">
                  <a16:creationId xmlns:a16="http://schemas.microsoft.com/office/drawing/2014/main" id="{E015BB9E-1E71-AE1A-E58A-AF25D9D7C217}"/>
                </a:ext>
              </a:extLst>
            </p:cNvPr>
            <p:cNvSpPr>
              <a:spLocks/>
            </p:cNvSpPr>
            <p:nvPr/>
          </p:nvSpPr>
          <p:spPr bwMode="auto">
            <a:xfrm>
              <a:off x="4860293" y="5562434"/>
              <a:ext cx="325546" cy="364874"/>
            </a:xfrm>
            <a:custGeom>
              <a:avLst/>
              <a:gdLst>
                <a:gd name="T0" fmla="*/ 88 w 249"/>
                <a:gd name="T1" fmla="*/ 0 h 276"/>
                <a:gd name="T2" fmla="*/ 88 w 249"/>
                <a:gd name="T3" fmla="*/ 0 h 276"/>
                <a:gd name="T4" fmla="*/ 0 w 249"/>
                <a:gd name="T5" fmla="*/ 212 h 276"/>
                <a:gd name="T6" fmla="*/ 190 w 249"/>
                <a:gd name="T7" fmla="*/ 276 h 276"/>
                <a:gd name="T8" fmla="*/ 249 w 249"/>
                <a:gd name="T9" fmla="*/ 54 h 276"/>
                <a:gd name="T10" fmla="*/ 88 w 249"/>
                <a:gd name="T11" fmla="*/ 0 h 276"/>
              </a:gdLst>
              <a:ahLst/>
              <a:cxnLst>
                <a:cxn ang="0">
                  <a:pos x="T0" y="T1"/>
                </a:cxn>
                <a:cxn ang="0">
                  <a:pos x="T2" y="T3"/>
                </a:cxn>
                <a:cxn ang="0">
                  <a:pos x="T4" y="T5"/>
                </a:cxn>
                <a:cxn ang="0">
                  <a:pos x="T6" y="T7"/>
                </a:cxn>
                <a:cxn ang="0">
                  <a:pos x="T8" y="T9"/>
                </a:cxn>
                <a:cxn ang="0">
                  <a:pos x="T10" y="T11"/>
                </a:cxn>
              </a:cxnLst>
              <a:rect l="0" t="0" r="r" b="b"/>
              <a:pathLst>
                <a:path w="249" h="276">
                  <a:moveTo>
                    <a:pt x="88" y="0"/>
                  </a:moveTo>
                  <a:lnTo>
                    <a:pt x="88" y="0"/>
                  </a:lnTo>
                  <a:lnTo>
                    <a:pt x="0" y="212"/>
                  </a:lnTo>
                  <a:cubicBezTo>
                    <a:pt x="62" y="237"/>
                    <a:pt x="126" y="259"/>
                    <a:pt x="190" y="276"/>
                  </a:cubicBezTo>
                  <a:lnTo>
                    <a:pt x="249" y="54"/>
                  </a:lnTo>
                  <a:cubicBezTo>
                    <a:pt x="194" y="40"/>
                    <a:pt x="140" y="22"/>
                    <a:pt x="88"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 name="Freeform 26">
              <a:extLst>
                <a:ext uri="{FF2B5EF4-FFF2-40B4-BE49-F238E27FC236}">
                  <a16:creationId xmlns:a16="http://schemas.microsoft.com/office/drawing/2014/main" id="{8F3B01DC-9F80-4EAE-342A-1FF07C3EEBCA}"/>
                </a:ext>
              </a:extLst>
            </p:cNvPr>
            <p:cNvSpPr>
              <a:spLocks/>
            </p:cNvSpPr>
            <p:nvPr/>
          </p:nvSpPr>
          <p:spPr bwMode="auto">
            <a:xfrm>
              <a:off x="5109369" y="5634534"/>
              <a:ext cx="284033" cy="340840"/>
            </a:xfrm>
            <a:custGeom>
              <a:avLst/>
              <a:gdLst>
                <a:gd name="T0" fmla="*/ 59 w 217"/>
                <a:gd name="T1" fmla="*/ 0 h 259"/>
                <a:gd name="T2" fmla="*/ 59 w 217"/>
                <a:gd name="T3" fmla="*/ 0 h 259"/>
                <a:gd name="T4" fmla="*/ 0 w 217"/>
                <a:gd name="T5" fmla="*/ 222 h 259"/>
                <a:gd name="T6" fmla="*/ 187 w 217"/>
                <a:gd name="T7" fmla="*/ 259 h 259"/>
                <a:gd name="T8" fmla="*/ 217 w 217"/>
                <a:gd name="T9" fmla="*/ 32 h 259"/>
                <a:gd name="T10" fmla="*/ 59 w 217"/>
                <a:gd name="T11" fmla="*/ 0 h 259"/>
              </a:gdLst>
              <a:ahLst/>
              <a:cxnLst>
                <a:cxn ang="0">
                  <a:pos x="T0" y="T1"/>
                </a:cxn>
                <a:cxn ang="0">
                  <a:pos x="T2" y="T3"/>
                </a:cxn>
                <a:cxn ang="0">
                  <a:pos x="T4" y="T5"/>
                </a:cxn>
                <a:cxn ang="0">
                  <a:pos x="T6" y="T7"/>
                </a:cxn>
                <a:cxn ang="0">
                  <a:pos x="T8" y="T9"/>
                </a:cxn>
                <a:cxn ang="0">
                  <a:pos x="T10" y="T11"/>
                </a:cxn>
              </a:cxnLst>
              <a:rect l="0" t="0" r="r" b="b"/>
              <a:pathLst>
                <a:path w="217" h="259">
                  <a:moveTo>
                    <a:pt x="59" y="0"/>
                  </a:moveTo>
                  <a:lnTo>
                    <a:pt x="59" y="0"/>
                  </a:lnTo>
                  <a:lnTo>
                    <a:pt x="0" y="222"/>
                  </a:lnTo>
                  <a:cubicBezTo>
                    <a:pt x="61" y="238"/>
                    <a:pt x="124" y="251"/>
                    <a:pt x="187" y="259"/>
                  </a:cubicBezTo>
                  <a:lnTo>
                    <a:pt x="217" y="32"/>
                  </a:lnTo>
                  <a:cubicBezTo>
                    <a:pt x="164" y="24"/>
                    <a:pt x="111" y="14"/>
                    <a:pt x="59"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 name="Freeform 28">
              <a:extLst>
                <a:ext uri="{FF2B5EF4-FFF2-40B4-BE49-F238E27FC236}">
                  <a16:creationId xmlns:a16="http://schemas.microsoft.com/office/drawing/2014/main" id="{C476CB2E-7387-1398-1E01-DDC07337E9C4}"/>
                </a:ext>
              </a:extLst>
            </p:cNvPr>
            <p:cNvSpPr>
              <a:spLocks/>
            </p:cNvSpPr>
            <p:nvPr/>
          </p:nvSpPr>
          <p:spPr bwMode="auto">
            <a:xfrm>
              <a:off x="5354074" y="5676047"/>
              <a:ext cx="257815" cy="316807"/>
            </a:xfrm>
            <a:custGeom>
              <a:avLst/>
              <a:gdLst>
                <a:gd name="T0" fmla="*/ 30 w 196"/>
                <a:gd name="T1" fmla="*/ 0 h 241"/>
                <a:gd name="T2" fmla="*/ 30 w 196"/>
                <a:gd name="T3" fmla="*/ 0 h 241"/>
                <a:gd name="T4" fmla="*/ 0 w 196"/>
                <a:gd name="T5" fmla="*/ 227 h 241"/>
                <a:gd name="T6" fmla="*/ 195 w 196"/>
                <a:gd name="T7" fmla="*/ 241 h 241"/>
                <a:gd name="T8" fmla="*/ 196 w 196"/>
                <a:gd name="T9" fmla="*/ 11 h 241"/>
                <a:gd name="T10" fmla="*/ 30 w 196"/>
                <a:gd name="T11" fmla="*/ 0 h 241"/>
              </a:gdLst>
              <a:ahLst/>
              <a:cxnLst>
                <a:cxn ang="0">
                  <a:pos x="T0" y="T1"/>
                </a:cxn>
                <a:cxn ang="0">
                  <a:pos x="T2" y="T3"/>
                </a:cxn>
                <a:cxn ang="0">
                  <a:pos x="T4" y="T5"/>
                </a:cxn>
                <a:cxn ang="0">
                  <a:pos x="T6" y="T7"/>
                </a:cxn>
                <a:cxn ang="0">
                  <a:pos x="T8" y="T9"/>
                </a:cxn>
                <a:cxn ang="0">
                  <a:pos x="T10" y="T11"/>
                </a:cxn>
              </a:cxnLst>
              <a:rect l="0" t="0" r="r" b="b"/>
              <a:pathLst>
                <a:path w="196" h="241">
                  <a:moveTo>
                    <a:pt x="30" y="0"/>
                  </a:moveTo>
                  <a:lnTo>
                    <a:pt x="30" y="0"/>
                  </a:lnTo>
                  <a:lnTo>
                    <a:pt x="0" y="227"/>
                  </a:lnTo>
                  <a:cubicBezTo>
                    <a:pt x="64" y="236"/>
                    <a:pt x="130" y="240"/>
                    <a:pt x="195" y="241"/>
                  </a:cubicBezTo>
                  <a:lnTo>
                    <a:pt x="196" y="11"/>
                  </a:lnTo>
                  <a:cubicBezTo>
                    <a:pt x="140" y="11"/>
                    <a:pt x="85" y="7"/>
                    <a:pt x="30"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 name="Freeform 265">
              <a:extLst>
                <a:ext uri="{FF2B5EF4-FFF2-40B4-BE49-F238E27FC236}">
                  <a16:creationId xmlns:a16="http://schemas.microsoft.com/office/drawing/2014/main" id="{0B32AAF8-230D-6FEB-59C2-8FD536C29407}"/>
                </a:ext>
              </a:extLst>
            </p:cNvPr>
            <p:cNvSpPr>
              <a:spLocks/>
            </p:cNvSpPr>
            <p:nvPr/>
          </p:nvSpPr>
          <p:spPr bwMode="auto">
            <a:xfrm>
              <a:off x="2874245" y="4367309"/>
              <a:ext cx="351765" cy="329916"/>
            </a:xfrm>
            <a:custGeom>
              <a:avLst/>
              <a:gdLst>
                <a:gd name="T0" fmla="*/ 35 w 269"/>
                <a:gd name="T1" fmla="*/ 0 h 251"/>
                <a:gd name="T2" fmla="*/ 35 w 269"/>
                <a:gd name="T3" fmla="*/ 0 h 251"/>
                <a:gd name="T4" fmla="*/ 0 w 269"/>
                <a:gd name="T5" fmla="*/ 226 h 251"/>
                <a:gd name="T6" fmla="*/ 237 w 269"/>
                <a:gd name="T7" fmla="*/ 251 h 251"/>
                <a:gd name="T8" fmla="*/ 269 w 269"/>
                <a:gd name="T9" fmla="*/ 48 h 251"/>
                <a:gd name="T10" fmla="*/ 35 w 269"/>
                <a:gd name="T11" fmla="*/ 0 h 251"/>
              </a:gdLst>
              <a:ahLst/>
              <a:cxnLst>
                <a:cxn ang="0">
                  <a:pos x="T0" y="T1"/>
                </a:cxn>
                <a:cxn ang="0">
                  <a:pos x="T2" y="T3"/>
                </a:cxn>
                <a:cxn ang="0">
                  <a:pos x="T4" y="T5"/>
                </a:cxn>
                <a:cxn ang="0">
                  <a:pos x="T6" y="T7"/>
                </a:cxn>
                <a:cxn ang="0">
                  <a:pos x="T8" y="T9"/>
                </a:cxn>
                <a:cxn ang="0">
                  <a:pos x="T10" y="T11"/>
                </a:cxn>
              </a:cxnLst>
              <a:rect l="0" t="0" r="r" b="b"/>
              <a:pathLst>
                <a:path w="269" h="251">
                  <a:moveTo>
                    <a:pt x="35" y="0"/>
                  </a:moveTo>
                  <a:lnTo>
                    <a:pt x="35" y="0"/>
                  </a:lnTo>
                  <a:cubicBezTo>
                    <a:pt x="20" y="74"/>
                    <a:pt x="8" y="149"/>
                    <a:pt x="0" y="226"/>
                  </a:cubicBezTo>
                  <a:lnTo>
                    <a:pt x="237" y="251"/>
                  </a:lnTo>
                  <a:cubicBezTo>
                    <a:pt x="244" y="182"/>
                    <a:pt x="255" y="115"/>
                    <a:pt x="269" y="48"/>
                  </a:cubicBezTo>
                  <a:lnTo>
                    <a:pt x="35" y="0"/>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 name="Freeform 249">
              <a:extLst>
                <a:ext uri="{FF2B5EF4-FFF2-40B4-BE49-F238E27FC236}">
                  <a16:creationId xmlns:a16="http://schemas.microsoft.com/office/drawing/2014/main" id="{31FBA28E-AB2B-96E1-CC5C-FD70B8871023}"/>
                </a:ext>
              </a:extLst>
            </p:cNvPr>
            <p:cNvSpPr>
              <a:spLocks/>
            </p:cNvSpPr>
            <p:nvPr/>
          </p:nvSpPr>
          <p:spPr bwMode="auto">
            <a:xfrm>
              <a:off x="5172729" y="2846639"/>
              <a:ext cx="467562" cy="419495"/>
            </a:xfrm>
            <a:custGeom>
              <a:avLst/>
              <a:gdLst>
                <a:gd name="T0" fmla="*/ 357 w 357"/>
                <a:gd name="T1" fmla="*/ 233 h 319"/>
                <a:gd name="T2" fmla="*/ 357 w 357"/>
                <a:gd name="T3" fmla="*/ 233 h 319"/>
                <a:gd name="T4" fmla="*/ 308 w 357"/>
                <a:gd name="T5" fmla="*/ 0 h 319"/>
                <a:gd name="T6" fmla="*/ 0 w 357"/>
                <a:gd name="T7" fmla="*/ 101 h 319"/>
                <a:gd name="T8" fmla="*/ 98 w 357"/>
                <a:gd name="T9" fmla="*/ 319 h 319"/>
                <a:gd name="T10" fmla="*/ 357 w 357"/>
                <a:gd name="T11" fmla="*/ 233 h 319"/>
              </a:gdLst>
              <a:ahLst/>
              <a:cxnLst>
                <a:cxn ang="0">
                  <a:pos x="T0" y="T1"/>
                </a:cxn>
                <a:cxn ang="0">
                  <a:pos x="T2" y="T3"/>
                </a:cxn>
                <a:cxn ang="0">
                  <a:pos x="T4" y="T5"/>
                </a:cxn>
                <a:cxn ang="0">
                  <a:pos x="T6" y="T7"/>
                </a:cxn>
                <a:cxn ang="0">
                  <a:pos x="T8" y="T9"/>
                </a:cxn>
                <a:cxn ang="0">
                  <a:pos x="T10" y="T11"/>
                </a:cxn>
              </a:cxnLst>
              <a:rect l="0" t="0" r="r" b="b"/>
              <a:pathLst>
                <a:path w="357" h="319">
                  <a:moveTo>
                    <a:pt x="357" y="233"/>
                  </a:moveTo>
                  <a:lnTo>
                    <a:pt x="357" y="233"/>
                  </a:lnTo>
                  <a:lnTo>
                    <a:pt x="308" y="0"/>
                  </a:lnTo>
                  <a:cubicBezTo>
                    <a:pt x="201" y="23"/>
                    <a:pt x="98" y="57"/>
                    <a:pt x="0" y="101"/>
                  </a:cubicBezTo>
                  <a:lnTo>
                    <a:pt x="98" y="319"/>
                  </a:lnTo>
                  <a:cubicBezTo>
                    <a:pt x="181" y="281"/>
                    <a:pt x="267" y="252"/>
                    <a:pt x="357" y="23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0" name="Freeform 251">
              <a:extLst>
                <a:ext uri="{FF2B5EF4-FFF2-40B4-BE49-F238E27FC236}">
                  <a16:creationId xmlns:a16="http://schemas.microsoft.com/office/drawing/2014/main" id="{7CF7E9BB-B350-915C-BA7E-9F14C417F5FD}"/>
                </a:ext>
              </a:extLst>
            </p:cNvPr>
            <p:cNvSpPr>
              <a:spLocks/>
            </p:cNvSpPr>
            <p:nvPr/>
          </p:nvSpPr>
          <p:spPr bwMode="auto">
            <a:xfrm>
              <a:off x="5576931" y="2802941"/>
              <a:ext cx="410756" cy="349579"/>
            </a:xfrm>
            <a:custGeom>
              <a:avLst/>
              <a:gdLst>
                <a:gd name="T0" fmla="*/ 314 w 314"/>
                <a:gd name="T1" fmla="*/ 239 h 266"/>
                <a:gd name="T2" fmla="*/ 314 w 314"/>
                <a:gd name="T3" fmla="*/ 239 h 266"/>
                <a:gd name="T4" fmla="*/ 314 w 314"/>
                <a:gd name="T5" fmla="*/ 0 h 266"/>
                <a:gd name="T6" fmla="*/ 0 w 314"/>
                <a:gd name="T7" fmla="*/ 33 h 266"/>
                <a:gd name="T8" fmla="*/ 49 w 314"/>
                <a:gd name="T9" fmla="*/ 266 h 266"/>
                <a:gd name="T10" fmla="*/ 314 w 314"/>
                <a:gd name="T11" fmla="*/ 239 h 266"/>
              </a:gdLst>
              <a:ahLst/>
              <a:cxnLst>
                <a:cxn ang="0">
                  <a:pos x="T0" y="T1"/>
                </a:cxn>
                <a:cxn ang="0">
                  <a:pos x="T2" y="T3"/>
                </a:cxn>
                <a:cxn ang="0">
                  <a:pos x="T4" y="T5"/>
                </a:cxn>
                <a:cxn ang="0">
                  <a:pos x="T6" y="T7"/>
                </a:cxn>
                <a:cxn ang="0">
                  <a:pos x="T8" y="T9"/>
                </a:cxn>
                <a:cxn ang="0">
                  <a:pos x="T10" y="T11"/>
                </a:cxn>
              </a:cxnLst>
              <a:rect l="0" t="0" r="r" b="b"/>
              <a:pathLst>
                <a:path w="314" h="266">
                  <a:moveTo>
                    <a:pt x="314" y="239"/>
                  </a:moveTo>
                  <a:lnTo>
                    <a:pt x="314" y="239"/>
                  </a:lnTo>
                  <a:lnTo>
                    <a:pt x="314" y="0"/>
                  </a:lnTo>
                  <a:cubicBezTo>
                    <a:pt x="206" y="0"/>
                    <a:pt x="101" y="12"/>
                    <a:pt x="0" y="33"/>
                  </a:cubicBezTo>
                  <a:lnTo>
                    <a:pt x="49" y="266"/>
                  </a:lnTo>
                  <a:cubicBezTo>
                    <a:pt x="135" y="248"/>
                    <a:pt x="223" y="239"/>
                    <a:pt x="314" y="23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1" name="Freeform 269">
              <a:extLst>
                <a:ext uri="{FF2B5EF4-FFF2-40B4-BE49-F238E27FC236}">
                  <a16:creationId xmlns:a16="http://schemas.microsoft.com/office/drawing/2014/main" id="{CC60B7B9-310B-B4E4-15FB-84E54882DD55}"/>
                </a:ext>
              </a:extLst>
            </p:cNvPr>
            <p:cNvSpPr>
              <a:spLocks/>
            </p:cNvSpPr>
            <p:nvPr/>
          </p:nvSpPr>
          <p:spPr bwMode="auto">
            <a:xfrm>
              <a:off x="4255083" y="3504286"/>
              <a:ext cx="461008" cy="474118"/>
            </a:xfrm>
            <a:custGeom>
              <a:avLst/>
              <a:gdLst>
                <a:gd name="T0" fmla="*/ 351 w 351"/>
                <a:gd name="T1" fmla="*/ 154 h 360"/>
                <a:gd name="T2" fmla="*/ 351 w 351"/>
                <a:gd name="T3" fmla="*/ 154 h 360"/>
                <a:gd name="T4" fmla="*/ 170 w 351"/>
                <a:gd name="T5" fmla="*/ 0 h 360"/>
                <a:gd name="T6" fmla="*/ 0 w 351"/>
                <a:gd name="T7" fmla="*/ 244 h 360"/>
                <a:gd name="T8" fmla="*/ 209 w 351"/>
                <a:gd name="T9" fmla="*/ 360 h 360"/>
                <a:gd name="T10" fmla="*/ 351 w 351"/>
                <a:gd name="T11" fmla="*/ 154 h 360"/>
              </a:gdLst>
              <a:ahLst/>
              <a:cxnLst>
                <a:cxn ang="0">
                  <a:pos x="T0" y="T1"/>
                </a:cxn>
                <a:cxn ang="0">
                  <a:pos x="T2" y="T3"/>
                </a:cxn>
                <a:cxn ang="0">
                  <a:pos x="T4" y="T5"/>
                </a:cxn>
                <a:cxn ang="0">
                  <a:pos x="T6" y="T7"/>
                </a:cxn>
                <a:cxn ang="0">
                  <a:pos x="T8" y="T9"/>
                </a:cxn>
                <a:cxn ang="0">
                  <a:pos x="T10" y="T11"/>
                </a:cxn>
              </a:cxnLst>
              <a:rect l="0" t="0" r="r" b="b"/>
              <a:pathLst>
                <a:path w="351" h="360">
                  <a:moveTo>
                    <a:pt x="351" y="154"/>
                  </a:moveTo>
                  <a:lnTo>
                    <a:pt x="351" y="154"/>
                  </a:lnTo>
                  <a:lnTo>
                    <a:pt x="170" y="0"/>
                  </a:lnTo>
                  <a:cubicBezTo>
                    <a:pt x="106" y="75"/>
                    <a:pt x="49" y="157"/>
                    <a:pt x="0" y="244"/>
                  </a:cubicBezTo>
                  <a:lnTo>
                    <a:pt x="209" y="360"/>
                  </a:lnTo>
                  <a:cubicBezTo>
                    <a:pt x="250" y="286"/>
                    <a:pt x="297" y="218"/>
                    <a:pt x="351" y="15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2" name="Freeform 271">
              <a:extLst>
                <a:ext uri="{FF2B5EF4-FFF2-40B4-BE49-F238E27FC236}">
                  <a16:creationId xmlns:a16="http://schemas.microsoft.com/office/drawing/2014/main" id="{2AD8868B-93CC-2534-2049-36A9A5BB3FF5}"/>
                </a:ext>
              </a:extLst>
            </p:cNvPr>
            <p:cNvSpPr>
              <a:spLocks/>
            </p:cNvSpPr>
            <p:nvPr/>
          </p:nvSpPr>
          <p:spPr bwMode="auto">
            <a:xfrm>
              <a:off x="4477940" y="3209327"/>
              <a:ext cx="500336" cy="498151"/>
            </a:xfrm>
            <a:custGeom>
              <a:avLst/>
              <a:gdLst>
                <a:gd name="T0" fmla="*/ 380 w 380"/>
                <a:gd name="T1" fmla="*/ 190 h 378"/>
                <a:gd name="T2" fmla="*/ 380 w 380"/>
                <a:gd name="T3" fmla="*/ 190 h 378"/>
                <a:gd name="T4" fmla="*/ 236 w 380"/>
                <a:gd name="T5" fmla="*/ 0 h 378"/>
                <a:gd name="T6" fmla="*/ 0 w 380"/>
                <a:gd name="T7" fmla="*/ 224 h 378"/>
                <a:gd name="T8" fmla="*/ 181 w 380"/>
                <a:gd name="T9" fmla="*/ 378 h 378"/>
                <a:gd name="T10" fmla="*/ 380 w 380"/>
                <a:gd name="T11" fmla="*/ 190 h 378"/>
              </a:gdLst>
              <a:ahLst/>
              <a:cxnLst>
                <a:cxn ang="0">
                  <a:pos x="T0" y="T1"/>
                </a:cxn>
                <a:cxn ang="0">
                  <a:pos x="T2" y="T3"/>
                </a:cxn>
                <a:cxn ang="0">
                  <a:pos x="T4" y="T5"/>
                </a:cxn>
                <a:cxn ang="0">
                  <a:pos x="T6" y="T7"/>
                </a:cxn>
                <a:cxn ang="0">
                  <a:pos x="T8" y="T9"/>
                </a:cxn>
                <a:cxn ang="0">
                  <a:pos x="T10" y="T11"/>
                </a:cxn>
              </a:cxnLst>
              <a:rect l="0" t="0" r="r" b="b"/>
              <a:pathLst>
                <a:path w="380" h="378">
                  <a:moveTo>
                    <a:pt x="380" y="190"/>
                  </a:moveTo>
                  <a:lnTo>
                    <a:pt x="380" y="190"/>
                  </a:lnTo>
                  <a:lnTo>
                    <a:pt x="236" y="0"/>
                  </a:lnTo>
                  <a:cubicBezTo>
                    <a:pt x="149" y="66"/>
                    <a:pt x="70" y="141"/>
                    <a:pt x="0" y="224"/>
                  </a:cubicBezTo>
                  <a:lnTo>
                    <a:pt x="181" y="378"/>
                  </a:lnTo>
                  <a:cubicBezTo>
                    <a:pt x="241" y="309"/>
                    <a:pt x="307" y="245"/>
                    <a:pt x="380" y="19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3" name="Freeform 293">
              <a:extLst>
                <a:ext uri="{FF2B5EF4-FFF2-40B4-BE49-F238E27FC236}">
                  <a16:creationId xmlns:a16="http://schemas.microsoft.com/office/drawing/2014/main" id="{AE18DD35-E8D3-86D4-DA09-EDC4085864CC}"/>
                </a:ext>
              </a:extLst>
            </p:cNvPr>
            <p:cNvSpPr>
              <a:spLocks/>
            </p:cNvSpPr>
            <p:nvPr/>
          </p:nvSpPr>
          <p:spPr bwMode="auto">
            <a:xfrm>
              <a:off x="4788192" y="2977731"/>
              <a:ext cx="513445" cy="480672"/>
            </a:xfrm>
            <a:custGeom>
              <a:avLst/>
              <a:gdLst>
                <a:gd name="T0" fmla="*/ 390 w 390"/>
                <a:gd name="T1" fmla="*/ 218 h 365"/>
                <a:gd name="T2" fmla="*/ 390 w 390"/>
                <a:gd name="T3" fmla="*/ 218 h 365"/>
                <a:gd name="T4" fmla="*/ 292 w 390"/>
                <a:gd name="T5" fmla="*/ 0 h 365"/>
                <a:gd name="T6" fmla="*/ 0 w 390"/>
                <a:gd name="T7" fmla="*/ 175 h 365"/>
                <a:gd name="T8" fmla="*/ 144 w 390"/>
                <a:gd name="T9" fmla="*/ 365 h 365"/>
                <a:gd name="T10" fmla="*/ 390 w 390"/>
                <a:gd name="T11" fmla="*/ 218 h 365"/>
              </a:gdLst>
              <a:ahLst/>
              <a:cxnLst>
                <a:cxn ang="0">
                  <a:pos x="T0" y="T1"/>
                </a:cxn>
                <a:cxn ang="0">
                  <a:pos x="T2" y="T3"/>
                </a:cxn>
                <a:cxn ang="0">
                  <a:pos x="T4" y="T5"/>
                </a:cxn>
                <a:cxn ang="0">
                  <a:pos x="T6" y="T7"/>
                </a:cxn>
                <a:cxn ang="0">
                  <a:pos x="T8" y="T9"/>
                </a:cxn>
                <a:cxn ang="0">
                  <a:pos x="T10" y="T11"/>
                </a:cxn>
              </a:cxnLst>
              <a:rect l="0" t="0" r="r" b="b"/>
              <a:pathLst>
                <a:path w="390" h="365">
                  <a:moveTo>
                    <a:pt x="390" y="218"/>
                  </a:moveTo>
                  <a:lnTo>
                    <a:pt x="390" y="218"/>
                  </a:lnTo>
                  <a:lnTo>
                    <a:pt x="292" y="0"/>
                  </a:lnTo>
                  <a:cubicBezTo>
                    <a:pt x="188" y="48"/>
                    <a:pt x="90" y="107"/>
                    <a:pt x="0" y="175"/>
                  </a:cubicBezTo>
                  <a:lnTo>
                    <a:pt x="144" y="365"/>
                  </a:lnTo>
                  <a:cubicBezTo>
                    <a:pt x="220" y="307"/>
                    <a:pt x="303" y="257"/>
                    <a:pt x="390" y="2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4" name="Freeform 259">
              <a:extLst>
                <a:ext uri="{FF2B5EF4-FFF2-40B4-BE49-F238E27FC236}">
                  <a16:creationId xmlns:a16="http://schemas.microsoft.com/office/drawing/2014/main" id="{860A33A1-EB99-14CE-2BD5-02E985B4BD50}"/>
                </a:ext>
              </a:extLst>
            </p:cNvPr>
            <p:cNvSpPr>
              <a:spLocks/>
            </p:cNvSpPr>
            <p:nvPr/>
          </p:nvSpPr>
          <p:spPr bwMode="auto">
            <a:xfrm>
              <a:off x="3992899" y="4017730"/>
              <a:ext cx="430420" cy="456639"/>
            </a:xfrm>
            <a:custGeom>
              <a:avLst/>
              <a:gdLst>
                <a:gd name="T0" fmla="*/ 327 w 327"/>
                <a:gd name="T1" fmla="*/ 116 h 347"/>
                <a:gd name="T2" fmla="*/ 327 w 327"/>
                <a:gd name="T3" fmla="*/ 116 h 347"/>
                <a:gd name="T4" fmla="*/ 119 w 327"/>
                <a:gd name="T5" fmla="*/ 0 h 347"/>
                <a:gd name="T6" fmla="*/ 0 w 327"/>
                <a:gd name="T7" fmla="*/ 274 h 347"/>
                <a:gd name="T8" fmla="*/ 227 w 327"/>
                <a:gd name="T9" fmla="*/ 347 h 347"/>
                <a:gd name="T10" fmla="*/ 327 w 327"/>
                <a:gd name="T11" fmla="*/ 116 h 347"/>
              </a:gdLst>
              <a:ahLst/>
              <a:cxnLst>
                <a:cxn ang="0">
                  <a:pos x="T0" y="T1"/>
                </a:cxn>
                <a:cxn ang="0">
                  <a:pos x="T2" y="T3"/>
                </a:cxn>
                <a:cxn ang="0">
                  <a:pos x="T4" y="T5"/>
                </a:cxn>
                <a:cxn ang="0">
                  <a:pos x="T6" y="T7"/>
                </a:cxn>
                <a:cxn ang="0">
                  <a:pos x="T8" y="T9"/>
                </a:cxn>
                <a:cxn ang="0">
                  <a:pos x="T10" y="T11"/>
                </a:cxn>
              </a:cxnLst>
              <a:rect l="0" t="0" r="r" b="b"/>
              <a:pathLst>
                <a:path w="327" h="347">
                  <a:moveTo>
                    <a:pt x="327" y="116"/>
                  </a:moveTo>
                  <a:lnTo>
                    <a:pt x="327" y="116"/>
                  </a:lnTo>
                  <a:lnTo>
                    <a:pt x="119" y="0"/>
                  </a:lnTo>
                  <a:cubicBezTo>
                    <a:pt x="71" y="87"/>
                    <a:pt x="31" y="178"/>
                    <a:pt x="0" y="274"/>
                  </a:cubicBezTo>
                  <a:lnTo>
                    <a:pt x="227" y="347"/>
                  </a:lnTo>
                  <a:cubicBezTo>
                    <a:pt x="253" y="266"/>
                    <a:pt x="287" y="189"/>
                    <a:pt x="327" y="11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5" name="Freeform 273">
              <a:extLst>
                <a:ext uri="{FF2B5EF4-FFF2-40B4-BE49-F238E27FC236}">
                  <a16:creationId xmlns:a16="http://schemas.microsoft.com/office/drawing/2014/main" id="{DFC2081A-C28F-D612-AF48-4D34275FCA6C}"/>
                </a:ext>
              </a:extLst>
            </p:cNvPr>
            <p:cNvSpPr>
              <a:spLocks/>
            </p:cNvSpPr>
            <p:nvPr/>
          </p:nvSpPr>
          <p:spPr bwMode="auto">
            <a:xfrm>
              <a:off x="3909874" y="4378234"/>
              <a:ext cx="382353" cy="430420"/>
            </a:xfrm>
            <a:custGeom>
              <a:avLst/>
              <a:gdLst>
                <a:gd name="T0" fmla="*/ 290 w 290"/>
                <a:gd name="T1" fmla="*/ 73 h 326"/>
                <a:gd name="T2" fmla="*/ 290 w 290"/>
                <a:gd name="T3" fmla="*/ 73 h 326"/>
                <a:gd name="T4" fmla="*/ 63 w 290"/>
                <a:gd name="T5" fmla="*/ 0 h 326"/>
                <a:gd name="T6" fmla="*/ 0 w 290"/>
                <a:gd name="T7" fmla="*/ 301 h 326"/>
                <a:gd name="T8" fmla="*/ 237 w 290"/>
                <a:gd name="T9" fmla="*/ 326 h 326"/>
                <a:gd name="T10" fmla="*/ 290 w 290"/>
                <a:gd name="T11" fmla="*/ 73 h 326"/>
              </a:gdLst>
              <a:ahLst/>
              <a:cxnLst>
                <a:cxn ang="0">
                  <a:pos x="T0" y="T1"/>
                </a:cxn>
                <a:cxn ang="0">
                  <a:pos x="T2" y="T3"/>
                </a:cxn>
                <a:cxn ang="0">
                  <a:pos x="T4" y="T5"/>
                </a:cxn>
                <a:cxn ang="0">
                  <a:pos x="T6" y="T7"/>
                </a:cxn>
                <a:cxn ang="0">
                  <a:pos x="T8" y="T9"/>
                </a:cxn>
                <a:cxn ang="0">
                  <a:pos x="T10" y="T11"/>
                </a:cxn>
              </a:cxnLst>
              <a:rect l="0" t="0" r="r" b="b"/>
              <a:pathLst>
                <a:path w="290" h="326">
                  <a:moveTo>
                    <a:pt x="290" y="73"/>
                  </a:moveTo>
                  <a:lnTo>
                    <a:pt x="290" y="73"/>
                  </a:lnTo>
                  <a:lnTo>
                    <a:pt x="63" y="0"/>
                  </a:lnTo>
                  <a:cubicBezTo>
                    <a:pt x="32" y="96"/>
                    <a:pt x="11" y="197"/>
                    <a:pt x="0" y="301"/>
                  </a:cubicBezTo>
                  <a:lnTo>
                    <a:pt x="237" y="326"/>
                  </a:lnTo>
                  <a:cubicBezTo>
                    <a:pt x="246" y="238"/>
                    <a:pt x="264" y="154"/>
                    <a:pt x="290" y="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6" name="Freeform 275">
              <a:extLst>
                <a:ext uri="{FF2B5EF4-FFF2-40B4-BE49-F238E27FC236}">
                  <a16:creationId xmlns:a16="http://schemas.microsoft.com/office/drawing/2014/main" id="{E23C7196-2E8D-BA22-7F3C-390094A5E310}"/>
                </a:ext>
              </a:extLst>
            </p:cNvPr>
            <p:cNvSpPr>
              <a:spLocks/>
            </p:cNvSpPr>
            <p:nvPr/>
          </p:nvSpPr>
          <p:spPr bwMode="auto">
            <a:xfrm>
              <a:off x="3392060" y="4393527"/>
              <a:ext cx="360504" cy="358319"/>
            </a:xfrm>
            <a:custGeom>
              <a:avLst/>
              <a:gdLst>
                <a:gd name="T0" fmla="*/ 43 w 275"/>
                <a:gd name="T1" fmla="*/ 0 h 273"/>
                <a:gd name="T2" fmla="*/ 43 w 275"/>
                <a:gd name="T3" fmla="*/ 0 h 273"/>
                <a:gd name="T4" fmla="*/ 0 w 275"/>
                <a:gd name="T5" fmla="*/ 248 h 273"/>
                <a:gd name="T6" fmla="*/ 237 w 275"/>
                <a:gd name="T7" fmla="*/ 273 h 273"/>
                <a:gd name="T8" fmla="*/ 275 w 275"/>
                <a:gd name="T9" fmla="*/ 56 h 273"/>
                <a:gd name="T10" fmla="*/ 43 w 275"/>
                <a:gd name="T11" fmla="*/ 0 h 273"/>
              </a:gdLst>
              <a:ahLst/>
              <a:cxnLst>
                <a:cxn ang="0">
                  <a:pos x="T0" y="T1"/>
                </a:cxn>
                <a:cxn ang="0">
                  <a:pos x="T2" y="T3"/>
                </a:cxn>
                <a:cxn ang="0">
                  <a:pos x="T4" y="T5"/>
                </a:cxn>
                <a:cxn ang="0">
                  <a:pos x="T6" y="T7"/>
                </a:cxn>
                <a:cxn ang="0">
                  <a:pos x="T8" y="T9"/>
                </a:cxn>
                <a:cxn ang="0">
                  <a:pos x="T10" y="T11"/>
                </a:cxn>
              </a:cxnLst>
              <a:rect l="0" t="0" r="r" b="b"/>
              <a:pathLst>
                <a:path w="275" h="273">
                  <a:moveTo>
                    <a:pt x="43" y="0"/>
                  </a:moveTo>
                  <a:lnTo>
                    <a:pt x="43" y="0"/>
                  </a:lnTo>
                  <a:cubicBezTo>
                    <a:pt x="23" y="81"/>
                    <a:pt x="9" y="163"/>
                    <a:pt x="0" y="248"/>
                  </a:cubicBezTo>
                  <a:lnTo>
                    <a:pt x="237" y="273"/>
                  </a:lnTo>
                  <a:cubicBezTo>
                    <a:pt x="245" y="199"/>
                    <a:pt x="257" y="127"/>
                    <a:pt x="275" y="56"/>
                  </a:cubicBezTo>
                  <a:lnTo>
                    <a:pt x="43"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dirty="0"/>
            </a:p>
          </p:txBody>
        </p:sp>
        <p:sp>
          <p:nvSpPr>
            <p:cNvPr id="27" name="Freeform 279">
              <a:extLst>
                <a:ext uri="{FF2B5EF4-FFF2-40B4-BE49-F238E27FC236}">
                  <a16:creationId xmlns:a16="http://schemas.microsoft.com/office/drawing/2014/main" id="{6B24B350-51B4-F6F2-BACF-7C853DAAF826}"/>
                </a:ext>
              </a:extLst>
            </p:cNvPr>
            <p:cNvSpPr>
              <a:spLocks/>
            </p:cNvSpPr>
            <p:nvPr/>
          </p:nvSpPr>
          <p:spPr bwMode="auto">
            <a:xfrm>
              <a:off x="3448867" y="4063613"/>
              <a:ext cx="395462" cy="404202"/>
            </a:xfrm>
            <a:custGeom>
              <a:avLst/>
              <a:gdLst>
                <a:gd name="T0" fmla="*/ 301 w 301"/>
                <a:gd name="T1" fmla="*/ 87 h 307"/>
                <a:gd name="T2" fmla="*/ 301 w 301"/>
                <a:gd name="T3" fmla="*/ 87 h 307"/>
                <a:gd name="T4" fmla="*/ 80 w 301"/>
                <a:gd name="T5" fmla="*/ 0 h 307"/>
                <a:gd name="T6" fmla="*/ 0 w 301"/>
                <a:gd name="T7" fmla="*/ 251 h 307"/>
                <a:gd name="T8" fmla="*/ 232 w 301"/>
                <a:gd name="T9" fmla="*/ 307 h 307"/>
                <a:gd name="T10" fmla="*/ 301 w 301"/>
                <a:gd name="T11" fmla="*/ 87 h 307"/>
              </a:gdLst>
              <a:ahLst/>
              <a:cxnLst>
                <a:cxn ang="0">
                  <a:pos x="T0" y="T1"/>
                </a:cxn>
                <a:cxn ang="0">
                  <a:pos x="T2" y="T3"/>
                </a:cxn>
                <a:cxn ang="0">
                  <a:pos x="T4" y="T5"/>
                </a:cxn>
                <a:cxn ang="0">
                  <a:pos x="T6" y="T7"/>
                </a:cxn>
                <a:cxn ang="0">
                  <a:pos x="T8" y="T9"/>
                </a:cxn>
                <a:cxn ang="0">
                  <a:pos x="T10" y="T11"/>
                </a:cxn>
              </a:cxnLst>
              <a:rect l="0" t="0" r="r" b="b"/>
              <a:pathLst>
                <a:path w="301" h="307">
                  <a:moveTo>
                    <a:pt x="301" y="87"/>
                  </a:moveTo>
                  <a:lnTo>
                    <a:pt x="301" y="87"/>
                  </a:lnTo>
                  <a:lnTo>
                    <a:pt x="80" y="0"/>
                  </a:lnTo>
                  <a:cubicBezTo>
                    <a:pt x="48" y="81"/>
                    <a:pt x="21" y="165"/>
                    <a:pt x="0" y="251"/>
                  </a:cubicBezTo>
                  <a:lnTo>
                    <a:pt x="232" y="307"/>
                  </a:lnTo>
                  <a:cubicBezTo>
                    <a:pt x="250" y="232"/>
                    <a:pt x="273" y="158"/>
                    <a:pt x="301" y="8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8" name="Freeform 311">
              <a:extLst>
                <a:ext uri="{FF2B5EF4-FFF2-40B4-BE49-F238E27FC236}">
                  <a16:creationId xmlns:a16="http://schemas.microsoft.com/office/drawing/2014/main" id="{46928AEE-B4F3-43D0-F665-A23659CFD811}"/>
                </a:ext>
              </a:extLst>
            </p:cNvPr>
            <p:cNvSpPr>
              <a:spLocks/>
            </p:cNvSpPr>
            <p:nvPr/>
          </p:nvSpPr>
          <p:spPr bwMode="auto">
            <a:xfrm>
              <a:off x="3512227" y="2792018"/>
              <a:ext cx="436974" cy="439160"/>
            </a:xfrm>
            <a:custGeom>
              <a:avLst/>
              <a:gdLst>
                <a:gd name="T0" fmla="*/ 334 w 334"/>
                <a:gd name="T1" fmla="*/ 157 h 333"/>
                <a:gd name="T2" fmla="*/ 334 w 334"/>
                <a:gd name="T3" fmla="*/ 157 h 333"/>
                <a:gd name="T4" fmla="*/ 155 w 334"/>
                <a:gd name="T5" fmla="*/ 0 h 333"/>
                <a:gd name="T6" fmla="*/ 0 w 334"/>
                <a:gd name="T7" fmla="*/ 196 h 333"/>
                <a:gd name="T8" fmla="*/ 195 w 334"/>
                <a:gd name="T9" fmla="*/ 333 h 333"/>
                <a:gd name="T10" fmla="*/ 334 w 334"/>
                <a:gd name="T11" fmla="*/ 157 h 333"/>
              </a:gdLst>
              <a:ahLst/>
              <a:cxnLst>
                <a:cxn ang="0">
                  <a:pos x="T0" y="T1"/>
                </a:cxn>
                <a:cxn ang="0">
                  <a:pos x="T2" y="T3"/>
                </a:cxn>
                <a:cxn ang="0">
                  <a:pos x="T4" y="T5"/>
                </a:cxn>
                <a:cxn ang="0">
                  <a:pos x="T6" y="T7"/>
                </a:cxn>
                <a:cxn ang="0">
                  <a:pos x="T8" y="T9"/>
                </a:cxn>
                <a:cxn ang="0">
                  <a:pos x="T10" y="T11"/>
                </a:cxn>
              </a:cxnLst>
              <a:rect l="0" t="0" r="r" b="b"/>
              <a:pathLst>
                <a:path w="334" h="333">
                  <a:moveTo>
                    <a:pt x="334" y="157"/>
                  </a:moveTo>
                  <a:lnTo>
                    <a:pt x="334" y="157"/>
                  </a:lnTo>
                  <a:lnTo>
                    <a:pt x="155" y="0"/>
                  </a:lnTo>
                  <a:cubicBezTo>
                    <a:pt x="100" y="62"/>
                    <a:pt x="48" y="128"/>
                    <a:pt x="0" y="196"/>
                  </a:cubicBezTo>
                  <a:lnTo>
                    <a:pt x="195" y="333"/>
                  </a:lnTo>
                  <a:cubicBezTo>
                    <a:pt x="238" y="271"/>
                    <a:pt x="285" y="213"/>
                    <a:pt x="334"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9" name="Freeform 257">
              <a:extLst>
                <a:ext uri="{FF2B5EF4-FFF2-40B4-BE49-F238E27FC236}">
                  <a16:creationId xmlns:a16="http://schemas.microsoft.com/office/drawing/2014/main" id="{90E6B7DB-9147-AAE8-C00F-CF2583EEC935}"/>
                </a:ext>
              </a:extLst>
            </p:cNvPr>
            <p:cNvSpPr>
              <a:spLocks/>
            </p:cNvSpPr>
            <p:nvPr/>
          </p:nvSpPr>
          <p:spPr bwMode="auto">
            <a:xfrm>
              <a:off x="4305336" y="2684958"/>
              <a:ext cx="491597" cy="482857"/>
            </a:xfrm>
            <a:custGeom>
              <a:avLst/>
              <a:gdLst>
                <a:gd name="T0" fmla="*/ 375 w 375"/>
                <a:gd name="T1" fmla="*/ 200 h 366"/>
                <a:gd name="T2" fmla="*/ 375 w 375"/>
                <a:gd name="T3" fmla="*/ 200 h 366"/>
                <a:gd name="T4" fmla="*/ 245 w 375"/>
                <a:gd name="T5" fmla="*/ 0 h 366"/>
                <a:gd name="T6" fmla="*/ 0 w 375"/>
                <a:gd name="T7" fmla="*/ 190 h 366"/>
                <a:gd name="T8" fmla="*/ 160 w 375"/>
                <a:gd name="T9" fmla="*/ 366 h 366"/>
                <a:gd name="T10" fmla="*/ 375 w 375"/>
                <a:gd name="T11" fmla="*/ 200 h 366"/>
              </a:gdLst>
              <a:ahLst/>
              <a:cxnLst>
                <a:cxn ang="0">
                  <a:pos x="T0" y="T1"/>
                </a:cxn>
                <a:cxn ang="0">
                  <a:pos x="T2" y="T3"/>
                </a:cxn>
                <a:cxn ang="0">
                  <a:pos x="T4" y="T5"/>
                </a:cxn>
                <a:cxn ang="0">
                  <a:pos x="T6" y="T7"/>
                </a:cxn>
                <a:cxn ang="0">
                  <a:pos x="T8" y="T9"/>
                </a:cxn>
                <a:cxn ang="0">
                  <a:pos x="T10" y="T11"/>
                </a:cxn>
              </a:cxnLst>
              <a:rect l="0" t="0" r="r" b="b"/>
              <a:pathLst>
                <a:path w="375" h="366">
                  <a:moveTo>
                    <a:pt x="375" y="200"/>
                  </a:moveTo>
                  <a:lnTo>
                    <a:pt x="375" y="200"/>
                  </a:lnTo>
                  <a:lnTo>
                    <a:pt x="245" y="0"/>
                  </a:lnTo>
                  <a:cubicBezTo>
                    <a:pt x="158" y="56"/>
                    <a:pt x="76" y="120"/>
                    <a:pt x="0" y="190"/>
                  </a:cubicBezTo>
                  <a:lnTo>
                    <a:pt x="160" y="366"/>
                  </a:lnTo>
                  <a:cubicBezTo>
                    <a:pt x="227" y="305"/>
                    <a:pt x="299" y="249"/>
                    <a:pt x="375"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0" name="Freeform 281">
              <a:extLst>
                <a:ext uri="{FF2B5EF4-FFF2-40B4-BE49-F238E27FC236}">
                  <a16:creationId xmlns:a16="http://schemas.microsoft.com/office/drawing/2014/main" id="{76818AB6-7A58-1D6E-EAF4-DFF01EBAC717}"/>
                </a:ext>
              </a:extLst>
            </p:cNvPr>
            <p:cNvSpPr>
              <a:spLocks/>
            </p:cNvSpPr>
            <p:nvPr/>
          </p:nvSpPr>
          <p:spPr bwMode="auto">
            <a:xfrm>
              <a:off x="3800630" y="3233362"/>
              <a:ext cx="469748" cy="491597"/>
            </a:xfrm>
            <a:custGeom>
              <a:avLst/>
              <a:gdLst>
                <a:gd name="T0" fmla="*/ 358 w 358"/>
                <a:gd name="T1" fmla="*/ 148 h 372"/>
                <a:gd name="T2" fmla="*/ 358 w 358"/>
                <a:gd name="T3" fmla="*/ 148 h 372"/>
                <a:gd name="T4" fmla="*/ 171 w 358"/>
                <a:gd name="T5" fmla="*/ 0 h 372"/>
                <a:gd name="T6" fmla="*/ 0 w 358"/>
                <a:gd name="T7" fmla="*/ 256 h 372"/>
                <a:gd name="T8" fmla="*/ 208 w 358"/>
                <a:gd name="T9" fmla="*/ 372 h 372"/>
                <a:gd name="T10" fmla="*/ 358 w 358"/>
                <a:gd name="T11" fmla="*/ 148 h 372"/>
              </a:gdLst>
              <a:ahLst/>
              <a:cxnLst>
                <a:cxn ang="0">
                  <a:pos x="T0" y="T1"/>
                </a:cxn>
                <a:cxn ang="0">
                  <a:pos x="T2" y="T3"/>
                </a:cxn>
                <a:cxn ang="0">
                  <a:pos x="T4" y="T5"/>
                </a:cxn>
                <a:cxn ang="0">
                  <a:pos x="T6" y="T7"/>
                </a:cxn>
                <a:cxn ang="0">
                  <a:pos x="T8" y="T9"/>
                </a:cxn>
                <a:cxn ang="0">
                  <a:pos x="T10" y="T11"/>
                </a:cxn>
              </a:cxnLst>
              <a:rect l="0" t="0" r="r" b="b"/>
              <a:pathLst>
                <a:path w="358" h="372">
                  <a:moveTo>
                    <a:pt x="358" y="148"/>
                  </a:moveTo>
                  <a:lnTo>
                    <a:pt x="358" y="148"/>
                  </a:lnTo>
                  <a:lnTo>
                    <a:pt x="171" y="0"/>
                  </a:lnTo>
                  <a:cubicBezTo>
                    <a:pt x="108" y="80"/>
                    <a:pt x="50" y="166"/>
                    <a:pt x="0" y="256"/>
                  </a:cubicBezTo>
                  <a:lnTo>
                    <a:pt x="208" y="372"/>
                  </a:lnTo>
                  <a:cubicBezTo>
                    <a:pt x="252" y="293"/>
                    <a:pt x="303" y="218"/>
                    <a:pt x="358" y="14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1" name="Freeform 297">
              <a:extLst>
                <a:ext uri="{FF2B5EF4-FFF2-40B4-BE49-F238E27FC236}">
                  <a16:creationId xmlns:a16="http://schemas.microsoft.com/office/drawing/2014/main" id="{A773C3DD-C03B-1966-67BA-34E4C96FE3E5}"/>
                </a:ext>
              </a:extLst>
            </p:cNvPr>
            <p:cNvSpPr>
              <a:spLocks/>
            </p:cNvSpPr>
            <p:nvPr/>
          </p:nvSpPr>
          <p:spPr bwMode="auto">
            <a:xfrm>
              <a:off x="3343993" y="3052017"/>
              <a:ext cx="423865" cy="417311"/>
            </a:xfrm>
            <a:custGeom>
              <a:avLst/>
              <a:gdLst>
                <a:gd name="T0" fmla="*/ 208 w 322"/>
                <a:gd name="T1" fmla="*/ 318 h 318"/>
                <a:gd name="T2" fmla="*/ 208 w 322"/>
                <a:gd name="T3" fmla="*/ 318 h 318"/>
                <a:gd name="T4" fmla="*/ 322 w 322"/>
                <a:gd name="T5" fmla="*/ 137 h 318"/>
                <a:gd name="T6" fmla="*/ 127 w 322"/>
                <a:gd name="T7" fmla="*/ 0 h 318"/>
                <a:gd name="T8" fmla="*/ 0 w 322"/>
                <a:gd name="T9" fmla="*/ 202 h 318"/>
                <a:gd name="T10" fmla="*/ 201 w 322"/>
                <a:gd name="T11" fmla="*/ 314 h 318"/>
                <a:gd name="T12" fmla="*/ 208 w 322"/>
                <a:gd name="T13" fmla="*/ 318 h 318"/>
              </a:gdLst>
              <a:ahLst/>
              <a:cxnLst>
                <a:cxn ang="0">
                  <a:pos x="T0" y="T1"/>
                </a:cxn>
                <a:cxn ang="0">
                  <a:pos x="T2" y="T3"/>
                </a:cxn>
                <a:cxn ang="0">
                  <a:pos x="T4" y="T5"/>
                </a:cxn>
                <a:cxn ang="0">
                  <a:pos x="T6" y="T7"/>
                </a:cxn>
                <a:cxn ang="0">
                  <a:pos x="T8" y="T9"/>
                </a:cxn>
                <a:cxn ang="0">
                  <a:pos x="T10" y="T11"/>
                </a:cxn>
                <a:cxn ang="0">
                  <a:pos x="T12" y="T13"/>
                </a:cxn>
              </a:cxnLst>
              <a:rect l="0" t="0" r="r" b="b"/>
              <a:pathLst>
                <a:path w="322" h="318">
                  <a:moveTo>
                    <a:pt x="208" y="318"/>
                  </a:moveTo>
                  <a:lnTo>
                    <a:pt x="208" y="318"/>
                  </a:lnTo>
                  <a:cubicBezTo>
                    <a:pt x="243" y="255"/>
                    <a:pt x="281" y="195"/>
                    <a:pt x="322" y="137"/>
                  </a:cubicBezTo>
                  <a:lnTo>
                    <a:pt x="127" y="0"/>
                  </a:lnTo>
                  <a:cubicBezTo>
                    <a:pt x="81" y="65"/>
                    <a:pt x="39" y="133"/>
                    <a:pt x="0" y="202"/>
                  </a:cubicBezTo>
                  <a:lnTo>
                    <a:pt x="201" y="314"/>
                  </a:lnTo>
                  <a:lnTo>
                    <a:pt x="208" y="318"/>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2" name="Freeform 313">
              <a:extLst>
                <a:ext uri="{FF2B5EF4-FFF2-40B4-BE49-F238E27FC236}">
                  <a16:creationId xmlns:a16="http://schemas.microsoft.com/office/drawing/2014/main" id="{8C83F4BC-BC4B-4C65-35BF-120A217EC35E}"/>
                </a:ext>
              </a:extLst>
            </p:cNvPr>
            <p:cNvSpPr>
              <a:spLocks/>
            </p:cNvSpPr>
            <p:nvPr/>
          </p:nvSpPr>
          <p:spPr bwMode="auto">
            <a:xfrm>
              <a:off x="3715421" y="2551682"/>
              <a:ext cx="445714" cy="447899"/>
            </a:xfrm>
            <a:custGeom>
              <a:avLst/>
              <a:gdLst>
                <a:gd name="T0" fmla="*/ 340 w 340"/>
                <a:gd name="T1" fmla="*/ 176 h 341"/>
                <a:gd name="T2" fmla="*/ 340 w 340"/>
                <a:gd name="T3" fmla="*/ 176 h 341"/>
                <a:gd name="T4" fmla="*/ 179 w 340"/>
                <a:gd name="T5" fmla="*/ 0 h 341"/>
                <a:gd name="T6" fmla="*/ 0 w 340"/>
                <a:gd name="T7" fmla="*/ 184 h 341"/>
                <a:gd name="T8" fmla="*/ 179 w 340"/>
                <a:gd name="T9" fmla="*/ 341 h 341"/>
                <a:gd name="T10" fmla="*/ 340 w 340"/>
                <a:gd name="T11" fmla="*/ 176 h 341"/>
              </a:gdLst>
              <a:ahLst/>
              <a:cxnLst>
                <a:cxn ang="0">
                  <a:pos x="T0" y="T1"/>
                </a:cxn>
                <a:cxn ang="0">
                  <a:pos x="T2" y="T3"/>
                </a:cxn>
                <a:cxn ang="0">
                  <a:pos x="T4" y="T5"/>
                </a:cxn>
                <a:cxn ang="0">
                  <a:pos x="T6" y="T7"/>
                </a:cxn>
                <a:cxn ang="0">
                  <a:pos x="T8" y="T9"/>
                </a:cxn>
                <a:cxn ang="0">
                  <a:pos x="T10" y="T11"/>
                </a:cxn>
              </a:cxnLst>
              <a:rect l="0" t="0" r="r" b="b"/>
              <a:pathLst>
                <a:path w="340" h="341">
                  <a:moveTo>
                    <a:pt x="340" y="176"/>
                  </a:moveTo>
                  <a:lnTo>
                    <a:pt x="340" y="176"/>
                  </a:lnTo>
                  <a:lnTo>
                    <a:pt x="179" y="0"/>
                  </a:lnTo>
                  <a:cubicBezTo>
                    <a:pt x="116" y="58"/>
                    <a:pt x="56" y="119"/>
                    <a:pt x="0" y="184"/>
                  </a:cubicBezTo>
                  <a:lnTo>
                    <a:pt x="179" y="341"/>
                  </a:lnTo>
                  <a:cubicBezTo>
                    <a:pt x="229" y="283"/>
                    <a:pt x="283" y="228"/>
                    <a:pt x="340"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3" name="Freeform 331">
              <a:extLst>
                <a:ext uri="{FF2B5EF4-FFF2-40B4-BE49-F238E27FC236}">
                  <a16:creationId xmlns:a16="http://schemas.microsoft.com/office/drawing/2014/main" id="{86D84407-D408-286F-1BD9-839073FFFCDD}"/>
                </a:ext>
              </a:extLst>
            </p:cNvPr>
            <p:cNvSpPr>
              <a:spLocks/>
            </p:cNvSpPr>
            <p:nvPr/>
          </p:nvSpPr>
          <p:spPr bwMode="auto">
            <a:xfrm>
              <a:off x="4626512" y="2499245"/>
              <a:ext cx="467562" cy="450083"/>
            </a:xfrm>
            <a:custGeom>
              <a:avLst/>
              <a:gdLst>
                <a:gd name="T0" fmla="*/ 356 w 356"/>
                <a:gd name="T1" fmla="*/ 217 h 341"/>
                <a:gd name="T2" fmla="*/ 356 w 356"/>
                <a:gd name="T3" fmla="*/ 217 h 341"/>
                <a:gd name="T4" fmla="*/ 259 w 356"/>
                <a:gd name="T5" fmla="*/ 0 h 341"/>
                <a:gd name="T6" fmla="*/ 0 w 356"/>
                <a:gd name="T7" fmla="*/ 141 h 341"/>
                <a:gd name="T8" fmla="*/ 130 w 356"/>
                <a:gd name="T9" fmla="*/ 341 h 341"/>
                <a:gd name="T10" fmla="*/ 356 w 356"/>
                <a:gd name="T11" fmla="*/ 217 h 341"/>
              </a:gdLst>
              <a:ahLst/>
              <a:cxnLst>
                <a:cxn ang="0">
                  <a:pos x="T0" y="T1"/>
                </a:cxn>
                <a:cxn ang="0">
                  <a:pos x="T2" y="T3"/>
                </a:cxn>
                <a:cxn ang="0">
                  <a:pos x="T4" y="T5"/>
                </a:cxn>
                <a:cxn ang="0">
                  <a:pos x="T6" y="T7"/>
                </a:cxn>
                <a:cxn ang="0">
                  <a:pos x="T8" y="T9"/>
                </a:cxn>
                <a:cxn ang="0">
                  <a:pos x="T10" y="T11"/>
                </a:cxn>
              </a:cxnLst>
              <a:rect l="0" t="0" r="r" b="b"/>
              <a:pathLst>
                <a:path w="356" h="341">
                  <a:moveTo>
                    <a:pt x="356" y="217"/>
                  </a:moveTo>
                  <a:lnTo>
                    <a:pt x="356" y="217"/>
                  </a:lnTo>
                  <a:lnTo>
                    <a:pt x="259" y="0"/>
                  </a:lnTo>
                  <a:cubicBezTo>
                    <a:pt x="169" y="40"/>
                    <a:pt x="82" y="87"/>
                    <a:pt x="0" y="141"/>
                  </a:cubicBezTo>
                  <a:lnTo>
                    <a:pt x="130" y="341"/>
                  </a:lnTo>
                  <a:cubicBezTo>
                    <a:pt x="202" y="294"/>
                    <a:pt x="277" y="253"/>
                    <a:pt x="356" y="21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4" name="Freeform 333">
              <a:extLst>
                <a:ext uri="{FF2B5EF4-FFF2-40B4-BE49-F238E27FC236}">
                  <a16:creationId xmlns:a16="http://schemas.microsoft.com/office/drawing/2014/main" id="{AA8C19A4-2EF5-6A59-2043-6675B9FEC047}"/>
                </a:ext>
              </a:extLst>
            </p:cNvPr>
            <p:cNvSpPr>
              <a:spLocks/>
            </p:cNvSpPr>
            <p:nvPr/>
          </p:nvSpPr>
          <p:spPr bwMode="auto">
            <a:xfrm>
              <a:off x="4025673" y="2936219"/>
              <a:ext cx="489411" cy="493781"/>
            </a:xfrm>
            <a:custGeom>
              <a:avLst/>
              <a:gdLst>
                <a:gd name="T0" fmla="*/ 373 w 373"/>
                <a:gd name="T1" fmla="*/ 176 h 375"/>
                <a:gd name="T2" fmla="*/ 373 w 373"/>
                <a:gd name="T3" fmla="*/ 176 h 375"/>
                <a:gd name="T4" fmla="*/ 213 w 373"/>
                <a:gd name="T5" fmla="*/ 0 h 375"/>
                <a:gd name="T6" fmla="*/ 0 w 373"/>
                <a:gd name="T7" fmla="*/ 227 h 375"/>
                <a:gd name="T8" fmla="*/ 187 w 373"/>
                <a:gd name="T9" fmla="*/ 375 h 375"/>
                <a:gd name="T10" fmla="*/ 373 w 373"/>
                <a:gd name="T11" fmla="*/ 176 h 375"/>
              </a:gdLst>
              <a:ahLst/>
              <a:cxnLst>
                <a:cxn ang="0">
                  <a:pos x="T0" y="T1"/>
                </a:cxn>
                <a:cxn ang="0">
                  <a:pos x="T2" y="T3"/>
                </a:cxn>
                <a:cxn ang="0">
                  <a:pos x="T4" y="T5"/>
                </a:cxn>
                <a:cxn ang="0">
                  <a:pos x="T6" y="T7"/>
                </a:cxn>
                <a:cxn ang="0">
                  <a:pos x="T8" y="T9"/>
                </a:cxn>
                <a:cxn ang="0">
                  <a:pos x="T10" y="T11"/>
                </a:cxn>
              </a:cxnLst>
              <a:rect l="0" t="0" r="r" b="b"/>
              <a:pathLst>
                <a:path w="373" h="375">
                  <a:moveTo>
                    <a:pt x="373" y="176"/>
                  </a:moveTo>
                  <a:lnTo>
                    <a:pt x="373" y="176"/>
                  </a:lnTo>
                  <a:lnTo>
                    <a:pt x="213" y="0"/>
                  </a:lnTo>
                  <a:cubicBezTo>
                    <a:pt x="136" y="69"/>
                    <a:pt x="65" y="146"/>
                    <a:pt x="0" y="227"/>
                  </a:cubicBezTo>
                  <a:lnTo>
                    <a:pt x="187" y="375"/>
                  </a:lnTo>
                  <a:cubicBezTo>
                    <a:pt x="244" y="303"/>
                    <a:pt x="306" y="237"/>
                    <a:pt x="373" y="17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5" name="Freeform 253">
              <a:extLst>
                <a:ext uri="{FF2B5EF4-FFF2-40B4-BE49-F238E27FC236}">
                  <a16:creationId xmlns:a16="http://schemas.microsoft.com/office/drawing/2014/main" id="{9FD834FD-99E9-4760-DE09-213CE3865826}"/>
                </a:ext>
              </a:extLst>
            </p:cNvPr>
            <p:cNvSpPr>
              <a:spLocks/>
            </p:cNvSpPr>
            <p:nvPr/>
          </p:nvSpPr>
          <p:spPr bwMode="auto">
            <a:xfrm>
              <a:off x="6555753" y="2846639"/>
              <a:ext cx="467562" cy="419495"/>
            </a:xfrm>
            <a:custGeom>
              <a:avLst/>
              <a:gdLst>
                <a:gd name="T0" fmla="*/ 0 w 357"/>
                <a:gd name="T1" fmla="*/ 233 h 319"/>
                <a:gd name="T2" fmla="*/ 0 w 357"/>
                <a:gd name="T3" fmla="*/ 233 h 319"/>
                <a:gd name="T4" fmla="*/ 49 w 357"/>
                <a:gd name="T5" fmla="*/ 0 h 319"/>
                <a:gd name="T6" fmla="*/ 357 w 357"/>
                <a:gd name="T7" fmla="*/ 101 h 319"/>
                <a:gd name="T8" fmla="*/ 259 w 357"/>
                <a:gd name="T9" fmla="*/ 319 h 319"/>
                <a:gd name="T10" fmla="*/ 0 w 357"/>
                <a:gd name="T11" fmla="*/ 233 h 319"/>
              </a:gdLst>
              <a:ahLst/>
              <a:cxnLst>
                <a:cxn ang="0">
                  <a:pos x="T0" y="T1"/>
                </a:cxn>
                <a:cxn ang="0">
                  <a:pos x="T2" y="T3"/>
                </a:cxn>
                <a:cxn ang="0">
                  <a:pos x="T4" y="T5"/>
                </a:cxn>
                <a:cxn ang="0">
                  <a:pos x="T6" y="T7"/>
                </a:cxn>
                <a:cxn ang="0">
                  <a:pos x="T8" y="T9"/>
                </a:cxn>
                <a:cxn ang="0">
                  <a:pos x="T10" y="T11"/>
                </a:cxn>
              </a:cxnLst>
              <a:rect l="0" t="0" r="r" b="b"/>
              <a:pathLst>
                <a:path w="357" h="319">
                  <a:moveTo>
                    <a:pt x="0" y="233"/>
                  </a:moveTo>
                  <a:lnTo>
                    <a:pt x="0" y="233"/>
                  </a:lnTo>
                  <a:lnTo>
                    <a:pt x="49" y="0"/>
                  </a:lnTo>
                  <a:cubicBezTo>
                    <a:pt x="157" y="23"/>
                    <a:pt x="259" y="57"/>
                    <a:pt x="357" y="101"/>
                  </a:cubicBezTo>
                  <a:lnTo>
                    <a:pt x="259" y="319"/>
                  </a:lnTo>
                  <a:cubicBezTo>
                    <a:pt x="177" y="281"/>
                    <a:pt x="90" y="252"/>
                    <a:pt x="0" y="23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6" name="Freeform 255">
              <a:extLst>
                <a:ext uri="{FF2B5EF4-FFF2-40B4-BE49-F238E27FC236}">
                  <a16:creationId xmlns:a16="http://schemas.microsoft.com/office/drawing/2014/main" id="{A1DA5479-3E82-12E3-2753-ED147BC1C1F7}"/>
                </a:ext>
              </a:extLst>
            </p:cNvPr>
            <p:cNvSpPr>
              <a:spLocks/>
            </p:cNvSpPr>
            <p:nvPr/>
          </p:nvSpPr>
          <p:spPr bwMode="auto">
            <a:xfrm>
              <a:off x="6208358" y="2802941"/>
              <a:ext cx="410756" cy="349579"/>
            </a:xfrm>
            <a:custGeom>
              <a:avLst/>
              <a:gdLst>
                <a:gd name="T0" fmla="*/ 0 w 314"/>
                <a:gd name="T1" fmla="*/ 239 h 266"/>
                <a:gd name="T2" fmla="*/ 0 w 314"/>
                <a:gd name="T3" fmla="*/ 239 h 266"/>
                <a:gd name="T4" fmla="*/ 0 w 314"/>
                <a:gd name="T5" fmla="*/ 0 h 266"/>
                <a:gd name="T6" fmla="*/ 314 w 314"/>
                <a:gd name="T7" fmla="*/ 33 h 266"/>
                <a:gd name="T8" fmla="*/ 265 w 314"/>
                <a:gd name="T9" fmla="*/ 266 h 266"/>
                <a:gd name="T10" fmla="*/ 0 w 314"/>
                <a:gd name="T11" fmla="*/ 239 h 266"/>
              </a:gdLst>
              <a:ahLst/>
              <a:cxnLst>
                <a:cxn ang="0">
                  <a:pos x="T0" y="T1"/>
                </a:cxn>
                <a:cxn ang="0">
                  <a:pos x="T2" y="T3"/>
                </a:cxn>
                <a:cxn ang="0">
                  <a:pos x="T4" y="T5"/>
                </a:cxn>
                <a:cxn ang="0">
                  <a:pos x="T6" y="T7"/>
                </a:cxn>
                <a:cxn ang="0">
                  <a:pos x="T8" y="T9"/>
                </a:cxn>
                <a:cxn ang="0">
                  <a:pos x="T10" y="T11"/>
                </a:cxn>
              </a:cxnLst>
              <a:rect l="0" t="0" r="r" b="b"/>
              <a:pathLst>
                <a:path w="314" h="266">
                  <a:moveTo>
                    <a:pt x="0" y="239"/>
                  </a:moveTo>
                  <a:lnTo>
                    <a:pt x="0" y="239"/>
                  </a:lnTo>
                  <a:lnTo>
                    <a:pt x="0" y="0"/>
                  </a:lnTo>
                  <a:cubicBezTo>
                    <a:pt x="108" y="0"/>
                    <a:pt x="213" y="12"/>
                    <a:pt x="314" y="33"/>
                  </a:cubicBezTo>
                  <a:lnTo>
                    <a:pt x="265" y="266"/>
                  </a:lnTo>
                  <a:cubicBezTo>
                    <a:pt x="180" y="248"/>
                    <a:pt x="91" y="239"/>
                    <a:pt x="0" y="23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7" name="Freeform 261">
              <a:extLst>
                <a:ext uri="{FF2B5EF4-FFF2-40B4-BE49-F238E27FC236}">
                  <a16:creationId xmlns:a16="http://schemas.microsoft.com/office/drawing/2014/main" id="{7F02EE95-B17B-031D-CB95-82D1B5E0754C}"/>
                </a:ext>
              </a:extLst>
            </p:cNvPr>
            <p:cNvSpPr>
              <a:spLocks/>
            </p:cNvSpPr>
            <p:nvPr/>
          </p:nvSpPr>
          <p:spPr bwMode="auto">
            <a:xfrm>
              <a:off x="7479953" y="3504286"/>
              <a:ext cx="461008" cy="474118"/>
            </a:xfrm>
            <a:custGeom>
              <a:avLst/>
              <a:gdLst>
                <a:gd name="T0" fmla="*/ 0 w 351"/>
                <a:gd name="T1" fmla="*/ 154 h 360"/>
                <a:gd name="T2" fmla="*/ 0 w 351"/>
                <a:gd name="T3" fmla="*/ 154 h 360"/>
                <a:gd name="T4" fmla="*/ 181 w 351"/>
                <a:gd name="T5" fmla="*/ 0 h 360"/>
                <a:gd name="T6" fmla="*/ 351 w 351"/>
                <a:gd name="T7" fmla="*/ 244 h 360"/>
                <a:gd name="T8" fmla="*/ 142 w 351"/>
                <a:gd name="T9" fmla="*/ 360 h 360"/>
                <a:gd name="T10" fmla="*/ 0 w 351"/>
                <a:gd name="T11" fmla="*/ 154 h 360"/>
              </a:gdLst>
              <a:ahLst/>
              <a:cxnLst>
                <a:cxn ang="0">
                  <a:pos x="T0" y="T1"/>
                </a:cxn>
                <a:cxn ang="0">
                  <a:pos x="T2" y="T3"/>
                </a:cxn>
                <a:cxn ang="0">
                  <a:pos x="T4" y="T5"/>
                </a:cxn>
                <a:cxn ang="0">
                  <a:pos x="T6" y="T7"/>
                </a:cxn>
                <a:cxn ang="0">
                  <a:pos x="T8" y="T9"/>
                </a:cxn>
                <a:cxn ang="0">
                  <a:pos x="T10" y="T11"/>
                </a:cxn>
              </a:cxnLst>
              <a:rect l="0" t="0" r="r" b="b"/>
              <a:pathLst>
                <a:path w="351" h="360">
                  <a:moveTo>
                    <a:pt x="0" y="154"/>
                  </a:moveTo>
                  <a:lnTo>
                    <a:pt x="0" y="154"/>
                  </a:lnTo>
                  <a:lnTo>
                    <a:pt x="181" y="0"/>
                  </a:lnTo>
                  <a:cubicBezTo>
                    <a:pt x="245" y="75"/>
                    <a:pt x="302" y="157"/>
                    <a:pt x="351" y="244"/>
                  </a:cubicBezTo>
                  <a:lnTo>
                    <a:pt x="142" y="360"/>
                  </a:lnTo>
                  <a:cubicBezTo>
                    <a:pt x="102" y="286"/>
                    <a:pt x="54" y="218"/>
                    <a:pt x="0" y="15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8" name="Freeform 263">
              <a:extLst>
                <a:ext uri="{FF2B5EF4-FFF2-40B4-BE49-F238E27FC236}">
                  <a16:creationId xmlns:a16="http://schemas.microsoft.com/office/drawing/2014/main" id="{835F7AC7-B300-93CD-8DCE-37D250C2B338}"/>
                </a:ext>
              </a:extLst>
            </p:cNvPr>
            <p:cNvSpPr>
              <a:spLocks/>
            </p:cNvSpPr>
            <p:nvPr/>
          </p:nvSpPr>
          <p:spPr bwMode="auto">
            <a:xfrm>
              <a:off x="7217769" y="3209327"/>
              <a:ext cx="498151" cy="498151"/>
            </a:xfrm>
            <a:custGeom>
              <a:avLst/>
              <a:gdLst>
                <a:gd name="T0" fmla="*/ 0 w 380"/>
                <a:gd name="T1" fmla="*/ 190 h 378"/>
                <a:gd name="T2" fmla="*/ 0 w 380"/>
                <a:gd name="T3" fmla="*/ 190 h 378"/>
                <a:gd name="T4" fmla="*/ 144 w 380"/>
                <a:gd name="T5" fmla="*/ 0 h 378"/>
                <a:gd name="T6" fmla="*/ 380 w 380"/>
                <a:gd name="T7" fmla="*/ 224 h 378"/>
                <a:gd name="T8" fmla="*/ 199 w 380"/>
                <a:gd name="T9" fmla="*/ 378 h 378"/>
                <a:gd name="T10" fmla="*/ 0 w 380"/>
                <a:gd name="T11" fmla="*/ 190 h 378"/>
              </a:gdLst>
              <a:ahLst/>
              <a:cxnLst>
                <a:cxn ang="0">
                  <a:pos x="T0" y="T1"/>
                </a:cxn>
                <a:cxn ang="0">
                  <a:pos x="T2" y="T3"/>
                </a:cxn>
                <a:cxn ang="0">
                  <a:pos x="T4" y="T5"/>
                </a:cxn>
                <a:cxn ang="0">
                  <a:pos x="T6" y="T7"/>
                </a:cxn>
                <a:cxn ang="0">
                  <a:pos x="T8" y="T9"/>
                </a:cxn>
                <a:cxn ang="0">
                  <a:pos x="T10" y="T11"/>
                </a:cxn>
              </a:cxnLst>
              <a:rect l="0" t="0" r="r" b="b"/>
              <a:pathLst>
                <a:path w="380" h="378">
                  <a:moveTo>
                    <a:pt x="0" y="190"/>
                  </a:moveTo>
                  <a:lnTo>
                    <a:pt x="0" y="190"/>
                  </a:lnTo>
                  <a:lnTo>
                    <a:pt x="144" y="0"/>
                  </a:lnTo>
                  <a:cubicBezTo>
                    <a:pt x="231" y="66"/>
                    <a:pt x="310" y="141"/>
                    <a:pt x="380" y="224"/>
                  </a:cubicBezTo>
                  <a:lnTo>
                    <a:pt x="199" y="378"/>
                  </a:lnTo>
                  <a:cubicBezTo>
                    <a:pt x="140" y="309"/>
                    <a:pt x="73" y="245"/>
                    <a:pt x="0" y="19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9" name="Freeform 295">
              <a:extLst>
                <a:ext uri="{FF2B5EF4-FFF2-40B4-BE49-F238E27FC236}">
                  <a16:creationId xmlns:a16="http://schemas.microsoft.com/office/drawing/2014/main" id="{1B395C6C-B1C8-6A93-B700-CC8495ACC98B}"/>
                </a:ext>
              </a:extLst>
            </p:cNvPr>
            <p:cNvSpPr>
              <a:spLocks/>
            </p:cNvSpPr>
            <p:nvPr/>
          </p:nvSpPr>
          <p:spPr bwMode="auto">
            <a:xfrm>
              <a:off x="6894408" y="2977731"/>
              <a:ext cx="513445" cy="480672"/>
            </a:xfrm>
            <a:custGeom>
              <a:avLst/>
              <a:gdLst>
                <a:gd name="T0" fmla="*/ 0 w 390"/>
                <a:gd name="T1" fmla="*/ 218 h 365"/>
                <a:gd name="T2" fmla="*/ 0 w 390"/>
                <a:gd name="T3" fmla="*/ 218 h 365"/>
                <a:gd name="T4" fmla="*/ 98 w 390"/>
                <a:gd name="T5" fmla="*/ 0 h 365"/>
                <a:gd name="T6" fmla="*/ 390 w 390"/>
                <a:gd name="T7" fmla="*/ 175 h 365"/>
                <a:gd name="T8" fmla="*/ 246 w 390"/>
                <a:gd name="T9" fmla="*/ 365 h 365"/>
                <a:gd name="T10" fmla="*/ 0 w 390"/>
                <a:gd name="T11" fmla="*/ 218 h 365"/>
              </a:gdLst>
              <a:ahLst/>
              <a:cxnLst>
                <a:cxn ang="0">
                  <a:pos x="T0" y="T1"/>
                </a:cxn>
                <a:cxn ang="0">
                  <a:pos x="T2" y="T3"/>
                </a:cxn>
                <a:cxn ang="0">
                  <a:pos x="T4" y="T5"/>
                </a:cxn>
                <a:cxn ang="0">
                  <a:pos x="T6" y="T7"/>
                </a:cxn>
                <a:cxn ang="0">
                  <a:pos x="T8" y="T9"/>
                </a:cxn>
                <a:cxn ang="0">
                  <a:pos x="T10" y="T11"/>
                </a:cxn>
              </a:cxnLst>
              <a:rect l="0" t="0" r="r" b="b"/>
              <a:pathLst>
                <a:path w="390" h="365">
                  <a:moveTo>
                    <a:pt x="0" y="218"/>
                  </a:moveTo>
                  <a:lnTo>
                    <a:pt x="0" y="218"/>
                  </a:lnTo>
                  <a:lnTo>
                    <a:pt x="98" y="0"/>
                  </a:lnTo>
                  <a:cubicBezTo>
                    <a:pt x="202" y="48"/>
                    <a:pt x="300" y="107"/>
                    <a:pt x="390" y="175"/>
                  </a:cubicBezTo>
                  <a:lnTo>
                    <a:pt x="246" y="365"/>
                  </a:lnTo>
                  <a:cubicBezTo>
                    <a:pt x="170" y="307"/>
                    <a:pt x="88" y="257"/>
                    <a:pt x="0" y="2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0" name="Freeform 335">
              <a:extLst>
                <a:ext uri="{FF2B5EF4-FFF2-40B4-BE49-F238E27FC236}">
                  <a16:creationId xmlns:a16="http://schemas.microsoft.com/office/drawing/2014/main" id="{4D5E378C-9A15-596A-8FD3-AA28529257D8}"/>
                </a:ext>
              </a:extLst>
            </p:cNvPr>
            <p:cNvSpPr>
              <a:spLocks/>
            </p:cNvSpPr>
            <p:nvPr/>
          </p:nvSpPr>
          <p:spPr bwMode="auto">
            <a:xfrm>
              <a:off x="7101971" y="2499245"/>
              <a:ext cx="467562" cy="450083"/>
            </a:xfrm>
            <a:custGeom>
              <a:avLst/>
              <a:gdLst>
                <a:gd name="T0" fmla="*/ 0 w 356"/>
                <a:gd name="T1" fmla="*/ 217 h 341"/>
                <a:gd name="T2" fmla="*/ 0 w 356"/>
                <a:gd name="T3" fmla="*/ 217 h 341"/>
                <a:gd name="T4" fmla="*/ 98 w 356"/>
                <a:gd name="T5" fmla="*/ 0 h 341"/>
                <a:gd name="T6" fmla="*/ 356 w 356"/>
                <a:gd name="T7" fmla="*/ 141 h 341"/>
                <a:gd name="T8" fmla="*/ 226 w 356"/>
                <a:gd name="T9" fmla="*/ 341 h 341"/>
                <a:gd name="T10" fmla="*/ 0 w 356"/>
                <a:gd name="T11" fmla="*/ 217 h 341"/>
              </a:gdLst>
              <a:ahLst/>
              <a:cxnLst>
                <a:cxn ang="0">
                  <a:pos x="T0" y="T1"/>
                </a:cxn>
                <a:cxn ang="0">
                  <a:pos x="T2" y="T3"/>
                </a:cxn>
                <a:cxn ang="0">
                  <a:pos x="T4" y="T5"/>
                </a:cxn>
                <a:cxn ang="0">
                  <a:pos x="T6" y="T7"/>
                </a:cxn>
                <a:cxn ang="0">
                  <a:pos x="T8" y="T9"/>
                </a:cxn>
                <a:cxn ang="0">
                  <a:pos x="T10" y="T11"/>
                </a:cxn>
              </a:cxnLst>
              <a:rect l="0" t="0" r="r" b="b"/>
              <a:pathLst>
                <a:path w="356" h="341">
                  <a:moveTo>
                    <a:pt x="0" y="217"/>
                  </a:moveTo>
                  <a:lnTo>
                    <a:pt x="0" y="217"/>
                  </a:lnTo>
                  <a:lnTo>
                    <a:pt x="98" y="0"/>
                  </a:lnTo>
                  <a:cubicBezTo>
                    <a:pt x="188" y="40"/>
                    <a:pt x="274" y="87"/>
                    <a:pt x="356" y="141"/>
                  </a:cubicBezTo>
                  <a:lnTo>
                    <a:pt x="226" y="341"/>
                  </a:lnTo>
                  <a:cubicBezTo>
                    <a:pt x="154" y="294"/>
                    <a:pt x="79" y="253"/>
                    <a:pt x="0" y="21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1" name="Freeform 337">
              <a:extLst>
                <a:ext uri="{FF2B5EF4-FFF2-40B4-BE49-F238E27FC236}">
                  <a16:creationId xmlns:a16="http://schemas.microsoft.com/office/drawing/2014/main" id="{DFB2202D-189E-DD98-9078-2423885CD674}"/>
                </a:ext>
              </a:extLst>
            </p:cNvPr>
            <p:cNvSpPr>
              <a:spLocks/>
            </p:cNvSpPr>
            <p:nvPr/>
          </p:nvSpPr>
          <p:spPr bwMode="auto">
            <a:xfrm>
              <a:off x="7925667" y="3233362"/>
              <a:ext cx="469748" cy="491597"/>
            </a:xfrm>
            <a:custGeom>
              <a:avLst/>
              <a:gdLst>
                <a:gd name="T0" fmla="*/ 0 w 358"/>
                <a:gd name="T1" fmla="*/ 148 h 372"/>
                <a:gd name="T2" fmla="*/ 0 w 358"/>
                <a:gd name="T3" fmla="*/ 148 h 372"/>
                <a:gd name="T4" fmla="*/ 187 w 358"/>
                <a:gd name="T5" fmla="*/ 0 h 372"/>
                <a:gd name="T6" fmla="*/ 358 w 358"/>
                <a:gd name="T7" fmla="*/ 256 h 372"/>
                <a:gd name="T8" fmla="*/ 150 w 358"/>
                <a:gd name="T9" fmla="*/ 372 h 372"/>
                <a:gd name="T10" fmla="*/ 0 w 358"/>
                <a:gd name="T11" fmla="*/ 148 h 372"/>
              </a:gdLst>
              <a:ahLst/>
              <a:cxnLst>
                <a:cxn ang="0">
                  <a:pos x="T0" y="T1"/>
                </a:cxn>
                <a:cxn ang="0">
                  <a:pos x="T2" y="T3"/>
                </a:cxn>
                <a:cxn ang="0">
                  <a:pos x="T4" y="T5"/>
                </a:cxn>
                <a:cxn ang="0">
                  <a:pos x="T6" y="T7"/>
                </a:cxn>
                <a:cxn ang="0">
                  <a:pos x="T8" y="T9"/>
                </a:cxn>
                <a:cxn ang="0">
                  <a:pos x="T10" y="T11"/>
                </a:cxn>
              </a:cxnLst>
              <a:rect l="0" t="0" r="r" b="b"/>
              <a:pathLst>
                <a:path w="358" h="372">
                  <a:moveTo>
                    <a:pt x="0" y="148"/>
                  </a:moveTo>
                  <a:lnTo>
                    <a:pt x="0" y="148"/>
                  </a:lnTo>
                  <a:lnTo>
                    <a:pt x="187" y="0"/>
                  </a:lnTo>
                  <a:cubicBezTo>
                    <a:pt x="250" y="80"/>
                    <a:pt x="308" y="166"/>
                    <a:pt x="358" y="256"/>
                  </a:cubicBezTo>
                  <a:lnTo>
                    <a:pt x="150" y="372"/>
                  </a:lnTo>
                  <a:cubicBezTo>
                    <a:pt x="106" y="293"/>
                    <a:pt x="56" y="218"/>
                    <a:pt x="0"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2" name="Freeform 339">
              <a:extLst>
                <a:ext uri="{FF2B5EF4-FFF2-40B4-BE49-F238E27FC236}">
                  <a16:creationId xmlns:a16="http://schemas.microsoft.com/office/drawing/2014/main" id="{1C7EB6DA-8A98-2D54-189E-2642EF1F9E11}"/>
                </a:ext>
              </a:extLst>
            </p:cNvPr>
            <p:cNvSpPr>
              <a:spLocks/>
            </p:cNvSpPr>
            <p:nvPr/>
          </p:nvSpPr>
          <p:spPr bwMode="auto">
            <a:xfrm>
              <a:off x="7680961" y="2936219"/>
              <a:ext cx="489411" cy="493781"/>
            </a:xfrm>
            <a:custGeom>
              <a:avLst/>
              <a:gdLst>
                <a:gd name="T0" fmla="*/ 0 w 373"/>
                <a:gd name="T1" fmla="*/ 176 h 375"/>
                <a:gd name="T2" fmla="*/ 0 w 373"/>
                <a:gd name="T3" fmla="*/ 176 h 375"/>
                <a:gd name="T4" fmla="*/ 160 w 373"/>
                <a:gd name="T5" fmla="*/ 0 h 375"/>
                <a:gd name="T6" fmla="*/ 373 w 373"/>
                <a:gd name="T7" fmla="*/ 227 h 375"/>
                <a:gd name="T8" fmla="*/ 186 w 373"/>
                <a:gd name="T9" fmla="*/ 375 h 375"/>
                <a:gd name="T10" fmla="*/ 0 w 373"/>
                <a:gd name="T11" fmla="*/ 176 h 375"/>
              </a:gdLst>
              <a:ahLst/>
              <a:cxnLst>
                <a:cxn ang="0">
                  <a:pos x="T0" y="T1"/>
                </a:cxn>
                <a:cxn ang="0">
                  <a:pos x="T2" y="T3"/>
                </a:cxn>
                <a:cxn ang="0">
                  <a:pos x="T4" y="T5"/>
                </a:cxn>
                <a:cxn ang="0">
                  <a:pos x="T6" y="T7"/>
                </a:cxn>
                <a:cxn ang="0">
                  <a:pos x="T8" y="T9"/>
                </a:cxn>
                <a:cxn ang="0">
                  <a:pos x="T10" y="T11"/>
                </a:cxn>
              </a:cxnLst>
              <a:rect l="0" t="0" r="r" b="b"/>
              <a:pathLst>
                <a:path w="373" h="375">
                  <a:moveTo>
                    <a:pt x="0" y="176"/>
                  </a:moveTo>
                  <a:lnTo>
                    <a:pt x="0" y="176"/>
                  </a:lnTo>
                  <a:lnTo>
                    <a:pt x="160" y="0"/>
                  </a:lnTo>
                  <a:cubicBezTo>
                    <a:pt x="237" y="69"/>
                    <a:pt x="308" y="146"/>
                    <a:pt x="373" y="227"/>
                  </a:cubicBezTo>
                  <a:lnTo>
                    <a:pt x="186" y="375"/>
                  </a:lnTo>
                  <a:cubicBezTo>
                    <a:pt x="129" y="303"/>
                    <a:pt x="67" y="237"/>
                    <a:pt x="0"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3" name="Freeform 341">
              <a:extLst>
                <a:ext uri="{FF2B5EF4-FFF2-40B4-BE49-F238E27FC236}">
                  <a16:creationId xmlns:a16="http://schemas.microsoft.com/office/drawing/2014/main" id="{77EC29DF-023E-710F-55E8-01EBC14FA145}"/>
                </a:ext>
              </a:extLst>
            </p:cNvPr>
            <p:cNvSpPr>
              <a:spLocks/>
            </p:cNvSpPr>
            <p:nvPr/>
          </p:nvSpPr>
          <p:spPr bwMode="auto">
            <a:xfrm>
              <a:off x="7399114" y="2684958"/>
              <a:ext cx="491597" cy="482857"/>
            </a:xfrm>
            <a:custGeom>
              <a:avLst/>
              <a:gdLst>
                <a:gd name="T0" fmla="*/ 0 w 375"/>
                <a:gd name="T1" fmla="*/ 200 h 366"/>
                <a:gd name="T2" fmla="*/ 0 w 375"/>
                <a:gd name="T3" fmla="*/ 200 h 366"/>
                <a:gd name="T4" fmla="*/ 130 w 375"/>
                <a:gd name="T5" fmla="*/ 0 h 366"/>
                <a:gd name="T6" fmla="*/ 375 w 375"/>
                <a:gd name="T7" fmla="*/ 190 h 366"/>
                <a:gd name="T8" fmla="*/ 215 w 375"/>
                <a:gd name="T9" fmla="*/ 366 h 366"/>
                <a:gd name="T10" fmla="*/ 0 w 375"/>
                <a:gd name="T11" fmla="*/ 200 h 366"/>
              </a:gdLst>
              <a:ahLst/>
              <a:cxnLst>
                <a:cxn ang="0">
                  <a:pos x="T0" y="T1"/>
                </a:cxn>
                <a:cxn ang="0">
                  <a:pos x="T2" y="T3"/>
                </a:cxn>
                <a:cxn ang="0">
                  <a:pos x="T4" y="T5"/>
                </a:cxn>
                <a:cxn ang="0">
                  <a:pos x="T6" y="T7"/>
                </a:cxn>
                <a:cxn ang="0">
                  <a:pos x="T8" y="T9"/>
                </a:cxn>
                <a:cxn ang="0">
                  <a:pos x="T10" y="T11"/>
                </a:cxn>
              </a:cxnLst>
              <a:rect l="0" t="0" r="r" b="b"/>
              <a:pathLst>
                <a:path w="375" h="366">
                  <a:moveTo>
                    <a:pt x="0" y="200"/>
                  </a:moveTo>
                  <a:lnTo>
                    <a:pt x="0" y="200"/>
                  </a:lnTo>
                  <a:lnTo>
                    <a:pt x="130" y="0"/>
                  </a:lnTo>
                  <a:cubicBezTo>
                    <a:pt x="217" y="56"/>
                    <a:pt x="299" y="120"/>
                    <a:pt x="375" y="190"/>
                  </a:cubicBezTo>
                  <a:lnTo>
                    <a:pt x="215" y="366"/>
                  </a:lnTo>
                  <a:cubicBezTo>
                    <a:pt x="148" y="305"/>
                    <a:pt x="76" y="249"/>
                    <a:pt x="0"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4" name="Freeform 343">
              <a:extLst>
                <a:ext uri="{FF2B5EF4-FFF2-40B4-BE49-F238E27FC236}">
                  <a16:creationId xmlns:a16="http://schemas.microsoft.com/office/drawing/2014/main" id="{BFF35846-AA9A-DB39-B3DB-B92C36CD3558}"/>
                </a:ext>
              </a:extLst>
            </p:cNvPr>
            <p:cNvSpPr>
              <a:spLocks/>
            </p:cNvSpPr>
            <p:nvPr/>
          </p:nvSpPr>
          <p:spPr bwMode="auto">
            <a:xfrm>
              <a:off x="8246843" y="2792018"/>
              <a:ext cx="436974" cy="439160"/>
            </a:xfrm>
            <a:custGeom>
              <a:avLst/>
              <a:gdLst>
                <a:gd name="T0" fmla="*/ 0 w 334"/>
                <a:gd name="T1" fmla="*/ 157 h 333"/>
                <a:gd name="T2" fmla="*/ 0 w 334"/>
                <a:gd name="T3" fmla="*/ 157 h 333"/>
                <a:gd name="T4" fmla="*/ 180 w 334"/>
                <a:gd name="T5" fmla="*/ 0 h 333"/>
                <a:gd name="T6" fmla="*/ 334 w 334"/>
                <a:gd name="T7" fmla="*/ 196 h 333"/>
                <a:gd name="T8" fmla="*/ 139 w 334"/>
                <a:gd name="T9" fmla="*/ 333 h 333"/>
                <a:gd name="T10" fmla="*/ 0 w 334"/>
                <a:gd name="T11" fmla="*/ 157 h 333"/>
              </a:gdLst>
              <a:ahLst/>
              <a:cxnLst>
                <a:cxn ang="0">
                  <a:pos x="T0" y="T1"/>
                </a:cxn>
                <a:cxn ang="0">
                  <a:pos x="T2" y="T3"/>
                </a:cxn>
                <a:cxn ang="0">
                  <a:pos x="T4" y="T5"/>
                </a:cxn>
                <a:cxn ang="0">
                  <a:pos x="T6" y="T7"/>
                </a:cxn>
                <a:cxn ang="0">
                  <a:pos x="T8" y="T9"/>
                </a:cxn>
                <a:cxn ang="0">
                  <a:pos x="T10" y="T11"/>
                </a:cxn>
              </a:cxnLst>
              <a:rect l="0" t="0" r="r" b="b"/>
              <a:pathLst>
                <a:path w="334" h="333">
                  <a:moveTo>
                    <a:pt x="0" y="157"/>
                  </a:moveTo>
                  <a:lnTo>
                    <a:pt x="0" y="157"/>
                  </a:lnTo>
                  <a:lnTo>
                    <a:pt x="180" y="0"/>
                  </a:lnTo>
                  <a:cubicBezTo>
                    <a:pt x="235" y="62"/>
                    <a:pt x="286" y="128"/>
                    <a:pt x="334" y="196"/>
                  </a:cubicBezTo>
                  <a:lnTo>
                    <a:pt x="139" y="333"/>
                  </a:lnTo>
                  <a:cubicBezTo>
                    <a:pt x="96" y="271"/>
                    <a:pt x="50" y="213"/>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5" name="Freeform 345">
              <a:extLst>
                <a:ext uri="{FF2B5EF4-FFF2-40B4-BE49-F238E27FC236}">
                  <a16:creationId xmlns:a16="http://schemas.microsoft.com/office/drawing/2014/main" id="{781FC95A-AF95-1C6C-8BB0-FBD69E03A707}"/>
                </a:ext>
              </a:extLst>
            </p:cNvPr>
            <p:cNvSpPr>
              <a:spLocks/>
            </p:cNvSpPr>
            <p:nvPr/>
          </p:nvSpPr>
          <p:spPr bwMode="auto">
            <a:xfrm>
              <a:off x="8034910" y="2551682"/>
              <a:ext cx="447899" cy="447899"/>
            </a:xfrm>
            <a:custGeom>
              <a:avLst/>
              <a:gdLst>
                <a:gd name="T0" fmla="*/ 0 w 340"/>
                <a:gd name="T1" fmla="*/ 176 h 341"/>
                <a:gd name="T2" fmla="*/ 0 w 340"/>
                <a:gd name="T3" fmla="*/ 176 h 341"/>
                <a:gd name="T4" fmla="*/ 160 w 340"/>
                <a:gd name="T5" fmla="*/ 0 h 341"/>
                <a:gd name="T6" fmla="*/ 340 w 340"/>
                <a:gd name="T7" fmla="*/ 184 h 341"/>
                <a:gd name="T8" fmla="*/ 160 w 340"/>
                <a:gd name="T9" fmla="*/ 341 h 341"/>
                <a:gd name="T10" fmla="*/ 0 w 340"/>
                <a:gd name="T11" fmla="*/ 176 h 341"/>
              </a:gdLst>
              <a:ahLst/>
              <a:cxnLst>
                <a:cxn ang="0">
                  <a:pos x="T0" y="T1"/>
                </a:cxn>
                <a:cxn ang="0">
                  <a:pos x="T2" y="T3"/>
                </a:cxn>
                <a:cxn ang="0">
                  <a:pos x="T4" y="T5"/>
                </a:cxn>
                <a:cxn ang="0">
                  <a:pos x="T6" y="T7"/>
                </a:cxn>
                <a:cxn ang="0">
                  <a:pos x="T8" y="T9"/>
                </a:cxn>
                <a:cxn ang="0">
                  <a:pos x="T10" y="T11"/>
                </a:cxn>
              </a:cxnLst>
              <a:rect l="0" t="0" r="r" b="b"/>
              <a:pathLst>
                <a:path w="340" h="341">
                  <a:moveTo>
                    <a:pt x="0" y="176"/>
                  </a:moveTo>
                  <a:lnTo>
                    <a:pt x="0" y="176"/>
                  </a:lnTo>
                  <a:lnTo>
                    <a:pt x="160" y="0"/>
                  </a:lnTo>
                  <a:cubicBezTo>
                    <a:pt x="223" y="58"/>
                    <a:pt x="283" y="119"/>
                    <a:pt x="340" y="184"/>
                  </a:cubicBezTo>
                  <a:lnTo>
                    <a:pt x="160" y="341"/>
                  </a:lnTo>
                  <a:cubicBezTo>
                    <a:pt x="110" y="283"/>
                    <a:pt x="56" y="228"/>
                    <a:pt x="0"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6" name="Freeform 347">
              <a:extLst>
                <a:ext uri="{FF2B5EF4-FFF2-40B4-BE49-F238E27FC236}">
                  <a16:creationId xmlns:a16="http://schemas.microsoft.com/office/drawing/2014/main" id="{7CCD0B2C-ADDA-2ECE-CF0F-3139B206110D}"/>
                </a:ext>
              </a:extLst>
            </p:cNvPr>
            <p:cNvSpPr>
              <a:spLocks/>
            </p:cNvSpPr>
            <p:nvPr/>
          </p:nvSpPr>
          <p:spPr bwMode="auto">
            <a:xfrm>
              <a:off x="8428187" y="3052017"/>
              <a:ext cx="421681" cy="417311"/>
            </a:xfrm>
            <a:custGeom>
              <a:avLst/>
              <a:gdLst>
                <a:gd name="T0" fmla="*/ 114 w 322"/>
                <a:gd name="T1" fmla="*/ 318 h 318"/>
                <a:gd name="T2" fmla="*/ 114 w 322"/>
                <a:gd name="T3" fmla="*/ 318 h 318"/>
                <a:gd name="T4" fmla="*/ 0 w 322"/>
                <a:gd name="T5" fmla="*/ 137 h 318"/>
                <a:gd name="T6" fmla="*/ 195 w 322"/>
                <a:gd name="T7" fmla="*/ 0 h 318"/>
                <a:gd name="T8" fmla="*/ 322 w 322"/>
                <a:gd name="T9" fmla="*/ 202 h 318"/>
                <a:gd name="T10" fmla="*/ 121 w 322"/>
                <a:gd name="T11" fmla="*/ 314 h 318"/>
                <a:gd name="T12" fmla="*/ 114 w 322"/>
                <a:gd name="T13" fmla="*/ 318 h 318"/>
              </a:gdLst>
              <a:ahLst/>
              <a:cxnLst>
                <a:cxn ang="0">
                  <a:pos x="T0" y="T1"/>
                </a:cxn>
                <a:cxn ang="0">
                  <a:pos x="T2" y="T3"/>
                </a:cxn>
                <a:cxn ang="0">
                  <a:pos x="T4" y="T5"/>
                </a:cxn>
                <a:cxn ang="0">
                  <a:pos x="T6" y="T7"/>
                </a:cxn>
                <a:cxn ang="0">
                  <a:pos x="T8" y="T9"/>
                </a:cxn>
                <a:cxn ang="0">
                  <a:pos x="T10" y="T11"/>
                </a:cxn>
                <a:cxn ang="0">
                  <a:pos x="T12" y="T13"/>
                </a:cxn>
              </a:cxnLst>
              <a:rect l="0" t="0" r="r" b="b"/>
              <a:pathLst>
                <a:path w="322" h="318">
                  <a:moveTo>
                    <a:pt x="114" y="318"/>
                  </a:moveTo>
                  <a:lnTo>
                    <a:pt x="114" y="318"/>
                  </a:lnTo>
                  <a:cubicBezTo>
                    <a:pt x="79" y="255"/>
                    <a:pt x="41" y="195"/>
                    <a:pt x="0" y="137"/>
                  </a:cubicBezTo>
                  <a:lnTo>
                    <a:pt x="195" y="0"/>
                  </a:lnTo>
                  <a:cubicBezTo>
                    <a:pt x="241" y="65"/>
                    <a:pt x="283" y="133"/>
                    <a:pt x="322" y="202"/>
                  </a:cubicBezTo>
                  <a:lnTo>
                    <a:pt x="121" y="314"/>
                  </a:lnTo>
                  <a:lnTo>
                    <a:pt x="114" y="318"/>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7" name="Freeform 301">
              <a:extLst>
                <a:ext uri="{FF2B5EF4-FFF2-40B4-BE49-F238E27FC236}">
                  <a16:creationId xmlns:a16="http://schemas.microsoft.com/office/drawing/2014/main" id="{A5368B3D-F12D-EB9C-1021-A624AF7403E3}"/>
                </a:ext>
              </a:extLst>
            </p:cNvPr>
            <p:cNvSpPr>
              <a:spLocks/>
            </p:cNvSpPr>
            <p:nvPr/>
          </p:nvSpPr>
          <p:spPr bwMode="auto">
            <a:xfrm>
              <a:off x="7772726" y="4017730"/>
              <a:ext cx="430420" cy="456639"/>
            </a:xfrm>
            <a:custGeom>
              <a:avLst/>
              <a:gdLst>
                <a:gd name="T0" fmla="*/ 0 w 327"/>
                <a:gd name="T1" fmla="*/ 116 h 347"/>
                <a:gd name="T2" fmla="*/ 0 w 327"/>
                <a:gd name="T3" fmla="*/ 116 h 347"/>
                <a:gd name="T4" fmla="*/ 208 w 327"/>
                <a:gd name="T5" fmla="*/ 0 h 347"/>
                <a:gd name="T6" fmla="*/ 327 w 327"/>
                <a:gd name="T7" fmla="*/ 274 h 347"/>
                <a:gd name="T8" fmla="*/ 100 w 327"/>
                <a:gd name="T9" fmla="*/ 347 h 347"/>
                <a:gd name="T10" fmla="*/ 0 w 327"/>
                <a:gd name="T11" fmla="*/ 116 h 347"/>
              </a:gdLst>
              <a:ahLst/>
              <a:cxnLst>
                <a:cxn ang="0">
                  <a:pos x="T0" y="T1"/>
                </a:cxn>
                <a:cxn ang="0">
                  <a:pos x="T2" y="T3"/>
                </a:cxn>
                <a:cxn ang="0">
                  <a:pos x="T4" y="T5"/>
                </a:cxn>
                <a:cxn ang="0">
                  <a:pos x="T6" y="T7"/>
                </a:cxn>
                <a:cxn ang="0">
                  <a:pos x="T8" y="T9"/>
                </a:cxn>
                <a:cxn ang="0">
                  <a:pos x="T10" y="T11"/>
                </a:cxn>
              </a:cxnLst>
              <a:rect l="0" t="0" r="r" b="b"/>
              <a:pathLst>
                <a:path w="327" h="347">
                  <a:moveTo>
                    <a:pt x="0" y="116"/>
                  </a:moveTo>
                  <a:lnTo>
                    <a:pt x="0" y="116"/>
                  </a:lnTo>
                  <a:lnTo>
                    <a:pt x="208" y="0"/>
                  </a:lnTo>
                  <a:cubicBezTo>
                    <a:pt x="256" y="87"/>
                    <a:pt x="296" y="178"/>
                    <a:pt x="327" y="274"/>
                  </a:cubicBezTo>
                  <a:lnTo>
                    <a:pt x="100" y="347"/>
                  </a:lnTo>
                  <a:cubicBezTo>
                    <a:pt x="74" y="266"/>
                    <a:pt x="40" y="189"/>
                    <a:pt x="0" y="11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8" name="Freeform 303">
              <a:extLst>
                <a:ext uri="{FF2B5EF4-FFF2-40B4-BE49-F238E27FC236}">
                  <a16:creationId xmlns:a16="http://schemas.microsoft.com/office/drawing/2014/main" id="{C6709CC3-70B8-8627-28E0-3FD107E276AD}"/>
                </a:ext>
              </a:extLst>
            </p:cNvPr>
            <p:cNvSpPr>
              <a:spLocks/>
            </p:cNvSpPr>
            <p:nvPr/>
          </p:nvSpPr>
          <p:spPr bwMode="auto">
            <a:xfrm>
              <a:off x="7903818" y="4378234"/>
              <a:ext cx="382353" cy="430420"/>
            </a:xfrm>
            <a:custGeom>
              <a:avLst/>
              <a:gdLst>
                <a:gd name="T0" fmla="*/ 0 w 290"/>
                <a:gd name="T1" fmla="*/ 73 h 326"/>
                <a:gd name="T2" fmla="*/ 0 w 290"/>
                <a:gd name="T3" fmla="*/ 73 h 326"/>
                <a:gd name="T4" fmla="*/ 227 w 290"/>
                <a:gd name="T5" fmla="*/ 0 h 326"/>
                <a:gd name="T6" fmla="*/ 290 w 290"/>
                <a:gd name="T7" fmla="*/ 301 h 326"/>
                <a:gd name="T8" fmla="*/ 53 w 290"/>
                <a:gd name="T9" fmla="*/ 326 h 326"/>
                <a:gd name="T10" fmla="*/ 0 w 290"/>
                <a:gd name="T11" fmla="*/ 73 h 326"/>
              </a:gdLst>
              <a:ahLst/>
              <a:cxnLst>
                <a:cxn ang="0">
                  <a:pos x="T0" y="T1"/>
                </a:cxn>
                <a:cxn ang="0">
                  <a:pos x="T2" y="T3"/>
                </a:cxn>
                <a:cxn ang="0">
                  <a:pos x="T4" y="T5"/>
                </a:cxn>
                <a:cxn ang="0">
                  <a:pos x="T6" y="T7"/>
                </a:cxn>
                <a:cxn ang="0">
                  <a:pos x="T8" y="T9"/>
                </a:cxn>
                <a:cxn ang="0">
                  <a:pos x="T10" y="T11"/>
                </a:cxn>
              </a:cxnLst>
              <a:rect l="0" t="0" r="r" b="b"/>
              <a:pathLst>
                <a:path w="290" h="326">
                  <a:moveTo>
                    <a:pt x="0" y="73"/>
                  </a:moveTo>
                  <a:lnTo>
                    <a:pt x="0" y="73"/>
                  </a:lnTo>
                  <a:lnTo>
                    <a:pt x="227" y="0"/>
                  </a:lnTo>
                  <a:cubicBezTo>
                    <a:pt x="258" y="96"/>
                    <a:pt x="279" y="197"/>
                    <a:pt x="290" y="301"/>
                  </a:cubicBezTo>
                  <a:lnTo>
                    <a:pt x="53" y="326"/>
                  </a:lnTo>
                  <a:cubicBezTo>
                    <a:pt x="44" y="238"/>
                    <a:pt x="26" y="154"/>
                    <a:pt x="0" y="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9" name="Freeform 305">
              <a:extLst>
                <a:ext uri="{FF2B5EF4-FFF2-40B4-BE49-F238E27FC236}">
                  <a16:creationId xmlns:a16="http://schemas.microsoft.com/office/drawing/2014/main" id="{F8480A71-64B1-486D-DFE2-EE2C84757DFA}"/>
                </a:ext>
              </a:extLst>
            </p:cNvPr>
            <p:cNvSpPr>
              <a:spLocks/>
            </p:cNvSpPr>
            <p:nvPr/>
          </p:nvSpPr>
          <p:spPr bwMode="auto">
            <a:xfrm>
              <a:off x="8443482" y="4393527"/>
              <a:ext cx="360504" cy="358319"/>
            </a:xfrm>
            <a:custGeom>
              <a:avLst/>
              <a:gdLst>
                <a:gd name="T0" fmla="*/ 231 w 274"/>
                <a:gd name="T1" fmla="*/ 0 h 273"/>
                <a:gd name="T2" fmla="*/ 231 w 274"/>
                <a:gd name="T3" fmla="*/ 0 h 273"/>
                <a:gd name="T4" fmla="*/ 274 w 274"/>
                <a:gd name="T5" fmla="*/ 248 h 273"/>
                <a:gd name="T6" fmla="*/ 37 w 274"/>
                <a:gd name="T7" fmla="*/ 273 h 273"/>
                <a:gd name="T8" fmla="*/ 0 w 274"/>
                <a:gd name="T9" fmla="*/ 56 h 273"/>
                <a:gd name="T10" fmla="*/ 231 w 274"/>
                <a:gd name="T11" fmla="*/ 0 h 273"/>
              </a:gdLst>
              <a:ahLst/>
              <a:cxnLst>
                <a:cxn ang="0">
                  <a:pos x="T0" y="T1"/>
                </a:cxn>
                <a:cxn ang="0">
                  <a:pos x="T2" y="T3"/>
                </a:cxn>
                <a:cxn ang="0">
                  <a:pos x="T4" y="T5"/>
                </a:cxn>
                <a:cxn ang="0">
                  <a:pos x="T6" y="T7"/>
                </a:cxn>
                <a:cxn ang="0">
                  <a:pos x="T8" y="T9"/>
                </a:cxn>
                <a:cxn ang="0">
                  <a:pos x="T10" y="T11"/>
                </a:cxn>
              </a:cxnLst>
              <a:rect l="0" t="0" r="r" b="b"/>
              <a:pathLst>
                <a:path w="274" h="273">
                  <a:moveTo>
                    <a:pt x="231" y="0"/>
                  </a:moveTo>
                  <a:lnTo>
                    <a:pt x="231" y="0"/>
                  </a:lnTo>
                  <a:cubicBezTo>
                    <a:pt x="251" y="81"/>
                    <a:pt x="265" y="163"/>
                    <a:pt x="274" y="248"/>
                  </a:cubicBezTo>
                  <a:lnTo>
                    <a:pt x="37" y="273"/>
                  </a:lnTo>
                  <a:cubicBezTo>
                    <a:pt x="29" y="199"/>
                    <a:pt x="17" y="127"/>
                    <a:pt x="0" y="56"/>
                  </a:cubicBezTo>
                  <a:lnTo>
                    <a:pt x="231"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0" name="Freeform 307">
              <a:extLst>
                <a:ext uri="{FF2B5EF4-FFF2-40B4-BE49-F238E27FC236}">
                  <a16:creationId xmlns:a16="http://schemas.microsoft.com/office/drawing/2014/main" id="{984423FE-E5BC-A462-F5CF-63F46F10C882}"/>
                </a:ext>
              </a:extLst>
            </p:cNvPr>
            <p:cNvSpPr>
              <a:spLocks/>
            </p:cNvSpPr>
            <p:nvPr/>
          </p:nvSpPr>
          <p:spPr bwMode="auto">
            <a:xfrm>
              <a:off x="8229365" y="3764285"/>
              <a:ext cx="415125" cy="412941"/>
            </a:xfrm>
            <a:custGeom>
              <a:avLst/>
              <a:gdLst>
                <a:gd name="T0" fmla="*/ 0 w 316"/>
                <a:gd name="T1" fmla="*/ 115 h 313"/>
                <a:gd name="T2" fmla="*/ 0 w 316"/>
                <a:gd name="T3" fmla="*/ 115 h 313"/>
                <a:gd name="T4" fmla="*/ 208 w 316"/>
                <a:gd name="T5" fmla="*/ 0 h 313"/>
                <a:gd name="T6" fmla="*/ 316 w 316"/>
                <a:gd name="T7" fmla="*/ 226 h 313"/>
                <a:gd name="T8" fmla="*/ 94 w 316"/>
                <a:gd name="T9" fmla="*/ 313 h 313"/>
                <a:gd name="T10" fmla="*/ 0 w 316"/>
                <a:gd name="T11" fmla="*/ 115 h 313"/>
              </a:gdLst>
              <a:ahLst/>
              <a:cxnLst>
                <a:cxn ang="0">
                  <a:pos x="T0" y="T1"/>
                </a:cxn>
                <a:cxn ang="0">
                  <a:pos x="T2" y="T3"/>
                </a:cxn>
                <a:cxn ang="0">
                  <a:pos x="T4" y="T5"/>
                </a:cxn>
                <a:cxn ang="0">
                  <a:pos x="T6" y="T7"/>
                </a:cxn>
                <a:cxn ang="0">
                  <a:pos x="T8" y="T9"/>
                </a:cxn>
                <a:cxn ang="0">
                  <a:pos x="T10" y="T11"/>
                </a:cxn>
              </a:cxnLst>
              <a:rect l="0" t="0" r="r" b="b"/>
              <a:pathLst>
                <a:path w="316" h="313">
                  <a:moveTo>
                    <a:pt x="0" y="115"/>
                  </a:moveTo>
                  <a:lnTo>
                    <a:pt x="0" y="115"/>
                  </a:lnTo>
                  <a:lnTo>
                    <a:pt x="208" y="0"/>
                  </a:lnTo>
                  <a:cubicBezTo>
                    <a:pt x="249" y="72"/>
                    <a:pt x="285" y="148"/>
                    <a:pt x="316" y="226"/>
                  </a:cubicBezTo>
                  <a:lnTo>
                    <a:pt x="94" y="313"/>
                  </a:lnTo>
                  <a:cubicBezTo>
                    <a:pt x="67" y="245"/>
                    <a:pt x="35" y="179"/>
                    <a:pt x="0" y="11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1" name="Freeform 309">
              <a:extLst>
                <a:ext uri="{FF2B5EF4-FFF2-40B4-BE49-F238E27FC236}">
                  <a16:creationId xmlns:a16="http://schemas.microsoft.com/office/drawing/2014/main" id="{C2A110F3-0413-FDB6-86A5-6E59648CC68D}"/>
                </a:ext>
              </a:extLst>
            </p:cNvPr>
            <p:cNvSpPr>
              <a:spLocks/>
            </p:cNvSpPr>
            <p:nvPr/>
          </p:nvSpPr>
          <p:spPr bwMode="auto">
            <a:xfrm>
              <a:off x="8351717" y="4063613"/>
              <a:ext cx="395462" cy="404202"/>
            </a:xfrm>
            <a:custGeom>
              <a:avLst/>
              <a:gdLst>
                <a:gd name="T0" fmla="*/ 0 w 301"/>
                <a:gd name="T1" fmla="*/ 87 h 307"/>
                <a:gd name="T2" fmla="*/ 0 w 301"/>
                <a:gd name="T3" fmla="*/ 87 h 307"/>
                <a:gd name="T4" fmla="*/ 222 w 301"/>
                <a:gd name="T5" fmla="*/ 0 h 307"/>
                <a:gd name="T6" fmla="*/ 301 w 301"/>
                <a:gd name="T7" fmla="*/ 251 h 307"/>
                <a:gd name="T8" fmla="*/ 70 w 301"/>
                <a:gd name="T9" fmla="*/ 307 h 307"/>
                <a:gd name="T10" fmla="*/ 0 w 301"/>
                <a:gd name="T11" fmla="*/ 87 h 307"/>
              </a:gdLst>
              <a:ahLst/>
              <a:cxnLst>
                <a:cxn ang="0">
                  <a:pos x="T0" y="T1"/>
                </a:cxn>
                <a:cxn ang="0">
                  <a:pos x="T2" y="T3"/>
                </a:cxn>
                <a:cxn ang="0">
                  <a:pos x="T4" y="T5"/>
                </a:cxn>
                <a:cxn ang="0">
                  <a:pos x="T6" y="T7"/>
                </a:cxn>
                <a:cxn ang="0">
                  <a:pos x="T8" y="T9"/>
                </a:cxn>
                <a:cxn ang="0">
                  <a:pos x="T10" y="T11"/>
                </a:cxn>
              </a:cxnLst>
              <a:rect l="0" t="0" r="r" b="b"/>
              <a:pathLst>
                <a:path w="301" h="307">
                  <a:moveTo>
                    <a:pt x="0" y="87"/>
                  </a:moveTo>
                  <a:lnTo>
                    <a:pt x="0" y="87"/>
                  </a:lnTo>
                  <a:lnTo>
                    <a:pt x="222" y="0"/>
                  </a:lnTo>
                  <a:cubicBezTo>
                    <a:pt x="254" y="81"/>
                    <a:pt x="280" y="165"/>
                    <a:pt x="301" y="251"/>
                  </a:cubicBezTo>
                  <a:lnTo>
                    <a:pt x="70" y="307"/>
                  </a:lnTo>
                  <a:cubicBezTo>
                    <a:pt x="51" y="232"/>
                    <a:pt x="28" y="158"/>
                    <a:pt x="0" y="8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2" name="Freeform 315">
              <a:extLst>
                <a:ext uri="{FF2B5EF4-FFF2-40B4-BE49-F238E27FC236}">
                  <a16:creationId xmlns:a16="http://schemas.microsoft.com/office/drawing/2014/main" id="{62686C50-0191-66A0-6031-468A2AFCDF55}"/>
                </a:ext>
              </a:extLst>
            </p:cNvPr>
            <p:cNvSpPr>
              <a:spLocks/>
            </p:cNvSpPr>
            <p:nvPr/>
          </p:nvSpPr>
          <p:spPr bwMode="auto">
            <a:xfrm>
              <a:off x="8900119" y="4067982"/>
              <a:ext cx="375798" cy="362689"/>
            </a:xfrm>
            <a:custGeom>
              <a:avLst/>
              <a:gdLst>
                <a:gd name="T0" fmla="*/ 0 w 287"/>
                <a:gd name="T1" fmla="*/ 72 h 275"/>
                <a:gd name="T2" fmla="*/ 0 w 287"/>
                <a:gd name="T3" fmla="*/ 72 h 275"/>
                <a:gd name="T4" fmla="*/ 228 w 287"/>
                <a:gd name="T5" fmla="*/ 0 h 275"/>
                <a:gd name="T6" fmla="*/ 287 w 287"/>
                <a:gd name="T7" fmla="*/ 227 h 275"/>
                <a:gd name="T8" fmla="*/ 53 w 287"/>
                <a:gd name="T9" fmla="*/ 275 h 275"/>
                <a:gd name="T10" fmla="*/ 0 w 287"/>
                <a:gd name="T11" fmla="*/ 72 h 275"/>
              </a:gdLst>
              <a:ahLst/>
              <a:cxnLst>
                <a:cxn ang="0">
                  <a:pos x="T0" y="T1"/>
                </a:cxn>
                <a:cxn ang="0">
                  <a:pos x="T2" y="T3"/>
                </a:cxn>
                <a:cxn ang="0">
                  <a:pos x="T4" y="T5"/>
                </a:cxn>
                <a:cxn ang="0">
                  <a:pos x="T6" y="T7"/>
                </a:cxn>
                <a:cxn ang="0">
                  <a:pos x="T8" y="T9"/>
                </a:cxn>
                <a:cxn ang="0">
                  <a:pos x="T10" y="T11"/>
                </a:cxn>
              </a:cxnLst>
              <a:rect l="0" t="0" r="r" b="b"/>
              <a:pathLst>
                <a:path w="287" h="275">
                  <a:moveTo>
                    <a:pt x="0" y="72"/>
                  </a:moveTo>
                  <a:lnTo>
                    <a:pt x="0" y="72"/>
                  </a:lnTo>
                  <a:lnTo>
                    <a:pt x="228" y="0"/>
                  </a:lnTo>
                  <a:cubicBezTo>
                    <a:pt x="251" y="74"/>
                    <a:pt x="271" y="149"/>
                    <a:pt x="287" y="227"/>
                  </a:cubicBezTo>
                  <a:lnTo>
                    <a:pt x="53" y="275"/>
                  </a:lnTo>
                  <a:cubicBezTo>
                    <a:pt x="39" y="206"/>
                    <a:pt x="21" y="138"/>
                    <a:pt x="0" y="7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3" name="Freeform 317">
              <a:extLst>
                <a:ext uri="{FF2B5EF4-FFF2-40B4-BE49-F238E27FC236}">
                  <a16:creationId xmlns:a16="http://schemas.microsoft.com/office/drawing/2014/main" id="{6825C569-C888-1F38-F9AF-AF06DE3E30A5}"/>
                </a:ext>
              </a:extLst>
            </p:cNvPr>
            <p:cNvSpPr>
              <a:spLocks/>
            </p:cNvSpPr>
            <p:nvPr/>
          </p:nvSpPr>
          <p:spPr bwMode="auto">
            <a:xfrm>
              <a:off x="8970035" y="4367309"/>
              <a:ext cx="351765" cy="329916"/>
            </a:xfrm>
            <a:custGeom>
              <a:avLst/>
              <a:gdLst>
                <a:gd name="T0" fmla="*/ 234 w 269"/>
                <a:gd name="T1" fmla="*/ 0 h 251"/>
                <a:gd name="T2" fmla="*/ 234 w 269"/>
                <a:gd name="T3" fmla="*/ 0 h 251"/>
                <a:gd name="T4" fmla="*/ 269 w 269"/>
                <a:gd name="T5" fmla="*/ 226 h 251"/>
                <a:gd name="T6" fmla="*/ 32 w 269"/>
                <a:gd name="T7" fmla="*/ 251 h 251"/>
                <a:gd name="T8" fmla="*/ 0 w 269"/>
                <a:gd name="T9" fmla="*/ 48 h 251"/>
                <a:gd name="T10" fmla="*/ 234 w 269"/>
                <a:gd name="T11" fmla="*/ 0 h 251"/>
              </a:gdLst>
              <a:ahLst/>
              <a:cxnLst>
                <a:cxn ang="0">
                  <a:pos x="T0" y="T1"/>
                </a:cxn>
                <a:cxn ang="0">
                  <a:pos x="T2" y="T3"/>
                </a:cxn>
                <a:cxn ang="0">
                  <a:pos x="T4" y="T5"/>
                </a:cxn>
                <a:cxn ang="0">
                  <a:pos x="T6" y="T7"/>
                </a:cxn>
                <a:cxn ang="0">
                  <a:pos x="T8" y="T9"/>
                </a:cxn>
                <a:cxn ang="0">
                  <a:pos x="T10" y="T11"/>
                </a:cxn>
              </a:cxnLst>
              <a:rect l="0" t="0" r="r" b="b"/>
              <a:pathLst>
                <a:path w="269" h="251">
                  <a:moveTo>
                    <a:pt x="234" y="0"/>
                  </a:moveTo>
                  <a:lnTo>
                    <a:pt x="234" y="0"/>
                  </a:lnTo>
                  <a:cubicBezTo>
                    <a:pt x="249" y="74"/>
                    <a:pt x="261" y="149"/>
                    <a:pt x="269" y="226"/>
                  </a:cubicBezTo>
                  <a:lnTo>
                    <a:pt x="32" y="251"/>
                  </a:lnTo>
                  <a:cubicBezTo>
                    <a:pt x="25" y="182"/>
                    <a:pt x="14" y="115"/>
                    <a:pt x="0" y="48"/>
                  </a:cubicBezTo>
                  <a:lnTo>
                    <a:pt x="234"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4" name="Freeform 321">
              <a:extLst>
                <a:ext uri="{FF2B5EF4-FFF2-40B4-BE49-F238E27FC236}">
                  <a16:creationId xmlns:a16="http://schemas.microsoft.com/office/drawing/2014/main" id="{0368B3FD-7F71-E4E7-5BFD-E06BD0D5AF86}"/>
                </a:ext>
              </a:extLst>
            </p:cNvPr>
            <p:cNvSpPr>
              <a:spLocks/>
            </p:cNvSpPr>
            <p:nvPr/>
          </p:nvSpPr>
          <p:spPr bwMode="auto">
            <a:xfrm>
              <a:off x="8683818" y="3510840"/>
              <a:ext cx="406386" cy="393277"/>
            </a:xfrm>
            <a:custGeom>
              <a:avLst/>
              <a:gdLst>
                <a:gd name="T0" fmla="*/ 0 w 309"/>
                <a:gd name="T1" fmla="*/ 115 h 298"/>
                <a:gd name="T2" fmla="*/ 0 w 309"/>
                <a:gd name="T3" fmla="*/ 115 h 298"/>
                <a:gd name="T4" fmla="*/ 7 w 309"/>
                <a:gd name="T5" fmla="*/ 112 h 298"/>
                <a:gd name="T6" fmla="*/ 209 w 309"/>
                <a:gd name="T7" fmla="*/ 0 h 298"/>
                <a:gd name="T8" fmla="*/ 309 w 309"/>
                <a:gd name="T9" fmla="*/ 203 h 298"/>
                <a:gd name="T10" fmla="*/ 91 w 309"/>
                <a:gd name="T11" fmla="*/ 298 h 298"/>
                <a:gd name="T12" fmla="*/ 0 w 309"/>
                <a:gd name="T13" fmla="*/ 115 h 298"/>
              </a:gdLst>
              <a:ahLst/>
              <a:cxnLst>
                <a:cxn ang="0">
                  <a:pos x="T0" y="T1"/>
                </a:cxn>
                <a:cxn ang="0">
                  <a:pos x="T2" y="T3"/>
                </a:cxn>
                <a:cxn ang="0">
                  <a:pos x="T4" y="T5"/>
                </a:cxn>
                <a:cxn ang="0">
                  <a:pos x="T6" y="T7"/>
                </a:cxn>
                <a:cxn ang="0">
                  <a:pos x="T8" y="T9"/>
                </a:cxn>
                <a:cxn ang="0">
                  <a:pos x="T10" y="T11"/>
                </a:cxn>
                <a:cxn ang="0">
                  <a:pos x="T12" y="T13"/>
                </a:cxn>
              </a:cxnLst>
              <a:rect l="0" t="0" r="r" b="b"/>
              <a:pathLst>
                <a:path w="309" h="298">
                  <a:moveTo>
                    <a:pt x="0" y="115"/>
                  </a:moveTo>
                  <a:lnTo>
                    <a:pt x="0" y="115"/>
                  </a:lnTo>
                  <a:lnTo>
                    <a:pt x="7" y="112"/>
                  </a:lnTo>
                  <a:lnTo>
                    <a:pt x="209" y="0"/>
                  </a:lnTo>
                  <a:cubicBezTo>
                    <a:pt x="245" y="66"/>
                    <a:pt x="279" y="134"/>
                    <a:pt x="309" y="203"/>
                  </a:cubicBezTo>
                  <a:lnTo>
                    <a:pt x="91" y="298"/>
                  </a:lnTo>
                  <a:cubicBezTo>
                    <a:pt x="63" y="236"/>
                    <a:pt x="33" y="175"/>
                    <a:pt x="0" y="11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5" name="Freeform 319">
              <a:extLst>
                <a:ext uri="{FF2B5EF4-FFF2-40B4-BE49-F238E27FC236}">
                  <a16:creationId xmlns:a16="http://schemas.microsoft.com/office/drawing/2014/main" id="{7A6B5827-06F6-6D56-AF21-CA0BC9D755FD}"/>
                </a:ext>
              </a:extLst>
            </p:cNvPr>
            <p:cNvSpPr>
              <a:spLocks/>
            </p:cNvSpPr>
            <p:nvPr/>
          </p:nvSpPr>
          <p:spPr bwMode="auto">
            <a:xfrm>
              <a:off x="8803985" y="3777394"/>
              <a:ext cx="395462" cy="384537"/>
            </a:xfrm>
            <a:custGeom>
              <a:avLst/>
              <a:gdLst>
                <a:gd name="T0" fmla="*/ 0 w 301"/>
                <a:gd name="T1" fmla="*/ 95 h 292"/>
                <a:gd name="T2" fmla="*/ 0 w 301"/>
                <a:gd name="T3" fmla="*/ 95 h 292"/>
                <a:gd name="T4" fmla="*/ 218 w 301"/>
                <a:gd name="T5" fmla="*/ 0 h 292"/>
                <a:gd name="T6" fmla="*/ 301 w 301"/>
                <a:gd name="T7" fmla="*/ 220 h 292"/>
                <a:gd name="T8" fmla="*/ 73 w 301"/>
                <a:gd name="T9" fmla="*/ 292 h 292"/>
                <a:gd name="T10" fmla="*/ 0 w 301"/>
                <a:gd name="T11" fmla="*/ 95 h 292"/>
              </a:gdLst>
              <a:ahLst/>
              <a:cxnLst>
                <a:cxn ang="0">
                  <a:pos x="T0" y="T1"/>
                </a:cxn>
                <a:cxn ang="0">
                  <a:pos x="T2" y="T3"/>
                </a:cxn>
                <a:cxn ang="0">
                  <a:pos x="T4" y="T5"/>
                </a:cxn>
                <a:cxn ang="0">
                  <a:pos x="T6" y="T7"/>
                </a:cxn>
                <a:cxn ang="0">
                  <a:pos x="T8" y="T9"/>
                </a:cxn>
                <a:cxn ang="0">
                  <a:pos x="T10" y="T11"/>
                </a:cxn>
              </a:cxnLst>
              <a:rect l="0" t="0" r="r" b="b"/>
              <a:pathLst>
                <a:path w="301" h="292">
                  <a:moveTo>
                    <a:pt x="0" y="95"/>
                  </a:moveTo>
                  <a:lnTo>
                    <a:pt x="0" y="95"/>
                  </a:lnTo>
                  <a:lnTo>
                    <a:pt x="218" y="0"/>
                  </a:lnTo>
                  <a:cubicBezTo>
                    <a:pt x="249" y="72"/>
                    <a:pt x="277" y="145"/>
                    <a:pt x="301" y="220"/>
                  </a:cubicBezTo>
                  <a:lnTo>
                    <a:pt x="73" y="292"/>
                  </a:lnTo>
                  <a:cubicBezTo>
                    <a:pt x="52" y="225"/>
                    <a:pt x="27" y="159"/>
                    <a:pt x="0"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6" name="Freeform 8">
              <a:extLst>
                <a:ext uri="{FF2B5EF4-FFF2-40B4-BE49-F238E27FC236}">
                  <a16:creationId xmlns:a16="http://schemas.microsoft.com/office/drawing/2014/main" id="{7F28E3DF-A07C-9801-FAEE-294A96E87E4E}"/>
                </a:ext>
              </a:extLst>
            </p:cNvPr>
            <p:cNvSpPr>
              <a:spLocks/>
            </p:cNvSpPr>
            <p:nvPr/>
          </p:nvSpPr>
          <p:spPr bwMode="auto">
            <a:xfrm>
              <a:off x="5854409" y="5166972"/>
              <a:ext cx="244706" cy="301512"/>
            </a:xfrm>
            <a:custGeom>
              <a:avLst/>
              <a:gdLst>
                <a:gd name="T0" fmla="*/ 186 w 186"/>
                <a:gd name="T1" fmla="*/ 229 h 229"/>
                <a:gd name="T2" fmla="*/ 186 w 186"/>
                <a:gd name="T3" fmla="*/ 229 h 229"/>
                <a:gd name="T4" fmla="*/ 0 w 186"/>
                <a:gd name="T5" fmla="*/ 229 h 229"/>
                <a:gd name="T6" fmla="*/ 0 w 186"/>
                <a:gd name="T7" fmla="*/ 0 h 229"/>
                <a:gd name="T8" fmla="*/ 186 w 186"/>
                <a:gd name="T9" fmla="*/ 0 h 229"/>
                <a:gd name="T10" fmla="*/ 186 w 186"/>
                <a:gd name="T11" fmla="*/ 229 h 229"/>
              </a:gdLst>
              <a:ahLst/>
              <a:cxnLst>
                <a:cxn ang="0">
                  <a:pos x="T0" y="T1"/>
                </a:cxn>
                <a:cxn ang="0">
                  <a:pos x="T2" y="T3"/>
                </a:cxn>
                <a:cxn ang="0">
                  <a:pos x="T4" y="T5"/>
                </a:cxn>
                <a:cxn ang="0">
                  <a:pos x="T6" y="T7"/>
                </a:cxn>
                <a:cxn ang="0">
                  <a:pos x="T8" y="T9"/>
                </a:cxn>
                <a:cxn ang="0">
                  <a:pos x="T10" y="T11"/>
                </a:cxn>
              </a:cxnLst>
              <a:rect l="0" t="0" r="r" b="b"/>
              <a:pathLst>
                <a:path w="186" h="229">
                  <a:moveTo>
                    <a:pt x="186" y="229"/>
                  </a:moveTo>
                  <a:lnTo>
                    <a:pt x="186" y="229"/>
                  </a:lnTo>
                  <a:lnTo>
                    <a:pt x="0" y="229"/>
                  </a:lnTo>
                  <a:lnTo>
                    <a:pt x="0" y="0"/>
                  </a:lnTo>
                  <a:lnTo>
                    <a:pt x="186" y="0"/>
                  </a:lnTo>
                  <a:lnTo>
                    <a:pt x="186" y="229"/>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7" name="Freeform 10">
              <a:extLst>
                <a:ext uri="{FF2B5EF4-FFF2-40B4-BE49-F238E27FC236}">
                  <a16:creationId xmlns:a16="http://schemas.microsoft.com/office/drawing/2014/main" id="{2DB1E42D-36B1-B67D-155E-D7523219C270}"/>
                </a:ext>
              </a:extLst>
            </p:cNvPr>
            <p:cNvSpPr>
              <a:spLocks/>
            </p:cNvSpPr>
            <p:nvPr/>
          </p:nvSpPr>
          <p:spPr bwMode="auto">
            <a:xfrm>
              <a:off x="6099115" y="5166972"/>
              <a:ext cx="242521" cy="301512"/>
            </a:xfrm>
            <a:custGeom>
              <a:avLst/>
              <a:gdLst>
                <a:gd name="T0" fmla="*/ 185 w 185"/>
                <a:gd name="T1" fmla="*/ 229 h 229"/>
                <a:gd name="T2" fmla="*/ 185 w 185"/>
                <a:gd name="T3" fmla="*/ 229 h 229"/>
                <a:gd name="T4" fmla="*/ 0 w 185"/>
                <a:gd name="T5" fmla="*/ 229 h 229"/>
                <a:gd name="T6" fmla="*/ 0 w 185"/>
                <a:gd name="T7" fmla="*/ 0 h 229"/>
                <a:gd name="T8" fmla="*/ 185 w 185"/>
                <a:gd name="T9" fmla="*/ 0 h 229"/>
                <a:gd name="T10" fmla="*/ 185 w 185"/>
                <a:gd name="T11" fmla="*/ 229 h 229"/>
              </a:gdLst>
              <a:ahLst/>
              <a:cxnLst>
                <a:cxn ang="0">
                  <a:pos x="T0" y="T1"/>
                </a:cxn>
                <a:cxn ang="0">
                  <a:pos x="T2" y="T3"/>
                </a:cxn>
                <a:cxn ang="0">
                  <a:pos x="T4" y="T5"/>
                </a:cxn>
                <a:cxn ang="0">
                  <a:pos x="T6" y="T7"/>
                </a:cxn>
                <a:cxn ang="0">
                  <a:pos x="T8" y="T9"/>
                </a:cxn>
                <a:cxn ang="0">
                  <a:pos x="T10" y="T11"/>
                </a:cxn>
              </a:cxnLst>
              <a:rect l="0" t="0" r="r" b="b"/>
              <a:pathLst>
                <a:path w="185" h="229">
                  <a:moveTo>
                    <a:pt x="185" y="229"/>
                  </a:moveTo>
                  <a:lnTo>
                    <a:pt x="185" y="229"/>
                  </a:lnTo>
                  <a:lnTo>
                    <a:pt x="0" y="229"/>
                  </a:lnTo>
                  <a:lnTo>
                    <a:pt x="0" y="0"/>
                  </a:lnTo>
                  <a:lnTo>
                    <a:pt x="185" y="0"/>
                  </a:lnTo>
                  <a:lnTo>
                    <a:pt x="185" y="229"/>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8" name="Freeform 299">
              <a:extLst>
                <a:ext uri="{FF2B5EF4-FFF2-40B4-BE49-F238E27FC236}">
                  <a16:creationId xmlns:a16="http://schemas.microsoft.com/office/drawing/2014/main" id="{46738B3E-260A-4C93-50AE-CA751D71B074}"/>
                </a:ext>
              </a:extLst>
            </p:cNvPr>
            <p:cNvSpPr>
              <a:spLocks/>
            </p:cNvSpPr>
            <p:nvPr/>
          </p:nvSpPr>
          <p:spPr bwMode="auto">
            <a:xfrm>
              <a:off x="6099115" y="5691341"/>
              <a:ext cx="242521" cy="301512"/>
            </a:xfrm>
            <a:custGeom>
              <a:avLst/>
              <a:gdLst>
                <a:gd name="T0" fmla="*/ 185 w 185"/>
                <a:gd name="T1" fmla="*/ 230 h 230"/>
                <a:gd name="T2" fmla="*/ 185 w 185"/>
                <a:gd name="T3" fmla="*/ 230 h 230"/>
                <a:gd name="T4" fmla="*/ 0 w 185"/>
                <a:gd name="T5" fmla="*/ 230 h 230"/>
                <a:gd name="T6" fmla="*/ 0 w 185"/>
                <a:gd name="T7" fmla="*/ 0 h 230"/>
                <a:gd name="T8" fmla="*/ 185 w 185"/>
                <a:gd name="T9" fmla="*/ 0 h 230"/>
                <a:gd name="T10" fmla="*/ 185 w 185"/>
                <a:gd name="T11" fmla="*/ 230 h 230"/>
              </a:gdLst>
              <a:ahLst/>
              <a:cxnLst>
                <a:cxn ang="0">
                  <a:pos x="T0" y="T1"/>
                </a:cxn>
                <a:cxn ang="0">
                  <a:pos x="T2" y="T3"/>
                </a:cxn>
                <a:cxn ang="0">
                  <a:pos x="T4" y="T5"/>
                </a:cxn>
                <a:cxn ang="0">
                  <a:pos x="T6" y="T7"/>
                </a:cxn>
                <a:cxn ang="0">
                  <a:pos x="T8" y="T9"/>
                </a:cxn>
                <a:cxn ang="0">
                  <a:pos x="T10" y="T11"/>
                </a:cxn>
              </a:cxnLst>
              <a:rect l="0" t="0" r="r" b="b"/>
              <a:pathLst>
                <a:path w="185" h="230">
                  <a:moveTo>
                    <a:pt x="185" y="230"/>
                  </a:moveTo>
                  <a:lnTo>
                    <a:pt x="185" y="230"/>
                  </a:lnTo>
                  <a:lnTo>
                    <a:pt x="0" y="230"/>
                  </a:lnTo>
                  <a:lnTo>
                    <a:pt x="0" y="0"/>
                  </a:lnTo>
                  <a:lnTo>
                    <a:pt x="185" y="0"/>
                  </a:lnTo>
                  <a:lnTo>
                    <a:pt x="185" y="230"/>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9" name="Freeform 327">
              <a:extLst>
                <a:ext uri="{FF2B5EF4-FFF2-40B4-BE49-F238E27FC236}">
                  <a16:creationId xmlns:a16="http://schemas.microsoft.com/office/drawing/2014/main" id="{145FB9C3-ED4B-9964-7F39-A73FE8844528}"/>
                </a:ext>
              </a:extLst>
            </p:cNvPr>
            <p:cNvSpPr>
              <a:spLocks/>
            </p:cNvSpPr>
            <p:nvPr/>
          </p:nvSpPr>
          <p:spPr bwMode="auto">
            <a:xfrm>
              <a:off x="5854409" y="5691341"/>
              <a:ext cx="244706" cy="301512"/>
            </a:xfrm>
            <a:custGeom>
              <a:avLst/>
              <a:gdLst>
                <a:gd name="T0" fmla="*/ 186 w 186"/>
                <a:gd name="T1" fmla="*/ 230 h 230"/>
                <a:gd name="T2" fmla="*/ 186 w 186"/>
                <a:gd name="T3" fmla="*/ 230 h 230"/>
                <a:gd name="T4" fmla="*/ 0 w 186"/>
                <a:gd name="T5" fmla="*/ 230 h 230"/>
                <a:gd name="T6" fmla="*/ 0 w 186"/>
                <a:gd name="T7" fmla="*/ 0 h 230"/>
                <a:gd name="T8" fmla="*/ 186 w 186"/>
                <a:gd name="T9" fmla="*/ 0 h 230"/>
                <a:gd name="T10" fmla="*/ 186 w 186"/>
                <a:gd name="T11" fmla="*/ 230 h 230"/>
              </a:gdLst>
              <a:ahLst/>
              <a:cxnLst>
                <a:cxn ang="0">
                  <a:pos x="T0" y="T1"/>
                </a:cxn>
                <a:cxn ang="0">
                  <a:pos x="T2" y="T3"/>
                </a:cxn>
                <a:cxn ang="0">
                  <a:pos x="T4" y="T5"/>
                </a:cxn>
                <a:cxn ang="0">
                  <a:pos x="T6" y="T7"/>
                </a:cxn>
                <a:cxn ang="0">
                  <a:pos x="T8" y="T9"/>
                </a:cxn>
                <a:cxn ang="0">
                  <a:pos x="T10" y="T11"/>
                </a:cxn>
              </a:cxnLst>
              <a:rect l="0" t="0" r="r" b="b"/>
              <a:pathLst>
                <a:path w="186" h="230">
                  <a:moveTo>
                    <a:pt x="186" y="230"/>
                  </a:moveTo>
                  <a:lnTo>
                    <a:pt x="186" y="230"/>
                  </a:lnTo>
                  <a:lnTo>
                    <a:pt x="0" y="230"/>
                  </a:lnTo>
                  <a:lnTo>
                    <a:pt x="0" y="0"/>
                  </a:lnTo>
                  <a:lnTo>
                    <a:pt x="186" y="0"/>
                  </a:lnTo>
                  <a:lnTo>
                    <a:pt x="186" y="23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60" name="Freeform 12">
              <a:extLst>
                <a:ext uri="{FF2B5EF4-FFF2-40B4-BE49-F238E27FC236}">
                  <a16:creationId xmlns:a16="http://schemas.microsoft.com/office/drawing/2014/main" id="{C3C034D8-B8A3-B510-222F-DAF7CAC7AEF1}"/>
                </a:ext>
              </a:extLst>
            </p:cNvPr>
            <p:cNvSpPr>
              <a:spLocks/>
            </p:cNvSpPr>
            <p:nvPr/>
          </p:nvSpPr>
          <p:spPr bwMode="auto">
            <a:xfrm>
              <a:off x="7010206" y="5562434"/>
              <a:ext cx="325546" cy="364874"/>
            </a:xfrm>
            <a:custGeom>
              <a:avLst/>
              <a:gdLst>
                <a:gd name="T0" fmla="*/ 162 w 249"/>
                <a:gd name="T1" fmla="*/ 0 h 276"/>
                <a:gd name="T2" fmla="*/ 162 w 249"/>
                <a:gd name="T3" fmla="*/ 0 h 276"/>
                <a:gd name="T4" fmla="*/ 249 w 249"/>
                <a:gd name="T5" fmla="*/ 212 h 276"/>
                <a:gd name="T6" fmla="*/ 59 w 249"/>
                <a:gd name="T7" fmla="*/ 276 h 276"/>
                <a:gd name="T8" fmla="*/ 0 w 249"/>
                <a:gd name="T9" fmla="*/ 54 h 276"/>
                <a:gd name="T10" fmla="*/ 162 w 249"/>
                <a:gd name="T11" fmla="*/ 0 h 276"/>
              </a:gdLst>
              <a:ahLst/>
              <a:cxnLst>
                <a:cxn ang="0">
                  <a:pos x="T0" y="T1"/>
                </a:cxn>
                <a:cxn ang="0">
                  <a:pos x="T2" y="T3"/>
                </a:cxn>
                <a:cxn ang="0">
                  <a:pos x="T4" y="T5"/>
                </a:cxn>
                <a:cxn ang="0">
                  <a:pos x="T6" y="T7"/>
                </a:cxn>
                <a:cxn ang="0">
                  <a:pos x="T8" y="T9"/>
                </a:cxn>
                <a:cxn ang="0">
                  <a:pos x="T10" y="T11"/>
                </a:cxn>
              </a:cxnLst>
              <a:rect l="0" t="0" r="r" b="b"/>
              <a:pathLst>
                <a:path w="249" h="276">
                  <a:moveTo>
                    <a:pt x="162" y="0"/>
                  </a:moveTo>
                  <a:lnTo>
                    <a:pt x="162" y="0"/>
                  </a:lnTo>
                  <a:lnTo>
                    <a:pt x="249" y="212"/>
                  </a:lnTo>
                  <a:cubicBezTo>
                    <a:pt x="187" y="237"/>
                    <a:pt x="124" y="259"/>
                    <a:pt x="59" y="276"/>
                  </a:cubicBezTo>
                  <a:lnTo>
                    <a:pt x="0" y="54"/>
                  </a:lnTo>
                  <a:cubicBezTo>
                    <a:pt x="55" y="40"/>
                    <a:pt x="109" y="22"/>
                    <a:pt x="162"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61" name="Freeform 14">
              <a:extLst>
                <a:ext uri="{FF2B5EF4-FFF2-40B4-BE49-F238E27FC236}">
                  <a16:creationId xmlns:a16="http://schemas.microsoft.com/office/drawing/2014/main" id="{F2743585-B275-41F6-5908-35B392B163FF}"/>
                </a:ext>
              </a:extLst>
            </p:cNvPr>
            <p:cNvSpPr>
              <a:spLocks/>
            </p:cNvSpPr>
            <p:nvPr/>
          </p:nvSpPr>
          <p:spPr bwMode="auto">
            <a:xfrm>
              <a:off x="6802643" y="5634534"/>
              <a:ext cx="284033" cy="340840"/>
            </a:xfrm>
            <a:custGeom>
              <a:avLst/>
              <a:gdLst>
                <a:gd name="T0" fmla="*/ 158 w 217"/>
                <a:gd name="T1" fmla="*/ 0 h 259"/>
                <a:gd name="T2" fmla="*/ 158 w 217"/>
                <a:gd name="T3" fmla="*/ 0 h 259"/>
                <a:gd name="T4" fmla="*/ 217 w 217"/>
                <a:gd name="T5" fmla="*/ 222 h 259"/>
                <a:gd name="T6" fmla="*/ 31 w 217"/>
                <a:gd name="T7" fmla="*/ 259 h 259"/>
                <a:gd name="T8" fmla="*/ 0 w 217"/>
                <a:gd name="T9" fmla="*/ 32 h 259"/>
                <a:gd name="T10" fmla="*/ 158 w 217"/>
                <a:gd name="T11" fmla="*/ 0 h 259"/>
              </a:gdLst>
              <a:ahLst/>
              <a:cxnLst>
                <a:cxn ang="0">
                  <a:pos x="T0" y="T1"/>
                </a:cxn>
                <a:cxn ang="0">
                  <a:pos x="T2" y="T3"/>
                </a:cxn>
                <a:cxn ang="0">
                  <a:pos x="T4" y="T5"/>
                </a:cxn>
                <a:cxn ang="0">
                  <a:pos x="T6" y="T7"/>
                </a:cxn>
                <a:cxn ang="0">
                  <a:pos x="T8" y="T9"/>
                </a:cxn>
                <a:cxn ang="0">
                  <a:pos x="T10" y="T11"/>
                </a:cxn>
              </a:cxnLst>
              <a:rect l="0" t="0" r="r" b="b"/>
              <a:pathLst>
                <a:path w="217" h="259">
                  <a:moveTo>
                    <a:pt x="158" y="0"/>
                  </a:moveTo>
                  <a:lnTo>
                    <a:pt x="158" y="0"/>
                  </a:lnTo>
                  <a:lnTo>
                    <a:pt x="217" y="222"/>
                  </a:lnTo>
                  <a:cubicBezTo>
                    <a:pt x="156" y="238"/>
                    <a:pt x="93" y="251"/>
                    <a:pt x="31" y="259"/>
                  </a:cubicBezTo>
                  <a:lnTo>
                    <a:pt x="0" y="32"/>
                  </a:lnTo>
                  <a:cubicBezTo>
                    <a:pt x="54" y="24"/>
                    <a:pt x="106" y="14"/>
                    <a:pt x="158"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62" name="Freeform 16">
              <a:extLst>
                <a:ext uri="{FF2B5EF4-FFF2-40B4-BE49-F238E27FC236}">
                  <a16:creationId xmlns:a16="http://schemas.microsoft.com/office/drawing/2014/main" id="{38945496-1A4D-685C-8728-0A2878BF62F1}"/>
                </a:ext>
              </a:extLst>
            </p:cNvPr>
            <p:cNvSpPr>
              <a:spLocks/>
            </p:cNvSpPr>
            <p:nvPr/>
          </p:nvSpPr>
          <p:spPr bwMode="auto">
            <a:xfrm>
              <a:off x="6584156" y="5676047"/>
              <a:ext cx="257815" cy="316807"/>
            </a:xfrm>
            <a:custGeom>
              <a:avLst/>
              <a:gdLst>
                <a:gd name="T0" fmla="*/ 166 w 197"/>
                <a:gd name="T1" fmla="*/ 0 h 241"/>
                <a:gd name="T2" fmla="*/ 166 w 197"/>
                <a:gd name="T3" fmla="*/ 0 h 241"/>
                <a:gd name="T4" fmla="*/ 197 w 197"/>
                <a:gd name="T5" fmla="*/ 227 h 241"/>
                <a:gd name="T6" fmla="*/ 1 w 197"/>
                <a:gd name="T7" fmla="*/ 241 h 241"/>
                <a:gd name="T8" fmla="*/ 0 w 197"/>
                <a:gd name="T9" fmla="*/ 11 h 241"/>
                <a:gd name="T10" fmla="*/ 166 w 197"/>
                <a:gd name="T11" fmla="*/ 0 h 241"/>
              </a:gdLst>
              <a:ahLst/>
              <a:cxnLst>
                <a:cxn ang="0">
                  <a:pos x="T0" y="T1"/>
                </a:cxn>
                <a:cxn ang="0">
                  <a:pos x="T2" y="T3"/>
                </a:cxn>
                <a:cxn ang="0">
                  <a:pos x="T4" y="T5"/>
                </a:cxn>
                <a:cxn ang="0">
                  <a:pos x="T6" y="T7"/>
                </a:cxn>
                <a:cxn ang="0">
                  <a:pos x="T8" y="T9"/>
                </a:cxn>
                <a:cxn ang="0">
                  <a:pos x="T10" y="T11"/>
                </a:cxn>
              </a:cxnLst>
              <a:rect l="0" t="0" r="r" b="b"/>
              <a:pathLst>
                <a:path w="197" h="241">
                  <a:moveTo>
                    <a:pt x="166" y="0"/>
                  </a:moveTo>
                  <a:lnTo>
                    <a:pt x="166" y="0"/>
                  </a:lnTo>
                  <a:lnTo>
                    <a:pt x="197" y="227"/>
                  </a:lnTo>
                  <a:cubicBezTo>
                    <a:pt x="132" y="236"/>
                    <a:pt x="66" y="240"/>
                    <a:pt x="1" y="241"/>
                  </a:cubicBezTo>
                  <a:lnTo>
                    <a:pt x="0" y="11"/>
                  </a:lnTo>
                  <a:cubicBezTo>
                    <a:pt x="56" y="11"/>
                    <a:pt x="111" y="7"/>
                    <a:pt x="166"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63" name="Freeform 18">
              <a:extLst>
                <a:ext uri="{FF2B5EF4-FFF2-40B4-BE49-F238E27FC236}">
                  <a16:creationId xmlns:a16="http://schemas.microsoft.com/office/drawing/2014/main" id="{EF2CE13B-0335-D37B-D5BC-E5C8667D1B3E}"/>
                </a:ext>
              </a:extLst>
            </p:cNvPr>
            <p:cNvSpPr>
              <a:spLocks/>
            </p:cNvSpPr>
            <p:nvPr/>
          </p:nvSpPr>
          <p:spPr bwMode="auto">
            <a:xfrm>
              <a:off x="6791719" y="6172012"/>
              <a:ext cx="270924" cy="332100"/>
            </a:xfrm>
            <a:custGeom>
              <a:avLst/>
              <a:gdLst>
                <a:gd name="T0" fmla="*/ 162 w 207"/>
                <a:gd name="T1" fmla="*/ 0 h 252"/>
                <a:gd name="T2" fmla="*/ 162 w 207"/>
                <a:gd name="T3" fmla="*/ 0 h 252"/>
                <a:gd name="T4" fmla="*/ 207 w 207"/>
                <a:gd name="T5" fmla="*/ 225 h 252"/>
                <a:gd name="T6" fmla="*/ 23 w 207"/>
                <a:gd name="T7" fmla="*/ 252 h 252"/>
                <a:gd name="T8" fmla="*/ 0 w 207"/>
                <a:gd name="T9" fmla="*/ 24 h 252"/>
                <a:gd name="T10" fmla="*/ 162 w 207"/>
                <a:gd name="T11" fmla="*/ 0 h 252"/>
              </a:gdLst>
              <a:ahLst/>
              <a:cxnLst>
                <a:cxn ang="0">
                  <a:pos x="T0" y="T1"/>
                </a:cxn>
                <a:cxn ang="0">
                  <a:pos x="T2" y="T3"/>
                </a:cxn>
                <a:cxn ang="0">
                  <a:pos x="T4" y="T5"/>
                </a:cxn>
                <a:cxn ang="0">
                  <a:pos x="T6" y="T7"/>
                </a:cxn>
                <a:cxn ang="0">
                  <a:pos x="T8" y="T9"/>
                </a:cxn>
                <a:cxn ang="0">
                  <a:pos x="T10" y="T11"/>
                </a:cxn>
              </a:cxnLst>
              <a:rect l="0" t="0" r="r" b="b"/>
              <a:pathLst>
                <a:path w="207" h="252">
                  <a:moveTo>
                    <a:pt x="162" y="0"/>
                  </a:moveTo>
                  <a:lnTo>
                    <a:pt x="162" y="0"/>
                  </a:lnTo>
                  <a:lnTo>
                    <a:pt x="207" y="225"/>
                  </a:lnTo>
                  <a:cubicBezTo>
                    <a:pt x="146" y="237"/>
                    <a:pt x="85" y="246"/>
                    <a:pt x="23" y="252"/>
                  </a:cubicBezTo>
                  <a:lnTo>
                    <a:pt x="0" y="24"/>
                  </a:lnTo>
                  <a:cubicBezTo>
                    <a:pt x="55" y="19"/>
                    <a:pt x="109" y="11"/>
                    <a:pt x="162"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8" name="Freeform 20">
              <a:extLst>
                <a:ext uri="{FF2B5EF4-FFF2-40B4-BE49-F238E27FC236}">
                  <a16:creationId xmlns:a16="http://schemas.microsoft.com/office/drawing/2014/main" id="{54F65B2A-36D0-9565-9AAD-B1DD4659DF40}"/>
                </a:ext>
              </a:extLst>
            </p:cNvPr>
            <p:cNvSpPr>
              <a:spLocks/>
            </p:cNvSpPr>
            <p:nvPr/>
          </p:nvSpPr>
          <p:spPr bwMode="auto">
            <a:xfrm>
              <a:off x="5133402" y="6172012"/>
              <a:ext cx="270924" cy="332100"/>
            </a:xfrm>
            <a:custGeom>
              <a:avLst/>
              <a:gdLst>
                <a:gd name="T0" fmla="*/ 45 w 207"/>
                <a:gd name="T1" fmla="*/ 0 h 252"/>
                <a:gd name="T2" fmla="*/ 45 w 207"/>
                <a:gd name="T3" fmla="*/ 0 h 252"/>
                <a:gd name="T4" fmla="*/ 0 w 207"/>
                <a:gd name="T5" fmla="*/ 225 h 252"/>
                <a:gd name="T6" fmla="*/ 184 w 207"/>
                <a:gd name="T7" fmla="*/ 252 h 252"/>
                <a:gd name="T8" fmla="*/ 207 w 207"/>
                <a:gd name="T9" fmla="*/ 24 h 252"/>
                <a:gd name="T10" fmla="*/ 45 w 207"/>
                <a:gd name="T11" fmla="*/ 0 h 252"/>
              </a:gdLst>
              <a:ahLst/>
              <a:cxnLst>
                <a:cxn ang="0">
                  <a:pos x="T0" y="T1"/>
                </a:cxn>
                <a:cxn ang="0">
                  <a:pos x="T2" y="T3"/>
                </a:cxn>
                <a:cxn ang="0">
                  <a:pos x="T4" y="T5"/>
                </a:cxn>
                <a:cxn ang="0">
                  <a:pos x="T6" y="T7"/>
                </a:cxn>
                <a:cxn ang="0">
                  <a:pos x="T8" y="T9"/>
                </a:cxn>
                <a:cxn ang="0">
                  <a:pos x="T10" y="T11"/>
                </a:cxn>
              </a:cxnLst>
              <a:rect l="0" t="0" r="r" b="b"/>
              <a:pathLst>
                <a:path w="207" h="252">
                  <a:moveTo>
                    <a:pt x="45" y="0"/>
                  </a:moveTo>
                  <a:lnTo>
                    <a:pt x="45" y="0"/>
                  </a:lnTo>
                  <a:lnTo>
                    <a:pt x="0" y="225"/>
                  </a:lnTo>
                  <a:cubicBezTo>
                    <a:pt x="61" y="237"/>
                    <a:pt x="122" y="246"/>
                    <a:pt x="184" y="252"/>
                  </a:cubicBezTo>
                  <a:lnTo>
                    <a:pt x="207" y="24"/>
                  </a:lnTo>
                  <a:cubicBezTo>
                    <a:pt x="152" y="19"/>
                    <a:pt x="99" y="11"/>
                    <a:pt x="45"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9" name="Freeform 22">
              <a:extLst>
                <a:ext uri="{FF2B5EF4-FFF2-40B4-BE49-F238E27FC236}">
                  <a16:creationId xmlns:a16="http://schemas.microsoft.com/office/drawing/2014/main" id="{E9C45662-EFF9-EB6B-D541-59DFF4D87170}"/>
                </a:ext>
              </a:extLst>
            </p:cNvPr>
            <p:cNvSpPr>
              <a:spLocks/>
            </p:cNvSpPr>
            <p:nvPr/>
          </p:nvSpPr>
          <p:spPr bwMode="auto">
            <a:xfrm>
              <a:off x="5373737" y="6202601"/>
              <a:ext cx="238152" cy="314621"/>
            </a:xfrm>
            <a:custGeom>
              <a:avLst/>
              <a:gdLst>
                <a:gd name="T0" fmla="*/ 23 w 181"/>
                <a:gd name="T1" fmla="*/ 0 h 238"/>
                <a:gd name="T2" fmla="*/ 23 w 181"/>
                <a:gd name="T3" fmla="*/ 0 h 238"/>
                <a:gd name="T4" fmla="*/ 0 w 181"/>
                <a:gd name="T5" fmla="*/ 228 h 238"/>
                <a:gd name="T6" fmla="*/ 180 w 181"/>
                <a:gd name="T7" fmla="*/ 238 h 238"/>
                <a:gd name="T8" fmla="*/ 181 w 181"/>
                <a:gd name="T9" fmla="*/ 9 h 238"/>
                <a:gd name="T10" fmla="*/ 23 w 181"/>
                <a:gd name="T11" fmla="*/ 0 h 238"/>
              </a:gdLst>
              <a:ahLst/>
              <a:cxnLst>
                <a:cxn ang="0">
                  <a:pos x="T0" y="T1"/>
                </a:cxn>
                <a:cxn ang="0">
                  <a:pos x="T2" y="T3"/>
                </a:cxn>
                <a:cxn ang="0">
                  <a:pos x="T4" y="T5"/>
                </a:cxn>
                <a:cxn ang="0">
                  <a:pos x="T6" y="T7"/>
                </a:cxn>
                <a:cxn ang="0">
                  <a:pos x="T8" y="T9"/>
                </a:cxn>
                <a:cxn ang="0">
                  <a:pos x="T10" y="T11"/>
                </a:cxn>
              </a:cxnLst>
              <a:rect l="0" t="0" r="r" b="b"/>
              <a:pathLst>
                <a:path w="181" h="238">
                  <a:moveTo>
                    <a:pt x="23" y="0"/>
                  </a:moveTo>
                  <a:lnTo>
                    <a:pt x="23" y="0"/>
                  </a:lnTo>
                  <a:lnTo>
                    <a:pt x="0" y="228"/>
                  </a:lnTo>
                  <a:cubicBezTo>
                    <a:pt x="59" y="234"/>
                    <a:pt x="119" y="238"/>
                    <a:pt x="180" y="238"/>
                  </a:cubicBezTo>
                  <a:lnTo>
                    <a:pt x="181" y="9"/>
                  </a:lnTo>
                  <a:cubicBezTo>
                    <a:pt x="128" y="8"/>
                    <a:pt x="75" y="6"/>
                    <a:pt x="23"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0" name="Freeform 267">
              <a:extLst>
                <a:ext uri="{FF2B5EF4-FFF2-40B4-BE49-F238E27FC236}">
                  <a16:creationId xmlns:a16="http://schemas.microsoft.com/office/drawing/2014/main" id="{659551CF-3452-3E09-0943-CCF90849FB72}"/>
                </a:ext>
              </a:extLst>
            </p:cNvPr>
            <p:cNvSpPr>
              <a:spLocks/>
            </p:cNvSpPr>
            <p:nvPr/>
          </p:nvSpPr>
          <p:spPr bwMode="auto">
            <a:xfrm>
              <a:off x="5854409" y="6215710"/>
              <a:ext cx="487227" cy="301512"/>
            </a:xfrm>
            <a:custGeom>
              <a:avLst/>
              <a:gdLst>
                <a:gd name="T0" fmla="*/ 0 w 371"/>
                <a:gd name="T1" fmla="*/ 229 h 229"/>
                <a:gd name="T2" fmla="*/ 0 w 371"/>
                <a:gd name="T3" fmla="*/ 229 h 229"/>
                <a:gd name="T4" fmla="*/ 371 w 371"/>
                <a:gd name="T5" fmla="*/ 229 h 229"/>
                <a:gd name="T6" fmla="*/ 371 w 371"/>
                <a:gd name="T7" fmla="*/ 0 h 229"/>
                <a:gd name="T8" fmla="*/ 0 w 371"/>
                <a:gd name="T9" fmla="*/ 0 h 229"/>
                <a:gd name="T10" fmla="*/ 0 w 371"/>
                <a:gd name="T11" fmla="*/ 229 h 229"/>
              </a:gdLst>
              <a:ahLst/>
              <a:cxnLst>
                <a:cxn ang="0">
                  <a:pos x="T0" y="T1"/>
                </a:cxn>
                <a:cxn ang="0">
                  <a:pos x="T2" y="T3"/>
                </a:cxn>
                <a:cxn ang="0">
                  <a:pos x="T4" y="T5"/>
                </a:cxn>
                <a:cxn ang="0">
                  <a:pos x="T6" y="T7"/>
                </a:cxn>
                <a:cxn ang="0">
                  <a:pos x="T8" y="T9"/>
                </a:cxn>
                <a:cxn ang="0">
                  <a:pos x="T10" y="T11"/>
                </a:cxn>
              </a:cxnLst>
              <a:rect l="0" t="0" r="r" b="b"/>
              <a:pathLst>
                <a:path w="371" h="229">
                  <a:moveTo>
                    <a:pt x="0" y="229"/>
                  </a:moveTo>
                  <a:lnTo>
                    <a:pt x="0" y="229"/>
                  </a:lnTo>
                  <a:lnTo>
                    <a:pt x="371" y="229"/>
                  </a:lnTo>
                  <a:lnTo>
                    <a:pt x="371" y="0"/>
                  </a:lnTo>
                  <a:lnTo>
                    <a:pt x="0" y="0"/>
                  </a:lnTo>
                  <a:lnTo>
                    <a:pt x="0" y="229"/>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1" name="Freeform 329">
              <a:extLst>
                <a:ext uri="{FF2B5EF4-FFF2-40B4-BE49-F238E27FC236}">
                  <a16:creationId xmlns:a16="http://schemas.microsoft.com/office/drawing/2014/main" id="{96F0BF9E-FB00-EB9B-48A6-9DC35FAD49F8}"/>
                </a:ext>
              </a:extLst>
            </p:cNvPr>
            <p:cNvSpPr>
              <a:spLocks/>
            </p:cNvSpPr>
            <p:nvPr/>
          </p:nvSpPr>
          <p:spPr bwMode="auto">
            <a:xfrm>
              <a:off x="6584156" y="6202601"/>
              <a:ext cx="238152" cy="314621"/>
            </a:xfrm>
            <a:custGeom>
              <a:avLst/>
              <a:gdLst>
                <a:gd name="T0" fmla="*/ 158 w 181"/>
                <a:gd name="T1" fmla="*/ 0 h 238"/>
                <a:gd name="T2" fmla="*/ 158 w 181"/>
                <a:gd name="T3" fmla="*/ 0 h 238"/>
                <a:gd name="T4" fmla="*/ 181 w 181"/>
                <a:gd name="T5" fmla="*/ 228 h 238"/>
                <a:gd name="T6" fmla="*/ 2 w 181"/>
                <a:gd name="T7" fmla="*/ 238 h 238"/>
                <a:gd name="T8" fmla="*/ 0 w 181"/>
                <a:gd name="T9" fmla="*/ 9 h 238"/>
                <a:gd name="T10" fmla="*/ 158 w 181"/>
                <a:gd name="T11" fmla="*/ 0 h 238"/>
              </a:gdLst>
              <a:ahLst/>
              <a:cxnLst>
                <a:cxn ang="0">
                  <a:pos x="T0" y="T1"/>
                </a:cxn>
                <a:cxn ang="0">
                  <a:pos x="T2" y="T3"/>
                </a:cxn>
                <a:cxn ang="0">
                  <a:pos x="T4" y="T5"/>
                </a:cxn>
                <a:cxn ang="0">
                  <a:pos x="T6" y="T7"/>
                </a:cxn>
                <a:cxn ang="0">
                  <a:pos x="T8" y="T9"/>
                </a:cxn>
                <a:cxn ang="0">
                  <a:pos x="T10" y="T11"/>
                </a:cxn>
              </a:cxnLst>
              <a:rect l="0" t="0" r="r" b="b"/>
              <a:pathLst>
                <a:path w="181" h="238">
                  <a:moveTo>
                    <a:pt x="158" y="0"/>
                  </a:moveTo>
                  <a:lnTo>
                    <a:pt x="158" y="0"/>
                  </a:lnTo>
                  <a:lnTo>
                    <a:pt x="181" y="228"/>
                  </a:lnTo>
                  <a:cubicBezTo>
                    <a:pt x="122" y="234"/>
                    <a:pt x="62" y="238"/>
                    <a:pt x="2" y="238"/>
                  </a:cubicBezTo>
                  <a:lnTo>
                    <a:pt x="0" y="9"/>
                  </a:lnTo>
                  <a:cubicBezTo>
                    <a:pt x="53" y="8"/>
                    <a:pt x="106" y="6"/>
                    <a:pt x="158" y="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2" name="Freeform 277">
              <a:extLst>
                <a:ext uri="{FF2B5EF4-FFF2-40B4-BE49-F238E27FC236}">
                  <a16:creationId xmlns:a16="http://schemas.microsoft.com/office/drawing/2014/main" id="{6256415F-FABF-E160-5042-F64CEA425CC4}"/>
                </a:ext>
              </a:extLst>
            </p:cNvPr>
            <p:cNvSpPr>
              <a:spLocks/>
            </p:cNvSpPr>
            <p:nvPr/>
          </p:nvSpPr>
          <p:spPr bwMode="auto">
            <a:xfrm>
              <a:off x="3553741" y="3764285"/>
              <a:ext cx="412941" cy="412941"/>
            </a:xfrm>
            <a:custGeom>
              <a:avLst/>
              <a:gdLst>
                <a:gd name="T0" fmla="*/ 315 w 315"/>
                <a:gd name="T1" fmla="*/ 115 h 313"/>
                <a:gd name="T2" fmla="*/ 315 w 315"/>
                <a:gd name="T3" fmla="*/ 115 h 313"/>
                <a:gd name="T4" fmla="*/ 107 w 315"/>
                <a:gd name="T5" fmla="*/ 0 h 313"/>
                <a:gd name="T6" fmla="*/ 0 w 315"/>
                <a:gd name="T7" fmla="*/ 226 h 313"/>
                <a:gd name="T8" fmla="*/ 221 w 315"/>
                <a:gd name="T9" fmla="*/ 313 h 313"/>
                <a:gd name="T10" fmla="*/ 315 w 315"/>
                <a:gd name="T11" fmla="*/ 115 h 313"/>
              </a:gdLst>
              <a:ahLst/>
              <a:cxnLst>
                <a:cxn ang="0">
                  <a:pos x="T0" y="T1"/>
                </a:cxn>
                <a:cxn ang="0">
                  <a:pos x="T2" y="T3"/>
                </a:cxn>
                <a:cxn ang="0">
                  <a:pos x="T4" y="T5"/>
                </a:cxn>
                <a:cxn ang="0">
                  <a:pos x="T6" y="T7"/>
                </a:cxn>
                <a:cxn ang="0">
                  <a:pos x="T8" y="T9"/>
                </a:cxn>
                <a:cxn ang="0">
                  <a:pos x="T10" y="T11"/>
                </a:cxn>
              </a:cxnLst>
              <a:rect l="0" t="0" r="r" b="b"/>
              <a:pathLst>
                <a:path w="315" h="313">
                  <a:moveTo>
                    <a:pt x="315" y="115"/>
                  </a:moveTo>
                  <a:lnTo>
                    <a:pt x="315" y="115"/>
                  </a:lnTo>
                  <a:lnTo>
                    <a:pt x="107" y="0"/>
                  </a:lnTo>
                  <a:cubicBezTo>
                    <a:pt x="66" y="72"/>
                    <a:pt x="31" y="148"/>
                    <a:pt x="0" y="226"/>
                  </a:cubicBezTo>
                  <a:lnTo>
                    <a:pt x="221" y="313"/>
                  </a:lnTo>
                  <a:cubicBezTo>
                    <a:pt x="248" y="245"/>
                    <a:pt x="280" y="179"/>
                    <a:pt x="315" y="11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grpSp>
      <p:grpSp>
        <p:nvGrpSpPr>
          <p:cNvPr id="133" name="Gruppieren 132">
            <a:extLst>
              <a:ext uri="{FF2B5EF4-FFF2-40B4-BE49-F238E27FC236}">
                <a16:creationId xmlns:a16="http://schemas.microsoft.com/office/drawing/2014/main" id="{E4538BE1-FDE6-0E7E-01C7-D73905CC934C}"/>
              </a:ext>
            </a:extLst>
          </p:cNvPr>
          <p:cNvGrpSpPr/>
          <p:nvPr/>
        </p:nvGrpSpPr>
        <p:grpSpPr>
          <a:xfrm>
            <a:off x="11498983" y="5581306"/>
            <a:ext cx="97200" cy="930033"/>
            <a:chOff x="11498983" y="5581306"/>
            <a:chExt cx="97200" cy="930033"/>
          </a:xfrm>
        </p:grpSpPr>
        <p:sp>
          <p:nvSpPr>
            <p:cNvPr id="134" name="Ellipse 133">
              <a:extLst>
                <a:ext uri="{FF2B5EF4-FFF2-40B4-BE49-F238E27FC236}">
                  <a16:creationId xmlns:a16="http://schemas.microsoft.com/office/drawing/2014/main" id="{A8C8A02A-1FE2-A274-E012-02BAA6CADA6D}"/>
                </a:ext>
              </a:extLst>
            </p:cNvPr>
            <p:cNvSpPr>
              <a:spLocks noChangeAspect="1"/>
            </p:cNvSpPr>
            <p:nvPr/>
          </p:nvSpPr>
          <p:spPr>
            <a:xfrm>
              <a:off x="11498983" y="6414139"/>
              <a:ext cx="97200" cy="972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5" name="Ellipse 134">
              <a:extLst>
                <a:ext uri="{FF2B5EF4-FFF2-40B4-BE49-F238E27FC236}">
                  <a16:creationId xmlns:a16="http://schemas.microsoft.com/office/drawing/2014/main" id="{B0EA0DEE-63F4-34FF-8779-E2FB2313CF8B}"/>
                </a:ext>
              </a:extLst>
            </p:cNvPr>
            <p:cNvSpPr>
              <a:spLocks noChangeAspect="1"/>
            </p:cNvSpPr>
            <p:nvPr/>
          </p:nvSpPr>
          <p:spPr>
            <a:xfrm>
              <a:off x="11498983" y="5997722"/>
              <a:ext cx="97200" cy="972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6" name="Ellipse 135">
              <a:extLst>
                <a:ext uri="{FF2B5EF4-FFF2-40B4-BE49-F238E27FC236}">
                  <a16:creationId xmlns:a16="http://schemas.microsoft.com/office/drawing/2014/main" id="{FD893271-407D-5707-0D49-12B0DB7DF894}"/>
                </a:ext>
              </a:extLst>
            </p:cNvPr>
            <p:cNvSpPr>
              <a:spLocks noChangeAspect="1"/>
            </p:cNvSpPr>
            <p:nvPr/>
          </p:nvSpPr>
          <p:spPr>
            <a:xfrm>
              <a:off x="11498983" y="5789514"/>
              <a:ext cx="97200" cy="972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7" name="Ellipse 136">
              <a:extLst>
                <a:ext uri="{FF2B5EF4-FFF2-40B4-BE49-F238E27FC236}">
                  <a16:creationId xmlns:a16="http://schemas.microsoft.com/office/drawing/2014/main" id="{A22BFD5E-8B09-DD34-2881-01FEEDE52ADC}"/>
                </a:ext>
              </a:extLst>
            </p:cNvPr>
            <p:cNvSpPr>
              <a:spLocks noChangeAspect="1"/>
            </p:cNvSpPr>
            <p:nvPr/>
          </p:nvSpPr>
          <p:spPr>
            <a:xfrm>
              <a:off x="11498983" y="6205930"/>
              <a:ext cx="97200" cy="972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8" name="Ellipse 137">
              <a:extLst>
                <a:ext uri="{FF2B5EF4-FFF2-40B4-BE49-F238E27FC236}">
                  <a16:creationId xmlns:a16="http://schemas.microsoft.com/office/drawing/2014/main" id="{B2E76561-C487-C245-7567-DCE4DA530A5D}"/>
                </a:ext>
              </a:extLst>
            </p:cNvPr>
            <p:cNvSpPr>
              <a:spLocks noChangeAspect="1"/>
            </p:cNvSpPr>
            <p:nvPr/>
          </p:nvSpPr>
          <p:spPr>
            <a:xfrm>
              <a:off x="11498983" y="5581306"/>
              <a:ext cx="97200" cy="97200"/>
            </a:xfrm>
            <a:prstGeom prst="ellips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sp>
        <p:nvSpPr>
          <p:cNvPr id="4" name="Foliennummernplatzhalter 3">
            <a:extLst>
              <a:ext uri="{FF2B5EF4-FFF2-40B4-BE49-F238E27FC236}">
                <a16:creationId xmlns:a16="http://schemas.microsoft.com/office/drawing/2014/main" id="{783E36BD-3D46-733B-8EFA-D687782D5399}"/>
              </a:ext>
            </a:extLst>
          </p:cNvPr>
          <p:cNvSpPr>
            <a:spLocks noGrp="1"/>
          </p:cNvSpPr>
          <p:nvPr>
            <p:ph type="sldNum" sz="quarter" idx="12"/>
          </p:nvPr>
        </p:nvSpPr>
        <p:spPr/>
        <p:txBody>
          <a:bodyPr/>
          <a:lstStyle/>
          <a:p>
            <a:fld id="{442AD375-037F-43D0-B059-5172DA06796A}" type="slidenum">
              <a:rPr lang="de-CH" smtClean="0"/>
              <a:t>32</a:t>
            </a:fld>
            <a:endParaRPr lang="de-CH"/>
          </a:p>
        </p:txBody>
      </p:sp>
    </p:spTree>
    <p:extLst>
      <p:ext uri="{BB962C8B-B14F-4D97-AF65-F5344CB8AC3E}">
        <p14:creationId xmlns:p14="http://schemas.microsoft.com/office/powerpoint/2010/main" val="30928666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de-CH" dirty="0"/>
              <a:t>SVP</a:t>
            </a:r>
          </a:p>
          <a:p>
            <a:r>
              <a:rPr lang="de-CH" dirty="0">
                <a:solidFill>
                  <a:schemeClr val="bg1"/>
                </a:solidFill>
              </a:rPr>
              <a:t>7 Mitglieder im Ständerat</a:t>
            </a:r>
          </a:p>
          <a:p>
            <a:endParaRPr lang="de-CH" dirty="0">
              <a:solidFill>
                <a:schemeClr val="bg1"/>
              </a:solidFill>
            </a:endParaRPr>
          </a:p>
        </p:txBody>
      </p:sp>
      <p:sp>
        <p:nvSpPr>
          <p:cNvPr id="3" name="Datumsplatzhalter 2"/>
          <p:cNvSpPr>
            <a:spLocks noGrp="1"/>
          </p:cNvSpPr>
          <p:nvPr>
            <p:ph type="dt" sz="half" idx="10"/>
          </p:nvPr>
        </p:nvSpPr>
        <p:spPr/>
        <p:txBody>
          <a:bodyPr/>
          <a:lstStyle/>
          <a:p>
            <a:r>
              <a:rPr lang="de-CH"/>
              <a:t>Stand Dezember 2024</a:t>
            </a:r>
            <a:endParaRPr lang="de-CH" dirty="0"/>
          </a:p>
        </p:txBody>
      </p:sp>
      <p:grpSp>
        <p:nvGrpSpPr>
          <p:cNvPr id="5" name="Gruppieren 4"/>
          <p:cNvGrpSpPr/>
          <p:nvPr/>
        </p:nvGrpSpPr>
        <p:grpSpPr>
          <a:xfrm>
            <a:off x="2874245" y="2499245"/>
            <a:ext cx="6447555" cy="4017977"/>
            <a:chOff x="2874245" y="2499245"/>
            <a:chExt cx="6447555" cy="4017977"/>
          </a:xfrm>
        </p:grpSpPr>
        <p:sp>
          <p:nvSpPr>
            <p:cNvPr id="144" name="Freeform 287"/>
            <p:cNvSpPr>
              <a:spLocks/>
            </p:cNvSpPr>
            <p:nvPr/>
          </p:nvSpPr>
          <p:spPr bwMode="auto">
            <a:xfrm>
              <a:off x="3105841" y="3510840"/>
              <a:ext cx="406386" cy="393277"/>
            </a:xfrm>
            <a:custGeom>
              <a:avLst/>
              <a:gdLst>
                <a:gd name="T0" fmla="*/ 309 w 309"/>
                <a:gd name="T1" fmla="*/ 115 h 298"/>
                <a:gd name="T2" fmla="*/ 309 w 309"/>
                <a:gd name="T3" fmla="*/ 115 h 298"/>
                <a:gd name="T4" fmla="*/ 302 w 309"/>
                <a:gd name="T5" fmla="*/ 112 h 298"/>
                <a:gd name="T6" fmla="*/ 101 w 309"/>
                <a:gd name="T7" fmla="*/ 0 h 298"/>
                <a:gd name="T8" fmla="*/ 0 w 309"/>
                <a:gd name="T9" fmla="*/ 203 h 298"/>
                <a:gd name="T10" fmla="*/ 219 w 309"/>
                <a:gd name="T11" fmla="*/ 298 h 298"/>
                <a:gd name="T12" fmla="*/ 309 w 309"/>
                <a:gd name="T13" fmla="*/ 115 h 298"/>
              </a:gdLst>
              <a:ahLst/>
              <a:cxnLst>
                <a:cxn ang="0">
                  <a:pos x="T0" y="T1"/>
                </a:cxn>
                <a:cxn ang="0">
                  <a:pos x="T2" y="T3"/>
                </a:cxn>
                <a:cxn ang="0">
                  <a:pos x="T4" y="T5"/>
                </a:cxn>
                <a:cxn ang="0">
                  <a:pos x="T6" y="T7"/>
                </a:cxn>
                <a:cxn ang="0">
                  <a:pos x="T8" y="T9"/>
                </a:cxn>
                <a:cxn ang="0">
                  <a:pos x="T10" y="T11"/>
                </a:cxn>
                <a:cxn ang="0">
                  <a:pos x="T12" y="T13"/>
                </a:cxn>
              </a:cxnLst>
              <a:rect l="0" t="0" r="r" b="b"/>
              <a:pathLst>
                <a:path w="309" h="298">
                  <a:moveTo>
                    <a:pt x="309" y="115"/>
                  </a:moveTo>
                  <a:lnTo>
                    <a:pt x="309" y="115"/>
                  </a:lnTo>
                  <a:lnTo>
                    <a:pt x="302" y="112"/>
                  </a:lnTo>
                  <a:lnTo>
                    <a:pt x="101" y="0"/>
                  </a:lnTo>
                  <a:cubicBezTo>
                    <a:pt x="64" y="66"/>
                    <a:pt x="30" y="134"/>
                    <a:pt x="0" y="203"/>
                  </a:cubicBezTo>
                  <a:lnTo>
                    <a:pt x="219" y="298"/>
                  </a:lnTo>
                  <a:cubicBezTo>
                    <a:pt x="246" y="236"/>
                    <a:pt x="276" y="175"/>
                    <a:pt x="309" y="11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5" name="Freeform 285"/>
            <p:cNvSpPr>
              <a:spLocks/>
            </p:cNvSpPr>
            <p:nvPr/>
          </p:nvSpPr>
          <p:spPr bwMode="auto">
            <a:xfrm>
              <a:off x="2998783" y="3777394"/>
              <a:ext cx="395462" cy="384537"/>
            </a:xfrm>
            <a:custGeom>
              <a:avLst/>
              <a:gdLst>
                <a:gd name="T0" fmla="*/ 301 w 301"/>
                <a:gd name="T1" fmla="*/ 95 h 292"/>
                <a:gd name="T2" fmla="*/ 301 w 301"/>
                <a:gd name="T3" fmla="*/ 95 h 292"/>
                <a:gd name="T4" fmla="*/ 82 w 301"/>
                <a:gd name="T5" fmla="*/ 0 h 292"/>
                <a:gd name="T6" fmla="*/ 0 w 301"/>
                <a:gd name="T7" fmla="*/ 220 h 292"/>
                <a:gd name="T8" fmla="*/ 227 w 301"/>
                <a:gd name="T9" fmla="*/ 292 h 292"/>
                <a:gd name="T10" fmla="*/ 301 w 301"/>
                <a:gd name="T11" fmla="*/ 95 h 292"/>
              </a:gdLst>
              <a:ahLst/>
              <a:cxnLst>
                <a:cxn ang="0">
                  <a:pos x="T0" y="T1"/>
                </a:cxn>
                <a:cxn ang="0">
                  <a:pos x="T2" y="T3"/>
                </a:cxn>
                <a:cxn ang="0">
                  <a:pos x="T4" y="T5"/>
                </a:cxn>
                <a:cxn ang="0">
                  <a:pos x="T6" y="T7"/>
                </a:cxn>
                <a:cxn ang="0">
                  <a:pos x="T8" y="T9"/>
                </a:cxn>
                <a:cxn ang="0">
                  <a:pos x="T10" y="T11"/>
                </a:cxn>
              </a:cxnLst>
              <a:rect l="0" t="0" r="r" b="b"/>
              <a:pathLst>
                <a:path w="301" h="292">
                  <a:moveTo>
                    <a:pt x="301" y="95"/>
                  </a:moveTo>
                  <a:lnTo>
                    <a:pt x="301" y="95"/>
                  </a:lnTo>
                  <a:lnTo>
                    <a:pt x="82" y="0"/>
                  </a:lnTo>
                  <a:cubicBezTo>
                    <a:pt x="51" y="72"/>
                    <a:pt x="23" y="145"/>
                    <a:pt x="0" y="220"/>
                  </a:cubicBezTo>
                  <a:lnTo>
                    <a:pt x="227" y="292"/>
                  </a:lnTo>
                  <a:cubicBezTo>
                    <a:pt x="248" y="225"/>
                    <a:pt x="273" y="159"/>
                    <a:pt x="301"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6" name="Freeform 283"/>
            <p:cNvSpPr>
              <a:spLocks/>
            </p:cNvSpPr>
            <p:nvPr/>
          </p:nvSpPr>
          <p:spPr bwMode="auto">
            <a:xfrm>
              <a:off x="2920128" y="4067982"/>
              <a:ext cx="375798" cy="362689"/>
            </a:xfrm>
            <a:custGeom>
              <a:avLst/>
              <a:gdLst>
                <a:gd name="T0" fmla="*/ 287 w 287"/>
                <a:gd name="T1" fmla="*/ 72 h 275"/>
                <a:gd name="T2" fmla="*/ 287 w 287"/>
                <a:gd name="T3" fmla="*/ 72 h 275"/>
                <a:gd name="T4" fmla="*/ 60 w 287"/>
                <a:gd name="T5" fmla="*/ 0 h 275"/>
                <a:gd name="T6" fmla="*/ 0 w 287"/>
                <a:gd name="T7" fmla="*/ 227 h 275"/>
                <a:gd name="T8" fmla="*/ 234 w 287"/>
                <a:gd name="T9" fmla="*/ 275 h 275"/>
                <a:gd name="T10" fmla="*/ 287 w 287"/>
                <a:gd name="T11" fmla="*/ 72 h 275"/>
              </a:gdLst>
              <a:ahLst/>
              <a:cxnLst>
                <a:cxn ang="0">
                  <a:pos x="T0" y="T1"/>
                </a:cxn>
                <a:cxn ang="0">
                  <a:pos x="T2" y="T3"/>
                </a:cxn>
                <a:cxn ang="0">
                  <a:pos x="T4" y="T5"/>
                </a:cxn>
                <a:cxn ang="0">
                  <a:pos x="T6" y="T7"/>
                </a:cxn>
                <a:cxn ang="0">
                  <a:pos x="T8" y="T9"/>
                </a:cxn>
                <a:cxn ang="0">
                  <a:pos x="T10" y="T11"/>
                </a:cxn>
              </a:cxnLst>
              <a:rect l="0" t="0" r="r" b="b"/>
              <a:pathLst>
                <a:path w="287" h="275">
                  <a:moveTo>
                    <a:pt x="287" y="72"/>
                  </a:moveTo>
                  <a:lnTo>
                    <a:pt x="287" y="72"/>
                  </a:lnTo>
                  <a:lnTo>
                    <a:pt x="60" y="0"/>
                  </a:lnTo>
                  <a:cubicBezTo>
                    <a:pt x="36" y="74"/>
                    <a:pt x="16" y="149"/>
                    <a:pt x="0" y="227"/>
                  </a:cubicBezTo>
                  <a:lnTo>
                    <a:pt x="234" y="275"/>
                  </a:lnTo>
                  <a:cubicBezTo>
                    <a:pt x="248" y="206"/>
                    <a:pt x="266" y="138"/>
                    <a:pt x="287" y="7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7" name="Freeform 24"/>
            <p:cNvSpPr>
              <a:spLocks/>
            </p:cNvSpPr>
            <p:nvPr/>
          </p:nvSpPr>
          <p:spPr bwMode="auto">
            <a:xfrm>
              <a:off x="4860293" y="5562434"/>
              <a:ext cx="325546" cy="364874"/>
            </a:xfrm>
            <a:custGeom>
              <a:avLst/>
              <a:gdLst>
                <a:gd name="T0" fmla="*/ 88 w 249"/>
                <a:gd name="T1" fmla="*/ 0 h 276"/>
                <a:gd name="T2" fmla="*/ 88 w 249"/>
                <a:gd name="T3" fmla="*/ 0 h 276"/>
                <a:gd name="T4" fmla="*/ 0 w 249"/>
                <a:gd name="T5" fmla="*/ 212 h 276"/>
                <a:gd name="T6" fmla="*/ 190 w 249"/>
                <a:gd name="T7" fmla="*/ 276 h 276"/>
                <a:gd name="T8" fmla="*/ 249 w 249"/>
                <a:gd name="T9" fmla="*/ 54 h 276"/>
                <a:gd name="T10" fmla="*/ 88 w 249"/>
                <a:gd name="T11" fmla="*/ 0 h 276"/>
              </a:gdLst>
              <a:ahLst/>
              <a:cxnLst>
                <a:cxn ang="0">
                  <a:pos x="T0" y="T1"/>
                </a:cxn>
                <a:cxn ang="0">
                  <a:pos x="T2" y="T3"/>
                </a:cxn>
                <a:cxn ang="0">
                  <a:pos x="T4" y="T5"/>
                </a:cxn>
                <a:cxn ang="0">
                  <a:pos x="T6" y="T7"/>
                </a:cxn>
                <a:cxn ang="0">
                  <a:pos x="T8" y="T9"/>
                </a:cxn>
                <a:cxn ang="0">
                  <a:pos x="T10" y="T11"/>
                </a:cxn>
              </a:cxnLst>
              <a:rect l="0" t="0" r="r" b="b"/>
              <a:pathLst>
                <a:path w="249" h="276">
                  <a:moveTo>
                    <a:pt x="88" y="0"/>
                  </a:moveTo>
                  <a:lnTo>
                    <a:pt x="88" y="0"/>
                  </a:lnTo>
                  <a:lnTo>
                    <a:pt x="0" y="212"/>
                  </a:lnTo>
                  <a:cubicBezTo>
                    <a:pt x="62" y="237"/>
                    <a:pt x="126" y="259"/>
                    <a:pt x="190" y="276"/>
                  </a:cubicBezTo>
                  <a:lnTo>
                    <a:pt x="249" y="54"/>
                  </a:lnTo>
                  <a:cubicBezTo>
                    <a:pt x="194" y="40"/>
                    <a:pt x="140" y="22"/>
                    <a:pt x="88"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8" name="Freeform 26"/>
            <p:cNvSpPr>
              <a:spLocks/>
            </p:cNvSpPr>
            <p:nvPr/>
          </p:nvSpPr>
          <p:spPr bwMode="auto">
            <a:xfrm>
              <a:off x="5109369" y="5634534"/>
              <a:ext cx="284033" cy="340840"/>
            </a:xfrm>
            <a:custGeom>
              <a:avLst/>
              <a:gdLst>
                <a:gd name="T0" fmla="*/ 59 w 217"/>
                <a:gd name="T1" fmla="*/ 0 h 259"/>
                <a:gd name="T2" fmla="*/ 59 w 217"/>
                <a:gd name="T3" fmla="*/ 0 h 259"/>
                <a:gd name="T4" fmla="*/ 0 w 217"/>
                <a:gd name="T5" fmla="*/ 222 h 259"/>
                <a:gd name="T6" fmla="*/ 187 w 217"/>
                <a:gd name="T7" fmla="*/ 259 h 259"/>
                <a:gd name="T8" fmla="*/ 217 w 217"/>
                <a:gd name="T9" fmla="*/ 32 h 259"/>
                <a:gd name="T10" fmla="*/ 59 w 217"/>
                <a:gd name="T11" fmla="*/ 0 h 259"/>
              </a:gdLst>
              <a:ahLst/>
              <a:cxnLst>
                <a:cxn ang="0">
                  <a:pos x="T0" y="T1"/>
                </a:cxn>
                <a:cxn ang="0">
                  <a:pos x="T2" y="T3"/>
                </a:cxn>
                <a:cxn ang="0">
                  <a:pos x="T4" y="T5"/>
                </a:cxn>
                <a:cxn ang="0">
                  <a:pos x="T6" y="T7"/>
                </a:cxn>
                <a:cxn ang="0">
                  <a:pos x="T8" y="T9"/>
                </a:cxn>
                <a:cxn ang="0">
                  <a:pos x="T10" y="T11"/>
                </a:cxn>
              </a:cxnLst>
              <a:rect l="0" t="0" r="r" b="b"/>
              <a:pathLst>
                <a:path w="217" h="259">
                  <a:moveTo>
                    <a:pt x="59" y="0"/>
                  </a:moveTo>
                  <a:lnTo>
                    <a:pt x="59" y="0"/>
                  </a:lnTo>
                  <a:lnTo>
                    <a:pt x="0" y="222"/>
                  </a:lnTo>
                  <a:cubicBezTo>
                    <a:pt x="61" y="238"/>
                    <a:pt x="124" y="251"/>
                    <a:pt x="187" y="259"/>
                  </a:cubicBezTo>
                  <a:lnTo>
                    <a:pt x="217" y="32"/>
                  </a:lnTo>
                  <a:cubicBezTo>
                    <a:pt x="164" y="24"/>
                    <a:pt x="111" y="14"/>
                    <a:pt x="59"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9" name="Freeform 28"/>
            <p:cNvSpPr>
              <a:spLocks/>
            </p:cNvSpPr>
            <p:nvPr/>
          </p:nvSpPr>
          <p:spPr bwMode="auto">
            <a:xfrm>
              <a:off x="5354074" y="5676047"/>
              <a:ext cx="257815" cy="316807"/>
            </a:xfrm>
            <a:custGeom>
              <a:avLst/>
              <a:gdLst>
                <a:gd name="T0" fmla="*/ 30 w 196"/>
                <a:gd name="T1" fmla="*/ 0 h 241"/>
                <a:gd name="T2" fmla="*/ 30 w 196"/>
                <a:gd name="T3" fmla="*/ 0 h 241"/>
                <a:gd name="T4" fmla="*/ 0 w 196"/>
                <a:gd name="T5" fmla="*/ 227 h 241"/>
                <a:gd name="T6" fmla="*/ 195 w 196"/>
                <a:gd name="T7" fmla="*/ 241 h 241"/>
                <a:gd name="T8" fmla="*/ 196 w 196"/>
                <a:gd name="T9" fmla="*/ 11 h 241"/>
                <a:gd name="T10" fmla="*/ 30 w 196"/>
                <a:gd name="T11" fmla="*/ 0 h 241"/>
              </a:gdLst>
              <a:ahLst/>
              <a:cxnLst>
                <a:cxn ang="0">
                  <a:pos x="T0" y="T1"/>
                </a:cxn>
                <a:cxn ang="0">
                  <a:pos x="T2" y="T3"/>
                </a:cxn>
                <a:cxn ang="0">
                  <a:pos x="T4" y="T5"/>
                </a:cxn>
                <a:cxn ang="0">
                  <a:pos x="T6" y="T7"/>
                </a:cxn>
                <a:cxn ang="0">
                  <a:pos x="T8" y="T9"/>
                </a:cxn>
                <a:cxn ang="0">
                  <a:pos x="T10" y="T11"/>
                </a:cxn>
              </a:cxnLst>
              <a:rect l="0" t="0" r="r" b="b"/>
              <a:pathLst>
                <a:path w="196" h="241">
                  <a:moveTo>
                    <a:pt x="30" y="0"/>
                  </a:moveTo>
                  <a:lnTo>
                    <a:pt x="30" y="0"/>
                  </a:lnTo>
                  <a:lnTo>
                    <a:pt x="0" y="227"/>
                  </a:lnTo>
                  <a:cubicBezTo>
                    <a:pt x="64" y="236"/>
                    <a:pt x="130" y="240"/>
                    <a:pt x="195" y="241"/>
                  </a:cubicBezTo>
                  <a:lnTo>
                    <a:pt x="196" y="11"/>
                  </a:lnTo>
                  <a:cubicBezTo>
                    <a:pt x="140" y="11"/>
                    <a:pt x="85" y="7"/>
                    <a:pt x="30"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0" name="Freeform 265"/>
            <p:cNvSpPr>
              <a:spLocks/>
            </p:cNvSpPr>
            <p:nvPr/>
          </p:nvSpPr>
          <p:spPr bwMode="auto">
            <a:xfrm>
              <a:off x="2874245" y="4367309"/>
              <a:ext cx="351765" cy="329916"/>
            </a:xfrm>
            <a:custGeom>
              <a:avLst/>
              <a:gdLst>
                <a:gd name="T0" fmla="*/ 35 w 269"/>
                <a:gd name="T1" fmla="*/ 0 h 251"/>
                <a:gd name="T2" fmla="*/ 35 w 269"/>
                <a:gd name="T3" fmla="*/ 0 h 251"/>
                <a:gd name="T4" fmla="*/ 0 w 269"/>
                <a:gd name="T5" fmla="*/ 226 h 251"/>
                <a:gd name="T6" fmla="*/ 237 w 269"/>
                <a:gd name="T7" fmla="*/ 251 h 251"/>
                <a:gd name="T8" fmla="*/ 269 w 269"/>
                <a:gd name="T9" fmla="*/ 48 h 251"/>
                <a:gd name="T10" fmla="*/ 35 w 269"/>
                <a:gd name="T11" fmla="*/ 0 h 251"/>
              </a:gdLst>
              <a:ahLst/>
              <a:cxnLst>
                <a:cxn ang="0">
                  <a:pos x="T0" y="T1"/>
                </a:cxn>
                <a:cxn ang="0">
                  <a:pos x="T2" y="T3"/>
                </a:cxn>
                <a:cxn ang="0">
                  <a:pos x="T4" y="T5"/>
                </a:cxn>
                <a:cxn ang="0">
                  <a:pos x="T6" y="T7"/>
                </a:cxn>
                <a:cxn ang="0">
                  <a:pos x="T8" y="T9"/>
                </a:cxn>
                <a:cxn ang="0">
                  <a:pos x="T10" y="T11"/>
                </a:cxn>
              </a:cxnLst>
              <a:rect l="0" t="0" r="r" b="b"/>
              <a:pathLst>
                <a:path w="269" h="251">
                  <a:moveTo>
                    <a:pt x="35" y="0"/>
                  </a:moveTo>
                  <a:lnTo>
                    <a:pt x="35" y="0"/>
                  </a:lnTo>
                  <a:cubicBezTo>
                    <a:pt x="20" y="74"/>
                    <a:pt x="8" y="149"/>
                    <a:pt x="0" y="226"/>
                  </a:cubicBezTo>
                  <a:lnTo>
                    <a:pt x="237" y="251"/>
                  </a:lnTo>
                  <a:cubicBezTo>
                    <a:pt x="244" y="182"/>
                    <a:pt x="255" y="115"/>
                    <a:pt x="269" y="48"/>
                  </a:cubicBezTo>
                  <a:lnTo>
                    <a:pt x="35"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1" name="Freeform 249"/>
            <p:cNvSpPr>
              <a:spLocks/>
            </p:cNvSpPr>
            <p:nvPr/>
          </p:nvSpPr>
          <p:spPr bwMode="auto">
            <a:xfrm>
              <a:off x="5172729" y="2846639"/>
              <a:ext cx="467562" cy="419495"/>
            </a:xfrm>
            <a:custGeom>
              <a:avLst/>
              <a:gdLst>
                <a:gd name="T0" fmla="*/ 357 w 357"/>
                <a:gd name="T1" fmla="*/ 233 h 319"/>
                <a:gd name="T2" fmla="*/ 357 w 357"/>
                <a:gd name="T3" fmla="*/ 233 h 319"/>
                <a:gd name="T4" fmla="*/ 308 w 357"/>
                <a:gd name="T5" fmla="*/ 0 h 319"/>
                <a:gd name="T6" fmla="*/ 0 w 357"/>
                <a:gd name="T7" fmla="*/ 101 h 319"/>
                <a:gd name="T8" fmla="*/ 98 w 357"/>
                <a:gd name="T9" fmla="*/ 319 h 319"/>
                <a:gd name="T10" fmla="*/ 357 w 357"/>
                <a:gd name="T11" fmla="*/ 233 h 319"/>
              </a:gdLst>
              <a:ahLst/>
              <a:cxnLst>
                <a:cxn ang="0">
                  <a:pos x="T0" y="T1"/>
                </a:cxn>
                <a:cxn ang="0">
                  <a:pos x="T2" y="T3"/>
                </a:cxn>
                <a:cxn ang="0">
                  <a:pos x="T4" y="T5"/>
                </a:cxn>
                <a:cxn ang="0">
                  <a:pos x="T6" y="T7"/>
                </a:cxn>
                <a:cxn ang="0">
                  <a:pos x="T8" y="T9"/>
                </a:cxn>
                <a:cxn ang="0">
                  <a:pos x="T10" y="T11"/>
                </a:cxn>
              </a:cxnLst>
              <a:rect l="0" t="0" r="r" b="b"/>
              <a:pathLst>
                <a:path w="357" h="319">
                  <a:moveTo>
                    <a:pt x="357" y="233"/>
                  </a:moveTo>
                  <a:lnTo>
                    <a:pt x="357" y="233"/>
                  </a:lnTo>
                  <a:lnTo>
                    <a:pt x="308" y="0"/>
                  </a:lnTo>
                  <a:cubicBezTo>
                    <a:pt x="201" y="23"/>
                    <a:pt x="98" y="57"/>
                    <a:pt x="0" y="101"/>
                  </a:cubicBezTo>
                  <a:lnTo>
                    <a:pt x="98" y="319"/>
                  </a:lnTo>
                  <a:cubicBezTo>
                    <a:pt x="181" y="281"/>
                    <a:pt x="267" y="252"/>
                    <a:pt x="357" y="23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2" name="Freeform 251"/>
            <p:cNvSpPr>
              <a:spLocks/>
            </p:cNvSpPr>
            <p:nvPr/>
          </p:nvSpPr>
          <p:spPr bwMode="auto">
            <a:xfrm>
              <a:off x="5576931" y="2802941"/>
              <a:ext cx="410756" cy="349579"/>
            </a:xfrm>
            <a:custGeom>
              <a:avLst/>
              <a:gdLst>
                <a:gd name="T0" fmla="*/ 314 w 314"/>
                <a:gd name="T1" fmla="*/ 239 h 266"/>
                <a:gd name="T2" fmla="*/ 314 w 314"/>
                <a:gd name="T3" fmla="*/ 239 h 266"/>
                <a:gd name="T4" fmla="*/ 314 w 314"/>
                <a:gd name="T5" fmla="*/ 0 h 266"/>
                <a:gd name="T6" fmla="*/ 0 w 314"/>
                <a:gd name="T7" fmla="*/ 33 h 266"/>
                <a:gd name="T8" fmla="*/ 49 w 314"/>
                <a:gd name="T9" fmla="*/ 266 h 266"/>
                <a:gd name="T10" fmla="*/ 314 w 314"/>
                <a:gd name="T11" fmla="*/ 239 h 266"/>
              </a:gdLst>
              <a:ahLst/>
              <a:cxnLst>
                <a:cxn ang="0">
                  <a:pos x="T0" y="T1"/>
                </a:cxn>
                <a:cxn ang="0">
                  <a:pos x="T2" y="T3"/>
                </a:cxn>
                <a:cxn ang="0">
                  <a:pos x="T4" y="T5"/>
                </a:cxn>
                <a:cxn ang="0">
                  <a:pos x="T6" y="T7"/>
                </a:cxn>
                <a:cxn ang="0">
                  <a:pos x="T8" y="T9"/>
                </a:cxn>
                <a:cxn ang="0">
                  <a:pos x="T10" y="T11"/>
                </a:cxn>
              </a:cxnLst>
              <a:rect l="0" t="0" r="r" b="b"/>
              <a:pathLst>
                <a:path w="314" h="266">
                  <a:moveTo>
                    <a:pt x="314" y="239"/>
                  </a:moveTo>
                  <a:lnTo>
                    <a:pt x="314" y="239"/>
                  </a:lnTo>
                  <a:lnTo>
                    <a:pt x="314" y="0"/>
                  </a:lnTo>
                  <a:cubicBezTo>
                    <a:pt x="206" y="0"/>
                    <a:pt x="101" y="12"/>
                    <a:pt x="0" y="33"/>
                  </a:cubicBezTo>
                  <a:lnTo>
                    <a:pt x="49" y="266"/>
                  </a:lnTo>
                  <a:cubicBezTo>
                    <a:pt x="135" y="248"/>
                    <a:pt x="223" y="239"/>
                    <a:pt x="314" y="239"/>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3" name="Freeform 269"/>
            <p:cNvSpPr>
              <a:spLocks/>
            </p:cNvSpPr>
            <p:nvPr/>
          </p:nvSpPr>
          <p:spPr bwMode="auto">
            <a:xfrm>
              <a:off x="4255083" y="3504286"/>
              <a:ext cx="461008" cy="474118"/>
            </a:xfrm>
            <a:custGeom>
              <a:avLst/>
              <a:gdLst>
                <a:gd name="T0" fmla="*/ 351 w 351"/>
                <a:gd name="T1" fmla="*/ 154 h 360"/>
                <a:gd name="T2" fmla="*/ 351 w 351"/>
                <a:gd name="T3" fmla="*/ 154 h 360"/>
                <a:gd name="T4" fmla="*/ 170 w 351"/>
                <a:gd name="T5" fmla="*/ 0 h 360"/>
                <a:gd name="T6" fmla="*/ 0 w 351"/>
                <a:gd name="T7" fmla="*/ 244 h 360"/>
                <a:gd name="T8" fmla="*/ 209 w 351"/>
                <a:gd name="T9" fmla="*/ 360 h 360"/>
                <a:gd name="T10" fmla="*/ 351 w 351"/>
                <a:gd name="T11" fmla="*/ 154 h 360"/>
              </a:gdLst>
              <a:ahLst/>
              <a:cxnLst>
                <a:cxn ang="0">
                  <a:pos x="T0" y="T1"/>
                </a:cxn>
                <a:cxn ang="0">
                  <a:pos x="T2" y="T3"/>
                </a:cxn>
                <a:cxn ang="0">
                  <a:pos x="T4" y="T5"/>
                </a:cxn>
                <a:cxn ang="0">
                  <a:pos x="T6" y="T7"/>
                </a:cxn>
                <a:cxn ang="0">
                  <a:pos x="T8" y="T9"/>
                </a:cxn>
                <a:cxn ang="0">
                  <a:pos x="T10" y="T11"/>
                </a:cxn>
              </a:cxnLst>
              <a:rect l="0" t="0" r="r" b="b"/>
              <a:pathLst>
                <a:path w="351" h="360">
                  <a:moveTo>
                    <a:pt x="351" y="154"/>
                  </a:moveTo>
                  <a:lnTo>
                    <a:pt x="351" y="154"/>
                  </a:lnTo>
                  <a:lnTo>
                    <a:pt x="170" y="0"/>
                  </a:lnTo>
                  <a:cubicBezTo>
                    <a:pt x="106" y="75"/>
                    <a:pt x="49" y="157"/>
                    <a:pt x="0" y="244"/>
                  </a:cubicBezTo>
                  <a:lnTo>
                    <a:pt x="209" y="360"/>
                  </a:lnTo>
                  <a:cubicBezTo>
                    <a:pt x="250" y="286"/>
                    <a:pt x="297" y="218"/>
                    <a:pt x="351" y="15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4" name="Freeform 271"/>
            <p:cNvSpPr>
              <a:spLocks/>
            </p:cNvSpPr>
            <p:nvPr/>
          </p:nvSpPr>
          <p:spPr bwMode="auto">
            <a:xfrm>
              <a:off x="4477940" y="3209327"/>
              <a:ext cx="500336" cy="498151"/>
            </a:xfrm>
            <a:custGeom>
              <a:avLst/>
              <a:gdLst>
                <a:gd name="T0" fmla="*/ 380 w 380"/>
                <a:gd name="T1" fmla="*/ 190 h 378"/>
                <a:gd name="T2" fmla="*/ 380 w 380"/>
                <a:gd name="T3" fmla="*/ 190 h 378"/>
                <a:gd name="T4" fmla="*/ 236 w 380"/>
                <a:gd name="T5" fmla="*/ 0 h 378"/>
                <a:gd name="T6" fmla="*/ 0 w 380"/>
                <a:gd name="T7" fmla="*/ 224 h 378"/>
                <a:gd name="T8" fmla="*/ 181 w 380"/>
                <a:gd name="T9" fmla="*/ 378 h 378"/>
                <a:gd name="T10" fmla="*/ 380 w 380"/>
                <a:gd name="T11" fmla="*/ 190 h 378"/>
              </a:gdLst>
              <a:ahLst/>
              <a:cxnLst>
                <a:cxn ang="0">
                  <a:pos x="T0" y="T1"/>
                </a:cxn>
                <a:cxn ang="0">
                  <a:pos x="T2" y="T3"/>
                </a:cxn>
                <a:cxn ang="0">
                  <a:pos x="T4" y="T5"/>
                </a:cxn>
                <a:cxn ang="0">
                  <a:pos x="T6" y="T7"/>
                </a:cxn>
                <a:cxn ang="0">
                  <a:pos x="T8" y="T9"/>
                </a:cxn>
                <a:cxn ang="0">
                  <a:pos x="T10" y="T11"/>
                </a:cxn>
              </a:cxnLst>
              <a:rect l="0" t="0" r="r" b="b"/>
              <a:pathLst>
                <a:path w="380" h="378">
                  <a:moveTo>
                    <a:pt x="380" y="190"/>
                  </a:moveTo>
                  <a:lnTo>
                    <a:pt x="380" y="190"/>
                  </a:lnTo>
                  <a:lnTo>
                    <a:pt x="236" y="0"/>
                  </a:lnTo>
                  <a:cubicBezTo>
                    <a:pt x="149" y="66"/>
                    <a:pt x="70" y="141"/>
                    <a:pt x="0" y="224"/>
                  </a:cubicBezTo>
                  <a:lnTo>
                    <a:pt x="181" y="378"/>
                  </a:lnTo>
                  <a:cubicBezTo>
                    <a:pt x="241" y="309"/>
                    <a:pt x="307" y="245"/>
                    <a:pt x="380" y="19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5" name="Freeform 293"/>
            <p:cNvSpPr>
              <a:spLocks/>
            </p:cNvSpPr>
            <p:nvPr/>
          </p:nvSpPr>
          <p:spPr bwMode="auto">
            <a:xfrm>
              <a:off x="4788192" y="2977731"/>
              <a:ext cx="513445" cy="480672"/>
            </a:xfrm>
            <a:custGeom>
              <a:avLst/>
              <a:gdLst>
                <a:gd name="T0" fmla="*/ 390 w 390"/>
                <a:gd name="T1" fmla="*/ 218 h 365"/>
                <a:gd name="T2" fmla="*/ 390 w 390"/>
                <a:gd name="T3" fmla="*/ 218 h 365"/>
                <a:gd name="T4" fmla="*/ 292 w 390"/>
                <a:gd name="T5" fmla="*/ 0 h 365"/>
                <a:gd name="T6" fmla="*/ 0 w 390"/>
                <a:gd name="T7" fmla="*/ 175 h 365"/>
                <a:gd name="T8" fmla="*/ 144 w 390"/>
                <a:gd name="T9" fmla="*/ 365 h 365"/>
                <a:gd name="T10" fmla="*/ 390 w 390"/>
                <a:gd name="T11" fmla="*/ 218 h 365"/>
              </a:gdLst>
              <a:ahLst/>
              <a:cxnLst>
                <a:cxn ang="0">
                  <a:pos x="T0" y="T1"/>
                </a:cxn>
                <a:cxn ang="0">
                  <a:pos x="T2" y="T3"/>
                </a:cxn>
                <a:cxn ang="0">
                  <a:pos x="T4" y="T5"/>
                </a:cxn>
                <a:cxn ang="0">
                  <a:pos x="T6" y="T7"/>
                </a:cxn>
                <a:cxn ang="0">
                  <a:pos x="T8" y="T9"/>
                </a:cxn>
                <a:cxn ang="0">
                  <a:pos x="T10" y="T11"/>
                </a:cxn>
              </a:cxnLst>
              <a:rect l="0" t="0" r="r" b="b"/>
              <a:pathLst>
                <a:path w="390" h="365">
                  <a:moveTo>
                    <a:pt x="390" y="218"/>
                  </a:moveTo>
                  <a:lnTo>
                    <a:pt x="390" y="218"/>
                  </a:lnTo>
                  <a:lnTo>
                    <a:pt x="292" y="0"/>
                  </a:lnTo>
                  <a:cubicBezTo>
                    <a:pt x="188" y="48"/>
                    <a:pt x="90" y="107"/>
                    <a:pt x="0" y="175"/>
                  </a:cubicBezTo>
                  <a:lnTo>
                    <a:pt x="144" y="365"/>
                  </a:lnTo>
                  <a:cubicBezTo>
                    <a:pt x="220" y="307"/>
                    <a:pt x="303" y="257"/>
                    <a:pt x="390" y="21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6" name="Freeform 259"/>
            <p:cNvSpPr>
              <a:spLocks/>
            </p:cNvSpPr>
            <p:nvPr/>
          </p:nvSpPr>
          <p:spPr bwMode="auto">
            <a:xfrm>
              <a:off x="3992899" y="4017730"/>
              <a:ext cx="430420" cy="456639"/>
            </a:xfrm>
            <a:custGeom>
              <a:avLst/>
              <a:gdLst>
                <a:gd name="T0" fmla="*/ 327 w 327"/>
                <a:gd name="T1" fmla="*/ 116 h 347"/>
                <a:gd name="T2" fmla="*/ 327 w 327"/>
                <a:gd name="T3" fmla="*/ 116 h 347"/>
                <a:gd name="T4" fmla="*/ 119 w 327"/>
                <a:gd name="T5" fmla="*/ 0 h 347"/>
                <a:gd name="T6" fmla="*/ 0 w 327"/>
                <a:gd name="T7" fmla="*/ 274 h 347"/>
                <a:gd name="T8" fmla="*/ 227 w 327"/>
                <a:gd name="T9" fmla="*/ 347 h 347"/>
                <a:gd name="T10" fmla="*/ 327 w 327"/>
                <a:gd name="T11" fmla="*/ 116 h 347"/>
              </a:gdLst>
              <a:ahLst/>
              <a:cxnLst>
                <a:cxn ang="0">
                  <a:pos x="T0" y="T1"/>
                </a:cxn>
                <a:cxn ang="0">
                  <a:pos x="T2" y="T3"/>
                </a:cxn>
                <a:cxn ang="0">
                  <a:pos x="T4" y="T5"/>
                </a:cxn>
                <a:cxn ang="0">
                  <a:pos x="T6" y="T7"/>
                </a:cxn>
                <a:cxn ang="0">
                  <a:pos x="T8" y="T9"/>
                </a:cxn>
                <a:cxn ang="0">
                  <a:pos x="T10" y="T11"/>
                </a:cxn>
              </a:cxnLst>
              <a:rect l="0" t="0" r="r" b="b"/>
              <a:pathLst>
                <a:path w="327" h="347">
                  <a:moveTo>
                    <a:pt x="327" y="116"/>
                  </a:moveTo>
                  <a:lnTo>
                    <a:pt x="327" y="116"/>
                  </a:lnTo>
                  <a:lnTo>
                    <a:pt x="119" y="0"/>
                  </a:lnTo>
                  <a:cubicBezTo>
                    <a:pt x="71" y="87"/>
                    <a:pt x="31" y="178"/>
                    <a:pt x="0" y="274"/>
                  </a:cubicBezTo>
                  <a:lnTo>
                    <a:pt x="227" y="347"/>
                  </a:lnTo>
                  <a:cubicBezTo>
                    <a:pt x="253" y="266"/>
                    <a:pt x="287" y="189"/>
                    <a:pt x="327" y="11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7" name="Freeform 273"/>
            <p:cNvSpPr>
              <a:spLocks/>
            </p:cNvSpPr>
            <p:nvPr/>
          </p:nvSpPr>
          <p:spPr bwMode="auto">
            <a:xfrm>
              <a:off x="3909874" y="4378234"/>
              <a:ext cx="382353" cy="430420"/>
            </a:xfrm>
            <a:custGeom>
              <a:avLst/>
              <a:gdLst>
                <a:gd name="T0" fmla="*/ 290 w 290"/>
                <a:gd name="T1" fmla="*/ 73 h 326"/>
                <a:gd name="T2" fmla="*/ 290 w 290"/>
                <a:gd name="T3" fmla="*/ 73 h 326"/>
                <a:gd name="T4" fmla="*/ 63 w 290"/>
                <a:gd name="T5" fmla="*/ 0 h 326"/>
                <a:gd name="T6" fmla="*/ 0 w 290"/>
                <a:gd name="T7" fmla="*/ 301 h 326"/>
                <a:gd name="T8" fmla="*/ 237 w 290"/>
                <a:gd name="T9" fmla="*/ 326 h 326"/>
                <a:gd name="T10" fmla="*/ 290 w 290"/>
                <a:gd name="T11" fmla="*/ 73 h 326"/>
              </a:gdLst>
              <a:ahLst/>
              <a:cxnLst>
                <a:cxn ang="0">
                  <a:pos x="T0" y="T1"/>
                </a:cxn>
                <a:cxn ang="0">
                  <a:pos x="T2" y="T3"/>
                </a:cxn>
                <a:cxn ang="0">
                  <a:pos x="T4" y="T5"/>
                </a:cxn>
                <a:cxn ang="0">
                  <a:pos x="T6" y="T7"/>
                </a:cxn>
                <a:cxn ang="0">
                  <a:pos x="T8" y="T9"/>
                </a:cxn>
                <a:cxn ang="0">
                  <a:pos x="T10" y="T11"/>
                </a:cxn>
              </a:cxnLst>
              <a:rect l="0" t="0" r="r" b="b"/>
              <a:pathLst>
                <a:path w="290" h="326">
                  <a:moveTo>
                    <a:pt x="290" y="73"/>
                  </a:moveTo>
                  <a:lnTo>
                    <a:pt x="290" y="73"/>
                  </a:lnTo>
                  <a:lnTo>
                    <a:pt x="63" y="0"/>
                  </a:lnTo>
                  <a:cubicBezTo>
                    <a:pt x="32" y="96"/>
                    <a:pt x="11" y="197"/>
                    <a:pt x="0" y="301"/>
                  </a:cubicBezTo>
                  <a:lnTo>
                    <a:pt x="237" y="326"/>
                  </a:lnTo>
                  <a:cubicBezTo>
                    <a:pt x="246" y="238"/>
                    <a:pt x="264" y="154"/>
                    <a:pt x="290" y="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8" name="Freeform 275"/>
            <p:cNvSpPr>
              <a:spLocks/>
            </p:cNvSpPr>
            <p:nvPr/>
          </p:nvSpPr>
          <p:spPr bwMode="auto">
            <a:xfrm>
              <a:off x="3392060" y="4393527"/>
              <a:ext cx="360504" cy="358319"/>
            </a:xfrm>
            <a:custGeom>
              <a:avLst/>
              <a:gdLst>
                <a:gd name="T0" fmla="*/ 43 w 275"/>
                <a:gd name="T1" fmla="*/ 0 h 273"/>
                <a:gd name="T2" fmla="*/ 43 w 275"/>
                <a:gd name="T3" fmla="*/ 0 h 273"/>
                <a:gd name="T4" fmla="*/ 0 w 275"/>
                <a:gd name="T5" fmla="*/ 248 h 273"/>
                <a:gd name="T6" fmla="*/ 237 w 275"/>
                <a:gd name="T7" fmla="*/ 273 h 273"/>
                <a:gd name="T8" fmla="*/ 275 w 275"/>
                <a:gd name="T9" fmla="*/ 56 h 273"/>
                <a:gd name="T10" fmla="*/ 43 w 275"/>
                <a:gd name="T11" fmla="*/ 0 h 273"/>
              </a:gdLst>
              <a:ahLst/>
              <a:cxnLst>
                <a:cxn ang="0">
                  <a:pos x="T0" y="T1"/>
                </a:cxn>
                <a:cxn ang="0">
                  <a:pos x="T2" y="T3"/>
                </a:cxn>
                <a:cxn ang="0">
                  <a:pos x="T4" y="T5"/>
                </a:cxn>
                <a:cxn ang="0">
                  <a:pos x="T6" y="T7"/>
                </a:cxn>
                <a:cxn ang="0">
                  <a:pos x="T8" y="T9"/>
                </a:cxn>
                <a:cxn ang="0">
                  <a:pos x="T10" y="T11"/>
                </a:cxn>
              </a:cxnLst>
              <a:rect l="0" t="0" r="r" b="b"/>
              <a:pathLst>
                <a:path w="275" h="273">
                  <a:moveTo>
                    <a:pt x="43" y="0"/>
                  </a:moveTo>
                  <a:lnTo>
                    <a:pt x="43" y="0"/>
                  </a:lnTo>
                  <a:cubicBezTo>
                    <a:pt x="23" y="81"/>
                    <a:pt x="9" y="163"/>
                    <a:pt x="0" y="248"/>
                  </a:cubicBezTo>
                  <a:lnTo>
                    <a:pt x="237" y="273"/>
                  </a:lnTo>
                  <a:cubicBezTo>
                    <a:pt x="245" y="199"/>
                    <a:pt x="257" y="127"/>
                    <a:pt x="275" y="56"/>
                  </a:cubicBezTo>
                  <a:lnTo>
                    <a:pt x="43"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9" name="Freeform 277"/>
            <p:cNvSpPr>
              <a:spLocks/>
            </p:cNvSpPr>
            <p:nvPr/>
          </p:nvSpPr>
          <p:spPr bwMode="auto">
            <a:xfrm>
              <a:off x="3553741" y="3764285"/>
              <a:ext cx="412941" cy="412941"/>
            </a:xfrm>
            <a:custGeom>
              <a:avLst/>
              <a:gdLst>
                <a:gd name="T0" fmla="*/ 315 w 315"/>
                <a:gd name="T1" fmla="*/ 115 h 313"/>
                <a:gd name="T2" fmla="*/ 315 w 315"/>
                <a:gd name="T3" fmla="*/ 115 h 313"/>
                <a:gd name="T4" fmla="*/ 107 w 315"/>
                <a:gd name="T5" fmla="*/ 0 h 313"/>
                <a:gd name="T6" fmla="*/ 0 w 315"/>
                <a:gd name="T7" fmla="*/ 226 h 313"/>
                <a:gd name="T8" fmla="*/ 221 w 315"/>
                <a:gd name="T9" fmla="*/ 313 h 313"/>
                <a:gd name="T10" fmla="*/ 315 w 315"/>
                <a:gd name="T11" fmla="*/ 115 h 313"/>
              </a:gdLst>
              <a:ahLst/>
              <a:cxnLst>
                <a:cxn ang="0">
                  <a:pos x="T0" y="T1"/>
                </a:cxn>
                <a:cxn ang="0">
                  <a:pos x="T2" y="T3"/>
                </a:cxn>
                <a:cxn ang="0">
                  <a:pos x="T4" y="T5"/>
                </a:cxn>
                <a:cxn ang="0">
                  <a:pos x="T6" y="T7"/>
                </a:cxn>
                <a:cxn ang="0">
                  <a:pos x="T8" y="T9"/>
                </a:cxn>
                <a:cxn ang="0">
                  <a:pos x="T10" y="T11"/>
                </a:cxn>
              </a:cxnLst>
              <a:rect l="0" t="0" r="r" b="b"/>
              <a:pathLst>
                <a:path w="315" h="313">
                  <a:moveTo>
                    <a:pt x="315" y="115"/>
                  </a:moveTo>
                  <a:lnTo>
                    <a:pt x="315" y="115"/>
                  </a:lnTo>
                  <a:lnTo>
                    <a:pt x="107" y="0"/>
                  </a:lnTo>
                  <a:cubicBezTo>
                    <a:pt x="66" y="72"/>
                    <a:pt x="31" y="148"/>
                    <a:pt x="0" y="226"/>
                  </a:cubicBezTo>
                  <a:lnTo>
                    <a:pt x="221" y="313"/>
                  </a:lnTo>
                  <a:cubicBezTo>
                    <a:pt x="248" y="245"/>
                    <a:pt x="280" y="179"/>
                    <a:pt x="315" y="11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0" name="Freeform 279"/>
            <p:cNvSpPr>
              <a:spLocks/>
            </p:cNvSpPr>
            <p:nvPr/>
          </p:nvSpPr>
          <p:spPr bwMode="auto">
            <a:xfrm>
              <a:off x="3448867" y="4063613"/>
              <a:ext cx="395462" cy="404202"/>
            </a:xfrm>
            <a:custGeom>
              <a:avLst/>
              <a:gdLst>
                <a:gd name="T0" fmla="*/ 301 w 301"/>
                <a:gd name="T1" fmla="*/ 87 h 307"/>
                <a:gd name="T2" fmla="*/ 301 w 301"/>
                <a:gd name="T3" fmla="*/ 87 h 307"/>
                <a:gd name="T4" fmla="*/ 80 w 301"/>
                <a:gd name="T5" fmla="*/ 0 h 307"/>
                <a:gd name="T6" fmla="*/ 0 w 301"/>
                <a:gd name="T7" fmla="*/ 251 h 307"/>
                <a:gd name="T8" fmla="*/ 232 w 301"/>
                <a:gd name="T9" fmla="*/ 307 h 307"/>
                <a:gd name="T10" fmla="*/ 301 w 301"/>
                <a:gd name="T11" fmla="*/ 87 h 307"/>
              </a:gdLst>
              <a:ahLst/>
              <a:cxnLst>
                <a:cxn ang="0">
                  <a:pos x="T0" y="T1"/>
                </a:cxn>
                <a:cxn ang="0">
                  <a:pos x="T2" y="T3"/>
                </a:cxn>
                <a:cxn ang="0">
                  <a:pos x="T4" y="T5"/>
                </a:cxn>
                <a:cxn ang="0">
                  <a:pos x="T6" y="T7"/>
                </a:cxn>
                <a:cxn ang="0">
                  <a:pos x="T8" y="T9"/>
                </a:cxn>
                <a:cxn ang="0">
                  <a:pos x="T10" y="T11"/>
                </a:cxn>
              </a:cxnLst>
              <a:rect l="0" t="0" r="r" b="b"/>
              <a:pathLst>
                <a:path w="301" h="307">
                  <a:moveTo>
                    <a:pt x="301" y="87"/>
                  </a:moveTo>
                  <a:lnTo>
                    <a:pt x="301" y="87"/>
                  </a:lnTo>
                  <a:lnTo>
                    <a:pt x="80" y="0"/>
                  </a:lnTo>
                  <a:cubicBezTo>
                    <a:pt x="48" y="81"/>
                    <a:pt x="21" y="165"/>
                    <a:pt x="0" y="251"/>
                  </a:cubicBezTo>
                  <a:lnTo>
                    <a:pt x="232" y="307"/>
                  </a:lnTo>
                  <a:cubicBezTo>
                    <a:pt x="250" y="232"/>
                    <a:pt x="273" y="158"/>
                    <a:pt x="301" y="8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1" name="Freeform 311"/>
            <p:cNvSpPr>
              <a:spLocks/>
            </p:cNvSpPr>
            <p:nvPr/>
          </p:nvSpPr>
          <p:spPr bwMode="auto">
            <a:xfrm>
              <a:off x="3512227" y="2792018"/>
              <a:ext cx="436974" cy="439160"/>
            </a:xfrm>
            <a:custGeom>
              <a:avLst/>
              <a:gdLst>
                <a:gd name="T0" fmla="*/ 334 w 334"/>
                <a:gd name="T1" fmla="*/ 157 h 333"/>
                <a:gd name="T2" fmla="*/ 334 w 334"/>
                <a:gd name="T3" fmla="*/ 157 h 333"/>
                <a:gd name="T4" fmla="*/ 155 w 334"/>
                <a:gd name="T5" fmla="*/ 0 h 333"/>
                <a:gd name="T6" fmla="*/ 0 w 334"/>
                <a:gd name="T7" fmla="*/ 196 h 333"/>
                <a:gd name="T8" fmla="*/ 195 w 334"/>
                <a:gd name="T9" fmla="*/ 333 h 333"/>
                <a:gd name="T10" fmla="*/ 334 w 334"/>
                <a:gd name="T11" fmla="*/ 157 h 333"/>
              </a:gdLst>
              <a:ahLst/>
              <a:cxnLst>
                <a:cxn ang="0">
                  <a:pos x="T0" y="T1"/>
                </a:cxn>
                <a:cxn ang="0">
                  <a:pos x="T2" y="T3"/>
                </a:cxn>
                <a:cxn ang="0">
                  <a:pos x="T4" y="T5"/>
                </a:cxn>
                <a:cxn ang="0">
                  <a:pos x="T6" y="T7"/>
                </a:cxn>
                <a:cxn ang="0">
                  <a:pos x="T8" y="T9"/>
                </a:cxn>
                <a:cxn ang="0">
                  <a:pos x="T10" y="T11"/>
                </a:cxn>
              </a:cxnLst>
              <a:rect l="0" t="0" r="r" b="b"/>
              <a:pathLst>
                <a:path w="334" h="333">
                  <a:moveTo>
                    <a:pt x="334" y="157"/>
                  </a:moveTo>
                  <a:lnTo>
                    <a:pt x="334" y="157"/>
                  </a:lnTo>
                  <a:lnTo>
                    <a:pt x="155" y="0"/>
                  </a:lnTo>
                  <a:cubicBezTo>
                    <a:pt x="100" y="62"/>
                    <a:pt x="48" y="128"/>
                    <a:pt x="0" y="196"/>
                  </a:cubicBezTo>
                  <a:lnTo>
                    <a:pt x="195" y="333"/>
                  </a:lnTo>
                  <a:cubicBezTo>
                    <a:pt x="238" y="271"/>
                    <a:pt x="285" y="213"/>
                    <a:pt x="334"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2" name="Freeform 257"/>
            <p:cNvSpPr>
              <a:spLocks/>
            </p:cNvSpPr>
            <p:nvPr/>
          </p:nvSpPr>
          <p:spPr bwMode="auto">
            <a:xfrm>
              <a:off x="4305336" y="2684958"/>
              <a:ext cx="491597" cy="482857"/>
            </a:xfrm>
            <a:custGeom>
              <a:avLst/>
              <a:gdLst>
                <a:gd name="T0" fmla="*/ 375 w 375"/>
                <a:gd name="T1" fmla="*/ 200 h 366"/>
                <a:gd name="T2" fmla="*/ 375 w 375"/>
                <a:gd name="T3" fmla="*/ 200 h 366"/>
                <a:gd name="T4" fmla="*/ 245 w 375"/>
                <a:gd name="T5" fmla="*/ 0 h 366"/>
                <a:gd name="T6" fmla="*/ 0 w 375"/>
                <a:gd name="T7" fmla="*/ 190 h 366"/>
                <a:gd name="T8" fmla="*/ 160 w 375"/>
                <a:gd name="T9" fmla="*/ 366 h 366"/>
                <a:gd name="T10" fmla="*/ 375 w 375"/>
                <a:gd name="T11" fmla="*/ 200 h 366"/>
              </a:gdLst>
              <a:ahLst/>
              <a:cxnLst>
                <a:cxn ang="0">
                  <a:pos x="T0" y="T1"/>
                </a:cxn>
                <a:cxn ang="0">
                  <a:pos x="T2" y="T3"/>
                </a:cxn>
                <a:cxn ang="0">
                  <a:pos x="T4" y="T5"/>
                </a:cxn>
                <a:cxn ang="0">
                  <a:pos x="T6" y="T7"/>
                </a:cxn>
                <a:cxn ang="0">
                  <a:pos x="T8" y="T9"/>
                </a:cxn>
                <a:cxn ang="0">
                  <a:pos x="T10" y="T11"/>
                </a:cxn>
              </a:cxnLst>
              <a:rect l="0" t="0" r="r" b="b"/>
              <a:pathLst>
                <a:path w="375" h="366">
                  <a:moveTo>
                    <a:pt x="375" y="200"/>
                  </a:moveTo>
                  <a:lnTo>
                    <a:pt x="375" y="200"/>
                  </a:lnTo>
                  <a:lnTo>
                    <a:pt x="245" y="0"/>
                  </a:lnTo>
                  <a:cubicBezTo>
                    <a:pt x="158" y="56"/>
                    <a:pt x="76" y="120"/>
                    <a:pt x="0" y="190"/>
                  </a:cubicBezTo>
                  <a:lnTo>
                    <a:pt x="160" y="366"/>
                  </a:lnTo>
                  <a:cubicBezTo>
                    <a:pt x="227" y="305"/>
                    <a:pt x="299" y="249"/>
                    <a:pt x="375"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3" name="Freeform 281"/>
            <p:cNvSpPr>
              <a:spLocks/>
            </p:cNvSpPr>
            <p:nvPr/>
          </p:nvSpPr>
          <p:spPr bwMode="auto">
            <a:xfrm>
              <a:off x="3800630" y="3233362"/>
              <a:ext cx="469748" cy="491597"/>
            </a:xfrm>
            <a:custGeom>
              <a:avLst/>
              <a:gdLst>
                <a:gd name="T0" fmla="*/ 358 w 358"/>
                <a:gd name="T1" fmla="*/ 148 h 372"/>
                <a:gd name="T2" fmla="*/ 358 w 358"/>
                <a:gd name="T3" fmla="*/ 148 h 372"/>
                <a:gd name="T4" fmla="*/ 171 w 358"/>
                <a:gd name="T5" fmla="*/ 0 h 372"/>
                <a:gd name="T6" fmla="*/ 0 w 358"/>
                <a:gd name="T7" fmla="*/ 256 h 372"/>
                <a:gd name="T8" fmla="*/ 208 w 358"/>
                <a:gd name="T9" fmla="*/ 372 h 372"/>
                <a:gd name="T10" fmla="*/ 358 w 358"/>
                <a:gd name="T11" fmla="*/ 148 h 372"/>
              </a:gdLst>
              <a:ahLst/>
              <a:cxnLst>
                <a:cxn ang="0">
                  <a:pos x="T0" y="T1"/>
                </a:cxn>
                <a:cxn ang="0">
                  <a:pos x="T2" y="T3"/>
                </a:cxn>
                <a:cxn ang="0">
                  <a:pos x="T4" y="T5"/>
                </a:cxn>
                <a:cxn ang="0">
                  <a:pos x="T6" y="T7"/>
                </a:cxn>
                <a:cxn ang="0">
                  <a:pos x="T8" y="T9"/>
                </a:cxn>
                <a:cxn ang="0">
                  <a:pos x="T10" y="T11"/>
                </a:cxn>
              </a:cxnLst>
              <a:rect l="0" t="0" r="r" b="b"/>
              <a:pathLst>
                <a:path w="358" h="372">
                  <a:moveTo>
                    <a:pt x="358" y="148"/>
                  </a:moveTo>
                  <a:lnTo>
                    <a:pt x="358" y="148"/>
                  </a:lnTo>
                  <a:lnTo>
                    <a:pt x="171" y="0"/>
                  </a:lnTo>
                  <a:cubicBezTo>
                    <a:pt x="108" y="80"/>
                    <a:pt x="50" y="166"/>
                    <a:pt x="0" y="256"/>
                  </a:cubicBezTo>
                  <a:lnTo>
                    <a:pt x="208" y="372"/>
                  </a:lnTo>
                  <a:cubicBezTo>
                    <a:pt x="252" y="293"/>
                    <a:pt x="303" y="218"/>
                    <a:pt x="358"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4" name="Freeform 297"/>
            <p:cNvSpPr>
              <a:spLocks/>
            </p:cNvSpPr>
            <p:nvPr/>
          </p:nvSpPr>
          <p:spPr bwMode="auto">
            <a:xfrm>
              <a:off x="3343993" y="3052017"/>
              <a:ext cx="423865" cy="417311"/>
            </a:xfrm>
            <a:custGeom>
              <a:avLst/>
              <a:gdLst>
                <a:gd name="T0" fmla="*/ 208 w 322"/>
                <a:gd name="T1" fmla="*/ 318 h 318"/>
                <a:gd name="T2" fmla="*/ 208 w 322"/>
                <a:gd name="T3" fmla="*/ 318 h 318"/>
                <a:gd name="T4" fmla="*/ 322 w 322"/>
                <a:gd name="T5" fmla="*/ 137 h 318"/>
                <a:gd name="T6" fmla="*/ 127 w 322"/>
                <a:gd name="T7" fmla="*/ 0 h 318"/>
                <a:gd name="T8" fmla="*/ 0 w 322"/>
                <a:gd name="T9" fmla="*/ 202 h 318"/>
                <a:gd name="T10" fmla="*/ 201 w 322"/>
                <a:gd name="T11" fmla="*/ 314 h 318"/>
                <a:gd name="T12" fmla="*/ 208 w 322"/>
                <a:gd name="T13" fmla="*/ 318 h 318"/>
              </a:gdLst>
              <a:ahLst/>
              <a:cxnLst>
                <a:cxn ang="0">
                  <a:pos x="T0" y="T1"/>
                </a:cxn>
                <a:cxn ang="0">
                  <a:pos x="T2" y="T3"/>
                </a:cxn>
                <a:cxn ang="0">
                  <a:pos x="T4" y="T5"/>
                </a:cxn>
                <a:cxn ang="0">
                  <a:pos x="T6" y="T7"/>
                </a:cxn>
                <a:cxn ang="0">
                  <a:pos x="T8" y="T9"/>
                </a:cxn>
                <a:cxn ang="0">
                  <a:pos x="T10" y="T11"/>
                </a:cxn>
                <a:cxn ang="0">
                  <a:pos x="T12" y="T13"/>
                </a:cxn>
              </a:cxnLst>
              <a:rect l="0" t="0" r="r" b="b"/>
              <a:pathLst>
                <a:path w="322" h="318">
                  <a:moveTo>
                    <a:pt x="208" y="318"/>
                  </a:moveTo>
                  <a:lnTo>
                    <a:pt x="208" y="318"/>
                  </a:lnTo>
                  <a:cubicBezTo>
                    <a:pt x="243" y="255"/>
                    <a:pt x="281" y="195"/>
                    <a:pt x="322" y="137"/>
                  </a:cubicBezTo>
                  <a:lnTo>
                    <a:pt x="127" y="0"/>
                  </a:lnTo>
                  <a:cubicBezTo>
                    <a:pt x="81" y="65"/>
                    <a:pt x="39" y="133"/>
                    <a:pt x="0" y="202"/>
                  </a:cubicBezTo>
                  <a:lnTo>
                    <a:pt x="201" y="314"/>
                  </a:lnTo>
                  <a:lnTo>
                    <a:pt x="208" y="318"/>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5" name="Freeform 313"/>
            <p:cNvSpPr>
              <a:spLocks/>
            </p:cNvSpPr>
            <p:nvPr/>
          </p:nvSpPr>
          <p:spPr bwMode="auto">
            <a:xfrm>
              <a:off x="3715421" y="2551682"/>
              <a:ext cx="445714" cy="447899"/>
            </a:xfrm>
            <a:custGeom>
              <a:avLst/>
              <a:gdLst>
                <a:gd name="T0" fmla="*/ 340 w 340"/>
                <a:gd name="T1" fmla="*/ 176 h 341"/>
                <a:gd name="T2" fmla="*/ 340 w 340"/>
                <a:gd name="T3" fmla="*/ 176 h 341"/>
                <a:gd name="T4" fmla="*/ 179 w 340"/>
                <a:gd name="T5" fmla="*/ 0 h 341"/>
                <a:gd name="T6" fmla="*/ 0 w 340"/>
                <a:gd name="T7" fmla="*/ 184 h 341"/>
                <a:gd name="T8" fmla="*/ 179 w 340"/>
                <a:gd name="T9" fmla="*/ 341 h 341"/>
                <a:gd name="T10" fmla="*/ 340 w 340"/>
                <a:gd name="T11" fmla="*/ 176 h 341"/>
              </a:gdLst>
              <a:ahLst/>
              <a:cxnLst>
                <a:cxn ang="0">
                  <a:pos x="T0" y="T1"/>
                </a:cxn>
                <a:cxn ang="0">
                  <a:pos x="T2" y="T3"/>
                </a:cxn>
                <a:cxn ang="0">
                  <a:pos x="T4" y="T5"/>
                </a:cxn>
                <a:cxn ang="0">
                  <a:pos x="T6" y="T7"/>
                </a:cxn>
                <a:cxn ang="0">
                  <a:pos x="T8" y="T9"/>
                </a:cxn>
                <a:cxn ang="0">
                  <a:pos x="T10" y="T11"/>
                </a:cxn>
              </a:cxnLst>
              <a:rect l="0" t="0" r="r" b="b"/>
              <a:pathLst>
                <a:path w="340" h="341">
                  <a:moveTo>
                    <a:pt x="340" y="176"/>
                  </a:moveTo>
                  <a:lnTo>
                    <a:pt x="340" y="176"/>
                  </a:lnTo>
                  <a:lnTo>
                    <a:pt x="179" y="0"/>
                  </a:lnTo>
                  <a:cubicBezTo>
                    <a:pt x="116" y="58"/>
                    <a:pt x="56" y="119"/>
                    <a:pt x="0" y="184"/>
                  </a:cubicBezTo>
                  <a:lnTo>
                    <a:pt x="179" y="341"/>
                  </a:lnTo>
                  <a:cubicBezTo>
                    <a:pt x="229" y="283"/>
                    <a:pt x="283" y="228"/>
                    <a:pt x="340"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6" name="Freeform 331"/>
            <p:cNvSpPr>
              <a:spLocks/>
            </p:cNvSpPr>
            <p:nvPr/>
          </p:nvSpPr>
          <p:spPr bwMode="auto">
            <a:xfrm>
              <a:off x="4626512" y="2499245"/>
              <a:ext cx="467562" cy="450083"/>
            </a:xfrm>
            <a:custGeom>
              <a:avLst/>
              <a:gdLst>
                <a:gd name="T0" fmla="*/ 356 w 356"/>
                <a:gd name="T1" fmla="*/ 217 h 341"/>
                <a:gd name="T2" fmla="*/ 356 w 356"/>
                <a:gd name="T3" fmla="*/ 217 h 341"/>
                <a:gd name="T4" fmla="*/ 259 w 356"/>
                <a:gd name="T5" fmla="*/ 0 h 341"/>
                <a:gd name="T6" fmla="*/ 0 w 356"/>
                <a:gd name="T7" fmla="*/ 141 h 341"/>
                <a:gd name="T8" fmla="*/ 130 w 356"/>
                <a:gd name="T9" fmla="*/ 341 h 341"/>
                <a:gd name="T10" fmla="*/ 356 w 356"/>
                <a:gd name="T11" fmla="*/ 217 h 341"/>
              </a:gdLst>
              <a:ahLst/>
              <a:cxnLst>
                <a:cxn ang="0">
                  <a:pos x="T0" y="T1"/>
                </a:cxn>
                <a:cxn ang="0">
                  <a:pos x="T2" y="T3"/>
                </a:cxn>
                <a:cxn ang="0">
                  <a:pos x="T4" y="T5"/>
                </a:cxn>
                <a:cxn ang="0">
                  <a:pos x="T6" y="T7"/>
                </a:cxn>
                <a:cxn ang="0">
                  <a:pos x="T8" y="T9"/>
                </a:cxn>
                <a:cxn ang="0">
                  <a:pos x="T10" y="T11"/>
                </a:cxn>
              </a:cxnLst>
              <a:rect l="0" t="0" r="r" b="b"/>
              <a:pathLst>
                <a:path w="356" h="341">
                  <a:moveTo>
                    <a:pt x="356" y="217"/>
                  </a:moveTo>
                  <a:lnTo>
                    <a:pt x="356" y="217"/>
                  </a:lnTo>
                  <a:lnTo>
                    <a:pt x="259" y="0"/>
                  </a:lnTo>
                  <a:cubicBezTo>
                    <a:pt x="169" y="40"/>
                    <a:pt x="82" y="87"/>
                    <a:pt x="0" y="141"/>
                  </a:cubicBezTo>
                  <a:lnTo>
                    <a:pt x="130" y="341"/>
                  </a:lnTo>
                  <a:cubicBezTo>
                    <a:pt x="202" y="294"/>
                    <a:pt x="277" y="253"/>
                    <a:pt x="356" y="21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7" name="Freeform 333"/>
            <p:cNvSpPr>
              <a:spLocks/>
            </p:cNvSpPr>
            <p:nvPr/>
          </p:nvSpPr>
          <p:spPr bwMode="auto">
            <a:xfrm>
              <a:off x="4025673" y="2936219"/>
              <a:ext cx="489411" cy="493781"/>
            </a:xfrm>
            <a:custGeom>
              <a:avLst/>
              <a:gdLst>
                <a:gd name="T0" fmla="*/ 373 w 373"/>
                <a:gd name="T1" fmla="*/ 176 h 375"/>
                <a:gd name="T2" fmla="*/ 373 w 373"/>
                <a:gd name="T3" fmla="*/ 176 h 375"/>
                <a:gd name="T4" fmla="*/ 213 w 373"/>
                <a:gd name="T5" fmla="*/ 0 h 375"/>
                <a:gd name="T6" fmla="*/ 0 w 373"/>
                <a:gd name="T7" fmla="*/ 227 h 375"/>
                <a:gd name="T8" fmla="*/ 187 w 373"/>
                <a:gd name="T9" fmla="*/ 375 h 375"/>
                <a:gd name="T10" fmla="*/ 373 w 373"/>
                <a:gd name="T11" fmla="*/ 176 h 375"/>
              </a:gdLst>
              <a:ahLst/>
              <a:cxnLst>
                <a:cxn ang="0">
                  <a:pos x="T0" y="T1"/>
                </a:cxn>
                <a:cxn ang="0">
                  <a:pos x="T2" y="T3"/>
                </a:cxn>
                <a:cxn ang="0">
                  <a:pos x="T4" y="T5"/>
                </a:cxn>
                <a:cxn ang="0">
                  <a:pos x="T6" y="T7"/>
                </a:cxn>
                <a:cxn ang="0">
                  <a:pos x="T8" y="T9"/>
                </a:cxn>
                <a:cxn ang="0">
                  <a:pos x="T10" y="T11"/>
                </a:cxn>
              </a:cxnLst>
              <a:rect l="0" t="0" r="r" b="b"/>
              <a:pathLst>
                <a:path w="373" h="375">
                  <a:moveTo>
                    <a:pt x="373" y="176"/>
                  </a:moveTo>
                  <a:lnTo>
                    <a:pt x="373" y="176"/>
                  </a:lnTo>
                  <a:lnTo>
                    <a:pt x="213" y="0"/>
                  </a:lnTo>
                  <a:cubicBezTo>
                    <a:pt x="136" y="69"/>
                    <a:pt x="65" y="146"/>
                    <a:pt x="0" y="227"/>
                  </a:cubicBezTo>
                  <a:lnTo>
                    <a:pt x="187" y="375"/>
                  </a:lnTo>
                  <a:cubicBezTo>
                    <a:pt x="244" y="303"/>
                    <a:pt x="306" y="237"/>
                    <a:pt x="373"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8" name="Freeform 253"/>
            <p:cNvSpPr>
              <a:spLocks/>
            </p:cNvSpPr>
            <p:nvPr/>
          </p:nvSpPr>
          <p:spPr bwMode="auto">
            <a:xfrm>
              <a:off x="6555753" y="2846639"/>
              <a:ext cx="467562" cy="419495"/>
            </a:xfrm>
            <a:custGeom>
              <a:avLst/>
              <a:gdLst>
                <a:gd name="T0" fmla="*/ 0 w 357"/>
                <a:gd name="T1" fmla="*/ 233 h 319"/>
                <a:gd name="T2" fmla="*/ 0 w 357"/>
                <a:gd name="T3" fmla="*/ 233 h 319"/>
                <a:gd name="T4" fmla="*/ 49 w 357"/>
                <a:gd name="T5" fmla="*/ 0 h 319"/>
                <a:gd name="T6" fmla="*/ 357 w 357"/>
                <a:gd name="T7" fmla="*/ 101 h 319"/>
                <a:gd name="T8" fmla="*/ 259 w 357"/>
                <a:gd name="T9" fmla="*/ 319 h 319"/>
                <a:gd name="T10" fmla="*/ 0 w 357"/>
                <a:gd name="T11" fmla="*/ 233 h 319"/>
              </a:gdLst>
              <a:ahLst/>
              <a:cxnLst>
                <a:cxn ang="0">
                  <a:pos x="T0" y="T1"/>
                </a:cxn>
                <a:cxn ang="0">
                  <a:pos x="T2" y="T3"/>
                </a:cxn>
                <a:cxn ang="0">
                  <a:pos x="T4" y="T5"/>
                </a:cxn>
                <a:cxn ang="0">
                  <a:pos x="T6" y="T7"/>
                </a:cxn>
                <a:cxn ang="0">
                  <a:pos x="T8" y="T9"/>
                </a:cxn>
                <a:cxn ang="0">
                  <a:pos x="T10" y="T11"/>
                </a:cxn>
              </a:cxnLst>
              <a:rect l="0" t="0" r="r" b="b"/>
              <a:pathLst>
                <a:path w="357" h="319">
                  <a:moveTo>
                    <a:pt x="0" y="233"/>
                  </a:moveTo>
                  <a:lnTo>
                    <a:pt x="0" y="233"/>
                  </a:lnTo>
                  <a:lnTo>
                    <a:pt x="49" y="0"/>
                  </a:lnTo>
                  <a:cubicBezTo>
                    <a:pt x="157" y="23"/>
                    <a:pt x="259" y="57"/>
                    <a:pt x="357" y="101"/>
                  </a:cubicBezTo>
                  <a:lnTo>
                    <a:pt x="259" y="319"/>
                  </a:lnTo>
                  <a:cubicBezTo>
                    <a:pt x="177" y="281"/>
                    <a:pt x="90" y="252"/>
                    <a:pt x="0" y="23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9" name="Freeform 255"/>
            <p:cNvSpPr>
              <a:spLocks/>
            </p:cNvSpPr>
            <p:nvPr/>
          </p:nvSpPr>
          <p:spPr bwMode="auto">
            <a:xfrm>
              <a:off x="6208358" y="2802941"/>
              <a:ext cx="410756" cy="349579"/>
            </a:xfrm>
            <a:custGeom>
              <a:avLst/>
              <a:gdLst>
                <a:gd name="T0" fmla="*/ 0 w 314"/>
                <a:gd name="T1" fmla="*/ 239 h 266"/>
                <a:gd name="T2" fmla="*/ 0 w 314"/>
                <a:gd name="T3" fmla="*/ 239 h 266"/>
                <a:gd name="T4" fmla="*/ 0 w 314"/>
                <a:gd name="T5" fmla="*/ 0 h 266"/>
                <a:gd name="T6" fmla="*/ 314 w 314"/>
                <a:gd name="T7" fmla="*/ 33 h 266"/>
                <a:gd name="T8" fmla="*/ 265 w 314"/>
                <a:gd name="T9" fmla="*/ 266 h 266"/>
                <a:gd name="T10" fmla="*/ 0 w 314"/>
                <a:gd name="T11" fmla="*/ 239 h 266"/>
              </a:gdLst>
              <a:ahLst/>
              <a:cxnLst>
                <a:cxn ang="0">
                  <a:pos x="T0" y="T1"/>
                </a:cxn>
                <a:cxn ang="0">
                  <a:pos x="T2" y="T3"/>
                </a:cxn>
                <a:cxn ang="0">
                  <a:pos x="T4" y="T5"/>
                </a:cxn>
                <a:cxn ang="0">
                  <a:pos x="T6" y="T7"/>
                </a:cxn>
                <a:cxn ang="0">
                  <a:pos x="T8" y="T9"/>
                </a:cxn>
                <a:cxn ang="0">
                  <a:pos x="T10" y="T11"/>
                </a:cxn>
              </a:cxnLst>
              <a:rect l="0" t="0" r="r" b="b"/>
              <a:pathLst>
                <a:path w="314" h="266">
                  <a:moveTo>
                    <a:pt x="0" y="239"/>
                  </a:moveTo>
                  <a:lnTo>
                    <a:pt x="0" y="239"/>
                  </a:lnTo>
                  <a:lnTo>
                    <a:pt x="0" y="0"/>
                  </a:lnTo>
                  <a:cubicBezTo>
                    <a:pt x="108" y="0"/>
                    <a:pt x="213" y="12"/>
                    <a:pt x="314" y="33"/>
                  </a:cubicBezTo>
                  <a:lnTo>
                    <a:pt x="265" y="266"/>
                  </a:lnTo>
                  <a:cubicBezTo>
                    <a:pt x="180" y="248"/>
                    <a:pt x="91" y="239"/>
                    <a:pt x="0" y="239"/>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0" name="Freeform 261"/>
            <p:cNvSpPr>
              <a:spLocks/>
            </p:cNvSpPr>
            <p:nvPr/>
          </p:nvSpPr>
          <p:spPr bwMode="auto">
            <a:xfrm>
              <a:off x="7479953" y="3504286"/>
              <a:ext cx="461008" cy="474118"/>
            </a:xfrm>
            <a:custGeom>
              <a:avLst/>
              <a:gdLst>
                <a:gd name="T0" fmla="*/ 0 w 351"/>
                <a:gd name="T1" fmla="*/ 154 h 360"/>
                <a:gd name="T2" fmla="*/ 0 w 351"/>
                <a:gd name="T3" fmla="*/ 154 h 360"/>
                <a:gd name="T4" fmla="*/ 181 w 351"/>
                <a:gd name="T5" fmla="*/ 0 h 360"/>
                <a:gd name="T6" fmla="*/ 351 w 351"/>
                <a:gd name="T7" fmla="*/ 244 h 360"/>
                <a:gd name="T8" fmla="*/ 142 w 351"/>
                <a:gd name="T9" fmla="*/ 360 h 360"/>
                <a:gd name="T10" fmla="*/ 0 w 351"/>
                <a:gd name="T11" fmla="*/ 154 h 360"/>
              </a:gdLst>
              <a:ahLst/>
              <a:cxnLst>
                <a:cxn ang="0">
                  <a:pos x="T0" y="T1"/>
                </a:cxn>
                <a:cxn ang="0">
                  <a:pos x="T2" y="T3"/>
                </a:cxn>
                <a:cxn ang="0">
                  <a:pos x="T4" y="T5"/>
                </a:cxn>
                <a:cxn ang="0">
                  <a:pos x="T6" y="T7"/>
                </a:cxn>
                <a:cxn ang="0">
                  <a:pos x="T8" y="T9"/>
                </a:cxn>
                <a:cxn ang="0">
                  <a:pos x="T10" y="T11"/>
                </a:cxn>
              </a:cxnLst>
              <a:rect l="0" t="0" r="r" b="b"/>
              <a:pathLst>
                <a:path w="351" h="360">
                  <a:moveTo>
                    <a:pt x="0" y="154"/>
                  </a:moveTo>
                  <a:lnTo>
                    <a:pt x="0" y="154"/>
                  </a:lnTo>
                  <a:lnTo>
                    <a:pt x="181" y="0"/>
                  </a:lnTo>
                  <a:cubicBezTo>
                    <a:pt x="245" y="75"/>
                    <a:pt x="302" y="157"/>
                    <a:pt x="351" y="244"/>
                  </a:cubicBezTo>
                  <a:lnTo>
                    <a:pt x="142" y="360"/>
                  </a:lnTo>
                  <a:cubicBezTo>
                    <a:pt x="102" y="286"/>
                    <a:pt x="54" y="218"/>
                    <a:pt x="0" y="15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1" name="Freeform 263"/>
            <p:cNvSpPr>
              <a:spLocks/>
            </p:cNvSpPr>
            <p:nvPr/>
          </p:nvSpPr>
          <p:spPr bwMode="auto">
            <a:xfrm>
              <a:off x="7217769" y="3209327"/>
              <a:ext cx="498151" cy="498151"/>
            </a:xfrm>
            <a:custGeom>
              <a:avLst/>
              <a:gdLst>
                <a:gd name="T0" fmla="*/ 0 w 380"/>
                <a:gd name="T1" fmla="*/ 190 h 378"/>
                <a:gd name="T2" fmla="*/ 0 w 380"/>
                <a:gd name="T3" fmla="*/ 190 h 378"/>
                <a:gd name="T4" fmla="*/ 144 w 380"/>
                <a:gd name="T5" fmla="*/ 0 h 378"/>
                <a:gd name="T6" fmla="*/ 380 w 380"/>
                <a:gd name="T7" fmla="*/ 224 h 378"/>
                <a:gd name="T8" fmla="*/ 199 w 380"/>
                <a:gd name="T9" fmla="*/ 378 h 378"/>
                <a:gd name="T10" fmla="*/ 0 w 380"/>
                <a:gd name="T11" fmla="*/ 190 h 378"/>
              </a:gdLst>
              <a:ahLst/>
              <a:cxnLst>
                <a:cxn ang="0">
                  <a:pos x="T0" y="T1"/>
                </a:cxn>
                <a:cxn ang="0">
                  <a:pos x="T2" y="T3"/>
                </a:cxn>
                <a:cxn ang="0">
                  <a:pos x="T4" y="T5"/>
                </a:cxn>
                <a:cxn ang="0">
                  <a:pos x="T6" y="T7"/>
                </a:cxn>
                <a:cxn ang="0">
                  <a:pos x="T8" y="T9"/>
                </a:cxn>
                <a:cxn ang="0">
                  <a:pos x="T10" y="T11"/>
                </a:cxn>
              </a:cxnLst>
              <a:rect l="0" t="0" r="r" b="b"/>
              <a:pathLst>
                <a:path w="380" h="378">
                  <a:moveTo>
                    <a:pt x="0" y="190"/>
                  </a:moveTo>
                  <a:lnTo>
                    <a:pt x="0" y="190"/>
                  </a:lnTo>
                  <a:lnTo>
                    <a:pt x="144" y="0"/>
                  </a:lnTo>
                  <a:cubicBezTo>
                    <a:pt x="231" y="66"/>
                    <a:pt x="310" y="141"/>
                    <a:pt x="380" y="224"/>
                  </a:cubicBezTo>
                  <a:lnTo>
                    <a:pt x="199" y="378"/>
                  </a:lnTo>
                  <a:cubicBezTo>
                    <a:pt x="140" y="309"/>
                    <a:pt x="73" y="245"/>
                    <a:pt x="0" y="19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2" name="Freeform 295"/>
            <p:cNvSpPr>
              <a:spLocks/>
            </p:cNvSpPr>
            <p:nvPr/>
          </p:nvSpPr>
          <p:spPr bwMode="auto">
            <a:xfrm>
              <a:off x="6894408" y="2977731"/>
              <a:ext cx="513445" cy="480672"/>
            </a:xfrm>
            <a:custGeom>
              <a:avLst/>
              <a:gdLst>
                <a:gd name="T0" fmla="*/ 0 w 390"/>
                <a:gd name="T1" fmla="*/ 218 h 365"/>
                <a:gd name="T2" fmla="*/ 0 w 390"/>
                <a:gd name="T3" fmla="*/ 218 h 365"/>
                <a:gd name="T4" fmla="*/ 98 w 390"/>
                <a:gd name="T5" fmla="*/ 0 h 365"/>
                <a:gd name="T6" fmla="*/ 390 w 390"/>
                <a:gd name="T7" fmla="*/ 175 h 365"/>
                <a:gd name="T8" fmla="*/ 246 w 390"/>
                <a:gd name="T9" fmla="*/ 365 h 365"/>
                <a:gd name="T10" fmla="*/ 0 w 390"/>
                <a:gd name="T11" fmla="*/ 218 h 365"/>
              </a:gdLst>
              <a:ahLst/>
              <a:cxnLst>
                <a:cxn ang="0">
                  <a:pos x="T0" y="T1"/>
                </a:cxn>
                <a:cxn ang="0">
                  <a:pos x="T2" y="T3"/>
                </a:cxn>
                <a:cxn ang="0">
                  <a:pos x="T4" y="T5"/>
                </a:cxn>
                <a:cxn ang="0">
                  <a:pos x="T6" y="T7"/>
                </a:cxn>
                <a:cxn ang="0">
                  <a:pos x="T8" y="T9"/>
                </a:cxn>
                <a:cxn ang="0">
                  <a:pos x="T10" y="T11"/>
                </a:cxn>
              </a:cxnLst>
              <a:rect l="0" t="0" r="r" b="b"/>
              <a:pathLst>
                <a:path w="390" h="365">
                  <a:moveTo>
                    <a:pt x="0" y="218"/>
                  </a:moveTo>
                  <a:lnTo>
                    <a:pt x="0" y="218"/>
                  </a:lnTo>
                  <a:lnTo>
                    <a:pt x="98" y="0"/>
                  </a:lnTo>
                  <a:cubicBezTo>
                    <a:pt x="202" y="48"/>
                    <a:pt x="300" y="107"/>
                    <a:pt x="390" y="175"/>
                  </a:cubicBezTo>
                  <a:lnTo>
                    <a:pt x="246" y="365"/>
                  </a:lnTo>
                  <a:cubicBezTo>
                    <a:pt x="170" y="307"/>
                    <a:pt x="88" y="257"/>
                    <a:pt x="0" y="2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4" name="Freeform 337"/>
            <p:cNvSpPr>
              <a:spLocks/>
            </p:cNvSpPr>
            <p:nvPr/>
          </p:nvSpPr>
          <p:spPr bwMode="auto">
            <a:xfrm>
              <a:off x="7925667" y="3233362"/>
              <a:ext cx="469748" cy="491597"/>
            </a:xfrm>
            <a:custGeom>
              <a:avLst/>
              <a:gdLst>
                <a:gd name="T0" fmla="*/ 0 w 358"/>
                <a:gd name="T1" fmla="*/ 148 h 372"/>
                <a:gd name="T2" fmla="*/ 0 w 358"/>
                <a:gd name="T3" fmla="*/ 148 h 372"/>
                <a:gd name="T4" fmla="*/ 187 w 358"/>
                <a:gd name="T5" fmla="*/ 0 h 372"/>
                <a:gd name="T6" fmla="*/ 358 w 358"/>
                <a:gd name="T7" fmla="*/ 256 h 372"/>
                <a:gd name="T8" fmla="*/ 150 w 358"/>
                <a:gd name="T9" fmla="*/ 372 h 372"/>
                <a:gd name="T10" fmla="*/ 0 w 358"/>
                <a:gd name="T11" fmla="*/ 148 h 372"/>
              </a:gdLst>
              <a:ahLst/>
              <a:cxnLst>
                <a:cxn ang="0">
                  <a:pos x="T0" y="T1"/>
                </a:cxn>
                <a:cxn ang="0">
                  <a:pos x="T2" y="T3"/>
                </a:cxn>
                <a:cxn ang="0">
                  <a:pos x="T4" y="T5"/>
                </a:cxn>
                <a:cxn ang="0">
                  <a:pos x="T6" y="T7"/>
                </a:cxn>
                <a:cxn ang="0">
                  <a:pos x="T8" y="T9"/>
                </a:cxn>
                <a:cxn ang="0">
                  <a:pos x="T10" y="T11"/>
                </a:cxn>
              </a:cxnLst>
              <a:rect l="0" t="0" r="r" b="b"/>
              <a:pathLst>
                <a:path w="358" h="372">
                  <a:moveTo>
                    <a:pt x="0" y="148"/>
                  </a:moveTo>
                  <a:lnTo>
                    <a:pt x="0" y="148"/>
                  </a:lnTo>
                  <a:lnTo>
                    <a:pt x="187" y="0"/>
                  </a:lnTo>
                  <a:cubicBezTo>
                    <a:pt x="250" y="80"/>
                    <a:pt x="308" y="166"/>
                    <a:pt x="358" y="256"/>
                  </a:cubicBezTo>
                  <a:lnTo>
                    <a:pt x="150" y="372"/>
                  </a:lnTo>
                  <a:cubicBezTo>
                    <a:pt x="106" y="293"/>
                    <a:pt x="56" y="218"/>
                    <a:pt x="0"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5" name="Freeform 339"/>
            <p:cNvSpPr>
              <a:spLocks/>
            </p:cNvSpPr>
            <p:nvPr/>
          </p:nvSpPr>
          <p:spPr bwMode="auto">
            <a:xfrm>
              <a:off x="7680961" y="2936219"/>
              <a:ext cx="489411" cy="493781"/>
            </a:xfrm>
            <a:custGeom>
              <a:avLst/>
              <a:gdLst>
                <a:gd name="T0" fmla="*/ 0 w 373"/>
                <a:gd name="T1" fmla="*/ 176 h 375"/>
                <a:gd name="T2" fmla="*/ 0 w 373"/>
                <a:gd name="T3" fmla="*/ 176 h 375"/>
                <a:gd name="T4" fmla="*/ 160 w 373"/>
                <a:gd name="T5" fmla="*/ 0 h 375"/>
                <a:gd name="T6" fmla="*/ 373 w 373"/>
                <a:gd name="T7" fmla="*/ 227 h 375"/>
                <a:gd name="T8" fmla="*/ 186 w 373"/>
                <a:gd name="T9" fmla="*/ 375 h 375"/>
                <a:gd name="T10" fmla="*/ 0 w 373"/>
                <a:gd name="T11" fmla="*/ 176 h 375"/>
              </a:gdLst>
              <a:ahLst/>
              <a:cxnLst>
                <a:cxn ang="0">
                  <a:pos x="T0" y="T1"/>
                </a:cxn>
                <a:cxn ang="0">
                  <a:pos x="T2" y="T3"/>
                </a:cxn>
                <a:cxn ang="0">
                  <a:pos x="T4" y="T5"/>
                </a:cxn>
                <a:cxn ang="0">
                  <a:pos x="T6" y="T7"/>
                </a:cxn>
                <a:cxn ang="0">
                  <a:pos x="T8" y="T9"/>
                </a:cxn>
                <a:cxn ang="0">
                  <a:pos x="T10" y="T11"/>
                </a:cxn>
              </a:cxnLst>
              <a:rect l="0" t="0" r="r" b="b"/>
              <a:pathLst>
                <a:path w="373" h="375">
                  <a:moveTo>
                    <a:pt x="0" y="176"/>
                  </a:moveTo>
                  <a:lnTo>
                    <a:pt x="0" y="176"/>
                  </a:lnTo>
                  <a:lnTo>
                    <a:pt x="160" y="0"/>
                  </a:lnTo>
                  <a:cubicBezTo>
                    <a:pt x="237" y="69"/>
                    <a:pt x="308" y="146"/>
                    <a:pt x="373" y="227"/>
                  </a:cubicBezTo>
                  <a:lnTo>
                    <a:pt x="186" y="375"/>
                  </a:lnTo>
                  <a:cubicBezTo>
                    <a:pt x="129" y="303"/>
                    <a:pt x="67" y="237"/>
                    <a:pt x="0"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6" name="Freeform 341"/>
            <p:cNvSpPr>
              <a:spLocks/>
            </p:cNvSpPr>
            <p:nvPr/>
          </p:nvSpPr>
          <p:spPr bwMode="auto">
            <a:xfrm>
              <a:off x="7399114" y="2684958"/>
              <a:ext cx="491597" cy="482857"/>
            </a:xfrm>
            <a:custGeom>
              <a:avLst/>
              <a:gdLst>
                <a:gd name="T0" fmla="*/ 0 w 375"/>
                <a:gd name="T1" fmla="*/ 200 h 366"/>
                <a:gd name="T2" fmla="*/ 0 w 375"/>
                <a:gd name="T3" fmla="*/ 200 h 366"/>
                <a:gd name="T4" fmla="*/ 130 w 375"/>
                <a:gd name="T5" fmla="*/ 0 h 366"/>
                <a:gd name="T6" fmla="*/ 375 w 375"/>
                <a:gd name="T7" fmla="*/ 190 h 366"/>
                <a:gd name="T8" fmla="*/ 215 w 375"/>
                <a:gd name="T9" fmla="*/ 366 h 366"/>
                <a:gd name="T10" fmla="*/ 0 w 375"/>
                <a:gd name="T11" fmla="*/ 200 h 366"/>
              </a:gdLst>
              <a:ahLst/>
              <a:cxnLst>
                <a:cxn ang="0">
                  <a:pos x="T0" y="T1"/>
                </a:cxn>
                <a:cxn ang="0">
                  <a:pos x="T2" y="T3"/>
                </a:cxn>
                <a:cxn ang="0">
                  <a:pos x="T4" y="T5"/>
                </a:cxn>
                <a:cxn ang="0">
                  <a:pos x="T6" y="T7"/>
                </a:cxn>
                <a:cxn ang="0">
                  <a:pos x="T8" y="T9"/>
                </a:cxn>
                <a:cxn ang="0">
                  <a:pos x="T10" y="T11"/>
                </a:cxn>
              </a:cxnLst>
              <a:rect l="0" t="0" r="r" b="b"/>
              <a:pathLst>
                <a:path w="375" h="366">
                  <a:moveTo>
                    <a:pt x="0" y="200"/>
                  </a:moveTo>
                  <a:lnTo>
                    <a:pt x="0" y="200"/>
                  </a:lnTo>
                  <a:lnTo>
                    <a:pt x="130" y="0"/>
                  </a:lnTo>
                  <a:cubicBezTo>
                    <a:pt x="217" y="56"/>
                    <a:pt x="299" y="120"/>
                    <a:pt x="375" y="190"/>
                  </a:cubicBezTo>
                  <a:lnTo>
                    <a:pt x="215" y="366"/>
                  </a:lnTo>
                  <a:cubicBezTo>
                    <a:pt x="148" y="305"/>
                    <a:pt x="76" y="249"/>
                    <a:pt x="0"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7" name="Freeform 343"/>
            <p:cNvSpPr>
              <a:spLocks/>
            </p:cNvSpPr>
            <p:nvPr/>
          </p:nvSpPr>
          <p:spPr bwMode="auto">
            <a:xfrm>
              <a:off x="8246843" y="2792018"/>
              <a:ext cx="436974" cy="439160"/>
            </a:xfrm>
            <a:custGeom>
              <a:avLst/>
              <a:gdLst>
                <a:gd name="T0" fmla="*/ 0 w 334"/>
                <a:gd name="T1" fmla="*/ 157 h 333"/>
                <a:gd name="T2" fmla="*/ 0 w 334"/>
                <a:gd name="T3" fmla="*/ 157 h 333"/>
                <a:gd name="T4" fmla="*/ 180 w 334"/>
                <a:gd name="T5" fmla="*/ 0 h 333"/>
                <a:gd name="T6" fmla="*/ 334 w 334"/>
                <a:gd name="T7" fmla="*/ 196 h 333"/>
                <a:gd name="T8" fmla="*/ 139 w 334"/>
                <a:gd name="T9" fmla="*/ 333 h 333"/>
                <a:gd name="T10" fmla="*/ 0 w 334"/>
                <a:gd name="T11" fmla="*/ 157 h 333"/>
              </a:gdLst>
              <a:ahLst/>
              <a:cxnLst>
                <a:cxn ang="0">
                  <a:pos x="T0" y="T1"/>
                </a:cxn>
                <a:cxn ang="0">
                  <a:pos x="T2" y="T3"/>
                </a:cxn>
                <a:cxn ang="0">
                  <a:pos x="T4" y="T5"/>
                </a:cxn>
                <a:cxn ang="0">
                  <a:pos x="T6" y="T7"/>
                </a:cxn>
                <a:cxn ang="0">
                  <a:pos x="T8" y="T9"/>
                </a:cxn>
                <a:cxn ang="0">
                  <a:pos x="T10" y="T11"/>
                </a:cxn>
              </a:cxnLst>
              <a:rect l="0" t="0" r="r" b="b"/>
              <a:pathLst>
                <a:path w="334" h="333">
                  <a:moveTo>
                    <a:pt x="0" y="157"/>
                  </a:moveTo>
                  <a:lnTo>
                    <a:pt x="0" y="157"/>
                  </a:lnTo>
                  <a:lnTo>
                    <a:pt x="180" y="0"/>
                  </a:lnTo>
                  <a:cubicBezTo>
                    <a:pt x="235" y="62"/>
                    <a:pt x="286" y="128"/>
                    <a:pt x="334" y="196"/>
                  </a:cubicBezTo>
                  <a:lnTo>
                    <a:pt x="139" y="333"/>
                  </a:lnTo>
                  <a:cubicBezTo>
                    <a:pt x="96" y="271"/>
                    <a:pt x="50" y="213"/>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8" name="Freeform 345"/>
            <p:cNvSpPr>
              <a:spLocks/>
            </p:cNvSpPr>
            <p:nvPr/>
          </p:nvSpPr>
          <p:spPr bwMode="auto">
            <a:xfrm>
              <a:off x="8034910" y="2551682"/>
              <a:ext cx="447899" cy="447899"/>
            </a:xfrm>
            <a:custGeom>
              <a:avLst/>
              <a:gdLst>
                <a:gd name="T0" fmla="*/ 0 w 340"/>
                <a:gd name="T1" fmla="*/ 176 h 341"/>
                <a:gd name="T2" fmla="*/ 0 w 340"/>
                <a:gd name="T3" fmla="*/ 176 h 341"/>
                <a:gd name="T4" fmla="*/ 160 w 340"/>
                <a:gd name="T5" fmla="*/ 0 h 341"/>
                <a:gd name="T6" fmla="*/ 340 w 340"/>
                <a:gd name="T7" fmla="*/ 184 h 341"/>
                <a:gd name="T8" fmla="*/ 160 w 340"/>
                <a:gd name="T9" fmla="*/ 341 h 341"/>
                <a:gd name="T10" fmla="*/ 0 w 340"/>
                <a:gd name="T11" fmla="*/ 176 h 341"/>
              </a:gdLst>
              <a:ahLst/>
              <a:cxnLst>
                <a:cxn ang="0">
                  <a:pos x="T0" y="T1"/>
                </a:cxn>
                <a:cxn ang="0">
                  <a:pos x="T2" y="T3"/>
                </a:cxn>
                <a:cxn ang="0">
                  <a:pos x="T4" y="T5"/>
                </a:cxn>
                <a:cxn ang="0">
                  <a:pos x="T6" y="T7"/>
                </a:cxn>
                <a:cxn ang="0">
                  <a:pos x="T8" y="T9"/>
                </a:cxn>
                <a:cxn ang="0">
                  <a:pos x="T10" y="T11"/>
                </a:cxn>
              </a:cxnLst>
              <a:rect l="0" t="0" r="r" b="b"/>
              <a:pathLst>
                <a:path w="340" h="341">
                  <a:moveTo>
                    <a:pt x="0" y="176"/>
                  </a:moveTo>
                  <a:lnTo>
                    <a:pt x="0" y="176"/>
                  </a:lnTo>
                  <a:lnTo>
                    <a:pt x="160" y="0"/>
                  </a:lnTo>
                  <a:cubicBezTo>
                    <a:pt x="223" y="58"/>
                    <a:pt x="283" y="119"/>
                    <a:pt x="340" y="184"/>
                  </a:cubicBezTo>
                  <a:lnTo>
                    <a:pt x="160" y="341"/>
                  </a:lnTo>
                  <a:cubicBezTo>
                    <a:pt x="110" y="283"/>
                    <a:pt x="56" y="228"/>
                    <a:pt x="0"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9" name="Freeform 347"/>
            <p:cNvSpPr>
              <a:spLocks/>
            </p:cNvSpPr>
            <p:nvPr/>
          </p:nvSpPr>
          <p:spPr bwMode="auto">
            <a:xfrm>
              <a:off x="8428187" y="3052017"/>
              <a:ext cx="421681" cy="417311"/>
            </a:xfrm>
            <a:custGeom>
              <a:avLst/>
              <a:gdLst>
                <a:gd name="T0" fmla="*/ 114 w 322"/>
                <a:gd name="T1" fmla="*/ 318 h 318"/>
                <a:gd name="T2" fmla="*/ 114 w 322"/>
                <a:gd name="T3" fmla="*/ 318 h 318"/>
                <a:gd name="T4" fmla="*/ 0 w 322"/>
                <a:gd name="T5" fmla="*/ 137 h 318"/>
                <a:gd name="T6" fmla="*/ 195 w 322"/>
                <a:gd name="T7" fmla="*/ 0 h 318"/>
                <a:gd name="T8" fmla="*/ 322 w 322"/>
                <a:gd name="T9" fmla="*/ 202 h 318"/>
                <a:gd name="T10" fmla="*/ 121 w 322"/>
                <a:gd name="T11" fmla="*/ 314 h 318"/>
                <a:gd name="T12" fmla="*/ 114 w 322"/>
                <a:gd name="T13" fmla="*/ 318 h 318"/>
              </a:gdLst>
              <a:ahLst/>
              <a:cxnLst>
                <a:cxn ang="0">
                  <a:pos x="T0" y="T1"/>
                </a:cxn>
                <a:cxn ang="0">
                  <a:pos x="T2" y="T3"/>
                </a:cxn>
                <a:cxn ang="0">
                  <a:pos x="T4" y="T5"/>
                </a:cxn>
                <a:cxn ang="0">
                  <a:pos x="T6" y="T7"/>
                </a:cxn>
                <a:cxn ang="0">
                  <a:pos x="T8" y="T9"/>
                </a:cxn>
                <a:cxn ang="0">
                  <a:pos x="T10" y="T11"/>
                </a:cxn>
                <a:cxn ang="0">
                  <a:pos x="T12" y="T13"/>
                </a:cxn>
              </a:cxnLst>
              <a:rect l="0" t="0" r="r" b="b"/>
              <a:pathLst>
                <a:path w="322" h="318">
                  <a:moveTo>
                    <a:pt x="114" y="318"/>
                  </a:moveTo>
                  <a:lnTo>
                    <a:pt x="114" y="318"/>
                  </a:lnTo>
                  <a:cubicBezTo>
                    <a:pt x="79" y="255"/>
                    <a:pt x="41" y="195"/>
                    <a:pt x="0" y="137"/>
                  </a:cubicBezTo>
                  <a:lnTo>
                    <a:pt x="195" y="0"/>
                  </a:lnTo>
                  <a:cubicBezTo>
                    <a:pt x="241" y="65"/>
                    <a:pt x="283" y="133"/>
                    <a:pt x="322" y="202"/>
                  </a:cubicBezTo>
                  <a:lnTo>
                    <a:pt x="121" y="314"/>
                  </a:lnTo>
                  <a:lnTo>
                    <a:pt x="114" y="318"/>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0" name="Freeform 301"/>
            <p:cNvSpPr>
              <a:spLocks/>
            </p:cNvSpPr>
            <p:nvPr/>
          </p:nvSpPr>
          <p:spPr bwMode="auto">
            <a:xfrm>
              <a:off x="7772726" y="4017730"/>
              <a:ext cx="430420" cy="456639"/>
            </a:xfrm>
            <a:custGeom>
              <a:avLst/>
              <a:gdLst>
                <a:gd name="T0" fmla="*/ 0 w 327"/>
                <a:gd name="T1" fmla="*/ 116 h 347"/>
                <a:gd name="T2" fmla="*/ 0 w 327"/>
                <a:gd name="T3" fmla="*/ 116 h 347"/>
                <a:gd name="T4" fmla="*/ 208 w 327"/>
                <a:gd name="T5" fmla="*/ 0 h 347"/>
                <a:gd name="T6" fmla="*/ 327 w 327"/>
                <a:gd name="T7" fmla="*/ 274 h 347"/>
                <a:gd name="T8" fmla="*/ 100 w 327"/>
                <a:gd name="T9" fmla="*/ 347 h 347"/>
                <a:gd name="T10" fmla="*/ 0 w 327"/>
                <a:gd name="T11" fmla="*/ 116 h 347"/>
              </a:gdLst>
              <a:ahLst/>
              <a:cxnLst>
                <a:cxn ang="0">
                  <a:pos x="T0" y="T1"/>
                </a:cxn>
                <a:cxn ang="0">
                  <a:pos x="T2" y="T3"/>
                </a:cxn>
                <a:cxn ang="0">
                  <a:pos x="T4" y="T5"/>
                </a:cxn>
                <a:cxn ang="0">
                  <a:pos x="T6" y="T7"/>
                </a:cxn>
                <a:cxn ang="0">
                  <a:pos x="T8" y="T9"/>
                </a:cxn>
                <a:cxn ang="0">
                  <a:pos x="T10" y="T11"/>
                </a:cxn>
              </a:cxnLst>
              <a:rect l="0" t="0" r="r" b="b"/>
              <a:pathLst>
                <a:path w="327" h="347">
                  <a:moveTo>
                    <a:pt x="0" y="116"/>
                  </a:moveTo>
                  <a:lnTo>
                    <a:pt x="0" y="116"/>
                  </a:lnTo>
                  <a:lnTo>
                    <a:pt x="208" y="0"/>
                  </a:lnTo>
                  <a:cubicBezTo>
                    <a:pt x="256" y="87"/>
                    <a:pt x="296" y="178"/>
                    <a:pt x="327" y="274"/>
                  </a:cubicBezTo>
                  <a:lnTo>
                    <a:pt x="100" y="347"/>
                  </a:lnTo>
                  <a:cubicBezTo>
                    <a:pt x="74" y="266"/>
                    <a:pt x="40" y="189"/>
                    <a:pt x="0" y="11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1" name="Freeform 303"/>
            <p:cNvSpPr>
              <a:spLocks/>
            </p:cNvSpPr>
            <p:nvPr/>
          </p:nvSpPr>
          <p:spPr bwMode="auto">
            <a:xfrm>
              <a:off x="7903818" y="4378234"/>
              <a:ext cx="382353" cy="430420"/>
            </a:xfrm>
            <a:custGeom>
              <a:avLst/>
              <a:gdLst>
                <a:gd name="T0" fmla="*/ 0 w 290"/>
                <a:gd name="T1" fmla="*/ 73 h 326"/>
                <a:gd name="T2" fmla="*/ 0 w 290"/>
                <a:gd name="T3" fmla="*/ 73 h 326"/>
                <a:gd name="T4" fmla="*/ 227 w 290"/>
                <a:gd name="T5" fmla="*/ 0 h 326"/>
                <a:gd name="T6" fmla="*/ 290 w 290"/>
                <a:gd name="T7" fmla="*/ 301 h 326"/>
                <a:gd name="T8" fmla="*/ 53 w 290"/>
                <a:gd name="T9" fmla="*/ 326 h 326"/>
                <a:gd name="T10" fmla="*/ 0 w 290"/>
                <a:gd name="T11" fmla="*/ 73 h 326"/>
              </a:gdLst>
              <a:ahLst/>
              <a:cxnLst>
                <a:cxn ang="0">
                  <a:pos x="T0" y="T1"/>
                </a:cxn>
                <a:cxn ang="0">
                  <a:pos x="T2" y="T3"/>
                </a:cxn>
                <a:cxn ang="0">
                  <a:pos x="T4" y="T5"/>
                </a:cxn>
                <a:cxn ang="0">
                  <a:pos x="T6" y="T7"/>
                </a:cxn>
                <a:cxn ang="0">
                  <a:pos x="T8" y="T9"/>
                </a:cxn>
                <a:cxn ang="0">
                  <a:pos x="T10" y="T11"/>
                </a:cxn>
              </a:cxnLst>
              <a:rect l="0" t="0" r="r" b="b"/>
              <a:pathLst>
                <a:path w="290" h="326">
                  <a:moveTo>
                    <a:pt x="0" y="73"/>
                  </a:moveTo>
                  <a:lnTo>
                    <a:pt x="0" y="73"/>
                  </a:lnTo>
                  <a:lnTo>
                    <a:pt x="227" y="0"/>
                  </a:lnTo>
                  <a:cubicBezTo>
                    <a:pt x="258" y="96"/>
                    <a:pt x="279" y="197"/>
                    <a:pt x="290" y="301"/>
                  </a:cubicBezTo>
                  <a:lnTo>
                    <a:pt x="53" y="326"/>
                  </a:lnTo>
                  <a:cubicBezTo>
                    <a:pt x="44" y="238"/>
                    <a:pt x="26" y="154"/>
                    <a:pt x="0" y="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2" name="Freeform 305"/>
            <p:cNvSpPr>
              <a:spLocks/>
            </p:cNvSpPr>
            <p:nvPr/>
          </p:nvSpPr>
          <p:spPr bwMode="auto">
            <a:xfrm>
              <a:off x="8443482" y="4393527"/>
              <a:ext cx="360504" cy="358319"/>
            </a:xfrm>
            <a:custGeom>
              <a:avLst/>
              <a:gdLst>
                <a:gd name="T0" fmla="*/ 231 w 274"/>
                <a:gd name="T1" fmla="*/ 0 h 273"/>
                <a:gd name="T2" fmla="*/ 231 w 274"/>
                <a:gd name="T3" fmla="*/ 0 h 273"/>
                <a:gd name="T4" fmla="*/ 274 w 274"/>
                <a:gd name="T5" fmla="*/ 248 h 273"/>
                <a:gd name="T6" fmla="*/ 37 w 274"/>
                <a:gd name="T7" fmla="*/ 273 h 273"/>
                <a:gd name="T8" fmla="*/ 0 w 274"/>
                <a:gd name="T9" fmla="*/ 56 h 273"/>
                <a:gd name="T10" fmla="*/ 231 w 274"/>
                <a:gd name="T11" fmla="*/ 0 h 273"/>
              </a:gdLst>
              <a:ahLst/>
              <a:cxnLst>
                <a:cxn ang="0">
                  <a:pos x="T0" y="T1"/>
                </a:cxn>
                <a:cxn ang="0">
                  <a:pos x="T2" y="T3"/>
                </a:cxn>
                <a:cxn ang="0">
                  <a:pos x="T4" y="T5"/>
                </a:cxn>
                <a:cxn ang="0">
                  <a:pos x="T6" y="T7"/>
                </a:cxn>
                <a:cxn ang="0">
                  <a:pos x="T8" y="T9"/>
                </a:cxn>
                <a:cxn ang="0">
                  <a:pos x="T10" y="T11"/>
                </a:cxn>
              </a:cxnLst>
              <a:rect l="0" t="0" r="r" b="b"/>
              <a:pathLst>
                <a:path w="274" h="273">
                  <a:moveTo>
                    <a:pt x="231" y="0"/>
                  </a:moveTo>
                  <a:lnTo>
                    <a:pt x="231" y="0"/>
                  </a:lnTo>
                  <a:cubicBezTo>
                    <a:pt x="251" y="81"/>
                    <a:pt x="265" y="163"/>
                    <a:pt x="274" y="248"/>
                  </a:cubicBezTo>
                  <a:lnTo>
                    <a:pt x="37" y="273"/>
                  </a:lnTo>
                  <a:cubicBezTo>
                    <a:pt x="29" y="199"/>
                    <a:pt x="17" y="127"/>
                    <a:pt x="0" y="56"/>
                  </a:cubicBezTo>
                  <a:lnTo>
                    <a:pt x="231"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3" name="Freeform 307"/>
            <p:cNvSpPr>
              <a:spLocks/>
            </p:cNvSpPr>
            <p:nvPr/>
          </p:nvSpPr>
          <p:spPr bwMode="auto">
            <a:xfrm>
              <a:off x="8229365" y="3764285"/>
              <a:ext cx="415125" cy="412941"/>
            </a:xfrm>
            <a:custGeom>
              <a:avLst/>
              <a:gdLst>
                <a:gd name="T0" fmla="*/ 0 w 316"/>
                <a:gd name="T1" fmla="*/ 115 h 313"/>
                <a:gd name="T2" fmla="*/ 0 w 316"/>
                <a:gd name="T3" fmla="*/ 115 h 313"/>
                <a:gd name="T4" fmla="*/ 208 w 316"/>
                <a:gd name="T5" fmla="*/ 0 h 313"/>
                <a:gd name="T6" fmla="*/ 316 w 316"/>
                <a:gd name="T7" fmla="*/ 226 h 313"/>
                <a:gd name="T8" fmla="*/ 94 w 316"/>
                <a:gd name="T9" fmla="*/ 313 h 313"/>
                <a:gd name="T10" fmla="*/ 0 w 316"/>
                <a:gd name="T11" fmla="*/ 115 h 313"/>
              </a:gdLst>
              <a:ahLst/>
              <a:cxnLst>
                <a:cxn ang="0">
                  <a:pos x="T0" y="T1"/>
                </a:cxn>
                <a:cxn ang="0">
                  <a:pos x="T2" y="T3"/>
                </a:cxn>
                <a:cxn ang="0">
                  <a:pos x="T4" y="T5"/>
                </a:cxn>
                <a:cxn ang="0">
                  <a:pos x="T6" y="T7"/>
                </a:cxn>
                <a:cxn ang="0">
                  <a:pos x="T8" y="T9"/>
                </a:cxn>
                <a:cxn ang="0">
                  <a:pos x="T10" y="T11"/>
                </a:cxn>
              </a:cxnLst>
              <a:rect l="0" t="0" r="r" b="b"/>
              <a:pathLst>
                <a:path w="316" h="313">
                  <a:moveTo>
                    <a:pt x="0" y="115"/>
                  </a:moveTo>
                  <a:lnTo>
                    <a:pt x="0" y="115"/>
                  </a:lnTo>
                  <a:lnTo>
                    <a:pt x="208" y="0"/>
                  </a:lnTo>
                  <a:cubicBezTo>
                    <a:pt x="249" y="72"/>
                    <a:pt x="285" y="148"/>
                    <a:pt x="316" y="226"/>
                  </a:cubicBezTo>
                  <a:lnTo>
                    <a:pt x="94" y="313"/>
                  </a:lnTo>
                  <a:cubicBezTo>
                    <a:pt x="67" y="245"/>
                    <a:pt x="35" y="179"/>
                    <a:pt x="0" y="11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4" name="Freeform 309"/>
            <p:cNvSpPr>
              <a:spLocks/>
            </p:cNvSpPr>
            <p:nvPr/>
          </p:nvSpPr>
          <p:spPr bwMode="auto">
            <a:xfrm>
              <a:off x="8351717" y="4063613"/>
              <a:ext cx="395462" cy="404202"/>
            </a:xfrm>
            <a:custGeom>
              <a:avLst/>
              <a:gdLst>
                <a:gd name="T0" fmla="*/ 0 w 301"/>
                <a:gd name="T1" fmla="*/ 87 h 307"/>
                <a:gd name="T2" fmla="*/ 0 w 301"/>
                <a:gd name="T3" fmla="*/ 87 h 307"/>
                <a:gd name="T4" fmla="*/ 222 w 301"/>
                <a:gd name="T5" fmla="*/ 0 h 307"/>
                <a:gd name="T6" fmla="*/ 301 w 301"/>
                <a:gd name="T7" fmla="*/ 251 h 307"/>
                <a:gd name="T8" fmla="*/ 70 w 301"/>
                <a:gd name="T9" fmla="*/ 307 h 307"/>
                <a:gd name="T10" fmla="*/ 0 w 301"/>
                <a:gd name="T11" fmla="*/ 87 h 307"/>
              </a:gdLst>
              <a:ahLst/>
              <a:cxnLst>
                <a:cxn ang="0">
                  <a:pos x="T0" y="T1"/>
                </a:cxn>
                <a:cxn ang="0">
                  <a:pos x="T2" y="T3"/>
                </a:cxn>
                <a:cxn ang="0">
                  <a:pos x="T4" y="T5"/>
                </a:cxn>
                <a:cxn ang="0">
                  <a:pos x="T6" y="T7"/>
                </a:cxn>
                <a:cxn ang="0">
                  <a:pos x="T8" y="T9"/>
                </a:cxn>
                <a:cxn ang="0">
                  <a:pos x="T10" y="T11"/>
                </a:cxn>
              </a:cxnLst>
              <a:rect l="0" t="0" r="r" b="b"/>
              <a:pathLst>
                <a:path w="301" h="307">
                  <a:moveTo>
                    <a:pt x="0" y="87"/>
                  </a:moveTo>
                  <a:lnTo>
                    <a:pt x="0" y="87"/>
                  </a:lnTo>
                  <a:lnTo>
                    <a:pt x="222" y="0"/>
                  </a:lnTo>
                  <a:cubicBezTo>
                    <a:pt x="254" y="81"/>
                    <a:pt x="280" y="165"/>
                    <a:pt x="301" y="251"/>
                  </a:cubicBezTo>
                  <a:lnTo>
                    <a:pt x="70" y="307"/>
                  </a:lnTo>
                  <a:cubicBezTo>
                    <a:pt x="51" y="232"/>
                    <a:pt x="28" y="158"/>
                    <a:pt x="0" y="8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5" name="Freeform 315"/>
            <p:cNvSpPr>
              <a:spLocks/>
            </p:cNvSpPr>
            <p:nvPr/>
          </p:nvSpPr>
          <p:spPr bwMode="auto">
            <a:xfrm>
              <a:off x="8900119" y="4067982"/>
              <a:ext cx="375798" cy="362689"/>
            </a:xfrm>
            <a:custGeom>
              <a:avLst/>
              <a:gdLst>
                <a:gd name="T0" fmla="*/ 0 w 287"/>
                <a:gd name="T1" fmla="*/ 72 h 275"/>
                <a:gd name="T2" fmla="*/ 0 w 287"/>
                <a:gd name="T3" fmla="*/ 72 h 275"/>
                <a:gd name="T4" fmla="*/ 228 w 287"/>
                <a:gd name="T5" fmla="*/ 0 h 275"/>
                <a:gd name="T6" fmla="*/ 287 w 287"/>
                <a:gd name="T7" fmla="*/ 227 h 275"/>
                <a:gd name="T8" fmla="*/ 53 w 287"/>
                <a:gd name="T9" fmla="*/ 275 h 275"/>
                <a:gd name="T10" fmla="*/ 0 w 287"/>
                <a:gd name="T11" fmla="*/ 72 h 275"/>
              </a:gdLst>
              <a:ahLst/>
              <a:cxnLst>
                <a:cxn ang="0">
                  <a:pos x="T0" y="T1"/>
                </a:cxn>
                <a:cxn ang="0">
                  <a:pos x="T2" y="T3"/>
                </a:cxn>
                <a:cxn ang="0">
                  <a:pos x="T4" y="T5"/>
                </a:cxn>
                <a:cxn ang="0">
                  <a:pos x="T6" y="T7"/>
                </a:cxn>
                <a:cxn ang="0">
                  <a:pos x="T8" y="T9"/>
                </a:cxn>
                <a:cxn ang="0">
                  <a:pos x="T10" y="T11"/>
                </a:cxn>
              </a:cxnLst>
              <a:rect l="0" t="0" r="r" b="b"/>
              <a:pathLst>
                <a:path w="287" h="275">
                  <a:moveTo>
                    <a:pt x="0" y="72"/>
                  </a:moveTo>
                  <a:lnTo>
                    <a:pt x="0" y="72"/>
                  </a:lnTo>
                  <a:lnTo>
                    <a:pt x="228" y="0"/>
                  </a:lnTo>
                  <a:cubicBezTo>
                    <a:pt x="251" y="74"/>
                    <a:pt x="271" y="149"/>
                    <a:pt x="287" y="227"/>
                  </a:cubicBezTo>
                  <a:lnTo>
                    <a:pt x="53" y="275"/>
                  </a:lnTo>
                  <a:cubicBezTo>
                    <a:pt x="39" y="206"/>
                    <a:pt x="21" y="138"/>
                    <a:pt x="0" y="7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6" name="Freeform 317"/>
            <p:cNvSpPr>
              <a:spLocks/>
            </p:cNvSpPr>
            <p:nvPr/>
          </p:nvSpPr>
          <p:spPr bwMode="auto">
            <a:xfrm>
              <a:off x="8970035" y="4367309"/>
              <a:ext cx="351765" cy="329916"/>
            </a:xfrm>
            <a:custGeom>
              <a:avLst/>
              <a:gdLst>
                <a:gd name="T0" fmla="*/ 234 w 269"/>
                <a:gd name="T1" fmla="*/ 0 h 251"/>
                <a:gd name="T2" fmla="*/ 234 w 269"/>
                <a:gd name="T3" fmla="*/ 0 h 251"/>
                <a:gd name="T4" fmla="*/ 269 w 269"/>
                <a:gd name="T5" fmla="*/ 226 h 251"/>
                <a:gd name="T6" fmla="*/ 32 w 269"/>
                <a:gd name="T7" fmla="*/ 251 h 251"/>
                <a:gd name="T8" fmla="*/ 0 w 269"/>
                <a:gd name="T9" fmla="*/ 48 h 251"/>
                <a:gd name="T10" fmla="*/ 234 w 269"/>
                <a:gd name="T11" fmla="*/ 0 h 251"/>
              </a:gdLst>
              <a:ahLst/>
              <a:cxnLst>
                <a:cxn ang="0">
                  <a:pos x="T0" y="T1"/>
                </a:cxn>
                <a:cxn ang="0">
                  <a:pos x="T2" y="T3"/>
                </a:cxn>
                <a:cxn ang="0">
                  <a:pos x="T4" y="T5"/>
                </a:cxn>
                <a:cxn ang="0">
                  <a:pos x="T6" y="T7"/>
                </a:cxn>
                <a:cxn ang="0">
                  <a:pos x="T8" y="T9"/>
                </a:cxn>
                <a:cxn ang="0">
                  <a:pos x="T10" y="T11"/>
                </a:cxn>
              </a:cxnLst>
              <a:rect l="0" t="0" r="r" b="b"/>
              <a:pathLst>
                <a:path w="269" h="251">
                  <a:moveTo>
                    <a:pt x="234" y="0"/>
                  </a:moveTo>
                  <a:lnTo>
                    <a:pt x="234" y="0"/>
                  </a:lnTo>
                  <a:cubicBezTo>
                    <a:pt x="249" y="74"/>
                    <a:pt x="261" y="149"/>
                    <a:pt x="269" y="226"/>
                  </a:cubicBezTo>
                  <a:lnTo>
                    <a:pt x="32" y="251"/>
                  </a:lnTo>
                  <a:cubicBezTo>
                    <a:pt x="25" y="182"/>
                    <a:pt x="14" y="115"/>
                    <a:pt x="0" y="48"/>
                  </a:cubicBezTo>
                  <a:lnTo>
                    <a:pt x="234"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7" name="Freeform 321"/>
            <p:cNvSpPr>
              <a:spLocks/>
            </p:cNvSpPr>
            <p:nvPr/>
          </p:nvSpPr>
          <p:spPr bwMode="auto">
            <a:xfrm>
              <a:off x="8683818" y="3510840"/>
              <a:ext cx="406386" cy="393277"/>
            </a:xfrm>
            <a:custGeom>
              <a:avLst/>
              <a:gdLst>
                <a:gd name="T0" fmla="*/ 0 w 309"/>
                <a:gd name="T1" fmla="*/ 115 h 298"/>
                <a:gd name="T2" fmla="*/ 0 w 309"/>
                <a:gd name="T3" fmla="*/ 115 h 298"/>
                <a:gd name="T4" fmla="*/ 7 w 309"/>
                <a:gd name="T5" fmla="*/ 112 h 298"/>
                <a:gd name="T6" fmla="*/ 209 w 309"/>
                <a:gd name="T7" fmla="*/ 0 h 298"/>
                <a:gd name="T8" fmla="*/ 309 w 309"/>
                <a:gd name="T9" fmla="*/ 203 h 298"/>
                <a:gd name="T10" fmla="*/ 91 w 309"/>
                <a:gd name="T11" fmla="*/ 298 h 298"/>
                <a:gd name="T12" fmla="*/ 0 w 309"/>
                <a:gd name="T13" fmla="*/ 115 h 298"/>
              </a:gdLst>
              <a:ahLst/>
              <a:cxnLst>
                <a:cxn ang="0">
                  <a:pos x="T0" y="T1"/>
                </a:cxn>
                <a:cxn ang="0">
                  <a:pos x="T2" y="T3"/>
                </a:cxn>
                <a:cxn ang="0">
                  <a:pos x="T4" y="T5"/>
                </a:cxn>
                <a:cxn ang="0">
                  <a:pos x="T6" y="T7"/>
                </a:cxn>
                <a:cxn ang="0">
                  <a:pos x="T8" y="T9"/>
                </a:cxn>
                <a:cxn ang="0">
                  <a:pos x="T10" y="T11"/>
                </a:cxn>
                <a:cxn ang="0">
                  <a:pos x="T12" y="T13"/>
                </a:cxn>
              </a:cxnLst>
              <a:rect l="0" t="0" r="r" b="b"/>
              <a:pathLst>
                <a:path w="309" h="298">
                  <a:moveTo>
                    <a:pt x="0" y="115"/>
                  </a:moveTo>
                  <a:lnTo>
                    <a:pt x="0" y="115"/>
                  </a:lnTo>
                  <a:lnTo>
                    <a:pt x="7" y="112"/>
                  </a:lnTo>
                  <a:lnTo>
                    <a:pt x="209" y="0"/>
                  </a:lnTo>
                  <a:cubicBezTo>
                    <a:pt x="245" y="66"/>
                    <a:pt x="279" y="134"/>
                    <a:pt x="309" y="203"/>
                  </a:cubicBezTo>
                  <a:lnTo>
                    <a:pt x="91" y="298"/>
                  </a:lnTo>
                  <a:cubicBezTo>
                    <a:pt x="63" y="236"/>
                    <a:pt x="33" y="175"/>
                    <a:pt x="0" y="11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8" name="Freeform 319"/>
            <p:cNvSpPr>
              <a:spLocks/>
            </p:cNvSpPr>
            <p:nvPr/>
          </p:nvSpPr>
          <p:spPr bwMode="auto">
            <a:xfrm>
              <a:off x="8803985" y="3777394"/>
              <a:ext cx="395462" cy="384537"/>
            </a:xfrm>
            <a:custGeom>
              <a:avLst/>
              <a:gdLst>
                <a:gd name="T0" fmla="*/ 0 w 301"/>
                <a:gd name="T1" fmla="*/ 95 h 292"/>
                <a:gd name="T2" fmla="*/ 0 w 301"/>
                <a:gd name="T3" fmla="*/ 95 h 292"/>
                <a:gd name="T4" fmla="*/ 218 w 301"/>
                <a:gd name="T5" fmla="*/ 0 h 292"/>
                <a:gd name="T6" fmla="*/ 301 w 301"/>
                <a:gd name="T7" fmla="*/ 220 h 292"/>
                <a:gd name="T8" fmla="*/ 73 w 301"/>
                <a:gd name="T9" fmla="*/ 292 h 292"/>
                <a:gd name="T10" fmla="*/ 0 w 301"/>
                <a:gd name="T11" fmla="*/ 95 h 292"/>
              </a:gdLst>
              <a:ahLst/>
              <a:cxnLst>
                <a:cxn ang="0">
                  <a:pos x="T0" y="T1"/>
                </a:cxn>
                <a:cxn ang="0">
                  <a:pos x="T2" y="T3"/>
                </a:cxn>
                <a:cxn ang="0">
                  <a:pos x="T4" y="T5"/>
                </a:cxn>
                <a:cxn ang="0">
                  <a:pos x="T6" y="T7"/>
                </a:cxn>
                <a:cxn ang="0">
                  <a:pos x="T8" y="T9"/>
                </a:cxn>
                <a:cxn ang="0">
                  <a:pos x="T10" y="T11"/>
                </a:cxn>
              </a:cxnLst>
              <a:rect l="0" t="0" r="r" b="b"/>
              <a:pathLst>
                <a:path w="301" h="292">
                  <a:moveTo>
                    <a:pt x="0" y="95"/>
                  </a:moveTo>
                  <a:lnTo>
                    <a:pt x="0" y="95"/>
                  </a:lnTo>
                  <a:lnTo>
                    <a:pt x="218" y="0"/>
                  </a:lnTo>
                  <a:cubicBezTo>
                    <a:pt x="249" y="72"/>
                    <a:pt x="277" y="145"/>
                    <a:pt x="301" y="220"/>
                  </a:cubicBezTo>
                  <a:lnTo>
                    <a:pt x="73" y="292"/>
                  </a:lnTo>
                  <a:cubicBezTo>
                    <a:pt x="52" y="225"/>
                    <a:pt x="27" y="159"/>
                    <a:pt x="0"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9" name="Freeform 8"/>
            <p:cNvSpPr>
              <a:spLocks/>
            </p:cNvSpPr>
            <p:nvPr/>
          </p:nvSpPr>
          <p:spPr bwMode="auto">
            <a:xfrm>
              <a:off x="5854409" y="5166972"/>
              <a:ext cx="244706" cy="301512"/>
            </a:xfrm>
            <a:custGeom>
              <a:avLst/>
              <a:gdLst>
                <a:gd name="T0" fmla="*/ 186 w 186"/>
                <a:gd name="T1" fmla="*/ 229 h 229"/>
                <a:gd name="T2" fmla="*/ 186 w 186"/>
                <a:gd name="T3" fmla="*/ 229 h 229"/>
                <a:gd name="T4" fmla="*/ 0 w 186"/>
                <a:gd name="T5" fmla="*/ 229 h 229"/>
                <a:gd name="T6" fmla="*/ 0 w 186"/>
                <a:gd name="T7" fmla="*/ 0 h 229"/>
                <a:gd name="T8" fmla="*/ 186 w 186"/>
                <a:gd name="T9" fmla="*/ 0 h 229"/>
                <a:gd name="T10" fmla="*/ 186 w 186"/>
                <a:gd name="T11" fmla="*/ 229 h 229"/>
              </a:gdLst>
              <a:ahLst/>
              <a:cxnLst>
                <a:cxn ang="0">
                  <a:pos x="T0" y="T1"/>
                </a:cxn>
                <a:cxn ang="0">
                  <a:pos x="T2" y="T3"/>
                </a:cxn>
                <a:cxn ang="0">
                  <a:pos x="T4" y="T5"/>
                </a:cxn>
                <a:cxn ang="0">
                  <a:pos x="T6" y="T7"/>
                </a:cxn>
                <a:cxn ang="0">
                  <a:pos x="T8" y="T9"/>
                </a:cxn>
                <a:cxn ang="0">
                  <a:pos x="T10" y="T11"/>
                </a:cxn>
              </a:cxnLst>
              <a:rect l="0" t="0" r="r" b="b"/>
              <a:pathLst>
                <a:path w="186" h="229">
                  <a:moveTo>
                    <a:pt x="186" y="229"/>
                  </a:moveTo>
                  <a:lnTo>
                    <a:pt x="186" y="229"/>
                  </a:lnTo>
                  <a:lnTo>
                    <a:pt x="0" y="229"/>
                  </a:lnTo>
                  <a:lnTo>
                    <a:pt x="0" y="0"/>
                  </a:lnTo>
                  <a:lnTo>
                    <a:pt x="186" y="0"/>
                  </a:lnTo>
                  <a:lnTo>
                    <a:pt x="186" y="229"/>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0" name="Freeform 10"/>
            <p:cNvSpPr>
              <a:spLocks/>
            </p:cNvSpPr>
            <p:nvPr/>
          </p:nvSpPr>
          <p:spPr bwMode="auto">
            <a:xfrm>
              <a:off x="6099115" y="5166972"/>
              <a:ext cx="242521" cy="301512"/>
            </a:xfrm>
            <a:custGeom>
              <a:avLst/>
              <a:gdLst>
                <a:gd name="T0" fmla="*/ 185 w 185"/>
                <a:gd name="T1" fmla="*/ 229 h 229"/>
                <a:gd name="T2" fmla="*/ 185 w 185"/>
                <a:gd name="T3" fmla="*/ 229 h 229"/>
                <a:gd name="T4" fmla="*/ 0 w 185"/>
                <a:gd name="T5" fmla="*/ 229 h 229"/>
                <a:gd name="T6" fmla="*/ 0 w 185"/>
                <a:gd name="T7" fmla="*/ 0 h 229"/>
                <a:gd name="T8" fmla="*/ 185 w 185"/>
                <a:gd name="T9" fmla="*/ 0 h 229"/>
                <a:gd name="T10" fmla="*/ 185 w 185"/>
                <a:gd name="T11" fmla="*/ 229 h 229"/>
              </a:gdLst>
              <a:ahLst/>
              <a:cxnLst>
                <a:cxn ang="0">
                  <a:pos x="T0" y="T1"/>
                </a:cxn>
                <a:cxn ang="0">
                  <a:pos x="T2" y="T3"/>
                </a:cxn>
                <a:cxn ang="0">
                  <a:pos x="T4" y="T5"/>
                </a:cxn>
                <a:cxn ang="0">
                  <a:pos x="T6" y="T7"/>
                </a:cxn>
                <a:cxn ang="0">
                  <a:pos x="T8" y="T9"/>
                </a:cxn>
                <a:cxn ang="0">
                  <a:pos x="T10" y="T11"/>
                </a:cxn>
              </a:cxnLst>
              <a:rect l="0" t="0" r="r" b="b"/>
              <a:pathLst>
                <a:path w="185" h="229">
                  <a:moveTo>
                    <a:pt x="185" y="229"/>
                  </a:moveTo>
                  <a:lnTo>
                    <a:pt x="185" y="229"/>
                  </a:lnTo>
                  <a:lnTo>
                    <a:pt x="0" y="229"/>
                  </a:lnTo>
                  <a:lnTo>
                    <a:pt x="0" y="0"/>
                  </a:lnTo>
                  <a:lnTo>
                    <a:pt x="185" y="0"/>
                  </a:lnTo>
                  <a:lnTo>
                    <a:pt x="185" y="229"/>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1" name="Freeform 299"/>
            <p:cNvSpPr>
              <a:spLocks/>
            </p:cNvSpPr>
            <p:nvPr/>
          </p:nvSpPr>
          <p:spPr bwMode="auto">
            <a:xfrm>
              <a:off x="6099115" y="5691341"/>
              <a:ext cx="242521" cy="301512"/>
            </a:xfrm>
            <a:custGeom>
              <a:avLst/>
              <a:gdLst>
                <a:gd name="T0" fmla="*/ 185 w 185"/>
                <a:gd name="T1" fmla="*/ 230 h 230"/>
                <a:gd name="T2" fmla="*/ 185 w 185"/>
                <a:gd name="T3" fmla="*/ 230 h 230"/>
                <a:gd name="T4" fmla="*/ 0 w 185"/>
                <a:gd name="T5" fmla="*/ 230 h 230"/>
                <a:gd name="T6" fmla="*/ 0 w 185"/>
                <a:gd name="T7" fmla="*/ 0 h 230"/>
                <a:gd name="T8" fmla="*/ 185 w 185"/>
                <a:gd name="T9" fmla="*/ 0 h 230"/>
                <a:gd name="T10" fmla="*/ 185 w 185"/>
                <a:gd name="T11" fmla="*/ 230 h 230"/>
              </a:gdLst>
              <a:ahLst/>
              <a:cxnLst>
                <a:cxn ang="0">
                  <a:pos x="T0" y="T1"/>
                </a:cxn>
                <a:cxn ang="0">
                  <a:pos x="T2" y="T3"/>
                </a:cxn>
                <a:cxn ang="0">
                  <a:pos x="T4" y="T5"/>
                </a:cxn>
                <a:cxn ang="0">
                  <a:pos x="T6" y="T7"/>
                </a:cxn>
                <a:cxn ang="0">
                  <a:pos x="T8" y="T9"/>
                </a:cxn>
                <a:cxn ang="0">
                  <a:pos x="T10" y="T11"/>
                </a:cxn>
              </a:cxnLst>
              <a:rect l="0" t="0" r="r" b="b"/>
              <a:pathLst>
                <a:path w="185" h="230">
                  <a:moveTo>
                    <a:pt x="185" y="230"/>
                  </a:moveTo>
                  <a:lnTo>
                    <a:pt x="185" y="230"/>
                  </a:lnTo>
                  <a:lnTo>
                    <a:pt x="0" y="230"/>
                  </a:lnTo>
                  <a:lnTo>
                    <a:pt x="0" y="0"/>
                  </a:lnTo>
                  <a:lnTo>
                    <a:pt x="185" y="0"/>
                  </a:lnTo>
                  <a:lnTo>
                    <a:pt x="185" y="23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2" name="Freeform 327"/>
            <p:cNvSpPr>
              <a:spLocks/>
            </p:cNvSpPr>
            <p:nvPr/>
          </p:nvSpPr>
          <p:spPr bwMode="auto">
            <a:xfrm>
              <a:off x="5854409" y="5691341"/>
              <a:ext cx="244706" cy="301512"/>
            </a:xfrm>
            <a:custGeom>
              <a:avLst/>
              <a:gdLst>
                <a:gd name="T0" fmla="*/ 186 w 186"/>
                <a:gd name="T1" fmla="*/ 230 h 230"/>
                <a:gd name="T2" fmla="*/ 186 w 186"/>
                <a:gd name="T3" fmla="*/ 230 h 230"/>
                <a:gd name="T4" fmla="*/ 0 w 186"/>
                <a:gd name="T5" fmla="*/ 230 h 230"/>
                <a:gd name="T6" fmla="*/ 0 w 186"/>
                <a:gd name="T7" fmla="*/ 0 h 230"/>
                <a:gd name="T8" fmla="*/ 186 w 186"/>
                <a:gd name="T9" fmla="*/ 0 h 230"/>
                <a:gd name="T10" fmla="*/ 186 w 186"/>
                <a:gd name="T11" fmla="*/ 230 h 230"/>
              </a:gdLst>
              <a:ahLst/>
              <a:cxnLst>
                <a:cxn ang="0">
                  <a:pos x="T0" y="T1"/>
                </a:cxn>
                <a:cxn ang="0">
                  <a:pos x="T2" y="T3"/>
                </a:cxn>
                <a:cxn ang="0">
                  <a:pos x="T4" y="T5"/>
                </a:cxn>
                <a:cxn ang="0">
                  <a:pos x="T6" y="T7"/>
                </a:cxn>
                <a:cxn ang="0">
                  <a:pos x="T8" y="T9"/>
                </a:cxn>
                <a:cxn ang="0">
                  <a:pos x="T10" y="T11"/>
                </a:cxn>
              </a:cxnLst>
              <a:rect l="0" t="0" r="r" b="b"/>
              <a:pathLst>
                <a:path w="186" h="230">
                  <a:moveTo>
                    <a:pt x="186" y="230"/>
                  </a:moveTo>
                  <a:lnTo>
                    <a:pt x="186" y="230"/>
                  </a:lnTo>
                  <a:lnTo>
                    <a:pt x="0" y="230"/>
                  </a:lnTo>
                  <a:lnTo>
                    <a:pt x="0" y="0"/>
                  </a:lnTo>
                  <a:lnTo>
                    <a:pt x="186" y="0"/>
                  </a:lnTo>
                  <a:lnTo>
                    <a:pt x="186" y="23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3" name="Freeform 12"/>
            <p:cNvSpPr>
              <a:spLocks/>
            </p:cNvSpPr>
            <p:nvPr/>
          </p:nvSpPr>
          <p:spPr bwMode="auto">
            <a:xfrm>
              <a:off x="7010206" y="5562434"/>
              <a:ext cx="325546" cy="364874"/>
            </a:xfrm>
            <a:custGeom>
              <a:avLst/>
              <a:gdLst>
                <a:gd name="T0" fmla="*/ 162 w 249"/>
                <a:gd name="T1" fmla="*/ 0 h 276"/>
                <a:gd name="T2" fmla="*/ 162 w 249"/>
                <a:gd name="T3" fmla="*/ 0 h 276"/>
                <a:gd name="T4" fmla="*/ 249 w 249"/>
                <a:gd name="T5" fmla="*/ 212 h 276"/>
                <a:gd name="T6" fmla="*/ 59 w 249"/>
                <a:gd name="T7" fmla="*/ 276 h 276"/>
                <a:gd name="T8" fmla="*/ 0 w 249"/>
                <a:gd name="T9" fmla="*/ 54 h 276"/>
                <a:gd name="T10" fmla="*/ 162 w 249"/>
                <a:gd name="T11" fmla="*/ 0 h 276"/>
              </a:gdLst>
              <a:ahLst/>
              <a:cxnLst>
                <a:cxn ang="0">
                  <a:pos x="T0" y="T1"/>
                </a:cxn>
                <a:cxn ang="0">
                  <a:pos x="T2" y="T3"/>
                </a:cxn>
                <a:cxn ang="0">
                  <a:pos x="T4" y="T5"/>
                </a:cxn>
                <a:cxn ang="0">
                  <a:pos x="T6" y="T7"/>
                </a:cxn>
                <a:cxn ang="0">
                  <a:pos x="T8" y="T9"/>
                </a:cxn>
                <a:cxn ang="0">
                  <a:pos x="T10" y="T11"/>
                </a:cxn>
              </a:cxnLst>
              <a:rect l="0" t="0" r="r" b="b"/>
              <a:pathLst>
                <a:path w="249" h="276">
                  <a:moveTo>
                    <a:pt x="162" y="0"/>
                  </a:moveTo>
                  <a:lnTo>
                    <a:pt x="162" y="0"/>
                  </a:lnTo>
                  <a:lnTo>
                    <a:pt x="249" y="212"/>
                  </a:lnTo>
                  <a:cubicBezTo>
                    <a:pt x="187" y="237"/>
                    <a:pt x="124" y="259"/>
                    <a:pt x="59" y="276"/>
                  </a:cubicBezTo>
                  <a:lnTo>
                    <a:pt x="0" y="54"/>
                  </a:lnTo>
                  <a:cubicBezTo>
                    <a:pt x="55" y="40"/>
                    <a:pt x="109" y="22"/>
                    <a:pt x="162"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4" name="Freeform 14"/>
            <p:cNvSpPr>
              <a:spLocks/>
            </p:cNvSpPr>
            <p:nvPr/>
          </p:nvSpPr>
          <p:spPr bwMode="auto">
            <a:xfrm>
              <a:off x="6802643" y="5634534"/>
              <a:ext cx="284033" cy="340840"/>
            </a:xfrm>
            <a:custGeom>
              <a:avLst/>
              <a:gdLst>
                <a:gd name="T0" fmla="*/ 158 w 217"/>
                <a:gd name="T1" fmla="*/ 0 h 259"/>
                <a:gd name="T2" fmla="*/ 158 w 217"/>
                <a:gd name="T3" fmla="*/ 0 h 259"/>
                <a:gd name="T4" fmla="*/ 217 w 217"/>
                <a:gd name="T5" fmla="*/ 222 h 259"/>
                <a:gd name="T6" fmla="*/ 31 w 217"/>
                <a:gd name="T7" fmla="*/ 259 h 259"/>
                <a:gd name="T8" fmla="*/ 0 w 217"/>
                <a:gd name="T9" fmla="*/ 32 h 259"/>
                <a:gd name="T10" fmla="*/ 158 w 217"/>
                <a:gd name="T11" fmla="*/ 0 h 259"/>
              </a:gdLst>
              <a:ahLst/>
              <a:cxnLst>
                <a:cxn ang="0">
                  <a:pos x="T0" y="T1"/>
                </a:cxn>
                <a:cxn ang="0">
                  <a:pos x="T2" y="T3"/>
                </a:cxn>
                <a:cxn ang="0">
                  <a:pos x="T4" y="T5"/>
                </a:cxn>
                <a:cxn ang="0">
                  <a:pos x="T6" y="T7"/>
                </a:cxn>
                <a:cxn ang="0">
                  <a:pos x="T8" y="T9"/>
                </a:cxn>
                <a:cxn ang="0">
                  <a:pos x="T10" y="T11"/>
                </a:cxn>
              </a:cxnLst>
              <a:rect l="0" t="0" r="r" b="b"/>
              <a:pathLst>
                <a:path w="217" h="259">
                  <a:moveTo>
                    <a:pt x="158" y="0"/>
                  </a:moveTo>
                  <a:lnTo>
                    <a:pt x="158" y="0"/>
                  </a:lnTo>
                  <a:lnTo>
                    <a:pt x="217" y="222"/>
                  </a:lnTo>
                  <a:cubicBezTo>
                    <a:pt x="156" y="238"/>
                    <a:pt x="93" y="251"/>
                    <a:pt x="31" y="259"/>
                  </a:cubicBezTo>
                  <a:lnTo>
                    <a:pt x="0" y="32"/>
                  </a:lnTo>
                  <a:cubicBezTo>
                    <a:pt x="54" y="24"/>
                    <a:pt x="106" y="14"/>
                    <a:pt x="158"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5" name="Freeform 16"/>
            <p:cNvSpPr>
              <a:spLocks/>
            </p:cNvSpPr>
            <p:nvPr/>
          </p:nvSpPr>
          <p:spPr bwMode="auto">
            <a:xfrm>
              <a:off x="6584156" y="5676047"/>
              <a:ext cx="257815" cy="316807"/>
            </a:xfrm>
            <a:custGeom>
              <a:avLst/>
              <a:gdLst>
                <a:gd name="T0" fmla="*/ 166 w 197"/>
                <a:gd name="T1" fmla="*/ 0 h 241"/>
                <a:gd name="T2" fmla="*/ 166 w 197"/>
                <a:gd name="T3" fmla="*/ 0 h 241"/>
                <a:gd name="T4" fmla="*/ 197 w 197"/>
                <a:gd name="T5" fmla="*/ 227 h 241"/>
                <a:gd name="T6" fmla="*/ 1 w 197"/>
                <a:gd name="T7" fmla="*/ 241 h 241"/>
                <a:gd name="T8" fmla="*/ 0 w 197"/>
                <a:gd name="T9" fmla="*/ 11 h 241"/>
                <a:gd name="T10" fmla="*/ 166 w 197"/>
                <a:gd name="T11" fmla="*/ 0 h 241"/>
              </a:gdLst>
              <a:ahLst/>
              <a:cxnLst>
                <a:cxn ang="0">
                  <a:pos x="T0" y="T1"/>
                </a:cxn>
                <a:cxn ang="0">
                  <a:pos x="T2" y="T3"/>
                </a:cxn>
                <a:cxn ang="0">
                  <a:pos x="T4" y="T5"/>
                </a:cxn>
                <a:cxn ang="0">
                  <a:pos x="T6" y="T7"/>
                </a:cxn>
                <a:cxn ang="0">
                  <a:pos x="T8" y="T9"/>
                </a:cxn>
                <a:cxn ang="0">
                  <a:pos x="T10" y="T11"/>
                </a:cxn>
              </a:cxnLst>
              <a:rect l="0" t="0" r="r" b="b"/>
              <a:pathLst>
                <a:path w="197" h="241">
                  <a:moveTo>
                    <a:pt x="166" y="0"/>
                  </a:moveTo>
                  <a:lnTo>
                    <a:pt x="166" y="0"/>
                  </a:lnTo>
                  <a:lnTo>
                    <a:pt x="197" y="227"/>
                  </a:lnTo>
                  <a:cubicBezTo>
                    <a:pt x="132" y="236"/>
                    <a:pt x="66" y="240"/>
                    <a:pt x="1" y="241"/>
                  </a:cubicBezTo>
                  <a:lnTo>
                    <a:pt x="0" y="11"/>
                  </a:lnTo>
                  <a:cubicBezTo>
                    <a:pt x="56" y="11"/>
                    <a:pt x="111" y="7"/>
                    <a:pt x="166"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6" name="Freeform 18"/>
            <p:cNvSpPr>
              <a:spLocks/>
            </p:cNvSpPr>
            <p:nvPr/>
          </p:nvSpPr>
          <p:spPr bwMode="auto">
            <a:xfrm>
              <a:off x="6791719" y="6172012"/>
              <a:ext cx="270924" cy="332100"/>
            </a:xfrm>
            <a:custGeom>
              <a:avLst/>
              <a:gdLst>
                <a:gd name="T0" fmla="*/ 162 w 207"/>
                <a:gd name="T1" fmla="*/ 0 h 252"/>
                <a:gd name="T2" fmla="*/ 162 w 207"/>
                <a:gd name="T3" fmla="*/ 0 h 252"/>
                <a:gd name="T4" fmla="*/ 207 w 207"/>
                <a:gd name="T5" fmla="*/ 225 h 252"/>
                <a:gd name="T6" fmla="*/ 23 w 207"/>
                <a:gd name="T7" fmla="*/ 252 h 252"/>
                <a:gd name="T8" fmla="*/ 0 w 207"/>
                <a:gd name="T9" fmla="*/ 24 h 252"/>
                <a:gd name="T10" fmla="*/ 162 w 207"/>
                <a:gd name="T11" fmla="*/ 0 h 252"/>
              </a:gdLst>
              <a:ahLst/>
              <a:cxnLst>
                <a:cxn ang="0">
                  <a:pos x="T0" y="T1"/>
                </a:cxn>
                <a:cxn ang="0">
                  <a:pos x="T2" y="T3"/>
                </a:cxn>
                <a:cxn ang="0">
                  <a:pos x="T4" y="T5"/>
                </a:cxn>
                <a:cxn ang="0">
                  <a:pos x="T6" y="T7"/>
                </a:cxn>
                <a:cxn ang="0">
                  <a:pos x="T8" y="T9"/>
                </a:cxn>
                <a:cxn ang="0">
                  <a:pos x="T10" y="T11"/>
                </a:cxn>
              </a:cxnLst>
              <a:rect l="0" t="0" r="r" b="b"/>
              <a:pathLst>
                <a:path w="207" h="252">
                  <a:moveTo>
                    <a:pt x="162" y="0"/>
                  </a:moveTo>
                  <a:lnTo>
                    <a:pt x="162" y="0"/>
                  </a:lnTo>
                  <a:lnTo>
                    <a:pt x="207" y="225"/>
                  </a:lnTo>
                  <a:cubicBezTo>
                    <a:pt x="146" y="237"/>
                    <a:pt x="85" y="246"/>
                    <a:pt x="23" y="252"/>
                  </a:cubicBezTo>
                  <a:lnTo>
                    <a:pt x="0" y="24"/>
                  </a:lnTo>
                  <a:cubicBezTo>
                    <a:pt x="55" y="19"/>
                    <a:pt x="109" y="11"/>
                    <a:pt x="162"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7" name="Freeform 20"/>
            <p:cNvSpPr>
              <a:spLocks/>
            </p:cNvSpPr>
            <p:nvPr/>
          </p:nvSpPr>
          <p:spPr bwMode="auto">
            <a:xfrm>
              <a:off x="5133402" y="6172012"/>
              <a:ext cx="270924" cy="332100"/>
            </a:xfrm>
            <a:custGeom>
              <a:avLst/>
              <a:gdLst>
                <a:gd name="T0" fmla="*/ 45 w 207"/>
                <a:gd name="T1" fmla="*/ 0 h 252"/>
                <a:gd name="T2" fmla="*/ 45 w 207"/>
                <a:gd name="T3" fmla="*/ 0 h 252"/>
                <a:gd name="T4" fmla="*/ 0 w 207"/>
                <a:gd name="T5" fmla="*/ 225 h 252"/>
                <a:gd name="T6" fmla="*/ 184 w 207"/>
                <a:gd name="T7" fmla="*/ 252 h 252"/>
                <a:gd name="T8" fmla="*/ 207 w 207"/>
                <a:gd name="T9" fmla="*/ 24 h 252"/>
                <a:gd name="T10" fmla="*/ 45 w 207"/>
                <a:gd name="T11" fmla="*/ 0 h 252"/>
              </a:gdLst>
              <a:ahLst/>
              <a:cxnLst>
                <a:cxn ang="0">
                  <a:pos x="T0" y="T1"/>
                </a:cxn>
                <a:cxn ang="0">
                  <a:pos x="T2" y="T3"/>
                </a:cxn>
                <a:cxn ang="0">
                  <a:pos x="T4" y="T5"/>
                </a:cxn>
                <a:cxn ang="0">
                  <a:pos x="T6" y="T7"/>
                </a:cxn>
                <a:cxn ang="0">
                  <a:pos x="T8" y="T9"/>
                </a:cxn>
                <a:cxn ang="0">
                  <a:pos x="T10" y="T11"/>
                </a:cxn>
              </a:cxnLst>
              <a:rect l="0" t="0" r="r" b="b"/>
              <a:pathLst>
                <a:path w="207" h="252">
                  <a:moveTo>
                    <a:pt x="45" y="0"/>
                  </a:moveTo>
                  <a:lnTo>
                    <a:pt x="45" y="0"/>
                  </a:lnTo>
                  <a:lnTo>
                    <a:pt x="0" y="225"/>
                  </a:lnTo>
                  <a:cubicBezTo>
                    <a:pt x="61" y="237"/>
                    <a:pt x="122" y="246"/>
                    <a:pt x="184" y="252"/>
                  </a:cubicBezTo>
                  <a:lnTo>
                    <a:pt x="207" y="24"/>
                  </a:lnTo>
                  <a:cubicBezTo>
                    <a:pt x="152" y="19"/>
                    <a:pt x="99" y="11"/>
                    <a:pt x="45"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8" name="Freeform 22"/>
            <p:cNvSpPr>
              <a:spLocks/>
            </p:cNvSpPr>
            <p:nvPr/>
          </p:nvSpPr>
          <p:spPr bwMode="auto">
            <a:xfrm>
              <a:off x="5373737" y="6202601"/>
              <a:ext cx="238152" cy="314621"/>
            </a:xfrm>
            <a:custGeom>
              <a:avLst/>
              <a:gdLst>
                <a:gd name="T0" fmla="*/ 23 w 181"/>
                <a:gd name="T1" fmla="*/ 0 h 238"/>
                <a:gd name="T2" fmla="*/ 23 w 181"/>
                <a:gd name="T3" fmla="*/ 0 h 238"/>
                <a:gd name="T4" fmla="*/ 0 w 181"/>
                <a:gd name="T5" fmla="*/ 228 h 238"/>
                <a:gd name="T6" fmla="*/ 180 w 181"/>
                <a:gd name="T7" fmla="*/ 238 h 238"/>
                <a:gd name="T8" fmla="*/ 181 w 181"/>
                <a:gd name="T9" fmla="*/ 9 h 238"/>
                <a:gd name="T10" fmla="*/ 23 w 181"/>
                <a:gd name="T11" fmla="*/ 0 h 238"/>
              </a:gdLst>
              <a:ahLst/>
              <a:cxnLst>
                <a:cxn ang="0">
                  <a:pos x="T0" y="T1"/>
                </a:cxn>
                <a:cxn ang="0">
                  <a:pos x="T2" y="T3"/>
                </a:cxn>
                <a:cxn ang="0">
                  <a:pos x="T4" y="T5"/>
                </a:cxn>
                <a:cxn ang="0">
                  <a:pos x="T6" y="T7"/>
                </a:cxn>
                <a:cxn ang="0">
                  <a:pos x="T8" y="T9"/>
                </a:cxn>
                <a:cxn ang="0">
                  <a:pos x="T10" y="T11"/>
                </a:cxn>
              </a:cxnLst>
              <a:rect l="0" t="0" r="r" b="b"/>
              <a:pathLst>
                <a:path w="181" h="238">
                  <a:moveTo>
                    <a:pt x="23" y="0"/>
                  </a:moveTo>
                  <a:lnTo>
                    <a:pt x="23" y="0"/>
                  </a:lnTo>
                  <a:lnTo>
                    <a:pt x="0" y="228"/>
                  </a:lnTo>
                  <a:cubicBezTo>
                    <a:pt x="59" y="234"/>
                    <a:pt x="119" y="238"/>
                    <a:pt x="180" y="238"/>
                  </a:cubicBezTo>
                  <a:lnTo>
                    <a:pt x="181" y="9"/>
                  </a:lnTo>
                  <a:cubicBezTo>
                    <a:pt x="128" y="8"/>
                    <a:pt x="75" y="6"/>
                    <a:pt x="23"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9" name="Freeform 267"/>
            <p:cNvSpPr>
              <a:spLocks/>
            </p:cNvSpPr>
            <p:nvPr/>
          </p:nvSpPr>
          <p:spPr bwMode="auto">
            <a:xfrm>
              <a:off x="5854409" y="6215710"/>
              <a:ext cx="487227" cy="301512"/>
            </a:xfrm>
            <a:custGeom>
              <a:avLst/>
              <a:gdLst>
                <a:gd name="T0" fmla="*/ 0 w 371"/>
                <a:gd name="T1" fmla="*/ 229 h 229"/>
                <a:gd name="T2" fmla="*/ 0 w 371"/>
                <a:gd name="T3" fmla="*/ 229 h 229"/>
                <a:gd name="T4" fmla="*/ 371 w 371"/>
                <a:gd name="T5" fmla="*/ 229 h 229"/>
                <a:gd name="T6" fmla="*/ 371 w 371"/>
                <a:gd name="T7" fmla="*/ 0 h 229"/>
                <a:gd name="T8" fmla="*/ 0 w 371"/>
                <a:gd name="T9" fmla="*/ 0 h 229"/>
                <a:gd name="T10" fmla="*/ 0 w 371"/>
                <a:gd name="T11" fmla="*/ 229 h 229"/>
              </a:gdLst>
              <a:ahLst/>
              <a:cxnLst>
                <a:cxn ang="0">
                  <a:pos x="T0" y="T1"/>
                </a:cxn>
                <a:cxn ang="0">
                  <a:pos x="T2" y="T3"/>
                </a:cxn>
                <a:cxn ang="0">
                  <a:pos x="T4" y="T5"/>
                </a:cxn>
                <a:cxn ang="0">
                  <a:pos x="T6" y="T7"/>
                </a:cxn>
                <a:cxn ang="0">
                  <a:pos x="T8" y="T9"/>
                </a:cxn>
                <a:cxn ang="0">
                  <a:pos x="T10" y="T11"/>
                </a:cxn>
              </a:cxnLst>
              <a:rect l="0" t="0" r="r" b="b"/>
              <a:pathLst>
                <a:path w="371" h="229">
                  <a:moveTo>
                    <a:pt x="0" y="229"/>
                  </a:moveTo>
                  <a:lnTo>
                    <a:pt x="0" y="229"/>
                  </a:lnTo>
                  <a:lnTo>
                    <a:pt x="371" y="229"/>
                  </a:lnTo>
                  <a:lnTo>
                    <a:pt x="371" y="0"/>
                  </a:lnTo>
                  <a:lnTo>
                    <a:pt x="0" y="0"/>
                  </a:lnTo>
                  <a:lnTo>
                    <a:pt x="0" y="229"/>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00" name="Freeform 329"/>
            <p:cNvSpPr>
              <a:spLocks/>
            </p:cNvSpPr>
            <p:nvPr/>
          </p:nvSpPr>
          <p:spPr bwMode="auto">
            <a:xfrm>
              <a:off x="6584156" y="6202601"/>
              <a:ext cx="238152" cy="314621"/>
            </a:xfrm>
            <a:custGeom>
              <a:avLst/>
              <a:gdLst>
                <a:gd name="T0" fmla="*/ 158 w 181"/>
                <a:gd name="T1" fmla="*/ 0 h 238"/>
                <a:gd name="T2" fmla="*/ 158 w 181"/>
                <a:gd name="T3" fmla="*/ 0 h 238"/>
                <a:gd name="T4" fmla="*/ 181 w 181"/>
                <a:gd name="T5" fmla="*/ 228 h 238"/>
                <a:gd name="T6" fmla="*/ 2 w 181"/>
                <a:gd name="T7" fmla="*/ 238 h 238"/>
                <a:gd name="T8" fmla="*/ 0 w 181"/>
                <a:gd name="T9" fmla="*/ 9 h 238"/>
                <a:gd name="T10" fmla="*/ 158 w 181"/>
                <a:gd name="T11" fmla="*/ 0 h 238"/>
              </a:gdLst>
              <a:ahLst/>
              <a:cxnLst>
                <a:cxn ang="0">
                  <a:pos x="T0" y="T1"/>
                </a:cxn>
                <a:cxn ang="0">
                  <a:pos x="T2" y="T3"/>
                </a:cxn>
                <a:cxn ang="0">
                  <a:pos x="T4" y="T5"/>
                </a:cxn>
                <a:cxn ang="0">
                  <a:pos x="T6" y="T7"/>
                </a:cxn>
                <a:cxn ang="0">
                  <a:pos x="T8" y="T9"/>
                </a:cxn>
                <a:cxn ang="0">
                  <a:pos x="T10" y="T11"/>
                </a:cxn>
              </a:cxnLst>
              <a:rect l="0" t="0" r="r" b="b"/>
              <a:pathLst>
                <a:path w="181" h="238">
                  <a:moveTo>
                    <a:pt x="158" y="0"/>
                  </a:moveTo>
                  <a:lnTo>
                    <a:pt x="158" y="0"/>
                  </a:lnTo>
                  <a:lnTo>
                    <a:pt x="181" y="228"/>
                  </a:lnTo>
                  <a:cubicBezTo>
                    <a:pt x="122" y="234"/>
                    <a:pt x="62" y="238"/>
                    <a:pt x="2" y="238"/>
                  </a:cubicBezTo>
                  <a:lnTo>
                    <a:pt x="0" y="9"/>
                  </a:lnTo>
                  <a:cubicBezTo>
                    <a:pt x="53" y="8"/>
                    <a:pt x="106" y="6"/>
                    <a:pt x="158" y="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3" name="Freeform 335"/>
            <p:cNvSpPr>
              <a:spLocks/>
            </p:cNvSpPr>
            <p:nvPr/>
          </p:nvSpPr>
          <p:spPr bwMode="auto">
            <a:xfrm>
              <a:off x="7101971" y="2499245"/>
              <a:ext cx="467562" cy="450083"/>
            </a:xfrm>
            <a:custGeom>
              <a:avLst/>
              <a:gdLst>
                <a:gd name="T0" fmla="*/ 0 w 356"/>
                <a:gd name="T1" fmla="*/ 217 h 341"/>
                <a:gd name="T2" fmla="*/ 0 w 356"/>
                <a:gd name="T3" fmla="*/ 217 h 341"/>
                <a:gd name="T4" fmla="*/ 98 w 356"/>
                <a:gd name="T5" fmla="*/ 0 h 341"/>
                <a:gd name="T6" fmla="*/ 356 w 356"/>
                <a:gd name="T7" fmla="*/ 141 h 341"/>
                <a:gd name="T8" fmla="*/ 226 w 356"/>
                <a:gd name="T9" fmla="*/ 341 h 341"/>
                <a:gd name="T10" fmla="*/ 0 w 356"/>
                <a:gd name="T11" fmla="*/ 217 h 341"/>
              </a:gdLst>
              <a:ahLst/>
              <a:cxnLst>
                <a:cxn ang="0">
                  <a:pos x="T0" y="T1"/>
                </a:cxn>
                <a:cxn ang="0">
                  <a:pos x="T2" y="T3"/>
                </a:cxn>
                <a:cxn ang="0">
                  <a:pos x="T4" y="T5"/>
                </a:cxn>
                <a:cxn ang="0">
                  <a:pos x="T6" y="T7"/>
                </a:cxn>
                <a:cxn ang="0">
                  <a:pos x="T8" y="T9"/>
                </a:cxn>
                <a:cxn ang="0">
                  <a:pos x="T10" y="T11"/>
                </a:cxn>
              </a:cxnLst>
              <a:rect l="0" t="0" r="r" b="b"/>
              <a:pathLst>
                <a:path w="356" h="341">
                  <a:moveTo>
                    <a:pt x="0" y="217"/>
                  </a:moveTo>
                  <a:lnTo>
                    <a:pt x="0" y="217"/>
                  </a:lnTo>
                  <a:lnTo>
                    <a:pt x="98" y="0"/>
                  </a:lnTo>
                  <a:cubicBezTo>
                    <a:pt x="188" y="40"/>
                    <a:pt x="274" y="87"/>
                    <a:pt x="356" y="141"/>
                  </a:cubicBezTo>
                  <a:lnTo>
                    <a:pt x="226" y="341"/>
                  </a:lnTo>
                  <a:cubicBezTo>
                    <a:pt x="154" y="294"/>
                    <a:pt x="79" y="253"/>
                    <a:pt x="0" y="21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grpSp>
      <p:grpSp>
        <p:nvGrpSpPr>
          <p:cNvPr id="6" name="Gruppieren 5">
            <a:extLst>
              <a:ext uri="{FF2B5EF4-FFF2-40B4-BE49-F238E27FC236}">
                <a16:creationId xmlns:a16="http://schemas.microsoft.com/office/drawing/2014/main" id="{68177558-CDA8-E30D-9D23-C1369402AE44}"/>
              </a:ext>
            </a:extLst>
          </p:cNvPr>
          <p:cNvGrpSpPr/>
          <p:nvPr/>
        </p:nvGrpSpPr>
        <p:grpSpPr>
          <a:xfrm>
            <a:off x="11498983" y="5581306"/>
            <a:ext cx="97200" cy="930033"/>
            <a:chOff x="11498983" y="5581306"/>
            <a:chExt cx="97200" cy="930033"/>
          </a:xfrm>
        </p:grpSpPr>
        <p:sp>
          <p:nvSpPr>
            <p:cNvPr id="7" name="Ellipse 6">
              <a:extLst>
                <a:ext uri="{FF2B5EF4-FFF2-40B4-BE49-F238E27FC236}">
                  <a16:creationId xmlns:a16="http://schemas.microsoft.com/office/drawing/2014/main" id="{04AE5EB8-31EF-69EC-AC16-0296243E68CD}"/>
                </a:ext>
              </a:extLst>
            </p:cNvPr>
            <p:cNvSpPr>
              <a:spLocks noChangeAspect="1"/>
            </p:cNvSpPr>
            <p:nvPr/>
          </p:nvSpPr>
          <p:spPr>
            <a:xfrm>
              <a:off x="11498983" y="6414139"/>
              <a:ext cx="97200" cy="972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 name="Ellipse 7">
              <a:extLst>
                <a:ext uri="{FF2B5EF4-FFF2-40B4-BE49-F238E27FC236}">
                  <a16:creationId xmlns:a16="http://schemas.microsoft.com/office/drawing/2014/main" id="{A8A337D2-E293-5801-6852-E2FEF9E0B8BA}"/>
                </a:ext>
              </a:extLst>
            </p:cNvPr>
            <p:cNvSpPr>
              <a:spLocks noChangeAspect="1"/>
            </p:cNvSpPr>
            <p:nvPr/>
          </p:nvSpPr>
          <p:spPr>
            <a:xfrm>
              <a:off x="11498983" y="5997722"/>
              <a:ext cx="97200" cy="972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Ellipse 8">
              <a:extLst>
                <a:ext uri="{FF2B5EF4-FFF2-40B4-BE49-F238E27FC236}">
                  <a16:creationId xmlns:a16="http://schemas.microsoft.com/office/drawing/2014/main" id="{00046DC1-6F31-6E2D-F012-FAAA64716BFA}"/>
                </a:ext>
              </a:extLst>
            </p:cNvPr>
            <p:cNvSpPr>
              <a:spLocks noChangeAspect="1"/>
            </p:cNvSpPr>
            <p:nvPr/>
          </p:nvSpPr>
          <p:spPr>
            <a:xfrm>
              <a:off x="11498983" y="5789514"/>
              <a:ext cx="97200" cy="972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0" name="Ellipse 9">
              <a:extLst>
                <a:ext uri="{FF2B5EF4-FFF2-40B4-BE49-F238E27FC236}">
                  <a16:creationId xmlns:a16="http://schemas.microsoft.com/office/drawing/2014/main" id="{65E7405E-DA2E-80DD-1D1E-446F84759651}"/>
                </a:ext>
              </a:extLst>
            </p:cNvPr>
            <p:cNvSpPr>
              <a:spLocks noChangeAspect="1"/>
            </p:cNvSpPr>
            <p:nvPr/>
          </p:nvSpPr>
          <p:spPr>
            <a:xfrm>
              <a:off x="11498983" y="6205930"/>
              <a:ext cx="97200" cy="972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1" name="Ellipse 10">
              <a:extLst>
                <a:ext uri="{FF2B5EF4-FFF2-40B4-BE49-F238E27FC236}">
                  <a16:creationId xmlns:a16="http://schemas.microsoft.com/office/drawing/2014/main" id="{CCE697A6-BCD3-0808-B18E-2D64DBF42891}"/>
                </a:ext>
              </a:extLst>
            </p:cNvPr>
            <p:cNvSpPr>
              <a:spLocks noChangeAspect="1"/>
            </p:cNvSpPr>
            <p:nvPr/>
          </p:nvSpPr>
          <p:spPr>
            <a:xfrm>
              <a:off x="11498983" y="5581306"/>
              <a:ext cx="97200" cy="97200"/>
            </a:xfrm>
            <a:prstGeom prst="ellips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sp>
        <p:nvSpPr>
          <p:cNvPr id="4" name="Foliennummernplatzhalter 3">
            <a:extLst>
              <a:ext uri="{FF2B5EF4-FFF2-40B4-BE49-F238E27FC236}">
                <a16:creationId xmlns:a16="http://schemas.microsoft.com/office/drawing/2014/main" id="{B0BE341C-48BF-4950-833F-02895CD00FFB}"/>
              </a:ext>
            </a:extLst>
          </p:cNvPr>
          <p:cNvSpPr>
            <a:spLocks noGrp="1"/>
          </p:cNvSpPr>
          <p:nvPr>
            <p:ph type="sldNum" sz="quarter" idx="12"/>
          </p:nvPr>
        </p:nvSpPr>
        <p:spPr/>
        <p:txBody>
          <a:bodyPr/>
          <a:lstStyle/>
          <a:p>
            <a:fld id="{442AD375-037F-43D0-B059-5172DA06796A}" type="slidenum">
              <a:rPr lang="de-CH" smtClean="0"/>
              <a:t>33</a:t>
            </a:fld>
            <a:endParaRPr lang="de-CH"/>
          </a:p>
        </p:txBody>
      </p:sp>
    </p:spTree>
    <p:extLst>
      <p:ext uri="{BB962C8B-B14F-4D97-AF65-F5344CB8AC3E}">
        <p14:creationId xmlns:p14="http://schemas.microsoft.com/office/powerpoint/2010/main" val="20200822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FA350A-251E-2A6C-1C33-E66FF74DC432}"/>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14A8CFCF-8788-F89A-6966-49F855903BE8}"/>
              </a:ext>
            </a:extLst>
          </p:cNvPr>
          <p:cNvSpPr>
            <a:spLocks noGrp="1"/>
          </p:cNvSpPr>
          <p:nvPr>
            <p:ph idx="1"/>
          </p:nvPr>
        </p:nvSpPr>
        <p:spPr/>
        <p:txBody>
          <a:bodyPr/>
          <a:lstStyle/>
          <a:p>
            <a:r>
              <a:rPr lang="de-CH" dirty="0"/>
              <a:t>Grüne</a:t>
            </a:r>
          </a:p>
          <a:p>
            <a:r>
              <a:rPr lang="de-CH" dirty="0">
                <a:solidFill>
                  <a:schemeClr val="bg1"/>
                </a:solidFill>
              </a:rPr>
              <a:t>3 Mitglieder im Ständerat</a:t>
            </a:r>
          </a:p>
          <a:p>
            <a:endParaRPr lang="de-CH" dirty="0">
              <a:solidFill>
                <a:schemeClr val="bg1"/>
              </a:solidFill>
            </a:endParaRPr>
          </a:p>
        </p:txBody>
      </p:sp>
      <p:sp>
        <p:nvSpPr>
          <p:cNvPr id="3" name="Datumsplatzhalter 2">
            <a:extLst>
              <a:ext uri="{FF2B5EF4-FFF2-40B4-BE49-F238E27FC236}">
                <a16:creationId xmlns:a16="http://schemas.microsoft.com/office/drawing/2014/main" id="{0737A9BE-3D38-4C53-2187-3A0EB19F18AD}"/>
              </a:ext>
            </a:extLst>
          </p:cNvPr>
          <p:cNvSpPr>
            <a:spLocks noGrp="1"/>
          </p:cNvSpPr>
          <p:nvPr>
            <p:ph type="dt" sz="half" idx="10"/>
          </p:nvPr>
        </p:nvSpPr>
        <p:spPr/>
        <p:txBody>
          <a:bodyPr/>
          <a:lstStyle/>
          <a:p>
            <a:r>
              <a:rPr lang="de-CH"/>
              <a:t>Stand Dezember 2024</a:t>
            </a:r>
            <a:endParaRPr lang="de-CH" dirty="0"/>
          </a:p>
        </p:txBody>
      </p:sp>
      <p:grpSp>
        <p:nvGrpSpPr>
          <p:cNvPr id="6" name="Gruppieren 5">
            <a:extLst>
              <a:ext uri="{FF2B5EF4-FFF2-40B4-BE49-F238E27FC236}">
                <a16:creationId xmlns:a16="http://schemas.microsoft.com/office/drawing/2014/main" id="{55AB7441-B31F-01BD-F6E9-17A9CFD2D60A}"/>
              </a:ext>
            </a:extLst>
          </p:cNvPr>
          <p:cNvGrpSpPr/>
          <p:nvPr/>
        </p:nvGrpSpPr>
        <p:grpSpPr>
          <a:xfrm>
            <a:off x="2874245" y="2499245"/>
            <a:ext cx="6447555" cy="4017977"/>
            <a:chOff x="2874245" y="2499245"/>
            <a:chExt cx="6447555" cy="4017977"/>
          </a:xfrm>
        </p:grpSpPr>
        <p:sp>
          <p:nvSpPr>
            <p:cNvPr id="7" name="Freeform 287">
              <a:extLst>
                <a:ext uri="{FF2B5EF4-FFF2-40B4-BE49-F238E27FC236}">
                  <a16:creationId xmlns:a16="http://schemas.microsoft.com/office/drawing/2014/main" id="{729EE85F-2DD7-8445-3BFE-C8D67502DF3E}"/>
                </a:ext>
              </a:extLst>
            </p:cNvPr>
            <p:cNvSpPr>
              <a:spLocks/>
            </p:cNvSpPr>
            <p:nvPr/>
          </p:nvSpPr>
          <p:spPr bwMode="auto">
            <a:xfrm>
              <a:off x="3105841" y="3510840"/>
              <a:ext cx="406386" cy="393277"/>
            </a:xfrm>
            <a:custGeom>
              <a:avLst/>
              <a:gdLst>
                <a:gd name="T0" fmla="*/ 309 w 309"/>
                <a:gd name="T1" fmla="*/ 115 h 298"/>
                <a:gd name="T2" fmla="*/ 309 w 309"/>
                <a:gd name="T3" fmla="*/ 115 h 298"/>
                <a:gd name="T4" fmla="*/ 302 w 309"/>
                <a:gd name="T5" fmla="*/ 112 h 298"/>
                <a:gd name="T6" fmla="*/ 101 w 309"/>
                <a:gd name="T7" fmla="*/ 0 h 298"/>
                <a:gd name="T8" fmla="*/ 0 w 309"/>
                <a:gd name="T9" fmla="*/ 203 h 298"/>
                <a:gd name="T10" fmla="*/ 219 w 309"/>
                <a:gd name="T11" fmla="*/ 298 h 298"/>
                <a:gd name="T12" fmla="*/ 309 w 309"/>
                <a:gd name="T13" fmla="*/ 115 h 298"/>
              </a:gdLst>
              <a:ahLst/>
              <a:cxnLst>
                <a:cxn ang="0">
                  <a:pos x="T0" y="T1"/>
                </a:cxn>
                <a:cxn ang="0">
                  <a:pos x="T2" y="T3"/>
                </a:cxn>
                <a:cxn ang="0">
                  <a:pos x="T4" y="T5"/>
                </a:cxn>
                <a:cxn ang="0">
                  <a:pos x="T6" y="T7"/>
                </a:cxn>
                <a:cxn ang="0">
                  <a:pos x="T8" y="T9"/>
                </a:cxn>
                <a:cxn ang="0">
                  <a:pos x="T10" y="T11"/>
                </a:cxn>
                <a:cxn ang="0">
                  <a:pos x="T12" y="T13"/>
                </a:cxn>
              </a:cxnLst>
              <a:rect l="0" t="0" r="r" b="b"/>
              <a:pathLst>
                <a:path w="309" h="298">
                  <a:moveTo>
                    <a:pt x="309" y="115"/>
                  </a:moveTo>
                  <a:lnTo>
                    <a:pt x="309" y="115"/>
                  </a:lnTo>
                  <a:lnTo>
                    <a:pt x="302" y="112"/>
                  </a:lnTo>
                  <a:lnTo>
                    <a:pt x="101" y="0"/>
                  </a:lnTo>
                  <a:cubicBezTo>
                    <a:pt x="64" y="66"/>
                    <a:pt x="30" y="134"/>
                    <a:pt x="0" y="203"/>
                  </a:cubicBezTo>
                  <a:lnTo>
                    <a:pt x="219" y="298"/>
                  </a:lnTo>
                  <a:cubicBezTo>
                    <a:pt x="246" y="236"/>
                    <a:pt x="276" y="175"/>
                    <a:pt x="309" y="11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8" name="Freeform 285">
              <a:extLst>
                <a:ext uri="{FF2B5EF4-FFF2-40B4-BE49-F238E27FC236}">
                  <a16:creationId xmlns:a16="http://schemas.microsoft.com/office/drawing/2014/main" id="{6743C6D1-83CF-A5DB-FEB0-2968D19BE7BC}"/>
                </a:ext>
              </a:extLst>
            </p:cNvPr>
            <p:cNvSpPr>
              <a:spLocks/>
            </p:cNvSpPr>
            <p:nvPr/>
          </p:nvSpPr>
          <p:spPr bwMode="auto">
            <a:xfrm>
              <a:off x="2998783" y="3777394"/>
              <a:ext cx="395462" cy="384537"/>
            </a:xfrm>
            <a:custGeom>
              <a:avLst/>
              <a:gdLst>
                <a:gd name="T0" fmla="*/ 301 w 301"/>
                <a:gd name="T1" fmla="*/ 95 h 292"/>
                <a:gd name="T2" fmla="*/ 301 w 301"/>
                <a:gd name="T3" fmla="*/ 95 h 292"/>
                <a:gd name="T4" fmla="*/ 82 w 301"/>
                <a:gd name="T5" fmla="*/ 0 h 292"/>
                <a:gd name="T6" fmla="*/ 0 w 301"/>
                <a:gd name="T7" fmla="*/ 220 h 292"/>
                <a:gd name="T8" fmla="*/ 227 w 301"/>
                <a:gd name="T9" fmla="*/ 292 h 292"/>
                <a:gd name="T10" fmla="*/ 301 w 301"/>
                <a:gd name="T11" fmla="*/ 95 h 292"/>
              </a:gdLst>
              <a:ahLst/>
              <a:cxnLst>
                <a:cxn ang="0">
                  <a:pos x="T0" y="T1"/>
                </a:cxn>
                <a:cxn ang="0">
                  <a:pos x="T2" y="T3"/>
                </a:cxn>
                <a:cxn ang="0">
                  <a:pos x="T4" y="T5"/>
                </a:cxn>
                <a:cxn ang="0">
                  <a:pos x="T6" y="T7"/>
                </a:cxn>
                <a:cxn ang="0">
                  <a:pos x="T8" y="T9"/>
                </a:cxn>
                <a:cxn ang="0">
                  <a:pos x="T10" y="T11"/>
                </a:cxn>
              </a:cxnLst>
              <a:rect l="0" t="0" r="r" b="b"/>
              <a:pathLst>
                <a:path w="301" h="292">
                  <a:moveTo>
                    <a:pt x="301" y="95"/>
                  </a:moveTo>
                  <a:lnTo>
                    <a:pt x="301" y="95"/>
                  </a:lnTo>
                  <a:lnTo>
                    <a:pt x="82" y="0"/>
                  </a:lnTo>
                  <a:cubicBezTo>
                    <a:pt x="51" y="72"/>
                    <a:pt x="23" y="145"/>
                    <a:pt x="0" y="220"/>
                  </a:cubicBezTo>
                  <a:lnTo>
                    <a:pt x="227" y="292"/>
                  </a:lnTo>
                  <a:cubicBezTo>
                    <a:pt x="248" y="225"/>
                    <a:pt x="273" y="159"/>
                    <a:pt x="301"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 name="Freeform 283">
              <a:extLst>
                <a:ext uri="{FF2B5EF4-FFF2-40B4-BE49-F238E27FC236}">
                  <a16:creationId xmlns:a16="http://schemas.microsoft.com/office/drawing/2014/main" id="{A2A9D592-3A76-7B69-7380-6758CA707B43}"/>
                </a:ext>
              </a:extLst>
            </p:cNvPr>
            <p:cNvSpPr>
              <a:spLocks/>
            </p:cNvSpPr>
            <p:nvPr/>
          </p:nvSpPr>
          <p:spPr bwMode="auto">
            <a:xfrm>
              <a:off x="2920128" y="4067982"/>
              <a:ext cx="375798" cy="362689"/>
            </a:xfrm>
            <a:custGeom>
              <a:avLst/>
              <a:gdLst>
                <a:gd name="T0" fmla="*/ 287 w 287"/>
                <a:gd name="T1" fmla="*/ 72 h 275"/>
                <a:gd name="T2" fmla="*/ 287 w 287"/>
                <a:gd name="T3" fmla="*/ 72 h 275"/>
                <a:gd name="T4" fmla="*/ 60 w 287"/>
                <a:gd name="T5" fmla="*/ 0 h 275"/>
                <a:gd name="T6" fmla="*/ 0 w 287"/>
                <a:gd name="T7" fmla="*/ 227 h 275"/>
                <a:gd name="T8" fmla="*/ 234 w 287"/>
                <a:gd name="T9" fmla="*/ 275 h 275"/>
                <a:gd name="T10" fmla="*/ 287 w 287"/>
                <a:gd name="T11" fmla="*/ 72 h 275"/>
              </a:gdLst>
              <a:ahLst/>
              <a:cxnLst>
                <a:cxn ang="0">
                  <a:pos x="T0" y="T1"/>
                </a:cxn>
                <a:cxn ang="0">
                  <a:pos x="T2" y="T3"/>
                </a:cxn>
                <a:cxn ang="0">
                  <a:pos x="T4" y="T5"/>
                </a:cxn>
                <a:cxn ang="0">
                  <a:pos x="T6" y="T7"/>
                </a:cxn>
                <a:cxn ang="0">
                  <a:pos x="T8" y="T9"/>
                </a:cxn>
                <a:cxn ang="0">
                  <a:pos x="T10" y="T11"/>
                </a:cxn>
              </a:cxnLst>
              <a:rect l="0" t="0" r="r" b="b"/>
              <a:pathLst>
                <a:path w="287" h="275">
                  <a:moveTo>
                    <a:pt x="287" y="72"/>
                  </a:moveTo>
                  <a:lnTo>
                    <a:pt x="287" y="72"/>
                  </a:lnTo>
                  <a:lnTo>
                    <a:pt x="60" y="0"/>
                  </a:lnTo>
                  <a:cubicBezTo>
                    <a:pt x="36" y="74"/>
                    <a:pt x="16" y="149"/>
                    <a:pt x="0" y="227"/>
                  </a:cubicBezTo>
                  <a:lnTo>
                    <a:pt x="234" y="275"/>
                  </a:lnTo>
                  <a:cubicBezTo>
                    <a:pt x="248" y="206"/>
                    <a:pt x="266" y="138"/>
                    <a:pt x="287" y="7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 name="Freeform 24">
              <a:extLst>
                <a:ext uri="{FF2B5EF4-FFF2-40B4-BE49-F238E27FC236}">
                  <a16:creationId xmlns:a16="http://schemas.microsoft.com/office/drawing/2014/main" id="{937568B6-BC77-0E87-420C-9E446116AF1E}"/>
                </a:ext>
              </a:extLst>
            </p:cNvPr>
            <p:cNvSpPr>
              <a:spLocks/>
            </p:cNvSpPr>
            <p:nvPr/>
          </p:nvSpPr>
          <p:spPr bwMode="auto">
            <a:xfrm>
              <a:off x="4860293" y="5562434"/>
              <a:ext cx="325546" cy="364874"/>
            </a:xfrm>
            <a:custGeom>
              <a:avLst/>
              <a:gdLst>
                <a:gd name="T0" fmla="*/ 88 w 249"/>
                <a:gd name="T1" fmla="*/ 0 h 276"/>
                <a:gd name="T2" fmla="*/ 88 w 249"/>
                <a:gd name="T3" fmla="*/ 0 h 276"/>
                <a:gd name="T4" fmla="*/ 0 w 249"/>
                <a:gd name="T5" fmla="*/ 212 h 276"/>
                <a:gd name="T6" fmla="*/ 190 w 249"/>
                <a:gd name="T7" fmla="*/ 276 h 276"/>
                <a:gd name="T8" fmla="*/ 249 w 249"/>
                <a:gd name="T9" fmla="*/ 54 h 276"/>
                <a:gd name="T10" fmla="*/ 88 w 249"/>
                <a:gd name="T11" fmla="*/ 0 h 276"/>
              </a:gdLst>
              <a:ahLst/>
              <a:cxnLst>
                <a:cxn ang="0">
                  <a:pos x="T0" y="T1"/>
                </a:cxn>
                <a:cxn ang="0">
                  <a:pos x="T2" y="T3"/>
                </a:cxn>
                <a:cxn ang="0">
                  <a:pos x="T4" y="T5"/>
                </a:cxn>
                <a:cxn ang="0">
                  <a:pos x="T6" y="T7"/>
                </a:cxn>
                <a:cxn ang="0">
                  <a:pos x="T8" y="T9"/>
                </a:cxn>
                <a:cxn ang="0">
                  <a:pos x="T10" y="T11"/>
                </a:cxn>
              </a:cxnLst>
              <a:rect l="0" t="0" r="r" b="b"/>
              <a:pathLst>
                <a:path w="249" h="276">
                  <a:moveTo>
                    <a:pt x="88" y="0"/>
                  </a:moveTo>
                  <a:lnTo>
                    <a:pt x="88" y="0"/>
                  </a:lnTo>
                  <a:lnTo>
                    <a:pt x="0" y="212"/>
                  </a:lnTo>
                  <a:cubicBezTo>
                    <a:pt x="62" y="237"/>
                    <a:pt x="126" y="259"/>
                    <a:pt x="190" y="276"/>
                  </a:cubicBezTo>
                  <a:lnTo>
                    <a:pt x="249" y="54"/>
                  </a:lnTo>
                  <a:cubicBezTo>
                    <a:pt x="194" y="40"/>
                    <a:pt x="140" y="22"/>
                    <a:pt x="88"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 name="Freeform 26">
              <a:extLst>
                <a:ext uri="{FF2B5EF4-FFF2-40B4-BE49-F238E27FC236}">
                  <a16:creationId xmlns:a16="http://schemas.microsoft.com/office/drawing/2014/main" id="{8D2134A6-8F79-D36E-747F-9E0F79D51BE9}"/>
                </a:ext>
              </a:extLst>
            </p:cNvPr>
            <p:cNvSpPr>
              <a:spLocks/>
            </p:cNvSpPr>
            <p:nvPr/>
          </p:nvSpPr>
          <p:spPr bwMode="auto">
            <a:xfrm>
              <a:off x="5109369" y="5634534"/>
              <a:ext cx="284033" cy="340840"/>
            </a:xfrm>
            <a:custGeom>
              <a:avLst/>
              <a:gdLst>
                <a:gd name="T0" fmla="*/ 59 w 217"/>
                <a:gd name="T1" fmla="*/ 0 h 259"/>
                <a:gd name="T2" fmla="*/ 59 w 217"/>
                <a:gd name="T3" fmla="*/ 0 h 259"/>
                <a:gd name="T4" fmla="*/ 0 w 217"/>
                <a:gd name="T5" fmla="*/ 222 h 259"/>
                <a:gd name="T6" fmla="*/ 187 w 217"/>
                <a:gd name="T7" fmla="*/ 259 h 259"/>
                <a:gd name="T8" fmla="*/ 217 w 217"/>
                <a:gd name="T9" fmla="*/ 32 h 259"/>
                <a:gd name="T10" fmla="*/ 59 w 217"/>
                <a:gd name="T11" fmla="*/ 0 h 259"/>
              </a:gdLst>
              <a:ahLst/>
              <a:cxnLst>
                <a:cxn ang="0">
                  <a:pos x="T0" y="T1"/>
                </a:cxn>
                <a:cxn ang="0">
                  <a:pos x="T2" y="T3"/>
                </a:cxn>
                <a:cxn ang="0">
                  <a:pos x="T4" y="T5"/>
                </a:cxn>
                <a:cxn ang="0">
                  <a:pos x="T6" y="T7"/>
                </a:cxn>
                <a:cxn ang="0">
                  <a:pos x="T8" y="T9"/>
                </a:cxn>
                <a:cxn ang="0">
                  <a:pos x="T10" y="T11"/>
                </a:cxn>
              </a:cxnLst>
              <a:rect l="0" t="0" r="r" b="b"/>
              <a:pathLst>
                <a:path w="217" h="259">
                  <a:moveTo>
                    <a:pt x="59" y="0"/>
                  </a:moveTo>
                  <a:lnTo>
                    <a:pt x="59" y="0"/>
                  </a:lnTo>
                  <a:lnTo>
                    <a:pt x="0" y="222"/>
                  </a:lnTo>
                  <a:cubicBezTo>
                    <a:pt x="61" y="238"/>
                    <a:pt x="124" y="251"/>
                    <a:pt x="187" y="259"/>
                  </a:cubicBezTo>
                  <a:lnTo>
                    <a:pt x="217" y="32"/>
                  </a:lnTo>
                  <a:cubicBezTo>
                    <a:pt x="164" y="24"/>
                    <a:pt x="111" y="14"/>
                    <a:pt x="59"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 name="Freeform 28">
              <a:extLst>
                <a:ext uri="{FF2B5EF4-FFF2-40B4-BE49-F238E27FC236}">
                  <a16:creationId xmlns:a16="http://schemas.microsoft.com/office/drawing/2014/main" id="{B4D36AD3-A101-F525-C758-D7AB29532331}"/>
                </a:ext>
              </a:extLst>
            </p:cNvPr>
            <p:cNvSpPr>
              <a:spLocks/>
            </p:cNvSpPr>
            <p:nvPr/>
          </p:nvSpPr>
          <p:spPr bwMode="auto">
            <a:xfrm>
              <a:off x="5354074" y="5676047"/>
              <a:ext cx="257815" cy="316807"/>
            </a:xfrm>
            <a:custGeom>
              <a:avLst/>
              <a:gdLst>
                <a:gd name="T0" fmla="*/ 30 w 196"/>
                <a:gd name="T1" fmla="*/ 0 h 241"/>
                <a:gd name="T2" fmla="*/ 30 w 196"/>
                <a:gd name="T3" fmla="*/ 0 h 241"/>
                <a:gd name="T4" fmla="*/ 0 w 196"/>
                <a:gd name="T5" fmla="*/ 227 h 241"/>
                <a:gd name="T6" fmla="*/ 195 w 196"/>
                <a:gd name="T7" fmla="*/ 241 h 241"/>
                <a:gd name="T8" fmla="*/ 196 w 196"/>
                <a:gd name="T9" fmla="*/ 11 h 241"/>
                <a:gd name="T10" fmla="*/ 30 w 196"/>
                <a:gd name="T11" fmla="*/ 0 h 241"/>
              </a:gdLst>
              <a:ahLst/>
              <a:cxnLst>
                <a:cxn ang="0">
                  <a:pos x="T0" y="T1"/>
                </a:cxn>
                <a:cxn ang="0">
                  <a:pos x="T2" y="T3"/>
                </a:cxn>
                <a:cxn ang="0">
                  <a:pos x="T4" y="T5"/>
                </a:cxn>
                <a:cxn ang="0">
                  <a:pos x="T6" y="T7"/>
                </a:cxn>
                <a:cxn ang="0">
                  <a:pos x="T8" y="T9"/>
                </a:cxn>
                <a:cxn ang="0">
                  <a:pos x="T10" y="T11"/>
                </a:cxn>
              </a:cxnLst>
              <a:rect l="0" t="0" r="r" b="b"/>
              <a:pathLst>
                <a:path w="196" h="241">
                  <a:moveTo>
                    <a:pt x="30" y="0"/>
                  </a:moveTo>
                  <a:lnTo>
                    <a:pt x="30" y="0"/>
                  </a:lnTo>
                  <a:lnTo>
                    <a:pt x="0" y="227"/>
                  </a:lnTo>
                  <a:cubicBezTo>
                    <a:pt x="64" y="236"/>
                    <a:pt x="130" y="240"/>
                    <a:pt x="195" y="241"/>
                  </a:cubicBezTo>
                  <a:lnTo>
                    <a:pt x="196" y="11"/>
                  </a:lnTo>
                  <a:cubicBezTo>
                    <a:pt x="140" y="11"/>
                    <a:pt x="85" y="7"/>
                    <a:pt x="30"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 name="Freeform 265">
              <a:extLst>
                <a:ext uri="{FF2B5EF4-FFF2-40B4-BE49-F238E27FC236}">
                  <a16:creationId xmlns:a16="http://schemas.microsoft.com/office/drawing/2014/main" id="{432B8D6A-0848-679D-9FC5-D2BBDCEA29C3}"/>
                </a:ext>
              </a:extLst>
            </p:cNvPr>
            <p:cNvSpPr>
              <a:spLocks/>
            </p:cNvSpPr>
            <p:nvPr/>
          </p:nvSpPr>
          <p:spPr bwMode="auto">
            <a:xfrm>
              <a:off x="2874245" y="4367309"/>
              <a:ext cx="351765" cy="329916"/>
            </a:xfrm>
            <a:custGeom>
              <a:avLst/>
              <a:gdLst>
                <a:gd name="T0" fmla="*/ 35 w 269"/>
                <a:gd name="T1" fmla="*/ 0 h 251"/>
                <a:gd name="T2" fmla="*/ 35 w 269"/>
                <a:gd name="T3" fmla="*/ 0 h 251"/>
                <a:gd name="T4" fmla="*/ 0 w 269"/>
                <a:gd name="T5" fmla="*/ 226 h 251"/>
                <a:gd name="T6" fmla="*/ 237 w 269"/>
                <a:gd name="T7" fmla="*/ 251 h 251"/>
                <a:gd name="T8" fmla="*/ 269 w 269"/>
                <a:gd name="T9" fmla="*/ 48 h 251"/>
                <a:gd name="T10" fmla="*/ 35 w 269"/>
                <a:gd name="T11" fmla="*/ 0 h 251"/>
              </a:gdLst>
              <a:ahLst/>
              <a:cxnLst>
                <a:cxn ang="0">
                  <a:pos x="T0" y="T1"/>
                </a:cxn>
                <a:cxn ang="0">
                  <a:pos x="T2" y="T3"/>
                </a:cxn>
                <a:cxn ang="0">
                  <a:pos x="T4" y="T5"/>
                </a:cxn>
                <a:cxn ang="0">
                  <a:pos x="T6" y="T7"/>
                </a:cxn>
                <a:cxn ang="0">
                  <a:pos x="T8" y="T9"/>
                </a:cxn>
                <a:cxn ang="0">
                  <a:pos x="T10" y="T11"/>
                </a:cxn>
              </a:cxnLst>
              <a:rect l="0" t="0" r="r" b="b"/>
              <a:pathLst>
                <a:path w="269" h="251">
                  <a:moveTo>
                    <a:pt x="35" y="0"/>
                  </a:moveTo>
                  <a:lnTo>
                    <a:pt x="35" y="0"/>
                  </a:lnTo>
                  <a:cubicBezTo>
                    <a:pt x="20" y="74"/>
                    <a:pt x="8" y="149"/>
                    <a:pt x="0" y="226"/>
                  </a:cubicBezTo>
                  <a:lnTo>
                    <a:pt x="237" y="251"/>
                  </a:lnTo>
                  <a:cubicBezTo>
                    <a:pt x="244" y="182"/>
                    <a:pt x="255" y="115"/>
                    <a:pt x="269" y="48"/>
                  </a:cubicBezTo>
                  <a:lnTo>
                    <a:pt x="35"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 name="Freeform 249">
              <a:extLst>
                <a:ext uri="{FF2B5EF4-FFF2-40B4-BE49-F238E27FC236}">
                  <a16:creationId xmlns:a16="http://schemas.microsoft.com/office/drawing/2014/main" id="{FB0FE8B2-31D5-52A0-B1EF-2A5535B161EC}"/>
                </a:ext>
              </a:extLst>
            </p:cNvPr>
            <p:cNvSpPr>
              <a:spLocks/>
            </p:cNvSpPr>
            <p:nvPr/>
          </p:nvSpPr>
          <p:spPr bwMode="auto">
            <a:xfrm>
              <a:off x="5172729" y="2846639"/>
              <a:ext cx="467562" cy="419495"/>
            </a:xfrm>
            <a:custGeom>
              <a:avLst/>
              <a:gdLst>
                <a:gd name="T0" fmla="*/ 357 w 357"/>
                <a:gd name="T1" fmla="*/ 233 h 319"/>
                <a:gd name="T2" fmla="*/ 357 w 357"/>
                <a:gd name="T3" fmla="*/ 233 h 319"/>
                <a:gd name="T4" fmla="*/ 308 w 357"/>
                <a:gd name="T5" fmla="*/ 0 h 319"/>
                <a:gd name="T6" fmla="*/ 0 w 357"/>
                <a:gd name="T7" fmla="*/ 101 h 319"/>
                <a:gd name="T8" fmla="*/ 98 w 357"/>
                <a:gd name="T9" fmla="*/ 319 h 319"/>
                <a:gd name="T10" fmla="*/ 357 w 357"/>
                <a:gd name="T11" fmla="*/ 233 h 319"/>
              </a:gdLst>
              <a:ahLst/>
              <a:cxnLst>
                <a:cxn ang="0">
                  <a:pos x="T0" y="T1"/>
                </a:cxn>
                <a:cxn ang="0">
                  <a:pos x="T2" y="T3"/>
                </a:cxn>
                <a:cxn ang="0">
                  <a:pos x="T4" y="T5"/>
                </a:cxn>
                <a:cxn ang="0">
                  <a:pos x="T6" y="T7"/>
                </a:cxn>
                <a:cxn ang="0">
                  <a:pos x="T8" y="T9"/>
                </a:cxn>
                <a:cxn ang="0">
                  <a:pos x="T10" y="T11"/>
                </a:cxn>
              </a:cxnLst>
              <a:rect l="0" t="0" r="r" b="b"/>
              <a:pathLst>
                <a:path w="357" h="319">
                  <a:moveTo>
                    <a:pt x="357" y="233"/>
                  </a:moveTo>
                  <a:lnTo>
                    <a:pt x="357" y="233"/>
                  </a:lnTo>
                  <a:lnTo>
                    <a:pt x="308" y="0"/>
                  </a:lnTo>
                  <a:cubicBezTo>
                    <a:pt x="201" y="23"/>
                    <a:pt x="98" y="57"/>
                    <a:pt x="0" y="101"/>
                  </a:cubicBezTo>
                  <a:lnTo>
                    <a:pt x="98" y="319"/>
                  </a:lnTo>
                  <a:cubicBezTo>
                    <a:pt x="181" y="281"/>
                    <a:pt x="267" y="252"/>
                    <a:pt x="357" y="23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 name="Freeform 251">
              <a:extLst>
                <a:ext uri="{FF2B5EF4-FFF2-40B4-BE49-F238E27FC236}">
                  <a16:creationId xmlns:a16="http://schemas.microsoft.com/office/drawing/2014/main" id="{A1C2F513-BBC2-A4BD-A482-AA675E06D914}"/>
                </a:ext>
              </a:extLst>
            </p:cNvPr>
            <p:cNvSpPr>
              <a:spLocks/>
            </p:cNvSpPr>
            <p:nvPr/>
          </p:nvSpPr>
          <p:spPr bwMode="auto">
            <a:xfrm>
              <a:off x="5576931" y="2802941"/>
              <a:ext cx="410756" cy="349579"/>
            </a:xfrm>
            <a:custGeom>
              <a:avLst/>
              <a:gdLst>
                <a:gd name="T0" fmla="*/ 314 w 314"/>
                <a:gd name="T1" fmla="*/ 239 h 266"/>
                <a:gd name="T2" fmla="*/ 314 w 314"/>
                <a:gd name="T3" fmla="*/ 239 h 266"/>
                <a:gd name="T4" fmla="*/ 314 w 314"/>
                <a:gd name="T5" fmla="*/ 0 h 266"/>
                <a:gd name="T6" fmla="*/ 0 w 314"/>
                <a:gd name="T7" fmla="*/ 33 h 266"/>
                <a:gd name="T8" fmla="*/ 49 w 314"/>
                <a:gd name="T9" fmla="*/ 266 h 266"/>
                <a:gd name="T10" fmla="*/ 314 w 314"/>
                <a:gd name="T11" fmla="*/ 239 h 266"/>
              </a:gdLst>
              <a:ahLst/>
              <a:cxnLst>
                <a:cxn ang="0">
                  <a:pos x="T0" y="T1"/>
                </a:cxn>
                <a:cxn ang="0">
                  <a:pos x="T2" y="T3"/>
                </a:cxn>
                <a:cxn ang="0">
                  <a:pos x="T4" y="T5"/>
                </a:cxn>
                <a:cxn ang="0">
                  <a:pos x="T6" y="T7"/>
                </a:cxn>
                <a:cxn ang="0">
                  <a:pos x="T8" y="T9"/>
                </a:cxn>
                <a:cxn ang="0">
                  <a:pos x="T10" y="T11"/>
                </a:cxn>
              </a:cxnLst>
              <a:rect l="0" t="0" r="r" b="b"/>
              <a:pathLst>
                <a:path w="314" h="266">
                  <a:moveTo>
                    <a:pt x="314" y="239"/>
                  </a:moveTo>
                  <a:lnTo>
                    <a:pt x="314" y="239"/>
                  </a:lnTo>
                  <a:lnTo>
                    <a:pt x="314" y="0"/>
                  </a:lnTo>
                  <a:cubicBezTo>
                    <a:pt x="206" y="0"/>
                    <a:pt x="101" y="12"/>
                    <a:pt x="0" y="33"/>
                  </a:cubicBezTo>
                  <a:lnTo>
                    <a:pt x="49" y="266"/>
                  </a:lnTo>
                  <a:cubicBezTo>
                    <a:pt x="135" y="248"/>
                    <a:pt x="223" y="239"/>
                    <a:pt x="314" y="23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 name="Freeform 271">
              <a:extLst>
                <a:ext uri="{FF2B5EF4-FFF2-40B4-BE49-F238E27FC236}">
                  <a16:creationId xmlns:a16="http://schemas.microsoft.com/office/drawing/2014/main" id="{BFE80351-04DB-4113-3A49-04B9ECDF6130}"/>
                </a:ext>
              </a:extLst>
            </p:cNvPr>
            <p:cNvSpPr>
              <a:spLocks/>
            </p:cNvSpPr>
            <p:nvPr/>
          </p:nvSpPr>
          <p:spPr bwMode="auto">
            <a:xfrm>
              <a:off x="4477940" y="3209327"/>
              <a:ext cx="500336" cy="498151"/>
            </a:xfrm>
            <a:custGeom>
              <a:avLst/>
              <a:gdLst>
                <a:gd name="T0" fmla="*/ 380 w 380"/>
                <a:gd name="T1" fmla="*/ 190 h 378"/>
                <a:gd name="T2" fmla="*/ 380 w 380"/>
                <a:gd name="T3" fmla="*/ 190 h 378"/>
                <a:gd name="T4" fmla="*/ 236 w 380"/>
                <a:gd name="T5" fmla="*/ 0 h 378"/>
                <a:gd name="T6" fmla="*/ 0 w 380"/>
                <a:gd name="T7" fmla="*/ 224 h 378"/>
                <a:gd name="T8" fmla="*/ 181 w 380"/>
                <a:gd name="T9" fmla="*/ 378 h 378"/>
                <a:gd name="T10" fmla="*/ 380 w 380"/>
                <a:gd name="T11" fmla="*/ 190 h 378"/>
              </a:gdLst>
              <a:ahLst/>
              <a:cxnLst>
                <a:cxn ang="0">
                  <a:pos x="T0" y="T1"/>
                </a:cxn>
                <a:cxn ang="0">
                  <a:pos x="T2" y="T3"/>
                </a:cxn>
                <a:cxn ang="0">
                  <a:pos x="T4" y="T5"/>
                </a:cxn>
                <a:cxn ang="0">
                  <a:pos x="T6" y="T7"/>
                </a:cxn>
                <a:cxn ang="0">
                  <a:pos x="T8" y="T9"/>
                </a:cxn>
                <a:cxn ang="0">
                  <a:pos x="T10" y="T11"/>
                </a:cxn>
              </a:cxnLst>
              <a:rect l="0" t="0" r="r" b="b"/>
              <a:pathLst>
                <a:path w="380" h="378">
                  <a:moveTo>
                    <a:pt x="380" y="190"/>
                  </a:moveTo>
                  <a:lnTo>
                    <a:pt x="380" y="190"/>
                  </a:lnTo>
                  <a:lnTo>
                    <a:pt x="236" y="0"/>
                  </a:lnTo>
                  <a:cubicBezTo>
                    <a:pt x="149" y="66"/>
                    <a:pt x="70" y="141"/>
                    <a:pt x="0" y="224"/>
                  </a:cubicBezTo>
                  <a:lnTo>
                    <a:pt x="181" y="378"/>
                  </a:lnTo>
                  <a:cubicBezTo>
                    <a:pt x="241" y="309"/>
                    <a:pt x="307" y="245"/>
                    <a:pt x="380" y="19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 name="Freeform 293">
              <a:extLst>
                <a:ext uri="{FF2B5EF4-FFF2-40B4-BE49-F238E27FC236}">
                  <a16:creationId xmlns:a16="http://schemas.microsoft.com/office/drawing/2014/main" id="{CE61C6B0-A31E-CC41-AC84-F06D37B91924}"/>
                </a:ext>
              </a:extLst>
            </p:cNvPr>
            <p:cNvSpPr>
              <a:spLocks/>
            </p:cNvSpPr>
            <p:nvPr/>
          </p:nvSpPr>
          <p:spPr bwMode="auto">
            <a:xfrm>
              <a:off x="4788192" y="2977731"/>
              <a:ext cx="513445" cy="480672"/>
            </a:xfrm>
            <a:custGeom>
              <a:avLst/>
              <a:gdLst>
                <a:gd name="T0" fmla="*/ 390 w 390"/>
                <a:gd name="T1" fmla="*/ 218 h 365"/>
                <a:gd name="T2" fmla="*/ 390 w 390"/>
                <a:gd name="T3" fmla="*/ 218 h 365"/>
                <a:gd name="T4" fmla="*/ 292 w 390"/>
                <a:gd name="T5" fmla="*/ 0 h 365"/>
                <a:gd name="T6" fmla="*/ 0 w 390"/>
                <a:gd name="T7" fmla="*/ 175 h 365"/>
                <a:gd name="T8" fmla="*/ 144 w 390"/>
                <a:gd name="T9" fmla="*/ 365 h 365"/>
                <a:gd name="T10" fmla="*/ 390 w 390"/>
                <a:gd name="T11" fmla="*/ 218 h 365"/>
              </a:gdLst>
              <a:ahLst/>
              <a:cxnLst>
                <a:cxn ang="0">
                  <a:pos x="T0" y="T1"/>
                </a:cxn>
                <a:cxn ang="0">
                  <a:pos x="T2" y="T3"/>
                </a:cxn>
                <a:cxn ang="0">
                  <a:pos x="T4" y="T5"/>
                </a:cxn>
                <a:cxn ang="0">
                  <a:pos x="T6" y="T7"/>
                </a:cxn>
                <a:cxn ang="0">
                  <a:pos x="T8" y="T9"/>
                </a:cxn>
                <a:cxn ang="0">
                  <a:pos x="T10" y="T11"/>
                </a:cxn>
              </a:cxnLst>
              <a:rect l="0" t="0" r="r" b="b"/>
              <a:pathLst>
                <a:path w="390" h="365">
                  <a:moveTo>
                    <a:pt x="390" y="218"/>
                  </a:moveTo>
                  <a:lnTo>
                    <a:pt x="390" y="218"/>
                  </a:lnTo>
                  <a:lnTo>
                    <a:pt x="292" y="0"/>
                  </a:lnTo>
                  <a:cubicBezTo>
                    <a:pt x="188" y="48"/>
                    <a:pt x="90" y="107"/>
                    <a:pt x="0" y="175"/>
                  </a:cubicBezTo>
                  <a:lnTo>
                    <a:pt x="144" y="365"/>
                  </a:lnTo>
                  <a:cubicBezTo>
                    <a:pt x="220" y="307"/>
                    <a:pt x="303" y="257"/>
                    <a:pt x="390" y="2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 name="Freeform 259">
              <a:extLst>
                <a:ext uri="{FF2B5EF4-FFF2-40B4-BE49-F238E27FC236}">
                  <a16:creationId xmlns:a16="http://schemas.microsoft.com/office/drawing/2014/main" id="{09DBD887-4CE5-02C7-2014-A365968FE72C}"/>
                </a:ext>
              </a:extLst>
            </p:cNvPr>
            <p:cNvSpPr>
              <a:spLocks/>
            </p:cNvSpPr>
            <p:nvPr/>
          </p:nvSpPr>
          <p:spPr bwMode="auto">
            <a:xfrm>
              <a:off x="3992899" y="4017730"/>
              <a:ext cx="430420" cy="456639"/>
            </a:xfrm>
            <a:custGeom>
              <a:avLst/>
              <a:gdLst>
                <a:gd name="T0" fmla="*/ 327 w 327"/>
                <a:gd name="T1" fmla="*/ 116 h 347"/>
                <a:gd name="T2" fmla="*/ 327 w 327"/>
                <a:gd name="T3" fmla="*/ 116 h 347"/>
                <a:gd name="T4" fmla="*/ 119 w 327"/>
                <a:gd name="T5" fmla="*/ 0 h 347"/>
                <a:gd name="T6" fmla="*/ 0 w 327"/>
                <a:gd name="T7" fmla="*/ 274 h 347"/>
                <a:gd name="T8" fmla="*/ 227 w 327"/>
                <a:gd name="T9" fmla="*/ 347 h 347"/>
                <a:gd name="T10" fmla="*/ 327 w 327"/>
                <a:gd name="T11" fmla="*/ 116 h 347"/>
              </a:gdLst>
              <a:ahLst/>
              <a:cxnLst>
                <a:cxn ang="0">
                  <a:pos x="T0" y="T1"/>
                </a:cxn>
                <a:cxn ang="0">
                  <a:pos x="T2" y="T3"/>
                </a:cxn>
                <a:cxn ang="0">
                  <a:pos x="T4" y="T5"/>
                </a:cxn>
                <a:cxn ang="0">
                  <a:pos x="T6" y="T7"/>
                </a:cxn>
                <a:cxn ang="0">
                  <a:pos x="T8" y="T9"/>
                </a:cxn>
                <a:cxn ang="0">
                  <a:pos x="T10" y="T11"/>
                </a:cxn>
              </a:cxnLst>
              <a:rect l="0" t="0" r="r" b="b"/>
              <a:pathLst>
                <a:path w="327" h="347">
                  <a:moveTo>
                    <a:pt x="327" y="116"/>
                  </a:moveTo>
                  <a:lnTo>
                    <a:pt x="327" y="116"/>
                  </a:lnTo>
                  <a:lnTo>
                    <a:pt x="119" y="0"/>
                  </a:lnTo>
                  <a:cubicBezTo>
                    <a:pt x="71" y="87"/>
                    <a:pt x="31" y="178"/>
                    <a:pt x="0" y="274"/>
                  </a:cubicBezTo>
                  <a:lnTo>
                    <a:pt x="227" y="347"/>
                  </a:lnTo>
                  <a:cubicBezTo>
                    <a:pt x="253" y="266"/>
                    <a:pt x="287" y="189"/>
                    <a:pt x="327" y="11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 name="Freeform 273">
              <a:extLst>
                <a:ext uri="{FF2B5EF4-FFF2-40B4-BE49-F238E27FC236}">
                  <a16:creationId xmlns:a16="http://schemas.microsoft.com/office/drawing/2014/main" id="{1CBD53EC-6066-5F29-C6AA-0E8E4A9E8140}"/>
                </a:ext>
              </a:extLst>
            </p:cNvPr>
            <p:cNvSpPr>
              <a:spLocks/>
            </p:cNvSpPr>
            <p:nvPr/>
          </p:nvSpPr>
          <p:spPr bwMode="auto">
            <a:xfrm>
              <a:off x="3909874" y="4378234"/>
              <a:ext cx="382353" cy="430420"/>
            </a:xfrm>
            <a:custGeom>
              <a:avLst/>
              <a:gdLst>
                <a:gd name="T0" fmla="*/ 290 w 290"/>
                <a:gd name="T1" fmla="*/ 73 h 326"/>
                <a:gd name="T2" fmla="*/ 290 w 290"/>
                <a:gd name="T3" fmla="*/ 73 h 326"/>
                <a:gd name="T4" fmla="*/ 63 w 290"/>
                <a:gd name="T5" fmla="*/ 0 h 326"/>
                <a:gd name="T6" fmla="*/ 0 w 290"/>
                <a:gd name="T7" fmla="*/ 301 h 326"/>
                <a:gd name="T8" fmla="*/ 237 w 290"/>
                <a:gd name="T9" fmla="*/ 326 h 326"/>
                <a:gd name="T10" fmla="*/ 290 w 290"/>
                <a:gd name="T11" fmla="*/ 73 h 326"/>
              </a:gdLst>
              <a:ahLst/>
              <a:cxnLst>
                <a:cxn ang="0">
                  <a:pos x="T0" y="T1"/>
                </a:cxn>
                <a:cxn ang="0">
                  <a:pos x="T2" y="T3"/>
                </a:cxn>
                <a:cxn ang="0">
                  <a:pos x="T4" y="T5"/>
                </a:cxn>
                <a:cxn ang="0">
                  <a:pos x="T6" y="T7"/>
                </a:cxn>
                <a:cxn ang="0">
                  <a:pos x="T8" y="T9"/>
                </a:cxn>
                <a:cxn ang="0">
                  <a:pos x="T10" y="T11"/>
                </a:cxn>
              </a:cxnLst>
              <a:rect l="0" t="0" r="r" b="b"/>
              <a:pathLst>
                <a:path w="290" h="326">
                  <a:moveTo>
                    <a:pt x="290" y="73"/>
                  </a:moveTo>
                  <a:lnTo>
                    <a:pt x="290" y="73"/>
                  </a:lnTo>
                  <a:lnTo>
                    <a:pt x="63" y="0"/>
                  </a:lnTo>
                  <a:cubicBezTo>
                    <a:pt x="32" y="96"/>
                    <a:pt x="11" y="197"/>
                    <a:pt x="0" y="301"/>
                  </a:cubicBezTo>
                  <a:lnTo>
                    <a:pt x="237" y="326"/>
                  </a:lnTo>
                  <a:cubicBezTo>
                    <a:pt x="246" y="238"/>
                    <a:pt x="264" y="154"/>
                    <a:pt x="290" y="7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0" name="Freeform 275">
              <a:extLst>
                <a:ext uri="{FF2B5EF4-FFF2-40B4-BE49-F238E27FC236}">
                  <a16:creationId xmlns:a16="http://schemas.microsoft.com/office/drawing/2014/main" id="{8E832F74-9A18-9021-0A39-D85EFE140086}"/>
                </a:ext>
              </a:extLst>
            </p:cNvPr>
            <p:cNvSpPr>
              <a:spLocks/>
            </p:cNvSpPr>
            <p:nvPr/>
          </p:nvSpPr>
          <p:spPr bwMode="auto">
            <a:xfrm>
              <a:off x="3392060" y="4393527"/>
              <a:ext cx="360504" cy="358319"/>
            </a:xfrm>
            <a:custGeom>
              <a:avLst/>
              <a:gdLst>
                <a:gd name="T0" fmla="*/ 43 w 275"/>
                <a:gd name="T1" fmla="*/ 0 h 273"/>
                <a:gd name="T2" fmla="*/ 43 w 275"/>
                <a:gd name="T3" fmla="*/ 0 h 273"/>
                <a:gd name="T4" fmla="*/ 0 w 275"/>
                <a:gd name="T5" fmla="*/ 248 h 273"/>
                <a:gd name="T6" fmla="*/ 237 w 275"/>
                <a:gd name="T7" fmla="*/ 273 h 273"/>
                <a:gd name="T8" fmla="*/ 275 w 275"/>
                <a:gd name="T9" fmla="*/ 56 h 273"/>
                <a:gd name="T10" fmla="*/ 43 w 275"/>
                <a:gd name="T11" fmla="*/ 0 h 273"/>
              </a:gdLst>
              <a:ahLst/>
              <a:cxnLst>
                <a:cxn ang="0">
                  <a:pos x="T0" y="T1"/>
                </a:cxn>
                <a:cxn ang="0">
                  <a:pos x="T2" y="T3"/>
                </a:cxn>
                <a:cxn ang="0">
                  <a:pos x="T4" y="T5"/>
                </a:cxn>
                <a:cxn ang="0">
                  <a:pos x="T6" y="T7"/>
                </a:cxn>
                <a:cxn ang="0">
                  <a:pos x="T8" y="T9"/>
                </a:cxn>
                <a:cxn ang="0">
                  <a:pos x="T10" y="T11"/>
                </a:cxn>
              </a:cxnLst>
              <a:rect l="0" t="0" r="r" b="b"/>
              <a:pathLst>
                <a:path w="275" h="273">
                  <a:moveTo>
                    <a:pt x="43" y="0"/>
                  </a:moveTo>
                  <a:lnTo>
                    <a:pt x="43" y="0"/>
                  </a:lnTo>
                  <a:cubicBezTo>
                    <a:pt x="23" y="81"/>
                    <a:pt x="9" y="163"/>
                    <a:pt x="0" y="248"/>
                  </a:cubicBezTo>
                  <a:lnTo>
                    <a:pt x="237" y="273"/>
                  </a:lnTo>
                  <a:cubicBezTo>
                    <a:pt x="245" y="199"/>
                    <a:pt x="257" y="127"/>
                    <a:pt x="275" y="56"/>
                  </a:cubicBezTo>
                  <a:lnTo>
                    <a:pt x="43" y="0"/>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1" name="Freeform 277">
              <a:extLst>
                <a:ext uri="{FF2B5EF4-FFF2-40B4-BE49-F238E27FC236}">
                  <a16:creationId xmlns:a16="http://schemas.microsoft.com/office/drawing/2014/main" id="{30564F20-E1D2-9C62-E32F-93FDDAE73B94}"/>
                </a:ext>
              </a:extLst>
            </p:cNvPr>
            <p:cNvSpPr>
              <a:spLocks/>
            </p:cNvSpPr>
            <p:nvPr/>
          </p:nvSpPr>
          <p:spPr bwMode="auto">
            <a:xfrm>
              <a:off x="3553741" y="3764285"/>
              <a:ext cx="412941" cy="412941"/>
            </a:xfrm>
            <a:custGeom>
              <a:avLst/>
              <a:gdLst>
                <a:gd name="T0" fmla="*/ 315 w 315"/>
                <a:gd name="T1" fmla="*/ 115 h 313"/>
                <a:gd name="T2" fmla="*/ 315 w 315"/>
                <a:gd name="T3" fmla="*/ 115 h 313"/>
                <a:gd name="T4" fmla="*/ 107 w 315"/>
                <a:gd name="T5" fmla="*/ 0 h 313"/>
                <a:gd name="T6" fmla="*/ 0 w 315"/>
                <a:gd name="T7" fmla="*/ 226 h 313"/>
                <a:gd name="T8" fmla="*/ 221 w 315"/>
                <a:gd name="T9" fmla="*/ 313 h 313"/>
                <a:gd name="T10" fmla="*/ 315 w 315"/>
                <a:gd name="T11" fmla="*/ 115 h 313"/>
              </a:gdLst>
              <a:ahLst/>
              <a:cxnLst>
                <a:cxn ang="0">
                  <a:pos x="T0" y="T1"/>
                </a:cxn>
                <a:cxn ang="0">
                  <a:pos x="T2" y="T3"/>
                </a:cxn>
                <a:cxn ang="0">
                  <a:pos x="T4" y="T5"/>
                </a:cxn>
                <a:cxn ang="0">
                  <a:pos x="T6" y="T7"/>
                </a:cxn>
                <a:cxn ang="0">
                  <a:pos x="T8" y="T9"/>
                </a:cxn>
                <a:cxn ang="0">
                  <a:pos x="T10" y="T11"/>
                </a:cxn>
              </a:cxnLst>
              <a:rect l="0" t="0" r="r" b="b"/>
              <a:pathLst>
                <a:path w="315" h="313">
                  <a:moveTo>
                    <a:pt x="315" y="115"/>
                  </a:moveTo>
                  <a:lnTo>
                    <a:pt x="315" y="115"/>
                  </a:lnTo>
                  <a:lnTo>
                    <a:pt x="107" y="0"/>
                  </a:lnTo>
                  <a:cubicBezTo>
                    <a:pt x="66" y="72"/>
                    <a:pt x="31" y="148"/>
                    <a:pt x="0" y="226"/>
                  </a:cubicBezTo>
                  <a:lnTo>
                    <a:pt x="221" y="313"/>
                  </a:lnTo>
                  <a:cubicBezTo>
                    <a:pt x="248" y="245"/>
                    <a:pt x="280" y="179"/>
                    <a:pt x="315" y="11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2" name="Freeform 279">
              <a:extLst>
                <a:ext uri="{FF2B5EF4-FFF2-40B4-BE49-F238E27FC236}">
                  <a16:creationId xmlns:a16="http://schemas.microsoft.com/office/drawing/2014/main" id="{44C558AE-CD6F-CFA3-180E-C9F5F08A058E}"/>
                </a:ext>
              </a:extLst>
            </p:cNvPr>
            <p:cNvSpPr>
              <a:spLocks/>
            </p:cNvSpPr>
            <p:nvPr/>
          </p:nvSpPr>
          <p:spPr bwMode="auto">
            <a:xfrm>
              <a:off x="3448867" y="4063613"/>
              <a:ext cx="395462" cy="404202"/>
            </a:xfrm>
            <a:custGeom>
              <a:avLst/>
              <a:gdLst>
                <a:gd name="T0" fmla="*/ 301 w 301"/>
                <a:gd name="T1" fmla="*/ 87 h 307"/>
                <a:gd name="T2" fmla="*/ 301 w 301"/>
                <a:gd name="T3" fmla="*/ 87 h 307"/>
                <a:gd name="T4" fmla="*/ 80 w 301"/>
                <a:gd name="T5" fmla="*/ 0 h 307"/>
                <a:gd name="T6" fmla="*/ 0 w 301"/>
                <a:gd name="T7" fmla="*/ 251 h 307"/>
                <a:gd name="T8" fmla="*/ 232 w 301"/>
                <a:gd name="T9" fmla="*/ 307 h 307"/>
                <a:gd name="T10" fmla="*/ 301 w 301"/>
                <a:gd name="T11" fmla="*/ 87 h 307"/>
              </a:gdLst>
              <a:ahLst/>
              <a:cxnLst>
                <a:cxn ang="0">
                  <a:pos x="T0" y="T1"/>
                </a:cxn>
                <a:cxn ang="0">
                  <a:pos x="T2" y="T3"/>
                </a:cxn>
                <a:cxn ang="0">
                  <a:pos x="T4" y="T5"/>
                </a:cxn>
                <a:cxn ang="0">
                  <a:pos x="T6" y="T7"/>
                </a:cxn>
                <a:cxn ang="0">
                  <a:pos x="T8" y="T9"/>
                </a:cxn>
                <a:cxn ang="0">
                  <a:pos x="T10" y="T11"/>
                </a:cxn>
              </a:cxnLst>
              <a:rect l="0" t="0" r="r" b="b"/>
              <a:pathLst>
                <a:path w="301" h="307">
                  <a:moveTo>
                    <a:pt x="301" y="87"/>
                  </a:moveTo>
                  <a:lnTo>
                    <a:pt x="301" y="87"/>
                  </a:lnTo>
                  <a:lnTo>
                    <a:pt x="80" y="0"/>
                  </a:lnTo>
                  <a:cubicBezTo>
                    <a:pt x="48" y="81"/>
                    <a:pt x="21" y="165"/>
                    <a:pt x="0" y="251"/>
                  </a:cubicBezTo>
                  <a:lnTo>
                    <a:pt x="232" y="307"/>
                  </a:lnTo>
                  <a:cubicBezTo>
                    <a:pt x="250" y="232"/>
                    <a:pt x="273" y="158"/>
                    <a:pt x="301" y="8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3" name="Freeform 311">
              <a:extLst>
                <a:ext uri="{FF2B5EF4-FFF2-40B4-BE49-F238E27FC236}">
                  <a16:creationId xmlns:a16="http://schemas.microsoft.com/office/drawing/2014/main" id="{7A203429-5F27-7350-0E9E-F322D336CE65}"/>
                </a:ext>
              </a:extLst>
            </p:cNvPr>
            <p:cNvSpPr>
              <a:spLocks/>
            </p:cNvSpPr>
            <p:nvPr/>
          </p:nvSpPr>
          <p:spPr bwMode="auto">
            <a:xfrm>
              <a:off x="3512227" y="2792018"/>
              <a:ext cx="436974" cy="439160"/>
            </a:xfrm>
            <a:custGeom>
              <a:avLst/>
              <a:gdLst>
                <a:gd name="T0" fmla="*/ 334 w 334"/>
                <a:gd name="T1" fmla="*/ 157 h 333"/>
                <a:gd name="T2" fmla="*/ 334 w 334"/>
                <a:gd name="T3" fmla="*/ 157 h 333"/>
                <a:gd name="T4" fmla="*/ 155 w 334"/>
                <a:gd name="T5" fmla="*/ 0 h 333"/>
                <a:gd name="T6" fmla="*/ 0 w 334"/>
                <a:gd name="T7" fmla="*/ 196 h 333"/>
                <a:gd name="T8" fmla="*/ 195 w 334"/>
                <a:gd name="T9" fmla="*/ 333 h 333"/>
                <a:gd name="T10" fmla="*/ 334 w 334"/>
                <a:gd name="T11" fmla="*/ 157 h 333"/>
              </a:gdLst>
              <a:ahLst/>
              <a:cxnLst>
                <a:cxn ang="0">
                  <a:pos x="T0" y="T1"/>
                </a:cxn>
                <a:cxn ang="0">
                  <a:pos x="T2" y="T3"/>
                </a:cxn>
                <a:cxn ang="0">
                  <a:pos x="T4" y="T5"/>
                </a:cxn>
                <a:cxn ang="0">
                  <a:pos x="T6" y="T7"/>
                </a:cxn>
                <a:cxn ang="0">
                  <a:pos x="T8" y="T9"/>
                </a:cxn>
                <a:cxn ang="0">
                  <a:pos x="T10" y="T11"/>
                </a:cxn>
              </a:cxnLst>
              <a:rect l="0" t="0" r="r" b="b"/>
              <a:pathLst>
                <a:path w="334" h="333">
                  <a:moveTo>
                    <a:pt x="334" y="157"/>
                  </a:moveTo>
                  <a:lnTo>
                    <a:pt x="334" y="157"/>
                  </a:lnTo>
                  <a:lnTo>
                    <a:pt x="155" y="0"/>
                  </a:lnTo>
                  <a:cubicBezTo>
                    <a:pt x="100" y="62"/>
                    <a:pt x="48" y="128"/>
                    <a:pt x="0" y="196"/>
                  </a:cubicBezTo>
                  <a:lnTo>
                    <a:pt x="195" y="333"/>
                  </a:lnTo>
                  <a:cubicBezTo>
                    <a:pt x="238" y="271"/>
                    <a:pt x="285" y="213"/>
                    <a:pt x="334"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4" name="Freeform 257">
              <a:extLst>
                <a:ext uri="{FF2B5EF4-FFF2-40B4-BE49-F238E27FC236}">
                  <a16:creationId xmlns:a16="http://schemas.microsoft.com/office/drawing/2014/main" id="{0C5078EF-E53C-FC8E-D1AA-03C354CC71FB}"/>
                </a:ext>
              </a:extLst>
            </p:cNvPr>
            <p:cNvSpPr>
              <a:spLocks/>
            </p:cNvSpPr>
            <p:nvPr/>
          </p:nvSpPr>
          <p:spPr bwMode="auto">
            <a:xfrm>
              <a:off x="4305336" y="2684958"/>
              <a:ext cx="491597" cy="482857"/>
            </a:xfrm>
            <a:custGeom>
              <a:avLst/>
              <a:gdLst>
                <a:gd name="T0" fmla="*/ 375 w 375"/>
                <a:gd name="T1" fmla="*/ 200 h 366"/>
                <a:gd name="T2" fmla="*/ 375 w 375"/>
                <a:gd name="T3" fmla="*/ 200 h 366"/>
                <a:gd name="T4" fmla="*/ 245 w 375"/>
                <a:gd name="T5" fmla="*/ 0 h 366"/>
                <a:gd name="T6" fmla="*/ 0 w 375"/>
                <a:gd name="T7" fmla="*/ 190 h 366"/>
                <a:gd name="T8" fmla="*/ 160 w 375"/>
                <a:gd name="T9" fmla="*/ 366 h 366"/>
                <a:gd name="T10" fmla="*/ 375 w 375"/>
                <a:gd name="T11" fmla="*/ 200 h 366"/>
              </a:gdLst>
              <a:ahLst/>
              <a:cxnLst>
                <a:cxn ang="0">
                  <a:pos x="T0" y="T1"/>
                </a:cxn>
                <a:cxn ang="0">
                  <a:pos x="T2" y="T3"/>
                </a:cxn>
                <a:cxn ang="0">
                  <a:pos x="T4" y="T5"/>
                </a:cxn>
                <a:cxn ang="0">
                  <a:pos x="T6" y="T7"/>
                </a:cxn>
                <a:cxn ang="0">
                  <a:pos x="T8" y="T9"/>
                </a:cxn>
                <a:cxn ang="0">
                  <a:pos x="T10" y="T11"/>
                </a:cxn>
              </a:cxnLst>
              <a:rect l="0" t="0" r="r" b="b"/>
              <a:pathLst>
                <a:path w="375" h="366">
                  <a:moveTo>
                    <a:pt x="375" y="200"/>
                  </a:moveTo>
                  <a:lnTo>
                    <a:pt x="375" y="200"/>
                  </a:lnTo>
                  <a:lnTo>
                    <a:pt x="245" y="0"/>
                  </a:lnTo>
                  <a:cubicBezTo>
                    <a:pt x="158" y="56"/>
                    <a:pt x="76" y="120"/>
                    <a:pt x="0" y="190"/>
                  </a:cubicBezTo>
                  <a:lnTo>
                    <a:pt x="160" y="366"/>
                  </a:lnTo>
                  <a:cubicBezTo>
                    <a:pt x="227" y="305"/>
                    <a:pt x="299" y="249"/>
                    <a:pt x="375"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5" name="Freeform 281">
              <a:extLst>
                <a:ext uri="{FF2B5EF4-FFF2-40B4-BE49-F238E27FC236}">
                  <a16:creationId xmlns:a16="http://schemas.microsoft.com/office/drawing/2014/main" id="{1D30A16B-83EE-B9D2-74A1-FB896C69DC06}"/>
                </a:ext>
              </a:extLst>
            </p:cNvPr>
            <p:cNvSpPr>
              <a:spLocks/>
            </p:cNvSpPr>
            <p:nvPr/>
          </p:nvSpPr>
          <p:spPr bwMode="auto">
            <a:xfrm>
              <a:off x="3800630" y="3233362"/>
              <a:ext cx="469748" cy="491597"/>
            </a:xfrm>
            <a:custGeom>
              <a:avLst/>
              <a:gdLst>
                <a:gd name="T0" fmla="*/ 358 w 358"/>
                <a:gd name="T1" fmla="*/ 148 h 372"/>
                <a:gd name="T2" fmla="*/ 358 w 358"/>
                <a:gd name="T3" fmla="*/ 148 h 372"/>
                <a:gd name="T4" fmla="*/ 171 w 358"/>
                <a:gd name="T5" fmla="*/ 0 h 372"/>
                <a:gd name="T6" fmla="*/ 0 w 358"/>
                <a:gd name="T7" fmla="*/ 256 h 372"/>
                <a:gd name="T8" fmla="*/ 208 w 358"/>
                <a:gd name="T9" fmla="*/ 372 h 372"/>
                <a:gd name="T10" fmla="*/ 358 w 358"/>
                <a:gd name="T11" fmla="*/ 148 h 372"/>
              </a:gdLst>
              <a:ahLst/>
              <a:cxnLst>
                <a:cxn ang="0">
                  <a:pos x="T0" y="T1"/>
                </a:cxn>
                <a:cxn ang="0">
                  <a:pos x="T2" y="T3"/>
                </a:cxn>
                <a:cxn ang="0">
                  <a:pos x="T4" y="T5"/>
                </a:cxn>
                <a:cxn ang="0">
                  <a:pos x="T6" y="T7"/>
                </a:cxn>
                <a:cxn ang="0">
                  <a:pos x="T8" y="T9"/>
                </a:cxn>
                <a:cxn ang="0">
                  <a:pos x="T10" y="T11"/>
                </a:cxn>
              </a:cxnLst>
              <a:rect l="0" t="0" r="r" b="b"/>
              <a:pathLst>
                <a:path w="358" h="372">
                  <a:moveTo>
                    <a:pt x="358" y="148"/>
                  </a:moveTo>
                  <a:lnTo>
                    <a:pt x="358" y="148"/>
                  </a:lnTo>
                  <a:lnTo>
                    <a:pt x="171" y="0"/>
                  </a:lnTo>
                  <a:cubicBezTo>
                    <a:pt x="108" y="80"/>
                    <a:pt x="50" y="166"/>
                    <a:pt x="0" y="256"/>
                  </a:cubicBezTo>
                  <a:lnTo>
                    <a:pt x="208" y="372"/>
                  </a:lnTo>
                  <a:cubicBezTo>
                    <a:pt x="252" y="293"/>
                    <a:pt x="303" y="218"/>
                    <a:pt x="358"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6" name="Freeform 297">
              <a:extLst>
                <a:ext uri="{FF2B5EF4-FFF2-40B4-BE49-F238E27FC236}">
                  <a16:creationId xmlns:a16="http://schemas.microsoft.com/office/drawing/2014/main" id="{ED0763C8-50E5-CCA3-8169-DD8DDC5FFC99}"/>
                </a:ext>
              </a:extLst>
            </p:cNvPr>
            <p:cNvSpPr>
              <a:spLocks/>
            </p:cNvSpPr>
            <p:nvPr/>
          </p:nvSpPr>
          <p:spPr bwMode="auto">
            <a:xfrm>
              <a:off x="3343993" y="3052017"/>
              <a:ext cx="423865" cy="417311"/>
            </a:xfrm>
            <a:custGeom>
              <a:avLst/>
              <a:gdLst>
                <a:gd name="T0" fmla="*/ 208 w 322"/>
                <a:gd name="T1" fmla="*/ 318 h 318"/>
                <a:gd name="T2" fmla="*/ 208 w 322"/>
                <a:gd name="T3" fmla="*/ 318 h 318"/>
                <a:gd name="T4" fmla="*/ 322 w 322"/>
                <a:gd name="T5" fmla="*/ 137 h 318"/>
                <a:gd name="T6" fmla="*/ 127 w 322"/>
                <a:gd name="T7" fmla="*/ 0 h 318"/>
                <a:gd name="T8" fmla="*/ 0 w 322"/>
                <a:gd name="T9" fmla="*/ 202 h 318"/>
                <a:gd name="T10" fmla="*/ 201 w 322"/>
                <a:gd name="T11" fmla="*/ 314 h 318"/>
                <a:gd name="T12" fmla="*/ 208 w 322"/>
                <a:gd name="T13" fmla="*/ 318 h 318"/>
              </a:gdLst>
              <a:ahLst/>
              <a:cxnLst>
                <a:cxn ang="0">
                  <a:pos x="T0" y="T1"/>
                </a:cxn>
                <a:cxn ang="0">
                  <a:pos x="T2" y="T3"/>
                </a:cxn>
                <a:cxn ang="0">
                  <a:pos x="T4" y="T5"/>
                </a:cxn>
                <a:cxn ang="0">
                  <a:pos x="T6" y="T7"/>
                </a:cxn>
                <a:cxn ang="0">
                  <a:pos x="T8" y="T9"/>
                </a:cxn>
                <a:cxn ang="0">
                  <a:pos x="T10" y="T11"/>
                </a:cxn>
                <a:cxn ang="0">
                  <a:pos x="T12" y="T13"/>
                </a:cxn>
              </a:cxnLst>
              <a:rect l="0" t="0" r="r" b="b"/>
              <a:pathLst>
                <a:path w="322" h="318">
                  <a:moveTo>
                    <a:pt x="208" y="318"/>
                  </a:moveTo>
                  <a:lnTo>
                    <a:pt x="208" y="318"/>
                  </a:lnTo>
                  <a:cubicBezTo>
                    <a:pt x="243" y="255"/>
                    <a:pt x="281" y="195"/>
                    <a:pt x="322" y="137"/>
                  </a:cubicBezTo>
                  <a:lnTo>
                    <a:pt x="127" y="0"/>
                  </a:lnTo>
                  <a:cubicBezTo>
                    <a:pt x="81" y="65"/>
                    <a:pt x="39" y="133"/>
                    <a:pt x="0" y="202"/>
                  </a:cubicBezTo>
                  <a:lnTo>
                    <a:pt x="201" y="314"/>
                  </a:lnTo>
                  <a:lnTo>
                    <a:pt x="208" y="318"/>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7" name="Freeform 313">
              <a:extLst>
                <a:ext uri="{FF2B5EF4-FFF2-40B4-BE49-F238E27FC236}">
                  <a16:creationId xmlns:a16="http://schemas.microsoft.com/office/drawing/2014/main" id="{D2C8C7CE-E29A-9CF9-43EF-F46174A3C629}"/>
                </a:ext>
              </a:extLst>
            </p:cNvPr>
            <p:cNvSpPr>
              <a:spLocks/>
            </p:cNvSpPr>
            <p:nvPr/>
          </p:nvSpPr>
          <p:spPr bwMode="auto">
            <a:xfrm>
              <a:off x="3715421" y="2551682"/>
              <a:ext cx="445714" cy="447899"/>
            </a:xfrm>
            <a:custGeom>
              <a:avLst/>
              <a:gdLst>
                <a:gd name="T0" fmla="*/ 340 w 340"/>
                <a:gd name="T1" fmla="*/ 176 h 341"/>
                <a:gd name="T2" fmla="*/ 340 w 340"/>
                <a:gd name="T3" fmla="*/ 176 h 341"/>
                <a:gd name="T4" fmla="*/ 179 w 340"/>
                <a:gd name="T5" fmla="*/ 0 h 341"/>
                <a:gd name="T6" fmla="*/ 0 w 340"/>
                <a:gd name="T7" fmla="*/ 184 h 341"/>
                <a:gd name="T8" fmla="*/ 179 w 340"/>
                <a:gd name="T9" fmla="*/ 341 h 341"/>
                <a:gd name="T10" fmla="*/ 340 w 340"/>
                <a:gd name="T11" fmla="*/ 176 h 341"/>
              </a:gdLst>
              <a:ahLst/>
              <a:cxnLst>
                <a:cxn ang="0">
                  <a:pos x="T0" y="T1"/>
                </a:cxn>
                <a:cxn ang="0">
                  <a:pos x="T2" y="T3"/>
                </a:cxn>
                <a:cxn ang="0">
                  <a:pos x="T4" y="T5"/>
                </a:cxn>
                <a:cxn ang="0">
                  <a:pos x="T6" y="T7"/>
                </a:cxn>
                <a:cxn ang="0">
                  <a:pos x="T8" y="T9"/>
                </a:cxn>
                <a:cxn ang="0">
                  <a:pos x="T10" y="T11"/>
                </a:cxn>
              </a:cxnLst>
              <a:rect l="0" t="0" r="r" b="b"/>
              <a:pathLst>
                <a:path w="340" h="341">
                  <a:moveTo>
                    <a:pt x="340" y="176"/>
                  </a:moveTo>
                  <a:lnTo>
                    <a:pt x="340" y="176"/>
                  </a:lnTo>
                  <a:lnTo>
                    <a:pt x="179" y="0"/>
                  </a:lnTo>
                  <a:cubicBezTo>
                    <a:pt x="116" y="58"/>
                    <a:pt x="56" y="119"/>
                    <a:pt x="0" y="184"/>
                  </a:cubicBezTo>
                  <a:lnTo>
                    <a:pt x="179" y="341"/>
                  </a:lnTo>
                  <a:cubicBezTo>
                    <a:pt x="229" y="283"/>
                    <a:pt x="283" y="228"/>
                    <a:pt x="340"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8" name="Freeform 331">
              <a:extLst>
                <a:ext uri="{FF2B5EF4-FFF2-40B4-BE49-F238E27FC236}">
                  <a16:creationId xmlns:a16="http://schemas.microsoft.com/office/drawing/2014/main" id="{5FD9CFEE-E186-591E-025A-C58E38E35221}"/>
                </a:ext>
              </a:extLst>
            </p:cNvPr>
            <p:cNvSpPr>
              <a:spLocks/>
            </p:cNvSpPr>
            <p:nvPr/>
          </p:nvSpPr>
          <p:spPr bwMode="auto">
            <a:xfrm>
              <a:off x="4626512" y="2499245"/>
              <a:ext cx="467562" cy="450083"/>
            </a:xfrm>
            <a:custGeom>
              <a:avLst/>
              <a:gdLst>
                <a:gd name="T0" fmla="*/ 356 w 356"/>
                <a:gd name="T1" fmla="*/ 217 h 341"/>
                <a:gd name="T2" fmla="*/ 356 w 356"/>
                <a:gd name="T3" fmla="*/ 217 h 341"/>
                <a:gd name="T4" fmla="*/ 259 w 356"/>
                <a:gd name="T5" fmla="*/ 0 h 341"/>
                <a:gd name="T6" fmla="*/ 0 w 356"/>
                <a:gd name="T7" fmla="*/ 141 h 341"/>
                <a:gd name="T8" fmla="*/ 130 w 356"/>
                <a:gd name="T9" fmla="*/ 341 h 341"/>
                <a:gd name="T10" fmla="*/ 356 w 356"/>
                <a:gd name="T11" fmla="*/ 217 h 341"/>
              </a:gdLst>
              <a:ahLst/>
              <a:cxnLst>
                <a:cxn ang="0">
                  <a:pos x="T0" y="T1"/>
                </a:cxn>
                <a:cxn ang="0">
                  <a:pos x="T2" y="T3"/>
                </a:cxn>
                <a:cxn ang="0">
                  <a:pos x="T4" y="T5"/>
                </a:cxn>
                <a:cxn ang="0">
                  <a:pos x="T6" y="T7"/>
                </a:cxn>
                <a:cxn ang="0">
                  <a:pos x="T8" y="T9"/>
                </a:cxn>
                <a:cxn ang="0">
                  <a:pos x="T10" y="T11"/>
                </a:cxn>
              </a:cxnLst>
              <a:rect l="0" t="0" r="r" b="b"/>
              <a:pathLst>
                <a:path w="356" h="341">
                  <a:moveTo>
                    <a:pt x="356" y="217"/>
                  </a:moveTo>
                  <a:lnTo>
                    <a:pt x="356" y="217"/>
                  </a:lnTo>
                  <a:lnTo>
                    <a:pt x="259" y="0"/>
                  </a:lnTo>
                  <a:cubicBezTo>
                    <a:pt x="169" y="40"/>
                    <a:pt x="82" y="87"/>
                    <a:pt x="0" y="141"/>
                  </a:cubicBezTo>
                  <a:lnTo>
                    <a:pt x="130" y="341"/>
                  </a:lnTo>
                  <a:cubicBezTo>
                    <a:pt x="202" y="294"/>
                    <a:pt x="277" y="253"/>
                    <a:pt x="356" y="21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9" name="Freeform 333">
              <a:extLst>
                <a:ext uri="{FF2B5EF4-FFF2-40B4-BE49-F238E27FC236}">
                  <a16:creationId xmlns:a16="http://schemas.microsoft.com/office/drawing/2014/main" id="{7530AC3C-97A7-569C-7A06-DC3C60633A1B}"/>
                </a:ext>
              </a:extLst>
            </p:cNvPr>
            <p:cNvSpPr>
              <a:spLocks/>
            </p:cNvSpPr>
            <p:nvPr/>
          </p:nvSpPr>
          <p:spPr bwMode="auto">
            <a:xfrm>
              <a:off x="4025673" y="2936219"/>
              <a:ext cx="489411" cy="493781"/>
            </a:xfrm>
            <a:custGeom>
              <a:avLst/>
              <a:gdLst>
                <a:gd name="T0" fmla="*/ 373 w 373"/>
                <a:gd name="T1" fmla="*/ 176 h 375"/>
                <a:gd name="T2" fmla="*/ 373 w 373"/>
                <a:gd name="T3" fmla="*/ 176 h 375"/>
                <a:gd name="T4" fmla="*/ 213 w 373"/>
                <a:gd name="T5" fmla="*/ 0 h 375"/>
                <a:gd name="T6" fmla="*/ 0 w 373"/>
                <a:gd name="T7" fmla="*/ 227 h 375"/>
                <a:gd name="T8" fmla="*/ 187 w 373"/>
                <a:gd name="T9" fmla="*/ 375 h 375"/>
                <a:gd name="T10" fmla="*/ 373 w 373"/>
                <a:gd name="T11" fmla="*/ 176 h 375"/>
              </a:gdLst>
              <a:ahLst/>
              <a:cxnLst>
                <a:cxn ang="0">
                  <a:pos x="T0" y="T1"/>
                </a:cxn>
                <a:cxn ang="0">
                  <a:pos x="T2" y="T3"/>
                </a:cxn>
                <a:cxn ang="0">
                  <a:pos x="T4" y="T5"/>
                </a:cxn>
                <a:cxn ang="0">
                  <a:pos x="T6" y="T7"/>
                </a:cxn>
                <a:cxn ang="0">
                  <a:pos x="T8" y="T9"/>
                </a:cxn>
                <a:cxn ang="0">
                  <a:pos x="T10" y="T11"/>
                </a:cxn>
              </a:cxnLst>
              <a:rect l="0" t="0" r="r" b="b"/>
              <a:pathLst>
                <a:path w="373" h="375">
                  <a:moveTo>
                    <a:pt x="373" y="176"/>
                  </a:moveTo>
                  <a:lnTo>
                    <a:pt x="373" y="176"/>
                  </a:lnTo>
                  <a:lnTo>
                    <a:pt x="213" y="0"/>
                  </a:lnTo>
                  <a:cubicBezTo>
                    <a:pt x="136" y="69"/>
                    <a:pt x="65" y="146"/>
                    <a:pt x="0" y="227"/>
                  </a:cubicBezTo>
                  <a:lnTo>
                    <a:pt x="187" y="375"/>
                  </a:lnTo>
                  <a:cubicBezTo>
                    <a:pt x="244" y="303"/>
                    <a:pt x="306" y="237"/>
                    <a:pt x="373"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0" name="Freeform 253">
              <a:extLst>
                <a:ext uri="{FF2B5EF4-FFF2-40B4-BE49-F238E27FC236}">
                  <a16:creationId xmlns:a16="http://schemas.microsoft.com/office/drawing/2014/main" id="{75A75F7A-38F8-FFF8-EB7E-A397710E6E89}"/>
                </a:ext>
              </a:extLst>
            </p:cNvPr>
            <p:cNvSpPr>
              <a:spLocks/>
            </p:cNvSpPr>
            <p:nvPr/>
          </p:nvSpPr>
          <p:spPr bwMode="auto">
            <a:xfrm>
              <a:off x="6555753" y="2846639"/>
              <a:ext cx="467562" cy="419495"/>
            </a:xfrm>
            <a:custGeom>
              <a:avLst/>
              <a:gdLst>
                <a:gd name="T0" fmla="*/ 0 w 357"/>
                <a:gd name="T1" fmla="*/ 233 h 319"/>
                <a:gd name="T2" fmla="*/ 0 w 357"/>
                <a:gd name="T3" fmla="*/ 233 h 319"/>
                <a:gd name="T4" fmla="*/ 49 w 357"/>
                <a:gd name="T5" fmla="*/ 0 h 319"/>
                <a:gd name="T6" fmla="*/ 357 w 357"/>
                <a:gd name="T7" fmla="*/ 101 h 319"/>
                <a:gd name="T8" fmla="*/ 259 w 357"/>
                <a:gd name="T9" fmla="*/ 319 h 319"/>
                <a:gd name="T10" fmla="*/ 0 w 357"/>
                <a:gd name="T11" fmla="*/ 233 h 319"/>
              </a:gdLst>
              <a:ahLst/>
              <a:cxnLst>
                <a:cxn ang="0">
                  <a:pos x="T0" y="T1"/>
                </a:cxn>
                <a:cxn ang="0">
                  <a:pos x="T2" y="T3"/>
                </a:cxn>
                <a:cxn ang="0">
                  <a:pos x="T4" y="T5"/>
                </a:cxn>
                <a:cxn ang="0">
                  <a:pos x="T6" y="T7"/>
                </a:cxn>
                <a:cxn ang="0">
                  <a:pos x="T8" y="T9"/>
                </a:cxn>
                <a:cxn ang="0">
                  <a:pos x="T10" y="T11"/>
                </a:cxn>
              </a:cxnLst>
              <a:rect l="0" t="0" r="r" b="b"/>
              <a:pathLst>
                <a:path w="357" h="319">
                  <a:moveTo>
                    <a:pt x="0" y="233"/>
                  </a:moveTo>
                  <a:lnTo>
                    <a:pt x="0" y="233"/>
                  </a:lnTo>
                  <a:lnTo>
                    <a:pt x="49" y="0"/>
                  </a:lnTo>
                  <a:cubicBezTo>
                    <a:pt x="157" y="23"/>
                    <a:pt x="259" y="57"/>
                    <a:pt x="357" y="101"/>
                  </a:cubicBezTo>
                  <a:lnTo>
                    <a:pt x="259" y="319"/>
                  </a:lnTo>
                  <a:cubicBezTo>
                    <a:pt x="177" y="281"/>
                    <a:pt x="90" y="252"/>
                    <a:pt x="0" y="23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1" name="Freeform 255">
              <a:extLst>
                <a:ext uri="{FF2B5EF4-FFF2-40B4-BE49-F238E27FC236}">
                  <a16:creationId xmlns:a16="http://schemas.microsoft.com/office/drawing/2014/main" id="{8EC2A728-8710-98B4-0DD7-85B08AE6356A}"/>
                </a:ext>
              </a:extLst>
            </p:cNvPr>
            <p:cNvSpPr>
              <a:spLocks/>
            </p:cNvSpPr>
            <p:nvPr/>
          </p:nvSpPr>
          <p:spPr bwMode="auto">
            <a:xfrm>
              <a:off x="6208358" y="2802941"/>
              <a:ext cx="410756" cy="349579"/>
            </a:xfrm>
            <a:custGeom>
              <a:avLst/>
              <a:gdLst>
                <a:gd name="T0" fmla="*/ 0 w 314"/>
                <a:gd name="T1" fmla="*/ 239 h 266"/>
                <a:gd name="T2" fmla="*/ 0 w 314"/>
                <a:gd name="T3" fmla="*/ 239 h 266"/>
                <a:gd name="T4" fmla="*/ 0 w 314"/>
                <a:gd name="T5" fmla="*/ 0 h 266"/>
                <a:gd name="T6" fmla="*/ 314 w 314"/>
                <a:gd name="T7" fmla="*/ 33 h 266"/>
                <a:gd name="T8" fmla="*/ 265 w 314"/>
                <a:gd name="T9" fmla="*/ 266 h 266"/>
                <a:gd name="T10" fmla="*/ 0 w 314"/>
                <a:gd name="T11" fmla="*/ 239 h 266"/>
              </a:gdLst>
              <a:ahLst/>
              <a:cxnLst>
                <a:cxn ang="0">
                  <a:pos x="T0" y="T1"/>
                </a:cxn>
                <a:cxn ang="0">
                  <a:pos x="T2" y="T3"/>
                </a:cxn>
                <a:cxn ang="0">
                  <a:pos x="T4" y="T5"/>
                </a:cxn>
                <a:cxn ang="0">
                  <a:pos x="T6" y="T7"/>
                </a:cxn>
                <a:cxn ang="0">
                  <a:pos x="T8" y="T9"/>
                </a:cxn>
                <a:cxn ang="0">
                  <a:pos x="T10" y="T11"/>
                </a:cxn>
              </a:cxnLst>
              <a:rect l="0" t="0" r="r" b="b"/>
              <a:pathLst>
                <a:path w="314" h="266">
                  <a:moveTo>
                    <a:pt x="0" y="239"/>
                  </a:moveTo>
                  <a:lnTo>
                    <a:pt x="0" y="239"/>
                  </a:lnTo>
                  <a:lnTo>
                    <a:pt x="0" y="0"/>
                  </a:lnTo>
                  <a:cubicBezTo>
                    <a:pt x="108" y="0"/>
                    <a:pt x="213" y="12"/>
                    <a:pt x="314" y="33"/>
                  </a:cubicBezTo>
                  <a:lnTo>
                    <a:pt x="265" y="266"/>
                  </a:lnTo>
                  <a:cubicBezTo>
                    <a:pt x="180" y="248"/>
                    <a:pt x="91" y="239"/>
                    <a:pt x="0" y="23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2" name="Freeform 261">
              <a:extLst>
                <a:ext uri="{FF2B5EF4-FFF2-40B4-BE49-F238E27FC236}">
                  <a16:creationId xmlns:a16="http://schemas.microsoft.com/office/drawing/2014/main" id="{FA92D90B-0210-6E5C-585D-A340269188AB}"/>
                </a:ext>
              </a:extLst>
            </p:cNvPr>
            <p:cNvSpPr>
              <a:spLocks/>
            </p:cNvSpPr>
            <p:nvPr/>
          </p:nvSpPr>
          <p:spPr bwMode="auto">
            <a:xfrm>
              <a:off x="7479953" y="3504286"/>
              <a:ext cx="461008" cy="474118"/>
            </a:xfrm>
            <a:custGeom>
              <a:avLst/>
              <a:gdLst>
                <a:gd name="T0" fmla="*/ 0 w 351"/>
                <a:gd name="T1" fmla="*/ 154 h 360"/>
                <a:gd name="T2" fmla="*/ 0 w 351"/>
                <a:gd name="T3" fmla="*/ 154 h 360"/>
                <a:gd name="T4" fmla="*/ 181 w 351"/>
                <a:gd name="T5" fmla="*/ 0 h 360"/>
                <a:gd name="T6" fmla="*/ 351 w 351"/>
                <a:gd name="T7" fmla="*/ 244 h 360"/>
                <a:gd name="T8" fmla="*/ 142 w 351"/>
                <a:gd name="T9" fmla="*/ 360 h 360"/>
                <a:gd name="T10" fmla="*/ 0 w 351"/>
                <a:gd name="T11" fmla="*/ 154 h 360"/>
              </a:gdLst>
              <a:ahLst/>
              <a:cxnLst>
                <a:cxn ang="0">
                  <a:pos x="T0" y="T1"/>
                </a:cxn>
                <a:cxn ang="0">
                  <a:pos x="T2" y="T3"/>
                </a:cxn>
                <a:cxn ang="0">
                  <a:pos x="T4" y="T5"/>
                </a:cxn>
                <a:cxn ang="0">
                  <a:pos x="T6" y="T7"/>
                </a:cxn>
                <a:cxn ang="0">
                  <a:pos x="T8" y="T9"/>
                </a:cxn>
                <a:cxn ang="0">
                  <a:pos x="T10" y="T11"/>
                </a:cxn>
              </a:cxnLst>
              <a:rect l="0" t="0" r="r" b="b"/>
              <a:pathLst>
                <a:path w="351" h="360">
                  <a:moveTo>
                    <a:pt x="0" y="154"/>
                  </a:moveTo>
                  <a:lnTo>
                    <a:pt x="0" y="154"/>
                  </a:lnTo>
                  <a:lnTo>
                    <a:pt x="181" y="0"/>
                  </a:lnTo>
                  <a:cubicBezTo>
                    <a:pt x="245" y="75"/>
                    <a:pt x="302" y="157"/>
                    <a:pt x="351" y="244"/>
                  </a:cubicBezTo>
                  <a:lnTo>
                    <a:pt x="142" y="360"/>
                  </a:lnTo>
                  <a:cubicBezTo>
                    <a:pt x="102" y="286"/>
                    <a:pt x="54" y="218"/>
                    <a:pt x="0" y="15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3" name="Freeform 263">
              <a:extLst>
                <a:ext uri="{FF2B5EF4-FFF2-40B4-BE49-F238E27FC236}">
                  <a16:creationId xmlns:a16="http://schemas.microsoft.com/office/drawing/2014/main" id="{14A4EB66-1A66-F874-7601-E0D5523635A0}"/>
                </a:ext>
              </a:extLst>
            </p:cNvPr>
            <p:cNvSpPr>
              <a:spLocks/>
            </p:cNvSpPr>
            <p:nvPr/>
          </p:nvSpPr>
          <p:spPr bwMode="auto">
            <a:xfrm>
              <a:off x="7217769" y="3209327"/>
              <a:ext cx="498151" cy="498151"/>
            </a:xfrm>
            <a:custGeom>
              <a:avLst/>
              <a:gdLst>
                <a:gd name="T0" fmla="*/ 0 w 380"/>
                <a:gd name="T1" fmla="*/ 190 h 378"/>
                <a:gd name="T2" fmla="*/ 0 w 380"/>
                <a:gd name="T3" fmla="*/ 190 h 378"/>
                <a:gd name="T4" fmla="*/ 144 w 380"/>
                <a:gd name="T5" fmla="*/ 0 h 378"/>
                <a:gd name="T6" fmla="*/ 380 w 380"/>
                <a:gd name="T7" fmla="*/ 224 h 378"/>
                <a:gd name="T8" fmla="*/ 199 w 380"/>
                <a:gd name="T9" fmla="*/ 378 h 378"/>
                <a:gd name="T10" fmla="*/ 0 w 380"/>
                <a:gd name="T11" fmla="*/ 190 h 378"/>
              </a:gdLst>
              <a:ahLst/>
              <a:cxnLst>
                <a:cxn ang="0">
                  <a:pos x="T0" y="T1"/>
                </a:cxn>
                <a:cxn ang="0">
                  <a:pos x="T2" y="T3"/>
                </a:cxn>
                <a:cxn ang="0">
                  <a:pos x="T4" y="T5"/>
                </a:cxn>
                <a:cxn ang="0">
                  <a:pos x="T6" y="T7"/>
                </a:cxn>
                <a:cxn ang="0">
                  <a:pos x="T8" y="T9"/>
                </a:cxn>
                <a:cxn ang="0">
                  <a:pos x="T10" y="T11"/>
                </a:cxn>
              </a:cxnLst>
              <a:rect l="0" t="0" r="r" b="b"/>
              <a:pathLst>
                <a:path w="380" h="378">
                  <a:moveTo>
                    <a:pt x="0" y="190"/>
                  </a:moveTo>
                  <a:lnTo>
                    <a:pt x="0" y="190"/>
                  </a:lnTo>
                  <a:lnTo>
                    <a:pt x="144" y="0"/>
                  </a:lnTo>
                  <a:cubicBezTo>
                    <a:pt x="231" y="66"/>
                    <a:pt x="310" y="141"/>
                    <a:pt x="380" y="224"/>
                  </a:cubicBezTo>
                  <a:lnTo>
                    <a:pt x="199" y="378"/>
                  </a:lnTo>
                  <a:cubicBezTo>
                    <a:pt x="140" y="309"/>
                    <a:pt x="73" y="245"/>
                    <a:pt x="0" y="19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4" name="Freeform 295">
              <a:extLst>
                <a:ext uri="{FF2B5EF4-FFF2-40B4-BE49-F238E27FC236}">
                  <a16:creationId xmlns:a16="http://schemas.microsoft.com/office/drawing/2014/main" id="{6F0AD734-97AF-DC73-5A1E-9B107E34D493}"/>
                </a:ext>
              </a:extLst>
            </p:cNvPr>
            <p:cNvSpPr>
              <a:spLocks/>
            </p:cNvSpPr>
            <p:nvPr/>
          </p:nvSpPr>
          <p:spPr bwMode="auto">
            <a:xfrm>
              <a:off x="6894408" y="2977731"/>
              <a:ext cx="513445" cy="480672"/>
            </a:xfrm>
            <a:custGeom>
              <a:avLst/>
              <a:gdLst>
                <a:gd name="T0" fmla="*/ 0 w 390"/>
                <a:gd name="T1" fmla="*/ 218 h 365"/>
                <a:gd name="T2" fmla="*/ 0 w 390"/>
                <a:gd name="T3" fmla="*/ 218 h 365"/>
                <a:gd name="T4" fmla="*/ 98 w 390"/>
                <a:gd name="T5" fmla="*/ 0 h 365"/>
                <a:gd name="T6" fmla="*/ 390 w 390"/>
                <a:gd name="T7" fmla="*/ 175 h 365"/>
                <a:gd name="T8" fmla="*/ 246 w 390"/>
                <a:gd name="T9" fmla="*/ 365 h 365"/>
                <a:gd name="T10" fmla="*/ 0 w 390"/>
                <a:gd name="T11" fmla="*/ 218 h 365"/>
              </a:gdLst>
              <a:ahLst/>
              <a:cxnLst>
                <a:cxn ang="0">
                  <a:pos x="T0" y="T1"/>
                </a:cxn>
                <a:cxn ang="0">
                  <a:pos x="T2" y="T3"/>
                </a:cxn>
                <a:cxn ang="0">
                  <a:pos x="T4" y="T5"/>
                </a:cxn>
                <a:cxn ang="0">
                  <a:pos x="T6" y="T7"/>
                </a:cxn>
                <a:cxn ang="0">
                  <a:pos x="T8" y="T9"/>
                </a:cxn>
                <a:cxn ang="0">
                  <a:pos x="T10" y="T11"/>
                </a:cxn>
              </a:cxnLst>
              <a:rect l="0" t="0" r="r" b="b"/>
              <a:pathLst>
                <a:path w="390" h="365">
                  <a:moveTo>
                    <a:pt x="0" y="218"/>
                  </a:moveTo>
                  <a:lnTo>
                    <a:pt x="0" y="218"/>
                  </a:lnTo>
                  <a:lnTo>
                    <a:pt x="98" y="0"/>
                  </a:lnTo>
                  <a:cubicBezTo>
                    <a:pt x="202" y="48"/>
                    <a:pt x="300" y="107"/>
                    <a:pt x="390" y="175"/>
                  </a:cubicBezTo>
                  <a:lnTo>
                    <a:pt x="246" y="365"/>
                  </a:lnTo>
                  <a:cubicBezTo>
                    <a:pt x="170" y="307"/>
                    <a:pt x="88" y="257"/>
                    <a:pt x="0" y="2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5" name="Freeform 337">
              <a:extLst>
                <a:ext uri="{FF2B5EF4-FFF2-40B4-BE49-F238E27FC236}">
                  <a16:creationId xmlns:a16="http://schemas.microsoft.com/office/drawing/2014/main" id="{BA50898A-1DA5-E7B8-5D33-9DF4DC036E75}"/>
                </a:ext>
              </a:extLst>
            </p:cNvPr>
            <p:cNvSpPr>
              <a:spLocks/>
            </p:cNvSpPr>
            <p:nvPr/>
          </p:nvSpPr>
          <p:spPr bwMode="auto">
            <a:xfrm>
              <a:off x="7925667" y="3233362"/>
              <a:ext cx="469748" cy="491597"/>
            </a:xfrm>
            <a:custGeom>
              <a:avLst/>
              <a:gdLst>
                <a:gd name="T0" fmla="*/ 0 w 358"/>
                <a:gd name="T1" fmla="*/ 148 h 372"/>
                <a:gd name="T2" fmla="*/ 0 w 358"/>
                <a:gd name="T3" fmla="*/ 148 h 372"/>
                <a:gd name="T4" fmla="*/ 187 w 358"/>
                <a:gd name="T5" fmla="*/ 0 h 372"/>
                <a:gd name="T6" fmla="*/ 358 w 358"/>
                <a:gd name="T7" fmla="*/ 256 h 372"/>
                <a:gd name="T8" fmla="*/ 150 w 358"/>
                <a:gd name="T9" fmla="*/ 372 h 372"/>
                <a:gd name="T10" fmla="*/ 0 w 358"/>
                <a:gd name="T11" fmla="*/ 148 h 372"/>
              </a:gdLst>
              <a:ahLst/>
              <a:cxnLst>
                <a:cxn ang="0">
                  <a:pos x="T0" y="T1"/>
                </a:cxn>
                <a:cxn ang="0">
                  <a:pos x="T2" y="T3"/>
                </a:cxn>
                <a:cxn ang="0">
                  <a:pos x="T4" y="T5"/>
                </a:cxn>
                <a:cxn ang="0">
                  <a:pos x="T6" y="T7"/>
                </a:cxn>
                <a:cxn ang="0">
                  <a:pos x="T8" y="T9"/>
                </a:cxn>
                <a:cxn ang="0">
                  <a:pos x="T10" y="T11"/>
                </a:cxn>
              </a:cxnLst>
              <a:rect l="0" t="0" r="r" b="b"/>
              <a:pathLst>
                <a:path w="358" h="372">
                  <a:moveTo>
                    <a:pt x="0" y="148"/>
                  </a:moveTo>
                  <a:lnTo>
                    <a:pt x="0" y="148"/>
                  </a:lnTo>
                  <a:lnTo>
                    <a:pt x="187" y="0"/>
                  </a:lnTo>
                  <a:cubicBezTo>
                    <a:pt x="250" y="80"/>
                    <a:pt x="308" y="166"/>
                    <a:pt x="358" y="256"/>
                  </a:cubicBezTo>
                  <a:lnTo>
                    <a:pt x="150" y="372"/>
                  </a:lnTo>
                  <a:cubicBezTo>
                    <a:pt x="106" y="293"/>
                    <a:pt x="56" y="218"/>
                    <a:pt x="0"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6" name="Freeform 339">
              <a:extLst>
                <a:ext uri="{FF2B5EF4-FFF2-40B4-BE49-F238E27FC236}">
                  <a16:creationId xmlns:a16="http://schemas.microsoft.com/office/drawing/2014/main" id="{B88A31F7-F3D7-689F-4439-1995390243FE}"/>
                </a:ext>
              </a:extLst>
            </p:cNvPr>
            <p:cNvSpPr>
              <a:spLocks/>
            </p:cNvSpPr>
            <p:nvPr/>
          </p:nvSpPr>
          <p:spPr bwMode="auto">
            <a:xfrm>
              <a:off x="7680961" y="2936219"/>
              <a:ext cx="489411" cy="493781"/>
            </a:xfrm>
            <a:custGeom>
              <a:avLst/>
              <a:gdLst>
                <a:gd name="T0" fmla="*/ 0 w 373"/>
                <a:gd name="T1" fmla="*/ 176 h 375"/>
                <a:gd name="T2" fmla="*/ 0 w 373"/>
                <a:gd name="T3" fmla="*/ 176 h 375"/>
                <a:gd name="T4" fmla="*/ 160 w 373"/>
                <a:gd name="T5" fmla="*/ 0 h 375"/>
                <a:gd name="T6" fmla="*/ 373 w 373"/>
                <a:gd name="T7" fmla="*/ 227 h 375"/>
                <a:gd name="T8" fmla="*/ 186 w 373"/>
                <a:gd name="T9" fmla="*/ 375 h 375"/>
                <a:gd name="T10" fmla="*/ 0 w 373"/>
                <a:gd name="T11" fmla="*/ 176 h 375"/>
              </a:gdLst>
              <a:ahLst/>
              <a:cxnLst>
                <a:cxn ang="0">
                  <a:pos x="T0" y="T1"/>
                </a:cxn>
                <a:cxn ang="0">
                  <a:pos x="T2" y="T3"/>
                </a:cxn>
                <a:cxn ang="0">
                  <a:pos x="T4" y="T5"/>
                </a:cxn>
                <a:cxn ang="0">
                  <a:pos x="T6" y="T7"/>
                </a:cxn>
                <a:cxn ang="0">
                  <a:pos x="T8" y="T9"/>
                </a:cxn>
                <a:cxn ang="0">
                  <a:pos x="T10" y="T11"/>
                </a:cxn>
              </a:cxnLst>
              <a:rect l="0" t="0" r="r" b="b"/>
              <a:pathLst>
                <a:path w="373" h="375">
                  <a:moveTo>
                    <a:pt x="0" y="176"/>
                  </a:moveTo>
                  <a:lnTo>
                    <a:pt x="0" y="176"/>
                  </a:lnTo>
                  <a:lnTo>
                    <a:pt x="160" y="0"/>
                  </a:lnTo>
                  <a:cubicBezTo>
                    <a:pt x="237" y="69"/>
                    <a:pt x="308" y="146"/>
                    <a:pt x="373" y="227"/>
                  </a:cubicBezTo>
                  <a:lnTo>
                    <a:pt x="186" y="375"/>
                  </a:lnTo>
                  <a:cubicBezTo>
                    <a:pt x="129" y="303"/>
                    <a:pt x="67" y="237"/>
                    <a:pt x="0"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7" name="Freeform 341">
              <a:extLst>
                <a:ext uri="{FF2B5EF4-FFF2-40B4-BE49-F238E27FC236}">
                  <a16:creationId xmlns:a16="http://schemas.microsoft.com/office/drawing/2014/main" id="{59C32112-D84C-A71B-E7B2-18C06511DDC4}"/>
                </a:ext>
              </a:extLst>
            </p:cNvPr>
            <p:cNvSpPr>
              <a:spLocks/>
            </p:cNvSpPr>
            <p:nvPr/>
          </p:nvSpPr>
          <p:spPr bwMode="auto">
            <a:xfrm>
              <a:off x="7399114" y="2684958"/>
              <a:ext cx="491597" cy="482857"/>
            </a:xfrm>
            <a:custGeom>
              <a:avLst/>
              <a:gdLst>
                <a:gd name="T0" fmla="*/ 0 w 375"/>
                <a:gd name="T1" fmla="*/ 200 h 366"/>
                <a:gd name="T2" fmla="*/ 0 w 375"/>
                <a:gd name="T3" fmla="*/ 200 h 366"/>
                <a:gd name="T4" fmla="*/ 130 w 375"/>
                <a:gd name="T5" fmla="*/ 0 h 366"/>
                <a:gd name="T6" fmla="*/ 375 w 375"/>
                <a:gd name="T7" fmla="*/ 190 h 366"/>
                <a:gd name="T8" fmla="*/ 215 w 375"/>
                <a:gd name="T9" fmla="*/ 366 h 366"/>
                <a:gd name="T10" fmla="*/ 0 w 375"/>
                <a:gd name="T11" fmla="*/ 200 h 366"/>
              </a:gdLst>
              <a:ahLst/>
              <a:cxnLst>
                <a:cxn ang="0">
                  <a:pos x="T0" y="T1"/>
                </a:cxn>
                <a:cxn ang="0">
                  <a:pos x="T2" y="T3"/>
                </a:cxn>
                <a:cxn ang="0">
                  <a:pos x="T4" y="T5"/>
                </a:cxn>
                <a:cxn ang="0">
                  <a:pos x="T6" y="T7"/>
                </a:cxn>
                <a:cxn ang="0">
                  <a:pos x="T8" y="T9"/>
                </a:cxn>
                <a:cxn ang="0">
                  <a:pos x="T10" y="T11"/>
                </a:cxn>
              </a:cxnLst>
              <a:rect l="0" t="0" r="r" b="b"/>
              <a:pathLst>
                <a:path w="375" h="366">
                  <a:moveTo>
                    <a:pt x="0" y="200"/>
                  </a:moveTo>
                  <a:lnTo>
                    <a:pt x="0" y="200"/>
                  </a:lnTo>
                  <a:lnTo>
                    <a:pt x="130" y="0"/>
                  </a:lnTo>
                  <a:cubicBezTo>
                    <a:pt x="217" y="56"/>
                    <a:pt x="299" y="120"/>
                    <a:pt x="375" y="190"/>
                  </a:cubicBezTo>
                  <a:lnTo>
                    <a:pt x="215" y="366"/>
                  </a:lnTo>
                  <a:cubicBezTo>
                    <a:pt x="148" y="305"/>
                    <a:pt x="76" y="249"/>
                    <a:pt x="0"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8" name="Freeform 343">
              <a:extLst>
                <a:ext uri="{FF2B5EF4-FFF2-40B4-BE49-F238E27FC236}">
                  <a16:creationId xmlns:a16="http://schemas.microsoft.com/office/drawing/2014/main" id="{29B927EC-1110-1611-9E6C-326A26BD4FCE}"/>
                </a:ext>
              </a:extLst>
            </p:cNvPr>
            <p:cNvSpPr>
              <a:spLocks/>
            </p:cNvSpPr>
            <p:nvPr/>
          </p:nvSpPr>
          <p:spPr bwMode="auto">
            <a:xfrm>
              <a:off x="8246843" y="2792018"/>
              <a:ext cx="436974" cy="439160"/>
            </a:xfrm>
            <a:custGeom>
              <a:avLst/>
              <a:gdLst>
                <a:gd name="T0" fmla="*/ 0 w 334"/>
                <a:gd name="T1" fmla="*/ 157 h 333"/>
                <a:gd name="T2" fmla="*/ 0 w 334"/>
                <a:gd name="T3" fmla="*/ 157 h 333"/>
                <a:gd name="T4" fmla="*/ 180 w 334"/>
                <a:gd name="T5" fmla="*/ 0 h 333"/>
                <a:gd name="T6" fmla="*/ 334 w 334"/>
                <a:gd name="T7" fmla="*/ 196 h 333"/>
                <a:gd name="T8" fmla="*/ 139 w 334"/>
                <a:gd name="T9" fmla="*/ 333 h 333"/>
                <a:gd name="T10" fmla="*/ 0 w 334"/>
                <a:gd name="T11" fmla="*/ 157 h 333"/>
              </a:gdLst>
              <a:ahLst/>
              <a:cxnLst>
                <a:cxn ang="0">
                  <a:pos x="T0" y="T1"/>
                </a:cxn>
                <a:cxn ang="0">
                  <a:pos x="T2" y="T3"/>
                </a:cxn>
                <a:cxn ang="0">
                  <a:pos x="T4" y="T5"/>
                </a:cxn>
                <a:cxn ang="0">
                  <a:pos x="T6" y="T7"/>
                </a:cxn>
                <a:cxn ang="0">
                  <a:pos x="T8" y="T9"/>
                </a:cxn>
                <a:cxn ang="0">
                  <a:pos x="T10" y="T11"/>
                </a:cxn>
              </a:cxnLst>
              <a:rect l="0" t="0" r="r" b="b"/>
              <a:pathLst>
                <a:path w="334" h="333">
                  <a:moveTo>
                    <a:pt x="0" y="157"/>
                  </a:moveTo>
                  <a:lnTo>
                    <a:pt x="0" y="157"/>
                  </a:lnTo>
                  <a:lnTo>
                    <a:pt x="180" y="0"/>
                  </a:lnTo>
                  <a:cubicBezTo>
                    <a:pt x="235" y="62"/>
                    <a:pt x="286" y="128"/>
                    <a:pt x="334" y="196"/>
                  </a:cubicBezTo>
                  <a:lnTo>
                    <a:pt x="139" y="333"/>
                  </a:lnTo>
                  <a:cubicBezTo>
                    <a:pt x="96" y="271"/>
                    <a:pt x="50" y="213"/>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9" name="Freeform 345">
              <a:extLst>
                <a:ext uri="{FF2B5EF4-FFF2-40B4-BE49-F238E27FC236}">
                  <a16:creationId xmlns:a16="http://schemas.microsoft.com/office/drawing/2014/main" id="{D902FDD2-E42E-8EDC-5EB5-735F9D42F9C7}"/>
                </a:ext>
              </a:extLst>
            </p:cNvPr>
            <p:cNvSpPr>
              <a:spLocks/>
            </p:cNvSpPr>
            <p:nvPr/>
          </p:nvSpPr>
          <p:spPr bwMode="auto">
            <a:xfrm>
              <a:off x="8034910" y="2551682"/>
              <a:ext cx="447899" cy="447899"/>
            </a:xfrm>
            <a:custGeom>
              <a:avLst/>
              <a:gdLst>
                <a:gd name="T0" fmla="*/ 0 w 340"/>
                <a:gd name="T1" fmla="*/ 176 h 341"/>
                <a:gd name="T2" fmla="*/ 0 w 340"/>
                <a:gd name="T3" fmla="*/ 176 h 341"/>
                <a:gd name="T4" fmla="*/ 160 w 340"/>
                <a:gd name="T5" fmla="*/ 0 h 341"/>
                <a:gd name="T6" fmla="*/ 340 w 340"/>
                <a:gd name="T7" fmla="*/ 184 h 341"/>
                <a:gd name="T8" fmla="*/ 160 w 340"/>
                <a:gd name="T9" fmla="*/ 341 h 341"/>
                <a:gd name="T10" fmla="*/ 0 w 340"/>
                <a:gd name="T11" fmla="*/ 176 h 341"/>
              </a:gdLst>
              <a:ahLst/>
              <a:cxnLst>
                <a:cxn ang="0">
                  <a:pos x="T0" y="T1"/>
                </a:cxn>
                <a:cxn ang="0">
                  <a:pos x="T2" y="T3"/>
                </a:cxn>
                <a:cxn ang="0">
                  <a:pos x="T4" y="T5"/>
                </a:cxn>
                <a:cxn ang="0">
                  <a:pos x="T6" y="T7"/>
                </a:cxn>
                <a:cxn ang="0">
                  <a:pos x="T8" y="T9"/>
                </a:cxn>
                <a:cxn ang="0">
                  <a:pos x="T10" y="T11"/>
                </a:cxn>
              </a:cxnLst>
              <a:rect l="0" t="0" r="r" b="b"/>
              <a:pathLst>
                <a:path w="340" h="341">
                  <a:moveTo>
                    <a:pt x="0" y="176"/>
                  </a:moveTo>
                  <a:lnTo>
                    <a:pt x="0" y="176"/>
                  </a:lnTo>
                  <a:lnTo>
                    <a:pt x="160" y="0"/>
                  </a:lnTo>
                  <a:cubicBezTo>
                    <a:pt x="223" y="58"/>
                    <a:pt x="283" y="119"/>
                    <a:pt x="340" y="184"/>
                  </a:cubicBezTo>
                  <a:lnTo>
                    <a:pt x="160" y="341"/>
                  </a:lnTo>
                  <a:cubicBezTo>
                    <a:pt x="110" y="283"/>
                    <a:pt x="56" y="228"/>
                    <a:pt x="0"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0" name="Freeform 347">
              <a:extLst>
                <a:ext uri="{FF2B5EF4-FFF2-40B4-BE49-F238E27FC236}">
                  <a16:creationId xmlns:a16="http://schemas.microsoft.com/office/drawing/2014/main" id="{64E1146B-2237-3405-019E-1E0A4BE9861B}"/>
                </a:ext>
              </a:extLst>
            </p:cNvPr>
            <p:cNvSpPr>
              <a:spLocks/>
            </p:cNvSpPr>
            <p:nvPr/>
          </p:nvSpPr>
          <p:spPr bwMode="auto">
            <a:xfrm>
              <a:off x="8428187" y="3052017"/>
              <a:ext cx="421681" cy="417311"/>
            </a:xfrm>
            <a:custGeom>
              <a:avLst/>
              <a:gdLst>
                <a:gd name="T0" fmla="*/ 114 w 322"/>
                <a:gd name="T1" fmla="*/ 318 h 318"/>
                <a:gd name="T2" fmla="*/ 114 w 322"/>
                <a:gd name="T3" fmla="*/ 318 h 318"/>
                <a:gd name="T4" fmla="*/ 0 w 322"/>
                <a:gd name="T5" fmla="*/ 137 h 318"/>
                <a:gd name="T6" fmla="*/ 195 w 322"/>
                <a:gd name="T7" fmla="*/ 0 h 318"/>
                <a:gd name="T8" fmla="*/ 322 w 322"/>
                <a:gd name="T9" fmla="*/ 202 h 318"/>
                <a:gd name="T10" fmla="*/ 121 w 322"/>
                <a:gd name="T11" fmla="*/ 314 h 318"/>
                <a:gd name="T12" fmla="*/ 114 w 322"/>
                <a:gd name="T13" fmla="*/ 318 h 318"/>
              </a:gdLst>
              <a:ahLst/>
              <a:cxnLst>
                <a:cxn ang="0">
                  <a:pos x="T0" y="T1"/>
                </a:cxn>
                <a:cxn ang="0">
                  <a:pos x="T2" y="T3"/>
                </a:cxn>
                <a:cxn ang="0">
                  <a:pos x="T4" y="T5"/>
                </a:cxn>
                <a:cxn ang="0">
                  <a:pos x="T6" y="T7"/>
                </a:cxn>
                <a:cxn ang="0">
                  <a:pos x="T8" y="T9"/>
                </a:cxn>
                <a:cxn ang="0">
                  <a:pos x="T10" y="T11"/>
                </a:cxn>
                <a:cxn ang="0">
                  <a:pos x="T12" y="T13"/>
                </a:cxn>
              </a:cxnLst>
              <a:rect l="0" t="0" r="r" b="b"/>
              <a:pathLst>
                <a:path w="322" h="318">
                  <a:moveTo>
                    <a:pt x="114" y="318"/>
                  </a:moveTo>
                  <a:lnTo>
                    <a:pt x="114" y="318"/>
                  </a:lnTo>
                  <a:cubicBezTo>
                    <a:pt x="79" y="255"/>
                    <a:pt x="41" y="195"/>
                    <a:pt x="0" y="137"/>
                  </a:cubicBezTo>
                  <a:lnTo>
                    <a:pt x="195" y="0"/>
                  </a:lnTo>
                  <a:cubicBezTo>
                    <a:pt x="241" y="65"/>
                    <a:pt x="283" y="133"/>
                    <a:pt x="322" y="202"/>
                  </a:cubicBezTo>
                  <a:lnTo>
                    <a:pt x="121" y="314"/>
                  </a:lnTo>
                  <a:lnTo>
                    <a:pt x="114" y="318"/>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1" name="Freeform 301">
              <a:extLst>
                <a:ext uri="{FF2B5EF4-FFF2-40B4-BE49-F238E27FC236}">
                  <a16:creationId xmlns:a16="http://schemas.microsoft.com/office/drawing/2014/main" id="{A7603C66-E7D7-DAAA-F214-B168C601B774}"/>
                </a:ext>
              </a:extLst>
            </p:cNvPr>
            <p:cNvSpPr>
              <a:spLocks/>
            </p:cNvSpPr>
            <p:nvPr/>
          </p:nvSpPr>
          <p:spPr bwMode="auto">
            <a:xfrm>
              <a:off x="7772726" y="4017730"/>
              <a:ext cx="430420" cy="456639"/>
            </a:xfrm>
            <a:custGeom>
              <a:avLst/>
              <a:gdLst>
                <a:gd name="T0" fmla="*/ 0 w 327"/>
                <a:gd name="T1" fmla="*/ 116 h 347"/>
                <a:gd name="T2" fmla="*/ 0 w 327"/>
                <a:gd name="T3" fmla="*/ 116 h 347"/>
                <a:gd name="T4" fmla="*/ 208 w 327"/>
                <a:gd name="T5" fmla="*/ 0 h 347"/>
                <a:gd name="T6" fmla="*/ 327 w 327"/>
                <a:gd name="T7" fmla="*/ 274 h 347"/>
                <a:gd name="T8" fmla="*/ 100 w 327"/>
                <a:gd name="T9" fmla="*/ 347 h 347"/>
                <a:gd name="T10" fmla="*/ 0 w 327"/>
                <a:gd name="T11" fmla="*/ 116 h 347"/>
              </a:gdLst>
              <a:ahLst/>
              <a:cxnLst>
                <a:cxn ang="0">
                  <a:pos x="T0" y="T1"/>
                </a:cxn>
                <a:cxn ang="0">
                  <a:pos x="T2" y="T3"/>
                </a:cxn>
                <a:cxn ang="0">
                  <a:pos x="T4" y="T5"/>
                </a:cxn>
                <a:cxn ang="0">
                  <a:pos x="T6" y="T7"/>
                </a:cxn>
                <a:cxn ang="0">
                  <a:pos x="T8" y="T9"/>
                </a:cxn>
                <a:cxn ang="0">
                  <a:pos x="T10" y="T11"/>
                </a:cxn>
              </a:cxnLst>
              <a:rect l="0" t="0" r="r" b="b"/>
              <a:pathLst>
                <a:path w="327" h="347">
                  <a:moveTo>
                    <a:pt x="0" y="116"/>
                  </a:moveTo>
                  <a:lnTo>
                    <a:pt x="0" y="116"/>
                  </a:lnTo>
                  <a:lnTo>
                    <a:pt x="208" y="0"/>
                  </a:lnTo>
                  <a:cubicBezTo>
                    <a:pt x="256" y="87"/>
                    <a:pt x="296" y="178"/>
                    <a:pt x="327" y="274"/>
                  </a:cubicBezTo>
                  <a:lnTo>
                    <a:pt x="100" y="347"/>
                  </a:lnTo>
                  <a:cubicBezTo>
                    <a:pt x="74" y="266"/>
                    <a:pt x="40" y="189"/>
                    <a:pt x="0" y="11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2" name="Freeform 303">
              <a:extLst>
                <a:ext uri="{FF2B5EF4-FFF2-40B4-BE49-F238E27FC236}">
                  <a16:creationId xmlns:a16="http://schemas.microsoft.com/office/drawing/2014/main" id="{9DA5E965-9A41-3CC2-1103-C8C57150051D}"/>
                </a:ext>
              </a:extLst>
            </p:cNvPr>
            <p:cNvSpPr>
              <a:spLocks/>
            </p:cNvSpPr>
            <p:nvPr/>
          </p:nvSpPr>
          <p:spPr bwMode="auto">
            <a:xfrm>
              <a:off x="7903818" y="4378234"/>
              <a:ext cx="382353" cy="430420"/>
            </a:xfrm>
            <a:custGeom>
              <a:avLst/>
              <a:gdLst>
                <a:gd name="T0" fmla="*/ 0 w 290"/>
                <a:gd name="T1" fmla="*/ 73 h 326"/>
                <a:gd name="T2" fmla="*/ 0 w 290"/>
                <a:gd name="T3" fmla="*/ 73 h 326"/>
                <a:gd name="T4" fmla="*/ 227 w 290"/>
                <a:gd name="T5" fmla="*/ 0 h 326"/>
                <a:gd name="T6" fmla="*/ 290 w 290"/>
                <a:gd name="T7" fmla="*/ 301 h 326"/>
                <a:gd name="T8" fmla="*/ 53 w 290"/>
                <a:gd name="T9" fmla="*/ 326 h 326"/>
                <a:gd name="T10" fmla="*/ 0 w 290"/>
                <a:gd name="T11" fmla="*/ 73 h 326"/>
              </a:gdLst>
              <a:ahLst/>
              <a:cxnLst>
                <a:cxn ang="0">
                  <a:pos x="T0" y="T1"/>
                </a:cxn>
                <a:cxn ang="0">
                  <a:pos x="T2" y="T3"/>
                </a:cxn>
                <a:cxn ang="0">
                  <a:pos x="T4" y="T5"/>
                </a:cxn>
                <a:cxn ang="0">
                  <a:pos x="T6" y="T7"/>
                </a:cxn>
                <a:cxn ang="0">
                  <a:pos x="T8" y="T9"/>
                </a:cxn>
                <a:cxn ang="0">
                  <a:pos x="T10" y="T11"/>
                </a:cxn>
              </a:cxnLst>
              <a:rect l="0" t="0" r="r" b="b"/>
              <a:pathLst>
                <a:path w="290" h="326">
                  <a:moveTo>
                    <a:pt x="0" y="73"/>
                  </a:moveTo>
                  <a:lnTo>
                    <a:pt x="0" y="73"/>
                  </a:lnTo>
                  <a:lnTo>
                    <a:pt x="227" y="0"/>
                  </a:lnTo>
                  <a:cubicBezTo>
                    <a:pt x="258" y="96"/>
                    <a:pt x="279" y="197"/>
                    <a:pt x="290" y="301"/>
                  </a:cubicBezTo>
                  <a:lnTo>
                    <a:pt x="53" y="326"/>
                  </a:lnTo>
                  <a:cubicBezTo>
                    <a:pt x="44" y="238"/>
                    <a:pt x="26" y="154"/>
                    <a:pt x="0" y="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3" name="Freeform 305">
              <a:extLst>
                <a:ext uri="{FF2B5EF4-FFF2-40B4-BE49-F238E27FC236}">
                  <a16:creationId xmlns:a16="http://schemas.microsoft.com/office/drawing/2014/main" id="{34E362CB-56F8-C1A9-671D-B069901D99DB}"/>
                </a:ext>
              </a:extLst>
            </p:cNvPr>
            <p:cNvSpPr>
              <a:spLocks/>
            </p:cNvSpPr>
            <p:nvPr/>
          </p:nvSpPr>
          <p:spPr bwMode="auto">
            <a:xfrm>
              <a:off x="8443482" y="4393527"/>
              <a:ext cx="360504" cy="358319"/>
            </a:xfrm>
            <a:custGeom>
              <a:avLst/>
              <a:gdLst>
                <a:gd name="T0" fmla="*/ 231 w 274"/>
                <a:gd name="T1" fmla="*/ 0 h 273"/>
                <a:gd name="T2" fmla="*/ 231 w 274"/>
                <a:gd name="T3" fmla="*/ 0 h 273"/>
                <a:gd name="T4" fmla="*/ 274 w 274"/>
                <a:gd name="T5" fmla="*/ 248 h 273"/>
                <a:gd name="T6" fmla="*/ 37 w 274"/>
                <a:gd name="T7" fmla="*/ 273 h 273"/>
                <a:gd name="T8" fmla="*/ 0 w 274"/>
                <a:gd name="T9" fmla="*/ 56 h 273"/>
                <a:gd name="T10" fmla="*/ 231 w 274"/>
                <a:gd name="T11" fmla="*/ 0 h 273"/>
              </a:gdLst>
              <a:ahLst/>
              <a:cxnLst>
                <a:cxn ang="0">
                  <a:pos x="T0" y="T1"/>
                </a:cxn>
                <a:cxn ang="0">
                  <a:pos x="T2" y="T3"/>
                </a:cxn>
                <a:cxn ang="0">
                  <a:pos x="T4" y="T5"/>
                </a:cxn>
                <a:cxn ang="0">
                  <a:pos x="T6" y="T7"/>
                </a:cxn>
                <a:cxn ang="0">
                  <a:pos x="T8" y="T9"/>
                </a:cxn>
                <a:cxn ang="0">
                  <a:pos x="T10" y="T11"/>
                </a:cxn>
              </a:cxnLst>
              <a:rect l="0" t="0" r="r" b="b"/>
              <a:pathLst>
                <a:path w="274" h="273">
                  <a:moveTo>
                    <a:pt x="231" y="0"/>
                  </a:moveTo>
                  <a:lnTo>
                    <a:pt x="231" y="0"/>
                  </a:lnTo>
                  <a:cubicBezTo>
                    <a:pt x="251" y="81"/>
                    <a:pt x="265" y="163"/>
                    <a:pt x="274" y="248"/>
                  </a:cubicBezTo>
                  <a:lnTo>
                    <a:pt x="37" y="273"/>
                  </a:lnTo>
                  <a:cubicBezTo>
                    <a:pt x="29" y="199"/>
                    <a:pt x="17" y="127"/>
                    <a:pt x="0" y="56"/>
                  </a:cubicBezTo>
                  <a:lnTo>
                    <a:pt x="231"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4" name="Freeform 307">
              <a:extLst>
                <a:ext uri="{FF2B5EF4-FFF2-40B4-BE49-F238E27FC236}">
                  <a16:creationId xmlns:a16="http://schemas.microsoft.com/office/drawing/2014/main" id="{8A44BBA8-2FC5-4D53-7B7F-A65152218A32}"/>
                </a:ext>
              </a:extLst>
            </p:cNvPr>
            <p:cNvSpPr>
              <a:spLocks/>
            </p:cNvSpPr>
            <p:nvPr/>
          </p:nvSpPr>
          <p:spPr bwMode="auto">
            <a:xfrm>
              <a:off x="8229365" y="3764285"/>
              <a:ext cx="415125" cy="412941"/>
            </a:xfrm>
            <a:custGeom>
              <a:avLst/>
              <a:gdLst>
                <a:gd name="T0" fmla="*/ 0 w 316"/>
                <a:gd name="T1" fmla="*/ 115 h 313"/>
                <a:gd name="T2" fmla="*/ 0 w 316"/>
                <a:gd name="T3" fmla="*/ 115 h 313"/>
                <a:gd name="T4" fmla="*/ 208 w 316"/>
                <a:gd name="T5" fmla="*/ 0 h 313"/>
                <a:gd name="T6" fmla="*/ 316 w 316"/>
                <a:gd name="T7" fmla="*/ 226 h 313"/>
                <a:gd name="T8" fmla="*/ 94 w 316"/>
                <a:gd name="T9" fmla="*/ 313 h 313"/>
                <a:gd name="T10" fmla="*/ 0 w 316"/>
                <a:gd name="T11" fmla="*/ 115 h 313"/>
              </a:gdLst>
              <a:ahLst/>
              <a:cxnLst>
                <a:cxn ang="0">
                  <a:pos x="T0" y="T1"/>
                </a:cxn>
                <a:cxn ang="0">
                  <a:pos x="T2" y="T3"/>
                </a:cxn>
                <a:cxn ang="0">
                  <a:pos x="T4" y="T5"/>
                </a:cxn>
                <a:cxn ang="0">
                  <a:pos x="T6" y="T7"/>
                </a:cxn>
                <a:cxn ang="0">
                  <a:pos x="T8" y="T9"/>
                </a:cxn>
                <a:cxn ang="0">
                  <a:pos x="T10" y="T11"/>
                </a:cxn>
              </a:cxnLst>
              <a:rect l="0" t="0" r="r" b="b"/>
              <a:pathLst>
                <a:path w="316" h="313">
                  <a:moveTo>
                    <a:pt x="0" y="115"/>
                  </a:moveTo>
                  <a:lnTo>
                    <a:pt x="0" y="115"/>
                  </a:lnTo>
                  <a:lnTo>
                    <a:pt x="208" y="0"/>
                  </a:lnTo>
                  <a:cubicBezTo>
                    <a:pt x="249" y="72"/>
                    <a:pt x="285" y="148"/>
                    <a:pt x="316" y="226"/>
                  </a:cubicBezTo>
                  <a:lnTo>
                    <a:pt x="94" y="313"/>
                  </a:lnTo>
                  <a:cubicBezTo>
                    <a:pt x="67" y="245"/>
                    <a:pt x="35" y="179"/>
                    <a:pt x="0" y="11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5" name="Freeform 309">
              <a:extLst>
                <a:ext uri="{FF2B5EF4-FFF2-40B4-BE49-F238E27FC236}">
                  <a16:creationId xmlns:a16="http://schemas.microsoft.com/office/drawing/2014/main" id="{D1C0B5F5-8926-CBDA-A801-6079BEB74CE8}"/>
                </a:ext>
              </a:extLst>
            </p:cNvPr>
            <p:cNvSpPr>
              <a:spLocks/>
            </p:cNvSpPr>
            <p:nvPr/>
          </p:nvSpPr>
          <p:spPr bwMode="auto">
            <a:xfrm>
              <a:off x="8351717" y="4063613"/>
              <a:ext cx="395462" cy="404202"/>
            </a:xfrm>
            <a:custGeom>
              <a:avLst/>
              <a:gdLst>
                <a:gd name="T0" fmla="*/ 0 w 301"/>
                <a:gd name="T1" fmla="*/ 87 h 307"/>
                <a:gd name="T2" fmla="*/ 0 w 301"/>
                <a:gd name="T3" fmla="*/ 87 h 307"/>
                <a:gd name="T4" fmla="*/ 222 w 301"/>
                <a:gd name="T5" fmla="*/ 0 h 307"/>
                <a:gd name="T6" fmla="*/ 301 w 301"/>
                <a:gd name="T7" fmla="*/ 251 h 307"/>
                <a:gd name="T8" fmla="*/ 70 w 301"/>
                <a:gd name="T9" fmla="*/ 307 h 307"/>
                <a:gd name="T10" fmla="*/ 0 w 301"/>
                <a:gd name="T11" fmla="*/ 87 h 307"/>
              </a:gdLst>
              <a:ahLst/>
              <a:cxnLst>
                <a:cxn ang="0">
                  <a:pos x="T0" y="T1"/>
                </a:cxn>
                <a:cxn ang="0">
                  <a:pos x="T2" y="T3"/>
                </a:cxn>
                <a:cxn ang="0">
                  <a:pos x="T4" y="T5"/>
                </a:cxn>
                <a:cxn ang="0">
                  <a:pos x="T6" y="T7"/>
                </a:cxn>
                <a:cxn ang="0">
                  <a:pos x="T8" y="T9"/>
                </a:cxn>
                <a:cxn ang="0">
                  <a:pos x="T10" y="T11"/>
                </a:cxn>
              </a:cxnLst>
              <a:rect l="0" t="0" r="r" b="b"/>
              <a:pathLst>
                <a:path w="301" h="307">
                  <a:moveTo>
                    <a:pt x="0" y="87"/>
                  </a:moveTo>
                  <a:lnTo>
                    <a:pt x="0" y="87"/>
                  </a:lnTo>
                  <a:lnTo>
                    <a:pt x="222" y="0"/>
                  </a:lnTo>
                  <a:cubicBezTo>
                    <a:pt x="254" y="81"/>
                    <a:pt x="280" y="165"/>
                    <a:pt x="301" y="251"/>
                  </a:cubicBezTo>
                  <a:lnTo>
                    <a:pt x="70" y="307"/>
                  </a:lnTo>
                  <a:cubicBezTo>
                    <a:pt x="51" y="232"/>
                    <a:pt x="28" y="158"/>
                    <a:pt x="0" y="8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6" name="Freeform 315">
              <a:extLst>
                <a:ext uri="{FF2B5EF4-FFF2-40B4-BE49-F238E27FC236}">
                  <a16:creationId xmlns:a16="http://schemas.microsoft.com/office/drawing/2014/main" id="{41C1F04A-6862-DFFC-9CC5-20463970D84B}"/>
                </a:ext>
              </a:extLst>
            </p:cNvPr>
            <p:cNvSpPr>
              <a:spLocks/>
            </p:cNvSpPr>
            <p:nvPr/>
          </p:nvSpPr>
          <p:spPr bwMode="auto">
            <a:xfrm>
              <a:off x="8900119" y="4067982"/>
              <a:ext cx="375798" cy="362689"/>
            </a:xfrm>
            <a:custGeom>
              <a:avLst/>
              <a:gdLst>
                <a:gd name="T0" fmla="*/ 0 w 287"/>
                <a:gd name="T1" fmla="*/ 72 h 275"/>
                <a:gd name="T2" fmla="*/ 0 w 287"/>
                <a:gd name="T3" fmla="*/ 72 h 275"/>
                <a:gd name="T4" fmla="*/ 228 w 287"/>
                <a:gd name="T5" fmla="*/ 0 h 275"/>
                <a:gd name="T6" fmla="*/ 287 w 287"/>
                <a:gd name="T7" fmla="*/ 227 h 275"/>
                <a:gd name="T8" fmla="*/ 53 w 287"/>
                <a:gd name="T9" fmla="*/ 275 h 275"/>
                <a:gd name="T10" fmla="*/ 0 w 287"/>
                <a:gd name="T11" fmla="*/ 72 h 275"/>
              </a:gdLst>
              <a:ahLst/>
              <a:cxnLst>
                <a:cxn ang="0">
                  <a:pos x="T0" y="T1"/>
                </a:cxn>
                <a:cxn ang="0">
                  <a:pos x="T2" y="T3"/>
                </a:cxn>
                <a:cxn ang="0">
                  <a:pos x="T4" y="T5"/>
                </a:cxn>
                <a:cxn ang="0">
                  <a:pos x="T6" y="T7"/>
                </a:cxn>
                <a:cxn ang="0">
                  <a:pos x="T8" y="T9"/>
                </a:cxn>
                <a:cxn ang="0">
                  <a:pos x="T10" y="T11"/>
                </a:cxn>
              </a:cxnLst>
              <a:rect l="0" t="0" r="r" b="b"/>
              <a:pathLst>
                <a:path w="287" h="275">
                  <a:moveTo>
                    <a:pt x="0" y="72"/>
                  </a:moveTo>
                  <a:lnTo>
                    <a:pt x="0" y="72"/>
                  </a:lnTo>
                  <a:lnTo>
                    <a:pt x="228" y="0"/>
                  </a:lnTo>
                  <a:cubicBezTo>
                    <a:pt x="251" y="74"/>
                    <a:pt x="271" y="149"/>
                    <a:pt x="287" y="227"/>
                  </a:cubicBezTo>
                  <a:lnTo>
                    <a:pt x="53" y="275"/>
                  </a:lnTo>
                  <a:cubicBezTo>
                    <a:pt x="39" y="206"/>
                    <a:pt x="21" y="138"/>
                    <a:pt x="0" y="7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7" name="Freeform 317">
              <a:extLst>
                <a:ext uri="{FF2B5EF4-FFF2-40B4-BE49-F238E27FC236}">
                  <a16:creationId xmlns:a16="http://schemas.microsoft.com/office/drawing/2014/main" id="{1F354E06-1904-E393-D20C-BAC2F013531C}"/>
                </a:ext>
              </a:extLst>
            </p:cNvPr>
            <p:cNvSpPr>
              <a:spLocks/>
            </p:cNvSpPr>
            <p:nvPr/>
          </p:nvSpPr>
          <p:spPr bwMode="auto">
            <a:xfrm>
              <a:off x="8970035" y="4367309"/>
              <a:ext cx="351765" cy="329916"/>
            </a:xfrm>
            <a:custGeom>
              <a:avLst/>
              <a:gdLst>
                <a:gd name="T0" fmla="*/ 234 w 269"/>
                <a:gd name="T1" fmla="*/ 0 h 251"/>
                <a:gd name="T2" fmla="*/ 234 w 269"/>
                <a:gd name="T3" fmla="*/ 0 h 251"/>
                <a:gd name="T4" fmla="*/ 269 w 269"/>
                <a:gd name="T5" fmla="*/ 226 h 251"/>
                <a:gd name="T6" fmla="*/ 32 w 269"/>
                <a:gd name="T7" fmla="*/ 251 h 251"/>
                <a:gd name="T8" fmla="*/ 0 w 269"/>
                <a:gd name="T9" fmla="*/ 48 h 251"/>
                <a:gd name="T10" fmla="*/ 234 w 269"/>
                <a:gd name="T11" fmla="*/ 0 h 251"/>
              </a:gdLst>
              <a:ahLst/>
              <a:cxnLst>
                <a:cxn ang="0">
                  <a:pos x="T0" y="T1"/>
                </a:cxn>
                <a:cxn ang="0">
                  <a:pos x="T2" y="T3"/>
                </a:cxn>
                <a:cxn ang="0">
                  <a:pos x="T4" y="T5"/>
                </a:cxn>
                <a:cxn ang="0">
                  <a:pos x="T6" y="T7"/>
                </a:cxn>
                <a:cxn ang="0">
                  <a:pos x="T8" y="T9"/>
                </a:cxn>
                <a:cxn ang="0">
                  <a:pos x="T10" y="T11"/>
                </a:cxn>
              </a:cxnLst>
              <a:rect l="0" t="0" r="r" b="b"/>
              <a:pathLst>
                <a:path w="269" h="251">
                  <a:moveTo>
                    <a:pt x="234" y="0"/>
                  </a:moveTo>
                  <a:lnTo>
                    <a:pt x="234" y="0"/>
                  </a:lnTo>
                  <a:cubicBezTo>
                    <a:pt x="249" y="74"/>
                    <a:pt x="261" y="149"/>
                    <a:pt x="269" y="226"/>
                  </a:cubicBezTo>
                  <a:lnTo>
                    <a:pt x="32" y="251"/>
                  </a:lnTo>
                  <a:cubicBezTo>
                    <a:pt x="25" y="182"/>
                    <a:pt x="14" y="115"/>
                    <a:pt x="0" y="48"/>
                  </a:cubicBezTo>
                  <a:lnTo>
                    <a:pt x="234"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8" name="Freeform 321">
              <a:extLst>
                <a:ext uri="{FF2B5EF4-FFF2-40B4-BE49-F238E27FC236}">
                  <a16:creationId xmlns:a16="http://schemas.microsoft.com/office/drawing/2014/main" id="{3F00B2F8-1E47-5E14-0F70-647E2D0E58F6}"/>
                </a:ext>
              </a:extLst>
            </p:cNvPr>
            <p:cNvSpPr>
              <a:spLocks/>
            </p:cNvSpPr>
            <p:nvPr/>
          </p:nvSpPr>
          <p:spPr bwMode="auto">
            <a:xfrm>
              <a:off x="8683818" y="3510840"/>
              <a:ext cx="406386" cy="393277"/>
            </a:xfrm>
            <a:custGeom>
              <a:avLst/>
              <a:gdLst>
                <a:gd name="T0" fmla="*/ 0 w 309"/>
                <a:gd name="T1" fmla="*/ 115 h 298"/>
                <a:gd name="T2" fmla="*/ 0 w 309"/>
                <a:gd name="T3" fmla="*/ 115 h 298"/>
                <a:gd name="T4" fmla="*/ 7 w 309"/>
                <a:gd name="T5" fmla="*/ 112 h 298"/>
                <a:gd name="T6" fmla="*/ 209 w 309"/>
                <a:gd name="T7" fmla="*/ 0 h 298"/>
                <a:gd name="T8" fmla="*/ 309 w 309"/>
                <a:gd name="T9" fmla="*/ 203 h 298"/>
                <a:gd name="T10" fmla="*/ 91 w 309"/>
                <a:gd name="T11" fmla="*/ 298 h 298"/>
                <a:gd name="T12" fmla="*/ 0 w 309"/>
                <a:gd name="T13" fmla="*/ 115 h 298"/>
              </a:gdLst>
              <a:ahLst/>
              <a:cxnLst>
                <a:cxn ang="0">
                  <a:pos x="T0" y="T1"/>
                </a:cxn>
                <a:cxn ang="0">
                  <a:pos x="T2" y="T3"/>
                </a:cxn>
                <a:cxn ang="0">
                  <a:pos x="T4" y="T5"/>
                </a:cxn>
                <a:cxn ang="0">
                  <a:pos x="T6" y="T7"/>
                </a:cxn>
                <a:cxn ang="0">
                  <a:pos x="T8" y="T9"/>
                </a:cxn>
                <a:cxn ang="0">
                  <a:pos x="T10" y="T11"/>
                </a:cxn>
                <a:cxn ang="0">
                  <a:pos x="T12" y="T13"/>
                </a:cxn>
              </a:cxnLst>
              <a:rect l="0" t="0" r="r" b="b"/>
              <a:pathLst>
                <a:path w="309" h="298">
                  <a:moveTo>
                    <a:pt x="0" y="115"/>
                  </a:moveTo>
                  <a:lnTo>
                    <a:pt x="0" y="115"/>
                  </a:lnTo>
                  <a:lnTo>
                    <a:pt x="7" y="112"/>
                  </a:lnTo>
                  <a:lnTo>
                    <a:pt x="209" y="0"/>
                  </a:lnTo>
                  <a:cubicBezTo>
                    <a:pt x="245" y="66"/>
                    <a:pt x="279" y="134"/>
                    <a:pt x="309" y="203"/>
                  </a:cubicBezTo>
                  <a:lnTo>
                    <a:pt x="91" y="298"/>
                  </a:lnTo>
                  <a:cubicBezTo>
                    <a:pt x="63" y="236"/>
                    <a:pt x="33" y="175"/>
                    <a:pt x="0" y="11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9" name="Freeform 319">
              <a:extLst>
                <a:ext uri="{FF2B5EF4-FFF2-40B4-BE49-F238E27FC236}">
                  <a16:creationId xmlns:a16="http://schemas.microsoft.com/office/drawing/2014/main" id="{AAEAC878-7B03-EDCC-9938-D2290A626CA1}"/>
                </a:ext>
              </a:extLst>
            </p:cNvPr>
            <p:cNvSpPr>
              <a:spLocks/>
            </p:cNvSpPr>
            <p:nvPr/>
          </p:nvSpPr>
          <p:spPr bwMode="auto">
            <a:xfrm>
              <a:off x="8803985" y="3777394"/>
              <a:ext cx="395462" cy="384537"/>
            </a:xfrm>
            <a:custGeom>
              <a:avLst/>
              <a:gdLst>
                <a:gd name="T0" fmla="*/ 0 w 301"/>
                <a:gd name="T1" fmla="*/ 95 h 292"/>
                <a:gd name="T2" fmla="*/ 0 w 301"/>
                <a:gd name="T3" fmla="*/ 95 h 292"/>
                <a:gd name="T4" fmla="*/ 218 w 301"/>
                <a:gd name="T5" fmla="*/ 0 h 292"/>
                <a:gd name="T6" fmla="*/ 301 w 301"/>
                <a:gd name="T7" fmla="*/ 220 h 292"/>
                <a:gd name="T8" fmla="*/ 73 w 301"/>
                <a:gd name="T9" fmla="*/ 292 h 292"/>
                <a:gd name="T10" fmla="*/ 0 w 301"/>
                <a:gd name="T11" fmla="*/ 95 h 292"/>
              </a:gdLst>
              <a:ahLst/>
              <a:cxnLst>
                <a:cxn ang="0">
                  <a:pos x="T0" y="T1"/>
                </a:cxn>
                <a:cxn ang="0">
                  <a:pos x="T2" y="T3"/>
                </a:cxn>
                <a:cxn ang="0">
                  <a:pos x="T4" y="T5"/>
                </a:cxn>
                <a:cxn ang="0">
                  <a:pos x="T6" y="T7"/>
                </a:cxn>
                <a:cxn ang="0">
                  <a:pos x="T8" y="T9"/>
                </a:cxn>
                <a:cxn ang="0">
                  <a:pos x="T10" y="T11"/>
                </a:cxn>
              </a:cxnLst>
              <a:rect l="0" t="0" r="r" b="b"/>
              <a:pathLst>
                <a:path w="301" h="292">
                  <a:moveTo>
                    <a:pt x="0" y="95"/>
                  </a:moveTo>
                  <a:lnTo>
                    <a:pt x="0" y="95"/>
                  </a:lnTo>
                  <a:lnTo>
                    <a:pt x="218" y="0"/>
                  </a:lnTo>
                  <a:cubicBezTo>
                    <a:pt x="249" y="72"/>
                    <a:pt x="277" y="145"/>
                    <a:pt x="301" y="220"/>
                  </a:cubicBezTo>
                  <a:lnTo>
                    <a:pt x="73" y="292"/>
                  </a:lnTo>
                  <a:cubicBezTo>
                    <a:pt x="52" y="225"/>
                    <a:pt x="27" y="159"/>
                    <a:pt x="0"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0" name="Freeform 8">
              <a:extLst>
                <a:ext uri="{FF2B5EF4-FFF2-40B4-BE49-F238E27FC236}">
                  <a16:creationId xmlns:a16="http://schemas.microsoft.com/office/drawing/2014/main" id="{AD87FF25-C3AA-1ED9-C88C-BF0C73689BC5}"/>
                </a:ext>
              </a:extLst>
            </p:cNvPr>
            <p:cNvSpPr>
              <a:spLocks/>
            </p:cNvSpPr>
            <p:nvPr/>
          </p:nvSpPr>
          <p:spPr bwMode="auto">
            <a:xfrm>
              <a:off x="5854409" y="5166972"/>
              <a:ext cx="244706" cy="301512"/>
            </a:xfrm>
            <a:custGeom>
              <a:avLst/>
              <a:gdLst>
                <a:gd name="T0" fmla="*/ 186 w 186"/>
                <a:gd name="T1" fmla="*/ 229 h 229"/>
                <a:gd name="T2" fmla="*/ 186 w 186"/>
                <a:gd name="T3" fmla="*/ 229 h 229"/>
                <a:gd name="T4" fmla="*/ 0 w 186"/>
                <a:gd name="T5" fmla="*/ 229 h 229"/>
                <a:gd name="T6" fmla="*/ 0 w 186"/>
                <a:gd name="T7" fmla="*/ 0 h 229"/>
                <a:gd name="T8" fmla="*/ 186 w 186"/>
                <a:gd name="T9" fmla="*/ 0 h 229"/>
                <a:gd name="T10" fmla="*/ 186 w 186"/>
                <a:gd name="T11" fmla="*/ 229 h 229"/>
              </a:gdLst>
              <a:ahLst/>
              <a:cxnLst>
                <a:cxn ang="0">
                  <a:pos x="T0" y="T1"/>
                </a:cxn>
                <a:cxn ang="0">
                  <a:pos x="T2" y="T3"/>
                </a:cxn>
                <a:cxn ang="0">
                  <a:pos x="T4" y="T5"/>
                </a:cxn>
                <a:cxn ang="0">
                  <a:pos x="T6" y="T7"/>
                </a:cxn>
                <a:cxn ang="0">
                  <a:pos x="T8" y="T9"/>
                </a:cxn>
                <a:cxn ang="0">
                  <a:pos x="T10" y="T11"/>
                </a:cxn>
              </a:cxnLst>
              <a:rect l="0" t="0" r="r" b="b"/>
              <a:pathLst>
                <a:path w="186" h="229">
                  <a:moveTo>
                    <a:pt x="186" y="229"/>
                  </a:moveTo>
                  <a:lnTo>
                    <a:pt x="186" y="229"/>
                  </a:lnTo>
                  <a:lnTo>
                    <a:pt x="0" y="229"/>
                  </a:lnTo>
                  <a:lnTo>
                    <a:pt x="0" y="0"/>
                  </a:lnTo>
                  <a:lnTo>
                    <a:pt x="186" y="0"/>
                  </a:lnTo>
                  <a:lnTo>
                    <a:pt x="186" y="229"/>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1" name="Freeform 10">
              <a:extLst>
                <a:ext uri="{FF2B5EF4-FFF2-40B4-BE49-F238E27FC236}">
                  <a16:creationId xmlns:a16="http://schemas.microsoft.com/office/drawing/2014/main" id="{9194F6A9-20B7-9362-1EB6-0FBCBFFCCD68}"/>
                </a:ext>
              </a:extLst>
            </p:cNvPr>
            <p:cNvSpPr>
              <a:spLocks/>
            </p:cNvSpPr>
            <p:nvPr/>
          </p:nvSpPr>
          <p:spPr bwMode="auto">
            <a:xfrm>
              <a:off x="6099115" y="5166972"/>
              <a:ext cx="242521" cy="301512"/>
            </a:xfrm>
            <a:custGeom>
              <a:avLst/>
              <a:gdLst>
                <a:gd name="T0" fmla="*/ 185 w 185"/>
                <a:gd name="T1" fmla="*/ 229 h 229"/>
                <a:gd name="T2" fmla="*/ 185 w 185"/>
                <a:gd name="T3" fmla="*/ 229 h 229"/>
                <a:gd name="T4" fmla="*/ 0 w 185"/>
                <a:gd name="T5" fmla="*/ 229 h 229"/>
                <a:gd name="T6" fmla="*/ 0 w 185"/>
                <a:gd name="T7" fmla="*/ 0 h 229"/>
                <a:gd name="T8" fmla="*/ 185 w 185"/>
                <a:gd name="T9" fmla="*/ 0 h 229"/>
                <a:gd name="T10" fmla="*/ 185 w 185"/>
                <a:gd name="T11" fmla="*/ 229 h 229"/>
              </a:gdLst>
              <a:ahLst/>
              <a:cxnLst>
                <a:cxn ang="0">
                  <a:pos x="T0" y="T1"/>
                </a:cxn>
                <a:cxn ang="0">
                  <a:pos x="T2" y="T3"/>
                </a:cxn>
                <a:cxn ang="0">
                  <a:pos x="T4" y="T5"/>
                </a:cxn>
                <a:cxn ang="0">
                  <a:pos x="T6" y="T7"/>
                </a:cxn>
                <a:cxn ang="0">
                  <a:pos x="T8" y="T9"/>
                </a:cxn>
                <a:cxn ang="0">
                  <a:pos x="T10" y="T11"/>
                </a:cxn>
              </a:cxnLst>
              <a:rect l="0" t="0" r="r" b="b"/>
              <a:pathLst>
                <a:path w="185" h="229">
                  <a:moveTo>
                    <a:pt x="185" y="229"/>
                  </a:moveTo>
                  <a:lnTo>
                    <a:pt x="185" y="229"/>
                  </a:lnTo>
                  <a:lnTo>
                    <a:pt x="0" y="229"/>
                  </a:lnTo>
                  <a:lnTo>
                    <a:pt x="0" y="0"/>
                  </a:lnTo>
                  <a:lnTo>
                    <a:pt x="185" y="0"/>
                  </a:lnTo>
                  <a:lnTo>
                    <a:pt x="185" y="229"/>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2" name="Freeform 299">
              <a:extLst>
                <a:ext uri="{FF2B5EF4-FFF2-40B4-BE49-F238E27FC236}">
                  <a16:creationId xmlns:a16="http://schemas.microsoft.com/office/drawing/2014/main" id="{1C43EE70-3311-528B-1D68-E77D8C4552A4}"/>
                </a:ext>
              </a:extLst>
            </p:cNvPr>
            <p:cNvSpPr>
              <a:spLocks/>
            </p:cNvSpPr>
            <p:nvPr/>
          </p:nvSpPr>
          <p:spPr bwMode="auto">
            <a:xfrm>
              <a:off x="6099115" y="5691341"/>
              <a:ext cx="242521" cy="301512"/>
            </a:xfrm>
            <a:custGeom>
              <a:avLst/>
              <a:gdLst>
                <a:gd name="T0" fmla="*/ 185 w 185"/>
                <a:gd name="T1" fmla="*/ 230 h 230"/>
                <a:gd name="T2" fmla="*/ 185 w 185"/>
                <a:gd name="T3" fmla="*/ 230 h 230"/>
                <a:gd name="T4" fmla="*/ 0 w 185"/>
                <a:gd name="T5" fmla="*/ 230 h 230"/>
                <a:gd name="T6" fmla="*/ 0 w 185"/>
                <a:gd name="T7" fmla="*/ 0 h 230"/>
                <a:gd name="T8" fmla="*/ 185 w 185"/>
                <a:gd name="T9" fmla="*/ 0 h 230"/>
                <a:gd name="T10" fmla="*/ 185 w 185"/>
                <a:gd name="T11" fmla="*/ 230 h 230"/>
              </a:gdLst>
              <a:ahLst/>
              <a:cxnLst>
                <a:cxn ang="0">
                  <a:pos x="T0" y="T1"/>
                </a:cxn>
                <a:cxn ang="0">
                  <a:pos x="T2" y="T3"/>
                </a:cxn>
                <a:cxn ang="0">
                  <a:pos x="T4" y="T5"/>
                </a:cxn>
                <a:cxn ang="0">
                  <a:pos x="T6" y="T7"/>
                </a:cxn>
                <a:cxn ang="0">
                  <a:pos x="T8" y="T9"/>
                </a:cxn>
                <a:cxn ang="0">
                  <a:pos x="T10" y="T11"/>
                </a:cxn>
              </a:cxnLst>
              <a:rect l="0" t="0" r="r" b="b"/>
              <a:pathLst>
                <a:path w="185" h="230">
                  <a:moveTo>
                    <a:pt x="185" y="230"/>
                  </a:moveTo>
                  <a:lnTo>
                    <a:pt x="185" y="230"/>
                  </a:lnTo>
                  <a:lnTo>
                    <a:pt x="0" y="230"/>
                  </a:lnTo>
                  <a:lnTo>
                    <a:pt x="0" y="0"/>
                  </a:lnTo>
                  <a:lnTo>
                    <a:pt x="185" y="0"/>
                  </a:lnTo>
                  <a:lnTo>
                    <a:pt x="185" y="23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3" name="Freeform 327">
              <a:extLst>
                <a:ext uri="{FF2B5EF4-FFF2-40B4-BE49-F238E27FC236}">
                  <a16:creationId xmlns:a16="http://schemas.microsoft.com/office/drawing/2014/main" id="{EDFADC08-0527-3776-9C07-0785C3C31114}"/>
                </a:ext>
              </a:extLst>
            </p:cNvPr>
            <p:cNvSpPr>
              <a:spLocks/>
            </p:cNvSpPr>
            <p:nvPr/>
          </p:nvSpPr>
          <p:spPr bwMode="auto">
            <a:xfrm>
              <a:off x="5854409" y="5691341"/>
              <a:ext cx="244706" cy="301512"/>
            </a:xfrm>
            <a:custGeom>
              <a:avLst/>
              <a:gdLst>
                <a:gd name="T0" fmla="*/ 186 w 186"/>
                <a:gd name="T1" fmla="*/ 230 h 230"/>
                <a:gd name="T2" fmla="*/ 186 w 186"/>
                <a:gd name="T3" fmla="*/ 230 h 230"/>
                <a:gd name="T4" fmla="*/ 0 w 186"/>
                <a:gd name="T5" fmla="*/ 230 h 230"/>
                <a:gd name="T6" fmla="*/ 0 w 186"/>
                <a:gd name="T7" fmla="*/ 0 h 230"/>
                <a:gd name="T8" fmla="*/ 186 w 186"/>
                <a:gd name="T9" fmla="*/ 0 h 230"/>
                <a:gd name="T10" fmla="*/ 186 w 186"/>
                <a:gd name="T11" fmla="*/ 230 h 230"/>
              </a:gdLst>
              <a:ahLst/>
              <a:cxnLst>
                <a:cxn ang="0">
                  <a:pos x="T0" y="T1"/>
                </a:cxn>
                <a:cxn ang="0">
                  <a:pos x="T2" y="T3"/>
                </a:cxn>
                <a:cxn ang="0">
                  <a:pos x="T4" y="T5"/>
                </a:cxn>
                <a:cxn ang="0">
                  <a:pos x="T6" y="T7"/>
                </a:cxn>
                <a:cxn ang="0">
                  <a:pos x="T8" y="T9"/>
                </a:cxn>
                <a:cxn ang="0">
                  <a:pos x="T10" y="T11"/>
                </a:cxn>
              </a:cxnLst>
              <a:rect l="0" t="0" r="r" b="b"/>
              <a:pathLst>
                <a:path w="186" h="230">
                  <a:moveTo>
                    <a:pt x="186" y="230"/>
                  </a:moveTo>
                  <a:lnTo>
                    <a:pt x="186" y="230"/>
                  </a:lnTo>
                  <a:lnTo>
                    <a:pt x="0" y="230"/>
                  </a:lnTo>
                  <a:lnTo>
                    <a:pt x="0" y="0"/>
                  </a:lnTo>
                  <a:lnTo>
                    <a:pt x="186" y="0"/>
                  </a:lnTo>
                  <a:lnTo>
                    <a:pt x="186" y="230"/>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4" name="Freeform 12">
              <a:extLst>
                <a:ext uri="{FF2B5EF4-FFF2-40B4-BE49-F238E27FC236}">
                  <a16:creationId xmlns:a16="http://schemas.microsoft.com/office/drawing/2014/main" id="{944577A8-1C8D-92AB-076D-20CED16F2648}"/>
                </a:ext>
              </a:extLst>
            </p:cNvPr>
            <p:cNvSpPr>
              <a:spLocks/>
            </p:cNvSpPr>
            <p:nvPr/>
          </p:nvSpPr>
          <p:spPr bwMode="auto">
            <a:xfrm>
              <a:off x="7010206" y="5562434"/>
              <a:ext cx="325546" cy="364874"/>
            </a:xfrm>
            <a:custGeom>
              <a:avLst/>
              <a:gdLst>
                <a:gd name="T0" fmla="*/ 162 w 249"/>
                <a:gd name="T1" fmla="*/ 0 h 276"/>
                <a:gd name="T2" fmla="*/ 162 w 249"/>
                <a:gd name="T3" fmla="*/ 0 h 276"/>
                <a:gd name="T4" fmla="*/ 249 w 249"/>
                <a:gd name="T5" fmla="*/ 212 h 276"/>
                <a:gd name="T6" fmla="*/ 59 w 249"/>
                <a:gd name="T7" fmla="*/ 276 h 276"/>
                <a:gd name="T8" fmla="*/ 0 w 249"/>
                <a:gd name="T9" fmla="*/ 54 h 276"/>
                <a:gd name="T10" fmla="*/ 162 w 249"/>
                <a:gd name="T11" fmla="*/ 0 h 276"/>
              </a:gdLst>
              <a:ahLst/>
              <a:cxnLst>
                <a:cxn ang="0">
                  <a:pos x="T0" y="T1"/>
                </a:cxn>
                <a:cxn ang="0">
                  <a:pos x="T2" y="T3"/>
                </a:cxn>
                <a:cxn ang="0">
                  <a:pos x="T4" y="T5"/>
                </a:cxn>
                <a:cxn ang="0">
                  <a:pos x="T6" y="T7"/>
                </a:cxn>
                <a:cxn ang="0">
                  <a:pos x="T8" y="T9"/>
                </a:cxn>
                <a:cxn ang="0">
                  <a:pos x="T10" y="T11"/>
                </a:cxn>
              </a:cxnLst>
              <a:rect l="0" t="0" r="r" b="b"/>
              <a:pathLst>
                <a:path w="249" h="276">
                  <a:moveTo>
                    <a:pt x="162" y="0"/>
                  </a:moveTo>
                  <a:lnTo>
                    <a:pt x="162" y="0"/>
                  </a:lnTo>
                  <a:lnTo>
                    <a:pt x="249" y="212"/>
                  </a:lnTo>
                  <a:cubicBezTo>
                    <a:pt x="187" y="237"/>
                    <a:pt x="124" y="259"/>
                    <a:pt x="59" y="276"/>
                  </a:cubicBezTo>
                  <a:lnTo>
                    <a:pt x="0" y="54"/>
                  </a:lnTo>
                  <a:cubicBezTo>
                    <a:pt x="55" y="40"/>
                    <a:pt x="109" y="22"/>
                    <a:pt x="162"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5" name="Freeform 14">
              <a:extLst>
                <a:ext uri="{FF2B5EF4-FFF2-40B4-BE49-F238E27FC236}">
                  <a16:creationId xmlns:a16="http://schemas.microsoft.com/office/drawing/2014/main" id="{BBFD3F2A-9CDC-3037-6C8D-F41FFC079CC6}"/>
                </a:ext>
              </a:extLst>
            </p:cNvPr>
            <p:cNvSpPr>
              <a:spLocks/>
            </p:cNvSpPr>
            <p:nvPr/>
          </p:nvSpPr>
          <p:spPr bwMode="auto">
            <a:xfrm>
              <a:off x="6802643" y="5634534"/>
              <a:ext cx="284033" cy="340840"/>
            </a:xfrm>
            <a:custGeom>
              <a:avLst/>
              <a:gdLst>
                <a:gd name="T0" fmla="*/ 158 w 217"/>
                <a:gd name="T1" fmla="*/ 0 h 259"/>
                <a:gd name="T2" fmla="*/ 158 w 217"/>
                <a:gd name="T3" fmla="*/ 0 h 259"/>
                <a:gd name="T4" fmla="*/ 217 w 217"/>
                <a:gd name="T5" fmla="*/ 222 h 259"/>
                <a:gd name="T6" fmla="*/ 31 w 217"/>
                <a:gd name="T7" fmla="*/ 259 h 259"/>
                <a:gd name="T8" fmla="*/ 0 w 217"/>
                <a:gd name="T9" fmla="*/ 32 h 259"/>
                <a:gd name="T10" fmla="*/ 158 w 217"/>
                <a:gd name="T11" fmla="*/ 0 h 259"/>
              </a:gdLst>
              <a:ahLst/>
              <a:cxnLst>
                <a:cxn ang="0">
                  <a:pos x="T0" y="T1"/>
                </a:cxn>
                <a:cxn ang="0">
                  <a:pos x="T2" y="T3"/>
                </a:cxn>
                <a:cxn ang="0">
                  <a:pos x="T4" y="T5"/>
                </a:cxn>
                <a:cxn ang="0">
                  <a:pos x="T6" y="T7"/>
                </a:cxn>
                <a:cxn ang="0">
                  <a:pos x="T8" y="T9"/>
                </a:cxn>
                <a:cxn ang="0">
                  <a:pos x="T10" y="T11"/>
                </a:cxn>
              </a:cxnLst>
              <a:rect l="0" t="0" r="r" b="b"/>
              <a:pathLst>
                <a:path w="217" h="259">
                  <a:moveTo>
                    <a:pt x="158" y="0"/>
                  </a:moveTo>
                  <a:lnTo>
                    <a:pt x="158" y="0"/>
                  </a:lnTo>
                  <a:lnTo>
                    <a:pt x="217" y="222"/>
                  </a:lnTo>
                  <a:cubicBezTo>
                    <a:pt x="156" y="238"/>
                    <a:pt x="93" y="251"/>
                    <a:pt x="31" y="259"/>
                  </a:cubicBezTo>
                  <a:lnTo>
                    <a:pt x="0" y="32"/>
                  </a:lnTo>
                  <a:cubicBezTo>
                    <a:pt x="54" y="24"/>
                    <a:pt x="106" y="14"/>
                    <a:pt x="158"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6" name="Freeform 16">
              <a:extLst>
                <a:ext uri="{FF2B5EF4-FFF2-40B4-BE49-F238E27FC236}">
                  <a16:creationId xmlns:a16="http://schemas.microsoft.com/office/drawing/2014/main" id="{4820271B-7F0A-6DB0-360D-CC4AE585A57E}"/>
                </a:ext>
              </a:extLst>
            </p:cNvPr>
            <p:cNvSpPr>
              <a:spLocks/>
            </p:cNvSpPr>
            <p:nvPr/>
          </p:nvSpPr>
          <p:spPr bwMode="auto">
            <a:xfrm>
              <a:off x="6584156" y="5676047"/>
              <a:ext cx="257815" cy="316807"/>
            </a:xfrm>
            <a:custGeom>
              <a:avLst/>
              <a:gdLst>
                <a:gd name="T0" fmla="*/ 166 w 197"/>
                <a:gd name="T1" fmla="*/ 0 h 241"/>
                <a:gd name="T2" fmla="*/ 166 w 197"/>
                <a:gd name="T3" fmla="*/ 0 h 241"/>
                <a:gd name="T4" fmla="*/ 197 w 197"/>
                <a:gd name="T5" fmla="*/ 227 h 241"/>
                <a:gd name="T6" fmla="*/ 1 w 197"/>
                <a:gd name="T7" fmla="*/ 241 h 241"/>
                <a:gd name="T8" fmla="*/ 0 w 197"/>
                <a:gd name="T9" fmla="*/ 11 h 241"/>
                <a:gd name="T10" fmla="*/ 166 w 197"/>
                <a:gd name="T11" fmla="*/ 0 h 241"/>
              </a:gdLst>
              <a:ahLst/>
              <a:cxnLst>
                <a:cxn ang="0">
                  <a:pos x="T0" y="T1"/>
                </a:cxn>
                <a:cxn ang="0">
                  <a:pos x="T2" y="T3"/>
                </a:cxn>
                <a:cxn ang="0">
                  <a:pos x="T4" y="T5"/>
                </a:cxn>
                <a:cxn ang="0">
                  <a:pos x="T6" y="T7"/>
                </a:cxn>
                <a:cxn ang="0">
                  <a:pos x="T8" y="T9"/>
                </a:cxn>
                <a:cxn ang="0">
                  <a:pos x="T10" y="T11"/>
                </a:cxn>
              </a:cxnLst>
              <a:rect l="0" t="0" r="r" b="b"/>
              <a:pathLst>
                <a:path w="197" h="241">
                  <a:moveTo>
                    <a:pt x="166" y="0"/>
                  </a:moveTo>
                  <a:lnTo>
                    <a:pt x="166" y="0"/>
                  </a:lnTo>
                  <a:lnTo>
                    <a:pt x="197" y="227"/>
                  </a:lnTo>
                  <a:cubicBezTo>
                    <a:pt x="132" y="236"/>
                    <a:pt x="66" y="240"/>
                    <a:pt x="1" y="241"/>
                  </a:cubicBezTo>
                  <a:lnTo>
                    <a:pt x="0" y="11"/>
                  </a:lnTo>
                  <a:cubicBezTo>
                    <a:pt x="56" y="11"/>
                    <a:pt x="111" y="7"/>
                    <a:pt x="166"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7" name="Freeform 18">
              <a:extLst>
                <a:ext uri="{FF2B5EF4-FFF2-40B4-BE49-F238E27FC236}">
                  <a16:creationId xmlns:a16="http://schemas.microsoft.com/office/drawing/2014/main" id="{881D813A-E713-A846-11A5-0F27B9072BE4}"/>
                </a:ext>
              </a:extLst>
            </p:cNvPr>
            <p:cNvSpPr>
              <a:spLocks/>
            </p:cNvSpPr>
            <p:nvPr/>
          </p:nvSpPr>
          <p:spPr bwMode="auto">
            <a:xfrm>
              <a:off x="6791719" y="6172012"/>
              <a:ext cx="270924" cy="332100"/>
            </a:xfrm>
            <a:custGeom>
              <a:avLst/>
              <a:gdLst>
                <a:gd name="T0" fmla="*/ 162 w 207"/>
                <a:gd name="T1" fmla="*/ 0 h 252"/>
                <a:gd name="T2" fmla="*/ 162 w 207"/>
                <a:gd name="T3" fmla="*/ 0 h 252"/>
                <a:gd name="T4" fmla="*/ 207 w 207"/>
                <a:gd name="T5" fmla="*/ 225 h 252"/>
                <a:gd name="T6" fmla="*/ 23 w 207"/>
                <a:gd name="T7" fmla="*/ 252 h 252"/>
                <a:gd name="T8" fmla="*/ 0 w 207"/>
                <a:gd name="T9" fmla="*/ 24 h 252"/>
                <a:gd name="T10" fmla="*/ 162 w 207"/>
                <a:gd name="T11" fmla="*/ 0 h 252"/>
              </a:gdLst>
              <a:ahLst/>
              <a:cxnLst>
                <a:cxn ang="0">
                  <a:pos x="T0" y="T1"/>
                </a:cxn>
                <a:cxn ang="0">
                  <a:pos x="T2" y="T3"/>
                </a:cxn>
                <a:cxn ang="0">
                  <a:pos x="T4" y="T5"/>
                </a:cxn>
                <a:cxn ang="0">
                  <a:pos x="T6" y="T7"/>
                </a:cxn>
                <a:cxn ang="0">
                  <a:pos x="T8" y="T9"/>
                </a:cxn>
                <a:cxn ang="0">
                  <a:pos x="T10" y="T11"/>
                </a:cxn>
              </a:cxnLst>
              <a:rect l="0" t="0" r="r" b="b"/>
              <a:pathLst>
                <a:path w="207" h="252">
                  <a:moveTo>
                    <a:pt x="162" y="0"/>
                  </a:moveTo>
                  <a:lnTo>
                    <a:pt x="162" y="0"/>
                  </a:lnTo>
                  <a:lnTo>
                    <a:pt x="207" y="225"/>
                  </a:lnTo>
                  <a:cubicBezTo>
                    <a:pt x="146" y="237"/>
                    <a:pt x="85" y="246"/>
                    <a:pt x="23" y="252"/>
                  </a:cubicBezTo>
                  <a:lnTo>
                    <a:pt x="0" y="24"/>
                  </a:lnTo>
                  <a:cubicBezTo>
                    <a:pt x="55" y="19"/>
                    <a:pt x="109" y="11"/>
                    <a:pt x="162"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8" name="Freeform 20">
              <a:extLst>
                <a:ext uri="{FF2B5EF4-FFF2-40B4-BE49-F238E27FC236}">
                  <a16:creationId xmlns:a16="http://schemas.microsoft.com/office/drawing/2014/main" id="{A3C450A0-649F-1346-864A-520E94F502F1}"/>
                </a:ext>
              </a:extLst>
            </p:cNvPr>
            <p:cNvSpPr>
              <a:spLocks/>
            </p:cNvSpPr>
            <p:nvPr/>
          </p:nvSpPr>
          <p:spPr bwMode="auto">
            <a:xfrm>
              <a:off x="5133402" y="6172012"/>
              <a:ext cx="270924" cy="332100"/>
            </a:xfrm>
            <a:custGeom>
              <a:avLst/>
              <a:gdLst>
                <a:gd name="T0" fmla="*/ 45 w 207"/>
                <a:gd name="T1" fmla="*/ 0 h 252"/>
                <a:gd name="T2" fmla="*/ 45 w 207"/>
                <a:gd name="T3" fmla="*/ 0 h 252"/>
                <a:gd name="T4" fmla="*/ 0 w 207"/>
                <a:gd name="T5" fmla="*/ 225 h 252"/>
                <a:gd name="T6" fmla="*/ 184 w 207"/>
                <a:gd name="T7" fmla="*/ 252 h 252"/>
                <a:gd name="T8" fmla="*/ 207 w 207"/>
                <a:gd name="T9" fmla="*/ 24 h 252"/>
                <a:gd name="T10" fmla="*/ 45 w 207"/>
                <a:gd name="T11" fmla="*/ 0 h 252"/>
              </a:gdLst>
              <a:ahLst/>
              <a:cxnLst>
                <a:cxn ang="0">
                  <a:pos x="T0" y="T1"/>
                </a:cxn>
                <a:cxn ang="0">
                  <a:pos x="T2" y="T3"/>
                </a:cxn>
                <a:cxn ang="0">
                  <a:pos x="T4" y="T5"/>
                </a:cxn>
                <a:cxn ang="0">
                  <a:pos x="T6" y="T7"/>
                </a:cxn>
                <a:cxn ang="0">
                  <a:pos x="T8" y="T9"/>
                </a:cxn>
                <a:cxn ang="0">
                  <a:pos x="T10" y="T11"/>
                </a:cxn>
              </a:cxnLst>
              <a:rect l="0" t="0" r="r" b="b"/>
              <a:pathLst>
                <a:path w="207" h="252">
                  <a:moveTo>
                    <a:pt x="45" y="0"/>
                  </a:moveTo>
                  <a:lnTo>
                    <a:pt x="45" y="0"/>
                  </a:lnTo>
                  <a:lnTo>
                    <a:pt x="0" y="225"/>
                  </a:lnTo>
                  <a:cubicBezTo>
                    <a:pt x="61" y="237"/>
                    <a:pt x="122" y="246"/>
                    <a:pt x="184" y="252"/>
                  </a:cubicBezTo>
                  <a:lnTo>
                    <a:pt x="207" y="24"/>
                  </a:lnTo>
                  <a:cubicBezTo>
                    <a:pt x="152" y="19"/>
                    <a:pt x="99" y="11"/>
                    <a:pt x="45"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9" name="Freeform 22">
              <a:extLst>
                <a:ext uri="{FF2B5EF4-FFF2-40B4-BE49-F238E27FC236}">
                  <a16:creationId xmlns:a16="http://schemas.microsoft.com/office/drawing/2014/main" id="{55616370-5CFE-501B-0B81-8CED4FF6F269}"/>
                </a:ext>
              </a:extLst>
            </p:cNvPr>
            <p:cNvSpPr>
              <a:spLocks/>
            </p:cNvSpPr>
            <p:nvPr/>
          </p:nvSpPr>
          <p:spPr bwMode="auto">
            <a:xfrm>
              <a:off x="5373737" y="6202601"/>
              <a:ext cx="238152" cy="314621"/>
            </a:xfrm>
            <a:custGeom>
              <a:avLst/>
              <a:gdLst>
                <a:gd name="T0" fmla="*/ 23 w 181"/>
                <a:gd name="T1" fmla="*/ 0 h 238"/>
                <a:gd name="T2" fmla="*/ 23 w 181"/>
                <a:gd name="T3" fmla="*/ 0 h 238"/>
                <a:gd name="T4" fmla="*/ 0 w 181"/>
                <a:gd name="T5" fmla="*/ 228 h 238"/>
                <a:gd name="T6" fmla="*/ 180 w 181"/>
                <a:gd name="T7" fmla="*/ 238 h 238"/>
                <a:gd name="T8" fmla="*/ 181 w 181"/>
                <a:gd name="T9" fmla="*/ 9 h 238"/>
                <a:gd name="T10" fmla="*/ 23 w 181"/>
                <a:gd name="T11" fmla="*/ 0 h 238"/>
              </a:gdLst>
              <a:ahLst/>
              <a:cxnLst>
                <a:cxn ang="0">
                  <a:pos x="T0" y="T1"/>
                </a:cxn>
                <a:cxn ang="0">
                  <a:pos x="T2" y="T3"/>
                </a:cxn>
                <a:cxn ang="0">
                  <a:pos x="T4" y="T5"/>
                </a:cxn>
                <a:cxn ang="0">
                  <a:pos x="T6" y="T7"/>
                </a:cxn>
                <a:cxn ang="0">
                  <a:pos x="T8" y="T9"/>
                </a:cxn>
                <a:cxn ang="0">
                  <a:pos x="T10" y="T11"/>
                </a:cxn>
              </a:cxnLst>
              <a:rect l="0" t="0" r="r" b="b"/>
              <a:pathLst>
                <a:path w="181" h="238">
                  <a:moveTo>
                    <a:pt x="23" y="0"/>
                  </a:moveTo>
                  <a:lnTo>
                    <a:pt x="23" y="0"/>
                  </a:lnTo>
                  <a:lnTo>
                    <a:pt x="0" y="228"/>
                  </a:lnTo>
                  <a:cubicBezTo>
                    <a:pt x="59" y="234"/>
                    <a:pt x="119" y="238"/>
                    <a:pt x="180" y="238"/>
                  </a:cubicBezTo>
                  <a:lnTo>
                    <a:pt x="181" y="9"/>
                  </a:lnTo>
                  <a:cubicBezTo>
                    <a:pt x="128" y="8"/>
                    <a:pt x="75" y="6"/>
                    <a:pt x="23"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60" name="Freeform 267">
              <a:extLst>
                <a:ext uri="{FF2B5EF4-FFF2-40B4-BE49-F238E27FC236}">
                  <a16:creationId xmlns:a16="http://schemas.microsoft.com/office/drawing/2014/main" id="{7CFBDE82-9DBA-CFAB-89E6-7AC30CA69B9B}"/>
                </a:ext>
              </a:extLst>
            </p:cNvPr>
            <p:cNvSpPr>
              <a:spLocks/>
            </p:cNvSpPr>
            <p:nvPr/>
          </p:nvSpPr>
          <p:spPr bwMode="auto">
            <a:xfrm>
              <a:off x="5854409" y="6215710"/>
              <a:ext cx="487227" cy="301512"/>
            </a:xfrm>
            <a:custGeom>
              <a:avLst/>
              <a:gdLst>
                <a:gd name="T0" fmla="*/ 0 w 371"/>
                <a:gd name="T1" fmla="*/ 229 h 229"/>
                <a:gd name="T2" fmla="*/ 0 w 371"/>
                <a:gd name="T3" fmla="*/ 229 h 229"/>
                <a:gd name="T4" fmla="*/ 371 w 371"/>
                <a:gd name="T5" fmla="*/ 229 h 229"/>
                <a:gd name="T6" fmla="*/ 371 w 371"/>
                <a:gd name="T7" fmla="*/ 0 h 229"/>
                <a:gd name="T8" fmla="*/ 0 w 371"/>
                <a:gd name="T9" fmla="*/ 0 h 229"/>
                <a:gd name="T10" fmla="*/ 0 w 371"/>
                <a:gd name="T11" fmla="*/ 229 h 229"/>
              </a:gdLst>
              <a:ahLst/>
              <a:cxnLst>
                <a:cxn ang="0">
                  <a:pos x="T0" y="T1"/>
                </a:cxn>
                <a:cxn ang="0">
                  <a:pos x="T2" y="T3"/>
                </a:cxn>
                <a:cxn ang="0">
                  <a:pos x="T4" y="T5"/>
                </a:cxn>
                <a:cxn ang="0">
                  <a:pos x="T6" y="T7"/>
                </a:cxn>
                <a:cxn ang="0">
                  <a:pos x="T8" y="T9"/>
                </a:cxn>
                <a:cxn ang="0">
                  <a:pos x="T10" y="T11"/>
                </a:cxn>
              </a:cxnLst>
              <a:rect l="0" t="0" r="r" b="b"/>
              <a:pathLst>
                <a:path w="371" h="229">
                  <a:moveTo>
                    <a:pt x="0" y="229"/>
                  </a:moveTo>
                  <a:lnTo>
                    <a:pt x="0" y="229"/>
                  </a:lnTo>
                  <a:lnTo>
                    <a:pt x="371" y="229"/>
                  </a:lnTo>
                  <a:lnTo>
                    <a:pt x="371" y="0"/>
                  </a:lnTo>
                  <a:lnTo>
                    <a:pt x="0" y="0"/>
                  </a:lnTo>
                  <a:lnTo>
                    <a:pt x="0" y="229"/>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61" name="Freeform 329">
              <a:extLst>
                <a:ext uri="{FF2B5EF4-FFF2-40B4-BE49-F238E27FC236}">
                  <a16:creationId xmlns:a16="http://schemas.microsoft.com/office/drawing/2014/main" id="{F23C5014-F78B-23AA-A6FC-7B53B42A6693}"/>
                </a:ext>
              </a:extLst>
            </p:cNvPr>
            <p:cNvSpPr>
              <a:spLocks/>
            </p:cNvSpPr>
            <p:nvPr/>
          </p:nvSpPr>
          <p:spPr bwMode="auto">
            <a:xfrm>
              <a:off x="6584156" y="6202601"/>
              <a:ext cx="238152" cy="314621"/>
            </a:xfrm>
            <a:custGeom>
              <a:avLst/>
              <a:gdLst>
                <a:gd name="T0" fmla="*/ 158 w 181"/>
                <a:gd name="T1" fmla="*/ 0 h 238"/>
                <a:gd name="T2" fmla="*/ 158 w 181"/>
                <a:gd name="T3" fmla="*/ 0 h 238"/>
                <a:gd name="T4" fmla="*/ 181 w 181"/>
                <a:gd name="T5" fmla="*/ 228 h 238"/>
                <a:gd name="T6" fmla="*/ 2 w 181"/>
                <a:gd name="T7" fmla="*/ 238 h 238"/>
                <a:gd name="T8" fmla="*/ 0 w 181"/>
                <a:gd name="T9" fmla="*/ 9 h 238"/>
                <a:gd name="T10" fmla="*/ 158 w 181"/>
                <a:gd name="T11" fmla="*/ 0 h 238"/>
              </a:gdLst>
              <a:ahLst/>
              <a:cxnLst>
                <a:cxn ang="0">
                  <a:pos x="T0" y="T1"/>
                </a:cxn>
                <a:cxn ang="0">
                  <a:pos x="T2" y="T3"/>
                </a:cxn>
                <a:cxn ang="0">
                  <a:pos x="T4" y="T5"/>
                </a:cxn>
                <a:cxn ang="0">
                  <a:pos x="T6" y="T7"/>
                </a:cxn>
                <a:cxn ang="0">
                  <a:pos x="T8" y="T9"/>
                </a:cxn>
                <a:cxn ang="0">
                  <a:pos x="T10" y="T11"/>
                </a:cxn>
              </a:cxnLst>
              <a:rect l="0" t="0" r="r" b="b"/>
              <a:pathLst>
                <a:path w="181" h="238">
                  <a:moveTo>
                    <a:pt x="158" y="0"/>
                  </a:moveTo>
                  <a:lnTo>
                    <a:pt x="158" y="0"/>
                  </a:lnTo>
                  <a:lnTo>
                    <a:pt x="181" y="228"/>
                  </a:lnTo>
                  <a:cubicBezTo>
                    <a:pt x="122" y="234"/>
                    <a:pt x="62" y="238"/>
                    <a:pt x="2" y="238"/>
                  </a:cubicBezTo>
                  <a:lnTo>
                    <a:pt x="0" y="9"/>
                  </a:lnTo>
                  <a:cubicBezTo>
                    <a:pt x="53" y="8"/>
                    <a:pt x="106" y="6"/>
                    <a:pt x="158" y="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62" name="Freeform 335">
              <a:extLst>
                <a:ext uri="{FF2B5EF4-FFF2-40B4-BE49-F238E27FC236}">
                  <a16:creationId xmlns:a16="http://schemas.microsoft.com/office/drawing/2014/main" id="{2363BAA1-26EE-765F-832D-D9A3A56E4C48}"/>
                </a:ext>
              </a:extLst>
            </p:cNvPr>
            <p:cNvSpPr>
              <a:spLocks/>
            </p:cNvSpPr>
            <p:nvPr/>
          </p:nvSpPr>
          <p:spPr bwMode="auto">
            <a:xfrm>
              <a:off x="7101971" y="2499245"/>
              <a:ext cx="467562" cy="450083"/>
            </a:xfrm>
            <a:custGeom>
              <a:avLst/>
              <a:gdLst>
                <a:gd name="T0" fmla="*/ 0 w 356"/>
                <a:gd name="T1" fmla="*/ 217 h 341"/>
                <a:gd name="T2" fmla="*/ 0 w 356"/>
                <a:gd name="T3" fmla="*/ 217 h 341"/>
                <a:gd name="T4" fmla="*/ 98 w 356"/>
                <a:gd name="T5" fmla="*/ 0 h 341"/>
                <a:gd name="T6" fmla="*/ 356 w 356"/>
                <a:gd name="T7" fmla="*/ 141 h 341"/>
                <a:gd name="T8" fmla="*/ 226 w 356"/>
                <a:gd name="T9" fmla="*/ 341 h 341"/>
                <a:gd name="T10" fmla="*/ 0 w 356"/>
                <a:gd name="T11" fmla="*/ 217 h 341"/>
              </a:gdLst>
              <a:ahLst/>
              <a:cxnLst>
                <a:cxn ang="0">
                  <a:pos x="T0" y="T1"/>
                </a:cxn>
                <a:cxn ang="0">
                  <a:pos x="T2" y="T3"/>
                </a:cxn>
                <a:cxn ang="0">
                  <a:pos x="T4" y="T5"/>
                </a:cxn>
                <a:cxn ang="0">
                  <a:pos x="T6" y="T7"/>
                </a:cxn>
                <a:cxn ang="0">
                  <a:pos x="T8" y="T9"/>
                </a:cxn>
                <a:cxn ang="0">
                  <a:pos x="T10" y="T11"/>
                </a:cxn>
              </a:cxnLst>
              <a:rect l="0" t="0" r="r" b="b"/>
              <a:pathLst>
                <a:path w="356" h="341">
                  <a:moveTo>
                    <a:pt x="0" y="217"/>
                  </a:moveTo>
                  <a:lnTo>
                    <a:pt x="0" y="217"/>
                  </a:lnTo>
                  <a:lnTo>
                    <a:pt x="98" y="0"/>
                  </a:lnTo>
                  <a:cubicBezTo>
                    <a:pt x="188" y="40"/>
                    <a:pt x="274" y="87"/>
                    <a:pt x="356" y="141"/>
                  </a:cubicBezTo>
                  <a:lnTo>
                    <a:pt x="226" y="341"/>
                  </a:lnTo>
                  <a:cubicBezTo>
                    <a:pt x="154" y="294"/>
                    <a:pt x="79" y="253"/>
                    <a:pt x="0" y="21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63" name="Freeform 269">
              <a:extLst>
                <a:ext uri="{FF2B5EF4-FFF2-40B4-BE49-F238E27FC236}">
                  <a16:creationId xmlns:a16="http://schemas.microsoft.com/office/drawing/2014/main" id="{0811D530-68AB-377F-6B15-BEF732B37DB6}"/>
                </a:ext>
              </a:extLst>
            </p:cNvPr>
            <p:cNvSpPr>
              <a:spLocks/>
            </p:cNvSpPr>
            <p:nvPr/>
          </p:nvSpPr>
          <p:spPr bwMode="auto">
            <a:xfrm>
              <a:off x="4255083" y="3504286"/>
              <a:ext cx="461008" cy="474118"/>
            </a:xfrm>
            <a:custGeom>
              <a:avLst/>
              <a:gdLst>
                <a:gd name="T0" fmla="*/ 351 w 351"/>
                <a:gd name="T1" fmla="*/ 154 h 360"/>
                <a:gd name="T2" fmla="*/ 351 w 351"/>
                <a:gd name="T3" fmla="*/ 154 h 360"/>
                <a:gd name="T4" fmla="*/ 170 w 351"/>
                <a:gd name="T5" fmla="*/ 0 h 360"/>
                <a:gd name="T6" fmla="*/ 0 w 351"/>
                <a:gd name="T7" fmla="*/ 244 h 360"/>
                <a:gd name="T8" fmla="*/ 209 w 351"/>
                <a:gd name="T9" fmla="*/ 360 h 360"/>
                <a:gd name="T10" fmla="*/ 351 w 351"/>
                <a:gd name="T11" fmla="*/ 154 h 360"/>
              </a:gdLst>
              <a:ahLst/>
              <a:cxnLst>
                <a:cxn ang="0">
                  <a:pos x="T0" y="T1"/>
                </a:cxn>
                <a:cxn ang="0">
                  <a:pos x="T2" y="T3"/>
                </a:cxn>
                <a:cxn ang="0">
                  <a:pos x="T4" y="T5"/>
                </a:cxn>
                <a:cxn ang="0">
                  <a:pos x="T6" y="T7"/>
                </a:cxn>
                <a:cxn ang="0">
                  <a:pos x="T8" y="T9"/>
                </a:cxn>
                <a:cxn ang="0">
                  <a:pos x="T10" y="T11"/>
                </a:cxn>
              </a:cxnLst>
              <a:rect l="0" t="0" r="r" b="b"/>
              <a:pathLst>
                <a:path w="351" h="360">
                  <a:moveTo>
                    <a:pt x="351" y="154"/>
                  </a:moveTo>
                  <a:lnTo>
                    <a:pt x="351" y="154"/>
                  </a:lnTo>
                  <a:lnTo>
                    <a:pt x="170" y="0"/>
                  </a:lnTo>
                  <a:cubicBezTo>
                    <a:pt x="106" y="75"/>
                    <a:pt x="49" y="157"/>
                    <a:pt x="0" y="244"/>
                  </a:cubicBezTo>
                  <a:lnTo>
                    <a:pt x="209" y="360"/>
                  </a:lnTo>
                  <a:cubicBezTo>
                    <a:pt x="250" y="286"/>
                    <a:pt x="297" y="218"/>
                    <a:pt x="351" y="15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grpSp>
      <p:grpSp>
        <p:nvGrpSpPr>
          <p:cNvPr id="64" name="Gruppieren 63">
            <a:extLst>
              <a:ext uri="{FF2B5EF4-FFF2-40B4-BE49-F238E27FC236}">
                <a16:creationId xmlns:a16="http://schemas.microsoft.com/office/drawing/2014/main" id="{0F34DE4C-3500-1202-08E7-9BFEADC5F534}"/>
              </a:ext>
            </a:extLst>
          </p:cNvPr>
          <p:cNvGrpSpPr/>
          <p:nvPr/>
        </p:nvGrpSpPr>
        <p:grpSpPr>
          <a:xfrm>
            <a:off x="11498983" y="5581306"/>
            <a:ext cx="97200" cy="930033"/>
            <a:chOff x="11498983" y="5581306"/>
            <a:chExt cx="97200" cy="930033"/>
          </a:xfrm>
        </p:grpSpPr>
        <p:sp>
          <p:nvSpPr>
            <p:cNvPr id="65" name="Ellipse 64">
              <a:extLst>
                <a:ext uri="{FF2B5EF4-FFF2-40B4-BE49-F238E27FC236}">
                  <a16:creationId xmlns:a16="http://schemas.microsoft.com/office/drawing/2014/main" id="{0C6F1096-6454-1FBE-0668-30DC0A016138}"/>
                </a:ext>
              </a:extLst>
            </p:cNvPr>
            <p:cNvSpPr>
              <a:spLocks noChangeAspect="1"/>
            </p:cNvSpPr>
            <p:nvPr/>
          </p:nvSpPr>
          <p:spPr>
            <a:xfrm>
              <a:off x="11498983" y="6414139"/>
              <a:ext cx="97200" cy="972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66" name="Ellipse 65">
              <a:extLst>
                <a:ext uri="{FF2B5EF4-FFF2-40B4-BE49-F238E27FC236}">
                  <a16:creationId xmlns:a16="http://schemas.microsoft.com/office/drawing/2014/main" id="{F95C6321-01F7-E318-19F8-576F6619EA2C}"/>
                </a:ext>
              </a:extLst>
            </p:cNvPr>
            <p:cNvSpPr>
              <a:spLocks noChangeAspect="1"/>
            </p:cNvSpPr>
            <p:nvPr/>
          </p:nvSpPr>
          <p:spPr>
            <a:xfrm>
              <a:off x="11498983" y="5997722"/>
              <a:ext cx="97200" cy="972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67" name="Ellipse 66">
              <a:extLst>
                <a:ext uri="{FF2B5EF4-FFF2-40B4-BE49-F238E27FC236}">
                  <a16:creationId xmlns:a16="http://schemas.microsoft.com/office/drawing/2014/main" id="{581E8415-BADE-4B3F-A269-1A696EC3428B}"/>
                </a:ext>
              </a:extLst>
            </p:cNvPr>
            <p:cNvSpPr>
              <a:spLocks noChangeAspect="1"/>
            </p:cNvSpPr>
            <p:nvPr/>
          </p:nvSpPr>
          <p:spPr>
            <a:xfrm>
              <a:off x="11498983" y="5789514"/>
              <a:ext cx="97200" cy="972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68" name="Ellipse 67">
              <a:extLst>
                <a:ext uri="{FF2B5EF4-FFF2-40B4-BE49-F238E27FC236}">
                  <a16:creationId xmlns:a16="http://schemas.microsoft.com/office/drawing/2014/main" id="{71FF8FC7-0355-960B-ED14-AA0FCE450864}"/>
                </a:ext>
              </a:extLst>
            </p:cNvPr>
            <p:cNvSpPr>
              <a:spLocks noChangeAspect="1"/>
            </p:cNvSpPr>
            <p:nvPr/>
          </p:nvSpPr>
          <p:spPr>
            <a:xfrm>
              <a:off x="11498983" y="6205930"/>
              <a:ext cx="97200" cy="972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4" name="Ellipse 73">
              <a:extLst>
                <a:ext uri="{FF2B5EF4-FFF2-40B4-BE49-F238E27FC236}">
                  <a16:creationId xmlns:a16="http://schemas.microsoft.com/office/drawing/2014/main" id="{A5703968-BEFB-73D9-3D79-22C4E11A1B8A}"/>
                </a:ext>
              </a:extLst>
            </p:cNvPr>
            <p:cNvSpPr>
              <a:spLocks noChangeAspect="1"/>
            </p:cNvSpPr>
            <p:nvPr/>
          </p:nvSpPr>
          <p:spPr>
            <a:xfrm>
              <a:off x="11498983" y="5581306"/>
              <a:ext cx="97200" cy="97200"/>
            </a:xfrm>
            <a:prstGeom prst="ellips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sp>
        <p:nvSpPr>
          <p:cNvPr id="4" name="Foliennummernplatzhalter 3">
            <a:extLst>
              <a:ext uri="{FF2B5EF4-FFF2-40B4-BE49-F238E27FC236}">
                <a16:creationId xmlns:a16="http://schemas.microsoft.com/office/drawing/2014/main" id="{08E29AFF-7406-C6AD-D7BA-04E67F7541B7}"/>
              </a:ext>
            </a:extLst>
          </p:cNvPr>
          <p:cNvSpPr>
            <a:spLocks noGrp="1"/>
          </p:cNvSpPr>
          <p:nvPr>
            <p:ph type="sldNum" sz="quarter" idx="12"/>
          </p:nvPr>
        </p:nvSpPr>
        <p:spPr/>
        <p:txBody>
          <a:bodyPr/>
          <a:lstStyle/>
          <a:p>
            <a:fld id="{442AD375-037F-43D0-B059-5172DA06796A}" type="slidenum">
              <a:rPr lang="de-CH" smtClean="0"/>
              <a:t>34</a:t>
            </a:fld>
            <a:endParaRPr lang="de-CH"/>
          </a:p>
        </p:txBody>
      </p:sp>
    </p:spTree>
    <p:extLst>
      <p:ext uri="{BB962C8B-B14F-4D97-AF65-F5344CB8AC3E}">
        <p14:creationId xmlns:p14="http://schemas.microsoft.com/office/powerpoint/2010/main" val="15257345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5487AD"/>
        </a:solidFill>
        <a:effectLst/>
      </p:bgPr>
    </p:bg>
    <p:spTree>
      <p:nvGrpSpPr>
        <p:cNvPr id="1" name=""/>
        <p:cNvGrpSpPr/>
        <p:nvPr/>
      </p:nvGrpSpPr>
      <p:grpSpPr>
        <a:xfrm>
          <a:off x="0" y="0"/>
          <a:ext cx="0" cy="0"/>
          <a:chOff x="0" y="0"/>
          <a:chExt cx="0" cy="0"/>
        </a:xfrm>
      </p:grpSpPr>
      <p:grpSp>
        <p:nvGrpSpPr>
          <p:cNvPr id="3" name="Gruppieren 2">
            <a:extLst>
              <a:ext uri="{FF2B5EF4-FFF2-40B4-BE49-F238E27FC236}">
                <a16:creationId xmlns:a16="http://schemas.microsoft.com/office/drawing/2014/main" id="{C8E1A0CF-9B3E-2A85-28E4-A7053A473EF6}"/>
              </a:ext>
            </a:extLst>
          </p:cNvPr>
          <p:cNvGrpSpPr/>
          <p:nvPr/>
        </p:nvGrpSpPr>
        <p:grpSpPr>
          <a:xfrm>
            <a:off x="1919536" y="1844823"/>
            <a:ext cx="8236192" cy="5112569"/>
            <a:chOff x="2773363" y="585787"/>
            <a:chExt cx="8020051" cy="4978401"/>
          </a:xfrm>
          <a:solidFill>
            <a:schemeClr val="bg1"/>
          </a:solidFill>
        </p:grpSpPr>
        <p:sp>
          <p:nvSpPr>
            <p:cNvPr id="7" name="Freeform 5">
              <a:extLst>
                <a:ext uri="{FF2B5EF4-FFF2-40B4-BE49-F238E27FC236}">
                  <a16:creationId xmlns:a16="http://schemas.microsoft.com/office/drawing/2014/main" id="{02174841-8F17-0929-4A41-185D197B8CC9}"/>
                </a:ext>
              </a:extLst>
            </p:cNvPr>
            <p:cNvSpPr>
              <a:spLocks/>
            </p:cNvSpPr>
            <p:nvPr/>
          </p:nvSpPr>
          <p:spPr bwMode="auto">
            <a:xfrm>
              <a:off x="2773363" y="603250"/>
              <a:ext cx="4049713" cy="4943475"/>
            </a:xfrm>
            <a:custGeom>
              <a:avLst/>
              <a:gdLst>
                <a:gd name="T0" fmla="*/ 264 w 4325"/>
                <a:gd name="T1" fmla="*/ 5279 h 5279"/>
                <a:gd name="T2" fmla="*/ 264 w 4325"/>
                <a:gd name="T3" fmla="*/ 5279 h 5279"/>
                <a:gd name="T4" fmla="*/ 176 w 4325"/>
                <a:gd name="T5" fmla="*/ 4858 h 5279"/>
                <a:gd name="T6" fmla="*/ 926 w 4325"/>
                <a:gd name="T7" fmla="*/ 1732 h 5279"/>
                <a:gd name="T8" fmla="*/ 3668 w 4325"/>
                <a:gd name="T9" fmla="*/ 52 h 5279"/>
                <a:gd name="T10" fmla="*/ 4325 w 4325"/>
                <a:gd name="T11" fmla="*/ 0 h 5279"/>
                <a:gd name="T12" fmla="*/ 4325 w 4325"/>
                <a:gd name="T13" fmla="*/ 13 h 5279"/>
                <a:gd name="T14" fmla="*/ 3670 w 4325"/>
                <a:gd name="T15" fmla="*/ 65 h 5279"/>
                <a:gd name="T16" fmla="*/ 937 w 4325"/>
                <a:gd name="T17" fmla="*/ 1740 h 5279"/>
                <a:gd name="T18" fmla="*/ 189 w 4325"/>
                <a:gd name="T19" fmla="*/ 4856 h 5279"/>
                <a:gd name="T20" fmla="*/ 277 w 4325"/>
                <a:gd name="T21" fmla="*/ 5276 h 5279"/>
                <a:gd name="T22" fmla="*/ 264 w 4325"/>
                <a:gd name="T23" fmla="*/ 5279 h 5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25" h="5279">
                  <a:moveTo>
                    <a:pt x="264" y="5279"/>
                  </a:moveTo>
                  <a:lnTo>
                    <a:pt x="264" y="5279"/>
                  </a:lnTo>
                  <a:cubicBezTo>
                    <a:pt x="228" y="5142"/>
                    <a:pt x="198" y="5000"/>
                    <a:pt x="176" y="4858"/>
                  </a:cubicBezTo>
                  <a:cubicBezTo>
                    <a:pt x="0" y="3750"/>
                    <a:pt x="267" y="2640"/>
                    <a:pt x="926" y="1732"/>
                  </a:cubicBezTo>
                  <a:cubicBezTo>
                    <a:pt x="1586" y="824"/>
                    <a:pt x="2559" y="227"/>
                    <a:pt x="3668" y="52"/>
                  </a:cubicBezTo>
                  <a:cubicBezTo>
                    <a:pt x="3885" y="17"/>
                    <a:pt x="4106" y="0"/>
                    <a:pt x="4325" y="0"/>
                  </a:cubicBezTo>
                  <a:lnTo>
                    <a:pt x="4325" y="13"/>
                  </a:lnTo>
                  <a:cubicBezTo>
                    <a:pt x="4106" y="13"/>
                    <a:pt x="3886" y="31"/>
                    <a:pt x="3670" y="65"/>
                  </a:cubicBezTo>
                  <a:cubicBezTo>
                    <a:pt x="2565" y="240"/>
                    <a:pt x="1594" y="835"/>
                    <a:pt x="937" y="1740"/>
                  </a:cubicBezTo>
                  <a:cubicBezTo>
                    <a:pt x="279" y="2645"/>
                    <a:pt x="14" y="3751"/>
                    <a:pt x="189" y="4856"/>
                  </a:cubicBezTo>
                  <a:cubicBezTo>
                    <a:pt x="211" y="4997"/>
                    <a:pt x="241" y="5139"/>
                    <a:pt x="277" y="5276"/>
                  </a:cubicBezTo>
                  <a:lnTo>
                    <a:pt x="264" y="5279"/>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 name="Freeform 6">
              <a:extLst>
                <a:ext uri="{FF2B5EF4-FFF2-40B4-BE49-F238E27FC236}">
                  <a16:creationId xmlns:a16="http://schemas.microsoft.com/office/drawing/2014/main" id="{DD06D88B-7BFF-2C8D-8CF1-266449476C35}"/>
                </a:ext>
              </a:extLst>
            </p:cNvPr>
            <p:cNvSpPr>
              <a:spLocks/>
            </p:cNvSpPr>
            <p:nvPr/>
          </p:nvSpPr>
          <p:spPr bwMode="auto">
            <a:xfrm>
              <a:off x="10614026" y="3922713"/>
              <a:ext cx="179388" cy="1624013"/>
            </a:xfrm>
            <a:custGeom>
              <a:avLst/>
              <a:gdLst>
                <a:gd name="T0" fmla="*/ 13 w 193"/>
                <a:gd name="T1" fmla="*/ 1734 h 1734"/>
                <a:gd name="T2" fmla="*/ 13 w 193"/>
                <a:gd name="T3" fmla="*/ 1734 h 1734"/>
                <a:gd name="T4" fmla="*/ 0 w 193"/>
                <a:gd name="T5" fmla="*/ 1731 h 1734"/>
                <a:gd name="T6" fmla="*/ 88 w 193"/>
                <a:gd name="T7" fmla="*/ 2 h 1734"/>
                <a:gd name="T8" fmla="*/ 101 w 193"/>
                <a:gd name="T9" fmla="*/ 0 h 1734"/>
                <a:gd name="T10" fmla="*/ 13 w 193"/>
                <a:gd name="T11" fmla="*/ 1734 h 1734"/>
              </a:gdLst>
              <a:ahLst/>
              <a:cxnLst>
                <a:cxn ang="0">
                  <a:pos x="T0" y="T1"/>
                </a:cxn>
                <a:cxn ang="0">
                  <a:pos x="T2" y="T3"/>
                </a:cxn>
                <a:cxn ang="0">
                  <a:pos x="T4" y="T5"/>
                </a:cxn>
                <a:cxn ang="0">
                  <a:pos x="T6" y="T7"/>
                </a:cxn>
                <a:cxn ang="0">
                  <a:pos x="T8" y="T9"/>
                </a:cxn>
                <a:cxn ang="0">
                  <a:pos x="T10" y="T11"/>
                </a:cxn>
              </a:cxnLst>
              <a:rect l="0" t="0" r="r" b="b"/>
              <a:pathLst>
                <a:path w="193" h="1734">
                  <a:moveTo>
                    <a:pt x="13" y="1734"/>
                  </a:moveTo>
                  <a:lnTo>
                    <a:pt x="13" y="1734"/>
                  </a:lnTo>
                  <a:lnTo>
                    <a:pt x="0" y="1731"/>
                  </a:lnTo>
                  <a:cubicBezTo>
                    <a:pt x="150" y="1166"/>
                    <a:pt x="180" y="584"/>
                    <a:pt x="88" y="2"/>
                  </a:cubicBezTo>
                  <a:lnTo>
                    <a:pt x="101" y="0"/>
                  </a:lnTo>
                  <a:cubicBezTo>
                    <a:pt x="193" y="584"/>
                    <a:pt x="164" y="1167"/>
                    <a:pt x="13" y="1734"/>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 name="Freeform 7">
              <a:extLst>
                <a:ext uri="{FF2B5EF4-FFF2-40B4-BE49-F238E27FC236}">
                  <a16:creationId xmlns:a16="http://schemas.microsoft.com/office/drawing/2014/main" id="{122D7693-8992-1DE9-E151-388E4EDEB92D}"/>
                </a:ext>
              </a:extLst>
            </p:cNvPr>
            <p:cNvSpPr>
              <a:spLocks/>
            </p:cNvSpPr>
            <p:nvPr/>
          </p:nvSpPr>
          <p:spPr bwMode="auto">
            <a:xfrm>
              <a:off x="10591801" y="3452813"/>
              <a:ext cx="115888" cy="471488"/>
            </a:xfrm>
            <a:custGeom>
              <a:avLst/>
              <a:gdLst>
                <a:gd name="T0" fmla="*/ 111 w 124"/>
                <a:gd name="T1" fmla="*/ 503 h 503"/>
                <a:gd name="T2" fmla="*/ 111 w 124"/>
                <a:gd name="T3" fmla="*/ 503 h 503"/>
                <a:gd name="T4" fmla="*/ 0 w 124"/>
                <a:gd name="T5" fmla="*/ 4 h 503"/>
                <a:gd name="T6" fmla="*/ 13 w 124"/>
                <a:gd name="T7" fmla="*/ 0 h 503"/>
                <a:gd name="T8" fmla="*/ 124 w 124"/>
                <a:gd name="T9" fmla="*/ 501 h 503"/>
                <a:gd name="T10" fmla="*/ 111 w 124"/>
                <a:gd name="T11" fmla="*/ 503 h 503"/>
              </a:gdLst>
              <a:ahLst/>
              <a:cxnLst>
                <a:cxn ang="0">
                  <a:pos x="T0" y="T1"/>
                </a:cxn>
                <a:cxn ang="0">
                  <a:pos x="T2" y="T3"/>
                </a:cxn>
                <a:cxn ang="0">
                  <a:pos x="T4" y="T5"/>
                </a:cxn>
                <a:cxn ang="0">
                  <a:pos x="T6" y="T7"/>
                </a:cxn>
                <a:cxn ang="0">
                  <a:pos x="T8" y="T9"/>
                </a:cxn>
                <a:cxn ang="0">
                  <a:pos x="T10" y="T11"/>
                </a:cxn>
              </a:cxnLst>
              <a:rect l="0" t="0" r="r" b="b"/>
              <a:pathLst>
                <a:path w="124" h="503">
                  <a:moveTo>
                    <a:pt x="111" y="503"/>
                  </a:moveTo>
                  <a:lnTo>
                    <a:pt x="111" y="503"/>
                  </a:lnTo>
                  <a:cubicBezTo>
                    <a:pt x="84" y="333"/>
                    <a:pt x="47" y="170"/>
                    <a:pt x="0" y="4"/>
                  </a:cubicBezTo>
                  <a:lnTo>
                    <a:pt x="13" y="0"/>
                  </a:lnTo>
                  <a:cubicBezTo>
                    <a:pt x="60" y="166"/>
                    <a:pt x="97" y="330"/>
                    <a:pt x="124" y="501"/>
                  </a:cubicBezTo>
                  <a:lnTo>
                    <a:pt x="111" y="503"/>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 name="Freeform 8">
              <a:extLst>
                <a:ext uri="{FF2B5EF4-FFF2-40B4-BE49-F238E27FC236}">
                  <a16:creationId xmlns:a16="http://schemas.microsoft.com/office/drawing/2014/main" id="{FD24143D-9480-5E3E-A5FA-0B3CA894E080}"/>
                </a:ext>
              </a:extLst>
            </p:cNvPr>
            <p:cNvSpPr>
              <a:spLocks/>
            </p:cNvSpPr>
            <p:nvPr/>
          </p:nvSpPr>
          <p:spPr bwMode="auto">
            <a:xfrm>
              <a:off x="6823076" y="603250"/>
              <a:ext cx="3781425" cy="2852738"/>
            </a:xfrm>
            <a:custGeom>
              <a:avLst/>
              <a:gdLst>
                <a:gd name="T0" fmla="*/ 4026 w 4039"/>
                <a:gd name="T1" fmla="*/ 3047 h 3047"/>
                <a:gd name="T2" fmla="*/ 4026 w 4039"/>
                <a:gd name="T3" fmla="*/ 3047 h 3047"/>
                <a:gd name="T4" fmla="*/ 0 w 4039"/>
                <a:gd name="T5" fmla="*/ 13 h 3047"/>
                <a:gd name="T6" fmla="*/ 0 w 4039"/>
                <a:gd name="T7" fmla="*/ 0 h 3047"/>
                <a:gd name="T8" fmla="*/ 4039 w 4039"/>
                <a:gd name="T9" fmla="*/ 3043 h 3047"/>
                <a:gd name="T10" fmla="*/ 4026 w 4039"/>
                <a:gd name="T11" fmla="*/ 3047 h 3047"/>
              </a:gdLst>
              <a:ahLst/>
              <a:cxnLst>
                <a:cxn ang="0">
                  <a:pos x="T0" y="T1"/>
                </a:cxn>
                <a:cxn ang="0">
                  <a:pos x="T2" y="T3"/>
                </a:cxn>
                <a:cxn ang="0">
                  <a:pos x="T4" y="T5"/>
                </a:cxn>
                <a:cxn ang="0">
                  <a:pos x="T6" y="T7"/>
                </a:cxn>
                <a:cxn ang="0">
                  <a:pos x="T8" y="T9"/>
                </a:cxn>
                <a:cxn ang="0">
                  <a:pos x="T10" y="T11"/>
                </a:cxn>
              </a:cxnLst>
              <a:rect l="0" t="0" r="r" b="b"/>
              <a:pathLst>
                <a:path w="4039" h="3047">
                  <a:moveTo>
                    <a:pt x="4026" y="3047"/>
                  </a:moveTo>
                  <a:lnTo>
                    <a:pt x="4026" y="3047"/>
                  </a:lnTo>
                  <a:cubicBezTo>
                    <a:pt x="3497" y="1204"/>
                    <a:pt x="1917" y="13"/>
                    <a:pt x="0" y="13"/>
                  </a:cubicBezTo>
                  <a:lnTo>
                    <a:pt x="0" y="0"/>
                  </a:lnTo>
                  <a:cubicBezTo>
                    <a:pt x="1923" y="0"/>
                    <a:pt x="3509" y="1194"/>
                    <a:pt x="4039" y="3043"/>
                  </a:cubicBezTo>
                  <a:lnTo>
                    <a:pt x="4026" y="304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 name="Freeform 9">
              <a:extLst>
                <a:ext uri="{FF2B5EF4-FFF2-40B4-BE49-F238E27FC236}">
                  <a16:creationId xmlns:a16="http://schemas.microsoft.com/office/drawing/2014/main" id="{76FA8231-4E42-D2D2-4FE9-D61FEB5BC850}"/>
                </a:ext>
              </a:extLst>
            </p:cNvPr>
            <p:cNvSpPr>
              <a:spLocks/>
            </p:cNvSpPr>
            <p:nvPr/>
          </p:nvSpPr>
          <p:spPr bwMode="auto">
            <a:xfrm>
              <a:off x="3074988" y="885825"/>
              <a:ext cx="3748088" cy="4660900"/>
            </a:xfrm>
            <a:custGeom>
              <a:avLst/>
              <a:gdLst>
                <a:gd name="T0" fmla="*/ 255 w 4002"/>
                <a:gd name="T1" fmla="*/ 4975 h 4975"/>
                <a:gd name="T2" fmla="*/ 255 w 4002"/>
                <a:gd name="T3" fmla="*/ 4975 h 4975"/>
                <a:gd name="T4" fmla="*/ 447 w 4002"/>
                <a:gd name="T5" fmla="*/ 2299 h 4975"/>
                <a:gd name="T6" fmla="*/ 2354 w 4002"/>
                <a:gd name="T7" fmla="*/ 365 h 4975"/>
                <a:gd name="T8" fmla="*/ 4002 w 4002"/>
                <a:gd name="T9" fmla="*/ 0 h 4975"/>
                <a:gd name="T10" fmla="*/ 4002 w 4002"/>
                <a:gd name="T11" fmla="*/ 13 h 4975"/>
                <a:gd name="T12" fmla="*/ 2360 w 4002"/>
                <a:gd name="T13" fmla="*/ 377 h 4975"/>
                <a:gd name="T14" fmla="*/ 459 w 4002"/>
                <a:gd name="T15" fmla="*/ 2304 h 4975"/>
                <a:gd name="T16" fmla="*/ 267 w 4002"/>
                <a:gd name="T17" fmla="*/ 4972 h 4975"/>
                <a:gd name="T18" fmla="*/ 255 w 4002"/>
                <a:gd name="T19" fmla="*/ 4975 h 4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2" h="4975">
                  <a:moveTo>
                    <a:pt x="255" y="4975"/>
                  </a:moveTo>
                  <a:lnTo>
                    <a:pt x="255" y="4975"/>
                  </a:lnTo>
                  <a:cubicBezTo>
                    <a:pt x="0" y="4092"/>
                    <a:pt x="68" y="3142"/>
                    <a:pt x="447" y="2299"/>
                  </a:cubicBezTo>
                  <a:cubicBezTo>
                    <a:pt x="829" y="1447"/>
                    <a:pt x="1507" y="760"/>
                    <a:pt x="2354" y="365"/>
                  </a:cubicBezTo>
                  <a:cubicBezTo>
                    <a:pt x="2882" y="119"/>
                    <a:pt x="3421" y="0"/>
                    <a:pt x="4002" y="0"/>
                  </a:cubicBezTo>
                  <a:lnTo>
                    <a:pt x="4002" y="13"/>
                  </a:lnTo>
                  <a:cubicBezTo>
                    <a:pt x="3423" y="13"/>
                    <a:pt x="2885" y="132"/>
                    <a:pt x="2360" y="377"/>
                  </a:cubicBezTo>
                  <a:cubicBezTo>
                    <a:pt x="1516" y="771"/>
                    <a:pt x="840" y="1455"/>
                    <a:pt x="459" y="2304"/>
                  </a:cubicBezTo>
                  <a:cubicBezTo>
                    <a:pt x="81" y="3144"/>
                    <a:pt x="13" y="4092"/>
                    <a:pt x="267" y="4972"/>
                  </a:cubicBezTo>
                  <a:lnTo>
                    <a:pt x="255" y="4975"/>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 name="Freeform 10">
              <a:extLst>
                <a:ext uri="{FF2B5EF4-FFF2-40B4-BE49-F238E27FC236}">
                  <a16:creationId xmlns:a16="http://schemas.microsoft.com/office/drawing/2014/main" id="{CAE0E701-2BE0-059D-E7ED-DBBC62C05FE3}"/>
                </a:ext>
              </a:extLst>
            </p:cNvPr>
            <p:cNvSpPr>
              <a:spLocks/>
            </p:cNvSpPr>
            <p:nvPr/>
          </p:nvSpPr>
          <p:spPr bwMode="auto">
            <a:xfrm>
              <a:off x="10118726" y="2994025"/>
              <a:ext cx="455613" cy="2552700"/>
            </a:xfrm>
            <a:custGeom>
              <a:avLst/>
              <a:gdLst>
                <a:gd name="T0" fmla="*/ 226 w 486"/>
                <a:gd name="T1" fmla="*/ 2724 h 2724"/>
                <a:gd name="T2" fmla="*/ 226 w 486"/>
                <a:gd name="T3" fmla="*/ 2724 h 2724"/>
                <a:gd name="T4" fmla="*/ 213 w 486"/>
                <a:gd name="T5" fmla="*/ 2721 h 2724"/>
                <a:gd name="T6" fmla="*/ 0 w 486"/>
                <a:gd name="T7" fmla="*/ 5 h 2724"/>
                <a:gd name="T8" fmla="*/ 13 w 486"/>
                <a:gd name="T9" fmla="*/ 0 h 2724"/>
                <a:gd name="T10" fmla="*/ 226 w 486"/>
                <a:gd name="T11" fmla="*/ 2724 h 2724"/>
              </a:gdLst>
              <a:ahLst/>
              <a:cxnLst>
                <a:cxn ang="0">
                  <a:pos x="T0" y="T1"/>
                </a:cxn>
                <a:cxn ang="0">
                  <a:pos x="T2" y="T3"/>
                </a:cxn>
                <a:cxn ang="0">
                  <a:pos x="T4" y="T5"/>
                </a:cxn>
                <a:cxn ang="0">
                  <a:pos x="T6" y="T7"/>
                </a:cxn>
                <a:cxn ang="0">
                  <a:pos x="T8" y="T9"/>
                </a:cxn>
                <a:cxn ang="0">
                  <a:pos x="T10" y="T11"/>
                </a:cxn>
              </a:cxnLst>
              <a:rect l="0" t="0" r="r" b="b"/>
              <a:pathLst>
                <a:path w="486" h="2724">
                  <a:moveTo>
                    <a:pt x="226" y="2724"/>
                  </a:moveTo>
                  <a:lnTo>
                    <a:pt x="226" y="2724"/>
                  </a:lnTo>
                  <a:lnTo>
                    <a:pt x="213" y="2721"/>
                  </a:lnTo>
                  <a:cubicBezTo>
                    <a:pt x="473" y="1820"/>
                    <a:pt x="397" y="856"/>
                    <a:pt x="0" y="5"/>
                  </a:cubicBezTo>
                  <a:lnTo>
                    <a:pt x="13" y="0"/>
                  </a:lnTo>
                  <a:cubicBezTo>
                    <a:pt x="410" y="853"/>
                    <a:pt x="486" y="1821"/>
                    <a:pt x="226" y="2724"/>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 name="Freeform 11">
              <a:extLst>
                <a:ext uri="{FF2B5EF4-FFF2-40B4-BE49-F238E27FC236}">
                  <a16:creationId xmlns:a16="http://schemas.microsoft.com/office/drawing/2014/main" id="{8CC4B3AA-8070-3E16-B12C-6739BA85F193}"/>
                </a:ext>
              </a:extLst>
            </p:cNvPr>
            <p:cNvSpPr>
              <a:spLocks/>
            </p:cNvSpPr>
            <p:nvPr/>
          </p:nvSpPr>
          <p:spPr bwMode="auto">
            <a:xfrm>
              <a:off x="9650413" y="2239963"/>
              <a:ext cx="481013" cy="758825"/>
            </a:xfrm>
            <a:custGeom>
              <a:avLst/>
              <a:gdLst>
                <a:gd name="T0" fmla="*/ 501 w 514"/>
                <a:gd name="T1" fmla="*/ 811 h 811"/>
                <a:gd name="T2" fmla="*/ 501 w 514"/>
                <a:gd name="T3" fmla="*/ 811 h 811"/>
                <a:gd name="T4" fmla="*/ 0 w 514"/>
                <a:gd name="T5" fmla="*/ 8 h 811"/>
                <a:gd name="T6" fmla="*/ 10 w 514"/>
                <a:gd name="T7" fmla="*/ 0 h 811"/>
                <a:gd name="T8" fmla="*/ 514 w 514"/>
                <a:gd name="T9" fmla="*/ 806 h 811"/>
                <a:gd name="T10" fmla="*/ 501 w 514"/>
                <a:gd name="T11" fmla="*/ 811 h 811"/>
              </a:gdLst>
              <a:ahLst/>
              <a:cxnLst>
                <a:cxn ang="0">
                  <a:pos x="T0" y="T1"/>
                </a:cxn>
                <a:cxn ang="0">
                  <a:pos x="T2" y="T3"/>
                </a:cxn>
                <a:cxn ang="0">
                  <a:pos x="T4" y="T5"/>
                </a:cxn>
                <a:cxn ang="0">
                  <a:pos x="T6" y="T7"/>
                </a:cxn>
                <a:cxn ang="0">
                  <a:pos x="T8" y="T9"/>
                </a:cxn>
                <a:cxn ang="0">
                  <a:pos x="T10" y="T11"/>
                </a:cxn>
              </a:cxnLst>
              <a:rect l="0" t="0" r="r" b="b"/>
              <a:pathLst>
                <a:path w="514" h="811">
                  <a:moveTo>
                    <a:pt x="501" y="811"/>
                  </a:moveTo>
                  <a:lnTo>
                    <a:pt x="501" y="811"/>
                  </a:lnTo>
                  <a:cubicBezTo>
                    <a:pt x="356" y="500"/>
                    <a:pt x="216" y="275"/>
                    <a:pt x="0" y="8"/>
                  </a:cubicBezTo>
                  <a:lnTo>
                    <a:pt x="10" y="0"/>
                  </a:lnTo>
                  <a:cubicBezTo>
                    <a:pt x="227" y="267"/>
                    <a:pt x="368" y="493"/>
                    <a:pt x="514" y="806"/>
                  </a:cubicBezTo>
                  <a:lnTo>
                    <a:pt x="501" y="811"/>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 name="Freeform 12">
              <a:extLst>
                <a:ext uri="{FF2B5EF4-FFF2-40B4-BE49-F238E27FC236}">
                  <a16:creationId xmlns:a16="http://schemas.microsoft.com/office/drawing/2014/main" id="{789734A0-F18C-C5EF-C984-31A749560146}"/>
                </a:ext>
              </a:extLst>
            </p:cNvPr>
            <p:cNvSpPr>
              <a:spLocks/>
            </p:cNvSpPr>
            <p:nvPr/>
          </p:nvSpPr>
          <p:spPr bwMode="auto">
            <a:xfrm>
              <a:off x="6823076" y="885825"/>
              <a:ext cx="2836863" cy="1362075"/>
            </a:xfrm>
            <a:custGeom>
              <a:avLst/>
              <a:gdLst>
                <a:gd name="T0" fmla="*/ 3020 w 3030"/>
                <a:gd name="T1" fmla="*/ 1454 h 1454"/>
                <a:gd name="T2" fmla="*/ 3020 w 3030"/>
                <a:gd name="T3" fmla="*/ 1454 h 1454"/>
                <a:gd name="T4" fmla="*/ 1680 w 3030"/>
                <a:gd name="T5" fmla="*/ 377 h 1454"/>
                <a:gd name="T6" fmla="*/ 0 w 3030"/>
                <a:gd name="T7" fmla="*/ 14 h 1454"/>
                <a:gd name="T8" fmla="*/ 0 w 3030"/>
                <a:gd name="T9" fmla="*/ 0 h 1454"/>
                <a:gd name="T10" fmla="*/ 1686 w 3030"/>
                <a:gd name="T11" fmla="*/ 365 h 1454"/>
                <a:gd name="T12" fmla="*/ 3030 w 3030"/>
                <a:gd name="T13" fmla="*/ 1446 h 1454"/>
                <a:gd name="T14" fmla="*/ 3020 w 3030"/>
                <a:gd name="T15" fmla="*/ 1454 h 1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30" h="1454">
                  <a:moveTo>
                    <a:pt x="3020" y="1454"/>
                  </a:moveTo>
                  <a:lnTo>
                    <a:pt x="3020" y="1454"/>
                  </a:lnTo>
                  <a:cubicBezTo>
                    <a:pt x="2636" y="980"/>
                    <a:pt x="2185" y="618"/>
                    <a:pt x="1680" y="377"/>
                  </a:cubicBezTo>
                  <a:cubicBezTo>
                    <a:pt x="1175" y="136"/>
                    <a:pt x="610" y="14"/>
                    <a:pt x="0" y="14"/>
                  </a:cubicBezTo>
                  <a:lnTo>
                    <a:pt x="0" y="0"/>
                  </a:lnTo>
                  <a:cubicBezTo>
                    <a:pt x="612" y="0"/>
                    <a:pt x="1179" y="123"/>
                    <a:pt x="1686" y="365"/>
                  </a:cubicBezTo>
                  <a:cubicBezTo>
                    <a:pt x="2193" y="607"/>
                    <a:pt x="2645" y="970"/>
                    <a:pt x="3030" y="1446"/>
                  </a:cubicBezTo>
                  <a:lnTo>
                    <a:pt x="3020" y="145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 name="Freeform 13">
              <a:extLst>
                <a:ext uri="{FF2B5EF4-FFF2-40B4-BE49-F238E27FC236}">
                  <a16:creationId xmlns:a16="http://schemas.microsoft.com/office/drawing/2014/main" id="{CBB5C580-0EFB-47BC-767B-83E646D07C93}"/>
                </a:ext>
              </a:extLst>
            </p:cNvPr>
            <p:cNvSpPr>
              <a:spLocks/>
            </p:cNvSpPr>
            <p:nvPr/>
          </p:nvSpPr>
          <p:spPr bwMode="auto">
            <a:xfrm>
              <a:off x="3395663" y="1168400"/>
              <a:ext cx="3427413" cy="4378325"/>
            </a:xfrm>
            <a:custGeom>
              <a:avLst/>
              <a:gdLst>
                <a:gd name="T0" fmla="*/ 227 w 3660"/>
                <a:gd name="T1" fmla="*/ 4675 h 4675"/>
                <a:gd name="T2" fmla="*/ 227 w 3660"/>
                <a:gd name="T3" fmla="*/ 4675 h 4675"/>
                <a:gd name="T4" fmla="*/ 257 w 3660"/>
                <a:gd name="T5" fmla="*/ 2432 h 4675"/>
                <a:gd name="T6" fmla="*/ 1649 w 3660"/>
                <a:gd name="T7" fmla="*/ 615 h 4675"/>
                <a:gd name="T8" fmla="*/ 3660 w 3660"/>
                <a:gd name="T9" fmla="*/ 0 h 4675"/>
                <a:gd name="T10" fmla="*/ 3660 w 3660"/>
                <a:gd name="T11" fmla="*/ 14 h 4675"/>
                <a:gd name="T12" fmla="*/ 1656 w 3660"/>
                <a:gd name="T13" fmla="*/ 626 h 4675"/>
                <a:gd name="T14" fmla="*/ 270 w 3660"/>
                <a:gd name="T15" fmla="*/ 2436 h 4675"/>
                <a:gd name="T16" fmla="*/ 240 w 3660"/>
                <a:gd name="T17" fmla="*/ 4671 h 4675"/>
                <a:gd name="T18" fmla="*/ 227 w 3660"/>
                <a:gd name="T19" fmla="*/ 4675 h 4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60" h="4675">
                  <a:moveTo>
                    <a:pt x="227" y="4675"/>
                  </a:moveTo>
                  <a:lnTo>
                    <a:pt x="227" y="4675"/>
                  </a:lnTo>
                  <a:cubicBezTo>
                    <a:pt x="0" y="3950"/>
                    <a:pt x="10" y="3154"/>
                    <a:pt x="257" y="2432"/>
                  </a:cubicBezTo>
                  <a:cubicBezTo>
                    <a:pt x="512" y="1686"/>
                    <a:pt x="993" y="1057"/>
                    <a:pt x="1649" y="615"/>
                  </a:cubicBezTo>
                  <a:cubicBezTo>
                    <a:pt x="2254" y="207"/>
                    <a:pt x="2930" y="0"/>
                    <a:pt x="3660" y="0"/>
                  </a:cubicBezTo>
                  <a:lnTo>
                    <a:pt x="3660" y="14"/>
                  </a:lnTo>
                  <a:cubicBezTo>
                    <a:pt x="2933" y="14"/>
                    <a:pt x="2259" y="220"/>
                    <a:pt x="1656" y="626"/>
                  </a:cubicBezTo>
                  <a:cubicBezTo>
                    <a:pt x="1003" y="1067"/>
                    <a:pt x="524" y="1693"/>
                    <a:pt x="270" y="2436"/>
                  </a:cubicBezTo>
                  <a:cubicBezTo>
                    <a:pt x="24" y="3156"/>
                    <a:pt x="13" y="3949"/>
                    <a:pt x="240" y="4671"/>
                  </a:cubicBezTo>
                  <a:lnTo>
                    <a:pt x="227" y="4675"/>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 name="Freeform 14">
              <a:extLst>
                <a:ext uri="{FF2B5EF4-FFF2-40B4-BE49-F238E27FC236}">
                  <a16:creationId xmlns:a16="http://schemas.microsoft.com/office/drawing/2014/main" id="{183F1C4F-695D-B91F-1E68-C4D7824CDB4C}"/>
                </a:ext>
              </a:extLst>
            </p:cNvPr>
            <p:cNvSpPr>
              <a:spLocks/>
            </p:cNvSpPr>
            <p:nvPr/>
          </p:nvSpPr>
          <p:spPr bwMode="auto">
            <a:xfrm>
              <a:off x="9604376" y="2654300"/>
              <a:ext cx="739775" cy="2892425"/>
            </a:xfrm>
            <a:custGeom>
              <a:avLst/>
              <a:gdLst>
                <a:gd name="T0" fmla="*/ 461 w 790"/>
                <a:gd name="T1" fmla="*/ 3089 h 3089"/>
                <a:gd name="T2" fmla="*/ 461 w 790"/>
                <a:gd name="T3" fmla="*/ 3089 h 3089"/>
                <a:gd name="T4" fmla="*/ 448 w 790"/>
                <a:gd name="T5" fmla="*/ 3085 h 3089"/>
                <a:gd name="T6" fmla="*/ 0 w 790"/>
                <a:gd name="T7" fmla="*/ 7 h 3089"/>
                <a:gd name="T8" fmla="*/ 11 w 790"/>
                <a:gd name="T9" fmla="*/ 0 h 3089"/>
                <a:gd name="T10" fmla="*/ 461 w 790"/>
                <a:gd name="T11" fmla="*/ 3089 h 3089"/>
              </a:gdLst>
              <a:ahLst/>
              <a:cxnLst>
                <a:cxn ang="0">
                  <a:pos x="T0" y="T1"/>
                </a:cxn>
                <a:cxn ang="0">
                  <a:pos x="T2" y="T3"/>
                </a:cxn>
                <a:cxn ang="0">
                  <a:pos x="T4" y="T5"/>
                </a:cxn>
                <a:cxn ang="0">
                  <a:pos x="T6" y="T7"/>
                </a:cxn>
                <a:cxn ang="0">
                  <a:pos x="T8" y="T9"/>
                </a:cxn>
                <a:cxn ang="0">
                  <a:pos x="T10" y="T11"/>
                </a:cxn>
              </a:cxnLst>
              <a:rect l="0" t="0" r="r" b="b"/>
              <a:pathLst>
                <a:path w="790" h="3089">
                  <a:moveTo>
                    <a:pt x="461" y="3089"/>
                  </a:moveTo>
                  <a:lnTo>
                    <a:pt x="461" y="3089"/>
                  </a:lnTo>
                  <a:lnTo>
                    <a:pt x="448" y="3085"/>
                  </a:lnTo>
                  <a:cubicBezTo>
                    <a:pt x="776" y="2038"/>
                    <a:pt x="613" y="916"/>
                    <a:pt x="0" y="7"/>
                  </a:cubicBezTo>
                  <a:lnTo>
                    <a:pt x="11" y="0"/>
                  </a:lnTo>
                  <a:cubicBezTo>
                    <a:pt x="626" y="912"/>
                    <a:pt x="790" y="2038"/>
                    <a:pt x="461" y="3089"/>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8" name="Freeform 15">
              <a:extLst>
                <a:ext uri="{FF2B5EF4-FFF2-40B4-BE49-F238E27FC236}">
                  <a16:creationId xmlns:a16="http://schemas.microsoft.com/office/drawing/2014/main" id="{0F1AB802-9B6F-AA66-71B6-475E67929A06}"/>
                </a:ext>
              </a:extLst>
            </p:cNvPr>
            <p:cNvSpPr>
              <a:spLocks/>
            </p:cNvSpPr>
            <p:nvPr/>
          </p:nvSpPr>
          <p:spPr bwMode="auto">
            <a:xfrm>
              <a:off x="8978901" y="1957388"/>
              <a:ext cx="635000" cy="703263"/>
            </a:xfrm>
            <a:custGeom>
              <a:avLst/>
              <a:gdLst>
                <a:gd name="T0" fmla="*/ 667 w 678"/>
                <a:gd name="T1" fmla="*/ 751 h 751"/>
                <a:gd name="T2" fmla="*/ 667 w 678"/>
                <a:gd name="T3" fmla="*/ 751 h 751"/>
                <a:gd name="T4" fmla="*/ 0 w 678"/>
                <a:gd name="T5" fmla="*/ 10 h 751"/>
                <a:gd name="T6" fmla="*/ 8 w 678"/>
                <a:gd name="T7" fmla="*/ 0 h 751"/>
                <a:gd name="T8" fmla="*/ 678 w 678"/>
                <a:gd name="T9" fmla="*/ 744 h 751"/>
                <a:gd name="T10" fmla="*/ 667 w 678"/>
                <a:gd name="T11" fmla="*/ 751 h 751"/>
              </a:gdLst>
              <a:ahLst/>
              <a:cxnLst>
                <a:cxn ang="0">
                  <a:pos x="T0" y="T1"/>
                </a:cxn>
                <a:cxn ang="0">
                  <a:pos x="T2" y="T3"/>
                </a:cxn>
                <a:cxn ang="0">
                  <a:pos x="T4" y="T5"/>
                </a:cxn>
                <a:cxn ang="0">
                  <a:pos x="T6" y="T7"/>
                </a:cxn>
                <a:cxn ang="0">
                  <a:pos x="T8" y="T9"/>
                </a:cxn>
                <a:cxn ang="0">
                  <a:pos x="T10" y="T11"/>
                </a:cxn>
              </a:cxnLst>
              <a:rect l="0" t="0" r="r" b="b"/>
              <a:pathLst>
                <a:path w="678" h="751">
                  <a:moveTo>
                    <a:pt x="667" y="751"/>
                  </a:moveTo>
                  <a:lnTo>
                    <a:pt x="667" y="751"/>
                  </a:lnTo>
                  <a:cubicBezTo>
                    <a:pt x="470" y="459"/>
                    <a:pt x="270" y="237"/>
                    <a:pt x="0" y="10"/>
                  </a:cubicBezTo>
                  <a:lnTo>
                    <a:pt x="8" y="0"/>
                  </a:lnTo>
                  <a:cubicBezTo>
                    <a:pt x="280" y="228"/>
                    <a:pt x="480" y="450"/>
                    <a:pt x="678" y="744"/>
                  </a:cubicBezTo>
                  <a:lnTo>
                    <a:pt x="667" y="751"/>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9" name="Freeform 16">
              <a:extLst>
                <a:ext uri="{FF2B5EF4-FFF2-40B4-BE49-F238E27FC236}">
                  <a16:creationId xmlns:a16="http://schemas.microsoft.com/office/drawing/2014/main" id="{E058E49E-B9FA-2A85-43C1-6BD392547AEF}"/>
                </a:ext>
              </a:extLst>
            </p:cNvPr>
            <p:cNvSpPr>
              <a:spLocks/>
            </p:cNvSpPr>
            <p:nvPr/>
          </p:nvSpPr>
          <p:spPr bwMode="auto">
            <a:xfrm>
              <a:off x="6823076" y="1168400"/>
              <a:ext cx="2163763" cy="798513"/>
            </a:xfrm>
            <a:custGeom>
              <a:avLst/>
              <a:gdLst>
                <a:gd name="T0" fmla="*/ 2304 w 2312"/>
                <a:gd name="T1" fmla="*/ 852 h 852"/>
                <a:gd name="T2" fmla="*/ 2304 w 2312"/>
                <a:gd name="T3" fmla="*/ 852 h 852"/>
                <a:gd name="T4" fmla="*/ 0 w 2312"/>
                <a:gd name="T5" fmla="*/ 14 h 852"/>
                <a:gd name="T6" fmla="*/ 0 w 2312"/>
                <a:gd name="T7" fmla="*/ 0 h 852"/>
                <a:gd name="T8" fmla="*/ 2312 w 2312"/>
                <a:gd name="T9" fmla="*/ 842 h 852"/>
                <a:gd name="T10" fmla="*/ 2304 w 2312"/>
                <a:gd name="T11" fmla="*/ 852 h 852"/>
              </a:gdLst>
              <a:ahLst/>
              <a:cxnLst>
                <a:cxn ang="0">
                  <a:pos x="T0" y="T1"/>
                </a:cxn>
                <a:cxn ang="0">
                  <a:pos x="T2" y="T3"/>
                </a:cxn>
                <a:cxn ang="0">
                  <a:pos x="T4" y="T5"/>
                </a:cxn>
                <a:cxn ang="0">
                  <a:pos x="T6" y="T7"/>
                </a:cxn>
                <a:cxn ang="0">
                  <a:pos x="T8" y="T9"/>
                </a:cxn>
                <a:cxn ang="0">
                  <a:pos x="T10" y="T11"/>
                </a:cxn>
              </a:cxnLst>
              <a:rect l="0" t="0" r="r" b="b"/>
              <a:pathLst>
                <a:path w="2312" h="852">
                  <a:moveTo>
                    <a:pt x="2304" y="852"/>
                  </a:moveTo>
                  <a:lnTo>
                    <a:pt x="2304" y="852"/>
                  </a:lnTo>
                  <a:cubicBezTo>
                    <a:pt x="1622" y="280"/>
                    <a:pt x="890" y="14"/>
                    <a:pt x="0" y="14"/>
                  </a:cubicBezTo>
                  <a:lnTo>
                    <a:pt x="0" y="0"/>
                  </a:lnTo>
                  <a:cubicBezTo>
                    <a:pt x="893" y="0"/>
                    <a:pt x="1628" y="268"/>
                    <a:pt x="2312" y="842"/>
                  </a:cubicBezTo>
                  <a:lnTo>
                    <a:pt x="2304" y="85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 name="Freeform 17">
              <a:extLst>
                <a:ext uri="{FF2B5EF4-FFF2-40B4-BE49-F238E27FC236}">
                  <a16:creationId xmlns:a16="http://schemas.microsoft.com/office/drawing/2014/main" id="{15657E77-0683-3C6E-B36C-AD5B635FE3DB}"/>
                </a:ext>
              </a:extLst>
            </p:cNvPr>
            <p:cNvSpPr>
              <a:spLocks/>
            </p:cNvSpPr>
            <p:nvPr/>
          </p:nvSpPr>
          <p:spPr bwMode="auto">
            <a:xfrm>
              <a:off x="3679826" y="1452563"/>
              <a:ext cx="3143250" cy="4094163"/>
            </a:xfrm>
            <a:custGeom>
              <a:avLst/>
              <a:gdLst>
                <a:gd name="T0" fmla="*/ 242 w 3356"/>
                <a:gd name="T1" fmla="*/ 4372 h 4372"/>
                <a:gd name="T2" fmla="*/ 242 w 3356"/>
                <a:gd name="T3" fmla="*/ 4372 h 4372"/>
                <a:gd name="T4" fmla="*/ 198 w 3356"/>
                <a:gd name="T5" fmla="*/ 2355 h 4372"/>
                <a:gd name="T6" fmla="*/ 1373 w 3356"/>
                <a:gd name="T7" fmla="*/ 663 h 4372"/>
                <a:gd name="T8" fmla="*/ 3356 w 3356"/>
                <a:gd name="T9" fmla="*/ 0 h 4372"/>
                <a:gd name="T10" fmla="*/ 3356 w 3356"/>
                <a:gd name="T11" fmla="*/ 13 h 4372"/>
                <a:gd name="T12" fmla="*/ 1381 w 3356"/>
                <a:gd name="T13" fmla="*/ 674 h 4372"/>
                <a:gd name="T14" fmla="*/ 211 w 3356"/>
                <a:gd name="T15" fmla="*/ 2359 h 4372"/>
                <a:gd name="T16" fmla="*/ 254 w 3356"/>
                <a:gd name="T17" fmla="*/ 4367 h 4372"/>
                <a:gd name="T18" fmla="*/ 242 w 3356"/>
                <a:gd name="T19" fmla="*/ 4372 h 4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56" h="4372">
                  <a:moveTo>
                    <a:pt x="242" y="4372"/>
                  </a:moveTo>
                  <a:lnTo>
                    <a:pt x="242" y="4372"/>
                  </a:lnTo>
                  <a:cubicBezTo>
                    <a:pt x="16" y="3719"/>
                    <a:pt x="0" y="3021"/>
                    <a:pt x="198" y="2355"/>
                  </a:cubicBezTo>
                  <a:cubicBezTo>
                    <a:pt x="399" y="1676"/>
                    <a:pt x="806" y="1091"/>
                    <a:pt x="1373" y="663"/>
                  </a:cubicBezTo>
                  <a:cubicBezTo>
                    <a:pt x="1958" y="223"/>
                    <a:pt x="2625" y="0"/>
                    <a:pt x="3356" y="0"/>
                  </a:cubicBezTo>
                  <a:lnTo>
                    <a:pt x="3356" y="13"/>
                  </a:lnTo>
                  <a:cubicBezTo>
                    <a:pt x="2628" y="13"/>
                    <a:pt x="1963" y="235"/>
                    <a:pt x="1381" y="674"/>
                  </a:cubicBezTo>
                  <a:cubicBezTo>
                    <a:pt x="816" y="1100"/>
                    <a:pt x="411" y="1682"/>
                    <a:pt x="211" y="2359"/>
                  </a:cubicBezTo>
                  <a:cubicBezTo>
                    <a:pt x="14" y="3022"/>
                    <a:pt x="29" y="3717"/>
                    <a:pt x="254" y="4367"/>
                  </a:cubicBezTo>
                  <a:lnTo>
                    <a:pt x="242" y="4372"/>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 name="Freeform 18">
              <a:extLst>
                <a:ext uri="{FF2B5EF4-FFF2-40B4-BE49-F238E27FC236}">
                  <a16:creationId xmlns:a16="http://schemas.microsoft.com/office/drawing/2014/main" id="{F0A5CA95-3841-EB4C-4311-4F67540D05D2}"/>
                </a:ext>
              </a:extLst>
            </p:cNvPr>
            <p:cNvSpPr>
              <a:spLocks/>
            </p:cNvSpPr>
            <p:nvPr/>
          </p:nvSpPr>
          <p:spPr bwMode="auto">
            <a:xfrm>
              <a:off x="9275763" y="2679700"/>
              <a:ext cx="796925" cy="2862263"/>
            </a:xfrm>
            <a:custGeom>
              <a:avLst/>
              <a:gdLst>
                <a:gd name="T0" fmla="*/ 494 w 851"/>
                <a:gd name="T1" fmla="*/ 3056 h 3056"/>
                <a:gd name="T2" fmla="*/ 494 w 851"/>
                <a:gd name="T3" fmla="*/ 3056 h 3056"/>
                <a:gd name="T4" fmla="*/ 482 w 851"/>
                <a:gd name="T5" fmla="*/ 3052 h 3056"/>
                <a:gd name="T6" fmla="*/ 0 w 851"/>
                <a:gd name="T7" fmla="*/ 8 h 3056"/>
                <a:gd name="T8" fmla="*/ 10 w 851"/>
                <a:gd name="T9" fmla="*/ 0 h 3056"/>
                <a:gd name="T10" fmla="*/ 494 w 851"/>
                <a:gd name="T11" fmla="*/ 3056 h 3056"/>
              </a:gdLst>
              <a:ahLst/>
              <a:cxnLst>
                <a:cxn ang="0">
                  <a:pos x="T0" y="T1"/>
                </a:cxn>
                <a:cxn ang="0">
                  <a:pos x="T2" y="T3"/>
                </a:cxn>
                <a:cxn ang="0">
                  <a:pos x="T4" y="T5"/>
                </a:cxn>
                <a:cxn ang="0">
                  <a:pos x="T6" y="T7"/>
                </a:cxn>
                <a:cxn ang="0">
                  <a:pos x="T8" y="T9"/>
                </a:cxn>
                <a:cxn ang="0">
                  <a:pos x="T10" y="T11"/>
                </a:cxn>
              </a:cxnLst>
              <a:rect l="0" t="0" r="r" b="b"/>
              <a:pathLst>
                <a:path w="851" h="3056">
                  <a:moveTo>
                    <a:pt x="494" y="3056"/>
                  </a:moveTo>
                  <a:lnTo>
                    <a:pt x="494" y="3056"/>
                  </a:lnTo>
                  <a:lnTo>
                    <a:pt x="482" y="3052"/>
                  </a:lnTo>
                  <a:cubicBezTo>
                    <a:pt x="837" y="2018"/>
                    <a:pt x="657" y="880"/>
                    <a:pt x="0" y="8"/>
                  </a:cubicBezTo>
                  <a:lnTo>
                    <a:pt x="10" y="0"/>
                  </a:lnTo>
                  <a:cubicBezTo>
                    <a:pt x="670" y="876"/>
                    <a:pt x="851" y="2018"/>
                    <a:pt x="494" y="3056"/>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 name="Freeform 19">
              <a:extLst>
                <a:ext uri="{FF2B5EF4-FFF2-40B4-BE49-F238E27FC236}">
                  <a16:creationId xmlns:a16="http://schemas.microsoft.com/office/drawing/2014/main" id="{4FBD425B-62E7-16F3-A399-25417BE2F58E}"/>
                </a:ext>
              </a:extLst>
            </p:cNvPr>
            <p:cNvSpPr>
              <a:spLocks/>
            </p:cNvSpPr>
            <p:nvPr/>
          </p:nvSpPr>
          <p:spPr bwMode="auto">
            <a:xfrm>
              <a:off x="8670926" y="2073275"/>
              <a:ext cx="614363" cy="614363"/>
            </a:xfrm>
            <a:custGeom>
              <a:avLst/>
              <a:gdLst>
                <a:gd name="T0" fmla="*/ 646 w 656"/>
                <a:gd name="T1" fmla="*/ 656 h 656"/>
                <a:gd name="T2" fmla="*/ 646 w 656"/>
                <a:gd name="T3" fmla="*/ 656 h 656"/>
                <a:gd name="T4" fmla="*/ 0 w 656"/>
                <a:gd name="T5" fmla="*/ 11 h 656"/>
                <a:gd name="T6" fmla="*/ 8 w 656"/>
                <a:gd name="T7" fmla="*/ 0 h 656"/>
                <a:gd name="T8" fmla="*/ 656 w 656"/>
                <a:gd name="T9" fmla="*/ 648 h 656"/>
                <a:gd name="T10" fmla="*/ 646 w 656"/>
                <a:gd name="T11" fmla="*/ 656 h 656"/>
              </a:gdLst>
              <a:ahLst/>
              <a:cxnLst>
                <a:cxn ang="0">
                  <a:pos x="T0" y="T1"/>
                </a:cxn>
                <a:cxn ang="0">
                  <a:pos x="T2" y="T3"/>
                </a:cxn>
                <a:cxn ang="0">
                  <a:pos x="T4" y="T5"/>
                </a:cxn>
                <a:cxn ang="0">
                  <a:pos x="T6" y="T7"/>
                </a:cxn>
                <a:cxn ang="0">
                  <a:pos x="T8" y="T9"/>
                </a:cxn>
                <a:cxn ang="0">
                  <a:pos x="T10" y="T11"/>
                </a:cxn>
              </a:cxnLst>
              <a:rect l="0" t="0" r="r" b="b"/>
              <a:pathLst>
                <a:path w="656" h="656">
                  <a:moveTo>
                    <a:pt x="646" y="656"/>
                  </a:moveTo>
                  <a:lnTo>
                    <a:pt x="646" y="656"/>
                  </a:lnTo>
                  <a:cubicBezTo>
                    <a:pt x="451" y="398"/>
                    <a:pt x="258" y="205"/>
                    <a:pt x="0" y="11"/>
                  </a:cubicBezTo>
                  <a:lnTo>
                    <a:pt x="8" y="0"/>
                  </a:lnTo>
                  <a:cubicBezTo>
                    <a:pt x="267" y="195"/>
                    <a:pt x="461" y="389"/>
                    <a:pt x="656" y="648"/>
                  </a:cubicBezTo>
                  <a:lnTo>
                    <a:pt x="646" y="656"/>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3" name="Freeform 20">
              <a:extLst>
                <a:ext uri="{FF2B5EF4-FFF2-40B4-BE49-F238E27FC236}">
                  <a16:creationId xmlns:a16="http://schemas.microsoft.com/office/drawing/2014/main" id="{09ABF389-6E6F-695E-75AC-3F81C9D7DFED}"/>
                </a:ext>
              </a:extLst>
            </p:cNvPr>
            <p:cNvSpPr>
              <a:spLocks/>
            </p:cNvSpPr>
            <p:nvPr/>
          </p:nvSpPr>
          <p:spPr bwMode="auto">
            <a:xfrm>
              <a:off x="6823076" y="1452563"/>
              <a:ext cx="1855788" cy="630238"/>
            </a:xfrm>
            <a:custGeom>
              <a:avLst/>
              <a:gdLst>
                <a:gd name="T0" fmla="*/ 1975 w 1983"/>
                <a:gd name="T1" fmla="*/ 674 h 674"/>
                <a:gd name="T2" fmla="*/ 1975 w 1983"/>
                <a:gd name="T3" fmla="*/ 674 h 674"/>
                <a:gd name="T4" fmla="*/ 0 w 1983"/>
                <a:gd name="T5" fmla="*/ 13 h 674"/>
                <a:gd name="T6" fmla="*/ 0 w 1983"/>
                <a:gd name="T7" fmla="*/ 0 h 674"/>
                <a:gd name="T8" fmla="*/ 1983 w 1983"/>
                <a:gd name="T9" fmla="*/ 663 h 674"/>
                <a:gd name="T10" fmla="*/ 1975 w 1983"/>
                <a:gd name="T11" fmla="*/ 674 h 674"/>
              </a:gdLst>
              <a:ahLst/>
              <a:cxnLst>
                <a:cxn ang="0">
                  <a:pos x="T0" y="T1"/>
                </a:cxn>
                <a:cxn ang="0">
                  <a:pos x="T2" y="T3"/>
                </a:cxn>
                <a:cxn ang="0">
                  <a:pos x="T4" y="T5"/>
                </a:cxn>
                <a:cxn ang="0">
                  <a:pos x="T6" y="T7"/>
                </a:cxn>
                <a:cxn ang="0">
                  <a:pos x="T8" y="T9"/>
                </a:cxn>
                <a:cxn ang="0">
                  <a:pos x="T10" y="T11"/>
                </a:cxn>
              </a:cxnLst>
              <a:rect l="0" t="0" r="r" b="b"/>
              <a:pathLst>
                <a:path w="1983" h="674">
                  <a:moveTo>
                    <a:pt x="1975" y="674"/>
                  </a:moveTo>
                  <a:lnTo>
                    <a:pt x="1975" y="674"/>
                  </a:lnTo>
                  <a:cubicBezTo>
                    <a:pt x="1377" y="223"/>
                    <a:pt x="749" y="13"/>
                    <a:pt x="0" y="13"/>
                  </a:cubicBezTo>
                  <a:lnTo>
                    <a:pt x="0" y="0"/>
                  </a:lnTo>
                  <a:cubicBezTo>
                    <a:pt x="752" y="0"/>
                    <a:pt x="1382" y="210"/>
                    <a:pt x="1983" y="663"/>
                  </a:cubicBezTo>
                  <a:lnTo>
                    <a:pt x="1975" y="67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4" name="Freeform 21">
              <a:extLst>
                <a:ext uri="{FF2B5EF4-FFF2-40B4-BE49-F238E27FC236}">
                  <a16:creationId xmlns:a16="http://schemas.microsoft.com/office/drawing/2014/main" id="{EE4678D8-E655-80D5-BD22-7C2BFBFD1293}"/>
                </a:ext>
              </a:extLst>
            </p:cNvPr>
            <p:cNvSpPr>
              <a:spLocks/>
            </p:cNvSpPr>
            <p:nvPr/>
          </p:nvSpPr>
          <p:spPr bwMode="auto">
            <a:xfrm>
              <a:off x="3957638" y="1735138"/>
              <a:ext cx="2865438" cy="3829050"/>
            </a:xfrm>
            <a:custGeom>
              <a:avLst/>
              <a:gdLst>
                <a:gd name="T0" fmla="*/ 276 w 3059"/>
                <a:gd name="T1" fmla="*/ 4089 h 4089"/>
                <a:gd name="T2" fmla="*/ 276 w 3059"/>
                <a:gd name="T3" fmla="*/ 4089 h 4089"/>
                <a:gd name="T4" fmla="*/ 214 w 3059"/>
                <a:gd name="T5" fmla="*/ 2068 h 4089"/>
                <a:gd name="T6" fmla="*/ 3059 w 3059"/>
                <a:gd name="T7" fmla="*/ 0 h 4089"/>
                <a:gd name="T8" fmla="*/ 3059 w 3059"/>
                <a:gd name="T9" fmla="*/ 14 h 4089"/>
                <a:gd name="T10" fmla="*/ 227 w 3059"/>
                <a:gd name="T11" fmla="*/ 2072 h 4089"/>
                <a:gd name="T12" fmla="*/ 288 w 3059"/>
                <a:gd name="T13" fmla="*/ 4084 h 4089"/>
                <a:gd name="T14" fmla="*/ 276 w 3059"/>
                <a:gd name="T15" fmla="*/ 4089 h 40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59" h="4089">
                  <a:moveTo>
                    <a:pt x="276" y="4089"/>
                  </a:moveTo>
                  <a:lnTo>
                    <a:pt x="276" y="4089"/>
                  </a:lnTo>
                  <a:cubicBezTo>
                    <a:pt x="22" y="3445"/>
                    <a:pt x="0" y="2727"/>
                    <a:pt x="214" y="2068"/>
                  </a:cubicBezTo>
                  <a:cubicBezTo>
                    <a:pt x="622" y="812"/>
                    <a:pt x="1739" y="0"/>
                    <a:pt x="3059" y="0"/>
                  </a:cubicBezTo>
                  <a:lnTo>
                    <a:pt x="3059" y="14"/>
                  </a:lnTo>
                  <a:cubicBezTo>
                    <a:pt x="1745" y="14"/>
                    <a:pt x="633" y="822"/>
                    <a:pt x="227" y="2072"/>
                  </a:cubicBezTo>
                  <a:cubicBezTo>
                    <a:pt x="13" y="2728"/>
                    <a:pt x="35" y="3443"/>
                    <a:pt x="288" y="4084"/>
                  </a:cubicBezTo>
                  <a:lnTo>
                    <a:pt x="276" y="4089"/>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5" name="Freeform 22">
              <a:extLst>
                <a:ext uri="{FF2B5EF4-FFF2-40B4-BE49-F238E27FC236}">
                  <a16:creationId xmlns:a16="http://schemas.microsoft.com/office/drawing/2014/main" id="{8728A16B-B484-9A4F-CD90-14A6ACCCD627}"/>
                </a:ext>
              </a:extLst>
            </p:cNvPr>
            <p:cNvSpPr>
              <a:spLocks/>
            </p:cNvSpPr>
            <p:nvPr/>
          </p:nvSpPr>
          <p:spPr bwMode="auto">
            <a:xfrm>
              <a:off x="7680820" y="1870568"/>
              <a:ext cx="2033588" cy="3673475"/>
            </a:xfrm>
            <a:custGeom>
              <a:avLst/>
              <a:gdLst>
                <a:gd name="T0" fmla="*/ 1871 w 2172"/>
                <a:gd name="T1" fmla="*/ 3923 h 3923"/>
                <a:gd name="T2" fmla="*/ 1871 w 2172"/>
                <a:gd name="T3" fmla="*/ 3923 h 3923"/>
                <a:gd name="T4" fmla="*/ 1859 w 2172"/>
                <a:gd name="T5" fmla="*/ 3918 h 3923"/>
                <a:gd name="T6" fmla="*/ 1913 w 2172"/>
                <a:gd name="T7" fmla="*/ 3766 h 3923"/>
                <a:gd name="T8" fmla="*/ 1734 w 2172"/>
                <a:gd name="T9" fmla="*/ 1493 h 3923"/>
                <a:gd name="T10" fmla="*/ 0 w 2172"/>
                <a:gd name="T11" fmla="*/ 13 h 3923"/>
                <a:gd name="T12" fmla="*/ 5 w 2172"/>
                <a:gd name="T13" fmla="*/ 0 h 3923"/>
                <a:gd name="T14" fmla="*/ 1746 w 2172"/>
                <a:gd name="T15" fmla="*/ 1487 h 3923"/>
                <a:gd name="T16" fmla="*/ 1925 w 2172"/>
                <a:gd name="T17" fmla="*/ 3770 h 3923"/>
                <a:gd name="T18" fmla="*/ 1871 w 2172"/>
                <a:gd name="T19" fmla="*/ 3923 h 3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2" h="3923">
                  <a:moveTo>
                    <a:pt x="1871" y="3923"/>
                  </a:moveTo>
                  <a:lnTo>
                    <a:pt x="1871" y="3923"/>
                  </a:lnTo>
                  <a:lnTo>
                    <a:pt x="1859" y="3918"/>
                  </a:lnTo>
                  <a:cubicBezTo>
                    <a:pt x="1878" y="3868"/>
                    <a:pt x="1896" y="3817"/>
                    <a:pt x="1913" y="3766"/>
                  </a:cubicBezTo>
                  <a:cubicBezTo>
                    <a:pt x="2159" y="3009"/>
                    <a:pt x="2095" y="2202"/>
                    <a:pt x="1734" y="1493"/>
                  </a:cubicBezTo>
                  <a:cubicBezTo>
                    <a:pt x="1373" y="784"/>
                    <a:pt x="757" y="258"/>
                    <a:pt x="0" y="13"/>
                  </a:cubicBezTo>
                  <a:lnTo>
                    <a:pt x="5" y="0"/>
                  </a:lnTo>
                  <a:cubicBezTo>
                    <a:pt x="765" y="247"/>
                    <a:pt x="1383" y="775"/>
                    <a:pt x="1746" y="1487"/>
                  </a:cubicBezTo>
                  <a:cubicBezTo>
                    <a:pt x="2109" y="2199"/>
                    <a:pt x="2172" y="3010"/>
                    <a:pt x="1925" y="3770"/>
                  </a:cubicBezTo>
                  <a:cubicBezTo>
                    <a:pt x="1909" y="3821"/>
                    <a:pt x="1890" y="3872"/>
                    <a:pt x="1871" y="3923"/>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6" name="Freeform 23">
              <a:extLst>
                <a:ext uri="{FF2B5EF4-FFF2-40B4-BE49-F238E27FC236}">
                  <a16:creationId xmlns:a16="http://schemas.microsoft.com/office/drawing/2014/main" id="{96B40765-EC5C-D833-6FB9-95820C05F52B}"/>
                </a:ext>
              </a:extLst>
            </p:cNvPr>
            <p:cNvSpPr>
              <a:spLocks/>
            </p:cNvSpPr>
            <p:nvPr/>
          </p:nvSpPr>
          <p:spPr bwMode="auto">
            <a:xfrm>
              <a:off x="7591426" y="1843088"/>
              <a:ext cx="96838" cy="41275"/>
            </a:xfrm>
            <a:custGeom>
              <a:avLst/>
              <a:gdLst>
                <a:gd name="T0" fmla="*/ 99 w 104"/>
                <a:gd name="T1" fmla="*/ 44 h 44"/>
                <a:gd name="T2" fmla="*/ 99 w 104"/>
                <a:gd name="T3" fmla="*/ 44 h 44"/>
                <a:gd name="T4" fmla="*/ 0 w 104"/>
                <a:gd name="T5" fmla="*/ 13 h 44"/>
                <a:gd name="T6" fmla="*/ 4 w 104"/>
                <a:gd name="T7" fmla="*/ 0 h 44"/>
                <a:gd name="T8" fmla="*/ 104 w 104"/>
                <a:gd name="T9" fmla="*/ 31 h 44"/>
                <a:gd name="T10" fmla="*/ 99 w 104"/>
                <a:gd name="T11" fmla="*/ 44 h 44"/>
              </a:gdLst>
              <a:ahLst/>
              <a:cxnLst>
                <a:cxn ang="0">
                  <a:pos x="T0" y="T1"/>
                </a:cxn>
                <a:cxn ang="0">
                  <a:pos x="T2" y="T3"/>
                </a:cxn>
                <a:cxn ang="0">
                  <a:pos x="T4" y="T5"/>
                </a:cxn>
                <a:cxn ang="0">
                  <a:pos x="T6" y="T7"/>
                </a:cxn>
                <a:cxn ang="0">
                  <a:pos x="T8" y="T9"/>
                </a:cxn>
                <a:cxn ang="0">
                  <a:pos x="T10" y="T11"/>
                </a:cxn>
              </a:cxnLst>
              <a:rect l="0" t="0" r="r" b="b"/>
              <a:pathLst>
                <a:path w="104" h="44">
                  <a:moveTo>
                    <a:pt x="99" y="44"/>
                  </a:moveTo>
                  <a:lnTo>
                    <a:pt x="99" y="44"/>
                  </a:lnTo>
                  <a:cubicBezTo>
                    <a:pt x="76" y="36"/>
                    <a:pt x="24" y="20"/>
                    <a:pt x="0" y="13"/>
                  </a:cubicBezTo>
                  <a:lnTo>
                    <a:pt x="4" y="0"/>
                  </a:lnTo>
                  <a:cubicBezTo>
                    <a:pt x="28" y="7"/>
                    <a:pt x="80" y="23"/>
                    <a:pt x="104" y="31"/>
                  </a:cubicBezTo>
                  <a:lnTo>
                    <a:pt x="99" y="44"/>
                  </a:ln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7" name="Freeform 24">
              <a:extLst>
                <a:ext uri="{FF2B5EF4-FFF2-40B4-BE49-F238E27FC236}">
                  <a16:creationId xmlns:a16="http://schemas.microsoft.com/office/drawing/2014/main" id="{88F14EAA-96B1-C80C-6FD4-D6D08C5487C3}"/>
                </a:ext>
              </a:extLst>
            </p:cNvPr>
            <p:cNvSpPr>
              <a:spLocks/>
            </p:cNvSpPr>
            <p:nvPr/>
          </p:nvSpPr>
          <p:spPr bwMode="auto">
            <a:xfrm>
              <a:off x="6823076" y="1735138"/>
              <a:ext cx="771525" cy="120650"/>
            </a:xfrm>
            <a:custGeom>
              <a:avLst/>
              <a:gdLst>
                <a:gd name="T0" fmla="*/ 821 w 825"/>
                <a:gd name="T1" fmla="*/ 129 h 129"/>
                <a:gd name="T2" fmla="*/ 821 w 825"/>
                <a:gd name="T3" fmla="*/ 129 h 129"/>
                <a:gd name="T4" fmla="*/ 0 w 825"/>
                <a:gd name="T5" fmla="*/ 14 h 129"/>
                <a:gd name="T6" fmla="*/ 0 w 825"/>
                <a:gd name="T7" fmla="*/ 0 h 129"/>
                <a:gd name="T8" fmla="*/ 825 w 825"/>
                <a:gd name="T9" fmla="*/ 116 h 129"/>
                <a:gd name="T10" fmla="*/ 821 w 825"/>
                <a:gd name="T11" fmla="*/ 129 h 129"/>
              </a:gdLst>
              <a:ahLst/>
              <a:cxnLst>
                <a:cxn ang="0">
                  <a:pos x="T0" y="T1"/>
                </a:cxn>
                <a:cxn ang="0">
                  <a:pos x="T2" y="T3"/>
                </a:cxn>
                <a:cxn ang="0">
                  <a:pos x="T4" y="T5"/>
                </a:cxn>
                <a:cxn ang="0">
                  <a:pos x="T6" y="T7"/>
                </a:cxn>
                <a:cxn ang="0">
                  <a:pos x="T8" y="T9"/>
                </a:cxn>
                <a:cxn ang="0">
                  <a:pos x="T10" y="T11"/>
                </a:cxn>
              </a:cxnLst>
              <a:rect l="0" t="0" r="r" b="b"/>
              <a:pathLst>
                <a:path w="825" h="129">
                  <a:moveTo>
                    <a:pt x="821" y="129"/>
                  </a:moveTo>
                  <a:lnTo>
                    <a:pt x="821" y="129"/>
                  </a:lnTo>
                  <a:cubicBezTo>
                    <a:pt x="528" y="45"/>
                    <a:pt x="305" y="14"/>
                    <a:pt x="0" y="14"/>
                  </a:cubicBezTo>
                  <a:lnTo>
                    <a:pt x="0" y="0"/>
                  </a:lnTo>
                  <a:cubicBezTo>
                    <a:pt x="307" y="0"/>
                    <a:pt x="530" y="32"/>
                    <a:pt x="825" y="116"/>
                  </a:cubicBezTo>
                  <a:lnTo>
                    <a:pt x="821" y="12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8" name="Freeform 25">
              <a:extLst>
                <a:ext uri="{FF2B5EF4-FFF2-40B4-BE49-F238E27FC236}">
                  <a16:creationId xmlns:a16="http://schemas.microsoft.com/office/drawing/2014/main" id="{7007F554-6044-E5C7-6835-EDA0AA42F2FD}"/>
                </a:ext>
              </a:extLst>
            </p:cNvPr>
            <p:cNvSpPr>
              <a:spLocks/>
            </p:cNvSpPr>
            <p:nvPr/>
          </p:nvSpPr>
          <p:spPr bwMode="auto">
            <a:xfrm>
              <a:off x="4254501" y="2019300"/>
              <a:ext cx="2568575" cy="3508375"/>
            </a:xfrm>
            <a:custGeom>
              <a:avLst/>
              <a:gdLst>
                <a:gd name="T0" fmla="*/ 270 w 2743"/>
                <a:gd name="T1" fmla="*/ 3746 h 3746"/>
                <a:gd name="T2" fmla="*/ 270 w 2743"/>
                <a:gd name="T3" fmla="*/ 3746 h 3746"/>
                <a:gd name="T4" fmla="*/ 103 w 2743"/>
                <a:gd name="T5" fmla="*/ 2176 h 3746"/>
                <a:gd name="T6" fmla="*/ 1029 w 2743"/>
                <a:gd name="T7" fmla="*/ 610 h 3746"/>
                <a:gd name="T8" fmla="*/ 2743 w 2743"/>
                <a:gd name="T9" fmla="*/ 0 h 3746"/>
                <a:gd name="T10" fmla="*/ 2743 w 2743"/>
                <a:gd name="T11" fmla="*/ 13 h 3746"/>
                <a:gd name="T12" fmla="*/ 1038 w 2743"/>
                <a:gd name="T13" fmla="*/ 620 h 3746"/>
                <a:gd name="T14" fmla="*/ 116 w 2743"/>
                <a:gd name="T15" fmla="*/ 2179 h 3746"/>
                <a:gd name="T16" fmla="*/ 282 w 2743"/>
                <a:gd name="T17" fmla="*/ 3741 h 3746"/>
                <a:gd name="T18" fmla="*/ 270 w 2743"/>
                <a:gd name="T19" fmla="*/ 3746 h 3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43" h="3746">
                  <a:moveTo>
                    <a:pt x="270" y="3746"/>
                  </a:moveTo>
                  <a:lnTo>
                    <a:pt x="270" y="3746"/>
                  </a:lnTo>
                  <a:cubicBezTo>
                    <a:pt x="57" y="3251"/>
                    <a:pt x="0" y="2708"/>
                    <a:pt x="103" y="2176"/>
                  </a:cubicBezTo>
                  <a:cubicBezTo>
                    <a:pt x="223" y="1560"/>
                    <a:pt x="552" y="1003"/>
                    <a:pt x="1029" y="610"/>
                  </a:cubicBezTo>
                  <a:cubicBezTo>
                    <a:pt x="1507" y="216"/>
                    <a:pt x="2115" y="0"/>
                    <a:pt x="2743" y="0"/>
                  </a:cubicBezTo>
                  <a:lnTo>
                    <a:pt x="2743" y="13"/>
                  </a:lnTo>
                  <a:cubicBezTo>
                    <a:pt x="2118" y="13"/>
                    <a:pt x="1513" y="229"/>
                    <a:pt x="1038" y="620"/>
                  </a:cubicBezTo>
                  <a:cubicBezTo>
                    <a:pt x="562" y="1012"/>
                    <a:pt x="235" y="1565"/>
                    <a:pt x="116" y="2179"/>
                  </a:cubicBezTo>
                  <a:cubicBezTo>
                    <a:pt x="13" y="2707"/>
                    <a:pt x="71" y="3248"/>
                    <a:pt x="282" y="3741"/>
                  </a:cubicBezTo>
                  <a:lnTo>
                    <a:pt x="270" y="3746"/>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9" name="Freeform 26">
              <a:extLst>
                <a:ext uri="{FF2B5EF4-FFF2-40B4-BE49-F238E27FC236}">
                  <a16:creationId xmlns:a16="http://schemas.microsoft.com/office/drawing/2014/main" id="{CDCDDB32-2146-3818-F23D-58DCADD16AF2}"/>
                </a:ext>
              </a:extLst>
            </p:cNvPr>
            <p:cNvSpPr>
              <a:spLocks/>
            </p:cNvSpPr>
            <p:nvPr/>
          </p:nvSpPr>
          <p:spPr bwMode="auto">
            <a:xfrm>
              <a:off x="7300913" y="2065338"/>
              <a:ext cx="2120900" cy="3481388"/>
            </a:xfrm>
            <a:custGeom>
              <a:avLst/>
              <a:gdLst>
                <a:gd name="T0" fmla="*/ 1954 w 2266"/>
                <a:gd name="T1" fmla="*/ 3718 h 3718"/>
                <a:gd name="T2" fmla="*/ 1954 w 2266"/>
                <a:gd name="T3" fmla="*/ 3718 h 3718"/>
                <a:gd name="T4" fmla="*/ 1942 w 2266"/>
                <a:gd name="T5" fmla="*/ 3713 h 3718"/>
                <a:gd name="T6" fmla="*/ 2116 w 2266"/>
                <a:gd name="T7" fmla="*/ 3151 h 3718"/>
                <a:gd name="T8" fmla="*/ 1708 w 2266"/>
                <a:gd name="T9" fmla="*/ 1144 h 3718"/>
                <a:gd name="T10" fmla="*/ 0 w 2266"/>
                <a:gd name="T11" fmla="*/ 13 h 3718"/>
                <a:gd name="T12" fmla="*/ 2 w 2266"/>
                <a:gd name="T13" fmla="*/ 0 h 3718"/>
                <a:gd name="T14" fmla="*/ 1719 w 2266"/>
                <a:gd name="T15" fmla="*/ 1136 h 3718"/>
                <a:gd name="T16" fmla="*/ 2129 w 2266"/>
                <a:gd name="T17" fmla="*/ 3153 h 3718"/>
                <a:gd name="T18" fmla="*/ 1954 w 2266"/>
                <a:gd name="T19" fmla="*/ 3718 h 3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66" h="3718">
                  <a:moveTo>
                    <a:pt x="1954" y="3718"/>
                  </a:moveTo>
                  <a:lnTo>
                    <a:pt x="1954" y="3718"/>
                  </a:lnTo>
                  <a:lnTo>
                    <a:pt x="1942" y="3713"/>
                  </a:lnTo>
                  <a:cubicBezTo>
                    <a:pt x="2020" y="3534"/>
                    <a:pt x="2079" y="3345"/>
                    <a:pt x="2116" y="3151"/>
                  </a:cubicBezTo>
                  <a:cubicBezTo>
                    <a:pt x="2253" y="2449"/>
                    <a:pt x="2108" y="1736"/>
                    <a:pt x="1708" y="1144"/>
                  </a:cubicBezTo>
                  <a:cubicBezTo>
                    <a:pt x="1308" y="551"/>
                    <a:pt x="702" y="149"/>
                    <a:pt x="0" y="13"/>
                  </a:cubicBezTo>
                  <a:lnTo>
                    <a:pt x="2" y="0"/>
                  </a:lnTo>
                  <a:cubicBezTo>
                    <a:pt x="708" y="137"/>
                    <a:pt x="1317" y="541"/>
                    <a:pt x="1719" y="1136"/>
                  </a:cubicBezTo>
                  <a:cubicBezTo>
                    <a:pt x="2121" y="1732"/>
                    <a:pt x="2266" y="2448"/>
                    <a:pt x="2129" y="3153"/>
                  </a:cubicBezTo>
                  <a:cubicBezTo>
                    <a:pt x="2091" y="3348"/>
                    <a:pt x="2032" y="3538"/>
                    <a:pt x="1954" y="3718"/>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0" name="Freeform 27">
              <a:extLst>
                <a:ext uri="{FF2B5EF4-FFF2-40B4-BE49-F238E27FC236}">
                  <a16:creationId xmlns:a16="http://schemas.microsoft.com/office/drawing/2014/main" id="{A04709F8-5689-9AD0-9CE5-0D4EE6FECD5E}"/>
                </a:ext>
              </a:extLst>
            </p:cNvPr>
            <p:cNvSpPr>
              <a:spLocks/>
            </p:cNvSpPr>
            <p:nvPr/>
          </p:nvSpPr>
          <p:spPr bwMode="auto">
            <a:xfrm>
              <a:off x="7215188" y="2049463"/>
              <a:ext cx="87313" cy="26988"/>
            </a:xfrm>
            <a:custGeom>
              <a:avLst/>
              <a:gdLst>
                <a:gd name="T0" fmla="*/ 92 w 94"/>
                <a:gd name="T1" fmla="*/ 29 h 29"/>
                <a:gd name="T2" fmla="*/ 92 w 94"/>
                <a:gd name="T3" fmla="*/ 29 h 29"/>
                <a:gd name="T4" fmla="*/ 0 w 94"/>
                <a:gd name="T5" fmla="*/ 13 h 29"/>
                <a:gd name="T6" fmla="*/ 2 w 94"/>
                <a:gd name="T7" fmla="*/ 0 h 29"/>
                <a:gd name="T8" fmla="*/ 94 w 94"/>
                <a:gd name="T9" fmla="*/ 16 h 29"/>
                <a:gd name="T10" fmla="*/ 92 w 94"/>
                <a:gd name="T11" fmla="*/ 29 h 29"/>
              </a:gdLst>
              <a:ahLst/>
              <a:cxnLst>
                <a:cxn ang="0">
                  <a:pos x="T0" y="T1"/>
                </a:cxn>
                <a:cxn ang="0">
                  <a:pos x="T2" y="T3"/>
                </a:cxn>
                <a:cxn ang="0">
                  <a:pos x="T4" y="T5"/>
                </a:cxn>
                <a:cxn ang="0">
                  <a:pos x="T6" y="T7"/>
                </a:cxn>
                <a:cxn ang="0">
                  <a:pos x="T8" y="T9"/>
                </a:cxn>
                <a:cxn ang="0">
                  <a:pos x="T10" y="T11"/>
                </a:cxn>
              </a:cxnLst>
              <a:rect l="0" t="0" r="r" b="b"/>
              <a:pathLst>
                <a:path w="94" h="29">
                  <a:moveTo>
                    <a:pt x="92" y="29"/>
                  </a:moveTo>
                  <a:lnTo>
                    <a:pt x="92" y="29"/>
                  </a:lnTo>
                  <a:cubicBezTo>
                    <a:pt x="70" y="25"/>
                    <a:pt x="22" y="16"/>
                    <a:pt x="0" y="13"/>
                  </a:cubicBezTo>
                  <a:lnTo>
                    <a:pt x="2" y="0"/>
                  </a:lnTo>
                  <a:cubicBezTo>
                    <a:pt x="24" y="3"/>
                    <a:pt x="72" y="12"/>
                    <a:pt x="94" y="16"/>
                  </a:cubicBezTo>
                  <a:lnTo>
                    <a:pt x="92" y="29"/>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1" name="Freeform 28">
              <a:extLst>
                <a:ext uri="{FF2B5EF4-FFF2-40B4-BE49-F238E27FC236}">
                  <a16:creationId xmlns:a16="http://schemas.microsoft.com/office/drawing/2014/main" id="{6FEAA7D4-D479-525A-D371-7529381BC656}"/>
                </a:ext>
              </a:extLst>
            </p:cNvPr>
            <p:cNvSpPr>
              <a:spLocks/>
            </p:cNvSpPr>
            <p:nvPr/>
          </p:nvSpPr>
          <p:spPr bwMode="auto">
            <a:xfrm>
              <a:off x="6823076" y="2019300"/>
              <a:ext cx="393700" cy="42863"/>
            </a:xfrm>
            <a:custGeom>
              <a:avLst/>
              <a:gdLst>
                <a:gd name="T0" fmla="*/ 419 w 421"/>
                <a:gd name="T1" fmla="*/ 46 h 46"/>
                <a:gd name="T2" fmla="*/ 419 w 421"/>
                <a:gd name="T3" fmla="*/ 46 h 46"/>
                <a:gd name="T4" fmla="*/ 0 w 421"/>
                <a:gd name="T5" fmla="*/ 13 h 46"/>
                <a:gd name="T6" fmla="*/ 0 w 421"/>
                <a:gd name="T7" fmla="*/ 0 h 46"/>
                <a:gd name="T8" fmla="*/ 421 w 421"/>
                <a:gd name="T9" fmla="*/ 33 h 46"/>
                <a:gd name="T10" fmla="*/ 419 w 421"/>
                <a:gd name="T11" fmla="*/ 46 h 46"/>
              </a:gdLst>
              <a:ahLst/>
              <a:cxnLst>
                <a:cxn ang="0">
                  <a:pos x="T0" y="T1"/>
                </a:cxn>
                <a:cxn ang="0">
                  <a:pos x="T2" y="T3"/>
                </a:cxn>
                <a:cxn ang="0">
                  <a:pos x="T4" y="T5"/>
                </a:cxn>
                <a:cxn ang="0">
                  <a:pos x="T6" y="T7"/>
                </a:cxn>
                <a:cxn ang="0">
                  <a:pos x="T8" y="T9"/>
                </a:cxn>
                <a:cxn ang="0">
                  <a:pos x="T10" y="T11"/>
                </a:cxn>
              </a:cxnLst>
              <a:rect l="0" t="0" r="r" b="b"/>
              <a:pathLst>
                <a:path w="421" h="46">
                  <a:moveTo>
                    <a:pt x="419" y="46"/>
                  </a:moveTo>
                  <a:lnTo>
                    <a:pt x="419" y="46"/>
                  </a:lnTo>
                  <a:cubicBezTo>
                    <a:pt x="257" y="20"/>
                    <a:pt x="163" y="13"/>
                    <a:pt x="0" y="13"/>
                  </a:cubicBezTo>
                  <a:lnTo>
                    <a:pt x="0" y="0"/>
                  </a:lnTo>
                  <a:cubicBezTo>
                    <a:pt x="164" y="0"/>
                    <a:pt x="259" y="7"/>
                    <a:pt x="421" y="33"/>
                  </a:cubicBezTo>
                  <a:lnTo>
                    <a:pt x="419" y="4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2" name="Freeform 32">
              <a:extLst>
                <a:ext uri="{FF2B5EF4-FFF2-40B4-BE49-F238E27FC236}">
                  <a16:creationId xmlns:a16="http://schemas.microsoft.com/office/drawing/2014/main" id="{14CD4ACE-9C12-FC73-5066-D23ECB26BBAA}"/>
                </a:ext>
              </a:extLst>
            </p:cNvPr>
            <p:cNvSpPr>
              <a:spLocks/>
            </p:cNvSpPr>
            <p:nvPr/>
          </p:nvSpPr>
          <p:spPr bwMode="auto">
            <a:xfrm>
              <a:off x="6797676" y="585787"/>
              <a:ext cx="3827462" cy="2894013"/>
            </a:xfrm>
            <a:custGeom>
              <a:avLst/>
              <a:gdLst>
                <a:gd name="T0" fmla="*/ 4059 w 4089"/>
                <a:gd name="T1" fmla="*/ 3091 h 3091"/>
                <a:gd name="T2" fmla="*/ 4059 w 4089"/>
                <a:gd name="T3" fmla="*/ 3091 h 3091"/>
                <a:gd name="T4" fmla="*/ 4034 w 4089"/>
                <a:gd name="T5" fmla="*/ 3071 h 3091"/>
                <a:gd name="T6" fmla="*/ 27 w 4089"/>
                <a:gd name="T7" fmla="*/ 52 h 3091"/>
                <a:gd name="T8" fmla="*/ 0 w 4089"/>
                <a:gd name="T9" fmla="*/ 26 h 3091"/>
                <a:gd name="T10" fmla="*/ 27 w 4089"/>
                <a:gd name="T11" fmla="*/ 0 h 3091"/>
                <a:gd name="T12" fmla="*/ 4085 w 4089"/>
                <a:gd name="T13" fmla="*/ 3057 h 3091"/>
                <a:gd name="T14" fmla="*/ 4067 w 4089"/>
                <a:gd name="T15" fmla="*/ 3090 h 3091"/>
                <a:gd name="T16" fmla="*/ 4059 w 4089"/>
                <a:gd name="T17" fmla="*/ 3091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89" h="3091">
                  <a:moveTo>
                    <a:pt x="4059" y="3091"/>
                  </a:moveTo>
                  <a:lnTo>
                    <a:pt x="4059" y="3091"/>
                  </a:lnTo>
                  <a:cubicBezTo>
                    <a:pt x="4048" y="3091"/>
                    <a:pt x="4037" y="3083"/>
                    <a:pt x="4034" y="3071"/>
                  </a:cubicBezTo>
                  <a:cubicBezTo>
                    <a:pt x="3508" y="1237"/>
                    <a:pt x="1935" y="52"/>
                    <a:pt x="27" y="52"/>
                  </a:cubicBezTo>
                  <a:cubicBezTo>
                    <a:pt x="12" y="52"/>
                    <a:pt x="0" y="40"/>
                    <a:pt x="0" y="26"/>
                  </a:cubicBezTo>
                  <a:cubicBezTo>
                    <a:pt x="0" y="11"/>
                    <a:pt x="12" y="0"/>
                    <a:pt x="27" y="0"/>
                  </a:cubicBezTo>
                  <a:cubicBezTo>
                    <a:pt x="1960" y="0"/>
                    <a:pt x="3552" y="1199"/>
                    <a:pt x="4085" y="3057"/>
                  </a:cubicBezTo>
                  <a:cubicBezTo>
                    <a:pt x="4089" y="3071"/>
                    <a:pt x="4081" y="3086"/>
                    <a:pt x="4067" y="3090"/>
                  </a:cubicBezTo>
                  <a:cubicBezTo>
                    <a:pt x="4064" y="3090"/>
                    <a:pt x="4062" y="3091"/>
                    <a:pt x="4059" y="309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3" name="Freeform 33">
              <a:extLst>
                <a:ext uri="{FF2B5EF4-FFF2-40B4-BE49-F238E27FC236}">
                  <a16:creationId xmlns:a16="http://schemas.microsoft.com/office/drawing/2014/main" id="{174A703B-A187-4050-50C3-7A247C93742F}"/>
                </a:ext>
              </a:extLst>
            </p:cNvPr>
            <p:cNvSpPr>
              <a:spLocks/>
            </p:cNvSpPr>
            <p:nvPr/>
          </p:nvSpPr>
          <p:spPr bwMode="auto">
            <a:xfrm>
              <a:off x="6797676" y="868363"/>
              <a:ext cx="2884488" cy="1400175"/>
            </a:xfrm>
            <a:custGeom>
              <a:avLst/>
              <a:gdLst>
                <a:gd name="T0" fmla="*/ 3052 w 3082"/>
                <a:gd name="T1" fmla="*/ 1496 h 1496"/>
                <a:gd name="T2" fmla="*/ 3052 w 3082"/>
                <a:gd name="T3" fmla="*/ 1496 h 1496"/>
                <a:gd name="T4" fmla="*/ 3031 w 3082"/>
                <a:gd name="T5" fmla="*/ 1486 h 1496"/>
                <a:gd name="T6" fmla="*/ 27 w 3082"/>
                <a:gd name="T7" fmla="*/ 53 h 1496"/>
                <a:gd name="T8" fmla="*/ 0 w 3082"/>
                <a:gd name="T9" fmla="*/ 26 h 1496"/>
                <a:gd name="T10" fmla="*/ 27 w 3082"/>
                <a:gd name="T11" fmla="*/ 0 h 1496"/>
                <a:gd name="T12" fmla="*/ 1722 w 3082"/>
                <a:gd name="T13" fmla="*/ 366 h 1496"/>
                <a:gd name="T14" fmla="*/ 3073 w 3082"/>
                <a:gd name="T15" fmla="*/ 1452 h 1496"/>
                <a:gd name="T16" fmla="*/ 3069 w 3082"/>
                <a:gd name="T17" fmla="*/ 1490 h 1496"/>
                <a:gd name="T18" fmla="*/ 3052 w 3082"/>
                <a:gd name="T19" fmla="*/ 1496 h 1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82" h="1496">
                  <a:moveTo>
                    <a:pt x="3052" y="1496"/>
                  </a:moveTo>
                  <a:lnTo>
                    <a:pt x="3052" y="1496"/>
                  </a:lnTo>
                  <a:cubicBezTo>
                    <a:pt x="3044" y="1496"/>
                    <a:pt x="3036" y="1492"/>
                    <a:pt x="3031" y="1486"/>
                  </a:cubicBezTo>
                  <a:cubicBezTo>
                    <a:pt x="2261" y="535"/>
                    <a:pt x="1250" y="53"/>
                    <a:pt x="27" y="53"/>
                  </a:cubicBezTo>
                  <a:cubicBezTo>
                    <a:pt x="12" y="53"/>
                    <a:pt x="0" y="41"/>
                    <a:pt x="0" y="26"/>
                  </a:cubicBezTo>
                  <a:cubicBezTo>
                    <a:pt x="0" y="11"/>
                    <a:pt x="12" y="0"/>
                    <a:pt x="27" y="0"/>
                  </a:cubicBezTo>
                  <a:cubicBezTo>
                    <a:pt x="642" y="0"/>
                    <a:pt x="1212" y="123"/>
                    <a:pt x="1722" y="366"/>
                  </a:cubicBezTo>
                  <a:cubicBezTo>
                    <a:pt x="2231" y="609"/>
                    <a:pt x="2686" y="974"/>
                    <a:pt x="3073" y="1452"/>
                  </a:cubicBezTo>
                  <a:cubicBezTo>
                    <a:pt x="3082" y="1464"/>
                    <a:pt x="3080" y="1480"/>
                    <a:pt x="3069" y="1490"/>
                  </a:cubicBezTo>
                  <a:cubicBezTo>
                    <a:pt x="3064" y="1494"/>
                    <a:pt x="3058" y="1496"/>
                    <a:pt x="3052" y="149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4" name="Freeform 34">
              <a:extLst>
                <a:ext uri="{FF2B5EF4-FFF2-40B4-BE49-F238E27FC236}">
                  <a16:creationId xmlns:a16="http://schemas.microsoft.com/office/drawing/2014/main" id="{4E082FA4-3142-AF84-4952-1E7B6D29E6C6}"/>
                </a:ext>
              </a:extLst>
            </p:cNvPr>
            <p:cNvSpPr>
              <a:spLocks/>
            </p:cNvSpPr>
            <p:nvPr/>
          </p:nvSpPr>
          <p:spPr bwMode="auto">
            <a:xfrm>
              <a:off x="6797676" y="1149350"/>
              <a:ext cx="2212975" cy="838200"/>
            </a:xfrm>
            <a:custGeom>
              <a:avLst/>
              <a:gdLst>
                <a:gd name="T0" fmla="*/ 2335 w 2365"/>
                <a:gd name="T1" fmla="*/ 894 h 894"/>
                <a:gd name="T2" fmla="*/ 2335 w 2365"/>
                <a:gd name="T3" fmla="*/ 894 h 894"/>
                <a:gd name="T4" fmla="*/ 2318 w 2365"/>
                <a:gd name="T5" fmla="*/ 887 h 894"/>
                <a:gd name="T6" fmla="*/ 27 w 2365"/>
                <a:gd name="T7" fmla="*/ 54 h 894"/>
                <a:gd name="T8" fmla="*/ 0 w 2365"/>
                <a:gd name="T9" fmla="*/ 27 h 894"/>
                <a:gd name="T10" fmla="*/ 27 w 2365"/>
                <a:gd name="T11" fmla="*/ 0 h 894"/>
                <a:gd name="T12" fmla="*/ 2352 w 2365"/>
                <a:gd name="T13" fmla="*/ 847 h 894"/>
                <a:gd name="T14" fmla="*/ 2355 w 2365"/>
                <a:gd name="T15" fmla="*/ 884 h 894"/>
                <a:gd name="T16" fmla="*/ 2335 w 2365"/>
                <a:gd name="T17" fmla="*/ 894 h 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65" h="894">
                  <a:moveTo>
                    <a:pt x="2335" y="894"/>
                  </a:moveTo>
                  <a:lnTo>
                    <a:pt x="2335" y="894"/>
                  </a:lnTo>
                  <a:cubicBezTo>
                    <a:pt x="2329" y="894"/>
                    <a:pt x="2323" y="892"/>
                    <a:pt x="2318" y="887"/>
                  </a:cubicBezTo>
                  <a:cubicBezTo>
                    <a:pt x="1640" y="319"/>
                    <a:pt x="912" y="54"/>
                    <a:pt x="27" y="54"/>
                  </a:cubicBezTo>
                  <a:cubicBezTo>
                    <a:pt x="12" y="54"/>
                    <a:pt x="0" y="42"/>
                    <a:pt x="0" y="27"/>
                  </a:cubicBezTo>
                  <a:cubicBezTo>
                    <a:pt x="0" y="12"/>
                    <a:pt x="12" y="0"/>
                    <a:pt x="27" y="0"/>
                  </a:cubicBezTo>
                  <a:cubicBezTo>
                    <a:pt x="925" y="0"/>
                    <a:pt x="1664" y="269"/>
                    <a:pt x="2352" y="847"/>
                  </a:cubicBezTo>
                  <a:cubicBezTo>
                    <a:pt x="2363" y="856"/>
                    <a:pt x="2365" y="873"/>
                    <a:pt x="2355" y="884"/>
                  </a:cubicBezTo>
                  <a:cubicBezTo>
                    <a:pt x="2350" y="890"/>
                    <a:pt x="2342" y="894"/>
                    <a:pt x="2335" y="89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5" name="Freeform 35">
              <a:extLst>
                <a:ext uri="{FF2B5EF4-FFF2-40B4-BE49-F238E27FC236}">
                  <a16:creationId xmlns:a16="http://schemas.microsoft.com/office/drawing/2014/main" id="{EF93371F-295A-4838-D1BC-EF20A582F27D}"/>
                </a:ext>
              </a:extLst>
            </p:cNvPr>
            <p:cNvSpPr>
              <a:spLocks/>
            </p:cNvSpPr>
            <p:nvPr/>
          </p:nvSpPr>
          <p:spPr bwMode="auto">
            <a:xfrm>
              <a:off x="6797676" y="1433513"/>
              <a:ext cx="1950556" cy="705478"/>
            </a:xfrm>
            <a:custGeom>
              <a:avLst/>
              <a:gdLst>
                <a:gd name="T0" fmla="*/ 2006 w 2036"/>
                <a:gd name="T1" fmla="*/ 715 h 715"/>
                <a:gd name="T2" fmla="*/ 2006 w 2036"/>
                <a:gd name="T3" fmla="*/ 715 h 715"/>
                <a:gd name="T4" fmla="*/ 1990 w 2036"/>
                <a:gd name="T5" fmla="*/ 710 h 715"/>
                <a:gd name="T6" fmla="*/ 27 w 2036"/>
                <a:gd name="T7" fmla="*/ 53 h 715"/>
                <a:gd name="T8" fmla="*/ 0 w 2036"/>
                <a:gd name="T9" fmla="*/ 26 h 715"/>
                <a:gd name="T10" fmla="*/ 27 w 2036"/>
                <a:gd name="T11" fmla="*/ 0 h 715"/>
                <a:gd name="T12" fmla="*/ 2022 w 2036"/>
                <a:gd name="T13" fmla="*/ 667 h 715"/>
                <a:gd name="T14" fmla="*/ 2027 w 2036"/>
                <a:gd name="T15" fmla="*/ 704 h 715"/>
                <a:gd name="T16" fmla="*/ 2006 w 2036"/>
                <a:gd name="T17" fmla="*/ 715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36" h="715">
                  <a:moveTo>
                    <a:pt x="2006" y="715"/>
                  </a:moveTo>
                  <a:lnTo>
                    <a:pt x="2006" y="715"/>
                  </a:lnTo>
                  <a:cubicBezTo>
                    <a:pt x="2000" y="715"/>
                    <a:pt x="1995" y="713"/>
                    <a:pt x="1990" y="710"/>
                  </a:cubicBezTo>
                  <a:cubicBezTo>
                    <a:pt x="1395" y="262"/>
                    <a:pt x="772" y="53"/>
                    <a:pt x="27" y="53"/>
                  </a:cubicBezTo>
                  <a:cubicBezTo>
                    <a:pt x="12" y="53"/>
                    <a:pt x="0" y="41"/>
                    <a:pt x="0" y="26"/>
                  </a:cubicBezTo>
                  <a:cubicBezTo>
                    <a:pt x="0" y="11"/>
                    <a:pt x="12" y="0"/>
                    <a:pt x="27" y="0"/>
                  </a:cubicBezTo>
                  <a:cubicBezTo>
                    <a:pt x="784" y="0"/>
                    <a:pt x="1418" y="212"/>
                    <a:pt x="2022" y="667"/>
                  </a:cubicBezTo>
                  <a:cubicBezTo>
                    <a:pt x="2034" y="676"/>
                    <a:pt x="2036" y="693"/>
                    <a:pt x="2027" y="704"/>
                  </a:cubicBezTo>
                  <a:cubicBezTo>
                    <a:pt x="2022" y="711"/>
                    <a:pt x="2014" y="715"/>
                    <a:pt x="2006" y="71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sp>
        <p:nvSpPr>
          <p:cNvPr id="36" name="Freeform 35">
            <a:extLst>
              <a:ext uri="{FF2B5EF4-FFF2-40B4-BE49-F238E27FC236}">
                <a16:creationId xmlns:a16="http://schemas.microsoft.com/office/drawing/2014/main" id="{7B73AF9F-D591-2545-1870-9EC434E0AB0A}"/>
              </a:ext>
            </a:extLst>
          </p:cNvPr>
          <p:cNvSpPr>
            <a:spLocks/>
          </p:cNvSpPr>
          <p:nvPr/>
        </p:nvSpPr>
        <p:spPr bwMode="auto">
          <a:xfrm>
            <a:off x="6054803" y="3006237"/>
            <a:ext cx="1736251" cy="600267"/>
          </a:xfrm>
          <a:custGeom>
            <a:avLst/>
            <a:gdLst>
              <a:gd name="T0" fmla="*/ 2006 w 2036"/>
              <a:gd name="T1" fmla="*/ 715 h 715"/>
              <a:gd name="T2" fmla="*/ 2006 w 2036"/>
              <a:gd name="T3" fmla="*/ 715 h 715"/>
              <a:gd name="T4" fmla="*/ 1990 w 2036"/>
              <a:gd name="T5" fmla="*/ 710 h 715"/>
              <a:gd name="T6" fmla="*/ 27 w 2036"/>
              <a:gd name="T7" fmla="*/ 53 h 715"/>
              <a:gd name="T8" fmla="*/ 0 w 2036"/>
              <a:gd name="T9" fmla="*/ 26 h 715"/>
              <a:gd name="T10" fmla="*/ 27 w 2036"/>
              <a:gd name="T11" fmla="*/ 0 h 715"/>
              <a:gd name="T12" fmla="*/ 2022 w 2036"/>
              <a:gd name="T13" fmla="*/ 667 h 715"/>
              <a:gd name="T14" fmla="*/ 2027 w 2036"/>
              <a:gd name="T15" fmla="*/ 704 h 715"/>
              <a:gd name="T16" fmla="*/ 2006 w 2036"/>
              <a:gd name="T17" fmla="*/ 715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36" h="715">
                <a:moveTo>
                  <a:pt x="2006" y="715"/>
                </a:moveTo>
                <a:lnTo>
                  <a:pt x="2006" y="715"/>
                </a:lnTo>
                <a:cubicBezTo>
                  <a:pt x="2000" y="715"/>
                  <a:pt x="1995" y="713"/>
                  <a:pt x="1990" y="710"/>
                </a:cubicBezTo>
                <a:cubicBezTo>
                  <a:pt x="1395" y="262"/>
                  <a:pt x="772" y="53"/>
                  <a:pt x="27" y="53"/>
                </a:cubicBezTo>
                <a:cubicBezTo>
                  <a:pt x="12" y="53"/>
                  <a:pt x="0" y="41"/>
                  <a:pt x="0" y="26"/>
                </a:cubicBezTo>
                <a:cubicBezTo>
                  <a:pt x="0" y="11"/>
                  <a:pt x="12" y="0"/>
                  <a:pt x="27" y="0"/>
                </a:cubicBezTo>
                <a:cubicBezTo>
                  <a:pt x="784" y="0"/>
                  <a:pt x="1418" y="212"/>
                  <a:pt x="2022" y="667"/>
                </a:cubicBezTo>
                <a:cubicBezTo>
                  <a:pt x="2034" y="676"/>
                  <a:pt x="2036" y="693"/>
                  <a:pt x="2027" y="704"/>
                </a:cubicBezTo>
                <a:cubicBezTo>
                  <a:pt x="2022" y="711"/>
                  <a:pt x="2014" y="715"/>
                  <a:pt x="2006" y="715"/>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 name="Inhaltsplatzhalter 5"/>
          <p:cNvSpPr>
            <a:spLocks noGrp="1"/>
          </p:cNvSpPr>
          <p:nvPr>
            <p:ph idx="1"/>
          </p:nvPr>
        </p:nvSpPr>
        <p:spPr>
          <a:xfrm>
            <a:off x="551384" y="1115367"/>
            <a:ext cx="1728192" cy="2673673"/>
          </a:xfrm>
        </p:spPr>
        <p:txBody>
          <a:bodyPr/>
          <a:lstStyle/>
          <a:p>
            <a:endParaRPr lang="de-CH" dirty="0"/>
          </a:p>
          <a:p>
            <a:endParaRPr lang="de-CH" dirty="0"/>
          </a:p>
          <a:p>
            <a:r>
              <a:rPr lang="de-CH" dirty="0"/>
              <a:t>SVP</a:t>
            </a:r>
          </a:p>
          <a:p>
            <a:r>
              <a:rPr lang="de-CH" dirty="0"/>
              <a:t>SP</a:t>
            </a:r>
          </a:p>
          <a:p>
            <a:r>
              <a:rPr lang="de-CH" dirty="0"/>
              <a:t>Die Mitte. EVP</a:t>
            </a:r>
          </a:p>
          <a:p>
            <a:r>
              <a:rPr lang="de-CH" dirty="0"/>
              <a:t>Grüne</a:t>
            </a:r>
          </a:p>
          <a:p>
            <a:r>
              <a:rPr lang="de-CH" dirty="0"/>
              <a:t>FDP-Liberale</a:t>
            </a:r>
          </a:p>
          <a:p>
            <a:r>
              <a:rPr lang="de-CH" dirty="0"/>
              <a:t>GLP</a:t>
            </a:r>
          </a:p>
        </p:txBody>
      </p:sp>
      <p:sp>
        <p:nvSpPr>
          <p:cNvPr id="4" name="Datumsplatzhalter 3"/>
          <p:cNvSpPr>
            <a:spLocks noGrp="1"/>
          </p:cNvSpPr>
          <p:nvPr>
            <p:ph type="dt" sz="half" idx="10"/>
          </p:nvPr>
        </p:nvSpPr>
        <p:spPr/>
        <p:txBody>
          <a:bodyPr/>
          <a:lstStyle/>
          <a:p>
            <a:r>
              <a:rPr lang="de-CH"/>
              <a:t>Stand Dezember 2024</a:t>
            </a:r>
            <a:endParaRPr lang="de-CH" dirty="0"/>
          </a:p>
        </p:txBody>
      </p:sp>
      <p:sp>
        <p:nvSpPr>
          <p:cNvPr id="9" name="Inhaltsplatzhalter 5"/>
          <p:cNvSpPr txBox="1">
            <a:spLocks/>
          </p:cNvSpPr>
          <p:nvPr/>
        </p:nvSpPr>
        <p:spPr>
          <a:xfrm>
            <a:off x="2451600" y="1115367"/>
            <a:ext cx="1728192" cy="5626001"/>
          </a:xfrm>
          <a:prstGeom prst="rect">
            <a:avLst/>
          </a:prstGeom>
        </p:spPr>
        <p:txBody>
          <a:bodyPr vert="horz" lIns="0" tIns="0" rIns="0" bIns="0" rtlCol="0">
            <a:noAutofit/>
          </a:bodyPr>
          <a:lstStyle>
            <a:lvl1pPr marL="0" indent="0" algn="l" defTabSz="914400" rtl="0" eaLnBrk="1" latinLnBrk="0" hangingPunct="1">
              <a:lnSpc>
                <a:spcPct val="114000"/>
              </a:lnSpc>
              <a:spcBef>
                <a:spcPts val="0"/>
              </a:spcBef>
              <a:buFont typeface="Arial" panose="020B0604020202020204" pitchFamily="34" charset="0"/>
              <a:buNone/>
              <a:tabLst>
                <a:tab pos="361950" algn="l"/>
              </a:tabLst>
              <a:defRPr sz="1650" kern="1200" spc="50" baseline="0">
                <a:solidFill>
                  <a:schemeClr val="bg1"/>
                </a:solidFill>
                <a:latin typeface="+mn-lt"/>
                <a:ea typeface="+mn-ea"/>
                <a:cs typeface="+mn-cs"/>
              </a:defRPr>
            </a:lvl1pPr>
            <a:lvl2pPr marL="361950" indent="-361950" algn="l" defTabSz="914400" rtl="0" eaLnBrk="1" latinLnBrk="0" hangingPunct="1">
              <a:lnSpc>
                <a:spcPct val="114000"/>
              </a:lnSpc>
              <a:spcBef>
                <a:spcPts val="0"/>
              </a:spcBef>
              <a:buFont typeface="Wingdings" panose="05000000000000000000" pitchFamily="2" charset="2"/>
              <a:buChar char=""/>
              <a:defRPr sz="1650" kern="1200" spc="50" baseline="0">
                <a:solidFill>
                  <a:schemeClr val="bg1"/>
                </a:solidFill>
                <a:latin typeface="+mn-lt"/>
                <a:ea typeface="+mn-ea"/>
                <a:cs typeface="+mn-cs"/>
              </a:defRPr>
            </a:lvl2pPr>
            <a:lvl3pPr marL="712788" indent="-350838" algn="l" defTabSz="914400" rtl="0" eaLnBrk="1" latinLnBrk="0" hangingPunct="1">
              <a:lnSpc>
                <a:spcPct val="114000"/>
              </a:lnSpc>
              <a:spcBef>
                <a:spcPts val="0"/>
              </a:spcBef>
              <a:buFont typeface="Wingdings" panose="05000000000000000000" pitchFamily="2" charset="2"/>
              <a:buChar char=""/>
              <a:defRPr sz="1650" kern="1200" spc="50" baseline="0">
                <a:solidFill>
                  <a:schemeClr val="bg1"/>
                </a:solidFill>
                <a:latin typeface="+mn-lt"/>
                <a:ea typeface="+mn-ea"/>
                <a:cs typeface="+mn-cs"/>
              </a:defRPr>
            </a:lvl3pPr>
            <a:lvl4pPr marL="1074738" indent="-361950" algn="l" defTabSz="914400" rtl="0" eaLnBrk="1" latinLnBrk="0" hangingPunct="1">
              <a:lnSpc>
                <a:spcPct val="114000"/>
              </a:lnSpc>
              <a:spcBef>
                <a:spcPts val="0"/>
              </a:spcBef>
              <a:buFont typeface="Wingdings" panose="05000000000000000000" pitchFamily="2" charset="2"/>
              <a:buChar char=""/>
              <a:defRPr sz="1650" kern="1200" spc="50" baseline="0">
                <a:solidFill>
                  <a:schemeClr val="bg1"/>
                </a:solidFill>
                <a:latin typeface="+mn-lt"/>
                <a:ea typeface="+mn-ea"/>
                <a:cs typeface="+mn-cs"/>
              </a:defRPr>
            </a:lvl4pPr>
            <a:lvl5pPr marL="1436688" indent="-361950" algn="l" defTabSz="914400" rtl="0" eaLnBrk="1" latinLnBrk="0" hangingPunct="1">
              <a:lnSpc>
                <a:spcPct val="114000"/>
              </a:lnSpc>
              <a:spcBef>
                <a:spcPts val="0"/>
              </a:spcBef>
              <a:buFont typeface="Wingdings" panose="05000000000000000000" pitchFamily="2" charset="2"/>
              <a:buChar char=""/>
              <a:defRPr sz="1650" kern="1200" spc="5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CH" dirty="0"/>
              <a:t>Nationalrat </a:t>
            </a:r>
          </a:p>
          <a:p>
            <a:endParaRPr lang="de-CH" dirty="0"/>
          </a:p>
          <a:p>
            <a:r>
              <a:rPr lang="de-CH" dirty="0"/>
              <a:t>67</a:t>
            </a:r>
          </a:p>
          <a:p>
            <a:r>
              <a:rPr lang="de-CH" dirty="0"/>
              <a:t>41</a:t>
            </a:r>
          </a:p>
          <a:p>
            <a:r>
              <a:rPr lang="de-CH" dirty="0"/>
              <a:t>31</a:t>
            </a:r>
          </a:p>
          <a:p>
            <a:r>
              <a:rPr lang="de-CH" dirty="0"/>
              <a:t>23</a:t>
            </a:r>
          </a:p>
          <a:p>
            <a:r>
              <a:rPr lang="de-CH" dirty="0"/>
              <a:t>28</a:t>
            </a:r>
          </a:p>
          <a:p>
            <a:r>
              <a:rPr lang="de-CH" dirty="0"/>
              <a:t>10</a:t>
            </a:r>
          </a:p>
          <a:p>
            <a:endParaRPr lang="de-CH" dirty="0"/>
          </a:p>
          <a:p>
            <a:endParaRPr lang="de-CH" dirty="0"/>
          </a:p>
          <a:p>
            <a:endParaRPr lang="de-CH" dirty="0"/>
          </a:p>
          <a:p>
            <a:endParaRPr lang="de-CH" dirty="0"/>
          </a:p>
          <a:p>
            <a:endParaRPr lang="de-CH" dirty="0"/>
          </a:p>
          <a:p>
            <a:endParaRPr lang="de-CH" dirty="0"/>
          </a:p>
          <a:p>
            <a:endParaRPr lang="de-CH" dirty="0"/>
          </a:p>
          <a:p>
            <a:endParaRPr lang="de-CH" dirty="0"/>
          </a:p>
          <a:p>
            <a:endParaRPr lang="de-CH" dirty="0"/>
          </a:p>
          <a:p>
            <a:endParaRPr lang="de-CH" dirty="0"/>
          </a:p>
          <a:p>
            <a:r>
              <a:rPr lang="de-CH" dirty="0"/>
              <a:t>200</a:t>
            </a:r>
          </a:p>
        </p:txBody>
      </p:sp>
      <p:grpSp>
        <p:nvGrpSpPr>
          <p:cNvPr id="108" name="Gruppieren 107">
            <a:extLst>
              <a:ext uri="{FF2B5EF4-FFF2-40B4-BE49-F238E27FC236}">
                <a16:creationId xmlns:a16="http://schemas.microsoft.com/office/drawing/2014/main" id="{E43F37B0-4E4B-07D8-1A04-28BB7639FB35}"/>
              </a:ext>
            </a:extLst>
          </p:cNvPr>
          <p:cNvGrpSpPr/>
          <p:nvPr/>
        </p:nvGrpSpPr>
        <p:grpSpPr>
          <a:xfrm>
            <a:off x="11498983" y="6205930"/>
            <a:ext cx="97200" cy="305409"/>
            <a:chOff x="11498983" y="6205930"/>
            <a:chExt cx="97200" cy="305409"/>
          </a:xfrm>
        </p:grpSpPr>
        <p:sp>
          <p:nvSpPr>
            <p:cNvPr id="109" name="Ellipse 108">
              <a:extLst>
                <a:ext uri="{FF2B5EF4-FFF2-40B4-BE49-F238E27FC236}">
                  <a16:creationId xmlns:a16="http://schemas.microsoft.com/office/drawing/2014/main" id="{14181C71-A32B-F750-C0E5-3188F9131B1F}"/>
                </a:ext>
              </a:extLst>
            </p:cNvPr>
            <p:cNvSpPr>
              <a:spLocks noChangeAspect="1"/>
            </p:cNvSpPr>
            <p:nvPr/>
          </p:nvSpPr>
          <p:spPr>
            <a:xfrm>
              <a:off x="11498983" y="6414139"/>
              <a:ext cx="97200" cy="972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10" name="Ellipse 109">
              <a:extLst>
                <a:ext uri="{FF2B5EF4-FFF2-40B4-BE49-F238E27FC236}">
                  <a16:creationId xmlns:a16="http://schemas.microsoft.com/office/drawing/2014/main" id="{D2042938-5A56-4029-3BD8-05ABF47C52DD}"/>
                </a:ext>
              </a:extLst>
            </p:cNvPr>
            <p:cNvSpPr>
              <a:spLocks noChangeAspect="1"/>
            </p:cNvSpPr>
            <p:nvPr/>
          </p:nvSpPr>
          <p:spPr>
            <a:xfrm>
              <a:off x="11498983" y="6205930"/>
              <a:ext cx="97200" cy="97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grpSp>
      <p:sp>
        <p:nvSpPr>
          <p:cNvPr id="2" name="Rechteck 1">
            <a:hlinkClick r:id="rId3" action="ppaction://hlinksldjump"/>
            <a:extLst>
              <a:ext uri="{FF2B5EF4-FFF2-40B4-BE49-F238E27FC236}">
                <a16:creationId xmlns:a16="http://schemas.microsoft.com/office/drawing/2014/main" id="{B326AC1A-C856-AA75-D99B-D5048656D2EE}"/>
              </a:ext>
            </a:extLst>
          </p:cNvPr>
          <p:cNvSpPr/>
          <p:nvPr/>
        </p:nvSpPr>
        <p:spPr>
          <a:xfrm>
            <a:off x="479376" y="260648"/>
            <a:ext cx="360040" cy="2011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5" name="Foliennummernplatzhalter 4">
            <a:extLst>
              <a:ext uri="{FF2B5EF4-FFF2-40B4-BE49-F238E27FC236}">
                <a16:creationId xmlns:a16="http://schemas.microsoft.com/office/drawing/2014/main" id="{5361526C-7008-8292-3D1A-563C1D27FD9A}"/>
              </a:ext>
            </a:extLst>
          </p:cNvPr>
          <p:cNvSpPr>
            <a:spLocks noGrp="1"/>
          </p:cNvSpPr>
          <p:nvPr>
            <p:ph type="sldNum" sz="quarter" idx="12"/>
          </p:nvPr>
        </p:nvSpPr>
        <p:spPr/>
        <p:txBody>
          <a:bodyPr/>
          <a:lstStyle/>
          <a:p>
            <a:fld id="{442AD375-037F-43D0-B059-5172DA06796A}" type="slidenum">
              <a:rPr lang="de-CH" smtClean="0"/>
              <a:pPr/>
              <a:t>35</a:t>
            </a:fld>
            <a:endParaRPr lang="de-CH"/>
          </a:p>
        </p:txBody>
      </p:sp>
    </p:spTree>
    <p:extLst>
      <p:ext uri="{BB962C8B-B14F-4D97-AF65-F5344CB8AC3E}">
        <p14:creationId xmlns:p14="http://schemas.microsoft.com/office/powerpoint/2010/main" val="4921843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E1AC4A"/>
        </a:solidFill>
        <a:effectLst/>
      </p:bgPr>
    </p:bg>
    <p:spTree>
      <p:nvGrpSpPr>
        <p:cNvPr id="1" name=""/>
        <p:cNvGrpSpPr/>
        <p:nvPr/>
      </p:nvGrpSpPr>
      <p:grpSpPr>
        <a:xfrm>
          <a:off x="0" y="0"/>
          <a:ext cx="0" cy="0"/>
          <a:chOff x="0" y="0"/>
          <a:chExt cx="0" cy="0"/>
        </a:xfrm>
      </p:grpSpPr>
      <p:sp>
        <p:nvSpPr>
          <p:cNvPr id="6" name="Inhaltsplatzhalter 5"/>
          <p:cNvSpPr>
            <a:spLocks noGrp="1"/>
          </p:cNvSpPr>
          <p:nvPr>
            <p:ph idx="1"/>
          </p:nvPr>
        </p:nvSpPr>
        <p:spPr>
          <a:xfrm>
            <a:off x="551384" y="1115367"/>
            <a:ext cx="1728192" cy="2673673"/>
          </a:xfrm>
          <a:noFill/>
        </p:spPr>
        <p:txBody>
          <a:bodyPr/>
          <a:lstStyle/>
          <a:p>
            <a:endParaRPr lang="de-CH" dirty="0">
              <a:solidFill>
                <a:srgbClr val="EBE09C"/>
              </a:solidFill>
            </a:endParaRPr>
          </a:p>
          <a:p>
            <a:endParaRPr lang="de-CH" dirty="0">
              <a:solidFill>
                <a:srgbClr val="EBE09C"/>
              </a:solidFill>
            </a:endParaRPr>
          </a:p>
          <a:p>
            <a:r>
              <a:rPr lang="de-CH" dirty="0">
                <a:solidFill>
                  <a:srgbClr val="EBE09C"/>
                </a:solidFill>
              </a:rPr>
              <a:t>SVP</a:t>
            </a:r>
          </a:p>
          <a:p>
            <a:r>
              <a:rPr lang="de-CH" dirty="0">
                <a:solidFill>
                  <a:srgbClr val="EBE09C"/>
                </a:solidFill>
              </a:rPr>
              <a:t>SP</a:t>
            </a:r>
          </a:p>
          <a:p>
            <a:r>
              <a:rPr lang="de-CH" dirty="0">
                <a:solidFill>
                  <a:srgbClr val="EBE09C"/>
                </a:solidFill>
              </a:rPr>
              <a:t>Die Mitte. EVP</a:t>
            </a:r>
          </a:p>
          <a:p>
            <a:r>
              <a:rPr lang="de-CH" dirty="0">
                <a:solidFill>
                  <a:srgbClr val="EBE09C"/>
                </a:solidFill>
              </a:rPr>
              <a:t>Grüne</a:t>
            </a:r>
          </a:p>
          <a:p>
            <a:r>
              <a:rPr lang="de-CH" dirty="0">
                <a:solidFill>
                  <a:srgbClr val="EBE09C"/>
                </a:solidFill>
              </a:rPr>
              <a:t>FDP-Liberale</a:t>
            </a:r>
          </a:p>
          <a:p>
            <a:r>
              <a:rPr lang="de-CH" dirty="0">
                <a:solidFill>
                  <a:srgbClr val="EBE09C"/>
                </a:solidFill>
              </a:rPr>
              <a:t>GLP</a:t>
            </a:r>
          </a:p>
        </p:txBody>
      </p:sp>
      <p:sp>
        <p:nvSpPr>
          <p:cNvPr id="4" name="Datumsplatzhalter 3"/>
          <p:cNvSpPr>
            <a:spLocks noGrp="1"/>
          </p:cNvSpPr>
          <p:nvPr>
            <p:ph type="dt" sz="half" idx="10"/>
          </p:nvPr>
        </p:nvSpPr>
        <p:spPr>
          <a:noFill/>
        </p:spPr>
        <p:txBody>
          <a:bodyPr/>
          <a:lstStyle/>
          <a:p>
            <a:r>
              <a:rPr lang="de-CH"/>
              <a:t>Stand Dezember 2024</a:t>
            </a:r>
            <a:endParaRPr lang="de-CH" dirty="0"/>
          </a:p>
        </p:txBody>
      </p:sp>
      <p:sp>
        <p:nvSpPr>
          <p:cNvPr id="9" name="Inhaltsplatzhalter 5"/>
          <p:cNvSpPr txBox="1">
            <a:spLocks/>
          </p:cNvSpPr>
          <p:nvPr/>
        </p:nvSpPr>
        <p:spPr>
          <a:xfrm>
            <a:off x="2451600" y="1115367"/>
            <a:ext cx="1728192" cy="5626001"/>
          </a:xfrm>
          <a:prstGeom prst="rect">
            <a:avLst/>
          </a:prstGeom>
          <a:noFill/>
        </p:spPr>
        <p:txBody>
          <a:bodyPr vert="horz" lIns="0" tIns="0" rIns="0" bIns="0" rtlCol="0">
            <a:noAutofit/>
          </a:bodyPr>
          <a:lstStyle>
            <a:lvl1pPr marL="0" indent="0" algn="l" defTabSz="914400" rtl="0" eaLnBrk="1" latinLnBrk="0" hangingPunct="1">
              <a:lnSpc>
                <a:spcPct val="114000"/>
              </a:lnSpc>
              <a:spcBef>
                <a:spcPts val="0"/>
              </a:spcBef>
              <a:buFont typeface="Arial" panose="020B0604020202020204" pitchFamily="34" charset="0"/>
              <a:buNone/>
              <a:tabLst>
                <a:tab pos="361950" algn="l"/>
              </a:tabLst>
              <a:defRPr sz="1650" kern="1200" spc="50" baseline="0">
                <a:solidFill>
                  <a:schemeClr val="bg1"/>
                </a:solidFill>
                <a:latin typeface="+mn-lt"/>
                <a:ea typeface="+mn-ea"/>
                <a:cs typeface="+mn-cs"/>
              </a:defRPr>
            </a:lvl1pPr>
            <a:lvl2pPr marL="361950" indent="-361950" algn="l" defTabSz="914400" rtl="0" eaLnBrk="1" latinLnBrk="0" hangingPunct="1">
              <a:lnSpc>
                <a:spcPct val="114000"/>
              </a:lnSpc>
              <a:spcBef>
                <a:spcPts val="0"/>
              </a:spcBef>
              <a:buFont typeface="Wingdings" panose="05000000000000000000" pitchFamily="2" charset="2"/>
              <a:buChar char=""/>
              <a:defRPr sz="1650" kern="1200" spc="50" baseline="0">
                <a:solidFill>
                  <a:schemeClr val="bg1"/>
                </a:solidFill>
                <a:latin typeface="+mn-lt"/>
                <a:ea typeface="+mn-ea"/>
                <a:cs typeface="+mn-cs"/>
              </a:defRPr>
            </a:lvl2pPr>
            <a:lvl3pPr marL="712788" indent="-350838" algn="l" defTabSz="914400" rtl="0" eaLnBrk="1" latinLnBrk="0" hangingPunct="1">
              <a:lnSpc>
                <a:spcPct val="114000"/>
              </a:lnSpc>
              <a:spcBef>
                <a:spcPts val="0"/>
              </a:spcBef>
              <a:buFont typeface="Wingdings" panose="05000000000000000000" pitchFamily="2" charset="2"/>
              <a:buChar char=""/>
              <a:defRPr sz="1650" kern="1200" spc="50" baseline="0">
                <a:solidFill>
                  <a:schemeClr val="bg1"/>
                </a:solidFill>
                <a:latin typeface="+mn-lt"/>
                <a:ea typeface="+mn-ea"/>
                <a:cs typeface="+mn-cs"/>
              </a:defRPr>
            </a:lvl3pPr>
            <a:lvl4pPr marL="1074738" indent="-361950" algn="l" defTabSz="914400" rtl="0" eaLnBrk="1" latinLnBrk="0" hangingPunct="1">
              <a:lnSpc>
                <a:spcPct val="114000"/>
              </a:lnSpc>
              <a:spcBef>
                <a:spcPts val="0"/>
              </a:spcBef>
              <a:buFont typeface="Wingdings" panose="05000000000000000000" pitchFamily="2" charset="2"/>
              <a:buChar char=""/>
              <a:defRPr sz="1650" kern="1200" spc="50" baseline="0">
                <a:solidFill>
                  <a:schemeClr val="bg1"/>
                </a:solidFill>
                <a:latin typeface="+mn-lt"/>
                <a:ea typeface="+mn-ea"/>
                <a:cs typeface="+mn-cs"/>
              </a:defRPr>
            </a:lvl4pPr>
            <a:lvl5pPr marL="1436688" indent="-361950" algn="l" defTabSz="914400" rtl="0" eaLnBrk="1" latinLnBrk="0" hangingPunct="1">
              <a:lnSpc>
                <a:spcPct val="114000"/>
              </a:lnSpc>
              <a:spcBef>
                <a:spcPts val="0"/>
              </a:spcBef>
              <a:buFont typeface="Wingdings" panose="05000000000000000000" pitchFamily="2" charset="2"/>
              <a:buChar char=""/>
              <a:defRPr sz="1650" kern="1200" spc="5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CH" dirty="0">
                <a:solidFill>
                  <a:srgbClr val="EBE09C"/>
                </a:solidFill>
              </a:rPr>
              <a:t>Nationalrat </a:t>
            </a:r>
          </a:p>
          <a:p>
            <a:endParaRPr lang="de-CH" dirty="0">
              <a:solidFill>
                <a:srgbClr val="EBE09C"/>
              </a:solidFill>
            </a:endParaRPr>
          </a:p>
          <a:p>
            <a:r>
              <a:rPr lang="de-CH" dirty="0">
                <a:solidFill>
                  <a:srgbClr val="EBE09C"/>
                </a:solidFill>
              </a:rPr>
              <a:t>67</a:t>
            </a:r>
          </a:p>
          <a:p>
            <a:r>
              <a:rPr lang="de-CH" dirty="0">
                <a:solidFill>
                  <a:srgbClr val="EBE09C"/>
                </a:solidFill>
              </a:rPr>
              <a:t>41</a:t>
            </a:r>
          </a:p>
          <a:p>
            <a:r>
              <a:rPr lang="de-CH" dirty="0">
                <a:solidFill>
                  <a:srgbClr val="EBE09C"/>
                </a:solidFill>
              </a:rPr>
              <a:t>31</a:t>
            </a:r>
          </a:p>
          <a:p>
            <a:r>
              <a:rPr lang="de-CH" dirty="0">
                <a:solidFill>
                  <a:srgbClr val="EBE09C"/>
                </a:solidFill>
              </a:rPr>
              <a:t>23</a:t>
            </a:r>
          </a:p>
          <a:p>
            <a:r>
              <a:rPr lang="de-CH" dirty="0">
                <a:solidFill>
                  <a:srgbClr val="EBE09C"/>
                </a:solidFill>
              </a:rPr>
              <a:t>28</a:t>
            </a:r>
          </a:p>
          <a:p>
            <a:r>
              <a:rPr lang="de-CH" dirty="0">
                <a:solidFill>
                  <a:srgbClr val="EBE09C"/>
                </a:solidFill>
              </a:rPr>
              <a:t>10</a:t>
            </a:r>
          </a:p>
          <a:p>
            <a:endParaRPr lang="de-CH" dirty="0">
              <a:solidFill>
                <a:srgbClr val="EBE09C"/>
              </a:solidFill>
            </a:endParaRPr>
          </a:p>
          <a:p>
            <a:endParaRPr lang="de-CH" dirty="0">
              <a:solidFill>
                <a:srgbClr val="EBE09C"/>
              </a:solidFill>
            </a:endParaRPr>
          </a:p>
          <a:p>
            <a:endParaRPr lang="de-CH" dirty="0">
              <a:solidFill>
                <a:srgbClr val="EBE09C"/>
              </a:solidFill>
            </a:endParaRPr>
          </a:p>
          <a:p>
            <a:endParaRPr lang="de-CH" dirty="0">
              <a:solidFill>
                <a:srgbClr val="EBE09C"/>
              </a:solidFill>
            </a:endParaRPr>
          </a:p>
          <a:p>
            <a:endParaRPr lang="de-CH" dirty="0">
              <a:solidFill>
                <a:srgbClr val="EBE09C"/>
              </a:solidFill>
            </a:endParaRPr>
          </a:p>
          <a:p>
            <a:endParaRPr lang="de-CH" dirty="0">
              <a:solidFill>
                <a:srgbClr val="EBE09C"/>
              </a:solidFill>
            </a:endParaRPr>
          </a:p>
          <a:p>
            <a:endParaRPr lang="de-CH" dirty="0">
              <a:solidFill>
                <a:srgbClr val="EBE09C"/>
              </a:solidFill>
            </a:endParaRPr>
          </a:p>
          <a:p>
            <a:endParaRPr lang="de-CH" dirty="0">
              <a:solidFill>
                <a:srgbClr val="EBE09C"/>
              </a:solidFill>
            </a:endParaRPr>
          </a:p>
          <a:p>
            <a:endParaRPr lang="de-CH" dirty="0">
              <a:solidFill>
                <a:srgbClr val="EBE09C"/>
              </a:solidFill>
            </a:endParaRPr>
          </a:p>
          <a:p>
            <a:endParaRPr lang="de-CH" dirty="0">
              <a:solidFill>
                <a:srgbClr val="EBE09C"/>
              </a:solidFill>
            </a:endParaRPr>
          </a:p>
          <a:p>
            <a:r>
              <a:rPr lang="de-CH" dirty="0">
                <a:solidFill>
                  <a:srgbClr val="EBE09C"/>
                </a:solidFill>
              </a:rPr>
              <a:t>200</a:t>
            </a:r>
          </a:p>
        </p:txBody>
      </p:sp>
      <p:sp>
        <p:nvSpPr>
          <p:cNvPr id="37" name="Inhaltsplatzhalter 5">
            <a:extLst>
              <a:ext uri="{FF2B5EF4-FFF2-40B4-BE49-F238E27FC236}">
                <a16:creationId xmlns:a16="http://schemas.microsoft.com/office/drawing/2014/main" id="{7107BE8E-C96A-4246-ABCE-8658378190BD}"/>
              </a:ext>
            </a:extLst>
          </p:cNvPr>
          <p:cNvSpPr txBox="1">
            <a:spLocks/>
          </p:cNvSpPr>
          <p:nvPr/>
        </p:nvSpPr>
        <p:spPr>
          <a:xfrm>
            <a:off x="4357292" y="1115367"/>
            <a:ext cx="1728192" cy="5626001"/>
          </a:xfrm>
          <a:prstGeom prst="rect">
            <a:avLst/>
          </a:prstGeom>
          <a:noFill/>
        </p:spPr>
        <p:txBody>
          <a:bodyPr vert="horz" lIns="0" tIns="0" rIns="0" bIns="0" rtlCol="0">
            <a:noAutofit/>
          </a:bodyPr>
          <a:lstStyle>
            <a:lvl1pPr marL="0" indent="0" algn="l" defTabSz="914400" rtl="0" eaLnBrk="1" latinLnBrk="0" hangingPunct="1">
              <a:lnSpc>
                <a:spcPct val="114000"/>
              </a:lnSpc>
              <a:spcBef>
                <a:spcPts val="0"/>
              </a:spcBef>
              <a:buFont typeface="Arial" panose="020B0604020202020204" pitchFamily="34" charset="0"/>
              <a:buNone/>
              <a:tabLst>
                <a:tab pos="361950" algn="l"/>
              </a:tabLst>
              <a:defRPr sz="1650" kern="1200" spc="50" baseline="0">
                <a:solidFill>
                  <a:schemeClr val="bg1"/>
                </a:solidFill>
                <a:latin typeface="+mn-lt"/>
                <a:ea typeface="+mn-ea"/>
                <a:cs typeface="+mn-cs"/>
              </a:defRPr>
            </a:lvl1pPr>
            <a:lvl2pPr marL="361950" indent="-361950" algn="l" defTabSz="914400" rtl="0" eaLnBrk="1" latinLnBrk="0" hangingPunct="1">
              <a:lnSpc>
                <a:spcPct val="114000"/>
              </a:lnSpc>
              <a:spcBef>
                <a:spcPts val="0"/>
              </a:spcBef>
              <a:buFont typeface="Wingdings" panose="05000000000000000000" pitchFamily="2" charset="2"/>
              <a:buChar char=""/>
              <a:defRPr sz="1650" kern="1200" spc="50" baseline="0">
                <a:solidFill>
                  <a:schemeClr val="bg1"/>
                </a:solidFill>
                <a:latin typeface="+mn-lt"/>
                <a:ea typeface="+mn-ea"/>
                <a:cs typeface="+mn-cs"/>
              </a:defRPr>
            </a:lvl2pPr>
            <a:lvl3pPr marL="712788" indent="-350838" algn="l" defTabSz="914400" rtl="0" eaLnBrk="1" latinLnBrk="0" hangingPunct="1">
              <a:lnSpc>
                <a:spcPct val="114000"/>
              </a:lnSpc>
              <a:spcBef>
                <a:spcPts val="0"/>
              </a:spcBef>
              <a:buFont typeface="Wingdings" panose="05000000000000000000" pitchFamily="2" charset="2"/>
              <a:buChar char=""/>
              <a:defRPr sz="1650" kern="1200" spc="50" baseline="0">
                <a:solidFill>
                  <a:schemeClr val="bg1"/>
                </a:solidFill>
                <a:latin typeface="+mn-lt"/>
                <a:ea typeface="+mn-ea"/>
                <a:cs typeface="+mn-cs"/>
              </a:defRPr>
            </a:lvl3pPr>
            <a:lvl4pPr marL="1074738" indent="-361950" algn="l" defTabSz="914400" rtl="0" eaLnBrk="1" latinLnBrk="0" hangingPunct="1">
              <a:lnSpc>
                <a:spcPct val="114000"/>
              </a:lnSpc>
              <a:spcBef>
                <a:spcPts val="0"/>
              </a:spcBef>
              <a:buFont typeface="Wingdings" panose="05000000000000000000" pitchFamily="2" charset="2"/>
              <a:buChar char=""/>
              <a:defRPr sz="1650" kern="1200" spc="50" baseline="0">
                <a:solidFill>
                  <a:schemeClr val="bg1"/>
                </a:solidFill>
                <a:latin typeface="+mn-lt"/>
                <a:ea typeface="+mn-ea"/>
                <a:cs typeface="+mn-cs"/>
              </a:defRPr>
            </a:lvl4pPr>
            <a:lvl5pPr marL="1436688" indent="-361950" algn="l" defTabSz="914400" rtl="0" eaLnBrk="1" latinLnBrk="0" hangingPunct="1">
              <a:lnSpc>
                <a:spcPct val="114000"/>
              </a:lnSpc>
              <a:spcBef>
                <a:spcPts val="0"/>
              </a:spcBef>
              <a:buFont typeface="Wingdings" panose="05000000000000000000" pitchFamily="2" charset="2"/>
              <a:buChar char=""/>
              <a:defRPr sz="1650" kern="1200" spc="5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dirty="0"/>
              <a:t>Ständerat </a:t>
            </a:r>
          </a:p>
          <a:p>
            <a:endParaRPr lang="sv-SE" dirty="0"/>
          </a:p>
          <a:p>
            <a:r>
              <a:rPr lang="sv-SE" dirty="0"/>
              <a:t>7</a:t>
            </a:r>
          </a:p>
          <a:p>
            <a:r>
              <a:rPr lang="sv-SE" dirty="0"/>
              <a:t>9</a:t>
            </a:r>
          </a:p>
          <a:p>
            <a:r>
              <a:rPr lang="sv-SE" dirty="0"/>
              <a:t>15</a:t>
            </a:r>
          </a:p>
          <a:p>
            <a:r>
              <a:rPr lang="sv-SE" dirty="0"/>
              <a:t>3</a:t>
            </a:r>
          </a:p>
          <a:p>
            <a:r>
              <a:rPr lang="sv-SE" dirty="0"/>
              <a:t>11</a:t>
            </a:r>
          </a:p>
          <a:p>
            <a:r>
              <a:rPr lang="sv-SE" dirty="0"/>
              <a:t>1</a:t>
            </a:r>
          </a:p>
          <a:p>
            <a:endParaRPr lang="sv-SE" dirty="0"/>
          </a:p>
          <a:p>
            <a:endParaRPr lang="sv-SE" dirty="0"/>
          </a:p>
          <a:p>
            <a:endParaRPr lang="sv-SE" dirty="0"/>
          </a:p>
          <a:p>
            <a:endParaRPr lang="sv-SE" dirty="0"/>
          </a:p>
          <a:p>
            <a:endParaRPr lang="sv-SE" dirty="0"/>
          </a:p>
          <a:p>
            <a:endParaRPr lang="sv-SE" dirty="0"/>
          </a:p>
          <a:p>
            <a:endParaRPr lang="sv-SE" dirty="0"/>
          </a:p>
          <a:p>
            <a:endParaRPr lang="sv-SE" dirty="0"/>
          </a:p>
          <a:p>
            <a:endParaRPr lang="sv-SE" dirty="0"/>
          </a:p>
          <a:p>
            <a:endParaRPr lang="sv-SE" dirty="0"/>
          </a:p>
          <a:p>
            <a:r>
              <a:rPr lang="sv-SE" dirty="0"/>
              <a:t>46</a:t>
            </a:r>
            <a:endParaRPr lang="de-CH" dirty="0"/>
          </a:p>
        </p:txBody>
      </p:sp>
      <p:sp>
        <p:nvSpPr>
          <p:cNvPr id="2" name="Rechteck 1">
            <a:hlinkClick r:id="rId3" action="ppaction://hlinksldjump"/>
            <a:extLst>
              <a:ext uri="{FF2B5EF4-FFF2-40B4-BE49-F238E27FC236}">
                <a16:creationId xmlns:a16="http://schemas.microsoft.com/office/drawing/2014/main" id="{1961A7B9-C402-36B6-D4A4-1D158177BC92}"/>
              </a:ext>
            </a:extLst>
          </p:cNvPr>
          <p:cNvSpPr/>
          <p:nvPr/>
        </p:nvSpPr>
        <p:spPr>
          <a:xfrm>
            <a:off x="479376" y="260648"/>
            <a:ext cx="360040" cy="2011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nvGrpSpPr>
          <p:cNvPr id="3" name="Gruppieren 2">
            <a:extLst>
              <a:ext uri="{FF2B5EF4-FFF2-40B4-BE49-F238E27FC236}">
                <a16:creationId xmlns:a16="http://schemas.microsoft.com/office/drawing/2014/main" id="{B5A3D702-CCFC-A7B5-1B3D-41E9588EB752}"/>
              </a:ext>
            </a:extLst>
          </p:cNvPr>
          <p:cNvGrpSpPr/>
          <p:nvPr/>
        </p:nvGrpSpPr>
        <p:grpSpPr>
          <a:xfrm>
            <a:off x="1919536" y="1844823"/>
            <a:ext cx="8236192" cy="5112569"/>
            <a:chOff x="1919536" y="1844823"/>
            <a:chExt cx="8236192" cy="5112569"/>
          </a:xfrm>
        </p:grpSpPr>
        <p:grpSp>
          <p:nvGrpSpPr>
            <p:cNvPr id="71" name="Gruppieren 70">
              <a:extLst>
                <a:ext uri="{FF2B5EF4-FFF2-40B4-BE49-F238E27FC236}">
                  <a16:creationId xmlns:a16="http://schemas.microsoft.com/office/drawing/2014/main" id="{ED2E8F0C-3C7D-08AA-2AD7-810A0023595D}"/>
                </a:ext>
              </a:extLst>
            </p:cNvPr>
            <p:cNvGrpSpPr/>
            <p:nvPr/>
          </p:nvGrpSpPr>
          <p:grpSpPr>
            <a:xfrm>
              <a:off x="1919536" y="1844823"/>
              <a:ext cx="8236192" cy="5112569"/>
              <a:chOff x="2773363" y="585787"/>
              <a:chExt cx="8020051" cy="4978401"/>
            </a:xfrm>
            <a:solidFill>
              <a:srgbClr val="ECCB90"/>
            </a:solidFill>
          </p:grpSpPr>
          <p:sp>
            <p:nvSpPr>
              <p:cNvPr id="72" name="Freeform 5">
                <a:extLst>
                  <a:ext uri="{FF2B5EF4-FFF2-40B4-BE49-F238E27FC236}">
                    <a16:creationId xmlns:a16="http://schemas.microsoft.com/office/drawing/2014/main" id="{583A6E3F-9153-E3D3-7FF6-8F0DE96FC94A}"/>
                  </a:ext>
                </a:extLst>
              </p:cNvPr>
              <p:cNvSpPr>
                <a:spLocks/>
              </p:cNvSpPr>
              <p:nvPr/>
            </p:nvSpPr>
            <p:spPr bwMode="auto">
              <a:xfrm>
                <a:off x="2773363" y="603250"/>
                <a:ext cx="4049713" cy="4943475"/>
              </a:xfrm>
              <a:custGeom>
                <a:avLst/>
                <a:gdLst>
                  <a:gd name="T0" fmla="*/ 264 w 4325"/>
                  <a:gd name="T1" fmla="*/ 5279 h 5279"/>
                  <a:gd name="T2" fmla="*/ 264 w 4325"/>
                  <a:gd name="T3" fmla="*/ 5279 h 5279"/>
                  <a:gd name="T4" fmla="*/ 176 w 4325"/>
                  <a:gd name="T5" fmla="*/ 4858 h 5279"/>
                  <a:gd name="T6" fmla="*/ 926 w 4325"/>
                  <a:gd name="T7" fmla="*/ 1732 h 5279"/>
                  <a:gd name="T8" fmla="*/ 3668 w 4325"/>
                  <a:gd name="T9" fmla="*/ 52 h 5279"/>
                  <a:gd name="T10" fmla="*/ 4325 w 4325"/>
                  <a:gd name="T11" fmla="*/ 0 h 5279"/>
                  <a:gd name="T12" fmla="*/ 4325 w 4325"/>
                  <a:gd name="T13" fmla="*/ 13 h 5279"/>
                  <a:gd name="T14" fmla="*/ 3670 w 4325"/>
                  <a:gd name="T15" fmla="*/ 65 h 5279"/>
                  <a:gd name="T16" fmla="*/ 937 w 4325"/>
                  <a:gd name="T17" fmla="*/ 1740 h 5279"/>
                  <a:gd name="T18" fmla="*/ 189 w 4325"/>
                  <a:gd name="T19" fmla="*/ 4856 h 5279"/>
                  <a:gd name="T20" fmla="*/ 277 w 4325"/>
                  <a:gd name="T21" fmla="*/ 5276 h 5279"/>
                  <a:gd name="T22" fmla="*/ 264 w 4325"/>
                  <a:gd name="T23" fmla="*/ 5279 h 5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25" h="5279">
                    <a:moveTo>
                      <a:pt x="264" y="5279"/>
                    </a:moveTo>
                    <a:lnTo>
                      <a:pt x="264" y="5279"/>
                    </a:lnTo>
                    <a:cubicBezTo>
                      <a:pt x="228" y="5142"/>
                      <a:pt x="198" y="5000"/>
                      <a:pt x="176" y="4858"/>
                    </a:cubicBezTo>
                    <a:cubicBezTo>
                      <a:pt x="0" y="3750"/>
                      <a:pt x="267" y="2640"/>
                      <a:pt x="926" y="1732"/>
                    </a:cubicBezTo>
                    <a:cubicBezTo>
                      <a:pt x="1586" y="824"/>
                      <a:pt x="2559" y="227"/>
                      <a:pt x="3668" y="52"/>
                    </a:cubicBezTo>
                    <a:cubicBezTo>
                      <a:pt x="3885" y="17"/>
                      <a:pt x="4106" y="0"/>
                      <a:pt x="4325" y="0"/>
                    </a:cubicBezTo>
                    <a:lnTo>
                      <a:pt x="4325" y="13"/>
                    </a:lnTo>
                    <a:cubicBezTo>
                      <a:pt x="4106" y="13"/>
                      <a:pt x="3886" y="31"/>
                      <a:pt x="3670" y="65"/>
                    </a:cubicBezTo>
                    <a:cubicBezTo>
                      <a:pt x="2565" y="240"/>
                      <a:pt x="1594" y="835"/>
                      <a:pt x="937" y="1740"/>
                    </a:cubicBezTo>
                    <a:cubicBezTo>
                      <a:pt x="279" y="2645"/>
                      <a:pt x="14" y="3751"/>
                      <a:pt x="189" y="4856"/>
                    </a:cubicBezTo>
                    <a:cubicBezTo>
                      <a:pt x="211" y="4997"/>
                      <a:pt x="241" y="5139"/>
                      <a:pt x="277" y="5276"/>
                    </a:cubicBezTo>
                    <a:lnTo>
                      <a:pt x="264" y="527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3" name="Freeform 6">
                <a:extLst>
                  <a:ext uri="{FF2B5EF4-FFF2-40B4-BE49-F238E27FC236}">
                    <a16:creationId xmlns:a16="http://schemas.microsoft.com/office/drawing/2014/main" id="{7F084C5A-B0B6-95DB-2C75-4A2FE6C23CB2}"/>
                  </a:ext>
                </a:extLst>
              </p:cNvPr>
              <p:cNvSpPr>
                <a:spLocks/>
              </p:cNvSpPr>
              <p:nvPr/>
            </p:nvSpPr>
            <p:spPr bwMode="auto">
              <a:xfrm>
                <a:off x="10614026" y="3922713"/>
                <a:ext cx="179388" cy="1624013"/>
              </a:xfrm>
              <a:custGeom>
                <a:avLst/>
                <a:gdLst>
                  <a:gd name="T0" fmla="*/ 13 w 193"/>
                  <a:gd name="T1" fmla="*/ 1734 h 1734"/>
                  <a:gd name="T2" fmla="*/ 13 w 193"/>
                  <a:gd name="T3" fmla="*/ 1734 h 1734"/>
                  <a:gd name="T4" fmla="*/ 0 w 193"/>
                  <a:gd name="T5" fmla="*/ 1731 h 1734"/>
                  <a:gd name="T6" fmla="*/ 88 w 193"/>
                  <a:gd name="T7" fmla="*/ 2 h 1734"/>
                  <a:gd name="T8" fmla="*/ 101 w 193"/>
                  <a:gd name="T9" fmla="*/ 0 h 1734"/>
                  <a:gd name="T10" fmla="*/ 13 w 193"/>
                  <a:gd name="T11" fmla="*/ 1734 h 1734"/>
                </a:gdLst>
                <a:ahLst/>
                <a:cxnLst>
                  <a:cxn ang="0">
                    <a:pos x="T0" y="T1"/>
                  </a:cxn>
                  <a:cxn ang="0">
                    <a:pos x="T2" y="T3"/>
                  </a:cxn>
                  <a:cxn ang="0">
                    <a:pos x="T4" y="T5"/>
                  </a:cxn>
                  <a:cxn ang="0">
                    <a:pos x="T6" y="T7"/>
                  </a:cxn>
                  <a:cxn ang="0">
                    <a:pos x="T8" y="T9"/>
                  </a:cxn>
                  <a:cxn ang="0">
                    <a:pos x="T10" y="T11"/>
                  </a:cxn>
                </a:cxnLst>
                <a:rect l="0" t="0" r="r" b="b"/>
                <a:pathLst>
                  <a:path w="193" h="1734">
                    <a:moveTo>
                      <a:pt x="13" y="1734"/>
                    </a:moveTo>
                    <a:lnTo>
                      <a:pt x="13" y="1734"/>
                    </a:lnTo>
                    <a:lnTo>
                      <a:pt x="0" y="1731"/>
                    </a:lnTo>
                    <a:cubicBezTo>
                      <a:pt x="150" y="1166"/>
                      <a:pt x="180" y="584"/>
                      <a:pt x="88" y="2"/>
                    </a:cubicBezTo>
                    <a:lnTo>
                      <a:pt x="101" y="0"/>
                    </a:lnTo>
                    <a:cubicBezTo>
                      <a:pt x="193" y="584"/>
                      <a:pt x="164" y="1167"/>
                      <a:pt x="13" y="173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4" name="Freeform 7">
                <a:extLst>
                  <a:ext uri="{FF2B5EF4-FFF2-40B4-BE49-F238E27FC236}">
                    <a16:creationId xmlns:a16="http://schemas.microsoft.com/office/drawing/2014/main" id="{7A330581-9859-2139-BFBA-A933B3075958}"/>
                  </a:ext>
                </a:extLst>
              </p:cNvPr>
              <p:cNvSpPr>
                <a:spLocks/>
              </p:cNvSpPr>
              <p:nvPr/>
            </p:nvSpPr>
            <p:spPr bwMode="auto">
              <a:xfrm>
                <a:off x="10591801" y="3452813"/>
                <a:ext cx="115888" cy="471488"/>
              </a:xfrm>
              <a:custGeom>
                <a:avLst/>
                <a:gdLst>
                  <a:gd name="T0" fmla="*/ 111 w 124"/>
                  <a:gd name="T1" fmla="*/ 503 h 503"/>
                  <a:gd name="T2" fmla="*/ 111 w 124"/>
                  <a:gd name="T3" fmla="*/ 503 h 503"/>
                  <a:gd name="T4" fmla="*/ 0 w 124"/>
                  <a:gd name="T5" fmla="*/ 4 h 503"/>
                  <a:gd name="T6" fmla="*/ 13 w 124"/>
                  <a:gd name="T7" fmla="*/ 0 h 503"/>
                  <a:gd name="T8" fmla="*/ 124 w 124"/>
                  <a:gd name="T9" fmla="*/ 501 h 503"/>
                  <a:gd name="T10" fmla="*/ 111 w 124"/>
                  <a:gd name="T11" fmla="*/ 503 h 503"/>
                </a:gdLst>
                <a:ahLst/>
                <a:cxnLst>
                  <a:cxn ang="0">
                    <a:pos x="T0" y="T1"/>
                  </a:cxn>
                  <a:cxn ang="0">
                    <a:pos x="T2" y="T3"/>
                  </a:cxn>
                  <a:cxn ang="0">
                    <a:pos x="T4" y="T5"/>
                  </a:cxn>
                  <a:cxn ang="0">
                    <a:pos x="T6" y="T7"/>
                  </a:cxn>
                  <a:cxn ang="0">
                    <a:pos x="T8" y="T9"/>
                  </a:cxn>
                  <a:cxn ang="0">
                    <a:pos x="T10" y="T11"/>
                  </a:cxn>
                </a:cxnLst>
                <a:rect l="0" t="0" r="r" b="b"/>
                <a:pathLst>
                  <a:path w="124" h="503">
                    <a:moveTo>
                      <a:pt x="111" y="503"/>
                    </a:moveTo>
                    <a:lnTo>
                      <a:pt x="111" y="503"/>
                    </a:lnTo>
                    <a:cubicBezTo>
                      <a:pt x="84" y="333"/>
                      <a:pt x="47" y="170"/>
                      <a:pt x="0" y="4"/>
                    </a:cubicBezTo>
                    <a:lnTo>
                      <a:pt x="13" y="0"/>
                    </a:lnTo>
                    <a:cubicBezTo>
                      <a:pt x="60" y="166"/>
                      <a:pt x="97" y="330"/>
                      <a:pt x="124" y="501"/>
                    </a:cubicBezTo>
                    <a:lnTo>
                      <a:pt x="111" y="50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5" name="Freeform 8">
                <a:extLst>
                  <a:ext uri="{FF2B5EF4-FFF2-40B4-BE49-F238E27FC236}">
                    <a16:creationId xmlns:a16="http://schemas.microsoft.com/office/drawing/2014/main" id="{C7BD4F94-75F4-E202-F822-6D82F9012BCC}"/>
                  </a:ext>
                </a:extLst>
              </p:cNvPr>
              <p:cNvSpPr>
                <a:spLocks/>
              </p:cNvSpPr>
              <p:nvPr/>
            </p:nvSpPr>
            <p:spPr bwMode="auto">
              <a:xfrm>
                <a:off x="6823076" y="603250"/>
                <a:ext cx="3781425" cy="2852738"/>
              </a:xfrm>
              <a:custGeom>
                <a:avLst/>
                <a:gdLst>
                  <a:gd name="T0" fmla="*/ 4026 w 4039"/>
                  <a:gd name="T1" fmla="*/ 3047 h 3047"/>
                  <a:gd name="T2" fmla="*/ 4026 w 4039"/>
                  <a:gd name="T3" fmla="*/ 3047 h 3047"/>
                  <a:gd name="T4" fmla="*/ 0 w 4039"/>
                  <a:gd name="T5" fmla="*/ 13 h 3047"/>
                  <a:gd name="T6" fmla="*/ 0 w 4039"/>
                  <a:gd name="T7" fmla="*/ 0 h 3047"/>
                  <a:gd name="T8" fmla="*/ 4039 w 4039"/>
                  <a:gd name="T9" fmla="*/ 3043 h 3047"/>
                  <a:gd name="T10" fmla="*/ 4026 w 4039"/>
                  <a:gd name="T11" fmla="*/ 3047 h 3047"/>
                </a:gdLst>
                <a:ahLst/>
                <a:cxnLst>
                  <a:cxn ang="0">
                    <a:pos x="T0" y="T1"/>
                  </a:cxn>
                  <a:cxn ang="0">
                    <a:pos x="T2" y="T3"/>
                  </a:cxn>
                  <a:cxn ang="0">
                    <a:pos x="T4" y="T5"/>
                  </a:cxn>
                  <a:cxn ang="0">
                    <a:pos x="T6" y="T7"/>
                  </a:cxn>
                  <a:cxn ang="0">
                    <a:pos x="T8" y="T9"/>
                  </a:cxn>
                  <a:cxn ang="0">
                    <a:pos x="T10" y="T11"/>
                  </a:cxn>
                </a:cxnLst>
                <a:rect l="0" t="0" r="r" b="b"/>
                <a:pathLst>
                  <a:path w="4039" h="3047">
                    <a:moveTo>
                      <a:pt x="4026" y="3047"/>
                    </a:moveTo>
                    <a:lnTo>
                      <a:pt x="4026" y="3047"/>
                    </a:lnTo>
                    <a:cubicBezTo>
                      <a:pt x="3497" y="1204"/>
                      <a:pt x="1917" y="13"/>
                      <a:pt x="0" y="13"/>
                    </a:cubicBezTo>
                    <a:lnTo>
                      <a:pt x="0" y="0"/>
                    </a:lnTo>
                    <a:cubicBezTo>
                      <a:pt x="1923" y="0"/>
                      <a:pt x="3509" y="1194"/>
                      <a:pt x="4039" y="3043"/>
                    </a:cubicBezTo>
                    <a:lnTo>
                      <a:pt x="4026" y="304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6" name="Freeform 9">
                <a:extLst>
                  <a:ext uri="{FF2B5EF4-FFF2-40B4-BE49-F238E27FC236}">
                    <a16:creationId xmlns:a16="http://schemas.microsoft.com/office/drawing/2014/main" id="{487A9E09-5CE3-0B8B-7A27-94955D6B7CE8}"/>
                  </a:ext>
                </a:extLst>
              </p:cNvPr>
              <p:cNvSpPr>
                <a:spLocks/>
              </p:cNvSpPr>
              <p:nvPr/>
            </p:nvSpPr>
            <p:spPr bwMode="auto">
              <a:xfrm>
                <a:off x="3074988" y="885825"/>
                <a:ext cx="3748088" cy="4660900"/>
              </a:xfrm>
              <a:custGeom>
                <a:avLst/>
                <a:gdLst>
                  <a:gd name="T0" fmla="*/ 255 w 4002"/>
                  <a:gd name="T1" fmla="*/ 4975 h 4975"/>
                  <a:gd name="T2" fmla="*/ 255 w 4002"/>
                  <a:gd name="T3" fmla="*/ 4975 h 4975"/>
                  <a:gd name="T4" fmla="*/ 447 w 4002"/>
                  <a:gd name="T5" fmla="*/ 2299 h 4975"/>
                  <a:gd name="T6" fmla="*/ 2354 w 4002"/>
                  <a:gd name="T7" fmla="*/ 365 h 4975"/>
                  <a:gd name="T8" fmla="*/ 4002 w 4002"/>
                  <a:gd name="T9" fmla="*/ 0 h 4975"/>
                  <a:gd name="T10" fmla="*/ 4002 w 4002"/>
                  <a:gd name="T11" fmla="*/ 13 h 4975"/>
                  <a:gd name="T12" fmla="*/ 2360 w 4002"/>
                  <a:gd name="T13" fmla="*/ 377 h 4975"/>
                  <a:gd name="T14" fmla="*/ 459 w 4002"/>
                  <a:gd name="T15" fmla="*/ 2304 h 4975"/>
                  <a:gd name="T16" fmla="*/ 267 w 4002"/>
                  <a:gd name="T17" fmla="*/ 4972 h 4975"/>
                  <a:gd name="T18" fmla="*/ 255 w 4002"/>
                  <a:gd name="T19" fmla="*/ 4975 h 4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2" h="4975">
                    <a:moveTo>
                      <a:pt x="255" y="4975"/>
                    </a:moveTo>
                    <a:lnTo>
                      <a:pt x="255" y="4975"/>
                    </a:lnTo>
                    <a:cubicBezTo>
                      <a:pt x="0" y="4092"/>
                      <a:pt x="68" y="3142"/>
                      <a:pt x="447" y="2299"/>
                    </a:cubicBezTo>
                    <a:cubicBezTo>
                      <a:pt x="829" y="1447"/>
                      <a:pt x="1507" y="760"/>
                      <a:pt x="2354" y="365"/>
                    </a:cubicBezTo>
                    <a:cubicBezTo>
                      <a:pt x="2882" y="119"/>
                      <a:pt x="3421" y="0"/>
                      <a:pt x="4002" y="0"/>
                    </a:cubicBezTo>
                    <a:lnTo>
                      <a:pt x="4002" y="13"/>
                    </a:lnTo>
                    <a:cubicBezTo>
                      <a:pt x="3423" y="13"/>
                      <a:pt x="2885" y="132"/>
                      <a:pt x="2360" y="377"/>
                    </a:cubicBezTo>
                    <a:cubicBezTo>
                      <a:pt x="1516" y="771"/>
                      <a:pt x="840" y="1455"/>
                      <a:pt x="459" y="2304"/>
                    </a:cubicBezTo>
                    <a:cubicBezTo>
                      <a:pt x="81" y="3144"/>
                      <a:pt x="13" y="4092"/>
                      <a:pt x="267" y="4972"/>
                    </a:cubicBezTo>
                    <a:lnTo>
                      <a:pt x="255" y="497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7" name="Freeform 10">
                <a:extLst>
                  <a:ext uri="{FF2B5EF4-FFF2-40B4-BE49-F238E27FC236}">
                    <a16:creationId xmlns:a16="http://schemas.microsoft.com/office/drawing/2014/main" id="{952B09F5-0DCA-C40E-1536-9570C983C15C}"/>
                  </a:ext>
                </a:extLst>
              </p:cNvPr>
              <p:cNvSpPr>
                <a:spLocks/>
              </p:cNvSpPr>
              <p:nvPr/>
            </p:nvSpPr>
            <p:spPr bwMode="auto">
              <a:xfrm>
                <a:off x="10118726" y="2994025"/>
                <a:ext cx="455613" cy="2552700"/>
              </a:xfrm>
              <a:custGeom>
                <a:avLst/>
                <a:gdLst>
                  <a:gd name="T0" fmla="*/ 226 w 486"/>
                  <a:gd name="T1" fmla="*/ 2724 h 2724"/>
                  <a:gd name="T2" fmla="*/ 226 w 486"/>
                  <a:gd name="T3" fmla="*/ 2724 h 2724"/>
                  <a:gd name="T4" fmla="*/ 213 w 486"/>
                  <a:gd name="T5" fmla="*/ 2721 h 2724"/>
                  <a:gd name="T6" fmla="*/ 0 w 486"/>
                  <a:gd name="T7" fmla="*/ 5 h 2724"/>
                  <a:gd name="T8" fmla="*/ 13 w 486"/>
                  <a:gd name="T9" fmla="*/ 0 h 2724"/>
                  <a:gd name="T10" fmla="*/ 226 w 486"/>
                  <a:gd name="T11" fmla="*/ 2724 h 2724"/>
                </a:gdLst>
                <a:ahLst/>
                <a:cxnLst>
                  <a:cxn ang="0">
                    <a:pos x="T0" y="T1"/>
                  </a:cxn>
                  <a:cxn ang="0">
                    <a:pos x="T2" y="T3"/>
                  </a:cxn>
                  <a:cxn ang="0">
                    <a:pos x="T4" y="T5"/>
                  </a:cxn>
                  <a:cxn ang="0">
                    <a:pos x="T6" y="T7"/>
                  </a:cxn>
                  <a:cxn ang="0">
                    <a:pos x="T8" y="T9"/>
                  </a:cxn>
                  <a:cxn ang="0">
                    <a:pos x="T10" y="T11"/>
                  </a:cxn>
                </a:cxnLst>
                <a:rect l="0" t="0" r="r" b="b"/>
                <a:pathLst>
                  <a:path w="486" h="2724">
                    <a:moveTo>
                      <a:pt x="226" y="2724"/>
                    </a:moveTo>
                    <a:lnTo>
                      <a:pt x="226" y="2724"/>
                    </a:lnTo>
                    <a:lnTo>
                      <a:pt x="213" y="2721"/>
                    </a:lnTo>
                    <a:cubicBezTo>
                      <a:pt x="473" y="1820"/>
                      <a:pt x="397" y="856"/>
                      <a:pt x="0" y="5"/>
                    </a:cubicBezTo>
                    <a:lnTo>
                      <a:pt x="13" y="0"/>
                    </a:lnTo>
                    <a:cubicBezTo>
                      <a:pt x="410" y="853"/>
                      <a:pt x="486" y="1821"/>
                      <a:pt x="226" y="272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8" name="Freeform 11">
                <a:extLst>
                  <a:ext uri="{FF2B5EF4-FFF2-40B4-BE49-F238E27FC236}">
                    <a16:creationId xmlns:a16="http://schemas.microsoft.com/office/drawing/2014/main" id="{93BFC69D-15AA-87C3-C5D4-146C6C7C09C0}"/>
                  </a:ext>
                </a:extLst>
              </p:cNvPr>
              <p:cNvSpPr>
                <a:spLocks/>
              </p:cNvSpPr>
              <p:nvPr/>
            </p:nvSpPr>
            <p:spPr bwMode="auto">
              <a:xfrm>
                <a:off x="9650413" y="2239963"/>
                <a:ext cx="481013" cy="758825"/>
              </a:xfrm>
              <a:custGeom>
                <a:avLst/>
                <a:gdLst>
                  <a:gd name="T0" fmla="*/ 501 w 514"/>
                  <a:gd name="T1" fmla="*/ 811 h 811"/>
                  <a:gd name="T2" fmla="*/ 501 w 514"/>
                  <a:gd name="T3" fmla="*/ 811 h 811"/>
                  <a:gd name="T4" fmla="*/ 0 w 514"/>
                  <a:gd name="T5" fmla="*/ 8 h 811"/>
                  <a:gd name="T6" fmla="*/ 10 w 514"/>
                  <a:gd name="T7" fmla="*/ 0 h 811"/>
                  <a:gd name="T8" fmla="*/ 514 w 514"/>
                  <a:gd name="T9" fmla="*/ 806 h 811"/>
                  <a:gd name="T10" fmla="*/ 501 w 514"/>
                  <a:gd name="T11" fmla="*/ 811 h 811"/>
                </a:gdLst>
                <a:ahLst/>
                <a:cxnLst>
                  <a:cxn ang="0">
                    <a:pos x="T0" y="T1"/>
                  </a:cxn>
                  <a:cxn ang="0">
                    <a:pos x="T2" y="T3"/>
                  </a:cxn>
                  <a:cxn ang="0">
                    <a:pos x="T4" y="T5"/>
                  </a:cxn>
                  <a:cxn ang="0">
                    <a:pos x="T6" y="T7"/>
                  </a:cxn>
                  <a:cxn ang="0">
                    <a:pos x="T8" y="T9"/>
                  </a:cxn>
                  <a:cxn ang="0">
                    <a:pos x="T10" y="T11"/>
                  </a:cxn>
                </a:cxnLst>
                <a:rect l="0" t="0" r="r" b="b"/>
                <a:pathLst>
                  <a:path w="514" h="811">
                    <a:moveTo>
                      <a:pt x="501" y="811"/>
                    </a:moveTo>
                    <a:lnTo>
                      <a:pt x="501" y="811"/>
                    </a:lnTo>
                    <a:cubicBezTo>
                      <a:pt x="356" y="500"/>
                      <a:pt x="216" y="275"/>
                      <a:pt x="0" y="8"/>
                    </a:cubicBezTo>
                    <a:lnTo>
                      <a:pt x="10" y="0"/>
                    </a:lnTo>
                    <a:cubicBezTo>
                      <a:pt x="227" y="267"/>
                      <a:pt x="368" y="493"/>
                      <a:pt x="514" y="806"/>
                    </a:cubicBezTo>
                    <a:lnTo>
                      <a:pt x="501" y="81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9" name="Freeform 12">
                <a:extLst>
                  <a:ext uri="{FF2B5EF4-FFF2-40B4-BE49-F238E27FC236}">
                    <a16:creationId xmlns:a16="http://schemas.microsoft.com/office/drawing/2014/main" id="{0D0D79CC-4738-23EF-CEC1-44D8B906C56E}"/>
                  </a:ext>
                </a:extLst>
              </p:cNvPr>
              <p:cNvSpPr>
                <a:spLocks/>
              </p:cNvSpPr>
              <p:nvPr/>
            </p:nvSpPr>
            <p:spPr bwMode="auto">
              <a:xfrm>
                <a:off x="6823076" y="885825"/>
                <a:ext cx="2836863" cy="1362075"/>
              </a:xfrm>
              <a:custGeom>
                <a:avLst/>
                <a:gdLst>
                  <a:gd name="T0" fmla="*/ 3020 w 3030"/>
                  <a:gd name="T1" fmla="*/ 1454 h 1454"/>
                  <a:gd name="T2" fmla="*/ 3020 w 3030"/>
                  <a:gd name="T3" fmla="*/ 1454 h 1454"/>
                  <a:gd name="T4" fmla="*/ 1680 w 3030"/>
                  <a:gd name="T5" fmla="*/ 377 h 1454"/>
                  <a:gd name="T6" fmla="*/ 0 w 3030"/>
                  <a:gd name="T7" fmla="*/ 14 h 1454"/>
                  <a:gd name="T8" fmla="*/ 0 w 3030"/>
                  <a:gd name="T9" fmla="*/ 0 h 1454"/>
                  <a:gd name="T10" fmla="*/ 1686 w 3030"/>
                  <a:gd name="T11" fmla="*/ 365 h 1454"/>
                  <a:gd name="T12" fmla="*/ 3030 w 3030"/>
                  <a:gd name="T13" fmla="*/ 1446 h 1454"/>
                  <a:gd name="T14" fmla="*/ 3020 w 3030"/>
                  <a:gd name="T15" fmla="*/ 1454 h 1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30" h="1454">
                    <a:moveTo>
                      <a:pt x="3020" y="1454"/>
                    </a:moveTo>
                    <a:lnTo>
                      <a:pt x="3020" y="1454"/>
                    </a:lnTo>
                    <a:cubicBezTo>
                      <a:pt x="2636" y="980"/>
                      <a:pt x="2185" y="618"/>
                      <a:pt x="1680" y="377"/>
                    </a:cubicBezTo>
                    <a:cubicBezTo>
                      <a:pt x="1175" y="136"/>
                      <a:pt x="610" y="14"/>
                      <a:pt x="0" y="14"/>
                    </a:cubicBezTo>
                    <a:lnTo>
                      <a:pt x="0" y="0"/>
                    </a:lnTo>
                    <a:cubicBezTo>
                      <a:pt x="612" y="0"/>
                      <a:pt x="1179" y="123"/>
                      <a:pt x="1686" y="365"/>
                    </a:cubicBezTo>
                    <a:cubicBezTo>
                      <a:pt x="2193" y="607"/>
                      <a:pt x="2645" y="970"/>
                      <a:pt x="3030" y="1446"/>
                    </a:cubicBezTo>
                    <a:lnTo>
                      <a:pt x="3020" y="145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0" name="Freeform 13">
                <a:extLst>
                  <a:ext uri="{FF2B5EF4-FFF2-40B4-BE49-F238E27FC236}">
                    <a16:creationId xmlns:a16="http://schemas.microsoft.com/office/drawing/2014/main" id="{636CADF5-895A-A9F1-7E4A-2E6EF39781D1}"/>
                  </a:ext>
                </a:extLst>
              </p:cNvPr>
              <p:cNvSpPr>
                <a:spLocks/>
              </p:cNvSpPr>
              <p:nvPr/>
            </p:nvSpPr>
            <p:spPr bwMode="auto">
              <a:xfrm>
                <a:off x="3395663" y="1168400"/>
                <a:ext cx="3427413" cy="4378325"/>
              </a:xfrm>
              <a:custGeom>
                <a:avLst/>
                <a:gdLst>
                  <a:gd name="T0" fmla="*/ 227 w 3660"/>
                  <a:gd name="T1" fmla="*/ 4675 h 4675"/>
                  <a:gd name="T2" fmla="*/ 227 w 3660"/>
                  <a:gd name="T3" fmla="*/ 4675 h 4675"/>
                  <a:gd name="T4" fmla="*/ 257 w 3660"/>
                  <a:gd name="T5" fmla="*/ 2432 h 4675"/>
                  <a:gd name="T6" fmla="*/ 1649 w 3660"/>
                  <a:gd name="T7" fmla="*/ 615 h 4675"/>
                  <a:gd name="T8" fmla="*/ 3660 w 3660"/>
                  <a:gd name="T9" fmla="*/ 0 h 4675"/>
                  <a:gd name="T10" fmla="*/ 3660 w 3660"/>
                  <a:gd name="T11" fmla="*/ 14 h 4675"/>
                  <a:gd name="T12" fmla="*/ 1656 w 3660"/>
                  <a:gd name="T13" fmla="*/ 626 h 4675"/>
                  <a:gd name="T14" fmla="*/ 270 w 3660"/>
                  <a:gd name="T15" fmla="*/ 2436 h 4675"/>
                  <a:gd name="T16" fmla="*/ 240 w 3660"/>
                  <a:gd name="T17" fmla="*/ 4671 h 4675"/>
                  <a:gd name="T18" fmla="*/ 227 w 3660"/>
                  <a:gd name="T19" fmla="*/ 4675 h 4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60" h="4675">
                    <a:moveTo>
                      <a:pt x="227" y="4675"/>
                    </a:moveTo>
                    <a:lnTo>
                      <a:pt x="227" y="4675"/>
                    </a:lnTo>
                    <a:cubicBezTo>
                      <a:pt x="0" y="3950"/>
                      <a:pt x="10" y="3154"/>
                      <a:pt x="257" y="2432"/>
                    </a:cubicBezTo>
                    <a:cubicBezTo>
                      <a:pt x="512" y="1686"/>
                      <a:pt x="993" y="1057"/>
                      <a:pt x="1649" y="615"/>
                    </a:cubicBezTo>
                    <a:cubicBezTo>
                      <a:pt x="2254" y="207"/>
                      <a:pt x="2930" y="0"/>
                      <a:pt x="3660" y="0"/>
                    </a:cubicBezTo>
                    <a:lnTo>
                      <a:pt x="3660" y="14"/>
                    </a:lnTo>
                    <a:cubicBezTo>
                      <a:pt x="2933" y="14"/>
                      <a:pt x="2259" y="220"/>
                      <a:pt x="1656" y="626"/>
                    </a:cubicBezTo>
                    <a:cubicBezTo>
                      <a:pt x="1003" y="1067"/>
                      <a:pt x="524" y="1693"/>
                      <a:pt x="270" y="2436"/>
                    </a:cubicBezTo>
                    <a:cubicBezTo>
                      <a:pt x="24" y="3156"/>
                      <a:pt x="13" y="3949"/>
                      <a:pt x="240" y="4671"/>
                    </a:cubicBezTo>
                    <a:lnTo>
                      <a:pt x="227" y="467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1" name="Freeform 14">
                <a:extLst>
                  <a:ext uri="{FF2B5EF4-FFF2-40B4-BE49-F238E27FC236}">
                    <a16:creationId xmlns:a16="http://schemas.microsoft.com/office/drawing/2014/main" id="{A55FDC6A-7136-C86F-6951-0B6BA0FE1380}"/>
                  </a:ext>
                </a:extLst>
              </p:cNvPr>
              <p:cNvSpPr>
                <a:spLocks/>
              </p:cNvSpPr>
              <p:nvPr/>
            </p:nvSpPr>
            <p:spPr bwMode="auto">
              <a:xfrm>
                <a:off x="9604376" y="2654300"/>
                <a:ext cx="739775" cy="2892425"/>
              </a:xfrm>
              <a:custGeom>
                <a:avLst/>
                <a:gdLst>
                  <a:gd name="T0" fmla="*/ 461 w 790"/>
                  <a:gd name="T1" fmla="*/ 3089 h 3089"/>
                  <a:gd name="T2" fmla="*/ 461 w 790"/>
                  <a:gd name="T3" fmla="*/ 3089 h 3089"/>
                  <a:gd name="T4" fmla="*/ 448 w 790"/>
                  <a:gd name="T5" fmla="*/ 3085 h 3089"/>
                  <a:gd name="T6" fmla="*/ 0 w 790"/>
                  <a:gd name="T7" fmla="*/ 7 h 3089"/>
                  <a:gd name="T8" fmla="*/ 11 w 790"/>
                  <a:gd name="T9" fmla="*/ 0 h 3089"/>
                  <a:gd name="T10" fmla="*/ 461 w 790"/>
                  <a:gd name="T11" fmla="*/ 3089 h 3089"/>
                </a:gdLst>
                <a:ahLst/>
                <a:cxnLst>
                  <a:cxn ang="0">
                    <a:pos x="T0" y="T1"/>
                  </a:cxn>
                  <a:cxn ang="0">
                    <a:pos x="T2" y="T3"/>
                  </a:cxn>
                  <a:cxn ang="0">
                    <a:pos x="T4" y="T5"/>
                  </a:cxn>
                  <a:cxn ang="0">
                    <a:pos x="T6" y="T7"/>
                  </a:cxn>
                  <a:cxn ang="0">
                    <a:pos x="T8" y="T9"/>
                  </a:cxn>
                  <a:cxn ang="0">
                    <a:pos x="T10" y="T11"/>
                  </a:cxn>
                </a:cxnLst>
                <a:rect l="0" t="0" r="r" b="b"/>
                <a:pathLst>
                  <a:path w="790" h="3089">
                    <a:moveTo>
                      <a:pt x="461" y="3089"/>
                    </a:moveTo>
                    <a:lnTo>
                      <a:pt x="461" y="3089"/>
                    </a:lnTo>
                    <a:lnTo>
                      <a:pt x="448" y="3085"/>
                    </a:lnTo>
                    <a:cubicBezTo>
                      <a:pt x="776" y="2038"/>
                      <a:pt x="613" y="916"/>
                      <a:pt x="0" y="7"/>
                    </a:cubicBezTo>
                    <a:lnTo>
                      <a:pt x="11" y="0"/>
                    </a:lnTo>
                    <a:cubicBezTo>
                      <a:pt x="626" y="912"/>
                      <a:pt x="790" y="2038"/>
                      <a:pt x="461" y="308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2" name="Freeform 15">
                <a:extLst>
                  <a:ext uri="{FF2B5EF4-FFF2-40B4-BE49-F238E27FC236}">
                    <a16:creationId xmlns:a16="http://schemas.microsoft.com/office/drawing/2014/main" id="{209E95C6-8F06-A00B-25E8-53AC37E60453}"/>
                  </a:ext>
                </a:extLst>
              </p:cNvPr>
              <p:cNvSpPr>
                <a:spLocks/>
              </p:cNvSpPr>
              <p:nvPr/>
            </p:nvSpPr>
            <p:spPr bwMode="auto">
              <a:xfrm>
                <a:off x="8978901" y="1957388"/>
                <a:ext cx="635000" cy="703263"/>
              </a:xfrm>
              <a:custGeom>
                <a:avLst/>
                <a:gdLst>
                  <a:gd name="T0" fmla="*/ 667 w 678"/>
                  <a:gd name="T1" fmla="*/ 751 h 751"/>
                  <a:gd name="T2" fmla="*/ 667 w 678"/>
                  <a:gd name="T3" fmla="*/ 751 h 751"/>
                  <a:gd name="T4" fmla="*/ 0 w 678"/>
                  <a:gd name="T5" fmla="*/ 10 h 751"/>
                  <a:gd name="T6" fmla="*/ 8 w 678"/>
                  <a:gd name="T7" fmla="*/ 0 h 751"/>
                  <a:gd name="T8" fmla="*/ 678 w 678"/>
                  <a:gd name="T9" fmla="*/ 744 h 751"/>
                  <a:gd name="T10" fmla="*/ 667 w 678"/>
                  <a:gd name="T11" fmla="*/ 751 h 751"/>
                </a:gdLst>
                <a:ahLst/>
                <a:cxnLst>
                  <a:cxn ang="0">
                    <a:pos x="T0" y="T1"/>
                  </a:cxn>
                  <a:cxn ang="0">
                    <a:pos x="T2" y="T3"/>
                  </a:cxn>
                  <a:cxn ang="0">
                    <a:pos x="T4" y="T5"/>
                  </a:cxn>
                  <a:cxn ang="0">
                    <a:pos x="T6" y="T7"/>
                  </a:cxn>
                  <a:cxn ang="0">
                    <a:pos x="T8" y="T9"/>
                  </a:cxn>
                  <a:cxn ang="0">
                    <a:pos x="T10" y="T11"/>
                  </a:cxn>
                </a:cxnLst>
                <a:rect l="0" t="0" r="r" b="b"/>
                <a:pathLst>
                  <a:path w="678" h="751">
                    <a:moveTo>
                      <a:pt x="667" y="751"/>
                    </a:moveTo>
                    <a:lnTo>
                      <a:pt x="667" y="751"/>
                    </a:lnTo>
                    <a:cubicBezTo>
                      <a:pt x="470" y="459"/>
                      <a:pt x="270" y="237"/>
                      <a:pt x="0" y="10"/>
                    </a:cubicBezTo>
                    <a:lnTo>
                      <a:pt x="8" y="0"/>
                    </a:lnTo>
                    <a:cubicBezTo>
                      <a:pt x="280" y="228"/>
                      <a:pt x="480" y="450"/>
                      <a:pt x="678" y="744"/>
                    </a:cubicBezTo>
                    <a:lnTo>
                      <a:pt x="667" y="75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3" name="Freeform 16">
                <a:extLst>
                  <a:ext uri="{FF2B5EF4-FFF2-40B4-BE49-F238E27FC236}">
                    <a16:creationId xmlns:a16="http://schemas.microsoft.com/office/drawing/2014/main" id="{B535DCAC-6046-95FF-2454-8F7977E7DA53}"/>
                  </a:ext>
                </a:extLst>
              </p:cNvPr>
              <p:cNvSpPr>
                <a:spLocks/>
              </p:cNvSpPr>
              <p:nvPr/>
            </p:nvSpPr>
            <p:spPr bwMode="auto">
              <a:xfrm>
                <a:off x="6823076" y="1168400"/>
                <a:ext cx="2163763" cy="798513"/>
              </a:xfrm>
              <a:custGeom>
                <a:avLst/>
                <a:gdLst>
                  <a:gd name="T0" fmla="*/ 2304 w 2312"/>
                  <a:gd name="T1" fmla="*/ 852 h 852"/>
                  <a:gd name="T2" fmla="*/ 2304 w 2312"/>
                  <a:gd name="T3" fmla="*/ 852 h 852"/>
                  <a:gd name="T4" fmla="*/ 0 w 2312"/>
                  <a:gd name="T5" fmla="*/ 14 h 852"/>
                  <a:gd name="T6" fmla="*/ 0 w 2312"/>
                  <a:gd name="T7" fmla="*/ 0 h 852"/>
                  <a:gd name="T8" fmla="*/ 2312 w 2312"/>
                  <a:gd name="T9" fmla="*/ 842 h 852"/>
                  <a:gd name="T10" fmla="*/ 2304 w 2312"/>
                  <a:gd name="T11" fmla="*/ 852 h 852"/>
                </a:gdLst>
                <a:ahLst/>
                <a:cxnLst>
                  <a:cxn ang="0">
                    <a:pos x="T0" y="T1"/>
                  </a:cxn>
                  <a:cxn ang="0">
                    <a:pos x="T2" y="T3"/>
                  </a:cxn>
                  <a:cxn ang="0">
                    <a:pos x="T4" y="T5"/>
                  </a:cxn>
                  <a:cxn ang="0">
                    <a:pos x="T6" y="T7"/>
                  </a:cxn>
                  <a:cxn ang="0">
                    <a:pos x="T8" y="T9"/>
                  </a:cxn>
                  <a:cxn ang="0">
                    <a:pos x="T10" y="T11"/>
                  </a:cxn>
                </a:cxnLst>
                <a:rect l="0" t="0" r="r" b="b"/>
                <a:pathLst>
                  <a:path w="2312" h="852">
                    <a:moveTo>
                      <a:pt x="2304" y="852"/>
                    </a:moveTo>
                    <a:lnTo>
                      <a:pt x="2304" y="852"/>
                    </a:lnTo>
                    <a:cubicBezTo>
                      <a:pt x="1622" y="280"/>
                      <a:pt x="890" y="14"/>
                      <a:pt x="0" y="14"/>
                    </a:cubicBezTo>
                    <a:lnTo>
                      <a:pt x="0" y="0"/>
                    </a:lnTo>
                    <a:cubicBezTo>
                      <a:pt x="893" y="0"/>
                      <a:pt x="1628" y="268"/>
                      <a:pt x="2312" y="842"/>
                    </a:cubicBezTo>
                    <a:lnTo>
                      <a:pt x="2304" y="85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4" name="Freeform 17">
                <a:extLst>
                  <a:ext uri="{FF2B5EF4-FFF2-40B4-BE49-F238E27FC236}">
                    <a16:creationId xmlns:a16="http://schemas.microsoft.com/office/drawing/2014/main" id="{2D0A30E4-1CBA-B348-2289-EB480A45F282}"/>
                  </a:ext>
                </a:extLst>
              </p:cNvPr>
              <p:cNvSpPr>
                <a:spLocks/>
              </p:cNvSpPr>
              <p:nvPr/>
            </p:nvSpPr>
            <p:spPr bwMode="auto">
              <a:xfrm>
                <a:off x="3679826" y="1452563"/>
                <a:ext cx="3143250" cy="4094163"/>
              </a:xfrm>
              <a:custGeom>
                <a:avLst/>
                <a:gdLst>
                  <a:gd name="T0" fmla="*/ 242 w 3356"/>
                  <a:gd name="T1" fmla="*/ 4372 h 4372"/>
                  <a:gd name="T2" fmla="*/ 242 w 3356"/>
                  <a:gd name="T3" fmla="*/ 4372 h 4372"/>
                  <a:gd name="T4" fmla="*/ 198 w 3356"/>
                  <a:gd name="T5" fmla="*/ 2355 h 4372"/>
                  <a:gd name="T6" fmla="*/ 1373 w 3356"/>
                  <a:gd name="T7" fmla="*/ 663 h 4372"/>
                  <a:gd name="T8" fmla="*/ 3356 w 3356"/>
                  <a:gd name="T9" fmla="*/ 0 h 4372"/>
                  <a:gd name="T10" fmla="*/ 3356 w 3356"/>
                  <a:gd name="T11" fmla="*/ 13 h 4372"/>
                  <a:gd name="T12" fmla="*/ 1381 w 3356"/>
                  <a:gd name="T13" fmla="*/ 674 h 4372"/>
                  <a:gd name="T14" fmla="*/ 211 w 3356"/>
                  <a:gd name="T15" fmla="*/ 2359 h 4372"/>
                  <a:gd name="T16" fmla="*/ 254 w 3356"/>
                  <a:gd name="T17" fmla="*/ 4367 h 4372"/>
                  <a:gd name="T18" fmla="*/ 242 w 3356"/>
                  <a:gd name="T19" fmla="*/ 4372 h 4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56" h="4372">
                    <a:moveTo>
                      <a:pt x="242" y="4372"/>
                    </a:moveTo>
                    <a:lnTo>
                      <a:pt x="242" y="4372"/>
                    </a:lnTo>
                    <a:cubicBezTo>
                      <a:pt x="16" y="3719"/>
                      <a:pt x="0" y="3021"/>
                      <a:pt x="198" y="2355"/>
                    </a:cubicBezTo>
                    <a:cubicBezTo>
                      <a:pt x="399" y="1676"/>
                      <a:pt x="806" y="1091"/>
                      <a:pt x="1373" y="663"/>
                    </a:cubicBezTo>
                    <a:cubicBezTo>
                      <a:pt x="1958" y="223"/>
                      <a:pt x="2625" y="0"/>
                      <a:pt x="3356" y="0"/>
                    </a:cubicBezTo>
                    <a:lnTo>
                      <a:pt x="3356" y="13"/>
                    </a:lnTo>
                    <a:cubicBezTo>
                      <a:pt x="2628" y="13"/>
                      <a:pt x="1963" y="235"/>
                      <a:pt x="1381" y="674"/>
                    </a:cubicBezTo>
                    <a:cubicBezTo>
                      <a:pt x="816" y="1100"/>
                      <a:pt x="411" y="1682"/>
                      <a:pt x="211" y="2359"/>
                    </a:cubicBezTo>
                    <a:cubicBezTo>
                      <a:pt x="14" y="3022"/>
                      <a:pt x="29" y="3717"/>
                      <a:pt x="254" y="4367"/>
                    </a:cubicBezTo>
                    <a:lnTo>
                      <a:pt x="242" y="437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5" name="Freeform 18">
                <a:extLst>
                  <a:ext uri="{FF2B5EF4-FFF2-40B4-BE49-F238E27FC236}">
                    <a16:creationId xmlns:a16="http://schemas.microsoft.com/office/drawing/2014/main" id="{B3D5EDFE-8190-5500-5E49-FD0B659D1073}"/>
                  </a:ext>
                </a:extLst>
              </p:cNvPr>
              <p:cNvSpPr>
                <a:spLocks/>
              </p:cNvSpPr>
              <p:nvPr/>
            </p:nvSpPr>
            <p:spPr bwMode="auto">
              <a:xfrm>
                <a:off x="9275763" y="2679700"/>
                <a:ext cx="796925" cy="2862263"/>
              </a:xfrm>
              <a:custGeom>
                <a:avLst/>
                <a:gdLst>
                  <a:gd name="T0" fmla="*/ 494 w 851"/>
                  <a:gd name="T1" fmla="*/ 3056 h 3056"/>
                  <a:gd name="T2" fmla="*/ 494 w 851"/>
                  <a:gd name="T3" fmla="*/ 3056 h 3056"/>
                  <a:gd name="T4" fmla="*/ 482 w 851"/>
                  <a:gd name="T5" fmla="*/ 3052 h 3056"/>
                  <a:gd name="T6" fmla="*/ 0 w 851"/>
                  <a:gd name="T7" fmla="*/ 8 h 3056"/>
                  <a:gd name="T8" fmla="*/ 10 w 851"/>
                  <a:gd name="T9" fmla="*/ 0 h 3056"/>
                  <a:gd name="T10" fmla="*/ 494 w 851"/>
                  <a:gd name="T11" fmla="*/ 3056 h 3056"/>
                </a:gdLst>
                <a:ahLst/>
                <a:cxnLst>
                  <a:cxn ang="0">
                    <a:pos x="T0" y="T1"/>
                  </a:cxn>
                  <a:cxn ang="0">
                    <a:pos x="T2" y="T3"/>
                  </a:cxn>
                  <a:cxn ang="0">
                    <a:pos x="T4" y="T5"/>
                  </a:cxn>
                  <a:cxn ang="0">
                    <a:pos x="T6" y="T7"/>
                  </a:cxn>
                  <a:cxn ang="0">
                    <a:pos x="T8" y="T9"/>
                  </a:cxn>
                  <a:cxn ang="0">
                    <a:pos x="T10" y="T11"/>
                  </a:cxn>
                </a:cxnLst>
                <a:rect l="0" t="0" r="r" b="b"/>
                <a:pathLst>
                  <a:path w="851" h="3056">
                    <a:moveTo>
                      <a:pt x="494" y="3056"/>
                    </a:moveTo>
                    <a:lnTo>
                      <a:pt x="494" y="3056"/>
                    </a:lnTo>
                    <a:lnTo>
                      <a:pt x="482" y="3052"/>
                    </a:lnTo>
                    <a:cubicBezTo>
                      <a:pt x="837" y="2018"/>
                      <a:pt x="657" y="880"/>
                      <a:pt x="0" y="8"/>
                    </a:cubicBezTo>
                    <a:lnTo>
                      <a:pt x="10" y="0"/>
                    </a:lnTo>
                    <a:cubicBezTo>
                      <a:pt x="670" y="876"/>
                      <a:pt x="851" y="2018"/>
                      <a:pt x="494" y="305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6" name="Freeform 19">
                <a:extLst>
                  <a:ext uri="{FF2B5EF4-FFF2-40B4-BE49-F238E27FC236}">
                    <a16:creationId xmlns:a16="http://schemas.microsoft.com/office/drawing/2014/main" id="{F5E343A3-2767-34CF-8E93-17B8D50C8A21}"/>
                  </a:ext>
                </a:extLst>
              </p:cNvPr>
              <p:cNvSpPr>
                <a:spLocks/>
              </p:cNvSpPr>
              <p:nvPr/>
            </p:nvSpPr>
            <p:spPr bwMode="auto">
              <a:xfrm>
                <a:off x="8670926" y="2073275"/>
                <a:ext cx="614363" cy="614363"/>
              </a:xfrm>
              <a:custGeom>
                <a:avLst/>
                <a:gdLst>
                  <a:gd name="T0" fmla="*/ 646 w 656"/>
                  <a:gd name="T1" fmla="*/ 656 h 656"/>
                  <a:gd name="T2" fmla="*/ 646 w 656"/>
                  <a:gd name="T3" fmla="*/ 656 h 656"/>
                  <a:gd name="T4" fmla="*/ 0 w 656"/>
                  <a:gd name="T5" fmla="*/ 11 h 656"/>
                  <a:gd name="T6" fmla="*/ 8 w 656"/>
                  <a:gd name="T7" fmla="*/ 0 h 656"/>
                  <a:gd name="T8" fmla="*/ 656 w 656"/>
                  <a:gd name="T9" fmla="*/ 648 h 656"/>
                  <a:gd name="T10" fmla="*/ 646 w 656"/>
                  <a:gd name="T11" fmla="*/ 656 h 656"/>
                </a:gdLst>
                <a:ahLst/>
                <a:cxnLst>
                  <a:cxn ang="0">
                    <a:pos x="T0" y="T1"/>
                  </a:cxn>
                  <a:cxn ang="0">
                    <a:pos x="T2" y="T3"/>
                  </a:cxn>
                  <a:cxn ang="0">
                    <a:pos x="T4" y="T5"/>
                  </a:cxn>
                  <a:cxn ang="0">
                    <a:pos x="T6" y="T7"/>
                  </a:cxn>
                  <a:cxn ang="0">
                    <a:pos x="T8" y="T9"/>
                  </a:cxn>
                  <a:cxn ang="0">
                    <a:pos x="T10" y="T11"/>
                  </a:cxn>
                </a:cxnLst>
                <a:rect l="0" t="0" r="r" b="b"/>
                <a:pathLst>
                  <a:path w="656" h="656">
                    <a:moveTo>
                      <a:pt x="646" y="656"/>
                    </a:moveTo>
                    <a:lnTo>
                      <a:pt x="646" y="656"/>
                    </a:lnTo>
                    <a:cubicBezTo>
                      <a:pt x="451" y="398"/>
                      <a:pt x="258" y="205"/>
                      <a:pt x="0" y="11"/>
                    </a:cubicBezTo>
                    <a:lnTo>
                      <a:pt x="8" y="0"/>
                    </a:lnTo>
                    <a:cubicBezTo>
                      <a:pt x="267" y="195"/>
                      <a:pt x="461" y="389"/>
                      <a:pt x="656" y="648"/>
                    </a:cubicBezTo>
                    <a:lnTo>
                      <a:pt x="646" y="65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7" name="Freeform 20">
                <a:extLst>
                  <a:ext uri="{FF2B5EF4-FFF2-40B4-BE49-F238E27FC236}">
                    <a16:creationId xmlns:a16="http://schemas.microsoft.com/office/drawing/2014/main" id="{22833A14-B1FD-76B2-596C-B65C4D50F5D8}"/>
                  </a:ext>
                </a:extLst>
              </p:cNvPr>
              <p:cNvSpPr>
                <a:spLocks/>
              </p:cNvSpPr>
              <p:nvPr/>
            </p:nvSpPr>
            <p:spPr bwMode="auto">
              <a:xfrm>
                <a:off x="6823076" y="1452563"/>
                <a:ext cx="1855788" cy="630238"/>
              </a:xfrm>
              <a:custGeom>
                <a:avLst/>
                <a:gdLst>
                  <a:gd name="T0" fmla="*/ 1975 w 1983"/>
                  <a:gd name="T1" fmla="*/ 674 h 674"/>
                  <a:gd name="T2" fmla="*/ 1975 w 1983"/>
                  <a:gd name="T3" fmla="*/ 674 h 674"/>
                  <a:gd name="T4" fmla="*/ 0 w 1983"/>
                  <a:gd name="T5" fmla="*/ 13 h 674"/>
                  <a:gd name="T6" fmla="*/ 0 w 1983"/>
                  <a:gd name="T7" fmla="*/ 0 h 674"/>
                  <a:gd name="T8" fmla="*/ 1983 w 1983"/>
                  <a:gd name="T9" fmla="*/ 663 h 674"/>
                  <a:gd name="T10" fmla="*/ 1975 w 1983"/>
                  <a:gd name="T11" fmla="*/ 674 h 674"/>
                </a:gdLst>
                <a:ahLst/>
                <a:cxnLst>
                  <a:cxn ang="0">
                    <a:pos x="T0" y="T1"/>
                  </a:cxn>
                  <a:cxn ang="0">
                    <a:pos x="T2" y="T3"/>
                  </a:cxn>
                  <a:cxn ang="0">
                    <a:pos x="T4" y="T5"/>
                  </a:cxn>
                  <a:cxn ang="0">
                    <a:pos x="T6" y="T7"/>
                  </a:cxn>
                  <a:cxn ang="0">
                    <a:pos x="T8" y="T9"/>
                  </a:cxn>
                  <a:cxn ang="0">
                    <a:pos x="T10" y="T11"/>
                  </a:cxn>
                </a:cxnLst>
                <a:rect l="0" t="0" r="r" b="b"/>
                <a:pathLst>
                  <a:path w="1983" h="674">
                    <a:moveTo>
                      <a:pt x="1975" y="674"/>
                    </a:moveTo>
                    <a:lnTo>
                      <a:pt x="1975" y="674"/>
                    </a:lnTo>
                    <a:cubicBezTo>
                      <a:pt x="1377" y="223"/>
                      <a:pt x="749" y="13"/>
                      <a:pt x="0" y="13"/>
                    </a:cubicBezTo>
                    <a:lnTo>
                      <a:pt x="0" y="0"/>
                    </a:lnTo>
                    <a:cubicBezTo>
                      <a:pt x="752" y="0"/>
                      <a:pt x="1382" y="210"/>
                      <a:pt x="1983" y="663"/>
                    </a:cubicBezTo>
                    <a:lnTo>
                      <a:pt x="1975" y="67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8" name="Freeform 21">
                <a:extLst>
                  <a:ext uri="{FF2B5EF4-FFF2-40B4-BE49-F238E27FC236}">
                    <a16:creationId xmlns:a16="http://schemas.microsoft.com/office/drawing/2014/main" id="{933C48C9-F175-32C7-EE7F-915F5866D650}"/>
                  </a:ext>
                </a:extLst>
              </p:cNvPr>
              <p:cNvSpPr>
                <a:spLocks/>
              </p:cNvSpPr>
              <p:nvPr/>
            </p:nvSpPr>
            <p:spPr bwMode="auto">
              <a:xfrm>
                <a:off x="3957638" y="1735138"/>
                <a:ext cx="2865438" cy="3829050"/>
              </a:xfrm>
              <a:custGeom>
                <a:avLst/>
                <a:gdLst>
                  <a:gd name="T0" fmla="*/ 276 w 3059"/>
                  <a:gd name="T1" fmla="*/ 4089 h 4089"/>
                  <a:gd name="T2" fmla="*/ 276 w 3059"/>
                  <a:gd name="T3" fmla="*/ 4089 h 4089"/>
                  <a:gd name="T4" fmla="*/ 214 w 3059"/>
                  <a:gd name="T5" fmla="*/ 2068 h 4089"/>
                  <a:gd name="T6" fmla="*/ 3059 w 3059"/>
                  <a:gd name="T7" fmla="*/ 0 h 4089"/>
                  <a:gd name="T8" fmla="*/ 3059 w 3059"/>
                  <a:gd name="T9" fmla="*/ 14 h 4089"/>
                  <a:gd name="T10" fmla="*/ 227 w 3059"/>
                  <a:gd name="T11" fmla="*/ 2072 h 4089"/>
                  <a:gd name="T12" fmla="*/ 288 w 3059"/>
                  <a:gd name="T13" fmla="*/ 4084 h 4089"/>
                  <a:gd name="T14" fmla="*/ 276 w 3059"/>
                  <a:gd name="T15" fmla="*/ 4089 h 40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59" h="4089">
                    <a:moveTo>
                      <a:pt x="276" y="4089"/>
                    </a:moveTo>
                    <a:lnTo>
                      <a:pt x="276" y="4089"/>
                    </a:lnTo>
                    <a:cubicBezTo>
                      <a:pt x="22" y="3445"/>
                      <a:pt x="0" y="2727"/>
                      <a:pt x="214" y="2068"/>
                    </a:cubicBezTo>
                    <a:cubicBezTo>
                      <a:pt x="622" y="812"/>
                      <a:pt x="1739" y="0"/>
                      <a:pt x="3059" y="0"/>
                    </a:cubicBezTo>
                    <a:lnTo>
                      <a:pt x="3059" y="14"/>
                    </a:lnTo>
                    <a:cubicBezTo>
                      <a:pt x="1745" y="14"/>
                      <a:pt x="633" y="822"/>
                      <a:pt x="227" y="2072"/>
                    </a:cubicBezTo>
                    <a:cubicBezTo>
                      <a:pt x="13" y="2728"/>
                      <a:pt x="35" y="3443"/>
                      <a:pt x="288" y="4084"/>
                    </a:cubicBezTo>
                    <a:lnTo>
                      <a:pt x="276" y="408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9" name="Freeform 22">
                <a:extLst>
                  <a:ext uri="{FF2B5EF4-FFF2-40B4-BE49-F238E27FC236}">
                    <a16:creationId xmlns:a16="http://schemas.microsoft.com/office/drawing/2014/main" id="{3EFA2EEA-B7D0-7002-5D67-C4A437DACC7E}"/>
                  </a:ext>
                </a:extLst>
              </p:cNvPr>
              <p:cNvSpPr>
                <a:spLocks/>
              </p:cNvSpPr>
              <p:nvPr/>
            </p:nvSpPr>
            <p:spPr bwMode="auto">
              <a:xfrm>
                <a:off x="7680820" y="1870568"/>
                <a:ext cx="2033588" cy="3673475"/>
              </a:xfrm>
              <a:custGeom>
                <a:avLst/>
                <a:gdLst>
                  <a:gd name="T0" fmla="*/ 1871 w 2172"/>
                  <a:gd name="T1" fmla="*/ 3923 h 3923"/>
                  <a:gd name="T2" fmla="*/ 1871 w 2172"/>
                  <a:gd name="T3" fmla="*/ 3923 h 3923"/>
                  <a:gd name="T4" fmla="*/ 1859 w 2172"/>
                  <a:gd name="T5" fmla="*/ 3918 h 3923"/>
                  <a:gd name="T6" fmla="*/ 1913 w 2172"/>
                  <a:gd name="T7" fmla="*/ 3766 h 3923"/>
                  <a:gd name="T8" fmla="*/ 1734 w 2172"/>
                  <a:gd name="T9" fmla="*/ 1493 h 3923"/>
                  <a:gd name="T10" fmla="*/ 0 w 2172"/>
                  <a:gd name="T11" fmla="*/ 13 h 3923"/>
                  <a:gd name="T12" fmla="*/ 5 w 2172"/>
                  <a:gd name="T13" fmla="*/ 0 h 3923"/>
                  <a:gd name="T14" fmla="*/ 1746 w 2172"/>
                  <a:gd name="T15" fmla="*/ 1487 h 3923"/>
                  <a:gd name="T16" fmla="*/ 1925 w 2172"/>
                  <a:gd name="T17" fmla="*/ 3770 h 3923"/>
                  <a:gd name="T18" fmla="*/ 1871 w 2172"/>
                  <a:gd name="T19" fmla="*/ 3923 h 3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2" h="3923">
                    <a:moveTo>
                      <a:pt x="1871" y="3923"/>
                    </a:moveTo>
                    <a:lnTo>
                      <a:pt x="1871" y="3923"/>
                    </a:lnTo>
                    <a:lnTo>
                      <a:pt x="1859" y="3918"/>
                    </a:lnTo>
                    <a:cubicBezTo>
                      <a:pt x="1878" y="3868"/>
                      <a:pt x="1896" y="3817"/>
                      <a:pt x="1913" y="3766"/>
                    </a:cubicBezTo>
                    <a:cubicBezTo>
                      <a:pt x="2159" y="3009"/>
                      <a:pt x="2095" y="2202"/>
                      <a:pt x="1734" y="1493"/>
                    </a:cubicBezTo>
                    <a:cubicBezTo>
                      <a:pt x="1373" y="784"/>
                      <a:pt x="757" y="258"/>
                      <a:pt x="0" y="13"/>
                    </a:cubicBezTo>
                    <a:lnTo>
                      <a:pt x="5" y="0"/>
                    </a:lnTo>
                    <a:cubicBezTo>
                      <a:pt x="765" y="247"/>
                      <a:pt x="1383" y="775"/>
                      <a:pt x="1746" y="1487"/>
                    </a:cubicBezTo>
                    <a:cubicBezTo>
                      <a:pt x="2109" y="2199"/>
                      <a:pt x="2172" y="3010"/>
                      <a:pt x="1925" y="3770"/>
                    </a:cubicBezTo>
                    <a:cubicBezTo>
                      <a:pt x="1909" y="3821"/>
                      <a:pt x="1890" y="3872"/>
                      <a:pt x="1871" y="392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90" name="Freeform 23">
                <a:extLst>
                  <a:ext uri="{FF2B5EF4-FFF2-40B4-BE49-F238E27FC236}">
                    <a16:creationId xmlns:a16="http://schemas.microsoft.com/office/drawing/2014/main" id="{1DDC0200-8643-EF92-1781-46132327C8A2}"/>
                  </a:ext>
                </a:extLst>
              </p:cNvPr>
              <p:cNvSpPr>
                <a:spLocks/>
              </p:cNvSpPr>
              <p:nvPr/>
            </p:nvSpPr>
            <p:spPr bwMode="auto">
              <a:xfrm>
                <a:off x="7591426" y="1843088"/>
                <a:ext cx="96838" cy="41275"/>
              </a:xfrm>
              <a:custGeom>
                <a:avLst/>
                <a:gdLst>
                  <a:gd name="T0" fmla="*/ 99 w 104"/>
                  <a:gd name="T1" fmla="*/ 44 h 44"/>
                  <a:gd name="T2" fmla="*/ 99 w 104"/>
                  <a:gd name="T3" fmla="*/ 44 h 44"/>
                  <a:gd name="T4" fmla="*/ 0 w 104"/>
                  <a:gd name="T5" fmla="*/ 13 h 44"/>
                  <a:gd name="T6" fmla="*/ 4 w 104"/>
                  <a:gd name="T7" fmla="*/ 0 h 44"/>
                  <a:gd name="T8" fmla="*/ 104 w 104"/>
                  <a:gd name="T9" fmla="*/ 31 h 44"/>
                  <a:gd name="T10" fmla="*/ 99 w 104"/>
                  <a:gd name="T11" fmla="*/ 44 h 44"/>
                </a:gdLst>
                <a:ahLst/>
                <a:cxnLst>
                  <a:cxn ang="0">
                    <a:pos x="T0" y="T1"/>
                  </a:cxn>
                  <a:cxn ang="0">
                    <a:pos x="T2" y="T3"/>
                  </a:cxn>
                  <a:cxn ang="0">
                    <a:pos x="T4" y="T5"/>
                  </a:cxn>
                  <a:cxn ang="0">
                    <a:pos x="T6" y="T7"/>
                  </a:cxn>
                  <a:cxn ang="0">
                    <a:pos x="T8" y="T9"/>
                  </a:cxn>
                  <a:cxn ang="0">
                    <a:pos x="T10" y="T11"/>
                  </a:cxn>
                </a:cxnLst>
                <a:rect l="0" t="0" r="r" b="b"/>
                <a:pathLst>
                  <a:path w="104" h="44">
                    <a:moveTo>
                      <a:pt x="99" y="44"/>
                    </a:moveTo>
                    <a:lnTo>
                      <a:pt x="99" y="44"/>
                    </a:lnTo>
                    <a:cubicBezTo>
                      <a:pt x="76" y="36"/>
                      <a:pt x="24" y="20"/>
                      <a:pt x="0" y="13"/>
                    </a:cubicBezTo>
                    <a:lnTo>
                      <a:pt x="4" y="0"/>
                    </a:lnTo>
                    <a:cubicBezTo>
                      <a:pt x="28" y="7"/>
                      <a:pt x="80" y="23"/>
                      <a:pt x="104" y="31"/>
                    </a:cubicBezTo>
                    <a:lnTo>
                      <a:pt x="99" y="4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91" name="Freeform 24">
                <a:extLst>
                  <a:ext uri="{FF2B5EF4-FFF2-40B4-BE49-F238E27FC236}">
                    <a16:creationId xmlns:a16="http://schemas.microsoft.com/office/drawing/2014/main" id="{C4C1B798-35D1-AB92-DE1D-0CED03F419EE}"/>
                  </a:ext>
                </a:extLst>
              </p:cNvPr>
              <p:cNvSpPr>
                <a:spLocks/>
              </p:cNvSpPr>
              <p:nvPr/>
            </p:nvSpPr>
            <p:spPr bwMode="auto">
              <a:xfrm>
                <a:off x="6823076" y="1735138"/>
                <a:ext cx="771525" cy="120650"/>
              </a:xfrm>
              <a:custGeom>
                <a:avLst/>
                <a:gdLst>
                  <a:gd name="T0" fmla="*/ 821 w 825"/>
                  <a:gd name="T1" fmla="*/ 129 h 129"/>
                  <a:gd name="T2" fmla="*/ 821 w 825"/>
                  <a:gd name="T3" fmla="*/ 129 h 129"/>
                  <a:gd name="T4" fmla="*/ 0 w 825"/>
                  <a:gd name="T5" fmla="*/ 14 h 129"/>
                  <a:gd name="T6" fmla="*/ 0 w 825"/>
                  <a:gd name="T7" fmla="*/ 0 h 129"/>
                  <a:gd name="T8" fmla="*/ 825 w 825"/>
                  <a:gd name="T9" fmla="*/ 116 h 129"/>
                  <a:gd name="T10" fmla="*/ 821 w 825"/>
                  <a:gd name="T11" fmla="*/ 129 h 129"/>
                </a:gdLst>
                <a:ahLst/>
                <a:cxnLst>
                  <a:cxn ang="0">
                    <a:pos x="T0" y="T1"/>
                  </a:cxn>
                  <a:cxn ang="0">
                    <a:pos x="T2" y="T3"/>
                  </a:cxn>
                  <a:cxn ang="0">
                    <a:pos x="T4" y="T5"/>
                  </a:cxn>
                  <a:cxn ang="0">
                    <a:pos x="T6" y="T7"/>
                  </a:cxn>
                  <a:cxn ang="0">
                    <a:pos x="T8" y="T9"/>
                  </a:cxn>
                  <a:cxn ang="0">
                    <a:pos x="T10" y="T11"/>
                  </a:cxn>
                </a:cxnLst>
                <a:rect l="0" t="0" r="r" b="b"/>
                <a:pathLst>
                  <a:path w="825" h="129">
                    <a:moveTo>
                      <a:pt x="821" y="129"/>
                    </a:moveTo>
                    <a:lnTo>
                      <a:pt x="821" y="129"/>
                    </a:lnTo>
                    <a:cubicBezTo>
                      <a:pt x="528" y="45"/>
                      <a:pt x="305" y="14"/>
                      <a:pt x="0" y="14"/>
                    </a:cubicBezTo>
                    <a:lnTo>
                      <a:pt x="0" y="0"/>
                    </a:lnTo>
                    <a:cubicBezTo>
                      <a:pt x="307" y="0"/>
                      <a:pt x="530" y="32"/>
                      <a:pt x="825" y="116"/>
                    </a:cubicBezTo>
                    <a:lnTo>
                      <a:pt x="821" y="12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92" name="Freeform 25">
                <a:extLst>
                  <a:ext uri="{FF2B5EF4-FFF2-40B4-BE49-F238E27FC236}">
                    <a16:creationId xmlns:a16="http://schemas.microsoft.com/office/drawing/2014/main" id="{802FC86E-7B9C-4BF1-2EDA-DFFEE503A28F}"/>
                  </a:ext>
                </a:extLst>
              </p:cNvPr>
              <p:cNvSpPr>
                <a:spLocks/>
              </p:cNvSpPr>
              <p:nvPr/>
            </p:nvSpPr>
            <p:spPr bwMode="auto">
              <a:xfrm>
                <a:off x="4254501" y="2019300"/>
                <a:ext cx="2568575" cy="3508375"/>
              </a:xfrm>
              <a:custGeom>
                <a:avLst/>
                <a:gdLst>
                  <a:gd name="T0" fmla="*/ 270 w 2743"/>
                  <a:gd name="T1" fmla="*/ 3746 h 3746"/>
                  <a:gd name="T2" fmla="*/ 270 w 2743"/>
                  <a:gd name="T3" fmla="*/ 3746 h 3746"/>
                  <a:gd name="T4" fmla="*/ 103 w 2743"/>
                  <a:gd name="T5" fmla="*/ 2176 h 3746"/>
                  <a:gd name="T6" fmla="*/ 1029 w 2743"/>
                  <a:gd name="T7" fmla="*/ 610 h 3746"/>
                  <a:gd name="T8" fmla="*/ 2743 w 2743"/>
                  <a:gd name="T9" fmla="*/ 0 h 3746"/>
                  <a:gd name="T10" fmla="*/ 2743 w 2743"/>
                  <a:gd name="T11" fmla="*/ 13 h 3746"/>
                  <a:gd name="T12" fmla="*/ 1038 w 2743"/>
                  <a:gd name="T13" fmla="*/ 620 h 3746"/>
                  <a:gd name="T14" fmla="*/ 116 w 2743"/>
                  <a:gd name="T15" fmla="*/ 2179 h 3746"/>
                  <a:gd name="T16" fmla="*/ 282 w 2743"/>
                  <a:gd name="T17" fmla="*/ 3741 h 3746"/>
                  <a:gd name="T18" fmla="*/ 270 w 2743"/>
                  <a:gd name="T19" fmla="*/ 3746 h 3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43" h="3746">
                    <a:moveTo>
                      <a:pt x="270" y="3746"/>
                    </a:moveTo>
                    <a:lnTo>
                      <a:pt x="270" y="3746"/>
                    </a:lnTo>
                    <a:cubicBezTo>
                      <a:pt x="57" y="3251"/>
                      <a:pt x="0" y="2708"/>
                      <a:pt x="103" y="2176"/>
                    </a:cubicBezTo>
                    <a:cubicBezTo>
                      <a:pt x="223" y="1560"/>
                      <a:pt x="552" y="1003"/>
                      <a:pt x="1029" y="610"/>
                    </a:cubicBezTo>
                    <a:cubicBezTo>
                      <a:pt x="1507" y="216"/>
                      <a:pt x="2115" y="0"/>
                      <a:pt x="2743" y="0"/>
                    </a:cubicBezTo>
                    <a:lnTo>
                      <a:pt x="2743" y="13"/>
                    </a:lnTo>
                    <a:cubicBezTo>
                      <a:pt x="2118" y="13"/>
                      <a:pt x="1513" y="229"/>
                      <a:pt x="1038" y="620"/>
                    </a:cubicBezTo>
                    <a:cubicBezTo>
                      <a:pt x="562" y="1012"/>
                      <a:pt x="235" y="1565"/>
                      <a:pt x="116" y="2179"/>
                    </a:cubicBezTo>
                    <a:cubicBezTo>
                      <a:pt x="13" y="2707"/>
                      <a:pt x="71" y="3248"/>
                      <a:pt x="282" y="3741"/>
                    </a:cubicBezTo>
                    <a:lnTo>
                      <a:pt x="270" y="374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93" name="Freeform 26">
                <a:extLst>
                  <a:ext uri="{FF2B5EF4-FFF2-40B4-BE49-F238E27FC236}">
                    <a16:creationId xmlns:a16="http://schemas.microsoft.com/office/drawing/2014/main" id="{5F0DA248-6113-3190-86A7-C825BD310D12}"/>
                  </a:ext>
                </a:extLst>
              </p:cNvPr>
              <p:cNvSpPr>
                <a:spLocks/>
              </p:cNvSpPr>
              <p:nvPr/>
            </p:nvSpPr>
            <p:spPr bwMode="auto">
              <a:xfrm>
                <a:off x="7300913" y="2065338"/>
                <a:ext cx="2120900" cy="3481388"/>
              </a:xfrm>
              <a:custGeom>
                <a:avLst/>
                <a:gdLst>
                  <a:gd name="T0" fmla="*/ 1954 w 2266"/>
                  <a:gd name="T1" fmla="*/ 3718 h 3718"/>
                  <a:gd name="T2" fmla="*/ 1954 w 2266"/>
                  <a:gd name="T3" fmla="*/ 3718 h 3718"/>
                  <a:gd name="T4" fmla="*/ 1942 w 2266"/>
                  <a:gd name="T5" fmla="*/ 3713 h 3718"/>
                  <a:gd name="T6" fmla="*/ 2116 w 2266"/>
                  <a:gd name="T7" fmla="*/ 3151 h 3718"/>
                  <a:gd name="T8" fmla="*/ 1708 w 2266"/>
                  <a:gd name="T9" fmla="*/ 1144 h 3718"/>
                  <a:gd name="T10" fmla="*/ 0 w 2266"/>
                  <a:gd name="T11" fmla="*/ 13 h 3718"/>
                  <a:gd name="T12" fmla="*/ 2 w 2266"/>
                  <a:gd name="T13" fmla="*/ 0 h 3718"/>
                  <a:gd name="T14" fmla="*/ 1719 w 2266"/>
                  <a:gd name="T15" fmla="*/ 1136 h 3718"/>
                  <a:gd name="T16" fmla="*/ 2129 w 2266"/>
                  <a:gd name="T17" fmla="*/ 3153 h 3718"/>
                  <a:gd name="T18" fmla="*/ 1954 w 2266"/>
                  <a:gd name="T19" fmla="*/ 3718 h 3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66" h="3718">
                    <a:moveTo>
                      <a:pt x="1954" y="3718"/>
                    </a:moveTo>
                    <a:lnTo>
                      <a:pt x="1954" y="3718"/>
                    </a:lnTo>
                    <a:lnTo>
                      <a:pt x="1942" y="3713"/>
                    </a:lnTo>
                    <a:cubicBezTo>
                      <a:pt x="2020" y="3534"/>
                      <a:pt x="2079" y="3345"/>
                      <a:pt x="2116" y="3151"/>
                    </a:cubicBezTo>
                    <a:cubicBezTo>
                      <a:pt x="2253" y="2449"/>
                      <a:pt x="2108" y="1736"/>
                      <a:pt x="1708" y="1144"/>
                    </a:cubicBezTo>
                    <a:cubicBezTo>
                      <a:pt x="1308" y="551"/>
                      <a:pt x="702" y="149"/>
                      <a:pt x="0" y="13"/>
                    </a:cubicBezTo>
                    <a:lnTo>
                      <a:pt x="2" y="0"/>
                    </a:lnTo>
                    <a:cubicBezTo>
                      <a:pt x="708" y="137"/>
                      <a:pt x="1317" y="541"/>
                      <a:pt x="1719" y="1136"/>
                    </a:cubicBezTo>
                    <a:cubicBezTo>
                      <a:pt x="2121" y="1732"/>
                      <a:pt x="2266" y="2448"/>
                      <a:pt x="2129" y="3153"/>
                    </a:cubicBezTo>
                    <a:cubicBezTo>
                      <a:pt x="2091" y="3348"/>
                      <a:pt x="2032" y="3538"/>
                      <a:pt x="1954" y="371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94" name="Freeform 27">
                <a:extLst>
                  <a:ext uri="{FF2B5EF4-FFF2-40B4-BE49-F238E27FC236}">
                    <a16:creationId xmlns:a16="http://schemas.microsoft.com/office/drawing/2014/main" id="{C7448D86-E854-167C-7E2A-9EDDDB98E6B1}"/>
                  </a:ext>
                </a:extLst>
              </p:cNvPr>
              <p:cNvSpPr>
                <a:spLocks/>
              </p:cNvSpPr>
              <p:nvPr/>
            </p:nvSpPr>
            <p:spPr bwMode="auto">
              <a:xfrm>
                <a:off x="7215188" y="2049463"/>
                <a:ext cx="87313" cy="26988"/>
              </a:xfrm>
              <a:custGeom>
                <a:avLst/>
                <a:gdLst>
                  <a:gd name="T0" fmla="*/ 92 w 94"/>
                  <a:gd name="T1" fmla="*/ 29 h 29"/>
                  <a:gd name="T2" fmla="*/ 92 w 94"/>
                  <a:gd name="T3" fmla="*/ 29 h 29"/>
                  <a:gd name="T4" fmla="*/ 0 w 94"/>
                  <a:gd name="T5" fmla="*/ 13 h 29"/>
                  <a:gd name="T6" fmla="*/ 2 w 94"/>
                  <a:gd name="T7" fmla="*/ 0 h 29"/>
                  <a:gd name="T8" fmla="*/ 94 w 94"/>
                  <a:gd name="T9" fmla="*/ 16 h 29"/>
                  <a:gd name="T10" fmla="*/ 92 w 94"/>
                  <a:gd name="T11" fmla="*/ 29 h 29"/>
                </a:gdLst>
                <a:ahLst/>
                <a:cxnLst>
                  <a:cxn ang="0">
                    <a:pos x="T0" y="T1"/>
                  </a:cxn>
                  <a:cxn ang="0">
                    <a:pos x="T2" y="T3"/>
                  </a:cxn>
                  <a:cxn ang="0">
                    <a:pos x="T4" y="T5"/>
                  </a:cxn>
                  <a:cxn ang="0">
                    <a:pos x="T6" y="T7"/>
                  </a:cxn>
                  <a:cxn ang="0">
                    <a:pos x="T8" y="T9"/>
                  </a:cxn>
                  <a:cxn ang="0">
                    <a:pos x="T10" y="T11"/>
                  </a:cxn>
                </a:cxnLst>
                <a:rect l="0" t="0" r="r" b="b"/>
                <a:pathLst>
                  <a:path w="94" h="29">
                    <a:moveTo>
                      <a:pt x="92" y="29"/>
                    </a:moveTo>
                    <a:lnTo>
                      <a:pt x="92" y="29"/>
                    </a:lnTo>
                    <a:cubicBezTo>
                      <a:pt x="70" y="25"/>
                      <a:pt x="22" y="16"/>
                      <a:pt x="0" y="13"/>
                    </a:cubicBezTo>
                    <a:lnTo>
                      <a:pt x="2" y="0"/>
                    </a:lnTo>
                    <a:cubicBezTo>
                      <a:pt x="24" y="3"/>
                      <a:pt x="72" y="12"/>
                      <a:pt x="94" y="16"/>
                    </a:cubicBezTo>
                    <a:lnTo>
                      <a:pt x="92" y="2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95" name="Freeform 28">
                <a:extLst>
                  <a:ext uri="{FF2B5EF4-FFF2-40B4-BE49-F238E27FC236}">
                    <a16:creationId xmlns:a16="http://schemas.microsoft.com/office/drawing/2014/main" id="{EBB3DE9C-FF91-8C11-533C-F4799E2B5926}"/>
                  </a:ext>
                </a:extLst>
              </p:cNvPr>
              <p:cNvSpPr>
                <a:spLocks/>
              </p:cNvSpPr>
              <p:nvPr/>
            </p:nvSpPr>
            <p:spPr bwMode="auto">
              <a:xfrm>
                <a:off x="6823076" y="2019300"/>
                <a:ext cx="393700" cy="42863"/>
              </a:xfrm>
              <a:custGeom>
                <a:avLst/>
                <a:gdLst>
                  <a:gd name="T0" fmla="*/ 419 w 421"/>
                  <a:gd name="T1" fmla="*/ 46 h 46"/>
                  <a:gd name="T2" fmla="*/ 419 w 421"/>
                  <a:gd name="T3" fmla="*/ 46 h 46"/>
                  <a:gd name="T4" fmla="*/ 0 w 421"/>
                  <a:gd name="T5" fmla="*/ 13 h 46"/>
                  <a:gd name="T6" fmla="*/ 0 w 421"/>
                  <a:gd name="T7" fmla="*/ 0 h 46"/>
                  <a:gd name="T8" fmla="*/ 421 w 421"/>
                  <a:gd name="T9" fmla="*/ 33 h 46"/>
                  <a:gd name="T10" fmla="*/ 419 w 421"/>
                  <a:gd name="T11" fmla="*/ 46 h 46"/>
                </a:gdLst>
                <a:ahLst/>
                <a:cxnLst>
                  <a:cxn ang="0">
                    <a:pos x="T0" y="T1"/>
                  </a:cxn>
                  <a:cxn ang="0">
                    <a:pos x="T2" y="T3"/>
                  </a:cxn>
                  <a:cxn ang="0">
                    <a:pos x="T4" y="T5"/>
                  </a:cxn>
                  <a:cxn ang="0">
                    <a:pos x="T6" y="T7"/>
                  </a:cxn>
                  <a:cxn ang="0">
                    <a:pos x="T8" y="T9"/>
                  </a:cxn>
                  <a:cxn ang="0">
                    <a:pos x="T10" y="T11"/>
                  </a:cxn>
                </a:cxnLst>
                <a:rect l="0" t="0" r="r" b="b"/>
                <a:pathLst>
                  <a:path w="421" h="46">
                    <a:moveTo>
                      <a:pt x="419" y="46"/>
                    </a:moveTo>
                    <a:lnTo>
                      <a:pt x="419" y="46"/>
                    </a:lnTo>
                    <a:cubicBezTo>
                      <a:pt x="257" y="20"/>
                      <a:pt x="163" y="13"/>
                      <a:pt x="0" y="13"/>
                    </a:cubicBezTo>
                    <a:lnTo>
                      <a:pt x="0" y="0"/>
                    </a:lnTo>
                    <a:cubicBezTo>
                      <a:pt x="164" y="0"/>
                      <a:pt x="259" y="7"/>
                      <a:pt x="421" y="33"/>
                    </a:cubicBezTo>
                    <a:lnTo>
                      <a:pt x="419" y="4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96" name="Freeform 32">
                <a:extLst>
                  <a:ext uri="{FF2B5EF4-FFF2-40B4-BE49-F238E27FC236}">
                    <a16:creationId xmlns:a16="http://schemas.microsoft.com/office/drawing/2014/main" id="{36D55685-0BB4-A5B6-E93C-C9566A5533EB}"/>
                  </a:ext>
                </a:extLst>
              </p:cNvPr>
              <p:cNvSpPr>
                <a:spLocks/>
              </p:cNvSpPr>
              <p:nvPr/>
            </p:nvSpPr>
            <p:spPr bwMode="auto">
              <a:xfrm>
                <a:off x="6797676" y="585787"/>
                <a:ext cx="3827462" cy="2894013"/>
              </a:xfrm>
              <a:custGeom>
                <a:avLst/>
                <a:gdLst>
                  <a:gd name="T0" fmla="*/ 4059 w 4089"/>
                  <a:gd name="T1" fmla="*/ 3091 h 3091"/>
                  <a:gd name="T2" fmla="*/ 4059 w 4089"/>
                  <a:gd name="T3" fmla="*/ 3091 h 3091"/>
                  <a:gd name="T4" fmla="*/ 4034 w 4089"/>
                  <a:gd name="T5" fmla="*/ 3071 h 3091"/>
                  <a:gd name="T6" fmla="*/ 27 w 4089"/>
                  <a:gd name="T7" fmla="*/ 52 h 3091"/>
                  <a:gd name="T8" fmla="*/ 0 w 4089"/>
                  <a:gd name="T9" fmla="*/ 26 h 3091"/>
                  <a:gd name="T10" fmla="*/ 27 w 4089"/>
                  <a:gd name="T11" fmla="*/ 0 h 3091"/>
                  <a:gd name="T12" fmla="*/ 4085 w 4089"/>
                  <a:gd name="T13" fmla="*/ 3057 h 3091"/>
                  <a:gd name="T14" fmla="*/ 4067 w 4089"/>
                  <a:gd name="T15" fmla="*/ 3090 h 3091"/>
                  <a:gd name="T16" fmla="*/ 4059 w 4089"/>
                  <a:gd name="T17" fmla="*/ 3091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89" h="3091">
                    <a:moveTo>
                      <a:pt x="4059" y="3091"/>
                    </a:moveTo>
                    <a:lnTo>
                      <a:pt x="4059" y="3091"/>
                    </a:lnTo>
                    <a:cubicBezTo>
                      <a:pt x="4048" y="3091"/>
                      <a:pt x="4037" y="3083"/>
                      <a:pt x="4034" y="3071"/>
                    </a:cubicBezTo>
                    <a:cubicBezTo>
                      <a:pt x="3508" y="1237"/>
                      <a:pt x="1935" y="52"/>
                      <a:pt x="27" y="52"/>
                    </a:cubicBezTo>
                    <a:cubicBezTo>
                      <a:pt x="12" y="52"/>
                      <a:pt x="0" y="40"/>
                      <a:pt x="0" y="26"/>
                    </a:cubicBezTo>
                    <a:cubicBezTo>
                      <a:pt x="0" y="11"/>
                      <a:pt x="12" y="0"/>
                      <a:pt x="27" y="0"/>
                    </a:cubicBezTo>
                    <a:cubicBezTo>
                      <a:pt x="1960" y="0"/>
                      <a:pt x="3552" y="1199"/>
                      <a:pt x="4085" y="3057"/>
                    </a:cubicBezTo>
                    <a:cubicBezTo>
                      <a:pt x="4089" y="3071"/>
                      <a:pt x="4081" y="3086"/>
                      <a:pt x="4067" y="3090"/>
                    </a:cubicBezTo>
                    <a:cubicBezTo>
                      <a:pt x="4064" y="3090"/>
                      <a:pt x="4062" y="3091"/>
                      <a:pt x="4059" y="309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97" name="Freeform 33">
                <a:extLst>
                  <a:ext uri="{FF2B5EF4-FFF2-40B4-BE49-F238E27FC236}">
                    <a16:creationId xmlns:a16="http://schemas.microsoft.com/office/drawing/2014/main" id="{0EC3B084-4749-F5A3-9F69-E82BEA6AF4C8}"/>
                  </a:ext>
                </a:extLst>
              </p:cNvPr>
              <p:cNvSpPr>
                <a:spLocks/>
              </p:cNvSpPr>
              <p:nvPr/>
            </p:nvSpPr>
            <p:spPr bwMode="auto">
              <a:xfrm>
                <a:off x="6797676" y="868363"/>
                <a:ext cx="2884488" cy="1400175"/>
              </a:xfrm>
              <a:custGeom>
                <a:avLst/>
                <a:gdLst>
                  <a:gd name="T0" fmla="*/ 3052 w 3082"/>
                  <a:gd name="T1" fmla="*/ 1496 h 1496"/>
                  <a:gd name="T2" fmla="*/ 3052 w 3082"/>
                  <a:gd name="T3" fmla="*/ 1496 h 1496"/>
                  <a:gd name="T4" fmla="*/ 3031 w 3082"/>
                  <a:gd name="T5" fmla="*/ 1486 h 1496"/>
                  <a:gd name="T6" fmla="*/ 27 w 3082"/>
                  <a:gd name="T7" fmla="*/ 53 h 1496"/>
                  <a:gd name="T8" fmla="*/ 0 w 3082"/>
                  <a:gd name="T9" fmla="*/ 26 h 1496"/>
                  <a:gd name="T10" fmla="*/ 27 w 3082"/>
                  <a:gd name="T11" fmla="*/ 0 h 1496"/>
                  <a:gd name="T12" fmla="*/ 1722 w 3082"/>
                  <a:gd name="T13" fmla="*/ 366 h 1496"/>
                  <a:gd name="T14" fmla="*/ 3073 w 3082"/>
                  <a:gd name="T15" fmla="*/ 1452 h 1496"/>
                  <a:gd name="T16" fmla="*/ 3069 w 3082"/>
                  <a:gd name="T17" fmla="*/ 1490 h 1496"/>
                  <a:gd name="T18" fmla="*/ 3052 w 3082"/>
                  <a:gd name="T19" fmla="*/ 1496 h 1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82" h="1496">
                    <a:moveTo>
                      <a:pt x="3052" y="1496"/>
                    </a:moveTo>
                    <a:lnTo>
                      <a:pt x="3052" y="1496"/>
                    </a:lnTo>
                    <a:cubicBezTo>
                      <a:pt x="3044" y="1496"/>
                      <a:pt x="3036" y="1492"/>
                      <a:pt x="3031" y="1486"/>
                    </a:cubicBezTo>
                    <a:cubicBezTo>
                      <a:pt x="2261" y="535"/>
                      <a:pt x="1250" y="53"/>
                      <a:pt x="27" y="53"/>
                    </a:cubicBezTo>
                    <a:cubicBezTo>
                      <a:pt x="12" y="53"/>
                      <a:pt x="0" y="41"/>
                      <a:pt x="0" y="26"/>
                    </a:cubicBezTo>
                    <a:cubicBezTo>
                      <a:pt x="0" y="11"/>
                      <a:pt x="12" y="0"/>
                      <a:pt x="27" y="0"/>
                    </a:cubicBezTo>
                    <a:cubicBezTo>
                      <a:pt x="642" y="0"/>
                      <a:pt x="1212" y="123"/>
                      <a:pt x="1722" y="366"/>
                    </a:cubicBezTo>
                    <a:cubicBezTo>
                      <a:pt x="2231" y="609"/>
                      <a:pt x="2686" y="974"/>
                      <a:pt x="3073" y="1452"/>
                    </a:cubicBezTo>
                    <a:cubicBezTo>
                      <a:pt x="3082" y="1464"/>
                      <a:pt x="3080" y="1480"/>
                      <a:pt x="3069" y="1490"/>
                    </a:cubicBezTo>
                    <a:cubicBezTo>
                      <a:pt x="3064" y="1494"/>
                      <a:pt x="3058" y="1496"/>
                      <a:pt x="3052" y="149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98" name="Freeform 34">
                <a:extLst>
                  <a:ext uri="{FF2B5EF4-FFF2-40B4-BE49-F238E27FC236}">
                    <a16:creationId xmlns:a16="http://schemas.microsoft.com/office/drawing/2014/main" id="{8B1745DD-593E-6F55-D11C-36EFFAE496FE}"/>
                  </a:ext>
                </a:extLst>
              </p:cNvPr>
              <p:cNvSpPr>
                <a:spLocks/>
              </p:cNvSpPr>
              <p:nvPr/>
            </p:nvSpPr>
            <p:spPr bwMode="auto">
              <a:xfrm>
                <a:off x="6797676" y="1149350"/>
                <a:ext cx="2212975" cy="838200"/>
              </a:xfrm>
              <a:custGeom>
                <a:avLst/>
                <a:gdLst>
                  <a:gd name="T0" fmla="*/ 2335 w 2365"/>
                  <a:gd name="T1" fmla="*/ 894 h 894"/>
                  <a:gd name="T2" fmla="*/ 2335 w 2365"/>
                  <a:gd name="T3" fmla="*/ 894 h 894"/>
                  <a:gd name="T4" fmla="*/ 2318 w 2365"/>
                  <a:gd name="T5" fmla="*/ 887 h 894"/>
                  <a:gd name="T6" fmla="*/ 27 w 2365"/>
                  <a:gd name="T7" fmla="*/ 54 h 894"/>
                  <a:gd name="T8" fmla="*/ 0 w 2365"/>
                  <a:gd name="T9" fmla="*/ 27 h 894"/>
                  <a:gd name="T10" fmla="*/ 27 w 2365"/>
                  <a:gd name="T11" fmla="*/ 0 h 894"/>
                  <a:gd name="T12" fmla="*/ 2352 w 2365"/>
                  <a:gd name="T13" fmla="*/ 847 h 894"/>
                  <a:gd name="T14" fmla="*/ 2355 w 2365"/>
                  <a:gd name="T15" fmla="*/ 884 h 894"/>
                  <a:gd name="T16" fmla="*/ 2335 w 2365"/>
                  <a:gd name="T17" fmla="*/ 894 h 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65" h="894">
                    <a:moveTo>
                      <a:pt x="2335" y="894"/>
                    </a:moveTo>
                    <a:lnTo>
                      <a:pt x="2335" y="894"/>
                    </a:lnTo>
                    <a:cubicBezTo>
                      <a:pt x="2329" y="894"/>
                      <a:pt x="2323" y="892"/>
                      <a:pt x="2318" y="887"/>
                    </a:cubicBezTo>
                    <a:cubicBezTo>
                      <a:pt x="1640" y="319"/>
                      <a:pt x="912" y="54"/>
                      <a:pt x="27" y="54"/>
                    </a:cubicBezTo>
                    <a:cubicBezTo>
                      <a:pt x="12" y="54"/>
                      <a:pt x="0" y="42"/>
                      <a:pt x="0" y="27"/>
                    </a:cubicBezTo>
                    <a:cubicBezTo>
                      <a:pt x="0" y="12"/>
                      <a:pt x="12" y="0"/>
                      <a:pt x="27" y="0"/>
                    </a:cubicBezTo>
                    <a:cubicBezTo>
                      <a:pt x="925" y="0"/>
                      <a:pt x="1664" y="269"/>
                      <a:pt x="2352" y="847"/>
                    </a:cubicBezTo>
                    <a:cubicBezTo>
                      <a:pt x="2363" y="856"/>
                      <a:pt x="2365" y="873"/>
                      <a:pt x="2355" y="884"/>
                    </a:cubicBezTo>
                    <a:cubicBezTo>
                      <a:pt x="2350" y="890"/>
                      <a:pt x="2342" y="894"/>
                      <a:pt x="2335" y="89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99" name="Freeform 35">
                <a:extLst>
                  <a:ext uri="{FF2B5EF4-FFF2-40B4-BE49-F238E27FC236}">
                    <a16:creationId xmlns:a16="http://schemas.microsoft.com/office/drawing/2014/main" id="{8E057E07-6B3A-A44A-A8F6-997EA6E26193}"/>
                  </a:ext>
                </a:extLst>
              </p:cNvPr>
              <p:cNvSpPr>
                <a:spLocks/>
              </p:cNvSpPr>
              <p:nvPr/>
            </p:nvSpPr>
            <p:spPr bwMode="auto">
              <a:xfrm>
                <a:off x="6797676" y="1433513"/>
                <a:ext cx="1950556" cy="705478"/>
              </a:xfrm>
              <a:custGeom>
                <a:avLst/>
                <a:gdLst>
                  <a:gd name="T0" fmla="*/ 2006 w 2036"/>
                  <a:gd name="T1" fmla="*/ 715 h 715"/>
                  <a:gd name="T2" fmla="*/ 2006 w 2036"/>
                  <a:gd name="T3" fmla="*/ 715 h 715"/>
                  <a:gd name="T4" fmla="*/ 1990 w 2036"/>
                  <a:gd name="T5" fmla="*/ 710 h 715"/>
                  <a:gd name="T6" fmla="*/ 27 w 2036"/>
                  <a:gd name="T7" fmla="*/ 53 h 715"/>
                  <a:gd name="T8" fmla="*/ 0 w 2036"/>
                  <a:gd name="T9" fmla="*/ 26 h 715"/>
                  <a:gd name="T10" fmla="*/ 27 w 2036"/>
                  <a:gd name="T11" fmla="*/ 0 h 715"/>
                  <a:gd name="T12" fmla="*/ 2022 w 2036"/>
                  <a:gd name="T13" fmla="*/ 667 h 715"/>
                  <a:gd name="T14" fmla="*/ 2027 w 2036"/>
                  <a:gd name="T15" fmla="*/ 704 h 715"/>
                  <a:gd name="T16" fmla="*/ 2006 w 2036"/>
                  <a:gd name="T17" fmla="*/ 715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36" h="715">
                    <a:moveTo>
                      <a:pt x="2006" y="715"/>
                    </a:moveTo>
                    <a:lnTo>
                      <a:pt x="2006" y="715"/>
                    </a:lnTo>
                    <a:cubicBezTo>
                      <a:pt x="2000" y="715"/>
                      <a:pt x="1995" y="713"/>
                      <a:pt x="1990" y="710"/>
                    </a:cubicBezTo>
                    <a:cubicBezTo>
                      <a:pt x="1395" y="262"/>
                      <a:pt x="772" y="53"/>
                      <a:pt x="27" y="53"/>
                    </a:cubicBezTo>
                    <a:cubicBezTo>
                      <a:pt x="12" y="53"/>
                      <a:pt x="0" y="41"/>
                      <a:pt x="0" y="26"/>
                    </a:cubicBezTo>
                    <a:cubicBezTo>
                      <a:pt x="0" y="11"/>
                      <a:pt x="12" y="0"/>
                      <a:pt x="27" y="0"/>
                    </a:cubicBezTo>
                    <a:cubicBezTo>
                      <a:pt x="784" y="0"/>
                      <a:pt x="1418" y="212"/>
                      <a:pt x="2022" y="667"/>
                    </a:cubicBezTo>
                    <a:cubicBezTo>
                      <a:pt x="2034" y="676"/>
                      <a:pt x="2036" y="693"/>
                      <a:pt x="2027" y="704"/>
                    </a:cubicBezTo>
                    <a:cubicBezTo>
                      <a:pt x="2022" y="711"/>
                      <a:pt x="2014" y="715"/>
                      <a:pt x="2006" y="71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sp>
          <p:nvSpPr>
            <p:cNvPr id="100" name="Freeform 35">
              <a:extLst>
                <a:ext uri="{FF2B5EF4-FFF2-40B4-BE49-F238E27FC236}">
                  <a16:creationId xmlns:a16="http://schemas.microsoft.com/office/drawing/2014/main" id="{C9DC0747-D9C0-2A3E-28FF-A362B3E7DC6D}"/>
                </a:ext>
              </a:extLst>
            </p:cNvPr>
            <p:cNvSpPr>
              <a:spLocks/>
            </p:cNvSpPr>
            <p:nvPr/>
          </p:nvSpPr>
          <p:spPr bwMode="auto">
            <a:xfrm>
              <a:off x="6054803" y="3006237"/>
              <a:ext cx="1736251" cy="600267"/>
            </a:xfrm>
            <a:custGeom>
              <a:avLst/>
              <a:gdLst>
                <a:gd name="T0" fmla="*/ 2006 w 2036"/>
                <a:gd name="T1" fmla="*/ 715 h 715"/>
                <a:gd name="T2" fmla="*/ 2006 w 2036"/>
                <a:gd name="T3" fmla="*/ 715 h 715"/>
                <a:gd name="T4" fmla="*/ 1990 w 2036"/>
                <a:gd name="T5" fmla="*/ 710 h 715"/>
                <a:gd name="T6" fmla="*/ 27 w 2036"/>
                <a:gd name="T7" fmla="*/ 53 h 715"/>
                <a:gd name="T8" fmla="*/ 0 w 2036"/>
                <a:gd name="T9" fmla="*/ 26 h 715"/>
                <a:gd name="T10" fmla="*/ 27 w 2036"/>
                <a:gd name="T11" fmla="*/ 0 h 715"/>
                <a:gd name="T12" fmla="*/ 2022 w 2036"/>
                <a:gd name="T13" fmla="*/ 667 h 715"/>
                <a:gd name="T14" fmla="*/ 2027 w 2036"/>
                <a:gd name="T15" fmla="*/ 704 h 715"/>
                <a:gd name="T16" fmla="*/ 2006 w 2036"/>
                <a:gd name="T17" fmla="*/ 715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36" h="715">
                  <a:moveTo>
                    <a:pt x="2006" y="715"/>
                  </a:moveTo>
                  <a:lnTo>
                    <a:pt x="2006" y="715"/>
                  </a:lnTo>
                  <a:cubicBezTo>
                    <a:pt x="2000" y="715"/>
                    <a:pt x="1995" y="713"/>
                    <a:pt x="1990" y="710"/>
                  </a:cubicBezTo>
                  <a:cubicBezTo>
                    <a:pt x="1395" y="262"/>
                    <a:pt x="772" y="53"/>
                    <a:pt x="27" y="53"/>
                  </a:cubicBezTo>
                  <a:cubicBezTo>
                    <a:pt x="12" y="53"/>
                    <a:pt x="0" y="41"/>
                    <a:pt x="0" y="26"/>
                  </a:cubicBezTo>
                  <a:cubicBezTo>
                    <a:pt x="0" y="11"/>
                    <a:pt x="12" y="0"/>
                    <a:pt x="27" y="0"/>
                  </a:cubicBezTo>
                  <a:cubicBezTo>
                    <a:pt x="784" y="0"/>
                    <a:pt x="1418" y="212"/>
                    <a:pt x="2022" y="667"/>
                  </a:cubicBezTo>
                  <a:cubicBezTo>
                    <a:pt x="2034" y="676"/>
                    <a:pt x="2036" y="693"/>
                    <a:pt x="2027" y="704"/>
                  </a:cubicBezTo>
                  <a:cubicBezTo>
                    <a:pt x="2022" y="711"/>
                    <a:pt x="2014" y="715"/>
                    <a:pt x="2006" y="715"/>
                  </a:cubicBezTo>
                  <a:close/>
                </a:path>
              </a:pathLst>
            </a:custGeom>
            <a:solidFill>
              <a:srgbClr val="ECCB9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1" name="Freeform 39">
              <a:extLst>
                <a:ext uri="{FF2B5EF4-FFF2-40B4-BE49-F238E27FC236}">
                  <a16:creationId xmlns:a16="http://schemas.microsoft.com/office/drawing/2014/main" id="{7B2B14B2-DE48-1382-169D-7FD8F6B3A365}"/>
                </a:ext>
              </a:extLst>
            </p:cNvPr>
            <p:cNvSpPr>
              <a:spLocks/>
            </p:cNvSpPr>
            <p:nvPr/>
          </p:nvSpPr>
          <p:spPr bwMode="auto">
            <a:xfrm rot="20175640">
              <a:off x="9067232" y="3480386"/>
              <a:ext cx="163195" cy="590772"/>
            </a:xfrm>
            <a:custGeom>
              <a:avLst/>
              <a:gdLst>
                <a:gd name="T0" fmla="*/ 130 w 159"/>
                <a:gd name="T1" fmla="*/ 520 h 520"/>
                <a:gd name="T2" fmla="*/ 130 w 159"/>
                <a:gd name="T3" fmla="*/ 520 h 520"/>
                <a:gd name="T4" fmla="*/ 104 w 159"/>
                <a:gd name="T5" fmla="*/ 497 h 520"/>
                <a:gd name="T6" fmla="*/ 4 w 159"/>
                <a:gd name="T7" fmla="*/ 37 h 520"/>
                <a:gd name="T8" fmla="*/ 23 w 159"/>
                <a:gd name="T9" fmla="*/ 4 h 520"/>
                <a:gd name="T10" fmla="*/ 55 w 159"/>
                <a:gd name="T11" fmla="*/ 23 h 520"/>
                <a:gd name="T12" fmla="*/ 156 w 159"/>
                <a:gd name="T13" fmla="*/ 489 h 520"/>
                <a:gd name="T14" fmla="*/ 134 w 159"/>
                <a:gd name="T15" fmla="*/ 519 h 520"/>
                <a:gd name="T16" fmla="*/ 130 w 159"/>
                <a:gd name="T17" fmla="*/ 520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9" h="520">
                  <a:moveTo>
                    <a:pt x="130" y="520"/>
                  </a:moveTo>
                  <a:lnTo>
                    <a:pt x="130" y="520"/>
                  </a:lnTo>
                  <a:cubicBezTo>
                    <a:pt x="117" y="520"/>
                    <a:pt x="106" y="510"/>
                    <a:pt x="104" y="497"/>
                  </a:cubicBezTo>
                  <a:cubicBezTo>
                    <a:pt x="79" y="339"/>
                    <a:pt x="46" y="189"/>
                    <a:pt x="4" y="37"/>
                  </a:cubicBezTo>
                  <a:cubicBezTo>
                    <a:pt x="0" y="23"/>
                    <a:pt x="8" y="8"/>
                    <a:pt x="23" y="4"/>
                  </a:cubicBezTo>
                  <a:cubicBezTo>
                    <a:pt x="37" y="0"/>
                    <a:pt x="52" y="9"/>
                    <a:pt x="55" y="23"/>
                  </a:cubicBezTo>
                  <a:cubicBezTo>
                    <a:pt x="98" y="177"/>
                    <a:pt x="131" y="329"/>
                    <a:pt x="156" y="489"/>
                  </a:cubicBezTo>
                  <a:cubicBezTo>
                    <a:pt x="159" y="503"/>
                    <a:pt x="149" y="517"/>
                    <a:pt x="134" y="519"/>
                  </a:cubicBezTo>
                  <a:cubicBezTo>
                    <a:pt x="133" y="520"/>
                    <a:pt x="131" y="520"/>
                    <a:pt x="130" y="52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2" name="Freeform 41">
              <a:extLst>
                <a:ext uri="{FF2B5EF4-FFF2-40B4-BE49-F238E27FC236}">
                  <a16:creationId xmlns:a16="http://schemas.microsoft.com/office/drawing/2014/main" id="{69A4FDBC-798F-68D8-169B-BE57BF7B05F5}"/>
                </a:ext>
              </a:extLst>
            </p:cNvPr>
            <p:cNvSpPr>
              <a:spLocks/>
            </p:cNvSpPr>
            <p:nvPr/>
          </p:nvSpPr>
          <p:spPr bwMode="auto">
            <a:xfrm>
              <a:off x="8274497" y="3236273"/>
              <a:ext cx="629223" cy="674956"/>
            </a:xfrm>
            <a:custGeom>
              <a:avLst/>
              <a:gdLst>
                <a:gd name="T0" fmla="*/ 667 w 697"/>
                <a:gd name="T1" fmla="*/ 772 h 772"/>
                <a:gd name="T2" fmla="*/ 667 w 697"/>
                <a:gd name="T3" fmla="*/ 772 h 772"/>
                <a:gd name="T4" fmla="*/ 644 w 697"/>
                <a:gd name="T5" fmla="*/ 760 h 772"/>
                <a:gd name="T6" fmla="*/ 12 w 697"/>
                <a:gd name="T7" fmla="*/ 50 h 772"/>
                <a:gd name="T8" fmla="*/ 9 w 697"/>
                <a:gd name="T9" fmla="*/ 12 h 772"/>
                <a:gd name="T10" fmla="*/ 47 w 697"/>
                <a:gd name="T11" fmla="*/ 10 h 772"/>
                <a:gd name="T12" fmla="*/ 689 w 697"/>
                <a:gd name="T13" fmla="*/ 731 h 772"/>
                <a:gd name="T14" fmla="*/ 681 w 697"/>
                <a:gd name="T15" fmla="*/ 768 h 772"/>
                <a:gd name="T16" fmla="*/ 667 w 697"/>
                <a:gd name="T17" fmla="*/ 772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7" h="772">
                  <a:moveTo>
                    <a:pt x="667" y="772"/>
                  </a:moveTo>
                  <a:lnTo>
                    <a:pt x="667" y="772"/>
                  </a:lnTo>
                  <a:cubicBezTo>
                    <a:pt x="658" y="772"/>
                    <a:pt x="650" y="768"/>
                    <a:pt x="644" y="760"/>
                  </a:cubicBezTo>
                  <a:cubicBezTo>
                    <a:pt x="455" y="479"/>
                    <a:pt x="266" y="267"/>
                    <a:pt x="12" y="50"/>
                  </a:cubicBezTo>
                  <a:cubicBezTo>
                    <a:pt x="1" y="40"/>
                    <a:pt x="0" y="24"/>
                    <a:pt x="9" y="12"/>
                  </a:cubicBezTo>
                  <a:cubicBezTo>
                    <a:pt x="19" y="1"/>
                    <a:pt x="36" y="0"/>
                    <a:pt x="47" y="10"/>
                  </a:cubicBezTo>
                  <a:cubicBezTo>
                    <a:pt x="304" y="230"/>
                    <a:pt x="496" y="445"/>
                    <a:pt x="689" y="731"/>
                  </a:cubicBezTo>
                  <a:cubicBezTo>
                    <a:pt x="697" y="743"/>
                    <a:pt x="694" y="759"/>
                    <a:pt x="681" y="768"/>
                  </a:cubicBezTo>
                  <a:cubicBezTo>
                    <a:pt x="677" y="771"/>
                    <a:pt x="672" y="772"/>
                    <a:pt x="667" y="772"/>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3" name="Freeform 42">
              <a:extLst>
                <a:ext uri="{FF2B5EF4-FFF2-40B4-BE49-F238E27FC236}">
                  <a16:creationId xmlns:a16="http://schemas.microsoft.com/office/drawing/2014/main" id="{F195DB4A-C92A-8239-A8F6-A9138155CFC2}"/>
                </a:ext>
              </a:extLst>
            </p:cNvPr>
            <p:cNvSpPr>
              <a:spLocks/>
            </p:cNvSpPr>
            <p:nvPr/>
          </p:nvSpPr>
          <p:spPr bwMode="auto">
            <a:xfrm>
              <a:off x="7744661" y="3562843"/>
              <a:ext cx="663531" cy="655320"/>
            </a:xfrm>
            <a:custGeom>
              <a:avLst/>
              <a:gdLst>
                <a:gd name="T0" fmla="*/ 647 w 677"/>
                <a:gd name="T1" fmla="*/ 680 h 680"/>
                <a:gd name="T2" fmla="*/ 647 w 677"/>
                <a:gd name="T3" fmla="*/ 680 h 680"/>
                <a:gd name="T4" fmla="*/ 626 w 677"/>
                <a:gd name="T5" fmla="*/ 669 h 680"/>
                <a:gd name="T6" fmla="*/ 14 w 677"/>
                <a:gd name="T7" fmla="*/ 51 h 680"/>
                <a:gd name="T8" fmla="*/ 9 w 677"/>
                <a:gd name="T9" fmla="*/ 13 h 680"/>
                <a:gd name="T10" fmla="*/ 47 w 677"/>
                <a:gd name="T11" fmla="*/ 8 h 680"/>
                <a:gd name="T12" fmla="*/ 668 w 677"/>
                <a:gd name="T13" fmla="*/ 637 h 680"/>
                <a:gd name="T14" fmla="*/ 663 w 677"/>
                <a:gd name="T15" fmla="*/ 675 h 680"/>
                <a:gd name="T16" fmla="*/ 647 w 677"/>
                <a:gd name="T17" fmla="*/ 680 h 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7" h="680">
                  <a:moveTo>
                    <a:pt x="647" y="680"/>
                  </a:moveTo>
                  <a:lnTo>
                    <a:pt x="647" y="680"/>
                  </a:lnTo>
                  <a:cubicBezTo>
                    <a:pt x="639" y="680"/>
                    <a:pt x="631" y="676"/>
                    <a:pt x="626" y="669"/>
                  </a:cubicBezTo>
                  <a:cubicBezTo>
                    <a:pt x="439" y="422"/>
                    <a:pt x="256" y="237"/>
                    <a:pt x="14" y="51"/>
                  </a:cubicBezTo>
                  <a:cubicBezTo>
                    <a:pt x="3" y="42"/>
                    <a:pt x="0" y="25"/>
                    <a:pt x="9" y="13"/>
                  </a:cubicBezTo>
                  <a:cubicBezTo>
                    <a:pt x="18" y="2"/>
                    <a:pt x="35" y="0"/>
                    <a:pt x="47" y="8"/>
                  </a:cubicBezTo>
                  <a:cubicBezTo>
                    <a:pt x="293" y="197"/>
                    <a:pt x="479" y="385"/>
                    <a:pt x="668" y="637"/>
                  </a:cubicBezTo>
                  <a:cubicBezTo>
                    <a:pt x="677" y="649"/>
                    <a:pt x="675" y="666"/>
                    <a:pt x="663" y="675"/>
                  </a:cubicBezTo>
                  <a:cubicBezTo>
                    <a:pt x="658" y="678"/>
                    <a:pt x="653" y="680"/>
                    <a:pt x="647" y="68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dirty="0"/>
            </a:p>
          </p:txBody>
        </p:sp>
        <p:sp>
          <p:nvSpPr>
            <p:cNvPr id="104" name="Freeform 39">
              <a:extLst>
                <a:ext uri="{FF2B5EF4-FFF2-40B4-BE49-F238E27FC236}">
                  <a16:creationId xmlns:a16="http://schemas.microsoft.com/office/drawing/2014/main" id="{F0D8105A-1874-EA4B-A990-8ADE3D33F709}"/>
                </a:ext>
              </a:extLst>
            </p:cNvPr>
            <p:cNvSpPr>
              <a:spLocks/>
            </p:cNvSpPr>
            <p:nvPr/>
          </p:nvSpPr>
          <p:spPr bwMode="auto">
            <a:xfrm>
              <a:off x="9927512" y="4768639"/>
              <a:ext cx="153234" cy="500456"/>
            </a:xfrm>
            <a:custGeom>
              <a:avLst/>
              <a:gdLst>
                <a:gd name="T0" fmla="*/ 130 w 159"/>
                <a:gd name="T1" fmla="*/ 520 h 520"/>
                <a:gd name="T2" fmla="*/ 130 w 159"/>
                <a:gd name="T3" fmla="*/ 520 h 520"/>
                <a:gd name="T4" fmla="*/ 104 w 159"/>
                <a:gd name="T5" fmla="*/ 497 h 520"/>
                <a:gd name="T6" fmla="*/ 4 w 159"/>
                <a:gd name="T7" fmla="*/ 37 h 520"/>
                <a:gd name="T8" fmla="*/ 23 w 159"/>
                <a:gd name="T9" fmla="*/ 4 h 520"/>
                <a:gd name="T10" fmla="*/ 55 w 159"/>
                <a:gd name="T11" fmla="*/ 23 h 520"/>
                <a:gd name="T12" fmla="*/ 156 w 159"/>
                <a:gd name="T13" fmla="*/ 489 h 520"/>
                <a:gd name="T14" fmla="*/ 134 w 159"/>
                <a:gd name="T15" fmla="*/ 519 h 520"/>
                <a:gd name="T16" fmla="*/ 130 w 159"/>
                <a:gd name="T17" fmla="*/ 520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9" h="520">
                  <a:moveTo>
                    <a:pt x="130" y="520"/>
                  </a:moveTo>
                  <a:lnTo>
                    <a:pt x="130" y="520"/>
                  </a:lnTo>
                  <a:cubicBezTo>
                    <a:pt x="117" y="520"/>
                    <a:pt x="106" y="510"/>
                    <a:pt x="104" y="497"/>
                  </a:cubicBezTo>
                  <a:cubicBezTo>
                    <a:pt x="79" y="339"/>
                    <a:pt x="46" y="189"/>
                    <a:pt x="4" y="37"/>
                  </a:cubicBezTo>
                  <a:cubicBezTo>
                    <a:pt x="0" y="23"/>
                    <a:pt x="8" y="8"/>
                    <a:pt x="23" y="4"/>
                  </a:cubicBezTo>
                  <a:cubicBezTo>
                    <a:pt x="37" y="0"/>
                    <a:pt x="52" y="9"/>
                    <a:pt x="55" y="23"/>
                  </a:cubicBezTo>
                  <a:cubicBezTo>
                    <a:pt x="98" y="177"/>
                    <a:pt x="131" y="329"/>
                    <a:pt x="156" y="489"/>
                  </a:cubicBezTo>
                  <a:cubicBezTo>
                    <a:pt x="159" y="503"/>
                    <a:pt x="149" y="517"/>
                    <a:pt x="134" y="519"/>
                  </a:cubicBezTo>
                  <a:cubicBezTo>
                    <a:pt x="133" y="520"/>
                    <a:pt x="131" y="520"/>
                    <a:pt x="130" y="52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5" name="Freeform 39">
              <a:extLst>
                <a:ext uri="{FF2B5EF4-FFF2-40B4-BE49-F238E27FC236}">
                  <a16:creationId xmlns:a16="http://schemas.microsoft.com/office/drawing/2014/main" id="{4E2AFC81-ACDE-CE8C-D255-7A28A5D48D25}"/>
                </a:ext>
              </a:extLst>
            </p:cNvPr>
            <p:cNvSpPr>
              <a:spLocks/>
            </p:cNvSpPr>
            <p:nvPr/>
          </p:nvSpPr>
          <p:spPr bwMode="auto">
            <a:xfrm rot="19588829">
              <a:off x="8100991" y="3332530"/>
              <a:ext cx="157640" cy="430732"/>
            </a:xfrm>
            <a:custGeom>
              <a:avLst/>
              <a:gdLst>
                <a:gd name="T0" fmla="*/ 130 w 159"/>
                <a:gd name="T1" fmla="*/ 520 h 520"/>
                <a:gd name="T2" fmla="*/ 130 w 159"/>
                <a:gd name="T3" fmla="*/ 520 h 520"/>
                <a:gd name="T4" fmla="*/ 104 w 159"/>
                <a:gd name="T5" fmla="*/ 497 h 520"/>
                <a:gd name="T6" fmla="*/ 4 w 159"/>
                <a:gd name="T7" fmla="*/ 37 h 520"/>
                <a:gd name="T8" fmla="*/ 23 w 159"/>
                <a:gd name="T9" fmla="*/ 4 h 520"/>
                <a:gd name="T10" fmla="*/ 55 w 159"/>
                <a:gd name="T11" fmla="*/ 23 h 520"/>
                <a:gd name="T12" fmla="*/ 156 w 159"/>
                <a:gd name="T13" fmla="*/ 489 h 520"/>
                <a:gd name="T14" fmla="*/ 134 w 159"/>
                <a:gd name="T15" fmla="*/ 519 h 520"/>
                <a:gd name="T16" fmla="*/ 130 w 159"/>
                <a:gd name="T17" fmla="*/ 520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9" h="520">
                  <a:moveTo>
                    <a:pt x="130" y="520"/>
                  </a:moveTo>
                  <a:lnTo>
                    <a:pt x="130" y="520"/>
                  </a:lnTo>
                  <a:cubicBezTo>
                    <a:pt x="117" y="520"/>
                    <a:pt x="106" y="510"/>
                    <a:pt x="104" y="497"/>
                  </a:cubicBezTo>
                  <a:cubicBezTo>
                    <a:pt x="79" y="339"/>
                    <a:pt x="46" y="189"/>
                    <a:pt x="4" y="37"/>
                  </a:cubicBezTo>
                  <a:cubicBezTo>
                    <a:pt x="0" y="23"/>
                    <a:pt x="8" y="8"/>
                    <a:pt x="23" y="4"/>
                  </a:cubicBezTo>
                  <a:cubicBezTo>
                    <a:pt x="37" y="0"/>
                    <a:pt x="52" y="9"/>
                    <a:pt x="55" y="23"/>
                  </a:cubicBezTo>
                  <a:cubicBezTo>
                    <a:pt x="98" y="177"/>
                    <a:pt x="131" y="329"/>
                    <a:pt x="156" y="489"/>
                  </a:cubicBezTo>
                  <a:cubicBezTo>
                    <a:pt x="159" y="503"/>
                    <a:pt x="149" y="517"/>
                    <a:pt x="134" y="519"/>
                  </a:cubicBezTo>
                  <a:cubicBezTo>
                    <a:pt x="133" y="520"/>
                    <a:pt x="131" y="520"/>
                    <a:pt x="130" y="52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sp>
        <p:nvSpPr>
          <p:cNvPr id="106" name="Bogen 105">
            <a:extLst>
              <a:ext uri="{FF2B5EF4-FFF2-40B4-BE49-F238E27FC236}">
                <a16:creationId xmlns:a16="http://schemas.microsoft.com/office/drawing/2014/main" id="{26522FCE-56CB-7704-5169-C0EF8DE67A45}"/>
              </a:ext>
            </a:extLst>
          </p:cNvPr>
          <p:cNvSpPr/>
          <p:nvPr/>
        </p:nvSpPr>
        <p:spPr>
          <a:xfrm>
            <a:off x="3952106" y="3318466"/>
            <a:ext cx="4257563" cy="3859667"/>
          </a:xfrm>
          <a:prstGeom prst="arc">
            <a:avLst>
              <a:gd name="adj1" fmla="val 16200000"/>
              <a:gd name="adj2" fmla="val 17451193"/>
            </a:avLst>
          </a:prstGeom>
          <a:noFill/>
          <a:ln w="47625" cap="rnd">
            <a:solidFill>
              <a:srgbClr val="ECCB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nvGrpSpPr>
          <p:cNvPr id="7" name="Gruppieren 6">
            <a:extLst>
              <a:ext uri="{FF2B5EF4-FFF2-40B4-BE49-F238E27FC236}">
                <a16:creationId xmlns:a16="http://schemas.microsoft.com/office/drawing/2014/main" id="{E4B059BA-4F7D-4CDD-8073-BFDD72E47999}"/>
              </a:ext>
            </a:extLst>
          </p:cNvPr>
          <p:cNvGrpSpPr/>
          <p:nvPr/>
        </p:nvGrpSpPr>
        <p:grpSpPr>
          <a:xfrm>
            <a:off x="11498983" y="6205930"/>
            <a:ext cx="97200" cy="305409"/>
            <a:chOff x="11498983" y="6205930"/>
            <a:chExt cx="97200" cy="305409"/>
          </a:xfrm>
        </p:grpSpPr>
        <p:sp>
          <p:nvSpPr>
            <p:cNvPr id="8" name="Ellipse 7">
              <a:extLst>
                <a:ext uri="{FF2B5EF4-FFF2-40B4-BE49-F238E27FC236}">
                  <a16:creationId xmlns:a16="http://schemas.microsoft.com/office/drawing/2014/main" id="{8072D77E-EC9B-B914-986B-FE2602ACB128}"/>
                </a:ext>
              </a:extLst>
            </p:cNvPr>
            <p:cNvSpPr>
              <a:spLocks noChangeAspect="1"/>
            </p:cNvSpPr>
            <p:nvPr/>
          </p:nvSpPr>
          <p:spPr>
            <a:xfrm>
              <a:off x="11498983" y="6414139"/>
              <a:ext cx="97200" cy="97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1" name="Ellipse 10">
              <a:extLst>
                <a:ext uri="{FF2B5EF4-FFF2-40B4-BE49-F238E27FC236}">
                  <a16:creationId xmlns:a16="http://schemas.microsoft.com/office/drawing/2014/main" id="{CE4C768E-ED66-C19F-2A95-C5B8CF8A677A}"/>
                </a:ext>
              </a:extLst>
            </p:cNvPr>
            <p:cNvSpPr>
              <a:spLocks noChangeAspect="1"/>
            </p:cNvSpPr>
            <p:nvPr/>
          </p:nvSpPr>
          <p:spPr>
            <a:xfrm>
              <a:off x="11498983" y="6205930"/>
              <a:ext cx="97200" cy="972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grpSp>
      <p:sp>
        <p:nvSpPr>
          <p:cNvPr id="5" name="Foliennummernplatzhalter 4">
            <a:extLst>
              <a:ext uri="{FF2B5EF4-FFF2-40B4-BE49-F238E27FC236}">
                <a16:creationId xmlns:a16="http://schemas.microsoft.com/office/drawing/2014/main" id="{4333D0AF-4C12-42EE-6CAA-70DFB1EB8417}"/>
              </a:ext>
            </a:extLst>
          </p:cNvPr>
          <p:cNvSpPr>
            <a:spLocks noGrp="1"/>
          </p:cNvSpPr>
          <p:nvPr>
            <p:ph type="sldNum" sz="quarter" idx="12"/>
          </p:nvPr>
        </p:nvSpPr>
        <p:spPr/>
        <p:txBody>
          <a:bodyPr/>
          <a:lstStyle/>
          <a:p>
            <a:fld id="{442AD375-037F-43D0-B059-5172DA06796A}" type="slidenum">
              <a:rPr lang="de-CH" smtClean="0"/>
              <a:pPr/>
              <a:t>36</a:t>
            </a:fld>
            <a:endParaRPr lang="de-CH"/>
          </a:p>
        </p:txBody>
      </p:sp>
    </p:spTree>
    <p:extLst>
      <p:ext uri="{BB962C8B-B14F-4D97-AF65-F5344CB8AC3E}">
        <p14:creationId xmlns:p14="http://schemas.microsoft.com/office/powerpoint/2010/main" val="18477493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Gruppieren 86"/>
          <p:cNvGrpSpPr/>
          <p:nvPr/>
        </p:nvGrpSpPr>
        <p:grpSpPr>
          <a:xfrm>
            <a:off x="430904" y="747575"/>
            <a:ext cx="11331575" cy="5355912"/>
            <a:chOff x="430904" y="747575"/>
            <a:chExt cx="11331575" cy="5355912"/>
          </a:xfrm>
        </p:grpSpPr>
        <p:grpSp>
          <p:nvGrpSpPr>
            <p:cNvPr id="86" name="Gruppieren 85"/>
            <p:cNvGrpSpPr/>
            <p:nvPr/>
          </p:nvGrpSpPr>
          <p:grpSpPr>
            <a:xfrm>
              <a:off x="430904" y="747575"/>
              <a:ext cx="11331575" cy="5184576"/>
              <a:chOff x="430904" y="747575"/>
              <a:chExt cx="11331575" cy="5184576"/>
            </a:xfrm>
          </p:grpSpPr>
          <p:cxnSp>
            <p:nvCxnSpPr>
              <p:cNvPr id="61" name="Gerader Verbinder 60"/>
              <p:cNvCxnSpPr/>
              <p:nvPr/>
            </p:nvCxnSpPr>
            <p:spPr>
              <a:xfrm>
                <a:off x="430904" y="747575"/>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4" name="Gerader Verbinder 63"/>
              <p:cNvCxnSpPr/>
              <p:nvPr/>
            </p:nvCxnSpPr>
            <p:spPr>
              <a:xfrm>
                <a:off x="430904" y="1323639"/>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5" name="Gerader Verbinder 64"/>
              <p:cNvCxnSpPr/>
              <p:nvPr/>
            </p:nvCxnSpPr>
            <p:spPr>
              <a:xfrm>
                <a:off x="430904" y="1899703"/>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6" name="Gerader Verbinder 65"/>
              <p:cNvCxnSpPr/>
              <p:nvPr/>
            </p:nvCxnSpPr>
            <p:spPr>
              <a:xfrm>
                <a:off x="430904" y="2475767"/>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7" name="Gerader Verbinder 66"/>
              <p:cNvCxnSpPr/>
              <p:nvPr/>
            </p:nvCxnSpPr>
            <p:spPr>
              <a:xfrm>
                <a:off x="430904" y="3051831"/>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8" name="Gerader Verbinder 67"/>
              <p:cNvCxnSpPr/>
              <p:nvPr/>
            </p:nvCxnSpPr>
            <p:spPr>
              <a:xfrm>
                <a:off x="430904" y="3627895"/>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9" name="Gerader Verbinder 68"/>
              <p:cNvCxnSpPr/>
              <p:nvPr/>
            </p:nvCxnSpPr>
            <p:spPr>
              <a:xfrm>
                <a:off x="430904" y="4203959"/>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0" name="Gerader Verbinder 69"/>
              <p:cNvCxnSpPr/>
              <p:nvPr/>
            </p:nvCxnSpPr>
            <p:spPr>
              <a:xfrm>
                <a:off x="430904" y="4780023"/>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1" name="Gerader Verbinder 70"/>
              <p:cNvCxnSpPr/>
              <p:nvPr/>
            </p:nvCxnSpPr>
            <p:spPr>
              <a:xfrm>
                <a:off x="430904" y="5356087"/>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2" name="Gerader Verbinder 71"/>
              <p:cNvCxnSpPr/>
              <p:nvPr/>
            </p:nvCxnSpPr>
            <p:spPr>
              <a:xfrm>
                <a:off x="430904" y="5932151"/>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85" name="Gruppieren 84"/>
            <p:cNvGrpSpPr/>
            <p:nvPr/>
          </p:nvGrpSpPr>
          <p:grpSpPr>
            <a:xfrm>
              <a:off x="11260951" y="818440"/>
              <a:ext cx="343789" cy="5285047"/>
              <a:chOff x="10913919" y="818440"/>
              <a:chExt cx="343789" cy="5285047"/>
            </a:xfrm>
          </p:grpSpPr>
          <p:sp>
            <p:nvSpPr>
              <p:cNvPr id="75" name="Textfeld 74"/>
              <p:cNvSpPr txBox="1"/>
              <p:nvPr/>
            </p:nvSpPr>
            <p:spPr>
              <a:xfrm>
                <a:off x="10913919" y="818440"/>
                <a:ext cx="343789" cy="107722"/>
              </a:xfrm>
              <a:prstGeom prst="rect">
                <a:avLst/>
              </a:prstGeom>
              <a:noFill/>
            </p:spPr>
            <p:txBody>
              <a:bodyPr wrap="square" lIns="0" tIns="0" rIns="0" bIns="0" rtlCol="0">
                <a:spAutoFit/>
              </a:bodyPr>
              <a:lstStyle/>
              <a:p>
                <a:pPr algn="r"/>
                <a:r>
                  <a:rPr lang="de-CH" sz="700" dirty="0">
                    <a:solidFill>
                      <a:schemeClr val="accent5"/>
                    </a:solidFill>
                  </a:rPr>
                  <a:t>200</a:t>
                </a:r>
              </a:p>
            </p:txBody>
          </p:sp>
          <p:sp>
            <p:nvSpPr>
              <p:cNvPr id="76" name="Textfeld 75"/>
              <p:cNvSpPr txBox="1"/>
              <p:nvPr/>
            </p:nvSpPr>
            <p:spPr>
              <a:xfrm>
                <a:off x="10913919" y="1393698"/>
                <a:ext cx="343789" cy="107722"/>
              </a:xfrm>
              <a:prstGeom prst="rect">
                <a:avLst/>
              </a:prstGeom>
              <a:noFill/>
            </p:spPr>
            <p:txBody>
              <a:bodyPr wrap="square" lIns="0" tIns="0" rIns="0" bIns="0" rtlCol="0">
                <a:spAutoFit/>
              </a:bodyPr>
              <a:lstStyle/>
              <a:p>
                <a:pPr algn="r"/>
                <a:r>
                  <a:rPr lang="de-CH" sz="700" dirty="0">
                    <a:solidFill>
                      <a:schemeClr val="accent5"/>
                    </a:solidFill>
                  </a:rPr>
                  <a:t>180</a:t>
                </a:r>
              </a:p>
            </p:txBody>
          </p:sp>
          <p:sp>
            <p:nvSpPr>
              <p:cNvPr id="77" name="Textfeld 76"/>
              <p:cNvSpPr txBox="1"/>
              <p:nvPr/>
            </p:nvSpPr>
            <p:spPr>
              <a:xfrm>
                <a:off x="10913919" y="1968956"/>
                <a:ext cx="343789" cy="107722"/>
              </a:xfrm>
              <a:prstGeom prst="rect">
                <a:avLst/>
              </a:prstGeom>
              <a:noFill/>
            </p:spPr>
            <p:txBody>
              <a:bodyPr wrap="square" lIns="0" tIns="0" rIns="0" bIns="0" rtlCol="0">
                <a:spAutoFit/>
              </a:bodyPr>
              <a:lstStyle/>
              <a:p>
                <a:pPr algn="r"/>
                <a:r>
                  <a:rPr lang="de-CH" sz="700" dirty="0">
                    <a:solidFill>
                      <a:schemeClr val="accent5"/>
                    </a:solidFill>
                  </a:rPr>
                  <a:t>160</a:t>
                </a:r>
              </a:p>
            </p:txBody>
          </p:sp>
          <p:sp>
            <p:nvSpPr>
              <p:cNvPr id="78" name="Textfeld 77"/>
              <p:cNvSpPr txBox="1"/>
              <p:nvPr/>
            </p:nvSpPr>
            <p:spPr>
              <a:xfrm>
                <a:off x="10913919" y="2544214"/>
                <a:ext cx="343789" cy="107722"/>
              </a:xfrm>
              <a:prstGeom prst="rect">
                <a:avLst/>
              </a:prstGeom>
              <a:noFill/>
            </p:spPr>
            <p:txBody>
              <a:bodyPr wrap="square" lIns="0" tIns="0" rIns="0" bIns="0" rtlCol="0">
                <a:spAutoFit/>
              </a:bodyPr>
              <a:lstStyle/>
              <a:p>
                <a:pPr algn="r"/>
                <a:r>
                  <a:rPr lang="de-CH" sz="700" dirty="0">
                    <a:solidFill>
                      <a:schemeClr val="accent5"/>
                    </a:solidFill>
                  </a:rPr>
                  <a:t>140</a:t>
                </a:r>
              </a:p>
            </p:txBody>
          </p:sp>
          <p:sp>
            <p:nvSpPr>
              <p:cNvPr id="79" name="Textfeld 78"/>
              <p:cNvSpPr txBox="1"/>
              <p:nvPr/>
            </p:nvSpPr>
            <p:spPr>
              <a:xfrm>
                <a:off x="10913919" y="3119472"/>
                <a:ext cx="343789" cy="107722"/>
              </a:xfrm>
              <a:prstGeom prst="rect">
                <a:avLst/>
              </a:prstGeom>
              <a:noFill/>
            </p:spPr>
            <p:txBody>
              <a:bodyPr wrap="square" lIns="0" tIns="0" rIns="0" bIns="0" rtlCol="0">
                <a:spAutoFit/>
              </a:bodyPr>
              <a:lstStyle/>
              <a:p>
                <a:pPr algn="r"/>
                <a:r>
                  <a:rPr lang="de-CH" sz="700" dirty="0">
                    <a:solidFill>
                      <a:schemeClr val="accent5"/>
                    </a:solidFill>
                  </a:rPr>
                  <a:t>120</a:t>
                </a:r>
              </a:p>
            </p:txBody>
          </p:sp>
          <p:sp>
            <p:nvSpPr>
              <p:cNvPr id="80" name="Textfeld 79"/>
              <p:cNvSpPr txBox="1"/>
              <p:nvPr/>
            </p:nvSpPr>
            <p:spPr>
              <a:xfrm>
                <a:off x="10913919" y="3694730"/>
                <a:ext cx="343789" cy="107722"/>
              </a:xfrm>
              <a:prstGeom prst="rect">
                <a:avLst/>
              </a:prstGeom>
              <a:noFill/>
            </p:spPr>
            <p:txBody>
              <a:bodyPr wrap="square" lIns="0" tIns="0" rIns="0" bIns="0" rtlCol="0">
                <a:spAutoFit/>
              </a:bodyPr>
              <a:lstStyle/>
              <a:p>
                <a:pPr algn="r"/>
                <a:r>
                  <a:rPr lang="de-CH" sz="700" dirty="0">
                    <a:solidFill>
                      <a:schemeClr val="accent5"/>
                    </a:solidFill>
                  </a:rPr>
                  <a:t>100</a:t>
                </a:r>
              </a:p>
            </p:txBody>
          </p:sp>
          <p:sp>
            <p:nvSpPr>
              <p:cNvPr id="81" name="Textfeld 80"/>
              <p:cNvSpPr txBox="1"/>
              <p:nvPr/>
            </p:nvSpPr>
            <p:spPr>
              <a:xfrm>
                <a:off x="10913919" y="4269988"/>
                <a:ext cx="343789" cy="107722"/>
              </a:xfrm>
              <a:prstGeom prst="rect">
                <a:avLst/>
              </a:prstGeom>
              <a:noFill/>
            </p:spPr>
            <p:txBody>
              <a:bodyPr wrap="square" lIns="0" tIns="0" rIns="0" bIns="0" rtlCol="0">
                <a:spAutoFit/>
              </a:bodyPr>
              <a:lstStyle/>
              <a:p>
                <a:pPr algn="r"/>
                <a:r>
                  <a:rPr lang="de-CH" sz="700" dirty="0">
                    <a:solidFill>
                      <a:schemeClr val="accent5"/>
                    </a:solidFill>
                  </a:rPr>
                  <a:t>80</a:t>
                </a:r>
              </a:p>
            </p:txBody>
          </p:sp>
          <p:sp>
            <p:nvSpPr>
              <p:cNvPr id="82" name="Textfeld 81"/>
              <p:cNvSpPr txBox="1"/>
              <p:nvPr/>
            </p:nvSpPr>
            <p:spPr>
              <a:xfrm>
                <a:off x="10913919" y="4845246"/>
                <a:ext cx="343789" cy="107722"/>
              </a:xfrm>
              <a:prstGeom prst="rect">
                <a:avLst/>
              </a:prstGeom>
              <a:noFill/>
            </p:spPr>
            <p:txBody>
              <a:bodyPr wrap="square" lIns="0" tIns="0" rIns="0" bIns="0" rtlCol="0">
                <a:spAutoFit/>
              </a:bodyPr>
              <a:lstStyle/>
              <a:p>
                <a:pPr algn="r"/>
                <a:r>
                  <a:rPr lang="de-CH" sz="700" dirty="0">
                    <a:solidFill>
                      <a:schemeClr val="accent5"/>
                    </a:solidFill>
                  </a:rPr>
                  <a:t>60</a:t>
                </a:r>
              </a:p>
            </p:txBody>
          </p:sp>
          <p:sp>
            <p:nvSpPr>
              <p:cNvPr id="83" name="Textfeld 82"/>
              <p:cNvSpPr txBox="1"/>
              <p:nvPr/>
            </p:nvSpPr>
            <p:spPr>
              <a:xfrm>
                <a:off x="10913919" y="5420504"/>
                <a:ext cx="343789" cy="107722"/>
              </a:xfrm>
              <a:prstGeom prst="rect">
                <a:avLst/>
              </a:prstGeom>
              <a:noFill/>
            </p:spPr>
            <p:txBody>
              <a:bodyPr wrap="square" lIns="0" tIns="0" rIns="0" bIns="0" rtlCol="0">
                <a:spAutoFit/>
              </a:bodyPr>
              <a:lstStyle/>
              <a:p>
                <a:pPr algn="r"/>
                <a:r>
                  <a:rPr lang="de-CH" sz="700" dirty="0">
                    <a:solidFill>
                      <a:schemeClr val="accent5"/>
                    </a:solidFill>
                  </a:rPr>
                  <a:t>40</a:t>
                </a:r>
              </a:p>
            </p:txBody>
          </p:sp>
          <p:sp>
            <p:nvSpPr>
              <p:cNvPr id="84" name="Textfeld 83"/>
              <p:cNvSpPr txBox="1"/>
              <p:nvPr/>
            </p:nvSpPr>
            <p:spPr>
              <a:xfrm>
                <a:off x="10913919" y="5995765"/>
                <a:ext cx="343789" cy="107722"/>
              </a:xfrm>
              <a:prstGeom prst="rect">
                <a:avLst/>
              </a:prstGeom>
              <a:noFill/>
            </p:spPr>
            <p:txBody>
              <a:bodyPr wrap="square" lIns="0" tIns="0" rIns="0" bIns="0" rtlCol="0">
                <a:spAutoFit/>
              </a:bodyPr>
              <a:lstStyle/>
              <a:p>
                <a:pPr algn="r"/>
                <a:r>
                  <a:rPr lang="de-CH" sz="700" dirty="0">
                    <a:solidFill>
                      <a:schemeClr val="accent5"/>
                    </a:solidFill>
                  </a:rPr>
                  <a:t>20</a:t>
                </a:r>
              </a:p>
            </p:txBody>
          </p:sp>
        </p:grpSp>
      </p:grpSp>
      <p:sp>
        <p:nvSpPr>
          <p:cNvPr id="58" name="Rechteck 57"/>
          <p:cNvSpPr/>
          <p:nvPr/>
        </p:nvSpPr>
        <p:spPr>
          <a:xfrm>
            <a:off x="352852" y="1022763"/>
            <a:ext cx="2502788" cy="9282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 name="Datumsplatzhalter 2"/>
          <p:cNvSpPr>
            <a:spLocks noGrp="1"/>
          </p:cNvSpPr>
          <p:nvPr>
            <p:ph type="dt" sz="half" idx="10"/>
          </p:nvPr>
        </p:nvSpPr>
        <p:spPr/>
        <p:txBody>
          <a:bodyPr/>
          <a:lstStyle/>
          <a:p>
            <a:r>
              <a:rPr lang="de-CH"/>
              <a:t>Stand Dezember 2024</a:t>
            </a:r>
            <a:endParaRPr lang="de-CH" dirty="0"/>
          </a:p>
        </p:txBody>
      </p:sp>
      <p:sp>
        <p:nvSpPr>
          <p:cNvPr id="57" name="Rechteck 56"/>
          <p:cNvSpPr/>
          <p:nvPr/>
        </p:nvSpPr>
        <p:spPr>
          <a:xfrm>
            <a:off x="6186273" y="1388490"/>
            <a:ext cx="1052727" cy="9282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Inhaltsplatzhalter 1"/>
          <p:cNvSpPr>
            <a:spLocks noGrp="1"/>
          </p:cNvSpPr>
          <p:nvPr>
            <p:ph idx="1"/>
          </p:nvPr>
        </p:nvSpPr>
        <p:spPr/>
        <p:txBody>
          <a:bodyPr/>
          <a:lstStyle/>
          <a:p>
            <a:r>
              <a:rPr lang="de-CH" dirty="0"/>
              <a:t>Geschlechterverteilung</a:t>
            </a:r>
          </a:p>
          <a:p>
            <a:r>
              <a:rPr lang="de-CH" dirty="0"/>
              <a:t>September 2023</a:t>
            </a:r>
          </a:p>
          <a:p>
            <a:r>
              <a:rPr lang="de-CH" dirty="0"/>
              <a:t>Nationalrat</a:t>
            </a:r>
          </a:p>
          <a:p>
            <a:r>
              <a:rPr lang="de-CH" dirty="0">
                <a:solidFill>
                  <a:schemeClr val="bg1"/>
                </a:solidFill>
              </a:rPr>
              <a:t>200 Sitze</a:t>
            </a:r>
          </a:p>
        </p:txBody>
      </p:sp>
      <p:sp>
        <p:nvSpPr>
          <p:cNvPr id="5" name="Inhaltsplatzhalter 4"/>
          <p:cNvSpPr>
            <a:spLocks noGrp="1"/>
          </p:cNvSpPr>
          <p:nvPr>
            <p:ph idx="13"/>
          </p:nvPr>
        </p:nvSpPr>
        <p:spPr>
          <a:xfrm>
            <a:off x="6242226" y="841810"/>
            <a:ext cx="1365942" cy="873473"/>
          </a:xfrm>
        </p:spPr>
        <p:txBody>
          <a:bodyPr/>
          <a:lstStyle/>
          <a:p>
            <a:endParaRPr lang="de-CH" dirty="0"/>
          </a:p>
          <a:p>
            <a:endParaRPr lang="de-CH" dirty="0"/>
          </a:p>
          <a:p>
            <a:r>
              <a:rPr lang="de-CH" dirty="0"/>
              <a:t>Ständerat</a:t>
            </a:r>
          </a:p>
          <a:p>
            <a:r>
              <a:rPr lang="de-CH" dirty="0">
                <a:solidFill>
                  <a:schemeClr val="bg1"/>
                </a:solidFill>
              </a:rPr>
              <a:t>46 Sitze</a:t>
            </a:r>
          </a:p>
        </p:txBody>
      </p:sp>
      <p:sp>
        <p:nvSpPr>
          <p:cNvPr id="6" name="Freeform 18">
            <a:extLst>
              <a:ext uri="{FF2B5EF4-FFF2-40B4-BE49-F238E27FC236}">
                <a16:creationId xmlns:a16="http://schemas.microsoft.com/office/drawing/2014/main" id="{143FFD41-7D46-AA54-925B-55D22437208A}"/>
              </a:ext>
            </a:extLst>
          </p:cNvPr>
          <p:cNvSpPr>
            <a:spLocks/>
          </p:cNvSpPr>
          <p:nvPr/>
        </p:nvSpPr>
        <p:spPr bwMode="auto">
          <a:xfrm>
            <a:off x="3409053" y="4377710"/>
            <a:ext cx="655638" cy="2121143"/>
          </a:xfrm>
          <a:custGeom>
            <a:avLst/>
            <a:gdLst>
              <a:gd name="T0" fmla="*/ 687 w 687"/>
              <a:gd name="T1" fmla="*/ 0 h 1996"/>
              <a:gd name="T2" fmla="*/ 687 w 687"/>
              <a:gd name="T3" fmla="*/ 0 h 1996"/>
              <a:gd name="T4" fmla="*/ 0 w 687"/>
              <a:gd name="T5" fmla="*/ 0 h 1996"/>
              <a:gd name="T6" fmla="*/ 0 w 687"/>
              <a:gd name="T7" fmla="*/ 1996 h 1996"/>
              <a:gd name="T8" fmla="*/ 687 w 687"/>
              <a:gd name="T9" fmla="*/ 1996 h 1996"/>
              <a:gd name="T10" fmla="*/ 687 w 687"/>
              <a:gd name="T11" fmla="*/ 0 h 1996"/>
            </a:gdLst>
            <a:ahLst/>
            <a:cxnLst>
              <a:cxn ang="0">
                <a:pos x="T0" y="T1"/>
              </a:cxn>
              <a:cxn ang="0">
                <a:pos x="T2" y="T3"/>
              </a:cxn>
              <a:cxn ang="0">
                <a:pos x="T4" y="T5"/>
              </a:cxn>
              <a:cxn ang="0">
                <a:pos x="T6" y="T7"/>
              </a:cxn>
              <a:cxn ang="0">
                <a:pos x="T8" y="T9"/>
              </a:cxn>
              <a:cxn ang="0">
                <a:pos x="T10" y="T11"/>
              </a:cxn>
            </a:cxnLst>
            <a:rect l="0" t="0" r="r" b="b"/>
            <a:pathLst>
              <a:path w="687" h="1996">
                <a:moveTo>
                  <a:pt x="687" y="0"/>
                </a:moveTo>
                <a:lnTo>
                  <a:pt x="687" y="0"/>
                </a:lnTo>
                <a:lnTo>
                  <a:pt x="0" y="0"/>
                </a:lnTo>
                <a:lnTo>
                  <a:pt x="0" y="1996"/>
                </a:lnTo>
                <a:lnTo>
                  <a:pt x="687" y="1996"/>
                </a:lnTo>
                <a:lnTo>
                  <a:pt x="687" y="0"/>
                </a:lnTo>
                <a:close/>
              </a:path>
            </a:pathLst>
          </a:custGeom>
          <a:pattFill prst="wdUpDiag">
            <a:fgClr>
              <a:schemeClr val="bg1">
                <a:lumMod val="85000"/>
              </a:schemeClr>
            </a:fgClr>
            <a:bgClr>
              <a:schemeClr val="bg1"/>
            </a:bgClr>
          </a:pattFill>
          <a:ln w="190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solidFill>
                <a:srgbClr val="FF0000"/>
              </a:solidFill>
            </a:endParaRPr>
          </a:p>
        </p:txBody>
      </p:sp>
      <p:sp>
        <p:nvSpPr>
          <p:cNvPr id="54" name="Textfeld 53"/>
          <p:cNvSpPr txBox="1"/>
          <p:nvPr/>
        </p:nvSpPr>
        <p:spPr>
          <a:xfrm>
            <a:off x="3396354" y="4062214"/>
            <a:ext cx="668337" cy="642740"/>
          </a:xfrm>
          <a:prstGeom prst="rect">
            <a:avLst/>
          </a:prstGeom>
          <a:noFill/>
        </p:spPr>
        <p:txBody>
          <a:bodyPr wrap="square" lIns="0" tIns="0" rIns="0" bIns="0" rtlCol="0">
            <a:spAutoFit/>
          </a:bodyPr>
          <a:lstStyle/>
          <a:p>
            <a:pPr algn="ctr">
              <a:lnSpc>
                <a:spcPct val="120000"/>
              </a:lnSpc>
            </a:pPr>
            <a:r>
              <a:rPr lang="de-CH" sz="1300" dirty="0">
                <a:solidFill>
                  <a:schemeClr val="accent1"/>
                </a:solidFill>
              </a:rPr>
              <a:t>Frauen</a:t>
            </a:r>
          </a:p>
          <a:p>
            <a:pPr algn="ctr">
              <a:lnSpc>
                <a:spcPct val="120000"/>
              </a:lnSpc>
            </a:pPr>
            <a:endParaRPr lang="de-CH" sz="1000" dirty="0">
              <a:solidFill>
                <a:schemeClr val="accent1"/>
              </a:solidFill>
            </a:endParaRPr>
          </a:p>
          <a:p>
            <a:pPr algn="ctr">
              <a:lnSpc>
                <a:spcPct val="120000"/>
              </a:lnSpc>
            </a:pPr>
            <a:r>
              <a:rPr lang="de-CH" sz="1300" dirty="0">
                <a:solidFill>
                  <a:schemeClr val="accent1"/>
                </a:solidFill>
              </a:rPr>
              <a:t>77</a:t>
            </a:r>
          </a:p>
        </p:txBody>
      </p:sp>
      <p:sp>
        <p:nvSpPr>
          <p:cNvPr id="7" name="Freeform 16">
            <a:extLst>
              <a:ext uri="{FF2B5EF4-FFF2-40B4-BE49-F238E27FC236}">
                <a16:creationId xmlns:a16="http://schemas.microsoft.com/office/drawing/2014/main" id="{0D61B0C5-BDF8-EA2D-508D-CE3A98893F19}"/>
              </a:ext>
            </a:extLst>
          </p:cNvPr>
          <p:cNvSpPr>
            <a:spLocks/>
          </p:cNvSpPr>
          <p:nvPr/>
        </p:nvSpPr>
        <p:spPr bwMode="auto">
          <a:xfrm>
            <a:off x="2467667" y="2960027"/>
            <a:ext cx="654050" cy="3538827"/>
          </a:xfrm>
          <a:custGeom>
            <a:avLst/>
            <a:gdLst>
              <a:gd name="T0" fmla="*/ 685 w 685"/>
              <a:gd name="T1" fmla="*/ 0 h 4052"/>
              <a:gd name="T2" fmla="*/ 685 w 685"/>
              <a:gd name="T3" fmla="*/ 0 h 4052"/>
              <a:gd name="T4" fmla="*/ 0 w 685"/>
              <a:gd name="T5" fmla="*/ 0 h 4052"/>
              <a:gd name="T6" fmla="*/ 0 w 685"/>
              <a:gd name="T7" fmla="*/ 4052 h 4052"/>
              <a:gd name="T8" fmla="*/ 685 w 685"/>
              <a:gd name="T9" fmla="*/ 4052 h 4052"/>
              <a:gd name="T10" fmla="*/ 685 w 685"/>
              <a:gd name="T11" fmla="*/ 0 h 4052"/>
            </a:gdLst>
            <a:ahLst/>
            <a:cxnLst>
              <a:cxn ang="0">
                <a:pos x="T0" y="T1"/>
              </a:cxn>
              <a:cxn ang="0">
                <a:pos x="T2" y="T3"/>
              </a:cxn>
              <a:cxn ang="0">
                <a:pos x="T4" y="T5"/>
              </a:cxn>
              <a:cxn ang="0">
                <a:pos x="T6" y="T7"/>
              </a:cxn>
              <a:cxn ang="0">
                <a:pos x="T8" y="T9"/>
              </a:cxn>
              <a:cxn ang="0">
                <a:pos x="T10" y="T11"/>
              </a:cxn>
            </a:cxnLst>
            <a:rect l="0" t="0" r="r" b="b"/>
            <a:pathLst>
              <a:path w="685" h="4052">
                <a:moveTo>
                  <a:pt x="685" y="0"/>
                </a:moveTo>
                <a:lnTo>
                  <a:pt x="685" y="0"/>
                </a:lnTo>
                <a:lnTo>
                  <a:pt x="0" y="0"/>
                </a:lnTo>
                <a:lnTo>
                  <a:pt x="0" y="4052"/>
                </a:lnTo>
                <a:lnTo>
                  <a:pt x="685" y="4052"/>
                </a:lnTo>
                <a:lnTo>
                  <a:pt x="685" y="0"/>
                </a:lnTo>
                <a:close/>
              </a:path>
            </a:pathLst>
          </a:custGeom>
          <a:pattFill prst="wdUpDiag">
            <a:fgClr>
              <a:schemeClr val="bg1">
                <a:lumMod val="85000"/>
              </a:schemeClr>
            </a:fgClr>
            <a:bgClr>
              <a:schemeClr val="bg1"/>
            </a:bgClr>
          </a:pattFill>
          <a:ln w="190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solidFill>
                <a:srgbClr val="FF0000"/>
              </a:solidFill>
            </a:endParaRPr>
          </a:p>
        </p:txBody>
      </p:sp>
      <p:sp>
        <p:nvSpPr>
          <p:cNvPr id="53" name="Textfeld 52"/>
          <p:cNvSpPr txBox="1"/>
          <p:nvPr/>
        </p:nvSpPr>
        <p:spPr>
          <a:xfrm>
            <a:off x="2464493" y="2631178"/>
            <a:ext cx="660398" cy="642740"/>
          </a:xfrm>
          <a:prstGeom prst="rect">
            <a:avLst/>
          </a:prstGeom>
          <a:noFill/>
        </p:spPr>
        <p:txBody>
          <a:bodyPr wrap="square" lIns="0" tIns="0" rIns="0" bIns="0" rtlCol="0">
            <a:spAutoFit/>
          </a:bodyPr>
          <a:lstStyle/>
          <a:p>
            <a:pPr algn="ctr">
              <a:lnSpc>
                <a:spcPct val="120000"/>
              </a:lnSpc>
            </a:pPr>
            <a:r>
              <a:rPr lang="de-CH" sz="1300" dirty="0">
                <a:solidFill>
                  <a:schemeClr val="accent1"/>
                </a:solidFill>
              </a:rPr>
              <a:t>Männer</a:t>
            </a:r>
          </a:p>
          <a:p>
            <a:pPr algn="ctr">
              <a:lnSpc>
                <a:spcPct val="120000"/>
              </a:lnSpc>
            </a:pPr>
            <a:endParaRPr lang="de-CH" sz="1000" dirty="0">
              <a:solidFill>
                <a:schemeClr val="accent1"/>
              </a:solidFill>
            </a:endParaRPr>
          </a:p>
          <a:p>
            <a:pPr algn="ctr">
              <a:lnSpc>
                <a:spcPct val="120000"/>
              </a:lnSpc>
            </a:pPr>
            <a:r>
              <a:rPr lang="de-CH" sz="1300" dirty="0">
                <a:solidFill>
                  <a:schemeClr val="accent1"/>
                </a:solidFill>
              </a:rPr>
              <a:t>123</a:t>
            </a:r>
          </a:p>
        </p:txBody>
      </p:sp>
      <p:sp>
        <p:nvSpPr>
          <p:cNvPr id="8" name="Freeform 22">
            <a:extLst>
              <a:ext uri="{FF2B5EF4-FFF2-40B4-BE49-F238E27FC236}">
                <a16:creationId xmlns:a16="http://schemas.microsoft.com/office/drawing/2014/main" id="{32672F6C-BA49-89E8-65D9-793E30D7D980}"/>
              </a:ext>
            </a:extLst>
          </p:cNvPr>
          <p:cNvSpPr>
            <a:spLocks/>
          </p:cNvSpPr>
          <p:nvPr/>
        </p:nvSpPr>
        <p:spPr bwMode="auto">
          <a:xfrm>
            <a:off x="9073254" y="6036074"/>
            <a:ext cx="655638" cy="468000"/>
          </a:xfrm>
          <a:custGeom>
            <a:avLst/>
            <a:gdLst>
              <a:gd name="T0" fmla="*/ 689 w 689"/>
              <a:gd name="T1" fmla="*/ 0 h 210"/>
              <a:gd name="T2" fmla="*/ 689 w 689"/>
              <a:gd name="T3" fmla="*/ 0 h 210"/>
              <a:gd name="T4" fmla="*/ 0 w 689"/>
              <a:gd name="T5" fmla="*/ 0 h 210"/>
              <a:gd name="T6" fmla="*/ 0 w 689"/>
              <a:gd name="T7" fmla="*/ 210 h 210"/>
              <a:gd name="T8" fmla="*/ 689 w 689"/>
              <a:gd name="T9" fmla="*/ 210 h 210"/>
              <a:gd name="T10" fmla="*/ 689 w 689"/>
              <a:gd name="T11" fmla="*/ 0 h 210"/>
            </a:gdLst>
            <a:ahLst/>
            <a:cxnLst>
              <a:cxn ang="0">
                <a:pos x="T0" y="T1"/>
              </a:cxn>
              <a:cxn ang="0">
                <a:pos x="T2" y="T3"/>
              </a:cxn>
              <a:cxn ang="0">
                <a:pos x="T4" y="T5"/>
              </a:cxn>
              <a:cxn ang="0">
                <a:pos x="T6" y="T7"/>
              </a:cxn>
              <a:cxn ang="0">
                <a:pos x="T8" y="T9"/>
              </a:cxn>
              <a:cxn ang="0">
                <a:pos x="T10" y="T11"/>
              </a:cxn>
            </a:cxnLst>
            <a:rect l="0" t="0" r="r" b="b"/>
            <a:pathLst>
              <a:path w="689" h="210">
                <a:moveTo>
                  <a:pt x="689" y="0"/>
                </a:moveTo>
                <a:lnTo>
                  <a:pt x="689" y="0"/>
                </a:lnTo>
                <a:lnTo>
                  <a:pt x="0" y="0"/>
                </a:lnTo>
                <a:lnTo>
                  <a:pt x="0" y="210"/>
                </a:lnTo>
                <a:lnTo>
                  <a:pt x="689" y="210"/>
                </a:lnTo>
                <a:lnTo>
                  <a:pt x="689" y="0"/>
                </a:lnTo>
                <a:close/>
              </a:path>
            </a:pathLst>
          </a:custGeom>
          <a:pattFill prst="wdUpDiag">
            <a:fgClr>
              <a:schemeClr val="bg1">
                <a:lumMod val="85000"/>
              </a:schemeClr>
            </a:fgClr>
            <a:bgClr>
              <a:schemeClr val="bg1"/>
            </a:bgClr>
          </a:pattFill>
          <a:ln w="190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solidFill>
                <a:srgbClr val="FF0000"/>
              </a:solidFill>
            </a:endParaRPr>
          </a:p>
        </p:txBody>
      </p:sp>
      <p:sp>
        <p:nvSpPr>
          <p:cNvPr id="9" name="Textfeld 8">
            <a:extLst>
              <a:ext uri="{FF2B5EF4-FFF2-40B4-BE49-F238E27FC236}">
                <a16:creationId xmlns:a16="http://schemas.microsoft.com/office/drawing/2014/main" id="{AC05519B-C8E3-9CAE-0BAD-D2A2250BC5BA}"/>
              </a:ext>
            </a:extLst>
          </p:cNvPr>
          <p:cNvSpPr txBox="1"/>
          <p:nvPr/>
        </p:nvSpPr>
        <p:spPr>
          <a:xfrm>
            <a:off x="9073254" y="5803404"/>
            <a:ext cx="657225" cy="492443"/>
          </a:xfrm>
          <a:prstGeom prst="rect">
            <a:avLst/>
          </a:prstGeom>
          <a:noFill/>
        </p:spPr>
        <p:txBody>
          <a:bodyPr wrap="square" lIns="0" tIns="0" rIns="0" bIns="0" rtlCol="0">
            <a:spAutoFit/>
          </a:bodyPr>
          <a:lstStyle/>
          <a:p>
            <a:pPr algn="ctr"/>
            <a:r>
              <a:rPr lang="de-CH" sz="1300" dirty="0">
                <a:solidFill>
                  <a:schemeClr val="accent1"/>
                </a:solidFill>
              </a:rPr>
              <a:t>Frauen</a:t>
            </a:r>
          </a:p>
          <a:p>
            <a:pPr algn="ctr"/>
            <a:endParaRPr lang="de-CH" sz="600" dirty="0">
              <a:solidFill>
                <a:schemeClr val="accent1"/>
              </a:solidFill>
            </a:endParaRPr>
          </a:p>
          <a:p>
            <a:pPr algn="ctr"/>
            <a:r>
              <a:rPr lang="de-CH" sz="1300" dirty="0">
                <a:solidFill>
                  <a:schemeClr val="accent1"/>
                </a:solidFill>
              </a:rPr>
              <a:t>16</a:t>
            </a:r>
          </a:p>
        </p:txBody>
      </p:sp>
      <p:sp>
        <p:nvSpPr>
          <p:cNvPr id="10" name="Freeform 20">
            <a:extLst>
              <a:ext uri="{FF2B5EF4-FFF2-40B4-BE49-F238E27FC236}">
                <a16:creationId xmlns:a16="http://schemas.microsoft.com/office/drawing/2014/main" id="{7557A54E-CCA6-E983-CA0C-25402278891A}"/>
              </a:ext>
            </a:extLst>
          </p:cNvPr>
          <p:cNvSpPr>
            <a:spLocks/>
          </p:cNvSpPr>
          <p:nvPr/>
        </p:nvSpPr>
        <p:spPr bwMode="auto">
          <a:xfrm>
            <a:off x="8130279" y="5661248"/>
            <a:ext cx="655638" cy="838977"/>
          </a:xfrm>
          <a:custGeom>
            <a:avLst/>
            <a:gdLst>
              <a:gd name="T0" fmla="*/ 688 w 688"/>
              <a:gd name="T1" fmla="*/ 0 h 1158"/>
              <a:gd name="T2" fmla="*/ 688 w 688"/>
              <a:gd name="T3" fmla="*/ 0 h 1158"/>
              <a:gd name="T4" fmla="*/ 0 w 688"/>
              <a:gd name="T5" fmla="*/ 0 h 1158"/>
              <a:gd name="T6" fmla="*/ 0 w 688"/>
              <a:gd name="T7" fmla="*/ 1158 h 1158"/>
              <a:gd name="T8" fmla="*/ 688 w 688"/>
              <a:gd name="T9" fmla="*/ 1158 h 1158"/>
              <a:gd name="T10" fmla="*/ 688 w 688"/>
              <a:gd name="T11" fmla="*/ 0 h 1158"/>
            </a:gdLst>
            <a:ahLst/>
            <a:cxnLst>
              <a:cxn ang="0">
                <a:pos x="T0" y="T1"/>
              </a:cxn>
              <a:cxn ang="0">
                <a:pos x="T2" y="T3"/>
              </a:cxn>
              <a:cxn ang="0">
                <a:pos x="T4" y="T5"/>
              </a:cxn>
              <a:cxn ang="0">
                <a:pos x="T6" y="T7"/>
              </a:cxn>
              <a:cxn ang="0">
                <a:pos x="T8" y="T9"/>
              </a:cxn>
              <a:cxn ang="0">
                <a:pos x="T10" y="T11"/>
              </a:cxn>
            </a:cxnLst>
            <a:rect l="0" t="0" r="r" b="b"/>
            <a:pathLst>
              <a:path w="688" h="1158">
                <a:moveTo>
                  <a:pt x="688" y="0"/>
                </a:moveTo>
                <a:lnTo>
                  <a:pt x="688" y="0"/>
                </a:lnTo>
                <a:lnTo>
                  <a:pt x="0" y="0"/>
                </a:lnTo>
                <a:lnTo>
                  <a:pt x="0" y="1158"/>
                </a:lnTo>
                <a:lnTo>
                  <a:pt x="688" y="1158"/>
                </a:lnTo>
                <a:lnTo>
                  <a:pt x="688" y="0"/>
                </a:lnTo>
                <a:close/>
              </a:path>
            </a:pathLst>
          </a:custGeom>
          <a:pattFill prst="wdUpDiag">
            <a:fgClr>
              <a:schemeClr val="bg1">
                <a:lumMod val="85000"/>
              </a:schemeClr>
            </a:fgClr>
            <a:bgClr>
              <a:schemeClr val="bg1"/>
            </a:bgClr>
          </a:pattFill>
          <a:ln w="190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solidFill>
                <a:srgbClr val="FF0000"/>
              </a:solidFill>
            </a:endParaRPr>
          </a:p>
        </p:txBody>
      </p:sp>
      <p:sp>
        <p:nvSpPr>
          <p:cNvPr id="11" name="Textfeld 10">
            <a:extLst>
              <a:ext uri="{FF2B5EF4-FFF2-40B4-BE49-F238E27FC236}">
                <a16:creationId xmlns:a16="http://schemas.microsoft.com/office/drawing/2014/main" id="{D0062E94-0AAC-E1B7-55BA-49DF4324F7E2}"/>
              </a:ext>
            </a:extLst>
          </p:cNvPr>
          <p:cNvSpPr txBox="1"/>
          <p:nvPr/>
        </p:nvSpPr>
        <p:spPr>
          <a:xfrm>
            <a:off x="8125519" y="5426060"/>
            <a:ext cx="660398" cy="523220"/>
          </a:xfrm>
          <a:prstGeom prst="rect">
            <a:avLst/>
          </a:prstGeom>
          <a:noFill/>
        </p:spPr>
        <p:txBody>
          <a:bodyPr wrap="square" lIns="0" tIns="0" rIns="0" bIns="0" rtlCol="0">
            <a:spAutoFit/>
          </a:bodyPr>
          <a:lstStyle/>
          <a:p>
            <a:pPr algn="ctr"/>
            <a:r>
              <a:rPr lang="de-CH" sz="1300" dirty="0">
                <a:solidFill>
                  <a:schemeClr val="accent1"/>
                </a:solidFill>
              </a:rPr>
              <a:t>Männer</a:t>
            </a:r>
          </a:p>
          <a:p>
            <a:pPr algn="ctr"/>
            <a:endParaRPr lang="de-CH" sz="800" dirty="0">
              <a:solidFill>
                <a:schemeClr val="accent1"/>
              </a:solidFill>
            </a:endParaRPr>
          </a:p>
          <a:p>
            <a:pPr algn="ctr"/>
            <a:r>
              <a:rPr lang="de-CH" sz="1300" dirty="0">
                <a:solidFill>
                  <a:schemeClr val="accent1"/>
                </a:solidFill>
              </a:rPr>
              <a:t>30</a:t>
            </a:r>
          </a:p>
        </p:txBody>
      </p:sp>
      <p:cxnSp>
        <p:nvCxnSpPr>
          <p:cNvPr id="73" name="Gerader Verbinder 72"/>
          <p:cNvCxnSpPr/>
          <p:nvPr/>
        </p:nvCxnSpPr>
        <p:spPr>
          <a:xfrm>
            <a:off x="430904" y="6508215"/>
            <a:ext cx="11331575"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4" name="Foliennummernplatzhalter 3">
            <a:extLst>
              <a:ext uri="{FF2B5EF4-FFF2-40B4-BE49-F238E27FC236}">
                <a16:creationId xmlns:a16="http://schemas.microsoft.com/office/drawing/2014/main" id="{B9C17F4F-0652-8296-814B-3D18389CEDD2}"/>
              </a:ext>
            </a:extLst>
          </p:cNvPr>
          <p:cNvSpPr>
            <a:spLocks noGrp="1"/>
          </p:cNvSpPr>
          <p:nvPr>
            <p:ph type="sldNum" sz="quarter" idx="12"/>
          </p:nvPr>
        </p:nvSpPr>
        <p:spPr/>
        <p:txBody>
          <a:bodyPr/>
          <a:lstStyle/>
          <a:p>
            <a:fld id="{442AD375-037F-43D0-B059-5172DA06796A}" type="slidenum">
              <a:rPr lang="de-CH" smtClean="0"/>
              <a:t>37</a:t>
            </a:fld>
            <a:endParaRPr lang="de-CH"/>
          </a:p>
        </p:txBody>
      </p:sp>
    </p:spTree>
    <p:extLst>
      <p:ext uri="{BB962C8B-B14F-4D97-AF65-F5344CB8AC3E}">
        <p14:creationId xmlns:p14="http://schemas.microsoft.com/office/powerpoint/2010/main" val="16469706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1" name="Gruppieren 180"/>
          <p:cNvGrpSpPr/>
          <p:nvPr/>
        </p:nvGrpSpPr>
        <p:grpSpPr>
          <a:xfrm>
            <a:off x="430904" y="747575"/>
            <a:ext cx="11331575" cy="5184576"/>
            <a:chOff x="430904" y="747575"/>
            <a:chExt cx="11331575" cy="5184576"/>
          </a:xfrm>
        </p:grpSpPr>
        <p:grpSp>
          <p:nvGrpSpPr>
            <p:cNvPr id="193" name="Gruppieren 192"/>
            <p:cNvGrpSpPr/>
            <p:nvPr/>
          </p:nvGrpSpPr>
          <p:grpSpPr>
            <a:xfrm>
              <a:off x="430904" y="747575"/>
              <a:ext cx="11331575" cy="5184576"/>
              <a:chOff x="430904" y="747575"/>
              <a:chExt cx="11331575" cy="5184576"/>
            </a:xfrm>
          </p:grpSpPr>
          <p:cxnSp>
            <p:nvCxnSpPr>
              <p:cNvPr id="205" name="Gerader Verbinder 204"/>
              <p:cNvCxnSpPr/>
              <p:nvPr/>
            </p:nvCxnSpPr>
            <p:spPr>
              <a:xfrm>
                <a:off x="430904" y="747575"/>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06" name="Gerader Verbinder 205"/>
              <p:cNvCxnSpPr/>
              <p:nvPr/>
            </p:nvCxnSpPr>
            <p:spPr>
              <a:xfrm>
                <a:off x="430904" y="1323639"/>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07" name="Gerader Verbinder 206"/>
              <p:cNvCxnSpPr/>
              <p:nvPr/>
            </p:nvCxnSpPr>
            <p:spPr>
              <a:xfrm>
                <a:off x="430904" y="1899703"/>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08" name="Gerader Verbinder 207"/>
              <p:cNvCxnSpPr/>
              <p:nvPr/>
            </p:nvCxnSpPr>
            <p:spPr>
              <a:xfrm>
                <a:off x="430904" y="2475767"/>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09" name="Gerader Verbinder 208"/>
              <p:cNvCxnSpPr/>
              <p:nvPr/>
            </p:nvCxnSpPr>
            <p:spPr>
              <a:xfrm>
                <a:off x="430904" y="3051831"/>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10" name="Gerader Verbinder 209"/>
              <p:cNvCxnSpPr/>
              <p:nvPr/>
            </p:nvCxnSpPr>
            <p:spPr>
              <a:xfrm>
                <a:off x="430904" y="3627895"/>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11" name="Gerader Verbinder 210"/>
              <p:cNvCxnSpPr/>
              <p:nvPr/>
            </p:nvCxnSpPr>
            <p:spPr>
              <a:xfrm>
                <a:off x="430904" y="4203959"/>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12" name="Gerader Verbinder 211"/>
              <p:cNvCxnSpPr/>
              <p:nvPr/>
            </p:nvCxnSpPr>
            <p:spPr>
              <a:xfrm>
                <a:off x="430904" y="4780023"/>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13" name="Gerader Verbinder 212"/>
              <p:cNvCxnSpPr/>
              <p:nvPr/>
            </p:nvCxnSpPr>
            <p:spPr>
              <a:xfrm>
                <a:off x="430904" y="5356087"/>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14" name="Gerader Verbinder 213"/>
              <p:cNvCxnSpPr/>
              <p:nvPr/>
            </p:nvCxnSpPr>
            <p:spPr>
              <a:xfrm>
                <a:off x="430904" y="5932151"/>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94" name="Gruppieren 193"/>
            <p:cNvGrpSpPr/>
            <p:nvPr/>
          </p:nvGrpSpPr>
          <p:grpSpPr>
            <a:xfrm>
              <a:off x="11260951" y="818440"/>
              <a:ext cx="343789" cy="3559270"/>
              <a:chOff x="10913919" y="818440"/>
              <a:chExt cx="343789" cy="3559270"/>
            </a:xfrm>
          </p:grpSpPr>
          <p:sp>
            <p:nvSpPr>
              <p:cNvPr id="195" name="Textfeld 194"/>
              <p:cNvSpPr txBox="1"/>
              <p:nvPr/>
            </p:nvSpPr>
            <p:spPr>
              <a:xfrm>
                <a:off x="10913919" y="818440"/>
                <a:ext cx="343789" cy="107722"/>
              </a:xfrm>
              <a:prstGeom prst="rect">
                <a:avLst/>
              </a:prstGeom>
              <a:noFill/>
            </p:spPr>
            <p:txBody>
              <a:bodyPr wrap="square" lIns="0" tIns="0" rIns="0" bIns="0" rtlCol="0">
                <a:spAutoFit/>
              </a:bodyPr>
              <a:lstStyle/>
              <a:p>
                <a:pPr algn="r"/>
                <a:r>
                  <a:rPr lang="de-CH" sz="700" dirty="0">
                    <a:solidFill>
                      <a:schemeClr val="accent5"/>
                    </a:solidFill>
                  </a:rPr>
                  <a:t>60</a:t>
                </a:r>
              </a:p>
            </p:txBody>
          </p:sp>
          <p:sp>
            <p:nvSpPr>
              <p:cNvPr id="198" name="Textfeld 197"/>
              <p:cNvSpPr txBox="1"/>
              <p:nvPr/>
            </p:nvSpPr>
            <p:spPr>
              <a:xfrm>
                <a:off x="10913919" y="2544214"/>
                <a:ext cx="343789" cy="107722"/>
              </a:xfrm>
              <a:prstGeom prst="rect">
                <a:avLst/>
              </a:prstGeom>
              <a:noFill/>
            </p:spPr>
            <p:txBody>
              <a:bodyPr wrap="square" lIns="0" tIns="0" rIns="0" bIns="0" rtlCol="0">
                <a:spAutoFit/>
              </a:bodyPr>
              <a:lstStyle/>
              <a:p>
                <a:pPr algn="r"/>
                <a:r>
                  <a:rPr lang="de-CH" sz="700" dirty="0">
                    <a:solidFill>
                      <a:schemeClr val="accent5"/>
                    </a:solidFill>
                  </a:rPr>
                  <a:t>40</a:t>
                </a:r>
              </a:p>
            </p:txBody>
          </p:sp>
          <p:sp>
            <p:nvSpPr>
              <p:cNvPr id="201" name="Textfeld 200"/>
              <p:cNvSpPr txBox="1"/>
              <p:nvPr/>
            </p:nvSpPr>
            <p:spPr>
              <a:xfrm>
                <a:off x="10913919" y="4269988"/>
                <a:ext cx="343789" cy="107722"/>
              </a:xfrm>
              <a:prstGeom prst="rect">
                <a:avLst/>
              </a:prstGeom>
              <a:noFill/>
            </p:spPr>
            <p:txBody>
              <a:bodyPr wrap="square" lIns="0" tIns="0" rIns="0" bIns="0" rtlCol="0">
                <a:spAutoFit/>
              </a:bodyPr>
              <a:lstStyle/>
              <a:p>
                <a:pPr algn="r"/>
                <a:r>
                  <a:rPr lang="de-CH" sz="700" dirty="0">
                    <a:solidFill>
                      <a:schemeClr val="accent5"/>
                    </a:solidFill>
                  </a:rPr>
                  <a:t>20</a:t>
                </a:r>
              </a:p>
            </p:txBody>
          </p:sp>
        </p:grpSp>
      </p:grpSp>
      <p:sp>
        <p:nvSpPr>
          <p:cNvPr id="95" name="AutoShape 3"/>
          <p:cNvSpPr>
            <a:spLocks noChangeAspect="1" noChangeArrowheads="1" noTextEdit="1"/>
          </p:cNvSpPr>
          <p:nvPr/>
        </p:nvSpPr>
        <p:spPr bwMode="auto">
          <a:xfrm>
            <a:off x="433387" y="743018"/>
            <a:ext cx="11315700" cy="5765800"/>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10" name="Freeform 19"/>
          <p:cNvSpPr>
            <a:spLocks/>
          </p:cNvSpPr>
          <p:nvPr/>
        </p:nvSpPr>
        <p:spPr bwMode="auto">
          <a:xfrm>
            <a:off x="1593850" y="6404043"/>
            <a:ext cx="73025" cy="111125"/>
          </a:xfrm>
          <a:custGeom>
            <a:avLst/>
            <a:gdLst>
              <a:gd name="T0" fmla="*/ 76 w 76"/>
              <a:gd name="T1" fmla="*/ 107 h 117"/>
              <a:gd name="T2" fmla="*/ 76 w 76"/>
              <a:gd name="T3" fmla="*/ 107 h 117"/>
              <a:gd name="T4" fmla="*/ 11 w 76"/>
              <a:gd name="T5" fmla="*/ 107 h 117"/>
              <a:gd name="T6" fmla="*/ 46 w 76"/>
              <a:gd name="T7" fmla="*/ 74 h 117"/>
              <a:gd name="T8" fmla="*/ 76 w 76"/>
              <a:gd name="T9" fmla="*/ 33 h 117"/>
              <a:gd name="T10" fmla="*/ 40 w 76"/>
              <a:gd name="T11" fmla="*/ 0 h 117"/>
              <a:gd name="T12" fmla="*/ 2 w 76"/>
              <a:gd name="T13" fmla="*/ 41 h 117"/>
              <a:gd name="T14" fmla="*/ 13 w 76"/>
              <a:gd name="T15" fmla="*/ 41 h 117"/>
              <a:gd name="T16" fmla="*/ 39 w 76"/>
              <a:gd name="T17" fmla="*/ 9 h 117"/>
              <a:gd name="T18" fmla="*/ 65 w 76"/>
              <a:gd name="T19" fmla="*/ 32 h 117"/>
              <a:gd name="T20" fmla="*/ 55 w 76"/>
              <a:gd name="T21" fmla="*/ 54 h 117"/>
              <a:gd name="T22" fmla="*/ 0 w 76"/>
              <a:gd name="T23" fmla="*/ 117 h 117"/>
              <a:gd name="T24" fmla="*/ 76 w 76"/>
              <a:gd name="T25" fmla="*/ 117 h 117"/>
              <a:gd name="T26" fmla="*/ 76 w 76"/>
              <a:gd name="T27" fmla="*/ 10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 h="117">
                <a:moveTo>
                  <a:pt x="76" y="107"/>
                </a:moveTo>
                <a:lnTo>
                  <a:pt x="76" y="107"/>
                </a:lnTo>
                <a:lnTo>
                  <a:pt x="11" y="107"/>
                </a:lnTo>
                <a:cubicBezTo>
                  <a:pt x="14" y="92"/>
                  <a:pt x="35" y="81"/>
                  <a:pt x="46" y="74"/>
                </a:cubicBezTo>
                <a:cubicBezTo>
                  <a:pt x="61" y="64"/>
                  <a:pt x="76" y="52"/>
                  <a:pt x="76" y="33"/>
                </a:cubicBezTo>
                <a:cubicBezTo>
                  <a:pt x="76" y="11"/>
                  <a:pt x="60" y="0"/>
                  <a:pt x="40" y="0"/>
                </a:cubicBezTo>
                <a:cubicBezTo>
                  <a:pt x="14" y="0"/>
                  <a:pt x="2" y="17"/>
                  <a:pt x="2" y="41"/>
                </a:cubicBezTo>
                <a:lnTo>
                  <a:pt x="13" y="41"/>
                </a:lnTo>
                <a:cubicBezTo>
                  <a:pt x="12" y="24"/>
                  <a:pt x="20" y="9"/>
                  <a:pt x="39" y="9"/>
                </a:cubicBezTo>
                <a:cubicBezTo>
                  <a:pt x="53" y="9"/>
                  <a:pt x="65" y="17"/>
                  <a:pt x="65" y="32"/>
                </a:cubicBezTo>
                <a:cubicBezTo>
                  <a:pt x="65" y="42"/>
                  <a:pt x="62" y="48"/>
                  <a:pt x="55" y="54"/>
                </a:cubicBezTo>
                <a:cubicBezTo>
                  <a:pt x="36" y="74"/>
                  <a:pt x="0" y="82"/>
                  <a:pt x="0" y="117"/>
                </a:cubicBezTo>
                <a:lnTo>
                  <a:pt x="76" y="117"/>
                </a:lnTo>
                <a:lnTo>
                  <a:pt x="76" y="107"/>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1" name="Freeform 20"/>
          <p:cNvSpPr>
            <a:spLocks/>
          </p:cNvSpPr>
          <p:nvPr/>
        </p:nvSpPr>
        <p:spPr bwMode="auto">
          <a:xfrm>
            <a:off x="1681162" y="6405631"/>
            <a:ext cx="76200" cy="111125"/>
          </a:xfrm>
          <a:custGeom>
            <a:avLst/>
            <a:gdLst>
              <a:gd name="T0" fmla="*/ 0 w 79"/>
              <a:gd name="T1" fmla="*/ 82 h 117"/>
              <a:gd name="T2" fmla="*/ 0 w 79"/>
              <a:gd name="T3" fmla="*/ 82 h 117"/>
              <a:gd name="T4" fmla="*/ 38 w 79"/>
              <a:gd name="T5" fmla="*/ 117 h 117"/>
              <a:gd name="T6" fmla="*/ 79 w 79"/>
              <a:gd name="T7" fmla="*/ 78 h 117"/>
              <a:gd name="T8" fmla="*/ 40 w 79"/>
              <a:gd name="T9" fmla="*/ 38 h 117"/>
              <a:gd name="T10" fmla="*/ 15 w 79"/>
              <a:gd name="T11" fmla="*/ 49 h 117"/>
              <a:gd name="T12" fmla="*/ 15 w 79"/>
              <a:gd name="T13" fmla="*/ 48 h 117"/>
              <a:gd name="T14" fmla="*/ 22 w 79"/>
              <a:gd name="T15" fmla="*/ 10 h 117"/>
              <a:gd name="T16" fmla="*/ 73 w 79"/>
              <a:gd name="T17" fmla="*/ 10 h 117"/>
              <a:gd name="T18" fmla="*/ 73 w 79"/>
              <a:gd name="T19" fmla="*/ 0 h 117"/>
              <a:gd name="T20" fmla="*/ 15 w 79"/>
              <a:gd name="T21" fmla="*/ 0 h 117"/>
              <a:gd name="T22" fmla="*/ 4 w 79"/>
              <a:gd name="T23" fmla="*/ 61 h 117"/>
              <a:gd name="T24" fmla="*/ 13 w 79"/>
              <a:gd name="T25" fmla="*/ 61 h 117"/>
              <a:gd name="T26" fmla="*/ 39 w 79"/>
              <a:gd name="T27" fmla="*/ 47 h 117"/>
              <a:gd name="T28" fmla="*/ 68 w 79"/>
              <a:gd name="T29" fmla="*/ 77 h 117"/>
              <a:gd name="T30" fmla="*/ 39 w 79"/>
              <a:gd name="T31" fmla="*/ 109 h 117"/>
              <a:gd name="T32" fmla="*/ 11 w 79"/>
              <a:gd name="T33" fmla="*/ 82 h 117"/>
              <a:gd name="T34" fmla="*/ 0 w 79"/>
              <a:gd name="T35" fmla="*/ 8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 h="117">
                <a:moveTo>
                  <a:pt x="0" y="82"/>
                </a:moveTo>
                <a:lnTo>
                  <a:pt x="0" y="82"/>
                </a:lnTo>
                <a:cubicBezTo>
                  <a:pt x="1" y="104"/>
                  <a:pt x="17" y="117"/>
                  <a:pt x="38" y="117"/>
                </a:cubicBezTo>
                <a:cubicBezTo>
                  <a:pt x="61" y="117"/>
                  <a:pt x="79" y="101"/>
                  <a:pt x="79" y="78"/>
                </a:cubicBezTo>
                <a:cubicBezTo>
                  <a:pt x="79" y="55"/>
                  <a:pt x="64" y="38"/>
                  <a:pt x="40" y="38"/>
                </a:cubicBezTo>
                <a:cubicBezTo>
                  <a:pt x="31" y="38"/>
                  <a:pt x="21" y="42"/>
                  <a:pt x="15" y="49"/>
                </a:cubicBezTo>
                <a:lnTo>
                  <a:pt x="15" y="48"/>
                </a:lnTo>
                <a:lnTo>
                  <a:pt x="22" y="10"/>
                </a:lnTo>
                <a:lnTo>
                  <a:pt x="73" y="10"/>
                </a:lnTo>
                <a:lnTo>
                  <a:pt x="73" y="0"/>
                </a:lnTo>
                <a:lnTo>
                  <a:pt x="15" y="0"/>
                </a:lnTo>
                <a:lnTo>
                  <a:pt x="4" y="61"/>
                </a:lnTo>
                <a:lnTo>
                  <a:pt x="13" y="61"/>
                </a:lnTo>
                <a:cubicBezTo>
                  <a:pt x="18" y="52"/>
                  <a:pt x="28" y="47"/>
                  <a:pt x="39" y="47"/>
                </a:cubicBezTo>
                <a:cubicBezTo>
                  <a:pt x="56" y="47"/>
                  <a:pt x="68" y="60"/>
                  <a:pt x="68" y="77"/>
                </a:cubicBezTo>
                <a:cubicBezTo>
                  <a:pt x="68" y="94"/>
                  <a:pt x="57" y="109"/>
                  <a:pt x="39" y="109"/>
                </a:cubicBezTo>
                <a:cubicBezTo>
                  <a:pt x="23" y="109"/>
                  <a:pt x="11" y="98"/>
                  <a:pt x="11" y="82"/>
                </a:cubicBezTo>
                <a:lnTo>
                  <a:pt x="0" y="82"/>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2" name="Freeform 21"/>
          <p:cNvSpPr>
            <a:spLocks/>
          </p:cNvSpPr>
          <p:nvPr/>
        </p:nvSpPr>
        <p:spPr bwMode="auto">
          <a:xfrm>
            <a:off x="1808162" y="6467543"/>
            <a:ext cx="79375" cy="7938"/>
          </a:xfrm>
          <a:custGeom>
            <a:avLst/>
            <a:gdLst>
              <a:gd name="T0" fmla="*/ 83 w 83"/>
              <a:gd name="T1" fmla="*/ 9 h 9"/>
              <a:gd name="T2" fmla="*/ 83 w 83"/>
              <a:gd name="T3" fmla="*/ 9 h 9"/>
              <a:gd name="T4" fmla="*/ 83 w 83"/>
              <a:gd name="T5" fmla="*/ 0 h 9"/>
              <a:gd name="T6" fmla="*/ 0 w 83"/>
              <a:gd name="T7" fmla="*/ 0 h 9"/>
              <a:gd name="T8" fmla="*/ 0 w 83"/>
              <a:gd name="T9" fmla="*/ 9 h 9"/>
              <a:gd name="T10" fmla="*/ 83 w 83"/>
              <a:gd name="T11" fmla="*/ 9 h 9"/>
            </a:gdLst>
            <a:ahLst/>
            <a:cxnLst>
              <a:cxn ang="0">
                <a:pos x="T0" y="T1"/>
              </a:cxn>
              <a:cxn ang="0">
                <a:pos x="T2" y="T3"/>
              </a:cxn>
              <a:cxn ang="0">
                <a:pos x="T4" y="T5"/>
              </a:cxn>
              <a:cxn ang="0">
                <a:pos x="T6" y="T7"/>
              </a:cxn>
              <a:cxn ang="0">
                <a:pos x="T8" y="T9"/>
              </a:cxn>
              <a:cxn ang="0">
                <a:pos x="T10" y="T11"/>
              </a:cxn>
            </a:cxnLst>
            <a:rect l="0" t="0" r="r" b="b"/>
            <a:pathLst>
              <a:path w="83" h="9">
                <a:moveTo>
                  <a:pt x="83" y="9"/>
                </a:moveTo>
                <a:lnTo>
                  <a:pt x="83" y="9"/>
                </a:lnTo>
                <a:lnTo>
                  <a:pt x="83" y="0"/>
                </a:lnTo>
                <a:lnTo>
                  <a:pt x="0" y="0"/>
                </a:lnTo>
                <a:lnTo>
                  <a:pt x="0" y="9"/>
                </a:lnTo>
                <a:lnTo>
                  <a:pt x="83" y="9"/>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3" name="Freeform 22"/>
          <p:cNvSpPr>
            <a:spLocks/>
          </p:cNvSpPr>
          <p:nvPr/>
        </p:nvSpPr>
        <p:spPr bwMode="auto">
          <a:xfrm>
            <a:off x="1938337" y="6404043"/>
            <a:ext cx="73025" cy="111125"/>
          </a:xfrm>
          <a:custGeom>
            <a:avLst/>
            <a:gdLst>
              <a:gd name="T0" fmla="*/ 76 w 76"/>
              <a:gd name="T1" fmla="*/ 107 h 117"/>
              <a:gd name="T2" fmla="*/ 76 w 76"/>
              <a:gd name="T3" fmla="*/ 107 h 117"/>
              <a:gd name="T4" fmla="*/ 12 w 76"/>
              <a:gd name="T5" fmla="*/ 107 h 117"/>
              <a:gd name="T6" fmla="*/ 47 w 76"/>
              <a:gd name="T7" fmla="*/ 74 h 117"/>
              <a:gd name="T8" fmla="*/ 76 w 76"/>
              <a:gd name="T9" fmla="*/ 33 h 117"/>
              <a:gd name="T10" fmla="*/ 40 w 76"/>
              <a:gd name="T11" fmla="*/ 0 h 117"/>
              <a:gd name="T12" fmla="*/ 3 w 76"/>
              <a:gd name="T13" fmla="*/ 41 h 117"/>
              <a:gd name="T14" fmla="*/ 13 w 76"/>
              <a:gd name="T15" fmla="*/ 41 h 117"/>
              <a:gd name="T16" fmla="*/ 39 w 76"/>
              <a:gd name="T17" fmla="*/ 9 h 117"/>
              <a:gd name="T18" fmla="*/ 65 w 76"/>
              <a:gd name="T19" fmla="*/ 32 h 117"/>
              <a:gd name="T20" fmla="*/ 56 w 76"/>
              <a:gd name="T21" fmla="*/ 54 h 117"/>
              <a:gd name="T22" fmla="*/ 0 w 76"/>
              <a:gd name="T23" fmla="*/ 117 h 117"/>
              <a:gd name="T24" fmla="*/ 76 w 76"/>
              <a:gd name="T25" fmla="*/ 117 h 117"/>
              <a:gd name="T26" fmla="*/ 76 w 76"/>
              <a:gd name="T27" fmla="*/ 10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 h="117">
                <a:moveTo>
                  <a:pt x="76" y="107"/>
                </a:moveTo>
                <a:lnTo>
                  <a:pt x="76" y="107"/>
                </a:lnTo>
                <a:lnTo>
                  <a:pt x="12" y="107"/>
                </a:lnTo>
                <a:cubicBezTo>
                  <a:pt x="15" y="92"/>
                  <a:pt x="35" y="81"/>
                  <a:pt x="47" y="74"/>
                </a:cubicBezTo>
                <a:cubicBezTo>
                  <a:pt x="62" y="64"/>
                  <a:pt x="76" y="52"/>
                  <a:pt x="76" y="33"/>
                </a:cubicBezTo>
                <a:cubicBezTo>
                  <a:pt x="76" y="11"/>
                  <a:pt x="60" y="0"/>
                  <a:pt x="40" y="0"/>
                </a:cubicBezTo>
                <a:cubicBezTo>
                  <a:pt x="15" y="0"/>
                  <a:pt x="2" y="17"/>
                  <a:pt x="3" y="41"/>
                </a:cubicBezTo>
                <a:lnTo>
                  <a:pt x="13" y="41"/>
                </a:lnTo>
                <a:cubicBezTo>
                  <a:pt x="13" y="24"/>
                  <a:pt x="20" y="9"/>
                  <a:pt x="39" y="9"/>
                </a:cubicBezTo>
                <a:cubicBezTo>
                  <a:pt x="53" y="9"/>
                  <a:pt x="65" y="17"/>
                  <a:pt x="65" y="32"/>
                </a:cubicBezTo>
                <a:cubicBezTo>
                  <a:pt x="65" y="42"/>
                  <a:pt x="62" y="48"/>
                  <a:pt x="56" y="54"/>
                </a:cubicBezTo>
                <a:cubicBezTo>
                  <a:pt x="36" y="74"/>
                  <a:pt x="1" y="82"/>
                  <a:pt x="0" y="117"/>
                </a:cubicBezTo>
                <a:lnTo>
                  <a:pt x="76" y="117"/>
                </a:lnTo>
                <a:lnTo>
                  <a:pt x="76" y="107"/>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4" name="Freeform 23"/>
          <p:cNvSpPr>
            <a:spLocks noEditPoints="1"/>
          </p:cNvSpPr>
          <p:nvPr/>
        </p:nvSpPr>
        <p:spPr bwMode="auto">
          <a:xfrm>
            <a:off x="2025650" y="6404043"/>
            <a:ext cx="76200" cy="112713"/>
          </a:xfrm>
          <a:custGeom>
            <a:avLst/>
            <a:gdLst>
              <a:gd name="T0" fmla="*/ 39 w 80"/>
              <a:gd name="T1" fmla="*/ 69 h 119"/>
              <a:gd name="T2" fmla="*/ 39 w 80"/>
              <a:gd name="T3" fmla="*/ 69 h 119"/>
              <a:gd name="T4" fmla="*/ 11 w 80"/>
              <a:gd name="T5" fmla="*/ 38 h 119"/>
              <a:gd name="T6" fmla="*/ 39 w 80"/>
              <a:gd name="T7" fmla="*/ 9 h 119"/>
              <a:gd name="T8" fmla="*/ 68 w 80"/>
              <a:gd name="T9" fmla="*/ 38 h 119"/>
              <a:gd name="T10" fmla="*/ 39 w 80"/>
              <a:gd name="T11" fmla="*/ 69 h 119"/>
              <a:gd name="T12" fmla="*/ 3 w 80"/>
              <a:gd name="T13" fmla="*/ 89 h 119"/>
              <a:gd name="T14" fmla="*/ 3 w 80"/>
              <a:gd name="T15" fmla="*/ 89 h 119"/>
              <a:gd name="T16" fmla="*/ 39 w 80"/>
              <a:gd name="T17" fmla="*/ 119 h 119"/>
              <a:gd name="T18" fmla="*/ 80 w 80"/>
              <a:gd name="T19" fmla="*/ 62 h 119"/>
              <a:gd name="T20" fmla="*/ 40 w 80"/>
              <a:gd name="T21" fmla="*/ 0 h 119"/>
              <a:gd name="T22" fmla="*/ 0 w 80"/>
              <a:gd name="T23" fmla="*/ 39 h 119"/>
              <a:gd name="T24" fmla="*/ 39 w 80"/>
              <a:gd name="T25" fmla="*/ 78 h 119"/>
              <a:gd name="T26" fmla="*/ 69 w 80"/>
              <a:gd name="T27" fmla="*/ 59 h 119"/>
              <a:gd name="T28" fmla="*/ 70 w 80"/>
              <a:gd name="T29" fmla="*/ 59 h 119"/>
              <a:gd name="T30" fmla="*/ 38 w 80"/>
              <a:gd name="T31" fmla="*/ 111 h 119"/>
              <a:gd name="T32" fmla="*/ 13 w 80"/>
              <a:gd name="T33" fmla="*/ 89 h 119"/>
              <a:gd name="T34" fmla="*/ 3 w 80"/>
              <a:gd name="T35" fmla="*/ 8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119">
                <a:moveTo>
                  <a:pt x="39" y="69"/>
                </a:moveTo>
                <a:lnTo>
                  <a:pt x="39" y="69"/>
                </a:lnTo>
                <a:cubicBezTo>
                  <a:pt x="21" y="69"/>
                  <a:pt x="11" y="55"/>
                  <a:pt x="11" y="38"/>
                </a:cubicBezTo>
                <a:cubicBezTo>
                  <a:pt x="11" y="22"/>
                  <a:pt x="22" y="9"/>
                  <a:pt x="39" y="9"/>
                </a:cubicBezTo>
                <a:cubicBezTo>
                  <a:pt x="59" y="9"/>
                  <a:pt x="68" y="22"/>
                  <a:pt x="68" y="38"/>
                </a:cubicBezTo>
                <a:cubicBezTo>
                  <a:pt x="68" y="56"/>
                  <a:pt x="57" y="69"/>
                  <a:pt x="39" y="69"/>
                </a:cubicBezTo>
                <a:close/>
                <a:moveTo>
                  <a:pt x="3" y="89"/>
                </a:moveTo>
                <a:lnTo>
                  <a:pt x="3" y="89"/>
                </a:lnTo>
                <a:cubicBezTo>
                  <a:pt x="5" y="109"/>
                  <a:pt x="18" y="119"/>
                  <a:pt x="39" y="119"/>
                </a:cubicBezTo>
                <a:cubicBezTo>
                  <a:pt x="77" y="119"/>
                  <a:pt x="80" y="75"/>
                  <a:pt x="80" y="62"/>
                </a:cubicBezTo>
                <a:cubicBezTo>
                  <a:pt x="80" y="16"/>
                  <a:pt x="68" y="0"/>
                  <a:pt x="40" y="0"/>
                </a:cubicBezTo>
                <a:cubicBezTo>
                  <a:pt x="17" y="0"/>
                  <a:pt x="0" y="17"/>
                  <a:pt x="0" y="39"/>
                </a:cubicBezTo>
                <a:cubicBezTo>
                  <a:pt x="0" y="62"/>
                  <a:pt x="15" y="78"/>
                  <a:pt x="39" y="78"/>
                </a:cubicBezTo>
                <a:cubicBezTo>
                  <a:pt x="52" y="78"/>
                  <a:pt x="64" y="70"/>
                  <a:pt x="69" y="59"/>
                </a:cubicBezTo>
                <a:lnTo>
                  <a:pt x="70" y="59"/>
                </a:lnTo>
                <a:cubicBezTo>
                  <a:pt x="70" y="80"/>
                  <a:pt x="65" y="111"/>
                  <a:pt x="38" y="111"/>
                </a:cubicBezTo>
                <a:cubicBezTo>
                  <a:pt x="24" y="111"/>
                  <a:pt x="15" y="102"/>
                  <a:pt x="13" y="89"/>
                </a:cubicBezTo>
                <a:lnTo>
                  <a:pt x="3" y="89"/>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5" name="Freeform 24"/>
          <p:cNvSpPr>
            <a:spLocks/>
          </p:cNvSpPr>
          <p:nvPr/>
        </p:nvSpPr>
        <p:spPr bwMode="auto">
          <a:xfrm>
            <a:off x="2535237" y="6404043"/>
            <a:ext cx="77788" cy="112713"/>
          </a:xfrm>
          <a:custGeom>
            <a:avLst/>
            <a:gdLst>
              <a:gd name="T0" fmla="*/ 1 w 81"/>
              <a:gd name="T1" fmla="*/ 80 h 119"/>
              <a:gd name="T2" fmla="*/ 1 w 81"/>
              <a:gd name="T3" fmla="*/ 80 h 119"/>
              <a:gd name="T4" fmla="*/ 41 w 81"/>
              <a:gd name="T5" fmla="*/ 119 h 119"/>
              <a:gd name="T6" fmla="*/ 81 w 81"/>
              <a:gd name="T7" fmla="*/ 84 h 119"/>
              <a:gd name="T8" fmla="*/ 57 w 81"/>
              <a:gd name="T9" fmla="*/ 55 h 119"/>
              <a:gd name="T10" fmla="*/ 57 w 81"/>
              <a:gd name="T11" fmla="*/ 55 h 119"/>
              <a:gd name="T12" fmla="*/ 77 w 81"/>
              <a:gd name="T13" fmla="*/ 29 h 119"/>
              <a:gd name="T14" fmla="*/ 41 w 81"/>
              <a:gd name="T15" fmla="*/ 0 h 119"/>
              <a:gd name="T16" fmla="*/ 4 w 81"/>
              <a:gd name="T17" fmla="*/ 38 h 119"/>
              <a:gd name="T18" fmla="*/ 14 w 81"/>
              <a:gd name="T19" fmla="*/ 38 h 119"/>
              <a:gd name="T20" fmla="*/ 41 w 81"/>
              <a:gd name="T21" fmla="*/ 9 h 119"/>
              <a:gd name="T22" fmla="*/ 66 w 81"/>
              <a:gd name="T23" fmla="*/ 31 h 119"/>
              <a:gd name="T24" fmla="*/ 43 w 81"/>
              <a:gd name="T25" fmla="*/ 52 h 119"/>
              <a:gd name="T26" fmla="*/ 34 w 81"/>
              <a:gd name="T27" fmla="*/ 52 h 119"/>
              <a:gd name="T28" fmla="*/ 34 w 81"/>
              <a:gd name="T29" fmla="*/ 60 h 119"/>
              <a:gd name="T30" fmla="*/ 43 w 81"/>
              <a:gd name="T31" fmla="*/ 60 h 119"/>
              <a:gd name="T32" fmla="*/ 70 w 81"/>
              <a:gd name="T33" fmla="*/ 85 h 119"/>
              <a:gd name="T34" fmla="*/ 41 w 81"/>
              <a:gd name="T35" fmla="*/ 111 h 119"/>
              <a:gd name="T36" fmla="*/ 12 w 81"/>
              <a:gd name="T37" fmla="*/ 80 h 119"/>
              <a:gd name="T38" fmla="*/ 1 w 81"/>
              <a:gd name="T39" fmla="*/ 8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1" h="119">
                <a:moveTo>
                  <a:pt x="1" y="80"/>
                </a:moveTo>
                <a:lnTo>
                  <a:pt x="1" y="80"/>
                </a:lnTo>
                <a:cubicBezTo>
                  <a:pt x="0" y="105"/>
                  <a:pt x="17" y="119"/>
                  <a:pt x="41" y="119"/>
                </a:cubicBezTo>
                <a:cubicBezTo>
                  <a:pt x="62" y="119"/>
                  <a:pt x="81" y="107"/>
                  <a:pt x="81" y="84"/>
                </a:cubicBezTo>
                <a:cubicBezTo>
                  <a:pt x="81" y="69"/>
                  <a:pt x="72" y="58"/>
                  <a:pt x="57" y="55"/>
                </a:cubicBezTo>
                <a:lnTo>
                  <a:pt x="57" y="55"/>
                </a:lnTo>
                <a:cubicBezTo>
                  <a:pt x="69" y="52"/>
                  <a:pt x="77" y="42"/>
                  <a:pt x="77" y="29"/>
                </a:cubicBezTo>
                <a:cubicBezTo>
                  <a:pt x="77" y="9"/>
                  <a:pt x="59" y="0"/>
                  <a:pt x="41" y="0"/>
                </a:cubicBezTo>
                <a:cubicBezTo>
                  <a:pt x="18" y="0"/>
                  <a:pt x="4" y="16"/>
                  <a:pt x="4" y="38"/>
                </a:cubicBezTo>
                <a:lnTo>
                  <a:pt x="14" y="38"/>
                </a:lnTo>
                <a:cubicBezTo>
                  <a:pt x="14" y="21"/>
                  <a:pt x="23" y="9"/>
                  <a:pt x="41" y="9"/>
                </a:cubicBezTo>
                <a:cubicBezTo>
                  <a:pt x="55" y="9"/>
                  <a:pt x="66" y="15"/>
                  <a:pt x="66" y="31"/>
                </a:cubicBezTo>
                <a:cubicBezTo>
                  <a:pt x="66" y="45"/>
                  <a:pt x="53" y="52"/>
                  <a:pt x="43" y="52"/>
                </a:cubicBezTo>
                <a:lnTo>
                  <a:pt x="34" y="52"/>
                </a:lnTo>
                <a:lnTo>
                  <a:pt x="34" y="60"/>
                </a:lnTo>
                <a:lnTo>
                  <a:pt x="43" y="60"/>
                </a:lnTo>
                <a:cubicBezTo>
                  <a:pt x="58" y="60"/>
                  <a:pt x="70" y="69"/>
                  <a:pt x="70" y="85"/>
                </a:cubicBezTo>
                <a:cubicBezTo>
                  <a:pt x="70" y="102"/>
                  <a:pt x="56" y="111"/>
                  <a:pt x="41" y="111"/>
                </a:cubicBezTo>
                <a:cubicBezTo>
                  <a:pt x="22" y="111"/>
                  <a:pt x="11" y="98"/>
                  <a:pt x="12" y="80"/>
                </a:cubicBezTo>
                <a:lnTo>
                  <a:pt x="1" y="80"/>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6" name="Freeform 25"/>
          <p:cNvSpPr>
            <a:spLocks noEditPoints="1"/>
          </p:cNvSpPr>
          <p:nvPr/>
        </p:nvSpPr>
        <p:spPr bwMode="auto">
          <a:xfrm>
            <a:off x="2625725" y="6404043"/>
            <a:ext cx="76200" cy="112713"/>
          </a:xfrm>
          <a:custGeom>
            <a:avLst/>
            <a:gdLst>
              <a:gd name="T0" fmla="*/ 41 w 81"/>
              <a:gd name="T1" fmla="*/ 9 h 119"/>
              <a:gd name="T2" fmla="*/ 41 w 81"/>
              <a:gd name="T3" fmla="*/ 9 h 119"/>
              <a:gd name="T4" fmla="*/ 71 w 81"/>
              <a:gd name="T5" fmla="*/ 60 h 119"/>
              <a:gd name="T6" fmla="*/ 41 w 81"/>
              <a:gd name="T7" fmla="*/ 111 h 119"/>
              <a:gd name="T8" fmla="*/ 10 w 81"/>
              <a:gd name="T9" fmla="*/ 60 h 119"/>
              <a:gd name="T10" fmla="*/ 41 w 81"/>
              <a:gd name="T11" fmla="*/ 9 h 119"/>
              <a:gd name="T12" fmla="*/ 41 w 81"/>
              <a:gd name="T13" fmla="*/ 0 h 119"/>
              <a:gd name="T14" fmla="*/ 41 w 81"/>
              <a:gd name="T15" fmla="*/ 0 h 119"/>
              <a:gd name="T16" fmla="*/ 0 w 81"/>
              <a:gd name="T17" fmla="*/ 60 h 119"/>
              <a:gd name="T18" fmla="*/ 41 w 81"/>
              <a:gd name="T19" fmla="*/ 119 h 119"/>
              <a:gd name="T20" fmla="*/ 81 w 81"/>
              <a:gd name="T21" fmla="*/ 60 h 119"/>
              <a:gd name="T22" fmla="*/ 41 w 81"/>
              <a:gd name="T23"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 h="119">
                <a:moveTo>
                  <a:pt x="41" y="9"/>
                </a:moveTo>
                <a:lnTo>
                  <a:pt x="41" y="9"/>
                </a:lnTo>
                <a:cubicBezTo>
                  <a:pt x="67" y="9"/>
                  <a:pt x="71" y="39"/>
                  <a:pt x="71" y="60"/>
                </a:cubicBezTo>
                <a:cubicBezTo>
                  <a:pt x="71" y="80"/>
                  <a:pt x="67" y="111"/>
                  <a:pt x="41" y="111"/>
                </a:cubicBezTo>
                <a:cubicBezTo>
                  <a:pt x="14" y="111"/>
                  <a:pt x="10" y="80"/>
                  <a:pt x="10" y="60"/>
                </a:cubicBezTo>
                <a:cubicBezTo>
                  <a:pt x="10" y="39"/>
                  <a:pt x="14" y="9"/>
                  <a:pt x="41" y="9"/>
                </a:cubicBezTo>
                <a:close/>
                <a:moveTo>
                  <a:pt x="41" y="0"/>
                </a:moveTo>
                <a:lnTo>
                  <a:pt x="41" y="0"/>
                </a:lnTo>
                <a:cubicBezTo>
                  <a:pt x="7" y="0"/>
                  <a:pt x="0" y="33"/>
                  <a:pt x="0" y="60"/>
                </a:cubicBezTo>
                <a:cubicBezTo>
                  <a:pt x="0" y="87"/>
                  <a:pt x="7" y="119"/>
                  <a:pt x="41" y="119"/>
                </a:cubicBezTo>
                <a:cubicBezTo>
                  <a:pt x="74" y="119"/>
                  <a:pt x="81" y="87"/>
                  <a:pt x="81" y="60"/>
                </a:cubicBezTo>
                <a:cubicBezTo>
                  <a:pt x="81" y="33"/>
                  <a:pt x="74" y="0"/>
                  <a:pt x="41" y="0"/>
                </a:cubicBez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7" name="Freeform 26"/>
          <p:cNvSpPr>
            <a:spLocks/>
          </p:cNvSpPr>
          <p:nvPr/>
        </p:nvSpPr>
        <p:spPr bwMode="auto">
          <a:xfrm>
            <a:off x="2752725" y="6467543"/>
            <a:ext cx="79375" cy="7938"/>
          </a:xfrm>
          <a:custGeom>
            <a:avLst/>
            <a:gdLst>
              <a:gd name="T0" fmla="*/ 83 w 83"/>
              <a:gd name="T1" fmla="*/ 9 h 9"/>
              <a:gd name="T2" fmla="*/ 83 w 83"/>
              <a:gd name="T3" fmla="*/ 9 h 9"/>
              <a:gd name="T4" fmla="*/ 83 w 83"/>
              <a:gd name="T5" fmla="*/ 0 h 9"/>
              <a:gd name="T6" fmla="*/ 0 w 83"/>
              <a:gd name="T7" fmla="*/ 0 h 9"/>
              <a:gd name="T8" fmla="*/ 0 w 83"/>
              <a:gd name="T9" fmla="*/ 9 h 9"/>
              <a:gd name="T10" fmla="*/ 83 w 83"/>
              <a:gd name="T11" fmla="*/ 9 h 9"/>
            </a:gdLst>
            <a:ahLst/>
            <a:cxnLst>
              <a:cxn ang="0">
                <a:pos x="T0" y="T1"/>
              </a:cxn>
              <a:cxn ang="0">
                <a:pos x="T2" y="T3"/>
              </a:cxn>
              <a:cxn ang="0">
                <a:pos x="T4" y="T5"/>
              </a:cxn>
              <a:cxn ang="0">
                <a:pos x="T6" y="T7"/>
              </a:cxn>
              <a:cxn ang="0">
                <a:pos x="T8" y="T9"/>
              </a:cxn>
              <a:cxn ang="0">
                <a:pos x="T10" y="T11"/>
              </a:cxn>
            </a:cxnLst>
            <a:rect l="0" t="0" r="r" b="b"/>
            <a:pathLst>
              <a:path w="83" h="9">
                <a:moveTo>
                  <a:pt x="83" y="9"/>
                </a:moveTo>
                <a:lnTo>
                  <a:pt x="83" y="9"/>
                </a:lnTo>
                <a:lnTo>
                  <a:pt x="83" y="0"/>
                </a:lnTo>
                <a:lnTo>
                  <a:pt x="0" y="0"/>
                </a:lnTo>
                <a:lnTo>
                  <a:pt x="0" y="9"/>
                </a:lnTo>
                <a:lnTo>
                  <a:pt x="83" y="9"/>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8" name="Freeform 27"/>
          <p:cNvSpPr>
            <a:spLocks/>
          </p:cNvSpPr>
          <p:nvPr/>
        </p:nvSpPr>
        <p:spPr bwMode="auto">
          <a:xfrm>
            <a:off x="2879725" y="6404043"/>
            <a:ext cx="77788" cy="112713"/>
          </a:xfrm>
          <a:custGeom>
            <a:avLst/>
            <a:gdLst>
              <a:gd name="T0" fmla="*/ 2 w 81"/>
              <a:gd name="T1" fmla="*/ 80 h 119"/>
              <a:gd name="T2" fmla="*/ 2 w 81"/>
              <a:gd name="T3" fmla="*/ 80 h 119"/>
              <a:gd name="T4" fmla="*/ 41 w 81"/>
              <a:gd name="T5" fmla="*/ 119 h 119"/>
              <a:gd name="T6" fmla="*/ 81 w 81"/>
              <a:gd name="T7" fmla="*/ 84 h 119"/>
              <a:gd name="T8" fmla="*/ 57 w 81"/>
              <a:gd name="T9" fmla="*/ 55 h 119"/>
              <a:gd name="T10" fmla="*/ 57 w 81"/>
              <a:gd name="T11" fmla="*/ 55 h 119"/>
              <a:gd name="T12" fmla="*/ 77 w 81"/>
              <a:gd name="T13" fmla="*/ 29 h 119"/>
              <a:gd name="T14" fmla="*/ 41 w 81"/>
              <a:gd name="T15" fmla="*/ 0 h 119"/>
              <a:gd name="T16" fmla="*/ 4 w 81"/>
              <a:gd name="T17" fmla="*/ 38 h 119"/>
              <a:gd name="T18" fmla="*/ 15 w 81"/>
              <a:gd name="T19" fmla="*/ 38 h 119"/>
              <a:gd name="T20" fmla="*/ 41 w 81"/>
              <a:gd name="T21" fmla="*/ 9 h 119"/>
              <a:gd name="T22" fmla="*/ 66 w 81"/>
              <a:gd name="T23" fmla="*/ 31 h 119"/>
              <a:gd name="T24" fmla="*/ 43 w 81"/>
              <a:gd name="T25" fmla="*/ 52 h 119"/>
              <a:gd name="T26" fmla="*/ 34 w 81"/>
              <a:gd name="T27" fmla="*/ 52 h 119"/>
              <a:gd name="T28" fmla="*/ 34 w 81"/>
              <a:gd name="T29" fmla="*/ 60 h 119"/>
              <a:gd name="T30" fmla="*/ 43 w 81"/>
              <a:gd name="T31" fmla="*/ 60 h 119"/>
              <a:gd name="T32" fmla="*/ 71 w 81"/>
              <a:gd name="T33" fmla="*/ 85 h 119"/>
              <a:gd name="T34" fmla="*/ 41 w 81"/>
              <a:gd name="T35" fmla="*/ 111 h 119"/>
              <a:gd name="T36" fmla="*/ 12 w 81"/>
              <a:gd name="T37" fmla="*/ 80 h 119"/>
              <a:gd name="T38" fmla="*/ 2 w 81"/>
              <a:gd name="T39" fmla="*/ 8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1" h="119">
                <a:moveTo>
                  <a:pt x="2" y="80"/>
                </a:moveTo>
                <a:lnTo>
                  <a:pt x="2" y="80"/>
                </a:lnTo>
                <a:cubicBezTo>
                  <a:pt x="0" y="105"/>
                  <a:pt x="17" y="119"/>
                  <a:pt x="41" y="119"/>
                </a:cubicBezTo>
                <a:cubicBezTo>
                  <a:pt x="63" y="119"/>
                  <a:pt x="81" y="107"/>
                  <a:pt x="81" y="84"/>
                </a:cubicBezTo>
                <a:cubicBezTo>
                  <a:pt x="81" y="69"/>
                  <a:pt x="72" y="58"/>
                  <a:pt x="57" y="55"/>
                </a:cubicBezTo>
                <a:lnTo>
                  <a:pt x="57" y="55"/>
                </a:lnTo>
                <a:cubicBezTo>
                  <a:pt x="70" y="52"/>
                  <a:pt x="77" y="42"/>
                  <a:pt x="77" y="29"/>
                </a:cubicBezTo>
                <a:cubicBezTo>
                  <a:pt x="77" y="9"/>
                  <a:pt x="59" y="0"/>
                  <a:pt x="41" y="0"/>
                </a:cubicBezTo>
                <a:cubicBezTo>
                  <a:pt x="18" y="0"/>
                  <a:pt x="4" y="16"/>
                  <a:pt x="4" y="38"/>
                </a:cubicBezTo>
                <a:lnTo>
                  <a:pt x="15" y="38"/>
                </a:lnTo>
                <a:cubicBezTo>
                  <a:pt x="14" y="21"/>
                  <a:pt x="24" y="9"/>
                  <a:pt x="41" y="9"/>
                </a:cubicBezTo>
                <a:cubicBezTo>
                  <a:pt x="55" y="9"/>
                  <a:pt x="66" y="15"/>
                  <a:pt x="66" y="31"/>
                </a:cubicBezTo>
                <a:cubicBezTo>
                  <a:pt x="66" y="45"/>
                  <a:pt x="54" y="52"/>
                  <a:pt x="43" y="52"/>
                </a:cubicBezTo>
                <a:lnTo>
                  <a:pt x="34" y="52"/>
                </a:lnTo>
                <a:lnTo>
                  <a:pt x="34" y="60"/>
                </a:lnTo>
                <a:lnTo>
                  <a:pt x="43" y="60"/>
                </a:lnTo>
                <a:cubicBezTo>
                  <a:pt x="58" y="60"/>
                  <a:pt x="71" y="69"/>
                  <a:pt x="71" y="85"/>
                </a:cubicBezTo>
                <a:cubicBezTo>
                  <a:pt x="71" y="102"/>
                  <a:pt x="56" y="111"/>
                  <a:pt x="41" y="111"/>
                </a:cubicBezTo>
                <a:cubicBezTo>
                  <a:pt x="22" y="111"/>
                  <a:pt x="11" y="98"/>
                  <a:pt x="12" y="80"/>
                </a:cubicBezTo>
                <a:lnTo>
                  <a:pt x="2" y="80"/>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9" name="Freeform 28"/>
          <p:cNvSpPr>
            <a:spLocks noEditPoints="1"/>
          </p:cNvSpPr>
          <p:nvPr/>
        </p:nvSpPr>
        <p:spPr bwMode="auto">
          <a:xfrm>
            <a:off x="2970212" y="6404043"/>
            <a:ext cx="76200" cy="111125"/>
          </a:xfrm>
          <a:custGeom>
            <a:avLst/>
            <a:gdLst>
              <a:gd name="T0" fmla="*/ 0 w 80"/>
              <a:gd name="T1" fmla="*/ 87 h 116"/>
              <a:gd name="T2" fmla="*/ 0 w 80"/>
              <a:gd name="T3" fmla="*/ 87 h 116"/>
              <a:gd name="T4" fmla="*/ 53 w 80"/>
              <a:gd name="T5" fmla="*/ 87 h 116"/>
              <a:gd name="T6" fmla="*/ 53 w 80"/>
              <a:gd name="T7" fmla="*/ 116 h 116"/>
              <a:gd name="T8" fmla="*/ 63 w 80"/>
              <a:gd name="T9" fmla="*/ 116 h 116"/>
              <a:gd name="T10" fmla="*/ 63 w 80"/>
              <a:gd name="T11" fmla="*/ 87 h 116"/>
              <a:gd name="T12" fmla="*/ 80 w 80"/>
              <a:gd name="T13" fmla="*/ 87 h 116"/>
              <a:gd name="T14" fmla="*/ 80 w 80"/>
              <a:gd name="T15" fmla="*/ 78 h 116"/>
              <a:gd name="T16" fmla="*/ 63 w 80"/>
              <a:gd name="T17" fmla="*/ 78 h 116"/>
              <a:gd name="T18" fmla="*/ 63 w 80"/>
              <a:gd name="T19" fmla="*/ 0 h 116"/>
              <a:gd name="T20" fmla="*/ 53 w 80"/>
              <a:gd name="T21" fmla="*/ 0 h 116"/>
              <a:gd name="T22" fmla="*/ 0 w 80"/>
              <a:gd name="T23" fmla="*/ 77 h 116"/>
              <a:gd name="T24" fmla="*/ 0 w 80"/>
              <a:gd name="T25" fmla="*/ 87 h 116"/>
              <a:gd name="T26" fmla="*/ 9 w 80"/>
              <a:gd name="T27" fmla="*/ 78 h 116"/>
              <a:gd name="T28" fmla="*/ 9 w 80"/>
              <a:gd name="T29" fmla="*/ 78 h 116"/>
              <a:gd name="T30" fmla="*/ 53 w 80"/>
              <a:gd name="T31" fmla="*/ 15 h 116"/>
              <a:gd name="T32" fmla="*/ 53 w 80"/>
              <a:gd name="T33" fmla="*/ 15 h 116"/>
              <a:gd name="T34" fmla="*/ 53 w 80"/>
              <a:gd name="T35" fmla="*/ 78 h 116"/>
              <a:gd name="T36" fmla="*/ 9 w 80"/>
              <a:gd name="T37" fmla="*/ 7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0" h="116">
                <a:moveTo>
                  <a:pt x="0" y="87"/>
                </a:moveTo>
                <a:lnTo>
                  <a:pt x="0" y="87"/>
                </a:lnTo>
                <a:lnTo>
                  <a:pt x="53" y="87"/>
                </a:lnTo>
                <a:lnTo>
                  <a:pt x="53" y="116"/>
                </a:lnTo>
                <a:lnTo>
                  <a:pt x="63" y="116"/>
                </a:lnTo>
                <a:lnTo>
                  <a:pt x="63" y="87"/>
                </a:lnTo>
                <a:lnTo>
                  <a:pt x="80" y="87"/>
                </a:lnTo>
                <a:lnTo>
                  <a:pt x="80" y="78"/>
                </a:lnTo>
                <a:lnTo>
                  <a:pt x="63" y="78"/>
                </a:lnTo>
                <a:lnTo>
                  <a:pt x="63" y="0"/>
                </a:lnTo>
                <a:lnTo>
                  <a:pt x="53" y="0"/>
                </a:lnTo>
                <a:lnTo>
                  <a:pt x="0" y="77"/>
                </a:lnTo>
                <a:lnTo>
                  <a:pt x="0" y="87"/>
                </a:lnTo>
                <a:close/>
                <a:moveTo>
                  <a:pt x="9" y="78"/>
                </a:moveTo>
                <a:lnTo>
                  <a:pt x="9" y="78"/>
                </a:lnTo>
                <a:lnTo>
                  <a:pt x="53" y="15"/>
                </a:lnTo>
                <a:lnTo>
                  <a:pt x="53" y="15"/>
                </a:lnTo>
                <a:lnTo>
                  <a:pt x="53" y="78"/>
                </a:lnTo>
                <a:lnTo>
                  <a:pt x="9" y="78"/>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0" name="Freeform 29"/>
          <p:cNvSpPr>
            <a:spLocks/>
          </p:cNvSpPr>
          <p:nvPr/>
        </p:nvSpPr>
        <p:spPr bwMode="auto">
          <a:xfrm>
            <a:off x="3479800" y="6404043"/>
            <a:ext cx="76200" cy="112713"/>
          </a:xfrm>
          <a:custGeom>
            <a:avLst/>
            <a:gdLst>
              <a:gd name="T0" fmla="*/ 1 w 81"/>
              <a:gd name="T1" fmla="*/ 80 h 119"/>
              <a:gd name="T2" fmla="*/ 1 w 81"/>
              <a:gd name="T3" fmla="*/ 80 h 119"/>
              <a:gd name="T4" fmla="*/ 41 w 81"/>
              <a:gd name="T5" fmla="*/ 119 h 119"/>
              <a:gd name="T6" fmla="*/ 81 w 81"/>
              <a:gd name="T7" fmla="*/ 84 h 119"/>
              <a:gd name="T8" fmla="*/ 57 w 81"/>
              <a:gd name="T9" fmla="*/ 55 h 119"/>
              <a:gd name="T10" fmla="*/ 57 w 81"/>
              <a:gd name="T11" fmla="*/ 55 h 119"/>
              <a:gd name="T12" fmla="*/ 77 w 81"/>
              <a:gd name="T13" fmla="*/ 29 h 119"/>
              <a:gd name="T14" fmla="*/ 41 w 81"/>
              <a:gd name="T15" fmla="*/ 0 h 119"/>
              <a:gd name="T16" fmla="*/ 4 w 81"/>
              <a:gd name="T17" fmla="*/ 38 h 119"/>
              <a:gd name="T18" fmla="*/ 14 w 81"/>
              <a:gd name="T19" fmla="*/ 38 h 119"/>
              <a:gd name="T20" fmla="*/ 41 w 81"/>
              <a:gd name="T21" fmla="*/ 9 h 119"/>
              <a:gd name="T22" fmla="*/ 66 w 81"/>
              <a:gd name="T23" fmla="*/ 31 h 119"/>
              <a:gd name="T24" fmla="*/ 43 w 81"/>
              <a:gd name="T25" fmla="*/ 52 h 119"/>
              <a:gd name="T26" fmla="*/ 34 w 81"/>
              <a:gd name="T27" fmla="*/ 52 h 119"/>
              <a:gd name="T28" fmla="*/ 34 w 81"/>
              <a:gd name="T29" fmla="*/ 60 h 119"/>
              <a:gd name="T30" fmla="*/ 43 w 81"/>
              <a:gd name="T31" fmla="*/ 60 h 119"/>
              <a:gd name="T32" fmla="*/ 71 w 81"/>
              <a:gd name="T33" fmla="*/ 85 h 119"/>
              <a:gd name="T34" fmla="*/ 41 w 81"/>
              <a:gd name="T35" fmla="*/ 111 h 119"/>
              <a:gd name="T36" fmla="*/ 12 w 81"/>
              <a:gd name="T37" fmla="*/ 80 h 119"/>
              <a:gd name="T38" fmla="*/ 1 w 81"/>
              <a:gd name="T39" fmla="*/ 8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1" h="119">
                <a:moveTo>
                  <a:pt x="1" y="80"/>
                </a:moveTo>
                <a:lnTo>
                  <a:pt x="1" y="80"/>
                </a:lnTo>
                <a:cubicBezTo>
                  <a:pt x="0" y="105"/>
                  <a:pt x="17" y="119"/>
                  <a:pt x="41" y="119"/>
                </a:cubicBezTo>
                <a:cubicBezTo>
                  <a:pt x="62" y="119"/>
                  <a:pt x="81" y="107"/>
                  <a:pt x="81" y="84"/>
                </a:cubicBezTo>
                <a:cubicBezTo>
                  <a:pt x="81" y="69"/>
                  <a:pt x="72" y="58"/>
                  <a:pt x="57" y="55"/>
                </a:cubicBezTo>
                <a:lnTo>
                  <a:pt x="57" y="55"/>
                </a:lnTo>
                <a:cubicBezTo>
                  <a:pt x="70" y="52"/>
                  <a:pt x="77" y="42"/>
                  <a:pt x="77" y="29"/>
                </a:cubicBezTo>
                <a:cubicBezTo>
                  <a:pt x="77" y="9"/>
                  <a:pt x="59" y="0"/>
                  <a:pt x="41" y="0"/>
                </a:cubicBezTo>
                <a:cubicBezTo>
                  <a:pt x="18" y="0"/>
                  <a:pt x="4" y="16"/>
                  <a:pt x="4" y="38"/>
                </a:cubicBezTo>
                <a:lnTo>
                  <a:pt x="14" y="38"/>
                </a:lnTo>
                <a:cubicBezTo>
                  <a:pt x="14" y="21"/>
                  <a:pt x="23" y="9"/>
                  <a:pt x="41" y="9"/>
                </a:cubicBezTo>
                <a:cubicBezTo>
                  <a:pt x="55" y="9"/>
                  <a:pt x="66" y="15"/>
                  <a:pt x="66" y="31"/>
                </a:cubicBezTo>
                <a:cubicBezTo>
                  <a:pt x="66" y="45"/>
                  <a:pt x="53" y="52"/>
                  <a:pt x="43" y="52"/>
                </a:cubicBezTo>
                <a:lnTo>
                  <a:pt x="34" y="52"/>
                </a:lnTo>
                <a:lnTo>
                  <a:pt x="34" y="60"/>
                </a:lnTo>
                <a:lnTo>
                  <a:pt x="43" y="60"/>
                </a:lnTo>
                <a:cubicBezTo>
                  <a:pt x="58" y="60"/>
                  <a:pt x="71" y="69"/>
                  <a:pt x="71" y="85"/>
                </a:cubicBezTo>
                <a:cubicBezTo>
                  <a:pt x="71" y="102"/>
                  <a:pt x="56" y="111"/>
                  <a:pt x="41" y="111"/>
                </a:cubicBezTo>
                <a:cubicBezTo>
                  <a:pt x="22" y="111"/>
                  <a:pt x="11" y="98"/>
                  <a:pt x="12" y="80"/>
                </a:cubicBezTo>
                <a:lnTo>
                  <a:pt x="1" y="80"/>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1" name="Freeform 30"/>
          <p:cNvSpPr>
            <a:spLocks/>
          </p:cNvSpPr>
          <p:nvPr/>
        </p:nvSpPr>
        <p:spPr bwMode="auto">
          <a:xfrm>
            <a:off x="3570287" y="6405631"/>
            <a:ext cx="74613" cy="111125"/>
          </a:xfrm>
          <a:custGeom>
            <a:avLst/>
            <a:gdLst>
              <a:gd name="T0" fmla="*/ 0 w 78"/>
              <a:gd name="T1" fmla="*/ 82 h 117"/>
              <a:gd name="T2" fmla="*/ 0 w 78"/>
              <a:gd name="T3" fmla="*/ 82 h 117"/>
              <a:gd name="T4" fmla="*/ 38 w 78"/>
              <a:gd name="T5" fmla="*/ 117 h 117"/>
              <a:gd name="T6" fmla="*/ 78 w 78"/>
              <a:gd name="T7" fmla="*/ 78 h 117"/>
              <a:gd name="T8" fmla="*/ 39 w 78"/>
              <a:gd name="T9" fmla="*/ 38 h 117"/>
              <a:gd name="T10" fmla="*/ 14 w 78"/>
              <a:gd name="T11" fmla="*/ 49 h 117"/>
              <a:gd name="T12" fmla="*/ 14 w 78"/>
              <a:gd name="T13" fmla="*/ 48 h 117"/>
              <a:gd name="T14" fmla="*/ 22 w 78"/>
              <a:gd name="T15" fmla="*/ 10 h 117"/>
              <a:gd name="T16" fmla="*/ 72 w 78"/>
              <a:gd name="T17" fmla="*/ 10 h 117"/>
              <a:gd name="T18" fmla="*/ 72 w 78"/>
              <a:gd name="T19" fmla="*/ 0 h 117"/>
              <a:gd name="T20" fmla="*/ 14 w 78"/>
              <a:gd name="T21" fmla="*/ 0 h 117"/>
              <a:gd name="T22" fmla="*/ 3 w 78"/>
              <a:gd name="T23" fmla="*/ 61 h 117"/>
              <a:gd name="T24" fmla="*/ 12 w 78"/>
              <a:gd name="T25" fmla="*/ 61 h 117"/>
              <a:gd name="T26" fmla="*/ 38 w 78"/>
              <a:gd name="T27" fmla="*/ 47 h 117"/>
              <a:gd name="T28" fmla="*/ 68 w 78"/>
              <a:gd name="T29" fmla="*/ 77 h 117"/>
              <a:gd name="T30" fmla="*/ 39 w 78"/>
              <a:gd name="T31" fmla="*/ 109 h 117"/>
              <a:gd name="T32" fmla="*/ 10 w 78"/>
              <a:gd name="T33" fmla="*/ 82 h 117"/>
              <a:gd name="T34" fmla="*/ 0 w 78"/>
              <a:gd name="T35" fmla="*/ 8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17">
                <a:moveTo>
                  <a:pt x="0" y="82"/>
                </a:moveTo>
                <a:lnTo>
                  <a:pt x="0" y="82"/>
                </a:lnTo>
                <a:cubicBezTo>
                  <a:pt x="0" y="104"/>
                  <a:pt x="16" y="117"/>
                  <a:pt x="38" y="117"/>
                </a:cubicBezTo>
                <a:cubicBezTo>
                  <a:pt x="60" y="117"/>
                  <a:pt x="78" y="101"/>
                  <a:pt x="78" y="78"/>
                </a:cubicBezTo>
                <a:cubicBezTo>
                  <a:pt x="78" y="55"/>
                  <a:pt x="63" y="38"/>
                  <a:pt x="39" y="38"/>
                </a:cubicBezTo>
                <a:cubicBezTo>
                  <a:pt x="30" y="38"/>
                  <a:pt x="20" y="42"/>
                  <a:pt x="14" y="49"/>
                </a:cubicBezTo>
                <a:lnTo>
                  <a:pt x="14" y="48"/>
                </a:lnTo>
                <a:lnTo>
                  <a:pt x="22" y="10"/>
                </a:lnTo>
                <a:lnTo>
                  <a:pt x="72" y="10"/>
                </a:lnTo>
                <a:lnTo>
                  <a:pt x="72" y="0"/>
                </a:lnTo>
                <a:lnTo>
                  <a:pt x="14" y="0"/>
                </a:lnTo>
                <a:lnTo>
                  <a:pt x="3" y="61"/>
                </a:lnTo>
                <a:lnTo>
                  <a:pt x="12" y="61"/>
                </a:lnTo>
                <a:cubicBezTo>
                  <a:pt x="18" y="52"/>
                  <a:pt x="28" y="47"/>
                  <a:pt x="38" y="47"/>
                </a:cubicBezTo>
                <a:cubicBezTo>
                  <a:pt x="55" y="47"/>
                  <a:pt x="68" y="60"/>
                  <a:pt x="68" y="77"/>
                </a:cubicBezTo>
                <a:cubicBezTo>
                  <a:pt x="68" y="94"/>
                  <a:pt x="56" y="109"/>
                  <a:pt x="39" y="109"/>
                </a:cubicBezTo>
                <a:cubicBezTo>
                  <a:pt x="23" y="109"/>
                  <a:pt x="10" y="98"/>
                  <a:pt x="10" y="82"/>
                </a:cubicBezTo>
                <a:lnTo>
                  <a:pt x="0" y="82"/>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2" name="Freeform 31"/>
          <p:cNvSpPr>
            <a:spLocks/>
          </p:cNvSpPr>
          <p:nvPr/>
        </p:nvSpPr>
        <p:spPr bwMode="auto">
          <a:xfrm>
            <a:off x="3697287" y="6467543"/>
            <a:ext cx="77788" cy="7938"/>
          </a:xfrm>
          <a:custGeom>
            <a:avLst/>
            <a:gdLst>
              <a:gd name="T0" fmla="*/ 83 w 83"/>
              <a:gd name="T1" fmla="*/ 9 h 9"/>
              <a:gd name="T2" fmla="*/ 83 w 83"/>
              <a:gd name="T3" fmla="*/ 9 h 9"/>
              <a:gd name="T4" fmla="*/ 83 w 83"/>
              <a:gd name="T5" fmla="*/ 0 h 9"/>
              <a:gd name="T6" fmla="*/ 0 w 83"/>
              <a:gd name="T7" fmla="*/ 0 h 9"/>
              <a:gd name="T8" fmla="*/ 0 w 83"/>
              <a:gd name="T9" fmla="*/ 9 h 9"/>
              <a:gd name="T10" fmla="*/ 83 w 83"/>
              <a:gd name="T11" fmla="*/ 9 h 9"/>
            </a:gdLst>
            <a:ahLst/>
            <a:cxnLst>
              <a:cxn ang="0">
                <a:pos x="T0" y="T1"/>
              </a:cxn>
              <a:cxn ang="0">
                <a:pos x="T2" y="T3"/>
              </a:cxn>
              <a:cxn ang="0">
                <a:pos x="T4" y="T5"/>
              </a:cxn>
              <a:cxn ang="0">
                <a:pos x="T6" y="T7"/>
              </a:cxn>
              <a:cxn ang="0">
                <a:pos x="T8" y="T9"/>
              </a:cxn>
              <a:cxn ang="0">
                <a:pos x="T10" y="T11"/>
              </a:cxn>
            </a:cxnLst>
            <a:rect l="0" t="0" r="r" b="b"/>
            <a:pathLst>
              <a:path w="83" h="9">
                <a:moveTo>
                  <a:pt x="83" y="9"/>
                </a:moveTo>
                <a:lnTo>
                  <a:pt x="83" y="9"/>
                </a:lnTo>
                <a:lnTo>
                  <a:pt x="83" y="0"/>
                </a:lnTo>
                <a:lnTo>
                  <a:pt x="0" y="0"/>
                </a:lnTo>
                <a:lnTo>
                  <a:pt x="0" y="9"/>
                </a:lnTo>
                <a:lnTo>
                  <a:pt x="83" y="9"/>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3" name="Freeform 32"/>
          <p:cNvSpPr>
            <a:spLocks/>
          </p:cNvSpPr>
          <p:nvPr/>
        </p:nvSpPr>
        <p:spPr bwMode="auto">
          <a:xfrm>
            <a:off x="3824287" y="6404043"/>
            <a:ext cx="76200" cy="112713"/>
          </a:xfrm>
          <a:custGeom>
            <a:avLst/>
            <a:gdLst>
              <a:gd name="T0" fmla="*/ 2 w 81"/>
              <a:gd name="T1" fmla="*/ 80 h 119"/>
              <a:gd name="T2" fmla="*/ 2 w 81"/>
              <a:gd name="T3" fmla="*/ 80 h 119"/>
              <a:gd name="T4" fmla="*/ 41 w 81"/>
              <a:gd name="T5" fmla="*/ 119 h 119"/>
              <a:gd name="T6" fmla="*/ 81 w 81"/>
              <a:gd name="T7" fmla="*/ 84 h 119"/>
              <a:gd name="T8" fmla="*/ 57 w 81"/>
              <a:gd name="T9" fmla="*/ 55 h 119"/>
              <a:gd name="T10" fmla="*/ 57 w 81"/>
              <a:gd name="T11" fmla="*/ 55 h 119"/>
              <a:gd name="T12" fmla="*/ 77 w 81"/>
              <a:gd name="T13" fmla="*/ 29 h 119"/>
              <a:gd name="T14" fmla="*/ 41 w 81"/>
              <a:gd name="T15" fmla="*/ 0 h 119"/>
              <a:gd name="T16" fmla="*/ 4 w 81"/>
              <a:gd name="T17" fmla="*/ 38 h 119"/>
              <a:gd name="T18" fmla="*/ 15 w 81"/>
              <a:gd name="T19" fmla="*/ 38 h 119"/>
              <a:gd name="T20" fmla="*/ 41 w 81"/>
              <a:gd name="T21" fmla="*/ 9 h 119"/>
              <a:gd name="T22" fmla="*/ 67 w 81"/>
              <a:gd name="T23" fmla="*/ 31 h 119"/>
              <a:gd name="T24" fmla="*/ 43 w 81"/>
              <a:gd name="T25" fmla="*/ 52 h 119"/>
              <a:gd name="T26" fmla="*/ 34 w 81"/>
              <a:gd name="T27" fmla="*/ 52 h 119"/>
              <a:gd name="T28" fmla="*/ 34 w 81"/>
              <a:gd name="T29" fmla="*/ 60 h 119"/>
              <a:gd name="T30" fmla="*/ 43 w 81"/>
              <a:gd name="T31" fmla="*/ 60 h 119"/>
              <a:gd name="T32" fmla="*/ 71 w 81"/>
              <a:gd name="T33" fmla="*/ 85 h 119"/>
              <a:gd name="T34" fmla="*/ 41 w 81"/>
              <a:gd name="T35" fmla="*/ 111 h 119"/>
              <a:gd name="T36" fmla="*/ 12 w 81"/>
              <a:gd name="T37" fmla="*/ 80 h 119"/>
              <a:gd name="T38" fmla="*/ 2 w 81"/>
              <a:gd name="T39" fmla="*/ 8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1" h="119">
                <a:moveTo>
                  <a:pt x="2" y="80"/>
                </a:moveTo>
                <a:lnTo>
                  <a:pt x="2" y="80"/>
                </a:lnTo>
                <a:cubicBezTo>
                  <a:pt x="0" y="105"/>
                  <a:pt x="17" y="119"/>
                  <a:pt x="41" y="119"/>
                </a:cubicBezTo>
                <a:cubicBezTo>
                  <a:pt x="63" y="119"/>
                  <a:pt x="81" y="107"/>
                  <a:pt x="81" y="84"/>
                </a:cubicBezTo>
                <a:cubicBezTo>
                  <a:pt x="81" y="69"/>
                  <a:pt x="73" y="58"/>
                  <a:pt x="57" y="55"/>
                </a:cubicBezTo>
                <a:lnTo>
                  <a:pt x="57" y="55"/>
                </a:lnTo>
                <a:cubicBezTo>
                  <a:pt x="70" y="52"/>
                  <a:pt x="77" y="42"/>
                  <a:pt x="77" y="29"/>
                </a:cubicBezTo>
                <a:cubicBezTo>
                  <a:pt x="77" y="9"/>
                  <a:pt x="59" y="0"/>
                  <a:pt x="41" y="0"/>
                </a:cubicBezTo>
                <a:cubicBezTo>
                  <a:pt x="18" y="0"/>
                  <a:pt x="4" y="16"/>
                  <a:pt x="4" y="38"/>
                </a:cubicBezTo>
                <a:lnTo>
                  <a:pt x="15" y="38"/>
                </a:lnTo>
                <a:cubicBezTo>
                  <a:pt x="14" y="21"/>
                  <a:pt x="24" y="9"/>
                  <a:pt x="41" y="9"/>
                </a:cubicBezTo>
                <a:cubicBezTo>
                  <a:pt x="55" y="9"/>
                  <a:pt x="67" y="15"/>
                  <a:pt x="67" y="31"/>
                </a:cubicBezTo>
                <a:cubicBezTo>
                  <a:pt x="67" y="45"/>
                  <a:pt x="54" y="52"/>
                  <a:pt x="43" y="52"/>
                </a:cubicBezTo>
                <a:lnTo>
                  <a:pt x="34" y="52"/>
                </a:lnTo>
                <a:lnTo>
                  <a:pt x="34" y="60"/>
                </a:lnTo>
                <a:lnTo>
                  <a:pt x="43" y="60"/>
                </a:lnTo>
                <a:cubicBezTo>
                  <a:pt x="58" y="60"/>
                  <a:pt x="71" y="69"/>
                  <a:pt x="71" y="85"/>
                </a:cubicBezTo>
                <a:cubicBezTo>
                  <a:pt x="71" y="102"/>
                  <a:pt x="56" y="111"/>
                  <a:pt x="41" y="111"/>
                </a:cubicBezTo>
                <a:cubicBezTo>
                  <a:pt x="22" y="111"/>
                  <a:pt x="11" y="98"/>
                  <a:pt x="12" y="80"/>
                </a:cubicBezTo>
                <a:lnTo>
                  <a:pt x="2" y="80"/>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4" name="Freeform 33"/>
          <p:cNvSpPr>
            <a:spLocks noEditPoints="1"/>
          </p:cNvSpPr>
          <p:nvPr/>
        </p:nvSpPr>
        <p:spPr bwMode="auto">
          <a:xfrm>
            <a:off x="3914775" y="6404043"/>
            <a:ext cx="76200" cy="112713"/>
          </a:xfrm>
          <a:custGeom>
            <a:avLst/>
            <a:gdLst>
              <a:gd name="T0" fmla="*/ 38 w 80"/>
              <a:gd name="T1" fmla="*/ 69 h 119"/>
              <a:gd name="T2" fmla="*/ 38 w 80"/>
              <a:gd name="T3" fmla="*/ 69 h 119"/>
              <a:gd name="T4" fmla="*/ 10 w 80"/>
              <a:gd name="T5" fmla="*/ 38 h 119"/>
              <a:gd name="T6" fmla="*/ 38 w 80"/>
              <a:gd name="T7" fmla="*/ 9 h 119"/>
              <a:gd name="T8" fmla="*/ 67 w 80"/>
              <a:gd name="T9" fmla="*/ 38 h 119"/>
              <a:gd name="T10" fmla="*/ 38 w 80"/>
              <a:gd name="T11" fmla="*/ 69 h 119"/>
              <a:gd name="T12" fmla="*/ 2 w 80"/>
              <a:gd name="T13" fmla="*/ 89 h 119"/>
              <a:gd name="T14" fmla="*/ 2 w 80"/>
              <a:gd name="T15" fmla="*/ 89 h 119"/>
              <a:gd name="T16" fmla="*/ 38 w 80"/>
              <a:gd name="T17" fmla="*/ 119 h 119"/>
              <a:gd name="T18" fmla="*/ 80 w 80"/>
              <a:gd name="T19" fmla="*/ 62 h 119"/>
              <a:gd name="T20" fmla="*/ 39 w 80"/>
              <a:gd name="T21" fmla="*/ 0 h 119"/>
              <a:gd name="T22" fmla="*/ 0 w 80"/>
              <a:gd name="T23" fmla="*/ 39 h 119"/>
              <a:gd name="T24" fmla="*/ 38 w 80"/>
              <a:gd name="T25" fmla="*/ 78 h 119"/>
              <a:gd name="T26" fmla="*/ 69 w 80"/>
              <a:gd name="T27" fmla="*/ 59 h 119"/>
              <a:gd name="T28" fmla="*/ 69 w 80"/>
              <a:gd name="T29" fmla="*/ 59 h 119"/>
              <a:gd name="T30" fmla="*/ 37 w 80"/>
              <a:gd name="T31" fmla="*/ 111 h 119"/>
              <a:gd name="T32" fmla="*/ 13 w 80"/>
              <a:gd name="T33" fmla="*/ 89 h 119"/>
              <a:gd name="T34" fmla="*/ 2 w 80"/>
              <a:gd name="T35" fmla="*/ 8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119">
                <a:moveTo>
                  <a:pt x="38" y="69"/>
                </a:moveTo>
                <a:lnTo>
                  <a:pt x="38" y="69"/>
                </a:lnTo>
                <a:cubicBezTo>
                  <a:pt x="20" y="69"/>
                  <a:pt x="10" y="55"/>
                  <a:pt x="10" y="38"/>
                </a:cubicBezTo>
                <a:cubicBezTo>
                  <a:pt x="10" y="22"/>
                  <a:pt x="21" y="9"/>
                  <a:pt x="38" y="9"/>
                </a:cubicBezTo>
                <a:cubicBezTo>
                  <a:pt x="58" y="9"/>
                  <a:pt x="67" y="22"/>
                  <a:pt x="67" y="38"/>
                </a:cubicBezTo>
                <a:cubicBezTo>
                  <a:pt x="67" y="56"/>
                  <a:pt x="56" y="69"/>
                  <a:pt x="38" y="69"/>
                </a:cubicBezTo>
                <a:close/>
                <a:moveTo>
                  <a:pt x="2" y="89"/>
                </a:moveTo>
                <a:lnTo>
                  <a:pt x="2" y="89"/>
                </a:lnTo>
                <a:cubicBezTo>
                  <a:pt x="5" y="109"/>
                  <a:pt x="18" y="119"/>
                  <a:pt x="38" y="119"/>
                </a:cubicBezTo>
                <a:cubicBezTo>
                  <a:pt x="76" y="119"/>
                  <a:pt x="80" y="75"/>
                  <a:pt x="80" y="62"/>
                </a:cubicBezTo>
                <a:cubicBezTo>
                  <a:pt x="80" y="16"/>
                  <a:pt x="67" y="0"/>
                  <a:pt x="39" y="0"/>
                </a:cubicBezTo>
                <a:cubicBezTo>
                  <a:pt x="16" y="0"/>
                  <a:pt x="0" y="17"/>
                  <a:pt x="0" y="39"/>
                </a:cubicBezTo>
                <a:cubicBezTo>
                  <a:pt x="0" y="62"/>
                  <a:pt x="15" y="78"/>
                  <a:pt x="38" y="78"/>
                </a:cubicBezTo>
                <a:cubicBezTo>
                  <a:pt x="51" y="78"/>
                  <a:pt x="63" y="70"/>
                  <a:pt x="69" y="59"/>
                </a:cubicBezTo>
                <a:lnTo>
                  <a:pt x="69" y="59"/>
                </a:lnTo>
                <a:cubicBezTo>
                  <a:pt x="69" y="80"/>
                  <a:pt x="64" y="111"/>
                  <a:pt x="37" y="111"/>
                </a:cubicBezTo>
                <a:cubicBezTo>
                  <a:pt x="24" y="111"/>
                  <a:pt x="15" y="102"/>
                  <a:pt x="13" y="89"/>
                </a:cubicBezTo>
                <a:lnTo>
                  <a:pt x="2" y="89"/>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5" name="Freeform 34"/>
          <p:cNvSpPr>
            <a:spLocks noEditPoints="1"/>
          </p:cNvSpPr>
          <p:nvPr/>
        </p:nvSpPr>
        <p:spPr bwMode="auto">
          <a:xfrm>
            <a:off x="4424362" y="6404043"/>
            <a:ext cx="76200" cy="111125"/>
          </a:xfrm>
          <a:custGeom>
            <a:avLst/>
            <a:gdLst>
              <a:gd name="T0" fmla="*/ 0 w 81"/>
              <a:gd name="T1" fmla="*/ 87 h 116"/>
              <a:gd name="T2" fmla="*/ 0 w 81"/>
              <a:gd name="T3" fmla="*/ 87 h 116"/>
              <a:gd name="T4" fmla="*/ 54 w 81"/>
              <a:gd name="T5" fmla="*/ 87 h 116"/>
              <a:gd name="T6" fmla="*/ 54 w 81"/>
              <a:gd name="T7" fmla="*/ 116 h 116"/>
              <a:gd name="T8" fmla="*/ 63 w 81"/>
              <a:gd name="T9" fmla="*/ 116 h 116"/>
              <a:gd name="T10" fmla="*/ 63 w 81"/>
              <a:gd name="T11" fmla="*/ 87 h 116"/>
              <a:gd name="T12" fmla="*/ 81 w 81"/>
              <a:gd name="T13" fmla="*/ 87 h 116"/>
              <a:gd name="T14" fmla="*/ 81 w 81"/>
              <a:gd name="T15" fmla="*/ 78 h 116"/>
              <a:gd name="T16" fmla="*/ 63 w 81"/>
              <a:gd name="T17" fmla="*/ 78 h 116"/>
              <a:gd name="T18" fmla="*/ 63 w 81"/>
              <a:gd name="T19" fmla="*/ 0 h 116"/>
              <a:gd name="T20" fmla="*/ 54 w 81"/>
              <a:gd name="T21" fmla="*/ 0 h 116"/>
              <a:gd name="T22" fmla="*/ 0 w 81"/>
              <a:gd name="T23" fmla="*/ 77 h 116"/>
              <a:gd name="T24" fmla="*/ 0 w 81"/>
              <a:gd name="T25" fmla="*/ 87 h 116"/>
              <a:gd name="T26" fmla="*/ 9 w 81"/>
              <a:gd name="T27" fmla="*/ 78 h 116"/>
              <a:gd name="T28" fmla="*/ 9 w 81"/>
              <a:gd name="T29" fmla="*/ 78 h 116"/>
              <a:gd name="T30" fmla="*/ 53 w 81"/>
              <a:gd name="T31" fmla="*/ 15 h 116"/>
              <a:gd name="T32" fmla="*/ 54 w 81"/>
              <a:gd name="T33" fmla="*/ 15 h 116"/>
              <a:gd name="T34" fmla="*/ 54 w 81"/>
              <a:gd name="T35" fmla="*/ 78 h 116"/>
              <a:gd name="T36" fmla="*/ 9 w 81"/>
              <a:gd name="T37" fmla="*/ 7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1" h="116">
                <a:moveTo>
                  <a:pt x="0" y="87"/>
                </a:moveTo>
                <a:lnTo>
                  <a:pt x="0" y="87"/>
                </a:lnTo>
                <a:lnTo>
                  <a:pt x="54" y="87"/>
                </a:lnTo>
                <a:lnTo>
                  <a:pt x="54" y="116"/>
                </a:lnTo>
                <a:lnTo>
                  <a:pt x="63" y="116"/>
                </a:lnTo>
                <a:lnTo>
                  <a:pt x="63" y="87"/>
                </a:lnTo>
                <a:lnTo>
                  <a:pt x="81" y="87"/>
                </a:lnTo>
                <a:lnTo>
                  <a:pt x="81" y="78"/>
                </a:lnTo>
                <a:lnTo>
                  <a:pt x="63" y="78"/>
                </a:lnTo>
                <a:lnTo>
                  <a:pt x="63" y="0"/>
                </a:lnTo>
                <a:lnTo>
                  <a:pt x="54" y="0"/>
                </a:lnTo>
                <a:lnTo>
                  <a:pt x="0" y="77"/>
                </a:lnTo>
                <a:lnTo>
                  <a:pt x="0" y="87"/>
                </a:lnTo>
                <a:close/>
                <a:moveTo>
                  <a:pt x="9" y="78"/>
                </a:moveTo>
                <a:lnTo>
                  <a:pt x="9" y="78"/>
                </a:lnTo>
                <a:lnTo>
                  <a:pt x="53" y="15"/>
                </a:lnTo>
                <a:lnTo>
                  <a:pt x="54" y="15"/>
                </a:lnTo>
                <a:lnTo>
                  <a:pt x="54" y="78"/>
                </a:lnTo>
                <a:lnTo>
                  <a:pt x="9" y="78"/>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6" name="Freeform 35"/>
          <p:cNvSpPr>
            <a:spLocks noEditPoints="1"/>
          </p:cNvSpPr>
          <p:nvPr/>
        </p:nvSpPr>
        <p:spPr bwMode="auto">
          <a:xfrm>
            <a:off x="4513262" y="6404043"/>
            <a:ext cx="76200" cy="112713"/>
          </a:xfrm>
          <a:custGeom>
            <a:avLst/>
            <a:gdLst>
              <a:gd name="T0" fmla="*/ 41 w 81"/>
              <a:gd name="T1" fmla="*/ 9 h 119"/>
              <a:gd name="T2" fmla="*/ 41 w 81"/>
              <a:gd name="T3" fmla="*/ 9 h 119"/>
              <a:gd name="T4" fmla="*/ 71 w 81"/>
              <a:gd name="T5" fmla="*/ 60 h 119"/>
              <a:gd name="T6" fmla="*/ 41 w 81"/>
              <a:gd name="T7" fmla="*/ 111 h 119"/>
              <a:gd name="T8" fmla="*/ 11 w 81"/>
              <a:gd name="T9" fmla="*/ 60 h 119"/>
              <a:gd name="T10" fmla="*/ 41 w 81"/>
              <a:gd name="T11" fmla="*/ 9 h 119"/>
              <a:gd name="T12" fmla="*/ 41 w 81"/>
              <a:gd name="T13" fmla="*/ 0 h 119"/>
              <a:gd name="T14" fmla="*/ 41 w 81"/>
              <a:gd name="T15" fmla="*/ 0 h 119"/>
              <a:gd name="T16" fmla="*/ 0 w 81"/>
              <a:gd name="T17" fmla="*/ 60 h 119"/>
              <a:gd name="T18" fmla="*/ 41 w 81"/>
              <a:gd name="T19" fmla="*/ 119 h 119"/>
              <a:gd name="T20" fmla="*/ 81 w 81"/>
              <a:gd name="T21" fmla="*/ 60 h 119"/>
              <a:gd name="T22" fmla="*/ 41 w 81"/>
              <a:gd name="T23"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 h="119">
                <a:moveTo>
                  <a:pt x="41" y="9"/>
                </a:moveTo>
                <a:lnTo>
                  <a:pt x="41" y="9"/>
                </a:lnTo>
                <a:cubicBezTo>
                  <a:pt x="67" y="9"/>
                  <a:pt x="71" y="39"/>
                  <a:pt x="71" y="60"/>
                </a:cubicBezTo>
                <a:cubicBezTo>
                  <a:pt x="71" y="80"/>
                  <a:pt x="67" y="111"/>
                  <a:pt x="41" y="111"/>
                </a:cubicBezTo>
                <a:cubicBezTo>
                  <a:pt x="14" y="111"/>
                  <a:pt x="11" y="80"/>
                  <a:pt x="11" y="60"/>
                </a:cubicBezTo>
                <a:cubicBezTo>
                  <a:pt x="11" y="39"/>
                  <a:pt x="14" y="9"/>
                  <a:pt x="41" y="9"/>
                </a:cubicBezTo>
                <a:close/>
                <a:moveTo>
                  <a:pt x="41" y="0"/>
                </a:moveTo>
                <a:lnTo>
                  <a:pt x="41" y="0"/>
                </a:lnTo>
                <a:cubicBezTo>
                  <a:pt x="7" y="0"/>
                  <a:pt x="0" y="33"/>
                  <a:pt x="0" y="60"/>
                </a:cubicBezTo>
                <a:cubicBezTo>
                  <a:pt x="0" y="87"/>
                  <a:pt x="7" y="119"/>
                  <a:pt x="41" y="119"/>
                </a:cubicBezTo>
                <a:cubicBezTo>
                  <a:pt x="75" y="119"/>
                  <a:pt x="81" y="87"/>
                  <a:pt x="81" y="60"/>
                </a:cubicBezTo>
                <a:cubicBezTo>
                  <a:pt x="81" y="33"/>
                  <a:pt x="75" y="0"/>
                  <a:pt x="41" y="0"/>
                </a:cubicBez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7" name="Freeform 36"/>
          <p:cNvSpPr>
            <a:spLocks/>
          </p:cNvSpPr>
          <p:nvPr/>
        </p:nvSpPr>
        <p:spPr bwMode="auto">
          <a:xfrm>
            <a:off x="4640262" y="6467543"/>
            <a:ext cx="79375" cy="7938"/>
          </a:xfrm>
          <a:custGeom>
            <a:avLst/>
            <a:gdLst>
              <a:gd name="T0" fmla="*/ 83 w 83"/>
              <a:gd name="T1" fmla="*/ 9 h 9"/>
              <a:gd name="T2" fmla="*/ 83 w 83"/>
              <a:gd name="T3" fmla="*/ 9 h 9"/>
              <a:gd name="T4" fmla="*/ 83 w 83"/>
              <a:gd name="T5" fmla="*/ 0 h 9"/>
              <a:gd name="T6" fmla="*/ 0 w 83"/>
              <a:gd name="T7" fmla="*/ 0 h 9"/>
              <a:gd name="T8" fmla="*/ 0 w 83"/>
              <a:gd name="T9" fmla="*/ 9 h 9"/>
              <a:gd name="T10" fmla="*/ 83 w 83"/>
              <a:gd name="T11" fmla="*/ 9 h 9"/>
            </a:gdLst>
            <a:ahLst/>
            <a:cxnLst>
              <a:cxn ang="0">
                <a:pos x="T0" y="T1"/>
              </a:cxn>
              <a:cxn ang="0">
                <a:pos x="T2" y="T3"/>
              </a:cxn>
              <a:cxn ang="0">
                <a:pos x="T4" y="T5"/>
              </a:cxn>
              <a:cxn ang="0">
                <a:pos x="T6" y="T7"/>
              </a:cxn>
              <a:cxn ang="0">
                <a:pos x="T8" y="T9"/>
              </a:cxn>
              <a:cxn ang="0">
                <a:pos x="T10" y="T11"/>
              </a:cxn>
            </a:cxnLst>
            <a:rect l="0" t="0" r="r" b="b"/>
            <a:pathLst>
              <a:path w="83" h="9">
                <a:moveTo>
                  <a:pt x="83" y="9"/>
                </a:moveTo>
                <a:lnTo>
                  <a:pt x="83" y="9"/>
                </a:lnTo>
                <a:lnTo>
                  <a:pt x="83" y="0"/>
                </a:lnTo>
                <a:lnTo>
                  <a:pt x="0" y="0"/>
                </a:lnTo>
                <a:lnTo>
                  <a:pt x="0" y="9"/>
                </a:lnTo>
                <a:lnTo>
                  <a:pt x="83" y="9"/>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8" name="Freeform 37"/>
          <p:cNvSpPr>
            <a:spLocks noEditPoints="1"/>
          </p:cNvSpPr>
          <p:nvPr/>
        </p:nvSpPr>
        <p:spPr bwMode="auto">
          <a:xfrm>
            <a:off x="4767262" y="6404043"/>
            <a:ext cx="77788" cy="111125"/>
          </a:xfrm>
          <a:custGeom>
            <a:avLst/>
            <a:gdLst>
              <a:gd name="T0" fmla="*/ 0 w 81"/>
              <a:gd name="T1" fmla="*/ 87 h 116"/>
              <a:gd name="T2" fmla="*/ 0 w 81"/>
              <a:gd name="T3" fmla="*/ 87 h 116"/>
              <a:gd name="T4" fmla="*/ 54 w 81"/>
              <a:gd name="T5" fmla="*/ 87 h 116"/>
              <a:gd name="T6" fmla="*/ 54 w 81"/>
              <a:gd name="T7" fmla="*/ 116 h 116"/>
              <a:gd name="T8" fmla="*/ 64 w 81"/>
              <a:gd name="T9" fmla="*/ 116 h 116"/>
              <a:gd name="T10" fmla="*/ 64 w 81"/>
              <a:gd name="T11" fmla="*/ 87 h 116"/>
              <a:gd name="T12" fmla="*/ 81 w 81"/>
              <a:gd name="T13" fmla="*/ 87 h 116"/>
              <a:gd name="T14" fmla="*/ 81 w 81"/>
              <a:gd name="T15" fmla="*/ 78 h 116"/>
              <a:gd name="T16" fmla="*/ 64 w 81"/>
              <a:gd name="T17" fmla="*/ 78 h 116"/>
              <a:gd name="T18" fmla="*/ 64 w 81"/>
              <a:gd name="T19" fmla="*/ 0 h 116"/>
              <a:gd name="T20" fmla="*/ 54 w 81"/>
              <a:gd name="T21" fmla="*/ 0 h 116"/>
              <a:gd name="T22" fmla="*/ 0 w 81"/>
              <a:gd name="T23" fmla="*/ 77 h 116"/>
              <a:gd name="T24" fmla="*/ 0 w 81"/>
              <a:gd name="T25" fmla="*/ 87 h 116"/>
              <a:gd name="T26" fmla="*/ 10 w 81"/>
              <a:gd name="T27" fmla="*/ 78 h 116"/>
              <a:gd name="T28" fmla="*/ 10 w 81"/>
              <a:gd name="T29" fmla="*/ 78 h 116"/>
              <a:gd name="T30" fmla="*/ 54 w 81"/>
              <a:gd name="T31" fmla="*/ 15 h 116"/>
              <a:gd name="T32" fmla="*/ 54 w 81"/>
              <a:gd name="T33" fmla="*/ 15 h 116"/>
              <a:gd name="T34" fmla="*/ 54 w 81"/>
              <a:gd name="T35" fmla="*/ 78 h 116"/>
              <a:gd name="T36" fmla="*/ 10 w 81"/>
              <a:gd name="T37" fmla="*/ 7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1" h="116">
                <a:moveTo>
                  <a:pt x="0" y="87"/>
                </a:moveTo>
                <a:lnTo>
                  <a:pt x="0" y="87"/>
                </a:lnTo>
                <a:lnTo>
                  <a:pt x="54" y="87"/>
                </a:lnTo>
                <a:lnTo>
                  <a:pt x="54" y="116"/>
                </a:lnTo>
                <a:lnTo>
                  <a:pt x="64" y="116"/>
                </a:lnTo>
                <a:lnTo>
                  <a:pt x="64" y="87"/>
                </a:lnTo>
                <a:lnTo>
                  <a:pt x="81" y="87"/>
                </a:lnTo>
                <a:lnTo>
                  <a:pt x="81" y="78"/>
                </a:lnTo>
                <a:lnTo>
                  <a:pt x="64" y="78"/>
                </a:lnTo>
                <a:lnTo>
                  <a:pt x="64" y="0"/>
                </a:lnTo>
                <a:lnTo>
                  <a:pt x="54" y="0"/>
                </a:lnTo>
                <a:lnTo>
                  <a:pt x="0" y="77"/>
                </a:lnTo>
                <a:lnTo>
                  <a:pt x="0" y="87"/>
                </a:lnTo>
                <a:close/>
                <a:moveTo>
                  <a:pt x="10" y="78"/>
                </a:moveTo>
                <a:lnTo>
                  <a:pt x="10" y="78"/>
                </a:lnTo>
                <a:lnTo>
                  <a:pt x="54" y="15"/>
                </a:lnTo>
                <a:lnTo>
                  <a:pt x="54" y="15"/>
                </a:lnTo>
                <a:lnTo>
                  <a:pt x="54" y="78"/>
                </a:lnTo>
                <a:lnTo>
                  <a:pt x="10" y="78"/>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9" name="Freeform 38"/>
          <p:cNvSpPr>
            <a:spLocks noEditPoints="1"/>
          </p:cNvSpPr>
          <p:nvPr/>
        </p:nvSpPr>
        <p:spPr bwMode="auto">
          <a:xfrm>
            <a:off x="4856162" y="6404043"/>
            <a:ext cx="77788" cy="111125"/>
          </a:xfrm>
          <a:custGeom>
            <a:avLst/>
            <a:gdLst>
              <a:gd name="T0" fmla="*/ 0 w 81"/>
              <a:gd name="T1" fmla="*/ 87 h 116"/>
              <a:gd name="T2" fmla="*/ 0 w 81"/>
              <a:gd name="T3" fmla="*/ 87 h 116"/>
              <a:gd name="T4" fmla="*/ 54 w 81"/>
              <a:gd name="T5" fmla="*/ 87 h 116"/>
              <a:gd name="T6" fmla="*/ 54 w 81"/>
              <a:gd name="T7" fmla="*/ 116 h 116"/>
              <a:gd name="T8" fmla="*/ 63 w 81"/>
              <a:gd name="T9" fmla="*/ 116 h 116"/>
              <a:gd name="T10" fmla="*/ 63 w 81"/>
              <a:gd name="T11" fmla="*/ 87 h 116"/>
              <a:gd name="T12" fmla="*/ 81 w 81"/>
              <a:gd name="T13" fmla="*/ 87 h 116"/>
              <a:gd name="T14" fmla="*/ 81 w 81"/>
              <a:gd name="T15" fmla="*/ 78 h 116"/>
              <a:gd name="T16" fmla="*/ 63 w 81"/>
              <a:gd name="T17" fmla="*/ 78 h 116"/>
              <a:gd name="T18" fmla="*/ 63 w 81"/>
              <a:gd name="T19" fmla="*/ 0 h 116"/>
              <a:gd name="T20" fmla="*/ 54 w 81"/>
              <a:gd name="T21" fmla="*/ 0 h 116"/>
              <a:gd name="T22" fmla="*/ 0 w 81"/>
              <a:gd name="T23" fmla="*/ 77 h 116"/>
              <a:gd name="T24" fmla="*/ 0 w 81"/>
              <a:gd name="T25" fmla="*/ 87 h 116"/>
              <a:gd name="T26" fmla="*/ 9 w 81"/>
              <a:gd name="T27" fmla="*/ 78 h 116"/>
              <a:gd name="T28" fmla="*/ 9 w 81"/>
              <a:gd name="T29" fmla="*/ 78 h 116"/>
              <a:gd name="T30" fmla="*/ 53 w 81"/>
              <a:gd name="T31" fmla="*/ 15 h 116"/>
              <a:gd name="T32" fmla="*/ 54 w 81"/>
              <a:gd name="T33" fmla="*/ 15 h 116"/>
              <a:gd name="T34" fmla="*/ 54 w 81"/>
              <a:gd name="T35" fmla="*/ 78 h 116"/>
              <a:gd name="T36" fmla="*/ 9 w 81"/>
              <a:gd name="T37" fmla="*/ 7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1" h="116">
                <a:moveTo>
                  <a:pt x="0" y="87"/>
                </a:moveTo>
                <a:lnTo>
                  <a:pt x="0" y="87"/>
                </a:lnTo>
                <a:lnTo>
                  <a:pt x="54" y="87"/>
                </a:lnTo>
                <a:lnTo>
                  <a:pt x="54" y="116"/>
                </a:lnTo>
                <a:lnTo>
                  <a:pt x="63" y="116"/>
                </a:lnTo>
                <a:lnTo>
                  <a:pt x="63" y="87"/>
                </a:lnTo>
                <a:lnTo>
                  <a:pt x="81" y="87"/>
                </a:lnTo>
                <a:lnTo>
                  <a:pt x="81" y="78"/>
                </a:lnTo>
                <a:lnTo>
                  <a:pt x="63" y="78"/>
                </a:lnTo>
                <a:lnTo>
                  <a:pt x="63" y="0"/>
                </a:lnTo>
                <a:lnTo>
                  <a:pt x="54" y="0"/>
                </a:lnTo>
                <a:lnTo>
                  <a:pt x="0" y="77"/>
                </a:lnTo>
                <a:lnTo>
                  <a:pt x="0" y="87"/>
                </a:lnTo>
                <a:close/>
                <a:moveTo>
                  <a:pt x="9" y="78"/>
                </a:moveTo>
                <a:lnTo>
                  <a:pt x="9" y="78"/>
                </a:lnTo>
                <a:lnTo>
                  <a:pt x="53" y="15"/>
                </a:lnTo>
                <a:lnTo>
                  <a:pt x="54" y="15"/>
                </a:lnTo>
                <a:lnTo>
                  <a:pt x="54" y="78"/>
                </a:lnTo>
                <a:lnTo>
                  <a:pt x="9" y="78"/>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0" name="Freeform 39"/>
          <p:cNvSpPr>
            <a:spLocks noEditPoints="1"/>
          </p:cNvSpPr>
          <p:nvPr/>
        </p:nvSpPr>
        <p:spPr bwMode="auto">
          <a:xfrm>
            <a:off x="5367337" y="6404043"/>
            <a:ext cx="77788" cy="111125"/>
          </a:xfrm>
          <a:custGeom>
            <a:avLst/>
            <a:gdLst>
              <a:gd name="T0" fmla="*/ 0 w 81"/>
              <a:gd name="T1" fmla="*/ 87 h 116"/>
              <a:gd name="T2" fmla="*/ 0 w 81"/>
              <a:gd name="T3" fmla="*/ 87 h 116"/>
              <a:gd name="T4" fmla="*/ 54 w 81"/>
              <a:gd name="T5" fmla="*/ 87 h 116"/>
              <a:gd name="T6" fmla="*/ 54 w 81"/>
              <a:gd name="T7" fmla="*/ 116 h 116"/>
              <a:gd name="T8" fmla="*/ 63 w 81"/>
              <a:gd name="T9" fmla="*/ 116 h 116"/>
              <a:gd name="T10" fmla="*/ 63 w 81"/>
              <a:gd name="T11" fmla="*/ 87 h 116"/>
              <a:gd name="T12" fmla="*/ 81 w 81"/>
              <a:gd name="T13" fmla="*/ 87 h 116"/>
              <a:gd name="T14" fmla="*/ 81 w 81"/>
              <a:gd name="T15" fmla="*/ 78 h 116"/>
              <a:gd name="T16" fmla="*/ 63 w 81"/>
              <a:gd name="T17" fmla="*/ 78 h 116"/>
              <a:gd name="T18" fmla="*/ 63 w 81"/>
              <a:gd name="T19" fmla="*/ 0 h 116"/>
              <a:gd name="T20" fmla="*/ 54 w 81"/>
              <a:gd name="T21" fmla="*/ 0 h 116"/>
              <a:gd name="T22" fmla="*/ 0 w 81"/>
              <a:gd name="T23" fmla="*/ 77 h 116"/>
              <a:gd name="T24" fmla="*/ 0 w 81"/>
              <a:gd name="T25" fmla="*/ 87 h 116"/>
              <a:gd name="T26" fmla="*/ 10 w 81"/>
              <a:gd name="T27" fmla="*/ 78 h 116"/>
              <a:gd name="T28" fmla="*/ 10 w 81"/>
              <a:gd name="T29" fmla="*/ 78 h 116"/>
              <a:gd name="T30" fmla="*/ 53 w 81"/>
              <a:gd name="T31" fmla="*/ 15 h 116"/>
              <a:gd name="T32" fmla="*/ 54 w 81"/>
              <a:gd name="T33" fmla="*/ 15 h 116"/>
              <a:gd name="T34" fmla="*/ 54 w 81"/>
              <a:gd name="T35" fmla="*/ 78 h 116"/>
              <a:gd name="T36" fmla="*/ 10 w 81"/>
              <a:gd name="T37" fmla="*/ 7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1" h="116">
                <a:moveTo>
                  <a:pt x="0" y="87"/>
                </a:moveTo>
                <a:lnTo>
                  <a:pt x="0" y="87"/>
                </a:lnTo>
                <a:lnTo>
                  <a:pt x="54" y="87"/>
                </a:lnTo>
                <a:lnTo>
                  <a:pt x="54" y="116"/>
                </a:lnTo>
                <a:lnTo>
                  <a:pt x="63" y="116"/>
                </a:lnTo>
                <a:lnTo>
                  <a:pt x="63" y="87"/>
                </a:lnTo>
                <a:lnTo>
                  <a:pt x="81" y="87"/>
                </a:lnTo>
                <a:lnTo>
                  <a:pt x="81" y="78"/>
                </a:lnTo>
                <a:lnTo>
                  <a:pt x="63" y="78"/>
                </a:lnTo>
                <a:lnTo>
                  <a:pt x="63" y="0"/>
                </a:lnTo>
                <a:lnTo>
                  <a:pt x="54" y="0"/>
                </a:lnTo>
                <a:lnTo>
                  <a:pt x="0" y="77"/>
                </a:lnTo>
                <a:lnTo>
                  <a:pt x="0" y="87"/>
                </a:lnTo>
                <a:close/>
                <a:moveTo>
                  <a:pt x="10" y="78"/>
                </a:moveTo>
                <a:lnTo>
                  <a:pt x="10" y="78"/>
                </a:lnTo>
                <a:lnTo>
                  <a:pt x="53" y="15"/>
                </a:lnTo>
                <a:lnTo>
                  <a:pt x="54" y="15"/>
                </a:lnTo>
                <a:lnTo>
                  <a:pt x="54" y="78"/>
                </a:lnTo>
                <a:lnTo>
                  <a:pt x="10" y="78"/>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1" name="Freeform 40"/>
          <p:cNvSpPr>
            <a:spLocks/>
          </p:cNvSpPr>
          <p:nvPr/>
        </p:nvSpPr>
        <p:spPr bwMode="auto">
          <a:xfrm>
            <a:off x="5457825" y="6405631"/>
            <a:ext cx="73025" cy="111125"/>
          </a:xfrm>
          <a:custGeom>
            <a:avLst/>
            <a:gdLst>
              <a:gd name="T0" fmla="*/ 0 w 78"/>
              <a:gd name="T1" fmla="*/ 82 h 117"/>
              <a:gd name="T2" fmla="*/ 0 w 78"/>
              <a:gd name="T3" fmla="*/ 82 h 117"/>
              <a:gd name="T4" fmla="*/ 38 w 78"/>
              <a:gd name="T5" fmla="*/ 117 h 117"/>
              <a:gd name="T6" fmla="*/ 78 w 78"/>
              <a:gd name="T7" fmla="*/ 78 h 117"/>
              <a:gd name="T8" fmla="*/ 39 w 78"/>
              <a:gd name="T9" fmla="*/ 38 h 117"/>
              <a:gd name="T10" fmla="*/ 15 w 78"/>
              <a:gd name="T11" fmla="*/ 49 h 117"/>
              <a:gd name="T12" fmla="*/ 14 w 78"/>
              <a:gd name="T13" fmla="*/ 48 h 117"/>
              <a:gd name="T14" fmla="*/ 22 w 78"/>
              <a:gd name="T15" fmla="*/ 10 h 117"/>
              <a:gd name="T16" fmla="*/ 73 w 78"/>
              <a:gd name="T17" fmla="*/ 10 h 117"/>
              <a:gd name="T18" fmla="*/ 73 w 78"/>
              <a:gd name="T19" fmla="*/ 0 h 117"/>
              <a:gd name="T20" fmla="*/ 15 w 78"/>
              <a:gd name="T21" fmla="*/ 0 h 117"/>
              <a:gd name="T22" fmla="*/ 3 w 78"/>
              <a:gd name="T23" fmla="*/ 61 h 117"/>
              <a:gd name="T24" fmla="*/ 12 w 78"/>
              <a:gd name="T25" fmla="*/ 61 h 117"/>
              <a:gd name="T26" fmla="*/ 38 w 78"/>
              <a:gd name="T27" fmla="*/ 47 h 117"/>
              <a:gd name="T28" fmla="*/ 68 w 78"/>
              <a:gd name="T29" fmla="*/ 77 h 117"/>
              <a:gd name="T30" fmla="*/ 39 w 78"/>
              <a:gd name="T31" fmla="*/ 109 h 117"/>
              <a:gd name="T32" fmla="*/ 10 w 78"/>
              <a:gd name="T33" fmla="*/ 82 h 117"/>
              <a:gd name="T34" fmla="*/ 0 w 78"/>
              <a:gd name="T35" fmla="*/ 8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17">
                <a:moveTo>
                  <a:pt x="0" y="82"/>
                </a:moveTo>
                <a:lnTo>
                  <a:pt x="0" y="82"/>
                </a:lnTo>
                <a:cubicBezTo>
                  <a:pt x="0" y="104"/>
                  <a:pt x="16" y="117"/>
                  <a:pt x="38" y="117"/>
                </a:cubicBezTo>
                <a:cubicBezTo>
                  <a:pt x="60" y="117"/>
                  <a:pt x="78" y="101"/>
                  <a:pt x="78" y="78"/>
                </a:cubicBezTo>
                <a:cubicBezTo>
                  <a:pt x="78" y="55"/>
                  <a:pt x="63" y="38"/>
                  <a:pt x="39" y="38"/>
                </a:cubicBezTo>
                <a:cubicBezTo>
                  <a:pt x="30" y="38"/>
                  <a:pt x="21" y="42"/>
                  <a:pt x="15" y="49"/>
                </a:cubicBezTo>
                <a:lnTo>
                  <a:pt x="14" y="48"/>
                </a:lnTo>
                <a:lnTo>
                  <a:pt x="22" y="10"/>
                </a:lnTo>
                <a:lnTo>
                  <a:pt x="73" y="10"/>
                </a:lnTo>
                <a:lnTo>
                  <a:pt x="73" y="0"/>
                </a:lnTo>
                <a:lnTo>
                  <a:pt x="15" y="0"/>
                </a:lnTo>
                <a:lnTo>
                  <a:pt x="3" y="61"/>
                </a:lnTo>
                <a:lnTo>
                  <a:pt x="12" y="61"/>
                </a:lnTo>
                <a:cubicBezTo>
                  <a:pt x="18" y="52"/>
                  <a:pt x="28" y="47"/>
                  <a:pt x="38" y="47"/>
                </a:cubicBezTo>
                <a:cubicBezTo>
                  <a:pt x="55" y="47"/>
                  <a:pt x="68" y="60"/>
                  <a:pt x="68" y="77"/>
                </a:cubicBezTo>
                <a:cubicBezTo>
                  <a:pt x="68" y="94"/>
                  <a:pt x="57" y="109"/>
                  <a:pt x="39" y="109"/>
                </a:cubicBezTo>
                <a:cubicBezTo>
                  <a:pt x="23" y="109"/>
                  <a:pt x="11" y="98"/>
                  <a:pt x="10" y="82"/>
                </a:cubicBezTo>
                <a:lnTo>
                  <a:pt x="0" y="82"/>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2" name="Freeform 41"/>
          <p:cNvSpPr>
            <a:spLocks/>
          </p:cNvSpPr>
          <p:nvPr/>
        </p:nvSpPr>
        <p:spPr bwMode="auto">
          <a:xfrm>
            <a:off x="5583237" y="6467543"/>
            <a:ext cx="79375" cy="7938"/>
          </a:xfrm>
          <a:custGeom>
            <a:avLst/>
            <a:gdLst>
              <a:gd name="T0" fmla="*/ 83 w 83"/>
              <a:gd name="T1" fmla="*/ 9 h 9"/>
              <a:gd name="T2" fmla="*/ 83 w 83"/>
              <a:gd name="T3" fmla="*/ 9 h 9"/>
              <a:gd name="T4" fmla="*/ 83 w 83"/>
              <a:gd name="T5" fmla="*/ 0 h 9"/>
              <a:gd name="T6" fmla="*/ 0 w 83"/>
              <a:gd name="T7" fmla="*/ 0 h 9"/>
              <a:gd name="T8" fmla="*/ 0 w 83"/>
              <a:gd name="T9" fmla="*/ 9 h 9"/>
              <a:gd name="T10" fmla="*/ 83 w 83"/>
              <a:gd name="T11" fmla="*/ 9 h 9"/>
            </a:gdLst>
            <a:ahLst/>
            <a:cxnLst>
              <a:cxn ang="0">
                <a:pos x="T0" y="T1"/>
              </a:cxn>
              <a:cxn ang="0">
                <a:pos x="T2" y="T3"/>
              </a:cxn>
              <a:cxn ang="0">
                <a:pos x="T4" y="T5"/>
              </a:cxn>
              <a:cxn ang="0">
                <a:pos x="T6" y="T7"/>
              </a:cxn>
              <a:cxn ang="0">
                <a:pos x="T8" y="T9"/>
              </a:cxn>
              <a:cxn ang="0">
                <a:pos x="T10" y="T11"/>
              </a:cxn>
            </a:cxnLst>
            <a:rect l="0" t="0" r="r" b="b"/>
            <a:pathLst>
              <a:path w="83" h="9">
                <a:moveTo>
                  <a:pt x="83" y="9"/>
                </a:moveTo>
                <a:lnTo>
                  <a:pt x="83" y="9"/>
                </a:lnTo>
                <a:lnTo>
                  <a:pt x="83" y="0"/>
                </a:lnTo>
                <a:lnTo>
                  <a:pt x="0" y="0"/>
                </a:lnTo>
                <a:lnTo>
                  <a:pt x="0" y="9"/>
                </a:lnTo>
                <a:lnTo>
                  <a:pt x="83" y="9"/>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3" name="Freeform 42"/>
          <p:cNvSpPr>
            <a:spLocks noEditPoints="1"/>
          </p:cNvSpPr>
          <p:nvPr/>
        </p:nvSpPr>
        <p:spPr bwMode="auto">
          <a:xfrm>
            <a:off x="5711825" y="6404043"/>
            <a:ext cx="76200" cy="111125"/>
          </a:xfrm>
          <a:custGeom>
            <a:avLst/>
            <a:gdLst>
              <a:gd name="T0" fmla="*/ 0 w 80"/>
              <a:gd name="T1" fmla="*/ 87 h 116"/>
              <a:gd name="T2" fmla="*/ 0 w 80"/>
              <a:gd name="T3" fmla="*/ 87 h 116"/>
              <a:gd name="T4" fmla="*/ 53 w 80"/>
              <a:gd name="T5" fmla="*/ 87 h 116"/>
              <a:gd name="T6" fmla="*/ 53 w 80"/>
              <a:gd name="T7" fmla="*/ 116 h 116"/>
              <a:gd name="T8" fmla="*/ 63 w 80"/>
              <a:gd name="T9" fmla="*/ 116 h 116"/>
              <a:gd name="T10" fmla="*/ 63 w 80"/>
              <a:gd name="T11" fmla="*/ 87 h 116"/>
              <a:gd name="T12" fmla="*/ 80 w 80"/>
              <a:gd name="T13" fmla="*/ 87 h 116"/>
              <a:gd name="T14" fmla="*/ 80 w 80"/>
              <a:gd name="T15" fmla="*/ 78 h 116"/>
              <a:gd name="T16" fmla="*/ 63 w 80"/>
              <a:gd name="T17" fmla="*/ 78 h 116"/>
              <a:gd name="T18" fmla="*/ 63 w 80"/>
              <a:gd name="T19" fmla="*/ 0 h 116"/>
              <a:gd name="T20" fmla="*/ 53 w 80"/>
              <a:gd name="T21" fmla="*/ 0 h 116"/>
              <a:gd name="T22" fmla="*/ 0 w 80"/>
              <a:gd name="T23" fmla="*/ 77 h 116"/>
              <a:gd name="T24" fmla="*/ 0 w 80"/>
              <a:gd name="T25" fmla="*/ 87 h 116"/>
              <a:gd name="T26" fmla="*/ 9 w 80"/>
              <a:gd name="T27" fmla="*/ 78 h 116"/>
              <a:gd name="T28" fmla="*/ 9 w 80"/>
              <a:gd name="T29" fmla="*/ 78 h 116"/>
              <a:gd name="T30" fmla="*/ 53 w 80"/>
              <a:gd name="T31" fmla="*/ 15 h 116"/>
              <a:gd name="T32" fmla="*/ 53 w 80"/>
              <a:gd name="T33" fmla="*/ 15 h 116"/>
              <a:gd name="T34" fmla="*/ 53 w 80"/>
              <a:gd name="T35" fmla="*/ 78 h 116"/>
              <a:gd name="T36" fmla="*/ 9 w 80"/>
              <a:gd name="T37" fmla="*/ 7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0" h="116">
                <a:moveTo>
                  <a:pt x="0" y="87"/>
                </a:moveTo>
                <a:lnTo>
                  <a:pt x="0" y="87"/>
                </a:lnTo>
                <a:lnTo>
                  <a:pt x="53" y="87"/>
                </a:lnTo>
                <a:lnTo>
                  <a:pt x="53" y="116"/>
                </a:lnTo>
                <a:lnTo>
                  <a:pt x="63" y="116"/>
                </a:lnTo>
                <a:lnTo>
                  <a:pt x="63" y="87"/>
                </a:lnTo>
                <a:lnTo>
                  <a:pt x="80" y="87"/>
                </a:lnTo>
                <a:lnTo>
                  <a:pt x="80" y="78"/>
                </a:lnTo>
                <a:lnTo>
                  <a:pt x="63" y="78"/>
                </a:lnTo>
                <a:lnTo>
                  <a:pt x="63" y="0"/>
                </a:lnTo>
                <a:lnTo>
                  <a:pt x="53" y="0"/>
                </a:lnTo>
                <a:lnTo>
                  <a:pt x="0" y="77"/>
                </a:lnTo>
                <a:lnTo>
                  <a:pt x="0" y="87"/>
                </a:lnTo>
                <a:close/>
                <a:moveTo>
                  <a:pt x="9" y="78"/>
                </a:moveTo>
                <a:lnTo>
                  <a:pt x="9" y="78"/>
                </a:lnTo>
                <a:lnTo>
                  <a:pt x="53" y="15"/>
                </a:lnTo>
                <a:lnTo>
                  <a:pt x="53" y="15"/>
                </a:lnTo>
                <a:lnTo>
                  <a:pt x="53" y="78"/>
                </a:lnTo>
                <a:lnTo>
                  <a:pt x="9" y="78"/>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4" name="Freeform 43"/>
          <p:cNvSpPr>
            <a:spLocks noEditPoints="1"/>
          </p:cNvSpPr>
          <p:nvPr/>
        </p:nvSpPr>
        <p:spPr bwMode="auto">
          <a:xfrm>
            <a:off x="5800725" y="6404043"/>
            <a:ext cx="76200" cy="112713"/>
          </a:xfrm>
          <a:custGeom>
            <a:avLst/>
            <a:gdLst>
              <a:gd name="T0" fmla="*/ 38 w 80"/>
              <a:gd name="T1" fmla="*/ 69 h 119"/>
              <a:gd name="T2" fmla="*/ 38 w 80"/>
              <a:gd name="T3" fmla="*/ 69 h 119"/>
              <a:gd name="T4" fmla="*/ 10 w 80"/>
              <a:gd name="T5" fmla="*/ 38 h 119"/>
              <a:gd name="T6" fmla="*/ 38 w 80"/>
              <a:gd name="T7" fmla="*/ 9 h 119"/>
              <a:gd name="T8" fmla="*/ 67 w 80"/>
              <a:gd name="T9" fmla="*/ 38 h 119"/>
              <a:gd name="T10" fmla="*/ 38 w 80"/>
              <a:gd name="T11" fmla="*/ 69 h 119"/>
              <a:gd name="T12" fmla="*/ 3 w 80"/>
              <a:gd name="T13" fmla="*/ 89 h 119"/>
              <a:gd name="T14" fmla="*/ 3 w 80"/>
              <a:gd name="T15" fmla="*/ 89 h 119"/>
              <a:gd name="T16" fmla="*/ 38 w 80"/>
              <a:gd name="T17" fmla="*/ 119 h 119"/>
              <a:gd name="T18" fmla="*/ 80 w 80"/>
              <a:gd name="T19" fmla="*/ 62 h 119"/>
              <a:gd name="T20" fmla="*/ 39 w 80"/>
              <a:gd name="T21" fmla="*/ 0 h 119"/>
              <a:gd name="T22" fmla="*/ 0 w 80"/>
              <a:gd name="T23" fmla="*/ 39 h 119"/>
              <a:gd name="T24" fmla="*/ 38 w 80"/>
              <a:gd name="T25" fmla="*/ 78 h 119"/>
              <a:gd name="T26" fmla="*/ 69 w 80"/>
              <a:gd name="T27" fmla="*/ 59 h 119"/>
              <a:gd name="T28" fmla="*/ 69 w 80"/>
              <a:gd name="T29" fmla="*/ 59 h 119"/>
              <a:gd name="T30" fmla="*/ 37 w 80"/>
              <a:gd name="T31" fmla="*/ 111 h 119"/>
              <a:gd name="T32" fmla="*/ 13 w 80"/>
              <a:gd name="T33" fmla="*/ 89 h 119"/>
              <a:gd name="T34" fmla="*/ 3 w 80"/>
              <a:gd name="T35" fmla="*/ 8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119">
                <a:moveTo>
                  <a:pt x="38" y="69"/>
                </a:moveTo>
                <a:lnTo>
                  <a:pt x="38" y="69"/>
                </a:lnTo>
                <a:cubicBezTo>
                  <a:pt x="21" y="69"/>
                  <a:pt x="10" y="55"/>
                  <a:pt x="10" y="38"/>
                </a:cubicBezTo>
                <a:cubicBezTo>
                  <a:pt x="10" y="22"/>
                  <a:pt x="22" y="9"/>
                  <a:pt x="38" y="9"/>
                </a:cubicBezTo>
                <a:cubicBezTo>
                  <a:pt x="58" y="9"/>
                  <a:pt x="67" y="22"/>
                  <a:pt x="67" y="38"/>
                </a:cubicBezTo>
                <a:cubicBezTo>
                  <a:pt x="67" y="56"/>
                  <a:pt x="57" y="69"/>
                  <a:pt x="38" y="69"/>
                </a:cubicBezTo>
                <a:close/>
                <a:moveTo>
                  <a:pt x="3" y="89"/>
                </a:moveTo>
                <a:lnTo>
                  <a:pt x="3" y="89"/>
                </a:lnTo>
                <a:cubicBezTo>
                  <a:pt x="5" y="109"/>
                  <a:pt x="18" y="119"/>
                  <a:pt x="38" y="119"/>
                </a:cubicBezTo>
                <a:cubicBezTo>
                  <a:pt x="76" y="119"/>
                  <a:pt x="80" y="75"/>
                  <a:pt x="80" y="62"/>
                </a:cubicBezTo>
                <a:cubicBezTo>
                  <a:pt x="80" y="16"/>
                  <a:pt x="67" y="0"/>
                  <a:pt x="39" y="0"/>
                </a:cubicBezTo>
                <a:cubicBezTo>
                  <a:pt x="16" y="0"/>
                  <a:pt x="0" y="17"/>
                  <a:pt x="0" y="39"/>
                </a:cubicBezTo>
                <a:cubicBezTo>
                  <a:pt x="0" y="62"/>
                  <a:pt x="15" y="78"/>
                  <a:pt x="38" y="78"/>
                </a:cubicBezTo>
                <a:cubicBezTo>
                  <a:pt x="51" y="78"/>
                  <a:pt x="64" y="70"/>
                  <a:pt x="69" y="59"/>
                </a:cubicBezTo>
                <a:lnTo>
                  <a:pt x="69" y="59"/>
                </a:lnTo>
                <a:cubicBezTo>
                  <a:pt x="69" y="80"/>
                  <a:pt x="64" y="111"/>
                  <a:pt x="37" y="111"/>
                </a:cubicBezTo>
                <a:cubicBezTo>
                  <a:pt x="24" y="111"/>
                  <a:pt x="15" y="102"/>
                  <a:pt x="13" y="89"/>
                </a:cubicBezTo>
                <a:lnTo>
                  <a:pt x="3" y="89"/>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5" name="Freeform 44"/>
          <p:cNvSpPr>
            <a:spLocks/>
          </p:cNvSpPr>
          <p:nvPr/>
        </p:nvSpPr>
        <p:spPr bwMode="auto">
          <a:xfrm>
            <a:off x="6311900" y="6405631"/>
            <a:ext cx="76200" cy="111125"/>
          </a:xfrm>
          <a:custGeom>
            <a:avLst/>
            <a:gdLst>
              <a:gd name="T0" fmla="*/ 0 w 79"/>
              <a:gd name="T1" fmla="*/ 82 h 117"/>
              <a:gd name="T2" fmla="*/ 0 w 79"/>
              <a:gd name="T3" fmla="*/ 82 h 117"/>
              <a:gd name="T4" fmla="*/ 39 w 79"/>
              <a:gd name="T5" fmla="*/ 117 h 117"/>
              <a:gd name="T6" fmla="*/ 79 w 79"/>
              <a:gd name="T7" fmla="*/ 78 h 117"/>
              <a:gd name="T8" fmla="*/ 40 w 79"/>
              <a:gd name="T9" fmla="*/ 38 h 117"/>
              <a:gd name="T10" fmla="*/ 15 w 79"/>
              <a:gd name="T11" fmla="*/ 49 h 117"/>
              <a:gd name="T12" fmla="*/ 15 w 79"/>
              <a:gd name="T13" fmla="*/ 48 h 117"/>
              <a:gd name="T14" fmla="*/ 22 w 79"/>
              <a:gd name="T15" fmla="*/ 10 h 117"/>
              <a:gd name="T16" fmla="*/ 73 w 79"/>
              <a:gd name="T17" fmla="*/ 10 h 117"/>
              <a:gd name="T18" fmla="*/ 73 w 79"/>
              <a:gd name="T19" fmla="*/ 0 h 117"/>
              <a:gd name="T20" fmla="*/ 15 w 79"/>
              <a:gd name="T21" fmla="*/ 0 h 117"/>
              <a:gd name="T22" fmla="*/ 4 w 79"/>
              <a:gd name="T23" fmla="*/ 61 h 117"/>
              <a:gd name="T24" fmla="*/ 13 w 79"/>
              <a:gd name="T25" fmla="*/ 61 h 117"/>
              <a:gd name="T26" fmla="*/ 39 w 79"/>
              <a:gd name="T27" fmla="*/ 47 h 117"/>
              <a:gd name="T28" fmla="*/ 68 w 79"/>
              <a:gd name="T29" fmla="*/ 77 h 117"/>
              <a:gd name="T30" fmla="*/ 39 w 79"/>
              <a:gd name="T31" fmla="*/ 109 h 117"/>
              <a:gd name="T32" fmla="*/ 11 w 79"/>
              <a:gd name="T33" fmla="*/ 82 h 117"/>
              <a:gd name="T34" fmla="*/ 0 w 79"/>
              <a:gd name="T35" fmla="*/ 8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 h="117">
                <a:moveTo>
                  <a:pt x="0" y="82"/>
                </a:moveTo>
                <a:lnTo>
                  <a:pt x="0" y="82"/>
                </a:lnTo>
                <a:cubicBezTo>
                  <a:pt x="1" y="104"/>
                  <a:pt x="17" y="117"/>
                  <a:pt x="39" y="117"/>
                </a:cubicBezTo>
                <a:cubicBezTo>
                  <a:pt x="61" y="117"/>
                  <a:pt x="79" y="101"/>
                  <a:pt x="79" y="78"/>
                </a:cubicBezTo>
                <a:cubicBezTo>
                  <a:pt x="79" y="55"/>
                  <a:pt x="64" y="38"/>
                  <a:pt x="40" y="38"/>
                </a:cubicBezTo>
                <a:cubicBezTo>
                  <a:pt x="31" y="38"/>
                  <a:pt x="21" y="42"/>
                  <a:pt x="15" y="49"/>
                </a:cubicBezTo>
                <a:lnTo>
                  <a:pt x="15" y="48"/>
                </a:lnTo>
                <a:lnTo>
                  <a:pt x="22" y="10"/>
                </a:lnTo>
                <a:lnTo>
                  <a:pt x="73" y="10"/>
                </a:lnTo>
                <a:lnTo>
                  <a:pt x="73" y="0"/>
                </a:lnTo>
                <a:lnTo>
                  <a:pt x="15" y="0"/>
                </a:lnTo>
                <a:lnTo>
                  <a:pt x="4" y="61"/>
                </a:lnTo>
                <a:lnTo>
                  <a:pt x="13" y="61"/>
                </a:lnTo>
                <a:cubicBezTo>
                  <a:pt x="18" y="52"/>
                  <a:pt x="28" y="47"/>
                  <a:pt x="39" y="47"/>
                </a:cubicBezTo>
                <a:cubicBezTo>
                  <a:pt x="56" y="47"/>
                  <a:pt x="68" y="60"/>
                  <a:pt x="68" y="77"/>
                </a:cubicBezTo>
                <a:cubicBezTo>
                  <a:pt x="68" y="94"/>
                  <a:pt x="57" y="109"/>
                  <a:pt x="39" y="109"/>
                </a:cubicBezTo>
                <a:cubicBezTo>
                  <a:pt x="23" y="109"/>
                  <a:pt x="11" y="98"/>
                  <a:pt x="11" y="82"/>
                </a:cubicBezTo>
                <a:lnTo>
                  <a:pt x="0" y="82"/>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6" name="Freeform 45"/>
          <p:cNvSpPr>
            <a:spLocks noEditPoints="1"/>
          </p:cNvSpPr>
          <p:nvPr/>
        </p:nvSpPr>
        <p:spPr bwMode="auto">
          <a:xfrm>
            <a:off x="6400800" y="6404043"/>
            <a:ext cx="77788" cy="112713"/>
          </a:xfrm>
          <a:custGeom>
            <a:avLst/>
            <a:gdLst>
              <a:gd name="T0" fmla="*/ 40 w 81"/>
              <a:gd name="T1" fmla="*/ 9 h 119"/>
              <a:gd name="T2" fmla="*/ 40 w 81"/>
              <a:gd name="T3" fmla="*/ 9 h 119"/>
              <a:gd name="T4" fmla="*/ 70 w 81"/>
              <a:gd name="T5" fmla="*/ 60 h 119"/>
              <a:gd name="T6" fmla="*/ 40 w 81"/>
              <a:gd name="T7" fmla="*/ 111 h 119"/>
              <a:gd name="T8" fmla="*/ 10 w 81"/>
              <a:gd name="T9" fmla="*/ 60 h 119"/>
              <a:gd name="T10" fmla="*/ 40 w 81"/>
              <a:gd name="T11" fmla="*/ 9 h 119"/>
              <a:gd name="T12" fmla="*/ 40 w 81"/>
              <a:gd name="T13" fmla="*/ 0 h 119"/>
              <a:gd name="T14" fmla="*/ 40 w 81"/>
              <a:gd name="T15" fmla="*/ 0 h 119"/>
              <a:gd name="T16" fmla="*/ 0 w 81"/>
              <a:gd name="T17" fmla="*/ 60 h 119"/>
              <a:gd name="T18" fmla="*/ 40 w 81"/>
              <a:gd name="T19" fmla="*/ 119 h 119"/>
              <a:gd name="T20" fmla="*/ 81 w 81"/>
              <a:gd name="T21" fmla="*/ 60 h 119"/>
              <a:gd name="T22" fmla="*/ 40 w 81"/>
              <a:gd name="T23"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 h="119">
                <a:moveTo>
                  <a:pt x="40" y="9"/>
                </a:moveTo>
                <a:lnTo>
                  <a:pt x="40" y="9"/>
                </a:lnTo>
                <a:cubicBezTo>
                  <a:pt x="67" y="9"/>
                  <a:pt x="70" y="39"/>
                  <a:pt x="70" y="60"/>
                </a:cubicBezTo>
                <a:cubicBezTo>
                  <a:pt x="70" y="80"/>
                  <a:pt x="67" y="111"/>
                  <a:pt x="40" y="111"/>
                </a:cubicBezTo>
                <a:cubicBezTo>
                  <a:pt x="14" y="111"/>
                  <a:pt x="10" y="80"/>
                  <a:pt x="10" y="60"/>
                </a:cubicBezTo>
                <a:cubicBezTo>
                  <a:pt x="10" y="39"/>
                  <a:pt x="14" y="9"/>
                  <a:pt x="40" y="9"/>
                </a:cubicBezTo>
                <a:close/>
                <a:moveTo>
                  <a:pt x="40" y="0"/>
                </a:moveTo>
                <a:lnTo>
                  <a:pt x="40" y="0"/>
                </a:lnTo>
                <a:cubicBezTo>
                  <a:pt x="6" y="0"/>
                  <a:pt x="0" y="33"/>
                  <a:pt x="0" y="60"/>
                </a:cubicBezTo>
                <a:cubicBezTo>
                  <a:pt x="0" y="87"/>
                  <a:pt x="6" y="119"/>
                  <a:pt x="40" y="119"/>
                </a:cubicBezTo>
                <a:cubicBezTo>
                  <a:pt x="74" y="119"/>
                  <a:pt x="81" y="87"/>
                  <a:pt x="81" y="60"/>
                </a:cubicBezTo>
                <a:cubicBezTo>
                  <a:pt x="81" y="33"/>
                  <a:pt x="74" y="0"/>
                  <a:pt x="40" y="0"/>
                </a:cubicBez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7" name="Freeform 46"/>
          <p:cNvSpPr>
            <a:spLocks/>
          </p:cNvSpPr>
          <p:nvPr/>
        </p:nvSpPr>
        <p:spPr bwMode="auto">
          <a:xfrm>
            <a:off x="6527800" y="6467543"/>
            <a:ext cx="79375" cy="7938"/>
          </a:xfrm>
          <a:custGeom>
            <a:avLst/>
            <a:gdLst>
              <a:gd name="T0" fmla="*/ 83 w 83"/>
              <a:gd name="T1" fmla="*/ 9 h 9"/>
              <a:gd name="T2" fmla="*/ 83 w 83"/>
              <a:gd name="T3" fmla="*/ 9 h 9"/>
              <a:gd name="T4" fmla="*/ 83 w 83"/>
              <a:gd name="T5" fmla="*/ 0 h 9"/>
              <a:gd name="T6" fmla="*/ 0 w 83"/>
              <a:gd name="T7" fmla="*/ 0 h 9"/>
              <a:gd name="T8" fmla="*/ 0 w 83"/>
              <a:gd name="T9" fmla="*/ 9 h 9"/>
              <a:gd name="T10" fmla="*/ 83 w 83"/>
              <a:gd name="T11" fmla="*/ 9 h 9"/>
            </a:gdLst>
            <a:ahLst/>
            <a:cxnLst>
              <a:cxn ang="0">
                <a:pos x="T0" y="T1"/>
              </a:cxn>
              <a:cxn ang="0">
                <a:pos x="T2" y="T3"/>
              </a:cxn>
              <a:cxn ang="0">
                <a:pos x="T4" y="T5"/>
              </a:cxn>
              <a:cxn ang="0">
                <a:pos x="T6" y="T7"/>
              </a:cxn>
              <a:cxn ang="0">
                <a:pos x="T8" y="T9"/>
              </a:cxn>
              <a:cxn ang="0">
                <a:pos x="T10" y="T11"/>
              </a:cxn>
            </a:cxnLst>
            <a:rect l="0" t="0" r="r" b="b"/>
            <a:pathLst>
              <a:path w="83" h="9">
                <a:moveTo>
                  <a:pt x="83" y="9"/>
                </a:moveTo>
                <a:lnTo>
                  <a:pt x="83" y="9"/>
                </a:lnTo>
                <a:lnTo>
                  <a:pt x="83" y="0"/>
                </a:lnTo>
                <a:lnTo>
                  <a:pt x="0" y="0"/>
                </a:lnTo>
                <a:lnTo>
                  <a:pt x="0" y="9"/>
                </a:lnTo>
                <a:lnTo>
                  <a:pt x="83" y="9"/>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8" name="Freeform 47"/>
          <p:cNvSpPr>
            <a:spLocks/>
          </p:cNvSpPr>
          <p:nvPr/>
        </p:nvSpPr>
        <p:spPr bwMode="auto">
          <a:xfrm>
            <a:off x="6656387" y="6405631"/>
            <a:ext cx="74613" cy="111125"/>
          </a:xfrm>
          <a:custGeom>
            <a:avLst/>
            <a:gdLst>
              <a:gd name="T0" fmla="*/ 0 w 78"/>
              <a:gd name="T1" fmla="*/ 82 h 117"/>
              <a:gd name="T2" fmla="*/ 0 w 78"/>
              <a:gd name="T3" fmla="*/ 82 h 117"/>
              <a:gd name="T4" fmla="*/ 38 w 78"/>
              <a:gd name="T5" fmla="*/ 117 h 117"/>
              <a:gd name="T6" fmla="*/ 78 w 78"/>
              <a:gd name="T7" fmla="*/ 78 h 117"/>
              <a:gd name="T8" fmla="*/ 39 w 78"/>
              <a:gd name="T9" fmla="*/ 38 h 117"/>
              <a:gd name="T10" fmla="*/ 15 w 78"/>
              <a:gd name="T11" fmla="*/ 49 h 117"/>
              <a:gd name="T12" fmla="*/ 14 w 78"/>
              <a:gd name="T13" fmla="*/ 48 h 117"/>
              <a:gd name="T14" fmla="*/ 22 w 78"/>
              <a:gd name="T15" fmla="*/ 10 h 117"/>
              <a:gd name="T16" fmla="*/ 73 w 78"/>
              <a:gd name="T17" fmla="*/ 10 h 117"/>
              <a:gd name="T18" fmla="*/ 73 w 78"/>
              <a:gd name="T19" fmla="*/ 0 h 117"/>
              <a:gd name="T20" fmla="*/ 14 w 78"/>
              <a:gd name="T21" fmla="*/ 0 h 117"/>
              <a:gd name="T22" fmla="*/ 3 w 78"/>
              <a:gd name="T23" fmla="*/ 61 h 117"/>
              <a:gd name="T24" fmla="*/ 12 w 78"/>
              <a:gd name="T25" fmla="*/ 61 h 117"/>
              <a:gd name="T26" fmla="*/ 38 w 78"/>
              <a:gd name="T27" fmla="*/ 47 h 117"/>
              <a:gd name="T28" fmla="*/ 68 w 78"/>
              <a:gd name="T29" fmla="*/ 77 h 117"/>
              <a:gd name="T30" fmla="*/ 39 w 78"/>
              <a:gd name="T31" fmla="*/ 109 h 117"/>
              <a:gd name="T32" fmla="*/ 10 w 78"/>
              <a:gd name="T33" fmla="*/ 82 h 117"/>
              <a:gd name="T34" fmla="*/ 0 w 78"/>
              <a:gd name="T35" fmla="*/ 8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17">
                <a:moveTo>
                  <a:pt x="0" y="82"/>
                </a:moveTo>
                <a:lnTo>
                  <a:pt x="0" y="82"/>
                </a:lnTo>
                <a:cubicBezTo>
                  <a:pt x="0" y="104"/>
                  <a:pt x="16" y="117"/>
                  <a:pt x="38" y="117"/>
                </a:cubicBezTo>
                <a:cubicBezTo>
                  <a:pt x="60" y="117"/>
                  <a:pt x="78" y="101"/>
                  <a:pt x="78" y="78"/>
                </a:cubicBezTo>
                <a:cubicBezTo>
                  <a:pt x="78" y="55"/>
                  <a:pt x="63" y="38"/>
                  <a:pt x="39" y="38"/>
                </a:cubicBezTo>
                <a:cubicBezTo>
                  <a:pt x="30" y="38"/>
                  <a:pt x="20" y="42"/>
                  <a:pt x="15" y="49"/>
                </a:cubicBezTo>
                <a:lnTo>
                  <a:pt x="14" y="48"/>
                </a:lnTo>
                <a:lnTo>
                  <a:pt x="22" y="10"/>
                </a:lnTo>
                <a:lnTo>
                  <a:pt x="73" y="10"/>
                </a:lnTo>
                <a:lnTo>
                  <a:pt x="73" y="0"/>
                </a:lnTo>
                <a:lnTo>
                  <a:pt x="14" y="0"/>
                </a:lnTo>
                <a:lnTo>
                  <a:pt x="3" y="61"/>
                </a:lnTo>
                <a:lnTo>
                  <a:pt x="12" y="61"/>
                </a:lnTo>
                <a:cubicBezTo>
                  <a:pt x="18" y="52"/>
                  <a:pt x="28" y="47"/>
                  <a:pt x="38" y="47"/>
                </a:cubicBezTo>
                <a:cubicBezTo>
                  <a:pt x="55" y="47"/>
                  <a:pt x="68" y="60"/>
                  <a:pt x="68" y="77"/>
                </a:cubicBezTo>
                <a:cubicBezTo>
                  <a:pt x="68" y="94"/>
                  <a:pt x="57" y="109"/>
                  <a:pt x="39" y="109"/>
                </a:cubicBezTo>
                <a:cubicBezTo>
                  <a:pt x="23" y="109"/>
                  <a:pt x="11" y="98"/>
                  <a:pt x="10" y="82"/>
                </a:cubicBezTo>
                <a:lnTo>
                  <a:pt x="0" y="82"/>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9" name="Freeform 48"/>
          <p:cNvSpPr>
            <a:spLocks noEditPoints="1"/>
          </p:cNvSpPr>
          <p:nvPr/>
        </p:nvSpPr>
        <p:spPr bwMode="auto">
          <a:xfrm>
            <a:off x="6743700" y="6404043"/>
            <a:ext cx="77788" cy="111125"/>
          </a:xfrm>
          <a:custGeom>
            <a:avLst/>
            <a:gdLst>
              <a:gd name="T0" fmla="*/ 0 w 81"/>
              <a:gd name="T1" fmla="*/ 87 h 116"/>
              <a:gd name="T2" fmla="*/ 0 w 81"/>
              <a:gd name="T3" fmla="*/ 87 h 116"/>
              <a:gd name="T4" fmla="*/ 54 w 81"/>
              <a:gd name="T5" fmla="*/ 87 h 116"/>
              <a:gd name="T6" fmla="*/ 54 w 81"/>
              <a:gd name="T7" fmla="*/ 116 h 116"/>
              <a:gd name="T8" fmla="*/ 64 w 81"/>
              <a:gd name="T9" fmla="*/ 116 h 116"/>
              <a:gd name="T10" fmla="*/ 64 w 81"/>
              <a:gd name="T11" fmla="*/ 87 h 116"/>
              <a:gd name="T12" fmla="*/ 81 w 81"/>
              <a:gd name="T13" fmla="*/ 87 h 116"/>
              <a:gd name="T14" fmla="*/ 81 w 81"/>
              <a:gd name="T15" fmla="*/ 78 h 116"/>
              <a:gd name="T16" fmla="*/ 64 w 81"/>
              <a:gd name="T17" fmla="*/ 78 h 116"/>
              <a:gd name="T18" fmla="*/ 64 w 81"/>
              <a:gd name="T19" fmla="*/ 0 h 116"/>
              <a:gd name="T20" fmla="*/ 54 w 81"/>
              <a:gd name="T21" fmla="*/ 0 h 116"/>
              <a:gd name="T22" fmla="*/ 0 w 81"/>
              <a:gd name="T23" fmla="*/ 77 h 116"/>
              <a:gd name="T24" fmla="*/ 0 w 81"/>
              <a:gd name="T25" fmla="*/ 87 h 116"/>
              <a:gd name="T26" fmla="*/ 10 w 81"/>
              <a:gd name="T27" fmla="*/ 78 h 116"/>
              <a:gd name="T28" fmla="*/ 10 w 81"/>
              <a:gd name="T29" fmla="*/ 78 h 116"/>
              <a:gd name="T30" fmla="*/ 54 w 81"/>
              <a:gd name="T31" fmla="*/ 15 h 116"/>
              <a:gd name="T32" fmla="*/ 54 w 81"/>
              <a:gd name="T33" fmla="*/ 15 h 116"/>
              <a:gd name="T34" fmla="*/ 54 w 81"/>
              <a:gd name="T35" fmla="*/ 78 h 116"/>
              <a:gd name="T36" fmla="*/ 10 w 81"/>
              <a:gd name="T37" fmla="*/ 7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1" h="116">
                <a:moveTo>
                  <a:pt x="0" y="87"/>
                </a:moveTo>
                <a:lnTo>
                  <a:pt x="0" y="87"/>
                </a:lnTo>
                <a:lnTo>
                  <a:pt x="54" y="87"/>
                </a:lnTo>
                <a:lnTo>
                  <a:pt x="54" y="116"/>
                </a:lnTo>
                <a:lnTo>
                  <a:pt x="64" y="116"/>
                </a:lnTo>
                <a:lnTo>
                  <a:pt x="64" y="87"/>
                </a:lnTo>
                <a:lnTo>
                  <a:pt x="81" y="87"/>
                </a:lnTo>
                <a:lnTo>
                  <a:pt x="81" y="78"/>
                </a:lnTo>
                <a:lnTo>
                  <a:pt x="64" y="78"/>
                </a:lnTo>
                <a:lnTo>
                  <a:pt x="64" y="0"/>
                </a:lnTo>
                <a:lnTo>
                  <a:pt x="54" y="0"/>
                </a:lnTo>
                <a:lnTo>
                  <a:pt x="0" y="77"/>
                </a:lnTo>
                <a:lnTo>
                  <a:pt x="0" y="87"/>
                </a:lnTo>
                <a:close/>
                <a:moveTo>
                  <a:pt x="10" y="78"/>
                </a:moveTo>
                <a:lnTo>
                  <a:pt x="10" y="78"/>
                </a:lnTo>
                <a:lnTo>
                  <a:pt x="54" y="15"/>
                </a:lnTo>
                <a:lnTo>
                  <a:pt x="54" y="15"/>
                </a:lnTo>
                <a:lnTo>
                  <a:pt x="54" y="78"/>
                </a:lnTo>
                <a:lnTo>
                  <a:pt x="10" y="78"/>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0" name="Freeform 49"/>
          <p:cNvSpPr>
            <a:spLocks/>
          </p:cNvSpPr>
          <p:nvPr/>
        </p:nvSpPr>
        <p:spPr bwMode="auto">
          <a:xfrm>
            <a:off x="7256462" y="6405631"/>
            <a:ext cx="74613" cy="111125"/>
          </a:xfrm>
          <a:custGeom>
            <a:avLst/>
            <a:gdLst>
              <a:gd name="T0" fmla="*/ 0 w 78"/>
              <a:gd name="T1" fmla="*/ 82 h 117"/>
              <a:gd name="T2" fmla="*/ 0 w 78"/>
              <a:gd name="T3" fmla="*/ 82 h 117"/>
              <a:gd name="T4" fmla="*/ 38 w 78"/>
              <a:gd name="T5" fmla="*/ 117 h 117"/>
              <a:gd name="T6" fmla="*/ 78 w 78"/>
              <a:gd name="T7" fmla="*/ 78 h 117"/>
              <a:gd name="T8" fmla="*/ 39 w 78"/>
              <a:gd name="T9" fmla="*/ 38 h 117"/>
              <a:gd name="T10" fmla="*/ 14 w 78"/>
              <a:gd name="T11" fmla="*/ 49 h 117"/>
              <a:gd name="T12" fmla="*/ 14 w 78"/>
              <a:gd name="T13" fmla="*/ 48 h 117"/>
              <a:gd name="T14" fmla="*/ 22 w 78"/>
              <a:gd name="T15" fmla="*/ 10 h 117"/>
              <a:gd name="T16" fmla="*/ 72 w 78"/>
              <a:gd name="T17" fmla="*/ 10 h 117"/>
              <a:gd name="T18" fmla="*/ 72 w 78"/>
              <a:gd name="T19" fmla="*/ 0 h 117"/>
              <a:gd name="T20" fmla="*/ 14 w 78"/>
              <a:gd name="T21" fmla="*/ 0 h 117"/>
              <a:gd name="T22" fmla="*/ 3 w 78"/>
              <a:gd name="T23" fmla="*/ 61 h 117"/>
              <a:gd name="T24" fmla="*/ 12 w 78"/>
              <a:gd name="T25" fmla="*/ 61 h 117"/>
              <a:gd name="T26" fmla="*/ 38 w 78"/>
              <a:gd name="T27" fmla="*/ 47 h 117"/>
              <a:gd name="T28" fmla="*/ 68 w 78"/>
              <a:gd name="T29" fmla="*/ 77 h 117"/>
              <a:gd name="T30" fmla="*/ 39 w 78"/>
              <a:gd name="T31" fmla="*/ 109 h 117"/>
              <a:gd name="T32" fmla="*/ 10 w 78"/>
              <a:gd name="T33" fmla="*/ 82 h 117"/>
              <a:gd name="T34" fmla="*/ 0 w 78"/>
              <a:gd name="T35" fmla="*/ 8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17">
                <a:moveTo>
                  <a:pt x="0" y="82"/>
                </a:moveTo>
                <a:lnTo>
                  <a:pt x="0" y="82"/>
                </a:lnTo>
                <a:cubicBezTo>
                  <a:pt x="0" y="104"/>
                  <a:pt x="16" y="117"/>
                  <a:pt x="38" y="117"/>
                </a:cubicBezTo>
                <a:cubicBezTo>
                  <a:pt x="60" y="117"/>
                  <a:pt x="78" y="101"/>
                  <a:pt x="78" y="78"/>
                </a:cubicBezTo>
                <a:cubicBezTo>
                  <a:pt x="78" y="55"/>
                  <a:pt x="63" y="38"/>
                  <a:pt x="39" y="38"/>
                </a:cubicBezTo>
                <a:cubicBezTo>
                  <a:pt x="30" y="38"/>
                  <a:pt x="20" y="42"/>
                  <a:pt x="14" y="49"/>
                </a:cubicBezTo>
                <a:lnTo>
                  <a:pt x="14" y="48"/>
                </a:lnTo>
                <a:lnTo>
                  <a:pt x="22" y="10"/>
                </a:lnTo>
                <a:lnTo>
                  <a:pt x="72" y="10"/>
                </a:lnTo>
                <a:lnTo>
                  <a:pt x="72" y="0"/>
                </a:lnTo>
                <a:lnTo>
                  <a:pt x="14" y="0"/>
                </a:lnTo>
                <a:lnTo>
                  <a:pt x="3" y="61"/>
                </a:lnTo>
                <a:lnTo>
                  <a:pt x="12" y="61"/>
                </a:lnTo>
                <a:cubicBezTo>
                  <a:pt x="18" y="52"/>
                  <a:pt x="28" y="47"/>
                  <a:pt x="38" y="47"/>
                </a:cubicBezTo>
                <a:cubicBezTo>
                  <a:pt x="55" y="47"/>
                  <a:pt x="68" y="60"/>
                  <a:pt x="68" y="77"/>
                </a:cubicBezTo>
                <a:cubicBezTo>
                  <a:pt x="68" y="94"/>
                  <a:pt x="56" y="109"/>
                  <a:pt x="39" y="109"/>
                </a:cubicBezTo>
                <a:cubicBezTo>
                  <a:pt x="23" y="109"/>
                  <a:pt x="10" y="98"/>
                  <a:pt x="10" y="82"/>
                </a:cubicBezTo>
                <a:lnTo>
                  <a:pt x="0" y="82"/>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1" name="Freeform 50"/>
          <p:cNvSpPr>
            <a:spLocks/>
          </p:cNvSpPr>
          <p:nvPr/>
        </p:nvSpPr>
        <p:spPr bwMode="auto">
          <a:xfrm>
            <a:off x="7343775" y="6405631"/>
            <a:ext cx="76200" cy="111125"/>
          </a:xfrm>
          <a:custGeom>
            <a:avLst/>
            <a:gdLst>
              <a:gd name="T0" fmla="*/ 0 w 79"/>
              <a:gd name="T1" fmla="*/ 82 h 117"/>
              <a:gd name="T2" fmla="*/ 0 w 79"/>
              <a:gd name="T3" fmla="*/ 82 h 117"/>
              <a:gd name="T4" fmla="*/ 38 w 79"/>
              <a:gd name="T5" fmla="*/ 117 h 117"/>
              <a:gd name="T6" fmla="*/ 79 w 79"/>
              <a:gd name="T7" fmla="*/ 78 h 117"/>
              <a:gd name="T8" fmla="*/ 40 w 79"/>
              <a:gd name="T9" fmla="*/ 38 h 117"/>
              <a:gd name="T10" fmla="*/ 15 w 79"/>
              <a:gd name="T11" fmla="*/ 49 h 117"/>
              <a:gd name="T12" fmla="*/ 15 w 79"/>
              <a:gd name="T13" fmla="*/ 48 h 117"/>
              <a:gd name="T14" fmla="*/ 22 w 79"/>
              <a:gd name="T15" fmla="*/ 10 h 117"/>
              <a:gd name="T16" fmla="*/ 73 w 79"/>
              <a:gd name="T17" fmla="*/ 10 h 117"/>
              <a:gd name="T18" fmla="*/ 73 w 79"/>
              <a:gd name="T19" fmla="*/ 0 h 117"/>
              <a:gd name="T20" fmla="*/ 15 w 79"/>
              <a:gd name="T21" fmla="*/ 0 h 117"/>
              <a:gd name="T22" fmla="*/ 4 w 79"/>
              <a:gd name="T23" fmla="*/ 61 h 117"/>
              <a:gd name="T24" fmla="*/ 13 w 79"/>
              <a:gd name="T25" fmla="*/ 61 h 117"/>
              <a:gd name="T26" fmla="*/ 39 w 79"/>
              <a:gd name="T27" fmla="*/ 47 h 117"/>
              <a:gd name="T28" fmla="*/ 68 w 79"/>
              <a:gd name="T29" fmla="*/ 77 h 117"/>
              <a:gd name="T30" fmla="*/ 39 w 79"/>
              <a:gd name="T31" fmla="*/ 109 h 117"/>
              <a:gd name="T32" fmla="*/ 11 w 79"/>
              <a:gd name="T33" fmla="*/ 82 h 117"/>
              <a:gd name="T34" fmla="*/ 0 w 79"/>
              <a:gd name="T35" fmla="*/ 8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 h="117">
                <a:moveTo>
                  <a:pt x="0" y="82"/>
                </a:moveTo>
                <a:lnTo>
                  <a:pt x="0" y="82"/>
                </a:lnTo>
                <a:cubicBezTo>
                  <a:pt x="1" y="104"/>
                  <a:pt x="17" y="117"/>
                  <a:pt x="38" y="117"/>
                </a:cubicBezTo>
                <a:cubicBezTo>
                  <a:pt x="61" y="117"/>
                  <a:pt x="79" y="101"/>
                  <a:pt x="79" y="78"/>
                </a:cubicBezTo>
                <a:cubicBezTo>
                  <a:pt x="79" y="55"/>
                  <a:pt x="64" y="38"/>
                  <a:pt x="40" y="38"/>
                </a:cubicBezTo>
                <a:cubicBezTo>
                  <a:pt x="31" y="38"/>
                  <a:pt x="21" y="42"/>
                  <a:pt x="15" y="49"/>
                </a:cubicBezTo>
                <a:lnTo>
                  <a:pt x="15" y="48"/>
                </a:lnTo>
                <a:lnTo>
                  <a:pt x="22" y="10"/>
                </a:lnTo>
                <a:lnTo>
                  <a:pt x="73" y="10"/>
                </a:lnTo>
                <a:lnTo>
                  <a:pt x="73" y="0"/>
                </a:lnTo>
                <a:lnTo>
                  <a:pt x="15" y="0"/>
                </a:lnTo>
                <a:lnTo>
                  <a:pt x="4" y="61"/>
                </a:lnTo>
                <a:lnTo>
                  <a:pt x="13" y="61"/>
                </a:lnTo>
                <a:cubicBezTo>
                  <a:pt x="18" y="52"/>
                  <a:pt x="28" y="47"/>
                  <a:pt x="39" y="47"/>
                </a:cubicBezTo>
                <a:cubicBezTo>
                  <a:pt x="56" y="47"/>
                  <a:pt x="68" y="60"/>
                  <a:pt x="68" y="77"/>
                </a:cubicBezTo>
                <a:cubicBezTo>
                  <a:pt x="68" y="94"/>
                  <a:pt x="57" y="109"/>
                  <a:pt x="39" y="109"/>
                </a:cubicBezTo>
                <a:cubicBezTo>
                  <a:pt x="23" y="109"/>
                  <a:pt x="11" y="98"/>
                  <a:pt x="11" y="82"/>
                </a:cubicBezTo>
                <a:lnTo>
                  <a:pt x="0" y="82"/>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2" name="Freeform 51"/>
          <p:cNvSpPr>
            <a:spLocks/>
          </p:cNvSpPr>
          <p:nvPr/>
        </p:nvSpPr>
        <p:spPr bwMode="auto">
          <a:xfrm>
            <a:off x="7470775" y="6467543"/>
            <a:ext cx="79375" cy="7938"/>
          </a:xfrm>
          <a:custGeom>
            <a:avLst/>
            <a:gdLst>
              <a:gd name="T0" fmla="*/ 83 w 83"/>
              <a:gd name="T1" fmla="*/ 9 h 9"/>
              <a:gd name="T2" fmla="*/ 83 w 83"/>
              <a:gd name="T3" fmla="*/ 9 h 9"/>
              <a:gd name="T4" fmla="*/ 83 w 83"/>
              <a:gd name="T5" fmla="*/ 0 h 9"/>
              <a:gd name="T6" fmla="*/ 0 w 83"/>
              <a:gd name="T7" fmla="*/ 0 h 9"/>
              <a:gd name="T8" fmla="*/ 0 w 83"/>
              <a:gd name="T9" fmla="*/ 9 h 9"/>
              <a:gd name="T10" fmla="*/ 83 w 83"/>
              <a:gd name="T11" fmla="*/ 9 h 9"/>
            </a:gdLst>
            <a:ahLst/>
            <a:cxnLst>
              <a:cxn ang="0">
                <a:pos x="T0" y="T1"/>
              </a:cxn>
              <a:cxn ang="0">
                <a:pos x="T2" y="T3"/>
              </a:cxn>
              <a:cxn ang="0">
                <a:pos x="T4" y="T5"/>
              </a:cxn>
              <a:cxn ang="0">
                <a:pos x="T6" y="T7"/>
              </a:cxn>
              <a:cxn ang="0">
                <a:pos x="T8" y="T9"/>
              </a:cxn>
              <a:cxn ang="0">
                <a:pos x="T10" y="T11"/>
              </a:cxn>
            </a:cxnLst>
            <a:rect l="0" t="0" r="r" b="b"/>
            <a:pathLst>
              <a:path w="83" h="9">
                <a:moveTo>
                  <a:pt x="83" y="9"/>
                </a:moveTo>
                <a:lnTo>
                  <a:pt x="83" y="9"/>
                </a:lnTo>
                <a:lnTo>
                  <a:pt x="83" y="0"/>
                </a:lnTo>
                <a:lnTo>
                  <a:pt x="0" y="0"/>
                </a:lnTo>
                <a:lnTo>
                  <a:pt x="0" y="9"/>
                </a:lnTo>
                <a:lnTo>
                  <a:pt x="83" y="9"/>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3" name="Freeform 52"/>
          <p:cNvSpPr>
            <a:spLocks/>
          </p:cNvSpPr>
          <p:nvPr/>
        </p:nvSpPr>
        <p:spPr bwMode="auto">
          <a:xfrm>
            <a:off x="7600950" y="6405631"/>
            <a:ext cx="74613" cy="111125"/>
          </a:xfrm>
          <a:custGeom>
            <a:avLst/>
            <a:gdLst>
              <a:gd name="T0" fmla="*/ 0 w 78"/>
              <a:gd name="T1" fmla="*/ 82 h 117"/>
              <a:gd name="T2" fmla="*/ 0 w 78"/>
              <a:gd name="T3" fmla="*/ 82 h 117"/>
              <a:gd name="T4" fmla="*/ 38 w 78"/>
              <a:gd name="T5" fmla="*/ 117 h 117"/>
              <a:gd name="T6" fmla="*/ 78 w 78"/>
              <a:gd name="T7" fmla="*/ 78 h 117"/>
              <a:gd name="T8" fmla="*/ 39 w 78"/>
              <a:gd name="T9" fmla="*/ 38 h 117"/>
              <a:gd name="T10" fmla="*/ 15 w 78"/>
              <a:gd name="T11" fmla="*/ 49 h 117"/>
              <a:gd name="T12" fmla="*/ 14 w 78"/>
              <a:gd name="T13" fmla="*/ 48 h 117"/>
              <a:gd name="T14" fmla="*/ 22 w 78"/>
              <a:gd name="T15" fmla="*/ 10 h 117"/>
              <a:gd name="T16" fmla="*/ 73 w 78"/>
              <a:gd name="T17" fmla="*/ 10 h 117"/>
              <a:gd name="T18" fmla="*/ 73 w 78"/>
              <a:gd name="T19" fmla="*/ 0 h 117"/>
              <a:gd name="T20" fmla="*/ 15 w 78"/>
              <a:gd name="T21" fmla="*/ 0 h 117"/>
              <a:gd name="T22" fmla="*/ 3 w 78"/>
              <a:gd name="T23" fmla="*/ 61 h 117"/>
              <a:gd name="T24" fmla="*/ 12 w 78"/>
              <a:gd name="T25" fmla="*/ 61 h 117"/>
              <a:gd name="T26" fmla="*/ 38 w 78"/>
              <a:gd name="T27" fmla="*/ 47 h 117"/>
              <a:gd name="T28" fmla="*/ 68 w 78"/>
              <a:gd name="T29" fmla="*/ 77 h 117"/>
              <a:gd name="T30" fmla="*/ 39 w 78"/>
              <a:gd name="T31" fmla="*/ 109 h 117"/>
              <a:gd name="T32" fmla="*/ 10 w 78"/>
              <a:gd name="T33" fmla="*/ 82 h 117"/>
              <a:gd name="T34" fmla="*/ 0 w 78"/>
              <a:gd name="T35" fmla="*/ 8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17">
                <a:moveTo>
                  <a:pt x="0" y="82"/>
                </a:moveTo>
                <a:lnTo>
                  <a:pt x="0" y="82"/>
                </a:lnTo>
                <a:cubicBezTo>
                  <a:pt x="0" y="104"/>
                  <a:pt x="16" y="117"/>
                  <a:pt x="38" y="117"/>
                </a:cubicBezTo>
                <a:cubicBezTo>
                  <a:pt x="60" y="117"/>
                  <a:pt x="78" y="101"/>
                  <a:pt x="78" y="78"/>
                </a:cubicBezTo>
                <a:cubicBezTo>
                  <a:pt x="78" y="55"/>
                  <a:pt x="63" y="38"/>
                  <a:pt x="39" y="38"/>
                </a:cubicBezTo>
                <a:cubicBezTo>
                  <a:pt x="30" y="38"/>
                  <a:pt x="21" y="42"/>
                  <a:pt x="15" y="49"/>
                </a:cubicBezTo>
                <a:lnTo>
                  <a:pt x="14" y="48"/>
                </a:lnTo>
                <a:lnTo>
                  <a:pt x="22" y="10"/>
                </a:lnTo>
                <a:lnTo>
                  <a:pt x="73" y="10"/>
                </a:lnTo>
                <a:lnTo>
                  <a:pt x="73" y="0"/>
                </a:lnTo>
                <a:lnTo>
                  <a:pt x="15" y="0"/>
                </a:lnTo>
                <a:lnTo>
                  <a:pt x="3" y="61"/>
                </a:lnTo>
                <a:lnTo>
                  <a:pt x="12" y="61"/>
                </a:lnTo>
                <a:cubicBezTo>
                  <a:pt x="18" y="52"/>
                  <a:pt x="28" y="47"/>
                  <a:pt x="38" y="47"/>
                </a:cubicBezTo>
                <a:cubicBezTo>
                  <a:pt x="55" y="47"/>
                  <a:pt x="68" y="60"/>
                  <a:pt x="68" y="77"/>
                </a:cubicBezTo>
                <a:cubicBezTo>
                  <a:pt x="68" y="94"/>
                  <a:pt x="57" y="109"/>
                  <a:pt x="39" y="109"/>
                </a:cubicBezTo>
                <a:cubicBezTo>
                  <a:pt x="23" y="109"/>
                  <a:pt x="11" y="98"/>
                  <a:pt x="10" y="82"/>
                </a:cubicBezTo>
                <a:lnTo>
                  <a:pt x="0" y="82"/>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4" name="Freeform 53"/>
          <p:cNvSpPr>
            <a:spLocks noEditPoints="1"/>
          </p:cNvSpPr>
          <p:nvPr/>
        </p:nvSpPr>
        <p:spPr bwMode="auto">
          <a:xfrm>
            <a:off x="7688262" y="6404043"/>
            <a:ext cx="76200" cy="112713"/>
          </a:xfrm>
          <a:custGeom>
            <a:avLst/>
            <a:gdLst>
              <a:gd name="T0" fmla="*/ 39 w 80"/>
              <a:gd name="T1" fmla="*/ 69 h 119"/>
              <a:gd name="T2" fmla="*/ 39 w 80"/>
              <a:gd name="T3" fmla="*/ 69 h 119"/>
              <a:gd name="T4" fmla="*/ 11 w 80"/>
              <a:gd name="T5" fmla="*/ 38 h 119"/>
              <a:gd name="T6" fmla="*/ 39 w 80"/>
              <a:gd name="T7" fmla="*/ 9 h 119"/>
              <a:gd name="T8" fmla="*/ 68 w 80"/>
              <a:gd name="T9" fmla="*/ 38 h 119"/>
              <a:gd name="T10" fmla="*/ 39 w 80"/>
              <a:gd name="T11" fmla="*/ 69 h 119"/>
              <a:gd name="T12" fmla="*/ 3 w 80"/>
              <a:gd name="T13" fmla="*/ 89 h 119"/>
              <a:gd name="T14" fmla="*/ 3 w 80"/>
              <a:gd name="T15" fmla="*/ 89 h 119"/>
              <a:gd name="T16" fmla="*/ 39 w 80"/>
              <a:gd name="T17" fmla="*/ 119 h 119"/>
              <a:gd name="T18" fmla="*/ 80 w 80"/>
              <a:gd name="T19" fmla="*/ 62 h 119"/>
              <a:gd name="T20" fmla="*/ 40 w 80"/>
              <a:gd name="T21" fmla="*/ 0 h 119"/>
              <a:gd name="T22" fmla="*/ 0 w 80"/>
              <a:gd name="T23" fmla="*/ 39 h 119"/>
              <a:gd name="T24" fmla="*/ 39 w 80"/>
              <a:gd name="T25" fmla="*/ 78 h 119"/>
              <a:gd name="T26" fmla="*/ 69 w 80"/>
              <a:gd name="T27" fmla="*/ 59 h 119"/>
              <a:gd name="T28" fmla="*/ 70 w 80"/>
              <a:gd name="T29" fmla="*/ 59 h 119"/>
              <a:gd name="T30" fmla="*/ 38 w 80"/>
              <a:gd name="T31" fmla="*/ 111 h 119"/>
              <a:gd name="T32" fmla="*/ 13 w 80"/>
              <a:gd name="T33" fmla="*/ 89 h 119"/>
              <a:gd name="T34" fmla="*/ 3 w 80"/>
              <a:gd name="T35" fmla="*/ 8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119">
                <a:moveTo>
                  <a:pt x="39" y="69"/>
                </a:moveTo>
                <a:lnTo>
                  <a:pt x="39" y="69"/>
                </a:lnTo>
                <a:cubicBezTo>
                  <a:pt x="21" y="69"/>
                  <a:pt x="11" y="55"/>
                  <a:pt x="11" y="38"/>
                </a:cubicBezTo>
                <a:cubicBezTo>
                  <a:pt x="11" y="22"/>
                  <a:pt x="22" y="9"/>
                  <a:pt x="39" y="9"/>
                </a:cubicBezTo>
                <a:cubicBezTo>
                  <a:pt x="59" y="9"/>
                  <a:pt x="68" y="22"/>
                  <a:pt x="68" y="38"/>
                </a:cubicBezTo>
                <a:cubicBezTo>
                  <a:pt x="68" y="56"/>
                  <a:pt x="57" y="69"/>
                  <a:pt x="39" y="69"/>
                </a:cubicBezTo>
                <a:close/>
                <a:moveTo>
                  <a:pt x="3" y="89"/>
                </a:moveTo>
                <a:lnTo>
                  <a:pt x="3" y="89"/>
                </a:lnTo>
                <a:cubicBezTo>
                  <a:pt x="5" y="109"/>
                  <a:pt x="18" y="119"/>
                  <a:pt x="39" y="119"/>
                </a:cubicBezTo>
                <a:cubicBezTo>
                  <a:pt x="77" y="119"/>
                  <a:pt x="80" y="75"/>
                  <a:pt x="80" y="62"/>
                </a:cubicBezTo>
                <a:cubicBezTo>
                  <a:pt x="80" y="16"/>
                  <a:pt x="68" y="0"/>
                  <a:pt x="40" y="0"/>
                </a:cubicBezTo>
                <a:cubicBezTo>
                  <a:pt x="17" y="0"/>
                  <a:pt x="0" y="17"/>
                  <a:pt x="0" y="39"/>
                </a:cubicBezTo>
                <a:cubicBezTo>
                  <a:pt x="0" y="62"/>
                  <a:pt x="15" y="78"/>
                  <a:pt x="39" y="78"/>
                </a:cubicBezTo>
                <a:cubicBezTo>
                  <a:pt x="52" y="78"/>
                  <a:pt x="64" y="70"/>
                  <a:pt x="69" y="59"/>
                </a:cubicBezTo>
                <a:lnTo>
                  <a:pt x="70" y="59"/>
                </a:lnTo>
                <a:cubicBezTo>
                  <a:pt x="70" y="80"/>
                  <a:pt x="65" y="111"/>
                  <a:pt x="38" y="111"/>
                </a:cubicBezTo>
                <a:cubicBezTo>
                  <a:pt x="24" y="111"/>
                  <a:pt x="15" y="102"/>
                  <a:pt x="13" y="89"/>
                </a:cubicBezTo>
                <a:lnTo>
                  <a:pt x="3" y="89"/>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5" name="Freeform 54"/>
          <p:cNvSpPr>
            <a:spLocks noEditPoints="1"/>
          </p:cNvSpPr>
          <p:nvPr/>
        </p:nvSpPr>
        <p:spPr bwMode="auto">
          <a:xfrm>
            <a:off x="8199437" y="6404043"/>
            <a:ext cx="76200" cy="112713"/>
          </a:xfrm>
          <a:custGeom>
            <a:avLst/>
            <a:gdLst>
              <a:gd name="T0" fmla="*/ 42 w 80"/>
              <a:gd name="T1" fmla="*/ 50 h 119"/>
              <a:gd name="T2" fmla="*/ 42 w 80"/>
              <a:gd name="T3" fmla="*/ 50 h 119"/>
              <a:gd name="T4" fmla="*/ 70 w 80"/>
              <a:gd name="T5" fmla="*/ 81 h 119"/>
              <a:gd name="T6" fmla="*/ 42 w 80"/>
              <a:gd name="T7" fmla="*/ 111 h 119"/>
              <a:gd name="T8" fmla="*/ 13 w 80"/>
              <a:gd name="T9" fmla="*/ 81 h 119"/>
              <a:gd name="T10" fmla="*/ 42 w 80"/>
              <a:gd name="T11" fmla="*/ 50 h 119"/>
              <a:gd name="T12" fmla="*/ 78 w 80"/>
              <a:gd name="T13" fmla="*/ 30 h 119"/>
              <a:gd name="T14" fmla="*/ 78 w 80"/>
              <a:gd name="T15" fmla="*/ 30 h 119"/>
              <a:gd name="T16" fmla="*/ 42 w 80"/>
              <a:gd name="T17" fmla="*/ 0 h 119"/>
              <a:gd name="T18" fmla="*/ 0 w 80"/>
              <a:gd name="T19" fmla="*/ 58 h 119"/>
              <a:gd name="T20" fmla="*/ 41 w 80"/>
              <a:gd name="T21" fmla="*/ 119 h 119"/>
              <a:gd name="T22" fmla="*/ 80 w 80"/>
              <a:gd name="T23" fmla="*/ 80 h 119"/>
              <a:gd name="T24" fmla="*/ 42 w 80"/>
              <a:gd name="T25" fmla="*/ 41 h 119"/>
              <a:gd name="T26" fmla="*/ 11 w 80"/>
              <a:gd name="T27" fmla="*/ 61 h 119"/>
              <a:gd name="T28" fmla="*/ 11 w 80"/>
              <a:gd name="T29" fmla="*/ 61 h 119"/>
              <a:gd name="T30" fmla="*/ 43 w 80"/>
              <a:gd name="T31" fmla="*/ 9 h 119"/>
              <a:gd name="T32" fmla="*/ 67 w 80"/>
              <a:gd name="T33" fmla="*/ 30 h 119"/>
              <a:gd name="T34" fmla="*/ 78 w 80"/>
              <a:gd name="T35" fmla="*/ 3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119">
                <a:moveTo>
                  <a:pt x="42" y="50"/>
                </a:moveTo>
                <a:lnTo>
                  <a:pt x="42" y="50"/>
                </a:lnTo>
                <a:cubicBezTo>
                  <a:pt x="60" y="50"/>
                  <a:pt x="70" y="64"/>
                  <a:pt x="70" y="81"/>
                </a:cubicBezTo>
                <a:cubicBezTo>
                  <a:pt x="70" y="97"/>
                  <a:pt x="59" y="111"/>
                  <a:pt x="42" y="111"/>
                </a:cubicBezTo>
                <a:cubicBezTo>
                  <a:pt x="22" y="111"/>
                  <a:pt x="13" y="97"/>
                  <a:pt x="13" y="81"/>
                </a:cubicBezTo>
                <a:cubicBezTo>
                  <a:pt x="13" y="64"/>
                  <a:pt x="24" y="50"/>
                  <a:pt x="42" y="50"/>
                </a:cubicBezTo>
                <a:close/>
                <a:moveTo>
                  <a:pt x="78" y="30"/>
                </a:moveTo>
                <a:lnTo>
                  <a:pt x="78" y="30"/>
                </a:lnTo>
                <a:cubicBezTo>
                  <a:pt x="75" y="10"/>
                  <a:pt x="62" y="0"/>
                  <a:pt x="42" y="0"/>
                </a:cubicBezTo>
                <a:cubicBezTo>
                  <a:pt x="4" y="0"/>
                  <a:pt x="0" y="44"/>
                  <a:pt x="0" y="58"/>
                </a:cubicBezTo>
                <a:cubicBezTo>
                  <a:pt x="0" y="103"/>
                  <a:pt x="13" y="119"/>
                  <a:pt x="41" y="119"/>
                </a:cubicBezTo>
                <a:cubicBezTo>
                  <a:pt x="64" y="119"/>
                  <a:pt x="80" y="103"/>
                  <a:pt x="80" y="80"/>
                </a:cubicBezTo>
                <a:cubicBezTo>
                  <a:pt x="80" y="57"/>
                  <a:pt x="65" y="41"/>
                  <a:pt x="42" y="41"/>
                </a:cubicBezTo>
                <a:cubicBezTo>
                  <a:pt x="29" y="41"/>
                  <a:pt x="17" y="49"/>
                  <a:pt x="11" y="61"/>
                </a:cubicBezTo>
                <a:lnTo>
                  <a:pt x="11" y="61"/>
                </a:lnTo>
                <a:cubicBezTo>
                  <a:pt x="11" y="39"/>
                  <a:pt x="16" y="9"/>
                  <a:pt x="43" y="9"/>
                </a:cubicBezTo>
                <a:cubicBezTo>
                  <a:pt x="56" y="9"/>
                  <a:pt x="65" y="17"/>
                  <a:pt x="67" y="30"/>
                </a:cubicBezTo>
                <a:lnTo>
                  <a:pt x="78" y="30"/>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6" name="Freeform 55"/>
          <p:cNvSpPr>
            <a:spLocks noEditPoints="1"/>
          </p:cNvSpPr>
          <p:nvPr/>
        </p:nvSpPr>
        <p:spPr bwMode="auto">
          <a:xfrm>
            <a:off x="8288337" y="6404043"/>
            <a:ext cx="76200" cy="112713"/>
          </a:xfrm>
          <a:custGeom>
            <a:avLst/>
            <a:gdLst>
              <a:gd name="T0" fmla="*/ 41 w 81"/>
              <a:gd name="T1" fmla="*/ 9 h 119"/>
              <a:gd name="T2" fmla="*/ 41 w 81"/>
              <a:gd name="T3" fmla="*/ 9 h 119"/>
              <a:gd name="T4" fmla="*/ 71 w 81"/>
              <a:gd name="T5" fmla="*/ 60 h 119"/>
              <a:gd name="T6" fmla="*/ 41 w 81"/>
              <a:gd name="T7" fmla="*/ 111 h 119"/>
              <a:gd name="T8" fmla="*/ 10 w 81"/>
              <a:gd name="T9" fmla="*/ 60 h 119"/>
              <a:gd name="T10" fmla="*/ 41 w 81"/>
              <a:gd name="T11" fmla="*/ 9 h 119"/>
              <a:gd name="T12" fmla="*/ 41 w 81"/>
              <a:gd name="T13" fmla="*/ 0 h 119"/>
              <a:gd name="T14" fmla="*/ 41 w 81"/>
              <a:gd name="T15" fmla="*/ 0 h 119"/>
              <a:gd name="T16" fmla="*/ 0 w 81"/>
              <a:gd name="T17" fmla="*/ 60 h 119"/>
              <a:gd name="T18" fmla="*/ 41 w 81"/>
              <a:gd name="T19" fmla="*/ 119 h 119"/>
              <a:gd name="T20" fmla="*/ 81 w 81"/>
              <a:gd name="T21" fmla="*/ 60 h 119"/>
              <a:gd name="T22" fmla="*/ 41 w 81"/>
              <a:gd name="T23"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 h="119">
                <a:moveTo>
                  <a:pt x="41" y="9"/>
                </a:moveTo>
                <a:lnTo>
                  <a:pt x="41" y="9"/>
                </a:lnTo>
                <a:cubicBezTo>
                  <a:pt x="67" y="9"/>
                  <a:pt x="71" y="39"/>
                  <a:pt x="71" y="60"/>
                </a:cubicBezTo>
                <a:cubicBezTo>
                  <a:pt x="71" y="80"/>
                  <a:pt x="67" y="111"/>
                  <a:pt x="41" y="111"/>
                </a:cubicBezTo>
                <a:cubicBezTo>
                  <a:pt x="14" y="111"/>
                  <a:pt x="10" y="80"/>
                  <a:pt x="10" y="60"/>
                </a:cubicBezTo>
                <a:cubicBezTo>
                  <a:pt x="10" y="39"/>
                  <a:pt x="14" y="9"/>
                  <a:pt x="41" y="9"/>
                </a:cubicBezTo>
                <a:close/>
                <a:moveTo>
                  <a:pt x="41" y="0"/>
                </a:moveTo>
                <a:lnTo>
                  <a:pt x="41" y="0"/>
                </a:lnTo>
                <a:cubicBezTo>
                  <a:pt x="7" y="0"/>
                  <a:pt x="0" y="33"/>
                  <a:pt x="0" y="60"/>
                </a:cubicBezTo>
                <a:cubicBezTo>
                  <a:pt x="0" y="87"/>
                  <a:pt x="7" y="119"/>
                  <a:pt x="41" y="119"/>
                </a:cubicBezTo>
                <a:cubicBezTo>
                  <a:pt x="74" y="119"/>
                  <a:pt x="81" y="87"/>
                  <a:pt x="81" y="60"/>
                </a:cubicBezTo>
                <a:cubicBezTo>
                  <a:pt x="81" y="33"/>
                  <a:pt x="74" y="0"/>
                  <a:pt x="41" y="0"/>
                </a:cubicBez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7" name="Freeform 56"/>
          <p:cNvSpPr>
            <a:spLocks/>
          </p:cNvSpPr>
          <p:nvPr/>
        </p:nvSpPr>
        <p:spPr bwMode="auto">
          <a:xfrm>
            <a:off x="8415337" y="6467543"/>
            <a:ext cx="77788" cy="7938"/>
          </a:xfrm>
          <a:custGeom>
            <a:avLst/>
            <a:gdLst>
              <a:gd name="T0" fmla="*/ 83 w 83"/>
              <a:gd name="T1" fmla="*/ 9 h 9"/>
              <a:gd name="T2" fmla="*/ 83 w 83"/>
              <a:gd name="T3" fmla="*/ 9 h 9"/>
              <a:gd name="T4" fmla="*/ 83 w 83"/>
              <a:gd name="T5" fmla="*/ 0 h 9"/>
              <a:gd name="T6" fmla="*/ 0 w 83"/>
              <a:gd name="T7" fmla="*/ 0 h 9"/>
              <a:gd name="T8" fmla="*/ 0 w 83"/>
              <a:gd name="T9" fmla="*/ 9 h 9"/>
              <a:gd name="T10" fmla="*/ 83 w 83"/>
              <a:gd name="T11" fmla="*/ 9 h 9"/>
            </a:gdLst>
            <a:ahLst/>
            <a:cxnLst>
              <a:cxn ang="0">
                <a:pos x="T0" y="T1"/>
              </a:cxn>
              <a:cxn ang="0">
                <a:pos x="T2" y="T3"/>
              </a:cxn>
              <a:cxn ang="0">
                <a:pos x="T4" y="T5"/>
              </a:cxn>
              <a:cxn ang="0">
                <a:pos x="T6" y="T7"/>
              </a:cxn>
              <a:cxn ang="0">
                <a:pos x="T8" y="T9"/>
              </a:cxn>
              <a:cxn ang="0">
                <a:pos x="T10" y="T11"/>
              </a:cxn>
            </a:cxnLst>
            <a:rect l="0" t="0" r="r" b="b"/>
            <a:pathLst>
              <a:path w="83" h="9">
                <a:moveTo>
                  <a:pt x="83" y="9"/>
                </a:moveTo>
                <a:lnTo>
                  <a:pt x="83" y="9"/>
                </a:lnTo>
                <a:lnTo>
                  <a:pt x="83" y="0"/>
                </a:lnTo>
                <a:lnTo>
                  <a:pt x="0" y="0"/>
                </a:lnTo>
                <a:lnTo>
                  <a:pt x="0" y="9"/>
                </a:lnTo>
                <a:lnTo>
                  <a:pt x="83" y="9"/>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8" name="Freeform 57"/>
          <p:cNvSpPr>
            <a:spLocks noEditPoints="1"/>
          </p:cNvSpPr>
          <p:nvPr/>
        </p:nvSpPr>
        <p:spPr bwMode="auto">
          <a:xfrm>
            <a:off x="8545512" y="6404043"/>
            <a:ext cx="76200" cy="112713"/>
          </a:xfrm>
          <a:custGeom>
            <a:avLst/>
            <a:gdLst>
              <a:gd name="T0" fmla="*/ 41 w 80"/>
              <a:gd name="T1" fmla="*/ 50 h 119"/>
              <a:gd name="T2" fmla="*/ 41 w 80"/>
              <a:gd name="T3" fmla="*/ 50 h 119"/>
              <a:gd name="T4" fmla="*/ 69 w 80"/>
              <a:gd name="T5" fmla="*/ 81 h 119"/>
              <a:gd name="T6" fmla="*/ 41 w 80"/>
              <a:gd name="T7" fmla="*/ 111 h 119"/>
              <a:gd name="T8" fmla="*/ 12 w 80"/>
              <a:gd name="T9" fmla="*/ 81 h 119"/>
              <a:gd name="T10" fmla="*/ 41 w 80"/>
              <a:gd name="T11" fmla="*/ 50 h 119"/>
              <a:gd name="T12" fmla="*/ 77 w 80"/>
              <a:gd name="T13" fmla="*/ 30 h 119"/>
              <a:gd name="T14" fmla="*/ 77 w 80"/>
              <a:gd name="T15" fmla="*/ 30 h 119"/>
              <a:gd name="T16" fmla="*/ 41 w 80"/>
              <a:gd name="T17" fmla="*/ 0 h 119"/>
              <a:gd name="T18" fmla="*/ 0 w 80"/>
              <a:gd name="T19" fmla="*/ 58 h 119"/>
              <a:gd name="T20" fmla="*/ 40 w 80"/>
              <a:gd name="T21" fmla="*/ 119 h 119"/>
              <a:gd name="T22" fmla="*/ 80 w 80"/>
              <a:gd name="T23" fmla="*/ 80 h 119"/>
              <a:gd name="T24" fmla="*/ 41 w 80"/>
              <a:gd name="T25" fmla="*/ 41 h 119"/>
              <a:gd name="T26" fmla="*/ 10 w 80"/>
              <a:gd name="T27" fmla="*/ 61 h 119"/>
              <a:gd name="T28" fmla="*/ 10 w 80"/>
              <a:gd name="T29" fmla="*/ 61 h 119"/>
              <a:gd name="T30" fmla="*/ 42 w 80"/>
              <a:gd name="T31" fmla="*/ 9 h 119"/>
              <a:gd name="T32" fmla="*/ 66 w 80"/>
              <a:gd name="T33" fmla="*/ 30 h 119"/>
              <a:gd name="T34" fmla="*/ 77 w 80"/>
              <a:gd name="T35" fmla="*/ 3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119">
                <a:moveTo>
                  <a:pt x="41" y="50"/>
                </a:moveTo>
                <a:lnTo>
                  <a:pt x="41" y="50"/>
                </a:lnTo>
                <a:cubicBezTo>
                  <a:pt x="59" y="50"/>
                  <a:pt x="69" y="64"/>
                  <a:pt x="69" y="81"/>
                </a:cubicBezTo>
                <a:cubicBezTo>
                  <a:pt x="69" y="97"/>
                  <a:pt x="58" y="111"/>
                  <a:pt x="41" y="111"/>
                </a:cubicBezTo>
                <a:cubicBezTo>
                  <a:pt x="21" y="111"/>
                  <a:pt x="12" y="97"/>
                  <a:pt x="12" y="81"/>
                </a:cubicBezTo>
                <a:cubicBezTo>
                  <a:pt x="12" y="64"/>
                  <a:pt x="23" y="50"/>
                  <a:pt x="41" y="50"/>
                </a:cubicBezTo>
                <a:close/>
                <a:moveTo>
                  <a:pt x="77" y="30"/>
                </a:moveTo>
                <a:lnTo>
                  <a:pt x="77" y="30"/>
                </a:lnTo>
                <a:cubicBezTo>
                  <a:pt x="74" y="10"/>
                  <a:pt x="62" y="0"/>
                  <a:pt x="41" y="0"/>
                </a:cubicBezTo>
                <a:cubicBezTo>
                  <a:pt x="3" y="0"/>
                  <a:pt x="0" y="44"/>
                  <a:pt x="0" y="58"/>
                </a:cubicBezTo>
                <a:cubicBezTo>
                  <a:pt x="0" y="103"/>
                  <a:pt x="12" y="119"/>
                  <a:pt x="40" y="119"/>
                </a:cubicBezTo>
                <a:cubicBezTo>
                  <a:pt x="63" y="119"/>
                  <a:pt x="80" y="103"/>
                  <a:pt x="80" y="80"/>
                </a:cubicBezTo>
                <a:cubicBezTo>
                  <a:pt x="80" y="57"/>
                  <a:pt x="65" y="41"/>
                  <a:pt x="41" y="41"/>
                </a:cubicBezTo>
                <a:cubicBezTo>
                  <a:pt x="28" y="41"/>
                  <a:pt x="16" y="49"/>
                  <a:pt x="10" y="61"/>
                </a:cubicBezTo>
                <a:lnTo>
                  <a:pt x="10" y="61"/>
                </a:lnTo>
                <a:cubicBezTo>
                  <a:pt x="10" y="39"/>
                  <a:pt x="15" y="9"/>
                  <a:pt x="42" y="9"/>
                </a:cubicBezTo>
                <a:cubicBezTo>
                  <a:pt x="56" y="9"/>
                  <a:pt x="65" y="17"/>
                  <a:pt x="66" y="30"/>
                </a:cubicBezTo>
                <a:lnTo>
                  <a:pt x="77" y="30"/>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9" name="Freeform 58"/>
          <p:cNvSpPr>
            <a:spLocks noEditPoints="1"/>
          </p:cNvSpPr>
          <p:nvPr/>
        </p:nvSpPr>
        <p:spPr bwMode="auto">
          <a:xfrm>
            <a:off x="8631237" y="6404043"/>
            <a:ext cx="76200" cy="111125"/>
          </a:xfrm>
          <a:custGeom>
            <a:avLst/>
            <a:gdLst>
              <a:gd name="T0" fmla="*/ 0 w 80"/>
              <a:gd name="T1" fmla="*/ 87 h 116"/>
              <a:gd name="T2" fmla="*/ 0 w 80"/>
              <a:gd name="T3" fmla="*/ 87 h 116"/>
              <a:gd name="T4" fmla="*/ 53 w 80"/>
              <a:gd name="T5" fmla="*/ 87 h 116"/>
              <a:gd name="T6" fmla="*/ 53 w 80"/>
              <a:gd name="T7" fmla="*/ 116 h 116"/>
              <a:gd name="T8" fmla="*/ 63 w 80"/>
              <a:gd name="T9" fmla="*/ 116 h 116"/>
              <a:gd name="T10" fmla="*/ 63 w 80"/>
              <a:gd name="T11" fmla="*/ 87 h 116"/>
              <a:gd name="T12" fmla="*/ 80 w 80"/>
              <a:gd name="T13" fmla="*/ 87 h 116"/>
              <a:gd name="T14" fmla="*/ 80 w 80"/>
              <a:gd name="T15" fmla="*/ 78 h 116"/>
              <a:gd name="T16" fmla="*/ 63 w 80"/>
              <a:gd name="T17" fmla="*/ 78 h 116"/>
              <a:gd name="T18" fmla="*/ 63 w 80"/>
              <a:gd name="T19" fmla="*/ 0 h 116"/>
              <a:gd name="T20" fmla="*/ 53 w 80"/>
              <a:gd name="T21" fmla="*/ 0 h 116"/>
              <a:gd name="T22" fmla="*/ 0 w 80"/>
              <a:gd name="T23" fmla="*/ 77 h 116"/>
              <a:gd name="T24" fmla="*/ 0 w 80"/>
              <a:gd name="T25" fmla="*/ 87 h 116"/>
              <a:gd name="T26" fmla="*/ 9 w 80"/>
              <a:gd name="T27" fmla="*/ 78 h 116"/>
              <a:gd name="T28" fmla="*/ 9 w 80"/>
              <a:gd name="T29" fmla="*/ 78 h 116"/>
              <a:gd name="T30" fmla="*/ 53 w 80"/>
              <a:gd name="T31" fmla="*/ 15 h 116"/>
              <a:gd name="T32" fmla="*/ 53 w 80"/>
              <a:gd name="T33" fmla="*/ 15 h 116"/>
              <a:gd name="T34" fmla="*/ 53 w 80"/>
              <a:gd name="T35" fmla="*/ 78 h 116"/>
              <a:gd name="T36" fmla="*/ 9 w 80"/>
              <a:gd name="T37" fmla="*/ 7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0" h="116">
                <a:moveTo>
                  <a:pt x="0" y="87"/>
                </a:moveTo>
                <a:lnTo>
                  <a:pt x="0" y="87"/>
                </a:lnTo>
                <a:lnTo>
                  <a:pt x="53" y="87"/>
                </a:lnTo>
                <a:lnTo>
                  <a:pt x="53" y="116"/>
                </a:lnTo>
                <a:lnTo>
                  <a:pt x="63" y="116"/>
                </a:lnTo>
                <a:lnTo>
                  <a:pt x="63" y="87"/>
                </a:lnTo>
                <a:lnTo>
                  <a:pt x="80" y="87"/>
                </a:lnTo>
                <a:lnTo>
                  <a:pt x="80" y="78"/>
                </a:lnTo>
                <a:lnTo>
                  <a:pt x="63" y="78"/>
                </a:lnTo>
                <a:lnTo>
                  <a:pt x="63" y="0"/>
                </a:lnTo>
                <a:lnTo>
                  <a:pt x="53" y="0"/>
                </a:lnTo>
                <a:lnTo>
                  <a:pt x="0" y="77"/>
                </a:lnTo>
                <a:lnTo>
                  <a:pt x="0" y="87"/>
                </a:lnTo>
                <a:close/>
                <a:moveTo>
                  <a:pt x="9" y="78"/>
                </a:moveTo>
                <a:lnTo>
                  <a:pt x="9" y="78"/>
                </a:lnTo>
                <a:lnTo>
                  <a:pt x="53" y="15"/>
                </a:lnTo>
                <a:lnTo>
                  <a:pt x="53" y="15"/>
                </a:lnTo>
                <a:lnTo>
                  <a:pt x="53" y="78"/>
                </a:lnTo>
                <a:lnTo>
                  <a:pt x="9" y="78"/>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0" name="Freeform 59"/>
          <p:cNvSpPr>
            <a:spLocks noEditPoints="1"/>
          </p:cNvSpPr>
          <p:nvPr/>
        </p:nvSpPr>
        <p:spPr bwMode="auto">
          <a:xfrm>
            <a:off x="9144000" y="6404043"/>
            <a:ext cx="76200" cy="112713"/>
          </a:xfrm>
          <a:custGeom>
            <a:avLst/>
            <a:gdLst>
              <a:gd name="T0" fmla="*/ 41 w 80"/>
              <a:gd name="T1" fmla="*/ 50 h 119"/>
              <a:gd name="T2" fmla="*/ 41 w 80"/>
              <a:gd name="T3" fmla="*/ 50 h 119"/>
              <a:gd name="T4" fmla="*/ 69 w 80"/>
              <a:gd name="T5" fmla="*/ 81 h 119"/>
              <a:gd name="T6" fmla="*/ 41 w 80"/>
              <a:gd name="T7" fmla="*/ 111 h 119"/>
              <a:gd name="T8" fmla="*/ 12 w 80"/>
              <a:gd name="T9" fmla="*/ 81 h 119"/>
              <a:gd name="T10" fmla="*/ 41 w 80"/>
              <a:gd name="T11" fmla="*/ 50 h 119"/>
              <a:gd name="T12" fmla="*/ 77 w 80"/>
              <a:gd name="T13" fmla="*/ 30 h 119"/>
              <a:gd name="T14" fmla="*/ 77 w 80"/>
              <a:gd name="T15" fmla="*/ 30 h 119"/>
              <a:gd name="T16" fmla="*/ 41 w 80"/>
              <a:gd name="T17" fmla="*/ 0 h 119"/>
              <a:gd name="T18" fmla="*/ 0 w 80"/>
              <a:gd name="T19" fmla="*/ 58 h 119"/>
              <a:gd name="T20" fmla="*/ 40 w 80"/>
              <a:gd name="T21" fmla="*/ 119 h 119"/>
              <a:gd name="T22" fmla="*/ 80 w 80"/>
              <a:gd name="T23" fmla="*/ 80 h 119"/>
              <a:gd name="T24" fmla="*/ 41 w 80"/>
              <a:gd name="T25" fmla="*/ 41 h 119"/>
              <a:gd name="T26" fmla="*/ 10 w 80"/>
              <a:gd name="T27" fmla="*/ 61 h 119"/>
              <a:gd name="T28" fmla="*/ 10 w 80"/>
              <a:gd name="T29" fmla="*/ 61 h 119"/>
              <a:gd name="T30" fmla="*/ 42 w 80"/>
              <a:gd name="T31" fmla="*/ 9 h 119"/>
              <a:gd name="T32" fmla="*/ 66 w 80"/>
              <a:gd name="T33" fmla="*/ 30 h 119"/>
              <a:gd name="T34" fmla="*/ 77 w 80"/>
              <a:gd name="T35" fmla="*/ 3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119">
                <a:moveTo>
                  <a:pt x="41" y="50"/>
                </a:moveTo>
                <a:lnTo>
                  <a:pt x="41" y="50"/>
                </a:lnTo>
                <a:cubicBezTo>
                  <a:pt x="59" y="50"/>
                  <a:pt x="69" y="64"/>
                  <a:pt x="69" y="81"/>
                </a:cubicBezTo>
                <a:cubicBezTo>
                  <a:pt x="69" y="97"/>
                  <a:pt x="58" y="111"/>
                  <a:pt x="41" y="111"/>
                </a:cubicBezTo>
                <a:cubicBezTo>
                  <a:pt x="21" y="111"/>
                  <a:pt x="12" y="97"/>
                  <a:pt x="12" y="81"/>
                </a:cubicBezTo>
                <a:cubicBezTo>
                  <a:pt x="12" y="64"/>
                  <a:pt x="23" y="50"/>
                  <a:pt x="41" y="50"/>
                </a:cubicBezTo>
                <a:close/>
                <a:moveTo>
                  <a:pt x="77" y="30"/>
                </a:moveTo>
                <a:lnTo>
                  <a:pt x="77" y="30"/>
                </a:lnTo>
                <a:cubicBezTo>
                  <a:pt x="74" y="10"/>
                  <a:pt x="61" y="0"/>
                  <a:pt x="41" y="0"/>
                </a:cubicBezTo>
                <a:cubicBezTo>
                  <a:pt x="3" y="0"/>
                  <a:pt x="0" y="44"/>
                  <a:pt x="0" y="58"/>
                </a:cubicBezTo>
                <a:cubicBezTo>
                  <a:pt x="0" y="103"/>
                  <a:pt x="12" y="119"/>
                  <a:pt x="40" y="119"/>
                </a:cubicBezTo>
                <a:cubicBezTo>
                  <a:pt x="63" y="119"/>
                  <a:pt x="80" y="103"/>
                  <a:pt x="80" y="80"/>
                </a:cubicBezTo>
                <a:cubicBezTo>
                  <a:pt x="80" y="57"/>
                  <a:pt x="64" y="41"/>
                  <a:pt x="41" y="41"/>
                </a:cubicBezTo>
                <a:cubicBezTo>
                  <a:pt x="28" y="41"/>
                  <a:pt x="16" y="49"/>
                  <a:pt x="10" y="61"/>
                </a:cubicBezTo>
                <a:lnTo>
                  <a:pt x="10" y="61"/>
                </a:lnTo>
                <a:cubicBezTo>
                  <a:pt x="10" y="39"/>
                  <a:pt x="15" y="9"/>
                  <a:pt x="42" y="9"/>
                </a:cubicBezTo>
                <a:cubicBezTo>
                  <a:pt x="55" y="9"/>
                  <a:pt x="64" y="17"/>
                  <a:pt x="66" y="30"/>
                </a:cubicBezTo>
                <a:lnTo>
                  <a:pt x="77" y="30"/>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1" name="Freeform 60"/>
          <p:cNvSpPr>
            <a:spLocks/>
          </p:cNvSpPr>
          <p:nvPr/>
        </p:nvSpPr>
        <p:spPr bwMode="auto">
          <a:xfrm>
            <a:off x="9232900" y="6405631"/>
            <a:ext cx="73025" cy="111125"/>
          </a:xfrm>
          <a:custGeom>
            <a:avLst/>
            <a:gdLst>
              <a:gd name="T0" fmla="*/ 0 w 78"/>
              <a:gd name="T1" fmla="*/ 82 h 117"/>
              <a:gd name="T2" fmla="*/ 0 w 78"/>
              <a:gd name="T3" fmla="*/ 82 h 117"/>
              <a:gd name="T4" fmla="*/ 38 w 78"/>
              <a:gd name="T5" fmla="*/ 117 h 117"/>
              <a:gd name="T6" fmla="*/ 78 w 78"/>
              <a:gd name="T7" fmla="*/ 78 h 117"/>
              <a:gd name="T8" fmla="*/ 39 w 78"/>
              <a:gd name="T9" fmla="*/ 38 h 117"/>
              <a:gd name="T10" fmla="*/ 14 w 78"/>
              <a:gd name="T11" fmla="*/ 49 h 117"/>
              <a:gd name="T12" fmla="*/ 14 w 78"/>
              <a:gd name="T13" fmla="*/ 48 h 117"/>
              <a:gd name="T14" fmla="*/ 22 w 78"/>
              <a:gd name="T15" fmla="*/ 10 h 117"/>
              <a:gd name="T16" fmla="*/ 72 w 78"/>
              <a:gd name="T17" fmla="*/ 10 h 117"/>
              <a:gd name="T18" fmla="*/ 72 w 78"/>
              <a:gd name="T19" fmla="*/ 0 h 117"/>
              <a:gd name="T20" fmla="*/ 14 w 78"/>
              <a:gd name="T21" fmla="*/ 0 h 117"/>
              <a:gd name="T22" fmla="*/ 3 w 78"/>
              <a:gd name="T23" fmla="*/ 61 h 117"/>
              <a:gd name="T24" fmla="*/ 12 w 78"/>
              <a:gd name="T25" fmla="*/ 61 h 117"/>
              <a:gd name="T26" fmla="*/ 38 w 78"/>
              <a:gd name="T27" fmla="*/ 47 h 117"/>
              <a:gd name="T28" fmla="*/ 68 w 78"/>
              <a:gd name="T29" fmla="*/ 77 h 117"/>
              <a:gd name="T30" fmla="*/ 39 w 78"/>
              <a:gd name="T31" fmla="*/ 109 h 117"/>
              <a:gd name="T32" fmla="*/ 10 w 78"/>
              <a:gd name="T33" fmla="*/ 82 h 117"/>
              <a:gd name="T34" fmla="*/ 0 w 78"/>
              <a:gd name="T35" fmla="*/ 8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17">
                <a:moveTo>
                  <a:pt x="0" y="82"/>
                </a:moveTo>
                <a:lnTo>
                  <a:pt x="0" y="82"/>
                </a:lnTo>
                <a:cubicBezTo>
                  <a:pt x="0" y="104"/>
                  <a:pt x="16" y="117"/>
                  <a:pt x="38" y="117"/>
                </a:cubicBezTo>
                <a:cubicBezTo>
                  <a:pt x="60" y="117"/>
                  <a:pt x="78" y="101"/>
                  <a:pt x="78" y="78"/>
                </a:cubicBezTo>
                <a:cubicBezTo>
                  <a:pt x="78" y="55"/>
                  <a:pt x="63" y="38"/>
                  <a:pt x="39" y="38"/>
                </a:cubicBezTo>
                <a:cubicBezTo>
                  <a:pt x="30" y="38"/>
                  <a:pt x="20" y="42"/>
                  <a:pt x="14" y="49"/>
                </a:cubicBezTo>
                <a:lnTo>
                  <a:pt x="14" y="48"/>
                </a:lnTo>
                <a:lnTo>
                  <a:pt x="22" y="10"/>
                </a:lnTo>
                <a:lnTo>
                  <a:pt x="72" y="10"/>
                </a:lnTo>
                <a:lnTo>
                  <a:pt x="72" y="0"/>
                </a:lnTo>
                <a:lnTo>
                  <a:pt x="14" y="0"/>
                </a:lnTo>
                <a:lnTo>
                  <a:pt x="3" y="61"/>
                </a:lnTo>
                <a:lnTo>
                  <a:pt x="12" y="61"/>
                </a:lnTo>
                <a:cubicBezTo>
                  <a:pt x="18" y="52"/>
                  <a:pt x="28" y="47"/>
                  <a:pt x="38" y="47"/>
                </a:cubicBezTo>
                <a:cubicBezTo>
                  <a:pt x="55" y="47"/>
                  <a:pt x="68" y="60"/>
                  <a:pt x="68" y="77"/>
                </a:cubicBezTo>
                <a:cubicBezTo>
                  <a:pt x="68" y="94"/>
                  <a:pt x="56" y="109"/>
                  <a:pt x="39" y="109"/>
                </a:cubicBezTo>
                <a:cubicBezTo>
                  <a:pt x="23" y="109"/>
                  <a:pt x="10" y="98"/>
                  <a:pt x="10" y="82"/>
                </a:cubicBezTo>
                <a:lnTo>
                  <a:pt x="0" y="82"/>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2" name="Freeform 61"/>
          <p:cNvSpPr>
            <a:spLocks/>
          </p:cNvSpPr>
          <p:nvPr/>
        </p:nvSpPr>
        <p:spPr bwMode="auto">
          <a:xfrm>
            <a:off x="9358312" y="6467543"/>
            <a:ext cx="79375" cy="7938"/>
          </a:xfrm>
          <a:custGeom>
            <a:avLst/>
            <a:gdLst>
              <a:gd name="T0" fmla="*/ 83 w 83"/>
              <a:gd name="T1" fmla="*/ 9 h 9"/>
              <a:gd name="T2" fmla="*/ 83 w 83"/>
              <a:gd name="T3" fmla="*/ 9 h 9"/>
              <a:gd name="T4" fmla="*/ 83 w 83"/>
              <a:gd name="T5" fmla="*/ 0 h 9"/>
              <a:gd name="T6" fmla="*/ 0 w 83"/>
              <a:gd name="T7" fmla="*/ 0 h 9"/>
              <a:gd name="T8" fmla="*/ 0 w 83"/>
              <a:gd name="T9" fmla="*/ 9 h 9"/>
              <a:gd name="T10" fmla="*/ 83 w 83"/>
              <a:gd name="T11" fmla="*/ 9 h 9"/>
            </a:gdLst>
            <a:ahLst/>
            <a:cxnLst>
              <a:cxn ang="0">
                <a:pos x="T0" y="T1"/>
              </a:cxn>
              <a:cxn ang="0">
                <a:pos x="T2" y="T3"/>
              </a:cxn>
              <a:cxn ang="0">
                <a:pos x="T4" y="T5"/>
              </a:cxn>
              <a:cxn ang="0">
                <a:pos x="T6" y="T7"/>
              </a:cxn>
              <a:cxn ang="0">
                <a:pos x="T8" y="T9"/>
              </a:cxn>
              <a:cxn ang="0">
                <a:pos x="T10" y="T11"/>
              </a:cxn>
            </a:cxnLst>
            <a:rect l="0" t="0" r="r" b="b"/>
            <a:pathLst>
              <a:path w="83" h="9">
                <a:moveTo>
                  <a:pt x="83" y="9"/>
                </a:moveTo>
                <a:lnTo>
                  <a:pt x="83" y="9"/>
                </a:lnTo>
                <a:lnTo>
                  <a:pt x="83" y="0"/>
                </a:lnTo>
                <a:lnTo>
                  <a:pt x="0" y="0"/>
                </a:lnTo>
                <a:lnTo>
                  <a:pt x="0" y="9"/>
                </a:lnTo>
                <a:lnTo>
                  <a:pt x="83" y="9"/>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3" name="Freeform 62"/>
          <p:cNvSpPr>
            <a:spLocks noEditPoints="1"/>
          </p:cNvSpPr>
          <p:nvPr/>
        </p:nvSpPr>
        <p:spPr bwMode="auto">
          <a:xfrm>
            <a:off x="9488487" y="6404043"/>
            <a:ext cx="76200" cy="112713"/>
          </a:xfrm>
          <a:custGeom>
            <a:avLst/>
            <a:gdLst>
              <a:gd name="T0" fmla="*/ 41 w 80"/>
              <a:gd name="T1" fmla="*/ 50 h 119"/>
              <a:gd name="T2" fmla="*/ 41 w 80"/>
              <a:gd name="T3" fmla="*/ 50 h 119"/>
              <a:gd name="T4" fmla="*/ 69 w 80"/>
              <a:gd name="T5" fmla="*/ 81 h 119"/>
              <a:gd name="T6" fmla="*/ 42 w 80"/>
              <a:gd name="T7" fmla="*/ 111 h 119"/>
              <a:gd name="T8" fmla="*/ 12 w 80"/>
              <a:gd name="T9" fmla="*/ 81 h 119"/>
              <a:gd name="T10" fmla="*/ 41 w 80"/>
              <a:gd name="T11" fmla="*/ 50 h 119"/>
              <a:gd name="T12" fmla="*/ 77 w 80"/>
              <a:gd name="T13" fmla="*/ 30 h 119"/>
              <a:gd name="T14" fmla="*/ 77 w 80"/>
              <a:gd name="T15" fmla="*/ 30 h 119"/>
              <a:gd name="T16" fmla="*/ 41 w 80"/>
              <a:gd name="T17" fmla="*/ 0 h 119"/>
              <a:gd name="T18" fmla="*/ 0 w 80"/>
              <a:gd name="T19" fmla="*/ 58 h 119"/>
              <a:gd name="T20" fmla="*/ 41 w 80"/>
              <a:gd name="T21" fmla="*/ 119 h 119"/>
              <a:gd name="T22" fmla="*/ 80 w 80"/>
              <a:gd name="T23" fmla="*/ 80 h 119"/>
              <a:gd name="T24" fmla="*/ 42 w 80"/>
              <a:gd name="T25" fmla="*/ 41 h 119"/>
              <a:gd name="T26" fmla="*/ 11 w 80"/>
              <a:gd name="T27" fmla="*/ 61 h 119"/>
              <a:gd name="T28" fmla="*/ 10 w 80"/>
              <a:gd name="T29" fmla="*/ 61 h 119"/>
              <a:gd name="T30" fmla="*/ 42 w 80"/>
              <a:gd name="T31" fmla="*/ 9 h 119"/>
              <a:gd name="T32" fmla="*/ 67 w 80"/>
              <a:gd name="T33" fmla="*/ 30 h 119"/>
              <a:gd name="T34" fmla="*/ 77 w 80"/>
              <a:gd name="T35" fmla="*/ 3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119">
                <a:moveTo>
                  <a:pt x="41" y="50"/>
                </a:moveTo>
                <a:lnTo>
                  <a:pt x="41" y="50"/>
                </a:lnTo>
                <a:cubicBezTo>
                  <a:pt x="59" y="50"/>
                  <a:pt x="69" y="64"/>
                  <a:pt x="69" y="81"/>
                </a:cubicBezTo>
                <a:cubicBezTo>
                  <a:pt x="69" y="97"/>
                  <a:pt x="58" y="111"/>
                  <a:pt x="42" y="111"/>
                </a:cubicBezTo>
                <a:cubicBezTo>
                  <a:pt x="21" y="111"/>
                  <a:pt x="12" y="97"/>
                  <a:pt x="12" y="81"/>
                </a:cubicBezTo>
                <a:cubicBezTo>
                  <a:pt x="12" y="64"/>
                  <a:pt x="23" y="50"/>
                  <a:pt x="41" y="50"/>
                </a:cubicBezTo>
                <a:close/>
                <a:moveTo>
                  <a:pt x="77" y="30"/>
                </a:moveTo>
                <a:lnTo>
                  <a:pt x="77" y="30"/>
                </a:lnTo>
                <a:cubicBezTo>
                  <a:pt x="75" y="10"/>
                  <a:pt x="62" y="0"/>
                  <a:pt x="41" y="0"/>
                </a:cubicBezTo>
                <a:cubicBezTo>
                  <a:pt x="3" y="0"/>
                  <a:pt x="0" y="44"/>
                  <a:pt x="0" y="58"/>
                </a:cubicBezTo>
                <a:cubicBezTo>
                  <a:pt x="0" y="103"/>
                  <a:pt x="12" y="119"/>
                  <a:pt x="41" y="119"/>
                </a:cubicBezTo>
                <a:cubicBezTo>
                  <a:pt x="63" y="119"/>
                  <a:pt x="80" y="103"/>
                  <a:pt x="80" y="80"/>
                </a:cubicBezTo>
                <a:cubicBezTo>
                  <a:pt x="80" y="57"/>
                  <a:pt x="65" y="41"/>
                  <a:pt x="42" y="41"/>
                </a:cubicBezTo>
                <a:cubicBezTo>
                  <a:pt x="28" y="41"/>
                  <a:pt x="16" y="49"/>
                  <a:pt x="11" y="61"/>
                </a:cubicBezTo>
                <a:lnTo>
                  <a:pt x="10" y="61"/>
                </a:lnTo>
                <a:cubicBezTo>
                  <a:pt x="10" y="39"/>
                  <a:pt x="15" y="9"/>
                  <a:pt x="42" y="9"/>
                </a:cubicBezTo>
                <a:cubicBezTo>
                  <a:pt x="56" y="9"/>
                  <a:pt x="65" y="17"/>
                  <a:pt x="67" y="30"/>
                </a:cubicBezTo>
                <a:lnTo>
                  <a:pt x="77" y="30"/>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4" name="Freeform 63"/>
          <p:cNvSpPr>
            <a:spLocks noEditPoints="1"/>
          </p:cNvSpPr>
          <p:nvPr/>
        </p:nvSpPr>
        <p:spPr bwMode="auto">
          <a:xfrm>
            <a:off x="9575800" y="6404043"/>
            <a:ext cx="76200" cy="112713"/>
          </a:xfrm>
          <a:custGeom>
            <a:avLst/>
            <a:gdLst>
              <a:gd name="T0" fmla="*/ 38 w 80"/>
              <a:gd name="T1" fmla="*/ 69 h 119"/>
              <a:gd name="T2" fmla="*/ 38 w 80"/>
              <a:gd name="T3" fmla="*/ 69 h 119"/>
              <a:gd name="T4" fmla="*/ 10 w 80"/>
              <a:gd name="T5" fmla="*/ 38 h 119"/>
              <a:gd name="T6" fmla="*/ 38 w 80"/>
              <a:gd name="T7" fmla="*/ 9 h 119"/>
              <a:gd name="T8" fmla="*/ 67 w 80"/>
              <a:gd name="T9" fmla="*/ 38 h 119"/>
              <a:gd name="T10" fmla="*/ 38 w 80"/>
              <a:gd name="T11" fmla="*/ 69 h 119"/>
              <a:gd name="T12" fmla="*/ 2 w 80"/>
              <a:gd name="T13" fmla="*/ 89 h 119"/>
              <a:gd name="T14" fmla="*/ 2 w 80"/>
              <a:gd name="T15" fmla="*/ 89 h 119"/>
              <a:gd name="T16" fmla="*/ 38 w 80"/>
              <a:gd name="T17" fmla="*/ 119 h 119"/>
              <a:gd name="T18" fmla="*/ 80 w 80"/>
              <a:gd name="T19" fmla="*/ 62 h 119"/>
              <a:gd name="T20" fmla="*/ 39 w 80"/>
              <a:gd name="T21" fmla="*/ 0 h 119"/>
              <a:gd name="T22" fmla="*/ 0 w 80"/>
              <a:gd name="T23" fmla="*/ 39 h 119"/>
              <a:gd name="T24" fmla="*/ 38 w 80"/>
              <a:gd name="T25" fmla="*/ 78 h 119"/>
              <a:gd name="T26" fmla="*/ 69 w 80"/>
              <a:gd name="T27" fmla="*/ 59 h 119"/>
              <a:gd name="T28" fmla="*/ 69 w 80"/>
              <a:gd name="T29" fmla="*/ 59 h 119"/>
              <a:gd name="T30" fmla="*/ 37 w 80"/>
              <a:gd name="T31" fmla="*/ 111 h 119"/>
              <a:gd name="T32" fmla="*/ 13 w 80"/>
              <a:gd name="T33" fmla="*/ 89 h 119"/>
              <a:gd name="T34" fmla="*/ 2 w 80"/>
              <a:gd name="T35" fmla="*/ 8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119">
                <a:moveTo>
                  <a:pt x="38" y="69"/>
                </a:moveTo>
                <a:lnTo>
                  <a:pt x="38" y="69"/>
                </a:lnTo>
                <a:cubicBezTo>
                  <a:pt x="20" y="69"/>
                  <a:pt x="10" y="55"/>
                  <a:pt x="10" y="38"/>
                </a:cubicBezTo>
                <a:cubicBezTo>
                  <a:pt x="10" y="22"/>
                  <a:pt x="21" y="9"/>
                  <a:pt x="38" y="9"/>
                </a:cubicBezTo>
                <a:cubicBezTo>
                  <a:pt x="58" y="9"/>
                  <a:pt x="67" y="22"/>
                  <a:pt x="67" y="38"/>
                </a:cubicBezTo>
                <a:cubicBezTo>
                  <a:pt x="67" y="56"/>
                  <a:pt x="56" y="69"/>
                  <a:pt x="38" y="69"/>
                </a:cubicBezTo>
                <a:close/>
                <a:moveTo>
                  <a:pt x="2" y="89"/>
                </a:moveTo>
                <a:lnTo>
                  <a:pt x="2" y="89"/>
                </a:lnTo>
                <a:cubicBezTo>
                  <a:pt x="5" y="109"/>
                  <a:pt x="18" y="119"/>
                  <a:pt x="38" y="119"/>
                </a:cubicBezTo>
                <a:cubicBezTo>
                  <a:pt x="76" y="119"/>
                  <a:pt x="80" y="75"/>
                  <a:pt x="80" y="62"/>
                </a:cubicBezTo>
                <a:cubicBezTo>
                  <a:pt x="80" y="16"/>
                  <a:pt x="67" y="0"/>
                  <a:pt x="39" y="0"/>
                </a:cubicBezTo>
                <a:cubicBezTo>
                  <a:pt x="16" y="0"/>
                  <a:pt x="0" y="17"/>
                  <a:pt x="0" y="39"/>
                </a:cubicBezTo>
                <a:cubicBezTo>
                  <a:pt x="0" y="62"/>
                  <a:pt x="15" y="78"/>
                  <a:pt x="38" y="78"/>
                </a:cubicBezTo>
                <a:cubicBezTo>
                  <a:pt x="51" y="78"/>
                  <a:pt x="63" y="70"/>
                  <a:pt x="69" y="59"/>
                </a:cubicBezTo>
                <a:lnTo>
                  <a:pt x="69" y="59"/>
                </a:lnTo>
                <a:cubicBezTo>
                  <a:pt x="69" y="80"/>
                  <a:pt x="64" y="111"/>
                  <a:pt x="37" y="111"/>
                </a:cubicBezTo>
                <a:cubicBezTo>
                  <a:pt x="24" y="111"/>
                  <a:pt x="15" y="102"/>
                  <a:pt x="13" y="89"/>
                </a:cubicBezTo>
                <a:lnTo>
                  <a:pt x="2" y="89"/>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5" name="Freeform 64"/>
          <p:cNvSpPr>
            <a:spLocks/>
          </p:cNvSpPr>
          <p:nvPr/>
        </p:nvSpPr>
        <p:spPr bwMode="auto">
          <a:xfrm>
            <a:off x="10199687" y="6405631"/>
            <a:ext cx="71438" cy="109538"/>
          </a:xfrm>
          <a:custGeom>
            <a:avLst/>
            <a:gdLst>
              <a:gd name="T0" fmla="*/ 0 w 75"/>
              <a:gd name="T1" fmla="*/ 10 h 115"/>
              <a:gd name="T2" fmla="*/ 0 w 75"/>
              <a:gd name="T3" fmla="*/ 10 h 115"/>
              <a:gd name="T4" fmla="*/ 65 w 75"/>
              <a:gd name="T5" fmla="*/ 10 h 115"/>
              <a:gd name="T6" fmla="*/ 17 w 75"/>
              <a:gd name="T7" fmla="*/ 115 h 115"/>
              <a:gd name="T8" fmla="*/ 28 w 75"/>
              <a:gd name="T9" fmla="*/ 115 h 115"/>
              <a:gd name="T10" fmla="*/ 75 w 75"/>
              <a:gd name="T11" fmla="*/ 10 h 115"/>
              <a:gd name="T12" fmla="*/ 75 w 75"/>
              <a:gd name="T13" fmla="*/ 0 h 115"/>
              <a:gd name="T14" fmla="*/ 0 w 75"/>
              <a:gd name="T15" fmla="*/ 0 h 115"/>
              <a:gd name="T16" fmla="*/ 0 w 75"/>
              <a:gd name="T17" fmla="*/ 1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115">
                <a:moveTo>
                  <a:pt x="0" y="10"/>
                </a:moveTo>
                <a:lnTo>
                  <a:pt x="0" y="10"/>
                </a:lnTo>
                <a:lnTo>
                  <a:pt x="65" y="10"/>
                </a:lnTo>
                <a:cubicBezTo>
                  <a:pt x="32" y="47"/>
                  <a:pt x="20" y="76"/>
                  <a:pt x="17" y="115"/>
                </a:cubicBezTo>
                <a:lnTo>
                  <a:pt x="28" y="115"/>
                </a:lnTo>
                <a:cubicBezTo>
                  <a:pt x="31" y="61"/>
                  <a:pt x="61" y="25"/>
                  <a:pt x="75" y="10"/>
                </a:cubicBezTo>
                <a:lnTo>
                  <a:pt x="75" y="0"/>
                </a:lnTo>
                <a:lnTo>
                  <a:pt x="0" y="0"/>
                </a:lnTo>
                <a:lnTo>
                  <a:pt x="0" y="10"/>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6" name="Freeform 65"/>
          <p:cNvSpPr>
            <a:spLocks noEditPoints="1"/>
          </p:cNvSpPr>
          <p:nvPr/>
        </p:nvSpPr>
        <p:spPr bwMode="auto">
          <a:xfrm>
            <a:off x="10285412" y="6404043"/>
            <a:ext cx="77788" cy="112713"/>
          </a:xfrm>
          <a:custGeom>
            <a:avLst/>
            <a:gdLst>
              <a:gd name="T0" fmla="*/ 41 w 81"/>
              <a:gd name="T1" fmla="*/ 9 h 119"/>
              <a:gd name="T2" fmla="*/ 41 w 81"/>
              <a:gd name="T3" fmla="*/ 9 h 119"/>
              <a:gd name="T4" fmla="*/ 71 w 81"/>
              <a:gd name="T5" fmla="*/ 60 h 119"/>
              <a:gd name="T6" fmla="*/ 41 w 81"/>
              <a:gd name="T7" fmla="*/ 111 h 119"/>
              <a:gd name="T8" fmla="*/ 11 w 81"/>
              <a:gd name="T9" fmla="*/ 60 h 119"/>
              <a:gd name="T10" fmla="*/ 41 w 81"/>
              <a:gd name="T11" fmla="*/ 9 h 119"/>
              <a:gd name="T12" fmla="*/ 41 w 81"/>
              <a:gd name="T13" fmla="*/ 0 h 119"/>
              <a:gd name="T14" fmla="*/ 41 w 81"/>
              <a:gd name="T15" fmla="*/ 0 h 119"/>
              <a:gd name="T16" fmla="*/ 0 w 81"/>
              <a:gd name="T17" fmla="*/ 60 h 119"/>
              <a:gd name="T18" fmla="*/ 41 w 81"/>
              <a:gd name="T19" fmla="*/ 119 h 119"/>
              <a:gd name="T20" fmla="*/ 81 w 81"/>
              <a:gd name="T21" fmla="*/ 60 h 119"/>
              <a:gd name="T22" fmla="*/ 41 w 81"/>
              <a:gd name="T23"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 h="119">
                <a:moveTo>
                  <a:pt x="41" y="9"/>
                </a:moveTo>
                <a:lnTo>
                  <a:pt x="41" y="9"/>
                </a:lnTo>
                <a:cubicBezTo>
                  <a:pt x="67" y="9"/>
                  <a:pt x="71" y="39"/>
                  <a:pt x="71" y="60"/>
                </a:cubicBezTo>
                <a:cubicBezTo>
                  <a:pt x="71" y="80"/>
                  <a:pt x="67" y="111"/>
                  <a:pt x="41" y="111"/>
                </a:cubicBezTo>
                <a:cubicBezTo>
                  <a:pt x="14" y="111"/>
                  <a:pt x="11" y="80"/>
                  <a:pt x="11" y="60"/>
                </a:cubicBezTo>
                <a:cubicBezTo>
                  <a:pt x="11" y="39"/>
                  <a:pt x="14" y="9"/>
                  <a:pt x="41" y="9"/>
                </a:cubicBezTo>
                <a:close/>
                <a:moveTo>
                  <a:pt x="41" y="0"/>
                </a:moveTo>
                <a:lnTo>
                  <a:pt x="41" y="0"/>
                </a:lnTo>
                <a:cubicBezTo>
                  <a:pt x="7" y="0"/>
                  <a:pt x="0" y="33"/>
                  <a:pt x="0" y="60"/>
                </a:cubicBezTo>
                <a:cubicBezTo>
                  <a:pt x="0" y="87"/>
                  <a:pt x="7" y="119"/>
                  <a:pt x="41" y="119"/>
                </a:cubicBezTo>
                <a:cubicBezTo>
                  <a:pt x="75" y="119"/>
                  <a:pt x="81" y="87"/>
                  <a:pt x="81" y="60"/>
                </a:cubicBezTo>
                <a:cubicBezTo>
                  <a:pt x="81" y="33"/>
                  <a:pt x="75" y="0"/>
                  <a:pt x="41" y="0"/>
                </a:cubicBez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7" name="Freeform 66"/>
          <p:cNvSpPr>
            <a:spLocks/>
          </p:cNvSpPr>
          <p:nvPr/>
        </p:nvSpPr>
        <p:spPr bwMode="auto">
          <a:xfrm>
            <a:off x="10412412" y="6467543"/>
            <a:ext cx="79375" cy="7938"/>
          </a:xfrm>
          <a:custGeom>
            <a:avLst/>
            <a:gdLst>
              <a:gd name="T0" fmla="*/ 83 w 83"/>
              <a:gd name="T1" fmla="*/ 9 h 9"/>
              <a:gd name="T2" fmla="*/ 83 w 83"/>
              <a:gd name="T3" fmla="*/ 9 h 9"/>
              <a:gd name="T4" fmla="*/ 83 w 83"/>
              <a:gd name="T5" fmla="*/ 0 h 9"/>
              <a:gd name="T6" fmla="*/ 0 w 83"/>
              <a:gd name="T7" fmla="*/ 0 h 9"/>
              <a:gd name="T8" fmla="*/ 0 w 83"/>
              <a:gd name="T9" fmla="*/ 9 h 9"/>
              <a:gd name="T10" fmla="*/ 83 w 83"/>
              <a:gd name="T11" fmla="*/ 9 h 9"/>
            </a:gdLst>
            <a:ahLst/>
            <a:cxnLst>
              <a:cxn ang="0">
                <a:pos x="T0" y="T1"/>
              </a:cxn>
              <a:cxn ang="0">
                <a:pos x="T2" y="T3"/>
              </a:cxn>
              <a:cxn ang="0">
                <a:pos x="T4" y="T5"/>
              </a:cxn>
              <a:cxn ang="0">
                <a:pos x="T6" y="T7"/>
              </a:cxn>
              <a:cxn ang="0">
                <a:pos x="T8" y="T9"/>
              </a:cxn>
              <a:cxn ang="0">
                <a:pos x="T10" y="T11"/>
              </a:cxn>
            </a:cxnLst>
            <a:rect l="0" t="0" r="r" b="b"/>
            <a:pathLst>
              <a:path w="83" h="9">
                <a:moveTo>
                  <a:pt x="83" y="9"/>
                </a:moveTo>
                <a:lnTo>
                  <a:pt x="83" y="9"/>
                </a:lnTo>
                <a:lnTo>
                  <a:pt x="83" y="0"/>
                </a:lnTo>
                <a:lnTo>
                  <a:pt x="0" y="0"/>
                </a:lnTo>
                <a:lnTo>
                  <a:pt x="0" y="9"/>
                </a:lnTo>
                <a:lnTo>
                  <a:pt x="83" y="9"/>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92" name="Rechteck 191"/>
          <p:cNvSpPr/>
          <p:nvPr/>
        </p:nvSpPr>
        <p:spPr>
          <a:xfrm>
            <a:off x="352851" y="1022763"/>
            <a:ext cx="2526873" cy="7858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Inhaltsplatzhalter 1"/>
          <p:cNvSpPr>
            <a:spLocks noGrp="1"/>
          </p:cNvSpPr>
          <p:nvPr>
            <p:ph idx="1"/>
          </p:nvPr>
        </p:nvSpPr>
        <p:spPr/>
        <p:txBody>
          <a:bodyPr/>
          <a:lstStyle/>
          <a:p>
            <a:r>
              <a:rPr lang="de-CH" dirty="0"/>
              <a:t>Alter der Ratsmitglieder</a:t>
            </a:r>
          </a:p>
          <a:p>
            <a:r>
              <a:rPr lang="de-CH" dirty="0"/>
              <a:t>2024</a:t>
            </a:r>
          </a:p>
        </p:txBody>
      </p:sp>
      <p:sp>
        <p:nvSpPr>
          <p:cNvPr id="3" name="Datumsplatzhalter 2">
            <a:extLst>
              <a:ext uri="{FF2B5EF4-FFF2-40B4-BE49-F238E27FC236}">
                <a16:creationId xmlns:a16="http://schemas.microsoft.com/office/drawing/2014/main" id="{B4A1B949-115B-F752-F42D-B80B618488AC}"/>
              </a:ext>
            </a:extLst>
          </p:cNvPr>
          <p:cNvSpPr>
            <a:spLocks noGrp="1"/>
          </p:cNvSpPr>
          <p:nvPr>
            <p:ph type="dt" sz="half" idx="10"/>
          </p:nvPr>
        </p:nvSpPr>
        <p:spPr/>
        <p:txBody>
          <a:bodyPr/>
          <a:lstStyle/>
          <a:p>
            <a:r>
              <a:rPr lang="de-CH"/>
              <a:t>Stand Dezember 2024</a:t>
            </a:r>
            <a:endParaRPr lang="de-CH" dirty="0"/>
          </a:p>
        </p:txBody>
      </p:sp>
      <p:graphicFrame>
        <p:nvGraphicFramePr>
          <p:cNvPr id="6" name="Diagramm 5">
            <a:extLst>
              <a:ext uri="{FF2B5EF4-FFF2-40B4-BE49-F238E27FC236}">
                <a16:creationId xmlns:a16="http://schemas.microsoft.com/office/drawing/2014/main" id="{8A0997DE-2F6A-F805-1385-D780CEA78E92}"/>
              </a:ext>
            </a:extLst>
          </p:cNvPr>
          <p:cNvGraphicFramePr/>
          <p:nvPr>
            <p:extLst>
              <p:ext uri="{D42A27DB-BD31-4B8C-83A1-F6EECF244321}">
                <p14:modId xmlns:p14="http://schemas.microsoft.com/office/powerpoint/2010/main" val="778478099"/>
              </p:ext>
            </p:extLst>
          </p:nvPr>
        </p:nvGraphicFramePr>
        <p:xfrm>
          <a:off x="1240467" y="595175"/>
          <a:ext cx="9721080" cy="5472609"/>
        </p:xfrm>
        <a:graphic>
          <a:graphicData uri="http://schemas.openxmlformats.org/drawingml/2006/chart">
            <c:chart xmlns:c="http://schemas.openxmlformats.org/drawingml/2006/chart" xmlns:r="http://schemas.openxmlformats.org/officeDocument/2006/relationships" r:id="rId3"/>
          </a:graphicData>
        </a:graphic>
      </p:graphicFrame>
      <p:cxnSp>
        <p:nvCxnSpPr>
          <p:cNvPr id="215" name="Gerader Verbinder 214"/>
          <p:cNvCxnSpPr/>
          <p:nvPr/>
        </p:nvCxnSpPr>
        <p:spPr>
          <a:xfrm>
            <a:off x="430904" y="5932151"/>
            <a:ext cx="11331575"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4" name="Foliennummernplatzhalter 3">
            <a:extLst>
              <a:ext uri="{FF2B5EF4-FFF2-40B4-BE49-F238E27FC236}">
                <a16:creationId xmlns:a16="http://schemas.microsoft.com/office/drawing/2014/main" id="{E3C0916B-8235-7270-D115-48107D55EECD}"/>
              </a:ext>
            </a:extLst>
          </p:cNvPr>
          <p:cNvSpPr>
            <a:spLocks noGrp="1"/>
          </p:cNvSpPr>
          <p:nvPr>
            <p:ph type="sldNum" sz="quarter" idx="12"/>
          </p:nvPr>
        </p:nvSpPr>
        <p:spPr/>
        <p:txBody>
          <a:bodyPr/>
          <a:lstStyle/>
          <a:p>
            <a:fld id="{442AD375-037F-43D0-B059-5172DA06796A}" type="slidenum">
              <a:rPr lang="de-CH" smtClean="0"/>
              <a:t>38</a:t>
            </a:fld>
            <a:endParaRPr lang="de-CH"/>
          </a:p>
        </p:txBody>
      </p:sp>
    </p:spTree>
    <p:extLst>
      <p:ext uri="{BB962C8B-B14F-4D97-AF65-F5344CB8AC3E}">
        <p14:creationId xmlns:p14="http://schemas.microsoft.com/office/powerpoint/2010/main" val="17679490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5C536C"/>
        </a:solidFill>
        <a:effectLst/>
      </p:bgPr>
    </p:bg>
    <p:spTree>
      <p:nvGrpSpPr>
        <p:cNvPr id="1" name=""/>
        <p:cNvGrpSpPr/>
        <p:nvPr/>
      </p:nvGrpSpPr>
      <p:grpSpPr>
        <a:xfrm>
          <a:off x="0" y="0"/>
          <a:ext cx="0" cy="0"/>
          <a:chOff x="0" y="0"/>
          <a:chExt cx="0" cy="0"/>
        </a:xfrm>
      </p:grpSpPr>
      <p:sp>
        <p:nvSpPr>
          <p:cNvPr id="11" name="Inhaltsplatzhalter 10"/>
          <p:cNvSpPr>
            <a:spLocks noGrp="1"/>
          </p:cNvSpPr>
          <p:nvPr>
            <p:ph idx="1"/>
          </p:nvPr>
        </p:nvSpPr>
        <p:spPr/>
        <p:txBody>
          <a:bodyPr/>
          <a:lstStyle/>
          <a:p>
            <a:r>
              <a:rPr lang="de-CH" dirty="0">
                <a:solidFill>
                  <a:srgbClr val="BFBAC9"/>
                </a:solidFill>
              </a:rPr>
              <a:t>Nächste Wahlen:</a:t>
            </a:r>
          </a:p>
          <a:p>
            <a:r>
              <a:rPr lang="de-CH" dirty="0"/>
              <a:t>2027</a:t>
            </a:r>
          </a:p>
        </p:txBody>
      </p:sp>
      <p:sp>
        <p:nvSpPr>
          <p:cNvPr id="4" name="Datumsplatzhalter 3"/>
          <p:cNvSpPr>
            <a:spLocks noGrp="1"/>
          </p:cNvSpPr>
          <p:nvPr>
            <p:ph type="dt" sz="half" idx="10"/>
          </p:nvPr>
        </p:nvSpPr>
        <p:spPr/>
        <p:txBody>
          <a:bodyPr/>
          <a:lstStyle/>
          <a:p>
            <a:r>
              <a:rPr lang="de-CH"/>
              <a:t>Stand Dezember 2024</a:t>
            </a:r>
            <a:endParaRPr lang="de-CH" dirty="0"/>
          </a:p>
        </p:txBody>
      </p:sp>
      <p:pic>
        <p:nvPicPr>
          <p:cNvPr id="7" name="Grafik 6">
            <a:extLst>
              <a:ext uri="{FF2B5EF4-FFF2-40B4-BE49-F238E27FC236}">
                <a16:creationId xmlns:a16="http://schemas.microsoft.com/office/drawing/2014/main" id="{58D29A5C-5085-E755-6EAE-6B03303E0FF5}"/>
              </a:ext>
            </a:extLst>
          </p:cNvPr>
          <p:cNvPicPr>
            <a:picLocks noChangeAspect="1"/>
          </p:cNvPicPr>
          <p:nvPr/>
        </p:nvPicPr>
        <p:blipFill>
          <a:blip r:embed="rId3"/>
          <a:stretch>
            <a:fillRect/>
          </a:stretch>
        </p:blipFill>
        <p:spPr>
          <a:xfrm>
            <a:off x="8328248" y="1040622"/>
            <a:ext cx="2496256" cy="4903756"/>
          </a:xfrm>
          <a:prstGeom prst="rect">
            <a:avLst/>
          </a:prstGeom>
        </p:spPr>
      </p:pic>
      <p:sp>
        <p:nvSpPr>
          <p:cNvPr id="2" name="Foliennummernplatzhalter 1">
            <a:extLst>
              <a:ext uri="{FF2B5EF4-FFF2-40B4-BE49-F238E27FC236}">
                <a16:creationId xmlns:a16="http://schemas.microsoft.com/office/drawing/2014/main" id="{064B61B5-0B82-555A-B857-7812F126DA64}"/>
              </a:ext>
            </a:extLst>
          </p:cNvPr>
          <p:cNvSpPr>
            <a:spLocks noGrp="1"/>
          </p:cNvSpPr>
          <p:nvPr>
            <p:ph type="sldNum" sz="quarter" idx="12"/>
          </p:nvPr>
        </p:nvSpPr>
        <p:spPr/>
        <p:txBody>
          <a:bodyPr/>
          <a:lstStyle/>
          <a:p>
            <a:fld id="{442AD375-037F-43D0-B059-5172DA06796A}" type="slidenum">
              <a:rPr lang="de-CH" smtClean="0"/>
              <a:pPr/>
              <a:t>39</a:t>
            </a:fld>
            <a:endParaRPr lang="de-CH"/>
          </a:p>
        </p:txBody>
      </p:sp>
    </p:spTree>
    <p:extLst>
      <p:ext uri="{BB962C8B-B14F-4D97-AF65-F5344CB8AC3E}">
        <p14:creationId xmlns:p14="http://schemas.microsoft.com/office/powerpoint/2010/main" val="28474876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5391" y="764704"/>
            <a:ext cx="5079496" cy="5905186"/>
          </a:xfrm>
          <a:prstGeom prst="rect">
            <a:avLst/>
          </a:prstGeom>
        </p:spPr>
      </p:pic>
      <p:sp>
        <p:nvSpPr>
          <p:cNvPr id="4" name="Datumsplatzhalter 3"/>
          <p:cNvSpPr>
            <a:spLocks noGrp="1"/>
          </p:cNvSpPr>
          <p:nvPr>
            <p:ph type="dt" sz="half" idx="10"/>
          </p:nvPr>
        </p:nvSpPr>
        <p:spPr/>
        <p:txBody>
          <a:bodyPr/>
          <a:lstStyle/>
          <a:p>
            <a:r>
              <a:rPr lang="de-CH"/>
              <a:t>Stand Dezember 2024</a:t>
            </a:r>
            <a:endParaRPr lang="de-CH" dirty="0"/>
          </a:p>
        </p:txBody>
      </p:sp>
      <p:sp>
        <p:nvSpPr>
          <p:cNvPr id="3" name="Foliennummernplatzhalter 2">
            <a:extLst>
              <a:ext uri="{FF2B5EF4-FFF2-40B4-BE49-F238E27FC236}">
                <a16:creationId xmlns:a16="http://schemas.microsoft.com/office/drawing/2014/main" id="{2B9BA8F0-372E-8E56-0233-B587A49E724B}"/>
              </a:ext>
            </a:extLst>
          </p:cNvPr>
          <p:cNvSpPr>
            <a:spLocks noGrp="1"/>
          </p:cNvSpPr>
          <p:nvPr>
            <p:ph type="sldNum" sz="quarter" idx="12"/>
          </p:nvPr>
        </p:nvSpPr>
        <p:spPr/>
        <p:txBody>
          <a:bodyPr/>
          <a:lstStyle/>
          <a:p>
            <a:fld id="{442AD375-037F-43D0-B059-5172DA06796A}" type="slidenum">
              <a:rPr lang="de-CH" smtClean="0"/>
              <a:t>4</a:t>
            </a:fld>
            <a:endParaRPr lang="de-CH"/>
          </a:p>
        </p:txBody>
      </p:sp>
    </p:spTree>
    <p:extLst>
      <p:ext uri="{BB962C8B-B14F-4D97-AF65-F5344CB8AC3E}">
        <p14:creationId xmlns:p14="http://schemas.microsoft.com/office/powerpoint/2010/main" val="30741937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r>
              <a:rPr lang="de-CH"/>
              <a:t>Was für Aufgaben hat das Parlament?</a:t>
            </a:r>
          </a:p>
        </p:txBody>
      </p:sp>
      <p:sp>
        <p:nvSpPr>
          <p:cNvPr id="4" name="Datumsplatzhalter 3"/>
          <p:cNvSpPr>
            <a:spLocks noGrp="1"/>
          </p:cNvSpPr>
          <p:nvPr>
            <p:ph type="dt" sz="half" idx="10"/>
          </p:nvPr>
        </p:nvSpPr>
        <p:spPr/>
        <p:txBody>
          <a:bodyPr/>
          <a:lstStyle/>
          <a:p>
            <a:r>
              <a:rPr lang="de-CH"/>
              <a:t>Stand Dezember 2024</a:t>
            </a:r>
            <a:endParaRPr lang="de-CH" dirty="0"/>
          </a:p>
        </p:txBody>
      </p:sp>
      <p:sp>
        <p:nvSpPr>
          <p:cNvPr id="2" name="Foliennummernplatzhalter 1">
            <a:extLst>
              <a:ext uri="{FF2B5EF4-FFF2-40B4-BE49-F238E27FC236}">
                <a16:creationId xmlns:a16="http://schemas.microsoft.com/office/drawing/2014/main" id="{F2872F34-463E-4E23-54D6-E3531223A796}"/>
              </a:ext>
            </a:extLst>
          </p:cNvPr>
          <p:cNvSpPr>
            <a:spLocks noGrp="1"/>
          </p:cNvSpPr>
          <p:nvPr>
            <p:ph type="sldNum" sz="quarter" idx="12"/>
          </p:nvPr>
        </p:nvSpPr>
        <p:spPr/>
        <p:txBody>
          <a:bodyPr/>
          <a:lstStyle/>
          <a:p>
            <a:fld id="{442AD375-037F-43D0-B059-5172DA06796A}" type="slidenum">
              <a:rPr lang="de-CH" smtClean="0"/>
              <a:pPr/>
              <a:t>40</a:t>
            </a:fld>
            <a:endParaRPr lang="de-CH"/>
          </a:p>
        </p:txBody>
      </p:sp>
    </p:spTree>
    <p:extLst>
      <p:ext uri="{BB962C8B-B14F-4D97-AF65-F5344CB8AC3E}">
        <p14:creationId xmlns:p14="http://schemas.microsoft.com/office/powerpoint/2010/main" val="38105169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5C536C"/>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2458528" y="2343600"/>
            <a:ext cx="9149586" cy="438355"/>
          </a:xfrm>
        </p:spPr>
        <p:txBody>
          <a:bodyPr/>
          <a:lstStyle/>
          <a:p>
            <a:r>
              <a:rPr lang="de-CH" dirty="0"/>
              <a:t>Was für Aufgaben hat das Parlament?</a:t>
            </a:r>
          </a:p>
        </p:txBody>
      </p:sp>
      <p:sp>
        <p:nvSpPr>
          <p:cNvPr id="3" name="Inhaltsplatzhalter 2"/>
          <p:cNvSpPr>
            <a:spLocks noGrp="1"/>
          </p:cNvSpPr>
          <p:nvPr>
            <p:ph idx="1"/>
          </p:nvPr>
        </p:nvSpPr>
        <p:spPr>
          <a:xfrm>
            <a:off x="2458528" y="3024000"/>
            <a:ext cx="9149586" cy="3011731"/>
          </a:xfrm>
        </p:spPr>
        <p:txBody>
          <a:bodyPr/>
          <a:lstStyle/>
          <a:p>
            <a:pPr lvl="1"/>
            <a:r>
              <a:rPr lang="de-CH" dirty="0">
                <a:solidFill>
                  <a:schemeClr val="bg1"/>
                </a:solidFill>
              </a:rPr>
              <a:t>Gesetzgebung</a:t>
            </a:r>
          </a:p>
          <a:p>
            <a:pPr lvl="1"/>
            <a:r>
              <a:rPr lang="de-CH" dirty="0">
                <a:solidFill>
                  <a:srgbClr val="BFBAC9"/>
                </a:solidFill>
              </a:rPr>
              <a:t>Budget</a:t>
            </a:r>
          </a:p>
          <a:p>
            <a:pPr lvl="1"/>
            <a:r>
              <a:rPr lang="de-CH" dirty="0">
                <a:solidFill>
                  <a:srgbClr val="BFBAC9"/>
                </a:solidFill>
              </a:rPr>
              <a:t>Oberaufsicht über die Bundesbehörden</a:t>
            </a:r>
          </a:p>
          <a:p>
            <a:pPr lvl="1"/>
            <a:r>
              <a:rPr lang="de-CH" dirty="0">
                <a:solidFill>
                  <a:srgbClr val="BFBAC9"/>
                </a:solidFill>
              </a:rPr>
              <a:t>Wahlen</a:t>
            </a:r>
          </a:p>
        </p:txBody>
      </p:sp>
      <p:sp>
        <p:nvSpPr>
          <p:cNvPr id="4" name="Datumsplatzhalter 3"/>
          <p:cNvSpPr>
            <a:spLocks noGrp="1"/>
          </p:cNvSpPr>
          <p:nvPr>
            <p:ph type="dt" sz="half" idx="10"/>
          </p:nvPr>
        </p:nvSpPr>
        <p:spPr/>
        <p:txBody>
          <a:bodyPr/>
          <a:lstStyle/>
          <a:p>
            <a:r>
              <a:rPr lang="de-CH"/>
              <a:t>Stand Dezember 2024</a:t>
            </a:r>
            <a:endParaRPr lang="de-CH" dirty="0"/>
          </a:p>
        </p:txBody>
      </p:sp>
      <p:sp>
        <p:nvSpPr>
          <p:cNvPr id="6" name="Rechteck 5">
            <a:hlinkClick r:id="rId3" action="ppaction://hlinksldjump"/>
          </p:cNvPr>
          <p:cNvSpPr/>
          <p:nvPr/>
        </p:nvSpPr>
        <p:spPr>
          <a:xfrm>
            <a:off x="2412822" y="3009083"/>
            <a:ext cx="7437506"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 name="Rechteck 6">
            <a:hlinkClick r:id="rId4" action="ppaction://hlinksldjump"/>
          </p:cNvPr>
          <p:cNvSpPr/>
          <p:nvPr/>
        </p:nvSpPr>
        <p:spPr>
          <a:xfrm>
            <a:off x="2412822" y="3890217"/>
            <a:ext cx="7437506"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 name="Rechteck 7">
            <a:hlinkClick r:id="rId5" action="ppaction://hlinksldjump"/>
          </p:cNvPr>
          <p:cNvSpPr/>
          <p:nvPr/>
        </p:nvSpPr>
        <p:spPr>
          <a:xfrm>
            <a:off x="2412822" y="3449650"/>
            <a:ext cx="7437506"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Rechteck 8">
            <a:hlinkClick r:id="rId6" action="ppaction://hlinksldjump"/>
          </p:cNvPr>
          <p:cNvSpPr/>
          <p:nvPr/>
        </p:nvSpPr>
        <p:spPr>
          <a:xfrm>
            <a:off x="2412822" y="4330783"/>
            <a:ext cx="7437506"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5" name="Foliennummernplatzhalter 4">
            <a:extLst>
              <a:ext uri="{FF2B5EF4-FFF2-40B4-BE49-F238E27FC236}">
                <a16:creationId xmlns:a16="http://schemas.microsoft.com/office/drawing/2014/main" id="{5C277588-4862-6BF0-8811-D1DA7F278476}"/>
              </a:ext>
            </a:extLst>
          </p:cNvPr>
          <p:cNvSpPr>
            <a:spLocks noGrp="1"/>
          </p:cNvSpPr>
          <p:nvPr>
            <p:ph type="sldNum" sz="quarter" idx="12"/>
          </p:nvPr>
        </p:nvSpPr>
        <p:spPr/>
        <p:txBody>
          <a:bodyPr/>
          <a:lstStyle/>
          <a:p>
            <a:fld id="{442AD375-037F-43D0-B059-5172DA06796A}" type="slidenum">
              <a:rPr lang="de-CH" smtClean="0"/>
              <a:pPr/>
              <a:t>41</a:t>
            </a:fld>
            <a:endParaRPr lang="de-CH"/>
          </a:p>
        </p:txBody>
      </p:sp>
    </p:spTree>
    <p:extLst>
      <p:ext uri="{BB962C8B-B14F-4D97-AF65-F5344CB8AC3E}">
        <p14:creationId xmlns:p14="http://schemas.microsoft.com/office/powerpoint/2010/main" val="4264972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1141" y="991097"/>
            <a:ext cx="8900859" cy="5866903"/>
          </a:xfrm>
          <a:prstGeom prst="rect">
            <a:avLst/>
          </a:prstGeom>
        </p:spPr>
      </p:pic>
      <p:sp>
        <p:nvSpPr>
          <p:cNvPr id="3" name="Datumsplatzhalter 2"/>
          <p:cNvSpPr>
            <a:spLocks noGrp="1"/>
          </p:cNvSpPr>
          <p:nvPr>
            <p:ph type="dt" sz="half" idx="10"/>
          </p:nvPr>
        </p:nvSpPr>
        <p:spPr/>
        <p:txBody>
          <a:bodyPr/>
          <a:lstStyle/>
          <a:p>
            <a:r>
              <a:rPr lang="de-CH"/>
              <a:t>Stand Dezember 2024</a:t>
            </a:r>
            <a:endParaRPr lang="de-CH" dirty="0"/>
          </a:p>
        </p:txBody>
      </p:sp>
      <p:sp>
        <p:nvSpPr>
          <p:cNvPr id="16" name="Inhaltsplatzhalter 15"/>
          <p:cNvSpPr>
            <a:spLocks noGrp="1"/>
          </p:cNvSpPr>
          <p:nvPr>
            <p:ph idx="1"/>
          </p:nvPr>
        </p:nvSpPr>
        <p:spPr/>
        <p:txBody>
          <a:bodyPr/>
          <a:lstStyle/>
          <a:p>
            <a:r>
              <a:rPr lang="de-CH"/>
              <a:t>Gesetzgebung</a:t>
            </a:r>
          </a:p>
        </p:txBody>
      </p:sp>
      <p:sp>
        <p:nvSpPr>
          <p:cNvPr id="2" name="Foliennummernplatzhalter 1">
            <a:extLst>
              <a:ext uri="{FF2B5EF4-FFF2-40B4-BE49-F238E27FC236}">
                <a16:creationId xmlns:a16="http://schemas.microsoft.com/office/drawing/2014/main" id="{888F5D23-3E6E-303A-3E04-1F3FB581F71D}"/>
              </a:ext>
            </a:extLst>
          </p:cNvPr>
          <p:cNvSpPr>
            <a:spLocks noGrp="1"/>
          </p:cNvSpPr>
          <p:nvPr>
            <p:ph type="sldNum" sz="quarter" idx="12"/>
          </p:nvPr>
        </p:nvSpPr>
        <p:spPr/>
        <p:txBody>
          <a:bodyPr/>
          <a:lstStyle/>
          <a:p>
            <a:fld id="{442AD375-037F-43D0-B059-5172DA06796A}" type="slidenum">
              <a:rPr lang="de-CH" smtClean="0"/>
              <a:t>42</a:t>
            </a:fld>
            <a:endParaRPr lang="de-CH"/>
          </a:p>
        </p:txBody>
      </p:sp>
    </p:spTree>
    <p:extLst>
      <p:ext uri="{BB962C8B-B14F-4D97-AF65-F5344CB8AC3E}">
        <p14:creationId xmlns:p14="http://schemas.microsoft.com/office/powerpoint/2010/main" val="34687133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5C536C"/>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2458528" y="2343600"/>
            <a:ext cx="9149586" cy="438355"/>
          </a:xfrm>
        </p:spPr>
        <p:txBody>
          <a:bodyPr/>
          <a:lstStyle/>
          <a:p>
            <a:r>
              <a:rPr lang="de-CH" dirty="0"/>
              <a:t>Was für Aufgaben hat das Parlament?</a:t>
            </a:r>
          </a:p>
        </p:txBody>
      </p:sp>
      <p:sp>
        <p:nvSpPr>
          <p:cNvPr id="3" name="Inhaltsplatzhalter 2"/>
          <p:cNvSpPr>
            <a:spLocks noGrp="1"/>
          </p:cNvSpPr>
          <p:nvPr>
            <p:ph idx="1"/>
          </p:nvPr>
        </p:nvSpPr>
        <p:spPr>
          <a:xfrm>
            <a:off x="2458528" y="3024000"/>
            <a:ext cx="9149586" cy="3011731"/>
          </a:xfrm>
        </p:spPr>
        <p:txBody>
          <a:bodyPr/>
          <a:lstStyle/>
          <a:p>
            <a:pPr lvl="1"/>
            <a:r>
              <a:rPr lang="de-CH" dirty="0">
                <a:solidFill>
                  <a:srgbClr val="BFBAC9"/>
                </a:solidFill>
              </a:rPr>
              <a:t>Gesetzgebung</a:t>
            </a:r>
          </a:p>
          <a:p>
            <a:pPr lvl="1"/>
            <a:r>
              <a:rPr lang="de-CH" dirty="0">
                <a:solidFill>
                  <a:schemeClr val="bg1"/>
                </a:solidFill>
              </a:rPr>
              <a:t>Budget</a:t>
            </a:r>
          </a:p>
          <a:p>
            <a:pPr lvl="1"/>
            <a:r>
              <a:rPr lang="de-CH" dirty="0">
                <a:solidFill>
                  <a:srgbClr val="BFBAC9"/>
                </a:solidFill>
              </a:rPr>
              <a:t>Oberaufsicht über die Bundesbehörden</a:t>
            </a:r>
          </a:p>
          <a:p>
            <a:pPr lvl="1"/>
            <a:r>
              <a:rPr lang="de-CH" dirty="0">
                <a:solidFill>
                  <a:srgbClr val="BFBAC9"/>
                </a:solidFill>
              </a:rPr>
              <a:t>Wahlen</a:t>
            </a:r>
          </a:p>
        </p:txBody>
      </p:sp>
      <p:sp>
        <p:nvSpPr>
          <p:cNvPr id="4" name="Datumsplatzhalter 3"/>
          <p:cNvSpPr>
            <a:spLocks noGrp="1"/>
          </p:cNvSpPr>
          <p:nvPr>
            <p:ph type="dt" sz="half" idx="10"/>
          </p:nvPr>
        </p:nvSpPr>
        <p:spPr/>
        <p:txBody>
          <a:bodyPr/>
          <a:lstStyle/>
          <a:p>
            <a:r>
              <a:rPr lang="de-CH"/>
              <a:t>Stand Dezember 2024</a:t>
            </a:r>
            <a:endParaRPr lang="de-CH" dirty="0"/>
          </a:p>
        </p:txBody>
      </p:sp>
      <p:sp>
        <p:nvSpPr>
          <p:cNvPr id="6" name="Rechteck 5">
            <a:hlinkClick r:id="rId3" action="ppaction://hlinksldjump"/>
          </p:cNvPr>
          <p:cNvSpPr/>
          <p:nvPr/>
        </p:nvSpPr>
        <p:spPr>
          <a:xfrm>
            <a:off x="2398119" y="2998913"/>
            <a:ext cx="7437506"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7" name="Rechteck 6">
            <a:hlinkClick r:id="rId4" action="ppaction://hlinksldjump"/>
          </p:cNvPr>
          <p:cNvSpPr/>
          <p:nvPr/>
        </p:nvSpPr>
        <p:spPr>
          <a:xfrm>
            <a:off x="2398119" y="3880047"/>
            <a:ext cx="7437506"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 name="Rechteck 7">
            <a:hlinkClick r:id="rId5" action="ppaction://hlinksldjump"/>
          </p:cNvPr>
          <p:cNvSpPr/>
          <p:nvPr/>
        </p:nvSpPr>
        <p:spPr>
          <a:xfrm>
            <a:off x="2398119" y="3439480"/>
            <a:ext cx="7437506"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Rechteck 8">
            <a:hlinkClick r:id="rId6" action="ppaction://hlinksldjump"/>
          </p:cNvPr>
          <p:cNvSpPr/>
          <p:nvPr/>
        </p:nvSpPr>
        <p:spPr>
          <a:xfrm>
            <a:off x="2398119" y="4320613"/>
            <a:ext cx="7437506"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5" name="Foliennummernplatzhalter 4">
            <a:extLst>
              <a:ext uri="{FF2B5EF4-FFF2-40B4-BE49-F238E27FC236}">
                <a16:creationId xmlns:a16="http://schemas.microsoft.com/office/drawing/2014/main" id="{6C793121-0F59-374C-EF77-C1F0EBADBB06}"/>
              </a:ext>
            </a:extLst>
          </p:cNvPr>
          <p:cNvSpPr>
            <a:spLocks noGrp="1"/>
          </p:cNvSpPr>
          <p:nvPr>
            <p:ph type="sldNum" sz="quarter" idx="12"/>
          </p:nvPr>
        </p:nvSpPr>
        <p:spPr/>
        <p:txBody>
          <a:bodyPr/>
          <a:lstStyle/>
          <a:p>
            <a:fld id="{442AD375-037F-43D0-B059-5172DA06796A}" type="slidenum">
              <a:rPr lang="de-CH" smtClean="0"/>
              <a:pPr/>
              <a:t>43</a:t>
            </a:fld>
            <a:endParaRPr lang="de-CH"/>
          </a:p>
        </p:txBody>
      </p:sp>
    </p:spTree>
    <p:extLst>
      <p:ext uri="{BB962C8B-B14F-4D97-AF65-F5344CB8AC3E}">
        <p14:creationId xmlns:p14="http://schemas.microsoft.com/office/powerpoint/2010/main" val="26157285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C0636A"/>
        </a:solidFill>
        <a:effectLst/>
      </p:bgPr>
    </p:bg>
    <p:spTree>
      <p:nvGrpSpPr>
        <p:cNvPr id="1" name=""/>
        <p:cNvGrpSpPr/>
        <p:nvPr/>
      </p:nvGrpSpPr>
      <p:grpSpPr>
        <a:xfrm>
          <a:off x="0" y="0"/>
          <a:ext cx="0" cy="0"/>
          <a:chOff x="0" y="0"/>
          <a:chExt cx="0" cy="0"/>
        </a:xfrm>
      </p:grpSpPr>
      <p:sp>
        <p:nvSpPr>
          <p:cNvPr id="20" name="Inhaltsplatzhalter 19"/>
          <p:cNvSpPr>
            <a:spLocks noGrp="1"/>
          </p:cNvSpPr>
          <p:nvPr>
            <p:ph idx="1"/>
          </p:nvPr>
        </p:nvSpPr>
        <p:spPr>
          <a:effectLst/>
        </p:spPr>
        <p:txBody>
          <a:bodyPr/>
          <a:lstStyle/>
          <a:p>
            <a:r>
              <a:rPr lang="de-CH" dirty="0">
                <a:solidFill>
                  <a:schemeClr val="bg1"/>
                </a:solidFill>
              </a:rPr>
              <a:t>Budget</a:t>
            </a:r>
          </a:p>
        </p:txBody>
      </p:sp>
      <p:sp>
        <p:nvSpPr>
          <p:cNvPr id="3" name="Datumsplatzhalter 2"/>
          <p:cNvSpPr>
            <a:spLocks noGrp="1"/>
          </p:cNvSpPr>
          <p:nvPr>
            <p:ph type="dt" sz="half" idx="10"/>
          </p:nvPr>
        </p:nvSpPr>
        <p:spPr/>
        <p:txBody>
          <a:bodyPr/>
          <a:lstStyle/>
          <a:p>
            <a:r>
              <a:rPr lang="de-CH">
                <a:solidFill>
                  <a:schemeClr val="bg1"/>
                </a:solidFill>
              </a:rPr>
              <a:t>Stand Dezember 2024</a:t>
            </a:r>
            <a:endParaRPr lang="de-CH" dirty="0">
              <a:solidFill>
                <a:schemeClr val="bg1"/>
              </a:solidFill>
            </a:endParaRPr>
          </a:p>
        </p:txBody>
      </p:sp>
      <p:sp>
        <p:nvSpPr>
          <p:cNvPr id="11" name="Textfeld 10"/>
          <p:cNvSpPr txBox="1"/>
          <p:nvPr/>
        </p:nvSpPr>
        <p:spPr>
          <a:xfrm>
            <a:off x="11208567" y="413934"/>
            <a:ext cx="399547" cy="107722"/>
          </a:xfrm>
          <a:prstGeom prst="rect">
            <a:avLst/>
          </a:prstGeom>
          <a:noFill/>
        </p:spPr>
        <p:txBody>
          <a:bodyPr wrap="square" lIns="0" tIns="0" rIns="0" bIns="0" rtlCol="0">
            <a:spAutoFit/>
          </a:bodyPr>
          <a:lstStyle/>
          <a:p>
            <a:pPr algn="r"/>
            <a:r>
              <a:rPr lang="de-CH" sz="700" spc="10" baseline="0" dirty="0">
                <a:solidFill>
                  <a:schemeClr val="bg1"/>
                </a:solidFill>
              </a:rPr>
              <a:t>von 94</a:t>
            </a:r>
          </a:p>
        </p:txBody>
      </p:sp>
      <p:sp>
        <p:nvSpPr>
          <p:cNvPr id="12" name="Textfeld 11"/>
          <p:cNvSpPr txBox="1"/>
          <p:nvPr/>
        </p:nvSpPr>
        <p:spPr>
          <a:xfrm>
            <a:off x="2459641" y="294556"/>
            <a:ext cx="1188088" cy="227819"/>
          </a:xfrm>
          <a:prstGeom prst="rect">
            <a:avLst/>
          </a:prstGeom>
          <a:noFill/>
        </p:spPr>
        <p:txBody>
          <a:bodyPr wrap="square" lIns="0" tIns="0" rIns="0" bIns="0" rtlCol="0">
            <a:spAutoFit/>
          </a:bodyPr>
          <a:lstStyle/>
          <a:p>
            <a:pPr algn="l">
              <a:lnSpc>
                <a:spcPct val="110000"/>
              </a:lnSpc>
            </a:pPr>
            <a:r>
              <a:rPr lang="de-CH" sz="700" spc="10" baseline="0">
                <a:solidFill>
                  <a:schemeClr val="bg1"/>
                </a:solidFill>
              </a:rPr>
              <a:t>Parlamentsdienste</a:t>
            </a:r>
          </a:p>
          <a:p>
            <a:pPr algn="l">
              <a:lnSpc>
                <a:spcPct val="110000"/>
              </a:lnSpc>
            </a:pPr>
            <a:r>
              <a:rPr lang="de-CH" sz="700" spc="10" baseline="0">
                <a:solidFill>
                  <a:schemeClr val="bg1"/>
                </a:solidFill>
              </a:rPr>
              <a:t>Das Schweizer Parlament</a:t>
            </a:r>
          </a:p>
        </p:txBody>
      </p:sp>
      <p:grpSp>
        <p:nvGrpSpPr>
          <p:cNvPr id="13" name="Gruppieren 12">
            <a:extLst>
              <a:ext uri="{FF2B5EF4-FFF2-40B4-BE49-F238E27FC236}">
                <a16:creationId xmlns:a16="http://schemas.microsoft.com/office/drawing/2014/main" id="{EA3A7E9A-897B-4348-8622-B4475B60D2E8}"/>
              </a:ext>
            </a:extLst>
          </p:cNvPr>
          <p:cNvGrpSpPr/>
          <p:nvPr/>
        </p:nvGrpSpPr>
        <p:grpSpPr>
          <a:xfrm>
            <a:off x="575767" y="325512"/>
            <a:ext cx="180000" cy="66799"/>
            <a:chOff x="575767" y="325512"/>
            <a:chExt cx="180000" cy="66799"/>
          </a:xfrm>
        </p:grpSpPr>
        <p:cxnSp>
          <p:nvCxnSpPr>
            <p:cNvPr id="14" name="Gerader Verbinder 13">
              <a:extLst>
                <a:ext uri="{FF2B5EF4-FFF2-40B4-BE49-F238E27FC236}">
                  <a16:creationId xmlns:a16="http://schemas.microsoft.com/office/drawing/2014/main" id="{15AACFBB-EAD8-4F82-8EA4-19E67A5891D9}"/>
                </a:ext>
              </a:extLst>
            </p:cNvPr>
            <p:cNvCxnSpPr/>
            <p:nvPr userDrawn="1"/>
          </p:nvCxnSpPr>
          <p:spPr>
            <a:xfrm>
              <a:off x="575767" y="325512"/>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Gerader Verbinder 14">
              <a:extLst>
                <a:ext uri="{FF2B5EF4-FFF2-40B4-BE49-F238E27FC236}">
                  <a16:creationId xmlns:a16="http://schemas.microsoft.com/office/drawing/2014/main" id="{1005F31E-E9D2-46F8-B0DF-5E29A038C34D}"/>
                </a:ext>
              </a:extLst>
            </p:cNvPr>
            <p:cNvCxnSpPr/>
            <p:nvPr userDrawn="1"/>
          </p:nvCxnSpPr>
          <p:spPr>
            <a:xfrm>
              <a:off x="575767" y="358912"/>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Gerader Verbinder 15">
              <a:extLst>
                <a:ext uri="{FF2B5EF4-FFF2-40B4-BE49-F238E27FC236}">
                  <a16:creationId xmlns:a16="http://schemas.microsoft.com/office/drawing/2014/main" id="{F9483780-5A8F-4D53-A79B-A93351A96997}"/>
                </a:ext>
              </a:extLst>
            </p:cNvPr>
            <p:cNvCxnSpPr/>
            <p:nvPr userDrawn="1"/>
          </p:nvCxnSpPr>
          <p:spPr>
            <a:xfrm>
              <a:off x="575767" y="392311"/>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5" name="Grafik 4">
            <a:extLst>
              <a:ext uri="{FF2B5EF4-FFF2-40B4-BE49-F238E27FC236}">
                <a16:creationId xmlns:a16="http://schemas.microsoft.com/office/drawing/2014/main" id="{8DF875DD-6D1B-4235-F019-C4B935B8ADC3}"/>
              </a:ext>
            </a:extLst>
          </p:cNvPr>
          <p:cNvPicPr>
            <a:picLocks noChangeAspect="1"/>
          </p:cNvPicPr>
          <p:nvPr/>
        </p:nvPicPr>
        <p:blipFill>
          <a:blip r:embed="rId3"/>
          <a:stretch>
            <a:fillRect/>
          </a:stretch>
        </p:blipFill>
        <p:spPr>
          <a:xfrm>
            <a:off x="5922918" y="1628088"/>
            <a:ext cx="5680800" cy="3879481"/>
          </a:xfrm>
          <a:prstGeom prst="rect">
            <a:avLst/>
          </a:prstGeom>
        </p:spPr>
      </p:pic>
      <p:sp>
        <p:nvSpPr>
          <p:cNvPr id="2" name="Foliennummernplatzhalter 1">
            <a:extLst>
              <a:ext uri="{FF2B5EF4-FFF2-40B4-BE49-F238E27FC236}">
                <a16:creationId xmlns:a16="http://schemas.microsoft.com/office/drawing/2014/main" id="{91EA0808-D5DF-056B-7723-D438706EE802}"/>
              </a:ext>
            </a:extLst>
          </p:cNvPr>
          <p:cNvSpPr>
            <a:spLocks noGrp="1"/>
          </p:cNvSpPr>
          <p:nvPr>
            <p:ph type="sldNum" sz="quarter" idx="12"/>
          </p:nvPr>
        </p:nvSpPr>
        <p:spPr/>
        <p:txBody>
          <a:bodyPr/>
          <a:lstStyle/>
          <a:p>
            <a:fld id="{442AD375-037F-43D0-B059-5172DA06796A}" type="slidenum">
              <a:rPr lang="de-CH" smtClean="0"/>
              <a:pPr/>
              <a:t>44</a:t>
            </a:fld>
            <a:endParaRPr lang="de-CH"/>
          </a:p>
        </p:txBody>
      </p:sp>
    </p:spTree>
    <p:extLst>
      <p:ext uri="{BB962C8B-B14F-4D97-AF65-F5344CB8AC3E}">
        <p14:creationId xmlns:p14="http://schemas.microsoft.com/office/powerpoint/2010/main" val="6034340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5C536C"/>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2458528" y="2343600"/>
            <a:ext cx="9149586" cy="438355"/>
          </a:xfrm>
        </p:spPr>
        <p:txBody>
          <a:bodyPr/>
          <a:lstStyle/>
          <a:p>
            <a:r>
              <a:rPr lang="de-CH" dirty="0"/>
              <a:t>Was für Aufgaben hat das Parlament?</a:t>
            </a:r>
          </a:p>
        </p:txBody>
      </p:sp>
      <p:sp>
        <p:nvSpPr>
          <p:cNvPr id="3" name="Inhaltsplatzhalter 2"/>
          <p:cNvSpPr>
            <a:spLocks noGrp="1"/>
          </p:cNvSpPr>
          <p:nvPr>
            <p:ph idx="1"/>
          </p:nvPr>
        </p:nvSpPr>
        <p:spPr>
          <a:xfrm>
            <a:off x="2458528" y="3024000"/>
            <a:ext cx="9149586" cy="3011731"/>
          </a:xfrm>
        </p:spPr>
        <p:txBody>
          <a:bodyPr/>
          <a:lstStyle/>
          <a:p>
            <a:pPr lvl="1"/>
            <a:r>
              <a:rPr lang="de-CH" dirty="0">
                <a:solidFill>
                  <a:srgbClr val="BFBAC9"/>
                </a:solidFill>
              </a:rPr>
              <a:t>Gesetzgebung</a:t>
            </a:r>
          </a:p>
          <a:p>
            <a:pPr lvl="1"/>
            <a:r>
              <a:rPr lang="de-CH" dirty="0">
                <a:solidFill>
                  <a:srgbClr val="BFBAC9"/>
                </a:solidFill>
              </a:rPr>
              <a:t>Budget</a:t>
            </a:r>
          </a:p>
          <a:p>
            <a:pPr lvl="1"/>
            <a:r>
              <a:rPr lang="de-CH" dirty="0">
                <a:solidFill>
                  <a:schemeClr val="bg1"/>
                </a:solidFill>
              </a:rPr>
              <a:t>Oberaufsicht über die Bundesbehörden</a:t>
            </a:r>
          </a:p>
          <a:p>
            <a:pPr lvl="1"/>
            <a:r>
              <a:rPr lang="de-CH" dirty="0">
                <a:solidFill>
                  <a:srgbClr val="BFBAC9"/>
                </a:solidFill>
              </a:rPr>
              <a:t>Wahlen</a:t>
            </a:r>
          </a:p>
        </p:txBody>
      </p:sp>
      <p:sp>
        <p:nvSpPr>
          <p:cNvPr id="4" name="Datumsplatzhalter 3"/>
          <p:cNvSpPr>
            <a:spLocks noGrp="1"/>
          </p:cNvSpPr>
          <p:nvPr>
            <p:ph type="dt" sz="half" idx="10"/>
          </p:nvPr>
        </p:nvSpPr>
        <p:spPr/>
        <p:txBody>
          <a:bodyPr/>
          <a:lstStyle/>
          <a:p>
            <a:r>
              <a:rPr lang="de-CH"/>
              <a:t>Stand Dezember 2024</a:t>
            </a:r>
            <a:endParaRPr lang="de-CH" dirty="0"/>
          </a:p>
        </p:txBody>
      </p:sp>
      <p:sp>
        <p:nvSpPr>
          <p:cNvPr id="6" name="Rechteck 5">
            <a:hlinkClick r:id="rId3" action="ppaction://hlinksldjump"/>
          </p:cNvPr>
          <p:cNvSpPr/>
          <p:nvPr/>
        </p:nvSpPr>
        <p:spPr>
          <a:xfrm>
            <a:off x="2418334" y="3023729"/>
            <a:ext cx="7437506"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 name="Rechteck 6">
            <a:hlinkClick r:id="rId4" action="ppaction://hlinksldjump"/>
          </p:cNvPr>
          <p:cNvSpPr/>
          <p:nvPr/>
        </p:nvSpPr>
        <p:spPr>
          <a:xfrm>
            <a:off x="2418334" y="3904863"/>
            <a:ext cx="7437506"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 name="Rechteck 7">
            <a:hlinkClick r:id="rId5" action="ppaction://hlinksldjump"/>
          </p:cNvPr>
          <p:cNvSpPr/>
          <p:nvPr/>
        </p:nvSpPr>
        <p:spPr>
          <a:xfrm>
            <a:off x="2418334" y="3464296"/>
            <a:ext cx="7437506"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Rechteck 8">
            <a:hlinkClick r:id="rId6" action="ppaction://hlinksldjump"/>
          </p:cNvPr>
          <p:cNvSpPr/>
          <p:nvPr/>
        </p:nvSpPr>
        <p:spPr>
          <a:xfrm>
            <a:off x="2418334" y="4345429"/>
            <a:ext cx="7437506"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5" name="Foliennummernplatzhalter 4">
            <a:extLst>
              <a:ext uri="{FF2B5EF4-FFF2-40B4-BE49-F238E27FC236}">
                <a16:creationId xmlns:a16="http://schemas.microsoft.com/office/drawing/2014/main" id="{D61280D5-561B-173E-4140-50C82E70B9C4}"/>
              </a:ext>
            </a:extLst>
          </p:cNvPr>
          <p:cNvSpPr>
            <a:spLocks noGrp="1"/>
          </p:cNvSpPr>
          <p:nvPr>
            <p:ph type="sldNum" sz="quarter" idx="12"/>
          </p:nvPr>
        </p:nvSpPr>
        <p:spPr/>
        <p:txBody>
          <a:bodyPr/>
          <a:lstStyle/>
          <a:p>
            <a:fld id="{442AD375-037F-43D0-B059-5172DA06796A}" type="slidenum">
              <a:rPr lang="de-CH" smtClean="0"/>
              <a:pPr/>
              <a:t>45</a:t>
            </a:fld>
            <a:endParaRPr lang="de-CH"/>
          </a:p>
        </p:txBody>
      </p:sp>
    </p:spTree>
    <p:extLst>
      <p:ext uri="{BB962C8B-B14F-4D97-AF65-F5344CB8AC3E}">
        <p14:creationId xmlns:p14="http://schemas.microsoft.com/office/powerpoint/2010/main" val="9174849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6" name="Grafik 5" descr="Ein Bild, das Text, Tablet, Screenshot, Kommunikationsgerät enthält.&#10;&#10;Automatisch generierte Beschreibung">
            <a:extLst>
              <a:ext uri="{FF2B5EF4-FFF2-40B4-BE49-F238E27FC236}">
                <a16:creationId xmlns:a16="http://schemas.microsoft.com/office/drawing/2014/main" id="{7B45F46A-3C65-F483-C6ED-77CF1DDED23E}"/>
              </a:ext>
            </a:extLst>
          </p:cNvPr>
          <p:cNvPicPr>
            <a:picLocks noChangeAspect="1"/>
          </p:cNvPicPr>
          <p:nvPr/>
        </p:nvPicPr>
        <p:blipFill>
          <a:blip r:embed="rId3">
            <a:extLst>
              <a:ext uri="{28A0092B-C50C-407E-A947-70E740481C1C}">
                <a14:useLocalDpi xmlns:a14="http://schemas.microsoft.com/office/drawing/2010/main" val="0"/>
              </a:ext>
            </a:extLst>
          </a:blip>
          <a:srcRect l="25446" t="9185"/>
          <a:stretch/>
        </p:blipFill>
        <p:spPr>
          <a:xfrm>
            <a:off x="3122320" y="629920"/>
            <a:ext cx="9069680" cy="6228080"/>
          </a:xfrm>
          <a:prstGeom prst="rect">
            <a:avLst/>
          </a:prstGeom>
        </p:spPr>
      </p:pic>
      <p:sp>
        <p:nvSpPr>
          <p:cNvPr id="2" name="Inhaltsplatzhalter 1"/>
          <p:cNvSpPr>
            <a:spLocks noGrp="1"/>
          </p:cNvSpPr>
          <p:nvPr>
            <p:ph idx="1"/>
          </p:nvPr>
        </p:nvSpPr>
        <p:spPr/>
        <p:txBody>
          <a:bodyPr/>
          <a:lstStyle/>
          <a:p>
            <a:r>
              <a:rPr lang="de-CH"/>
              <a:t>Oberaufsicht über die Bundesbehörden</a:t>
            </a:r>
          </a:p>
        </p:txBody>
      </p:sp>
      <p:sp>
        <p:nvSpPr>
          <p:cNvPr id="3" name="Datumsplatzhalter 2"/>
          <p:cNvSpPr>
            <a:spLocks noGrp="1"/>
          </p:cNvSpPr>
          <p:nvPr>
            <p:ph type="dt" sz="half" idx="10"/>
          </p:nvPr>
        </p:nvSpPr>
        <p:spPr/>
        <p:txBody>
          <a:bodyPr/>
          <a:lstStyle/>
          <a:p>
            <a:r>
              <a:rPr lang="de-CH"/>
              <a:t>Stand Dezember 2024</a:t>
            </a:r>
            <a:endParaRPr lang="de-CH" dirty="0"/>
          </a:p>
        </p:txBody>
      </p:sp>
      <p:sp>
        <p:nvSpPr>
          <p:cNvPr id="4" name="Foliennummernplatzhalter 3">
            <a:extLst>
              <a:ext uri="{FF2B5EF4-FFF2-40B4-BE49-F238E27FC236}">
                <a16:creationId xmlns:a16="http://schemas.microsoft.com/office/drawing/2014/main" id="{749E77C7-B7FB-F10B-DDB2-ECB8925BD4CB}"/>
              </a:ext>
            </a:extLst>
          </p:cNvPr>
          <p:cNvSpPr>
            <a:spLocks noGrp="1"/>
          </p:cNvSpPr>
          <p:nvPr>
            <p:ph type="sldNum" sz="quarter" idx="12"/>
          </p:nvPr>
        </p:nvSpPr>
        <p:spPr/>
        <p:txBody>
          <a:bodyPr/>
          <a:lstStyle/>
          <a:p>
            <a:fld id="{442AD375-037F-43D0-B059-5172DA06796A}" type="slidenum">
              <a:rPr lang="de-CH" smtClean="0"/>
              <a:t>46</a:t>
            </a:fld>
            <a:endParaRPr lang="de-CH"/>
          </a:p>
        </p:txBody>
      </p:sp>
    </p:spTree>
    <p:extLst>
      <p:ext uri="{BB962C8B-B14F-4D97-AF65-F5344CB8AC3E}">
        <p14:creationId xmlns:p14="http://schemas.microsoft.com/office/powerpoint/2010/main" val="27619994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5C536C"/>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2458528" y="2343600"/>
            <a:ext cx="9149586" cy="438355"/>
          </a:xfrm>
        </p:spPr>
        <p:txBody>
          <a:bodyPr/>
          <a:lstStyle/>
          <a:p>
            <a:r>
              <a:rPr lang="de-CH" dirty="0"/>
              <a:t>Was für Aufgaben hat das Parlament?</a:t>
            </a:r>
          </a:p>
        </p:txBody>
      </p:sp>
      <p:sp>
        <p:nvSpPr>
          <p:cNvPr id="3" name="Inhaltsplatzhalter 2"/>
          <p:cNvSpPr>
            <a:spLocks noGrp="1"/>
          </p:cNvSpPr>
          <p:nvPr>
            <p:ph idx="1"/>
          </p:nvPr>
        </p:nvSpPr>
        <p:spPr>
          <a:xfrm>
            <a:off x="2458528" y="3024000"/>
            <a:ext cx="9149586" cy="3011731"/>
          </a:xfrm>
        </p:spPr>
        <p:txBody>
          <a:bodyPr/>
          <a:lstStyle/>
          <a:p>
            <a:pPr lvl="1"/>
            <a:r>
              <a:rPr lang="de-CH" dirty="0">
                <a:solidFill>
                  <a:srgbClr val="BFBAC9"/>
                </a:solidFill>
              </a:rPr>
              <a:t>Gesetzgebung</a:t>
            </a:r>
          </a:p>
          <a:p>
            <a:pPr lvl="1"/>
            <a:r>
              <a:rPr lang="de-CH" dirty="0">
                <a:solidFill>
                  <a:srgbClr val="BFBAC9"/>
                </a:solidFill>
              </a:rPr>
              <a:t>Budget</a:t>
            </a:r>
          </a:p>
          <a:p>
            <a:pPr lvl="1"/>
            <a:r>
              <a:rPr lang="de-CH" dirty="0">
                <a:solidFill>
                  <a:srgbClr val="BFBAC9"/>
                </a:solidFill>
              </a:rPr>
              <a:t>Oberaufsicht über die Bundesbehörden</a:t>
            </a:r>
          </a:p>
          <a:p>
            <a:pPr lvl="1"/>
            <a:r>
              <a:rPr lang="de-CH" dirty="0">
                <a:solidFill>
                  <a:schemeClr val="bg1"/>
                </a:solidFill>
              </a:rPr>
              <a:t>Wahlen</a:t>
            </a:r>
          </a:p>
        </p:txBody>
      </p:sp>
      <p:sp>
        <p:nvSpPr>
          <p:cNvPr id="4" name="Datumsplatzhalter 3"/>
          <p:cNvSpPr>
            <a:spLocks noGrp="1"/>
          </p:cNvSpPr>
          <p:nvPr>
            <p:ph type="dt" sz="half" idx="10"/>
          </p:nvPr>
        </p:nvSpPr>
        <p:spPr/>
        <p:txBody>
          <a:bodyPr/>
          <a:lstStyle/>
          <a:p>
            <a:r>
              <a:rPr lang="de-CH"/>
              <a:t>Stand Dezember 2024</a:t>
            </a:r>
            <a:endParaRPr lang="de-CH" dirty="0"/>
          </a:p>
        </p:txBody>
      </p:sp>
      <p:sp>
        <p:nvSpPr>
          <p:cNvPr id="6" name="Rechteck 5">
            <a:hlinkClick r:id="rId3" action="ppaction://hlinksldjump"/>
          </p:cNvPr>
          <p:cNvSpPr/>
          <p:nvPr/>
        </p:nvSpPr>
        <p:spPr>
          <a:xfrm>
            <a:off x="2398878" y="3001192"/>
            <a:ext cx="7437506"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 name="Rechteck 6">
            <a:hlinkClick r:id="rId4" action="ppaction://hlinksldjump"/>
          </p:cNvPr>
          <p:cNvSpPr/>
          <p:nvPr/>
        </p:nvSpPr>
        <p:spPr>
          <a:xfrm>
            <a:off x="2398878" y="3882326"/>
            <a:ext cx="7437506"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 name="Rechteck 7">
            <a:hlinkClick r:id="rId5" action="ppaction://hlinksldjump"/>
          </p:cNvPr>
          <p:cNvSpPr/>
          <p:nvPr/>
        </p:nvSpPr>
        <p:spPr>
          <a:xfrm>
            <a:off x="2398878" y="3441759"/>
            <a:ext cx="7437506"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Rechteck 8">
            <a:hlinkClick r:id="rId6" action="ppaction://hlinksldjump"/>
          </p:cNvPr>
          <p:cNvSpPr/>
          <p:nvPr/>
        </p:nvSpPr>
        <p:spPr>
          <a:xfrm>
            <a:off x="2398878" y="4322892"/>
            <a:ext cx="7437506"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5" name="Foliennummernplatzhalter 4">
            <a:extLst>
              <a:ext uri="{FF2B5EF4-FFF2-40B4-BE49-F238E27FC236}">
                <a16:creationId xmlns:a16="http://schemas.microsoft.com/office/drawing/2014/main" id="{A8C0952F-7BF3-B273-4C4E-1110D2A452C8}"/>
              </a:ext>
            </a:extLst>
          </p:cNvPr>
          <p:cNvSpPr>
            <a:spLocks noGrp="1"/>
          </p:cNvSpPr>
          <p:nvPr>
            <p:ph type="sldNum" sz="quarter" idx="12"/>
          </p:nvPr>
        </p:nvSpPr>
        <p:spPr/>
        <p:txBody>
          <a:bodyPr/>
          <a:lstStyle/>
          <a:p>
            <a:fld id="{442AD375-037F-43D0-B059-5172DA06796A}" type="slidenum">
              <a:rPr lang="de-CH" smtClean="0"/>
              <a:pPr/>
              <a:t>47</a:t>
            </a:fld>
            <a:endParaRPr lang="de-CH"/>
          </a:p>
        </p:txBody>
      </p:sp>
    </p:spTree>
    <p:extLst>
      <p:ext uri="{BB962C8B-B14F-4D97-AF65-F5344CB8AC3E}">
        <p14:creationId xmlns:p14="http://schemas.microsoft.com/office/powerpoint/2010/main" val="24977880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Freeform 5"/>
          <p:cNvSpPr>
            <a:spLocks/>
          </p:cNvSpPr>
          <p:nvPr/>
        </p:nvSpPr>
        <p:spPr bwMode="auto">
          <a:xfrm>
            <a:off x="6073602" y="1751798"/>
            <a:ext cx="12700" cy="260350"/>
          </a:xfrm>
          <a:custGeom>
            <a:avLst/>
            <a:gdLst>
              <a:gd name="T0" fmla="*/ 0 w 14"/>
              <a:gd name="T1" fmla="*/ 274 h 274"/>
              <a:gd name="T2" fmla="*/ 0 w 14"/>
              <a:gd name="T3" fmla="*/ 274 h 274"/>
              <a:gd name="T4" fmla="*/ 14 w 14"/>
              <a:gd name="T5" fmla="*/ 274 h 274"/>
              <a:gd name="T6" fmla="*/ 14 w 14"/>
              <a:gd name="T7" fmla="*/ 0 h 274"/>
              <a:gd name="T8" fmla="*/ 0 w 14"/>
              <a:gd name="T9" fmla="*/ 0 h 274"/>
              <a:gd name="T10" fmla="*/ 0 w 14"/>
              <a:gd name="T11" fmla="*/ 274 h 274"/>
            </a:gdLst>
            <a:ahLst/>
            <a:cxnLst>
              <a:cxn ang="0">
                <a:pos x="T0" y="T1"/>
              </a:cxn>
              <a:cxn ang="0">
                <a:pos x="T2" y="T3"/>
              </a:cxn>
              <a:cxn ang="0">
                <a:pos x="T4" y="T5"/>
              </a:cxn>
              <a:cxn ang="0">
                <a:pos x="T6" y="T7"/>
              </a:cxn>
              <a:cxn ang="0">
                <a:pos x="T8" y="T9"/>
              </a:cxn>
              <a:cxn ang="0">
                <a:pos x="T10" y="T11"/>
              </a:cxn>
            </a:cxnLst>
            <a:rect l="0" t="0" r="r" b="b"/>
            <a:pathLst>
              <a:path w="14" h="274">
                <a:moveTo>
                  <a:pt x="0" y="274"/>
                </a:moveTo>
                <a:lnTo>
                  <a:pt x="0" y="274"/>
                </a:lnTo>
                <a:lnTo>
                  <a:pt x="14" y="274"/>
                </a:lnTo>
                <a:lnTo>
                  <a:pt x="14" y="0"/>
                </a:lnTo>
                <a:lnTo>
                  <a:pt x="0" y="0"/>
                </a:lnTo>
                <a:lnTo>
                  <a:pt x="0" y="274"/>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92" name="Freeform 6"/>
          <p:cNvSpPr>
            <a:spLocks/>
          </p:cNvSpPr>
          <p:nvPr/>
        </p:nvSpPr>
        <p:spPr bwMode="auto">
          <a:xfrm>
            <a:off x="6027564" y="1737511"/>
            <a:ext cx="104775" cy="65088"/>
          </a:xfrm>
          <a:custGeom>
            <a:avLst/>
            <a:gdLst>
              <a:gd name="T0" fmla="*/ 109 w 109"/>
              <a:gd name="T1" fmla="*/ 59 h 68"/>
              <a:gd name="T2" fmla="*/ 109 w 109"/>
              <a:gd name="T3" fmla="*/ 59 h 68"/>
              <a:gd name="T4" fmla="*/ 100 w 109"/>
              <a:gd name="T5" fmla="*/ 68 h 68"/>
              <a:gd name="T6" fmla="*/ 55 w 109"/>
              <a:gd name="T7" fmla="*/ 20 h 68"/>
              <a:gd name="T8" fmla="*/ 10 w 109"/>
              <a:gd name="T9" fmla="*/ 68 h 68"/>
              <a:gd name="T10" fmla="*/ 0 w 109"/>
              <a:gd name="T11" fmla="*/ 59 h 68"/>
              <a:gd name="T12" fmla="*/ 55 w 109"/>
              <a:gd name="T13" fmla="*/ 0 h 68"/>
              <a:gd name="T14" fmla="*/ 109 w 109"/>
              <a:gd name="T15" fmla="*/ 59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 h="68">
                <a:moveTo>
                  <a:pt x="109" y="59"/>
                </a:moveTo>
                <a:lnTo>
                  <a:pt x="109" y="59"/>
                </a:lnTo>
                <a:lnTo>
                  <a:pt x="100" y="68"/>
                </a:lnTo>
                <a:lnTo>
                  <a:pt x="55" y="20"/>
                </a:lnTo>
                <a:lnTo>
                  <a:pt x="10" y="68"/>
                </a:lnTo>
                <a:lnTo>
                  <a:pt x="0" y="59"/>
                </a:lnTo>
                <a:lnTo>
                  <a:pt x="55" y="0"/>
                </a:lnTo>
                <a:lnTo>
                  <a:pt x="109" y="59"/>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93" name="Freeform 7"/>
          <p:cNvSpPr>
            <a:spLocks/>
          </p:cNvSpPr>
          <p:nvPr/>
        </p:nvSpPr>
        <p:spPr bwMode="auto">
          <a:xfrm>
            <a:off x="4698827" y="2047073"/>
            <a:ext cx="258763" cy="558800"/>
          </a:xfrm>
          <a:custGeom>
            <a:avLst/>
            <a:gdLst>
              <a:gd name="T0" fmla="*/ 32 w 271"/>
              <a:gd name="T1" fmla="*/ 28 h 587"/>
              <a:gd name="T2" fmla="*/ 32 w 271"/>
              <a:gd name="T3" fmla="*/ 28 h 587"/>
              <a:gd name="T4" fmla="*/ 259 w 271"/>
              <a:gd name="T5" fmla="*/ 587 h 587"/>
              <a:gd name="T6" fmla="*/ 271 w 271"/>
              <a:gd name="T7" fmla="*/ 582 h 587"/>
              <a:gd name="T8" fmla="*/ 45 w 271"/>
              <a:gd name="T9" fmla="*/ 22 h 587"/>
              <a:gd name="T10" fmla="*/ 95 w 271"/>
              <a:gd name="T11" fmla="*/ 46 h 587"/>
              <a:gd name="T12" fmla="*/ 101 w 271"/>
              <a:gd name="T13" fmla="*/ 34 h 587"/>
              <a:gd name="T14" fmla="*/ 29 w 271"/>
              <a:gd name="T15" fmla="*/ 0 h 587"/>
              <a:gd name="T16" fmla="*/ 0 w 271"/>
              <a:gd name="T17" fmla="*/ 75 h 587"/>
              <a:gd name="T18" fmla="*/ 12 w 271"/>
              <a:gd name="T19" fmla="*/ 80 h 587"/>
              <a:gd name="T20" fmla="*/ 32 w 271"/>
              <a:gd name="T21" fmla="*/ 28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1" h="587">
                <a:moveTo>
                  <a:pt x="32" y="28"/>
                </a:moveTo>
                <a:lnTo>
                  <a:pt x="32" y="28"/>
                </a:lnTo>
                <a:lnTo>
                  <a:pt x="259" y="587"/>
                </a:lnTo>
                <a:cubicBezTo>
                  <a:pt x="263" y="585"/>
                  <a:pt x="267" y="583"/>
                  <a:pt x="271" y="582"/>
                </a:cubicBezTo>
                <a:lnTo>
                  <a:pt x="45" y="22"/>
                </a:lnTo>
                <a:lnTo>
                  <a:pt x="95" y="46"/>
                </a:lnTo>
                <a:lnTo>
                  <a:pt x="101" y="34"/>
                </a:lnTo>
                <a:lnTo>
                  <a:pt x="29" y="0"/>
                </a:lnTo>
                <a:lnTo>
                  <a:pt x="0" y="75"/>
                </a:lnTo>
                <a:lnTo>
                  <a:pt x="12" y="80"/>
                </a:lnTo>
                <a:lnTo>
                  <a:pt x="32" y="28"/>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94" name="Freeform 8"/>
          <p:cNvSpPr>
            <a:spLocks/>
          </p:cNvSpPr>
          <p:nvPr/>
        </p:nvSpPr>
        <p:spPr bwMode="auto">
          <a:xfrm>
            <a:off x="7192789" y="2026436"/>
            <a:ext cx="263525" cy="568325"/>
          </a:xfrm>
          <a:custGeom>
            <a:avLst/>
            <a:gdLst>
              <a:gd name="T0" fmla="*/ 232 w 276"/>
              <a:gd name="T1" fmla="*/ 23 h 596"/>
              <a:gd name="T2" fmla="*/ 232 w 276"/>
              <a:gd name="T3" fmla="*/ 23 h 596"/>
              <a:gd name="T4" fmla="*/ 0 w 276"/>
              <a:gd name="T5" fmla="*/ 591 h 596"/>
              <a:gd name="T6" fmla="*/ 13 w 276"/>
              <a:gd name="T7" fmla="*/ 596 h 596"/>
              <a:gd name="T8" fmla="*/ 244 w 276"/>
              <a:gd name="T9" fmla="*/ 28 h 596"/>
              <a:gd name="T10" fmla="*/ 264 w 276"/>
              <a:gd name="T11" fmla="*/ 80 h 596"/>
              <a:gd name="T12" fmla="*/ 276 w 276"/>
              <a:gd name="T13" fmla="*/ 75 h 596"/>
              <a:gd name="T14" fmla="*/ 248 w 276"/>
              <a:gd name="T15" fmla="*/ 0 h 596"/>
              <a:gd name="T16" fmla="*/ 175 w 276"/>
              <a:gd name="T17" fmla="*/ 34 h 596"/>
              <a:gd name="T18" fmla="*/ 181 w 276"/>
              <a:gd name="T19" fmla="*/ 46 h 596"/>
              <a:gd name="T20" fmla="*/ 232 w 276"/>
              <a:gd name="T21" fmla="*/ 23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6" h="596">
                <a:moveTo>
                  <a:pt x="232" y="23"/>
                </a:moveTo>
                <a:lnTo>
                  <a:pt x="232" y="23"/>
                </a:lnTo>
                <a:lnTo>
                  <a:pt x="0" y="591"/>
                </a:lnTo>
                <a:cubicBezTo>
                  <a:pt x="4" y="592"/>
                  <a:pt x="9" y="594"/>
                  <a:pt x="13" y="596"/>
                </a:cubicBezTo>
                <a:lnTo>
                  <a:pt x="244" y="28"/>
                </a:lnTo>
                <a:lnTo>
                  <a:pt x="264" y="80"/>
                </a:lnTo>
                <a:lnTo>
                  <a:pt x="276" y="75"/>
                </a:lnTo>
                <a:lnTo>
                  <a:pt x="248" y="0"/>
                </a:lnTo>
                <a:lnTo>
                  <a:pt x="175" y="34"/>
                </a:lnTo>
                <a:lnTo>
                  <a:pt x="181" y="46"/>
                </a:lnTo>
                <a:lnTo>
                  <a:pt x="232" y="23"/>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95" name="Freeform 9"/>
          <p:cNvSpPr>
            <a:spLocks/>
          </p:cNvSpPr>
          <p:nvPr/>
        </p:nvSpPr>
        <p:spPr bwMode="auto">
          <a:xfrm>
            <a:off x="8272289" y="2940836"/>
            <a:ext cx="425450" cy="392113"/>
          </a:xfrm>
          <a:custGeom>
            <a:avLst/>
            <a:gdLst>
              <a:gd name="T0" fmla="*/ 0 w 446"/>
              <a:gd name="T1" fmla="*/ 402 h 412"/>
              <a:gd name="T2" fmla="*/ 0 w 446"/>
              <a:gd name="T3" fmla="*/ 402 h 412"/>
              <a:gd name="T4" fmla="*/ 9 w 446"/>
              <a:gd name="T5" fmla="*/ 412 h 412"/>
              <a:gd name="T6" fmla="*/ 431 w 446"/>
              <a:gd name="T7" fmla="*/ 24 h 412"/>
              <a:gd name="T8" fmla="*/ 426 w 446"/>
              <a:gd name="T9" fmla="*/ 79 h 412"/>
              <a:gd name="T10" fmla="*/ 440 w 446"/>
              <a:gd name="T11" fmla="*/ 80 h 412"/>
              <a:gd name="T12" fmla="*/ 446 w 446"/>
              <a:gd name="T13" fmla="*/ 1 h 412"/>
              <a:gd name="T14" fmla="*/ 366 w 446"/>
              <a:gd name="T15" fmla="*/ 0 h 412"/>
              <a:gd name="T16" fmla="*/ 366 w 446"/>
              <a:gd name="T17" fmla="*/ 14 h 412"/>
              <a:gd name="T18" fmla="*/ 422 w 446"/>
              <a:gd name="T19" fmla="*/ 14 h 412"/>
              <a:gd name="T20" fmla="*/ 0 w 446"/>
              <a:gd name="T21" fmla="*/ 402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6" h="412">
                <a:moveTo>
                  <a:pt x="0" y="402"/>
                </a:moveTo>
                <a:lnTo>
                  <a:pt x="0" y="402"/>
                </a:lnTo>
                <a:cubicBezTo>
                  <a:pt x="3" y="406"/>
                  <a:pt x="6" y="409"/>
                  <a:pt x="9" y="412"/>
                </a:cubicBezTo>
                <a:lnTo>
                  <a:pt x="431" y="24"/>
                </a:lnTo>
                <a:lnTo>
                  <a:pt x="426" y="79"/>
                </a:lnTo>
                <a:lnTo>
                  <a:pt x="440" y="80"/>
                </a:lnTo>
                <a:lnTo>
                  <a:pt x="446" y="1"/>
                </a:lnTo>
                <a:lnTo>
                  <a:pt x="366" y="0"/>
                </a:lnTo>
                <a:lnTo>
                  <a:pt x="366" y="14"/>
                </a:lnTo>
                <a:lnTo>
                  <a:pt x="422" y="14"/>
                </a:lnTo>
                <a:lnTo>
                  <a:pt x="0" y="402"/>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96" name="Freeform 10"/>
          <p:cNvSpPr>
            <a:spLocks/>
          </p:cNvSpPr>
          <p:nvPr/>
        </p:nvSpPr>
        <p:spPr bwMode="auto">
          <a:xfrm>
            <a:off x="3422477" y="2928136"/>
            <a:ext cx="465138" cy="428625"/>
          </a:xfrm>
          <a:custGeom>
            <a:avLst/>
            <a:gdLst>
              <a:gd name="T0" fmla="*/ 20 w 488"/>
              <a:gd name="T1" fmla="*/ 80 h 449"/>
              <a:gd name="T2" fmla="*/ 20 w 488"/>
              <a:gd name="T3" fmla="*/ 80 h 449"/>
              <a:gd name="T4" fmla="*/ 15 w 488"/>
              <a:gd name="T5" fmla="*/ 24 h 449"/>
              <a:gd name="T6" fmla="*/ 479 w 488"/>
              <a:gd name="T7" fmla="*/ 449 h 449"/>
              <a:gd name="T8" fmla="*/ 488 w 488"/>
              <a:gd name="T9" fmla="*/ 440 h 449"/>
              <a:gd name="T10" fmla="*/ 24 w 488"/>
              <a:gd name="T11" fmla="*/ 14 h 449"/>
              <a:gd name="T12" fmla="*/ 80 w 488"/>
              <a:gd name="T13" fmla="*/ 14 h 449"/>
              <a:gd name="T14" fmla="*/ 80 w 488"/>
              <a:gd name="T15" fmla="*/ 0 h 449"/>
              <a:gd name="T16" fmla="*/ 0 w 488"/>
              <a:gd name="T17" fmla="*/ 1 h 449"/>
              <a:gd name="T18" fmla="*/ 6 w 488"/>
              <a:gd name="T19" fmla="*/ 81 h 449"/>
              <a:gd name="T20" fmla="*/ 20 w 488"/>
              <a:gd name="T21" fmla="*/ 8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8" h="449">
                <a:moveTo>
                  <a:pt x="20" y="80"/>
                </a:moveTo>
                <a:lnTo>
                  <a:pt x="20" y="80"/>
                </a:lnTo>
                <a:lnTo>
                  <a:pt x="15" y="24"/>
                </a:lnTo>
                <a:lnTo>
                  <a:pt x="479" y="449"/>
                </a:lnTo>
                <a:cubicBezTo>
                  <a:pt x="482" y="446"/>
                  <a:pt x="485" y="443"/>
                  <a:pt x="488" y="440"/>
                </a:cubicBezTo>
                <a:lnTo>
                  <a:pt x="24" y="14"/>
                </a:lnTo>
                <a:lnTo>
                  <a:pt x="80" y="14"/>
                </a:lnTo>
                <a:lnTo>
                  <a:pt x="80" y="0"/>
                </a:lnTo>
                <a:lnTo>
                  <a:pt x="0" y="1"/>
                </a:lnTo>
                <a:lnTo>
                  <a:pt x="6" y="81"/>
                </a:lnTo>
                <a:lnTo>
                  <a:pt x="20" y="8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97" name="Freeform 11"/>
          <p:cNvSpPr>
            <a:spLocks/>
          </p:cNvSpPr>
          <p:nvPr/>
        </p:nvSpPr>
        <p:spPr bwMode="auto">
          <a:xfrm>
            <a:off x="2644602" y="4363236"/>
            <a:ext cx="569913" cy="200025"/>
          </a:xfrm>
          <a:custGeom>
            <a:avLst/>
            <a:gdLst>
              <a:gd name="T0" fmla="*/ 594 w 598"/>
              <a:gd name="T1" fmla="*/ 210 h 210"/>
              <a:gd name="T2" fmla="*/ 594 w 598"/>
              <a:gd name="T3" fmla="*/ 210 h 210"/>
              <a:gd name="T4" fmla="*/ 598 w 598"/>
              <a:gd name="T5" fmla="*/ 197 h 210"/>
              <a:gd name="T6" fmla="*/ 28 w 598"/>
              <a:gd name="T7" fmla="*/ 37 h 210"/>
              <a:gd name="T8" fmla="*/ 78 w 598"/>
              <a:gd name="T9" fmla="*/ 11 h 210"/>
              <a:gd name="T10" fmla="*/ 71 w 598"/>
              <a:gd name="T11" fmla="*/ 0 h 210"/>
              <a:gd name="T12" fmla="*/ 0 w 598"/>
              <a:gd name="T13" fmla="*/ 36 h 210"/>
              <a:gd name="T14" fmla="*/ 42 w 598"/>
              <a:gd name="T15" fmla="*/ 105 h 210"/>
              <a:gd name="T16" fmla="*/ 53 w 598"/>
              <a:gd name="T17" fmla="*/ 98 h 210"/>
              <a:gd name="T18" fmla="*/ 24 w 598"/>
              <a:gd name="T19" fmla="*/ 50 h 210"/>
              <a:gd name="T20" fmla="*/ 594 w 598"/>
              <a:gd name="T21" fmla="*/ 21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8" h="210">
                <a:moveTo>
                  <a:pt x="594" y="210"/>
                </a:moveTo>
                <a:lnTo>
                  <a:pt x="594" y="210"/>
                </a:lnTo>
                <a:cubicBezTo>
                  <a:pt x="595" y="206"/>
                  <a:pt x="596" y="201"/>
                  <a:pt x="598" y="197"/>
                </a:cubicBezTo>
                <a:lnTo>
                  <a:pt x="28" y="37"/>
                </a:lnTo>
                <a:lnTo>
                  <a:pt x="78" y="11"/>
                </a:lnTo>
                <a:lnTo>
                  <a:pt x="71" y="0"/>
                </a:lnTo>
                <a:lnTo>
                  <a:pt x="0" y="36"/>
                </a:lnTo>
                <a:lnTo>
                  <a:pt x="42" y="105"/>
                </a:lnTo>
                <a:lnTo>
                  <a:pt x="53" y="98"/>
                </a:lnTo>
                <a:lnTo>
                  <a:pt x="24" y="50"/>
                </a:lnTo>
                <a:lnTo>
                  <a:pt x="594" y="21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98" name="Freeform 12"/>
          <p:cNvSpPr>
            <a:spLocks/>
          </p:cNvSpPr>
          <p:nvPr/>
        </p:nvSpPr>
        <p:spPr bwMode="auto">
          <a:xfrm>
            <a:off x="8959677" y="4344186"/>
            <a:ext cx="538163" cy="195263"/>
          </a:xfrm>
          <a:custGeom>
            <a:avLst/>
            <a:gdLst>
              <a:gd name="T0" fmla="*/ 493 w 564"/>
              <a:gd name="T1" fmla="*/ 0 h 204"/>
              <a:gd name="T2" fmla="*/ 493 w 564"/>
              <a:gd name="T3" fmla="*/ 0 h 204"/>
              <a:gd name="T4" fmla="*/ 486 w 564"/>
              <a:gd name="T5" fmla="*/ 12 h 204"/>
              <a:gd name="T6" fmla="*/ 536 w 564"/>
              <a:gd name="T7" fmla="*/ 37 h 204"/>
              <a:gd name="T8" fmla="*/ 0 w 564"/>
              <a:gd name="T9" fmla="*/ 191 h 204"/>
              <a:gd name="T10" fmla="*/ 4 w 564"/>
              <a:gd name="T11" fmla="*/ 204 h 204"/>
              <a:gd name="T12" fmla="*/ 540 w 564"/>
              <a:gd name="T13" fmla="*/ 50 h 204"/>
              <a:gd name="T14" fmla="*/ 511 w 564"/>
              <a:gd name="T15" fmla="*/ 98 h 204"/>
              <a:gd name="T16" fmla="*/ 523 w 564"/>
              <a:gd name="T17" fmla="*/ 105 h 204"/>
              <a:gd name="T18" fmla="*/ 564 w 564"/>
              <a:gd name="T19" fmla="*/ 36 h 204"/>
              <a:gd name="T20" fmla="*/ 493 w 564"/>
              <a:gd name="T21"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4" h="204">
                <a:moveTo>
                  <a:pt x="493" y="0"/>
                </a:moveTo>
                <a:lnTo>
                  <a:pt x="493" y="0"/>
                </a:lnTo>
                <a:lnTo>
                  <a:pt x="486" y="12"/>
                </a:lnTo>
                <a:lnTo>
                  <a:pt x="536" y="37"/>
                </a:lnTo>
                <a:lnTo>
                  <a:pt x="0" y="191"/>
                </a:lnTo>
                <a:cubicBezTo>
                  <a:pt x="1" y="195"/>
                  <a:pt x="2" y="199"/>
                  <a:pt x="4" y="204"/>
                </a:cubicBezTo>
                <a:lnTo>
                  <a:pt x="540" y="50"/>
                </a:lnTo>
                <a:lnTo>
                  <a:pt x="511" y="98"/>
                </a:lnTo>
                <a:lnTo>
                  <a:pt x="523" y="105"/>
                </a:lnTo>
                <a:lnTo>
                  <a:pt x="564" y="36"/>
                </a:lnTo>
                <a:lnTo>
                  <a:pt x="493"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99" name="Freeform 13"/>
          <p:cNvSpPr>
            <a:spLocks/>
          </p:cNvSpPr>
          <p:nvPr/>
        </p:nvSpPr>
        <p:spPr bwMode="auto">
          <a:xfrm>
            <a:off x="5490989" y="3880636"/>
            <a:ext cx="584200" cy="1481138"/>
          </a:xfrm>
          <a:custGeom>
            <a:avLst/>
            <a:gdLst>
              <a:gd name="T0" fmla="*/ 600 w 612"/>
              <a:gd name="T1" fmla="*/ 1554 h 1554"/>
              <a:gd name="T2" fmla="*/ 600 w 612"/>
              <a:gd name="T3" fmla="*/ 1554 h 1554"/>
              <a:gd name="T4" fmla="*/ 0 w 612"/>
              <a:gd name="T5" fmla="*/ 5 h 1554"/>
              <a:gd name="T6" fmla="*/ 12 w 612"/>
              <a:gd name="T7" fmla="*/ 0 h 1554"/>
              <a:gd name="T8" fmla="*/ 612 w 612"/>
              <a:gd name="T9" fmla="*/ 1549 h 1554"/>
              <a:gd name="T10" fmla="*/ 600 w 612"/>
              <a:gd name="T11" fmla="*/ 1554 h 1554"/>
            </a:gdLst>
            <a:ahLst/>
            <a:cxnLst>
              <a:cxn ang="0">
                <a:pos x="T0" y="T1"/>
              </a:cxn>
              <a:cxn ang="0">
                <a:pos x="T2" y="T3"/>
              </a:cxn>
              <a:cxn ang="0">
                <a:pos x="T4" y="T5"/>
              </a:cxn>
              <a:cxn ang="0">
                <a:pos x="T6" y="T7"/>
              </a:cxn>
              <a:cxn ang="0">
                <a:pos x="T8" y="T9"/>
              </a:cxn>
              <a:cxn ang="0">
                <a:pos x="T10" y="T11"/>
              </a:cxn>
            </a:cxnLst>
            <a:rect l="0" t="0" r="r" b="b"/>
            <a:pathLst>
              <a:path w="612" h="1554">
                <a:moveTo>
                  <a:pt x="600" y="1554"/>
                </a:moveTo>
                <a:lnTo>
                  <a:pt x="600" y="1554"/>
                </a:lnTo>
                <a:lnTo>
                  <a:pt x="0" y="5"/>
                </a:lnTo>
                <a:lnTo>
                  <a:pt x="12" y="0"/>
                </a:lnTo>
                <a:lnTo>
                  <a:pt x="612" y="1549"/>
                </a:lnTo>
                <a:lnTo>
                  <a:pt x="600" y="1554"/>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0" name="Freeform 14"/>
          <p:cNvSpPr>
            <a:spLocks/>
          </p:cNvSpPr>
          <p:nvPr/>
        </p:nvSpPr>
        <p:spPr bwMode="auto">
          <a:xfrm>
            <a:off x="5464002" y="3869523"/>
            <a:ext cx="96838" cy="76200"/>
          </a:xfrm>
          <a:custGeom>
            <a:avLst/>
            <a:gdLst>
              <a:gd name="T0" fmla="*/ 102 w 102"/>
              <a:gd name="T1" fmla="*/ 35 h 79"/>
              <a:gd name="T2" fmla="*/ 102 w 102"/>
              <a:gd name="T3" fmla="*/ 35 h 79"/>
              <a:gd name="T4" fmla="*/ 96 w 102"/>
              <a:gd name="T5" fmla="*/ 47 h 79"/>
              <a:gd name="T6" fmla="*/ 37 w 102"/>
              <a:gd name="T7" fmla="*/ 18 h 79"/>
              <a:gd name="T8" fmla="*/ 13 w 102"/>
              <a:gd name="T9" fmla="*/ 79 h 79"/>
              <a:gd name="T10" fmla="*/ 0 w 102"/>
              <a:gd name="T11" fmla="*/ 74 h 79"/>
              <a:gd name="T12" fmla="*/ 30 w 102"/>
              <a:gd name="T13" fmla="*/ 0 h 79"/>
              <a:gd name="T14" fmla="*/ 102 w 102"/>
              <a:gd name="T15" fmla="*/ 35 h 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79">
                <a:moveTo>
                  <a:pt x="102" y="35"/>
                </a:moveTo>
                <a:lnTo>
                  <a:pt x="102" y="35"/>
                </a:lnTo>
                <a:lnTo>
                  <a:pt x="96" y="47"/>
                </a:lnTo>
                <a:lnTo>
                  <a:pt x="37" y="18"/>
                </a:lnTo>
                <a:lnTo>
                  <a:pt x="13" y="79"/>
                </a:lnTo>
                <a:lnTo>
                  <a:pt x="0" y="74"/>
                </a:lnTo>
                <a:lnTo>
                  <a:pt x="30" y="0"/>
                </a:lnTo>
                <a:lnTo>
                  <a:pt x="102" y="35"/>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1" name="Freeform 15"/>
          <p:cNvSpPr>
            <a:spLocks/>
          </p:cNvSpPr>
          <p:nvPr/>
        </p:nvSpPr>
        <p:spPr bwMode="auto">
          <a:xfrm>
            <a:off x="4909964" y="4263223"/>
            <a:ext cx="1165225" cy="1100138"/>
          </a:xfrm>
          <a:custGeom>
            <a:avLst/>
            <a:gdLst>
              <a:gd name="T0" fmla="*/ 1211 w 1221"/>
              <a:gd name="T1" fmla="*/ 1154 h 1154"/>
              <a:gd name="T2" fmla="*/ 1211 w 1221"/>
              <a:gd name="T3" fmla="*/ 1154 h 1154"/>
              <a:gd name="T4" fmla="*/ 0 w 1221"/>
              <a:gd name="T5" fmla="*/ 10 h 1154"/>
              <a:gd name="T6" fmla="*/ 9 w 1221"/>
              <a:gd name="T7" fmla="*/ 0 h 1154"/>
              <a:gd name="T8" fmla="*/ 1221 w 1221"/>
              <a:gd name="T9" fmla="*/ 1145 h 1154"/>
              <a:gd name="T10" fmla="*/ 1211 w 1221"/>
              <a:gd name="T11" fmla="*/ 1154 h 1154"/>
            </a:gdLst>
            <a:ahLst/>
            <a:cxnLst>
              <a:cxn ang="0">
                <a:pos x="T0" y="T1"/>
              </a:cxn>
              <a:cxn ang="0">
                <a:pos x="T2" y="T3"/>
              </a:cxn>
              <a:cxn ang="0">
                <a:pos x="T4" y="T5"/>
              </a:cxn>
              <a:cxn ang="0">
                <a:pos x="T6" y="T7"/>
              </a:cxn>
              <a:cxn ang="0">
                <a:pos x="T8" y="T9"/>
              </a:cxn>
              <a:cxn ang="0">
                <a:pos x="T10" y="T11"/>
              </a:cxn>
            </a:cxnLst>
            <a:rect l="0" t="0" r="r" b="b"/>
            <a:pathLst>
              <a:path w="1221" h="1154">
                <a:moveTo>
                  <a:pt x="1211" y="1154"/>
                </a:moveTo>
                <a:lnTo>
                  <a:pt x="1211" y="1154"/>
                </a:lnTo>
                <a:lnTo>
                  <a:pt x="0" y="10"/>
                </a:lnTo>
                <a:lnTo>
                  <a:pt x="9" y="0"/>
                </a:lnTo>
                <a:lnTo>
                  <a:pt x="1221" y="1145"/>
                </a:lnTo>
                <a:lnTo>
                  <a:pt x="1211" y="1154"/>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2" name="Freeform 16"/>
          <p:cNvSpPr>
            <a:spLocks/>
          </p:cNvSpPr>
          <p:nvPr/>
        </p:nvSpPr>
        <p:spPr bwMode="auto">
          <a:xfrm>
            <a:off x="4903614" y="4258461"/>
            <a:ext cx="76200" cy="76200"/>
          </a:xfrm>
          <a:custGeom>
            <a:avLst/>
            <a:gdLst>
              <a:gd name="T0" fmla="*/ 80 w 80"/>
              <a:gd name="T1" fmla="*/ 1 h 80"/>
              <a:gd name="T2" fmla="*/ 80 w 80"/>
              <a:gd name="T3" fmla="*/ 1 h 80"/>
              <a:gd name="T4" fmla="*/ 80 w 80"/>
              <a:gd name="T5" fmla="*/ 14 h 80"/>
              <a:gd name="T6" fmla="*/ 15 w 80"/>
              <a:gd name="T7" fmla="*/ 14 h 80"/>
              <a:gd name="T8" fmla="*/ 19 w 80"/>
              <a:gd name="T9" fmla="*/ 79 h 80"/>
              <a:gd name="T10" fmla="*/ 6 w 80"/>
              <a:gd name="T11" fmla="*/ 80 h 80"/>
              <a:gd name="T12" fmla="*/ 0 w 80"/>
              <a:gd name="T13" fmla="*/ 0 h 80"/>
              <a:gd name="T14" fmla="*/ 80 w 80"/>
              <a:gd name="T15" fmla="*/ 1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 h="80">
                <a:moveTo>
                  <a:pt x="80" y="1"/>
                </a:moveTo>
                <a:lnTo>
                  <a:pt x="80" y="1"/>
                </a:lnTo>
                <a:lnTo>
                  <a:pt x="80" y="14"/>
                </a:lnTo>
                <a:lnTo>
                  <a:pt x="15" y="14"/>
                </a:lnTo>
                <a:lnTo>
                  <a:pt x="19" y="79"/>
                </a:lnTo>
                <a:lnTo>
                  <a:pt x="6" y="80"/>
                </a:lnTo>
                <a:lnTo>
                  <a:pt x="0" y="0"/>
                </a:lnTo>
                <a:lnTo>
                  <a:pt x="80" y="1"/>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3" name="Freeform 17"/>
          <p:cNvSpPr>
            <a:spLocks/>
          </p:cNvSpPr>
          <p:nvPr/>
        </p:nvSpPr>
        <p:spPr bwMode="auto">
          <a:xfrm>
            <a:off x="4557539" y="4912511"/>
            <a:ext cx="1514475" cy="454025"/>
          </a:xfrm>
          <a:custGeom>
            <a:avLst/>
            <a:gdLst>
              <a:gd name="T0" fmla="*/ 1583 w 1587"/>
              <a:gd name="T1" fmla="*/ 475 h 475"/>
              <a:gd name="T2" fmla="*/ 1583 w 1587"/>
              <a:gd name="T3" fmla="*/ 475 h 475"/>
              <a:gd name="T4" fmla="*/ 0 w 1587"/>
              <a:gd name="T5" fmla="*/ 13 h 475"/>
              <a:gd name="T6" fmla="*/ 4 w 1587"/>
              <a:gd name="T7" fmla="*/ 0 h 475"/>
              <a:gd name="T8" fmla="*/ 1587 w 1587"/>
              <a:gd name="T9" fmla="*/ 462 h 475"/>
              <a:gd name="T10" fmla="*/ 1583 w 1587"/>
              <a:gd name="T11" fmla="*/ 475 h 475"/>
            </a:gdLst>
            <a:ahLst/>
            <a:cxnLst>
              <a:cxn ang="0">
                <a:pos x="T0" y="T1"/>
              </a:cxn>
              <a:cxn ang="0">
                <a:pos x="T2" y="T3"/>
              </a:cxn>
              <a:cxn ang="0">
                <a:pos x="T4" y="T5"/>
              </a:cxn>
              <a:cxn ang="0">
                <a:pos x="T6" y="T7"/>
              </a:cxn>
              <a:cxn ang="0">
                <a:pos x="T8" y="T9"/>
              </a:cxn>
              <a:cxn ang="0">
                <a:pos x="T10" y="T11"/>
              </a:cxn>
            </a:cxnLst>
            <a:rect l="0" t="0" r="r" b="b"/>
            <a:pathLst>
              <a:path w="1587" h="475">
                <a:moveTo>
                  <a:pt x="1583" y="475"/>
                </a:moveTo>
                <a:lnTo>
                  <a:pt x="1583" y="475"/>
                </a:lnTo>
                <a:lnTo>
                  <a:pt x="0" y="13"/>
                </a:lnTo>
                <a:lnTo>
                  <a:pt x="4" y="0"/>
                </a:lnTo>
                <a:lnTo>
                  <a:pt x="1587" y="462"/>
                </a:lnTo>
                <a:lnTo>
                  <a:pt x="1583" y="475"/>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4" name="Freeform 18"/>
          <p:cNvSpPr>
            <a:spLocks/>
          </p:cNvSpPr>
          <p:nvPr/>
        </p:nvSpPr>
        <p:spPr bwMode="auto">
          <a:xfrm>
            <a:off x="4546427" y="4882348"/>
            <a:ext cx="74613" cy="98425"/>
          </a:xfrm>
          <a:custGeom>
            <a:avLst/>
            <a:gdLst>
              <a:gd name="T0" fmla="*/ 72 w 78"/>
              <a:gd name="T1" fmla="*/ 0 h 104"/>
              <a:gd name="T2" fmla="*/ 72 w 78"/>
              <a:gd name="T3" fmla="*/ 0 h 104"/>
              <a:gd name="T4" fmla="*/ 78 w 78"/>
              <a:gd name="T5" fmla="*/ 12 h 104"/>
              <a:gd name="T6" fmla="*/ 19 w 78"/>
              <a:gd name="T7" fmla="*/ 41 h 104"/>
              <a:gd name="T8" fmla="*/ 52 w 78"/>
              <a:gd name="T9" fmla="*/ 98 h 104"/>
              <a:gd name="T10" fmla="*/ 41 w 78"/>
              <a:gd name="T11" fmla="*/ 104 h 104"/>
              <a:gd name="T12" fmla="*/ 0 w 78"/>
              <a:gd name="T13" fmla="*/ 36 h 104"/>
              <a:gd name="T14" fmla="*/ 72 w 78"/>
              <a:gd name="T15" fmla="*/ 0 h 1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8" h="104">
                <a:moveTo>
                  <a:pt x="72" y="0"/>
                </a:moveTo>
                <a:lnTo>
                  <a:pt x="72" y="0"/>
                </a:lnTo>
                <a:lnTo>
                  <a:pt x="78" y="12"/>
                </a:lnTo>
                <a:lnTo>
                  <a:pt x="19" y="41"/>
                </a:lnTo>
                <a:lnTo>
                  <a:pt x="52" y="98"/>
                </a:lnTo>
                <a:lnTo>
                  <a:pt x="41" y="104"/>
                </a:lnTo>
                <a:lnTo>
                  <a:pt x="0" y="36"/>
                </a:lnTo>
                <a:lnTo>
                  <a:pt x="72"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5" name="Freeform 19"/>
          <p:cNvSpPr>
            <a:spLocks/>
          </p:cNvSpPr>
          <p:nvPr/>
        </p:nvSpPr>
        <p:spPr bwMode="auto">
          <a:xfrm>
            <a:off x="6064077" y="3880636"/>
            <a:ext cx="598488" cy="1481138"/>
          </a:xfrm>
          <a:custGeom>
            <a:avLst/>
            <a:gdLst>
              <a:gd name="T0" fmla="*/ 12 w 628"/>
              <a:gd name="T1" fmla="*/ 1554 h 1554"/>
              <a:gd name="T2" fmla="*/ 12 w 628"/>
              <a:gd name="T3" fmla="*/ 1554 h 1554"/>
              <a:gd name="T4" fmla="*/ 0 w 628"/>
              <a:gd name="T5" fmla="*/ 1549 h 1554"/>
              <a:gd name="T6" fmla="*/ 616 w 628"/>
              <a:gd name="T7" fmla="*/ 0 h 1554"/>
              <a:gd name="T8" fmla="*/ 628 w 628"/>
              <a:gd name="T9" fmla="*/ 5 h 1554"/>
              <a:gd name="T10" fmla="*/ 12 w 628"/>
              <a:gd name="T11" fmla="*/ 1554 h 1554"/>
            </a:gdLst>
            <a:ahLst/>
            <a:cxnLst>
              <a:cxn ang="0">
                <a:pos x="T0" y="T1"/>
              </a:cxn>
              <a:cxn ang="0">
                <a:pos x="T2" y="T3"/>
              </a:cxn>
              <a:cxn ang="0">
                <a:pos x="T4" y="T5"/>
              </a:cxn>
              <a:cxn ang="0">
                <a:pos x="T6" y="T7"/>
              </a:cxn>
              <a:cxn ang="0">
                <a:pos x="T8" y="T9"/>
              </a:cxn>
              <a:cxn ang="0">
                <a:pos x="T10" y="T11"/>
              </a:cxn>
            </a:cxnLst>
            <a:rect l="0" t="0" r="r" b="b"/>
            <a:pathLst>
              <a:path w="628" h="1554">
                <a:moveTo>
                  <a:pt x="12" y="1554"/>
                </a:moveTo>
                <a:lnTo>
                  <a:pt x="12" y="1554"/>
                </a:lnTo>
                <a:lnTo>
                  <a:pt x="0" y="1549"/>
                </a:lnTo>
                <a:lnTo>
                  <a:pt x="616" y="0"/>
                </a:lnTo>
                <a:lnTo>
                  <a:pt x="628" y="5"/>
                </a:lnTo>
                <a:lnTo>
                  <a:pt x="12" y="1554"/>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6" name="Freeform 20"/>
          <p:cNvSpPr>
            <a:spLocks/>
          </p:cNvSpPr>
          <p:nvPr/>
        </p:nvSpPr>
        <p:spPr bwMode="auto">
          <a:xfrm>
            <a:off x="6592714" y="3869523"/>
            <a:ext cx="96838" cy="76200"/>
          </a:xfrm>
          <a:custGeom>
            <a:avLst/>
            <a:gdLst>
              <a:gd name="T0" fmla="*/ 101 w 101"/>
              <a:gd name="T1" fmla="*/ 75 h 79"/>
              <a:gd name="T2" fmla="*/ 101 w 101"/>
              <a:gd name="T3" fmla="*/ 75 h 79"/>
              <a:gd name="T4" fmla="*/ 89 w 101"/>
              <a:gd name="T5" fmla="*/ 79 h 79"/>
              <a:gd name="T6" fmla="*/ 65 w 101"/>
              <a:gd name="T7" fmla="*/ 18 h 79"/>
              <a:gd name="T8" fmla="*/ 5 w 101"/>
              <a:gd name="T9" fmla="*/ 46 h 79"/>
              <a:gd name="T10" fmla="*/ 0 w 101"/>
              <a:gd name="T11" fmla="*/ 34 h 79"/>
              <a:gd name="T12" fmla="*/ 72 w 101"/>
              <a:gd name="T13" fmla="*/ 0 h 79"/>
              <a:gd name="T14" fmla="*/ 101 w 101"/>
              <a:gd name="T15" fmla="*/ 75 h 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79">
                <a:moveTo>
                  <a:pt x="101" y="75"/>
                </a:moveTo>
                <a:lnTo>
                  <a:pt x="101" y="75"/>
                </a:lnTo>
                <a:lnTo>
                  <a:pt x="89" y="79"/>
                </a:lnTo>
                <a:lnTo>
                  <a:pt x="65" y="18"/>
                </a:lnTo>
                <a:lnTo>
                  <a:pt x="5" y="46"/>
                </a:lnTo>
                <a:lnTo>
                  <a:pt x="0" y="34"/>
                </a:lnTo>
                <a:lnTo>
                  <a:pt x="72" y="0"/>
                </a:lnTo>
                <a:lnTo>
                  <a:pt x="101" y="75"/>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7" name="Freeform 21"/>
          <p:cNvSpPr>
            <a:spLocks/>
          </p:cNvSpPr>
          <p:nvPr/>
        </p:nvSpPr>
        <p:spPr bwMode="auto">
          <a:xfrm>
            <a:off x="6065664" y="4263223"/>
            <a:ext cx="1163638" cy="1100138"/>
          </a:xfrm>
          <a:custGeom>
            <a:avLst/>
            <a:gdLst>
              <a:gd name="T0" fmla="*/ 10 w 1221"/>
              <a:gd name="T1" fmla="*/ 1154 h 1154"/>
              <a:gd name="T2" fmla="*/ 10 w 1221"/>
              <a:gd name="T3" fmla="*/ 1154 h 1154"/>
              <a:gd name="T4" fmla="*/ 0 w 1221"/>
              <a:gd name="T5" fmla="*/ 1145 h 1154"/>
              <a:gd name="T6" fmla="*/ 1211 w 1221"/>
              <a:gd name="T7" fmla="*/ 0 h 1154"/>
              <a:gd name="T8" fmla="*/ 1221 w 1221"/>
              <a:gd name="T9" fmla="*/ 10 h 1154"/>
              <a:gd name="T10" fmla="*/ 10 w 1221"/>
              <a:gd name="T11" fmla="*/ 1154 h 1154"/>
            </a:gdLst>
            <a:ahLst/>
            <a:cxnLst>
              <a:cxn ang="0">
                <a:pos x="T0" y="T1"/>
              </a:cxn>
              <a:cxn ang="0">
                <a:pos x="T2" y="T3"/>
              </a:cxn>
              <a:cxn ang="0">
                <a:pos x="T4" y="T5"/>
              </a:cxn>
              <a:cxn ang="0">
                <a:pos x="T6" y="T7"/>
              </a:cxn>
              <a:cxn ang="0">
                <a:pos x="T8" y="T9"/>
              </a:cxn>
              <a:cxn ang="0">
                <a:pos x="T10" y="T11"/>
              </a:cxn>
            </a:cxnLst>
            <a:rect l="0" t="0" r="r" b="b"/>
            <a:pathLst>
              <a:path w="1221" h="1154">
                <a:moveTo>
                  <a:pt x="10" y="1154"/>
                </a:moveTo>
                <a:lnTo>
                  <a:pt x="10" y="1154"/>
                </a:lnTo>
                <a:lnTo>
                  <a:pt x="0" y="1145"/>
                </a:lnTo>
                <a:lnTo>
                  <a:pt x="1211" y="0"/>
                </a:lnTo>
                <a:lnTo>
                  <a:pt x="1221" y="10"/>
                </a:lnTo>
                <a:lnTo>
                  <a:pt x="10" y="1154"/>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8" name="Freeform 22"/>
          <p:cNvSpPr>
            <a:spLocks/>
          </p:cNvSpPr>
          <p:nvPr/>
        </p:nvSpPr>
        <p:spPr bwMode="auto">
          <a:xfrm>
            <a:off x="7159452" y="4258461"/>
            <a:ext cx="76200" cy="76200"/>
          </a:xfrm>
          <a:custGeom>
            <a:avLst/>
            <a:gdLst>
              <a:gd name="T0" fmla="*/ 74 w 80"/>
              <a:gd name="T1" fmla="*/ 80 h 80"/>
              <a:gd name="T2" fmla="*/ 74 w 80"/>
              <a:gd name="T3" fmla="*/ 80 h 80"/>
              <a:gd name="T4" fmla="*/ 61 w 80"/>
              <a:gd name="T5" fmla="*/ 79 h 80"/>
              <a:gd name="T6" fmla="*/ 65 w 80"/>
              <a:gd name="T7" fmla="*/ 14 h 80"/>
              <a:gd name="T8" fmla="*/ 0 w 80"/>
              <a:gd name="T9" fmla="*/ 14 h 80"/>
              <a:gd name="T10" fmla="*/ 0 w 80"/>
              <a:gd name="T11" fmla="*/ 1 h 80"/>
              <a:gd name="T12" fmla="*/ 80 w 80"/>
              <a:gd name="T13" fmla="*/ 0 h 80"/>
              <a:gd name="T14" fmla="*/ 74 w 80"/>
              <a:gd name="T15" fmla="*/ 8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 h="80">
                <a:moveTo>
                  <a:pt x="74" y="80"/>
                </a:moveTo>
                <a:lnTo>
                  <a:pt x="74" y="80"/>
                </a:lnTo>
                <a:lnTo>
                  <a:pt x="61" y="79"/>
                </a:lnTo>
                <a:lnTo>
                  <a:pt x="65" y="14"/>
                </a:lnTo>
                <a:lnTo>
                  <a:pt x="0" y="14"/>
                </a:lnTo>
                <a:lnTo>
                  <a:pt x="0" y="1"/>
                </a:lnTo>
                <a:lnTo>
                  <a:pt x="80" y="0"/>
                </a:lnTo>
                <a:lnTo>
                  <a:pt x="74" y="8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9" name="Freeform 23"/>
          <p:cNvSpPr>
            <a:spLocks/>
          </p:cNvSpPr>
          <p:nvPr/>
        </p:nvSpPr>
        <p:spPr bwMode="auto">
          <a:xfrm>
            <a:off x="6067252" y="4912511"/>
            <a:ext cx="1514475" cy="454025"/>
          </a:xfrm>
          <a:custGeom>
            <a:avLst/>
            <a:gdLst>
              <a:gd name="T0" fmla="*/ 4 w 1587"/>
              <a:gd name="T1" fmla="*/ 475 h 475"/>
              <a:gd name="T2" fmla="*/ 4 w 1587"/>
              <a:gd name="T3" fmla="*/ 475 h 475"/>
              <a:gd name="T4" fmla="*/ 0 w 1587"/>
              <a:gd name="T5" fmla="*/ 462 h 475"/>
              <a:gd name="T6" fmla="*/ 1583 w 1587"/>
              <a:gd name="T7" fmla="*/ 0 h 475"/>
              <a:gd name="T8" fmla="*/ 1587 w 1587"/>
              <a:gd name="T9" fmla="*/ 13 h 475"/>
              <a:gd name="T10" fmla="*/ 4 w 1587"/>
              <a:gd name="T11" fmla="*/ 475 h 475"/>
            </a:gdLst>
            <a:ahLst/>
            <a:cxnLst>
              <a:cxn ang="0">
                <a:pos x="T0" y="T1"/>
              </a:cxn>
              <a:cxn ang="0">
                <a:pos x="T2" y="T3"/>
              </a:cxn>
              <a:cxn ang="0">
                <a:pos x="T4" y="T5"/>
              </a:cxn>
              <a:cxn ang="0">
                <a:pos x="T6" y="T7"/>
              </a:cxn>
              <a:cxn ang="0">
                <a:pos x="T8" y="T9"/>
              </a:cxn>
              <a:cxn ang="0">
                <a:pos x="T10" y="T11"/>
              </a:cxn>
            </a:cxnLst>
            <a:rect l="0" t="0" r="r" b="b"/>
            <a:pathLst>
              <a:path w="1587" h="475">
                <a:moveTo>
                  <a:pt x="4" y="475"/>
                </a:moveTo>
                <a:lnTo>
                  <a:pt x="4" y="475"/>
                </a:lnTo>
                <a:lnTo>
                  <a:pt x="0" y="462"/>
                </a:lnTo>
                <a:lnTo>
                  <a:pt x="1583" y="0"/>
                </a:lnTo>
                <a:lnTo>
                  <a:pt x="1587" y="13"/>
                </a:lnTo>
                <a:lnTo>
                  <a:pt x="4" y="475"/>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0" name="Freeform 24"/>
          <p:cNvSpPr>
            <a:spLocks/>
          </p:cNvSpPr>
          <p:nvPr/>
        </p:nvSpPr>
        <p:spPr bwMode="auto">
          <a:xfrm>
            <a:off x="7518227" y="4882348"/>
            <a:ext cx="74613" cy="98425"/>
          </a:xfrm>
          <a:custGeom>
            <a:avLst/>
            <a:gdLst>
              <a:gd name="T0" fmla="*/ 37 w 78"/>
              <a:gd name="T1" fmla="*/ 104 h 104"/>
              <a:gd name="T2" fmla="*/ 37 w 78"/>
              <a:gd name="T3" fmla="*/ 104 h 104"/>
              <a:gd name="T4" fmla="*/ 25 w 78"/>
              <a:gd name="T5" fmla="*/ 98 h 104"/>
              <a:gd name="T6" fmla="*/ 59 w 78"/>
              <a:gd name="T7" fmla="*/ 41 h 104"/>
              <a:gd name="T8" fmla="*/ 0 w 78"/>
              <a:gd name="T9" fmla="*/ 12 h 104"/>
              <a:gd name="T10" fmla="*/ 6 w 78"/>
              <a:gd name="T11" fmla="*/ 0 h 104"/>
              <a:gd name="T12" fmla="*/ 78 w 78"/>
              <a:gd name="T13" fmla="*/ 36 h 104"/>
              <a:gd name="T14" fmla="*/ 37 w 78"/>
              <a:gd name="T15" fmla="*/ 104 h 1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8" h="104">
                <a:moveTo>
                  <a:pt x="37" y="104"/>
                </a:moveTo>
                <a:lnTo>
                  <a:pt x="37" y="104"/>
                </a:lnTo>
                <a:lnTo>
                  <a:pt x="25" y="98"/>
                </a:lnTo>
                <a:lnTo>
                  <a:pt x="59" y="41"/>
                </a:lnTo>
                <a:lnTo>
                  <a:pt x="0" y="12"/>
                </a:lnTo>
                <a:lnTo>
                  <a:pt x="6" y="0"/>
                </a:lnTo>
                <a:lnTo>
                  <a:pt x="78" y="36"/>
                </a:lnTo>
                <a:lnTo>
                  <a:pt x="37" y="104"/>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1" name="Freeform 25"/>
          <p:cNvSpPr>
            <a:spLocks/>
          </p:cNvSpPr>
          <p:nvPr/>
        </p:nvSpPr>
        <p:spPr bwMode="auto">
          <a:xfrm>
            <a:off x="6064077" y="3764748"/>
            <a:ext cx="22225" cy="1589088"/>
          </a:xfrm>
          <a:custGeom>
            <a:avLst/>
            <a:gdLst>
              <a:gd name="T0" fmla="*/ 13 w 23"/>
              <a:gd name="T1" fmla="*/ 1666 h 1666"/>
              <a:gd name="T2" fmla="*/ 13 w 23"/>
              <a:gd name="T3" fmla="*/ 1666 h 1666"/>
              <a:gd name="T4" fmla="*/ 0 w 23"/>
              <a:gd name="T5" fmla="*/ 1666 h 1666"/>
              <a:gd name="T6" fmla="*/ 10 w 23"/>
              <a:gd name="T7" fmla="*/ 0 h 1666"/>
              <a:gd name="T8" fmla="*/ 23 w 23"/>
              <a:gd name="T9" fmla="*/ 1 h 1666"/>
              <a:gd name="T10" fmla="*/ 13 w 23"/>
              <a:gd name="T11" fmla="*/ 1666 h 1666"/>
            </a:gdLst>
            <a:ahLst/>
            <a:cxnLst>
              <a:cxn ang="0">
                <a:pos x="T0" y="T1"/>
              </a:cxn>
              <a:cxn ang="0">
                <a:pos x="T2" y="T3"/>
              </a:cxn>
              <a:cxn ang="0">
                <a:pos x="T4" y="T5"/>
              </a:cxn>
              <a:cxn ang="0">
                <a:pos x="T6" y="T7"/>
              </a:cxn>
              <a:cxn ang="0">
                <a:pos x="T8" y="T9"/>
              </a:cxn>
              <a:cxn ang="0">
                <a:pos x="T10" y="T11"/>
              </a:cxn>
            </a:cxnLst>
            <a:rect l="0" t="0" r="r" b="b"/>
            <a:pathLst>
              <a:path w="23" h="1666">
                <a:moveTo>
                  <a:pt x="13" y="1666"/>
                </a:moveTo>
                <a:lnTo>
                  <a:pt x="13" y="1666"/>
                </a:lnTo>
                <a:lnTo>
                  <a:pt x="0" y="1666"/>
                </a:lnTo>
                <a:lnTo>
                  <a:pt x="10" y="0"/>
                </a:lnTo>
                <a:lnTo>
                  <a:pt x="23" y="1"/>
                </a:lnTo>
                <a:lnTo>
                  <a:pt x="13" y="1666"/>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2" name="Freeform 26"/>
          <p:cNvSpPr>
            <a:spLocks/>
          </p:cNvSpPr>
          <p:nvPr/>
        </p:nvSpPr>
        <p:spPr bwMode="auto">
          <a:xfrm>
            <a:off x="6027564" y="3752048"/>
            <a:ext cx="104775" cy="65088"/>
          </a:xfrm>
          <a:custGeom>
            <a:avLst/>
            <a:gdLst>
              <a:gd name="T0" fmla="*/ 109 w 109"/>
              <a:gd name="T1" fmla="*/ 59 h 68"/>
              <a:gd name="T2" fmla="*/ 109 w 109"/>
              <a:gd name="T3" fmla="*/ 59 h 68"/>
              <a:gd name="T4" fmla="*/ 99 w 109"/>
              <a:gd name="T5" fmla="*/ 68 h 68"/>
              <a:gd name="T6" fmla="*/ 55 w 109"/>
              <a:gd name="T7" fmla="*/ 20 h 68"/>
              <a:gd name="T8" fmla="*/ 10 w 109"/>
              <a:gd name="T9" fmla="*/ 67 h 68"/>
              <a:gd name="T10" fmla="*/ 0 w 109"/>
              <a:gd name="T11" fmla="*/ 58 h 68"/>
              <a:gd name="T12" fmla="*/ 55 w 109"/>
              <a:gd name="T13" fmla="*/ 0 h 68"/>
              <a:gd name="T14" fmla="*/ 109 w 109"/>
              <a:gd name="T15" fmla="*/ 59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 h="68">
                <a:moveTo>
                  <a:pt x="109" y="59"/>
                </a:moveTo>
                <a:lnTo>
                  <a:pt x="109" y="59"/>
                </a:lnTo>
                <a:lnTo>
                  <a:pt x="99" y="68"/>
                </a:lnTo>
                <a:lnTo>
                  <a:pt x="55" y="20"/>
                </a:lnTo>
                <a:lnTo>
                  <a:pt x="10" y="67"/>
                </a:lnTo>
                <a:lnTo>
                  <a:pt x="0" y="58"/>
                </a:lnTo>
                <a:lnTo>
                  <a:pt x="55" y="0"/>
                </a:lnTo>
                <a:lnTo>
                  <a:pt x="109" y="59"/>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3" name="Freeform 27"/>
          <p:cNvSpPr>
            <a:spLocks/>
          </p:cNvSpPr>
          <p:nvPr/>
        </p:nvSpPr>
        <p:spPr bwMode="auto">
          <a:xfrm>
            <a:off x="3314527" y="2591586"/>
            <a:ext cx="5540375" cy="2768600"/>
          </a:xfrm>
          <a:custGeom>
            <a:avLst/>
            <a:gdLst>
              <a:gd name="T0" fmla="*/ 0 w 5807"/>
              <a:gd name="T1" fmla="*/ 2904 h 2904"/>
              <a:gd name="T2" fmla="*/ 0 w 5807"/>
              <a:gd name="T3" fmla="*/ 2904 h 2904"/>
              <a:gd name="T4" fmla="*/ 2903 w 5807"/>
              <a:gd name="T5" fmla="*/ 0 h 2904"/>
              <a:gd name="T6" fmla="*/ 5807 w 5807"/>
              <a:gd name="T7" fmla="*/ 2904 h 2904"/>
              <a:gd name="T8" fmla="*/ 4892 w 5807"/>
              <a:gd name="T9" fmla="*/ 2904 h 2904"/>
              <a:gd name="T10" fmla="*/ 2903 w 5807"/>
              <a:gd name="T11" fmla="*/ 915 h 2904"/>
              <a:gd name="T12" fmla="*/ 915 w 5807"/>
              <a:gd name="T13" fmla="*/ 2904 h 2904"/>
              <a:gd name="T14" fmla="*/ 0 w 5807"/>
              <a:gd name="T15" fmla="*/ 2904 h 29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07" h="2904">
                <a:moveTo>
                  <a:pt x="0" y="2904"/>
                </a:moveTo>
                <a:lnTo>
                  <a:pt x="0" y="2904"/>
                </a:lnTo>
                <a:cubicBezTo>
                  <a:pt x="0" y="1302"/>
                  <a:pt x="1302" y="0"/>
                  <a:pt x="2903" y="0"/>
                </a:cubicBezTo>
                <a:cubicBezTo>
                  <a:pt x="4504" y="0"/>
                  <a:pt x="5807" y="1302"/>
                  <a:pt x="5807" y="2904"/>
                </a:cubicBezTo>
                <a:lnTo>
                  <a:pt x="4892" y="2904"/>
                </a:lnTo>
                <a:cubicBezTo>
                  <a:pt x="4892" y="1807"/>
                  <a:pt x="4000" y="915"/>
                  <a:pt x="2903" y="915"/>
                </a:cubicBezTo>
                <a:cubicBezTo>
                  <a:pt x="1807" y="915"/>
                  <a:pt x="915" y="1807"/>
                  <a:pt x="915" y="2904"/>
                </a:cubicBezTo>
                <a:lnTo>
                  <a:pt x="0" y="290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4" name="Freeform 28"/>
          <p:cNvSpPr>
            <a:spLocks/>
          </p:cNvSpPr>
          <p:nvPr/>
        </p:nvSpPr>
        <p:spPr bwMode="auto">
          <a:xfrm>
            <a:off x="4903614" y="4180673"/>
            <a:ext cx="2360613" cy="2357438"/>
          </a:xfrm>
          <a:custGeom>
            <a:avLst/>
            <a:gdLst>
              <a:gd name="T0" fmla="*/ 2474 w 2474"/>
              <a:gd name="T1" fmla="*/ 1237 h 2473"/>
              <a:gd name="T2" fmla="*/ 2474 w 2474"/>
              <a:gd name="T3" fmla="*/ 1237 h 2473"/>
              <a:gd name="T4" fmla="*/ 1237 w 2474"/>
              <a:gd name="T5" fmla="*/ 0 h 2473"/>
              <a:gd name="T6" fmla="*/ 0 w 2474"/>
              <a:gd name="T7" fmla="*/ 1237 h 2473"/>
              <a:gd name="T8" fmla="*/ 1237 w 2474"/>
              <a:gd name="T9" fmla="*/ 2473 h 2473"/>
              <a:gd name="T10" fmla="*/ 2474 w 2474"/>
              <a:gd name="T11" fmla="*/ 1237 h 2473"/>
            </a:gdLst>
            <a:ahLst/>
            <a:cxnLst>
              <a:cxn ang="0">
                <a:pos x="T0" y="T1"/>
              </a:cxn>
              <a:cxn ang="0">
                <a:pos x="T2" y="T3"/>
              </a:cxn>
              <a:cxn ang="0">
                <a:pos x="T4" y="T5"/>
              </a:cxn>
              <a:cxn ang="0">
                <a:pos x="T6" y="T7"/>
              </a:cxn>
              <a:cxn ang="0">
                <a:pos x="T8" y="T9"/>
              </a:cxn>
              <a:cxn ang="0">
                <a:pos x="T10" y="T11"/>
              </a:cxn>
            </a:cxnLst>
            <a:rect l="0" t="0" r="r" b="b"/>
            <a:pathLst>
              <a:path w="2474" h="2473">
                <a:moveTo>
                  <a:pt x="2474" y="1237"/>
                </a:moveTo>
                <a:lnTo>
                  <a:pt x="2474" y="1237"/>
                </a:lnTo>
                <a:cubicBezTo>
                  <a:pt x="2474" y="553"/>
                  <a:pt x="1920" y="0"/>
                  <a:pt x="1237" y="0"/>
                </a:cubicBezTo>
                <a:cubicBezTo>
                  <a:pt x="554" y="0"/>
                  <a:pt x="0" y="553"/>
                  <a:pt x="0" y="1237"/>
                </a:cubicBezTo>
                <a:cubicBezTo>
                  <a:pt x="0" y="1920"/>
                  <a:pt x="554" y="2473"/>
                  <a:pt x="1237" y="2473"/>
                </a:cubicBezTo>
                <a:cubicBezTo>
                  <a:pt x="1920" y="2473"/>
                  <a:pt x="2474" y="1920"/>
                  <a:pt x="2474" y="1237"/>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5" name="Freeform 29"/>
          <p:cNvSpPr>
            <a:spLocks/>
          </p:cNvSpPr>
          <p:nvPr/>
        </p:nvSpPr>
        <p:spPr bwMode="auto">
          <a:xfrm>
            <a:off x="4587702" y="765961"/>
            <a:ext cx="2990850" cy="1081088"/>
          </a:xfrm>
          <a:custGeom>
            <a:avLst/>
            <a:gdLst>
              <a:gd name="T0" fmla="*/ 317 w 3136"/>
              <a:gd name="T1" fmla="*/ 1134 h 1134"/>
              <a:gd name="T2" fmla="*/ 317 w 3136"/>
              <a:gd name="T3" fmla="*/ 1134 h 1134"/>
              <a:gd name="T4" fmla="*/ 1574 w 3136"/>
              <a:gd name="T5" fmla="*/ 926 h 1134"/>
              <a:gd name="T6" fmla="*/ 2815 w 3136"/>
              <a:gd name="T7" fmla="*/ 1128 h 1134"/>
              <a:gd name="T8" fmla="*/ 3136 w 3136"/>
              <a:gd name="T9" fmla="*/ 259 h 1134"/>
              <a:gd name="T10" fmla="*/ 1574 w 3136"/>
              <a:gd name="T11" fmla="*/ 0 h 1134"/>
              <a:gd name="T12" fmla="*/ 0 w 3136"/>
              <a:gd name="T13" fmla="*/ 263 h 1134"/>
              <a:gd name="T14" fmla="*/ 317 w 3136"/>
              <a:gd name="T15" fmla="*/ 1134 h 11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36" h="1134">
                <a:moveTo>
                  <a:pt x="317" y="1134"/>
                </a:moveTo>
                <a:lnTo>
                  <a:pt x="317" y="1134"/>
                </a:lnTo>
                <a:cubicBezTo>
                  <a:pt x="712" y="999"/>
                  <a:pt x="1134" y="926"/>
                  <a:pt x="1574" y="926"/>
                </a:cubicBezTo>
                <a:cubicBezTo>
                  <a:pt x="2008" y="926"/>
                  <a:pt x="2426" y="997"/>
                  <a:pt x="2815" y="1128"/>
                </a:cubicBezTo>
                <a:lnTo>
                  <a:pt x="3136" y="259"/>
                </a:lnTo>
                <a:cubicBezTo>
                  <a:pt x="2647" y="91"/>
                  <a:pt x="2121" y="0"/>
                  <a:pt x="1574" y="0"/>
                </a:cubicBezTo>
                <a:cubicBezTo>
                  <a:pt x="1023" y="0"/>
                  <a:pt x="493" y="92"/>
                  <a:pt x="0" y="263"/>
                </a:cubicBezTo>
                <a:lnTo>
                  <a:pt x="317" y="113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6" name="Freeform 30"/>
          <p:cNvSpPr>
            <a:spLocks noGrp="1" noRot="1" noMove="1" noResize="1" noEditPoints="1" noAdjustHandles="1" noChangeArrowheads="1" noChangeShapeType="1"/>
          </p:cNvSpPr>
          <p:nvPr/>
        </p:nvSpPr>
        <p:spPr bwMode="auto">
          <a:xfrm>
            <a:off x="1506364" y="1080286"/>
            <a:ext cx="3214688" cy="4279900"/>
          </a:xfrm>
          <a:custGeom>
            <a:avLst/>
            <a:gdLst>
              <a:gd name="T0" fmla="*/ 3369 w 3369"/>
              <a:gd name="T1" fmla="*/ 870 h 4489"/>
              <a:gd name="T2" fmla="*/ 3369 w 3369"/>
              <a:gd name="T3" fmla="*/ 870 h 4489"/>
              <a:gd name="T4" fmla="*/ 3052 w 3369"/>
              <a:gd name="T5" fmla="*/ 0 h 4489"/>
              <a:gd name="T6" fmla="*/ 0 w 3369"/>
              <a:gd name="T7" fmla="*/ 4474 h 4489"/>
              <a:gd name="T8" fmla="*/ 0 w 3369"/>
              <a:gd name="T9" fmla="*/ 4489 h 4489"/>
              <a:gd name="T10" fmla="*/ 926 w 3369"/>
              <a:gd name="T11" fmla="*/ 4489 h 4489"/>
              <a:gd name="T12" fmla="*/ 926 w 3369"/>
              <a:gd name="T13" fmla="*/ 4474 h 4489"/>
              <a:gd name="T14" fmla="*/ 3369 w 3369"/>
              <a:gd name="T15" fmla="*/ 870 h 44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69" h="4489">
                <a:moveTo>
                  <a:pt x="3369" y="870"/>
                </a:moveTo>
                <a:lnTo>
                  <a:pt x="3369" y="870"/>
                </a:lnTo>
                <a:lnTo>
                  <a:pt x="3052" y="0"/>
                </a:lnTo>
                <a:cubicBezTo>
                  <a:pt x="1265" y="700"/>
                  <a:pt x="0" y="2439"/>
                  <a:pt x="0" y="4474"/>
                </a:cubicBezTo>
                <a:cubicBezTo>
                  <a:pt x="0" y="4479"/>
                  <a:pt x="0" y="4484"/>
                  <a:pt x="0" y="4489"/>
                </a:cubicBezTo>
                <a:lnTo>
                  <a:pt x="926" y="4489"/>
                </a:lnTo>
                <a:cubicBezTo>
                  <a:pt x="926" y="4484"/>
                  <a:pt x="926" y="4479"/>
                  <a:pt x="926" y="4474"/>
                </a:cubicBezTo>
                <a:cubicBezTo>
                  <a:pt x="926" y="2839"/>
                  <a:pt x="1938" y="1441"/>
                  <a:pt x="3369" y="87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7" name="Freeform 31"/>
          <p:cNvSpPr>
            <a:spLocks/>
          </p:cNvSpPr>
          <p:nvPr/>
        </p:nvSpPr>
        <p:spPr bwMode="auto">
          <a:xfrm>
            <a:off x="7442027" y="1075523"/>
            <a:ext cx="3230563" cy="4284663"/>
          </a:xfrm>
          <a:custGeom>
            <a:avLst/>
            <a:gdLst>
              <a:gd name="T0" fmla="*/ 321 w 3385"/>
              <a:gd name="T1" fmla="*/ 0 h 4494"/>
              <a:gd name="T2" fmla="*/ 321 w 3385"/>
              <a:gd name="T3" fmla="*/ 0 h 4494"/>
              <a:gd name="T4" fmla="*/ 0 w 3385"/>
              <a:gd name="T5" fmla="*/ 869 h 4494"/>
              <a:gd name="T6" fmla="*/ 2459 w 3385"/>
              <a:gd name="T7" fmla="*/ 4479 h 4494"/>
              <a:gd name="T8" fmla="*/ 2458 w 3385"/>
              <a:gd name="T9" fmla="*/ 4494 h 4494"/>
              <a:gd name="T10" fmla="*/ 3385 w 3385"/>
              <a:gd name="T11" fmla="*/ 4494 h 4494"/>
              <a:gd name="T12" fmla="*/ 3385 w 3385"/>
              <a:gd name="T13" fmla="*/ 4479 h 4494"/>
              <a:gd name="T14" fmla="*/ 321 w 3385"/>
              <a:gd name="T15" fmla="*/ 0 h 44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5" h="4494">
                <a:moveTo>
                  <a:pt x="321" y="0"/>
                </a:moveTo>
                <a:lnTo>
                  <a:pt x="321" y="0"/>
                </a:lnTo>
                <a:lnTo>
                  <a:pt x="0" y="869"/>
                </a:lnTo>
                <a:cubicBezTo>
                  <a:pt x="1440" y="1436"/>
                  <a:pt x="2459" y="2838"/>
                  <a:pt x="2459" y="4479"/>
                </a:cubicBezTo>
                <a:cubicBezTo>
                  <a:pt x="2459" y="4484"/>
                  <a:pt x="2458" y="4489"/>
                  <a:pt x="2458" y="4494"/>
                </a:cubicBezTo>
                <a:lnTo>
                  <a:pt x="3385" y="4494"/>
                </a:lnTo>
                <a:cubicBezTo>
                  <a:pt x="3385" y="4489"/>
                  <a:pt x="3385" y="4484"/>
                  <a:pt x="3385" y="4479"/>
                </a:cubicBezTo>
                <a:cubicBezTo>
                  <a:pt x="3385" y="2439"/>
                  <a:pt x="2114" y="697"/>
                  <a:pt x="321" y="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8" name="Freeform 32"/>
          <p:cNvSpPr>
            <a:spLocks/>
          </p:cNvSpPr>
          <p:nvPr/>
        </p:nvSpPr>
        <p:spPr bwMode="auto">
          <a:xfrm>
            <a:off x="6073602" y="2591586"/>
            <a:ext cx="12700" cy="871538"/>
          </a:xfrm>
          <a:custGeom>
            <a:avLst/>
            <a:gdLst>
              <a:gd name="T0" fmla="*/ 0 w 14"/>
              <a:gd name="T1" fmla="*/ 915 h 915"/>
              <a:gd name="T2" fmla="*/ 0 w 14"/>
              <a:gd name="T3" fmla="*/ 915 h 915"/>
              <a:gd name="T4" fmla="*/ 14 w 14"/>
              <a:gd name="T5" fmla="*/ 915 h 915"/>
              <a:gd name="T6" fmla="*/ 14 w 14"/>
              <a:gd name="T7" fmla="*/ 0 h 915"/>
              <a:gd name="T8" fmla="*/ 0 w 14"/>
              <a:gd name="T9" fmla="*/ 0 h 915"/>
              <a:gd name="T10" fmla="*/ 0 w 14"/>
              <a:gd name="T11" fmla="*/ 915 h 915"/>
            </a:gdLst>
            <a:ahLst/>
            <a:cxnLst>
              <a:cxn ang="0">
                <a:pos x="T0" y="T1"/>
              </a:cxn>
              <a:cxn ang="0">
                <a:pos x="T2" y="T3"/>
              </a:cxn>
              <a:cxn ang="0">
                <a:pos x="T4" y="T5"/>
              </a:cxn>
              <a:cxn ang="0">
                <a:pos x="T6" y="T7"/>
              </a:cxn>
              <a:cxn ang="0">
                <a:pos x="T8" y="T9"/>
              </a:cxn>
              <a:cxn ang="0">
                <a:pos x="T10" y="T11"/>
              </a:cxn>
            </a:cxnLst>
            <a:rect l="0" t="0" r="r" b="b"/>
            <a:pathLst>
              <a:path w="14" h="915">
                <a:moveTo>
                  <a:pt x="0" y="915"/>
                </a:moveTo>
                <a:lnTo>
                  <a:pt x="0" y="915"/>
                </a:lnTo>
                <a:lnTo>
                  <a:pt x="14" y="915"/>
                </a:lnTo>
                <a:lnTo>
                  <a:pt x="14" y="0"/>
                </a:lnTo>
                <a:lnTo>
                  <a:pt x="0" y="0"/>
                </a:lnTo>
                <a:lnTo>
                  <a:pt x="0" y="915"/>
                </a:lnTo>
                <a:close/>
              </a:path>
            </a:pathLst>
          </a:custGeom>
          <a:solidFill>
            <a:srgbClr val="E0E0E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9" name="Freeform 33"/>
          <p:cNvSpPr>
            <a:spLocks/>
          </p:cNvSpPr>
          <p:nvPr/>
        </p:nvSpPr>
        <p:spPr bwMode="auto">
          <a:xfrm>
            <a:off x="3089102" y="2515386"/>
            <a:ext cx="5989638" cy="3032125"/>
          </a:xfrm>
          <a:custGeom>
            <a:avLst/>
            <a:gdLst>
              <a:gd name="T0" fmla="*/ 6278 w 6278"/>
              <a:gd name="T1" fmla="*/ 3180 h 3180"/>
              <a:gd name="T2" fmla="*/ 6278 w 6278"/>
              <a:gd name="T3" fmla="*/ 3180 h 3180"/>
              <a:gd name="T4" fmla="*/ 4893 w 6278"/>
              <a:gd name="T5" fmla="*/ 3180 h 3180"/>
              <a:gd name="T6" fmla="*/ 4893 w 6278"/>
              <a:gd name="T7" fmla="*/ 2984 h 3180"/>
              <a:gd name="T8" fmla="*/ 3139 w 6278"/>
              <a:gd name="T9" fmla="*/ 1230 h 3180"/>
              <a:gd name="T10" fmla="*/ 1386 w 6278"/>
              <a:gd name="T11" fmla="*/ 2984 h 3180"/>
              <a:gd name="T12" fmla="*/ 1386 w 6278"/>
              <a:gd name="T13" fmla="*/ 3180 h 3180"/>
              <a:gd name="T14" fmla="*/ 0 w 6278"/>
              <a:gd name="T15" fmla="*/ 3180 h 3180"/>
              <a:gd name="T16" fmla="*/ 0 w 6278"/>
              <a:gd name="T17" fmla="*/ 2984 h 3180"/>
              <a:gd name="T18" fmla="*/ 608 w 6278"/>
              <a:gd name="T19" fmla="*/ 1130 h 3180"/>
              <a:gd name="T20" fmla="*/ 2151 w 6278"/>
              <a:gd name="T21" fmla="*/ 4 h 3180"/>
              <a:gd name="T22" fmla="*/ 2156 w 6278"/>
              <a:gd name="T23" fmla="*/ 16 h 3180"/>
              <a:gd name="T24" fmla="*/ 618 w 6278"/>
              <a:gd name="T25" fmla="*/ 1137 h 3180"/>
              <a:gd name="T26" fmla="*/ 14 w 6278"/>
              <a:gd name="T27" fmla="*/ 2984 h 3180"/>
              <a:gd name="T28" fmla="*/ 14 w 6278"/>
              <a:gd name="T29" fmla="*/ 3167 h 3180"/>
              <a:gd name="T30" fmla="*/ 1373 w 6278"/>
              <a:gd name="T31" fmla="*/ 3167 h 3180"/>
              <a:gd name="T32" fmla="*/ 1373 w 6278"/>
              <a:gd name="T33" fmla="*/ 2984 h 3180"/>
              <a:gd name="T34" fmla="*/ 3139 w 6278"/>
              <a:gd name="T35" fmla="*/ 1217 h 3180"/>
              <a:gd name="T36" fmla="*/ 4906 w 6278"/>
              <a:gd name="T37" fmla="*/ 2984 h 3180"/>
              <a:gd name="T38" fmla="*/ 4906 w 6278"/>
              <a:gd name="T39" fmla="*/ 3167 h 3180"/>
              <a:gd name="T40" fmla="*/ 6265 w 6278"/>
              <a:gd name="T41" fmla="*/ 3167 h 3180"/>
              <a:gd name="T42" fmla="*/ 6265 w 6278"/>
              <a:gd name="T43" fmla="*/ 2984 h 3180"/>
              <a:gd name="T44" fmla="*/ 5657 w 6278"/>
              <a:gd name="T45" fmla="*/ 1132 h 3180"/>
              <a:gd name="T46" fmla="*/ 4111 w 6278"/>
              <a:gd name="T47" fmla="*/ 13 h 3180"/>
              <a:gd name="T48" fmla="*/ 4115 w 6278"/>
              <a:gd name="T49" fmla="*/ 0 h 3180"/>
              <a:gd name="T50" fmla="*/ 5667 w 6278"/>
              <a:gd name="T51" fmla="*/ 1125 h 3180"/>
              <a:gd name="T52" fmla="*/ 6278 w 6278"/>
              <a:gd name="T53" fmla="*/ 2984 h 3180"/>
              <a:gd name="T54" fmla="*/ 6278 w 6278"/>
              <a:gd name="T55" fmla="*/ 3180 h 3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278" h="3180">
                <a:moveTo>
                  <a:pt x="6278" y="3180"/>
                </a:moveTo>
                <a:lnTo>
                  <a:pt x="6278" y="3180"/>
                </a:lnTo>
                <a:lnTo>
                  <a:pt x="4893" y="3180"/>
                </a:lnTo>
                <a:lnTo>
                  <a:pt x="4893" y="2984"/>
                </a:lnTo>
                <a:cubicBezTo>
                  <a:pt x="4893" y="2017"/>
                  <a:pt x="4106" y="1230"/>
                  <a:pt x="3139" y="1230"/>
                </a:cubicBezTo>
                <a:cubicBezTo>
                  <a:pt x="2173" y="1230"/>
                  <a:pt x="1386" y="2017"/>
                  <a:pt x="1386" y="2984"/>
                </a:cubicBezTo>
                <a:lnTo>
                  <a:pt x="1386" y="3180"/>
                </a:lnTo>
                <a:lnTo>
                  <a:pt x="0" y="3180"/>
                </a:lnTo>
                <a:lnTo>
                  <a:pt x="0" y="2984"/>
                </a:lnTo>
                <a:cubicBezTo>
                  <a:pt x="0" y="2312"/>
                  <a:pt x="210" y="1671"/>
                  <a:pt x="608" y="1130"/>
                </a:cubicBezTo>
                <a:cubicBezTo>
                  <a:pt x="997" y="599"/>
                  <a:pt x="1531" y="210"/>
                  <a:pt x="2151" y="4"/>
                </a:cubicBezTo>
                <a:lnTo>
                  <a:pt x="2156" y="16"/>
                </a:lnTo>
                <a:cubicBezTo>
                  <a:pt x="1538" y="222"/>
                  <a:pt x="1006" y="610"/>
                  <a:pt x="618" y="1137"/>
                </a:cubicBezTo>
                <a:cubicBezTo>
                  <a:pt x="223" y="1676"/>
                  <a:pt x="14" y="2315"/>
                  <a:pt x="14" y="2984"/>
                </a:cubicBezTo>
                <a:lnTo>
                  <a:pt x="14" y="3167"/>
                </a:lnTo>
                <a:lnTo>
                  <a:pt x="1373" y="3167"/>
                </a:lnTo>
                <a:lnTo>
                  <a:pt x="1373" y="2984"/>
                </a:lnTo>
                <a:cubicBezTo>
                  <a:pt x="1373" y="2009"/>
                  <a:pt x="2165" y="1217"/>
                  <a:pt x="3139" y="1217"/>
                </a:cubicBezTo>
                <a:cubicBezTo>
                  <a:pt x="4113" y="1217"/>
                  <a:pt x="4906" y="2009"/>
                  <a:pt x="4906" y="2984"/>
                </a:cubicBezTo>
                <a:lnTo>
                  <a:pt x="4906" y="3167"/>
                </a:lnTo>
                <a:lnTo>
                  <a:pt x="6265" y="3167"/>
                </a:lnTo>
                <a:lnTo>
                  <a:pt x="6265" y="2984"/>
                </a:lnTo>
                <a:cubicBezTo>
                  <a:pt x="6265" y="2312"/>
                  <a:pt x="6055" y="1672"/>
                  <a:pt x="5657" y="1132"/>
                </a:cubicBezTo>
                <a:cubicBezTo>
                  <a:pt x="5266" y="603"/>
                  <a:pt x="4732" y="216"/>
                  <a:pt x="4111" y="13"/>
                </a:cubicBezTo>
                <a:lnTo>
                  <a:pt x="4115" y="0"/>
                </a:lnTo>
                <a:cubicBezTo>
                  <a:pt x="4739" y="204"/>
                  <a:pt x="5275" y="593"/>
                  <a:pt x="5667" y="1125"/>
                </a:cubicBezTo>
                <a:cubicBezTo>
                  <a:pt x="6067" y="1667"/>
                  <a:pt x="6278" y="2310"/>
                  <a:pt x="6278" y="2984"/>
                </a:cubicBezTo>
                <a:lnTo>
                  <a:pt x="6278" y="3180"/>
                </a:ln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0" name="Freeform 34"/>
          <p:cNvSpPr>
            <a:spLocks/>
          </p:cNvSpPr>
          <p:nvPr/>
        </p:nvSpPr>
        <p:spPr bwMode="auto">
          <a:xfrm>
            <a:off x="5727527" y="2112161"/>
            <a:ext cx="103188" cy="119063"/>
          </a:xfrm>
          <a:custGeom>
            <a:avLst/>
            <a:gdLst>
              <a:gd name="T0" fmla="*/ 58 w 108"/>
              <a:gd name="T1" fmla="*/ 125 h 125"/>
              <a:gd name="T2" fmla="*/ 58 w 108"/>
              <a:gd name="T3" fmla="*/ 125 h 125"/>
              <a:gd name="T4" fmla="*/ 0 w 108"/>
              <a:gd name="T5" fmla="*/ 11 h 125"/>
              <a:gd name="T6" fmla="*/ 17 w 108"/>
              <a:gd name="T7" fmla="*/ 10 h 125"/>
              <a:gd name="T8" fmla="*/ 56 w 108"/>
              <a:gd name="T9" fmla="*/ 93 h 125"/>
              <a:gd name="T10" fmla="*/ 65 w 108"/>
              <a:gd name="T11" fmla="*/ 111 h 125"/>
              <a:gd name="T12" fmla="*/ 69 w 108"/>
              <a:gd name="T13" fmla="*/ 91 h 125"/>
              <a:gd name="T14" fmla="*/ 92 w 108"/>
              <a:gd name="T15" fmla="*/ 2 h 125"/>
              <a:gd name="T16" fmla="*/ 108 w 108"/>
              <a:gd name="T17" fmla="*/ 0 h 125"/>
              <a:gd name="T18" fmla="*/ 74 w 108"/>
              <a:gd name="T19" fmla="*/ 124 h 125"/>
              <a:gd name="T20" fmla="*/ 58 w 108"/>
              <a:gd name="T21"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125">
                <a:moveTo>
                  <a:pt x="58" y="125"/>
                </a:moveTo>
                <a:lnTo>
                  <a:pt x="58" y="125"/>
                </a:lnTo>
                <a:lnTo>
                  <a:pt x="0" y="11"/>
                </a:lnTo>
                <a:lnTo>
                  <a:pt x="17" y="10"/>
                </a:lnTo>
                <a:lnTo>
                  <a:pt x="56" y="93"/>
                </a:lnTo>
                <a:cubicBezTo>
                  <a:pt x="60" y="99"/>
                  <a:pt x="62" y="106"/>
                  <a:pt x="65" y="111"/>
                </a:cubicBezTo>
                <a:cubicBezTo>
                  <a:pt x="66" y="105"/>
                  <a:pt x="67" y="98"/>
                  <a:pt x="69" y="91"/>
                </a:cubicBezTo>
                <a:lnTo>
                  <a:pt x="92" y="2"/>
                </a:lnTo>
                <a:lnTo>
                  <a:pt x="108" y="0"/>
                </a:lnTo>
                <a:lnTo>
                  <a:pt x="74" y="124"/>
                </a:lnTo>
                <a:lnTo>
                  <a:pt x="58" y="125"/>
                </a:ln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1" name="Freeform 35"/>
          <p:cNvSpPr>
            <a:spLocks noEditPoints="1"/>
          </p:cNvSpPr>
          <p:nvPr/>
        </p:nvSpPr>
        <p:spPr bwMode="auto">
          <a:xfrm>
            <a:off x="5837064" y="2139148"/>
            <a:ext cx="77788" cy="87313"/>
          </a:xfrm>
          <a:custGeom>
            <a:avLst/>
            <a:gdLst>
              <a:gd name="T0" fmla="*/ 66 w 81"/>
              <a:gd name="T1" fmla="*/ 59 h 91"/>
              <a:gd name="T2" fmla="*/ 66 w 81"/>
              <a:gd name="T3" fmla="*/ 59 h 91"/>
              <a:gd name="T4" fmla="*/ 81 w 81"/>
              <a:gd name="T5" fmla="*/ 60 h 91"/>
              <a:gd name="T6" fmla="*/ 69 w 81"/>
              <a:gd name="T7" fmla="*/ 82 h 91"/>
              <a:gd name="T8" fmla="*/ 45 w 81"/>
              <a:gd name="T9" fmla="*/ 91 h 91"/>
              <a:gd name="T10" fmla="*/ 14 w 81"/>
              <a:gd name="T11" fmla="*/ 81 h 91"/>
              <a:gd name="T12" fmla="*/ 1 w 81"/>
              <a:gd name="T13" fmla="*/ 49 h 91"/>
              <a:gd name="T14" fmla="*/ 9 w 81"/>
              <a:gd name="T15" fmla="*/ 15 h 91"/>
              <a:gd name="T16" fmla="*/ 38 w 81"/>
              <a:gd name="T17" fmla="*/ 0 h 91"/>
              <a:gd name="T18" fmla="*/ 67 w 81"/>
              <a:gd name="T19" fmla="*/ 10 h 91"/>
              <a:gd name="T20" fmla="*/ 80 w 81"/>
              <a:gd name="T21" fmla="*/ 43 h 91"/>
              <a:gd name="T22" fmla="*/ 80 w 81"/>
              <a:gd name="T23" fmla="*/ 47 h 91"/>
              <a:gd name="T24" fmla="*/ 16 w 81"/>
              <a:gd name="T25" fmla="*/ 51 h 91"/>
              <a:gd name="T26" fmla="*/ 26 w 81"/>
              <a:gd name="T27" fmla="*/ 72 h 91"/>
              <a:gd name="T28" fmla="*/ 44 w 81"/>
              <a:gd name="T29" fmla="*/ 79 h 91"/>
              <a:gd name="T30" fmla="*/ 57 w 81"/>
              <a:gd name="T31" fmla="*/ 73 h 91"/>
              <a:gd name="T32" fmla="*/ 66 w 81"/>
              <a:gd name="T33" fmla="*/ 59 h 91"/>
              <a:gd name="T34" fmla="*/ 16 w 81"/>
              <a:gd name="T35" fmla="*/ 39 h 91"/>
              <a:gd name="T36" fmla="*/ 16 w 81"/>
              <a:gd name="T37" fmla="*/ 39 h 91"/>
              <a:gd name="T38" fmla="*/ 64 w 81"/>
              <a:gd name="T39" fmla="*/ 36 h 91"/>
              <a:gd name="T40" fmla="*/ 57 w 81"/>
              <a:gd name="T41" fmla="*/ 20 h 91"/>
              <a:gd name="T42" fmla="*/ 39 w 81"/>
              <a:gd name="T43" fmla="*/ 12 h 91"/>
              <a:gd name="T44" fmla="*/ 22 w 81"/>
              <a:gd name="T45" fmla="*/ 20 h 91"/>
              <a:gd name="T46" fmla="*/ 16 w 81"/>
              <a:gd name="T47" fmla="*/ 3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1" h="91">
                <a:moveTo>
                  <a:pt x="66" y="59"/>
                </a:moveTo>
                <a:lnTo>
                  <a:pt x="66" y="59"/>
                </a:lnTo>
                <a:lnTo>
                  <a:pt x="81" y="60"/>
                </a:lnTo>
                <a:cubicBezTo>
                  <a:pt x="79" y="69"/>
                  <a:pt x="75" y="76"/>
                  <a:pt x="69" y="82"/>
                </a:cubicBezTo>
                <a:cubicBezTo>
                  <a:pt x="63" y="87"/>
                  <a:pt x="55" y="90"/>
                  <a:pt x="45" y="91"/>
                </a:cubicBezTo>
                <a:cubicBezTo>
                  <a:pt x="32" y="91"/>
                  <a:pt x="22" y="88"/>
                  <a:pt x="14" y="81"/>
                </a:cubicBezTo>
                <a:cubicBezTo>
                  <a:pt x="6" y="74"/>
                  <a:pt x="2" y="63"/>
                  <a:pt x="1" y="49"/>
                </a:cubicBezTo>
                <a:cubicBezTo>
                  <a:pt x="0" y="35"/>
                  <a:pt x="3" y="23"/>
                  <a:pt x="9" y="15"/>
                </a:cubicBezTo>
                <a:cubicBezTo>
                  <a:pt x="16" y="6"/>
                  <a:pt x="26" y="1"/>
                  <a:pt x="38" y="0"/>
                </a:cubicBezTo>
                <a:cubicBezTo>
                  <a:pt x="49" y="0"/>
                  <a:pt x="59" y="3"/>
                  <a:pt x="67" y="10"/>
                </a:cubicBezTo>
                <a:cubicBezTo>
                  <a:pt x="75" y="18"/>
                  <a:pt x="79" y="28"/>
                  <a:pt x="80" y="43"/>
                </a:cubicBezTo>
                <a:cubicBezTo>
                  <a:pt x="80" y="43"/>
                  <a:pt x="80" y="45"/>
                  <a:pt x="80" y="47"/>
                </a:cubicBezTo>
                <a:lnTo>
                  <a:pt x="16" y="51"/>
                </a:lnTo>
                <a:cubicBezTo>
                  <a:pt x="17" y="60"/>
                  <a:pt x="20" y="68"/>
                  <a:pt x="26" y="72"/>
                </a:cubicBezTo>
                <a:cubicBezTo>
                  <a:pt x="31" y="77"/>
                  <a:pt x="37" y="79"/>
                  <a:pt x="44" y="79"/>
                </a:cubicBezTo>
                <a:cubicBezTo>
                  <a:pt x="49" y="78"/>
                  <a:pt x="54" y="76"/>
                  <a:pt x="57" y="73"/>
                </a:cubicBezTo>
                <a:cubicBezTo>
                  <a:pt x="61" y="70"/>
                  <a:pt x="64" y="66"/>
                  <a:pt x="66" y="59"/>
                </a:cubicBezTo>
                <a:close/>
                <a:moveTo>
                  <a:pt x="16" y="39"/>
                </a:moveTo>
                <a:lnTo>
                  <a:pt x="16" y="39"/>
                </a:lnTo>
                <a:lnTo>
                  <a:pt x="64" y="36"/>
                </a:lnTo>
                <a:cubicBezTo>
                  <a:pt x="63" y="28"/>
                  <a:pt x="61" y="23"/>
                  <a:pt x="57" y="20"/>
                </a:cubicBezTo>
                <a:cubicBezTo>
                  <a:pt x="52" y="14"/>
                  <a:pt x="46" y="12"/>
                  <a:pt x="39" y="12"/>
                </a:cubicBezTo>
                <a:cubicBezTo>
                  <a:pt x="32" y="13"/>
                  <a:pt x="26" y="16"/>
                  <a:pt x="22" y="20"/>
                </a:cubicBezTo>
                <a:cubicBezTo>
                  <a:pt x="18" y="25"/>
                  <a:pt x="16" y="31"/>
                  <a:pt x="16" y="39"/>
                </a:cubicBez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2" name="Freeform 36"/>
          <p:cNvSpPr>
            <a:spLocks/>
          </p:cNvSpPr>
          <p:nvPr/>
        </p:nvSpPr>
        <p:spPr bwMode="auto">
          <a:xfrm>
            <a:off x="5929139" y="2134386"/>
            <a:ext cx="44450" cy="85725"/>
          </a:xfrm>
          <a:custGeom>
            <a:avLst/>
            <a:gdLst>
              <a:gd name="T0" fmla="*/ 4 w 47"/>
              <a:gd name="T1" fmla="*/ 90 h 90"/>
              <a:gd name="T2" fmla="*/ 4 w 47"/>
              <a:gd name="T3" fmla="*/ 90 h 90"/>
              <a:gd name="T4" fmla="*/ 0 w 47"/>
              <a:gd name="T5" fmla="*/ 4 h 90"/>
              <a:gd name="T6" fmla="*/ 13 w 47"/>
              <a:gd name="T7" fmla="*/ 3 h 90"/>
              <a:gd name="T8" fmla="*/ 13 w 47"/>
              <a:gd name="T9" fmla="*/ 16 h 90"/>
              <a:gd name="T10" fmla="*/ 22 w 47"/>
              <a:gd name="T11" fmla="*/ 4 h 90"/>
              <a:gd name="T12" fmla="*/ 31 w 47"/>
              <a:gd name="T13" fmla="*/ 0 h 90"/>
              <a:gd name="T14" fmla="*/ 47 w 47"/>
              <a:gd name="T15" fmla="*/ 4 h 90"/>
              <a:gd name="T16" fmla="*/ 42 w 47"/>
              <a:gd name="T17" fmla="*/ 18 h 90"/>
              <a:gd name="T18" fmla="*/ 31 w 47"/>
              <a:gd name="T19" fmla="*/ 16 h 90"/>
              <a:gd name="T20" fmla="*/ 23 w 47"/>
              <a:gd name="T21" fmla="*/ 19 h 90"/>
              <a:gd name="T22" fmla="*/ 18 w 47"/>
              <a:gd name="T23" fmla="*/ 27 h 90"/>
              <a:gd name="T24" fmla="*/ 16 w 47"/>
              <a:gd name="T25" fmla="*/ 44 h 90"/>
              <a:gd name="T26" fmla="*/ 18 w 47"/>
              <a:gd name="T27" fmla="*/ 89 h 90"/>
              <a:gd name="T28" fmla="*/ 4 w 47"/>
              <a:gd name="T29"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 h="90">
                <a:moveTo>
                  <a:pt x="4" y="90"/>
                </a:moveTo>
                <a:lnTo>
                  <a:pt x="4" y="90"/>
                </a:lnTo>
                <a:lnTo>
                  <a:pt x="0" y="4"/>
                </a:lnTo>
                <a:lnTo>
                  <a:pt x="13" y="3"/>
                </a:lnTo>
                <a:lnTo>
                  <a:pt x="13" y="16"/>
                </a:lnTo>
                <a:cubicBezTo>
                  <a:pt x="16" y="10"/>
                  <a:pt x="19" y="6"/>
                  <a:pt x="22" y="4"/>
                </a:cubicBezTo>
                <a:cubicBezTo>
                  <a:pt x="25" y="2"/>
                  <a:pt x="28" y="1"/>
                  <a:pt x="31" y="0"/>
                </a:cubicBezTo>
                <a:cubicBezTo>
                  <a:pt x="36" y="0"/>
                  <a:pt x="41" y="2"/>
                  <a:pt x="47" y="4"/>
                </a:cubicBezTo>
                <a:lnTo>
                  <a:pt x="42" y="18"/>
                </a:lnTo>
                <a:cubicBezTo>
                  <a:pt x="39" y="16"/>
                  <a:pt x="35" y="15"/>
                  <a:pt x="31" y="16"/>
                </a:cubicBezTo>
                <a:cubicBezTo>
                  <a:pt x="28" y="16"/>
                  <a:pt x="25" y="17"/>
                  <a:pt x="23" y="19"/>
                </a:cubicBezTo>
                <a:cubicBezTo>
                  <a:pt x="20" y="21"/>
                  <a:pt x="19" y="24"/>
                  <a:pt x="18" y="27"/>
                </a:cubicBezTo>
                <a:cubicBezTo>
                  <a:pt x="16" y="32"/>
                  <a:pt x="16" y="38"/>
                  <a:pt x="16" y="44"/>
                </a:cubicBezTo>
                <a:lnTo>
                  <a:pt x="18" y="89"/>
                </a:lnTo>
                <a:lnTo>
                  <a:pt x="4" y="90"/>
                </a:ln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3" name="Freeform 37"/>
          <p:cNvSpPr>
            <a:spLocks noEditPoints="1"/>
          </p:cNvSpPr>
          <p:nvPr/>
        </p:nvSpPr>
        <p:spPr bwMode="auto">
          <a:xfrm>
            <a:off x="5978352" y="2132798"/>
            <a:ext cx="76200" cy="87313"/>
          </a:xfrm>
          <a:custGeom>
            <a:avLst/>
            <a:gdLst>
              <a:gd name="T0" fmla="*/ 65 w 80"/>
              <a:gd name="T1" fmla="*/ 61 h 91"/>
              <a:gd name="T2" fmla="*/ 65 w 80"/>
              <a:gd name="T3" fmla="*/ 61 h 91"/>
              <a:gd name="T4" fmla="*/ 80 w 80"/>
              <a:gd name="T5" fmla="*/ 62 h 91"/>
              <a:gd name="T6" fmla="*/ 67 w 80"/>
              <a:gd name="T7" fmla="*/ 83 h 91"/>
              <a:gd name="T8" fmla="*/ 42 w 80"/>
              <a:gd name="T9" fmla="*/ 91 h 91"/>
              <a:gd name="T10" fmla="*/ 12 w 80"/>
              <a:gd name="T11" fmla="*/ 80 h 91"/>
              <a:gd name="T12" fmla="*/ 0 w 80"/>
              <a:gd name="T13" fmla="*/ 47 h 91"/>
              <a:gd name="T14" fmla="*/ 11 w 80"/>
              <a:gd name="T15" fmla="*/ 13 h 91"/>
              <a:gd name="T16" fmla="*/ 40 w 80"/>
              <a:gd name="T17" fmla="*/ 1 h 91"/>
              <a:gd name="T18" fmla="*/ 68 w 80"/>
              <a:gd name="T19" fmla="*/ 12 h 91"/>
              <a:gd name="T20" fmla="*/ 80 w 80"/>
              <a:gd name="T21" fmla="*/ 45 h 91"/>
              <a:gd name="T22" fmla="*/ 80 w 80"/>
              <a:gd name="T23" fmla="*/ 49 h 91"/>
              <a:gd name="T24" fmla="*/ 15 w 80"/>
              <a:gd name="T25" fmla="*/ 50 h 91"/>
              <a:gd name="T26" fmla="*/ 24 w 80"/>
              <a:gd name="T27" fmla="*/ 72 h 91"/>
              <a:gd name="T28" fmla="*/ 42 w 80"/>
              <a:gd name="T29" fmla="*/ 79 h 91"/>
              <a:gd name="T30" fmla="*/ 56 w 80"/>
              <a:gd name="T31" fmla="*/ 74 h 91"/>
              <a:gd name="T32" fmla="*/ 65 w 80"/>
              <a:gd name="T33" fmla="*/ 61 h 91"/>
              <a:gd name="T34" fmla="*/ 16 w 80"/>
              <a:gd name="T35" fmla="*/ 38 h 91"/>
              <a:gd name="T36" fmla="*/ 16 w 80"/>
              <a:gd name="T37" fmla="*/ 38 h 91"/>
              <a:gd name="T38" fmla="*/ 64 w 80"/>
              <a:gd name="T39" fmla="*/ 37 h 91"/>
              <a:gd name="T40" fmla="*/ 58 w 80"/>
              <a:gd name="T41" fmla="*/ 21 h 91"/>
              <a:gd name="T42" fmla="*/ 40 w 80"/>
              <a:gd name="T43" fmla="*/ 13 h 91"/>
              <a:gd name="T44" fmla="*/ 23 w 80"/>
              <a:gd name="T45" fmla="*/ 20 h 91"/>
              <a:gd name="T46" fmla="*/ 16 w 80"/>
              <a:gd name="T47" fmla="*/ 3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0" h="91">
                <a:moveTo>
                  <a:pt x="65" y="61"/>
                </a:moveTo>
                <a:lnTo>
                  <a:pt x="65" y="61"/>
                </a:lnTo>
                <a:lnTo>
                  <a:pt x="80" y="62"/>
                </a:lnTo>
                <a:cubicBezTo>
                  <a:pt x="78" y="71"/>
                  <a:pt x="73" y="78"/>
                  <a:pt x="67" y="83"/>
                </a:cubicBezTo>
                <a:cubicBezTo>
                  <a:pt x="61" y="88"/>
                  <a:pt x="52" y="91"/>
                  <a:pt x="42" y="91"/>
                </a:cubicBezTo>
                <a:cubicBezTo>
                  <a:pt x="30" y="91"/>
                  <a:pt x="20" y="87"/>
                  <a:pt x="12" y="80"/>
                </a:cubicBezTo>
                <a:cubicBezTo>
                  <a:pt x="4" y="72"/>
                  <a:pt x="1" y="61"/>
                  <a:pt x="0" y="47"/>
                </a:cubicBezTo>
                <a:cubicBezTo>
                  <a:pt x="0" y="33"/>
                  <a:pt x="3" y="21"/>
                  <a:pt x="11" y="13"/>
                </a:cubicBezTo>
                <a:cubicBezTo>
                  <a:pt x="18" y="5"/>
                  <a:pt x="28" y="1"/>
                  <a:pt x="40" y="1"/>
                </a:cubicBezTo>
                <a:cubicBezTo>
                  <a:pt x="51" y="0"/>
                  <a:pt x="61" y="4"/>
                  <a:pt x="68" y="12"/>
                </a:cubicBezTo>
                <a:cubicBezTo>
                  <a:pt x="76" y="19"/>
                  <a:pt x="80" y="30"/>
                  <a:pt x="80" y="45"/>
                </a:cubicBezTo>
                <a:cubicBezTo>
                  <a:pt x="80" y="46"/>
                  <a:pt x="80" y="47"/>
                  <a:pt x="80" y="49"/>
                </a:cubicBezTo>
                <a:lnTo>
                  <a:pt x="15" y="50"/>
                </a:lnTo>
                <a:cubicBezTo>
                  <a:pt x="16" y="59"/>
                  <a:pt x="19" y="67"/>
                  <a:pt x="24" y="72"/>
                </a:cubicBezTo>
                <a:cubicBezTo>
                  <a:pt x="29" y="77"/>
                  <a:pt x="35" y="79"/>
                  <a:pt x="42" y="79"/>
                </a:cubicBezTo>
                <a:cubicBezTo>
                  <a:pt x="48" y="79"/>
                  <a:pt x="52" y="77"/>
                  <a:pt x="56" y="74"/>
                </a:cubicBezTo>
                <a:cubicBezTo>
                  <a:pt x="60" y="71"/>
                  <a:pt x="62" y="67"/>
                  <a:pt x="65" y="61"/>
                </a:cubicBezTo>
                <a:close/>
                <a:moveTo>
                  <a:pt x="16" y="38"/>
                </a:moveTo>
                <a:lnTo>
                  <a:pt x="16" y="38"/>
                </a:lnTo>
                <a:lnTo>
                  <a:pt x="64" y="37"/>
                </a:lnTo>
                <a:cubicBezTo>
                  <a:pt x="63" y="30"/>
                  <a:pt x="61" y="24"/>
                  <a:pt x="58" y="21"/>
                </a:cubicBezTo>
                <a:cubicBezTo>
                  <a:pt x="54" y="15"/>
                  <a:pt x="47" y="12"/>
                  <a:pt x="40" y="13"/>
                </a:cubicBezTo>
                <a:cubicBezTo>
                  <a:pt x="33" y="13"/>
                  <a:pt x="28" y="15"/>
                  <a:pt x="23" y="20"/>
                </a:cubicBezTo>
                <a:cubicBezTo>
                  <a:pt x="19" y="24"/>
                  <a:pt x="16" y="30"/>
                  <a:pt x="16" y="38"/>
                </a:cubicBez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4" name="Freeform 38"/>
          <p:cNvSpPr>
            <a:spLocks noEditPoints="1"/>
          </p:cNvSpPr>
          <p:nvPr/>
        </p:nvSpPr>
        <p:spPr bwMode="auto">
          <a:xfrm>
            <a:off x="6072014" y="2102636"/>
            <a:ext cx="14288" cy="114300"/>
          </a:xfrm>
          <a:custGeom>
            <a:avLst/>
            <a:gdLst>
              <a:gd name="T0" fmla="*/ 0 w 15"/>
              <a:gd name="T1" fmla="*/ 17 h 119"/>
              <a:gd name="T2" fmla="*/ 0 w 15"/>
              <a:gd name="T3" fmla="*/ 17 h 119"/>
              <a:gd name="T4" fmla="*/ 0 w 15"/>
              <a:gd name="T5" fmla="*/ 0 h 119"/>
              <a:gd name="T6" fmla="*/ 15 w 15"/>
              <a:gd name="T7" fmla="*/ 0 h 119"/>
              <a:gd name="T8" fmla="*/ 15 w 15"/>
              <a:gd name="T9" fmla="*/ 17 h 119"/>
              <a:gd name="T10" fmla="*/ 0 w 15"/>
              <a:gd name="T11" fmla="*/ 17 h 119"/>
              <a:gd name="T12" fmla="*/ 0 w 15"/>
              <a:gd name="T13" fmla="*/ 119 h 119"/>
              <a:gd name="T14" fmla="*/ 0 w 15"/>
              <a:gd name="T15" fmla="*/ 119 h 119"/>
              <a:gd name="T16" fmla="*/ 0 w 15"/>
              <a:gd name="T17" fmla="*/ 33 h 119"/>
              <a:gd name="T18" fmla="*/ 15 w 15"/>
              <a:gd name="T19" fmla="*/ 33 h 119"/>
              <a:gd name="T20" fmla="*/ 15 w 15"/>
              <a:gd name="T21" fmla="*/ 119 h 119"/>
              <a:gd name="T22" fmla="*/ 0 w 15"/>
              <a:gd name="T23"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19">
                <a:moveTo>
                  <a:pt x="0" y="17"/>
                </a:moveTo>
                <a:lnTo>
                  <a:pt x="0" y="17"/>
                </a:lnTo>
                <a:lnTo>
                  <a:pt x="0" y="0"/>
                </a:lnTo>
                <a:lnTo>
                  <a:pt x="15" y="0"/>
                </a:lnTo>
                <a:lnTo>
                  <a:pt x="15" y="17"/>
                </a:lnTo>
                <a:lnTo>
                  <a:pt x="0" y="17"/>
                </a:lnTo>
                <a:close/>
                <a:moveTo>
                  <a:pt x="0" y="119"/>
                </a:moveTo>
                <a:lnTo>
                  <a:pt x="0" y="119"/>
                </a:lnTo>
                <a:lnTo>
                  <a:pt x="0" y="33"/>
                </a:lnTo>
                <a:lnTo>
                  <a:pt x="15" y="33"/>
                </a:lnTo>
                <a:lnTo>
                  <a:pt x="15" y="119"/>
                </a:lnTo>
                <a:lnTo>
                  <a:pt x="0" y="119"/>
                </a:ln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5" name="Freeform 39"/>
          <p:cNvSpPr>
            <a:spLocks/>
          </p:cNvSpPr>
          <p:nvPr/>
        </p:nvSpPr>
        <p:spPr bwMode="auto">
          <a:xfrm>
            <a:off x="6108527" y="2132798"/>
            <a:ext cx="66675" cy="84138"/>
          </a:xfrm>
          <a:custGeom>
            <a:avLst/>
            <a:gdLst>
              <a:gd name="T0" fmla="*/ 0 w 71"/>
              <a:gd name="T1" fmla="*/ 88 h 89"/>
              <a:gd name="T2" fmla="*/ 0 w 71"/>
              <a:gd name="T3" fmla="*/ 88 h 89"/>
              <a:gd name="T4" fmla="*/ 2 w 71"/>
              <a:gd name="T5" fmla="*/ 2 h 89"/>
              <a:gd name="T6" fmla="*/ 15 w 71"/>
              <a:gd name="T7" fmla="*/ 2 h 89"/>
              <a:gd name="T8" fmla="*/ 15 w 71"/>
              <a:gd name="T9" fmla="*/ 14 h 89"/>
              <a:gd name="T10" fmla="*/ 42 w 71"/>
              <a:gd name="T11" fmla="*/ 0 h 89"/>
              <a:gd name="T12" fmla="*/ 57 w 71"/>
              <a:gd name="T13" fmla="*/ 4 h 89"/>
              <a:gd name="T14" fmla="*/ 66 w 71"/>
              <a:gd name="T15" fmla="*/ 11 h 89"/>
              <a:gd name="T16" fmla="*/ 71 w 71"/>
              <a:gd name="T17" fmla="*/ 22 h 89"/>
              <a:gd name="T18" fmla="*/ 71 w 71"/>
              <a:gd name="T19" fmla="*/ 36 h 89"/>
              <a:gd name="T20" fmla="*/ 70 w 71"/>
              <a:gd name="T21" fmla="*/ 89 h 89"/>
              <a:gd name="T22" fmla="*/ 56 w 71"/>
              <a:gd name="T23" fmla="*/ 89 h 89"/>
              <a:gd name="T24" fmla="*/ 57 w 71"/>
              <a:gd name="T25" fmla="*/ 37 h 89"/>
              <a:gd name="T26" fmla="*/ 55 w 71"/>
              <a:gd name="T27" fmla="*/ 23 h 89"/>
              <a:gd name="T28" fmla="*/ 49 w 71"/>
              <a:gd name="T29" fmla="*/ 16 h 89"/>
              <a:gd name="T30" fmla="*/ 39 w 71"/>
              <a:gd name="T31" fmla="*/ 13 h 89"/>
              <a:gd name="T32" fmla="*/ 23 w 71"/>
              <a:gd name="T33" fmla="*/ 19 h 89"/>
              <a:gd name="T34" fmla="*/ 16 w 71"/>
              <a:gd name="T35" fmla="*/ 41 h 89"/>
              <a:gd name="T36" fmla="*/ 15 w 71"/>
              <a:gd name="T37" fmla="*/ 88 h 89"/>
              <a:gd name="T38" fmla="*/ 0 w 71"/>
              <a:gd name="T39" fmla="*/ 88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1" h="89">
                <a:moveTo>
                  <a:pt x="0" y="88"/>
                </a:moveTo>
                <a:lnTo>
                  <a:pt x="0" y="88"/>
                </a:lnTo>
                <a:lnTo>
                  <a:pt x="2" y="2"/>
                </a:lnTo>
                <a:lnTo>
                  <a:pt x="15" y="2"/>
                </a:lnTo>
                <a:lnTo>
                  <a:pt x="15" y="14"/>
                </a:lnTo>
                <a:cubicBezTo>
                  <a:pt x="21" y="5"/>
                  <a:pt x="30" y="0"/>
                  <a:pt x="42" y="0"/>
                </a:cubicBezTo>
                <a:cubicBezTo>
                  <a:pt x="48" y="1"/>
                  <a:pt x="52" y="2"/>
                  <a:pt x="57" y="4"/>
                </a:cubicBezTo>
                <a:cubicBezTo>
                  <a:pt x="61" y="5"/>
                  <a:pt x="64" y="8"/>
                  <a:pt x="66" y="11"/>
                </a:cubicBezTo>
                <a:cubicBezTo>
                  <a:pt x="68" y="14"/>
                  <a:pt x="70" y="18"/>
                  <a:pt x="71" y="22"/>
                </a:cubicBezTo>
                <a:cubicBezTo>
                  <a:pt x="71" y="25"/>
                  <a:pt x="71" y="29"/>
                  <a:pt x="71" y="36"/>
                </a:cubicBezTo>
                <a:lnTo>
                  <a:pt x="70" y="89"/>
                </a:lnTo>
                <a:lnTo>
                  <a:pt x="56" y="89"/>
                </a:lnTo>
                <a:lnTo>
                  <a:pt x="57" y="37"/>
                </a:lnTo>
                <a:cubicBezTo>
                  <a:pt x="57" y="31"/>
                  <a:pt x="56" y="26"/>
                  <a:pt x="55" y="23"/>
                </a:cubicBezTo>
                <a:cubicBezTo>
                  <a:pt x="54" y="20"/>
                  <a:pt x="52" y="18"/>
                  <a:pt x="49" y="16"/>
                </a:cubicBezTo>
                <a:cubicBezTo>
                  <a:pt x="46" y="14"/>
                  <a:pt x="43" y="13"/>
                  <a:pt x="39" y="13"/>
                </a:cubicBezTo>
                <a:cubicBezTo>
                  <a:pt x="33" y="13"/>
                  <a:pt x="27" y="15"/>
                  <a:pt x="23" y="19"/>
                </a:cubicBezTo>
                <a:cubicBezTo>
                  <a:pt x="18" y="23"/>
                  <a:pt x="16" y="30"/>
                  <a:pt x="16" y="41"/>
                </a:cubicBezTo>
                <a:lnTo>
                  <a:pt x="15" y="88"/>
                </a:lnTo>
                <a:lnTo>
                  <a:pt x="0" y="88"/>
                </a:ln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6" name="Freeform 40"/>
          <p:cNvSpPr>
            <a:spLocks noEditPoints="1"/>
          </p:cNvSpPr>
          <p:nvPr/>
        </p:nvSpPr>
        <p:spPr bwMode="auto">
          <a:xfrm>
            <a:off x="6195839" y="2105811"/>
            <a:ext cx="17463" cy="114300"/>
          </a:xfrm>
          <a:custGeom>
            <a:avLst/>
            <a:gdLst>
              <a:gd name="T0" fmla="*/ 0 w 19"/>
              <a:gd name="T1" fmla="*/ 119 h 120"/>
              <a:gd name="T2" fmla="*/ 0 w 19"/>
              <a:gd name="T3" fmla="*/ 119 h 120"/>
              <a:gd name="T4" fmla="*/ 3 w 19"/>
              <a:gd name="T5" fmla="*/ 33 h 120"/>
              <a:gd name="T6" fmla="*/ 18 w 19"/>
              <a:gd name="T7" fmla="*/ 34 h 120"/>
              <a:gd name="T8" fmla="*/ 15 w 19"/>
              <a:gd name="T9" fmla="*/ 120 h 120"/>
              <a:gd name="T10" fmla="*/ 0 w 19"/>
              <a:gd name="T11" fmla="*/ 119 h 120"/>
              <a:gd name="T12" fmla="*/ 4 w 19"/>
              <a:gd name="T13" fmla="*/ 17 h 120"/>
              <a:gd name="T14" fmla="*/ 4 w 19"/>
              <a:gd name="T15" fmla="*/ 17 h 120"/>
              <a:gd name="T16" fmla="*/ 5 w 19"/>
              <a:gd name="T17" fmla="*/ 0 h 120"/>
              <a:gd name="T18" fmla="*/ 19 w 19"/>
              <a:gd name="T19" fmla="*/ 1 h 120"/>
              <a:gd name="T20" fmla="*/ 19 w 19"/>
              <a:gd name="T21" fmla="*/ 18 h 120"/>
              <a:gd name="T22" fmla="*/ 4 w 19"/>
              <a:gd name="T23" fmla="*/ 17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20">
                <a:moveTo>
                  <a:pt x="0" y="119"/>
                </a:moveTo>
                <a:lnTo>
                  <a:pt x="0" y="119"/>
                </a:lnTo>
                <a:lnTo>
                  <a:pt x="3" y="33"/>
                </a:lnTo>
                <a:lnTo>
                  <a:pt x="18" y="34"/>
                </a:lnTo>
                <a:lnTo>
                  <a:pt x="15" y="120"/>
                </a:lnTo>
                <a:lnTo>
                  <a:pt x="0" y="119"/>
                </a:lnTo>
                <a:close/>
                <a:moveTo>
                  <a:pt x="4" y="17"/>
                </a:moveTo>
                <a:lnTo>
                  <a:pt x="4" y="17"/>
                </a:lnTo>
                <a:lnTo>
                  <a:pt x="5" y="0"/>
                </a:lnTo>
                <a:lnTo>
                  <a:pt x="19" y="1"/>
                </a:lnTo>
                <a:lnTo>
                  <a:pt x="19" y="18"/>
                </a:lnTo>
                <a:lnTo>
                  <a:pt x="4" y="17"/>
                </a:ln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7" name="Freeform 41"/>
          <p:cNvSpPr>
            <a:spLocks noEditPoints="1"/>
          </p:cNvSpPr>
          <p:nvPr/>
        </p:nvSpPr>
        <p:spPr bwMode="auto">
          <a:xfrm>
            <a:off x="6226002" y="2137561"/>
            <a:ext cx="76200" cy="117475"/>
          </a:xfrm>
          <a:custGeom>
            <a:avLst/>
            <a:gdLst>
              <a:gd name="T0" fmla="*/ 1 w 80"/>
              <a:gd name="T1" fmla="*/ 94 h 124"/>
              <a:gd name="T2" fmla="*/ 1 w 80"/>
              <a:gd name="T3" fmla="*/ 94 h 124"/>
              <a:gd name="T4" fmla="*/ 15 w 80"/>
              <a:gd name="T5" fmla="*/ 97 h 124"/>
              <a:gd name="T6" fmla="*/ 19 w 80"/>
              <a:gd name="T7" fmla="*/ 107 h 124"/>
              <a:gd name="T8" fmla="*/ 34 w 80"/>
              <a:gd name="T9" fmla="*/ 112 h 124"/>
              <a:gd name="T10" fmla="*/ 50 w 80"/>
              <a:gd name="T11" fmla="*/ 108 h 124"/>
              <a:gd name="T12" fmla="*/ 58 w 80"/>
              <a:gd name="T13" fmla="*/ 98 h 124"/>
              <a:gd name="T14" fmla="*/ 60 w 80"/>
              <a:gd name="T15" fmla="*/ 79 h 124"/>
              <a:gd name="T16" fmla="*/ 36 w 80"/>
              <a:gd name="T17" fmla="*/ 89 h 124"/>
              <a:gd name="T18" fmla="*/ 9 w 80"/>
              <a:gd name="T19" fmla="*/ 74 h 124"/>
              <a:gd name="T20" fmla="*/ 1 w 80"/>
              <a:gd name="T21" fmla="*/ 43 h 124"/>
              <a:gd name="T22" fmla="*/ 7 w 80"/>
              <a:gd name="T23" fmla="*/ 20 h 124"/>
              <a:gd name="T24" fmla="*/ 21 w 80"/>
              <a:gd name="T25" fmla="*/ 5 h 124"/>
              <a:gd name="T26" fmla="*/ 41 w 80"/>
              <a:gd name="T27" fmla="*/ 0 h 124"/>
              <a:gd name="T28" fmla="*/ 66 w 80"/>
              <a:gd name="T29" fmla="*/ 14 h 124"/>
              <a:gd name="T30" fmla="*/ 66 w 80"/>
              <a:gd name="T31" fmla="*/ 4 h 124"/>
              <a:gd name="T32" fmla="*/ 80 w 80"/>
              <a:gd name="T33" fmla="*/ 5 h 124"/>
              <a:gd name="T34" fmla="*/ 75 w 80"/>
              <a:gd name="T35" fmla="*/ 79 h 124"/>
              <a:gd name="T36" fmla="*/ 69 w 80"/>
              <a:gd name="T37" fmla="*/ 108 h 124"/>
              <a:gd name="T38" fmla="*/ 55 w 80"/>
              <a:gd name="T39" fmla="*/ 120 h 124"/>
              <a:gd name="T40" fmla="*/ 33 w 80"/>
              <a:gd name="T41" fmla="*/ 124 h 124"/>
              <a:gd name="T42" fmla="*/ 9 w 80"/>
              <a:gd name="T43" fmla="*/ 115 h 124"/>
              <a:gd name="T44" fmla="*/ 1 w 80"/>
              <a:gd name="T45" fmla="*/ 94 h 124"/>
              <a:gd name="T46" fmla="*/ 16 w 80"/>
              <a:gd name="T47" fmla="*/ 43 h 124"/>
              <a:gd name="T48" fmla="*/ 16 w 80"/>
              <a:gd name="T49" fmla="*/ 43 h 124"/>
              <a:gd name="T50" fmla="*/ 21 w 80"/>
              <a:gd name="T51" fmla="*/ 68 h 124"/>
              <a:gd name="T52" fmla="*/ 38 w 80"/>
              <a:gd name="T53" fmla="*/ 77 h 124"/>
              <a:gd name="T54" fmla="*/ 55 w 80"/>
              <a:gd name="T55" fmla="*/ 70 h 124"/>
              <a:gd name="T56" fmla="*/ 63 w 80"/>
              <a:gd name="T57" fmla="*/ 46 h 124"/>
              <a:gd name="T58" fmla="*/ 58 w 80"/>
              <a:gd name="T59" fmla="*/ 22 h 124"/>
              <a:gd name="T60" fmla="*/ 41 w 80"/>
              <a:gd name="T61" fmla="*/ 13 h 124"/>
              <a:gd name="T62" fmla="*/ 24 w 80"/>
              <a:gd name="T63" fmla="*/ 20 h 124"/>
              <a:gd name="T64" fmla="*/ 16 w 80"/>
              <a:gd name="T65" fmla="*/ 43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0" h="124">
                <a:moveTo>
                  <a:pt x="1" y="94"/>
                </a:moveTo>
                <a:lnTo>
                  <a:pt x="1" y="94"/>
                </a:lnTo>
                <a:lnTo>
                  <a:pt x="15" y="97"/>
                </a:lnTo>
                <a:cubicBezTo>
                  <a:pt x="15" y="101"/>
                  <a:pt x="17" y="104"/>
                  <a:pt x="19" y="107"/>
                </a:cubicBezTo>
                <a:cubicBezTo>
                  <a:pt x="23" y="109"/>
                  <a:pt x="28" y="111"/>
                  <a:pt x="34" y="112"/>
                </a:cubicBezTo>
                <a:cubicBezTo>
                  <a:pt x="41" y="112"/>
                  <a:pt x="46" y="111"/>
                  <a:pt x="50" y="108"/>
                </a:cubicBezTo>
                <a:cubicBezTo>
                  <a:pt x="54" y="106"/>
                  <a:pt x="56" y="102"/>
                  <a:pt x="58" y="98"/>
                </a:cubicBezTo>
                <a:cubicBezTo>
                  <a:pt x="59" y="95"/>
                  <a:pt x="60" y="88"/>
                  <a:pt x="60" y="79"/>
                </a:cubicBezTo>
                <a:cubicBezTo>
                  <a:pt x="53" y="86"/>
                  <a:pt x="45" y="89"/>
                  <a:pt x="36" y="89"/>
                </a:cubicBezTo>
                <a:cubicBezTo>
                  <a:pt x="24" y="88"/>
                  <a:pt x="15" y="83"/>
                  <a:pt x="9" y="74"/>
                </a:cubicBezTo>
                <a:cubicBezTo>
                  <a:pt x="3" y="65"/>
                  <a:pt x="0" y="55"/>
                  <a:pt x="1" y="43"/>
                </a:cubicBezTo>
                <a:cubicBezTo>
                  <a:pt x="2" y="35"/>
                  <a:pt x="4" y="27"/>
                  <a:pt x="7" y="20"/>
                </a:cubicBezTo>
                <a:cubicBezTo>
                  <a:pt x="10" y="13"/>
                  <a:pt x="15" y="8"/>
                  <a:pt x="21" y="5"/>
                </a:cubicBezTo>
                <a:cubicBezTo>
                  <a:pt x="27" y="1"/>
                  <a:pt x="34" y="0"/>
                  <a:pt x="41" y="0"/>
                </a:cubicBezTo>
                <a:cubicBezTo>
                  <a:pt x="51" y="1"/>
                  <a:pt x="59" y="6"/>
                  <a:pt x="66" y="14"/>
                </a:cubicBezTo>
                <a:lnTo>
                  <a:pt x="66" y="4"/>
                </a:lnTo>
                <a:lnTo>
                  <a:pt x="80" y="5"/>
                </a:lnTo>
                <a:lnTo>
                  <a:pt x="75" y="79"/>
                </a:lnTo>
                <a:cubicBezTo>
                  <a:pt x="74" y="93"/>
                  <a:pt x="72" y="102"/>
                  <a:pt x="69" y="108"/>
                </a:cubicBezTo>
                <a:cubicBezTo>
                  <a:pt x="66" y="113"/>
                  <a:pt x="62" y="117"/>
                  <a:pt x="55" y="120"/>
                </a:cubicBezTo>
                <a:cubicBezTo>
                  <a:pt x="49" y="123"/>
                  <a:pt x="42" y="124"/>
                  <a:pt x="33" y="124"/>
                </a:cubicBezTo>
                <a:cubicBezTo>
                  <a:pt x="23" y="123"/>
                  <a:pt x="15" y="120"/>
                  <a:pt x="9" y="115"/>
                </a:cubicBezTo>
                <a:cubicBezTo>
                  <a:pt x="3" y="110"/>
                  <a:pt x="0" y="103"/>
                  <a:pt x="1" y="94"/>
                </a:cubicBezTo>
                <a:close/>
                <a:moveTo>
                  <a:pt x="16" y="43"/>
                </a:moveTo>
                <a:lnTo>
                  <a:pt x="16" y="43"/>
                </a:lnTo>
                <a:cubicBezTo>
                  <a:pt x="15" y="54"/>
                  <a:pt x="17" y="62"/>
                  <a:pt x="21" y="68"/>
                </a:cubicBezTo>
                <a:cubicBezTo>
                  <a:pt x="26" y="73"/>
                  <a:pt x="31" y="76"/>
                  <a:pt x="38" y="77"/>
                </a:cubicBezTo>
                <a:cubicBezTo>
                  <a:pt x="45" y="77"/>
                  <a:pt x="50" y="75"/>
                  <a:pt x="55" y="70"/>
                </a:cubicBezTo>
                <a:cubicBezTo>
                  <a:pt x="60" y="65"/>
                  <a:pt x="63" y="57"/>
                  <a:pt x="63" y="46"/>
                </a:cubicBezTo>
                <a:cubicBezTo>
                  <a:pt x="64" y="35"/>
                  <a:pt x="62" y="27"/>
                  <a:pt x="58" y="22"/>
                </a:cubicBezTo>
                <a:cubicBezTo>
                  <a:pt x="54" y="16"/>
                  <a:pt x="48" y="13"/>
                  <a:pt x="41" y="13"/>
                </a:cubicBezTo>
                <a:cubicBezTo>
                  <a:pt x="35" y="12"/>
                  <a:pt x="29" y="15"/>
                  <a:pt x="24" y="20"/>
                </a:cubicBezTo>
                <a:cubicBezTo>
                  <a:pt x="20" y="25"/>
                  <a:pt x="17" y="32"/>
                  <a:pt x="16" y="43"/>
                </a:cubicBez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8" name="Freeform 42"/>
          <p:cNvSpPr>
            <a:spLocks/>
          </p:cNvSpPr>
          <p:nvPr/>
        </p:nvSpPr>
        <p:spPr bwMode="auto">
          <a:xfrm>
            <a:off x="6316489" y="2116923"/>
            <a:ext cx="38100" cy="112713"/>
          </a:xfrm>
          <a:custGeom>
            <a:avLst/>
            <a:gdLst>
              <a:gd name="T0" fmla="*/ 35 w 41"/>
              <a:gd name="T1" fmla="*/ 104 h 118"/>
              <a:gd name="T2" fmla="*/ 35 w 41"/>
              <a:gd name="T3" fmla="*/ 104 h 118"/>
              <a:gd name="T4" fmla="*/ 36 w 41"/>
              <a:gd name="T5" fmla="*/ 118 h 118"/>
              <a:gd name="T6" fmla="*/ 25 w 41"/>
              <a:gd name="T7" fmla="*/ 118 h 118"/>
              <a:gd name="T8" fmla="*/ 13 w 41"/>
              <a:gd name="T9" fmla="*/ 114 h 118"/>
              <a:gd name="T10" fmla="*/ 7 w 41"/>
              <a:gd name="T11" fmla="*/ 107 h 118"/>
              <a:gd name="T12" fmla="*/ 7 w 41"/>
              <a:gd name="T13" fmla="*/ 90 h 118"/>
              <a:gd name="T14" fmla="*/ 11 w 41"/>
              <a:gd name="T15" fmla="*/ 40 h 118"/>
              <a:gd name="T16" fmla="*/ 0 w 41"/>
              <a:gd name="T17" fmla="*/ 39 h 118"/>
              <a:gd name="T18" fmla="*/ 1 w 41"/>
              <a:gd name="T19" fmla="*/ 28 h 118"/>
              <a:gd name="T20" fmla="*/ 12 w 41"/>
              <a:gd name="T21" fmla="*/ 29 h 118"/>
              <a:gd name="T22" fmla="*/ 14 w 41"/>
              <a:gd name="T23" fmla="*/ 8 h 118"/>
              <a:gd name="T24" fmla="*/ 29 w 41"/>
              <a:gd name="T25" fmla="*/ 0 h 118"/>
              <a:gd name="T26" fmla="*/ 26 w 41"/>
              <a:gd name="T27" fmla="*/ 30 h 118"/>
              <a:gd name="T28" fmla="*/ 41 w 41"/>
              <a:gd name="T29" fmla="*/ 31 h 118"/>
              <a:gd name="T30" fmla="*/ 40 w 41"/>
              <a:gd name="T31" fmla="*/ 43 h 118"/>
              <a:gd name="T32" fmla="*/ 25 w 41"/>
              <a:gd name="T33" fmla="*/ 42 h 118"/>
              <a:gd name="T34" fmla="*/ 21 w 41"/>
              <a:gd name="T35" fmla="*/ 92 h 118"/>
              <a:gd name="T36" fmla="*/ 21 w 41"/>
              <a:gd name="T37" fmla="*/ 100 h 118"/>
              <a:gd name="T38" fmla="*/ 24 w 41"/>
              <a:gd name="T39" fmla="*/ 103 h 118"/>
              <a:gd name="T40" fmla="*/ 29 w 41"/>
              <a:gd name="T41" fmla="*/ 104 h 118"/>
              <a:gd name="T42" fmla="*/ 35 w 41"/>
              <a:gd name="T43" fmla="*/ 104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 h="118">
                <a:moveTo>
                  <a:pt x="35" y="104"/>
                </a:moveTo>
                <a:lnTo>
                  <a:pt x="35" y="104"/>
                </a:lnTo>
                <a:lnTo>
                  <a:pt x="36" y="118"/>
                </a:lnTo>
                <a:cubicBezTo>
                  <a:pt x="32" y="118"/>
                  <a:pt x="28" y="118"/>
                  <a:pt x="25" y="118"/>
                </a:cubicBezTo>
                <a:cubicBezTo>
                  <a:pt x="20" y="117"/>
                  <a:pt x="16" y="116"/>
                  <a:pt x="13" y="114"/>
                </a:cubicBezTo>
                <a:cubicBezTo>
                  <a:pt x="10" y="112"/>
                  <a:pt x="8" y="110"/>
                  <a:pt x="7" y="107"/>
                </a:cubicBezTo>
                <a:cubicBezTo>
                  <a:pt x="6" y="104"/>
                  <a:pt x="6" y="99"/>
                  <a:pt x="7" y="90"/>
                </a:cubicBezTo>
                <a:lnTo>
                  <a:pt x="11" y="40"/>
                </a:lnTo>
                <a:lnTo>
                  <a:pt x="0" y="39"/>
                </a:lnTo>
                <a:lnTo>
                  <a:pt x="1" y="28"/>
                </a:lnTo>
                <a:lnTo>
                  <a:pt x="12" y="29"/>
                </a:lnTo>
                <a:lnTo>
                  <a:pt x="14" y="8"/>
                </a:lnTo>
                <a:lnTo>
                  <a:pt x="29" y="0"/>
                </a:lnTo>
                <a:lnTo>
                  <a:pt x="26" y="30"/>
                </a:lnTo>
                <a:lnTo>
                  <a:pt x="41" y="31"/>
                </a:lnTo>
                <a:lnTo>
                  <a:pt x="40" y="43"/>
                </a:lnTo>
                <a:lnTo>
                  <a:pt x="25" y="42"/>
                </a:lnTo>
                <a:lnTo>
                  <a:pt x="21" y="92"/>
                </a:lnTo>
                <a:cubicBezTo>
                  <a:pt x="21" y="96"/>
                  <a:pt x="21" y="99"/>
                  <a:pt x="21" y="100"/>
                </a:cubicBezTo>
                <a:cubicBezTo>
                  <a:pt x="22" y="101"/>
                  <a:pt x="23" y="102"/>
                  <a:pt x="24" y="103"/>
                </a:cubicBezTo>
                <a:cubicBezTo>
                  <a:pt x="25" y="104"/>
                  <a:pt x="26" y="104"/>
                  <a:pt x="29" y="104"/>
                </a:cubicBezTo>
                <a:cubicBezTo>
                  <a:pt x="30" y="105"/>
                  <a:pt x="32" y="105"/>
                  <a:pt x="35" y="104"/>
                </a:cubicBez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9" name="Freeform 43"/>
          <p:cNvSpPr>
            <a:spLocks noEditPoints="1"/>
          </p:cNvSpPr>
          <p:nvPr/>
        </p:nvSpPr>
        <p:spPr bwMode="auto">
          <a:xfrm>
            <a:off x="6359352" y="2148673"/>
            <a:ext cx="77788" cy="87313"/>
          </a:xfrm>
          <a:custGeom>
            <a:avLst/>
            <a:gdLst>
              <a:gd name="T0" fmla="*/ 64 w 82"/>
              <a:gd name="T1" fmla="*/ 64 h 92"/>
              <a:gd name="T2" fmla="*/ 64 w 82"/>
              <a:gd name="T3" fmla="*/ 64 h 92"/>
              <a:gd name="T4" fmla="*/ 78 w 82"/>
              <a:gd name="T5" fmla="*/ 68 h 92"/>
              <a:gd name="T6" fmla="*/ 63 w 82"/>
              <a:gd name="T7" fmla="*/ 87 h 92"/>
              <a:gd name="T8" fmla="*/ 38 w 82"/>
              <a:gd name="T9" fmla="*/ 91 h 92"/>
              <a:gd name="T10" fmla="*/ 9 w 82"/>
              <a:gd name="T11" fmla="*/ 77 h 92"/>
              <a:gd name="T12" fmla="*/ 1 w 82"/>
              <a:gd name="T13" fmla="*/ 43 h 92"/>
              <a:gd name="T14" fmla="*/ 16 w 82"/>
              <a:gd name="T15" fmla="*/ 10 h 92"/>
              <a:gd name="T16" fmla="*/ 46 w 82"/>
              <a:gd name="T17" fmla="*/ 2 h 92"/>
              <a:gd name="T18" fmla="*/ 73 w 82"/>
              <a:gd name="T19" fmla="*/ 16 h 92"/>
              <a:gd name="T20" fmla="*/ 81 w 82"/>
              <a:gd name="T21" fmla="*/ 50 h 92"/>
              <a:gd name="T22" fmla="*/ 80 w 82"/>
              <a:gd name="T23" fmla="*/ 54 h 92"/>
              <a:gd name="T24" fmla="*/ 16 w 82"/>
              <a:gd name="T25" fmla="*/ 47 h 92"/>
              <a:gd name="T26" fmla="*/ 22 w 82"/>
              <a:gd name="T27" fmla="*/ 70 h 92"/>
              <a:gd name="T28" fmla="*/ 39 w 82"/>
              <a:gd name="T29" fmla="*/ 79 h 92"/>
              <a:gd name="T30" fmla="*/ 53 w 82"/>
              <a:gd name="T31" fmla="*/ 77 h 92"/>
              <a:gd name="T32" fmla="*/ 64 w 82"/>
              <a:gd name="T33" fmla="*/ 64 h 92"/>
              <a:gd name="T34" fmla="*/ 18 w 82"/>
              <a:gd name="T35" fmla="*/ 36 h 92"/>
              <a:gd name="T36" fmla="*/ 18 w 82"/>
              <a:gd name="T37" fmla="*/ 36 h 92"/>
              <a:gd name="T38" fmla="*/ 66 w 82"/>
              <a:gd name="T39" fmla="*/ 41 h 92"/>
              <a:gd name="T40" fmla="*/ 62 w 82"/>
              <a:gd name="T41" fmla="*/ 24 h 92"/>
              <a:gd name="T42" fmla="*/ 45 w 82"/>
              <a:gd name="T43" fmla="*/ 14 h 92"/>
              <a:gd name="T44" fmla="*/ 28 w 82"/>
              <a:gd name="T45" fmla="*/ 18 h 92"/>
              <a:gd name="T46" fmla="*/ 18 w 82"/>
              <a:gd name="T47" fmla="*/ 3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2" h="92">
                <a:moveTo>
                  <a:pt x="64" y="64"/>
                </a:moveTo>
                <a:lnTo>
                  <a:pt x="64" y="64"/>
                </a:lnTo>
                <a:lnTo>
                  <a:pt x="78" y="68"/>
                </a:lnTo>
                <a:cubicBezTo>
                  <a:pt x="75" y="76"/>
                  <a:pt x="70" y="83"/>
                  <a:pt x="63" y="87"/>
                </a:cubicBezTo>
                <a:cubicBezTo>
                  <a:pt x="56" y="91"/>
                  <a:pt x="48" y="92"/>
                  <a:pt x="38" y="91"/>
                </a:cubicBezTo>
                <a:cubicBezTo>
                  <a:pt x="25" y="90"/>
                  <a:pt x="15" y="85"/>
                  <a:pt x="9" y="77"/>
                </a:cubicBezTo>
                <a:cubicBezTo>
                  <a:pt x="2" y="68"/>
                  <a:pt x="0" y="57"/>
                  <a:pt x="1" y="43"/>
                </a:cubicBezTo>
                <a:cubicBezTo>
                  <a:pt x="3" y="28"/>
                  <a:pt x="8" y="18"/>
                  <a:pt x="16" y="10"/>
                </a:cubicBezTo>
                <a:cubicBezTo>
                  <a:pt x="24" y="3"/>
                  <a:pt x="34" y="0"/>
                  <a:pt x="46" y="2"/>
                </a:cubicBezTo>
                <a:cubicBezTo>
                  <a:pt x="58" y="3"/>
                  <a:pt x="67" y="8"/>
                  <a:pt x="73" y="16"/>
                </a:cubicBezTo>
                <a:cubicBezTo>
                  <a:pt x="80" y="25"/>
                  <a:pt x="82" y="36"/>
                  <a:pt x="81" y="50"/>
                </a:cubicBezTo>
                <a:cubicBezTo>
                  <a:pt x="81" y="51"/>
                  <a:pt x="80" y="53"/>
                  <a:pt x="80" y="54"/>
                </a:cubicBezTo>
                <a:lnTo>
                  <a:pt x="16" y="47"/>
                </a:lnTo>
                <a:cubicBezTo>
                  <a:pt x="16" y="57"/>
                  <a:pt x="18" y="64"/>
                  <a:pt x="22" y="70"/>
                </a:cubicBezTo>
                <a:cubicBezTo>
                  <a:pt x="26" y="76"/>
                  <a:pt x="32" y="79"/>
                  <a:pt x="39" y="79"/>
                </a:cubicBezTo>
                <a:cubicBezTo>
                  <a:pt x="44" y="80"/>
                  <a:pt x="49" y="79"/>
                  <a:pt x="53" y="77"/>
                </a:cubicBezTo>
                <a:cubicBezTo>
                  <a:pt x="57" y="74"/>
                  <a:pt x="61" y="70"/>
                  <a:pt x="64" y="64"/>
                </a:cubicBezTo>
                <a:close/>
                <a:moveTo>
                  <a:pt x="18" y="36"/>
                </a:moveTo>
                <a:lnTo>
                  <a:pt x="18" y="36"/>
                </a:lnTo>
                <a:lnTo>
                  <a:pt x="66" y="41"/>
                </a:lnTo>
                <a:cubicBezTo>
                  <a:pt x="66" y="33"/>
                  <a:pt x="65" y="28"/>
                  <a:pt x="62" y="24"/>
                </a:cubicBezTo>
                <a:cubicBezTo>
                  <a:pt x="58" y="18"/>
                  <a:pt x="53" y="14"/>
                  <a:pt x="45" y="14"/>
                </a:cubicBezTo>
                <a:cubicBezTo>
                  <a:pt x="39" y="13"/>
                  <a:pt x="33" y="14"/>
                  <a:pt x="28" y="18"/>
                </a:cubicBezTo>
                <a:cubicBezTo>
                  <a:pt x="23" y="22"/>
                  <a:pt x="19" y="28"/>
                  <a:pt x="18" y="36"/>
                </a:cubicBez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30" name="Freeform 44"/>
          <p:cNvSpPr>
            <a:spLocks/>
          </p:cNvSpPr>
          <p:nvPr/>
        </p:nvSpPr>
        <p:spPr bwMode="auto">
          <a:xfrm>
            <a:off x="4097164" y="3934611"/>
            <a:ext cx="168275" cy="161925"/>
          </a:xfrm>
          <a:custGeom>
            <a:avLst/>
            <a:gdLst>
              <a:gd name="T0" fmla="*/ 113 w 176"/>
              <a:gd name="T1" fmla="*/ 169 h 169"/>
              <a:gd name="T2" fmla="*/ 113 w 176"/>
              <a:gd name="T3" fmla="*/ 169 h 169"/>
              <a:gd name="T4" fmla="*/ 0 w 176"/>
              <a:gd name="T5" fmla="*/ 89 h 169"/>
              <a:gd name="T6" fmla="*/ 11 w 176"/>
              <a:gd name="T7" fmla="*/ 74 h 169"/>
              <a:gd name="T8" fmla="*/ 142 w 176"/>
              <a:gd name="T9" fmla="*/ 77 h 169"/>
              <a:gd name="T10" fmla="*/ 53 w 176"/>
              <a:gd name="T11" fmla="*/ 15 h 169"/>
              <a:gd name="T12" fmla="*/ 63 w 176"/>
              <a:gd name="T13" fmla="*/ 0 h 169"/>
              <a:gd name="T14" fmla="*/ 176 w 176"/>
              <a:gd name="T15" fmla="*/ 80 h 169"/>
              <a:gd name="T16" fmla="*/ 165 w 176"/>
              <a:gd name="T17" fmla="*/ 95 h 169"/>
              <a:gd name="T18" fmla="*/ 35 w 176"/>
              <a:gd name="T19" fmla="*/ 92 h 169"/>
              <a:gd name="T20" fmla="*/ 123 w 176"/>
              <a:gd name="T21" fmla="*/ 155 h 169"/>
              <a:gd name="T22" fmla="*/ 113 w 176"/>
              <a:gd name="T23" fmla="*/ 169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 h="169">
                <a:moveTo>
                  <a:pt x="113" y="169"/>
                </a:moveTo>
                <a:lnTo>
                  <a:pt x="113" y="169"/>
                </a:lnTo>
                <a:lnTo>
                  <a:pt x="0" y="89"/>
                </a:lnTo>
                <a:lnTo>
                  <a:pt x="11" y="74"/>
                </a:lnTo>
                <a:lnTo>
                  <a:pt x="142" y="77"/>
                </a:lnTo>
                <a:lnTo>
                  <a:pt x="53" y="15"/>
                </a:lnTo>
                <a:lnTo>
                  <a:pt x="63" y="0"/>
                </a:lnTo>
                <a:lnTo>
                  <a:pt x="176" y="80"/>
                </a:lnTo>
                <a:lnTo>
                  <a:pt x="165" y="95"/>
                </a:lnTo>
                <a:lnTo>
                  <a:pt x="35" y="92"/>
                </a:lnTo>
                <a:lnTo>
                  <a:pt x="123" y="155"/>
                </a:lnTo>
                <a:lnTo>
                  <a:pt x="113" y="16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31" name="Freeform 45"/>
          <p:cNvSpPr>
            <a:spLocks noEditPoints="1"/>
          </p:cNvSpPr>
          <p:nvPr/>
        </p:nvSpPr>
        <p:spPr bwMode="auto">
          <a:xfrm>
            <a:off x="4216227" y="3880636"/>
            <a:ext cx="115888" cy="106363"/>
          </a:xfrm>
          <a:custGeom>
            <a:avLst/>
            <a:gdLst>
              <a:gd name="T0" fmla="*/ 99 w 122"/>
              <a:gd name="T1" fmla="*/ 56 h 111"/>
              <a:gd name="T2" fmla="*/ 99 w 122"/>
              <a:gd name="T3" fmla="*/ 56 h 111"/>
              <a:gd name="T4" fmla="*/ 97 w 122"/>
              <a:gd name="T5" fmla="*/ 78 h 111"/>
              <a:gd name="T6" fmla="*/ 88 w 122"/>
              <a:gd name="T7" fmla="*/ 95 h 111"/>
              <a:gd name="T8" fmla="*/ 66 w 122"/>
              <a:gd name="T9" fmla="*/ 110 h 111"/>
              <a:gd name="T10" fmla="*/ 44 w 122"/>
              <a:gd name="T11" fmla="*/ 104 h 111"/>
              <a:gd name="T12" fmla="*/ 36 w 122"/>
              <a:gd name="T13" fmla="*/ 93 h 111"/>
              <a:gd name="T14" fmla="*/ 33 w 122"/>
              <a:gd name="T15" fmla="*/ 80 h 111"/>
              <a:gd name="T16" fmla="*/ 36 w 122"/>
              <a:gd name="T17" fmla="*/ 67 h 111"/>
              <a:gd name="T18" fmla="*/ 44 w 122"/>
              <a:gd name="T19" fmla="*/ 53 h 111"/>
              <a:gd name="T20" fmla="*/ 58 w 122"/>
              <a:gd name="T21" fmla="*/ 26 h 111"/>
              <a:gd name="T22" fmla="*/ 54 w 122"/>
              <a:gd name="T23" fmla="*/ 23 h 111"/>
              <a:gd name="T24" fmla="*/ 40 w 122"/>
              <a:gd name="T25" fmla="*/ 18 h 111"/>
              <a:gd name="T26" fmla="*/ 23 w 122"/>
              <a:gd name="T27" fmla="*/ 30 h 111"/>
              <a:gd name="T28" fmla="*/ 16 w 122"/>
              <a:gd name="T29" fmla="*/ 46 h 111"/>
              <a:gd name="T30" fmla="*/ 22 w 122"/>
              <a:gd name="T31" fmla="*/ 62 h 111"/>
              <a:gd name="T32" fmla="*/ 10 w 122"/>
              <a:gd name="T33" fmla="*/ 74 h 111"/>
              <a:gd name="T34" fmla="*/ 1 w 122"/>
              <a:gd name="T35" fmla="*/ 57 h 111"/>
              <a:gd name="T36" fmla="*/ 3 w 122"/>
              <a:gd name="T37" fmla="*/ 39 h 111"/>
              <a:gd name="T38" fmla="*/ 14 w 122"/>
              <a:gd name="T39" fmla="*/ 19 h 111"/>
              <a:gd name="T40" fmla="*/ 29 w 122"/>
              <a:gd name="T41" fmla="*/ 4 h 111"/>
              <a:gd name="T42" fmla="*/ 42 w 122"/>
              <a:gd name="T43" fmla="*/ 0 h 111"/>
              <a:gd name="T44" fmla="*/ 55 w 122"/>
              <a:gd name="T45" fmla="*/ 3 h 111"/>
              <a:gd name="T46" fmla="*/ 68 w 122"/>
              <a:gd name="T47" fmla="*/ 12 h 111"/>
              <a:gd name="T48" fmla="*/ 85 w 122"/>
              <a:gd name="T49" fmla="*/ 26 h 111"/>
              <a:gd name="T50" fmla="*/ 110 w 122"/>
              <a:gd name="T51" fmla="*/ 43 h 111"/>
              <a:gd name="T52" fmla="*/ 122 w 122"/>
              <a:gd name="T53" fmla="*/ 47 h 111"/>
              <a:gd name="T54" fmla="*/ 111 w 122"/>
              <a:gd name="T55" fmla="*/ 61 h 111"/>
              <a:gd name="T56" fmla="*/ 99 w 122"/>
              <a:gd name="T57" fmla="*/ 56 h 111"/>
              <a:gd name="T58" fmla="*/ 68 w 122"/>
              <a:gd name="T59" fmla="*/ 34 h 111"/>
              <a:gd name="T60" fmla="*/ 68 w 122"/>
              <a:gd name="T61" fmla="*/ 34 h 111"/>
              <a:gd name="T62" fmla="*/ 56 w 122"/>
              <a:gd name="T63" fmla="*/ 60 h 111"/>
              <a:gd name="T64" fmla="*/ 50 w 122"/>
              <a:gd name="T65" fmla="*/ 74 h 111"/>
              <a:gd name="T66" fmla="*/ 50 w 122"/>
              <a:gd name="T67" fmla="*/ 82 h 111"/>
              <a:gd name="T68" fmla="*/ 55 w 122"/>
              <a:gd name="T69" fmla="*/ 89 h 111"/>
              <a:gd name="T70" fmla="*/ 67 w 122"/>
              <a:gd name="T71" fmla="*/ 92 h 111"/>
              <a:gd name="T72" fmla="*/ 80 w 122"/>
              <a:gd name="T73" fmla="*/ 83 h 111"/>
              <a:gd name="T74" fmla="*/ 87 w 122"/>
              <a:gd name="T75" fmla="*/ 67 h 111"/>
              <a:gd name="T76" fmla="*/ 85 w 122"/>
              <a:gd name="T77" fmla="*/ 51 h 111"/>
              <a:gd name="T78" fmla="*/ 73 w 122"/>
              <a:gd name="T79" fmla="*/ 38 h 111"/>
              <a:gd name="T80" fmla="*/ 68 w 122"/>
              <a:gd name="T81" fmla="*/ 34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2" h="111">
                <a:moveTo>
                  <a:pt x="99" y="56"/>
                </a:moveTo>
                <a:lnTo>
                  <a:pt x="99" y="56"/>
                </a:lnTo>
                <a:cubicBezTo>
                  <a:pt x="99" y="65"/>
                  <a:pt x="99" y="72"/>
                  <a:pt x="97" y="78"/>
                </a:cubicBezTo>
                <a:cubicBezTo>
                  <a:pt x="95" y="84"/>
                  <a:pt x="92" y="89"/>
                  <a:pt x="88" y="95"/>
                </a:cubicBezTo>
                <a:cubicBezTo>
                  <a:pt x="81" y="103"/>
                  <a:pt x="74" y="108"/>
                  <a:pt x="66" y="110"/>
                </a:cubicBezTo>
                <a:cubicBezTo>
                  <a:pt x="58" y="111"/>
                  <a:pt x="51" y="109"/>
                  <a:pt x="44" y="104"/>
                </a:cubicBezTo>
                <a:cubicBezTo>
                  <a:pt x="40" y="101"/>
                  <a:pt x="37" y="97"/>
                  <a:pt x="36" y="93"/>
                </a:cubicBezTo>
                <a:cubicBezTo>
                  <a:pt x="34" y="89"/>
                  <a:pt x="33" y="84"/>
                  <a:pt x="33" y="80"/>
                </a:cubicBezTo>
                <a:cubicBezTo>
                  <a:pt x="34" y="76"/>
                  <a:pt x="35" y="71"/>
                  <a:pt x="36" y="67"/>
                </a:cubicBezTo>
                <a:cubicBezTo>
                  <a:pt x="38" y="64"/>
                  <a:pt x="40" y="59"/>
                  <a:pt x="44" y="53"/>
                </a:cubicBezTo>
                <a:cubicBezTo>
                  <a:pt x="51" y="42"/>
                  <a:pt x="56" y="32"/>
                  <a:pt x="58" y="26"/>
                </a:cubicBezTo>
                <a:cubicBezTo>
                  <a:pt x="56" y="24"/>
                  <a:pt x="55" y="24"/>
                  <a:pt x="54" y="23"/>
                </a:cubicBezTo>
                <a:cubicBezTo>
                  <a:pt x="49" y="19"/>
                  <a:pt x="44" y="17"/>
                  <a:pt x="40" y="18"/>
                </a:cubicBezTo>
                <a:cubicBezTo>
                  <a:pt x="34" y="19"/>
                  <a:pt x="29" y="23"/>
                  <a:pt x="23" y="30"/>
                </a:cubicBezTo>
                <a:cubicBezTo>
                  <a:pt x="18" y="36"/>
                  <a:pt x="16" y="41"/>
                  <a:pt x="16" y="46"/>
                </a:cubicBezTo>
                <a:cubicBezTo>
                  <a:pt x="16" y="51"/>
                  <a:pt x="18" y="56"/>
                  <a:pt x="22" y="62"/>
                </a:cubicBezTo>
                <a:lnTo>
                  <a:pt x="10" y="74"/>
                </a:lnTo>
                <a:cubicBezTo>
                  <a:pt x="6" y="68"/>
                  <a:pt x="3" y="63"/>
                  <a:pt x="1" y="57"/>
                </a:cubicBezTo>
                <a:cubicBezTo>
                  <a:pt x="0" y="52"/>
                  <a:pt x="0" y="46"/>
                  <a:pt x="3" y="39"/>
                </a:cubicBezTo>
                <a:cubicBezTo>
                  <a:pt x="5" y="32"/>
                  <a:pt x="8" y="26"/>
                  <a:pt x="14" y="19"/>
                </a:cubicBezTo>
                <a:cubicBezTo>
                  <a:pt x="19" y="12"/>
                  <a:pt x="24" y="7"/>
                  <a:pt x="29" y="4"/>
                </a:cubicBezTo>
                <a:cubicBezTo>
                  <a:pt x="34" y="1"/>
                  <a:pt x="38" y="0"/>
                  <a:pt x="42" y="0"/>
                </a:cubicBezTo>
                <a:cubicBezTo>
                  <a:pt x="46" y="0"/>
                  <a:pt x="50" y="1"/>
                  <a:pt x="55" y="3"/>
                </a:cubicBezTo>
                <a:cubicBezTo>
                  <a:pt x="57" y="4"/>
                  <a:pt x="62" y="7"/>
                  <a:pt x="68" y="12"/>
                </a:cubicBezTo>
                <a:lnTo>
                  <a:pt x="85" y="26"/>
                </a:lnTo>
                <a:cubicBezTo>
                  <a:pt x="98" y="35"/>
                  <a:pt x="106" y="41"/>
                  <a:pt x="110" y="43"/>
                </a:cubicBezTo>
                <a:cubicBezTo>
                  <a:pt x="113" y="45"/>
                  <a:pt x="117" y="47"/>
                  <a:pt x="122" y="47"/>
                </a:cubicBezTo>
                <a:lnTo>
                  <a:pt x="111" y="61"/>
                </a:lnTo>
                <a:cubicBezTo>
                  <a:pt x="107" y="61"/>
                  <a:pt x="103" y="59"/>
                  <a:pt x="99" y="56"/>
                </a:cubicBezTo>
                <a:close/>
                <a:moveTo>
                  <a:pt x="68" y="34"/>
                </a:moveTo>
                <a:lnTo>
                  <a:pt x="68" y="34"/>
                </a:lnTo>
                <a:cubicBezTo>
                  <a:pt x="66" y="41"/>
                  <a:pt x="62" y="49"/>
                  <a:pt x="56" y="60"/>
                </a:cubicBezTo>
                <a:cubicBezTo>
                  <a:pt x="53" y="66"/>
                  <a:pt x="51" y="71"/>
                  <a:pt x="50" y="74"/>
                </a:cubicBezTo>
                <a:cubicBezTo>
                  <a:pt x="49" y="77"/>
                  <a:pt x="49" y="80"/>
                  <a:pt x="50" y="82"/>
                </a:cubicBezTo>
                <a:cubicBezTo>
                  <a:pt x="51" y="85"/>
                  <a:pt x="53" y="87"/>
                  <a:pt x="55" y="89"/>
                </a:cubicBezTo>
                <a:cubicBezTo>
                  <a:pt x="58" y="92"/>
                  <a:pt x="62" y="93"/>
                  <a:pt x="67" y="92"/>
                </a:cubicBezTo>
                <a:cubicBezTo>
                  <a:pt x="71" y="91"/>
                  <a:pt x="76" y="88"/>
                  <a:pt x="80" y="83"/>
                </a:cubicBezTo>
                <a:cubicBezTo>
                  <a:pt x="84" y="78"/>
                  <a:pt x="86" y="72"/>
                  <a:pt x="87" y="67"/>
                </a:cubicBezTo>
                <a:cubicBezTo>
                  <a:pt x="88" y="61"/>
                  <a:pt x="87" y="56"/>
                  <a:pt x="85" y="51"/>
                </a:cubicBezTo>
                <a:cubicBezTo>
                  <a:pt x="83" y="47"/>
                  <a:pt x="79" y="43"/>
                  <a:pt x="73" y="38"/>
                </a:cubicBezTo>
                <a:lnTo>
                  <a:pt x="68" y="34"/>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32" name="Freeform 46"/>
          <p:cNvSpPr>
            <a:spLocks/>
          </p:cNvSpPr>
          <p:nvPr/>
        </p:nvSpPr>
        <p:spPr bwMode="auto">
          <a:xfrm>
            <a:off x="4254327" y="3813961"/>
            <a:ext cx="114300" cy="88900"/>
          </a:xfrm>
          <a:custGeom>
            <a:avLst/>
            <a:gdLst>
              <a:gd name="T0" fmla="*/ 106 w 119"/>
              <a:gd name="T1" fmla="*/ 64 h 93"/>
              <a:gd name="T2" fmla="*/ 106 w 119"/>
              <a:gd name="T3" fmla="*/ 64 h 93"/>
              <a:gd name="T4" fmla="*/ 119 w 119"/>
              <a:gd name="T5" fmla="*/ 72 h 93"/>
              <a:gd name="T6" fmla="*/ 112 w 119"/>
              <a:gd name="T7" fmla="*/ 83 h 93"/>
              <a:gd name="T8" fmla="*/ 100 w 119"/>
              <a:gd name="T9" fmla="*/ 92 h 93"/>
              <a:gd name="T10" fmla="*/ 90 w 119"/>
              <a:gd name="T11" fmla="*/ 92 h 93"/>
              <a:gd name="T12" fmla="*/ 73 w 119"/>
              <a:gd name="T13" fmla="*/ 81 h 93"/>
              <a:gd name="T14" fmla="*/ 29 w 119"/>
              <a:gd name="T15" fmla="*/ 44 h 93"/>
              <a:gd name="T16" fmla="*/ 21 w 119"/>
              <a:gd name="T17" fmla="*/ 53 h 93"/>
              <a:gd name="T18" fmla="*/ 11 w 119"/>
              <a:gd name="T19" fmla="*/ 45 h 93"/>
              <a:gd name="T20" fmla="*/ 19 w 119"/>
              <a:gd name="T21" fmla="*/ 35 h 93"/>
              <a:gd name="T22" fmla="*/ 0 w 119"/>
              <a:gd name="T23" fmla="*/ 20 h 93"/>
              <a:gd name="T24" fmla="*/ 3 w 119"/>
              <a:gd name="T25" fmla="*/ 0 h 93"/>
              <a:gd name="T26" fmla="*/ 30 w 119"/>
              <a:gd name="T27" fmla="*/ 23 h 93"/>
              <a:gd name="T28" fmla="*/ 41 w 119"/>
              <a:gd name="T29" fmla="*/ 9 h 93"/>
              <a:gd name="T30" fmla="*/ 51 w 119"/>
              <a:gd name="T31" fmla="*/ 18 h 93"/>
              <a:gd name="T32" fmla="*/ 40 w 119"/>
              <a:gd name="T33" fmla="*/ 31 h 93"/>
              <a:gd name="T34" fmla="*/ 85 w 119"/>
              <a:gd name="T35" fmla="*/ 69 h 93"/>
              <a:gd name="T36" fmla="*/ 93 w 119"/>
              <a:gd name="T37" fmla="*/ 74 h 93"/>
              <a:gd name="T38" fmla="*/ 97 w 119"/>
              <a:gd name="T39" fmla="*/ 74 h 93"/>
              <a:gd name="T40" fmla="*/ 102 w 119"/>
              <a:gd name="T41" fmla="*/ 70 h 93"/>
              <a:gd name="T42" fmla="*/ 106 w 119"/>
              <a:gd name="T43" fmla="*/ 6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9" h="93">
                <a:moveTo>
                  <a:pt x="106" y="64"/>
                </a:moveTo>
                <a:lnTo>
                  <a:pt x="106" y="64"/>
                </a:lnTo>
                <a:lnTo>
                  <a:pt x="119" y="72"/>
                </a:lnTo>
                <a:cubicBezTo>
                  <a:pt x="117" y="76"/>
                  <a:pt x="114" y="80"/>
                  <a:pt x="112" y="83"/>
                </a:cubicBezTo>
                <a:cubicBezTo>
                  <a:pt x="108" y="87"/>
                  <a:pt x="104" y="90"/>
                  <a:pt x="100" y="92"/>
                </a:cubicBezTo>
                <a:cubicBezTo>
                  <a:pt x="97" y="93"/>
                  <a:pt x="93" y="93"/>
                  <a:pt x="90" y="92"/>
                </a:cubicBezTo>
                <a:cubicBezTo>
                  <a:pt x="87" y="91"/>
                  <a:pt x="81" y="88"/>
                  <a:pt x="73" y="81"/>
                </a:cubicBezTo>
                <a:lnTo>
                  <a:pt x="29" y="44"/>
                </a:lnTo>
                <a:lnTo>
                  <a:pt x="21" y="53"/>
                </a:lnTo>
                <a:lnTo>
                  <a:pt x="11" y="45"/>
                </a:lnTo>
                <a:lnTo>
                  <a:pt x="19" y="35"/>
                </a:lnTo>
                <a:lnTo>
                  <a:pt x="0" y="20"/>
                </a:lnTo>
                <a:lnTo>
                  <a:pt x="3" y="0"/>
                </a:lnTo>
                <a:lnTo>
                  <a:pt x="30" y="23"/>
                </a:lnTo>
                <a:lnTo>
                  <a:pt x="41" y="9"/>
                </a:lnTo>
                <a:lnTo>
                  <a:pt x="51" y="18"/>
                </a:lnTo>
                <a:lnTo>
                  <a:pt x="40" y="31"/>
                </a:lnTo>
                <a:lnTo>
                  <a:pt x="85" y="69"/>
                </a:lnTo>
                <a:cubicBezTo>
                  <a:pt x="89" y="72"/>
                  <a:pt x="91" y="74"/>
                  <a:pt x="93" y="74"/>
                </a:cubicBezTo>
                <a:cubicBezTo>
                  <a:pt x="94" y="74"/>
                  <a:pt x="95" y="74"/>
                  <a:pt x="97" y="74"/>
                </a:cubicBezTo>
                <a:cubicBezTo>
                  <a:pt x="98" y="73"/>
                  <a:pt x="100" y="72"/>
                  <a:pt x="102" y="70"/>
                </a:cubicBezTo>
                <a:cubicBezTo>
                  <a:pt x="103" y="69"/>
                  <a:pt x="104" y="67"/>
                  <a:pt x="106" y="64"/>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33" name="Freeform 47"/>
          <p:cNvSpPr>
            <a:spLocks noEditPoints="1"/>
          </p:cNvSpPr>
          <p:nvPr/>
        </p:nvSpPr>
        <p:spPr bwMode="auto">
          <a:xfrm>
            <a:off x="4278139" y="3774273"/>
            <a:ext cx="109538" cy="98425"/>
          </a:xfrm>
          <a:custGeom>
            <a:avLst/>
            <a:gdLst>
              <a:gd name="T0" fmla="*/ 15 w 115"/>
              <a:gd name="T1" fmla="*/ 25 h 104"/>
              <a:gd name="T2" fmla="*/ 15 w 115"/>
              <a:gd name="T3" fmla="*/ 25 h 104"/>
              <a:gd name="T4" fmla="*/ 0 w 115"/>
              <a:gd name="T5" fmla="*/ 13 h 104"/>
              <a:gd name="T6" fmla="*/ 11 w 115"/>
              <a:gd name="T7" fmla="*/ 0 h 104"/>
              <a:gd name="T8" fmla="*/ 26 w 115"/>
              <a:gd name="T9" fmla="*/ 13 h 104"/>
              <a:gd name="T10" fmla="*/ 15 w 115"/>
              <a:gd name="T11" fmla="*/ 25 h 104"/>
              <a:gd name="T12" fmla="*/ 104 w 115"/>
              <a:gd name="T13" fmla="*/ 104 h 104"/>
              <a:gd name="T14" fmla="*/ 104 w 115"/>
              <a:gd name="T15" fmla="*/ 104 h 104"/>
              <a:gd name="T16" fmla="*/ 29 w 115"/>
              <a:gd name="T17" fmla="*/ 38 h 104"/>
              <a:gd name="T18" fmla="*/ 40 w 115"/>
              <a:gd name="T19" fmla="*/ 25 h 104"/>
              <a:gd name="T20" fmla="*/ 115 w 115"/>
              <a:gd name="T21" fmla="*/ 91 h 104"/>
              <a:gd name="T22" fmla="*/ 104 w 115"/>
              <a:gd name="T23"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5" h="104">
                <a:moveTo>
                  <a:pt x="15" y="25"/>
                </a:moveTo>
                <a:lnTo>
                  <a:pt x="15" y="25"/>
                </a:lnTo>
                <a:lnTo>
                  <a:pt x="0" y="13"/>
                </a:lnTo>
                <a:lnTo>
                  <a:pt x="11" y="0"/>
                </a:lnTo>
                <a:lnTo>
                  <a:pt x="26" y="13"/>
                </a:lnTo>
                <a:lnTo>
                  <a:pt x="15" y="25"/>
                </a:lnTo>
                <a:close/>
                <a:moveTo>
                  <a:pt x="104" y="104"/>
                </a:moveTo>
                <a:lnTo>
                  <a:pt x="104" y="104"/>
                </a:lnTo>
                <a:lnTo>
                  <a:pt x="29" y="38"/>
                </a:lnTo>
                <a:lnTo>
                  <a:pt x="40" y="25"/>
                </a:lnTo>
                <a:lnTo>
                  <a:pt x="115" y="91"/>
                </a:lnTo>
                <a:lnTo>
                  <a:pt x="104" y="104"/>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34" name="Freeform 48"/>
          <p:cNvSpPr>
            <a:spLocks noEditPoints="1"/>
          </p:cNvSpPr>
          <p:nvPr/>
        </p:nvSpPr>
        <p:spPr bwMode="auto">
          <a:xfrm>
            <a:off x="4344814" y="3732998"/>
            <a:ext cx="100013" cy="98425"/>
          </a:xfrm>
          <a:custGeom>
            <a:avLst/>
            <a:gdLst>
              <a:gd name="T0" fmla="*/ 21 w 105"/>
              <a:gd name="T1" fmla="*/ 86 h 103"/>
              <a:gd name="T2" fmla="*/ 21 w 105"/>
              <a:gd name="T3" fmla="*/ 86 h 103"/>
              <a:gd name="T4" fmla="*/ 1 w 105"/>
              <a:gd name="T5" fmla="*/ 46 h 103"/>
              <a:gd name="T6" fmla="*/ 14 w 105"/>
              <a:gd name="T7" fmla="*/ 15 h 103"/>
              <a:gd name="T8" fmla="*/ 47 w 105"/>
              <a:gd name="T9" fmla="*/ 0 h 103"/>
              <a:gd name="T10" fmla="*/ 83 w 105"/>
              <a:gd name="T11" fmla="*/ 16 h 103"/>
              <a:gd name="T12" fmla="*/ 102 w 105"/>
              <a:gd name="T13" fmla="*/ 41 h 103"/>
              <a:gd name="T14" fmla="*/ 103 w 105"/>
              <a:gd name="T15" fmla="*/ 65 h 103"/>
              <a:gd name="T16" fmla="*/ 91 w 105"/>
              <a:gd name="T17" fmla="*/ 87 h 103"/>
              <a:gd name="T18" fmla="*/ 58 w 105"/>
              <a:gd name="T19" fmla="*/ 102 h 103"/>
              <a:gd name="T20" fmla="*/ 21 w 105"/>
              <a:gd name="T21" fmla="*/ 86 h 103"/>
              <a:gd name="T22" fmla="*/ 32 w 105"/>
              <a:gd name="T23" fmla="*/ 73 h 103"/>
              <a:gd name="T24" fmla="*/ 32 w 105"/>
              <a:gd name="T25" fmla="*/ 73 h 103"/>
              <a:gd name="T26" fmla="*/ 59 w 105"/>
              <a:gd name="T27" fmla="*/ 86 h 103"/>
              <a:gd name="T28" fmla="*/ 81 w 105"/>
              <a:gd name="T29" fmla="*/ 77 h 103"/>
              <a:gd name="T30" fmla="*/ 88 w 105"/>
              <a:gd name="T31" fmla="*/ 55 h 103"/>
              <a:gd name="T32" fmla="*/ 72 w 105"/>
              <a:gd name="T33" fmla="*/ 29 h 103"/>
              <a:gd name="T34" fmla="*/ 46 w 105"/>
              <a:gd name="T35" fmla="*/ 16 h 103"/>
              <a:gd name="T36" fmla="*/ 24 w 105"/>
              <a:gd name="T37" fmla="*/ 25 h 103"/>
              <a:gd name="T38" fmla="*/ 17 w 105"/>
              <a:gd name="T39" fmla="*/ 47 h 103"/>
              <a:gd name="T40" fmla="*/ 32 w 105"/>
              <a:gd name="T41" fmla="*/ 7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5" h="103">
                <a:moveTo>
                  <a:pt x="21" y="86"/>
                </a:moveTo>
                <a:lnTo>
                  <a:pt x="21" y="86"/>
                </a:lnTo>
                <a:cubicBezTo>
                  <a:pt x="7" y="73"/>
                  <a:pt x="0" y="60"/>
                  <a:pt x="1" y="46"/>
                </a:cubicBezTo>
                <a:cubicBezTo>
                  <a:pt x="1" y="35"/>
                  <a:pt x="6" y="25"/>
                  <a:pt x="14" y="15"/>
                </a:cubicBezTo>
                <a:cubicBezTo>
                  <a:pt x="24" y="5"/>
                  <a:pt x="35" y="0"/>
                  <a:pt x="47" y="0"/>
                </a:cubicBezTo>
                <a:cubicBezTo>
                  <a:pt x="60" y="0"/>
                  <a:pt x="72" y="5"/>
                  <a:pt x="83" y="16"/>
                </a:cubicBezTo>
                <a:cubicBezTo>
                  <a:pt x="93" y="25"/>
                  <a:pt x="99" y="33"/>
                  <a:pt x="102" y="41"/>
                </a:cubicBezTo>
                <a:cubicBezTo>
                  <a:pt x="105" y="49"/>
                  <a:pt x="105" y="57"/>
                  <a:pt x="103" y="65"/>
                </a:cubicBezTo>
                <a:cubicBezTo>
                  <a:pt x="101" y="73"/>
                  <a:pt x="97" y="80"/>
                  <a:pt x="91" y="87"/>
                </a:cubicBezTo>
                <a:cubicBezTo>
                  <a:pt x="81" y="97"/>
                  <a:pt x="70" y="102"/>
                  <a:pt x="58" y="102"/>
                </a:cubicBezTo>
                <a:cubicBezTo>
                  <a:pt x="45" y="103"/>
                  <a:pt x="33" y="97"/>
                  <a:pt x="21" y="86"/>
                </a:cubicBezTo>
                <a:close/>
                <a:moveTo>
                  <a:pt x="32" y="73"/>
                </a:moveTo>
                <a:lnTo>
                  <a:pt x="32" y="73"/>
                </a:lnTo>
                <a:cubicBezTo>
                  <a:pt x="42" y="81"/>
                  <a:pt x="51" y="86"/>
                  <a:pt x="59" y="86"/>
                </a:cubicBezTo>
                <a:cubicBezTo>
                  <a:pt x="68" y="86"/>
                  <a:pt x="75" y="83"/>
                  <a:pt x="81" y="77"/>
                </a:cubicBezTo>
                <a:cubicBezTo>
                  <a:pt x="86" y="71"/>
                  <a:pt x="89" y="64"/>
                  <a:pt x="88" y="55"/>
                </a:cubicBezTo>
                <a:cubicBezTo>
                  <a:pt x="87" y="47"/>
                  <a:pt x="82" y="38"/>
                  <a:pt x="72" y="29"/>
                </a:cubicBezTo>
                <a:cubicBezTo>
                  <a:pt x="63" y="21"/>
                  <a:pt x="54" y="16"/>
                  <a:pt x="46" y="16"/>
                </a:cubicBezTo>
                <a:cubicBezTo>
                  <a:pt x="37" y="16"/>
                  <a:pt x="30" y="19"/>
                  <a:pt x="24" y="25"/>
                </a:cubicBezTo>
                <a:cubicBezTo>
                  <a:pt x="19" y="31"/>
                  <a:pt x="16" y="39"/>
                  <a:pt x="17" y="47"/>
                </a:cubicBezTo>
                <a:cubicBezTo>
                  <a:pt x="18" y="55"/>
                  <a:pt x="23" y="64"/>
                  <a:pt x="32" y="73"/>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35" name="Freeform 49"/>
          <p:cNvSpPr>
            <a:spLocks/>
          </p:cNvSpPr>
          <p:nvPr/>
        </p:nvSpPr>
        <p:spPr bwMode="auto">
          <a:xfrm>
            <a:off x="4405139" y="3656798"/>
            <a:ext cx="122238" cy="112713"/>
          </a:xfrm>
          <a:custGeom>
            <a:avLst/>
            <a:gdLst>
              <a:gd name="T0" fmla="*/ 70 w 128"/>
              <a:gd name="T1" fmla="*/ 118 h 118"/>
              <a:gd name="T2" fmla="*/ 70 w 128"/>
              <a:gd name="T3" fmla="*/ 118 h 118"/>
              <a:gd name="T4" fmla="*/ 0 w 128"/>
              <a:gd name="T5" fmla="*/ 46 h 118"/>
              <a:gd name="T6" fmla="*/ 11 w 128"/>
              <a:gd name="T7" fmla="*/ 36 h 118"/>
              <a:gd name="T8" fmla="*/ 21 w 128"/>
              <a:gd name="T9" fmla="*/ 46 h 118"/>
              <a:gd name="T10" fmla="*/ 32 w 128"/>
              <a:gd name="T11" fmla="*/ 12 h 118"/>
              <a:gd name="T12" fmla="*/ 46 w 128"/>
              <a:gd name="T13" fmla="*/ 2 h 118"/>
              <a:gd name="T14" fmla="*/ 60 w 128"/>
              <a:gd name="T15" fmla="*/ 0 h 118"/>
              <a:gd name="T16" fmla="*/ 73 w 128"/>
              <a:gd name="T17" fmla="*/ 6 h 118"/>
              <a:gd name="T18" fmla="*/ 85 w 128"/>
              <a:gd name="T19" fmla="*/ 17 h 118"/>
              <a:gd name="T20" fmla="*/ 128 w 128"/>
              <a:gd name="T21" fmla="*/ 61 h 118"/>
              <a:gd name="T22" fmla="*/ 116 w 128"/>
              <a:gd name="T23" fmla="*/ 73 h 118"/>
              <a:gd name="T24" fmla="*/ 73 w 128"/>
              <a:gd name="T25" fmla="*/ 29 h 118"/>
              <a:gd name="T26" fmla="*/ 61 w 128"/>
              <a:gd name="T27" fmla="*/ 19 h 118"/>
              <a:gd name="T28" fmla="*/ 50 w 128"/>
              <a:gd name="T29" fmla="*/ 19 h 118"/>
              <a:gd name="T30" fmla="*/ 39 w 128"/>
              <a:gd name="T31" fmla="*/ 25 h 118"/>
              <a:gd name="T32" fmla="*/ 31 w 128"/>
              <a:gd name="T33" fmla="*/ 43 h 118"/>
              <a:gd name="T34" fmla="*/ 44 w 128"/>
              <a:gd name="T35" fmla="*/ 67 h 118"/>
              <a:gd name="T36" fmla="*/ 82 w 128"/>
              <a:gd name="T37" fmla="*/ 106 h 118"/>
              <a:gd name="T38" fmla="*/ 70 w 128"/>
              <a:gd name="T39"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 h="118">
                <a:moveTo>
                  <a:pt x="70" y="118"/>
                </a:moveTo>
                <a:lnTo>
                  <a:pt x="70" y="118"/>
                </a:lnTo>
                <a:lnTo>
                  <a:pt x="0" y="46"/>
                </a:lnTo>
                <a:lnTo>
                  <a:pt x="11" y="36"/>
                </a:lnTo>
                <a:lnTo>
                  <a:pt x="21" y="46"/>
                </a:lnTo>
                <a:cubicBezTo>
                  <a:pt x="18" y="33"/>
                  <a:pt x="22" y="21"/>
                  <a:pt x="32" y="12"/>
                </a:cubicBezTo>
                <a:cubicBezTo>
                  <a:pt x="36" y="7"/>
                  <a:pt x="41" y="4"/>
                  <a:pt x="46" y="2"/>
                </a:cubicBezTo>
                <a:cubicBezTo>
                  <a:pt x="51" y="0"/>
                  <a:pt x="56" y="0"/>
                  <a:pt x="60" y="0"/>
                </a:cubicBezTo>
                <a:cubicBezTo>
                  <a:pt x="64" y="1"/>
                  <a:pt x="68" y="3"/>
                  <a:pt x="73" y="6"/>
                </a:cubicBezTo>
                <a:cubicBezTo>
                  <a:pt x="75" y="7"/>
                  <a:pt x="79" y="11"/>
                  <a:pt x="85" y="17"/>
                </a:cubicBezTo>
                <a:lnTo>
                  <a:pt x="128" y="61"/>
                </a:lnTo>
                <a:lnTo>
                  <a:pt x="116" y="73"/>
                </a:lnTo>
                <a:lnTo>
                  <a:pt x="73" y="29"/>
                </a:lnTo>
                <a:cubicBezTo>
                  <a:pt x="68" y="24"/>
                  <a:pt x="64" y="21"/>
                  <a:pt x="61" y="19"/>
                </a:cubicBezTo>
                <a:cubicBezTo>
                  <a:pt x="58" y="18"/>
                  <a:pt x="54" y="18"/>
                  <a:pt x="50" y="19"/>
                </a:cubicBezTo>
                <a:cubicBezTo>
                  <a:pt x="46" y="19"/>
                  <a:pt x="43" y="21"/>
                  <a:pt x="39" y="25"/>
                </a:cubicBezTo>
                <a:cubicBezTo>
                  <a:pt x="34" y="30"/>
                  <a:pt x="31" y="36"/>
                  <a:pt x="31" y="43"/>
                </a:cubicBezTo>
                <a:cubicBezTo>
                  <a:pt x="30" y="50"/>
                  <a:pt x="35" y="58"/>
                  <a:pt x="44" y="67"/>
                </a:cubicBezTo>
                <a:lnTo>
                  <a:pt x="82" y="106"/>
                </a:lnTo>
                <a:lnTo>
                  <a:pt x="70" y="118"/>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36" name="Freeform 50"/>
          <p:cNvSpPr>
            <a:spLocks noEditPoints="1"/>
          </p:cNvSpPr>
          <p:nvPr/>
        </p:nvSpPr>
        <p:spPr bwMode="auto">
          <a:xfrm>
            <a:off x="4490864" y="3583773"/>
            <a:ext cx="115888" cy="107950"/>
          </a:xfrm>
          <a:custGeom>
            <a:avLst/>
            <a:gdLst>
              <a:gd name="T0" fmla="*/ 96 w 120"/>
              <a:gd name="T1" fmla="*/ 67 h 113"/>
              <a:gd name="T2" fmla="*/ 96 w 120"/>
              <a:gd name="T3" fmla="*/ 67 h 113"/>
              <a:gd name="T4" fmla="*/ 91 w 120"/>
              <a:gd name="T5" fmla="*/ 87 h 113"/>
              <a:gd name="T6" fmla="*/ 79 w 120"/>
              <a:gd name="T7" fmla="*/ 102 h 113"/>
              <a:gd name="T8" fmla="*/ 55 w 120"/>
              <a:gd name="T9" fmla="*/ 113 h 113"/>
              <a:gd name="T10" fmla="*/ 34 w 120"/>
              <a:gd name="T11" fmla="*/ 104 h 113"/>
              <a:gd name="T12" fmla="*/ 28 w 120"/>
              <a:gd name="T13" fmla="*/ 92 h 113"/>
              <a:gd name="T14" fmla="*/ 28 w 120"/>
              <a:gd name="T15" fmla="*/ 78 h 113"/>
              <a:gd name="T16" fmla="*/ 33 w 120"/>
              <a:gd name="T17" fmla="*/ 66 h 113"/>
              <a:gd name="T18" fmla="*/ 43 w 120"/>
              <a:gd name="T19" fmla="*/ 54 h 113"/>
              <a:gd name="T20" fmla="*/ 61 w 120"/>
              <a:gd name="T21" fmla="*/ 29 h 113"/>
              <a:gd name="T22" fmla="*/ 58 w 120"/>
              <a:gd name="T23" fmla="*/ 26 h 113"/>
              <a:gd name="T24" fmla="*/ 45 w 120"/>
              <a:gd name="T25" fmla="*/ 18 h 113"/>
              <a:gd name="T26" fmla="*/ 27 w 120"/>
              <a:gd name="T27" fmla="*/ 27 h 113"/>
              <a:gd name="T28" fmla="*/ 16 w 120"/>
              <a:gd name="T29" fmla="*/ 42 h 113"/>
              <a:gd name="T30" fmla="*/ 20 w 120"/>
              <a:gd name="T31" fmla="*/ 59 h 113"/>
              <a:gd name="T32" fmla="*/ 6 w 120"/>
              <a:gd name="T33" fmla="*/ 68 h 113"/>
              <a:gd name="T34" fmla="*/ 0 w 120"/>
              <a:gd name="T35" fmla="*/ 50 h 113"/>
              <a:gd name="T36" fmla="*/ 4 w 120"/>
              <a:gd name="T37" fmla="*/ 33 h 113"/>
              <a:gd name="T38" fmla="*/ 19 w 120"/>
              <a:gd name="T39" fmla="*/ 15 h 113"/>
              <a:gd name="T40" fmla="*/ 37 w 120"/>
              <a:gd name="T41" fmla="*/ 3 h 113"/>
              <a:gd name="T42" fmla="*/ 50 w 120"/>
              <a:gd name="T43" fmla="*/ 1 h 113"/>
              <a:gd name="T44" fmla="*/ 62 w 120"/>
              <a:gd name="T45" fmla="*/ 6 h 113"/>
              <a:gd name="T46" fmla="*/ 73 w 120"/>
              <a:gd name="T47" fmla="*/ 17 h 113"/>
              <a:gd name="T48" fmla="*/ 88 w 120"/>
              <a:gd name="T49" fmla="*/ 34 h 113"/>
              <a:gd name="T50" fmla="*/ 109 w 120"/>
              <a:gd name="T51" fmla="*/ 55 h 113"/>
              <a:gd name="T52" fmla="*/ 120 w 120"/>
              <a:gd name="T53" fmla="*/ 62 h 113"/>
              <a:gd name="T54" fmla="*/ 107 w 120"/>
              <a:gd name="T55" fmla="*/ 73 h 113"/>
              <a:gd name="T56" fmla="*/ 96 w 120"/>
              <a:gd name="T57" fmla="*/ 67 h 113"/>
              <a:gd name="T58" fmla="*/ 70 w 120"/>
              <a:gd name="T59" fmla="*/ 39 h 113"/>
              <a:gd name="T60" fmla="*/ 70 w 120"/>
              <a:gd name="T61" fmla="*/ 39 h 113"/>
              <a:gd name="T62" fmla="*/ 54 w 120"/>
              <a:gd name="T63" fmla="*/ 63 h 113"/>
              <a:gd name="T64" fmla="*/ 45 w 120"/>
              <a:gd name="T65" fmla="*/ 75 h 113"/>
              <a:gd name="T66" fmla="*/ 44 w 120"/>
              <a:gd name="T67" fmla="*/ 84 h 113"/>
              <a:gd name="T68" fmla="*/ 47 w 120"/>
              <a:gd name="T69" fmla="*/ 91 h 113"/>
              <a:gd name="T70" fmla="*/ 59 w 120"/>
              <a:gd name="T71" fmla="*/ 96 h 113"/>
              <a:gd name="T72" fmla="*/ 73 w 120"/>
              <a:gd name="T73" fmla="*/ 90 h 113"/>
              <a:gd name="T74" fmla="*/ 83 w 120"/>
              <a:gd name="T75" fmla="*/ 75 h 113"/>
              <a:gd name="T76" fmla="*/ 84 w 120"/>
              <a:gd name="T77" fmla="*/ 58 h 113"/>
              <a:gd name="T78" fmla="*/ 74 w 120"/>
              <a:gd name="T79" fmla="*/ 44 h 113"/>
              <a:gd name="T80" fmla="*/ 70 w 120"/>
              <a:gd name="T81" fmla="*/ 39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0" h="113">
                <a:moveTo>
                  <a:pt x="96" y="67"/>
                </a:moveTo>
                <a:lnTo>
                  <a:pt x="96" y="67"/>
                </a:lnTo>
                <a:cubicBezTo>
                  <a:pt x="95" y="75"/>
                  <a:pt x="93" y="82"/>
                  <a:pt x="91" y="87"/>
                </a:cubicBezTo>
                <a:cubicBezTo>
                  <a:pt x="88" y="93"/>
                  <a:pt x="84" y="98"/>
                  <a:pt x="79" y="102"/>
                </a:cubicBezTo>
                <a:cubicBezTo>
                  <a:pt x="71" y="109"/>
                  <a:pt x="63" y="113"/>
                  <a:pt x="55" y="113"/>
                </a:cubicBezTo>
                <a:cubicBezTo>
                  <a:pt x="47" y="113"/>
                  <a:pt x="40" y="110"/>
                  <a:pt x="34" y="104"/>
                </a:cubicBezTo>
                <a:cubicBezTo>
                  <a:pt x="31" y="100"/>
                  <a:pt x="29" y="96"/>
                  <a:pt x="28" y="92"/>
                </a:cubicBezTo>
                <a:cubicBezTo>
                  <a:pt x="27" y="87"/>
                  <a:pt x="27" y="83"/>
                  <a:pt x="28" y="78"/>
                </a:cubicBezTo>
                <a:cubicBezTo>
                  <a:pt x="29" y="74"/>
                  <a:pt x="30" y="70"/>
                  <a:pt x="33" y="66"/>
                </a:cubicBezTo>
                <a:cubicBezTo>
                  <a:pt x="35" y="63"/>
                  <a:pt x="38" y="59"/>
                  <a:pt x="43" y="54"/>
                </a:cubicBezTo>
                <a:cubicBezTo>
                  <a:pt x="52" y="44"/>
                  <a:pt x="58" y="35"/>
                  <a:pt x="61" y="29"/>
                </a:cubicBezTo>
                <a:cubicBezTo>
                  <a:pt x="60" y="28"/>
                  <a:pt x="59" y="27"/>
                  <a:pt x="58" y="26"/>
                </a:cubicBezTo>
                <a:cubicBezTo>
                  <a:pt x="54" y="21"/>
                  <a:pt x="49" y="18"/>
                  <a:pt x="45" y="18"/>
                </a:cubicBezTo>
                <a:cubicBezTo>
                  <a:pt x="39" y="18"/>
                  <a:pt x="33" y="21"/>
                  <a:pt x="27" y="27"/>
                </a:cubicBezTo>
                <a:cubicBezTo>
                  <a:pt x="21" y="32"/>
                  <a:pt x="17" y="37"/>
                  <a:pt x="16" y="42"/>
                </a:cubicBezTo>
                <a:cubicBezTo>
                  <a:pt x="15" y="47"/>
                  <a:pt x="17" y="52"/>
                  <a:pt x="20" y="59"/>
                </a:cubicBezTo>
                <a:lnTo>
                  <a:pt x="6" y="68"/>
                </a:lnTo>
                <a:cubicBezTo>
                  <a:pt x="2" y="62"/>
                  <a:pt x="0" y="56"/>
                  <a:pt x="0" y="50"/>
                </a:cubicBezTo>
                <a:cubicBezTo>
                  <a:pt x="0" y="45"/>
                  <a:pt x="1" y="39"/>
                  <a:pt x="4" y="33"/>
                </a:cubicBezTo>
                <a:cubicBezTo>
                  <a:pt x="8" y="27"/>
                  <a:pt x="13" y="21"/>
                  <a:pt x="19" y="15"/>
                </a:cubicBezTo>
                <a:cubicBezTo>
                  <a:pt x="25" y="9"/>
                  <a:pt x="31" y="5"/>
                  <a:pt x="37" y="3"/>
                </a:cubicBezTo>
                <a:cubicBezTo>
                  <a:pt x="42" y="1"/>
                  <a:pt x="46" y="0"/>
                  <a:pt x="50" y="1"/>
                </a:cubicBezTo>
                <a:cubicBezTo>
                  <a:pt x="54" y="2"/>
                  <a:pt x="58" y="3"/>
                  <a:pt x="62" y="6"/>
                </a:cubicBezTo>
                <a:cubicBezTo>
                  <a:pt x="64" y="8"/>
                  <a:pt x="68" y="12"/>
                  <a:pt x="73" y="17"/>
                </a:cubicBezTo>
                <a:lnTo>
                  <a:pt x="88" y="34"/>
                </a:lnTo>
                <a:cubicBezTo>
                  <a:pt x="99" y="46"/>
                  <a:pt x="106" y="53"/>
                  <a:pt x="109" y="55"/>
                </a:cubicBezTo>
                <a:cubicBezTo>
                  <a:pt x="113" y="58"/>
                  <a:pt x="116" y="60"/>
                  <a:pt x="120" y="62"/>
                </a:cubicBezTo>
                <a:lnTo>
                  <a:pt x="107" y="73"/>
                </a:lnTo>
                <a:cubicBezTo>
                  <a:pt x="104" y="72"/>
                  <a:pt x="100" y="70"/>
                  <a:pt x="96" y="67"/>
                </a:cubicBezTo>
                <a:close/>
                <a:moveTo>
                  <a:pt x="70" y="39"/>
                </a:moveTo>
                <a:lnTo>
                  <a:pt x="70" y="39"/>
                </a:lnTo>
                <a:cubicBezTo>
                  <a:pt x="67" y="45"/>
                  <a:pt x="62" y="53"/>
                  <a:pt x="54" y="63"/>
                </a:cubicBezTo>
                <a:cubicBezTo>
                  <a:pt x="49" y="68"/>
                  <a:pt x="46" y="72"/>
                  <a:pt x="45" y="75"/>
                </a:cubicBezTo>
                <a:cubicBezTo>
                  <a:pt x="44" y="78"/>
                  <a:pt x="43" y="81"/>
                  <a:pt x="44" y="84"/>
                </a:cubicBezTo>
                <a:cubicBezTo>
                  <a:pt x="44" y="87"/>
                  <a:pt x="45" y="89"/>
                  <a:pt x="47" y="91"/>
                </a:cubicBezTo>
                <a:cubicBezTo>
                  <a:pt x="50" y="95"/>
                  <a:pt x="54" y="96"/>
                  <a:pt x="59" y="96"/>
                </a:cubicBezTo>
                <a:cubicBezTo>
                  <a:pt x="63" y="96"/>
                  <a:pt x="68" y="94"/>
                  <a:pt x="73" y="90"/>
                </a:cubicBezTo>
                <a:cubicBezTo>
                  <a:pt x="78" y="85"/>
                  <a:pt x="81" y="80"/>
                  <a:pt x="83" y="75"/>
                </a:cubicBezTo>
                <a:cubicBezTo>
                  <a:pt x="85" y="69"/>
                  <a:pt x="85" y="64"/>
                  <a:pt x="84" y="58"/>
                </a:cubicBezTo>
                <a:cubicBezTo>
                  <a:pt x="82" y="54"/>
                  <a:pt x="79" y="49"/>
                  <a:pt x="74" y="44"/>
                </a:cubicBezTo>
                <a:lnTo>
                  <a:pt x="70" y="3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37" name="Freeform 51"/>
          <p:cNvSpPr>
            <a:spLocks/>
          </p:cNvSpPr>
          <p:nvPr/>
        </p:nvSpPr>
        <p:spPr bwMode="auto">
          <a:xfrm>
            <a:off x="4535314" y="3520273"/>
            <a:ext cx="98425" cy="111125"/>
          </a:xfrm>
          <a:custGeom>
            <a:avLst/>
            <a:gdLst>
              <a:gd name="T0" fmla="*/ 90 w 103"/>
              <a:gd name="T1" fmla="*/ 116 h 116"/>
              <a:gd name="T2" fmla="*/ 90 w 103"/>
              <a:gd name="T3" fmla="*/ 116 h 116"/>
              <a:gd name="T4" fmla="*/ 0 w 103"/>
              <a:gd name="T5" fmla="*/ 11 h 116"/>
              <a:gd name="T6" fmla="*/ 13 w 103"/>
              <a:gd name="T7" fmla="*/ 0 h 116"/>
              <a:gd name="T8" fmla="*/ 103 w 103"/>
              <a:gd name="T9" fmla="*/ 105 h 116"/>
              <a:gd name="T10" fmla="*/ 90 w 103"/>
              <a:gd name="T11" fmla="*/ 116 h 116"/>
            </a:gdLst>
            <a:ahLst/>
            <a:cxnLst>
              <a:cxn ang="0">
                <a:pos x="T0" y="T1"/>
              </a:cxn>
              <a:cxn ang="0">
                <a:pos x="T2" y="T3"/>
              </a:cxn>
              <a:cxn ang="0">
                <a:pos x="T4" y="T5"/>
              </a:cxn>
              <a:cxn ang="0">
                <a:pos x="T6" y="T7"/>
              </a:cxn>
              <a:cxn ang="0">
                <a:pos x="T8" y="T9"/>
              </a:cxn>
              <a:cxn ang="0">
                <a:pos x="T10" y="T11"/>
              </a:cxn>
            </a:cxnLst>
            <a:rect l="0" t="0" r="r" b="b"/>
            <a:pathLst>
              <a:path w="103" h="116">
                <a:moveTo>
                  <a:pt x="90" y="116"/>
                </a:moveTo>
                <a:lnTo>
                  <a:pt x="90" y="116"/>
                </a:lnTo>
                <a:lnTo>
                  <a:pt x="0" y="11"/>
                </a:lnTo>
                <a:lnTo>
                  <a:pt x="13" y="0"/>
                </a:lnTo>
                <a:lnTo>
                  <a:pt x="103" y="105"/>
                </a:lnTo>
                <a:lnTo>
                  <a:pt x="90" y="116"/>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38" name="Freeform 52"/>
          <p:cNvSpPr>
            <a:spLocks/>
          </p:cNvSpPr>
          <p:nvPr/>
        </p:nvSpPr>
        <p:spPr bwMode="auto">
          <a:xfrm>
            <a:off x="4592464" y="3499636"/>
            <a:ext cx="71438" cy="104775"/>
          </a:xfrm>
          <a:custGeom>
            <a:avLst/>
            <a:gdLst>
              <a:gd name="T0" fmla="*/ 63 w 76"/>
              <a:gd name="T1" fmla="*/ 110 h 110"/>
              <a:gd name="T2" fmla="*/ 63 w 76"/>
              <a:gd name="T3" fmla="*/ 110 h 110"/>
              <a:gd name="T4" fmla="*/ 0 w 76"/>
              <a:gd name="T5" fmla="*/ 32 h 110"/>
              <a:gd name="T6" fmla="*/ 12 w 76"/>
              <a:gd name="T7" fmla="*/ 22 h 110"/>
              <a:gd name="T8" fmla="*/ 22 w 76"/>
              <a:gd name="T9" fmla="*/ 34 h 110"/>
              <a:gd name="T10" fmla="*/ 21 w 76"/>
              <a:gd name="T11" fmla="*/ 16 h 110"/>
              <a:gd name="T12" fmla="*/ 27 w 76"/>
              <a:gd name="T13" fmla="*/ 7 h 110"/>
              <a:gd name="T14" fmla="*/ 44 w 76"/>
              <a:gd name="T15" fmla="*/ 0 h 110"/>
              <a:gd name="T16" fmla="*/ 50 w 76"/>
              <a:gd name="T17" fmla="*/ 16 h 110"/>
              <a:gd name="T18" fmla="*/ 38 w 76"/>
              <a:gd name="T19" fmla="*/ 21 h 110"/>
              <a:gd name="T20" fmla="*/ 32 w 76"/>
              <a:gd name="T21" fmla="*/ 30 h 110"/>
              <a:gd name="T22" fmla="*/ 33 w 76"/>
              <a:gd name="T23" fmla="*/ 41 h 110"/>
              <a:gd name="T24" fmla="*/ 43 w 76"/>
              <a:gd name="T25" fmla="*/ 58 h 110"/>
              <a:gd name="T26" fmla="*/ 76 w 76"/>
              <a:gd name="T27" fmla="*/ 99 h 110"/>
              <a:gd name="T28" fmla="*/ 63 w 76"/>
              <a:gd name="T29"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110">
                <a:moveTo>
                  <a:pt x="63" y="110"/>
                </a:moveTo>
                <a:lnTo>
                  <a:pt x="63" y="110"/>
                </a:lnTo>
                <a:lnTo>
                  <a:pt x="0" y="32"/>
                </a:lnTo>
                <a:lnTo>
                  <a:pt x="12" y="22"/>
                </a:lnTo>
                <a:lnTo>
                  <a:pt x="22" y="34"/>
                </a:lnTo>
                <a:cubicBezTo>
                  <a:pt x="20" y="26"/>
                  <a:pt x="20" y="20"/>
                  <a:pt x="21" y="16"/>
                </a:cubicBezTo>
                <a:cubicBezTo>
                  <a:pt x="22" y="12"/>
                  <a:pt x="24" y="9"/>
                  <a:pt x="27" y="7"/>
                </a:cubicBezTo>
                <a:cubicBezTo>
                  <a:pt x="32" y="3"/>
                  <a:pt x="38" y="1"/>
                  <a:pt x="44" y="0"/>
                </a:cubicBezTo>
                <a:lnTo>
                  <a:pt x="50" y="16"/>
                </a:lnTo>
                <a:cubicBezTo>
                  <a:pt x="45" y="17"/>
                  <a:pt x="41" y="18"/>
                  <a:pt x="38" y="21"/>
                </a:cubicBezTo>
                <a:cubicBezTo>
                  <a:pt x="35" y="23"/>
                  <a:pt x="33" y="26"/>
                  <a:pt x="32" y="30"/>
                </a:cubicBezTo>
                <a:cubicBezTo>
                  <a:pt x="31" y="33"/>
                  <a:pt x="32" y="37"/>
                  <a:pt x="33" y="41"/>
                </a:cubicBezTo>
                <a:cubicBezTo>
                  <a:pt x="35" y="47"/>
                  <a:pt x="39" y="53"/>
                  <a:pt x="43" y="58"/>
                </a:cubicBezTo>
                <a:lnTo>
                  <a:pt x="76" y="99"/>
                </a:lnTo>
                <a:lnTo>
                  <a:pt x="63" y="11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39" name="Freeform 53"/>
          <p:cNvSpPr>
            <a:spLocks noEditPoints="1"/>
          </p:cNvSpPr>
          <p:nvPr/>
        </p:nvSpPr>
        <p:spPr bwMode="auto">
          <a:xfrm>
            <a:off x="4651202" y="3452011"/>
            <a:ext cx="114300" cy="109538"/>
          </a:xfrm>
          <a:custGeom>
            <a:avLst/>
            <a:gdLst>
              <a:gd name="T0" fmla="*/ 95 w 120"/>
              <a:gd name="T1" fmla="*/ 71 h 114"/>
              <a:gd name="T2" fmla="*/ 95 w 120"/>
              <a:gd name="T3" fmla="*/ 71 h 114"/>
              <a:gd name="T4" fmla="*/ 87 w 120"/>
              <a:gd name="T5" fmla="*/ 91 h 114"/>
              <a:gd name="T6" fmla="*/ 74 w 120"/>
              <a:gd name="T7" fmla="*/ 105 h 114"/>
              <a:gd name="T8" fmla="*/ 49 w 120"/>
              <a:gd name="T9" fmla="*/ 113 h 114"/>
              <a:gd name="T10" fmla="*/ 30 w 120"/>
              <a:gd name="T11" fmla="*/ 102 h 114"/>
              <a:gd name="T12" fmla="*/ 24 w 120"/>
              <a:gd name="T13" fmla="*/ 89 h 114"/>
              <a:gd name="T14" fmla="*/ 26 w 120"/>
              <a:gd name="T15" fmla="*/ 76 h 114"/>
              <a:gd name="T16" fmla="*/ 32 w 120"/>
              <a:gd name="T17" fmla="*/ 65 h 114"/>
              <a:gd name="T18" fmla="*/ 43 w 120"/>
              <a:gd name="T19" fmla="*/ 53 h 114"/>
              <a:gd name="T20" fmla="*/ 63 w 120"/>
              <a:gd name="T21" fmla="*/ 31 h 114"/>
              <a:gd name="T22" fmla="*/ 61 w 120"/>
              <a:gd name="T23" fmla="*/ 27 h 114"/>
              <a:gd name="T24" fmla="*/ 48 w 120"/>
              <a:gd name="T25" fmla="*/ 18 h 114"/>
              <a:gd name="T26" fmla="*/ 29 w 120"/>
              <a:gd name="T27" fmla="*/ 25 h 114"/>
              <a:gd name="T28" fmla="*/ 17 w 120"/>
              <a:gd name="T29" fmla="*/ 39 h 114"/>
              <a:gd name="T30" fmla="*/ 20 w 120"/>
              <a:gd name="T31" fmla="*/ 56 h 114"/>
              <a:gd name="T32" fmla="*/ 5 w 120"/>
              <a:gd name="T33" fmla="*/ 64 h 114"/>
              <a:gd name="T34" fmla="*/ 1 w 120"/>
              <a:gd name="T35" fmla="*/ 46 h 114"/>
              <a:gd name="T36" fmla="*/ 7 w 120"/>
              <a:gd name="T37" fmla="*/ 29 h 114"/>
              <a:gd name="T38" fmla="*/ 23 w 120"/>
              <a:gd name="T39" fmla="*/ 13 h 114"/>
              <a:gd name="T40" fmla="*/ 41 w 120"/>
              <a:gd name="T41" fmla="*/ 2 h 114"/>
              <a:gd name="T42" fmla="*/ 55 w 120"/>
              <a:gd name="T43" fmla="*/ 1 h 114"/>
              <a:gd name="T44" fmla="*/ 66 w 120"/>
              <a:gd name="T45" fmla="*/ 7 h 114"/>
              <a:gd name="T46" fmla="*/ 76 w 120"/>
              <a:gd name="T47" fmla="*/ 19 h 114"/>
              <a:gd name="T48" fmla="*/ 90 w 120"/>
              <a:gd name="T49" fmla="*/ 38 h 114"/>
              <a:gd name="T50" fmla="*/ 109 w 120"/>
              <a:gd name="T51" fmla="*/ 61 h 114"/>
              <a:gd name="T52" fmla="*/ 120 w 120"/>
              <a:gd name="T53" fmla="*/ 68 h 114"/>
              <a:gd name="T54" fmla="*/ 105 w 120"/>
              <a:gd name="T55" fmla="*/ 79 h 114"/>
              <a:gd name="T56" fmla="*/ 95 w 120"/>
              <a:gd name="T57" fmla="*/ 71 h 114"/>
              <a:gd name="T58" fmla="*/ 71 w 120"/>
              <a:gd name="T59" fmla="*/ 41 h 114"/>
              <a:gd name="T60" fmla="*/ 71 w 120"/>
              <a:gd name="T61" fmla="*/ 41 h 114"/>
              <a:gd name="T62" fmla="*/ 53 w 120"/>
              <a:gd name="T63" fmla="*/ 63 h 114"/>
              <a:gd name="T64" fmla="*/ 43 w 120"/>
              <a:gd name="T65" fmla="*/ 75 h 114"/>
              <a:gd name="T66" fmla="*/ 41 w 120"/>
              <a:gd name="T67" fmla="*/ 83 h 114"/>
              <a:gd name="T68" fmla="*/ 44 w 120"/>
              <a:gd name="T69" fmla="*/ 91 h 114"/>
              <a:gd name="T70" fmla="*/ 55 w 120"/>
              <a:gd name="T71" fmla="*/ 97 h 114"/>
              <a:gd name="T72" fmla="*/ 70 w 120"/>
              <a:gd name="T73" fmla="*/ 91 h 114"/>
              <a:gd name="T74" fmla="*/ 81 w 120"/>
              <a:gd name="T75" fmla="*/ 78 h 114"/>
              <a:gd name="T76" fmla="*/ 83 w 120"/>
              <a:gd name="T77" fmla="*/ 61 h 114"/>
              <a:gd name="T78" fmla="*/ 75 w 120"/>
              <a:gd name="T79" fmla="*/ 46 h 114"/>
              <a:gd name="T80" fmla="*/ 71 w 120"/>
              <a:gd name="T81" fmla="*/ 41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0" h="114">
                <a:moveTo>
                  <a:pt x="95" y="71"/>
                </a:moveTo>
                <a:lnTo>
                  <a:pt x="95" y="71"/>
                </a:lnTo>
                <a:cubicBezTo>
                  <a:pt x="93" y="79"/>
                  <a:pt x="91" y="85"/>
                  <a:pt x="87" y="91"/>
                </a:cubicBezTo>
                <a:cubicBezTo>
                  <a:pt x="84" y="96"/>
                  <a:pt x="80" y="101"/>
                  <a:pt x="74" y="105"/>
                </a:cubicBezTo>
                <a:cubicBezTo>
                  <a:pt x="66" y="111"/>
                  <a:pt x="57" y="114"/>
                  <a:pt x="49" y="113"/>
                </a:cubicBezTo>
                <a:cubicBezTo>
                  <a:pt x="41" y="113"/>
                  <a:pt x="35" y="109"/>
                  <a:pt x="30" y="102"/>
                </a:cubicBezTo>
                <a:cubicBezTo>
                  <a:pt x="27" y="98"/>
                  <a:pt x="25" y="94"/>
                  <a:pt x="24" y="89"/>
                </a:cubicBezTo>
                <a:cubicBezTo>
                  <a:pt x="24" y="85"/>
                  <a:pt x="24" y="81"/>
                  <a:pt x="26" y="76"/>
                </a:cubicBezTo>
                <a:cubicBezTo>
                  <a:pt x="27" y="72"/>
                  <a:pt x="29" y="68"/>
                  <a:pt x="32" y="65"/>
                </a:cubicBezTo>
                <a:cubicBezTo>
                  <a:pt x="34" y="62"/>
                  <a:pt x="38" y="58"/>
                  <a:pt x="43" y="53"/>
                </a:cubicBezTo>
                <a:cubicBezTo>
                  <a:pt x="53" y="44"/>
                  <a:pt x="59" y="36"/>
                  <a:pt x="63" y="31"/>
                </a:cubicBezTo>
                <a:cubicBezTo>
                  <a:pt x="62" y="29"/>
                  <a:pt x="61" y="27"/>
                  <a:pt x="61" y="27"/>
                </a:cubicBezTo>
                <a:cubicBezTo>
                  <a:pt x="56" y="21"/>
                  <a:pt x="52" y="19"/>
                  <a:pt x="48" y="18"/>
                </a:cubicBezTo>
                <a:cubicBezTo>
                  <a:pt x="42" y="18"/>
                  <a:pt x="36" y="20"/>
                  <a:pt x="29" y="25"/>
                </a:cubicBezTo>
                <a:cubicBezTo>
                  <a:pt x="23" y="30"/>
                  <a:pt x="19" y="35"/>
                  <a:pt x="17" y="39"/>
                </a:cubicBezTo>
                <a:cubicBezTo>
                  <a:pt x="16" y="44"/>
                  <a:pt x="17" y="49"/>
                  <a:pt x="20" y="56"/>
                </a:cubicBezTo>
                <a:lnTo>
                  <a:pt x="5" y="64"/>
                </a:lnTo>
                <a:cubicBezTo>
                  <a:pt x="2" y="58"/>
                  <a:pt x="0" y="52"/>
                  <a:pt x="1" y="46"/>
                </a:cubicBezTo>
                <a:cubicBezTo>
                  <a:pt x="1" y="41"/>
                  <a:pt x="3" y="35"/>
                  <a:pt x="7" y="29"/>
                </a:cubicBezTo>
                <a:cubicBezTo>
                  <a:pt x="10" y="23"/>
                  <a:pt x="16" y="18"/>
                  <a:pt x="23" y="13"/>
                </a:cubicBezTo>
                <a:cubicBezTo>
                  <a:pt x="29" y="7"/>
                  <a:pt x="36" y="4"/>
                  <a:pt x="41" y="2"/>
                </a:cubicBezTo>
                <a:cubicBezTo>
                  <a:pt x="47" y="1"/>
                  <a:pt x="51" y="0"/>
                  <a:pt x="55" y="1"/>
                </a:cubicBezTo>
                <a:cubicBezTo>
                  <a:pt x="59" y="2"/>
                  <a:pt x="63" y="4"/>
                  <a:pt x="66" y="7"/>
                </a:cubicBezTo>
                <a:cubicBezTo>
                  <a:pt x="68" y="9"/>
                  <a:pt x="72" y="13"/>
                  <a:pt x="76" y="19"/>
                </a:cubicBezTo>
                <a:lnTo>
                  <a:pt x="90" y="38"/>
                </a:lnTo>
                <a:cubicBezTo>
                  <a:pt x="99" y="50"/>
                  <a:pt x="106" y="58"/>
                  <a:pt x="109" y="61"/>
                </a:cubicBezTo>
                <a:cubicBezTo>
                  <a:pt x="112" y="64"/>
                  <a:pt x="115" y="66"/>
                  <a:pt x="120" y="68"/>
                </a:cubicBezTo>
                <a:lnTo>
                  <a:pt x="105" y="79"/>
                </a:lnTo>
                <a:cubicBezTo>
                  <a:pt x="102" y="77"/>
                  <a:pt x="98" y="74"/>
                  <a:pt x="95" y="71"/>
                </a:cubicBezTo>
                <a:close/>
                <a:moveTo>
                  <a:pt x="71" y="41"/>
                </a:moveTo>
                <a:lnTo>
                  <a:pt x="71" y="41"/>
                </a:lnTo>
                <a:cubicBezTo>
                  <a:pt x="68" y="47"/>
                  <a:pt x="62" y="54"/>
                  <a:pt x="53" y="63"/>
                </a:cubicBezTo>
                <a:cubicBezTo>
                  <a:pt x="48" y="68"/>
                  <a:pt x="45" y="72"/>
                  <a:pt x="43" y="75"/>
                </a:cubicBezTo>
                <a:cubicBezTo>
                  <a:pt x="42" y="77"/>
                  <a:pt x="41" y="80"/>
                  <a:pt x="41" y="83"/>
                </a:cubicBezTo>
                <a:cubicBezTo>
                  <a:pt x="41" y="86"/>
                  <a:pt x="42" y="89"/>
                  <a:pt x="44" y="91"/>
                </a:cubicBezTo>
                <a:cubicBezTo>
                  <a:pt x="47" y="95"/>
                  <a:pt x="50" y="97"/>
                  <a:pt x="55" y="97"/>
                </a:cubicBezTo>
                <a:cubicBezTo>
                  <a:pt x="60" y="97"/>
                  <a:pt x="64" y="95"/>
                  <a:pt x="70" y="91"/>
                </a:cubicBezTo>
                <a:cubicBezTo>
                  <a:pt x="75" y="88"/>
                  <a:pt x="79" y="83"/>
                  <a:pt x="81" y="78"/>
                </a:cubicBezTo>
                <a:cubicBezTo>
                  <a:pt x="83" y="72"/>
                  <a:pt x="84" y="67"/>
                  <a:pt x="83" y="61"/>
                </a:cubicBezTo>
                <a:cubicBezTo>
                  <a:pt x="82" y="57"/>
                  <a:pt x="79" y="52"/>
                  <a:pt x="75" y="46"/>
                </a:cubicBezTo>
                <a:lnTo>
                  <a:pt x="71" y="41"/>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40" name="Freeform 54"/>
          <p:cNvSpPr>
            <a:spLocks/>
          </p:cNvSpPr>
          <p:nvPr/>
        </p:nvSpPr>
        <p:spPr bwMode="auto">
          <a:xfrm>
            <a:off x="4714702" y="3390098"/>
            <a:ext cx="96838" cy="107950"/>
          </a:xfrm>
          <a:custGeom>
            <a:avLst/>
            <a:gdLst>
              <a:gd name="T0" fmla="*/ 91 w 101"/>
              <a:gd name="T1" fmla="*/ 89 h 114"/>
              <a:gd name="T2" fmla="*/ 91 w 101"/>
              <a:gd name="T3" fmla="*/ 89 h 114"/>
              <a:gd name="T4" fmla="*/ 101 w 101"/>
              <a:gd name="T5" fmla="*/ 100 h 114"/>
              <a:gd name="T6" fmla="*/ 92 w 101"/>
              <a:gd name="T7" fmla="*/ 108 h 114"/>
              <a:gd name="T8" fmla="*/ 78 w 101"/>
              <a:gd name="T9" fmla="*/ 114 h 114"/>
              <a:gd name="T10" fmla="*/ 68 w 101"/>
              <a:gd name="T11" fmla="*/ 112 h 114"/>
              <a:gd name="T12" fmla="*/ 55 w 101"/>
              <a:gd name="T13" fmla="*/ 97 h 114"/>
              <a:gd name="T14" fmla="*/ 22 w 101"/>
              <a:gd name="T15" fmla="*/ 49 h 114"/>
              <a:gd name="T16" fmla="*/ 11 w 101"/>
              <a:gd name="T17" fmla="*/ 57 h 114"/>
              <a:gd name="T18" fmla="*/ 4 w 101"/>
              <a:gd name="T19" fmla="*/ 46 h 114"/>
              <a:gd name="T20" fmla="*/ 14 w 101"/>
              <a:gd name="T21" fmla="*/ 39 h 114"/>
              <a:gd name="T22" fmla="*/ 0 w 101"/>
              <a:gd name="T23" fmla="*/ 18 h 114"/>
              <a:gd name="T24" fmla="*/ 8 w 101"/>
              <a:gd name="T25" fmla="*/ 0 h 114"/>
              <a:gd name="T26" fmla="*/ 28 w 101"/>
              <a:gd name="T27" fmla="*/ 29 h 114"/>
              <a:gd name="T28" fmla="*/ 42 w 101"/>
              <a:gd name="T29" fmla="*/ 19 h 114"/>
              <a:gd name="T30" fmla="*/ 49 w 101"/>
              <a:gd name="T31" fmla="*/ 30 h 114"/>
              <a:gd name="T32" fmla="*/ 35 w 101"/>
              <a:gd name="T33" fmla="*/ 40 h 114"/>
              <a:gd name="T34" fmla="*/ 69 w 101"/>
              <a:gd name="T35" fmla="*/ 88 h 114"/>
              <a:gd name="T36" fmla="*/ 75 w 101"/>
              <a:gd name="T37" fmla="*/ 95 h 114"/>
              <a:gd name="T38" fmla="*/ 79 w 101"/>
              <a:gd name="T39" fmla="*/ 96 h 114"/>
              <a:gd name="T40" fmla="*/ 85 w 101"/>
              <a:gd name="T41" fmla="*/ 94 h 114"/>
              <a:gd name="T42" fmla="*/ 91 w 101"/>
              <a:gd name="T43" fmla="*/ 89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1" h="114">
                <a:moveTo>
                  <a:pt x="91" y="89"/>
                </a:moveTo>
                <a:lnTo>
                  <a:pt x="91" y="89"/>
                </a:lnTo>
                <a:lnTo>
                  <a:pt x="101" y="100"/>
                </a:lnTo>
                <a:cubicBezTo>
                  <a:pt x="98" y="103"/>
                  <a:pt x="95" y="106"/>
                  <a:pt x="92" y="108"/>
                </a:cubicBezTo>
                <a:cubicBezTo>
                  <a:pt x="87" y="112"/>
                  <a:pt x="82" y="114"/>
                  <a:pt x="78" y="114"/>
                </a:cubicBezTo>
                <a:cubicBezTo>
                  <a:pt x="74" y="114"/>
                  <a:pt x="71" y="114"/>
                  <a:pt x="68" y="112"/>
                </a:cubicBezTo>
                <a:cubicBezTo>
                  <a:pt x="65" y="110"/>
                  <a:pt x="61" y="105"/>
                  <a:pt x="55" y="97"/>
                </a:cubicBezTo>
                <a:lnTo>
                  <a:pt x="22" y="49"/>
                </a:lnTo>
                <a:lnTo>
                  <a:pt x="11" y="57"/>
                </a:lnTo>
                <a:lnTo>
                  <a:pt x="4" y="46"/>
                </a:lnTo>
                <a:lnTo>
                  <a:pt x="14" y="39"/>
                </a:lnTo>
                <a:lnTo>
                  <a:pt x="0" y="18"/>
                </a:lnTo>
                <a:lnTo>
                  <a:pt x="8" y="0"/>
                </a:lnTo>
                <a:lnTo>
                  <a:pt x="28" y="29"/>
                </a:lnTo>
                <a:lnTo>
                  <a:pt x="42" y="19"/>
                </a:lnTo>
                <a:lnTo>
                  <a:pt x="49" y="30"/>
                </a:lnTo>
                <a:lnTo>
                  <a:pt x="35" y="40"/>
                </a:lnTo>
                <a:lnTo>
                  <a:pt x="69" y="88"/>
                </a:lnTo>
                <a:cubicBezTo>
                  <a:pt x="72" y="92"/>
                  <a:pt x="74" y="94"/>
                  <a:pt x="75" y="95"/>
                </a:cubicBezTo>
                <a:cubicBezTo>
                  <a:pt x="76" y="96"/>
                  <a:pt x="78" y="96"/>
                  <a:pt x="79" y="96"/>
                </a:cubicBezTo>
                <a:cubicBezTo>
                  <a:pt x="81" y="96"/>
                  <a:pt x="83" y="95"/>
                  <a:pt x="85" y="94"/>
                </a:cubicBezTo>
                <a:cubicBezTo>
                  <a:pt x="86" y="92"/>
                  <a:pt x="88" y="91"/>
                  <a:pt x="91" y="89"/>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41" name="Freeform 55"/>
          <p:cNvSpPr>
            <a:spLocks/>
          </p:cNvSpPr>
          <p:nvPr/>
        </p:nvSpPr>
        <p:spPr bwMode="auto">
          <a:xfrm>
            <a:off x="7416627" y="3413911"/>
            <a:ext cx="128588" cy="138113"/>
          </a:xfrm>
          <a:custGeom>
            <a:avLst/>
            <a:gdLst>
              <a:gd name="T0" fmla="*/ 10 w 135"/>
              <a:gd name="T1" fmla="*/ 59 h 145"/>
              <a:gd name="T2" fmla="*/ 10 w 135"/>
              <a:gd name="T3" fmla="*/ 59 h 145"/>
              <a:gd name="T4" fmla="*/ 24 w 135"/>
              <a:gd name="T5" fmla="*/ 68 h 145"/>
              <a:gd name="T6" fmla="*/ 19 w 135"/>
              <a:gd name="T7" fmla="*/ 85 h 145"/>
              <a:gd name="T8" fmla="*/ 23 w 135"/>
              <a:gd name="T9" fmla="*/ 102 h 145"/>
              <a:gd name="T10" fmla="*/ 38 w 135"/>
              <a:gd name="T11" fmla="*/ 118 h 145"/>
              <a:gd name="T12" fmla="*/ 55 w 135"/>
              <a:gd name="T13" fmla="*/ 126 h 145"/>
              <a:gd name="T14" fmla="*/ 69 w 135"/>
              <a:gd name="T15" fmla="*/ 127 h 145"/>
              <a:gd name="T16" fmla="*/ 80 w 135"/>
              <a:gd name="T17" fmla="*/ 119 h 145"/>
              <a:gd name="T18" fmla="*/ 83 w 135"/>
              <a:gd name="T19" fmla="*/ 108 h 145"/>
              <a:gd name="T20" fmla="*/ 78 w 135"/>
              <a:gd name="T21" fmla="*/ 94 h 145"/>
              <a:gd name="T22" fmla="*/ 63 w 135"/>
              <a:gd name="T23" fmla="*/ 74 h 145"/>
              <a:gd name="T24" fmla="*/ 46 w 135"/>
              <a:gd name="T25" fmla="*/ 51 h 145"/>
              <a:gd name="T26" fmla="*/ 42 w 135"/>
              <a:gd name="T27" fmla="*/ 32 h 145"/>
              <a:gd name="T28" fmla="*/ 48 w 135"/>
              <a:gd name="T29" fmla="*/ 15 h 145"/>
              <a:gd name="T30" fmla="*/ 65 w 135"/>
              <a:gd name="T31" fmla="*/ 3 h 145"/>
              <a:gd name="T32" fmla="*/ 87 w 135"/>
              <a:gd name="T33" fmla="*/ 2 h 145"/>
              <a:gd name="T34" fmla="*/ 110 w 135"/>
              <a:gd name="T35" fmla="*/ 14 h 145"/>
              <a:gd name="T36" fmla="*/ 129 w 135"/>
              <a:gd name="T37" fmla="*/ 34 h 145"/>
              <a:gd name="T38" fmla="*/ 135 w 135"/>
              <a:gd name="T39" fmla="*/ 56 h 145"/>
              <a:gd name="T40" fmla="*/ 127 w 135"/>
              <a:gd name="T41" fmla="*/ 78 h 145"/>
              <a:gd name="T42" fmla="*/ 113 w 135"/>
              <a:gd name="T43" fmla="*/ 68 h 145"/>
              <a:gd name="T44" fmla="*/ 117 w 135"/>
              <a:gd name="T45" fmla="*/ 47 h 145"/>
              <a:gd name="T46" fmla="*/ 101 w 135"/>
              <a:gd name="T47" fmla="*/ 27 h 145"/>
              <a:gd name="T48" fmla="*/ 78 w 135"/>
              <a:gd name="T49" fmla="*/ 17 h 145"/>
              <a:gd name="T50" fmla="*/ 63 w 135"/>
              <a:gd name="T51" fmla="*/ 25 h 145"/>
              <a:gd name="T52" fmla="*/ 60 w 135"/>
              <a:gd name="T53" fmla="*/ 38 h 145"/>
              <a:gd name="T54" fmla="*/ 77 w 135"/>
              <a:gd name="T55" fmla="*/ 62 h 145"/>
              <a:gd name="T56" fmla="*/ 96 w 135"/>
              <a:gd name="T57" fmla="*/ 88 h 145"/>
              <a:gd name="T58" fmla="*/ 102 w 135"/>
              <a:gd name="T59" fmla="*/ 110 h 145"/>
              <a:gd name="T60" fmla="*/ 95 w 135"/>
              <a:gd name="T61" fmla="*/ 129 h 145"/>
              <a:gd name="T62" fmla="*/ 77 w 135"/>
              <a:gd name="T63" fmla="*/ 142 h 145"/>
              <a:gd name="T64" fmla="*/ 54 w 135"/>
              <a:gd name="T65" fmla="*/ 143 h 145"/>
              <a:gd name="T66" fmla="*/ 29 w 135"/>
              <a:gd name="T67" fmla="*/ 131 h 145"/>
              <a:gd name="T68" fmla="*/ 7 w 135"/>
              <a:gd name="T69" fmla="*/ 108 h 145"/>
              <a:gd name="T70" fmla="*/ 1 w 135"/>
              <a:gd name="T71" fmla="*/ 83 h 145"/>
              <a:gd name="T72" fmla="*/ 10 w 135"/>
              <a:gd name="T73" fmla="*/ 59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5" h="145">
                <a:moveTo>
                  <a:pt x="10" y="59"/>
                </a:moveTo>
                <a:lnTo>
                  <a:pt x="10" y="59"/>
                </a:lnTo>
                <a:lnTo>
                  <a:pt x="24" y="68"/>
                </a:lnTo>
                <a:cubicBezTo>
                  <a:pt x="21" y="74"/>
                  <a:pt x="19" y="80"/>
                  <a:pt x="19" y="85"/>
                </a:cubicBezTo>
                <a:cubicBezTo>
                  <a:pt x="18" y="90"/>
                  <a:pt x="20" y="96"/>
                  <a:pt x="23" y="102"/>
                </a:cubicBezTo>
                <a:cubicBezTo>
                  <a:pt x="27" y="108"/>
                  <a:pt x="32" y="113"/>
                  <a:pt x="38" y="118"/>
                </a:cubicBezTo>
                <a:cubicBezTo>
                  <a:pt x="44" y="122"/>
                  <a:pt x="49" y="125"/>
                  <a:pt x="55" y="126"/>
                </a:cubicBezTo>
                <a:cubicBezTo>
                  <a:pt x="60" y="128"/>
                  <a:pt x="65" y="128"/>
                  <a:pt x="69" y="127"/>
                </a:cubicBezTo>
                <a:cubicBezTo>
                  <a:pt x="74" y="125"/>
                  <a:pt x="77" y="123"/>
                  <a:pt x="80" y="119"/>
                </a:cubicBezTo>
                <a:cubicBezTo>
                  <a:pt x="82" y="116"/>
                  <a:pt x="84" y="112"/>
                  <a:pt x="83" y="108"/>
                </a:cubicBezTo>
                <a:cubicBezTo>
                  <a:pt x="83" y="104"/>
                  <a:pt x="82" y="99"/>
                  <a:pt x="78" y="94"/>
                </a:cubicBezTo>
                <a:cubicBezTo>
                  <a:pt x="76" y="91"/>
                  <a:pt x="71" y="84"/>
                  <a:pt x="63" y="74"/>
                </a:cubicBezTo>
                <a:cubicBezTo>
                  <a:pt x="54" y="64"/>
                  <a:pt x="49" y="56"/>
                  <a:pt x="46" y="51"/>
                </a:cubicBezTo>
                <a:cubicBezTo>
                  <a:pt x="43" y="44"/>
                  <a:pt x="42" y="38"/>
                  <a:pt x="42" y="32"/>
                </a:cubicBezTo>
                <a:cubicBezTo>
                  <a:pt x="43" y="26"/>
                  <a:pt x="45" y="20"/>
                  <a:pt x="48" y="15"/>
                </a:cubicBezTo>
                <a:cubicBezTo>
                  <a:pt x="53" y="10"/>
                  <a:pt x="58" y="6"/>
                  <a:pt x="65" y="3"/>
                </a:cubicBezTo>
                <a:cubicBezTo>
                  <a:pt x="72" y="1"/>
                  <a:pt x="79" y="0"/>
                  <a:pt x="87" y="2"/>
                </a:cubicBezTo>
                <a:cubicBezTo>
                  <a:pt x="95" y="4"/>
                  <a:pt x="103" y="8"/>
                  <a:pt x="110" y="14"/>
                </a:cubicBezTo>
                <a:cubicBezTo>
                  <a:pt x="119" y="20"/>
                  <a:pt x="125" y="26"/>
                  <a:pt x="129" y="34"/>
                </a:cubicBezTo>
                <a:cubicBezTo>
                  <a:pt x="133" y="41"/>
                  <a:pt x="135" y="49"/>
                  <a:pt x="135" y="56"/>
                </a:cubicBezTo>
                <a:cubicBezTo>
                  <a:pt x="135" y="64"/>
                  <a:pt x="132" y="71"/>
                  <a:pt x="127" y="78"/>
                </a:cubicBezTo>
                <a:lnTo>
                  <a:pt x="113" y="68"/>
                </a:lnTo>
                <a:cubicBezTo>
                  <a:pt x="117" y="61"/>
                  <a:pt x="118" y="54"/>
                  <a:pt x="117" y="47"/>
                </a:cubicBezTo>
                <a:cubicBezTo>
                  <a:pt x="115" y="40"/>
                  <a:pt x="110" y="33"/>
                  <a:pt x="101" y="27"/>
                </a:cubicBezTo>
                <a:cubicBezTo>
                  <a:pt x="92" y="20"/>
                  <a:pt x="85" y="17"/>
                  <a:pt x="78" y="17"/>
                </a:cubicBezTo>
                <a:cubicBezTo>
                  <a:pt x="72" y="18"/>
                  <a:pt x="67" y="20"/>
                  <a:pt x="63" y="25"/>
                </a:cubicBezTo>
                <a:cubicBezTo>
                  <a:pt x="60" y="29"/>
                  <a:pt x="59" y="33"/>
                  <a:pt x="60" y="38"/>
                </a:cubicBezTo>
                <a:cubicBezTo>
                  <a:pt x="61" y="42"/>
                  <a:pt x="67" y="51"/>
                  <a:pt x="77" y="62"/>
                </a:cubicBezTo>
                <a:cubicBezTo>
                  <a:pt x="87" y="74"/>
                  <a:pt x="93" y="82"/>
                  <a:pt x="96" y="88"/>
                </a:cubicBezTo>
                <a:cubicBezTo>
                  <a:pt x="100" y="95"/>
                  <a:pt x="102" y="103"/>
                  <a:pt x="102" y="110"/>
                </a:cubicBezTo>
                <a:cubicBezTo>
                  <a:pt x="102" y="116"/>
                  <a:pt x="99" y="123"/>
                  <a:pt x="95" y="129"/>
                </a:cubicBezTo>
                <a:cubicBezTo>
                  <a:pt x="90" y="135"/>
                  <a:pt x="85" y="139"/>
                  <a:pt x="77" y="142"/>
                </a:cubicBezTo>
                <a:cubicBezTo>
                  <a:pt x="70" y="144"/>
                  <a:pt x="62" y="145"/>
                  <a:pt x="54" y="143"/>
                </a:cubicBezTo>
                <a:cubicBezTo>
                  <a:pt x="45" y="141"/>
                  <a:pt x="37" y="137"/>
                  <a:pt x="29" y="131"/>
                </a:cubicBezTo>
                <a:cubicBezTo>
                  <a:pt x="19" y="124"/>
                  <a:pt x="12" y="116"/>
                  <a:pt x="7" y="108"/>
                </a:cubicBezTo>
                <a:cubicBezTo>
                  <a:pt x="2" y="100"/>
                  <a:pt x="0" y="92"/>
                  <a:pt x="1" y="83"/>
                </a:cubicBezTo>
                <a:cubicBezTo>
                  <a:pt x="1" y="74"/>
                  <a:pt x="4" y="66"/>
                  <a:pt x="10" y="59"/>
                </a:cubicBezTo>
                <a:close/>
              </a:path>
            </a:pathLst>
          </a:custGeom>
          <a:solidFill>
            <a:srgbClr val="1C1C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42" name="Freeform 56"/>
          <p:cNvSpPr>
            <a:spLocks/>
          </p:cNvSpPr>
          <p:nvPr/>
        </p:nvSpPr>
        <p:spPr bwMode="auto">
          <a:xfrm>
            <a:off x="7508702" y="3486936"/>
            <a:ext cx="87313" cy="114300"/>
          </a:xfrm>
          <a:custGeom>
            <a:avLst/>
            <a:gdLst>
              <a:gd name="T0" fmla="*/ 29 w 91"/>
              <a:gd name="T1" fmla="*/ 107 h 120"/>
              <a:gd name="T2" fmla="*/ 29 w 91"/>
              <a:gd name="T3" fmla="*/ 107 h 120"/>
              <a:gd name="T4" fmla="*/ 22 w 91"/>
              <a:gd name="T5" fmla="*/ 120 h 120"/>
              <a:gd name="T6" fmla="*/ 11 w 91"/>
              <a:gd name="T7" fmla="*/ 114 h 120"/>
              <a:gd name="T8" fmla="*/ 2 w 91"/>
              <a:gd name="T9" fmla="*/ 102 h 120"/>
              <a:gd name="T10" fmla="*/ 1 w 91"/>
              <a:gd name="T11" fmla="*/ 92 h 120"/>
              <a:gd name="T12" fmla="*/ 12 w 91"/>
              <a:gd name="T13" fmla="*/ 75 h 120"/>
              <a:gd name="T14" fmla="*/ 48 w 91"/>
              <a:gd name="T15" fmla="*/ 30 h 120"/>
              <a:gd name="T16" fmla="*/ 38 w 91"/>
              <a:gd name="T17" fmla="*/ 22 h 120"/>
              <a:gd name="T18" fmla="*/ 46 w 91"/>
              <a:gd name="T19" fmla="*/ 12 h 120"/>
              <a:gd name="T20" fmla="*/ 56 w 91"/>
              <a:gd name="T21" fmla="*/ 20 h 120"/>
              <a:gd name="T22" fmla="*/ 72 w 91"/>
              <a:gd name="T23" fmla="*/ 0 h 120"/>
              <a:gd name="T24" fmla="*/ 91 w 91"/>
              <a:gd name="T25" fmla="*/ 3 h 120"/>
              <a:gd name="T26" fmla="*/ 69 w 91"/>
              <a:gd name="T27" fmla="*/ 30 h 120"/>
              <a:gd name="T28" fmla="*/ 83 w 91"/>
              <a:gd name="T29" fmla="*/ 41 h 120"/>
              <a:gd name="T30" fmla="*/ 74 w 91"/>
              <a:gd name="T31" fmla="*/ 51 h 120"/>
              <a:gd name="T32" fmla="*/ 61 w 91"/>
              <a:gd name="T33" fmla="*/ 41 h 120"/>
              <a:gd name="T34" fmla="*/ 24 w 91"/>
              <a:gd name="T35" fmla="*/ 86 h 120"/>
              <a:gd name="T36" fmla="*/ 19 w 91"/>
              <a:gd name="T37" fmla="*/ 94 h 120"/>
              <a:gd name="T38" fmla="*/ 19 w 91"/>
              <a:gd name="T39" fmla="*/ 98 h 120"/>
              <a:gd name="T40" fmla="*/ 23 w 91"/>
              <a:gd name="T41" fmla="*/ 103 h 120"/>
              <a:gd name="T42" fmla="*/ 29 w 91"/>
              <a:gd name="T43" fmla="*/ 107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1" h="120">
                <a:moveTo>
                  <a:pt x="29" y="107"/>
                </a:moveTo>
                <a:lnTo>
                  <a:pt x="29" y="107"/>
                </a:lnTo>
                <a:lnTo>
                  <a:pt x="22" y="120"/>
                </a:lnTo>
                <a:cubicBezTo>
                  <a:pt x="18" y="118"/>
                  <a:pt x="14" y="116"/>
                  <a:pt x="11" y="114"/>
                </a:cubicBezTo>
                <a:cubicBezTo>
                  <a:pt x="6" y="110"/>
                  <a:pt x="3" y="106"/>
                  <a:pt x="2" y="102"/>
                </a:cubicBezTo>
                <a:cubicBezTo>
                  <a:pt x="0" y="99"/>
                  <a:pt x="0" y="95"/>
                  <a:pt x="1" y="92"/>
                </a:cubicBezTo>
                <a:cubicBezTo>
                  <a:pt x="2" y="88"/>
                  <a:pt x="5" y="83"/>
                  <a:pt x="12" y="75"/>
                </a:cubicBezTo>
                <a:lnTo>
                  <a:pt x="48" y="30"/>
                </a:lnTo>
                <a:lnTo>
                  <a:pt x="38" y="22"/>
                </a:lnTo>
                <a:lnTo>
                  <a:pt x="46" y="12"/>
                </a:lnTo>
                <a:lnTo>
                  <a:pt x="56" y="20"/>
                </a:lnTo>
                <a:lnTo>
                  <a:pt x="72" y="0"/>
                </a:lnTo>
                <a:lnTo>
                  <a:pt x="91" y="3"/>
                </a:lnTo>
                <a:lnTo>
                  <a:pt x="69" y="30"/>
                </a:lnTo>
                <a:lnTo>
                  <a:pt x="83" y="41"/>
                </a:lnTo>
                <a:lnTo>
                  <a:pt x="74" y="51"/>
                </a:lnTo>
                <a:lnTo>
                  <a:pt x="61" y="41"/>
                </a:lnTo>
                <a:lnTo>
                  <a:pt x="24" y="86"/>
                </a:lnTo>
                <a:cubicBezTo>
                  <a:pt x="21" y="90"/>
                  <a:pt x="20" y="93"/>
                  <a:pt x="19" y="94"/>
                </a:cubicBezTo>
                <a:cubicBezTo>
                  <a:pt x="19" y="96"/>
                  <a:pt x="19" y="97"/>
                  <a:pt x="19" y="98"/>
                </a:cubicBezTo>
                <a:cubicBezTo>
                  <a:pt x="20" y="100"/>
                  <a:pt x="21" y="101"/>
                  <a:pt x="23" y="103"/>
                </a:cubicBezTo>
                <a:cubicBezTo>
                  <a:pt x="25" y="104"/>
                  <a:pt x="27" y="106"/>
                  <a:pt x="29" y="107"/>
                </a:cubicBezTo>
                <a:close/>
              </a:path>
            </a:pathLst>
          </a:custGeom>
          <a:solidFill>
            <a:srgbClr val="1C1C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43" name="Freeform 57"/>
          <p:cNvSpPr>
            <a:spLocks noEditPoints="1"/>
          </p:cNvSpPr>
          <p:nvPr/>
        </p:nvSpPr>
        <p:spPr bwMode="auto">
          <a:xfrm>
            <a:off x="7545214" y="3518686"/>
            <a:ext cx="130175" cy="146050"/>
          </a:xfrm>
          <a:custGeom>
            <a:avLst/>
            <a:gdLst>
              <a:gd name="T0" fmla="*/ 53 w 137"/>
              <a:gd name="T1" fmla="*/ 130 h 153"/>
              <a:gd name="T2" fmla="*/ 53 w 137"/>
              <a:gd name="T3" fmla="*/ 130 h 153"/>
              <a:gd name="T4" fmla="*/ 32 w 137"/>
              <a:gd name="T5" fmla="*/ 127 h 153"/>
              <a:gd name="T6" fmla="*/ 15 w 137"/>
              <a:gd name="T7" fmla="*/ 117 h 153"/>
              <a:gd name="T8" fmla="*/ 1 w 137"/>
              <a:gd name="T9" fmla="*/ 94 h 153"/>
              <a:gd name="T10" fmla="*/ 8 w 137"/>
              <a:gd name="T11" fmla="*/ 73 h 153"/>
              <a:gd name="T12" fmla="*/ 19 w 137"/>
              <a:gd name="T13" fmla="*/ 65 h 153"/>
              <a:gd name="T14" fmla="*/ 32 w 137"/>
              <a:gd name="T15" fmla="*/ 63 h 153"/>
              <a:gd name="T16" fmla="*/ 45 w 137"/>
              <a:gd name="T17" fmla="*/ 67 h 153"/>
              <a:gd name="T18" fmla="*/ 58 w 137"/>
              <a:gd name="T19" fmla="*/ 75 h 153"/>
              <a:gd name="T20" fmla="*/ 85 w 137"/>
              <a:gd name="T21" fmla="*/ 90 h 153"/>
              <a:gd name="T22" fmla="*/ 88 w 137"/>
              <a:gd name="T23" fmla="*/ 87 h 153"/>
              <a:gd name="T24" fmla="*/ 94 w 137"/>
              <a:gd name="T25" fmla="*/ 73 h 153"/>
              <a:gd name="T26" fmla="*/ 83 w 137"/>
              <a:gd name="T27" fmla="*/ 56 h 153"/>
              <a:gd name="T28" fmla="*/ 67 w 137"/>
              <a:gd name="T29" fmla="*/ 47 h 153"/>
              <a:gd name="T30" fmla="*/ 51 w 137"/>
              <a:gd name="T31" fmla="*/ 53 h 153"/>
              <a:gd name="T32" fmla="*/ 40 w 137"/>
              <a:gd name="T33" fmla="*/ 41 h 153"/>
              <a:gd name="T34" fmla="*/ 56 w 137"/>
              <a:gd name="T35" fmla="*/ 32 h 153"/>
              <a:gd name="T36" fmla="*/ 74 w 137"/>
              <a:gd name="T37" fmla="*/ 35 h 153"/>
              <a:gd name="T38" fmla="*/ 94 w 137"/>
              <a:gd name="T39" fmla="*/ 47 h 153"/>
              <a:gd name="T40" fmla="*/ 108 w 137"/>
              <a:gd name="T41" fmla="*/ 63 h 153"/>
              <a:gd name="T42" fmla="*/ 112 w 137"/>
              <a:gd name="T43" fmla="*/ 76 h 153"/>
              <a:gd name="T44" fmla="*/ 108 w 137"/>
              <a:gd name="T45" fmla="*/ 88 h 153"/>
              <a:gd name="T46" fmla="*/ 99 w 137"/>
              <a:gd name="T47" fmla="*/ 101 h 153"/>
              <a:gd name="T48" fmla="*/ 84 w 137"/>
              <a:gd name="T49" fmla="*/ 118 h 153"/>
              <a:gd name="T50" fmla="*/ 65 w 137"/>
              <a:gd name="T51" fmla="*/ 141 h 153"/>
              <a:gd name="T52" fmla="*/ 61 w 137"/>
              <a:gd name="T53" fmla="*/ 153 h 153"/>
              <a:gd name="T54" fmla="*/ 47 w 137"/>
              <a:gd name="T55" fmla="*/ 142 h 153"/>
              <a:gd name="T56" fmla="*/ 53 w 137"/>
              <a:gd name="T57" fmla="*/ 130 h 153"/>
              <a:gd name="T58" fmla="*/ 76 w 137"/>
              <a:gd name="T59" fmla="*/ 100 h 153"/>
              <a:gd name="T60" fmla="*/ 76 w 137"/>
              <a:gd name="T61" fmla="*/ 100 h 153"/>
              <a:gd name="T62" fmla="*/ 51 w 137"/>
              <a:gd name="T63" fmla="*/ 87 h 153"/>
              <a:gd name="T64" fmla="*/ 38 w 137"/>
              <a:gd name="T65" fmla="*/ 80 h 153"/>
              <a:gd name="T66" fmla="*/ 29 w 137"/>
              <a:gd name="T67" fmla="*/ 80 h 153"/>
              <a:gd name="T68" fmla="*/ 22 w 137"/>
              <a:gd name="T69" fmla="*/ 84 h 153"/>
              <a:gd name="T70" fmla="*/ 18 w 137"/>
              <a:gd name="T71" fmla="*/ 96 h 153"/>
              <a:gd name="T72" fmla="*/ 27 w 137"/>
              <a:gd name="T73" fmla="*/ 110 h 153"/>
              <a:gd name="T74" fmla="*/ 43 w 137"/>
              <a:gd name="T75" fmla="*/ 118 h 153"/>
              <a:gd name="T76" fmla="*/ 59 w 137"/>
              <a:gd name="T77" fmla="*/ 116 h 153"/>
              <a:gd name="T78" fmla="*/ 72 w 137"/>
              <a:gd name="T79" fmla="*/ 105 h 153"/>
              <a:gd name="T80" fmla="*/ 76 w 137"/>
              <a:gd name="T81" fmla="*/ 100 h 153"/>
              <a:gd name="T82" fmla="*/ 84 w 137"/>
              <a:gd name="T83" fmla="*/ 15 h 153"/>
              <a:gd name="T84" fmla="*/ 84 w 137"/>
              <a:gd name="T85" fmla="*/ 15 h 153"/>
              <a:gd name="T86" fmla="*/ 96 w 137"/>
              <a:gd name="T87" fmla="*/ 0 h 153"/>
              <a:gd name="T88" fmla="*/ 110 w 137"/>
              <a:gd name="T89" fmla="*/ 12 h 153"/>
              <a:gd name="T90" fmla="*/ 97 w 137"/>
              <a:gd name="T91" fmla="*/ 27 h 153"/>
              <a:gd name="T92" fmla="*/ 84 w 137"/>
              <a:gd name="T93" fmla="*/ 15 h 153"/>
              <a:gd name="T94" fmla="*/ 110 w 137"/>
              <a:gd name="T95" fmla="*/ 38 h 153"/>
              <a:gd name="T96" fmla="*/ 110 w 137"/>
              <a:gd name="T97" fmla="*/ 38 h 153"/>
              <a:gd name="T98" fmla="*/ 123 w 137"/>
              <a:gd name="T99" fmla="*/ 23 h 153"/>
              <a:gd name="T100" fmla="*/ 137 w 137"/>
              <a:gd name="T101" fmla="*/ 35 h 153"/>
              <a:gd name="T102" fmla="*/ 124 w 137"/>
              <a:gd name="T103" fmla="*/ 50 h 153"/>
              <a:gd name="T104" fmla="*/ 110 w 137"/>
              <a:gd name="T105" fmla="*/ 38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7" h="153">
                <a:moveTo>
                  <a:pt x="53" y="130"/>
                </a:moveTo>
                <a:lnTo>
                  <a:pt x="53" y="130"/>
                </a:lnTo>
                <a:cubicBezTo>
                  <a:pt x="44" y="130"/>
                  <a:pt x="37" y="129"/>
                  <a:pt x="32" y="127"/>
                </a:cubicBezTo>
                <a:cubicBezTo>
                  <a:pt x="26" y="125"/>
                  <a:pt x="20" y="121"/>
                  <a:pt x="15" y="117"/>
                </a:cubicBezTo>
                <a:cubicBezTo>
                  <a:pt x="7" y="110"/>
                  <a:pt x="2" y="102"/>
                  <a:pt x="1" y="94"/>
                </a:cubicBezTo>
                <a:cubicBezTo>
                  <a:pt x="0" y="86"/>
                  <a:pt x="2" y="79"/>
                  <a:pt x="8" y="73"/>
                </a:cubicBezTo>
                <a:cubicBezTo>
                  <a:pt x="11" y="69"/>
                  <a:pt x="15" y="67"/>
                  <a:pt x="19" y="65"/>
                </a:cubicBezTo>
                <a:cubicBezTo>
                  <a:pt x="24" y="63"/>
                  <a:pt x="28" y="63"/>
                  <a:pt x="32" y="63"/>
                </a:cubicBezTo>
                <a:cubicBezTo>
                  <a:pt x="37" y="64"/>
                  <a:pt x="41" y="65"/>
                  <a:pt x="45" y="67"/>
                </a:cubicBezTo>
                <a:cubicBezTo>
                  <a:pt x="48" y="69"/>
                  <a:pt x="53" y="71"/>
                  <a:pt x="58" y="75"/>
                </a:cubicBezTo>
                <a:cubicBezTo>
                  <a:pt x="70" y="83"/>
                  <a:pt x="79" y="88"/>
                  <a:pt x="85" y="90"/>
                </a:cubicBezTo>
                <a:cubicBezTo>
                  <a:pt x="87" y="89"/>
                  <a:pt x="88" y="87"/>
                  <a:pt x="88" y="87"/>
                </a:cubicBezTo>
                <a:cubicBezTo>
                  <a:pt x="93" y="82"/>
                  <a:pt x="94" y="77"/>
                  <a:pt x="94" y="73"/>
                </a:cubicBezTo>
                <a:cubicBezTo>
                  <a:pt x="93" y="67"/>
                  <a:pt x="89" y="61"/>
                  <a:pt x="83" y="56"/>
                </a:cubicBezTo>
                <a:cubicBezTo>
                  <a:pt x="77" y="51"/>
                  <a:pt x="72" y="48"/>
                  <a:pt x="67" y="47"/>
                </a:cubicBezTo>
                <a:cubicBezTo>
                  <a:pt x="62" y="47"/>
                  <a:pt x="57" y="49"/>
                  <a:pt x="51" y="53"/>
                </a:cubicBezTo>
                <a:lnTo>
                  <a:pt x="40" y="41"/>
                </a:lnTo>
                <a:cubicBezTo>
                  <a:pt x="45" y="36"/>
                  <a:pt x="51" y="33"/>
                  <a:pt x="56" y="32"/>
                </a:cubicBezTo>
                <a:cubicBezTo>
                  <a:pt x="62" y="31"/>
                  <a:pt x="68" y="32"/>
                  <a:pt x="74" y="35"/>
                </a:cubicBezTo>
                <a:cubicBezTo>
                  <a:pt x="81" y="37"/>
                  <a:pt x="87" y="41"/>
                  <a:pt x="94" y="47"/>
                </a:cubicBezTo>
                <a:cubicBezTo>
                  <a:pt x="100" y="52"/>
                  <a:pt x="105" y="58"/>
                  <a:pt x="108" y="63"/>
                </a:cubicBezTo>
                <a:cubicBezTo>
                  <a:pt x="111" y="68"/>
                  <a:pt x="112" y="72"/>
                  <a:pt x="112" y="76"/>
                </a:cubicBezTo>
                <a:cubicBezTo>
                  <a:pt x="112" y="80"/>
                  <a:pt x="111" y="84"/>
                  <a:pt x="108" y="88"/>
                </a:cubicBezTo>
                <a:cubicBezTo>
                  <a:pt x="107" y="91"/>
                  <a:pt x="104" y="95"/>
                  <a:pt x="99" y="101"/>
                </a:cubicBezTo>
                <a:lnTo>
                  <a:pt x="84" y="118"/>
                </a:lnTo>
                <a:cubicBezTo>
                  <a:pt x="74" y="130"/>
                  <a:pt x="67" y="138"/>
                  <a:pt x="65" y="141"/>
                </a:cubicBezTo>
                <a:cubicBezTo>
                  <a:pt x="63" y="145"/>
                  <a:pt x="62" y="149"/>
                  <a:pt x="61" y="153"/>
                </a:cubicBezTo>
                <a:lnTo>
                  <a:pt x="47" y="142"/>
                </a:lnTo>
                <a:cubicBezTo>
                  <a:pt x="48" y="138"/>
                  <a:pt x="50" y="134"/>
                  <a:pt x="53" y="130"/>
                </a:cubicBezTo>
                <a:close/>
                <a:moveTo>
                  <a:pt x="76" y="100"/>
                </a:moveTo>
                <a:lnTo>
                  <a:pt x="76" y="100"/>
                </a:lnTo>
                <a:cubicBezTo>
                  <a:pt x="70" y="98"/>
                  <a:pt x="62" y="94"/>
                  <a:pt x="51" y="87"/>
                </a:cubicBezTo>
                <a:cubicBezTo>
                  <a:pt x="45" y="83"/>
                  <a:pt x="41" y="81"/>
                  <a:pt x="38" y="80"/>
                </a:cubicBezTo>
                <a:cubicBezTo>
                  <a:pt x="35" y="79"/>
                  <a:pt x="32" y="79"/>
                  <a:pt x="29" y="80"/>
                </a:cubicBezTo>
                <a:cubicBezTo>
                  <a:pt x="26" y="81"/>
                  <a:pt x="24" y="82"/>
                  <a:pt x="22" y="84"/>
                </a:cubicBezTo>
                <a:cubicBezTo>
                  <a:pt x="19" y="88"/>
                  <a:pt x="18" y="92"/>
                  <a:pt x="18" y="96"/>
                </a:cubicBezTo>
                <a:cubicBezTo>
                  <a:pt x="19" y="101"/>
                  <a:pt x="22" y="105"/>
                  <a:pt x="27" y="110"/>
                </a:cubicBezTo>
                <a:cubicBezTo>
                  <a:pt x="32" y="114"/>
                  <a:pt x="37" y="117"/>
                  <a:pt x="43" y="118"/>
                </a:cubicBezTo>
                <a:cubicBezTo>
                  <a:pt x="49" y="119"/>
                  <a:pt x="54" y="118"/>
                  <a:pt x="59" y="116"/>
                </a:cubicBezTo>
                <a:cubicBezTo>
                  <a:pt x="63" y="114"/>
                  <a:pt x="67" y="111"/>
                  <a:pt x="72" y="105"/>
                </a:cubicBezTo>
                <a:lnTo>
                  <a:pt x="76" y="100"/>
                </a:lnTo>
                <a:close/>
                <a:moveTo>
                  <a:pt x="84" y="15"/>
                </a:moveTo>
                <a:lnTo>
                  <a:pt x="84" y="15"/>
                </a:lnTo>
                <a:lnTo>
                  <a:pt x="96" y="0"/>
                </a:lnTo>
                <a:lnTo>
                  <a:pt x="110" y="12"/>
                </a:lnTo>
                <a:lnTo>
                  <a:pt x="97" y="27"/>
                </a:lnTo>
                <a:lnTo>
                  <a:pt x="84" y="15"/>
                </a:lnTo>
                <a:close/>
                <a:moveTo>
                  <a:pt x="110" y="38"/>
                </a:moveTo>
                <a:lnTo>
                  <a:pt x="110" y="38"/>
                </a:lnTo>
                <a:lnTo>
                  <a:pt x="123" y="23"/>
                </a:lnTo>
                <a:lnTo>
                  <a:pt x="137" y="35"/>
                </a:lnTo>
                <a:lnTo>
                  <a:pt x="124" y="50"/>
                </a:lnTo>
                <a:lnTo>
                  <a:pt x="110" y="38"/>
                </a:lnTo>
                <a:close/>
              </a:path>
            </a:pathLst>
          </a:custGeom>
          <a:solidFill>
            <a:srgbClr val="1C1C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44" name="Freeform 58"/>
          <p:cNvSpPr>
            <a:spLocks/>
          </p:cNvSpPr>
          <p:nvPr/>
        </p:nvSpPr>
        <p:spPr bwMode="auto">
          <a:xfrm>
            <a:off x="7616652" y="3605998"/>
            <a:ext cx="112713" cy="123825"/>
          </a:xfrm>
          <a:custGeom>
            <a:avLst/>
            <a:gdLst>
              <a:gd name="T0" fmla="*/ 0 w 118"/>
              <a:gd name="T1" fmla="*/ 74 h 129"/>
              <a:gd name="T2" fmla="*/ 0 w 118"/>
              <a:gd name="T3" fmla="*/ 74 h 129"/>
              <a:gd name="T4" fmla="*/ 69 w 118"/>
              <a:gd name="T5" fmla="*/ 0 h 129"/>
              <a:gd name="T6" fmla="*/ 80 w 118"/>
              <a:gd name="T7" fmla="*/ 11 h 129"/>
              <a:gd name="T8" fmla="*/ 70 w 118"/>
              <a:gd name="T9" fmla="*/ 21 h 129"/>
              <a:gd name="T10" fmla="*/ 105 w 118"/>
              <a:gd name="T11" fmla="*/ 31 h 129"/>
              <a:gd name="T12" fmla="*/ 115 w 118"/>
              <a:gd name="T13" fmla="*/ 45 h 129"/>
              <a:gd name="T14" fmla="*/ 117 w 118"/>
              <a:gd name="T15" fmla="*/ 59 h 129"/>
              <a:gd name="T16" fmla="*/ 113 w 118"/>
              <a:gd name="T17" fmla="*/ 72 h 129"/>
              <a:gd name="T18" fmla="*/ 102 w 118"/>
              <a:gd name="T19" fmla="*/ 84 h 129"/>
              <a:gd name="T20" fmla="*/ 60 w 118"/>
              <a:gd name="T21" fmla="*/ 129 h 129"/>
              <a:gd name="T22" fmla="*/ 47 w 118"/>
              <a:gd name="T23" fmla="*/ 118 h 129"/>
              <a:gd name="T24" fmla="*/ 89 w 118"/>
              <a:gd name="T25" fmla="*/ 73 h 129"/>
              <a:gd name="T26" fmla="*/ 98 w 118"/>
              <a:gd name="T27" fmla="*/ 61 h 129"/>
              <a:gd name="T28" fmla="*/ 99 w 118"/>
              <a:gd name="T29" fmla="*/ 50 h 129"/>
              <a:gd name="T30" fmla="*/ 92 w 118"/>
              <a:gd name="T31" fmla="*/ 39 h 129"/>
              <a:gd name="T32" fmla="*/ 74 w 118"/>
              <a:gd name="T33" fmla="*/ 32 h 129"/>
              <a:gd name="T34" fmla="*/ 50 w 118"/>
              <a:gd name="T35" fmla="*/ 45 h 129"/>
              <a:gd name="T36" fmla="*/ 13 w 118"/>
              <a:gd name="T37" fmla="*/ 85 h 129"/>
              <a:gd name="T38" fmla="*/ 0 w 118"/>
              <a:gd name="T39" fmla="*/ 7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8" h="129">
                <a:moveTo>
                  <a:pt x="0" y="74"/>
                </a:moveTo>
                <a:lnTo>
                  <a:pt x="0" y="74"/>
                </a:lnTo>
                <a:lnTo>
                  <a:pt x="69" y="0"/>
                </a:lnTo>
                <a:lnTo>
                  <a:pt x="80" y="11"/>
                </a:lnTo>
                <a:lnTo>
                  <a:pt x="70" y="21"/>
                </a:lnTo>
                <a:cubicBezTo>
                  <a:pt x="83" y="18"/>
                  <a:pt x="95" y="22"/>
                  <a:pt x="105" y="31"/>
                </a:cubicBezTo>
                <a:cubicBezTo>
                  <a:pt x="109" y="35"/>
                  <a:pt x="113" y="40"/>
                  <a:pt x="115" y="45"/>
                </a:cubicBezTo>
                <a:cubicBezTo>
                  <a:pt x="117" y="50"/>
                  <a:pt x="118" y="55"/>
                  <a:pt x="117" y="59"/>
                </a:cubicBezTo>
                <a:cubicBezTo>
                  <a:pt x="117" y="63"/>
                  <a:pt x="115" y="68"/>
                  <a:pt x="113" y="72"/>
                </a:cubicBezTo>
                <a:cubicBezTo>
                  <a:pt x="111" y="74"/>
                  <a:pt x="107" y="79"/>
                  <a:pt x="102" y="84"/>
                </a:cubicBezTo>
                <a:lnTo>
                  <a:pt x="60" y="129"/>
                </a:lnTo>
                <a:lnTo>
                  <a:pt x="47" y="118"/>
                </a:lnTo>
                <a:lnTo>
                  <a:pt x="89" y="73"/>
                </a:lnTo>
                <a:cubicBezTo>
                  <a:pt x="94" y="68"/>
                  <a:pt x="97" y="64"/>
                  <a:pt x="98" y="61"/>
                </a:cubicBezTo>
                <a:cubicBezTo>
                  <a:pt x="100" y="57"/>
                  <a:pt x="100" y="54"/>
                  <a:pt x="99" y="50"/>
                </a:cubicBezTo>
                <a:cubicBezTo>
                  <a:pt x="98" y="46"/>
                  <a:pt x="96" y="43"/>
                  <a:pt x="92" y="39"/>
                </a:cubicBezTo>
                <a:cubicBezTo>
                  <a:pt x="87" y="34"/>
                  <a:pt x="81" y="32"/>
                  <a:pt x="74" y="32"/>
                </a:cubicBezTo>
                <a:cubicBezTo>
                  <a:pt x="67" y="31"/>
                  <a:pt x="59" y="36"/>
                  <a:pt x="50" y="45"/>
                </a:cubicBezTo>
                <a:lnTo>
                  <a:pt x="13" y="85"/>
                </a:lnTo>
                <a:lnTo>
                  <a:pt x="0" y="74"/>
                </a:lnTo>
                <a:close/>
              </a:path>
            </a:pathLst>
          </a:custGeom>
          <a:solidFill>
            <a:srgbClr val="1C1C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45" name="Freeform 59"/>
          <p:cNvSpPr>
            <a:spLocks noEditPoints="1"/>
          </p:cNvSpPr>
          <p:nvPr/>
        </p:nvSpPr>
        <p:spPr bwMode="auto">
          <a:xfrm>
            <a:off x="7700789" y="3690136"/>
            <a:ext cx="138113" cy="111125"/>
          </a:xfrm>
          <a:custGeom>
            <a:avLst/>
            <a:gdLst>
              <a:gd name="T0" fmla="*/ 34 w 144"/>
              <a:gd name="T1" fmla="*/ 105 h 116"/>
              <a:gd name="T2" fmla="*/ 34 w 144"/>
              <a:gd name="T3" fmla="*/ 105 h 116"/>
              <a:gd name="T4" fmla="*/ 43 w 144"/>
              <a:gd name="T5" fmla="*/ 96 h 116"/>
              <a:gd name="T6" fmla="*/ 12 w 144"/>
              <a:gd name="T7" fmla="*/ 87 h 116"/>
              <a:gd name="T8" fmla="*/ 2 w 144"/>
              <a:gd name="T9" fmla="*/ 66 h 116"/>
              <a:gd name="T10" fmla="*/ 4 w 144"/>
              <a:gd name="T11" fmla="*/ 42 h 116"/>
              <a:gd name="T12" fmla="*/ 20 w 144"/>
              <a:gd name="T13" fmla="*/ 19 h 116"/>
              <a:gd name="T14" fmla="*/ 43 w 144"/>
              <a:gd name="T15" fmla="*/ 4 h 116"/>
              <a:gd name="T16" fmla="*/ 67 w 144"/>
              <a:gd name="T17" fmla="*/ 1 h 116"/>
              <a:gd name="T18" fmla="*/ 87 w 144"/>
              <a:gd name="T19" fmla="*/ 13 h 116"/>
              <a:gd name="T20" fmla="*/ 95 w 144"/>
              <a:gd name="T21" fmla="*/ 27 h 116"/>
              <a:gd name="T22" fmla="*/ 96 w 144"/>
              <a:gd name="T23" fmla="*/ 42 h 116"/>
              <a:gd name="T24" fmla="*/ 132 w 144"/>
              <a:gd name="T25" fmla="*/ 8 h 116"/>
              <a:gd name="T26" fmla="*/ 144 w 144"/>
              <a:gd name="T27" fmla="*/ 20 h 116"/>
              <a:gd name="T28" fmla="*/ 45 w 144"/>
              <a:gd name="T29" fmla="*/ 116 h 116"/>
              <a:gd name="T30" fmla="*/ 34 w 144"/>
              <a:gd name="T31" fmla="*/ 105 h 116"/>
              <a:gd name="T32" fmla="*/ 32 w 144"/>
              <a:gd name="T33" fmla="*/ 32 h 116"/>
              <a:gd name="T34" fmla="*/ 32 w 144"/>
              <a:gd name="T35" fmla="*/ 32 h 116"/>
              <a:gd name="T36" fmla="*/ 17 w 144"/>
              <a:gd name="T37" fmla="*/ 58 h 116"/>
              <a:gd name="T38" fmla="*/ 23 w 144"/>
              <a:gd name="T39" fmla="*/ 78 h 116"/>
              <a:gd name="T40" fmla="*/ 43 w 144"/>
              <a:gd name="T41" fmla="*/ 85 h 116"/>
              <a:gd name="T42" fmla="*/ 69 w 144"/>
              <a:gd name="T43" fmla="*/ 71 h 116"/>
              <a:gd name="T44" fmla="*/ 85 w 144"/>
              <a:gd name="T45" fmla="*/ 45 h 116"/>
              <a:gd name="T46" fmla="*/ 78 w 144"/>
              <a:gd name="T47" fmla="*/ 24 h 116"/>
              <a:gd name="T48" fmla="*/ 58 w 144"/>
              <a:gd name="T49" fmla="*/ 17 h 116"/>
              <a:gd name="T50" fmla="*/ 32 w 144"/>
              <a:gd name="T51" fmla="*/ 3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4" h="116">
                <a:moveTo>
                  <a:pt x="34" y="105"/>
                </a:moveTo>
                <a:lnTo>
                  <a:pt x="34" y="105"/>
                </a:lnTo>
                <a:lnTo>
                  <a:pt x="43" y="96"/>
                </a:lnTo>
                <a:cubicBezTo>
                  <a:pt x="31" y="99"/>
                  <a:pt x="21" y="95"/>
                  <a:pt x="12" y="87"/>
                </a:cubicBezTo>
                <a:cubicBezTo>
                  <a:pt x="7" y="81"/>
                  <a:pt x="3" y="74"/>
                  <a:pt x="2" y="66"/>
                </a:cubicBezTo>
                <a:cubicBezTo>
                  <a:pt x="0" y="58"/>
                  <a:pt x="1" y="50"/>
                  <a:pt x="4" y="42"/>
                </a:cubicBezTo>
                <a:cubicBezTo>
                  <a:pt x="7" y="34"/>
                  <a:pt x="12" y="26"/>
                  <a:pt x="20" y="19"/>
                </a:cubicBezTo>
                <a:cubicBezTo>
                  <a:pt x="27" y="12"/>
                  <a:pt x="35" y="7"/>
                  <a:pt x="43" y="4"/>
                </a:cubicBezTo>
                <a:cubicBezTo>
                  <a:pt x="51" y="0"/>
                  <a:pt x="59" y="0"/>
                  <a:pt x="67" y="1"/>
                </a:cubicBezTo>
                <a:cubicBezTo>
                  <a:pt x="74" y="3"/>
                  <a:pt x="81" y="7"/>
                  <a:pt x="87" y="13"/>
                </a:cubicBezTo>
                <a:cubicBezTo>
                  <a:pt x="91" y="17"/>
                  <a:pt x="94" y="22"/>
                  <a:pt x="95" y="27"/>
                </a:cubicBezTo>
                <a:cubicBezTo>
                  <a:pt x="97" y="32"/>
                  <a:pt x="97" y="37"/>
                  <a:pt x="96" y="42"/>
                </a:cubicBezTo>
                <a:lnTo>
                  <a:pt x="132" y="8"/>
                </a:lnTo>
                <a:lnTo>
                  <a:pt x="144" y="20"/>
                </a:lnTo>
                <a:lnTo>
                  <a:pt x="45" y="116"/>
                </a:lnTo>
                <a:lnTo>
                  <a:pt x="34" y="105"/>
                </a:lnTo>
                <a:close/>
                <a:moveTo>
                  <a:pt x="32" y="32"/>
                </a:moveTo>
                <a:lnTo>
                  <a:pt x="32" y="32"/>
                </a:lnTo>
                <a:cubicBezTo>
                  <a:pt x="23" y="41"/>
                  <a:pt x="18" y="49"/>
                  <a:pt x="17" y="58"/>
                </a:cubicBezTo>
                <a:cubicBezTo>
                  <a:pt x="16" y="66"/>
                  <a:pt x="18" y="73"/>
                  <a:pt x="23" y="78"/>
                </a:cubicBezTo>
                <a:cubicBezTo>
                  <a:pt x="29" y="83"/>
                  <a:pt x="35" y="86"/>
                  <a:pt x="43" y="85"/>
                </a:cubicBezTo>
                <a:cubicBezTo>
                  <a:pt x="51" y="85"/>
                  <a:pt x="60" y="80"/>
                  <a:pt x="69" y="71"/>
                </a:cubicBezTo>
                <a:cubicBezTo>
                  <a:pt x="78" y="62"/>
                  <a:pt x="84" y="53"/>
                  <a:pt x="85" y="45"/>
                </a:cubicBezTo>
                <a:cubicBezTo>
                  <a:pt x="86" y="36"/>
                  <a:pt x="83" y="29"/>
                  <a:pt x="78" y="24"/>
                </a:cubicBezTo>
                <a:cubicBezTo>
                  <a:pt x="73" y="18"/>
                  <a:pt x="66" y="16"/>
                  <a:pt x="58" y="17"/>
                </a:cubicBezTo>
                <a:cubicBezTo>
                  <a:pt x="50" y="17"/>
                  <a:pt x="41" y="22"/>
                  <a:pt x="32" y="32"/>
                </a:cubicBezTo>
                <a:close/>
              </a:path>
            </a:pathLst>
          </a:custGeom>
          <a:solidFill>
            <a:srgbClr val="1C1C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46" name="Freeform 60"/>
          <p:cNvSpPr>
            <a:spLocks noEditPoints="1"/>
          </p:cNvSpPr>
          <p:nvPr/>
        </p:nvSpPr>
        <p:spPr bwMode="auto">
          <a:xfrm>
            <a:off x="7772227" y="3767923"/>
            <a:ext cx="100013" cy="100013"/>
          </a:xfrm>
          <a:custGeom>
            <a:avLst/>
            <a:gdLst>
              <a:gd name="T0" fmla="*/ 58 w 105"/>
              <a:gd name="T1" fmla="*/ 84 h 105"/>
              <a:gd name="T2" fmla="*/ 58 w 105"/>
              <a:gd name="T3" fmla="*/ 84 h 105"/>
              <a:gd name="T4" fmla="*/ 68 w 105"/>
              <a:gd name="T5" fmla="*/ 98 h 105"/>
              <a:gd name="T6" fmla="*/ 40 w 105"/>
              <a:gd name="T7" fmla="*/ 103 h 105"/>
              <a:gd name="T8" fmla="*/ 14 w 105"/>
              <a:gd name="T9" fmla="*/ 87 h 105"/>
              <a:gd name="T10" fmla="*/ 1 w 105"/>
              <a:gd name="T11" fmla="*/ 52 h 105"/>
              <a:gd name="T12" fmla="*/ 21 w 105"/>
              <a:gd name="T13" fmla="*/ 17 h 105"/>
              <a:gd name="T14" fmla="*/ 59 w 105"/>
              <a:gd name="T15" fmla="*/ 1 h 105"/>
              <a:gd name="T16" fmla="*/ 92 w 105"/>
              <a:gd name="T17" fmla="*/ 17 h 105"/>
              <a:gd name="T18" fmla="*/ 103 w 105"/>
              <a:gd name="T19" fmla="*/ 50 h 105"/>
              <a:gd name="T20" fmla="*/ 83 w 105"/>
              <a:gd name="T21" fmla="*/ 85 h 105"/>
              <a:gd name="T22" fmla="*/ 80 w 105"/>
              <a:gd name="T23" fmla="*/ 88 h 105"/>
              <a:gd name="T24" fmla="*/ 30 w 105"/>
              <a:gd name="T25" fmla="*/ 32 h 105"/>
              <a:gd name="T26" fmla="*/ 17 w 105"/>
              <a:gd name="T27" fmla="*/ 56 h 105"/>
              <a:gd name="T28" fmla="*/ 25 w 105"/>
              <a:gd name="T29" fmla="*/ 78 h 105"/>
              <a:gd name="T30" fmla="*/ 39 w 105"/>
              <a:gd name="T31" fmla="*/ 86 h 105"/>
              <a:gd name="T32" fmla="*/ 58 w 105"/>
              <a:gd name="T33" fmla="*/ 84 h 105"/>
              <a:gd name="T34" fmla="*/ 41 w 105"/>
              <a:gd name="T35" fmla="*/ 24 h 105"/>
              <a:gd name="T36" fmla="*/ 41 w 105"/>
              <a:gd name="T37" fmla="*/ 24 h 105"/>
              <a:gd name="T38" fmla="*/ 78 w 105"/>
              <a:gd name="T39" fmla="*/ 66 h 105"/>
              <a:gd name="T40" fmla="*/ 88 w 105"/>
              <a:gd name="T41" fmla="*/ 48 h 105"/>
              <a:gd name="T42" fmla="*/ 82 w 105"/>
              <a:gd name="T43" fmla="*/ 26 h 105"/>
              <a:gd name="T44" fmla="*/ 63 w 105"/>
              <a:gd name="T45" fmla="*/ 16 h 105"/>
              <a:gd name="T46" fmla="*/ 41 w 105"/>
              <a:gd name="T47" fmla="*/ 24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5" h="105">
                <a:moveTo>
                  <a:pt x="58" y="84"/>
                </a:moveTo>
                <a:lnTo>
                  <a:pt x="58" y="84"/>
                </a:lnTo>
                <a:lnTo>
                  <a:pt x="68" y="98"/>
                </a:lnTo>
                <a:cubicBezTo>
                  <a:pt x="58" y="103"/>
                  <a:pt x="49" y="105"/>
                  <a:pt x="40" y="103"/>
                </a:cubicBezTo>
                <a:cubicBezTo>
                  <a:pt x="30" y="101"/>
                  <a:pt x="22" y="96"/>
                  <a:pt x="14" y="87"/>
                </a:cubicBezTo>
                <a:cubicBezTo>
                  <a:pt x="4" y="76"/>
                  <a:pt x="0" y="64"/>
                  <a:pt x="1" y="52"/>
                </a:cubicBezTo>
                <a:cubicBezTo>
                  <a:pt x="2" y="39"/>
                  <a:pt x="9" y="28"/>
                  <a:pt x="21" y="17"/>
                </a:cubicBezTo>
                <a:cubicBezTo>
                  <a:pt x="34" y="6"/>
                  <a:pt x="46" y="0"/>
                  <a:pt x="59" y="1"/>
                </a:cubicBezTo>
                <a:cubicBezTo>
                  <a:pt x="72" y="1"/>
                  <a:pt x="83" y="6"/>
                  <a:pt x="92" y="17"/>
                </a:cubicBezTo>
                <a:cubicBezTo>
                  <a:pt x="101" y="27"/>
                  <a:pt x="105" y="38"/>
                  <a:pt x="103" y="50"/>
                </a:cubicBezTo>
                <a:cubicBezTo>
                  <a:pt x="102" y="63"/>
                  <a:pt x="96" y="74"/>
                  <a:pt x="83" y="85"/>
                </a:cubicBezTo>
                <a:cubicBezTo>
                  <a:pt x="82" y="86"/>
                  <a:pt x="81" y="87"/>
                  <a:pt x="80" y="88"/>
                </a:cubicBezTo>
                <a:lnTo>
                  <a:pt x="30" y="32"/>
                </a:lnTo>
                <a:cubicBezTo>
                  <a:pt x="22" y="40"/>
                  <a:pt x="18" y="48"/>
                  <a:pt x="17" y="56"/>
                </a:cubicBezTo>
                <a:cubicBezTo>
                  <a:pt x="17" y="64"/>
                  <a:pt x="19" y="71"/>
                  <a:pt x="25" y="78"/>
                </a:cubicBezTo>
                <a:cubicBezTo>
                  <a:pt x="29" y="82"/>
                  <a:pt x="34" y="85"/>
                  <a:pt x="39" y="86"/>
                </a:cubicBezTo>
                <a:cubicBezTo>
                  <a:pt x="44" y="87"/>
                  <a:pt x="51" y="87"/>
                  <a:pt x="58" y="84"/>
                </a:cubicBezTo>
                <a:close/>
                <a:moveTo>
                  <a:pt x="41" y="24"/>
                </a:moveTo>
                <a:lnTo>
                  <a:pt x="41" y="24"/>
                </a:lnTo>
                <a:lnTo>
                  <a:pt x="78" y="66"/>
                </a:lnTo>
                <a:cubicBezTo>
                  <a:pt x="84" y="59"/>
                  <a:pt x="87" y="54"/>
                  <a:pt x="88" y="48"/>
                </a:cubicBezTo>
                <a:cubicBezTo>
                  <a:pt x="90" y="40"/>
                  <a:pt x="87" y="32"/>
                  <a:pt x="82" y="26"/>
                </a:cubicBezTo>
                <a:cubicBezTo>
                  <a:pt x="76" y="20"/>
                  <a:pt x="70" y="17"/>
                  <a:pt x="63" y="16"/>
                </a:cubicBezTo>
                <a:cubicBezTo>
                  <a:pt x="55" y="16"/>
                  <a:pt x="48" y="18"/>
                  <a:pt x="41" y="24"/>
                </a:cubicBezTo>
                <a:close/>
              </a:path>
            </a:pathLst>
          </a:custGeom>
          <a:solidFill>
            <a:srgbClr val="1C1C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47" name="Freeform 61"/>
          <p:cNvSpPr>
            <a:spLocks/>
          </p:cNvSpPr>
          <p:nvPr/>
        </p:nvSpPr>
        <p:spPr bwMode="auto">
          <a:xfrm>
            <a:off x="7827789" y="3834598"/>
            <a:ext cx="103188" cy="73025"/>
          </a:xfrm>
          <a:custGeom>
            <a:avLst/>
            <a:gdLst>
              <a:gd name="T0" fmla="*/ 0 w 109"/>
              <a:gd name="T1" fmla="*/ 64 h 77"/>
              <a:gd name="T2" fmla="*/ 0 w 109"/>
              <a:gd name="T3" fmla="*/ 64 h 77"/>
              <a:gd name="T4" fmla="*/ 77 w 109"/>
              <a:gd name="T5" fmla="*/ 0 h 77"/>
              <a:gd name="T6" fmla="*/ 87 w 109"/>
              <a:gd name="T7" fmla="*/ 12 h 77"/>
              <a:gd name="T8" fmla="*/ 75 w 109"/>
              <a:gd name="T9" fmla="*/ 21 h 77"/>
              <a:gd name="T10" fmla="*/ 93 w 109"/>
              <a:gd name="T11" fmla="*/ 21 h 77"/>
              <a:gd name="T12" fmla="*/ 102 w 109"/>
              <a:gd name="T13" fmla="*/ 27 h 77"/>
              <a:gd name="T14" fmla="*/ 109 w 109"/>
              <a:gd name="T15" fmla="*/ 44 h 77"/>
              <a:gd name="T16" fmla="*/ 94 w 109"/>
              <a:gd name="T17" fmla="*/ 49 h 77"/>
              <a:gd name="T18" fmla="*/ 88 w 109"/>
              <a:gd name="T19" fmla="*/ 37 h 77"/>
              <a:gd name="T20" fmla="*/ 79 w 109"/>
              <a:gd name="T21" fmla="*/ 32 h 77"/>
              <a:gd name="T22" fmla="*/ 68 w 109"/>
              <a:gd name="T23" fmla="*/ 33 h 77"/>
              <a:gd name="T24" fmla="*/ 51 w 109"/>
              <a:gd name="T25" fmla="*/ 43 h 77"/>
              <a:gd name="T26" fmla="*/ 11 w 109"/>
              <a:gd name="T27" fmla="*/ 77 h 77"/>
              <a:gd name="T28" fmla="*/ 0 w 109"/>
              <a:gd name="T29" fmla="*/ 64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77">
                <a:moveTo>
                  <a:pt x="0" y="64"/>
                </a:moveTo>
                <a:lnTo>
                  <a:pt x="0" y="64"/>
                </a:lnTo>
                <a:lnTo>
                  <a:pt x="77" y="0"/>
                </a:lnTo>
                <a:lnTo>
                  <a:pt x="87" y="12"/>
                </a:lnTo>
                <a:lnTo>
                  <a:pt x="75" y="21"/>
                </a:lnTo>
                <a:cubicBezTo>
                  <a:pt x="83" y="20"/>
                  <a:pt x="89" y="19"/>
                  <a:pt x="93" y="21"/>
                </a:cubicBezTo>
                <a:cubicBezTo>
                  <a:pt x="97" y="22"/>
                  <a:pt x="100" y="24"/>
                  <a:pt x="102" y="27"/>
                </a:cubicBezTo>
                <a:cubicBezTo>
                  <a:pt x="106" y="31"/>
                  <a:pt x="108" y="37"/>
                  <a:pt x="109" y="44"/>
                </a:cubicBezTo>
                <a:lnTo>
                  <a:pt x="94" y="49"/>
                </a:lnTo>
                <a:cubicBezTo>
                  <a:pt x="93" y="45"/>
                  <a:pt x="91" y="41"/>
                  <a:pt x="88" y="37"/>
                </a:cubicBezTo>
                <a:cubicBezTo>
                  <a:pt x="86" y="34"/>
                  <a:pt x="83" y="33"/>
                  <a:pt x="79" y="32"/>
                </a:cubicBezTo>
                <a:cubicBezTo>
                  <a:pt x="76" y="31"/>
                  <a:pt x="72" y="31"/>
                  <a:pt x="68" y="33"/>
                </a:cubicBezTo>
                <a:cubicBezTo>
                  <a:pt x="62" y="35"/>
                  <a:pt x="57" y="39"/>
                  <a:pt x="51" y="43"/>
                </a:cubicBezTo>
                <a:lnTo>
                  <a:pt x="11" y="77"/>
                </a:lnTo>
                <a:lnTo>
                  <a:pt x="0" y="64"/>
                </a:lnTo>
                <a:close/>
              </a:path>
            </a:pathLst>
          </a:custGeom>
          <a:solidFill>
            <a:srgbClr val="1C1C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48" name="Freeform 62"/>
          <p:cNvSpPr>
            <a:spLocks noEditPoints="1"/>
          </p:cNvSpPr>
          <p:nvPr/>
        </p:nvSpPr>
        <p:spPr bwMode="auto">
          <a:xfrm>
            <a:off x="7870652" y="3893336"/>
            <a:ext cx="109538" cy="114300"/>
          </a:xfrm>
          <a:custGeom>
            <a:avLst/>
            <a:gdLst>
              <a:gd name="T0" fmla="*/ 44 w 114"/>
              <a:gd name="T1" fmla="*/ 95 h 119"/>
              <a:gd name="T2" fmla="*/ 44 w 114"/>
              <a:gd name="T3" fmla="*/ 95 h 119"/>
              <a:gd name="T4" fmla="*/ 24 w 114"/>
              <a:gd name="T5" fmla="*/ 87 h 119"/>
              <a:gd name="T6" fmla="*/ 10 w 114"/>
              <a:gd name="T7" fmla="*/ 75 h 119"/>
              <a:gd name="T8" fmla="*/ 1 w 114"/>
              <a:gd name="T9" fmla="*/ 50 h 119"/>
              <a:gd name="T10" fmla="*/ 12 w 114"/>
              <a:gd name="T11" fmla="*/ 30 h 119"/>
              <a:gd name="T12" fmla="*/ 24 w 114"/>
              <a:gd name="T13" fmla="*/ 24 h 119"/>
              <a:gd name="T14" fmla="*/ 38 w 114"/>
              <a:gd name="T15" fmla="*/ 25 h 119"/>
              <a:gd name="T16" fmla="*/ 49 w 114"/>
              <a:gd name="T17" fmla="*/ 32 h 119"/>
              <a:gd name="T18" fmla="*/ 61 w 114"/>
              <a:gd name="T19" fmla="*/ 42 h 119"/>
              <a:gd name="T20" fmla="*/ 84 w 114"/>
              <a:gd name="T21" fmla="*/ 62 h 119"/>
              <a:gd name="T22" fmla="*/ 87 w 114"/>
              <a:gd name="T23" fmla="*/ 60 h 119"/>
              <a:gd name="T24" fmla="*/ 96 w 114"/>
              <a:gd name="T25" fmla="*/ 47 h 119"/>
              <a:gd name="T26" fmla="*/ 89 w 114"/>
              <a:gd name="T27" fmla="*/ 28 h 119"/>
              <a:gd name="T28" fmla="*/ 75 w 114"/>
              <a:gd name="T29" fmla="*/ 17 h 119"/>
              <a:gd name="T30" fmla="*/ 58 w 114"/>
              <a:gd name="T31" fmla="*/ 19 h 119"/>
              <a:gd name="T32" fmla="*/ 49 w 114"/>
              <a:gd name="T33" fmla="*/ 5 h 119"/>
              <a:gd name="T34" fmla="*/ 68 w 114"/>
              <a:gd name="T35" fmla="*/ 0 h 119"/>
              <a:gd name="T36" fmla="*/ 85 w 114"/>
              <a:gd name="T37" fmla="*/ 6 h 119"/>
              <a:gd name="T38" fmla="*/ 101 w 114"/>
              <a:gd name="T39" fmla="*/ 22 h 119"/>
              <a:gd name="T40" fmla="*/ 112 w 114"/>
              <a:gd name="T41" fmla="*/ 40 h 119"/>
              <a:gd name="T42" fmla="*/ 113 w 114"/>
              <a:gd name="T43" fmla="*/ 54 h 119"/>
              <a:gd name="T44" fmla="*/ 107 w 114"/>
              <a:gd name="T45" fmla="*/ 65 h 119"/>
              <a:gd name="T46" fmla="*/ 95 w 114"/>
              <a:gd name="T47" fmla="*/ 75 h 119"/>
              <a:gd name="T48" fmla="*/ 77 w 114"/>
              <a:gd name="T49" fmla="*/ 89 h 119"/>
              <a:gd name="T50" fmla="*/ 54 w 114"/>
              <a:gd name="T51" fmla="*/ 108 h 119"/>
              <a:gd name="T52" fmla="*/ 47 w 114"/>
              <a:gd name="T53" fmla="*/ 119 h 119"/>
              <a:gd name="T54" fmla="*/ 36 w 114"/>
              <a:gd name="T55" fmla="*/ 105 h 119"/>
              <a:gd name="T56" fmla="*/ 44 w 114"/>
              <a:gd name="T57" fmla="*/ 95 h 119"/>
              <a:gd name="T58" fmla="*/ 73 w 114"/>
              <a:gd name="T59" fmla="*/ 71 h 119"/>
              <a:gd name="T60" fmla="*/ 73 w 114"/>
              <a:gd name="T61" fmla="*/ 71 h 119"/>
              <a:gd name="T62" fmla="*/ 51 w 114"/>
              <a:gd name="T63" fmla="*/ 52 h 119"/>
              <a:gd name="T64" fmla="*/ 39 w 114"/>
              <a:gd name="T65" fmla="*/ 43 h 119"/>
              <a:gd name="T66" fmla="*/ 31 w 114"/>
              <a:gd name="T67" fmla="*/ 41 h 119"/>
              <a:gd name="T68" fmla="*/ 23 w 114"/>
              <a:gd name="T69" fmla="*/ 44 h 119"/>
              <a:gd name="T70" fmla="*/ 17 w 114"/>
              <a:gd name="T71" fmla="*/ 55 h 119"/>
              <a:gd name="T72" fmla="*/ 23 w 114"/>
              <a:gd name="T73" fmla="*/ 70 h 119"/>
              <a:gd name="T74" fmla="*/ 37 w 114"/>
              <a:gd name="T75" fmla="*/ 81 h 119"/>
              <a:gd name="T76" fmla="*/ 53 w 114"/>
              <a:gd name="T77" fmla="*/ 83 h 119"/>
              <a:gd name="T78" fmla="*/ 68 w 114"/>
              <a:gd name="T79" fmla="*/ 74 h 119"/>
              <a:gd name="T80" fmla="*/ 73 w 114"/>
              <a:gd name="T81" fmla="*/ 71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4" h="119">
                <a:moveTo>
                  <a:pt x="44" y="95"/>
                </a:moveTo>
                <a:lnTo>
                  <a:pt x="44" y="95"/>
                </a:lnTo>
                <a:cubicBezTo>
                  <a:pt x="36" y="93"/>
                  <a:pt x="29" y="91"/>
                  <a:pt x="24" y="87"/>
                </a:cubicBezTo>
                <a:cubicBezTo>
                  <a:pt x="19" y="84"/>
                  <a:pt x="14" y="80"/>
                  <a:pt x="10" y="75"/>
                </a:cubicBezTo>
                <a:cubicBezTo>
                  <a:pt x="3" y="66"/>
                  <a:pt x="0" y="57"/>
                  <a:pt x="1" y="50"/>
                </a:cubicBezTo>
                <a:cubicBezTo>
                  <a:pt x="1" y="42"/>
                  <a:pt x="5" y="35"/>
                  <a:pt x="12" y="30"/>
                </a:cubicBezTo>
                <a:cubicBezTo>
                  <a:pt x="16" y="27"/>
                  <a:pt x="20" y="25"/>
                  <a:pt x="24" y="24"/>
                </a:cubicBezTo>
                <a:cubicBezTo>
                  <a:pt x="29" y="24"/>
                  <a:pt x="33" y="24"/>
                  <a:pt x="38" y="25"/>
                </a:cubicBezTo>
                <a:cubicBezTo>
                  <a:pt x="42" y="27"/>
                  <a:pt x="46" y="29"/>
                  <a:pt x="49" y="32"/>
                </a:cubicBezTo>
                <a:cubicBezTo>
                  <a:pt x="52" y="34"/>
                  <a:pt x="56" y="37"/>
                  <a:pt x="61" y="42"/>
                </a:cubicBezTo>
                <a:cubicBezTo>
                  <a:pt x="70" y="52"/>
                  <a:pt x="78" y="59"/>
                  <a:pt x="84" y="62"/>
                </a:cubicBezTo>
                <a:cubicBezTo>
                  <a:pt x="86" y="61"/>
                  <a:pt x="87" y="60"/>
                  <a:pt x="87" y="60"/>
                </a:cubicBezTo>
                <a:cubicBezTo>
                  <a:pt x="93" y="56"/>
                  <a:pt x="96" y="51"/>
                  <a:pt x="96" y="47"/>
                </a:cubicBezTo>
                <a:cubicBezTo>
                  <a:pt x="96" y="41"/>
                  <a:pt x="94" y="35"/>
                  <a:pt x="89" y="28"/>
                </a:cubicBezTo>
                <a:cubicBezTo>
                  <a:pt x="84" y="22"/>
                  <a:pt x="79" y="18"/>
                  <a:pt x="75" y="17"/>
                </a:cubicBezTo>
                <a:cubicBezTo>
                  <a:pt x="70" y="15"/>
                  <a:pt x="64" y="16"/>
                  <a:pt x="58" y="19"/>
                </a:cubicBezTo>
                <a:lnTo>
                  <a:pt x="49" y="5"/>
                </a:lnTo>
                <a:cubicBezTo>
                  <a:pt x="56" y="1"/>
                  <a:pt x="62" y="0"/>
                  <a:pt x="68" y="0"/>
                </a:cubicBezTo>
                <a:cubicBezTo>
                  <a:pt x="73" y="0"/>
                  <a:pt x="79" y="2"/>
                  <a:pt x="85" y="6"/>
                </a:cubicBezTo>
                <a:cubicBezTo>
                  <a:pt x="91" y="9"/>
                  <a:pt x="96" y="15"/>
                  <a:pt x="101" y="22"/>
                </a:cubicBezTo>
                <a:cubicBezTo>
                  <a:pt x="107" y="28"/>
                  <a:pt x="110" y="34"/>
                  <a:pt x="112" y="40"/>
                </a:cubicBezTo>
                <a:cubicBezTo>
                  <a:pt x="113" y="45"/>
                  <a:pt x="114" y="50"/>
                  <a:pt x="113" y="54"/>
                </a:cubicBezTo>
                <a:cubicBezTo>
                  <a:pt x="112" y="58"/>
                  <a:pt x="110" y="61"/>
                  <a:pt x="107" y="65"/>
                </a:cubicBezTo>
                <a:cubicBezTo>
                  <a:pt x="105" y="67"/>
                  <a:pt x="101" y="71"/>
                  <a:pt x="95" y="75"/>
                </a:cubicBezTo>
                <a:lnTo>
                  <a:pt x="77" y="89"/>
                </a:lnTo>
                <a:cubicBezTo>
                  <a:pt x="65" y="99"/>
                  <a:pt x="57" y="105"/>
                  <a:pt x="54" y="108"/>
                </a:cubicBezTo>
                <a:cubicBezTo>
                  <a:pt x="51" y="111"/>
                  <a:pt x="49" y="115"/>
                  <a:pt x="47" y="119"/>
                </a:cubicBezTo>
                <a:lnTo>
                  <a:pt x="36" y="105"/>
                </a:lnTo>
                <a:cubicBezTo>
                  <a:pt x="38" y="102"/>
                  <a:pt x="41" y="98"/>
                  <a:pt x="44" y="95"/>
                </a:cubicBezTo>
                <a:close/>
                <a:moveTo>
                  <a:pt x="73" y="71"/>
                </a:moveTo>
                <a:lnTo>
                  <a:pt x="73" y="71"/>
                </a:lnTo>
                <a:cubicBezTo>
                  <a:pt x="68" y="67"/>
                  <a:pt x="60" y="61"/>
                  <a:pt x="51" y="52"/>
                </a:cubicBezTo>
                <a:cubicBezTo>
                  <a:pt x="46" y="48"/>
                  <a:pt x="42" y="44"/>
                  <a:pt x="39" y="43"/>
                </a:cubicBezTo>
                <a:cubicBezTo>
                  <a:pt x="37" y="41"/>
                  <a:pt x="34" y="41"/>
                  <a:pt x="31" y="41"/>
                </a:cubicBezTo>
                <a:cubicBezTo>
                  <a:pt x="28" y="41"/>
                  <a:pt x="26" y="42"/>
                  <a:pt x="23" y="44"/>
                </a:cubicBezTo>
                <a:cubicBezTo>
                  <a:pt x="20" y="47"/>
                  <a:pt x="18" y="50"/>
                  <a:pt x="17" y="55"/>
                </a:cubicBezTo>
                <a:cubicBezTo>
                  <a:pt x="17" y="59"/>
                  <a:pt x="19" y="64"/>
                  <a:pt x="23" y="70"/>
                </a:cubicBezTo>
                <a:cubicBezTo>
                  <a:pt x="27" y="75"/>
                  <a:pt x="32" y="79"/>
                  <a:pt x="37" y="81"/>
                </a:cubicBezTo>
                <a:cubicBezTo>
                  <a:pt x="42" y="83"/>
                  <a:pt x="48" y="84"/>
                  <a:pt x="53" y="83"/>
                </a:cubicBezTo>
                <a:cubicBezTo>
                  <a:pt x="57" y="82"/>
                  <a:pt x="62" y="79"/>
                  <a:pt x="68" y="74"/>
                </a:cubicBezTo>
                <a:lnTo>
                  <a:pt x="73" y="71"/>
                </a:lnTo>
                <a:close/>
              </a:path>
            </a:pathLst>
          </a:custGeom>
          <a:solidFill>
            <a:srgbClr val="1C1C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49" name="Freeform 63"/>
          <p:cNvSpPr>
            <a:spLocks/>
          </p:cNvSpPr>
          <p:nvPr/>
        </p:nvSpPr>
        <p:spPr bwMode="auto">
          <a:xfrm>
            <a:off x="7934152" y="3955248"/>
            <a:ext cx="107950" cy="98425"/>
          </a:xfrm>
          <a:custGeom>
            <a:avLst/>
            <a:gdLst>
              <a:gd name="T0" fmla="*/ 26 w 113"/>
              <a:gd name="T1" fmla="*/ 92 h 102"/>
              <a:gd name="T2" fmla="*/ 26 w 113"/>
              <a:gd name="T3" fmla="*/ 92 h 102"/>
              <a:gd name="T4" fmla="*/ 15 w 113"/>
              <a:gd name="T5" fmla="*/ 102 h 102"/>
              <a:gd name="T6" fmla="*/ 6 w 113"/>
              <a:gd name="T7" fmla="*/ 93 h 102"/>
              <a:gd name="T8" fmla="*/ 0 w 113"/>
              <a:gd name="T9" fmla="*/ 80 h 102"/>
              <a:gd name="T10" fmla="*/ 2 w 113"/>
              <a:gd name="T11" fmla="*/ 69 h 102"/>
              <a:gd name="T12" fmla="*/ 17 w 113"/>
              <a:gd name="T13" fmla="*/ 56 h 102"/>
              <a:gd name="T14" fmla="*/ 64 w 113"/>
              <a:gd name="T15" fmla="*/ 22 h 102"/>
              <a:gd name="T16" fmla="*/ 57 w 113"/>
              <a:gd name="T17" fmla="*/ 12 h 102"/>
              <a:gd name="T18" fmla="*/ 68 w 113"/>
              <a:gd name="T19" fmla="*/ 4 h 102"/>
              <a:gd name="T20" fmla="*/ 75 w 113"/>
              <a:gd name="T21" fmla="*/ 14 h 102"/>
              <a:gd name="T22" fmla="*/ 95 w 113"/>
              <a:gd name="T23" fmla="*/ 0 h 102"/>
              <a:gd name="T24" fmla="*/ 113 w 113"/>
              <a:gd name="T25" fmla="*/ 8 h 102"/>
              <a:gd name="T26" fmla="*/ 85 w 113"/>
              <a:gd name="T27" fmla="*/ 28 h 102"/>
              <a:gd name="T28" fmla="*/ 95 w 113"/>
              <a:gd name="T29" fmla="*/ 42 h 102"/>
              <a:gd name="T30" fmla="*/ 84 w 113"/>
              <a:gd name="T31" fmla="*/ 50 h 102"/>
              <a:gd name="T32" fmla="*/ 74 w 113"/>
              <a:gd name="T33" fmla="*/ 36 h 102"/>
              <a:gd name="T34" fmla="*/ 27 w 113"/>
              <a:gd name="T35" fmla="*/ 70 h 102"/>
              <a:gd name="T36" fmla="*/ 19 w 113"/>
              <a:gd name="T37" fmla="*/ 76 h 102"/>
              <a:gd name="T38" fmla="*/ 18 w 113"/>
              <a:gd name="T39" fmla="*/ 81 h 102"/>
              <a:gd name="T40" fmla="*/ 21 w 113"/>
              <a:gd name="T41" fmla="*/ 86 h 102"/>
              <a:gd name="T42" fmla="*/ 26 w 113"/>
              <a:gd name="T43" fmla="*/ 9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3" h="102">
                <a:moveTo>
                  <a:pt x="26" y="92"/>
                </a:moveTo>
                <a:lnTo>
                  <a:pt x="26" y="92"/>
                </a:lnTo>
                <a:lnTo>
                  <a:pt x="15" y="102"/>
                </a:lnTo>
                <a:cubicBezTo>
                  <a:pt x="11" y="99"/>
                  <a:pt x="8" y="96"/>
                  <a:pt x="6" y="93"/>
                </a:cubicBezTo>
                <a:cubicBezTo>
                  <a:pt x="3" y="88"/>
                  <a:pt x="1" y="83"/>
                  <a:pt x="0" y="80"/>
                </a:cubicBezTo>
                <a:cubicBezTo>
                  <a:pt x="0" y="76"/>
                  <a:pt x="1" y="72"/>
                  <a:pt x="2" y="69"/>
                </a:cubicBezTo>
                <a:cubicBezTo>
                  <a:pt x="4" y="66"/>
                  <a:pt x="9" y="62"/>
                  <a:pt x="17" y="56"/>
                </a:cubicBezTo>
                <a:lnTo>
                  <a:pt x="64" y="22"/>
                </a:lnTo>
                <a:lnTo>
                  <a:pt x="57" y="12"/>
                </a:lnTo>
                <a:lnTo>
                  <a:pt x="68" y="4"/>
                </a:lnTo>
                <a:lnTo>
                  <a:pt x="75" y="14"/>
                </a:lnTo>
                <a:lnTo>
                  <a:pt x="95" y="0"/>
                </a:lnTo>
                <a:lnTo>
                  <a:pt x="113" y="8"/>
                </a:lnTo>
                <a:lnTo>
                  <a:pt x="85" y="28"/>
                </a:lnTo>
                <a:lnTo>
                  <a:pt x="95" y="42"/>
                </a:lnTo>
                <a:lnTo>
                  <a:pt x="84" y="50"/>
                </a:lnTo>
                <a:lnTo>
                  <a:pt x="74" y="36"/>
                </a:lnTo>
                <a:lnTo>
                  <a:pt x="27" y="70"/>
                </a:lnTo>
                <a:cubicBezTo>
                  <a:pt x="23" y="73"/>
                  <a:pt x="20" y="75"/>
                  <a:pt x="19" y="76"/>
                </a:cubicBezTo>
                <a:cubicBezTo>
                  <a:pt x="19" y="78"/>
                  <a:pt x="18" y="79"/>
                  <a:pt x="18" y="81"/>
                </a:cubicBezTo>
                <a:cubicBezTo>
                  <a:pt x="19" y="82"/>
                  <a:pt x="19" y="84"/>
                  <a:pt x="21" y="86"/>
                </a:cubicBezTo>
                <a:cubicBezTo>
                  <a:pt x="22" y="88"/>
                  <a:pt x="24" y="89"/>
                  <a:pt x="26" y="92"/>
                </a:cubicBezTo>
                <a:close/>
              </a:path>
            </a:pathLst>
          </a:custGeom>
          <a:solidFill>
            <a:srgbClr val="1C1C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50" name="Freeform 64"/>
          <p:cNvSpPr>
            <a:spLocks/>
          </p:cNvSpPr>
          <p:nvPr/>
        </p:nvSpPr>
        <p:spPr bwMode="auto">
          <a:xfrm>
            <a:off x="5895802" y="5309386"/>
            <a:ext cx="120650" cy="131763"/>
          </a:xfrm>
          <a:custGeom>
            <a:avLst/>
            <a:gdLst>
              <a:gd name="T0" fmla="*/ 54 w 127"/>
              <a:gd name="T1" fmla="*/ 138 h 138"/>
              <a:gd name="T2" fmla="*/ 54 w 127"/>
              <a:gd name="T3" fmla="*/ 138 h 138"/>
              <a:gd name="T4" fmla="*/ 0 w 127"/>
              <a:gd name="T5" fmla="*/ 0 h 138"/>
              <a:gd name="T6" fmla="*/ 20 w 127"/>
              <a:gd name="T7" fmla="*/ 0 h 138"/>
              <a:gd name="T8" fmla="*/ 56 w 127"/>
              <a:gd name="T9" fmla="*/ 100 h 138"/>
              <a:gd name="T10" fmla="*/ 63 w 127"/>
              <a:gd name="T11" fmla="*/ 123 h 138"/>
              <a:gd name="T12" fmla="*/ 71 w 127"/>
              <a:gd name="T13" fmla="*/ 100 h 138"/>
              <a:gd name="T14" fmla="*/ 108 w 127"/>
              <a:gd name="T15" fmla="*/ 0 h 138"/>
              <a:gd name="T16" fmla="*/ 127 w 127"/>
              <a:gd name="T17" fmla="*/ 0 h 138"/>
              <a:gd name="T18" fmla="*/ 73 w 127"/>
              <a:gd name="T19" fmla="*/ 138 h 138"/>
              <a:gd name="T20" fmla="*/ 54 w 127"/>
              <a:gd name="T21" fmla="*/ 13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7" h="138">
                <a:moveTo>
                  <a:pt x="54" y="138"/>
                </a:moveTo>
                <a:lnTo>
                  <a:pt x="54" y="138"/>
                </a:lnTo>
                <a:lnTo>
                  <a:pt x="0" y="0"/>
                </a:lnTo>
                <a:lnTo>
                  <a:pt x="20" y="0"/>
                </a:lnTo>
                <a:lnTo>
                  <a:pt x="56" y="100"/>
                </a:lnTo>
                <a:cubicBezTo>
                  <a:pt x="59" y="109"/>
                  <a:pt x="61" y="116"/>
                  <a:pt x="63" y="123"/>
                </a:cubicBezTo>
                <a:cubicBezTo>
                  <a:pt x="65" y="116"/>
                  <a:pt x="68" y="108"/>
                  <a:pt x="71" y="100"/>
                </a:cubicBezTo>
                <a:lnTo>
                  <a:pt x="108" y="0"/>
                </a:lnTo>
                <a:lnTo>
                  <a:pt x="127" y="0"/>
                </a:lnTo>
                <a:lnTo>
                  <a:pt x="73" y="138"/>
                </a:lnTo>
                <a:lnTo>
                  <a:pt x="54" y="138"/>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51" name="Freeform 65"/>
          <p:cNvSpPr>
            <a:spLocks noEditPoints="1"/>
          </p:cNvSpPr>
          <p:nvPr/>
        </p:nvSpPr>
        <p:spPr bwMode="auto">
          <a:xfrm>
            <a:off x="6014864" y="5344311"/>
            <a:ext cx="88900" cy="100013"/>
          </a:xfrm>
          <a:custGeom>
            <a:avLst/>
            <a:gdLst>
              <a:gd name="T0" fmla="*/ 0 w 94"/>
              <a:gd name="T1" fmla="*/ 52 h 105"/>
              <a:gd name="T2" fmla="*/ 0 w 94"/>
              <a:gd name="T3" fmla="*/ 52 h 105"/>
              <a:gd name="T4" fmla="*/ 16 w 94"/>
              <a:gd name="T5" fmla="*/ 11 h 105"/>
              <a:gd name="T6" fmla="*/ 47 w 94"/>
              <a:gd name="T7" fmla="*/ 0 h 105"/>
              <a:gd name="T8" fmla="*/ 81 w 94"/>
              <a:gd name="T9" fmla="*/ 13 h 105"/>
              <a:gd name="T10" fmla="*/ 94 w 94"/>
              <a:gd name="T11" fmla="*/ 51 h 105"/>
              <a:gd name="T12" fmla="*/ 88 w 94"/>
              <a:gd name="T13" fmla="*/ 81 h 105"/>
              <a:gd name="T14" fmla="*/ 71 w 94"/>
              <a:gd name="T15" fmla="*/ 98 h 105"/>
              <a:gd name="T16" fmla="*/ 47 w 94"/>
              <a:gd name="T17" fmla="*/ 105 h 105"/>
              <a:gd name="T18" fmla="*/ 13 w 94"/>
              <a:gd name="T19" fmla="*/ 91 h 105"/>
              <a:gd name="T20" fmla="*/ 0 w 94"/>
              <a:gd name="T21" fmla="*/ 52 h 105"/>
              <a:gd name="T22" fmla="*/ 18 w 94"/>
              <a:gd name="T23" fmla="*/ 52 h 105"/>
              <a:gd name="T24" fmla="*/ 18 w 94"/>
              <a:gd name="T25" fmla="*/ 52 h 105"/>
              <a:gd name="T26" fmla="*/ 26 w 94"/>
              <a:gd name="T27" fmla="*/ 81 h 105"/>
              <a:gd name="T28" fmla="*/ 47 w 94"/>
              <a:gd name="T29" fmla="*/ 91 h 105"/>
              <a:gd name="T30" fmla="*/ 68 w 94"/>
              <a:gd name="T31" fmla="*/ 81 h 105"/>
              <a:gd name="T32" fmla="*/ 77 w 94"/>
              <a:gd name="T33" fmla="*/ 52 h 105"/>
              <a:gd name="T34" fmla="*/ 68 w 94"/>
              <a:gd name="T35" fmla="*/ 23 h 105"/>
              <a:gd name="T36" fmla="*/ 47 w 94"/>
              <a:gd name="T37" fmla="*/ 14 h 105"/>
              <a:gd name="T38" fmla="*/ 26 w 94"/>
              <a:gd name="T39" fmla="*/ 23 h 105"/>
              <a:gd name="T40" fmla="*/ 18 w 94"/>
              <a:gd name="T41" fmla="*/ 5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105">
                <a:moveTo>
                  <a:pt x="0" y="52"/>
                </a:moveTo>
                <a:lnTo>
                  <a:pt x="0" y="52"/>
                </a:lnTo>
                <a:cubicBezTo>
                  <a:pt x="0" y="34"/>
                  <a:pt x="5" y="20"/>
                  <a:pt x="16" y="11"/>
                </a:cubicBezTo>
                <a:cubicBezTo>
                  <a:pt x="24" y="4"/>
                  <a:pt x="35" y="0"/>
                  <a:pt x="47" y="0"/>
                </a:cubicBezTo>
                <a:cubicBezTo>
                  <a:pt x="61" y="0"/>
                  <a:pt x="72" y="4"/>
                  <a:pt x="81" y="13"/>
                </a:cubicBezTo>
                <a:cubicBezTo>
                  <a:pt x="90" y="22"/>
                  <a:pt x="94" y="35"/>
                  <a:pt x="94" y="51"/>
                </a:cubicBezTo>
                <a:cubicBezTo>
                  <a:pt x="94" y="64"/>
                  <a:pt x="92" y="74"/>
                  <a:pt x="88" y="81"/>
                </a:cubicBezTo>
                <a:cubicBezTo>
                  <a:pt x="84" y="89"/>
                  <a:pt x="79" y="94"/>
                  <a:pt x="71" y="98"/>
                </a:cubicBezTo>
                <a:cubicBezTo>
                  <a:pt x="64" y="103"/>
                  <a:pt x="56" y="105"/>
                  <a:pt x="47" y="105"/>
                </a:cubicBezTo>
                <a:cubicBezTo>
                  <a:pt x="33" y="105"/>
                  <a:pt x="22" y="100"/>
                  <a:pt x="13" y="91"/>
                </a:cubicBezTo>
                <a:cubicBezTo>
                  <a:pt x="4" y="82"/>
                  <a:pt x="0" y="69"/>
                  <a:pt x="0" y="52"/>
                </a:cubicBezTo>
                <a:close/>
                <a:moveTo>
                  <a:pt x="18" y="52"/>
                </a:moveTo>
                <a:lnTo>
                  <a:pt x="18" y="52"/>
                </a:lnTo>
                <a:cubicBezTo>
                  <a:pt x="18" y="65"/>
                  <a:pt x="20" y="75"/>
                  <a:pt x="26" y="81"/>
                </a:cubicBezTo>
                <a:cubicBezTo>
                  <a:pt x="32" y="87"/>
                  <a:pt x="39" y="91"/>
                  <a:pt x="47" y="91"/>
                </a:cubicBezTo>
                <a:cubicBezTo>
                  <a:pt x="56" y="91"/>
                  <a:pt x="63" y="87"/>
                  <a:pt x="68" y="81"/>
                </a:cubicBezTo>
                <a:cubicBezTo>
                  <a:pt x="74" y="75"/>
                  <a:pt x="77" y="65"/>
                  <a:pt x="77" y="52"/>
                </a:cubicBezTo>
                <a:cubicBezTo>
                  <a:pt x="77" y="39"/>
                  <a:pt x="74" y="30"/>
                  <a:pt x="68" y="23"/>
                </a:cubicBezTo>
                <a:cubicBezTo>
                  <a:pt x="63" y="17"/>
                  <a:pt x="56" y="14"/>
                  <a:pt x="47" y="14"/>
                </a:cubicBezTo>
                <a:cubicBezTo>
                  <a:pt x="39" y="14"/>
                  <a:pt x="32" y="17"/>
                  <a:pt x="26" y="23"/>
                </a:cubicBezTo>
                <a:cubicBezTo>
                  <a:pt x="20" y="30"/>
                  <a:pt x="18" y="39"/>
                  <a:pt x="18" y="52"/>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52" name="Freeform 66"/>
          <p:cNvSpPr>
            <a:spLocks/>
          </p:cNvSpPr>
          <p:nvPr/>
        </p:nvSpPr>
        <p:spPr bwMode="auto">
          <a:xfrm>
            <a:off x="6122814" y="5309386"/>
            <a:ext cx="15875" cy="131763"/>
          </a:xfrm>
          <a:custGeom>
            <a:avLst/>
            <a:gdLst>
              <a:gd name="T0" fmla="*/ 0 w 17"/>
              <a:gd name="T1" fmla="*/ 0 h 138"/>
              <a:gd name="T2" fmla="*/ 0 w 17"/>
              <a:gd name="T3" fmla="*/ 0 h 138"/>
              <a:gd name="T4" fmla="*/ 17 w 17"/>
              <a:gd name="T5" fmla="*/ 0 h 138"/>
              <a:gd name="T6" fmla="*/ 17 w 17"/>
              <a:gd name="T7" fmla="*/ 138 h 138"/>
              <a:gd name="T8" fmla="*/ 0 w 17"/>
              <a:gd name="T9" fmla="*/ 138 h 138"/>
              <a:gd name="T10" fmla="*/ 0 w 17"/>
              <a:gd name="T11" fmla="*/ 0 h 138"/>
            </a:gdLst>
            <a:ahLst/>
            <a:cxnLst>
              <a:cxn ang="0">
                <a:pos x="T0" y="T1"/>
              </a:cxn>
              <a:cxn ang="0">
                <a:pos x="T2" y="T3"/>
              </a:cxn>
              <a:cxn ang="0">
                <a:pos x="T4" y="T5"/>
              </a:cxn>
              <a:cxn ang="0">
                <a:pos x="T6" y="T7"/>
              </a:cxn>
              <a:cxn ang="0">
                <a:pos x="T8" y="T9"/>
              </a:cxn>
              <a:cxn ang="0">
                <a:pos x="T10" y="T11"/>
              </a:cxn>
            </a:cxnLst>
            <a:rect l="0" t="0" r="r" b="b"/>
            <a:pathLst>
              <a:path w="17" h="138">
                <a:moveTo>
                  <a:pt x="0" y="0"/>
                </a:moveTo>
                <a:lnTo>
                  <a:pt x="0" y="0"/>
                </a:lnTo>
                <a:lnTo>
                  <a:pt x="17" y="0"/>
                </a:lnTo>
                <a:lnTo>
                  <a:pt x="17" y="138"/>
                </a:lnTo>
                <a:lnTo>
                  <a:pt x="0" y="138"/>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53" name="Freeform 67"/>
          <p:cNvSpPr>
            <a:spLocks/>
          </p:cNvSpPr>
          <p:nvPr/>
        </p:nvSpPr>
        <p:spPr bwMode="auto">
          <a:xfrm>
            <a:off x="6164089" y="5309386"/>
            <a:ext cx="79375" cy="131763"/>
          </a:xfrm>
          <a:custGeom>
            <a:avLst/>
            <a:gdLst>
              <a:gd name="T0" fmla="*/ 0 w 83"/>
              <a:gd name="T1" fmla="*/ 138 h 138"/>
              <a:gd name="T2" fmla="*/ 0 w 83"/>
              <a:gd name="T3" fmla="*/ 138 h 138"/>
              <a:gd name="T4" fmla="*/ 0 w 83"/>
              <a:gd name="T5" fmla="*/ 0 h 138"/>
              <a:gd name="T6" fmla="*/ 17 w 83"/>
              <a:gd name="T7" fmla="*/ 0 h 138"/>
              <a:gd name="T8" fmla="*/ 17 w 83"/>
              <a:gd name="T9" fmla="*/ 79 h 138"/>
              <a:gd name="T10" fmla="*/ 57 w 83"/>
              <a:gd name="T11" fmla="*/ 38 h 138"/>
              <a:gd name="T12" fmla="*/ 79 w 83"/>
              <a:gd name="T13" fmla="*/ 38 h 138"/>
              <a:gd name="T14" fmla="*/ 41 w 83"/>
              <a:gd name="T15" fmla="*/ 75 h 138"/>
              <a:gd name="T16" fmla="*/ 83 w 83"/>
              <a:gd name="T17" fmla="*/ 138 h 138"/>
              <a:gd name="T18" fmla="*/ 62 w 83"/>
              <a:gd name="T19" fmla="*/ 138 h 138"/>
              <a:gd name="T20" fmla="*/ 29 w 83"/>
              <a:gd name="T21" fmla="*/ 87 h 138"/>
              <a:gd name="T22" fmla="*/ 17 w 83"/>
              <a:gd name="T23" fmla="*/ 99 h 138"/>
              <a:gd name="T24" fmla="*/ 17 w 83"/>
              <a:gd name="T25" fmla="*/ 138 h 138"/>
              <a:gd name="T26" fmla="*/ 0 w 83"/>
              <a:gd name="T27" fmla="*/ 13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3" h="138">
                <a:moveTo>
                  <a:pt x="0" y="138"/>
                </a:moveTo>
                <a:lnTo>
                  <a:pt x="0" y="138"/>
                </a:lnTo>
                <a:lnTo>
                  <a:pt x="0" y="0"/>
                </a:lnTo>
                <a:lnTo>
                  <a:pt x="17" y="0"/>
                </a:lnTo>
                <a:lnTo>
                  <a:pt x="17" y="79"/>
                </a:lnTo>
                <a:lnTo>
                  <a:pt x="57" y="38"/>
                </a:lnTo>
                <a:lnTo>
                  <a:pt x="79" y="38"/>
                </a:lnTo>
                <a:lnTo>
                  <a:pt x="41" y="75"/>
                </a:lnTo>
                <a:lnTo>
                  <a:pt x="83" y="138"/>
                </a:lnTo>
                <a:lnTo>
                  <a:pt x="62" y="138"/>
                </a:lnTo>
                <a:lnTo>
                  <a:pt x="29" y="87"/>
                </a:lnTo>
                <a:lnTo>
                  <a:pt x="17" y="99"/>
                </a:lnTo>
                <a:lnTo>
                  <a:pt x="17" y="138"/>
                </a:lnTo>
                <a:lnTo>
                  <a:pt x="0" y="138"/>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54" name="Freeform 68"/>
          <p:cNvSpPr>
            <a:spLocks noEditPoints="1"/>
          </p:cNvSpPr>
          <p:nvPr/>
        </p:nvSpPr>
        <p:spPr bwMode="auto">
          <a:xfrm>
            <a:off x="5340177" y="2383623"/>
            <a:ext cx="104775" cy="123825"/>
          </a:xfrm>
          <a:custGeom>
            <a:avLst/>
            <a:gdLst>
              <a:gd name="T0" fmla="*/ 29 w 110"/>
              <a:gd name="T1" fmla="*/ 129 h 129"/>
              <a:gd name="T2" fmla="*/ 29 w 110"/>
              <a:gd name="T3" fmla="*/ 129 h 129"/>
              <a:gd name="T4" fmla="*/ 0 w 110"/>
              <a:gd name="T5" fmla="*/ 13 h 129"/>
              <a:gd name="T6" fmla="*/ 43 w 110"/>
              <a:gd name="T7" fmla="*/ 3 h 129"/>
              <a:gd name="T8" fmla="*/ 66 w 110"/>
              <a:gd name="T9" fmla="*/ 1 h 129"/>
              <a:gd name="T10" fmla="*/ 81 w 110"/>
              <a:gd name="T11" fmla="*/ 8 h 129"/>
              <a:gd name="T12" fmla="*/ 89 w 110"/>
              <a:gd name="T13" fmla="*/ 23 h 129"/>
              <a:gd name="T14" fmla="*/ 89 w 110"/>
              <a:gd name="T15" fmla="*/ 38 h 129"/>
              <a:gd name="T16" fmla="*/ 79 w 110"/>
              <a:gd name="T17" fmla="*/ 51 h 129"/>
              <a:gd name="T18" fmla="*/ 98 w 110"/>
              <a:gd name="T19" fmla="*/ 58 h 129"/>
              <a:gd name="T20" fmla="*/ 108 w 110"/>
              <a:gd name="T21" fmla="*/ 74 h 129"/>
              <a:gd name="T22" fmla="*/ 108 w 110"/>
              <a:gd name="T23" fmla="*/ 90 h 129"/>
              <a:gd name="T24" fmla="*/ 103 w 110"/>
              <a:gd name="T25" fmla="*/ 103 h 129"/>
              <a:gd name="T26" fmla="*/ 91 w 110"/>
              <a:gd name="T27" fmla="*/ 112 h 129"/>
              <a:gd name="T28" fmla="*/ 73 w 110"/>
              <a:gd name="T29" fmla="*/ 118 h 129"/>
              <a:gd name="T30" fmla="*/ 29 w 110"/>
              <a:gd name="T31" fmla="*/ 129 h 129"/>
              <a:gd name="T32" fmla="*/ 28 w 110"/>
              <a:gd name="T33" fmla="*/ 58 h 129"/>
              <a:gd name="T34" fmla="*/ 28 w 110"/>
              <a:gd name="T35" fmla="*/ 58 h 129"/>
              <a:gd name="T36" fmla="*/ 53 w 110"/>
              <a:gd name="T37" fmla="*/ 52 h 129"/>
              <a:gd name="T38" fmla="*/ 67 w 110"/>
              <a:gd name="T39" fmla="*/ 47 h 129"/>
              <a:gd name="T40" fmla="*/ 74 w 110"/>
              <a:gd name="T41" fmla="*/ 39 h 129"/>
              <a:gd name="T42" fmla="*/ 75 w 110"/>
              <a:gd name="T43" fmla="*/ 28 h 129"/>
              <a:gd name="T44" fmla="*/ 69 w 110"/>
              <a:gd name="T45" fmla="*/ 19 h 129"/>
              <a:gd name="T46" fmla="*/ 60 w 110"/>
              <a:gd name="T47" fmla="*/ 15 h 129"/>
              <a:gd name="T48" fmla="*/ 42 w 110"/>
              <a:gd name="T49" fmla="*/ 17 h 129"/>
              <a:gd name="T50" fmla="*/ 19 w 110"/>
              <a:gd name="T51" fmla="*/ 23 h 129"/>
              <a:gd name="T52" fmla="*/ 28 w 110"/>
              <a:gd name="T53" fmla="*/ 58 h 129"/>
              <a:gd name="T54" fmla="*/ 41 w 110"/>
              <a:gd name="T55" fmla="*/ 112 h 129"/>
              <a:gd name="T56" fmla="*/ 41 w 110"/>
              <a:gd name="T57" fmla="*/ 112 h 129"/>
              <a:gd name="T58" fmla="*/ 70 w 110"/>
              <a:gd name="T59" fmla="*/ 104 h 129"/>
              <a:gd name="T60" fmla="*/ 80 w 110"/>
              <a:gd name="T61" fmla="*/ 101 h 129"/>
              <a:gd name="T62" fmla="*/ 88 w 110"/>
              <a:gd name="T63" fmla="*/ 96 h 129"/>
              <a:gd name="T64" fmla="*/ 92 w 110"/>
              <a:gd name="T65" fmla="*/ 88 h 129"/>
              <a:gd name="T66" fmla="*/ 92 w 110"/>
              <a:gd name="T67" fmla="*/ 78 h 129"/>
              <a:gd name="T68" fmla="*/ 86 w 110"/>
              <a:gd name="T69" fmla="*/ 67 h 129"/>
              <a:gd name="T70" fmla="*/ 75 w 110"/>
              <a:gd name="T71" fmla="*/ 63 h 129"/>
              <a:gd name="T72" fmla="*/ 58 w 110"/>
              <a:gd name="T73" fmla="*/ 65 h 129"/>
              <a:gd name="T74" fmla="*/ 31 w 110"/>
              <a:gd name="T75" fmla="*/ 72 h 129"/>
              <a:gd name="T76" fmla="*/ 41 w 110"/>
              <a:gd name="T77" fmla="*/ 112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0" h="129">
                <a:moveTo>
                  <a:pt x="29" y="129"/>
                </a:moveTo>
                <a:lnTo>
                  <a:pt x="29" y="129"/>
                </a:lnTo>
                <a:lnTo>
                  <a:pt x="0" y="13"/>
                </a:lnTo>
                <a:lnTo>
                  <a:pt x="43" y="3"/>
                </a:lnTo>
                <a:cubicBezTo>
                  <a:pt x="52" y="0"/>
                  <a:pt x="60" y="0"/>
                  <a:pt x="66" y="1"/>
                </a:cubicBezTo>
                <a:cubicBezTo>
                  <a:pt x="72" y="2"/>
                  <a:pt x="77" y="4"/>
                  <a:pt x="81" y="8"/>
                </a:cubicBezTo>
                <a:cubicBezTo>
                  <a:pt x="85" y="13"/>
                  <a:pt x="88" y="17"/>
                  <a:pt x="89" y="23"/>
                </a:cubicBezTo>
                <a:cubicBezTo>
                  <a:pt x="91" y="28"/>
                  <a:pt x="90" y="33"/>
                  <a:pt x="89" y="38"/>
                </a:cubicBezTo>
                <a:cubicBezTo>
                  <a:pt x="87" y="43"/>
                  <a:pt x="84" y="47"/>
                  <a:pt x="79" y="51"/>
                </a:cubicBezTo>
                <a:cubicBezTo>
                  <a:pt x="87" y="51"/>
                  <a:pt x="93" y="54"/>
                  <a:pt x="98" y="58"/>
                </a:cubicBezTo>
                <a:cubicBezTo>
                  <a:pt x="103" y="62"/>
                  <a:pt x="106" y="67"/>
                  <a:pt x="108" y="74"/>
                </a:cubicBezTo>
                <a:cubicBezTo>
                  <a:pt x="109" y="79"/>
                  <a:pt x="110" y="85"/>
                  <a:pt x="108" y="90"/>
                </a:cubicBezTo>
                <a:cubicBezTo>
                  <a:pt x="107" y="95"/>
                  <a:pt x="105" y="99"/>
                  <a:pt x="103" y="103"/>
                </a:cubicBezTo>
                <a:cubicBezTo>
                  <a:pt x="100" y="106"/>
                  <a:pt x="96" y="109"/>
                  <a:pt x="91" y="112"/>
                </a:cubicBezTo>
                <a:cubicBezTo>
                  <a:pt x="87" y="114"/>
                  <a:pt x="81" y="116"/>
                  <a:pt x="73" y="118"/>
                </a:cubicBezTo>
                <a:lnTo>
                  <a:pt x="29" y="129"/>
                </a:lnTo>
                <a:close/>
                <a:moveTo>
                  <a:pt x="28" y="58"/>
                </a:moveTo>
                <a:lnTo>
                  <a:pt x="28" y="58"/>
                </a:lnTo>
                <a:lnTo>
                  <a:pt x="53" y="52"/>
                </a:lnTo>
                <a:cubicBezTo>
                  <a:pt x="59" y="50"/>
                  <a:pt x="64" y="49"/>
                  <a:pt x="67" y="47"/>
                </a:cubicBezTo>
                <a:cubicBezTo>
                  <a:pt x="70" y="45"/>
                  <a:pt x="73" y="42"/>
                  <a:pt x="74" y="39"/>
                </a:cubicBezTo>
                <a:cubicBezTo>
                  <a:pt x="76" y="36"/>
                  <a:pt x="76" y="32"/>
                  <a:pt x="75" y="28"/>
                </a:cubicBezTo>
                <a:cubicBezTo>
                  <a:pt x="74" y="24"/>
                  <a:pt x="72" y="21"/>
                  <a:pt x="69" y="19"/>
                </a:cubicBezTo>
                <a:cubicBezTo>
                  <a:pt x="67" y="16"/>
                  <a:pt x="64" y="15"/>
                  <a:pt x="60" y="15"/>
                </a:cubicBezTo>
                <a:cubicBezTo>
                  <a:pt x="56" y="14"/>
                  <a:pt x="50" y="15"/>
                  <a:pt x="42" y="17"/>
                </a:cubicBezTo>
                <a:lnTo>
                  <a:pt x="19" y="23"/>
                </a:lnTo>
                <a:lnTo>
                  <a:pt x="28" y="58"/>
                </a:lnTo>
                <a:close/>
                <a:moveTo>
                  <a:pt x="41" y="112"/>
                </a:moveTo>
                <a:lnTo>
                  <a:pt x="41" y="112"/>
                </a:lnTo>
                <a:lnTo>
                  <a:pt x="70" y="104"/>
                </a:lnTo>
                <a:cubicBezTo>
                  <a:pt x="75" y="103"/>
                  <a:pt x="78" y="102"/>
                  <a:pt x="80" y="101"/>
                </a:cubicBezTo>
                <a:cubicBezTo>
                  <a:pt x="83" y="100"/>
                  <a:pt x="86" y="98"/>
                  <a:pt x="88" y="96"/>
                </a:cubicBezTo>
                <a:cubicBezTo>
                  <a:pt x="90" y="94"/>
                  <a:pt x="92" y="91"/>
                  <a:pt x="92" y="88"/>
                </a:cubicBezTo>
                <a:cubicBezTo>
                  <a:pt x="93" y="85"/>
                  <a:pt x="93" y="81"/>
                  <a:pt x="92" y="78"/>
                </a:cubicBezTo>
                <a:cubicBezTo>
                  <a:pt x="91" y="73"/>
                  <a:pt x="89" y="70"/>
                  <a:pt x="86" y="67"/>
                </a:cubicBezTo>
                <a:cubicBezTo>
                  <a:pt x="83" y="65"/>
                  <a:pt x="79" y="63"/>
                  <a:pt x="75" y="63"/>
                </a:cubicBezTo>
                <a:cubicBezTo>
                  <a:pt x="71" y="63"/>
                  <a:pt x="65" y="63"/>
                  <a:pt x="58" y="65"/>
                </a:cubicBezTo>
                <a:lnTo>
                  <a:pt x="31" y="72"/>
                </a:lnTo>
                <a:lnTo>
                  <a:pt x="41" y="112"/>
                </a:ln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55" name="Freeform 69"/>
          <p:cNvSpPr>
            <a:spLocks/>
          </p:cNvSpPr>
          <p:nvPr/>
        </p:nvSpPr>
        <p:spPr bwMode="auto">
          <a:xfrm>
            <a:off x="5451302" y="2388386"/>
            <a:ext cx="82550" cy="92075"/>
          </a:xfrm>
          <a:custGeom>
            <a:avLst/>
            <a:gdLst>
              <a:gd name="T0" fmla="*/ 74 w 87"/>
              <a:gd name="T1" fmla="*/ 87 h 96"/>
              <a:gd name="T2" fmla="*/ 74 w 87"/>
              <a:gd name="T3" fmla="*/ 87 h 96"/>
              <a:gd name="T4" fmla="*/ 72 w 87"/>
              <a:gd name="T5" fmla="*/ 75 h 96"/>
              <a:gd name="T6" fmla="*/ 48 w 87"/>
              <a:gd name="T7" fmla="*/ 95 h 96"/>
              <a:gd name="T8" fmla="*/ 33 w 87"/>
              <a:gd name="T9" fmla="*/ 95 h 96"/>
              <a:gd name="T10" fmla="*/ 22 w 87"/>
              <a:gd name="T11" fmla="*/ 90 h 96"/>
              <a:gd name="T12" fmla="*/ 15 w 87"/>
              <a:gd name="T13" fmla="*/ 80 h 96"/>
              <a:gd name="T14" fmla="*/ 12 w 87"/>
              <a:gd name="T15" fmla="*/ 67 h 96"/>
              <a:gd name="T16" fmla="*/ 0 w 87"/>
              <a:gd name="T17" fmla="*/ 15 h 96"/>
              <a:gd name="T18" fmla="*/ 15 w 87"/>
              <a:gd name="T19" fmla="*/ 12 h 96"/>
              <a:gd name="T20" fmla="*/ 25 w 87"/>
              <a:gd name="T21" fmla="*/ 59 h 96"/>
              <a:gd name="T22" fmla="*/ 29 w 87"/>
              <a:gd name="T23" fmla="*/ 74 h 96"/>
              <a:gd name="T24" fmla="*/ 37 w 87"/>
              <a:gd name="T25" fmla="*/ 81 h 96"/>
              <a:gd name="T26" fmla="*/ 48 w 87"/>
              <a:gd name="T27" fmla="*/ 82 h 96"/>
              <a:gd name="T28" fmla="*/ 59 w 87"/>
              <a:gd name="T29" fmla="*/ 76 h 96"/>
              <a:gd name="T30" fmla="*/ 65 w 87"/>
              <a:gd name="T31" fmla="*/ 65 h 96"/>
              <a:gd name="T32" fmla="*/ 64 w 87"/>
              <a:gd name="T33" fmla="*/ 48 h 96"/>
              <a:gd name="T34" fmla="*/ 55 w 87"/>
              <a:gd name="T35" fmla="*/ 3 h 96"/>
              <a:gd name="T36" fmla="*/ 69 w 87"/>
              <a:gd name="T37" fmla="*/ 0 h 96"/>
              <a:gd name="T38" fmla="*/ 87 w 87"/>
              <a:gd name="T39" fmla="*/ 85 h 96"/>
              <a:gd name="T40" fmla="*/ 74 w 87"/>
              <a:gd name="T41" fmla="*/ 8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7" h="96">
                <a:moveTo>
                  <a:pt x="74" y="87"/>
                </a:moveTo>
                <a:lnTo>
                  <a:pt x="74" y="87"/>
                </a:lnTo>
                <a:lnTo>
                  <a:pt x="72" y="75"/>
                </a:lnTo>
                <a:cubicBezTo>
                  <a:pt x="67" y="86"/>
                  <a:pt x="59" y="93"/>
                  <a:pt x="48" y="95"/>
                </a:cubicBezTo>
                <a:cubicBezTo>
                  <a:pt x="43" y="96"/>
                  <a:pt x="38" y="96"/>
                  <a:pt x="33" y="95"/>
                </a:cubicBezTo>
                <a:cubicBezTo>
                  <a:pt x="29" y="94"/>
                  <a:pt x="25" y="92"/>
                  <a:pt x="22" y="90"/>
                </a:cubicBezTo>
                <a:cubicBezTo>
                  <a:pt x="19" y="88"/>
                  <a:pt x="17" y="84"/>
                  <a:pt x="15" y="80"/>
                </a:cubicBezTo>
                <a:cubicBezTo>
                  <a:pt x="14" y="78"/>
                  <a:pt x="13" y="73"/>
                  <a:pt x="12" y="67"/>
                </a:cubicBezTo>
                <a:lnTo>
                  <a:pt x="0" y="15"/>
                </a:lnTo>
                <a:lnTo>
                  <a:pt x="15" y="12"/>
                </a:lnTo>
                <a:lnTo>
                  <a:pt x="25" y="59"/>
                </a:lnTo>
                <a:cubicBezTo>
                  <a:pt x="26" y="66"/>
                  <a:pt x="28" y="71"/>
                  <a:pt x="29" y="74"/>
                </a:cubicBezTo>
                <a:cubicBezTo>
                  <a:pt x="31" y="77"/>
                  <a:pt x="33" y="80"/>
                  <a:pt x="37" y="81"/>
                </a:cubicBezTo>
                <a:cubicBezTo>
                  <a:pt x="40" y="83"/>
                  <a:pt x="44" y="83"/>
                  <a:pt x="48" y="82"/>
                </a:cubicBezTo>
                <a:cubicBezTo>
                  <a:pt x="52" y="81"/>
                  <a:pt x="56" y="79"/>
                  <a:pt x="59" y="76"/>
                </a:cubicBezTo>
                <a:cubicBezTo>
                  <a:pt x="63" y="73"/>
                  <a:pt x="65" y="70"/>
                  <a:pt x="65" y="65"/>
                </a:cubicBezTo>
                <a:cubicBezTo>
                  <a:pt x="66" y="61"/>
                  <a:pt x="66" y="56"/>
                  <a:pt x="64" y="48"/>
                </a:cubicBezTo>
                <a:lnTo>
                  <a:pt x="55" y="3"/>
                </a:lnTo>
                <a:lnTo>
                  <a:pt x="69" y="0"/>
                </a:lnTo>
                <a:lnTo>
                  <a:pt x="87" y="85"/>
                </a:lnTo>
                <a:lnTo>
                  <a:pt x="74" y="87"/>
                </a:ln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56" name="Freeform 70"/>
          <p:cNvSpPr>
            <a:spLocks/>
          </p:cNvSpPr>
          <p:nvPr/>
        </p:nvSpPr>
        <p:spPr bwMode="auto">
          <a:xfrm>
            <a:off x="5540202" y="2374098"/>
            <a:ext cx="80963" cy="90488"/>
          </a:xfrm>
          <a:custGeom>
            <a:avLst/>
            <a:gdLst>
              <a:gd name="T0" fmla="*/ 16 w 85"/>
              <a:gd name="T1" fmla="*/ 95 h 95"/>
              <a:gd name="T2" fmla="*/ 16 w 85"/>
              <a:gd name="T3" fmla="*/ 95 h 95"/>
              <a:gd name="T4" fmla="*/ 0 w 85"/>
              <a:gd name="T5" fmla="*/ 10 h 95"/>
              <a:gd name="T6" fmla="*/ 13 w 85"/>
              <a:gd name="T7" fmla="*/ 8 h 95"/>
              <a:gd name="T8" fmla="*/ 16 w 85"/>
              <a:gd name="T9" fmla="*/ 20 h 95"/>
              <a:gd name="T10" fmla="*/ 40 w 85"/>
              <a:gd name="T11" fmla="*/ 1 h 95"/>
              <a:gd name="T12" fmla="*/ 55 w 85"/>
              <a:gd name="T13" fmla="*/ 1 h 95"/>
              <a:gd name="T14" fmla="*/ 66 w 85"/>
              <a:gd name="T15" fmla="*/ 7 h 95"/>
              <a:gd name="T16" fmla="*/ 72 w 85"/>
              <a:gd name="T17" fmla="*/ 16 h 95"/>
              <a:gd name="T18" fmla="*/ 76 w 85"/>
              <a:gd name="T19" fmla="*/ 30 h 95"/>
              <a:gd name="T20" fmla="*/ 85 w 85"/>
              <a:gd name="T21" fmla="*/ 83 h 95"/>
              <a:gd name="T22" fmla="*/ 71 w 85"/>
              <a:gd name="T23" fmla="*/ 85 h 95"/>
              <a:gd name="T24" fmla="*/ 61 w 85"/>
              <a:gd name="T25" fmla="*/ 34 h 95"/>
              <a:gd name="T26" fmla="*/ 57 w 85"/>
              <a:gd name="T27" fmla="*/ 21 h 95"/>
              <a:gd name="T28" fmla="*/ 50 w 85"/>
              <a:gd name="T29" fmla="*/ 15 h 95"/>
              <a:gd name="T30" fmla="*/ 39 w 85"/>
              <a:gd name="T31" fmla="*/ 14 h 95"/>
              <a:gd name="T32" fmla="*/ 25 w 85"/>
              <a:gd name="T33" fmla="*/ 23 h 95"/>
              <a:gd name="T34" fmla="*/ 22 w 85"/>
              <a:gd name="T35" fmla="*/ 46 h 95"/>
              <a:gd name="T36" fmla="*/ 30 w 85"/>
              <a:gd name="T37" fmla="*/ 93 h 95"/>
              <a:gd name="T38" fmla="*/ 16 w 85"/>
              <a:gd name="T39"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 h="95">
                <a:moveTo>
                  <a:pt x="16" y="95"/>
                </a:moveTo>
                <a:lnTo>
                  <a:pt x="16" y="95"/>
                </a:lnTo>
                <a:lnTo>
                  <a:pt x="0" y="10"/>
                </a:lnTo>
                <a:lnTo>
                  <a:pt x="13" y="8"/>
                </a:lnTo>
                <a:lnTo>
                  <a:pt x="16" y="20"/>
                </a:lnTo>
                <a:cubicBezTo>
                  <a:pt x="20" y="9"/>
                  <a:pt x="28" y="3"/>
                  <a:pt x="40" y="1"/>
                </a:cubicBezTo>
                <a:cubicBezTo>
                  <a:pt x="45" y="0"/>
                  <a:pt x="50" y="0"/>
                  <a:pt x="55" y="1"/>
                </a:cubicBezTo>
                <a:cubicBezTo>
                  <a:pt x="59" y="2"/>
                  <a:pt x="63" y="4"/>
                  <a:pt x="66" y="7"/>
                </a:cubicBezTo>
                <a:cubicBezTo>
                  <a:pt x="68" y="9"/>
                  <a:pt x="71" y="13"/>
                  <a:pt x="72" y="16"/>
                </a:cubicBezTo>
                <a:cubicBezTo>
                  <a:pt x="73" y="19"/>
                  <a:pt x="74" y="24"/>
                  <a:pt x="76" y="30"/>
                </a:cubicBezTo>
                <a:lnTo>
                  <a:pt x="85" y="83"/>
                </a:lnTo>
                <a:lnTo>
                  <a:pt x="71" y="85"/>
                </a:lnTo>
                <a:lnTo>
                  <a:pt x="61" y="34"/>
                </a:lnTo>
                <a:cubicBezTo>
                  <a:pt x="60" y="28"/>
                  <a:pt x="59" y="23"/>
                  <a:pt x="57" y="21"/>
                </a:cubicBezTo>
                <a:cubicBezTo>
                  <a:pt x="55" y="18"/>
                  <a:pt x="53" y="16"/>
                  <a:pt x="50" y="15"/>
                </a:cubicBezTo>
                <a:cubicBezTo>
                  <a:pt x="47" y="14"/>
                  <a:pt x="43" y="13"/>
                  <a:pt x="39" y="14"/>
                </a:cubicBezTo>
                <a:cubicBezTo>
                  <a:pt x="33" y="15"/>
                  <a:pt x="28" y="18"/>
                  <a:pt x="25" y="23"/>
                </a:cubicBezTo>
                <a:cubicBezTo>
                  <a:pt x="21" y="27"/>
                  <a:pt x="20" y="35"/>
                  <a:pt x="22" y="46"/>
                </a:cubicBezTo>
                <a:lnTo>
                  <a:pt x="30" y="93"/>
                </a:lnTo>
                <a:lnTo>
                  <a:pt x="16" y="95"/>
                </a:ln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57" name="Freeform 71"/>
          <p:cNvSpPr>
            <a:spLocks noEditPoints="1"/>
          </p:cNvSpPr>
          <p:nvPr/>
        </p:nvSpPr>
        <p:spPr bwMode="auto">
          <a:xfrm>
            <a:off x="5629102" y="2326473"/>
            <a:ext cx="77788" cy="120650"/>
          </a:xfrm>
          <a:custGeom>
            <a:avLst/>
            <a:gdLst>
              <a:gd name="T0" fmla="*/ 69 w 82"/>
              <a:gd name="T1" fmla="*/ 120 h 126"/>
              <a:gd name="T2" fmla="*/ 69 w 82"/>
              <a:gd name="T3" fmla="*/ 120 h 126"/>
              <a:gd name="T4" fmla="*/ 67 w 82"/>
              <a:gd name="T5" fmla="*/ 109 h 126"/>
              <a:gd name="T6" fmla="*/ 45 w 82"/>
              <a:gd name="T7" fmla="*/ 125 h 126"/>
              <a:gd name="T8" fmla="*/ 26 w 82"/>
              <a:gd name="T9" fmla="*/ 123 h 126"/>
              <a:gd name="T10" fmla="*/ 10 w 82"/>
              <a:gd name="T11" fmla="*/ 109 h 126"/>
              <a:gd name="T12" fmla="*/ 2 w 82"/>
              <a:gd name="T13" fmla="*/ 86 h 126"/>
              <a:gd name="T14" fmla="*/ 2 w 82"/>
              <a:gd name="T15" fmla="*/ 62 h 126"/>
              <a:gd name="T16" fmla="*/ 13 w 82"/>
              <a:gd name="T17" fmla="*/ 44 h 126"/>
              <a:gd name="T18" fmla="*/ 31 w 82"/>
              <a:gd name="T19" fmla="*/ 36 h 126"/>
              <a:gd name="T20" fmla="*/ 45 w 82"/>
              <a:gd name="T21" fmla="*/ 37 h 126"/>
              <a:gd name="T22" fmla="*/ 56 w 82"/>
              <a:gd name="T23" fmla="*/ 44 h 126"/>
              <a:gd name="T24" fmla="*/ 50 w 82"/>
              <a:gd name="T25" fmla="*/ 2 h 126"/>
              <a:gd name="T26" fmla="*/ 65 w 82"/>
              <a:gd name="T27" fmla="*/ 0 h 126"/>
              <a:gd name="T28" fmla="*/ 82 w 82"/>
              <a:gd name="T29" fmla="*/ 118 h 126"/>
              <a:gd name="T30" fmla="*/ 69 w 82"/>
              <a:gd name="T31" fmla="*/ 120 h 126"/>
              <a:gd name="T32" fmla="*/ 17 w 82"/>
              <a:gd name="T33" fmla="*/ 84 h 126"/>
              <a:gd name="T34" fmla="*/ 17 w 82"/>
              <a:gd name="T35" fmla="*/ 84 h 126"/>
              <a:gd name="T36" fmla="*/ 27 w 82"/>
              <a:gd name="T37" fmla="*/ 108 h 126"/>
              <a:gd name="T38" fmla="*/ 45 w 82"/>
              <a:gd name="T39" fmla="*/ 113 h 126"/>
              <a:gd name="T40" fmla="*/ 60 w 82"/>
              <a:gd name="T41" fmla="*/ 103 h 126"/>
              <a:gd name="T42" fmla="*/ 63 w 82"/>
              <a:gd name="T43" fmla="*/ 78 h 126"/>
              <a:gd name="T44" fmla="*/ 52 w 82"/>
              <a:gd name="T45" fmla="*/ 54 h 126"/>
              <a:gd name="T46" fmla="*/ 34 w 82"/>
              <a:gd name="T47" fmla="*/ 48 h 126"/>
              <a:gd name="T48" fmla="*/ 19 w 82"/>
              <a:gd name="T49" fmla="*/ 58 h 126"/>
              <a:gd name="T50" fmla="*/ 17 w 82"/>
              <a:gd name="T51" fmla="*/ 84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126">
                <a:moveTo>
                  <a:pt x="69" y="120"/>
                </a:moveTo>
                <a:lnTo>
                  <a:pt x="69" y="120"/>
                </a:lnTo>
                <a:lnTo>
                  <a:pt x="67" y="109"/>
                </a:lnTo>
                <a:cubicBezTo>
                  <a:pt x="63" y="118"/>
                  <a:pt x="56" y="124"/>
                  <a:pt x="45" y="125"/>
                </a:cubicBezTo>
                <a:cubicBezTo>
                  <a:pt x="38" y="126"/>
                  <a:pt x="32" y="125"/>
                  <a:pt x="26" y="123"/>
                </a:cubicBezTo>
                <a:cubicBezTo>
                  <a:pt x="19" y="120"/>
                  <a:pt x="14" y="115"/>
                  <a:pt x="10" y="109"/>
                </a:cubicBezTo>
                <a:cubicBezTo>
                  <a:pt x="6" y="102"/>
                  <a:pt x="3" y="95"/>
                  <a:pt x="2" y="86"/>
                </a:cubicBezTo>
                <a:cubicBezTo>
                  <a:pt x="0" y="78"/>
                  <a:pt x="1" y="70"/>
                  <a:pt x="2" y="62"/>
                </a:cubicBezTo>
                <a:cubicBezTo>
                  <a:pt x="4" y="55"/>
                  <a:pt x="8" y="49"/>
                  <a:pt x="13" y="44"/>
                </a:cubicBezTo>
                <a:cubicBezTo>
                  <a:pt x="18" y="40"/>
                  <a:pt x="24" y="37"/>
                  <a:pt x="31" y="36"/>
                </a:cubicBezTo>
                <a:cubicBezTo>
                  <a:pt x="36" y="35"/>
                  <a:pt x="41" y="36"/>
                  <a:pt x="45" y="37"/>
                </a:cubicBezTo>
                <a:cubicBezTo>
                  <a:pt x="50" y="39"/>
                  <a:pt x="53" y="41"/>
                  <a:pt x="56" y="44"/>
                </a:cubicBezTo>
                <a:lnTo>
                  <a:pt x="50" y="2"/>
                </a:lnTo>
                <a:lnTo>
                  <a:pt x="65" y="0"/>
                </a:lnTo>
                <a:lnTo>
                  <a:pt x="82" y="118"/>
                </a:lnTo>
                <a:lnTo>
                  <a:pt x="69" y="120"/>
                </a:lnTo>
                <a:close/>
                <a:moveTo>
                  <a:pt x="17" y="84"/>
                </a:moveTo>
                <a:lnTo>
                  <a:pt x="17" y="84"/>
                </a:lnTo>
                <a:cubicBezTo>
                  <a:pt x="18" y="95"/>
                  <a:pt x="22" y="103"/>
                  <a:pt x="27" y="108"/>
                </a:cubicBezTo>
                <a:cubicBezTo>
                  <a:pt x="33" y="112"/>
                  <a:pt x="38" y="114"/>
                  <a:pt x="45" y="113"/>
                </a:cubicBezTo>
                <a:cubicBezTo>
                  <a:pt x="51" y="112"/>
                  <a:pt x="56" y="109"/>
                  <a:pt x="60" y="103"/>
                </a:cubicBezTo>
                <a:cubicBezTo>
                  <a:pt x="63" y="97"/>
                  <a:pt x="64" y="89"/>
                  <a:pt x="63" y="78"/>
                </a:cubicBezTo>
                <a:cubicBezTo>
                  <a:pt x="61" y="67"/>
                  <a:pt x="58" y="58"/>
                  <a:pt x="52" y="54"/>
                </a:cubicBezTo>
                <a:cubicBezTo>
                  <a:pt x="47" y="49"/>
                  <a:pt x="41" y="47"/>
                  <a:pt x="34" y="48"/>
                </a:cubicBezTo>
                <a:cubicBezTo>
                  <a:pt x="28" y="49"/>
                  <a:pt x="23" y="52"/>
                  <a:pt x="19" y="58"/>
                </a:cubicBezTo>
                <a:cubicBezTo>
                  <a:pt x="16" y="64"/>
                  <a:pt x="15" y="73"/>
                  <a:pt x="17" y="84"/>
                </a:cubicBez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58" name="Freeform 72"/>
          <p:cNvSpPr>
            <a:spLocks noEditPoints="1"/>
          </p:cNvSpPr>
          <p:nvPr/>
        </p:nvSpPr>
        <p:spPr bwMode="auto">
          <a:xfrm>
            <a:off x="5716414" y="2348698"/>
            <a:ext cx="79375" cy="87313"/>
          </a:xfrm>
          <a:custGeom>
            <a:avLst/>
            <a:gdLst>
              <a:gd name="T0" fmla="*/ 67 w 83"/>
              <a:gd name="T1" fmla="*/ 58 h 92"/>
              <a:gd name="T2" fmla="*/ 67 w 83"/>
              <a:gd name="T3" fmla="*/ 58 h 92"/>
              <a:gd name="T4" fmla="*/ 83 w 83"/>
              <a:gd name="T5" fmla="*/ 58 h 92"/>
              <a:gd name="T6" fmla="*/ 72 w 83"/>
              <a:gd name="T7" fmla="*/ 80 h 92"/>
              <a:gd name="T8" fmla="*/ 48 w 83"/>
              <a:gd name="T9" fmla="*/ 91 h 92"/>
              <a:gd name="T10" fmla="*/ 17 w 83"/>
              <a:gd name="T11" fmla="*/ 82 h 92"/>
              <a:gd name="T12" fmla="*/ 2 w 83"/>
              <a:gd name="T13" fmla="*/ 51 h 92"/>
              <a:gd name="T14" fmla="*/ 9 w 83"/>
              <a:gd name="T15" fmla="*/ 16 h 92"/>
              <a:gd name="T16" fmla="*/ 37 w 83"/>
              <a:gd name="T17" fmla="*/ 1 h 92"/>
              <a:gd name="T18" fmla="*/ 66 w 83"/>
              <a:gd name="T19" fmla="*/ 9 h 92"/>
              <a:gd name="T20" fmla="*/ 81 w 83"/>
              <a:gd name="T21" fmla="*/ 41 h 92"/>
              <a:gd name="T22" fmla="*/ 81 w 83"/>
              <a:gd name="T23" fmla="*/ 45 h 92"/>
              <a:gd name="T24" fmla="*/ 17 w 83"/>
              <a:gd name="T25" fmla="*/ 52 h 92"/>
              <a:gd name="T26" fmla="*/ 28 w 83"/>
              <a:gd name="T27" fmla="*/ 73 h 92"/>
              <a:gd name="T28" fmla="*/ 47 w 83"/>
              <a:gd name="T29" fmla="*/ 79 h 92"/>
              <a:gd name="T30" fmla="*/ 60 w 83"/>
              <a:gd name="T31" fmla="*/ 73 h 92"/>
              <a:gd name="T32" fmla="*/ 67 w 83"/>
              <a:gd name="T33" fmla="*/ 58 h 92"/>
              <a:gd name="T34" fmla="*/ 17 w 83"/>
              <a:gd name="T35" fmla="*/ 40 h 92"/>
              <a:gd name="T36" fmla="*/ 17 w 83"/>
              <a:gd name="T37" fmla="*/ 40 h 92"/>
              <a:gd name="T38" fmla="*/ 65 w 83"/>
              <a:gd name="T39" fmla="*/ 35 h 92"/>
              <a:gd name="T40" fmla="*/ 57 w 83"/>
              <a:gd name="T41" fmla="*/ 19 h 92"/>
              <a:gd name="T42" fmla="*/ 38 w 83"/>
              <a:gd name="T43" fmla="*/ 13 h 92"/>
              <a:gd name="T44" fmla="*/ 22 w 83"/>
              <a:gd name="T45" fmla="*/ 22 h 92"/>
              <a:gd name="T46" fmla="*/ 17 w 83"/>
              <a:gd name="T47" fmla="*/ 4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3" h="92">
                <a:moveTo>
                  <a:pt x="67" y="58"/>
                </a:moveTo>
                <a:lnTo>
                  <a:pt x="67" y="58"/>
                </a:lnTo>
                <a:lnTo>
                  <a:pt x="83" y="58"/>
                </a:lnTo>
                <a:cubicBezTo>
                  <a:pt x="81" y="67"/>
                  <a:pt x="78" y="75"/>
                  <a:pt x="72" y="80"/>
                </a:cubicBezTo>
                <a:cubicBezTo>
                  <a:pt x="66" y="86"/>
                  <a:pt x="58" y="89"/>
                  <a:pt x="48" y="91"/>
                </a:cubicBezTo>
                <a:cubicBezTo>
                  <a:pt x="36" y="92"/>
                  <a:pt x="25" y="89"/>
                  <a:pt x="17" y="82"/>
                </a:cubicBezTo>
                <a:cubicBezTo>
                  <a:pt x="9" y="76"/>
                  <a:pt x="4" y="65"/>
                  <a:pt x="2" y="51"/>
                </a:cubicBezTo>
                <a:cubicBezTo>
                  <a:pt x="0" y="37"/>
                  <a:pt x="3" y="25"/>
                  <a:pt x="9" y="16"/>
                </a:cubicBezTo>
                <a:cubicBezTo>
                  <a:pt x="16" y="7"/>
                  <a:pt x="25" y="2"/>
                  <a:pt x="37" y="1"/>
                </a:cubicBezTo>
                <a:cubicBezTo>
                  <a:pt x="48" y="0"/>
                  <a:pt x="58" y="2"/>
                  <a:pt x="66" y="9"/>
                </a:cubicBezTo>
                <a:cubicBezTo>
                  <a:pt x="75" y="16"/>
                  <a:pt x="79" y="27"/>
                  <a:pt x="81" y="41"/>
                </a:cubicBezTo>
                <a:cubicBezTo>
                  <a:pt x="81" y="42"/>
                  <a:pt x="81" y="43"/>
                  <a:pt x="81" y="45"/>
                </a:cubicBezTo>
                <a:lnTo>
                  <a:pt x="17" y="52"/>
                </a:lnTo>
                <a:cubicBezTo>
                  <a:pt x="19" y="62"/>
                  <a:pt x="23" y="69"/>
                  <a:pt x="28" y="73"/>
                </a:cubicBezTo>
                <a:cubicBezTo>
                  <a:pt x="33" y="78"/>
                  <a:pt x="40" y="79"/>
                  <a:pt x="47" y="79"/>
                </a:cubicBezTo>
                <a:cubicBezTo>
                  <a:pt x="52" y="78"/>
                  <a:pt x="57" y="76"/>
                  <a:pt x="60" y="73"/>
                </a:cubicBezTo>
                <a:cubicBezTo>
                  <a:pt x="63" y="70"/>
                  <a:pt x="66" y="65"/>
                  <a:pt x="67" y="58"/>
                </a:cubicBezTo>
                <a:close/>
                <a:moveTo>
                  <a:pt x="17" y="40"/>
                </a:moveTo>
                <a:lnTo>
                  <a:pt x="17" y="40"/>
                </a:lnTo>
                <a:lnTo>
                  <a:pt x="65" y="35"/>
                </a:lnTo>
                <a:cubicBezTo>
                  <a:pt x="63" y="28"/>
                  <a:pt x="61" y="22"/>
                  <a:pt x="57" y="19"/>
                </a:cubicBezTo>
                <a:cubicBezTo>
                  <a:pt x="52" y="14"/>
                  <a:pt x="46" y="12"/>
                  <a:pt x="38" y="13"/>
                </a:cubicBezTo>
                <a:cubicBezTo>
                  <a:pt x="32" y="14"/>
                  <a:pt x="26" y="17"/>
                  <a:pt x="22" y="22"/>
                </a:cubicBezTo>
                <a:cubicBezTo>
                  <a:pt x="18" y="27"/>
                  <a:pt x="16" y="33"/>
                  <a:pt x="17" y="40"/>
                </a:cubicBez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59" name="Freeform 73"/>
          <p:cNvSpPr>
            <a:spLocks/>
          </p:cNvSpPr>
          <p:nvPr/>
        </p:nvSpPr>
        <p:spPr bwMode="auto">
          <a:xfrm>
            <a:off x="5806902" y="2339173"/>
            <a:ext cx="69850" cy="88900"/>
          </a:xfrm>
          <a:custGeom>
            <a:avLst/>
            <a:gdLst>
              <a:gd name="T0" fmla="*/ 1 w 73"/>
              <a:gd name="T1" fmla="*/ 66 h 92"/>
              <a:gd name="T2" fmla="*/ 1 w 73"/>
              <a:gd name="T3" fmla="*/ 66 h 92"/>
              <a:gd name="T4" fmla="*/ 16 w 73"/>
              <a:gd name="T5" fmla="*/ 63 h 92"/>
              <a:gd name="T6" fmla="*/ 24 w 73"/>
              <a:gd name="T7" fmla="*/ 75 h 92"/>
              <a:gd name="T8" fmla="*/ 40 w 73"/>
              <a:gd name="T9" fmla="*/ 79 h 92"/>
              <a:gd name="T10" fmla="*/ 54 w 73"/>
              <a:gd name="T11" fmla="*/ 73 h 92"/>
              <a:gd name="T12" fmla="*/ 58 w 73"/>
              <a:gd name="T13" fmla="*/ 63 h 92"/>
              <a:gd name="T14" fmla="*/ 53 w 73"/>
              <a:gd name="T15" fmla="*/ 56 h 92"/>
              <a:gd name="T16" fmla="*/ 38 w 73"/>
              <a:gd name="T17" fmla="*/ 52 h 92"/>
              <a:gd name="T18" fmla="*/ 15 w 73"/>
              <a:gd name="T19" fmla="*/ 47 h 92"/>
              <a:gd name="T20" fmla="*/ 5 w 73"/>
              <a:gd name="T21" fmla="*/ 40 h 92"/>
              <a:gd name="T22" fmla="*/ 1 w 73"/>
              <a:gd name="T23" fmla="*/ 28 h 92"/>
              <a:gd name="T24" fmla="*/ 2 w 73"/>
              <a:gd name="T25" fmla="*/ 18 h 92"/>
              <a:gd name="T26" fmla="*/ 9 w 73"/>
              <a:gd name="T27" fmla="*/ 9 h 92"/>
              <a:gd name="T28" fmla="*/ 18 w 73"/>
              <a:gd name="T29" fmla="*/ 4 h 92"/>
              <a:gd name="T30" fmla="*/ 30 w 73"/>
              <a:gd name="T31" fmla="*/ 1 h 92"/>
              <a:gd name="T32" fmla="*/ 48 w 73"/>
              <a:gd name="T33" fmla="*/ 2 h 92"/>
              <a:gd name="T34" fmla="*/ 60 w 73"/>
              <a:gd name="T35" fmla="*/ 9 h 92"/>
              <a:gd name="T36" fmla="*/ 66 w 73"/>
              <a:gd name="T37" fmla="*/ 22 h 92"/>
              <a:gd name="T38" fmla="*/ 52 w 73"/>
              <a:gd name="T39" fmla="*/ 25 h 92"/>
              <a:gd name="T40" fmla="*/ 46 w 73"/>
              <a:gd name="T41" fmla="*/ 15 h 92"/>
              <a:gd name="T42" fmla="*/ 32 w 73"/>
              <a:gd name="T43" fmla="*/ 13 h 92"/>
              <a:gd name="T44" fmla="*/ 18 w 73"/>
              <a:gd name="T45" fmla="*/ 17 h 92"/>
              <a:gd name="T46" fmla="*/ 15 w 73"/>
              <a:gd name="T47" fmla="*/ 26 h 92"/>
              <a:gd name="T48" fmla="*/ 17 w 73"/>
              <a:gd name="T49" fmla="*/ 31 h 92"/>
              <a:gd name="T50" fmla="*/ 23 w 73"/>
              <a:gd name="T51" fmla="*/ 34 h 92"/>
              <a:gd name="T52" fmla="*/ 36 w 73"/>
              <a:gd name="T53" fmla="*/ 37 h 92"/>
              <a:gd name="T54" fmla="*/ 58 w 73"/>
              <a:gd name="T55" fmla="*/ 41 h 92"/>
              <a:gd name="T56" fmla="*/ 68 w 73"/>
              <a:gd name="T57" fmla="*/ 48 h 92"/>
              <a:gd name="T58" fmla="*/ 73 w 73"/>
              <a:gd name="T59" fmla="*/ 60 h 92"/>
              <a:gd name="T60" fmla="*/ 70 w 73"/>
              <a:gd name="T61" fmla="*/ 75 h 92"/>
              <a:gd name="T62" fmla="*/ 59 w 73"/>
              <a:gd name="T63" fmla="*/ 86 h 92"/>
              <a:gd name="T64" fmla="*/ 41 w 73"/>
              <a:gd name="T65" fmla="*/ 91 h 92"/>
              <a:gd name="T66" fmla="*/ 15 w 73"/>
              <a:gd name="T67" fmla="*/ 86 h 92"/>
              <a:gd name="T68" fmla="*/ 1 w 73"/>
              <a:gd name="T69" fmla="*/ 6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3" h="92">
                <a:moveTo>
                  <a:pt x="1" y="66"/>
                </a:moveTo>
                <a:lnTo>
                  <a:pt x="1" y="66"/>
                </a:lnTo>
                <a:lnTo>
                  <a:pt x="16" y="63"/>
                </a:lnTo>
                <a:cubicBezTo>
                  <a:pt x="17" y="68"/>
                  <a:pt x="20" y="73"/>
                  <a:pt x="24" y="75"/>
                </a:cubicBezTo>
                <a:cubicBezTo>
                  <a:pt x="28" y="78"/>
                  <a:pt x="33" y="79"/>
                  <a:pt x="40" y="79"/>
                </a:cubicBezTo>
                <a:cubicBezTo>
                  <a:pt x="46" y="78"/>
                  <a:pt x="51" y="76"/>
                  <a:pt x="54" y="73"/>
                </a:cubicBezTo>
                <a:cubicBezTo>
                  <a:pt x="57" y="70"/>
                  <a:pt x="58" y="67"/>
                  <a:pt x="58" y="63"/>
                </a:cubicBezTo>
                <a:cubicBezTo>
                  <a:pt x="58" y="60"/>
                  <a:pt x="56" y="57"/>
                  <a:pt x="53" y="56"/>
                </a:cubicBezTo>
                <a:cubicBezTo>
                  <a:pt x="51" y="55"/>
                  <a:pt x="46" y="54"/>
                  <a:pt x="38" y="52"/>
                </a:cubicBezTo>
                <a:cubicBezTo>
                  <a:pt x="27" y="50"/>
                  <a:pt x="19" y="49"/>
                  <a:pt x="15" y="47"/>
                </a:cubicBezTo>
                <a:cubicBezTo>
                  <a:pt x="11" y="46"/>
                  <a:pt x="7" y="43"/>
                  <a:pt x="5" y="40"/>
                </a:cubicBezTo>
                <a:cubicBezTo>
                  <a:pt x="2" y="36"/>
                  <a:pt x="1" y="33"/>
                  <a:pt x="1" y="28"/>
                </a:cubicBezTo>
                <a:cubicBezTo>
                  <a:pt x="0" y="25"/>
                  <a:pt x="1" y="21"/>
                  <a:pt x="2" y="18"/>
                </a:cubicBezTo>
                <a:cubicBezTo>
                  <a:pt x="4" y="14"/>
                  <a:pt x="6" y="11"/>
                  <a:pt x="9" y="9"/>
                </a:cubicBezTo>
                <a:cubicBezTo>
                  <a:pt x="11" y="7"/>
                  <a:pt x="14" y="5"/>
                  <a:pt x="18" y="4"/>
                </a:cubicBezTo>
                <a:cubicBezTo>
                  <a:pt x="22" y="2"/>
                  <a:pt x="26" y="1"/>
                  <a:pt x="30" y="1"/>
                </a:cubicBezTo>
                <a:cubicBezTo>
                  <a:pt x="37" y="0"/>
                  <a:pt x="43" y="1"/>
                  <a:pt x="48" y="2"/>
                </a:cubicBezTo>
                <a:cubicBezTo>
                  <a:pt x="53" y="4"/>
                  <a:pt x="57" y="6"/>
                  <a:pt x="60" y="9"/>
                </a:cubicBezTo>
                <a:cubicBezTo>
                  <a:pt x="63" y="12"/>
                  <a:pt x="65" y="17"/>
                  <a:pt x="66" y="22"/>
                </a:cubicBezTo>
                <a:lnTo>
                  <a:pt x="52" y="25"/>
                </a:lnTo>
                <a:cubicBezTo>
                  <a:pt x="51" y="21"/>
                  <a:pt x="49" y="18"/>
                  <a:pt x="46" y="15"/>
                </a:cubicBezTo>
                <a:cubicBezTo>
                  <a:pt x="42" y="13"/>
                  <a:pt x="38" y="12"/>
                  <a:pt x="32" y="13"/>
                </a:cubicBezTo>
                <a:cubicBezTo>
                  <a:pt x="26" y="13"/>
                  <a:pt x="21" y="15"/>
                  <a:pt x="18" y="17"/>
                </a:cubicBezTo>
                <a:cubicBezTo>
                  <a:pt x="16" y="20"/>
                  <a:pt x="14" y="23"/>
                  <a:pt x="15" y="26"/>
                </a:cubicBezTo>
                <a:cubicBezTo>
                  <a:pt x="15" y="27"/>
                  <a:pt x="15" y="29"/>
                  <a:pt x="17" y="31"/>
                </a:cubicBezTo>
                <a:cubicBezTo>
                  <a:pt x="18" y="32"/>
                  <a:pt x="20" y="33"/>
                  <a:pt x="23" y="34"/>
                </a:cubicBezTo>
                <a:cubicBezTo>
                  <a:pt x="24" y="34"/>
                  <a:pt x="29" y="35"/>
                  <a:pt x="36" y="37"/>
                </a:cubicBezTo>
                <a:cubicBezTo>
                  <a:pt x="47" y="38"/>
                  <a:pt x="54" y="40"/>
                  <a:pt x="58" y="41"/>
                </a:cubicBezTo>
                <a:cubicBezTo>
                  <a:pt x="62" y="43"/>
                  <a:pt x="66" y="45"/>
                  <a:pt x="68" y="48"/>
                </a:cubicBezTo>
                <a:cubicBezTo>
                  <a:pt x="71" y="51"/>
                  <a:pt x="73" y="55"/>
                  <a:pt x="73" y="60"/>
                </a:cubicBezTo>
                <a:cubicBezTo>
                  <a:pt x="73" y="65"/>
                  <a:pt x="72" y="70"/>
                  <a:pt x="70" y="75"/>
                </a:cubicBezTo>
                <a:cubicBezTo>
                  <a:pt x="67" y="79"/>
                  <a:pt x="64" y="83"/>
                  <a:pt x="59" y="86"/>
                </a:cubicBezTo>
                <a:cubicBezTo>
                  <a:pt x="53" y="88"/>
                  <a:pt x="47" y="90"/>
                  <a:pt x="41" y="91"/>
                </a:cubicBezTo>
                <a:cubicBezTo>
                  <a:pt x="30" y="92"/>
                  <a:pt x="21" y="90"/>
                  <a:pt x="15" y="86"/>
                </a:cubicBezTo>
                <a:cubicBezTo>
                  <a:pt x="8" y="82"/>
                  <a:pt x="4" y="75"/>
                  <a:pt x="1" y="66"/>
                </a:cubicBez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60" name="Freeform 74"/>
          <p:cNvSpPr>
            <a:spLocks/>
          </p:cNvSpPr>
          <p:nvPr/>
        </p:nvSpPr>
        <p:spPr bwMode="auto">
          <a:xfrm>
            <a:off x="5879927" y="2334411"/>
            <a:ext cx="76200" cy="84138"/>
          </a:xfrm>
          <a:custGeom>
            <a:avLst/>
            <a:gdLst>
              <a:gd name="T0" fmla="*/ 38 w 80"/>
              <a:gd name="T1" fmla="*/ 89 h 89"/>
              <a:gd name="T2" fmla="*/ 38 w 80"/>
              <a:gd name="T3" fmla="*/ 89 h 89"/>
              <a:gd name="T4" fmla="*/ 0 w 80"/>
              <a:gd name="T5" fmla="*/ 5 h 89"/>
              <a:gd name="T6" fmla="*/ 16 w 80"/>
              <a:gd name="T7" fmla="*/ 4 h 89"/>
              <a:gd name="T8" fmla="*/ 37 w 80"/>
              <a:gd name="T9" fmla="*/ 54 h 89"/>
              <a:gd name="T10" fmla="*/ 44 w 80"/>
              <a:gd name="T11" fmla="*/ 72 h 89"/>
              <a:gd name="T12" fmla="*/ 48 w 80"/>
              <a:gd name="T13" fmla="*/ 55 h 89"/>
              <a:gd name="T14" fmla="*/ 65 w 80"/>
              <a:gd name="T15" fmla="*/ 1 h 89"/>
              <a:gd name="T16" fmla="*/ 80 w 80"/>
              <a:gd name="T17" fmla="*/ 0 h 89"/>
              <a:gd name="T18" fmla="*/ 52 w 80"/>
              <a:gd name="T19" fmla="*/ 88 h 89"/>
              <a:gd name="T20" fmla="*/ 38 w 80"/>
              <a:gd name="T21"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 h="89">
                <a:moveTo>
                  <a:pt x="38" y="89"/>
                </a:moveTo>
                <a:lnTo>
                  <a:pt x="38" y="89"/>
                </a:lnTo>
                <a:lnTo>
                  <a:pt x="0" y="5"/>
                </a:lnTo>
                <a:lnTo>
                  <a:pt x="16" y="4"/>
                </a:lnTo>
                <a:lnTo>
                  <a:pt x="37" y="54"/>
                </a:lnTo>
                <a:cubicBezTo>
                  <a:pt x="40" y="60"/>
                  <a:pt x="42" y="66"/>
                  <a:pt x="44" y="72"/>
                </a:cubicBezTo>
                <a:cubicBezTo>
                  <a:pt x="45" y="67"/>
                  <a:pt x="47" y="61"/>
                  <a:pt x="48" y="55"/>
                </a:cubicBezTo>
                <a:lnTo>
                  <a:pt x="65" y="1"/>
                </a:lnTo>
                <a:lnTo>
                  <a:pt x="80" y="0"/>
                </a:lnTo>
                <a:lnTo>
                  <a:pt x="52" y="88"/>
                </a:lnTo>
                <a:lnTo>
                  <a:pt x="38" y="89"/>
                </a:ln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61" name="Freeform 75"/>
          <p:cNvSpPr>
            <a:spLocks noEditPoints="1"/>
          </p:cNvSpPr>
          <p:nvPr/>
        </p:nvSpPr>
        <p:spPr bwMode="auto">
          <a:xfrm>
            <a:off x="5965652" y="2329648"/>
            <a:ext cx="77788" cy="87313"/>
          </a:xfrm>
          <a:custGeom>
            <a:avLst/>
            <a:gdLst>
              <a:gd name="T0" fmla="*/ 65 w 81"/>
              <a:gd name="T1" fmla="*/ 60 h 91"/>
              <a:gd name="T2" fmla="*/ 65 w 81"/>
              <a:gd name="T3" fmla="*/ 60 h 91"/>
              <a:gd name="T4" fmla="*/ 81 w 81"/>
              <a:gd name="T5" fmla="*/ 62 h 91"/>
              <a:gd name="T6" fmla="*/ 68 w 81"/>
              <a:gd name="T7" fmla="*/ 83 h 91"/>
              <a:gd name="T8" fmla="*/ 43 w 81"/>
              <a:gd name="T9" fmla="*/ 91 h 91"/>
              <a:gd name="T10" fmla="*/ 13 w 81"/>
              <a:gd name="T11" fmla="*/ 80 h 91"/>
              <a:gd name="T12" fmla="*/ 1 w 81"/>
              <a:gd name="T13" fmla="*/ 48 h 91"/>
              <a:gd name="T14" fmla="*/ 11 w 81"/>
              <a:gd name="T15" fmla="*/ 14 h 91"/>
              <a:gd name="T16" fmla="*/ 40 w 81"/>
              <a:gd name="T17" fmla="*/ 1 h 91"/>
              <a:gd name="T18" fmla="*/ 69 w 81"/>
              <a:gd name="T19" fmla="*/ 12 h 91"/>
              <a:gd name="T20" fmla="*/ 80 w 81"/>
              <a:gd name="T21" fmla="*/ 45 h 91"/>
              <a:gd name="T22" fmla="*/ 81 w 81"/>
              <a:gd name="T23" fmla="*/ 48 h 91"/>
              <a:gd name="T24" fmla="*/ 16 w 81"/>
              <a:gd name="T25" fmla="*/ 50 h 91"/>
              <a:gd name="T26" fmla="*/ 25 w 81"/>
              <a:gd name="T27" fmla="*/ 72 h 91"/>
              <a:gd name="T28" fmla="*/ 43 w 81"/>
              <a:gd name="T29" fmla="*/ 79 h 91"/>
              <a:gd name="T30" fmla="*/ 57 w 81"/>
              <a:gd name="T31" fmla="*/ 74 h 91"/>
              <a:gd name="T32" fmla="*/ 65 w 81"/>
              <a:gd name="T33" fmla="*/ 60 h 91"/>
              <a:gd name="T34" fmla="*/ 17 w 81"/>
              <a:gd name="T35" fmla="*/ 38 h 91"/>
              <a:gd name="T36" fmla="*/ 17 w 81"/>
              <a:gd name="T37" fmla="*/ 38 h 91"/>
              <a:gd name="T38" fmla="*/ 65 w 81"/>
              <a:gd name="T39" fmla="*/ 37 h 91"/>
              <a:gd name="T40" fmla="*/ 59 w 81"/>
              <a:gd name="T41" fmla="*/ 21 h 91"/>
              <a:gd name="T42" fmla="*/ 40 w 81"/>
              <a:gd name="T43" fmla="*/ 13 h 91"/>
              <a:gd name="T44" fmla="*/ 24 w 81"/>
              <a:gd name="T45" fmla="*/ 20 h 91"/>
              <a:gd name="T46" fmla="*/ 17 w 81"/>
              <a:gd name="T47" fmla="*/ 3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1" h="91">
                <a:moveTo>
                  <a:pt x="65" y="60"/>
                </a:moveTo>
                <a:lnTo>
                  <a:pt x="65" y="60"/>
                </a:lnTo>
                <a:lnTo>
                  <a:pt x="81" y="62"/>
                </a:lnTo>
                <a:cubicBezTo>
                  <a:pt x="78" y="71"/>
                  <a:pt x="74" y="78"/>
                  <a:pt x="68" y="83"/>
                </a:cubicBezTo>
                <a:cubicBezTo>
                  <a:pt x="62" y="88"/>
                  <a:pt x="53" y="91"/>
                  <a:pt x="43" y="91"/>
                </a:cubicBezTo>
                <a:cubicBezTo>
                  <a:pt x="31" y="91"/>
                  <a:pt x="21" y="88"/>
                  <a:pt x="13" y="80"/>
                </a:cubicBezTo>
                <a:cubicBezTo>
                  <a:pt x="5" y="73"/>
                  <a:pt x="1" y="62"/>
                  <a:pt x="1" y="48"/>
                </a:cubicBezTo>
                <a:cubicBezTo>
                  <a:pt x="0" y="33"/>
                  <a:pt x="4" y="22"/>
                  <a:pt x="11" y="14"/>
                </a:cubicBezTo>
                <a:cubicBezTo>
                  <a:pt x="18" y="5"/>
                  <a:pt x="28" y="1"/>
                  <a:pt x="40" y="1"/>
                </a:cubicBezTo>
                <a:cubicBezTo>
                  <a:pt x="51" y="0"/>
                  <a:pt x="61" y="4"/>
                  <a:pt x="69" y="12"/>
                </a:cubicBezTo>
                <a:cubicBezTo>
                  <a:pt x="76" y="19"/>
                  <a:pt x="80" y="30"/>
                  <a:pt x="80" y="45"/>
                </a:cubicBezTo>
                <a:cubicBezTo>
                  <a:pt x="81" y="45"/>
                  <a:pt x="81" y="47"/>
                  <a:pt x="81" y="48"/>
                </a:cubicBezTo>
                <a:lnTo>
                  <a:pt x="16" y="50"/>
                </a:lnTo>
                <a:cubicBezTo>
                  <a:pt x="17" y="60"/>
                  <a:pt x="20" y="67"/>
                  <a:pt x="25" y="72"/>
                </a:cubicBezTo>
                <a:cubicBezTo>
                  <a:pt x="30" y="77"/>
                  <a:pt x="36" y="79"/>
                  <a:pt x="43" y="79"/>
                </a:cubicBezTo>
                <a:cubicBezTo>
                  <a:pt x="48" y="79"/>
                  <a:pt x="53" y="77"/>
                  <a:pt x="57" y="74"/>
                </a:cubicBezTo>
                <a:cubicBezTo>
                  <a:pt x="60" y="71"/>
                  <a:pt x="63" y="67"/>
                  <a:pt x="65" y="60"/>
                </a:cubicBezTo>
                <a:close/>
                <a:moveTo>
                  <a:pt x="17" y="38"/>
                </a:moveTo>
                <a:lnTo>
                  <a:pt x="17" y="38"/>
                </a:lnTo>
                <a:lnTo>
                  <a:pt x="65" y="37"/>
                </a:lnTo>
                <a:cubicBezTo>
                  <a:pt x="64" y="30"/>
                  <a:pt x="62" y="24"/>
                  <a:pt x="59" y="21"/>
                </a:cubicBezTo>
                <a:cubicBezTo>
                  <a:pt x="54" y="15"/>
                  <a:pt x="48" y="12"/>
                  <a:pt x="40" y="13"/>
                </a:cubicBezTo>
                <a:cubicBezTo>
                  <a:pt x="34" y="13"/>
                  <a:pt x="28" y="15"/>
                  <a:pt x="24" y="20"/>
                </a:cubicBezTo>
                <a:cubicBezTo>
                  <a:pt x="19" y="25"/>
                  <a:pt x="17" y="31"/>
                  <a:pt x="17" y="38"/>
                </a:cubicBez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62" name="Freeform 76"/>
          <p:cNvSpPr>
            <a:spLocks/>
          </p:cNvSpPr>
          <p:nvPr/>
        </p:nvSpPr>
        <p:spPr bwMode="auto">
          <a:xfrm>
            <a:off x="6059314" y="2329648"/>
            <a:ext cx="44450" cy="84138"/>
          </a:xfrm>
          <a:custGeom>
            <a:avLst/>
            <a:gdLst>
              <a:gd name="T0" fmla="*/ 1 w 47"/>
              <a:gd name="T1" fmla="*/ 89 h 89"/>
              <a:gd name="T2" fmla="*/ 1 w 47"/>
              <a:gd name="T3" fmla="*/ 89 h 89"/>
              <a:gd name="T4" fmla="*/ 0 w 47"/>
              <a:gd name="T5" fmla="*/ 2 h 89"/>
              <a:gd name="T6" fmla="*/ 14 w 47"/>
              <a:gd name="T7" fmla="*/ 2 h 89"/>
              <a:gd name="T8" fmla="*/ 14 w 47"/>
              <a:gd name="T9" fmla="*/ 16 h 89"/>
              <a:gd name="T10" fmla="*/ 23 w 47"/>
              <a:gd name="T11" fmla="*/ 3 h 89"/>
              <a:gd name="T12" fmla="*/ 32 w 47"/>
              <a:gd name="T13" fmla="*/ 0 h 89"/>
              <a:gd name="T14" fmla="*/ 47 w 47"/>
              <a:gd name="T15" fmla="*/ 5 h 89"/>
              <a:gd name="T16" fmla="*/ 42 w 47"/>
              <a:gd name="T17" fmla="*/ 19 h 89"/>
              <a:gd name="T18" fmla="*/ 32 w 47"/>
              <a:gd name="T19" fmla="*/ 16 h 89"/>
              <a:gd name="T20" fmla="*/ 23 w 47"/>
              <a:gd name="T21" fmla="*/ 18 h 89"/>
              <a:gd name="T22" fmla="*/ 18 w 47"/>
              <a:gd name="T23" fmla="*/ 26 h 89"/>
              <a:gd name="T24" fmla="*/ 15 w 47"/>
              <a:gd name="T25" fmla="*/ 44 h 89"/>
              <a:gd name="T26" fmla="*/ 15 w 47"/>
              <a:gd name="T27" fmla="*/ 89 h 89"/>
              <a:gd name="T28" fmla="*/ 1 w 47"/>
              <a:gd name="T29"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 h="89">
                <a:moveTo>
                  <a:pt x="1" y="89"/>
                </a:moveTo>
                <a:lnTo>
                  <a:pt x="1" y="89"/>
                </a:lnTo>
                <a:lnTo>
                  <a:pt x="0" y="2"/>
                </a:lnTo>
                <a:lnTo>
                  <a:pt x="14" y="2"/>
                </a:lnTo>
                <a:lnTo>
                  <a:pt x="14" y="16"/>
                </a:lnTo>
                <a:cubicBezTo>
                  <a:pt x="17" y="9"/>
                  <a:pt x="20" y="5"/>
                  <a:pt x="23" y="3"/>
                </a:cubicBezTo>
                <a:cubicBezTo>
                  <a:pt x="26" y="1"/>
                  <a:pt x="29" y="0"/>
                  <a:pt x="32" y="0"/>
                </a:cubicBezTo>
                <a:cubicBezTo>
                  <a:pt x="37" y="0"/>
                  <a:pt x="42" y="2"/>
                  <a:pt x="47" y="5"/>
                </a:cubicBezTo>
                <a:lnTo>
                  <a:pt x="42" y="19"/>
                </a:lnTo>
                <a:cubicBezTo>
                  <a:pt x="39" y="17"/>
                  <a:pt x="35" y="16"/>
                  <a:pt x="32" y="16"/>
                </a:cubicBezTo>
                <a:cubicBezTo>
                  <a:pt x="28" y="16"/>
                  <a:pt x="26" y="17"/>
                  <a:pt x="23" y="18"/>
                </a:cubicBezTo>
                <a:cubicBezTo>
                  <a:pt x="20" y="20"/>
                  <a:pt x="19" y="23"/>
                  <a:pt x="18" y="26"/>
                </a:cubicBezTo>
                <a:cubicBezTo>
                  <a:pt x="16" y="32"/>
                  <a:pt x="15" y="37"/>
                  <a:pt x="15" y="44"/>
                </a:cubicBezTo>
                <a:lnTo>
                  <a:pt x="15" y="89"/>
                </a:lnTo>
                <a:lnTo>
                  <a:pt x="1" y="89"/>
                </a:ln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63" name="Freeform 77"/>
          <p:cNvSpPr>
            <a:spLocks/>
          </p:cNvSpPr>
          <p:nvPr/>
        </p:nvSpPr>
        <p:spPr bwMode="auto">
          <a:xfrm>
            <a:off x="6106939" y="2329648"/>
            <a:ext cx="68263" cy="87313"/>
          </a:xfrm>
          <a:custGeom>
            <a:avLst/>
            <a:gdLst>
              <a:gd name="T0" fmla="*/ 0 w 72"/>
              <a:gd name="T1" fmla="*/ 62 h 91"/>
              <a:gd name="T2" fmla="*/ 0 w 72"/>
              <a:gd name="T3" fmla="*/ 62 h 91"/>
              <a:gd name="T4" fmla="*/ 15 w 72"/>
              <a:gd name="T5" fmla="*/ 60 h 91"/>
              <a:gd name="T6" fmla="*/ 21 w 72"/>
              <a:gd name="T7" fmla="*/ 73 h 91"/>
              <a:gd name="T8" fmla="*/ 37 w 72"/>
              <a:gd name="T9" fmla="*/ 78 h 91"/>
              <a:gd name="T10" fmla="*/ 52 w 72"/>
              <a:gd name="T11" fmla="*/ 75 h 91"/>
              <a:gd name="T12" fmla="*/ 57 w 72"/>
              <a:gd name="T13" fmla="*/ 65 h 91"/>
              <a:gd name="T14" fmla="*/ 53 w 72"/>
              <a:gd name="T15" fmla="*/ 57 h 91"/>
              <a:gd name="T16" fmla="*/ 38 w 72"/>
              <a:gd name="T17" fmla="*/ 52 h 91"/>
              <a:gd name="T18" fmla="*/ 16 w 72"/>
              <a:gd name="T19" fmla="*/ 44 h 91"/>
              <a:gd name="T20" fmla="*/ 6 w 72"/>
              <a:gd name="T21" fmla="*/ 36 h 91"/>
              <a:gd name="T22" fmla="*/ 4 w 72"/>
              <a:gd name="T23" fmla="*/ 24 h 91"/>
              <a:gd name="T24" fmla="*/ 6 w 72"/>
              <a:gd name="T25" fmla="*/ 14 h 91"/>
              <a:gd name="T26" fmla="*/ 14 w 72"/>
              <a:gd name="T27" fmla="*/ 6 h 91"/>
              <a:gd name="T28" fmla="*/ 23 w 72"/>
              <a:gd name="T29" fmla="*/ 2 h 91"/>
              <a:gd name="T30" fmla="*/ 36 w 72"/>
              <a:gd name="T31" fmla="*/ 0 h 91"/>
              <a:gd name="T32" fmla="*/ 54 w 72"/>
              <a:gd name="T33" fmla="*/ 3 h 91"/>
              <a:gd name="T34" fmla="*/ 65 w 72"/>
              <a:gd name="T35" fmla="*/ 11 h 91"/>
              <a:gd name="T36" fmla="*/ 70 w 72"/>
              <a:gd name="T37" fmla="*/ 25 h 91"/>
              <a:gd name="T38" fmla="*/ 55 w 72"/>
              <a:gd name="T39" fmla="*/ 27 h 91"/>
              <a:gd name="T40" fmla="*/ 50 w 72"/>
              <a:gd name="T41" fmla="*/ 16 h 91"/>
              <a:gd name="T42" fmla="*/ 37 w 72"/>
              <a:gd name="T43" fmla="*/ 12 h 91"/>
              <a:gd name="T44" fmla="*/ 22 w 72"/>
              <a:gd name="T45" fmla="*/ 15 h 91"/>
              <a:gd name="T46" fmla="*/ 18 w 72"/>
              <a:gd name="T47" fmla="*/ 23 h 91"/>
              <a:gd name="T48" fmla="*/ 19 w 72"/>
              <a:gd name="T49" fmla="*/ 28 h 91"/>
              <a:gd name="T50" fmla="*/ 25 w 72"/>
              <a:gd name="T51" fmla="*/ 32 h 91"/>
              <a:gd name="T52" fmla="*/ 38 w 72"/>
              <a:gd name="T53" fmla="*/ 36 h 91"/>
              <a:gd name="T54" fmla="*/ 59 w 72"/>
              <a:gd name="T55" fmla="*/ 43 h 91"/>
              <a:gd name="T56" fmla="*/ 69 w 72"/>
              <a:gd name="T57" fmla="*/ 51 h 91"/>
              <a:gd name="T58" fmla="*/ 72 w 72"/>
              <a:gd name="T59" fmla="*/ 64 h 91"/>
              <a:gd name="T60" fmla="*/ 67 w 72"/>
              <a:gd name="T61" fmla="*/ 77 h 91"/>
              <a:gd name="T62" fmla="*/ 55 w 72"/>
              <a:gd name="T63" fmla="*/ 87 h 91"/>
              <a:gd name="T64" fmla="*/ 37 w 72"/>
              <a:gd name="T65" fmla="*/ 90 h 91"/>
              <a:gd name="T66" fmla="*/ 11 w 72"/>
              <a:gd name="T67" fmla="*/ 83 h 91"/>
              <a:gd name="T68" fmla="*/ 0 w 72"/>
              <a:gd name="T69" fmla="*/ 62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2" h="91">
                <a:moveTo>
                  <a:pt x="0" y="62"/>
                </a:moveTo>
                <a:lnTo>
                  <a:pt x="0" y="62"/>
                </a:lnTo>
                <a:lnTo>
                  <a:pt x="15" y="60"/>
                </a:lnTo>
                <a:cubicBezTo>
                  <a:pt x="16" y="66"/>
                  <a:pt x="18" y="70"/>
                  <a:pt x="21" y="73"/>
                </a:cubicBezTo>
                <a:cubicBezTo>
                  <a:pt x="25" y="77"/>
                  <a:pt x="30" y="78"/>
                  <a:pt x="37" y="78"/>
                </a:cubicBezTo>
                <a:cubicBezTo>
                  <a:pt x="44" y="78"/>
                  <a:pt x="49" y="77"/>
                  <a:pt x="52" y="75"/>
                </a:cubicBezTo>
                <a:cubicBezTo>
                  <a:pt x="55" y="72"/>
                  <a:pt x="57" y="69"/>
                  <a:pt x="57" y="65"/>
                </a:cubicBezTo>
                <a:cubicBezTo>
                  <a:pt x="57" y="62"/>
                  <a:pt x="56" y="59"/>
                  <a:pt x="53" y="57"/>
                </a:cubicBezTo>
                <a:cubicBezTo>
                  <a:pt x="51" y="56"/>
                  <a:pt x="46" y="54"/>
                  <a:pt x="38" y="52"/>
                </a:cubicBezTo>
                <a:cubicBezTo>
                  <a:pt x="27" y="49"/>
                  <a:pt x="20" y="46"/>
                  <a:pt x="16" y="44"/>
                </a:cubicBezTo>
                <a:cubicBezTo>
                  <a:pt x="12" y="42"/>
                  <a:pt x="9" y="39"/>
                  <a:pt x="6" y="36"/>
                </a:cubicBezTo>
                <a:cubicBezTo>
                  <a:pt x="4" y="32"/>
                  <a:pt x="3" y="28"/>
                  <a:pt x="4" y="24"/>
                </a:cubicBezTo>
                <a:cubicBezTo>
                  <a:pt x="4" y="20"/>
                  <a:pt x="5" y="17"/>
                  <a:pt x="6" y="14"/>
                </a:cubicBezTo>
                <a:cubicBezTo>
                  <a:pt x="8" y="10"/>
                  <a:pt x="11" y="8"/>
                  <a:pt x="14" y="6"/>
                </a:cubicBezTo>
                <a:cubicBezTo>
                  <a:pt x="16" y="4"/>
                  <a:pt x="19" y="3"/>
                  <a:pt x="23" y="2"/>
                </a:cubicBezTo>
                <a:cubicBezTo>
                  <a:pt x="27" y="0"/>
                  <a:pt x="31" y="0"/>
                  <a:pt x="36" y="0"/>
                </a:cubicBezTo>
                <a:cubicBezTo>
                  <a:pt x="43" y="0"/>
                  <a:pt x="49" y="1"/>
                  <a:pt x="54" y="3"/>
                </a:cubicBezTo>
                <a:cubicBezTo>
                  <a:pt x="59" y="5"/>
                  <a:pt x="62" y="8"/>
                  <a:pt x="65" y="11"/>
                </a:cubicBezTo>
                <a:cubicBezTo>
                  <a:pt x="67" y="15"/>
                  <a:pt x="69" y="19"/>
                  <a:pt x="70" y="25"/>
                </a:cubicBezTo>
                <a:lnTo>
                  <a:pt x="55" y="27"/>
                </a:lnTo>
                <a:cubicBezTo>
                  <a:pt x="55" y="22"/>
                  <a:pt x="53" y="19"/>
                  <a:pt x="50" y="16"/>
                </a:cubicBezTo>
                <a:cubicBezTo>
                  <a:pt x="47" y="14"/>
                  <a:pt x="42" y="12"/>
                  <a:pt x="37" y="12"/>
                </a:cubicBezTo>
                <a:cubicBezTo>
                  <a:pt x="30" y="12"/>
                  <a:pt x="25" y="13"/>
                  <a:pt x="22" y="15"/>
                </a:cubicBezTo>
                <a:cubicBezTo>
                  <a:pt x="19" y="17"/>
                  <a:pt x="18" y="20"/>
                  <a:pt x="18" y="23"/>
                </a:cubicBezTo>
                <a:cubicBezTo>
                  <a:pt x="18" y="25"/>
                  <a:pt x="18" y="26"/>
                  <a:pt x="19" y="28"/>
                </a:cubicBezTo>
                <a:cubicBezTo>
                  <a:pt x="21" y="30"/>
                  <a:pt x="22" y="31"/>
                  <a:pt x="25" y="32"/>
                </a:cubicBezTo>
                <a:cubicBezTo>
                  <a:pt x="26" y="33"/>
                  <a:pt x="31" y="34"/>
                  <a:pt x="38" y="36"/>
                </a:cubicBezTo>
                <a:cubicBezTo>
                  <a:pt x="48" y="39"/>
                  <a:pt x="55" y="41"/>
                  <a:pt x="59" y="43"/>
                </a:cubicBezTo>
                <a:cubicBezTo>
                  <a:pt x="63" y="45"/>
                  <a:pt x="67" y="48"/>
                  <a:pt x="69" y="51"/>
                </a:cubicBezTo>
                <a:cubicBezTo>
                  <a:pt x="71" y="55"/>
                  <a:pt x="72" y="59"/>
                  <a:pt x="72" y="64"/>
                </a:cubicBezTo>
                <a:cubicBezTo>
                  <a:pt x="72" y="69"/>
                  <a:pt x="70" y="73"/>
                  <a:pt x="67" y="77"/>
                </a:cubicBezTo>
                <a:cubicBezTo>
                  <a:pt x="65" y="82"/>
                  <a:pt x="60" y="85"/>
                  <a:pt x="55" y="87"/>
                </a:cubicBezTo>
                <a:cubicBezTo>
                  <a:pt x="50" y="89"/>
                  <a:pt x="43" y="91"/>
                  <a:pt x="37" y="90"/>
                </a:cubicBezTo>
                <a:cubicBezTo>
                  <a:pt x="25" y="90"/>
                  <a:pt x="17" y="88"/>
                  <a:pt x="11" y="83"/>
                </a:cubicBezTo>
                <a:cubicBezTo>
                  <a:pt x="5" y="78"/>
                  <a:pt x="2" y="71"/>
                  <a:pt x="0" y="62"/>
                </a:cubicBez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64" name="Freeform 78"/>
          <p:cNvSpPr>
            <a:spLocks noEditPoints="1"/>
          </p:cNvSpPr>
          <p:nvPr/>
        </p:nvSpPr>
        <p:spPr bwMode="auto">
          <a:xfrm>
            <a:off x="6186314" y="2332823"/>
            <a:ext cx="76200" cy="87313"/>
          </a:xfrm>
          <a:custGeom>
            <a:avLst/>
            <a:gdLst>
              <a:gd name="T0" fmla="*/ 61 w 79"/>
              <a:gd name="T1" fmla="*/ 79 h 91"/>
              <a:gd name="T2" fmla="*/ 61 w 79"/>
              <a:gd name="T3" fmla="*/ 79 h 91"/>
              <a:gd name="T4" fmla="*/ 45 w 79"/>
              <a:gd name="T5" fmla="*/ 88 h 91"/>
              <a:gd name="T6" fmla="*/ 29 w 79"/>
              <a:gd name="T7" fmla="*/ 90 h 91"/>
              <a:gd name="T8" fmla="*/ 7 w 79"/>
              <a:gd name="T9" fmla="*/ 82 h 91"/>
              <a:gd name="T10" fmla="*/ 0 w 79"/>
              <a:gd name="T11" fmla="*/ 64 h 91"/>
              <a:gd name="T12" fmla="*/ 4 w 79"/>
              <a:gd name="T13" fmla="*/ 52 h 91"/>
              <a:gd name="T14" fmla="*/ 12 w 79"/>
              <a:gd name="T15" fmla="*/ 44 h 91"/>
              <a:gd name="T16" fmla="*/ 23 w 79"/>
              <a:gd name="T17" fmla="*/ 40 h 91"/>
              <a:gd name="T18" fmla="*/ 36 w 79"/>
              <a:gd name="T19" fmla="*/ 39 h 91"/>
              <a:gd name="T20" fmla="*/ 62 w 79"/>
              <a:gd name="T21" fmla="*/ 35 h 91"/>
              <a:gd name="T22" fmla="*/ 62 w 79"/>
              <a:gd name="T23" fmla="*/ 31 h 91"/>
              <a:gd name="T24" fmla="*/ 59 w 79"/>
              <a:gd name="T25" fmla="*/ 18 h 91"/>
              <a:gd name="T26" fmla="*/ 43 w 79"/>
              <a:gd name="T27" fmla="*/ 12 h 91"/>
              <a:gd name="T28" fmla="*/ 27 w 79"/>
              <a:gd name="T29" fmla="*/ 15 h 91"/>
              <a:gd name="T30" fmla="*/ 19 w 79"/>
              <a:gd name="T31" fmla="*/ 28 h 91"/>
              <a:gd name="T32" fmla="*/ 5 w 79"/>
              <a:gd name="T33" fmla="*/ 25 h 91"/>
              <a:gd name="T34" fmla="*/ 12 w 79"/>
              <a:gd name="T35" fmla="*/ 10 h 91"/>
              <a:gd name="T36" fmla="*/ 26 w 79"/>
              <a:gd name="T37" fmla="*/ 2 h 91"/>
              <a:gd name="T38" fmla="*/ 45 w 79"/>
              <a:gd name="T39" fmla="*/ 0 h 91"/>
              <a:gd name="T40" fmla="*/ 63 w 79"/>
              <a:gd name="T41" fmla="*/ 4 h 91"/>
              <a:gd name="T42" fmla="*/ 73 w 79"/>
              <a:gd name="T43" fmla="*/ 11 h 91"/>
              <a:gd name="T44" fmla="*/ 77 w 79"/>
              <a:gd name="T45" fmla="*/ 21 h 91"/>
              <a:gd name="T46" fmla="*/ 77 w 79"/>
              <a:gd name="T47" fmla="*/ 35 h 91"/>
              <a:gd name="T48" fmla="*/ 76 w 79"/>
              <a:gd name="T49" fmla="*/ 54 h 91"/>
              <a:gd name="T50" fmla="*/ 76 w 79"/>
              <a:gd name="T51" fmla="*/ 80 h 91"/>
              <a:gd name="T52" fmla="*/ 79 w 79"/>
              <a:gd name="T53" fmla="*/ 91 h 91"/>
              <a:gd name="T54" fmla="*/ 64 w 79"/>
              <a:gd name="T55" fmla="*/ 90 h 91"/>
              <a:gd name="T56" fmla="*/ 61 w 79"/>
              <a:gd name="T57" fmla="*/ 79 h 91"/>
              <a:gd name="T58" fmla="*/ 62 w 79"/>
              <a:gd name="T59" fmla="*/ 46 h 91"/>
              <a:gd name="T60" fmla="*/ 62 w 79"/>
              <a:gd name="T61" fmla="*/ 46 h 91"/>
              <a:gd name="T62" fmla="*/ 37 w 79"/>
              <a:gd name="T63" fmla="*/ 51 h 91"/>
              <a:gd name="T64" fmla="*/ 24 w 79"/>
              <a:gd name="T65" fmla="*/ 53 h 91"/>
              <a:gd name="T66" fmla="*/ 18 w 79"/>
              <a:gd name="T67" fmla="*/ 57 h 91"/>
              <a:gd name="T68" fmla="*/ 16 w 79"/>
              <a:gd name="T69" fmla="*/ 64 h 91"/>
              <a:gd name="T70" fmla="*/ 20 w 79"/>
              <a:gd name="T71" fmla="*/ 74 h 91"/>
              <a:gd name="T72" fmla="*/ 33 w 79"/>
              <a:gd name="T73" fmla="*/ 79 h 91"/>
              <a:gd name="T74" fmla="*/ 48 w 79"/>
              <a:gd name="T75" fmla="*/ 76 h 91"/>
              <a:gd name="T76" fmla="*/ 58 w 79"/>
              <a:gd name="T77" fmla="*/ 66 h 91"/>
              <a:gd name="T78" fmla="*/ 61 w 79"/>
              <a:gd name="T79" fmla="*/ 52 h 91"/>
              <a:gd name="T80" fmla="*/ 62 w 79"/>
              <a:gd name="T81" fmla="*/ 46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9" h="91">
                <a:moveTo>
                  <a:pt x="61" y="79"/>
                </a:moveTo>
                <a:lnTo>
                  <a:pt x="61" y="79"/>
                </a:lnTo>
                <a:cubicBezTo>
                  <a:pt x="55" y="83"/>
                  <a:pt x="50" y="86"/>
                  <a:pt x="45" y="88"/>
                </a:cubicBezTo>
                <a:cubicBezTo>
                  <a:pt x="40" y="90"/>
                  <a:pt x="34" y="90"/>
                  <a:pt x="29" y="90"/>
                </a:cubicBezTo>
                <a:cubicBezTo>
                  <a:pt x="19" y="89"/>
                  <a:pt x="12" y="87"/>
                  <a:pt x="7" y="82"/>
                </a:cubicBezTo>
                <a:cubicBezTo>
                  <a:pt x="2" y="77"/>
                  <a:pt x="0" y="71"/>
                  <a:pt x="0" y="64"/>
                </a:cubicBezTo>
                <a:cubicBezTo>
                  <a:pt x="1" y="60"/>
                  <a:pt x="2" y="56"/>
                  <a:pt x="4" y="52"/>
                </a:cubicBezTo>
                <a:cubicBezTo>
                  <a:pt x="6" y="49"/>
                  <a:pt x="9" y="46"/>
                  <a:pt x="12" y="44"/>
                </a:cubicBezTo>
                <a:cubicBezTo>
                  <a:pt x="15" y="42"/>
                  <a:pt x="19" y="41"/>
                  <a:pt x="23" y="40"/>
                </a:cubicBezTo>
                <a:cubicBezTo>
                  <a:pt x="26" y="39"/>
                  <a:pt x="30" y="39"/>
                  <a:pt x="36" y="39"/>
                </a:cubicBezTo>
                <a:cubicBezTo>
                  <a:pt x="48" y="38"/>
                  <a:pt x="56" y="36"/>
                  <a:pt x="62" y="35"/>
                </a:cubicBezTo>
                <a:cubicBezTo>
                  <a:pt x="62" y="33"/>
                  <a:pt x="62" y="32"/>
                  <a:pt x="62" y="31"/>
                </a:cubicBezTo>
                <a:cubicBezTo>
                  <a:pt x="63" y="25"/>
                  <a:pt x="62" y="21"/>
                  <a:pt x="59" y="18"/>
                </a:cubicBezTo>
                <a:cubicBezTo>
                  <a:pt x="55" y="15"/>
                  <a:pt x="50" y="13"/>
                  <a:pt x="43" y="12"/>
                </a:cubicBezTo>
                <a:cubicBezTo>
                  <a:pt x="36" y="12"/>
                  <a:pt x="31" y="13"/>
                  <a:pt x="27" y="15"/>
                </a:cubicBezTo>
                <a:cubicBezTo>
                  <a:pt x="24" y="17"/>
                  <a:pt x="21" y="22"/>
                  <a:pt x="19" y="28"/>
                </a:cubicBezTo>
                <a:lnTo>
                  <a:pt x="5" y="25"/>
                </a:lnTo>
                <a:cubicBezTo>
                  <a:pt x="7" y="19"/>
                  <a:pt x="9" y="14"/>
                  <a:pt x="12" y="10"/>
                </a:cubicBezTo>
                <a:cubicBezTo>
                  <a:pt x="15" y="7"/>
                  <a:pt x="20" y="4"/>
                  <a:pt x="26" y="2"/>
                </a:cubicBezTo>
                <a:cubicBezTo>
                  <a:pt x="31" y="1"/>
                  <a:pt x="38" y="0"/>
                  <a:pt x="45" y="0"/>
                </a:cubicBezTo>
                <a:cubicBezTo>
                  <a:pt x="53" y="1"/>
                  <a:pt x="59" y="2"/>
                  <a:pt x="63" y="4"/>
                </a:cubicBezTo>
                <a:cubicBezTo>
                  <a:pt x="68" y="6"/>
                  <a:pt x="71" y="8"/>
                  <a:pt x="73" y="11"/>
                </a:cubicBezTo>
                <a:cubicBezTo>
                  <a:pt x="75" y="14"/>
                  <a:pt x="76" y="17"/>
                  <a:pt x="77" y="21"/>
                </a:cubicBezTo>
                <a:cubicBezTo>
                  <a:pt x="77" y="24"/>
                  <a:pt x="77" y="28"/>
                  <a:pt x="77" y="35"/>
                </a:cubicBezTo>
                <a:lnTo>
                  <a:pt x="76" y="54"/>
                </a:lnTo>
                <a:cubicBezTo>
                  <a:pt x="75" y="68"/>
                  <a:pt x="75" y="76"/>
                  <a:pt x="76" y="80"/>
                </a:cubicBezTo>
                <a:cubicBezTo>
                  <a:pt x="76" y="84"/>
                  <a:pt x="77" y="87"/>
                  <a:pt x="79" y="91"/>
                </a:cubicBezTo>
                <a:lnTo>
                  <a:pt x="64" y="90"/>
                </a:lnTo>
                <a:cubicBezTo>
                  <a:pt x="62" y="87"/>
                  <a:pt x="61" y="83"/>
                  <a:pt x="61" y="79"/>
                </a:cubicBezTo>
                <a:close/>
                <a:moveTo>
                  <a:pt x="62" y="46"/>
                </a:moveTo>
                <a:lnTo>
                  <a:pt x="62" y="46"/>
                </a:lnTo>
                <a:cubicBezTo>
                  <a:pt x="56" y="48"/>
                  <a:pt x="48" y="50"/>
                  <a:pt x="37" y="51"/>
                </a:cubicBezTo>
                <a:cubicBezTo>
                  <a:pt x="31" y="51"/>
                  <a:pt x="27" y="52"/>
                  <a:pt x="24" y="53"/>
                </a:cubicBezTo>
                <a:cubicBezTo>
                  <a:pt x="22" y="54"/>
                  <a:pt x="20" y="55"/>
                  <a:pt x="18" y="57"/>
                </a:cubicBezTo>
                <a:cubicBezTo>
                  <a:pt x="17" y="59"/>
                  <a:pt x="16" y="62"/>
                  <a:pt x="16" y="64"/>
                </a:cubicBezTo>
                <a:cubicBezTo>
                  <a:pt x="16" y="68"/>
                  <a:pt x="17" y="71"/>
                  <a:pt x="20" y="74"/>
                </a:cubicBezTo>
                <a:cubicBezTo>
                  <a:pt x="23" y="77"/>
                  <a:pt x="27" y="78"/>
                  <a:pt x="33" y="79"/>
                </a:cubicBezTo>
                <a:cubicBezTo>
                  <a:pt x="38" y="79"/>
                  <a:pt x="43" y="78"/>
                  <a:pt x="48" y="76"/>
                </a:cubicBezTo>
                <a:cubicBezTo>
                  <a:pt x="53" y="74"/>
                  <a:pt x="56" y="70"/>
                  <a:pt x="58" y="66"/>
                </a:cubicBezTo>
                <a:cubicBezTo>
                  <a:pt x="60" y="63"/>
                  <a:pt x="61" y="58"/>
                  <a:pt x="61" y="52"/>
                </a:cubicBezTo>
                <a:lnTo>
                  <a:pt x="62" y="46"/>
                </a:ln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65" name="Freeform 79"/>
          <p:cNvSpPr>
            <a:spLocks/>
          </p:cNvSpPr>
          <p:nvPr/>
        </p:nvSpPr>
        <p:spPr bwMode="auto">
          <a:xfrm>
            <a:off x="6278389" y="2337586"/>
            <a:ext cx="115888" cy="92075"/>
          </a:xfrm>
          <a:custGeom>
            <a:avLst/>
            <a:gdLst>
              <a:gd name="T0" fmla="*/ 0 w 123"/>
              <a:gd name="T1" fmla="*/ 86 h 97"/>
              <a:gd name="T2" fmla="*/ 0 w 123"/>
              <a:gd name="T3" fmla="*/ 86 h 97"/>
              <a:gd name="T4" fmla="*/ 8 w 123"/>
              <a:gd name="T5" fmla="*/ 0 h 97"/>
              <a:gd name="T6" fmla="*/ 21 w 123"/>
              <a:gd name="T7" fmla="*/ 1 h 97"/>
              <a:gd name="T8" fmla="*/ 20 w 123"/>
              <a:gd name="T9" fmla="*/ 14 h 97"/>
              <a:gd name="T10" fmla="*/ 32 w 123"/>
              <a:gd name="T11" fmla="*/ 4 h 97"/>
              <a:gd name="T12" fmla="*/ 47 w 123"/>
              <a:gd name="T13" fmla="*/ 2 h 97"/>
              <a:gd name="T14" fmla="*/ 63 w 123"/>
              <a:gd name="T15" fmla="*/ 7 h 97"/>
              <a:gd name="T16" fmla="*/ 70 w 123"/>
              <a:gd name="T17" fmla="*/ 19 h 97"/>
              <a:gd name="T18" fmla="*/ 98 w 123"/>
              <a:gd name="T19" fmla="*/ 7 h 97"/>
              <a:gd name="T20" fmla="*/ 117 w 123"/>
              <a:gd name="T21" fmla="*/ 15 h 97"/>
              <a:gd name="T22" fmla="*/ 122 w 123"/>
              <a:gd name="T23" fmla="*/ 38 h 97"/>
              <a:gd name="T24" fmla="*/ 117 w 123"/>
              <a:gd name="T25" fmla="*/ 97 h 97"/>
              <a:gd name="T26" fmla="*/ 102 w 123"/>
              <a:gd name="T27" fmla="*/ 96 h 97"/>
              <a:gd name="T28" fmla="*/ 107 w 123"/>
              <a:gd name="T29" fmla="*/ 41 h 97"/>
              <a:gd name="T30" fmla="*/ 107 w 123"/>
              <a:gd name="T31" fmla="*/ 29 h 97"/>
              <a:gd name="T32" fmla="*/ 102 w 123"/>
              <a:gd name="T33" fmla="*/ 22 h 97"/>
              <a:gd name="T34" fmla="*/ 94 w 123"/>
              <a:gd name="T35" fmla="*/ 19 h 97"/>
              <a:gd name="T36" fmla="*/ 78 w 123"/>
              <a:gd name="T37" fmla="*/ 24 h 97"/>
              <a:gd name="T38" fmla="*/ 70 w 123"/>
              <a:gd name="T39" fmla="*/ 42 h 97"/>
              <a:gd name="T40" fmla="*/ 66 w 123"/>
              <a:gd name="T41" fmla="*/ 92 h 97"/>
              <a:gd name="T42" fmla="*/ 51 w 123"/>
              <a:gd name="T43" fmla="*/ 91 h 97"/>
              <a:gd name="T44" fmla="*/ 56 w 123"/>
              <a:gd name="T45" fmla="*/ 35 h 97"/>
              <a:gd name="T46" fmla="*/ 54 w 123"/>
              <a:gd name="T47" fmla="*/ 20 h 97"/>
              <a:gd name="T48" fmla="*/ 43 w 123"/>
              <a:gd name="T49" fmla="*/ 14 h 97"/>
              <a:gd name="T50" fmla="*/ 31 w 123"/>
              <a:gd name="T51" fmla="*/ 16 h 97"/>
              <a:gd name="T52" fmla="*/ 23 w 123"/>
              <a:gd name="T53" fmla="*/ 25 h 97"/>
              <a:gd name="T54" fmla="*/ 19 w 123"/>
              <a:gd name="T55" fmla="*/ 43 h 97"/>
              <a:gd name="T56" fmla="*/ 15 w 123"/>
              <a:gd name="T57" fmla="*/ 88 h 97"/>
              <a:gd name="T58" fmla="*/ 0 w 123"/>
              <a:gd name="T59" fmla="*/ 86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3" h="97">
                <a:moveTo>
                  <a:pt x="0" y="86"/>
                </a:moveTo>
                <a:lnTo>
                  <a:pt x="0" y="86"/>
                </a:lnTo>
                <a:lnTo>
                  <a:pt x="8" y="0"/>
                </a:lnTo>
                <a:lnTo>
                  <a:pt x="21" y="1"/>
                </a:lnTo>
                <a:lnTo>
                  <a:pt x="20" y="14"/>
                </a:lnTo>
                <a:cubicBezTo>
                  <a:pt x="23" y="10"/>
                  <a:pt x="27" y="7"/>
                  <a:pt x="32" y="4"/>
                </a:cubicBezTo>
                <a:cubicBezTo>
                  <a:pt x="36" y="2"/>
                  <a:pt x="42" y="1"/>
                  <a:pt x="47" y="2"/>
                </a:cubicBezTo>
                <a:cubicBezTo>
                  <a:pt x="54" y="2"/>
                  <a:pt x="59" y="4"/>
                  <a:pt x="63" y="7"/>
                </a:cubicBezTo>
                <a:cubicBezTo>
                  <a:pt x="66" y="10"/>
                  <a:pt x="69" y="14"/>
                  <a:pt x="70" y="19"/>
                </a:cubicBezTo>
                <a:cubicBezTo>
                  <a:pt x="78" y="10"/>
                  <a:pt x="87" y="6"/>
                  <a:pt x="98" y="7"/>
                </a:cubicBezTo>
                <a:cubicBezTo>
                  <a:pt x="107" y="7"/>
                  <a:pt x="113" y="10"/>
                  <a:pt x="117" y="15"/>
                </a:cubicBezTo>
                <a:cubicBezTo>
                  <a:pt x="121" y="21"/>
                  <a:pt x="123" y="28"/>
                  <a:pt x="122" y="38"/>
                </a:cubicBezTo>
                <a:lnTo>
                  <a:pt x="117" y="97"/>
                </a:lnTo>
                <a:lnTo>
                  <a:pt x="102" y="96"/>
                </a:lnTo>
                <a:lnTo>
                  <a:pt x="107" y="41"/>
                </a:lnTo>
                <a:cubicBezTo>
                  <a:pt x="108" y="36"/>
                  <a:pt x="108" y="31"/>
                  <a:pt x="107" y="29"/>
                </a:cubicBezTo>
                <a:cubicBezTo>
                  <a:pt x="106" y="26"/>
                  <a:pt x="105" y="24"/>
                  <a:pt x="102" y="22"/>
                </a:cubicBezTo>
                <a:cubicBezTo>
                  <a:pt x="100" y="20"/>
                  <a:pt x="97" y="19"/>
                  <a:pt x="94" y="19"/>
                </a:cubicBezTo>
                <a:cubicBezTo>
                  <a:pt x="88" y="18"/>
                  <a:pt x="83" y="20"/>
                  <a:pt x="78" y="24"/>
                </a:cubicBezTo>
                <a:cubicBezTo>
                  <a:pt x="74" y="27"/>
                  <a:pt x="71" y="33"/>
                  <a:pt x="70" y="42"/>
                </a:cubicBezTo>
                <a:lnTo>
                  <a:pt x="66" y="92"/>
                </a:lnTo>
                <a:lnTo>
                  <a:pt x="51" y="91"/>
                </a:lnTo>
                <a:lnTo>
                  <a:pt x="56" y="35"/>
                </a:lnTo>
                <a:cubicBezTo>
                  <a:pt x="57" y="29"/>
                  <a:pt x="56" y="24"/>
                  <a:pt x="54" y="20"/>
                </a:cubicBezTo>
                <a:cubicBezTo>
                  <a:pt x="52" y="17"/>
                  <a:pt x="48" y="15"/>
                  <a:pt x="43" y="14"/>
                </a:cubicBezTo>
                <a:cubicBezTo>
                  <a:pt x="39" y="14"/>
                  <a:pt x="35" y="15"/>
                  <a:pt x="31" y="16"/>
                </a:cubicBezTo>
                <a:cubicBezTo>
                  <a:pt x="28" y="18"/>
                  <a:pt x="25" y="21"/>
                  <a:pt x="23" y="25"/>
                </a:cubicBezTo>
                <a:cubicBezTo>
                  <a:pt x="21" y="29"/>
                  <a:pt x="20" y="35"/>
                  <a:pt x="19" y="43"/>
                </a:cubicBezTo>
                <a:lnTo>
                  <a:pt x="15" y="88"/>
                </a:lnTo>
                <a:lnTo>
                  <a:pt x="0" y="86"/>
                </a:ln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66" name="Freeform 80"/>
          <p:cNvSpPr>
            <a:spLocks/>
          </p:cNvSpPr>
          <p:nvPr/>
        </p:nvSpPr>
        <p:spPr bwMode="auto">
          <a:xfrm>
            <a:off x="6408564" y="2350286"/>
            <a:ext cx="120650" cy="96838"/>
          </a:xfrm>
          <a:custGeom>
            <a:avLst/>
            <a:gdLst>
              <a:gd name="T0" fmla="*/ 0 w 126"/>
              <a:gd name="T1" fmla="*/ 85 h 101"/>
              <a:gd name="T2" fmla="*/ 0 w 126"/>
              <a:gd name="T3" fmla="*/ 85 h 101"/>
              <a:gd name="T4" fmla="*/ 12 w 126"/>
              <a:gd name="T5" fmla="*/ 0 h 101"/>
              <a:gd name="T6" fmla="*/ 25 w 126"/>
              <a:gd name="T7" fmla="*/ 2 h 101"/>
              <a:gd name="T8" fmla="*/ 24 w 126"/>
              <a:gd name="T9" fmla="*/ 14 h 101"/>
              <a:gd name="T10" fmla="*/ 36 w 126"/>
              <a:gd name="T11" fmla="*/ 5 h 101"/>
              <a:gd name="T12" fmla="*/ 52 w 126"/>
              <a:gd name="T13" fmla="*/ 3 h 101"/>
              <a:gd name="T14" fmla="*/ 67 w 126"/>
              <a:gd name="T15" fmla="*/ 9 h 101"/>
              <a:gd name="T16" fmla="*/ 74 w 126"/>
              <a:gd name="T17" fmla="*/ 22 h 101"/>
              <a:gd name="T18" fmla="*/ 102 w 126"/>
              <a:gd name="T19" fmla="*/ 10 h 101"/>
              <a:gd name="T20" fmla="*/ 121 w 126"/>
              <a:gd name="T21" fmla="*/ 20 h 101"/>
              <a:gd name="T22" fmla="*/ 125 w 126"/>
              <a:gd name="T23" fmla="*/ 43 h 101"/>
              <a:gd name="T24" fmla="*/ 116 w 126"/>
              <a:gd name="T25" fmla="*/ 101 h 101"/>
              <a:gd name="T26" fmla="*/ 102 w 126"/>
              <a:gd name="T27" fmla="*/ 99 h 101"/>
              <a:gd name="T28" fmla="*/ 110 w 126"/>
              <a:gd name="T29" fmla="*/ 46 h 101"/>
              <a:gd name="T30" fmla="*/ 110 w 126"/>
              <a:gd name="T31" fmla="*/ 33 h 101"/>
              <a:gd name="T32" fmla="*/ 106 w 126"/>
              <a:gd name="T33" fmla="*/ 26 h 101"/>
              <a:gd name="T34" fmla="*/ 97 w 126"/>
              <a:gd name="T35" fmla="*/ 22 h 101"/>
              <a:gd name="T36" fmla="*/ 81 w 126"/>
              <a:gd name="T37" fmla="*/ 26 h 101"/>
              <a:gd name="T38" fmla="*/ 73 w 126"/>
              <a:gd name="T39" fmla="*/ 45 h 101"/>
              <a:gd name="T40" fmla="*/ 66 w 126"/>
              <a:gd name="T41" fmla="*/ 94 h 101"/>
              <a:gd name="T42" fmla="*/ 51 w 126"/>
              <a:gd name="T43" fmla="*/ 92 h 101"/>
              <a:gd name="T44" fmla="*/ 59 w 126"/>
              <a:gd name="T45" fmla="*/ 37 h 101"/>
              <a:gd name="T46" fmla="*/ 58 w 126"/>
              <a:gd name="T47" fmla="*/ 22 h 101"/>
              <a:gd name="T48" fmla="*/ 47 w 126"/>
              <a:gd name="T49" fmla="*/ 15 h 101"/>
              <a:gd name="T50" fmla="*/ 35 w 126"/>
              <a:gd name="T51" fmla="*/ 17 h 101"/>
              <a:gd name="T52" fmla="*/ 26 w 126"/>
              <a:gd name="T53" fmla="*/ 25 h 101"/>
              <a:gd name="T54" fmla="*/ 21 w 126"/>
              <a:gd name="T55" fmla="*/ 43 h 101"/>
              <a:gd name="T56" fmla="*/ 15 w 126"/>
              <a:gd name="T57" fmla="*/ 87 h 101"/>
              <a:gd name="T58" fmla="*/ 0 w 126"/>
              <a:gd name="T59" fmla="*/ 85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6" h="101">
                <a:moveTo>
                  <a:pt x="0" y="85"/>
                </a:moveTo>
                <a:lnTo>
                  <a:pt x="0" y="85"/>
                </a:lnTo>
                <a:lnTo>
                  <a:pt x="12" y="0"/>
                </a:lnTo>
                <a:lnTo>
                  <a:pt x="25" y="2"/>
                </a:lnTo>
                <a:lnTo>
                  <a:pt x="24" y="14"/>
                </a:lnTo>
                <a:cubicBezTo>
                  <a:pt x="27" y="10"/>
                  <a:pt x="31" y="7"/>
                  <a:pt x="36" y="5"/>
                </a:cubicBezTo>
                <a:cubicBezTo>
                  <a:pt x="41" y="3"/>
                  <a:pt x="46" y="2"/>
                  <a:pt x="52" y="3"/>
                </a:cubicBezTo>
                <a:cubicBezTo>
                  <a:pt x="58" y="4"/>
                  <a:pt x="63" y="6"/>
                  <a:pt x="67" y="9"/>
                </a:cubicBezTo>
                <a:cubicBezTo>
                  <a:pt x="70" y="13"/>
                  <a:pt x="73" y="17"/>
                  <a:pt x="74" y="22"/>
                </a:cubicBezTo>
                <a:cubicBezTo>
                  <a:pt x="82" y="13"/>
                  <a:pt x="91" y="9"/>
                  <a:pt x="102" y="10"/>
                </a:cubicBezTo>
                <a:cubicBezTo>
                  <a:pt x="111" y="11"/>
                  <a:pt x="117" y="15"/>
                  <a:pt x="121" y="20"/>
                </a:cubicBezTo>
                <a:cubicBezTo>
                  <a:pt x="125" y="25"/>
                  <a:pt x="126" y="33"/>
                  <a:pt x="125" y="43"/>
                </a:cubicBezTo>
                <a:lnTo>
                  <a:pt x="116" y="101"/>
                </a:lnTo>
                <a:lnTo>
                  <a:pt x="102" y="99"/>
                </a:lnTo>
                <a:lnTo>
                  <a:pt x="110" y="46"/>
                </a:lnTo>
                <a:cubicBezTo>
                  <a:pt x="110" y="40"/>
                  <a:pt x="110" y="35"/>
                  <a:pt x="110" y="33"/>
                </a:cubicBezTo>
                <a:cubicBezTo>
                  <a:pt x="109" y="30"/>
                  <a:pt x="108" y="28"/>
                  <a:pt x="106" y="26"/>
                </a:cubicBezTo>
                <a:cubicBezTo>
                  <a:pt x="103" y="24"/>
                  <a:pt x="101" y="23"/>
                  <a:pt x="97" y="22"/>
                </a:cubicBezTo>
                <a:cubicBezTo>
                  <a:pt x="91" y="22"/>
                  <a:pt x="86" y="23"/>
                  <a:pt x="81" y="26"/>
                </a:cubicBezTo>
                <a:cubicBezTo>
                  <a:pt x="77" y="30"/>
                  <a:pt x="74" y="36"/>
                  <a:pt x="73" y="45"/>
                </a:cubicBezTo>
                <a:lnTo>
                  <a:pt x="66" y="94"/>
                </a:lnTo>
                <a:lnTo>
                  <a:pt x="51" y="92"/>
                </a:lnTo>
                <a:lnTo>
                  <a:pt x="59" y="37"/>
                </a:lnTo>
                <a:cubicBezTo>
                  <a:pt x="60" y="30"/>
                  <a:pt x="59" y="25"/>
                  <a:pt x="58" y="22"/>
                </a:cubicBezTo>
                <a:cubicBezTo>
                  <a:pt x="56" y="18"/>
                  <a:pt x="52" y="16"/>
                  <a:pt x="47" y="15"/>
                </a:cubicBezTo>
                <a:cubicBezTo>
                  <a:pt x="42" y="15"/>
                  <a:pt x="39" y="15"/>
                  <a:pt x="35" y="17"/>
                </a:cubicBezTo>
                <a:cubicBezTo>
                  <a:pt x="31" y="19"/>
                  <a:pt x="28" y="21"/>
                  <a:pt x="26" y="25"/>
                </a:cubicBezTo>
                <a:cubicBezTo>
                  <a:pt x="24" y="29"/>
                  <a:pt x="22" y="35"/>
                  <a:pt x="21" y="43"/>
                </a:cubicBezTo>
                <a:lnTo>
                  <a:pt x="15" y="87"/>
                </a:lnTo>
                <a:lnTo>
                  <a:pt x="0" y="85"/>
                </a:ln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67" name="Freeform 81"/>
          <p:cNvSpPr>
            <a:spLocks/>
          </p:cNvSpPr>
          <p:nvPr/>
        </p:nvSpPr>
        <p:spPr bwMode="auto">
          <a:xfrm>
            <a:off x="6538739" y="2339173"/>
            <a:ext cx="33338" cy="114300"/>
          </a:xfrm>
          <a:custGeom>
            <a:avLst/>
            <a:gdLst>
              <a:gd name="T0" fmla="*/ 0 w 34"/>
              <a:gd name="T1" fmla="*/ 117 h 120"/>
              <a:gd name="T2" fmla="*/ 0 w 34"/>
              <a:gd name="T3" fmla="*/ 117 h 120"/>
              <a:gd name="T4" fmla="*/ 20 w 34"/>
              <a:gd name="T5" fmla="*/ 0 h 120"/>
              <a:gd name="T6" fmla="*/ 34 w 34"/>
              <a:gd name="T7" fmla="*/ 2 h 120"/>
              <a:gd name="T8" fmla="*/ 14 w 34"/>
              <a:gd name="T9" fmla="*/ 120 h 120"/>
              <a:gd name="T10" fmla="*/ 0 w 34"/>
              <a:gd name="T11" fmla="*/ 117 h 120"/>
            </a:gdLst>
            <a:ahLst/>
            <a:cxnLst>
              <a:cxn ang="0">
                <a:pos x="T0" y="T1"/>
              </a:cxn>
              <a:cxn ang="0">
                <a:pos x="T2" y="T3"/>
              </a:cxn>
              <a:cxn ang="0">
                <a:pos x="T4" y="T5"/>
              </a:cxn>
              <a:cxn ang="0">
                <a:pos x="T6" y="T7"/>
              </a:cxn>
              <a:cxn ang="0">
                <a:pos x="T8" y="T9"/>
              </a:cxn>
              <a:cxn ang="0">
                <a:pos x="T10" y="T11"/>
              </a:cxn>
            </a:cxnLst>
            <a:rect l="0" t="0" r="r" b="b"/>
            <a:pathLst>
              <a:path w="34" h="120">
                <a:moveTo>
                  <a:pt x="0" y="117"/>
                </a:moveTo>
                <a:lnTo>
                  <a:pt x="0" y="117"/>
                </a:lnTo>
                <a:lnTo>
                  <a:pt x="20" y="0"/>
                </a:lnTo>
                <a:lnTo>
                  <a:pt x="34" y="2"/>
                </a:lnTo>
                <a:lnTo>
                  <a:pt x="14" y="120"/>
                </a:lnTo>
                <a:lnTo>
                  <a:pt x="0" y="117"/>
                </a:ln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68" name="Freeform 82"/>
          <p:cNvSpPr>
            <a:spLocks/>
          </p:cNvSpPr>
          <p:nvPr/>
        </p:nvSpPr>
        <p:spPr bwMode="auto">
          <a:xfrm>
            <a:off x="6576839" y="2375686"/>
            <a:ext cx="76200" cy="95250"/>
          </a:xfrm>
          <a:custGeom>
            <a:avLst/>
            <a:gdLst>
              <a:gd name="T0" fmla="*/ 51 w 80"/>
              <a:gd name="T1" fmla="*/ 96 h 99"/>
              <a:gd name="T2" fmla="*/ 51 w 80"/>
              <a:gd name="T3" fmla="*/ 96 h 99"/>
              <a:gd name="T4" fmla="*/ 54 w 80"/>
              <a:gd name="T5" fmla="*/ 84 h 99"/>
              <a:gd name="T6" fmla="*/ 24 w 80"/>
              <a:gd name="T7" fmla="*/ 93 h 99"/>
              <a:gd name="T8" fmla="*/ 10 w 80"/>
              <a:gd name="T9" fmla="*/ 87 h 99"/>
              <a:gd name="T10" fmla="*/ 2 w 80"/>
              <a:gd name="T11" fmla="*/ 78 h 99"/>
              <a:gd name="T12" fmla="*/ 0 w 80"/>
              <a:gd name="T13" fmla="*/ 67 h 99"/>
              <a:gd name="T14" fmla="*/ 2 w 80"/>
              <a:gd name="T15" fmla="*/ 53 h 99"/>
              <a:gd name="T16" fmla="*/ 12 w 80"/>
              <a:gd name="T17" fmla="*/ 0 h 99"/>
              <a:gd name="T18" fmla="*/ 26 w 80"/>
              <a:gd name="T19" fmla="*/ 3 h 99"/>
              <a:gd name="T20" fmla="*/ 17 w 80"/>
              <a:gd name="T21" fmla="*/ 50 h 99"/>
              <a:gd name="T22" fmla="*/ 15 w 80"/>
              <a:gd name="T23" fmla="*/ 66 h 99"/>
              <a:gd name="T24" fmla="*/ 19 w 80"/>
              <a:gd name="T25" fmla="*/ 76 h 99"/>
              <a:gd name="T26" fmla="*/ 29 w 80"/>
              <a:gd name="T27" fmla="*/ 81 h 99"/>
              <a:gd name="T28" fmla="*/ 42 w 80"/>
              <a:gd name="T29" fmla="*/ 80 h 99"/>
              <a:gd name="T30" fmla="*/ 52 w 80"/>
              <a:gd name="T31" fmla="*/ 72 h 99"/>
              <a:gd name="T32" fmla="*/ 57 w 80"/>
              <a:gd name="T33" fmla="*/ 56 h 99"/>
              <a:gd name="T34" fmla="*/ 66 w 80"/>
              <a:gd name="T35" fmla="*/ 11 h 99"/>
              <a:gd name="T36" fmla="*/ 80 w 80"/>
              <a:gd name="T37" fmla="*/ 14 h 99"/>
              <a:gd name="T38" fmla="*/ 64 w 80"/>
              <a:gd name="T39" fmla="*/ 99 h 99"/>
              <a:gd name="T40" fmla="*/ 51 w 80"/>
              <a:gd name="T41" fmla="*/ 96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0" h="99">
                <a:moveTo>
                  <a:pt x="51" y="96"/>
                </a:moveTo>
                <a:lnTo>
                  <a:pt x="51" y="96"/>
                </a:lnTo>
                <a:lnTo>
                  <a:pt x="54" y="84"/>
                </a:lnTo>
                <a:cubicBezTo>
                  <a:pt x="45" y="92"/>
                  <a:pt x="35" y="95"/>
                  <a:pt x="24" y="93"/>
                </a:cubicBezTo>
                <a:cubicBezTo>
                  <a:pt x="19" y="92"/>
                  <a:pt x="14" y="90"/>
                  <a:pt x="10" y="87"/>
                </a:cubicBezTo>
                <a:cubicBezTo>
                  <a:pt x="7" y="84"/>
                  <a:pt x="4" y="81"/>
                  <a:pt x="2" y="78"/>
                </a:cubicBezTo>
                <a:cubicBezTo>
                  <a:pt x="1" y="75"/>
                  <a:pt x="0" y="71"/>
                  <a:pt x="0" y="67"/>
                </a:cubicBezTo>
                <a:cubicBezTo>
                  <a:pt x="0" y="64"/>
                  <a:pt x="0" y="59"/>
                  <a:pt x="2" y="53"/>
                </a:cubicBezTo>
                <a:lnTo>
                  <a:pt x="12" y="0"/>
                </a:lnTo>
                <a:lnTo>
                  <a:pt x="26" y="3"/>
                </a:lnTo>
                <a:lnTo>
                  <a:pt x="17" y="50"/>
                </a:lnTo>
                <a:cubicBezTo>
                  <a:pt x="16" y="58"/>
                  <a:pt x="15" y="63"/>
                  <a:pt x="15" y="66"/>
                </a:cubicBezTo>
                <a:cubicBezTo>
                  <a:pt x="15" y="70"/>
                  <a:pt x="16" y="73"/>
                  <a:pt x="19" y="76"/>
                </a:cubicBezTo>
                <a:cubicBezTo>
                  <a:pt x="22" y="78"/>
                  <a:pt x="25" y="80"/>
                  <a:pt x="29" y="81"/>
                </a:cubicBezTo>
                <a:cubicBezTo>
                  <a:pt x="34" y="82"/>
                  <a:pt x="38" y="81"/>
                  <a:pt x="42" y="80"/>
                </a:cubicBezTo>
                <a:cubicBezTo>
                  <a:pt x="46" y="78"/>
                  <a:pt x="49" y="76"/>
                  <a:pt x="52" y="72"/>
                </a:cubicBezTo>
                <a:cubicBezTo>
                  <a:pt x="54" y="69"/>
                  <a:pt x="56" y="64"/>
                  <a:pt x="57" y="56"/>
                </a:cubicBezTo>
                <a:lnTo>
                  <a:pt x="66" y="11"/>
                </a:lnTo>
                <a:lnTo>
                  <a:pt x="80" y="14"/>
                </a:lnTo>
                <a:lnTo>
                  <a:pt x="64" y="99"/>
                </a:lnTo>
                <a:lnTo>
                  <a:pt x="51" y="96"/>
                </a:ln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69" name="Freeform 83"/>
          <p:cNvSpPr>
            <a:spLocks/>
          </p:cNvSpPr>
          <p:nvPr/>
        </p:nvSpPr>
        <p:spPr bwMode="auto">
          <a:xfrm>
            <a:off x="6659389" y="2393148"/>
            <a:ext cx="77788" cy="95250"/>
          </a:xfrm>
          <a:custGeom>
            <a:avLst/>
            <a:gdLst>
              <a:gd name="T0" fmla="*/ 0 w 82"/>
              <a:gd name="T1" fmla="*/ 84 h 99"/>
              <a:gd name="T2" fmla="*/ 0 w 82"/>
              <a:gd name="T3" fmla="*/ 84 h 99"/>
              <a:gd name="T4" fmla="*/ 19 w 82"/>
              <a:gd name="T5" fmla="*/ 0 h 99"/>
              <a:gd name="T6" fmla="*/ 32 w 82"/>
              <a:gd name="T7" fmla="*/ 3 h 99"/>
              <a:gd name="T8" fmla="*/ 29 w 82"/>
              <a:gd name="T9" fmla="*/ 15 h 99"/>
              <a:gd name="T10" fmla="*/ 59 w 82"/>
              <a:gd name="T11" fmla="*/ 7 h 99"/>
              <a:gd name="T12" fmla="*/ 72 w 82"/>
              <a:gd name="T13" fmla="*/ 13 h 99"/>
              <a:gd name="T14" fmla="*/ 80 w 82"/>
              <a:gd name="T15" fmla="*/ 22 h 99"/>
              <a:gd name="T16" fmla="*/ 82 w 82"/>
              <a:gd name="T17" fmla="*/ 33 h 99"/>
              <a:gd name="T18" fmla="*/ 80 w 82"/>
              <a:gd name="T19" fmla="*/ 48 h 99"/>
              <a:gd name="T20" fmla="*/ 68 w 82"/>
              <a:gd name="T21" fmla="*/ 99 h 99"/>
              <a:gd name="T22" fmla="*/ 54 w 82"/>
              <a:gd name="T23" fmla="*/ 96 h 99"/>
              <a:gd name="T24" fmla="*/ 65 w 82"/>
              <a:gd name="T25" fmla="*/ 45 h 99"/>
              <a:gd name="T26" fmla="*/ 67 w 82"/>
              <a:gd name="T27" fmla="*/ 31 h 99"/>
              <a:gd name="T28" fmla="*/ 62 w 82"/>
              <a:gd name="T29" fmla="*/ 23 h 99"/>
              <a:gd name="T30" fmla="*/ 53 w 82"/>
              <a:gd name="T31" fmla="*/ 18 h 99"/>
              <a:gd name="T32" fmla="*/ 36 w 82"/>
              <a:gd name="T33" fmla="*/ 21 h 99"/>
              <a:gd name="T34" fmla="*/ 24 w 82"/>
              <a:gd name="T35" fmla="*/ 41 h 99"/>
              <a:gd name="T36" fmla="*/ 14 w 82"/>
              <a:gd name="T37" fmla="*/ 87 h 99"/>
              <a:gd name="T38" fmla="*/ 0 w 82"/>
              <a:gd name="T39" fmla="*/ 84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2" h="99">
                <a:moveTo>
                  <a:pt x="0" y="84"/>
                </a:moveTo>
                <a:lnTo>
                  <a:pt x="0" y="84"/>
                </a:lnTo>
                <a:lnTo>
                  <a:pt x="19" y="0"/>
                </a:lnTo>
                <a:lnTo>
                  <a:pt x="32" y="3"/>
                </a:lnTo>
                <a:lnTo>
                  <a:pt x="29" y="15"/>
                </a:lnTo>
                <a:cubicBezTo>
                  <a:pt x="37" y="7"/>
                  <a:pt x="47" y="4"/>
                  <a:pt x="59" y="7"/>
                </a:cubicBezTo>
                <a:cubicBezTo>
                  <a:pt x="64" y="8"/>
                  <a:pt x="68" y="10"/>
                  <a:pt x="72" y="13"/>
                </a:cubicBezTo>
                <a:cubicBezTo>
                  <a:pt x="76" y="15"/>
                  <a:pt x="79" y="18"/>
                  <a:pt x="80" y="22"/>
                </a:cubicBezTo>
                <a:cubicBezTo>
                  <a:pt x="82" y="25"/>
                  <a:pt x="82" y="29"/>
                  <a:pt x="82" y="33"/>
                </a:cubicBezTo>
                <a:cubicBezTo>
                  <a:pt x="82" y="36"/>
                  <a:pt x="81" y="41"/>
                  <a:pt x="80" y="48"/>
                </a:cubicBezTo>
                <a:lnTo>
                  <a:pt x="68" y="99"/>
                </a:lnTo>
                <a:lnTo>
                  <a:pt x="54" y="96"/>
                </a:lnTo>
                <a:lnTo>
                  <a:pt x="65" y="45"/>
                </a:lnTo>
                <a:cubicBezTo>
                  <a:pt x="67" y="39"/>
                  <a:pt x="67" y="35"/>
                  <a:pt x="67" y="31"/>
                </a:cubicBezTo>
                <a:cubicBezTo>
                  <a:pt x="66" y="28"/>
                  <a:pt x="65" y="26"/>
                  <a:pt x="62" y="23"/>
                </a:cubicBezTo>
                <a:cubicBezTo>
                  <a:pt x="60" y="21"/>
                  <a:pt x="57" y="19"/>
                  <a:pt x="53" y="18"/>
                </a:cubicBezTo>
                <a:cubicBezTo>
                  <a:pt x="47" y="17"/>
                  <a:pt x="41" y="18"/>
                  <a:pt x="36" y="21"/>
                </a:cubicBezTo>
                <a:cubicBezTo>
                  <a:pt x="31" y="24"/>
                  <a:pt x="27" y="30"/>
                  <a:pt x="24" y="41"/>
                </a:cubicBezTo>
                <a:lnTo>
                  <a:pt x="14" y="87"/>
                </a:lnTo>
                <a:lnTo>
                  <a:pt x="0" y="84"/>
                </a:ln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70" name="Freeform 84"/>
          <p:cNvSpPr>
            <a:spLocks noEditPoints="1"/>
          </p:cNvSpPr>
          <p:nvPr/>
        </p:nvSpPr>
        <p:spPr bwMode="auto">
          <a:xfrm>
            <a:off x="6737177" y="2418548"/>
            <a:ext cx="92075" cy="117475"/>
          </a:xfrm>
          <a:custGeom>
            <a:avLst/>
            <a:gdLst>
              <a:gd name="T0" fmla="*/ 3 w 97"/>
              <a:gd name="T1" fmla="*/ 86 h 124"/>
              <a:gd name="T2" fmla="*/ 3 w 97"/>
              <a:gd name="T3" fmla="*/ 86 h 124"/>
              <a:gd name="T4" fmla="*/ 16 w 97"/>
              <a:gd name="T5" fmla="*/ 91 h 124"/>
              <a:gd name="T6" fmla="*/ 19 w 97"/>
              <a:gd name="T7" fmla="*/ 102 h 124"/>
              <a:gd name="T8" fmla="*/ 32 w 97"/>
              <a:gd name="T9" fmla="*/ 109 h 124"/>
              <a:gd name="T10" fmla="*/ 48 w 97"/>
              <a:gd name="T11" fmla="*/ 109 h 124"/>
              <a:gd name="T12" fmla="*/ 58 w 97"/>
              <a:gd name="T13" fmla="*/ 100 h 124"/>
              <a:gd name="T14" fmla="*/ 64 w 97"/>
              <a:gd name="T15" fmla="*/ 82 h 124"/>
              <a:gd name="T16" fmla="*/ 38 w 97"/>
              <a:gd name="T17" fmla="*/ 87 h 124"/>
              <a:gd name="T18" fmla="*/ 14 w 97"/>
              <a:gd name="T19" fmla="*/ 68 h 124"/>
              <a:gd name="T20" fmla="*/ 13 w 97"/>
              <a:gd name="T21" fmla="*/ 36 h 124"/>
              <a:gd name="T22" fmla="*/ 23 w 97"/>
              <a:gd name="T23" fmla="*/ 15 h 124"/>
              <a:gd name="T24" fmla="*/ 39 w 97"/>
              <a:gd name="T25" fmla="*/ 2 h 124"/>
              <a:gd name="T26" fmla="*/ 60 w 97"/>
              <a:gd name="T27" fmla="*/ 2 h 124"/>
              <a:gd name="T28" fmla="*/ 81 w 97"/>
              <a:gd name="T29" fmla="*/ 20 h 124"/>
              <a:gd name="T30" fmla="*/ 84 w 97"/>
              <a:gd name="T31" fmla="*/ 10 h 124"/>
              <a:gd name="T32" fmla="*/ 97 w 97"/>
              <a:gd name="T33" fmla="*/ 13 h 124"/>
              <a:gd name="T34" fmla="*/ 78 w 97"/>
              <a:gd name="T35" fmla="*/ 86 h 124"/>
              <a:gd name="T36" fmla="*/ 67 w 97"/>
              <a:gd name="T37" fmla="*/ 112 h 124"/>
              <a:gd name="T38" fmla="*/ 51 w 97"/>
              <a:gd name="T39" fmla="*/ 122 h 124"/>
              <a:gd name="T40" fmla="*/ 29 w 97"/>
              <a:gd name="T41" fmla="*/ 121 h 124"/>
              <a:gd name="T42" fmla="*/ 7 w 97"/>
              <a:gd name="T43" fmla="*/ 108 h 124"/>
              <a:gd name="T44" fmla="*/ 3 w 97"/>
              <a:gd name="T45" fmla="*/ 86 h 124"/>
              <a:gd name="T46" fmla="*/ 27 w 97"/>
              <a:gd name="T47" fmla="*/ 38 h 124"/>
              <a:gd name="T48" fmla="*/ 27 w 97"/>
              <a:gd name="T49" fmla="*/ 38 h 124"/>
              <a:gd name="T50" fmla="*/ 28 w 97"/>
              <a:gd name="T51" fmla="*/ 64 h 124"/>
              <a:gd name="T52" fmla="*/ 42 w 97"/>
              <a:gd name="T53" fmla="*/ 76 h 124"/>
              <a:gd name="T54" fmla="*/ 61 w 97"/>
              <a:gd name="T55" fmla="*/ 73 h 124"/>
              <a:gd name="T56" fmla="*/ 73 w 97"/>
              <a:gd name="T57" fmla="*/ 51 h 124"/>
              <a:gd name="T58" fmla="*/ 72 w 97"/>
              <a:gd name="T59" fmla="*/ 26 h 124"/>
              <a:gd name="T60" fmla="*/ 58 w 97"/>
              <a:gd name="T61" fmla="*/ 14 h 124"/>
              <a:gd name="T62" fmla="*/ 40 w 97"/>
              <a:gd name="T63" fmla="*/ 17 h 124"/>
              <a:gd name="T64" fmla="*/ 27 w 97"/>
              <a:gd name="T65" fmla="*/ 38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7" h="124">
                <a:moveTo>
                  <a:pt x="3" y="86"/>
                </a:moveTo>
                <a:lnTo>
                  <a:pt x="3" y="86"/>
                </a:lnTo>
                <a:lnTo>
                  <a:pt x="16" y="91"/>
                </a:lnTo>
                <a:cubicBezTo>
                  <a:pt x="16" y="96"/>
                  <a:pt x="16" y="99"/>
                  <a:pt x="19" y="102"/>
                </a:cubicBezTo>
                <a:cubicBezTo>
                  <a:pt x="21" y="105"/>
                  <a:pt x="26" y="108"/>
                  <a:pt x="32" y="109"/>
                </a:cubicBezTo>
                <a:cubicBezTo>
                  <a:pt x="38" y="111"/>
                  <a:pt x="44" y="111"/>
                  <a:pt x="48" y="109"/>
                </a:cubicBezTo>
                <a:cubicBezTo>
                  <a:pt x="52" y="108"/>
                  <a:pt x="56" y="105"/>
                  <a:pt x="58" y="100"/>
                </a:cubicBezTo>
                <a:cubicBezTo>
                  <a:pt x="60" y="98"/>
                  <a:pt x="62" y="92"/>
                  <a:pt x="64" y="82"/>
                </a:cubicBezTo>
                <a:cubicBezTo>
                  <a:pt x="56" y="88"/>
                  <a:pt x="47" y="90"/>
                  <a:pt x="38" y="87"/>
                </a:cubicBezTo>
                <a:cubicBezTo>
                  <a:pt x="26" y="84"/>
                  <a:pt x="19" y="78"/>
                  <a:pt x="14" y="68"/>
                </a:cubicBezTo>
                <a:cubicBezTo>
                  <a:pt x="10" y="58"/>
                  <a:pt x="10" y="47"/>
                  <a:pt x="13" y="36"/>
                </a:cubicBezTo>
                <a:cubicBezTo>
                  <a:pt x="15" y="28"/>
                  <a:pt x="18" y="21"/>
                  <a:pt x="23" y="15"/>
                </a:cubicBezTo>
                <a:cubicBezTo>
                  <a:pt x="27" y="9"/>
                  <a:pt x="33" y="5"/>
                  <a:pt x="39" y="2"/>
                </a:cubicBezTo>
                <a:cubicBezTo>
                  <a:pt x="46" y="0"/>
                  <a:pt x="53" y="0"/>
                  <a:pt x="60" y="2"/>
                </a:cubicBezTo>
                <a:cubicBezTo>
                  <a:pt x="70" y="4"/>
                  <a:pt x="77" y="10"/>
                  <a:pt x="81" y="20"/>
                </a:cubicBezTo>
                <a:lnTo>
                  <a:pt x="84" y="10"/>
                </a:lnTo>
                <a:lnTo>
                  <a:pt x="97" y="13"/>
                </a:lnTo>
                <a:lnTo>
                  <a:pt x="78" y="86"/>
                </a:lnTo>
                <a:cubicBezTo>
                  <a:pt x="75" y="99"/>
                  <a:pt x="71" y="108"/>
                  <a:pt x="67" y="112"/>
                </a:cubicBezTo>
                <a:cubicBezTo>
                  <a:pt x="63" y="117"/>
                  <a:pt x="58" y="120"/>
                  <a:pt x="51" y="122"/>
                </a:cubicBezTo>
                <a:cubicBezTo>
                  <a:pt x="45" y="124"/>
                  <a:pt x="37" y="123"/>
                  <a:pt x="29" y="121"/>
                </a:cubicBezTo>
                <a:cubicBezTo>
                  <a:pt x="19" y="119"/>
                  <a:pt x="12" y="114"/>
                  <a:pt x="7" y="108"/>
                </a:cubicBezTo>
                <a:cubicBezTo>
                  <a:pt x="2" y="102"/>
                  <a:pt x="0" y="95"/>
                  <a:pt x="3" y="86"/>
                </a:cubicBezTo>
                <a:close/>
                <a:moveTo>
                  <a:pt x="27" y="38"/>
                </a:moveTo>
                <a:lnTo>
                  <a:pt x="27" y="38"/>
                </a:lnTo>
                <a:cubicBezTo>
                  <a:pt x="25" y="49"/>
                  <a:pt x="25" y="58"/>
                  <a:pt x="28" y="64"/>
                </a:cubicBezTo>
                <a:cubicBezTo>
                  <a:pt x="31" y="70"/>
                  <a:pt x="36" y="74"/>
                  <a:pt x="42" y="76"/>
                </a:cubicBezTo>
                <a:cubicBezTo>
                  <a:pt x="49" y="78"/>
                  <a:pt x="55" y="76"/>
                  <a:pt x="61" y="73"/>
                </a:cubicBezTo>
                <a:cubicBezTo>
                  <a:pt x="66" y="69"/>
                  <a:pt x="71" y="61"/>
                  <a:pt x="73" y="51"/>
                </a:cubicBezTo>
                <a:cubicBezTo>
                  <a:pt x="76" y="40"/>
                  <a:pt x="76" y="32"/>
                  <a:pt x="72" y="26"/>
                </a:cubicBezTo>
                <a:cubicBezTo>
                  <a:pt x="69" y="19"/>
                  <a:pt x="64" y="15"/>
                  <a:pt x="58" y="14"/>
                </a:cubicBezTo>
                <a:cubicBezTo>
                  <a:pt x="52" y="12"/>
                  <a:pt x="46" y="13"/>
                  <a:pt x="40" y="17"/>
                </a:cubicBezTo>
                <a:cubicBezTo>
                  <a:pt x="34" y="21"/>
                  <a:pt x="30" y="28"/>
                  <a:pt x="27" y="38"/>
                </a:cubicBez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00" name="Freeform 114"/>
          <p:cNvSpPr>
            <a:spLocks noEditPoints="1"/>
          </p:cNvSpPr>
          <p:nvPr/>
        </p:nvSpPr>
        <p:spPr bwMode="auto">
          <a:xfrm>
            <a:off x="5668789" y="1146961"/>
            <a:ext cx="107950" cy="136525"/>
          </a:xfrm>
          <a:custGeom>
            <a:avLst/>
            <a:gdLst>
              <a:gd name="T0" fmla="*/ 12 w 113"/>
              <a:gd name="T1" fmla="*/ 143 h 143"/>
              <a:gd name="T2" fmla="*/ 12 w 113"/>
              <a:gd name="T3" fmla="*/ 143 h 143"/>
              <a:gd name="T4" fmla="*/ 0 w 113"/>
              <a:gd name="T5" fmla="*/ 5 h 143"/>
              <a:gd name="T6" fmla="*/ 51 w 113"/>
              <a:gd name="T7" fmla="*/ 1 h 143"/>
              <a:gd name="T8" fmla="*/ 77 w 113"/>
              <a:gd name="T9" fmla="*/ 3 h 143"/>
              <a:gd name="T10" fmla="*/ 93 w 113"/>
              <a:gd name="T11" fmla="*/ 14 h 143"/>
              <a:gd name="T12" fmla="*/ 100 w 113"/>
              <a:gd name="T13" fmla="*/ 32 h 143"/>
              <a:gd name="T14" fmla="*/ 97 w 113"/>
              <a:gd name="T15" fmla="*/ 49 h 143"/>
              <a:gd name="T16" fmla="*/ 83 w 113"/>
              <a:gd name="T17" fmla="*/ 63 h 143"/>
              <a:gd name="T18" fmla="*/ 104 w 113"/>
              <a:gd name="T19" fmla="*/ 74 h 143"/>
              <a:gd name="T20" fmla="*/ 112 w 113"/>
              <a:gd name="T21" fmla="*/ 94 h 143"/>
              <a:gd name="T22" fmla="*/ 110 w 113"/>
              <a:gd name="T23" fmla="*/ 112 h 143"/>
              <a:gd name="T24" fmla="*/ 101 w 113"/>
              <a:gd name="T25" fmla="*/ 126 h 143"/>
              <a:gd name="T26" fmla="*/ 86 w 113"/>
              <a:gd name="T27" fmla="*/ 134 h 143"/>
              <a:gd name="T28" fmla="*/ 64 w 113"/>
              <a:gd name="T29" fmla="*/ 138 h 143"/>
              <a:gd name="T30" fmla="*/ 12 w 113"/>
              <a:gd name="T31" fmla="*/ 143 h 143"/>
              <a:gd name="T32" fmla="*/ 23 w 113"/>
              <a:gd name="T33" fmla="*/ 61 h 143"/>
              <a:gd name="T34" fmla="*/ 23 w 113"/>
              <a:gd name="T35" fmla="*/ 61 h 143"/>
              <a:gd name="T36" fmla="*/ 53 w 113"/>
              <a:gd name="T37" fmla="*/ 59 h 143"/>
              <a:gd name="T38" fmla="*/ 70 w 113"/>
              <a:gd name="T39" fmla="*/ 56 h 143"/>
              <a:gd name="T40" fmla="*/ 80 w 113"/>
              <a:gd name="T41" fmla="*/ 48 h 143"/>
              <a:gd name="T42" fmla="*/ 82 w 113"/>
              <a:gd name="T43" fmla="*/ 36 h 143"/>
              <a:gd name="T44" fmla="*/ 78 w 113"/>
              <a:gd name="T45" fmla="*/ 24 h 143"/>
              <a:gd name="T46" fmla="*/ 68 w 113"/>
              <a:gd name="T47" fmla="*/ 18 h 143"/>
              <a:gd name="T48" fmla="*/ 47 w 113"/>
              <a:gd name="T49" fmla="*/ 17 h 143"/>
              <a:gd name="T50" fmla="*/ 19 w 113"/>
              <a:gd name="T51" fmla="*/ 20 h 143"/>
              <a:gd name="T52" fmla="*/ 23 w 113"/>
              <a:gd name="T53" fmla="*/ 61 h 143"/>
              <a:gd name="T54" fmla="*/ 29 w 113"/>
              <a:gd name="T55" fmla="*/ 125 h 143"/>
              <a:gd name="T56" fmla="*/ 29 w 113"/>
              <a:gd name="T57" fmla="*/ 125 h 143"/>
              <a:gd name="T58" fmla="*/ 63 w 113"/>
              <a:gd name="T59" fmla="*/ 122 h 143"/>
              <a:gd name="T60" fmla="*/ 75 w 113"/>
              <a:gd name="T61" fmla="*/ 120 h 143"/>
              <a:gd name="T62" fmla="*/ 85 w 113"/>
              <a:gd name="T63" fmla="*/ 116 h 143"/>
              <a:gd name="T64" fmla="*/ 92 w 113"/>
              <a:gd name="T65" fmla="*/ 107 h 143"/>
              <a:gd name="T66" fmla="*/ 93 w 113"/>
              <a:gd name="T67" fmla="*/ 96 h 143"/>
              <a:gd name="T68" fmla="*/ 88 w 113"/>
              <a:gd name="T69" fmla="*/ 83 h 143"/>
              <a:gd name="T70" fmla="*/ 77 w 113"/>
              <a:gd name="T71" fmla="*/ 75 h 143"/>
              <a:gd name="T72" fmla="*/ 56 w 113"/>
              <a:gd name="T73" fmla="*/ 75 h 143"/>
              <a:gd name="T74" fmla="*/ 24 w 113"/>
              <a:gd name="T75" fmla="*/ 78 h 143"/>
              <a:gd name="T76" fmla="*/ 29 w 113"/>
              <a:gd name="T77" fmla="*/ 125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3" h="143">
                <a:moveTo>
                  <a:pt x="12" y="143"/>
                </a:moveTo>
                <a:lnTo>
                  <a:pt x="12" y="143"/>
                </a:lnTo>
                <a:lnTo>
                  <a:pt x="0" y="5"/>
                </a:lnTo>
                <a:lnTo>
                  <a:pt x="51" y="1"/>
                </a:lnTo>
                <a:cubicBezTo>
                  <a:pt x="62" y="0"/>
                  <a:pt x="71" y="0"/>
                  <a:pt x="77" y="3"/>
                </a:cubicBezTo>
                <a:cubicBezTo>
                  <a:pt x="84" y="5"/>
                  <a:pt x="89" y="9"/>
                  <a:pt x="93" y="14"/>
                </a:cubicBezTo>
                <a:cubicBezTo>
                  <a:pt x="97" y="20"/>
                  <a:pt x="100" y="26"/>
                  <a:pt x="100" y="32"/>
                </a:cubicBezTo>
                <a:cubicBezTo>
                  <a:pt x="101" y="38"/>
                  <a:pt x="100" y="43"/>
                  <a:pt x="97" y="49"/>
                </a:cubicBezTo>
                <a:cubicBezTo>
                  <a:pt x="94" y="54"/>
                  <a:pt x="90" y="59"/>
                  <a:pt x="83" y="63"/>
                </a:cubicBezTo>
                <a:cubicBezTo>
                  <a:pt x="92" y="65"/>
                  <a:pt x="99" y="68"/>
                  <a:pt x="104" y="74"/>
                </a:cubicBezTo>
                <a:cubicBezTo>
                  <a:pt x="109" y="79"/>
                  <a:pt x="112" y="86"/>
                  <a:pt x="112" y="94"/>
                </a:cubicBezTo>
                <a:cubicBezTo>
                  <a:pt x="113" y="100"/>
                  <a:pt x="112" y="107"/>
                  <a:pt x="110" y="112"/>
                </a:cubicBezTo>
                <a:cubicBezTo>
                  <a:pt x="108" y="118"/>
                  <a:pt x="105" y="123"/>
                  <a:pt x="101" y="126"/>
                </a:cubicBezTo>
                <a:cubicBezTo>
                  <a:pt x="97" y="129"/>
                  <a:pt x="92" y="132"/>
                  <a:pt x="86" y="134"/>
                </a:cubicBezTo>
                <a:cubicBezTo>
                  <a:pt x="80" y="136"/>
                  <a:pt x="73" y="138"/>
                  <a:pt x="64" y="138"/>
                </a:cubicBezTo>
                <a:lnTo>
                  <a:pt x="12" y="143"/>
                </a:lnTo>
                <a:close/>
                <a:moveTo>
                  <a:pt x="23" y="61"/>
                </a:moveTo>
                <a:lnTo>
                  <a:pt x="23" y="61"/>
                </a:lnTo>
                <a:lnTo>
                  <a:pt x="53" y="59"/>
                </a:lnTo>
                <a:cubicBezTo>
                  <a:pt x="61" y="58"/>
                  <a:pt x="67" y="57"/>
                  <a:pt x="70" y="56"/>
                </a:cubicBezTo>
                <a:cubicBezTo>
                  <a:pt x="75" y="54"/>
                  <a:pt x="78" y="51"/>
                  <a:pt x="80" y="48"/>
                </a:cubicBezTo>
                <a:cubicBezTo>
                  <a:pt x="82" y="45"/>
                  <a:pt x="83" y="40"/>
                  <a:pt x="82" y="36"/>
                </a:cubicBezTo>
                <a:cubicBezTo>
                  <a:pt x="82" y="31"/>
                  <a:pt x="81" y="27"/>
                  <a:pt x="78" y="24"/>
                </a:cubicBezTo>
                <a:cubicBezTo>
                  <a:pt x="76" y="21"/>
                  <a:pt x="72" y="18"/>
                  <a:pt x="68" y="18"/>
                </a:cubicBezTo>
                <a:cubicBezTo>
                  <a:pt x="64" y="17"/>
                  <a:pt x="57" y="17"/>
                  <a:pt x="47" y="17"/>
                </a:cubicBezTo>
                <a:lnTo>
                  <a:pt x="19" y="20"/>
                </a:lnTo>
                <a:lnTo>
                  <a:pt x="23" y="61"/>
                </a:lnTo>
                <a:close/>
                <a:moveTo>
                  <a:pt x="29" y="125"/>
                </a:moveTo>
                <a:lnTo>
                  <a:pt x="29" y="125"/>
                </a:lnTo>
                <a:lnTo>
                  <a:pt x="63" y="122"/>
                </a:lnTo>
                <a:cubicBezTo>
                  <a:pt x="69" y="122"/>
                  <a:pt x="73" y="121"/>
                  <a:pt x="75" y="120"/>
                </a:cubicBezTo>
                <a:cubicBezTo>
                  <a:pt x="79" y="119"/>
                  <a:pt x="83" y="118"/>
                  <a:pt x="85" y="116"/>
                </a:cubicBezTo>
                <a:cubicBezTo>
                  <a:pt x="88" y="114"/>
                  <a:pt x="90" y="111"/>
                  <a:pt x="92" y="107"/>
                </a:cubicBezTo>
                <a:cubicBezTo>
                  <a:pt x="93" y="104"/>
                  <a:pt x="94" y="100"/>
                  <a:pt x="93" y="96"/>
                </a:cubicBezTo>
                <a:cubicBezTo>
                  <a:pt x="93" y="90"/>
                  <a:pt x="91" y="86"/>
                  <a:pt x="88" y="83"/>
                </a:cubicBezTo>
                <a:cubicBezTo>
                  <a:pt x="85" y="79"/>
                  <a:pt x="81" y="77"/>
                  <a:pt x="77" y="75"/>
                </a:cubicBezTo>
                <a:cubicBezTo>
                  <a:pt x="72" y="74"/>
                  <a:pt x="65" y="74"/>
                  <a:pt x="56" y="75"/>
                </a:cubicBezTo>
                <a:lnTo>
                  <a:pt x="24" y="78"/>
                </a:lnTo>
                <a:lnTo>
                  <a:pt x="29" y="12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01" name="Freeform 115"/>
          <p:cNvSpPr>
            <a:spLocks/>
          </p:cNvSpPr>
          <p:nvPr/>
        </p:nvSpPr>
        <p:spPr bwMode="auto">
          <a:xfrm>
            <a:off x="5792614" y="1173948"/>
            <a:ext cx="84138" cy="100013"/>
          </a:xfrm>
          <a:custGeom>
            <a:avLst/>
            <a:gdLst>
              <a:gd name="T0" fmla="*/ 72 w 88"/>
              <a:gd name="T1" fmla="*/ 101 h 105"/>
              <a:gd name="T2" fmla="*/ 72 w 88"/>
              <a:gd name="T3" fmla="*/ 101 h 105"/>
              <a:gd name="T4" fmla="*/ 72 w 88"/>
              <a:gd name="T5" fmla="*/ 86 h 105"/>
              <a:gd name="T6" fmla="*/ 41 w 88"/>
              <a:gd name="T7" fmla="*/ 105 h 105"/>
              <a:gd name="T8" fmla="*/ 24 w 88"/>
              <a:gd name="T9" fmla="*/ 102 h 105"/>
              <a:gd name="T10" fmla="*/ 12 w 88"/>
              <a:gd name="T11" fmla="*/ 95 h 105"/>
              <a:gd name="T12" fmla="*/ 6 w 88"/>
              <a:gd name="T13" fmla="*/ 82 h 105"/>
              <a:gd name="T14" fmla="*/ 4 w 88"/>
              <a:gd name="T15" fmla="*/ 66 h 105"/>
              <a:gd name="T16" fmla="*/ 0 w 88"/>
              <a:gd name="T17" fmla="*/ 4 h 105"/>
              <a:gd name="T18" fmla="*/ 17 w 88"/>
              <a:gd name="T19" fmla="*/ 3 h 105"/>
              <a:gd name="T20" fmla="*/ 21 w 88"/>
              <a:gd name="T21" fmla="*/ 59 h 105"/>
              <a:gd name="T22" fmla="*/ 23 w 88"/>
              <a:gd name="T23" fmla="*/ 77 h 105"/>
              <a:gd name="T24" fmla="*/ 30 w 88"/>
              <a:gd name="T25" fmla="*/ 87 h 105"/>
              <a:gd name="T26" fmla="*/ 43 w 88"/>
              <a:gd name="T27" fmla="*/ 90 h 105"/>
              <a:gd name="T28" fmla="*/ 57 w 88"/>
              <a:gd name="T29" fmla="*/ 85 h 105"/>
              <a:gd name="T30" fmla="*/ 66 w 88"/>
              <a:gd name="T31" fmla="*/ 74 h 105"/>
              <a:gd name="T32" fmla="*/ 68 w 88"/>
              <a:gd name="T33" fmla="*/ 54 h 105"/>
              <a:gd name="T34" fmla="*/ 65 w 88"/>
              <a:gd name="T35" fmla="*/ 1 h 105"/>
              <a:gd name="T36" fmla="*/ 82 w 88"/>
              <a:gd name="T37" fmla="*/ 0 h 105"/>
              <a:gd name="T38" fmla="*/ 88 w 88"/>
              <a:gd name="T39" fmla="*/ 100 h 105"/>
              <a:gd name="T40" fmla="*/ 72 w 88"/>
              <a:gd name="T41" fmla="*/ 101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8" h="105">
                <a:moveTo>
                  <a:pt x="72" y="101"/>
                </a:moveTo>
                <a:lnTo>
                  <a:pt x="72" y="101"/>
                </a:lnTo>
                <a:lnTo>
                  <a:pt x="72" y="86"/>
                </a:lnTo>
                <a:cubicBezTo>
                  <a:pt x="64" y="98"/>
                  <a:pt x="54" y="104"/>
                  <a:pt x="41" y="105"/>
                </a:cubicBezTo>
                <a:cubicBezTo>
                  <a:pt x="35" y="105"/>
                  <a:pt x="29" y="104"/>
                  <a:pt x="24" y="102"/>
                </a:cubicBezTo>
                <a:cubicBezTo>
                  <a:pt x="19" y="100"/>
                  <a:pt x="15" y="98"/>
                  <a:pt x="12" y="95"/>
                </a:cubicBezTo>
                <a:cubicBezTo>
                  <a:pt x="10" y="91"/>
                  <a:pt x="8" y="87"/>
                  <a:pt x="6" y="82"/>
                </a:cubicBezTo>
                <a:cubicBezTo>
                  <a:pt x="5" y="79"/>
                  <a:pt x="5" y="74"/>
                  <a:pt x="4" y="66"/>
                </a:cubicBezTo>
                <a:lnTo>
                  <a:pt x="0" y="4"/>
                </a:lnTo>
                <a:lnTo>
                  <a:pt x="17" y="3"/>
                </a:lnTo>
                <a:lnTo>
                  <a:pt x="21" y="59"/>
                </a:lnTo>
                <a:cubicBezTo>
                  <a:pt x="21" y="68"/>
                  <a:pt x="22" y="74"/>
                  <a:pt x="23" y="77"/>
                </a:cubicBezTo>
                <a:cubicBezTo>
                  <a:pt x="24" y="81"/>
                  <a:pt x="27" y="85"/>
                  <a:pt x="30" y="87"/>
                </a:cubicBezTo>
                <a:cubicBezTo>
                  <a:pt x="34" y="89"/>
                  <a:pt x="38" y="90"/>
                  <a:pt x="43" y="90"/>
                </a:cubicBezTo>
                <a:cubicBezTo>
                  <a:pt x="48" y="90"/>
                  <a:pt x="53" y="88"/>
                  <a:pt x="57" y="85"/>
                </a:cubicBezTo>
                <a:cubicBezTo>
                  <a:pt x="62" y="82"/>
                  <a:pt x="65" y="79"/>
                  <a:pt x="66" y="74"/>
                </a:cubicBezTo>
                <a:cubicBezTo>
                  <a:pt x="68" y="69"/>
                  <a:pt x="68" y="63"/>
                  <a:pt x="68" y="54"/>
                </a:cubicBezTo>
                <a:lnTo>
                  <a:pt x="65" y="1"/>
                </a:lnTo>
                <a:lnTo>
                  <a:pt x="82" y="0"/>
                </a:lnTo>
                <a:lnTo>
                  <a:pt x="88" y="100"/>
                </a:lnTo>
                <a:lnTo>
                  <a:pt x="72" y="101"/>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02" name="Freeform 116"/>
          <p:cNvSpPr>
            <a:spLocks/>
          </p:cNvSpPr>
          <p:nvPr/>
        </p:nvSpPr>
        <p:spPr bwMode="auto">
          <a:xfrm>
            <a:off x="5897389" y="1167598"/>
            <a:ext cx="80963" cy="100013"/>
          </a:xfrm>
          <a:custGeom>
            <a:avLst/>
            <a:gdLst>
              <a:gd name="T0" fmla="*/ 3 w 85"/>
              <a:gd name="T1" fmla="*/ 104 h 104"/>
              <a:gd name="T2" fmla="*/ 3 w 85"/>
              <a:gd name="T3" fmla="*/ 104 h 104"/>
              <a:gd name="T4" fmla="*/ 0 w 85"/>
              <a:gd name="T5" fmla="*/ 4 h 104"/>
              <a:gd name="T6" fmla="*/ 15 w 85"/>
              <a:gd name="T7" fmla="*/ 4 h 104"/>
              <a:gd name="T8" fmla="*/ 16 w 85"/>
              <a:gd name="T9" fmla="*/ 18 h 104"/>
              <a:gd name="T10" fmla="*/ 47 w 85"/>
              <a:gd name="T11" fmla="*/ 0 h 104"/>
              <a:gd name="T12" fmla="*/ 64 w 85"/>
              <a:gd name="T13" fmla="*/ 3 h 104"/>
              <a:gd name="T14" fmla="*/ 75 w 85"/>
              <a:gd name="T15" fmla="*/ 11 h 104"/>
              <a:gd name="T16" fmla="*/ 81 w 85"/>
              <a:gd name="T17" fmla="*/ 23 h 104"/>
              <a:gd name="T18" fmla="*/ 83 w 85"/>
              <a:gd name="T19" fmla="*/ 40 h 104"/>
              <a:gd name="T20" fmla="*/ 85 w 85"/>
              <a:gd name="T21" fmla="*/ 102 h 104"/>
              <a:gd name="T22" fmla="*/ 68 w 85"/>
              <a:gd name="T23" fmla="*/ 102 h 104"/>
              <a:gd name="T24" fmla="*/ 66 w 85"/>
              <a:gd name="T25" fmla="*/ 41 h 104"/>
              <a:gd name="T26" fmla="*/ 63 w 85"/>
              <a:gd name="T27" fmla="*/ 26 h 104"/>
              <a:gd name="T28" fmla="*/ 56 w 85"/>
              <a:gd name="T29" fmla="*/ 18 h 104"/>
              <a:gd name="T30" fmla="*/ 44 w 85"/>
              <a:gd name="T31" fmla="*/ 15 h 104"/>
              <a:gd name="T32" fmla="*/ 25 w 85"/>
              <a:gd name="T33" fmla="*/ 23 h 104"/>
              <a:gd name="T34" fmla="*/ 18 w 85"/>
              <a:gd name="T35" fmla="*/ 49 h 104"/>
              <a:gd name="T36" fmla="*/ 20 w 85"/>
              <a:gd name="T37" fmla="*/ 104 h 104"/>
              <a:gd name="T38" fmla="*/ 3 w 85"/>
              <a:gd name="T39"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 h="104">
                <a:moveTo>
                  <a:pt x="3" y="104"/>
                </a:moveTo>
                <a:lnTo>
                  <a:pt x="3" y="104"/>
                </a:lnTo>
                <a:lnTo>
                  <a:pt x="0" y="4"/>
                </a:lnTo>
                <a:lnTo>
                  <a:pt x="15" y="4"/>
                </a:lnTo>
                <a:lnTo>
                  <a:pt x="16" y="18"/>
                </a:lnTo>
                <a:cubicBezTo>
                  <a:pt x="23" y="7"/>
                  <a:pt x="33" y="1"/>
                  <a:pt x="47" y="0"/>
                </a:cubicBezTo>
                <a:cubicBezTo>
                  <a:pt x="53" y="0"/>
                  <a:pt x="59" y="1"/>
                  <a:pt x="64" y="3"/>
                </a:cubicBezTo>
                <a:cubicBezTo>
                  <a:pt x="69" y="5"/>
                  <a:pt x="73" y="8"/>
                  <a:pt x="75" y="11"/>
                </a:cubicBezTo>
                <a:cubicBezTo>
                  <a:pt x="78" y="15"/>
                  <a:pt x="80" y="19"/>
                  <a:pt x="81" y="23"/>
                </a:cubicBezTo>
                <a:cubicBezTo>
                  <a:pt x="82" y="27"/>
                  <a:pt x="82" y="32"/>
                  <a:pt x="83" y="40"/>
                </a:cubicBezTo>
                <a:lnTo>
                  <a:pt x="85" y="102"/>
                </a:lnTo>
                <a:lnTo>
                  <a:pt x="68" y="102"/>
                </a:lnTo>
                <a:lnTo>
                  <a:pt x="66" y="41"/>
                </a:lnTo>
                <a:cubicBezTo>
                  <a:pt x="65" y="34"/>
                  <a:pt x="65" y="29"/>
                  <a:pt x="63" y="26"/>
                </a:cubicBezTo>
                <a:cubicBezTo>
                  <a:pt x="62" y="22"/>
                  <a:pt x="59" y="20"/>
                  <a:pt x="56" y="18"/>
                </a:cubicBezTo>
                <a:cubicBezTo>
                  <a:pt x="52" y="16"/>
                  <a:pt x="48" y="15"/>
                  <a:pt x="44" y="15"/>
                </a:cubicBezTo>
                <a:cubicBezTo>
                  <a:pt x="37" y="15"/>
                  <a:pt x="30" y="18"/>
                  <a:pt x="25" y="23"/>
                </a:cubicBezTo>
                <a:cubicBezTo>
                  <a:pt x="20" y="27"/>
                  <a:pt x="18" y="36"/>
                  <a:pt x="18" y="49"/>
                </a:cubicBezTo>
                <a:lnTo>
                  <a:pt x="20" y="104"/>
                </a:lnTo>
                <a:lnTo>
                  <a:pt x="3" y="104"/>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03" name="Freeform 117"/>
          <p:cNvSpPr>
            <a:spLocks noEditPoints="1"/>
          </p:cNvSpPr>
          <p:nvPr/>
        </p:nvSpPr>
        <p:spPr bwMode="auto">
          <a:xfrm>
            <a:off x="5994227" y="1131086"/>
            <a:ext cx="84138" cy="134938"/>
          </a:xfrm>
          <a:custGeom>
            <a:avLst/>
            <a:gdLst>
              <a:gd name="T0" fmla="*/ 72 w 88"/>
              <a:gd name="T1" fmla="*/ 138 h 141"/>
              <a:gd name="T2" fmla="*/ 72 w 88"/>
              <a:gd name="T3" fmla="*/ 138 h 141"/>
              <a:gd name="T4" fmla="*/ 72 w 88"/>
              <a:gd name="T5" fmla="*/ 126 h 141"/>
              <a:gd name="T6" fmla="*/ 44 w 88"/>
              <a:gd name="T7" fmla="*/ 141 h 141"/>
              <a:gd name="T8" fmla="*/ 22 w 88"/>
              <a:gd name="T9" fmla="*/ 134 h 141"/>
              <a:gd name="T10" fmla="*/ 6 w 88"/>
              <a:gd name="T11" fmla="*/ 116 h 141"/>
              <a:gd name="T12" fmla="*/ 1 w 88"/>
              <a:gd name="T13" fmla="*/ 89 h 141"/>
              <a:gd name="T14" fmla="*/ 5 w 88"/>
              <a:gd name="T15" fmla="*/ 62 h 141"/>
              <a:gd name="T16" fmla="*/ 20 w 88"/>
              <a:gd name="T17" fmla="*/ 43 h 141"/>
              <a:gd name="T18" fmla="*/ 42 w 88"/>
              <a:gd name="T19" fmla="*/ 36 h 141"/>
              <a:gd name="T20" fmla="*/ 59 w 88"/>
              <a:gd name="T21" fmla="*/ 40 h 141"/>
              <a:gd name="T22" fmla="*/ 70 w 88"/>
              <a:gd name="T23" fmla="*/ 49 h 141"/>
              <a:gd name="T24" fmla="*/ 70 w 88"/>
              <a:gd name="T25" fmla="*/ 0 h 141"/>
              <a:gd name="T26" fmla="*/ 86 w 88"/>
              <a:gd name="T27" fmla="*/ 0 h 141"/>
              <a:gd name="T28" fmla="*/ 88 w 88"/>
              <a:gd name="T29" fmla="*/ 138 h 141"/>
              <a:gd name="T30" fmla="*/ 72 w 88"/>
              <a:gd name="T31" fmla="*/ 138 h 141"/>
              <a:gd name="T32" fmla="*/ 18 w 88"/>
              <a:gd name="T33" fmla="*/ 89 h 141"/>
              <a:gd name="T34" fmla="*/ 18 w 88"/>
              <a:gd name="T35" fmla="*/ 89 h 141"/>
              <a:gd name="T36" fmla="*/ 26 w 88"/>
              <a:gd name="T37" fmla="*/ 117 h 141"/>
              <a:gd name="T38" fmla="*/ 46 w 88"/>
              <a:gd name="T39" fmla="*/ 127 h 141"/>
              <a:gd name="T40" fmla="*/ 65 w 88"/>
              <a:gd name="T41" fmla="*/ 117 h 141"/>
              <a:gd name="T42" fmla="*/ 72 w 88"/>
              <a:gd name="T43" fmla="*/ 90 h 141"/>
              <a:gd name="T44" fmla="*/ 64 w 88"/>
              <a:gd name="T45" fmla="*/ 59 h 141"/>
              <a:gd name="T46" fmla="*/ 44 w 88"/>
              <a:gd name="T47" fmla="*/ 50 h 141"/>
              <a:gd name="T48" fmla="*/ 25 w 88"/>
              <a:gd name="T49" fmla="*/ 60 h 141"/>
              <a:gd name="T50" fmla="*/ 18 w 88"/>
              <a:gd name="T51" fmla="*/ 89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8" h="141">
                <a:moveTo>
                  <a:pt x="72" y="138"/>
                </a:moveTo>
                <a:lnTo>
                  <a:pt x="72" y="138"/>
                </a:lnTo>
                <a:lnTo>
                  <a:pt x="72" y="126"/>
                </a:lnTo>
                <a:cubicBezTo>
                  <a:pt x="66" y="136"/>
                  <a:pt x="57" y="141"/>
                  <a:pt x="44" y="141"/>
                </a:cubicBezTo>
                <a:cubicBezTo>
                  <a:pt x="36" y="141"/>
                  <a:pt x="29" y="139"/>
                  <a:pt x="22" y="134"/>
                </a:cubicBezTo>
                <a:cubicBezTo>
                  <a:pt x="15" y="130"/>
                  <a:pt x="10" y="124"/>
                  <a:pt x="6" y="116"/>
                </a:cubicBezTo>
                <a:cubicBezTo>
                  <a:pt x="3" y="108"/>
                  <a:pt x="1" y="99"/>
                  <a:pt x="1" y="89"/>
                </a:cubicBezTo>
                <a:cubicBezTo>
                  <a:pt x="0" y="79"/>
                  <a:pt x="2" y="70"/>
                  <a:pt x="5" y="62"/>
                </a:cubicBezTo>
                <a:cubicBezTo>
                  <a:pt x="8" y="53"/>
                  <a:pt x="13" y="47"/>
                  <a:pt x="20" y="43"/>
                </a:cubicBezTo>
                <a:cubicBezTo>
                  <a:pt x="27" y="38"/>
                  <a:pt x="34" y="36"/>
                  <a:pt x="42" y="36"/>
                </a:cubicBezTo>
                <a:cubicBezTo>
                  <a:pt x="48" y="36"/>
                  <a:pt x="54" y="37"/>
                  <a:pt x="59" y="40"/>
                </a:cubicBezTo>
                <a:cubicBezTo>
                  <a:pt x="63" y="42"/>
                  <a:pt x="67" y="45"/>
                  <a:pt x="70" y="49"/>
                </a:cubicBezTo>
                <a:lnTo>
                  <a:pt x="70" y="0"/>
                </a:lnTo>
                <a:lnTo>
                  <a:pt x="86" y="0"/>
                </a:lnTo>
                <a:lnTo>
                  <a:pt x="88" y="138"/>
                </a:lnTo>
                <a:lnTo>
                  <a:pt x="72" y="138"/>
                </a:lnTo>
                <a:close/>
                <a:moveTo>
                  <a:pt x="18" y="89"/>
                </a:moveTo>
                <a:lnTo>
                  <a:pt x="18" y="89"/>
                </a:lnTo>
                <a:cubicBezTo>
                  <a:pt x="18" y="102"/>
                  <a:pt x="21" y="111"/>
                  <a:pt x="26" y="117"/>
                </a:cubicBezTo>
                <a:cubicBezTo>
                  <a:pt x="32" y="124"/>
                  <a:pt x="38" y="127"/>
                  <a:pt x="46" y="127"/>
                </a:cubicBezTo>
                <a:cubicBezTo>
                  <a:pt x="53" y="127"/>
                  <a:pt x="59" y="124"/>
                  <a:pt x="65" y="117"/>
                </a:cubicBezTo>
                <a:cubicBezTo>
                  <a:pt x="70" y="111"/>
                  <a:pt x="72" y="102"/>
                  <a:pt x="72" y="90"/>
                </a:cubicBezTo>
                <a:cubicBezTo>
                  <a:pt x="72" y="76"/>
                  <a:pt x="69" y="66"/>
                  <a:pt x="64" y="59"/>
                </a:cubicBezTo>
                <a:cubicBezTo>
                  <a:pt x="58" y="53"/>
                  <a:pt x="52" y="50"/>
                  <a:pt x="44" y="50"/>
                </a:cubicBezTo>
                <a:cubicBezTo>
                  <a:pt x="37" y="50"/>
                  <a:pt x="30" y="53"/>
                  <a:pt x="25" y="60"/>
                </a:cubicBezTo>
                <a:cubicBezTo>
                  <a:pt x="20" y="66"/>
                  <a:pt x="18" y="75"/>
                  <a:pt x="18" y="89"/>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04" name="Freeform 118"/>
          <p:cNvSpPr>
            <a:spLocks noEditPoints="1"/>
          </p:cNvSpPr>
          <p:nvPr/>
        </p:nvSpPr>
        <p:spPr bwMode="auto">
          <a:xfrm>
            <a:off x="6097414" y="1166011"/>
            <a:ext cx="88900" cy="100013"/>
          </a:xfrm>
          <a:custGeom>
            <a:avLst/>
            <a:gdLst>
              <a:gd name="T0" fmla="*/ 74 w 93"/>
              <a:gd name="T1" fmla="*/ 71 h 105"/>
              <a:gd name="T2" fmla="*/ 74 w 93"/>
              <a:gd name="T3" fmla="*/ 71 h 105"/>
              <a:gd name="T4" fmla="*/ 92 w 93"/>
              <a:gd name="T5" fmla="*/ 73 h 105"/>
              <a:gd name="T6" fmla="*/ 76 w 93"/>
              <a:gd name="T7" fmla="*/ 97 h 105"/>
              <a:gd name="T8" fmla="*/ 47 w 93"/>
              <a:gd name="T9" fmla="*/ 105 h 105"/>
              <a:gd name="T10" fmla="*/ 12 w 93"/>
              <a:gd name="T11" fmla="*/ 91 h 105"/>
              <a:gd name="T12" fmla="*/ 0 w 93"/>
              <a:gd name="T13" fmla="*/ 53 h 105"/>
              <a:gd name="T14" fmla="*/ 13 w 93"/>
              <a:gd name="T15" fmla="*/ 14 h 105"/>
              <a:gd name="T16" fmla="*/ 47 w 93"/>
              <a:gd name="T17" fmla="*/ 0 h 105"/>
              <a:gd name="T18" fmla="*/ 80 w 93"/>
              <a:gd name="T19" fmla="*/ 14 h 105"/>
              <a:gd name="T20" fmla="*/ 92 w 93"/>
              <a:gd name="T21" fmla="*/ 53 h 105"/>
              <a:gd name="T22" fmla="*/ 92 w 93"/>
              <a:gd name="T23" fmla="*/ 57 h 105"/>
              <a:gd name="T24" fmla="*/ 17 w 93"/>
              <a:gd name="T25" fmla="*/ 56 h 105"/>
              <a:gd name="T26" fmla="*/ 27 w 93"/>
              <a:gd name="T27" fmla="*/ 82 h 105"/>
              <a:gd name="T28" fmla="*/ 47 w 93"/>
              <a:gd name="T29" fmla="*/ 91 h 105"/>
              <a:gd name="T30" fmla="*/ 63 w 93"/>
              <a:gd name="T31" fmla="*/ 86 h 105"/>
              <a:gd name="T32" fmla="*/ 74 w 93"/>
              <a:gd name="T33" fmla="*/ 71 h 105"/>
              <a:gd name="T34" fmla="*/ 19 w 93"/>
              <a:gd name="T35" fmla="*/ 42 h 105"/>
              <a:gd name="T36" fmla="*/ 19 w 93"/>
              <a:gd name="T37" fmla="*/ 42 h 105"/>
              <a:gd name="T38" fmla="*/ 75 w 93"/>
              <a:gd name="T39" fmla="*/ 43 h 105"/>
              <a:gd name="T40" fmla="*/ 68 w 93"/>
              <a:gd name="T41" fmla="*/ 24 h 105"/>
              <a:gd name="T42" fmla="*/ 47 w 93"/>
              <a:gd name="T43" fmla="*/ 14 h 105"/>
              <a:gd name="T44" fmla="*/ 28 w 93"/>
              <a:gd name="T45" fmla="*/ 22 h 105"/>
              <a:gd name="T46" fmla="*/ 19 w 93"/>
              <a:gd name="T47" fmla="*/ 4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3" h="105">
                <a:moveTo>
                  <a:pt x="74" y="71"/>
                </a:moveTo>
                <a:lnTo>
                  <a:pt x="74" y="71"/>
                </a:lnTo>
                <a:lnTo>
                  <a:pt x="92" y="73"/>
                </a:lnTo>
                <a:cubicBezTo>
                  <a:pt x="89" y="83"/>
                  <a:pt x="83" y="91"/>
                  <a:pt x="76" y="97"/>
                </a:cubicBezTo>
                <a:cubicBezTo>
                  <a:pt x="68" y="102"/>
                  <a:pt x="59" y="105"/>
                  <a:pt x="47" y="105"/>
                </a:cubicBezTo>
                <a:cubicBezTo>
                  <a:pt x="32" y="105"/>
                  <a:pt x="21" y="100"/>
                  <a:pt x="12" y="91"/>
                </a:cubicBezTo>
                <a:cubicBezTo>
                  <a:pt x="4" y="82"/>
                  <a:pt x="0" y="69"/>
                  <a:pt x="0" y="53"/>
                </a:cubicBezTo>
                <a:cubicBezTo>
                  <a:pt x="0" y="36"/>
                  <a:pt x="5" y="23"/>
                  <a:pt x="13" y="14"/>
                </a:cubicBezTo>
                <a:cubicBezTo>
                  <a:pt x="22" y="4"/>
                  <a:pt x="34" y="0"/>
                  <a:pt x="47" y="0"/>
                </a:cubicBezTo>
                <a:cubicBezTo>
                  <a:pt x="61" y="0"/>
                  <a:pt x="72" y="5"/>
                  <a:pt x="80" y="14"/>
                </a:cubicBezTo>
                <a:cubicBezTo>
                  <a:pt x="89" y="23"/>
                  <a:pt x="93" y="36"/>
                  <a:pt x="92" y="53"/>
                </a:cubicBezTo>
                <a:cubicBezTo>
                  <a:pt x="92" y="54"/>
                  <a:pt x="92" y="55"/>
                  <a:pt x="92" y="57"/>
                </a:cubicBezTo>
                <a:lnTo>
                  <a:pt x="17" y="56"/>
                </a:lnTo>
                <a:cubicBezTo>
                  <a:pt x="18" y="67"/>
                  <a:pt x="21" y="76"/>
                  <a:pt x="27" y="82"/>
                </a:cubicBezTo>
                <a:cubicBezTo>
                  <a:pt x="32" y="88"/>
                  <a:pt x="39" y="91"/>
                  <a:pt x="47" y="91"/>
                </a:cubicBezTo>
                <a:cubicBezTo>
                  <a:pt x="54" y="91"/>
                  <a:pt x="59" y="89"/>
                  <a:pt x="63" y="86"/>
                </a:cubicBezTo>
                <a:cubicBezTo>
                  <a:pt x="68" y="83"/>
                  <a:pt x="71" y="78"/>
                  <a:pt x="74" y="71"/>
                </a:cubicBezTo>
                <a:close/>
                <a:moveTo>
                  <a:pt x="19" y="42"/>
                </a:moveTo>
                <a:lnTo>
                  <a:pt x="19" y="42"/>
                </a:lnTo>
                <a:lnTo>
                  <a:pt x="75" y="43"/>
                </a:lnTo>
                <a:cubicBezTo>
                  <a:pt x="74" y="35"/>
                  <a:pt x="72" y="28"/>
                  <a:pt x="68" y="24"/>
                </a:cubicBezTo>
                <a:cubicBezTo>
                  <a:pt x="63" y="17"/>
                  <a:pt x="56" y="14"/>
                  <a:pt x="47" y="14"/>
                </a:cubicBezTo>
                <a:cubicBezTo>
                  <a:pt x="40" y="14"/>
                  <a:pt x="33" y="16"/>
                  <a:pt x="28" y="22"/>
                </a:cubicBezTo>
                <a:cubicBezTo>
                  <a:pt x="22" y="27"/>
                  <a:pt x="19" y="34"/>
                  <a:pt x="19" y="42"/>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05" name="Freeform 119"/>
          <p:cNvSpPr>
            <a:spLocks/>
          </p:cNvSpPr>
          <p:nvPr/>
        </p:nvSpPr>
        <p:spPr bwMode="auto">
          <a:xfrm>
            <a:off x="6197427" y="1167598"/>
            <a:ext cx="80963" cy="100013"/>
          </a:xfrm>
          <a:custGeom>
            <a:avLst/>
            <a:gdLst>
              <a:gd name="T0" fmla="*/ 0 w 84"/>
              <a:gd name="T1" fmla="*/ 71 h 105"/>
              <a:gd name="T2" fmla="*/ 0 w 84"/>
              <a:gd name="T3" fmla="*/ 71 h 105"/>
              <a:gd name="T4" fmla="*/ 17 w 84"/>
              <a:gd name="T5" fmla="*/ 69 h 105"/>
              <a:gd name="T6" fmla="*/ 24 w 84"/>
              <a:gd name="T7" fmla="*/ 85 h 105"/>
              <a:gd name="T8" fmla="*/ 42 w 84"/>
              <a:gd name="T9" fmla="*/ 91 h 105"/>
              <a:gd name="T10" fmla="*/ 60 w 84"/>
              <a:gd name="T11" fmla="*/ 87 h 105"/>
              <a:gd name="T12" fmla="*/ 66 w 84"/>
              <a:gd name="T13" fmla="*/ 76 h 105"/>
              <a:gd name="T14" fmla="*/ 61 w 84"/>
              <a:gd name="T15" fmla="*/ 67 h 105"/>
              <a:gd name="T16" fmla="*/ 44 w 84"/>
              <a:gd name="T17" fmla="*/ 60 h 105"/>
              <a:gd name="T18" fmla="*/ 18 w 84"/>
              <a:gd name="T19" fmla="*/ 51 h 105"/>
              <a:gd name="T20" fmla="*/ 8 w 84"/>
              <a:gd name="T21" fmla="*/ 41 h 105"/>
              <a:gd name="T22" fmla="*/ 5 w 84"/>
              <a:gd name="T23" fmla="*/ 28 h 105"/>
              <a:gd name="T24" fmla="*/ 8 w 84"/>
              <a:gd name="T25" fmla="*/ 16 h 105"/>
              <a:gd name="T26" fmla="*/ 17 w 84"/>
              <a:gd name="T27" fmla="*/ 6 h 105"/>
              <a:gd name="T28" fmla="*/ 28 w 84"/>
              <a:gd name="T29" fmla="*/ 2 h 105"/>
              <a:gd name="T30" fmla="*/ 43 w 84"/>
              <a:gd name="T31" fmla="*/ 0 h 105"/>
              <a:gd name="T32" fmla="*/ 63 w 84"/>
              <a:gd name="T33" fmla="*/ 5 h 105"/>
              <a:gd name="T34" fmla="*/ 76 w 84"/>
              <a:gd name="T35" fmla="*/ 14 h 105"/>
              <a:gd name="T36" fmla="*/ 81 w 84"/>
              <a:gd name="T37" fmla="*/ 30 h 105"/>
              <a:gd name="T38" fmla="*/ 65 w 84"/>
              <a:gd name="T39" fmla="*/ 32 h 105"/>
              <a:gd name="T40" fmla="*/ 58 w 84"/>
              <a:gd name="T41" fmla="*/ 19 h 105"/>
              <a:gd name="T42" fmla="*/ 43 w 84"/>
              <a:gd name="T43" fmla="*/ 14 h 105"/>
              <a:gd name="T44" fmla="*/ 26 w 84"/>
              <a:gd name="T45" fmla="*/ 18 h 105"/>
              <a:gd name="T46" fmla="*/ 21 w 84"/>
              <a:gd name="T47" fmla="*/ 27 h 105"/>
              <a:gd name="T48" fmla="*/ 23 w 84"/>
              <a:gd name="T49" fmla="*/ 33 h 105"/>
              <a:gd name="T50" fmla="*/ 29 w 84"/>
              <a:gd name="T51" fmla="*/ 37 h 105"/>
              <a:gd name="T52" fmla="*/ 44 w 84"/>
              <a:gd name="T53" fmla="*/ 42 h 105"/>
              <a:gd name="T54" fmla="*/ 69 w 84"/>
              <a:gd name="T55" fmla="*/ 51 h 105"/>
              <a:gd name="T56" fmla="*/ 80 w 84"/>
              <a:gd name="T57" fmla="*/ 60 h 105"/>
              <a:gd name="T58" fmla="*/ 83 w 84"/>
              <a:gd name="T59" fmla="*/ 75 h 105"/>
              <a:gd name="T60" fmla="*/ 78 w 84"/>
              <a:gd name="T61" fmla="*/ 91 h 105"/>
              <a:gd name="T62" fmla="*/ 63 w 84"/>
              <a:gd name="T63" fmla="*/ 102 h 105"/>
              <a:gd name="T64" fmla="*/ 42 w 84"/>
              <a:gd name="T65" fmla="*/ 105 h 105"/>
              <a:gd name="T66" fmla="*/ 12 w 84"/>
              <a:gd name="T67" fmla="*/ 96 h 105"/>
              <a:gd name="T68" fmla="*/ 0 w 84"/>
              <a:gd name="T69" fmla="*/ 71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4" h="105">
                <a:moveTo>
                  <a:pt x="0" y="71"/>
                </a:moveTo>
                <a:lnTo>
                  <a:pt x="0" y="71"/>
                </a:lnTo>
                <a:lnTo>
                  <a:pt x="17" y="69"/>
                </a:lnTo>
                <a:cubicBezTo>
                  <a:pt x="18" y="76"/>
                  <a:pt x="20" y="81"/>
                  <a:pt x="24" y="85"/>
                </a:cubicBezTo>
                <a:cubicBezTo>
                  <a:pt x="29" y="89"/>
                  <a:pt x="35" y="91"/>
                  <a:pt x="42" y="91"/>
                </a:cubicBezTo>
                <a:cubicBezTo>
                  <a:pt x="50" y="92"/>
                  <a:pt x="56" y="90"/>
                  <a:pt x="60" y="87"/>
                </a:cubicBezTo>
                <a:cubicBezTo>
                  <a:pt x="64" y="84"/>
                  <a:pt x="66" y="80"/>
                  <a:pt x="66" y="76"/>
                </a:cubicBezTo>
                <a:cubicBezTo>
                  <a:pt x="66" y="72"/>
                  <a:pt x="64" y="69"/>
                  <a:pt x="61" y="67"/>
                </a:cubicBezTo>
                <a:cubicBezTo>
                  <a:pt x="59" y="65"/>
                  <a:pt x="53" y="63"/>
                  <a:pt x="44" y="60"/>
                </a:cubicBezTo>
                <a:cubicBezTo>
                  <a:pt x="32" y="57"/>
                  <a:pt x="23" y="54"/>
                  <a:pt x="18" y="51"/>
                </a:cubicBezTo>
                <a:cubicBezTo>
                  <a:pt x="14" y="49"/>
                  <a:pt x="10" y="46"/>
                  <a:pt x="8" y="41"/>
                </a:cubicBezTo>
                <a:cubicBezTo>
                  <a:pt x="6" y="37"/>
                  <a:pt x="4" y="33"/>
                  <a:pt x="5" y="28"/>
                </a:cubicBezTo>
                <a:cubicBezTo>
                  <a:pt x="5" y="23"/>
                  <a:pt x="6" y="19"/>
                  <a:pt x="8" y="16"/>
                </a:cubicBezTo>
                <a:cubicBezTo>
                  <a:pt x="10" y="12"/>
                  <a:pt x="13" y="9"/>
                  <a:pt x="17" y="6"/>
                </a:cubicBezTo>
                <a:cubicBezTo>
                  <a:pt x="20" y="5"/>
                  <a:pt x="23" y="3"/>
                  <a:pt x="28" y="2"/>
                </a:cubicBezTo>
                <a:cubicBezTo>
                  <a:pt x="32" y="1"/>
                  <a:pt x="37" y="0"/>
                  <a:pt x="43" y="0"/>
                </a:cubicBezTo>
                <a:cubicBezTo>
                  <a:pt x="50" y="1"/>
                  <a:pt x="57" y="2"/>
                  <a:pt x="63" y="5"/>
                </a:cubicBezTo>
                <a:cubicBezTo>
                  <a:pt x="69" y="7"/>
                  <a:pt x="73" y="10"/>
                  <a:pt x="76" y="14"/>
                </a:cubicBezTo>
                <a:cubicBezTo>
                  <a:pt x="79" y="18"/>
                  <a:pt x="80" y="23"/>
                  <a:pt x="81" y="30"/>
                </a:cubicBezTo>
                <a:lnTo>
                  <a:pt x="65" y="32"/>
                </a:lnTo>
                <a:cubicBezTo>
                  <a:pt x="64" y="26"/>
                  <a:pt x="62" y="22"/>
                  <a:pt x="58" y="19"/>
                </a:cubicBezTo>
                <a:cubicBezTo>
                  <a:pt x="55" y="16"/>
                  <a:pt x="50" y="15"/>
                  <a:pt x="43" y="14"/>
                </a:cubicBezTo>
                <a:cubicBezTo>
                  <a:pt x="35" y="14"/>
                  <a:pt x="30" y="15"/>
                  <a:pt x="26" y="18"/>
                </a:cubicBezTo>
                <a:cubicBezTo>
                  <a:pt x="23" y="20"/>
                  <a:pt x="21" y="23"/>
                  <a:pt x="21" y="27"/>
                </a:cubicBezTo>
                <a:cubicBezTo>
                  <a:pt x="21" y="29"/>
                  <a:pt x="22" y="31"/>
                  <a:pt x="23" y="33"/>
                </a:cubicBezTo>
                <a:cubicBezTo>
                  <a:pt x="24" y="34"/>
                  <a:pt x="26" y="36"/>
                  <a:pt x="29" y="37"/>
                </a:cubicBezTo>
                <a:cubicBezTo>
                  <a:pt x="31" y="38"/>
                  <a:pt x="36" y="40"/>
                  <a:pt x="44" y="42"/>
                </a:cubicBezTo>
                <a:cubicBezTo>
                  <a:pt x="56" y="46"/>
                  <a:pt x="64" y="49"/>
                  <a:pt x="69" y="51"/>
                </a:cubicBezTo>
                <a:cubicBezTo>
                  <a:pt x="74" y="53"/>
                  <a:pt x="77" y="56"/>
                  <a:pt x="80" y="60"/>
                </a:cubicBezTo>
                <a:cubicBezTo>
                  <a:pt x="82" y="64"/>
                  <a:pt x="84" y="69"/>
                  <a:pt x="83" y="75"/>
                </a:cubicBezTo>
                <a:cubicBezTo>
                  <a:pt x="83" y="81"/>
                  <a:pt x="81" y="86"/>
                  <a:pt x="78" y="91"/>
                </a:cubicBezTo>
                <a:cubicBezTo>
                  <a:pt x="74" y="96"/>
                  <a:pt x="70" y="99"/>
                  <a:pt x="63" y="102"/>
                </a:cubicBezTo>
                <a:cubicBezTo>
                  <a:pt x="57" y="104"/>
                  <a:pt x="50" y="105"/>
                  <a:pt x="42" y="105"/>
                </a:cubicBezTo>
                <a:cubicBezTo>
                  <a:pt x="29" y="105"/>
                  <a:pt x="19" y="102"/>
                  <a:pt x="12" y="96"/>
                </a:cubicBezTo>
                <a:cubicBezTo>
                  <a:pt x="6" y="90"/>
                  <a:pt x="2" y="82"/>
                  <a:pt x="0" y="71"/>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06" name="Freeform 120"/>
          <p:cNvSpPr>
            <a:spLocks/>
          </p:cNvSpPr>
          <p:nvPr/>
        </p:nvSpPr>
        <p:spPr bwMode="auto">
          <a:xfrm>
            <a:off x="6294264" y="1172361"/>
            <a:ext cx="57150" cy="96838"/>
          </a:xfrm>
          <a:custGeom>
            <a:avLst/>
            <a:gdLst>
              <a:gd name="T0" fmla="*/ 0 w 60"/>
              <a:gd name="T1" fmla="*/ 100 h 101"/>
              <a:gd name="T2" fmla="*/ 0 w 60"/>
              <a:gd name="T3" fmla="*/ 100 h 101"/>
              <a:gd name="T4" fmla="*/ 6 w 60"/>
              <a:gd name="T5" fmla="*/ 0 h 101"/>
              <a:gd name="T6" fmla="*/ 21 w 60"/>
              <a:gd name="T7" fmla="*/ 1 h 101"/>
              <a:gd name="T8" fmla="*/ 20 w 60"/>
              <a:gd name="T9" fmla="*/ 16 h 101"/>
              <a:gd name="T10" fmla="*/ 32 w 60"/>
              <a:gd name="T11" fmla="*/ 3 h 101"/>
              <a:gd name="T12" fmla="*/ 43 w 60"/>
              <a:gd name="T13" fmla="*/ 0 h 101"/>
              <a:gd name="T14" fmla="*/ 60 w 60"/>
              <a:gd name="T15" fmla="*/ 6 h 101"/>
              <a:gd name="T16" fmla="*/ 53 w 60"/>
              <a:gd name="T17" fmla="*/ 22 h 101"/>
              <a:gd name="T18" fmla="*/ 41 w 60"/>
              <a:gd name="T19" fmla="*/ 18 h 101"/>
              <a:gd name="T20" fmla="*/ 31 w 60"/>
              <a:gd name="T21" fmla="*/ 20 h 101"/>
              <a:gd name="T22" fmla="*/ 24 w 60"/>
              <a:gd name="T23" fmla="*/ 29 h 101"/>
              <a:gd name="T24" fmla="*/ 20 w 60"/>
              <a:gd name="T25" fmla="*/ 49 h 101"/>
              <a:gd name="T26" fmla="*/ 17 w 60"/>
              <a:gd name="T27" fmla="*/ 101 h 101"/>
              <a:gd name="T28" fmla="*/ 0 w 60"/>
              <a:gd name="T29" fmla="*/ 10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 h="101">
                <a:moveTo>
                  <a:pt x="0" y="100"/>
                </a:moveTo>
                <a:lnTo>
                  <a:pt x="0" y="100"/>
                </a:lnTo>
                <a:lnTo>
                  <a:pt x="6" y="0"/>
                </a:lnTo>
                <a:lnTo>
                  <a:pt x="21" y="1"/>
                </a:lnTo>
                <a:lnTo>
                  <a:pt x="20" y="16"/>
                </a:lnTo>
                <a:cubicBezTo>
                  <a:pt x="24" y="9"/>
                  <a:pt x="28" y="5"/>
                  <a:pt x="32" y="3"/>
                </a:cubicBezTo>
                <a:cubicBezTo>
                  <a:pt x="35" y="1"/>
                  <a:pt x="39" y="0"/>
                  <a:pt x="43" y="0"/>
                </a:cubicBezTo>
                <a:cubicBezTo>
                  <a:pt x="48" y="0"/>
                  <a:pt x="54" y="3"/>
                  <a:pt x="60" y="6"/>
                </a:cubicBezTo>
                <a:lnTo>
                  <a:pt x="53" y="22"/>
                </a:lnTo>
                <a:cubicBezTo>
                  <a:pt x="49" y="19"/>
                  <a:pt x="45" y="18"/>
                  <a:pt x="41" y="18"/>
                </a:cubicBezTo>
                <a:cubicBezTo>
                  <a:pt x="37" y="17"/>
                  <a:pt x="34" y="18"/>
                  <a:pt x="31" y="20"/>
                </a:cubicBezTo>
                <a:cubicBezTo>
                  <a:pt x="28" y="22"/>
                  <a:pt x="25" y="25"/>
                  <a:pt x="24" y="29"/>
                </a:cubicBezTo>
                <a:cubicBezTo>
                  <a:pt x="22" y="35"/>
                  <a:pt x="20" y="42"/>
                  <a:pt x="20" y="49"/>
                </a:cubicBezTo>
                <a:lnTo>
                  <a:pt x="17" y="101"/>
                </a:lnTo>
                <a:lnTo>
                  <a:pt x="0" y="10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07" name="Freeform 121"/>
          <p:cNvSpPr>
            <a:spLocks noEditPoints="1"/>
          </p:cNvSpPr>
          <p:nvPr/>
        </p:nvSpPr>
        <p:spPr bwMode="auto">
          <a:xfrm>
            <a:off x="6349827" y="1175536"/>
            <a:ext cx="87313" cy="101600"/>
          </a:xfrm>
          <a:custGeom>
            <a:avLst/>
            <a:gdLst>
              <a:gd name="T0" fmla="*/ 70 w 91"/>
              <a:gd name="T1" fmla="*/ 92 h 106"/>
              <a:gd name="T2" fmla="*/ 70 w 91"/>
              <a:gd name="T3" fmla="*/ 92 h 106"/>
              <a:gd name="T4" fmla="*/ 52 w 91"/>
              <a:gd name="T5" fmla="*/ 102 h 106"/>
              <a:gd name="T6" fmla="*/ 33 w 91"/>
              <a:gd name="T7" fmla="*/ 104 h 106"/>
              <a:gd name="T8" fmla="*/ 8 w 91"/>
              <a:gd name="T9" fmla="*/ 94 h 106"/>
              <a:gd name="T10" fmla="*/ 1 w 91"/>
              <a:gd name="T11" fmla="*/ 73 h 106"/>
              <a:gd name="T12" fmla="*/ 5 w 91"/>
              <a:gd name="T13" fmla="*/ 60 h 106"/>
              <a:gd name="T14" fmla="*/ 14 w 91"/>
              <a:gd name="T15" fmla="*/ 51 h 106"/>
              <a:gd name="T16" fmla="*/ 27 w 91"/>
              <a:gd name="T17" fmla="*/ 46 h 106"/>
              <a:gd name="T18" fmla="*/ 42 w 91"/>
              <a:gd name="T19" fmla="*/ 45 h 106"/>
              <a:gd name="T20" fmla="*/ 73 w 91"/>
              <a:gd name="T21" fmla="*/ 41 h 106"/>
              <a:gd name="T22" fmla="*/ 73 w 91"/>
              <a:gd name="T23" fmla="*/ 37 h 106"/>
              <a:gd name="T24" fmla="*/ 70 w 91"/>
              <a:gd name="T25" fmla="*/ 22 h 106"/>
              <a:gd name="T26" fmla="*/ 51 w 91"/>
              <a:gd name="T27" fmla="*/ 15 h 106"/>
              <a:gd name="T28" fmla="*/ 33 w 91"/>
              <a:gd name="T29" fmla="*/ 17 h 106"/>
              <a:gd name="T30" fmla="*/ 23 w 91"/>
              <a:gd name="T31" fmla="*/ 32 h 106"/>
              <a:gd name="T32" fmla="*/ 7 w 91"/>
              <a:gd name="T33" fmla="*/ 28 h 106"/>
              <a:gd name="T34" fmla="*/ 15 w 91"/>
              <a:gd name="T35" fmla="*/ 12 h 106"/>
              <a:gd name="T36" fmla="*/ 31 w 91"/>
              <a:gd name="T37" fmla="*/ 3 h 106"/>
              <a:gd name="T38" fmla="*/ 54 w 91"/>
              <a:gd name="T39" fmla="*/ 1 h 106"/>
              <a:gd name="T40" fmla="*/ 75 w 91"/>
              <a:gd name="T41" fmla="*/ 5 h 106"/>
              <a:gd name="T42" fmla="*/ 86 w 91"/>
              <a:gd name="T43" fmla="*/ 14 h 106"/>
              <a:gd name="T44" fmla="*/ 90 w 91"/>
              <a:gd name="T45" fmla="*/ 26 h 106"/>
              <a:gd name="T46" fmla="*/ 90 w 91"/>
              <a:gd name="T47" fmla="*/ 41 h 106"/>
              <a:gd name="T48" fmla="*/ 88 w 91"/>
              <a:gd name="T49" fmla="*/ 64 h 106"/>
              <a:gd name="T50" fmla="*/ 87 w 91"/>
              <a:gd name="T51" fmla="*/ 94 h 106"/>
              <a:gd name="T52" fmla="*/ 91 w 91"/>
              <a:gd name="T53" fmla="*/ 106 h 106"/>
              <a:gd name="T54" fmla="*/ 73 w 91"/>
              <a:gd name="T55" fmla="*/ 105 h 106"/>
              <a:gd name="T56" fmla="*/ 70 w 91"/>
              <a:gd name="T57" fmla="*/ 92 h 106"/>
              <a:gd name="T58" fmla="*/ 72 w 91"/>
              <a:gd name="T59" fmla="*/ 54 h 106"/>
              <a:gd name="T60" fmla="*/ 72 w 91"/>
              <a:gd name="T61" fmla="*/ 54 h 106"/>
              <a:gd name="T62" fmla="*/ 44 w 91"/>
              <a:gd name="T63" fmla="*/ 59 h 106"/>
              <a:gd name="T64" fmla="*/ 29 w 91"/>
              <a:gd name="T65" fmla="*/ 61 h 106"/>
              <a:gd name="T66" fmla="*/ 22 w 91"/>
              <a:gd name="T67" fmla="*/ 66 h 106"/>
              <a:gd name="T68" fmla="*/ 19 w 91"/>
              <a:gd name="T69" fmla="*/ 74 h 106"/>
              <a:gd name="T70" fmla="*/ 23 w 91"/>
              <a:gd name="T71" fmla="*/ 86 h 106"/>
              <a:gd name="T72" fmla="*/ 38 w 91"/>
              <a:gd name="T73" fmla="*/ 91 h 106"/>
              <a:gd name="T74" fmla="*/ 55 w 91"/>
              <a:gd name="T75" fmla="*/ 88 h 106"/>
              <a:gd name="T76" fmla="*/ 67 w 91"/>
              <a:gd name="T77" fmla="*/ 77 h 106"/>
              <a:gd name="T78" fmla="*/ 71 w 91"/>
              <a:gd name="T79" fmla="*/ 61 h 106"/>
              <a:gd name="T80" fmla="*/ 72 w 91"/>
              <a:gd name="T81" fmla="*/ 54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1" h="106">
                <a:moveTo>
                  <a:pt x="70" y="92"/>
                </a:moveTo>
                <a:lnTo>
                  <a:pt x="70" y="92"/>
                </a:lnTo>
                <a:cubicBezTo>
                  <a:pt x="64" y="97"/>
                  <a:pt x="57" y="101"/>
                  <a:pt x="52" y="102"/>
                </a:cubicBezTo>
                <a:cubicBezTo>
                  <a:pt x="46" y="104"/>
                  <a:pt x="39" y="105"/>
                  <a:pt x="33" y="104"/>
                </a:cubicBezTo>
                <a:cubicBezTo>
                  <a:pt x="22" y="103"/>
                  <a:pt x="13" y="100"/>
                  <a:pt x="8" y="94"/>
                </a:cubicBezTo>
                <a:cubicBezTo>
                  <a:pt x="2" y="89"/>
                  <a:pt x="0" y="81"/>
                  <a:pt x="1" y="73"/>
                </a:cubicBezTo>
                <a:cubicBezTo>
                  <a:pt x="1" y="68"/>
                  <a:pt x="2" y="64"/>
                  <a:pt x="5" y="60"/>
                </a:cubicBezTo>
                <a:cubicBezTo>
                  <a:pt x="7" y="56"/>
                  <a:pt x="11" y="53"/>
                  <a:pt x="14" y="51"/>
                </a:cubicBezTo>
                <a:cubicBezTo>
                  <a:pt x="18" y="49"/>
                  <a:pt x="22" y="47"/>
                  <a:pt x="27" y="46"/>
                </a:cubicBezTo>
                <a:cubicBezTo>
                  <a:pt x="30" y="46"/>
                  <a:pt x="35" y="45"/>
                  <a:pt x="42" y="45"/>
                </a:cubicBezTo>
                <a:cubicBezTo>
                  <a:pt x="56" y="44"/>
                  <a:pt x="66" y="43"/>
                  <a:pt x="73" y="41"/>
                </a:cubicBezTo>
                <a:cubicBezTo>
                  <a:pt x="73" y="39"/>
                  <a:pt x="73" y="37"/>
                  <a:pt x="73" y="37"/>
                </a:cubicBezTo>
                <a:cubicBezTo>
                  <a:pt x="74" y="30"/>
                  <a:pt x="73" y="25"/>
                  <a:pt x="70" y="22"/>
                </a:cubicBezTo>
                <a:cubicBezTo>
                  <a:pt x="65" y="18"/>
                  <a:pt x="59" y="15"/>
                  <a:pt x="51" y="15"/>
                </a:cubicBezTo>
                <a:cubicBezTo>
                  <a:pt x="43" y="14"/>
                  <a:pt x="37" y="15"/>
                  <a:pt x="33" y="17"/>
                </a:cubicBezTo>
                <a:cubicBezTo>
                  <a:pt x="29" y="20"/>
                  <a:pt x="26" y="25"/>
                  <a:pt x="23" y="32"/>
                </a:cubicBezTo>
                <a:lnTo>
                  <a:pt x="7" y="28"/>
                </a:lnTo>
                <a:cubicBezTo>
                  <a:pt x="9" y="21"/>
                  <a:pt x="12" y="16"/>
                  <a:pt x="15" y="12"/>
                </a:cubicBezTo>
                <a:cubicBezTo>
                  <a:pt x="19" y="7"/>
                  <a:pt x="25" y="4"/>
                  <a:pt x="31" y="3"/>
                </a:cubicBezTo>
                <a:cubicBezTo>
                  <a:pt x="38" y="1"/>
                  <a:pt x="46" y="0"/>
                  <a:pt x="54" y="1"/>
                </a:cubicBezTo>
                <a:cubicBezTo>
                  <a:pt x="63" y="1"/>
                  <a:pt x="70" y="3"/>
                  <a:pt x="75" y="5"/>
                </a:cubicBezTo>
                <a:cubicBezTo>
                  <a:pt x="80" y="8"/>
                  <a:pt x="84" y="11"/>
                  <a:pt x="86" y="14"/>
                </a:cubicBezTo>
                <a:cubicBezTo>
                  <a:pt x="88" y="17"/>
                  <a:pt x="90" y="21"/>
                  <a:pt x="90" y="26"/>
                </a:cubicBezTo>
                <a:cubicBezTo>
                  <a:pt x="91" y="29"/>
                  <a:pt x="91" y="34"/>
                  <a:pt x="90" y="41"/>
                </a:cubicBezTo>
                <a:lnTo>
                  <a:pt x="88" y="64"/>
                </a:lnTo>
                <a:cubicBezTo>
                  <a:pt x="87" y="80"/>
                  <a:pt x="87" y="90"/>
                  <a:pt x="87" y="94"/>
                </a:cubicBezTo>
                <a:cubicBezTo>
                  <a:pt x="88" y="98"/>
                  <a:pt x="89" y="102"/>
                  <a:pt x="91" y="106"/>
                </a:cubicBezTo>
                <a:lnTo>
                  <a:pt x="73" y="105"/>
                </a:lnTo>
                <a:cubicBezTo>
                  <a:pt x="71" y="101"/>
                  <a:pt x="71" y="97"/>
                  <a:pt x="70" y="92"/>
                </a:cubicBezTo>
                <a:close/>
                <a:moveTo>
                  <a:pt x="72" y="54"/>
                </a:moveTo>
                <a:lnTo>
                  <a:pt x="72" y="54"/>
                </a:lnTo>
                <a:cubicBezTo>
                  <a:pt x="66" y="56"/>
                  <a:pt x="56" y="58"/>
                  <a:pt x="44" y="59"/>
                </a:cubicBezTo>
                <a:cubicBezTo>
                  <a:pt x="37" y="59"/>
                  <a:pt x="32" y="60"/>
                  <a:pt x="29" y="61"/>
                </a:cubicBezTo>
                <a:cubicBezTo>
                  <a:pt x="26" y="62"/>
                  <a:pt x="23" y="64"/>
                  <a:pt x="22" y="66"/>
                </a:cubicBezTo>
                <a:cubicBezTo>
                  <a:pt x="20" y="68"/>
                  <a:pt x="19" y="71"/>
                  <a:pt x="19" y="74"/>
                </a:cubicBezTo>
                <a:cubicBezTo>
                  <a:pt x="18" y="78"/>
                  <a:pt x="20" y="82"/>
                  <a:pt x="23" y="86"/>
                </a:cubicBezTo>
                <a:cubicBezTo>
                  <a:pt x="26" y="89"/>
                  <a:pt x="31" y="91"/>
                  <a:pt x="38" y="91"/>
                </a:cubicBezTo>
                <a:cubicBezTo>
                  <a:pt x="44" y="92"/>
                  <a:pt x="50" y="91"/>
                  <a:pt x="55" y="88"/>
                </a:cubicBezTo>
                <a:cubicBezTo>
                  <a:pt x="61" y="86"/>
                  <a:pt x="65" y="82"/>
                  <a:pt x="67" y="77"/>
                </a:cubicBezTo>
                <a:cubicBezTo>
                  <a:pt x="70" y="74"/>
                  <a:pt x="71" y="68"/>
                  <a:pt x="71" y="61"/>
                </a:cubicBezTo>
                <a:lnTo>
                  <a:pt x="72" y="54"/>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08" name="Freeform 122"/>
          <p:cNvSpPr>
            <a:spLocks/>
          </p:cNvSpPr>
          <p:nvPr/>
        </p:nvSpPr>
        <p:spPr bwMode="auto">
          <a:xfrm>
            <a:off x="6454602" y="1151723"/>
            <a:ext cx="44450" cy="131763"/>
          </a:xfrm>
          <a:custGeom>
            <a:avLst/>
            <a:gdLst>
              <a:gd name="T0" fmla="*/ 39 w 47"/>
              <a:gd name="T1" fmla="*/ 121 h 137"/>
              <a:gd name="T2" fmla="*/ 39 w 47"/>
              <a:gd name="T3" fmla="*/ 121 h 137"/>
              <a:gd name="T4" fmla="*/ 40 w 47"/>
              <a:gd name="T5" fmla="*/ 137 h 137"/>
              <a:gd name="T6" fmla="*/ 28 w 47"/>
              <a:gd name="T7" fmla="*/ 137 h 137"/>
              <a:gd name="T8" fmla="*/ 14 w 47"/>
              <a:gd name="T9" fmla="*/ 133 h 137"/>
              <a:gd name="T10" fmla="*/ 7 w 47"/>
              <a:gd name="T11" fmla="*/ 124 h 137"/>
              <a:gd name="T12" fmla="*/ 7 w 47"/>
              <a:gd name="T13" fmla="*/ 104 h 137"/>
              <a:gd name="T14" fmla="*/ 12 w 47"/>
              <a:gd name="T15" fmla="*/ 47 h 137"/>
              <a:gd name="T16" fmla="*/ 0 w 47"/>
              <a:gd name="T17" fmla="*/ 46 h 137"/>
              <a:gd name="T18" fmla="*/ 1 w 47"/>
              <a:gd name="T19" fmla="*/ 32 h 137"/>
              <a:gd name="T20" fmla="*/ 13 w 47"/>
              <a:gd name="T21" fmla="*/ 34 h 137"/>
              <a:gd name="T22" fmla="*/ 16 w 47"/>
              <a:gd name="T23" fmla="*/ 9 h 137"/>
              <a:gd name="T24" fmla="*/ 33 w 47"/>
              <a:gd name="T25" fmla="*/ 0 h 137"/>
              <a:gd name="T26" fmla="*/ 30 w 47"/>
              <a:gd name="T27" fmla="*/ 35 h 137"/>
              <a:gd name="T28" fmla="*/ 47 w 47"/>
              <a:gd name="T29" fmla="*/ 37 h 137"/>
              <a:gd name="T30" fmla="*/ 46 w 47"/>
              <a:gd name="T31" fmla="*/ 50 h 137"/>
              <a:gd name="T32" fmla="*/ 29 w 47"/>
              <a:gd name="T33" fmla="*/ 48 h 137"/>
              <a:gd name="T34" fmla="*/ 24 w 47"/>
              <a:gd name="T35" fmla="*/ 107 h 137"/>
              <a:gd name="T36" fmla="*/ 24 w 47"/>
              <a:gd name="T37" fmla="*/ 116 h 137"/>
              <a:gd name="T38" fmla="*/ 26 w 47"/>
              <a:gd name="T39" fmla="*/ 120 h 137"/>
              <a:gd name="T40" fmla="*/ 32 w 47"/>
              <a:gd name="T41" fmla="*/ 121 h 137"/>
              <a:gd name="T42" fmla="*/ 39 w 47"/>
              <a:gd name="T43" fmla="*/ 121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7" h="137">
                <a:moveTo>
                  <a:pt x="39" y="121"/>
                </a:moveTo>
                <a:lnTo>
                  <a:pt x="39" y="121"/>
                </a:lnTo>
                <a:lnTo>
                  <a:pt x="40" y="137"/>
                </a:lnTo>
                <a:cubicBezTo>
                  <a:pt x="36" y="137"/>
                  <a:pt x="31" y="137"/>
                  <a:pt x="28" y="137"/>
                </a:cubicBezTo>
                <a:cubicBezTo>
                  <a:pt x="21" y="136"/>
                  <a:pt x="17" y="135"/>
                  <a:pt x="14" y="133"/>
                </a:cubicBezTo>
                <a:cubicBezTo>
                  <a:pt x="10" y="130"/>
                  <a:pt x="8" y="128"/>
                  <a:pt x="7" y="124"/>
                </a:cubicBezTo>
                <a:cubicBezTo>
                  <a:pt x="6" y="121"/>
                  <a:pt x="6" y="114"/>
                  <a:pt x="7" y="104"/>
                </a:cubicBezTo>
                <a:lnTo>
                  <a:pt x="12" y="47"/>
                </a:lnTo>
                <a:lnTo>
                  <a:pt x="0" y="46"/>
                </a:lnTo>
                <a:lnTo>
                  <a:pt x="1" y="32"/>
                </a:lnTo>
                <a:lnTo>
                  <a:pt x="13" y="34"/>
                </a:lnTo>
                <a:lnTo>
                  <a:pt x="16" y="9"/>
                </a:lnTo>
                <a:lnTo>
                  <a:pt x="33" y="0"/>
                </a:lnTo>
                <a:lnTo>
                  <a:pt x="30" y="35"/>
                </a:lnTo>
                <a:lnTo>
                  <a:pt x="47" y="37"/>
                </a:lnTo>
                <a:lnTo>
                  <a:pt x="46" y="50"/>
                </a:lnTo>
                <a:lnTo>
                  <a:pt x="29" y="48"/>
                </a:lnTo>
                <a:lnTo>
                  <a:pt x="24" y="107"/>
                </a:lnTo>
                <a:cubicBezTo>
                  <a:pt x="23" y="111"/>
                  <a:pt x="23" y="115"/>
                  <a:pt x="24" y="116"/>
                </a:cubicBezTo>
                <a:cubicBezTo>
                  <a:pt x="24" y="117"/>
                  <a:pt x="25" y="119"/>
                  <a:pt x="26" y="120"/>
                </a:cubicBezTo>
                <a:cubicBezTo>
                  <a:pt x="27" y="121"/>
                  <a:pt x="29" y="121"/>
                  <a:pt x="32" y="121"/>
                </a:cubicBezTo>
                <a:cubicBezTo>
                  <a:pt x="34" y="122"/>
                  <a:pt x="36" y="122"/>
                  <a:pt x="39" y="121"/>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48" name="Freeform 162"/>
          <p:cNvSpPr>
            <a:spLocks noEditPoints="1"/>
          </p:cNvSpPr>
          <p:nvPr/>
        </p:nvSpPr>
        <p:spPr bwMode="auto">
          <a:xfrm>
            <a:off x="9039052" y="2431248"/>
            <a:ext cx="146050" cy="147638"/>
          </a:xfrm>
          <a:custGeom>
            <a:avLst/>
            <a:gdLst>
              <a:gd name="T0" fmla="*/ 0 w 153"/>
              <a:gd name="T1" fmla="*/ 94 h 155"/>
              <a:gd name="T2" fmla="*/ 0 w 153"/>
              <a:gd name="T3" fmla="*/ 94 h 155"/>
              <a:gd name="T4" fmla="*/ 101 w 153"/>
              <a:gd name="T5" fmla="*/ 0 h 155"/>
              <a:gd name="T6" fmla="*/ 136 w 153"/>
              <a:gd name="T7" fmla="*/ 38 h 155"/>
              <a:gd name="T8" fmla="*/ 151 w 153"/>
              <a:gd name="T9" fmla="*/ 59 h 155"/>
              <a:gd name="T10" fmla="*/ 151 w 153"/>
              <a:gd name="T11" fmla="*/ 79 h 155"/>
              <a:gd name="T12" fmla="*/ 142 w 153"/>
              <a:gd name="T13" fmla="*/ 95 h 155"/>
              <a:gd name="T14" fmla="*/ 126 w 153"/>
              <a:gd name="T15" fmla="*/ 103 h 155"/>
              <a:gd name="T16" fmla="*/ 107 w 153"/>
              <a:gd name="T17" fmla="*/ 101 h 155"/>
              <a:gd name="T18" fmla="*/ 111 w 153"/>
              <a:gd name="T19" fmla="*/ 124 h 155"/>
              <a:gd name="T20" fmla="*/ 100 w 153"/>
              <a:gd name="T21" fmla="*/ 143 h 155"/>
              <a:gd name="T22" fmla="*/ 84 w 153"/>
              <a:gd name="T23" fmla="*/ 152 h 155"/>
              <a:gd name="T24" fmla="*/ 68 w 153"/>
              <a:gd name="T25" fmla="*/ 154 h 155"/>
              <a:gd name="T26" fmla="*/ 53 w 153"/>
              <a:gd name="T27" fmla="*/ 148 h 155"/>
              <a:gd name="T28" fmla="*/ 36 w 153"/>
              <a:gd name="T29" fmla="*/ 133 h 155"/>
              <a:gd name="T30" fmla="*/ 0 w 153"/>
              <a:gd name="T31" fmla="*/ 94 h 155"/>
              <a:gd name="T32" fmla="*/ 24 w 153"/>
              <a:gd name="T33" fmla="*/ 96 h 155"/>
              <a:gd name="T34" fmla="*/ 24 w 153"/>
              <a:gd name="T35" fmla="*/ 96 h 155"/>
              <a:gd name="T36" fmla="*/ 48 w 153"/>
              <a:gd name="T37" fmla="*/ 122 h 155"/>
              <a:gd name="T38" fmla="*/ 57 w 153"/>
              <a:gd name="T39" fmla="*/ 130 h 155"/>
              <a:gd name="T40" fmla="*/ 67 w 153"/>
              <a:gd name="T41" fmla="*/ 135 h 155"/>
              <a:gd name="T42" fmla="*/ 77 w 153"/>
              <a:gd name="T43" fmla="*/ 135 h 155"/>
              <a:gd name="T44" fmla="*/ 87 w 153"/>
              <a:gd name="T45" fmla="*/ 129 h 155"/>
              <a:gd name="T46" fmla="*/ 95 w 153"/>
              <a:gd name="T47" fmla="*/ 117 h 155"/>
              <a:gd name="T48" fmla="*/ 93 w 153"/>
              <a:gd name="T49" fmla="*/ 104 h 155"/>
              <a:gd name="T50" fmla="*/ 81 w 153"/>
              <a:gd name="T51" fmla="*/ 87 h 155"/>
              <a:gd name="T52" fmla="*/ 59 w 153"/>
              <a:gd name="T53" fmla="*/ 64 h 155"/>
              <a:gd name="T54" fmla="*/ 24 w 153"/>
              <a:gd name="T55" fmla="*/ 96 h 155"/>
              <a:gd name="T56" fmla="*/ 71 w 153"/>
              <a:gd name="T57" fmla="*/ 53 h 155"/>
              <a:gd name="T58" fmla="*/ 71 w 153"/>
              <a:gd name="T59" fmla="*/ 53 h 155"/>
              <a:gd name="T60" fmla="*/ 91 w 153"/>
              <a:gd name="T61" fmla="*/ 75 h 155"/>
              <a:gd name="T62" fmla="*/ 104 w 153"/>
              <a:gd name="T63" fmla="*/ 86 h 155"/>
              <a:gd name="T64" fmla="*/ 117 w 153"/>
              <a:gd name="T65" fmla="*/ 89 h 155"/>
              <a:gd name="T66" fmla="*/ 128 w 153"/>
              <a:gd name="T67" fmla="*/ 84 h 155"/>
              <a:gd name="T68" fmla="*/ 134 w 153"/>
              <a:gd name="T69" fmla="*/ 73 h 155"/>
              <a:gd name="T70" fmla="*/ 133 w 153"/>
              <a:gd name="T71" fmla="*/ 61 h 155"/>
              <a:gd name="T72" fmla="*/ 120 w 153"/>
              <a:gd name="T73" fmla="*/ 44 h 155"/>
              <a:gd name="T74" fmla="*/ 101 w 153"/>
              <a:gd name="T75" fmla="*/ 24 h 155"/>
              <a:gd name="T76" fmla="*/ 71 w 153"/>
              <a:gd name="T77" fmla="*/ 53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3" h="155">
                <a:moveTo>
                  <a:pt x="0" y="94"/>
                </a:moveTo>
                <a:lnTo>
                  <a:pt x="0" y="94"/>
                </a:lnTo>
                <a:lnTo>
                  <a:pt x="101" y="0"/>
                </a:lnTo>
                <a:lnTo>
                  <a:pt x="136" y="38"/>
                </a:lnTo>
                <a:cubicBezTo>
                  <a:pt x="143" y="45"/>
                  <a:pt x="148" y="52"/>
                  <a:pt x="151" y="59"/>
                </a:cubicBezTo>
                <a:cubicBezTo>
                  <a:pt x="153" y="66"/>
                  <a:pt x="153" y="72"/>
                  <a:pt x="151" y="79"/>
                </a:cubicBezTo>
                <a:cubicBezTo>
                  <a:pt x="150" y="85"/>
                  <a:pt x="146" y="91"/>
                  <a:pt x="142" y="95"/>
                </a:cubicBezTo>
                <a:cubicBezTo>
                  <a:pt x="137" y="99"/>
                  <a:pt x="132" y="102"/>
                  <a:pt x="126" y="103"/>
                </a:cubicBezTo>
                <a:cubicBezTo>
                  <a:pt x="120" y="104"/>
                  <a:pt x="114" y="104"/>
                  <a:pt x="107" y="101"/>
                </a:cubicBezTo>
                <a:cubicBezTo>
                  <a:pt x="111" y="109"/>
                  <a:pt x="112" y="117"/>
                  <a:pt x="111" y="124"/>
                </a:cubicBezTo>
                <a:cubicBezTo>
                  <a:pt x="110" y="131"/>
                  <a:pt x="106" y="138"/>
                  <a:pt x="100" y="143"/>
                </a:cubicBezTo>
                <a:cubicBezTo>
                  <a:pt x="96" y="148"/>
                  <a:pt x="90" y="151"/>
                  <a:pt x="84" y="152"/>
                </a:cubicBezTo>
                <a:cubicBezTo>
                  <a:pt x="79" y="154"/>
                  <a:pt x="73" y="155"/>
                  <a:pt x="68" y="154"/>
                </a:cubicBezTo>
                <a:cubicBezTo>
                  <a:pt x="63" y="153"/>
                  <a:pt x="58" y="151"/>
                  <a:pt x="53" y="148"/>
                </a:cubicBezTo>
                <a:cubicBezTo>
                  <a:pt x="47" y="144"/>
                  <a:pt x="42" y="139"/>
                  <a:pt x="36" y="133"/>
                </a:cubicBezTo>
                <a:lnTo>
                  <a:pt x="0" y="94"/>
                </a:lnTo>
                <a:close/>
                <a:moveTo>
                  <a:pt x="24" y="96"/>
                </a:moveTo>
                <a:lnTo>
                  <a:pt x="24" y="96"/>
                </a:lnTo>
                <a:lnTo>
                  <a:pt x="48" y="122"/>
                </a:lnTo>
                <a:cubicBezTo>
                  <a:pt x="52" y="126"/>
                  <a:pt x="55" y="129"/>
                  <a:pt x="57" y="130"/>
                </a:cubicBezTo>
                <a:cubicBezTo>
                  <a:pt x="60" y="133"/>
                  <a:pt x="63" y="135"/>
                  <a:pt x="67" y="135"/>
                </a:cubicBezTo>
                <a:cubicBezTo>
                  <a:pt x="70" y="136"/>
                  <a:pt x="73" y="136"/>
                  <a:pt x="77" y="135"/>
                </a:cubicBezTo>
                <a:cubicBezTo>
                  <a:pt x="81" y="134"/>
                  <a:pt x="84" y="132"/>
                  <a:pt x="87" y="129"/>
                </a:cubicBezTo>
                <a:cubicBezTo>
                  <a:pt x="91" y="126"/>
                  <a:pt x="94" y="122"/>
                  <a:pt x="95" y="117"/>
                </a:cubicBezTo>
                <a:cubicBezTo>
                  <a:pt x="96" y="113"/>
                  <a:pt x="95" y="108"/>
                  <a:pt x="93" y="104"/>
                </a:cubicBezTo>
                <a:cubicBezTo>
                  <a:pt x="91" y="99"/>
                  <a:pt x="87" y="94"/>
                  <a:pt x="81" y="87"/>
                </a:cubicBezTo>
                <a:lnTo>
                  <a:pt x="59" y="64"/>
                </a:lnTo>
                <a:lnTo>
                  <a:pt x="24" y="96"/>
                </a:lnTo>
                <a:close/>
                <a:moveTo>
                  <a:pt x="71" y="53"/>
                </a:moveTo>
                <a:lnTo>
                  <a:pt x="71" y="53"/>
                </a:lnTo>
                <a:lnTo>
                  <a:pt x="91" y="75"/>
                </a:lnTo>
                <a:cubicBezTo>
                  <a:pt x="97" y="81"/>
                  <a:pt x="101" y="84"/>
                  <a:pt x="104" y="86"/>
                </a:cubicBezTo>
                <a:cubicBezTo>
                  <a:pt x="109" y="89"/>
                  <a:pt x="113" y="90"/>
                  <a:pt x="117" y="89"/>
                </a:cubicBezTo>
                <a:cubicBezTo>
                  <a:pt x="121" y="89"/>
                  <a:pt x="124" y="87"/>
                  <a:pt x="128" y="84"/>
                </a:cubicBezTo>
                <a:cubicBezTo>
                  <a:pt x="131" y="80"/>
                  <a:pt x="133" y="77"/>
                  <a:pt x="134" y="73"/>
                </a:cubicBezTo>
                <a:cubicBezTo>
                  <a:pt x="135" y="69"/>
                  <a:pt x="135" y="65"/>
                  <a:pt x="133" y="61"/>
                </a:cubicBezTo>
                <a:cubicBezTo>
                  <a:pt x="131" y="57"/>
                  <a:pt x="127" y="52"/>
                  <a:pt x="120" y="44"/>
                </a:cubicBezTo>
                <a:lnTo>
                  <a:pt x="101" y="24"/>
                </a:lnTo>
                <a:lnTo>
                  <a:pt x="71" y="53"/>
                </a:lnTo>
                <a:close/>
              </a:path>
            </a:pathLst>
          </a:custGeom>
          <a:solidFill>
            <a:srgbClr val="1C1C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49" name="Freeform 163"/>
          <p:cNvSpPr>
            <a:spLocks/>
          </p:cNvSpPr>
          <p:nvPr/>
        </p:nvSpPr>
        <p:spPr bwMode="auto">
          <a:xfrm>
            <a:off x="9129539" y="2543961"/>
            <a:ext cx="112713" cy="122238"/>
          </a:xfrm>
          <a:custGeom>
            <a:avLst/>
            <a:gdLst>
              <a:gd name="T0" fmla="*/ 34 w 119"/>
              <a:gd name="T1" fmla="*/ 116 h 128"/>
              <a:gd name="T2" fmla="*/ 34 w 119"/>
              <a:gd name="T3" fmla="*/ 116 h 128"/>
              <a:gd name="T4" fmla="*/ 45 w 119"/>
              <a:gd name="T5" fmla="*/ 107 h 128"/>
              <a:gd name="T6" fmla="*/ 11 w 119"/>
              <a:gd name="T7" fmla="*/ 94 h 128"/>
              <a:gd name="T8" fmla="*/ 3 w 119"/>
              <a:gd name="T9" fmla="*/ 79 h 128"/>
              <a:gd name="T10" fmla="*/ 1 w 119"/>
              <a:gd name="T11" fmla="*/ 65 h 128"/>
              <a:gd name="T12" fmla="*/ 7 w 119"/>
              <a:gd name="T13" fmla="*/ 53 h 128"/>
              <a:gd name="T14" fmla="*/ 18 w 119"/>
              <a:gd name="T15" fmla="*/ 42 h 128"/>
              <a:gd name="T16" fmla="*/ 65 w 119"/>
              <a:gd name="T17" fmla="*/ 0 h 128"/>
              <a:gd name="T18" fmla="*/ 76 w 119"/>
              <a:gd name="T19" fmla="*/ 13 h 128"/>
              <a:gd name="T20" fmla="*/ 35 w 119"/>
              <a:gd name="T21" fmla="*/ 50 h 128"/>
              <a:gd name="T22" fmla="*/ 22 w 119"/>
              <a:gd name="T23" fmla="*/ 63 h 128"/>
              <a:gd name="T24" fmla="*/ 19 w 119"/>
              <a:gd name="T25" fmla="*/ 75 h 128"/>
              <a:gd name="T26" fmla="*/ 24 w 119"/>
              <a:gd name="T27" fmla="*/ 87 h 128"/>
              <a:gd name="T28" fmla="*/ 37 w 119"/>
              <a:gd name="T29" fmla="*/ 95 h 128"/>
              <a:gd name="T30" fmla="*/ 51 w 119"/>
              <a:gd name="T31" fmla="*/ 95 h 128"/>
              <a:gd name="T32" fmla="*/ 67 w 119"/>
              <a:gd name="T33" fmla="*/ 84 h 128"/>
              <a:gd name="T34" fmla="*/ 108 w 119"/>
              <a:gd name="T35" fmla="*/ 49 h 128"/>
              <a:gd name="T36" fmla="*/ 119 w 119"/>
              <a:gd name="T37" fmla="*/ 61 h 128"/>
              <a:gd name="T38" fmla="*/ 44 w 119"/>
              <a:gd name="T39" fmla="*/ 128 h 128"/>
              <a:gd name="T40" fmla="*/ 34 w 119"/>
              <a:gd name="T41" fmla="*/ 11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8">
                <a:moveTo>
                  <a:pt x="34" y="116"/>
                </a:moveTo>
                <a:lnTo>
                  <a:pt x="34" y="116"/>
                </a:lnTo>
                <a:lnTo>
                  <a:pt x="45" y="107"/>
                </a:lnTo>
                <a:cubicBezTo>
                  <a:pt x="31" y="108"/>
                  <a:pt x="20" y="104"/>
                  <a:pt x="11" y="94"/>
                </a:cubicBezTo>
                <a:cubicBezTo>
                  <a:pt x="7" y="90"/>
                  <a:pt x="4" y="85"/>
                  <a:pt x="3" y="79"/>
                </a:cubicBezTo>
                <a:cubicBezTo>
                  <a:pt x="1" y="74"/>
                  <a:pt x="0" y="69"/>
                  <a:pt x="1" y="65"/>
                </a:cubicBezTo>
                <a:cubicBezTo>
                  <a:pt x="2" y="61"/>
                  <a:pt x="4" y="57"/>
                  <a:pt x="7" y="53"/>
                </a:cubicBezTo>
                <a:cubicBezTo>
                  <a:pt x="9" y="50"/>
                  <a:pt x="13" y="46"/>
                  <a:pt x="18" y="42"/>
                </a:cubicBezTo>
                <a:lnTo>
                  <a:pt x="65" y="0"/>
                </a:lnTo>
                <a:lnTo>
                  <a:pt x="76" y="13"/>
                </a:lnTo>
                <a:lnTo>
                  <a:pt x="35" y="50"/>
                </a:lnTo>
                <a:cubicBezTo>
                  <a:pt x="28" y="56"/>
                  <a:pt x="24" y="60"/>
                  <a:pt x="22" y="63"/>
                </a:cubicBezTo>
                <a:cubicBezTo>
                  <a:pt x="19" y="66"/>
                  <a:pt x="18" y="70"/>
                  <a:pt x="19" y="75"/>
                </a:cubicBezTo>
                <a:cubicBezTo>
                  <a:pt x="19" y="79"/>
                  <a:pt x="21" y="83"/>
                  <a:pt x="24" y="87"/>
                </a:cubicBezTo>
                <a:cubicBezTo>
                  <a:pt x="28" y="91"/>
                  <a:pt x="32" y="93"/>
                  <a:pt x="37" y="95"/>
                </a:cubicBezTo>
                <a:cubicBezTo>
                  <a:pt x="42" y="97"/>
                  <a:pt x="46" y="97"/>
                  <a:pt x="51" y="95"/>
                </a:cubicBezTo>
                <a:cubicBezTo>
                  <a:pt x="56" y="93"/>
                  <a:pt x="61" y="90"/>
                  <a:pt x="67" y="84"/>
                </a:cubicBezTo>
                <a:lnTo>
                  <a:pt x="108" y="49"/>
                </a:lnTo>
                <a:lnTo>
                  <a:pt x="119" y="61"/>
                </a:lnTo>
                <a:lnTo>
                  <a:pt x="44" y="128"/>
                </a:lnTo>
                <a:lnTo>
                  <a:pt x="34" y="116"/>
                </a:lnTo>
                <a:close/>
              </a:path>
            </a:pathLst>
          </a:custGeom>
          <a:solidFill>
            <a:srgbClr val="1C1C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50" name="Freeform 164"/>
          <p:cNvSpPr>
            <a:spLocks/>
          </p:cNvSpPr>
          <p:nvPr/>
        </p:nvSpPr>
        <p:spPr bwMode="auto">
          <a:xfrm>
            <a:off x="9186689" y="2623336"/>
            <a:ext cx="112713" cy="120650"/>
          </a:xfrm>
          <a:custGeom>
            <a:avLst/>
            <a:gdLst>
              <a:gd name="T0" fmla="*/ 0 w 119"/>
              <a:gd name="T1" fmla="*/ 65 h 127"/>
              <a:gd name="T2" fmla="*/ 0 w 119"/>
              <a:gd name="T3" fmla="*/ 65 h 127"/>
              <a:gd name="T4" fmla="*/ 77 w 119"/>
              <a:gd name="T5" fmla="*/ 0 h 127"/>
              <a:gd name="T6" fmla="*/ 87 w 119"/>
              <a:gd name="T7" fmla="*/ 12 h 127"/>
              <a:gd name="T8" fmla="*/ 76 w 119"/>
              <a:gd name="T9" fmla="*/ 21 h 127"/>
              <a:gd name="T10" fmla="*/ 109 w 119"/>
              <a:gd name="T11" fmla="*/ 35 h 127"/>
              <a:gd name="T12" fmla="*/ 117 w 119"/>
              <a:gd name="T13" fmla="*/ 49 h 127"/>
              <a:gd name="T14" fmla="*/ 118 w 119"/>
              <a:gd name="T15" fmla="*/ 64 h 127"/>
              <a:gd name="T16" fmla="*/ 112 w 119"/>
              <a:gd name="T17" fmla="*/ 76 h 127"/>
              <a:gd name="T18" fmla="*/ 100 w 119"/>
              <a:gd name="T19" fmla="*/ 87 h 127"/>
              <a:gd name="T20" fmla="*/ 53 w 119"/>
              <a:gd name="T21" fmla="*/ 127 h 127"/>
              <a:gd name="T22" fmla="*/ 42 w 119"/>
              <a:gd name="T23" fmla="*/ 114 h 127"/>
              <a:gd name="T24" fmla="*/ 88 w 119"/>
              <a:gd name="T25" fmla="*/ 75 h 127"/>
              <a:gd name="T26" fmla="*/ 99 w 119"/>
              <a:gd name="T27" fmla="*/ 63 h 127"/>
              <a:gd name="T28" fmla="*/ 101 w 119"/>
              <a:gd name="T29" fmla="*/ 52 h 127"/>
              <a:gd name="T30" fmla="*/ 96 w 119"/>
              <a:gd name="T31" fmla="*/ 41 h 127"/>
              <a:gd name="T32" fmla="*/ 78 w 119"/>
              <a:gd name="T33" fmla="*/ 32 h 127"/>
              <a:gd name="T34" fmla="*/ 53 w 119"/>
              <a:gd name="T35" fmla="*/ 42 h 127"/>
              <a:gd name="T36" fmla="*/ 11 w 119"/>
              <a:gd name="T37" fmla="*/ 78 h 127"/>
              <a:gd name="T38" fmla="*/ 0 w 119"/>
              <a:gd name="T39" fmla="*/ 65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9" h="127">
                <a:moveTo>
                  <a:pt x="0" y="65"/>
                </a:moveTo>
                <a:lnTo>
                  <a:pt x="0" y="65"/>
                </a:lnTo>
                <a:lnTo>
                  <a:pt x="77" y="0"/>
                </a:lnTo>
                <a:lnTo>
                  <a:pt x="87" y="12"/>
                </a:lnTo>
                <a:lnTo>
                  <a:pt x="76" y="21"/>
                </a:lnTo>
                <a:cubicBezTo>
                  <a:pt x="89" y="19"/>
                  <a:pt x="100" y="24"/>
                  <a:pt x="109" y="35"/>
                </a:cubicBezTo>
                <a:cubicBezTo>
                  <a:pt x="113" y="39"/>
                  <a:pt x="116" y="44"/>
                  <a:pt x="117" y="49"/>
                </a:cubicBezTo>
                <a:cubicBezTo>
                  <a:pt x="119" y="55"/>
                  <a:pt x="119" y="59"/>
                  <a:pt x="118" y="64"/>
                </a:cubicBezTo>
                <a:cubicBezTo>
                  <a:pt x="117" y="68"/>
                  <a:pt x="115" y="72"/>
                  <a:pt x="112" y="76"/>
                </a:cubicBezTo>
                <a:cubicBezTo>
                  <a:pt x="110" y="78"/>
                  <a:pt x="106" y="82"/>
                  <a:pt x="100" y="87"/>
                </a:cubicBezTo>
                <a:lnTo>
                  <a:pt x="53" y="127"/>
                </a:lnTo>
                <a:lnTo>
                  <a:pt x="42" y="114"/>
                </a:lnTo>
                <a:lnTo>
                  <a:pt x="88" y="75"/>
                </a:lnTo>
                <a:cubicBezTo>
                  <a:pt x="94" y="70"/>
                  <a:pt x="97" y="66"/>
                  <a:pt x="99" y="63"/>
                </a:cubicBezTo>
                <a:cubicBezTo>
                  <a:pt x="101" y="60"/>
                  <a:pt x="101" y="56"/>
                  <a:pt x="101" y="52"/>
                </a:cubicBezTo>
                <a:cubicBezTo>
                  <a:pt x="100" y="49"/>
                  <a:pt x="98" y="45"/>
                  <a:pt x="96" y="41"/>
                </a:cubicBezTo>
                <a:cubicBezTo>
                  <a:pt x="91" y="36"/>
                  <a:pt x="85" y="33"/>
                  <a:pt x="78" y="32"/>
                </a:cubicBezTo>
                <a:cubicBezTo>
                  <a:pt x="71" y="30"/>
                  <a:pt x="63" y="34"/>
                  <a:pt x="53" y="42"/>
                </a:cubicBezTo>
                <a:lnTo>
                  <a:pt x="11" y="78"/>
                </a:lnTo>
                <a:lnTo>
                  <a:pt x="0" y="65"/>
                </a:lnTo>
                <a:close/>
              </a:path>
            </a:pathLst>
          </a:custGeom>
          <a:solidFill>
            <a:srgbClr val="1C1C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51" name="Freeform 165"/>
          <p:cNvSpPr>
            <a:spLocks noEditPoints="1"/>
          </p:cNvSpPr>
          <p:nvPr/>
        </p:nvSpPr>
        <p:spPr bwMode="auto">
          <a:xfrm>
            <a:off x="9262889" y="2712236"/>
            <a:ext cx="139700" cy="109538"/>
          </a:xfrm>
          <a:custGeom>
            <a:avLst/>
            <a:gdLst>
              <a:gd name="T0" fmla="*/ 29 w 147"/>
              <a:gd name="T1" fmla="*/ 103 h 115"/>
              <a:gd name="T2" fmla="*/ 29 w 147"/>
              <a:gd name="T3" fmla="*/ 103 h 115"/>
              <a:gd name="T4" fmla="*/ 39 w 147"/>
              <a:gd name="T5" fmla="*/ 95 h 115"/>
              <a:gd name="T6" fmla="*/ 10 w 147"/>
              <a:gd name="T7" fmla="*/ 82 h 115"/>
              <a:gd name="T8" fmla="*/ 1 w 147"/>
              <a:gd name="T9" fmla="*/ 61 h 115"/>
              <a:gd name="T10" fmla="*/ 6 w 147"/>
              <a:gd name="T11" fmla="*/ 37 h 115"/>
              <a:gd name="T12" fmla="*/ 24 w 147"/>
              <a:gd name="T13" fmla="*/ 16 h 115"/>
              <a:gd name="T14" fmla="*/ 48 w 147"/>
              <a:gd name="T15" fmla="*/ 3 h 115"/>
              <a:gd name="T16" fmla="*/ 72 w 147"/>
              <a:gd name="T17" fmla="*/ 3 h 115"/>
              <a:gd name="T18" fmla="*/ 91 w 147"/>
              <a:gd name="T19" fmla="*/ 16 h 115"/>
              <a:gd name="T20" fmla="*/ 98 w 147"/>
              <a:gd name="T21" fmla="*/ 31 h 115"/>
              <a:gd name="T22" fmla="*/ 98 w 147"/>
              <a:gd name="T23" fmla="*/ 46 h 115"/>
              <a:gd name="T24" fmla="*/ 136 w 147"/>
              <a:gd name="T25" fmla="*/ 15 h 115"/>
              <a:gd name="T26" fmla="*/ 147 w 147"/>
              <a:gd name="T27" fmla="*/ 28 h 115"/>
              <a:gd name="T28" fmla="*/ 39 w 147"/>
              <a:gd name="T29" fmla="*/ 115 h 115"/>
              <a:gd name="T30" fmla="*/ 29 w 147"/>
              <a:gd name="T31" fmla="*/ 103 h 115"/>
              <a:gd name="T32" fmla="*/ 35 w 147"/>
              <a:gd name="T33" fmla="*/ 29 h 115"/>
              <a:gd name="T34" fmla="*/ 35 w 147"/>
              <a:gd name="T35" fmla="*/ 29 h 115"/>
              <a:gd name="T36" fmla="*/ 17 w 147"/>
              <a:gd name="T37" fmla="*/ 54 h 115"/>
              <a:gd name="T38" fmla="*/ 22 w 147"/>
              <a:gd name="T39" fmla="*/ 75 h 115"/>
              <a:gd name="T40" fmla="*/ 41 w 147"/>
              <a:gd name="T41" fmla="*/ 84 h 115"/>
              <a:gd name="T42" fmla="*/ 67 w 147"/>
              <a:gd name="T43" fmla="*/ 72 h 115"/>
              <a:gd name="T44" fmla="*/ 86 w 147"/>
              <a:gd name="T45" fmla="*/ 47 h 115"/>
              <a:gd name="T46" fmla="*/ 81 w 147"/>
              <a:gd name="T47" fmla="*/ 26 h 115"/>
              <a:gd name="T48" fmla="*/ 62 w 147"/>
              <a:gd name="T49" fmla="*/ 17 h 115"/>
              <a:gd name="T50" fmla="*/ 35 w 147"/>
              <a:gd name="T51" fmla="*/ 29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7" h="115">
                <a:moveTo>
                  <a:pt x="29" y="103"/>
                </a:moveTo>
                <a:lnTo>
                  <a:pt x="29" y="103"/>
                </a:lnTo>
                <a:lnTo>
                  <a:pt x="39" y="95"/>
                </a:lnTo>
                <a:cubicBezTo>
                  <a:pt x="27" y="96"/>
                  <a:pt x="18" y="92"/>
                  <a:pt x="10" y="82"/>
                </a:cubicBezTo>
                <a:cubicBezTo>
                  <a:pt x="5" y="76"/>
                  <a:pt x="2" y="69"/>
                  <a:pt x="1" y="61"/>
                </a:cubicBezTo>
                <a:cubicBezTo>
                  <a:pt x="0" y="53"/>
                  <a:pt x="2" y="45"/>
                  <a:pt x="6" y="37"/>
                </a:cubicBezTo>
                <a:cubicBezTo>
                  <a:pt x="10" y="29"/>
                  <a:pt x="16" y="22"/>
                  <a:pt x="24" y="16"/>
                </a:cubicBezTo>
                <a:cubicBezTo>
                  <a:pt x="31" y="10"/>
                  <a:pt x="40" y="5"/>
                  <a:pt x="48" y="3"/>
                </a:cubicBezTo>
                <a:cubicBezTo>
                  <a:pt x="56" y="0"/>
                  <a:pt x="64" y="0"/>
                  <a:pt x="72" y="3"/>
                </a:cubicBezTo>
                <a:cubicBezTo>
                  <a:pt x="80" y="5"/>
                  <a:pt x="86" y="10"/>
                  <a:pt x="91" y="16"/>
                </a:cubicBezTo>
                <a:cubicBezTo>
                  <a:pt x="95" y="21"/>
                  <a:pt x="97" y="26"/>
                  <a:pt x="98" y="31"/>
                </a:cubicBezTo>
                <a:cubicBezTo>
                  <a:pt x="99" y="36"/>
                  <a:pt x="99" y="41"/>
                  <a:pt x="98" y="46"/>
                </a:cubicBezTo>
                <a:lnTo>
                  <a:pt x="136" y="15"/>
                </a:lnTo>
                <a:lnTo>
                  <a:pt x="147" y="28"/>
                </a:lnTo>
                <a:lnTo>
                  <a:pt x="39" y="115"/>
                </a:lnTo>
                <a:lnTo>
                  <a:pt x="29" y="103"/>
                </a:lnTo>
                <a:close/>
                <a:moveTo>
                  <a:pt x="35" y="29"/>
                </a:moveTo>
                <a:lnTo>
                  <a:pt x="35" y="29"/>
                </a:lnTo>
                <a:cubicBezTo>
                  <a:pt x="25" y="37"/>
                  <a:pt x="19" y="46"/>
                  <a:pt x="17" y="54"/>
                </a:cubicBezTo>
                <a:cubicBezTo>
                  <a:pt x="16" y="62"/>
                  <a:pt x="17" y="69"/>
                  <a:pt x="22" y="75"/>
                </a:cubicBezTo>
                <a:cubicBezTo>
                  <a:pt x="26" y="80"/>
                  <a:pt x="33" y="83"/>
                  <a:pt x="41" y="84"/>
                </a:cubicBezTo>
                <a:cubicBezTo>
                  <a:pt x="49" y="84"/>
                  <a:pt x="58" y="80"/>
                  <a:pt x="67" y="72"/>
                </a:cubicBezTo>
                <a:cubicBezTo>
                  <a:pt x="78" y="64"/>
                  <a:pt x="84" y="55"/>
                  <a:pt x="86" y="47"/>
                </a:cubicBezTo>
                <a:cubicBezTo>
                  <a:pt x="88" y="39"/>
                  <a:pt x="86" y="32"/>
                  <a:pt x="81" y="26"/>
                </a:cubicBezTo>
                <a:cubicBezTo>
                  <a:pt x="76" y="20"/>
                  <a:pt x="70" y="17"/>
                  <a:pt x="62" y="17"/>
                </a:cubicBezTo>
                <a:cubicBezTo>
                  <a:pt x="54" y="17"/>
                  <a:pt x="45" y="21"/>
                  <a:pt x="35" y="29"/>
                </a:cubicBezTo>
                <a:close/>
              </a:path>
            </a:pathLst>
          </a:custGeom>
          <a:solidFill>
            <a:srgbClr val="1C1C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52" name="Freeform 166"/>
          <p:cNvSpPr>
            <a:spLocks noEditPoints="1"/>
          </p:cNvSpPr>
          <p:nvPr/>
        </p:nvSpPr>
        <p:spPr bwMode="auto">
          <a:xfrm>
            <a:off x="9326389" y="2793198"/>
            <a:ext cx="100013" cy="100013"/>
          </a:xfrm>
          <a:custGeom>
            <a:avLst/>
            <a:gdLst>
              <a:gd name="T0" fmla="*/ 56 w 106"/>
              <a:gd name="T1" fmla="*/ 84 h 104"/>
              <a:gd name="T2" fmla="*/ 56 w 106"/>
              <a:gd name="T3" fmla="*/ 84 h 104"/>
              <a:gd name="T4" fmla="*/ 64 w 106"/>
              <a:gd name="T5" fmla="*/ 100 h 104"/>
              <a:gd name="T6" fmla="*/ 36 w 106"/>
              <a:gd name="T7" fmla="*/ 102 h 104"/>
              <a:gd name="T8" fmla="*/ 12 w 106"/>
              <a:gd name="T9" fmla="*/ 84 h 104"/>
              <a:gd name="T10" fmla="*/ 2 w 106"/>
              <a:gd name="T11" fmla="*/ 48 h 104"/>
              <a:gd name="T12" fmla="*/ 24 w 106"/>
              <a:gd name="T13" fmla="*/ 15 h 104"/>
              <a:gd name="T14" fmla="*/ 63 w 106"/>
              <a:gd name="T15" fmla="*/ 1 h 104"/>
              <a:gd name="T16" fmla="*/ 95 w 106"/>
              <a:gd name="T17" fmla="*/ 20 h 104"/>
              <a:gd name="T18" fmla="*/ 104 w 106"/>
              <a:gd name="T19" fmla="*/ 54 h 104"/>
              <a:gd name="T20" fmla="*/ 81 w 106"/>
              <a:gd name="T21" fmla="*/ 88 h 104"/>
              <a:gd name="T22" fmla="*/ 77 w 106"/>
              <a:gd name="T23" fmla="*/ 90 h 104"/>
              <a:gd name="T24" fmla="*/ 32 w 106"/>
              <a:gd name="T25" fmla="*/ 31 h 104"/>
              <a:gd name="T26" fmla="*/ 17 w 106"/>
              <a:gd name="T27" fmla="*/ 54 h 104"/>
              <a:gd name="T28" fmla="*/ 23 w 106"/>
              <a:gd name="T29" fmla="*/ 76 h 104"/>
              <a:gd name="T30" fmla="*/ 37 w 106"/>
              <a:gd name="T31" fmla="*/ 85 h 104"/>
              <a:gd name="T32" fmla="*/ 56 w 106"/>
              <a:gd name="T33" fmla="*/ 84 h 104"/>
              <a:gd name="T34" fmla="*/ 44 w 106"/>
              <a:gd name="T35" fmla="*/ 23 h 104"/>
              <a:gd name="T36" fmla="*/ 44 w 106"/>
              <a:gd name="T37" fmla="*/ 23 h 104"/>
              <a:gd name="T38" fmla="*/ 77 w 106"/>
              <a:gd name="T39" fmla="*/ 68 h 104"/>
              <a:gd name="T40" fmla="*/ 89 w 106"/>
              <a:gd name="T41" fmla="*/ 51 h 104"/>
              <a:gd name="T42" fmla="*/ 84 w 106"/>
              <a:gd name="T43" fmla="*/ 28 h 104"/>
              <a:gd name="T44" fmla="*/ 66 w 106"/>
              <a:gd name="T45" fmla="*/ 18 h 104"/>
              <a:gd name="T46" fmla="*/ 44 w 106"/>
              <a:gd name="T47" fmla="*/ 2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6" h="104">
                <a:moveTo>
                  <a:pt x="56" y="84"/>
                </a:moveTo>
                <a:lnTo>
                  <a:pt x="56" y="84"/>
                </a:lnTo>
                <a:lnTo>
                  <a:pt x="64" y="100"/>
                </a:lnTo>
                <a:cubicBezTo>
                  <a:pt x="55" y="104"/>
                  <a:pt x="45" y="104"/>
                  <a:pt x="36" y="102"/>
                </a:cubicBezTo>
                <a:cubicBezTo>
                  <a:pt x="27" y="99"/>
                  <a:pt x="19" y="93"/>
                  <a:pt x="12" y="84"/>
                </a:cubicBezTo>
                <a:cubicBezTo>
                  <a:pt x="3" y="73"/>
                  <a:pt x="0" y="61"/>
                  <a:pt x="2" y="48"/>
                </a:cubicBezTo>
                <a:cubicBezTo>
                  <a:pt x="4" y="36"/>
                  <a:pt x="11" y="25"/>
                  <a:pt x="24" y="15"/>
                </a:cubicBezTo>
                <a:cubicBezTo>
                  <a:pt x="37" y="5"/>
                  <a:pt x="50" y="0"/>
                  <a:pt x="63" y="1"/>
                </a:cubicBezTo>
                <a:cubicBezTo>
                  <a:pt x="76" y="3"/>
                  <a:pt x="86" y="9"/>
                  <a:pt x="95" y="20"/>
                </a:cubicBezTo>
                <a:cubicBezTo>
                  <a:pt x="103" y="31"/>
                  <a:pt x="106" y="42"/>
                  <a:pt x="104" y="54"/>
                </a:cubicBezTo>
                <a:cubicBezTo>
                  <a:pt x="102" y="67"/>
                  <a:pt x="94" y="78"/>
                  <a:pt x="81" y="88"/>
                </a:cubicBezTo>
                <a:cubicBezTo>
                  <a:pt x="80" y="88"/>
                  <a:pt x="79" y="89"/>
                  <a:pt x="77" y="90"/>
                </a:cubicBezTo>
                <a:lnTo>
                  <a:pt x="32" y="31"/>
                </a:lnTo>
                <a:cubicBezTo>
                  <a:pt x="23" y="38"/>
                  <a:pt x="19" y="46"/>
                  <a:pt x="17" y="54"/>
                </a:cubicBezTo>
                <a:cubicBezTo>
                  <a:pt x="16" y="62"/>
                  <a:pt x="18" y="69"/>
                  <a:pt x="23" y="76"/>
                </a:cubicBezTo>
                <a:cubicBezTo>
                  <a:pt x="27" y="81"/>
                  <a:pt x="31" y="84"/>
                  <a:pt x="37" y="85"/>
                </a:cubicBezTo>
                <a:cubicBezTo>
                  <a:pt x="42" y="87"/>
                  <a:pt x="48" y="87"/>
                  <a:pt x="56" y="84"/>
                </a:cubicBezTo>
                <a:close/>
                <a:moveTo>
                  <a:pt x="44" y="23"/>
                </a:moveTo>
                <a:lnTo>
                  <a:pt x="44" y="23"/>
                </a:lnTo>
                <a:lnTo>
                  <a:pt x="77" y="68"/>
                </a:lnTo>
                <a:cubicBezTo>
                  <a:pt x="84" y="62"/>
                  <a:pt x="87" y="57"/>
                  <a:pt x="89" y="51"/>
                </a:cubicBezTo>
                <a:cubicBezTo>
                  <a:pt x="91" y="43"/>
                  <a:pt x="89" y="35"/>
                  <a:pt x="84" y="28"/>
                </a:cubicBezTo>
                <a:cubicBezTo>
                  <a:pt x="79" y="22"/>
                  <a:pt x="73" y="19"/>
                  <a:pt x="66" y="18"/>
                </a:cubicBezTo>
                <a:cubicBezTo>
                  <a:pt x="58" y="17"/>
                  <a:pt x="51" y="18"/>
                  <a:pt x="44" y="23"/>
                </a:cubicBezTo>
                <a:close/>
              </a:path>
            </a:pathLst>
          </a:custGeom>
          <a:solidFill>
            <a:srgbClr val="1C1C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53" name="Freeform 167"/>
          <p:cNvSpPr>
            <a:spLocks/>
          </p:cNvSpPr>
          <p:nvPr/>
        </p:nvSpPr>
        <p:spPr bwMode="auto">
          <a:xfrm>
            <a:off x="9383539" y="2870986"/>
            <a:ext cx="100013" cy="98425"/>
          </a:xfrm>
          <a:custGeom>
            <a:avLst/>
            <a:gdLst>
              <a:gd name="T0" fmla="*/ 13 w 106"/>
              <a:gd name="T1" fmla="*/ 29 h 102"/>
              <a:gd name="T2" fmla="*/ 13 w 106"/>
              <a:gd name="T3" fmla="*/ 29 h 102"/>
              <a:gd name="T4" fmla="*/ 25 w 106"/>
              <a:gd name="T5" fmla="*/ 41 h 102"/>
              <a:gd name="T6" fmla="*/ 17 w 106"/>
              <a:gd name="T7" fmla="*/ 56 h 102"/>
              <a:gd name="T8" fmla="*/ 23 w 106"/>
              <a:gd name="T9" fmla="*/ 74 h 102"/>
              <a:gd name="T10" fmla="*/ 37 w 106"/>
              <a:gd name="T11" fmla="*/ 85 h 102"/>
              <a:gd name="T12" fmla="*/ 49 w 106"/>
              <a:gd name="T13" fmla="*/ 83 h 102"/>
              <a:gd name="T14" fmla="*/ 54 w 106"/>
              <a:gd name="T15" fmla="*/ 74 h 102"/>
              <a:gd name="T16" fmla="*/ 48 w 106"/>
              <a:gd name="T17" fmla="*/ 57 h 102"/>
              <a:gd name="T18" fmla="*/ 40 w 106"/>
              <a:gd name="T19" fmla="*/ 31 h 102"/>
              <a:gd name="T20" fmla="*/ 41 w 106"/>
              <a:gd name="T21" fmla="*/ 16 h 102"/>
              <a:gd name="T22" fmla="*/ 50 w 106"/>
              <a:gd name="T23" fmla="*/ 5 h 102"/>
              <a:gd name="T24" fmla="*/ 61 w 106"/>
              <a:gd name="T25" fmla="*/ 1 h 102"/>
              <a:gd name="T26" fmla="*/ 74 w 106"/>
              <a:gd name="T27" fmla="*/ 2 h 102"/>
              <a:gd name="T28" fmla="*/ 84 w 106"/>
              <a:gd name="T29" fmla="*/ 8 h 102"/>
              <a:gd name="T30" fmla="*/ 95 w 106"/>
              <a:gd name="T31" fmla="*/ 18 h 102"/>
              <a:gd name="T32" fmla="*/ 104 w 106"/>
              <a:gd name="T33" fmla="*/ 37 h 102"/>
              <a:gd name="T34" fmla="*/ 104 w 106"/>
              <a:gd name="T35" fmla="*/ 53 h 102"/>
              <a:gd name="T36" fmla="*/ 95 w 106"/>
              <a:gd name="T37" fmla="*/ 67 h 102"/>
              <a:gd name="T38" fmla="*/ 84 w 106"/>
              <a:gd name="T39" fmla="*/ 55 h 102"/>
              <a:gd name="T40" fmla="*/ 90 w 106"/>
              <a:gd name="T41" fmla="*/ 42 h 102"/>
              <a:gd name="T42" fmla="*/ 84 w 106"/>
              <a:gd name="T43" fmla="*/ 27 h 102"/>
              <a:gd name="T44" fmla="*/ 71 w 106"/>
              <a:gd name="T45" fmla="*/ 16 h 102"/>
              <a:gd name="T46" fmla="*/ 61 w 106"/>
              <a:gd name="T47" fmla="*/ 18 h 102"/>
              <a:gd name="T48" fmla="*/ 57 w 106"/>
              <a:gd name="T49" fmla="*/ 23 h 102"/>
              <a:gd name="T50" fmla="*/ 57 w 106"/>
              <a:gd name="T51" fmla="*/ 31 h 102"/>
              <a:gd name="T52" fmla="*/ 63 w 106"/>
              <a:gd name="T53" fmla="*/ 45 h 102"/>
              <a:gd name="T54" fmla="*/ 71 w 106"/>
              <a:gd name="T55" fmla="*/ 70 h 102"/>
              <a:gd name="T56" fmla="*/ 70 w 106"/>
              <a:gd name="T57" fmla="*/ 85 h 102"/>
              <a:gd name="T58" fmla="*/ 61 w 106"/>
              <a:gd name="T59" fmla="*/ 96 h 102"/>
              <a:gd name="T60" fmla="*/ 45 w 106"/>
              <a:gd name="T61" fmla="*/ 102 h 102"/>
              <a:gd name="T62" fmla="*/ 27 w 106"/>
              <a:gd name="T63" fmla="*/ 97 h 102"/>
              <a:gd name="T64" fmla="*/ 12 w 106"/>
              <a:gd name="T65" fmla="*/ 82 h 102"/>
              <a:gd name="T66" fmla="*/ 1 w 106"/>
              <a:gd name="T67" fmla="*/ 54 h 102"/>
              <a:gd name="T68" fmla="*/ 13 w 106"/>
              <a:gd name="T6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6" h="102">
                <a:moveTo>
                  <a:pt x="13" y="29"/>
                </a:moveTo>
                <a:lnTo>
                  <a:pt x="13" y="29"/>
                </a:lnTo>
                <a:lnTo>
                  <a:pt x="25" y="41"/>
                </a:lnTo>
                <a:cubicBezTo>
                  <a:pt x="20" y="46"/>
                  <a:pt x="17" y="51"/>
                  <a:pt x="17" y="56"/>
                </a:cubicBezTo>
                <a:cubicBezTo>
                  <a:pt x="16" y="62"/>
                  <a:pt x="18" y="68"/>
                  <a:pt x="23" y="74"/>
                </a:cubicBezTo>
                <a:cubicBezTo>
                  <a:pt x="28" y="80"/>
                  <a:pt x="32" y="84"/>
                  <a:pt x="37" y="85"/>
                </a:cubicBezTo>
                <a:cubicBezTo>
                  <a:pt x="42" y="87"/>
                  <a:pt x="46" y="86"/>
                  <a:pt x="49" y="83"/>
                </a:cubicBezTo>
                <a:cubicBezTo>
                  <a:pt x="52" y="81"/>
                  <a:pt x="54" y="78"/>
                  <a:pt x="54" y="74"/>
                </a:cubicBezTo>
                <a:cubicBezTo>
                  <a:pt x="54" y="71"/>
                  <a:pt x="52" y="65"/>
                  <a:pt x="48" y="57"/>
                </a:cubicBezTo>
                <a:cubicBezTo>
                  <a:pt x="43" y="45"/>
                  <a:pt x="41" y="36"/>
                  <a:pt x="40" y="31"/>
                </a:cubicBezTo>
                <a:cubicBezTo>
                  <a:pt x="39" y="26"/>
                  <a:pt x="39" y="21"/>
                  <a:pt x="41" y="16"/>
                </a:cubicBezTo>
                <a:cubicBezTo>
                  <a:pt x="43" y="12"/>
                  <a:pt x="46" y="8"/>
                  <a:pt x="50" y="5"/>
                </a:cubicBezTo>
                <a:cubicBezTo>
                  <a:pt x="53" y="3"/>
                  <a:pt x="57" y="1"/>
                  <a:pt x="61" y="1"/>
                </a:cubicBezTo>
                <a:cubicBezTo>
                  <a:pt x="66" y="0"/>
                  <a:pt x="70" y="0"/>
                  <a:pt x="74" y="2"/>
                </a:cubicBezTo>
                <a:cubicBezTo>
                  <a:pt x="77" y="3"/>
                  <a:pt x="81" y="5"/>
                  <a:pt x="84" y="8"/>
                </a:cubicBezTo>
                <a:cubicBezTo>
                  <a:pt x="88" y="10"/>
                  <a:pt x="92" y="14"/>
                  <a:pt x="95" y="18"/>
                </a:cubicBezTo>
                <a:cubicBezTo>
                  <a:pt x="99" y="25"/>
                  <a:pt x="102" y="31"/>
                  <a:pt x="104" y="37"/>
                </a:cubicBezTo>
                <a:cubicBezTo>
                  <a:pt x="106" y="43"/>
                  <a:pt x="106" y="49"/>
                  <a:pt x="104" y="53"/>
                </a:cubicBezTo>
                <a:cubicBezTo>
                  <a:pt x="103" y="58"/>
                  <a:pt x="100" y="62"/>
                  <a:pt x="95" y="67"/>
                </a:cubicBezTo>
                <a:lnTo>
                  <a:pt x="84" y="55"/>
                </a:lnTo>
                <a:cubicBezTo>
                  <a:pt x="87" y="51"/>
                  <a:pt x="89" y="47"/>
                  <a:pt x="90" y="42"/>
                </a:cubicBezTo>
                <a:cubicBezTo>
                  <a:pt x="90" y="38"/>
                  <a:pt x="88" y="33"/>
                  <a:pt x="84" y="27"/>
                </a:cubicBezTo>
                <a:cubicBezTo>
                  <a:pt x="79" y="21"/>
                  <a:pt x="75" y="17"/>
                  <a:pt x="71" y="16"/>
                </a:cubicBezTo>
                <a:cubicBezTo>
                  <a:pt x="67" y="15"/>
                  <a:pt x="64" y="15"/>
                  <a:pt x="61" y="18"/>
                </a:cubicBezTo>
                <a:cubicBezTo>
                  <a:pt x="59" y="19"/>
                  <a:pt x="58" y="21"/>
                  <a:pt x="57" y="23"/>
                </a:cubicBezTo>
                <a:cubicBezTo>
                  <a:pt x="57" y="25"/>
                  <a:pt x="57" y="28"/>
                  <a:pt x="57" y="31"/>
                </a:cubicBezTo>
                <a:cubicBezTo>
                  <a:pt x="58" y="32"/>
                  <a:pt x="60" y="37"/>
                  <a:pt x="63" y="45"/>
                </a:cubicBezTo>
                <a:cubicBezTo>
                  <a:pt x="67" y="57"/>
                  <a:pt x="70" y="65"/>
                  <a:pt x="71" y="70"/>
                </a:cubicBezTo>
                <a:cubicBezTo>
                  <a:pt x="72" y="75"/>
                  <a:pt x="72" y="80"/>
                  <a:pt x="70" y="85"/>
                </a:cubicBezTo>
                <a:cubicBezTo>
                  <a:pt x="69" y="89"/>
                  <a:pt x="66" y="93"/>
                  <a:pt x="61" y="96"/>
                </a:cubicBezTo>
                <a:cubicBezTo>
                  <a:pt x="57" y="100"/>
                  <a:pt x="51" y="102"/>
                  <a:pt x="45" y="102"/>
                </a:cubicBezTo>
                <a:cubicBezTo>
                  <a:pt x="39" y="102"/>
                  <a:pt x="33" y="101"/>
                  <a:pt x="27" y="97"/>
                </a:cubicBezTo>
                <a:cubicBezTo>
                  <a:pt x="22" y="94"/>
                  <a:pt x="16" y="89"/>
                  <a:pt x="12" y="82"/>
                </a:cubicBezTo>
                <a:cubicBezTo>
                  <a:pt x="4" y="72"/>
                  <a:pt x="0" y="62"/>
                  <a:pt x="1" y="54"/>
                </a:cubicBezTo>
                <a:cubicBezTo>
                  <a:pt x="1" y="45"/>
                  <a:pt x="5" y="37"/>
                  <a:pt x="13" y="29"/>
                </a:cubicBezTo>
                <a:close/>
              </a:path>
            </a:pathLst>
          </a:custGeom>
          <a:solidFill>
            <a:srgbClr val="1C1C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54" name="Freeform 168"/>
          <p:cNvSpPr>
            <a:spLocks noEditPoints="1"/>
          </p:cNvSpPr>
          <p:nvPr/>
        </p:nvSpPr>
        <p:spPr bwMode="auto">
          <a:xfrm>
            <a:off x="9407352" y="2950361"/>
            <a:ext cx="144463" cy="115888"/>
          </a:xfrm>
          <a:custGeom>
            <a:avLst/>
            <a:gdLst>
              <a:gd name="T0" fmla="*/ 14 w 152"/>
              <a:gd name="T1" fmla="*/ 49 h 122"/>
              <a:gd name="T2" fmla="*/ 14 w 152"/>
              <a:gd name="T3" fmla="*/ 49 h 122"/>
              <a:gd name="T4" fmla="*/ 22 w 152"/>
              <a:gd name="T5" fmla="*/ 64 h 122"/>
              <a:gd name="T6" fmla="*/ 16 w 152"/>
              <a:gd name="T7" fmla="*/ 75 h 122"/>
              <a:gd name="T8" fmla="*/ 22 w 152"/>
              <a:gd name="T9" fmla="*/ 92 h 122"/>
              <a:gd name="T10" fmla="*/ 36 w 152"/>
              <a:gd name="T11" fmla="*/ 104 h 122"/>
              <a:gd name="T12" fmla="*/ 52 w 152"/>
              <a:gd name="T13" fmla="*/ 104 h 122"/>
              <a:gd name="T14" fmla="*/ 71 w 152"/>
              <a:gd name="T15" fmla="*/ 93 h 122"/>
              <a:gd name="T16" fmla="*/ 44 w 152"/>
              <a:gd name="T17" fmla="*/ 77 h 122"/>
              <a:gd name="T18" fmla="*/ 38 w 152"/>
              <a:gd name="T19" fmla="*/ 42 h 122"/>
              <a:gd name="T20" fmla="*/ 61 w 152"/>
              <a:gd name="T21" fmla="*/ 13 h 122"/>
              <a:gd name="T22" fmla="*/ 86 w 152"/>
              <a:gd name="T23" fmla="*/ 2 h 122"/>
              <a:gd name="T24" fmla="*/ 110 w 152"/>
              <a:gd name="T25" fmla="*/ 4 h 122"/>
              <a:gd name="T26" fmla="*/ 128 w 152"/>
              <a:gd name="T27" fmla="*/ 19 h 122"/>
              <a:gd name="T28" fmla="*/ 133 w 152"/>
              <a:gd name="T29" fmla="*/ 51 h 122"/>
              <a:gd name="T30" fmla="*/ 143 w 152"/>
              <a:gd name="T31" fmla="*/ 44 h 122"/>
              <a:gd name="T32" fmla="*/ 152 w 152"/>
              <a:gd name="T33" fmla="*/ 57 h 122"/>
              <a:gd name="T34" fmla="*/ 81 w 152"/>
              <a:gd name="T35" fmla="*/ 106 h 122"/>
              <a:gd name="T36" fmla="*/ 51 w 152"/>
              <a:gd name="T37" fmla="*/ 121 h 122"/>
              <a:gd name="T38" fmla="*/ 29 w 152"/>
              <a:gd name="T39" fmla="*/ 118 h 122"/>
              <a:gd name="T40" fmla="*/ 10 w 152"/>
              <a:gd name="T41" fmla="*/ 100 h 122"/>
              <a:gd name="T42" fmla="*/ 0 w 152"/>
              <a:gd name="T43" fmla="*/ 72 h 122"/>
              <a:gd name="T44" fmla="*/ 14 w 152"/>
              <a:gd name="T45" fmla="*/ 49 h 122"/>
              <a:gd name="T46" fmla="*/ 72 w 152"/>
              <a:gd name="T47" fmla="*/ 26 h 122"/>
              <a:gd name="T48" fmla="*/ 72 w 152"/>
              <a:gd name="T49" fmla="*/ 26 h 122"/>
              <a:gd name="T50" fmla="*/ 53 w 152"/>
              <a:gd name="T51" fmla="*/ 49 h 122"/>
              <a:gd name="T52" fmla="*/ 56 w 152"/>
              <a:gd name="T53" fmla="*/ 70 h 122"/>
              <a:gd name="T54" fmla="*/ 75 w 152"/>
              <a:gd name="T55" fmla="*/ 81 h 122"/>
              <a:gd name="T56" fmla="*/ 103 w 152"/>
              <a:gd name="T57" fmla="*/ 72 h 122"/>
              <a:gd name="T58" fmla="*/ 121 w 152"/>
              <a:gd name="T59" fmla="*/ 49 h 122"/>
              <a:gd name="T60" fmla="*/ 117 w 152"/>
              <a:gd name="T61" fmla="*/ 28 h 122"/>
              <a:gd name="T62" fmla="*/ 99 w 152"/>
              <a:gd name="T63" fmla="*/ 17 h 122"/>
              <a:gd name="T64" fmla="*/ 72 w 152"/>
              <a:gd name="T65" fmla="*/ 26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2" h="122">
                <a:moveTo>
                  <a:pt x="14" y="49"/>
                </a:moveTo>
                <a:lnTo>
                  <a:pt x="14" y="49"/>
                </a:lnTo>
                <a:lnTo>
                  <a:pt x="22" y="64"/>
                </a:lnTo>
                <a:cubicBezTo>
                  <a:pt x="18" y="67"/>
                  <a:pt x="16" y="71"/>
                  <a:pt x="16" y="75"/>
                </a:cubicBezTo>
                <a:cubicBezTo>
                  <a:pt x="16" y="80"/>
                  <a:pt x="18" y="86"/>
                  <a:pt x="22" y="92"/>
                </a:cubicBezTo>
                <a:cubicBezTo>
                  <a:pt x="26" y="98"/>
                  <a:pt x="31" y="103"/>
                  <a:pt x="36" y="104"/>
                </a:cubicBezTo>
                <a:cubicBezTo>
                  <a:pt x="41" y="106"/>
                  <a:pt x="46" y="106"/>
                  <a:pt x="52" y="104"/>
                </a:cubicBezTo>
                <a:cubicBezTo>
                  <a:pt x="55" y="103"/>
                  <a:pt x="61" y="99"/>
                  <a:pt x="71" y="93"/>
                </a:cubicBezTo>
                <a:cubicBezTo>
                  <a:pt x="59" y="91"/>
                  <a:pt x="50" y="86"/>
                  <a:pt x="44" y="77"/>
                </a:cubicBezTo>
                <a:cubicBezTo>
                  <a:pt x="36" y="66"/>
                  <a:pt x="34" y="54"/>
                  <a:pt x="38" y="42"/>
                </a:cubicBezTo>
                <a:cubicBezTo>
                  <a:pt x="42" y="30"/>
                  <a:pt x="50" y="21"/>
                  <a:pt x="61" y="13"/>
                </a:cubicBezTo>
                <a:cubicBezTo>
                  <a:pt x="69" y="7"/>
                  <a:pt x="77" y="4"/>
                  <a:pt x="86" y="2"/>
                </a:cubicBezTo>
                <a:cubicBezTo>
                  <a:pt x="94" y="0"/>
                  <a:pt x="102" y="1"/>
                  <a:pt x="110" y="4"/>
                </a:cubicBezTo>
                <a:cubicBezTo>
                  <a:pt x="117" y="7"/>
                  <a:pt x="123" y="12"/>
                  <a:pt x="128" y="19"/>
                </a:cubicBezTo>
                <a:cubicBezTo>
                  <a:pt x="135" y="29"/>
                  <a:pt x="137" y="39"/>
                  <a:pt x="133" y="51"/>
                </a:cubicBezTo>
                <a:lnTo>
                  <a:pt x="143" y="44"/>
                </a:lnTo>
                <a:lnTo>
                  <a:pt x="152" y="57"/>
                </a:lnTo>
                <a:lnTo>
                  <a:pt x="81" y="106"/>
                </a:lnTo>
                <a:cubicBezTo>
                  <a:pt x="68" y="115"/>
                  <a:pt x="58" y="120"/>
                  <a:pt x="51" y="121"/>
                </a:cubicBezTo>
                <a:cubicBezTo>
                  <a:pt x="44" y="122"/>
                  <a:pt x="36" y="121"/>
                  <a:pt x="29" y="118"/>
                </a:cubicBezTo>
                <a:cubicBezTo>
                  <a:pt x="22" y="114"/>
                  <a:pt x="16" y="108"/>
                  <a:pt x="10" y="100"/>
                </a:cubicBezTo>
                <a:cubicBezTo>
                  <a:pt x="4" y="90"/>
                  <a:pt x="0" y="81"/>
                  <a:pt x="0" y="72"/>
                </a:cubicBezTo>
                <a:cubicBezTo>
                  <a:pt x="1" y="63"/>
                  <a:pt x="5" y="55"/>
                  <a:pt x="14" y="49"/>
                </a:cubicBezTo>
                <a:close/>
                <a:moveTo>
                  <a:pt x="72" y="26"/>
                </a:moveTo>
                <a:lnTo>
                  <a:pt x="72" y="26"/>
                </a:lnTo>
                <a:cubicBezTo>
                  <a:pt x="61" y="34"/>
                  <a:pt x="55" y="41"/>
                  <a:pt x="53" y="49"/>
                </a:cubicBezTo>
                <a:cubicBezTo>
                  <a:pt x="51" y="57"/>
                  <a:pt x="52" y="64"/>
                  <a:pt x="56" y="70"/>
                </a:cubicBezTo>
                <a:cubicBezTo>
                  <a:pt x="61" y="77"/>
                  <a:pt x="67" y="81"/>
                  <a:pt x="75" y="81"/>
                </a:cubicBezTo>
                <a:cubicBezTo>
                  <a:pt x="83" y="82"/>
                  <a:pt x="92" y="79"/>
                  <a:pt x="103" y="72"/>
                </a:cubicBezTo>
                <a:cubicBezTo>
                  <a:pt x="113" y="65"/>
                  <a:pt x="119" y="57"/>
                  <a:pt x="121" y="49"/>
                </a:cubicBezTo>
                <a:cubicBezTo>
                  <a:pt x="123" y="41"/>
                  <a:pt x="122" y="34"/>
                  <a:pt x="117" y="28"/>
                </a:cubicBezTo>
                <a:cubicBezTo>
                  <a:pt x="113" y="22"/>
                  <a:pt x="107" y="18"/>
                  <a:pt x="99" y="17"/>
                </a:cubicBezTo>
                <a:cubicBezTo>
                  <a:pt x="91" y="16"/>
                  <a:pt x="82" y="19"/>
                  <a:pt x="72" y="26"/>
                </a:cubicBezTo>
                <a:close/>
              </a:path>
            </a:pathLst>
          </a:custGeom>
          <a:solidFill>
            <a:srgbClr val="1C1C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55" name="Freeform 169"/>
          <p:cNvSpPr>
            <a:spLocks noEditPoints="1"/>
          </p:cNvSpPr>
          <p:nvPr/>
        </p:nvSpPr>
        <p:spPr bwMode="auto">
          <a:xfrm>
            <a:off x="9496252" y="3036086"/>
            <a:ext cx="103188" cy="98425"/>
          </a:xfrm>
          <a:custGeom>
            <a:avLst/>
            <a:gdLst>
              <a:gd name="T0" fmla="*/ 54 w 107"/>
              <a:gd name="T1" fmla="*/ 84 h 103"/>
              <a:gd name="T2" fmla="*/ 54 w 107"/>
              <a:gd name="T3" fmla="*/ 84 h 103"/>
              <a:gd name="T4" fmla="*/ 61 w 107"/>
              <a:gd name="T5" fmla="*/ 100 h 103"/>
              <a:gd name="T6" fmla="*/ 33 w 107"/>
              <a:gd name="T7" fmla="*/ 100 h 103"/>
              <a:gd name="T8" fmla="*/ 10 w 107"/>
              <a:gd name="T9" fmla="*/ 81 h 103"/>
              <a:gd name="T10" fmla="*/ 2 w 107"/>
              <a:gd name="T11" fmla="*/ 44 h 103"/>
              <a:gd name="T12" fmla="*/ 27 w 107"/>
              <a:gd name="T13" fmla="*/ 12 h 103"/>
              <a:gd name="T14" fmla="*/ 67 w 107"/>
              <a:gd name="T15" fmla="*/ 2 h 103"/>
              <a:gd name="T16" fmla="*/ 97 w 107"/>
              <a:gd name="T17" fmla="*/ 22 h 103"/>
              <a:gd name="T18" fmla="*/ 104 w 107"/>
              <a:gd name="T19" fmla="*/ 57 h 103"/>
              <a:gd name="T20" fmla="*/ 79 w 107"/>
              <a:gd name="T21" fmla="*/ 89 h 103"/>
              <a:gd name="T22" fmla="*/ 75 w 107"/>
              <a:gd name="T23" fmla="*/ 92 h 103"/>
              <a:gd name="T24" fmla="*/ 34 w 107"/>
              <a:gd name="T25" fmla="*/ 29 h 103"/>
              <a:gd name="T26" fmla="*/ 18 w 107"/>
              <a:gd name="T27" fmla="*/ 51 h 103"/>
              <a:gd name="T28" fmla="*/ 22 w 107"/>
              <a:gd name="T29" fmla="*/ 73 h 103"/>
              <a:gd name="T30" fmla="*/ 35 w 107"/>
              <a:gd name="T31" fmla="*/ 84 h 103"/>
              <a:gd name="T32" fmla="*/ 54 w 107"/>
              <a:gd name="T33" fmla="*/ 84 h 103"/>
              <a:gd name="T34" fmla="*/ 46 w 107"/>
              <a:gd name="T35" fmla="*/ 22 h 103"/>
              <a:gd name="T36" fmla="*/ 46 w 107"/>
              <a:gd name="T37" fmla="*/ 22 h 103"/>
              <a:gd name="T38" fmla="*/ 77 w 107"/>
              <a:gd name="T39" fmla="*/ 69 h 103"/>
              <a:gd name="T40" fmla="*/ 89 w 107"/>
              <a:gd name="T41" fmla="*/ 53 h 103"/>
              <a:gd name="T42" fmla="*/ 86 w 107"/>
              <a:gd name="T43" fmla="*/ 30 h 103"/>
              <a:gd name="T44" fmla="*/ 68 w 107"/>
              <a:gd name="T45" fmla="*/ 18 h 103"/>
              <a:gd name="T46" fmla="*/ 46 w 107"/>
              <a:gd name="T47" fmla="*/ 22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7" h="103">
                <a:moveTo>
                  <a:pt x="54" y="84"/>
                </a:moveTo>
                <a:lnTo>
                  <a:pt x="54" y="84"/>
                </a:lnTo>
                <a:lnTo>
                  <a:pt x="61" y="100"/>
                </a:lnTo>
                <a:cubicBezTo>
                  <a:pt x="51" y="103"/>
                  <a:pt x="42" y="103"/>
                  <a:pt x="33" y="100"/>
                </a:cubicBezTo>
                <a:cubicBezTo>
                  <a:pt x="24" y="97"/>
                  <a:pt x="17" y="90"/>
                  <a:pt x="10" y="81"/>
                </a:cubicBezTo>
                <a:cubicBezTo>
                  <a:pt x="2" y="68"/>
                  <a:pt x="0" y="56"/>
                  <a:pt x="2" y="44"/>
                </a:cubicBezTo>
                <a:cubicBezTo>
                  <a:pt x="5" y="32"/>
                  <a:pt x="13" y="21"/>
                  <a:pt x="27" y="12"/>
                </a:cubicBezTo>
                <a:cubicBezTo>
                  <a:pt x="41" y="3"/>
                  <a:pt x="55" y="0"/>
                  <a:pt x="67" y="2"/>
                </a:cubicBezTo>
                <a:cubicBezTo>
                  <a:pt x="80" y="4"/>
                  <a:pt x="90" y="11"/>
                  <a:pt x="97" y="22"/>
                </a:cubicBezTo>
                <a:cubicBezTo>
                  <a:pt x="105" y="34"/>
                  <a:pt x="107" y="45"/>
                  <a:pt x="104" y="57"/>
                </a:cubicBezTo>
                <a:cubicBezTo>
                  <a:pt x="101" y="70"/>
                  <a:pt x="93" y="80"/>
                  <a:pt x="79" y="89"/>
                </a:cubicBezTo>
                <a:cubicBezTo>
                  <a:pt x="78" y="90"/>
                  <a:pt x="77" y="91"/>
                  <a:pt x="75" y="92"/>
                </a:cubicBezTo>
                <a:lnTo>
                  <a:pt x="34" y="29"/>
                </a:lnTo>
                <a:cubicBezTo>
                  <a:pt x="25" y="36"/>
                  <a:pt x="20" y="43"/>
                  <a:pt x="18" y="51"/>
                </a:cubicBezTo>
                <a:cubicBezTo>
                  <a:pt x="16" y="59"/>
                  <a:pt x="17" y="66"/>
                  <a:pt x="22" y="73"/>
                </a:cubicBezTo>
                <a:cubicBezTo>
                  <a:pt x="25" y="78"/>
                  <a:pt x="30" y="82"/>
                  <a:pt x="35" y="84"/>
                </a:cubicBezTo>
                <a:cubicBezTo>
                  <a:pt x="40" y="86"/>
                  <a:pt x="46" y="86"/>
                  <a:pt x="54" y="84"/>
                </a:cubicBezTo>
                <a:close/>
                <a:moveTo>
                  <a:pt x="46" y="22"/>
                </a:moveTo>
                <a:lnTo>
                  <a:pt x="46" y="22"/>
                </a:lnTo>
                <a:lnTo>
                  <a:pt x="77" y="69"/>
                </a:lnTo>
                <a:cubicBezTo>
                  <a:pt x="83" y="64"/>
                  <a:pt x="87" y="58"/>
                  <a:pt x="89" y="53"/>
                </a:cubicBezTo>
                <a:cubicBezTo>
                  <a:pt x="92" y="45"/>
                  <a:pt x="90" y="37"/>
                  <a:pt x="86" y="30"/>
                </a:cubicBezTo>
                <a:cubicBezTo>
                  <a:pt x="81" y="24"/>
                  <a:pt x="76" y="20"/>
                  <a:pt x="68" y="18"/>
                </a:cubicBezTo>
                <a:cubicBezTo>
                  <a:pt x="61" y="16"/>
                  <a:pt x="54" y="18"/>
                  <a:pt x="46" y="22"/>
                </a:cubicBezTo>
                <a:close/>
              </a:path>
            </a:pathLst>
          </a:custGeom>
          <a:solidFill>
            <a:srgbClr val="1C1C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56" name="Freeform 170"/>
          <p:cNvSpPr>
            <a:spLocks/>
          </p:cNvSpPr>
          <p:nvPr/>
        </p:nvSpPr>
        <p:spPr bwMode="auto">
          <a:xfrm>
            <a:off x="9540702" y="3112286"/>
            <a:ext cx="106363" cy="63500"/>
          </a:xfrm>
          <a:custGeom>
            <a:avLst/>
            <a:gdLst>
              <a:gd name="T0" fmla="*/ 0 w 111"/>
              <a:gd name="T1" fmla="*/ 53 h 67"/>
              <a:gd name="T2" fmla="*/ 0 w 111"/>
              <a:gd name="T3" fmla="*/ 53 h 67"/>
              <a:gd name="T4" fmla="*/ 85 w 111"/>
              <a:gd name="T5" fmla="*/ 0 h 67"/>
              <a:gd name="T6" fmla="*/ 93 w 111"/>
              <a:gd name="T7" fmla="*/ 13 h 67"/>
              <a:gd name="T8" fmla="*/ 80 w 111"/>
              <a:gd name="T9" fmla="*/ 21 h 67"/>
              <a:gd name="T10" fmla="*/ 98 w 111"/>
              <a:gd name="T11" fmla="*/ 22 h 67"/>
              <a:gd name="T12" fmla="*/ 106 w 111"/>
              <a:gd name="T13" fmla="*/ 30 h 67"/>
              <a:gd name="T14" fmla="*/ 111 w 111"/>
              <a:gd name="T15" fmla="*/ 48 h 67"/>
              <a:gd name="T16" fmla="*/ 94 w 111"/>
              <a:gd name="T17" fmla="*/ 51 h 67"/>
              <a:gd name="T18" fmla="*/ 91 w 111"/>
              <a:gd name="T19" fmla="*/ 38 h 67"/>
              <a:gd name="T20" fmla="*/ 83 w 111"/>
              <a:gd name="T21" fmla="*/ 32 h 67"/>
              <a:gd name="T22" fmla="*/ 71 w 111"/>
              <a:gd name="T23" fmla="*/ 31 h 67"/>
              <a:gd name="T24" fmla="*/ 53 w 111"/>
              <a:gd name="T25" fmla="*/ 40 h 67"/>
              <a:gd name="T26" fmla="*/ 9 w 111"/>
              <a:gd name="T27" fmla="*/ 67 h 67"/>
              <a:gd name="T28" fmla="*/ 0 w 111"/>
              <a:gd name="T29" fmla="*/ 5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1" h="67">
                <a:moveTo>
                  <a:pt x="0" y="53"/>
                </a:moveTo>
                <a:lnTo>
                  <a:pt x="0" y="53"/>
                </a:lnTo>
                <a:lnTo>
                  <a:pt x="85" y="0"/>
                </a:lnTo>
                <a:lnTo>
                  <a:pt x="93" y="13"/>
                </a:lnTo>
                <a:lnTo>
                  <a:pt x="80" y="21"/>
                </a:lnTo>
                <a:cubicBezTo>
                  <a:pt x="88" y="20"/>
                  <a:pt x="94" y="21"/>
                  <a:pt x="98" y="22"/>
                </a:cubicBezTo>
                <a:cubicBezTo>
                  <a:pt x="101" y="24"/>
                  <a:pt x="104" y="27"/>
                  <a:pt x="106" y="30"/>
                </a:cubicBezTo>
                <a:cubicBezTo>
                  <a:pt x="109" y="35"/>
                  <a:pt x="111" y="41"/>
                  <a:pt x="111" y="48"/>
                </a:cubicBezTo>
                <a:lnTo>
                  <a:pt x="94" y="51"/>
                </a:lnTo>
                <a:cubicBezTo>
                  <a:pt x="94" y="46"/>
                  <a:pt x="93" y="42"/>
                  <a:pt x="91" y="38"/>
                </a:cubicBezTo>
                <a:cubicBezTo>
                  <a:pt x="89" y="35"/>
                  <a:pt x="86" y="33"/>
                  <a:pt x="83" y="32"/>
                </a:cubicBezTo>
                <a:cubicBezTo>
                  <a:pt x="79" y="30"/>
                  <a:pt x="76" y="30"/>
                  <a:pt x="71" y="31"/>
                </a:cubicBezTo>
                <a:cubicBezTo>
                  <a:pt x="65" y="33"/>
                  <a:pt x="59" y="36"/>
                  <a:pt x="53" y="40"/>
                </a:cubicBezTo>
                <a:lnTo>
                  <a:pt x="9" y="67"/>
                </a:lnTo>
                <a:lnTo>
                  <a:pt x="0" y="53"/>
                </a:lnTo>
                <a:close/>
              </a:path>
            </a:pathLst>
          </a:custGeom>
          <a:solidFill>
            <a:srgbClr val="1C1C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57" name="Freeform 171"/>
          <p:cNvSpPr>
            <a:spLocks noEditPoints="1"/>
          </p:cNvSpPr>
          <p:nvPr/>
        </p:nvSpPr>
        <p:spPr bwMode="auto">
          <a:xfrm>
            <a:off x="9574039" y="3145623"/>
            <a:ext cx="120650" cy="82550"/>
          </a:xfrm>
          <a:custGeom>
            <a:avLst/>
            <a:gdLst>
              <a:gd name="T0" fmla="*/ 0 w 126"/>
              <a:gd name="T1" fmla="*/ 72 h 87"/>
              <a:gd name="T2" fmla="*/ 0 w 126"/>
              <a:gd name="T3" fmla="*/ 72 h 87"/>
              <a:gd name="T4" fmla="*/ 85 w 126"/>
              <a:gd name="T5" fmla="*/ 20 h 87"/>
              <a:gd name="T6" fmla="*/ 94 w 126"/>
              <a:gd name="T7" fmla="*/ 35 h 87"/>
              <a:gd name="T8" fmla="*/ 8 w 126"/>
              <a:gd name="T9" fmla="*/ 87 h 87"/>
              <a:gd name="T10" fmla="*/ 0 w 126"/>
              <a:gd name="T11" fmla="*/ 72 h 87"/>
              <a:gd name="T12" fmla="*/ 101 w 126"/>
              <a:gd name="T13" fmla="*/ 10 h 87"/>
              <a:gd name="T14" fmla="*/ 101 w 126"/>
              <a:gd name="T15" fmla="*/ 10 h 87"/>
              <a:gd name="T16" fmla="*/ 118 w 126"/>
              <a:gd name="T17" fmla="*/ 0 h 87"/>
              <a:gd name="T18" fmla="*/ 126 w 126"/>
              <a:gd name="T19" fmla="*/ 15 h 87"/>
              <a:gd name="T20" fmla="*/ 110 w 126"/>
              <a:gd name="T21" fmla="*/ 25 h 87"/>
              <a:gd name="T22" fmla="*/ 101 w 126"/>
              <a:gd name="T23" fmla="*/ 1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 h="87">
                <a:moveTo>
                  <a:pt x="0" y="72"/>
                </a:moveTo>
                <a:lnTo>
                  <a:pt x="0" y="72"/>
                </a:lnTo>
                <a:lnTo>
                  <a:pt x="85" y="20"/>
                </a:lnTo>
                <a:lnTo>
                  <a:pt x="94" y="35"/>
                </a:lnTo>
                <a:lnTo>
                  <a:pt x="8" y="87"/>
                </a:lnTo>
                <a:lnTo>
                  <a:pt x="0" y="72"/>
                </a:lnTo>
                <a:close/>
                <a:moveTo>
                  <a:pt x="101" y="10"/>
                </a:moveTo>
                <a:lnTo>
                  <a:pt x="101" y="10"/>
                </a:lnTo>
                <a:lnTo>
                  <a:pt x="118" y="0"/>
                </a:lnTo>
                <a:lnTo>
                  <a:pt x="126" y="15"/>
                </a:lnTo>
                <a:lnTo>
                  <a:pt x="110" y="25"/>
                </a:lnTo>
                <a:lnTo>
                  <a:pt x="101" y="10"/>
                </a:lnTo>
                <a:close/>
              </a:path>
            </a:pathLst>
          </a:custGeom>
          <a:solidFill>
            <a:srgbClr val="1C1C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58" name="Freeform 172"/>
          <p:cNvSpPr>
            <a:spLocks/>
          </p:cNvSpPr>
          <p:nvPr/>
        </p:nvSpPr>
        <p:spPr bwMode="auto">
          <a:xfrm>
            <a:off x="9604202" y="3209123"/>
            <a:ext cx="101600" cy="93663"/>
          </a:xfrm>
          <a:custGeom>
            <a:avLst/>
            <a:gdLst>
              <a:gd name="T0" fmla="*/ 55 w 107"/>
              <a:gd name="T1" fmla="*/ 78 h 99"/>
              <a:gd name="T2" fmla="*/ 55 w 107"/>
              <a:gd name="T3" fmla="*/ 78 h 99"/>
              <a:gd name="T4" fmla="*/ 62 w 107"/>
              <a:gd name="T5" fmla="*/ 94 h 99"/>
              <a:gd name="T6" fmla="*/ 31 w 107"/>
              <a:gd name="T7" fmla="*/ 96 h 99"/>
              <a:gd name="T8" fmla="*/ 9 w 107"/>
              <a:gd name="T9" fmla="*/ 77 h 99"/>
              <a:gd name="T10" fmla="*/ 4 w 107"/>
              <a:gd name="T11" fmla="*/ 41 h 99"/>
              <a:gd name="T12" fmla="*/ 30 w 107"/>
              <a:gd name="T13" fmla="*/ 11 h 99"/>
              <a:gd name="T14" fmla="*/ 58 w 107"/>
              <a:gd name="T15" fmla="*/ 1 h 99"/>
              <a:gd name="T16" fmla="*/ 82 w 107"/>
              <a:gd name="T17" fmla="*/ 6 h 99"/>
              <a:gd name="T18" fmla="*/ 99 w 107"/>
              <a:gd name="T19" fmla="*/ 24 h 99"/>
              <a:gd name="T20" fmla="*/ 106 w 107"/>
              <a:gd name="T21" fmla="*/ 51 h 99"/>
              <a:gd name="T22" fmla="*/ 92 w 107"/>
              <a:gd name="T23" fmla="*/ 74 h 99"/>
              <a:gd name="T24" fmla="*/ 81 w 107"/>
              <a:gd name="T25" fmla="*/ 61 h 99"/>
              <a:gd name="T26" fmla="*/ 90 w 107"/>
              <a:gd name="T27" fmla="*/ 46 h 99"/>
              <a:gd name="T28" fmla="*/ 87 w 107"/>
              <a:gd name="T29" fmla="*/ 31 h 99"/>
              <a:gd name="T30" fmla="*/ 69 w 107"/>
              <a:gd name="T31" fmla="*/ 18 h 99"/>
              <a:gd name="T32" fmla="*/ 40 w 107"/>
              <a:gd name="T33" fmla="*/ 26 h 99"/>
              <a:gd name="T34" fmla="*/ 18 w 107"/>
              <a:gd name="T35" fmla="*/ 47 h 99"/>
              <a:gd name="T36" fmla="*/ 21 w 107"/>
              <a:gd name="T37" fmla="*/ 69 h 99"/>
              <a:gd name="T38" fmla="*/ 34 w 107"/>
              <a:gd name="T39" fmla="*/ 81 h 99"/>
              <a:gd name="T40" fmla="*/ 55 w 107"/>
              <a:gd name="T41" fmla="*/ 7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7" h="99">
                <a:moveTo>
                  <a:pt x="55" y="78"/>
                </a:moveTo>
                <a:lnTo>
                  <a:pt x="55" y="78"/>
                </a:lnTo>
                <a:lnTo>
                  <a:pt x="62" y="94"/>
                </a:lnTo>
                <a:cubicBezTo>
                  <a:pt x="51" y="98"/>
                  <a:pt x="41" y="99"/>
                  <a:pt x="31" y="96"/>
                </a:cubicBezTo>
                <a:cubicBezTo>
                  <a:pt x="22" y="92"/>
                  <a:pt x="14" y="86"/>
                  <a:pt x="9" y="77"/>
                </a:cubicBezTo>
                <a:cubicBezTo>
                  <a:pt x="2" y="65"/>
                  <a:pt x="0" y="53"/>
                  <a:pt x="4" y="41"/>
                </a:cubicBezTo>
                <a:cubicBezTo>
                  <a:pt x="7" y="30"/>
                  <a:pt x="16" y="20"/>
                  <a:pt x="30" y="11"/>
                </a:cubicBezTo>
                <a:cubicBezTo>
                  <a:pt x="40" y="6"/>
                  <a:pt x="49" y="2"/>
                  <a:pt x="58" y="1"/>
                </a:cubicBezTo>
                <a:cubicBezTo>
                  <a:pt x="66" y="0"/>
                  <a:pt x="74" y="2"/>
                  <a:pt x="82" y="6"/>
                </a:cubicBezTo>
                <a:cubicBezTo>
                  <a:pt x="89" y="10"/>
                  <a:pt x="95" y="16"/>
                  <a:pt x="99" y="24"/>
                </a:cubicBezTo>
                <a:cubicBezTo>
                  <a:pt x="105" y="33"/>
                  <a:pt x="107" y="42"/>
                  <a:pt x="106" y="51"/>
                </a:cubicBezTo>
                <a:cubicBezTo>
                  <a:pt x="104" y="60"/>
                  <a:pt x="100" y="67"/>
                  <a:pt x="92" y="74"/>
                </a:cubicBezTo>
                <a:lnTo>
                  <a:pt x="81" y="61"/>
                </a:lnTo>
                <a:cubicBezTo>
                  <a:pt x="86" y="56"/>
                  <a:pt x="89" y="52"/>
                  <a:pt x="90" y="46"/>
                </a:cubicBezTo>
                <a:cubicBezTo>
                  <a:pt x="91" y="41"/>
                  <a:pt x="90" y="36"/>
                  <a:pt x="87" y="31"/>
                </a:cubicBezTo>
                <a:cubicBezTo>
                  <a:pt x="83" y="24"/>
                  <a:pt x="77" y="19"/>
                  <a:pt x="69" y="18"/>
                </a:cubicBezTo>
                <a:cubicBezTo>
                  <a:pt x="61" y="16"/>
                  <a:pt x="51" y="19"/>
                  <a:pt x="40" y="26"/>
                </a:cubicBezTo>
                <a:cubicBezTo>
                  <a:pt x="28" y="33"/>
                  <a:pt x="21" y="40"/>
                  <a:pt x="18" y="47"/>
                </a:cubicBezTo>
                <a:cubicBezTo>
                  <a:pt x="16" y="55"/>
                  <a:pt x="16" y="62"/>
                  <a:pt x="21" y="69"/>
                </a:cubicBezTo>
                <a:cubicBezTo>
                  <a:pt x="24" y="75"/>
                  <a:pt x="29" y="79"/>
                  <a:pt x="34" y="81"/>
                </a:cubicBezTo>
                <a:cubicBezTo>
                  <a:pt x="40" y="83"/>
                  <a:pt x="47" y="82"/>
                  <a:pt x="55" y="78"/>
                </a:cubicBezTo>
                <a:close/>
              </a:path>
            </a:pathLst>
          </a:custGeom>
          <a:solidFill>
            <a:srgbClr val="1C1C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59" name="Freeform 173"/>
          <p:cNvSpPr>
            <a:spLocks/>
          </p:cNvSpPr>
          <p:nvPr/>
        </p:nvSpPr>
        <p:spPr bwMode="auto">
          <a:xfrm>
            <a:off x="9639127" y="3261511"/>
            <a:ext cx="123825" cy="133350"/>
          </a:xfrm>
          <a:custGeom>
            <a:avLst/>
            <a:gdLst>
              <a:gd name="T0" fmla="*/ 0 w 129"/>
              <a:gd name="T1" fmla="*/ 68 h 139"/>
              <a:gd name="T2" fmla="*/ 0 w 129"/>
              <a:gd name="T3" fmla="*/ 68 h 139"/>
              <a:gd name="T4" fmla="*/ 121 w 129"/>
              <a:gd name="T5" fmla="*/ 0 h 139"/>
              <a:gd name="T6" fmla="*/ 129 w 129"/>
              <a:gd name="T7" fmla="*/ 15 h 139"/>
              <a:gd name="T8" fmla="*/ 86 w 129"/>
              <a:gd name="T9" fmla="*/ 39 h 139"/>
              <a:gd name="T10" fmla="*/ 113 w 129"/>
              <a:gd name="T11" fmla="*/ 59 h 139"/>
              <a:gd name="T12" fmla="*/ 118 w 129"/>
              <a:gd name="T13" fmla="*/ 78 h 139"/>
              <a:gd name="T14" fmla="*/ 113 w 129"/>
              <a:gd name="T15" fmla="*/ 94 h 139"/>
              <a:gd name="T16" fmla="*/ 96 w 129"/>
              <a:gd name="T17" fmla="*/ 108 h 139"/>
              <a:gd name="T18" fmla="*/ 40 w 129"/>
              <a:gd name="T19" fmla="*/ 139 h 139"/>
              <a:gd name="T20" fmla="*/ 32 w 129"/>
              <a:gd name="T21" fmla="*/ 124 h 139"/>
              <a:gd name="T22" fmla="*/ 87 w 129"/>
              <a:gd name="T23" fmla="*/ 93 h 139"/>
              <a:gd name="T24" fmla="*/ 101 w 129"/>
              <a:gd name="T25" fmla="*/ 80 h 139"/>
              <a:gd name="T26" fmla="*/ 98 w 129"/>
              <a:gd name="T27" fmla="*/ 63 h 139"/>
              <a:gd name="T28" fmla="*/ 88 w 129"/>
              <a:gd name="T29" fmla="*/ 53 h 139"/>
              <a:gd name="T30" fmla="*/ 74 w 129"/>
              <a:gd name="T31" fmla="*/ 49 h 139"/>
              <a:gd name="T32" fmla="*/ 56 w 129"/>
              <a:gd name="T33" fmla="*/ 56 h 139"/>
              <a:gd name="T34" fmla="*/ 9 w 129"/>
              <a:gd name="T35" fmla="*/ 83 h 139"/>
              <a:gd name="T36" fmla="*/ 0 w 129"/>
              <a:gd name="T37" fmla="*/ 68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9" h="139">
                <a:moveTo>
                  <a:pt x="0" y="68"/>
                </a:moveTo>
                <a:lnTo>
                  <a:pt x="0" y="68"/>
                </a:lnTo>
                <a:lnTo>
                  <a:pt x="121" y="0"/>
                </a:lnTo>
                <a:lnTo>
                  <a:pt x="129" y="15"/>
                </a:lnTo>
                <a:lnTo>
                  <a:pt x="86" y="39"/>
                </a:lnTo>
                <a:cubicBezTo>
                  <a:pt x="98" y="42"/>
                  <a:pt x="107" y="48"/>
                  <a:pt x="113" y="59"/>
                </a:cubicBezTo>
                <a:cubicBezTo>
                  <a:pt x="116" y="65"/>
                  <a:pt x="118" y="72"/>
                  <a:pt x="118" y="78"/>
                </a:cubicBezTo>
                <a:cubicBezTo>
                  <a:pt x="118" y="84"/>
                  <a:pt x="117" y="90"/>
                  <a:pt x="113" y="94"/>
                </a:cubicBezTo>
                <a:cubicBezTo>
                  <a:pt x="110" y="99"/>
                  <a:pt x="104" y="103"/>
                  <a:pt x="96" y="108"/>
                </a:cubicBezTo>
                <a:lnTo>
                  <a:pt x="40" y="139"/>
                </a:lnTo>
                <a:lnTo>
                  <a:pt x="32" y="124"/>
                </a:lnTo>
                <a:lnTo>
                  <a:pt x="87" y="93"/>
                </a:lnTo>
                <a:cubicBezTo>
                  <a:pt x="95" y="89"/>
                  <a:pt x="99" y="85"/>
                  <a:pt x="101" y="80"/>
                </a:cubicBezTo>
                <a:cubicBezTo>
                  <a:pt x="102" y="74"/>
                  <a:pt x="101" y="69"/>
                  <a:pt x="98" y="63"/>
                </a:cubicBezTo>
                <a:cubicBezTo>
                  <a:pt x="96" y="59"/>
                  <a:pt x="92" y="55"/>
                  <a:pt x="88" y="53"/>
                </a:cubicBezTo>
                <a:cubicBezTo>
                  <a:pt x="83" y="50"/>
                  <a:pt x="79" y="49"/>
                  <a:pt x="74" y="49"/>
                </a:cubicBezTo>
                <a:cubicBezTo>
                  <a:pt x="69" y="50"/>
                  <a:pt x="63" y="52"/>
                  <a:pt x="56" y="56"/>
                </a:cubicBezTo>
                <a:lnTo>
                  <a:pt x="9" y="83"/>
                </a:lnTo>
                <a:lnTo>
                  <a:pt x="0" y="68"/>
                </a:lnTo>
                <a:close/>
              </a:path>
            </a:pathLst>
          </a:custGeom>
          <a:solidFill>
            <a:srgbClr val="1C1C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60" name="Freeform 174"/>
          <p:cNvSpPr>
            <a:spLocks/>
          </p:cNvSpPr>
          <p:nvPr/>
        </p:nvSpPr>
        <p:spPr bwMode="auto">
          <a:xfrm>
            <a:off x="9696277" y="3361523"/>
            <a:ext cx="115888" cy="87313"/>
          </a:xfrm>
          <a:custGeom>
            <a:avLst/>
            <a:gdLst>
              <a:gd name="T0" fmla="*/ 23 w 121"/>
              <a:gd name="T1" fmla="*/ 81 h 91"/>
              <a:gd name="T2" fmla="*/ 23 w 121"/>
              <a:gd name="T3" fmla="*/ 81 h 91"/>
              <a:gd name="T4" fmla="*/ 11 w 121"/>
              <a:gd name="T5" fmla="*/ 91 h 91"/>
              <a:gd name="T6" fmla="*/ 4 w 121"/>
              <a:gd name="T7" fmla="*/ 80 h 91"/>
              <a:gd name="T8" fmla="*/ 0 w 121"/>
              <a:gd name="T9" fmla="*/ 66 h 91"/>
              <a:gd name="T10" fmla="*/ 3 w 121"/>
              <a:gd name="T11" fmla="*/ 56 h 91"/>
              <a:gd name="T12" fmla="*/ 20 w 121"/>
              <a:gd name="T13" fmla="*/ 45 h 91"/>
              <a:gd name="T14" fmla="*/ 71 w 121"/>
              <a:gd name="T15" fmla="*/ 18 h 91"/>
              <a:gd name="T16" fmla="*/ 65 w 121"/>
              <a:gd name="T17" fmla="*/ 7 h 91"/>
              <a:gd name="T18" fmla="*/ 77 w 121"/>
              <a:gd name="T19" fmla="*/ 0 h 91"/>
              <a:gd name="T20" fmla="*/ 83 w 121"/>
              <a:gd name="T21" fmla="*/ 11 h 91"/>
              <a:gd name="T22" fmla="*/ 104 w 121"/>
              <a:gd name="T23" fmla="*/ 0 h 91"/>
              <a:gd name="T24" fmla="*/ 121 w 121"/>
              <a:gd name="T25" fmla="*/ 10 h 91"/>
              <a:gd name="T26" fmla="*/ 90 w 121"/>
              <a:gd name="T27" fmla="*/ 26 h 91"/>
              <a:gd name="T28" fmla="*/ 99 w 121"/>
              <a:gd name="T29" fmla="*/ 41 h 91"/>
              <a:gd name="T30" fmla="*/ 87 w 121"/>
              <a:gd name="T31" fmla="*/ 48 h 91"/>
              <a:gd name="T32" fmla="*/ 79 w 121"/>
              <a:gd name="T33" fmla="*/ 33 h 91"/>
              <a:gd name="T34" fmla="*/ 27 w 121"/>
              <a:gd name="T35" fmla="*/ 60 h 91"/>
              <a:gd name="T36" fmla="*/ 19 w 121"/>
              <a:gd name="T37" fmla="*/ 65 h 91"/>
              <a:gd name="T38" fmla="*/ 18 w 121"/>
              <a:gd name="T39" fmla="*/ 69 h 91"/>
              <a:gd name="T40" fmla="*/ 19 w 121"/>
              <a:gd name="T41" fmla="*/ 75 h 91"/>
              <a:gd name="T42" fmla="*/ 23 w 121"/>
              <a:gd name="T43" fmla="*/ 8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1" h="91">
                <a:moveTo>
                  <a:pt x="23" y="81"/>
                </a:moveTo>
                <a:lnTo>
                  <a:pt x="23" y="81"/>
                </a:lnTo>
                <a:lnTo>
                  <a:pt x="11" y="91"/>
                </a:lnTo>
                <a:cubicBezTo>
                  <a:pt x="8" y="87"/>
                  <a:pt x="6" y="83"/>
                  <a:pt x="4" y="80"/>
                </a:cubicBezTo>
                <a:cubicBezTo>
                  <a:pt x="1" y="75"/>
                  <a:pt x="0" y="70"/>
                  <a:pt x="0" y="66"/>
                </a:cubicBezTo>
                <a:cubicBezTo>
                  <a:pt x="0" y="62"/>
                  <a:pt x="1" y="59"/>
                  <a:pt x="3" y="56"/>
                </a:cubicBezTo>
                <a:cubicBezTo>
                  <a:pt x="5" y="53"/>
                  <a:pt x="11" y="50"/>
                  <a:pt x="20" y="45"/>
                </a:cubicBezTo>
                <a:lnTo>
                  <a:pt x="71" y="18"/>
                </a:lnTo>
                <a:lnTo>
                  <a:pt x="65" y="7"/>
                </a:lnTo>
                <a:lnTo>
                  <a:pt x="77" y="0"/>
                </a:lnTo>
                <a:lnTo>
                  <a:pt x="83" y="11"/>
                </a:lnTo>
                <a:lnTo>
                  <a:pt x="104" y="0"/>
                </a:lnTo>
                <a:lnTo>
                  <a:pt x="121" y="10"/>
                </a:lnTo>
                <a:lnTo>
                  <a:pt x="90" y="26"/>
                </a:lnTo>
                <a:lnTo>
                  <a:pt x="99" y="41"/>
                </a:lnTo>
                <a:lnTo>
                  <a:pt x="87" y="48"/>
                </a:lnTo>
                <a:lnTo>
                  <a:pt x="79" y="33"/>
                </a:lnTo>
                <a:lnTo>
                  <a:pt x="27" y="60"/>
                </a:lnTo>
                <a:cubicBezTo>
                  <a:pt x="23" y="62"/>
                  <a:pt x="20" y="64"/>
                  <a:pt x="19" y="65"/>
                </a:cubicBezTo>
                <a:cubicBezTo>
                  <a:pt x="18" y="66"/>
                  <a:pt x="18" y="68"/>
                  <a:pt x="18" y="69"/>
                </a:cubicBezTo>
                <a:cubicBezTo>
                  <a:pt x="18" y="71"/>
                  <a:pt x="18" y="73"/>
                  <a:pt x="19" y="75"/>
                </a:cubicBezTo>
                <a:cubicBezTo>
                  <a:pt x="20" y="77"/>
                  <a:pt x="22" y="79"/>
                  <a:pt x="23" y="81"/>
                </a:cubicBezTo>
                <a:close/>
              </a:path>
            </a:pathLst>
          </a:custGeom>
          <a:solidFill>
            <a:srgbClr val="1C1C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61" name="Freeform 175"/>
          <p:cNvSpPr>
            <a:spLocks noEditPoints="1"/>
          </p:cNvSpPr>
          <p:nvPr/>
        </p:nvSpPr>
        <p:spPr bwMode="auto">
          <a:xfrm>
            <a:off x="9720089" y="3423436"/>
            <a:ext cx="103188" cy="96838"/>
          </a:xfrm>
          <a:custGeom>
            <a:avLst/>
            <a:gdLst>
              <a:gd name="T0" fmla="*/ 51 w 108"/>
              <a:gd name="T1" fmla="*/ 83 h 102"/>
              <a:gd name="T2" fmla="*/ 51 w 108"/>
              <a:gd name="T3" fmla="*/ 83 h 102"/>
              <a:gd name="T4" fmla="*/ 57 w 108"/>
              <a:gd name="T5" fmla="*/ 100 h 102"/>
              <a:gd name="T6" fmla="*/ 29 w 108"/>
              <a:gd name="T7" fmla="*/ 97 h 102"/>
              <a:gd name="T8" fmla="*/ 8 w 108"/>
              <a:gd name="T9" fmla="*/ 75 h 102"/>
              <a:gd name="T10" fmla="*/ 5 w 108"/>
              <a:gd name="T11" fmla="*/ 38 h 102"/>
              <a:gd name="T12" fmla="*/ 33 w 108"/>
              <a:gd name="T13" fmla="*/ 9 h 102"/>
              <a:gd name="T14" fmla="*/ 73 w 108"/>
              <a:gd name="T15" fmla="*/ 3 h 102"/>
              <a:gd name="T16" fmla="*/ 101 w 108"/>
              <a:gd name="T17" fmla="*/ 27 h 102"/>
              <a:gd name="T18" fmla="*/ 104 w 108"/>
              <a:gd name="T19" fmla="*/ 63 h 102"/>
              <a:gd name="T20" fmla="*/ 75 w 108"/>
              <a:gd name="T21" fmla="*/ 91 h 102"/>
              <a:gd name="T22" fmla="*/ 71 w 108"/>
              <a:gd name="T23" fmla="*/ 93 h 102"/>
              <a:gd name="T24" fmla="*/ 37 w 108"/>
              <a:gd name="T25" fmla="*/ 27 h 102"/>
              <a:gd name="T26" fmla="*/ 19 w 108"/>
              <a:gd name="T27" fmla="*/ 47 h 102"/>
              <a:gd name="T28" fmla="*/ 21 w 108"/>
              <a:gd name="T29" fmla="*/ 69 h 102"/>
              <a:gd name="T30" fmla="*/ 32 w 108"/>
              <a:gd name="T31" fmla="*/ 81 h 102"/>
              <a:gd name="T32" fmla="*/ 51 w 108"/>
              <a:gd name="T33" fmla="*/ 83 h 102"/>
              <a:gd name="T34" fmla="*/ 50 w 108"/>
              <a:gd name="T35" fmla="*/ 21 h 102"/>
              <a:gd name="T36" fmla="*/ 50 w 108"/>
              <a:gd name="T37" fmla="*/ 21 h 102"/>
              <a:gd name="T38" fmla="*/ 76 w 108"/>
              <a:gd name="T39" fmla="*/ 71 h 102"/>
              <a:gd name="T40" fmla="*/ 90 w 108"/>
              <a:gd name="T41" fmla="*/ 57 h 102"/>
              <a:gd name="T42" fmla="*/ 89 w 108"/>
              <a:gd name="T43" fmla="*/ 34 h 102"/>
              <a:gd name="T44" fmla="*/ 73 w 108"/>
              <a:gd name="T45" fmla="*/ 20 h 102"/>
              <a:gd name="T46" fmla="*/ 50 w 108"/>
              <a:gd name="T47" fmla="*/ 21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8" h="102">
                <a:moveTo>
                  <a:pt x="51" y="83"/>
                </a:moveTo>
                <a:lnTo>
                  <a:pt x="51" y="83"/>
                </a:lnTo>
                <a:lnTo>
                  <a:pt x="57" y="100"/>
                </a:lnTo>
                <a:cubicBezTo>
                  <a:pt x="47" y="102"/>
                  <a:pt x="37" y="101"/>
                  <a:pt x="29" y="97"/>
                </a:cubicBezTo>
                <a:cubicBezTo>
                  <a:pt x="20" y="93"/>
                  <a:pt x="14" y="86"/>
                  <a:pt x="8" y="75"/>
                </a:cubicBezTo>
                <a:cubicBezTo>
                  <a:pt x="2" y="62"/>
                  <a:pt x="0" y="50"/>
                  <a:pt x="5" y="38"/>
                </a:cubicBezTo>
                <a:cubicBezTo>
                  <a:pt x="9" y="26"/>
                  <a:pt x="18" y="17"/>
                  <a:pt x="33" y="9"/>
                </a:cubicBezTo>
                <a:cubicBezTo>
                  <a:pt x="48" y="2"/>
                  <a:pt x="61" y="0"/>
                  <a:pt x="73" y="3"/>
                </a:cubicBezTo>
                <a:cubicBezTo>
                  <a:pt x="86" y="7"/>
                  <a:pt x="95" y="15"/>
                  <a:pt x="101" y="27"/>
                </a:cubicBezTo>
                <a:cubicBezTo>
                  <a:pt x="107" y="39"/>
                  <a:pt x="108" y="51"/>
                  <a:pt x="104" y="63"/>
                </a:cubicBezTo>
                <a:cubicBezTo>
                  <a:pt x="100" y="74"/>
                  <a:pt x="90" y="84"/>
                  <a:pt x="75" y="91"/>
                </a:cubicBezTo>
                <a:cubicBezTo>
                  <a:pt x="75" y="92"/>
                  <a:pt x="73" y="92"/>
                  <a:pt x="71" y="93"/>
                </a:cubicBezTo>
                <a:lnTo>
                  <a:pt x="37" y="27"/>
                </a:lnTo>
                <a:cubicBezTo>
                  <a:pt x="28" y="32"/>
                  <a:pt x="22" y="39"/>
                  <a:pt x="19" y="47"/>
                </a:cubicBezTo>
                <a:cubicBezTo>
                  <a:pt x="16" y="54"/>
                  <a:pt x="17" y="62"/>
                  <a:pt x="21" y="69"/>
                </a:cubicBezTo>
                <a:cubicBezTo>
                  <a:pt x="24" y="75"/>
                  <a:pt x="28" y="79"/>
                  <a:pt x="32" y="81"/>
                </a:cubicBezTo>
                <a:cubicBezTo>
                  <a:pt x="37" y="84"/>
                  <a:pt x="44" y="84"/>
                  <a:pt x="51" y="83"/>
                </a:cubicBezTo>
                <a:close/>
                <a:moveTo>
                  <a:pt x="50" y="21"/>
                </a:moveTo>
                <a:lnTo>
                  <a:pt x="50" y="21"/>
                </a:lnTo>
                <a:lnTo>
                  <a:pt x="76" y="71"/>
                </a:lnTo>
                <a:cubicBezTo>
                  <a:pt x="83" y="67"/>
                  <a:pt x="88" y="62"/>
                  <a:pt x="90" y="57"/>
                </a:cubicBezTo>
                <a:cubicBezTo>
                  <a:pt x="93" y="49"/>
                  <a:pt x="93" y="41"/>
                  <a:pt x="89" y="34"/>
                </a:cubicBezTo>
                <a:cubicBezTo>
                  <a:pt x="85" y="27"/>
                  <a:pt x="80" y="22"/>
                  <a:pt x="73" y="20"/>
                </a:cubicBezTo>
                <a:cubicBezTo>
                  <a:pt x="66" y="17"/>
                  <a:pt x="58" y="18"/>
                  <a:pt x="50" y="21"/>
                </a:cubicBezTo>
                <a:close/>
              </a:path>
            </a:pathLst>
          </a:custGeom>
          <a:solidFill>
            <a:srgbClr val="1C1C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 name="Inhaltsplatzhalter 1"/>
          <p:cNvSpPr>
            <a:spLocks noGrp="1" noRot="1" noMove="1" noResize="1" noEditPoints="1" noAdjustHandles="1" noChangeArrowheads="1" noChangeShapeType="1"/>
          </p:cNvSpPr>
          <p:nvPr>
            <p:ph idx="1"/>
          </p:nvPr>
        </p:nvSpPr>
        <p:spPr>
          <a:xfrm>
            <a:off x="551384" y="1115367"/>
            <a:ext cx="2537718" cy="409419"/>
          </a:xfrm>
        </p:spPr>
        <p:txBody>
          <a:bodyPr/>
          <a:lstStyle/>
          <a:p>
            <a:r>
              <a:rPr lang="de-CH" dirty="0"/>
              <a:t>Wahlen</a:t>
            </a:r>
          </a:p>
        </p:txBody>
      </p:sp>
      <p:sp>
        <p:nvSpPr>
          <p:cNvPr id="3" name="Datumsplatzhalter 2"/>
          <p:cNvSpPr>
            <a:spLocks noGrp="1"/>
          </p:cNvSpPr>
          <p:nvPr>
            <p:ph type="dt" sz="half" idx="10"/>
          </p:nvPr>
        </p:nvSpPr>
        <p:spPr/>
        <p:txBody>
          <a:bodyPr/>
          <a:lstStyle/>
          <a:p>
            <a:r>
              <a:rPr lang="de-CH"/>
              <a:t>Stand Dezember 2024</a:t>
            </a:r>
            <a:endParaRPr lang="de-CH" dirty="0"/>
          </a:p>
        </p:txBody>
      </p:sp>
      <p:sp>
        <p:nvSpPr>
          <p:cNvPr id="7" name="Textfeld 6">
            <a:extLst>
              <a:ext uri="{FF2B5EF4-FFF2-40B4-BE49-F238E27FC236}">
                <a16:creationId xmlns:a16="http://schemas.microsoft.com/office/drawing/2014/main" id="{6BB2B76C-57A9-146E-1FCA-AE05684E05D0}"/>
              </a:ext>
            </a:extLst>
          </p:cNvPr>
          <p:cNvSpPr txBox="1"/>
          <p:nvPr/>
        </p:nvSpPr>
        <p:spPr>
          <a:xfrm rot="18333072">
            <a:off x="1571423" y="2287271"/>
            <a:ext cx="6024623" cy="4113830"/>
          </a:xfrm>
          <a:prstGeom prst="rect">
            <a:avLst/>
          </a:prstGeom>
          <a:noFill/>
        </p:spPr>
        <p:txBody>
          <a:bodyPr wrap="square" lIns="90000">
            <a:prstTxWarp prst="textArchUp">
              <a:avLst/>
            </a:prstTxWarp>
            <a:spAutoFit/>
          </a:bodyPr>
          <a:lstStyle/>
          <a:p>
            <a:pPr algn="ctr"/>
            <a:r>
              <a:rPr lang="de-CH" sz="1500" dirty="0">
                <a:effectLst/>
                <a:latin typeface="Arial" panose="020B0604020202020204" pitchFamily="34" charset="0"/>
              </a:rPr>
              <a:t>Bundesanwaltschaft, Aufsichtsbehörde über die </a:t>
            </a:r>
            <a:br>
              <a:rPr lang="de-CH" sz="1500" dirty="0">
                <a:effectLst/>
                <a:latin typeface="Arial" panose="020B0604020202020204" pitchFamily="34" charset="0"/>
              </a:rPr>
            </a:br>
            <a:r>
              <a:rPr lang="de-CH" sz="1500" dirty="0">
                <a:effectLst/>
                <a:latin typeface="Arial" panose="020B0604020202020204" pitchFamily="34" charset="0"/>
              </a:rPr>
              <a:t>Bundesanwaltschaft, Eidgenössischer Datenschutz-</a:t>
            </a:r>
          </a:p>
          <a:p>
            <a:pPr algn="ctr"/>
            <a:r>
              <a:rPr lang="de-CH" sz="1500" dirty="0">
                <a:effectLst/>
                <a:latin typeface="Arial" panose="020B0604020202020204" pitchFamily="34" charset="0"/>
              </a:rPr>
              <a:t> und Öffentlichkeitsbeauftragten, General</a:t>
            </a:r>
          </a:p>
        </p:txBody>
      </p:sp>
      <p:sp>
        <p:nvSpPr>
          <p:cNvPr id="4" name="Foliennummernplatzhalter 3">
            <a:extLst>
              <a:ext uri="{FF2B5EF4-FFF2-40B4-BE49-F238E27FC236}">
                <a16:creationId xmlns:a16="http://schemas.microsoft.com/office/drawing/2014/main" id="{C054A0A7-4AE1-A5A0-6960-27AFD8192CB8}"/>
              </a:ext>
            </a:extLst>
          </p:cNvPr>
          <p:cNvSpPr>
            <a:spLocks noGrp="1"/>
          </p:cNvSpPr>
          <p:nvPr>
            <p:ph type="sldNum" sz="quarter" idx="12"/>
          </p:nvPr>
        </p:nvSpPr>
        <p:spPr/>
        <p:txBody>
          <a:bodyPr/>
          <a:lstStyle/>
          <a:p>
            <a:fld id="{442AD375-037F-43D0-B059-5172DA06796A}" type="slidenum">
              <a:rPr lang="de-CH" smtClean="0"/>
              <a:t>48</a:t>
            </a:fld>
            <a:endParaRPr lang="de-CH"/>
          </a:p>
        </p:txBody>
      </p:sp>
    </p:spTree>
    <p:extLst>
      <p:ext uri="{BB962C8B-B14F-4D97-AF65-F5344CB8AC3E}">
        <p14:creationId xmlns:p14="http://schemas.microsoft.com/office/powerpoint/2010/main" val="17289403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Wie arbeitet das Parlament?</a:t>
            </a:r>
          </a:p>
        </p:txBody>
      </p:sp>
      <p:sp>
        <p:nvSpPr>
          <p:cNvPr id="3" name="Inhaltsplatzhalter 2"/>
          <p:cNvSpPr>
            <a:spLocks noGrp="1"/>
          </p:cNvSpPr>
          <p:nvPr>
            <p:ph idx="1"/>
          </p:nvPr>
        </p:nvSpPr>
        <p:spPr>
          <a:xfrm>
            <a:off x="2098800" y="2303253"/>
            <a:ext cx="9149586" cy="3873709"/>
          </a:xfrm>
        </p:spPr>
        <p:txBody>
          <a:bodyPr/>
          <a:lstStyle/>
          <a:p>
            <a:pPr lvl="1"/>
            <a:r>
              <a:rPr lang="de-CH"/>
              <a:t>Sessionen</a:t>
            </a:r>
          </a:p>
          <a:p>
            <a:pPr lvl="1"/>
            <a:r>
              <a:rPr lang="de-CH"/>
              <a:t>Kommissionen und Delegationen</a:t>
            </a:r>
          </a:p>
          <a:p>
            <a:pPr lvl="1"/>
            <a:r>
              <a:rPr lang="de-CH"/>
              <a:t>Vorstösse</a:t>
            </a:r>
          </a:p>
          <a:p>
            <a:pPr lvl="1"/>
            <a:r>
              <a:rPr lang="de-CH"/>
              <a:t>Instruktionsverbot</a:t>
            </a:r>
          </a:p>
          <a:p>
            <a:pPr lvl="1"/>
            <a:r>
              <a:rPr lang="de-CH"/>
              <a:t>Milizsystem</a:t>
            </a:r>
          </a:p>
          <a:p>
            <a:pPr lvl="1"/>
            <a:r>
              <a:rPr lang="de-CH"/>
              <a:t>Unterstützung und Budget</a:t>
            </a:r>
          </a:p>
        </p:txBody>
      </p:sp>
      <p:sp>
        <p:nvSpPr>
          <p:cNvPr id="4" name="Datumsplatzhalter 3"/>
          <p:cNvSpPr>
            <a:spLocks noGrp="1"/>
          </p:cNvSpPr>
          <p:nvPr>
            <p:ph type="dt" sz="half" idx="10"/>
          </p:nvPr>
        </p:nvSpPr>
        <p:spPr/>
        <p:txBody>
          <a:bodyPr/>
          <a:lstStyle/>
          <a:p>
            <a:r>
              <a:rPr lang="de-CH"/>
              <a:t>Stand Dezember 2024</a:t>
            </a:r>
            <a:endParaRPr lang="de-CH" dirty="0"/>
          </a:p>
        </p:txBody>
      </p:sp>
      <p:sp>
        <p:nvSpPr>
          <p:cNvPr id="6" name="Rechteck 5">
            <a:hlinkClick r:id="rId3" action="ppaction://hlinksldjump"/>
          </p:cNvPr>
          <p:cNvSpPr/>
          <p:nvPr/>
        </p:nvSpPr>
        <p:spPr>
          <a:xfrm>
            <a:off x="1849364" y="3187306"/>
            <a:ext cx="6838924"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 name="Rechteck 6">
            <a:hlinkClick r:id="rId4" action="ppaction://hlinksldjump"/>
          </p:cNvPr>
          <p:cNvSpPr/>
          <p:nvPr/>
        </p:nvSpPr>
        <p:spPr>
          <a:xfrm>
            <a:off x="1849364" y="4071360"/>
            <a:ext cx="6838924"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 name="Rechteck 7">
            <a:hlinkClick r:id="rId5" action="ppaction://hlinksldjump"/>
          </p:cNvPr>
          <p:cNvSpPr/>
          <p:nvPr/>
        </p:nvSpPr>
        <p:spPr>
          <a:xfrm>
            <a:off x="1849364" y="3629333"/>
            <a:ext cx="6838924"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Rechteck 8">
            <a:hlinkClick r:id="rId6" action="ppaction://hlinksldjump"/>
          </p:cNvPr>
          <p:cNvSpPr/>
          <p:nvPr/>
        </p:nvSpPr>
        <p:spPr>
          <a:xfrm>
            <a:off x="1847310" y="4513385"/>
            <a:ext cx="6838924"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0" name="Rechteck 9">
            <a:hlinkClick r:id="rId7" action="ppaction://hlinksldjump"/>
          </p:cNvPr>
          <p:cNvSpPr/>
          <p:nvPr/>
        </p:nvSpPr>
        <p:spPr>
          <a:xfrm>
            <a:off x="1847528" y="2303252"/>
            <a:ext cx="6838924"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1" name="Rechteck 10">
            <a:hlinkClick r:id="rId8" action="ppaction://hlinksldjump"/>
          </p:cNvPr>
          <p:cNvSpPr/>
          <p:nvPr/>
        </p:nvSpPr>
        <p:spPr>
          <a:xfrm>
            <a:off x="1847528" y="2745279"/>
            <a:ext cx="6838924"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5" name="Foliennummernplatzhalter 4">
            <a:extLst>
              <a:ext uri="{FF2B5EF4-FFF2-40B4-BE49-F238E27FC236}">
                <a16:creationId xmlns:a16="http://schemas.microsoft.com/office/drawing/2014/main" id="{31755F73-DEE0-691C-49F2-EF0CFDA5905A}"/>
              </a:ext>
            </a:extLst>
          </p:cNvPr>
          <p:cNvSpPr>
            <a:spLocks noGrp="1"/>
          </p:cNvSpPr>
          <p:nvPr>
            <p:ph type="sldNum" sz="quarter" idx="12"/>
          </p:nvPr>
        </p:nvSpPr>
        <p:spPr/>
        <p:txBody>
          <a:bodyPr/>
          <a:lstStyle/>
          <a:p>
            <a:fld id="{442AD375-037F-43D0-B059-5172DA06796A}" type="slidenum">
              <a:rPr lang="de-CH" smtClean="0"/>
              <a:pPr/>
              <a:t>49</a:t>
            </a:fld>
            <a:endParaRPr lang="de-CH"/>
          </a:p>
        </p:txBody>
      </p:sp>
    </p:spTree>
    <p:extLst>
      <p:ext uri="{BB962C8B-B14F-4D97-AF65-F5344CB8AC3E}">
        <p14:creationId xmlns:p14="http://schemas.microsoft.com/office/powerpoint/2010/main" val="9070195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487AD"/>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Nationalrat</a:t>
            </a:r>
          </a:p>
        </p:txBody>
      </p:sp>
      <p:sp>
        <p:nvSpPr>
          <p:cNvPr id="3" name="Inhaltsplatzhalter 2"/>
          <p:cNvSpPr>
            <a:spLocks noGrp="1"/>
          </p:cNvSpPr>
          <p:nvPr>
            <p:ph idx="1"/>
          </p:nvPr>
        </p:nvSpPr>
        <p:spPr/>
        <p:txBody>
          <a:bodyPr/>
          <a:lstStyle/>
          <a:p>
            <a:r>
              <a:rPr lang="de-CH" dirty="0">
                <a:solidFill>
                  <a:srgbClr val="C1CCDE"/>
                </a:solidFill>
              </a:rPr>
              <a:t>Der Nationalrat ist die grosse Kammer.</a:t>
            </a:r>
          </a:p>
          <a:p>
            <a:r>
              <a:rPr lang="de-CH" dirty="0">
                <a:solidFill>
                  <a:srgbClr val="C1CCDE"/>
                </a:solidFill>
              </a:rPr>
              <a:t>Er zählt 200 Mitglieder und vertritt das Volk.</a:t>
            </a:r>
          </a:p>
        </p:txBody>
      </p:sp>
      <p:sp>
        <p:nvSpPr>
          <p:cNvPr id="4" name="Datumsplatzhalter 3"/>
          <p:cNvSpPr>
            <a:spLocks noGrp="1"/>
          </p:cNvSpPr>
          <p:nvPr>
            <p:ph type="dt" sz="half" idx="10"/>
          </p:nvPr>
        </p:nvSpPr>
        <p:spPr/>
        <p:txBody>
          <a:bodyPr/>
          <a:lstStyle/>
          <a:p>
            <a:r>
              <a:rPr lang="de-CH"/>
              <a:t>Stand Dezember 2024</a:t>
            </a:r>
            <a:endParaRPr lang="de-CH" dirty="0"/>
          </a:p>
        </p:txBody>
      </p:sp>
      <p:pic>
        <p:nvPicPr>
          <p:cNvPr id="7" name="Grafik 6">
            <a:extLst>
              <a:ext uri="{FF2B5EF4-FFF2-40B4-BE49-F238E27FC236}">
                <a16:creationId xmlns:a16="http://schemas.microsoft.com/office/drawing/2014/main" id="{F1A68018-BDD6-42B7-3D09-DD3DE92B4AB6}"/>
              </a:ext>
            </a:extLst>
          </p:cNvPr>
          <p:cNvPicPr>
            <a:picLocks noChangeAspect="1"/>
          </p:cNvPicPr>
          <p:nvPr/>
        </p:nvPicPr>
        <p:blipFill>
          <a:blip r:embed="rId3"/>
          <a:stretch>
            <a:fillRect/>
          </a:stretch>
        </p:blipFill>
        <p:spPr>
          <a:xfrm>
            <a:off x="3257775" y="3492000"/>
            <a:ext cx="5535867" cy="3027600"/>
          </a:xfrm>
          <a:prstGeom prst="rect">
            <a:avLst/>
          </a:prstGeom>
        </p:spPr>
      </p:pic>
      <p:sp>
        <p:nvSpPr>
          <p:cNvPr id="5" name="Foliennummernplatzhalter 4">
            <a:extLst>
              <a:ext uri="{FF2B5EF4-FFF2-40B4-BE49-F238E27FC236}">
                <a16:creationId xmlns:a16="http://schemas.microsoft.com/office/drawing/2014/main" id="{A292F324-4F9A-119D-7B08-D7ABE9D29CE2}"/>
              </a:ext>
            </a:extLst>
          </p:cNvPr>
          <p:cNvSpPr>
            <a:spLocks noGrp="1"/>
          </p:cNvSpPr>
          <p:nvPr>
            <p:ph type="sldNum" sz="quarter" idx="12"/>
          </p:nvPr>
        </p:nvSpPr>
        <p:spPr/>
        <p:txBody>
          <a:bodyPr/>
          <a:lstStyle/>
          <a:p>
            <a:fld id="{442AD375-037F-43D0-B059-5172DA06796A}" type="slidenum">
              <a:rPr lang="de-CH" smtClean="0"/>
              <a:pPr/>
              <a:t>5</a:t>
            </a:fld>
            <a:endParaRPr lang="de-CH"/>
          </a:p>
        </p:txBody>
      </p:sp>
    </p:spTree>
    <p:extLst>
      <p:ext uri="{BB962C8B-B14F-4D97-AF65-F5344CB8AC3E}">
        <p14:creationId xmlns:p14="http://schemas.microsoft.com/office/powerpoint/2010/main" val="10226026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EA4F3D"/>
        </a:solidFill>
        <a:effectLst/>
      </p:bgPr>
    </p:bg>
    <p:spTree>
      <p:nvGrpSpPr>
        <p:cNvPr id="1" name=""/>
        <p:cNvGrpSpPr/>
        <p:nvPr/>
      </p:nvGrpSpPr>
      <p:grpSpPr>
        <a:xfrm>
          <a:off x="0" y="0"/>
          <a:ext cx="0" cy="0"/>
          <a:chOff x="0" y="0"/>
          <a:chExt cx="0" cy="0"/>
        </a:xfrm>
      </p:grpSpPr>
      <p:sp>
        <p:nvSpPr>
          <p:cNvPr id="20" name="Inhaltsplatzhalter 19"/>
          <p:cNvSpPr>
            <a:spLocks noGrp="1"/>
          </p:cNvSpPr>
          <p:nvPr>
            <p:ph idx="1"/>
          </p:nvPr>
        </p:nvSpPr>
        <p:spPr>
          <a:effectLst/>
        </p:spPr>
        <p:txBody>
          <a:bodyPr/>
          <a:lstStyle/>
          <a:p>
            <a:r>
              <a:rPr lang="de-CH" dirty="0">
                <a:solidFill>
                  <a:schemeClr val="bg1"/>
                </a:solidFill>
              </a:rPr>
              <a:t>Sessionen</a:t>
            </a:r>
          </a:p>
        </p:txBody>
      </p:sp>
      <p:sp>
        <p:nvSpPr>
          <p:cNvPr id="3" name="Datumsplatzhalter 2"/>
          <p:cNvSpPr>
            <a:spLocks noGrp="1"/>
          </p:cNvSpPr>
          <p:nvPr>
            <p:ph type="dt" sz="half" idx="10"/>
          </p:nvPr>
        </p:nvSpPr>
        <p:spPr/>
        <p:txBody>
          <a:bodyPr/>
          <a:lstStyle/>
          <a:p>
            <a:r>
              <a:rPr lang="de-CH">
                <a:solidFill>
                  <a:schemeClr val="bg1"/>
                </a:solidFill>
              </a:rPr>
              <a:t>Stand Dezember 2024</a:t>
            </a:r>
            <a:endParaRPr lang="de-CH" dirty="0">
              <a:solidFill>
                <a:schemeClr val="bg1"/>
              </a:solidFill>
            </a:endParaRPr>
          </a:p>
        </p:txBody>
      </p:sp>
      <p:sp>
        <p:nvSpPr>
          <p:cNvPr id="11" name="Textfeld 10"/>
          <p:cNvSpPr txBox="1"/>
          <p:nvPr/>
        </p:nvSpPr>
        <p:spPr>
          <a:xfrm>
            <a:off x="11208567" y="413934"/>
            <a:ext cx="399547" cy="107722"/>
          </a:xfrm>
          <a:prstGeom prst="rect">
            <a:avLst/>
          </a:prstGeom>
          <a:noFill/>
        </p:spPr>
        <p:txBody>
          <a:bodyPr wrap="square" lIns="0" tIns="0" rIns="0" bIns="0" rtlCol="0">
            <a:spAutoFit/>
          </a:bodyPr>
          <a:lstStyle/>
          <a:p>
            <a:pPr algn="r"/>
            <a:r>
              <a:rPr lang="de-CH" sz="700" spc="10" baseline="0" dirty="0">
                <a:solidFill>
                  <a:schemeClr val="bg1"/>
                </a:solidFill>
              </a:rPr>
              <a:t>von 94</a:t>
            </a:r>
          </a:p>
        </p:txBody>
      </p:sp>
      <p:sp>
        <p:nvSpPr>
          <p:cNvPr id="12" name="Textfeld 11"/>
          <p:cNvSpPr txBox="1"/>
          <p:nvPr/>
        </p:nvSpPr>
        <p:spPr>
          <a:xfrm>
            <a:off x="2459641" y="294556"/>
            <a:ext cx="1188088" cy="227819"/>
          </a:xfrm>
          <a:prstGeom prst="rect">
            <a:avLst/>
          </a:prstGeom>
          <a:noFill/>
        </p:spPr>
        <p:txBody>
          <a:bodyPr wrap="square" lIns="0" tIns="0" rIns="0" bIns="0" rtlCol="0">
            <a:spAutoFit/>
          </a:bodyPr>
          <a:lstStyle/>
          <a:p>
            <a:pPr algn="l">
              <a:lnSpc>
                <a:spcPct val="110000"/>
              </a:lnSpc>
            </a:pPr>
            <a:r>
              <a:rPr lang="de-CH" sz="700" spc="10" baseline="0">
                <a:solidFill>
                  <a:schemeClr val="bg1"/>
                </a:solidFill>
              </a:rPr>
              <a:t>Parlamentsdienste</a:t>
            </a:r>
          </a:p>
          <a:p>
            <a:pPr algn="l">
              <a:lnSpc>
                <a:spcPct val="110000"/>
              </a:lnSpc>
            </a:pPr>
            <a:r>
              <a:rPr lang="de-CH" sz="700" spc="10" baseline="0">
                <a:solidFill>
                  <a:schemeClr val="bg1"/>
                </a:solidFill>
              </a:rPr>
              <a:t>Das Schweizer Parlament</a:t>
            </a:r>
          </a:p>
        </p:txBody>
      </p:sp>
      <p:grpSp>
        <p:nvGrpSpPr>
          <p:cNvPr id="13" name="Gruppieren 12">
            <a:extLst>
              <a:ext uri="{FF2B5EF4-FFF2-40B4-BE49-F238E27FC236}">
                <a16:creationId xmlns:a16="http://schemas.microsoft.com/office/drawing/2014/main" id="{EA3A7E9A-897B-4348-8622-B4475B60D2E8}"/>
              </a:ext>
            </a:extLst>
          </p:cNvPr>
          <p:cNvGrpSpPr/>
          <p:nvPr/>
        </p:nvGrpSpPr>
        <p:grpSpPr>
          <a:xfrm>
            <a:off x="575767" y="325512"/>
            <a:ext cx="180000" cy="66799"/>
            <a:chOff x="575767" y="325512"/>
            <a:chExt cx="180000" cy="66799"/>
          </a:xfrm>
        </p:grpSpPr>
        <p:cxnSp>
          <p:nvCxnSpPr>
            <p:cNvPr id="14" name="Gerader Verbinder 13">
              <a:extLst>
                <a:ext uri="{FF2B5EF4-FFF2-40B4-BE49-F238E27FC236}">
                  <a16:creationId xmlns:a16="http://schemas.microsoft.com/office/drawing/2014/main" id="{15AACFBB-EAD8-4F82-8EA4-19E67A5891D9}"/>
                </a:ext>
              </a:extLst>
            </p:cNvPr>
            <p:cNvCxnSpPr/>
            <p:nvPr userDrawn="1"/>
          </p:nvCxnSpPr>
          <p:spPr>
            <a:xfrm>
              <a:off x="575767" y="325512"/>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Gerader Verbinder 14">
              <a:extLst>
                <a:ext uri="{FF2B5EF4-FFF2-40B4-BE49-F238E27FC236}">
                  <a16:creationId xmlns:a16="http://schemas.microsoft.com/office/drawing/2014/main" id="{1005F31E-E9D2-46F8-B0DF-5E29A038C34D}"/>
                </a:ext>
              </a:extLst>
            </p:cNvPr>
            <p:cNvCxnSpPr/>
            <p:nvPr userDrawn="1"/>
          </p:nvCxnSpPr>
          <p:spPr>
            <a:xfrm>
              <a:off x="575767" y="358912"/>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Gerader Verbinder 15">
              <a:extLst>
                <a:ext uri="{FF2B5EF4-FFF2-40B4-BE49-F238E27FC236}">
                  <a16:creationId xmlns:a16="http://schemas.microsoft.com/office/drawing/2014/main" id="{F9483780-5A8F-4D53-A79B-A93351A96997}"/>
                </a:ext>
              </a:extLst>
            </p:cNvPr>
            <p:cNvCxnSpPr/>
            <p:nvPr userDrawn="1"/>
          </p:nvCxnSpPr>
          <p:spPr>
            <a:xfrm>
              <a:off x="575767" y="392311"/>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5" name="Grafik 4">
            <a:extLst>
              <a:ext uri="{FF2B5EF4-FFF2-40B4-BE49-F238E27FC236}">
                <a16:creationId xmlns:a16="http://schemas.microsoft.com/office/drawing/2014/main" id="{8DF875DD-6D1B-4235-F019-C4B935B8ADC3}"/>
              </a:ext>
            </a:extLst>
          </p:cNvPr>
          <p:cNvPicPr>
            <a:picLocks noChangeAspect="1"/>
          </p:cNvPicPr>
          <p:nvPr/>
        </p:nvPicPr>
        <p:blipFill>
          <a:blip r:embed="rId3"/>
          <a:srcRect/>
          <a:stretch/>
        </p:blipFill>
        <p:spPr>
          <a:xfrm>
            <a:off x="7429500" y="1159313"/>
            <a:ext cx="3297600" cy="4783375"/>
          </a:xfrm>
          <a:prstGeom prst="rect">
            <a:avLst/>
          </a:prstGeom>
        </p:spPr>
      </p:pic>
      <p:sp>
        <p:nvSpPr>
          <p:cNvPr id="2" name="Foliennummernplatzhalter 1">
            <a:extLst>
              <a:ext uri="{FF2B5EF4-FFF2-40B4-BE49-F238E27FC236}">
                <a16:creationId xmlns:a16="http://schemas.microsoft.com/office/drawing/2014/main" id="{126EB73B-806A-D6C3-783C-F4B11B01F58B}"/>
              </a:ext>
            </a:extLst>
          </p:cNvPr>
          <p:cNvSpPr>
            <a:spLocks noGrp="1"/>
          </p:cNvSpPr>
          <p:nvPr>
            <p:ph type="sldNum" sz="quarter" idx="12"/>
          </p:nvPr>
        </p:nvSpPr>
        <p:spPr/>
        <p:txBody>
          <a:bodyPr/>
          <a:lstStyle/>
          <a:p>
            <a:fld id="{442AD375-037F-43D0-B059-5172DA06796A}" type="slidenum">
              <a:rPr lang="de-CH" smtClean="0"/>
              <a:pPr/>
              <a:t>50</a:t>
            </a:fld>
            <a:endParaRPr lang="de-CH"/>
          </a:p>
        </p:txBody>
      </p:sp>
    </p:spTree>
    <p:extLst>
      <p:ext uri="{BB962C8B-B14F-4D97-AF65-F5344CB8AC3E}">
        <p14:creationId xmlns:p14="http://schemas.microsoft.com/office/powerpoint/2010/main" val="3522751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600" y="773446"/>
            <a:ext cx="8258168" cy="5751898"/>
          </a:xfrm>
          <a:prstGeom prst="rect">
            <a:avLst/>
          </a:prstGeom>
        </p:spPr>
      </p:pic>
      <p:sp>
        <p:nvSpPr>
          <p:cNvPr id="2" name="Inhaltsplatzhalter 1"/>
          <p:cNvSpPr>
            <a:spLocks noGrp="1"/>
          </p:cNvSpPr>
          <p:nvPr>
            <p:ph idx="1"/>
          </p:nvPr>
        </p:nvSpPr>
        <p:spPr/>
        <p:txBody>
          <a:bodyPr/>
          <a:lstStyle/>
          <a:p>
            <a:r>
              <a:rPr lang="de-CH"/>
              <a:t>Sessionszyklus</a:t>
            </a:r>
          </a:p>
        </p:txBody>
      </p:sp>
      <p:sp>
        <p:nvSpPr>
          <p:cNvPr id="3" name="Datumsplatzhalter 2"/>
          <p:cNvSpPr>
            <a:spLocks noGrp="1"/>
          </p:cNvSpPr>
          <p:nvPr>
            <p:ph type="dt" sz="half" idx="10"/>
          </p:nvPr>
        </p:nvSpPr>
        <p:spPr/>
        <p:txBody>
          <a:bodyPr/>
          <a:lstStyle/>
          <a:p>
            <a:r>
              <a:rPr lang="de-CH"/>
              <a:t>Stand Dezember 2024</a:t>
            </a:r>
            <a:endParaRPr lang="de-CH" dirty="0"/>
          </a:p>
        </p:txBody>
      </p:sp>
      <p:sp>
        <p:nvSpPr>
          <p:cNvPr id="124" name="Textfeld 123"/>
          <p:cNvSpPr txBox="1"/>
          <p:nvPr/>
        </p:nvSpPr>
        <p:spPr>
          <a:xfrm>
            <a:off x="1221805" y="6068497"/>
            <a:ext cx="3766382" cy="507831"/>
          </a:xfrm>
          <a:prstGeom prst="rect">
            <a:avLst/>
          </a:prstGeom>
          <a:noFill/>
        </p:spPr>
        <p:txBody>
          <a:bodyPr wrap="square" lIns="0" tIns="0" rIns="0" bIns="0" rtlCol="0">
            <a:spAutoFit/>
          </a:bodyPr>
          <a:lstStyle/>
          <a:p>
            <a:r>
              <a:rPr lang="de-CH" sz="1300"/>
              <a:t>Sessionen</a:t>
            </a:r>
          </a:p>
          <a:p>
            <a:endParaRPr lang="de-CH" sz="600"/>
          </a:p>
          <a:p>
            <a:r>
              <a:rPr lang="de-CH" sz="1300"/>
              <a:t>Kommissionssitzungen</a:t>
            </a:r>
          </a:p>
        </p:txBody>
      </p:sp>
      <p:sp>
        <p:nvSpPr>
          <p:cNvPr id="4" name="Foliennummernplatzhalter 3">
            <a:extLst>
              <a:ext uri="{FF2B5EF4-FFF2-40B4-BE49-F238E27FC236}">
                <a16:creationId xmlns:a16="http://schemas.microsoft.com/office/drawing/2014/main" id="{8217CFDE-4BE5-987A-83E8-2043313E5F0A}"/>
              </a:ext>
            </a:extLst>
          </p:cNvPr>
          <p:cNvSpPr>
            <a:spLocks noGrp="1"/>
          </p:cNvSpPr>
          <p:nvPr>
            <p:ph type="sldNum" sz="quarter" idx="12"/>
          </p:nvPr>
        </p:nvSpPr>
        <p:spPr/>
        <p:txBody>
          <a:bodyPr/>
          <a:lstStyle/>
          <a:p>
            <a:fld id="{442AD375-037F-43D0-B059-5172DA06796A}" type="slidenum">
              <a:rPr lang="de-CH" smtClean="0"/>
              <a:t>51</a:t>
            </a:fld>
            <a:endParaRPr lang="de-CH"/>
          </a:p>
        </p:txBody>
      </p:sp>
    </p:spTree>
    <p:extLst>
      <p:ext uri="{BB962C8B-B14F-4D97-AF65-F5344CB8AC3E}">
        <p14:creationId xmlns:p14="http://schemas.microsoft.com/office/powerpoint/2010/main" val="40344486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solidFill>
                  <a:schemeClr val="bg1"/>
                </a:solidFill>
              </a:rPr>
              <a:t>Sessionen</a:t>
            </a:r>
          </a:p>
        </p:txBody>
      </p:sp>
      <p:sp>
        <p:nvSpPr>
          <p:cNvPr id="3" name="Inhaltsplatzhalter 2"/>
          <p:cNvSpPr>
            <a:spLocks noGrp="1"/>
          </p:cNvSpPr>
          <p:nvPr>
            <p:ph idx="1"/>
          </p:nvPr>
        </p:nvSpPr>
        <p:spPr/>
        <p:txBody>
          <a:bodyPr/>
          <a:lstStyle/>
          <a:p>
            <a:r>
              <a:rPr lang="de-CH" dirty="0"/>
              <a:t>Die Sitzungen beider Kammern sind öffentlich. Die Debatten werden in Echtzeit auf live+ übertragen und nach rund einer Stunde als Wortprotokoll mit Video im Amtlichen Bulletin publiziert: </a:t>
            </a:r>
            <a:r>
              <a:rPr lang="de-CH" u="sng" dirty="0">
                <a:uFill>
                  <a:solidFill>
                    <a:schemeClr val="accent6"/>
                  </a:solidFill>
                </a:uFill>
                <a:hlinkClick r:id="rId3"/>
              </a:rPr>
              <a:t>www.parlament.ch</a:t>
            </a:r>
            <a:r>
              <a:rPr lang="de-CH" dirty="0"/>
              <a:t> </a:t>
            </a:r>
          </a:p>
        </p:txBody>
      </p:sp>
      <p:sp>
        <p:nvSpPr>
          <p:cNvPr id="4" name="Datumsplatzhalter 3"/>
          <p:cNvSpPr>
            <a:spLocks noGrp="1"/>
          </p:cNvSpPr>
          <p:nvPr>
            <p:ph type="dt" sz="half" idx="10"/>
          </p:nvPr>
        </p:nvSpPr>
        <p:spPr/>
        <p:txBody>
          <a:bodyPr/>
          <a:lstStyle/>
          <a:p>
            <a:r>
              <a:rPr lang="de-CH"/>
              <a:t>Stand Dezember 2024</a:t>
            </a:r>
            <a:endParaRPr lang="de-CH" dirty="0"/>
          </a:p>
        </p:txBody>
      </p:sp>
      <p:sp>
        <p:nvSpPr>
          <p:cNvPr id="5" name="Foliennummernplatzhalter 4">
            <a:extLst>
              <a:ext uri="{FF2B5EF4-FFF2-40B4-BE49-F238E27FC236}">
                <a16:creationId xmlns:a16="http://schemas.microsoft.com/office/drawing/2014/main" id="{D97E1E22-7525-F495-C892-CF6BA2F76D5C}"/>
              </a:ext>
            </a:extLst>
          </p:cNvPr>
          <p:cNvSpPr>
            <a:spLocks noGrp="1"/>
          </p:cNvSpPr>
          <p:nvPr>
            <p:ph type="sldNum" sz="quarter" idx="12"/>
          </p:nvPr>
        </p:nvSpPr>
        <p:spPr/>
        <p:txBody>
          <a:bodyPr/>
          <a:lstStyle/>
          <a:p>
            <a:fld id="{442AD375-037F-43D0-B059-5172DA06796A}" type="slidenum">
              <a:rPr lang="de-CH" smtClean="0"/>
              <a:t>52</a:t>
            </a:fld>
            <a:endParaRPr lang="de-CH"/>
          </a:p>
        </p:txBody>
      </p:sp>
    </p:spTree>
    <p:extLst>
      <p:ext uri="{BB962C8B-B14F-4D97-AF65-F5344CB8AC3E}">
        <p14:creationId xmlns:p14="http://schemas.microsoft.com/office/powerpoint/2010/main" val="21842529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Grafik 4" descr="Ein Bild, das Text, Screenshot, Tablet, E-Book-Reader enthält.&#10;&#10;Automatisch generierte Beschreibung">
            <a:extLst>
              <a:ext uri="{FF2B5EF4-FFF2-40B4-BE49-F238E27FC236}">
                <a16:creationId xmlns:a16="http://schemas.microsoft.com/office/drawing/2014/main" id="{D9D60F82-AC83-54D5-FB0B-47E201CB9BD7}"/>
              </a:ext>
            </a:extLst>
          </p:cNvPr>
          <p:cNvPicPr>
            <a:picLocks noChangeAspect="1"/>
          </p:cNvPicPr>
          <p:nvPr/>
        </p:nvPicPr>
        <p:blipFill>
          <a:blip r:embed="rId3">
            <a:extLst>
              <a:ext uri="{28A0092B-C50C-407E-A947-70E740481C1C}">
                <a14:useLocalDpi xmlns:a14="http://schemas.microsoft.com/office/drawing/2010/main" val="0"/>
              </a:ext>
            </a:extLst>
          </a:blip>
          <a:srcRect l="24444" t="9333"/>
          <a:stretch/>
        </p:blipFill>
        <p:spPr>
          <a:xfrm>
            <a:off x="3000400" y="640080"/>
            <a:ext cx="9191600" cy="6217920"/>
          </a:xfrm>
          <a:prstGeom prst="rect">
            <a:avLst/>
          </a:prstGeom>
        </p:spPr>
      </p:pic>
      <p:sp>
        <p:nvSpPr>
          <p:cNvPr id="7" name="Inhaltsplatzhalter 1"/>
          <p:cNvSpPr>
            <a:spLocks noGrp="1"/>
          </p:cNvSpPr>
          <p:nvPr>
            <p:ph idx="1"/>
          </p:nvPr>
        </p:nvSpPr>
        <p:spPr/>
        <p:txBody>
          <a:bodyPr/>
          <a:lstStyle/>
          <a:p>
            <a:r>
              <a:rPr lang="de-CH" sz="1650"/>
              <a:t>Sessionen</a:t>
            </a:r>
          </a:p>
        </p:txBody>
      </p:sp>
      <p:sp>
        <p:nvSpPr>
          <p:cNvPr id="4" name="Datumsplatzhalter 3"/>
          <p:cNvSpPr>
            <a:spLocks noGrp="1"/>
          </p:cNvSpPr>
          <p:nvPr>
            <p:ph type="dt" sz="half" idx="10"/>
          </p:nvPr>
        </p:nvSpPr>
        <p:spPr/>
        <p:txBody>
          <a:bodyPr/>
          <a:lstStyle/>
          <a:p>
            <a:r>
              <a:rPr lang="de-CH"/>
              <a:t>Stand Dezember 2024</a:t>
            </a:r>
            <a:endParaRPr lang="de-CH" dirty="0"/>
          </a:p>
        </p:txBody>
      </p:sp>
      <p:sp>
        <p:nvSpPr>
          <p:cNvPr id="2" name="Foliennummernplatzhalter 1">
            <a:extLst>
              <a:ext uri="{FF2B5EF4-FFF2-40B4-BE49-F238E27FC236}">
                <a16:creationId xmlns:a16="http://schemas.microsoft.com/office/drawing/2014/main" id="{3DC865E7-2F14-FF57-979F-11C4F997474B}"/>
              </a:ext>
            </a:extLst>
          </p:cNvPr>
          <p:cNvSpPr>
            <a:spLocks noGrp="1"/>
          </p:cNvSpPr>
          <p:nvPr>
            <p:ph type="sldNum" sz="quarter" idx="12"/>
          </p:nvPr>
        </p:nvSpPr>
        <p:spPr/>
        <p:txBody>
          <a:bodyPr/>
          <a:lstStyle/>
          <a:p>
            <a:fld id="{442AD375-037F-43D0-B059-5172DA06796A}" type="slidenum">
              <a:rPr lang="de-CH" smtClean="0"/>
              <a:t>53</a:t>
            </a:fld>
            <a:endParaRPr lang="de-CH"/>
          </a:p>
        </p:txBody>
      </p:sp>
    </p:spTree>
    <p:extLst>
      <p:ext uri="{BB962C8B-B14F-4D97-AF65-F5344CB8AC3E}">
        <p14:creationId xmlns:p14="http://schemas.microsoft.com/office/powerpoint/2010/main" val="547018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0000"/>
            <a:lum/>
          </a:blip>
          <a:srcRect/>
          <a:stretch>
            <a:fillRect/>
          </a:stretch>
        </a:blipFill>
        <a:effectLst/>
      </p:bgPr>
    </p:bg>
    <p:spTree>
      <p:nvGrpSpPr>
        <p:cNvPr id="1" name=""/>
        <p:cNvGrpSpPr/>
        <p:nvPr/>
      </p:nvGrpSpPr>
      <p:grpSpPr>
        <a:xfrm>
          <a:off x="0" y="0"/>
          <a:ext cx="0" cy="0"/>
          <a:chOff x="0" y="0"/>
          <a:chExt cx="0" cy="0"/>
        </a:xfrm>
      </p:grpSpPr>
      <p:sp>
        <p:nvSpPr>
          <p:cNvPr id="11" name="Inhaltsplatzhalter 10"/>
          <p:cNvSpPr>
            <a:spLocks noGrp="1"/>
          </p:cNvSpPr>
          <p:nvPr>
            <p:ph idx="1"/>
          </p:nvPr>
        </p:nvSpPr>
        <p:spPr/>
        <p:txBody>
          <a:bodyPr/>
          <a:lstStyle/>
          <a:p>
            <a:r>
              <a:rPr lang="de-CH"/>
              <a:t>Kommissionen und Delegationen</a:t>
            </a:r>
          </a:p>
        </p:txBody>
      </p:sp>
      <p:sp>
        <p:nvSpPr>
          <p:cNvPr id="4" name="Datumsplatzhalter 3"/>
          <p:cNvSpPr>
            <a:spLocks noGrp="1"/>
          </p:cNvSpPr>
          <p:nvPr>
            <p:ph type="dt" sz="half" idx="10"/>
          </p:nvPr>
        </p:nvSpPr>
        <p:spPr/>
        <p:txBody>
          <a:bodyPr/>
          <a:lstStyle/>
          <a:p>
            <a:r>
              <a:rPr lang="de-CH"/>
              <a:t>Stand Dezember 2024</a:t>
            </a:r>
            <a:endParaRPr lang="de-CH" dirty="0"/>
          </a:p>
        </p:txBody>
      </p:sp>
      <p:sp>
        <p:nvSpPr>
          <p:cNvPr id="2" name="Rechteck 1">
            <a:hlinkClick r:id="rId4" action="ppaction://hlinksldjump"/>
            <a:extLst>
              <a:ext uri="{FF2B5EF4-FFF2-40B4-BE49-F238E27FC236}">
                <a16:creationId xmlns:a16="http://schemas.microsoft.com/office/drawing/2014/main" id="{B0A67459-FEB8-5783-6967-F211BA5B1663}"/>
              </a:ext>
            </a:extLst>
          </p:cNvPr>
          <p:cNvSpPr/>
          <p:nvPr/>
        </p:nvSpPr>
        <p:spPr>
          <a:xfrm>
            <a:off x="479376" y="260648"/>
            <a:ext cx="360040" cy="2011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 name="Foliennummernplatzhalter 2">
            <a:extLst>
              <a:ext uri="{FF2B5EF4-FFF2-40B4-BE49-F238E27FC236}">
                <a16:creationId xmlns:a16="http://schemas.microsoft.com/office/drawing/2014/main" id="{A6EC7787-E960-2E80-CF51-17D49EA4DC33}"/>
              </a:ext>
            </a:extLst>
          </p:cNvPr>
          <p:cNvSpPr>
            <a:spLocks noGrp="1"/>
          </p:cNvSpPr>
          <p:nvPr>
            <p:ph type="sldNum" sz="quarter" idx="12"/>
          </p:nvPr>
        </p:nvSpPr>
        <p:spPr/>
        <p:txBody>
          <a:bodyPr/>
          <a:lstStyle/>
          <a:p>
            <a:fld id="{442AD375-037F-43D0-B059-5172DA06796A}" type="slidenum">
              <a:rPr lang="de-CH" smtClean="0"/>
              <a:pPr/>
              <a:t>54</a:t>
            </a:fld>
            <a:endParaRPr lang="de-CH"/>
          </a:p>
        </p:txBody>
      </p:sp>
    </p:spTree>
    <p:extLst>
      <p:ext uri="{BB962C8B-B14F-4D97-AF65-F5344CB8AC3E}">
        <p14:creationId xmlns:p14="http://schemas.microsoft.com/office/powerpoint/2010/main" val="33849817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solidFill>
                  <a:schemeClr val="bg1"/>
                </a:solidFill>
              </a:rPr>
              <a:t>Kommissionen und Delegationen</a:t>
            </a:r>
          </a:p>
        </p:txBody>
      </p:sp>
      <p:sp>
        <p:nvSpPr>
          <p:cNvPr id="3" name="Inhaltsplatzhalter 2"/>
          <p:cNvSpPr>
            <a:spLocks noGrp="1"/>
          </p:cNvSpPr>
          <p:nvPr>
            <p:ph idx="1"/>
          </p:nvPr>
        </p:nvSpPr>
        <p:spPr/>
        <p:txBody>
          <a:bodyPr/>
          <a:lstStyle/>
          <a:p>
            <a:pPr>
              <a:spcAft>
                <a:spcPts val="1800"/>
              </a:spcAft>
            </a:pPr>
            <a:r>
              <a:rPr lang="de-CH" dirty="0"/>
              <a:t>Alle Geschäfte werden in Kommissionen </a:t>
            </a:r>
            <a:br>
              <a:rPr lang="de-CH" dirty="0"/>
            </a:br>
            <a:r>
              <a:rPr lang="de-CH" dirty="0"/>
              <a:t>und Delegationen vorberaten. </a:t>
            </a:r>
            <a:br>
              <a:rPr lang="de-CH" dirty="0"/>
            </a:br>
            <a:r>
              <a:rPr lang="de-CH" dirty="0"/>
              <a:t>Deren Sitzungen sind vertraulich.</a:t>
            </a:r>
          </a:p>
        </p:txBody>
      </p:sp>
      <p:sp>
        <p:nvSpPr>
          <p:cNvPr id="4" name="Datumsplatzhalter 3"/>
          <p:cNvSpPr>
            <a:spLocks noGrp="1"/>
          </p:cNvSpPr>
          <p:nvPr>
            <p:ph type="dt" sz="half" idx="10"/>
          </p:nvPr>
        </p:nvSpPr>
        <p:spPr/>
        <p:txBody>
          <a:bodyPr/>
          <a:lstStyle/>
          <a:p>
            <a:r>
              <a:rPr lang="de-CH"/>
              <a:t>Stand Dezember 2024</a:t>
            </a:r>
            <a:endParaRPr lang="de-CH" dirty="0"/>
          </a:p>
        </p:txBody>
      </p:sp>
      <p:sp>
        <p:nvSpPr>
          <p:cNvPr id="5" name="Foliennummernplatzhalter 4">
            <a:extLst>
              <a:ext uri="{FF2B5EF4-FFF2-40B4-BE49-F238E27FC236}">
                <a16:creationId xmlns:a16="http://schemas.microsoft.com/office/drawing/2014/main" id="{B6100C5C-5798-0969-F2E7-07B5EC85FF26}"/>
              </a:ext>
            </a:extLst>
          </p:cNvPr>
          <p:cNvSpPr>
            <a:spLocks noGrp="1"/>
          </p:cNvSpPr>
          <p:nvPr>
            <p:ph type="sldNum" sz="quarter" idx="12"/>
          </p:nvPr>
        </p:nvSpPr>
        <p:spPr/>
        <p:txBody>
          <a:bodyPr/>
          <a:lstStyle/>
          <a:p>
            <a:fld id="{442AD375-037F-43D0-B059-5172DA06796A}" type="slidenum">
              <a:rPr lang="de-CH" smtClean="0"/>
              <a:t>55</a:t>
            </a:fld>
            <a:endParaRPr lang="de-CH"/>
          </a:p>
        </p:txBody>
      </p:sp>
    </p:spTree>
    <p:extLst>
      <p:ext uri="{BB962C8B-B14F-4D97-AF65-F5344CB8AC3E}">
        <p14:creationId xmlns:p14="http://schemas.microsoft.com/office/powerpoint/2010/main" val="2232945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Kommissionen und Delegationen</a:t>
            </a:r>
          </a:p>
        </p:txBody>
      </p:sp>
      <p:sp>
        <p:nvSpPr>
          <p:cNvPr id="3" name="Inhaltsplatzhalter 2"/>
          <p:cNvSpPr>
            <a:spLocks noGrp="1"/>
          </p:cNvSpPr>
          <p:nvPr>
            <p:ph idx="1"/>
          </p:nvPr>
        </p:nvSpPr>
        <p:spPr>
          <a:xfrm>
            <a:off x="2458528" y="2303253"/>
            <a:ext cx="9254096" cy="3873709"/>
          </a:xfrm>
        </p:spPr>
        <p:txBody>
          <a:bodyPr/>
          <a:lstStyle/>
          <a:p>
            <a:r>
              <a:rPr lang="de-CH" dirty="0"/>
              <a:t>Sachbereichskommissionen</a:t>
            </a:r>
          </a:p>
          <a:p>
            <a:endParaRPr lang="de-CH" dirty="0"/>
          </a:p>
          <a:p>
            <a:r>
              <a:rPr lang="de-CH" dirty="0"/>
              <a:t>Beide Kammern haben neun Kommissionen, die sich</a:t>
            </a:r>
          </a:p>
          <a:p>
            <a:r>
              <a:rPr lang="de-CH" dirty="0"/>
              <a:t>bestimmten Sachbereichen widmen. Sie beraten sämtliche Sachgeschäfte vor und verfolgen die gesellschaftliche und politische Entwicklung in ihren Bereichen.</a:t>
            </a:r>
          </a:p>
        </p:txBody>
      </p:sp>
      <p:sp>
        <p:nvSpPr>
          <p:cNvPr id="4" name="Datumsplatzhalter 3"/>
          <p:cNvSpPr>
            <a:spLocks noGrp="1"/>
          </p:cNvSpPr>
          <p:nvPr>
            <p:ph type="dt" sz="half" idx="10"/>
          </p:nvPr>
        </p:nvSpPr>
        <p:spPr/>
        <p:txBody>
          <a:bodyPr/>
          <a:lstStyle/>
          <a:p>
            <a:r>
              <a:rPr lang="de-CH"/>
              <a:t>Stand Dezember 2024</a:t>
            </a:r>
            <a:endParaRPr lang="de-CH" dirty="0"/>
          </a:p>
        </p:txBody>
      </p:sp>
      <p:sp>
        <p:nvSpPr>
          <p:cNvPr id="5" name="Foliennummernplatzhalter 4">
            <a:extLst>
              <a:ext uri="{FF2B5EF4-FFF2-40B4-BE49-F238E27FC236}">
                <a16:creationId xmlns:a16="http://schemas.microsoft.com/office/drawing/2014/main" id="{8BE97F06-73AF-1D19-83E1-B29237591F1D}"/>
              </a:ext>
            </a:extLst>
          </p:cNvPr>
          <p:cNvSpPr>
            <a:spLocks noGrp="1"/>
          </p:cNvSpPr>
          <p:nvPr>
            <p:ph type="sldNum" sz="quarter" idx="12"/>
          </p:nvPr>
        </p:nvSpPr>
        <p:spPr/>
        <p:txBody>
          <a:bodyPr/>
          <a:lstStyle/>
          <a:p>
            <a:fld id="{442AD375-037F-43D0-B059-5172DA06796A}" type="slidenum">
              <a:rPr lang="de-CH" smtClean="0"/>
              <a:t>56</a:t>
            </a:fld>
            <a:endParaRPr lang="de-CH"/>
          </a:p>
        </p:txBody>
      </p:sp>
    </p:spTree>
    <p:extLst>
      <p:ext uri="{BB962C8B-B14F-4D97-AF65-F5344CB8AC3E}">
        <p14:creationId xmlns:p14="http://schemas.microsoft.com/office/powerpoint/2010/main" val="27554821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Kommissionen und Delegationen</a:t>
            </a:r>
          </a:p>
        </p:txBody>
      </p:sp>
      <p:sp>
        <p:nvSpPr>
          <p:cNvPr id="3" name="Inhaltsplatzhalter 2"/>
          <p:cNvSpPr>
            <a:spLocks noGrp="1"/>
          </p:cNvSpPr>
          <p:nvPr>
            <p:ph idx="1"/>
          </p:nvPr>
        </p:nvSpPr>
        <p:spPr>
          <a:xfrm>
            <a:off x="2458528" y="2303253"/>
            <a:ext cx="9149586" cy="477675"/>
          </a:xfrm>
        </p:spPr>
        <p:txBody>
          <a:bodyPr/>
          <a:lstStyle/>
          <a:p>
            <a:r>
              <a:rPr lang="de-CH"/>
              <a:t>Sachbereiche</a:t>
            </a:r>
          </a:p>
        </p:txBody>
      </p:sp>
      <p:sp>
        <p:nvSpPr>
          <p:cNvPr id="4" name="Datumsplatzhalter 3"/>
          <p:cNvSpPr>
            <a:spLocks noGrp="1"/>
          </p:cNvSpPr>
          <p:nvPr>
            <p:ph type="dt" sz="half" idx="10"/>
          </p:nvPr>
        </p:nvSpPr>
        <p:spPr/>
        <p:txBody>
          <a:bodyPr/>
          <a:lstStyle/>
          <a:p>
            <a:r>
              <a:rPr lang="de-CH"/>
              <a:t>Stand Dezember 2024</a:t>
            </a:r>
            <a:endParaRPr lang="de-CH" dirty="0"/>
          </a:p>
        </p:txBody>
      </p:sp>
      <p:sp>
        <p:nvSpPr>
          <p:cNvPr id="6" name="Inhaltsplatzhalter 2"/>
          <p:cNvSpPr txBox="1">
            <a:spLocks/>
          </p:cNvSpPr>
          <p:nvPr/>
        </p:nvSpPr>
        <p:spPr>
          <a:xfrm>
            <a:off x="2100105" y="3165231"/>
            <a:ext cx="3779871" cy="2424009"/>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buFont typeface="Arial" panose="020B0604020202020204" pitchFamily="34" charset="0"/>
              <a:buNone/>
              <a:tabLst>
                <a:tab pos="361950" algn="l"/>
              </a:tabLst>
              <a:defRPr sz="2600" kern="1200" spc="50" baseline="0">
                <a:solidFill>
                  <a:schemeClr val="tx1"/>
                </a:solidFill>
                <a:latin typeface="+mn-lt"/>
                <a:ea typeface="+mn-ea"/>
                <a:cs typeface="+mn-cs"/>
              </a:defRPr>
            </a:lvl1pPr>
            <a:lvl2pPr marL="361950" indent="-361950" algn="l" defTabSz="914400" rtl="0" eaLnBrk="1" latinLnBrk="0" hangingPunct="1">
              <a:lnSpc>
                <a:spcPct val="110000"/>
              </a:lnSpc>
              <a:spcBef>
                <a:spcPts val="0"/>
              </a:spcBef>
              <a:buFont typeface="Wingdings" panose="05000000000000000000" pitchFamily="2" charset="2"/>
              <a:buChar char=""/>
              <a:defRPr sz="2600" kern="1200" spc="50" baseline="0">
                <a:solidFill>
                  <a:schemeClr val="tx1"/>
                </a:solidFill>
                <a:latin typeface="+mn-lt"/>
                <a:ea typeface="+mn-ea"/>
                <a:cs typeface="+mn-cs"/>
              </a:defRPr>
            </a:lvl2pPr>
            <a:lvl3pPr marL="712788" indent="-350838" algn="l" defTabSz="914400" rtl="0" eaLnBrk="1" latinLnBrk="0" hangingPunct="1">
              <a:lnSpc>
                <a:spcPct val="110000"/>
              </a:lnSpc>
              <a:spcBef>
                <a:spcPts val="0"/>
              </a:spcBef>
              <a:buFont typeface="Wingdings" panose="05000000000000000000" pitchFamily="2" charset="2"/>
              <a:buChar char=""/>
              <a:defRPr sz="2600" kern="1200" spc="50" baseline="0">
                <a:solidFill>
                  <a:schemeClr val="tx1"/>
                </a:solidFill>
                <a:latin typeface="+mn-lt"/>
                <a:ea typeface="+mn-ea"/>
                <a:cs typeface="+mn-cs"/>
              </a:defRPr>
            </a:lvl3pPr>
            <a:lvl4pPr marL="1074738" indent="-361950" algn="l" defTabSz="914400" rtl="0" eaLnBrk="1" latinLnBrk="0" hangingPunct="1">
              <a:lnSpc>
                <a:spcPct val="110000"/>
              </a:lnSpc>
              <a:spcBef>
                <a:spcPts val="0"/>
              </a:spcBef>
              <a:buFont typeface="Wingdings" panose="05000000000000000000" pitchFamily="2" charset="2"/>
              <a:buChar char=""/>
              <a:defRPr sz="2600" kern="1200" spc="50" baseline="0">
                <a:solidFill>
                  <a:schemeClr val="tx1"/>
                </a:solidFill>
                <a:latin typeface="+mn-lt"/>
                <a:ea typeface="+mn-ea"/>
                <a:cs typeface="+mn-cs"/>
              </a:defRPr>
            </a:lvl4pPr>
            <a:lvl5pPr marL="1436688" indent="-361950" algn="l" defTabSz="914400" rtl="0" eaLnBrk="1" latinLnBrk="0" hangingPunct="1">
              <a:lnSpc>
                <a:spcPct val="110000"/>
              </a:lnSpc>
              <a:spcBef>
                <a:spcPts val="0"/>
              </a:spcBef>
              <a:buFont typeface="Wingdings" panose="05000000000000000000" pitchFamily="2" charset="2"/>
              <a:buChar char=""/>
              <a:defRPr sz="26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de-CH" dirty="0"/>
              <a:t>Rechtsfragen</a:t>
            </a:r>
          </a:p>
          <a:p>
            <a:pPr lvl="1"/>
            <a:r>
              <a:rPr lang="de-CH" dirty="0"/>
              <a:t>Sicherheitspolitik</a:t>
            </a:r>
          </a:p>
          <a:p>
            <a:pPr lvl="1"/>
            <a:r>
              <a:rPr lang="de-CH" dirty="0"/>
              <a:t>Staatspolitik</a:t>
            </a:r>
          </a:p>
          <a:p>
            <a:pPr lvl="1"/>
            <a:r>
              <a:rPr lang="de-CH" dirty="0"/>
              <a:t>Wirtschaft</a:t>
            </a:r>
            <a:br>
              <a:rPr lang="de-CH" dirty="0"/>
            </a:br>
            <a:r>
              <a:rPr lang="de-CH" dirty="0"/>
              <a:t>und Abgaben</a:t>
            </a:r>
          </a:p>
        </p:txBody>
      </p:sp>
      <p:sp>
        <p:nvSpPr>
          <p:cNvPr id="7" name="Inhaltsplatzhalter 2"/>
          <p:cNvSpPr txBox="1">
            <a:spLocks/>
          </p:cNvSpPr>
          <p:nvPr/>
        </p:nvSpPr>
        <p:spPr>
          <a:xfrm>
            <a:off x="5807968" y="3165230"/>
            <a:ext cx="6048672" cy="2424009"/>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buFont typeface="Arial" panose="020B0604020202020204" pitchFamily="34" charset="0"/>
              <a:buNone/>
              <a:tabLst>
                <a:tab pos="361950" algn="l"/>
              </a:tabLst>
              <a:defRPr sz="2600" kern="1200" spc="50" baseline="0">
                <a:solidFill>
                  <a:schemeClr val="tx1"/>
                </a:solidFill>
                <a:latin typeface="+mn-lt"/>
                <a:ea typeface="+mn-ea"/>
                <a:cs typeface="+mn-cs"/>
              </a:defRPr>
            </a:lvl1pPr>
            <a:lvl2pPr marL="361950" indent="-361950" algn="l" defTabSz="914400" rtl="0" eaLnBrk="1" latinLnBrk="0" hangingPunct="1">
              <a:lnSpc>
                <a:spcPct val="110000"/>
              </a:lnSpc>
              <a:spcBef>
                <a:spcPts val="0"/>
              </a:spcBef>
              <a:buFont typeface="Wingdings" panose="05000000000000000000" pitchFamily="2" charset="2"/>
              <a:buChar char=""/>
              <a:defRPr sz="2600" kern="1200" spc="50" baseline="0">
                <a:solidFill>
                  <a:schemeClr val="tx1"/>
                </a:solidFill>
                <a:latin typeface="+mn-lt"/>
                <a:ea typeface="+mn-ea"/>
                <a:cs typeface="+mn-cs"/>
              </a:defRPr>
            </a:lvl2pPr>
            <a:lvl3pPr marL="712788" indent="-350838" algn="l" defTabSz="914400" rtl="0" eaLnBrk="1" latinLnBrk="0" hangingPunct="1">
              <a:lnSpc>
                <a:spcPct val="110000"/>
              </a:lnSpc>
              <a:spcBef>
                <a:spcPts val="0"/>
              </a:spcBef>
              <a:buFont typeface="Wingdings" panose="05000000000000000000" pitchFamily="2" charset="2"/>
              <a:buChar char=""/>
              <a:defRPr sz="2600" kern="1200" spc="50" baseline="0">
                <a:solidFill>
                  <a:schemeClr val="tx1"/>
                </a:solidFill>
                <a:latin typeface="+mn-lt"/>
                <a:ea typeface="+mn-ea"/>
                <a:cs typeface="+mn-cs"/>
              </a:defRPr>
            </a:lvl3pPr>
            <a:lvl4pPr marL="1074738" indent="-361950" algn="l" defTabSz="914400" rtl="0" eaLnBrk="1" latinLnBrk="0" hangingPunct="1">
              <a:lnSpc>
                <a:spcPct val="110000"/>
              </a:lnSpc>
              <a:spcBef>
                <a:spcPts val="0"/>
              </a:spcBef>
              <a:buFont typeface="Wingdings" panose="05000000000000000000" pitchFamily="2" charset="2"/>
              <a:buChar char=""/>
              <a:defRPr sz="2600" kern="1200" spc="50" baseline="0">
                <a:solidFill>
                  <a:schemeClr val="tx1"/>
                </a:solidFill>
                <a:latin typeface="+mn-lt"/>
                <a:ea typeface="+mn-ea"/>
                <a:cs typeface="+mn-cs"/>
              </a:defRPr>
            </a:lvl4pPr>
            <a:lvl5pPr marL="1436688" indent="-361950" algn="l" defTabSz="914400" rtl="0" eaLnBrk="1" latinLnBrk="0" hangingPunct="1">
              <a:lnSpc>
                <a:spcPct val="110000"/>
              </a:lnSpc>
              <a:spcBef>
                <a:spcPts val="0"/>
              </a:spcBef>
              <a:buFont typeface="Wingdings" panose="05000000000000000000" pitchFamily="2" charset="2"/>
              <a:buChar char=""/>
              <a:defRPr sz="26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de-CH" dirty="0"/>
              <a:t>Soziale Sicherheit und Gesundheit</a:t>
            </a:r>
          </a:p>
          <a:p>
            <a:pPr lvl="1"/>
            <a:r>
              <a:rPr lang="de-CH" dirty="0"/>
              <a:t>Wissenschaft, Bildung und Kultur</a:t>
            </a:r>
          </a:p>
          <a:p>
            <a:pPr lvl="1"/>
            <a:r>
              <a:rPr lang="de-CH" dirty="0"/>
              <a:t>Verkehr und Fernmeldewesen</a:t>
            </a:r>
          </a:p>
          <a:p>
            <a:pPr lvl="1"/>
            <a:r>
              <a:rPr lang="de-CH" dirty="0"/>
              <a:t>Umwelt, Raumplanung und Energie</a:t>
            </a:r>
          </a:p>
          <a:p>
            <a:pPr lvl="1"/>
            <a:r>
              <a:rPr lang="de-CH" dirty="0"/>
              <a:t>Aussenpolitik</a:t>
            </a:r>
          </a:p>
        </p:txBody>
      </p:sp>
      <p:sp>
        <p:nvSpPr>
          <p:cNvPr id="5" name="Foliennummernplatzhalter 4">
            <a:extLst>
              <a:ext uri="{FF2B5EF4-FFF2-40B4-BE49-F238E27FC236}">
                <a16:creationId xmlns:a16="http://schemas.microsoft.com/office/drawing/2014/main" id="{3DB19F0D-ECA5-A8D7-E465-E661955D270E}"/>
              </a:ext>
            </a:extLst>
          </p:cNvPr>
          <p:cNvSpPr>
            <a:spLocks noGrp="1"/>
          </p:cNvSpPr>
          <p:nvPr>
            <p:ph type="sldNum" sz="quarter" idx="12"/>
          </p:nvPr>
        </p:nvSpPr>
        <p:spPr/>
        <p:txBody>
          <a:bodyPr/>
          <a:lstStyle/>
          <a:p>
            <a:fld id="{442AD375-037F-43D0-B059-5172DA06796A}" type="slidenum">
              <a:rPr lang="de-CH" smtClean="0"/>
              <a:t>57</a:t>
            </a:fld>
            <a:endParaRPr lang="de-CH"/>
          </a:p>
        </p:txBody>
      </p:sp>
    </p:spTree>
    <p:extLst>
      <p:ext uri="{BB962C8B-B14F-4D97-AF65-F5344CB8AC3E}">
        <p14:creationId xmlns:p14="http://schemas.microsoft.com/office/powerpoint/2010/main" val="32155560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Kommissionen und Delegationen</a:t>
            </a:r>
          </a:p>
        </p:txBody>
      </p:sp>
      <p:sp>
        <p:nvSpPr>
          <p:cNvPr id="3" name="Inhaltsplatzhalter 2"/>
          <p:cNvSpPr>
            <a:spLocks noGrp="1"/>
          </p:cNvSpPr>
          <p:nvPr>
            <p:ph idx="1"/>
          </p:nvPr>
        </p:nvSpPr>
        <p:spPr/>
        <p:txBody>
          <a:bodyPr/>
          <a:lstStyle/>
          <a:p>
            <a:r>
              <a:rPr lang="de-CH"/>
              <a:t>Aufsichtskommissionen</a:t>
            </a:r>
          </a:p>
          <a:p>
            <a:endParaRPr lang="de-CH"/>
          </a:p>
          <a:p>
            <a:r>
              <a:rPr lang="de-CH"/>
              <a:t>Zwei Kommissionen jeder Kammer widmen sich der Aufsicht: die eine den Finanzen, die andere der Prüfung der Geschäfte anderer Bundesbehörden.</a:t>
            </a:r>
          </a:p>
        </p:txBody>
      </p:sp>
      <p:sp>
        <p:nvSpPr>
          <p:cNvPr id="4" name="Datumsplatzhalter 3"/>
          <p:cNvSpPr>
            <a:spLocks noGrp="1"/>
          </p:cNvSpPr>
          <p:nvPr>
            <p:ph type="dt" sz="half" idx="10"/>
          </p:nvPr>
        </p:nvSpPr>
        <p:spPr/>
        <p:txBody>
          <a:bodyPr/>
          <a:lstStyle/>
          <a:p>
            <a:r>
              <a:rPr lang="de-CH"/>
              <a:t>Stand Dezember 2024</a:t>
            </a:r>
            <a:endParaRPr lang="de-CH" dirty="0"/>
          </a:p>
        </p:txBody>
      </p:sp>
      <p:sp>
        <p:nvSpPr>
          <p:cNvPr id="5" name="Foliennummernplatzhalter 4">
            <a:extLst>
              <a:ext uri="{FF2B5EF4-FFF2-40B4-BE49-F238E27FC236}">
                <a16:creationId xmlns:a16="http://schemas.microsoft.com/office/drawing/2014/main" id="{57F3257C-AB5F-A6C1-2CFD-CA4598A8022B}"/>
              </a:ext>
            </a:extLst>
          </p:cNvPr>
          <p:cNvSpPr>
            <a:spLocks noGrp="1"/>
          </p:cNvSpPr>
          <p:nvPr>
            <p:ph type="sldNum" sz="quarter" idx="12"/>
          </p:nvPr>
        </p:nvSpPr>
        <p:spPr/>
        <p:txBody>
          <a:bodyPr/>
          <a:lstStyle/>
          <a:p>
            <a:fld id="{442AD375-037F-43D0-B059-5172DA06796A}" type="slidenum">
              <a:rPr lang="de-CH" smtClean="0"/>
              <a:t>58</a:t>
            </a:fld>
            <a:endParaRPr lang="de-CH"/>
          </a:p>
        </p:txBody>
      </p:sp>
    </p:spTree>
    <p:extLst>
      <p:ext uri="{BB962C8B-B14F-4D97-AF65-F5344CB8AC3E}">
        <p14:creationId xmlns:p14="http://schemas.microsoft.com/office/powerpoint/2010/main" val="1555338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Kommissionen und Delegationen</a:t>
            </a:r>
          </a:p>
        </p:txBody>
      </p:sp>
      <p:sp>
        <p:nvSpPr>
          <p:cNvPr id="3" name="Inhaltsplatzhalter 2"/>
          <p:cNvSpPr>
            <a:spLocks noGrp="1"/>
          </p:cNvSpPr>
          <p:nvPr>
            <p:ph idx="1"/>
          </p:nvPr>
        </p:nvSpPr>
        <p:spPr/>
        <p:txBody>
          <a:bodyPr/>
          <a:lstStyle/>
          <a:p>
            <a:r>
              <a:rPr lang="de-CH" dirty="0"/>
              <a:t>Delegationen</a:t>
            </a:r>
          </a:p>
          <a:p>
            <a:endParaRPr lang="de-CH" dirty="0"/>
          </a:p>
          <a:p>
            <a:r>
              <a:rPr lang="de-CH" dirty="0"/>
              <a:t>Delegationen setzen sich aus Mitgliedern beider Kammern</a:t>
            </a:r>
          </a:p>
          <a:p>
            <a:r>
              <a:rPr lang="de-CH" dirty="0"/>
              <a:t>zusammen. Drei Delegationen nehmen Aufsichtsfunktionen</a:t>
            </a:r>
          </a:p>
          <a:p>
            <a:r>
              <a:rPr lang="de-CH" dirty="0"/>
              <a:t>wahr, sechs vertreten das Schweizer Parlament in internationalen parlamentarischen Versammlungen.</a:t>
            </a:r>
          </a:p>
        </p:txBody>
      </p:sp>
      <p:sp>
        <p:nvSpPr>
          <p:cNvPr id="4" name="Datumsplatzhalter 3"/>
          <p:cNvSpPr>
            <a:spLocks noGrp="1"/>
          </p:cNvSpPr>
          <p:nvPr>
            <p:ph type="dt" sz="half" idx="10"/>
          </p:nvPr>
        </p:nvSpPr>
        <p:spPr/>
        <p:txBody>
          <a:bodyPr/>
          <a:lstStyle/>
          <a:p>
            <a:r>
              <a:rPr lang="de-CH"/>
              <a:t>Stand Dezember 2024</a:t>
            </a:r>
            <a:endParaRPr lang="de-CH" dirty="0"/>
          </a:p>
        </p:txBody>
      </p:sp>
      <p:sp>
        <p:nvSpPr>
          <p:cNvPr id="5" name="Foliennummernplatzhalter 4">
            <a:extLst>
              <a:ext uri="{FF2B5EF4-FFF2-40B4-BE49-F238E27FC236}">
                <a16:creationId xmlns:a16="http://schemas.microsoft.com/office/drawing/2014/main" id="{5F777315-5A72-CB3B-D798-9AF104916A31}"/>
              </a:ext>
            </a:extLst>
          </p:cNvPr>
          <p:cNvSpPr>
            <a:spLocks noGrp="1"/>
          </p:cNvSpPr>
          <p:nvPr>
            <p:ph type="sldNum" sz="quarter" idx="12"/>
          </p:nvPr>
        </p:nvSpPr>
        <p:spPr/>
        <p:txBody>
          <a:bodyPr/>
          <a:lstStyle/>
          <a:p>
            <a:fld id="{442AD375-037F-43D0-B059-5172DA06796A}" type="slidenum">
              <a:rPr lang="de-CH" smtClean="0"/>
              <a:t>59</a:t>
            </a:fld>
            <a:endParaRPr lang="de-CH"/>
          </a:p>
        </p:txBody>
      </p:sp>
    </p:spTree>
    <p:extLst>
      <p:ext uri="{BB962C8B-B14F-4D97-AF65-F5344CB8AC3E}">
        <p14:creationId xmlns:p14="http://schemas.microsoft.com/office/powerpoint/2010/main" val="18825122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solidFill>
                  <a:schemeClr val="bg1"/>
                </a:solidFill>
              </a:rPr>
              <a:t>Nationalrat</a:t>
            </a:r>
          </a:p>
        </p:txBody>
      </p:sp>
      <p:sp>
        <p:nvSpPr>
          <p:cNvPr id="3" name="Inhaltsplatzhalter 2"/>
          <p:cNvSpPr>
            <a:spLocks noGrp="1"/>
          </p:cNvSpPr>
          <p:nvPr>
            <p:ph idx="1"/>
          </p:nvPr>
        </p:nvSpPr>
        <p:spPr/>
        <p:txBody>
          <a:bodyPr/>
          <a:lstStyle/>
          <a:p>
            <a:pPr>
              <a:spcAft>
                <a:spcPts val="1800"/>
              </a:spcAft>
            </a:pPr>
            <a:r>
              <a:rPr lang="de-CH" dirty="0"/>
              <a:t>Die Mitglieder des Nationalrates werden in</a:t>
            </a:r>
            <a:br>
              <a:rPr lang="de-CH" dirty="0"/>
            </a:br>
            <a:r>
              <a:rPr lang="de-CH" dirty="0"/>
              <a:t>einer Proporzwahl für vier Jahre gewählt.</a:t>
            </a:r>
          </a:p>
          <a:p>
            <a:pPr>
              <a:spcAft>
                <a:spcPts val="1800"/>
              </a:spcAft>
            </a:pPr>
            <a:r>
              <a:rPr lang="de-CH" dirty="0"/>
              <a:t>Jeder Kanton bildet einen Wahlkreis und wählt</a:t>
            </a:r>
            <a:br>
              <a:rPr lang="de-CH" dirty="0"/>
            </a:br>
            <a:r>
              <a:rPr lang="de-CH" dirty="0"/>
              <a:t>mindestens ein Mitglied.</a:t>
            </a:r>
          </a:p>
        </p:txBody>
      </p:sp>
      <p:sp>
        <p:nvSpPr>
          <p:cNvPr id="4" name="Datumsplatzhalter 3"/>
          <p:cNvSpPr>
            <a:spLocks noGrp="1"/>
          </p:cNvSpPr>
          <p:nvPr>
            <p:ph type="dt" sz="half" idx="10"/>
          </p:nvPr>
        </p:nvSpPr>
        <p:spPr/>
        <p:txBody>
          <a:bodyPr/>
          <a:lstStyle/>
          <a:p>
            <a:r>
              <a:rPr lang="de-CH"/>
              <a:t>Stand Dezember 2024</a:t>
            </a:r>
            <a:endParaRPr lang="de-CH" dirty="0"/>
          </a:p>
        </p:txBody>
      </p:sp>
      <p:sp>
        <p:nvSpPr>
          <p:cNvPr id="5" name="Foliennummernplatzhalter 4">
            <a:extLst>
              <a:ext uri="{FF2B5EF4-FFF2-40B4-BE49-F238E27FC236}">
                <a16:creationId xmlns:a16="http://schemas.microsoft.com/office/drawing/2014/main" id="{0403963A-83B4-0AAB-46BF-7D5000CF159B}"/>
              </a:ext>
            </a:extLst>
          </p:cNvPr>
          <p:cNvSpPr>
            <a:spLocks noGrp="1"/>
          </p:cNvSpPr>
          <p:nvPr>
            <p:ph type="sldNum" sz="quarter" idx="12"/>
          </p:nvPr>
        </p:nvSpPr>
        <p:spPr/>
        <p:txBody>
          <a:bodyPr/>
          <a:lstStyle/>
          <a:p>
            <a:fld id="{442AD375-037F-43D0-B059-5172DA06796A}" type="slidenum">
              <a:rPr lang="de-CH" smtClean="0"/>
              <a:t>6</a:t>
            </a:fld>
            <a:endParaRPr lang="de-CH"/>
          </a:p>
        </p:txBody>
      </p:sp>
    </p:spTree>
    <p:extLst>
      <p:ext uri="{BB962C8B-B14F-4D97-AF65-F5344CB8AC3E}">
        <p14:creationId xmlns:p14="http://schemas.microsoft.com/office/powerpoint/2010/main" val="31155207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6" name="Grafik 5" descr="Ein Bild, das Text, Screenshot, Tablet, Betriebssystem enthält.&#10;&#10;Automatisch generierte Beschreibung">
            <a:extLst>
              <a:ext uri="{FF2B5EF4-FFF2-40B4-BE49-F238E27FC236}">
                <a16:creationId xmlns:a16="http://schemas.microsoft.com/office/drawing/2014/main" id="{3758ABC8-7BB1-1E78-C443-709A142607B8}"/>
              </a:ext>
            </a:extLst>
          </p:cNvPr>
          <p:cNvPicPr>
            <a:picLocks noChangeAspect="1"/>
          </p:cNvPicPr>
          <p:nvPr/>
        </p:nvPicPr>
        <p:blipFill>
          <a:blip r:embed="rId3">
            <a:extLst>
              <a:ext uri="{28A0092B-C50C-407E-A947-70E740481C1C}">
                <a14:useLocalDpi xmlns:a14="http://schemas.microsoft.com/office/drawing/2010/main" val="0"/>
              </a:ext>
            </a:extLst>
          </a:blip>
          <a:srcRect l="24778" t="9333"/>
          <a:stretch/>
        </p:blipFill>
        <p:spPr>
          <a:xfrm>
            <a:off x="3041040" y="640080"/>
            <a:ext cx="9150960" cy="6217920"/>
          </a:xfrm>
          <a:prstGeom prst="rect">
            <a:avLst/>
          </a:prstGeom>
        </p:spPr>
      </p:pic>
      <p:sp>
        <p:nvSpPr>
          <p:cNvPr id="4" name="Datumsplatzhalter 3"/>
          <p:cNvSpPr>
            <a:spLocks noGrp="1"/>
          </p:cNvSpPr>
          <p:nvPr>
            <p:ph type="dt" sz="half" idx="10"/>
          </p:nvPr>
        </p:nvSpPr>
        <p:spPr/>
        <p:txBody>
          <a:bodyPr/>
          <a:lstStyle/>
          <a:p>
            <a:r>
              <a:rPr lang="de-CH"/>
              <a:t>Stand Dezember 2024</a:t>
            </a:r>
            <a:endParaRPr lang="de-CH" dirty="0"/>
          </a:p>
        </p:txBody>
      </p:sp>
      <p:sp>
        <p:nvSpPr>
          <p:cNvPr id="2" name="Titel 1"/>
          <p:cNvSpPr>
            <a:spLocks noGrp="1"/>
          </p:cNvSpPr>
          <p:nvPr>
            <p:ph type="title" idx="4294967295"/>
          </p:nvPr>
        </p:nvSpPr>
        <p:spPr>
          <a:xfrm>
            <a:off x="2446338" y="2343600"/>
            <a:ext cx="3001590" cy="438150"/>
          </a:xfrm>
        </p:spPr>
        <p:txBody>
          <a:bodyPr/>
          <a:lstStyle/>
          <a:p>
            <a:r>
              <a:rPr lang="de-CH" dirty="0">
                <a:solidFill>
                  <a:schemeClr val="tx1"/>
                </a:solidFill>
              </a:rPr>
              <a:t>Vorstösse</a:t>
            </a:r>
          </a:p>
        </p:txBody>
      </p:sp>
      <p:sp>
        <p:nvSpPr>
          <p:cNvPr id="3" name="Foliennummernplatzhalter 2">
            <a:extLst>
              <a:ext uri="{FF2B5EF4-FFF2-40B4-BE49-F238E27FC236}">
                <a16:creationId xmlns:a16="http://schemas.microsoft.com/office/drawing/2014/main" id="{F913DD2B-CE56-BBA9-79F4-16E80C088092}"/>
              </a:ext>
            </a:extLst>
          </p:cNvPr>
          <p:cNvSpPr>
            <a:spLocks noGrp="1"/>
          </p:cNvSpPr>
          <p:nvPr>
            <p:ph type="sldNum" sz="quarter" idx="12"/>
          </p:nvPr>
        </p:nvSpPr>
        <p:spPr/>
        <p:txBody>
          <a:bodyPr/>
          <a:lstStyle/>
          <a:p>
            <a:fld id="{442AD375-037F-43D0-B059-5172DA06796A}" type="slidenum">
              <a:rPr lang="de-CH" smtClean="0"/>
              <a:t>60</a:t>
            </a:fld>
            <a:endParaRPr lang="de-CH"/>
          </a:p>
        </p:txBody>
      </p:sp>
    </p:spTree>
    <p:extLst>
      <p:ext uri="{BB962C8B-B14F-4D97-AF65-F5344CB8AC3E}">
        <p14:creationId xmlns:p14="http://schemas.microsoft.com/office/powerpoint/2010/main" val="426555974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Vorstösse</a:t>
            </a:r>
          </a:p>
        </p:txBody>
      </p:sp>
      <p:sp>
        <p:nvSpPr>
          <p:cNvPr id="3" name="Inhaltsplatzhalter 2"/>
          <p:cNvSpPr>
            <a:spLocks noGrp="1"/>
          </p:cNvSpPr>
          <p:nvPr>
            <p:ph idx="1"/>
          </p:nvPr>
        </p:nvSpPr>
        <p:spPr>
          <a:xfrm>
            <a:off x="2458528" y="2303253"/>
            <a:ext cx="9398112" cy="3873709"/>
          </a:xfrm>
        </p:spPr>
        <p:txBody>
          <a:bodyPr/>
          <a:lstStyle/>
          <a:p>
            <a:pPr>
              <a:spcAft>
                <a:spcPts val="1800"/>
              </a:spcAft>
            </a:pPr>
            <a:r>
              <a:rPr lang="de-CH" spc="20" dirty="0"/>
              <a:t>Das Parlament behandelt auch Vorstösse. Vorstösse einreichen können Ratsmitglieder, Kommissionen und Fraktionen.</a:t>
            </a:r>
          </a:p>
          <a:p>
            <a:pPr>
              <a:spcAft>
                <a:spcPts val="1800"/>
              </a:spcAft>
            </a:pPr>
            <a:r>
              <a:rPr lang="de-CH" dirty="0"/>
              <a:t>Wenn das Parlament einen Vorstoss annimmt, verlangt es damit von der Regierung Gesetzesänderungen, Berichte oder weitere Massnahmen.</a:t>
            </a:r>
          </a:p>
        </p:txBody>
      </p:sp>
      <p:sp>
        <p:nvSpPr>
          <p:cNvPr id="4" name="Datumsplatzhalter 3"/>
          <p:cNvSpPr>
            <a:spLocks noGrp="1"/>
          </p:cNvSpPr>
          <p:nvPr>
            <p:ph type="dt" sz="half" idx="10"/>
          </p:nvPr>
        </p:nvSpPr>
        <p:spPr/>
        <p:txBody>
          <a:bodyPr/>
          <a:lstStyle/>
          <a:p>
            <a:r>
              <a:rPr lang="de-CH"/>
              <a:t>Stand Dezember 2024</a:t>
            </a:r>
            <a:endParaRPr lang="de-CH" dirty="0"/>
          </a:p>
        </p:txBody>
      </p:sp>
      <p:sp>
        <p:nvSpPr>
          <p:cNvPr id="5" name="Foliennummernplatzhalter 4">
            <a:extLst>
              <a:ext uri="{FF2B5EF4-FFF2-40B4-BE49-F238E27FC236}">
                <a16:creationId xmlns:a16="http://schemas.microsoft.com/office/drawing/2014/main" id="{A77B8E2B-5A53-438A-B9E4-3884536BE4AC}"/>
              </a:ext>
            </a:extLst>
          </p:cNvPr>
          <p:cNvSpPr>
            <a:spLocks noGrp="1"/>
          </p:cNvSpPr>
          <p:nvPr>
            <p:ph type="sldNum" sz="quarter" idx="12"/>
          </p:nvPr>
        </p:nvSpPr>
        <p:spPr/>
        <p:txBody>
          <a:bodyPr/>
          <a:lstStyle/>
          <a:p>
            <a:fld id="{442AD375-037F-43D0-B059-5172DA06796A}" type="slidenum">
              <a:rPr lang="de-CH" smtClean="0"/>
              <a:t>61</a:t>
            </a:fld>
            <a:endParaRPr lang="de-CH"/>
          </a:p>
        </p:txBody>
      </p:sp>
    </p:spTree>
    <p:extLst>
      <p:ext uri="{BB962C8B-B14F-4D97-AF65-F5344CB8AC3E}">
        <p14:creationId xmlns:p14="http://schemas.microsoft.com/office/powerpoint/2010/main" val="28121383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EA4F3D"/>
        </a:solidFill>
        <a:effectLst/>
      </p:bgPr>
    </p:bg>
    <p:spTree>
      <p:nvGrpSpPr>
        <p:cNvPr id="1" name=""/>
        <p:cNvGrpSpPr/>
        <p:nvPr/>
      </p:nvGrpSpPr>
      <p:grpSpPr>
        <a:xfrm>
          <a:off x="0" y="0"/>
          <a:ext cx="0" cy="0"/>
          <a:chOff x="0" y="0"/>
          <a:chExt cx="0" cy="0"/>
        </a:xfrm>
      </p:grpSpPr>
      <p:sp>
        <p:nvSpPr>
          <p:cNvPr id="11" name="Inhaltsplatzhalter 10"/>
          <p:cNvSpPr>
            <a:spLocks noGrp="1"/>
          </p:cNvSpPr>
          <p:nvPr>
            <p:ph idx="1"/>
          </p:nvPr>
        </p:nvSpPr>
        <p:spPr/>
        <p:txBody>
          <a:bodyPr/>
          <a:lstStyle/>
          <a:p>
            <a:r>
              <a:rPr lang="de-CH" spc="0" dirty="0"/>
              <a:t>Instruktionsverbot </a:t>
            </a:r>
          </a:p>
          <a:p>
            <a:endParaRPr lang="de-CH" spc="0" dirty="0"/>
          </a:p>
          <a:p>
            <a:r>
              <a:rPr lang="de-CH" spc="0" dirty="0"/>
              <a:t>Die Mitglieder der Bundesversammlung – </a:t>
            </a:r>
            <a:br>
              <a:rPr lang="de-CH" spc="0" dirty="0"/>
            </a:br>
            <a:r>
              <a:rPr lang="de-CH" spc="0" dirty="0"/>
              <a:t>also von National- und Ständerat – </a:t>
            </a:r>
            <a:br>
              <a:rPr lang="de-CH" spc="0" dirty="0"/>
            </a:br>
            <a:r>
              <a:rPr lang="de-CH" spc="0" dirty="0"/>
              <a:t>verhandeln und stimmen ohne Weisungen.</a:t>
            </a:r>
          </a:p>
        </p:txBody>
      </p:sp>
      <p:sp>
        <p:nvSpPr>
          <p:cNvPr id="4" name="Datumsplatzhalter 3"/>
          <p:cNvSpPr>
            <a:spLocks noGrp="1"/>
          </p:cNvSpPr>
          <p:nvPr>
            <p:ph type="dt" sz="half" idx="10"/>
          </p:nvPr>
        </p:nvSpPr>
        <p:spPr/>
        <p:txBody>
          <a:bodyPr/>
          <a:lstStyle/>
          <a:p>
            <a:r>
              <a:rPr lang="de-CH"/>
              <a:t>Stand Dezember 2024</a:t>
            </a:r>
            <a:endParaRPr lang="de-CH" dirty="0"/>
          </a:p>
        </p:txBody>
      </p:sp>
      <p:pic>
        <p:nvPicPr>
          <p:cNvPr id="6" name="Grafik 5">
            <a:extLst>
              <a:ext uri="{FF2B5EF4-FFF2-40B4-BE49-F238E27FC236}">
                <a16:creationId xmlns:a16="http://schemas.microsoft.com/office/drawing/2014/main" id="{3CBACBED-82B8-3422-1B2A-37871F4008B9}"/>
              </a:ext>
            </a:extLst>
          </p:cNvPr>
          <p:cNvPicPr>
            <a:picLocks noChangeAspect="1"/>
          </p:cNvPicPr>
          <p:nvPr/>
        </p:nvPicPr>
        <p:blipFill>
          <a:blip r:embed="rId3"/>
          <a:stretch>
            <a:fillRect/>
          </a:stretch>
        </p:blipFill>
        <p:spPr>
          <a:xfrm>
            <a:off x="7508849" y="902493"/>
            <a:ext cx="3998092" cy="4896000"/>
          </a:xfrm>
          <a:prstGeom prst="rect">
            <a:avLst/>
          </a:prstGeom>
        </p:spPr>
      </p:pic>
      <p:sp>
        <p:nvSpPr>
          <p:cNvPr id="2" name="Foliennummernplatzhalter 1">
            <a:extLst>
              <a:ext uri="{FF2B5EF4-FFF2-40B4-BE49-F238E27FC236}">
                <a16:creationId xmlns:a16="http://schemas.microsoft.com/office/drawing/2014/main" id="{AFF2A034-CC3B-E234-1EDC-66069A4967EB}"/>
              </a:ext>
            </a:extLst>
          </p:cNvPr>
          <p:cNvSpPr>
            <a:spLocks noGrp="1"/>
          </p:cNvSpPr>
          <p:nvPr>
            <p:ph type="sldNum" sz="quarter" idx="12"/>
          </p:nvPr>
        </p:nvSpPr>
        <p:spPr/>
        <p:txBody>
          <a:bodyPr/>
          <a:lstStyle/>
          <a:p>
            <a:fld id="{442AD375-037F-43D0-B059-5172DA06796A}" type="slidenum">
              <a:rPr lang="de-CH" smtClean="0"/>
              <a:pPr/>
              <a:t>62</a:t>
            </a:fld>
            <a:endParaRPr lang="de-CH"/>
          </a:p>
        </p:txBody>
      </p:sp>
    </p:spTree>
    <p:extLst>
      <p:ext uri="{BB962C8B-B14F-4D97-AF65-F5344CB8AC3E}">
        <p14:creationId xmlns:p14="http://schemas.microsoft.com/office/powerpoint/2010/main" val="41845921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EA4F3D"/>
        </a:solidFill>
        <a:effectLst/>
      </p:bgPr>
    </p:bg>
    <p:spTree>
      <p:nvGrpSpPr>
        <p:cNvPr id="1" name=""/>
        <p:cNvGrpSpPr/>
        <p:nvPr/>
      </p:nvGrpSpPr>
      <p:grpSpPr>
        <a:xfrm>
          <a:off x="0" y="0"/>
          <a:ext cx="0" cy="0"/>
          <a:chOff x="0" y="0"/>
          <a:chExt cx="0" cy="0"/>
        </a:xfrm>
      </p:grpSpPr>
      <p:sp>
        <p:nvSpPr>
          <p:cNvPr id="11" name="Inhaltsplatzhalter 10"/>
          <p:cNvSpPr>
            <a:spLocks noGrp="1"/>
          </p:cNvSpPr>
          <p:nvPr>
            <p:ph idx="1"/>
          </p:nvPr>
        </p:nvSpPr>
        <p:spPr/>
        <p:txBody>
          <a:bodyPr/>
          <a:lstStyle/>
          <a:p>
            <a:r>
              <a:rPr lang="de-CH" dirty="0"/>
              <a:t>Milizsystem</a:t>
            </a:r>
          </a:p>
        </p:txBody>
      </p:sp>
      <p:sp>
        <p:nvSpPr>
          <p:cNvPr id="4" name="Datumsplatzhalter 3"/>
          <p:cNvSpPr>
            <a:spLocks noGrp="1"/>
          </p:cNvSpPr>
          <p:nvPr>
            <p:ph type="dt" sz="half" idx="10"/>
          </p:nvPr>
        </p:nvSpPr>
        <p:spPr/>
        <p:txBody>
          <a:bodyPr/>
          <a:lstStyle/>
          <a:p>
            <a:r>
              <a:rPr lang="de-CH"/>
              <a:t>Stand Dezember 2024</a:t>
            </a:r>
            <a:endParaRPr lang="de-CH" dirty="0"/>
          </a:p>
        </p:txBody>
      </p:sp>
      <p:pic>
        <p:nvPicPr>
          <p:cNvPr id="6" name="Grafik 5">
            <a:extLst>
              <a:ext uri="{FF2B5EF4-FFF2-40B4-BE49-F238E27FC236}">
                <a16:creationId xmlns:a16="http://schemas.microsoft.com/office/drawing/2014/main" id="{7B7C87E4-8CB2-A867-3487-D167426EE277}"/>
              </a:ext>
            </a:extLst>
          </p:cNvPr>
          <p:cNvPicPr>
            <a:picLocks noChangeAspect="1"/>
          </p:cNvPicPr>
          <p:nvPr/>
        </p:nvPicPr>
        <p:blipFill>
          <a:blip r:embed="rId3"/>
          <a:stretch>
            <a:fillRect/>
          </a:stretch>
        </p:blipFill>
        <p:spPr>
          <a:xfrm>
            <a:off x="6551920" y="1242471"/>
            <a:ext cx="4726800" cy="4453317"/>
          </a:xfrm>
          <a:prstGeom prst="rect">
            <a:avLst/>
          </a:prstGeom>
        </p:spPr>
      </p:pic>
      <p:sp>
        <p:nvSpPr>
          <p:cNvPr id="2" name="Foliennummernplatzhalter 1">
            <a:extLst>
              <a:ext uri="{FF2B5EF4-FFF2-40B4-BE49-F238E27FC236}">
                <a16:creationId xmlns:a16="http://schemas.microsoft.com/office/drawing/2014/main" id="{FA895421-D949-7B25-D150-E708B0408DB3}"/>
              </a:ext>
            </a:extLst>
          </p:cNvPr>
          <p:cNvSpPr>
            <a:spLocks noGrp="1"/>
          </p:cNvSpPr>
          <p:nvPr>
            <p:ph type="sldNum" sz="quarter" idx="12"/>
          </p:nvPr>
        </p:nvSpPr>
        <p:spPr/>
        <p:txBody>
          <a:bodyPr/>
          <a:lstStyle/>
          <a:p>
            <a:fld id="{442AD375-037F-43D0-B059-5172DA06796A}" type="slidenum">
              <a:rPr lang="de-CH" smtClean="0"/>
              <a:pPr/>
              <a:t>63</a:t>
            </a:fld>
            <a:endParaRPr lang="de-CH"/>
          </a:p>
        </p:txBody>
      </p:sp>
    </p:spTree>
    <p:extLst>
      <p:ext uri="{BB962C8B-B14F-4D97-AF65-F5344CB8AC3E}">
        <p14:creationId xmlns:p14="http://schemas.microsoft.com/office/powerpoint/2010/main" val="11725780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Milizsystem</a:t>
            </a:r>
          </a:p>
        </p:txBody>
      </p:sp>
      <p:sp>
        <p:nvSpPr>
          <p:cNvPr id="3" name="Inhaltsplatzhalter 2"/>
          <p:cNvSpPr>
            <a:spLocks noGrp="1"/>
          </p:cNvSpPr>
          <p:nvPr>
            <p:ph idx="1"/>
          </p:nvPr>
        </p:nvSpPr>
        <p:spPr/>
        <p:txBody>
          <a:bodyPr/>
          <a:lstStyle/>
          <a:p>
            <a:r>
              <a:rPr lang="de-CH" dirty="0"/>
              <a:t>Das Parlament funktioniert grundsätzlich nach dem</a:t>
            </a:r>
          </a:p>
          <a:p>
            <a:r>
              <a:rPr lang="de-CH" dirty="0"/>
              <a:t>Milizprinzip: Viele Mitglieder nehmen ihr politisches Mandat neben einer beruflichen Tätigkeit wahr.</a:t>
            </a:r>
          </a:p>
        </p:txBody>
      </p:sp>
      <p:sp>
        <p:nvSpPr>
          <p:cNvPr id="4" name="Datumsplatzhalter 3"/>
          <p:cNvSpPr>
            <a:spLocks noGrp="1"/>
          </p:cNvSpPr>
          <p:nvPr>
            <p:ph type="dt" sz="half" idx="10"/>
          </p:nvPr>
        </p:nvSpPr>
        <p:spPr/>
        <p:txBody>
          <a:bodyPr/>
          <a:lstStyle/>
          <a:p>
            <a:r>
              <a:rPr lang="de-CH"/>
              <a:t>Stand Dezember 2024</a:t>
            </a:r>
            <a:endParaRPr lang="de-CH" dirty="0"/>
          </a:p>
        </p:txBody>
      </p:sp>
      <p:sp>
        <p:nvSpPr>
          <p:cNvPr id="5" name="Foliennummernplatzhalter 4">
            <a:extLst>
              <a:ext uri="{FF2B5EF4-FFF2-40B4-BE49-F238E27FC236}">
                <a16:creationId xmlns:a16="http://schemas.microsoft.com/office/drawing/2014/main" id="{FEEF9718-BCCA-2671-4B53-917F7389E2B8}"/>
              </a:ext>
            </a:extLst>
          </p:cNvPr>
          <p:cNvSpPr>
            <a:spLocks noGrp="1"/>
          </p:cNvSpPr>
          <p:nvPr>
            <p:ph type="sldNum" sz="quarter" idx="12"/>
          </p:nvPr>
        </p:nvSpPr>
        <p:spPr/>
        <p:txBody>
          <a:bodyPr/>
          <a:lstStyle/>
          <a:p>
            <a:fld id="{442AD375-037F-43D0-B059-5172DA06796A}" type="slidenum">
              <a:rPr lang="de-CH" smtClean="0"/>
              <a:t>64</a:t>
            </a:fld>
            <a:endParaRPr lang="de-CH"/>
          </a:p>
        </p:txBody>
      </p:sp>
    </p:spTree>
    <p:extLst>
      <p:ext uri="{BB962C8B-B14F-4D97-AF65-F5344CB8AC3E}">
        <p14:creationId xmlns:p14="http://schemas.microsoft.com/office/powerpoint/2010/main" val="398668662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5C536C"/>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2458528" y="2343600"/>
            <a:ext cx="9149586" cy="438355"/>
          </a:xfrm>
        </p:spPr>
        <p:txBody>
          <a:bodyPr/>
          <a:lstStyle/>
          <a:p>
            <a:r>
              <a:rPr lang="de-CH" dirty="0"/>
              <a:t>Unterstützung und Budget</a:t>
            </a:r>
          </a:p>
        </p:txBody>
      </p:sp>
      <p:sp>
        <p:nvSpPr>
          <p:cNvPr id="4" name="Datumsplatzhalter 3"/>
          <p:cNvSpPr>
            <a:spLocks noGrp="1"/>
          </p:cNvSpPr>
          <p:nvPr>
            <p:ph type="dt" sz="half" idx="10"/>
          </p:nvPr>
        </p:nvSpPr>
        <p:spPr/>
        <p:txBody>
          <a:bodyPr/>
          <a:lstStyle/>
          <a:p>
            <a:r>
              <a:rPr lang="de-CH"/>
              <a:t>Stand Dezember 2024</a:t>
            </a:r>
            <a:endParaRPr lang="de-CH" dirty="0"/>
          </a:p>
        </p:txBody>
      </p:sp>
      <p:sp>
        <p:nvSpPr>
          <p:cNvPr id="3" name="Foliennummernplatzhalter 2">
            <a:extLst>
              <a:ext uri="{FF2B5EF4-FFF2-40B4-BE49-F238E27FC236}">
                <a16:creationId xmlns:a16="http://schemas.microsoft.com/office/drawing/2014/main" id="{71787911-EBCF-3189-8419-6C0E48BE0F12}"/>
              </a:ext>
            </a:extLst>
          </p:cNvPr>
          <p:cNvSpPr>
            <a:spLocks noGrp="1"/>
          </p:cNvSpPr>
          <p:nvPr>
            <p:ph type="sldNum" sz="quarter" idx="12"/>
          </p:nvPr>
        </p:nvSpPr>
        <p:spPr/>
        <p:txBody>
          <a:bodyPr/>
          <a:lstStyle/>
          <a:p>
            <a:fld id="{442AD375-037F-43D0-B059-5172DA06796A}" type="slidenum">
              <a:rPr lang="de-CH" smtClean="0"/>
              <a:pPr/>
              <a:t>65</a:t>
            </a:fld>
            <a:endParaRPr lang="de-CH"/>
          </a:p>
        </p:txBody>
      </p:sp>
    </p:spTree>
    <p:extLst>
      <p:ext uri="{BB962C8B-B14F-4D97-AF65-F5344CB8AC3E}">
        <p14:creationId xmlns:p14="http://schemas.microsoft.com/office/powerpoint/2010/main" val="393168183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Unterstützung und Budget</a:t>
            </a:r>
          </a:p>
        </p:txBody>
      </p:sp>
      <p:sp>
        <p:nvSpPr>
          <p:cNvPr id="3" name="Inhaltsplatzhalter 2"/>
          <p:cNvSpPr>
            <a:spLocks noGrp="1"/>
          </p:cNvSpPr>
          <p:nvPr>
            <p:ph idx="1"/>
          </p:nvPr>
        </p:nvSpPr>
        <p:spPr>
          <a:xfrm>
            <a:off x="2458528" y="2303253"/>
            <a:ext cx="9470120" cy="3873709"/>
          </a:xfrm>
        </p:spPr>
        <p:txBody>
          <a:bodyPr/>
          <a:lstStyle/>
          <a:p>
            <a:pPr>
              <a:spcAft>
                <a:spcPts val="1800"/>
              </a:spcAft>
            </a:pPr>
            <a:r>
              <a:rPr lang="de-CH" dirty="0"/>
              <a:t>Mit den Parlamentsdiensten hat das Parlament eine </a:t>
            </a:r>
            <a:br>
              <a:rPr lang="de-CH" dirty="0"/>
            </a:br>
            <a:r>
              <a:rPr lang="de-CH" dirty="0"/>
              <a:t>eigene und unabhängige Verwaltung. Diese arbeitet im </a:t>
            </a:r>
            <a:br>
              <a:rPr lang="de-CH" dirty="0"/>
            </a:br>
            <a:r>
              <a:rPr lang="de-CH" dirty="0"/>
              <a:t>Auftrag beider Kammern.</a:t>
            </a:r>
          </a:p>
          <a:p>
            <a:pPr>
              <a:spcAft>
                <a:spcPts val="1800"/>
              </a:spcAft>
            </a:pPr>
            <a:r>
              <a:rPr lang="de-CH" dirty="0"/>
              <a:t>Zusammen verfügen das Parlament und seine Dienste über </a:t>
            </a:r>
            <a:br>
              <a:rPr lang="de-CH" dirty="0"/>
            </a:br>
            <a:r>
              <a:rPr lang="de-CH" dirty="0"/>
              <a:t>ein jährliches Budget von rund 110 Millionen Franken.</a:t>
            </a:r>
          </a:p>
        </p:txBody>
      </p:sp>
      <p:sp>
        <p:nvSpPr>
          <p:cNvPr id="4" name="Datumsplatzhalter 3"/>
          <p:cNvSpPr>
            <a:spLocks noGrp="1"/>
          </p:cNvSpPr>
          <p:nvPr>
            <p:ph type="dt" sz="half" idx="10"/>
          </p:nvPr>
        </p:nvSpPr>
        <p:spPr/>
        <p:txBody>
          <a:bodyPr/>
          <a:lstStyle/>
          <a:p>
            <a:r>
              <a:rPr lang="de-CH"/>
              <a:t>Stand Dezember 2024</a:t>
            </a:r>
            <a:endParaRPr lang="de-DE" dirty="0"/>
          </a:p>
        </p:txBody>
      </p:sp>
      <p:sp>
        <p:nvSpPr>
          <p:cNvPr id="5" name="Foliennummernplatzhalter 4">
            <a:extLst>
              <a:ext uri="{FF2B5EF4-FFF2-40B4-BE49-F238E27FC236}">
                <a16:creationId xmlns:a16="http://schemas.microsoft.com/office/drawing/2014/main" id="{E1F8D2E0-B4DB-CB57-8D7B-09E96703E53A}"/>
              </a:ext>
            </a:extLst>
          </p:cNvPr>
          <p:cNvSpPr>
            <a:spLocks noGrp="1"/>
          </p:cNvSpPr>
          <p:nvPr>
            <p:ph type="sldNum" sz="quarter" idx="12"/>
          </p:nvPr>
        </p:nvSpPr>
        <p:spPr/>
        <p:txBody>
          <a:bodyPr/>
          <a:lstStyle/>
          <a:p>
            <a:fld id="{442AD375-037F-43D0-B059-5172DA06796A}" type="slidenum">
              <a:rPr lang="de-CH" smtClean="0"/>
              <a:t>66</a:t>
            </a:fld>
            <a:endParaRPr lang="de-CH"/>
          </a:p>
        </p:txBody>
      </p:sp>
    </p:spTree>
    <p:extLst>
      <p:ext uri="{BB962C8B-B14F-4D97-AF65-F5344CB8AC3E}">
        <p14:creationId xmlns:p14="http://schemas.microsoft.com/office/powerpoint/2010/main" val="191146499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Welche Macht hat das Parlament?</a:t>
            </a:r>
          </a:p>
        </p:txBody>
      </p:sp>
      <p:sp>
        <p:nvSpPr>
          <p:cNvPr id="3" name="Inhaltsplatzhalter 2"/>
          <p:cNvSpPr>
            <a:spLocks noGrp="1"/>
          </p:cNvSpPr>
          <p:nvPr>
            <p:ph idx="1"/>
          </p:nvPr>
        </p:nvSpPr>
        <p:spPr>
          <a:xfrm>
            <a:off x="2098800" y="2303253"/>
            <a:ext cx="9149586" cy="3873709"/>
          </a:xfrm>
        </p:spPr>
        <p:txBody>
          <a:bodyPr/>
          <a:lstStyle/>
          <a:p>
            <a:pPr lvl="1"/>
            <a:r>
              <a:rPr lang="de-CH"/>
              <a:t>Die Beziehung zwischen Parlament und Regierung</a:t>
            </a:r>
          </a:p>
          <a:p>
            <a:pPr lvl="1"/>
            <a:r>
              <a:rPr lang="de-CH"/>
              <a:t>Das Parlament in der föderalistischen Struktur der Schweiz</a:t>
            </a:r>
          </a:p>
          <a:p>
            <a:pPr lvl="1"/>
            <a:r>
              <a:rPr lang="de-CH"/>
              <a:t>Mehrsprachigkeit</a:t>
            </a:r>
          </a:p>
          <a:p>
            <a:pPr lvl="1"/>
            <a:r>
              <a:rPr lang="de-CH"/>
              <a:t>Parlament und direkte Demokratie</a:t>
            </a:r>
          </a:p>
        </p:txBody>
      </p:sp>
      <p:sp>
        <p:nvSpPr>
          <p:cNvPr id="4" name="Datumsplatzhalter 3"/>
          <p:cNvSpPr>
            <a:spLocks noGrp="1"/>
          </p:cNvSpPr>
          <p:nvPr>
            <p:ph type="dt" sz="half" idx="10"/>
          </p:nvPr>
        </p:nvSpPr>
        <p:spPr/>
        <p:txBody>
          <a:bodyPr/>
          <a:lstStyle/>
          <a:p>
            <a:r>
              <a:rPr lang="de-CH"/>
              <a:t>Stand Dezember 2024</a:t>
            </a:r>
            <a:endParaRPr lang="de-CH" dirty="0"/>
          </a:p>
        </p:txBody>
      </p:sp>
      <p:sp>
        <p:nvSpPr>
          <p:cNvPr id="6" name="Rechteck 5">
            <a:hlinkClick r:id="rId3" action="ppaction://hlinksldjump"/>
          </p:cNvPr>
          <p:cNvSpPr/>
          <p:nvPr/>
        </p:nvSpPr>
        <p:spPr>
          <a:xfrm>
            <a:off x="1847528" y="2294040"/>
            <a:ext cx="9760586"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 name="Rechteck 6">
            <a:hlinkClick r:id="rId4" action="ppaction://hlinksldjump"/>
          </p:cNvPr>
          <p:cNvSpPr/>
          <p:nvPr/>
        </p:nvSpPr>
        <p:spPr>
          <a:xfrm>
            <a:off x="1847528" y="3190722"/>
            <a:ext cx="9760586"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 name="Rechteck 7">
            <a:hlinkClick r:id="rId5" action="ppaction://hlinksldjump"/>
          </p:cNvPr>
          <p:cNvSpPr/>
          <p:nvPr/>
        </p:nvSpPr>
        <p:spPr>
          <a:xfrm>
            <a:off x="1847528" y="2742381"/>
            <a:ext cx="9760586"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Rechteck 8">
            <a:hlinkClick r:id="rId6" action="ppaction://hlinksldjump"/>
          </p:cNvPr>
          <p:cNvSpPr/>
          <p:nvPr/>
        </p:nvSpPr>
        <p:spPr>
          <a:xfrm>
            <a:off x="1847528" y="3639062"/>
            <a:ext cx="9760586"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5" name="Foliennummernplatzhalter 4">
            <a:extLst>
              <a:ext uri="{FF2B5EF4-FFF2-40B4-BE49-F238E27FC236}">
                <a16:creationId xmlns:a16="http://schemas.microsoft.com/office/drawing/2014/main" id="{2AB09D16-6751-9B20-83B8-1DCC934531D2}"/>
              </a:ext>
            </a:extLst>
          </p:cNvPr>
          <p:cNvSpPr>
            <a:spLocks noGrp="1"/>
          </p:cNvSpPr>
          <p:nvPr>
            <p:ph type="sldNum" sz="quarter" idx="12"/>
          </p:nvPr>
        </p:nvSpPr>
        <p:spPr/>
        <p:txBody>
          <a:bodyPr/>
          <a:lstStyle/>
          <a:p>
            <a:fld id="{442AD375-037F-43D0-B059-5172DA06796A}" type="slidenum">
              <a:rPr lang="de-CH" smtClean="0"/>
              <a:pPr/>
              <a:t>67</a:t>
            </a:fld>
            <a:endParaRPr lang="de-CH"/>
          </a:p>
        </p:txBody>
      </p:sp>
    </p:spTree>
    <p:extLst>
      <p:ext uri="{BB962C8B-B14F-4D97-AF65-F5344CB8AC3E}">
        <p14:creationId xmlns:p14="http://schemas.microsoft.com/office/powerpoint/2010/main" val="260270533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5C536C"/>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2458528" y="2343600"/>
            <a:ext cx="9149586" cy="438355"/>
          </a:xfrm>
        </p:spPr>
        <p:txBody>
          <a:bodyPr/>
          <a:lstStyle/>
          <a:p>
            <a:r>
              <a:rPr lang="de-CH" dirty="0"/>
              <a:t>Die Beziehung zwischen Parlament und Regierung</a:t>
            </a:r>
          </a:p>
        </p:txBody>
      </p:sp>
      <p:sp>
        <p:nvSpPr>
          <p:cNvPr id="4" name="Datumsplatzhalter 3"/>
          <p:cNvSpPr>
            <a:spLocks noGrp="1"/>
          </p:cNvSpPr>
          <p:nvPr>
            <p:ph type="dt" sz="half" idx="10"/>
          </p:nvPr>
        </p:nvSpPr>
        <p:spPr/>
        <p:txBody>
          <a:bodyPr/>
          <a:lstStyle/>
          <a:p>
            <a:r>
              <a:rPr lang="de-CH"/>
              <a:t>Stand Dezember 2024</a:t>
            </a:r>
            <a:endParaRPr lang="de-CH" dirty="0"/>
          </a:p>
        </p:txBody>
      </p:sp>
      <p:sp>
        <p:nvSpPr>
          <p:cNvPr id="3" name="Foliennummernplatzhalter 2">
            <a:extLst>
              <a:ext uri="{FF2B5EF4-FFF2-40B4-BE49-F238E27FC236}">
                <a16:creationId xmlns:a16="http://schemas.microsoft.com/office/drawing/2014/main" id="{33A3A026-34B3-280D-FE12-0AA763AB5D00}"/>
              </a:ext>
            </a:extLst>
          </p:cNvPr>
          <p:cNvSpPr>
            <a:spLocks noGrp="1"/>
          </p:cNvSpPr>
          <p:nvPr>
            <p:ph type="sldNum" sz="quarter" idx="12"/>
          </p:nvPr>
        </p:nvSpPr>
        <p:spPr/>
        <p:txBody>
          <a:bodyPr/>
          <a:lstStyle/>
          <a:p>
            <a:fld id="{442AD375-037F-43D0-B059-5172DA06796A}" type="slidenum">
              <a:rPr lang="de-CH" smtClean="0"/>
              <a:pPr/>
              <a:t>68</a:t>
            </a:fld>
            <a:endParaRPr lang="de-CH"/>
          </a:p>
        </p:txBody>
      </p:sp>
    </p:spTree>
    <p:extLst>
      <p:ext uri="{BB962C8B-B14F-4D97-AF65-F5344CB8AC3E}">
        <p14:creationId xmlns:p14="http://schemas.microsoft.com/office/powerpoint/2010/main" val="114353451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de-CH" dirty="0"/>
              <a:t>Bundesversammlung</a:t>
            </a:r>
          </a:p>
          <a:p>
            <a:r>
              <a:rPr lang="de-CH" dirty="0"/>
              <a:t>246 Sitze</a:t>
            </a:r>
          </a:p>
        </p:txBody>
      </p:sp>
      <p:grpSp>
        <p:nvGrpSpPr>
          <p:cNvPr id="30" name="Gruppieren 29"/>
          <p:cNvGrpSpPr/>
          <p:nvPr/>
        </p:nvGrpSpPr>
        <p:grpSpPr>
          <a:xfrm flipV="1">
            <a:off x="11502180" y="6201593"/>
            <a:ext cx="97200" cy="309746"/>
            <a:chOff x="11502180" y="6201593"/>
            <a:chExt cx="97200" cy="309746"/>
          </a:xfrm>
        </p:grpSpPr>
        <p:sp>
          <p:nvSpPr>
            <p:cNvPr id="31" name="Ellipse 30"/>
            <p:cNvSpPr>
              <a:spLocks noChangeAspect="1"/>
            </p:cNvSpPr>
            <p:nvPr/>
          </p:nvSpPr>
          <p:spPr>
            <a:xfrm>
              <a:off x="11502180" y="6414139"/>
              <a:ext cx="97200" cy="97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2" name="Ellipse 31"/>
            <p:cNvSpPr>
              <a:spLocks noChangeAspect="1"/>
            </p:cNvSpPr>
            <p:nvPr/>
          </p:nvSpPr>
          <p:spPr>
            <a:xfrm>
              <a:off x="11502180" y="6201593"/>
              <a:ext cx="97200" cy="972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sp>
        <p:nvSpPr>
          <p:cNvPr id="16" name="Datumsplatzhalter 3"/>
          <p:cNvSpPr>
            <a:spLocks noGrp="1"/>
          </p:cNvSpPr>
          <p:nvPr>
            <p:ph type="dt" sz="half" idx="10"/>
          </p:nvPr>
        </p:nvSpPr>
        <p:spPr>
          <a:xfrm>
            <a:off x="4339733" y="294556"/>
            <a:ext cx="1108195" cy="108000"/>
          </a:xfrm>
        </p:spPr>
        <p:txBody>
          <a:bodyPr/>
          <a:lstStyle/>
          <a:p>
            <a:r>
              <a:rPr lang="de-CH"/>
              <a:t>Stand Dezember 2024</a:t>
            </a:r>
            <a:endParaRPr lang="de-CH" dirty="0"/>
          </a:p>
        </p:txBody>
      </p:sp>
      <p:graphicFrame>
        <p:nvGraphicFramePr>
          <p:cNvPr id="5" name="Diagramm 4">
            <a:extLst>
              <a:ext uri="{FF2B5EF4-FFF2-40B4-BE49-F238E27FC236}">
                <a16:creationId xmlns:a16="http://schemas.microsoft.com/office/drawing/2014/main" id="{B0D1EF6C-E784-5530-6B14-E3A290339C06}"/>
              </a:ext>
            </a:extLst>
          </p:cNvPr>
          <p:cNvGraphicFramePr/>
          <p:nvPr>
            <p:extLst>
              <p:ext uri="{D42A27DB-BD31-4B8C-83A1-F6EECF244321}">
                <p14:modId xmlns:p14="http://schemas.microsoft.com/office/powerpoint/2010/main" val="2406747798"/>
              </p:ext>
            </p:extLst>
          </p:nvPr>
        </p:nvGraphicFramePr>
        <p:xfrm>
          <a:off x="1891135" y="1030346"/>
          <a:ext cx="8409729" cy="5606487"/>
        </p:xfrm>
        <a:graphic>
          <a:graphicData uri="http://schemas.openxmlformats.org/drawingml/2006/chart">
            <c:chart xmlns:c="http://schemas.openxmlformats.org/drawingml/2006/chart" xmlns:r="http://schemas.openxmlformats.org/officeDocument/2006/relationships" r:id="rId3"/>
          </a:graphicData>
        </a:graphic>
      </p:graphicFrame>
      <p:sp>
        <p:nvSpPr>
          <p:cNvPr id="6" name="Freeform 6">
            <a:extLst>
              <a:ext uri="{FF2B5EF4-FFF2-40B4-BE49-F238E27FC236}">
                <a16:creationId xmlns:a16="http://schemas.microsoft.com/office/drawing/2014/main" id="{EB6A7307-90EC-4300-F4A2-3C04A1BC167F}"/>
              </a:ext>
            </a:extLst>
          </p:cNvPr>
          <p:cNvSpPr>
            <a:spLocks/>
          </p:cNvSpPr>
          <p:nvPr/>
        </p:nvSpPr>
        <p:spPr bwMode="auto">
          <a:xfrm>
            <a:off x="557486" y="5786906"/>
            <a:ext cx="254000" cy="115888"/>
          </a:xfrm>
          <a:custGeom>
            <a:avLst/>
            <a:gdLst>
              <a:gd name="T0" fmla="*/ 0 w 265"/>
              <a:gd name="T1" fmla="*/ 121 h 121"/>
              <a:gd name="T2" fmla="*/ 0 w 265"/>
              <a:gd name="T3" fmla="*/ 121 h 121"/>
              <a:gd name="T4" fmla="*/ 265 w 265"/>
              <a:gd name="T5" fmla="*/ 121 h 121"/>
              <a:gd name="T6" fmla="*/ 265 w 265"/>
              <a:gd name="T7" fmla="*/ 0 h 121"/>
              <a:gd name="T8" fmla="*/ 0 w 265"/>
              <a:gd name="T9" fmla="*/ 0 h 121"/>
              <a:gd name="T10" fmla="*/ 0 w 265"/>
              <a:gd name="T11" fmla="*/ 121 h 121"/>
            </a:gdLst>
            <a:ahLst/>
            <a:cxnLst>
              <a:cxn ang="0">
                <a:pos x="T0" y="T1"/>
              </a:cxn>
              <a:cxn ang="0">
                <a:pos x="T2" y="T3"/>
              </a:cxn>
              <a:cxn ang="0">
                <a:pos x="T4" y="T5"/>
              </a:cxn>
              <a:cxn ang="0">
                <a:pos x="T6" y="T7"/>
              </a:cxn>
              <a:cxn ang="0">
                <a:pos x="T8" y="T9"/>
              </a:cxn>
              <a:cxn ang="0">
                <a:pos x="T10" y="T11"/>
              </a:cxn>
            </a:cxnLst>
            <a:rect l="0" t="0" r="r" b="b"/>
            <a:pathLst>
              <a:path w="265" h="121">
                <a:moveTo>
                  <a:pt x="0" y="121"/>
                </a:moveTo>
                <a:lnTo>
                  <a:pt x="0" y="121"/>
                </a:lnTo>
                <a:lnTo>
                  <a:pt x="265" y="121"/>
                </a:lnTo>
                <a:lnTo>
                  <a:pt x="265" y="0"/>
                </a:lnTo>
                <a:lnTo>
                  <a:pt x="0" y="0"/>
                </a:lnTo>
                <a:lnTo>
                  <a:pt x="0" y="121"/>
                </a:lnTo>
                <a:close/>
              </a:path>
            </a:pathLst>
          </a:custGeom>
          <a:pattFill prst="wdUpDiag">
            <a:fgClr>
              <a:schemeClr val="bg1"/>
            </a:fgClr>
            <a:bgClr>
              <a:schemeClr val="accent6"/>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9" name="Freeform 7">
            <a:extLst>
              <a:ext uri="{FF2B5EF4-FFF2-40B4-BE49-F238E27FC236}">
                <a16:creationId xmlns:a16="http://schemas.microsoft.com/office/drawing/2014/main" id="{684CDF0A-1EE2-5C74-338A-C4A2D5076FE5}"/>
              </a:ext>
            </a:extLst>
          </p:cNvPr>
          <p:cNvSpPr>
            <a:spLocks/>
          </p:cNvSpPr>
          <p:nvPr/>
        </p:nvSpPr>
        <p:spPr bwMode="auto">
          <a:xfrm>
            <a:off x="557486" y="5571006"/>
            <a:ext cx="254000" cy="114300"/>
          </a:xfrm>
          <a:custGeom>
            <a:avLst/>
            <a:gdLst>
              <a:gd name="T0" fmla="*/ 0 w 265"/>
              <a:gd name="T1" fmla="*/ 121 h 121"/>
              <a:gd name="T2" fmla="*/ 0 w 265"/>
              <a:gd name="T3" fmla="*/ 121 h 121"/>
              <a:gd name="T4" fmla="*/ 265 w 265"/>
              <a:gd name="T5" fmla="*/ 121 h 121"/>
              <a:gd name="T6" fmla="*/ 265 w 265"/>
              <a:gd name="T7" fmla="*/ 0 h 121"/>
              <a:gd name="T8" fmla="*/ 0 w 265"/>
              <a:gd name="T9" fmla="*/ 0 h 121"/>
              <a:gd name="T10" fmla="*/ 0 w 265"/>
              <a:gd name="T11" fmla="*/ 121 h 121"/>
            </a:gdLst>
            <a:ahLst/>
            <a:cxnLst>
              <a:cxn ang="0">
                <a:pos x="T0" y="T1"/>
              </a:cxn>
              <a:cxn ang="0">
                <a:pos x="T2" y="T3"/>
              </a:cxn>
              <a:cxn ang="0">
                <a:pos x="T4" y="T5"/>
              </a:cxn>
              <a:cxn ang="0">
                <a:pos x="T6" y="T7"/>
              </a:cxn>
              <a:cxn ang="0">
                <a:pos x="T8" y="T9"/>
              </a:cxn>
              <a:cxn ang="0">
                <a:pos x="T10" y="T11"/>
              </a:cxn>
            </a:cxnLst>
            <a:rect l="0" t="0" r="r" b="b"/>
            <a:pathLst>
              <a:path w="265" h="121">
                <a:moveTo>
                  <a:pt x="0" y="121"/>
                </a:moveTo>
                <a:lnTo>
                  <a:pt x="0" y="121"/>
                </a:lnTo>
                <a:lnTo>
                  <a:pt x="265" y="121"/>
                </a:lnTo>
                <a:lnTo>
                  <a:pt x="265" y="0"/>
                </a:lnTo>
                <a:lnTo>
                  <a:pt x="0" y="0"/>
                </a:lnTo>
                <a:lnTo>
                  <a:pt x="0" y="121"/>
                </a:lnTo>
                <a:close/>
              </a:path>
            </a:pathLst>
          </a:custGeom>
          <a:pattFill prst="wdUpDiag">
            <a:fgClr>
              <a:schemeClr val="accent5"/>
            </a:fgClr>
            <a:bgClr>
              <a:schemeClr val="accent6"/>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 name="Freeform 8">
            <a:extLst>
              <a:ext uri="{FF2B5EF4-FFF2-40B4-BE49-F238E27FC236}">
                <a16:creationId xmlns:a16="http://schemas.microsoft.com/office/drawing/2014/main" id="{D54ECE7D-3EE7-006D-E184-CB6342679189}"/>
              </a:ext>
            </a:extLst>
          </p:cNvPr>
          <p:cNvSpPr>
            <a:spLocks/>
          </p:cNvSpPr>
          <p:nvPr/>
        </p:nvSpPr>
        <p:spPr bwMode="auto">
          <a:xfrm>
            <a:off x="557486" y="6002806"/>
            <a:ext cx="254000" cy="114300"/>
          </a:xfrm>
          <a:custGeom>
            <a:avLst/>
            <a:gdLst>
              <a:gd name="T0" fmla="*/ 0 w 265"/>
              <a:gd name="T1" fmla="*/ 121 h 121"/>
              <a:gd name="T2" fmla="*/ 0 w 265"/>
              <a:gd name="T3" fmla="*/ 121 h 121"/>
              <a:gd name="T4" fmla="*/ 265 w 265"/>
              <a:gd name="T5" fmla="*/ 121 h 121"/>
              <a:gd name="T6" fmla="*/ 265 w 265"/>
              <a:gd name="T7" fmla="*/ 0 h 121"/>
              <a:gd name="T8" fmla="*/ 0 w 265"/>
              <a:gd name="T9" fmla="*/ 0 h 121"/>
              <a:gd name="T10" fmla="*/ 0 w 265"/>
              <a:gd name="T11" fmla="*/ 121 h 121"/>
            </a:gdLst>
            <a:ahLst/>
            <a:cxnLst>
              <a:cxn ang="0">
                <a:pos x="T0" y="T1"/>
              </a:cxn>
              <a:cxn ang="0">
                <a:pos x="T2" y="T3"/>
              </a:cxn>
              <a:cxn ang="0">
                <a:pos x="T4" y="T5"/>
              </a:cxn>
              <a:cxn ang="0">
                <a:pos x="T6" y="T7"/>
              </a:cxn>
              <a:cxn ang="0">
                <a:pos x="T8" y="T9"/>
              </a:cxn>
              <a:cxn ang="0">
                <a:pos x="T10" y="T11"/>
              </a:cxn>
            </a:cxnLst>
            <a:rect l="0" t="0" r="r" b="b"/>
            <a:pathLst>
              <a:path w="265" h="121">
                <a:moveTo>
                  <a:pt x="0" y="121"/>
                </a:moveTo>
                <a:lnTo>
                  <a:pt x="0" y="121"/>
                </a:lnTo>
                <a:lnTo>
                  <a:pt x="265" y="121"/>
                </a:lnTo>
                <a:lnTo>
                  <a:pt x="265" y="0"/>
                </a:lnTo>
                <a:lnTo>
                  <a:pt x="0" y="0"/>
                </a:lnTo>
                <a:lnTo>
                  <a:pt x="0" y="121"/>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 name="Freeform 9">
            <a:extLst>
              <a:ext uri="{FF2B5EF4-FFF2-40B4-BE49-F238E27FC236}">
                <a16:creationId xmlns:a16="http://schemas.microsoft.com/office/drawing/2014/main" id="{4BC452CF-C1AD-A9C6-1247-4FBA1DE21A8B}"/>
              </a:ext>
            </a:extLst>
          </p:cNvPr>
          <p:cNvSpPr>
            <a:spLocks/>
          </p:cNvSpPr>
          <p:nvPr/>
        </p:nvSpPr>
        <p:spPr bwMode="auto">
          <a:xfrm>
            <a:off x="557486" y="5137618"/>
            <a:ext cx="254000" cy="114300"/>
          </a:xfrm>
          <a:custGeom>
            <a:avLst/>
            <a:gdLst>
              <a:gd name="T0" fmla="*/ 0 w 265"/>
              <a:gd name="T1" fmla="*/ 121 h 121"/>
              <a:gd name="T2" fmla="*/ 0 w 265"/>
              <a:gd name="T3" fmla="*/ 121 h 121"/>
              <a:gd name="T4" fmla="*/ 265 w 265"/>
              <a:gd name="T5" fmla="*/ 121 h 121"/>
              <a:gd name="T6" fmla="*/ 265 w 265"/>
              <a:gd name="T7" fmla="*/ 0 h 121"/>
              <a:gd name="T8" fmla="*/ 0 w 265"/>
              <a:gd name="T9" fmla="*/ 0 h 121"/>
              <a:gd name="T10" fmla="*/ 0 w 265"/>
              <a:gd name="T11" fmla="*/ 121 h 121"/>
            </a:gdLst>
            <a:ahLst/>
            <a:cxnLst>
              <a:cxn ang="0">
                <a:pos x="T0" y="T1"/>
              </a:cxn>
              <a:cxn ang="0">
                <a:pos x="T2" y="T3"/>
              </a:cxn>
              <a:cxn ang="0">
                <a:pos x="T4" y="T5"/>
              </a:cxn>
              <a:cxn ang="0">
                <a:pos x="T6" y="T7"/>
              </a:cxn>
              <a:cxn ang="0">
                <a:pos x="T8" y="T9"/>
              </a:cxn>
              <a:cxn ang="0">
                <a:pos x="T10" y="T11"/>
              </a:cxn>
            </a:cxnLst>
            <a:rect l="0" t="0" r="r" b="b"/>
            <a:pathLst>
              <a:path w="265" h="121">
                <a:moveTo>
                  <a:pt x="0" y="121"/>
                </a:moveTo>
                <a:lnTo>
                  <a:pt x="0" y="121"/>
                </a:lnTo>
                <a:lnTo>
                  <a:pt x="265" y="121"/>
                </a:lnTo>
                <a:lnTo>
                  <a:pt x="265" y="0"/>
                </a:lnTo>
                <a:lnTo>
                  <a:pt x="0" y="0"/>
                </a:lnTo>
                <a:lnTo>
                  <a:pt x="0" y="121"/>
                </a:lnTo>
                <a:close/>
              </a:path>
            </a:pathLst>
          </a:custGeom>
          <a:pattFill prst="wdUpDiag">
            <a:fgClr>
              <a:schemeClr val="accent5"/>
            </a:fgClr>
            <a:bgClr>
              <a:schemeClr val="tx2"/>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 name="Freeform 10">
            <a:extLst>
              <a:ext uri="{FF2B5EF4-FFF2-40B4-BE49-F238E27FC236}">
                <a16:creationId xmlns:a16="http://schemas.microsoft.com/office/drawing/2014/main" id="{01B7F357-6EA1-682A-894A-2BC450F3CC3A}"/>
              </a:ext>
            </a:extLst>
          </p:cNvPr>
          <p:cNvSpPr>
            <a:spLocks/>
          </p:cNvSpPr>
          <p:nvPr/>
        </p:nvSpPr>
        <p:spPr bwMode="auto">
          <a:xfrm>
            <a:off x="557486" y="5353518"/>
            <a:ext cx="254000" cy="115888"/>
          </a:xfrm>
          <a:custGeom>
            <a:avLst/>
            <a:gdLst>
              <a:gd name="T0" fmla="*/ 0 w 265"/>
              <a:gd name="T1" fmla="*/ 121 h 121"/>
              <a:gd name="T2" fmla="*/ 0 w 265"/>
              <a:gd name="T3" fmla="*/ 121 h 121"/>
              <a:gd name="T4" fmla="*/ 265 w 265"/>
              <a:gd name="T5" fmla="*/ 121 h 121"/>
              <a:gd name="T6" fmla="*/ 265 w 265"/>
              <a:gd name="T7" fmla="*/ 0 h 121"/>
              <a:gd name="T8" fmla="*/ 0 w 265"/>
              <a:gd name="T9" fmla="*/ 0 h 121"/>
              <a:gd name="T10" fmla="*/ 0 w 265"/>
              <a:gd name="T11" fmla="*/ 121 h 121"/>
            </a:gdLst>
            <a:ahLst/>
            <a:cxnLst>
              <a:cxn ang="0">
                <a:pos x="T0" y="T1"/>
              </a:cxn>
              <a:cxn ang="0">
                <a:pos x="T2" y="T3"/>
              </a:cxn>
              <a:cxn ang="0">
                <a:pos x="T4" y="T5"/>
              </a:cxn>
              <a:cxn ang="0">
                <a:pos x="T6" y="T7"/>
              </a:cxn>
              <a:cxn ang="0">
                <a:pos x="T8" y="T9"/>
              </a:cxn>
              <a:cxn ang="0">
                <a:pos x="T10" y="T11"/>
              </a:cxn>
            </a:cxnLst>
            <a:rect l="0" t="0" r="r" b="b"/>
            <a:pathLst>
              <a:path w="265" h="121">
                <a:moveTo>
                  <a:pt x="0" y="121"/>
                </a:moveTo>
                <a:lnTo>
                  <a:pt x="0" y="121"/>
                </a:lnTo>
                <a:lnTo>
                  <a:pt x="265" y="121"/>
                </a:lnTo>
                <a:lnTo>
                  <a:pt x="265" y="0"/>
                </a:lnTo>
                <a:lnTo>
                  <a:pt x="0" y="0"/>
                </a:lnTo>
                <a:lnTo>
                  <a:pt x="0" y="121"/>
                </a:lnTo>
                <a:close/>
              </a:path>
            </a:pathLst>
          </a:custGeom>
          <a:pattFill prst="wdUpDiag">
            <a:fgClr>
              <a:schemeClr val="accent5"/>
            </a:fgClr>
            <a:bgClr>
              <a:schemeClr val="accent3"/>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 name="Textfeld 14">
            <a:extLst>
              <a:ext uri="{FF2B5EF4-FFF2-40B4-BE49-F238E27FC236}">
                <a16:creationId xmlns:a16="http://schemas.microsoft.com/office/drawing/2014/main" id="{7C493292-82B4-07A1-E768-F532C8E9113F}"/>
              </a:ext>
            </a:extLst>
          </p:cNvPr>
          <p:cNvSpPr txBox="1"/>
          <p:nvPr/>
        </p:nvSpPr>
        <p:spPr>
          <a:xfrm>
            <a:off x="963886" y="5094075"/>
            <a:ext cx="1441723" cy="1292662"/>
          </a:xfrm>
          <a:prstGeom prst="rect">
            <a:avLst/>
          </a:prstGeom>
          <a:noFill/>
        </p:spPr>
        <p:txBody>
          <a:bodyPr wrap="square" lIns="0" tIns="0" rIns="0" bIns="0" rtlCol="0">
            <a:spAutoFit/>
          </a:bodyPr>
          <a:lstStyle/>
          <a:p>
            <a:r>
              <a:rPr lang="de-CH" sz="1400" dirty="0">
                <a:solidFill>
                  <a:schemeClr val="bg1"/>
                </a:solidFill>
              </a:rPr>
              <a:t>SVP</a:t>
            </a:r>
          </a:p>
          <a:p>
            <a:r>
              <a:rPr lang="de-CH" sz="1400" dirty="0">
                <a:solidFill>
                  <a:schemeClr val="bg1"/>
                </a:solidFill>
              </a:rPr>
              <a:t>SP</a:t>
            </a:r>
          </a:p>
          <a:p>
            <a:r>
              <a:rPr lang="de-CH" sz="1400" dirty="0">
                <a:solidFill>
                  <a:schemeClr val="bg1"/>
                </a:solidFill>
              </a:rPr>
              <a:t>Die Mitte. EVP</a:t>
            </a:r>
          </a:p>
          <a:p>
            <a:r>
              <a:rPr lang="de-CH" sz="1400" dirty="0">
                <a:solidFill>
                  <a:schemeClr val="bg1"/>
                </a:solidFill>
              </a:rPr>
              <a:t>FDP-Liberale</a:t>
            </a:r>
          </a:p>
          <a:p>
            <a:r>
              <a:rPr lang="de-CH" sz="1400" dirty="0">
                <a:solidFill>
                  <a:schemeClr val="bg1"/>
                </a:solidFill>
              </a:rPr>
              <a:t>Grüne</a:t>
            </a:r>
          </a:p>
          <a:p>
            <a:r>
              <a:rPr lang="de-CH" sz="1400" dirty="0">
                <a:solidFill>
                  <a:schemeClr val="bg1"/>
                </a:solidFill>
              </a:rPr>
              <a:t>GLP</a:t>
            </a:r>
          </a:p>
        </p:txBody>
      </p:sp>
      <p:sp>
        <p:nvSpPr>
          <p:cNvPr id="17" name="Freeform 8">
            <a:extLst>
              <a:ext uri="{FF2B5EF4-FFF2-40B4-BE49-F238E27FC236}">
                <a16:creationId xmlns:a16="http://schemas.microsoft.com/office/drawing/2014/main" id="{97017B46-AFE1-CCD1-B9D5-93FCFCDB609B}"/>
              </a:ext>
            </a:extLst>
          </p:cNvPr>
          <p:cNvSpPr>
            <a:spLocks/>
          </p:cNvSpPr>
          <p:nvPr/>
        </p:nvSpPr>
        <p:spPr bwMode="auto">
          <a:xfrm>
            <a:off x="557486" y="6217118"/>
            <a:ext cx="254000" cy="114300"/>
          </a:xfrm>
          <a:custGeom>
            <a:avLst/>
            <a:gdLst>
              <a:gd name="T0" fmla="*/ 0 w 265"/>
              <a:gd name="T1" fmla="*/ 121 h 121"/>
              <a:gd name="T2" fmla="*/ 0 w 265"/>
              <a:gd name="T3" fmla="*/ 121 h 121"/>
              <a:gd name="T4" fmla="*/ 265 w 265"/>
              <a:gd name="T5" fmla="*/ 121 h 121"/>
              <a:gd name="T6" fmla="*/ 265 w 265"/>
              <a:gd name="T7" fmla="*/ 0 h 121"/>
              <a:gd name="T8" fmla="*/ 0 w 265"/>
              <a:gd name="T9" fmla="*/ 0 h 121"/>
              <a:gd name="T10" fmla="*/ 0 w 265"/>
              <a:gd name="T11" fmla="*/ 121 h 121"/>
            </a:gdLst>
            <a:ahLst/>
            <a:cxnLst>
              <a:cxn ang="0">
                <a:pos x="T0" y="T1"/>
              </a:cxn>
              <a:cxn ang="0">
                <a:pos x="T2" y="T3"/>
              </a:cxn>
              <a:cxn ang="0">
                <a:pos x="T4" y="T5"/>
              </a:cxn>
              <a:cxn ang="0">
                <a:pos x="T6" y="T7"/>
              </a:cxn>
              <a:cxn ang="0">
                <a:pos x="T8" y="T9"/>
              </a:cxn>
              <a:cxn ang="0">
                <a:pos x="T10" y="T11"/>
              </a:cxn>
            </a:cxnLst>
            <a:rect l="0" t="0" r="r" b="b"/>
            <a:pathLst>
              <a:path w="265" h="121">
                <a:moveTo>
                  <a:pt x="0" y="121"/>
                </a:moveTo>
                <a:lnTo>
                  <a:pt x="0" y="121"/>
                </a:lnTo>
                <a:lnTo>
                  <a:pt x="265" y="121"/>
                </a:lnTo>
                <a:lnTo>
                  <a:pt x="265" y="0"/>
                </a:lnTo>
                <a:lnTo>
                  <a:pt x="0" y="0"/>
                </a:lnTo>
                <a:lnTo>
                  <a:pt x="0" y="121"/>
                </a:lnTo>
                <a:close/>
              </a:path>
            </a:pathLst>
          </a:custGeom>
          <a:solidFill>
            <a:srgbClr val="FFFFFF"/>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 name="Foliennummernplatzhalter 2">
            <a:extLst>
              <a:ext uri="{FF2B5EF4-FFF2-40B4-BE49-F238E27FC236}">
                <a16:creationId xmlns:a16="http://schemas.microsoft.com/office/drawing/2014/main" id="{BEB822F4-F95D-6208-6E7A-7E40EFF8C38E}"/>
              </a:ext>
            </a:extLst>
          </p:cNvPr>
          <p:cNvSpPr>
            <a:spLocks noGrp="1"/>
          </p:cNvSpPr>
          <p:nvPr>
            <p:ph type="sldNum" sz="quarter" idx="12"/>
          </p:nvPr>
        </p:nvSpPr>
        <p:spPr/>
        <p:txBody>
          <a:bodyPr/>
          <a:lstStyle/>
          <a:p>
            <a:fld id="{442AD375-037F-43D0-B059-5172DA06796A}" type="slidenum">
              <a:rPr lang="de-CH" smtClean="0"/>
              <a:pPr/>
              <a:t>69</a:t>
            </a:fld>
            <a:endParaRPr lang="de-CH"/>
          </a:p>
        </p:txBody>
      </p:sp>
    </p:spTree>
    <p:extLst>
      <p:ext uri="{BB962C8B-B14F-4D97-AF65-F5344CB8AC3E}">
        <p14:creationId xmlns:p14="http://schemas.microsoft.com/office/powerpoint/2010/main" val="28900674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p:cNvSpPr>
            <a:spLocks noGrp="1"/>
          </p:cNvSpPr>
          <p:nvPr>
            <p:ph idx="1"/>
          </p:nvPr>
        </p:nvSpPr>
        <p:spPr/>
        <p:txBody>
          <a:bodyPr/>
          <a:lstStyle/>
          <a:p>
            <a:r>
              <a:rPr lang="de-CH" dirty="0"/>
              <a:t>Zürich</a:t>
            </a:r>
          </a:p>
          <a:p>
            <a:r>
              <a:rPr lang="de-CH" dirty="0">
                <a:solidFill>
                  <a:schemeClr val="bg1"/>
                </a:solidFill>
              </a:rPr>
              <a:t>1’580’000 Einwohner</a:t>
            </a:r>
          </a:p>
        </p:txBody>
      </p:sp>
      <p:sp>
        <p:nvSpPr>
          <p:cNvPr id="4" name="Datumsplatzhalter 3"/>
          <p:cNvSpPr>
            <a:spLocks noGrp="1"/>
          </p:cNvSpPr>
          <p:nvPr>
            <p:ph type="dt" sz="half" idx="10"/>
          </p:nvPr>
        </p:nvSpPr>
        <p:spPr/>
        <p:txBody>
          <a:bodyPr/>
          <a:lstStyle/>
          <a:p>
            <a:r>
              <a:rPr lang="de-CH"/>
              <a:t>Stand Dezember 2024</a:t>
            </a:r>
            <a:endParaRPr lang="de-CH" dirty="0"/>
          </a:p>
        </p:txBody>
      </p:sp>
      <p:sp>
        <p:nvSpPr>
          <p:cNvPr id="7" name="Inhaltsplatzhalter 6"/>
          <p:cNvSpPr>
            <a:spLocks noGrp="1"/>
          </p:cNvSpPr>
          <p:nvPr>
            <p:ph idx="13"/>
          </p:nvPr>
        </p:nvSpPr>
        <p:spPr/>
        <p:txBody>
          <a:bodyPr/>
          <a:lstStyle/>
          <a:p>
            <a:r>
              <a:rPr lang="de-CH" dirty="0"/>
              <a:t>Appenzell Innerrhoden</a:t>
            </a:r>
          </a:p>
          <a:p>
            <a:r>
              <a:rPr lang="de-CH" dirty="0">
                <a:solidFill>
                  <a:schemeClr val="bg1"/>
                </a:solidFill>
              </a:rPr>
              <a:t>16’000 Einwohner</a:t>
            </a:r>
          </a:p>
          <a:p>
            <a:endParaRPr lang="de-CH" dirty="0"/>
          </a:p>
        </p:txBody>
      </p:sp>
      <p:grpSp>
        <p:nvGrpSpPr>
          <p:cNvPr id="2240" name="Group 4"/>
          <p:cNvGrpSpPr>
            <a:grpSpLocks noChangeAspect="1"/>
          </p:cNvGrpSpPr>
          <p:nvPr/>
        </p:nvGrpSpPr>
        <p:grpSpPr bwMode="auto">
          <a:xfrm>
            <a:off x="1185862" y="1772816"/>
            <a:ext cx="9820275" cy="4148138"/>
            <a:chOff x="944" y="1715"/>
            <a:chExt cx="6186" cy="2613"/>
          </a:xfrm>
        </p:grpSpPr>
        <p:sp>
          <p:nvSpPr>
            <p:cNvPr id="2241" name="AutoShape 3"/>
            <p:cNvSpPr>
              <a:spLocks noChangeAspect="1" noChangeArrowheads="1" noTextEdit="1"/>
            </p:cNvSpPr>
            <p:nvPr/>
          </p:nvSpPr>
          <p:spPr bwMode="auto">
            <a:xfrm>
              <a:off x="944" y="1720"/>
              <a:ext cx="6176" cy="2608"/>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242" name="Freeform 5"/>
            <p:cNvSpPr>
              <a:spLocks/>
            </p:cNvSpPr>
            <p:nvPr/>
          </p:nvSpPr>
          <p:spPr bwMode="auto">
            <a:xfrm>
              <a:off x="944" y="1715"/>
              <a:ext cx="2614" cy="2613"/>
            </a:xfrm>
            <a:custGeom>
              <a:avLst/>
              <a:gdLst>
                <a:gd name="T0" fmla="*/ 4346 w 4346"/>
                <a:gd name="T1" fmla="*/ 2172 h 4345"/>
                <a:gd name="T2" fmla="*/ 4346 w 4346"/>
                <a:gd name="T3" fmla="*/ 2172 h 4345"/>
                <a:gd name="T4" fmla="*/ 2173 w 4346"/>
                <a:gd name="T5" fmla="*/ 0 h 4345"/>
                <a:gd name="T6" fmla="*/ 0 w 4346"/>
                <a:gd name="T7" fmla="*/ 2172 h 4345"/>
                <a:gd name="T8" fmla="*/ 2173 w 4346"/>
                <a:gd name="T9" fmla="*/ 4345 h 4345"/>
                <a:gd name="T10" fmla="*/ 4346 w 4346"/>
                <a:gd name="T11" fmla="*/ 2172 h 4345"/>
              </a:gdLst>
              <a:ahLst/>
              <a:cxnLst>
                <a:cxn ang="0">
                  <a:pos x="T0" y="T1"/>
                </a:cxn>
                <a:cxn ang="0">
                  <a:pos x="T2" y="T3"/>
                </a:cxn>
                <a:cxn ang="0">
                  <a:pos x="T4" y="T5"/>
                </a:cxn>
                <a:cxn ang="0">
                  <a:pos x="T6" y="T7"/>
                </a:cxn>
                <a:cxn ang="0">
                  <a:pos x="T8" y="T9"/>
                </a:cxn>
                <a:cxn ang="0">
                  <a:pos x="T10" y="T11"/>
                </a:cxn>
              </a:cxnLst>
              <a:rect l="0" t="0" r="r" b="b"/>
              <a:pathLst>
                <a:path w="4346" h="4345">
                  <a:moveTo>
                    <a:pt x="4346" y="2172"/>
                  </a:moveTo>
                  <a:lnTo>
                    <a:pt x="4346" y="2172"/>
                  </a:lnTo>
                  <a:cubicBezTo>
                    <a:pt x="4346" y="972"/>
                    <a:pt x="3373" y="0"/>
                    <a:pt x="2173" y="0"/>
                  </a:cubicBezTo>
                  <a:cubicBezTo>
                    <a:pt x="972" y="0"/>
                    <a:pt x="0" y="972"/>
                    <a:pt x="0" y="2172"/>
                  </a:cubicBezTo>
                  <a:cubicBezTo>
                    <a:pt x="0" y="3373"/>
                    <a:pt x="972" y="4345"/>
                    <a:pt x="2173" y="4345"/>
                  </a:cubicBezTo>
                  <a:cubicBezTo>
                    <a:pt x="3373" y="4345"/>
                    <a:pt x="4346" y="3373"/>
                    <a:pt x="4346" y="2172"/>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43" name="Freeform 6"/>
            <p:cNvSpPr>
              <a:spLocks/>
            </p:cNvSpPr>
            <p:nvPr/>
          </p:nvSpPr>
          <p:spPr bwMode="auto">
            <a:xfrm>
              <a:off x="4516" y="1715"/>
              <a:ext cx="2614" cy="2612"/>
            </a:xfrm>
            <a:custGeom>
              <a:avLst/>
              <a:gdLst>
                <a:gd name="T0" fmla="*/ 4346 w 4346"/>
                <a:gd name="T1" fmla="*/ 2172 h 4345"/>
                <a:gd name="T2" fmla="*/ 4346 w 4346"/>
                <a:gd name="T3" fmla="*/ 2172 h 4345"/>
                <a:gd name="T4" fmla="*/ 2173 w 4346"/>
                <a:gd name="T5" fmla="*/ 0 h 4345"/>
                <a:gd name="T6" fmla="*/ 0 w 4346"/>
                <a:gd name="T7" fmla="*/ 2172 h 4345"/>
                <a:gd name="T8" fmla="*/ 2173 w 4346"/>
                <a:gd name="T9" fmla="*/ 4345 h 4345"/>
                <a:gd name="T10" fmla="*/ 4346 w 4346"/>
                <a:gd name="T11" fmla="*/ 2172 h 4345"/>
              </a:gdLst>
              <a:ahLst/>
              <a:cxnLst>
                <a:cxn ang="0">
                  <a:pos x="T0" y="T1"/>
                </a:cxn>
                <a:cxn ang="0">
                  <a:pos x="T2" y="T3"/>
                </a:cxn>
                <a:cxn ang="0">
                  <a:pos x="T4" y="T5"/>
                </a:cxn>
                <a:cxn ang="0">
                  <a:pos x="T6" y="T7"/>
                </a:cxn>
                <a:cxn ang="0">
                  <a:pos x="T8" y="T9"/>
                </a:cxn>
                <a:cxn ang="0">
                  <a:pos x="T10" y="T11"/>
                </a:cxn>
              </a:cxnLst>
              <a:rect l="0" t="0" r="r" b="b"/>
              <a:pathLst>
                <a:path w="4346" h="4345">
                  <a:moveTo>
                    <a:pt x="4346" y="2172"/>
                  </a:moveTo>
                  <a:lnTo>
                    <a:pt x="4346" y="2172"/>
                  </a:lnTo>
                  <a:cubicBezTo>
                    <a:pt x="4346" y="972"/>
                    <a:pt x="3373" y="0"/>
                    <a:pt x="2173" y="0"/>
                  </a:cubicBezTo>
                  <a:cubicBezTo>
                    <a:pt x="973" y="0"/>
                    <a:pt x="0" y="972"/>
                    <a:pt x="0" y="2172"/>
                  </a:cubicBezTo>
                  <a:cubicBezTo>
                    <a:pt x="0" y="3373"/>
                    <a:pt x="973" y="4345"/>
                    <a:pt x="2173" y="4345"/>
                  </a:cubicBezTo>
                  <a:cubicBezTo>
                    <a:pt x="3373" y="4345"/>
                    <a:pt x="4346" y="3373"/>
                    <a:pt x="4346" y="2172"/>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44" name="Freeform 7"/>
            <p:cNvSpPr>
              <a:spLocks/>
            </p:cNvSpPr>
            <p:nvPr/>
          </p:nvSpPr>
          <p:spPr bwMode="auto">
            <a:xfrm>
              <a:off x="2251" y="1715"/>
              <a:ext cx="1095" cy="1306"/>
            </a:xfrm>
            <a:custGeom>
              <a:avLst/>
              <a:gdLst>
                <a:gd name="T0" fmla="*/ 0 w 1822"/>
                <a:gd name="T1" fmla="*/ 2172 h 2172"/>
                <a:gd name="T2" fmla="*/ 0 w 1822"/>
                <a:gd name="T3" fmla="*/ 2172 h 2172"/>
                <a:gd name="T4" fmla="*/ 1822 w 1822"/>
                <a:gd name="T5" fmla="*/ 989 h 2172"/>
                <a:gd name="T6" fmla="*/ 0 w 1822"/>
                <a:gd name="T7" fmla="*/ 0 h 2172"/>
                <a:gd name="T8" fmla="*/ 0 w 1822"/>
                <a:gd name="T9" fmla="*/ 2172 h 2172"/>
              </a:gdLst>
              <a:ahLst/>
              <a:cxnLst>
                <a:cxn ang="0">
                  <a:pos x="T0" y="T1"/>
                </a:cxn>
                <a:cxn ang="0">
                  <a:pos x="T2" y="T3"/>
                </a:cxn>
                <a:cxn ang="0">
                  <a:pos x="T4" y="T5"/>
                </a:cxn>
                <a:cxn ang="0">
                  <a:pos x="T6" y="T7"/>
                </a:cxn>
                <a:cxn ang="0">
                  <a:pos x="T8" y="T9"/>
                </a:cxn>
              </a:cxnLst>
              <a:rect l="0" t="0" r="r" b="b"/>
              <a:pathLst>
                <a:path w="1822" h="2172">
                  <a:moveTo>
                    <a:pt x="0" y="2172"/>
                  </a:moveTo>
                  <a:lnTo>
                    <a:pt x="0" y="2172"/>
                  </a:lnTo>
                  <a:lnTo>
                    <a:pt x="1822" y="989"/>
                  </a:lnTo>
                  <a:cubicBezTo>
                    <a:pt x="1410" y="353"/>
                    <a:pt x="757" y="0"/>
                    <a:pt x="0" y="0"/>
                  </a:cubicBezTo>
                  <a:lnTo>
                    <a:pt x="0" y="2172"/>
                  </a:lnTo>
                  <a:close/>
                </a:path>
              </a:pathLst>
            </a:custGeom>
            <a:pattFill prst="wdUpDiag">
              <a:fgClr>
                <a:schemeClr val="accent2"/>
              </a:fgClr>
              <a:bgClr>
                <a:schemeClr val="accent1"/>
              </a:bgClr>
            </a:patt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45" name="Freeform 9"/>
            <p:cNvSpPr>
              <a:spLocks/>
            </p:cNvSpPr>
            <p:nvPr/>
          </p:nvSpPr>
          <p:spPr bwMode="auto">
            <a:xfrm>
              <a:off x="5845" y="1715"/>
              <a:ext cx="45" cy="1306"/>
            </a:xfrm>
            <a:custGeom>
              <a:avLst/>
              <a:gdLst>
                <a:gd name="T0" fmla="*/ 0 w 76"/>
                <a:gd name="T1" fmla="*/ 2173 h 2173"/>
                <a:gd name="T2" fmla="*/ 0 w 76"/>
                <a:gd name="T3" fmla="*/ 2173 h 2173"/>
                <a:gd name="T4" fmla="*/ 0 w 76"/>
                <a:gd name="T5" fmla="*/ 0 h 2173"/>
                <a:gd name="T6" fmla="*/ 76 w 76"/>
                <a:gd name="T7" fmla="*/ 2 h 2173"/>
                <a:gd name="T8" fmla="*/ 0 w 76"/>
                <a:gd name="T9" fmla="*/ 2173 h 2173"/>
              </a:gdLst>
              <a:ahLst/>
              <a:cxnLst>
                <a:cxn ang="0">
                  <a:pos x="T0" y="T1"/>
                </a:cxn>
                <a:cxn ang="0">
                  <a:pos x="T2" y="T3"/>
                </a:cxn>
                <a:cxn ang="0">
                  <a:pos x="T4" y="T5"/>
                </a:cxn>
                <a:cxn ang="0">
                  <a:pos x="T6" y="T7"/>
                </a:cxn>
                <a:cxn ang="0">
                  <a:pos x="T8" y="T9"/>
                </a:cxn>
              </a:cxnLst>
              <a:rect l="0" t="0" r="r" b="b"/>
              <a:pathLst>
                <a:path w="76" h="2173">
                  <a:moveTo>
                    <a:pt x="0" y="2173"/>
                  </a:moveTo>
                  <a:lnTo>
                    <a:pt x="0" y="2173"/>
                  </a:lnTo>
                  <a:lnTo>
                    <a:pt x="0" y="0"/>
                  </a:lnTo>
                  <a:cubicBezTo>
                    <a:pt x="26" y="0"/>
                    <a:pt x="50" y="1"/>
                    <a:pt x="76" y="2"/>
                  </a:cubicBezTo>
                  <a:lnTo>
                    <a:pt x="0" y="2173"/>
                  </a:lnTo>
                  <a:close/>
                </a:path>
              </a:pathLst>
            </a:custGeom>
            <a:pattFill prst="wdUpDiag">
              <a:fgClr>
                <a:schemeClr val="accent2"/>
              </a:fgClr>
              <a:bgClr>
                <a:schemeClr val="accent1"/>
              </a:bgClr>
            </a:patt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46" name="Freeform 11"/>
            <p:cNvSpPr>
              <a:spLocks/>
            </p:cNvSpPr>
            <p:nvPr/>
          </p:nvSpPr>
          <p:spPr bwMode="auto">
            <a:xfrm>
              <a:off x="1357" y="2128"/>
              <a:ext cx="1787" cy="1786"/>
            </a:xfrm>
            <a:custGeom>
              <a:avLst/>
              <a:gdLst>
                <a:gd name="T0" fmla="*/ 2971 w 2971"/>
                <a:gd name="T1" fmla="*/ 1485 h 2971"/>
                <a:gd name="T2" fmla="*/ 2971 w 2971"/>
                <a:gd name="T3" fmla="*/ 1485 h 2971"/>
                <a:gd name="T4" fmla="*/ 1486 w 2971"/>
                <a:gd name="T5" fmla="*/ 0 h 2971"/>
                <a:gd name="T6" fmla="*/ 0 w 2971"/>
                <a:gd name="T7" fmla="*/ 1485 h 2971"/>
                <a:gd name="T8" fmla="*/ 1486 w 2971"/>
                <a:gd name="T9" fmla="*/ 2971 h 2971"/>
                <a:gd name="T10" fmla="*/ 2971 w 2971"/>
                <a:gd name="T11" fmla="*/ 1485 h 2971"/>
              </a:gdLst>
              <a:ahLst/>
              <a:cxnLst>
                <a:cxn ang="0">
                  <a:pos x="T0" y="T1"/>
                </a:cxn>
                <a:cxn ang="0">
                  <a:pos x="T2" y="T3"/>
                </a:cxn>
                <a:cxn ang="0">
                  <a:pos x="T4" y="T5"/>
                </a:cxn>
                <a:cxn ang="0">
                  <a:pos x="T6" y="T7"/>
                </a:cxn>
                <a:cxn ang="0">
                  <a:pos x="T8" y="T9"/>
                </a:cxn>
                <a:cxn ang="0">
                  <a:pos x="T10" y="T11"/>
                </a:cxn>
              </a:cxnLst>
              <a:rect l="0" t="0" r="r" b="b"/>
              <a:pathLst>
                <a:path w="2971" h="2971">
                  <a:moveTo>
                    <a:pt x="2971" y="1485"/>
                  </a:moveTo>
                  <a:lnTo>
                    <a:pt x="2971" y="1485"/>
                  </a:lnTo>
                  <a:cubicBezTo>
                    <a:pt x="2971" y="665"/>
                    <a:pt x="2306" y="0"/>
                    <a:pt x="1486" y="0"/>
                  </a:cubicBezTo>
                  <a:cubicBezTo>
                    <a:pt x="665" y="0"/>
                    <a:pt x="0" y="665"/>
                    <a:pt x="0" y="1485"/>
                  </a:cubicBezTo>
                  <a:cubicBezTo>
                    <a:pt x="0" y="2306"/>
                    <a:pt x="665" y="2971"/>
                    <a:pt x="1486" y="2971"/>
                  </a:cubicBezTo>
                  <a:cubicBezTo>
                    <a:pt x="2306" y="2971"/>
                    <a:pt x="2971" y="2306"/>
                    <a:pt x="2971" y="1485"/>
                  </a:cubicBezTo>
                  <a:close/>
                </a:path>
              </a:pathLst>
            </a:custGeom>
            <a:solidFill>
              <a:srgbClr val="D1D1D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47" name="Freeform 12"/>
            <p:cNvSpPr>
              <a:spLocks/>
            </p:cNvSpPr>
            <p:nvPr/>
          </p:nvSpPr>
          <p:spPr bwMode="auto">
            <a:xfrm>
              <a:off x="4930" y="2128"/>
              <a:ext cx="1786" cy="1786"/>
            </a:xfrm>
            <a:custGeom>
              <a:avLst/>
              <a:gdLst>
                <a:gd name="T0" fmla="*/ 2970 w 2970"/>
                <a:gd name="T1" fmla="*/ 1485 h 2971"/>
                <a:gd name="T2" fmla="*/ 2970 w 2970"/>
                <a:gd name="T3" fmla="*/ 1485 h 2971"/>
                <a:gd name="T4" fmla="*/ 1485 w 2970"/>
                <a:gd name="T5" fmla="*/ 0 h 2971"/>
                <a:gd name="T6" fmla="*/ 0 w 2970"/>
                <a:gd name="T7" fmla="*/ 1485 h 2971"/>
                <a:gd name="T8" fmla="*/ 1485 w 2970"/>
                <a:gd name="T9" fmla="*/ 2971 h 2971"/>
                <a:gd name="T10" fmla="*/ 2970 w 2970"/>
                <a:gd name="T11" fmla="*/ 1485 h 2971"/>
              </a:gdLst>
              <a:ahLst/>
              <a:cxnLst>
                <a:cxn ang="0">
                  <a:pos x="T0" y="T1"/>
                </a:cxn>
                <a:cxn ang="0">
                  <a:pos x="T2" y="T3"/>
                </a:cxn>
                <a:cxn ang="0">
                  <a:pos x="T4" y="T5"/>
                </a:cxn>
                <a:cxn ang="0">
                  <a:pos x="T6" y="T7"/>
                </a:cxn>
                <a:cxn ang="0">
                  <a:pos x="T8" y="T9"/>
                </a:cxn>
                <a:cxn ang="0">
                  <a:pos x="T10" y="T11"/>
                </a:cxn>
              </a:cxnLst>
              <a:rect l="0" t="0" r="r" b="b"/>
              <a:pathLst>
                <a:path w="2970" h="2971">
                  <a:moveTo>
                    <a:pt x="2970" y="1485"/>
                  </a:moveTo>
                  <a:lnTo>
                    <a:pt x="2970" y="1485"/>
                  </a:lnTo>
                  <a:cubicBezTo>
                    <a:pt x="2970" y="665"/>
                    <a:pt x="2305" y="0"/>
                    <a:pt x="1485" y="0"/>
                  </a:cubicBezTo>
                  <a:cubicBezTo>
                    <a:pt x="665" y="0"/>
                    <a:pt x="0" y="665"/>
                    <a:pt x="0" y="1485"/>
                  </a:cubicBezTo>
                  <a:cubicBezTo>
                    <a:pt x="0" y="2306"/>
                    <a:pt x="665" y="2971"/>
                    <a:pt x="1485" y="2971"/>
                  </a:cubicBezTo>
                  <a:cubicBezTo>
                    <a:pt x="2305" y="2971"/>
                    <a:pt x="2970" y="2306"/>
                    <a:pt x="2970" y="1485"/>
                  </a:cubicBezTo>
                  <a:close/>
                </a:path>
              </a:pathLst>
            </a:custGeom>
            <a:solidFill>
              <a:srgbClr val="D1D1D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nvGrpSpPr>
          <p:cNvPr id="2248" name="Gruppieren 2247"/>
          <p:cNvGrpSpPr/>
          <p:nvPr/>
        </p:nvGrpSpPr>
        <p:grpSpPr>
          <a:xfrm>
            <a:off x="11502180" y="6201593"/>
            <a:ext cx="97200" cy="309746"/>
            <a:chOff x="11502180" y="6201593"/>
            <a:chExt cx="97200" cy="309746"/>
          </a:xfrm>
        </p:grpSpPr>
        <p:sp>
          <p:nvSpPr>
            <p:cNvPr id="2249" name="Ellipse 2248"/>
            <p:cNvSpPr>
              <a:spLocks noChangeAspect="1"/>
            </p:cNvSpPr>
            <p:nvPr/>
          </p:nvSpPr>
          <p:spPr>
            <a:xfrm>
              <a:off x="11502180" y="6414139"/>
              <a:ext cx="97200" cy="972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250" name="Ellipse 2249"/>
            <p:cNvSpPr>
              <a:spLocks noChangeAspect="1"/>
            </p:cNvSpPr>
            <p:nvPr/>
          </p:nvSpPr>
          <p:spPr>
            <a:xfrm>
              <a:off x="11502180" y="6201593"/>
              <a:ext cx="97200" cy="972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sp>
        <p:nvSpPr>
          <p:cNvPr id="2" name="Foliennummernplatzhalter 1">
            <a:extLst>
              <a:ext uri="{FF2B5EF4-FFF2-40B4-BE49-F238E27FC236}">
                <a16:creationId xmlns:a16="http://schemas.microsoft.com/office/drawing/2014/main" id="{FC2E64A3-94E9-93B4-2479-1417B8774B46}"/>
              </a:ext>
            </a:extLst>
          </p:cNvPr>
          <p:cNvSpPr>
            <a:spLocks noGrp="1"/>
          </p:cNvSpPr>
          <p:nvPr>
            <p:ph type="sldNum" sz="quarter" idx="12"/>
          </p:nvPr>
        </p:nvSpPr>
        <p:spPr/>
        <p:txBody>
          <a:bodyPr/>
          <a:lstStyle/>
          <a:p>
            <a:fld id="{442AD375-037F-43D0-B059-5172DA06796A}" type="slidenum">
              <a:rPr lang="de-CH" smtClean="0"/>
              <a:t>7</a:t>
            </a:fld>
            <a:endParaRPr lang="de-CH"/>
          </a:p>
        </p:txBody>
      </p:sp>
    </p:spTree>
    <p:extLst>
      <p:ext uri="{BB962C8B-B14F-4D97-AF65-F5344CB8AC3E}">
        <p14:creationId xmlns:p14="http://schemas.microsoft.com/office/powerpoint/2010/main" val="150342682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pieren 4">
            <a:extLst>
              <a:ext uri="{FF2B5EF4-FFF2-40B4-BE49-F238E27FC236}">
                <a16:creationId xmlns:a16="http://schemas.microsoft.com/office/drawing/2014/main" id="{6F4EC5E0-1889-745C-1388-074AA16B8232}"/>
              </a:ext>
            </a:extLst>
          </p:cNvPr>
          <p:cNvGrpSpPr/>
          <p:nvPr/>
        </p:nvGrpSpPr>
        <p:grpSpPr>
          <a:xfrm>
            <a:off x="5412694" y="3207320"/>
            <a:ext cx="1298766" cy="1238250"/>
            <a:chOff x="5384882" y="3241452"/>
            <a:chExt cx="1298766" cy="1238250"/>
          </a:xfrm>
        </p:grpSpPr>
        <p:sp>
          <p:nvSpPr>
            <p:cNvPr id="10" name="Freeform 20">
              <a:extLst>
                <a:ext uri="{FF2B5EF4-FFF2-40B4-BE49-F238E27FC236}">
                  <a16:creationId xmlns:a16="http://schemas.microsoft.com/office/drawing/2014/main" id="{4AF4AD3A-11B2-87F2-3729-1D24DF2FACDD}"/>
                </a:ext>
              </a:extLst>
            </p:cNvPr>
            <p:cNvSpPr>
              <a:spLocks noEditPoints="1"/>
            </p:cNvSpPr>
            <p:nvPr/>
          </p:nvSpPr>
          <p:spPr bwMode="auto">
            <a:xfrm>
              <a:off x="5647011" y="3444652"/>
              <a:ext cx="833438" cy="831850"/>
            </a:xfrm>
            <a:custGeom>
              <a:avLst/>
              <a:gdLst>
                <a:gd name="T0" fmla="*/ 437 w 873"/>
                <a:gd name="T1" fmla="*/ 873 h 873"/>
                <a:gd name="T2" fmla="*/ 437 w 873"/>
                <a:gd name="T3" fmla="*/ 873 h 873"/>
                <a:gd name="T4" fmla="*/ 0 w 873"/>
                <a:gd name="T5" fmla="*/ 437 h 873"/>
                <a:gd name="T6" fmla="*/ 437 w 873"/>
                <a:gd name="T7" fmla="*/ 0 h 873"/>
                <a:gd name="T8" fmla="*/ 873 w 873"/>
                <a:gd name="T9" fmla="*/ 437 h 873"/>
                <a:gd name="T10" fmla="*/ 437 w 873"/>
                <a:gd name="T11" fmla="*/ 873 h 873"/>
                <a:gd name="T12" fmla="*/ 437 w 873"/>
                <a:gd name="T13" fmla="*/ 13 h 873"/>
                <a:gd name="T14" fmla="*/ 437 w 873"/>
                <a:gd name="T15" fmla="*/ 13 h 873"/>
                <a:gd name="T16" fmla="*/ 14 w 873"/>
                <a:gd name="T17" fmla="*/ 437 h 873"/>
                <a:gd name="T18" fmla="*/ 437 w 873"/>
                <a:gd name="T19" fmla="*/ 860 h 873"/>
                <a:gd name="T20" fmla="*/ 860 w 873"/>
                <a:gd name="T21" fmla="*/ 437 h 873"/>
                <a:gd name="T22" fmla="*/ 437 w 873"/>
                <a:gd name="T23" fmla="*/ 13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73" h="873">
                  <a:moveTo>
                    <a:pt x="437" y="873"/>
                  </a:moveTo>
                  <a:lnTo>
                    <a:pt x="437" y="873"/>
                  </a:lnTo>
                  <a:cubicBezTo>
                    <a:pt x="196" y="873"/>
                    <a:pt x="0" y="677"/>
                    <a:pt x="0" y="437"/>
                  </a:cubicBezTo>
                  <a:cubicBezTo>
                    <a:pt x="0" y="196"/>
                    <a:pt x="196" y="0"/>
                    <a:pt x="437" y="0"/>
                  </a:cubicBezTo>
                  <a:cubicBezTo>
                    <a:pt x="678" y="0"/>
                    <a:pt x="873" y="196"/>
                    <a:pt x="873" y="437"/>
                  </a:cubicBezTo>
                  <a:cubicBezTo>
                    <a:pt x="873" y="677"/>
                    <a:pt x="678" y="873"/>
                    <a:pt x="437" y="873"/>
                  </a:cubicBezTo>
                  <a:close/>
                  <a:moveTo>
                    <a:pt x="437" y="13"/>
                  </a:moveTo>
                  <a:lnTo>
                    <a:pt x="437" y="13"/>
                  </a:lnTo>
                  <a:cubicBezTo>
                    <a:pt x="203" y="13"/>
                    <a:pt x="14" y="203"/>
                    <a:pt x="14" y="437"/>
                  </a:cubicBezTo>
                  <a:cubicBezTo>
                    <a:pt x="14" y="670"/>
                    <a:pt x="203" y="860"/>
                    <a:pt x="437" y="860"/>
                  </a:cubicBezTo>
                  <a:cubicBezTo>
                    <a:pt x="670" y="860"/>
                    <a:pt x="860" y="670"/>
                    <a:pt x="860" y="437"/>
                  </a:cubicBezTo>
                  <a:cubicBezTo>
                    <a:pt x="860" y="203"/>
                    <a:pt x="670" y="13"/>
                    <a:pt x="437" y="13"/>
                  </a:cubicBezTo>
                  <a:close/>
                </a:path>
              </a:pathLst>
            </a:custGeom>
            <a:solidFill>
              <a:srgbClr val="F3CEC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 name="Freeform 21">
              <a:extLst>
                <a:ext uri="{FF2B5EF4-FFF2-40B4-BE49-F238E27FC236}">
                  <a16:creationId xmlns:a16="http://schemas.microsoft.com/office/drawing/2014/main" id="{7F6A3E57-2778-3735-E1E4-61BC1F67F743}"/>
                </a:ext>
              </a:extLst>
            </p:cNvPr>
            <p:cNvSpPr>
              <a:spLocks noEditPoints="1"/>
            </p:cNvSpPr>
            <p:nvPr/>
          </p:nvSpPr>
          <p:spPr bwMode="auto">
            <a:xfrm>
              <a:off x="5445398" y="3241452"/>
              <a:ext cx="1238250" cy="1238250"/>
            </a:xfrm>
            <a:custGeom>
              <a:avLst/>
              <a:gdLst>
                <a:gd name="T0" fmla="*/ 649 w 1298"/>
                <a:gd name="T1" fmla="*/ 1299 h 1299"/>
                <a:gd name="T2" fmla="*/ 649 w 1298"/>
                <a:gd name="T3" fmla="*/ 1299 h 1299"/>
                <a:gd name="T4" fmla="*/ 0 w 1298"/>
                <a:gd name="T5" fmla="*/ 650 h 1299"/>
                <a:gd name="T6" fmla="*/ 649 w 1298"/>
                <a:gd name="T7" fmla="*/ 0 h 1299"/>
                <a:gd name="T8" fmla="*/ 1298 w 1298"/>
                <a:gd name="T9" fmla="*/ 650 h 1299"/>
                <a:gd name="T10" fmla="*/ 649 w 1298"/>
                <a:gd name="T11" fmla="*/ 1299 h 1299"/>
                <a:gd name="T12" fmla="*/ 649 w 1298"/>
                <a:gd name="T13" fmla="*/ 14 h 1299"/>
                <a:gd name="T14" fmla="*/ 649 w 1298"/>
                <a:gd name="T15" fmla="*/ 14 h 1299"/>
                <a:gd name="T16" fmla="*/ 13 w 1298"/>
                <a:gd name="T17" fmla="*/ 650 h 1299"/>
                <a:gd name="T18" fmla="*/ 649 w 1298"/>
                <a:gd name="T19" fmla="*/ 1286 h 1299"/>
                <a:gd name="T20" fmla="*/ 1285 w 1298"/>
                <a:gd name="T21" fmla="*/ 650 h 1299"/>
                <a:gd name="T22" fmla="*/ 649 w 1298"/>
                <a:gd name="T23" fmla="*/ 14 h 1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98" h="1299">
                  <a:moveTo>
                    <a:pt x="649" y="1299"/>
                  </a:moveTo>
                  <a:lnTo>
                    <a:pt x="649" y="1299"/>
                  </a:lnTo>
                  <a:cubicBezTo>
                    <a:pt x="291" y="1299"/>
                    <a:pt x="0" y="1008"/>
                    <a:pt x="0" y="650"/>
                  </a:cubicBezTo>
                  <a:cubicBezTo>
                    <a:pt x="0" y="292"/>
                    <a:pt x="291" y="0"/>
                    <a:pt x="649" y="0"/>
                  </a:cubicBezTo>
                  <a:cubicBezTo>
                    <a:pt x="1007" y="0"/>
                    <a:pt x="1298" y="292"/>
                    <a:pt x="1298" y="650"/>
                  </a:cubicBezTo>
                  <a:cubicBezTo>
                    <a:pt x="1298" y="1008"/>
                    <a:pt x="1007" y="1299"/>
                    <a:pt x="649" y="1299"/>
                  </a:cubicBezTo>
                  <a:close/>
                  <a:moveTo>
                    <a:pt x="649" y="14"/>
                  </a:moveTo>
                  <a:lnTo>
                    <a:pt x="649" y="14"/>
                  </a:lnTo>
                  <a:cubicBezTo>
                    <a:pt x="298" y="14"/>
                    <a:pt x="13" y="299"/>
                    <a:pt x="13" y="650"/>
                  </a:cubicBezTo>
                  <a:cubicBezTo>
                    <a:pt x="13" y="1000"/>
                    <a:pt x="298" y="1286"/>
                    <a:pt x="649" y="1286"/>
                  </a:cubicBezTo>
                  <a:cubicBezTo>
                    <a:pt x="999" y="1286"/>
                    <a:pt x="1285" y="1000"/>
                    <a:pt x="1285" y="650"/>
                  </a:cubicBezTo>
                  <a:cubicBezTo>
                    <a:pt x="1285" y="299"/>
                    <a:pt x="999" y="14"/>
                    <a:pt x="649" y="14"/>
                  </a:cubicBezTo>
                  <a:close/>
                </a:path>
              </a:pathLst>
            </a:custGeom>
            <a:solidFill>
              <a:srgbClr val="F3CEC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 name="Freeform 22">
              <a:extLst>
                <a:ext uri="{FF2B5EF4-FFF2-40B4-BE49-F238E27FC236}">
                  <a16:creationId xmlns:a16="http://schemas.microsoft.com/office/drawing/2014/main" id="{DCD34329-66EA-C528-B118-1347E85D529A}"/>
                </a:ext>
              </a:extLst>
            </p:cNvPr>
            <p:cNvSpPr>
              <a:spLocks/>
            </p:cNvSpPr>
            <p:nvPr/>
          </p:nvSpPr>
          <p:spPr bwMode="auto">
            <a:xfrm>
              <a:off x="6272853" y="3512436"/>
              <a:ext cx="150813" cy="150813"/>
            </a:xfrm>
            <a:custGeom>
              <a:avLst/>
              <a:gdLst>
                <a:gd name="T0" fmla="*/ 158 w 158"/>
                <a:gd name="T1" fmla="*/ 79 h 158"/>
                <a:gd name="T2" fmla="*/ 158 w 158"/>
                <a:gd name="T3" fmla="*/ 79 h 158"/>
                <a:gd name="T4" fmla="*/ 79 w 158"/>
                <a:gd name="T5" fmla="*/ 0 h 158"/>
                <a:gd name="T6" fmla="*/ 0 w 158"/>
                <a:gd name="T7" fmla="*/ 79 h 158"/>
                <a:gd name="T8" fmla="*/ 79 w 158"/>
                <a:gd name="T9" fmla="*/ 158 h 158"/>
                <a:gd name="T10" fmla="*/ 158 w 158"/>
                <a:gd name="T11" fmla="*/ 79 h 158"/>
              </a:gdLst>
              <a:ahLst/>
              <a:cxnLst>
                <a:cxn ang="0">
                  <a:pos x="T0" y="T1"/>
                </a:cxn>
                <a:cxn ang="0">
                  <a:pos x="T2" y="T3"/>
                </a:cxn>
                <a:cxn ang="0">
                  <a:pos x="T4" y="T5"/>
                </a:cxn>
                <a:cxn ang="0">
                  <a:pos x="T6" y="T7"/>
                </a:cxn>
                <a:cxn ang="0">
                  <a:pos x="T8" y="T9"/>
                </a:cxn>
                <a:cxn ang="0">
                  <a:pos x="T10" y="T11"/>
                </a:cxn>
              </a:cxnLst>
              <a:rect l="0" t="0" r="r" b="b"/>
              <a:pathLst>
                <a:path w="158" h="158">
                  <a:moveTo>
                    <a:pt x="158" y="79"/>
                  </a:moveTo>
                  <a:lnTo>
                    <a:pt x="158" y="79"/>
                  </a:lnTo>
                  <a:cubicBezTo>
                    <a:pt x="158" y="36"/>
                    <a:pt x="122" y="0"/>
                    <a:pt x="79" y="0"/>
                  </a:cubicBezTo>
                  <a:cubicBezTo>
                    <a:pt x="35" y="0"/>
                    <a:pt x="0" y="36"/>
                    <a:pt x="0" y="79"/>
                  </a:cubicBezTo>
                  <a:cubicBezTo>
                    <a:pt x="0" y="122"/>
                    <a:pt x="35" y="158"/>
                    <a:pt x="79" y="158"/>
                  </a:cubicBezTo>
                  <a:cubicBezTo>
                    <a:pt x="122" y="158"/>
                    <a:pt x="158" y="122"/>
                    <a:pt x="158" y="79"/>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 name="Freeform 23">
              <a:extLst>
                <a:ext uri="{FF2B5EF4-FFF2-40B4-BE49-F238E27FC236}">
                  <a16:creationId xmlns:a16="http://schemas.microsoft.com/office/drawing/2014/main" id="{EE368234-2EF8-8B33-FB1C-C6B8A2218CF9}"/>
                </a:ext>
              </a:extLst>
            </p:cNvPr>
            <p:cNvSpPr>
              <a:spLocks/>
            </p:cNvSpPr>
            <p:nvPr/>
          </p:nvSpPr>
          <p:spPr bwMode="auto">
            <a:xfrm>
              <a:off x="6214691" y="4134256"/>
              <a:ext cx="150813" cy="150813"/>
            </a:xfrm>
            <a:custGeom>
              <a:avLst/>
              <a:gdLst>
                <a:gd name="T0" fmla="*/ 158 w 158"/>
                <a:gd name="T1" fmla="*/ 79 h 157"/>
                <a:gd name="T2" fmla="*/ 158 w 158"/>
                <a:gd name="T3" fmla="*/ 79 h 157"/>
                <a:gd name="T4" fmla="*/ 79 w 158"/>
                <a:gd name="T5" fmla="*/ 0 h 157"/>
                <a:gd name="T6" fmla="*/ 0 w 158"/>
                <a:gd name="T7" fmla="*/ 79 h 157"/>
                <a:gd name="T8" fmla="*/ 79 w 158"/>
                <a:gd name="T9" fmla="*/ 157 h 157"/>
                <a:gd name="T10" fmla="*/ 158 w 158"/>
                <a:gd name="T11" fmla="*/ 79 h 157"/>
              </a:gdLst>
              <a:ahLst/>
              <a:cxnLst>
                <a:cxn ang="0">
                  <a:pos x="T0" y="T1"/>
                </a:cxn>
                <a:cxn ang="0">
                  <a:pos x="T2" y="T3"/>
                </a:cxn>
                <a:cxn ang="0">
                  <a:pos x="T4" y="T5"/>
                </a:cxn>
                <a:cxn ang="0">
                  <a:pos x="T6" y="T7"/>
                </a:cxn>
                <a:cxn ang="0">
                  <a:pos x="T8" y="T9"/>
                </a:cxn>
                <a:cxn ang="0">
                  <a:pos x="T10" y="T11"/>
                </a:cxn>
              </a:cxnLst>
              <a:rect l="0" t="0" r="r" b="b"/>
              <a:pathLst>
                <a:path w="158" h="157">
                  <a:moveTo>
                    <a:pt x="158" y="79"/>
                  </a:moveTo>
                  <a:lnTo>
                    <a:pt x="158" y="79"/>
                  </a:lnTo>
                  <a:cubicBezTo>
                    <a:pt x="158" y="35"/>
                    <a:pt x="122" y="0"/>
                    <a:pt x="79" y="0"/>
                  </a:cubicBezTo>
                  <a:cubicBezTo>
                    <a:pt x="36" y="0"/>
                    <a:pt x="0" y="35"/>
                    <a:pt x="0" y="79"/>
                  </a:cubicBezTo>
                  <a:cubicBezTo>
                    <a:pt x="0" y="122"/>
                    <a:pt x="36" y="157"/>
                    <a:pt x="79" y="157"/>
                  </a:cubicBezTo>
                  <a:cubicBezTo>
                    <a:pt x="122" y="157"/>
                    <a:pt x="158" y="122"/>
                    <a:pt x="158" y="79"/>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 name="Freeform 24">
              <a:extLst>
                <a:ext uri="{FF2B5EF4-FFF2-40B4-BE49-F238E27FC236}">
                  <a16:creationId xmlns:a16="http://schemas.microsoft.com/office/drawing/2014/main" id="{E207637E-0395-E5C3-2B55-8619D2FFF4DA}"/>
                </a:ext>
              </a:extLst>
            </p:cNvPr>
            <p:cNvSpPr>
              <a:spLocks/>
            </p:cNvSpPr>
            <p:nvPr/>
          </p:nvSpPr>
          <p:spPr bwMode="auto">
            <a:xfrm>
              <a:off x="5384882" y="3745233"/>
              <a:ext cx="149225" cy="150813"/>
            </a:xfrm>
            <a:custGeom>
              <a:avLst/>
              <a:gdLst>
                <a:gd name="T0" fmla="*/ 157 w 157"/>
                <a:gd name="T1" fmla="*/ 79 h 157"/>
                <a:gd name="T2" fmla="*/ 157 w 157"/>
                <a:gd name="T3" fmla="*/ 79 h 157"/>
                <a:gd name="T4" fmla="*/ 79 w 157"/>
                <a:gd name="T5" fmla="*/ 0 h 157"/>
                <a:gd name="T6" fmla="*/ 0 w 157"/>
                <a:gd name="T7" fmla="*/ 79 h 157"/>
                <a:gd name="T8" fmla="*/ 79 w 157"/>
                <a:gd name="T9" fmla="*/ 157 h 157"/>
                <a:gd name="T10" fmla="*/ 157 w 157"/>
                <a:gd name="T11" fmla="*/ 79 h 157"/>
              </a:gdLst>
              <a:ahLst/>
              <a:cxnLst>
                <a:cxn ang="0">
                  <a:pos x="T0" y="T1"/>
                </a:cxn>
                <a:cxn ang="0">
                  <a:pos x="T2" y="T3"/>
                </a:cxn>
                <a:cxn ang="0">
                  <a:pos x="T4" y="T5"/>
                </a:cxn>
                <a:cxn ang="0">
                  <a:pos x="T6" y="T7"/>
                </a:cxn>
                <a:cxn ang="0">
                  <a:pos x="T8" y="T9"/>
                </a:cxn>
                <a:cxn ang="0">
                  <a:pos x="T10" y="T11"/>
                </a:cxn>
              </a:cxnLst>
              <a:rect l="0" t="0" r="r" b="b"/>
              <a:pathLst>
                <a:path w="157" h="157">
                  <a:moveTo>
                    <a:pt x="157" y="79"/>
                  </a:moveTo>
                  <a:lnTo>
                    <a:pt x="157" y="79"/>
                  </a:lnTo>
                  <a:cubicBezTo>
                    <a:pt x="157" y="35"/>
                    <a:pt x="122" y="0"/>
                    <a:pt x="79" y="0"/>
                  </a:cubicBezTo>
                  <a:cubicBezTo>
                    <a:pt x="35" y="0"/>
                    <a:pt x="0" y="35"/>
                    <a:pt x="0" y="79"/>
                  </a:cubicBezTo>
                  <a:cubicBezTo>
                    <a:pt x="0" y="122"/>
                    <a:pt x="35" y="157"/>
                    <a:pt x="79" y="157"/>
                  </a:cubicBezTo>
                  <a:cubicBezTo>
                    <a:pt x="122" y="157"/>
                    <a:pt x="157" y="122"/>
                    <a:pt x="157" y="79"/>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 name="Freeform 25">
              <a:extLst>
                <a:ext uri="{FF2B5EF4-FFF2-40B4-BE49-F238E27FC236}">
                  <a16:creationId xmlns:a16="http://schemas.microsoft.com/office/drawing/2014/main" id="{28C6B6A9-24BF-2772-6427-92FA8C6C9FEC}"/>
                </a:ext>
              </a:extLst>
            </p:cNvPr>
            <p:cNvSpPr>
              <a:spLocks/>
            </p:cNvSpPr>
            <p:nvPr/>
          </p:nvSpPr>
          <p:spPr bwMode="auto">
            <a:xfrm>
              <a:off x="5594623" y="3745233"/>
              <a:ext cx="150813" cy="150813"/>
            </a:xfrm>
            <a:custGeom>
              <a:avLst/>
              <a:gdLst>
                <a:gd name="T0" fmla="*/ 157 w 157"/>
                <a:gd name="T1" fmla="*/ 79 h 158"/>
                <a:gd name="T2" fmla="*/ 157 w 157"/>
                <a:gd name="T3" fmla="*/ 79 h 158"/>
                <a:gd name="T4" fmla="*/ 79 w 157"/>
                <a:gd name="T5" fmla="*/ 0 h 158"/>
                <a:gd name="T6" fmla="*/ 0 w 157"/>
                <a:gd name="T7" fmla="*/ 79 h 158"/>
                <a:gd name="T8" fmla="*/ 79 w 157"/>
                <a:gd name="T9" fmla="*/ 158 h 158"/>
                <a:gd name="T10" fmla="*/ 157 w 157"/>
                <a:gd name="T11" fmla="*/ 79 h 158"/>
              </a:gdLst>
              <a:ahLst/>
              <a:cxnLst>
                <a:cxn ang="0">
                  <a:pos x="T0" y="T1"/>
                </a:cxn>
                <a:cxn ang="0">
                  <a:pos x="T2" y="T3"/>
                </a:cxn>
                <a:cxn ang="0">
                  <a:pos x="T4" y="T5"/>
                </a:cxn>
                <a:cxn ang="0">
                  <a:pos x="T6" y="T7"/>
                </a:cxn>
                <a:cxn ang="0">
                  <a:pos x="T8" y="T9"/>
                </a:cxn>
                <a:cxn ang="0">
                  <a:pos x="T10" y="T11"/>
                </a:cxn>
              </a:cxnLst>
              <a:rect l="0" t="0" r="r" b="b"/>
              <a:pathLst>
                <a:path w="157" h="158">
                  <a:moveTo>
                    <a:pt x="157" y="79"/>
                  </a:moveTo>
                  <a:lnTo>
                    <a:pt x="157" y="79"/>
                  </a:lnTo>
                  <a:cubicBezTo>
                    <a:pt x="157" y="35"/>
                    <a:pt x="122" y="0"/>
                    <a:pt x="79" y="0"/>
                  </a:cubicBezTo>
                  <a:cubicBezTo>
                    <a:pt x="35" y="0"/>
                    <a:pt x="0" y="35"/>
                    <a:pt x="0" y="79"/>
                  </a:cubicBezTo>
                  <a:cubicBezTo>
                    <a:pt x="0" y="122"/>
                    <a:pt x="35" y="158"/>
                    <a:pt x="79" y="158"/>
                  </a:cubicBezTo>
                  <a:cubicBezTo>
                    <a:pt x="122" y="158"/>
                    <a:pt x="157" y="122"/>
                    <a:pt x="157" y="79"/>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 name="Freeform 26">
              <a:extLst>
                <a:ext uri="{FF2B5EF4-FFF2-40B4-BE49-F238E27FC236}">
                  <a16:creationId xmlns:a16="http://schemas.microsoft.com/office/drawing/2014/main" id="{5FBFB5B4-B883-2A68-A552-7748A205BEF6}"/>
                </a:ext>
              </a:extLst>
            </p:cNvPr>
            <p:cNvSpPr>
              <a:spLocks/>
            </p:cNvSpPr>
            <p:nvPr/>
          </p:nvSpPr>
          <p:spPr bwMode="auto">
            <a:xfrm>
              <a:off x="6382024" y="4267040"/>
              <a:ext cx="150813" cy="150813"/>
            </a:xfrm>
            <a:custGeom>
              <a:avLst/>
              <a:gdLst>
                <a:gd name="T0" fmla="*/ 157 w 157"/>
                <a:gd name="T1" fmla="*/ 79 h 158"/>
                <a:gd name="T2" fmla="*/ 157 w 157"/>
                <a:gd name="T3" fmla="*/ 79 h 158"/>
                <a:gd name="T4" fmla="*/ 78 w 157"/>
                <a:gd name="T5" fmla="*/ 0 h 158"/>
                <a:gd name="T6" fmla="*/ 0 w 157"/>
                <a:gd name="T7" fmla="*/ 79 h 158"/>
                <a:gd name="T8" fmla="*/ 78 w 157"/>
                <a:gd name="T9" fmla="*/ 158 h 158"/>
                <a:gd name="T10" fmla="*/ 157 w 157"/>
                <a:gd name="T11" fmla="*/ 79 h 158"/>
              </a:gdLst>
              <a:ahLst/>
              <a:cxnLst>
                <a:cxn ang="0">
                  <a:pos x="T0" y="T1"/>
                </a:cxn>
                <a:cxn ang="0">
                  <a:pos x="T2" y="T3"/>
                </a:cxn>
                <a:cxn ang="0">
                  <a:pos x="T4" y="T5"/>
                </a:cxn>
                <a:cxn ang="0">
                  <a:pos x="T6" y="T7"/>
                </a:cxn>
                <a:cxn ang="0">
                  <a:pos x="T8" y="T9"/>
                </a:cxn>
                <a:cxn ang="0">
                  <a:pos x="T10" y="T11"/>
                </a:cxn>
              </a:cxnLst>
              <a:rect l="0" t="0" r="r" b="b"/>
              <a:pathLst>
                <a:path w="157" h="158">
                  <a:moveTo>
                    <a:pt x="157" y="79"/>
                  </a:moveTo>
                  <a:lnTo>
                    <a:pt x="157" y="79"/>
                  </a:lnTo>
                  <a:cubicBezTo>
                    <a:pt x="157" y="36"/>
                    <a:pt x="122" y="0"/>
                    <a:pt x="78" y="0"/>
                  </a:cubicBezTo>
                  <a:cubicBezTo>
                    <a:pt x="35" y="0"/>
                    <a:pt x="0" y="36"/>
                    <a:pt x="0" y="79"/>
                  </a:cubicBezTo>
                  <a:cubicBezTo>
                    <a:pt x="0" y="122"/>
                    <a:pt x="35" y="158"/>
                    <a:pt x="78" y="158"/>
                  </a:cubicBezTo>
                  <a:cubicBezTo>
                    <a:pt x="122" y="158"/>
                    <a:pt x="157" y="122"/>
                    <a:pt x="157" y="79"/>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8" name="Freeform 27">
              <a:extLst>
                <a:ext uri="{FF2B5EF4-FFF2-40B4-BE49-F238E27FC236}">
                  <a16:creationId xmlns:a16="http://schemas.microsoft.com/office/drawing/2014/main" id="{40B90C09-2AB3-E72B-2C2F-E315622A83C3}"/>
                </a:ext>
              </a:extLst>
            </p:cNvPr>
            <p:cNvSpPr>
              <a:spLocks/>
            </p:cNvSpPr>
            <p:nvPr/>
          </p:nvSpPr>
          <p:spPr bwMode="auto">
            <a:xfrm>
              <a:off x="6439865" y="3378072"/>
              <a:ext cx="150813" cy="150813"/>
            </a:xfrm>
            <a:custGeom>
              <a:avLst/>
              <a:gdLst>
                <a:gd name="T0" fmla="*/ 157 w 157"/>
                <a:gd name="T1" fmla="*/ 79 h 158"/>
                <a:gd name="T2" fmla="*/ 157 w 157"/>
                <a:gd name="T3" fmla="*/ 79 h 158"/>
                <a:gd name="T4" fmla="*/ 78 w 157"/>
                <a:gd name="T5" fmla="*/ 0 h 158"/>
                <a:gd name="T6" fmla="*/ 0 w 157"/>
                <a:gd name="T7" fmla="*/ 79 h 158"/>
                <a:gd name="T8" fmla="*/ 78 w 157"/>
                <a:gd name="T9" fmla="*/ 158 h 158"/>
                <a:gd name="T10" fmla="*/ 157 w 157"/>
                <a:gd name="T11" fmla="*/ 79 h 158"/>
              </a:gdLst>
              <a:ahLst/>
              <a:cxnLst>
                <a:cxn ang="0">
                  <a:pos x="T0" y="T1"/>
                </a:cxn>
                <a:cxn ang="0">
                  <a:pos x="T2" y="T3"/>
                </a:cxn>
                <a:cxn ang="0">
                  <a:pos x="T4" y="T5"/>
                </a:cxn>
                <a:cxn ang="0">
                  <a:pos x="T6" y="T7"/>
                </a:cxn>
                <a:cxn ang="0">
                  <a:pos x="T8" y="T9"/>
                </a:cxn>
                <a:cxn ang="0">
                  <a:pos x="T10" y="T11"/>
                </a:cxn>
              </a:cxnLst>
              <a:rect l="0" t="0" r="r" b="b"/>
              <a:pathLst>
                <a:path w="157" h="158">
                  <a:moveTo>
                    <a:pt x="157" y="79"/>
                  </a:moveTo>
                  <a:lnTo>
                    <a:pt x="157" y="79"/>
                  </a:lnTo>
                  <a:cubicBezTo>
                    <a:pt x="157" y="35"/>
                    <a:pt x="122" y="0"/>
                    <a:pt x="78" y="0"/>
                  </a:cubicBezTo>
                  <a:cubicBezTo>
                    <a:pt x="35" y="0"/>
                    <a:pt x="0" y="35"/>
                    <a:pt x="0" y="79"/>
                  </a:cubicBezTo>
                  <a:cubicBezTo>
                    <a:pt x="0" y="122"/>
                    <a:pt x="35" y="158"/>
                    <a:pt x="78" y="158"/>
                  </a:cubicBezTo>
                  <a:cubicBezTo>
                    <a:pt x="122" y="158"/>
                    <a:pt x="157" y="122"/>
                    <a:pt x="157" y="79"/>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 name="Freeform 28">
              <a:extLst>
                <a:ext uri="{FF2B5EF4-FFF2-40B4-BE49-F238E27FC236}">
                  <a16:creationId xmlns:a16="http://schemas.microsoft.com/office/drawing/2014/main" id="{83BA8F23-AD14-B235-D8F3-F23731F8382A}"/>
                </a:ext>
              </a:extLst>
            </p:cNvPr>
            <p:cNvSpPr>
              <a:spLocks/>
            </p:cNvSpPr>
            <p:nvPr/>
          </p:nvSpPr>
          <p:spPr bwMode="auto">
            <a:xfrm>
              <a:off x="5761310" y="4123084"/>
              <a:ext cx="150813" cy="150813"/>
            </a:xfrm>
            <a:custGeom>
              <a:avLst/>
              <a:gdLst>
                <a:gd name="T0" fmla="*/ 157 w 157"/>
                <a:gd name="T1" fmla="*/ 79 h 158"/>
                <a:gd name="T2" fmla="*/ 157 w 157"/>
                <a:gd name="T3" fmla="*/ 79 h 158"/>
                <a:gd name="T4" fmla="*/ 79 w 157"/>
                <a:gd name="T5" fmla="*/ 0 h 158"/>
                <a:gd name="T6" fmla="*/ 0 w 157"/>
                <a:gd name="T7" fmla="*/ 79 h 158"/>
                <a:gd name="T8" fmla="*/ 79 w 157"/>
                <a:gd name="T9" fmla="*/ 158 h 158"/>
                <a:gd name="T10" fmla="*/ 157 w 157"/>
                <a:gd name="T11" fmla="*/ 79 h 158"/>
              </a:gdLst>
              <a:ahLst/>
              <a:cxnLst>
                <a:cxn ang="0">
                  <a:pos x="T0" y="T1"/>
                </a:cxn>
                <a:cxn ang="0">
                  <a:pos x="T2" y="T3"/>
                </a:cxn>
                <a:cxn ang="0">
                  <a:pos x="T4" y="T5"/>
                </a:cxn>
                <a:cxn ang="0">
                  <a:pos x="T6" y="T7"/>
                </a:cxn>
                <a:cxn ang="0">
                  <a:pos x="T8" y="T9"/>
                </a:cxn>
                <a:cxn ang="0">
                  <a:pos x="T10" y="T11"/>
                </a:cxn>
              </a:cxnLst>
              <a:rect l="0" t="0" r="r" b="b"/>
              <a:pathLst>
                <a:path w="157" h="158">
                  <a:moveTo>
                    <a:pt x="157" y="79"/>
                  </a:moveTo>
                  <a:lnTo>
                    <a:pt x="157" y="79"/>
                  </a:lnTo>
                  <a:cubicBezTo>
                    <a:pt x="157" y="36"/>
                    <a:pt x="122" y="0"/>
                    <a:pt x="79" y="0"/>
                  </a:cubicBezTo>
                  <a:cubicBezTo>
                    <a:pt x="35" y="0"/>
                    <a:pt x="0" y="36"/>
                    <a:pt x="0" y="79"/>
                  </a:cubicBezTo>
                  <a:cubicBezTo>
                    <a:pt x="0" y="123"/>
                    <a:pt x="35" y="158"/>
                    <a:pt x="79" y="158"/>
                  </a:cubicBezTo>
                  <a:cubicBezTo>
                    <a:pt x="122" y="158"/>
                    <a:pt x="157" y="123"/>
                    <a:pt x="157" y="79"/>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sp>
        <p:nvSpPr>
          <p:cNvPr id="2" name="Inhaltsplatzhalter 1"/>
          <p:cNvSpPr>
            <a:spLocks noGrp="1"/>
          </p:cNvSpPr>
          <p:nvPr>
            <p:ph idx="1"/>
          </p:nvPr>
        </p:nvSpPr>
        <p:spPr/>
        <p:txBody>
          <a:bodyPr/>
          <a:lstStyle/>
          <a:p>
            <a:r>
              <a:rPr lang="de-CH"/>
              <a:t>Vertretung der Parteien</a:t>
            </a:r>
          </a:p>
          <a:p>
            <a:r>
              <a:rPr lang="de-CH"/>
              <a:t>im Bundesrat</a:t>
            </a:r>
          </a:p>
        </p:txBody>
      </p:sp>
      <p:sp>
        <p:nvSpPr>
          <p:cNvPr id="3" name="Datumsplatzhalter 2"/>
          <p:cNvSpPr>
            <a:spLocks noGrp="1"/>
          </p:cNvSpPr>
          <p:nvPr>
            <p:ph type="dt" sz="half" idx="10"/>
          </p:nvPr>
        </p:nvSpPr>
        <p:spPr/>
        <p:txBody>
          <a:bodyPr/>
          <a:lstStyle/>
          <a:p>
            <a:r>
              <a:rPr lang="de-CH"/>
              <a:t>Stand Dezember 2024</a:t>
            </a:r>
            <a:endParaRPr lang="de-CH" dirty="0"/>
          </a:p>
        </p:txBody>
      </p:sp>
      <p:grpSp>
        <p:nvGrpSpPr>
          <p:cNvPr id="31" name="Gruppieren 30"/>
          <p:cNvGrpSpPr/>
          <p:nvPr/>
        </p:nvGrpSpPr>
        <p:grpSpPr>
          <a:xfrm flipV="1">
            <a:off x="11502180" y="6201593"/>
            <a:ext cx="97200" cy="309746"/>
            <a:chOff x="11502180" y="6201593"/>
            <a:chExt cx="97200" cy="309746"/>
          </a:xfrm>
        </p:grpSpPr>
        <p:sp>
          <p:nvSpPr>
            <p:cNvPr id="32" name="Ellipse 31"/>
            <p:cNvSpPr>
              <a:spLocks noChangeAspect="1"/>
            </p:cNvSpPr>
            <p:nvPr/>
          </p:nvSpPr>
          <p:spPr>
            <a:xfrm>
              <a:off x="11502180" y="6414139"/>
              <a:ext cx="97200" cy="972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3" name="Ellipse 32"/>
            <p:cNvSpPr>
              <a:spLocks noChangeAspect="1"/>
            </p:cNvSpPr>
            <p:nvPr/>
          </p:nvSpPr>
          <p:spPr>
            <a:xfrm>
              <a:off x="11502180" y="6201593"/>
              <a:ext cx="97200" cy="97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sp>
        <p:nvSpPr>
          <p:cNvPr id="6" name="Textfeld 5">
            <a:extLst>
              <a:ext uri="{FF2B5EF4-FFF2-40B4-BE49-F238E27FC236}">
                <a16:creationId xmlns:a16="http://schemas.microsoft.com/office/drawing/2014/main" id="{CCDACE20-D4C4-DCE4-E2D6-A0E63B4DBB0E}"/>
              </a:ext>
            </a:extLst>
          </p:cNvPr>
          <p:cNvSpPr txBox="1"/>
          <p:nvPr/>
        </p:nvSpPr>
        <p:spPr>
          <a:xfrm>
            <a:off x="551384" y="4653136"/>
            <a:ext cx="1944216" cy="400110"/>
          </a:xfrm>
          <a:prstGeom prst="rect">
            <a:avLst/>
          </a:prstGeom>
          <a:noFill/>
        </p:spPr>
        <p:txBody>
          <a:bodyPr wrap="square" lIns="0" tIns="0" rIns="0" bIns="0" rtlCol="0">
            <a:spAutoFit/>
          </a:bodyPr>
          <a:lstStyle/>
          <a:p>
            <a:r>
              <a:rPr lang="de-CH" sz="1300" dirty="0">
                <a:solidFill>
                  <a:schemeClr val="bg1"/>
                </a:solidFill>
              </a:rPr>
              <a:t>Wähleranteile bei den</a:t>
            </a:r>
            <a:br>
              <a:rPr lang="de-CH" sz="1300" dirty="0">
                <a:solidFill>
                  <a:schemeClr val="bg1"/>
                </a:solidFill>
              </a:rPr>
            </a:br>
            <a:r>
              <a:rPr lang="de-CH" sz="1300" dirty="0">
                <a:solidFill>
                  <a:schemeClr val="bg1"/>
                </a:solidFill>
              </a:rPr>
              <a:t>Nationalratswahlen</a:t>
            </a:r>
          </a:p>
        </p:txBody>
      </p:sp>
      <p:sp>
        <p:nvSpPr>
          <p:cNvPr id="7" name="Freeform 6">
            <a:extLst>
              <a:ext uri="{FF2B5EF4-FFF2-40B4-BE49-F238E27FC236}">
                <a16:creationId xmlns:a16="http://schemas.microsoft.com/office/drawing/2014/main" id="{FF35FA9C-8C59-DC7D-FCB4-F22969B25AC2}"/>
              </a:ext>
            </a:extLst>
          </p:cNvPr>
          <p:cNvSpPr>
            <a:spLocks/>
          </p:cNvSpPr>
          <p:nvPr/>
        </p:nvSpPr>
        <p:spPr bwMode="auto">
          <a:xfrm>
            <a:off x="557486" y="5786906"/>
            <a:ext cx="254000" cy="115888"/>
          </a:xfrm>
          <a:custGeom>
            <a:avLst/>
            <a:gdLst>
              <a:gd name="T0" fmla="*/ 0 w 265"/>
              <a:gd name="T1" fmla="*/ 121 h 121"/>
              <a:gd name="T2" fmla="*/ 0 w 265"/>
              <a:gd name="T3" fmla="*/ 121 h 121"/>
              <a:gd name="T4" fmla="*/ 265 w 265"/>
              <a:gd name="T5" fmla="*/ 121 h 121"/>
              <a:gd name="T6" fmla="*/ 265 w 265"/>
              <a:gd name="T7" fmla="*/ 0 h 121"/>
              <a:gd name="T8" fmla="*/ 0 w 265"/>
              <a:gd name="T9" fmla="*/ 0 h 121"/>
              <a:gd name="T10" fmla="*/ 0 w 265"/>
              <a:gd name="T11" fmla="*/ 121 h 121"/>
            </a:gdLst>
            <a:ahLst/>
            <a:cxnLst>
              <a:cxn ang="0">
                <a:pos x="T0" y="T1"/>
              </a:cxn>
              <a:cxn ang="0">
                <a:pos x="T2" y="T3"/>
              </a:cxn>
              <a:cxn ang="0">
                <a:pos x="T4" y="T5"/>
              </a:cxn>
              <a:cxn ang="0">
                <a:pos x="T6" y="T7"/>
              </a:cxn>
              <a:cxn ang="0">
                <a:pos x="T8" y="T9"/>
              </a:cxn>
              <a:cxn ang="0">
                <a:pos x="T10" y="T11"/>
              </a:cxn>
            </a:cxnLst>
            <a:rect l="0" t="0" r="r" b="b"/>
            <a:pathLst>
              <a:path w="265" h="121">
                <a:moveTo>
                  <a:pt x="0" y="121"/>
                </a:moveTo>
                <a:lnTo>
                  <a:pt x="0" y="121"/>
                </a:lnTo>
                <a:lnTo>
                  <a:pt x="265" y="121"/>
                </a:lnTo>
                <a:lnTo>
                  <a:pt x="265" y="0"/>
                </a:lnTo>
                <a:lnTo>
                  <a:pt x="0" y="0"/>
                </a:lnTo>
                <a:lnTo>
                  <a:pt x="0" y="121"/>
                </a:lnTo>
                <a:close/>
              </a:path>
            </a:pathLst>
          </a:custGeom>
          <a:pattFill prst="wdUpDiag">
            <a:fgClr>
              <a:schemeClr val="bg1"/>
            </a:fgClr>
            <a:bgClr>
              <a:schemeClr val="accent6"/>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 name="Freeform 7">
            <a:extLst>
              <a:ext uri="{FF2B5EF4-FFF2-40B4-BE49-F238E27FC236}">
                <a16:creationId xmlns:a16="http://schemas.microsoft.com/office/drawing/2014/main" id="{90597863-16B5-593F-B5CA-F53DAF43AC70}"/>
              </a:ext>
            </a:extLst>
          </p:cNvPr>
          <p:cNvSpPr>
            <a:spLocks/>
          </p:cNvSpPr>
          <p:nvPr/>
        </p:nvSpPr>
        <p:spPr bwMode="auto">
          <a:xfrm>
            <a:off x="557486" y="5571006"/>
            <a:ext cx="254000" cy="114300"/>
          </a:xfrm>
          <a:custGeom>
            <a:avLst/>
            <a:gdLst>
              <a:gd name="T0" fmla="*/ 0 w 265"/>
              <a:gd name="T1" fmla="*/ 121 h 121"/>
              <a:gd name="T2" fmla="*/ 0 w 265"/>
              <a:gd name="T3" fmla="*/ 121 h 121"/>
              <a:gd name="T4" fmla="*/ 265 w 265"/>
              <a:gd name="T5" fmla="*/ 121 h 121"/>
              <a:gd name="T6" fmla="*/ 265 w 265"/>
              <a:gd name="T7" fmla="*/ 0 h 121"/>
              <a:gd name="T8" fmla="*/ 0 w 265"/>
              <a:gd name="T9" fmla="*/ 0 h 121"/>
              <a:gd name="T10" fmla="*/ 0 w 265"/>
              <a:gd name="T11" fmla="*/ 121 h 121"/>
            </a:gdLst>
            <a:ahLst/>
            <a:cxnLst>
              <a:cxn ang="0">
                <a:pos x="T0" y="T1"/>
              </a:cxn>
              <a:cxn ang="0">
                <a:pos x="T2" y="T3"/>
              </a:cxn>
              <a:cxn ang="0">
                <a:pos x="T4" y="T5"/>
              </a:cxn>
              <a:cxn ang="0">
                <a:pos x="T6" y="T7"/>
              </a:cxn>
              <a:cxn ang="0">
                <a:pos x="T8" y="T9"/>
              </a:cxn>
              <a:cxn ang="0">
                <a:pos x="T10" y="T11"/>
              </a:cxn>
            </a:cxnLst>
            <a:rect l="0" t="0" r="r" b="b"/>
            <a:pathLst>
              <a:path w="265" h="121">
                <a:moveTo>
                  <a:pt x="0" y="121"/>
                </a:moveTo>
                <a:lnTo>
                  <a:pt x="0" y="121"/>
                </a:lnTo>
                <a:lnTo>
                  <a:pt x="265" y="121"/>
                </a:lnTo>
                <a:lnTo>
                  <a:pt x="265" y="0"/>
                </a:lnTo>
                <a:lnTo>
                  <a:pt x="0" y="0"/>
                </a:lnTo>
                <a:lnTo>
                  <a:pt x="0" y="121"/>
                </a:lnTo>
                <a:close/>
              </a:path>
            </a:pathLst>
          </a:custGeom>
          <a:pattFill prst="wdUpDiag">
            <a:fgClr>
              <a:schemeClr val="accent5"/>
            </a:fgClr>
            <a:bgClr>
              <a:schemeClr val="accent6"/>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9" name="Freeform 8">
            <a:extLst>
              <a:ext uri="{FF2B5EF4-FFF2-40B4-BE49-F238E27FC236}">
                <a16:creationId xmlns:a16="http://schemas.microsoft.com/office/drawing/2014/main" id="{97C30EDE-B725-27BA-500B-B47614D42892}"/>
              </a:ext>
            </a:extLst>
          </p:cNvPr>
          <p:cNvSpPr>
            <a:spLocks/>
          </p:cNvSpPr>
          <p:nvPr/>
        </p:nvSpPr>
        <p:spPr bwMode="auto">
          <a:xfrm>
            <a:off x="557486" y="6002806"/>
            <a:ext cx="254000" cy="114300"/>
          </a:xfrm>
          <a:custGeom>
            <a:avLst/>
            <a:gdLst>
              <a:gd name="T0" fmla="*/ 0 w 265"/>
              <a:gd name="T1" fmla="*/ 121 h 121"/>
              <a:gd name="T2" fmla="*/ 0 w 265"/>
              <a:gd name="T3" fmla="*/ 121 h 121"/>
              <a:gd name="T4" fmla="*/ 265 w 265"/>
              <a:gd name="T5" fmla="*/ 121 h 121"/>
              <a:gd name="T6" fmla="*/ 265 w 265"/>
              <a:gd name="T7" fmla="*/ 0 h 121"/>
              <a:gd name="T8" fmla="*/ 0 w 265"/>
              <a:gd name="T9" fmla="*/ 0 h 121"/>
              <a:gd name="T10" fmla="*/ 0 w 265"/>
              <a:gd name="T11" fmla="*/ 121 h 121"/>
            </a:gdLst>
            <a:ahLst/>
            <a:cxnLst>
              <a:cxn ang="0">
                <a:pos x="T0" y="T1"/>
              </a:cxn>
              <a:cxn ang="0">
                <a:pos x="T2" y="T3"/>
              </a:cxn>
              <a:cxn ang="0">
                <a:pos x="T4" y="T5"/>
              </a:cxn>
              <a:cxn ang="0">
                <a:pos x="T6" y="T7"/>
              </a:cxn>
              <a:cxn ang="0">
                <a:pos x="T8" y="T9"/>
              </a:cxn>
              <a:cxn ang="0">
                <a:pos x="T10" y="T11"/>
              </a:cxn>
            </a:cxnLst>
            <a:rect l="0" t="0" r="r" b="b"/>
            <a:pathLst>
              <a:path w="265" h="121">
                <a:moveTo>
                  <a:pt x="0" y="121"/>
                </a:moveTo>
                <a:lnTo>
                  <a:pt x="0" y="121"/>
                </a:lnTo>
                <a:lnTo>
                  <a:pt x="265" y="121"/>
                </a:lnTo>
                <a:lnTo>
                  <a:pt x="265" y="0"/>
                </a:lnTo>
                <a:lnTo>
                  <a:pt x="0" y="0"/>
                </a:lnTo>
                <a:lnTo>
                  <a:pt x="0" y="121"/>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 name="Freeform 9">
            <a:extLst>
              <a:ext uri="{FF2B5EF4-FFF2-40B4-BE49-F238E27FC236}">
                <a16:creationId xmlns:a16="http://schemas.microsoft.com/office/drawing/2014/main" id="{7403F24A-39F1-6D6E-5B94-F866D93F5964}"/>
              </a:ext>
            </a:extLst>
          </p:cNvPr>
          <p:cNvSpPr>
            <a:spLocks/>
          </p:cNvSpPr>
          <p:nvPr/>
        </p:nvSpPr>
        <p:spPr bwMode="auto">
          <a:xfrm>
            <a:off x="557486" y="5137618"/>
            <a:ext cx="254000" cy="114300"/>
          </a:xfrm>
          <a:custGeom>
            <a:avLst/>
            <a:gdLst>
              <a:gd name="T0" fmla="*/ 0 w 265"/>
              <a:gd name="T1" fmla="*/ 121 h 121"/>
              <a:gd name="T2" fmla="*/ 0 w 265"/>
              <a:gd name="T3" fmla="*/ 121 h 121"/>
              <a:gd name="T4" fmla="*/ 265 w 265"/>
              <a:gd name="T5" fmla="*/ 121 h 121"/>
              <a:gd name="T6" fmla="*/ 265 w 265"/>
              <a:gd name="T7" fmla="*/ 0 h 121"/>
              <a:gd name="T8" fmla="*/ 0 w 265"/>
              <a:gd name="T9" fmla="*/ 0 h 121"/>
              <a:gd name="T10" fmla="*/ 0 w 265"/>
              <a:gd name="T11" fmla="*/ 121 h 121"/>
            </a:gdLst>
            <a:ahLst/>
            <a:cxnLst>
              <a:cxn ang="0">
                <a:pos x="T0" y="T1"/>
              </a:cxn>
              <a:cxn ang="0">
                <a:pos x="T2" y="T3"/>
              </a:cxn>
              <a:cxn ang="0">
                <a:pos x="T4" y="T5"/>
              </a:cxn>
              <a:cxn ang="0">
                <a:pos x="T6" y="T7"/>
              </a:cxn>
              <a:cxn ang="0">
                <a:pos x="T8" y="T9"/>
              </a:cxn>
              <a:cxn ang="0">
                <a:pos x="T10" y="T11"/>
              </a:cxn>
            </a:cxnLst>
            <a:rect l="0" t="0" r="r" b="b"/>
            <a:pathLst>
              <a:path w="265" h="121">
                <a:moveTo>
                  <a:pt x="0" y="121"/>
                </a:moveTo>
                <a:lnTo>
                  <a:pt x="0" y="121"/>
                </a:lnTo>
                <a:lnTo>
                  <a:pt x="265" y="121"/>
                </a:lnTo>
                <a:lnTo>
                  <a:pt x="265" y="0"/>
                </a:lnTo>
                <a:lnTo>
                  <a:pt x="0" y="0"/>
                </a:lnTo>
                <a:lnTo>
                  <a:pt x="0" y="121"/>
                </a:lnTo>
                <a:close/>
              </a:path>
            </a:pathLst>
          </a:custGeom>
          <a:pattFill prst="wdUpDiag">
            <a:fgClr>
              <a:schemeClr val="accent5"/>
            </a:fgClr>
            <a:bgClr>
              <a:schemeClr val="tx2"/>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9" name="Freeform 10">
            <a:extLst>
              <a:ext uri="{FF2B5EF4-FFF2-40B4-BE49-F238E27FC236}">
                <a16:creationId xmlns:a16="http://schemas.microsoft.com/office/drawing/2014/main" id="{D443373C-CA31-702B-E7C9-75F7534797A2}"/>
              </a:ext>
            </a:extLst>
          </p:cNvPr>
          <p:cNvSpPr>
            <a:spLocks/>
          </p:cNvSpPr>
          <p:nvPr/>
        </p:nvSpPr>
        <p:spPr bwMode="auto">
          <a:xfrm>
            <a:off x="557486" y="5353518"/>
            <a:ext cx="254000" cy="115888"/>
          </a:xfrm>
          <a:custGeom>
            <a:avLst/>
            <a:gdLst>
              <a:gd name="T0" fmla="*/ 0 w 265"/>
              <a:gd name="T1" fmla="*/ 121 h 121"/>
              <a:gd name="T2" fmla="*/ 0 w 265"/>
              <a:gd name="T3" fmla="*/ 121 h 121"/>
              <a:gd name="T4" fmla="*/ 265 w 265"/>
              <a:gd name="T5" fmla="*/ 121 h 121"/>
              <a:gd name="T6" fmla="*/ 265 w 265"/>
              <a:gd name="T7" fmla="*/ 0 h 121"/>
              <a:gd name="T8" fmla="*/ 0 w 265"/>
              <a:gd name="T9" fmla="*/ 0 h 121"/>
              <a:gd name="T10" fmla="*/ 0 w 265"/>
              <a:gd name="T11" fmla="*/ 121 h 121"/>
            </a:gdLst>
            <a:ahLst/>
            <a:cxnLst>
              <a:cxn ang="0">
                <a:pos x="T0" y="T1"/>
              </a:cxn>
              <a:cxn ang="0">
                <a:pos x="T2" y="T3"/>
              </a:cxn>
              <a:cxn ang="0">
                <a:pos x="T4" y="T5"/>
              </a:cxn>
              <a:cxn ang="0">
                <a:pos x="T6" y="T7"/>
              </a:cxn>
              <a:cxn ang="0">
                <a:pos x="T8" y="T9"/>
              </a:cxn>
              <a:cxn ang="0">
                <a:pos x="T10" y="T11"/>
              </a:cxn>
            </a:cxnLst>
            <a:rect l="0" t="0" r="r" b="b"/>
            <a:pathLst>
              <a:path w="265" h="121">
                <a:moveTo>
                  <a:pt x="0" y="121"/>
                </a:moveTo>
                <a:lnTo>
                  <a:pt x="0" y="121"/>
                </a:lnTo>
                <a:lnTo>
                  <a:pt x="265" y="121"/>
                </a:lnTo>
                <a:lnTo>
                  <a:pt x="265" y="0"/>
                </a:lnTo>
                <a:lnTo>
                  <a:pt x="0" y="0"/>
                </a:lnTo>
                <a:lnTo>
                  <a:pt x="0" y="121"/>
                </a:lnTo>
                <a:close/>
              </a:path>
            </a:pathLst>
          </a:custGeom>
          <a:pattFill prst="wdUpDiag">
            <a:fgClr>
              <a:schemeClr val="accent5"/>
            </a:fgClr>
            <a:bgClr>
              <a:schemeClr val="accent3"/>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 name="Textfeld 19">
            <a:extLst>
              <a:ext uri="{FF2B5EF4-FFF2-40B4-BE49-F238E27FC236}">
                <a16:creationId xmlns:a16="http://schemas.microsoft.com/office/drawing/2014/main" id="{68026372-C573-4555-13D8-5891E25C4163}"/>
              </a:ext>
            </a:extLst>
          </p:cNvPr>
          <p:cNvSpPr txBox="1"/>
          <p:nvPr/>
        </p:nvSpPr>
        <p:spPr>
          <a:xfrm>
            <a:off x="963886" y="5094075"/>
            <a:ext cx="1441723" cy="1292662"/>
          </a:xfrm>
          <a:prstGeom prst="rect">
            <a:avLst/>
          </a:prstGeom>
          <a:noFill/>
        </p:spPr>
        <p:txBody>
          <a:bodyPr wrap="square" lIns="0" tIns="0" rIns="0" bIns="0" rtlCol="0">
            <a:spAutoFit/>
          </a:bodyPr>
          <a:lstStyle/>
          <a:p>
            <a:r>
              <a:rPr lang="de-CH" sz="1400" dirty="0">
                <a:solidFill>
                  <a:schemeClr val="bg1"/>
                </a:solidFill>
              </a:rPr>
              <a:t>SVP</a:t>
            </a:r>
          </a:p>
          <a:p>
            <a:r>
              <a:rPr lang="de-CH" sz="1400" dirty="0">
                <a:solidFill>
                  <a:schemeClr val="bg1"/>
                </a:solidFill>
              </a:rPr>
              <a:t>SP</a:t>
            </a:r>
          </a:p>
          <a:p>
            <a:r>
              <a:rPr lang="de-CH" sz="1400" dirty="0">
                <a:solidFill>
                  <a:schemeClr val="bg1"/>
                </a:solidFill>
              </a:rPr>
              <a:t>Die Mitte. EVP</a:t>
            </a:r>
          </a:p>
          <a:p>
            <a:r>
              <a:rPr lang="de-CH" sz="1400" dirty="0">
                <a:solidFill>
                  <a:schemeClr val="bg1"/>
                </a:solidFill>
              </a:rPr>
              <a:t>FDP-Liberale</a:t>
            </a:r>
          </a:p>
          <a:p>
            <a:r>
              <a:rPr lang="de-CH" sz="1400" dirty="0">
                <a:solidFill>
                  <a:schemeClr val="bg1"/>
                </a:solidFill>
              </a:rPr>
              <a:t>Grüne</a:t>
            </a:r>
          </a:p>
          <a:p>
            <a:r>
              <a:rPr lang="de-CH" sz="1400" dirty="0">
                <a:solidFill>
                  <a:schemeClr val="bg1"/>
                </a:solidFill>
              </a:rPr>
              <a:t>GLP</a:t>
            </a:r>
          </a:p>
        </p:txBody>
      </p:sp>
      <p:sp>
        <p:nvSpPr>
          <p:cNvPr id="30" name="Freeform 8">
            <a:extLst>
              <a:ext uri="{FF2B5EF4-FFF2-40B4-BE49-F238E27FC236}">
                <a16:creationId xmlns:a16="http://schemas.microsoft.com/office/drawing/2014/main" id="{F7B53C7B-4367-B3D1-0067-96E726BB0485}"/>
              </a:ext>
            </a:extLst>
          </p:cNvPr>
          <p:cNvSpPr>
            <a:spLocks/>
          </p:cNvSpPr>
          <p:nvPr/>
        </p:nvSpPr>
        <p:spPr bwMode="auto">
          <a:xfrm>
            <a:off x="557486" y="6217118"/>
            <a:ext cx="254000" cy="114300"/>
          </a:xfrm>
          <a:custGeom>
            <a:avLst/>
            <a:gdLst>
              <a:gd name="T0" fmla="*/ 0 w 265"/>
              <a:gd name="T1" fmla="*/ 121 h 121"/>
              <a:gd name="T2" fmla="*/ 0 w 265"/>
              <a:gd name="T3" fmla="*/ 121 h 121"/>
              <a:gd name="T4" fmla="*/ 265 w 265"/>
              <a:gd name="T5" fmla="*/ 121 h 121"/>
              <a:gd name="T6" fmla="*/ 265 w 265"/>
              <a:gd name="T7" fmla="*/ 0 h 121"/>
              <a:gd name="T8" fmla="*/ 0 w 265"/>
              <a:gd name="T9" fmla="*/ 0 h 121"/>
              <a:gd name="T10" fmla="*/ 0 w 265"/>
              <a:gd name="T11" fmla="*/ 121 h 121"/>
            </a:gdLst>
            <a:ahLst/>
            <a:cxnLst>
              <a:cxn ang="0">
                <a:pos x="T0" y="T1"/>
              </a:cxn>
              <a:cxn ang="0">
                <a:pos x="T2" y="T3"/>
              </a:cxn>
              <a:cxn ang="0">
                <a:pos x="T4" y="T5"/>
              </a:cxn>
              <a:cxn ang="0">
                <a:pos x="T6" y="T7"/>
              </a:cxn>
              <a:cxn ang="0">
                <a:pos x="T8" y="T9"/>
              </a:cxn>
              <a:cxn ang="0">
                <a:pos x="T10" y="T11"/>
              </a:cxn>
            </a:cxnLst>
            <a:rect l="0" t="0" r="r" b="b"/>
            <a:pathLst>
              <a:path w="265" h="121">
                <a:moveTo>
                  <a:pt x="0" y="121"/>
                </a:moveTo>
                <a:lnTo>
                  <a:pt x="0" y="121"/>
                </a:lnTo>
                <a:lnTo>
                  <a:pt x="265" y="121"/>
                </a:lnTo>
                <a:lnTo>
                  <a:pt x="265" y="0"/>
                </a:lnTo>
                <a:lnTo>
                  <a:pt x="0" y="0"/>
                </a:lnTo>
                <a:lnTo>
                  <a:pt x="0" y="121"/>
                </a:lnTo>
                <a:close/>
              </a:path>
            </a:pathLst>
          </a:custGeom>
          <a:solidFill>
            <a:srgbClr val="FFFFFF"/>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aphicFrame>
        <p:nvGraphicFramePr>
          <p:cNvPr id="34" name="Diagramm 33">
            <a:extLst>
              <a:ext uri="{FF2B5EF4-FFF2-40B4-BE49-F238E27FC236}">
                <a16:creationId xmlns:a16="http://schemas.microsoft.com/office/drawing/2014/main" id="{A78289E4-A541-EE40-EA4B-B87E22DD90A0}"/>
              </a:ext>
            </a:extLst>
          </p:cNvPr>
          <p:cNvGraphicFramePr/>
          <p:nvPr>
            <p:extLst>
              <p:ext uri="{D42A27DB-BD31-4B8C-83A1-F6EECF244321}">
                <p14:modId xmlns:p14="http://schemas.microsoft.com/office/powerpoint/2010/main" val="2396324435"/>
              </p:ext>
            </p:extLst>
          </p:nvPr>
        </p:nvGraphicFramePr>
        <p:xfrm>
          <a:off x="1891135" y="1030346"/>
          <a:ext cx="8409729" cy="5606487"/>
        </p:xfrm>
        <a:graphic>
          <a:graphicData uri="http://schemas.openxmlformats.org/drawingml/2006/chart">
            <c:chart xmlns:c="http://schemas.openxmlformats.org/drawingml/2006/chart" xmlns:r="http://schemas.openxmlformats.org/officeDocument/2006/relationships" r:id="rId3"/>
          </a:graphicData>
        </a:graphic>
      </p:graphicFrame>
      <p:sp>
        <p:nvSpPr>
          <p:cNvPr id="4" name="Foliennummernplatzhalter 3">
            <a:extLst>
              <a:ext uri="{FF2B5EF4-FFF2-40B4-BE49-F238E27FC236}">
                <a16:creationId xmlns:a16="http://schemas.microsoft.com/office/drawing/2014/main" id="{FB2C1217-8592-7D8B-0F01-25B39DFB26B7}"/>
              </a:ext>
            </a:extLst>
          </p:cNvPr>
          <p:cNvSpPr>
            <a:spLocks noGrp="1"/>
          </p:cNvSpPr>
          <p:nvPr>
            <p:ph type="sldNum" sz="quarter" idx="12"/>
          </p:nvPr>
        </p:nvSpPr>
        <p:spPr/>
        <p:txBody>
          <a:bodyPr/>
          <a:lstStyle/>
          <a:p>
            <a:fld id="{442AD375-037F-43D0-B059-5172DA06796A}" type="slidenum">
              <a:rPr lang="de-CH" smtClean="0"/>
              <a:pPr/>
              <a:t>70</a:t>
            </a:fld>
            <a:endParaRPr lang="de-CH"/>
          </a:p>
        </p:txBody>
      </p:sp>
    </p:spTree>
    <p:extLst>
      <p:ext uri="{BB962C8B-B14F-4D97-AF65-F5344CB8AC3E}">
        <p14:creationId xmlns:p14="http://schemas.microsoft.com/office/powerpoint/2010/main" val="321627108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Die Beziehung zwischen Parlament und Regierung</a:t>
            </a:r>
          </a:p>
        </p:txBody>
      </p:sp>
      <p:sp>
        <p:nvSpPr>
          <p:cNvPr id="3" name="Inhaltsplatzhalter 2"/>
          <p:cNvSpPr>
            <a:spLocks noGrp="1"/>
          </p:cNvSpPr>
          <p:nvPr>
            <p:ph idx="1"/>
          </p:nvPr>
        </p:nvSpPr>
        <p:spPr/>
        <p:txBody>
          <a:bodyPr/>
          <a:lstStyle/>
          <a:p>
            <a:r>
              <a:rPr lang="de-CH" dirty="0"/>
              <a:t>Konkordanz</a:t>
            </a:r>
          </a:p>
          <a:p>
            <a:endParaRPr lang="de-CH" dirty="0"/>
          </a:p>
          <a:p>
            <a:r>
              <a:rPr lang="de-CH" dirty="0"/>
              <a:t>Die Einbindung verschiedener politischer Kräfte bezeichnet man als Konkordanz. Mit diesem System erhöht sich die Chance, dass Vorlagen von Bundesrat und Parlament bei Volksabstimmungen eine Mehrheit finden.</a:t>
            </a:r>
          </a:p>
        </p:txBody>
      </p:sp>
      <p:sp>
        <p:nvSpPr>
          <p:cNvPr id="4" name="Datumsplatzhalter 3"/>
          <p:cNvSpPr>
            <a:spLocks noGrp="1"/>
          </p:cNvSpPr>
          <p:nvPr>
            <p:ph type="dt" sz="half" idx="10"/>
          </p:nvPr>
        </p:nvSpPr>
        <p:spPr/>
        <p:txBody>
          <a:bodyPr/>
          <a:lstStyle/>
          <a:p>
            <a:r>
              <a:rPr lang="de-CH"/>
              <a:t>Stand Dezember 2024</a:t>
            </a:r>
            <a:endParaRPr lang="de-CH" dirty="0"/>
          </a:p>
        </p:txBody>
      </p:sp>
      <p:sp>
        <p:nvSpPr>
          <p:cNvPr id="5" name="Foliennummernplatzhalter 4">
            <a:extLst>
              <a:ext uri="{FF2B5EF4-FFF2-40B4-BE49-F238E27FC236}">
                <a16:creationId xmlns:a16="http://schemas.microsoft.com/office/drawing/2014/main" id="{5BA8913C-62D5-52EB-3823-B570F91561C4}"/>
              </a:ext>
            </a:extLst>
          </p:cNvPr>
          <p:cNvSpPr>
            <a:spLocks noGrp="1"/>
          </p:cNvSpPr>
          <p:nvPr>
            <p:ph type="sldNum" sz="quarter" idx="12"/>
          </p:nvPr>
        </p:nvSpPr>
        <p:spPr/>
        <p:txBody>
          <a:bodyPr/>
          <a:lstStyle/>
          <a:p>
            <a:fld id="{442AD375-037F-43D0-B059-5172DA06796A}" type="slidenum">
              <a:rPr lang="de-CH" smtClean="0"/>
              <a:t>71</a:t>
            </a:fld>
            <a:endParaRPr lang="de-CH"/>
          </a:p>
        </p:txBody>
      </p:sp>
    </p:spTree>
    <p:extLst>
      <p:ext uri="{BB962C8B-B14F-4D97-AF65-F5344CB8AC3E}">
        <p14:creationId xmlns:p14="http://schemas.microsoft.com/office/powerpoint/2010/main" val="301179505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Die Beziehung zwischen Parlament und Regierung</a:t>
            </a:r>
          </a:p>
        </p:txBody>
      </p:sp>
      <p:sp>
        <p:nvSpPr>
          <p:cNvPr id="3" name="Inhaltsplatzhalter 2"/>
          <p:cNvSpPr>
            <a:spLocks noGrp="1"/>
          </p:cNvSpPr>
          <p:nvPr>
            <p:ph idx="1"/>
          </p:nvPr>
        </p:nvSpPr>
        <p:spPr/>
        <p:txBody>
          <a:bodyPr/>
          <a:lstStyle/>
          <a:p>
            <a:r>
              <a:rPr lang="de-CH" dirty="0"/>
              <a:t>Das Parlament basiert somit nicht auf dem System einer</a:t>
            </a:r>
          </a:p>
          <a:p>
            <a:r>
              <a:rPr lang="de-CH" dirty="0"/>
              <a:t>dauerhaften Mehrheit und einer dauerhaften Opposition.</a:t>
            </a:r>
          </a:p>
          <a:p>
            <a:r>
              <a:rPr lang="de-CH" spc="30" dirty="0"/>
              <a:t>Vielmehr bilden sich je nach Geschäft wechselnde Mehrheiten.</a:t>
            </a:r>
          </a:p>
        </p:txBody>
      </p:sp>
      <p:sp>
        <p:nvSpPr>
          <p:cNvPr id="4" name="Datumsplatzhalter 3"/>
          <p:cNvSpPr>
            <a:spLocks noGrp="1"/>
          </p:cNvSpPr>
          <p:nvPr>
            <p:ph type="dt" sz="half" idx="10"/>
          </p:nvPr>
        </p:nvSpPr>
        <p:spPr/>
        <p:txBody>
          <a:bodyPr/>
          <a:lstStyle/>
          <a:p>
            <a:r>
              <a:rPr lang="de-CH"/>
              <a:t>Stand Dezember 2024</a:t>
            </a:r>
            <a:endParaRPr lang="de-CH" dirty="0"/>
          </a:p>
        </p:txBody>
      </p:sp>
      <p:sp>
        <p:nvSpPr>
          <p:cNvPr id="5" name="Foliennummernplatzhalter 4">
            <a:extLst>
              <a:ext uri="{FF2B5EF4-FFF2-40B4-BE49-F238E27FC236}">
                <a16:creationId xmlns:a16="http://schemas.microsoft.com/office/drawing/2014/main" id="{20F115FC-131B-3F59-401F-199D42B49B1C}"/>
              </a:ext>
            </a:extLst>
          </p:cNvPr>
          <p:cNvSpPr>
            <a:spLocks noGrp="1"/>
          </p:cNvSpPr>
          <p:nvPr>
            <p:ph type="sldNum" sz="quarter" idx="12"/>
          </p:nvPr>
        </p:nvSpPr>
        <p:spPr/>
        <p:txBody>
          <a:bodyPr/>
          <a:lstStyle/>
          <a:p>
            <a:fld id="{442AD375-037F-43D0-B059-5172DA06796A}" type="slidenum">
              <a:rPr lang="de-CH" smtClean="0"/>
              <a:t>72</a:t>
            </a:fld>
            <a:endParaRPr lang="de-CH"/>
          </a:p>
        </p:txBody>
      </p:sp>
    </p:spTree>
    <p:extLst>
      <p:ext uri="{BB962C8B-B14F-4D97-AF65-F5344CB8AC3E}">
        <p14:creationId xmlns:p14="http://schemas.microsoft.com/office/powerpoint/2010/main" val="101129954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Die Beziehung zwischen Parlament und Regierung</a:t>
            </a:r>
          </a:p>
        </p:txBody>
      </p:sp>
      <p:sp>
        <p:nvSpPr>
          <p:cNvPr id="3" name="Inhaltsplatzhalter 2"/>
          <p:cNvSpPr>
            <a:spLocks noGrp="1"/>
          </p:cNvSpPr>
          <p:nvPr>
            <p:ph idx="1"/>
          </p:nvPr>
        </p:nvSpPr>
        <p:spPr/>
        <p:txBody>
          <a:bodyPr/>
          <a:lstStyle/>
          <a:p>
            <a:r>
              <a:rPr lang="de-CH" dirty="0"/>
              <a:t>Regierung und Parlament sind für vier Jahre gewählt.</a:t>
            </a:r>
          </a:p>
          <a:p>
            <a:r>
              <a:rPr lang="de-CH" dirty="0"/>
              <a:t>Sie können nicht aufgelöst werden. Auf diese Weise bringt </a:t>
            </a:r>
            <a:br>
              <a:rPr lang="de-CH" dirty="0"/>
            </a:br>
            <a:r>
              <a:rPr lang="de-CH" dirty="0"/>
              <a:t>das System der Konkordanz Stabilität.</a:t>
            </a:r>
            <a:endParaRPr lang="de-CH" spc="30" dirty="0"/>
          </a:p>
        </p:txBody>
      </p:sp>
      <p:sp>
        <p:nvSpPr>
          <p:cNvPr id="4" name="Datumsplatzhalter 3"/>
          <p:cNvSpPr>
            <a:spLocks noGrp="1"/>
          </p:cNvSpPr>
          <p:nvPr>
            <p:ph type="dt" sz="half" idx="10"/>
          </p:nvPr>
        </p:nvSpPr>
        <p:spPr/>
        <p:txBody>
          <a:bodyPr/>
          <a:lstStyle/>
          <a:p>
            <a:r>
              <a:rPr lang="de-CH"/>
              <a:t>Stand Dezember 2024</a:t>
            </a:r>
            <a:endParaRPr lang="de-CH" dirty="0"/>
          </a:p>
        </p:txBody>
      </p:sp>
      <p:sp>
        <p:nvSpPr>
          <p:cNvPr id="5" name="Foliennummernplatzhalter 4">
            <a:extLst>
              <a:ext uri="{FF2B5EF4-FFF2-40B4-BE49-F238E27FC236}">
                <a16:creationId xmlns:a16="http://schemas.microsoft.com/office/drawing/2014/main" id="{82EEB94C-C474-185D-900E-EDC69D542600}"/>
              </a:ext>
            </a:extLst>
          </p:cNvPr>
          <p:cNvSpPr>
            <a:spLocks noGrp="1"/>
          </p:cNvSpPr>
          <p:nvPr>
            <p:ph type="sldNum" sz="quarter" idx="12"/>
          </p:nvPr>
        </p:nvSpPr>
        <p:spPr/>
        <p:txBody>
          <a:bodyPr/>
          <a:lstStyle/>
          <a:p>
            <a:fld id="{442AD375-037F-43D0-B059-5172DA06796A}" type="slidenum">
              <a:rPr lang="de-CH" smtClean="0"/>
              <a:t>73</a:t>
            </a:fld>
            <a:endParaRPr lang="de-CH"/>
          </a:p>
        </p:txBody>
      </p:sp>
    </p:spTree>
    <p:extLst>
      <p:ext uri="{BB962C8B-B14F-4D97-AF65-F5344CB8AC3E}">
        <p14:creationId xmlns:p14="http://schemas.microsoft.com/office/powerpoint/2010/main" val="320226882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de-CH">
                <a:solidFill>
                  <a:schemeClr val="tx1"/>
                </a:solidFill>
              </a:rPr>
              <a:t>Stand Dezember 2024</a:t>
            </a:r>
            <a:endParaRPr lang="de-CH" dirty="0">
              <a:solidFill>
                <a:schemeClr val="tx1"/>
              </a:solidFill>
            </a:endParaRPr>
          </a:p>
        </p:txBody>
      </p:sp>
      <p:sp>
        <p:nvSpPr>
          <p:cNvPr id="2" name="Rechteck 1">
            <a:hlinkClick r:id="rId4" action="ppaction://hlinksldjump"/>
            <a:extLst>
              <a:ext uri="{FF2B5EF4-FFF2-40B4-BE49-F238E27FC236}">
                <a16:creationId xmlns:a16="http://schemas.microsoft.com/office/drawing/2014/main" id="{9C47241D-961F-993C-7F4C-B378EB6A5F14}"/>
              </a:ext>
            </a:extLst>
          </p:cNvPr>
          <p:cNvSpPr/>
          <p:nvPr/>
        </p:nvSpPr>
        <p:spPr>
          <a:xfrm>
            <a:off x="479376" y="260648"/>
            <a:ext cx="360040" cy="2011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 name="Foliennummernplatzhalter 2">
            <a:extLst>
              <a:ext uri="{FF2B5EF4-FFF2-40B4-BE49-F238E27FC236}">
                <a16:creationId xmlns:a16="http://schemas.microsoft.com/office/drawing/2014/main" id="{F459ACAB-A4B7-59C0-2995-5AA942351CCE}"/>
              </a:ext>
            </a:extLst>
          </p:cNvPr>
          <p:cNvSpPr>
            <a:spLocks noGrp="1"/>
          </p:cNvSpPr>
          <p:nvPr>
            <p:ph type="sldNum" sz="quarter" idx="12"/>
          </p:nvPr>
        </p:nvSpPr>
        <p:spPr/>
        <p:txBody>
          <a:bodyPr/>
          <a:lstStyle/>
          <a:p>
            <a:fld id="{442AD375-037F-43D0-B059-5172DA06796A}" type="slidenum">
              <a:rPr lang="de-CH" smtClean="0"/>
              <a:t>74</a:t>
            </a:fld>
            <a:endParaRPr lang="de-CH"/>
          </a:p>
        </p:txBody>
      </p:sp>
    </p:spTree>
    <p:extLst>
      <p:ext uri="{BB962C8B-B14F-4D97-AF65-F5344CB8AC3E}">
        <p14:creationId xmlns:p14="http://schemas.microsoft.com/office/powerpoint/2010/main" val="4413044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6586A9"/>
        </a:solidFill>
        <a:effectLst/>
      </p:bgPr>
    </p:bg>
    <p:spTree>
      <p:nvGrpSpPr>
        <p:cNvPr id="1" name=""/>
        <p:cNvGrpSpPr/>
        <p:nvPr/>
      </p:nvGrpSpPr>
      <p:grpSpPr>
        <a:xfrm>
          <a:off x="0" y="0"/>
          <a:ext cx="0" cy="0"/>
          <a:chOff x="0" y="0"/>
          <a:chExt cx="0" cy="0"/>
        </a:xfrm>
      </p:grpSpPr>
      <p:sp>
        <p:nvSpPr>
          <p:cNvPr id="11" name="Inhaltsplatzhalter 10"/>
          <p:cNvSpPr>
            <a:spLocks noGrp="1"/>
          </p:cNvSpPr>
          <p:nvPr>
            <p:ph idx="1"/>
          </p:nvPr>
        </p:nvSpPr>
        <p:spPr/>
        <p:txBody>
          <a:bodyPr/>
          <a:lstStyle/>
          <a:p>
            <a:r>
              <a:rPr lang="de-CH" dirty="0"/>
              <a:t>Das Parlament in der föderalistischen </a:t>
            </a:r>
            <a:br>
              <a:rPr lang="de-CH" dirty="0"/>
            </a:br>
            <a:r>
              <a:rPr lang="de-CH" dirty="0"/>
              <a:t>Struktur der Schweiz</a:t>
            </a:r>
          </a:p>
        </p:txBody>
      </p:sp>
      <p:sp>
        <p:nvSpPr>
          <p:cNvPr id="4" name="Datumsplatzhalter 3"/>
          <p:cNvSpPr>
            <a:spLocks noGrp="1"/>
          </p:cNvSpPr>
          <p:nvPr>
            <p:ph type="dt" sz="half" idx="10"/>
          </p:nvPr>
        </p:nvSpPr>
        <p:spPr/>
        <p:txBody>
          <a:bodyPr/>
          <a:lstStyle/>
          <a:p>
            <a:r>
              <a:rPr lang="de-CH"/>
              <a:t>Stand Dezember 2024</a:t>
            </a:r>
            <a:endParaRPr lang="de-CH" dirty="0"/>
          </a:p>
        </p:txBody>
      </p:sp>
      <p:pic>
        <p:nvPicPr>
          <p:cNvPr id="10" name="Grafik 9">
            <a:extLst>
              <a:ext uri="{FF2B5EF4-FFF2-40B4-BE49-F238E27FC236}">
                <a16:creationId xmlns:a16="http://schemas.microsoft.com/office/drawing/2014/main" id="{83C040D1-0536-0F41-230E-FB8D6E7D2B5B}"/>
              </a:ext>
            </a:extLst>
          </p:cNvPr>
          <p:cNvPicPr>
            <a:picLocks noChangeAspect="1"/>
          </p:cNvPicPr>
          <p:nvPr/>
        </p:nvPicPr>
        <p:blipFill>
          <a:blip r:embed="rId3"/>
          <a:srcRect b="5232"/>
          <a:stretch>
            <a:fillRect/>
          </a:stretch>
        </p:blipFill>
        <p:spPr>
          <a:xfrm>
            <a:off x="7756853" y="3099234"/>
            <a:ext cx="3859200" cy="3758766"/>
          </a:xfrm>
          <a:custGeom>
            <a:avLst/>
            <a:gdLst>
              <a:gd name="connsiteX0" fmla="*/ 0 w 3859200"/>
              <a:gd name="connsiteY0" fmla="*/ 0 h 3758766"/>
              <a:gd name="connsiteX1" fmla="*/ 3859200 w 3859200"/>
              <a:gd name="connsiteY1" fmla="*/ 0 h 3758766"/>
              <a:gd name="connsiteX2" fmla="*/ 3859200 w 3859200"/>
              <a:gd name="connsiteY2" fmla="*/ 3758766 h 3758766"/>
              <a:gd name="connsiteX3" fmla="*/ 0 w 3859200"/>
              <a:gd name="connsiteY3" fmla="*/ 3758766 h 3758766"/>
            </a:gdLst>
            <a:ahLst/>
            <a:cxnLst>
              <a:cxn ang="0">
                <a:pos x="connsiteX0" y="connsiteY0"/>
              </a:cxn>
              <a:cxn ang="0">
                <a:pos x="connsiteX1" y="connsiteY1"/>
              </a:cxn>
              <a:cxn ang="0">
                <a:pos x="connsiteX2" y="connsiteY2"/>
              </a:cxn>
              <a:cxn ang="0">
                <a:pos x="connsiteX3" y="connsiteY3"/>
              </a:cxn>
            </a:cxnLst>
            <a:rect l="l" t="t" r="r" b="b"/>
            <a:pathLst>
              <a:path w="3859200" h="3758766">
                <a:moveTo>
                  <a:pt x="0" y="0"/>
                </a:moveTo>
                <a:lnTo>
                  <a:pt x="3859200" y="0"/>
                </a:lnTo>
                <a:lnTo>
                  <a:pt x="3859200" y="3758766"/>
                </a:lnTo>
                <a:lnTo>
                  <a:pt x="0" y="3758766"/>
                </a:lnTo>
                <a:close/>
              </a:path>
            </a:pathLst>
          </a:custGeom>
        </p:spPr>
      </p:pic>
      <p:sp>
        <p:nvSpPr>
          <p:cNvPr id="2" name="Foliennummernplatzhalter 1">
            <a:extLst>
              <a:ext uri="{FF2B5EF4-FFF2-40B4-BE49-F238E27FC236}">
                <a16:creationId xmlns:a16="http://schemas.microsoft.com/office/drawing/2014/main" id="{3AC1EC2A-73A3-D928-99B4-1F266F6B1C92}"/>
              </a:ext>
            </a:extLst>
          </p:cNvPr>
          <p:cNvSpPr>
            <a:spLocks noGrp="1"/>
          </p:cNvSpPr>
          <p:nvPr>
            <p:ph type="sldNum" sz="quarter" idx="12"/>
          </p:nvPr>
        </p:nvSpPr>
        <p:spPr/>
        <p:txBody>
          <a:bodyPr/>
          <a:lstStyle/>
          <a:p>
            <a:fld id="{442AD375-037F-43D0-B059-5172DA06796A}" type="slidenum">
              <a:rPr lang="de-CH" smtClean="0"/>
              <a:pPr/>
              <a:t>75</a:t>
            </a:fld>
            <a:endParaRPr lang="de-CH"/>
          </a:p>
        </p:txBody>
      </p:sp>
    </p:spTree>
    <p:extLst>
      <p:ext uri="{BB962C8B-B14F-4D97-AF65-F5344CB8AC3E}">
        <p14:creationId xmlns:p14="http://schemas.microsoft.com/office/powerpoint/2010/main" val="280043198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Das Parlament in der föderalistischen Struktur der Schweiz</a:t>
            </a:r>
          </a:p>
        </p:txBody>
      </p:sp>
      <p:sp>
        <p:nvSpPr>
          <p:cNvPr id="3" name="Inhaltsplatzhalter 2"/>
          <p:cNvSpPr>
            <a:spLocks noGrp="1"/>
          </p:cNvSpPr>
          <p:nvPr>
            <p:ph idx="1"/>
          </p:nvPr>
        </p:nvSpPr>
        <p:spPr>
          <a:xfrm>
            <a:off x="2098800" y="2303253"/>
            <a:ext cx="9149586" cy="3873709"/>
          </a:xfrm>
        </p:spPr>
        <p:txBody>
          <a:bodyPr/>
          <a:lstStyle/>
          <a:p>
            <a:pPr marL="355600">
              <a:spcAft>
                <a:spcPts val="1800"/>
              </a:spcAft>
            </a:pPr>
            <a:r>
              <a:rPr lang="de-CH"/>
              <a:t>Föderalismus</a:t>
            </a:r>
          </a:p>
          <a:p>
            <a:pPr marL="355600"/>
            <a:r>
              <a:rPr lang="de-CH"/>
              <a:t>Die Schweiz ist seit 1848 ein Bundesstaat.</a:t>
            </a:r>
          </a:p>
          <a:p>
            <a:pPr marL="355600"/>
            <a:r>
              <a:rPr lang="de-CH"/>
              <a:t>Die Macht ist auf drei Ebenen aufgeteilt:</a:t>
            </a:r>
          </a:p>
          <a:p>
            <a:pPr lvl="1"/>
            <a:r>
              <a:rPr lang="de-CH"/>
              <a:t>die Eidgenossenschaft</a:t>
            </a:r>
          </a:p>
          <a:p>
            <a:pPr lvl="1"/>
            <a:r>
              <a:rPr lang="de-CH"/>
              <a:t>die 26 Kantone</a:t>
            </a:r>
          </a:p>
          <a:p>
            <a:pPr lvl="1"/>
            <a:r>
              <a:rPr lang="de-CH"/>
              <a:t>die über 2000 Gemeinden.</a:t>
            </a:r>
          </a:p>
        </p:txBody>
      </p:sp>
      <p:sp>
        <p:nvSpPr>
          <p:cNvPr id="4" name="Datumsplatzhalter 3"/>
          <p:cNvSpPr>
            <a:spLocks noGrp="1"/>
          </p:cNvSpPr>
          <p:nvPr>
            <p:ph type="dt" sz="half" idx="10"/>
          </p:nvPr>
        </p:nvSpPr>
        <p:spPr/>
        <p:txBody>
          <a:bodyPr/>
          <a:lstStyle/>
          <a:p>
            <a:r>
              <a:rPr lang="de-CH"/>
              <a:t>Stand Dezember 2024</a:t>
            </a:r>
            <a:endParaRPr lang="de-CH" dirty="0"/>
          </a:p>
        </p:txBody>
      </p:sp>
      <p:sp>
        <p:nvSpPr>
          <p:cNvPr id="5" name="Foliennummernplatzhalter 4">
            <a:extLst>
              <a:ext uri="{FF2B5EF4-FFF2-40B4-BE49-F238E27FC236}">
                <a16:creationId xmlns:a16="http://schemas.microsoft.com/office/drawing/2014/main" id="{CC99084F-41B4-A188-3F8C-781FC7F0BBA3}"/>
              </a:ext>
            </a:extLst>
          </p:cNvPr>
          <p:cNvSpPr>
            <a:spLocks noGrp="1"/>
          </p:cNvSpPr>
          <p:nvPr>
            <p:ph type="sldNum" sz="quarter" idx="12"/>
          </p:nvPr>
        </p:nvSpPr>
        <p:spPr/>
        <p:txBody>
          <a:bodyPr/>
          <a:lstStyle/>
          <a:p>
            <a:fld id="{442AD375-037F-43D0-B059-5172DA06796A}" type="slidenum">
              <a:rPr lang="de-CH" smtClean="0"/>
              <a:t>76</a:t>
            </a:fld>
            <a:endParaRPr lang="de-CH"/>
          </a:p>
        </p:txBody>
      </p:sp>
    </p:spTree>
    <p:extLst>
      <p:ext uri="{BB962C8B-B14F-4D97-AF65-F5344CB8AC3E}">
        <p14:creationId xmlns:p14="http://schemas.microsoft.com/office/powerpoint/2010/main" val="282662233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de-DE"/>
              <a:t>1 Bundesstaat</a:t>
            </a:r>
          </a:p>
          <a:p>
            <a:r>
              <a:rPr lang="de-DE"/>
              <a:t>26 Kantone </a:t>
            </a:r>
          </a:p>
          <a:p>
            <a:r>
              <a:rPr lang="de-DE"/>
              <a:t>über 2000 Gemeinden</a:t>
            </a:r>
            <a:endParaRPr lang="de-CH"/>
          </a:p>
        </p:txBody>
      </p:sp>
      <p:sp>
        <p:nvSpPr>
          <p:cNvPr id="3" name="Datumsplatzhalter 2"/>
          <p:cNvSpPr>
            <a:spLocks noGrp="1"/>
          </p:cNvSpPr>
          <p:nvPr>
            <p:ph type="dt" sz="half" idx="10"/>
          </p:nvPr>
        </p:nvSpPr>
        <p:spPr/>
        <p:txBody>
          <a:bodyPr/>
          <a:lstStyle/>
          <a:p>
            <a:r>
              <a:rPr lang="de-CH"/>
              <a:t>Stand Dezember 2024</a:t>
            </a:r>
            <a:endParaRPr lang="de-CH" dirty="0"/>
          </a:p>
        </p:txBody>
      </p:sp>
      <p:pic>
        <p:nvPicPr>
          <p:cNvPr id="8" name="Bild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8736" y="739279"/>
            <a:ext cx="9093200" cy="6083300"/>
          </a:xfrm>
          <a:prstGeom prst="rect">
            <a:avLst/>
          </a:prstGeom>
        </p:spPr>
      </p:pic>
      <p:sp>
        <p:nvSpPr>
          <p:cNvPr id="4" name="Foliennummernplatzhalter 3">
            <a:extLst>
              <a:ext uri="{FF2B5EF4-FFF2-40B4-BE49-F238E27FC236}">
                <a16:creationId xmlns:a16="http://schemas.microsoft.com/office/drawing/2014/main" id="{28809AC1-CE05-3F32-F9DD-9431B53C98A6}"/>
              </a:ext>
            </a:extLst>
          </p:cNvPr>
          <p:cNvSpPr>
            <a:spLocks noGrp="1"/>
          </p:cNvSpPr>
          <p:nvPr>
            <p:ph type="sldNum" sz="quarter" idx="12"/>
          </p:nvPr>
        </p:nvSpPr>
        <p:spPr/>
        <p:txBody>
          <a:bodyPr/>
          <a:lstStyle/>
          <a:p>
            <a:fld id="{442AD375-037F-43D0-B059-5172DA06796A}" type="slidenum">
              <a:rPr lang="de-CH" smtClean="0"/>
              <a:pPr/>
              <a:t>77</a:t>
            </a:fld>
            <a:endParaRPr lang="de-CH"/>
          </a:p>
        </p:txBody>
      </p:sp>
    </p:spTree>
    <p:extLst>
      <p:ext uri="{BB962C8B-B14F-4D97-AF65-F5344CB8AC3E}">
        <p14:creationId xmlns:p14="http://schemas.microsoft.com/office/powerpoint/2010/main" val="136468933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Das Parlament in der föderalistischen Struktur der Schweiz</a:t>
            </a:r>
          </a:p>
        </p:txBody>
      </p:sp>
      <p:sp>
        <p:nvSpPr>
          <p:cNvPr id="3" name="Inhaltsplatzhalter 2"/>
          <p:cNvSpPr>
            <a:spLocks noGrp="1"/>
          </p:cNvSpPr>
          <p:nvPr>
            <p:ph idx="1"/>
          </p:nvPr>
        </p:nvSpPr>
        <p:spPr/>
        <p:txBody>
          <a:bodyPr/>
          <a:lstStyle/>
          <a:p>
            <a:r>
              <a:rPr lang="de-CH" dirty="0"/>
              <a:t>Subsidiarität</a:t>
            </a:r>
          </a:p>
          <a:p>
            <a:endParaRPr lang="de-CH" dirty="0"/>
          </a:p>
          <a:p>
            <a:pPr>
              <a:spcAft>
                <a:spcPts val="1800"/>
              </a:spcAft>
            </a:pPr>
            <a:r>
              <a:rPr lang="de-CH" dirty="0"/>
              <a:t>Erst wenn die untere Ebene eine Aufgabe nicht erfüllen kann, übernimmt die nächsthöhere sie.</a:t>
            </a:r>
          </a:p>
          <a:p>
            <a:pPr>
              <a:spcAft>
                <a:spcPts val="1800"/>
              </a:spcAft>
            </a:pPr>
            <a:r>
              <a:rPr lang="de-CH" dirty="0"/>
              <a:t>Kantone und Gemeinden haben somit grosse Spielräume. Zur Finanzierung ihrer Aufgaben erheben sie eigene Steuern.</a:t>
            </a:r>
          </a:p>
        </p:txBody>
      </p:sp>
      <p:sp>
        <p:nvSpPr>
          <p:cNvPr id="4" name="Datumsplatzhalter 3"/>
          <p:cNvSpPr>
            <a:spLocks noGrp="1"/>
          </p:cNvSpPr>
          <p:nvPr>
            <p:ph type="dt" sz="half" idx="10"/>
          </p:nvPr>
        </p:nvSpPr>
        <p:spPr/>
        <p:txBody>
          <a:bodyPr/>
          <a:lstStyle/>
          <a:p>
            <a:r>
              <a:rPr lang="de-CH"/>
              <a:t>Stand Dezember 2024</a:t>
            </a:r>
            <a:endParaRPr lang="de-CH" dirty="0"/>
          </a:p>
        </p:txBody>
      </p:sp>
      <p:sp>
        <p:nvSpPr>
          <p:cNvPr id="5" name="Foliennummernplatzhalter 4">
            <a:extLst>
              <a:ext uri="{FF2B5EF4-FFF2-40B4-BE49-F238E27FC236}">
                <a16:creationId xmlns:a16="http://schemas.microsoft.com/office/drawing/2014/main" id="{D0CC63DC-0345-8F23-E8F7-F73F837DCF05}"/>
              </a:ext>
            </a:extLst>
          </p:cNvPr>
          <p:cNvSpPr>
            <a:spLocks noGrp="1"/>
          </p:cNvSpPr>
          <p:nvPr>
            <p:ph type="sldNum" sz="quarter" idx="12"/>
          </p:nvPr>
        </p:nvSpPr>
        <p:spPr/>
        <p:txBody>
          <a:bodyPr/>
          <a:lstStyle/>
          <a:p>
            <a:fld id="{442AD375-037F-43D0-B059-5172DA06796A}" type="slidenum">
              <a:rPr lang="de-CH" smtClean="0"/>
              <a:t>78</a:t>
            </a:fld>
            <a:endParaRPr lang="de-CH"/>
          </a:p>
        </p:txBody>
      </p:sp>
    </p:spTree>
    <p:extLst>
      <p:ext uri="{BB962C8B-B14F-4D97-AF65-F5344CB8AC3E}">
        <p14:creationId xmlns:p14="http://schemas.microsoft.com/office/powerpoint/2010/main" val="334652688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Das Parlament in der föderalistischen Struktur der Schweiz</a:t>
            </a:r>
          </a:p>
        </p:txBody>
      </p:sp>
      <p:sp>
        <p:nvSpPr>
          <p:cNvPr id="3" name="Inhaltsplatzhalter 2"/>
          <p:cNvSpPr>
            <a:spLocks noGrp="1"/>
          </p:cNvSpPr>
          <p:nvPr>
            <p:ph idx="1"/>
          </p:nvPr>
        </p:nvSpPr>
        <p:spPr/>
        <p:txBody>
          <a:bodyPr/>
          <a:lstStyle/>
          <a:p>
            <a:r>
              <a:rPr lang="de-CH" dirty="0"/>
              <a:t>Bundeskompetenzen</a:t>
            </a:r>
          </a:p>
          <a:p>
            <a:endParaRPr lang="de-CH" dirty="0"/>
          </a:p>
          <a:p>
            <a:r>
              <a:rPr lang="de-CH" spc="40" dirty="0"/>
              <a:t>Als Folge der Subsidiarität regelt der Bund nur jene Aufgaben, welche die Bundesverfassung ihm ausdrücklich zuweist.</a:t>
            </a:r>
          </a:p>
        </p:txBody>
      </p:sp>
      <p:sp>
        <p:nvSpPr>
          <p:cNvPr id="4" name="Datumsplatzhalter 3"/>
          <p:cNvSpPr>
            <a:spLocks noGrp="1"/>
          </p:cNvSpPr>
          <p:nvPr>
            <p:ph type="dt" sz="half" idx="10"/>
          </p:nvPr>
        </p:nvSpPr>
        <p:spPr/>
        <p:txBody>
          <a:bodyPr/>
          <a:lstStyle/>
          <a:p>
            <a:r>
              <a:rPr lang="de-CH"/>
              <a:t>Stand Dezember 2024</a:t>
            </a:r>
            <a:endParaRPr lang="de-CH" dirty="0"/>
          </a:p>
        </p:txBody>
      </p:sp>
      <p:sp>
        <p:nvSpPr>
          <p:cNvPr id="5" name="Foliennummernplatzhalter 4">
            <a:extLst>
              <a:ext uri="{FF2B5EF4-FFF2-40B4-BE49-F238E27FC236}">
                <a16:creationId xmlns:a16="http://schemas.microsoft.com/office/drawing/2014/main" id="{6D4ABDA1-9B15-11A3-A46A-0A63BC0B63C6}"/>
              </a:ext>
            </a:extLst>
          </p:cNvPr>
          <p:cNvSpPr>
            <a:spLocks noGrp="1"/>
          </p:cNvSpPr>
          <p:nvPr>
            <p:ph type="sldNum" sz="quarter" idx="12"/>
          </p:nvPr>
        </p:nvSpPr>
        <p:spPr/>
        <p:txBody>
          <a:bodyPr/>
          <a:lstStyle/>
          <a:p>
            <a:fld id="{442AD375-037F-43D0-B059-5172DA06796A}" type="slidenum">
              <a:rPr lang="de-CH" smtClean="0"/>
              <a:t>79</a:t>
            </a:fld>
            <a:endParaRPr lang="de-CH"/>
          </a:p>
        </p:txBody>
      </p:sp>
    </p:spTree>
    <p:extLst>
      <p:ext uri="{BB962C8B-B14F-4D97-AF65-F5344CB8AC3E}">
        <p14:creationId xmlns:p14="http://schemas.microsoft.com/office/powerpoint/2010/main" val="11400715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p:cNvSpPr>
            <a:spLocks noGrp="1"/>
          </p:cNvSpPr>
          <p:nvPr>
            <p:ph idx="1"/>
          </p:nvPr>
        </p:nvSpPr>
        <p:spPr/>
        <p:txBody>
          <a:bodyPr/>
          <a:lstStyle/>
          <a:p>
            <a:r>
              <a:rPr lang="de-DE" dirty="0"/>
              <a:t>Zürich</a:t>
            </a:r>
          </a:p>
          <a:p>
            <a:r>
              <a:rPr lang="de-DE" dirty="0">
                <a:solidFill>
                  <a:schemeClr val="bg1"/>
                </a:solidFill>
              </a:rPr>
              <a:t>1’580’000 Einwohner</a:t>
            </a:r>
          </a:p>
          <a:p>
            <a:r>
              <a:rPr lang="de-DE" dirty="0"/>
              <a:t>36 Sitze</a:t>
            </a:r>
          </a:p>
          <a:p>
            <a:endParaRPr lang="de-CH" dirty="0"/>
          </a:p>
        </p:txBody>
      </p:sp>
      <p:sp>
        <p:nvSpPr>
          <p:cNvPr id="4" name="Datumsplatzhalter 3"/>
          <p:cNvSpPr>
            <a:spLocks noGrp="1"/>
          </p:cNvSpPr>
          <p:nvPr>
            <p:ph type="dt" sz="half" idx="10"/>
          </p:nvPr>
        </p:nvSpPr>
        <p:spPr/>
        <p:txBody>
          <a:bodyPr/>
          <a:lstStyle/>
          <a:p>
            <a:r>
              <a:rPr lang="de-CH"/>
              <a:t>Stand Dezember 2024</a:t>
            </a:r>
            <a:endParaRPr lang="de-CH" dirty="0"/>
          </a:p>
        </p:txBody>
      </p:sp>
      <p:sp>
        <p:nvSpPr>
          <p:cNvPr id="7" name="Inhaltsplatzhalter 6"/>
          <p:cNvSpPr>
            <a:spLocks noGrp="1"/>
          </p:cNvSpPr>
          <p:nvPr>
            <p:ph idx="13"/>
          </p:nvPr>
        </p:nvSpPr>
        <p:spPr/>
        <p:txBody>
          <a:bodyPr/>
          <a:lstStyle/>
          <a:p>
            <a:r>
              <a:rPr lang="de-DE" dirty="0"/>
              <a:t>Appenzell Innerrhoden</a:t>
            </a:r>
          </a:p>
          <a:p>
            <a:r>
              <a:rPr lang="de-DE" dirty="0">
                <a:solidFill>
                  <a:schemeClr val="bg1"/>
                </a:solidFill>
              </a:rPr>
              <a:t>16’000 Einwohner</a:t>
            </a:r>
          </a:p>
          <a:p>
            <a:r>
              <a:rPr lang="de-DE" dirty="0"/>
              <a:t>1 Sitz</a:t>
            </a:r>
            <a:endParaRPr lang="de-CH" dirty="0"/>
          </a:p>
        </p:txBody>
      </p:sp>
      <p:grpSp>
        <p:nvGrpSpPr>
          <p:cNvPr id="1349" name="Gruppieren 1348"/>
          <p:cNvGrpSpPr/>
          <p:nvPr/>
        </p:nvGrpSpPr>
        <p:grpSpPr>
          <a:xfrm flipV="1">
            <a:off x="11502180" y="6201593"/>
            <a:ext cx="97200" cy="309746"/>
            <a:chOff x="11502180" y="6201593"/>
            <a:chExt cx="97200" cy="309746"/>
          </a:xfrm>
        </p:grpSpPr>
        <p:sp>
          <p:nvSpPr>
            <p:cNvPr id="1350" name="Ellipse 1349"/>
            <p:cNvSpPr>
              <a:spLocks noChangeAspect="1"/>
            </p:cNvSpPr>
            <p:nvPr/>
          </p:nvSpPr>
          <p:spPr>
            <a:xfrm>
              <a:off x="11502180" y="6414139"/>
              <a:ext cx="97200" cy="972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51" name="Ellipse 1350"/>
            <p:cNvSpPr>
              <a:spLocks noChangeAspect="1"/>
            </p:cNvSpPr>
            <p:nvPr/>
          </p:nvSpPr>
          <p:spPr>
            <a:xfrm>
              <a:off x="11502180" y="6201593"/>
              <a:ext cx="97200" cy="972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grpSp>
        <p:nvGrpSpPr>
          <p:cNvPr id="2" name="Gruppieren 1">
            <a:extLst>
              <a:ext uri="{FF2B5EF4-FFF2-40B4-BE49-F238E27FC236}">
                <a16:creationId xmlns:a16="http://schemas.microsoft.com/office/drawing/2014/main" id="{15E2D0D9-41DF-D01C-F6DB-177AB8B4F8B8}"/>
              </a:ext>
            </a:extLst>
          </p:cNvPr>
          <p:cNvGrpSpPr/>
          <p:nvPr/>
        </p:nvGrpSpPr>
        <p:grpSpPr>
          <a:xfrm>
            <a:off x="6410327" y="2172617"/>
            <a:ext cx="5043488" cy="3776664"/>
            <a:chOff x="6410327" y="2175793"/>
            <a:chExt cx="5043488" cy="3776664"/>
          </a:xfrm>
        </p:grpSpPr>
        <p:sp>
          <p:nvSpPr>
            <p:cNvPr id="3" name="Freeform 95">
              <a:extLst>
                <a:ext uri="{FF2B5EF4-FFF2-40B4-BE49-F238E27FC236}">
                  <a16:creationId xmlns:a16="http://schemas.microsoft.com/office/drawing/2014/main" id="{415D8F25-F8B6-D06C-B829-B94642BC47BA}"/>
                </a:ext>
              </a:extLst>
            </p:cNvPr>
            <p:cNvSpPr>
              <a:spLocks/>
            </p:cNvSpPr>
            <p:nvPr/>
          </p:nvSpPr>
          <p:spPr bwMode="auto">
            <a:xfrm>
              <a:off x="9164639" y="2180556"/>
              <a:ext cx="179388" cy="212725"/>
            </a:xfrm>
            <a:custGeom>
              <a:avLst/>
              <a:gdLst>
                <a:gd name="T0" fmla="*/ 0 w 188"/>
                <a:gd name="T1" fmla="*/ 205 h 221"/>
                <a:gd name="T2" fmla="*/ 0 w 188"/>
                <a:gd name="T3" fmla="*/ 205 h 221"/>
                <a:gd name="T4" fmla="*/ 14 w 188"/>
                <a:gd name="T5" fmla="*/ 0 h 221"/>
                <a:gd name="T6" fmla="*/ 188 w 188"/>
                <a:gd name="T7" fmla="*/ 17 h 221"/>
                <a:gd name="T8" fmla="*/ 161 w 188"/>
                <a:gd name="T9" fmla="*/ 221 h 221"/>
                <a:gd name="T10" fmla="*/ 0 w 188"/>
                <a:gd name="T11" fmla="*/ 205 h 221"/>
              </a:gdLst>
              <a:ahLst/>
              <a:cxnLst>
                <a:cxn ang="0">
                  <a:pos x="T0" y="T1"/>
                </a:cxn>
                <a:cxn ang="0">
                  <a:pos x="T2" y="T3"/>
                </a:cxn>
                <a:cxn ang="0">
                  <a:pos x="T4" y="T5"/>
                </a:cxn>
                <a:cxn ang="0">
                  <a:pos x="T6" y="T7"/>
                </a:cxn>
                <a:cxn ang="0">
                  <a:pos x="T8" y="T9"/>
                </a:cxn>
                <a:cxn ang="0">
                  <a:pos x="T10" y="T11"/>
                </a:cxn>
              </a:cxnLst>
              <a:rect l="0" t="0" r="r" b="b"/>
              <a:pathLst>
                <a:path w="188" h="221">
                  <a:moveTo>
                    <a:pt x="0" y="205"/>
                  </a:moveTo>
                  <a:lnTo>
                    <a:pt x="0" y="205"/>
                  </a:lnTo>
                  <a:lnTo>
                    <a:pt x="14" y="0"/>
                  </a:lnTo>
                  <a:cubicBezTo>
                    <a:pt x="72" y="4"/>
                    <a:pt x="130" y="9"/>
                    <a:pt x="188" y="17"/>
                  </a:cubicBezTo>
                  <a:lnTo>
                    <a:pt x="161" y="221"/>
                  </a:lnTo>
                  <a:cubicBezTo>
                    <a:pt x="108" y="214"/>
                    <a:pt x="54" y="209"/>
                    <a:pt x="0" y="20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 name="Freeform 97">
              <a:extLst>
                <a:ext uri="{FF2B5EF4-FFF2-40B4-BE49-F238E27FC236}">
                  <a16:creationId xmlns:a16="http://schemas.microsoft.com/office/drawing/2014/main" id="{5E914179-4279-4F5A-594E-E1887456EADF}"/>
                </a:ext>
              </a:extLst>
            </p:cNvPr>
            <p:cNvSpPr>
              <a:spLocks/>
            </p:cNvSpPr>
            <p:nvPr/>
          </p:nvSpPr>
          <p:spPr bwMode="auto">
            <a:xfrm>
              <a:off x="9474202" y="2225006"/>
              <a:ext cx="206375" cy="228600"/>
            </a:xfrm>
            <a:custGeom>
              <a:avLst/>
              <a:gdLst>
                <a:gd name="T0" fmla="*/ 0 w 217"/>
                <a:gd name="T1" fmla="*/ 202 h 240"/>
                <a:gd name="T2" fmla="*/ 0 w 217"/>
                <a:gd name="T3" fmla="*/ 202 h 240"/>
                <a:gd name="T4" fmla="*/ 40 w 217"/>
                <a:gd name="T5" fmla="*/ 0 h 240"/>
                <a:gd name="T6" fmla="*/ 217 w 217"/>
                <a:gd name="T7" fmla="*/ 40 h 240"/>
                <a:gd name="T8" fmla="*/ 164 w 217"/>
                <a:gd name="T9" fmla="*/ 240 h 240"/>
                <a:gd name="T10" fmla="*/ 0 w 217"/>
                <a:gd name="T11" fmla="*/ 202 h 240"/>
              </a:gdLst>
              <a:ahLst/>
              <a:cxnLst>
                <a:cxn ang="0">
                  <a:pos x="T0" y="T1"/>
                </a:cxn>
                <a:cxn ang="0">
                  <a:pos x="T2" y="T3"/>
                </a:cxn>
                <a:cxn ang="0">
                  <a:pos x="T4" y="T5"/>
                </a:cxn>
                <a:cxn ang="0">
                  <a:pos x="T6" y="T7"/>
                </a:cxn>
                <a:cxn ang="0">
                  <a:pos x="T8" y="T9"/>
                </a:cxn>
                <a:cxn ang="0">
                  <a:pos x="T10" y="T11"/>
                </a:cxn>
              </a:cxnLst>
              <a:rect l="0" t="0" r="r" b="b"/>
              <a:pathLst>
                <a:path w="217" h="240">
                  <a:moveTo>
                    <a:pt x="0" y="202"/>
                  </a:moveTo>
                  <a:lnTo>
                    <a:pt x="0" y="202"/>
                  </a:lnTo>
                  <a:lnTo>
                    <a:pt x="40" y="0"/>
                  </a:lnTo>
                  <a:cubicBezTo>
                    <a:pt x="99" y="12"/>
                    <a:pt x="158" y="25"/>
                    <a:pt x="217" y="40"/>
                  </a:cubicBezTo>
                  <a:lnTo>
                    <a:pt x="164" y="240"/>
                  </a:lnTo>
                  <a:cubicBezTo>
                    <a:pt x="110" y="226"/>
                    <a:pt x="56" y="213"/>
                    <a:pt x="0" y="202"/>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9" name="Freeform 99">
              <a:extLst>
                <a:ext uri="{FF2B5EF4-FFF2-40B4-BE49-F238E27FC236}">
                  <a16:creationId xmlns:a16="http://schemas.microsoft.com/office/drawing/2014/main" id="{A3F105D5-9EC4-501C-F598-68EAD66ED2D7}"/>
                </a:ext>
              </a:extLst>
            </p:cNvPr>
            <p:cNvSpPr>
              <a:spLocks/>
            </p:cNvSpPr>
            <p:nvPr/>
          </p:nvSpPr>
          <p:spPr bwMode="auto">
            <a:xfrm>
              <a:off x="9318627" y="2198018"/>
              <a:ext cx="193675" cy="219075"/>
            </a:xfrm>
            <a:custGeom>
              <a:avLst/>
              <a:gdLst>
                <a:gd name="T0" fmla="*/ 0 w 203"/>
                <a:gd name="T1" fmla="*/ 204 h 230"/>
                <a:gd name="T2" fmla="*/ 0 w 203"/>
                <a:gd name="T3" fmla="*/ 204 h 230"/>
                <a:gd name="T4" fmla="*/ 27 w 203"/>
                <a:gd name="T5" fmla="*/ 0 h 230"/>
                <a:gd name="T6" fmla="*/ 203 w 203"/>
                <a:gd name="T7" fmla="*/ 28 h 230"/>
                <a:gd name="T8" fmla="*/ 163 w 203"/>
                <a:gd name="T9" fmla="*/ 230 h 230"/>
                <a:gd name="T10" fmla="*/ 0 w 203"/>
                <a:gd name="T11" fmla="*/ 204 h 230"/>
              </a:gdLst>
              <a:ahLst/>
              <a:cxnLst>
                <a:cxn ang="0">
                  <a:pos x="T0" y="T1"/>
                </a:cxn>
                <a:cxn ang="0">
                  <a:pos x="T2" y="T3"/>
                </a:cxn>
                <a:cxn ang="0">
                  <a:pos x="T4" y="T5"/>
                </a:cxn>
                <a:cxn ang="0">
                  <a:pos x="T6" y="T7"/>
                </a:cxn>
                <a:cxn ang="0">
                  <a:pos x="T8" y="T9"/>
                </a:cxn>
                <a:cxn ang="0">
                  <a:pos x="T10" y="T11"/>
                </a:cxn>
              </a:cxnLst>
              <a:rect l="0" t="0" r="r" b="b"/>
              <a:pathLst>
                <a:path w="203" h="230">
                  <a:moveTo>
                    <a:pt x="0" y="204"/>
                  </a:moveTo>
                  <a:lnTo>
                    <a:pt x="0" y="204"/>
                  </a:lnTo>
                  <a:lnTo>
                    <a:pt x="27" y="0"/>
                  </a:lnTo>
                  <a:cubicBezTo>
                    <a:pt x="86" y="7"/>
                    <a:pt x="145" y="17"/>
                    <a:pt x="203" y="28"/>
                  </a:cubicBezTo>
                  <a:lnTo>
                    <a:pt x="163" y="230"/>
                  </a:lnTo>
                  <a:cubicBezTo>
                    <a:pt x="110" y="220"/>
                    <a:pt x="55" y="211"/>
                    <a:pt x="0" y="204"/>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 name="Freeform 101">
              <a:extLst>
                <a:ext uri="{FF2B5EF4-FFF2-40B4-BE49-F238E27FC236}">
                  <a16:creationId xmlns:a16="http://schemas.microsoft.com/office/drawing/2014/main" id="{60E37240-DCDF-7E6C-DE96-05558271C475}"/>
                </a:ext>
              </a:extLst>
            </p:cNvPr>
            <p:cNvSpPr>
              <a:spLocks/>
            </p:cNvSpPr>
            <p:nvPr/>
          </p:nvSpPr>
          <p:spPr bwMode="auto">
            <a:xfrm>
              <a:off x="9629777" y="2263106"/>
              <a:ext cx="217488" cy="236538"/>
            </a:xfrm>
            <a:custGeom>
              <a:avLst/>
              <a:gdLst>
                <a:gd name="T0" fmla="*/ 0 w 228"/>
                <a:gd name="T1" fmla="*/ 200 h 248"/>
                <a:gd name="T2" fmla="*/ 0 w 228"/>
                <a:gd name="T3" fmla="*/ 200 h 248"/>
                <a:gd name="T4" fmla="*/ 53 w 228"/>
                <a:gd name="T5" fmla="*/ 0 h 248"/>
                <a:gd name="T6" fmla="*/ 228 w 228"/>
                <a:gd name="T7" fmla="*/ 52 h 248"/>
                <a:gd name="T8" fmla="*/ 162 w 228"/>
                <a:gd name="T9" fmla="*/ 248 h 248"/>
                <a:gd name="T10" fmla="*/ 0 w 228"/>
                <a:gd name="T11" fmla="*/ 200 h 248"/>
              </a:gdLst>
              <a:ahLst/>
              <a:cxnLst>
                <a:cxn ang="0">
                  <a:pos x="T0" y="T1"/>
                </a:cxn>
                <a:cxn ang="0">
                  <a:pos x="T2" y="T3"/>
                </a:cxn>
                <a:cxn ang="0">
                  <a:pos x="T4" y="T5"/>
                </a:cxn>
                <a:cxn ang="0">
                  <a:pos x="T6" y="T7"/>
                </a:cxn>
                <a:cxn ang="0">
                  <a:pos x="T8" y="T9"/>
                </a:cxn>
                <a:cxn ang="0">
                  <a:pos x="T10" y="T11"/>
                </a:cxn>
              </a:cxnLst>
              <a:rect l="0" t="0" r="r" b="b"/>
              <a:pathLst>
                <a:path w="228" h="248">
                  <a:moveTo>
                    <a:pt x="0" y="200"/>
                  </a:moveTo>
                  <a:lnTo>
                    <a:pt x="0" y="200"/>
                  </a:lnTo>
                  <a:lnTo>
                    <a:pt x="53" y="0"/>
                  </a:lnTo>
                  <a:cubicBezTo>
                    <a:pt x="112" y="16"/>
                    <a:pt x="170" y="33"/>
                    <a:pt x="228" y="52"/>
                  </a:cubicBezTo>
                  <a:lnTo>
                    <a:pt x="162" y="248"/>
                  </a:lnTo>
                  <a:cubicBezTo>
                    <a:pt x="109" y="231"/>
                    <a:pt x="55" y="214"/>
                    <a:pt x="0" y="20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 name="Freeform 103">
              <a:extLst>
                <a:ext uri="{FF2B5EF4-FFF2-40B4-BE49-F238E27FC236}">
                  <a16:creationId xmlns:a16="http://schemas.microsoft.com/office/drawing/2014/main" id="{E5A804EA-6078-A336-7370-29ED9BB3A273}"/>
                </a:ext>
              </a:extLst>
            </p:cNvPr>
            <p:cNvSpPr>
              <a:spLocks/>
            </p:cNvSpPr>
            <p:nvPr/>
          </p:nvSpPr>
          <p:spPr bwMode="auto">
            <a:xfrm>
              <a:off x="9004302" y="2175793"/>
              <a:ext cx="173038" cy="201613"/>
            </a:xfrm>
            <a:custGeom>
              <a:avLst/>
              <a:gdLst>
                <a:gd name="T0" fmla="*/ 0 w 183"/>
                <a:gd name="T1" fmla="*/ 205 h 210"/>
                <a:gd name="T2" fmla="*/ 0 w 183"/>
                <a:gd name="T3" fmla="*/ 205 h 210"/>
                <a:gd name="T4" fmla="*/ 0 w 183"/>
                <a:gd name="T5" fmla="*/ 205 h 210"/>
                <a:gd name="T6" fmla="*/ 0 w 183"/>
                <a:gd name="T7" fmla="*/ 0 h 210"/>
                <a:gd name="T8" fmla="*/ 183 w 183"/>
                <a:gd name="T9" fmla="*/ 5 h 210"/>
                <a:gd name="T10" fmla="*/ 169 w 183"/>
                <a:gd name="T11" fmla="*/ 210 h 210"/>
                <a:gd name="T12" fmla="*/ 0 w 183"/>
                <a:gd name="T13" fmla="*/ 205 h 210"/>
              </a:gdLst>
              <a:ahLst/>
              <a:cxnLst>
                <a:cxn ang="0">
                  <a:pos x="T0" y="T1"/>
                </a:cxn>
                <a:cxn ang="0">
                  <a:pos x="T2" y="T3"/>
                </a:cxn>
                <a:cxn ang="0">
                  <a:pos x="T4" y="T5"/>
                </a:cxn>
                <a:cxn ang="0">
                  <a:pos x="T6" y="T7"/>
                </a:cxn>
                <a:cxn ang="0">
                  <a:pos x="T8" y="T9"/>
                </a:cxn>
                <a:cxn ang="0">
                  <a:pos x="T10" y="T11"/>
                </a:cxn>
                <a:cxn ang="0">
                  <a:pos x="T12" y="T13"/>
                </a:cxn>
              </a:cxnLst>
              <a:rect l="0" t="0" r="r" b="b"/>
              <a:pathLst>
                <a:path w="183" h="210">
                  <a:moveTo>
                    <a:pt x="0" y="205"/>
                  </a:moveTo>
                  <a:lnTo>
                    <a:pt x="0" y="205"/>
                  </a:lnTo>
                  <a:lnTo>
                    <a:pt x="0" y="205"/>
                  </a:lnTo>
                  <a:lnTo>
                    <a:pt x="0" y="0"/>
                  </a:lnTo>
                  <a:cubicBezTo>
                    <a:pt x="62" y="0"/>
                    <a:pt x="122" y="1"/>
                    <a:pt x="183" y="5"/>
                  </a:cubicBezTo>
                  <a:lnTo>
                    <a:pt x="169" y="210"/>
                  </a:lnTo>
                  <a:cubicBezTo>
                    <a:pt x="113" y="207"/>
                    <a:pt x="57" y="205"/>
                    <a:pt x="0" y="20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 name="Freeform 105">
              <a:extLst>
                <a:ext uri="{FF2B5EF4-FFF2-40B4-BE49-F238E27FC236}">
                  <a16:creationId xmlns:a16="http://schemas.microsoft.com/office/drawing/2014/main" id="{DA1CEAD5-D62D-192E-2C43-06324DFC5278}"/>
                </a:ext>
              </a:extLst>
            </p:cNvPr>
            <p:cNvSpPr>
              <a:spLocks/>
            </p:cNvSpPr>
            <p:nvPr/>
          </p:nvSpPr>
          <p:spPr bwMode="auto">
            <a:xfrm>
              <a:off x="10079039" y="2444081"/>
              <a:ext cx="234950" cy="250825"/>
            </a:xfrm>
            <a:custGeom>
              <a:avLst/>
              <a:gdLst>
                <a:gd name="T0" fmla="*/ 0 w 247"/>
                <a:gd name="T1" fmla="*/ 186 h 262"/>
                <a:gd name="T2" fmla="*/ 0 w 247"/>
                <a:gd name="T3" fmla="*/ 186 h 262"/>
                <a:gd name="T4" fmla="*/ 91 w 247"/>
                <a:gd name="T5" fmla="*/ 0 h 262"/>
                <a:gd name="T6" fmla="*/ 247 w 247"/>
                <a:gd name="T7" fmla="*/ 82 h 262"/>
                <a:gd name="T8" fmla="*/ 145 w 247"/>
                <a:gd name="T9" fmla="*/ 262 h 262"/>
                <a:gd name="T10" fmla="*/ 0 w 247"/>
                <a:gd name="T11" fmla="*/ 186 h 262"/>
              </a:gdLst>
              <a:ahLst/>
              <a:cxnLst>
                <a:cxn ang="0">
                  <a:pos x="T0" y="T1"/>
                </a:cxn>
                <a:cxn ang="0">
                  <a:pos x="T2" y="T3"/>
                </a:cxn>
                <a:cxn ang="0">
                  <a:pos x="T4" y="T5"/>
                </a:cxn>
                <a:cxn ang="0">
                  <a:pos x="T6" y="T7"/>
                </a:cxn>
                <a:cxn ang="0">
                  <a:pos x="T8" y="T9"/>
                </a:cxn>
                <a:cxn ang="0">
                  <a:pos x="T10" y="T11"/>
                </a:cxn>
              </a:cxnLst>
              <a:rect l="0" t="0" r="r" b="b"/>
              <a:pathLst>
                <a:path w="247" h="262">
                  <a:moveTo>
                    <a:pt x="0" y="186"/>
                  </a:moveTo>
                  <a:lnTo>
                    <a:pt x="0" y="186"/>
                  </a:lnTo>
                  <a:lnTo>
                    <a:pt x="91" y="0"/>
                  </a:lnTo>
                  <a:cubicBezTo>
                    <a:pt x="144" y="26"/>
                    <a:pt x="196" y="53"/>
                    <a:pt x="247" y="82"/>
                  </a:cubicBezTo>
                  <a:lnTo>
                    <a:pt x="145" y="262"/>
                  </a:lnTo>
                  <a:cubicBezTo>
                    <a:pt x="97" y="235"/>
                    <a:pt x="49" y="210"/>
                    <a:pt x="0" y="18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 name="Freeform 107">
              <a:extLst>
                <a:ext uri="{FF2B5EF4-FFF2-40B4-BE49-F238E27FC236}">
                  <a16:creationId xmlns:a16="http://schemas.microsoft.com/office/drawing/2014/main" id="{1DA62572-D4DA-FD39-0A39-5311CA8CD67F}"/>
                </a:ext>
              </a:extLst>
            </p:cNvPr>
            <p:cNvSpPr>
              <a:spLocks/>
            </p:cNvSpPr>
            <p:nvPr/>
          </p:nvSpPr>
          <p:spPr bwMode="auto">
            <a:xfrm>
              <a:off x="9783764" y="2312318"/>
              <a:ext cx="225425" cy="244475"/>
            </a:xfrm>
            <a:custGeom>
              <a:avLst/>
              <a:gdLst>
                <a:gd name="T0" fmla="*/ 0 w 236"/>
                <a:gd name="T1" fmla="*/ 196 h 255"/>
                <a:gd name="T2" fmla="*/ 0 w 236"/>
                <a:gd name="T3" fmla="*/ 196 h 255"/>
                <a:gd name="T4" fmla="*/ 66 w 236"/>
                <a:gd name="T5" fmla="*/ 0 h 255"/>
                <a:gd name="T6" fmla="*/ 236 w 236"/>
                <a:gd name="T7" fmla="*/ 64 h 255"/>
                <a:gd name="T8" fmla="*/ 157 w 236"/>
                <a:gd name="T9" fmla="*/ 255 h 255"/>
                <a:gd name="T10" fmla="*/ 0 w 236"/>
                <a:gd name="T11" fmla="*/ 196 h 255"/>
              </a:gdLst>
              <a:ahLst/>
              <a:cxnLst>
                <a:cxn ang="0">
                  <a:pos x="T0" y="T1"/>
                </a:cxn>
                <a:cxn ang="0">
                  <a:pos x="T2" y="T3"/>
                </a:cxn>
                <a:cxn ang="0">
                  <a:pos x="T4" y="T5"/>
                </a:cxn>
                <a:cxn ang="0">
                  <a:pos x="T6" y="T7"/>
                </a:cxn>
                <a:cxn ang="0">
                  <a:pos x="T8" y="T9"/>
                </a:cxn>
                <a:cxn ang="0">
                  <a:pos x="T10" y="T11"/>
                </a:cxn>
              </a:cxnLst>
              <a:rect l="0" t="0" r="r" b="b"/>
              <a:pathLst>
                <a:path w="236" h="255">
                  <a:moveTo>
                    <a:pt x="0" y="196"/>
                  </a:moveTo>
                  <a:lnTo>
                    <a:pt x="0" y="196"/>
                  </a:lnTo>
                  <a:lnTo>
                    <a:pt x="66" y="0"/>
                  </a:lnTo>
                  <a:cubicBezTo>
                    <a:pt x="123" y="20"/>
                    <a:pt x="180" y="41"/>
                    <a:pt x="236" y="64"/>
                  </a:cubicBezTo>
                  <a:lnTo>
                    <a:pt x="157" y="255"/>
                  </a:lnTo>
                  <a:cubicBezTo>
                    <a:pt x="106" y="234"/>
                    <a:pt x="53" y="214"/>
                    <a:pt x="0" y="19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 name="Freeform 109">
              <a:extLst>
                <a:ext uri="{FF2B5EF4-FFF2-40B4-BE49-F238E27FC236}">
                  <a16:creationId xmlns:a16="http://schemas.microsoft.com/office/drawing/2014/main" id="{049E4708-446A-12EA-7738-FB3AFFDD01FE}"/>
                </a:ext>
              </a:extLst>
            </p:cNvPr>
            <p:cNvSpPr>
              <a:spLocks/>
            </p:cNvSpPr>
            <p:nvPr/>
          </p:nvSpPr>
          <p:spPr bwMode="auto">
            <a:xfrm>
              <a:off x="10466389" y="2701256"/>
              <a:ext cx="247650" cy="254000"/>
            </a:xfrm>
            <a:custGeom>
              <a:avLst/>
              <a:gdLst>
                <a:gd name="T0" fmla="*/ 0 w 261"/>
                <a:gd name="T1" fmla="*/ 166 h 267"/>
                <a:gd name="T2" fmla="*/ 0 w 261"/>
                <a:gd name="T3" fmla="*/ 166 h 267"/>
                <a:gd name="T4" fmla="*/ 124 w 261"/>
                <a:gd name="T5" fmla="*/ 0 h 267"/>
                <a:gd name="T6" fmla="*/ 261 w 261"/>
                <a:gd name="T7" fmla="*/ 109 h 267"/>
                <a:gd name="T8" fmla="*/ 127 w 261"/>
                <a:gd name="T9" fmla="*/ 267 h 267"/>
                <a:gd name="T10" fmla="*/ 0 w 261"/>
                <a:gd name="T11" fmla="*/ 166 h 267"/>
              </a:gdLst>
              <a:ahLst/>
              <a:cxnLst>
                <a:cxn ang="0">
                  <a:pos x="T0" y="T1"/>
                </a:cxn>
                <a:cxn ang="0">
                  <a:pos x="T2" y="T3"/>
                </a:cxn>
                <a:cxn ang="0">
                  <a:pos x="T4" y="T5"/>
                </a:cxn>
                <a:cxn ang="0">
                  <a:pos x="T6" y="T7"/>
                </a:cxn>
                <a:cxn ang="0">
                  <a:pos x="T8" y="T9"/>
                </a:cxn>
                <a:cxn ang="0">
                  <a:pos x="T10" y="T11"/>
                </a:cxn>
              </a:cxnLst>
              <a:rect l="0" t="0" r="r" b="b"/>
              <a:pathLst>
                <a:path w="261" h="267">
                  <a:moveTo>
                    <a:pt x="0" y="166"/>
                  </a:moveTo>
                  <a:lnTo>
                    <a:pt x="0" y="166"/>
                  </a:lnTo>
                  <a:lnTo>
                    <a:pt x="124" y="0"/>
                  </a:lnTo>
                  <a:cubicBezTo>
                    <a:pt x="170" y="34"/>
                    <a:pt x="216" y="71"/>
                    <a:pt x="261" y="109"/>
                  </a:cubicBezTo>
                  <a:lnTo>
                    <a:pt x="127" y="267"/>
                  </a:lnTo>
                  <a:cubicBezTo>
                    <a:pt x="86" y="232"/>
                    <a:pt x="44" y="198"/>
                    <a:pt x="0" y="16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 name="Freeform 111">
              <a:extLst>
                <a:ext uri="{FF2B5EF4-FFF2-40B4-BE49-F238E27FC236}">
                  <a16:creationId xmlns:a16="http://schemas.microsoft.com/office/drawing/2014/main" id="{A5BA0E65-3588-2A5D-3D22-B3B40CAB73FD}"/>
                </a:ext>
              </a:extLst>
            </p:cNvPr>
            <p:cNvSpPr>
              <a:spLocks/>
            </p:cNvSpPr>
            <p:nvPr/>
          </p:nvSpPr>
          <p:spPr bwMode="auto">
            <a:xfrm>
              <a:off x="10217152" y="2521868"/>
              <a:ext cx="236538" cy="252413"/>
            </a:xfrm>
            <a:custGeom>
              <a:avLst/>
              <a:gdLst>
                <a:gd name="T0" fmla="*/ 0 w 249"/>
                <a:gd name="T1" fmla="*/ 180 h 264"/>
                <a:gd name="T2" fmla="*/ 0 w 249"/>
                <a:gd name="T3" fmla="*/ 180 h 264"/>
                <a:gd name="T4" fmla="*/ 102 w 249"/>
                <a:gd name="T5" fmla="*/ 0 h 264"/>
                <a:gd name="T6" fmla="*/ 249 w 249"/>
                <a:gd name="T7" fmla="*/ 90 h 264"/>
                <a:gd name="T8" fmla="*/ 135 w 249"/>
                <a:gd name="T9" fmla="*/ 264 h 264"/>
                <a:gd name="T10" fmla="*/ 0 w 249"/>
                <a:gd name="T11" fmla="*/ 180 h 264"/>
              </a:gdLst>
              <a:ahLst/>
              <a:cxnLst>
                <a:cxn ang="0">
                  <a:pos x="T0" y="T1"/>
                </a:cxn>
                <a:cxn ang="0">
                  <a:pos x="T2" y="T3"/>
                </a:cxn>
                <a:cxn ang="0">
                  <a:pos x="T4" y="T5"/>
                </a:cxn>
                <a:cxn ang="0">
                  <a:pos x="T6" y="T7"/>
                </a:cxn>
                <a:cxn ang="0">
                  <a:pos x="T8" y="T9"/>
                </a:cxn>
                <a:cxn ang="0">
                  <a:pos x="T10" y="T11"/>
                </a:cxn>
              </a:cxnLst>
              <a:rect l="0" t="0" r="r" b="b"/>
              <a:pathLst>
                <a:path w="249" h="264">
                  <a:moveTo>
                    <a:pt x="0" y="180"/>
                  </a:moveTo>
                  <a:lnTo>
                    <a:pt x="0" y="180"/>
                  </a:lnTo>
                  <a:lnTo>
                    <a:pt x="102" y="0"/>
                  </a:lnTo>
                  <a:cubicBezTo>
                    <a:pt x="152" y="29"/>
                    <a:pt x="201" y="59"/>
                    <a:pt x="249" y="90"/>
                  </a:cubicBezTo>
                  <a:lnTo>
                    <a:pt x="135" y="264"/>
                  </a:lnTo>
                  <a:cubicBezTo>
                    <a:pt x="91" y="235"/>
                    <a:pt x="46" y="207"/>
                    <a:pt x="0" y="18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 name="Freeform 113">
              <a:extLst>
                <a:ext uri="{FF2B5EF4-FFF2-40B4-BE49-F238E27FC236}">
                  <a16:creationId xmlns:a16="http://schemas.microsoft.com/office/drawing/2014/main" id="{EC3D365E-AFCF-9437-538B-DF08D2959181}"/>
                </a:ext>
              </a:extLst>
            </p:cNvPr>
            <p:cNvSpPr>
              <a:spLocks/>
            </p:cNvSpPr>
            <p:nvPr/>
          </p:nvSpPr>
          <p:spPr bwMode="auto">
            <a:xfrm>
              <a:off x="9934577" y="2372643"/>
              <a:ext cx="230188" cy="249238"/>
            </a:xfrm>
            <a:custGeom>
              <a:avLst/>
              <a:gdLst>
                <a:gd name="T0" fmla="*/ 0 w 243"/>
                <a:gd name="T1" fmla="*/ 191 h 260"/>
                <a:gd name="T2" fmla="*/ 0 w 243"/>
                <a:gd name="T3" fmla="*/ 191 h 260"/>
                <a:gd name="T4" fmla="*/ 79 w 243"/>
                <a:gd name="T5" fmla="*/ 0 h 260"/>
                <a:gd name="T6" fmla="*/ 243 w 243"/>
                <a:gd name="T7" fmla="*/ 74 h 260"/>
                <a:gd name="T8" fmla="*/ 152 w 243"/>
                <a:gd name="T9" fmla="*/ 260 h 260"/>
                <a:gd name="T10" fmla="*/ 0 w 243"/>
                <a:gd name="T11" fmla="*/ 191 h 260"/>
              </a:gdLst>
              <a:ahLst/>
              <a:cxnLst>
                <a:cxn ang="0">
                  <a:pos x="T0" y="T1"/>
                </a:cxn>
                <a:cxn ang="0">
                  <a:pos x="T2" y="T3"/>
                </a:cxn>
                <a:cxn ang="0">
                  <a:pos x="T4" y="T5"/>
                </a:cxn>
                <a:cxn ang="0">
                  <a:pos x="T6" y="T7"/>
                </a:cxn>
                <a:cxn ang="0">
                  <a:pos x="T8" y="T9"/>
                </a:cxn>
                <a:cxn ang="0">
                  <a:pos x="T10" y="T11"/>
                </a:cxn>
              </a:cxnLst>
              <a:rect l="0" t="0" r="r" b="b"/>
              <a:pathLst>
                <a:path w="243" h="260">
                  <a:moveTo>
                    <a:pt x="0" y="191"/>
                  </a:moveTo>
                  <a:lnTo>
                    <a:pt x="0" y="191"/>
                  </a:lnTo>
                  <a:lnTo>
                    <a:pt x="79" y="0"/>
                  </a:lnTo>
                  <a:cubicBezTo>
                    <a:pt x="135" y="23"/>
                    <a:pt x="189" y="47"/>
                    <a:pt x="243" y="74"/>
                  </a:cubicBezTo>
                  <a:lnTo>
                    <a:pt x="152" y="260"/>
                  </a:lnTo>
                  <a:cubicBezTo>
                    <a:pt x="103" y="236"/>
                    <a:pt x="52" y="213"/>
                    <a:pt x="0" y="191"/>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8" name="Freeform 115">
              <a:extLst>
                <a:ext uri="{FF2B5EF4-FFF2-40B4-BE49-F238E27FC236}">
                  <a16:creationId xmlns:a16="http://schemas.microsoft.com/office/drawing/2014/main" id="{BB4B3819-D3C8-6EA4-CBA6-BD00303EAFE0}"/>
                </a:ext>
              </a:extLst>
            </p:cNvPr>
            <p:cNvSpPr>
              <a:spLocks/>
            </p:cNvSpPr>
            <p:nvPr/>
          </p:nvSpPr>
          <p:spPr bwMode="auto">
            <a:xfrm>
              <a:off x="10345739" y="2609181"/>
              <a:ext cx="238125" cy="249238"/>
            </a:xfrm>
            <a:custGeom>
              <a:avLst/>
              <a:gdLst>
                <a:gd name="T0" fmla="*/ 0 w 250"/>
                <a:gd name="T1" fmla="*/ 174 h 262"/>
                <a:gd name="T2" fmla="*/ 0 w 250"/>
                <a:gd name="T3" fmla="*/ 174 h 262"/>
                <a:gd name="T4" fmla="*/ 114 w 250"/>
                <a:gd name="T5" fmla="*/ 0 h 262"/>
                <a:gd name="T6" fmla="*/ 250 w 250"/>
                <a:gd name="T7" fmla="*/ 96 h 262"/>
                <a:gd name="T8" fmla="*/ 126 w 250"/>
                <a:gd name="T9" fmla="*/ 262 h 262"/>
                <a:gd name="T10" fmla="*/ 0 w 250"/>
                <a:gd name="T11" fmla="*/ 174 h 262"/>
              </a:gdLst>
              <a:ahLst/>
              <a:cxnLst>
                <a:cxn ang="0">
                  <a:pos x="T0" y="T1"/>
                </a:cxn>
                <a:cxn ang="0">
                  <a:pos x="T2" y="T3"/>
                </a:cxn>
                <a:cxn ang="0">
                  <a:pos x="T4" y="T5"/>
                </a:cxn>
                <a:cxn ang="0">
                  <a:pos x="T6" y="T7"/>
                </a:cxn>
                <a:cxn ang="0">
                  <a:pos x="T8" y="T9"/>
                </a:cxn>
                <a:cxn ang="0">
                  <a:pos x="T10" y="T11"/>
                </a:cxn>
              </a:cxnLst>
              <a:rect l="0" t="0" r="r" b="b"/>
              <a:pathLst>
                <a:path w="250" h="262">
                  <a:moveTo>
                    <a:pt x="0" y="174"/>
                  </a:moveTo>
                  <a:lnTo>
                    <a:pt x="0" y="174"/>
                  </a:lnTo>
                  <a:lnTo>
                    <a:pt x="114" y="0"/>
                  </a:lnTo>
                  <a:cubicBezTo>
                    <a:pt x="160" y="31"/>
                    <a:pt x="205" y="62"/>
                    <a:pt x="250" y="96"/>
                  </a:cubicBezTo>
                  <a:lnTo>
                    <a:pt x="126" y="262"/>
                  </a:lnTo>
                  <a:cubicBezTo>
                    <a:pt x="85" y="231"/>
                    <a:pt x="43" y="202"/>
                    <a:pt x="0" y="174"/>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9" name="Freeform 409">
              <a:extLst>
                <a:ext uri="{FF2B5EF4-FFF2-40B4-BE49-F238E27FC236}">
                  <a16:creationId xmlns:a16="http://schemas.microsoft.com/office/drawing/2014/main" id="{B0E35B02-4383-EB8B-F118-81B8359E5D05}"/>
                </a:ext>
              </a:extLst>
            </p:cNvPr>
            <p:cNvSpPr>
              <a:spLocks/>
            </p:cNvSpPr>
            <p:nvPr/>
          </p:nvSpPr>
          <p:spPr bwMode="auto">
            <a:xfrm>
              <a:off x="8521702" y="2180556"/>
              <a:ext cx="177800" cy="212725"/>
            </a:xfrm>
            <a:custGeom>
              <a:avLst/>
              <a:gdLst>
                <a:gd name="T0" fmla="*/ 187 w 187"/>
                <a:gd name="T1" fmla="*/ 205 h 221"/>
                <a:gd name="T2" fmla="*/ 187 w 187"/>
                <a:gd name="T3" fmla="*/ 205 h 221"/>
                <a:gd name="T4" fmla="*/ 174 w 187"/>
                <a:gd name="T5" fmla="*/ 0 h 221"/>
                <a:gd name="T6" fmla="*/ 0 w 187"/>
                <a:gd name="T7" fmla="*/ 17 h 221"/>
                <a:gd name="T8" fmla="*/ 26 w 187"/>
                <a:gd name="T9" fmla="*/ 221 h 221"/>
                <a:gd name="T10" fmla="*/ 187 w 187"/>
                <a:gd name="T11" fmla="*/ 205 h 221"/>
              </a:gdLst>
              <a:ahLst/>
              <a:cxnLst>
                <a:cxn ang="0">
                  <a:pos x="T0" y="T1"/>
                </a:cxn>
                <a:cxn ang="0">
                  <a:pos x="T2" y="T3"/>
                </a:cxn>
                <a:cxn ang="0">
                  <a:pos x="T4" y="T5"/>
                </a:cxn>
                <a:cxn ang="0">
                  <a:pos x="T6" y="T7"/>
                </a:cxn>
                <a:cxn ang="0">
                  <a:pos x="T8" y="T9"/>
                </a:cxn>
                <a:cxn ang="0">
                  <a:pos x="T10" y="T11"/>
                </a:cxn>
              </a:cxnLst>
              <a:rect l="0" t="0" r="r" b="b"/>
              <a:pathLst>
                <a:path w="187" h="221">
                  <a:moveTo>
                    <a:pt x="187" y="205"/>
                  </a:moveTo>
                  <a:lnTo>
                    <a:pt x="187" y="205"/>
                  </a:lnTo>
                  <a:lnTo>
                    <a:pt x="174" y="0"/>
                  </a:lnTo>
                  <a:cubicBezTo>
                    <a:pt x="115" y="4"/>
                    <a:pt x="57" y="9"/>
                    <a:pt x="0" y="17"/>
                  </a:cubicBezTo>
                  <a:lnTo>
                    <a:pt x="26" y="221"/>
                  </a:lnTo>
                  <a:cubicBezTo>
                    <a:pt x="79" y="214"/>
                    <a:pt x="133" y="209"/>
                    <a:pt x="187" y="20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 name="Freeform 411">
              <a:extLst>
                <a:ext uri="{FF2B5EF4-FFF2-40B4-BE49-F238E27FC236}">
                  <a16:creationId xmlns:a16="http://schemas.microsoft.com/office/drawing/2014/main" id="{5ECCB843-74D4-BEE5-EDFA-6F573713A5B3}"/>
                </a:ext>
              </a:extLst>
            </p:cNvPr>
            <p:cNvSpPr>
              <a:spLocks/>
            </p:cNvSpPr>
            <p:nvPr/>
          </p:nvSpPr>
          <p:spPr bwMode="auto">
            <a:xfrm>
              <a:off x="8185152" y="2225006"/>
              <a:ext cx="204788" cy="228600"/>
            </a:xfrm>
            <a:custGeom>
              <a:avLst/>
              <a:gdLst>
                <a:gd name="T0" fmla="*/ 216 w 216"/>
                <a:gd name="T1" fmla="*/ 202 h 240"/>
                <a:gd name="T2" fmla="*/ 216 w 216"/>
                <a:gd name="T3" fmla="*/ 202 h 240"/>
                <a:gd name="T4" fmla="*/ 176 w 216"/>
                <a:gd name="T5" fmla="*/ 0 h 240"/>
                <a:gd name="T6" fmla="*/ 0 w 216"/>
                <a:gd name="T7" fmla="*/ 40 h 240"/>
                <a:gd name="T8" fmla="*/ 52 w 216"/>
                <a:gd name="T9" fmla="*/ 240 h 240"/>
                <a:gd name="T10" fmla="*/ 216 w 216"/>
                <a:gd name="T11" fmla="*/ 202 h 240"/>
              </a:gdLst>
              <a:ahLst/>
              <a:cxnLst>
                <a:cxn ang="0">
                  <a:pos x="T0" y="T1"/>
                </a:cxn>
                <a:cxn ang="0">
                  <a:pos x="T2" y="T3"/>
                </a:cxn>
                <a:cxn ang="0">
                  <a:pos x="T4" y="T5"/>
                </a:cxn>
                <a:cxn ang="0">
                  <a:pos x="T6" y="T7"/>
                </a:cxn>
                <a:cxn ang="0">
                  <a:pos x="T8" y="T9"/>
                </a:cxn>
                <a:cxn ang="0">
                  <a:pos x="T10" y="T11"/>
                </a:cxn>
              </a:cxnLst>
              <a:rect l="0" t="0" r="r" b="b"/>
              <a:pathLst>
                <a:path w="216" h="240">
                  <a:moveTo>
                    <a:pt x="216" y="202"/>
                  </a:moveTo>
                  <a:lnTo>
                    <a:pt x="216" y="202"/>
                  </a:lnTo>
                  <a:lnTo>
                    <a:pt x="176" y="0"/>
                  </a:lnTo>
                  <a:cubicBezTo>
                    <a:pt x="117" y="12"/>
                    <a:pt x="58" y="25"/>
                    <a:pt x="0" y="40"/>
                  </a:cubicBezTo>
                  <a:lnTo>
                    <a:pt x="52" y="240"/>
                  </a:lnTo>
                  <a:cubicBezTo>
                    <a:pt x="106" y="226"/>
                    <a:pt x="161" y="213"/>
                    <a:pt x="216" y="202"/>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 name="Freeform 415">
              <a:extLst>
                <a:ext uri="{FF2B5EF4-FFF2-40B4-BE49-F238E27FC236}">
                  <a16:creationId xmlns:a16="http://schemas.microsoft.com/office/drawing/2014/main" id="{1AED19B4-C904-E7BA-4939-055C56E52D1D}"/>
                </a:ext>
              </a:extLst>
            </p:cNvPr>
            <p:cNvSpPr>
              <a:spLocks/>
            </p:cNvSpPr>
            <p:nvPr/>
          </p:nvSpPr>
          <p:spPr bwMode="auto">
            <a:xfrm>
              <a:off x="8018465" y="2263106"/>
              <a:ext cx="215900" cy="236538"/>
            </a:xfrm>
            <a:custGeom>
              <a:avLst/>
              <a:gdLst>
                <a:gd name="T0" fmla="*/ 227 w 227"/>
                <a:gd name="T1" fmla="*/ 200 h 248"/>
                <a:gd name="T2" fmla="*/ 227 w 227"/>
                <a:gd name="T3" fmla="*/ 200 h 248"/>
                <a:gd name="T4" fmla="*/ 175 w 227"/>
                <a:gd name="T5" fmla="*/ 0 h 248"/>
                <a:gd name="T6" fmla="*/ 0 w 227"/>
                <a:gd name="T7" fmla="*/ 52 h 248"/>
                <a:gd name="T8" fmla="*/ 66 w 227"/>
                <a:gd name="T9" fmla="*/ 248 h 248"/>
                <a:gd name="T10" fmla="*/ 227 w 227"/>
                <a:gd name="T11" fmla="*/ 200 h 248"/>
              </a:gdLst>
              <a:ahLst/>
              <a:cxnLst>
                <a:cxn ang="0">
                  <a:pos x="T0" y="T1"/>
                </a:cxn>
                <a:cxn ang="0">
                  <a:pos x="T2" y="T3"/>
                </a:cxn>
                <a:cxn ang="0">
                  <a:pos x="T4" y="T5"/>
                </a:cxn>
                <a:cxn ang="0">
                  <a:pos x="T6" y="T7"/>
                </a:cxn>
                <a:cxn ang="0">
                  <a:pos x="T8" y="T9"/>
                </a:cxn>
                <a:cxn ang="0">
                  <a:pos x="T10" y="T11"/>
                </a:cxn>
              </a:cxnLst>
              <a:rect l="0" t="0" r="r" b="b"/>
              <a:pathLst>
                <a:path w="227" h="248">
                  <a:moveTo>
                    <a:pt x="227" y="200"/>
                  </a:moveTo>
                  <a:lnTo>
                    <a:pt x="227" y="200"/>
                  </a:lnTo>
                  <a:lnTo>
                    <a:pt x="175" y="0"/>
                  </a:lnTo>
                  <a:cubicBezTo>
                    <a:pt x="116" y="16"/>
                    <a:pt x="57" y="33"/>
                    <a:pt x="0" y="52"/>
                  </a:cubicBezTo>
                  <a:lnTo>
                    <a:pt x="66" y="248"/>
                  </a:lnTo>
                  <a:cubicBezTo>
                    <a:pt x="119" y="231"/>
                    <a:pt x="173" y="214"/>
                    <a:pt x="227" y="20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 name="Freeform 419">
              <a:extLst>
                <a:ext uri="{FF2B5EF4-FFF2-40B4-BE49-F238E27FC236}">
                  <a16:creationId xmlns:a16="http://schemas.microsoft.com/office/drawing/2014/main" id="{6585FE0E-0EE9-B2AE-3AD9-6F258A9B3586}"/>
                </a:ext>
              </a:extLst>
            </p:cNvPr>
            <p:cNvSpPr>
              <a:spLocks/>
            </p:cNvSpPr>
            <p:nvPr/>
          </p:nvSpPr>
          <p:spPr bwMode="auto">
            <a:xfrm>
              <a:off x="7550152" y="2444081"/>
              <a:ext cx="234950" cy="250825"/>
            </a:xfrm>
            <a:custGeom>
              <a:avLst/>
              <a:gdLst>
                <a:gd name="T0" fmla="*/ 247 w 247"/>
                <a:gd name="T1" fmla="*/ 186 h 262"/>
                <a:gd name="T2" fmla="*/ 247 w 247"/>
                <a:gd name="T3" fmla="*/ 186 h 262"/>
                <a:gd name="T4" fmla="*/ 156 w 247"/>
                <a:gd name="T5" fmla="*/ 0 h 262"/>
                <a:gd name="T6" fmla="*/ 0 w 247"/>
                <a:gd name="T7" fmla="*/ 82 h 262"/>
                <a:gd name="T8" fmla="*/ 103 w 247"/>
                <a:gd name="T9" fmla="*/ 262 h 262"/>
                <a:gd name="T10" fmla="*/ 247 w 247"/>
                <a:gd name="T11" fmla="*/ 186 h 262"/>
              </a:gdLst>
              <a:ahLst/>
              <a:cxnLst>
                <a:cxn ang="0">
                  <a:pos x="T0" y="T1"/>
                </a:cxn>
                <a:cxn ang="0">
                  <a:pos x="T2" y="T3"/>
                </a:cxn>
                <a:cxn ang="0">
                  <a:pos x="T4" y="T5"/>
                </a:cxn>
                <a:cxn ang="0">
                  <a:pos x="T6" y="T7"/>
                </a:cxn>
                <a:cxn ang="0">
                  <a:pos x="T8" y="T9"/>
                </a:cxn>
                <a:cxn ang="0">
                  <a:pos x="T10" y="T11"/>
                </a:cxn>
              </a:cxnLst>
              <a:rect l="0" t="0" r="r" b="b"/>
              <a:pathLst>
                <a:path w="247" h="262">
                  <a:moveTo>
                    <a:pt x="247" y="186"/>
                  </a:moveTo>
                  <a:lnTo>
                    <a:pt x="247" y="186"/>
                  </a:lnTo>
                  <a:lnTo>
                    <a:pt x="156" y="0"/>
                  </a:lnTo>
                  <a:cubicBezTo>
                    <a:pt x="103" y="26"/>
                    <a:pt x="51" y="53"/>
                    <a:pt x="0" y="82"/>
                  </a:cubicBezTo>
                  <a:lnTo>
                    <a:pt x="103" y="262"/>
                  </a:lnTo>
                  <a:cubicBezTo>
                    <a:pt x="150" y="235"/>
                    <a:pt x="198" y="210"/>
                    <a:pt x="247" y="18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3" name="Freeform 421">
              <a:extLst>
                <a:ext uri="{FF2B5EF4-FFF2-40B4-BE49-F238E27FC236}">
                  <a16:creationId xmlns:a16="http://schemas.microsoft.com/office/drawing/2014/main" id="{DCBE963A-A957-288F-3C19-F73002A6598D}"/>
                </a:ext>
              </a:extLst>
            </p:cNvPr>
            <p:cNvSpPr>
              <a:spLocks/>
            </p:cNvSpPr>
            <p:nvPr/>
          </p:nvSpPr>
          <p:spPr bwMode="auto">
            <a:xfrm>
              <a:off x="7854952" y="2312318"/>
              <a:ext cx="225425" cy="244475"/>
            </a:xfrm>
            <a:custGeom>
              <a:avLst/>
              <a:gdLst>
                <a:gd name="T0" fmla="*/ 237 w 237"/>
                <a:gd name="T1" fmla="*/ 196 h 255"/>
                <a:gd name="T2" fmla="*/ 237 w 237"/>
                <a:gd name="T3" fmla="*/ 196 h 255"/>
                <a:gd name="T4" fmla="*/ 171 w 237"/>
                <a:gd name="T5" fmla="*/ 0 h 255"/>
                <a:gd name="T6" fmla="*/ 0 w 237"/>
                <a:gd name="T7" fmla="*/ 64 h 255"/>
                <a:gd name="T8" fmla="*/ 79 w 237"/>
                <a:gd name="T9" fmla="*/ 255 h 255"/>
                <a:gd name="T10" fmla="*/ 237 w 237"/>
                <a:gd name="T11" fmla="*/ 196 h 255"/>
              </a:gdLst>
              <a:ahLst/>
              <a:cxnLst>
                <a:cxn ang="0">
                  <a:pos x="T0" y="T1"/>
                </a:cxn>
                <a:cxn ang="0">
                  <a:pos x="T2" y="T3"/>
                </a:cxn>
                <a:cxn ang="0">
                  <a:pos x="T4" y="T5"/>
                </a:cxn>
                <a:cxn ang="0">
                  <a:pos x="T6" y="T7"/>
                </a:cxn>
                <a:cxn ang="0">
                  <a:pos x="T8" y="T9"/>
                </a:cxn>
                <a:cxn ang="0">
                  <a:pos x="T10" y="T11"/>
                </a:cxn>
              </a:cxnLst>
              <a:rect l="0" t="0" r="r" b="b"/>
              <a:pathLst>
                <a:path w="237" h="255">
                  <a:moveTo>
                    <a:pt x="237" y="196"/>
                  </a:moveTo>
                  <a:lnTo>
                    <a:pt x="237" y="196"/>
                  </a:lnTo>
                  <a:lnTo>
                    <a:pt x="171" y="0"/>
                  </a:lnTo>
                  <a:cubicBezTo>
                    <a:pt x="113" y="20"/>
                    <a:pt x="56" y="41"/>
                    <a:pt x="0" y="64"/>
                  </a:cubicBezTo>
                  <a:lnTo>
                    <a:pt x="79" y="255"/>
                  </a:lnTo>
                  <a:cubicBezTo>
                    <a:pt x="131" y="234"/>
                    <a:pt x="183" y="214"/>
                    <a:pt x="237" y="19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4" name="Freeform 423">
              <a:extLst>
                <a:ext uri="{FF2B5EF4-FFF2-40B4-BE49-F238E27FC236}">
                  <a16:creationId xmlns:a16="http://schemas.microsoft.com/office/drawing/2014/main" id="{7C752FE9-4F4E-1192-6D7B-D6704B5859F8}"/>
                </a:ext>
              </a:extLst>
            </p:cNvPr>
            <p:cNvSpPr>
              <a:spLocks/>
            </p:cNvSpPr>
            <p:nvPr/>
          </p:nvSpPr>
          <p:spPr bwMode="auto">
            <a:xfrm>
              <a:off x="7150102" y="2701256"/>
              <a:ext cx="247650" cy="254000"/>
            </a:xfrm>
            <a:custGeom>
              <a:avLst/>
              <a:gdLst>
                <a:gd name="T0" fmla="*/ 261 w 261"/>
                <a:gd name="T1" fmla="*/ 166 h 267"/>
                <a:gd name="T2" fmla="*/ 261 w 261"/>
                <a:gd name="T3" fmla="*/ 166 h 267"/>
                <a:gd name="T4" fmla="*/ 138 w 261"/>
                <a:gd name="T5" fmla="*/ 0 h 267"/>
                <a:gd name="T6" fmla="*/ 0 w 261"/>
                <a:gd name="T7" fmla="*/ 109 h 267"/>
                <a:gd name="T8" fmla="*/ 134 w 261"/>
                <a:gd name="T9" fmla="*/ 267 h 267"/>
                <a:gd name="T10" fmla="*/ 261 w 261"/>
                <a:gd name="T11" fmla="*/ 166 h 267"/>
              </a:gdLst>
              <a:ahLst/>
              <a:cxnLst>
                <a:cxn ang="0">
                  <a:pos x="T0" y="T1"/>
                </a:cxn>
                <a:cxn ang="0">
                  <a:pos x="T2" y="T3"/>
                </a:cxn>
                <a:cxn ang="0">
                  <a:pos x="T4" y="T5"/>
                </a:cxn>
                <a:cxn ang="0">
                  <a:pos x="T6" y="T7"/>
                </a:cxn>
                <a:cxn ang="0">
                  <a:pos x="T8" y="T9"/>
                </a:cxn>
                <a:cxn ang="0">
                  <a:pos x="T10" y="T11"/>
                </a:cxn>
              </a:cxnLst>
              <a:rect l="0" t="0" r="r" b="b"/>
              <a:pathLst>
                <a:path w="261" h="267">
                  <a:moveTo>
                    <a:pt x="261" y="166"/>
                  </a:moveTo>
                  <a:lnTo>
                    <a:pt x="261" y="166"/>
                  </a:lnTo>
                  <a:lnTo>
                    <a:pt x="138" y="0"/>
                  </a:lnTo>
                  <a:cubicBezTo>
                    <a:pt x="91" y="34"/>
                    <a:pt x="45" y="71"/>
                    <a:pt x="0" y="109"/>
                  </a:cubicBezTo>
                  <a:lnTo>
                    <a:pt x="134" y="267"/>
                  </a:lnTo>
                  <a:cubicBezTo>
                    <a:pt x="175" y="232"/>
                    <a:pt x="218" y="198"/>
                    <a:pt x="261" y="16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5" name="Freeform 425">
              <a:extLst>
                <a:ext uri="{FF2B5EF4-FFF2-40B4-BE49-F238E27FC236}">
                  <a16:creationId xmlns:a16="http://schemas.microsoft.com/office/drawing/2014/main" id="{9E1C888D-EED1-78E2-9855-1CC3F9C430B0}"/>
                </a:ext>
              </a:extLst>
            </p:cNvPr>
            <p:cNvSpPr>
              <a:spLocks/>
            </p:cNvSpPr>
            <p:nvPr/>
          </p:nvSpPr>
          <p:spPr bwMode="auto">
            <a:xfrm>
              <a:off x="7410452" y="2521868"/>
              <a:ext cx="238125" cy="252413"/>
            </a:xfrm>
            <a:custGeom>
              <a:avLst/>
              <a:gdLst>
                <a:gd name="T0" fmla="*/ 249 w 249"/>
                <a:gd name="T1" fmla="*/ 180 h 264"/>
                <a:gd name="T2" fmla="*/ 249 w 249"/>
                <a:gd name="T3" fmla="*/ 180 h 264"/>
                <a:gd name="T4" fmla="*/ 146 w 249"/>
                <a:gd name="T5" fmla="*/ 0 h 264"/>
                <a:gd name="T6" fmla="*/ 0 w 249"/>
                <a:gd name="T7" fmla="*/ 90 h 264"/>
                <a:gd name="T8" fmla="*/ 113 w 249"/>
                <a:gd name="T9" fmla="*/ 264 h 264"/>
                <a:gd name="T10" fmla="*/ 249 w 249"/>
                <a:gd name="T11" fmla="*/ 180 h 264"/>
              </a:gdLst>
              <a:ahLst/>
              <a:cxnLst>
                <a:cxn ang="0">
                  <a:pos x="T0" y="T1"/>
                </a:cxn>
                <a:cxn ang="0">
                  <a:pos x="T2" y="T3"/>
                </a:cxn>
                <a:cxn ang="0">
                  <a:pos x="T4" y="T5"/>
                </a:cxn>
                <a:cxn ang="0">
                  <a:pos x="T6" y="T7"/>
                </a:cxn>
                <a:cxn ang="0">
                  <a:pos x="T8" y="T9"/>
                </a:cxn>
                <a:cxn ang="0">
                  <a:pos x="T10" y="T11"/>
                </a:cxn>
              </a:cxnLst>
              <a:rect l="0" t="0" r="r" b="b"/>
              <a:pathLst>
                <a:path w="249" h="264">
                  <a:moveTo>
                    <a:pt x="249" y="180"/>
                  </a:moveTo>
                  <a:lnTo>
                    <a:pt x="249" y="180"/>
                  </a:lnTo>
                  <a:lnTo>
                    <a:pt x="146" y="0"/>
                  </a:lnTo>
                  <a:cubicBezTo>
                    <a:pt x="96" y="29"/>
                    <a:pt x="48" y="59"/>
                    <a:pt x="0" y="90"/>
                  </a:cubicBezTo>
                  <a:lnTo>
                    <a:pt x="113" y="264"/>
                  </a:lnTo>
                  <a:cubicBezTo>
                    <a:pt x="157" y="235"/>
                    <a:pt x="203" y="207"/>
                    <a:pt x="249" y="18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6" name="Freeform 427">
              <a:extLst>
                <a:ext uri="{FF2B5EF4-FFF2-40B4-BE49-F238E27FC236}">
                  <a16:creationId xmlns:a16="http://schemas.microsoft.com/office/drawing/2014/main" id="{5FCED12F-9B8D-91A1-FAE2-EADFCAB34572}"/>
                </a:ext>
              </a:extLst>
            </p:cNvPr>
            <p:cNvSpPr>
              <a:spLocks/>
            </p:cNvSpPr>
            <p:nvPr/>
          </p:nvSpPr>
          <p:spPr bwMode="auto">
            <a:xfrm>
              <a:off x="7699377" y="2372643"/>
              <a:ext cx="230188" cy="249238"/>
            </a:xfrm>
            <a:custGeom>
              <a:avLst/>
              <a:gdLst>
                <a:gd name="T0" fmla="*/ 243 w 243"/>
                <a:gd name="T1" fmla="*/ 191 h 260"/>
                <a:gd name="T2" fmla="*/ 243 w 243"/>
                <a:gd name="T3" fmla="*/ 191 h 260"/>
                <a:gd name="T4" fmla="*/ 164 w 243"/>
                <a:gd name="T5" fmla="*/ 0 h 260"/>
                <a:gd name="T6" fmla="*/ 0 w 243"/>
                <a:gd name="T7" fmla="*/ 74 h 260"/>
                <a:gd name="T8" fmla="*/ 91 w 243"/>
                <a:gd name="T9" fmla="*/ 260 h 260"/>
                <a:gd name="T10" fmla="*/ 243 w 243"/>
                <a:gd name="T11" fmla="*/ 191 h 260"/>
              </a:gdLst>
              <a:ahLst/>
              <a:cxnLst>
                <a:cxn ang="0">
                  <a:pos x="T0" y="T1"/>
                </a:cxn>
                <a:cxn ang="0">
                  <a:pos x="T2" y="T3"/>
                </a:cxn>
                <a:cxn ang="0">
                  <a:pos x="T4" y="T5"/>
                </a:cxn>
                <a:cxn ang="0">
                  <a:pos x="T6" y="T7"/>
                </a:cxn>
                <a:cxn ang="0">
                  <a:pos x="T8" y="T9"/>
                </a:cxn>
                <a:cxn ang="0">
                  <a:pos x="T10" y="T11"/>
                </a:cxn>
              </a:cxnLst>
              <a:rect l="0" t="0" r="r" b="b"/>
              <a:pathLst>
                <a:path w="243" h="260">
                  <a:moveTo>
                    <a:pt x="243" y="191"/>
                  </a:moveTo>
                  <a:lnTo>
                    <a:pt x="243" y="191"/>
                  </a:lnTo>
                  <a:lnTo>
                    <a:pt x="164" y="0"/>
                  </a:lnTo>
                  <a:cubicBezTo>
                    <a:pt x="109" y="23"/>
                    <a:pt x="54" y="47"/>
                    <a:pt x="0" y="74"/>
                  </a:cubicBezTo>
                  <a:lnTo>
                    <a:pt x="91" y="260"/>
                  </a:lnTo>
                  <a:cubicBezTo>
                    <a:pt x="141" y="236"/>
                    <a:pt x="191" y="213"/>
                    <a:pt x="243" y="191"/>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7" name="Freeform 429">
              <a:extLst>
                <a:ext uri="{FF2B5EF4-FFF2-40B4-BE49-F238E27FC236}">
                  <a16:creationId xmlns:a16="http://schemas.microsoft.com/office/drawing/2014/main" id="{B234FE57-5CF2-B9D7-E39E-584ADDF9AB02}"/>
                </a:ext>
              </a:extLst>
            </p:cNvPr>
            <p:cNvSpPr>
              <a:spLocks/>
            </p:cNvSpPr>
            <p:nvPr/>
          </p:nvSpPr>
          <p:spPr bwMode="auto">
            <a:xfrm>
              <a:off x="7281865" y="2609181"/>
              <a:ext cx="236538" cy="249238"/>
            </a:xfrm>
            <a:custGeom>
              <a:avLst/>
              <a:gdLst>
                <a:gd name="T0" fmla="*/ 249 w 249"/>
                <a:gd name="T1" fmla="*/ 174 h 262"/>
                <a:gd name="T2" fmla="*/ 249 w 249"/>
                <a:gd name="T3" fmla="*/ 174 h 262"/>
                <a:gd name="T4" fmla="*/ 136 w 249"/>
                <a:gd name="T5" fmla="*/ 0 h 262"/>
                <a:gd name="T6" fmla="*/ 0 w 249"/>
                <a:gd name="T7" fmla="*/ 96 h 262"/>
                <a:gd name="T8" fmla="*/ 123 w 249"/>
                <a:gd name="T9" fmla="*/ 262 h 262"/>
                <a:gd name="T10" fmla="*/ 249 w 249"/>
                <a:gd name="T11" fmla="*/ 174 h 262"/>
              </a:gdLst>
              <a:ahLst/>
              <a:cxnLst>
                <a:cxn ang="0">
                  <a:pos x="T0" y="T1"/>
                </a:cxn>
                <a:cxn ang="0">
                  <a:pos x="T2" y="T3"/>
                </a:cxn>
                <a:cxn ang="0">
                  <a:pos x="T4" y="T5"/>
                </a:cxn>
                <a:cxn ang="0">
                  <a:pos x="T6" y="T7"/>
                </a:cxn>
                <a:cxn ang="0">
                  <a:pos x="T8" y="T9"/>
                </a:cxn>
                <a:cxn ang="0">
                  <a:pos x="T10" y="T11"/>
                </a:cxn>
              </a:cxnLst>
              <a:rect l="0" t="0" r="r" b="b"/>
              <a:pathLst>
                <a:path w="249" h="262">
                  <a:moveTo>
                    <a:pt x="249" y="174"/>
                  </a:moveTo>
                  <a:lnTo>
                    <a:pt x="249" y="174"/>
                  </a:lnTo>
                  <a:lnTo>
                    <a:pt x="136" y="0"/>
                  </a:lnTo>
                  <a:cubicBezTo>
                    <a:pt x="89" y="31"/>
                    <a:pt x="44" y="62"/>
                    <a:pt x="0" y="96"/>
                  </a:cubicBezTo>
                  <a:lnTo>
                    <a:pt x="123" y="262"/>
                  </a:lnTo>
                  <a:cubicBezTo>
                    <a:pt x="164" y="231"/>
                    <a:pt x="206" y="202"/>
                    <a:pt x="249" y="174"/>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8" name="Freeform 5">
              <a:extLst>
                <a:ext uri="{FF2B5EF4-FFF2-40B4-BE49-F238E27FC236}">
                  <a16:creationId xmlns:a16="http://schemas.microsoft.com/office/drawing/2014/main" id="{5EA28C42-8038-867A-5E4D-BAE5159553FD}"/>
                </a:ext>
              </a:extLst>
            </p:cNvPr>
            <p:cNvSpPr>
              <a:spLocks/>
            </p:cNvSpPr>
            <p:nvPr/>
          </p:nvSpPr>
          <p:spPr bwMode="auto">
            <a:xfrm>
              <a:off x="7885114" y="4414168"/>
              <a:ext cx="234950" cy="207963"/>
            </a:xfrm>
            <a:custGeom>
              <a:avLst/>
              <a:gdLst>
                <a:gd name="T0" fmla="*/ 246 w 246"/>
                <a:gd name="T1" fmla="*/ 109 h 218"/>
                <a:gd name="T2" fmla="*/ 246 w 246"/>
                <a:gd name="T3" fmla="*/ 109 h 218"/>
                <a:gd name="T4" fmla="*/ 72 w 246"/>
                <a:gd name="T5" fmla="*/ 0 h 218"/>
                <a:gd name="T6" fmla="*/ 0 w 246"/>
                <a:gd name="T7" fmla="*/ 137 h 218"/>
                <a:gd name="T8" fmla="*/ 189 w 246"/>
                <a:gd name="T9" fmla="*/ 218 h 218"/>
                <a:gd name="T10" fmla="*/ 246 w 246"/>
                <a:gd name="T11" fmla="*/ 109 h 218"/>
              </a:gdLst>
              <a:ahLst/>
              <a:cxnLst>
                <a:cxn ang="0">
                  <a:pos x="T0" y="T1"/>
                </a:cxn>
                <a:cxn ang="0">
                  <a:pos x="T2" y="T3"/>
                </a:cxn>
                <a:cxn ang="0">
                  <a:pos x="T4" y="T5"/>
                </a:cxn>
                <a:cxn ang="0">
                  <a:pos x="T6" y="T7"/>
                </a:cxn>
                <a:cxn ang="0">
                  <a:pos x="T8" y="T9"/>
                </a:cxn>
                <a:cxn ang="0">
                  <a:pos x="T10" y="T11"/>
                </a:cxn>
              </a:cxnLst>
              <a:rect l="0" t="0" r="r" b="b"/>
              <a:pathLst>
                <a:path w="246" h="218">
                  <a:moveTo>
                    <a:pt x="246" y="109"/>
                  </a:moveTo>
                  <a:lnTo>
                    <a:pt x="246" y="109"/>
                  </a:lnTo>
                  <a:lnTo>
                    <a:pt x="72" y="0"/>
                  </a:lnTo>
                  <a:cubicBezTo>
                    <a:pt x="45" y="44"/>
                    <a:pt x="21" y="89"/>
                    <a:pt x="0" y="137"/>
                  </a:cubicBezTo>
                  <a:lnTo>
                    <a:pt x="189" y="218"/>
                  </a:lnTo>
                  <a:cubicBezTo>
                    <a:pt x="205" y="180"/>
                    <a:pt x="225" y="144"/>
                    <a:pt x="246" y="109"/>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9" name="Freeform 7">
              <a:extLst>
                <a:ext uri="{FF2B5EF4-FFF2-40B4-BE49-F238E27FC236}">
                  <a16:creationId xmlns:a16="http://schemas.microsoft.com/office/drawing/2014/main" id="{4C19CED0-417E-2FB6-DF48-8060011566F3}"/>
                </a:ext>
              </a:extLst>
            </p:cNvPr>
            <p:cNvSpPr>
              <a:spLocks/>
            </p:cNvSpPr>
            <p:nvPr/>
          </p:nvSpPr>
          <p:spPr bwMode="auto">
            <a:xfrm>
              <a:off x="7953377" y="4296693"/>
              <a:ext cx="236538" cy="222250"/>
            </a:xfrm>
            <a:custGeom>
              <a:avLst/>
              <a:gdLst>
                <a:gd name="T0" fmla="*/ 247 w 247"/>
                <a:gd name="T1" fmla="*/ 134 h 232"/>
                <a:gd name="T2" fmla="*/ 247 w 247"/>
                <a:gd name="T3" fmla="*/ 134 h 232"/>
                <a:gd name="T4" fmla="*/ 92 w 247"/>
                <a:gd name="T5" fmla="*/ 0 h 232"/>
                <a:gd name="T6" fmla="*/ 0 w 247"/>
                <a:gd name="T7" fmla="*/ 123 h 232"/>
                <a:gd name="T8" fmla="*/ 174 w 247"/>
                <a:gd name="T9" fmla="*/ 232 h 232"/>
                <a:gd name="T10" fmla="*/ 247 w 247"/>
                <a:gd name="T11" fmla="*/ 134 h 232"/>
              </a:gdLst>
              <a:ahLst/>
              <a:cxnLst>
                <a:cxn ang="0">
                  <a:pos x="T0" y="T1"/>
                </a:cxn>
                <a:cxn ang="0">
                  <a:pos x="T2" y="T3"/>
                </a:cxn>
                <a:cxn ang="0">
                  <a:pos x="T4" y="T5"/>
                </a:cxn>
                <a:cxn ang="0">
                  <a:pos x="T6" y="T7"/>
                </a:cxn>
                <a:cxn ang="0">
                  <a:pos x="T8" y="T9"/>
                </a:cxn>
                <a:cxn ang="0">
                  <a:pos x="T10" y="T11"/>
                </a:cxn>
              </a:cxnLst>
              <a:rect l="0" t="0" r="r" b="b"/>
              <a:pathLst>
                <a:path w="247" h="232">
                  <a:moveTo>
                    <a:pt x="247" y="134"/>
                  </a:moveTo>
                  <a:lnTo>
                    <a:pt x="247" y="134"/>
                  </a:lnTo>
                  <a:lnTo>
                    <a:pt x="92" y="0"/>
                  </a:lnTo>
                  <a:cubicBezTo>
                    <a:pt x="59" y="38"/>
                    <a:pt x="28" y="79"/>
                    <a:pt x="0" y="123"/>
                  </a:cubicBezTo>
                  <a:lnTo>
                    <a:pt x="174" y="232"/>
                  </a:lnTo>
                  <a:cubicBezTo>
                    <a:pt x="196" y="198"/>
                    <a:pt x="221" y="165"/>
                    <a:pt x="247" y="134"/>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0" name="Freeform 9">
              <a:extLst>
                <a:ext uri="{FF2B5EF4-FFF2-40B4-BE49-F238E27FC236}">
                  <a16:creationId xmlns:a16="http://schemas.microsoft.com/office/drawing/2014/main" id="{4C9482D1-26EA-8C49-45F9-ECC6891144B3}"/>
                </a:ext>
              </a:extLst>
            </p:cNvPr>
            <p:cNvSpPr>
              <a:spLocks/>
            </p:cNvSpPr>
            <p:nvPr/>
          </p:nvSpPr>
          <p:spPr bwMode="auto">
            <a:xfrm>
              <a:off x="8042277" y="4195093"/>
              <a:ext cx="228600" cy="230188"/>
            </a:xfrm>
            <a:custGeom>
              <a:avLst/>
              <a:gdLst>
                <a:gd name="T0" fmla="*/ 240 w 240"/>
                <a:gd name="T1" fmla="*/ 156 h 240"/>
                <a:gd name="T2" fmla="*/ 240 w 240"/>
                <a:gd name="T3" fmla="*/ 156 h 240"/>
                <a:gd name="T4" fmla="*/ 108 w 240"/>
                <a:gd name="T5" fmla="*/ 0 h 240"/>
                <a:gd name="T6" fmla="*/ 0 w 240"/>
                <a:gd name="T7" fmla="*/ 106 h 240"/>
                <a:gd name="T8" fmla="*/ 155 w 240"/>
                <a:gd name="T9" fmla="*/ 240 h 240"/>
                <a:gd name="T10" fmla="*/ 240 w 240"/>
                <a:gd name="T11" fmla="*/ 156 h 240"/>
              </a:gdLst>
              <a:ahLst/>
              <a:cxnLst>
                <a:cxn ang="0">
                  <a:pos x="T0" y="T1"/>
                </a:cxn>
                <a:cxn ang="0">
                  <a:pos x="T2" y="T3"/>
                </a:cxn>
                <a:cxn ang="0">
                  <a:pos x="T4" y="T5"/>
                </a:cxn>
                <a:cxn ang="0">
                  <a:pos x="T6" y="T7"/>
                </a:cxn>
                <a:cxn ang="0">
                  <a:pos x="T8" y="T9"/>
                </a:cxn>
                <a:cxn ang="0">
                  <a:pos x="T10" y="T11"/>
                </a:cxn>
              </a:cxnLst>
              <a:rect l="0" t="0" r="r" b="b"/>
              <a:pathLst>
                <a:path w="240" h="240">
                  <a:moveTo>
                    <a:pt x="240" y="156"/>
                  </a:moveTo>
                  <a:lnTo>
                    <a:pt x="240" y="156"/>
                  </a:lnTo>
                  <a:lnTo>
                    <a:pt x="108" y="0"/>
                  </a:lnTo>
                  <a:cubicBezTo>
                    <a:pt x="69" y="32"/>
                    <a:pt x="33" y="68"/>
                    <a:pt x="0" y="106"/>
                  </a:cubicBezTo>
                  <a:lnTo>
                    <a:pt x="155" y="240"/>
                  </a:lnTo>
                  <a:cubicBezTo>
                    <a:pt x="181" y="210"/>
                    <a:pt x="210" y="182"/>
                    <a:pt x="240" y="15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1" name="Freeform 11">
              <a:extLst>
                <a:ext uri="{FF2B5EF4-FFF2-40B4-BE49-F238E27FC236}">
                  <a16:creationId xmlns:a16="http://schemas.microsoft.com/office/drawing/2014/main" id="{0F93B75B-5B3F-FA16-6893-E1DE59F73467}"/>
                </a:ext>
              </a:extLst>
            </p:cNvPr>
            <p:cNvSpPr>
              <a:spLocks/>
            </p:cNvSpPr>
            <p:nvPr/>
          </p:nvSpPr>
          <p:spPr bwMode="auto">
            <a:xfrm>
              <a:off x="8243889" y="4455443"/>
              <a:ext cx="238125" cy="234950"/>
            </a:xfrm>
            <a:custGeom>
              <a:avLst/>
              <a:gdLst>
                <a:gd name="T0" fmla="*/ 250 w 250"/>
                <a:gd name="T1" fmla="*/ 146 h 246"/>
                <a:gd name="T2" fmla="*/ 250 w 250"/>
                <a:gd name="T3" fmla="*/ 146 h 246"/>
                <a:gd name="T4" fmla="*/ 126 w 250"/>
                <a:gd name="T5" fmla="*/ 0 h 246"/>
                <a:gd name="T6" fmla="*/ 0 w 250"/>
                <a:gd name="T7" fmla="*/ 143 h 246"/>
                <a:gd name="T8" fmla="*/ 162 w 250"/>
                <a:gd name="T9" fmla="*/ 246 h 246"/>
                <a:gd name="T10" fmla="*/ 250 w 250"/>
                <a:gd name="T11" fmla="*/ 146 h 246"/>
              </a:gdLst>
              <a:ahLst/>
              <a:cxnLst>
                <a:cxn ang="0">
                  <a:pos x="T0" y="T1"/>
                </a:cxn>
                <a:cxn ang="0">
                  <a:pos x="T2" y="T3"/>
                </a:cxn>
                <a:cxn ang="0">
                  <a:pos x="T4" y="T5"/>
                </a:cxn>
                <a:cxn ang="0">
                  <a:pos x="T6" y="T7"/>
                </a:cxn>
                <a:cxn ang="0">
                  <a:pos x="T8" y="T9"/>
                </a:cxn>
                <a:cxn ang="0">
                  <a:pos x="T10" y="T11"/>
                </a:cxn>
              </a:cxnLst>
              <a:rect l="0" t="0" r="r" b="b"/>
              <a:pathLst>
                <a:path w="250" h="246">
                  <a:moveTo>
                    <a:pt x="250" y="146"/>
                  </a:moveTo>
                  <a:lnTo>
                    <a:pt x="250" y="146"/>
                  </a:lnTo>
                  <a:lnTo>
                    <a:pt x="126" y="0"/>
                  </a:lnTo>
                  <a:cubicBezTo>
                    <a:pt x="77" y="41"/>
                    <a:pt x="35" y="89"/>
                    <a:pt x="0" y="143"/>
                  </a:cubicBezTo>
                  <a:lnTo>
                    <a:pt x="162" y="246"/>
                  </a:lnTo>
                  <a:cubicBezTo>
                    <a:pt x="186" y="208"/>
                    <a:pt x="216" y="175"/>
                    <a:pt x="250" y="14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2" name="Freeform 13">
              <a:extLst>
                <a:ext uri="{FF2B5EF4-FFF2-40B4-BE49-F238E27FC236}">
                  <a16:creationId xmlns:a16="http://schemas.microsoft.com/office/drawing/2014/main" id="{A89D004D-05F8-72C6-E37A-5702B5433993}"/>
                </a:ext>
              </a:extLst>
            </p:cNvPr>
            <p:cNvSpPr>
              <a:spLocks/>
            </p:cNvSpPr>
            <p:nvPr/>
          </p:nvSpPr>
          <p:spPr bwMode="auto">
            <a:xfrm>
              <a:off x="8170864" y="4591968"/>
              <a:ext cx="227013" cy="211138"/>
            </a:xfrm>
            <a:custGeom>
              <a:avLst/>
              <a:gdLst>
                <a:gd name="T0" fmla="*/ 76 w 238"/>
                <a:gd name="T1" fmla="*/ 0 h 221"/>
                <a:gd name="T2" fmla="*/ 76 w 238"/>
                <a:gd name="T3" fmla="*/ 0 h 221"/>
                <a:gd name="T4" fmla="*/ 0 w 238"/>
                <a:gd name="T5" fmla="*/ 169 h 221"/>
                <a:gd name="T6" fmla="*/ 185 w 238"/>
                <a:gd name="T7" fmla="*/ 221 h 221"/>
                <a:gd name="T8" fmla="*/ 238 w 238"/>
                <a:gd name="T9" fmla="*/ 103 h 221"/>
                <a:gd name="T10" fmla="*/ 76 w 238"/>
                <a:gd name="T11" fmla="*/ 0 h 221"/>
              </a:gdLst>
              <a:ahLst/>
              <a:cxnLst>
                <a:cxn ang="0">
                  <a:pos x="T0" y="T1"/>
                </a:cxn>
                <a:cxn ang="0">
                  <a:pos x="T2" y="T3"/>
                </a:cxn>
                <a:cxn ang="0">
                  <a:pos x="T4" y="T5"/>
                </a:cxn>
                <a:cxn ang="0">
                  <a:pos x="T6" y="T7"/>
                </a:cxn>
                <a:cxn ang="0">
                  <a:pos x="T8" y="T9"/>
                </a:cxn>
                <a:cxn ang="0">
                  <a:pos x="T10" y="T11"/>
                </a:cxn>
              </a:cxnLst>
              <a:rect l="0" t="0" r="r" b="b"/>
              <a:pathLst>
                <a:path w="238" h="221">
                  <a:moveTo>
                    <a:pt x="76" y="0"/>
                  </a:moveTo>
                  <a:lnTo>
                    <a:pt x="76" y="0"/>
                  </a:lnTo>
                  <a:cubicBezTo>
                    <a:pt x="43" y="52"/>
                    <a:pt x="17" y="109"/>
                    <a:pt x="0" y="169"/>
                  </a:cubicBezTo>
                  <a:lnTo>
                    <a:pt x="185" y="221"/>
                  </a:lnTo>
                  <a:cubicBezTo>
                    <a:pt x="197" y="179"/>
                    <a:pt x="215" y="139"/>
                    <a:pt x="238" y="103"/>
                  </a:cubicBezTo>
                  <a:lnTo>
                    <a:pt x="76" y="0"/>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3" name="Freeform 15">
              <a:extLst>
                <a:ext uri="{FF2B5EF4-FFF2-40B4-BE49-F238E27FC236}">
                  <a16:creationId xmlns:a16="http://schemas.microsoft.com/office/drawing/2014/main" id="{6B261798-8F94-981F-7085-5170EAA968F2}"/>
                </a:ext>
              </a:extLst>
            </p:cNvPr>
            <p:cNvSpPr>
              <a:spLocks/>
            </p:cNvSpPr>
            <p:nvPr/>
          </p:nvSpPr>
          <p:spPr bwMode="auto">
            <a:xfrm>
              <a:off x="8467727" y="4260181"/>
              <a:ext cx="244475" cy="246063"/>
            </a:xfrm>
            <a:custGeom>
              <a:avLst/>
              <a:gdLst>
                <a:gd name="T0" fmla="*/ 0 w 256"/>
                <a:gd name="T1" fmla="*/ 111 h 257"/>
                <a:gd name="T2" fmla="*/ 0 w 256"/>
                <a:gd name="T3" fmla="*/ 111 h 257"/>
                <a:gd name="T4" fmla="*/ 124 w 256"/>
                <a:gd name="T5" fmla="*/ 257 h 257"/>
                <a:gd name="T6" fmla="*/ 256 w 256"/>
                <a:gd name="T7" fmla="*/ 180 h 257"/>
                <a:gd name="T8" fmla="*/ 189 w 256"/>
                <a:gd name="T9" fmla="*/ 0 h 257"/>
                <a:gd name="T10" fmla="*/ 0 w 256"/>
                <a:gd name="T11" fmla="*/ 111 h 257"/>
              </a:gdLst>
              <a:ahLst/>
              <a:cxnLst>
                <a:cxn ang="0">
                  <a:pos x="T0" y="T1"/>
                </a:cxn>
                <a:cxn ang="0">
                  <a:pos x="T2" y="T3"/>
                </a:cxn>
                <a:cxn ang="0">
                  <a:pos x="T4" y="T5"/>
                </a:cxn>
                <a:cxn ang="0">
                  <a:pos x="T6" y="T7"/>
                </a:cxn>
                <a:cxn ang="0">
                  <a:pos x="T8" y="T9"/>
                </a:cxn>
                <a:cxn ang="0">
                  <a:pos x="T10" y="T11"/>
                </a:cxn>
              </a:cxnLst>
              <a:rect l="0" t="0" r="r" b="b"/>
              <a:pathLst>
                <a:path w="256" h="257">
                  <a:moveTo>
                    <a:pt x="0" y="111"/>
                  </a:moveTo>
                  <a:lnTo>
                    <a:pt x="0" y="111"/>
                  </a:lnTo>
                  <a:lnTo>
                    <a:pt x="124" y="257"/>
                  </a:lnTo>
                  <a:cubicBezTo>
                    <a:pt x="163" y="224"/>
                    <a:pt x="207" y="198"/>
                    <a:pt x="256" y="180"/>
                  </a:cubicBezTo>
                  <a:lnTo>
                    <a:pt x="189" y="0"/>
                  </a:lnTo>
                  <a:cubicBezTo>
                    <a:pt x="119" y="26"/>
                    <a:pt x="56" y="64"/>
                    <a:pt x="0" y="111"/>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4" name="Freeform 17">
              <a:extLst>
                <a:ext uri="{FF2B5EF4-FFF2-40B4-BE49-F238E27FC236}">
                  <a16:creationId xmlns:a16="http://schemas.microsoft.com/office/drawing/2014/main" id="{E3407AE5-66AC-40C5-E63D-DD7D5607303B}"/>
                </a:ext>
              </a:extLst>
            </p:cNvPr>
            <p:cNvSpPr>
              <a:spLocks/>
            </p:cNvSpPr>
            <p:nvPr/>
          </p:nvSpPr>
          <p:spPr bwMode="auto">
            <a:xfrm>
              <a:off x="8648702" y="4222081"/>
              <a:ext cx="211138" cy="209550"/>
            </a:xfrm>
            <a:custGeom>
              <a:avLst/>
              <a:gdLst>
                <a:gd name="T0" fmla="*/ 223 w 223"/>
                <a:gd name="T1" fmla="*/ 0 h 220"/>
                <a:gd name="T2" fmla="*/ 223 w 223"/>
                <a:gd name="T3" fmla="*/ 0 h 220"/>
                <a:gd name="T4" fmla="*/ 223 w 223"/>
                <a:gd name="T5" fmla="*/ 0 h 220"/>
                <a:gd name="T6" fmla="*/ 0 w 223"/>
                <a:gd name="T7" fmla="*/ 40 h 220"/>
                <a:gd name="T8" fmla="*/ 67 w 223"/>
                <a:gd name="T9" fmla="*/ 220 h 220"/>
                <a:gd name="T10" fmla="*/ 223 w 223"/>
                <a:gd name="T11" fmla="*/ 192 h 220"/>
                <a:gd name="T12" fmla="*/ 223 w 223"/>
                <a:gd name="T13" fmla="*/ 0 h 220"/>
              </a:gdLst>
              <a:ahLst/>
              <a:cxnLst>
                <a:cxn ang="0">
                  <a:pos x="T0" y="T1"/>
                </a:cxn>
                <a:cxn ang="0">
                  <a:pos x="T2" y="T3"/>
                </a:cxn>
                <a:cxn ang="0">
                  <a:pos x="T4" y="T5"/>
                </a:cxn>
                <a:cxn ang="0">
                  <a:pos x="T6" y="T7"/>
                </a:cxn>
                <a:cxn ang="0">
                  <a:pos x="T8" y="T9"/>
                </a:cxn>
                <a:cxn ang="0">
                  <a:pos x="T10" y="T11"/>
                </a:cxn>
                <a:cxn ang="0">
                  <a:pos x="T12" y="T13"/>
                </a:cxn>
              </a:cxnLst>
              <a:rect l="0" t="0" r="r" b="b"/>
              <a:pathLst>
                <a:path w="223" h="220">
                  <a:moveTo>
                    <a:pt x="223" y="0"/>
                  </a:moveTo>
                  <a:lnTo>
                    <a:pt x="223" y="0"/>
                  </a:lnTo>
                  <a:lnTo>
                    <a:pt x="223" y="0"/>
                  </a:lnTo>
                  <a:cubicBezTo>
                    <a:pt x="144" y="0"/>
                    <a:pt x="69" y="14"/>
                    <a:pt x="0" y="40"/>
                  </a:cubicBezTo>
                  <a:lnTo>
                    <a:pt x="67" y="220"/>
                  </a:lnTo>
                  <a:cubicBezTo>
                    <a:pt x="115" y="202"/>
                    <a:pt x="168" y="192"/>
                    <a:pt x="223" y="192"/>
                  </a:cubicBezTo>
                  <a:lnTo>
                    <a:pt x="223" y="0"/>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5" name="Freeform 19">
              <a:extLst>
                <a:ext uri="{FF2B5EF4-FFF2-40B4-BE49-F238E27FC236}">
                  <a16:creationId xmlns:a16="http://schemas.microsoft.com/office/drawing/2014/main" id="{961C8AE3-31B8-010C-7340-18E394C4960E}"/>
                </a:ext>
              </a:extLst>
            </p:cNvPr>
            <p:cNvSpPr>
              <a:spLocks/>
            </p:cNvSpPr>
            <p:nvPr/>
          </p:nvSpPr>
          <p:spPr bwMode="auto">
            <a:xfrm>
              <a:off x="8532814" y="3893468"/>
              <a:ext cx="206375" cy="230188"/>
            </a:xfrm>
            <a:custGeom>
              <a:avLst/>
              <a:gdLst>
                <a:gd name="T0" fmla="*/ 217 w 217"/>
                <a:gd name="T1" fmla="*/ 203 h 242"/>
                <a:gd name="T2" fmla="*/ 217 w 217"/>
                <a:gd name="T3" fmla="*/ 203 h 242"/>
                <a:gd name="T4" fmla="*/ 184 w 217"/>
                <a:gd name="T5" fmla="*/ 0 h 242"/>
                <a:gd name="T6" fmla="*/ 0 w 217"/>
                <a:gd name="T7" fmla="*/ 49 h 242"/>
                <a:gd name="T8" fmla="*/ 71 w 217"/>
                <a:gd name="T9" fmla="*/ 242 h 242"/>
                <a:gd name="T10" fmla="*/ 217 w 217"/>
                <a:gd name="T11" fmla="*/ 203 h 242"/>
              </a:gdLst>
              <a:ahLst/>
              <a:cxnLst>
                <a:cxn ang="0">
                  <a:pos x="T0" y="T1"/>
                </a:cxn>
                <a:cxn ang="0">
                  <a:pos x="T2" y="T3"/>
                </a:cxn>
                <a:cxn ang="0">
                  <a:pos x="T4" y="T5"/>
                </a:cxn>
                <a:cxn ang="0">
                  <a:pos x="T6" y="T7"/>
                </a:cxn>
                <a:cxn ang="0">
                  <a:pos x="T8" y="T9"/>
                </a:cxn>
                <a:cxn ang="0">
                  <a:pos x="T10" y="T11"/>
                </a:cxn>
              </a:cxnLst>
              <a:rect l="0" t="0" r="r" b="b"/>
              <a:pathLst>
                <a:path w="217" h="242">
                  <a:moveTo>
                    <a:pt x="217" y="203"/>
                  </a:moveTo>
                  <a:lnTo>
                    <a:pt x="217" y="203"/>
                  </a:lnTo>
                  <a:lnTo>
                    <a:pt x="184" y="0"/>
                  </a:lnTo>
                  <a:cubicBezTo>
                    <a:pt x="120" y="11"/>
                    <a:pt x="59" y="27"/>
                    <a:pt x="0" y="49"/>
                  </a:cubicBezTo>
                  <a:lnTo>
                    <a:pt x="71" y="242"/>
                  </a:lnTo>
                  <a:cubicBezTo>
                    <a:pt x="118" y="224"/>
                    <a:pt x="167" y="211"/>
                    <a:pt x="217" y="20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6" name="Freeform 21">
              <a:extLst>
                <a:ext uri="{FF2B5EF4-FFF2-40B4-BE49-F238E27FC236}">
                  <a16:creationId xmlns:a16="http://schemas.microsoft.com/office/drawing/2014/main" id="{C8F8C0C2-8A83-47C4-90E3-0C44B2C8A0C6}"/>
                </a:ext>
              </a:extLst>
            </p:cNvPr>
            <p:cNvSpPr>
              <a:spLocks/>
            </p:cNvSpPr>
            <p:nvPr/>
          </p:nvSpPr>
          <p:spPr bwMode="auto">
            <a:xfrm>
              <a:off x="8707439" y="3880768"/>
              <a:ext cx="152400" cy="206375"/>
            </a:xfrm>
            <a:custGeom>
              <a:avLst/>
              <a:gdLst>
                <a:gd name="T0" fmla="*/ 160 w 160"/>
                <a:gd name="T1" fmla="*/ 206 h 216"/>
                <a:gd name="T2" fmla="*/ 160 w 160"/>
                <a:gd name="T3" fmla="*/ 206 h 216"/>
                <a:gd name="T4" fmla="*/ 160 w 160"/>
                <a:gd name="T5" fmla="*/ 206 h 216"/>
                <a:gd name="T6" fmla="*/ 160 w 160"/>
                <a:gd name="T7" fmla="*/ 0 h 216"/>
                <a:gd name="T8" fmla="*/ 0 w 160"/>
                <a:gd name="T9" fmla="*/ 13 h 216"/>
                <a:gd name="T10" fmla="*/ 33 w 160"/>
                <a:gd name="T11" fmla="*/ 216 h 216"/>
                <a:gd name="T12" fmla="*/ 160 w 160"/>
                <a:gd name="T13" fmla="*/ 206 h 216"/>
              </a:gdLst>
              <a:ahLst/>
              <a:cxnLst>
                <a:cxn ang="0">
                  <a:pos x="T0" y="T1"/>
                </a:cxn>
                <a:cxn ang="0">
                  <a:pos x="T2" y="T3"/>
                </a:cxn>
                <a:cxn ang="0">
                  <a:pos x="T4" y="T5"/>
                </a:cxn>
                <a:cxn ang="0">
                  <a:pos x="T6" y="T7"/>
                </a:cxn>
                <a:cxn ang="0">
                  <a:pos x="T8" y="T9"/>
                </a:cxn>
                <a:cxn ang="0">
                  <a:pos x="T10" y="T11"/>
                </a:cxn>
                <a:cxn ang="0">
                  <a:pos x="T12" y="T13"/>
                </a:cxn>
              </a:cxnLst>
              <a:rect l="0" t="0" r="r" b="b"/>
              <a:pathLst>
                <a:path w="160" h="216">
                  <a:moveTo>
                    <a:pt x="160" y="206"/>
                  </a:moveTo>
                  <a:lnTo>
                    <a:pt x="160" y="206"/>
                  </a:lnTo>
                  <a:lnTo>
                    <a:pt x="160" y="206"/>
                  </a:lnTo>
                  <a:lnTo>
                    <a:pt x="160" y="0"/>
                  </a:lnTo>
                  <a:cubicBezTo>
                    <a:pt x="105" y="0"/>
                    <a:pt x="52" y="5"/>
                    <a:pt x="0" y="13"/>
                  </a:cubicBezTo>
                  <a:lnTo>
                    <a:pt x="33" y="216"/>
                  </a:lnTo>
                  <a:cubicBezTo>
                    <a:pt x="74" y="209"/>
                    <a:pt x="117" y="206"/>
                    <a:pt x="160" y="20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7" name="Freeform 23">
              <a:extLst>
                <a:ext uri="{FF2B5EF4-FFF2-40B4-BE49-F238E27FC236}">
                  <a16:creationId xmlns:a16="http://schemas.microsoft.com/office/drawing/2014/main" id="{8C0464E2-23FA-11A0-C13B-D17CCE300BA8}"/>
                </a:ext>
              </a:extLst>
            </p:cNvPr>
            <p:cNvSpPr>
              <a:spLocks/>
            </p:cNvSpPr>
            <p:nvPr/>
          </p:nvSpPr>
          <p:spPr bwMode="auto">
            <a:xfrm>
              <a:off x="8370889" y="3939506"/>
              <a:ext cx="230188" cy="246063"/>
            </a:xfrm>
            <a:custGeom>
              <a:avLst/>
              <a:gdLst>
                <a:gd name="T0" fmla="*/ 240 w 240"/>
                <a:gd name="T1" fmla="*/ 193 h 257"/>
                <a:gd name="T2" fmla="*/ 240 w 240"/>
                <a:gd name="T3" fmla="*/ 193 h 257"/>
                <a:gd name="T4" fmla="*/ 169 w 240"/>
                <a:gd name="T5" fmla="*/ 0 h 257"/>
                <a:gd name="T6" fmla="*/ 0 w 240"/>
                <a:gd name="T7" fmla="*/ 81 h 257"/>
                <a:gd name="T8" fmla="*/ 106 w 240"/>
                <a:gd name="T9" fmla="*/ 257 h 257"/>
                <a:gd name="T10" fmla="*/ 240 w 240"/>
                <a:gd name="T11" fmla="*/ 193 h 257"/>
              </a:gdLst>
              <a:ahLst/>
              <a:cxnLst>
                <a:cxn ang="0">
                  <a:pos x="T0" y="T1"/>
                </a:cxn>
                <a:cxn ang="0">
                  <a:pos x="T2" y="T3"/>
                </a:cxn>
                <a:cxn ang="0">
                  <a:pos x="T4" y="T5"/>
                </a:cxn>
                <a:cxn ang="0">
                  <a:pos x="T6" y="T7"/>
                </a:cxn>
                <a:cxn ang="0">
                  <a:pos x="T8" y="T9"/>
                </a:cxn>
                <a:cxn ang="0">
                  <a:pos x="T10" y="T11"/>
                </a:cxn>
              </a:cxnLst>
              <a:rect l="0" t="0" r="r" b="b"/>
              <a:pathLst>
                <a:path w="240" h="257">
                  <a:moveTo>
                    <a:pt x="240" y="193"/>
                  </a:moveTo>
                  <a:lnTo>
                    <a:pt x="240" y="193"/>
                  </a:lnTo>
                  <a:lnTo>
                    <a:pt x="169" y="0"/>
                  </a:lnTo>
                  <a:cubicBezTo>
                    <a:pt x="110" y="22"/>
                    <a:pt x="54" y="49"/>
                    <a:pt x="0" y="81"/>
                  </a:cubicBezTo>
                  <a:lnTo>
                    <a:pt x="106" y="257"/>
                  </a:lnTo>
                  <a:cubicBezTo>
                    <a:pt x="149" y="232"/>
                    <a:pt x="193" y="210"/>
                    <a:pt x="240" y="19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8" name="Freeform 25">
              <a:extLst>
                <a:ext uri="{FF2B5EF4-FFF2-40B4-BE49-F238E27FC236}">
                  <a16:creationId xmlns:a16="http://schemas.microsoft.com/office/drawing/2014/main" id="{861A46CD-ED80-17B3-B882-5D5181CB78EF}"/>
                </a:ext>
              </a:extLst>
            </p:cNvPr>
            <p:cNvSpPr>
              <a:spLocks/>
            </p:cNvSpPr>
            <p:nvPr/>
          </p:nvSpPr>
          <p:spPr bwMode="auto">
            <a:xfrm>
              <a:off x="8248652" y="4017293"/>
              <a:ext cx="223838" cy="239713"/>
            </a:xfrm>
            <a:custGeom>
              <a:avLst/>
              <a:gdLst>
                <a:gd name="T0" fmla="*/ 235 w 235"/>
                <a:gd name="T1" fmla="*/ 176 h 250"/>
                <a:gd name="T2" fmla="*/ 235 w 235"/>
                <a:gd name="T3" fmla="*/ 176 h 250"/>
                <a:gd name="T4" fmla="*/ 129 w 235"/>
                <a:gd name="T5" fmla="*/ 0 h 250"/>
                <a:gd name="T6" fmla="*/ 0 w 235"/>
                <a:gd name="T7" fmla="*/ 93 h 250"/>
                <a:gd name="T8" fmla="*/ 133 w 235"/>
                <a:gd name="T9" fmla="*/ 250 h 250"/>
                <a:gd name="T10" fmla="*/ 235 w 235"/>
                <a:gd name="T11" fmla="*/ 176 h 250"/>
              </a:gdLst>
              <a:ahLst/>
              <a:cxnLst>
                <a:cxn ang="0">
                  <a:pos x="T0" y="T1"/>
                </a:cxn>
                <a:cxn ang="0">
                  <a:pos x="T2" y="T3"/>
                </a:cxn>
                <a:cxn ang="0">
                  <a:pos x="T4" y="T5"/>
                </a:cxn>
                <a:cxn ang="0">
                  <a:pos x="T6" y="T7"/>
                </a:cxn>
                <a:cxn ang="0">
                  <a:pos x="T8" y="T9"/>
                </a:cxn>
                <a:cxn ang="0">
                  <a:pos x="T10" y="T11"/>
                </a:cxn>
              </a:cxnLst>
              <a:rect l="0" t="0" r="r" b="b"/>
              <a:pathLst>
                <a:path w="235" h="250">
                  <a:moveTo>
                    <a:pt x="235" y="176"/>
                  </a:moveTo>
                  <a:lnTo>
                    <a:pt x="235" y="176"/>
                  </a:lnTo>
                  <a:lnTo>
                    <a:pt x="129" y="0"/>
                  </a:lnTo>
                  <a:cubicBezTo>
                    <a:pt x="84" y="28"/>
                    <a:pt x="40" y="59"/>
                    <a:pt x="0" y="93"/>
                  </a:cubicBezTo>
                  <a:lnTo>
                    <a:pt x="133" y="250"/>
                  </a:lnTo>
                  <a:cubicBezTo>
                    <a:pt x="165" y="223"/>
                    <a:pt x="199" y="198"/>
                    <a:pt x="235" y="17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9" name="Freeform 27">
              <a:extLst>
                <a:ext uri="{FF2B5EF4-FFF2-40B4-BE49-F238E27FC236}">
                  <a16:creationId xmlns:a16="http://schemas.microsoft.com/office/drawing/2014/main" id="{71980E37-CC28-73E0-48DF-AA5A538DE39A}"/>
                </a:ext>
              </a:extLst>
            </p:cNvPr>
            <p:cNvSpPr>
              <a:spLocks/>
            </p:cNvSpPr>
            <p:nvPr/>
          </p:nvSpPr>
          <p:spPr bwMode="auto">
            <a:xfrm>
              <a:off x="8029577" y="3744243"/>
              <a:ext cx="242888" cy="252413"/>
            </a:xfrm>
            <a:custGeom>
              <a:avLst/>
              <a:gdLst>
                <a:gd name="T0" fmla="*/ 255 w 255"/>
                <a:gd name="T1" fmla="*/ 173 h 264"/>
                <a:gd name="T2" fmla="*/ 255 w 255"/>
                <a:gd name="T3" fmla="*/ 173 h 264"/>
                <a:gd name="T4" fmla="*/ 144 w 255"/>
                <a:gd name="T5" fmla="*/ 0 h 264"/>
                <a:gd name="T6" fmla="*/ 0 w 255"/>
                <a:gd name="T7" fmla="*/ 107 h 264"/>
                <a:gd name="T8" fmla="*/ 132 w 255"/>
                <a:gd name="T9" fmla="*/ 264 h 264"/>
                <a:gd name="T10" fmla="*/ 255 w 255"/>
                <a:gd name="T11" fmla="*/ 173 h 264"/>
              </a:gdLst>
              <a:ahLst/>
              <a:cxnLst>
                <a:cxn ang="0">
                  <a:pos x="T0" y="T1"/>
                </a:cxn>
                <a:cxn ang="0">
                  <a:pos x="T2" y="T3"/>
                </a:cxn>
                <a:cxn ang="0">
                  <a:pos x="T4" y="T5"/>
                </a:cxn>
                <a:cxn ang="0">
                  <a:pos x="T6" y="T7"/>
                </a:cxn>
                <a:cxn ang="0">
                  <a:pos x="T8" y="T9"/>
                </a:cxn>
                <a:cxn ang="0">
                  <a:pos x="T10" y="T11"/>
                </a:cxn>
              </a:cxnLst>
              <a:rect l="0" t="0" r="r" b="b"/>
              <a:pathLst>
                <a:path w="255" h="264">
                  <a:moveTo>
                    <a:pt x="255" y="173"/>
                  </a:moveTo>
                  <a:lnTo>
                    <a:pt x="255" y="173"/>
                  </a:lnTo>
                  <a:lnTo>
                    <a:pt x="144" y="0"/>
                  </a:lnTo>
                  <a:cubicBezTo>
                    <a:pt x="93" y="33"/>
                    <a:pt x="45" y="68"/>
                    <a:pt x="0" y="107"/>
                  </a:cubicBezTo>
                  <a:lnTo>
                    <a:pt x="132" y="264"/>
                  </a:lnTo>
                  <a:cubicBezTo>
                    <a:pt x="171" y="231"/>
                    <a:pt x="212" y="201"/>
                    <a:pt x="255" y="17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0" name="Freeform 29">
              <a:extLst>
                <a:ext uri="{FF2B5EF4-FFF2-40B4-BE49-F238E27FC236}">
                  <a16:creationId xmlns:a16="http://schemas.microsoft.com/office/drawing/2014/main" id="{DA4721AB-3E7E-29AD-E449-D93341C4F89A}"/>
                </a:ext>
              </a:extLst>
            </p:cNvPr>
            <p:cNvSpPr>
              <a:spLocks/>
            </p:cNvSpPr>
            <p:nvPr/>
          </p:nvSpPr>
          <p:spPr bwMode="auto">
            <a:xfrm>
              <a:off x="8166102" y="3655343"/>
              <a:ext cx="242888" cy="254000"/>
            </a:xfrm>
            <a:custGeom>
              <a:avLst/>
              <a:gdLst>
                <a:gd name="T0" fmla="*/ 254 w 254"/>
                <a:gd name="T1" fmla="*/ 187 h 265"/>
                <a:gd name="T2" fmla="*/ 254 w 254"/>
                <a:gd name="T3" fmla="*/ 187 h 265"/>
                <a:gd name="T4" fmla="*/ 169 w 254"/>
                <a:gd name="T5" fmla="*/ 0 h 265"/>
                <a:gd name="T6" fmla="*/ 0 w 254"/>
                <a:gd name="T7" fmla="*/ 92 h 265"/>
                <a:gd name="T8" fmla="*/ 111 w 254"/>
                <a:gd name="T9" fmla="*/ 265 h 265"/>
                <a:gd name="T10" fmla="*/ 254 w 254"/>
                <a:gd name="T11" fmla="*/ 187 h 265"/>
              </a:gdLst>
              <a:ahLst/>
              <a:cxnLst>
                <a:cxn ang="0">
                  <a:pos x="T0" y="T1"/>
                </a:cxn>
                <a:cxn ang="0">
                  <a:pos x="T2" y="T3"/>
                </a:cxn>
                <a:cxn ang="0">
                  <a:pos x="T4" y="T5"/>
                </a:cxn>
                <a:cxn ang="0">
                  <a:pos x="T6" y="T7"/>
                </a:cxn>
                <a:cxn ang="0">
                  <a:pos x="T8" y="T9"/>
                </a:cxn>
                <a:cxn ang="0">
                  <a:pos x="T10" y="T11"/>
                </a:cxn>
              </a:cxnLst>
              <a:rect l="0" t="0" r="r" b="b"/>
              <a:pathLst>
                <a:path w="254" h="265">
                  <a:moveTo>
                    <a:pt x="254" y="187"/>
                  </a:moveTo>
                  <a:lnTo>
                    <a:pt x="254" y="187"/>
                  </a:lnTo>
                  <a:lnTo>
                    <a:pt x="169" y="0"/>
                  </a:lnTo>
                  <a:cubicBezTo>
                    <a:pt x="110" y="27"/>
                    <a:pt x="54" y="58"/>
                    <a:pt x="0" y="92"/>
                  </a:cubicBezTo>
                  <a:lnTo>
                    <a:pt x="111" y="265"/>
                  </a:lnTo>
                  <a:cubicBezTo>
                    <a:pt x="156" y="236"/>
                    <a:pt x="204" y="210"/>
                    <a:pt x="254" y="18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1" name="Freeform 31">
              <a:extLst>
                <a:ext uri="{FF2B5EF4-FFF2-40B4-BE49-F238E27FC236}">
                  <a16:creationId xmlns:a16="http://schemas.microsoft.com/office/drawing/2014/main" id="{F6BD927F-8058-FB2F-D9D4-559B9E4E2F99}"/>
                </a:ext>
              </a:extLst>
            </p:cNvPr>
            <p:cNvSpPr>
              <a:spLocks/>
            </p:cNvSpPr>
            <p:nvPr/>
          </p:nvSpPr>
          <p:spPr bwMode="auto">
            <a:xfrm>
              <a:off x="8328027" y="3590256"/>
              <a:ext cx="231775" cy="244475"/>
            </a:xfrm>
            <a:custGeom>
              <a:avLst/>
              <a:gdLst>
                <a:gd name="T0" fmla="*/ 243 w 243"/>
                <a:gd name="T1" fmla="*/ 198 h 256"/>
                <a:gd name="T2" fmla="*/ 243 w 243"/>
                <a:gd name="T3" fmla="*/ 198 h 256"/>
                <a:gd name="T4" fmla="*/ 186 w 243"/>
                <a:gd name="T5" fmla="*/ 0 h 256"/>
                <a:gd name="T6" fmla="*/ 0 w 243"/>
                <a:gd name="T7" fmla="*/ 69 h 256"/>
                <a:gd name="T8" fmla="*/ 85 w 243"/>
                <a:gd name="T9" fmla="*/ 256 h 256"/>
                <a:gd name="T10" fmla="*/ 243 w 243"/>
                <a:gd name="T11" fmla="*/ 198 h 256"/>
              </a:gdLst>
              <a:ahLst/>
              <a:cxnLst>
                <a:cxn ang="0">
                  <a:pos x="T0" y="T1"/>
                </a:cxn>
                <a:cxn ang="0">
                  <a:pos x="T2" y="T3"/>
                </a:cxn>
                <a:cxn ang="0">
                  <a:pos x="T4" y="T5"/>
                </a:cxn>
                <a:cxn ang="0">
                  <a:pos x="T6" y="T7"/>
                </a:cxn>
                <a:cxn ang="0">
                  <a:pos x="T8" y="T9"/>
                </a:cxn>
                <a:cxn ang="0">
                  <a:pos x="T10" y="T11"/>
                </a:cxn>
              </a:cxnLst>
              <a:rect l="0" t="0" r="r" b="b"/>
              <a:pathLst>
                <a:path w="243" h="256">
                  <a:moveTo>
                    <a:pt x="243" y="198"/>
                  </a:moveTo>
                  <a:lnTo>
                    <a:pt x="243" y="198"/>
                  </a:lnTo>
                  <a:lnTo>
                    <a:pt x="186" y="0"/>
                  </a:lnTo>
                  <a:cubicBezTo>
                    <a:pt x="122" y="19"/>
                    <a:pt x="60" y="42"/>
                    <a:pt x="0" y="69"/>
                  </a:cubicBezTo>
                  <a:lnTo>
                    <a:pt x="85" y="256"/>
                  </a:lnTo>
                  <a:cubicBezTo>
                    <a:pt x="136" y="233"/>
                    <a:pt x="189" y="213"/>
                    <a:pt x="243" y="19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2" name="Freeform 33">
              <a:extLst>
                <a:ext uri="{FF2B5EF4-FFF2-40B4-BE49-F238E27FC236}">
                  <a16:creationId xmlns:a16="http://schemas.microsoft.com/office/drawing/2014/main" id="{72FA50D0-D508-C6EE-2DA6-48A1E17BC07E}"/>
                </a:ext>
              </a:extLst>
            </p:cNvPr>
            <p:cNvSpPr>
              <a:spLocks/>
            </p:cNvSpPr>
            <p:nvPr/>
          </p:nvSpPr>
          <p:spPr bwMode="auto">
            <a:xfrm>
              <a:off x="7808914" y="3493418"/>
              <a:ext cx="231775" cy="242888"/>
            </a:xfrm>
            <a:custGeom>
              <a:avLst/>
              <a:gdLst>
                <a:gd name="T0" fmla="*/ 243 w 243"/>
                <a:gd name="T1" fmla="*/ 168 h 253"/>
                <a:gd name="T2" fmla="*/ 243 w 243"/>
                <a:gd name="T3" fmla="*/ 168 h 253"/>
                <a:gd name="T4" fmla="*/ 125 w 243"/>
                <a:gd name="T5" fmla="*/ 0 h 253"/>
                <a:gd name="T6" fmla="*/ 0 w 243"/>
                <a:gd name="T7" fmla="*/ 96 h 253"/>
                <a:gd name="T8" fmla="*/ 133 w 243"/>
                <a:gd name="T9" fmla="*/ 253 h 253"/>
                <a:gd name="T10" fmla="*/ 243 w 243"/>
                <a:gd name="T11" fmla="*/ 168 h 253"/>
              </a:gdLst>
              <a:ahLst/>
              <a:cxnLst>
                <a:cxn ang="0">
                  <a:pos x="T0" y="T1"/>
                </a:cxn>
                <a:cxn ang="0">
                  <a:pos x="T2" y="T3"/>
                </a:cxn>
                <a:cxn ang="0">
                  <a:pos x="T4" y="T5"/>
                </a:cxn>
                <a:cxn ang="0">
                  <a:pos x="T6" y="T7"/>
                </a:cxn>
                <a:cxn ang="0">
                  <a:pos x="T8" y="T9"/>
                </a:cxn>
                <a:cxn ang="0">
                  <a:pos x="T10" y="T11"/>
                </a:cxn>
              </a:cxnLst>
              <a:rect l="0" t="0" r="r" b="b"/>
              <a:pathLst>
                <a:path w="243" h="253">
                  <a:moveTo>
                    <a:pt x="243" y="168"/>
                  </a:moveTo>
                  <a:lnTo>
                    <a:pt x="243" y="168"/>
                  </a:lnTo>
                  <a:lnTo>
                    <a:pt x="125" y="0"/>
                  </a:lnTo>
                  <a:cubicBezTo>
                    <a:pt x="82" y="30"/>
                    <a:pt x="40" y="62"/>
                    <a:pt x="0" y="96"/>
                  </a:cubicBezTo>
                  <a:lnTo>
                    <a:pt x="133" y="253"/>
                  </a:lnTo>
                  <a:cubicBezTo>
                    <a:pt x="168" y="223"/>
                    <a:pt x="205" y="195"/>
                    <a:pt x="243" y="16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3" name="Freeform 35">
              <a:extLst>
                <a:ext uri="{FF2B5EF4-FFF2-40B4-BE49-F238E27FC236}">
                  <a16:creationId xmlns:a16="http://schemas.microsoft.com/office/drawing/2014/main" id="{C99D8D29-CCCC-AE3E-7409-612D5E89BFD5}"/>
                </a:ext>
              </a:extLst>
            </p:cNvPr>
            <p:cNvSpPr>
              <a:spLocks/>
            </p:cNvSpPr>
            <p:nvPr/>
          </p:nvSpPr>
          <p:spPr bwMode="auto">
            <a:xfrm>
              <a:off x="8216902" y="3272756"/>
              <a:ext cx="217488" cy="239713"/>
            </a:xfrm>
            <a:custGeom>
              <a:avLst/>
              <a:gdLst>
                <a:gd name="T0" fmla="*/ 228 w 228"/>
                <a:gd name="T1" fmla="*/ 196 h 251"/>
                <a:gd name="T2" fmla="*/ 228 w 228"/>
                <a:gd name="T3" fmla="*/ 196 h 251"/>
                <a:gd name="T4" fmla="*/ 167 w 228"/>
                <a:gd name="T5" fmla="*/ 0 h 251"/>
                <a:gd name="T6" fmla="*/ 0 w 228"/>
                <a:gd name="T7" fmla="*/ 62 h 251"/>
                <a:gd name="T8" fmla="*/ 81 w 228"/>
                <a:gd name="T9" fmla="*/ 251 h 251"/>
                <a:gd name="T10" fmla="*/ 228 w 228"/>
                <a:gd name="T11" fmla="*/ 196 h 251"/>
              </a:gdLst>
              <a:ahLst/>
              <a:cxnLst>
                <a:cxn ang="0">
                  <a:pos x="T0" y="T1"/>
                </a:cxn>
                <a:cxn ang="0">
                  <a:pos x="T2" y="T3"/>
                </a:cxn>
                <a:cxn ang="0">
                  <a:pos x="T4" y="T5"/>
                </a:cxn>
                <a:cxn ang="0">
                  <a:pos x="T6" y="T7"/>
                </a:cxn>
                <a:cxn ang="0">
                  <a:pos x="T8" y="T9"/>
                </a:cxn>
                <a:cxn ang="0">
                  <a:pos x="T10" y="T11"/>
                </a:cxn>
              </a:cxnLst>
              <a:rect l="0" t="0" r="r" b="b"/>
              <a:pathLst>
                <a:path w="228" h="251">
                  <a:moveTo>
                    <a:pt x="228" y="196"/>
                  </a:moveTo>
                  <a:lnTo>
                    <a:pt x="228" y="196"/>
                  </a:lnTo>
                  <a:lnTo>
                    <a:pt x="167" y="0"/>
                  </a:lnTo>
                  <a:cubicBezTo>
                    <a:pt x="110" y="18"/>
                    <a:pt x="54" y="39"/>
                    <a:pt x="0" y="62"/>
                  </a:cubicBezTo>
                  <a:lnTo>
                    <a:pt x="81" y="251"/>
                  </a:lnTo>
                  <a:cubicBezTo>
                    <a:pt x="129" y="230"/>
                    <a:pt x="178" y="212"/>
                    <a:pt x="228" y="19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4" name="Freeform 37">
              <a:extLst>
                <a:ext uri="{FF2B5EF4-FFF2-40B4-BE49-F238E27FC236}">
                  <a16:creationId xmlns:a16="http://schemas.microsoft.com/office/drawing/2014/main" id="{7C7B6376-8F2A-F19D-A25B-354047C5B69C}"/>
                </a:ext>
              </a:extLst>
            </p:cNvPr>
            <p:cNvSpPr>
              <a:spLocks/>
            </p:cNvSpPr>
            <p:nvPr/>
          </p:nvSpPr>
          <p:spPr bwMode="auto">
            <a:xfrm>
              <a:off x="8375652" y="3229893"/>
              <a:ext cx="203200" cy="230188"/>
            </a:xfrm>
            <a:custGeom>
              <a:avLst/>
              <a:gdLst>
                <a:gd name="T0" fmla="*/ 212 w 212"/>
                <a:gd name="T1" fmla="*/ 202 h 240"/>
                <a:gd name="T2" fmla="*/ 212 w 212"/>
                <a:gd name="T3" fmla="*/ 202 h 240"/>
                <a:gd name="T4" fmla="*/ 171 w 212"/>
                <a:gd name="T5" fmla="*/ 0 h 240"/>
                <a:gd name="T6" fmla="*/ 0 w 212"/>
                <a:gd name="T7" fmla="*/ 44 h 240"/>
                <a:gd name="T8" fmla="*/ 61 w 212"/>
                <a:gd name="T9" fmla="*/ 240 h 240"/>
                <a:gd name="T10" fmla="*/ 212 w 212"/>
                <a:gd name="T11" fmla="*/ 202 h 240"/>
              </a:gdLst>
              <a:ahLst/>
              <a:cxnLst>
                <a:cxn ang="0">
                  <a:pos x="T0" y="T1"/>
                </a:cxn>
                <a:cxn ang="0">
                  <a:pos x="T2" y="T3"/>
                </a:cxn>
                <a:cxn ang="0">
                  <a:pos x="T4" y="T5"/>
                </a:cxn>
                <a:cxn ang="0">
                  <a:pos x="T6" y="T7"/>
                </a:cxn>
                <a:cxn ang="0">
                  <a:pos x="T8" y="T9"/>
                </a:cxn>
                <a:cxn ang="0">
                  <a:pos x="T10" y="T11"/>
                </a:cxn>
              </a:cxnLst>
              <a:rect l="0" t="0" r="r" b="b"/>
              <a:pathLst>
                <a:path w="212" h="240">
                  <a:moveTo>
                    <a:pt x="212" y="202"/>
                  </a:moveTo>
                  <a:lnTo>
                    <a:pt x="212" y="202"/>
                  </a:lnTo>
                  <a:lnTo>
                    <a:pt x="171" y="0"/>
                  </a:lnTo>
                  <a:cubicBezTo>
                    <a:pt x="113" y="12"/>
                    <a:pt x="56" y="27"/>
                    <a:pt x="0" y="44"/>
                  </a:cubicBezTo>
                  <a:lnTo>
                    <a:pt x="61" y="240"/>
                  </a:lnTo>
                  <a:cubicBezTo>
                    <a:pt x="111" y="225"/>
                    <a:pt x="161" y="212"/>
                    <a:pt x="212" y="202"/>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5" name="Freeform 39">
              <a:extLst>
                <a:ext uri="{FF2B5EF4-FFF2-40B4-BE49-F238E27FC236}">
                  <a16:creationId xmlns:a16="http://schemas.microsoft.com/office/drawing/2014/main" id="{1A08DE28-9480-F715-1CE0-16214E1D37FE}"/>
                </a:ext>
              </a:extLst>
            </p:cNvPr>
            <p:cNvSpPr>
              <a:spLocks/>
            </p:cNvSpPr>
            <p:nvPr/>
          </p:nvSpPr>
          <p:spPr bwMode="auto">
            <a:xfrm>
              <a:off x="7927977" y="3406106"/>
              <a:ext cx="233363" cy="249238"/>
            </a:xfrm>
            <a:custGeom>
              <a:avLst/>
              <a:gdLst>
                <a:gd name="T0" fmla="*/ 245 w 245"/>
                <a:gd name="T1" fmla="*/ 180 h 260"/>
                <a:gd name="T2" fmla="*/ 245 w 245"/>
                <a:gd name="T3" fmla="*/ 180 h 260"/>
                <a:gd name="T4" fmla="*/ 145 w 245"/>
                <a:gd name="T5" fmla="*/ 0 h 260"/>
                <a:gd name="T6" fmla="*/ 0 w 245"/>
                <a:gd name="T7" fmla="*/ 92 h 260"/>
                <a:gd name="T8" fmla="*/ 118 w 245"/>
                <a:gd name="T9" fmla="*/ 260 h 260"/>
                <a:gd name="T10" fmla="*/ 245 w 245"/>
                <a:gd name="T11" fmla="*/ 180 h 260"/>
              </a:gdLst>
              <a:ahLst/>
              <a:cxnLst>
                <a:cxn ang="0">
                  <a:pos x="T0" y="T1"/>
                </a:cxn>
                <a:cxn ang="0">
                  <a:pos x="T2" y="T3"/>
                </a:cxn>
                <a:cxn ang="0">
                  <a:pos x="T4" y="T5"/>
                </a:cxn>
                <a:cxn ang="0">
                  <a:pos x="T6" y="T7"/>
                </a:cxn>
                <a:cxn ang="0">
                  <a:pos x="T8" y="T9"/>
                </a:cxn>
                <a:cxn ang="0">
                  <a:pos x="T10" y="T11"/>
                </a:cxn>
              </a:cxnLst>
              <a:rect l="0" t="0" r="r" b="b"/>
              <a:pathLst>
                <a:path w="245" h="260">
                  <a:moveTo>
                    <a:pt x="245" y="180"/>
                  </a:moveTo>
                  <a:lnTo>
                    <a:pt x="245" y="180"/>
                  </a:lnTo>
                  <a:lnTo>
                    <a:pt x="145" y="0"/>
                  </a:lnTo>
                  <a:cubicBezTo>
                    <a:pt x="95" y="29"/>
                    <a:pt x="46" y="59"/>
                    <a:pt x="0" y="92"/>
                  </a:cubicBezTo>
                  <a:lnTo>
                    <a:pt x="118" y="260"/>
                  </a:lnTo>
                  <a:cubicBezTo>
                    <a:pt x="159" y="231"/>
                    <a:pt x="201" y="205"/>
                    <a:pt x="245" y="18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6" name="Freeform 41">
              <a:extLst>
                <a:ext uri="{FF2B5EF4-FFF2-40B4-BE49-F238E27FC236}">
                  <a16:creationId xmlns:a16="http://schemas.microsoft.com/office/drawing/2014/main" id="{71A02A16-4E8B-B50B-4E3F-432E66922D43}"/>
                </a:ext>
              </a:extLst>
            </p:cNvPr>
            <p:cNvSpPr>
              <a:spLocks/>
            </p:cNvSpPr>
            <p:nvPr/>
          </p:nvSpPr>
          <p:spPr bwMode="auto">
            <a:xfrm>
              <a:off x="8066089" y="3331493"/>
              <a:ext cx="228600" cy="246063"/>
            </a:xfrm>
            <a:custGeom>
              <a:avLst/>
              <a:gdLst>
                <a:gd name="T0" fmla="*/ 239 w 239"/>
                <a:gd name="T1" fmla="*/ 189 h 258"/>
                <a:gd name="T2" fmla="*/ 239 w 239"/>
                <a:gd name="T3" fmla="*/ 189 h 258"/>
                <a:gd name="T4" fmla="*/ 158 w 239"/>
                <a:gd name="T5" fmla="*/ 0 h 258"/>
                <a:gd name="T6" fmla="*/ 0 w 239"/>
                <a:gd name="T7" fmla="*/ 79 h 258"/>
                <a:gd name="T8" fmla="*/ 100 w 239"/>
                <a:gd name="T9" fmla="*/ 258 h 258"/>
                <a:gd name="T10" fmla="*/ 239 w 239"/>
                <a:gd name="T11" fmla="*/ 189 h 258"/>
              </a:gdLst>
              <a:ahLst/>
              <a:cxnLst>
                <a:cxn ang="0">
                  <a:pos x="T0" y="T1"/>
                </a:cxn>
                <a:cxn ang="0">
                  <a:pos x="T2" y="T3"/>
                </a:cxn>
                <a:cxn ang="0">
                  <a:pos x="T4" y="T5"/>
                </a:cxn>
                <a:cxn ang="0">
                  <a:pos x="T6" y="T7"/>
                </a:cxn>
                <a:cxn ang="0">
                  <a:pos x="T8" y="T9"/>
                </a:cxn>
                <a:cxn ang="0">
                  <a:pos x="T10" y="T11"/>
                </a:cxn>
              </a:cxnLst>
              <a:rect l="0" t="0" r="r" b="b"/>
              <a:pathLst>
                <a:path w="239" h="258">
                  <a:moveTo>
                    <a:pt x="239" y="189"/>
                  </a:moveTo>
                  <a:lnTo>
                    <a:pt x="239" y="189"/>
                  </a:lnTo>
                  <a:lnTo>
                    <a:pt x="158" y="0"/>
                  </a:lnTo>
                  <a:cubicBezTo>
                    <a:pt x="104" y="24"/>
                    <a:pt x="51" y="50"/>
                    <a:pt x="0" y="79"/>
                  </a:cubicBezTo>
                  <a:lnTo>
                    <a:pt x="100" y="258"/>
                  </a:lnTo>
                  <a:cubicBezTo>
                    <a:pt x="145" y="233"/>
                    <a:pt x="192" y="210"/>
                    <a:pt x="239" y="189"/>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7" name="Freeform 43">
              <a:extLst>
                <a:ext uri="{FF2B5EF4-FFF2-40B4-BE49-F238E27FC236}">
                  <a16:creationId xmlns:a16="http://schemas.microsoft.com/office/drawing/2014/main" id="{2D9A603B-953B-EDFF-0FF3-427E21DEEAD5}"/>
                </a:ext>
              </a:extLst>
            </p:cNvPr>
            <p:cNvSpPr>
              <a:spLocks/>
            </p:cNvSpPr>
            <p:nvPr/>
          </p:nvSpPr>
          <p:spPr bwMode="auto">
            <a:xfrm>
              <a:off x="8686802" y="3539456"/>
              <a:ext cx="173038" cy="206375"/>
            </a:xfrm>
            <a:custGeom>
              <a:avLst/>
              <a:gdLst>
                <a:gd name="T0" fmla="*/ 182 w 182"/>
                <a:gd name="T1" fmla="*/ 206 h 216"/>
                <a:gd name="T2" fmla="*/ 182 w 182"/>
                <a:gd name="T3" fmla="*/ 206 h 216"/>
                <a:gd name="T4" fmla="*/ 182 w 182"/>
                <a:gd name="T5" fmla="*/ 206 h 216"/>
                <a:gd name="T6" fmla="*/ 182 w 182"/>
                <a:gd name="T7" fmla="*/ 0 h 216"/>
                <a:gd name="T8" fmla="*/ 0 w 182"/>
                <a:gd name="T9" fmla="*/ 13 h 216"/>
                <a:gd name="T10" fmla="*/ 28 w 182"/>
                <a:gd name="T11" fmla="*/ 216 h 216"/>
                <a:gd name="T12" fmla="*/ 182 w 182"/>
                <a:gd name="T13" fmla="*/ 206 h 216"/>
              </a:gdLst>
              <a:ahLst/>
              <a:cxnLst>
                <a:cxn ang="0">
                  <a:pos x="T0" y="T1"/>
                </a:cxn>
                <a:cxn ang="0">
                  <a:pos x="T2" y="T3"/>
                </a:cxn>
                <a:cxn ang="0">
                  <a:pos x="T4" y="T5"/>
                </a:cxn>
                <a:cxn ang="0">
                  <a:pos x="T6" y="T7"/>
                </a:cxn>
                <a:cxn ang="0">
                  <a:pos x="T8" y="T9"/>
                </a:cxn>
                <a:cxn ang="0">
                  <a:pos x="T10" y="T11"/>
                </a:cxn>
                <a:cxn ang="0">
                  <a:pos x="T12" y="T13"/>
                </a:cxn>
              </a:cxnLst>
              <a:rect l="0" t="0" r="r" b="b"/>
              <a:pathLst>
                <a:path w="182" h="216">
                  <a:moveTo>
                    <a:pt x="182" y="206"/>
                  </a:moveTo>
                  <a:lnTo>
                    <a:pt x="182" y="206"/>
                  </a:lnTo>
                  <a:lnTo>
                    <a:pt x="182" y="206"/>
                  </a:lnTo>
                  <a:lnTo>
                    <a:pt x="182" y="0"/>
                  </a:lnTo>
                  <a:cubicBezTo>
                    <a:pt x="120" y="0"/>
                    <a:pt x="60" y="5"/>
                    <a:pt x="0" y="13"/>
                  </a:cubicBezTo>
                  <a:lnTo>
                    <a:pt x="28" y="216"/>
                  </a:lnTo>
                  <a:cubicBezTo>
                    <a:pt x="78" y="210"/>
                    <a:pt x="130" y="206"/>
                    <a:pt x="182" y="20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8" name="Freeform 45">
              <a:extLst>
                <a:ext uri="{FF2B5EF4-FFF2-40B4-BE49-F238E27FC236}">
                  <a16:creationId xmlns:a16="http://schemas.microsoft.com/office/drawing/2014/main" id="{D8FD38D6-2C21-F543-4EA6-DBA4A16261CB}"/>
                </a:ext>
              </a:extLst>
            </p:cNvPr>
            <p:cNvSpPr>
              <a:spLocks/>
            </p:cNvSpPr>
            <p:nvPr/>
          </p:nvSpPr>
          <p:spPr bwMode="auto">
            <a:xfrm>
              <a:off x="8505827" y="3552156"/>
              <a:ext cx="207963" cy="227013"/>
            </a:xfrm>
            <a:custGeom>
              <a:avLst/>
              <a:gdLst>
                <a:gd name="T0" fmla="*/ 219 w 219"/>
                <a:gd name="T1" fmla="*/ 203 h 238"/>
                <a:gd name="T2" fmla="*/ 219 w 219"/>
                <a:gd name="T3" fmla="*/ 203 h 238"/>
                <a:gd name="T4" fmla="*/ 191 w 219"/>
                <a:gd name="T5" fmla="*/ 0 h 238"/>
                <a:gd name="T6" fmla="*/ 0 w 219"/>
                <a:gd name="T7" fmla="*/ 40 h 238"/>
                <a:gd name="T8" fmla="*/ 57 w 219"/>
                <a:gd name="T9" fmla="*/ 238 h 238"/>
                <a:gd name="T10" fmla="*/ 219 w 219"/>
                <a:gd name="T11" fmla="*/ 203 h 238"/>
              </a:gdLst>
              <a:ahLst/>
              <a:cxnLst>
                <a:cxn ang="0">
                  <a:pos x="T0" y="T1"/>
                </a:cxn>
                <a:cxn ang="0">
                  <a:pos x="T2" y="T3"/>
                </a:cxn>
                <a:cxn ang="0">
                  <a:pos x="T4" y="T5"/>
                </a:cxn>
                <a:cxn ang="0">
                  <a:pos x="T6" y="T7"/>
                </a:cxn>
                <a:cxn ang="0">
                  <a:pos x="T8" y="T9"/>
                </a:cxn>
                <a:cxn ang="0">
                  <a:pos x="T10" y="T11"/>
                </a:cxn>
              </a:cxnLst>
              <a:rect l="0" t="0" r="r" b="b"/>
              <a:pathLst>
                <a:path w="219" h="238">
                  <a:moveTo>
                    <a:pt x="219" y="203"/>
                  </a:moveTo>
                  <a:lnTo>
                    <a:pt x="219" y="203"/>
                  </a:lnTo>
                  <a:lnTo>
                    <a:pt x="191" y="0"/>
                  </a:lnTo>
                  <a:cubicBezTo>
                    <a:pt x="126" y="9"/>
                    <a:pt x="62" y="22"/>
                    <a:pt x="0" y="40"/>
                  </a:cubicBezTo>
                  <a:lnTo>
                    <a:pt x="57" y="238"/>
                  </a:lnTo>
                  <a:cubicBezTo>
                    <a:pt x="109" y="223"/>
                    <a:pt x="164" y="211"/>
                    <a:pt x="219" y="20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9" name="Freeform 47">
              <a:extLst>
                <a:ext uri="{FF2B5EF4-FFF2-40B4-BE49-F238E27FC236}">
                  <a16:creationId xmlns:a16="http://schemas.microsoft.com/office/drawing/2014/main" id="{793EDE0B-D8E3-CB01-BC77-90F570672C94}"/>
                </a:ext>
              </a:extLst>
            </p:cNvPr>
            <p:cNvSpPr>
              <a:spLocks/>
            </p:cNvSpPr>
            <p:nvPr/>
          </p:nvSpPr>
          <p:spPr bwMode="auto">
            <a:xfrm>
              <a:off x="8539164" y="3206081"/>
              <a:ext cx="180975" cy="217488"/>
            </a:xfrm>
            <a:custGeom>
              <a:avLst/>
              <a:gdLst>
                <a:gd name="T0" fmla="*/ 189 w 189"/>
                <a:gd name="T1" fmla="*/ 205 h 227"/>
                <a:gd name="T2" fmla="*/ 189 w 189"/>
                <a:gd name="T3" fmla="*/ 205 h 227"/>
                <a:gd name="T4" fmla="*/ 169 w 189"/>
                <a:gd name="T5" fmla="*/ 0 h 227"/>
                <a:gd name="T6" fmla="*/ 0 w 189"/>
                <a:gd name="T7" fmla="*/ 25 h 227"/>
                <a:gd name="T8" fmla="*/ 41 w 189"/>
                <a:gd name="T9" fmla="*/ 227 h 227"/>
                <a:gd name="T10" fmla="*/ 189 w 189"/>
                <a:gd name="T11" fmla="*/ 205 h 227"/>
              </a:gdLst>
              <a:ahLst/>
              <a:cxnLst>
                <a:cxn ang="0">
                  <a:pos x="T0" y="T1"/>
                </a:cxn>
                <a:cxn ang="0">
                  <a:pos x="T2" y="T3"/>
                </a:cxn>
                <a:cxn ang="0">
                  <a:pos x="T4" y="T5"/>
                </a:cxn>
                <a:cxn ang="0">
                  <a:pos x="T6" y="T7"/>
                </a:cxn>
                <a:cxn ang="0">
                  <a:pos x="T8" y="T9"/>
                </a:cxn>
                <a:cxn ang="0">
                  <a:pos x="T10" y="T11"/>
                </a:cxn>
              </a:cxnLst>
              <a:rect l="0" t="0" r="r" b="b"/>
              <a:pathLst>
                <a:path w="189" h="227">
                  <a:moveTo>
                    <a:pt x="189" y="205"/>
                  </a:moveTo>
                  <a:lnTo>
                    <a:pt x="189" y="205"/>
                  </a:lnTo>
                  <a:lnTo>
                    <a:pt x="169" y="0"/>
                  </a:lnTo>
                  <a:cubicBezTo>
                    <a:pt x="112" y="6"/>
                    <a:pt x="56" y="14"/>
                    <a:pt x="0" y="25"/>
                  </a:cubicBezTo>
                  <a:lnTo>
                    <a:pt x="41" y="227"/>
                  </a:lnTo>
                  <a:cubicBezTo>
                    <a:pt x="89" y="217"/>
                    <a:pt x="139" y="210"/>
                    <a:pt x="189" y="20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0" name="Freeform 49">
              <a:extLst>
                <a:ext uri="{FF2B5EF4-FFF2-40B4-BE49-F238E27FC236}">
                  <a16:creationId xmlns:a16="http://schemas.microsoft.com/office/drawing/2014/main" id="{20A7CD0C-8349-9E9F-413B-383AE4AA83B8}"/>
                </a:ext>
              </a:extLst>
            </p:cNvPr>
            <p:cNvSpPr>
              <a:spLocks/>
            </p:cNvSpPr>
            <p:nvPr/>
          </p:nvSpPr>
          <p:spPr bwMode="auto">
            <a:xfrm>
              <a:off x="8701089" y="3198143"/>
              <a:ext cx="158750" cy="204788"/>
            </a:xfrm>
            <a:custGeom>
              <a:avLst/>
              <a:gdLst>
                <a:gd name="T0" fmla="*/ 168 w 168"/>
                <a:gd name="T1" fmla="*/ 206 h 213"/>
                <a:gd name="T2" fmla="*/ 168 w 168"/>
                <a:gd name="T3" fmla="*/ 206 h 213"/>
                <a:gd name="T4" fmla="*/ 168 w 168"/>
                <a:gd name="T5" fmla="*/ 206 h 213"/>
                <a:gd name="T6" fmla="*/ 168 w 168"/>
                <a:gd name="T7" fmla="*/ 0 h 213"/>
                <a:gd name="T8" fmla="*/ 0 w 168"/>
                <a:gd name="T9" fmla="*/ 8 h 213"/>
                <a:gd name="T10" fmla="*/ 20 w 168"/>
                <a:gd name="T11" fmla="*/ 213 h 213"/>
                <a:gd name="T12" fmla="*/ 168 w 168"/>
                <a:gd name="T13" fmla="*/ 206 h 213"/>
              </a:gdLst>
              <a:ahLst/>
              <a:cxnLst>
                <a:cxn ang="0">
                  <a:pos x="T0" y="T1"/>
                </a:cxn>
                <a:cxn ang="0">
                  <a:pos x="T2" y="T3"/>
                </a:cxn>
                <a:cxn ang="0">
                  <a:pos x="T4" y="T5"/>
                </a:cxn>
                <a:cxn ang="0">
                  <a:pos x="T6" y="T7"/>
                </a:cxn>
                <a:cxn ang="0">
                  <a:pos x="T8" y="T9"/>
                </a:cxn>
                <a:cxn ang="0">
                  <a:pos x="T10" y="T11"/>
                </a:cxn>
                <a:cxn ang="0">
                  <a:pos x="T12" y="T13"/>
                </a:cxn>
              </a:cxnLst>
              <a:rect l="0" t="0" r="r" b="b"/>
              <a:pathLst>
                <a:path w="168" h="213">
                  <a:moveTo>
                    <a:pt x="168" y="206"/>
                  </a:moveTo>
                  <a:lnTo>
                    <a:pt x="168" y="206"/>
                  </a:lnTo>
                  <a:lnTo>
                    <a:pt x="168" y="206"/>
                  </a:lnTo>
                  <a:lnTo>
                    <a:pt x="168" y="0"/>
                  </a:lnTo>
                  <a:cubicBezTo>
                    <a:pt x="111" y="0"/>
                    <a:pt x="55" y="3"/>
                    <a:pt x="0" y="8"/>
                  </a:cubicBezTo>
                  <a:lnTo>
                    <a:pt x="20" y="213"/>
                  </a:lnTo>
                  <a:cubicBezTo>
                    <a:pt x="69" y="208"/>
                    <a:pt x="118" y="206"/>
                    <a:pt x="168" y="20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1" name="Freeform 51">
              <a:extLst>
                <a:ext uri="{FF2B5EF4-FFF2-40B4-BE49-F238E27FC236}">
                  <a16:creationId xmlns:a16="http://schemas.microsoft.com/office/drawing/2014/main" id="{169A947B-16CB-A6D8-D447-A83F9F61D22B}"/>
                </a:ext>
              </a:extLst>
            </p:cNvPr>
            <p:cNvSpPr>
              <a:spLocks/>
            </p:cNvSpPr>
            <p:nvPr/>
          </p:nvSpPr>
          <p:spPr bwMode="auto">
            <a:xfrm>
              <a:off x="8712202" y="2856831"/>
              <a:ext cx="147638" cy="201613"/>
            </a:xfrm>
            <a:custGeom>
              <a:avLst/>
              <a:gdLst>
                <a:gd name="T0" fmla="*/ 155 w 155"/>
                <a:gd name="T1" fmla="*/ 206 h 211"/>
                <a:gd name="T2" fmla="*/ 155 w 155"/>
                <a:gd name="T3" fmla="*/ 206 h 211"/>
                <a:gd name="T4" fmla="*/ 155 w 155"/>
                <a:gd name="T5" fmla="*/ 206 h 211"/>
                <a:gd name="T6" fmla="*/ 155 w 155"/>
                <a:gd name="T7" fmla="*/ 0 h 211"/>
                <a:gd name="T8" fmla="*/ 0 w 155"/>
                <a:gd name="T9" fmla="*/ 6 h 211"/>
                <a:gd name="T10" fmla="*/ 15 w 155"/>
                <a:gd name="T11" fmla="*/ 211 h 211"/>
                <a:gd name="T12" fmla="*/ 155 w 155"/>
                <a:gd name="T13" fmla="*/ 206 h 211"/>
              </a:gdLst>
              <a:ahLst/>
              <a:cxnLst>
                <a:cxn ang="0">
                  <a:pos x="T0" y="T1"/>
                </a:cxn>
                <a:cxn ang="0">
                  <a:pos x="T2" y="T3"/>
                </a:cxn>
                <a:cxn ang="0">
                  <a:pos x="T4" y="T5"/>
                </a:cxn>
                <a:cxn ang="0">
                  <a:pos x="T6" y="T7"/>
                </a:cxn>
                <a:cxn ang="0">
                  <a:pos x="T8" y="T9"/>
                </a:cxn>
                <a:cxn ang="0">
                  <a:pos x="T10" y="T11"/>
                </a:cxn>
                <a:cxn ang="0">
                  <a:pos x="T12" y="T13"/>
                </a:cxn>
              </a:cxnLst>
              <a:rect l="0" t="0" r="r" b="b"/>
              <a:pathLst>
                <a:path w="155" h="211">
                  <a:moveTo>
                    <a:pt x="155" y="206"/>
                  </a:moveTo>
                  <a:lnTo>
                    <a:pt x="155" y="206"/>
                  </a:lnTo>
                  <a:lnTo>
                    <a:pt x="155" y="206"/>
                  </a:lnTo>
                  <a:lnTo>
                    <a:pt x="155" y="0"/>
                  </a:lnTo>
                  <a:cubicBezTo>
                    <a:pt x="103" y="0"/>
                    <a:pt x="51" y="2"/>
                    <a:pt x="0" y="6"/>
                  </a:cubicBezTo>
                  <a:lnTo>
                    <a:pt x="15" y="211"/>
                  </a:lnTo>
                  <a:cubicBezTo>
                    <a:pt x="61" y="208"/>
                    <a:pt x="108" y="206"/>
                    <a:pt x="155" y="20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2" name="Freeform 53">
              <a:extLst>
                <a:ext uri="{FF2B5EF4-FFF2-40B4-BE49-F238E27FC236}">
                  <a16:creationId xmlns:a16="http://schemas.microsoft.com/office/drawing/2014/main" id="{3BF3391E-B4B5-0ED8-7539-C6EC274EB99E}"/>
                </a:ext>
              </a:extLst>
            </p:cNvPr>
            <p:cNvSpPr>
              <a:spLocks/>
            </p:cNvSpPr>
            <p:nvPr/>
          </p:nvSpPr>
          <p:spPr bwMode="auto">
            <a:xfrm>
              <a:off x="9144002" y="3206081"/>
              <a:ext cx="180975" cy="217488"/>
            </a:xfrm>
            <a:custGeom>
              <a:avLst/>
              <a:gdLst>
                <a:gd name="T0" fmla="*/ 0 w 189"/>
                <a:gd name="T1" fmla="*/ 205 h 227"/>
                <a:gd name="T2" fmla="*/ 0 w 189"/>
                <a:gd name="T3" fmla="*/ 205 h 227"/>
                <a:gd name="T4" fmla="*/ 20 w 189"/>
                <a:gd name="T5" fmla="*/ 0 h 227"/>
                <a:gd name="T6" fmla="*/ 189 w 189"/>
                <a:gd name="T7" fmla="*/ 25 h 227"/>
                <a:gd name="T8" fmla="*/ 149 w 189"/>
                <a:gd name="T9" fmla="*/ 227 h 227"/>
                <a:gd name="T10" fmla="*/ 0 w 189"/>
                <a:gd name="T11" fmla="*/ 205 h 227"/>
              </a:gdLst>
              <a:ahLst/>
              <a:cxnLst>
                <a:cxn ang="0">
                  <a:pos x="T0" y="T1"/>
                </a:cxn>
                <a:cxn ang="0">
                  <a:pos x="T2" y="T3"/>
                </a:cxn>
                <a:cxn ang="0">
                  <a:pos x="T4" y="T5"/>
                </a:cxn>
                <a:cxn ang="0">
                  <a:pos x="T6" y="T7"/>
                </a:cxn>
                <a:cxn ang="0">
                  <a:pos x="T8" y="T9"/>
                </a:cxn>
                <a:cxn ang="0">
                  <a:pos x="T10" y="T11"/>
                </a:cxn>
              </a:cxnLst>
              <a:rect l="0" t="0" r="r" b="b"/>
              <a:pathLst>
                <a:path w="189" h="227">
                  <a:moveTo>
                    <a:pt x="0" y="205"/>
                  </a:moveTo>
                  <a:lnTo>
                    <a:pt x="0" y="205"/>
                  </a:lnTo>
                  <a:lnTo>
                    <a:pt x="20" y="0"/>
                  </a:lnTo>
                  <a:cubicBezTo>
                    <a:pt x="77" y="6"/>
                    <a:pt x="134" y="14"/>
                    <a:pt x="189" y="25"/>
                  </a:cubicBezTo>
                  <a:lnTo>
                    <a:pt x="149" y="227"/>
                  </a:lnTo>
                  <a:cubicBezTo>
                    <a:pt x="100" y="217"/>
                    <a:pt x="50" y="210"/>
                    <a:pt x="0" y="20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3" name="Freeform 55">
              <a:extLst>
                <a:ext uri="{FF2B5EF4-FFF2-40B4-BE49-F238E27FC236}">
                  <a16:creationId xmlns:a16="http://schemas.microsoft.com/office/drawing/2014/main" id="{1217DF7A-40A6-1750-6916-EE221A24DF43}"/>
                </a:ext>
              </a:extLst>
            </p:cNvPr>
            <p:cNvSpPr>
              <a:spLocks/>
            </p:cNvSpPr>
            <p:nvPr/>
          </p:nvSpPr>
          <p:spPr bwMode="auto">
            <a:xfrm>
              <a:off x="9004302" y="3198143"/>
              <a:ext cx="158750" cy="204788"/>
            </a:xfrm>
            <a:custGeom>
              <a:avLst/>
              <a:gdLst>
                <a:gd name="T0" fmla="*/ 0 w 168"/>
                <a:gd name="T1" fmla="*/ 206 h 213"/>
                <a:gd name="T2" fmla="*/ 0 w 168"/>
                <a:gd name="T3" fmla="*/ 206 h 213"/>
                <a:gd name="T4" fmla="*/ 0 w 168"/>
                <a:gd name="T5" fmla="*/ 206 h 213"/>
                <a:gd name="T6" fmla="*/ 0 w 168"/>
                <a:gd name="T7" fmla="*/ 0 h 213"/>
                <a:gd name="T8" fmla="*/ 0 w 168"/>
                <a:gd name="T9" fmla="*/ 0 h 213"/>
                <a:gd name="T10" fmla="*/ 168 w 168"/>
                <a:gd name="T11" fmla="*/ 8 h 213"/>
                <a:gd name="T12" fmla="*/ 148 w 168"/>
                <a:gd name="T13" fmla="*/ 213 h 213"/>
                <a:gd name="T14" fmla="*/ 0 w 168"/>
                <a:gd name="T15" fmla="*/ 206 h 2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213">
                  <a:moveTo>
                    <a:pt x="0" y="206"/>
                  </a:moveTo>
                  <a:lnTo>
                    <a:pt x="0" y="206"/>
                  </a:lnTo>
                  <a:lnTo>
                    <a:pt x="0" y="206"/>
                  </a:lnTo>
                  <a:lnTo>
                    <a:pt x="0" y="0"/>
                  </a:lnTo>
                  <a:lnTo>
                    <a:pt x="0" y="0"/>
                  </a:lnTo>
                  <a:cubicBezTo>
                    <a:pt x="57" y="0"/>
                    <a:pt x="113" y="3"/>
                    <a:pt x="168" y="8"/>
                  </a:cubicBezTo>
                  <a:lnTo>
                    <a:pt x="148" y="213"/>
                  </a:lnTo>
                  <a:cubicBezTo>
                    <a:pt x="99" y="208"/>
                    <a:pt x="50" y="206"/>
                    <a:pt x="0" y="20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4" name="Freeform 57">
              <a:extLst>
                <a:ext uri="{FF2B5EF4-FFF2-40B4-BE49-F238E27FC236}">
                  <a16:creationId xmlns:a16="http://schemas.microsoft.com/office/drawing/2014/main" id="{BBA9AA85-4116-2DEA-BBE9-3D218602C765}"/>
                </a:ext>
              </a:extLst>
            </p:cNvPr>
            <p:cNvSpPr>
              <a:spLocks/>
            </p:cNvSpPr>
            <p:nvPr/>
          </p:nvSpPr>
          <p:spPr bwMode="auto">
            <a:xfrm>
              <a:off x="9004302" y="2856831"/>
              <a:ext cx="147638" cy="201613"/>
            </a:xfrm>
            <a:custGeom>
              <a:avLst/>
              <a:gdLst>
                <a:gd name="T0" fmla="*/ 0 w 156"/>
                <a:gd name="T1" fmla="*/ 206 h 211"/>
                <a:gd name="T2" fmla="*/ 0 w 156"/>
                <a:gd name="T3" fmla="*/ 206 h 211"/>
                <a:gd name="T4" fmla="*/ 0 w 156"/>
                <a:gd name="T5" fmla="*/ 206 h 211"/>
                <a:gd name="T6" fmla="*/ 0 w 156"/>
                <a:gd name="T7" fmla="*/ 0 h 211"/>
                <a:gd name="T8" fmla="*/ 0 w 156"/>
                <a:gd name="T9" fmla="*/ 0 h 211"/>
                <a:gd name="T10" fmla="*/ 156 w 156"/>
                <a:gd name="T11" fmla="*/ 6 h 211"/>
                <a:gd name="T12" fmla="*/ 140 w 156"/>
                <a:gd name="T13" fmla="*/ 211 h 211"/>
                <a:gd name="T14" fmla="*/ 0 w 156"/>
                <a:gd name="T15" fmla="*/ 206 h 2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6" h="211">
                  <a:moveTo>
                    <a:pt x="0" y="206"/>
                  </a:moveTo>
                  <a:lnTo>
                    <a:pt x="0" y="206"/>
                  </a:lnTo>
                  <a:lnTo>
                    <a:pt x="0" y="206"/>
                  </a:lnTo>
                  <a:lnTo>
                    <a:pt x="0" y="0"/>
                  </a:lnTo>
                  <a:lnTo>
                    <a:pt x="0" y="0"/>
                  </a:lnTo>
                  <a:cubicBezTo>
                    <a:pt x="53" y="0"/>
                    <a:pt x="104" y="2"/>
                    <a:pt x="156" y="6"/>
                  </a:cubicBezTo>
                  <a:lnTo>
                    <a:pt x="140" y="211"/>
                  </a:lnTo>
                  <a:cubicBezTo>
                    <a:pt x="94" y="208"/>
                    <a:pt x="47" y="206"/>
                    <a:pt x="0" y="20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5" name="Freeform 59">
              <a:extLst>
                <a:ext uri="{FF2B5EF4-FFF2-40B4-BE49-F238E27FC236}">
                  <a16:creationId xmlns:a16="http://schemas.microsoft.com/office/drawing/2014/main" id="{37434731-4E42-3A90-CFB4-384A6DC142F8}"/>
                </a:ext>
              </a:extLst>
            </p:cNvPr>
            <p:cNvSpPr>
              <a:spLocks/>
            </p:cNvSpPr>
            <p:nvPr/>
          </p:nvSpPr>
          <p:spPr bwMode="auto">
            <a:xfrm>
              <a:off x="9137652" y="2863181"/>
              <a:ext cx="163513" cy="211138"/>
            </a:xfrm>
            <a:custGeom>
              <a:avLst/>
              <a:gdLst>
                <a:gd name="T0" fmla="*/ 0 w 173"/>
                <a:gd name="T1" fmla="*/ 205 h 221"/>
                <a:gd name="T2" fmla="*/ 0 w 173"/>
                <a:gd name="T3" fmla="*/ 205 h 221"/>
                <a:gd name="T4" fmla="*/ 16 w 173"/>
                <a:gd name="T5" fmla="*/ 0 h 221"/>
                <a:gd name="T6" fmla="*/ 173 w 173"/>
                <a:gd name="T7" fmla="*/ 18 h 221"/>
                <a:gd name="T8" fmla="*/ 142 w 173"/>
                <a:gd name="T9" fmla="*/ 221 h 221"/>
                <a:gd name="T10" fmla="*/ 0 w 173"/>
                <a:gd name="T11" fmla="*/ 205 h 221"/>
              </a:gdLst>
              <a:ahLst/>
              <a:cxnLst>
                <a:cxn ang="0">
                  <a:pos x="T0" y="T1"/>
                </a:cxn>
                <a:cxn ang="0">
                  <a:pos x="T2" y="T3"/>
                </a:cxn>
                <a:cxn ang="0">
                  <a:pos x="T4" y="T5"/>
                </a:cxn>
                <a:cxn ang="0">
                  <a:pos x="T6" y="T7"/>
                </a:cxn>
                <a:cxn ang="0">
                  <a:pos x="T8" y="T9"/>
                </a:cxn>
                <a:cxn ang="0">
                  <a:pos x="T10" y="T11"/>
                </a:cxn>
              </a:cxnLst>
              <a:rect l="0" t="0" r="r" b="b"/>
              <a:pathLst>
                <a:path w="173" h="221">
                  <a:moveTo>
                    <a:pt x="0" y="205"/>
                  </a:moveTo>
                  <a:lnTo>
                    <a:pt x="0" y="205"/>
                  </a:lnTo>
                  <a:lnTo>
                    <a:pt x="16" y="0"/>
                  </a:lnTo>
                  <a:cubicBezTo>
                    <a:pt x="69" y="4"/>
                    <a:pt x="121" y="10"/>
                    <a:pt x="173" y="18"/>
                  </a:cubicBezTo>
                  <a:lnTo>
                    <a:pt x="142" y="221"/>
                  </a:lnTo>
                  <a:cubicBezTo>
                    <a:pt x="95" y="214"/>
                    <a:pt x="48" y="209"/>
                    <a:pt x="0" y="20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6" name="Freeform 61">
              <a:extLst>
                <a:ext uri="{FF2B5EF4-FFF2-40B4-BE49-F238E27FC236}">
                  <a16:creationId xmlns:a16="http://schemas.microsoft.com/office/drawing/2014/main" id="{66CFFDC5-BFEC-E9DD-8E43-28F2B701599E}"/>
                </a:ext>
              </a:extLst>
            </p:cNvPr>
            <p:cNvSpPr>
              <a:spLocks/>
            </p:cNvSpPr>
            <p:nvPr/>
          </p:nvSpPr>
          <p:spPr bwMode="auto">
            <a:xfrm>
              <a:off x="9680577" y="3007643"/>
              <a:ext cx="219075" cy="241300"/>
            </a:xfrm>
            <a:custGeom>
              <a:avLst/>
              <a:gdLst>
                <a:gd name="T0" fmla="*/ 0 w 229"/>
                <a:gd name="T1" fmla="*/ 190 h 253"/>
                <a:gd name="T2" fmla="*/ 0 w 229"/>
                <a:gd name="T3" fmla="*/ 190 h 253"/>
                <a:gd name="T4" fmla="*/ 79 w 229"/>
                <a:gd name="T5" fmla="*/ 0 h 253"/>
                <a:gd name="T6" fmla="*/ 229 w 229"/>
                <a:gd name="T7" fmla="*/ 70 h 253"/>
                <a:gd name="T8" fmla="*/ 136 w 229"/>
                <a:gd name="T9" fmla="*/ 253 h 253"/>
                <a:gd name="T10" fmla="*/ 0 w 229"/>
                <a:gd name="T11" fmla="*/ 190 h 253"/>
              </a:gdLst>
              <a:ahLst/>
              <a:cxnLst>
                <a:cxn ang="0">
                  <a:pos x="T0" y="T1"/>
                </a:cxn>
                <a:cxn ang="0">
                  <a:pos x="T2" y="T3"/>
                </a:cxn>
                <a:cxn ang="0">
                  <a:pos x="T4" y="T5"/>
                </a:cxn>
                <a:cxn ang="0">
                  <a:pos x="T6" y="T7"/>
                </a:cxn>
                <a:cxn ang="0">
                  <a:pos x="T8" y="T9"/>
                </a:cxn>
                <a:cxn ang="0">
                  <a:pos x="T10" y="T11"/>
                </a:cxn>
              </a:cxnLst>
              <a:rect l="0" t="0" r="r" b="b"/>
              <a:pathLst>
                <a:path w="229" h="253">
                  <a:moveTo>
                    <a:pt x="0" y="190"/>
                  </a:moveTo>
                  <a:lnTo>
                    <a:pt x="0" y="190"/>
                  </a:lnTo>
                  <a:lnTo>
                    <a:pt x="79" y="0"/>
                  </a:lnTo>
                  <a:cubicBezTo>
                    <a:pt x="130" y="22"/>
                    <a:pt x="180" y="45"/>
                    <a:pt x="229" y="70"/>
                  </a:cubicBezTo>
                  <a:lnTo>
                    <a:pt x="136" y="253"/>
                  </a:lnTo>
                  <a:cubicBezTo>
                    <a:pt x="91" y="231"/>
                    <a:pt x="46" y="210"/>
                    <a:pt x="0" y="19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7" name="Freeform 63">
              <a:extLst>
                <a:ext uri="{FF2B5EF4-FFF2-40B4-BE49-F238E27FC236}">
                  <a16:creationId xmlns:a16="http://schemas.microsoft.com/office/drawing/2014/main" id="{04E308EC-56C8-8D44-896E-EB304388382C}"/>
                </a:ext>
              </a:extLst>
            </p:cNvPr>
            <p:cNvSpPr>
              <a:spLocks/>
            </p:cNvSpPr>
            <p:nvPr/>
          </p:nvSpPr>
          <p:spPr bwMode="auto">
            <a:xfrm>
              <a:off x="10044114" y="3234656"/>
              <a:ext cx="230188" cy="241300"/>
            </a:xfrm>
            <a:custGeom>
              <a:avLst/>
              <a:gdLst>
                <a:gd name="T0" fmla="*/ 0 w 242"/>
                <a:gd name="T1" fmla="*/ 166 h 252"/>
                <a:gd name="T2" fmla="*/ 0 w 242"/>
                <a:gd name="T3" fmla="*/ 166 h 252"/>
                <a:gd name="T4" fmla="*/ 121 w 242"/>
                <a:gd name="T5" fmla="*/ 0 h 252"/>
                <a:gd name="T6" fmla="*/ 242 w 242"/>
                <a:gd name="T7" fmla="*/ 95 h 252"/>
                <a:gd name="T8" fmla="*/ 110 w 242"/>
                <a:gd name="T9" fmla="*/ 252 h 252"/>
                <a:gd name="T10" fmla="*/ 0 w 242"/>
                <a:gd name="T11" fmla="*/ 166 h 252"/>
              </a:gdLst>
              <a:ahLst/>
              <a:cxnLst>
                <a:cxn ang="0">
                  <a:pos x="T0" y="T1"/>
                </a:cxn>
                <a:cxn ang="0">
                  <a:pos x="T2" y="T3"/>
                </a:cxn>
                <a:cxn ang="0">
                  <a:pos x="T4" y="T5"/>
                </a:cxn>
                <a:cxn ang="0">
                  <a:pos x="T6" y="T7"/>
                </a:cxn>
                <a:cxn ang="0">
                  <a:pos x="T8" y="T9"/>
                </a:cxn>
                <a:cxn ang="0">
                  <a:pos x="T10" y="T11"/>
                </a:cxn>
              </a:cxnLst>
              <a:rect l="0" t="0" r="r" b="b"/>
              <a:pathLst>
                <a:path w="242" h="252">
                  <a:moveTo>
                    <a:pt x="0" y="166"/>
                  </a:moveTo>
                  <a:lnTo>
                    <a:pt x="0" y="166"/>
                  </a:lnTo>
                  <a:lnTo>
                    <a:pt x="121" y="0"/>
                  </a:lnTo>
                  <a:cubicBezTo>
                    <a:pt x="163" y="30"/>
                    <a:pt x="203" y="62"/>
                    <a:pt x="242" y="95"/>
                  </a:cubicBezTo>
                  <a:lnTo>
                    <a:pt x="110" y="252"/>
                  </a:lnTo>
                  <a:cubicBezTo>
                    <a:pt x="74" y="222"/>
                    <a:pt x="38" y="193"/>
                    <a:pt x="0" y="16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8" name="Freeform 65">
              <a:extLst>
                <a:ext uri="{FF2B5EF4-FFF2-40B4-BE49-F238E27FC236}">
                  <a16:creationId xmlns:a16="http://schemas.microsoft.com/office/drawing/2014/main" id="{639AEF5E-053A-21E2-D7E5-D92BC9341D91}"/>
                </a:ext>
              </a:extLst>
            </p:cNvPr>
            <p:cNvSpPr>
              <a:spLocks/>
            </p:cNvSpPr>
            <p:nvPr/>
          </p:nvSpPr>
          <p:spPr bwMode="auto">
            <a:xfrm>
              <a:off x="9810752" y="3074318"/>
              <a:ext cx="223838" cy="244475"/>
            </a:xfrm>
            <a:custGeom>
              <a:avLst/>
              <a:gdLst>
                <a:gd name="T0" fmla="*/ 0 w 235"/>
                <a:gd name="T1" fmla="*/ 183 h 255"/>
                <a:gd name="T2" fmla="*/ 0 w 235"/>
                <a:gd name="T3" fmla="*/ 183 h 255"/>
                <a:gd name="T4" fmla="*/ 93 w 235"/>
                <a:gd name="T5" fmla="*/ 0 h 255"/>
                <a:gd name="T6" fmla="*/ 235 w 235"/>
                <a:gd name="T7" fmla="*/ 80 h 255"/>
                <a:gd name="T8" fmla="*/ 127 w 235"/>
                <a:gd name="T9" fmla="*/ 255 h 255"/>
                <a:gd name="T10" fmla="*/ 0 w 235"/>
                <a:gd name="T11" fmla="*/ 183 h 255"/>
              </a:gdLst>
              <a:ahLst/>
              <a:cxnLst>
                <a:cxn ang="0">
                  <a:pos x="T0" y="T1"/>
                </a:cxn>
                <a:cxn ang="0">
                  <a:pos x="T2" y="T3"/>
                </a:cxn>
                <a:cxn ang="0">
                  <a:pos x="T4" y="T5"/>
                </a:cxn>
                <a:cxn ang="0">
                  <a:pos x="T6" y="T7"/>
                </a:cxn>
                <a:cxn ang="0">
                  <a:pos x="T8" y="T9"/>
                </a:cxn>
                <a:cxn ang="0">
                  <a:pos x="T10" y="T11"/>
                </a:cxn>
              </a:cxnLst>
              <a:rect l="0" t="0" r="r" b="b"/>
              <a:pathLst>
                <a:path w="235" h="255">
                  <a:moveTo>
                    <a:pt x="0" y="183"/>
                  </a:moveTo>
                  <a:lnTo>
                    <a:pt x="0" y="183"/>
                  </a:lnTo>
                  <a:lnTo>
                    <a:pt x="93" y="0"/>
                  </a:lnTo>
                  <a:cubicBezTo>
                    <a:pt x="142" y="25"/>
                    <a:pt x="189" y="52"/>
                    <a:pt x="235" y="80"/>
                  </a:cubicBezTo>
                  <a:lnTo>
                    <a:pt x="127" y="255"/>
                  </a:lnTo>
                  <a:cubicBezTo>
                    <a:pt x="86" y="229"/>
                    <a:pt x="43" y="206"/>
                    <a:pt x="0" y="18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9" name="Freeform 67">
              <a:extLst>
                <a:ext uri="{FF2B5EF4-FFF2-40B4-BE49-F238E27FC236}">
                  <a16:creationId xmlns:a16="http://schemas.microsoft.com/office/drawing/2014/main" id="{982AF720-DC2A-86EB-984E-15D51EFD28F2}"/>
                </a:ext>
              </a:extLst>
            </p:cNvPr>
            <p:cNvSpPr>
              <a:spLocks/>
            </p:cNvSpPr>
            <p:nvPr/>
          </p:nvSpPr>
          <p:spPr bwMode="auto">
            <a:xfrm>
              <a:off x="9931402" y="3150518"/>
              <a:ext cx="227013" cy="242888"/>
            </a:xfrm>
            <a:custGeom>
              <a:avLst/>
              <a:gdLst>
                <a:gd name="T0" fmla="*/ 0 w 238"/>
                <a:gd name="T1" fmla="*/ 175 h 254"/>
                <a:gd name="T2" fmla="*/ 0 w 238"/>
                <a:gd name="T3" fmla="*/ 175 h 254"/>
                <a:gd name="T4" fmla="*/ 108 w 238"/>
                <a:gd name="T5" fmla="*/ 0 h 254"/>
                <a:gd name="T6" fmla="*/ 238 w 238"/>
                <a:gd name="T7" fmla="*/ 88 h 254"/>
                <a:gd name="T8" fmla="*/ 117 w 238"/>
                <a:gd name="T9" fmla="*/ 254 h 254"/>
                <a:gd name="T10" fmla="*/ 0 w 238"/>
                <a:gd name="T11" fmla="*/ 175 h 254"/>
              </a:gdLst>
              <a:ahLst/>
              <a:cxnLst>
                <a:cxn ang="0">
                  <a:pos x="T0" y="T1"/>
                </a:cxn>
                <a:cxn ang="0">
                  <a:pos x="T2" y="T3"/>
                </a:cxn>
                <a:cxn ang="0">
                  <a:pos x="T4" y="T5"/>
                </a:cxn>
                <a:cxn ang="0">
                  <a:pos x="T6" y="T7"/>
                </a:cxn>
                <a:cxn ang="0">
                  <a:pos x="T8" y="T9"/>
                </a:cxn>
                <a:cxn ang="0">
                  <a:pos x="T10" y="T11"/>
                </a:cxn>
              </a:cxnLst>
              <a:rect l="0" t="0" r="r" b="b"/>
              <a:pathLst>
                <a:path w="238" h="254">
                  <a:moveTo>
                    <a:pt x="0" y="175"/>
                  </a:moveTo>
                  <a:lnTo>
                    <a:pt x="0" y="175"/>
                  </a:lnTo>
                  <a:lnTo>
                    <a:pt x="108" y="0"/>
                  </a:lnTo>
                  <a:cubicBezTo>
                    <a:pt x="152" y="28"/>
                    <a:pt x="196" y="57"/>
                    <a:pt x="238" y="88"/>
                  </a:cubicBezTo>
                  <a:lnTo>
                    <a:pt x="117" y="254"/>
                  </a:lnTo>
                  <a:cubicBezTo>
                    <a:pt x="79" y="226"/>
                    <a:pt x="40" y="200"/>
                    <a:pt x="0" y="17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0" name="Freeform 69">
              <a:extLst>
                <a:ext uri="{FF2B5EF4-FFF2-40B4-BE49-F238E27FC236}">
                  <a16:creationId xmlns:a16="http://schemas.microsoft.com/office/drawing/2014/main" id="{8C0FECEF-5DA0-9CDE-6E46-AAD9D358D011}"/>
                </a:ext>
              </a:extLst>
            </p:cNvPr>
            <p:cNvSpPr>
              <a:spLocks/>
            </p:cNvSpPr>
            <p:nvPr/>
          </p:nvSpPr>
          <p:spPr bwMode="auto">
            <a:xfrm>
              <a:off x="9272589" y="2880643"/>
              <a:ext cx="182563" cy="220663"/>
            </a:xfrm>
            <a:custGeom>
              <a:avLst/>
              <a:gdLst>
                <a:gd name="T0" fmla="*/ 0 w 191"/>
                <a:gd name="T1" fmla="*/ 203 h 231"/>
                <a:gd name="T2" fmla="*/ 0 w 191"/>
                <a:gd name="T3" fmla="*/ 203 h 231"/>
                <a:gd name="T4" fmla="*/ 31 w 191"/>
                <a:gd name="T5" fmla="*/ 0 h 231"/>
                <a:gd name="T6" fmla="*/ 191 w 191"/>
                <a:gd name="T7" fmla="*/ 31 h 231"/>
                <a:gd name="T8" fmla="*/ 144 w 191"/>
                <a:gd name="T9" fmla="*/ 231 h 231"/>
                <a:gd name="T10" fmla="*/ 0 w 191"/>
                <a:gd name="T11" fmla="*/ 203 h 231"/>
              </a:gdLst>
              <a:ahLst/>
              <a:cxnLst>
                <a:cxn ang="0">
                  <a:pos x="T0" y="T1"/>
                </a:cxn>
                <a:cxn ang="0">
                  <a:pos x="T2" y="T3"/>
                </a:cxn>
                <a:cxn ang="0">
                  <a:pos x="T4" y="T5"/>
                </a:cxn>
                <a:cxn ang="0">
                  <a:pos x="T6" y="T7"/>
                </a:cxn>
                <a:cxn ang="0">
                  <a:pos x="T8" y="T9"/>
                </a:cxn>
                <a:cxn ang="0">
                  <a:pos x="T10" y="T11"/>
                </a:cxn>
              </a:cxnLst>
              <a:rect l="0" t="0" r="r" b="b"/>
              <a:pathLst>
                <a:path w="191" h="231">
                  <a:moveTo>
                    <a:pt x="0" y="203"/>
                  </a:moveTo>
                  <a:lnTo>
                    <a:pt x="0" y="203"/>
                  </a:lnTo>
                  <a:lnTo>
                    <a:pt x="31" y="0"/>
                  </a:lnTo>
                  <a:cubicBezTo>
                    <a:pt x="85" y="8"/>
                    <a:pt x="138" y="19"/>
                    <a:pt x="191" y="31"/>
                  </a:cubicBezTo>
                  <a:lnTo>
                    <a:pt x="144" y="231"/>
                  </a:lnTo>
                  <a:cubicBezTo>
                    <a:pt x="97" y="220"/>
                    <a:pt x="48" y="211"/>
                    <a:pt x="0" y="20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1" name="Freeform 71">
              <a:extLst>
                <a:ext uri="{FF2B5EF4-FFF2-40B4-BE49-F238E27FC236}">
                  <a16:creationId xmlns:a16="http://schemas.microsoft.com/office/drawing/2014/main" id="{C5D22B34-B43E-9B99-B287-68C92A4E66F8}"/>
                </a:ext>
              </a:extLst>
            </p:cNvPr>
            <p:cNvSpPr>
              <a:spLocks/>
            </p:cNvSpPr>
            <p:nvPr/>
          </p:nvSpPr>
          <p:spPr bwMode="auto">
            <a:xfrm>
              <a:off x="9409114" y="2909218"/>
              <a:ext cx="198438" cy="230188"/>
            </a:xfrm>
            <a:custGeom>
              <a:avLst/>
              <a:gdLst>
                <a:gd name="T0" fmla="*/ 0 w 207"/>
                <a:gd name="T1" fmla="*/ 200 h 240"/>
                <a:gd name="T2" fmla="*/ 0 w 207"/>
                <a:gd name="T3" fmla="*/ 200 h 240"/>
                <a:gd name="T4" fmla="*/ 47 w 207"/>
                <a:gd name="T5" fmla="*/ 0 h 240"/>
                <a:gd name="T6" fmla="*/ 207 w 207"/>
                <a:gd name="T7" fmla="*/ 45 h 240"/>
                <a:gd name="T8" fmla="*/ 144 w 207"/>
                <a:gd name="T9" fmla="*/ 240 h 240"/>
                <a:gd name="T10" fmla="*/ 0 w 207"/>
                <a:gd name="T11" fmla="*/ 200 h 240"/>
              </a:gdLst>
              <a:ahLst/>
              <a:cxnLst>
                <a:cxn ang="0">
                  <a:pos x="T0" y="T1"/>
                </a:cxn>
                <a:cxn ang="0">
                  <a:pos x="T2" y="T3"/>
                </a:cxn>
                <a:cxn ang="0">
                  <a:pos x="T4" y="T5"/>
                </a:cxn>
                <a:cxn ang="0">
                  <a:pos x="T6" y="T7"/>
                </a:cxn>
                <a:cxn ang="0">
                  <a:pos x="T8" y="T9"/>
                </a:cxn>
                <a:cxn ang="0">
                  <a:pos x="T10" y="T11"/>
                </a:cxn>
              </a:cxnLst>
              <a:rect l="0" t="0" r="r" b="b"/>
              <a:pathLst>
                <a:path w="207" h="240">
                  <a:moveTo>
                    <a:pt x="0" y="200"/>
                  </a:moveTo>
                  <a:lnTo>
                    <a:pt x="0" y="200"/>
                  </a:lnTo>
                  <a:lnTo>
                    <a:pt x="47" y="0"/>
                  </a:lnTo>
                  <a:cubicBezTo>
                    <a:pt x="101" y="13"/>
                    <a:pt x="155" y="28"/>
                    <a:pt x="207" y="45"/>
                  </a:cubicBezTo>
                  <a:lnTo>
                    <a:pt x="144" y="240"/>
                  </a:lnTo>
                  <a:cubicBezTo>
                    <a:pt x="97" y="225"/>
                    <a:pt x="49" y="212"/>
                    <a:pt x="0" y="20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2" name="Freeform 73">
              <a:extLst>
                <a:ext uri="{FF2B5EF4-FFF2-40B4-BE49-F238E27FC236}">
                  <a16:creationId xmlns:a16="http://schemas.microsoft.com/office/drawing/2014/main" id="{306622B8-5371-AB4A-3DD1-E99693B00E48}"/>
                </a:ext>
              </a:extLst>
            </p:cNvPr>
            <p:cNvSpPr>
              <a:spLocks/>
            </p:cNvSpPr>
            <p:nvPr/>
          </p:nvSpPr>
          <p:spPr bwMode="auto">
            <a:xfrm>
              <a:off x="9547227" y="2953668"/>
              <a:ext cx="209550" cy="234950"/>
            </a:xfrm>
            <a:custGeom>
              <a:avLst/>
              <a:gdLst>
                <a:gd name="T0" fmla="*/ 0 w 220"/>
                <a:gd name="T1" fmla="*/ 195 h 247"/>
                <a:gd name="T2" fmla="*/ 0 w 220"/>
                <a:gd name="T3" fmla="*/ 195 h 247"/>
                <a:gd name="T4" fmla="*/ 63 w 220"/>
                <a:gd name="T5" fmla="*/ 0 h 247"/>
                <a:gd name="T6" fmla="*/ 220 w 220"/>
                <a:gd name="T7" fmla="*/ 57 h 247"/>
                <a:gd name="T8" fmla="*/ 141 w 220"/>
                <a:gd name="T9" fmla="*/ 247 h 247"/>
                <a:gd name="T10" fmla="*/ 0 w 220"/>
                <a:gd name="T11" fmla="*/ 195 h 247"/>
              </a:gdLst>
              <a:ahLst/>
              <a:cxnLst>
                <a:cxn ang="0">
                  <a:pos x="T0" y="T1"/>
                </a:cxn>
                <a:cxn ang="0">
                  <a:pos x="T2" y="T3"/>
                </a:cxn>
                <a:cxn ang="0">
                  <a:pos x="T4" y="T5"/>
                </a:cxn>
                <a:cxn ang="0">
                  <a:pos x="T6" y="T7"/>
                </a:cxn>
                <a:cxn ang="0">
                  <a:pos x="T8" y="T9"/>
                </a:cxn>
                <a:cxn ang="0">
                  <a:pos x="T10" y="T11"/>
                </a:cxn>
              </a:cxnLst>
              <a:rect l="0" t="0" r="r" b="b"/>
              <a:pathLst>
                <a:path w="220" h="247">
                  <a:moveTo>
                    <a:pt x="0" y="195"/>
                  </a:moveTo>
                  <a:lnTo>
                    <a:pt x="0" y="195"/>
                  </a:lnTo>
                  <a:lnTo>
                    <a:pt x="63" y="0"/>
                  </a:lnTo>
                  <a:cubicBezTo>
                    <a:pt x="116" y="17"/>
                    <a:pt x="169" y="36"/>
                    <a:pt x="220" y="57"/>
                  </a:cubicBezTo>
                  <a:lnTo>
                    <a:pt x="141" y="247"/>
                  </a:lnTo>
                  <a:cubicBezTo>
                    <a:pt x="95" y="228"/>
                    <a:pt x="48" y="211"/>
                    <a:pt x="0" y="19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3" name="Freeform 75">
              <a:extLst>
                <a:ext uri="{FF2B5EF4-FFF2-40B4-BE49-F238E27FC236}">
                  <a16:creationId xmlns:a16="http://schemas.microsoft.com/office/drawing/2014/main" id="{910DE8B4-B4F0-E4BE-0454-2DF705AAFA99}"/>
                </a:ext>
              </a:extLst>
            </p:cNvPr>
            <p:cNvSpPr>
              <a:spLocks/>
            </p:cNvSpPr>
            <p:nvPr/>
          </p:nvSpPr>
          <p:spPr bwMode="auto">
            <a:xfrm>
              <a:off x="9004302" y="2517106"/>
              <a:ext cx="160338" cy="201613"/>
            </a:xfrm>
            <a:custGeom>
              <a:avLst/>
              <a:gdLst>
                <a:gd name="T0" fmla="*/ 0 w 169"/>
                <a:gd name="T1" fmla="*/ 205 h 211"/>
                <a:gd name="T2" fmla="*/ 0 w 169"/>
                <a:gd name="T3" fmla="*/ 205 h 211"/>
                <a:gd name="T4" fmla="*/ 0 w 169"/>
                <a:gd name="T5" fmla="*/ 205 h 211"/>
                <a:gd name="T6" fmla="*/ 0 w 169"/>
                <a:gd name="T7" fmla="*/ 0 h 211"/>
                <a:gd name="T8" fmla="*/ 0 w 169"/>
                <a:gd name="T9" fmla="*/ 0 h 211"/>
                <a:gd name="T10" fmla="*/ 169 w 169"/>
                <a:gd name="T11" fmla="*/ 6 h 211"/>
                <a:gd name="T12" fmla="*/ 154 w 169"/>
                <a:gd name="T13" fmla="*/ 211 h 211"/>
                <a:gd name="T14" fmla="*/ 0 w 169"/>
                <a:gd name="T15" fmla="*/ 205 h 2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211">
                  <a:moveTo>
                    <a:pt x="0" y="205"/>
                  </a:moveTo>
                  <a:lnTo>
                    <a:pt x="0" y="205"/>
                  </a:lnTo>
                  <a:lnTo>
                    <a:pt x="0" y="205"/>
                  </a:lnTo>
                  <a:lnTo>
                    <a:pt x="0" y="0"/>
                  </a:lnTo>
                  <a:lnTo>
                    <a:pt x="0" y="0"/>
                  </a:lnTo>
                  <a:cubicBezTo>
                    <a:pt x="57" y="0"/>
                    <a:pt x="113" y="2"/>
                    <a:pt x="169" y="6"/>
                  </a:cubicBezTo>
                  <a:lnTo>
                    <a:pt x="154" y="211"/>
                  </a:lnTo>
                  <a:cubicBezTo>
                    <a:pt x="104" y="207"/>
                    <a:pt x="52" y="205"/>
                    <a:pt x="0" y="20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44" name="Freeform 77">
              <a:extLst>
                <a:ext uri="{FF2B5EF4-FFF2-40B4-BE49-F238E27FC236}">
                  <a16:creationId xmlns:a16="http://schemas.microsoft.com/office/drawing/2014/main" id="{A37CD6F2-3A13-3653-AD06-273D0FD277FA}"/>
                </a:ext>
              </a:extLst>
            </p:cNvPr>
            <p:cNvSpPr>
              <a:spLocks/>
            </p:cNvSpPr>
            <p:nvPr/>
          </p:nvSpPr>
          <p:spPr bwMode="auto">
            <a:xfrm>
              <a:off x="9439277" y="2566318"/>
              <a:ext cx="201613" cy="228600"/>
            </a:xfrm>
            <a:custGeom>
              <a:avLst/>
              <a:gdLst>
                <a:gd name="T0" fmla="*/ 0 w 211"/>
                <a:gd name="T1" fmla="*/ 201 h 239"/>
                <a:gd name="T2" fmla="*/ 0 w 211"/>
                <a:gd name="T3" fmla="*/ 201 h 239"/>
                <a:gd name="T4" fmla="*/ 43 w 211"/>
                <a:gd name="T5" fmla="*/ 0 h 239"/>
                <a:gd name="T6" fmla="*/ 211 w 211"/>
                <a:gd name="T7" fmla="*/ 42 h 239"/>
                <a:gd name="T8" fmla="*/ 154 w 211"/>
                <a:gd name="T9" fmla="*/ 239 h 239"/>
                <a:gd name="T10" fmla="*/ 0 w 211"/>
                <a:gd name="T11" fmla="*/ 201 h 239"/>
              </a:gdLst>
              <a:ahLst/>
              <a:cxnLst>
                <a:cxn ang="0">
                  <a:pos x="T0" y="T1"/>
                </a:cxn>
                <a:cxn ang="0">
                  <a:pos x="T2" y="T3"/>
                </a:cxn>
                <a:cxn ang="0">
                  <a:pos x="T4" y="T5"/>
                </a:cxn>
                <a:cxn ang="0">
                  <a:pos x="T6" y="T7"/>
                </a:cxn>
                <a:cxn ang="0">
                  <a:pos x="T8" y="T9"/>
                </a:cxn>
                <a:cxn ang="0">
                  <a:pos x="T10" y="T11"/>
                </a:cxn>
              </a:cxnLst>
              <a:rect l="0" t="0" r="r" b="b"/>
              <a:pathLst>
                <a:path w="211" h="239">
                  <a:moveTo>
                    <a:pt x="0" y="201"/>
                  </a:moveTo>
                  <a:lnTo>
                    <a:pt x="0" y="201"/>
                  </a:lnTo>
                  <a:lnTo>
                    <a:pt x="43" y="0"/>
                  </a:lnTo>
                  <a:cubicBezTo>
                    <a:pt x="100" y="12"/>
                    <a:pt x="156" y="26"/>
                    <a:pt x="211" y="42"/>
                  </a:cubicBezTo>
                  <a:lnTo>
                    <a:pt x="154" y="239"/>
                  </a:lnTo>
                  <a:cubicBezTo>
                    <a:pt x="104" y="225"/>
                    <a:pt x="52" y="212"/>
                    <a:pt x="0" y="201"/>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45" name="Freeform 79">
              <a:extLst>
                <a:ext uri="{FF2B5EF4-FFF2-40B4-BE49-F238E27FC236}">
                  <a16:creationId xmlns:a16="http://schemas.microsoft.com/office/drawing/2014/main" id="{BC38170E-CC51-E351-3023-31CC05C50042}"/>
                </a:ext>
              </a:extLst>
            </p:cNvPr>
            <p:cNvSpPr>
              <a:spLocks/>
            </p:cNvSpPr>
            <p:nvPr/>
          </p:nvSpPr>
          <p:spPr bwMode="auto">
            <a:xfrm>
              <a:off x="9585327" y="2606006"/>
              <a:ext cx="212725" cy="236538"/>
            </a:xfrm>
            <a:custGeom>
              <a:avLst/>
              <a:gdLst>
                <a:gd name="T0" fmla="*/ 0 w 223"/>
                <a:gd name="T1" fmla="*/ 197 h 247"/>
                <a:gd name="T2" fmla="*/ 0 w 223"/>
                <a:gd name="T3" fmla="*/ 197 h 247"/>
                <a:gd name="T4" fmla="*/ 57 w 223"/>
                <a:gd name="T5" fmla="*/ 0 h 247"/>
                <a:gd name="T6" fmla="*/ 223 w 223"/>
                <a:gd name="T7" fmla="*/ 54 h 247"/>
                <a:gd name="T8" fmla="*/ 152 w 223"/>
                <a:gd name="T9" fmla="*/ 247 h 247"/>
                <a:gd name="T10" fmla="*/ 0 w 223"/>
                <a:gd name="T11" fmla="*/ 197 h 247"/>
              </a:gdLst>
              <a:ahLst/>
              <a:cxnLst>
                <a:cxn ang="0">
                  <a:pos x="T0" y="T1"/>
                </a:cxn>
                <a:cxn ang="0">
                  <a:pos x="T2" y="T3"/>
                </a:cxn>
                <a:cxn ang="0">
                  <a:pos x="T4" y="T5"/>
                </a:cxn>
                <a:cxn ang="0">
                  <a:pos x="T6" y="T7"/>
                </a:cxn>
                <a:cxn ang="0">
                  <a:pos x="T8" y="T9"/>
                </a:cxn>
                <a:cxn ang="0">
                  <a:pos x="T10" y="T11"/>
                </a:cxn>
              </a:cxnLst>
              <a:rect l="0" t="0" r="r" b="b"/>
              <a:pathLst>
                <a:path w="223" h="247">
                  <a:moveTo>
                    <a:pt x="0" y="197"/>
                  </a:moveTo>
                  <a:lnTo>
                    <a:pt x="0" y="197"/>
                  </a:lnTo>
                  <a:lnTo>
                    <a:pt x="57" y="0"/>
                  </a:lnTo>
                  <a:cubicBezTo>
                    <a:pt x="113" y="16"/>
                    <a:pt x="169" y="34"/>
                    <a:pt x="223" y="54"/>
                  </a:cubicBezTo>
                  <a:lnTo>
                    <a:pt x="152" y="247"/>
                  </a:lnTo>
                  <a:cubicBezTo>
                    <a:pt x="102" y="229"/>
                    <a:pt x="52" y="212"/>
                    <a:pt x="0" y="19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46" name="Freeform 81">
              <a:extLst>
                <a:ext uri="{FF2B5EF4-FFF2-40B4-BE49-F238E27FC236}">
                  <a16:creationId xmlns:a16="http://schemas.microsoft.com/office/drawing/2014/main" id="{79CB9493-1725-926E-E755-E7E19AF56B45}"/>
                </a:ext>
              </a:extLst>
            </p:cNvPr>
            <p:cNvSpPr>
              <a:spLocks/>
            </p:cNvSpPr>
            <p:nvPr/>
          </p:nvSpPr>
          <p:spPr bwMode="auto">
            <a:xfrm>
              <a:off x="9150352" y="2521868"/>
              <a:ext cx="169863" cy="211138"/>
            </a:xfrm>
            <a:custGeom>
              <a:avLst/>
              <a:gdLst>
                <a:gd name="T0" fmla="*/ 0 w 179"/>
                <a:gd name="T1" fmla="*/ 205 h 220"/>
                <a:gd name="T2" fmla="*/ 0 w 179"/>
                <a:gd name="T3" fmla="*/ 205 h 220"/>
                <a:gd name="T4" fmla="*/ 15 w 179"/>
                <a:gd name="T5" fmla="*/ 0 h 220"/>
                <a:gd name="T6" fmla="*/ 179 w 179"/>
                <a:gd name="T7" fmla="*/ 16 h 220"/>
                <a:gd name="T8" fmla="*/ 150 w 179"/>
                <a:gd name="T9" fmla="*/ 220 h 220"/>
                <a:gd name="T10" fmla="*/ 0 w 179"/>
                <a:gd name="T11" fmla="*/ 205 h 220"/>
              </a:gdLst>
              <a:ahLst/>
              <a:cxnLst>
                <a:cxn ang="0">
                  <a:pos x="T0" y="T1"/>
                </a:cxn>
                <a:cxn ang="0">
                  <a:pos x="T2" y="T3"/>
                </a:cxn>
                <a:cxn ang="0">
                  <a:pos x="T4" y="T5"/>
                </a:cxn>
                <a:cxn ang="0">
                  <a:pos x="T6" y="T7"/>
                </a:cxn>
                <a:cxn ang="0">
                  <a:pos x="T8" y="T9"/>
                </a:cxn>
                <a:cxn ang="0">
                  <a:pos x="T10" y="T11"/>
                </a:cxn>
              </a:cxnLst>
              <a:rect l="0" t="0" r="r" b="b"/>
              <a:pathLst>
                <a:path w="179" h="220">
                  <a:moveTo>
                    <a:pt x="0" y="205"/>
                  </a:moveTo>
                  <a:lnTo>
                    <a:pt x="0" y="205"/>
                  </a:lnTo>
                  <a:lnTo>
                    <a:pt x="15" y="0"/>
                  </a:lnTo>
                  <a:cubicBezTo>
                    <a:pt x="70" y="3"/>
                    <a:pt x="124" y="9"/>
                    <a:pt x="179" y="16"/>
                  </a:cubicBezTo>
                  <a:lnTo>
                    <a:pt x="150" y="220"/>
                  </a:lnTo>
                  <a:cubicBezTo>
                    <a:pt x="101" y="213"/>
                    <a:pt x="51" y="208"/>
                    <a:pt x="0" y="20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47" name="Freeform 83">
              <a:extLst>
                <a:ext uri="{FF2B5EF4-FFF2-40B4-BE49-F238E27FC236}">
                  <a16:creationId xmlns:a16="http://schemas.microsoft.com/office/drawing/2014/main" id="{45523A2E-940C-8047-C2F1-89D597BA45B7}"/>
                </a:ext>
              </a:extLst>
            </p:cNvPr>
            <p:cNvSpPr>
              <a:spLocks/>
            </p:cNvSpPr>
            <p:nvPr/>
          </p:nvSpPr>
          <p:spPr bwMode="auto">
            <a:xfrm>
              <a:off x="9731377" y="2658393"/>
              <a:ext cx="222250" cy="242888"/>
            </a:xfrm>
            <a:custGeom>
              <a:avLst/>
              <a:gdLst>
                <a:gd name="T0" fmla="*/ 0 w 233"/>
                <a:gd name="T1" fmla="*/ 193 h 254"/>
                <a:gd name="T2" fmla="*/ 0 w 233"/>
                <a:gd name="T3" fmla="*/ 193 h 254"/>
                <a:gd name="T4" fmla="*/ 71 w 233"/>
                <a:gd name="T5" fmla="*/ 0 h 254"/>
                <a:gd name="T6" fmla="*/ 233 w 233"/>
                <a:gd name="T7" fmla="*/ 66 h 254"/>
                <a:gd name="T8" fmla="*/ 149 w 233"/>
                <a:gd name="T9" fmla="*/ 254 h 254"/>
                <a:gd name="T10" fmla="*/ 0 w 233"/>
                <a:gd name="T11" fmla="*/ 193 h 254"/>
              </a:gdLst>
              <a:ahLst/>
              <a:cxnLst>
                <a:cxn ang="0">
                  <a:pos x="T0" y="T1"/>
                </a:cxn>
                <a:cxn ang="0">
                  <a:pos x="T2" y="T3"/>
                </a:cxn>
                <a:cxn ang="0">
                  <a:pos x="T4" y="T5"/>
                </a:cxn>
                <a:cxn ang="0">
                  <a:pos x="T6" y="T7"/>
                </a:cxn>
                <a:cxn ang="0">
                  <a:pos x="T8" y="T9"/>
                </a:cxn>
                <a:cxn ang="0">
                  <a:pos x="T10" y="T11"/>
                </a:cxn>
              </a:cxnLst>
              <a:rect l="0" t="0" r="r" b="b"/>
              <a:pathLst>
                <a:path w="233" h="254">
                  <a:moveTo>
                    <a:pt x="0" y="193"/>
                  </a:moveTo>
                  <a:lnTo>
                    <a:pt x="0" y="193"/>
                  </a:lnTo>
                  <a:lnTo>
                    <a:pt x="71" y="0"/>
                  </a:lnTo>
                  <a:cubicBezTo>
                    <a:pt x="126" y="20"/>
                    <a:pt x="180" y="42"/>
                    <a:pt x="233" y="66"/>
                  </a:cubicBezTo>
                  <a:lnTo>
                    <a:pt x="149" y="254"/>
                  </a:lnTo>
                  <a:cubicBezTo>
                    <a:pt x="100" y="232"/>
                    <a:pt x="51" y="211"/>
                    <a:pt x="0" y="19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48" name="Freeform 85">
              <a:extLst>
                <a:ext uri="{FF2B5EF4-FFF2-40B4-BE49-F238E27FC236}">
                  <a16:creationId xmlns:a16="http://schemas.microsoft.com/office/drawing/2014/main" id="{B44C03B8-D280-2A57-2BD6-E335D17F109F}"/>
                </a:ext>
              </a:extLst>
            </p:cNvPr>
            <p:cNvSpPr>
              <a:spLocks/>
            </p:cNvSpPr>
            <p:nvPr/>
          </p:nvSpPr>
          <p:spPr bwMode="auto">
            <a:xfrm>
              <a:off x="9293227" y="2537743"/>
              <a:ext cx="187325" cy="220663"/>
            </a:xfrm>
            <a:custGeom>
              <a:avLst/>
              <a:gdLst>
                <a:gd name="T0" fmla="*/ 0 w 196"/>
                <a:gd name="T1" fmla="*/ 204 h 231"/>
                <a:gd name="T2" fmla="*/ 0 w 196"/>
                <a:gd name="T3" fmla="*/ 204 h 231"/>
                <a:gd name="T4" fmla="*/ 29 w 196"/>
                <a:gd name="T5" fmla="*/ 0 h 231"/>
                <a:gd name="T6" fmla="*/ 196 w 196"/>
                <a:gd name="T7" fmla="*/ 30 h 231"/>
                <a:gd name="T8" fmla="*/ 153 w 196"/>
                <a:gd name="T9" fmla="*/ 231 h 231"/>
                <a:gd name="T10" fmla="*/ 0 w 196"/>
                <a:gd name="T11" fmla="*/ 204 h 231"/>
              </a:gdLst>
              <a:ahLst/>
              <a:cxnLst>
                <a:cxn ang="0">
                  <a:pos x="T0" y="T1"/>
                </a:cxn>
                <a:cxn ang="0">
                  <a:pos x="T2" y="T3"/>
                </a:cxn>
                <a:cxn ang="0">
                  <a:pos x="T4" y="T5"/>
                </a:cxn>
                <a:cxn ang="0">
                  <a:pos x="T6" y="T7"/>
                </a:cxn>
                <a:cxn ang="0">
                  <a:pos x="T8" y="T9"/>
                </a:cxn>
                <a:cxn ang="0">
                  <a:pos x="T10" y="T11"/>
                </a:cxn>
              </a:cxnLst>
              <a:rect l="0" t="0" r="r" b="b"/>
              <a:pathLst>
                <a:path w="196" h="231">
                  <a:moveTo>
                    <a:pt x="0" y="204"/>
                  </a:moveTo>
                  <a:lnTo>
                    <a:pt x="0" y="204"/>
                  </a:lnTo>
                  <a:lnTo>
                    <a:pt x="29" y="0"/>
                  </a:lnTo>
                  <a:cubicBezTo>
                    <a:pt x="85" y="8"/>
                    <a:pt x="141" y="18"/>
                    <a:pt x="196" y="30"/>
                  </a:cubicBezTo>
                  <a:lnTo>
                    <a:pt x="153" y="231"/>
                  </a:lnTo>
                  <a:cubicBezTo>
                    <a:pt x="103" y="220"/>
                    <a:pt x="52" y="211"/>
                    <a:pt x="0" y="204"/>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52" name="Freeform 87">
              <a:extLst>
                <a:ext uri="{FF2B5EF4-FFF2-40B4-BE49-F238E27FC236}">
                  <a16:creationId xmlns:a16="http://schemas.microsoft.com/office/drawing/2014/main" id="{0D28254A-4C75-989A-DF19-66461147D0B0}"/>
                </a:ext>
              </a:extLst>
            </p:cNvPr>
            <p:cNvSpPr>
              <a:spLocks/>
            </p:cNvSpPr>
            <p:nvPr/>
          </p:nvSpPr>
          <p:spPr bwMode="auto">
            <a:xfrm>
              <a:off x="10253664" y="2967956"/>
              <a:ext cx="241300" cy="247650"/>
            </a:xfrm>
            <a:custGeom>
              <a:avLst/>
              <a:gdLst>
                <a:gd name="T0" fmla="*/ 0 w 253"/>
                <a:gd name="T1" fmla="*/ 165 h 260"/>
                <a:gd name="T2" fmla="*/ 0 w 253"/>
                <a:gd name="T3" fmla="*/ 165 h 260"/>
                <a:gd name="T4" fmla="*/ 122 w 253"/>
                <a:gd name="T5" fmla="*/ 0 h 260"/>
                <a:gd name="T6" fmla="*/ 253 w 253"/>
                <a:gd name="T7" fmla="*/ 103 h 260"/>
                <a:gd name="T8" fmla="*/ 120 w 253"/>
                <a:gd name="T9" fmla="*/ 260 h 260"/>
                <a:gd name="T10" fmla="*/ 0 w 253"/>
                <a:gd name="T11" fmla="*/ 165 h 260"/>
              </a:gdLst>
              <a:ahLst/>
              <a:cxnLst>
                <a:cxn ang="0">
                  <a:pos x="T0" y="T1"/>
                </a:cxn>
                <a:cxn ang="0">
                  <a:pos x="T2" y="T3"/>
                </a:cxn>
                <a:cxn ang="0">
                  <a:pos x="T4" y="T5"/>
                </a:cxn>
                <a:cxn ang="0">
                  <a:pos x="T6" y="T7"/>
                </a:cxn>
                <a:cxn ang="0">
                  <a:pos x="T8" y="T9"/>
                </a:cxn>
                <a:cxn ang="0">
                  <a:pos x="T10" y="T11"/>
                </a:cxn>
              </a:cxnLst>
              <a:rect l="0" t="0" r="r" b="b"/>
              <a:pathLst>
                <a:path w="253" h="260">
                  <a:moveTo>
                    <a:pt x="0" y="165"/>
                  </a:moveTo>
                  <a:lnTo>
                    <a:pt x="0" y="165"/>
                  </a:lnTo>
                  <a:lnTo>
                    <a:pt x="122" y="0"/>
                  </a:lnTo>
                  <a:cubicBezTo>
                    <a:pt x="167" y="33"/>
                    <a:pt x="210" y="67"/>
                    <a:pt x="253" y="103"/>
                  </a:cubicBezTo>
                  <a:lnTo>
                    <a:pt x="120" y="260"/>
                  </a:lnTo>
                  <a:cubicBezTo>
                    <a:pt x="81" y="227"/>
                    <a:pt x="41" y="195"/>
                    <a:pt x="0" y="16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53" name="Freeform 89">
              <a:extLst>
                <a:ext uri="{FF2B5EF4-FFF2-40B4-BE49-F238E27FC236}">
                  <a16:creationId xmlns:a16="http://schemas.microsoft.com/office/drawing/2014/main" id="{47B0762E-8DAC-275A-EF2A-903AE16437C1}"/>
                </a:ext>
              </a:extLst>
            </p:cNvPr>
            <p:cNvSpPr>
              <a:spLocks/>
            </p:cNvSpPr>
            <p:nvPr/>
          </p:nvSpPr>
          <p:spPr bwMode="auto">
            <a:xfrm>
              <a:off x="9872664" y="2721893"/>
              <a:ext cx="228600" cy="246063"/>
            </a:xfrm>
            <a:custGeom>
              <a:avLst/>
              <a:gdLst>
                <a:gd name="T0" fmla="*/ 0 w 239"/>
                <a:gd name="T1" fmla="*/ 188 h 258"/>
                <a:gd name="T2" fmla="*/ 0 w 239"/>
                <a:gd name="T3" fmla="*/ 188 h 258"/>
                <a:gd name="T4" fmla="*/ 84 w 239"/>
                <a:gd name="T5" fmla="*/ 0 h 258"/>
                <a:gd name="T6" fmla="*/ 239 w 239"/>
                <a:gd name="T7" fmla="*/ 78 h 258"/>
                <a:gd name="T8" fmla="*/ 141 w 239"/>
                <a:gd name="T9" fmla="*/ 258 h 258"/>
                <a:gd name="T10" fmla="*/ 0 w 239"/>
                <a:gd name="T11" fmla="*/ 188 h 258"/>
              </a:gdLst>
              <a:ahLst/>
              <a:cxnLst>
                <a:cxn ang="0">
                  <a:pos x="T0" y="T1"/>
                </a:cxn>
                <a:cxn ang="0">
                  <a:pos x="T2" y="T3"/>
                </a:cxn>
                <a:cxn ang="0">
                  <a:pos x="T4" y="T5"/>
                </a:cxn>
                <a:cxn ang="0">
                  <a:pos x="T6" y="T7"/>
                </a:cxn>
                <a:cxn ang="0">
                  <a:pos x="T8" y="T9"/>
                </a:cxn>
                <a:cxn ang="0">
                  <a:pos x="T10" y="T11"/>
                </a:cxn>
              </a:cxnLst>
              <a:rect l="0" t="0" r="r" b="b"/>
              <a:pathLst>
                <a:path w="239" h="258">
                  <a:moveTo>
                    <a:pt x="0" y="188"/>
                  </a:moveTo>
                  <a:lnTo>
                    <a:pt x="0" y="188"/>
                  </a:lnTo>
                  <a:lnTo>
                    <a:pt x="84" y="0"/>
                  </a:lnTo>
                  <a:cubicBezTo>
                    <a:pt x="137" y="24"/>
                    <a:pt x="189" y="50"/>
                    <a:pt x="239" y="78"/>
                  </a:cubicBezTo>
                  <a:lnTo>
                    <a:pt x="141" y="258"/>
                  </a:lnTo>
                  <a:cubicBezTo>
                    <a:pt x="95" y="233"/>
                    <a:pt x="48" y="210"/>
                    <a:pt x="0" y="18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54" name="Freeform 91">
              <a:extLst>
                <a:ext uri="{FF2B5EF4-FFF2-40B4-BE49-F238E27FC236}">
                  <a16:creationId xmlns:a16="http://schemas.microsoft.com/office/drawing/2014/main" id="{3E0CCAD9-180F-4328-7602-A45EB3A1384F}"/>
                </a:ext>
              </a:extLst>
            </p:cNvPr>
            <p:cNvSpPr>
              <a:spLocks/>
            </p:cNvSpPr>
            <p:nvPr/>
          </p:nvSpPr>
          <p:spPr bwMode="auto">
            <a:xfrm>
              <a:off x="10134602" y="2879056"/>
              <a:ext cx="234950" cy="246063"/>
            </a:xfrm>
            <a:custGeom>
              <a:avLst/>
              <a:gdLst>
                <a:gd name="T0" fmla="*/ 0 w 246"/>
                <a:gd name="T1" fmla="*/ 173 h 258"/>
                <a:gd name="T2" fmla="*/ 0 w 246"/>
                <a:gd name="T3" fmla="*/ 173 h 258"/>
                <a:gd name="T4" fmla="*/ 110 w 246"/>
                <a:gd name="T5" fmla="*/ 0 h 258"/>
                <a:gd name="T6" fmla="*/ 246 w 246"/>
                <a:gd name="T7" fmla="*/ 93 h 258"/>
                <a:gd name="T8" fmla="*/ 124 w 246"/>
                <a:gd name="T9" fmla="*/ 258 h 258"/>
                <a:gd name="T10" fmla="*/ 0 w 246"/>
                <a:gd name="T11" fmla="*/ 173 h 258"/>
              </a:gdLst>
              <a:ahLst/>
              <a:cxnLst>
                <a:cxn ang="0">
                  <a:pos x="T0" y="T1"/>
                </a:cxn>
                <a:cxn ang="0">
                  <a:pos x="T2" y="T3"/>
                </a:cxn>
                <a:cxn ang="0">
                  <a:pos x="T4" y="T5"/>
                </a:cxn>
                <a:cxn ang="0">
                  <a:pos x="T6" y="T7"/>
                </a:cxn>
                <a:cxn ang="0">
                  <a:pos x="T8" y="T9"/>
                </a:cxn>
                <a:cxn ang="0">
                  <a:pos x="T10" y="T11"/>
                </a:cxn>
              </a:cxnLst>
              <a:rect l="0" t="0" r="r" b="b"/>
              <a:pathLst>
                <a:path w="246" h="258">
                  <a:moveTo>
                    <a:pt x="0" y="173"/>
                  </a:moveTo>
                  <a:lnTo>
                    <a:pt x="0" y="173"/>
                  </a:lnTo>
                  <a:lnTo>
                    <a:pt x="110" y="0"/>
                  </a:lnTo>
                  <a:cubicBezTo>
                    <a:pt x="157" y="29"/>
                    <a:pt x="202" y="60"/>
                    <a:pt x="246" y="93"/>
                  </a:cubicBezTo>
                  <a:lnTo>
                    <a:pt x="124" y="258"/>
                  </a:lnTo>
                  <a:cubicBezTo>
                    <a:pt x="84" y="229"/>
                    <a:pt x="43" y="200"/>
                    <a:pt x="0" y="17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55" name="Freeform 93">
              <a:extLst>
                <a:ext uri="{FF2B5EF4-FFF2-40B4-BE49-F238E27FC236}">
                  <a16:creationId xmlns:a16="http://schemas.microsoft.com/office/drawing/2014/main" id="{CDB07BC9-2959-9C8C-25D6-9B0C570F9AAA}"/>
                </a:ext>
              </a:extLst>
            </p:cNvPr>
            <p:cNvSpPr>
              <a:spLocks/>
            </p:cNvSpPr>
            <p:nvPr/>
          </p:nvSpPr>
          <p:spPr bwMode="auto">
            <a:xfrm>
              <a:off x="10007602" y="2796506"/>
              <a:ext cx="231775" cy="247650"/>
            </a:xfrm>
            <a:custGeom>
              <a:avLst/>
              <a:gdLst>
                <a:gd name="T0" fmla="*/ 0 w 244"/>
                <a:gd name="T1" fmla="*/ 180 h 259"/>
                <a:gd name="T2" fmla="*/ 0 w 244"/>
                <a:gd name="T3" fmla="*/ 180 h 259"/>
                <a:gd name="T4" fmla="*/ 98 w 244"/>
                <a:gd name="T5" fmla="*/ 0 h 259"/>
                <a:gd name="T6" fmla="*/ 244 w 244"/>
                <a:gd name="T7" fmla="*/ 86 h 259"/>
                <a:gd name="T8" fmla="*/ 134 w 244"/>
                <a:gd name="T9" fmla="*/ 259 h 259"/>
                <a:gd name="T10" fmla="*/ 0 w 244"/>
                <a:gd name="T11" fmla="*/ 180 h 259"/>
              </a:gdLst>
              <a:ahLst/>
              <a:cxnLst>
                <a:cxn ang="0">
                  <a:pos x="T0" y="T1"/>
                </a:cxn>
                <a:cxn ang="0">
                  <a:pos x="T2" y="T3"/>
                </a:cxn>
                <a:cxn ang="0">
                  <a:pos x="T4" y="T5"/>
                </a:cxn>
                <a:cxn ang="0">
                  <a:pos x="T6" y="T7"/>
                </a:cxn>
                <a:cxn ang="0">
                  <a:pos x="T8" y="T9"/>
                </a:cxn>
                <a:cxn ang="0">
                  <a:pos x="T10" y="T11"/>
                </a:cxn>
              </a:cxnLst>
              <a:rect l="0" t="0" r="r" b="b"/>
              <a:pathLst>
                <a:path w="244" h="259">
                  <a:moveTo>
                    <a:pt x="0" y="180"/>
                  </a:moveTo>
                  <a:lnTo>
                    <a:pt x="0" y="180"/>
                  </a:lnTo>
                  <a:lnTo>
                    <a:pt x="98" y="0"/>
                  </a:lnTo>
                  <a:cubicBezTo>
                    <a:pt x="148" y="27"/>
                    <a:pt x="197" y="55"/>
                    <a:pt x="244" y="86"/>
                  </a:cubicBezTo>
                  <a:lnTo>
                    <a:pt x="134" y="259"/>
                  </a:lnTo>
                  <a:cubicBezTo>
                    <a:pt x="91" y="231"/>
                    <a:pt x="46" y="205"/>
                    <a:pt x="0" y="18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56" name="Freeform 117">
              <a:extLst>
                <a:ext uri="{FF2B5EF4-FFF2-40B4-BE49-F238E27FC236}">
                  <a16:creationId xmlns:a16="http://schemas.microsoft.com/office/drawing/2014/main" id="{15904E8A-AAE6-BB28-240B-E6BFF2D15B9E}"/>
                </a:ext>
              </a:extLst>
            </p:cNvPr>
            <p:cNvSpPr>
              <a:spLocks/>
            </p:cNvSpPr>
            <p:nvPr/>
          </p:nvSpPr>
          <p:spPr bwMode="auto">
            <a:xfrm>
              <a:off x="9248777" y="5072981"/>
              <a:ext cx="158750" cy="196850"/>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57" name="Freeform 119">
              <a:extLst>
                <a:ext uri="{FF2B5EF4-FFF2-40B4-BE49-F238E27FC236}">
                  <a16:creationId xmlns:a16="http://schemas.microsoft.com/office/drawing/2014/main" id="{30323884-EC17-AA85-0EE7-B5F39EAE12B1}"/>
                </a:ext>
              </a:extLst>
            </p:cNvPr>
            <p:cNvSpPr>
              <a:spLocks/>
            </p:cNvSpPr>
            <p:nvPr/>
          </p:nvSpPr>
          <p:spPr bwMode="auto">
            <a:xfrm>
              <a:off x="9248777" y="5414293"/>
              <a:ext cx="158750" cy="196850"/>
            </a:xfrm>
            <a:custGeom>
              <a:avLst/>
              <a:gdLst>
                <a:gd name="T0" fmla="*/ 166 w 166"/>
                <a:gd name="T1" fmla="*/ 205 h 205"/>
                <a:gd name="T2" fmla="*/ 166 w 166"/>
                <a:gd name="T3" fmla="*/ 205 h 205"/>
                <a:gd name="T4" fmla="*/ 0 w 166"/>
                <a:gd name="T5" fmla="*/ 205 h 205"/>
                <a:gd name="T6" fmla="*/ 0 w 166"/>
                <a:gd name="T7" fmla="*/ 0 h 205"/>
                <a:gd name="T8" fmla="*/ 166 w 166"/>
                <a:gd name="T9" fmla="*/ 0 h 205"/>
                <a:gd name="T10" fmla="*/ 166 w 166"/>
                <a:gd name="T11" fmla="*/ 205 h 205"/>
              </a:gdLst>
              <a:ahLst/>
              <a:cxnLst>
                <a:cxn ang="0">
                  <a:pos x="T0" y="T1"/>
                </a:cxn>
                <a:cxn ang="0">
                  <a:pos x="T2" y="T3"/>
                </a:cxn>
                <a:cxn ang="0">
                  <a:pos x="T4" y="T5"/>
                </a:cxn>
                <a:cxn ang="0">
                  <a:pos x="T6" y="T7"/>
                </a:cxn>
                <a:cxn ang="0">
                  <a:pos x="T8" y="T9"/>
                </a:cxn>
                <a:cxn ang="0">
                  <a:pos x="T10" y="T11"/>
                </a:cxn>
              </a:cxnLst>
              <a:rect l="0" t="0" r="r" b="b"/>
              <a:pathLst>
                <a:path w="166" h="205">
                  <a:moveTo>
                    <a:pt x="166" y="205"/>
                  </a:moveTo>
                  <a:lnTo>
                    <a:pt x="166" y="205"/>
                  </a:lnTo>
                  <a:lnTo>
                    <a:pt x="0" y="205"/>
                  </a:lnTo>
                  <a:lnTo>
                    <a:pt x="0" y="0"/>
                  </a:lnTo>
                  <a:lnTo>
                    <a:pt x="166" y="0"/>
                  </a:lnTo>
                  <a:lnTo>
                    <a:pt x="166" y="205"/>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58" name="Freeform 121">
              <a:extLst>
                <a:ext uri="{FF2B5EF4-FFF2-40B4-BE49-F238E27FC236}">
                  <a16:creationId xmlns:a16="http://schemas.microsoft.com/office/drawing/2014/main" id="{88CD5E2E-F338-1E0F-CAEA-616667DC3761}"/>
                </a:ext>
              </a:extLst>
            </p:cNvPr>
            <p:cNvSpPr>
              <a:spLocks/>
            </p:cNvSpPr>
            <p:nvPr/>
          </p:nvSpPr>
          <p:spPr bwMode="auto">
            <a:xfrm>
              <a:off x="8774114" y="5754018"/>
              <a:ext cx="317500" cy="198438"/>
            </a:xfrm>
            <a:custGeom>
              <a:avLst/>
              <a:gdLst>
                <a:gd name="T0" fmla="*/ 333 w 333"/>
                <a:gd name="T1" fmla="*/ 206 h 206"/>
                <a:gd name="T2" fmla="*/ 333 w 333"/>
                <a:gd name="T3" fmla="*/ 206 h 206"/>
                <a:gd name="T4" fmla="*/ 0 w 333"/>
                <a:gd name="T5" fmla="*/ 206 h 206"/>
                <a:gd name="T6" fmla="*/ 0 w 333"/>
                <a:gd name="T7" fmla="*/ 0 h 206"/>
                <a:gd name="T8" fmla="*/ 333 w 333"/>
                <a:gd name="T9" fmla="*/ 0 h 206"/>
                <a:gd name="T10" fmla="*/ 333 w 333"/>
                <a:gd name="T11" fmla="*/ 206 h 206"/>
              </a:gdLst>
              <a:ahLst/>
              <a:cxnLst>
                <a:cxn ang="0">
                  <a:pos x="T0" y="T1"/>
                </a:cxn>
                <a:cxn ang="0">
                  <a:pos x="T2" y="T3"/>
                </a:cxn>
                <a:cxn ang="0">
                  <a:pos x="T4" y="T5"/>
                </a:cxn>
                <a:cxn ang="0">
                  <a:pos x="T6" y="T7"/>
                </a:cxn>
                <a:cxn ang="0">
                  <a:pos x="T8" y="T9"/>
                </a:cxn>
                <a:cxn ang="0">
                  <a:pos x="T10" y="T11"/>
                </a:cxn>
              </a:cxnLst>
              <a:rect l="0" t="0" r="r" b="b"/>
              <a:pathLst>
                <a:path w="333" h="206">
                  <a:moveTo>
                    <a:pt x="333" y="206"/>
                  </a:moveTo>
                  <a:lnTo>
                    <a:pt x="333" y="206"/>
                  </a:lnTo>
                  <a:lnTo>
                    <a:pt x="0" y="206"/>
                  </a:lnTo>
                  <a:lnTo>
                    <a:pt x="0" y="0"/>
                  </a:lnTo>
                  <a:lnTo>
                    <a:pt x="333" y="0"/>
                  </a:lnTo>
                  <a:lnTo>
                    <a:pt x="333"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59" name="Freeform 123">
              <a:extLst>
                <a:ext uri="{FF2B5EF4-FFF2-40B4-BE49-F238E27FC236}">
                  <a16:creationId xmlns:a16="http://schemas.microsoft.com/office/drawing/2014/main" id="{3FBCF918-0091-F702-DF32-B416775FF884}"/>
                </a:ext>
              </a:extLst>
            </p:cNvPr>
            <p:cNvSpPr>
              <a:spLocks/>
            </p:cNvSpPr>
            <p:nvPr/>
          </p:nvSpPr>
          <p:spPr bwMode="auto">
            <a:xfrm>
              <a:off x="8774114" y="5414293"/>
              <a:ext cx="317500" cy="196850"/>
            </a:xfrm>
            <a:custGeom>
              <a:avLst/>
              <a:gdLst>
                <a:gd name="T0" fmla="*/ 333 w 333"/>
                <a:gd name="T1" fmla="*/ 205 h 205"/>
                <a:gd name="T2" fmla="*/ 333 w 333"/>
                <a:gd name="T3" fmla="*/ 205 h 205"/>
                <a:gd name="T4" fmla="*/ 0 w 333"/>
                <a:gd name="T5" fmla="*/ 205 h 205"/>
                <a:gd name="T6" fmla="*/ 0 w 333"/>
                <a:gd name="T7" fmla="*/ 0 h 205"/>
                <a:gd name="T8" fmla="*/ 333 w 333"/>
                <a:gd name="T9" fmla="*/ 0 h 205"/>
                <a:gd name="T10" fmla="*/ 333 w 333"/>
                <a:gd name="T11" fmla="*/ 205 h 205"/>
              </a:gdLst>
              <a:ahLst/>
              <a:cxnLst>
                <a:cxn ang="0">
                  <a:pos x="T0" y="T1"/>
                </a:cxn>
                <a:cxn ang="0">
                  <a:pos x="T2" y="T3"/>
                </a:cxn>
                <a:cxn ang="0">
                  <a:pos x="T4" y="T5"/>
                </a:cxn>
                <a:cxn ang="0">
                  <a:pos x="T6" y="T7"/>
                </a:cxn>
                <a:cxn ang="0">
                  <a:pos x="T8" y="T9"/>
                </a:cxn>
                <a:cxn ang="0">
                  <a:pos x="T10" y="T11"/>
                </a:cxn>
              </a:cxnLst>
              <a:rect l="0" t="0" r="r" b="b"/>
              <a:pathLst>
                <a:path w="333" h="205">
                  <a:moveTo>
                    <a:pt x="333" y="205"/>
                  </a:moveTo>
                  <a:lnTo>
                    <a:pt x="333" y="205"/>
                  </a:lnTo>
                  <a:lnTo>
                    <a:pt x="0" y="205"/>
                  </a:lnTo>
                  <a:lnTo>
                    <a:pt x="0" y="0"/>
                  </a:lnTo>
                  <a:lnTo>
                    <a:pt x="333" y="0"/>
                  </a:lnTo>
                  <a:lnTo>
                    <a:pt x="333" y="205"/>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60" name="Freeform 125">
              <a:extLst>
                <a:ext uri="{FF2B5EF4-FFF2-40B4-BE49-F238E27FC236}">
                  <a16:creationId xmlns:a16="http://schemas.microsoft.com/office/drawing/2014/main" id="{D8CDE6BC-1120-6F22-0660-683E2B4E8971}"/>
                </a:ext>
              </a:extLst>
            </p:cNvPr>
            <p:cNvSpPr>
              <a:spLocks/>
            </p:cNvSpPr>
            <p:nvPr/>
          </p:nvSpPr>
          <p:spPr bwMode="auto">
            <a:xfrm>
              <a:off x="8615364" y="5414293"/>
              <a:ext cx="158750" cy="196850"/>
            </a:xfrm>
            <a:custGeom>
              <a:avLst/>
              <a:gdLst>
                <a:gd name="T0" fmla="*/ 167 w 167"/>
                <a:gd name="T1" fmla="*/ 205 h 205"/>
                <a:gd name="T2" fmla="*/ 167 w 167"/>
                <a:gd name="T3" fmla="*/ 205 h 205"/>
                <a:gd name="T4" fmla="*/ 0 w 167"/>
                <a:gd name="T5" fmla="*/ 205 h 205"/>
                <a:gd name="T6" fmla="*/ 0 w 167"/>
                <a:gd name="T7" fmla="*/ 0 h 205"/>
                <a:gd name="T8" fmla="*/ 167 w 167"/>
                <a:gd name="T9" fmla="*/ 0 h 205"/>
                <a:gd name="T10" fmla="*/ 167 w 167"/>
                <a:gd name="T11" fmla="*/ 205 h 205"/>
              </a:gdLst>
              <a:ahLst/>
              <a:cxnLst>
                <a:cxn ang="0">
                  <a:pos x="T0" y="T1"/>
                </a:cxn>
                <a:cxn ang="0">
                  <a:pos x="T2" y="T3"/>
                </a:cxn>
                <a:cxn ang="0">
                  <a:pos x="T4" y="T5"/>
                </a:cxn>
                <a:cxn ang="0">
                  <a:pos x="T6" y="T7"/>
                </a:cxn>
                <a:cxn ang="0">
                  <a:pos x="T8" y="T9"/>
                </a:cxn>
                <a:cxn ang="0">
                  <a:pos x="T10" y="T11"/>
                </a:cxn>
              </a:cxnLst>
              <a:rect l="0" t="0" r="r" b="b"/>
              <a:pathLst>
                <a:path w="167" h="205">
                  <a:moveTo>
                    <a:pt x="167" y="205"/>
                  </a:moveTo>
                  <a:lnTo>
                    <a:pt x="167" y="205"/>
                  </a:lnTo>
                  <a:lnTo>
                    <a:pt x="0" y="205"/>
                  </a:lnTo>
                  <a:lnTo>
                    <a:pt x="0" y="0"/>
                  </a:lnTo>
                  <a:lnTo>
                    <a:pt x="167" y="0"/>
                  </a:lnTo>
                  <a:lnTo>
                    <a:pt x="167" y="205"/>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61" name="Freeform 127">
              <a:extLst>
                <a:ext uri="{FF2B5EF4-FFF2-40B4-BE49-F238E27FC236}">
                  <a16:creationId xmlns:a16="http://schemas.microsoft.com/office/drawing/2014/main" id="{0597590F-B533-D6D7-49AF-97A5C7E730C7}"/>
                </a:ext>
              </a:extLst>
            </p:cNvPr>
            <p:cNvSpPr>
              <a:spLocks/>
            </p:cNvSpPr>
            <p:nvPr/>
          </p:nvSpPr>
          <p:spPr bwMode="auto">
            <a:xfrm>
              <a:off x="8456614" y="5414293"/>
              <a:ext cx="158750" cy="196850"/>
            </a:xfrm>
            <a:custGeom>
              <a:avLst/>
              <a:gdLst>
                <a:gd name="T0" fmla="*/ 166 w 166"/>
                <a:gd name="T1" fmla="*/ 205 h 205"/>
                <a:gd name="T2" fmla="*/ 166 w 166"/>
                <a:gd name="T3" fmla="*/ 205 h 205"/>
                <a:gd name="T4" fmla="*/ 0 w 166"/>
                <a:gd name="T5" fmla="*/ 205 h 205"/>
                <a:gd name="T6" fmla="*/ 0 w 166"/>
                <a:gd name="T7" fmla="*/ 0 h 205"/>
                <a:gd name="T8" fmla="*/ 166 w 166"/>
                <a:gd name="T9" fmla="*/ 0 h 205"/>
                <a:gd name="T10" fmla="*/ 166 w 166"/>
                <a:gd name="T11" fmla="*/ 205 h 205"/>
              </a:gdLst>
              <a:ahLst/>
              <a:cxnLst>
                <a:cxn ang="0">
                  <a:pos x="T0" y="T1"/>
                </a:cxn>
                <a:cxn ang="0">
                  <a:pos x="T2" y="T3"/>
                </a:cxn>
                <a:cxn ang="0">
                  <a:pos x="T4" y="T5"/>
                </a:cxn>
                <a:cxn ang="0">
                  <a:pos x="T6" y="T7"/>
                </a:cxn>
                <a:cxn ang="0">
                  <a:pos x="T8" y="T9"/>
                </a:cxn>
                <a:cxn ang="0">
                  <a:pos x="T10" y="T11"/>
                </a:cxn>
              </a:cxnLst>
              <a:rect l="0" t="0" r="r" b="b"/>
              <a:pathLst>
                <a:path w="166" h="205">
                  <a:moveTo>
                    <a:pt x="166" y="205"/>
                  </a:moveTo>
                  <a:lnTo>
                    <a:pt x="166" y="205"/>
                  </a:lnTo>
                  <a:lnTo>
                    <a:pt x="0" y="205"/>
                  </a:lnTo>
                  <a:lnTo>
                    <a:pt x="0" y="0"/>
                  </a:lnTo>
                  <a:lnTo>
                    <a:pt x="166" y="0"/>
                  </a:lnTo>
                  <a:lnTo>
                    <a:pt x="166" y="205"/>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62" name="Freeform 129">
              <a:extLst>
                <a:ext uri="{FF2B5EF4-FFF2-40B4-BE49-F238E27FC236}">
                  <a16:creationId xmlns:a16="http://schemas.microsoft.com/office/drawing/2014/main" id="{9ED184AD-3E8E-8BAC-5F2F-DDCB6B75A395}"/>
                </a:ext>
              </a:extLst>
            </p:cNvPr>
            <p:cNvSpPr>
              <a:spLocks/>
            </p:cNvSpPr>
            <p:nvPr/>
          </p:nvSpPr>
          <p:spPr bwMode="auto">
            <a:xfrm>
              <a:off x="8456614" y="5754018"/>
              <a:ext cx="158750" cy="198438"/>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63" name="Freeform 131">
              <a:extLst>
                <a:ext uri="{FF2B5EF4-FFF2-40B4-BE49-F238E27FC236}">
                  <a16:creationId xmlns:a16="http://schemas.microsoft.com/office/drawing/2014/main" id="{5D3B4480-426D-5618-3DE1-24A9BDC8C24D}"/>
                </a:ext>
              </a:extLst>
            </p:cNvPr>
            <p:cNvSpPr>
              <a:spLocks/>
            </p:cNvSpPr>
            <p:nvPr/>
          </p:nvSpPr>
          <p:spPr bwMode="auto">
            <a:xfrm>
              <a:off x="9828214" y="5330156"/>
              <a:ext cx="212725" cy="236538"/>
            </a:xfrm>
            <a:custGeom>
              <a:avLst/>
              <a:gdLst>
                <a:gd name="T0" fmla="*/ 145 w 224"/>
                <a:gd name="T1" fmla="*/ 0 h 248"/>
                <a:gd name="T2" fmla="*/ 145 w 224"/>
                <a:gd name="T3" fmla="*/ 0 h 248"/>
                <a:gd name="T4" fmla="*/ 224 w 224"/>
                <a:gd name="T5" fmla="*/ 190 h 248"/>
                <a:gd name="T6" fmla="*/ 53 w 224"/>
                <a:gd name="T7" fmla="*/ 248 h 248"/>
                <a:gd name="T8" fmla="*/ 0 w 224"/>
                <a:gd name="T9" fmla="*/ 49 h 248"/>
                <a:gd name="T10" fmla="*/ 145 w 224"/>
                <a:gd name="T11" fmla="*/ 0 h 248"/>
              </a:gdLst>
              <a:ahLst/>
              <a:cxnLst>
                <a:cxn ang="0">
                  <a:pos x="T0" y="T1"/>
                </a:cxn>
                <a:cxn ang="0">
                  <a:pos x="T2" y="T3"/>
                </a:cxn>
                <a:cxn ang="0">
                  <a:pos x="T4" y="T5"/>
                </a:cxn>
                <a:cxn ang="0">
                  <a:pos x="T6" y="T7"/>
                </a:cxn>
                <a:cxn ang="0">
                  <a:pos x="T8" y="T9"/>
                </a:cxn>
                <a:cxn ang="0">
                  <a:pos x="T10" y="T11"/>
                </a:cxn>
              </a:cxnLst>
              <a:rect l="0" t="0" r="r" b="b"/>
              <a:pathLst>
                <a:path w="224" h="248">
                  <a:moveTo>
                    <a:pt x="145" y="0"/>
                  </a:moveTo>
                  <a:lnTo>
                    <a:pt x="145" y="0"/>
                  </a:lnTo>
                  <a:lnTo>
                    <a:pt x="224" y="190"/>
                  </a:lnTo>
                  <a:cubicBezTo>
                    <a:pt x="168" y="213"/>
                    <a:pt x="111" y="232"/>
                    <a:pt x="53" y="248"/>
                  </a:cubicBezTo>
                  <a:lnTo>
                    <a:pt x="0" y="49"/>
                  </a:lnTo>
                  <a:cubicBezTo>
                    <a:pt x="50" y="36"/>
                    <a:pt x="98" y="20"/>
                    <a:pt x="145"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64" name="Freeform 133">
              <a:extLst>
                <a:ext uri="{FF2B5EF4-FFF2-40B4-BE49-F238E27FC236}">
                  <a16:creationId xmlns:a16="http://schemas.microsoft.com/office/drawing/2014/main" id="{6791E1DC-9A81-C4C8-FCE1-92AA54AFF393}"/>
                </a:ext>
              </a:extLst>
            </p:cNvPr>
            <p:cNvSpPr>
              <a:spLocks/>
            </p:cNvSpPr>
            <p:nvPr/>
          </p:nvSpPr>
          <p:spPr bwMode="auto">
            <a:xfrm>
              <a:off x="9693277" y="5377781"/>
              <a:ext cx="185738" cy="220663"/>
            </a:xfrm>
            <a:custGeom>
              <a:avLst/>
              <a:gdLst>
                <a:gd name="T0" fmla="*/ 141 w 194"/>
                <a:gd name="T1" fmla="*/ 0 h 232"/>
                <a:gd name="T2" fmla="*/ 141 w 194"/>
                <a:gd name="T3" fmla="*/ 0 h 232"/>
                <a:gd name="T4" fmla="*/ 194 w 194"/>
                <a:gd name="T5" fmla="*/ 199 h 232"/>
                <a:gd name="T6" fmla="*/ 27 w 194"/>
                <a:gd name="T7" fmla="*/ 232 h 232"/>
                <a:gd name="T8" fmla="*/ 0 w 194"/>
                <a:gd name="T9" fmla="*/ 28 h 232"/>
                <a:gd name="T10" fmla="*/ 141 w 194"/>
                <a:gd name="T11" fmla="*/ 0 h 232"/>
              </a:gdLst>
              <a:ahLst/>
              <a:cxnLst>
                <a:cxn ang="0">
                  <a:pos x="T0" y="T1"/>
                </a:cxn>
                <a:cxn ang="0">
                  <a:pos x="T2" y="T3"/>
                </a:cxn>
                <a:cxn ang="0">
                  <a:pos x="T4" y="T5"/>
                </a:cxn>
                <a:cxn ang="0">
                  <a:pos x="T6" y="T7"/>
                </a:cxn>
                <a:cxn ang="0">
                  <a:pos x="T8" y="T9"/>
                </a:cxn>
                <a:cxn ang="0">
                  <a:pos x="T10" y="T11"/>
                </a:cxn>
              </a:cxnLst>
              <a:rect l="0" t="0" r="r" b="b"/>
              <a:pathLst>
                <a:path w="194" h="232">
                  <a:moveTo>
                    <a:pt x="141" y="0"/>
                  </a:moveTo>
                  <a:lnTo>
                    <a:pt x="141" y="0"/>
                  </a:lnTo>
                  <a:lnTo>
                    <a:pt x="194" y="199"/>
                  </a:lnTo>
                  <a:cubicBezTo>
                    <a:pt x="139" y="213"/>
                    <a:pt x="83" y="225"/>
                    <a:pt x="27" y="232"/>
                  </a:cubicBezTo>
                  <a:lnTo>
                    <a:pt x="0" y="28"/>
                  </a:lnTo>
                  <a:cubicBezTo>
                    <a:pt x="48" y="22"/>
                    <a:pt x="95" y="12"/>
                    <a:pt x="141"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65" name="Freeform 135">
              <a:extLst>
                <a:ext uri="{FF2B5EF4-FFF2-40B4-BE49-F238E27FC236}">
                  <a16:creationId xmlns:a16="http://schemas.microsoft.com/office/drawing/2014/main" id="{C289398C-0E84-946D-2100-1CD58C6010EB}"/>
                </a:ext>
              </a:extLst>
            </p:cNvPr>
            <p:cNvSpPr>
              <a:spLocks/>
            </p:cNvSpPr>
            <p:nvPr/>
          </p:nvSpPr>
          <p:spPr bwMode="auto">
            <a:xfrm>
              <a:off x="9551989" y="5403181"/>
              <a:ext cx="166688" cy="207963"/>
            </a:xfrm>
            <a:custGeom>
              <a:avLst/>
              <a:gdLst>
                <a:gd name="T0" fmla="*/ 149 w 176"/>
                <a:gd name="T1" fmla="*/ 0 h 216"/>
                <a:gd name="T2" fmla="*/ 149 w 176"/>
                <a:gd name="T3" fmla="*/ 0 h 216"/>
                <a:gd name="T4" fmla="*/ 176 w 176"/>
                <a:gd name="T5" fmla="*/ 204 h 216"/>
                <a:gd name="T6" fmla="*/ 0 w 176"/>
                <a:gd name="T7" fmla="*/ 216 h 216"/>
                <a:gd name="T8" fmla="*/ 0 w 176"/>
                <a:gd name="T9" fmla="*/ 10 h 216"/>
                <a:gd name="T10" fmla="*/ 149 w 176"/>
                <a:gd name="T11" fmla="*/ 0 h 216"/>
              </a:gdLst>
              <a:ahLst/>
              <a:cxnLst>
                <a:cxn ang="0">
                  <a:pos x="T0" y="T1"/>
                </a:cxn>
                <a:cxn ang="0">
                  <a:pos x="T2" y="T3"/>
                </a:cxn>
                <a:cxn ang="0">
                  <a:pos x="T4" y="T5"/>
                </a:cxn>
                <a:cxn ang="0">
                  <a:pos x="T6" y="T7"/>
                </a:cxn>
                <a:cxn ang="0">
                  <a:pos x="T8" y="T9"/>
                </a:cxn>
                <a:cxn ang="0">
                  <a:pos x="T10" y="T11"/>
                </a:cxn>
              </a:cxnLst>
              <a:rect l="0" t="0" r="r" b="b"/>
              <a:pathLst>
                <a:path w="176" h="216">
                  <a:moveTo>
                    <a:pt x="149" y="0"/>
                  </a:moveTo>
                  <a:lnTo>
                    <a:pt x="149" y="0"/>
                  </a:lnTo>
                  <a:lnTo>
                    <a:pt x="176" y="204"/>
                  </a:lnTo>
                  <a:cubicBezTo>
                    <a:pt x="118" y="212"/>
                    <a:pt x="59" y="216"/>
                    <a:pt x="0" y="216"/>
                  </a:cubicBezTo>
                  <a:lnTo>
                    <a:pt x="0" y="10"/>
                  </a:lnTo>
                  <a:cubicBezTo>
                    <a:pt x="50" y="10"/>
                    <a:pt x="99" y="7"/>
                    <a:pt x="149"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66" name="Freeform 137">
              <a:extLst>
                <a:ext uri="{FF2B5EF4-FFF2-40B4-BE49-F238E27FC236}">
                  <a16:creationId xmlns:a16="http://schemas.microsoft.com/office/drawing/2014/main" id="{D51D8CCC-0B63-3B7F-0E61-0B2D7EF74625}"/>
                </a:ext>
              </a:extLst>
            </p:cNvPr>
            <p:cNvSpPr>
              <a:spLocks/>
            </p:cNvSpPr>
            <p:nvPr/>
          </p:nvSpPr>
          <p:spPr bwMode="auto">
            <a:xfrm>
              <a:off x="8001002" y="5727031"/>
              <a:ext cx="177800" cy="215900"/>
            </a:xfrm>
            <a:custGeom>
              <a:avLst/>
              <a:gdLst>
                <a:gd name="T0" fmla="*/ 41 w 186"/>
                <a:gd name="T1" fmla="*/ 0 h 226"/>
                <a:gd name="T2" fmla="*/ 41 w 186"/>
                <a:gd name="T3" fmla="*/ 0 h 226"/>
                <a:gd name="T4" fmla="*/ 0 w 186"/>
                <a:gd name="T5" fmla="*/ 202 h 226"/>
                <a:gd name="T6" fmla="*/ 165 w 186"/>
                <a:gd name="T7" fmla="*/ 226 h 226"/>
                <a:gd name="T8" fmla="*/ 186 w 186"/>
                <a:gd name="T9" fmla="*/ 22 h 226"/>
                <a:gd name="T10" fmla="*/ 41 w 186"/>
                <a:gd name="T11" fmla="*/ 0 h 226"/>
              </a:gdLst>
              <a:ahLst/>
              <a:cxnLst>
                <a:cxn ang="0">
                  <a:pos x="T0" y="T1"/>
                </a:cxn>
                <a:cxn ang="0">
                  <a:pos x="T2" y="T3"/>
                </a:cxn>
                <a:cxn ang="0">
                  <a:pos x="T4" y="T5"/>
                </a:cxn>
                <a:cxn ang="0">
                  <a:pos x="T6" y="T7"/>
                </a:cxn>
                <a:cxn ang="0">
                  <a:pos x="T8" y="T9"/>
                </a:cxn>
                <a:cxn ang="0">
                  <a:pos x="T10" y="T11"/>
                </a:cxn>
              </a:cxnLst>
              <a:rect l="0" t="0" r="r" b="b"/>
              <a:pathLst>
                <a:path w="186" h="226">
                  <a:moveTo>
                    <a:pt x="41" y="0"/>
                  </a:moveTo>
                  <a:lnTo>
                    <a:pt x="41" y="0"/>
                  </a:lnTo>
                  <a:lnTo>
                    <a:pt x="0" y="202"/>
                  </a:lnTo>
                  <a:cubicBezTo>
                    <a:pt x="55" y="212"/>
                    <a:pt x="110" y="221"/>
                    <a:pt x="165" y="226"/>
                  </a:cubicBezTo>
                  <a:lnTo>
                    <a:pt x="186" y="22"/>
                  </a:lnTo>
                  <a:cubicBezTo>
                    <a:pt x="137" y="17"/>
                    <a:pt x="89" y="10"/>
                    <a:pt x="41"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67" name="Freeform 139">
              <a:extLst>
                <a:ext uri="{FF2B5EF4-FFF2-40B4-BE49-F238E27FC236}">
                  <a16:creationId xmlns:a16="http://schemas.microsoft.com/office/drawing/2014/main" id="{EFE8B459-FFD2-D5A7-CCA2-CC2A194C628B}"/>
                </a:ext>
              </a:extLst>
            </p:cNvPr>
            <p:cNvSpPr>
              <a:spLocks/>
            </p:cNvSpPr>
            <p:nvPr/>
          </p:nvSpPr>
          <p:spPr bwMode="auto">
            <a:xfrm>
              <a:off x="8158164" y="5747668"/>
              <a:ext cx="155575" cy="204788"/>
            </a:xfrm>
            <a:custGeom>
              <a:avLst/>
              <a:gdLst>
                <a:gd name="T0" fmla="*/ 21 w 163"/>
                <a:gd name="T1" fmla="*/ 0 h 213"/>
                <a:gd name="T2" fmla="*/ 21 w 163"/>
                <a:gd name="T3" fmla="*/ 0 h 213"/>
                <a:gd name="T4" fmla="*/ 0 w 163"/>
                <a:gd name="T5" fmla="*/ 204 h 213"/>
                <a:gd name="T6" fmla="*/ 161 w 163"/>
                <a:gd name="T7" fmla="*/ 213 h 213"/>
                <a:gd name="T8" fmla="*/ 163 w 163"/>
                <a:gd name="T9" fmla="*/ 7 h 213"/>
                <a:gd name="T10" fmla="*/ 21 w 163"/>
                <a:gd name="T11" fmla="*/ 0 h 213"/>
              </a:gdLst>
              <a:ahLst/>
              <a:cxnLst>
                <a:cxn ang="0">
                  <a:pos x="T0" y="T1"/>
                </a:cxn>
                <a:cxn ang="0">
                  <a:pos x="T2" y="T3"/>
                </a:cxn>
                <a:cxn ang="0">
                  <a:pos x="T4" y="T5"/>
                </a:cxn>
                <a:cxn ang="0">
                  <a:pos x="T6" y="T7"/>
                </a:cxn>
                <a:cxn ang="0">
                  <a:pos x="T8" y="T9"/>
                </a:cxn>
                <a:cxn ang="0">
                  <a:pos x="T10" y="T11"/>
                </a:cxn>
              </a:cxnLst>
              <a:rect l="0" t="0" r="r" b="b"/>
              <a:pathLst>
                <a:path w="163" h="213">
                  <a:moveTo>
                    <a:pt x="21" y="0"/>
                  </a:moveTo>
                  <a:lnTo>
                    <a:pt x="21" y="0"/>
                  </a:lnTo>
                  <a:lnTo>
                    <a:pt x="0" y="204"/>
                  </a:lnTo>
                  <a:cubicBezTo>
                    <a:pt x="54" y="210"/>
                    <a:pt x="107" y="213"/>
                    <a:pt x="161" y="213"/>
                  </a:cubicBezTo>
                  <a:lnTo>
                    <a:pt x="163" y="7"/>
                  </a:lnTo>
                  <a:cubicBezTo>
                    <a:pt x="115" y="7"/>
                    <a:pt x="68" y="4"/>
                    <a:pt x="21"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68" name="Freeform 141">
              <a:extLst>
                <a:ext uri="{FF2B5EF4-FFF2-40B4-BE49-F238E27FC236}">
                  <a16:creationId xmlns:a16="http://schemas.microsoft.com/office/drawing/2014/main" id="{25C3EEFC-9670-D3CD-B485-782EA4C0AEBB}"/>
                </a:ext>
              </a:extLst>
            </p:cNvPr>
            <p:cNvSpPr>
              <a:spLocks/>
            </p:cNvSpPr>
            <p:nvPr/>
          </p:nvSpPr>
          <p:spPr bwMode="auto">
            <a:xfrm>
              <a:off x="7823202" y="5330156"/>
              <a:ext cx="212725" cy="236538"/>
            </a:xfrm>
            <a:custGeom>
              <a:avLst/>
              <a:gdLst>
                <a:gd name="T0" fmla="*/ 79 w 224"/>
                <a:gd name="T1" fmla="*/ 0 h 248"/>
                <a:gd name="T2" fmla="*/ 79 w 224"/>
                <a:gd name="T3" fmla="*/ 0 h 248"/>
                <a:gd name="T4" fmla="*/ 0 w 224"/>
                <a:gd name="T5" fmla="*/ 190 h 248"/>
                <a:gd name="T6" fmla="*/ 171 w 224"/>
                <a:gd name="T7" fmla="*/ 248 h 248"/>
                <a:gd name="T8" fmla="*/ 224 w 224"/>
                <a:gd name="T9" fmla="*/ 49 h 248"/>
                <a:gd name="T10" fmla="*/ 79 w 224"/>
                <a:gd name="T11" fmla="*/ 0 h 248"/>
              </a:gdLst>
              <a:ahLst/>
              <a:cxnLst>
                <a:cxn ang="0">
                  <a:pos x="T0" y="T1"/>
                </a:cxn>
                <a:cxn ang="0">
                  <a:pos x="T2" y="T3"/>
                </a:cxn>
                <a:cxn ang="0">
                  <a:pos x="T4" y="T5"/>
                </a:cxn>
                <a:cxn ang="0">
                  <a:pos x="T6" y="T7"/>
                </a:cxn>
                <a:cxn ang="0">
                  <a:pos x="T8" y="T9"/>
                </a:cxn>
                <a:cxn ang="0">
                  <a:pos x="T10" y="T11"/>
                </a:cxn>
              </a:cxnLst>
              <a:rect l="0" t="0" r="r" b="b"/>
              <a:pathLst>
                <a:path w="224" h="248">
                  <a:moveTo>
                    <a:pt x="79" y="0"/>
                  </a:moveTo>
                  <a:lnTo>
                    <a:pt x="79" y="0"/>
                  </a:lnTo>
                  <a:lnTo>
                    <a:pt x="0" y="190"/>
                  </a:lnTo>
                  <a:cubicBezTo>
                    <a:pt x="56" y="213"/>
                    <a:pt x="113" y="232"/>
                    <a:pt x="171" y="248"/>
                  </a:cubicBezTo>
                  <a:lnTo>
                    <a:pt x="224" y="49"/>
                  </a:lnTo>
                  <a:cubicBezTo>
                    <a:pt x="175" y="36"/>
                    <a:pt x="126" y="20"/>
                    <a:pt x="79"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69" name="Freeform 143">
              <a:extLst>
                <a:ext uri="{FF2B5EF4-FFF2-40B4-BE49-F238E27FC236}">
                  <a16:creationId xmlns:a16="http://schemas.microsoft.com/office/drawing/2014/main" id="{DD595349-873D-67D9-6EE9-DB12920E3ADD}"/>
                </a:ext>
              </a:extLst>
            </p:cNvPr>
            <p:cNvSpPr>
              <a:spLocks/>
            </p:cNvSpPr>
            <p:nvPr/>
          </p:nvSpPr>
          <p:spPr bwMode="auto">
            <a:xfrm>
              <a:off x="7985127" y="5377781"/>
              <a:ext cx="185738" cy="220663"/>
            </a:xfrm>
            <a:custGeom>
              <a:avLst/>
              <a:gdLst>
                <a:gd name="T0" fmla="*/ 53 w 195"/>
                <a:gd name="T1" fmla="*/ 0 h 232"/>
                <a:gd name="T2" fmla="*/ 53 w 195"/>
                <a:gd name="T3" fmla="*/ 0 h 232"/>
                <a:gd name="T4" fmla="*/ 0 w 195"/>
                <a:gd name="T5" fmla="*/ 199 h 232"/>
                <a:gd name="T6" fmla="*/ 167 w 195"/>
                <a:gd name="T7" fmla="*/ 232 h 232"/>
                <a:gd name="T8" fmla="*/ 195 w 195"/>
                <a:gd name="T9" fmla="*/ 28 h 232"/>
                <a:gd name="T10" fmla="*/ 53 w 195"/>
                <a:gd name="T11" fmla="*/ 0 h 232"/>
              </a:gdLst>
              <a:ahLst/>
              <a:cxnLst>
                <a:cxn ang="0">
                  <a:pos x="T0" y="T1"/>
                </a:cxn>
                <a:cxn ang="0">
                  <a:pos x="T2" y="T3"/>
                </a:cxn>
                <a:cxn ang="0">
                  <a:pos x="T4" y="T5"/>
                </a:cxn>
                <a:cxn ang="0">
                  <a:pos x="T6" y="T7"/>
                </a:cxn>
                <a:cxn ang="0">
                  <a:pos x="T8" y="T9"/>
                </a:cxn>
                <a:cxn ang="0">
                  <a:pos x="T10" y="T11"/>
                </a:cxn>
              </a:cxnLst>
              <a:rect l="0" t="0" r="r" b="b"/>
              <a:pathLst>
                <a:path w="195" h="232">
                  <a:moveTo>
                    <a:pt x="53" y="0"/>
                  </a:moveTo>
                  <a:lnTo>
                    <a:pt x="53" y="0"/>
                  </a:lnTo>
                  <a:lnTo>
                    <a:pt x="0" y="199"/>
                  </a:lnTo>
                  <a:cubicBezTo>
                    <a:pt x="55" y="213"/>
                    <a:pt x="111" y="225"/>
                    <a:pt x="167" y="232"/>
                  </a:cubicBezTo>
                  <a:lnTo>
                    <a:pt x="195" y="28"/>
                  </a:lnTo>
                  <a:cubicBezTo>
                    <a:pt x="147" y="22"/>
                    <a:pt x="99" y="12"/>
                    <a:pt x="53"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70" name="Freeform 145">
              <a:extLst>
                <a:ext uri="{FF2B5EF4-FFF2-40B4-BE49-F238E27FC236}">
                  <a16:creationId xmlns:a16="http://schemas.microsoft.com/office/drawing/2014/main" id="{2BB7BF48-97CC-C763-DAFA-463CA93ADB95}"/>
                </a:ext>
              </a:extLst>
            </p:cNvPr>
            <p:cNvSpPr>
              <a:spLocks/>
            </p:cNvSpPr>
            <p:nvPr/>
          </p:nvSpPr>
          <p:spPr bwMode="auto">
            <a:xfrm>
              <a:off x="8145464" y="5403181"/>
              <a:ext cx="168275" cy="207963"/>
            </a:xfrm>
            <a:custGeom>
              <a:avLst/>
              <a:gdLst>
                <a:gd name="T0" fmla="*/ 28 w 177"/>
                <a:gd name="T1" fmla="*/ 0 h 216"/>
                <a:gd name="T2" fmla="*/ 28 w 177"/>
                <a:gd name="T3" fmla="*/ 0 h 216"/>
                <a:gd name="T4" fmla="*/ 0 w 177"/>
                <a:gd name="T5" fmla="*/ 204 h 216"/>
                <a:gd name="T6" fmla="*/ 176 w 177"/>
                <a:gd name="T7" fmla="*/ 216 h 216"/>
                <a:gd name="T8" fmla="*/ 177 w 177"/>
                <a:gd name="T9" fmla="*/ 10 h 216"/>
                <a:gd name="T10" fmla="*/ 28 w 177"/>
                <a:gd name="T11" fmla="*/ 0 h 216"/>
              </a:gdLst>
              <a:ahLst/>
              <a:cxnLst>
                <a:cxn ang="0">
                  <a:pos x="T0" y="T1"/>
                </a:cxn>
                <a:cxn ang="0">
                  <a:pos x="T2" y="T3"/>
                </a:cxn>
                <a:cxn ang="0">
                  <a:pos x="T4" y="T5"/>
                </a:cxn>
                <a:cxn ang="0">
                  <a:pos x="T6" y="T7"/>
                </a:cxn>
                <a:cxn ang="0">
                  <a:pos x="T8" y="T9"/>
                </a:cxn>
                <a:cxn ang="0">
                  <a:pos x="T10" y="T11"/>
                </a:cxn>
              </a:cxnLst>
              <a:rect l="0" t="0" r="r" b="b"/>
              <a:pathLst>
                <a:path w="177" h="216">
                  <a:moveTo>
                    <a:pt x="28" y="0"/>
                  </a:moveTo>
                  <a:lnTo>
                    <a:pt x="28" y="0"/>
                  </a:lnTo>
                  <a:lnTo>
                    <a:pt x="0" y="204"/>
                  </a:lnTo>
                  <a:cubicBezTo>
                    <a:pt x="59" y="212"/>
                    <a:pt x="117" y="216"/>
                    <a:pt x="176" y="216"/>
                  </a:cubicBezTo>
                  <a:lnTo>
                    <a:pt x="177" y="10"/>
                  </a:lnTo>
                  <a:cubicBezTo>
                    <a:pt x="127" y="10"/>
                    <a:pt x="77" y="7"/>
                    <a:pt x="28"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71" name="Freeform 147">
              <a:extLst>
                <a:ext uri="{FF2B5EF4-FFF2-40B4-BE49-F238E27FC236}">
                  <a16:creationId xmlns:a16="http://schemas.microsoft.com/office/drawing/2014/main" id="{F6055EB2-8C7D-9777-9486-263B91079F1E}"/>
                </a:ext>
              </a:extLst>
            </p:cNvPr>
            <p:cNvSpPr>
              <a:spLocks/>
            </p:cNvSpPr>
            <p:nvPr/>
          </p:nvSpPr>
          <p:spPr bwMode="auto">
            <a:xfrm>
              <a:off x="7839077" y="4544343"/>
              <a:ext cx="227013" cy="185738"/>
            </a:xfrm>
            <a:custGeom>
              <a:avLst/>
              <a:gdLst>
                <a:gd name="T0" fmla="*/ 49 w 238"/>
                <a:gd name="T1" fmla="*/ 0 h 193"/>
                <a:gd name="T2" fmla="*/ 49 w 238"/>
                <a:gd name="T3" fmla="*/ 0 h 193"/>
                <a:gd name="T4" fmla="*/ 0 w 238"/>
                <a:gd name="T5" fmla="*/ 141 h 193"/>
                <a:gd name="T6" fmla="*/ 199 w 238"/>
                <a:gd name="T7" fmla="*/ 193 h 193"/>
                <a:gd name="T8" fmla="*/ 238 w 238"/>
                <a:gd name="T9" fmla="*/ 81 h 193"/>
                <a:gd name="T10" fmla="*/ 49 w 238"/>
                <a:gd name="T11" fmla="*/ 0 h 193"/>
              </a:gdLst>
              <a:ahLst/>
              <a:cxnLst>
                <a:cxn ang="0">
                  <a:pos x="T0" y="T1"/>
                </a:cxn>
                <a:cxn ang="0">
                  <a:pos x="T2" y="T3"/>
                </a:cxn>
                <a:cxn ang="0">
                  <a:pos x="T4" y="T5"/>
                </a:cxn>
                <a:cxn ang="0">
                  <a:pos x="T6" y="T7"/>
                </a:cxn>
                <a:cxn ang="0">
                  <a:pos x="T8" y="T9"/>
                </a:cxn>
                <a:cxn ang="0">
                  <a:pos x="T10" y="T11"/>
                </a:cxn>
              </a:cxnLst>
              <a:rect l="0" t="0" r="r" b="b"/>
              <a:pathLst>
                <a:path w="238" h="193">
                  <a:moveTo>
                    <a:pt x="49" y="0"/>
                  </a:moveTo>
                  <a:lnTo>
                    <a:pt x="49" y="0"/>
                  </a:lnTo>
                  <a:cubicBezTo>
                    <a:pt x="29" y="46"/>
                    <a:pt x="13" y="93"/>
                    <a:pt x="0" y="141"/>
                  </a:cubicBezTo>
                  <a:lnTo>
                    <a:pt x="199" y="193"/>
                  </a:lnTo>
                  <a:cubicBezTo>
                    <a:pt x="209" y="155"/>
                    <a:pt x="222" y="117"/>
                    <a:pt x="238" y="81"/>
                  </a:cubicBezTo>
                  <a:lnTo>
                    <a:pt x="49" y="0"/>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72" name="Freeform 149">
              <a:extLst>
                <a:ext uri="{FF2B5EF4-FFF2-40B4-BE49-F238E27FC236}">
                  <a16:creationId xmlns:a16="http://schemas.microsoft.com/office/drawing/2014/main" id="{344F85E5-2850-9DF6-AA35-B81319D61478}"/>
                </a:ext>
              </a:extLst>
            </p:cNvPr>
            <p:cNvSpPr>
              <a:spLocks/>
            </p:cNvSpPr>
            <p:nvPr/>
          </p:nvSpPr>
          <p:spPr bwMode="auto">
            <a:xfrm>
              <a:off x="7813677" y="4679281"/>
              <a:ext cx="214313" cy="161925"/>
            </a:xfrm>
            <a:custGeom>
              <a:avLst/>
              <a:gdLst>
                <a:gd name="T0" fmla="*/ 0 w 225"/>
                <a:gd name="T1" fmla="*/ 146 h 168"/>
                <a:gd name="T2" fmla="*/ 0 w 225"/>
                <a:gd name="T3" fmla="*/ 146 h 168"/>
                <a:gd name="T4" fmla="*/ 204 w 225"/>
                <a:gd name="T5" fmla="*/ 168 h 168"/>
                <a:gd name="T6" fmla="*/ 225 w 225"/>
                <a:gd name="T7" fmla="*/ 52 h 168"/>
                <a:gd name="T8" fmla="*/ 26 w 225"/>
                <a:gd name="T9" fmla="*/ 0 h 168"/>
                <a:gd name="T10" fmla="*/ 0 w 225"/>
                <a:gd name="T11" fmla="*/ 146 h 168"/>
              </a:gdLst>
              <a:ahLst/>
              <a:cxnLst>
                <a:cxn ang="0">
                  <a:pos x="T0" y="T1"/>
                </a:cxn>
                <a:cxn ang="0">
                  <a:pos x="T2" y="T3"/>
                </a:cxn>
                <a:cxn ang="0">
                  <a:pos x="T4" y="T5"/>
                </a:cxn>
                <a:cxn ang="0">
                  <a:pos x="T6" y="T7"/>
                </a:cxn>
                <a:cxn ang="0">
                  <a:pos x="T8" y="T9"/>
                </a:cxn>
                <a:cxn ang="0">
                  <a:pos x="T10" y="T11"/>
                </a:cxn>
              </a:cxnLst>
              <a:rect l="0" t="0" r="r" b="b"/>
              <a:pathLst>
                <a:path w="225" h="168">
                  <a:moveTo>
                    <a:pt x="0" y="146"/>
                  </a:moveTo>
                  <a:lnTo>
                    <a:pt x="0" y="146"/>
                  </a:lnTo>
                  <a:lnTo>
                    <a:pt x="204" y="168"/>
                  </a:lnTo>
                  <a:cubicBezTo>
                    <a:pt x="208" y="128"/>
                    <a:pt x="216" y="90"/>
                    <a:pt x="225" y="52"/>
                  </a:cubicBezTo>
                  <a:lnTo>
                    <a:pt x="26" y="0"/>
                  </a:lnTo>
                  <a:cubicBezTo>
                    <a:pt x="14" y="48"/>
                    <a:pt x="5" y="96"/>
                    <a:pt x="0" y="14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73" name="Freeform 151">
              <a:extLst>
                <a:ext uri="{FF2B5EF4-FFF2-40B4-BE49-F238E27FC236}">
                  <a16:creationId xmlns:a16="http://schemas.microsoft.com/office/drawing/2014/main" id="{4669AF73-C93B-035B-1A67-83EE460251D1}"/>
                </a:ext>
              </a:extLst>
            </p:cNvPr>
            <p:cNvSpPr>
              <a:spLocks/>
            </p:cNvSpPr>
            <p:nvPr/>
          </p:nvSpPr>
          <p:spPr bwMode="auto">
            <a:xfrm>
              <a:off x="7475539" y="4636418"/>
              <a:ext cx="215900" cy="168275"/>
            </a:xfrm>
            <a:custGeom>
              <a:avLst/>
              <a:gdLst>
                <a:gd name="T0" fmla="*/ 26 w 227"/>
                <a:gd name="T1" fmla="*/ 0 h 176"/>
                <a:gd name="T2" fmla="*/ 26 w 227"/>
                <a:gd name="T3" fmla="*/ 0 h 176"/>
                <a:gd name="T4" fmla="*/ 0 w 227"/>
                <a:gd name="T5" fmla="*/ 155 h 176"/>
                <a:gd name="T6" fmla="*/ 205 w 227"/>
                <a:gd name="T7" fmla="*/ 176 h 176"/>
                <a:gd name="T8" fmla="*/ 227 w 227"/>
                <a:gd name="T9" fmla="*/ 45 h 176"/>
                <a:gd name="T10" fmla="*/ 26 w 227"/>
                <a:gd name="T11" fmla="*/ 0 h 176"/>
              </a:gdLst>
              <a:ahLst/>
              <a:cxnLst>
                <a:cxn ang="0">
                  <a:pos x="T0" y="T1"/>
                </a:cxn>
                <a:cxn ang="0">
                  <a:pos x="T2" y="T3"/>
                </a:cxn>
                <a:cxn ang="0">
                  <a:pos x="T4" y="T5"/>
                </a:cxn>
                <a:cxn ang="0">
                  <a:pos x="T6" y="T7"/>
                </a:cxn>
                <a:cxn ang="0">
                  <a:pos x="T8" y="T9"/>
                </a:cxn>
                <a:cxn ang="0">
                  <a:pos x="T10" y="T11"/>
                </a:cxn>
              </a:cxnLst>
              <a:rect l="0" t="0" r="r" b="b"/>
              <a:pathLst>
                <a:path w="227" h="176">
                  <a:moveTo>
                    <a:pt x="26" y="0"/>
                  </a:moveTo>
                  <a:lnTo>
                    <a:pt x="26" y="0"/>
                  </a:lnTo>
                  <a:cubicBezTo>
                    <a:pt x="14" y="51"/>
                    <a:pt x="6" y="102"/>
                    <a:pt x="0" y="155"/>
                  </a:cubicBezTo>
                  <a:lnTo>
                    <a:pt x="205" y="176"/>
                  </a:lnTo>
                  <a:cubicBezTo>
                    <a:pt x="209" y="132"/>
                    <a:pt x="217" y="88"/>
                    <a:pt x="227" y="45"/>
                  </a:cubicBezTo>
                  <a:lnTo>
                    <a:pt x="26" y="0"/>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74" name="Freeform 153">
              <a:extLst>
                <a:ext uri="{FF2B5EF4-FFF2-40B4-BE49-F238E27FC236}">
                  <a16:creationId xmlns:a16="http://schemas.microsoft.com/office/drawing/2014/main" id="{8A138EAC-EC34-438E-FA52-956E2622CDD2}"/>
                </a:ext>
              </a:extLst>
            </p:cNvPr>
            <p:cNvSpPr>
              <a:spLocks/>
            </p:cNvSpPr>
            <p:nvPr/>
          </p:nvSpPr>
          <p:spPr bwMode="auto">
            <a:xfrm>
              <a:off x="7800977" y="3934743"/>
              <a:ext cx="250825" cy="252413"/>
            </a:xfrm>
            <a:custGeom>
              <a:avLst/>
              <a:gdLst>
                <a:gd name="T0" fmla="*/ 262 w 262"/>
                <a:gd name="T1" fmla="*/ 157 h 264"/>
                <a:gd name="T2" fmla="*/ 262 w 262"/>
                <a:gd name="T3" fmla="*/ 157 h 264"/>
                <a:gd name="T4" fmla="*/ 129 w 262"/>
                <a:gd name="T5" fmla="*/ 0 h 264"/>
                <a:gd name="T6" fmla="*/ 0 w 262"/>
                <a:gd name="T7" fmla="*/ 126 h 264"/>
                <a:gd name="T8" fmla="*/ 152 w 262"/>
                <a:gd name="T9" fmla="*/ 264 h 264"/>
                <a:gd name="T10" fmla="*/ 262 w 262"/>
                <a:gd name="T11" fmla="*/ 157 h 264"/>
              </a:gdLst>
              <a:ahLst/>
              <a:cxnLst>
                <a:cxn ang="0">
                  <a:pos x="T0" y="T1"/>
                </a:cxn>
                <a:cxn ang="0">
                  <a:pos x="T2" y="T3"/>
                </a:cxn>
                <a:cxn ang="0">
                  <a:pos x="T4" y="T5"/>
                </a:cxn>
                <a:cxn ang="0">
                  <a:pos x="T6" y="T7"/>
                </a:cxn>
                <a:cxn ang="0">
                  <a:pos x="T8" y="T9"/>
                </a:cxn>
                <a:cxn ang="0">
                  <a:pos x="T10" y="T11"/>
                </a:cxn>
              </a:cxnLst>
              <a:rect l="0" t="0" r="r" b="b"/>
              <a:pathLst>
                <a:path w="262" h="264">
                  <a:moveTo>
                    <a:pt x="262" y="157"/>
                  </a:moveTo>
                  <a:lnTo>
                    <a:pt x="262" y="157"/>
                  </a:lnTo>
                  <a:lnTo>
                    <a:pt x="129" y="0"/>
                  </a:lnTo>
                  <a:cubicBezTo>
                    <a:pt x="83" y="39"/>
                    <a:pt x="40" y="81"/>
                    <a:pt x="0" y="126"/>
                  </a:cubicBezTo>
                  <a:lnTo>
                    <a:pt x="152" y="264"/>
                  </a:lnTo>
                  <a:cubicBezTo>
                    <a:pt x="187" y="226"/>
                    <a:pt x="223" y="190"/>
                    <a:pt x="262" y="15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75" name="Freeform 155">
              <a:extLst>
                <a:ext uri="{FF2B5EF4-FFF2-40B4-BE49-F238E27FC236}">
                  <a16:creationId xmlns:a16="http://schemas.microsoft.com/office/drawing/2014/main" id="{D58982F3-2E37-1F4D-F10F-29DC7F3E9DF5}"/>
                </a:ext>
              </a:extLst>
            </p:cNvPr>
            <p:cNvSpPr>
              <a:spLocks/>
            </p:cNvSpPr>
            <p:nvPr/>
          </p:nvSpPr>
          <p:spPr bwMode="auto">
            <a:xfrm>
              <a:off x="7699377" y="4053806"/>
              <a:ext cx="247650" cy="241300"/>
            </a:xfrm>
            <a:custGeom>
              <a:avLst/>
              <a:gdLst>
                <a:gd name="T0" fmla="*/ 259 w 259"/>
                <a:gd name="T1" fmla="*/ 138 h 251"/>
                <a:gd name="T2" fmla="*/ 259 w 259"/>
                <a:gd name="T3" fmla="*/ 138 h 251"/>
                <a:gd name="T4" fmla="*/ 107 w 259"/>
                <a:gd name="T5" fmla="*/ 0 h 251"/>
                <a:gd name="T6" fmla="*/ 0 w 259"/>
                <a:gd name="T7" fmla="*/ 133 h 251"/>
                <a:gd name="T8" fmla="*/ 169 w 259"/>
                <a:gd name="T9" fmla="*/ 251 h 251"/>
                <a:gd name="T10" fmla="*/ 259 w 259"/>
                <a:gd name="T11" fmla="*/ 138 h 251"/>
              </a:gdLst>
              <a:ahLst/>
              <a:cxnLst>
                <a:cxn ang="0">
                  <a:pos x="T0" y="T1"/>
                </a:cxn>
                <a:cxn ang="0">
                  <a:pos x="T2" y="T3"/>
                </a:cxn>
                <a:cxn ang="0">
                  <a:pos x="T4" y="T5"/>
                </a:cxn>
                <a:cxn ang="0">
                  <a:pos x="T6" y="T7"/>
                </a:cxn>
                <a:cxn ang="0">
                  <a:pos x="T8" y="T9"/>
                </a:cxn>
                <a:cxn ang="0">
                  <a:pos x="T10" y="T11"/>
                </a:cxn>
              </a:cxnLst>
              <a:rect l="0" t="0" r="r" b="b"/>
              <a:pathLst>
                <a:path w="259" h="251">
                  <a:moveTo>
                    <a:pt x="259" y="138"/>
                  </a:moveTo>
                  <a:lnTo>
                    <a:pt x="259" y="138"/>
                  </a:lnTo>
                  <a:lnTo>
                    <a:pt x="107" y="0"/>
                  </a:lnTo>
                  <a:cubicBezTo>
                    <a:pt x="69" y="42"/>
                    <a:pt x="33" y="87"/>
                    <a:pt x="0" y="133"/>
                  </a:cubicBezTo>
                  <a:lnTo>
                    <a:pt x="169" y="251"/>
                  </a:lnTo>
                  <a:cubicBezTo>
                    <a:pt x="197" y="211"/>
                    <a:pt x="227" y="174"/>
                    <a:pt x="259" y="13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76" name="Freeform 157">
              <a:extLst>
                <a:ext uri="{FF2B5EF4-FFF2-40B4-BE49-F238E27FC236}">
                  <a16:creationId xmlns:a16="http://schemas.microsoft.com/office/drawing/2014/main" id="{AF5AD98D-A442-965B-8344-E449C997F476}"/>
                </a:ext>
              </a:extLst>
            </p:cNvPr>
            <p:cNvSpPr>
              <a:spLocks/>
            </p:cNvSpPr>
            <p:nvPr/>
          </p:nvSpPr>
          <p:spPr bwMode="auto">
            <a:xfrm>
              <a:off x="7545389" y="4326856"/>
              <a:ext cx="241300" cy="220663"/>
            </a:xfrm>
            <a:custGeom>
              <a:avLst/>
              <a:gdLst>
                <a:gd name="T0" fmla="*/ 254 w 254"/>
                <a:gd name="T1" fmla="*/ 95 h 231"/>
                <a:gd name="T2" fmla="*/ 254 w 254"/>
                <a:gd name="T3" fmla="*/ 95 h 231"/>
                <a:gd name="T4" fmla="*/ 71 w 254"/>
                <a:gd name="T5" fmla="*/ 0 h 231"/>
                <a:gd name="T6" fmla="*/ 0 w 254"/>
                <a:gd name="T7" fmla="*/ 161 h 231"/>
                <a:gd name="T8" fmla="*/ 194 w 254"/>
                <a:gd name="T9" fmla="*/ 231 h 231"/>
                <a:gd name="T10" fmla="*/ 254 w 254"/>
                <a:gd name="T11" fmla="*/ 95 h 231"/>
              </a:gdLst>
              <a:ahLst/>
              <a:cxnLst>
                <a:cxn ang="0">
                  <a:pos x="T0" y="T1"/>
                </a:cxn>
                <a:cxn ang="0">
                  <a:pos x="T2" y="T3"/>
                </a:cxn>
                <a:cxn ang="0">
                  <a:pos x="T4" y="T5"/>
                </a:cxn>
                <a:cxn ang="0">
                  <a:pos x="T6" y="T7"/>
                </a:cxn>
                <a:cxn ang="0">
                  <a:pos x="T8" y="T9"/>
                </a:cxn>
                <a:cxn ang="0">
                  <a:pos x="T10" y="T11"/>
                </a:cxn>
              </a:cxnLst>
              <a:rect l="0" t="0" r="r" b="b"/>
              <a:pathLst>
                <a:path w="254" h="231">
                  <a:moveTo>
                    <a:pt x="254" y="95"/>
                  </a:moveTo>
                  <a:lnTo>
                    <a:pt x="254" y="95"/>
                  </a:lnTo>
                  <a:lnTo>
                    <a:pt x="71" y="0"/>
                  </a:lnTo>
                  <a:cubicBezTo>
                    <a:pt x="44" y="52"/>
                    <a:pt x="21" y="105"/>
                    <a:pt x="0" y="161"/>
                  </a:cubicBezTo>
                  <a:lnTo>
                    <a:pt x="194" y="231"/>
                  </a:lnTo>
                  <a:cubicBezTo>
                    <a:pt x="211" y="184"/>
                    <a:pt x="231" y="138"/>
                    <a:pt x="254" y="9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77" name="Freeform 159">
              <a:extLst>
                <a:ext uri="{FF2B5EF4-FFF2-40B4-BE49-F238E27FC236}">
                  <a16:creationId xmlns:a16="http://schemas.microsoft.com/office/drawing/2014/main" id="{5867828D-02CA-ED9A-2BFB-98FECC760F1F}"/>
                </a:ext>
              </a:extLst>
            </p:cNvPr>
            <p:cNvSpPr>
              <a:spLocks/>
            </p:cNvSpPr>
            <p:nvPr/>
          </p:nvSpPr>
          <p:spPr bwMode="auto">
            <a:xfrm>
              <a:off x="7613652" y="4182393"/>
              <a:ext cx="247650" cy="234950"/>
            </a:xfrm>
            <a:custGeom>
              <a:avLst/>
              <a:gdLst>
                <a:gd name="T0" fmla="*/ 260 w 260"/>
                <a:gd name="T1" fmla="*/ 118 h 246"/>
                <a:gd name="T2" fmla="*/ 260 w 260"/>
                <a:gd name="T3" fmla="*/ 118 h 246"/>
                <a:gd name="T4" fmla="*/ 91 w 260"/>
                <a:gd name="T5" fmla="*/ 0 h 246"/>
                <a:gd name="T6" fmla="*/ 0 w 260"/>
                <a:gd name="T7" fmla="*/ 151 h 246"/>
                <a:gd name="T8" fmla="*/ 183 w 260"/>
                <a:gd name="T9" fmla="*/ 246 h 246"/>
                <a:gd name="T10" fmla="*/ 260 w 260"/>
                <a:gd name="T11" fmla="*/ 118 h 246"/>
              </a:gdLst>
              <a:ahLst/>
              <a:cxnLst>
                <a:cxn ang="0">
                  <a:pos x="T0" y="T1"/>
                </a:cxn>
                <a:cxn ang="0">
                  <a:pos x="T2" y="T3"/>
                </a:cxn>
                <a:cxn ang="0">
                  <a:pos x="T4" y="T5"/>
                </a:cxn>
                <a:cxn ang="0">
                  <a:pos x="T6" y="T7"/>
                </a:cxn>
                <a:cxn ang="0">
                  <a:pos x="T8" y="T9"/>
                </a:cxn>
                <a:cxn ang="0">
                  <a:pos x="T10" y="T11"/>
                </a:cxn>
              </a:cxnLst>
              <a:rect l="0" t="0" r="r" b="b"/>
              <a:pathLst>
                <a:path w="260" h="246">
                  <a:moveTo>
                    <a:pt x="260" y="118"/>
                  </a:moveTo>
                  <a:lnTo>
                    <a:pt x="260" y="118"/>
                  </a:lnTo>
                  <a:lnTo>
                    <a:pt x="91" y="0"/>
                  </a:lnTo>
                  <a:cubicBezTo>
                    <a:pt x="58" y="48"/>
                    <a:pt x="27" y="99"/>
                    <a:pt x="0" y="151"/>
                  </a:cubicBezTo>
                  <a:lnTo>
                    <a:pt x="183" y="246"/>
                  </a:lnTo>
                  <a:cubicBezTo>
                    <a:pt x="206" y="201"/>
                    <a:pt x="232" y="159"/>
                    <a:pt x="260" y="11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78" name="Freeform 161">
              <a:extLst>
                <a:ext uri="{FF2B5EF4-FFF2-40B4-BE49-F238E27FC236}">
                  <a16:creationId xmlns:a16="http://schemas.microsoft.com/office/drawing/2014/main" id="{A1B2F263-FFEC-DDD0-6592-70DECADB21A3}"/>
                </a:ext>
              </a:extLst>
            </p:cNvPr>
            <p:cNvSpPr>
              <a:spLocks/>
            </p:cNvSpPr>
            <p:nvPr/>
          </p:nvSpPr>
          <p:spPr bwMode="auto">
            <a:xfrm>
              <a:off x="7500939" y="4480843"/>
              <a:ext cx="228600" cy="198438"/>
            </a:xfrm>
            <a:custGeom>
              <a:avLst/>
              <a:gdLst>
                <a:gd name="T0" fmla="*/ 241 w 241"/>
                <a:gd name="T1" fmla="*/ 70 h 208"/>
                <a:gd name="T2" fmla="*/ 241 w 241"/>
                <a:gd name="T3" fmla="*/ 70 h 208"/>
                <a:gd name="T4" fmla="*/ 47 w 241"/>
                <a:gd name="T5" fmla="*/ 0 h 208"/>
                <a:gd name="T6" fmla="*/ 0 w 241"/>
                <a:gd name="T7" fmla="*/ 163 h 208"/>
                <a:gd name="T8" fmla="*/ 201 w 241"/>
                <a:gd name="T9" fmla="*/ 208 h 208"/>
                <a:gd name="T10" fmla="*/ 241 w 241"/>
                <a:gd name="T11" fmla="*/ 70 h 208"/>
              </a:gdLst>
              <a:ahLst/>
              <a:cxnLst>
                <a:cxn ang="0">
                  <a:pos x="T0" y="T1"/>
                </a:cxn>
                <a:cxn ang="0">
                  <a:pos x="T2" y="T3"/>
                </a:cxn>
                <a:cxn ang="0">
                  <a:pos x="T4" y="T5"/>
                </a:cxn>
                <a:cxn ang="0">
                  <a:pos x="T6" y="T7"/>
                </a:cxn>
                <a:cxn ang="0">
                  <a:pos x="T8" y="T9"/>
                </a:cxn>
                <a:cxn ang="0">
                  <a:pos x="T10" y="T11"/>
                </a:cxn>
              </a:cxnLst>
              <a:rect l="0" t="0" r="r" b="b"/>
              <a:pathLst>
                <a:path w="241" h="208">
                  <a:moveTo>
                    <a:pt x="241" y="70"/>
                  </a:moveTo>
                  <a:lnTo>
                    <a:pt x="241" y="70"/>
                  </a:lnTo>
                  <a:lnTo>
                    <a:pt x="47" y="0"/>
                  </a:lnTo>
                  <a:cubicBezTo>
                    <a:pt x="28" y="53"/>
                    <a:pt x="12" y="107"/>
                    <a:pt x="0" y="163"/>
                  </a:cubicBezTo>
                  <a:lnTo>
                    <a:pt x="201" y="208"/>
                  </a:lnTo>
                  <a:cubicBezTo>
                    <a:pt x="211" y="161"/>
                    <a:pt x="224" y="115"/>
                    <a:pt x="241" y="7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79" name="Freeform 163">
              <a:extLst>
                <a:ext uri="{FF2B5EF4-FFF2-40B4-BE49-F238E27FC236}">
                  <a16:creationId xmlns:a16="http://schemas.microsoft.com/office/drawing/2014/main" id="{06DFC570-B703-F8B0-7B85-A11D2E6EF671}"/>
                </a:ext>
              </a:extLst>
            </p:cNvPr>
            <p:cNvSpPr>
              <a:spLocks/>
            </p:cNvSpPr>
            <p:nvPr/>
          </p:nvSpPr>
          <p:spPr bwMode="auto">
            <a:xfrm>
              <a:off x="7246939" y="4161756"/>
              <a:ext cx="241300" cy="220663"/>
            </a:xfrm>
            <a:custGeom>
              <a:avLst/>
              <a:gdLst>
                <a:gd name="T0" fmla="*/ 254 w 254"/>
                <a:gd name="T1" fmla="*/ 96 h 231"/>
                <a:gd name="T2" fmla="*/ 254 w 254"/>
                <a:gd name="T3" fmla="*/ 96 h 231"/>
                <a:gd name="T4" fmla="*/ 72 w 254"/>
                <a:gd name="T5" fmla="*/ 0 h 231"/>
                <a:gd name="T6" fmla="*/ 0 w 254"/>
                <a:gd name="T7" fmla="*/ 154 h 231"/>
                <a:gd name="T8" fmla="*/ 191 w 254"/>
                <a:gd name="T9" fmla="*/ 231 h 231"/>
                <a:gd name="T10" fmla="*/ 254 w 254"/>
                <a:gd name="T11" fmla="*/ 96 h 231"/>
              </a:gdLst>
              <a:ahLst/>
              <a:cxnLst>
                <a:cxn ang="0">
                  <a:pos x="T0" y="T1"/>
                </a:cxn>
                <a:cxn ang="0">
                  <a:pos x="T2" y="T3"/>
                </a:cxn>
                <a:cxn ang="0">
                  <a:pos x="T4" y="T5"/>
                </a:cxn>
                <a:cxn ang="0">
                  <a:pos x="T6" y="T7"/>
                </a:cxn>
                <a:cxn ang="0">
                  <a:pos x="T8" y="T9"/>
                </a:cxn>
                <a:cxn ang="0">
                  <a:pos x="T10" y="T11"/>
                </a:cxn>
              </a:cxnLst>
              <a:rect l="0" t="0" r="r" b="b"/>
              <a:pathLst>
                <a:path w="254" h="231">
                  <a:moveTo>
                    <a:pt x="254" y="96"/>
                  </a:moveTo>
                  <a:lnTo>
                    <a:pt x="254" y="96"/>
                  </a:lnTo>
                  <a:lnTo>
                    <a:pt x="72" y="0"/>
                  </a:lnTo>
                  <a:cubicBezTo>
                    <a:pt x="46" y="50"/>
                    <a:pt x="22" y="101"/>
                    <a:pt x="0" y="154"/>
                  </a:cubicBezTo>
                  <a:lnTo>
                    <a:pt x="191" y="231"/>
                  </a:lnTo>
                  <a:cubicBezTo>
                    <a:pt x="210" y="185"/>
                    <a:pt x="231" y="139"/>
                    <a:pt x="254" y="9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80" name="Freeform 165">
              <a:extLst>
                <a:ext uri="{FF2B5EF4-FFF2-40B4-BE49-F238E27FC236}">
                  <a16:creationId xmlns:a16="http://schemas.microsoft.com/office/drawing/2014/main" id="{141CCD2F-5F28-7A59-73EF-A939497163F5}"/>
                </a:ext>
              </a:extLst>
            </p:cNvPr>
            <p:cNvSpPr>
              <a:spLocks/>
            </p:cNvSpPr>
            <p:nvPr/>
          </p:nvSpPr>
          <p:spPr bwMode="auto">
            <a:xfrm>
              <a:off x="7315202" y="4023643"/>
              <a:ext cx="246063" cy="230188"/>
            </a:xfrm>
            <a:custGeom>
              <a:avLst/>
              <a:gdLst>
                <a:gd name="T0" fmla="*/ 257 w 257"/>
                <a:gd name="T1" fmla="*/ 113 h 241"/>
                <a:gd name="T2" fmla="*/ 257 w 257"/>
                <a:gd name="T3" fmla="*/ 113 h 241"/>
                <a:gd name="T4" fmla="*/ 86 w 257"/>
                <a:gd name="T5" fmla="*/ 0 h 241"/>
                <a:gd name="T6" fmla="*/ 0 w 257"/>
                <a:gd name="T7" fmla="*/ 145 h 241"/>
                <a:gd name="T8" fmla="*/ 182 w 257"/>
                <a:gd name="T9" fmla="*/ 241 h 241"/>
                <a:gd name="T10" fmla="*/ 257 w 257"/>
                <a:gd name="T11" fmla="*/ 113 h 241"/>
              </a:gdLst>
              <a:ahLst/>
              <a:cxnLst>
                <a:cxn ang="0">
                  <a:pos x="T0" y="T1"/>
                </a:cxn>
                <a:cxn ang="0">
                  <a:pos x="T2" y="T3"/>
                </a:cxn>
                <a:cxn ang="0">
                  <a:pos x="T4" y="T5"/>
                </a:cxn>
                <a:cxn ang="0">
                  <a:pos x="T6" y="T7"/>
                </a:cxn>
                <a:cxn ang="0">
                  <a:pos x="T8" y="T9"/>
                </a:cxn>
                <a:cxn ang="0">
                  <a:pos x="T10" y="T11"/>
                </a:cxn>
              </a:cxnLst>
              <a:rect l="0" t="0" r="r" b="b"/>
              <a:pathLst>
                <a:path w="257" h="241">
                  <a:moveTo>
                    <a:pt x="257" y="113"/>
                  </a:moveTo>
                  <a:lnTo>
                    <a:pt x="257" y="113"/>
                  </a:lnTo>
                  <a:lnTo>
                    <a:pt x="86" y="0"/>
                  </a:lnTo>
                  <a:cubicBezTo>
                    <a:pt x="55" y="47"/>
                    <a:pt x="26" y="95"/>
                    <a:pt x="0" y="145"/>
                  </a:cubicBezTo>
                  <a:lnTo>
                    <a:pt x="182" y="241"/>
                  </a:lnTo>
                  <a:cubicBezTo>
                    <a:pt x="205" y="197"/>
                    <a:pt x="230" y="154"/>
                    <a:pt x="257" y="11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81" name="Freeform 167">
              <a:extLst>
                <a:ext uri="{FF2B5EF4-FFF2-40B4-BE49-F238E27FC236}">
                  <a16:creationId xmlns:a16="http://schemas.microsoft.com/office/drawing/2014/main" id="{A102778E-5094-5EAF-F537-56FD6216B814}"/>
                </a:ext>
              </a:extLst>
            </p:cNvPr>
            <p:cNvSpPr>
              <a:spLocks/>
            </p:cNvSpPr>
            <p:nvPr/>
          </p:nvSpPr>
          <p:spPr bwMode="auto">
            <a:xfrm>
              <a:off x="7194552" y="4309393"/>
              <a:ext cx="234950" cy="204788"/>
            </a:xfrm>
            <a:custGeom>
              <a:avLst/>
              <a:gdLst>
                <a:gd name="T0" fmla="*/ 246 w 246"/>
                <a:gd name="T1" fmla="*/ 77 h 215"/>
                <a:gd name="T2" fmla="*/ 246 w 246"/>
                <a:gd name="T3" fmla="*/ 77 h 215"/>
                <a:gd name="T4" fmla="*/ 55 w 246"/>
                <a:gd name="T5" fmla="*/ 0 h 215"/>
                <a:gd name="T6" fmla="*/ 0 w 246"/>
                <a:gd name="T7" fmla="*/ 157 h 215"/>
                <a:gd name="T8" fmla="*/ 198 w 246"/>
                <a:gd name="T9" fmla="*/ 215 h 215"/>
                <a:gd name="T10" fmla="*/ 246 w 246"/>
                <a:gd name="T11" fmla="*/ 77 h 215"/>
              </a:gdLst>
              <a:ahLst/>
              <a:cxnLst>
                <a:cxn ang="0">
                  <a:pos x="T0" y="T1"/>
                </a:cxn>
                <a:cxn ang="0">
                  <a:pos x="T2" y="T3"/>
                </a:cxn>
                <a:cxn ang="0">
                  <a:pos x="T4" y="T5"/>
                </a:cxn>
                <a:cxn ang="0">
                  <a:pos x="T6" y="T7"/>
                </a:cxn>
                <a:cxn ang="0">
                  <a:pos x="T8" y="T9"/>
                </a:cxn>
                <a:cxn ang="0">
                  <a:pos x="T10" y="T11"/>
                </a:cxn>
              </a:cxnLst>
              <a:rect l="0" t="0" r="r" b="b"/>
              <a:pathLst>
                <a:path w="246" h="215">
                  <a:moveTo>
                    <a:pt x="246" y="77"/>
                  </a:moveTo>
                  <a:lnTo>
                    <a:pt x="246" y="77"/>
                  </a:lnTo>
                  <a:lnTo>
                    <a:pt x="55" y="0"/>
                  </a:lnTo>
                  <a:cubicBezTo>
                    <a:pt x="35" y="51"/>
                    <a:pt x="16" y="104"/>
                    <a:pt x="0" y="157"/>
                  </a:cubicBezTo>
                  <a:lnTo>
                    <a:pt x="198" y="215"/>
                  </a:lnTo>
                  <a:cubicBezTo>
                    <a:pt x="212" y="168"/>
                    <a:pt x="228" y="122"/>
                    <a:pt x="246" y="7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82" name="Freeform 169">
              <a:extLst>
                <a:ext uri="{FF2B5EF4-FFF2-40B4-BE49-F238E27FC236}">
                  <a16:creationId xmlns:a16="http://schemas.microsoft.com/office/drawing/2014/main" id="{BCAE0039-2017-E45E-DDF5-3667EF4CAD7B}"/>
                </a:ext>
              </a:extLst>
            </p:cNvPr>
            <p:cNvSpPr>
              <a:spLocks/>
            </p:cNvSpPr>
            <p:nvPr/>
          </p:nvSpPr>
          <p:spPr bwMode="auto">
            <a:xfrm>
              <a:off x="7158039" y="4458618"/>
              <a:ext cx="225425" cy="187325"/>
            </a:xfrm>
            <a:custGeom>
              <a:avLst/>
              <a:gdLst>
                <a:gd name="T0" fmla="*/ 236 w 236"/>
                <a:gd name="T1" fmla="*/ 58 h 196"/>
                <a:gd name="T2" fmla="*/ 236 w 236"/>
                <a:gd name="T3" fmla="*/ 58 h 196"/>
                <a:gd name="T4" fmla="*/ 38 w 236"/>
                <a:gd name="T5" fmla="*/ 0 h 196"/>
                <a:gd name="T6" fmla="*/ 0 w 236"/>
                <a:gd name="T7" fmla="*/ 157 h 196"/>
                <a:gd name="T8" fmla="*/ 202 w 236"/>
                <a:gd name="T9" fmla="*/ 196 h 196"/>
                <a:gd name="T10" fmla="*/ 236 w 236"/>
                <a:gd name="T11" fmla="*/ 58 h 196"/>
              </a:gdLst>
              <a:ahLst/>
              <a:cxnLst>
                <a:cxn ang="0">
                  <a:pos x="T0" y="T1"/>
                </a:cxn>
                <a:cxn ang="0">
                  <a:pos x="T2" y="T3"/>
                </a:cxn>
                <a:cxn ang="0">
                  <a:pos x="T4" y="T5"/>
                </a:cxn>
                <a:cxn ang="0">
                  <a:pos x="T6" y="T7"/>
                </a:cxn>
                <a:cxn ang="0">
                  <a:pos x="T8" y="T9"/>
                </a:cxn>
                <a:cxn ang="0">
                  <a:pos x="T10" y="T11"/>
                </a:cxn>
              </a:cxnLst>
              <a:rect l="0" t="0" r="r" b="b"/>
              <a:pathLst>
                <a:path w="236" h="196">
                  <a:moveTo>
                    <a:pt x="236" y="58"/>
                  </a:moveTo>
                  <a:lnTo>
                    <a:pt x="236" y="58"/>
                  </a:lnTo>
                  <a:lnTo>
                    <a:pt x="38" y="0"/>
                  </a:lnTo>
                  <a:cubicBezTo>
                    <a:pt x="23" y="52"/>
                    <a:pt x="11" y="104"/>
                    <a:pt x="0" y="157"/>
                  </a:cubicBezTo>
                  <a:lnTo>
                    <a:pt x="202" y="196"/>
                  </a:lnTo>
                  <a:cubicBezTo>
                    <a:pt x="211" y="149"/>
                    <a:pt x="222" y="103"/>
                    <a:pt x="236" y="5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83" name="Freeform 171">
              <a:extLst>
                <a:ext uri="{FF2B5EF4-FFF2-40B4-BE49-F238E27FC236}">
                  <a16:creationId xmlns:a16="http://schemas.microsoft.com/office/drawing/2014/main" id="{1D488D04-8826-175D-E620-98306C6769FB}"/>
                </a:ext>
              </a:extLst>
            </p:cNvPr>
            <p:cNvSpPr>
              <a:spLocks/>
            </p:cNvSpPr>
            <p:nvPr/>
          </p:nvSpPr>
          <p:spPr bwMode="auto">
            <a:xfrm>
              <a:off x="7138989" y="4609431"/>
              <a:ext cx="211138" cy="158750"/>
            </a:xfrm>
            <a:custGeom>
              <a:avLst/>
              <a:gdLst>
                <a:gd name="T0" fmla="*/ 21 w 223"/>
                <a:gd name="T1" fmla="*/ 0 h 167"/>
                <a:gd name="T2" fmla="*/ 21 w 223"/>
                <a:gd name="T3" fmla="*/ 0 h 167"/>
                <a:gd name="T4" fmla="*/ 0 w 223"/>
                <a:gd name="T5" fmla="*/ 145 h 167"/>
                <a:gd name="T6" fmla="*/ 204 w 223"/>
                <a:gd name="T7" fmla="*/ 167 h 167"/>
                <a:gd name="T8" fmla="*/ 223 w 223"/>
                <a:gd name="T9" fmla="*/ 39 h 167"/>
                <a:gd name="T10" fmla="*/ 21 w 223"/>
                <a:gd name="T11" fmla="*/ 0 h 167"/>
              </a:gdLst>
              <a:ahLst/>
              <a:cxnLst>
                <a:cxn ang="0">
                  <a:pos x="T0" y="T1"/>
                </a:cxn>
                <a:cxn ang="0">
                  <a:pos x="T2" y="T3"/>
                </a:cxn>
                <a:cxn ang="0">
                  <a:pos x="T4" y="T5"/>
                </a:cxn>
                <a:cxn ang="0">
                  <a:pos x="T6" y="T7"/>
                </a:cxn>
                <a:cxn ang="0">
                  <a:pos x="T8" y="T9"/>
                </a:cxn>
                <a:cxn ang="0">
                  <a:pos x="T10" y="T11"/>
                </a:cxn>
              </a:cxnLst>
              <a:rect l="0" t="0" r="r" b="b"/>
              <a:pathLst>
                <a:path w="223" h="167">
                  <a:moveTo>
                    <a:pt x="21" y="0"/>
                  </a:moveTo>
                  <a:lnTo>
                    <a:pt x="21" y="0"/>
                  </a:lnTo>
                  <a:cubicBezTo>
                    <a:pt x="12" y="48"/>
                    <a:pt x="5" y="96"/>
                    <a:pt x="0" y="145"/>
                  </a:cubicBezTo>
                  <a:lnTo>
                    <a:pt x="204" y="167"/>
                  </a:lnTo>
                  <a:cubicBezTo>
                    <a:pt x="209" y="124"/>
                    <a:pt x="215" y="81"/>
                    <a:pt x="223" y="39"/>
                  </a:cubicBezTo>
                  <a:lnTo>
                    <a:pt x="21" y="0"/>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84" name="Freeform 173">
              <a:extLst>
                <a:ext uri="{FF2B5EF4-FFF2-40B4-BE49-F238E27FC236}">
                  <a16:creationId xmlns:a16="http://schemas.microsoft.com/office/drawing/2014/main" id="{61ADE184-3E93-3BCE-9705-C13C3F6DC385}"/>
                </a:ext>
              </a:extLst>
            </p:cNvPr>
            <p:cNvSpPr>
              <a:spLocks/>
            </p:cNvSpPr>
            <p:nvPr/>
          </p:nvSpPr>
          <p:spPr bwMode="auto">
            <a:xfrm>
              <a:off x="7489827" y="3782343"/>
              <a:ext cx="239713" cy="236538"/>
            </a:xfrm>
            <a:custGeom>
              <a:avLst/>
              <a:gdLst>
                <a:gd name="T0" fmla="*/ 252 w 252"/>
                <a:gd name="T1" fmla="*/ 143 h 247"/>
                <a:gd name="T2" fmla="*/ 252 w 252"/>
                <a:gd name="T3" fmla="*/ 143 h 247"/>
                <a:gd name="T4" fmla="*/ 105 w 252"/>
                <a:gd name="T5" fmla="*/ 0 h 247"/>
                <a:gd name="T6" fmla="*/ 0 w 252"/>
                <a:gd name="T7" fmla="*/ 118 h 247"/>
                <a:gd name="T8" fmla="*/ 160 w 252"/>
                <a:gd name="T9" fmla="*/ 247 h 247"/>
                <a:gd name="T10" fmla="*/ 252 w 252"/>
                <a:gd name="T11" fmla="*/ 143 h 247"/>
              </a:gdLst>
              <a:ahLst/>
              <a:cxnLst>
                <a:cxn ang="0">
                  <a:pos x="T0" y="T1"/>
                </a:cxn>
                <a:cxn ang="0">
                  <a:pos x="T2" y="T3"/>
                </a:cxn>
                <a:cxn ang="0">
                  <a:pos x="T4" y="T5"/>
                </a:cxn>
                <a:cxn ang="0">
                  <a:pos x="T6" y="T7"/>
                </a:cxn>
                <a:cxn ang="0">
                  <a:pos x="T8" y="T9"/>
                </a:cxn>
                <a:cxn ang="0">
                  <a:pos x="T10" y="T11"/>
                </a:cxn>
              </a:cxnLst>
              <a:rect l="0" t="0" r="r" b="b"/>
              <a:pathLst>
                <a:path w="252" h="247">
                  <a:moveTo>
                    <a:pt x="252" y="143"/>
                  </a:moveTo>
                  <a:lnTo>
                    <a:pt x="252" y="143"/>
                  </a:lnTo>
                  <a:lnTo>
                    <a:pt x="105" y="0"/>
                  </a:lnTo>
                  <a:cubicBezTo>
                    <a:pt x="68" y="38"/>
                    <a:pt x="33" y="77"/>
                    <a:pt x="0" y="118"/>
                  </a:cubicBezTo>
                  <a:lnTo>
                    <a:pt x="160" y="247"/>
                  </a:lnTo>
                  <a:cubicBezTo>
                    <a:pt x="189" y="211"/>
                    <a:pt x="220" y="176"/>
                    <a:pt x="252" y="14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85" name="Freeform 175">
              <a:extLst>
                <a:ext uri="{FF2B5EF4-FFF2-40B4-BE49-F238E27FC236}">
                  <a16:creationId xmlns:a16="http://schemas.microsoft.com/office/drawing/2014/main" id="{7534E6EA-0C6C-AF58-4F93-F6A8263C4040}"/>
                </a:ext>
              </a:extLst>
            </p:cNvPr>
            <p:cNvSpPr>
              <a:spLocks/>
            </p:cNvSpPr>
            <p:nvPr/>
          </p:nvSpPr>
          <p:spPr bwMode="auto">
            <a:xfrm>
              <a:off x="7397752" y="3895056"/>
              <a:ext cx="244475" cy="236538"/>
            </a:xfrm>
            <a:custGeom>
              <a:avLst/>
              <a:gdLst>
                <a:gd name="T0" fmla="*/ 257 w 257"/>
                <a:gd name="T1" fmla="*/ 129 h 246"/>
                <a:gd name="T2" fmla="*/ 257 w 257"/>
                <a:gd name="T3" fmla="*/ 129 h 246"/>
                <a:gd name="T4" fmla="*/ 97 w 257"/>
                <a:gd name="T5" fmla="*/ 0 h 246"/>
                <a:gd name="T6" fmla="*/ 0 w 257"/>
                <a:gd name="T7" fmla="*/ 133 h 246"/>
                <a:gd name="T8" fmla="*/ 171 w 257"/>
                <a:gd name="T9" fmla="*/ 246 h 246"/>
                <a:gd name="T10" fmla="*/ 257 w 257"/>
                <a:gd name="T11" fmla="*/ 129 h 246"/>
              </a:gdLst>
              <a:ahLst/>
              <a:cxnLst>
                <a:cxn ang="0">
                  <a:pos x="T0" y="T1"/>
                </a:cxn>
                <a:cxn ang="0">
                  <a:pos x="T2" y="T3"/>
                </a:cxn>
                <a:cxn ang="0">
                  <a:pos x="T4" y="T5"/>
                </a:cxn>
                <a:cxn ang="0">
                  <a:pos x="T6" y="T7"/>
                </a:cxn>
                <a:cxn ang="0">
                  <a:pos x="T8" y="T9"/>
                </a:cxn>
                <a:cxn ang="0">
                  <a:pos x="T10" y="T11"/>
                </a:cxn>
              </a:cxnLst>
              <a:rect l="0" t="0" r="r" b="b"/>
              <a:pathLst>
                <a:path w="257" h="246">
                  <a:moveTo>
                    <a:pt x="257" y="129"/>
                  </a:moveTo>
                  <a:lnTo>
                    <a:pt x="257" y="129"/>
                  </a:lnTo>
                  <a:lnTo>
                    <a:pt x="97" y="0"/>
                  </a:lnTo>
                  <a:cubicBezTo>
                    <a:pt x="62" y="43"/>
                    <a:pt x="30" y="87"/>
                    <a:pt x="0" y="133"/>
                  </a:cubicBezTo>
                  <a:lnTo>
                    <a:pt x="171" y="246"/>
                  </a:lnTo>
                  <a:cubicBezTo>
                    <a:pt x="198" y="206"/>
                    <a:pt x="226" y="167"/>
                    <a:pt x="257" y="129"/>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86" name="Freeform 177">
              <a:extLst>
                <a:ext uri="{FF2B5EF4-FFF2-40B4-BE49-F238E27FC236}">
                  <a16:creationId xmlns:a16="http://schemas.microsoft.com/office/drawing/2014/main" id="{D8A19AE4-61E7-BA0E-18EB-67CA7CB07F31}"/>
                </a:ext>
              </a:extLst>
            </p:cNvPr>
            <p:cNvSpPr>
              <a:spLocks/>
            </p:cNvSpPr>
            <p:nvPr/>
          </p:nvSpPr>
          <p:spPr bwMode="auto">
            <a:xfrm>
              <a:off x="7589839" y="3674393"/>
              <a:ext cx="242888" cy="246063"/>
            </a:xfrm>
            <a:custGeom>
              <a:avLst/>
              <a:gdLst>
                <a:gd name="T0" fmla="*/ 254 w 254"/>
                <a:gd name="T1" fmla="*/ 157 h 257"/>
                <a:gd name="T2" fmla="*/ 254 w 254"/>
                <a:gd name="T3" fmla="*/ 157 h 257"/>
                <a:gd name="T4" fmla="*/ 121 w 254"/>
                <a:gd name="T5" fmla="*/ 0 h 257"/>
                <a:gd name="T6" fmla="*/ 0 w 254"/>
                <a:gd name="T7" fmla="*/ 114 h 257"/>
                <a:gd name="T8" fmla="*/ 147 w 254"/>
                <a:gd name="T9" fmla="*/ 257 h 257"/>
                <a:gd name="T10" fmla="*/ 254 w 254"/>
                <a:gd name="T11" fmla="*/ 157 h 257"/>
              </a:gdLst>
              <a:ahLst/>
              <a:cxnLst>
                <a:cxn ang="0">
                  <a:pos x="T0" y="T1"/>
                </a:cxn>
                <a:cxn ang="0">
                  <a:pos x="T2" y="T3"/>
                </a:cxn>
                <a:cxn ang="0">
                  <a:pos x="T4" y="T5"/>
                </a:cxn>
                <a:cxn ang="0">
                  <a:pos x="T6" y="T7"/>
                </a:cxn>
                <a:cxn ang="0">
                  <a:pos x="T8" y="T9"/>
                </a:cxn>
                <a:cxn ang="0">
                  <a:pos x="T10" y="T11"/>
                </a:cxn>
              </a:cxnLst>
              <a:rect l="0" t="0" r="r" b="b"/>
              <a:pathLst>
                <a:path w="254" h="257">
                  <a:moveTo>
                    <a:pt x="254" y="157"/>
                  </a:moveTo>
                  <a:lnTo>
                    <a:pt x="254" y="157"/>
                  </a:lnTo>
                  <a:lnTo>
                    <a:pt x="121" y="0"/>
                  </a:lnTo>
                  <a:cubicBezTo>
                    <a:pt x="79" y="36"/>
                    <a:pt x="38" y="74"/>
                    <a:pt x="0" y="114"/>
                  </a:cubicBezTo>
                  <a:lnTo>
                    <a:pt x="147" y="257"/>
                  </a:lnTo>
                  <a:cubicBezTo>
                    <a:pt x="181" y="222"/>
                    <a:pt x="217" y="189"/>
                    <a:pt x="254" y="15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87" name="Freeform 179">
              <a:extLst>
                <a:ext uri="{FF2B5EF4-FFF2-40B4-BE49-F238E27FC236}">
                  <a16:creationId xmlns:a16="http://schemas.microsoft.com/office/drawing/2014/main" id="{E508B396-E213-3E2B-03F0-A8B9EB41A3E0}"/>
                </a:ext>
              </a:extLst>
            </p:cNvPr>
            <p:cNvSpPr>
              <a:spLocks/>
            </p:cNvSpPr>
            <p:nvPr/>
          </p:nvSpPr>
          <p:spPr bwMode="auto">
            <a:xfrm>
              <a:off x="6877052" y="4201443"/>
              <a:ext cx="228600" cy="190500"/>
            </a:xfrm>
            <a:custGeom>
              <a:avLst/>
              <a:gdLst>
                <a:gd name="T0" fmla="*/ 240 w 240"/>
                <a:gd name="T1" fmla="*/ 75 h 199"/>
                <a:gd name="T2" fmla="*/ 240 w 240"/>
                <a:gd name="T3" fmla="*/ 75 h 199"/>
                <a:gd name="T4" fmla="*/ 49 w 240"/>
                <a:gd name="T5" fmla="*/ 0 h 199"/>
                <a:gd name="T6" fmla="*/ 0 w 240"/>
                <a:gd name="T7" fmla="*/ 138 h 199"/>
                <a:gd name="T8" fmla="*/ 197 w 240"/>
                <a:gd name="T9" fmla="*/ 199 h 199"/>
                <a:gd name="T10" fmla="*/ 240 w 240"/>
                <a:gd name="T11" fmla="*/ 75 h 199"/>
              </a:gdLst>
              <a:ahLst/>
              <a:cxnLst>
                <a:cxn ang="0">
                  <a:pos x="T0" y="T1"/>
                </a:cxn>
                <a:cxn ang="0">
                  <a:pos x="T2" y="T3"/>
                </a:cxn>
                <a:cxn ang="0">
                  <a:pos x="T4" y="T5"/>
                </a:cxn>
                <a:cxn ang="0">
                  <a:pos x="T6" y="T7"/>
                </a:cxn>
                <a:cxn ang="0">
                  <a:pos x="T8" y="T9"/>
                </a:cxn>
                <a:cxn ang="0">
                  <a:pos x="T10" y="T11"/>
                </a:cxn>
              </a:cxnLst>
              <a:rect l="0" t="0" r="r" b="b"/>
              <a:pathLst>
                <a:path w="240" h="199">
                  <a:moveTo>
                    <a:pt x="240" y="75"/>
                  </a:moveTo>
                  <a:lnTo>
                    <a:pt x="240" y="75"/>
                  </a:lnTo>
                  <a:lnTo>
                    <a:pt x="49" y="0"/>
                  </a:lnTo>
                  <a:cubicBezTo>
                    <a:pt x="31" y="46"/>
                    <a:pt x="15" y="92"/>
                    <a:pt x="0" y="138"/>
                  </a:cubicBezTo>
                  <a:lnTo>
                    <a:pt x="197" y="199"/>
                  </a:lnTo>
                  <a:cubicBezTo>
                    <a:pt x="210" y="157"/>
                    <a:pt x="224" y="116"/>
                    <a:pt x="240" y="7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88" name="Freeform 181">
              <a:extLst>
                <a:ext uri="{FF2B5EF4-FFF2-40B4-BE49-F238E27FC236}">
                  <a16:creationId xmlns:a16="http://schemas.microsoft.com/office/drawing/2014/main" id="{07C8E8D6-32E6-430C-AFAA-1B2585D5A1B3}"/>
                </a:ext>
              </a:extLst>
            </p:cNvPr>
            <p:cNvSpPr>
              <a:spLocks/>
            </p:cNvSpPr>
            <p:nvPr/>
          </p:nvSpPr>
          <p:spPr bwMode="auto">
            <a:xfrm>
              <a:off x="7386639" y="3414043"/>
              <a:ext cx="225425" cy="231775"/>
            </a:xfrm>
            <a:custGeom>
              <a:avLst/>
              <a:gdLst>
                <a:gd name="T0" fmla="*/ 236 w 236"/>
                <a:gd name="T1" fmla="*/ 157 h 242"/>
                <a:gd name="T2" fmla="*/ 236 w 236"/>
                <a:gd name="T3" fmla="*/ 157 h 242"/>
                <a:gd name="T4" fmla="*/ 104 w 236"/>
                <a:gd name="T5" fmla="*/ 0 h 242"/>
                <a:gd name="T6" fmla="*/ 0 w 236"/>
                <a:gd name="T7" fmla="*/ 94 h 242"/>
                <a:gd name="T8" fmla="*/ 143 w 236"/>
                <a:gd name="T9" fmla="*/ 242 h 242"/>
                <a:gd name="T10" fmla="*/ 236 w 236"/>
                <a:gd name="T11" fmla="*/ 157 h 242"/>
              </a:gdLst>
              <a:ahLst/>
              <a:cxnLst>
                <a:cxn ang="0">
                  <a:pos x="T0" y="T1"/>
                </a:cxn>
                <a:cxn ang="0">
                  <a:pos x="T2" y="T3"/>
                </a:cxn>
                <a:cxn ang="0">
                  <a:pos x="T4" y="T5"/>
                </a:cxn>
                <a:cxn ang="0">
                  <a:pos x="T6" y="T7"/>
                </a:cxn>
                <a:cxn ang="0">
                  <a:pos x="T8" y="T9"/>
                </a:cxn>
                <a:cxn ang="0">
                  <a:pos x="T10" y="T11"/>
                </a:cxn>
              </a:cxnLst>
              <a:rect l="0" t="0" r="r" b="b"/>
              <a:pathLst>
                <a:path w="236" h="242">
                  <a:moveTo>
                    <a:pt x="236" y="157"/>
                  </a:moveTo>
                  <a:lnTo>
                    <a:pt x="236" y="157"/>
                  </a:lnTo>
                  <a:lnTo>
                    <a:pt x="104" y="0"/>
                  </a:lnTo>
                  <a:cubicBezTo>
                    <a:pt x="68" y="31"/>
                    <a:pt x="34" y="62"/>
                    <a:pt x="0" y="94"/>
                  </a:cubicBezTo>
                  <a:lnTo>
                    <a:pt x="143" y="242"/>
                  </a:lnTo>
                  <a:cubicBezTo>
                    <a:pt x="173" y="213"/>
                    <a:pt x="204" y="184"/>
                    <a:pt x="236" y="15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89" name="Freeform 183">
              <a:extLst>
                <a:ext uri="{FF2B5EF4-FFF2-40B4-BE49-F238E27FC236}">
                  <a16:creationId xmlns:a16="http://schemas.microsoft.com/office/drawing/2014/main" id="{427C48C6-01C5-BDA1-9B61-15FBB3379BA4}"/>
                </a:ext>
              </a:extLst>
            </p:cNvPr>
            <p:cNvSpPr>
              <a:spLocks/>
            </p:cNvSpPr>
            <p:nvPr/>
          </p:nvSpPr>
          <p:spPr bwMode="auto">
            <a:xfrm>
              <a:off x="6923089" y="4071268"/>
              <a:ext cx="234950" cy="201613"/>
            </a:xfrm>
            <a:custGeom>
              <a:avLst/>
              <a:gdLst>
                <a:gd name="T0" fmla="*/ 245 w 245"/>
                <a:gd name="T1" fmla="*/ 88 h 211"/>
                <a:gd name="T2" fmla="*/ 245 w 245"/>
                <a:gd name="T3" fmla="*/ 88 h 211"/>
                <a:gd name="T4" fmla="*/ 59 w 245"/>
                <a:gd name="T5" fmla="*/ 0 h 211"/>
                <a:gd name="T6" fmla="*/ 0 w 245"/>
                <a:gd name="T7" fmla="*/ 136 h 211"/>
                <a:gd name="T8" fmla="*/ 191 w 245"/>
                <a:gd name="T9" fmla="*/ 211 h 211"/>
                <a:gd name="T10" fmla="*/ 245 w 245"/>
                <a:gd name="T11" fmla="*/ 88 h 211"/>
              </a:gdLst>
              <a:ahLst/>
              <a:cxnLst>
                <a:cxn ang="0">
                  <a:pos x="T0" y="T1"/>
                </a:cxn>
                <a:cxn ang="0">
                  <a:pos x="T2" y="T3"/>
                </a:cxn>
                <a:cxn ang="0">
                  <a:pos x="T4" y="T5"/>
                </a:cxn>
                <a:cxn ang="0">
                  <a:pos x="T6" y="T7"/>
                </a:cxn>
                <a:cxn ang="0">
                  <a:pos x="T8" y="T9"/>
                </a:cxn>
                <a:cxn ang="0">
                  <a:pos x="T10" y="T11"/>
                </a:cxn>
              </a:cxnLst>
              <a:rect l="0" t="0" r="r" b="b"/>
              <a:pathLst>
                <a:path w="245" h="211">
                  <a:moveTo>
                    <a:pt x="245" y="88"/>
                  </a:moveTo>
                  <a:lnTo>
                    <a:pt x="245" y="88"/>
                  </a:lnTo>
                  <a:lnTo>
                    <a:pt x="59" y="0"/>
                  </a:lnTo>
                  <a:cubicBezTo>
                    <a:pt x="38" y="44"/>
                    <a:pt x="18" y="90"/>
                    <a:pt x="0" y="136"/>
                  </a:cubicBezTo>
                  <a:lnTo>
                    <a:pt x="191" y="211"/>
                  </a:lnTo>
                  <a:cubicBezTo>
                    <a:pt x="208" y="169"/>
                    <a:pt x="226" y="128"/>
                    <a:pt x="245" y="8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90" name="Freeform 185">
              <a:extLst>
                <a:ext uri="{FF2B5EF4-FFF2-40B4-BE49-F238E27FC236}">
                  <a16:creationId xmlns:a16="http://schemas.microsoft.com/office/drawing/2014/main" id="{DA5D3CC1-F8BA-28DF-D2B8-C6408580D1B5}"/>
                </a:ext>
              </a:extLst>
            </p:cNvPr>
            <p:cNvSpPr>
              <a:spLocks/>
            </p:cNvSpPr>
            <p:nvPr/>
          </p:nvSpPr>
          <p:spPr bwMode="auto">
            <a:xfrm>
              <a:off x="6842127" y="4333206"/>
              <a:ext cx="222250" cy="177800"/>
            </a:xfrm>
            <a:custGeom>
              <a:avLst/>
              <a:gdLst>
                <a:gd name="T0" fmla="*/ 234 w 234"/>
                <a:gd name="T1" fmla="*/ 61 h 185"/>
                <a:gd name="T2" fmla="*/ 234 w 234"/>
                <a:gd name="T3" fmla="*/ 61 h 185"/>
                <a:gd name="T4" fmla="*/ 37 w 234"/>
                <a:gd name="T5" fmla="*/ 0 h 185"/>
                <a:gd name="T6" fmla="*/ 0 w 234"/>
                <a:gd name="T7" fmla="*/ 137 h 185"/>
                <a:gd name="T8" fmla="*/ 200 w 234"/>
                <a:gd name="T9" fmla="*/ 185 h 185"/>
                <a:gd name="T10" fmla="*/ 234 w 234"/>
                <a:gd name="T11" fmla="*/ 61 h 185"/>
              </a:gdLst>
              <a:ahLst/>
              <a:cxnLst>
                <a:cxn ang="0">
                  <a:pos x="T0" y="T1"/>
                </a:cxn>
                <a:cxn ang="0">
                  <a:pos x="T2" y="T3"/>
                </a:cxn>
                <a:cxn ang="0">
                  <a:pos x="T4" y="T5"/>
                </a:cxn>
                <a:cxn ang="0">
                  <a:pos x="T6" y="T7"/>
                </a:cxn>
                <a:cxn ang="0">
                  <a:pos x="T8" y="T9"/>
                </a:cxn>
                <a:cxn ang="0">
                  <a:pos x="T10" y="T11"/>
                </a:cxn>
              </a:cxnLst>
              <a:rect l="0" t="0" r="r" b="b"/>
              <a:pathLst>
                <a:path w="234" h="185">
                  <a:moveTo>
                    <a:pt x="234" y="61"/>
                  </a:moveTo>
                  <a:lnTo>
                    <a:pt x="234" y="61"/>
                  </a:lnTo>
                  <a:lnTo>
                    <a:pt x="37" y="0"/>
                  </a:lnTo>
                  <a:cubicBezTo>
                    <a:pt x="23" y="45"/>
                    <a:pt x="11" y="91"/>
                    <a:pt x="0" y="137"/>
                  </a:cubicBezTo>
                  <a:lnTo>
                    <a:pt x="200" y="185"/>
                  </a:lnTo>
                  <a:cubicBezTo>
                    <a:pt x="210" y="143"/>
                    <a:pt x="221" y="102"/>
                    <a:pt x="234" y="61"/>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91" name="Freeform 187">
              <a:extLst>
                <a:ext uri="{FF2B5EF4-FFF2-40B4-BE49-F238E27FC236}">
                  <a16:creationId xmlns:a16="http://schemas.microsoft.com/office/drawing/2014/main" id="{1F303702-B2AB-47B2-5F5B-C3E37FC216DC}"/>
                </a:ext>
              </a:extLst>
            </p:cNvPr>
            <p:cNvSpPr>
              <a:spLocks/>
            </p:cNvSpPr>
            <p:nvPr/>
          </p:nvSpPr>
          <p:spPr bwMode="auto">
            <a:xfrm>
              <a:off x="6980239" y="3944268"/>
              <a:ext cx="236538" cy="211138"/>
            </a:xfrm>
            <a:custGeom>
              <a:avLst/>
              <a:gdLst>
                <a:gd name="T0" fmla="*/ 249 w 249"/>
                <a:gd name="T1" fmla="*/ 102 h 222"/>
                <a:gd name="T2" fmla="*/ 249 w 249"/>
                <a:gd name="T3" fmla="*/ 102 h 222"/>
                <a:gd name="T4" fmla="*/ 70 w 249"/>
                <a:gd name="T5" fmla="*/ 0 h 222"/>
                <a:gd name="T6" fmla="*/ 0 w 249"/>
                <a:gd name="T7" fmla="*/ 134 h 222"/>
                <a:gd name="T8" fmla="*/ 186 w 249"/>
                <a:gd name="T9" fmla="*/ 222 h 222"/>
                <a:gd name="T10" fmla="*/ 249 w 249"/>
                <a:gd name="T11" fmla="*/ 102 h 222"/>
              </a:gdLst>
              <a:ahLst/>
              <a:cxnLst>
                <a:cxn ang="0">
                  <a:pos x="T0" y="T1"/>
                </a:cxn>
                <a:cxn ang="0">
                  <a:pos x="T2" y="T3"/>
                </a:cxn>
                <a:cxn ang="0">
                  <a:pos x="T4" y="T5"/>
                </a:cxn>
                <a:cxn ang="0">
                  <a:pos x="T6" y="T7"/>
                </a:cxn>
                <a:cxn ang="0">
                  <a:pos x="T8" y="T9"/>
                </a:cxn>
                <a:cxn ang="0">
                  <a:pos x="T10" y="T11"/>
                </a:cxn>
              </a:cxnLst>
              <a:rect l="0" t="0" r="r" b="b"/>
              <a:pathLst>
                <a:path w="249" h="222">
                  <a:moveTo>
                    <a:pt x="249" y="102"/>
                  </a:moveTo>
                  <a:lnTo>
                    <a:pt x="249" y="102"/>
                  </a:lnTo>
                  <a:lnTo>
                    <a:pt x="70" y="0"/>
                  </a:lnTo>
                  <a:cubicBezTo>
                    <a:pt x="45" y="44"/>
                    <a:pt x="22" y="88"/>
                    <a:pt x="0" y="134"/>
                  </a:cubicBezTo>
                  <a:lnTo>
                    <a:pt x="186" y="222"/>
                  </a:lnTo>
                  <a:cubicBezTo>
                    <a:pt x="205" y="181"/>
                    <a:pt x="226" y="141"/>
                    <a:pt x="249" y="102"/>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92" name="Freeform 189">
              <a:extLst>
                <a:ext uri="{FF2B5EF4-FFF2-40B4-BE49-F238E27FC236}">
                  <a16:creationId xmlns:a16="http://schemas.microsoft.com/office/drawing/2014/main" id="{CE0C36A1-903F-BD8E-2423-8684C689FB42}"/>
                </a:ext>
              </a:extLst>
            </p:cNvPr>
            <p:cNvSpPr>
              <a:spLocks/>
            </p:cNvSpPr>
            <p:nvPr/>
          </p:nvSpPr>
          <p:spPr bwMode="auto">
            <a:xfrm>
              <a:off x="7205664" y="3601368"/>
              <a:ext cx="234950" cy="227013"/>
            </a:xfrm>
            <a:custGeom>
              <a:avLst/>
              <a:gdLst>
                <a:gd name="T0" fmla="*/ 247 w 247"/>
                <a:gd name="T1" fmla="*/ 137 h 237"/>
                <a:gd name="T2" fmla="*/ 247 w 247"/>
                <a:gd name="T3" fmla="*/ 137 h 237"/>
                <a:gd name="T4" fmla="*/ 94 w 247"/>
                <a:gd name="T5" fmla="*/ 0 h 237"/>
                <a:gd name="T6" fmla="*/ 0 w 247"/>
                <a:gd name="T7" fmla="*/ 111 h 237"/>
                <a:gd name="T8" fmla="*/ 162 w 247"/>
                <a:gd name="T9" fmla="*/ 237 h 237"/>
                <a:gd name="T10" fmla="*/ 247 w 247"/>
                <a:gd name="T11" fmla="*/ 137 h 237"/>
              </a:gdLst>
              <a:ahLst/>
              <a:cxnLst>
                <a:cxn ang="0">
                  <a:pos x="T0" y="T1"/>
                </a:cxn>
                <a:cxn ang="0">
                  <a:pos x="T2" y="T3"/>
                </a:cxn>
                <a:cxn ang="0">
                  <a:pos x="T4" y="T5"/>
                </a:cxn>
                <a:cxn ang="0">
                  <a:pos x="T6" y="T7"/>
                </a:cxn>
                <a:cxn ang="0">
                  <a:pos x="T8" y="T9"/>
                </a:cxn>
                <a:cxn ang="0">
                  <a:pos x="T10" y="T11"/>
                </a:cxn>
              </a:cxnLst>
              <a:rect l="0" t="0" r="r" b="b"/>
              <a:pathLst>
                <a:path w="247" h="237">
                  <a:moveTo>
                    <a:pt x="247" y="137"/>
                  </a:moveTo>
                  <a:lnTo>
                    <a:pt x="247" y="137"/>
                  </a:lnTo>
                  <a:lnTo>
                    <a:pt x="94" y="0"/>
                  </a:lnTo>
                  <a:cubicBezTo>
                    <a:pt x="61" y="36"/>
                    <a:pt x="30" y="73"/>
                    <a:pt x="0" y="111"/>
                  </a:cubicBezTo>
                  <a:lnTo>
                    <a:pt x="162" y="237"/>
                  </a:lnTo>
                  <a:cubicBezTo>
                    <a:pt x="189" y="203"/>
                    <a:pt x="217" y="169"/>
                    <a:pt x="247" y="13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93" name="Freeform 191">
              <a:extLst>
                <a:ext uri="{FF2B5EF4-FFF2-40B4-BE49-F238E27FC236}">
                  <a16:creationId xmlns:a16="http://schemas.microsoft.com/office/drawing/2014/main" id="{6B869E60-C0D2-E7AC-47E7-5D52C48989BB}"/>
                </a:ext>
              </a:extLst>
            </p:cNvPr>
            <p:cNvSpPr>
              <a:spLocks/>
            </p:cNvSpPr>
            <p:nvPr/>
          </p:nvSpPr>
          <p:spPr bwMode="auto">
            <a:xfrm>
              <a:off x="7294564" y="3502943"/>
              <a:ext cx="228600" cy="228600"/>
            </a:xfrm>
            <a:custGeom>
              <a:avLst/>
              <a:gdLst>
                <a:gd name="T0" fmla="*/ 240 w 240"/>
                <a:gd name="T1" fmla="*/ 148 h 239"/>
                <a:gd name="T2" fmla="*/ 240 w 240"/>
                <a:gd name="T3" fmla="*/ 148 h 239"/>
                <a:gd name="T4" fmla="*/ 97 w 240"/>
                <a:gd name="T5" fmla="*/ 0 h 239"/>
                <a:gd name="T6" fmla="*/ 0 w 240"/>
                <a:gd name="T7" fmla="*/ 102 h 239"/>
                <a:gd name="T8" fmla="*/ 153 w 240"/>
                <a:gd name="T9" fmla="*/ 239 h 239"/>
                <a:gd name="T10" fmla="*/ 240 w 240"/>
                <a:gd name="T11" fmla="*/ 148 h 239"/>
              </a:gdLst>
              <a:ahLst/>
              <a:cxnLst>
                <a:cxn ang="0">
                  <a:pos x="T0" y="T1"/>
                </a:cxn>
                <a:cxn ang="0">
                  <a:pos x="T2" y="T3"/>
                </a:cxn>
                <a:cxn ang="0">
                  <a:pos x="T4" y="T5"/>
                </a:cxn>
                <a:cxn ang="0">
                  <a:pos x="T6" y="T7"/>
                </a:cxn>
                <a:cxn ang="0">
                  <a:pos x="T8" y="T9"/>
                </a:cxn>
                <a:cxn ang="0">
                  <a:pos x="T10" y="T11"/>
                </a:cxn>
              </a:cxnLst>
              <a:rect l="0" t="0" r="r" b="b"/>
              <a:pathLst>
                <a:path w="240" h="239">
                  <a:moveTo>
                    <a:pt x="240" y="148"/>
                  </a:moveTo>
                  <a:lnTo>
                    <a:pt x="240" y="148"/>
                  </a:lnTo>
                  <a:lnTo>
                    <a:pt x="97" y="0"/>
                  </a:lnTo>
                  <a:cubicBezTo>
                    <a:pt x="64" y="33"/>
                    <a:pt x="31" y="67"/>
                    <a:pt x="0" y="102"/>
                  </a:cubicBezTo>
                  <a:lnTo>
                    <a:pt x="153" y="239"/>
                  </a:lnTo>
                  <a:cubicBezTo>
                    <a:pt x="181" y="208"/>
                    <a:pt x="210" y="177"/>
                    <a:pt x="240" y="14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94" name="Freeform 193">
              <a:extLst>
                <a:ext uri="{FF2B5EF4-FFF2-40B4-BE49-F238E27FC236}">
                  <a16:creationId xmlns:a16="http://schemas.microsoft.com/office/drawing/2014/main" id="{9590DB75-3951-14C7-B539-CEA083AD93EB}"/>
                </a:ext>
              </a:extLst>
            </p:cNvPr>
            <p:cNvSpPr>
              <a:spLocks/>
            </p:cNvSpPr>
            <p:nvPr/>
          </p:nvSpPr>
          <p:spPr bwMode="auto">
            <a:xfrm>
              <a:off x="7121527" y="3707731"/>
              <a:ext cx="238125" cy="223838"/>
            </a:xfrm>
            <a:custGeom>
              <a:avLst/>
              <a:gdLst>
                <a:gd name="T0" fmla="*/ 249 w 249"/>
                <a:gd name="T1" fmla="*/ 126 h 234"/>
                <a:gd name="T2" fmla="*/ 249 w 249"/>
                <a:gd name="T3" fmla="*/ 126 h 234"/>
                <a:gd name="T4" fmla="*/ 87 w 249"/>
                <a:gd name="T5" fmla="*/ 0 h 234"/>
                <a:gd name="T6" fmla="*/ 0 w 249"/>
                <a:gd name="T7" fmla="*/ 120 h 234"/>
                <a:gd name="T8" fmla="*/ 171 w 249"/>
                <a:gd name="T9" fmla="*/ 234 h 234"/>
                <a:gd name="T10" fmla="*/ 249 w 249"/>
                <a:gd name="T11" fmla="*/ 126 h 234"/>
              </a:gdLst>
              <a:ahLst/>
              <a:cxnLst>
                <a:cxn ang="0">
                  <a:pos x="T0" y="T1"/>
                </a:cxn>
                <a:cxn ang="0">
                  <a:pos x="T2" y="T3"/>
                </a:cxn>
                <a:cxn ang="0">
                  <a:pos x="T4" y="T5"/>
                </a:cxn>
                <a:cxn ang="0">
                  <a:pos x="T6" y="T7"/>
                </a:cxn>
                <a:cxn ang="0">
                  <a:pos x="T8" y="T9"/>
                </a:cxn>
                <a:cxn ang="0">
                  <a:pos x="T10" y="T11"/>
                </a:cxn>
              </a:cxnLst>
              <a:rect l="0" t="0" r="r" b="b"/>
              <a:pathLst>
                <a:path w="249" h="234">
                  <a:moveTo>
                    <a:pt x="249" y="126"/>
                  </a:moveTo>
                  <a:lnTo>
                    <a:pt x="249" y="126"/>
                  </a:lnTo>
                  <a:lnTo>
                    <a:pt x="87" y="0"/>
                  </a:lnTo>
                  <a:cubicBezTo>
                    <a:pt x="57" y="39"/>
                    <a:pt x="28" y="79"/>
                    <a:pt x="0" y="120"/>
                  </a:cubicBezTo>
                  <a:lnTo>
                    <a:pt x="171" y="234"/>
                  </a:lnTo>
                  <a:cubicBezTo>
                    <a:pt x="196" y="197"/>
                    <a:pt x="222" y="161"/>
                    <a:pt x="249" y="12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95" name="Freeform 195">
              <a:extLst>
                <a:ext uri="{FF2B5EF4-FFF2-40B4-BE49-F238E27FC236}">
                  <a16:creationId xmlns:a16="http://schemas.microsoft.com/office/drawing/2014/main" id="{E08504F3-52DF-D11A-C1CA-ACD7EAB8A173}"/>
                </a:ext>
              </a:extLst>
            </p:cNvPr>
            <p:cNvSpPr>
              <a:spLocks/>
            </p:cNvSpPr>
            <p:nvPr/>
          </p:nvSpPr>
          <p:spPr bwMode="auto">
            <a:xfrm>
              <a:off x="7046914" y="3822031"/>
              <a:ext cx="238125" cy="219075"/>
            </a:xfrm>
            <a:custGeom>
              <a:avLst/>
              <a:gdLst>
                <a:gd name="T0" fmla="*/ 250 w 250"/>
                <a:gd name="T1" fmla="*/ 114 h 229"/>
                <a:gd name="T2" fmla="*/ 250 w 250"/>
                <a:gd name="T3" fmla="*/ 114 h 229"/>
                <a:gd name="T4" fmla="*/ 79 w 250"/>
                <a:gd name="T5" fmla="*/ 0 h 229"/>
                <a:gd name="T6" fmla="*/ 0 w 250"/>
                <a:gd name="T7" fmla="*/ 128 h 229"/>
                <a:gd name="T8" fmla="*/ 179 w 250"/>
                <a:gd name="T9" fmla="*/ 229 h 229"/>
                <a:gd name="T10" fmla="*/ 250 w 250"/>
                <a:gd name="T11" fmla="*/ 114 h 229"/>
              </a:gdLst>
              <a:ahLst/>
              <a:cxnLst>
                <a:cxn ang="0">
                  <a:pos x="T0" y="T1"/>
                </a:cxn>
                <a:cxn ang="0">
                  <a:pos x="T2" y="T3"/>
                </a:cxn>
                <a:cxn ang="0">
                  <a:pos x="T4" y="T5"/>
                </a:cxn>
                <a:cxn ang="0">
                  <a:pos x="T6" y="T7"/>
                </a:cxn>
                <a:cxn ang="0">
                  <a:pos x="T8" y="T9"/>
                </a:cxn>
                <a:cxn ang="0">
                  <a:pos x="T10" y="T11"/>
                </a:cxn>
              </a:cxnLst>
              <a:rect l="0" t="0" r="r" b="b"/>
              <a:pathLst>
                <a:path w="250" h="229">
                  <a:moveTo>
                    <a:pt x="250" y="114"/>
                  </a:moveTo>
                  <a:lnTo>
                    <a:pt x="250" y="114"/>
                  </a:lnTo>
                  <a:lnTo>
                    <a:pt x="79" y="0"/>
                  </a:lnTo>
                  <a:cubicBezTo>
                    <a:pt x="51" y="41"/>
                    <a:pt x="25" y="84"/>
                    <a:pt x="0" y="128"/>
                  </a:cubicBezTo>
                  <a:lnTo>
                    <a:pt x="179" y="229"/>
                  </a:lnTo>
                  <a:cubicBezTo>
                    <a:pt x="201" y="190"/>
                    <a:pt x="225" y="152"/>
                    <a:pt x="250" y="114"/>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96" name="Freeform 197">
              <a:extLst>
                <a:ext uri="{FF2B5EF4-FFF2-40B4-BE49-F238E27FC236}">
                  <a16:creationId xmlns:a16="http://schemas.microsoft.com/office/drawing/2014/main" id="{CF08D14B-B1EE-0283-FA04-B39C44C988A0}"/>
                </a:ext>
              </a:extLst>
            </p:cNvPr>
            <p:cNvSpPr>
              <a:spLocks/>
            </p:cNvSpPr>
            <p:nvPr/>
          </p:nvSpPr>
          <p:spPr bwMode="auto">
            <a:xfrm>
              <a:off x="7051677" y="3260056"/>
              <a:ext cx="233363" cy="234950"/>
            </a:xfrm>
            <a:custGeom>
              <a:avLst/>
              <a:gdLst>
                <a:gd name="T0" fmla="*/ 245 w 245"/>
                <a:gd name="T1" fmla="*/ 148 h 245"/>
                <a:gd name="T2" fmla="*/ 245 w 245"/>
                <a:gd name="T3" fmla="*/ 148 h 245"/>
                <a:gd name="T4" fmla="*/ 102 w 245"/>
                <a:gd name="T5" fmla="*/ 0 h 245"/>
                <a:gd name="T6" fmla="*/ 0 w 245"/>
                <a:gd name="T7" fmla="*/ 107 h 245"/>
                <a:gd name="T8" fmla="*/ 151 w 245"/>
                <a:gd name="T9" fmla="*/ 245 h 245"/>
                <a:gd name="T10" fmla="*/ 245 w 245"/>
                <a:gd name="T11" fmla="*/ 148 h 245"/>
              </a:gdLst>
              <a:ahLst/>
              <a:cxnLst>
                <a:cxn ang="0">
                  <a:pos x="T0" y="T1"/>
                </a:cxn>
                <a:cxn ang="0">
                  <a:pos x="T2" y="T3"/>
                </a:cxn>
                <a:cxn ang="0">
                  <a:pos x="T4" y="T5"/>
                </a:cxn>
                <a:cxn ang="0">
                  <a:pos x="T6" y="T7"/>
                </a:cxn>
                <a:cxn ang="0">
                  <a:pos x="T8" y="T9"/>
                </a:cxn>
                <a:cxn ang="0">
                  <a:pos x="T10" y="T11"/>
                </a:cxn>
              </a:cxnLst>
              <a:rect l="0" t="0" r="r" b="b"/>
              <a:pathLst>
                <a:path w="245" h="245">
                  <a:moveTo>
                    <a:pt x="245" y="148"/>
                  </a:moveTo>
                  <a:lnTo>
                    <a:pt x="245" y="148"/>
                  </a:lnTo>
                  <a:lnTo>
                    <a:pt x="102" y="0"/>
                  </a:lnTo>
                  <a:cubicBezTo>
                    <a:pt x="67" y="35"/>
                    <a:pt x="33" y="70"/>
                    <a:pt x="0" y="107"/>
                  </a:cubicBezTo>
                  <a:lnTo>
                    <a:pt x="151" y="245"/>
                  </a:lnTo>
                  <a:cubicBezTo>
                    <a:pt x="182" y="212"/>
                    <a:pt x="213" y="179"/>
                    <a:pt x="245" y="14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97" name="Freeform 199">
              <a:extLst>
                <a:ext uri="{FF2B5EF4-FFF2-40B4-BE49-F238E27FC236}">
                  <a16:creationId xmlns:a16="http://schemas.microsoft.com/office/drawing/2014/main" id="{5BBD1DB8-13F5-B2E4-608F-83DDBFD7A0D8}"/>
                </a:ext>
              </a:extLst>
            </p:cNvPr>
            <p:cNvSpPr>
              <a:spLocks/>
            </p:cNvSpPr>
            <p:nvPr/>
          </p:nvSpPr>
          <p:spPr bwMode="auto">
            <a:xfrm>
              <a:off x="6786564" y="3590256"/>
              <a:ext cx="241300" cy="228600"/>
            </a:xfrm>
            <a:custGeom>
              <a:avLst/>
              <a:gdLst>
                <a:gd name="T0" fmla="*/ 254 w 254"/>
                <a:gd name="T1" fmla="*/ 118 h 238"/>
                <a:gd name="T2" fmla="*/ 254 w 254"/>
                <a:gd name="T3" fmla="*/ 118 h 238"/>
                <a:gd name="T4" fmla="*/ 86 w 254"/>
                <a:gd name="T5" fmla="*/ 0 h 238"/>
                <a:gd name="T6" fmla="*/ 0 w 254"/>
                <a:gd name="T7" fmla="*/ 131 h 238"/>
                <a:gd name="T8" fmla="*/ 176 w 254"/>
                <a:gd name="T9" fmla="*/ 238 h 238"/>
                <a:gd name="T10" fmla="*/ 254 w 254"/>
                <a:gd name="T11" fmla="*/ 118 h 238"/>
              </a:gdLst>
              <a:ahLst/>
              <a:cxnLst>
                <a:cxn ang="0">
                  <a:pos x="T0" y="T1"/>
                </a:cxn>
                <a:cxn ang="0">
                  <a:pos x="T2" y="T3"/>
                </a:cxn>
                <a:cxn ang="0">
                  <a:pos x="T4" y="T5"/>
                </a:cxn>
                <a:cxn ang="0">
                  <a:pos x="T6" y="T7"/>
                </a:cxn>
                <a:cxn ang="0">
                  <a:pos x="T8" y="T9"/>
                </a:cxn>
                <a:cxn ang="0">
                  <a:pos x="T10" y="T11"/>
                </a:cxn>
              </a:cxnLst>
              <a:rect l="0" t="0" r="r" b="b"/>
              <a:pathLst>
                <a:path w="254" h="238">
                  <a:moveTo>
                    <a:pt x="254" y="118"/>
                  </a:moveTo>
                  <a:lnTo>
                    <a:pt x="254" y="118"/>
                  </a:lnTo>
                  <a:lnTo>
                    <a:pt x="86" y="0"/>
                  </a:lnTo>
                  <a:cubicBezTo>
                    <a:pt x="56" y="43"/>
                    <a:pt x="28" y="86"/>
                    <a:pt x="0" y="131"/>
                  </a:cubicBezTo>
                  <a:lnTo>
                    <a:pt x="176" y="238"/>
                  </a:lnTo>
                  <a:cubicBezTo>
                    <a:pt x="201" y="197"/>
                    <a:pt x="227" y="157"/>
                    <a:pt x="254" y="11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98" name="Freeform 201">
              <a:extLst>
                <a:ext uri="{FF2B5EF4-FFF2-40B4-BE49-F238E27FC236}">
                  <a16:creationId xmlns:a16="http://schemas.microsoft.com/office/drawing/2014/main" id="{71979283-D35D-9CCB-592D-437A31D4C1CB}"/>
                </a:ext>
              </a:extLst>
            </p:cNvPr>
            <p:cNvSpPr>
              <a:spLocks/>
            </p:cNvSpPr>
            <p:nvPr/>
          </p:nvSpPr>
          <p:spPr bwMode="auto">
            <a:xfrm>
              <a:off x="6713539" y="3715668"/>
              <a:ext cx="241300" cy="220663"/>
            </a:xfrm>
            <a:custGeom>
              <a:avLst/>
              <a:gdLst>
                <a:gd name="T0" fmla="*/ 253 w 253"/>
                <a:gd name="T1" fmla="*/ 107 h 231"/>
                <a:gd name="T2" fmla="*/ 253 w 253"/>
                <a:gd name="T3" fmla="*/ 107 h 231"/>
                <a:gd name="T4" fmla="*/ 77 w 253"/>
                <a:gd name="T5" fmla="*/ 0 h 231"/>
                <a:gd name="T6" fmla="*/ 0 w 253"/>
                <a:gd name="T7" fmla="*/ 136 h 231"/>
                <a:gd name="T8" fmla="*/ 182 w 253"/>
                <a:gd name="T9" fmla="*/ 231 h 231"/>
                <a:gd name="T10" fmla="*/ 253 w 253"/>
                <a:gd name="T11" fmla="*/ 107 h 231"/>
              </a:gdLst>
              <a:ahLst/>
              <a:cxnLst>
                <a:cxn ang="0">
                  <a:pos x="T0" y="T1"/>
                </a:cxn>
                <a:cxn ang="0">
                  <a:pos x="T2" y="T3"/>
                </a:cxn>
                <a:cxn ang="0">
                  <a:pos x="T4" y="T5"/>
                </a:cxn>
                <a:cxn ang="0">
                  <a:pos x="T6" y="T7"/>
                </a:cxn>
                <a:cxn ang="0">
                  <a:pos x="T8" y="T9"/>
                </a:cxn>
                <a:cxn ang="0">
                  <a:pos x="T10" y="T11"/>
                </a:cxn>
              </a:cxnLst>
              <a:rect l="0" t="0" r="r" b="b"/>
              <a:pathLst>
                <a:path w="253" h="231">
                  <a:moveTo>
                    <a:pt x="253" y="107"/>
                  </a:moveTo>
                  <a:lnTo>
                    <a:pt x="253" y="107"/>
                  </a:lnTo>
                  <a:lnTo>
                    <a:pt x="77" y="0"/>
                  </a:lnTo>
                  <a:cubicBezTo>
                    <a:pt x="50" y="44"/>
                    <a:pt x="24" y="89"/>
                    <a:pt x="0" y="136"/>
                  </a:cubicBezTo>
                  <a:lnTo>
                    <a:pt x="182" y="231"/>
                  </a:lnTo>
                  <a:cubicBezTo>
                    <a:pt x="204" y="189"/>
                    <a:pt x="228" y="147"/>
                    <a:pt x="253" y="10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99" name="Freeform 203">
              <a:extLst>
                <a:ext uri="{FF2B5EF4-FFF2-40B4-BE49-F238E27FC236}">
                  <a16:creationId xmlns:a16="http://schemas.microsoft.com/office/drawing/2014/main" id="{2B98A34D-CC0B-F08D-F1D5-6A13DB69184A}"/>
                </a:ext>
              </a:extLst>
            </p:cNvPr>
            <p:cNvSpPr>
              <a:spLocks/>
            </p:cNvSpPr>
            <p:nvPr/>
          </p:nvSpPr>
          <p:spPr bwMode="auto">
            <a:xfrm>
              <a:off x="6956427" y="3363243"/>
              <a:ext cx="239713" cy="231775"/>
            </a:xfrm>
            <a:custGeom>
              <a:avLst/>
              <a:gdLst>
                <a:gd name="T0" fmla="*/ 250 w 250"/>
                <a:gd name="T1" fmla="*/ 138 h 243"/>
                <a:gd name="T2" fmla="*/ 250 w 250"/>
                <a:gd name="T3" fmla="*/ 138 h 243"/>
                <a:gd name="T4" fmla="*/ 99 w 250"/>
                <a:gd name="T5" fmla="*/ 0 h 243"/>
                <a:gd name="T6" fmla="*/ 0 w 250"/>
                <a:gd name="T7" fmla="*/ 115 h 243"/>
                <a:gd name="T8" fmla="*/ 160 w 250"/>
                <a:gd name="T9" fmla="*/ 243 h 243"/>
                <a:gd name="T10" fmla="*/ 250 w 250"/>
                <a:gd name="T11" fmla="*/ 138 h 243"/>
              </a:gdLst>
              <a:ahLst/>
              <a:cxnLst>
                <a:cxn ang="0">
                  <a:pos x="T0" y="T1"/>
                </a:cxn>
                <a:cxn ang="0">
                  <a:pos x="T2" y="T3"/>
                </a:cxn>
                <a:cxn ang="0">
                  <a:pos x="T4" y="T5"/>
                </a:cxn>
                <a:cxn ang="0">
                  <a:pos x="T6" y="T7"/>
                </a:cxn>
                <a:cxn ang="0">
                  <a:pos x="T8" y="T9"/>
                </a:cxn>
                <a:cxn ang="0">
                  <a:pos x="T10" y="T11"/>
                </a:cxn>
              </a:cxnLst>
              <a:rect l="0" t="0" r="r" b="b"/>
              <a:pathLst>
                <a:path w="250" h="243">
                  <a:moveTo>
                    <a:pt x="250" y="138"/>
                  </a:moveTo>
                  <a:lnTo>
                    <a:pt x="250" y="138"/>
                  </a:lnTo>
                  <a:lnTo>
                    <a:pt x="99" y="0"/>
                  </a:lnTo>
                  <a:cubicBezTo>
                    <a:pt x="64" y="37"/>
                    <a:pt x="32" y="75"/>
                    <a:pt x="0" y="115"/>
                  </a:cubicBezTo>
                  <a:lnTo>
                    <a:pt x="160" y="243"/>
                  </a:lnTo>
                  <a:cubicBezTo>
                    <a:pt x="189" y="207"/>
                    <a:pt x="219" y="172"/>
                    <a:pt x="250" y="13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00" name="Freeform 206">
              <a:extLst>
                <a:ext uri="{FF2B5EF4-FFF2-40B4-BE49-F238E27FC236}">
                  <a16:creationId xmlns:a16="http://schemas.microsoft.com/office/drawing/2014/main" id="{CD6C6F03-2CCA-E9C0-98DF-F221745037B9}"/>
                </a:ext>
              </a:extLst>
            </p:cNvPr>
            <p:cNvSpPr>
              <a:spLocks/>
            </p:cNvSpPr>
            <p:nvPr/>
          </p:nvSpPr>
          <p:spPr bwMode="auto">
            <a:xfrm>
              <a:off x="6648452" y="3845844"/>
              <a:ext cx="238125" cy="212725"/>
            </a:xfrm>
            <a:custGeom>
              <a:avLst/>
              <a:gdLst>
                <a:gd name="T0" fmla="*/ 250 w 250"/>
                <a:gd name="T1" fmla="*/ 95 h 223"/>
                <a:gd name="T2" fmla="*/ 250 w 250"/>
                <a:gd name="T3" fmla="*/ 95 h 223"/>
                <a:gd name="T4" fmla="*/ 68 w 250"/>
                <a:gd name="T5" fmla="*/ 0 h 223"/>
                <a:gd name="T6" fmla="*/ 0 w 250"/>
                <a:gd name="T7" fmla="*/ 140 h 223"/>
                <a:gd name="T8" fmla="*/ 188 w 250"/>
                <a:gd name="T9" fmla="*/ 223 h 223"/>
                <a:gd name="T10" fmla="*/ 250 w 250"/>
                <a:gd name="T11" fmla="*/ 95 h 223"/>
              </a:gdLst>
              <a:ahLst/>
              <a:cxnLst>
                <a:cxn ang="0">
                  <a:pos x="T0" y="T1"/>
                </a:cxn>
                <a:cxn ang="0">
                  <a:pos x="T2" y="T3"/>
                </a:cxn>
                <a:cxn ang="0">
                  <a:pos x="T4" y="T5"/>
                </a:cxn>
                <a:cxn ang="0">
                  <a:pos x="T6" y="T7"/>
                </a:cxn>
                <a:cxn ang="0">
                  <a:pos x="T8" y="T9"/>
                </a:cxn>
                <a:cxn ang="0">
                  <a:pos x="T10" y="T11"/>
                </a:cxn>
              </a:cxnLst>
              <a:rect l="0" t="0" r="r" b="b"/>
              <a:pathLst>
                <a:path w="250" h="223">
                  <a:moveTo>
                    <a:pt x="250" y="95"/>
                  </a:moveTo>
                  <a:lnTo>
                    <a:pt x="250" y="95"/>
                  </a:lnTo>
                  <a:lnTo>
                    <a:pt x="68" y="0"/>
                  </a:lnTo>
                  <a:cubicBezTo>
                    <a:pt x="44" y="46"/>
                    <a:pt x="21" y="92"/>
                    <a:pt x="0" y="140"/>
                  </a:cubicBezTo>
                  <a:lnTo>
                    <a:pt x="188" y="223"/>
                  </a:lnTo>
                  <a:cubicBezTo>
                    <a:pt x="207" y="180"/>
                    <a:pt x="228" y="137"/>
                    <a:pt x="250" y="9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01" name="Freeform 208">
              <a:extLst>
                <a:ext uri="{FF2B5EF4-FFF2-40B4-BE49-F238E27FC236}">
                  <a16:creationId xmlns:a16="http://schemas.microsoft.com/office/drawing/2014/main" id="{360399C6-1A11-3413-C68A-4C07F587C867}"/>
                </a:ext>
              </a:extLst>
            </p:cNvPr>
            <p:cNvSpPr>
              <a:spLocks/>
            </p:cNvSpPr>
            <p:nvPr/>
          </p:nvSpPr>
          <p:spPr bwMode="auto">
            <a:xfrm>
              <a:off x="6869114" y="3472781"/>
              <a:ext cx="241300" cy="230188"/>
            </a:xfrm>
            <a:custGeom>
              <a:avLst/>
              <a:gdLst>
                <a:gd name="T0" fmla="*/ 253 w 253"/>
                <a:gd name="T1" fmla="*/ 128 h 241"/>
                <a:gd name="T2" fmla="*/ 253 w 253"/>
                <a:gd name="T3" fmla="*/ 128 h 241"/>
                <a:gd name="T4" fmla="*/ 93 w 253"/>
                <a:gd name="T5" fmla="*/ 0 h 241"/>
                <a:gd name="T6" fmla="*/ 0 w 253"/>
                <a:gd name="T7" fmla="*/ 123 h 241"/>
                <a:gd name="T8" fmla="*/ 168 w 253"/>
                <a:gd name="T9" fmla="*/ 241 h 241"/>
                <a:gd name="T10" fmla="*/ 253 w 253"/>
                <a:gd name="T11" fmla="*/ 128 h 241"/>
              </a:gdLst>
              <a:ahLst/>
              <a:cxnLst>
                <a:cxn ang="0">
                  <a:pos x="T0" y="T1"/>
                </a:cxn>
                <a:cxn ang="0">
                  <a:pos x="T2" y="T3"/>
                </a:cxn>
                <a:cxn ang="0">
                  <a:pos x="T4" y="T5"/>
                </a:cxn>
                <a:cxn ang="0">
                  <a:pos x="T6" y="T7"/>
                </a:cxn>
                <a:cxn ang="0">
                  <a:pos x="T8" y="T9"/>
                </a:cxn>
                <a:cxn ang="0">
                  <a:pos x="T10" y="T11"/>
                </a:cxn>
              </a:cxnLst>
              <a:rect l="0" t="0" r="r" b="b"/>
              <a:pathLst>
                <a:path w="253" h="241">
                  <a:moveTo>
                    <a:pt x="253" y="128"/>
                  </a:moveTo>
                  <a:lnTo>
                    <a:pt x="253" y="128"/>
                  </a:lnTo>
                  <a:lnTo>
                    <a:pt x="93" y="0"/>
                  </a:lnTo>
                  <a:cubicBezTo>
                    <a:pt x="61" y="40"/>
                    <a:pt x="30" y="81"/>
                    <a:pt x="0" y="123"/>
                  </a:cubicBezTo>
                  <a:lnTo>
                    <a:pt x="168" y="241"/>
                  </a:lnTo>
                  <a:cubicBezTo>
                    <a:pt x="195" y="203"/>
                    <a:pt x="224" y="165"/>
                    <a:pt x="253" y="12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02" name="Freeform 210">
              <a:extLst>
                <a:ext uri="{FF2B5EF4-FFF2-40B4-BE49-F238E27FC236}">
                  <a16:creationId xmlns:a16="http://schemas.microsoft.com/office/drawing/2014/main" id="{CC402B2B-42C9-4F45-9AD2-F80BF94B53CA}"/>
                </a:ext>
              </a:extLst>
            </p:cNvPr>
            <p:cNvSpPr>
              <a:spLocks/>
            </p:cNvSpPr>
            <p:nvPr/>
          </p:nvSpPr>
          <p:spPr bwMode="auto">
            <a:xfrm>
              <a:off x="7148514" y="3153694"/>
              <a:ext cx="244475" cy="249238"/>
            </a:xfrm>
            <a:custGeom>
              <a:avLst/>
              <a:gdLst>
                <a:gd name="T0" fmla="*/ 256 w 256"/>
                <a:gd name="T1" fmla="*/ 157 h 260"/>
                <a:gd name="T2" fmla="*/ 256 w 256"/>
                <a:gd name="T3" fmla="*/ 157 h 260"/>
                <a:gd name="T4" fmla="*/ 123 w 256"/>
                <a:gd name="T5" fmla="*/ 0 h 260"/>
                <a:gd name="T6" fmla="*/ 0 w 256"/>
                <a:gd name="T7" fmla="*/ 112 h 260"/>
                <a:gd name="T8" fmla="*/ 143 w 256"/>
                <a:gd name="T9" fmla="*/ 260 h 260"/>
                <a:gd name="T10" fmla="*/ 256 w 256"/>
                <a:gd name="T11" fmla="*/ 157 h 260"/>
              </a:gdLst>
              <a:ahLst/>
              <a:cxnLst>
                <a:cxn ang="0">
                  <a:pos x="T0" y="T1"/>
                </a:cxn>
                <a:cxn ang="0">
                  <a:pos x="T2" y="T3"/>
                </a:cxn>
                <a:cxn ang="0">
                  <a:pos x="T4" y="T5"/>
                </a:cxn>
                <a:cxn ang="0">
                  <a:pos x="T6" y="T7"/>
                </a:cxn>
                <a:cxn ang="0">
                  <a:pos x="T8" y="T9"/>
                </a:cxn>
                <a:cxn ang="0">
                  <a:pos x="T10" y="T11"/>
                </a:cxn>
              </a:cxnLst>
              <a:rect l="0" t="0" r="r" b="b"/>
              <a:pathLst>
                <a:path w="256" h="260">
                  <a:moveTo>
                    <a:pt x="256" y="157"/>
                  </a:moveTo>
                  <a:lnTo>
                    <a:pt x="256" y="157"/>
                  </a:lnTo>
                  <a:lnTo>
                    <a:pt x="123" y="0"/>
                  </a:lnTo>
                  <a:cubicBezTo>
                    <a:pt x="81" y="36"/>
                    <a:pt x="40" y="74"/>
                    <a:pt x="0" y="112"/>
                  </a:cubicBezTo>
                  <a:lnTo>
                    <a:pt x="143" y="260"/>
                  </a:lnTo>
                  <a:cubicBezTo>
                    <a:pt x="180" y="224"/>
                    <a:pt x="217" y="190"/>
                    <a:pt x="256" y="15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03" name="Freeform 212">
              <a:extLst>
                <a:ext uri="{FF2B5EF4-FFF2-40B4-BE49-F238E27FC236}">
                  <a16:creationId xmlns:a16="http://schemas.microsoft.com/office/drawing/2014/main" id="{7ACA7119-E7AF-8EC6-EFE1-97DB194B4294}"/>
                </a:ext>
              </a:extLst>
            </p:cNvPr>
            <p:cNvSpPr>
              <a:spLocks/>
            </p:cNvSpPr>
            <p:nvPr/>
          </p:nvSpPr>
          <p:spPr bwMode="auto">
            <a:xfrm>
              <a:off x="6510339" y="4252244"/>
              <a:ext cx="225425" cy="179388"/>
            </a:xfrm>
            <a:custGeom>
              <a:avLst/>
              <a:gdLst>
                <a:gd name="T0" fmla="*/ 235 w 235"/>
                <a:gd name="T1" fmla="*/ 59 h 188"/>
                <a:gd name="T2" fmla="*/ 235 w 235"/>
                <a:gd name="T3" fmla="*/ 59 h 188"/>
                <a:gd name="T4" fmla="*/ 38 w 235"/>
                <a:gd name="T5" fmla="*/ 0 h 188"/>
                <a:gd name="T6" fmla="*/ 0 w 235"/>
                <a:gd name="T7" fmla="*/ 141 h 188"/>
                <a:gd name="T8" fmla="*/ 200 w 235"/>
                <a:gd name="T9" fmla="*/ 188 h 188"/>
                <a:gd name="T10" fmla="*/ 235 w 235"/>
                <a:gd name="T11" fmla="*/ 59 h 188"/>
              </a:gdLst>
              <a:ahLst/>
              <a:cxnLst>
                <a:cxn ang="0">
                  <a:pos x="T0" y="T1"/>
                </a:cxn>
                <a:cxn ang="0">
                  <a:pos x="T2" y="T3"/>
                </a:cxn>
                <a:cxn ang="0">
                  <a:pos x="T4" y="T5"/>
                </a:cxn>
                <a:cxn ang="0">
                  <a:pos x="T6" y="T7"/>
                </a:cxn>
                <a:cxn ang="0">
                  <a:pos x="T8" y="T9"/>
                </a:cxn>
                <a:cxn ang="0">
                  <a:pos x="T10" y="T11"/>
                </a:cxn>
              </a:cxnLst>
              <a:rect l="0" t="0" r="r" b="b"/>
              <a:pathLst>
                <a:path w="235" h="188">
                  <a:moveTo>
                    <a:pt x="235" y="59"/>
                  </a:moveTo>
                  <a:lnTo>
                    <a:pt x="235" y="59"/>
                  </a:lnTo>
                  <a:lnTo>
                    <a:pt x="38" y="0"/>
                  </a:lnTo>
                  <a:cubicBezTo>
                    <a:pt x="24" y="46"/>
                    <a:pt x="11" y="93"/>
                    <a:pt x="0" y="141"/>
                  </a:cubicBezTo>
                  <a:lnTo>
                    <a:pt x="200" y="188"/>
                  </a:lnTo>
                  <a:cubicBezTo>
                    <a:pt x="210" y="145"/>
                    <a:pt x="222" y="102"/>
                    <a:pt x="235" y="59"/>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04" name="Freeform 214">
              <a:extLst>
                <a:ext uri="{FF2B5EF4-FFF2-40B4-BE49-F238E27FC236}">
                  <a16:creationId xmlns:a16="http://schemas.microsoft.com/office/drawing/2014/main" id="{06584D79-6EAE-4DC2-F3E7-8A1D0662FD98}"/>
                </a:ext>
              </a:extLst>
            </p:cNvPr>
            <p:cNvSpPr>
              <a:spLocks/>
            </p:cNvSpPr>
            <p:nvPr/>
          </p:nvSpPr>
          <p:spPr bwMode="auto">
            <a:xfrm>
              <a:off x="6546852" y="4115719"/>
              <a:ext cx="230188" cy="192088"/>
            </a:xfrm>
            <a:custGeom>
              <a:avLst/>
              <a:gdLst>
                <a:gd name="T0" fmla="*/ 241 w 241"/>
                <a:gd name="T1" fmla="*/ 71 h 201"/>
                <a:gd name="T2" fmla="*/ 241 w 241"/>
                <a:gd name="T3" fmla="*/ 71 h 201"/>
                <a:gd name="T4" fmla="*/ 48 w 241"/>
                <a:gd name="T5" fmla="*/ 0 h 201"/>
                <a:gd name="T6" fmla="*/ 0 w 241"/>
                <a:gd name="T7" fmla="*/ 142 h 201"/>
                <a:gd name="T8" fmla="*/ 197 w 241"/>
                <a:gd name="T9" fmla="*/ 201 h 201"/>
                <a:gd name="T10" fmla="*/ 241 w 241"/>
                <a:gd name="T11" fmla="*/ 71 h 201"/>
              </a:gdLst>
              <a:ahLst/>
              <a:cxnLst>
                <a:cxn ang="0">
                  <a:pos x="T0" y="T1"/>
                </a:cxn>
                <a:cxn ang="0">
                  <a:pos x="T2" y="T3"/>
                </a:cxn>
                <a:cxn ang="0">
                  <a:pos x="T4" y="T5"/>
                </a:cxn>
                <a:cxn ang="0">
                  <a:pos x="T6" y="T7"/>
                </a:cxn>
                <a:cxn ang="0">
                  <a:pos x="T8" y="T9"/>
                </a:cxn>
                <a:cxn ang="0">
                  <a:pos x="T10" y="T11"/>
                </a:cxn>
              </a:cxnLst>
              <a:rect l="0" t="0" r="r" b="b"/>
              <a:pathLst>
                <a:path w="241" h="201">
                  <a:moveTo>
                    <a:pt x="241" y="71"/>
                  </a:moveTo>
                  <a:lnTo>
                    <a:pt x="241" y="71"/>
                  </a:lnTo>
                  <a:lnTo>
                    <a:pt x="48" y="0"/>
                  </a:lnTo>
                  <a:cubicBezTo>
                    <a:pt x="31" y="47"/>
                    <a:pt x="15" y="94"/>
                    <a:pt x="0" y="142"/>
                  </a:cubicBezTo>
                  <a:lnTo>
                    <a:pt x="197" y="201"/>
                  </a:lnTo>
                  <a:cubicBezTo>
                    <a:pt x="210" y="157"/>
                    <a:pt x="225" y="114"/>
                    <a:pt x="241" y="71"/>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05" name="Freeform 216">
              <a:extLst>
                <a:ext uri="{FF2B5EF4-FFF2-40B4-BE49-F238E27FC236}">
                  <a16:creationId xmlns:a16="http://schemas.microsoft.com/office/drawing/2014/main" id="{21B1FF97-DFE8-88DD-A500-6EBACA3A5A6C}"/>
                </a:ext>
              </a:extLst>
            </p:cNvPr>
            <p:cNvSpPr>
              <a:spLocks/>
            </p:cNvSpPr>
            <p:nvPr/>
          </p:nvSpPr>
          <p:spPr bwMode="auto">
            <a:xfrm>
              <a:off x="6592889" y="3979194"/>
              <a:ext cx="234950" cy="204788"/>
            </a:xfrm>
            <a:custGeom>
              <a:avLst/>
              <a:gdLst>
                <a:gd name="T0" fmla="*/ 246 w 246"/>
                <a:gd name="T1" fmla="*/ 83 h 213"/>
                <a:gd name="T2" fmla="*/ 246 w 246"/>
                <a:gd name="T3" fmla="*/ 83 h 213"/>
                <a:gd name="T4" fmla="*/ 58 w 246"/>
                <a:gd name="T5" fmla="*/ 0 h 213"/>
                <a:gd name="T6" fmla="*/ 0 w 246"/>
                <a:gd name="T7" fmla="*/ 142 h 213"/>
                <a:gd name="T8" fmla="*/ 193 w 246"/>
                <a:gd name="T9" fmla="*/ 213 h 213"/>
                <a:gd name="T10" fmla="*/ 246 w 246"/>
                <a:gd name="T11" fmla="*/ 83 h 213"/>
              </a:gdLst>
              <a:ahLst/>
              <a:cxnLst>
                <a:cxn ang="0">
                  <a:pos x="T0" y="T1"/>
                </a:cxn>
                <a:cxn ang="0">
                  <a:pos x="T2" y="T3"/>
                </a:cxn>
                <a:cxn ang="0">
                  <a:pos x="T4" y="T5"/>
                </a:cxn>
                <a:cxn ang="0">
                  <a:pos x="T6" y="T7"/>
                </a:cxn>
                <a:cxn ang="0">
                  <a:pos x="T8" y="T9"/>
                </a:cxn>
                <a:cxn ang="0">
                  <a:pos x="T10" y="T11"/>
                </a:cxn>
              </a:cxnLst>
              <a:rect l="0" t="0" r="r" b="b"/>
              <a:pathLst>
                <a:path w="246" h="213">
                  <a:moveTo>
                    <a:pt x="246" y="83"/>
                  </a:moveTo>
                  <a:lnTo>
                    <a:pt x="246" y="83"/>
                  </a:lnTo>
                  <a:lnTo>
                    <a:pt x="58" y="0"/>
                  </a:lnTo>
                  <a:cubicBezTo>
                    <a:pt x="37" y="46"/>
                    <a:pt x="18" y="94"/>
                    <a:pt x="0" y="142"/>
                  </a:cubicBezTo>
                  <a:lnTo>
                    <a:pt x="193" y="213"/>
                  </a:lnTo>
                  <a:cubicBezTo>
                    <a:pt x="209" y="169"/>
                    <a:pt x="227" y="126"/>
                    <a:pt x="246" y="8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06" name="Freeform 228">
              <a:extLst>
                <a:ext uri="{FF2B5EF4-FFF2-40B4-BE49-F238E27FC236}">
                  <a16:creationId xmlns:a16="http://schemas.microsoft.com/office/drawing/2014/main" id="{343C9C6E-715D-9595-B1B3-C50A66CF2572}"/>
                </a:ext>
              </a:extLst>
            </p:cNvPr>
            <p:cNvSpPr>
              <a:spLocks/>
            </p:cNvSpPr>
            <p:nvPr/>
          </p:nvSpPr>
          <p:spPr bwMode="auto">
            <a:xfrm>
              <a:off x="6410327" y="3537869"/>
              <a:ext cx="254000" cy="241300"/>
            </a:xfrm>
            <a:custGeom>
              <a:avLst/>
              <a:gdLst>
                <a:gd name="T0" fmla="*/ 265 w 265"/>
                <a:gd name="T1" fmla="*/ 108 h 253"/>
                <a:gd name="T2" fmla="*/ 265 w 265"/>
                <a:gd name="T3" fmla="*/ 108 h 253"/>
                <a:gd name="T4" fmla="*/ 88 w 265"/>
                <a:gd name="T5" fmla="*/ 0 h 253"/>
                <a:gd name="T6" fmla="*/ 0 w 265"/>
                <a:gd name="T7" fmla="*/ 156 h 253"/>
                <a:gd name="T8" fmla="*/ 183 w 265"/>
                <a:gd name="T9" fmla="*/ 253 h 253"/>
                <a:gd name="T10" fmla="*/ 265 w 265"/>
                <a:gd name="T11" fmla="*/ 108 h 253"/>
              </a:gdLst>
              <a:ahLst/>
              <a:cxnLst>
                <a:cxn ang="0">
                  <a:pos x="T0" y="T1"/>
                </a:cxn>
                <a:cxn ang="0">
                  <a:pos x="T2" y="T3"/>
                </a:cxn>
                <a:cxn ang="0">
                  <a:pos x="T4" y="T5"/>
                </a:cxn>
                <a:cxn ang="0">
                  <a:pos x="T6" y="T7"/>
                </a:cxn>
                <a:cxn ang="0">
                  <a:pos x="T8" y="T9"/>
                </a:cxn>
                <a:cxn ang="0">
                  <a:pos x="T10" y="T11"/>
                </a:cxn>
              </a:cxnLst>
              <a:rect l="0" t="0" r="r" b="b"/>
              <a:pathLst>
                <a:path w="265" h="253">
                  <a:moveTo>
                    <a:pt x="265" y="108"/>
                  </a:moveTo>
                  <a:lnTo>
                    <a:pt x="265" y="108"/>
                  </a:lnTo>
                  <a:lnTo>
                    <a:pt x="88" y="0"/>
                  </a:lnTo>
                  <a:cubicBezTo>
                    <a:pt x="57" y="51"/>
                    <a:pt x="27" y="104"/>
                    <a:pt x="0" y="156"/>
                  </a:cubicBezTo>
                  <a:lnTo>
                    <a:pt x="183" y="253"/>
                  </a:lnTo>
                  <a:cubicBezTo>
                    <a:pt x="209" y="204"/>
                    <a:pt x="236" y="155"/>
                    <a:pt x="265" y="10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07" name="Freeform 230">
              <a:extLst>
                <a:ext uri="{FF2B5EF4-FFF2-40B4-BE49-F238E27FC236}">
                  <a16:creationId xmlns:a16="http://schemas.microsoft.com/office/drawing/2014/main" id="{C030808C-2327-05FD-EF99-45501AFEC3A8}"/>
                </a:ext>
              </a:extLst>
            </p:cNvPr>
            <p:cNvSpPr>
              <a:spLocks/>
            </p:cNvSpPr>
            <p:nvPr/>
          </p:nvSpPr>
          <p:spPr bwMode="auto">
            <a:xfrm>
              <a:off x="8615364" y="5072981"/>
              <a:ext cx="158750" cy="196850"/>
            </a:xfrm>
            <a:custGeom>
              <a:avLst/>
              <a:gdLst>
                <a:gd name="T0" fmla="*/ 167 w 167"/>
                <a:gd name="T1" fmla="*/ 206 h 206"/>
                <a:gd name="T2" fmla="*/ 167 w 167"/>
                <a:gd name="T3" fmla="*/ 206 h 206"/>
                <a:gd name="T4" fmla="*/ 0 w 167"/>
                <a:gd name="T5" fmla="*/ 206 h 206"/>
                <a:gd name="T6" fmla="*/ 0 w 167"/>
                <a:gd name="T7" fmla="*/ 0 h 206"/>
                <a:gd name="T8" fmla="*/ 167 w 167"/>
                <a:gd name="T9" fmla="*/ 0 h 206"/>
                <a:gd name="T10" fmla="*/ 167 w 167"/>
                <a:gd name="T11" fmla="*/ 206 h 206"/>
              </a:gdLst>
              <a:ahLst/>
              <a:cxnLst>
                <a:cxn ang="0">
                  <a:pos x="T0" y="T1"/>
                </a:cxn>
                <a:cxn ang="0">
                  <a:pos x="T2" y="T3"/>
                </a:cxn>
                <a:cxn ang="0">
                  <a:pos x="T4" y="T5"/>
                </a:cxn>
                <a:cxn ang="0">
                  <a:pos x="T6" y="T7"/>
                </a:cxn>
                <a:cxn ang="0">
                  <a:pos x="T8" y="T9"/>
                </a:cxn>
                <a:cxn ang="0">
                  <a:pos x="T10" y="T11"/>
                </a:cxn>
              </a:cxnLst>
              <a:rect l="0" t="0" r="r" b="b"/>
              <a:pathLst>
                <a:path w="167" h="206">
                  <a:moveTo>
                    <a:pt x="167" y="206"/>
                  </a:moveTo>
                  <a:lnTo>
                    <a:pt x="167" y="206"/>
                  </a:lnTo>
                  <a:lnTo>
                    <a:pt x="0" y="206"/>
                  </a:lnTo>
                  <a:lnTo>
                    <a:pt x="0" y="0"/>
                  </a:lnTo>
                  <a:lnTo>
                    <a:pt x="167" y="0"/>
                  </a:lnTo>
                  <a:lnTo>
                    <a:pt x="167" y="206"/>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993" name="Freeform 236">
              <a:extLst>
                <a:ext uri="{FF2B5EF4-FFF2-40B4-BE49-F238E27FC236}">
                  <a16:creationId xmlns:a16="http://schemas.microsoft.com/office/drawing/2014/main" id="{71D6E8B0-0CD1-3EF1-8C85-C23817CE1C4D}"/>
                </a:ext>
              </a:extLst>
            </p:cNvPr>
            <p:cNvSpPr>
              <a:spLocks/>
            </p:cNvSpPr>
            <p:nvPr/>
          </p:nvSpPr>
          <p:spPr bwMode="auto">
            <a:xfrm>
              <a:off x="8456614" y="5072981"/>
              <a:ext cx="158750" cy="196850"/>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994" name="Freeform 238">
              <a:extLst>
                <a:ext uri="{FF2B5EF4-FFF2-40B4-BE49-F238E27FC236}">
                  <a16:creationId xmlns:a16="http://schemas.microsoft.com/office/drawing/2014/main" id="{453FCBE5-187D-331B-503F-4393DA774E51}"/>
                </a:ext>
              </a:extLst>
            </p:cNvPr>
            <p:cNvSpPr>
              <a:spLocks/>
            </p:cNvSpPr>
            <p:nvPr/>
          </p:nvSpPr>
          <p:spPr bwMode="auto">
            <a:xfrm>
              <a:off x="9091614" y="5414294"/>
              <a:ext cx="157163" cy="196850"/>
            </a:xfrm>
            <a:custGeom>
              <a:avLst/>
              <a:gdLst>
                <a:gd name="T0" fmla="*/ 166 w 166"/>
                <a:gd name="T1" fmla="*/ 205 h 205"/>
                <a:gd name="T2" fmla="*/ 166 w 166"/>
                <a:gd name="T3" fmla="*/ 205 h 205"/>
                <a:gd name="T4" fmla="*/ 0 w 166"/>
                <a:gd name="T5" fmla="*/ 205 h 205"/>
                <a:gd name="T6" fmla="*/ 0 w 166"/>
                <a:gd name="T7" fmla="*/ 0 h 205"/>
                <a:gd name="T8" fmla="*/ 166 w 166"/>
                <a:gd name="T9" fmla="*/ 0 h 205"/>
                <a:gd name="T10" fmla="*/ 166 w 166"/>
                <a:gd name="T11" fmla="*/ 205 h 205"/>
              </a:gdLst>
              <a:ahLst/>
              <a:cxnLst>
                <a:cxn ang="0">
                  <a:pos x="T0" y="T1"/>
                </a:cxn>
                <a:cxn ang="0">
                  <a:pos x="T2" y="T3"/>
                </a:cxn>
                <a:cxn ang="0">
                  <a:pos x="T4" y="T5"/>
                </a:cxn>
                <a:cxn ang="0">
                  <a:pos x="T6" y="T7"/>
                </a:cxn>
                <a:cxn ang="0">
                  <a:pos x="T8" y="T9"/>
                </a:cxn>
                <a:cxn ang="0">
                  <a:pos x="T10" y="T11"/>
                </a:cxn>
              </a:cxnLst>
              <a:rect l="0" t="0" r="r" b="b"/>
              <a:pathLst>
                <a:path w="166" h="205">
                  <a:moveTo>
                    <a:pt x="166" y="205"/>
                  </a:moveTo>
                  <a:lnTo>
                    <a:pt x="166" y="205"/>
                  </a:lnTo>
                  <a:lnTo>
                    <a:pt x="0" y="205"/>
                  </a:lnTo>
                  <a:lnTo>
                    <a:pt x="0" y="0"/>
                  </a:lnTo>
                  <a:lnTo>
                    <a:pt x="166" y="0"/>
                  </a:lnTo>
                  <a:lnTo>
                    <a:pt x="166" y="205"/>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95" name="Freeform 240">
              <a:extLst>
                <a:ext uri="{FF2B5EF4-FFF2-40B4-BE49-F238E27FC236}">
                  <a16:creationId xmlns:a16="http://schemas.microsoft.com/office/drawing/2014/main" id="{9D256494-B50A-F6D3-E62F-6857CAA05B32}"/>
                </a:ext>
              </a:extLst>
            </p:cNvPr>
            <p:cNvSpPr>
              <a:spLocks/>
            </p:cNvSpPr>
            <p:nvPr/>
          </p:nvSpPr>
          <p:spPr bwMode="auto">
            <a:xfrm>
              <a:off x="9383714" y="4455444"/>
              <a:ext cx="236538" cy="234950"/>
            </a:xfrm>
            <a:custGeom>
              <a:avLst/>
              <a:gdLst>
                <a:gd name="T0" fmla="*/ 0 w 249"/>
                <a:gd name="T1" fmla="*/ 146 h 246"/>
                <a:gd name="T2" fmla="*/ 0 w 249"/>
                <a:gd name="T3" fmla="*/ 146 h 246"/>
                <a:gd name="T4" fmla="*/ 124 w 249"/>
                <a:gd name="T5" fmla="*/ 0 h 246"/>
                <a:gd name="T6" fmla="*/ 249 w 249"/>
                <a:gd name="T7" fmla="*/ 143 h 246"/>
                <a:gd name="T8" fmla="*/ 87 w 249"/>
                <a:gd name="T9" fmla="*/ 246 h 246"/>
                <a:gd name="T10" fmla="*/ 0 w 249"/>
                <a:gd name="T11" fmla="*/ 146 h 246"/>
              </a:gdLst>
              <a:ahLst/>
              <a:cxnLst>
                <a:cxn ang="0">
                  <a:pos x="T0" y="T1"/>
                </a:cxn>
                <a:cxn ang="0">
                  <a:pos x="T2" y="T3"/>
                </a:cxn>
                <a:cxn ang="0">
                  <a:pos x="T4" y="T5"/>
                </a:cxn>
                <a:cxn ang="0">
                  <a:pos x="T6" y="T7"/>
                </a:cxn>
                <a:cxn ang="0">
                  <a:pos x="T8" y="T9"/>
                </a:cxn>
                <a:cxn ang="0">
                  <a:pos x="T10" y="T11"/>
                </a:cxn>
              </a:cxnLst>
              <a:rect l="0" t="0" r="r" b="b"/>
              <a:pathLst>
                <a:path w="249" h="246">
                  <a:moveTo>
                    <a:pt x="0" y="146"/>
                  </a:moveTo>
                  <a:lnTo>
                    <a:pt x="0" y="146"/>
                  </a:lnTo>
                  <a:lnTo>
                    <a:pt x="124" y="0"/>
                  </a:lnTo>
                  <a:cubicBezTo>
                    <a:pt x="172" y="41"/>
                    <a:pt x="214" y="89"/>
                    <a:pt x="249" y="143"/>
                  </a:cubicBezTo>
                  <a:lnTo>
                    <a:pt x="87" y="246"/>
                  </a:lnTo>
                  <a:cubicBezTo>
                    <a:pt x="63" y="208"/>
                    <a:pt x="34" y="175"/>
                    <a:pt x="0" y="14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996" name="Freeform 242">
              <a:extLst>
                <a:ext uri="{FF2B5EF4-FFF2-40B4-BE49-F238E27FC236}">
                  <a16:creationId xmlns:a16="http://schemas.microsoft.com/office/drawing/2014/main" id="{3F365A0A-B1B3-5B3E-51AC-A50C77612903}"/>
                </a:ext>
              </a:extLst>
            </p:cNvPr>
            <p:cNvSpPr>
              <a:spLocks/>
            </p:cNvSpPr>
            <p:nvPr/>
          </p:nvSpPr>
          <p:spPr bwMode="auto">
            <a:xfrm>
              <a:off x="9466264" y="4591969"/>
              <a:ext cx="227013" cy="211138"/>
            </a:xfrm>
            <a:custGeom>
              <a:avLst/>
              <a:gdLst>
                <a:gd name="T0" fmla="*/ 162 w 238"/>
                <a:gd name="T1" fmla="*/ 0 h 221"/>
                <a:gd name="T2" fmla="*/ 162 w 238"/>
                <a:gd name="T3" fmla="*/ 0 h 221"/>
                <a:gd name="T4" fmla="*/ 238 w 238"/>
                <a:gd name="T5" fmla="*/ 169 h 221"/>
                <a:gd name="T6" fmla="*/ 54 w 238"/>
                <a:gd name="T7" fmla="*/ 221 h 221"/>
                <a:gd name="T8" fmla="*/ 0 w 238"/>
                <a:gd name="T9" fmla="*/ 103 h 221"/>
                <a:gd name="T10" fmla="*/ 162 w 238"/>
                <a:gd name="T11" fmla="*/ 0 h 221"/>
              </a:gdLst>
              <a:ahLst/>
              <a:cxnLst>
                <a:cxn ang="0">
                  <a:pos x="T0" y="T1"/>
                </a:cxn>
                <a:cxn ang="0">
                  <a:pos x="T2" y="T3"/>
                </a:cxn>
                <a:cxn ang="0">
                  <a:pos x="T4" y="T5"/>
                </a:cxn>
                <a:cxn ang="0">
                  <a:pos x="T6" y="T7"/>
                </a:cxn>
                <a:cxn ang="0">
                  <a:pos x="T8" y="T9"/>
                </a:cxn>
                <a:cxn ang="0">
                  <a:pos x="T10" y="T11"/>
                </a:cxn>
              </a:cxnLst>
              <a:rect l="0" t="0" r="r" b="b"/>
              <a:pathLst>
                <a:path w="238" h="221">
                  <a:moveTo>
                    <a:pt x="162" y="0"/>
                  </a:moveTo>
                  <a:lnTo>
                    <a:pt x="162" y="0"/>
                  </a:lnTo>
                  <a:cubicBezTo>
                    <a:pt x="195" y="52"/>
                    <a:pt x="221" y="109"/>
                    <a:pt x="238" y="169"/>
                  </a:cubicBezTo>
                  <a:lnTo>
                    <a:pt x="54" y="221"/>
                  </a:lnTo>
                  <a:cubicBezTo>
                    <a:pt x="42" y="179"/>
                    <a:pt x="24" y="139"/>
                    <a:pt x="0" y="103"/>
                  </a:cubicBezTo>
                  <a:lnTo>
                    <a:pt x="162" y="0"/>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997" name="Freeform 244">
              <a:extLst>
                <a:ext uri="{FF2B5EF4-FFF2-40B4-BE49-F238E27FC236}">
                  <a16:creationId xmlns:a16="http://schemas.microsoft.com/office/drawing/2014/main" id="{EB977F19-1F84-A211-B0F6-9690C30D6954}"/>
                </a:ext>
              </a:extLst>
            </p:cNvPr>
            <p:cNvSpPr>
              <a:spLocks/>
            </p:cNvSpPr>
            <p:nvPr/>
          </p:nvSpPr>
          <p:spPr bwMode="auto">
            <a:xfrm>
              <a:off x="9798052" y="4544344"/>
              <a:ext cx="227013" cy="185738"/>
            </a:xfrm>
            <a:custGeom>
              <a:avLst/>
              <a:gdLst>
                <a:gd name="T0" fmla="*/ 189 w 238"/>
                <a:gd name="T1" fmla="*/ 0 h 193"/>
                <a:gd name="T2" fmla="*/ 189 w 238"/>
                <a:gd name="T3" fmla="*/ 0 h 193"/>
                <a:gd name="T4" fmla="*/ 238 w 238"/>
                <a:gd name="T5" fmla="*/ 141 h 193"/>
                <a:gd name="T6" fmla="*/ 39 w 238"/>
                <a:gd name="T7" fmla="*/ 193 h 193"/>
                <a:gd name="T8" fmla="*/ 0 w 238"/>
                <a:gd name="T9" fmla="*/ 81 h 193"/>
                <a:gd name="T10" fmla="*/ 189 w 238"/>
                <a:gd name="T11" fmla="*/ 0 h 193"/>
              </a:gdLst>
              <a:ahLst/>
              <a:cxnLst>
                <a:cxn ang="0">
                  <a:pos x="T0" y="T1"/>
                </a:cxn>
                <a:cxn ang="0">
                  <a:pos x="T2" y="T3"/>
                </a:cxn>
                <a:cxn ang="0">
                  <a:pos x="T4" y="T5"/>
                </a:cxn>
                <a:cxn ang="0">
                  <a:pos x="T6" y="T7"/>
                </a:cxn>
                <a:cxn ang="0">
                  <a:pos x="T8" y="T9"/>
                </a:cxn>
                <a:cxn ang="0">
                  <a:pos x="T10" y="T11"/>
                </a:cxn>
              </a:cxnLst>
              <a:rect l="0" t="0" r="r" b="b"/>
              <a:pathLst>
                <a:path w="238" h="193">
                  <a:moveTo>
                    <a:pt x="189" y="0"/>
                  </a:moveTo>
                  <a:lnTo>
                    <a:pt x="189" y="0"/>
                  </a:lnTo>
                  <a:cubicBezTo>
                    <a:pt x="209" y="46"/>
                    <a:pt x="225" y="93"/>
                    <a:pt x="238" y="141"/>
                  </a:cubicBezTo>
                  <a:lnTo>
                    <a:pt x="39" y="193"/>
                  </a:lnTo>
                  <a:cubicBezTo>
                    <a:pt x="29" y="155"/>
                    <a:pt x="16" y="117"/>
                    <a:pt x="0" y="81"/>
                  </a:cubicBezTo>
                  <a:lnTo>
                    <a:pt x="189" y="0"/>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998" name="Freeform 246">
              <a:extLst>
                <a:ext uri="{FF2B5EF4-FFF2-40B4-BE49-F238E27FC236}">
                  <a16:creationId xmlns:a16="http://schemas.microsoft.com/office/drawing/2014/main" id="{05C2BF1A-0AC3-7883-A26E-2546372CCB01}"/>
                </a:ext>
              </a:extLst>
            </p:cNvPr>
            <p:cNvSpPr>
              <a:spLocks/>
            </p:cNvSpPr>
            <p:nvPr/>
          </p:nvSpPr>
          <p:spPr bwMode="auto">
            <a:xfrm>
              <a:off x="9836152" y="4679281"/>
              <a:ext cx="214313" cy="161925"/>
            </a:xfrm>
            <a:custGeom>
              <a:avLst/>
              <a:gdLst>
                <a:gd name="T0" fmla="*/ 226 w 226"/>
                <a:gd name="T1" fmla="*/ 146 h 168"/>
                <a:gd name="T2" fmla="*/ 226 w 226"/>
                <a:gd name="T3" fmla="*/ 146 h 168"/>
                <a:gd name="T4" fmla="*/ 21 w 226"/>
                <a:gd name="T5" fmla="*/ 168 h 168"/>
                <a:gd name="T6" fmla="*/ 0 w 226"/>
                <a:gd name="T7" fmla="*/ 52 h 168"/>
                <a:gd name="T8" fmla="*/ 199 w 226"/>
                <a:gd name="T9" fmla="*/ 0 h 168"/>
                <a:gd name="T10" fmla="*/ 226 w 226"/>
                <a:gd name="T11" fmla="*/ 146 h 168"/>
              </a:gdLst>
              <a:ahLst/>
              <a:cxnLst>
                <a:cxn ang="0">
                  <a:pos x="T0" y="T1"/>
                </a:cxn>
                <a:cxn ang="0">
                  <a:pos x="T2" y="T3"/>
                </a:cxn>
                <a:cxn ang="0">
                  <a:pos x="T4" y="T5"/>
                </a:cxn>
                <a:cxn ang="0">
                  <a:pos x="T6" y="T7"/>
                </a:cxn>
                <a:cxn ang="0">
                  <a:pos x="T8" y="T9"/>
                </a:cxn>
                <a:cxn ang="0">
                  <a:pos x="T10" y="T11"/>
                </a:cxn>
              </a:cxnLst>
              <a:rect l="0" t="0" r="r" b="b"/>
              <a:pathLst>
                <a:path w="226" h="168">
                  <a:moveTo>
                    <a:pt x="226" y="146"/>
                  </a:moveTo>
                  <a:lnTo>
                    <a:pt x="226" y="146"/>
                  </a:lnTo>
                  <a:lnTo>
                    <a:pt x="21" y="168"/>
                  </a:lnTo>
                  <a:cubicBezTo>
                    <a:pt x="17" y="128"/>
                    <a:pt x="10" y="90"/>
                    <a:pt x="0" y="52"/>
                  </a:cubicBezTo>
                  <a:lnTo>
                    <a:pt x="199" y="0"/>
                  </a:lnTo>
                  <a:cubicBezTo>
                    <a:pt x="211" y="48"/>
                    <a:pt x="220" y="96"/>
                    <a:pt x="226" y="14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999" name="Freeform 248">
              <a:extLst>
                <a:ext uri="{FF2B5EF4-FFF2-40B4-BE49-F238E27FC236}">
                  <a16:creationId xmlns:a16="http://schemas.microsoft.com/office/drawing/2014/main" id="{20B34FBA-83B3-0F88-1516-2612873629EB}"/>
                </a:ext>
              </a:extLst>
            </p:cNvPr>
            <p:cNvSpPr>
              <a:spLocks/>
            </p:cNvSpPr>
            <p:nvPr/>
          </p:nvSpPr>
          <p:spPr bwMode="auto">
            <a:xfrm>
              <a:off x="9674227" y="4296694"/>
              <a:ext cx="236538" cy="222250"/>
            </a:xfrm>
            <a:custGeom>
              <a:avLst/>
              <a:gdLst>
                <a:gd name="T0" fmla="*/ 0 w 247"/>
                <a:gd name="T1" fmla="*/ 134 h 232"/>
                <a:gd name="T2" fmla="*/ 0 w 247"/>
                <a:gd name="T3" fmla="*/ 134 h 232"/>
                <a:gd name="T4" fmla="*/ 155 w 247"/>
                <a:gd name="T5" fmla="*/ 0 h 232"/>
                <a:gd name="T6" fmla="*/ 247 w 247"/>
                <a:gd name="T7" fmla="*/ 123 h 232"/>
                <a:gd name="T8" fmla="*/ 73 w 247"/>
                <a:gd name="T9" fmla="*/ 232 h 232"/>
                <a:gd name="T10" fmla="*/ 0 w 247"/>
                <a:gd name="T11" fmla="*/ 134 h 232"/>
              </a:gdLst>
              <a:ahLst/>
              <a:cxnLst>
                <a:cxn ang="0">
                  <a:pos x="T0" y="T1"/>
                </a:cxn>
                <a:cxn ang="0">
                  <a:pos x="T2" y="T3"/>
                </a:cxn>
                <a:cxn ang="0">
                  <a:pos x="T4" y="T5"/>
                </a:cxn>
                <a:cxn ang="0">
                  <a:pos x="T6" y="T7"/>
                </a:cxn>
                <a:cxn ang="0">
                  <a:pos x="T8" y="T9"/>
                </a:cxn>
                <a:cxn ang="0">
                  <a:pos x="T10" y="T11"/>
                </a:cxn>
              </a:cxnLst>
              <a:rect l="0" t="0" r="r" b="b"/>
              <a:pathLst>
                <a:path w="247" h="232">
                  <a:moveTo>
                    <a:pt x="0" y="134"/>
                  </a:moveTo>
                  <a:lnTo>
                    <a:pt x="0" y="134"/>
                  </a:lnTo>
                  <a:lnTo>
                    <a:pt x="155" y="0"/>
                  </a:lnTo>
                  <a:cubicBezTo>
                    <a:pt x="189" y="38"/>
                    <a:pt x="219" y="79"/>
                    <a:pt x="247" y="123"/>
                  </a:cubicBezTo>
                  <a:lnTo>
                    <a:pt x="73" y="232"/>
                  </a:lnTo>
                  <a:cubicBezTo>
                    <a:pt x="51" y="198"/>
                    <a:pt x="27" y="165"/>
                    <a:pt x="0" y="134"/>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00" name="Freeform 250">
              <a:extLst>
                <a:ext uri="{FF2B5EF4-FFF2-40B4-BE49-F238E27FC236}">
                  <a16:creationId xmlns:a16="http://schemas.microsoft.com/office/drawing/2014/main" id="{2D2054BC-B857-AFE2-F0CE-B4AD567E701B}"/>
                </a:ext>
              </a:extLst>
            </p:cNvPr>
            <p:cNvSpPr>
              <a:spLocks/>
            </p:cNvSpPr>
            <p:nvPr/>
          </p:nvSpPr>
          <p:spPr bwMode="auto">
            <a:xfrm>
              <a:off x="9744077" y="4414169"/>
              <a:ext cx="234950" cy="207963"/>
            </a:xfrm>
            <a:custGeom>
              <a:avLst/>
              <a:gdLst>
                <a:gd name="T0" fmla="*/ 0 w 246"/>
                <a:gd name="T1" fmla="*/ 109 h 218"/>
                <a:gd name="T2" fmla="*/ 0 w 246"/>
                <a:gd name="T3" fmla="*/ 109 h 218"/>
                <a:gd name="T4" fmla="*/ 174 w 246"/>
                <a:gd name="T5" fmla="*/ 0 h 218"/>
                <a:gd name="T6" fmla="*/ 246 w 246"/>
                <a:gd name="T7" fmla="*/ 137 h 218"/>
                <a:gd name="T8" fmla="*/ 57 w 246"/>
                <a:gd name="T9" fmla="*/ 218 h 218"/>
                <a:gd name="T10" fmla="*/ 0 w 246"/>
                <a:gd name="T11" fmla="*/ 109 h 218"/>
              </a:gdLst>
              <a:ahLst/>
              <a:cxnLst>
                <a:cxn ang="0">
                  <a:pos x="T0" y="T1"/>
                </a:cxn>
                <a:cxn ang="0">
                  <a:pos x="T2" y="T3"/>
                </a:cxn>
                <a:cxn ang="0">
                  <a:pos x="T4" y="T5"/>
                </a:cxn>
                <a:cxn ang="0">
                  <a:pos x="T6" y="T7"/>
                </a:cxn>
                <a:cxn ang="0">
                  <a:pos x="T8" y="T9"/>
                </a:cxn>
                <a:cxn ang="0">
                  <a:pos x="T10" y="T11"/>
                </a:cxn>
              </a:cxnLst>
              <a:rect l="0" t="0" r="r" b="b"/>
              <a:pathLst>
                <a:path w="246" h="218">
                  <a:moveTo>
                    <a:pt x="0" y="109"/>
                  </a:moveTo>
                  <a:lnTo>
                    <a:pt x="0" y="109"/>
                  </a:lnTo>
                  <a:lnTo>
                    <a:pt x="174" y="0"/>
                  </a:lnTo>
                  <a:cubicBezTo>
                    <a:pt x="201" y="44"/>
                    <a:pt x="226" y="89"/>
                    <a:pt x="246" y="137"/>
                  </a:cubicBezTo>
                  <a:lnTo>
                    <a:pt x="57" y="218"/>
                  </a:lnTo>
                  <a:cubicBezTo>
                    <a:pt x="41" y="180"/>
                    <a:pt x="22" y="144"/>
                    <a:pt x="0" y="109"/>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01" name="Freeform 252">
              <a:extLst>
                <a:ext uri="{FF2B5EF4-FFF2-40B4-BE49-F238E27FC236}">
                  <a16:creationId xmlns:a16="http://schemas.microsoft.com/office/drawing/2014/main" id="{D787B202-3FB0-5105-9C09-9DE8044AB2C4}"/>
                </a:ext>
              </a:extLst>
            </p:cNvPr>
            <p:cNvSpPr>
              <a:spLocks/>
            </p:cNvSpPr>
            <p:nvPr/>
          </p:nvSpPr>
          <p:spPr bwMode="auto">
            <a:xfrm>
              <a:off x="9593264" y="4195094"/>
              <a:ext cx="228600" cy="230188"/>
            </a:xfrm>
            <a:custGeom>
              <a:avLst/>
              <a:gdLst>
                <a:gd name="T0" fmla="*/ 0 w 240"/>
                <a:gd name="T1" fmla="*/ 156 h 240"/>
                <a:gd name="T2" fmla="*/ 0 w 240"/>
                <a:gd name="T3" fmla="*/ 156 h 240"/>
                <a:gd name="T4" fmla="*/ 133 w 240"/>
                <a:gd name="T5" fmla="*/ 0 h 240"/>
                <a:gd name="T6" fmla="*/ 240 w 240"/>
                <a:gd name="T7" fmla="*/ 106 h 240"/>
                <a:gd name="T8" fmla="*/ 85 w 240"/>
                <a:gd name="T9" fmla="*/ 240 h 240"/>
                <a:gd name="T10" fmla="*/ 0 w 240"/>
                <a:gd name="T11" fmla="*/ 156 h 240"/>
              </a:gdLst>
              <a:ahLst/>
              <a:cxnLst>
                <a:cxn ang="0">
                  <a:pos x="T0" y="T1"/>
                </a:cxn>
                <a:cxn ang="0">
                  <a:pos x="T2" y="T3"/>
                </a:cxn>
                <a:cxn ang="0">
                  <a:pos x="T4" y="T5"/>
                </a:cxn>
                <a:cxn ang="0">
                  <a:pos x="T6" y="T7"/>
                </a:cxn>
                <a:cxn ang="0">
                  <a:pos x="T8" y="T9"/>
                </a:cxn>
                <a:cxn ang="0">
                  <a:pos x="T10" y="T11"/>
                </a:cxn>
              </a:cxnLst>
              <a:rect l="0" t="0" r="r" b="b"/>
              <a:pathLst>
                <a:path w="240" h="240">
                  <a:moveTo>
                    <a:pt x="0" y="156"/>
                  </a:moveTo>
                  <a:lnTo>
                    <a:pt x="0" y="156"/>
                  </a:lnTo>
                  <a:lnTo>
                    <a:pt x="133" y="0"/>
                  </a:lnTo>
                  <a:cubicBezTo>
                    <a:pt x="171" y="32"/>
                    <a:pt x="207" y="68"/>
                    <a:pt x="240" y="106"/>
                  </a:cubicBezTo>
                  <a:lnTo>
                    <a:pt x="85" y="240"/>
                  </a:lnTo>
                  <a:cubicBezTo>
                    <a:pt x="59" y="210"/>
                    <a:pt x="31" y="182"/>
                    <a:pt x="0" y="15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02" name="Freeform 254">
              <a:extLst>
                <a:ext uri="{FF2B5EF4-FFF2-40B4-BE49-F238E27FC236}">
                  <a16:creationId xmlns:a16="http://schemas.microsoft.com/office/drawing/2014/main" id="{15BEB9DC-9F4D-F997-0AC9-37403C5FAD59}"/>
                </a:ext>
              </a:extLst>
            </p:cNvPr>
            <p:cNvSpPr>
              <a:spLocks/>
            </p:cNvSpPr>
            <p:nvPr/>
          </p:nvSpPr>
          <p:spPr bwMode="auto">
            <a:xfrm>
              <a:off x="10172702" y="4636419"/>
              <a:ext cx="215900" cy="168275"/>
            </a:xfrm>
            <a:custGeom>
              <a:avLst/>
              <a:gdLst>
                <a:gd name="T0" fmla="*/ 201 w 226"/>
                <a:gd name="T1" fmla="*/ 0 h 176"/>
                <a:gd name="T2" fmla="*/ 201 w 226"/>
                <a:gd name="T3" fmla="*/ 0 h 176"/>
                <a:gd name="T4" fmla="*/ 226 w 226"/>
                <a:gd name="T5" fmla="*/ 155 h 176"/>
                <a:gd name="T6" fmla="*/ 22 w 226"/>
                <a:gd name="T7" fmla="*/ 176 h 176"/>
                <a:gd name="T8" fmla="*/ 0 w 226"/>
                <a:gd name="T9" fmla="*/ 45 h 176"/>
                <a:gd name="T10" fmla="*/ 201 w 226"/>
                <a:gd name="T11" fmla="*/ 0 h 176"/>
              </a:gdLst>
              <a:ahLst/>
              <a:cxnLst>
                <a:cxn ang="0">
                  <a:pos x="T0" y="T1"/>
                </a:cxn>
                <a:cxn ang="0">
                  <a:pos x="T2" y="T3"/>
                </a:cxn>
                <a:cxn ang="0">
                  <a:pos x="T4" y="T5"/>
                </a:cxn>
                <a:cxn ang="0">
                  <a:pos x="T6" y="T7"/>
                </a:cxn>
                <a:cxn ang="0">
                  <a:pos x="T8" y="T9"/>
                </a:cxn>
                <a:cxn ang="0">
                  <a:pos x="T10" y="T11"/>
                </a:cxn>
              </a:cxnLst>
              <a:rect l="0" t="0" r="r" b="b"/>
              <a:pathLst>
                <a:path w="226" h="176">
                  <a:moveTo>
                    <a:pt x="201" y="0"/>
                  </a:moveTo>
                  <a:lnTo>
                    <a:pt x="201" y="0"/>
                  </a:lnTo>
                  <a:cubicBezTo>
                    <a:pt x="212" y="51"/>
                    <a:pt x="221" y="102"/>
                    <a:pt x="226" y="155"/>
                  </a:cubicBezTo>
                  <a:lnTo>
                    <a:pt x="22" y="176"/>
                  </a:lnTo>
                  <a:cubicBezTo>
                    <a:pt x="17" y="132"/>
                    <a:pt x="9" y="88"/>
                    <a:pt x="0" y="45"/>
                  </a:cubicBezTo>
                  <a:lnTo>
                    <a:pt x="201" y="0"/>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03" name="Freeform 256">
              <a:extLst>
                <a:ext uri="{FF2B5EF4-FFF2-40B4-BE49-F238E27FC236}">
                  <a16:creationId xmlns:a16="http://schemas.microsoft.com/office/drawing/2014/main" id="{B3B8F492-8A43-4EA1-F41D-327D44D8255D}"/>
                </a:ext>
              </a:extLst>
            </p:cNvPr>
            <p:cNvSpPr>
              <a:spLocks/>
            </p:cNvSpPr>
            <p:nvPr/>
          </p:nvSpPr>
          <p:spPr bwMode="auto">
            <a:xfrm>
              <a:off x="9812339" y="3934744"/>
              <a:ext cx="250825" cy="252413"/>
            </a:xfrm>
            <a:custGeom>
              <a:avLst/>
              <a:gdLst>
                <a:gd name="T0" fmla="*/ 0 w 263"/>
                <a:gd name="T1" fmla="*/ 157 h 264"/>
                <a:gd name="T2" fmla="*/ 0 w 263"/>
                <a:gd name="T3" fmla="*/ 157 h 264"/>
                <a:gd name="T4" fmla="*/ 133 w 263"/>
                <a:gd name="T5" fmla="*/ 0 h 264"/>
                <a:gd name="T6" fmla="*/ 263 w 263"/>
                <a:gd name="T7" fmla="*/ 126 h 264"/>
                <a:gd name="T8" fmla="*/ 110 w 263"/>
                <a:gd name="T9" fmla="*/ 264 h 264"/>
                <a:gd name="T10" fmla="*/ 0 w 263"/>
                <a:gd name="T11" fmla="*/ 157 h 264"/>
              </a:gdLst>
              <a:ahLst/>
              <a:cxnLst>
                <a:cxn ang="0">
                  <a:pos x="T0" y="T1"/>
                </a:cxn>
                <a:cxn ang="0">
                  <a:pos x="T2" y="T3"/>
                </a:cxn>
                <a:cxn ang="0">
                  <a:pos x="T4" y="T5"/>
                </a:cxn>
                <a:cxn ang="0">
                  <a:pos x="T6" y="T7"/>
                </a:cxn>
                <a:cxn ang="0">
                  <a:pos x="T8" y="T9"/>
                </a:cxn>
                <a:cxn ang="0">
                  <a:pos x="T10" y="T11"/>
                </a:cxn>
              </a:cxnLst>
              <a:rect l="0" t="0" r="r" b="b"/>
              <a:pathLst>
                <a:path w="263" h="264">
                  <a:moveTo>
                    <a:pt x="0" y="157"/>
                  </a:moveTo>
                  <a:lnTo>
                    <a:pt x="0" y="157"/>
                  </a:lnTo>
                  <a:lnTo>
                    <a:pt x="133" y="0"/>
                  </a:lnTo>
                  <a:cubicBezTo>
                    <a:pt x="179" y="39"/>
                    <a:pt x="222" y="81"/>
                    <a:pt x="263" y="126"/>
                  </a:cubicBezTo>
                  <a:lnTo>
                    <a:pt x="110" y="264"/>
                  </a:lnTo>
                  <a:cubicBezTo>
                    <a:pt x="76" y="226"/>
                    <a:pt x="39" y="190"/>
                    <a:pt x="0" y="15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04" name="Freeform 258">
              <a:extLst>
                <a:ext uri="{FF2B5EF4-FFF2-40B4-BE49-F238E27FC236}">
                  <a16:creationId xmlns:a16="http://schemas.microsoft.com/office/drawing/2014/main" id="{391047FF-810D-0C57-0EA9-62A1BA196D63}"/>
                </a:ext>
              </a:extLst>
            </p:cNvPr>
            <p:cNvSpPr>
              <a:spLocks/>
            </p:cNvSpPr>
            <p:nvPr/>
          </p:nvSpPr>
          <p:spPr bwMode="auto">
            <a:xfrm>
              <a:off x="9917114" y="4053806"/>
              <a:ext cx="247650" cy="241300"/>
            </a:xfrm>
            <a:custGeom>
              <a:avLst/>
              <a:gdLst>
                <a:gd name="T0" fmla="*/ 0 w 259"/>
                <a:gd name="T1" fmla="*/ 138 h 251"/>
                <a:gd name="T2" fmla="*/ 0 w 259"/>
                <a:gd name="T3" fmla="*/ 138 h 251"/>
                <a:gd name="T4" fmla="*/ 153 w 259"/>
                <a:gd name="T5" fmla="*/ 0 h 251"/>
                <a:gd name="T6" fmla="*/ 259 w 259"/>
                <a:gd name="T7" fmla="*/ 133 h 251"/>
                <a:gd name="T8" fmla="*/ 90 w 259"/>
                <a:gd name="T9" fmla="*/ 251 h 251"/>
                <a:gd name="T10" fmla="*/ 0 w 259"/>
                <a:gd name="T11" fmla="*/ 138 h 251"/>
              </a:gdLst>
              <a:ahLst/>
              <a:cxnLst>
                <a:cxn ang="0">
                  <a:pos x="T0" y="T1"/>
                </a:cxn>
                <a:cxn ang="0">
                  <a:pos x="T2" y="T3"/>
                </a:cxn>
                <a:cxn ang="0">
                  <a:pos x="T4" y="T5"/>
                </a:cxn>
                <a:cxn ang="0">
                  <a:pos x="T6" y="T7"/>
                </a:cxn>
                <a:cxn ang="0">
                  <a:pos x="T8" y="T9"/>
                </a:cxn>
                <a:cxn ang="0">
                  <a:pos x="T10" y="T11"/>
                </a:cxn>
              </a:cxnLst>
              <a:rect l="0" t="0" r="r" b="b"/>
              <a:pathLst>
                <a:path w="259" h="251">
                  <a:moveTo>
                    <a:pt x="0" y="138"/>
                  </a:moveTo>
                  <a:lnTo>
                    <a:pt x="0" y="138"/>
                  </a:lnTo>
                  <a:lnTo>
                    <a:pt x="153" y="0"/>
                  </a:lnTo>
                  <a:cubicBezTo>
                    <a:pt x="191" y="42"/>
                    <a:pt x="226" y="87"/>
                    <a:pt x="259" y="133"/>
                  </a:cubicBezTo>
                  <a:lnTo>
                    <a:pt x="90" y="251"/>
                  </a:lnTo>
                  <a:cubicBezTo>
                    <a:pt x="62" y="211"/>
                    <a:pt x="32" y="174"/>
                    <a:pt x="0" y="13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05" name="Freeform 260">
              <a:extLst>
                <a:ext uri="{FF2B5EF4-FFF2-40B4-BE49-F238E27FC236}">
                  <a16:creationId xmlns:a16="http://schemas.microsoft.com/office/drawing/2014/main" id="{55043241-BC82-A189-0CA0-47B058F34ACD}"/>
                </a:ext>
              </a:extLst>
            </p:cNvPr>
            <p:cNvSpPr>
              <a:spLocks/>
            </p:cNvSpPr>
            <p:nvPr/>
          </p:nvSpPr>
          <p:spPr bwMode="auto">
            <a:xfrm>
              <a:off x="10077452" y="4326856"/>
              <a:ext cx="241300" cy="220663"/>
            </a:xfrm>
            <a:custGeom>
              <a:avLst/>
              <a:gdLst>
                <a:gd name="T0" fmla="*/ 0 w 254"/>
                <a:gd name="T1" fmla="*/ 95 h 231"/>
                <a:gd name="T2" fmla="*/ 0 w 254"/>
                <a:gd name="T3" fmla="*/ 95 h 231"/>
                <a:gd name="T4" fmla="*/ 183 w 254"/>
                <a:gd name="T5" fmla="*/ 0 h 231"/>
                <a:gd name="T6" fmla="*/ 254 w 254"/>
                <a:gd name="T7" fmla="*/ 161 h 231"/>
                <a:gd name="T8" fmla="*/ 61 w 254"/>
                <a:gd name="T9" fmla="*/ 231 h 231"/>
                <a:gd name="T10" fmla="*/ 0 w 254"/>
                <a:gd name="T11" fmla="*/ 95 h 231"/>
              </a:gdLst>
              <a:ahLst/>
              <a:cxnLst>
                <a:cxn ang="0">
                  <a:pos x="T0" y="T1"/>
                </a:cxn>
                <a:cxn ang="0">
                  <a:pos x="T2" y="T3"/>
                </a:cxn>
                <a:cxn ang="0">
                  <a:pos x="T4" y="T5"/>
                </a:cxn>
                <a:cxn ang="0">
                  <a:pos x="T6" y="T7"/>
                </a:cxn>
                <a:cxn ang="0">
                  <a:pos x="T8" y="T9"/>
                </a:cxn>
                <a:cxn ang="0">
                  <a:pos x="T10" y="T11"/>
                </a:cxn>
              </a:cxnLst>
              <a:rect l="0" t="0" r="r" b="b"/>
              <a:pathLst>
                <a:path w="254" h="231">
                  <a:moveTo>
                    <a:pt x="0" y="95"/>
                  </a:moveTo>
                  <a:lnTo>
                    <a:pt x="0" y="95"/>
                  </a:lnTo>
                  <a:lnTo>
                    <a:pt x="183" y="0"/>
                  </a:lnTo>
                  <a:cubicBezTo>
                    <a:pt x="210" y="52"/>
                    <a:pt x="234" y="105"/>
                    <a:pt x="254" y="161"/>
                  </a:cubicBezTo>
                  <a:lnTo>
                    <a:pt x="61" y="231"/>
                  </a:lnTo>
                  <a:cubicBezTo>
                    <a:pt x="43" y="184"/>
                    <a:pt x="23" y="138"/>
                    <a:pt x="0" y="9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06" name="Freeform 262">
              <a:extLst>
                <a:ext uri="{FF2B5EF4-FFF2-40B4-BE49-F238E27FC236}">
                  <a16:creationId xmlns:a16="http://schemas.microsoft.com/office/drawing/2014/main" id="{F1E94D0D-896B-9B08-120B-B938ABCA72B5}"/>
                </a:ext>
              </a:extLst>
            </p:cNvPr>
            <p:cNvSpPr>
              <a:spLocks/>
            </p:cNvSpPr>
            <p:nvPr/>
          </p:nvSpPr>
          <p:spPr bwMode="auto">
            <a:xfrm>
              <a:off x="10002839" y="4182394"/>
              <a:ext cx="247650" cy="234950"/>
            </a:xfrm>
            <a:custGeom>
              <a:avLst/>
              <a:gdLst>
                <a:gd name="T0" fmla="*/ 0 w 260"/>
                <a:gd name="T1" fmla="*/ 118 h 246"/>
                <a:gd name="T2" fmla="*/ 0 w 260"/>
                <a:gd name="T3" fmla="*/ 118 h 246"/>
                <a:gd name="T4" fmla="*/ 169 w 260"/>
                <a:gd name="T5" fmla="*/ 0 h 246"/>
                <a:gd name="T6" fmla="*/ 260 w 260"/>
                <a:gd name="T7" fmla="*/ 151 h 246"/>
                <a:gd name="T8" fmla="*/ 77 w 260"/>
                <a:gd name="T9" fmla="*/ 246 h 246"/>
                <a:gd name="T10" fmla="*/ 0 w 260"/>
                <a:gd name="T11" fmla="*/ 118 h 246"/>
              </a:gdLst>
              <a:ahLst/>
              <a:cxnLst>
                <a:cxn ang="0">
                  <a:pos x="T0" y="T1"/>
                </a:cxn>
                <a:cxn ang="0">
                  <a:pos x="T2" y="T3"/>
                </a:cxn>
                <a:cxn ang="0">
                  <a:pos x="T4" y="T5"/>
                </a:cxn>
                <a:cxn ang="0">
                  <a:pos x="T6" y="T7"/>
                </a:cxn>
                <a:cxn ang="0">
                  <a:pos x="T8" y="T9"/>
                </a:cxn>
                <a:cxn ang="0">
                  <a:pos x="T10" y="T11"/>
                </a:cxn>
              </a:cxnLst>
              <a:rect l="0" t="0" r="r" b="b"/>
              <a:pathLst>
                <a:path w="260" h="246">
                  <a:moveTo>
                    <a:pt x="0" y="118"/>
                  </a:moveTo>
                  <a:lnTo>
                    <a:pt x="0" y="118"/>
                  </a:lnTo>
                  <a:lnTo>
                    <a:pt x="169" y="0"/>
                  </a:lnTo>
                  <a:cubicBezTo>
                    <a:pt x="202" y="48"/>
                    <a:pt x="233" y="99"/>
                    <a:pt x="260" y="151"/>
                  </a:cubicBezTo>
                  <a:lnTo>
                    <a:pt x="77" y="246"/>
                  </a:lnTo>
                  <a:cubicBezTo>
                    <a:pt x="54" y="201"/>
                    <a:pt x="28" y="159"/>
                    <a:pt x="0" y="11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07" name="Freeform 264">
              <a:extLst>
                <a:ext uri="{FF2B5EF4-FFF2-40B4-BE49-F238E27FC236}">
                  <a16:creationId xmlns:a16="http://schemas.microsoft.com/office/drawing/2014/main" id="{9161BF5A-70A9-DE20-1800-2293CD33EC01}"/>
                </a:ext>
              </a:extLst>
            </p:cNvPr>
            <p:cNvSpPr>
              <a:spLocks/>
            </p:cNvSpPr>
            <p:nvPr/>
          </p:nvSpPr>
          <p:spPr bwMode="auto">
            <a:xfrm>
              <a:off x="10134602" y="4480844"/>
              <a:ext cx="230188" cy="198438"/>
            </a:xfrm>
            <a:custGeom>
              <a:avLst/>
              <a:gdLst>
                <a:gd name="T0" fmla="*/ 0 w 241"/>
                <a:gd name="T1" fmla="*/ 70 h 208"/>
                <a:gd name="T2" fmla="*/ 0 w 241"/>
                <a:gd name="T3" fmla="*/ 70 h 208"/>
                <a:gd name="T4" fmla="*/ 193 w 241"/>
                <a:gd name="T5" fmla="*/ 0 h 208"/>
                <a:gd name="T6" fmla="*/ 241 w 241"/>
                <a:gd name="T7" fmla="*/ 163 h 208"/>
                <a:gd name="T8" fmla="*/ 40 w 241"/>
                <a:gd name="T9" fmla="*/ 208 h 208"/>
                <a:gd name="T10" fmla="*/ 0 w 241"/>
                <a:gd name="T11" fmla="*/ 70 h 208"/>
              </a:gdLst>
              <a:ahLst/>
              <a:cxnLst>
                <a:cxn ang="0">
                  <a:pos x="T0" y="T1"/>
                </a:cxn>
                <a:cxn ang="0">
                  <a:pos x="T2" y="T3"/>
                </a:cxn>
                <a:cxn ang="0">
                  <a:pos x="T4" y="T5"/>
                </a:cxn>
                <a:cxn ang="0">
                  <a:pos x="T6" y="T7"/>
                </a:cxn>
                <a:cxn ang="0">
                  <a:pos x="T8" y="T9"/>
                </a:cxn>
                <a:cxn ang="0">
                  <a:pos x="T10" y="T11"/>
                </a:cxn>
              </a:cxnLst>
              <a:rect l="0" t="0" r="r" b="b"/>
              <a:pathLst>
                <a:path w="241" h="208">
                  <a:moveTo>
                    <a:pt x="0" y="70"/>
                  </a:moveTo>
                  <a:lnTo>
                    <a:pt x="0" y="70"/>
                  </a:lnTo>
                  <a:lnTo>
                    <a:pt x="193" y="0"/>
                  </a:lnTo>
                  <a:cubicBezTo>
                    <a:pt x="212" y="53"/>
                    <a:pt x="228" y="107"/>
                    <a:pt x="241" y="163"/>
                  </a:cubicBezTo>
                  <a:lnTo>
                    <a:pt x="40" y="208"/>
                  </a:lnTo>
                  <a:cubicBezTo>
                    <a:pt x="29" y="161"/>
                    <a:pt x="16" y="115"/>
                    <a:pt x="0" y="7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08" name="Freeform 266">
              <a:extLst>
                <a:ext uri="{FF2B5EF4-FFF2-40B4-BE49-F238E27FC236}">
                  <a16:creationId xmlns:a16="http://schemas.microsoft.com/office/drawing/2014/main" id="{5575191D-2EB7-A84E-0AAB-27B1E03DE872}"/>
                </a:ext>
              </a:extLst>
            </p:cNvPr>
            <p:cNvSpPr>
              <a:spLocks/>
            </p:cNvSpPr>
            <p:nvPr/>
          </p:nvSpPr>
          <p:spPr bwMode="auto">
            <a:xfrm>
              <a:off x="10375902" y="4161756"/>
              <a:ext cx="241300" cy="220663"/>
            </a:xfrm>
            <a:custGeom>
              <a:avLst/>
              <a:gdLst>
                <a:gd name="T0" fmla="*/ 0 w 253"/>
                <a:gd name="T1" fmla="*/ 96 h 231"/>
                <a:gd name="T2" fmla="*/ 0 w 253"/>
                <a:gd name="T3" fmla="*/ 96 h 231"/>
                <a:gd name="T4" fmla="*/ 182 w 253"/>
                <a:gd name="T5" fmla="*/ 0 h 231"/>
                <a:gd name="T6" fmla="*/ 253 w 253"/>
                <a:gd name="T7" fmla="*/ 154 h 231"/>
                <a:gd name="T8" fmla="*/ 62 w 253"/>
                <a:gd name="T9" fmla="*/ 231 h 231"/>
                <a:gd name="T10" fmla="*/ 0 w 253"/>
                <a:gd name="T11" fmla="*/ 96 h 231"/>
              </a:gdLst>
              <a:ahLst/>
              <a:cxnLst>
                <a:cxn ang="0">
                  <a:pos x="T0" y="T1"/>
                </a:cxn>
                <a:cxn ang="0">
                  <a:pos x="T2" y="T3"/>
                </a:cxn>
                <a:cxn ang="0">
                  <a:pos x="T4" y="T5"/>
                </a:cxn>
                <a:cxn ang="0">
                  <a:pos x="T6" y="T7"/>
                </a:cxn>
                <a:cxn ang="0">
                  <a:pos x="T8" y="T9"/>
                </a:cxn>
                <a:cxn ang="0">
                  <a:pos x="T10" y="T11"/>
                </a:cxn>
              </a:cxnLst>
              <a:rect l="0" t="0" r="r" b="b"/>
              <a:pathLst>
                <a:path w="253" h="231">
                  <a:moveTo>
                    <a:pt x="0" y="96"/>
                  </a:moveTo>
                  <a:lnTo>
                    <a:pt x="0" y="96"/>
                  </a:lnTo>
                  <a:lnTo>
                    <a:pt x="182" y="0"/>
                  </a:lnTo>
                  <a:cubicBezTo>
                    <a:pt x="208" y="50"/>
                    <a:pt x="232" y="101"/>
                    <a:pt x="253" y="154"/>
                  </a:cubicBezTo>
                  <a:lnTo>
                    <a:pt x="62" y="231"/>
                  </a:lnTo>
                  <a:cubicBezTo>
                    <a:pt x="44" y="185"/>
                    <a:pt x="23" y="139"/>
                    <a:pt x="0" y="9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09" name="Freeform 268">
              <a:extLst>
                <a:ext uri="{FF2B5EF4-FFF2-40B4-BE49-F238E27FC236}">
                  <a16:creationId xmlns:a16="http://schemas.microsoft.com/office/drawing/2014/main" id="{A6B3BFCB-8155-2ECE-DDD5-C705B45D9164}"/>
                </a:ext>
              </a:extLst>
            </p:cNvPr>
            <p:cNvSpPr>
              <a:spLocks/>
            </p:cNvSpPr>
            <p:nvPr/>
          </p:nvSpPr>
          <p:spPr bwMode="auto">
            <a:xfrm>
              <a:off x="10304464" y="4023644"/>
              <a:ext cx="244475" cy="230188"/>
            </a:xfrm>
            <a:custGeom>
              <a:avLst/>
              <a:gdLst>
                <a:gd name="T0" fmla="*/ 0 w 258"/>
                <a:gd name="T1" fmla="*/ 113 h 241"/>
                <a:gd name="T2" fmla="*/ 0 w 258"/>
                <a:gd name="T3" fmla="*/ 113 h 241"/>
                <a:gd name="T4" fmla="*/ 172 w 258"/>
                <a:gd name="T5" fmla="*/ 0 h 241"/>
                <a:gd name="T6" fmla="*/ 258 w 258"/>
                <a:gd name="T7" fmla="*/ 145 h 241"/>
                <a:gd name="T8" fmla="*/ 76 w 258"/>
                <a:gd name="T9" fmla="*/ 241 h 241"/>
                <a:gd name="T10" fmla="*/ 0 w 258"/>
                <a:gd name="T11" fmla="*/ 113 h 241"/>
              </a:gdLst>
              <a:ahLst/>
              <a:cxnLst>
                <a:cxn ang="0">
                  <a:pos x="T0" y="T1"/>
                </a:cxn>
                <a:cxn ang="0">
                  <a:pos x="T2" y="T3"/>
                </a:cxn>
                <a:cxn ang="0">
                  <a:pos x="T4" y="T5"/>
                </a:cxn>
                <a:cxn ang="0">
                  <a:pos x="T6" y="T7"/>
                </a:cxn>
                <a:cxn ang="0">
                  <a:pos x="T8" y="T9"/>
                </a:cxn>
                <a:cxn ang="0">
                  <a:pos x="T10" y="T11"/>
                </a:cxn>
              </a:cxnLst>
              <a:rect l="0" t="0" r="r" b="b"/>
              <a:pathLst>
                <a:path w="258" h="241">
                  <a:moveTo>
                    <a:pt x="0" y="113"/>
                  </a:moveTo>
                  <a:lnTo>
                    <a:pt x="0" y="113"/>
                  </a:lnTo>
                  <a:lnTo>
                    <a:pt x="172" y="0"/>
                  </a:lnTo>
                  <a:cubicBezTo>
                    <a:pt x="203" y="47"/>
                    <a:pt x="231" y="95"/>
                    <a:pt x="258" y="145"/>
                  </a:cubicBezTo>
                  <a:lnTo>
                    <a:pt x="76" y="241"/>
                  </a:lnTo>
                  <a:cubicBezTo>
                    <a:pt x="52" y="197"/>
                    <a:pt x="27" y="154"/>
                    <a:pt x="0" y="11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10" name="Freeform 270">
              <a:extLst>
                <a:ext uri="{FF2B5EF4-FFF2-40B4-BE49-F238E27FC236}">
                  <a16:creationId xmlns:a16="http://schemas.microsoft.com/office/drawing/2014/main" id="{4352DB03-9981-B6A1-C2DD-346783A9D523}"/>
                </a:ext>
              </a:extLst>
            </p:cNvPr>
            <p:cNvSpPr>
              <a:spLocks/>
            </p:cNvSpPr>
            <p:nvPr/>
          </p:nvSpPr>
          <p:spPr bwMode="auto">
            <a:xfrm>
              <a:off x="10434639" y="4309394"/>
              <a:ext cx="234950" cy="204788"/>
            </a:xfrm>
            <a:custGeom>
              <a:avLst/>
              <a:gdLst>
                <a:gd name="T0" fmla="*/ 0 w 246"/>
                <a:gd name="T1" fmla="*/ 77 h 215"/>
                <a:gd name="T2" fmla="*/ 0 w 246"/>
                <a:gd name="T3" fmla="*/ 77 h 215"/>
                <a:gd name="T4" fmla="*/ 191 w 246"/>
                <a:gd name="T5" fmla="*/ 0 h 215"/>
                <a:gd name="T6" fmla="*/ 246 w 246"/>
                <a:gd name="T7" fmla="*/ 157 h 215"/>
                <a:gd name="T8" fmla="*/ 49 w 246"/>
                <a:gd name="T9" fmla="*/ 215 h 215"/>
                <a:gd name="T10" fmla="*/ 0 w 246"/>
                <a:gd name="T11" fmla="*/ 77 h 215"/>
              </a:gdLst>
              <a:ahLst/>
              <a:cxnLst>
                <a:cxn ang="0">
                  <a:pos x="T0" y="T1"/>
                </a:cxn>
                <a:cxn ang="0">
                  <a:pos x="T2" y="T3"/>
                </a:cxn>
                <a:cxn ang="0">
                  <a:pos x="T4" y="T5"/>
                </a:cxn>
                <a:cxn ang="0">
                  <a:pos x="T6" y="T7"/>
                </a:cxn>
                <a:cxn ang="0">
                  <a:pos x="T8" y="T9"/>
                </a:cxn>
                <a:cxn ang="0">
                  <a:pos x="T10" y="T11"/>
                </a:cxn>
              </a:cxnLst>
              <a:rect l="0" t="0" r="r" b="b"/>
              <a:pathLst>
                <a:path w="246" h="215">
                  <a:moveTo>
                    <a:pt x="0" y="77"/>
                  </a:moveTo>
                  <a:lnTo>
                    <a:pt x="0" y="77"/>
                  </a:lnTo>
                  <a:lnTo>
                    <a:pt x="191" y="0"/>
                  </a:lnTo>
                  <a:cubicBezTo>
                    <a:pt x="212" y="51"/>
                    <a:pt x="230" y="104"/>
                    <a:pt x="246" y="157"/>
                  </a:cubicBezTo>
                  <a:lnTo>
                    <a:pt x="49" y="215"/>
                  </a:lnTo>
                  <a:cubicBezTo>
                    <a:pt x="35" y="168"/>
                    <a:pt x="19" y="122"/>
                    <a:pt x="0" y="7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11" name="Freeform 272">
              <a:extLst>
                <a:ext uri="{FF2B5EF4-FFF2-40B4-BE49-F238E27FC236}">
                  <a16:creationId xmlns:a16="http://schemas.microsoft.com/office/drawing/2014/main" id="{A9B64B8B-338B-6A32-8CD7-AA782E9EF51B}"/>
                </a:ext>
              </a:extLst>
            </p:cNvPr>
            <p:cNvSpPr>
              <a:spLocks/>
            </p:cNvSpPr>
            <p:nvPr/>
          </p:nvSpPr>
          <p:spPr bwMode="auto">
            <a:xfrm>
              <a:off x="10482264" y="4458619"/>
              <a:ext cx="223838" cy="187325"/>
            </a:xfrm>
            <a:custGeom>
              <a:avLst/>
              <a:gdLst>
                <a:gd name="T0" fmla="*/ 0 w 235"/>
                <a:gd name="T1" fmla="*/ 58 h 196"/>
                <a:gd name="T2" fmla="*/ 0 w 235"/>
                <a:gd name="T3" fmla="*/ 58 h 196"/>
                <a:gd name="T4" fmla="*/ 197 w 235"/>
                <a:gd name="T5" fmla="*/ 0 h 196"/>
                <a:gd name="T6" fmla="*/ 235 w 235"/>
                <a:gd name="T7" fmla="*/ 157 h 196"/>
                <a:gd name="T8" fmla="*/ 33 w 235"/>
                <a:gd name="T9" fmla="*/ 196 h 196"/>
                <a:gd name="T10" fmla="*/ 0 w 235"/>
                <a:gd name="T11" fmla="*/ 58 h 196"/>
              </a:gdLst>
              <a:ahLst/>
              <a:cxnLst>
                <a:cxn ang="0">
                  <a:pos x="T0" y="T1"/>
                </a:cxn>
                <a:cxn ang="0">
                  <a:pos x="T2" y="T3"/>
                </a:cxn>
                <a:cxn ang="0">
                  <a:pos x="T4" y="T5"/>
                </a:cxn>
                <a:cxn ang="0">
                  <a:pos x="T6" y="T7"/>
                </a:cxn>
                <a:cxn ang="0">
                  <a:pos x="T8" y="T9"/>
                </a:cxn>
                <a:cxn ang="0">
                  <a:pos x="T10" y="T11"/>
                </a:cxn>
              </a:cxnLst>
              <a:rect l="0" t="0" r="r" b="b"/>
              <a:pathLst>
                <a:path w="235" h="196">
                  <a:moveTo>
                    <a:pt x="0" y="58"/>
                  </a:moveTo>
                  <a:lnTo>
                    <a:pt x="0" y="58"/>
                  </a:lnTo>
                  <a:lnTo>
                    <a:pt x="197" y="0"/>
                  </a:lnTo>
                  <a:cubicBezTo>
                    <a:pt x="212" y="52"/>
                    <a:pt x="225" y="104"/>
                    <a:pt x="235" y="157"/>
                  </a:cubicBezTo>
                  <a:lnTo>
                    <a:pt x="33" y="196"/>
                  </a:lnTo>
                  <a:cubicBezTo>
                    <a:pt x="24" y="149"/>
                    <a:pt x="13" y="103"/>
                    <a:pt x="0" y="5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12" name="Freeform 274">
              <a:extLst>
                <a:ext uri="{FF2B5EF4-FFF2-40B4-BE49-F238E27FC236}">
                  <a16:creationId xmlns:a16="http://schemas.microsoft.com/office/drawing/2014/main" id="{AA76780D-6F6D-A365-A562-06AC35A93096}"/>
                </a:ext>
              </a:extLst>
            </p:cNvPr>
            <p:cNvSpPr>
              <a:spLocks/>
            </p:cNvSpPr>
            <p:nvPr/>
          </p:nvSpPr>
          <p:spPr bwMode="auto">
            <a:xfrm>
              <a:off x="10514014" y="4609431"/>
              <a:ext cx="212725" cy="158750"/>
            </a:xfrm>
            <a:custGeom>
              <a:avLst/>
              <a:gdLst>
                <a:gd name="T0" fmla="*/ 202 w 224"/>
                <a:gd name="T1" fmla="*/ 0 h 167"/>
                <a:gd name="T2" fmla="*/ 202 w 224"/>
                <a:gd name="T3" fmla="*/ 0 h 167"/>
                <a:gd name="T4" fmla="*/ 224 w 224"/>
                <a:gd name="T5" fmla="*/ 145 h 167"/>
                <a:gd name="T6" fmla="*/ 19 w 224"/>
                <a:gd name="T7" fmla="*/ 167 h 167"/>
                <a:gd name="T8" fmla="*/ 0 w 224"/>
                <a:gd name="T9" fmla="*/ 39 h 167"/>
                <a:gd name="T10" fmla="*/ 202 w 224"/>
                <a:gd name="T11" fmla="*/ 0 h 167"/>
              </a:gdLst>
              <a:ahLst/>
              <a:cxnLst>
                <a:cxn ang="0">
                  <a:pos x="T0" y="T1"/>
                </a:cxn>
                <a:cxn ang="0">
                  <a:pos x="T2" y="T3"/>
                </a:cxn>
                <a:cxn ang="0">
                  <a:pos x="T4" y="T5"/>
                </a:cxn>
                <a:cxn ang="0">
                  <a:pos x="T6" y="T7"/>
                </a:cxn>
                <a:cxn ang="0">
                  <a:pos x="T8" y="T9"/>
                </a:cxn>
                <a:cxn ang="0">
                  <a:pos x="T10" y="T11"/>
                </a:cxn>
              </a:cxnLst>
              <a:rect l="0" t="0" r="r" b="b"/>
              <a:pathLst>
                <a:path w="224" h="167">
                  <a:moveTo>
                    <a:pt x="202" y="0"/>
                  </a:moveTo>
                  <a:lnTo>
                    <a:pt x="202" y="0"/>
                  </a:lnTo>
                  <a:cubicBezTo>
                    <a:pt x="211" y="48"/>
                    <a:pt x="219" y="96"/>
                    <a:pt x="224" y="145"/>
                  </a:cubicBezTo>
                  <a:lnTo>
                    <a:pt x="19" y="167"/>
                  </a:lnTo>
                  <a:cubicBezTo>
                    <a:pt x="15" y="124"/>
                    <a:pt x="8" y="81"/>
                    <a:pt x="0" y="39"/>
                  </a:cubicBezTo>
                  <a:lnTo>
                    <a:pt x="202" y="0"/>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13" name="Freeform 276">
              <a:extLst>
                <a:ext uri="{FF2B5EF4-FFF2-40B4-BE49-F238E27FC236}">
                  <a16:creationId xmlns:a16="http://schemas.microsoft.com/office/drawing/2014/main" id="{9D0BD8CA-3C60-1C3E-9986-9996A6561334}"/>
                </a:ext>
              </a:extLst>
            </p:cNvPr>
            <p:cNvSpPr>
              <a:spLocks/>
            </p:cNvSpPr>
            <p:nvPr/>
          </p:nvSpPr>
          <p:spPr bwMode="auto">
            <a:xfrm>
              <a:off x="10134602" y="3782344"/>
              <a:ext cx="241300" cy="236538"/>
            </a:xfrm>
            <a:custGeom>
              <a:avLst/>
              <a:gdLst>
                <a:gd name="T0" fmla="*/ 0 w 253"/>
                <a:gd name="T1" fmla="*/ 143 h 247"/>
                <a:gd name="T2" fmla="*/ 0 w 253"/>
                <a:gd name="T3" fmla="*/ 143 h 247"/>
                <a:gd name="T4" fmla="*/ 148 w 253"/>
                <a:gd name="T5" fmla="*/ 0 h 247"/>
                <a:gd name="T6" fmla="*/ 253 w 253"/>
                <a:gd name="T7" fmla="*/ 118 h 247"/>
                <a:gd name="T8" fmla="*/ 93 w 253"/>
                <a:gd name="T9" fmla="*/ 247 h 247"/>
                <a:gd name="T10" fmla="*/ 0 w 253"/>
                <a:gd name="T11" fmla="*/ 143 h 247"/>
              </a:gdLst>
              <a:ahLst/>
              <a:cxnLst>
                <a:cxn ang="0">
                  <a:pos x="T0" y="T1"/>
                </a:cxn>
                <a:cxn ang="0">
                  <a:pos x="T2" y="T3"/>
                </a:cxn>
                <a:cxn ang="0">
                  <a:pos x="T4" y="T5"/>
                </a:cxn>
                <a:cxn ang="0">
                  <a:pos x="T6" y="T7"/>
                </a:cxn>
                <a:cxn ang="0">
                  <a:pos x="T8" y="T9"/>
                </a:cxn>
                <a:cxn ang="0">
                  <a:pos x="T10" y="T11"/>
                </a:cxn>
              </a:cxnLst>
              <a:rect l="0" t="0" r="r" b="b"/>
              <a:pathLst>
                <a:path w="253" h="247">
                  <a:moveTo>
                    <a:pt x="0" y="143"/>
                  </a:moveTo>
                  <a:lnTo>
                    <a:pt x="0" y="143"/>
                  </a:lnTo>
                  <a:lnTo>
                    <a:pt x="148" y="0"/>
                  </a:lnTo>
                  <a:cubicBezTo>
                    <a:pt x="184" y="38"/>
                    <a:pt x="219" y="77"/>
                    <a:pt x="253" y="118"/>
                  </a:cubicBezTo>
                  <a:lnTo>
                    <a:pt x="93" y="247"/>
                  </a:lnTo>
                  <a:cubicBezTo>
                    <a:pt x="63" y="211"/>
                    <a:pt x="33" y="176"/>
                    <a:pt x="0" y="14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14" name="Freeform 278">
              <a:extLst>
                <a:ext uri="{FF2B5EF4-FFF2-40B4-BE49-F238E27FC236}">
                  <a16:creationId xmlns:a16="http://schemas.microsoft.com/office/drawing/2014/main" id="{F4C12B38-A9B7-1AD0-0CD0-20DE984CB2B6}"/>
                </a:ext>
              </a:extLst>
            </p:cNvPr>
            <p:cNvSpPr>
              <a:spLocks/>
            </p:cNvSpPr>
            <p:nvPr/>
          </p:nvSpPr>
          <p:spPr bwMode="auto">
            <a:xfrm>
              <a:off x="10221914" y="3895056"/>
              <a:ext cx="246063" cy="236538"/>
            </a:xfrm>
            <a:custGeom>
              <a:avLst/>
              <a:gdLst>
                <a:gd name="T0" fmla="*/ 0 w 257"/>
                <a:gd name="T1" fmla="*/ 129 h 246"/>
                <a:gd name="T2" fmla="*/ 0 w 257"/>
                <a:gd name="T3" fmla="*/ 129 h 246"/>
                <a:gd name="T4" fmla="*/ 160 w 257"/>
                <a:gd name="T5" fmla="*/ 0 h 246"/>
                <a:gd name="T6" fmla="*/ 257 w 257"/>
                <a:gd name="T7" fmla="*/ 133 h 246"/>
                <a:gd name="T8" fmla="*/ 85 w 257"/>
                <a:gd name="T9" fmla="*/ 246 h 246"/>
                <a:gd name="T10" fmla="*/ 0 w 257"/>
                <a:gd name="T11" fmla="*/ 129 h 246"/>
              </a:gdLst>
              <a:ahLst/>
              <a:cxnLst>
                <a:cxn ang="0">
                  <a:pos x="T0" y="T1"/>
                </a:cxn>
                <a:cxn ang="0">
                  <a:pos x="T2" y="T3"/>
                </a:cxn>
                <a:cxn ang="0">
                  <a:pos x="T4" y="T5"/>
                </a:cxn>
                <a:cxn ang="0">
                  <a:pos x="T6" y="T7"/>
                </a:cxn>
                <a:cxn ang="0">
                  <a:pos x="T8" y="T9"/>
                </a:cxn>
                <a:cxn ang="0">
                  <a:pos x="T10" y="T11"/>
                </a:cxn>
              </a:cxnLst>
              <a:rect l="0" t="0" r="r" b="b"/>
              <a:pathLst>
                <a:path w="257" h="246">
                  <a:moveTo>
                    <a:pt x="0" y="129"/>
                  </a:moveTo>
                  <a:lnTo>
                    <a:pt x="0" y="129"/>
                  </a:lnTo>
                  <a:lnTo>
                    <a:pt x="160" y="0"/>
                  </a:lnTo>
                  <a:cubicBezTo>
                    <a:pt x="194" y="43"/>
                    <a:pt x="226" y="87"/>
                    <a:pt x="257" y="133"/>
                  </a:cubicBezTo>
                  <a:lnTo>
                    <a:pt x="85" y="246"/>
                  </a:lnTo>
                  <a:cubicBezTo>
                    <a:pt x="58" y="206"/>
                    <a:pt x="30" y="167"/>
                    <a:pt x="0" y="129"/>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15" name="Freeform 280">
              <a:extLst>
                <a:ext uri="{FF2B5EF4-FFF2-40B4-BE49-F238E27FC236}">
                  <a16:creationId xmlns:a16="http://schemas.microsoft.com/office/drawing/2014/main" id="{A2B22665-D20A-C160-51F7-83C0D094A824}"/>
                </a:ext>
              </a:extLst>
            </p:cNvPr>
            <p:cNvSpPr>
              <a:spLocks/>
            </p:cNvSpPr>
            <p:nvPr/>
          </p:nvSpPr>
          <p:spPr bwMode="auto">
            <a:xfrm>
              <a:off x="10033002" y="3674394"/>
              <a:ext cx="241300" cy="246063"/>
            </a:xfrm>
            <a:custGeom>
              <a:avLst/>
              <a:gdLst>
                <a:gd name="T0" fmla="*/ 0 w 254"/>
                <a:gd name="T1" fmla="*/ 157 h 257"/>
                <a:gd name="T2" fmla="*/ 0 w 254"/>
                <a:gd name="T3" fmla="*/ 157 h 257"/>
                <a:gd name="T4" fmla="*/ 132 w 254"/>
                <a:gd name="T5" fmla="*/ 0 h 257"/>
                <a:gd name="T6" fmla="*/ 254 w 254"/>
                <a:gd name="T7" fmla="*/ 114 h 257"/>
                <a:gd name="T8" fmla="*/ 106 w 254"/>
                <a:gd name="T9" fmla="*/ 257 h 257"/>
                <a:gd name="T10" fmla="*/ 0 w 254"/>
                <a:gd name="T11" fmla="*/ 157 h 257"/>
              </a:gdLst>
              <a:ahLst/>
              <a:cxnLst>
                <a:cxn ang="0">
                  <a:pos x="T0" y="T1"/>
                </a:cxn>
                <a:cxn ang="0">
                  <a:pos x="T2" y="T3"/>
                </a:cxn>
                <a:cxn ang="0">
                  <a:pos x="T4" y="T5"/>
                </a:cxn>
                <a:cxn ang="0">
                  <a:pos x="T6" y="T7"/>
                </a:cxn>
                <a:cxn ang="0">
                  <a:pos x="T8" y="T9"/>
                </a:cxn>
                <a:cxn ang="0">
                  <a:pos x="T10" y="T11"/>
                </a:cxn>
              </a:cxnLst>
              <a:rect l="0" t="0" r="r" b="b"/>
              <a:pathLst>
                <a:path w="254" h="257">
                  <a:moveTo>
                    <a:pt x="0" y="157"/>
                  </a:moveTo>
                  <a:lnTo>
                    <a:pt x="0" y="157"/>
                  </a:lnTo>
                  <a:lnTo>
                    <a:pt x="132" y="0"/>
                  </a:lnTo>
                  <a:cubicBezTo>
                    <a:pt x="175" y="36"/>
                    <a:pt x="215" y="74"/>
                    <a:pt x="254" y="114"/>
                  </a:cubicBezTo>
                  <a:lnTo>
                    <a:pt x="106" y="257"/>
                  </a:lnTo>
                  <a:cubicBezTo>
                    <a:pt x="72" y="222"/>
                    <a:pt x="37" y="189"/>
                    <a:pt x="0" y="15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16" name="Freeform 282">
              <a:extLst>
                <a:ext uri="{FF2B5EF4-FFF2-40B4-BE49-F238E27FC236}">
                  <a16:creationId xmlns:a16="http://schemas.microsoft.com/office/drawing/2014/main" id="{7D9AB187-8A5C-C1B2-043A-FA7EBF57B158}"/>
                </a:ext>
              </a:extLst>
            </p:cNvPr>
            <p:cNvSpPr>
              <a:spLocks/>
            </p:cNvSpPr>
            <p:nvPr/>
          </p:nvSpPr>
          <p:spPr bwMode="auto">
            <a:xfrm>
              <a:off x="10758489" y="4201444"/>
              <a:ext cx="228600" cy="190500"/>
            </a:xfrm>
            <a:custGeom>
              <a:avLst/>
              <a:gdLst>
                <a:gd name="T0" fmla="*/ 0 w 240"/>
                <a:gd name="T1" fmla="*/ 75 h 199"/>
                <a:gd name="T2" fmla="*/ 0 w 240"/>
                <a:gd name="T3" fmla="*/ 75 h 199"/>
                <a:gd name="T4" fmla="*/ 191 w 240"/>
                <a:gd name="T5" fmla="*/ 0 h 199"/>
                <a:gd name="T6" fmla="*/ 240 w 240"/>
                <a:gd name="T7" fmla="*/ 138 h 199"/>
                <a:gd name="T8" fmla="*/ 44 w 240"/>
                <a:gd name="T9" fmla="*/ 199 h 199"/>
                <a:gd name="T10" fmla="*/ 0 w 240"/>
                <a:gd name="T11" fmla="*/ 75 h 199"/>
              </a:gdLst>
              <a:ahLst/>
              <a:cxnLst>
                <a:cxn ang="0">
                  <a:pos x="T0" y="T1"/>
                </a:cxn>
                <a:cxn ang="0">
                  <a:pos x="T2" y="T3"/>
                </a:cxn>
                <a:cxn ang="0">
                  <a:pos x="T4" y="T5"/>
                </a:cxn>
                <a:cxn ang="0">
                  <a:pos x="T6" y="T7"/>
                </a:cxn>
                <a:cxn ang="0">
                  <a:pos x="T8" y="T9"/>
                </a:cxn>
                <a:cxn ang="0">
                  <a:pos x="T10" y="T11"/>
                </a:cxn>
              </a:cxnLst>
              <a:rect l="0" t="0" r="r" b="b"/>
              <a:pathLst>
                <a:path w="240" h="199">
                  <a:moveTo>
                    <a:pt x="0" y="75"/>
                  </a:moveTo>
                  <a:lnTo>
                    <a:pt x="0" y="75"/>
                  </a:lnTo>
                  <a:lnTo>
                    <a:pt x="191" y="0"/>
                  </a:lnTo>
                  <a:cubicBezTo>
                    <a:pt x="209" y="46"/>
                    <a:pt x="225" y="92"/>
                    <a:pt x="240" y="138"/>
                  </a:cubicBezTo>
                  <a:lnTo>
                    <a:pt x="44" y="199"/>
                  </a:lnTo>
                  <a:cubicBezTo>
                    <a:pt x="30" y="157"/>
                    <a:pt x="16" y="116"/>
                    <a:pt x="0" y="7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17" name="Freeform 284">
              <a:extLst>
                <a:ext uri="{FF2B5EF4-FFF2-40B4-BE49-F238E27FC236}">
                  <a16:creationId xmlns:a16="http://schemas.microsoft.com/office/drawing/2014/main" id="{CF5E33A9-72CC-270E-5B48-F7E83BD59F06}"/>
                </a:ext>
              </a:extLst>
            </p:cNvPr>
            <p:cNvSpPr>
              <a:spLocks/>
            </p:cNvSpPr>
            <p:nvPr/>
          </p:nvSpPr>
          <p:spPr bwMode="auto">
            <a:xfrm>
              <a:off x="10252077" y="3414044"/>
              <a:ext cx="225425" cy="231775"/>
            </a:xfrm>
            <a:custGeom>
              <a:avLst/>
              <a:gdLst>
                <a:gd name="T0" fmla="*/ 0 w 236"/>
                <a:gd name="T1" fmla="*/ 157 h 242"/>
                <a:gd name="T2" fmla="*/ 0 w 236"/>
                <a:gd name="T3" fmla="*/ 157 h 242"/>
                <a:gd name="T4" fmla="*/ 133 w 236"/>
                <a:gd name="T5" fmla="*/ 0 h 242"/>
                <a:gd name="T6" fmla="*/ 236 w 236"/>
                <a:gd name="T7" fmla="*/ 94 h 242"/>
                <a:gd name="T8" fmla="*/ 93 w 236"/>
                <a:gd name="T9" fmla="*/ 242 h 242"/>
                <a:gd name="T10" fmla="*/ 0 w 236"/>
                <a:gd name="T11" fmla="*/ 157 h 242"/>
              </a:gdLst>
              <a:ahLst/>
              <a:cxnLst>
                <a:cxn ang="0">
                  <a:pos x="T0" y="T1"/>
                </a:cxn>
                <a:cxn ang="0">
                  <a:pos x="T2" y="T3"/>
                </a:cxn>
                <a:cxn ang="0">
                  <a:pos x="T4" y="T5"/>
                </a:cxn>
                <a:cxn ang="0">
                  <a:pos x="T6" y="T7"/>
                </a:cxn>
                <a:cxn ang="0">
                  <a:pos x="T8" y="T9"/>
                </a:cxn>
                <a:cxn ang="0">
                  <a:pos x="T10" y="T11"/>
                </a:cxn>
              </a:cxnLst>
              <a:rect l="0" t="0" r="r" b="b"/>
              <a:pathLst>
                <a:path w="236" h="242">
                  <a:moveTo>
                    <a:pt x="0" y="157"/>
                  </a:moveTo>
                  <a:lnTo>
                    <a:pt x="0" y="157"/>
                  </a:lnTo>
                  <a:lnTo>
                    <a:pt x="133" y="0"/>
                  </a:lnTo>
                  <a:cubicBezTo>
                    <a:pt x="168" y="31"/>
                    <a:pt x="203" y="62"/>
                    <a:pt x="236" y="94"/>
                  </a:cubicBezTo>
                  <a:lnTo>
                    <a:pt x="93" y="242"/>
                  </a:lnTo>
                  <a:cubicBezTo>
                    <a:pt x="63" y="213"/>
                    <a:pt x="32" y="184"/>
                    <a:pt x="0" y="15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18" name="Freeform 286">
              <a:extLst>
                <a:ext uri="{FF2B5EF4-FFF2-40B4-BE49-F238E27FC236}">
                  <a16:creationId xmlns:a16="http://schemas.microsoft.com/office/drawing/2014/main" id="{BCA475F7-5384-1E60-8959-1869064078D9}"/>
                </a:ext>
              </a:extLst>
            </p:cNvPr>
            <p:cNvSpPr>
              <a:spLocks/>
            </p:cNvSpPr>
            <p:nvPr/>
          </p:nvSpPr>
          <p:spPr bwMode="auto">
            <a:xfrm>
              <a:off x="10706102" y="4071269"/>
              <a:ext cx="234950" cy="201613"/>
            </a:xfrm>
            <a:custGeom>
              <a:avLst/>
              <a:gdLst>
                <a:gd name="T0" fmla="*/ 0 w 245"/>
                <a:gd name="T1" fmla="*/ 88 h 211"/>
                <a:gd name="T2" fmla="*/ 0 w 245"/>
                <a:gd name="T3" fmla="*/ 88 h 211"/>
                <a:gd name="T4" fmla="*/ 186 w 245"/>
                <a:gd name="T5" fmla="*/ 0 h 211"/>
                <a:gd name="T6" fmla="*/ 245 w 245"/>
                <a:gd name="T7" fmla="*/ 136 h 211"/>
                <a:gd name="T8" fmla="*/ 54 w 245"/>
                <a:gd name="T9" fmla="*/ 211 h 211"/>
                <a:gd name="T10" fmla="*/ 0 w 245"/>
                <a:gd name="T11" fmla="*/ 88 h 211"/>
              </a:gdLst>
              <a:ahLst/>
              <a:cxnLst>
                <a:cxn ang="0">
                  <a:pos x="T0" y="T1"/>
                </a:cxn>
                <a:cxn ang="0">
                  <a:pos x="T2" y="T3"/>
                </a:cxn>
                <a:cxn ang="0">
                  <a:pos x="T4" y="T5"/>
                </a:cxn>
                <a:cxn ang="0">
                  <a:pos x="T6" y="T7"/>
                </a:cxn>
                <a:cxn ang="0">
                  <a:pos x="T8" y="T9"/>
                </a:cxn>
                <a:cxn ang="0">
                  <a:pos x="T10" y="T11"/>
                </a:cxn>
              </a:cxnLst>
              <a:rect l="0" t="0" r="r" b="b"/>
              <a:pathLst>
                <a:path w="245" h="211">
                  <a:moveTo>
                    <a:pt x="0" y="88"/>
                  </a:moveTo>
                  <a:lnTo>
                    <a:pt x="0" y="88"/>
                  </a:lnTo>
                  <a:lnTo>
                    <a:pt x="186" y="0"/>
                  </a:lnTo>
                  <a:cubicBezTo>
                    <a:pt x="208" y="44"/>
                    <a:pt x="227" y="90"/>
                    <a:pt x="245" y="136"/>
                  </a:cubicBezTo>
                  <a:lnTo>
                    <a:pt x="54" y="211"/>
                  </a:lnTo>
                  <a:cubicBezTo>
                    <a:pt x="38" y="169"/>
                    <a:pt x="20" y="128"/>
                    <a:pt x="0" y="8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19" name="Freeform 288">
              <a:extLst>
                <a:ext uri="{FF2B5EF4-FFF2-40B4-BE49-F238E27FC236}">
                  <a16:creationId xmlns:a16="http://schemas.microsoft.com/office/drawing/2014/main" id="{585BD6F3-88B4-9FC4-EBE1-553CCCF2ABD3}"/>
                </a:ext>
              </a:extLst>
            </p:cNvPr>
            <p:cNvSpPr>
              <a:spLocks/>
            </p:cNvSpPr>
            <p:nvPr/>
          </p:nvSpPr>
          <p:spPr bwMode="auto">
            <a:xfrm>
              <a:off x="10799764" y="4333206"/>
              <a:ext cx="222250" cy="177800"/>
            </a:xfrm>
            <a:custGeom>
              <a:avLst/>
              <a:gdLst>
                <a:gd name="T0" fmla="*/ 0 w 233"/>
                <a:gd name="T1" fmla="*/ 61 h 185"/>
                <a:gd name="T2" fmla="*/ 0 w 233"/>
                <a:gd name="T3" fmla="*/ 61 h 185"/>
                <a:gd name="T4" fmla="*/ 196 w 233"/>
                <a:gd name="T5" fmla="*/ 0 h 185"/>
                <a:gd name="T6" fmla="*/ 233 w 233"/>
                <a:gd name="T7" fmla="*/ 137 h 185"/>
                <a:gd name="T8" fmla="*/ 33 w 233"/>
                <a:gd name="T9" fmla="*/ 185 h 185"/>
                <a:gd name="T10" fmla="*/ 0 w 233"/>
                <a:gd name="T11" fmla="*/ 61 h 185"/>
              </a:gdLst>
              <a:ahLst/>
              <a:cxnLst>
                <a:cxn ang="0">
                  <a:pos x="T0" y="T1"/>
                </a:cxn>
                <a:cxn ang="0">
                  <a:pos x="T2" y="T3"/>
                </a:cxn>
                <a:cxn ang="0">
                  <a:pos x="T4" y="T5"/>
                </a:cxn>
                <a:cxn ang="0">
                  <a:pos x="T6" y="T7"/>
                </a:cxn>
                <a:cxn ang="0">
                  <a:pos x="T8" y="T9"/>
                </a:cxn>
                <a:cxn ang="0">
                  <a:pos x="T10" y="T11"/>
                </a:cxn>
              </a:cxnLst>
              <a:rect l="0" t="0" r="r" b="b"/>
              <a:pathLst>
                <a:path w="233" h="185">
                  <a:moveTo>
                    <a:pt x="0" y="61"/>
                  </a:moveTo>
                  <a:lnTo>
                    <a:pt x="0" y="61"/>
                  </a:lnTo>
                  <a:lnTo>
                    <a:pt x="196" y="0"/>
                  </a:lnTo>
                  <a:cubicBezTo>
                    <a:pt x="210" y="45"/>
                    <a:pt x="222" y="91"/>
                    <a:pt x="233" y="137"/>
                  </a:cubicBezTo>
                  <a:lnTo>
                    <a:pt x="33" y="185"/>
                  </a:lnTo>
                  <a:cubicBezTo>
                    <a:pt x="23" y="143"/>
                    <a:pt x="12" y="102"/>
                    <a:pt x="0" y="61"/>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20" name="Freeform 290">
              <a:extLst>
                <a:ext uri="{FF2B5EF4-FFF2-40B4-BE49-F238E27FC236}">
                  <a16:creationId xmlns:a16="http://schemas.microsoft.com/office/drawing/2014/main" id="{DE41B158-C855-5B9B-20E5-8D771718E980}"/>
                </a:ext>
              </a:extLst>
            </p:cNvPr>
            <p:cNvSpPr>
              <a:spLocks/>
            </p:cNvSpPr>
            <p:nvPr/>
          </p:nvSpPr>
          <p:spPr bwMode="auto">
            <a:xfrm>
              <a:off x="10647364" y="3944269"/>
              <a:ext cx="236538" cy="211138"/>
            </a:xfrm>
            <a:custGeom>
              <a:avLst/>
              <a:gdLst>
                <a:gd name="T0" fmla="*/ 0 w 248"/>
                <a:gd name="T1" fmla="*/ 102 h 222"/>
                <a:gd name="T2" fmla="*/ 0 w 248"/>
                <a:gd name="T3" fmla="*/ 102 h 222"/>
                <a:gd name="T4" fmla="*/ 178 w 248"/>
                <a:gd name="T5" fmla="*/ 0 h 222"/>
                <a:gd name="T6" fmla="*/ 248 w 248"/>
                <a:gd name="T7" fmla="*/ 134 h 222"/>
                <a:gd name="T8" fmla="*/ 62 w 248"/>
                <a:gd name="T9" fmla="*/ 222 h 222"/>
                <a:gd name="T10" fmla="*/ 0 w 248"/>
                <a:gd name="T11" fmla="*/ 102 h 222"/>
              </a:gdLst>
              <a:ahLst/>
              <a:cxnLst>
                <a:cxn ang="0">
                  <a:pos x="T0" y="T1"/>
                </a:cxn>
                <a:cxn ang="0">
                  <a:pos x="T2" y="T3"/>
                </a:cxn>
                <a:cxn ang="0">
                  <a:pos x="T4" y="T5"/>
                </a:cxn>
                <a:cxn ang="0">
                  <a:pos x="T6" y="T7"/>
                </a:cxn>
                <a:cxn ang="0">
                  <a:pos x="T8" y="T9"/>
                </a:cxn>
                <a:cxn ang="0">
                  <a:pos x="T10" y="T11"/>
                </a:cxn>
              </a:cxnLst>
              <a:rect l="0" t="0" r="r" b="b"/>
              <a:pathLst>
                <a:path w="248" h="222">
                  <a:moveTo>
                    <a:pt x="0" y="102"/>
                  </a:moveTo>
                  <a:lnTo>
                    <a:pt x="0" y="102"/>
                  </a:lnTo>
                  <a:lnTo>
                    <a:pt x="178" y="0"/>
                  </a:lnTo>
                  <a:cubicBezTo>
                    <a:pt x="203" y="44"/>
                    <a:pt x="226" y="88"/>
                    <a:pt x="248" y="134"/>
                  </a:cubicBezTo>
                  <a:lnTo>
                    <a:pt x="62" y="222"/>
                  </a:lnTo>
                  <a:cubicBezTo>
                    <a:pt x="43" y="181"/>
                    <a:pt x="22" y="141"/>
                    <a:pt x="0" y="102"/>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21" name="Freeform 292">
              <a:extLst>
                <a:ext uri="{FF2B5EF4-FFF2-40B4-BE49-F238E27FC236}">
                  <a16:creationId xmlns:a16="http://schemas.microsoft.com/office/drawing/2014/main" id="{EF22B7AF-D204-59FD-3EEE-0DB25D4C5DD3}"/>
                </a:ext>
              </a:extLst>
            </p:cNvPr>
            <p:cNvSpPr>
              <a:spLocks/>
            </p:cNvSpPr>
            <p:nvPr/>
          </p:nvSpPr>
          <p:spPr bwMode="auto">
            <a:xfrm>
              <a:off x="10425114" y="3601369"/>
              <a:ext cx="233363" cy="227013"/>
            </a:xfrm>
            <a:custGeom>
              <a:avLst/>
              <a:gdLst>
                <a:gd name="T0" fmla="*/ 0 w 246"/>
                <a:gd name="T1" fmla="*/ 137 h 237"/>
                <a:gd name="T2" fmla="*/ 0 w 246"/>
                <a:gd name="T3" fmla="*/ 137 h 237"/>
                <a:gd name="T4" fmla="*/ 153 w 246"/>
                <a:gd name="T5" fmla="*/ 0 h 237"/>
                <a:gd name="T6" fmla="*/ 246 w 246"/>
                <a:gd name="T7" fmla="*/ 111 h 237"/>
                <a:gd name="T8" fmla="*/ 84 w 246"/>
                <a:gd name="T9" fmla="*/ 237 h 237"/>
                <a:gd name="T10" fmla="*/ 0 w 246"/>
                <a:gd name="T11" fmla="*/ 137 h 237"/>
              </a:gdLst>
              <a:ahLst/>
              <a:cxnLst>
                <a:cxn ang="0">
                  <a:pos x="T0" y="T1"/>
                </a:cxn>
                <a:cxn ang="0">
                  <a:pos x="T2" y="T3"/>
                </a:cxn>
                <a:cxn ang="0">
                  <a:pos x="T4" y="T5"/>
                </a:cxn>
                <a:cxn ang="0">
                  <a:pos x="T6" y="T7"/>
                </a:cxn>
                <a:cxn ang="0">
                  <a:pos x="T8" y="T9"/>
                </a:cxn>
                <a:cxn ang="0">
                  <a:pos x="T10" y="T11"/>
                </a:cxn>
              </a:cxnLst>
              <a:rect l="0" t="0" r="r" b="b"/>
              <a:pathLst>
                <a:path w="246" h="237">
                  <a:moveTo>
                    <a:pt x="0" y="137"/>
                  </a:moveTo>
                  <a:lnTo>
                    <a:pt x="0" y="137"/>
                  </a:lnTo>
                  <a:lnTo>
                    <a:pt x="153" y="0"/>
                  </a:lnTo>
                  <a:cubicBezTo>
                    <a:pt x="185" y="36"/>
                    <a:pt x="216" y="73"/>
                    <a:pt x="246" y="111"/>
                  </a:cubicBezTo>
                  <a:lnTo>
                    <a:pt x="84" y="237"/>
                  </a:lnTo>
                  <a:cubicBezTo>
                    <a:pt x="57" y="203"/>
                    <a:pt x="29" y="169"/>
                    <a:pt x="0" y="13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22" name="Freeform 294">
              <a:extLst>
                <a:ext uri="{FF2B5EF4-FFF2-40B4-BE49-F238E27FC236}">
                  <a16:creationId xmlns:a16="http://schemas.microsoft.com/office/drawing/2014/main" id="{E661961C-1056-6023-5AB2-FA22DA0C1AA1}"/>
                </a:ext>
              </a:extLst>
            </p:cNvPr>
            <p:cNvSpPr>
              <a:spLocks/>
            </p:cNvSpPr>
            <p:nvPr/>
          </p:nvSpPr>
          <p:spPr bwMode="auto">
            <a:xfrm>
              <a:off x="10340977" y="3502944"/>
              <a:ext cx="230188" cy="228600"/>
            </a:xfrm>
            <a:custGeom>
              <a:avLst/>
              <a:gdLst>
                <a:gd name="T0" fmla="*/ 0 w 241"/>
                <a:gd name="T1" fmla="*/ 148 h 239"/>
                <a:gd name="T2" fmla="*/ 0 w 241"/>
                <a:gd name="T3" fmla="*/ 148 h 239"/>
                <a:gd name="T4" fmla="*/ 143 w 241"/>
                <a:gd name="T5" fmla="*/ 0 h 239"/>
                <a:gd name="T6" fmla="*/ 241 w 241"/>
                <a:gd name="T7" fmla="*/ 102 h 239"/>
                <a:gd name="T8" fmla="*/ 88 w 241"/>
                <a:gd name="T9" fmla="*/ 239 h 239"/>
                <a:gd name="T10" fmla="*/ 0 w 241"/>
                <a:gd name="T11" fmla="*/ 148 h 239"/>
              </a:gdLst>
              <a:ahLst/>
              <a:cxnLst>
                <a:cxn ang="0">
                  <a:pos x="T0" y="T1"/>
                </a:cxn>
                <a:cxn ang="0">
                  <a:pos x="T2" y="T3"/>
                </a:cxn>
                <a:cxn ang="0">
                  <a:pos x="T4" y="T5"/>
                </a:cxn>
                <a:cxn ang="0">
                  <a:pos x="T6" y="T7"/>
                </a:cxn>
                <a:cxn ang="0">
                  <a:pos x="T8" y="T9"/>
                </a:cxn>
                <a:cxn ang="0">
                  <a:pos x="T10" y="T11"/>
                </a:cxn>
              </a:cxnLst>
              <a:rect l="0" t="0" r="r" b="b"/>
              <a:pathLst>
                <a:path w="241" h="239">
                  <a:moveTo>
                    <a:pt x="0" y="148"/>
                  </a:moveTo>
                  <a:lnTo>
                    <a:pt x="0" y="148"/>
                  </a:lnTo>
                  <a:lnTo>
                    <a:pt x="143" y="0"/>
                  </a:lnTo>
                  <a:cubicBezTo>
                    <a:pt x="177" y="33"/>
                    <a:pt x="209" y="67"/>
                    <a:pt x="241" y="102"/>
                  </a:cubicBezTo>
                  <a:lnTo>
                    <a:pt x="88" y="239"/>
                  </a:lnTo>
                  <a:cubicBezTo>
                    <a:pt x="60" y="208"/>
                    <a:pt x="30" y="177"/>
                    <a:pt x="0" y="14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23" name="Freeform 296">
              <a:extLst>
                <a:ext uri="{FF2B5EF4-FFF2-40B4-BE49-F238E27FC236}">
                  <a16:creationId xmlns:a16="http://schemas.microsoft.com/office/drawing/2014/main" id="{79C88394-16E2-8AD0-E8A8-DA36F912BB64}"/>
                </a:ext>
              </a:extLst>
            </p:cNvPr>
            <p:cNvSpPr>
              <a:spLocks/>
            </p:cNvSpPr>
            <p:nvPr/>
          </p:nvSpPr>
          <p:spPr bwMode="auto">
            <a:xfrm>
              <a:off x="10504489" y="3707731"/>
              <a:ext cx="238125" cy="223838"/>
            </a:xfrm>
            <a:custGeom>
              <a:avLst/>
              <a:gdLst>
                <a:gd name="T0" fmla="*/ 0 w 249"/>
                <a:gd name="T1" fmla="*/ 126 h 234"/>
                <a:gd name="T2" fmla="*/ 0 w 249"/>
                <a:gd name="T3" fmla="*/ 126 h 234"/>
                <a:gd name="T4" fmla="*/ 162 w 249"/>
                <a:gd name="T5" fmla="*/ 0 h 234"/>
                <a:gd name="T6" fmla="*/ 249 w 249"/>
                <a:gd name="T7" fmla="*/ 120 h 234"/>
                <a:gd name="T8" fmla="*/ 78 w 249"/>
                <a:gd name="T9" fmla="*/ 234 h 234"/>
                <a:gd name="T10" fmla="*/ 0 w 249"/>
                <a:gd name="T11" fmla="*/ 126 h 234"/>
              </a:gdLst>
              <a:ahLst/>
              <a:cxnLst>
                <a:cxn ang="0">
                  <a:pos x="T0" y="T1"/>
                </a:cxn>
                <a:cxn ang="0">
                  <a:pos x="T2" y="T3"/>
                </a:cxn>
                <a:cxn ang="0">
                  <a:pos x="T4" y="T5"/>
                </a:cxn>
                <a:cxn ang="0">
                  <a:pos x="T6" y="T7"/>
                </a:cxn>
                <a:cxn ang="0">
                  <a:pos x="T8" y="T9"/>
                </a:cxn>
                <a:cxn ang="0">
                  <a:pos x="T10" y="T11"/>
                </a:cxn>
              </a:cxnLst>
              <a:rect l="0" t="0" r="r" b="b"/>
              <a:pathLst>
                <a:path w="249" h="234">
                  <a:moveTo>
                    <a:pt x="0" y="126"/>
                  </a:moveTo>
                  <a:lnTo>
                    <a:pt x="0" y="126"/>
                  </a:lnTo>
                  <a:lnTo>
                    <a:pt x="162" y="0"/>
                  </a:lnTo>
                  <a:cubicBezTo>
                    <a:pt x="192" y="39"/>
                    <a:pt x="221" y="79"/>
                    <a:pt x="249" y="120"/>
                  </a:cubicBezTo>
                  <a:lnTo>
                    <a:pt x="78" y="234"/>
                  </a:lnTo>
                  <a:cubicBezTo>
                    <a:pt x="53" y="197"/>
                    <a:pt x="27" y="161"/>
                    <a:pt x="0" y="12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24" name="Freeform 298">
              <a:extLst>
                <a:ext uri="{FF2B5EF4-FFF2-40B4-BE49-F238E27FC236}">
                  <a16:creationId xmlns:a16="http://schemas.microsoft.com/office/drawing/2014/main" id="{6DE3CD0E-9217-1567-95DD-44F909DEBCE3}"/>
                </a:ext>
              </a:extLst>
            </p:cNvPr>
            <p:cNvSpPr>
              <a:spLocks/>
            </p:cNvSpPr>
            <p:nvPr/>
          </p:nvSpPr>
          <p:spPr bwMode="auto">
            <a:xfrm>
              <a:off x="10579102" y="3822031"/>
              <a:ext cx="238125" cy="219075"/>
            </a:xfrm>
            <a:custGeom>
              <a:avLst/>
              <a:gdLst>
                <a:gd name="T0" fmla="*/ 0 w 250"/>
                <a:gd name="T1" fmla="*/ 114 h 229"/>
                <a:gd name="T2" fmla="*/ 0 w 250"/>
                <a:gd name="T3" fmla="*/ 114 h 229"/>
                <a:gd name="T4" fmla="*/ 171 w 250"/>
                <a:gd name="T5" fmla="*/ 0 h 229"/>
                <a:gd name="T6" fmla="*/ 250 w 250"/>
                <a:gd name="T7" fmla="*/ 128 h 229"/>
                <a:gd name="T8" fmla="*/ 72 w 250"/>
                <a:gd name="T9" fmla="*/ 229 h 229"/>
                <a:gd name="T10" fmla="*/ 0 w 250"/>
                <a:gd name="T11" fmla="*/ 114 h 229"/>
              </a:gdLst>
              <a:ahLst/>
              <a:cxnLst>
                <a:cxn ang="0">
                  <a:pos x="T0" y="T1"/>
                </a:cxn>
                <a:cxn ang="0">
                  <a:pos x="T2" y="T3"/>
                </a:cxn>
                <a:cxn ang="0">
                  <a:pos x="T4" y="T5"/>
                </a:cxn>
                <a:cxn ang="0">
                  <a:pos x="T6" y="T7"/>
                </a:cxn>
                <a:cxn ang="0">
                  <a:pos x="T8" y="T9"/>
                </a:cxn>
                <a:cxn ang="0">
                  <a:pos x="T10" y="T11"/>
                </a:cxn>
              </a:cxnLst>
              <a:rect l="0" t="0" r="r" b="b"/>
              <a:pathLst>
                <a:path w="250" h="229">
                  <a:moveTo>
                    <a:pt x="0" y="114"/>
                  </a:moveTo>
                  <a:lnTo>
                    <a:pt x="0" y="114"/>
                  </a:lnTo>
                  <a:lnTo>
                    <a:pt x="171" y="0"/>
                  </a:lnTo>
                  <a:cubicBezTo>
                    <a:pt x="199" y="41"/>
                    <a:pt x="225" y="84"/>
                    <a:pt x="250" y="128"/>
                  </a:cubicBezTo>
                  <a:lnTo>
                    <a:pt x="72" y="229"/>
                  </a:lnTo>
                  <a:cubicBezTo>
                    <a:pt x="49" y="190"/>
                    <a:pt x="25" y="152"/>
                    <a:pt x="0" y="114"/>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25" name="Freeform 300">
              <a:extLst>
                <a:ext uri="{FF2B5EF4-FFF2-40B4-BE49-F238E27FC236}">
                  <a16:creationId xmlns:a16="http://schemas.microsoft.com/office/drawing/2014/main" id="{BBDB361F-8475-3DFF-EDF9-D8B32737EDE9}"/>
                </a:ext>
              </a:extLst>
            </p:cNvPr>
            <p:cNvSpPr>
              <a:spLocks/>
            </p:cNvSpPr>
            <p:nvPr/>
          </p:nvSpPr>
          <p:spPr bwMode="auto">
            <a:xfrm>
              <a:off x="10579102" y="3260056"/>
              <a:ext cx="234950" cy="234950"/>
            </a:xfrm>
            <a:custGeom>
              <a:avLst/>
              <a:gdLst>
                <a:gd name="T0" fmla="*/ 0 w 246"/>
                <a:gd name="T1" fmla="*/ 148 h 245"/>
                <a:gd name="T2" fmla="*/ 0 w 246"/>
                <a:gd name="T3" fmla="*/ 148 h 245"/>
                <a:gd name="T4" fmla="*/ 143 w 246"/>
                <a:gd name="T5" fmla="*/ 0 h 245"/>
                <a:gd name="T6" fmla="*/ 246 w 246"/>
                <a:gd name="T7" fmla="*/ 107 h 245"/>
                <a:gd name="T8" fmla="*/ 94 w 246"/>
                <a:gd name="T9" fmla="*/ 245 h 245"/>
                <a:gd name="T10" fmla="*/ 0 w 246"/>
                <a:gd name="T11" fmla="*/ 148 h 245"/>
              </a:gdLst>
              <a:ahLst/>
              <a:cxnLst>
                <a:cxn ang="0">
                  <a:pos x="T0" y="T1"/>
                </a:cxn>
                <a:cxn ang="0">
                  <a:pos x="T2" y="T3"/>
                </a:cxn>
                <a:cxn ang="0">
                  <a:pos x="T4" y="T5"/>
                </a:cxn>
                <a:cxn ang="0">
                  <a:pos x="T6" y="T7"/>
                </a:cxn>
                <a:cxn ang="0">
                  <a:pos x="T8" y="T9"/>
                </a:cxn>
                <a:cxn ang="0">
                  <a:pos x="T10" y="T11"/>
                </a:cxn>
              </a:cxnLst>
              <a:rect l="0" t="0" r="r" b="b"/>
              <a:pathLst>
                <a:path w="246" h="245">
                  <a:moveTo>
                    <a:pt x="0" y="148"/>
                  </a:moveTo>
                  <a:lnTo>
                    <a:pt x="0" y="148"/>
                  </a:lnTo>
                  <a:lnTo>
                    <a:pt x="143" y="0"/>
                  </a:lnTo>
                  <a:cubicBezTo>
                    <a:pt x="179" y="35"/>
                    <a:pt x="213" y="70"/>
                    <a:pt x="246" y="107"/>
                  </a:cubicBezTo>
                  <a:lnTo>
                    <a:pt x="94" y="245"/>
                  </a:lnTo>
                  <a:cubicBezTo>
                    <a:pt x="64" y="212"/>
                    <a:pt x="32" y="179"/>
                    <a:pt x="0" y="14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26" name="Freeform 302">
              <a:extLst>
                <a:ext uri="{FF2B5EF4-FFF2-40B4-BE49-F238E27FC236}">
                  <a16:creationId xmlns:a16="http://schemas.microsoft.com/office/drawing/2014/main" id="{054B15CB-78EC-6BC5-7BCF-9F383EB5F197}"/>
                </a:ext>
              </a:extLst>
            </p:cNvPr>
            <p:cNvSpPr>
              <a:spLocks/>
            </p:cNvSpPr>
            <p:nvPr/>
          </p:nvSpPr>
          <p:spPr bwMode="auto">
            <a:xfrm>
              <a:off x="10836277" y="3590256"/>
              <a:ext cx="241300" cy="228600"/>
            </a:xfrm>
            <a:custGeom>
              <a:avLst/>
              <a:gdLst>
                <a:gd name="T0" fmla="*/ 0 w 254"/>
                <a:gd name="T1" fmla="*/ 118 h 238"/>
                <a:gd name="T2" fmla="*/ 0 w 254"/>
                <a:gd name="T3" fmla="*/ 118 h 238"/>
                <a:gd name="T4" fmla="*/ 168 w 254"/>
                <a:gd name="T5" fmla="*/ 0 h 238"/>
                <a:gd name="T6" fmla="*/ 254 w 254"/>
                <a:gd name="T7" fmla="*/ 131 h 238"/>
                <a:gd name="T8" fmla="*/ 78 w 254"/>
                <a:gd name="T9" fmla="*/ 238 h 238"/>
                <a:gd name="T10" fmla="*/ 0 w 254"/>
                <a:gd name="T11" fmla="*/ 118 h 238"/>
              </a:gdLst>
              <a:ahLst/>
              <a:cxnLst>
                <a:cxn ang="0">
                  <a:pos x="T0" y="T1"/>
                </a:cxn>
                <a:cxn ang="0">
                  <a:pos x="T2" y="T3"/>
                </a:cxn>
                <a:cxn ang="0">
                  <a:pos x="T4" y="T5"/>
                </a:cxn>
                <a:cxn ang="0">
                  <a:pos x="T6" y="T7"/>
                </a:cxn>
                <a:cxn ang="0">
                  <a:pos x="T8" y="T9"/>
                </a:cxn>
                <a:cxn ang="0">
                  <a:pos x="T10" y="T11"/>
                </a:cxn>
              </a:cxnLst>
              <a:rect l="0" t="0" r="r" b="b"/>
              <a:pathLst>
                <a:path w="254" h="238">
                  <a:moveTo>
                    <a:pt x="0" y="118"/>
                  </a:moveTo>
                  <a:lnTo>
                    <a:pt x="0" y="118"/>
                  </a:lnTo>
                  <a:lnTo>
                    <a:pt x="168" y="0"/>
                  </a:lnTo>
                  <a:cubicBezTo>
                    <a:pt x="198" y="43"/>
                    <a:pt x="227" y="86"/>
                    <a:pt x="254" y="131"/>
                  </a:cubicBezTo>
                  <a:lnTo>
                    <a:pt x="78" y="238"/>
                  </a:lnTo>
                  <a:cubicBezTo>
                    <a:pt x="54" y="197"/>
                    <a:pt x="27" y="157"/>
                    <a:pt x="0" y="11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27" name="Freeform 304">
              <a:extLst>
                <a:ext uri="{FF2B5EF4-FFF2-40B4-BE49-F238E27FC236}">
                  <a16:creationId xmlns:a16="http://schemas.microsoft.com/office/drawing/2014/main" id="{A33D3F90-D5AA-64F5-5CDA-8248C585D88A}"/>
                </a:ext>
              </a:extLst>
            </p:cNvPr>
            <p:cNvSpPr>
              <a:spLocks/>
            </p:cNvSpPr>
            <p:nvPr/>
          </p:nvSpPr>
          <p:spPr bwMode="auto">
            <a:xfrm>
              <a:off x="10909302" y="3715669"/>
              <a:ext cx="241300" cy="220663"/>
            </a:xfrm>
            <a:custGeom>
              <a:avLst/>
              <a:gdLst>
                <a:gd name="T0" fmla="*/ 0 w 253"/>
                <a:gd name="T1" fmla="*/ 107 h 231"/>
                <a:gd name="T2" fmla="*/ 0 w 253"/>
                <a:gd name="T3" fmla="*/ 107 h 231"/>
                <a:gd name="T4" fmla="*/ 176 w 253"/>
                <a:gd name="T5" fmla="*/ 0 h 231"/>
                <a:gd name="T6" fmla="*/ 253 w 253"/>
                <a:gd name="T7" fmla="*/ 136 h 231"/>
                <a:gd name="T8" fmla="*/ 71 w 253"/>
                <a:gd name="T9" fmla="*/ 231 h 231"/>
                <a:gd name="T10" fmla="*/ 0 w 253"/>
                <a:gd name="T11" fmla="*/ 107 h 231"/>
              </a:gdLst>
              <a:ahLst/>
              <a:cxnLst>
                <a:cxn ang="0">
                  <a:pos x="T0" y="T1"/>
                </a:cxn>
                <a:cxn ang="0">
                  <a:pos x="T2" y="T3"/>
                </a:cxn>
                <a:cxn ang="0">
                  <a:pos x="T4" y="T5"/>
                </a:cxn>
                <a:cxn ang="0">
                  <a:pos x="T6" y="T7"/>
                </a:cxn>
                <a:cxn ang="0">
                  <a:pos x="T8" y="T9"/>
                </a:cxn>
                <a:cxn ang="0">
                  <a:pos x="T10" y="T11"/>
                </a:cxn>
              </a:cxnLst>
              <a:rect l="0" t="0" r="r" b="b"/>
              <a:pathLst>
                <a:path w="253" h="231">
                  <a:moveTo>
                    <a:pt x="0" y="107"/>
                  </a:moveTo>
                  <a:lnTo>
                    <a:pt x="0" y="107"/>
                  </a:lnTo>
                  <a:lnTo>
                    <a:pt x="176" y="0"/>
                  </a:lnTo>
                  <a:cubicBezTo>
                    <a:pt x="203" y="44"/>
                    <a:pt x="229" y="89"/>
                    <a:pt x="253" y="136"/>
                  </a:cubicBezTo>
                  <a:lnTo>
                    <a:pt x="71" y="231"/>
                  </a:lnTo>
                  <a:cubicBezTo>
                    <a:pt x="49" y="189"/>
                    <a:pt x="25" y="147"/>
                    <a:pt x="0" y="10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28" name="Freeform 306">
              <a:extLst>
                <a:ext uri="{FF2B5EF4-FFF2-40B4-BE49-F238E27FC236}">
                  <a16:creationId xmlns:a16="http://schemas.microsoft.com/office/drawing/2014/main" id="{45D6AB97-1367-77B0-C97F-49143045CD3A}"/>
                </a:ext>
              </a:extLst>
            </p:cNvPr>
            <p:cNvSpPr>
              <a:spLocks/>
            </p:cNvSpPr>
            <p:nvPr/>
          </p:nvSpPr>
          <p:spPr bwMode="auto">
            <a:xfrm>
              <a:off x="10668002" y="3363244"/>
              <a:ext cx="239713" cy="231775"/>
            </a:xfrm>
            <a:custGeom>
              <a:avLst/>
              <a:gdLst>
                <a:gd name="T0" fmla="*/ 0 w 250"/>
                <a:gd name="T1" fmla="*/ 138 h 243"/>
                <a:gd name="T2" fmla="*/ 0 w 250"/>
                <a:gd name="T3" fmla="*/ 138 h 243"/>
                <a:gd name="T4" fmla="*/ 152 w 250"/>
                <a:gd name="T5" fmla="*/ 0 h 243"/>
                <a:gd name="T6" fmla="*/ 250 w 250"/>
                <a:gd name="T7" fmla="*/ 115 h 243"/>
                <a:gd name="T8" fmla="*/ 90 w 250"/>
                <a:gd name="T9" fmla="*/ 243 h 243"/>
                <a:gd name="T10" fmla="*/ 0 w 250"/>
                <a:gd name="T11" fmla="*/ 138 h 243"/>
              </a:gdLst>
              <a:ahLst/>
              <a:cxnLst>
                <a:cxn ang="0">
                  <a:pos x="T0" y="T1"/>
                </a:cxn>
                <a:cxn ang="0">
                  <a:pos x="T2" y="T3"/>
                </a:cxn>
                <a:cxn ang="0">
                  <a:pos x="T4" y="T5"/>
                </a:cxn>
                <a:cxn ang="0">
                  <a:pos x="T6" y="T7"/>
                </a:cxn>
                <a:cxn ang="0">
                  <a:pos x="T8" y="T9"/>
                </a:cxn>
                <a:cxn ang="0">
                  <a:pos x="T10" y="T11"/>
                </a:cxn>
              </a:cxnLst>
              <a:rect l="0" t="0" r="r" b="b"/>
              <a:pathLst>
                <a:path w="250" h="243">
                  <a:moveTo>
                    <a:pt x="0" y="138"/>
                  </a:moveTo>
                  <a:lnTo>
                    <a:pt x="0" y="138"/>
                  </a:lnTo>
                  <a:lnTo>
                    <a:pt x="152" y="0"/>
                  </a:lnTo>
                  <a:cubicBezTo>
                    <a:pt x="186" y="37"/>
                    <a:pt x="219" y="75"/>
                    <a:pt x="250" y="115"/>
                  </a:cubicBezTo>
                  <a:lnTo>
                    <a:pt x="90" y="243"/>
                  </a:lnTo>
                  <a:cubicBezTo>
                    <a:pt x="61" y="207"/>
                    <a:pt x="31" y="172"/>
                    <a:pt x="0" y="13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29" name="Freeform 308">
              <a:extLst>
                <a:ext uri="{FF2B5EF4-FFF2-40B4-BE49-F238E27FC236}">
                  <a16:creationId xmlns:a16="http://schemas.microsoft.com/office/drawing/2014/main" id="{C3A57FD9-632B-E04B-92FA-262051088874}"/>
                </a:ext>
              </a:extLst>
            </p:cNvPr>
            <p:cNvSpPr>
              <a:spLocks/>
            </p:cNvSpPr>
            <p:nvPr/>
          </p:nvSpPr>
          <p:spPr bwMode="auto">
            <a:xfrm>
              <a:off x="10977564" y="3845844"/>
              <a:ext cx="238125" cy="212725"/>
            </a:xfrm>
            <a:custGeom>
              <a:avLst/>
              <a:gdLst>
                <a:gd name="T0" fmla="*/ 0 w 250"/>
                <a:gd name="T1" fmla="*/ 95 h 223"/>
                <a:gd name="T2" fmla="*/ 0 w 250"/>
                <a:gd name="T3" fmla="*/ 95 h 223"/>
                <a:gd name="T4" fmla="*/ 182 w 250"/>
                <a:gd name="T5" fmla="*/ 0 h 223"/>
                <a:gd name="T6" fmla="*/ 250 w 250"/>
                <a:gd name="T7" fmla="*/ 140 h 223"/>
                <a:gd name="T8" fmla="*/ 63 w 250"/>
                <a:gd name="T9" fmla="*/ 223 h 223"/>
                <a:gd name="T10" fmla="*/ 0 w 250"/>
                <a:gd name="T11" fmla="*/ 95 h 223"/>
              </a:gdLst>
              <a:ahLst/>
              <a:cxnLst>
                <a:cxn ang="0">
                  <a:pos x="T0" y="T1"/>
                </a:cxn>
                <a:cxn ang="0">
                  <a:pos x="T2" y="T3"/>
                </a:cxn>
                <a:cxn ang="0">
                  <a:pos x="T4" y="T5"/>
                </a:cxn>
                <a:cxn ang="0">
                  <a:pos x="T6" y="T7"/>
                </a:cxn>
                <a:cxn ang="0">
                  <a:pos x="T8" y="T9"/>
                </a:cxn>
                <a:cxn ang="0">
                  <a:pos x="T10" y="T11"/>
                </a:cxn>
              </a:cxnLst>
              <a:rect l="0" t="0" r="r" b="b"/>
              <a:pathLst>
                <a:path w="250" h="223">
                  <a:moveTo>
                    <a:pt x="0" y="95"/>
                  </a:moveTo>
                  <a:lnTo>
                    <a:pt x="0" y="95"/>
                  </a:lnTo>
                  <a:lnTo>
                    <a:pt x="182" y="0"/>
                  </a:lnTo>
                  <a:cubicBezTo>
                    <a:pt x="206" y="46"/>
                    <a:pt x="229" y="92"/>
                    <a:pt x="250" y="140"/>
                  </a:cubicBezTo>
                  <a:lnTo>
                    <a:pt x="63" y="223"/>
                  </a:lnTo>
                  <a:cubicBezTo>
                    <a:pt x="43" y="180"/>
                    <a:pt x="22" y="137"/>
                    <a:pt x="0" y="9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30" name="Freeform 310">
              <a:extLst>
                <a:ext uri="{FF2B5EF4-FFF2-40B4-BE49-F238E27FC236}">
                  <a16:creationId xmlns:a16="http://schemas.microsoft.com/office/drawing/2014/main" id="{84B1540B-E3CB-0D69-FA00-6F2AE5EC4ABD}"/>
                </a:ext>
              </a:extLst>
            </p:cNvPr>
            <p:cNvSpPr>
              <a:spLocks/>
            </p:cNvSpPr>
            <p:nvPr/>
          </p:nvSpPr>
          <p:spPr bwMode="auto">
            <a:xfrm>
              <a:off x="10755314" y="3472781"/>
              <a:ext cx="239713" cy="230188"/>
            </a:xfrm>
            <a:custGeom>
              <a:avLst/>
              <a:gdLst>
                <a:gd name="T0" fmla="*/ 0 w 253"/>
                <a:gd name="T1" fmla="*/ 128 h 241"/>
                <a:gd name="T2" fmla="*/ 0 w 253"/>
                <a:gd name="T3" fmla="*/ 128 h 241"/>
                <a:gd name="T4" fmla="*/ 160 w 253"/>
                <a:gd name="T5" fmla="*/ 0 h 241"/>
                <a:gd name="T6" fmla="*/ 253 w 253"/>
                <a:gd name="T7" fmla="*/ 123 h 241"/>
                <a:gd name="T8" fmla="*/ 85 w 253"/>
                <a:gd name="T9" fmla="*/ 241 h 241"/>
                <a:gd name="T10" fmla="*/ 0 w 253"/>
                <a:gd name="T11" fmla="*/ 128 h 241"/>
              </a:gdLst>
              <a:ahLst/>
              <a:cxnLst>
                <a:cxn ang="0">
                  <a:pos x="T0" y="T1"/>
                </a:cxn>
                <a:cxn ang="0">
                  <a:pos x="T2" y="T3"/>
                </a:cxn>
                <a:cxn ang="0">
                  <a:pos x="T4" y="T5"/>
                </a:cxn>
                <a:cxn ang="0">
                  <a:pos x="T6" y="T7"/>
                </a:cxn>
                <a:cxn ang="0">
                  <a:pos x="T8" y="T9"/>
                </a:cxn>
                <a:cxn ang="0">
                  <a:pos x="T10" y="T11"/>
                </a:cxn>
              </a:cxnLst>
              <a:rect l="0" t="0" r="r" b="b"/>
              <a:pathLst>
                <a:path w="253" h="241">
                  <a:moveTo>
                    <a:pt x="0" y="128"/>
                  </a:moveTo>
                  <a:lnTo>
                    <a:pt x="0" y="128"/>
                  </a:lnTo>
                  <a:lnTo>
                    <a:pt x="160" y="0"/>
                  </a:lnTo>
                  <a:cubicBezTo>
                    <a:pt x="193" y="40"/>
                    <a:pt x="224" y="81"/>
                    <a:pt x="253" y="123"/>
                  </a:cubicBezTo>
                  <a:lnTo>
                    <a:pt x="85" y="241"/>
                  </a:lnTo>
                  <a:cubicBezTo>
                    <a:pt x="58" y="203"/>
                    <a:pt x="30" y="165"/>
                    <a:pt x="0" y="12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31" name="Freeform 312">
              <a:extLst>
                <a:ext uri="{FF2B5EF4-FFF2-40B4-BE49-F238E27FC236}">
                  <a16:creationId xmlns:a16="http://schemas.microsoft.com/office/drawing/2014/main" id="{27D2C6AB-8C1E-3408-843F-61D626DD1CC8}"/>
                </a:ext>
              </a:extLst>
            </p:cNvPr>
            <p:cNvSpPr>
              <a:spLocks/>
            </p:cNvSpPr>
            <p:nvPr/>
          </p:nvSpPr>
          <p:spPr bwMode="auto">
            <a:xfrm>
              <a:off x="10471152" y="3153694"/>
              <a:ext cx="244475" cy="249238"/>
            </a:xfrm>
            <a:custGeom>
              <a:avLst/>
              <a:gdLst>
                <a:gd name="T0" fmla="*/ 0 w 256"/>
                <a:gd name="T1" fmla="*/ 157 h 260"/>
                <a:gd name="T2" fmla="*/ 0 w 256"/>
                <a:gd name="T3" fmla="*/ 157 h 260"/>
                <a:gd name="T4" fmla="*/ 133 w 256"/>
                <a:gd name="T5" fmla="*/ 0 h 260"/>
                <a:gd name="T6" fmla="*/ 256 w 256"/>
                <a:gd name="T7" fmla="*/ 112 h 260"/>
                <a:gd name="T8" fmla="*/ 113 w 256"/>
                <a:gd name="T9" fmla="*/ 260 h 260"/>
                <a:gd name="T10" fmla="*/ 0 w 256"/>
                <a:gd name="T11" fmla="*/ 157 h 260"/>
              </a:gdLst>
              <a:ahLst/>
              <a:cxnLst>
                <a:cxn ang="0">
                  <a:pos x="T0" y="T1"/>
                </a:cxn>
                <a:cxn ang="0">
                  <a:pos x="T2" y="T3"/>
                </a:cxn>
                <a:cxn ang="0">
                  <a:pos x="T4" y="T5"/>
                </a:cxn>
                <a:cxn ang="0">
                  <a:pos x="T6" y="T7"/>
                </a:cxn>
                <a:cxn ang="0">
                  <a:pos x="T8" y="T9"/>
                </a:cxn>
                <a:cxn ang="0">
                  <a:pos x="T10" y="T11"/>
                </a:cxn>
              </a:cxnLst>
              <a:rect l="0" t="0" r="r" b="b"/>
              <a:pathLst>
                <a:path w="256" h="260">
                  <a:moveTo>
                    <a:pt x="0" y="157"/>
                  </a:moveTo>
                  <a:lnTo>
                    <a:pt x="0" y="157"/>
                  </a:lnTo>
                  <a:lnTo>
                    <a:pt x="133" y="0"/>
                  </a:lnTo>
                  <a:cubicBezTo>
                    <a:pt x="175" y="36"/>
                    <a:pt x="216" y="74"/>
                    <a:pt x="256" y="112"/>
                  </a:cubicBezTo>
                  <a:lnTo>
                    <a:pt x="113" y="260"/>
                  </a:lnTo>
                  <a:cubicBezTo>
                    <a:pt x="77" y="224"/>
                    <a:pt x="39" y="190"/>
                    <a:pt x="0" y="15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32" name="Freeform 314">
              <a:extLst>
                <a:ext uri="{FF2B5EF4-FFF2-40B4-BE49-F238E27FC236}">
                  <a16:creationId xmlns:a16="http://schemas.microsoft.com/office/drawing/2014/main" id="{7C2042DB-AEB1-39CA-65D5-95F938A97752}"/>
                </a:ext>
              </a:extLst>
            </p:cNvPr>
            <p:cNvSpPr>
              <a:spLocks/>
            </p:cNvSpPr>
            <p:nvPr/>
          </p:nvSpPr>
          <p:spPr bwMode="auto">
            <a:xfrm>
              <a:off x="11128377" y="4252244"/>
              <a:ext cx="225425" cy="179388"/>
            </a:xfrm>
            <a:custGeom>
              <a:avLst/>
              <a:gdLst>
                <a:gd name="T0" fmla="*/ 0 w 235"/>
                <a:gd name="T1" fmla="*/ 59 h 188"/>
                <a:gd name="T2" fmla="*/ 0 w 235"/>
                <a:gd name="T3" fmla="*/ 59 h 188"/>
                <a:gd name="T4" fmla="*/ 197 w 235"/>
                <a:gd name="T5" fmla="*/ 0 h 188"/>
                <a:gd name="T6" fmla="*/ 235 w 235"/>
                <a:gd name="T7" fmla="*/ 141 h 188"/>
                <a:gd name="T8" fmla="*/ 35 w 235"/>
                <a:gd name="T9" fmla="*/ 188 h 188"/>
                <a:gd name="T10" fmla="*/ 0 w 235"/>
                <a:gd name="T11" fmla="*/ 59 h 188"/>
              </a:gdLst>
              <a:ahLst/>
              <a:cxnLst>
                <a:cxn ang="0">
                  <a:pos x="T0" y="T1"/>
                </a:cxn>
                <a:cxn ang="0">
                  <a:pos x="T2" y="T3"/>
                </a:cxn>
                <a:cxn ang="0">
                  <a:pos x="T4" y="T5"/>
                </a:cxn>
                <a:cxn ang="0">
                  <a:pos x="T6" y="T7"/>
                </a:cxn>
                <a:cxn ang="0">
                  <a:pos x="T8" y="T9"/>
                </a:cxn>
                <a:cxn ang="0">
                  <a:pos x="T10" y="T11"/>
                </a:cxn>
              </a:cxnLst>
              <a:rect l="0" t="0" r="r" b="b"/>
              <a:pathLst>
                <a:path w="235" h="188">
                  <a:moveTo>
                    <a:pt x="0" y="59"/>
                  </a:moveTo>
                  <a:lnTo>
                    <a:pt x="0" y="59"/>
                  </a:lnTo>
                  <a:lnTo>
                    <a:pt x="197" y="0"/>
                  </a:lnTo>
                  <a:cubicBezTo>
                    <a:pt x="211" y="46"/>
                    <a:pt x="224" y="93"/>
                    <a:pt x="235" y="141"/>
                  </a:cubicBezTo>
                  <a:lnTo>
                    <a:pt x="35" y="188"/>
                  </a:lnTo>
                  <a:cubicBezTo>
                    <a:pt x="25" y="145"/>
                    <a:pt x="13" y="102"/>
                    <a:pt x="0" y="59"/>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33" name="Freeform 316">
              <a:extLst>
                <a:ext uri="{FF2B5EF4-FFF2-40B4-BE49-F238E27FC236}">
                  <a16:creationId xmlns:a16="http://schemas.microsoft.com/office/drawing/2014/main" id="{25414A25-7DA5-003B-0F8E-BB521BCEDAF1}"/>
                </a:ext>
              </a:extLst>
            </p:cNvPr>
            <p:cNvSpPr>
              <a:spLocks/>
            </p:cNvSpPr>
            <p:nvPr/>
          </p:nvSpPr>
          <p:spPr bwMode="auto">
            <a:xfrm>
              <a:off x="11088689" y="4115719"/>
              <a:ext cx="228600" cy="192088"/>
            </a:xfrm>
            <a:custGeom>
              <a:avLst/>
              <a:gdLst>
                <a:gd name="T0" fmla="*/ 0 w 240"/>
                <a:gd name="T1" fmla="*/ 71 h 201"/>
                <a:gd name="T2" fmla="*/ 0 w 240"/>
                <a:gd name="T3" fmla="*/ 71 h 201"/>
                <a:gd name="T4" fmla="*/ 192 w 240"/>
                <a:gd name="T5" fmla="*/ 0 h 201"/>
                <a:gd name="T6" fmla="*/ 240 w 240"/>
                <a:gd name="T7" fmla="*/ 142 h 201"/>
                <a:gd name="T8" fmla="*/ 43 w 240"/>
                <a:gd name="T9" fmla="*/ 201 h 201"/>
                <a:gd name="T10" fmla="*/ 0 w 240"/>
                <a:gd name="T11" fmla="*/ 71 h 201"/>
              </a:gdLst>
              <a:ahLst/>
              <a:cxnLst>
                <a:cxn ang="0">
                  <a:pos x="T0" y="T1"/>
                </a:cxn>
                <a:cxn ang="0">
                  <a:pos x="T2" y="T3"/>
                </a:cxn>
                <a:cxn ang="0">
                  <a:pos x="T4" y="T5"/>
                </a:cxn>
                <a:cxn ang="0">
                  <a:pos x="T6" y="T7"/>
                </a:cxn>
                <a:cxn ang="0">
                  <a:pos x="T8" y="T9"/>
                </a:cxn>
                <a:cxn ang="0">
                  <a:pos x="T10" y="T11"/>
                </a:cxn>
              </a:cxnLst>
              <a:rect l="0" t="0" r="r" b="b"/>
              <a:pathLst>
                <a:path w="240" h="201">
                  <a:moveTo>
                    <a:pt x="0" y="71"/>
                  </a:moveTo>
                  <a:lnTo>
                    <a:pt x="0" y="71"/>
                  </a:lnTo>
                  <a:lnTo>
                    <a:pt x="192" y="0"/>
                  </a:lnTo>
                  <a:cubicBezTo>
                    <a:pt x="210" y="47"/>
                    <a:pt x="226" y="94"/>
                    <a:pt x="240" y="142"/>
                  </a:cubicBezTo>
                  <a:lnTo>
                    <a:pt x="43" y="201"/>
                  </a:lnTo>
                  <a:cubicBezTo>
                    <a:pt x="30" y="157"/>
                    <a:pt x="16" y="114"/>
                    <a:pt x="0" y="71"/>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34" name="Freeform 318">
              <a:extLst>
                <a:ext uri="{FF2B5EF4-FFF2-40B4-BE49-F238E27FC236}">
                  <a16:creationId xmlns:a16="http://schemas.microsoft.com/office/drawing/2014/main" id="{ACBE034F-0CD5-9634-6344-D66D9F862993}"/>
                </a:ext>
              </a:extLst>
            </p:cNvPr>
            <p:cNvSpPr>
              <a:spLocks/>
            </p:cNvSpPr>
            <p:nvPr/>
          </p:nvSpPr>
          <p:spPr bwMode="auto">
            <a:xfrm>
              <a:off x="11037889" y="3979194"/>
              <a:ext cx="233363" cy="204788"/>
            </a:xfrm>
            <a:custGeom>
              <a:avLst/>
              <a:gdLst>
                <a:gd name="T0" fmla="*/ 0 w 245"/>
                <a:gd name="T1" fmla="*/ 83 h 213"/>
                <a:gd name="T2" fmla="*/ 0 w 245"/>
                <a:gd name="T3" fmla="*/ 83 h 213"/>
                <a:gd name="T4" fmla="*/ 187 w 245"/>
                <a:gd name="T5" fmla="*/ 0 h 213"/>
                <a:gd name="T6" fmla="*/ 245 w 245"/>
                <a:gd name="T7" fmla="*/ 142 h 213"/>
                <a:gd name="T8" fmla="*/ 53 w 245"/>
                <a:gd name="T9" fmla="*/ 213 h 213"/>
                <a:gd name="T10" fmla="*/ 0 w 245"/>
                <a:gd name="T11" fmla="*/ 83 h 213"/>
              </a:gdLst>
              <a:ahLst/>
              <a:cxnLst>
                <a:cxn ang="0">
                  <a:pos x="T0" y="T1"/>
                </a:cxn>
                <a:cxn ang="0">
                  <a:pos x="T2" y="T3"/>
                </a:cxn>
                <a:cxn ang="0">
                  <a:pos x="T4" y="T5"/>
                </a:cxn>
                <a:cxn ang="0">
                  <a:pos x="T6" y="T7"/>
                </a:cxn>
                <a:cxn ang="0">
                  <a:pos x="T8" y="T9"/>
                </a:cxn>
                <a:cxn ang="0">
                  <a:pos x="T10" y="T11"/>
                </a:cxn>
              </a:cxnLst>
              <a:rect l="0" t="0" r="r" b="b"/>
              <a:pathLst>
                <a:path w="245" h="213">
                  <a:moveTo>
                    <a:pt x="0" y="83"/>
                  </a:moveTo>
                  <a:lnTo>
                    <a:pt x="0" y="83"/>
                  </a:lnTo>
                  <a:lnTo>
                    <a:pt x="187" y="0"/>
                  </a:lnTo>
                  <a:cubicBezTo>
                    <a:pt x="208" y="46"/>
                    <a:pt x="228" y="94"/>
                    <a:pt x="245" y="142"/>
                  </a:cubicBezTo>
                  <a:lnTo>
                    <a:pt x="53" y="213"/>
                  </a:lnTo>
                  <a:cubicBezTo>
                    <a:pt x="36" y="169"/>
                    <a:pt x="19" y="126"/>
                    <a:pt x="0" y="8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35" name="Freeform 320">
              <a:extLst>
                <a:ext uri="{FF2B5EF4-FFF2-40B4-BE49-F238E27FC236}">
                  <a16:creationId xmlns:a16="http://schemas.microsoft.com/office/drawing/2014/main" id="{19B500D4-0523-D17C-4574-2FC18D9F0433}"/>
                </a:ext>
              </a:extLst>
            </p:cNvPr>
            <p:cNvSpPr>
              <a:spLocks/>
            </p:cNvSpPr>
            <p:nvPr/>
          </p:nvSpPr>
          <p:spPr bwMode="auto">
            <a:xfrm>
              <a:off x="10914064" y="3123531"/>
              <a:ext cx="257175" cy="255588"/>
            </a:xfrm>
            <a:custGeom>
              <a:avLst/>
              <a:gdLst>
                <a:gd name="T0" fmla="*/ 0 w 270"/>
                <a:gd name="T1" fmla="*/ 141 h 266"/>
                <a:gd name="T2" fmla="*/ 0 w 270"/>
                <a:gd name="T3" fmla="*/ 141 h 266"/>
                <a:gd name="T4" fmla="*/ 152 w 270"/>
                <a:gd name="T5" fmla="*/ 0 h 266"/>
                <a:gd name="T6" fmla="*/ 270 w 270"/>
                <a:gd name="T7" fmla="*/ 136 h 266"/>
                <a:gd name="T8" fmla="*/ 108 w 270"/>
                <a:gd name="T9" fmla="*/ 266 h 266"/>
                <a:gd name="T10" fmla="*/ 0 w 270"/>
                <a:gd name="T11" fmla="*/ 141 h 266"/>
              </a:gdLst>
              <a:ahLst/>
              <a:cxnLst>
                <a:cxn ang="0">
                  <a:pos x="T0" y="T1"/>
                </a:cxn>
                <a:cxn ang="0">
                  <a:pos x="T2" y="T3"/>
                </a:cxn>
                <a:cxn ang="0">
                  <a:pos x="T4" y="T5"/>
                </a:cxn>
                <a:cxn ang="0">
                  <a:pos x="T6" y="T7"/>
                </a:cxn>
                <a:cxn ang="0">
                  <a:pos x="T8" y="T9"/>
                </a:cxn>
                <a:cxn ang="0">
                  <a:pos x="T10" y="T11"/>
                </a:cxn>
              </a:cxnLst>
              <a:rect l="0" t="0" r="r" b="b"/>
              <a:pathLst>
                <a:path w="270" h="266">
                  <a:moveTo>
                    <a:pt x="0" y="141"/>
                  </a:moveTo>
                  <a:lnTo>
                    <a:pt x="0" y="141"/>
                  </a:lnTo>
                  <a:lnTo>
                    <a:pt x="152" y="0"/>
                  </a:lnTo>
                  <a:cubicBezTo>
                    <a:pt x="193" y="45"/>
                    <a:pt x="232" y="90"/>
                    <a:pt x="270" y="136"/>
                  </a:cubicBezTo>
                  <a:lnTo>
                    <a:pt x="108" y="266"/>
                  </a:lnTo>
                  <a:cubicBezTo>
                    <a:pt x="73" y="223"/>
                    <a:pt x="37" y="181"/>
                    <a:pt x="0" y="141"/>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36" name="Freeform 322">
              <a:extLst>
                <a:ext uri="{FF2B5EF4-FFF2-40B4-BE49-F238E27FC236}">
                  <a16:creationId xmlns:a16="http://schemas.microsoft.com/office/drawing/2014/main" id="{58975F76-A8C9-759F-C2BD-9F321657965A}"/>
                </a:ext>
              </a:extLst>
            </p:cNvPr>
            <p:cNvSpPr>
              <a:spLocks/>
            </p:cNvSpPr>
            <p:nvPr/>
          </p:nvSpPr>
          <p:spPr bwMode="auto">
            <a:xfrm>
              <a:off x="11017252" y="3253706"/>
              <a:ext cx="257175" cy="252413"/>
            </a:xfrm>
            <a:custGeom>
              <a:avLst/>
              <a:gdLst>
                <a:gd name="T0" fmla="*/ 0 w 271"/>
                <a:gd name="T1" fmla="*/ 130 h 264"/>
                <a:gd name="T2" fmla="*/ 0 w 271"/>
                <a:gd name="T3" fmla="*/ 130 h 264"/>
                <a:gd name="T4" fmla="*/ 162 w 271"/>
                <a:gd name="T5" fmla="*/ 0 h 264"/>
                <a:gd name="T6" fmla="*/ 271 w 271"/>
                <a:gd name="T7" fmla="*/ 145 h 264"/>
                <a:gd name="T8" fmla="*/ 101 w 271"/>
                <a:gd name="T9" fmla="*/ 264 h 264"/>
                <a:gd name="T10" fmla="*/ 0 w 271"/>
                <a:gd name="T11" fmla="*/ 130 h 264"/>
              </a:gdLst>
              <a:ahLst/>
              <a:cxnLst>
                <a:cxn ang="0">
                  <a:pos x="T0" y="T1"/>
                </a:cxn>
                <a:cxn ang="0">
                  <a:pos x="T2" y="T3"/>
                </a:cxn>
                <a:cxn ang="0">
                  <a:pos x="T4" y="T5"/>
                </a:cxn>
                <a:cxn ang="0">
                  <a:pos x="T6" y="T7"/>
                </a:cxn>
                <a:cxn ang="0">
                  <a:pos x="T8" y="T9"/>
                </a:cxn>
                <a:cxn ang="0">
                  <a:pos x="T10" y="T11"/>
                </a:cxn>
              </a:cxnLst>
              <a:rect l="0" t="0" r="r" b="b"/>
              <a:pathLst>
                <a:path w="271" h="264">
                  <a:moveTo>
                    <a:pt x="0" y="130"/>
                  </a:moveTo>
                  <a:lnTo>
                    <a:pt x="0" y="130"/>
                  </a:lnTo>
                  <a:lnTo>
                    <a:pt x="162" y="0"/>
                  </a:lnTo>
                  <a:cubicBezTo>
                    <a:pt x="200" y="48"/>
                    <a:pt x="236" y="96"/>
                    <a:pt x="271" y="145"/>
                  </a:cubicBezTo>
                  <a:lnTo>
                    <a:pt x="101" y="264"/>
                  </a:lnTo>
                  <a:cubicBezTo>
                    <a:pt x="69" y="219"/>
                    <a:pt x="35" y="174"/>
                    <a:pt x="0" y="13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37" name="Freeform 324">
              <a:extLst>
                <a:ext uri="{FF2B5EF4-FFF2-40B4-BE49-F238E27FC236}">
                  <a16:creationId xmlns:a16="http://schemas.microsoft.com/office/drawing/2014/main" id="{FAFAD156-2E2D-B754-E303-1FCD91EE892B}"/>
                </a:ext>
              </a:extLst>
            </p:cNvPr>
            <p:cNvSpPr>
              <a:spLocks/>
            </p:cNvSpPr>
            <p:nvPr/>
          </p:nvSpPr>
          <p:spPr bwMode="auto">
            <a:xfrm>
              <a:off x="10804527" y="3002881"/>
              <a:ext cx="254000" cy="255588"/>
            </a:xfrm>
            <a:custGeom>
              <a:avLst/>
              <a:gdLst>
                <a:gd name="T0" fmla="*/ 0 w 267"/>
                <a:gd name="T1" fmla="*/ 150 h 267"/>
                <a:gd name="T2" fmla="*/ 0 w 267"/>
                <a:gd name="T3" fmla="*/ 150 h 267"/>
                <a:gd name="T4" fmla="*/ 144 w 267"/>
                <a:gd name="T5" fmla="*/ 0 h 267"/>
                <a:gd name="T6" fmla="*/ 185 w 267"/>
                <a:gd name="T7" fmla="*/ 40 h 267"/>
                <a:gd name="T8" fmla="*/ 267 w 267"/>
                <a:gd name="T9" fmla="*/ 126 h 267"/>
                <a:gd name="T10" fmla="*/ 115 w 267"/>
                <a:gd name="T11" fmla="*/ 267 h 267"/>
                <a:gd name="T12" fmla="*/ 0 w 267"/>
                <a:gd name="T13" fmla="*/ 150 h 267"/>
              </a:gdLst>
              <a:ahLst/>
              <a:cxnLst>
                <a:cxn ang="0">
                  <a:pos x="T0" y="T1"/>
                </a:cxn>
                <a:cxn ang="0">
                  <a:pos x="T2" y="T3"/>
                </a:cxn>
                <a:cxn ang="0">
                  <a:pos x="T4" y="T5"/>
                </a:cxn>
                <a:cxn ang="0">
                  <a:pos x="T6" y="T7"/>
                </a:cxn>
                <a:cxn ang="0">
                  <a:pos x="T8" y="T9"/>
                </a:cxn>
                <a:cxn ang="0">
                  <a:pos x="T10" y="T11"/>
                </a:cxn>
                <a:cxn ang="0">
                  <a:pos x="T12" y="T13"/>
                </a:cxn>
              </a:cxnLst>
              <a:rect l="0" t="0" r="r" b="b"/>
              <a:pathLst>
                <a:path w="267" h="267">
                  <a:moveTo>
                    <a:pt x="0" y="150"/>
                  </a:moveTo>
                  <a:lnTo>
                    <a:pt x="0" y="150"/>
                  </a:lnTo>
                  <a:lnTo>
                    <a:pt x="144" y="0"/>
                  </a:lnTo>
                  <a:cubicBezTo>
                    <a:pt x="157" y="13"/>
                    <a:pt x="171" y="27"/>
                    <a:pt x="185" y="40"/>
                  </a:cubicBezTo>
                  <a:cubicBezTo>
                    <a:pt x="213" y="68"/>
                    <a:pt x="240" y="97"/>
                    <a:pt x="267" y="126"/>
                  </a:cubicBezTo>
                  <a:lnTo>
                    <a:pt x="115" y="267"/>
                  </a:lnTo>
                  <a:cubicBezTo>
                    <a:pt x="78" y="226"/>
                    <a:pt x="40" y="187"/>
                    <a:pt x="0" y="15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38" name="Freeform 326">
              <a:extLst>
                <a:ext uri="{FF2B5EF4-FFF2-40B4-BE49-F238E27FC236}">
                  <a16:creationId xmlns:a16="http://schemas.microsoft.com/office/drawing/2014/main" id="{BD51525C-0707-0A53-8D80-49546C4D5DB9}"/>
                </a:ext>
              </a:extLst>
            </p:cNvPr>
            <p:cNvSpPr>
              <a:spLocks/>
            </p:cNvSpPr>
            <p:nvPr/>
          </p:nvSpPr>
          <p:spPr bwMode="auto">
            <a:xfrm>
              <a:off x="11112502" y="3393406"/>
              <a:ext cx="257175" cy="247650"/>
            </a:xfrm>
            <a:custGeom>
              <a:avLst/>
              <a:gdLst>
                <a:gd name="T0" fmla="*/ 0 w 269"/>
                <a:gd name="T1" fmla="*/ 119 h 259"/>
                <a:gd name="T2" fmla="*/ 0 w 269"/>
                <a:gd name="T3" fmla="*/ 119 h 259"/>
                <a:gd name="T4" fmla="*/ 170 w 269"/>
                <a:gd name="T5" fmla="*/ 0 h 259"/>
                <a:gd name="T6" fmla="*/ 269 w 269"/>
                <a:gd name="T7" fmla="*/ 151 h 259"/>
                <a:gd name="T8" fmla="*/ 92 w 269"/>
                <a:gd name="T9" fmla="*/ 259 h 259"/>
                <a:gd name="T10" fmla="*/ 0 w 269"/>
                <a:gd name="T11" fmla="*/ 119 h 259"/>
              </a:gdLst>
              <a:ahLst/>
              <a:cxnLst>
                <a:cxn ang="0">
                  <a:pos x="T0" y="T1"/>
                </a:cxn>
                <a:cxn ang="0">
                  <a:pos x="T2" y="T3"/>
                </a:cxn>
                <a:cxn ang="0">
                  <a:pos x="T4" y="T5"/>
                </a:cxn>
                <a:cxn ang="0">
                  <a:pos x="T6" y="T7"/>
                </a:cxn>
                <a:cxn ang="0">
                  <a:pos x="T8" y="T9"/>
                </a:cxn>
                <a:cxn ang="0">
                  <a:pos x="T10" y="T11"/>
                </a:cxn>
              </a:cxnLst>
              <a:rect l="0" t="0" r="r" b="b"/>
              <a:pathLst>
                <a:path w="269" h="259">
                  <a:moveTo>
                    <a:pt x="0" y="119"/>
                  </a:moveTo>
                  <a:lnTo>
                    <a:pt x="0" y="119"/>
                  </a:lnTo>
                  <a:lnTo>
                    <a:pt x="170" y="0"/>
                  </a:lnTo>
                  <a:cubicBezTo>
                    <a:pt x="205" y="49"/>
                    <a:pt x="238" y="100"/>
                    <a:pt x="269" y="151"/>
                  </a:cubicBezTo>
                  <a:lnTo>
                    <a:pt x="92" y="259"/>
                  </a:lnTo>
                  <a:cubicBezTo>
                    <a:pt x="63" y="212"/>
                    <a:pt x="32" y="165"/>
                    <a:pt x="0" y="119"/>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39" name="Freeform 328">
              <a:extLst>
                <a:ext uri="{FF2B5EF4-FFF2-40B4-BE49-F238E27FC236}">
                  <a16:creationId xmlns:a16="http://schemas.microsoft.com/office/drawing/2014/main" id="{CDE21C00-E852-C3B6-6F5E-F1F913EFAB3D}"/>
                </a:ext>
              </a:extLst>
            </p:cNvPr>
            <p:cNvSpPr>
              <a:spLocks/>
            </p:cNvSpPr>
            <p:nvPr/>
          </p:nvSpPr>
          <p:spPr bwMode="auto">
            <a:xfrm>
              <a:off x="10691814" y="2893344"/>
              <a:ext cx="249238" cy="254000"/>
            </a:xfrm>
            <a:custGeom>
              <a:avLst/>
              <a:gdLst>
                <a:gd name="T0" fmla="*/ 0 w 262"/>
                <a:gd name="T1" fmla="*/ 158 h 266"/>
                <a:gd name="T2" fmla="*/ 0 w 262"/>
                <a:gd name="T3" fmla="*/ 158 h 266"/>
                <a:gd name="T4" fmla="*/ 133 w 262"/>
                <a:gd name="T5" fmla="*/ 0 h 266"/>
                <a:gd name="T6" fmla="*/ 262 w 262"/>
                <a:gd name="T7" fmla="*/ 116 h 266"/>
                <a:gd name="T8" fmla="*/ 118 w 262"/>
                <a:gd name="T9" fmla="*/ 266 h 266"/>
                <a:gd name="T10" fmla="*/ 0 w 262"/>
                <a:gd name="T11" fmla="*/ 158 h 266"/>
              </a:gdLst>
              <a:ahLst/>
              <a:cxnLst>
                <a:cxn ang="0">
                  <a:pos x="T0" y="T1"/>
                </a:cxn>
                <a:cxn ang="0">
                  <a:pos x="T2" y="T3"/>
                </a:cxn>
                <a:cxn ang="0">
                  <a:pos x="T4" y="T5"/>
                </a:cxn>
                <a:cxn ang="0">
                  <a:pos x="T6" y="T7"/>
                </a:cxn>
                <a:cxn ang="0">
                  <a:pos x="T8" y="T9"/>
                </a:cxn>
                <a:cxn ang="0">
                  <a:pos x="T10" y="T11"/>
                </a:cxn>
              </a:cxnLst>
              <a:rect l="0" t="0" r="r" b="b"/>
              <a:pathLst>
                <a:path w="262" h="266">
                  <a:moveTo>
                    <a:pt x="0" y="158"/>
                  </a:moveTo>
                  <a:lnTo>
                    <a:pt x="0" y="158"/>
                  </a:lnTo>
                  <a:lnTo>
                    <a:pt x="133" y="0"/>
                  </a:lnTo>
                  <a:cubicBezTo>
                    <a:pt x="177" y="37"/>
                    <a:pt x="220" y="76"/>
                    <a:pt x="262" y="116"/>
                  </a:cubicBezTo>
                  <a:lnTo>
                    <a:pt x="118" y="266"/>
                  </a:lnTo>
                  <a:cubicBezTo>
                    <a:pt x="80" y="229"/>
                    <a:pt x="40" y="193"/>
                    <a:pt x="0" y="15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40" name="Freeform 330">
              <a:extLst>
                <a:ext uri="{FF2B5EF4-FFF2-40B4-BE49-F238E27FC236}">
                  <a16:creationId xmlns:a16="http://schemas.microsoft.com/office/drawing/2014/main" id="{C3DA9E4D-A820-623F-947C-77825DD07830}"/>
                </a:ext>
              </a:extLst>
            </p:cNvPr>
            <p:cNvSpPr>
              <a:spLocks/>
            </p:cNvSpPr>
            <p:nvPr/>
          </p:nvSpPr>
          <p:spPr bwMode="auto">
            <a:xfrm>
              <a:off x="11201402" y="3537869"/>
              <a:ext cx="252413" cy="241300"/>
            </a:xfrm>
            <a:custGeom>
              <a:avLst/>
              <a:gdLst>
                <a:gd name="T0" fmla="*/ 0 w 266"/>
                <a:gd name="T1" fmla="*/ 108 h 253"/>
                <a:gd name="T2" fmla="*/ 0 w 266"/>
                <a:gd name="T3" fmla="*/ 108 h 253"/>
                <a:gd name="T4" fmla="*/ 177 w 266"/>
                <a:gd name="T5" fmla="*/ 0 h 253"/>
                <a:gd name="T6" fmla="*/ 266 w 266"/>
                <a:gd name="T7" fmla="*/ 156 h 253"/>
                <a:gd name="T8" fmla="*/ 82 w 266"/>
                <a:gd name="T9" fmla="*/ 253 h 253"/>
                <a:gd name="T10" fmla="*/ 0 w 266"/>
                <a:gd name="T11" fmla="*/ 108 h 253"/>
              </a:gdLst>
              <a:ahLst/>
              <a:cxnLst>
                <a:cxn ang="0">
                  <a:pos x="T0" y="T1"/>
                </a:cxn>
                <a:cxn ang="0">
                  <a:pos x="T2" y="T3"/>
                </a:cxn>
                <a:cxn ang="0">
                  <a:pos x="T4" y="T5"/>
                </a:cxn>
                <a:cxn ang="0">
                  <a:pos x="T6" y="T7"/>
                </a:cxn>
                <a:cxn ang="0">
                  <a:pos x="T8" y="T9"/>
                </a:cxn>
                <a:cxn ang="0">
                  <a:pos x="T10" y="T11"/>
                </a:cxn>
              </a:cxnLst>
              <a:rect l="0" t="0" r="r" b="b"/>
              <a:pathLst>
                <a:path w="266" h="253">
                  <a:moveTo>
                    <a:pt x="0" y="108"/>
                  </a:moveTo>
                  <a:lnTo>
                    <a:pt x="0" y="108"/>
                  </a:lnTo>
                  <a:lnTo>
                    <a:pt x="177" y="0"/>
                  </a:lnTo>
                  <a:cubicBezTo>
                    <a:pt x="209" y="51"/>
                    <a:pt x="238" y="104"/>
                    <a:pt x="266" y="156"/>
                  </a:cubicBezTo>
                  <a:lnTo>
                    <a:pt x="82" y="253"/>
                  </a:lnTo>
                  <a:cubicBezTo>
                    <a:pt x="56" y="204"/>
                    <a:pt x="29" y="155"/>
                    <a:pt x="0" y="10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41" name="Freeform 332">
              <a:extLst>
                <a:ext uri="{FF2B5EF4-FFF2-40B4-BE49-F238E27FC236}">
                  <a16:creationId xmlns:a16="http://schemas.microsoft.com/office/drawing/2014/main" id="{D0E287BC-EC3E-1E19-FC1E-7342BD6FB6D2}"/>
                </a:ext>
              </a:extLst>
            </p:cNvPr>
            <p:cNvSpPr>
              <a:spLocks/>
            </p:cNvSpPr>
            <p:nvPr/>
          </p:nvSpPr>
          <p:spPr bwMode="auto">
            <a:xfrm>
              <a:off x="9153527" y="4260181"/>
              <a:ext cx="242888" cy="246063"/>
            </a:xfrm>
            <a:custGeom>
              <a:avLst/>
              <a:gdLst>
                <a:gd name="T0" fmla="*/ 255 w 255"/>
                <a:gd name="T1" fmla="*/ 111 h 257"/>
                <a:gd name="T2" fmla="*/ 255 w 255"/>
                <a:gd name="T3" fmla="*/ 111 h 257"/>
                <a:gd name="T4" fmla="*/ 131 w 255"/>
                <a:gd name="T5" fmla="*/ 257 h 257"/>
                <a:gd name="T6" fmla="*/ 0 w 255"/>
                <a:gd name="T7" fmla="*/ 180 h 257"/>
                <a:gd name="T8" fmla="*/ 67 w 255"/>
                <a:gd name="T9" fmla="*/ 0 h 257"/>
                <a:gd name="T10" fmla="*/ 255 w 255"/>
                <a:gd name="T11" fmla="*/ 111 h 257"/>
              </a:gdLst>
              <a:ahLst/>
              <a:cxnLst>
                <a:cxn ang="0">
                  <a:pos x="T0" y="T1"/>
                </a:cxn>
                <a:cxn ang="0">
                  <a:pos x="T2" y="T3"/>
                </a:cxn>
                <a:cxn ang="0">
                  <a:pos x="T4" y="T5"/>
                </a:cxn>
                <a:cxn ang="0">
                  <a:pos x="T6" y="T7"/>
                </a:cxn>
                <a:cxn ang="0">
                  <a:pos x="T8" y="T9"/>
                </a:cxn>
                <a:cxn ang="0">
                  <a:pos x="T10" y="T11"/>
                </a:cxn>
              </a:cxnLst>
              <a:rect l="0" t="0" r="r" b="b"/>
              <a:pathLst>
                <a:path w="255" h="257">
                  <a:moveTo>
                    <a:pt x="255" y="111"/>
                  </a:moveTo>
                  <a:lnTo>
                    <a:pt x="255" y="111"/>
                  </a:lnTo>
                  <a:lnTo>
                    <a:pt x="131" y="257"/>
                  </a:lnTo>
                  <a:cubicBezTo>
                    <a:pt x="93" y="224"/>
                    <a:pt x="48" y="198"/>
                    <a:pt x="0" y="180"/>
                  </a:cubicBezTo>
                  <a:lnTo>
                    <a:pt x="67" y="0"/>
                  </a:lnTo>
                  <a:cubicBezTo>
                    <a:pt x="136" y="26"/>
                    <a:pt x="200" y="64"/>
                    <a:pt x="255" y="111"/>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42" name="Freeform 334">
              <a:extLst>
                <a:ext uri="{FF2B5EF4-FFF2-40B4-BE49-F238E27FC236}">
                  <a16:creationId xmlns:a16="http://schemas.microsoft.com/office/drawing/2014/main" id="{4626E469-CFFC-549D-D9C1-4C5E442ECC18}"/>
                </a:ext>
              </a:extLst>
            </p:cNvPr>
            <p:cNvSpPr>
              <a:spLocks/>
            </p:cNvSpPr>
            <p:nvPr/>
          </p:nvSpPr>
          <p:spPr bwMode="auto">
            <a:xfrm>
              <a:off x="9004302" y="4222081"/>
              <a:ext cx="212725" cy="209550"/>
            </a:xfrm>
            <a:custGeom>
              <a:avLst/>
              <a:gdLst>
                <a:gd name="T0" fmla="*/ 0 w 224"/>
                <a:gd name="T1" fmla="*/ 0 h 220"/>
                <a:gd name="T2" fmla="*/ 0 w 224"/>
                <a:gd name="T3" fmla="*/ 0 h 220"/>
                <a:gd name="T4" fmla="*/ 0 w 224"/>
                <a:gd name="T5" fmla="*/ 0 h 220"/>
                <a:gd name="T6" fmla="*/ 224 w 224"/>
                <a:gd name="T7" fmla="*/ 40 h 220"/>
                <a:gd name="T8" fmla="*/ 157 w 224"/>
                <a:gd name="T9" fmla="*/ 220 h 220"/>
                <a:gd name="T10" fmla="*/ 0 w 224"/>
                <a:gd name="T11" fmla="*/ 192 h 220"/>
                <a:gd name="T12" fmla="*/ 0 w 224"/>
                <a:gd name="T13" fmla="*/ 0 h 220"/>
              </a:gdLst>
              <a:ahLst/>
              <a:cxnLst>
                <a:cxn ang="0">
                  <a:pos x="T0" y="T1"/>
                </a:cxn>
                <a:cxn ang="0">
                  <a:pos x="T2" y="T3"/>
                </a:cxn>
                <a:cxn ang="0">
                  <a:pos x="T4" y="T5"/>
                </a:cxn>
                <a:cxn ang="0">
                  <a:pos x="T6" y="T7"/>
                </a:cxn>
                <a:cxn ang="0">
                  <a:pos x="T8" y="T9"/>
                </a:cxn>
                <a:cxn ang="0">
                  <a:pos x="T10" y="T11"/>
                </a:cxn>
                <a:cxn ang="0">
                  <a:pos x="T12" y="T13"/>
                </a:cxn>
              </a:cxnLst>
              <a:rect l="0" t="0" r="r" b="b"/>
              <a:pathLst>
                <a:path w="224" h="220">
                  <a:moveTo>
                    <a:pt x="0" y="0"/>
                  </a:moveTo>
                  <a:lnTo>
                    <a:pt x="0" y="0"/>
                  </a:lnTo>
                  <a:lnTo>
                    <a:pt x="0" y="0"/>
                  </a:lnTo>
                  <a:cubicBezTo>
                    <a:pt x="79" y="0"/>
                    <a:pt x="154" y="14"/>
                    <a:pt x="224" y="40"/>
                  </a:cubicBezTo>
                  <a:lnTo>
                    <a:pt x="157" y="220"/>
                  </a:lnTo>
                  <a:cubicBezTo>
                    <a:pt x="108" y="202"/>
                    <a:pt x="55" y="192"/>
                    <a:pt x="0" y="192"/>
                  </a:cubicBezTo>
                  <a:lnTo>
                    <a:pt x="0" y="0"/>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43" name="Freeform 336">
              <a:extLst>
                <a:ext uri="{FF2B5EF4-FFF2-40B4-BE49-F238E27FC236}">
                  <a16:creationId xmlns:a16="http://schemas.microsoft.com/office/drawing/2014/main" id="{999731B5-1E80-2C6C-61BA-0C11471947F1}"/>
                </a:ext>
              </a:extLst>
            </p:cNvPr>
            <p:cNvSpPr>
              <a:spLocks/>
            </p:cNvSpPr>
            <p:nvPr/>
          </p:nvSpPr>
          <p:spPr bwMode="auto">
            <a:xfrm>
              <a:off x="9124952" y="3893469"/>
              <a:ext cx="207963" cy="230188"/>
            </a:xfrm>
            <a:custGeom>
              <a:avLst/>
              <a:gdLst>
                <a:gd name="T0" fmla="*/ 0 w 218"/>
                <a:gd name="T1" fmla="*/ 203 h 242"/>
                <a:gd name="T2" fmla="*/ 0 w 218"/>
                <a:gd name="T3" fmla="*/ 203 h 242"/>
                <a:gd name="T4" fmla="*/ 33 w 218"/>
                <a:gd name="T5" fmla="*/ 0 h 242"/>
                <a:gd name="T6" fmla="*/ 218 w 218"/>
                <a:gd name="T7" fmla="*/ 49 h 242"/>
                <a:gd name="T8" fmla="*/ 146 w 218"/>
                <a:gd name="T9" fmla="*/ 242 h 242"/>
                <a:gd name="T10" fmla="*/ 0 w 218"/>
                <a:gd name="T11" fmla="*/ 203 h 242"/>
              </a:gdLst>
              <a:ahLst/>
              <a:cxnLst>
                <a:cxn ang="0">
                  <a:pos x="T0" y="T1"/>
                </a:cxn>
                <a:cxn ang="0">
                  <a:pos x="T2" y="T3"/>
                </a:cxn>
                <a:cxn ang="0">
                  <a:pos x="T4" y="T5"/>
                </a:cxn>
                <a:cxn ang="0">
                  <a:pos x="T6" y="T7"/>
                </a:cxn>
                <a:cxn ang="0">
                  <a:pos x="T8" y="T9"/>
                </a:cxn>
                <a:cxn ang="0">
                  <a:pos x="T10" y="T11"/>
                </a:cxn>
              </a:cxnLst>
              <a:rect l="0" t="0" r="r" b="b"/>
              <a:pathLst>
                <a:path w="218" h="242">
                  <a:moveTo>
                    <a:pt x="0" y="203"/>
                  </a:moveTo>
                  <a:lnTo>
                    <a:pt x="0" y="203"/>
                  </a:lnTo>
                  <a:lnTo>
                    <a:pt x="33" y="0"/>
                  </a:lnTo>
                  <a:cubicBezTo>
                    <a:pt x="97" y="11"/>
                    <a:pt x="159" y="27"/>
                    <a:pt x="218" y="49"/>
                  </a:cubicBezTo>
                  <a:lnTo>
                    <a:pt x="146" y="242"/>
                  </a:lnTo>
                  <a:cubicBezTo>
                    <a:pt x="100" y="224"/>
                    <a:pt x="51" y="211"/>
                    <a:pt x="0" y="20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44" name="Freeform 338">
              <a:extLst>
                <a:ext uri="{FF2B5EF4-FFF2-40B4-BE49-F238E27FC236}">
                  <a16:creationId xmlns:a16="http://schemas.microsoft.com/office/drawing/2014/main" id="{A9B43D3C-2B70-2346-0035-E20395331D93}"/>
                </a:ext>
              </a:extLst>
            </p:cNvPr>
            <p:cNvSpPr>
              <a:spLocks/>
            </p:cNvSpPr>
            <p:nvPr/>
          </p:nvSpPr>
          <p:spPr bwMode="auto">
            <a:xfrm>
              <a:off x="9004302" y="3880769"/>
              <a:ext cx="152400" cy="206375"/>
            </a:xfrm>
            <a:custGeom>
              <a:avLst/>
              <a:gdLst>
                <a:gd name="T0" fmla="*/ 0 w 160"/>
                <a:gd name="T1" fmla="*/ 206 h 216"/>
                <a:gd name="T2" fmla="*/ 0 w 160"/>
                <a:gd name="T3" fmla="*/ 206 h 216"/>
                <a:gd name="T4" fmla="*/ 0 w 160"/>
                <a:gd name="T5" fmla="*/ 206 h 216"/>
                <a:gd name="T6" fmla="*/ 0 w 160"/>
                <a:gd name="T7" fmla="*/ 0 h 216"/>
                <a:gd name="T8" fmla="*/ 0 w 160"/>
                <a:gd name="T9" fmla="*/ 0 h 216"/>
                <a:gd name="T10" fmla="*/ 160 w 160"/>
                <a:gd name="T11" fmla="*/ 13 h 216"/>
                <a:gd name="T12" fmla="*/ 127 w 160"/>
                <a:gd name="T13" fmla="*/ 216 h 216"/>
                <a:gd name="T14" fmla="*/ 0 w 160"/>
                <a:gd name="T15" fmla="*/ 206 h 2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 h="216">
                  <a:moveTo>
                    <a:pt x="0" y="206"/>
                  </a:moveTo>
                  <a:lnTo>
                    <a:pt x="0" y="206"/>
                  </a:lnTo>
                  <a:lnTo>
                    <a:pt x="0" y="206"/>
                  </a:lnTo>
                  <a:lnTo>
                    <a:pt x="0" y="0"/>
                  </a:lnTo>
                  <a:lnTo>
                    <a:pt x="0" y="0"/>
                  </a:lnTo>
                  <a:cubicBezTo>
                    <a:pt x="55" y="0"/>
                    <a:pt x="108" y="5"/>
                    <a:pt x="160" y="13"/>
                  </a:cubicBezTo>
                  <a:lnTo>
                    <a:pt x="127" y="216"/>
                  </a:lnTo>
                  <a:cubicBezTo>
                    <a:pt x="86" y="209"/>
                    <a:pt x="44" y="206"/>
                    <a:pt x="0" y="20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45" name="Freeform 340">
              <a:extLst>
                <a:ext uri="{FF2B5EF4-FFF2-40B4-BE49-F238E27FC236}">
                  <a16:creationId xmlns:a16="http://schemas.microsoft.com/office/drawing/2014/main" id="{6E88B6A6-C8A5-3CE7-B09A-5B2C47AEA0A8}"/>
                </a:ext>
              </a:extLst>
            </p:cNvPr>
            <p:cNvSpPr>
              <a:spLocks/>
            </p:cNvSpPr>
            <p:nvPr/>
          </p:nvSpPr>
          <p:spPr bwMode="auto">
            <a:xfrm>
              <a:off x="9263064" y="3939506"/>
              <a:ext cx="230188" cy="246063"/>
            </a:xfrm>
            <a:custGeom>
              <a:avLst/>
              <a:gdLst>
                <a:gd name="T0" fmla="*/ 0 w 240"/>
                <a:gd name="T1" fmla="*/ 193 h 257"/>
                <a:gd name="T2" fmla="*/ 0 w 240"/>
                <a:gd name="T3" fmla="*/ 193 h 257"/>
                <a:gd name="T4" fmla="*/ 72 w 240"/>
                <a:gd name="T5" fmla="*/ 0 h 257"/>
                <a:gd name="T6" fmla="*/ 240 w 240"/>
                <a:gd name="T7" fmla="*/ 81 h 257"/>
                <a:gd name="T8" fmla="*/ 134 w 240"/>
                <a:gd name="T9" fmla="*/ 257 h 257"/>
                <a:gd name="T10" fmla="*/ 0 w 240"/>
                <a:gd name="T11" fmla="*/ 193 h 257"/>
              </a:gdLst>
              <a:ahLst/>
              <a:cxnLst>
                <a:cxn ang="0">
                  <a:pos x="T0" y="T1"/>
                </a:cxn>
                <a:cxn ang="0">
                  <a:pos x="T2" y="T3"/>
                </a:cxn>
                <a:cxn ang="0">
                  <a:pos x="T4" y="T5"/>
                </a:cxn>
                <a:cxn ang="0">
                  <a:pos x="T6" y="T7"/>
                </a:cxn>
                <a:cxn ang="0">
                  <a:pos x="T8" y="T9"/>
                </a:cxn>
                <a:cxn ang="0">
                  <a:pos x="T10" y="T11"/>
                </a:cxn>
              </a:cxnLst>
              <a:rect l="0" t="0" r="r" b="b"/>
              <a:pathLst>
                <a:path w="240" h="257">
                  <a:moveTo>
                    <a:pt x="0" y="193"/>
                  </a:moveTo>
                  <a:lnTo>
                    <a:pt x="0" y="193"/>
                  </a:lnTo>
                  <a:lnTo>
                    <a:pt x="72" y="0"/>
                  </a:lnTo>
                  <a:cubicBezTo>
                    <a:pt x="131" y="22"/>
                    <a:pt x="187" y="49"/>
                    <a:pt x="240" y="81"/>
                  </a:cubicBezTo>
                  <a:lnTo>
                    <a:pt x="134" y="257"/>
                  </a:lnTo>
                  <a:cubicBezTo>
                    <a:pt x="92" y="232"/>
                    <a:pt x="47" y="210"/>
                    <a:pt x="0" y="19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46" name="Freeform 342">
              <a:extLst>
                <a:ext uri="{FF2B5EF4-FFF2-40B4-BE49-F238E27FC236}">
                  <a16:creationId xmlns:a16="http://schemas.microsoft.com/office/drawing/2014/main" id="{A6D178B0-AB12-8DB0-77F5-AF41D614610E}"/>
                </a:ext>
              </a:extLst>
            </p:cNvPr>
            <p:cNvSpPr>
              <a:spLocks/>
            </p:cNvSpPr>
            <p:nvPr/>
          </p:nvSpPr>
          <p:spPr bwMode="auto">
            <a:xfrm>
              <a:off x="9391652" y="4017294"/>
              <a:ext cx="223838" cy="239713"/>
            </a:xfrm>
            <a:custGeom>
              <a:avLst/>
              <a:gdLst>
                <a:gd name="T0" fmla="*/ 0 w 235"/>
                <a:gd name="T1" fmla="*/ 176 h 250"/>
                <a:gd name="T2" fmla="*/ 0 w 235"/>
                <a:gd name="T3" fmla="*/ 176 h 250"/>
                <a:gd name="T4" fmla="*/ 106 w 235"/>
                <a:gd name="T5" fmla="*/ 0 h 250"/>
                <a:gd name="T6" fmla="*/ 235 w 235"/>
                <a:gd name="T7" fmla="*/ 93 h 250"/>
                <a:gd name="T8" fmla="*/ 103 w 235"/>
                <a:gd name="T9" fmla="*/ 250 h 250"/>
                <a:gd name="T10" fmla="*/ 0 w 235"/>
                <a:gd name="T11" fmla="*/ 176 h 250"/>
              </a:gdLst>
              <a:ahLst/>
              <a:cxnLst>
                <a:cxn ang="0">
                  <a:pos x="T0" y="T1"/>
                </a:cxn>
                <a:cxn ang="0">
                  <a:pos x="T2" y="T3"/>
                </a:cxn>
                <a:cxn ang="0">
                  <a:pos x="T4" y="T5"/>
                </a:cxn>
                <a:cxn ang="0">
                  <a:pos x="T6" y="T7"/>
                </a:cxn>
                <a:cxn ang="0">
                  <a:pos x="T8" y="T9"/>
                </a:cxn>
                <a:cxn ang="0">
                  <a:pos x="T10" y="T11"/>
                </a:cxn>
              </a:cxnLst>
              <a:rect l="0" t="0" r="r" b="b"/>
              <a:pathLst>
                <a:path w="235" h="250">
                  <a:moveTo>
                    <a:pt x="0" y="176"/>
                  </a:moveTo>
                  <a:lnTo>
                    <a:pt x="0" y="176"/>
                  </a:lnTo>
                  <a:lnTo>
                    <a:pt x="106" y="0"/>
                  </a:lnTo>
                  <a:cubicBezTo>
                    <a:pt x="152" y="28"/>
                    <a:pt x="195" y="59"/>
                    <a:pt x="235" y="93"/>
                  </a:cubicBezTo>
                  <a:lnTo>
                    <a:pt x="103" y="250"/>
                  </a:lnTo>
                  <a:cubicBezTo>
                    <a:pt x="71" y="223"/>
                    <a:pt x="36" y="198"/>
                    <a:pt x="0" y="17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47" name="Freeform 344">
              <a:extLst>
                <a:ext uri="{FF2B5EF4-FFF2-40B4-BE49-F238E27FC236}">
                  <a16:creationId xmlns:a16="http://schemas.microsoft.com/office/drawing/2014/main" id="{84C15435-C018-9922-6D21-967AAD8A1616}"/>
                </a:ext>
              </a:extLst>
            </p:cNvPr>
            <p:cNvSpPr>
              <a:spLocks/>
            </p:cNvSpPr>
            <p:nvPr/>
          </p:nvSpPr>
          <p:spPr bwMode="auto">
            <a:xfrm>
              <a:off x="9593264" y="3744244"/>
              <a:ext cx="242888" cy="252413"/>
            </a:xfrm>
            <a:custGeom>
              <a:avLst/>
              <a:gdLst>
                <a:gd name="T0" fmla="*/ 0 w 255"/>
                <a:gd name="T1" fmla="*/ 173 h 264"/>
                <a:gd name="T2" fmla="*/ 0 w 255"/>
                <a:gd name="T3" fmla="*/ 173 h 264"/>
                <a:gd name="T4" fmla="*/ 111 w 255"/>
                <a:gd name="T5" fmla="*/ 0 h 264"/>
                <a:gd name="T6" fmla="*/ 255 w 255"/>
                <a:gd name="T7" fmla="*/ 107 h 264"/>
                <a:gd name="T8" fmla="*/ 122 w 255"/>
                <a:gd name="T9" fmla="*/ 264 h 264"/>
                <a:gd name="T10" fmla="*/ 0 w 255"/>
                <a:gd name="T11" fmla="*/ 173 h 264"/>
              </a:gdLst>
              <a:ahLst/>
              <a:cxnLst>
                <a:cxn ang="0">
                  <a:pos x="T0" y="T1"/>
                </a:cxn>
                <a:cxn ang="0">
                  <a:pos x="T2" y="T3"/>
                </a:cxn>
                <a:cxn ang="0">
                  <a:pos x="T4" y="T5"/>
                </a:cxn>
                <a:cxn ang="0">
                  <a:pos x="T6" y="T7"/>
                </a:cxn>
                <a:cxn ang="0">
                  <a:pos x="T8" y="T9"/>
                </a:cxn>
                <a:cxn ang="0">
                  <a:pos x="T10" y="T11"/>
                </a:cxn>
              </a:cxnLst>
              <a:rect l="0" t="0" r="r" b="b"/>
              <a:pathLst>
                <a:path w="255" h="264">
                  <a:moveTo>
                    <a:pt x="0" y="173"/>
                  </a:moveTo>
                  <a:lnTo>
                    <a:pt x="0" y="173"/>
                  </a:lnTo>
                  <a:lnTo>
                    <a:pt x="111" y="0"/>
                  </a:lnTo>
                  <a:cubicBezTo>
                    <a:pt x="161" y="33"/>
                    <a:pt x="209" y="68"/>
                    <a:pt x="255" y="107"/>
                  </a:cubicBezTo>
                  <a:lnTo>
                    <a:pt x="122" y="264"/>
                  </a:lnTo>
                  <a:cubicBezTo>
                    <a:pt x="83" y="231"/>
                    <a:pt x="42" y="201"/>
                    <a:pt x="0" y="17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36" name="Freeform 346">
              <a:extLst>
                <a:ext uri="{FF2B5EF4-FFF2-40B4-BE49-F238E27FC236}">
                  <a16:creationId xmlns:a16="http://schemas.microsoft.com/office/drawing/2014/main" id="{25A57608-F3B1-0C32-03AB-D6EAE626DD2A}"/>
                </a:ext>
              </a:extLst>
            </p:cNvPr>
            <p:cNvSpPr>
              <a:spLocks/>
            </p:cNvSpPr>
            <p:nvPr/>
          </p:nvSpPr>
          <p:spPr bwMode="auto">
            <a:xfrm>
              <a:off x="9004302" y="3539456"/>
              <a:ext cx="173038" cy="206375"/>
            </a:xfrm>
            <a:custGeom>
              <a:avLst/>
              <a:gdLst>
                <a:gd name="T0" fmla="*/ 0 w 182"/>
                <a:gd name="T1" fmla="*/ 206 h 216"/>
                <a:gd name="T2" fmla="*/ 0 w 182"/>
                <a:gd name="T3" fmla="*/ 206 h 216"/>
                <a:gd name="T4" fmla="*/ 0 w 182"/>
                <a:gd name="T5" fmla="*/ 206 h 216"/>
                <a:gd name="T6" fmla="*/ 0 w 182"/>
                <a:gd name="T7" fmla="*/ 0 h 216"/>
                <a:gd name="T8" fmla="*/ 0 w 182"/>
                <a:gd name="T9" fmla="*/ 0 h 216"/>
                <a:gd name="T10" fmla="*/ 182 w 182"/>
                <a:gd name="T11" fmla="*/ 13 h 216"/>
                <a:gd name="T12" fmla="*/ 154 w 182"/>
                <a:gd name="T13" fmla="*/ 216 h 216"/>
                <a:gd name="T14" fmla="*/ 0 w 182"/>
                <a:gd name="T15" fmla="*/ 206 h 2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2" h="216">
                  <a:moveTo>
                    <a:pt x="0" y="206"/>
                  </a:moveTo>
                  <a:lnTo>
                    <a:pt x="0" y="206"/>
                  </a:lnTo>
                  <a:lnTo>
                    <a:pt x="0" y="206"/>
                  </a:lnTo>
                  <a:lnTo>
                    <a:pt x="0" y="0"/>
                  </a:lnTo>
                  <a:lnTo>
                    <a:pt x="0" y="0"/>
                  </a:lnTo>
                  <a:cubicBezTo>
                    <a:pt x="62" y="0"/>
                    <a:pt x="123" y="5"/>
                    <a:pt x="182" y="13"/>
                  </a:cubicBezTo>
                  <a:lnTo>
                    <a:pt x="154" y="216"/>
                  </a:lnTo>
                  <a:cubicBezTo>
                    <a:pt x="104" y="210"/>
                    <a:pt x="53" y="206"/>
                    <a:pt x="0" y="20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37" name="Freeform 348">
              <a:extLst>
                <a:ext uri="{FF2B5EF4-FFF2-40B4-BE49-F238E27FC236}">
                  <a16:creationId xmlns:a16="http://schemas.microsoft.com/office/drawing/2014/main" id="{10F0B967-E492-2075-1D79-F1350EF04000}"/>
                </a:ext>
              </a:extLst>
            </p:cNvPr>
            <p:cNvSpPr>
              <a:spLocks/>
            </p:cNvSpPr>
            <p:nvPr/>
          </p:nvSpPr>
          <p:spPr bwMode="auto">
            <a:xfrm>
              <a:off x="9455152" y="3655344"/>
              <a:ext cx="242888" cy="254000"/>
            </a:xfrm>
            <a:custGeom>
              <a:avLst/>
              <a:gdLst>
                <a:gd name="T0" fmla="*/ 0 w 255"/>
                <a:gd name="T1" fmla="*/ 187 h 265"/>
                <a:gd name="T2" fmla="*/ 0 w 255"/>
                <a:gd name="T3" fmla="*/ 187 h 265"/>
                <a:gd name="T4" fmla="*/ 85 w 255"/>
                <a:gd name="T5" fmla="*/ 0 h 265"/>
                <a:gd name="T6" fmla="*/ 255 w 255"/>
                <a:gd name="T7" fmla="*/ 92 h 265"/>
                <a:gd name="T8" fmla="*/ 144 w 255"/>
                <a:gd name="T9" fmla="*/ 265 h 265"/>
                <a:gd name="T10" fmla="*/ 0 w 255"/>
                <a:gd name="T11" fmla="*/ 187 h 265"/>
              </a:gdLst>
              <a:ahLst/>
              <a:cxnLst>
                <a:cxn ang="0">
                  <a:pos x="T0" y="T1"/>
                </a:cxn>
                <a:cxn ang="0">
                  <a:pos x="T2" y="T3"/>
                </a:cxn>
                <a:cxn ang="0">
                  <a:pos x="T4" y="T5"/>
                </a:cxn>
                <a:cxn ang="0">
                  <a:pos x="T6" y="T7"/>
                </a:cxn>
                <a:cxn ang="0">
                  <a:pos x="T8" y="T9"/>
                </a:cxn>
                <a:cxn ang="0">
                  <a:pos x="T10" y="T11"/>
                </a:cxn>
              </a:cxnLst>
              <a:rect l="0" t="0" r="r" b="b"/>
              <a:pathLst>
                <a:path w="255" h="265">
                  <a:moveTo>
                    <a:pt x="0" y="187"/>
                  </a:moveTo>
                  <a:lnTo>
                    <a:pt x="0" y="187"/>
                  </a:lnTo>
                  <a:lnTo>
                    <a:pt x="85" y="0"/>
                  </a:lnTo>
                  <a:cubicBezTo>
                    <a:pt x="144" y="27"/>
                    <a:pt x="201" y="58"/>
                    <a:pt x="255" y="92"/>
                  </a:cubicBezTo>
                  <a:lnTo>
                    <a:pt x="144" y="265"/>
                  </a:lnTo>
                  <a:cubicBezTo>
                    <a:pt x="98" y="236"/>
                    <a:pt x="50" y="210"/>
                    <a:pt x="0" y="18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38" name="Freeform 350">
              <a:extLst>
                <a:ext uri="{FF2B5EF4-FFF2-40B4-BE49-F238E27FC236}">
                  <a16:creationId xmlns:a16="http://schemas.microsoft.com/office/drawing/2014/main" id="{553B50E3-0CB1-6D9C-A8CB-AF2A2CEA11B1}"/>
                </a:ext>
              </a:extLst>
            </p:cNvPr>
            <p:cNvSpPr>
              <a:spLocks/>
            </p:cNvSpPr>
            <p:nvPr/>
          </p:nvSpPr>
          <p:spPr bwMode="auto">
            <a:xfrm>
              <a:off x="9305927" y="3590256"/>
              <a:ext cx="230188" cy="244475"/>
            </a:xfrm>
            <a:custGeom>
              <a:avLst/>
              <a:gdLst>
                <a:gd name="T0" fmla="*/ 0 w 242"/>
                <a:gd name="T1" fmla="*/ 198 h 256"/>
                <a:gd name="T2" fmla="*/ 0 w 242"/>
                <a:gd name="T3" fmla="*/ 198 h 256"/>
                <a:gd name="T4" fmla="*/ 56 w 242"/>
                <a:gd name="T5" fmla="*/ 0 h 256"/>
                <a:gd name="T6" fmla="*/ 242 w 242"/>
                <a:gd name="T7" fmla="*/ 69 h 256"/>
                <a:gd name="T8" fmla="*/ 157 w 242"/>
                <a:gd name="T9" fmla="*/ 256 h 256"/>
                <a:gd name="T10" fmla="*/ 0 w 242"/>
                <a:gd name="T11" fmla="*/ 198 h 256"/>
              </a:gdLst>
              <a:ahLst/>
              <a:cxnLst>
                <a:cxn ang="0">
                  <a:pos x="T0" y="T1"/>
                </a:cxn>
                <a:cxn ang="0">
                  <a:pos x="T2" y="T3"/>
                </a:cxn>
                <a:cxn ang="0">
                  <a:pos x="T4" y="T5"/>
                </a:cxn>
                <a:cxn ang="0">
                  <a:pos x="T6" y="T7"/>
                </a:cxn>
                <a:cxn ang="0">
                  <a:pos x="T8" y="T9"/>
                </a:cxn>
                <a:cxn ang="0">
                  <a:pos x="T10" y="T11"/>
                </a:cxn>
              </a:cxnLst>
              <a:rect l="0" t="0" r="r" b="b"/>
              <a:pathLst>
                <a:path w="242" h="256">
                  <a:moveTo>
                    <a:pt x="0" y="198"/>
                  </a:moveTo>
                  <a:lnTo>
                    <a:pt x="0" y="198"/>
                  </a:lnTo>
                  <a:lnTo>
                    <a:pt x="56" y="0"/>
                  </a:lnTo>
                  <a:cubicBezTo>
                    <a:pt x="120" y="19"/>
                    <a:pt x="182" y="42"/>
                    <a:pt x="242" y="69"/>
                  </a:cubicBezTo>
                  <a:lnTo>
                    <a:pt x="157" y="256"/>
                  </a:lnTo>
                  <a:cubicBezTo>
                    <a:pt x="106" y="233"/>
                    <a:pt x="54" y="213"/>
                    <a:pt x="0" y="19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39" name="Freeform 352">
              <a:extLst>
                <a:ext uri="{FF2B5EF4-FFF2-40B4-BE49-F238E27FC236}">
                  <a16:creationId xmlns:a16="http://schemas.microsoft.com/office/drawing/2014/main" id="{E4936A1F-ADAB-CB9C-0432-42173E039390}"/>
                </a:ext>
              </a:extLst>
            </p:cNvPr>
            <p:cNvSpPr>
              <a:spLocks/>
            </p:cNvSpPr>
            <p:nvPr/>
          </p:nvSpPr>
          <p:spPr bwMode="auto">
            <a:xfrm>
              <a:off x="9150352" y="3552156"/>
              <a:ext cx="207963" cy="227013"/>
            </a:xfrm>
            <a:custGeom>
              <a:avLst/>
              <a:gdLst>
                <a:gd name="T0" fmla="*/ 0 w 219"/>
                <a:gd name="T1" fmla="*/ 203 h 238"/>
                <a:gd name="T2" fmla="*/ 0 w 219"/>
                <a:gd name="T3" fmla="*/ 203 h 238"/>
                <a:gd name="T4" fmla="*/ 28 w 219"/>
                <a:gd name="T5" fmla="*/ 0 h 238"/>
                <a:gd name="T6" fmla="*/ 219 w 219"/>
                <a:gd name="T7" fmla="*/ 40 h 238"/>
                <a:gd name="T8" fmla="*/ 162 w 219"/>
                <a:gd name="T9" fmla="*/ 238 h 238"/>
                <a:gd name="T10" fmla="*/ 0 w 219"/>
                <a:gd name="T11" fmla="*/ 203 h 238"/>
              </a:gdLst>
              <a:ahLst/>
              <a:cxnLst>
                <a:cxn ang="0">
                  <a:pos x="T0" y="T1"/>
                </a:cxn>
                <a:cxn ang="0">
                  <a:pos x="T2" y="T3"/>
                </a:cxn>
                <a:cxn ang="0">
                  <a:pos x="T4" y="T5"/>
                </a:cxn>
                <a:cxn ang="0">
                  <a:pos x="T6" y="T7"/>
                </a:cxn>
                <a:cxn ang="0">
                  <a:pos x="T8" y="T9"/>
                </a:cxn>
                <a:cxn ang="0">
                  <a:pos x="T10" y="T11"/>
                </a:cxn>
              </a:cxnLst>
              <a:rect l="0" t="0" r="r" b="b"/>
              <a:pathLst>
                <a:path w="219" h="238">
                  <a:moveTo>
                    <a:pt x="0" y="203"/>
                  </a:moveTo>
                  <a:lnTo>
                    <a:pt x="0" y="203"/>
                  </a:lnTo>
                  <a:lnTo>
                    <a:pt x="28" y="0"/>
                  </a:lnTo>
                  <a:cubicBezTo>
                    <a:pt x="93" y="9"/>
                    <a:pt x="157" y="22"/>
                    <a:pt x="219" y="40"/>
                  </a:cubicBezTo>
                  <a:lnTo>
                    <a:pt x="162" y="238"/>
                  </a:lnTo>
                  <a:cubicBezTo>
                    <a:pt x="110" y="223"/>
                    <a:pt x="56" y="211"/>
                    <a:pt x="0" y="20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40" name="Freeform 354">
              <a:extLst>
                <a:ext uri="{FF2B5EF4-FFF2-40B4-BE49-F238E27FC236}">
                  <a16:creationId xmlns:a16="http://schemas.microsoft.com/office/drawing/2014/main" id="{E60A621A-283C-D7BC-8EC4-FA0E807D6808}"/>
                </a:ext>
              </a:extLst>
            </p:cNvPr>
            <p:cNvSpPr>
              <a:spLocks/>
            </p:cNvSpPr>
            <p:nvPr/>
          </p:nvSpPr>
          <p:spPr bwMode="auto">
            <a:xfrm>
              <a:off x="9429752" y="3272756"/>
              <a:ext cx="217488" cy="239713"/>
            </a:xfrm>
            <a:custGeom>
              <a:avLst/>
              <a:gdLst>
                <a:gd name="T0" fmla="*/ 0 w 228"/>
                <a:gd name="T1" fmla="*/ 196 h 251"/>
                <a:gd name="T2" fmla="*/ 0 w 228"/>
                <a:gd name="T3" fmla="*/ 196 h 251"/>
                <a:gd name="T4" fmla="*/ 61 w 228"/>
                <a:gd name="T5" fmla="*/ 0 h 251"/>
                <a:gd name="T6" fmla="*/ 228 w 228"/>
                <a:gd name="T7" fmla="*/ 62 h 251"/>
                <a:gd name="T8" fmla="*/ 147 w 228"/>
                <a:gd name="T9" fmla="*/ 251 h 251"/>
                <a:gd name="T10" fmla="*/ 0 w 228"/>
                <a:gd name="T11" fmla="*/ 196 h 251"/>
              </a:gdLst>
              <a:ahLst/>
              <a:cxnLst>
                <a:cxn ang="0">
                  <a:pos x="T0" y="T1"/>
                </a:cxn>
                <a:cxn ang="0">
                  <a:pos x="T2" y="T3"/>
                </a:cxn>
                <a:cxn ang="0">
                  <a:pos x="T4" y="T5"/>
                </a:cxn>
                <a:cxn ang="0">
                  <a:pos x="T6" y="T7"/>
                </a:cxn>
                <a:cxn ang="0">
                  <a:pos x="T8" y="T9"/>
                </a:cxn>
                <a:cxn ang="0">
                  <a:pos x="T10" y="T11"/>
                </a:cxn>
              </a:cxnLst>
              <a:rect l="0" t="0" r="r" b="b"/>
              <a:pathLst>
                <a:path w="228" h="251">
                  <a:moveTo>
                    <a:pt x="0" y="196"/>
                  </a:moveTo>
                  <a:lnTo>
                    <a:pt x="0" y="196"/>
                  </a:lnTo>
                  <a:lnTo>
                    <a:pt x="61" y="0"/>
                  </a:lnTo>
                  <a:cubicBezTo>
                    <a:pt x="118" y="18"/>
                    <a:pt x="174" y="39"/>
                    <a:pt x="228" y="62"/>
                  </a:cubicBezTo>
                  <a:lnTo>
                    <a:pt x="147" y="251"/>
                  </a:lnTo>
                  <a:cubicBezTo>
                    <a:pt x="99" y="230"/>
                    <a:pt x="50" y="212"/>
                    <a:pt x="0" y="19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41" name="Freeform 356">
              <a:extLst>
                <a:ext uri="{FF2B5EF4-FFF2-40B4-BE49-F238E27FC236}">
                  <a16:creationId xmlns:a16="http://schemas.microsoft.com/office/drawing/2014/main" id="{B482E7D3-8914-20AC-FF9E-45C802F6EC5E}"/>
                </a:ext>
              </a:extLst>
            </p:cNvPr>
            <p:cNvSpPr>
              <a:spLocks/>
            </p:cNvSpPr>
            <p:nvPr/>
          </p:nvSpPr>
          <p:spPr bwMode="auto">
            <a:xfrm>
              <a:off x="9825039" y="3493419"/>
              <a:ext cx="230188" cy="242888"/>
            </a:xfrm>
            <a:custGeom>
              <a:avLst/>
              <a:gdLst>
                <a:gd name="T0" fmla="*/ 0 w 242"/>
                <a:gd name="T1" fmla="*/ 168 h 253"/>
                <a:gd name="T2" fmla="*/ 0 w 242"/>
                <a:gd name="T3" fmla="*/ 168 h 253"/>
                <a:gd name="T4" fmla="*/ 118 w 242"/>
                <a:gd name="T5" fmla="*/ 0 h 253"/>
                <a:gd name="T6" fmla="*/ 242 w 242"/>
                <a:gd name="T7" fmla="*/ 96 h 253"/>
                <a:gd name="T8" fmla="*/ 109 w 242"/>
                <a:gd name="T9" fmla="*/ 253 h 253"/>
                <a:gd name="T10" fmla="*/ 0 w 242"/>
                <a:gd name="T11" fmla="*/ 168 h 253"/>
              </a:gdLst>
              <a:ahLst/>
              <a:cxnLst>
                <a:cxn ang="0">
                  <a:pos x="T0" y="T1"/>
                </a:cxn>
                <a:cxn ang="0">
                  <a:pos x="T2" y="T3"/>
                </a:cxn>
                <a:cxn ang="0">
                  <a:pos x="T4" y="T5"/>
                </a:cxn>
                <a:cxn ang="0">
                  <a:pos x="T6" y="T7"/>
                </a:cxn>
                <a:cxn ang="0">
                  <a:pos x="T8" y="T9"/>
                </a:cxn>
                <a:cxn ang="0">
                  <a:pos x="T10" y="T11"/>
                </a:cxn>
              </a:cxnLst>
              <a:rect l="0" t="0" r="r" b="b"/>
              <a:pathLst>
                <a:path w="242" h="253">
                  <a:moveTo>
                    <a:pt x="0" y="168"/>
                  </a:moveTo>
                  <a:lnTo>
                    <a:pt x="0" y="168"/>
                  </a:lnTo>
                  <a:lnTo>
                    <a:pt x="118" y="0"/>
                  </a:lnTo>
                  <a:cubicBezTo>
                    <a:pt x="161" y="30"/>
                    <a:pt x="202" y="62"/>
                    <a:pt x="242" y="96"/>
                  </a:cubicBezTo>
                  <a:lnTo>
                    <a:pt x="109" y="253"/>
                  </a:lnTo>
                  <a:cubicBezTo>
                    <a:pt x="74" y="223"/>
                    <a:pt x="38" y="195"/>
                    <a:pt x="0" y="16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42" name="Freeform 358">
              <a:extLst>
                <a:ext uri="{FF2B5EF4-FFF2-40B4-BE49-F238E27FC236}">
                  <a16:creationId xmlns:a16="http://schemas.microsoft.com/office/drawing/2014/main" id="{5730D69C-EC7D-BCC4-8660-240A3499D057}"/>
                </a:ext>
              </a:extLst>
            </p:cNvPr>
            <p:cNvSpPr>
              <a:spLocks/>
            </p:cNvSpPr>
            <p:nvPr/>
          </p:nvSpPr>
          <p:spPr bwMode="auto">
            <a:xfrm>
              <a:off x="9286877" y="3229894"/>
              <a:ext cx="201613" cy="230188"/>
            </a:xfrm>
            <a:custGeom>
              <a:avLst/>
              <a:gdLst>
                <a:gd name="T0" fmla="*/ 0 w 211"/>
                <a:gd name="T1" fmla="*/ 202 h 240"/>
                <a:gd name="T2" fmla="*/ 0 w 211"/>
                <a:gd name="T3" fmla="*/ 202 h 240"/>
                <a:gd name="T4" fmla="*/ 40 w 211"/>
                <a:gd name="T5" fmla="*/ 0 h 240"/>
                <a:gd name="T6" fmla="*/ 211 w 211"/>
                <a:gd name="T7" fmla="*/ 44 h 240"/>
                <a:gd name="T8" fmla="*/ 150 w 211"/>
                <a:gd name="T9" fmla="*/ 240 h 240"/>
                <a:gd name="T10" fmla="*/ 0 w 211"/>
                <a:gd name="T11" fmla="*/ 202 h 240"/>
              </a:gdLst>
              <a:ahLst/>
              <a:cxnLst>
                <a:cxn ang="0">
                  <a:pos x="T0" y="T1"/>
                </a:cxn>
                <a:cxn ang="0">
                  <a:pos x="T2" y="T3"/>
                </a:cxn>
                <a:cxn ang="0">
                  <a:pos x="T4" y="T5"/>
                </a:cxn>
                <a:cxn ang="0">
                  <a:pos x="T6" y="T7"/>
                </a:cxn>
                <a:cxn ang="0">
                  <a:pos x="T8" y="T9"/>
                </a:cxn>
                <a:cxn ang="0">
                  <a:pos x="T10" y="T11"/>
                </a:cxn>
              </a:cxnLst>
              <a:rect l="0" t="0" r="r" b="b"/>
              <a:pathLst>
                <a:path w="211" h="240">
                  <a:moveTo>
                    <a:pt x="0" y="202"/>
                  </a:moveTo>
                  <a:lnTo>
                    <a:pt x="0" y="202"/>
                  </a:lnTo>
                  <a:lnTo>
                    <a:pt x="40" y="0"/>
                  </a:lnTo>
                  <a:cubicBezTo>
                    <a:pt x="98" y="12"/>
                    <a:pt x="155" y="27"/>
                    <a:pt x="211" y="44"/>
                  </a:cubicBezTo>
                  <a:lnTo>
                    <a:pt x="150" y="240"/>
                  </a:lnTo>
                  <a:cubicBezTo>
                    <a:pt x="101" y="225"/>
                    <a:pt x="51" y="212"/>
                    <a:pt x="0" y="202"/>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43" name="Freeform 360">
              <a:extLst>
                <a:ext uri="{FF2B5EF4-FFF2-40B4-BE49-F238E27FC236}">
                  <a16:creationId xmlns:a16="http://schemas.microsoft.com/office/drawing/2014/main" id="{0E26D0E3-C1A2-81D9-6193-59DB578BD30E}"/>
                </a:ext>
              </a:extLst>
            </p:cNvPr>
            <p:cNvSpPr>
              <a:spLocks/>
            </p:cNvSpPr>
            <p:nvPr/>
          </p:nvSpPr>
          <p:spPr bwMode="auto">
            <a:xfrm>
              <a:off x="9702802" y="3406106"/>
              <a:ext cx="233363" cy="249238"/>
            </a:xfrm>
            <a:custGeom>
              <a:avLst/>
              <a:gdLst>
                <a:gd name="T0" fmla="*/ 0 w 246"/>
                <a:gd name="T1" fmla="*/ 180 h 260"/>
                <a:gd name="T2" fmla="*/ 0 w 246"/>
                <a:gd name="T3" fmla="*/ 180 h 260"/>
                <a:gd name="T4" fmla="*/ 101 w 246"/>
                <a:gd name="T5" fmla="*/ 0 h 260"/>
                <a:gd name="T6" fmla="*/ 246 w 246"/>
                <a:gd name="T7" fmla="*/ 92 h 260"/>
                <a:gd name="T8" fmla="*/ 128 w 246"/>
                <a:gd name="T9" fmla="*/ 260 h 260"/>
                <a:gd name="T10" fmla="*/ 0 w 246"/>
                <a:gd name="T11" fmla="*/ 180 h 260"/>
              </a:gdLst>
              <a:ahLst/>
              <a:cxnLst>
                <a:cxn ang="0">
                  <a:pos x="T0" y="T1"/>
                </a:cxn>
                <a:cxn ang="0">
                  <a:pos x="T2" y="T3"/>
                </a:cxn>
                <a:cxn ang="0">
                  <a:pos x="T4" y="T5"/>
                </a:cxn>
                <a:cxn ang="0">
                  <a:pos x="T6" y="T7"/>
                </a:cxn>
                <a:cxn ang="0">
                  <a:pos x="T8" y="T9"/>
                </a:cxn>
                <a:cxn ang="0">
                  <a:pos x="T10" y="T11"/>
                </a:cxn>
              </a:cxnLst>
              <a:rect l="0" t="0" r="r" b="b"/>
              <a:pathLst>
                <a:path w="246" h="260">
                  <a:moveTo>
                    <a:pt x="0" y="180"/>
                  </a:moveTo>
                  <a:lnTo>
                    <a:pt x="0" y="180"/>
                  </a:lnTo>
                  <a:lnTo>
                    <a:pt x="101" y="0"/>
                  </a:lnTo>
                  <a:cubicBezTo>
                    <a:pt x="151" y="29"/>
                    <a:pt x="199" y="59"/>
                    <a:pt x="246" y="92"/>
                  </a:cubicBezTo>
                  <a:lnTo>
                    <a:pt x="128" y="260"/>
                  </a:lnTo>
                  <a:cubicBezTo>
                    <a:pt x="87" y="231"/>
                    <a:pt x="44" y="205"/>
                    <a:pt x="0" y="18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44" name="Freeform 362">
              <a:extLst>
                <a:ext uri="{FF2B5EF4-FFF2-40B4-BE49-F238E27FC236}">
                  <a16:creationId xmlns:a16="http://schemas.microsoft.com/office/drawing/2014/main" id="{72D94D36-FE19-219D-A061-9C66749D9091}"/>
                </a:ext>
              </a:extLst>
            </p:cNvPr>
            <p:cNvSpPr>
              <a:spLocks/>
            </p:cNvSpPr>
            <p:nvPr/>
          </p:nvSpPr>
          <p:spPr bwMode="auto">
            <a:xfrm>
              <a:off x="9569452" y="3331494"/>
              <a:ext cx="228600" cy="246063"/>
            </a:xfrm>
            <a:custGeom>
              <a:avLst/>
              <a:gdLst>
                <a:gd name="T0" fmla="*/ 0 w 240"/>
                <a:gd name="T1" fmla="*/ 189 h 258"/>
                <a:gd name="T2" fmla="*/ 0 w 240"/>
                <a:gd name="T3" fmla="*/ 189 h 258"/>
                <a:gd name="T4" fmla="*/ 81 w 240"/>
                <a:gd name="T5" fmla="*/ 0 h 258"/>
                <a:gd name="T6" fmla="*/ 240 w 240"/>
                <a:gd name="T7" fmla="*/ 79 h 258"/>
                <a:gd name="T8" fmla="*/ 139 w 240"/>
                <a:gd name="T9" fmla="*/ 258 h 258"/>
                <a:gd name="T10" fmla="*/ 0 w 240"/>
                <a:gd name="T11" fmla="*/ 189 h 258"/>
              </a:gdLst>
              <a:ahLst/>
              <a:cxnLst>
                <a:cxn ang="0">
                  <a:pos x="T0" y="T1"/>
                </a:cxn>
                <a:cxn ang="0">
                  <a:pos x="T2" y="T3"/>
                </a:cxn>
                <a:cxn ang="0">
                  <a:pos x="T4" y="T5"/>
                </a:cxn>
                <a:cxn ang="0">
                  <a:pos x="T6" y="T7"/>
                </a:cxn>
                <a:cxn ang="0">
                  <a:pos x="T8" y="T9"/>
                </a:cxn>
                <a:cxn ang="0">
                  <a:pos x="T10" y="T11"/>
                </a:cxn>
              </a:cxnLst>
              <a:rect l="0" t="0" r="r" b="b"/>
              <a:pathLst>
                <a:path w="240" h="258">
                  <a:moveTo>
                    <a:pt x="0" y="189"/>
                  </a:moveTo>
                  <a:lnTo>
                    <a:pt x="0" y="189"/>
                  </a:lnTo>
                  <a:lnTo>
                    <a:pt x="81" y="0"/>
                  </a:lnTo>
                  <a:cubicBezTo>
                    <a:pt x="136" y="24"/>
                    <a:pt x="188" y="50"/>
                    <a:pt x="240" y="79"/>
                  </a:cubicBezTo>
                  <a:lnTo>
                    <a:pt x="139" y="258"/>
                  </a:lnTo>
                  <a:cubicBezTo>
                    <a:pt x="94" y="233"/>
                    <a:pt x="48" y="210"/>
                    <a:pt x="0" y="189"/>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45" name="Freeform 364">
              <a:extLst>
                <a:ext uri="{FF2B5EF4-FFF2-40B4-BE49-F238E27FC236}">
                  <a16:creationId xmlns:a16="http://schemas.microsoft.com/office/drawing/2014/main" id="{7FA77A75-3A63-598B-398C-702E64BD26BB}"/>
                </a:ext>
              </a:extLst>
            </p:cNvPr>
            <p:cNvSpPr>
              <a:spLocks/>
            </p:cNvSpPr>
            <p:nvPr/>
          </p:nvSpPr>
          <p:spPr bwMode="auto">
            <a:xfrm>
              <a:off x="8774114" y="5072981"/>
              <a:ext cx="158750" cy="196850"/>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46" name="Freeform 366">
              <a:extLst>
                <a:ext uri="{FF2B5EF4-FFF2-40B4-BE49-F238E27FC236}">
                  <a16:creationId xmlns:a16="http://schemas.microsoft.com/office/drawing/2014/main" id="{F505FB67-808D-C96E-23EA-20DB1034BD62}"/>
                </a:ext>
              </a:extLst>
            </p:cNvPr>
            <p:cNvSpPr>
              <a:spLocks/>
            </p:cNvSpPr>
            <p:nvPr/>
          </p:nvSpPr>
          <p:spPr bwMode="auto">
            <a:xfrm>
              <a:off x="9091614" y="5072981"/>
              <a:ext cx="157163" cy="196850"/>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47" name="Freeform 368">
              <a:extLst>
                <a:ext uri="{FF2B5EF4-FFF2-40B4-BE49-F238E27FC236}">
                  <a16:creationId xmlns:a16="http://schemas.microsoft.com/office/drawing/2014/main" id="{544BD697-D374-22AB-1DAF-F1A1DE9C64DE}"/>
                </a:ext>
              </a:extLst>
            </p:cNvPr>
            <p:cNvSpPr>
              <a:spLocks/>
            </p:cNvSpPr>
            <p:nvPr/>
          </p:nvSpPr>
          <p:spPr bwMode="auto">
            <a:xfrm>
              <a:off x="8932864" y="5072981"/>
              <a:ext cx="158750" cy="196850"/>
            </a:xfrm>
            <a:custGeom>
              <a:avLst/>
              <a:gdLst>
                <a:gd name="T0" fmla="*/ 167 w 167"/>
                <a:gd name="T1" fmla="*/ 206 h 206"/>
                <a:gd name="T2" fmla="*/ 167 w 167"/>
                <a:gd name="T3" fmla="*/ 206 h 206"/>
                <a:gd name="T4" fmla="*/ 0 w 167"/>
                <a:gd name="T5" fmla="*/ 206 h 206"/>
                <a:gd name="T6" fmla="*/ 0 w 167"/>
                <a:gd name="T7" fmla="*/ 0 h 206"/>
                <a:gd name="T8" fmla="*/ 167 w 167"/>
                <a:gd name="T9" fmla="*/ 0 h 206"/>
                <a:gd name="T10" fmla="*/ 167 w 167"/>
                <a:gd name="T11" fmla="*/ 206 h 206"/>
              </a:gdLst>
              <a:ahLst/>
              <a:cxnLst>
                <a:cxn ang="0">
                  <a:pos x="T0" y="T1"/>
                </a:cxn>
                <a:cxn ang="0">
                  <a:pos x="T2" y="T3"/>
                </a:cxn>
                <a:cxn ang="0">
                  <a:pos x="T4" y="T5"/>
                </a:cxn>
                <a:cxn ang="0">
                  <a:pos x="T6" y="T7"/>
                </a:cxn>
                <a:cxn ang="0">
                  <a:pos x="T8" y="T9"/>
                </a:cxn>
                <a:cxn ang="0">
                  <a:pos x="T10" y="T11"/>
                </a:cxn>
              </a:cxnLst>
              <a:rect l="0" t="0" r="r" b="b"/>
              <a:pathLst>
                <a:path w="167" h="206">
                  <a:moveTo>
                    <a:pt x="167" y="206"/>
                  </a:moveTo>
                  <a:lnTo>
                    <a:pt x="167" y="206"/>
                  </a:lnTo>
                  <a:lnTo>
                    <a:pt x="0" y="206"/>
                  </a:lnTo>
                  <a:lnTo>
                    <a:pt x="0" y="0"/>
                  </a:lnTo>
                  <a:lnTo>
                    <a:pt x="167" y="0"/>
                  </a:lnTo>
                  <a:lnTo>
                    <a:pt x="167" y="206"/>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48" name="Freeform 370">
              <a:extLst>
                <a:ext uri="{FF2B5EF4-FFF2-40B4-BE49-F238E27FC236}">
                  <a16:creationId xmlns:a16="http://schemas.microsoft.com/office/drawing/2014/main" id="{DB70358A-1F0D-F2C6-7DA3-B128A04530D6}"/>
                </a:ext>
              </a:extLst>
            </p:cNvPr>
            <p:cNvSpPr>
              <a:spLocks/>
            </p:cNvSpPr>
            <p:nvPr/>
          </p:nvSpPr>
          <p:spPr bwMode="auto">
            <a:xfrm>
              <a:off x="9248777" y="5754019"/>
              <a:ext cx="158750" cy="198438"/>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49" name="Freeform 372">
              <a:extLst>
                <a:ext uri="{FF2B5EF4-FFF2-40B4-BE49-F238E27FC236}">
                  <a16:creationId xmlns:a16="http://schemas.microsoft.com/office/drawing/2014/main" id="{B8A7EA86-5E73-80D8-0B99-037A08B4779B}"/>
                </a:ext>
              </a:extLst>
            </p:cNvPr>
            <p:cNvSpPr>
              <a:spLocks/>
            </p:cNvSpPr>
            <p:nvPr/>
          </p:nvSpPr>
          <p:spPr bwMode="auto">
            <a:xfrm>
              <a:off x="9685339" y="5727031"/>
              <a:ext cx="177800" cy="215900"/>
            </a:xfrm>
            <a:custGeom>
              <a:avLst/>
              <a:gdLst>
                <a:gd name="T0" fmla="*/ 146 w 186"/>
                <a:gd name="T1" fmla="*/ 0 h 226"/>
                <a:gd name="T2" fmla="*/ 146 w 186"/>
                <a:gd name="T3" fmla="*/ 0 h 226"/>
                <a:gd name="T4" fmla="*/ 186 w 186"/>
                <a:gd name="T5" fmla="*/ 202 h 226"/>
                <a:gd name="T6" fmla="*/ 21 w 186"/>
                <a:gd name="T7" fmla="*/ 226 h 226"/>
                <a:gd name="T8" fmla="*/ 0 w 186"/>
                <a:gd name="T9" fmla="*/ 22 h 226"/>
                <a:gd name="T10" fmla="*/ 146 w 186"/>
                <a:gd name="T11" fmla="*/ 0 h 226"/>
              </a:gdLst>
              <a:ahLst/>
              <a:cxnLst>
                <a:cxn ang="0">
                  <a:pos x="T0" y="T1"/>
                </a:cxn>
                <a:cxn ang="0">
                  <a:pos x="T2" y="T3"/>
                </a:cxn>
                <a:cxn ang="0">
                  <a:pos x="T4" y="T5"/>
                </a:cxn>
                <a:cxn ang="0">
                  <a:pos x="T6" y="T7"/>
                </a:cxn>
                <a:cxn ang="0">
                  <a:pos x="T8" y="T9"/>
                </a:cxn>
                <a:cxn ang="0">
                  <a:pos x="T10" y="T11"/>
                </a:cxn>
              </a:cxnLst>
              <a:rect l="0" t="0" r="r" b="b"/>
              <a:pathLst>
                <a:path w="186" h="226">
                  <a:moveTo>
                    <a:pt x="146" y="0"/>
                  </a:moveTo>
                  <a:lnTo>
                    <a:pt x="146" y="0"/>
                  </a:lnTo>
                  <a:lnTo>
                    <a:pt x="186" y="202"/>
                  </a:lnTo>
                  <a:cubicBezTo>
                    <a:pt x="132" y="212"/>
                    <a:pt x="77" y="221"/>
                    <a:pt x="21" y="226"/>
                  </a:cubicBezTo>
                  <a:lnTo>
                    <a:pt x="0" y="22"/>
                  </a:lnTo>
                  <a:cubicBezTo>
                    <a:pt x="49" y="17"/>
                    <a:pt x="98" y="10"/>
                    <a:pt x="146" y="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50" name="Freeform 374">
              <a:extLst>
                <a:ext uri="{FF2B5EF4-FFF2-40B4-BE49-F238E27FC236}">
                  <a16:creationId xmlns:a16="http://schemas.microsoft.com/office/drawing/2014/main" id="{7C9C49B3-6B30-6D1A-7874-EA7A49A30DE3}"/>
                </a:ext>
              </a:extLst>
            </p:cNvPr>
            <p:cNvSpPr>
              <a:spLocks/>
            </p:cNvSpPr>
            <p:nvPr/>
          </p:nvSpPr>
          <p:spPr bwMode="auto">
            <a:xfrm>
              <a:off x="7964489" y="3007644"/>
              <a:ext cx="219075" cy="241300"/>
            </a:xfrm>
            <a:custGeom>
              <a:avLst/>
              <a:gdLst>
                <a:gd name="T0" fmla="*/ 229 w 229"/>
                <a:gd name="T1" fmla="*/ 190 h 253"/>
                <a:gd name="T2" fmla="*/ 229 w 229"/>
                <a:gd name="T3" fmla="*/ 190 h 253"/>
                <a:gd name="T4" fmla="*/ 150 w 229"/>
                <a:gd name="T5" fmla="*/ 0 h 253"/>
                <a:gd name="T6" fmla="*/ 0 w 229"/>
                <a:gd name="T7" fmla="*/ 70 h 253"/>
                <a:gd name="T8" fmla="*/ 94 w 229"/>
                <a:gd name="T9" fmla="*/ 253 h 253"/>
                <a:gd name="T10" fmla="*/ 229 w 229"/>
                <a:gd name="T11" fmla="*/ 190 h 253"/>
              </a:gdLst>
              <a:ahLst/>
              <a:cxnLst>
                <a:cxn ang="0">
                  <a:pos x="T0" y="T1"/>
                </a:cxn>
                <a:cxn ang="0">
                  <a:pos x="T2" y="T3"/>
                </a:cxn>
                <a:cxn ang="0">
                  <a:pos x="T4" y="T5"/>
                </a:cxn>
                <a:cxn ang="0">
                  <a:pos x="T6" y="T7"/>
                </a:cxn>
                <a:cxn ang="0">
                  <a:pos x="T8" y="T9"/>
                </a:cxn>
                <a:cxn ang="0">
                  <a:pos x="T10" y="T11"/>
                </a:cxn>
              </a:cxnLst>
              <a:rect l="0" t="0" r="r" b="b"/>
              <a:pathLst>
                <a:path w="229" h="253">
                  <a:moveTo>
                    <a:pt x="229" y="190"/>
                  </a:moveTo>
                  <a:lnTo>
                    <a:pt x="229" y="190"/>
                  </a:lnTo>
                  <a:lnTo>
                    <a:pt x="150" y="0"/>
                  </a:lnTo>
                  <a:cubicBezTo>
                    <a:pt x="99" y="22"/>
                    <a:pt x="49" y="45"/>
                    <a:pt x="0" y="70"/>
                  </a:cubicBezTo>
                  <a:lnTo>
                    <a:pt x="94" y="253"/>
                  </a:lnTo>
                  <a:cubicBezTo>
                    <a:pt x="138" y="231"/>
                    <a:pt x="183" y="210"/>
                    <a:pt x="229" y="19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51" name="Freeform 376">
              <a:extLst>
                <a:ext uri="{FF2B5EF4-FFF2-40B4-BE49-F238E27FC236}">
                  <a16:creationId xmlns:a16="http://schemas.microsoft.com/office/drawing/2014/main" id="{E6E09FBA-3D88-1F07-847B-1D134879E8D3}"/>
                </a:ext>
              </a:extLst>
            </p:cNvPr>
            <p:cNvSpPr>
              <a:spLocks/>
            </p:cNvSpPr>
            <p:nvPr/>
          </p:nvSpPr>
          <p:spPr bwMode="auto">
            <a:xfrm>
              <a:off x="7589839" y="3234656"/>
              <a:ext cx="230188" cy="241300"/>
            </a:xfrm>
            <a:custGeom>
              <a:avLst/>
              <a:gdLst>
                <a:gd name="T0" fmla="*/ 242 w 242"/>
                <a:gd name="T1" fmla="*/ 166 h 252"/>
                <a:gd name="T2" fmla="*/ 242 w 242"/>
                <a:gd name="T3" fmla="*/ 166 h 252"/>
                <a:gd name="T4" fmla="*/ 121 w 242"/>
                <a:gd name="T5" fmla="*/ 0 h 252"/>
                <a:gd name="T6" fmla="*/ 0 w 242"/>
                <a:gd name="T7" fmla="*/ 95 h 252"/>
                <a:gd name="T8" fmla="*/ 133 w 242"/>
                <a:gd name="T9" fmla="*/ 252 h 252"/>
                <a:gd name="T10" fmla="*/ 242 w 242"/>
                <a:gd name="T11" fmla="*/ 166 h 252"/>
              </a:gdLst>
              <a:ahLst/>
              <a:cxnLst>
                <a:cxn ang="0">
                  <a:pos x="T0" y="T1"/>
                </a:cxn>
                <a:cxn ang="0">
                  <a:pos x="T2" y="T3"/>
                </a:cxn>
                <a:cxn ang="0">
                  <a:pos x="T4" y="T5"/>
                </a:cxn>
                <a:cxn ang="0">
                  <a:pos x="T6" y="T7"/>
                </a:cxn>
                <a:cxn ang="0">
                  <a:pos x="T8" y="T9"/>
                </a:cxn>
                <a:cxn ang="0">
                  <a:pos x="T10" y="T11"/>
                </a:cxn>
              </a:cxnLst>
              <a:rect l="0" t="0" r="r" b="b"/>
              <a:pathLst>
                <a:path w="242" h="252">
                  <a:moveTo>
                    <a:pt x="242" y="166"/>
                  </a:moveTo>
                  <a:lnTo>
                    <a:pt x="242" y="166"/>
                  </a:lnTo>
                  <a:lnTo>
                    <a:pt x="121" y="0"/>
                  </a:lnTo>
                  <a:cubicBezTo>
                    <a:pt x="80" y="30"/>
                    <a:pt x="39" y="62"/>
                    <a:pt x="0" y="95"/>
                  </a:cubicBezTo>
                  <a:lnTo>
                    <a:pt x="133" y="252"/>
                  </a:lnTo>
                  <a:cubicBezTo>
                    <a:pt x="168" y="222"/>
                    <a:pt x="205" y="193"/>
                    <a:pt x="242" y="16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52" name="Freeform 378">
              <a:extLst>
                <a:ext uri="{FF2B5EF4-FFF2-40B4-BE49-F238E27FC236}">
                  <a16:creationId xmlns:a16="http://schemas.microsoft.com/office/drawing/2014/main" id="{DBE93F28-710A-244D-777F-F0609B70D486}"/>
                </a:ext>
              </a:extLst>
            </p:cNvPr>
            <p:cNvSpPr>
              <a:spLocks/>
            </p:cNvSpPr>
            <p:nvPr/>
          </p:nvSpPr>
          <p:spPr bwMode="auto">
            <a:xfrm>
              <a:off x="7829552" y="3074319"/>
              <a:ext cx="225425" cy="244475"/>
            </a:xfrm>
            <a:custGeom>
              <a:avLst/>
              <a:gdLst>
                <a:gd name="T0" fmla="*/ 235 w 235"/>
                <a:gd name="T1" fmla="*/ 183 h 255"/>
                <a:gd name="T2" fmla="*/ 235 w 235"/>
                <a:gd name="T3" fmla="*/ 183 h 255"/>
                <a:gd name="T4" fmla="*/ 141 w 235"/>
                <a:gd name="T5" fmla="*/ 0 h 255"/>
                <a:gd name="T6" fmla="*/ 0 w 235"/>
                <a:gd name="T7" fmla="*/ 80 h 255"/>
                <a:gd name="T8" fmla="*/ 107 w 235"/>
                <a:gd name="T9" fmla="*/ 255 h 255"/>
                <a:gd name="T10" fmla="*/ 235 w 235"/>
                <a:gd name="T11" fmla="*/ 183 h 255"/>
              </a:gdLst>
              <a:ahLst/>
              <a:cxnLst>
                <a:cxn ang="0">
                  <a:pos x="T0" y="T1"/>
                </a:cxn>
                <a:cxn ang="0">
                  <a:pos x="T2" y="T3"/>
                </a:cxn>
                <a:cxn ang="0">
                  <a:pos x="T4" y="T5"/>
                </a:cxn>
                <a:cxn ang="0">
                  <a:pos x="T6" y="T7"/>
                </a:cxn>
                <a:cxn ang="0">
                  <a:pos x="T8" y="T9"/>
                </a:cxn>
                <a:cxn ang="0">
                  <a:pos x="T10" y="T11"/>
                </a:cxn>
              </a:cxnLst>
              <a:rect l="0" t="0" r="r" b="b"/>
              <a:pathLst>
                <a:path w="235" h="255">
                  <a:moveTo>
                    <a:pt x="235" y="183"/>
                  </a:moveTo>
                  <a:lnTo>
                    <a:pt x="235" y="183"/>
                  </a:lnTo>
                  <a:lnTo>
                    <a:pt x="141" y="0"/>
                  </a:lnTo>
                  <a:cubicBezTo>
                    <a:pt x="93" y="25"/>
                    <a:pt x="46" y="52"/>
                    <a:pt x="0" y="80"/>
                  </a:cubicBezTo>
                  <a:lnTo>
                    <a:pt x="107" y="255"/>
                  </a:lnTo>
                  <a:cubicBezTo>
                    <a:pt x="149" y="229"/>
                    <a:pt x="191" y="206"/>
                    <a:pt x="235" y="18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53" name="Freeform 380">
              <a:extLst>
                <a:ext uri="{FF2B5EF4-FFF2-40B4-BE49-F238E27FC236}">
                  <a16:creationId xmlns:a16="http://schemas.microsoft.com/office/drawing/2014/main" id="{07348F9B-15F4-2184-E208-21CC15373392}"/>
                </a:ext>
              </a:extLst>
            </p:cNvPr>
            <p:cNvSpPr>
              <a:spLocks/>
            </p:cNvSpPr>
            <p:nvPr/>
          </p:nvSpPr>
          <p:spPr bwMode="auto">
            <a:xfrm>
              <a:off x="7705727" y="3150519"/>
              <a:ext cx="227013" cy="242888"/>
            </a:xfrm>
            <a:custGeom>
              <a:avLst/>
              <a:gdLst>
                <a:gd name="T0" fmla="*/ 238 w 238"/>
                <a:gd name="T1" fmla="*/ 175 h 254"/>
                <a:gd name="T2" fmla="*/ 238 w 238"/>
                <a:gd name="T3" fmla="*/ 175 h 254"/>
                <a:gd name="T4" fmla="*/ 131 w 238"/>
                <a:gd name="T5" fmla="*/ 0 h 254"/>
                <a:gd name="T6" fmla="*/ 0 w 238"/>
                <a:gd name="T7" fmla="*/ 88 h 254"/>
                <a:gd name="T8" fmla="*/ 121 w 238"/>
                <a:gd name="T9" fmla="*/ 254 h 254"/>
                <a:gd name="T10" fmla="*/ 238 w 238"/>
                <a:gd name="T11" fmla="*/ 175 h 254"/>
              </a:gdLst>
              <a:ahLst/>
              <a:cxnLst>
                <a:cxn ang="0">
                  <a:pos x="T0" y="T1"/>
                </a:cxn>
                <a:cxn ang="0">
                  <a:pos x="T2" y="T3"/>
                </a:cxn>
                <a:cxn ang="0">
                  <a:pos x="T4" y="T5"/>
                </a:cxn>
                <a:cxn ang="0">
                  <a:pos x="T6" y="T7"/>
                </a:cxn>
                <a:cxn ang="0">
                  <a:pos x="T8" y="T9"/>
                </a:cxn>
                <a:cxn ang="0">
                  <a:pos x="T10" y="T11"/>
                </a:cxn>
              </a:cxnLst>
              <a:rect l="0" t="0" r="r" b="b"/>
              <a:pathLst>
                <a:path w="238" h="254">
                  <a:moveTo>
                    <a:pt x="238" y="175"/>
                  </a:moveTo>
                  <a:lnTo>
                    <a:pt x="238" y="175"/>
                  </a:lnTo>
                  <a:lnTo>
                    <a:pt x="131" y="0"/>
                  </a:lnTo>
                  <a:cubicBezTo>
                    <a:pt x="86" y="28"/>
                    <a:pt x="43" y="57"/>
                    <a:pt x="0" y="88"/>
                  </a:cubicBezTo>
                  <a:lnTo>
                    <a:pt x="121" y="254"/>
                  </a:lnTo>
                  <a:cubicBezTo>
                    <a:pt x="159" y="226"/>
                    <a:pt x="198" y="200"/>
                    <a:pt x="238" y="17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54" name="Freeform 382">
              <a:extLst>
                <a:ext uri="{FF2B5EF4-FFF2-40B4-BE49-F238E27FC236}">
                  <a16:creationId xmlns:a16="http://schemas.microsoft.com/office/drawing/2014/main" id="{08C6CF0E-1B6A-EEEA-0276-33778FA2AE6F}"/>
                </a:ext>
              </a:extLst>
            </p:cNvPr>
            <p:cNvSpPr>
              <a:spLocks/>
            </p:cNvSpPr>
            <p:nvPr/>
          </p:nvSpPr>
          <p:spPr bwMode="auto">
            <a:xfrm>
              <a:off x="8408989" y="2880644"/>
              <a:ext cx="184150" cy="220663"/>
            </a:xfrm>
            <a:custGeom>
              <a:avLst/>
              <a:gdLst>
                <a:gd name="T0" fmla="*/ 192 w 192"/>
                <a:gd name="T1" fmla="*/ 203 h 231"/>
                <a:gd name="T2" fmla="*/ 192 w 192"/>
                <a:gd name="T3" fmla="*/ 203 h 231"/>
                <a:gd name="T4" fmla="*/ 160 w 192"/>
                <a:gd name="T5" fmla="*/ 0 h 231"/>
                <a:gd name="T6" fmla="*/ 0 w 192"/>
                <a:gd name="T7" fmla="*/ 31 h 231"/>
                <a:gd name="T8" fmla="*/ 47 w 192"/>
                <a:gd name="T9" fmla="*/ 231 h 231"/>
                <a:gd name="T10" fmla="*/ 192 w 192"/>
                <a:gd name="T11" fmla="*/ 203 h 231"/>
              </a:gdLst>
              <a:ahLst/>
              <a:cxnLst>
                <a:cxn ang="0">
                  <a:pos x="T0" y="T1"/>
                </a:cxn>
                <a:cxn ang="0">
                  <a:pos x="T2" y="T3"/>
                </a:cxn>
                <a:cxn ang="0">
                  <a:pos x="T4" y="T5"/>
                </a:cxn>
                <a:cxn ang="0">
                  <a:pos x="T6" y="T7"/>
                </a:cxn>
                <a:cxn ang="0">
                  <a:pos x="T8" y="T9"/>
                </a:cxn>
                <a:cxn ang="0">
                  <a:pos x="T10" y="T11"/>
                </a:cxn>
              </a:cxnLst>
              <a:rect l="0" t="0" r="r" b="b"/>
              <a:pathLst>
                <a:path w="192" h="231">
                  <a:moveTo>
                    <a:pt x="192" y="203"/>
                  </a:moveTo>
                  <a:lnTo>
                    <a:pt x="192" y="203"/>
                  </a:lnTo>
                  <a:lnTo>
                    <a:pt x="160" y="0"/>
                  </a:lnTo>
                  <a:cubicBezTo>
                    <a:pt x="106" y="8"/>
                    <a:pt x="53" y="19"/>
                    <a:pt x="0" y="31"/>
                  </a:cubicBezTo>
                  <a:lnTo>
                    <a:pt x="47" y="231"/>
                  </a:lnTo>
                  <a:cubicBezTo>
                    <a:pt x="95" y="220"/>
                    <a:pt x="143" y="211"/>
                    <a:pt x="192" y="20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55" name="Freeform 384">
              <a:extLst>
                <a:ext uri="{FF2B5EF4-FFF2-40B4-BE49-F238E27FC236}">
                  <a16:creationId xmlns:a16="http://schemas.microsoft.com/office/drawing/2014/main" id="{2AAC921C-F3CA-27CD-58FC-7ED62BF2FEC4}"/>
                </a:ext>
              </a:extLst>
            </p:cNvPr>
            <p:cNvSpPr>
              <a:spLocks/>
            </p:cNvSpPr>
            <p:nvPr/>
          </p:nvSpPr>
          <p:spPr bwMode="auto">
            <a:xfrm>
              <a:off x="8256589" y="2909219"/>
              <a:ext cx="198438" cy="230188"/>
            </a:xfrm>
            <a:custGeom>
              <a:avLst/>
              <a:gdLst>
                <a:gd name="T0" fmla="*/ 207 w 207"/>
                <a:gd name="T1" fmla="*/ 200 h 240"/>
                <a:gd name="T2" fmla="*/ 207 w 207"/>
                <a:gd name="T3" fmla="*/ 200 h 240"/>
                <a:gd name="T4" fmla="*/ 160 w 207"/>
                <a:gd name="T5" fmla="*/ 0 h 240"/>
                <a:gd name="T6" fmla="*/ 0 w 207"/>
                <a:gd name="T7" fmla="*/ 45 h 240"/>
                <a:gd name="T8" fmla="*/ 63 w 207"/>
                <a:gd name="T9" fmla="*/ 240 h 240"/>
                <a:gd name="T10" fmla="*/ 207 w 207"/>
                <a:gd name="T11" fmla="*/ 200 h 240"/>
              </a:gdLst>
              <a:ahLst/>
              <a:cxnLst>
                <a:cxn ang="0">
                  <a:pos x="T0" y="T1"/>
                </a:cxn>
                <a:cxn ang="0">
                  <a:pos x="T2" y="T3"/>
                </a:cxn>
                <a:cxn ang="0">
                  <a:pos x="T4" y="T5"/>
                </a:cxn>
                <a:cxn ang="0">
                  <a:pos x="T6" y="T7"/>
                </a:cxn>
                <a:cxn ang="0">
                  <a:pos x="T8" y="T9"/>
                </a:cxn>
                <a:cxn ang="0">
                  <a:pos x="T10" y="T11"/>
                </a:cxn>
              </a:cxnLst>
              <a:rect l="0" t="0" r="r" b="b"/>
              <a:pathLst>
                <a:path w="207" h="240">
                  <a:moveTo>
                    <a:pt x="207" y="200"/>
                  </a:moveTo>
                  <a:lnTo>
                    <a:pt x="207" y="200"/>
                  </a:lnTo>
                  <a:lnTo>
                    <a:pt x="160" y="0"/>
                  </a:lnTo>
                  <a:cubicBezTo>
                    <a:pt x="106" y="13"/>
                    <a:pt x="53" y="28"/>
                    <a:pt x="0" y="45"/>
                  </a:cubicBezTo>
                  <a:lnTo>
                    <a:pt x="63" y="240"/>
                  </a:lnTo>
                  <a:cubicBezTo>
                    <a:pt x="110" y="225"/>
                    <a:pt x="159" y="212"/>
                    <a:pt x="207" y="20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56" name="Freeform 386">
              <a:extLst>
                <a:ext uri="{FF2B5EF4-FFF2-40B4-BE49-F238E27FC236}">
                  <a16:creationId xmlns:a16="http://schemas.microsoft.com/office/drawing/2014/main" id="{AC5A8E20-C6BA-D9F1-8BF4-623362B78313}"/>
                </a:ext>
              </a:extLst>
            </p:cNvPr>
            <p:cNvSpPr>
              <a:spLocks/>
            </p:cNvSpPr>
            <p:nvPr/>
          </p:nvSpPr>
          <p:spPr bwMode="auto">
            <a:xfrm>
              <a:off x="8107364" y="2953669"/>
              <a:ext cx="209550" cy="234950"/>
            </a:xfrm>
            <a:custGeom>
              <a:avLst/>
              <a:gdLst>
                <a:gd name="T0" fmla="*/ 220 w 220"/>
                <a:gd name="T1" fmla="*/ 195 h 247"/>
                <a:gd name="T2" fmla="*/ 220 w 220"/>
                <a:gd name="T3" fmla="*/ 195 h 247"/>
                <a:gd name="T4" fmla="*/ 157 w 220"/>
                <a:gd name="T5" fmla="*/ 0 h 247"/>
                <a:gd name="T6" fmla="*/ 0 w 220"/>
                <a:gd name="T7" fmla="*/ 57 h 247"/>
                <a:gd name="T8" fmla="*/ 79 w 220"/>
                <a:gd name="T9" fmla="*/ 247 h 247"/>
                <a:gd name="T10" fmla="*/ 220 w 220"/>
                <a:gd name="T11" fmla="*/ 195 h 247"/>
              </a:gdLst>
              <a:ahLst/>
              <a:cxnLst>
                <a:cxn ang="0">
                  <a:pos x="T0" y="T1"/>
                </a:cxn>
                <a:cxn ang="0">
                  <a:pos x="T2" y="T3"/>
                </a:cxn>
                <a:cxn ang="0">
                  <a:pos x="T4" y="T5"/>
                </a:cxn>
                <a:cxn ang="0">
                  <a:pos x="T6" y="T7"/>
                </a:cxn>
                <a:cxn ang="0">
                  <a:pos x="T8" y="T9"/>
                </a:cxn>
                <a:cxn ang="0">
                  <a:pos x="T10" y="T11"/>
                </a:cxn>
              </a:cxnLst>
              <a:rect l="0" t="0" r="r" b="b"/>
              <a:pathLst>
                <a:path w="220" h="247">
                  <a:moveTo>
                    <a:pt x="220" y="195"/>
                  </a:moveTo>
                  <a:lnTo>
                    <a:pt x="220" y="195"/>
                  </a:lnTo>
                  <a:lnTo>
                    <a:pt x="157" y="0"/>
                  </a:lnTo>
                  <a:cubicBezTo>
                    <a:pt x="104" y="17"/>
                    <a:pt x="52" y="36"/>
                    <a:pt x="0" y="57"/>
                  </a:cubicBezTo>
                  <a:lnTo>
                    <a:pt x="79" y="247"/>
                  </a:lnTo>
                  <a:cubicBezTo>
                    <a:pt x="125" y="228"/>
                    <a:pt x="172" y="211"/>
                    <a:pt x="220" y="19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57" name="Freeform 388">
              <a:extLst>
                <a:ext uri="{FF2B5EF4-FFF2-40B4-BE49-F238E27FC236}">
                  <a16:creationId xmlns:a16="http://schemas.microsoft.com/office/drawing/2014/main" id="{C4CE7BEE-462E-2995-5000-056AC9955419}"/>
                </a:ext>
              </a:extLst>
            </p:cNvPr>
            <p:cNvSpPr>
              <a:spLocks/>
            </p:cNvSpPr>
            <p:nvPr/>
          </p:nvSpPr>
          <p:spPr bwMode="auto">
            <a:xfrm>
              <a:off x="8701089" y="2517106"/>
              <a:ext cx="158750" cy="201613"/>
            </a:xfrm>
            <a:custGeom>
              <a:avLst/>
              <a:gdLst>
                <a:gd name="T0" fmla="*/ 168 w 168"/>
                <a:gd name="T1" fmla="*/ 205 h 211"/>
                <a:gd name="T2" fmla="*/ 168 w 168"/>
                <a:gd name="T3" fmla="*/ 205 h 211"/>
                <a:gd name="T4" fmla="*/ 168 w 168"/>
                <a:gd name="T5" fmla="*/ 205 h 211"/>
                <a:gd name="T6" fmla="*/ 168 w 168"/>
                <a:gd name="T7" fmla="*/ 0 h 211"/>
                <a:gd name="T8" fmla="*/ 0 w 168"/>
                <a:gd name="T9" fmla="*/ 6 h 211"/>
                <a:gd name="T10" fmla="*/ 14 w 168"/>
                <a:gd name="T11" fmla="*/ 211 h 211"/>
                <a:gd name="T12" fmla="*/ 168 w 168"/>
                <a:gd name="T13" fmla="*/ 205 h 211"/>
              </a:gdLst>
              <a:ahLst/>
              <a:cxnLst>
                <a:cxn ang="0">
                  <a:pos x="T0" y="T1"/>
                </a:cxn>
                <a:cxn ang="0">
                  <a:pos x="T2" y="T3"/>
                </a:cxn>
                <a:cxn ang="0">
                  <a:pos x="T4" y="T5"/>
                </a:cxn>
                <a:cxn ang="0">
                  <a:pos x="T6" y="T7"/>
                </a:cxn>
                <a:cxn ang="0">
                  <a:pos x="T8" y="T9"/>
                </a:cxn>
                <a:cxn ang="0">
                  <a:pos x="T10" y="T11"/>
                </a:cxn>
                <a:cxn ang="0">
                  <a:pos x="T12" y="T13"/>
                </a:cxn>
              </a:cxnLst>
              <a:rect l="0" t="0" r="r" b="b"/>
              <a:pathLst>
                <a:path w="168" h="211">
                  <a:moveTo>
                    <a:pt x="168" y="205"/>
                  </a:moveTo>
                  <a:lnTo>
                    <a:pt x="168" y="205"/>
                  </a:lnTo>
                  <a:lnTo>
                    <a:pt x="168" y="205"/>
                  </a:lnTo>
                  <a:lnTo>
                    <a:pt x="168" y="0"/>
                  </a:lnTo>
                  <a:cubicBezTo>
                    <a:pt x="111" y="0"/>
                    <a:pt x="55" y="2"/>
                    <a:pt x="0" y="6"/>
                  </a:cubicBezTo>
                  <a:lnTo>
                    <a:pt x="14" y="211"/>
                  </a:lnTo>
                  <a:cubicBezTo>
                    <a:pt x="65" y="207"/>
                    <a:pt x="116" y="205"/>
                    <a:pt x="168" y="20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58" name="Freeform 390">
              <a:extLst>
                <a:ext uri="{FF2B5EF4-FFF2-40B4-BE49-F238E27FC236}">
                  <a16:creationId xmlns:a16="http://schemas.microsoft.com/office/drawing/2014/main" id="{05B9F302-66BB-D7CC-A315-6F0ED8E0C60C}"/>
                </a:ext>
              </a:extLst>
            </p:cNvPr>
            <p:cNvSpPr>
              <a:spLocks/>
            </p:cNvSpPr>
            <p:nvPr/>
          </p:nvSpPr>
          <p:spPr bwMode="auto">
            <a:xfrm>
              <a:off x="8223252" y="2566319"/>
              <a:ext cx="201613" cy="228600"/>
            </a:xfrm>
            <a:custGeom>
              <a:avLst/>
              <a:gdLst>
                <a:gd name="T0" fmla="*/ 211 w 211"/>
                <a:gd name="T1" fmla="*/ 201 h 239"/>
                <a:gd name="T2" fmla="*/ 211 w 211"/>
                <a:gd name="T3" fmla="*/ 201 h 239"/>
                <a:gd name="T4" fmla="*/ 169 w 211"/>
                <a:gd name="T5" fmla="*/ 0 h 239"/>
                <a:gd name="T6" fmla="*/ 0 w 211"/>
                <a:gd name="T7" fmla="*/ 42 h 239"/>
                <a:gd name="T8" fmla="*/ 57 w 211"/>
                <a:gd name="T9" fmla="*/ 239 h 239"/>
                <a:gd name="T10" fmla="*/ 211 w 211"/>
                <a:gd name="T11" fmla="*/ 201 h 239"/>
              </a:gdLst>
              <a:ahLst/>
              <a:cxnLst>
                <a:cxn ang="0">
                  <a:pos x="T0" y="T1"/>
                </a:cxn>
                <a:cxn ang="0">
                  <a:pos x="T2" y="T3"/>
                </a:cxn>
                <a:cxn ang="0">
                  <a:pos x="T4" y="T5"/>
                </a:cxn>
                <a:cxn ang="0">
                  <a:pos x="T6" y="T7"/>
                </a:cxn>
                <a:cxn ang="0">
                  <a:pos x="T8" y="T9"/>
                </a:cxn>
                <a:cxn ang="0">
                  <a:pos x="T10" y="T11"/>
                </a:cxn>
              </a:cxnLst>
              <a:rect l="0" t="0" r="r" b="b"/>
              <a:pathLst>
                <a:path w="211" h="239">
                  <a:moveTo>
                    <a:pt x="211" y="201"/>
                  </a:moveTo>
                  <a:lnTo>
                    <a:pt x="211" y="201"/>
                  </a:lnTo>
                  <a:lnTo>
                    <a:pt x="169" y="0"/>
                  </a:lnTo>
                  <a:cubicBezTo>
                    <a:pt x="112" y="12"/>
                    <a:pt x="56" y="26"/>
                    <a:pt x="0" y="42"/>
                  </a:cubicBezTo>
                  <a:lnTo>
                    <a:pt x="57" y="239"/>
                  </a:lnTo>
                  <a:cubicBezTo>
                    <a:pt x="108" y="225"/>
                    <a:pt x="159" y="212"/>
                    <a:pt x="211" y="201"/>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59" name="Freeform 392">
              <a:extLst>
                <a:ext uri="{FF2B5EF4-FFF2-40B4-BE49-F238E27FC236}">
                  <a16:creationId xmlns:a16="http://schemas.microsoft.com/office/drawing/2014/main" id="{F6204BCE-9F4E-6A03-CDB4-723C6B35618D}"/>
                </a:ext>
              </a:extLst>
            </p:cNvPr>
            <p:cNvSpPr>
              <a:spLocks/>
            </p:cNvSpPr>
            <p:nvPr/>
          </p:nvSpPr>
          <p:spPr bwMode="auto">
            <a:xfrm>
              <a:off x="8066089" y="2606006"/>
              <a:ext cx="212725" cy="236538"/>
            </a:xfrm>
            <a:custGeom>
              <a:avLst/>
              <a:gdLst>
                <a:gd name="T0" fmla="*/ 223 w 223"/>
                <a:gd name="T1" fmla="*/ 197 h 247"/>
                <a:gd name="T2" fmla="*/ 223 w 223"/>
                <a:gd name="T3" fmla="*/ 197 h 247"/>
                <a:gd name="T4" fmla="*/ 166 w 223"/>
                <a:gd name="T5" fmla="*/ 0 h 247"/>
                <a:gd name="T6" fmla="*/ 0 w 223"/>
                <a:gd name="T7" fmla="*/ 54 h 247"/>
                <a:gd name="T8" fmla="*/ 71 w 223"/>
                <a:gd name="T9" fmla="*/ 247 h 247"/>
                <a:gd name="T10" fmla="*/ 223 w 223"/>
                <a:gd name="T11" fmla="*/ 197 h 247"/>
              </a:gdLst>
              <a:ahLst/>
              <a:cxnLst>
                <a:cxn ang="0">
                  <a:pos x="T0" y="T1"/>
                </a:cxn>
                <a:cxn ang="0">
                  <a:pos x="T2" y="T3"/>
                </a:cxn>
                <a:cxn ang="0">
                  <a:pos x="T4" y="T5"/>
                </a:cxn>
                <a:cxn ang="0">
                  <a:pos x="T6" y="T7"/>
                </a:cxn>
                <a:cxn ang="0">
                  <a:pos x="T8" y="T9"/>
                </a:cxn>
                <a:cxn ang="0">
                  <a:pos x="T10" y="T11"/>
                </a:cxn>
              </a:cxnLst>
              <a:rect l="0" t="0" r="r" b="b"/>
              <a:pathLst>
                <a:path w="223" h="247">
                  <a:moveTo>
                    <a:pt x="223" y="197"/>
                  </a:moveTo>
                  <a:lnTo>
                    <a:pt x="223" y="197"/>
                  </a:lnTo>
                  <a:lnTo>
                    <a:pt x="166" y="0"/>
                  </a:lnTo>
                  <a:cubicBezTo>
                    <a:pt x="110" y="16"/>
                    <a:pt x="55" y="34"/>
                    <a:pt x="0" y="54"/>
                  </a:cubicBezTo>
                  <a:lnTo>
                    <a:pt x="71" y="247"/>
                  </a:lnTo>
                  <a:cubicBezTo>
                    <a:pt x="121" y="229"/>
                    <a:pt x="172" y="212"/>
                    <a:pt x="223" y="19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60" name="Freeform 394">
              <a:extLst>
                <a:ext uri="{FF2B5EF4-FFF2-40B4-BE49-F238E27FC236}">
                  <a16:creationId xmlns:a16="http://schemas.microsoft.com/office/drawing/2014/main" id="{1B6CDF14-9934-1F0C-6282-EA86E99083B7}"/>
                </a:ext>
              </a:extLst>
            </p:cNvPr>
            <p:cNvSpPr>
              <a:spLocks/>
            </p:cNvSpPr>
            <p:nvPr/>
          </p:nvSpPr>
          <p:spPr bwMode="auto">
            <a:xfrm>
              <a:off x="8543927" y="2521869"/>
              <a:ext cx="169863" cy="211138"/>
            </a:xfrm>
            <a:custGeom>
              <a:avLst/>
              <a:gdLst>
                <a:gd name="T0" fmla="*/ 178 w 178"/>
                <a:gd name="T1" fmla="*/ 205 h 220"/>
                <a:gd name="T2" fmla="*/ 178 w 178"/>
                <a:gd name="T3" fmla="*/ 205 h 220"/>
                <a:gd name="T4" fmla="*/ 164 w 178"/>
                <a:gd name="T5" fmla="*/ 0 h 220"/>
                <a:gd name="T6" fmla="*/ 0 w 178"/>
                <a:gd name="T7" fmla="*/ 16 h 220"/>
                <a:gd name="T8" fmla="*/ 28 w 178"/>
                <a:gd name="T9" fmla="*/ 220 h 220"/>
                <a:gd name="T10" fmla="*/ 178 w 178"/>
                <a:gd name="T11" fmla="*/ 205 h 220"/>
              </a:gdLst>
              <a:ahLst/>
              <a:cxnLst>
                <a:cxn ang="0">
                  <a:pos x="T0" y="T1"/>
                </a:cxn>
                <a:cxn ang="0">
                  <a:pos x="T2" y="T3"/>
                </a:cxn>
                <a:cxn ang="0">
                  <a:pos x="T4" y="T5"/>
                </a:cxn>
                <a:cxn ang="0">
                  <a:pos x="T6" y="T7"/>
                </a:cxn>
                <a:cxn ang="0">
                  <a:pos x="T8" y="T9"/>
                </a:cxn>
                <a:cxn ang="0">
                  <a:pos x="T10" y="T11"/>
                </a:cxn>
              </a:cxnLst>
              <a:rect l="0" t="0" r="r" b="b"/>
              <a:pathLst>
                <a:path w="178" h="220">
                  <a:moveTo>
                    <a:pt x="178" y="205"/>
                  </a:moveTo>
                  <a:lnTo>
                    <a:pt x="178" y="205"/>
                  </a:lnTo>
                  <a:lnTo>
                    <a:pt x="164" y="0"/>
                  </a:lnTo>
                  <a:cubicBezTo>
                    <a:pt x="109" y="3"/>
                    <a:pt x="54" y="9"/>
                    <a:pt x="0" y="16"/>
                  </a:cubicBezTo>
                  <a:lnTo>
                    <a:pt x="28" y="220"/>
                  </a:lnTo>
                  <a:cubicBezTo>
                    <a:pt x="77" y="213"/>
                    <a:pt x="127" y="208"/>
                    <a:pt x="178" y="20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61" name="Freeform 396">
              <a:extLst>
                <a:ext uri="{FF2B5EF4-FFF2-40B4-BE49-F238E27FC236}">
                  <a16:creationId xmlns:a16="http://schemas.microsoft.com/office/drawing/2014/main" id="{1AA2A162-1622-6B9B-1DFA-C206C252A5A5}"/>
                </a:ext>
              </a:extLst>
            </p:cNvPr>
            <p:cNvSpPr>
              <a:spLocks/>
            </p:cNvSpPr>
            <p:nvPr/>
          </p:nvSpPr>
          <p:spPr bwMode="auto">
            <a:xfrm>
              <a:off x="7910514" y="2658394"/>
              <a:ext cx="222250" cy="242888"/>
            </a:xfrm>
            <a:custGeom>
              <a:avLst/>
              <a:gdLst>
                <a:gd name="T0" fmla="*/ 233 w 233"/>
                <a:gd name="T1" fmla="*/ 193 h 254"/>
                <a:gd name="T2" fmla="*/ 233 w 233"/>
                <a:gd name="T3" fmla="*/ 193 h 254"/>
                <a:gd name="T4" fmla="*/ 162 w 233"/>
                <a:gd name="T5" fmla="*/ 0 h 254"/>
                <a:gd name="T6" fmla="*/ 0 w 233"/>
                <a:gd name="T7" fmla="*/ 66 h 254"/>
                <a:gd name="T8" fmla="*/ 85 w 233"/>
                <a:gd name="T9" fmla="*/ 254 h 254"/>
                <a:gd name="T10" fmla="*/ 233 w 233"/>
                <a:gd name="T11" fmla="*/ 193 h 254"/>
              </a:gdLst>
              <a:ahLst/>
              <a:cxnLst>
                <a:cxn ang="0">
                  <a:pos x="T0" y="T1"/>
                </a:cxn>
                <a:cxn ang="0">
                  <a:pos x="T2" y="T3"/>
                </a:cxn>
                <a:cxn ang="0">
                  <a:pos x="T4" y="T5"/>
                </a:cxn>
                <a:cxn ang="0">
                  <a:pos x="T6" y="T7"/>
                </a:cxn>
                <a:cxn ang="0">
                  <a:pos x="T8" y="T9"/>
                </a:cxn>
                <a:cxn ang="0">
                  <a:pos x="T10" y="T11"/>
                </a:cxn>
              </a:cxnLst>
              <a:rect l="0" t="0" r="r" b="b"/>
              <a:pathLst>
                <a:path w="233" h="254">
                  <a:moveTo>
                    <a:pt x="233" y="193"/>
                  </a:moveTo>
                  <a:lnTo>
                    <a:pt x="233" y="193"/>
                  </a:lnTo>
                  <a:lnTo>
                    <a:pt x="162" y="0"/>
                  </a:lnTo>
                  <a:cubicBezTo>
                    <a:pt x="107" y="20"/>
                    <a:pt x="53" y="42"/>
                    <a:pt x="0" y="66"/>
                  </a:cubicBezTo>
                  <a:lnTo>
                    <a:pt x="85" y="254"/>
                  </a:lnTo>
                  <a:cubicBezTo>
                    <a:pt x="133" y="232"/>
                    <a:pt x="183" y="211"/>
                    <a:pt x="233" y="19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62" name="Freeform 398">
              <a:extLst>
                <a:ext uri="{FF2B5EF4-FFF2-40B4-BE49-F238E27FC236}">
                  <a16:creationId xmlns:a16="http://schemas.microsoft.com/office/drawing/2014/main" id="{B7DCD65E-551D-9C3A-3343-D22696A28DA0}"/>
                </a:ext>
              </a:extLst>
            </p:cNvPr>
            <p:cNvSpPr>
              <a:spLocks/>
            </p:cNvSpPr>
            <p:nvPr/>
          </p:nvSpPr>
          <p:spPr bwMode="auto">
            <a:xfrm>
              <a:off x="8385177" y="2537744"/>
              <a:ext cx="185738" cy="220663"/>
            </a:xfrm>
            <a:custGeom>
              <a:avLst/>
              <a:gdLst>
                <a:gd name="T0" fmla="*/ 195 w 195"/>
                <a:gd name="T1" fmla="*/ 204 h 231"/>
                <a:gd name="T2" fmla="*/ 195 w 195"/>
                <a:gd name="T3" fmla="*/ 204 h 231"/>
                <a:gd name="T4" fmla="*/ 167 w 195"/>
                <a:gd name="T5" fmla="*/ 0 h 231"/>
                <a:gd name="T6" fmla="*/ 0 w 195"/>
                <a:gd name="T7" fmla="*/ 30 h 231"/>
                <a:gd name="T8" fmla="*/ 42 w 195"/>
                <a:gd name="T9" fmla="*/ 231 h 231"/>
                <a:gd name="T10" fmla="*/ 195 w 195"/>
                <a:gd name="T11" fmla="*/ 204 h 231"/>
              </a:gdLst>
              <a:ahLst/>
              <a:cxnLst>
                <a:cxn ang="0">
                  <a:pos x="T0" y="T1"/>
                </a:cxn>
                <a:cxn ang="0">
                  <a:pos x="T2" y="T3"/>
                </a:cxn>
                <a:cxn ang="0">
                  <a:pos x="T4" y="T5"/>
                </a:cxn>
                <a:cxn ang="0">
                  <a:pos x="T6" y="T7"/>
                </a:cxn>
                <a:cxn ang="0">
                  <a:pos x="T8" y="T9"/>
                </a:cxn>
                <a:cxn ang="0">
                  <a:pos x="T10" y="T11"/>
                </a:cxn>
              </a:cxnLst>
              <a:rect l="0" t="0" r="r" b="b"/>
              <a:pathLst>
                <a:path w="195" h="231">
                  <a:moveTo>
                    <a:pt x="195" y="204"/>
                  </a:moveTo>
                  <a:lnTo>
                    <a:pt x="195" y="204"/>
                  </a:lnTo>
                  <a:lnTo>
                    <a:pt x="167" y="0"/>
                  </a:lnTo>
                  <a:cubicBezTo>
                    <a:pt x="110" y="8"/>
                    <a:pt x="55" y="18"/>
                    <a:pt x="0" y="30"/>
                  </a:cubicBezTo>
                  <a:lnTo>
                    <a:pt x="42" y="231"/>
                  </a:lnTo>
                  <a:cubicBezTo>
                    <a:pt x="92" y="220"/>
                    <a:pt x="143" y="211"/>
                    <a:pt x="195" y="204"/>
                  </a:cubicBezTo>
                  <a:close/>
                </a:path>
              </a:pathLst>
            </a:custGeom>
            <a:pattFill prst="wdUpDiag">
              <a:fgClr>
                <a:schemeClr val="accent2"/>
              </a:fgClr>
              <a:bgClr>
                <a:schemeClr val="accent1"/>
              </a:bgClr>
            </a:patt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63" name="Freeform 400">
              <a:extLst>
                <a:ext uri="{FF2B5EF4-FFF2-40B4-BE49-F238E27FC236}">
                  <a16:creationId xmlns:a16="http://schemas.microsoft.com/office/drawing/2014/main" id="{66908C9C-38B1-636F-A456-EA2979774E42}"/>
                </a:ext>
              </a:extLst>
            </p:cNvPr>
            <p:cNvSpPr>
              <a:spLocks/>
            </p:cNvSpPr>
            <p:nvPr/>
          </p:nvSpPr>
          <p:spPr bwMode="auto">
            <a:xfrm>
              <a:off x="7370764" y="2967956"/>
              <a:ext cx="239713" cy="247650"/>
            </a:xfrm>
            <a:custGeom>
              <a:avLst/>
              <a:gdLst>
                <a:gd name="T0" fmla="*/ 252 w 252"/>
                <a:gd name="T1" fmla="*/ 165 h 260"/>
                <a:gd name="T2" fmla="*/ 252 w 252"/>
                <a:gd name="T3" fmla="*/ 165 h 260"/>
                <a:gd name="T4" fmla="*/ 130 w 252"/>
                <a:gd name="T5" fmla="*/ 0 h 260"/>
                <a:gd name="T6" fmla="*/ 0 w 252"/>
                <a:gd name="T7" fmla="*/ 103 h 260"/>
                <a:gd name="T8" fmla="*/ 132 w 252"/>
                <a:gd name="T9" fmla="*/ 260 h 260"/>
                <a:gd name="T10" fmla="*/ 252 w 252"/>
                <a:gd name="T11" fmla="*/ 165 h 260"/>
              </a:gdLst>
              <a:ahLst/>
              <a:cxnLst>
                <a:cxn ang="0">
                  <a:pos x="T0" y="T1"/>
                </a:cxn>
                <a:cxn ang="0">
                  <a:pos x="T2" y="T3"/>
                </a:cxn>
                <a:cxn ang="0">
                  <a:pos x="T4" y="T5"/>
                </a:cxn>
                <a:cxn ang="0">
                  <a:pos x="T6" y="T7"/>
                </a:cxn>
                <a:cxn ang="0">
                  <a:pos x="T8" y="T9"/>
                </a:cxn>
                <a:cxn ang="0">
                  <a:pos x="T10" y="T11"/>
                </a:cxn>
              </a:cxnLst>
              <a:rect l="0" t="0" r="r" b="b"/>
              <a:pathLst>
                <a:path w="252" h="260">
                  <a:moveTo>
                    <a:pt x="252" y="165"/>
                  </a:moveTo>
                  <a:lnTo>
                    <a:pt x="252" y="165"/>
                  </a:lnTo>
                  <a:lnTo>
                    <a:pt x="130" y="0"/>
                  </a:lnTo>
                  <a:cubicBezTo>
                    <a:pt x="86" y="33"/>
                    <a:pt x="42" y="67"/>
                    <a:pt x="0" y="103"/>
                  </a:cubicBezTo>
                  <a:lnTo>
                    <a:pt x="132" y="260"/>
                  </a:lnTo>
                  <a:cubicBezTo>
                    <a:pt x="171" y="227"/>
                    <a:pt x="211" y="195"/>
                    <a:pt x="252" y="16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64" name="Freeform 402">
              <a:extLst>
                <a:ext uri="{FF2B5EF4-FFF2-40B4-BE49-F238E27FC236}">
                  <a16:creationId xmlns:a16="http://schemas.microsoft.com/office/drawing/2014/main" id="{86D8E258-C7AC-21D2-9DC4-681FFB2F8B1D}"/>
                </a:ext>
              </a:extLst>
            </p:cNvPr>
            <p:cNvSpPr>
              <a:spLocks/>
            </p:cNvSpPr>
            <p:nvPr/>
          </p:nvSpPr>
          <p:spPr bwMode="auto">
            <a:xfrm>
              <a:off x="7762877" y="2721894"/>
              <a:ext cx="228600" cy="246063"/>
            </a:xfrm>
            <a:custGeom>
              <a:avLst/>
              <a:gdLst>
                <a:gd name="T0" fmla="*/ 240 w 240"/>
                <a:gd name="T1" fmla="*/ 188 h 258"/>
                <a:gd name="T2" fmla="*/ 240 w 240"/>
                <a:gd name="T3" fmla="*/ 188 h 258"/>
                <a:gd name="T4" fmla="*/ 155 w 240"/>
                <a:gd name="T5" fmla="*/ 0 h 258"/>
                <a:gd name="T6" fmla="*/ 0 w 240"/>
                <a:gd name="T7" fmla="*/ 78 h 258"/>
                <a:gd name="T8" fmla="*/ 98 w 240"/>
                <a:gd name="T9" fmla="*/ 258 h 258"/>
                <a:gd name="T10" fmla="*/ 240 w 240"/>
                <a:gd name="T11" fmla="*/ 188 h 258"/>
              </a:gdLst>
              <a:ahLst/>
              <a:cxnLst>
                <a:cxn ang="0">
                  <a:pos x="T0" y="T1"/>
                </a:cxn>
                <a:cxn ang="0">
                  <a:pos x="T2" y="T3"/>
                </a:cxn>
                <a:cxn ang="0">
                  <a:pos x="T4" y="T5"/>
                </a:cxn>
                <a:cxn ang="0">
                  <a:pos x="T6" y="T7"/>
                </a:cxn>
                <a:cxn ang="0">
                  <a:pos x="T8" y="T9"/>
                </a:cxn>
                <a:cxn ang="0">
                  <a:pos x="T10" y="T11"/>
                </a:cxn>
              </a:cxnLst>
              <a:rect l="0" t="0" r="r" b="b"/>
              <a:pathLst>
                <a:path w="240" h="258">
                  <a:moveTo>
                    <a:pt x="240" y="188"/>
                  </a:moveTo>
                  <a:lnTo>
                    <a:pt x="240" y="188"/>
                  </a:lnTo>
                  <a:lnTo>
                    <a:pt x="155" y="0"/>
                  </a:lnTo>
                  <a:cubicBezTo>
                    <a:pt x="102" y="24"/>
                    <a:pt x="51" y="50"/>
                    <a:pt x="0" y="78"/>
                  </a:cubicBezTo>
                  <a:lnTo>
                    <a:pt x="98" y="258"/>
                  </a:lnTo>
                  <a:cubicBezTo>
                    <a:pt x="144" y="233"/>
                    <a:pt x="192" y="210"/>
                    <a:pt x="240" y="18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65" name="Freeform 404">
              <a:extLst>
                <a:ext uri="{FF2B5EF4-FFF2-40B4-BE49-F238E27FC236}">
                  <a16:creationId xmlns:a16="http://schemas.microsoft.com/office/drawing/2014/main" id="{623837C4-58BE-FFF4-2E9C-674BFE799124}"/>
                </a:ext>
              </a:extLst>
            </p:cNvPr>
            <p:cNvSpPr>
              <a:spLocks/>
            </p:cNvSpPr>
            <p:nvPr/>
          </p:nvSpPr>
          <p:spPr bwMode="auto">
            <a:xfrm>
              <a:off x="7494589" y="2879056"/>
              <a:ext cx="234950" cy="246063"/>
            </a:xfrm>
            <a:custGeom>
              <a:avLst/>
              <a:gdLst>
                <a:gd name="T0" fmla="*/ 246 w 246"/>
                <a:gd name="T1" fmla="*/ 173 h 258"/>
                <a:gd name="T2" fmla="*/ 246 w 246"/>
                <a:gd name="T3" fmla="*/ 173 h 258"/>
                <a:gd name="T4" fmla="*/ 136 w 246"/>
                <a:gd name="T5" fmla="*/ 0 h 258"/>
                <a:gd name="T6" fmla="*/ 0 w 246"/>
                <a:gd name="T7" fmla="*/ 93 h 258"/>
                <a:gd name="T8" fmla="*/ 122 w 246"/>
                <a:gd name="T9" fmla="*/ 258 h 258"/>
                <a:gd name="T10" fmla="*/ 246 w 246"/>
                <a:gd name="T11" fmla="*/ 173 h 258"/>
              </a:gdLst>
              <a:ahLst/>
              <a:cxnLst>
                <a:cxn ang="0">
                  <a:pos x="T0" y="T1"/>
                </a:cxn>
                <a:cxn ang="0">
                  <a:pos x="T2" y="T3"/>
                </a:cxn>
                <a:cxn ang="0">
                  <a:pos x="T4" y="T5"/>
                </a:cxn>
                <a:cxn ang="0">
                  <a:pos x="T6" y="T7"/>
                </a:cxn>
                <a:cxn ang="0">
                  <a:pos x="T8" y="T9"/>
                </a:cxn>
                <a:cxn ang="0">
                  <a:pos x="T10" y="T11"/>
                </a:cxn>
              </a:cxnLst>
              <a:rect l="0" t="0" r="r" b="b"/>
              <a:pathLst>
                <a:path w="246" h="258">
                  <a:moveTo>
                    <a:pt x="246" y="173"/>
                  </a:moveTo>
                  <a:lnTo>
                    <a:pt x="246" y="173"/>
                  </a:lnTo>
                  <a:lnTo>
                    <a:pt x="136" y="0"/>
                  </a:lnTo>
                  <a:cubicBezTo>
                    <a:pt x="90" y="29"/>
                    <a:pt x="44" y="60"/>
                    <a:pt x="0" y="93"/>
                  </a:cubicBezTo>
                  <a:lnTo>
                    <a:pt x="122" y="258"/>
                  </a:lnTo>
                  <a:cubicBezTo>
                    <a:pt x="162" y="229"/>
                    <a:pt x="204" y="200"/>
                    <a:pt x="246" y="17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66" name="Freeform 407">
              <a:extLst>
                <a:ext uri="{FF2B5EF4-FFF2-40B4-BE49-F238E27FC236}">
                  <a16:creationId xmlns:a16="http://schemas.microsoft.com/office/drawing/2014/main" id="{6CB00D28-0363-8D98-32A3-881FBB53F4D4}"/>
                </a:ext>
              </a:extLst>
            </p:cNvPr>
            <p:cNvSpPr>
              <a:spLocks/>
            </p:cNvSpPr>
            <p:nvPr/>
          </p:nvSpPr>
          <p:spPr bwMode="auto">
            <a:xfrm>
              <a:off x="7624765" y="2796506"/>
              <a:ext cx="231775" cy="247650"/>
            </a:xfrm>
            <a:custGeom>
              <a:avLst/>
              <a:gdLst>
                <a:gd name="T0" fmla="*/ 244 w 244"/>
                <a:gd name="T1" fmla="*/ 180 h 259"/>
                <a:gd name="T2" fmla="*/ 244 w 244"/>
                <a:gd name="T3" fmla="*/ 180 h 259"/>
                <a:gd name="T4" fmla="*/ 146 w 244"/>
                <a:gd name="T5" fmla="*/ 0 h 259"/>
                <a:gd name="T6" fmla="*/ 0 w 244"/>
                <a:gd name="T7" fmla="*/ 86 h 259"/>
                <a:gd name="T8" fmla="*/ 110 w 244"/>
                <a:gd name="T9" fmla="*/ 259 h 259"/>
                <a:gd name="T10" fmla="*/ 244 w 244"/>
                <a:gd name="T11" fmla="*/ 180 h 259"/>
              </a:gdLst>
              <a:ahLst/>
              <a:cxnLst>
                <a:cxn ang="0">
                  <a:pos x="T0" y="T1"/>
                </a:cxn>
                <a:cxn ang="0">
                  <a:pos x="T2" y="T3"/>
                </a:cxn>
                <a:cxn ang="0">
                  <a:pos x="T4" y="T5"/>
                </a:cxn>
                <a:cxn ang="0">
                  <a:pos x="T6" y="T7"/>
                </a:cxn>
                <a:cxn ang="0">
                  <a:pos x="T8" y="T9"/>
                </a:cxn>
                <a:cxn ang="0">
                  <a:pos x="T10" y="T11"/>
                </a:cxn>
              </a:cxnLst>
              <a:rect l="0" t="0" r="r" b="b"/>
              <a:pathLst>
                <a:path w="244" h="259">
                  <a:moveTo>
                    <a:pt x="244" y="180"/>
                  </a:moveTo>
                  <a:lnTo>
                    <a:pt x="244" y="180"/>
                  </a:lnTo>
                  <a:lnTo>
                    <a:pt x="146" y="0"/>
                  </a:lnTo>
                  <a:cubicBezTo>
                    <a:pt x="96" y="27"/>
                    <a:pt x="48" y="55"/>
                    <a:pt x="0" y="86"/>
                  </a:cubicBezTo>
                  <a:lnTo>
                    <a:pt x="110" y="259"/>
                  </a:lnTo>
                  <a:cubicBezTo>
                    <a:pt x="154" y="231"/>
                    <a:pt x="198" y="205"/>
                    <a:pt x="244" y="18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80" name="Freeform 417">
              <a:extLst>
                <a:ext uri="{FF2B5EF4-FFF2-40B4-BE49-F238E27FC236}">
                  <a16:creationId xmlns:a16="http://schemas.microsoft.com/office/drawing/2014/main" id="{574012D3-4C2A-1CE1-57A2-0D75D872D650}"/>
                </a:ext>
              </a:extLst>
            </p:cNvPr>
            <p:cNvSpPr>
              <a:spLocks/>
            </p:cNvSpPr>
            <p:nvPr/>
          </p:nvSpPr>
          <p:spPr bwMode="auto">
            <a:xfrm>
              <a:off x="8686802" y="2175793"/>
              <a:ext cx="173038" cy="201613"/>
            </a:xfrm>
            <a:custGeom>
              <a:avLst/>
              <a:gdLst>
                <a:gd name="T0" fmla="*/ 182 w 182"/>
                <a:gd name="T1" fmla="*/ 205 h 210"/>
                <a:gd name="T2" fmla="*/ 182 w 182"/>
                <a:gd name="T3" fmla="*/ 205 h 210"/>
                <a:gd name="T4" fmla="*/ 182 w 182"/>
                <a:gd name="T5" fmla="*/ 205 h 210"/>
                <a:gd name="T6" fmla="*/ 182 w 182"/>
                <a:gd name="T7" fmla="*/ 0 h 210"/>
                <a:gd name="T8" fmla="*/ 0 w 182"/>
                <a:gd name="T9" fmla="*/ 5 h 210"/>
                <a:gd name="T10" fmla="*/ 13 w 182"/>
                <a:gd name="T11" fmla="*/ 210 h 210"/>
                <a:gd name="T12" fmla="*/ 182 w 182"/>
                <a:gd name="T13" fmla="*/ 205 h 210"/>
              </a:gdLst>
              <a:ahLst/>
              <a:cxnLst>
                <a:cxn ang="0">
                  <a:pos x="T0" y="T1"/>
                </a:cxn>
                <a:cxn ang="0">
                  <a:pos x="T2" y="T3"/>
                </a:cxn>
                <a:cxn ang="0">
                  <a:pos x="T4" y="T5"/>
                </a:cxn>
                <a:cxn ang="0">
                  <a:pos x="T6" y="T7"/>
                </a:cxn>
                <a:cxn ang="0">
                  <a:pos x="T8" y="T9"/>
                </a:cxn>
                <a:cxn ang="0">
                  <a:pos x="T10" y="T11"/>
                </a:cxn>
                <a:cxn ang="0">
                  <a:pos x="T12" y="T13"/>
                </a:cxn>
              </a:cxnLst>
              <a:rect l="0" t="0" r="r" b="b"/>
              <a:pathLst>
                <a:path w="182" h="210">
                  <a:moveTo>
                    <a:pt x="182" y="205"/>
                  </a:moveTo>
                  <a:lnTo>
                    <a:pt x="182" y="205"/>
                  </a:lnTo>
                  <a:lnTo>
                    <a:pt x="182" y="205"/>
                  </a:lnTo>
                  <a:lnTo>
                    <a:pt x="182" y="0"/>
                  </a:lnTo>
                  <a:cubicBezTo>
                    <a:pt x="121" y="0"/>
                    <a:pt x="60" y="1"/>
                    <a:pt x="0" y="5"/>
                  </a:cubicBezTo>
                  <a:lnTo>
                    <a:pt x="13" y="210"/>
                  </a:lnTo>
                  <a:cubicBezTo>
                    <a:pt x="69" y="207"/>
                    <a:pt x="125" y="205"/>
                    <a:pt x="182" y="20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48" name="Freeform 431">
              <a:extLst>
                <a:ext uri="{FF2B5EF4-FFF2-40B4-BE49-F238E27FC236}">
                  <a16:creationId xmlns:a16="http://schemas.microsoft.com/office/drawing/2014/main" id="{CAB7B041-4F18-2B09-B537-8145C97E2A61}"/>
                </a:ext>
              </a:extLst>
            </p:cNvPr>
            <p:cNvSpPr>
              <a:spLocks/>
            </p:cNvSpPr>
            <p:nvPr/>
          </p:nvSpPr>
          <p:spPr bwMode="auto">
            <a:xfrm>
              <a:off x="8562977" y="2863181"/>
              <a:ext cx="163513" cy="211138"/>
            </a:xfrm>
            <a:custGeom>
              <a:avLst/>
              <a:gdLst>
                <a:gd name="T0" fmla="*/ 172 w 172"/>
                <a:gd name="T1" fmla="*/ 205 h 221"/>
                <a:gd name="T2" fmla="*/ 172 w 172"/>
                <a:gd name="T3" fmla="*/ 205 h 221"/>
                <a:gd name="T4" fmla="*/ 157 w 172"/>
                <a:gd name="T5" fmla="*/ 0 h 221"/>
                <a:gd name="T6" fmla="*/ 0 w 172"/>
                <a:gd name="T7" fmla="*/ 18 h 221"/>
                <a:gd name="T8" fmla="*/ 31 w 172"/>
                <a:gd name="T9" fmla="*/ 221 h 221"/>
                <a:gd name="T10" fmla="*/ 172 w 172"/>
                <a:gd name="T11" fmla="*/ 205 h 221"/>
              </a:gdLst>
              <a:ahLst/>
              <a:cxnLst>
                <a:cxn ang="0">
                  <a:pos x="T0" y="T1"/>
                </a:cxn>
                <a:cxn ang="0">
                  <a:pos x="T2" y="T3"/>
                </a:cxn>
                <a:cxn ang="0">
                  <a:pos x="T4" y="T5"/>
                </a:cxn>
                <a:cxn ang="0">
                  <a:pos x="T6" y="T7"/>
                </a:cxn>
                <a:cxn ang="0">
                  <a:pos x="T8" y="T9"/>
                </a:cxn>
                <a:cxn ang="0">
                  <a:pos x="T10" y="T11"/>
                </a:cxn>
              </a:cxnLst>
              <a:rect l="0" t="0" r="r" b="b"/>
              <a:pathLst>
                <a:path w="172" h="221">
                  <a:moveTo>
                    <a:pt x="172" y="205"/>
                  </a:moveTo>
                  <a:lnTo>
                    <a:pt x="172" y="205"/>
                  </a:lnTo>
                  <a:lnTo>
                    <a:pt x="157" y="0"/>
                  </a:lnTo>
                  <a:cubicBezTo>
                    <a:pt x="104" y="4"/>
                    <a:pt x="51" y="10"/>
                    <a:pt x="0" y="18"/>
                  </a:cubicBezTo>
                  <a:lnTo>
                    <a:pt x="31" y="221"/>
                  </a:lnTo>
                  <a:cubicBezTo>
                    <a:pt x="77" y="214"/>
                    <a:pt x="125" y="209"/>
                    <a:pt x="172" y="20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49" name="Freeform 433">
              <a:extLst>
                <a:ext uri="{FF2B5EF4-FFF2-40B4-BE49-F238E27FC236}">
                  <a16:creationId xmlns:a16="http://schemas.microsoft.com/office/drawing/2014/main" id="{75EB589A-6497-64A9-C1A0-42B3F91D5BC8}"/>
                </a:ext>
              </a:extLst>
            </p:cNvPr>
            <p:cNvSpPr>
              <a:spLocks/>
            </p:cNvSpPr>
            <p:nvPr/>
          </p:nvSpPr>
          <p:spPr bwMode="auto">
            <a:xfrm>
              <a:off x="9551990" y="5747668"/>
              <a:ext cx="153988" cy="204788"/>
            </a:xfrm>
            <a:custGeom>
              <a:avLst/>
              <a:gdLst>
                <a:gd name="T0" fmla="*/ 141 w 162"/>
                <a:gd name="T1" fmla="*/ 0 h 213"/>
                <a:gd name="T2" fmla="*/ 141 w 162"/>
                <a:gd name="T3" fmla="*/ 0 h 213"/>
                <a:gd name="T4" fmla="*/ 162 w 162"/>
                <a:gd name="T5" fmla="*/ 204 h 213"/>
                <a:gd name="T6" fmla="*/ 1 w 162"/>
                <a:gd name="T7" fmla="*/ 213 h 213"/>
                <a:gd name="T8" fmla="*/ 0 w 162"/>
                <a:gd name="T9" fmla="*/ 7 h 213"/>
                <a:gd name="T10" fmla="*/ 141 w 162"/>
                <a:gd name="T11" fmla="*/ 0 h 213"/>
              </a:gdLst>
              <a:ahLst/>
              <a:cxnLst>
                <a:cxn ang="0">
                  <a:pos x="T0" y="T1"/>
                </a:cxn>
                <a:cxn ang="0">
                  <a:pos x="T2" y="T3"/>
                </a:cxn>
                <a:cxn ang="0">
                  <a:pos x="T4" y="T5"/>
                </a:cxn>
                <a:cxn ang="0">
                  <a:pos x="T6" y="T7"/>
                </a:cxn>
                <a:cxn ang="0">
                  <a:pos x="T8" y="T9"/>
                </a:cxn>
                <a:cxn ang="0">
                  <a:pos x="T10" y="T11"/>
                </a:cxn>
              </a:cxnLst>
              <a:rect l="0" t="0" r="r" b="b"/>
              <a:pathLst>
                <a:path w="162" h="213">
                  <a:moveTo>
                    <a:pt x="141" y="0"/>
                  </a:moveTo>
                  <a:lnTo>
                    <a:pt x="141" y="0"/>
                  </a:lnTo>
                  <a:lnTo>
                    <a:pt x="162" y="204"/>
                  </a:lnTo>
                  <a:cubicBezTo>
                    <a:pt x="109" y="210"/>
                    <a:pt x="55" y="213"/>
                    <a:pt x="1" y="213"/>
                  </a:cubicBezTo>
                  <a:lnTo>
                    <a:pt x="0" y="7"/>
                  </a:lnTo>
                  <a:cubicBezTo>
                    <a:pt x="47" y="7"/>
                    <a:pt x="95" y="4"/>
                    <a:pt x="141" y="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050" name="Freeform 224">
              <a:extLst>
                <a:ext uri="{FF2B5EF4-FFF2-40B4-BE49-F238E27FC236}">
                  <a16:creationId xmlns:a16="http://schemas.microsoft.com/office/drawing/2014/main" id="{A3162055-08A5-4F69-1EF8-259290DCF145}"/>
                </a:ext>
              </a:extLst>
            </p:cNvPr>
            <p:cNvSpPr>
              <a:spLocks/>
            </p:cNvSpPr>
            <p:nvPr/>
          </p:nvSpPr>
          <p:spPr bwMode="auto">
            <a:xfrm>
              <a:off x="6494464" y="3393406"/>
              <a:ext cx="257175" cy="247650"/>
            </a:xfrm>
            <a:custGeom>
              <a:avLst/>
              <a:gdLst>
                <a:gd name="T0" fmla="*/ 269 w 269"/>
                <a:gd name="T1" fmla="*/ 119 h 259"/>
                <a:gd name="T2" fmla="*/ 269 w 269"/>
                <a:gd name="T3" fmla="*/ 119 h 259"/>
                <a:gd name="T4" fmla="*/ 100 w 269"/>
                <a:gd name="T5" fmla="*/ 0 h 259"/>
                <a:gd name="T6" fmla="*/ 0 w 269"/>
                <a:gd name="T7" fmla="*/ 151 h 259"/>
                <a:gd name="T8" fmla="*/ 177 w 269"/>
                <a:gd name="T9" fmla="*/ 259 h 259"/>
                <a:gd name="T10" fmla="*/ 269 w 269"/>
                <a:gd name="T11" fmla="*/ 119 h 259"/>
              </a:gdLst>
              <a:ahLst/>
              <a:cxnLst>
                <a:cxn ang="0">
                  <a:pos x="T0" y="T1"/>
                </a:cxn>
                <a:cxn ang="0">
                  <a:pos x="T2" y="T3"/>
                </a:cxn>
                <a:cxn ang="0">
                  <a:pos x="T4" y="T5"/>
                </a:cxn>
                <a:cxn ang="0">
                  <a:pos x="T6" y="T7"/>
                </a:cxn>
                <a:cxn ang="0">
                  <a:pos x="T8" y="T9"/>
                </a:cxn>
                <a:cxn ang="0">
                  <a:pos x="T10" y="T11"/>
                </a:cxn>
              </a:cxnLst>
              <a:rect l="0" t="0" r="r" b="b"/>
              <a:pathLst>
                <a:path w="269" h="259">
                  <a:moveTo>
                    <a:pt x="269" y="119"/>
                  </a:moveTo>
                  <a:lnTo>
                    <a:pt x="269" y="119"/>
                  </a:lnTo>
                  <a:lnTo>
                    <a:pt x="100" y="0"/>
                  </a:lnTo>
                  <a:cubicBezTo>
                    <a:pt x="65" y="49"/>
                    <a:pt x="32" y="100"/>
                    <a:pt x="0" y="151"/>
                  </a:cubicBezTo>
                  <a:lnTo>
                    <a:pt x="177" y="259"/>
                  </a:lnTo>
                  <a:cubicBezTo>
                    <a:pt x="207" y="212"/>
                    <a:pt x="237" y="165"/>
                    <a:pt x="269" y="11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051" name="Freeform 220">
              <a:extLst>
                <a:ext uri="{FF2B5EF4-FFF2-40B4-BE49-F238E27FC236}">
                  <a16:creationId xmlns:a16="http://schemas.microsoft.com/office/drawing/2014/main" id="{40C63492-1B92-503F-2119-1E675685B573}"/>
                </a:ext>
              </a:extLst>
            </p:cNvPr>
            <p:cNvSpPr>
              <a:spLocks/>
            </p:cNvSpPr>
            <p:nvPr/>
          </p:nvSpPr>
          <p:spPr bwMode="auto">
            <a:xfrm>
              <a:off x="6589714" y="3253706"/>
              <a:ext cx="257175" cy="252413"/>
            </a:xfrm>
            <a:custGeom>
              <a:avLst/>
              <a:gdLst>
                <a:gd name="T0" fmla="*/ 270 w 270"/>
                <a:gd name="T1" fmla="*/ 130 h 264"/>
                <a:gd name="T2" fmla="*/ 270 w 270"/>
                <a:gd name="T3" fmla="*/ 130 h 264"/>
                <a:gd name="T4" fmla="*/ 109 w 270"/>
                <a:gd name="T5" fmla="*/ 0 h 264"/>
                <a:gd name="T6" fmla="*/ 0 w 270"/>
                <a:gd name="T7" fmla="*/ 145 h 264"/>
                <a:gd name="T8" fmla="*/ 169 w 270"/>
                <a:gd name="T9" fmla="*/ 264 h 264"/>
                <a:gd name="T10" fmla="*/ 270 w 270"/>
                <a:gd name="T11" fmla="*/ 130 h 264"/>
              </a:gdLst>
              <a:ahLst/>
              <a:cxnLst>
                <a:cxn ang="0">
                  <a:pos x="T0" y="T1"/>
                </a:cxn>
                <a:cxn ang="0">
                  <a:pos x="T2" y="T3"/>
                </a:cxn>
                <a:cxn ang="0">
                  <a:pos x="T4" y="T5"/>
                </a:cxn>
                <a:cxn ang="0">
                  <a:pos x="T6" y="T7"/>
                </a:cxn>
                <a:cxn ang="0">
                  <a:pos x="T8" y="T9"/>
                </a:cxn>
                <a:cxn ang="0">
                  <a:pos x="T10" y="T11"/>
                </a:cxn>
              </a:cxnLst>
              <a:rect l="0" t="0" r="r" b="b"/>
              <a:pathLst>
                <a:path w="270" h="264">
                  <a:moveTo>
                    <a:pt x="270" y="130"/>
                  </a:moveTo>
                  <a:lnTo>
                    <a:pt x="270" y="130"/>
                  </a:lnTo>
                  <a:lnTo>
                    <a:pt x="109" y="0"/>
                  </a:lnTo>
                  <a:cubicBezTo>
                    <a:pt x="71" y="48"/>
                    <a:pt x="34" y="96"/>
                    <a:pt x="0" y="145"/>
                  </a:cubicBezTo>
                  <a:lnTo>
                    <a:pt x="169" y="264"/>
                  </a:lnTo>
                  <a:cubicBezTo>
                    <a:pt x="202" y="219"/>
                    <a:pt x="235" y="174"/>
                    <a:pt x="270" y="13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052" name="Freeform 218">
              <a:extLst>
                <a:ext uri="{FF2B5EF4-FFF2-40B4-BE49-F238E27FC236}">
                  <a16:creationId xmlns:a16="http://schemas.microsoft.com/office/drawing/2014/main" id="{9AB8CC7C-51CF-F6F5-2079-D9C7867FD283}"/>
                </a:ext>
              </a:extLst>
            </p:cNvPr>
            <p:cNvSpPr>
              <a:spLocks/>
            </p:cNvSpPr>
            <p:nvPr/>
          </p:nvSpPr>
          <p:spPr bwMode="auto">
            <a:xfrm>
              <a:off x="6694489" y="3123531"/>
              <a:ext cx="257175" cy="255588"/>
            </a:xfrm>
            <a:custGeom>
              <a:avLst/>
              <a:gdLst>
                <a:gd name="T0" fmla="*/ 270 w 270"/>
                <a:gd name="T1" fmla="*/ 141 h 266"/>
                <a:gd name="T2" fmla="*/ 270 w 270"/>
                <a:gd name="T3" fmla="*/ 141 h 266"/>
                <a:gd name="T4" fmla="*/ 117 w 270"/>
                <a:gd name="T5" fmla="*/ 0 h 266"/>
                <a:gd name="T6" fmla="*/ 0 w 270"/>
                <a:gd name="T7" fmla="*/ 136 h 266"/>
                <a:gd name="T8" fmla="*/ 161 w 270"/>
                <a:gd name="T9" fmla="*/ 266 h 266"/>
                <a:gd name="T10" fmla="*/ 270 w 270"/>
                <a:gd name="T11" fmla="*/ 141 h 266"/>
              </a:gdLst>
              <a:ahLst/>
              <a:cxnLst>
                <a:cxn ang="0">
                  <a:pos x="T0" y="T1"/>
                </a:cxn>
                <a:cxn ang="0">
                  <a:pos x="T2" y="T3"/>
                </a:cxn>
                <a:cxn ang="0">
                  <a:pos x="T4" y="T5"/>
                </a:cxn>
                <a:cxn ang="0">
                  <a:pos x="T6" y="T7"/>
                </a:cxn>
                <a:cxn ang="0">
                  <a:pos x="T8" y="T9"/>
                </a:cxn>
                <a:cxn ang="0">
                  <a:pos x="T10" y="T11"/>
                </a:cxn>
              </a:cxnLst>
              <a:rect l="0" t="0" r="r" b="b"/>
              <a:pathLst>
                <a:path w="270" h="266">
                  <a:moveTo>
                    <a:pt x="270" y="141"/>
                  </a:moveTo>
                  <a:lnTo>
                    <a:pt x="270" y="141"/>
                  </a:lnTo>
                  <a:lnTo>
                    <a:pt x="117" y="0"/>
                  </a:lnTo>
                  <a:cubicBezTo>
                    <a:pt x="76" y="45"/>
                    <a:pt x="37" y="90"/>
                    <a:pt x="0" y="136"/>
                  </a:cubicBezTo>
                  <a:lnTo>
                    <a:pt x="161" y="266"/>
                  </a:lnTo>
                  <a:cubicBezTo>
                    <a:pt x="196" y="223"/>
                    <a:pt x="232" y="181"/>
                    <a:pt x="270" y="14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053" name="Freeform 222">
              <a:extLst>
                <a:ext uri="{FF2B5EF4-FFF2-40B4-BE49-F238E27FC236}">
                  <a16:creationId xmlns:a16="http://schemas.microsoft.com/office/drawing/2014/main" id="{95FD3E26-354F-B260-8788-FAB504AFC5B1}"/>
                </a:ext>
              </a:extLst>
            </p:cNvPr>
            <p:cNvSpPr>
              <a:spLocks/>
            </p:cNvSpPr>
            <p:nvPr/>
          </p:nvSpPr>
          <p:spPr bwMode="auto">
            <a:xfrm>
              <a:off x="6805614" y="3002881"/>
              <a:ext cx="254000" cy="255588"/>
            </a:xfrm>
            <a:custGeom>
              <a:avLst/>
              <a:gdLst>
                <a:gd name="T0" fmla="*/ 267 w 267"/>
                <a:gd name="T1" fmla="*/ 150 h 267"/>
                <a:gd name="T2" fmla="*/ 267 w 267"/>
                <a:gd name="T3" fmla="*/ 150 h 267"/>
                <a:gd name="T4" fmla="*/ 124 w 267"/>
                <a:gd name="T5" fmla="*/ 0 h 267"/>
                <a:gd name="T6" fmla="*/ 83 w 267"/>
                <a:gd name="T7" fmla="*/ 40 h 267"/>
                <a:gd name="T8" fmla="*/ 0 w 267"/>
                <a:gd name="T9" fmla="*/ 126 h 267"/>
                <a:gd name="T10" fmla="*/ 153 w 267"/>
                <a:gd name="T11" fmla="*/ 267 h 267"/>
                <a:gd name="T12" fmla="*/ 267 w 267"/>
                <a:gd name="T13" fmla="*/ 150 h 267"/>
              </a:gdLst>
              <a:ahLst/>
              <a:cxnLst>
                <a:cxn ang="0">
                  <a:pos x="T0" y="T1"/>
                </a:cxn>
                <a:cxn ang="0">
                  <a:pos x="T2" y="T3"/>
                </a:cxn>
                <a:cxn ang="0">
                  <a:pos x="T4" y="T5"/>
                </a:cxn>
                <a:cxn ang="0">
                  <a:pos x="T6" y="T7"/>
                </a:cxn>
                <a:cxn ang="0">
                  <a:pos x="T8" y="T9"/>
                </a:cxn>
                <a:cxn ang="0">
                  <a:pos x="T10" y="T11"/>
                </a:cxn>
                <a:cxn ang="0">
                  <a:pos x="T12" y="T13"/>
                </a:cxn>
              </a:cxnLst>
              <a:rect l="0" t="0" r="r" b="b"/>
              <a:pathLst>
                <a:path w="267" h="267">
                  <a:moveTo>
                    <a:pt x="267" y="150"/>
                  </a:moveTo>
                  <a:lnTo>
                    <a:pt x="267" y="150"/>
                  </a:lnTo>
                  <a:lnTo>
                    <a:pt x="124" y="0"/>
                  </a:lnTo>
                  <a:cubicBezTo>
                    <a:pt x="110" y="13"/>
                    <a:pt x="96" y="27"/>
                    <a:pt x="83" y="40"/>
                  </a:cubicBezTo>
                  <a:cubicBezTo>
                    <a:pt x="55" y="68"/>
                    <a:pt x="27" y="97"/>
                    <a:pt x="0" y="126"/>
                  </a:cubicBezTo>
                  <a:lnTo>
                    <a:pt x="153" y="267"/>
                  </a:lnTo>
                  <a:cubicBezTo>
                    <a:pt x="190" y="226"/>
                    <a:pt x="228" y="187"/>
                    <a:pt x="267" y="15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054" name="Freeform 226">
              <a:extLst>
                <a:ext uri="{FF2B5EF4-FFF2-40B4-BE49-F238E27FC236}">
                  <a16:creationId xmlns:a16="http://schemas.microsoft.com/office/drawing/2014/main" id="{A208A1E6-0D35-A15C-4B3D-E736A1C2911D}"/>
                </a:ext>
              </a:extLst>
            </p:cNvPr>
            <p:cNvSpPr>
              <a:spLocks/>
            </p:cNvSpPr>
            <p:nvPr/>
          </p:nvSpPr>
          <p:spPr bwMode="auto">
            <a:xfrm>
              <a:off x="6923089" y="2893344"/>
              <a:ext cx="250825" cy="254000"/>
            </a:xfrm>
            <a:custGeom>
              <a:avLst/>
              <a:gdLst>
                <a:gd name="T0" fmla="*/ 262 w 262"/>
                <a:gd name="T1" fmla="*/ 158 h 266"/>
                <a:gd name="T2" fmla="*/ 262 w 262"/>
                <a:gd name="T3" fmla="*/ 158 h 266"/>
                <a:gd name="T4" fmla="*/ 128 w 262"/>
                <a:gd name="T5" fmla="*/ 0 h 266"/>
                <a:gd name="T6" fmla="*/ 0 w 262"/>
                <a:gd name="T7" fmla="*/ 116 h 266"/>
                <a:gd name="T8" fmla="*/ 143 w 262"/>
                <a:gd name="T9" fmla="*/ 266 h 266"/>
                <a:gd name="T10" fmla="*/ 262 w 262"/>
                <a:gd name="T11" fmla="*/ 158 h 266"/>
              </a:gdLst>
              <a:ahLst/>
              <a:cxnLst>
                <a:cxn ang="0">
                  <a:pos x="T0" y="T1"/>
                </a:cxn>
                <a:cxn ang="0">
                  <a:pos x="T2" y="T3"/>
                </a:cxn>
                <a:cxn ang="0">
                  <a:pos x="T4" y="T5"/>
                </a:cxn>
                <a:cxn ang="0">
                  <a:pos x="T6" y="T7"/>
                </a:cxn>
                <a:cxn ang="0">
                  <a:pos x="T8" y="T9"/>
                </a:cxn>
                <a:cxn ang="0">
                  <a:pos x="T10" y="T11"/>
                </a:cxn>
              </a:cxnLst>
              <a:rect l="0" t="0" r="r" b="b"/>
              <a:pathLst>
                <a:path w="262" h="266">
                  <a:moveTo>
                    <a:pt x="262" y="158"/>
                  </a:moveTo>
                  <a:lnTo>
                    <a:pt x="262" y="158"/>
                  </a:lnTo>
                  <a:lnTo>
                    <a:pt x="128" y="0"/>
                  </a:lnTo>
                  <a:cubicBezTo>
                    <a:pt x="84" y="37"/>
                    <a:pt x="41" y="76"/>
                    <a:pt x="0" y="116"/>
                  </a:cubicBezTo>
                  <a:lnTo>
                    <a:pt x="143" y="266"/>
                  </a:lnTo>
                  <a:cubicBezTo>
                    <a:pt x="182" y="229"/>
                    <a:pt x="221" y="193"/>
                    <a:pt x="262" y="15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055" name="Freeform 413">
              <a:extLst>
                <a:ext uri="{FF2B5EF4-FFF2-40B4-BE49-F238E27FC236}">
                  <a16:creationId xmlns:a16="http://schemas.microsoft.com/office/drawing/2014/main" id="{E19D4BBA-10EB-EE40-195A-6BA83C6D6DEB}"/>
                </a:ext>
              </a:extLst>
            </p:cNvPr>
            <p:cNvSpPr>
              <a:spLocks/>
            </p:cNvSpPr>
            <p:nvPr/>
          </p:nvSpPr>
          <p:spPr bwMode="auto">
            <a:xfrm>
              <a:off x="8351840" y="2198018"/>
              <a:ext cx="193675" cy="219075"/>
            </a:xfrm>
            <a:custGeom>
              <a:avLst/>
              <a:gdLst>
                <a:gd name="T0" fmla="*/ 203 w 203"/>
                <a:gd name="T1" fmla="*/ 204 h 230"/>
                <a:gd name="T2" fmla="*/ 203 w 203"/>
                <a:gd name="T3" fmla="*/ 204 h 230"/>
                <a:gd name="T4" fmla="*/ 177 w 203"/>
                <a:gd name="T5" fmla="*/ 0 h 230"/>
                <a:gd name="T6" fmla="*/ 0 w 203"/>
                <a:gd name="T7" fmla="*/ 28 h 230"/>
                <a:gd name="T8" fmla="*/ 40 w 203"/>
                <a:gd name="T9" fmla="*/ 230 h 230"/>
                <a:gd name="T10" fmla="*/ 203 w 203"/>
                <a:gd name="T11" fmla="*/ 204 h 230"/>
              </a:gdLst>
              <a:ahLst/>
              <a:cxnLst>
                <a:cxn ang="0">
                  <a:pos x="T0" y="T1"/>
                </a:cxn>
                <a:cxn ang="0">
                  <a:pos x="T2" y="T3"/>
                </a:cxn>
                <a:cxn ang="0">
                  <a:pos x="T4" y="T5"/>
                </a:cxn>
                <a:cxn ang="0">
                  <a:pos x="T6" y="T7"/>
                </a:cxn>
                <a:cxn ang="0">
                  <a:pos x="T8" y="T9"/>
                </a:cxn>
                <a:cxn ang="0">
                  <a:pos x="T10" y="T11"/>
                </a:cxn>
              </a:cxnLst>
              <a:rect l="0" t="0" r="r" b="b"/>
              <a:pathLst>
                <a:path w="203" h="230">
                  <a:moveTo>
                    <a:pt x="203" y="204"/>
                  </a:moveTo>
                  <a:lnTo>
                    <a:pt x="203" y="204"/>
                  </a:lnTo>
                  <a:lnTo>
                    <a:pt x="177" y="0"/>
                  </a:lnTo>
                  <a:cubicBezTo>
                    <a:pt x="117" y="7"/>
                    <a:pt x="59" y="17"/>
                    <a:pt x="0" y="28"/>
                  </a:cubicBezTo>
                  <a:lnTo>
                    <a:pt x="40" y="230"/>
                  </a:lnTo>
                  <a:cubicBezTo>
                    <a:pt x="94" y="220"/>
                    <a:pt x="148" y="211"/>
                    <a:pt x="203" y="20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dirty="0"/>
            </a:p>
          </p:txBody>
        </p:sp>
      </p:grpSp>
      <p:grpSp>
        <p:nvGrpSpPr>
          <p:cNvPr id="2056" name="Gruppieren 2055">
            <a:extLst>
              <a:ext uri="{FF2B5EF4-FFF2-40B4-BE49-F238E27FC236}">
                <a16:creationId xmlns:a16="http://schemas.microsoft.com/office/drawing/2014/main" id="{505F80F6-519A-49DB-A041-E24F614EC90E}"/>
              </a:ext>
            </a:extLst>
          </p:cNvPr>
          <p:cNvGrpSpPr/>
          <p:nvPr/>
        </p:nvGrpSpPr>
        <p:grpSpPr>
          <a:xfrm>
            <a:off x="745332" y="2172617"/>
            <a:ext cx="5043488" cy="3776664"/>
            <a:chOff x="745332" y="2172617"/>
            <a:chExt cx="5043488" cy="3776664"/>
          </a:xfrm>
        </p:grpSpPr>
        <p:sp>
          <p:nvSpPr>
            <p:cNvPr id="2057" name="Freeform 95">
              <a:extLst>
                <a:ext uri="{FF2B5EF4-FFF2-40B4-BE49-F238E27FC236}">
                  <a16:creationId xmlns:a16="http://schemas.microsoft.com/office/drawing/2014/main" id="{DF8DCB41-1EFE-D97A-5B86-27A0DA5B4597}"/>
                </a:ext>
              </a:extLst>
            </p:cNvPr>
            <p:cNvSpPr>
              <a:spLocks/>
            </p:cNvSpPr>
            <p:nvPr/>
          </p:nvSpPr>
          <p:spPr bwMode="auto">
            <a:xfrm>
              <a:off x="3499644" y="2177380"/>
              <a:ext cx="179388" cy="212725"/>
            </a:xfrm>
            <a:custGeom>
              <a:avLst/>
              <a:gdLst>
                <a:gd name="T0" fmla="*/ 0 w 188"/>
                <a:gd name="T1" fmla="*/ 205 h 221"/>
                <a:gd name="T2" fmla="*/ 0 w 188"/>
                <a:gd name="T3" fmla="*/ 205 h 221"/>
                <a:gd name="T4" fmla="*/ 14 w 188"/>
                <a:gd name="T5" fmla="*/ 0 h 221"/>
                <a:gd name="T6" fmla="*/ 188 w 188"/>
                <a:gd name="T7" fmla="*/ 17 h 221"/>
                <a:gd name="T8" fmla="*/ 161 w 188"/>
                <a:gd name="T9" fmla="*/ 221 h 221"/>
                <a:gd name="T10" fmla="*/ 0 w 188"/>
                <a:gd name="T11" fmla="*/ 205 h 221"/>
              </a:gdLst>
              <a:ahLst/>
              <a:cxnLst>
                <a:cxn ang="0">
                  <a:pos x="T0" y="T1"/>
                </a:cxn>
                <a:cxn ang="0">
                  <a:pos x="T2" y="T3"/>
                </a:cxn>
                <a:cxn ang="0">
                  <a:pos x="T4" y="T5"/>
                </a:cxn>
                <a:cxn ang="0">
                  <a:pos x="T6" y="T7"/>
                </a:cxn>
                <a:cxn ang="0">
                  <a:pos x="T8" y="T9"/>
                </a:cxn>
                <a:cxn ang="0">
                  <a:pos x="T10" y="T11"/>
                </a:cxn>
              </a:cxnLst>
              <a:rect l="0" t="0" r="r" b="b"/>
              <a:pathLst>
                <a:path w="188" h="221">
                  <a:moveTo>
                    <a:pt x="0" y="205"/>
                  </a:moveTo>
                  <a:lnTo>
                    <a:pt x="0" y="205"/>
                  </a:lnTo>
                  <a:lnTo>
                    <a:pt x="14" y="0"/>
                  </a:lnTo>
                  <a:cubicBezTo>
                    <a:pt x="72" y="4"/>
                    <a:pt x="130" y="9"/>
                    <a:pt x="188" y="17"/>
                  </a:cubicBezTo>
                  <a:lnTo>
                    <a:pt x="161" y="221"/>
                  </a:lnTo>
                  <a:cubicBezTo>
                    <a:pt x="108" y="214"/>
                    <a:pt x="54" y="209"/>
                    <a:pt x="0" y="20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58" name="Freeform 97">
              <a:extLst>
                <a:ext uri="{FF2B5EF4-FFF2-40B4-BE49-F238E27FC236}">
                  <a16:creationId xmlns:a16="http://schemas.microsoft.com/office/drawing/2014/main" id="{B09FDCD2-27E7-80B7-1D58-701F087BA3EB}"/>
                </a:ext>
              </a:extLst>
            </p:cNvPr>
            <p:cNvSpPr>
              <a:spLocks/>
            </p:cNvSpPr>
            <p:nvPr/>
          </p:nvSpPr>
          <p:spPr bwMode="auto">
            <a:xfrm>
              <a:off x="3809207" y="2221830"/>
              <a:ext cx="206375" cy="228600"/>
            </a:xfrm>
            <a:custGeom>
              <a:avLst/>
              <a:gdLst>
                <a:gd name="T0" fmla="*/ 0 w 217"/>
                <a:gd name="T1" fmla="*/ 202 h 240"/>
                <a:gd name="T2" fmla="*/ 0 w 217"/>
                <a:gd name="T3" fmla="*/ 202 h 240"/>
                <a:gd name="T4" fmla="*/ 40 w 217"/>
                <a:gd name="T5" fmla="*/ 0 h 240"/>
                <a:gd name="T6" fmla="*/ 217 w 217"/>
                <a:gd name="T7" fmla="*/ 40 h 240"/>
                <a:gd name="T8" fmla="*/ 164 w 217"/>
                <a:gd name="T9" fmla="*/ 240 h 240"/>
                <a:gd name="T10" fmla="*/ 0 w 217"/>
                <a:gd name="T11" fmla="*/ 202 h 240"/>
              </a:gdLst>
              <a:ahLst/>
              <a:cxnLst>
                <a:cxn ang="0">
                  <a:pos x="T0" y="T1"/>
                </a:cxn>
                <a:cxn ang="0">
                  <a:pos x="T2" y="T3"/>
                </a:cxn>
                <a:cxn ang="0">
                  <a:pos x="T4" y="T5"/>
                </a:cxn>
                <a:cxn ang="0">
                  <a:pos x="T6" y="T7"/>
                </a:cxn>
                <a:cxn ang="0">
                  <a:pos x="T8" y="T9"/>
                </a:cxn>
                <a:cxn ang="0">
                  <a:pos x="T10" y="T11"/>
                </a:cxn>
              </a:cxnLst>
              <a:rect l="0" t="0" r="r" b="b"/>
              <a:pathLst>
                <a:path w="217" h="240">
                  <a:moveTo>
                    <a:pt x="0" y="202"/>
                  </a:moveTo>
                  <a:lnTo>
                    <a:pt x="0" y="202"/>
                  </a:lnTo>
                  <a:lnTo>
                    <a:pt x="40" y="0"/>
                  </a:lnTo>
                  <a:cubicBezTo>
                    <a:pt x="99" y="12"/>
                    <a:pt x="158" y="25"/>
                    <a:pt x="217" y="40"/>
                  </a:cubicBezTo>
                  <a:lnTo>
                    <a:pt x="164" y="240"/>
                  </a:lnTo>
                  <a:cubicBezTo>
                    <a:pt x="110" y="226"/>
                    <a:pt x="56" y="213"/>
                    <a:pt x="0" y="202"/>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59" name="Freeform 99">
              <a:extLst>
                <a:ext uri="{FF2B5EF4-FFF2-40B4-BE49-F238E27FC236}">
                  <a16:creationId xmlns:a16="http://schemas.microsoft.com/office/drawing/2014/main" id="{DC7ABED2-D5FB-4C67-0DAB-3FCD272D82DE}"/>
                </a:ext>
              </a:extLst>
            </p:cNvPr>
            <p:cNvSpPr>
              <a:spLocks/>
            </p:cNvSpPr>
            <p:nvPr/>
          </p:nvSpPr>
          <p:spPr bwMode="auto">
            <a:xfrm>
              <a:off x="3653632" y="2194842"/>
              <a:ext cx="193675" cy="219075"/>
            </a:xfrm>
            <a:custGeom>
              <a:avLst/>
              <a:gdLst>
                <a:gd name="T0" fmla="*/ 0 w 203"/>
                <a:gd name="T1" fmla="*/ 204 h 230"/>
                <a:gd name="T2" fmla="*/ 0 w 203"/>
                <a:gd name="T3" fmla="*/ 204 h 230"/>
                <a:gd name="T4" fmla="*/ 27 w 203"/>
                <a:gd name="T5" fmla="*/ 0 h 230"/>
                <a:gd name="T6" fmla="*/ 203 w 203"/>
                <a:gd name="T7" fmla="*/ 28 h 230"/>
                <a:gd name="T8" fmla="*/ 163 w 203"/>
                <a:gd name="T9" fmla="*/ 230 h 230"/>
                <a:gd name="T10" fmla="*/ 0 w 203"/>
                <a:gd name="T11" fmla="*/ 204 h 230"/>
              </a:gdLst>
              <a:ahLst/>
              <a:cxnLst>
                <a:cxn ang="0">
                  <a:pos x="T0" y="T1"/>
                </a:cxn>
                <a:cxn ang="0">
                  <a:pos x="T2" y="T3"/>
                </a:cxn>
                <a:cxn ang="0">
                  <a:pos x="T4" y="T5"/>
                </a:cxn>
                <a:cxn ang="0">
                  <a:pos x="T6" y="T7"/>
                </a:cxn>
                <a:cxn ang="0">
                  <a:pos x="T8" y="T9"/>
                </a:cxn>
                <a:cxn ang="0">
                  <a:pos x="T10" y="T11"/>
                </a:cxn>
              </a:cxnLst>
              <a:rect l="0" t="0" r="r" b="b"/>
              <a:pathLst>
                <a:path w="203" h="230">
                  <a:moveTo>
                    <a:pt x="0" y="204"/>
                  </a:moveTo>
                  <a:lnTo>
                    <a:pt x="0" y="204"/>
                  </a:lnTo>
                  <a:lnTo>
                    <a:pt x="27" y="0"/>
                  </a:lnTo>
                  <a:cubicBezTo>
                    <a:pt x="86" y="7"/>
                    <a:pt x="145" y="17"/>
                    <a:pt x="203" y="28"/>
                  </a:cubicBezTo>
                  <a:lnTo>
                    <a:pt x="163" y="230"/>
                  </a:lnTo>
                  <a:cubicBezTo>
                    <a:pt x="110" y="220"/>
                    <a:pt x="55" y="211"/>
                    <a:pt x="0" y="204"/>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60" name="Freeform 101">
              <a:extLst>
                <a:ext uri="{FF2B5EF4-FFF2-40B4-BE49-F238E27FC236}">
                  <a16:creationId xmlns:a16="http://schemas.microsoft.com/office/drawing/2014/main" id="{3F4D8A30-452D-7F59-BB6F-B8071F936872}"/>
                </a:ext>
              </a:extLst>
            </p:cNvPr>
            <p:cNvSpPr>
              <a:spLocks/>
            </p:cNvSpPr>
            <p:nvPr/>
          </p:nvSpPr>
          <p:spPr bwMode="auto">
            <a:xfrm>
              <a:off x="3964782" y="2259930"/>
              <a:ext cx="217488" cy="236538"/>
            </a:xfrm>
            <a:custGeom>
              <a:avLst/>
              <a:gdLst>
                <a:gd name="T0" fmla="*/ 0 w 228"/>
                <a:gd name="T1" fmla="*/ 200 h 248"/>
                <a:gd name="T2" fmla="*/ 0 w 228"/>
                <a:gd name="T3" fmla="*/ 200 h 248"/>
                <a:gd name="T4" fmla="*/ 53 w 228"/>
                <a:gd name="T5" fmla="*/ 0 h 248"/>
                <a:gd name="T6" fmla="*/ 228 w 228"/>
                <a:gd name="T7" fmla="*/ 52 h 248"/>
                <a:gd name="T8" fmla="*/ 162 w 228"/>
                <a:gd name="T9" fmla="*/ 248 h 248"/>
                <a:gd name="T10" fmla="*/ 0 w 228"/>
                <a:gd name="T11" fmla="*/ 200 h 248"/>
              </a:gdLst>
              <a:ahLst/>
              <a:cxnLst>
                <a:cxn ang="0">
                  <a:pos x="T0" y="T1"/>
                </a:cxn>
                <a:cxn ang="0">
                  <a:pos x="T2" y="T3"/>
                </a:cxn>
                <a:cxn ang="0">
                  <a:pos x="T4" y="T5"/>
                </a:cxn>
                <a:cxn ang="0">
                  <a:pos x="T6" y="T7"/>
                </a:cxn>
                <a:cxn ang="0">
                  <a:pos x="T8" y="T9"/>
                </a:cxn>
                <a:cxn ang="0">
                  <a:pos x="T10" y="T11"/>
                </a:cxn>
              </a:cxnLst>
              <a:rect l="0" t="0" r="r" b="b"/>
              <a:pathLst>
                <a:path w="228" h="248">
                  <a:moveTo>
                    <a:pt x="0" y="200"/>
                  </a:moveTo>
                  <a:lnTo>
                    <a:pt x="0" y="200"/>
                  </a:lnTo>
                  <a:lnTo>
                    <a:pt x="53" y="0"/>
                  </a:lnTo>
                  <a:cubicBezTo>
                    <a:pt x="112" y="16"/>
                    <a:pt x="170" y="33"/>
                    <a:pt x="228" y="52"/>
                  </a:cubicBezTo>
                  <a:lnTo>
                    <a:pt x="162" y="248"/>
                  </a:lnTo>
                  <a:cubicBezTo>
                    <a:pt x="109" y="231"/>
                    <a:pt x="55" y="214"/>
                    <a:pt x="0" y="20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61" name="Freeform 103">
              <a:extLst>
                <a:ext uri="{FF2B5EF4-FFF2-40B4-BE49-F238E27FC236}">
                  <a16:creationId xmlns:a16="http://schemas.microsoft.com/office/drawing/2014/main" id="{D4C60FCF-44C1-259D-6E19-9F40BA4641AF}"/>
                </a:ext>
              </a:extLst>
            </p:cNvPr>
            <p:cNvSpPr>
              <a:spLocks/>
            </p:cNvSpPr>
            <p:nvPr/>
          </p:nvSpPr>
          <p:spPr bwMode="auto">
            <a:xfrm>
              <a:off x="3348831" y="2172617"/>
              <a:ext cx="163513" cy="201613"/>
            </a:xfrm>
            <a:custGeom>
              <a:avLst/>
              <a:gdLst>
                <a:gd name="T0" fmla="*/ 0 w 183"/>
                <a:gd name="T1" fmla="*/ 205 h 210"/>
                <a:gd name="T2" fmla="*/ 0 w 183"/>
                <a:gd name="T3" fmla="*/ 205 h 210"/>
                <a:gd name="T4" fmla="*/ 0 w 183"/>
                <a:gd name="T5" fmla="*/ 205 h 210"/>
                <a:gd name="T6" fmla="*/ 0 w 183"/>
                <a:gd name="T7" fmla="*/ 0 h 210"/>
                <a:gd name="T8" fmla="*/ 183 w 183"/>
                <a:gd name="T9" fmla="*/ 5 h 210"/>
                <a:gd name="T10" fmla="*/ 169 w 183"/>
                <a:gd name="T11" fmla="*/ 210 h 210"/>
                <a:gd name="T12" fmla="*/ 0 w 183"/>
                <a:gd name="T13" fmla="*/ 205 h 210"/>
              </a:gdLst>
              <a:ahLst/>
              <a:cxnLst>
                <a:cxn ang="0">
                  <a:pos x="T0" y="T1"/>
                </a:cxn>
                <a:cxn ang="0">
                  <a:pos x="T2" y="T3"/>
                </a:cxn>
                <a:cxn ang="0">
                  <a:pos x="T4" y="T5"/>
                </a:cxn>
                <a:cxn ang="0">
                  <a:pos x="T6" y="T7"/>
                </a:cxn>
                <a:cxn ang="0">
                  <a:pos x="T8" y="T9"/>
                </a:cxn>
                <a:cxn ang="0">
                  <a:pos x="T10" y="T11"/>
                </a:cxn>
                <a:cxn ang="0">
                  <a:pos x="T12" y="T13"/>
                </a:cxn>
              </a:cxnLst>
              <a:rect l="0" t="0" r="r" b="b"/>
              <a:pathLst>
                <a:path w="183" h="210">
                  <a:moveTo>
                    <a:pt x="0" y="205"/>
                  </a:moveTo>
                  <a:lnTo>
                    <a:pt x="0" y="205"/>
                  </a:lnTo>
                  <a:lnTo>
                    <a:pt x="0" y="205"/>
                  </a:lnTo>
                  <a:lnTo>
                    <a:pt x="0" y="0"/>
                  </a:lnTo>
                  <a:cubicBezTo>
                    <a:pt x="62" y="0"/>
                    <a:pt x="122" y="1"/>
                    <a:pt x="183" y="5"/>
                  </a:cubicBezTo>
                  <a:lnTo>
                    <a:pt x="169" y="210"/>
                  </a:lnTo>
                  <a:cubicBezTo>
                    <a:pt x="113" y="207"/>
                    <a:pt x="57" y="205"/>
                    <a:pt x="0" y="20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62" name="Freeform 109">
              <a:extLst>
                <a:ext uri="{FF2B5EF4-FFF2-40B4-BE49-F238E27FC236}">
                  <a16:creationId xmlns:a16="http://schemas.microsoft.com/office/drawing/2014/main" id="{DE1C0F62-A06B-6D9A-1BFA-C545EF46ADA9}"/>
                </a:ext>
              </a:extLst>
            </p:cNvPr>
            <p:cNvSpPr>
              <a:spLocks/>
            </p:cNvSpPr>
            <p:nvPr/>
          </p:nvSpPr>
          <p:spPr bwMode="auto">
            <a:xfrm>
              <a:off x="4801394" y="2698080"/>
              <a:ext cx="247650" cy="254000"/>
            </a:xfrm>
            <a:custGeom>
              <a:avLst/>
              <a:gdLst>
                <a:gd name="T0" fmla="*/ 0 w 261"/>
                <a:gd name="T1" fmla="*/ 166 h 267"/>
                <a:gd name="T2" fmla="*/ 0 w 261"/>
                <a:gd name="T3" fmla="*/ 166 h 267"/>
                <a:gd name="T4" fmla="*/ 124 w 261"/>
                <a:gd name="T5" fmla="*/ 0 h 267"/>
                <a:gd name="T6" fmla="*/ 261 w 261"/>
                <a:gd name="T7" fmla="*/ 109 h 267"/>
                <a:gd name="T8" fmla="*/ 127 w 261"/>
                <a:gd name="T9" fmla="*/ 267 h 267"/>
                <a:gd name="T10" fmla="*/ 0 w 261"/>
                <a:gd name="T11" fmla="*/ 166 h 267"/>
              </a:gdLst>
              <a:ahLst/>
              <a:cxnLst>
                <a:cxn ang="0">
                  <a:pos x="T0" y="T1"/>
                </a:cxn>
                <a:cxn ang="0">
                  <a:pos x="T2" y="T3"/>
                </a:cxn>
                <a:cxn ang="0">
                  <a:pos x="T4" y="T5"/>
                </a:cxn>
                <a:cxn ang="0">
                  <a:pos x="T6" y="T7"/>
                </a:cxn>
                <a:cxn ang="0">
                  <a:pos x="T8" y="T9"/>
                </a:cxn>
                <a:cxn ang="0">
                  <a:pos x="T10" y="T11"/>
                </a:cxn>
              </a:cxnLst>
              <a:rect l="0" t="0" r="r" b="b"/>
              <a:pathLst>
                <a:path w="261" h="267">
                  <a:moveTo>
                    <a:pt x="0" y="166"/>
                  </a:moveTo>
                  <a:lnTo>
                    <a:pt x="0" y="166"/>
                  </a:lnTo>
                  <a:lnTo>
                    <a:pt x="124" y="0"/>
                  </a:lnTo>
                  <a:cubicBezTo>
                    <a:pt x="170" y="34"/>
                    <a:pt x="216" y="71"/>
                    <a:pt x="261" y="109"/>
                  </a:cubicBezTo>
                  <a:lnTo>
                    <a:pt x="127" y="267"/>
                  </a:lnTo>
                  <a:cubicBezTo>
                    <a:pt x="86" y="232"/>
                    <a:pt x="44" y="198"/>
                    <a:pt x="0" y="16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63" name="Freeform 111">
              <a:extLst>
                <a:ext uri="{FF2B5EF4-FFF2-40B4-BE49-F238E27FC236}">
                  <a16:creationId xmlns:a16="http://schemas.microsoft.com/office/drawing/2014/main" id="{65470558-CD42-BD20-92C3-CC0B2FCCD259}"/>
                </a:ext>
              </a:extLst>
            </p:cNvPr>
            <p:cNvSpPr>
              <a:spLocks/>
            </p:cNvSpPr>
            <p:nvPr/>
          </p:nvSpPr>
          <p:spPr bwMode="auto">
            <a:xfrm>
              <a:off x="4552157" y="2518692"/>
              <a:ext cx="236538" cy="252413"/>
            </a:xfrm>
            <a:custGeom>
              <a:avLst/>
              <a:gdLst>
                <a:gd name="T0" fmla="*/ 0 w 249"/>
                <a:gd name="T1" fmla="*/ 180 h 264"/>
                <a:gd name="T2" fmla="*/ 0 w 249"/>
                <a:gd name="T3" fmla="*/ 180 h 264"/>
                <a:gd name="T4" fmla="*/ 102 w 249"/>
                <a:gd name="T5" fmla="*/ 0 h 264"/>
                <a:gd name="T6" fmla="*/ 249 w 249"/>
                <a:gd name="T7" fmla="*/ 90 h 264"/>
                <a:gd name="T8" fmla="*/ 135 w 249"/>
                <a:gd name="T9" fmla="*/ 264 h 264"/>
                <a:gd name="T10" fmla="*/ 0 w 249"/>
                <a:gd name="T11" fmla="*/ 180 h 264"/>
              </a:gdLst>
              <a:ahLst/>
              <a:cxnLst>
                <a:cxn ang="0">
                  <a:pos x="T0" y="T1"/>
                </a:cxn>
                <a:cxn ang="0">
                  <a:pos x="T2" y="T3"/>
                </a:cxn>
                <a:cxn ang="0">
                  <a:pos x="T4" y="T5"/>
                </a:cxn>
                <a:cxn ang="0">
                  <a:pos x="T6" y="T7"/>
                </a:cxn>
                <a:cxn ang="0">
                  <a:pos x="T8" y="T9"/>
                </a:cxn>
                <a:cxn ang="0">
                  <a:pos x="T10" y="T11"/>
                </a:cxn>
              </a:cxnLst>
              <a:rect l="0" t="0" r="r" b="b"/>
              <a:pathLst>
                <a:path w="249" h="264">
                  <a:moveTo>
                    <a:pt x="0" y="180"/>
                  </a:moveTo>
                  <a:lnTo>
                    <a:pt x="0" y="180"/>
                  </a:lnTo>
                  <a:lnTo>
                    <a:pt x="102" y="0"/>
                  </a:lnTo>
                  <a:cubicBezTo>
                    <a:pt x="152" y="29"/>
                    <a:pt x="201" y="59"/>
                    <a:pt x="249" y="90"/>
                  </a:cubicBezTo>
                  <a:lnTo>
                    <a:pt x="135" y="264"/>
                  </a:lnTo>
                  <a:cubicBezTo>
                    <a:pt x="91" y="235"/>
                    <a:pt x="46" y="207"/>
                    <a:pt x="0" y="18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064" name="Freeform 113">
              <a:extLst>
                <a:ext uri="{FF2B5EF4-FFF2-40B4-BE49-F238E27FC236}">
                  <a16:creationId xmlns:a16="http://schemas.microsoft.com/office/drawing/2014/main" id="{8E9D293A-7FF2-FC07-AEA6-50EAC498C0BB}"/>
                </a:ext>
              </a:extLst>
            </p:cNvPr>
            <p:cNvSpPr>
              <a:spLocks/>
            </p:cNvSpPr>
            <p:nvPr/>
          </p:nvSpPr>
          <p:spPr bwMode="auto">
            <a:xfrm>
              <a:off x="4269582" y="2369467"/>
              <a:ext cx="230188" cy="249238"/>
            </a:xfrm>
            <a:custGeom>
              <a:avLst/>
              <a:gdLst>
                <a:gd name="T0" fmla="*/ 0 w 243"/>
                <a:gd name="T1" fmla="*/ 191 h 260"/>
                <a:gd name="T2" fmla="*/ 0 w 243"/>
                <a:gd name="T3" fmla="*/ 191 h 260"/>
                <a:gd name="T4" fmla="*/ 79 w 243"/>
                <a:gd name="T5" fmla="*/ 0 h 260"/>
                <a:gd name="T6" fmla="*/ 243 w 243"/>
                <a:gd name="T7" fmla="*/ 74 h 260"/>
                <a:gd name="T8" fmla="*/ 152 w 243"/>
                <a:gd name="T9" fmla="*/ 260 h 260"/>
                <a:gd name="T10" fmla="*/ 0 w 243"/>
                <a:gd name="T11" fmla="*/ 191 h 260"/>
              </a:gdLst>
              <a:ahLst/>
              <a:cxnLst>
                <a:cxn ang="0">
                  <a:pos x="T0" y="T1"/>
                </a:cxn>
                <a:cxn ang="0">
                  <a:pos x="T2" y="T3"/>
                </a:cxn>
                <a:cxn ang="0">
                  <a:pos x="T4" y="T5"/>
                </a:cxn>
                <a:cxn ang="0">
                  <a:pos x="T6" y="T7"/>
                </a:cxn>
                <a:cxn ang="0">
                  <a:pos x="T8" y="T9"/>
                </a:cxn>
                <a:cxn ang="0">
                  <a:pos x="T10" y="T11"/>
                </a:cxn>
              </a:cxnLst>
              <a:rect l="0" t="0" r="r" b="b"/>
              <a:pathLst>
                <a:path w="243" h="260">
                  <a:moveTo>
                    <a:pt x="0" y="191"/>
                  </a:moveTo>
                  <a:lnTo>
                    <a:pt x="0" y="191"/>
                  </a:lnTo>
                  <a:lnTo>
                    <a:pt x="79" y="0"/>
                  </a:lnTo>
                  <a:cubicBezTo>
                    <a:pt x="135" y="23"/>
                    <a:pt x="189" y="47"/>
                    <a:pt x="243" y="74"/>
                  </a:cubicBezTo>
                  <a:lnTo>
                    <a:pt x="152" y="260"/>
                  </a:lnTo>
                  <a:cubicBezTo>
                    <a:pt x="103" y="236"/>
                    <a:pt x="52" y="213"/>
                    <a:pt x="0" y="191"/>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065" name="Freeform 115">
              <a:extLst>
                <a:ext uri="{FF2B5EF4-FFF2-40B4-BE49-F238E27FC236}">
                  <a16:creationId xmlns:a16="http://schemas.microsoft.com/office/drawing/2014/main" id="{BA2360CA-5D1C-3B75-CCF6-601455EDD0FC}"/>
                </a:ext>
              </a:extLst>
            </p:cNvPr>
            <p:cNvSpPr>
              <a:spLocks/>
            </p:cNvSpPr>
            <p:nvPr/>
          </p:nvSpPr>
          <p:spPr bwMode="auto">
            <a:xfrm>
              <a:off x="4680744" y="2606005"/>
              <a:ext cx="238125" cy="249238"/>
            </a:xfrm>
            <a:custGeom>
              <a:avLst/>
              <a:gdLst>
                <a:gd name="T0" fmla="*/ 0 w 250"/>
                <a:gd name="T1" fmla="*/ 174 h 262"/>
                <a:gd name="T2" fmla="*/ 0 w 250"/>
                <a:gd name="T3" fmla="*/ 174 h 262"/>
                <a:gd name="T4" fmla="*/ 114 w 250"/>
                <a:gd name="T5" fmla="*/ 0 h 262"/>
                <a:gd name="T6" fmla="*/ 250 w 250"/>
                <a:gd name="T7" fmla="*/ 96 h 262"/>
                <a:gd name="T8" fmla="*/ 126 w 250"/>
                <a:gd name="T9" fmla="*/ 262 h 262"/>
                <a:gd name="T10" fmla="*/ 0 w 250"/>
                <a:gd name="T11" fmla="*/ 174 h 262"/>
              </a:gdLst>
              <a:ahLst/>
              <a:cxnLst>
                <a:cxn ang="0">
                  <a:pos x="T0" y="T1"/>
                </a:cxn>
                <a:cxn ang="0">
                  <a:pos x="T2" y="T3"/>
                </a:cxn>
                <a:cxn ang="0">
                  <a:pos x="T4" y="T5"/>
                </a:cxn>
                <a:cxn ang="0">
                  <a:pos x="T6" y="T7"/>
                </a:cxn>
                <a:cxn ang="0">
                  <a:pos x="T8" y="T9"/>
                </a:cxn>
                <a:cxn ang="0">
                  <a:pos x="T10" y="T11"/>
                </a:cxn>
              </a:cxnLst>
              <a:rect l="0" t="0" r="r" b="b"/>
              <a:pathLst>
                <a:path w="250" h="262">
                  <a:moveTo>
                    <a:pt x="0" y="174"/>
                  </a:moveTo>
                  <a:lnTo>
                    <a:pt x="0" y="174"/>
                  </a:lnTo>
                  <a:lnTo>
                    <a:pt x="114" y="0"/>
                  </a:lnTo>
                  <a:cubicBezTo>
                    <a:pt x="160" y="31"/>
                    <a:pt x="205" y="62"/>
                    <a:pt x="250" y="96"/>
                  </a:cubicBezTo>
                  <a:lnTo>
                    <a:pt x="126" y="262"/>
                  </a:lnTo>
                  <a:cubicBezTo>
                    <a:pt x="85" y="231"/>
                    <a:pt x="43" y="202"/>
                    <a:pt x="0" y="174"/>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66" name="Freeform 409">
              <a:extLst>
                <a:ext uri="{FF2B5EF4-FFF2-40B4-BE49-F238E27FC236}">
                  <a16:creationId xmlns:a16="http://schemas.microsoft.com/office/drawing/2014/main" id="{B4D78BEA-B084-D5E5-5E2C-9A67D3ED1005}"/>
                </a:ext>
              </a:extLst>
            </p:cNvPr>
            <p:cNvSpPr>
              <a:spLocks/>
            </p:cNvSpPr>
            <p:nvPr/>
          </p:nvSpPr>
          <p:spPr bwMode="auto">
            <a:xfrm>
              <a:off x="2856707" y="2177380"/>
              <a:ext cx="177800" cy="212725"/>
            </a:xfrm>
            <a:custGeom>
              <a:avLst/>
              <a:gdLst>
                <a:gd name="T0" fmla="*/ 187 w 187"/>
                <a:gd name="T1" fmla="*/ 205 h 221"/>
                <a:gd name="T2" fmla="*/ 187 w 187"/>
                <a:gd name="T3" fmla="*/ 205 h 221"/>
                <a:gd name="T4" fmla="*/ 174 w 187"/>
                <a:gd name="T5" fmla="*/ 0 h 221"/>
                <a:gd name="T6" fmla="*/ 0 w 187"/>
                <a:gd name="T7" fmla="*/ 17 h 221"/>
                <a:gd name="T8" fmla="*/ 26 w 187"/>
                <a:gd name="T9" fmla="*/ 221 h 221"/>
                <a:gd name="T10" fmla="*/ 187 w 187"/>
                <a:gd name="T11" fmla="*/ 205 h 221"/>
              </a:gdLst>
              <a:ahLst/>
              <a:cxnLst>
                <a:cxn ang="0">
                  <a:pos x="T0" y="T1"/>
                </a:cxn>
                <a:cxn ang="0">
                  <a:pos x="T2" y="T3"/>
                </a:cxn>
                <a:cxn ang="0">
                  <a:pos x="T4" y="T5"/>
                </a:cxn>
                <a:cxn ang="0">
                  <a:pos x="T6" y="T7"/>
                </a:cxn>
                <a:cxn ang="0">
                  <a:pos x="T8" y="T9"/>
                </a:cxn>
                <a:cxn ang="0">
                  <a:pos x="T10" y="T11"/>
                </a:cxn>
              </a:cxnLst>
              <a:rect l="0" t="0" r="r" b="b"/>
              <a:pathLst>
                <a:path w="187" h="221">
                  <a:moveTo>
                    <a:pt x="187" y="205"/>
                  </a:moveTo>
                  <a:lnTo>
                    <a:pt x="187" y="205"/>
                  </a:lnTo>
                  <a:lnTo>
                    <a:pt x="174" y="0"/>
                  </a:lnTo>
                  <a:cubicBezTo>
                    <a:pt x="115" y="4"/>
                    <a:pt x="57" y="9"/>
                    <a:pt x="0" y="17"/>
                  </a:cubicBezTo>
                  <a:lnTo>
                    <a:pt x="26" y="221"/>
                  </a:lnTo>
                  <a:cubicBezTo>
                    <a:pt x="79" y="214"/>
                    <a:pt x="133" y="209"/>
                    <a:pt x="187" y="20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67" name="Freeform 411">
              <a:extLst>
                <a:ext uri="{FF2B5EF4-FFF2-40B4-BE49-F238E27FC236}">
                  <a16:creationId xmlns:a16="http://schemas.microsoft.com/office/drawing/2014/main" id="{81C22569-B7F7-F904-CB83-22991528201F}"/>
                </a:ext>
              </a:extLst>
            </p:cNvPr>
            <p:cNvSpPr>
              <a:spLocks/>
            </p:cNvSpPr>
            <p:nvPr/>
          </p:nvSpPr>
          <p:spPr bwMode="auto">
            <a:xfrm>
              <a:off x="2520157" y="2221830"/>
              <a:ext cx="204788" cy="228600"/>
            </a:xfrm>
            <a:custGeom>
              <a:avLst/>
              <a:gdLst>
                <a:gd name="T0" fmla="*/ 216 w 216"/>
                <a:gd name="T1" fmla="*/ 202 h 240"/>
                <a:gd name="T2" fmla="*/ 216 w 216"/>
                <a:gd name="T3" fmla="*/ 202 h 240"/>
                <a:gd name="T4" fmla="*/ 176 w 216"/>
                <a:gd name="T5" fmla="*/ 0 h 240"/>
                <a:gd name="T6" fmla="*/ 0 w 216"/>
                <a:gd name="T7" fmla="*/ 40 h 240"/>
                <a:gd name="T8" fmla="*/ 52 w 216"/>
                <a:gd name="T9" fmla="*/ 240 h 240"/>
                <a:gd name="T10" fmla="*/ 216 w 216"/>
                <a:gd name="T11" fmla="*/ 202 h 240"/>
              </a:gdLst>
              <a:ahLst/>
              <a:cxnLst>
                <a:cxn ang="0">
                  <a:pos x="T0" y="T1"/>
                </a:cxn>
                <a:cxn ang="0">
                  <a:pos x="T2" y="T3"/>
                </a:cxn>
                <a:cxn ang="0">
                  <a:pos x="T4" y="T5"/>
                </a:cxn>
                <a:cxn ang="0">
                  <a:pos x="T6" y="T7"/>
                </a:cxn>
                <a:cxn ang="0">
                  <a:pos x="T8" y="T9"/>
                </a:cxn>
                <a:cxn ang="0">
                  <a:pos x="T10" y="T11"/>
                </a:cxn>
              </a:cxnLst>
              <a:rect l="0" t="0" r="r" b="b"/>
              <a:pathLst>
                <a:path w="216" h="240">
                  <a:moveTo>
                    <a:pt x="216" y="202"/>
                  </a:moveTo>
                  <a:lnTo>
                    <a:pt x="216" y="202"/>
                  </a:lnTo>
                  <a:lnTo>
                    <a:pt x="176" y="0"/>
                  </a:lnTo>
                  <a:cubicBezTo>
                    <a:pt x="117" y="12"/>
                    <a:pt x="58" y="25"/>
                    <a:pt x="0" y="40"/>
                  </a:cubicBezTo>
                  <a:lnTo>
                    <a:pt x="52" y="240"/>
                  </a:lnTo>
                  <a:cubicBezTo>
                    <a:pt x="106" y="226"/>
                    <a:pt x="161" y="213"/>
                    <a:pt x="216" y="202"/>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68" name="Freeform 415">
              <a:extLst>
                <a:ext uri="{FF2B5EF4-FFF2-40B4-BE49-F238E27FC236}">
                  <a16:creationId xmlns:a16="http://schemas.microsoft.com/office/drawing/2014/main" id="{B4A4C24A-444C-0967-0B71-0F61BFB29A63}"/>
                </a:ext>
              </a:extLst>
            </p:cNvPr>
            <p:cNvSpPr>
              <a:spLocks/>
            </p:cNvSpPr>
            <p:nvPr/>
          </p:nvSpPr>
          <p:spPr bwMode="auto">
            <a:xfrm>
              <a:off x="2353470" y="2259930"/>
              <a:ext cx="215900" cy="236538"/>
            </a:xfrm>
            <a:custGeom>
              <a:avLst/>
              <a:gdLst>
                <a:gd name="T0" fmla="*/ 227 w 227"/>
                <a:gd name="T1" fmla="*/ 200 h 248"/>
                <a:gd name="T2" fmla="*/ 227 w 227"/>
                <a:gd name="T3" fmla="*/ 200 h 248"/>
                <a:gd name="T4" fmla="*/ 175 w 227"/>
                <a:gd name="T5" fmla="*/ 0 h 248"/>
                <a:gd name="T6" fmla="*/ 0 w 227"/>
                <a:gd name="T7" fmla="*/ 52 h 248"/>
                <a:gd name="T8" fmla="*/ 66 w 227"/>
                <a:gd name="T9" fmla="*/ 248 h 248"/>
                <a:gd name="T10" fmla="*/ 227 w 227"/>
                <a:gd name="T11" fmla="*/ 200 h 248"/>
              </a:gdLst>
              <a:ahLst/>
              <a:cxnLst>
                <a:cxn ang="0">
                  <a:pos x="T0" y="T1"/>
                </a:cxn>
                <a:cxn ang="0">
                  <a:pos x="T2" y="T3"/>
                </a:cxn>
                <a:cxn ang="0">
                  <a:pos x="T4" y="T5"/>
                </a:cxn>
                <a:cxn ang="0">
                  <a:pos x="T6" y="T7"/>
                </a:cxn>
                <a:cxn ang="0">
                  <a:pos x="T8" y="T9"/>
                </a:cxn>
                <a:cxn ang="0">
                  <a:pos x="T10" y="T11"/>
                </a:cxn>
              </a:cxnLst>
              <a:rect l="0" t="0" r="r" b="b"/>
              <a:pathLst>
                <a:path w="227" h="248">
                  <a:moveTo>
                    <a:pt x="227" y="200"/>
                  </a:moveTo>
                  <a:lnTo>
                    <a:pt x="227" y="200"/>
                  </a:lnTo>
                  <a:lnTo>
                    <a:pt x="175" y="0"/>
                  </a:lnTo>
                  <a:cubicBezTo>
                    <a:pt x="116" y="16"/>
                    <a:pt x="57" y="33"/>
                    <a:pt x="0" y="52"/>
                  </a:cubicBezTo>
                  <a:lnTo>
                    <a:pt x="66" y="248"/>
                  </a:lnTo>
                  <a:cubicBezTo>
                    <a:pt x="119" y="231"/>
                    <a:pt x="173" y="214"/>
                    <a:pt x="227" y="20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69" name="Freeform 419">
              <a:extLst>
                <a:ext uri="{FF2B5EF4-FFF2-40B4-BE49-F238E27FC236}">
                  <a16:creationId xmlns:a16="http://schemas.microsoft.com/office/drawing/2014/main" id="{FD37AF6E-C1E8-3DDE-2ACB-33EFB06235A3}"/>
                </a:ext>
              </a:extLst>
            </p:cNvPr>
            <p:cNvSpPr>
              <a:spLocks/>
            </p:cNvSpPr>
            <p:nvPr/>
          </p:nvSpPr>
          <p:spPr bwMode="auto">
            <a:xfrm>
              <a:off x="1885157" y="2440905"/>
              <a:ext cx="234950" cy="250825"/>
            </a:xfrm>
            <a:custGeom>
              <a:avLst/>
              <a:gdLst>
                <a:gd name="T0" fmla="*/ 247 w 247"/>
                <a:gd name="T1" fmla="*/ 186 h 262"/>
                <a:gd name="T2" fmla="*/ 247 w 247"/>
                <a:gd name="T3" fmla="*/ 186 h 262"/>
                <a:gd name="T4" fmla="*/ 156 w 247"/>
                <a:gd name="T5" fmla="*/ 0 h 262"/>
                <a:gd name="T6" fmla="*/ 0 w 247"/>
                <a:gd name="T7" fmla="*/ 82 h 262"/>
                <a:gd name="T8" fmla="*/ 103 w 247"/>
                <a:gd name="T9" fmla="*/ 262 h 262"/>
                <a:gd name="T10" fmla="*/ 247 w 247"/>
                <a:gd name="T11" fmla="*/ 186 h 262"/>
              </a:gdLst>
              <a:ahLst/>
              <a:cxnLst>
                <a:cxn ang="0">
                  <a:pos x="T0" y="T1"/>
                </a:cxn>
                <a:cxn ang="0">
                  <a:pos x="T2" y="T3"/>
                </a:cxn>
                <a:cxn ang="0">
                  <a:pos x="T4" y="T5"/>
                </a:cxn>
                <a:cxn ang="0">
                  <a:pos x="T6" y="T7"/>
                </a:cxn>
                <a:cxn ang="0">
                  <a:pos x="T8" y="T9"/>
                </a:cxn>
                <a:cxn ang="0">
                  <a:pos x="T10" y="T11"/>
                </a:cxn>
              </a:cxnLst>
              <a:rect l="0" t="0" r="r" b="b"/>
              <a:pathLst>
                <a:path w="247" h="262">
                  <a:moveTo>
                    <a:pt x="247" y="186"/>
                  </a:moveTo>
                  <a:lnTo>
                    <a:pt x="247" y="186"/>
                  </a:lnTo>
                  <a:lnTo>
                    <a:pt x="156" y="0"/>
                  </a:lnTo>
                  <a:cubicBezTo>
                    <a:pt x="103" y="26"/>
                    <a:pt x="51" y="53"/>
                    <a:pt x="0" y="82"/>
                  </a:cubicBezTo>
                  <a:lnTo>
                    <a:pt x="103" y="262"/>
                  </a:lnTo>
                  <a:cubicBezTo>
                    <a:pt x="150" y="235"/>
                    <a:pt x="198" y="210"/>
                    <a:pt x="247" y="18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70" name="Freeform 421">
              <a:extLst>
                <a:ext uri="{FF2B5EF4-FFF2-40B4-BE49-F238E27FC236}">
                  <a16:creationId xmlns:a16="http://schemas.microsoft.com/office/drawing/2014/main" id="{1B269F1A-241D-5B76-EBA8-A1155AC85BCC}"/>
                </a:ext>
              </a:extLst>
            </p:cNvPr>
            <p:cNvSpPr>
              <a:spLocks/>
            </p:cNvSpPr>
            <p:nvPr/>
          </p:nvSpPr>
          <p:spPr bwMode="auto">
            <a:xfrm>
              <a:off x="2189957" y="2309142"/>
              <a:ext cx="225425" cy="244475"/>
            </a:xfrm>
            <a:custGeom>
              <a:avLst/>
              <a:gdLst>
                <a:gd name="T0" fmla="*/ 237 w 237"/>
                <a:gd name="T1" fmla="*/ 196 h 255"/>
                <a:gd name="T2" fmla="*/ 237 w 237"/>
                <a:gd name="T3" fmla="*/ 196 h 255"/>
                <a:gd name="T4" fmla="*/ 171 w 237"/>
                <a:gd name="T5" fmla="*/ 0 h 255"/>
                <a:gd name="T6" fmla="*/ 0 w 237"/>
                <a:gd name="T7" fmla="*/ 64 h 255"/>
                <a:gd name="T8" fmla="*/ 79 w 237"/>
                <a:gd name="T9" fmla="*/ 255 h 255"/>
                <a:gd name="T10" fmla="*/ 237 w 237"/>
                <a:gd name="T11" fmla="*/ 196 h 255"/>
              </a:gdLst>
              <a:ahLst/>
              <a:cxnLst>
                <a:cxn ang="0">
                  <a:pos x="T0" y="T1"/>
                </a:cxn>
                <a:cxn ang="0">
                  <a:pos x="T2" y="T3"/>
                </a:cxn>
                <a:cxn ang="0">
                  <a:pos x="T4" y="T5"/>
                </a:cxn>
                <a:cxn ang="0">
                  <a:pos x="T6" y="T7"/>
                </a:cxn>
                <a:cxn ang="0">
                  <a:pos x="T8" y="T9"/>
                </a:cxn>
                <a:cxn ang="0">
                  <a:pos x="T10" y="T11"/>
                </a:cxn>
              </a:cxnLst>
              <a:rect l="0" t="0" r="r" b="b"/>
              <a:pathLst>
                <a:path w="237" h="255">
                  <a:moveTo>
                    <a:pt x="237" y="196"/>
                  </a:moveTo>
                  <a:lnTo>
                    <a:pt x="237" y="196"/>
                  </a:lnTo>
                  <a:lnTo>
                    <a:pt x="171" y="0"/>
                  </a:lnTo>
                  <a:cubicBezTo>
                    <a:pt x="113" y="20"/>
                    <a:pt x="56" y="41"/>
                    <a:pt x="0" y="64"/>
                  </a:cubicBezTo>
                  <a:lnTo>
                    <a:pt x="79" y="255"/>
                  </a:lnTo>
                  <a:cubicBezTo>
                    <a:pt x="131" y="234"/>
                    <a:pt x="183" y="214"/>
                    <a:pt x="237" y="19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71" name="Freeform 423">
              <a:extLst>
                <a:ext uri="{FF2B5EF4-FFF2-40B4-BE49-F238E27FC236}">
                  <a16:creationId xmlns:a16="http://schemas.microsoft.com/office/drawing/2014/main" id="{ACD8F9C5-0957-0B2B-C546-F238EA64B8C6}"/>
                </a:ext>
              </a:extLst>
            </p:cNvPr>
            <p:cNvSpPr>
              <a:spLocks/>
            </p:cNvSpPr>
            <p:nvPr/>
          </p:nvSpPr>
          <p:spPr bwMode="auto">
            <a:xfrm>
              <a:off x="1485107" y="2698080"/>
              <a:ext cx="247650" cy="254000"/>
            </a:xfrm>
            <a:custGeom>
              <a:avLst/>
              <a:gdLst>
                <a:gd name="T0" fmla="*/ 261 w 261"/>
                <a:gd name="T1" fmla="*/ 166 h 267"/>
                <a:gd name="T2" fmla="*/ 261 w 261"/>
                <a:gd name="T3" fmla="*/ 166 h 267"/>
                <a:gd name="T4" fmla="*/ 138 w 261"/>
                <a:gd name="T5" fmla="*/ 0 h 267"/>
                <a:gd name="T6" fmla="*/ 0 w 261"/>
                <a:gd name="T7" fmla="*/ 109 h 267"/>
                <a:gd name="T8" fmla="*/ 134 w 261"/>
                <a:gd name="T9" fmla="*/ 267 h 267"/>
                <a:gd name="T10" fmla="*/ 261 w 261"/>
                <a:gd name="T11" fmla="*/ 166 h 267"/>
              </a:gdLst>
              <a:ahLst/>
              <a:cxnLst>
                <a:cxn ang="0">
                  <a:pos x="T0" y="T1"/>
                </a:cxn>
                <a:cxn ang="0">
                  <a:pos x="T2" y="T3"/>
                </a:cxn>
                <a:cxn ang="0">
                  <a:pos x="T4" y="T5"/>
                </a:cxn>
                <a:cxn ang="0">
                  <a:pos x="T6" y="T7"/>
                </a:cxn>
                <a:cxn ang="0">
                  <a:pos x="T8" y="T9"/>
                </a:cxn>
                <a:cxn ang="0">
                  <a:pos x="T10" y="T11"/>
                </a:cxn>
              </a:cxnLst>
              <a:rect l="0" t="0" r="r" b="b"/>
              <a:pathLst>
                <a:path w="261" h="267">
                  <a:moveTo>
                    <a:pt x="261" y="166"/>
                  </a:moveTo>
                  <a:lnTo>
                    <a:pt x="261" y="166"/>
                  </a:lnTo>
                  <a:lnTo>
                    <a:pt x="138" y="0"/>
                  </a:lnTo>
                  <a:cubicBezTo>
                    <a:pt x="91" y="34"/>
                    <a:pt x="45" y="71"/>
                    <a:pt x="0" y="109"/>
                  </a:cubicBezTo>
                  <a:lnTo>
                    <a:pt x="134" y="267"/>
                  </a:lnTo>
                  <a:cubicBezTo>
                    <a:pt x="175" y="232"/>
                    <a:pt x="218" y="198"/>
                    <a:pt x="261" y="16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72" name="Freeform 425">
              <a:extLst>
                <a:ext uri="{FF2B5EF4-FFF2-40B4-BE49-F238E27FC236}">
                  <a16:creationId xmlns:a16="http://schemas.microsoft.com/office/drawing/2014/main" id="{EE8288C4-E144-202A-691F-31C011714AE6}"/>
                </a:ext>
              </a:extLst>
            </p:cNvPr>
            <p:cNvSpPr>
              <a:spLocks/>
            </p:cNvSpPr>
            <p:nvPr/>
          </p:nvSpPr>
          <p:spPr bwMode="auto">
            <a:xfrm>
              <a:off x="1745457" y="2518692"/>
              <a:ext cx="238125" cy="252413"/>
            </a:xfrm>
            <a:custGeom>
              <a:avLst/>
              <a:gdLst>
                <a:gd name="T0" fmla="*/ 249 w 249"/>
                <a:gd name="T1" fmla="*/ 180 h 264"/>
                <a:gd name="T2" fmla="*/ 249 w 249"/>
                <a:gd name="T3" fmla="*/ 180 h 264"/>
                <a:gd name="T4" fmla="*/ 146 w 249"/>
                <a:gd name="T5" fmla="*/ 0 h 264"/>
                <a:gd name="T6" fmla="*/ 0 w 249"/>
                <a:gd name="T7" fmla="*/ 90 h 264"/>
                <a:gd name="T8" fmla="*/ 113 w 249"/>
                <a:gd name="T9" fmla="*/ 264 h 264"/>
                <a:gd name="T10" fmla="*/ 249 w 249"/>
                <a:gd name="T11" fmla="*/ 180 h 264"/>
              </a:gdLst>
              <a:ahLst/>
              <a:cxnLst>
                <a:cxn ang="0">
                  <a:pos x="T0" y="T1"/>
                </a:cxn>
                <a:cxn ang="0">
                  <a:pos x="T2" y="T3"/>
                </a:cxn>
                <a:cxn ang="0">
                  <a:pos x="T4" y="T5"/>
                </a:cxn>
                <a:cxn ang="0">
                  <a:pos x="T6" y="T7"/>
                </a:cxn>
                <a:cxn ang="0">
                  <a:pos x="T8" y="T9"/>
                </a:cxn>
                <a:cxn ang="0">
                  <a:pos x="T10" y="T11"/>
                </a:cxn>
              </a:cxnLst>
              <a:rect l="0" t="0" r="r" b="b"/>
              <a:pathLst>
                <a:path w="249" h="264">
                  <a:moveTo>
                    <a:pt x="249" y="180"/>
                  </a:moveTo>
                  <a:lnTo>
                    <a:pt x="249" y="180"/>
                  </a:lnTo>
                  <a:lnTo>
                    <a:pt x="146" y="0"/>
                  </a:lnTo>
                  <a:cubicBezTo>
                    <a:pt x="96" y="29"/>
                    <a:pt x="48" y="59"/>
                    <a:pt x="0" y="90"/>
                  </a:cubicBezTo>
                  <a:lnTo>
                    <a:pt x="113" y="264"/>
                  </a:lnTo>
                  <a:cubicBezTo>
                    <a:pt x="157" y="235"/>
                    <a:pt x="203" y="207"/>
                    <a:pt x="249" y="18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73" name="Freeform 427">
              <a:extLst>
                <a:ext uri="{FF2B5EF4-FFF2-40B4-BE49-F238E27FC236}">
                  <a16:creationId xmlns:a16="http://schemas.microsoft.com/office/drawing/2014/main" id="{9F1994F3-49EC-11F8-AADF-9349DE5DAE58}"/>
                </a:ext>
              </a:extLst>
            </p:cNvPr>
            <p:cNvSpPr>
              <a:spLocks/>
            </p:cNvSpPr>
            <p:nvPr/>
          </p:nvSpPr>
          <p:spPr bwMode="auto">
            <a:xfrm>
              <a:off x="2034382" y="2369467"/>
              <a:ext cx="230188" cy="249238"/>
            </a:xfrm>
            <a:custGeom>
              <a:avLst/>
              <a:gdLst>
                <a:gd name="T0" fmla="*/ 243 w 243"/>
                <a:gd name="T1" fmla="*/ 191 h 260"/>
                <a:gd name="T2" fmla="*/ 243 w 243"/>
                <a:gd name="T3" fmla="*/ 191 h 260"/>
                <a:gd name="T4" fmla="*/ 164 w 243"/>
                <a:gd name="T5" fmla="*/ 0 h 260"/>
                <a:gd name="T6" fmla="*/ 0 w 243"/>
                <a:gd name="T7" fmla="*/ 74 h 260"/>
                <a:gd name="T8" fmla="*/ 91 w 243"/>
                <a:gd name="T9" fmla="*/ 260 h 260"/>
                <a:gd name="T10" fmla="*/ 243 w 243"/>
                <a:gd name="T11" fmla="*/ 191 h 260"/>
              </a:gdLst>
              <a:ahLst/>
              <a:cxnLst>
                <a:cxn ang="0">
                  <a:pos x="T0" y="T1"/>
                </a:cxn>
                <a:cxn ang="0">
                  <a:pos x="T2" y="T3"/>
                </a:cxn>
                <a:cxn ang="0">
                  <a:pos x="T4" y="T5"/>
                </a:cxn>
                <a:cxn ang="0">
                  <a:pos x="T6" y="T7"/>
                </a:cxn>
                <a:cxn ang="0">
                  <a:pos x="T8" y="T9"/>
                </a:cxn>
                <a:cxn ang="0">
                  <a:pos x="T10" y="T11"/>
                </a:cxn>
              </a:cxnLst>
              <a:rect l="0" t="0" r="r" b="b"/>
              <a:pathLst>
                <a:path w="243" h="260">
                  <a:moveTo>
                    <a:pt x="243" y="191"/>
                  </a:moveTo>
                  <a:lnTo>
                    <a:pt x="243" y="191"/>
                  </a:lnTo>
                  <a:lnTo>
                    <a:pt x="164" y="0"/>
                  </a:lnTo>
                  <a:cubicBezTo>
                    <a:pt x="109" y="23"/>
                    <a:pt x="54" y="47"/>
                    <a:pt x="0" y="74"/>
                  </a:cubicBezTo>
                  <a:lnTo>
                    <a:pt x="91" y="260"/>
                  </a:lnTo>
                  <a:cubicBezTo>
                    <a:pt x="141" y="236"/>
                    <a:pt x="191" y="213"/>
                    <a:pt x="243" y="191"/>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74" name="Freeform 429">
              <a:extLst>
                <a:ext uri="{FF2B5EF4-FFF2-40B4-BE49-F238E27FC236}">
                  <a16:creationId xmlns:a16="http://schemas.microsoft.com/office/drawing/2014/main" id="{0BAFCCD7-D8EC-73A5-B16B-29B49F90338B}"/>
                </a:ext>
              </a:extLst>
            </p:cNvPr>
            <p:cNvSpPr>
              <a:spLocks/>
            </p:cNvSpPr>
            <p:nvPr/>
          </p:nvSpPr>
          <p:spPr bwMode="auto">
            <a:xfrm>
              <a:off x="1616870" y="2606005"/>
              <a:ext cx="236538" cy="249238"/>
            </a:xfrm>
            <a:custGeom>
              <a:avLst/>
              <a:gdLst>
                <a:gd name="T0" fmla="*/ 249 w 249"/>
                <a:gd name="T1" fmla="*/ 174 h 262"/>
                <a:gd name="T2" fmla="*/ 249 w 249"/>
                <a:gd name="T3" fmla="*/ 174 h 262"/>
                <a:gd name="T4" fmla="*/ 136 w 249"/>
                <a:gd name="T5" fmla="*/ 0 h 262"/>
                <a:gd name="T6" fmla="*/ 0 w 249"/>
                <a:gd name="T7" fmla="*/ 96 h 262"/>
                <a:gd name="T8" fmla="*/ 123 w 249"/>
                <a:gd name="T9" fmla="*/ 262 h 262"/>
                <a:gd name="T10" fmla="*/ 249 w 249"/>
                <a:gd name="T11" fmla="*/ 174 h 262"/>
              </a:gdLst>
              <a:ahLst/>
              <a:cxnLst>
                <a:cxn ang="0">
                  <a:pos x="T0" y="T1"/>
                </a:cxn>
                <a:cxn ang="0">
                  <a:pos x="T2" y="T3"/>
                </a:cxn>
                <a:cxn ang="0">
                  <a:pos x="T4" y="T5"/>
                </a:cxn>
                <a:cxn ang="0">
                  <a:pos x="T6" y="T7"/>
                </a:cxn>
                <a:cxn ang="0">
                  <a:pos x="T8" y="T9"/>
                </a:cxn>
                <a:cxn ang="0">
                  <a:pos x="T10" y="T11"/>
                </a:cxn>
              </a:cxnLst>
              <a:rect l="0" t="0" r="r" b="b"/>
              <a:pathLst>
                <a:path w="249" h="262">
                  <a:moveTo>
                    <a:pt x="249" y="174"/>
                  </a:moveTo>
                  <a:lnTo>
                    <a:pt x="249" y="174"/>
                  </a:lnTo>
                  <a:lnTo>
                    <a:pt x="136" y="0"/>
                  </a:lnTo>
                  <a:cubicBezTo>
                    <a:pt x="89" y="31"/>
                    <a:pt x="44" y="62"/>
                    <a:pt x="0" y="96"/>
                  </a:cubicBezTo>
                  <a:lnTo>
                    <a:pt x="123" y="262"/>
                  </a:lnTo>
                  <a:cubicBezTo>
                    <a:pt x="164" y="231"/>
                    <a:pt x="206" y="202"/>
                    <a:pt x="249" y="174"/>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75" name="Freeform 5">
              <a:extLst>
                <a:ext uri="{FF2B5EF4-FFF2-40B4-BE49-F238E27FC236}">
                  <a16:creationId xmlns:a16="http://schemas.microsoft.com/office/drawing/2014/main" id="{B2F3CF4F-26CC-856A-BAB4-43F91CC45769}"/>
                </a:ext>
              </a:extLst>
            </p:cNvPr>
            <p:cNvSpPr>
              <a:spLocks/>
            </p:cNvSpPr>
            <p:nvPr/>
          </p:nvSpPr>
          <p:spPr bwMode="auto">
            <a:xfrm>
              <a:off x="2220119" y="4410992"/>
              <a:ext cx="234950" cy="207963"/>
            </a:xfrm>
            <a:custGeom>
              <a:avLst/>
              <a:gdLst>
                <a:gd name="T0" fmla="*/ 246 w 246"/>
                <a:gd name="T1" fmla="*/ 109 h 218"/>
                <a:gd name="T2" fmla="*/ 246 w 246"/>
                <a:gd name="T3" fmla="*/ 109 h 218"/>
                <a:gd name="T4" fmla="*/ 72 w 246"/>
                <a:gd name="T5" fmla="*/ 0 h 218"/>
                <a:gd name="T6" fmla="*/ 0 w 246"/>
                <a:gd name="T7" fmla="*/ 137 h 218"/>
                <a:gd name="T8" fmla="*/ 189 w 246"/>
                <a:gd name="T9" fmla="*/ 218 h 218"/>
                <a:gd name="T10" fmla="*/ 246 w 246"/>
                <a:gd name="T11" fmla="*/ 109 h 218"/>
              </a:gdLst>
              <a:ahLst/>
              <a:cxnLst>
                <a:cxn ang="0">
                  <a:pos x="T0" y="T1"/>
                </a:cxn>
                <a:cxn ang="0">
                  <a:pos x="T2" y="T3"/>
                </a:cxn>
                <a:cxn ang="0">
                  <a:pos x="T4" y="T5"/>
                </a:cxn>
                <a:cxn ang="0">
                  <a:pos x="T6" y="T7"/>
                </a:cxn>
                <a:cxn ang="0">
                  <a:pos x="T8" y="T9"/>
                </a:cxn>
                <a:cxn ang="0">
                  <a:pos x="T10" y="T11"/>
                </a:cxn>
              </a:cxnLst>
              <a:rect l="0" t="0" r="r" b="b"/>
              <a:pathLst>
                <a:path w="246" h="218">
                  <a:moveTo>
                    <a:pt x="246" y="109"/>
                  </a:moveTo>
                  <a:lnTo>
                    <a:pt x="246" y="109"/>
                  </a:lnTo>
                  <a:lnTo>
                    <a:pt x="72" y="0"/>
                  </a:lnTo>
                  <a:cubicBezTo>
                    <a:pt x="45" y="44"/>
                    <a:pt x="21" y="89"/>
                    <a:pt x="0" y="137"/>
                  </a:cubicBezTo>
                  <a:lnTo>
                    <a:pt x="189" y="218"/>
                  </a:lnTo>
                  <a:cubicBezTo>
                    <a:pt x="205" y="180"/>
                    <a:pt x="225" y="144"/>
                    <a:pt x="246" y="109"/>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76" name="Freeform 9">
              <a:extLst>
                <a:ext uri="{FF2B5EF4-FFF2-40B4-BE49-F238E27FC236}">
                  <a16:creationId xmlns:a16="http://schemas.microsoft.com/office/drawing/2014/main" id="{5055D7C9-543E-DB41-6ABA-EF549720FFD3}"/>
                </a:ext>
              </a:extLst>
            </p:cNvPr>
            <p:cNvSpPr>
              <a:spLocks/>
            </p:cNvSpPr>
            <p:nvPr/>
          </p:nvSpPr>
          <p:spPr bwMode="auto">
            <a:xfrm>
              <a:off x="2377282" y="4191917"/>
              <a:ext cx="228600" cy="230188"/>
            </a:xfrm>
            <a:custGeom>
              <a:avLst/>
              <a:gdLst>
                <a:gd name="T0" fmla="*/ 240 w 240"/>
                <a:gd name="T1" fmla="*/ 156 h 240"/>
                <a:gd name="T2" fmla="*/ 240 w 240"/>
                <a:gd name="T3" fmla="*/ 156 h 240"/>
                <a:gd name="T4" fmla="*/ 108 w 240"/>
                <a:gd name="T5" fmla="*/ 0 h 240"/>
                <a:gd name="T6" fmla="*/ 0 w 240"/>
                <a:gd name="T7" fmla="*/ 106 h 240"/>
                <a:gd name="T8" fmla="*/ 155 w 240"/>
                <a:gd name="T9" fmla="*/ 240 h 240"/>
                <a:gd name="T10" fmla="*/ 240 w 240"/>
                <a:gd name="T11" fmla="*/ 156 h 240"/>
              </a:gdLst>
              <a:ahLst/>
              <a:cxnLst>
                <a:cxn ang="0">
                  <a:pos x="T0" y="T1"/>
                </a:cxn>
                <a:cxn ang="0">
                  <a:pos x="T2" y="T3"/>
                </a:cxn>
                <a:cxn ang="0">
                  <a:pos x="T4" y="T5"/>
                </a:cxn>
                <a:cxn ang="0">
                  <a:pos x="T6" y="T7"/>
                </a:cxn>
                <a:cxn ang="0">
                  <a:pos x="T8" y="T9"/>
                </a:cxn>
                <a:cxn ang="0">
                  <a:pos x="T10" y="T11"/>
                </a:cxn>
              </a:cxnLst>
              <a:rect l="0" t="0" r="r" b="b"/>
              <a:pathLst>
                <a:path w="240" h="240">
                  <a:moveTo>
                    <a:pt x="240" y="156"/>
                  </a:moveTo>
                  <a:lnTo>
                    <a:pt x="240" y="156"/>
                  </a:lnTo>
                  <a:lnTo>
                    <a:pt x="108" y="0"/>
                  </a:lnTo>
                  <a:cubicBezTo>
                    <a:pt x="69" y="32"/>
                    <a:pt x="33" y="68"/>
                    <a:pt x="0" y="106"/>
                  </a:cubicBezTo>
                  <a:lnTo>
                    <a:pt x="155" y="240"/>
                  </a:lnTo>
                  <a:cubicBezTo>
                    <a:pt x="181" y="210"/>
                    <a:pt x="210" y="182"/>
                    <a:pt x="240" y="15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077" name="Freeform 11">
              <a:extLst>
                <a:ext uri="{FF2B5EF4-FFF2-40B4-BE49-F238E27FC236}">
                  <a16:creationId xmlns:a16="http://schemas.microsoft.com/office/drawing/2014/main" id="{4157FD88-098C-2956-A27A-1800A9EE0521}"/>
                </a:ext>
              </a:extLst>
            </p:cNvPr>
            <p:cNvSpPr>
              <a:spLocks/>
            </p:cNvSpPr>
            <p:nvPr/>
          </p:nvSpPr>
          <p:spPr bwMode="auto">
            <a:xfrm>
              <a:off x="2578894" y="4452267"/>
              <a:ext cx="238125" cy="234950"/>
            </a:xfrm>
            <a:custGeom>
              <a:avLst/>
              <a:gdLst>
                <a:gd name="T0" fmla="*/ 250 w 250"/>
                <a:gd name="T1" fmla="*/ 146 h 246"/>
                <a:gd name="T2" fmla="*/ 250 w 250"/>
                <a:gd name="T3" fmla="*/ 146 h 246"/>
                <a:gd name="T4" fmla="*/ 126 w 250"/>
                <a:gd name="T5" fmla="*/ 0 h 246"/>
                <a:gd name="T6" fmla="*/ 0 w 250"/>
                <a:gd name="T7" fmla="*/ 143 h 246"/>
                <a:gd name="T8" fmla="*/ 162 w 250"/>
                <a:gd name="T9" fmla="*/ 246 h 246"/>
                <a:gd name="T10" fmla="*/ 250 w 250"/>
                <a:gd name="T11" fmla="*/ 146 h 246"/>
              </a:gdLst>
              <a:ahLst/>
              <a:cxnLst>
                <a:cxn ang="0">
                  <a:pos x="T0" y="T1"/>
                </a:cxn>
                <a:cxn ang="0">
                  <a:pos x="T2" y="T3"/>
                </a:cxn>
                <a:cxn ang="0">
                  <a:pos x="T4" y="T5"/>
                </a:cxn>
                <a:cxn ang="0">
                  <a:pos x="T6" y="T7"/>
                </a:cxn>
                <a:cxn ang="0">
                  <a:pos x="T8" y="T9"/>
                </a:cxn>
                <a:cxn ang="0">
                  <a:pos x="T10" y="T11"/>
                </a:cxn>
              </a:cxnLst>
              <a:rect l="0" t="0" r="r" b="b"/>
              <a:pathLst>
                <a:path w="250" h="246">
                  <a:moveTo>
                    <a:pt x="250" y="146"/>
                  </a:moveTo>
                  <a:lnTo>
                    <a:pt x="250" y="146"/>
                  </a:lnTo>
                  <a:lnTo>
                    <a:pt x="126" y="0"/>
                  </a:lnTo>
                  <a:cubicBezTo>
                    <a:pt x="77" y="41"/>
                    <a:pt x="35" y="89"/>
                    <a:pt x="0" y="143"/>
                  </a:cubicBezTo>
                  <a:lnTo>
                    <a:pt x="162" y="246"/>
                  </a:lnTo>
                  <a:cubicBezTo>
                    <a:pt x="186" y="208"/>
                    <a:pt x="216" y="175"/>
                    <a:pt x="250" y="14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78" name="Freeform 13">
              <a:extLst>
                <a:ext uri="{FF2B5EF4-FFF2-40B4-BE49-F238E27FC236}">
                  <a16:creationId xmlns:a16="http://schemas.microsoft.com/office/drawing/2014/main" id="{8AB93725-0E8D-EF21-454D-76C02C935E92}"/>
                </a:ext>
              </a:extLst>
            </p:cNvPr>
            <p:cNvSpPr>
              <a:spLocks/>
            </p:cNvSpPr>
            <p:nvPr/>
          </p:nvSpPr>
          <p:spPr bwMode="auto">
            <a:xfrm>
              <a:off x="2505869" y="4588792"/>
              <a:ext cx="227013" cy="211138"/>
            </a:xfrm>
            <a:custGeom>
              <a:avLst/>
              <a:gdLst>
                <a:gd name="T0" fmla="*/ 76 w 238"/>
                <a:gd name="T1" fmla="*/ 0 h 221"/>
                <a:gd name="T2" fmla="*/ 76 w 238"/>
                <a:gd name="T3" fmla="*/ 0 h 221"/>
                <a:gd name="T4" fmla="*/ 0 w 238"/>
                <a:gd name="T5" fmla="*/ 169 h 221"/>
                <a:gd name="T6" fmla="*/ 185 w 238"/>
                <a:gd name="T7" fmla="*/ 221 h 221"/>
                <a:gd name="T8" fmla="*/ 238 w 238"/>
                <a:gd name="T9" fmla="*/ 103 h 221"/>
                <a:gd name="T10" fmla="*/ 76 w 238"/>
                <a:gd name="T11" fmla="*/ 0 h 221"/>
              </a:gdLst>
              <a:ahLst/>
              <a:cxnLst>
                <a:cxn ang="0">
                  <a:pos x="T0" y="T1"/>
                </a:cxn>
                <a:cxn ang="0">
                  <a:pos x="T2" y="T3"/>
                </a:cxn>
                <a:cxn ang="0">
                  <a:pos x="T4" y="T5"/>
                </a:cxn>
                <a:cxn ang="0">
                  <a:pos x="T6" y="T7"/>
                </a:cxn>
                <a:cxn ang="0">
                  <a:pos x="T8" y="T9"/>
                </a:cxn>
                <a:cxn ang="0">
                  <a:pos x="T10" y="T11"/>
                </a:cxn>
              </a:cxnLst>
              <a:rect l="0" t="0" r="r" b="b"/>
              <a:pathLst>
                <a:path w="238" h="221">
                  <a:moveTo>
                    <a:pt x="76" y="0"/>
                  </a:moveTo>
                  <a:lnTo>
                    <a:pt x="76" y="0"/>
                  </a:lnTo>
                  <a:cubicBezTo>
                    <a:pt x="43" y="52"/>
                    <a:pt x="17" y="109"/>
                    <a:pt x="0" y="169"/>
                  </a:cubicBezTo>
                  <a:lnTo>
                    <a:pt x="185" y="221"/>
                  </a:lnTo>
                  <a:cubicBezTo>
                    <a:pt x="197" y="179"/>
                    <a:pt x="215" y="139"/>
                    <a:pt x="238" y="103"/>
                  </a:cubicBezTo>
                  <a:lnTo>
                    <a:pt x="76" y="0"/>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79" name="Freeform 17">
              <a:extLst>
                <a:ext uri="{FF2B5EF4-FFF2-40B4-BE49-F238E27FC236}">
                  <a16:creationId xmlns:a16="http://schemas.microsoft.com/office/drawing/2014/main" id="{3D10C659-FD1D-C921-8B67-1C8F20F06FA5}"/>
                </a:ext>
              </a:extLst>
            </p:cNvPr>
            <p:cNvSpPr>
              <a:spLocks/>
            </p:cNvSpPr>
            <p:nvPr/>
          </p:nvSpPr>
          <p:spPr bwMode="auto">
            <a:xfrm>
              <a:off x="2983707" y="4218905"/>
              <a:ext cx="211138" cy="209550"/>
            </a:xfrm>
            <a:custGeom>
              <a:avLst/>
              <a:gdLst>
                <a:gd name="T0" fmla="*/ 223 w 223"/>
                <a:gd name="T1" fmla="*/ 0 h 220"/>
                <a:gd name="T2" fmla="*/ 223 w 223"/>
                <a:gd name="T3" fmla="*/ 0 h 220"/>
                <a:gd name="T4" fmla="*/ 223 w 223"/>
                <a:gd name="T5" fmla="*/ 0 h 220"/>
                <a:gd name="T6" fmla="*/ 0 w 223"/>
                <a:gd name="T7" fmla="*/ 40 h 220"/>
                <a:gd name="T8" fmla="*/ 67 w 223"/>
                <a:gd name="T9" fmla="*/ 220 h 220"/>
                <a:gd name="T10" fmla="*/ 223 w 223"/>
                <a:gd name="T11" fmla="*/ 192 h 220"/>
                <a:gd name="T12" fmla="*/ 223 w 223"/>
                <a:gd name="T13" fmla="*/ 0 h 220"/>
              </a:gdLst>
              <a:ahLst/>
              <a:cxnLst>
                <a:cxn ang="0">
                  <a:pos x="T0" y="T1"/>
                </a:cxn>
                <a:cxn ang="0">
                  <a:pos x="T2" y="T3"/>
                </a:cxn>
                <a:cxn ang="0">
                  <a:pos x="T4" y="T5"/>
                </a:cxn>
                <a:cxn ang="0">
                  <a:pos x="T6" y="T7"/>
                </a:cxn>
                <a:cxn ang="0">
                  <a:pos x="T8" y="T9"/>
                </a:cxn>
                <a:cxn ang="0">
                  <a:pos x="T10" y="T11"/>
                </a:cxn>
                <a:cxn ang="0">
                  <a:pos x="T12" y="T13"/>
                </a:cxn>
              </a:cxnLst>
              <a:rect l="0" t="0" r="r" b="b"/>
              <a:pathLst>
                <a:path w="223" h="220">
                  <a:moveTo>
                    <a:pt x="223" y="0"/>
                  </a:moveTo>
                  <a:lnTo>
                    <a:pt x="223" y="0"/>
                  </a:lnTo>
                  <a:lnTo>
                    <a:pt x="223" y="0"/>
                  </a:lnTo>
                  <a:cubicBezTo>
                    <a:pt x="144" y="0"/>
                    <a:pt x="69" y="14"/>
                    <a:pt x="0" y="40"/>
                  </a:cubicBezTo>
                  <a:lnTo>
                    <a:pt x="67" y="220"/>
                  </a:lnTo>
                  <a:cubicBezTo>
                    <a:pt x="115" y="202"/>
                    <a:pt x="168" y="192"/>
                    <a:pt x="223" y="192"/>
                  </a:cubicBezTo>
                  <a:lnTo>
                    <a:pt x="223" y="0"/>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80" name="Freeform 19">
              <a:extLst>
                <a:ext uri="{FF2B5EF4-FFF2-40B4-BE49-F238E27FC236}">
                  <a16:creationId xmlns:a16="http://schemas.microsoft.com/office/drawing/2014/main" id="{9B8DDB6D-2B82-D1F8-6E17-A80FD726E165}"/>
                </a:ext>
              </a:extLst>
            </p:cNvPr>
            <p:cNvSpPr>
              <a:spLocks/>
            </p:cNvSpPr>
            <p:nvPr/>
          </p:nvSpPr>
          <p:spPr bwMode="auto">
            <a:xfrm>
              <a:off x="2867819" y="3890292"/>
              <a:ext cx="206375" cy="230188"/>
            </a:xfrm>
            <a:custGeom>
              <a:avLst/>
              <a:gdLst>
                <a:gd name="T0" fmla="*/ 217 w 217"/>
                <a:gd name="T1" fmla="*/ 203 h 242"/>
                <a:gd name="T2" fmla="*/ 217 w 217"/>
                <a:gd name="T3" fmla="*/ 203 h 242"/>
                <a:gd name="T4" fmla="*/ 184 w 217"/>
                <a:gd name="T5" fmla="*/ 0 h 242"/>
                <a:gd name="T6" fmla="*/ 0 w 217"/>
                <a:gd name="T7" fmla="*/ 49 h 242"/>
                <a:gd name="T8" fmla="*/ 71 w 217"/>
                <a:gd name="T9" fmla="*/ 242 h 242"/>
                <a:gd name="T10" fmla="*/ 217 w 217"/>
                <a:gd name="T11" fmla="*/ 203 h 242"/>
              </a:gdLst>
              <a:ahLst/>
              <a:cxnLst>
                <a:cxn ang="0">
                  <a:pos x="T0" y="T1"/>
                </a:cxn>
                <a:cxn ang="0">
                  <a:pos x="T2" y="T3"/>
                </a:cxn>
                <a:cxn ang="0">
                  <a:pos x="T4" y="T5"/>
                </a:cxn>
                <a:cxn ang="0">
                  <a:pos x="T6" y="T7"/>
                </a:cxn>
                <a:cxn ang="0">
                  <a:pos x="T8" y="T9"/>
                </a:cxn>
                <a:cxn ang="0">
                  <a:pos x="T10" y="T11"/>
                </a:cxn>
              </a:cxnLst>
              <a:rect l="0" t="0" r="r" b="b"/>
              <a:pathLst>
                <a:path w="217" h="242">
                  <a:moveTo>
                    <a:pt x="217" y="203"/>
                  </a:moveTo>
                  <a:lnTo>
                    <a:pt x="217" y="203"/>
                  </a:lnTo>
                  <a:lnTo>
                    <a:pt x="184" y="0"/>
                  </a:lnTo>
                  <a:cubicBezTo>
                    <a:pt x="120" y="11"/>
                    <a:pt x="59" y="27"/>
                    <a:pt x="0" y="49"/>
                  </a:cubicBezTo>
                  <a:lnTo>
                    <a:pt x="71" y="242"/>
                  </a:lnTo>
                  <a:cubicBezTo>
                    <a:pt x="118" y="224"/>
                    <a:pt x="167" y="211"/>
                    <a:pt x="217" y="20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81" name="Freeform 21">
              <a:extLst>
                <a:ext uri="{FF2B5EF4-FFF2-40B4-BE49-F238E27FC236}">
                  <a16:creationId xmlns:a16="http://schemas.microsoft.com/office/drawing/2014/main" id="{8E74F9BF-0819-6AE4-3552-47D63C0F481F}"/>
                </a:ext>
              </a:extLst>
            </p:cNvPr>
            <p:cNvSpPr>
              <a:spLocks/>
            </p:cNvSpPr>
            <p:nvPr/>
          </p:nvSpPr>
          <p:spPr bwMode="auto">
            <a:xfrm>
              <a:off x="3042444" y="3877592"/>
              <a:ext cx="152400" cy="206375"/>
            </a:xfrm>
            <a:custGeom>
              <a:avLst/>
              <a:gdLst>
                <a:gd name="T0" fmla="*/ 160 w 160"/>
                <a:gd name="T1" fmla="*/ 206 h 216"/>
                <a:gd name="T2" fmla="*/ 160 w 160"/>
                <a:gd name="T3" fmla="*/ 206 h 216"/>
                <a:gd name="T4" fmla="*/ 160 w 160"/>
                <a:gd name="T5" fmla="*/ 206 h 216"/>
                <a:gd name="T6" fmla="*/ 160 w 160"/>
                <a:gd name="T7" fmla="*/ 0 h 216"/>
                <a:gd name="T8" fmla="*/ 0 w 160"/>
                <a:gd name="T9" fmla="*/ 13 h 216"/>
                <a:gd name="T10" fmla="*/ 33 w 160"/>
                <a:gd name="T11" fmla="*/ 216 h 216"/>
                <a:gd name="T12" fmla="*/ 160 w 160"/>
                <a:gd name="T13" fmla="*/ 206 h 216"/>
              </a:gdLst>
              <a:ahLst/>
              <a:cxnLst>
                <a:cxn ang="0">
                  <a:pos x="T0" y="T1"/>
                </a:cxn>
                <a:cxn ang="0">
                  <a:pos x="T2" y="T3"/>
                </a:cxn>
                <a:cxn ang="0">
                  <a:pos x="T4" y="T5"/>
                </a:cxn>
                <a:cxn ang="0">
                  <a:pos x="T6" y="T7"/>
                </a:cxn>
                <a:cxn ang="0">
                  <a:pos x="T8" y="T9"/>
                </a:cxn>
                <a:cxn ang="0">
                  <a:pos x="T10" y="T11"/>
                </a:cxn>
                <a:cxn ang="0">
                  <a:pos x="T12" y="T13"/>
                </a:cxn>
              </a:cxnLst>
              <a:rect l="0" t="0" r="r" b="b"/>
              <a:pathLst>
                <a:path w="160" h="216">
                  <a:moveTo>
                    <a:pt x="160" y="206"/>
                  </a:moveTo>
                  <a:lnTo>
                    <a:pt x="160" y="206"/>
                  </a:lnTo>
                  <a:lnTo>
                    <a:pt x="160" y="206"/>
                  </a:lnTo>
                  <a:lnTo>
                    <a:pt x="160" y="0"/>
                  </a:lnTo>
                  <a:cubicBezTo>
                    <a:pt x="105" y="0"/>
                    <a:pt x="52" y="5"/>
                    <a:pt x="0" y="13"/>
                  </a:cubicBezTo>
                  <a:lnTo>
                    <a:pt x="33" y="216"/>
                  </a:lnTo>
                  <a:cubicBezTo>
                    <a:pt x="74" y="209"/>
                    <a:pt x="117" y="206"/>
                    <a:pt x="16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082" name="Freeform 23">
              <a:extLst>
                <a:ext uri="{FF2B5EF4-FFF2-40B4-BE49-F238E27FC236}">
                  <a16:creationId xmlns:a16="http://schemas.microsoft.com/office/drawing/2014/main" id="{2649B66F-7371-9753-547E-D3C3EAC10CCE}"/>
                </a:ext>
              </a:extLst>
            </p:cNvPr>
            <p:cNvSpPr>
              <a:spLocks/>
            </p:cNvSpPr>
            <p:nvPr/>
          </p:nvSpPr>
          <p:spPr bwMode="auto">
            <a:xfrm>
              <a:off x="2705894" y="3936330"/>
              <a:ext cx="230188" cy="246063"/>
            </a:xfrm>
            <a:custGeom>
              <a:avLst/>
              <a:gdLst>
                <a:gd name="T0" fmla="*/ 240 w 240"/>
                <a:gd name="T1" fmla="*/ 193 h 257"/>
                <a:gd name="T2" fmla="*/ 240 w 240"/>
                <a:gd name="T3" fmla="*/ 193 h 257"/>
                <a:gd name="T4" fmla="*/ 169 w 240"/>
                <a:gd name="T5" fmla="*/ 0 h 257"/>
                <a:gd name="T6" fmla="*/ 0 w 240"/>
                <a:gd name="T7" fmla="*/ 81 h 257"/>
                <a:gd name="T8" fmla="*/ 106 w 240"/>
                <a:gd name="T9" fmla="*/ 257 h 257"/>
                <a:gd name="T10" fmla="*/ 240 w 240"/>
                <a:gd name="T11" fmla="*/ 193 h 257"/>
              </a:gdLst>
              <a:ahLst/>
              <a:cxnLst>
                <a:cxn ang="0">
                  <a:pos x="T0" y="T1"/>
                </a:cxn>
                <a:cxn ang="0">
                  <a:pos x="T2" y="T3"/>
                </a:cxn>
                <a:cxn ang="0">
                  <a:pos x="T4" y="T5"/>
                </a:cxn>
                <a:cxn ang="0">
                  <a:pos x="T6" y="T7"/>
                </a:cxn>
                <a:cxn ang="0">
                  <a:pos x="T8" y="T9"/>
                </a:cxn>
                <a:cxn ang="0">
                  <a:pos x="T10" y="T11"/>
                </a:cxn>
              </a:cxnLst>
              <a:rect l="0" t="0" r="r" b="b"/>
              <a:pathLst>
                <a:path w="240" h="257">
                  <a:moveTo>
                    <a:pt x="240" y="193"/>
                  </a:moveTo>
                  <a:lnTo>
                    <a:pt x="240" y="193"/>
                  </a:lnTo>
                  <a:lnTo>
                    <a:pt x="169" y="0"/>
                  </a:lnTo>
                  <a:cubicBezTo>
                    <a:pt x="110" y="22"/>
                    <a:pt x="54" y="49"/>
                    <a:pt x="0" y="81"/>
                  </a:cubicBezTo>
                  <a:lnTo>
                    <a:pt x="106" y="257"/>
                  </a:lnTo>
                  <a:cubicBezTo>
                    <a:pt x="149" y="232"/>
                    <a:pt x="193" y="210"/>
                    <a:pt x="240" y="19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83" name="Freeform 25">
              <a:extLst>
                <a:ext uri="{FF2B5EF4-FFF2-40B4-BE49-F238E27FC236}">
                  <a16:creationId xmlns:a16="http://schemas.microsoft.com/office/drawing/2014/main" id="{311AC688-35F9-541C-06CC-CC567F215A21}"/>
                </a:ext>
              </a:extLst>
            </p:cNvPr>
            <p:cNvSpPr>
              <a:spLocks/>
            </p:cNvSpPr>
            <p:nvPr/>
          </p:nvSpPr>
          <p:spPr bwMode="auto">
            <a:xfrm>
              <a:off x="2583657" y="4014117"/>
              <a:ext cx="223838" cy="239713"/>
            </a:xfrm>
            <a:custGeom>
              <a:avLst/>
              <a:gdLst>
                <a:gd name="T0" fmla="*/ 235 w 235"/>
                <a:gd name="T1" fmla="*/ 176 h 250"/>
                <a:gd name="T2" fmla="*/ 235 w 235"/>
                <a:gd name="T3" fmla="*/ 176 h 250"/>
                <a:gd name="T4" fmla="*/ 129 w 235"/>
                <a:gd name="T5" fmla="*/ 0 h 250"/>
                <a:gd name="T6" fmla="*/ 0 w 235"/>
                <a:gd name="T7" fmla="*/ 93 h 250"/>
                <a:gd name="T8" fmla="*/ 133 w 235"/>
                <a:gd name="T9" fmla="*/ 250 h 250"/>
                <a:gd name="T10" fmla="*/ 235 w 235"/>
                <a:gd name="T11" fmla="*/ 176 h 250"/>
              </a:gdLst>
              <a:ahLst/>
              <a:cxnLst>
                <a:cxn ang="0">
                  <a:pos x="T0" y="T1"/>
                </a:cxn>
                <a:cxn ang="0">
                  <a:pos x="T2" y="T3"/>
                </a:cxn>
                <a:cxn ang="0">
                  <a:pos x="T4" y="T5"/>
                </a:cxn>
                <a:cxn ang="0">
                  <a:pos x="T6" y="T7"/>
                </a:cxn>
                <a:cxn ang="0">
                  <a:pos x="T8" y="T9"/>
                </a:cxn>
                <a:cxn ang="0">
                  <a:pos x="T10" y="T11"/>
                </a:cxn>
              </a:cxnLst>
              <a:rect l="0" t="0" r="r" b="b"/>
              <a:pathLst>
                <a:path w="235" h="250">
                  <a:moveTo>
                    <a:pt x="235" y="176"/>
                  </a:moveTo>
                  <a:lnTo>
                    <a:pt x="235" y="176"/>
                  </a:lnTo>
                  <a:lnTo>
                    <a:pt x="129" y="0"/>
                  </a:lnTo>
                  <a:cubicBezTo>
                    <a:pt x="84" y="28"/>
                    <a:pt x="40" y="59"/>
                    <a:pt x="0" y="93"/>
                  </a:cubicBezTo>
                  <a:lnTo>
                    <a:pt x="133" y="250"/>
                  </a:lnTo>
                  <a:cubicBezTo>
                    <a:pt x="165" y="223"/>
                    <a:pt x="199" y="198"/>
                    <a:pt x="235" y="17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84" name="Freeform 27">
              <a:extLst>
                <a:ext uri="{FF2B5EF4-FFF2-40B4-BE49-F238E27FC236}">
                  <a16:creationId xmlns:a16="http://schemas.microsoft.com/office/drawing/2014/main" id="{B14B8014-EA8D-36BF-848C-2BF87C610E2A}"/>
                </a:ext>
              </a:extLst>
            </p:cNvPr>
            <p:cNvSpPr>
              <a:spLocks/>
            </p:cNvSpPr>
            <p:nvPr/>
          </p:nvSpPr>
          <p:spPr bwMode="auto">
            <a:xfrm>
              <a:off x="2364582" y="3741067"/>
              <a:ext cx="242888" cy="252413"/>
            </a:xfrm>
            <a:custGeom>
              <a:avLst/>
              <a:gdLst>
                <a:gd name="T0" fmla="*/ 255 w 255"/>
                <a:gd name="T1" fmla="*/ 173 h 264"/>
                <a:gd name="T2" fmla="*/ 255 w 255"/>
                <a:gd name="T3" fmla="*/ 173 h 264"/>
                <a:gd name="T4" fmla="*/ 144 w 255"/>
                <a:gd name="T5" fmla="*/ 0 h 264"/>
                <a:gd name="T6" fmla="*/ 0 w 255"/>
                <a:gd name="T7" fmla="*/ 107 h 264"/>
                <a:gd name="T8" fmla="*/ 132 w 255"/>
                <a:gd name="T9" fmla="*/ 264 h 264"/>
                <a:gd name="T10" fmla="*/ 255 w 255"/>
                <a:gd name="T11" fmla="*/ 173 h 264"/>
              </a:gdLst>
              <a:ahLst/>
              <a:cxnLst>
                <a:cxn ang="0">
                  <a:pos x="T0" y="T1"/>
                </a:cxn>
                <a:cxn ang="0">
                  <a:pos x="T2" y="T3"/>
                </a:cxn>
                <a:cxn ang="0">
                  <a:pos x="T4" y="T5"/>
                </a:cxn>
                <a:cxn ang="0">
                  <a:pos x="T6" y="T7"/>
                </a:cxn>
                <a:cxn ang="0">
                  <a:pos x="T8" y="T9"/>
                </a:cxn>
                <a:cxn ang="0">
                  <a:pos x="T10" y="T11"/>
                </a:cxn>
              </a:cxnLst>
              <a:rect l="0" t="0" r="r" b="b"/>
              <a:pathLst>
                <a:path w="255" h="264">
                  <a:moveTo>
                    <a:pt x="255" y="173"/>
                  </a:moveTo>
                  <a:lnTo>
                    <a:pt x="255" y="173"/>
                  </a:lnTo>
                  <a:lnTo>
                    <a:pt x="144" y="0"/>
                  </a:lnTo>
                  <a:cubicBezTo>
                    <a:pt x="93" y="33"/>
                    <a:pt x="45" y="68"/>
                    <a:pt x="0" y="107"/>
                  </a:cubicBezTo>
                  <a:lnTo>
                    <a:pt x="132" y="264"/>
                  </a:lnTo>
                  <a:cubicBezTo>
                    <a:pt x="171" y="231"/>
                    <a:pt x="212" y="201"/>
                    <a:pt x="255" y="17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85" name="Freeform 31">
              <a:extLst>
                <a:ext uri="{FF2B5EF4-FFF2-40B4-BE49-F238E27FC236}">
                  <a16:creationId xmlns:a16="http://schemas.microsoft.com/office/drawing/2014/main" id="{B654730D-5B1A-8D3A-F2BC-3E0116F6155B}"/>
                </a:ext>
              </a:extLst>
            </p:cNvPr>
            <p:cNvSpPr>
              <a:spLocks/>
            </p:cNvSpPr>
            <p:nvPr/>
          </p:nvSpPr>
          <p:spPr bwMode="auto">
            <a:xfrm>
              <a:off x="2663032" y="3587080"/>
              <a:ext cx="231775" cy="244475"/>
            </a:xfrm>
            <a:custGeom>
              <a:avLst/>
              <a:gdLst>
                <a:gd name="T0" fmla="*/ 243 w 243"/>
                <a:gd name="T1" fmla="*/ 198 h 256"/>
                <a:gd name="T2" fmla="*/ 243 w 243"/>
                <a:gd name="T3" fmla="*/ 198 h 256"/>
                <a:gd name="T4" fmla="*/ 186 w 243"/>
                <a:gd name="T5" fmla="*/ 0 h 256"/>
                <a:gd name="T6" fmla="*/ 0 w 243"/>
                <a:gd name="T7" fmla="*/ 69 h 256"/>
                <a:gd name="T8" fmla="*/ 85 w 243"/>
                <a:gd name="T9" fmla="*/ 256 h 256"/>
                <a:gd name="T10" fmla="*/ 243 w 243"/>
                <a:gd name="T11" fmla="*/ 198 h 256"/>
              </a:gdLst>
              <a:ahLst/>
              <a:cxnLst>
                <a:cxn ang="0">
                  <a:pos x="T0" y="T1"/>
                </a:cxn>
                <a:cxn ang="0">
                  <a:pos x="T2" y="T3"/>
                </a:cxn>
                <a:cxn ang="0">
                  <a:pos x="T4" y="T5"/>
                </a:cxn>
                <a:cxn ang="0">
                  <a:pos x="T6" y="T7"/>
                </a:cxn>
                <a:cxn ang="0">
                  <a:pos x="T8" y="T9"/>
                </a:cxn>
                <a:cxn ang="0">
                  <a:pos x="T10" y="T11"/>
                </a:cxn>
              </a:cxnLst>
              <a:rect l="0" t="0" r="r" b="b"/>
              <a:pathLst>
                <a:path w="243" h="256">
                  <a:moveTo>
                    <a:pt x="243" y="198"/>
                  </a:moveTo>
                  <a:lnTo>
                    <a:pt x="243" y="198"/>
                  </a:lnTo>
                  <a:lnTo>
                    <a:pt x="186" y="0"/>
                  </a:lnTo>
                  <a:cubicBezTo>
                    <a:pt x="122" y="19"/>
                    <a:pt x="60" y="42"/>
                    <a:pt x="0" y="69"/>
                  </a:cubicBezTo>
                  <a:lnTo>
                    <a:pt x="85" y="256"/>
                  </a:lnTo>
                  <a:cubicBezTo>
                    <a:pt x="136" y="233"/>
                    <a:pt x="189" y="213"/>
                    <a:pt x="243" y="19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86" name="Freeform 35">
              <a:extLst>
                <a:ext uri="{FF2B5EF4-FFF2-40B4-BE49-F238E27FC236}">
                  <a16:creationId xmlns:a16="http://schemas.microsoft.com/office/drawing/2014/main" id="{6E266ABF-851F-D7B5-5DC2-76D38927E709}"/>
                </a:ext>
              </a:extLst>
            </p:cNvPr>
            <p:cNvSpPr>
              <a:spLocks/>
            </p:cNvSpPr>
            <p:nvPr/>
          </p:nvSpPr>
          <p:spPr bwMode="auto">
            <a:xfrm>
              <a:off x="2551907" y="3269580"/>
              <a:ext cx="217488" cy="239713"/>
            </a:xfrm>
            <a:custGeom>
              <a:avLst/>
              <a:gdLst>
                <a:gd name="T0" fmla="*/ 228 w 228"/>
                <a:gd name="T1" fmla="*/ 196 h 251"/>
                <a:gd name="T2" fmla="*/ 228 w 228"/>
                <a:gd name="T3" fmla="*/ 196 h 251"/>
                <a:gd name="T4" fmla="*/ 167 w 228"/>
                <a:gd name="T5" fmla="*/ 0 h 251"/>
                <a:gd name="T6" fmla="*/ 0 w 228"/>
                <a:gd name="T7" fmla="*/ 62 h 251"/>
                <a:gd name="T8" fmla="*/ 81 w 228"/>
                <a:gd name="T9" fmla="*/ 251 h 251"/>
                <a:gd name="T10" fmla="*/ 228 w 228"/>
                <a:gd name="T11" fmla="*/ 196 h 251"/>
              </a:gdLst>
              <a:ahLst/>
              <a:cxnLst>
                <a:cxn ang="0">
                  <a:pos x="T0" y="T1"/>
                </a:cxn>
                <a:cxn ang="0">
                  <a:pos x="T2" y="T3"/>
                </a:cxn>
                <a:cxn ang="0">
                  <a:pos x="T4" y="T5"/>
                </a:cxn>
                <a:cxn ang="0">
                  <a:pos x="T6" y="T7"/>
                </a:cxn>
                <a:cxn ang="0">
                  <a:pos x="T8" y="T9"/>
                </a:cxn>
                <a:cxn ang="0">
                  <a:pos x="T10" y="T11"/>
                </a:cxn>
              </a:cxnLst>
              <a:rect l="0" t="0" r="r" b="b"/>
              <a:pathLst>
                <a:path w="228" h="251">
                  <a:moveTo>
                    <a:pt x="228" y="196"/>
                  </a:moveTo>
                  <a:lnTo>
                    <a:pt x="228" y="196"/>
                  </a:lnTo>
                  <a:lnTo>
                    <a:pt x="167" y="0"/>
                  </a:lnTo>
                  <a:cubicBezTo>
                    <a:pt x="110" y="18"/>
                    <a:pt x="54" y="39"/>
                    <a:pt x="0" y="62"/>
                  </a:cubicBezTo>
                  <a:lnTo>
                    <a:pt x="81" y="251"/>
                  </a:lnTo>
                  <a:cubicBezTo>
                    <a:pt x="129" y="230"/>
                    <a:pt x="178" y="212"/>
                    <a:pt x="228" y="196"/>
                  </a:cubicBezTo>
                  <a:close/>
                </a:path>
              </a:pathLst>
            </a:custGeom>
            <a:pattFill prst="wdUpDiag">
              <a:fgClr>
                <a:schemeClr val="accent2"/>
              </a:fgClr>
              <a:bgClr>
                <a:schemeClr val="accent1"/>
              </a:bgClr>
            </a:patt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87" name="Freeform 39">
              <a:extLst>
                <a:ext uri="{FF2B5EF4-FFF2-40B4-BE49-F238E27FC236}">
                  <a16:creationId xmlns:a16="http://schemas.microsoft.com/office/drawing/2014/main" id="{383E30C3-542C-C3BE-2BFA-D9624ED5A944}"/>
                </a:ext>
              </a:extLst>
            </p:cNvPr>
            <p:cNvSpPr>
              <a:spLocks/>
            </p:cNvSpPr>
            <p:nvPr/>
          </p:nvSpPr>
          <p:spPr bwMode="auto">
            <a:xfrm>
              <a:off x="2262982" y="3402930"/>
              <a:ext cx="233363" cy="249238"/>
            </a:xfrm>
            <a:custGeom>
              <a:avLst/>
              <a:gdLst>
                <a:gd name="T0" fmla="*/ 245 w 245"/>
                <a:gd name="T1" fmla="*/ 180 h 260"/>
                <a:gd name="T2" fmla="*/ 245 w 245"/>
                <a:gd name="T3" fmla="*/ 180 h 260"/>
                <a:gd name="T4" fmla="*/ 145 w 245"/>
                <a:gd name="T5" fmla="*/ 0 h 260"/>
                <a:gd name="T6" fmla="*/ 0 w 245"/>
                <a:gd name="T7" fmla="*/ 92 h 260"/>
                <a:gd name="T8" fmla="*/ 118 w 245"/>
                <a:gd name="T9" fmla="*/ 260 h 260"/>
                <a:gd name="T10" fmla="*/ 245 w 245"/>
                <a:gd name="T11" fmla="*/ 180 h 260"/>
              </a:gdLst>
              <a:ahLst/>
              <a:cxnLst>
                <a:cxn ang="0">
                  <a:pos x="T0" y="T1"/>
                </a:cxn>
                <a:cxn ang="0">
                  <a:pos x="T2" y="T3"/>
                </a:cxn>
                <a:cxn ang="0">
                  <a:pos x="T4" y="T5"/>
                </a:cxn>
                <a:cxn ang="0">
                  <a:pos x="T6" y="T7"/>
                </a:cxn>
                <a:cxn ang="0">
                  <a:pos x="T8" y="T9"/>
                </a:cxn>
                <a:cxn ang="0">
                  <a:pos x="T10" y="T11"/>
                </a:cxn>
              </a:cxnLst>
              <a:rect l="0" t="0" r="r" b="b"/>
              <a:pathLst>
                <a:path w="245" h="260">
                  <a:moveTo>
                    <a:pt x="245" y="180"/>
                  </a:moveTo>
                  <a:lnTo>
                    <a:pt x="245" y="180"/>
                  </a:lnTo>
                  <a:lnTo>
                    <a:pt x="145" y="0"/>
                  </a:lnTo>
                  <a:cubicBezTo>
                    <a:pt x="95" y="29"/>
                    <a:pt x="46" y="59"/>
                    <a:pt x="0" y="92"/>
                  </a:cubicBezTo>
                  <a:lnTo>
                    <a:pt x="118" y="260"/>
                  </a:lnTo>
                  <a:cubicBezTo>
                    <a:pt x="159" y="231"/>
                    <a:pt x="201" y="205"/>
                    <a:pt x="245" y="18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88" name="Freeform 41">
              <a:extLst>
                <a:ext uri="{FF2B5EF4-FFF2-40B4-BE49-F238E27FC236}">
                  <a16:creationId xmlns:a16="http://schemas.microsoft.com/office/drawing/2014/main" id="{C8D04C47-AD47-04CD-AA9E-A9A7D47C1159}"/>
                </a:ext>
              </a:extLst>
            </p:cNvPr>
            <p:cNvSpPr>
              <a:spLocks/>
            </p:cNvSpPr>
            <p:nvPr/>
          </p:nvSpPr>
          <p:spPr bwMode="auto">
            <a:xfrm>
              <a:off x="2401094" y="3328317"/>
              <a:ext cx="228600" cy="246063"/>
            </a:xfrm>
            <a:custGeom>
              <a:avLst/>
              <a:gdLst>
                <a:gd name="T0" fmla="*/ 239 w 239"/>
                <a:gd name="T1" fmla="*/ 189 h 258"/>
                <a:gd name="T2" fmla="*/ 239 w 239"/>
                <a:gd name="T3" fmla="*/ 189 h 258"/>
                <a:gd name="T4" fmla="*/ 158 w 239"/>
                <a:gd name="T5" fmla="*/ 0 h 258"/>
                <a:gd name="T6" fmla="*/ 0 w 239"/>
                <a:gd name="T7" fmla="*/ 79 h 258"/>
                <a:gd name="T8" fmla="*/ 100 w 239"/>
                <a:gd name="T9" fmla="*/ 258 h 258"/>
                <a:gd name="T10" fmla="*/ 239 w 239"/>
                <a:gd name="T11" fmla="*/ 189 h 258"/>
              </a:gdLst>
              <a:ahLst/>
              <a:cxnLst>
                <a:cxn ang="0">
                  <a:pos x="T0" y="T1"/>
                </a:cxn>
                <a:cxn ang="0">
                  <a:pos x="T2" y="T3"/>
                </a:cxn>
                <a:cxn ang="0">
                  <a:pos x="T4" y="T5"/>
                </a:cxn>
                <a:cxn ang="0">
                  <a:pos x="T6" y="T7"/>
                </a:cxn>
                <a:cxn ang="0">
                  <a:pos x="T8" y="T9"/>
                </a:cxn>
                <a:cxn ang="0">
                  <a:pos x="T10" y="T11"/>
                </a:cxn>
              </a:cxnLst>
              <a:rect l="0" t="0" r="r" b="b"/>
              <a:pathLst>
                <a:path w="239" h="258">
                  <a:moveTo>
                    <a:pt x="239" y="189"/>
                  </a:moveTo>
                  <a:lnTo>
                    <a:pt x="239" y="189"/>
                  </a:lnTo>
                  <a:lnTo>
                    <a:pt x="158" y="0"/>
                  </a:lnTo>
                  <a:cubicBezTo>
                    <a:pt x="104" y="24"/>
                    <a:pt x="51" y="50"/>
                    <a:pt x="0" y="79"/>
                  </a:cubicBezTo>
                  <a:lnTo>
                    <a:pt x="100" y="258"/>
                  </a:lnTo>
                  <a:cubicBezTo>
                    <a:pt x="145" y="233"/>
                    <a:pt x="192" y="210"/>
                    <a:pt x="239" y="18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089" name="Freeform 45">
              <a:extLst>
                <a:ext uri="{FF2B5EF4-FFF2-40B4-BE49-F238E27FC236}">
                  <a16:creationId xmlns:a16="http://schemas.microsoft.com/office/drawing/2014/main" id="{201271C1-7C6D-901C-957D-F897D287E8FA}"/>
                </a:ext>
              </a:extLst>
            </p:cNvPr>
            <p:cNvSpPr>
              <a:spLocks/>
            </p:cNvSpPr>
            <p:nvPr/>
          </p:nvSpPr>
          <p:spPr bwMode="auto">
            <a:xfrm>
              <a:off x="2840832" y="3548980"/>
              <a:ext cx="207963" cy="227013"/>
            </a:xfrm>
            <a:custGeom>
              <a:avLst/>
              <a:gdLst>
                <a:gd name="T0" fmla="*/ 219 w 219"/>
                <a:gd name="T1" fmla="*/ 203 h 238"/>
                <a:gd name="T2" fmla="*/ 219 w 219"/>
                <a:gd name="T3" fmla="*/ 203 h 238"/>
                <a:gd name="T4" fmla="*/ 191 w 219"/>
                <a:gd name="T5" fmla="*/ 0 h 238"/>
                <a:gd name="T6" fmla="*/ 0 w 219"/>
                <a:gd name="T7" fmla="*/ 40 h 238"/>
                <a:gd name="T8" fmla="*/ 57 w 219"/>
                <a:gd name="T9" fmla="*/ 238 h 238"/>
                <a:gd name="T10" fmla="*/ 219 w 219"/>
                <a:gd name="T11" fmla="*/ 203 h 238"/>
              </a:gdLst>
              <a:ahLst/>
              <a:cxnLst>
                <a:cxn ang="0">
                  <a:pos x="T0" y="T1"/>
                </a:cxn>
                <a:cxn ang="0">
                  <a:pos x="T2" y="T3"/>
                </a:cxn>
                <a:cxn ang="0">
                  <a:pos x="T4" y="T5"/>
                </a:cxn>
                <a:cxn ang="0">
                  <a:pos x="T6" y="T7"/>
                </a:cxn>
                <a:cxn ang="0">
                  <a:pos x="T8" y="T9"/>
                </a:cxn>
                <a:cxn ang="0">
                  <a:pos x="T10" y="T11"/>
                </a:cxn>
              </a:cxnLst>
              <a:rect l="0" t="0" r="r" b="b"/>
              <a:pathLst>
                <a:path w="219" h="238">
                  <a:moveTo>
                    <a:pt x="219" y="203"/>
                  </a:moveTo>
                  <a:lnTo>
                    <a:pt x="219" y="203"/>
                  </a:lnTo>
                  <a:lnTo>
                    <a:pt x="191" y="0"/>
                  </a:lnTo>
                  <a:cubicBezTo>
                    <a:pt x="126" y="9"/>
                    <a:pt x="62" y="22"/>
                    <a:pt x="0" y="40"/>
                  </a:cubicBezTo>
                  <a:lnTo>
                    <a:pt x="57" y="238"/>
                  </a:lnTo>
                  <a:cubicBezTo>
                    <a:pt x="109" y="223"/>
                    <a:pt x="164" y="211"/>
                    <a:pt x="219" y="20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90" name="Freeform 47">
              <a:extLst>
                <a:ext uri="{FF2B5EF4-FFF2-40B4-BE49-F238E27FC236}">
                  <a16:creationId xmlns:a16="http://schemas.microsoft.com/office/drawing/2014/main" id="{D04CEE59-BC9E-0652-C10B-ADC893ACAA39}"/>
                </a:ext>
              </a:extLst>
            </p:cNvPr>
            <p:cNvSpPr>
              <a:spLocks/>
            </p:cNvSpPr>
            <p:nvPr/>
          </p:nvSpPr>
          <p:spPr bwMode="auto">
            <a:xfrm>
              <a:off x="2874169" y="3202905"/>
              <a:ext cx="180975" cy="217488"/>
            </a:xfrm>
            <a:custGeom>
              <a:avLst/>
              <a:gdLst>
                <a:gd name="T0" fmla="*/ 189 w 189"/>
                <a:gd name="T1" fmla="*/ 205 h 227"/>
                <a:gd name="T2" fmla="*/ 189 w 189"/>
                <a:gd name="T3" fmla="*/ 205 h 227"/>
                <a:gd name="T4" fmla="*/ 169 w 189"/>
                <a:gd name="T5" fmla="*/ 0 h 227"/>
                <a:gd name="T6" fmla="*/ 0 w 189"/>
                <a:gd name="T7" fmla="*/ 25 h 227"/>
                <a:gd name="T8" fmla="*/ 41 w 189"/>
                <a:gd name="T9" fmla="*/ 227 h 227"/>
                <a:gd name="T10" fmla="*/ 189 w 189"/>
                <a:gd name="T11" fmla="*/ 205 h 227"/>
              </a:gdLst>
              <a:ahLst/>
              <a:cxnLst>
                <a:cxn ang="0">
                  <a:pos x="T0" y="T1"/>
                </a:cxn>
                <a:cxn ang="0">
                  <a:pos x="T2" y="T3"/>
                </a:cxn>
                <a:cxn ang="0">
                  <a:pos x="T4" y="T5"/>
                </a:cxn>
                <a:cxn ang="0">
                  <a:pos x="T6" y="T7"/>
                </a:cxn>
                <a:cxn ang="0">
                  <a:pos x="T8" y="T9"/>
                </a:cxn>
                <a:cxn ang="0">
                  <a:pos x="T10" y="T11"/>
                </a:cxn>
              </a:cxnLst>
              <a:rect l="0" t="0" r="r" b="b"/>
              <a:pathLst>
                <a:path w="189" h="227">
                  <a:moveTo>
                    <a:pt x="189" y="205"/>
                  </a:moveTo>
                  <a:lnTo>
                    <a:pt x="189" y="205"/>
                  </a:lnTo>
                  <a:lnTo>
                    <a:pt x="169" y="0"/>
                  </a:lnTo>
                  <a:cubicBezTo>
                    <a:pt x="112" y="6"/>
                    <a:pt x="56" y="14"/>
                    <a:pt x="0" y="25"/>
                  </a:cubicBezTo>
                  <a:lnTo>
                    <a:pt x="41" y="227"/>
                  </a:lnTo>
                  <a:cubicBezTo>
                    <a:pt x="89" y="217"/>
                    <a:pt x="139" y="210"/>
                    <a:pt x="189"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091" name="Freeform 49">
              <a:extLst>
                <a:ext uri="{FF2B5EF4-FFF2-40B4-BE49-F238E27FC236}">
                  <a16:creationId xmlns:a16="http://schemas.microsoft.com/office/drawing/2014/main" id="{A57DDB95-24F0-1C6D-EBB0-E46B750EA3EA}"/>
                </a:ext>
              </a:extLst>
            </p:cNvPr>
            <p:cNvSpPr>
              <a:spLocks/>
            </p:cNvSpPr>
            <p:nvPr/>
          </p:nvSpPr>
          <p:spPr bwMode="auto">
            <a:xfrm>
              <a:off x="3036094" y="3194967"/>
              <a:ext cx="158750" cy="204788"/>
            </a:xfrm>
            <a:custGeom>
              <a:avLst/>
              <a:gdLst>
                <a:gd name="T0" fmla="*/ 168 w 168"/>
                <a:gd name="T1" fmla="*/ 206 h 213"/>
                <a:gd name="T2" fmla="*/ 168 w 168"/>
                <a:gd name="T3" fmla="*/ 206 h 213"/>
                <a:gd name="T4" fmla="*/ 168 w 168"/>
                <a:gd name="T5" fmla="*/ 206 h 213"/>
                <a:gd name="T6" fmla="*/ 168 w 168"/>
                <a:gd name="T7" fmla="*/ 0 h 213"/>
                <a:gd name="T8" fmla="*/ 0 w 168"/>
                <a:gd name="T9" fmla="*/ 8 h 213"/>
                <a:gd name="T10" fmla="*/ 20 w 168"/>
                <a:gd name="T11" fmla="*/ 213 h 213"/>
                <a:gd name="T12" fmla="*/ 168 w 168"/>
                <a:gd name="T13" fmla="*/ 206 h 213"/>
              </a:gdLst>
              <a:ahLst/>
              <a:cxnLst>
                <a:cxn ang="0">
                  <a:pos x="T0" y="T1"/>
                </a:cxn>
                <a:cxn ang="0">
                  <a:pos x="T2" y="T3"/>
                </a:cxn>
                <a:cxn ang="0">
                  <a:pos x="T4" y="T5"/>
                </a:cxn>
                <a:cxn ang="0">
                  <a:pos x="T6" y="T7"/>
                </a:cxn>
                <a:cxn ang="0">
                  <a:pos x="T8" y="T9"/>
                </a:cxn>
                <a:cxn ang="0">
                  <a:pos x="T10" y="T11"/>
                </a:cxn>
                <a:cxn ang="0">
                  <a:pos x="T12" y="T13"/>
                </a:cxn>
              </a:cxnLst>
              <a:rect l="0" t="0" r="r" b="b"/>
              <a:pathLst>
                <a:path w="168" h="213">
                  <a:moveTo>
                    <a:pt x="168" y="206"/>
                  </a:moveTo>
                  <a:lnTo>
                    <a:pt x="168" y="206"/>
                  </a:lnTo>
                  <a:lnTo>
                    <a:pt x="168" y="206"/>
                  </a:lnTo>
                  <a:lnTo>
                    <a:pt x="168" y="0"/>
                  </a:lnTo>
                  <a:cubicBezTo>
                    <a:pt x="111" y="0"/>
                    <a:pt x="55" y="3"/>
                    <a:pt x="0" y="8"/>
                  </a:cubicBezTo>
                  <a:lnTo>
                    <a:pt x="20" y="213"/>
                  </a:lnTo>
                  <a:cubicBezTo>
                    <a:pt x="69" y="208"/>
                    <a:pt x="118" y="206"/>
                    <a:pt x="168" y="206"/>
                  </a:cubicBezTo>
                  <a:close/>
                </a:path>
              </a:pathLst>
            </a:custGeom>
            <a:pattFill prst="wdUpDiag">
              <a:fgClr>
                <a:schemeClr val="accent2"/>
              </a:fgClr>
              <a:bgClr>
                <a:schemeClr val="accent1"/>
              </a:bgClr>
            </a:patt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92" name="Freeform 51">
              <a:extLst>
                <a:ext uri="{FF2B5EF4-FFF2-40B4-BE49-F238E27FC236}">
                  <a16:creationId xmlns:a16="http://schemas.microsoft.com/office/drawing/2014/main" id="{9B7A3EF1-0594-4719-3DEA-AA1CF7E8C0C7}"/>
                </a:ext>
              </a:extLst>
            </p:cNvPr>
            <p:cNvSpPr>
              <a:spLocks/>
            </p:cNvSpPr>
            <p:nvPr/>
          </p:nvSpPr>
          <p:spPr bwMode="auto">
            <a:xfrm>
              <a:off x="3047207" y="2853655"/>
              <a:ext cx="147638" cy="201613"/>
            </a:xfrm>
            <a:custGeom>
              <a:avLst/>
              <a:gdLst>
                <a:gd name="T0" fmla="*/ 155 w 155"/>
                <a:gd name="T1" fmla="*/ 206 h 211"/>
                <a:gd name="T2" fmla="*/ 155 w 155"/>
                <a:gd name="T3" fmla="*/ 206 h 211"/>
                <a:gd name="T4" fmla="*/ 155 w 155"/>
                <a:gd name="T5" fmla="*/ 206 h 211"/>
                <a:gd name="T6" fmla="*/ 155 w 155"/>
                <a:gd name="T7" fmla="*/ 0 h 211"/>
                <a:gd name="T8" fmla="*/ 0 w 155"/>
                <a:gd name="T9" fmla="*/ 6 h 211"/>
                <a:gd name="T10" fmla="*/ 15 w 155"/>
                <a:gd name="T11" fmla="*/ 211 h 211"/>
                <a:gd name="T12" fmla="*/ 155 w 155"/>
                <a:gd name="T13" fmla="*/ 206 h 211"/>
              </a:gdLst>
              <a:ahLst/>
              <a:cxnLst>
                <a:cxn ang="0">
                  <a:pos x="T0" y="T1"/>
                </a:cxn>
                <a:cxn ang="0">
                  <a:pos x="T2" y="T3"/>
                </a:cxn>
                <a:cxn ang="0">
                  <a:pos x="T4" y="T5"/>
                </a:cxn>
                <a:cxn ang="0">
                  <a:pos x="T6" y="T7"/>
                </a:cxn>
                <a:cxn ang="0">
                  <a:pos x="T8" y="T9"/>
                </a:cxn>
                <a:cxn ang="0">
                  <a:pos x="T10" y="T11"/>
                </a:cxn>
                <a:cxn ang="0">
                  <a:pos x="T12" y="T13"/>
                </a:cxn>
              </a:cxnLst>
              <a:rect l="0" t="0" r="r" b="b"/>
              <a:pathLst>
                <a:path w="155" h="211">
                  <a:moveTo>
                    <a:pt x="155" y="206"/>
                  </a:moveTo>
                  <a:lnTo>
                    <a:pt x="155" y="206"/>
                  </a:lnTo>
                  <a:lnTo>
                    <a:pt x="155" y="206"/>
                  </a:lnTo>
                  <a:lnTo>
                    <a:pt x="155" y="0"/>
                  </a:lnTo>
                  <a:cubicBezTo>
                    <a:pt x="103" y="0"/>
                    <a:pt x="51" y="2"/>
                    <a:pt x="0" y="6"/>
                  </a:cubicBezTo>
                  <a:lnTo>
                    <a:pt x="15" y="211"/>
                  </a:lnTo>
                  <a:cubicBezTo>
                    <a:pt x="61" y="208"/>
                    <a:pt x="108" y="206"/>
                    <a:pt x="155" y="20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093" name="Freeform 55">
              <a:extLst>
                <a:ext uri="{FF2B5EF4-FFF2-40B4-BE49-F238E27FC236}">
                  <a16:creationId xmlns:a16="http://schemas.microsoft.com/office/drawing/2014/main" id="{9BED5DA4-2F3C-79BC-5FA6-71714A372CE8}"/>
                </a:ext>
              </a:extLst>
            </p:cNvPr>
            <p:cNvSpPr>
              <a:spLocks/>
            </p:cNvSpPr>
            <p:nvPr/>
          </p:nvSpPr>
          <p:spPr bwMode="auto">
            <a:xfrm>
              <a:off x="3339307" y="3194967"/>
              <a:ext cx="158750" cy="204788"/>
            </a:xfrm>
            <a:custGeom>
              <a:avLst/>
              <a:gdLst>
                <a:gd name="T0" fmla="*/ 0 w 168"/>
                <a:gd name="T1" fmla="*/ 206 h 213"/>
                <a:gd name="T2" fmla="*/ 0 w 168"/>
                <a:gd name="T3" fmla="*/ 206 h 213"/>
                <a:gd name="T4" fmla="*/ 0 w 168"/>
                <a:gd name="T5" fmla="*/ 206 h 213"/>
                <a:gd name="T6" fmla="*/ 0 w 168"/>
                <a:gd name="T7" fmla="*/ 0 h 213"/>
                <a:gd name="T8" fmla="*/ 0 w 168"/>
                <a:gd name="T9" fmla="*/ 0 h 213"/>
                <a:gd name="T10" fmla="*/ 168 w 168"/>
                <a:gd name="T11" fmla="*/ 8 h 213"/>
                <a:gd name="T12" fmla="*/ 148 w 168"/>
                <a:gd name="T13" fmla="*/ 213 h 213"/>
                <a:gd name="T14" fmla="*/ 0 w 168"/>
                <a:gd name="T15" fmla="*/ 206 h 2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213">
                  <a:moveTo>
                    <a:pt x="0" y="206"/>
                  </a:moveTo>
                  <a:lnTo>
                    <a:pt x="0" y="206"/>
                  </a:lnTo>
                  <a:lnTo>
                    <a:pt x="0" y="206"/>
                  </a:lnTo>
                  <a:lnTo>
                    <a:pt x="0" y="0"/>
                  </a:lnTo>
                  <a:lnTo>
                    <a:pt x="0" y="0"/>
                  </a:lnTo>
                  <a:cubicBezTo>
                    <a:pt x="57" y="0"/>
                    <a:pt x="113" y="3"/>
                    <a:pt x="168" y="8"/>
                  </a:cubicBezTo>
                  <a:lnTo>
                    <a:pt x="148" y="213"/>
                  </a:lnTo>
                  <a:cubicBezTo>
                    <a:pt x="99" y="208"/>
                    <a:pt x="50" y="206"/>
                    <a:pt x="0" y="20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94" name="Freeform 59">
              <a:extLst>
                <a:ext uri="{FF2B5EF4-FFF2-40B4-BE49-F238E27FC236}">
                  <a16:creationId xmlns:a16="http://schemas.microsoft.com/office/drawing/2014/main" id="{F5F23475-06EA-3ACB-873A-192A81794954}"/>
                </a:ext>
              </a:extLst>
            </p:cNvPr>
            <p:cNvSpPr>
              <a:spLocks/>
            </p:cNvSpPr>
            <p:nvPr/>
          </p:nvSpPr>
          <p:spPr bwMode="auto">
            <a:xfrm>
              <a:off x="3472657" y="2860005"/>
              <a:ext cx="163513" cy="211138"/>
            </a:xfrm>
            <a:custGeom>
              <a:avLst/>
              <a:gdLst>
                <a:gd name="T0" fmla="*/ 0 w 173"/>
                <a:gd name="T1" fmla="*/ 205 h 221"/>
                <a:gd name="T2" fmla="*/ 0 w 173"/>
                <a:gd name="T3" fmla="*/ 205 h 221"/>
                <a:gd name="T4" fmla="*/ 16 w 173"/>
                <a:gd name="T5" fmla="*/ 0 h 221"/>
                <a:gd name="T6" fmla="*/ 173 w 173"/>
                <a:gd name="T7" fmla="*/ 18 h 221"/>
                <a:gd name="T8" fmla="*/ 142 w 173"/>
                <a:gd name="T9" fmla="*/ 221 h 221"/>
                <a:gd name="T10" fmla="*/ 0 w 173"/>
                <a:gd name="T11" fmla="*/ 205 h 221"/>
              </a:gdLst>
              <a:ahLst/>
              <a:cxnLst>
                <a:cxn ang="0">
                  <a:pos x="T0" y="T1"/>
                </a:cxn>
                <a:cxn ang="0">
                  <a:pos x="T2" y="T3"/>
                </a:cxn>
                <a:cxn ang="0">
                  <a:pos x="T4" y="T5"/>
                </a:cxn>
                <a:cxn ang="0">
                  <a:pos x="T6" y="T7"/>
                </a:cxn>
                <a:cxn ang="0">
                  <a:pos x="T8" y="T9"/>
                </a:cxn>
                <a:cxn ang="0">
                  <a:pos x="T10" y="T11"/>
                </a:cxn>
              </a:cxnLst>
              <a:rect l="0" t="0" r="r" b="b"/>
              <a:pathLst>
                <a:path w="173" h="221">
                  <a:moveTo>
                    <a:pt x="0" y="205"/>
                  </a:moveTo>
                  <a:lnTo>
                    <a:pt x="0" y="205"/>
                  </a:lnTo>
                  <a:lnTo>
                    <a:pt x="16" y="0"/>
                  </a:lnTo>
                  <a:cubicBezTo>
                    <a:pt x="69" y="4"/>
                    <a:pt x="121" y="10"/>
                    <a:pt x="173" y="18"/>
                  </a:cubicBezTo>
                  <a:lnTo>
                    <a:pt x="142" y="221"/>
                  </a:lnTo>
                  <a:cubicBezTo>
                    <a:pt x="95" y="214"/>
                    <a:pt x="48" y="209"/>
                    <a:pt x="0" y="20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95" name="Freeform 61">
              <a:extLst>
                <a:ext uri="{FF2B5EF4-FFF2-40B4-BE49-F238E27FC236}">
                  <a16:creationId xmlns:a16="http://schemas.microsoft.com/office/drawing/2014/main" id="{6B2ED05D-9333-DE83-7CBF-A5AE7A039F6C}"/>
                </a:ext>
              </a:extLst>
            </p:cNvPr>
            <p:cNvSpPr>
              <a:spLocks/>
            </p:cNvSpPr>
            <p:nvPr/>
          </p:nvSpPr>
          <p:spPr bwMode="auto">
            <a:xfrm>
              <a:off x="4015582" y="3004467"/>
              <a:ext cx="219075" cy="241300"/>
            </a:xfrm>
            <a:custGeom>
              <a:avLst/>
              <a:gdLst>
                <a:gd name="T0" fmla="*/ 0 w 229"/>
                <a:gd name="T1" fmla="*/ 190 h 253"/>
                <a:gd name="T2" fmla="*/ 0 w 229"/>
                <a:gd name="T3" fmla="*/ 190 h 253"/>
                <a:gd name="T4" fmla="*/ 79 w 229"/>
                <a:gd name="T5" fmla="*/ 0 h 253"/>
                <a:gd name="T6" fmla="*/ 229 w 229"/>
                <a:gd name="T7" fmla="*/ 70 h 253"/>
                <a:gd name="T8" fmla="*/ 136 w 229"/>
                <a:gd name="T9" fmla="*/ 253 h 253"/>
                <a:gd name="T10" fmla="*/ 0 w 229"/>
                <a:gd name="T11" fmla="*/ 190 h 253"/>
              </a:gdLst>
              <a:ahLst/>
              <a:cxnLst>
                <a:cxn ang="0">
                  <a:pos x="T0" y="T1"/>
                </a:cxn>
                <a:cxn ang="0">
                  <a:pos x="T2" y="T3"/>
                </a:cxn>
                <a:cxn ang="0">
                  <a:pos x="T4" y="T5"/>
                </a:cxn>
                <a:cxn ang="0">
                  <a:pos x="T6" y="T7"/>
                </a:cxn>
                <a:cxn ang="0">
                  <a:pos x="T8" y="T9"/>
                </a:cxn>
                <a:cxn ang="0">
                  <a:pos x="T10" y="T11"/>
                </a:cxn>
              </a:cxnLst>
              <a:rect l="0" t="0" r="r" b="b"/>
              <a:pathLst>
                <a:path w="229" h="253">
                  <a:moveTo>
                    <a:pt x="0" y="190"/>
                  </a:moveTo>
                  <a:lnTo>
                    <a:pt x="0" y="190"/>
                  </a:lnTo>
                  <a:lnTo>
                    <a:pt x="79" y="0"/>
                  </a:lnTo>
                  <a:cubicBezTo>
                    <a:pt x="130" y="22"/>
                    <a:pt x="180" y="45"/>
                    <a:pt x="229" y="70"/>
                  </a:cubicBezTo>
                  <a:lnTo>
                    <a:pt x="136" y="253"/>
                  </a:lnTo>
                  <a:cubicBezTo>
                    <a:pt x="91" y="231"/>
                    <a:pt x="46" y="210"/>
                    <a:pt x="0" y="19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96" name="Freeform 63">
              <a:extLst>
                <a:ext uri="{FF2B5EF4-FFF2-40B4-BE49-F238E27FC236}">
                  <a16:creationId xmlns:a16="http://schemas.microsoft.com/office/drawing/2014/main" id="{3D3C1A10-F09F-97CB-CF3F-3E05EF68BAF8}"/>
                </a:ext>
              </a:extLst>
            </p:cNvPr>
            <p:cNvSpPr>
              <a:spLocks/>
            </p:cNvSpPr>
            <p:nvPr/>
          </p:nvSpPr>
          <p:spPr bwMode="auto">
            <a:xfrm>
              <a:off x="4379119" y="3231480"/>
              <a:ext cx="230188" cy="241300"/>
            </a:xfrm>
            <a:custGeom>
              <a:avLst/>
              <a:gdLst>
                <a:gd name="T0" fmla="*/ 0 w 242"/>
                <a:gd name="T1" fmla="*/ 166 h 252"/>
                <a:gd name="T2" fmla="*/ 0 w 242"/>
                <a:gd name="T3" fmla="*/ 166 h 252"/>
                <a:gd name="T4" fmla="*/ 121 w 242"/>
                <a:gd name="T5" fmla="*/ 0 h 252"/>
                <a:gd name="T6" fmla="*/ 242 w 242"/>
                <a:gd name="T7" fmla="*/ 95 h 252"/>
                <a:gd name="T8" fmla="*/ 110 w 242"/>
                <a:gd name="T9" fmla="*/ 252 h 252"/>
                <a:gd name="T10" fmla="*/ 0 w 242"/>
                <a:gd name="T11" fmla="*/ 166 h 252"/>
              </a:gdLst>
              <a:ahLst/>
              <a:cxnLst>
                <a:cxn ang="0">
                  <a:pos x="T0" y="T1"/>
                </a:cxn>
                <a:cxn ang="0">
                  <a:pos x="T2" y="T3"/>
                </a:cxn>
                <a:cxn ang="0">
                  <a:pos x="T4" y="T5"/>
                </a:cxn>
                <a:cxn ang="0">
                  <a:pos x="T6" y="T7"/>
                </a:cxn>
                <a:cxn ang="0">
                  <a:pos x="T8" y="T9"/>
                </a:cxn>
                <a:cxn ang="0">
                  <a:pos x="T10" y="T11"/>
                </a:cxn>
              </a:cxnLst>
              <a:rect l="0" t="0" r="r" b="b"/>
              <a:pathLst>
                <a:path w="242" h="252">
                  <a:moveTo>
                    <a:pt x="0" y="166"/>
                  </a:moveTo>
                  <a:lnTo>
                    <a:pt x="0" y="166"/>
                  </a:lnTo>
                  <a:lnTo>
                    <a:pt x="121" y="0"/>
                  </a:lnTo>
                  <a:cubicBezTo>
                    <a:pt x="163" y="30"/>
                    <a:pt x="203" y="62"/>
                    <a:pt x="242" y="95"/>
                  </a:cubicBezTo>
                  <a:lnTo>
                    <a:pt x="110" y="252"/>
                  </a:lnTo>
                  <a:cubicBezTo>
                    <a:pt x="74" y="222"/>
                    <a:pt x="38" y="193"/>
                    <a:pt x="0" y="16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97" name="Freeform 67">
              <a:extLst>
                <a:ext uri="{FF2B5EF4-FFF2-40B4-BE49-F238E27FC236}">
                  <a16:creationId xmlns:a16="http://schemas.microsoft.com/office/drawing/2014/main" id="{D596F6EA-F651-1A72-7659-60DF43B0129D}"/>
                </a:ext>
              </a:extLst>
            </p:cNvPr>
            <p:cNvSpPr>
              <a:spLocks/>
            </p:cNvSpPr>
            <p:nvPr/>
          </p:nvSpPr>
          <p:spPr bwMode="auto">
            <a:xfrm>
              <a:off x="4266407" y="3147342"/>
              <a:ext cx="227013" cy="242888"/>
            </a:xfrm>
            <a:custGeom>
              <a:avLst/>
              <a:gdLst>
                <a:gd name="T0" fmla="*/ 0 w 238"/>
                <a:gd name="T1" fmla="*/ 175 h 254"/>
                <a:gd name="T2" fmla="*/ 0 w 238"/>
                <a:gd name="T3" fmla="*/ 175 h 254"/>
                <a:gd name="T4" fmla="*/ 108 w 238"/>
                <a:gd name="T5" fmla="*/ 0 h 254"/>
                <a:gd name="T6" fmla="*/ 238 w 238"/>
                <a:gd name="T7" fmla="*/ 88 h 254"/>
                <a:gd name="T8" fmla="*/ 117 w 238"/>
                <a:gd name="T9" fmla="*/ 254 h 254"/>
                <a:gd name="T10" fmla="*/ 0 w 238"/>
                <a:gd name="T11" fmla="*/ 175 h 254"/>
              </a:gdLst>
              <a:ahLst/>
              <a:cxnLst>
                <a:cxn ang="0">
                  <a:pos x="T0" y="T1"/>
                </a:cxn>
                <a:cxn ang="0">
                  <a:pos x="T2" y="T3"/>
                </a:cxn>
                <a:cxn ang="0">
                  <a:pos x="T4" y="T5"/>
                </a:cxn>
                <a:cxn ang="0">
                  <a:pos x="T6" y="T7"/>
                </a:cxn>
                <a:cxn ang="0">
                  <a:pos x="T8" y="T9"/>
                </a:cxn>
                <a:cxn ang="0">
                  <a:pos x="T10" y="T11"/>
                </a:cxn>
              </a:cxnLst>
              <a:rect l="0" t="0" r="r" b="b"/>
              <a:pathLst>
                <a:path w="238" h="254">
                  <a:moveTo>
                    <a:pt x="0" y="175"/>
                  </a:moveTo>
                  <a:lnTo>
                    <a:pt x="0" y="175"/>
                  </a:lnTo>
                  <a:lnTo>
                    <a:pt x="108" y="0"/>
                  </a:lnTo>
                  <a:cubicBezTo>
                    <a:pt x="152" y="28"/>
                    <a:pt x="196" y="57"/>
                    <a:pt x="238" y="88"/>
                  </a:cubicBezTo>
                  <a:lnTo>
                    <a:pt x="117" y="254"/>
                  </a:lnTo>
                  <a:cubicBezTo>
                    <a:pt x="79" y="226"/>
                    <a:pt x="40" y="200"/>
                    <a:pt x="0" y="17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98" name="Freeform 69">
              <a:extLst>
                <a:ext uri="{FF2B5EF4-FFF2-40B4-BE49-F238E27FC236}">
                  <a16:creationId xmlns:a16="http://schemas.microsoft.com/office/drawing/2014/main" id="{970FBEFE-F925-7E73-810C-6232594623F7}"/>
                </a:ext>
              </a:extLst>
            </p:cNvPr>
            <p:cNvSpPr>
              <a:spLocks/>
            </p:cNvSpPr>
            <p:nvPr/>
          </p:nvSpPr>
          <p:spPr bwMode="auto">
            <a:xfrm>
              <a:off x="3607594" y="2877467"/>
              <a:ext cx="182563" cy="220663"/>
            </a:xfrm>
            <a:custGeom>
              <a:avLst/>
              <a:gdLst>
                <a:gd name="T0" fmla="*/ 0 w 191"/>
                <a:gd name="T1" fmla="*/ 203 h 231"/>
                <a:gd name="T2" fmla="*/ 0 w 191"/>
                <a:gd name="T3" fmla="*/ 203 h 231"/>
                <a:gd name="T4" fmla="*/ 31 w 191"/>
                <a:gd name="T5" fmla="*/ 0 h 231"/>
                <a:gd name="T6" fmla="*/ 191 w 191"/>
                <a:gd name="T7" fmla="*/ 31 h 231"/>
                <a:gd name="T8" fmla="*/ 144 w 191"/>
                <a:gd name="T9" fmla="*/ 231 h 231"/>
                <a:gd name="T10" fmla="*/ 0 w 191"/>
                <a:gd name="T11" fmla="*/ 203 h 231"/>
              </a:gdLst>
              <a:ahLst/>
              <a:cxnLst>
                <a:cxn ang="0">
                  <a:pos x="T0" y="T1"/>
                </a:cxn>
                <a:cxn ang="0">
                  <a:pos x="T2" y="T3"/>
                </a:cxn>
                <a:cxn ang="0">
                  <a:pos x="T4" y="T5"/>
                </a:cxn>
                <a:cxn ang="0">
                  <a:pos x="T6" y="T7"/>
                </a:cxn>
                <a:cxn ang="0">
                  <a:pos x="T8" y="T9"/>
                </a:cxn>
                <a:cxn ang="0">
                  <a:pos x="T10" y="T11"/>
                </a:cxn>
              </a:cxnLst>
              <a:rect l="0" t="0" r="r" b="b"/>
              <a:pathLst>
                <a:path w="191" h="231">
                  <a:moveTo>
                    <a:pt x="0" y="203"/>
                  </a:moveTo>
                  <a:lnTo>
                    <a:pt x="0" y="203"/>
                  </a:lnTo>
                  <a:lnTo>
                    <a:pt x="31" y="0"/>
                  </a:lnTo>
                  <a:cubicBezTo>
                    <a:pt x="85" y="8"/>
                    <a:pt x="138" y="19"/>
                    <a:pt x="191" y="31"/>
                  </a:cubicBezTo>
                  <a:lnTo>
                    <a:pt x="144" y="231"/>
                  </a:lnTo>
                  <a:cubicBezTo>
                    <a:pt x="97" y="220"/>
                    <a:pt x="48" y="211"/>
                    <a:pt x="0"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099" name="Freeform 71">
              <a:extLst>
                <a:ext uri="{FF2B5EF4-FFF2-40B4-BE49-F238E27FC236}">
                  <a16:creationId xmlns:a16="http://schemas.microsoft.com/office/drawing/2014/main" id="{4DE06F85-5EE9-4C46-A43B-8C9C813AAB9F}"/>
                </a:ext>
              </a:extLst>
            </p:cNvPr>
            <p:cNvSpPr>
              <a:spLocks/>
            </p:cNvSpPr>
            <p:nvPr/>
          </p:nvSpPr>
          <p:spPr bwMode="auto">
            <a:xfrm>
              <a:off x="3744119" y="2906042"/>
              <a:ext cx="198438" cy="230188"/>
            </a:xfrm>
            <a:custGeom>
              <a:avLst/>
              <a:gdLst>
                <a:gd name="T0" fmla="*/ 0 w 207"/>
                <a:gd name="T1" fmla="*/ 200 h 240"/>
                <a:gd name="T2" fmla="*/ 0 w 207"/>
                <a:gd name="T3" fmla="*/ 200 h 240"/>
                <a:gd name="T4" fmla="*/ 47 w 207"/>
                <a:gd name="T5" fmla="*/ 0 h 240"/>
                <a:gd name="T6" fmla="*/ 207 w 207"/>
                <a:gd name="T7" fmla="*/ 45 h 240"/>
                <a:gd name="T8" fmla="*/ 144 w 207"/>
                <a:gd name="T9" fmla="*/ 240 h 240"/>
                <a:gd name="T10" fmla="*/ 0 w 207"/>
                <a:gd name="T11" fmla="*/ 200 h 240"/>
              </a:gdLst>
              <a:ahLst/>
              <a:cxnLst>
                <a:cxn ang="0">
                  <a:pos x="T0" y="T1"/>
                </a:cxn>
                <a:cxn ang="0">
                  <a:pos x="T2" y="T3"/>
                </a:cxn>
                <a:cxn ang="0">
                  <a:pos x="T4" y="T5"/>
                </a:cxn>
                <a:cxn ang="0">
                  <a:pos x="T6" y="T7"/>
                </a:cxn>
                <a:cxn ang="0">
                  <a:pos x="T8" y="T9"/>
                </a:cxn>
                <a:cxn ang="0">
                  <a:pos x="T10" y="T11"/>
                </a:cxn>
              </a:cxnLst>
              <a:rect l="0" t="0" r="r" b="b"/>
              <a:pathLst>
                <a:path w="207" h="240">
                  <a:moveTo>
                    <a:pt x="0" y="200"/>
                  </a:moveTo>
                  <a:lnTo>
                    <a:pt x="0" y="200"/>
                  </a:lnTo>
                  <a:lnTo>
                    <a:pt x="47" y="0"/>
                  </a:lnTo>
                  <a:cubicBezTo>
                    <a:pt x="101" y="13"/>
                    <a:pt x="155" y="28"/>
                    <a:pt x="207" y="45"/>
                  </a:cubicBezTo>
                  <a:lnTo>
                    <a:pt x="144" y="240"/>
                  </a:lnTo>
                  <a:cubicBezTo>
                    <a:pt x="97" y="225"/>
                    <a:pt x="49" y="212"/>
                    <a:pt x="0" y="20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00" name="Freeform 73">
              <a:extLst>
                <a:ext uri="{FF2B5EF4-FFF2-40B4-BE49-F238E27FC236}">
                  <a16:creationId xmlns:a16="http://schemas.microsoft.com/office/drawing/2014/main" id="{A301F7B0-CED7-CB0D-E81B-F8F2452D943A}"/>
                </a:ext>
              </a:extLst>
            </p:cNvPr>
            <p:cNvSpPr>
              <a:spLocks/>
            </p:cNvSpPr>
            <p:nvPr/>
          </p:nvSpPr>
          <p:spPr bwMode="auto">
            <a:xfrm>
              <a:off x="3882232" y="2950492"/>
              <a:ext cx="209550" cy="234950"/>
            </a:xfrm>
            <a:custGeom>
              <a:avLst/>
              <a:gdLst>
                <a:gd name="T0" fmla="*/ 0 w 220"/>
                <a:gd name="T1" fmla="*/ 195 h 247"/>
                <a:gd name="T2" fmla="*/ 0 w 220"/>
                <a:gd name="T3" fmla="*/ 195 h 247"/>
                <a:gd name="T4" fmla="*/ 63 w 220"/>
                <a:gd name="T5" fmla="*/ 0 h 247"/>
                <a:gd name="T6" fmla="*/ 220 w 220"/>
                <a:gd name="T7" fmla="*/ 57 h 247"/>
                <a:gd name="T8" fmla="*/ 141 w 220"/>
                <a:gd name="T9" fmla="*/ 247 h 247"/>
                <a:gd name="T10" fmla="*/ 0 w 220"/>
                <a:gd name="T11" fmla="*/ 195 h 247"/>
              </a:gdLst>
              <a:ahLst/>
              <a:cxnLst>
                <a:cxn ang="0">
                  <a:pos x="T0" y="T1"/>
                </a:cxn>
                <a:cxn ang="0">
                  <a:pos x="T2" y="T3"/>
                </a:cxn>
                <a:cxn ang="0">
                  <a:pos x="T4" y="T5"/>
                </a:cxn>
                <a:cxn ang="0">
                  <a:pos x="T6" y="T7"/>
                </a:cxn>
                <a:cxn ang="0">
                  <a:pos x="T8" y="T9"/>
                </a:cxn>
                <a:cxn ang="0">
                  <a:pos x="T10" y="T11"/>
                </a:cxn>
              </a:cxnLst>
              <a:rect l="0" t="0" r="r" b="b"/>
              <a:pathLst>
                <a:path w="220" h="247">
                  <a:moveTo>
                    <a:pt x="0" y="195"/>
                  </a:moveTo>
                  <a:lnTo>
                    <a:pt x="0" y="195"/>
                  </a:lnTo>
                  <a:lnTo>
                    <a:pt x="63" y="0"/>
                  </a:lnTo>
                  <a:cubicBezTo>
                    <a:pt x="116" y="17"/>
                    <a:pt x="169" y="36"/>
                    <a:pt x="220" y="57"/>
                  </a:cubicBezTo>
                  <a:lnTo>
                    <a:pt x="141" y="247"/>
                  </a:lnTo>
                  <a:cubicBezTo>
                    <a:pt x="95" y="228"/>
                    <a:pt x="48" y="211"/>
                    <a:pt x="0" y="19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01" name="Freeform 77">
              <a:extLst>
                <a:ext uri="{FF2B5EF4-FFF2-40B4-BE49-F238E27FC236}">
                  <a16:creationId xmlns:a16="http://schemas.microsoft.com/office/drawing/2014/main" id="{A5C19B63-D84B-C5AA-6914-E9BB1E9A77CA}"/>
                </a:ext>
              </a:extLst>
            </p:cNvPr>
            <p:cNvSpPr>
              <a:spLocks/>
            </p:cNvSpPr>
            <p:nvPr/>
          </p:nvSpPr>
          <p:spPr bwMode="auto">
            <a:xfrm>
              <a:off x="3774282" y="2563142"/>
              <a:ext cx="201613" cy="228600"/>
            </a:xfrm>
            <a:custGeom>
              <a:avLst/>
              <a:gdLst>
                <a:gd name="T0" fmla="*/ 0 w 211"/>
                <a:gd name="T1" fmla="*/ 201 h 239"/>
                <a:gd name="T2" fmla="*/ 0 w 211"/>
                <a:gd name="T3" fmla="*/ 201 h 239"/>
                <a:gd name="T4" fmla="*/ 43 w 211"/>
                <a:gd name="T5" fmla="*/ 0 h 239"/>
                <a:gd name="T6" fmla="*/ 211 w 211"/>
                <a:gd name="T7" fmla="*/ 42 h 239"/>
                <a:gd name="T8" fmla="*/ 154 w 211"/>
                <a:gd name="T9" fmla="*/ 239 h 239"/>
                <a:gd name="T10" fmla="*/ 0 w 211"/>
                <a:gd name="T11" fmla="*/ 201 h 239"/>
              </a:gdLst>
              <a:ahLst/>
              <a:cxnLst>
                <a:cxn ang="0">
                  <a:pos x="T0" y="T1"/>
                </a:cxn>
                <a:cxn ang="0">
                  <a:pos x="T2" y="T3"/>
                </a:cxn>
                <a:cxn ang="0">
                  <a:pos x="T4" y="T5"/>
                </a:cxn>
                <a:cxn ang="0">
                  <a:pos x="T6" y="T7"/>
                </a:cxn>
                <a:cxn ang="0">
                  <a:pos x="T8" y="T9"/>
                </a:cxn>
                <a:cxn ang="0">
                  <a:pos x="T10" y="T11"/>
                </a:cxn>
              </a:cxnLst>
              <a:rect l="0" t="0" r="r" b="b"/>
              <a:pathLst>
                <a:path w="211" h="239">
                  <a:moveTo>
                    <a:pt x="0" y="201"/>
                  </a:moveTo>
                  <a:lnTo>
                    <a:pt x="0" y="201"/>
                  </a:lnTo>
                  <a:lnTo>
                    <a:pt x="43" y="0"/>
                  </a:lnTo>
                  <a:cubicBezTo>
                    <a:pt x="100" y="12"/>
                    <a:pt x="156" y="26"/>
                    <a:pt x="211" y="42"/>
                  </a:cubicBezTo>
                  <a:lnTo>
                    <a:pt x="154" y="239"/>
                  </a:lnTo>
                  <a:cubicBezTo>
                    <a:pt x="104" y="225"/>
                    <a:pt x="52" y="212"/>
                    <a:pt x="0" y="201"/>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02" name="Freeform 79">
              <a:extLst>
                <a:ext uri="{FF2B5EF4-FFF2-40B4-BE49-F238E27FC236}">
                  <a16:creationId xmlns:a16="http://schemas.microsoft.com/office/drawing/2014/main" id="{8CEDF472-E9D1-3141-1CE4-C378100F183B}"/>
                </a:ext>
              </a:extLst>
            </p:cNvPr>
            <p:cNvSpPr>
              <a:spLocks/>
            </p:cNvSpPr>
            <p:nvPr/>
          </p:nvSpPr>
          <p:spPr bwMode="auto">
            <a:xfrm>
              <a:off x="3920332" y="2602830"/>
              <a:ext cx="212725" cy="236538"/>
            </a:xfrm>
            <a:custGeom>
              <a:avLst/>
              <a:gdLst>
                <a:gd name="T0" fmla="*/ 0 w 223"/>
                <a:gd name="T1" fmla="*/ 197 h 247"/>
                <a:gd name="T2" fmla="*/ 0 w 223"/>
                <a:gd name="T3" fmla="*/ 197 h 247"/>
                <a:gd name="T4" fmla="*/ 57 w 223"/>
                <a:gd name="T5" fmla="*/ 0 h 247"/>
                <a:gd name="T6" fmla="*/ 223 w 223"/>
                <a:gd name="T7" fmla="*/ 54 h 247"/>
                <a:gd name="T8" fmla="*/ 152 w 223"/>
                <a:gd name="T9" fmla="*/ 247 h 247"/>
                <a:gd name="T10" fmla="*/ 0 w 223"/>
                <a:gd name="T11" fmla="*/ 197 h 247"/>
              </a:gdLst>
              <a:ahLst/>
              <a:cxnLst>
                <a:cxn ang="0">
                  <a:pos x="T0" y="T1"/>
                </a:cxn>
                <a:cxn ang="0">
                  <a:pos x="T2" y="T3"/>
                </a:cxn>
                <a:cxn ang="0">
                  <a:pos x="T4" y="T5"/>
                </a:cxn>
                <a:cxn ang="0">
                  <a:pos x="T6" y="T7"/>
                </a:cxn>
                <a:cxn ang="0">
                  <a:pos x="T8" y="T9"/>
                </a:cxn>
                <a:cxn ang="0">
                  <a:pos x="T10" y="T11"/>
                </a:cxn>
              </a:cxnLst>
              <a:rect l="0" t="0" r="r" b="b"/>
              <a:pathLst>
                <a:path w="223" h="247">
                  <a:moveTo>
                    <a:pt x="0" y="197"/>
                  </a:moveTo>
                  <a:lnTo>
                    <a:pt x="0" y="197"/>
                  </a:lnTo>
                  <a:lnTo>
                    <a:pt x="57" y="0"/>
                  </a:lnTo>
                  <a:cubicBezTo>
                    <a:pt x="113" y="16"/>
                    <a:pt x="169" y="34"/>
                    <a:pt x="223" y="54"/>
                  </a:cubicBezTo>
                  <a:lnTo>
                    <a:pt x="152" y="247"/>
                  </a:lnTo>
                  <a:cubicBezTo>
                    <a:pt x="102" y="229"/>
                    <a:pt x="52" y="212"/>
                    <a:pt x="0" y="19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03" name="Freeform 81">
              <a:extLst>
                <a:ext uri="{FF2B5EF4-FFF2-40B4-BE49-F238E27FC236}">
                  <a16:creationId xmlns:a16="http://schemas.microsoft.com/office/drawing/2014/main" id="{FBAC7DC0-E936-9ED9-53B2-A9DC418FB14E}"/>
                </a:ext>
              </a:extLst>
            </p:cNvPr>
            <p:cNvSpPr>
              <a:spLocks/>
            </p:cNvSpPr>
            <p:nvPr/>
          </p:nvSpPr>
          <p:spPr bwMode="auto">
            <a:xfrm>
              <a:off x="3485357" y="2518692"/>
              <a:ext cx="169863" cy="211138"/>
            </a:xfrm>
            <a:custGeom>
              <a:avLst/>
              <a:gdLst>
                <a:gd name="T0" fmla="*/ 0 w 179"/>
                <a:gd name="T1" fmla="*/ 205 h 220"/>
                <a:gd name="T2" fmla="*/ 0 w 179"/>
                <a:gd name="T3" fmla="*/ 205 h 220"/>
                <a:gd name="T4" fmla="*/ 15 w 179"/>
                <a:gd name="T5" fmla="*/ 0 h 220"/>
                <a:gd name="T6" fmla="*/ 179 w 179"/>
                <a:gd name="T7" fmla="*/ 16 h 220"/>
                <a:gd name="T8" fmla="*/ 150 w 179"/>
                <a:gd name="T9" fmla="*/ 220 h 220"/>
                <a:gd name="T10" fmla="*/ 0 w 179"/>
                <a:gd name="T11" fmla="*/ 205 h 220"/>
              </a:gdLst>
              <a:ahLst/>
              <a:cxnLst>
                <a:cxn ang="0">
                  <a:pos x="T0" y="T1"/>
                </a:cxn>
                <a:cxn ang="0">
                  <a:pos x="T2" y="T3"/>
                </a:cxn>
                <a:cxn ang="0">
                  <a:pos x="T4" y="T5"/>
                </a:cxn>
                <a:cxn ang="0">
                  <a:pos x="T6" y="T7"/>
                </a:cxn>
                <a:cxn ang="0">
                  <a:pos x="T8" y="T9"/>
                </a:cxn>
                <a:cxn ang="0">
                  <a:pos x="T10" y="T11"/>
                </a:cxn>
              </a:cxnLst>
              <a:rect l="0" t="0" r="r" b="b"/>
              <a:pathLst>
                <a:path w="179" h="220">
                  <a:moveTo>
                    <a:pt x="0" y="205"/>
                  </a:moveTo>
                  <a:lnTo>
                    <a:pt x="0" y="205"/>
                  </a:lnTo>
                  <a:lnTo>
                    <a:pt x="15" y="0"/>
                  </a:lnTo>
                  <a:cubicBezTo>
                    <a:pt x="70" y="3"/>
                    <a:pt x="124" y="9"/>
                    <a:pt x="179" y="16"/>
                  </a:cubicBezTo>
                  <a:lnTo>
                    <a:pt x="150" y="220"/>
                  </a:lnTo>
                  <a:cubicBezTo>
                    <a:pt x="101" y="213"/>
                    <a:pt x="51" y="208"/>
                    <a:pt x="0" y="20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04" name="Freeform 85">
              <a:extLst>
                <a:ext uri="{FF2B5EF4-FFF2-40B4-BE49-F238E27FC236}">
                  <a16:creationId xmlns:a16="http://schemas.microsoft.com/office/drawing/2014/main" id="{3AA577E8-9CD9-1969-F055-B3727C0CEB5A}"/>
                </a:ext>
              </a:extLst>
            </p:cNvPr>
            <p:cNvSpPr>
              <a:spLocks/>
            </p:cNvSpPr>
            <p:nvPr/>
          </p:nvSpPr>
          <p:spPr bwMode="auto">
            <a:xfrm>
              <a:off x="3628232" y="2534567"/>
              <a:ext cx="187325" cy="220663"/>
            </a:xfrm>
            <a:custGeom>
              <a:avLst/>
              <a:gdLst>
                <a:gd name="T0" fmla="*/ 0 w 196"/>
                <a:gd name="T1" fmla="*/ 204 h 231"/>
                <a:gd name="T2" fmla="*/ 0 w 196"/>
                <a:gd name="T3" fmla="*/ 204 h 231"/>
                <a:gd name="T4" fmla="*/ 29 w 196"/>
                <a:gd name="T5" fmla="*/ 0 h 231"/>
                <a:gd name="T6" fmla="*/ 196 w 196"/>
                <a:gd name="T7" fmla="*/ 30 h 231"/>
                <a:gd name="T8" fmla="*/ 153 w 196"/>
                <a:gd name="T9" fmla="*/ 231 h 231"/>
                <a:gd name="T10" fmla="*/ 0 w 196"/>
                <a:gd name="T11" fmla="*/ 204 h 231"/>
              </a:gdLst>
              <a:ahLst/>
              <a:cxnLst>
                <a:cxn ang="0">
                  <a:pos x="T0" y="T1"/>
                </a:cxn>
                <a:cxn ang="0">
                  <a:pos x="T2" y="T3"/>
                </a:cxn>
                <a:cxn ang="0">
                  <a:pos x="T4" y="T5"/>
                </a:cxn>
                <a:cxn ang="0">
                  <a:pos x="T6" y="T7"/>
                </a:cxn>
                <a:cxn ang="0">
                  <a:pos x="T8" y="T9"/>
                </a:cxn>
                <a:cxn ang="0">
                  <a:pos x="T10" y="T11"/>
                </a:cxn>
              </a:cxnLst>
              <a:rect l="0" t="0" r="r" b="b"/>
              <a:pathLst>
                <a:path w="196" h="231">
                  <a:moveTo>
                    <a:pt x="0" y="204"/>
                  </a:moveTo>
                  <a:lnTo>
                    <a:pt x="0" y="204"/>
                  </a:lnTo>
                  <a:lnTo>
                    <a:pt x="29" y="0"/>
                  </a:lnTo>
                  <a:cubicBezTo>
                    <a:pt x="85" y="8"/>
                    <a:pt x="141" y="18"/>
                    <a:pt x="196" y="30"/>
                  </a:cubicBezTo>
                  <a:lnTo>
                    <a:pt x="153" y="231"/>
                  </a:lnTo>
                  <a:cubicBezTo>
                    <a:pt x="103" y="220"/>
                    <a:pt x="52" y="211"/>
                    <a:pt x="0" y="204"/>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05" name="Freeform 87">
              <a:extLst>
                <a:ext uri="{FF2B5EF4-FFF2-40B4-BE49-F238E27FC236}">
                  <a16:creationId xmlns:a16="http://schemas.microsoft.com/office/drawing/2014/main" id="{0696D102-AAA8-772C-A6C4-A9FDCBC751C8}"/>
                </a:ext>
              </a:extLst>
            </p:cNvPr>
            <p:cNvSpPr>
              <a:spLocks/>
            </p:cNvSpPr>
            <p:nvPr/>
          </p:nvSpPr>
          <p:spPr bwMode="auto">
            <a:xfrm>
              <a:off x="4588669" y="2964780"/>
              <a:ext cx="241300" cy="247650"/>
            </a:xfrm>
            <a:custGeom>
              <a:avLst/>
              <a:gdLst>
                <a:gd name="T0" fmla="*/ 0 w 253"/>
                <a:gd name="T1" fmla="*/ 165 h 260"/>
                <a:gd name="T2" fmla="*/ 0 w 253"/>
                <a:gd name="T3" fmla="*/ 165 h 260"/>
                <a:gd name="T4" fmla="*/ 122 w 253"/>
                <a:gd name="T5" fmla="*/ 0 h 260"/>
                <a:gd name="T6" fmla="*/ 253 w 253"/>
                <a:gd name="T7" fmla="*/ 103 h 260"/>
                <a:gd name="T8" fmla="*/ 120 w 253"/>
                <a:gd name="T9" fmla="*/ 260 h 260"/>
                <a:gd name="T10" fmla="*/ 0 w 253"/>
                <a:gd name="T11" fmla="*/ 165 h 260"/>
              </a:gdLst>
              <a:ahLst/>
              <a:cxnLst>
                <a:cxn ang="0">
                  <a:pos x="T0" y="T1"/>
                </a:cxn>
                <a:cxn ang="0">
                  <a:pos x="T2" y="T3"/>
                </a:cxn>
                <a:cxn ang="0">
                  <a:pos x="T4" y="T5"/>
                </a:cxn>
                <a:cxn ang="0">
                  <a:pos x="T6" y="T7"/>
                </a:cxn>
                <a:cxn ang="0">
                  <a:pos x="T8" y="T9"/>
                </a:cxn>
                <a:cxn ang="0">
                  <a:pos x="T10" y="T11"/>
                </a:cxn>
              </a:cxnLst>
              <a:rect l="0" t="0" r="r" b="b"/>
              <a:pathLst>
                <a:path w="253" h="260">
                  <a:moveTo>
                    <a:pt x="0" y="165"/>
                  </a:moveTo>
                  <a:lnTo>
                    <a:pt x="0" y="165"/>
                  </a:lnTo>
                  <a:lnTo>
                    <a:pt x="122" y="0"/>
                  </a:lnTo>
                  <a:cubicBezTo>
                    <a:pt x="167" y="33"/>
                    <a:pt x="210" y="67"/>
                    <a:pt x="253" y="103"/>
                  </a:cubicBezTo>
                  <a:lnTo>
                    <a:pt x="120" y="260"/>
                  </a:lnTo>
                  <a:cubicBezTo>
                    <a:pt x="81" y="227"/>
                    <a:pt x="41" y="195"/>
                    <a:pt x="0" y="16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06" name="Freeform 89">
              <a:extLst>
                <a:ext uri="{FF2B5EF4-FFF2-40B4-BE49-F238E27FC236}">
                  <a16:creationId xmlns:a16="http://schemas.microsoft.com/office/drawing/2014/main" id="{E3C5CEF9-6368-4C35-8F30-37EECEC839BF}"/>
                </a:ext>
              </a:extLst>
            </p:cNvPr>
            <p:cNvSpPr>
              <a:spLocks/>
            </p:cNvSpPr>
            <p:nvPr/>
          </p:nvSpPr>
          <p:spPr bwMode="auto">
            <a:xfrm>
              <a:off x="4207669" y="2718717"/>
              <a:ext cx="228600" cy="246063"/>
            </a:xfrm>
            <a:custGeom>
              <a:avLst/>
              <a:gdLst>
                <a:gd name="T0" fmla="*/ 0 w 239"/>
                <a:gd name="T1" fmla="*/ 188 h 258"/>
                <a:gd name="T2" fmla="*/ 0 w 239"/>
                <a:gd name="T3" fmla="*/ 188 h 258"/>
                <a:gd name="T4" fmla="*/ 84 w 239"/>
                <a:gd name="T5" fmla="*/ 0 h 258"/>
                <a:gd name="T6" fmla="*/ 239 w 239"/>
                <a:gd name="T7" fmla="*/ 78 h 258"/>
                <a:gd name="T8" fmla="*/ 141 w 239"/>
                <a:gd name="T9" fmla="*/ 258 h 258"/>
                <a:gd name="T10" fmla="*/ 0 w 239"/>
                <a:gd name="T11" fmla="*/ 188 h 258"/>
              </a:gdLst>
              <a:ahLst/>
              <a:cxnLst>
                <a:cxn ang="0">
                  <a:pos x="T0" y="T1"/>
                </a:cxn>
                <a:cxn ang="0">
                  <a:pos x="T2" y="T3"/>
                </a:cxn>
                <a:cxn ang="0">
                  <a:pos x="T4" y="T5"/>
                </a:cxn>
                <a:cxn ang="0">
                  <a:pos x="T6" y="T7"/>
                </a:cxn>
                <a:cxn ang="0">
                  <a:pos x="T8" y="T9"/>
                </a:cxn>
                <a:cxn ang="0">
                  <a:pos x="T10" y="T11"/>
                </a:cxn>
              </a:cxnLst>
              <a:rect l="0" t="0" r="r" b="b"/>
              <a:pathLst>
                <a:path w="239" h="258">
                  <a:moveTo>
                    <a:pt x="0" y="188"/>
                  </a:moveTo>
                  <a:lnTo>
                    <a:pt x="0" y="188"/>
                  </a:lnTo>
                  <a:lnTo>
                    <a:pt x="84" y="0"/>
                  </a:lnTo>
                  <a:cubicBezTo>
                    <a:pt x="137" y="24"/>
                    <a:pt x="189" y="50"/>
                    <a:pt x="239" y="78"/>
                  </a:cubicBezTo>
                  <a:lnTo>
                    <a:pt x="141" y="258"/>
                  </a:lnTo>
                  <a:cubicBezTo>
                    <a:pt x="95" y="233"/>
                    <a:pt x="48" y="210"/>
                    <a:pt x="0" y="18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07" name="Freeform 91">
              <a:extLst>
                <a:ext uri="{FF2B5EF4-FFF2-40B4-BE49-F238E27FC236}">
                  <a16:creationId xmlns:a16="http://schemas.microsoft.com/office/drawing/2014/main" id="{B0EE7C3A-61DC-7701-8A4B-C1FAC634CC7C}"/>
                </a:ext>
              </a:extLst>
            </p:cNvPr>
            <p:cNvSpPr>
              <a:spLocks/>
            </p:cNvSpPr>
            <p:nvPr/>
          </p:nvSpPr>
          <p:spPr bwMode="auto">
            <a:xfrm>
              <a:off x="4469607" y="2875880"/>
              <a:ext cx="234950" cy="246063"/>
            </a:xfrm>
            <a:custGeom>
              <a:avLst/>
              <a:gdLst>
                <a:gd name="T0" fmla="*/ 0 w 246"/>
                <a:gd name="T1" fmla="*/ 173 h 258"/>
                <a:gd name="T2" fmla="*/ 0 w 246"/>
                <a:gd name="T3" fmla="*/ 173 h 258"/>
                <a:gd name="T4" fmla="*/ 110 w 246"/>
                <a:gd name="T5" fmla="*/ 0 h 258"/>
                <a:gd name="T6" fmla="*/ 246 w 246"/>
                <a:gd name="T7" fmla="*/ 93 h 258"/>
                <a:gd name="T8" fmla="*/ 124 w 246"/>
                <a:gd name="T9" fmla="*/ 258 h 258"/>
                <a:gd name="T10" fmla="*/ 0 w 246"/>
                <a:gd name="T11" fmla="*/ 173 h 258"/>
              </a:gdLst>
              <a:ahLst/>
              <a:cxnLst>
                <a:cxn ang="0">
                  <a:pos x="T0" y="T1"/>
                </a:cxn>
                <a:cxn ang="0">
                  <a:pos x="T2" y="T3"/>
                </a:cxn>
                <a:cxn ang="0">
                  <a:pos x="T4" y="T5"/>
                </a:cxn>
                <a:cxn ang="0">
                  <a:pos x="T6" y="T7"/>
                </a:cxn>
                <a:cxn ang="0">
                  <a:pos x="T8" y="T9"/>
                </a:cxn>
                <a:cxn ang="0">
                  <a:pos x="T10" y="T11"/>
                </a:cxn>
              </a:cxnLst>
              <a:rect l="0" t="0" r="r" b="b"/>
              <a:pathLst>
                <a:path w="246" h="258">
                  <a:moveTo>
                    <a:pt x="0" y="173"/>
                  </a:moveTo>
                  <a:lnTo>
                    <a:pt x="0" y="173"/>
                  </a:lnTo>
                  <a:lnTo>
                    <a:pt x="110" y="0"/>
                  </a:lnTo>
                  <a:cubicBezTo>
                    <a:pt x="157" y="29"/>
                    <a:pt x="202" y="60"/>
                    <a:pt x="246" y="93"/>
                  </a:cubicBezTo>
                  <a:lnTo>
                    <a:pt x="124" y="258"/>
                  </a:lnTo>
                  <a:cubicBezTo>
                    <a:pt x="84" y="229"/>
                    <a:pt x="43" y="200"/>
                    <a:pt x="0" y="17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08" name="Freeform 93">
              <a:extLst>
                <a:ext uri="{FF2B5EF4-FFF2-40B4-BE49-F238E27FC236}">
                  <a16:creationId xmlns:a16="http://schemas.microsoft.com/office/drawing/2014/main" id="{9C1BBA18-C802-068D-EA58-6CE22E46C1BE}"/>
                </a:ext>
              </a:extLst>
            </p:cNvPr>
            <p:cNvSpPr>
              <a:spLocks/>
            </p:cNvSpPr>
            <p:nvPr/>
          </p:nvSpPr>
          <p:spPr bwMode="auto">
            <a:xfrm>
              <a:off x="4342607" y="2793330"/>
              <a:ext cx="231775" cy="247650"/>
            </a:xfrm>
            <a:custGeom>
              <a:avLst/>
              <a:gdLst>
                <a:gd name="T0" fmla="*/ 0 w 244"/>
                <a:gd name="T1" fmla="*/ 180 h 259"/>
                <a:gd name="T2" fmla="*/ 0 w 244"/>
                <a:gd name="T3" fmla="*/ 180 h 259"/>
                <a:gd name="T4" fmla="*/ 98 w 244"/>
                <a:gd name="T5" fmla="*/ 0 h 259"/>
                <a:gd name="T6" fmla="*/ 244 w 244"/>
                <a:gd name="T7" fmla="*/ 86 h 259"/>
                <a:gd name="T8" fmla="*/ 134 w 244"/>
                <a:gd name="T9" fmla="*/ 259 h 259"/>
                <a:gd name="T10" fmla="*/ 0 w 244"/>
                <a:gd name="T11" fmla="*/ 180 h 259"/>
              </a:gdLst>
              <a:ahLst/>
              <a:cxnLst>
                <a:cxn ang="0">
                  <a:pos x="T0" y="T1"/>
                </a:cxn>
                <a:cxn ang="0">
                  <a:pos x="T2" y="T3"/>
                </a:cxn>
                <a:cxn ang="0">
                  <a:pos x="T4" y="T5"/>
                </a:cxn>
                <a:cxn ang="0">
                  <a:pos x="T6" y="T7"/>
                </a:cxn>
                <a:cxn ang="0">
                  <a:pos x="T8" y="T9"/>
                </a:cxn>
                <a:cxn ang="0">
                  <a:pos x="T10" y="T11"/>
                </a:cxn>
              </a:cxnLst>
              <a:rect l="0" t="0" r="r" b="b"/>
              <a:pathLst>
                <a:path w="244" h="259">
                  <a:moveTo>
                    <a:pt x="0" y="180"/>
                  </a:moveTo>
                  <a:lnTo>
                    <a:pt x="0" y="180"/>
                  </a:lnTo>
                  <a:lnTo>
                    <a:pt x="98" y="0"/>
                  </a:lnTo>
                  <a:cubicBezTo>
                    <a:pt x="148" y="27"/>
                    <a:pt x="197" y="55"/>
                    <a:pt x="244" y="86"/>
                  </a:cubicBezTo>
                  <a:lnTo>
                    <a:pt x="134" y="259"/>
                  </a:lnTo>
                  <a:cubicBezTo>
                    <a:pt x="91" y="231"/>
                    <a:pt x="46" y="205"/>
                    <a:pt x="0" y="18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109" name="Freeform 119">
              <a:extLst>
                <a:ext uri="{FF2B5EF4-FFF2-40B4-BE49-F238E27FC236}">
                  <a16:creationId xmlns:a16="http://schemas.microsoft.com/office/drawing/2014/main" id="{496F234D-FE80-6A1B-AAAF-ED6C040A4EC8}"/>
                </a:ext>
              </a:extLst>
            </p:cNvPr>
            <p:cNvSpPr>
              <a:spLocks/>
            </p:cNvSpPr>
            <p:nvPr/>
          </p:nvSpPr>
          <p:spPr bwMode="auto">
            <a:xfrm>
              <a:off x="3583782" y="5411117"/>
              <a:ext cx="158750" cy="196850"/>
            </a:xfrm>
            <a:custGeom>
              <a:avLst/>
              <a:gdLst>
                <a:gd name="T0" fmla="*/ 166 w 166"/>
                <a:gd name="T1" fmla="*/ 205 h 205"/>
                <a:gd name="T2" fmla="*/ 166 w 166"/>
                <a:gd name="T3" fmla="*/ 205 h 205"/>
                <a:gd name="T4" fmla="*/ 0 w 166"/>
                <a:gd name="T5" fmla="*/ 205 h 205"/>
                <a:gd name="T6" fmla="*/ 0 w 166"/>
                <a:gd name="T7" fmla="*/ 0 h 205"/>
                <a:gd name="T8" fmla="*/ 166 w 166"/>
                <a:gd name="T9" fmla="*/ 0 h 205"/>
                <a:gd name="T10" fmla="*/ 166 w 166"/>
                <a:gd name="T11" fmla="*/ 205 h 205"/>
              </a:gdLst>
              <a:ahLst/>
              <a:cxnLst>
                <a:cxn ang="0">
                  <a:pos x="T0" y="T1"/>
                </a:cxn>
                <a:cxn ang="0">
                  <a:pos x="T2" y="T3"/>
                </a:cxn>
                <a:cxn ang="0">
                  <a:pos x="T4" y="T5"/>
                </a:cxn>
                <a:cxn ang="0">
                  <a:pos x="T6" y="T7"/>
                </a:cxn>
                <a:cxn ang="0">
                  <a:pos x="T8" y="T9"/>
                </a:cxn>
                <a:cxn ang="0">
                  <a:pos x="T10" y="T11"/>
                </a:cxn>
              </a:cxnLst>
              <a:rect l="0" t="0" r="r" b="b"/>
              <a:pathLst>
                <a:path w="166" h="205">
                  <a:moveTo>
                    <a:pt x="166" y="205"/>
                  </a:moveTo>
                  <a:lnTo>
                    <a:pt x="166" y="205"/>
                  </a:lnTo>
                  <a:lnTo>
                    <a:pt x="0" y="205"/>
                  </a:lnTo>
                  <a:lnTo>
                    <a:pt x="0" y="0"/>
                  </a:lnTo>
                  <a:lnTo>
                    <a:pt x="166" y="0"/>
                  </a:lnTo>
                  <a:lnTo>
                    <a:pt x="166" y="205"/>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110" name="Freeform 121">
              <a:extLst>
                <a:ext uri="{FF2B5EF4-FFF2-40B4-BE49-F238E27FC236}">
                  <a16:creationId xmlns:a16="http://schemas.microsoft.com/office/drawing/2014/main" id="{668BE54C-AE20-613D-E28A-755101043801}"/>
                </a:ext>
              </a:extLst>
            </p:cNvPr>
            <p:cNvSpPr>
              <a:spLocks/>
            </p:cNvSpPr>
            <p:nvPr/>
          </p:nvSpPr>
          <p:spPr bwMode="auto">
            <a:xfrm>
              <a:off x="3109119" y="5750842"/>
              <a:ext cx="317500" cy="198438"/>
            </a:xfrm>
            <a:custGeom>
              <a:avLst/>
              <a:gdLst>
                <a:gd name="T0" fmla="*/ 333 w 333"/>
                <a:gd name="T1" fmla="*/ 206 h 206"/>
                <a:gd name="T2" fmla="*/ 333 w 333"/>
                <a:gd name="T3" fmla="*/ 206 h 206"/>
                <a:gd name="T4" fmla="*/ 0 w 333"/>
                <a:gd name="T5" fmla="*/ 206 h 206"/>
                <a:gd name="T6" fmla="*/ 0 w 333"/>
                <a:gd name="T7" fmla="*/ 0 h 206"/>
                <a:gd name="T8" fmla="*/ 333 w 333"/>
                <a:gd name="T9" fmla="*/ 0 h 206"/>
                <a:gd name="T10" fmla="*/ 333 w 333"/>
                <a:gd name="T11" fmla="*/ 206 h 206"/>
              </a:gdLst>
              <a:ahLst/>
              <a:cxnLst>
                <a:cxn ang="0">
                  <a:pos x="T0" y="T1"/>
                </a:cxn>
                <a:cxn ang="0">
                  <a:pos x="T2" y="T3"/>
                </a:cxn>
                <a:cxn ang="0">
                  <a:pos x="T4" y="T5"/>
                </a:cxn>
                <a:cxn ang="0">
                  <a:pos x="T6" y="T7"/>
                </a:cxn>
                <a:cxn ang="0">
                  <a:pos x="T8" y="T9"/>
                </a:cxn>
                <a:cxn ang="0">
                  <a:pos x="T10" y="T11"/>
                </a:cxn>
              </a:cxnLst>
              <a:rect l="0" t="0" r="r" b="b"/>
              <a:pathLst>
                <a:path w="333" h="206">
                  <a:moveTo>
                    <a:pt x="333" y="206"/>
                  </a:moveTo>
                  <a:lnTo>
                    <a:pt x="333" y="206"/>
                  </a:lnTo>
                  <a:lnTo>
                    <a:pt x="0" y="206"/>
                  </a:lnTo>
                  <a:lnTo>
                    <a:pt x="0" y="0"/>
                  </a:lnTo>
                  <a:lnTo>
                    <a:pt x="333" y="0"/>
                  </a:lnTo>
                  <a:lnTo>
                    <a:pt x="333"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111" name="Freeform 123">
              <a:extLst>
                <a:ext uri="{FF2B5EF4-FFF2-40B4-BE49-F238E27FC236}">
                  <a16:creationId xmlns:a16="http://schemas.microsoft.com/office/drawing/2014/main" id="{5FCEB8BE-3347-8B60-7734-88754FE77BAC}"/>
                </a:ext>
              </a:extLst>
            </p:cNvPr>
            <p:cNvSpPr>
              <a:spLocks/>
            </p:cNvSpPr>
            <p:nvPr/>
          </p:nvSpPr>
          <p:spPr bwMode="auto">
            <a:xfrm>
              <a:off x="3109119" y="5411117"/>
              <a:ext cx="317500" cy="196850"/>
            </a:xfrm>
            <a:custGeom>
              <a:avLst/>
              <a:gdLst>
                <a:gd name="T0" fmla="*/ 333 w 333"/>
                <a:gd name="T1" fmla="*/ 205 h 205"/>
                <a:gd name="T2" fmla="*/ 333 w 333"/>
                <a:gd name="T3" fmla="*/ 205 h 205"/>
                <a:gd name="T4" fmla="*/ 0 w 333"/>
                <a:gd name="T5" fmla="*/ 205 h 205"/>
                <a:gd name="T6" fmla="*/ 0 w 333"/>
                <a:gd name="T7" fmla="*/ 0 h 205"/>
                <a:gd name="T8" fmla="*/ 333 w 333"/>
                <a:gd name="T9" fmla="*/ 0 h 205"/>
                <a:gd name="T10" fmla="*/ 333 w 333"/>
                <a:gd name="T11" fmla="*/ 205 h 205"/>
              </a:gdLst>
              <a:ahLst/>
              <a:cxnLst>
                <a:cxn ang="0">
                  <a:pos x="T0" y="T1"/>
                </a:cxn>
                <a:cxn ang="0">
                  <a:pos x="T2" y="T3"/>
                </a:cxn>
                <a:cxn ang="0">
                  <a:pos x="T4" y="T5"/>
                </a:cxn>
                <a:cxn ang="0">
                  <a:pos x="T6" y="T7"/>
                </a:cxn>
                <a:cxn ang="0">
                  <a:pos x="T8" y="T9"/>
                </a:cxn>
                <a:cxn ang="0">
                  <a:pos x="T10" y="T11"/>
                </a:cxn>
              </a:cxnLst>
              <a:rect l="0" t="0" r="r" b="b"/>
              <a:pathLst>
                <a:path w="333" h="205">
                  <a:moveTo>
                    <a:pt x="333" y="205"/>
                  </a:moveTo>
                  <a:lnTo>
                    <a:pt x="333" y="205"/>
                  </a:lnTo>
                  <a:lnTo>
                    <a:pt x="0" y="205"/>
                  </a:lnTo>
                  <a:lnTo>
                    <a:pt x="0" y="0"/>
                  </a:lnTo>
                  <a:lnTo>
                    <a:pt x="333" y="0"/>
                  </a:lnTo>
                  <a:lnTo>
                    <a:pt x="333" y="205"/>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112" name="Freeform 125">
              <a:extLst>
                <a:ext uri="{FF2B5EF4-FFF2-40B4-BE49-F238E27FC236}">
                  <a16:creationId xmlns:a16="http://schemas.microsoft.com/office/drawing/2014/main" id="{9A0F6A44-57FF-F065-AFB7-98645F3437A8}"/>
                </a:ext>
              </a:extLst>
            </p:cNvPr>
            <p:cNvSpPr>
              <a:spLocks/>
            </p:cNvSpPr>
            <p:nvPr/>
          </p:nvSpPr>
          <p:spPr bwMode="auto">
            <a:xfrm>
              <a:off x="2950369" y="5411117"/>
              <a:ext cx="158750" cy="196850"/>
            </a:xfrm>
            <a:custGeom>
              <a:avLst/>
              <a:gdLst>
                <a:gd name="T0" fmla="*/ 167 w 167"/>
                <a:gd name="T1" fmla="*/ 205 h 205"/>
                <a:gd name="T2" fmla="*/ 167 w 167"/>
                <a:gd name="T3" fmla="*/ 205 h 205"/>
                <a:gd name="T4" fmla="*/ 0 w 167"/>
                <a:gd name="T5" fmla="*/ 205 h 205"/>
                <a:gd name="T6" fmla="*/ 0 w 167"/>
                <a:gd name="T7" fmla="*/ 0 h 205"/>
                <a:gd name="T8" fmla="*/ 167 w 167"/>
                <a:gd name="T9" fmla="*/ 0 h 205"/>
                <a:gd name="T10" fmla="*/ 167 w 167"/>
                <a:gd name="T11" fmla="*/ 205 h 205"/>
              </a:gdLst>
              <a:ahLst/>
              <a:cxnLst>
                <a:cxn ang="0">
                  <a:pos x="T0" y="T1"/>
                </a:cxn>
                <a:cxn ang="0">
                  <a:pos x="T2" y="T3"/>
                </a:cxn>
                <a:cxn ang="0">
                  <a:pos x="T4" y="T5"/>
                </a:cxn>
                <a:cxn ang="0">
                  <a:pos x="T6" y="T7"/>
                </a:cxn>
                <a:cxn ang="0">
                  <a:pos x="T8" y="T9"/>
                </a:cxn>
                <a:cxn ang="0">
                  <a:pos x="T10" y="T11"/>
                </a:cxn>
              </a:cxnLst>
              <a:rect l="0" t="0" r="r" b="b"/>
              <a:pathLst>
                <a:path w="167" h="205">
                  <a:moveTo>
                    <a:pt x="167" y="205"/>
                  </a:moveTo>
                  <a:lnTo>
                    <a:pt x="167" y="205"/>
                  </a:lnTo>
                  <a:lnTo>
                    <a:pt x="0" y="205"/>
                  </a:lnTo>
                  <a:lnTo>
                    <a:pt x="0" y="0"/>
                  </a:lnTo>
                  <a:lnTo>
                    <a:pt x="167" y="0"/>
                  </a:lnTo>
                  <a:lnTo>
                    <a:pt x="167" y="205"/>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113" name="Freeform 127">
              <a:extLst>
                <a:ext uri="{FF2B5EF4-FFF2-40B4-BE49-F238E27FC236}">
                  <a16:creationId xmlns:a16="http://schemas.microsoft.com/office/drawing/2014/main" id="{49F7BF06-051A-0974-F102-0C622DD8BF28}"/>
                </a:ext>
              </a:extLst>
            </p:cNvPr>
            <p:cNvSpPr>
              <a:spLocks/>
            </p:cNvSpPr>
            <p:nvPr/>
          </p:nvSpPr>
          <p:spPr bwMode="auto">
            <a:xfrm>
              <a:off x="2791619" y="5411117"/>
              <a:ext cx="158750" cy="196850"/>
            </a:xfrm>
            <a:custGeom>
              <a:avLst/>
              <a:gdLst>
                <a:gd name="T0" fmla="*/ 166 w 166"/>
                <a:gd name="T1" fmla="*/ 205 h 205"/>
                <a:gd name="T2" fmla="*/ 166 w 166"/>
                <a:gd name="T3" fmla="*/ 205 h 205"/>
                <a:gd name="T4" fmla="*/ 0 w 166"/>
                <a:gd name="T5" fmla="*/ 205 h 205"/>
                <a:gd name="T6" fmla="*/ 0 w 166"/>
                <a:gd name="T7" fmla="*/ 0 h 205"/>
                <a:gd name="T8" fmla="*/ 166 w 166"/>
                <a:gd name="T9" fmla="*/ 0 h 205"/>
                <a:gd name="T10" fmla="*/ 166 w 166"/>
                <a:gd name="T11" fmla="*/ 205 h 205"/>
              </a:gdLst>
              <a:ahLst/>
              <a:cxnLst>
                <a:cxn ang="0">
                  <a:pos x="T0" y="T1"/>
                </a:cxn>
                <a:cxn ang="0">
                  <a:pos x="T2" y="T3"/>
                </a:cxn>
                <a:cxn ang="0">
                  <a:pos x="T4" y="T5"/>
                </a:cxn>
                <a:cxn ang="0">
                  <a:pos x="T6" y="T7"/>
                </a:cxn>
                <a:cxn ang="0">
                  <a:pos x="T8" y="T9"/>
                </a:cxn>
                <a:cxn ang="0">
                  <a:pos x="T10" y="T11"/>
                </a:cxn>
              </a:cxnLst>
              <a:rect l="0" t="0" r="r" b="b"/>
              <a:pathLst>
                <a:path w="166" h="205">
                  <a:moveTo>
                    <a:pt x="166" y="205"/>
                  </a:moveTo>
                  <a:lnTo>
                    <a:pt x="166" y="205"/>
                  </a:lnTo>
                  <a:lnTo>
                    <a:pt x="0" y="205"/>
                  </a:lnTo>
                  <a:lnTo>
                    <a:pt x="0" y="0"/>
                  </a:lnTo>
                  <a:lnTo>
                    <a:pt x="166" y="0"/>
                  </a:lnTo>
                  <a:lnTo>
                    <a:pt x="166" y="205"/>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114" name="Freeform 129">
              <a:extLst>
                <a:ext uri="{FF2B5EF4-FFF2-40B4-BE49-F238E27FC236}">
                  <a16:creationId xmlns:a16="http://schemas.microsoft.com/office/drawing/2014/main" id="{0D49567B-4F75-9BBF-167D-75975A5BF760}"/>
                </a:ext>
              </a:extLst>
            </p:cNvPr>
            <p:cNvSpPr>
              <a:spLocks/>
            </p:cNvSpPr>
            <p:nvPr/>
          </p:nvSpPr>
          <p:spPr bwMode="auto">
            <a:xfrm>
              <a:off x="2791619" y="5750842"/>
              <a:ext cx="158750" cy="198438"/>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115" name="Freeform 131">
              <a:extLst>
                <a:ext uri="{FF2B5EF4-FFF2-40B4-BE49-F238E27FC236}">
                  <a16:creationId xmlns:a16="http://schemas.microsoft.com/office/drawing/2014/main" id="{FCCF3B03-9F0A-B301-5C93-80406E8B95C8}"/>
                </a:ext>
              </a:extLst>
            </p:cNvPr>
            <p:cNvSpPr>
              <a:spLocks/>
            </p:cNvSpPr>
            <p:nvPr/>
          </p:nvSpPr>
          <p:spPr bwMode="auto">
            <a:xfrm>
              <a:off x="4163219" y="5326980"/>
              <a:ext cx="212725" cy="236538"/>
            </a:xfrm>
            <a:custGeom>
              <a:avLst/>
              <a:gdLst>
                <a:gd name="T0" fmla="*/ 145 w 224"/>
                <a:gd name="T1" fmla="*/ 0 h 248"/>
                <a:gd name="T2" fmla="*/ 145 w 224"/>
                <a:gd name="T3" fmla="*/ 0 h 248"/>
                <a:gd name="T4" fmla="*/ 224 w 224"/>
                <a:gd name="T5" fmla="*/ 190 h 248"/>
                <a:gd name="T6" fmla="*/ 53 w 224"/>
                <a:gd name="T7" fmla="*/ 248 h 248"/>
                <a:gd name="T8" fmla="*/ 0 w 224"/>
                <a:gd name="T9" fmla="*/ 49 h 248"/>
                <a:gd name="T10" fmla="*/ 145 w 224"/>
                <a:gd name="T11" fmla="*/ 0 h 248"/>
              </a:gdLst>
              <a:ahLst/>
              <a:cxnLst>
                <a:cxn ang="0">
                  <a:pos x="T0" y="T1"/>
                </a:cxn>
                <a:cxn ang="0">
                  <a:pos x="T2" y="T3"/>
                </a:cxn>
                <a:cxn ang="0">
                  <a:pos x="T4" y="T5"/>
                </a:cxn>
                <a:cxn ang="0">
                  <a:pos x="T6" y="T7"/>
                </a:cxn>
                <a:cxn ang="0">
                  <a:pos x="T8" y="T9"/>
                </a:cxn>
                <a:cxn ang="0">
                  <a:pos x="T10" y="T11"/>
                </a:cxn>
              </a:cxnLst>
              <a:rect l="0" t="0" r="r" b="b"/>
              <a:pathLst>
                <a:path w="224" h="248">
                  <a:moveTo>
                    <a:pt x="145" y="0"/>
                  </a:moveTo>
                  <a:lnTo>
                    <a:pt x="145" y="0"/>
                  </a:lnTo>
                  <a:lnTo>
                    <a:pt x="224" y="190"/>
                  </a:lnTo>
                  <a:cubicBezTo>
                    <a:pt x="168" y="213"/>
                    <a:pt x="111" y="232"/>
                    <a:pt x="53" y="248"/>
                  </a:cubicBezTo>
                  <a:lnTo>
                    <a:pt x="0" y="49"/>
                  </a:lnTo>
                  <a:cubicBezTo>
                    <a:pt x="50" y="36"/>
                    <a:pt x="98" y="20"/>
                    <a:pt x="145"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116" name="Freeform 133">
              <a:extLst>
                <a:ext uri="{FF2B5EF4-FFF2-40B4-BE49-F238E27FC236}">
                  <a16:creationId xmlns:a16="http://schemas.microsoft.com/office/drawing/2014/main" id="{6B112000-E54D-1F28-A74C-BC535E52E061}"/>
                </a:ext>
              </a:extLst>
            </p:cNvPr>
            <p:cNvSpPr>
              <a:spLocks/>
            </p:cNvSpPr>
            <p:nvPr/>
          </p:nvSpPr>
          <p:spPr bwMode="auto">
            <a:xfrm>
              <a:off x="4028282" y="5374605"/>
              <a:ext cx="185738" cy="220663"/>
            </a:xfrm>
            <a:custGeom>
              <a:avLst/>
              <a:gdLst>
                <a:gd name="T0" fmla="*/ 141 w 194"/>
                <a:gd name="T1" fmla="*/ 0 h 232"/>
                <a:gd name="T2" fmla="*/ 141 w 194"/>
                <a:gd name="T3" fmla="*/ 0 h 232"/>
                <a:gd name="T4" fmla="*/ 194 w 194"/>
                <a:gd name="T5" fmla="*/ 199 h 232"/>
                <a:gd name="T6" fmla="*/ 27 w 194"/>
                <a:gd name="T7" fmla="*/ 232 h 232"/>
                <a:gd name="T8" fmla="*/ 0 w 194"/>
                <a:gd name="T9" fmla="*/ 28 h 232"/>
                <a:gd name="T10" fmla="*/ 141 w 194"/>
                <a:gd name="T11" fmla="*/ 0 h 232"/>
              </a:gdLst>
              <a:ahLst/>
              <a:cxnLst>
                <a:cxn ang="0">
                  <a:pos x="T0" y="T1"/>
                </a:cxn>
                <a:cxn ang="0">
                  <a:pos x="T2" y="T3"/>
                </a:cxn>
                <a:cxn ang="0">
                  <a:pos x="T4" y="T5"/>
                </a:cxn>
                <a:cxn ang="0">
                  <a:pos x="T6" y="T7"/>
                </a:cxn>
                <a:cxn ang="0">
                  <a:pos x="T8" y="T9"/>
                </a:cxn>
                <a:cxn ang="0">
                  <a:pos x="T10" y="T11"/>
                </a:cxn>
              </a:cxnLst>
              <a:rect l="0" t="0" r="r" b="b"/>
              <a:pathLst>
                <a:path w="194" h="232">
                  <a:moveTo>
                    <a:pt x="141" y="0"/>
                  </a:moveTo>
                  <a:lnTo>
                    <a:pt x="141" y="0"/>
                  </a:lnTo>
                  <a:lnTo>
                    <a:pt x="194" y="199"/>
                  </a:lnTo>
                  <a:cubicBezTo>
                    <a:pt x="139" y="213"/>
                    <a:pt x="83" y="225"/>
                    <a:pt x="27" y="232"/>
                  </a:cubicBezTo>
                  <a:lnTo>
                    <a:pt x="0" y="28"/>
                  </a:lnTo>
                  <a:cubicBezTo>
                    <a:pt x="48" y="22"/>
                    <a:pt x="95" y="12"/>
                    <a:pt x="141"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117" name="Freeform 135">
              <a:extLst>
                <a:ext uri="{FF2B5EF4-FFF2-40B4-BE49-F238E27FC236}">
                  <a16:creationId xmlns:a16="http://schemas.microsoft.com/office/drawing/2014/main" id="{C5F47418-3B8C-B27D-7D7F-18057C97D2A0}"/>
                </a:ext>
              </a:extLst>
            </p:cNvPr>
            <p:cNvSpPr>
              <a:spLocks/>
            </p:cNvSpPr>
            <p:nvPr/>
          </p:nvSpPr>
          <p:spPr bwMode="auto">
            <a:xfrm>
              <a:off x="3886994" y="5400005"/>
              <a:ext cx="166688" cy="207963"/>
            </a:xfrm>
            <a:custGeom>
              <a:avLst/>
              <a:gdLst>
                <a:gd name="T0" fmla="*/ 149 w 176"/>
                <a:gd name="T1" fmla="*/ 0 h 216"/>
                <a:gd name="T2" fmla="*/ 149 w 176"/>
                <a:gd name="T3" fmla="*/ 0 h 216"/>
                <a:gd name="T4" fmla="*/ 176 w 176"/>
                <a:gd name="T5" fmla="*/ 204 h 216"/>
                <a:gd name="T6" fmla="*/ 0 w 176"/>
                <a:gd name="T7" fmla="*/ 216 h 216"/>
                <a:gd name="T8" fmla="*/ 0 w 176"/>
                <a:gd name="T9" fmla="*/ 10 h 216"/>
                <a:gd name="T10" fmla="*/ 149 w 176"/>
                <a:gd name="T11" fmla="*/ 0 h 216"/>
              </a:gdLst>
              <a:ahLst/>
              <a:cxnLst>
                <a:cxn ang="0">
                  <a:pos x="T0" y="T1"/>
                </a:cxn>
                <a:cxn ang="0">
                  <a:pos x="T2" y="T3"/>
                </a:cxn>
                <a:cxn ang="0">
                  <a:pos x="T4" y="T5"/>
                </a:cxn>
                <a:cxn ang="0">
                  <a:pos x="T6" y="T7"/>
                </a:cxn>
                <a:cxn ang="0">
                  <a:pos x="T8" y="T9"/>
                </a:cxn>
                <a:cxn ang="0">
                  <a:pos x="T10" y="T11"/>
                </a:cxn>
              </a:cxnLst>
              <a:rect l="0" t="0" r="r" b="b"/>
              <a:pathLst>
                <a:path w="176" h="216">
                  <a:moveTo>
                    <a:pt x="149" y="0"/>
                  </a:moveTo>
                  <a:lnTo>
                    <a:pt x="149" y="0"/>
                  </a:lnTo>
                  <a:lnTo>
                    <a:pt x="176" y="204"/>
                  </a:lnTo>
                  <a:cubicBezTo>
                    <a:pt x="118" y="212"/>
                    <a:pt x="59" y="216"/>
                    <a:pt x="0" y="216"/>
                  </a:cubicBezTo>
                  <a:lnTo>
                    <a:pt x="0" y="10"/>
                  </a:lnTo>
                  <a:cubicBezTo>
                    <a:pt x="50" y="10"/>
                    <a:pt x="99" y="7"/>
                    <a:pt x="149"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118" name="Freeform 137">
              <a:extLst>
                <a:ext uri="{FF2B5EF4-FFF2-40B4-BE49-F238E27FC236}">
                  <a16:creationId xmlns:a16="http://schemas.microsoft.com/office/drawing/2014/main" id="{73B5C341-C1FA-2480-AE5E-79C4CDB4BACA}"/>
                </a:ext>
              </a:extLst>
            </p:cNvPr>
            <p:cNvSpPr>
              <a:spLocks/>
            </p:cNvSpPr>
            <p:nvPr/>
          </p:nvSpPr>
          <p:spPr bwMode="auto">
            <a:xfrm>
              <a:off x="2336007" y="5723855"/>
              <a:ext cx="177800" cy="215900"/>
            </a:xfrm>
            <a:custGeom>
              <a:avLst/>
              <a:gdLst>
                <a:gd name="T0" fmla="*/ 41 w 186"/>
                <a:gd name="T1" fmla="*/ 0 h 226"/>
                <a:gd name="T2" fmla="*/ 41 w 186"/>
                <a:gd name="T3" fmla="*/ 0 h 226"/>
                <a:gd name="T4" fmla="*/ 0 w 186"/>
                <a:gd name="T5" fmla="*/ 202 h 226"/>
                <a:gd name="T6" fmla="*/ 165 w 186"/>
                <a:gd name="T7" fmla="*/ 226 h 226"/>
                <a:gd name="T8" fmla="*/ 186 w 186"/>
                <a:gd name="T9" fmla="*/ 22 h 226"/>
                <a:gd name="T10" fmla="*/ 41 w 186"/>
                <a:gd name="T11" fmla="*/ 0 h 226"/>
              </a:gdLst>
              <a:ahLst/>
              <a:cxnLst>
                <a:cxn ang="0">
                  <a:pos x="T0" y="T1"/>
                </a:cxn>
                <a:cxn ang="0">
                  <a:pos x="T2" y="T3"/>
                </a:cxn>
                <a:cxn ang="0">
                  <a:pos x="T4" y="T5"/>
                </a:cxn>
                <a:cxn ang="0">
                  <a:pos x="T6" y="T7"/>
                </a:cxn>
                <a:cxn ang="0">
                  <a:pos x="T8" y="T9"/>
                </a:cxn>
                <a:cxn ang="0">
                  <a:pos x="T10" y="T11"/>
                </a:cxn>
              </a:cxnLst>
              <a:rect l="0" t="0" r="r" b="b"/>
              <a:pathLst>
                <a:path w="186" h="226">
                  <a:moveTo>
                    <a:pt x="41" y="0"/>
                  </a:moveTo>
                  <a:lnTo>
                    <a:pt x="41" y="0"/>
                  </a:lnTo>
                  <a:lnTo>
                    <a:pt x="0" y="202"/>
                  </a:lnTo>
                  <a:cubicBezTo>
                    <a:pt x="55" y="212"/>
                    <a:pt x="110" y="221"/>
                    <a:pt x="165" y="226"/>
                  </a:cubicBezTo>
                  <a:lnTo>
                    <a:pt x="186" y="22"/>
                  </a:lnTo>
                  <a:cubicBezTo>
                    <a:pt x="137" y="17"/>
                    <a:pt x="89" y="10"/>
                    <a:pt x="41"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119" name="Freeform 139">
              <a:extLst>
                <a:ext uri="{FF2B5EF4-FFF2-40B4-BE49-F238E27FC236}">
                  <a16:creationId xmlns:a16="http://schemas.microsoft.com/office/drawing/2014/main" id="{F755422A-24C9-F952-C07B-02479FAD46BD}"/>
                </a:ext>
              </a:extLst>
            </p:cNvPr>
            <p:cNvSpPr>
              <a:spLocks/>
            </p:cNvSpPr>
            <p:nvPr/>
          </p:nvSpPr>
          <p:spPr bwMode="auto">
            <a:xfrm>
              <a:off x="2493169" y="5744492"/>
              <a:ext cx="155575" cy="204788"/>
            </a:xfrm>
            <a:custGeom>
              <a:avLst/>
              <a:gdLst>
                <a:gd name="T0" fmla="*/ 21 w 163"/>
                <a:gd name="T1" fmla="*/ 0 h 213"/>
                <a:gd name="T2" fmla="*/ 21 w 163"/>
                <a:gd name="T3" fmla="*/ 0 h 213"/>
                <a:gd name="T4" fmla="*/ 0 w 163"/>
                <a:gd name="T5" fmla="*/ 204 h 213"/>
                <a:gd name="T6" fmla="*/ 161 w 163"/>
                <a:gd name="T7" fmla="*/ 213 h 213"/>
                <a:gd name="T8" fmla="*/ 163 w 163"/>
                <a:gd name="T9" fmla="*/ 7 h 213"/>
                <a:gd name="T10" fmla="*/ 21 w 163"/>
                <a:gd name="T11" fmla="*/ 0 h 213"/>
              </a:gdLst>
              <a:ahLst/>
              <a:cxnLst>
                <a:cxn ang="0">
                  <a:pos x="T0" y="T1"/>
                </a:cxn>
                <a:cxn ang="0">
                  <a:pos x="T2" y="T3"/>
                </a:cxn>
                <a:cxn ang="0">
                  <a:pos x="T4" y="T5"/>
                </a:cxn>
                <a:cxn ang="0">
                  <a:pos x="T6" y="T7"/>
                </a:cxn>
                <a:cxn ang="0">
                  <a:pos x="T8" y="T9"/>
                </a:cxn>
                <a:cxn ang="0">
                  <a:pos x="T10" y="T11"/>
                </a:cxn>
              </a:cxnLst>
              <a:rect l="0" t="0" r="r" b="b"/>
              <a:pathLst>
                <a:path w="163" h="213">
                  <a:moveTo>
                    <a:pt x="21" y="0"/>
                  </a:moveTo>
                  <a:lnTo>
                    <a:pt x="21" y="0"/>
                  </a:lnTo>
                  <a:lnTo>
                    <a:pt x="0" y="204"/>
                  </a:lnTo>
                  <a:cubicBezTo>
                    <a:pt x="54" y="210"/>
                    <a:pt x="107" y="213"/>
                    <a:pt x="161" y="213"/>
                  </a:cubicBezTo>
                  <a:lnTo>
                    <a:pt x="163" y="7"/>
                  </a:lnTo>
                  <a:cubicBezTo>
                    <a:pt x="115" y="7"/>
                    <a:pt x="68" y="4"/>
                    <a:pt x="21"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120" name="Freeform 141">
              <a:extLst>
                <a:ext uri="{FF2B5EF4-FFF2-40B4-BE49-F238E27FC236}">
                  <a16:creationId xmlns:a16="http://schemas.microsoft.com/office/drawing/2014/main" id="{26B50A52-176D-BB97-3F4C-ABBBF21E8A02}"/>
                </a:ext>
              </a:extLst>
            </p:cNvPr>
            <p:cNvSpPr>
              <a:spLocks/>
            </p:cNvSpPr>
            <p:nvPr/>
          </p:nvSpPr>
          <p:spPr bwMode="auto">
            <a:xfrm>
              <a:off x="2158207" y="5326980"/>
              <a:ext cx="212725" cy="236538"/>
            </a:xfrm>
            <a:custGeom>
              <a:avLst/>
              <a:gdLst>
                <a:gd name="T0" fmla="*/ 79 w 224"/>
                <a:gd name="T1" fmla="*/ 0 h 248"/>
                <a:gd name="T2" fmla="*/ 79 w 224"/>
                <a:gd name="T3" fmla="*/ 0 h 248"/>
                <a:gd name="T4" fmla="*/ 0 w 224"/>
                <a:gd name="T5" fmla="*/ 190 h 248"/>
                <a:gd name="T6" fmla="*/ 171 w 224"/>
                <a:gd name="T7" fmla="*/ 248 h 248"/>
                <a:gd name="T8" fmla="*/ 224 w 224"/>
                <a:gd name="T9" fmla="*/ 49 h 248"/>
                <a:gd name="T10" fmla="*/ 79 w 224"/>
                <a:gd name="T11" fmla="*/ 0 h 248"/>
              </a:gdLst>
              <a:ahLst/>
              <a:cxnLst>
                <a:cxn ang="0">
                  <a:pos x="T0" y="T1"/>
                </a:cxn>
                <a:cxn ang="0">
                  <a:pos x="T2" y="T3"/>
                </a:cxn>
                <a:cxn ang="0">
                  <a:pos x="T4" y="T5"/>
                </a:cxn>
                <a:cxn ang="0">
                  <a:pos x="T6" y="T7"/>
                </a:cxn>
                <a:cxn ang="0">
                  <a:pos x="T8" y="T9"/>
                </a:cxn>
                <a:cxn ang="0">
                  <a:pos x="T10" y="T11"/>
                </a:cxn>
              </a:cxnLst>
              <a:rect l="0" t="0" r="r" b="b"/>
              <a:pathLst>
                <a:path w="224" h="248">
                  <a:moveTo>
                    <a:pt x="79" y="0"/>
                  </a:moveTo>
                  <a:lnTo>
                    <a:pt x="79" y="0"/>
                  </a:lnTo>
                  <a:lnTo>
                    <a:pt x="0" y="190"/>
                  </a:lnTo>
                  <a:cubicBezTo>
                    <a:pt x="56" y="213"/>
                    <a:pt x="113" y="232"/>
                    <a:pt x="171" y="248"/>
                  </a:cubicBezTo>
                  <a:lnTo>
                    <a:pt x="224" y="49"/>
                  </a:lnTo>
                  <a:cubicBezTo>
                    <a:pt x="175" y="36"/>
                    <a:pt x="126" y="20"/>
                    <a:pt x="79"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121" name="Freeform 143">
              <a:extLst>
                <a:ext uri="{FF2B5EF4-FFF2-40B4-BE49-F238E27FC236}">
                  <a16:creationId xmlns:a16="http://schemas.microsoft.com/office/drawing/2014/main" id="{3855077E-F291-1F86-6B29-6688F2A74B1A}"/>
                </a:ext>
              </a:extLst>
            </p:cNvPr>
            <p:cNvSpPr>
              <a:spLocks/>
            </p:cNvSpPr>
            <p:nvPr/>
          </p:nvSpPr>
          <p:spPr bwMode="auto">
            <a:xfrm>
              <a:off x="2320132" y="5374605"/>
              <a:ext cx="185738" cy="220663"/>
            </a:xfrm>
            <a:custGeom>
              <a:avLst/>
              <a:gdLst>
                <a:gd name="T0" fmla="*/ 53 w 195"/>
                <a:gd name="T1" fmla="*/ 0 h 232"/>
                <a:gd name="T2" fmla="*/ 53 w 195"/>
                <a:gd name="T3" fmla="*/ 0 h 232"/>
                <a:gd name="T4" fmla="*/ 0 w 195"/>
                <a:gd name="T5" fmla="*/ 199 h 232"/>
                <a:gd name="T6" fmla="*/ 167 w 195"/>
                <a:gd name="T7" fmla="*/ 232 h 232"/>
                <a:gd name="T8" fmla="*/ 195 w 195"/>
                <a:gd name="T9" fmla="*/ 28 h 232"/>
                <a:gd name="T10" fmla="*/ 53 w 195"/>
                <a:gd name="T11" fmla="*/ 0 h 232"/>
              </a:gdLst>
              <a:ahLst/>
              <a:cxnLst>
                <a:cxn ang="0">
                  <a:pos x="T0" y="T1"/>
                </a:cxn>
                <a:cxn ang="0">
                  <a:pos x="T2" y="T3"/>
                </a:cxn>
                <a:cxn ang="0">
                  <a:pos x="T4" y="T5"/>
                </a:cxn>
                <a:cxn ang="0">
                  <a:pos x="T6" y="T7"/>
                </a:cxn>
                <a:cxn ang="0">
                  <a:pos x="T8" y="T9"/>
                </a:cxn>
                <a:cxn ang="0">
                  <a:pos x="T10" y="T11"/>
                </a:cxn>
              </a:cxnLst>
              <a:rect l="0" t="0" r="r" b="b"/>
              <a:pathLst>
                <a:path w="195" h="232">
                  <a:moveTo>
                    <a:pt x="53" y="0"/>
                  </a:moveTo>
                  <a:lnTo>
                    <a:pt x="53" y="0"/>
                  </a:lnTo>
                  <a:lnTo>
                    <a:pt x="0" y="199"/>
                  </a:lnTo>
                  <a:cubicBezTo>
                    <a:pt x="55" y="213"/>
                    <a:pt x="111" y="225"/>
                    <a:pt x="167" y="232"/>
                  </a:cubicBezTo>
                  <a:lnTo>
                    <a:pt x="195" y="28"/>
                  </a:lnTo>
                  <a:cubicBezTo>
                    <a:pt x="147" y="22"/>
                    <a:pt x="99" y="12"/>
                    <a:pt x="53"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122" name="Freeform 145">
              <a:extLst>
                <a:ext uri="{FF2B5EF4-FFF2-40B4-BE49-F238E27FC236}">
                  <a16:creationId xmlns:a16="http://schemas.microsoft.com/office/drawing/2014/main" id="{0E61C886-D2C9-A977-1C37-561D4E193553}"/>
                </a:ext>
              </a:extLst>
            </p:cNvPr>
            <p:cNvSpPr>
              <a:spLocks/>
            </p:cNvSpPr>
            <p:nvPr/>
          </p:nvSpPr>
          <p:spPr bwMode="auto">
            <a:xfrm>
              <a:off x="2480469" y="5400005"/>
              <a:ext cx="168275" cy="207963"/>
            </a:xfrm>
            <a:custGeom>
              <a:avLst/>
              <a:gdLst>
                <a:gd name="T0" fmla="*/ 28 w 177"/>
                <a:gd name="T1" fmla="*/ 0 h 216"/>
                <a:gd name="T2" fmla="*/ 28 w 177"/>
                <a:gd name="T3" fmla="*/ 0 h 216"/>
                <a:gd name="T4" fmla="*/ 0 w 177"/>
                <a:gd name="T5" fmla="*/ 204 h 216"/>
                <a:gd name="T6" fmla="*/ 176 w 177"/>
                <a:gd name="T7" fmla="*/ 216 h 216"/>
                <a:gd name="T8" fmla="*/ 177 w 177"/>
                <a:gd name="T9" fmla="*/ 10 h 216"/>
                <a:gd name="T10" fmla="*/ 28 w 177"/>
                <a:gd name="T11" fmla="*/ 0 h 216"/>
              </a:gdLst>
              <a:ahLst/>
              <a:cxnLst>
                <a:cxn ang="0">
                  <a:pos x="T0" y="T1"/>
                </a:cxn>
                <a:cxn ang="0">
                  <a:pos x="T2" y="T3"/>
                </a:cxn>
                <a:cxn ang="0">
                  <a:pos x="T4" y="T5"/>
                </a:cxn>
                <a:cxn ang="0">
                  <a:pos x="T6" y="T7"/>
                </a:cxn>
                <a:cxn ang="0">
                  <a:pos x="T8" y="T9"/>
                </a:cxn>
                <a:cxn ang="0">
                  <a:pos x="T10" y="T11"/>
                </a:cxn>
              </a:cxnLst>
              <a:rect l="0" t="0" r="r" b="b"/>
              <a:pathLst>
                <a:path w="177" h="216">
                  <a:moveTo>
                    <a:pt x="28" y="0"/>
                  </a:moveTo>
                  <a:lnTo>
                    <a:pt x="28" y="0"/>
                  </a:lnTo>
                  <a:lnTo>
                    <a:pt x="0" y="204"/>
                  </a:lnTo>
                  <a:cubicBezTo>
                    <a:pt x="59" y="212"/>
                    <a:pt x="117" y="216"/>
                    <a:pt x="176" y="216"/>
                  </a:cubicBezTo>
                  <a:lnTo>
                    <a:pt x="177" y="10"/>
                  </a:lnTo>
                  <a:cubicBezTo>
                    <a:pt x="127" y="10"/>
                    <a:pt x="77" y="7"/>
                    <a:pt x="28"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123" name="Freeform 147">
              <a:extLst>
                <a:ext uri="{FF2B5EF4-FFF2-40B4-BE49-F238E27FC236}">
                  <a16:creationId xmlns:a16="http://schemas.microsoft.com/office/drawing/2014/main" id="{23524C49-B866-C960-27BC-B4CC114D89FE}"/>
                </a:ext>
              </a:extLst>
            </p:cNvPr>
            <p:cNvSpPr>
              <a:spLocks/>
            </p:cNvSpPr>
            <p:nvPr/>
          </p:nvSpPr>
          <p:spPr bwMode="auto">
            <a:xfrm>
              <a:off x="2174082" y="4541167"/>
              <a:ext cx="227013" cy="185738"/>
            </a:xfrm>
            <a:custGeom>
              <a:avLst/>
              <a:gdLst>
                <a:gd name="T0" fmla="*/ 49 w 238"/>
                <a:gd name="T1" fmla="*/ 0 h 193"/>
                <a:gd name="T2" fmla="*/ 49 w 238"/>
                <a:gd name="T3" fmla="*/ 0 h 193"/>
                <a:gd name="T4" fmla="*/ 0 w 238"/>
                <a:gd name="T5" fmla="*/ 141 h 193"/>
                <a:gd name="T6" fmla="*/ 199 w 238"/>
                <a:gd name="T7" fmla="*/ 193 h 193"/>
                <a:gd name="T8" fmla="*/ 238 w 238"/>
                <a:gd name="T9" fmla="*/ 81 h 193"/>
                <a:gd name="T10" fmla="*/ 49 w 238"/>
                <a:gd name="T11" fmla="*/ 0 h 193"/>
              </a:gdLst>
              <a:ahLst/>
              <a:cxnLst>
                <a:cxn ang="0">
                  <a:pos x="T0" y="T1"/>
                </a:cxn>
                <a:cxn ang="0">
                  <a:pos x="T2" y="T3"/>
                </a:cxn>
                <a:cxn ang="0">
                  <a:pos x="T4" y="T5"/>
                </a:cxn>
                <a:cxn ang="0">
                  <a:pos x="T6" y="T7"/>
                </a:cxn>
                <a:cxn ang="0">
                  <a:pos x="T8" y="T9"/>
                </a:cxn>
                <a:cxn ang="0">
                  <a:pos x="T10" y="T11"/>
                </a:cxn>
              </a:cxnLst>
              <a:rect l="0" t="0" r="r" b="b"/>
              <a:pathLst>
                <a:path w="238" h="193">
                  <a:moveTo>
                    <a:pt x="49" y="0"/>
                  </a:moveTo>
                  <a:lnTo>
                    <a:pt x="49" y="0"/>
                  </a:lnTo>
                  <a:cubicBezTo>
                    <a:pt x="29" y="46"/>
                    <a:pt x="13" y="93"/>
                    <a:pt x="0" y="141"/>
                  </a:cubicBezTo>
                  <a:lnTo>
                    <a:pt x="199" y="193"/>
                  </a:lnTo>
                  <a:cubicBezTo>
                    <a:pt x="209" y="155"/>
                    <a:pt x="222" y="117"/>
                    <a:pt x="238" y="81"/>
                  </a:cubicBezTo>
                  <a:lnTo>
                    <a:pt x="49" y="0"/>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24" name="Freeform 149">
              <a:extLst>
                <a:ext uri="{FF2B5EF4-FFF2-40B4-BE49-F238E27FC236}">
                  <a16:creationId xmlns:a16="http://schemas.microsoft.com/office/drawing/2014/main" id="{D181992D-E939-A9D7-C022-42B20611ABC4}"/>
                </a:ext>
              </a:extLst>
            </p:cNvPr>
            <p:cNvSpPr>
              <a:spLocks/>
            </p:cNvSpPr>
            <p:nvPr/>
          </p:nvSpPr>
          <p:spPr bwMode="auto">
            <a:xfrm>
              <a:off x="2148682" y="4676105"/>
              <a:ext cx="214313" cy="161925"/>
            </a:xfrm>
            <a:custGeom>
              <a:avLst/>
              <a:gdLst>
                <a:gd name="T0" fmla="*/ 0 w 225"/>
                <a:gd name="T1" fmla="*/ 146 h 168"/>
                <a:gd name="T2" fmla="*/ 0 w 225"/>
                <a:gd name="T3" fmla="*/ 146 h 168"/>
                <a:gd name="T4" fmla="*/ 204 w 225"/>
                <a:gd name="T5" fmla="*/ 168 h 168"/>
                <a:gd name="T6" fmla="*/ 225 w 225"/>
                <a:gd name="T7" fmla="*/ 52 h 168"/>
                <a:gd name="T8" fmla="*/ 26 w 225"/>
                <a:gd name="T9" fmla="*/ 0 h 168"/>
                <a:gd name="T10" fmla="*/ 0 w 225"/>
                <a:gd name="T11" fmla="*/ 146 h 168"/>
              </a:gdLst>
              <a:ahLst/>
              <a:cxnLst>
                <a:cxn ang="0">
                  <a:pos x="T0" y="T1"/>
                </a:cxn>
                <a:cxn ang="0">
                  <a:pos x="T2" y="T3"/>
                </a:cxn>
                <a:cxn ang="0">
                  <a:pos x="T4" y="T5"/>
                </a:cxn>
                <a:cxn ang="0">
                  <a:pos x="T6" y="T7"/>
                </a:cxn>
                <a:cxn ang="0">
                  <a:pos x="T8" y="T9"/>
                </a:cxn>
                <a:cxn ang="0">
                  <a:pos x="T10" y="T11"/>
                </a:cxn>
              </a:cxnLst>
              <a:rect l="0" t="0" r="r" b="b"/>
              <a:pathLst>
                <a:path w="225" h="168">
                  <a:moveTo>
                    <a:pt x="0" y="146"/>
                  </a:moveTo>
                  <a:lnTo>
                    <a:pt x="0" y="146"/>
                  </a:lnTo>
                  <a:lnTo>
                    <a:pt x="204" y="168"/>
                  </a:lnTo>
                  <a:cubicBezTo>
                    <a:pt x="208" y="128"/>
                    <a:pt x="216" y="90"/>
                    <a:pt x="225" y="52"/>
                  </a:cubicBezTo>
                  <a:lnTo>
                    <a:pt x="26" y="0"/>
                  </a:lnTo>
                  <a:cubicBezTo>
                    <a:pt x="14" y="48"/>
                    <a:pt x="5" y="96"/>
                    <a:pt x="0" y="14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125" name="Freeform 151">
              <a:extLst>
                <a:ext uri="{FF2B5EF4-FFF2-40B4-BE49-F238E27FC236}">
                  <a16:creationId xmlns:a16="http://schemas.microsoft.com/office/drawing/2014/main" id="{0025500D-7C7A-ADDA-D925-369EEBA68BD7}"/>
                </a:ext>
              </a:extLst>
            </p:cNvPr>
            <p:cNvSpPr>
              <a:spLocks/>
            </p:cNvSpPr>
            <p:nvPr/>
          </p:nvSpPr>
          <p:spPr bwMode="auto">
            <a:xfrm>
              <a:off x="1810544" y="4633242"/>
              <a:ext cx="215900" cy="168275"/>
            </a:xfrm>
            <a:custGeom>
              <a:avLst/>
              <a:gdLst>
                <a:gd name="T0" fmla="*/ 26 w 227"/>
                <a:gd name="T1" fmla="*/ 0 h 176"/>
                <a:gd name="T2" fmla="*/ 26 w 227"/>
                <a:gd name="T3" fmla="*/ 0 h 176"/>
                <a:gd name="T4" fmla="*/ 0 w 227"/>
                <a:gd name="T5" fmla="*/ 155 h 176"/>
                <a:gd name="T6" fmla="*/ 205 w 227"/>
                <a:gd name="T7" fmla="*/ 176 h 176"/>
                <a:gd name="T8" fmla="*/ 227 w 227"/>
                <a:gd name="T9" fmla="*/ 45 h 176"/>
                <a:gd name="T10" fmla="*/ 26 w 227"/>
                <a:gd name="T11" fmla="*/ 0 h 176"/>
              </a:gdLst>
              <a:ahLst/>
              <a:cxnLst>
                <a:cxn ang="0">
                  <a:pos x="T0" y="T1"/>
                </a:cxn>
                <a:cxn ang="0">
                  <a:pos x="T2" y="T3"/>
                </a:cxn>
                <a:cxn ang="0">
                  <a:pos x="T4" y="T5"/>
                </a:cxn>
                <a:cxn ang="0">
                  <a:pos x="T6" y="T7"/>
                </a:cxn>
                <a:cxn ang="0">
                  <a:pos x="T8" y="T9"/>
                </a:cxn>
                <a:cxn ang="0">
                  <a:pos x="T10" y="T11"/>
                </a:cxn>
              </a:cxnLst>
              <a:rect l="0" t="0" r="r" b="b"/>
              <a:pathLst>
                <a:path w="227" h="176">
                  <a:moveTo>
                    <a:pt x="26" y="0"/>
                  </a:moveTo>
                  <a:lnTo>
                    <a:pt x="26" y="0"/>
                  </a:lnTo>
                  <a:cubicBezTo>
                    <a:pt x="14" y="51"/>
                    <a:pt x="6" y="102"/>
                    <a:pt x="0" y="155"/>
                  </a:cubicBezTo>
                  <a:lnTo>
                    <a:pt x="205" y="176"/>
                  </a:lnTo>
                  <a:cubicBezTo>
                    <a:pt x="209" y="132"/>
                    <a:pt x="217" y="88"/>
                    <a:pt x="227" y="45"/>
                  </a:cubicBezTo>
                  <a:lnTo>
                    <a:pt x="26" y="0"/>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26" name="Freeform 153">
              <a:extLst>
                <a:ext uri="{FF2B5EF4-FFF2-40B4-BE49-F238E27FC236}">
                  <a16:creationId xmlns:a16="http://schemas.microsoft.com/office/drawing/2014/main" id="{D4A88A7F-3B45-41C4-EA63-976CD25BEBA1}"/>
                </a:ext>
              </a:extLst>
            </p:cNvPr>
            <p:cNvSpPr>
              <a:spLocks/>
            </p:cNvSpPr>
            <p:nvPr/>
          </p:nvSpPr>
          <p:spPr bwMode="auto">
            <a:xfrm>
              <a:off x="2135982" y="3931567"/>
              <a:ext cx="250825" cy="252413"/>
            </a:xfrm>
            <a:custGeom>
              <a:avLst/>
              <a:gdLst>
                <a:gd name="T0" fmla="*/ 262 w 262"/>
                <a:gd name="T1" fmla="*/ 157 h 264"/>
                <a:gd name="T2" fmla="*/ 262 w 262"/>
                <a:gd name="T3" fmla="*/ 157 h 264"/>
                <a:gd name="T4" fmla="*/ 129 w 262"/>
                <a:gd name="T5" fmla="*/ 0 h 264"/>
                <a:gd name="T6" fmla="*/ 0 w 262"/>
                <a:gd name="T7" fmla="*/ 126 h 264"/>
                <a:gd name="T8" fmla="*/ 152 w 262"/>
                <a:gd name="T9" fmla="*/ 264 h 264"/>
                <a:gd name="T10" fmla="*/ 262 w 262"/>
                <a:gd name="T11" fmla="*/ 157 h 264"/>
              </a:gdLst>
              <a:ahLst/>
              <a:cxnLst>
                <a:cxn ang="0">
                  <a:pos x="T0" y="T1"/>
                </a:cxn>
                <a:cxn ang="0">
                  <a:pos x="T2" y="T3"/>
                </a:cxn>
                <a:cxn ang="0">
                  <a:pos x="T4" y="T5"/>
                </a:cxn>
                <a:cxn ang="0">
                  <a:pos x="T6" y="T7"/>
                </a:cxn>
                <a:cxn ang="0">
                  <a:pos x="T8" y="T9"/>
                </a:cxn>
                <a:cxn ang="0">
                  <a:pos x="T10" y="T11"/>
                </a:cxn>
              </a:cxnLst>
              <a:rect l="0" t="0" r="r" b="b"/>
              <a:pathLst>
                <a:path w="262" h="264">
                  <a:moveTo>
                    <a:pt x="262" y="157"/>
                  </a:moveTo>
                  <a:lnTo>
                    <a:pt x="262" y="157"/>
                  </a:lnTo>
                  <a:lnTo>
                    <a:pt x="129" y="0"/>
                  </a:lnTo>
                  <a:cubicBezTo>
                    <a:pt x="83" y="39"/>
                    <a:pt x="40" y="81"/>
                    <a:pt x="0" y="126"/>
                  </a:cubicBezTo>
                  <a:lnTo>
                    <a:pt x="152" y="264"/>
                  </a:lnTo>
                  <a:cubicBezTo>
                    <a:pt x="187" y="226"/>
                    <a:pt x="223" y="190"/>
                    <a:pt x="262" y="15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27" name="Freeform 155">
              <a:extLst>
                <a:ext uri="{FF2B5EF4-FFF2-40B4-BE49-F238E27FC236}">
                  <a16:creationId xmlns:a16="http://schemas.microsoft.com/office/drawing/2014/main" id="{4B59B3DF-DEDF-0B57-051E-0C08809F229E}"/>
                </a:ext>
              </a:extLst>
            </p:cNvPr>
            <p:cNvSpPr>
              <a:spLocks/>
            </p:cNvSpPr>
            <p:nvPr/>
          </p:nvSpPr>
          <p:spPr bwMode="auto">
            <a:xfrm>
              <a:off x="2034382" y="4050630"/>
              <a:ext cx="247650" cy="241300"/>
            </a:xfrm>
            <a:custGeom>
              <a:avLst/>
              <a:gdLst>
                <a:gd name="T0" fmla="*/ 259 w 259"/>
                <a:gd name="T1" fmla="*/ 138 h 251"/>
                <a:gd name="T2" fmla="*/ 259 w 259"/>
                <a:gd name="T3" fmla="*/ 138 h 251"/>
                <a:gd name="T4" fmla="*/ 107 w 259"/>
                <a:gd name="T5" fmla="*/ 0 h 251"/>
                <a:gd name="T6" fmla="*/ 0 w 259"/>
                <a:gd name="T7" fmla="*/ 133 h 251"/>
                <a:gd name="T8" fmla="*/ 169 w 259"/>
                <a:gd name="T9" fmla="*/ 251 h 251"/>
                <a:gd name="T10" fmla="*/ 259 w 259"/>
                <a:gd name="T11" fmla="*/ 138 h 251"/>
              </a:gdLst>
              <a:ahLst/>
              <a:cxnLst>
                <a:cxn ang="0">
                  <a:pos x="T0" y="T1"/>
                </a:cxn>
                <a:cxn ang="0">
                  <a:pos x="T2" y="T3"/>
                </a:cxn>
                <a:cxn ang="0">
                  <a:pos x="T4" y="T5"/>
                </a:cxn>
                <a:cxn ang="0">
                  <a:pos x="T6" y="T7"/>
                </a:cxn>
                <a:cxn ang="0">
                  <a:pos x="T8" y="T9"/>
                </a:cxn>
                <a:cxn ang="0">
                  <a:pos x="T10" y="T11"/>
                </a:cxn>
              </a:cxnLst>
              <a:rect l="0" t="0" r="r" b="b"/>
              <a:pathLst>
                <a:path w="259" h="251">
                  <a:moveTo>
                    <a:pt x="259" y="138"/>
                  </a:moveTo>
                  <a:lnTo>
                    <a:pt x="259" y="138"/>
                  </a:lnTo>
                  <a:lnTo>
                    <a:pt x="107" y="0"/>
                  </a:lnTo>
                  <a:cubicBezTo>
                    <a:pt x="69" y="42"/>
                    <a:pt x="33" y="87"/>
                    <a:pt x="0" y="133"/>
                  </a:cubicBezTo>
                  <a:lnTo>
                    <a:pt x="169" y="251"/>
                  </a:lnTo>
                  <a:cubicBezTo>
                    <a:pt x="197" y="211"/>
                    <a:pt x="227" y="174"/>
                    <a:pt x="259" y="13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128" name="Freeform 157">
              <a:extLst>
                <a:ext uri="{FF2B5EF4-FFF2-40B4-BE49-F238E27FC236}">
                  <a16:creationId xmlns:a16="http://schemas.microsoft.com/office/drawing/2014/main" id="{4534A09B-96EA-3F3A-AFAE-A2AF62B25B5D}"/>
                </a:ext>
              </a:extLst>
            </p:cNvPr>
            <p:cNvSpPr>
              <a:spLocks/>
            </p:cNvSpPr>
            <p:nvPr/>
          </p:nvSpPr>
          <p:spPr bwMode="auto">
            <a:xfrm>
              <a:off x="1880394" y="4323680"/>
              <a:ext cx="241300" cy="220663"/>
            </a:xfrm>
            <a:custGeom>
              <a:avLst/>
              <a:gdLst>
                <a:gd name="T0" fmla="*/ 254 w 254"/>
                <a:gd name="T1" fmla="*/ 95 h 231"/>
                <a:gd name="T2" fmla="*/ 254 w 254"/>
                <a:gd name="T3" fmla="*/ 95 h 231"/>
                <a:gd name="T4" fmla="*/ 71 w 254"/>
                <a:gd name="T5" fmla="*/ 0 h 231"/>
                <a:gd name="T6" fmla="*/ 0 w 254"/>
                <a:gd name="T7" fmla="*/ 161 h 231"/>
                <a:gd name="T8" fmla="*/ 194 w 254"/>
                <a:gd name="T9" fmla="*/ 231 h 231"/>
                <a:gd name="T10" fmla="*/ 254 w 254"/>
                <a:gd name="T11" fmla="*/ 95 h 231"/>
              </a:gdLst>
              <a:ahLst/>
              <a:cxnLst>
                <a:cxn ang="0">
                  <a:pos x="T0" y="T1"/>
                </a:cxn>
                <a:cxn ang="0">
                  <a:pos x="T2" y="T3"/>
                </a:cxn>
                <a:cxn ang="0">
                  <a:pos x="T4" y="T5"/>
                </a:cxn>
                <a:cxn ang="0">
                  <a:pos x="T6" y="T7"/>
                </a:cxn>
                <a:cxn ang="0">
                  <a:pos x="T8" y="T9"/>
                </a:cxn>
                <a:cxn ang="0">
                  <a:pos x="T10" y="T11"/>
                </a:cxn>
              </a:cxnLst>
              <a:rect l="0" t="0" r="r" b="b"/>
              <a:pathLst>
                <a:path w="254" h="231">
                  <a:moveTo>
                    <a:pt x="254" y="95"/>
                  </a:moveTo>
                  <a:lnTo>
                    <a:pt x="254" y="95"/>
                  </a:lnTo>
                  <a:lnTo>
                    <a:pt x="71" y="0"/>
                  </a:lnTo>
                  <a:cubicBezTo>
                    <a:pt x="44" y="52"/>
                    <a:pt x="21" y="105"/>
                    <a:pt x="0" y="161"/>
                  </a:cubicBezTo>
                  <a:lnTo>
                    <a:pt x="194" y="231"/>
                  </a:lnTo>
                  <a:cubicBezTo>
                    <a:pt x="211" y="184"/>
                    <a:pt x="231" y="138"/>
                    <a:pt x="254" y="9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29" name="Freeform 159">
              <a:extLst>
                <a:ext uri="{FF2B5EF4-FFF2-40B4-BE49-F238E27FC236}">
                  <a16:creationId xmlns:a16="http://schemas.microsoft.com/office/drawing/2014/main" id="{D09D52FB-9CFF-9115-8FDB-A30F5C61123A}"/>
                </a:ext>
              </a:extLst>
            </p:cNvPr>
            <p:cNvSpPr>
              <a:spLocks/>
            </p:cNvSpPr>
            <p:nvPr/>
          </p:nvSpPr>
          <p:spPr bwMode="auto">
            <a:xfrm>
              <a:off x="1948657" y="4179217"/>
              <a:ext cx="247650" cy="234950"/>
            </a:xfrm>
            <a:custGeom>
              <a:avLst/>
              <a:gdLst>
                <a:gd name="T0" fmla="*/ 260 w 260"/>
                <a:gd name="T1" fmla="*/ 118 h 246"/>
                <a:gd name="T2" fmla="*/ 260 w 260"/>
                <a:gd name="T3" fmla="*/ 118 h 246"/>
                <a:gd name="T4" fmla="*/ 91 w 260"/>
                <a:gd name="T5" fmla="*/ 0 h 246"/>
                <a:gd name="T6" fmla="*/ 0 w 260"/>
                <a:gd name="T7" fmla="*/ 151 h 246"/>
                <a:gd name="T8" fmla="*/ 183 w 260"/>
                <a:gd name="T9" fmla="*/ 246 h 246"/>
                <a:gd name="T10" fmla="*/ 260 w 260"/>
                <a:gd name="T11" fmla="*/ 118 h 246"/>
              </a:gdLst>
              <a:ahLst/>
              <a:cxnLst>
                <a:cxn ang="0">
                  <a:pos x="T0" y="T1"/>
                </a:cxn>
                <a:cxn ang="0">
                  <a:pos x="T2" y="T3"/>
                </a:cxn>
                <a:cxn ang="0">
                  <a:pos x="T4" y="T5"/>
                </a:cxn>
                <a:cxn ang="0">
                  <a:pos x="T6" y="T7"/>
                </a:cxn>
                <a:cxn ang="0">
                  <a:pos x="T8" y="T9"/>
                </a:cxn>
                <a:cxn ang="0">
                  <a:pos x="T10" y="T11"/>
                </a:cxn>
              </a:cxnLst>
              <a:rect l="0" t="0" r="r" b="b"/>
              <a:pathLst>
                <a:path w="260" h="246">
                  <a:moveTo>
                    <a:pt x="260" y="118"/>
                  </a:moveTo>
                  <a:lnTo>
                    <a:pt x="260" y="118"/>
                  </a:lnTo>
                  <a:lnTo>
                    <a:pt x="91" y="0"/>
                  </a:lnTo>
                  <a:cubicBezTo>
                    <a:pt x="58" y="48"/>
                    <a:pt x="27" y="99"/>
                    <a:pt x="0" y="151"/>
                  </a:cubicBezTo>
                  <a:lnTo>
                    <a:pt x="183" y="246"/>
                  </a:lnTo>
                  <a:cubicBezTo>
                    <a:pt x="206" y="201"/>
                    <a:pt x="232" y="159"/>
                    <a:pt x="260" y="1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130" name="Freeform 161">
              <a:extLst>
                <a:ext uri="{FF2B5EF4-FFF2-40B4-BE49-F238E27FC236}">
                  <a16:creationId xmlns:a16="http://schemas.microsoft.com/office/drawing/2014/main" id="{0A715FD8-E13A-87B7-FB8E-77B6B64847E8}"/>
                </a:ext>
              </a:extLst>
            </p:cNvPr>
            <p:cNvSpPr>
              <a:spLocks/>
            </p:cNvSpPr>
            <p:nvPr/>
          </p:nvSpPr>
          <p:spPr bwMode="auto">
            <a:xfrm>
              <a:off x="1835944" y="4477667"/>
              <a:ext cx="228600" cy="198438"/>
            </a:xfrm>
            <a:custGeom>
              <a:avLst/>
              <a:gdLst>
                <a:gd name="T0" fmla="*/ 241 w 241"/>
                <a:gd name="T1" fmla="*/ 70 h 208"/>
                <a:gd name="T2" fmla="*/ 241 w 241"/>
                <a:gd name="T3" fmla="*/ 70 h 208"/>
                <a:gd name="T4" fmla="*/ 47 w 241"/>
                <a:gd name="T5" fmla="*/ 0 h 208"/>
                <a:gd name="T6" fmla="*/ 0 w 241"/>
                <a:gd name="T7" fmla="*/ 163 h 208"/>
                <a:gd name="T8" fmla="*/ 201 w 241"/>
                <a:gd name="T9" fmla="*/ 208 h 208"/>
                <a:gd name="T10" fmla="*/ 241 w 241"/>
                <a:gd name="T11" fmla="*/ 70 h 208"/>
              </a:gdLst>
              <a:ahLst/>
              <a:cxnLst>
                <a:cxn ang="0">
                  <a:pos x="T0" y="T1"/>
                </a:cxn>
                <a:cxn ang="0">
                  <a:pos x="T2" y="T3"/>
                </a:cxn>
                <a:cxn ang="0">
                  <a:pos x="T4" y="T5"/>
                </a:cxn>
                <a:cxn ang="0">
                  <a:pos x="T6" y="T7"/>
                </a:cxn>
                <a:cxn ang="0">
                  <a:pos x="T8" y="T9"/>
                </a:cxn>
                <a:cxn ang="0">
                  <a:pos x="T10" y="T11"/>
                </a:cxn>
              </a:cxnLst>
              <a:rect l="0" t="0" r="r" b="b"/>
              <a:pathLst>
                <a:path w="241" h="208">
                  <a:moveTo>
                    <a:pt x="241" y="70"/>
                  </a:moveTo>
                  <a:lnTo>
                    <a:pt x="241" y="70"/>
                  </a:lnTo>
                  <a:lnTo>
                    <a:pt x="47" y="0"/>
                  </a:lnTo>
                  <a:cubicBezTo>
                    <a:pt x="28" y="53"/>
                    <a:pt x="12" y="107"/>
                    <a:pt x="0" y="163"/>
                  </a:cubicBezTo>
                  <a:lnTo>
                    <a:pt x="201" y="208"/>
                  </a:lnTo>
                  <a:cubicBezTo>
                    <a:pt x="211" y="161"/>
                    <a:pt x="224" y="115"/>
                    <a:pt x="241" y="7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31" name="Freeform 163">
              <a:extLst>
                <a:ext uri="{FF2B5EF4-FFF2-40B4-BE49-F238E27FC236}">
                  <a16:creationId xmlns:a16="http://schemas.microsoft.com/office/drawing/2014/main" id="{0DB28D1C-1BF3-C2BB-2A68-86D4D7AC9001}"/>
                </a:ext>
              </a:extLst>
            </p:cNvPr>
            <p:cNvSpPr>
              <a:spLocks/>
            </p:cNvSpPr>
            <p:nvPr/>
          </p:nvSpPr>
          <p:spPr bwMode="auto">
            <a:xfrm>
              <a:off x="1581944" y="4158580"/>
              <a:ext cx="241300" cy="220663"/>
            </a:xfrm>
            <a:custGeom>
              <a:avLst/>
              <a:gdLst>
                <a:gd name="T0" fmla="*/ 254 w 254"/>
                <a:gd name="T1" fmla="*/ 96 h 231"/>
                <a:gd name="T2" fmla="*/ 254 w 254"/>
                <a:gd name="T3" fmla="*/ 96 h 231"/>
                <a:gd name="T4" fmla="*/ 72 w 254"/>
                <a:gd name="T5" fmla="*/ 0 h 231"/>
                <a:gd name="T6" fmla="*/ 0 w 254"/>
                <a:gd name="T7" fmla="*/ 154 h 231"/>
                <a:gd name="T8" fmla="*/ 191 w 254"/>
                <a:gd name="T9" fmla="*/ 231 h 231"/>
                <a:gd name="T10" fmla="*/ 254 w 254"/>
                <a:gd name="T11" fmla="*/ 96 h 231"/>
              </a:gdLst>
              <a:ahLst/>
              <a:cxnLst>
                <a:cxn ang="0">
                  <a:pos x="T0" y="T1"/>
                </a:cxn>
                <a:cxn ang="0">
                  <a:pos x="T2" y="T3"/>
                </a:cxn>
                <a:cxn ang="0">
                  <a:pos x="T4" y="T5"/>
                </a:cxn>
                <a:cxn ang="0">
                  <a:pos x="T6" y="T7"/>
                </a:cxn>
                <a:cxn ang="0">
                  <a:pos x="T8" y="T9"/>
                </a:cxn>
                <a:cxn ang="0">
                  <a:pos x="T10" y="T11"/>
                </a:cxn>
              </a:cxnLst>
              <a:rect l="0" t="0" r="r" b="b"/>
              <a:pathLst>
                <a:path w="254" h="231">
                  <a:moveTo>
                    <a:pt x="254" y="96"/>
                  </a:moveTo>
                  <a:lnTo>
                    <a:pt x="254" y="96"/>
                  </a:lnTo>
                  <a:lnTo>
                    <a:pt x="72" y="0"/>
                  </a:lnTo>
                  <a:cubicBezTo>
                    <a:pt x="46" y="50"/>
                    <a:pt x="22" y="101"/>
                    <a:pt x="0" y="154"/>
                  </a:cubicBezTo>
                  <a:lnTo>
                    <a:pt x="191" y="231"/>
                  </a:lnTo>
                  <a:cubicBezTo>
                    <a:pt x="210" y="185"/>
                    <a:pt x="231" y="139"/>
                    <a:pt x="254" y="9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32" name="Freeform 165">
              <a:extLst>
                <a:ext uri="{FF2B5EF4-FFF2-40B4-BE49-F238E27FC236}">
                  <a16:creationId xmlns:a16="http://schemas.microsoft.com/office/drawing/2014/main" id="{EF5D5D87-9F57-AC67-BC33-8C1C4210E78F}"/>
                </a:ext>
              </a:extLst>
            </p:cNvPr>
            <p:cNvSpPr>
              <a:spLocks/>
            </p:cNvSpPr>
            <p:nvPr/>
          </p:nvSpPr>
          <p:spPr bwMode="auto">
            <a:xfrm>
              <a:off x="1650207" y="4020467"/>
              <a:ext cx="246063" cy="230188"/>
            </a:xfrm>
            <a:custGeom>
              <a:avLst/>
              <a:gdLst>
                <a:gd name="T0" fmla="*/ 257 w 257"/>
                <a:gd name="T1" fmla="*/ 113 h 241"/>
                <a:gd name="T2" fmla="*/ 257 w 257"/>
                <a:gd name="T3" fmla="*/ 113 h 241"/>
                <a:gd name="T4" fmla="*/ 86 w 257"/>
                <a:gd name="T5" fmla="*/ 0 h 241"/>
                <a:gd name="T6" fmla="*/ 0 w 257"/>
                <a:gd name="T7" fmla="*/ 145 h 241"/>
                <a:gd name="T8" fmla="*/ 182 w 257"/>
                <a:gd name="T9" fmla="*/ 241 h 241"/>
                <a:gd name="T10" fmla="*/ 257 w 257"/>
                <a:gd name="T11" fmla="*/ 113 h 241"/>
              </a:gdLst>
              <a:ahLst/>
              <a:cxnLst>
                <a:cxn ang="0">
                  <a:pos x="T0" y="T1"/>
                </a:cxn>
                <a:cxn ang="0">
                  <a:pos x="T2" y="T3"/>
                </a:cxn>
                <a:cxn ang="0">
                  <a:pos x="T4" y="T5"/>
                </a:cxn>
                <a:cxn ang="0">
                  <a:pos x="T6" y="T7"/>
                </a:cxn>
                <a:cxn ang="0">
                  <a:pos x="T8" y="T9"/>
                </a:cxn>
                <a:cxn ang="0">
                  <a:pos x="T10" y="T11"/>
                </a:cxn>
              </a:cxnLst>
              <a:rect l="0" t="0" r="r" b="b"/>
              <a:pathLst>
                <a:path w="257" h="241">
                  <a:moveTo>
                    <a:pt x="257" y="113"/>
                  </a:moveTo>
                  <a:lnTo>
                    <a:pt x="257" y="113"/>
                  </a:lnTo>
                  <a:lnTo>
                    <a:pt x="86" y="0"/>
                  </a:lnTo>
                  <a:cubicBezTo>
                    <a:pt x="55" y="47"/>
                    <a:pt x="26" y="95"/>
                    <a:pt x="0" y="145"/>
                  </a:cubicBezTo>
                  <a:lnTo>
                    <a:pt x="182" y="241"/>
                  </a:lnTo>
                  <a:cubicBezTo>
                    <a:pt x="205" y="197"/>
                    <a:pt x="230" y="154"/>
                    <a:pt x="257" y="11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33" name="Freeform 167">
              <a:extLst>
                <a:ext uri="{FF2B5EF4-FFF2-40B4-BE49-F238E27FC236}">
                  <a16:creationId xmlns:a16="http://schemas.microsoft.com/office/drawing/2014/main" id="{A3340DFC-B4FC-5051-60CB-B33A7EFC8904}"/>
                </a:ext>
              </a:extLst>
            </p:cNvPr>
            <p:cNvSpPr>
              <a:spLocks/>
            </p:cNvSpPr>
            <p:nvPr/>
          </p:nvSpPr>
          <p:spPr bwMode="auto">
            <a:xfrm>
              <a:off x="1529557" y="4306217"/>
              <a:ext cx="234950" cy="204788"/>
            </a:xfrm>
            <a:custGeom>
              <a:avLst/>
              <a:gdLst>
                <a:gd name="T0" fmla="*/ 246 w 246"/>
                <a:gd name="T1" fmla="*/ 77 h 215"/>
                <a:gd name="T2" fmla="*/ 246 w 246"/>
                <a:gd name="T3" fmla="*/ 77 h 215"/>
                <a:gd name="T4" fmla="*/ 55 w 246"/>
                <a:gd name="T5" fmla="*/ 0 h 215"/>
                <a:gd name="T6" fmla="*/ 0 w 246"/>
                <a:gd name="T7" fmla="*/ 157 h 215"/>
                <a:gd name="T8" fmla="*/ 198 w 246"/>
                <a:gd name="T9" fmla="*/ 215 h 215"/>
                <a:gd name="T10" fmla="*/ 246 w 246"/>
                <a:gd name="T11" fmla="*/ 77 h 215"/>
              </a:gdLst>
              <a:ahLst/>
              <a:cxnLst>
                <a:cxn ang="0">
                  <a:pos x="T0" y="T1"/>
                </a:cxn>
                <a:cxn ang="0">
                  <a:pos x="T2" y="T3"/>
                </a:cxn>
                <a:cxn ang="0">
                  <a:pos x="T4" y="T5"/>
                </a:cxn>
                <a:cxn ang="0">
                  <a:pos x="T6" y="T7"/>
                </a:cxn>
                <a:cxn ang="0">
                  <a:pos x="T8" y="T9"/>
                </a:cxn>
                <a:cxn ang="0">
                  <a:pos x="T10" y="T11"/>
                </a:cxn>
              </a:cxnLst>
              <a:rect l="0" t="0" r="r" b="b"/>
              <a:pathLst>
                <a:path w="246" h="215">
                  <a:moveTo>
                    <a:pt x="246" y="77"/>
                  </a:moveTo>
                  <a:lnTo>
                    <a:pt x="246" y="77"/>
                  </a:lnTo>
                  <a:lnTo>
                    <a:pt x="55" y="0"/>
                  </a:lnTo>
                  <a:cubicBezTo>
                    <a:pt x="35" y="51"/>
                    <a:pt x="16" y="104"/>
                    <a:pt x="0" y="157"/>
                  </a:cubicBezTo>
                  <a:lnTo>
                    <a:pt x="198" y="215"/>
                  </a:lnTo>
                  <a:cubicBezTo>
                    <a:pt x="212" y="168"/>
                    <a:pt x="228" y="122"/>
                    <a:pt x="246" y="7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34" name="Freeform 169">
              <a:extLst>
                <a:ext uri="{FF2B5EF4-FFF2-40B4-BE49-F238E27FC236}">
                  <a16:creationId xmlns:a16="http://schemas.microsoft.com/office/drawing/2014/main" id="{52053B97-61D8-57A3-1548-E6CD94BA17AC}"/>
                </a:ext>
              </a:extLst>
            </p:cNvPr>
            <p:cNvSpPr>
              <a:spLocks/>
            </p:cNvSpPr>
            <p:nvPr/>
          </p:nvSpPr>
          <p:spPr bwMode="auto">
            <a:xfrm>
              <a:off x="1493044" y="4455442"/>
              <a:ext cx="225425" cy="187325"/>
            </a:xfrm>
            <a:custGeom>
              <a:avLst/>
              <a:gdLst>
                <a:gd name="T0" fmla="*/ 236 w 236"/>
                <a:gd name="T1" fmla="*/ 58 h 196"/>
                <a:gd name="T2" fmla="*/ 236 w 236"/>
                <a:gd name="T3" fmla="*/ 58 h 196"/>
                <a:gd name="T4" fmla="*/ 38 w 236"/>
                <a:gd name="T5" fmla="*/ 0 h 196"/>
                <a:gd name="T6" fmla="*/ 0 w 236"/>
                <a:gd name="T7" fmla="*/ 157 h 196"/>
                <a:gd name="T8" fmla="*/ 202 w 236"/>
                <a:gd name="T9" fmla="*/ 196 h 196"/>
                <a:gd name="T10" fmla="*/ 236 w 236"/>
                <a:gd name="T11" fmla="*/ 58 h 196"/>
              </a:gdLst>
              <a:ahLst/>
              <a:cxnLst>
                <a:cxn ang="0">
                  <a:pos x="T0" y="T1"/>
                </a:cxn>
                <a:cxn ang="0">
                  <a:pos x="T2" y="T3"/>
                </a:cxn>
                <a:cxn ang="0">
                  <a:pos x="T4" y="T5"/>
                </a:cxn>
                <a:cxn ang="0">
                  <a:pos x="T6" y="T7"/>
                </a:cxn>
                <a:cxn ang="0">
                  <a:pos x="T8" y="T9"/>
                </a:cxn>
                <a:cxn ang="0">
                  <a:pos x="T10" y="T11"/>
                </a:cxn>
              </a:cxnLst>
              <a:rect l="0" t="0" r="r" b="b"/>
              <a:pathLst>
                <a:path w="236" h="196">
                  <a:moveTo>
                    <a:pt x="236" y="58"/>
                  </a:moveTo>
                  <a:lnTo>
                    <a:pt x="236" y="58"/>
                  </a:lnTo>
                  <a:lnTo>
                    <a:pt x="38" y="0"/>
                  </a:lnTo>
                  <a:cubicBezTo>
                    <a:pt x="23" y="52"/>
                    <a:pt x="11" y="104"/>
                    <a:pt x="0" y="157"/>
                  </a:cubicBezTo>
                  <a:lnTo>
                    <a:pt x="202" y="196"/>
                  </a:lnTo>
                  <a:cubicBezTo>
                    <a:pt x="211" y="149"/>
                    <a:pt x="222" y="103"/>
                    <a:pt x="236" y="5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35" name="Freeform 171">
              <a:extLst>
                <a:ext uri="{FF2B5EF4-FFF2-40B4-BE49-F238E27FC236}">
                  <a16:creationId xmlns:a16="http://schemas.microsoft.com/office/drawing/2014/main" id="{878D195F-80AC-DF5B-126F-70D4D4395E05}"/>
                </a:ext>
              </a:extLst>
            </p:cNvPr>
            <p:cNvSpPr>
              <a:spLocks/>
            </p:cNvSpPr>
            <p:nvPr/>
          </p:nvSpPr>
          <p:spPr bwMode="auto">
            <a:xfrm>
              <a:off x="1473994" y="4606255"/>
              <a:ext cx="211138" cy="158750"/>
            </a:xfrm>
            <a:custGeom>
              <a:avLst/>
              <a:gdLst>
                <a:gd name="T0" fmla="*/ 21 w 223"/>
                <a:gd name="T1" fmla="*/ 0 h 167"/>
                <a:gd name="T2" fmla="*/ 21 w 223"/>
                <a:gd name="T3" fmla="*/ 0 h 167"/>
                <a:gd name="T4" fmla="*/ 0 w 223"/>
                <a:gd name="T5" fmla="*/ 145 h 167"/>
                <a:gd name="T6" fmla="*/ 204 w 223"/>
                <a:gd name="T7" fmla="*/ 167 h 167"/>
                <a:gd name="T8" fmla="*/ 223 w 223"/>
                <a:gd name="T9" fmla="*/ 39 h 167"/>
                <a:gd name="T10" fmla="*/ 21 w 223"/>
                <a:gd name="T11" fmla="*/ 0 h 167"/>
              </a:gdLst>
              <a:ahLst/>
              <a:cxnLst>
                <a:cxn ang="0">
                  <a:pos x="T0" y="T1"/>
                </a:cxn>
                <a:cxn ang="0">
                  <a:pos x="T2" y="T3"/>
                </a:cxn>
                <a:cxn ang="0">
                  <a:pos x="T4" y="T5"/>
                </a:cxn>
                <a:cxn ang="0">
                  <a:pos x="T6" y="T7"/>
                </a:cxn>
                <a:cxn ang="0">
                  <a:pos x="T8" y="T9"/>
                </a:cxn>
                <a:cxn ang="0">
                  <a:pos x="T10" y="T11"/>
                </a:cxn>
              </a:cxnLst>
              <a:rect l="0" t="0" r="r" b="b"/>
              <a:pathLst>
                <a:path w="223" h="167">
                  <a:moveTo>
                    <a:pt x="21" y="0"/>
                  </a:moveTo>
                  <a:lnTo>
                    <a:pt x="21" y="0"/>
                  </a:lnTo>
                  <a:cubicBezTo>
                    <a:pt x="12" y="48"/>
                    <a:pt x="5" y="96"/>
                    <a:pt x="0" y="145"/>
                  </a:cubicBezTo>
                  <a:lnTo>
                    <a:pt x="204" y="167"/>
                  </a:lnTo>
                  <a:cubicBezTo>
                    <a:pt x="209" y="124"/>
                    <a:pt x="215" y="81"/>
                    <a:pt x="223" y="39"/>
                  </a:cubicBezTo>
                  <a:lnTo>
                    <a:pt x="21" y="0"/>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136" name="Freeform 173">
              <a:extLst>
                <a:ext uri="{FF2B5EF4-FFF2-40B4-BE49-F238E27FC236}">
                  <a16:creationId xmlns:a16="http://schemas.microsoft.com/office/drawing/2014/main" id="{8DC6FD80-BBD7-A668-75D9-6CD8BA62C197}"/>
                </a:ext>
              </a:extLst>
            </p:cNvPr>
            <p:cNvSpPr>
              <a:spLocks/>
            </p:cNvSpPr>
            <p:nvPr/>
          </p:nvSpPr>
          <p:spPr bwMode="auto">
            <a:xfrm>
              <a:off x="1824832" y="3779167"/>
              <a:ext cx="239713" cy="236538"/>
            </a:xfrm>
            <a:custGeom>
              <a:avLst/>
              <a:gdLst>
                <a:gd name="T0" fmla="*/ 252 w 252"/>
                <a:gd name="T1" fmla="*/ 143 h 247"/>
                <a:gd name="T2" fmla="*/ 252 w 252"/>
                <a:gd name="T3" fmla="*/ 143 h 247"/>
                <a:gd name="T4" fmla="*/ 105 w 252"/>
                <a:gd name="T5" fmla="*/ 0 h 247"/>
                <a:gd name="T6" fmla="*/ 0 w 252"/>
                <a:gd name="T7" fmla="*/ 118 h 247"/>
                <a:gd name="T8" fmla="*/ 160 w 252"/>
                <a:gd name="T9" fmla="*/ 247 h 247"/>
                <a:gd name="T10" fmla="*/ 252 w 252"/>
                <a:gd name="T11" fmla="*/ 143 h 247"/>
              </a:gdLst>
              <a:ahLst/>
              <a:cxnLst>
                <a:cxn ang="0">
                  <a:pos x="T0" y="T1"/>
                </a:cxn>
                <a:cxn ang="0">
                  <a:pos x="T2" y="T3"/>
                </a:cxn>
                <a:cxn ang="0">
                  <a:pos x="T4" y="T5"/>
                </a:cxn>
                <a:cxn ang="0">
                  <a:pos x="T6" y="T7"/>
                </a:cxn>
                <a:cxn ang="0">
                  <a:pos x="T8" y="T9"/>
                </a:cxn>
                <a:cxn ang="0">
                  <a:pos x="T10" y="T11"/>
                </a:cxn>
              </a:cxnLst>
              <a:rect l="0" t="0" r="r" b="b"/>
              <a:pathLst>
                <a:path w="252" h="247">
                  <a:moveTo>
                    <a:pt x="252" y="143"/>
                  </a:moveTo>
                  <a:lnTo>
                    <a:pt x="252" y="143"/>
                  </a:lnTo>
                  <a:lnTo>
                    <a:pt x="105" y="0"/>
                  </a:lnTo>
                  <a:cubicBezTo>
                    <a:pt x="68" y="38"/>
                    <a:pt x="33" y="77"/>
                    <a:pt x="0" y="118"/>
                  </a:cubicBezTo>
                  <a:lnTo>
                    <a:pt x="160" y="247"/>
                  </a:lnTo>
                  <a:cubicBezTo>
                    <a:pt x="189" y="211"/>
                    <a:pt x="220" y="176"/>
                    <a:pt x="252" y="14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37" name="Freeform 175">
              <a:extLst>
                <a:ext uri="{FF2B5EF4-FFF2-40B4-BE49-F238E27FC236}">
                  <a16:creationId xmlns:a16="http://schemas.microsoft.com/office/drawing/2014/main" id="{215CED1F-A7B8-30DE-16D5-586DB0904323}"/>
                </a:ext>
              </a:extLst>
            </p:cNvPr>
            <p:cNvSpPr>
              <a:spLocks/>
            </p:cNvSpPr>
            <p:nvPr/>
          </p:nvSpPr>
          <p:spPr bwMode="auto">
            <a:xfrm>
              <a:off x="1732757" y="3891880"/>
              <a:ext cx="244475" cy="236538"/>
            </a:xfrm>
            <a:custGeom>
              <a:avLst/>
              <a:gdLst>
                <a:gd name="T0" fmla="*/ 257 w 257"/>
                <a:gd name="T1" fmla="*/ 129 h 246"/>
                <a:gd name="T2" fmla="*/ 257 w 257"/>
                <a:gd name="T3" fmla="*/ 129 h 246"/>
                <a:gd name="T4" fmla="*/ 97 w 257"/>
                <a:gd name="T5" fmla="*/ 0 h 246"/>
                <a:gd name="T6" fmla="*/ 0 w 257"/>
                <a:gd name="T7" fmla="*/ 133 h 246"/>
                <a:gd name="T8" fmla="*/ 171 w 257"/>
                <a:gd name="T9" fmla="*/ 246 h 246"/>
                <a:gd name="T10" fmla="*/ 257 w 257"/>
                <a:gd name="T11" fmla="*/ 129 h 246"/>
              </a:gdLst>
              <a:ahLst/>
              <a:cxnLst>
                <a:cxn ang="0">
                  <a:pos x="T0" y="T1"/>
                </a:cxn>
                <a:cxn ang="0">
                  <a:pos x="T2" y="T3"/>
                </a:cxn>
                <a:cxn ang="0">
                  <a:pos x="T4" y="T5"/>
                </a:cxn>
                <a:cxn ang="0">
                  <a:pos x="T6" y="T7"/>
                </a:cxn>
                <a:cxn ang="0">
                  <a:pos x="T8" y="T9"/>
                </a:cxn>
                <a:cxn ang="0">
                  <a:pos x="T10" y="T11"/>
                </a:cxn>
              </a:cxnLst>
              <a:rect l="0" t="0" r="r" b="b"/>
              <a:pathLst>
                <a:path w="257" h="246">
                  <a:moveTo>
                    <a:pt x="257" y="129"/>
                  </a:moveTo>
                  <a:lnTo>
                    <a:pt x="257" y="129"/>
                  </a:lnTo>
                  <a:lnTo>
                    <a:pt x="97" y="0"/>
                  </a:lnTo>
                  <a:cubicBezTo>
                    <a:pt x="62" y="43"/>
                    <a:pt x="30" y="87"/>
                    <a:pt x="0" y="133"/>
                  </a:cubicBezTo>
                  <a:lnTo>
                    <a:pt x="171" y="246"/>
                  </a:lnTo>
                  <a:cubicBezTo>
                    <a:pt x="198" y="206"/>
                    <a:pt x="226" y="167"/>
                    <a:pt x="257" y="129"/>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38" name="Freeform 177">
              <a:extLst>
                <a:ext uri="{FF2B5EF4-FFF2-40B4-BE49-F238E27FC236}">
                  <a16:creationId xmlns:a16="http://schemas.microsoft.com/office/drawing/2014/main" id="{F5E405A4-25E4-CC3B-8DEF-87FE1545DAC5}"/>
                </a:ext>
              </a:extLst>
            </p:cNvPr>
            <p:cNvSpPr>
              <a:spLocks/>
            </p:cNvSpPr>
            <p:nvPr/>
          </p:nvSpPr>
          <p:spPr bwMode="auto">
            <a:xfrm>
              <a:off x="1924844" y="3671217"/>
              <a:ext cx="242888" cy="246063"/>
            </a:xfrm>
            <a:custGeom>
              <a:avLst/>
              <a:gdLst>
                <a:gd name="T0" fmla="*/ 254 w 254"/>
                <a:gd name="T1" fmla="*/ 157 h 257"/>
                <a:gd name="T2" fmla="*/ 254 w 254"/>
                <a:gd name="T3" fmla="*/ 157 h 257"/>
                <a:gd name="T4" fmla="*/ 121 w 254"/>
                <a:gd name="T5" fmla="*/ 0 h 257"/>
                <a:gd name="T6" fmla="*/ 0 w 254"/>
                <a:gd name="T7" fmla="*/ 114 h 257"/>
                <a:gd name="T8" fmla="*/ 147 w 254"/>
                <a:gd name="T9" fmla="*/ 257 h 257"/>
                <a:gd name="T10" fmla="*/ 254 w 254"/>
                <a:gd name="T11" fmla="*/ 157 h 257"/>
              </a:gdLst>
              <a:ahLst/>
              <a:cxnLst>
                <a:cxn ang="0">
                  <a:pos x="T0" y="T1"/>
                </a:cxn>
                <a:cxn ang="0">
                  <a:pos x="T2" y="T3"/>
                </a:cxn>
                <a:cxn ang="0">
                  <a:pos x="T4" y="T5"/>
                </a:cxn>
                <a:cxn ang="0">
                  <a:pos x="T6" y="T7"/>
                </a:cxn>
                <a:cxn ang="0">
                  <a:pos x="T8" y="T9"/>
                </a:cxn>
                <a:cxn ang="0">
                  <a:pos x="T10" y="T11"/>
                </a:cxn>
              </a:cxnLst>
              <a:rect l="0" t="0" r="r" b="b"/>
              <a:pathLst>
                <a:path w="254" h="257">
                  <a:moveTo>
                    <a:pt x="254" y="157"/>
                  </a:moveTo>
                  <a:lnTo>
                    <a:pt x="254" y="157"/>
                  </a:lnTo>
                  <a:lnTo>
                    <a:pt x="121" y="0"/>
                  </a:lnTo>
                  <a:cubicBezTo>
                    <a:pt x="79" y="36"/>
                    <a:pt x="38" y="74"/>
                    <a:pt x="0" y="114"/>
                  </a:cubicBezTo>
                  <a:lnTo>
                    <a:pt x="147" y="257"/>
                  </a:lnTo>
                  <a:cubicBezTo>
                    <a:pt x="181" y="222"/>
                    <a:pt x="217" y="189"/>
                    <a:pt x="254" y="15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39" name="Freeform 181">
              <a:extLst>
                <a:ext uri="{FF2B5EF4-FFF2-40B4-BE49-F238E27FC236}">
                  <a16:creationId xmlns:a16="http://schemas.microsoft.com/office/drawing/2014/main" id="{85514E1C-709E-AEFB-94FD-2982CB3B8A05}"/>
                </a:ext>
              </a:extLst>
            </p:cNvPr>
            <p:cNvSpPr>
              <a:spLocks/>
            </p:cNvSpPr>
            <p:nvPr/>
          </p:nvSpPr>
          <p:spPr bwMode="auto">
            <a:xfrm>
              <a:off x="1721644" y="3410867"/>
              <a:ext cx="225425" cy="231775"/>
            </a:xfrm>
            <a:custGeom>
              <a:avLst/>
              <a:gdLst>
                <a:gd name="T0" fmla="*/ 236 w 236"/>
                <a:gd name="T1" fmla="*/ 157 h 242"/>
                <a:gd name="T2" fmla="*/ 236 w 236"/>
                <a:gd name="T3" fmla="*/ 157 h 242"/>
                <a:gd name="T4" fmla="*/ 104 w 236"/>
                <a:gd name="T5" fmla="*/ 0 h 242"/>
                <a:gd name="T6" fmla="*/ 0 w 236"/>
                <a:gd name="T7" fmla="*/ 94 h 242"/>
                <a:gd name="T8" fmla="*/ 143 w 236"/>
                <a:gd name="T9" fmla="*/ 242 h 242"/>
                <a:gd name="T10" fmla="*/ 236 w 236"/>
                <a:gd name="T11" fmla="*/ 157 h 242"/>
              </a:gdLst>
              <a:ahLst/>
              <a:cxnLst>
                <a:cxn ang="0">
                  <a:pos x="T0" y="T1"/>
                </a:cxn>
                <a:cxn ang="0">
                  <a:pos x="T2" y="T3"/>
                </a:cxn>
                <a:cxn ang="0">
                  <a:pos x="T4" y="T5"/>
                </a:cxn>
                <a:cxn ang="0">
                  <a:pos x="T6" y="T7"/>
                </a:cxn>
                <a:cxn ang="0">
                  <a:pos x="T8" y="T9"/>
                </a:cxn>
                <a:cxn ang="0">
                  <a:pos x="T10" y="T11"/>
                </a:cxn>
              </a:cxnLst>
              <a:rect l="0" t="0" r="r" b="b"/>
              <a:pathLst>
                <a:path w="236" h="242">
                  <a:moveTo>
                    <a:pt x="236" y="157"/>
                  </a:moveTo>
                  <a:lnTo>
                    <a:pt x="236" y="157"/>
                  </a:lnTo>
                  <a:lnTo>
                    <a:pt x="104" y="0"/>
                  </a:lnTo>
                  <a:cubicBezTo>
                    <a:pt x="68" y="31"/>
                    <a:pt x="34" y="62"/>
                    <a:pt x="0" y="94"/>
                  </a:cubicBezTo>
                  <a:lnTo>
                    <a:pt x="143" y="242"/>
                  </a:lnTo>
                  <a:cubicBezTo>
                    <a:pt x="173" y="213"/>
                    <a:pt x="204" y="184"/>
                    <a:pt x="236" y="15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40" name="Freeform 183">
              <a:extLst>
                <a:ext uri="{FF2B5EF4-FFF2-40B4-BE49-F238E27FC236}">
                  <a16:creationId xmlns:a16="http://schemas.microsoft.com/office/drawing/2014/main" id="{0135D86D-E729-7598-F39B-BE5850E18845}"/>
                </a:ext>
              </a:extLst>
            </p:cNvPr>
            <p:cNvSpPr>
              <a:spLocks/>
            </p:cNvSpPr>
            <p:nvPr/>
          </p:nvSpPr>
          <p:spPr bwMode="auto">
            <a:xfrm>
              <a:off x="1258094" y="4068092"/>
              <a:ext cx="234950" cy="201613"/>
            </a:xfrm>
            <a:custGeom>
              <a:avLst/>
              <a:gdLst>
                <a:gd name="T0" fmla="*/ 245 w 245"/>
                <a:gd name="T1" fmla="*/ 88 h 211"/>
                <a:gd name="T2" fmla="*/ 245 w 245"/>
                <a:gd name="T3" fmla="*/ 88 h 211"/>
                <a:gd name="T4" fmla="*/ 59 w 245"/>
                <a:gd name="T5" fmla="*/ 0 h 211"/>
                <a:gd name="T6" fmla="*/ 0 w 245"/>
                <a:gd name="T7" fmla="*/ 136 h 211"/>
                <a:gd name="T8" fmla="*/ 191 w 245"/>
                <a:gd name="T9" fmla="*/ 211 h 211"/>
                <a:gd name="T10" fmla="*/ 245 w 245"/>
                <a:gd name="T11" fmla="*/ 88 h 211"/>
              </a:gdLst>
              <a:ahLst/>
              <a:cxnLst>
                <a:cxn ang="0">
                  <a:pos x="T0" y="T1"/>
                </a:cxn>
                <a:cxn ang="0">
                  <a:pos x="T2" y="T3"/>
                </a:cxn>
                <a:cxn ang="0">
                  <a:pos x="T4" y="T5"/>
                </a:cxn>
                <a:cxn ang="0">
                  <a:pos x="T6" y="T7"/>
                </a:cxn>
                <a:cxn ang="0">
                  <a:pos x="T8" y="T9"/>
                </a:cxn>
                <a:cxn ang="0">
                  <a:pos x="T10" y="T11"/>
                </a:cxn>
              </a:cxnLst>
              <a:rect l="0" t="0" r="r" b="b"/>
              <a:pathLst>
                <a:path w="245" h="211">
                  <a:moveTo>
                    <a:pt x="245" y="88"/>
                  </a:moveTo>
                  <a:lnTo>
                    <a:pt x="245" y="88"/>
                  </a:lnTo>
                  <a:lnTo>
                    <a:pt x="59" y="0"/>
                  </a:lnTo>
                  <a:cubicBezTo>
                    <a:pt x="38" y="44"/>
                    <a:pt x="18" y="90"/>
                    <a:pt x="0" y="136"/>
                  </a:cubicBezTo>
                  <a:lnTo>
                    <a:pt x="191" y="211"/>
                  </a:lnTo>
                  <a:cubicBezTo>
                    <a:pt x="208" y="169"/>
                    <a:pt x="226" y="128"/>
                    <a:pt x="245" y="8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41" name="Freeform 185">
              <a:extLst>
                <a:ext uri="{FF2B5EF4-FFF2-40B4-BE49-F238E27FC236}">
                  <a16:creationId xmlns:a16="http://schemas.microsoft.com/office/drawing/2014/main" id="{454CE143-4C90-B5F8-EBDA-B8959441DB69}"/>
                </a:ext>
              </a:extLst>
            </p:cNvPr>
            <p:cNvSpPr>
              <a:spLocks/>
            </p:cNvSpPr>
            <p:nvPr/>
          </p:nvSpPr>
          <p:spPr bwMode="auto">
            <a:xfrm>
              <a:off x="1177132" y="4330030"/>
              <a:ext cx="222250" cy="177800"/>
            </a:xfrm>
            <a:custGeom>
              <a:avLst/>
              <a:gdLst>
                <a:gd name="T0" fmla="*/ 234 w 234"/>
                <a:gd name="T1" fmla="*/ 61 h 185"/>
                <a:gd name="T2" fmla="*/ 234 w 234"/>
                <a:gd name="T3" fmla="*/ 61 h 185"/>
                <a:gd name="T4" fmla="*/ 37 w 234"/>
                <a:gd name="T5" fmla="*/ 0 h 185"/>
                <a:gd name="T6" fmla="*/ 0 w 234"/>
                <a:gd name="T7" fmla="*/ 137 h 185"/>
                <a:gd name="T8" fmla="*/ 200 w 234"/>
                <a:gd name="T9" fmla="*/ 185 h 185"/>
                <a:gd name="T10" fmla="*/ 234 w 234"/>
                <a:gd name="T11" fmla="*/ 61 h 185"/>
              </a:gdLst>
              <a:ahLst/>
              <a:cxnLst>
                <a:cxn ang="0">
                  <a:pos x="T0" y="T1"/>
                </a:cxn>
                <a:cxn ang="0">
                  <a:pos x="T2" y="T3"/>
                </a:cxn>
                <a:cxn ang="0">
                  <a:pos x="T4" y="T5"/>
                </a:cxn>
                <a:cxn ang="0">
                  <a:pos x="T6" y="T7"/>
                </a:cxn>
                <a:cxn ang="0">
                  <a:pos x="T8" y="T9"/>
                </a:cxn>
                <a:cxn ang="0">
                  <a:pos x="T10" y="T11"/>
                </a:cxn>
              </a:cxnLst>
              <a:rect l="0" t="0" r="r" b="b"/>
              <a:pathLst>
                <a:path w="234" h="185">
                  <a:moveTo>
                    <a:pt x="234" y="61"/>
                  </a:moveTo>
                  <a:lnTo>
                    <a:pt x="234" y="61"/>
                  </a:lnTo>
                  <a:lnTo>
                    <a:pt x="37" y="0"/>
                  </a:lnTo>
                  <a:cubicBezTo>
                    <a:pt x="23" y="45"/>
                    <a:pt x="11" y="91"/>
                    <a:pt x="0" y="137"/>
                  </a:cubicBezTo>
                  <a:lnTo>
                    <a:pt x="200" y="185"/>
                  </a:lnTo>
                  <a:cubicBezTo>
                    <a:pt x="210" y="143"/>
                    <a:pt x="221" y="102"/>
                    <a:pt x="234" y="61"/>
                  </a:cubicBezTo>
                  <a:close/>
                </a:path>
              </a:pathLst>
            </a:custGeom>
            <a:pattFill prst="wdUpDiag">
              <a:fgClr>
                <a:schemeClr val="accent2"/>
              </a:fgClr>
              <a:bgClr>
                <a:schemeClr val="accent1"/>
              </a:bgClr>
            </a:patt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42" name="Freeform 187">
              <a:extLst>
                <a:ext uri="{FF2B5EF4-FFF2-40B4-BE49-F238E27FC236}">
                  <a16:creationId xmlns:a16="http://schemas.microsoft.com/office/drawing/2014/main" id="{CD74C28C-FCB1-3410-009B-825C24EDDDFF}"/>
                </a:ext>
              </a:extLst>
            </p:cNvPr>
            <p:cNvSpPr>
              <a:spLocks/>
            </p:cNvSpPr>
            <p:nvPr/>
          </p:nvSpPr>
          <p:spPr bwMode="auto">
            <a:xfrm>
              <a:off x="1315244" y="3941092"/>
              <a:ext cx="236538" cy="211138"/>
            </a:xfrm>
            <a:custGeom>
              <a:avLst/>
              <a:gdLst>
                <a:gd name="T0" fmla="*/ 249 w 249"/>
                <a:gd name="T1" fmla="*/ 102 h 222"/>
                <a:gd name="T2" fmla="*/ 249 w 249"/>
                <a:gd name="T3" fmla="*/ 102 h 222"/>
                <a:gd name="T4" fmla="*/ 70 w 249"/>
                <a:gd name="T5" fmla="*/ 0 h 222"/>
                <a:gd name="T6" fmla="*/ 0 w 249"/>
                <a:gd name="T7" fmla="*/ 134 h 222"/>
                <a:gd name="T8" fmla="*/ 186 w 249"/>
                <a:gd name="T9" fmla="*/ 222 h 222"/>
                <a:gd name="T10" fmla="*/ 249 w 249"/>
                <a:gd name="T11" fmla="*/ 102 h 222"/>
              </a:gdLst>
              <a:ahLst/>
              <a:cxnLst>
                <a:cxn ang="0">
                  <a:pos x="T0" y="T1"/>
                </a:cxn>
                <a:cxn ang="0">
                  <a:pos x="T2" y="T3"/>
                </a:cxn>
                <a:cxn ang="0">
                  <a:pos x="T4" y="T5"/>
                </a:cxn>
                <a:cxn ang="0">
                  <a:pos x="T6" y="T7"/>
                </a:cxn>
                <a:cxn ang="0">
                  <a:pos x="T8" y="T9"/>
                </a:cxn>
                <a:cxn ang="0">
                  <a:pos x="T10" y="T11"/>
                </a:cxn>
              </a:cxnLst>
              <a:rect l="0" t="0" r="r" b="b"/>
              <a:pathLst>
                <a:path w="249" h="222">
                  <a:moveTo>
                    <a:pt x="249" y="102"/>
                  </a:moveTo>
                  <a:lnTo>
                    <a:pt x="249" y="102"/>
                  </a:lnTo>
                  <a:lnTo>
                    <a:pt x="70" y="0"/>
                  </a:lnTo>
                  <a:cubicBezTo>
                    <a:pt x="45" y="44"/>
                    <a:pt x="22" y="88"/>
                    <a:pt x="0" y="134"/>
                  </a:cubicBezTo>
                  <a:lnTo>
                    <a:pt x="186" y="222"/>
                  </a:lnTo>
                  <a:cubicBezTo>
                    <a:pt x="205" y="181"/>
                    <a:pt x="226" y="141"/>
                    <a:pt x="249" y="102"/>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43" name="Freeform 189">
              <a:extLst>
                <a:ext uri="{FF2B5EF4-FFF2-40B4-BE49-F238E27FC236}">
                  <a16:creationId xmlns:a16="http://schemas.microsoft.com/office/drawing/2014/main" id="{ED868442-3BB9-48CD-F402-A6C619601E2F}"/>
                </a:ext>
              </a:extLst>
            </p:cNvPr>
            <p:cNvSpPr>
              <a:spLocks/>
            </p:cNvSpPr>
            <p:nvPr/>
          </p:nvSpPr>
          <p:spPr bwMode="auto">
            <a:xfrm>
              <a:off x="1540669" y="3598192"/>
              <a:ext cx="234950" cy="227013"/>
            </a:xfrm>
            <a:custGeom>
              <a:avLst/>
              <a:gdLst>
                <a:gd name="T0" fmla="*/ 247 w 247"/>
                <a:gd name="T1" fmla="*/ 137 h 237"/>
                <a:gd name="T2" fmla="*/ 247 w 247"/>
                <a:gd name="T3" fmla="*/ 137 h 237"/>
                <a:gd name="T4" fmla="*/ 94 w 247"/>
                <a:gd name="T5" fmla="*/ 0 h 237"/>
                <a:gd name="T6" fmla="*/ 0 w 247"/>
                <a:gd name="T7" fmla="*/ 111 h 237"/>
                <a:gd name="T8" fmla="*/ 162 w 247"/>
                <a:gd name="T9" fmla="*/ 237 h 237"/>
                <a:gd name="T10" fmla="*/ 247 w 247"/>
                <a:gd name="T11" fmla="*/ 137 h 237"/>
              </a:gdLst>
              <a:ahLst/>
              <a:cxnLst>
                <a:cxn ang="0">
                  <a:pos x="T0" y="T1"/>
                </a:cxn>
                <a:cxn ang="0">
                  <a:pos x="T2" y="T3"/>
                </a:cxn>
                <a:cxn ang="0">
                  <a:pos x="T4" y="T5"/>
                </a:cxn>
                <a:cxn ang="0">
                  <a:pos x="T6" y="T7"/>
                </a:cxn>
                <a:cxn ang="0">
                  <a:pos x="T8" y="T9"/>
                </a:cxn>
                <a:cxn ang="0">
                  <a:pos x="T10" y="T11"/>
                </a:cxn>
              </a:cxnLst>
              <a:rect l="0" t="0" r="r" b="b"/>
              <a:pathLst>
                <a:path w="247" h="237">
                  <a:moveTo>
                    <a:pt x="247" y="137"/>
                  </a:moveTo>
                  <a:lnTo>
                    <a:pt x="247" y="137"/>
                  </a:lnTo>
                  <a:lnTo>
                    <a:pt x="94" y="0"/>
                  </a:lnTo>
                  <a:cubicBezTo>
                    <a:pt x="61" y="36"/>
                    <a:pt x="30" y="73"/>
                    <a:pt x="0" y="111"/>
                  </a:cubicBezTo>
                  <a:lnTo>
                    <a:pt x="162" y="237"/>
                  </a:lnTo>
                  <a:cubicBezTo>
                    <a:pt x="189" y="203"/>
                    <a:pt x="217" y="169"/>
                    <a:pt x="247" y="137"/>
                  </a:cubicBezTo>
                  <a:close/>
                </a:path>
              </a:pathLst>
            </a:custGeom>
            <a:pattFill prst="wdUpDiag">
              <a:fgClr>
                <a:schemeClr val="accent2"/>
              </a:fgClr>
              <a:bgClr>
                <a:schemeClr val="accent1"/>
              </a:bgClr>
            </a:patt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44" name="Freeform 191">
              <a:extLst>
                <a:ext uri="{FF2B5EF4-FFF2-40B4-BE49-F238E27FC236}">
                  <a16:creationId xmlns:a16="http://schemas.microsoft.com/office/drawing/2014/main" id="{48AE4557-416F-5C15-F52B-F2B146263C42}"/>
                </a:ext>
              </a:extLst>
            </p:cNvPr>
            <p:cNvSpPr>
              <a:spLocks/>
            </p:cNvSpPr>
            <p:nvPr/>
          </p:nvSpPr>
          <p:spPr bwMode="auto">
            <a:xfrm>
              <a:off x="1629569" y="3499767"/>
              <a:ext cx="228600" cy="228600"/>
            </a:xfrm>
            <a:custGeom>
              <a:avLst/>
              <a:gdLst>
                <a:gd name="T0" fmla="*/ 240 w 240"/>
                <a:gd name="T1" fmla="*/ 148 h 239"/>
                <a:gd name="T2" fmla="*/ 240 w 240"/>
                <a:gd name="T3" fmla="*/ 148 h 239"/>
                <a:gd name="T4" fmla="*/ 97 w 240"/>
                <a:gd name="T5" fmla="*/ 0 h 239"/>
                <a:gd name="T6" fmla="*/ 0 w 240"/>
                <a:gd name="T7" fmla="*/ 102 h 239"/>
                <a:gd name="T8" fmla="*/ 153 w 240"/>
                <a:gd name="T9" fmla="*/ 239 h 239"/>
                <a:gd name="T10" fmla="*/ 240 w 240"/>
                <a:gd name="T11" fmla="*/ 148 h 239"/>
              </a:gdLst>
              <a:ahLst/>
              <a:cxnLst>
                <a:cxn ang="0">
                  <a:pos x="T0" y="T1"/>
                </a:cxn>
                <a:cxn ang="0">
                  <a:pos x="T2" y="T3"/>
                </a:cxn>
                <a:cxn ang="0">
                  <a:pos x="T4" y="T5"/>
                </a:cxn>
                <a:cxn ang="0">
                  <a:pos x="T6" y="T7"/>
                </a:cxn>
                <a:cxn ang="0">
                  <a:pos x="T8" y="T9"/>
                </a:cxn>
                <a:cxn ang="0">
                  <a:pos x="T10" y="T11"/>
                </a:cxn>
              </a:cxnLst>
              <a:rect l="0" t="0" r="r" b="b"/>
              <a:pathLst>
                <a:path w="240" h="239">
                  <a:moveTo>
                    <a:pt x="240" y="148"/>
                  </a:moveTo>
                  <a:lnTo>
                    <a:pt x="240" y="148"/>
                  </a:lnTo>
                  <a:lnTo>
                    <a:pt x="97" y="0"/>
                  </a:lnTo>
                  <a:cubicBezTo>
                    <a:pt x="64" y="33"/>
                    <a:pt x="31" y="67"/>
                    <a:pt x="0" y="102"/>
                  </a:cubicBezTo>
                  <a:lnTo>
                    <a:pt x="153" y="239"/>
                  </a:lnTo>
                  <a:cubicBezTo>
                    <a:pt x="181" y="208"/>
                    <a:pt x="210" y="177"/>
                    <a:pt x="240" y="148"/>
                  </a:cubicBezTo>
                  <a:close/>
                </a:path>
              </a:pathLst>
            </a:custGeom>
            <a:pattFill prst="wdUpDiag">
              <a:fgClr>
                <a:schemeClr val="accent2"/>
              </a:fgClr>
              <a:bgClr>
                <a:schemeClr val="accent1"/>
              </a:bgClr>
            </a:patt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45" name="Freeform 195">
              <a:extLst>
                <a:ext uri="{FF2B5EF4-FFF2-40B4-BE49-F238E27FC236}">
                  <a16:creationId xmlns:a16="http://schemas.microsoft.com/office/drawing/2014/main" id="{D8172E1B-7D3D-A90F-8CB0-685C5C4EEBEE}"/>
                </a:ext>
              </a:extLst>
            </p:cNvPr>
            <p:cNvSpPr>
              <a:spLocks/>
            </p:cNvSpPr>
            <p:nvPr/>
          </p:nvSpPr>
          <p:spPr bwMode="auto">
            <a:xfrm>
              <a:off x="1381919" y="3818855"/>
              <a:ext cx="238125" cy="219075"/>
            </a:xfrm>
            <a:custGeom>
              <a:avLst/>
              <a:gdLst>
                <a:gd name="T0" fmla="*/ 250 w 250"/>
                <a:gd name="T1" fmla="*/ 114 h 229"/>
                <a:gd name="T2" fmla="*/ 250 w 250"/>
                <a:gd name="T3" fmla="*/ 114 h 229"/>
                <a:gd name="T4" fmla="*/ 79 w 250"/>
                <a:gd name="T5" fmla="*/ 0 h 229"/>
                <a:gd name="T6" fmla="*/ 0 w 250"/>
                <a:gd name="T7" fmla="*/ 128 h 229"/>
                <a:gd name="T8" fmla="*/ 179 w 250"/>
                <a:gd name="T9" fmla="*/ 229 h 229"/>
                <a:gd name="T10" fmla="*/ 250 w 250"/>
                <a:gd name="T11" fmla="*/ 114 h 229"/>
              </a:gdLst>
              <a:ahLst/>
              <a:cxnLst>
                <a:cxn ang="0">
                  <a:pos x="T0" y="T1"/>
                </a:cxn>
                <a:cxn ang="0">
                  <a:pos x="T2" y="T3"/>
                </a:cxn>
                <a:cxn ang="0">
                  <a:pos x="T4" y="T5"/>
                </a:cxn>
                <a:cxn ang="0">
                  <a:pos x="T6" y="T7"/>
                </a:cxn>
                <a:cxn ang="0">
                  <a:pos x="T8" y="T9"/>
                </a:cxn>
                <a:cxn ang="0">
                  <a:pos x="T10" y="T11"/>
                </a:cxn>
              </a:cxnLst>
              <a:rect l="0" t="0" r="r" b="b"/>
              <a:pathLst>
                <a:path w="250" h="229">
                  <a:moveTo>
                    <a:pt x="250" y="114"/>
                  </a:moveTo>
                  <a:lnTo>
                    <a:pt x="250" y="114"/>
                  </a:lnTo>
                  <a:lnTo>
                    <a:pt x="79" y="0"/>
                  </a:lnTo>
                  <a:cubicBezTo>
                    <a:pt x="51" y="41"/>
                    <a:pt x="25" y="84"/>
                    <a:pt x="0" y="128"/>
                  </a:cubicBezTo>
                  <a:lnTo>
                    <a:pt x="179" y="229"/>
                  </a:lnTo>
                  <a:cubicBezTo>
                    <a:pt x="201" y="190"/>
                    <a:pt x="225" y="152"/>
                    <a:pt x="250" y="114"/>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46" name="Freeform 197">
              <a:extLst>
                <a:ext uri="{FF2B5EF4-FFF2-40B4-BE49-F238E27FC236}">
                  <a16:creationId xmlns:a16="http://schemas.microsoft.com/office/drawing/2014/main" id="{7ED58248-9B75-8A65-4B2A-334611B34A69}"/>
                </a:ext>
              </a:extLst>
            </p:cNvPr>
            <p:cNvSpPr>
              <a:spLocks/>
            </p:cNvSpPr>
            <p:nvPr/>
          </p:nvSpPr>
          <p:spPr bwMode="auto">
            <a:xfrm>
              <a:off x="1386682" y="3256880"/>
              <a:ext cx="233363" cy="234950"/>
            </a:xfrm>
            <a:custGeom>
              <a:avLst/>
              <a:gdLst>
                <a:gd name="T0" fmla="*/ 245 w 245"/>
                <a:gd name="T1" fmla="*/ 148 h 245"/>
                <a:gd name="T2" fmla="*/ 245 w 245"/>
                <a:gd name="T3" fmla="*/ 148 h 245"/>
                <a:gd name="T4" fmla="*/ 102 w 245"/>
                <a:gd name="T5" fmla="*/ 0 h 245"/>
                <a:gd name="T6" fmla="*/ 0 w 245"/>
                <a:gd name="T7" fmla="*/ 107 h 245"/>
                <a:gd name="T8" fmla="*/ 151 w 245"/>
                <a:gd name="T9" fmla="*/ 245 h 245"/>
                <a:gd name="T10" fmla="*/ 245 w 245"/>
                <a:gd name="T11" fmla="*/ 148 h 245"/>
              </a:gdLst>
              <a:ahLst/>
              <a:cxnLst>
                <a:cxn ang="0">
                  <a:pos x="T0" y="T1"/>
                </a:cxn>
                <a:cxn ang="0">
                  <a:pos x="T2" y="T3"/>
                </a:cxn>
                <a:cxn ang="0">
                  <a:pos x="T4" y="T5"/>
                </a:cxn>
                <a:cxn ang="0">
                  <a:pos x="T6" y="T7"/>
                </a:cxn>
                <a:cxn ang="0">
                  <a:pos x="T8" y="T9"/>
                </a:cxn>
                <a:cxn ang="0">
                  <a:pos x="T10" y="T11"/>
                </a:cxn>
              </a:cxnLst>
              <a:rect l="0" t="0" r="r" b="b"/>
              <a:pathLst>
                <a:path w="245" h="245">
                  <a:moveTo>
                    <a:pt x="245" y="148"/>
                  </a:moveTo>
                  <a:lnTo>
                    <a:pt x="245" y="148"/>
                  </a:lnTo>
                  <a:lnTo>
                    <a:pt x="102" y="0"/>
                  </a:lnTo>
                  <a:cubicBezTo>
                    <a:pt x="67" y="35"/>
                    <a:pt x="33" y="70"/>
                    <a:pt x="0" y="107"/>
                  </a:cubicBezTo>
                  <a:lnTo>
                    <a:pt x="151" y="245"/>
                  </a:lnTo>
                  <a:cubicBezTo>
                    <a:pt x="182" y="212"/>
                    <a:pt x="213" y="179"/>
                    <a:pt x="245"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147" name="Freeform 199">
              <a:extLst>
                <a:ext uri="{FF2B5EF4-FFF2-40B4-BE49-F238E27FC236}">
                  <a16:creationId xmlns:a16="http://schemas.microsoft.com/office/drawing/2014/main" id="{C6C303BD-6FAB-2455-579F-149D7F68E426}"/>
                </a:ext>
              </a:extLst>
            </p:cNvPr>
            <p:cNvSpPr>
              <a:spLocks/>
            </p:cNvSpPr>
            <p:nvPr/>
          </p:nvSpPr>
          <p:spPr bwMode="auto">
            <a:xfrm>
              <a:off x="1121569" y="3587080"/>
              <a:ext cx="241300" cy="228600"/>
            </a:xfrm>
            <a:custGeom>
              <a:avLst/>
              <a:gdLst>
                <a:gd name="T0" fmla="*/ 254 w 254"/>
                <a:gd name="T1" fmla="*/ 118 h 238"/>
                <a:gd name="T2" fmla="*/ 254 w 254"/>
                <a:gd name="T3" fmla="*/ 118 h 238"/>
                <a:gd name="T4" fmla="*/ 86 w 254"/>
                <a:gd name="T5" fmla="*/ 0 h 238"/>
                <a:gd name="T6" fmla="*/ 0 w 254"/>
                <a:gd name="T7" fmla="*/ 131 h 238"/>
                <a:gd name="T8" fmla="*/ 176 w 254"/>
                <a:gd name="T9" fmla="*/ 238 h 238"/>
                <a:gd name="T10" fmla="*/ 254 w 254"/>
                <a:gd name="T11" fmla="*/ 118 h 238"/>
              </a:gdLst>
              <a:ahLst/>
              <a:cxnLst>
                <a:cxn ang="0">
                  <a:pos x="T0" y="T1"/>
                </a:cxn>
                <a:cxn ang="0">
                  <a:pos x="T2" y="T3"/>
                </a:cxn>
                <a:cxn ang="0">
                  <a:pos x="T4" y="T5"/>
                </a:cxn>
                <a:cxn ang="0">
                  <a:pos x="T6" y="T7"/>
                </a:cxn>
                <a:cxn ang="0">
                  <a:pos x="T8" y="T9"/>
                </a:cxn>
                <a:cxn ang="0">
                  <a:pos x="T10" y="T11"/>
                </a:cxn>
              </a:cxnLst>
              <a:rect l="0" t="0" r="r" b="b"/>
              <a:pathLst>
                <a:path w="254" h="238">
                  <a:moveTo>
                    <a:pt x="254" y="118"/>
                  </a:moveTo>
                  <a:lnTo>
                    <a:pt x="254" y="118"/>
                  </a:lnTo>
                  <a:lnTo>
                    <a:pt x="86" y="0"/>
                  </a:lnTo>
                  <a:cubicBezTo>
                    <a:pt x="56" y="43"/>
                    <a:pt x="28" y="86"/>
                    <a:pt x="0" y="131"/>
                  </a:cubicBezTo>
                  <a:lnTo>
                    <a:pt x="176" y="238"/>
                  </a:lnTo>
                  <a:cubicBezTo>
                    <a:pt x="201" y="197"/>
                    <a:pt x="227" y="157"/>
                    <a:pt x="254" y="118"/>
                  </a:cubicBezTo>
                  <a:close/>
                </a:path>
              </a:pathLst>
            </a:custGeom>
            <a:pattFill prst="wdUpDiag">
              <a:fgClr>
                <a:schemeClr val="accent2"/>
              </a:fgClr>
              <a:bgClr>
                <a:schemeClr val="accent1"/>
              </a:bgClr>
            </a:patt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48" name="Freeform 201">
              <a:extLst>
                <a:ext uri="{FF2B5EF4-FFF2-40B4-BE49-F238E27FC236}">
                  <a16:creationId xmlns:a16="http://schemas.microsoft.com/office/drawing/2014/main" id="{A4F0CDF9-1B47-087C-CD09-FE457D1C9E26}"/>
                </a:ext>
              </a:extLst>
            </p:cNvPr>
            <p:cNvSpPr>
              <a:spLocks/>
            </p:cNvSpPr>
            <p:nvPr/>
          </p:nvSpPr>
          <p:spPr bwMode="auto">
            <a:xfrm>
              <a:off x="1048544" y="3712492"/>
              <a:ext cx="241300" cy="220663"/>
            </a:xfrm>
            <a:custGeom>
              <a:avLst/>
              <a:gdLst>
                <a:gd name="T0" fmla="*/ 253 w 253"/>
                <a:gd name="T1" fmla="*/ 107 h 231"/>
                <a:gd name="T2" fmla="*/ 253 w 253"/>
                <a:gd name="T3" fmla="*/ 107 h 231"/>
                <a:gd name="T4" fmla="*/ 77 w 253"/>
                <a:gd name="T5" fmla="*/ 0 h 231"/>
                <a:gd name="T6" fmla="*/ 0 w 253"/>
                <a:gd name="T7" fmla="*/ 136 h 231"/>
                <a:gd name="T8" fmla="*/ 182 w 253"/>
                <a:gd name="T9" fmla="*/ 231 h 231"/>
                <a:gd name="T10" fmla="*/ 253 w 253"/>
                <a:gd name="T11" fmla="*/ 107 h 231"/>
              </a:gdLst>
              <a:ahLst/>
              <a:cxnLst>
                <a:cxn ang="0">
                  <a:pos x="T0" y="T1"/>
                </a:cxn>
                <a:cxn ang="0">
                  <a:pos x="T2" y="T3"/>
                </a:cxn>
                <a:cxn ang="0">
                  <a:pos x="T4" y="T5"/>
                </a:cxn>
                <a:cxn ang="0">
                  <a:pos x="T6" y="T7"/>
                </a:cxn>
                <a:cxn ang="0">
                  <a:pos x="T8" y="T9"/>
                </a:cxn>
                <a:cxn ang="0">
                  <a:pos x="T10" y="T11"/>
                </a:cxn>
              </a:cxnLst>
              <a:rect l="0" t="0" r="r" b="b"/>
              <a:pathLst>
                <a:path w="253" h="231">
                  <a:moveTo>
                    <a:pt x="253" y="107"/>
                  </a:moveTo>
                  <a:lnTo>
                    <a:pt x="253" y="107"/>
                  </a:lnTo>
                  <a:lnTo>
                    <a:pt x="77" y="0"/>
                  </a:lnTo>
                  <a:cubicBezTo>
                    <a:pt x="50" y="44"/>
                    <a:pt x="24" y="89"/>
                    <a:pt x="0" y="136"/>
                  </a:cubicBezTo>
                  <a:lnTo>
                    <a:pt x="182" y="231"/>
                  </a:lnTo>
                  <a:cubicBezTo>
                    <a:pt x="204" y="189"/>
                    <a:pt x="228" y="147"/>
                    <a:pt x="253" y="10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49" name="Freeform 206">
              <a:extLst>
                <a:ext uri="{FF2B5EF4-FFF2-40B4-BE49-F238E27FC236}">
                  <a16:creationId xmlns:a16="http://schemas.microsoft.com/office/drawing/2014/main" id="{7C852D46-0FB8-89EC-8212-E1A02D6A5AA1}"/>
                </a:ext>
              </a:extLst>
            </p:cNvPr>
            <p:cNvSpPr>
              <a:spLocks/>
            </p:cNvSpPr>
            <p:nvPr/>
          </p:nvSpPr>
          <p:spPr bwMode="auto">
            <a:xfrm>
              <a:off x="983457" y="3842668"/>
              <a:ext cx="238125" cy="212725"/>
            </a:xfrm>
            <a:custGeom>
              <a:avLst/>
              <a:gdLst>
                <a:gd name="T0" fmla="*/ 250 w 250"/>
                <a:gd name="T1" fmla="*/ 95 h 223"/>
                <a:gd name="T2" fmla="*/ 250 w 250"/>
                <a:gd name="T3" fmla="*/ 95 h 223"/>
                <a:gd name="T4" fmla="*/ 68 w 250"/>
                <a:gd name="T5" fmla="*/ 0 h 223"/>
                <a:gd name="T6" fmla="*/ 0 w 250"/>
                <a:gd name="T7" fmla="*/ 140 h 223"/>
                <a:gd name="T8" fmla="*/ 188 w 250"/>
                <a:gd name="T9" fmla="*/ 223 h 223"/>
                <a:gd name="T10" fmla="*/ 250 w 250"/>
                <a:gd name="T11" fmla="*/ 95 h 223"/>
              </a:gdLst>
              <a:ahLst/>
              <a:cxnLst>
                <a:cxn ang="0">
                  <a:pos x="T0" y="T1"/>
                </a:cxn>
                <a:cxn ang="0">
                  <a:pos x="T2" y="T3"/>
                </a:cxn>
                <a:cxn ang="0">
                  <a:pos x="T4" y="T5"/>
                </a:cxn>
                <a:cxn ang="0">
                  <a:pos x="T6" y="T7"/>
                </a:cxn>
                <a:cxn ang="0">
                  <a:pos x="T8" y="T9"/>
                </a:cxn>
                <a:cxn ang="0">
                  <a:pos x="T10" y="T11"/>
                </a:cxn>
              </a:cxnLst>
              <a:rect l="0" t="0" r="r" b="b"/>
              <a:pathLst>
                <a:path w="250" h="223">
                  <a:moveTo>
                    <a:pt x="250" y="95"/>
                  </a:moveTo>
                  <a:lnTo>
                    <a:pt x="250" y="95"/>
                  </a:lnTo>
                  <a:lnTo>
                    <a:pt x="68" y="0"/>
                  </a:lnTo>
                  <a:cubicBezTo>
                    <a:pt x="44" y="46"/>
                    <a:pt x="21" y="92"/>
                    <a:pt x="0" y="140"/>
                  </a:cubicBezTo>
                  <a:lnTo>
                    <a:pt x="188" y="223"/>
                  </a:lnTo>
                  <a:cubicBezTo>
                    <a:pt x="207" y="180"/>
                    <a:pt x="228" y="137"/>
                    <a:pt x="250" y="9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50" name="Freeform 208">
              <a:extLst>
                <a:ext uri="{FF2B5EF4-FFF2-40B4-BE49-F238E27FC236}">
                  <a16:creationId xmlns:a16="http://schemas.microsoft.com/office/drawing/2014/main" id="{667F1094-91A4-A337-4C92-8F2F6DC20CAA}"/>
                </a:ext>
              </a:extLst>
            </p:cNvPr>
            <p:cNvSpPr>
              <a:spLocks/>
            </p:cNvSpPr>
            <p:nvPr/>
          </p:nvSpPr>
          <p:spPr bwMode="auto">
            <a:xfrm>
              <a:off x="1204119" y="3469605"/>
              <a:ext cx="241300" cy="230188"/>
            </a:xfrm>
            <a:custGeom>
              <a:avLst/>
              <a:gdLst>
                <a:gd name="T0" fmla="*/ 253 w 253"/>
                <a:gd name="T1" fmla="*/ 128 h 241"/>
                <a:gd name="T2" fmla="*/ 253 w 253"/>
                <a:gd name="T3" fmla="*/ 128 h 241"/>
                <a:gd name="T4" fmla="*/ 93 w 253"/>
                <a:gd name="T5" fmla="*/ 0 h 241"/>
                <a:gd name="T6" fmla="*/ 0 w 253"/>
                <a:gd name="T7" fmla="*/ 123 h 241"/>
                <a:gd name="T8" fmla="*/ 168 w 253"/>
                <a:gd name="T9" fmla="*/ 241 h 241"/>
                <a:gd name="T10" fmla="*/ 253 w 253"/>
                <a:gd name="T11" fmla="*/ 128 h 241"/>
              </a:gdLst>
              <a:ahLst/>
              <a:cxnLst>
                <a:cxn ang="0">
                  <a:pos x="T0" y="T1"/>
                </a:cxn>
                <a:cxn ang="0">
                  <a:pos x="T2" y="T3"/>
                </a:cxn>
                <a:cxn ang="0">
                  <a:pos x="T4" y="T5"/>
                </a:cxn>
                <a:cxn ang="0">
                  <a:pos x="T6" y="T7"/>
                </a:cxn>
                <a:cxn ang="0">
                  <a:pos x="T8" y="T9"/>
                </a:cxn>
                <a:cxn ang="0">
                  <a:pos x="T10" y="T11"/>
                </a:cxn>
              </a:cxnLst>
              <a:rect l="0" t="0" r="r" b="b"/>
              <a:pathLst>
                <a:path w="253" h="241">
                  <a:moveTo>
                    <a:pt x="253" y="128"/>
                  </a:moveTo>
                  <a:lnTo>
                    <a:pt x="253" y="128"/>
                  </a:lnTo>
                  <a:lnTo>
                    <a:pt x="93" y="0"/>
                  </a:lnTo>
                  <a:cubicBezTo>
                    <a:pt x="61" y="40"/>
                    <a:pt x="30" y="81"/>
                    <a:pt x="0" y="123"/>
                  </a:cubicBezTo>
                  <a:lnTo>
                    <a:pt x="168" y="241"/>
                  </a:lnTo>
                  <a:cubicBezTo>
                    <a:pt x="195" y="203"/>
                    <a:pt x="224" y="165"/>
                    <a:pt x="253" y="12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51" name="Freeform 210">
              <a:extLst>
                <a:ext uri="{FF2B5EF4-FFF2-40B4-BE49-F238E27FC236}">
                  <a16:creationId xmlns:a16="http://schemas.microsoft.com/office/drawing/2014/main" id="{4A9361CD-3525-01E7-5F85-C44D0DAE4821}"/>
                </a:ext>
              </a:extLst>
            </p:cNvPr>
            <p:cNvSpPr>
              <a:spLocks/>
            </p:cNvSpPr>
            <p:nvPr/>
          </p:nvSpPr>
          <p:spPr bwMode="auto">
            <a:xfrm>
              <a:off x="1483519" y="3150518"/>
              <a:ext cx="244475" cy="249238"/>
            </a:xfrm>
            <a:custGeom>
              <a:avLst/>
              <a:gdLst>
                <a:gd name="T0" fmla="*/ 256 w 256"/>
                <a:gd name="T1" fmla="*/ 157 h 260"/>
                <a:gd name="T2" fmla="*/ 256 w 256"/>
                <a:gd name="T3" fmla="*/ 157 h 260"/>
                <a:gd name="T4" fmla="*/ 123 w 256"/>
                <a:gd name="T5" fmla="*/ 0 h 260"/>
                <a:gd name="T6" fmla="*/ 0 w 256"/>
                <a:gd name="T7" fmla="*/ 112 h 260"/>
                <a:gd name="T8" fmla="*/ 143 w 256"/>
                <a:gd name="T9" fmla="*/ 260 h 260"/>
                <a:gd name="T10" fmla="*/ 256 w 256"/>
                <a:gd name="T11" fmla="*/ 157 h 260"/>
              </a:gdLst>
              <a:ahLst/>
              <a:cxnLst>
                <a:cxn ang="0">
                  <a:pos x="T0" y="T1"/>
                </a:cxn>
                <a:cxn ang="0">
                  <a:pos x="T2" y="T3"/>
                </a:cxn>
                <a:cxn ang="0">
                  <a:pos x="T4" y="T5"/>
                </a:cxn>
                <a:cxn ang="0">
                  <a:pos x="T6" y="T7"/>
                </a:cxn>
                <a:cxn ang="0">
                  <a:pos x="T8" y="T9"/>
                </a:cxn>
                <a:cxn ang="0">
                  <a:pos x="T10" y="T11"/>
                </a:cxn>
              </a:cxnLst>
              <a:rect l="0" t="0" r="r" b="b"/>
              <a:pathLst>
                <a:path w="256" h="260">
                  <a:moveTo>
                    <a:pt x="256" y="157"/>
                  </a:moveTo>
                  <a:lnTo>
                    <a:pt x="256" y="157"/>
                  </a:lnTo>
                  <a:lnTo>
                    <a:pt x="123" y="0"/>
                  </a:lnTo>
                  <a:cubicBezTo>
                    <a:pt x="81" y="36"/>
                    <a:pt x="40" y="74"/>
                    <a:pt x="0" y="112"/>
                  </a:cubicBezTo>
                  <a:lnTo>
                    <a:pt x="143" y="260"/>
                  </a:lnTo>
                  <a:cubicBezTo>
                    <a:pt x="180" y="224"/>
                    <a:pt x="217" y="190"/>
                    <a:pt x="256" y="15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52" name="Freeform 214">
              <a:extLst>
                <a:ext uri="{FF2B5EF4-FFF2-40B4-BE49-F238E27FC236}">
                  <a16:creationId xmlns:a16="http://schemas.microsoft.com/office/drawing/2014/main" id="{0772030B-DACE-C7DF-D324-911CEDCCE2E1}"/>
                </a:ext>
              </a:extLst>
            </p:cNvPr>
            <p:cNvSpPr>
              <a:spLocks/>
            </p:cNvSpPr>
            <p:nvPr/>
          </p:nvSpPr>
          <p:spPr bwMode="auto">
            <a:xfrm>
              <a:off x="881857" y="4112543"/>
              <a:ext cx="230188" cy="192088"/>
            </a:xfrm>
            <a:custGeom>
              <a:avLst/>
              <a:gdLst>
                <a:gd name="T0" fmla="*/ 241 w 241"/>
                <a:gd name="T1" fmla="*/ 71 h 201"/>
                <a:gd name="T2" fmla="*/ 241 w 241"/>
                <a:gd name="T3" fmla="*/ 71 h 201"/>
                <a:gd name="T4" fmla="*/ 48 w 241"/>
                <a:gd name="T5" fmla="*/ 0 h 201"/>
                <a:gd name="T6" fmla="*/ 0 w 241"/>
                <a:gd name="T7" fmla="*/ 142 h 201"/>
                <a:gd name="T8" fmla="*/ 197 w 241"/>
                <a:gd name="T9" fmla="*/ 201 h 201"/>
                <a:gd name="T10" fmla="*/ 241 w 241"/>
                <a:gd name="T11" fmla="*/ 71 h 201"/>
              </a:gdLst>
              <a:ahLst/>
              <a:cxnLst>
                <a:cxn ang="0">
                  <a:pos x="T0" y="T1"/>
                </a:cxn>
                <a:cxn ang="0">
                  <a:pos x="T2" y="T3"/>
                </a:cxn>
                <a:cxn ang="0">
                  <a:pos x="T4" y="T5"/>
                </a:cxn>
                <a:cxn ang="0">
                  <a:pos x="T6" y="T7"/>
                </a:cxn>
                <a:cxn ang="0">
                  <a:pos x="T8" y="T9"/>
                </a:cxn>
                <a:cxn ang="0">
                  <a:pos x="T10" y="T11"/>
                </a:cxn>
              </a:cxnLst>
              <a:rect l="0" t="0" r="r" b="b"/>
              <a:pathLst>
                <a:path w="241" h="201">
                  <a:moveTo>
                    <a:pt x="241" y="71"/>
                  </a:moveTo>
                  <a:lnTo>
                    <a:pt x="241" y="71"/>
                  </a:lnTo>
                  <a:lnTo>
                    <a:pt x="48" y="0"/>
                  </a:lnTo>
                  <a:cubicBezTo>
                    <a:pt x="31" y="47"/>
                    <a:pt x="15" y="94"/>
                    <a:pt x="0" y="142"/>
                  </a:cubicBezTo>
                  <a:lnTo>
                    <a:pt x="197" y="201"/>
                  </a:lnTo>
                  <a:cubicBezTo>
                    <a:pt x="210" y="157"/>
                    <a:pt x="225" y="114"/>
                    <a:pt x="241" y="71"/>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53" name="Freeform 216">
              <a:extLst>
                <a:ext uri="{FF2B5EF4-FFF2-40B4-BE49-F238E27FC236}">
                  <a16:creationId xmlns:a16="http://schemas.microsoft.com/office/drawing/2014/main" id="{7902B211-D84F-2505-E360-38D732244B48}"/>
                </a:ext>
              </a:extLst>
            </p:cNvPr>
            <p:cNvSpPr>
              <a:spLocks/>
            </p:cNvSpPr>
            <p:nvPr/>
          </p:nvSpPr>
          <p:spPr bwMode="auto">
            <a:xfrm>
              <a:off x="927894" y="3976018"/>
              <a:ext cx="234950" cy="204788"/>
            </a:xfrm>
            <a:custGeom>
              <a:avLst/>
              <a:gdLst>
                <a:gd name="T0" fmla="*/ 246 w 246"/>
                <a:gd name="T1" fmla="*/ 83 h 213"/>
                <a:gd name="T2" fmla="*/ 246 w 246"/>
                <a:gd name="T3" fmla="*/ 83 h 213"/>
                <a:gd name="T4" fmla="*/ 58 w 246"/>
                <a:gd name="T5" fmla="*/ 0 h 213"/>
                <a:gd name="T6" fmla="*/ 0 w 246"/>
                <a:gd name="T7" fmla="*/ 142 h 213"/>
                <a:gd name="T8" fmla="*/ 193 w 246"/>
                <a:gd name="T9" fmla="*/ 213 h 213"/>
                <a:gd name="T10" fmla="*/ 246 w 246"/>
                <a:gd name="T11" fmla="*/ 83 h 213"/>
              </a:gdLst>
              <a:ahLst/>
              <a:cxnLst>
                <a:cxn ang="0">
                  <a:pos x="T0" y="T1"/>
                </a:cxn>
                <a:cxn ang="0">
                  <a:pos x="T2" y="T3"/>
                </a:cxn>
                <a:cxn ang="0">
                  <a:pos x="T4" y="T5"/>
                </a:cxn>
                <a:cxn ang="0">
                  <a:pos x="T6" y="T7"/>
                </a:cxn>
                <a:cxn ang="0">
                  <a:pos x="T8" y="T9"/>
                </a:cxn>
                <a:cxn ang="0">
                  <a:pos x="T10" y="T11"/>
                </a:cxn>
              </a:cxnLst>
              <a:rect l="0" t="0" r="r" b="b"/>
              <a:pathLst>
                <a:path w="246" h="213">
                  <a:moveTo>
                    <a:pt x="246" y="83"/>
                  </a:moveTo>
                  <a:lnTo>
                    <a:pt x="246" y="83"/>
                  </a:lnTo>
                  <a:lnTo>
                    <a:pt x="58" y="0"/>
                  </a:lnTo>
                  <a:cubicBezTo>
                    <a:pt x="37" y="46"/>
                    <a:pt x="18" y="94"/>
                    <a:pt x="0" y="142"/>
                  </a:cubicBezTo>
                  <a:lnTo>
                    <a:pt x="193" y="213"/>
                  </a:lnTo>
                  <a:cubicBezTo>
                    <a:pt x="209" y="169"/>
                    <a:pt x="227" y="126"/>
                    <a:pt x="246" y="8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54" name="Freeform 228">
              <a:extLst>
                <a:ext uri="{FF2B5EF4-FFF2-40B4-BE49-F238E27FC236}">
                  <a16:creationId xmlns:a16="http://schemas.microsoft.com/office/drawing/2014/main" id="{642E6C27-9205-1BB4-FA06-950B87149481}"/>
                </a:ext>
              </a:extLst>
            </p:cNvPr>
            <p:cNvSpPr>
              <a:spLocks/>
            </p:cNvSpPr>
            <p:nvPr/>
          </p:nvSpPr>
          <p:spPr bwMode="auto">
            <a:xfrm>
              <a:off x="745332" y="3534693"/>
              <a:ext cx="254000" cy="241300"/>
            </a:xfrm>
            <a:custGeom>
              <a:avLst/>
              <a:gdLst>
                <a:gd name="T0" fmla="*/ 265 w 265"/>
                <a:gd name="T1" fmla="*/ 108 h 253"/>
                <a:gd name="T2" fmla="*/ 265 w 265"/>
                <a:gd name="T3" fmla="*/ 108 h 253"/>
                <a:gd name="T4" fmla="*/ 88 w 265"/>
                <a:gd name="T5" fmla="*/ 0 h 253"/>
                <a:gd name="T6" fmla="*/ 0 w 265"/>
                <a:gd name="T7" fmla="*/ 156 h 253"/>
                <a:gd name="T8" fmla="*/ 183 w 265"/>
                <a:gd name="T9" fmla="*/ 253 h 253"/>
                <a:gd name="T10" fmla="*/ 265 w 265"/>
                <a:gd name="T11" fmla="*/ 108 h 253"/>
              </a:gdLst>
              <a:ahLst/>
              <a:cxnLst>
                <a:cxn ang="0">
                  <a:pos x="T0" y="T1"/>
                </a:cxn>
                <a:cxn ang="0">
                  <a:pos x="T2" y="T3"/>
                </a:cxn>
                <a:cxn ang="0">
                  <a:pos x="T4" y="T5"/>
                </a:cxn>
                <a:cxn ang="0">
                  <a:pos x="T6" y="T7"/>
                </a:cxn>
                <a:cxn ang="0">
                  <a:pos x="T8" y="T9"/>
                </a:cxn>
                <a:cxn ang="0">
                  <a:pos x="T10" y="T11"/>
                </a:cxn>
              </a:cxnLst>
              <a:rect l="0" t="0" r="r" b="b"/>
              <a:pathLst>
                <a:path w="265" h="253">
                  <a:moveTo>
                    <a:pt x="265" y="108"/>
                  </a:moveTo>
                  <a:lnTo>
                    <a:pt x="265" y="108"/>
                  </a:lnTo>
                  <a:lnTo>
                    <a:pt x="88" y="0"/>
                  </a:lnTo>
                  <a:cubicBezTo>
                    <a:pt x="57" y="51"/>
                    <a:pt x="27" y="104"/>
                    <a:pt x="0" y="156"/>
                  </a:cubicBezTo>
                  <a:lnTo>
                    <a:pt x="183" y="253"/>
                  </a:lnTo>
                  <a:cubicBezTo>
                    <a:pt x="209" y="204"/>
                    <a:pt x="236" y="155"/>
                    <a:pt x="265" y="10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155" name="Freeform 230">
              <a:extLst>
                <a:ext uri="{FF2B5EF4-FFF2-40B4-BE49-F238E27FC236}">
                  <a16:creationId xmlns:a16="http://schemas.microsoft.com/office/drawing/2014/main" id="{2D807BBF-D135-7856-C186-E6D2F88F8774}"/>
                </a:ext>
              </a:extLst>
            </p:cNvPr>
            <p:cNvSpPr>
              <a:spLocks/>
            </p:cNvSpPr>
            <p:nvPr/>
          </p:nvSpPr>
          <p:spPr bwMode="auto">
            <a:xfrm>
              <a:off x="2950369" y="5069805"/>
              <a:ext cx="158750" cy="196850"/>
            </a:xfrm>
            <a:custGeom>
              <a:avLst/>
              <a:gdLst>
                <a:gd name="T0" fmla="*/ 167 w 167"/>
                <a:gd name="T1" fmla="*/ 206 h 206"/>
                <a:gd name="T2" fmla="*/ 167 w 167"/>
                <a:gd name="T3" fmla="*/ 206 h 206"/>
                <a:gd name="T4" fmla="*/ 0 w 167"/>
                <a:gd name="T5" fmla="*/ 206 h 206"/>
                <a:gd name="T6" fmla="*/ 0 w 167"/>
                <a:gd name="T7" fmla="*/ 0 h 206"/>
                <a:gd name="T8" fmla="*/ 167 w 167"/>
                <a:gd name="T9" fmla="*/ 0 h 206"/>
                <a:gd name="T10" fmla="*/ 167 w 167"/>
                <a:gd name="T11" fmla="*/ 206 h 206"/>
              </a:gdLst>
              <a:ahLst/>
              <a:cxnLst>
                <a:cxn ang="0">
                  <a:pos x="T0" y="T1"/>
                </a:cxn>
                <a:cxn ang="0">
                  <a:pos x="T2" y="T3"/>
                </a:cxn>
                <a:cxn ang="0">
                  <a:pos x="T4" y="T5"/>
                </a:cxn>
                <a:cxn ang="0">
                  <a:pos x="T6" y="T7"/>
                </a:cxn>
                <a:cxn ang="0">
                  <a:pos x="T8" y="T9"/>
                </a:cxn>
                <a:cxn ang="0">
                  <a:pos x="T10" y="T11"/>
                </a:cxn>
              </a:cxnLst>
              <a:rect l="0" t="0" r="r" b="b"/>
              <a:pathLst>
                <a:path w="167" h="206">
                  <a:moveTo>
                    <a:pt x="167" y="206"/>
                  </a:moveTo>
                  <a:lnTo>
                    <a:pt x="167" y="206"/>
                  </a:lnTo>
                  <a:lnTo>
                    <a:pt x="0" y="206"/>
                  </a:lnTo>
                  <a:lnTo>
                    <a:pt x="0" y="0"/>
                  </a:lnTo>
                  <a:lnTo>
                    <a:pt x="167" y="0"/>
                  </a:lnTo>
                  <a:lnTo>
                    <a:pt x="167" y="206"/>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56" name="Freeform 236">
              <a:extLst>
                <a:ext uri="{FF2B5EF4-FFF2-40B4-BE49-F238E27FC236}">
                  <a16:creationId xmlns:a16="http://schemas.microsoft.com/office/drawing/2014/main" id="{7E942FCA-DA5E-4F3C-8E65-D988C860DB5F}"/>
                </a:ext>
              </a:extLst>
            </p:cNvPr>
            <p:cNvSpPr>
              <a:spLocks/>
            </p:cNvSpPr>
            <p:nvPr/>
          </p:nvSpPr>
          <p:spPr bwMode="auto">
            <a:xfrm>
              <a:off x="2791619" y="5069805"/>
              <a:ext cx="158750" cy="196850"/>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57" name="Freeform 238">
              <a:extLst>
                <a:ext uri="{FF2B5EF4-FFF2-40B4-BE49-F238E27FC236}">
                  <a16:creationId xmlns:a16="http://schemas.microsoft.com/office/drawing/2014/main" id="{9F8A98AC-0D89-25C4-E299-F34814A8E7CF}"/>
                </a:ext>
              </a:extLst>
            </p:cNvPr>
            <p:cNvSpPr>
              <a:spLocks/>
            </p:cNvSpPr>
            <p:nvPr/>
          </p:nvSpPr>
          <p:spPr bwMode="auto">
            <a:xfrm>
              <a:off x="3426619" y="5411118"/>
              <a:ext cx="157163" cy="196850"/>
            </a:xfrm>
            <a:custGeom>
              <a:avLst/>
              <a:gdLst>
                <a:gd name="T0" fmla="*/ 166 w 166"/>
                <a:gd name="T1" fmla="*/ 205 h 205"/>
                <a:gd name="T2" fmla="*/ 166 w 166"/>
                <a:gd name="T3" fmla="*/ 205 h 205"/>
                <a:gd name="T4" fmla="*/ 0 w 166"/>
                <a:gd name="T5" fmla="*/ 205 h 205"/>
                <a:gd name="T6" fmla="*/ 0 w 166"/>
                <a:gd name="T7" fmla="*/ 0 h 205"/>
                <a:gd name="T8" fmla="*/ 166 w 166"/>
                <a:gd name="T9" fmla="*/ 0 h 205"/>
                <a:gd name="T10" fmla="*/ 166 w 166"/>
                <a:gd name="T11" fmla="*/ 205 h 205"/>
              </a:gdLst>
              <a:ahLst/>
              <a:cxnLst>
                <a:cxn ang="0">
                  <a:pos x="T0" y="T1"/>
                </a:cxn>
                <a:cxn ang="0">
                  <a:pos x="T2" y="T3"/>
                </a:cxn>
                <a:cxn ang="0">
                  <a:pos x="T4" y="T5"/>
                </a:cxn>
                <a:cxn ang="0">
                  <a:pos x="T6" y="T7"/>
                </a:cxn>
                <a:cxn ang="0">
                  <a:pos x="T8" y="T9"/>
                </a:cxn>
                <a:cxn ang="0">
                  <a:pos x="T10" y="T11"/>
                </a:cxn>
              </a:cxnLst>
              <a:rect l="0" t="0" r="r" b="b"/>
              <a:pathLst>
                <a:path w="166" h="205">
                  <a:moveTo>
                    <a:pt x="166" y="205"/>
                  </a:moveTo>
                  <a:lnTo>
                    <a:pt x="166" y="205"/>
                  </a:lnTo>
                  <a:lnTo>
                    <a:pt x="0" y="205"/>
                  </a:lnTo>
                  <a:lnTo>
                    <a:pt x="0" y="0"/>
                  </a:lnTo>
                  <a:lnTo>
                    <a:pt x="166" y="0"/>
                  </a:lnTo>
                  <a:lnTo>
                    <a:pt x="166" y="205"/>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158" name="Freeform 240">
              <a:extLst>
                <a:ext uri="{FF2B5EF4-FFF2-40B4-BE49-F238E27FC236}">
                  <a16:creationId xmlns:a16="http://schemas.microsoft.com/office/drawing/2014/main" id="{58FCD9C6-81BD-851C-F0DC-AFC0B1B52B33}"/>
                </a:ext>
              </a:extLst>
            </p:cNvPr>
            <p:cNvSpPr>
              <a:spLocks/>
            </p:cNvSpPr>
            <p:nvPr/>
          </p:nvSpPr>
          <p:spPr bwMode="auto">
            <a:xfrm>
              <a:off x="3718719" y="4452268"/>
              <a:ext cx="236538" cy="234950"/>
            </a:xfrm>
            <a:custGeom>
              <a:avLst/>
              <a:gdLst>
                <a:gd name="T0" fmla="*/ 0 w 249"/>
                <a:gd name="T1" fmla="*/ 146 h 246"/>
                <a:gd name="T2" fmla="*/ 0 w 249"/>
                <a:gd name="T3" fmla="*/ 146 h 246"/>
                <a:gd name="T4" fmla="*/ 124 w 249"/>
                <a:gd name="T5" fmla="*/ 0 h 246"/>
                <a:gd name="T6" fmla="*/ 249 w 249"/>
                <a:gd name="T7" fmla="*/ 143 h 246"/>
                <a:gd name="T8" fmla="*/ 87 w 249"/>
                <a:gd name="T9" fmla="*/ 246 h 246"/>
                <a:gd name="T10" fmla="*/ 0 w 249"/>
                <a:gd name="T11" fmla="*/ 146 h 246"/>
              </a:gdLst>
              <a:ahLst/>
              <a:cxnLst>
                <a:cxn ang="0">
                  <a:pos x="T0" y="T1"/>
                </a:cxn>
                <a:cxn ang="0">
                  <a:pos x="T2" y="T3"/>
                </a:cxn>
                <a:cxn ang="0">
                  <a:pos x="T4" y="T5"/>
                </a:cxn>
                <a:cxn ang="0">
                  <a:pos x="T6" y="T7"/>
                </a:cxn>
                <a:cxn ang="0">
                  <a:pos x="T8" y="T9"/>
                </a:cxn>
                <a:cxn ang="0">
                  <a:pos x="T10" y="T11"/>
                </a:cxn>
              </a:cxnLst>
              <a:rect l="0" t="0" r="r" b="b"/>
              <a:pathLst>
                <a:path w="249" h="246">
                  <a:moveTo>
                    <a:pt x="0" y="146"/>
                  </a:moveTo>
                  <a:lnTo>
                    <a:pt x="0" y="146"/>
                  </a:lnTo>
                  <a:lnTo>
                    <a:pt x="124" y="0"/>
                  </a:lnTo>
                  <a:cubicBezTo>
                    <a:pt x="172" y="41"/>
                    <a:pt x="214" y="89"/>
                    <a:pt x="249" y="143"/>
                  </a:cubicBezTo>
                  <a:lnTo>
                    <a:pt x="87" y="246"/>
                  </a:lnTo>
                  <a:cubicBezTo>
                    <a:pt x="63" y="208"/>
                    <a:pt x="34" y="175"/>
                    <a:pt x="0" y="14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59" name="Freeform 242">
              <a:extLst>
                <a:ext uri="{FF2B5EF4-FFF2-40B4-BE49-F238E27FC236}">
                  <a16:creationId xmlns:a16="http://schemas.microsoft.com/office/drawing/2014/main" id="{F37F35A8-4CA3-AC95-2064-BFA7C8E1E0AA}"/>
                </a:ext>
              </a:extLst>
            </p:cNvPr>
            <p:cNvSpPr>
              <a:spLocks/>
            </p:cNvSpPr>
            <p:nvPr/>
          </p:nvSpPr>
          <p:spPr bwMode="auto">
            <a:xfrm>
              <a:off x="3801269" y="4588793"/>
              <a:ext cx="227013" cy="211138"/>
            </a:xfrm>
            <a:custGeom>
              <a:avLst/>
              <a:gdLst>
                <a:gd name="T0" fmla="*/ 162 w 238"/>
                <a:gd name="T1" fmla="*/ 0 h 221"/>
                <a:gd name="T2" fmla="*/ 162 w 238"/>
                <a:gd name="T3" fmla="*/ 0 h 221"/>
                <a:gd name="T4" fmla="*/ 238 w 238"/>
                <a:gd name="T5" fmla="*/ 169 h 221"/>
                <a:gd name="T6" fmla="*/ 54 w 238"/>
                <a:gd name="T7" fmla="*/ 221 h 221"/>
                <a:gd name="T8" fmla="*/ 0 w 238"/>
                <a:gd name="T9" fmla="*/ 103 h 221"/>
                <a:gd name="T10" fmla="*/ 162 w 238"/>
                <a:gd name="T11" fmla="*/ 0 h 221"/>
              </a:gdLst>
              <a:ahLst/>
              <a:cxnLst>
                <a:cxn ang="0">
                  <a:pos x="T0" y="T1"/>
                </a:cxn>
                <a:cxn ang="0">
                  <a:pos x="T2" y="T3"/>
                </a:cxn>
                <a:cxn ang="0">
                  <a:pos x="T4" y="T5"/>
                </a:cxn>
                <a:cxn ang="0">
                  <a:pos x="T6" y="T7"/>
                </a:cxn>
                <a:cxn ang="0">
                  <a:pos x="T8" y="T9"/>
                </a:cxn>
                <a:cxn ang="0">
                  <a:pos x="T10" y="T11"/>
                </a:cxn>
              </a:cxnLst>
              <a:rect l="0" t="0" r="r" b="b"/>
              <a:pathLst>
                <a:path w="238" h="221">
                  <a:moveTo>
                    <a:pt x="162" y="0"/>
                  </a:moveTo>
                  <a:lnTo>
                    <a:pt x="162" y="0"/>
                  </a:lnTo>
                  <a:cubicBezTo>
                    <a:pt x="195" y="52"/>
                    <a:pt x="221" y="109"/>
                    <a:pt x="238" y="169"/>
                  </a:cubicBezTo>
                  <a:lnTo>
                    <a:pt x="54" y="221"/>
                  </a:lnTo>
                  <a:cubicBezTo>
                    <a:pt x="42" y="179"/>
                    <a:pt x="24" y="139"/>
                    <a:pt x="0" y="103"/>
                  </a:cubicBezTo>
                  <a:lnTo>
                    <a:pt x="162" y="0"/>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60" name="Freeform 244">
              <a:extLst>
                <a:ext uri="{FF2B5EF4-FFF2-40B4-BE49-F238E27FC236}">
                  <a16:creationId xmlns:a16="http://schemas.microsoft.com/office/drawing/2014/main" id="{9111F846-C933-CA06-C2F5-273F23A59C65}"/>
                </a:ext>
              </a:extLst>
            </p:cNvPr>
            <p:cNvSpPr>
              <a:spLocks/>
            </p:cNvSpPr>
            <p:nvPr/>
          </p:nvSpPr>
          <p:spPr bwMode="auto">
            <a:xfrm>
              <a:off x="4133057" y="4541168"/>
              <a:ext cx="227013" cy="185738"/>
            </a:xfrm>
            <a:custGeom>
              <a:avLst/>
              <a:gdLst>
                <a:gd name="T0" fmla="*/ 189 w 238"/>
                <a:gd name="T1" fmla="*/ 0 h 193"/>
                <a:gd name="T2" fmla="*/ 189 w 238"/>
                <a:gd name="T3" fmla="*/ 0 h 193"/>
                <a:gd name="T4" fmla="*/ 238 w 238"/>
                <a:gd name="T5" fmla="*/ 141 h 193"/>
                <a:gd name="T6" fmla="*/ 39 w 238"/>
                <a:gd name="T7" fmla="*/ 193 h 193"/>
                <a:gd name="T8" fmla="*/ 0 w 238"/>
                <a:gd name="T9" fmla="*/ 81 h 193"/>
                <a:gd name="T10" fmla="*/ 189 w 238"/>
                <a:gd name="T11" fmla="*/ 0 h 193"/>
              </a:gdLst>
              <a:ahLst/>
              <a:cxnLst>
                <a:cxn ang="0">
                  <a:pos x="T0" y="T1"/>
                </a:cxn>
                <a:cxn ang="0">
                  <a:pos x="T2" y="T3"/>
                </a:cxn>
                <a:cxn ang="0">
                  <a:pos x="T4" y="T5"/>
                </a:cxn>
                <a:cxn ang="0">
                  <a:pos x="T6" y="T7"/>
                </a:cxn>
                <a:cxn ang="0">
                  <a:pos x="T8" y="T9"/>
                </a:cxn>
                <a:cxn ang="0">
                  <a:pos x="T10" y="T11"/>
                </a:cxn>
              </a:cxnLst>
              <a:rect l="0" t="0" r="r" b="b"/>
              <a:pathLst>
                <a:path w="238" h="193">
                  <a:moveTo>
                    <a:pt x="189" y="0"/>
                  </a:moveTo>
                  <a:lnTo>
                    <a:pt x="189" y="0"/>
                  </a:lnTo>
                  <a:cubicBezTo>
                    <a:pt x="209" y="46"/>
                    <a:pt x="225" y="93"/>
                    <a:pt x="238" y="141"/>
                  </a:cubicBezTo>
                  <a:lnTo>
                    <a:pt x="39" y="193"/>
                  </a:lnTo>
                  <a:cubicBezTo>
                    <a:pt x="29" y="155"/>
                    <a:pt x="16" y="117"/>
                    <a:pt x="0" y="81"/>
                  </a:cubicBezTo>
                  <a:lnTo>
                    <a:pt x="189" y="0"/>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61" name="Freeform 246">
              <a:extLst>
                <a:ext uri="{FF2B5EF4-FFF2-40B4-BE49-F238E27FC236}">
                  <a16:creationId xmlns:a16="http://schemas.microsoft.com/office/drawing/2014/main" id="{2FB07518-E6E5-81F3-6450-952BA61F3CA6}"/>
                </a:ext>
              </a:extLst>
            </p:cNvPr>
            <p:cNvSpPr>
              <a:spLocks/>
            </p:cNvSpPr>
            <p:nvPr/>
          </p:nvSpPr>
          <p:spPr bwMode="auto">
            <a:xfrm>
              <a:off x="4171157" y="4676105"/>
              <a:ext cx="214313" cy="161925"/>
            </a:xfrm>
            <a:custGeom>
              <a:avLst/>
              <a:gdLst>
                <a:gd name="T0" fmla="*/ 226 w 226"/>
                <a:gd name="T1" fmla="*/ 146 h 168"/>
                <a:gd name="T2" fmla="*/ 226 w 226"/>
                <a:gd name="T3" fmla="*/ 146 h 168"/>
                <a:gd name="T4" fmla="*/ 21 w 226"/>
                <a:gd name="T5" fmla="*/ 168 h 168"/>
                <a:gd name="T6" fmla="*/ 0 w 226"/>
                <a:gd name="T7" fmla="*/ 52 h 168"/>
                <a:gd name="T8" fmla="*/ 199 w 226"/>
                <a:gd name="T9" fmla="*/ 0 h 168"/>
                <a:gd name="T10" fmla="*/ 226 w 226"/>
                <a:gd name="T11" fmla="*/ 146 h 168"/>
              </a:gdLst>
              <a:ahLst/>
              <a:cxnLst>
                <a:cxn ang="0">
                  <a:pos x="T0" y="T1"/>
                </a:cxn>
                <a:cxn ang="0">
                  <a:pos x="T2" y="T3"/>
                </a:cxn>
                <a:cxn ang="0">
                  <a:pos x="T4" y="T5"/>
                </a:cxn>
                <a:cxn ang="0">
                  <a:pos x="T6" y="T7"/>
                </a:cxn>
                <a:cxn ang="0">
                  <a:pos x="T8" y="T9"/>
                </a:cxn>
                <a:cxn ang="0">
                  <a:pos x="T10" y="T11"/>
                </a:cxn>
              </a:cxnLst>
              <a:rect l="0" t="0" r="r" b="b"/>
              <a:pathLst>
                <a:path w="226" h="168">
                  <a:moveTo>
                    <a:pt x="226" y="146"/>
                  </a:moveTo>
                  <a:lnTo>
                    <a:pt x="226" y="146"/>
                  </a:lnTo>
                  <a:lnTo>
                    <a:pt x="21" y="168"/>
                  </a:lnTo>
                  <a:cubicBezTo>
                    <a:pt x="17" y="128"/>
                    <a:pt x="10" y="90"/>
                    <a:pt x="0" y="52"/>
                  </a:cubicBezTo>
                  <a:lnTo>
                    <a:pt x="199" y="0"/>
                  </a:lnTo>
                  <a:cubicBezTo>
                    <a:pt x="211" y="48"/>
                    <a:pt x="220" y="96"/>
                    <a:pt x="226" y="14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62" name="Freeform 248">
              <a:extLst>
                <a:ext uri="{FF2B5EF4-FFF2-40B4-BE49-F238E27FC236}">
                  <a16:creationId xmlns:a16="http://schemas.microsoft.com/office/drawing/2014/main" id="{1CD5F4E7-DF95-D70F-7810-3C743528F626}"/>
                </a:ext>
              </a:extLst>
            </p:cNvPr>
            <p:cNvSpPr>
              <a:spLocks/>
            </p:cNvSpPr>
            <p:nvPr/>
          </p:nvSpPr>
          <p:spPr bwMode="auto">
            <a:xfrm>
              <a:off x="4009232" y="4293518"/>
              <a:ext cx="236538" cy="222250"/>
            </a:xfrm>
            <a:custGeom>
              <a:avLst/>
              <a:gdLst>
                <a:gd name="T0" fmla="*/ 0 w 247"/>
                <a:gd name="T1" fmla="*/ 134 h 232"/>
                <a:gd name="T2" fmla="*/ 0 w 247"/>
                <a:gd name="T3" fmla="*/ 134 h 232"/>
                <a:gd name="T4" fmla="*/ 155 w 247"/>
                <a:gd name="T5" fmla="*/ 0 h 232"/>
                <a:gd name="T6" fmla="*/ 247 w 247"/>
                <a:gd name="T7" fmla="*/ 123 h 232"/>
                <a:gd name="T8" fmla="*/ 73 w 247"/>
                <a:gd name="T9" fmla="*/ 232 h 232"/>
                <a:gd name="T10" fmla="*/ 0 w 247"/>
                <a:gd name="T11" fmla="*/ 134 h 232"/>
              </a:gdLst>
              <a:ahLst/>
              <a:cxnLst>
                <a:cxn ang="0">
                  <a:pos x="T0" y="T1"/>
                </a:cxn>
                <a:cxn ang="0">
                  <a:pos x="T2" y="T3"/>
                </a:cxn>
                <a:cxn ang="0">
                  <a:pos x="T4" y="T5"/>
                </a:cxn>
                <a:cxn ang="0">
                  <a:pos x="T6" y="T7"/>
                </a:cxn>
                <a:cxn ang="0">
                  <a:pos x="T8" y="T9"/>
                </a:cxn>
                <a:cxn ang="0">
                  <a:pos x="T10" y="T11"/>
                </a:cxn>
              </a:cxnLst>
              <a:rect l="0" t="0" r="r" b="b"/>
              <a:pathLst>
                <a:path w="247" h="232">
                  <a:moveTo>
                    <a:pt x="0" y="134"/>
                  </a:moveTo>
                  <a:lnTo>
                    <a:pt x="0" y="134"/>
                  </a:lnTo>
                  <a:lnTo>
                    <a:pt x="155" y="0"/>
                  </a:lnTo>
                  <a:cubicBezTo>
                    <a:pt x="189" y="38"/>
                    <a:pt x="219" y="79"/>
                    <a:pt x="247" y="123"/>
                  </a:cubicBezTo>
                  <a:lnTo>
                    <a:pt x="73" y="232"/>
                  </a:lnTo>
                  <a:cubicBezTo>
                    <a:pt x="51" y="198"/>
                    <a:pt x="27" y="165"/>
                    <a:pt x="0" y="134"/>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63" name="Freeform 250">
              <a:extLst>
                <a:ext uri="{FF2B5EF4-FFF2-40B4-BE49-F238E27FC236}">
                  <a16:creationId xmlns:a16="http://schemas.microsoft.com/office/drawing/2014/main" id="{2657C039-C838-5461-90A5-0B2BEE36C0A2}"/>
                </a:ext>
              </a:extLst>
            </p:cNvPr>
            <p:cNvSpPr>
              <a:spLocks/>
            </p:cNvSpPr>
            <p:nvPr/>
          </p:nvSpPr>
          <p:spPr bwMode="auto">
            <a:xfrm>
              <a:off x="4079082" y="4410993"/>
              <a:ext cx="234950" cy="207963"/>
            </a:xfrm>
            <a:custGeom>
              <a:avLst/>
              <a:gdLst>
                <a:gd name="T0" fmla="*/ 0 w 246"/>
                <a:gd name="T1" fmla="*/ 109 h 218"/>
                <a:gd name="T2" fmla="*/ 0 w 246"/>
                <a:gd name="T3" fmla="*/ 109 h 218"/>
                <a:gd name="T4" fmla="*/ 174 w 246"/>
                <a:gd name="T5" fmla="*/ 0 h 218"/>
                <a:gd name="T6" fmla="*/ 246 w 246"/>
                <a:gd name="T7" fmla="*/ 137 h 218"/>
                <a:gd name="T8" fmla="*/ 57 w 246"/>
                <a:gd name="T9" fmla="*/ 218 h 218"/>
                <a:gd name="T10" fmla="*/ 0 w 246"/>
                <a:gd name="T11" fmla="*/ 109 h 218"/>
              </a:gdLst>
              <a:ahLst/>
              <a:cxnLst>
                <a:cxn ang="0">
                  <a:pos x="T0" y="T1"/>
                </a:cxn>
                <a:cxn ang="0">
                  <a:pos x="T2" y="T3"/>
                </a:cxn>
                <a:cxn ang="0">
                  <a:pos x="T4" y="T5"/>
                </a:cxn>
                <a:cxn ang="0">
                  <a:pos x="T6" y="T7"/>
                </a:cxn>
                <a:cxn ang="0">
                  <a:pos x="T8" y="T9"/>
                </a:cxn>
                <a:cxn ang="0">
                  <a:pos x="T10" y="T11"/>
                </a:cxn>
              </a:cxnLst>
              <a:rect l="0" t="0" r="r" b="b"/>
              <a:pathLst>
                <a:path w="246" h="218">
                  <a:moveTo>
                    <a:pt x="0" y="109"/>
                  </a:moveTo>
                  <a:lnTo>
                    <a:pt x="0" y="109"/>
                  </a:lnTo>
                  <a:lnTo>
                    <a:pt x="174" y="0"/>
                  </a:lnTo>
                  <a:cubicBezTo>
                    <a:pt x="201" y="44"/>
                    <a:pt x="226" y="89"/>
                    <a:pt x="246" y="137"/>
                  </a:cubicBezTo>
                  <a:lnTo>
                    <a:pt x="57" y="218"/>
                  </a:lnTo>
                  <a:cubicBezTo>
                    <a:pt x="41" y="180"/>
                    <a:pt x="22" y="144"/>
                    <a:pt x="0" y="109"/>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64" name="Freeform 252">
              <a:extLst>
                <a:ext uri="{FF2B5EF4-FFF2-40B4-BE49-F238E27FC236}">
                  <a16:creationId xmlns:a16="http://schemas.microsoft.com/office/drawing/2014/main" id="{2639D52E-ACA0-DBD9-6636-9D63B41E01D6}"/>
                </a:ext>
              </a:extLst>
            </p:cNvPr>
            <p:cNvSpPr>
              <a:spLocks/>
            </p:cNvSpPr>
            <p:nvPr/>
          </p:nvSpPr>
          <p:spPr bwMode="auto">
            <a:xfrm>
              <a:off x="3928269" y="4191918"/>
              <a:ext cx="228600" cy="230188"/>
            </a:xfrm>
            <a:custGeom>
              <a:avLst/>
              <a:gdLst>
                <a:gd name="T0" fmla="*/ 0 w 240"/>
                <a:gd name="T1" fmla="*/ 156 h 240"/>
                <a:gd name="T2" fmla="*/ 0 w 240"/>
                <a:gd name="T3" fmla="*/ 156 h 240"/>
                <a:gd name="T4" fmla="*/ 133 w 240"/>
                <a:gd name="T5" fmla="*/ 0 h 240"/>
                <a:gd name="T6" fmla="*/ 240 w 240"/>
                <a:gd name="T7" fmla="*/ 106 h 240"/>
                <a:gd name="T8" fmla="*/ 85 w 240"/>
                <a:gd name="T9" fmla="*/ 240 h 240"/>
                <a:gd name="T10" fmla="*/ 0 w 240"/>
                <a:gd name="T11" fmla="*/ 156 h 240"/>
              </a:gdLst>
              <a:ahLst/>
              <a:cxnLst>
                <a:cxn ang="0">
                  <a:pos x="T0" y="T1"/>
                </a:cxn>
                <a:cxn ang="0">
                  <a:pos x="T2" y="T3"/>
                </a:cxn>
                <a:cxn ang="0">
                  <a:pos x="T4" y="T5"/>
                </a:cxn>
                <a:cxn ang="0">
                  <a:pos x="T6" y="T7"/>
                </a:cxn>
                <a:cxn ang="0">
                  <a:pos x="T8" y="T9"/>
                </a:cxn>
                <a:cxn ang="0">
                  <a:pos x="T10" y="T11"/>
                </a:cxn>
              </a:cxnLst>
              <a:rect l="0" t="0" r="r" b="b"/>
              <a:pathLst>
                <a:path w="240" h="240">
                  <a:moveTo>
                    <a:pt x="0" y="156"/>
                  </a:moveTo>
                  <a:lnTo>
                    <a:pt x="0" y="156"/>
                  </a:lnTo>
                  <a:lnTo>
                    <a:pt x="133" y="0"/>
                  </a:lnTo>
                  <a:cubicBezTo>
                    <a:pt x="171" y="32"/>
                    <a:pt x="207" y="68"/>
                    <a:pt x="240" y="106"/>
                  </a:cubicBezTo>
                  <a:lnTo>
                    <a:pt x="85" y="240"/>
                  </a:lnTo>
                  <a:cubicBezTo>
                    <a:pt x="59" y="210"/>
                    <a:pt x="31" y="182"/>
                    <a:pt x="0" y="15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165" name="Freeform 254">
              <a:extLst>
                <a:ext uri="{FF2B5EF4-FFF2-40B4-BE49-F238E27FC236}">
                  <a16:creationId xmlns:a16="http://schemas.microsoft.com/office/drawing/2014/main" id="{76338027-C06A-6D89-05B2-9C41B2A9CE08}"/>
                </a:ext>
              </a:extLst>
            </p:cNvPr>
            <p:cNvSpPr>
              <a:spLocks/>
            </p:cNvSpPr>
            <p:nvPr/>
          </p:nvSpPr>
          <p:spPr bwMode="auto">
            <a:xfrm>
              <a:off x="4507707" y="4633243"/>
              <a:ext cx="215900" cy="168275"/>
            </a:xfrm>
            <a:custGeom>
              <a:avLst/>
              <a:gdLst>
                <a:gd name="T0" fmla="*/ 201 w 226"/>
                <a:gd name="T1" fmla="*/ 0 h 176"/>
                <a:gd name="T2" fmla="*/ 201 w 226"/>
                <a:gd name="T3" fmla="*/ 0 h 176"/>
                <a:gd name="T4" fmla="*/ 226 w 226"/>
                <a:gd name="T5" fmla="*/ 155 h 176"/>
                <a:gd name="T6" fmla="*/ 22 w 226"/>
                <a:gd name="T7" fmla="*/ 176 h 176"/>
                <a:gd name="T8" fmla="*/ 0 w 226"/>
                <a:gd name="T9" fmla="*/ 45 h 176"/>
                <a:gd name="T10" fmla="*/ 201 w 226"/>
                <a:gd name="T11" fmla="*/ 0 h 176"/>
              </a:gdLst>
              <a:ahLst/>
              <a:cxnLst>
                <a:cxn ang="0">
                  <a:pos x="T0" y="T1"/>
                </a:cxn>
                <a:cxn ang="0">
                  <a:pos x="T2" y="T3"/>
                </a:cxn>
                <a:cxn ang="0">
                  <a:pos x="T4" y="T5"/>
                </a:cxn>
                <a:cxn ang="0">
                  <a:pos x="T6" y="T7"/>
                </a:cxn>
                <a:cxn ang="0">
                  <a:pos x="T8" y="T9"/>
                </a:cxn>
                <a:cxn ang="0">
                  <a:pos x="T10" y="T11"/>
                </a:cxn>
              </a:cxnLst>
              <a:rect l="0" t="0" r="r" b="b"/>
              <a:pathLst>
                <a:path w="226" h="176">
                  <a:moveTo>
                    <a:pt x="201" y="0"/>
                  </a:moveTo>
                  <a:lnTo>
                    <a:pt x="201" y="0"/>
                  </a:lnTo>
                  <a:cubicBezTo>
                    <a:pt x="212" y="51"/>
                    <a:pt x="221" y="102"/>
                    <a:pt x="226" y="155"/>
                  </a:cubicBezTo>
                  <a:lnTo>
                    <a:pt x="22" y="176"/>
                  </a:lnTo>
                  <a:cubicBezTo>
                    <a:pt x="17" y="132"/>
                    <a:pt x="9" y="88"/>
                    <a:pt x="0" y="45"/>
                  </a:cubicBezTo>
                  <a:lnTo>
                    <a:pt x="201" y="0"/>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66" name="Freeform 256">
              <a:extLst>
                <a:ext uri="{FF2B5EF4-FFF2-40B4-BE49-F238E27FC236}">
                  <a16:creationId xmlns:a16="http://schemas.microsoft.com/office/drawing/2014/main" id="{36CEE1CD-ECD5-5320-83F4-964BECB833A6}"/>
                </a:ext>
              </a:extLst>
            </p:cNvPr>
            <p:cNvSpPr>
              <a:spLocks/>
            </p:cNvSpPr>
            <p:nvPr/>
          </p:nvSpPr>
          <p:spPr bwMode="auto">
            <a:xfrm>
              <a:off x="4147344" y="3931568"/>
              <a:ext cx="250825" cy="252413"/>
            </a:xfrm>
            <a:custGeom>
              <a:avLst/>
              <a:gdLst>
                <a:gd name="T0" fmla="*/ 0 w 263"/>
                <a:gd name="T1" fmla="*/ 157 h 264"/>
                <a:gd name="T2" fmla="*/ 0 w 263"/>
                <a:gd name="T3" fmla="*/ 157 h 264"/>
                <a:gd name="T4" fmla="*/ 133 w 263"/>
                <a:gd name="T5" fmla="*/ 0 h 264"/>
                <a:gd name="T6" fmla="*/ 263 w 263"/>
                <a:gd name="T7" fmla="*/ 126 h 264"/>
                <a:gd name="T8" fmla="*/ 110 w 263"/>
                <a:gd name="T9" fmla="*/ 264 h 264"/>
                <a:gd name="T10" fmla="*/ 0 w 263"/>
                <a:gd name="T11" fmla="*/ 157 h 264"/>
              </a:gdLst>
              <a:ahLst/>
              <a:cxnLst>
                <a:cxn ang="0">
                  <a:pos x="T0" y="T1"/>
                </a:cxn>
                <a:cxn ang="0">
                  <a:pos x="T2" y="T3"/>
                </a:cxn>
                <a:cxn ang="0">
                  <a:pos x="T4" y="T5"/>
                </a:cxn>
                <a:cxn ang="0">
                  <a:pos x="T6" y="T7"/>
                </a:cxn>
                <a:cxn ang="0">
                  <a:pos x="T8" y="T9"/>
                </a:cxn>
                <a:cxn ang="0">
                  <a:pos x="T10" y="T11"/>
                </a:cxn>
              </a:cxnLst>
              <a:rect l="0" t="0" r="r" b="b"/>
              <a:pathLst>
                <a:path w="263" h="264">
                  <a:moveTo>
                    <a:pt x="0" y="157"/>
                  </a:moveTo>
                  <a:lnTo>
                    <a:pt x="0" y="157"/>
                  </a:lnTo>
                  <a:lnTo>
                    <a:pt x="133" y="0"/>
                  </a:lnTo>
                  <a:cubicBezTo>
                    <a:pt x="179" y="39"/>
                    <a:pt x="222" y="81"/>
                    <a:pt x="263" y="126"/>
                  </a:cubicBezTo>
                  <a:lnTo>
                    <a:pt x="110" y="264"/>
                  </a:lnTo>
                  <a:cubicBezTo>
                    <a:pt x="76" y="226"/>
                    <a:pt x="39" y="190"/>
                    <a:pt x="0" y="15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67" name="Freeform 258">
              <a:extLst>
                <a:ext uri="{FF2B5EF4-FFF2-40B4-BE49-F238E27FC236}">
                  <a16:creationId xmlns:a16="http://schemas.microsoft.com/office/drawing/2014/main" id="{6553459B-EA45-831E-29D6-6D506050EA26}"/>
                </a:ext>
              </a:extLst>
            </p:cNvPr>
            <p:cNvSpPr>
              <a:spLocks/>
            </p:cNvSpPr>
            <p:nvPr/>
          </p:nvSpPr>
          <p:spPr bwMode="auto">
            <a:xfrm>
              <a:off x="4252119" y="4050630"/>
              <a:ext cx="247650" cy="241300"/>
            </a:xfrm>
            <a:custGeom>
              <a:avLst/>
              <a:gdLst>
                <a:gd name="T0" fmla="*/ 0 w 259"/>
                <a:gd name="T1" fmla="*/ 138 h 251"/>
                <a:gd name="T2" fmla="*/ 0 w 259"/>
                <a:gd name="T3" fmla="*/ 138 h 251"/>
                <a:gd name="T4" fmla="*/ 153 w 259"/>
                <a:gd name="T5" fmla="*/ 0 h 251"/>
                <a:gd name="T6" fmla="*/ 259 w 259"/>
                <a:gd name="T7" fmla="*/ 133 h 251"/>
                <a:gd name="T8" fmla="*/ 90 w 259"/>
                <a:gd name="T9" fmla="*/ 251 h 251"/>
                <a:gd name="T10" fmla="*/ 0 w 259"/>
                <a:gd name="T11" fmla="*/ 138 h 251"/>
              </a:gdLst>
              <a:ahLst/>
              <a:cxnLst>
                <a:cxn ang="0">
                  <a:pos x="T0" y="T1"/>
                </a:cxn>
                <a:cxn ang="0">
                  <a:pos x="T2" y="T3"/>
                </a:cxn>
                <a:cxn ang="0">
                  <a:pos x="T4" y="T5"/>
                </a:cxn>
                <a:cxn ang="0">
                  <a:pos x="T6" y="T7"/>
                </a:cxn>
                <a:cxn ang="0">
                  <a:pos x="T8" y="T9"/>
                </a:cxn>
                <a:cxn ang="0">
                  <a:pos x="T10" y="T11"/>
                </a:cxn>
              </a:cxnLst>
              <a:rect l="0" t="0" r="r" b="b"/>
              <a:pathLst>
                <a:path w="259" h="251">
                  <a:moveTo>
                    <a:pt x="0" y="138"/>
                  </a:moveTo>
                  <a:lnTo>
                    <a:pt x="0" y="138"/>
                  </a:lnTo>
                  <a:lnTo>
                    <a:pt x="153" y="0"/>
                  </a:lnTo>
                  <a:cubicBezTo>
                    <a:pt x="191" y="42"/>
                    <a:pt x="226" y="87"/>
                    <a:pt x="259" y="133"/>
                  </a:cubicBezTo>
                  <a:lnTo>
                    <a:pt x="90" y="251"/>
                  </a:lnTo>
                  <a:cubicBezTo>
                    <a:pt x="62" y="211"/>
                    <a:pt x="32" y="174"/>
                    <a:pt x="0" y="13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68" name="Freeform 260">
              <a:extLst>
                <a:ext uri="{FF2B5EF4-FFF2-40B4-BE49-F238E27FC236}">
                  <a16:creationId xmlns:a16="http://schemas.microsoft.com/office/drawing/2014/main" id="{51725A55-97D2-C76A-1032-5EC07F8416BB}"/>
                </a:ext>
              </a:extLst>
            </p:cNvPr>
            <p:cNvSpPr>
              <a:spLocks/>
            </p:cNvSpPr>
            <p:nvPr/>
          </p:nvSpPr>
          <p:spPr bwMode="auto">
            <a:xfrm>
              <a:off x="4412457" y="4323680"/>
              <a:ext cx="241300" cy="220663"/>
            </a:xfrm>
            <a:custGeom>
              <a:avLst/>
              <a:gdLst>
                <a:gd name="T0" fmla="*/ 0 w 254"/>
                <a:gd name="T1" fmla="*/ 95 h 231"/>
                <a:gd name="T2" fmla="*/ 0 w 254"/>
                <a:gd name="T3" fmla="*/ 95 h 231"/>
                <a:gd name="T4" fmla="*/ 183 w 254"/>
                <a:gd name="T5" fmla="*/ 0 h 231"/>
                <a:gd name="T6" fmla="*/ 254 w 254"/>
                <a:gd name="T7" fmla="*/ 161 h 231"/>
                <a:gd name="T8" fmla="*/ 61 w 254"/>
                <a:gd name="T9" fmla="*/ 231 h 231"/>
                <a:gd name="T10" fmla="*/ 0 w 254"/>
                <a:gd name="T11" fmla="*/ 95 h 231"/>
              </a:gdLst>
              <a:ahLst/>
              <a:cxnLst>
                <a:cxn ang="0">
                  <a:pos x="T0" y="T1"/>
                </a:cxn>
                <a:cxn ang="0">
                  <a:pos x="T2" y="T3"/>
                </a:cxn>
                <a:cxn ang="0">
                  <a:pos x="T4" y="T5"/>
                </a:cxn>
                <a:cxn ang="0">
                  <a:pos x="T6" y="T7"/>
                </a:cxn>
                <a:cxn ang="0">
                  <a:pos x="T8" y="T9"/>
                </a:cxn>
                <a:cxn ang="0">
                  <a:pos x="T10" y="T11"/>
                </a:cxn>
              </a:cxnLst>
              <a:rect l="0" t="0" r="r" b="b"/>
              <a:pathLst>
                <a:path w="254" h="231">
                  <a:moveTo>
                    <a:pt x="0" y="95"/>
                  </a:moveTo>
                  <a:lnTo>
                    <a:pt x="0" y="95"/>
                  </a:lnTo>
                  <a:lnTo>
                    <a:pt x="183" y="0"/>
                  </a:lnTo>
                  <a:cubicBezTo>
                    <a:pt x="210" y="52"/>
                    <a:pt x="234" y="105"/>
                    <a:pt x="254" y="161"/>
                  </a:cubicBezTo>
                  <a:lnTo>
                    <a:pt x="61" y="231"/>
                  </a:lnTo>
                  <a:cubicBezTo>
                    <a:pt x="43" y="184"/>
                    <a:pt x="23" y="138"/>
                    <a:pt x="0"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169" name="Freeform 262">
              <a:extLst>
                <a:ext uri="{FF2B5EF4-FFF2-40B4-BE49-F238E27FC236}">
                  <a16:creationId xmlns:a16="http://schemas.microsoft.com/office/drawing/2014/main" id="{2DD6067E-A954-DFDB-DDC3-17CABA2AFD9E}"/>
                </a:ext>
              </a:extLst>
            </p:cNvPr>
            <p:cNvSpPr>
              <a:spLocks/>
            </p:cNvSpPr>
            <p:nvPr/>
          </p:nvSpPr>
          <p:spPr bwMode="auto">
            <a:xfrm>
              <a:off x="4337844" y="4179218"/>
              <a:ext cx="247650" cy="234950"/>
            </a:xfrm>
            <a:custGeom>
              <a:avLst/>
              <a:gdLst>
                <a:gd name="T0" fmla="*/ 0 w 260"/>
                <a:gd name="T1" fmla="*/ 118 h 246"/>
                <a:gd name="T2" fmla="*/ 0 w 260"/>
                <a:gd name="T3" fmla="*/ 118 h 246"/>
                <a:gd name="T4" fmla="*/ 169 w 260"/>
                <a:gd name="T5" fmla="*/ 0 h 246"/>
                <a:gd name="T6" fmla="*/ 260 w 260"/>
                <a:gd name="T7" fmla="*/ 151 h 246"/>
                <a:gd name="T8" fmla="*/ 77 w 260"/>
                <a:gd name="T9" fmla="*/ 246 h 246"/>
                <a:gd name="T10" fmla="*/ 0 w 260"/>
                <a:gd name="T11" fmla="*/ 118 h 246"/>
              </a:gdLst>
              <a:ahLst/>
              <a:cxnLst>
                <a:cxn ang="0">
                  <a:pos x="T0" y="T1"/>
                </a:cxn>
                <a:cxn ang="0">
                  <a:pos x="T2" y="T3"/>
                </a:cxn>
                <a:cxn ang="0">
                  <a:pos x="T4" y="T5"/>
                </a:cxn>
                <a:cxn ang="0">
                  <a:pos x="T6" y="T7"/>
                </a:cxn>
                <a:cxn ang="0">
                  <a:pos x="T8" y="T9"/>
                </a:cxn>
                <a:cxn ang="0">
                  <a:pos x="T10" y="T11"/>
                </a:cxn>
              </a:cxnLst>
              <a:rect l="0" t="0" r="r" b="b"/>
              <a:pathLst>
                <a:path w="260" h="246">
                  <a:moveTo>
                    <a:pt x="0" y="118"/>
                  </a:moveTo>
                  <a:lnTo>
                    <a:pt x="0" y="118"/>
                  </a:lnTo>
                  <a:lnTo>
                    <a:pt x="169" y="0"/>
                  </a:lnTo>
                  <a:cubicBezTo>
                    <a:pt x="202" y="48"/>
                    <a:pt x="233" y="99"/>
                    <a:pt x="260" y="151"/>
                  </a:cubicBezTo>
                  <a:lnTo>
                    <a:pt x="77" y="246"/>
                  </a:lnTo>
                  <a:cubicBezTo>
                    <a:pt x="54" y="201"/>
                    <a:pt x="28" y="159"/>
                    <a:pt x="0" y="11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70" name="Freeform 264">
              <a:extLst>
                <a:ext uri="{FF2B5EF4-FFF2-40B4-BE49-F238E27FC236}">
                  <a16:creationId xmlns:a16="http://schemas.microsoft.com/office/drawing/2014/main" id="{824131D2-AFE9-0453-F358-79197A56BC11}"/>
                </a:ext>
              </a:extLst>
            </p:cNvPr>
            <p:cNvSpPr>
              <a:spLocks/>
            </p:cNvSpPr>
            <p:nvPr/>
          </p:nvSpPr>
          <p:spPr bwMode="auto">
            <a:xfrm>
              <a:off x="4469607" y="4477668"/>
              <a:ext cx="230188" cy="198438"/>
            </a:xfrm>
            <a:custGeom>
              <a:avLst/>
              <a:gdLst>
                <a:gd name="T0" fmla="*/ 0 w 241"/>
                <a:gd name="T1" fmla="*/ 70 h 208"/>
                <a:gd name="T2" fmla="*/ 0 w 241"/>
                <a:gd name="T3" fmla="*/ 70 h 208"/>
                <a:gd name="T4" fmla="*/ 193 w 241"/>
                <a:gd name="T5" fmla="*/ 0 h 208"/>
                <a:gd name="T6" fmla="*/ 241 w 241"/>
                <a:gd name="T7" fmla="*/ 163 h 208"/>
                <a:gd name="T8" fmla="*/ 40 w 241"/>
                <a:gd name="T9" fmla="*/ 208 h 208"/>
                <a:gd name="T10" fmla="*/ 0 w 241"/>
                <a:gd name="T11" fmla="*/ 70 h 208"/>
              </a:gdLst>
              <a:ahLst/>
              <a:cxnLst>
                <a:cxn ang="0">
                  <a:pos x="T0" y="T1"/>
                </a:cxn>
                <a:cxn ang="0">
                  <a:pos x="T2" y="T3"/>
                </a:cxn>
                <a:cxn ang="0">
                  <a:pos x="T4" y="T5"/>
                </a:cxn>
                <a:cxn ang="0">
                  <a:pos x="T6" y="T7"/>
                </a:cxn>
                <a:cxn ang="0">
                  <a:pos x="T8" y="T9"/>
                </a:cxn>
                <a:cxn ang="0">
                  <a:pos x="T10" y="T11"/>
                </a:cxn>
              </a:cxnLst>
              <a:rect l="0" t="0" r="r" b="b"/>
              <a:pathLst>
                <a:path w="241" h="208">
                  <a:moveTo>
                    <a:pt x="0" y="70"/>
                  </a:moveTo>
                  <a:lnTo>
                    <a:pt x="0" y="70"/>
                  </a:lnTo>
                  <a:lnTo>
                    <a:pt x="193" y="0"/>
                  </a:lnTo>
                  <a:cubicBezTo>
                    <a:pt x="212" y="53"/>
                    <a:pt x="228" y="107"/>
                    <a:pt x="241" y="163"/>
                  </a:cubicBezTo>
                  <a:lnTo>
                    <a:pt x="40" y="208"/>
                  </a:lnTo>
                  <a:cubicBezTo>
                    <a:pt x="29" y="161"/>
                    <a:pt x="16" y="115"/>
                    <a:pt x="0" y="7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71" name="Freeform 266">
              <a:extLst>
                <a:ext uri="{FF2B5EF4-FFF2-40B4-BE49-F238E27FC236}">
                  <a16:creationId xmlns:a16="http://schemas.microsoft.com/office/drawing/2014/main" id="{2DFC9F11-7A32-A5E3-4C1E-83314F7CFF21}"/>
                </a:ext>
              </a:extLst>
            </p:cNvPr>
            <p:cNvSpPr>
              <a:spLocks/>
            </p:cNvSpPr>
            <p:nvPr/>
          </p:nvSpPr>
          <p:spPr bwMode="auto">
            <a:xfrm>
              <a:off x="4710907" y="4158580"/>
              <a:ext cx="241300" cy="220663"/>
            </a:xfrm>
            <a:custGeom>
              <a:avLst/>
              <a:gdLst>
                <a:gd name="T0" fmla="*/ 0 w 253"/>
                <a:gd name="T1" fmla="*/ 96 h 231"/>
                <a:gd name="T2" fmla="*/ 0 w 253"/>
                <a:gd name="T3" fmla="*/ 96 h 231"/>
                <a:gd name="T4" fmla="*/ 182 w 253"/>
                <a:gd name="T5" fmla="*/ 0 h 231"/>
                <a:gd name="T6" fmla="*/ 253 w 253"/>
                <a:gd name="T7" fmla="*/ 154 h 231"/>
                <a:gd name="T8" fmla="*/ 62 w 253"/>
                <a:gd name="T9" fmla="*/ 231 h 231"/>
                <a:gd name="T10" fmla="*/ 0 w 253"/>
                <a:gd name="T11" fmla="*/ 96 h 231"/>
              </a:gdLst>
              <a:ahLst/>
              <a:cxnLst>
                <a:cxn ang="0">
                  <a:pos x="T0" y="T1"/>
                </a:cxn>
                <a:cxn ang="0">
                  <a:pos x="T2" y="T3"/>
                </a:cxn>
                <a:cxn ang="0">
                  <a:pos x="T4" y="T5"/>
                </a:cxn>
                <a:cxn ang="0">
                  <a:pos x="T6" y="T7"/>
                </a:cxn>
                <a:cxn ang="0">
                  <a:pos x="T8" y="T9"/>
                </a:cxn>
                <a:cxn ang="0">
                  <a:pos x="T10" y="T11"/>
                </a:cxn>
              </a:cxnLst>
              <a:rect l="0" t="0" r="r" b="b"/>
              <a:pathLst>
                <a:path w="253" h="231">
                  <a:moveTo>
                    <a:pt x="0" y="96"/>
                  </a:moveTo>
                  <a:lnTo>
                    <a:pt x="0" y="96"/>
                  </a:lnTo>
                  <a:lnTo>
                    <a:pt x="182" y="0"/>
                  </a:lnTo>
                  <a:cubicBezTo>
                    <a:pt x="208" y="50"/>
                    <a:pt x="232" y="101"/>
                    <a:pt x="253" y="154"/>
                  </a:cubicBezTo>
                  <a:lnTo>
                    <a:pt x="62" y="231"/>
                  </a:lnTo>
                  <a:cubicBezTo>
                    <a:pt x="44" y="185"/>
                    <a:pt x="23" y="139"/>
                    <a:pt x="0" y="9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72" name="Freeform 268">
              <a:extLst>
                <a:ext uri="{FF2B5EF4-FFF2-40B4-BE49-F238E27FC236}">
                  <a16:creationId xmlns:a16="http://schemas.microsoft.com/office/drawing/2014/main" id="{92A5DAB6-8588-70A1-395E-70692FD7EF87}"/>
                </a:ext>
              </a:extLst>
            </p:cNvPr>
            <p:cNvSpPr>
              <a:spLocks/>
            </p:cNvSpPr>
            <p:nvPr/>
          </p:nvSpPr>
          <p:spPr bwMode="auto">
            <a:xfrm>
              <a:off x="4639469" y="4020468"/>
              <a:ext cx="244475" cy="230188"/>
            </a:xfrm>
            <a:custGeom>
              <a:avLst/>
              <a:gdLst>
                <a:gd name="T0" fmla="*/ 0 w 258"/>
                <a:gd name="T1" fmla="*/ 113 h 241"/>
                <a:gd name="T2" fmla="*/ 0 w 258"/>
                <a:gd name="T3" fmla="*/ 113 h 241"/>
                <a:gd name="T4" fmla="*/ 172 w 258"/>
                <a:gd name="T5" fmla="*/ 0 h 241"/>
                <a:gd name="T6" fmla="*/ 258 w 258"/>
                <a:gd name="T7" fmla="*/ 145 h 241"/>
                <a:gd name="T8" fmla="*/ 76 w 258"/>
                <a:gd name="T9" fmla="*/ 241 h 241"/>
                <a:gd name="T10" fmla="*/ 0 w 258"/>
                <a:gd name="T11" fmla="*/ 113 h 241"/>
              </a:gdLst>
              <a:ahLst/>
              <a:cxnLst>
                <a:cxn ang="0">
                  <a:pos x="T0" y="T1"/>
                </a:cxn>
                <a:cxn ang="0">
                  <a:pos x="T2" y="T3"/>
                </a:cxn>
                <a:cxn ang="0">
                  <a:pos x="T4" y="T5"/>
                </a:cxn>
                <a:cxn ang="0">
                  <a:pos x="T6" y="T7"/>
                </a:cxn>
                <a:cxn ang="0">
                  <a:pos x="T8" y="T9"/>
                </a:cxn>
                <a:cxn ang="0">
                  <a:pos x="T10" y="T11"/>
                </a:cxn>
              </a:cxnLst>
              <a:rect l="0" t="0" r="r" b="b"/>
              <a:pathLst>
                <a:path w="258" h="241">
                  <a:moveTo>
                    <a:pt x="0" y="113"/>
                  </a:moveTo>
                  <a:lnTo>
                    <a:pt x="0" y="113"/>
                  </a:lnTo>
                  <a:lnTo>
                    <a:pt x="172" y="0"/>
                  </a:lnTo>
                  <a:cubicBezTo>
                    <a:pt x="203" y="47"/>
                    <a:pt x="231" y="95"/>
                    <a:pt x="258" y="145"/>
                  </a:cubicBezTo>
                  <a:lnTo>
                    <a:pt x="76" y="241"/>
                  </a:lnTo>
                  <a:cubicBezTo>
                    <a:pt x="52" y="197"/>
                    <a:pt x="27" y="154"/>
                    <a:pt x="0" y="11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73" name="Freeform 270">
              <a:extLst>
                <a:ext uri="{FF2B5EF4-FFF2-40B4-BE49-F238E27FC236}">
                  <a16:creationId xmlns:a16="http://schemas.microsoft.com/office/drawing/2014/main" id="{95339C14-FAA4-2EAB-B1E8-4750C8BEE56C}"/>
                </a:ext>
              </a:extLst>
            </p:cNvPr>
            <p:cNvSpPr>
              <a:spLocks/>
            </p:cNvSpPr>
            <p:nvPr/>
          </p:nvSpPr>
          <p:spPr bwMode="auto">
            <a:xfrm>
              <a:off x="4769644" y="4306218"/>
              <a:ext cx="234950" cy="204788"/>
            </a:xfrm>
            <a:custGeom>
              <a:avLst/>
              <a:gdLst>
                <a:gd name="T0" fmla="*/ 0 w 246"/>
                <a:gd name="T1" fmla="*/ 77 h 215"/>
                <a:gd name="T2" fmla="*/ 0 w 246"/>
                <a:gd name="T3" fmla="*/ 77 h 215"/>
                <a:gd name="T4" fmla="*/ 191 w 246"/>
                <a:gd name="T5" fmla="*/ 0 h 215"/>
                <a:gd name="T6" fmla="*/ 246 w 246"/>
                <a:gd name="T7" fmla="*/ 157 h 215"/>
                <a:gd name="T8" fmla="*/ 49 w 246"/>
                <a:gd name="T9" fmla="*/ 215 h 215"/>
                <a:gd name="T10" fmla="*/ 0 w 246"/>
                <a:gd name="T11" fmla="*/ 77 h 215"/>
              </a:gdLst>
              <a:ahLst/>
              <a:cxnLst>
                <a:cxn ang="0">
                  <a:pos x="T0" y="T1"/>
                </a:cxn>
                <a:cxn ang="0">
                  <a:pos x="T2" y="T3"/>
                </a:cxn>
                <a:cxn ang="0">
                  <a:pos x="T4" y="T5"/>
                </a:cxn>
                <a:cxn ang="0">
                  <a:pos x="T6" y="T7"/>
                </a:cxn>
                <a:cxn ang="0">
                  <a:pos x="T8" y="T9"/>
                </a:cxn>
                <a:cxn ang="0">
                  <a:pos x="T10" y="T11"/>
                </a:cxn>
              </a:cxnLst>
              <a:rect l="0" t="0" r="r" b="b"/>
              <a:pathLst>
                <a:path w="246" h="215">
                  <a:moveTo>
                    <a:pt x="0" y="77"/>
                  </a:moveTo>
                  <a:lnTo>
                    <a:pt x="0" y="77"/>
                  </a:lnTo>
                  <a:lnTo>
                    <a:pt x="191" y="0"/>
                  </a:lnTo>
                  <a:cubicBezTo>
                    <a:pt x="212" y="51"/>
                    <a:pt x="230" y="104"/>
                    <a:pt x="246" y="157"/>
                  </a:cubicBezTo>
                  <a:lnTo>
                    <a:pt x="49" y="215"/>
                  </a:lnTo>
                  <a:cubicBezTo>
                    <a:pt x="35" y="168"/>
                    <a:pt x="19" y="122"/>
                    <a:pt x="0" y="7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74" name="Freeform 272">
              <a:extLst>
                <a:ext uri="{FF2B5EF4-FFF2-40B4-BE49-F238E27FC236}">
                  <a16:creationId xmlns:a16="http://schemas.microsoft.com/office/drawing/2014/main" id="{E0F21074-FB23-7021-898C-23048AEA19B5}"/>
                </a:ext>
              </a:extLst>
            </p:cNvPr>
            <p:cNvSpPr>
              <a:spLocks/>
            </p:cNvSpPr>
            <p:nvPr/>
          </p:nvSpPr>
          <p:spPr bwMode="auto">
            <a:xfrm>
              <a:off x="4817269" y="4455443"/>
              <a:ext cx="223838" cy="187325"/>
            </a:xfrm>
            <a:custGeom>
              <a:avLst/>
              <a:gdLst>
                <a:gd name="T0" fmla="*/ 0 w 235"/>
                <a:gd name="T1" fmla="*/ 58 h 196"/>
                <a:gd name="T2" fmla="*/ 0 w 235"/>
                <a:gd name="T3" fmla="*/ 58 h 196"/>
                <a:gd name="T4" fmla="*/ 197 w 235"/>
                <a:gd name="T5" fmla="*/ 0 h 196"/>
                <a:gd name="T6" fmla="*/ 235 w 235"/>
                <a:gd name="T7" fmla="*/ 157 h 196"/>
                <a:gd name="T8" fmla="*/ 33 w 235"/>
                <a:gd name="T9" fmla="*/ 196 h 196"/>
                <a:gd name="T10" fmla="*/ 0 w 235"/>
                <a:gd name="T11" fmla="*/ 58 h 196"/>
              </a:gdLst>
              <a:ahLst/>
              <a:cxnLst>
                <a:cxn ang="0">
                  <a:pos x="T0" y="T1"/>
                </a:cxn>
                <a:cxn ang="0">
                  <a:pos x="T2" y="T3"/>
                </a:cxn>
                <a:cxn ang="0">
                  <a:pos x="T4" y="T5"/>
                </a:cxn>
                <a:cxn ang="0">
                  <a:pos x="T6" y="T7"/>
                </a:cxn>
                <a:cxn ang="0">
                  <a:pos x="T8" y="T9"/>
                </a:cxn>
                <a:cxn ang="0">
                  <a:pos x="T10" y="T11"/>
                </a:cxn>
              </a:cxnLst>
              <a:rect l="0" t="0" r="r" b="b"/>
              <a:pathLst>
                <a:path w="235" h="196">
                  <a:moveTo>
                    <a:pt x="0" y="58"/>
                  </a:moveTo>
                  <a:lnTo>
                    <a:pt x="0" y="58"/>
                  </a:lnTo>
                  <a:lnTo>
                    <a:pt x="197" y="0"/>
                  </a:lnTo>
                  <a:cubicBezTo>
                    <a:pt x="212" y="52"/>
                    <a:pt x="225" y="104"/>
                    <a:pt x="235" y="157"/>
                  </a:cubicBezTo>
                  <a:lnTo>
                    <a:pt x="33" y="196"/>
                  </a:lnTo>
                  <a:cubicBezTo>
                    <a:pt x="24" y="149"/>
                    <a:pt x="13" y="103"/>
                    <a:pt x="0" y="5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75" name="Freeform 274">
              <a:extLst>
                <a:ext uri="{FF2B5EF4-FFF2-40B4-BE49-F238E27FC236}">
                  <a16:creationId xmlns:a16="http://schemas.microsoft.com/office/drawing/2014/main" id="{599BA589-917C-EA1D-B8E4-6361C58554D4}"/>
                </a:ext>
              </a:extLst>
            </p:cNvPr>
            <p:cNvSpPr>
              <a:spLocks/>
            </p:cNvSpPr>
            <p:nvPr/>
          </p:nvSpPr>
          <p:spPr bwMode="auto">
            <a:xfrm>
              <a:off x="4849019" y="4606255"/>
              <a:ext cx="212725" cy="158750"/>
            </a:xfrm>
            <a:custGeom>
              <a:avLst/>
              <a:gdLst>
                <a:gd name="T0" fmla="*/ 202 w 224"/>
                <a:gd name="T1" fmla="*/ 0 h 167"/>
                <a:gd name="T2" fmla="*/ 202 w 224"/>
                <a:gd name="T3" fmla="*/ 0 h 167"/>
                <a:gd name="T4" fmla="*/ 224 w 224"/>
                <a:gd name="T5" fmla="*/ 145 h 167"/>
                <a:gd name="T6" fmla="*/ 19 w 224"/>
                <a:gd name="T7" fmla="*/ 167 h 167"/>
                <a:gd name="T8" fmla="*/ 0 w 224"/>
                <a:gd name="T9" fmla="*/ 39 h 167"/>
                <a:gd name="T10" fmla="*/ 202 w 224"/>
                <a:gd name="T11" fmla="*/ 0 h 167"/>
              </a:gdLst>
              <a:ahLst/>
              <a:cxnLst>
                <a:cxn ang="0">
                  <a:pos x="T0" y="T1"/>
                </a:cxn>
                <a:cxn ang="0">
                  <a:pos x="T2" y="T3"/>
                </a:cxn>
                <a:cxn ang="0">
                  <a:pos x="T4" y="T5"/>
                </a:cxn>
                <a:cxn ang="0">
                  <a:pos x="T6" y="T7"/>
                </a:cxn>
                <a:cxn ang="0">
                  <a:pos x="T8" y="T9"/>
                </a:cxn>
                <a:cxn ang="0">
                  <a:pos x="T10" y="T11"/>
                </a:cxn>
              </a:cxnLst>
              <a:rect l="0" t="0" r="r" b="b"/>
              <a:pathLst>
                <a:path w="224" h="167">
                  <a:moveTo>
                    <a:pt x="202" y="0"/>
                  </a:moveTo>
                  <a:lnTo>
                    <a:pt x="202" y="0"/>
                  </a:lnTo>
                  <a:cubicBezTo>
                    <a:pt x="211" y="48"/>
                    <a:pt x="219" y="96"/>
                    <a:pt x="224" y="145"/>
                  </a:cubicBezTo>
                  <a:lnTo>
                    <a:pt x="19" y="167"/>
                  </a:lnTo>
                  <a:cubicBezTo>
                    <a:pt x="15" y="124"/>
                    <a:pt x="8" y="81"/>
                    <a:pt x="0" y="39"/>
                  </a:cubicBezTo>
                  <a:lnTo>
                    <a:pt x="202" y="0"/>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76" name="Freeform 276">
              <a:extLst>
                <a:ext uri="{FF2B5EF4-FFF2-40B4-BE49-F238E27FC236}">
                  <a16:creationId xmlns:a16="http://schemas.microsoft.com/office/drawing/2014/main" id="{CB932A56-6C1E-0654-0B4C-D29EF8B20B4E}"/>
                </a:ext>
              </a:extLst>
            </p:cNvPr>
            <p:cNvSpPr>
              <a:spLocks/>
            </p:cNvSpPr>
            <p:nvPr/>
          </p:nvSpPr>
          <p:spPr bwMode="auto">
            <a:xfrm>
              <a:off x="4469607" y="3779168"/>
              <a:ext cx="241300" cy="236538"/>
            </a:xfrm>
            <a:custGeom>
              <a:avLst/>
              <a:gdLst>
                <a:gd name="T0" fmla="*/ 0 w 253"/>
                <a:gd name="T1" fmla="*/ 143 h 247"/>
                <a:gd name="T2" fmla="*/ 0 w 253"/>
                <a:gd name="T3" fmla="*/ 143 h 247"/>
                <a:gd name="T4" fmla="*/ 148 w 253"/>
                <a:gd name="T5" fmla="*/ 0 h 247"/>
                <a:gd name="T6" fmla="*/ 253 w 253"/>
                <a:gd name="T7" fmla="*/ 118 h 247"/>
                <a:gd name="T8" fmla="*/ 93 w 253"/>
                <a:gd name="T9" fmla="*/ 247 h 247"/>
                <a:gd name="T10" fmla="*/ 0 w 253"/>
                <a:gd name="T11" fmla="*/ 143 h 247"/>
              </a:gdLst>
              <a:ahLst/>
              <a:cxnLst>
                <a:cxn ang="0">
                  <a:pos x="T0" y="T1"/>
                </a:cxn>
                <a:cxn ang="0">
                  <a:pos x="T2" y="T3"/>
                </a:cxn>
                <a:cxn ang="0">
                  <a:pos x="T4" y="T5"/>
                </a:cxn>
                <a:cxn ang="0">
                  <a:pos x="T6" y="T7"/>
                </a:cxn>
                <a:cxn ang="0">
                  <a:pos x="T8" y="T9"/>
                </a:cxn>
                <a:cxn ang="0">
                  <a:pos x="T10" y="T11"/>
                </a:cxn>
              </a:cxnLst>
              <a:rect l="0" t="0" r="r" b="b"/>
              <a:pathLst>
                <a:path w="253" h="247">
                  <a:moveTo>
                    <a:pt x="0" y="143"/>
                  </a:moveTo>
                  <a:lnTo>
                    <a:pt x="0" y="143"/>
                  </a:lnTo>
                  <a:lnTo>
                    <a:pt x="148" y="0"/>
                  </a:lnTo>
                  <a:cubicBezTo>
                    <a:pt x="184" y="38"/>
                    <a:pt x="219" y="77"/>
                    <a:pt x="253" y="118"/>
                  </a:cubicBezTo>
                  <a:lnTo>
                    <a:pt x="93" y="247"/>
                  </a:lnTo>
                  <a:cubicBezTo>
                    <a:pt x="63" y="211"/>
                    <a:pt x="33" y="176"/>
                    <a:pt x="0" y="14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177" name="Freeform 278">
              <a:extLst>
                <a:ext uri="{FF2B5EF4-FFF2-40B4-BE49-F238E27FC236}">
                  <a16:creationId xmlns:a16="http://schemas.microsoft.com/office/drawing/2014/main" id="{6CA55E82-F8E8-E984-786F-B289099F9393}"/>
                </a:ext>
              </a:extLst>
            </p:cNvPr>
            <p:cNvSpPr>
              <a:spLocks/>
            </p:cNvSpPr>
            <p:nvPr/>
          </p:nvSpPr>
          <p:spPr bwMode="auto">
            <a:xfrm>
              <a:off x="4556919" y="3891880"/>
              <a:ext cx="246063" cy="236538"/>
            </a:xfrm>
            <a:custGeom>
              <a:avLst/>
              <a:gdLst>
                <a:gd name="T0" fmla="*/ 0 w 257"/>
                <a:gd name="T1" fmla="*/ 129 h 246"/>
                <a:gd name="T2" fmla="*/ 0 w 257"/>
                <a:gd name="T3" fmla="*/ 129 h 246"/>
                <a:gd name="T4" fmla="*/ 160 w 257"/>
                <a:gd name="T5" fmla="*/ 0 h 246"/>
                <a:gd name="T6" fmla="*/ 257 w 257"/>
                <a:gd name="T7" fmla="*/ 133 h 246"/>
                <a:gd name="T8" fmla="*/ 85 w 257"/>
                <a:gd name="T9" fmla="*/ 246 h 246"/>
                <a:gd name="T10" fmla="*/ 0 w 257"/>
                <a:gd name="T11" fmla="*/ 129 h 246"/>
              </a:gdLst>
              <a:ahLst/>
              <a:cxnLst>
                <a:cxn ang="0">
                  <a:pos x="T0" y="T1"/>
                </a:cxn>
                <a:cxn ang="0">
                  <a:pos x="T2" y="T3"/>
                </a:cxn>
                <a:cxn ang="0">
                  <a:pos x="T4" y="T5"/>
                </a:cxn>
                <a:cxn ang="0">
                  <a:pos x="T6" y="T7"/>
                </a:cxn>
                <a:cxn ang="0">
                  <a:pos x="T8" y="T9"/>
                </a:cxn>
                <a:cxn ang="0">
                  <a:pos x="T10" y="T11"/>
                </a:cxn>
              </a:cxnLst>
              <a:rect l="0" t="0" r="r" b="b"/>
              <a:pathLst>
                <a:path w="257" h="246">
                  <a:moveTo>
                    <a:pt x="0" y="129"/>
                  </a:moveTo>
                  <a:lnTo>
                    <a:pt x="0" y="129"/>
                  </a:lnTo>
                  <a:lnTo>
                    <a:pt x="160" y="0"/>
                  </a:lnTo>
                  <a:cubicBezTo>
                    <a:pt x="194" y="43"/>
                    <a:pt x="226" y="87"/>
                    <a:pt x="257" y="133"/>
                  </a:cubicBezTo>
                  <a:lnTo>
                    <a:pt x="85" y="246"/>
                  </a:lnTo>
                  <a:cubicBezTo>
                    <a:pt x="58" y="206"/>
                    <a:pt x="30" y="167"/>
                    <a:pt x="0" y="129"/>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78" name="Freeform 280">
              <a:extLst>
                <a:ext uri="{FF2B5EF4-FFF2-40B4-BE49-F238E27FC236}">
                  <a16:creationId xmlns:a16="http://schemas.microsoft.com/office/drawing/2014/main" id="{9F1BB09A-6476-F351-F8EF-117D93F97377}"/>
                </a:ext>
              </a:extLst>
            </p:cNvPr>
            <p:cNvSpPr>
              <a:spLocks/>
            </p:cNvSpPr>
            <p:nvPr/>
          </p:nvSpPr>
          <p:spPr bwMode="auto">
            <a:xfrm>
              <a:off x="4368007" y="3671218"/>
              <a:ext cx="241300" cy="246063"/>
            </a:xfrm>
            <a:custGeom>
              <a:avLst/>
              <a:gdLst>
                <a:gd name="T0" fmla="*/ 0 w 254"/>
                <a:gd name="T1" fmla="*/ 157 h 257"/>
                <a:gd name="T2" fmla="*/ 0 w 254"/>
                <a:gd name="T3" fmla="*/ 157 h 257"/>
                <a:gd name="T4" fmla="*/ 132 w 254"/>
                <a:gd name="T5" fmla="*/ 0 h 257"/>
                <a:gd name="T6" fmla="*/ 254 w 254"/>
                <a:gd name="T7" fmla="*/ 114 h 257"/>
                <a:gd name="T8" fmla="*/ 106 w 254"/>
                <a:gd name="T9" fmla="*/ 257 h 257"/>
                <a:gd name="T10" fmla="*/ 0 w 254"/>
                <a:gd name="T11" fmla="*/ 157 h 257"/>
              </a:gdLst>
              <a:ahLst/>
              <a:cxnLst>
                <a:cxn ang="0">
                  <a:pos x="T0" y="T1"/>
                </a:cxn>
                <a:cxn ang="0">
                  <a:pos x="T2" y="T3"/>
                </a:cxn>
                <a:cxn ang="0">
                  <a:pos x="T4" y="T5"/>
                </a:cxn>
                <a:cxn ang="0">
                  <a:pos x="T6" y="T7"/>
                </a:cxn>
                <a:cxn ang="0">
                  <a:pos x="T8" y="T9"/>
                </a:cxn>
                <a:cxn ang="0">
                  <a:pos x="T10" y="T11"/>
                </a:cxn>
              </a:cxnLst>
              <a:rect l="0" t="0" r="r" b="b"/>
              <a:pathLst>
                <a:path w="254" h="257">
                  <a:moveTo>
                    <a:pt x="0" y="157"/>
                  </a:moveTo>
                  <a:lnTo>
                    <a:pt x="0" y="157"/>
                  </a:lnTo>
                  <a:lnTo>
                    <a:pt x="132" y="0"/>
                  </a:lnTo>
                  <a:cubicBezTo>
                    <a:pt x="175" y="36"/>
                    <a:pt x="215" y="74"/>
                    <a:pt x="254" y="114"/>
                  </a:cubicBezTo>
                  <a:lnTo>
                    <a:pt x="106" y="257"/>
                  </a:lnTo>
                  <a:cubicBezTo>
                    <a:pt x="72" y="222"/>
                    <a:pt x="37" y="189"/>
                    <a:pt x="0" y="15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179" name="Freeform 284">
              <a:extLst>
                <a:ext uri="{FF2B5EF4-FFF2-40B4-BE49-F238E27FC236}">
                  <a16:creationId xmlns:a16="http://schemas.microsoft.com/office/drawing/2014/main" id="{5401254E-CAD3-6E4B-60AE-B84EB001C20B}"/>
                </a:ext>
              </a:extLst>
            </p:cNvPr>
            <p:cNvSpPr>
              <a:spLocks/>
            </p:cNvSpPr>
            <p:nvPr/>
          </p:nvSpPr>
          <p:spPr bwMode="auto">
            <a:xfrm>
              <a:off x="4587082" y="3410868"/>
              <a:ext cx="225425" cy="231775"/>
            </a:xfrm>
            <a:custGeom>
              <a:avLst/>
              <a:gdLst>
                <a:gd name="T0" fmla="*/ 0 w 236"/>
                <a:gd name="T1" fmla="*/ 157 h 242"/>
                <a:gd name="T2" fmla="*/ 0 w 236"/>
                <a:gd name="T3" fmla="*/ 157 h 242"/>
                <a:gd name="T4" fmla="*/ 133 w 236"/>
                <a:gd name="T5" fmla="*/ 0 h 242"/>
                <a:gd name="T6" fmla="*/ 236 w 236"/>
                <a:gd name="T7" fmla="*/ 94 h 242"/>
                <a:gd name="T8" fmla="*/ 93 w 236"/>
                <a:gd name="T9" fmla="*/ 242 h 242"/>
                <a:gd name="T10" fmla="*/ 0 w 236"/>
                <a:gd name="T11" fmla="*/ 157 h 242"/>
              </a:gdLst>
              <a:ahLst/>
              <a:cxnLst>
                <a:cxn ang="0">
                  <a:pos x="T0" y="T1"/>
                </a:cxn>
                <a:cxn ang="0">
                  <a:pos x="T2" y="T3"/>
                </a:cxn>
                <a:cxn ang="0">
                  <a:pos x="T4" y="T5"/>
                </a:cxn>
                <a:cxn ang="0">
                  <a:pos x="T6" y="T7"/>
                </a:cxn>
                <a:cxn ang="0">
                  <a:pos x="T8" y="T9"/>
                </a:cxn>
                <a:cxn ang="0">
                  <a:pos x="T10" y="T11"/>
                </a:cxn>
              </a:cxnLst>
              <a:rect l="0" t="0" r="r" b="b"/>
              <a:pathLst>
                <a:path w="236" h="242">
                  <a:moveTo>
                    <a:pt x="0" y="157"/>
                  </a:moveTo>
                  <a:lnTo>
                    <a:pt x="0" y="157"/>
                  </a:lnTo>
                  <a:lnTo>
                    <a:pt x="133" y="0"/>
                  </a:lnTo>
                  <a:cubicBezTo>
                    <a:pt x="168" y="31"/>
                    <a:pt x="203" y="62"/>
                    <a:pt x="236" y="94"/>
                  </a:cubicBezTo>
                  <a:lnTo>
                    <a:pt x="93" y="242"/>
                  </a:lnTo>
                  <a:cubicBezTo>
                    <a:pt x="63" y="213"/>
                    <a:pt x="32" y="184"/>
                    <a:pt x="0" y="15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180" name="Freeform 286">
              <a:extLst>
                <a:ext uri="{FF2B5EF4-FFF2-40B4-BE49-F238E27FC236}">
                  <a16:creationId xmlns:a16="http://schemas.microsoft.com/office/drawing/2014/main" id="{B20D6D7A-22AC-EA8A-EA8B-A1AAF4A82724}"/>
                </a:ext>
              </a:extLst>
            </p:cNvPr>
            <p:cNvSpPr>
              <a:spLocks/>
            </p:cNvSpPr>
            <p:nvPr/>
          </p:nvSpPr>
          <p:spPr bwMode="auto">
            <a:xfrm>
              <a:off x="5041107" y="4068093"/>
              <a:ext cx="234950" cy="201613"/>
            </a:xfrm>
            <a:custGeom>
              <a:avLst/>
              <a:gdLst>
                <a:gd name="T0" fmla="*/ 0 w 245"/>
                <a:gd name="T1" fmla="*/ 88 h 211"/>
                <a:gd name="T2" fmla="*/ 0 w 245"/>
                <a:gd name="T3" fmla="*/ 88 h 211"/>
                <a:gd name="T4" fmla="*/ 186 w 245"/>
                <a:gd name="T5" fmla="*/ 0 h 211"/>
                <a:gd name="T6" fmla="*/ 245 w 245"/>
                <a:gd name="T7" fmla="*/ 136 h 211"/>
                <a:gd name="T8" fmla="*/ 54 w 245"/>
                <a:gd name="T9" fmla="*/ 211 h 211"/>
                <a:gd name="T10" fmla="*/ 0 w 245"/>
                <a:gd name="T11" fmla="*/ 88 h 211"/>
              </a:gdLst>
              <a:ahLst/>
              <a:cxnLst>
                <a:cxn ang="0">
                  <a:pos x="T0" y="T1"/>
                </a:cxn>
                <a:cxn ang="0">
                  <a:pos x="T2" y="T3"/>
                </a:cxn>
                <a:cxn ang="0">
                  <a:pos x="T4" y="T5"/>
                </a:cxn>
                <a:cxn ang="0">
                  <a:pos x="T6" y="T7"/>
                </a:cxn>
                <a:cxn ang="0">
                  <a:pos x="T8" y="T9"/>
                </a:cxn>
                <a:cxn ang="0">
                  <a:pos x="T10" y="T11"/>
                </a:cxn>
              </a:cxnLst>
              <a:rect l="0" t="0" r="r" b="b"/>
              <a:pathLst>
                <a:path w="245" h="211">
                  <a:moveTo>
                    <a:pt x="0" y="88"/>
                  </a:moveTo>
                  <a:lnTo>
                    <a:pt x="0" y="88"/>
                  </a:lnTo>
                  <a:lnTo>
                    <a:pt x="186" y="0"/>
                  </a:lnTo>
                  <a:cubicBezTo>
                    <a:pt x="208" y="44"/>
                    <a:pt x="227" y="90"/>
                    <a:pt x="245" y="136"/>
                  </a:cubicBezTo>
                  <a:lnTo>
                    <a:pt x="54" y="211"/>
                  </a:lnTo>
                  <a:cubicBezTo>
                    <a:pt x="38" y="169"/>
                    <a:pt x="20" y="128"/>
                    <a:pt x="0" y="8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81" name="Freeform 288">
              <a:extLst>
                <a:ext uri="{FF2B5EF4-FFF2-40B4-BE49-F238E27FC236}">
                  <a16:creationId xmlns:a16="http://schemas.microsoft.com/office/drawing/2014/main" id="{35F94317-2988-8F6F-2EB9-973612D4D024}"/>
                </a:ext>
              </a:extLst>
            </p:cNvPr>
            <p:cNvSpPr>
              <a:spLocks/>
            </p:cNvSpPr>
            <p:nvPr/>
          </p:nvSpPr>
          <p:spPr bwMode="auto">
            <a:xfrm>
              <a:off x="5134769" y="4330030"/>
              <a:ext cx="222250" cy="177800"/>
            </a:xfrm>
            <a:custGeom>
              <a:avLst/>
              <a:gdLst>
                <a:gd name="T0" fmla="*/ 0 w 233"/>
                <a:gd name="T1" fmla="*/ 61 h 185"/>
                <a:gd name="T2" fmla="*/ 0 w 233"/>
                <a:gd name="T3" fmla="*/ 61 h 185"/>
                <a:gd name="T4" fmla="*/ 196 w 233"/>
                <a:gd name="T5" fmla="*/ 0 h 185"/>
                <a:gd name="T6" fmla="*/ 233 w 233"/>
                <a:gd name="T7" fmla="*/ 137 h 185"/>
                <a:gd name="T8" fmla="*/ 33 w 233"/>
                <a:gd name="T9" fmla="*/ 185 h 185"/>
                <a:gd name="T10" fmla="*/ 0 w 233"/>
                <a:gd name="T11" fmla="*/ 61 h 185"/>
              </a:gdLst>
              <a:ahLst/>
              <a:cxnLst>
                <a:cxn ang="0">
                  <a:pos x="T0" y="T1"/>
                </a:cxn>
                <a:cxn ang="0">
                  <a:pos x="T2" y="T3"/>
                </a:cxn>
                <a:cxn ang="0">
                  <a:pos x="T4" y="T5"/>
                </a:cxn>
                <a:cxn ang="0">
                  <a:pos x="T6" y="T7"/>
                </a:cxn>
                <a:cxn ang="0">
                  <a:pos x="T8" y="T9"/>
                </a:cxn>
                <a:cxn ang="0">
                  <a:pos x="T10" y="T11"/>
                </a:cxn>
              </a:cxnLst>
              <a:rect l="0" t="0" r="r" b="b"/>
              <a:pathLst>
                <a:path w="233" h="185">
                  <a:moveTo>
                    <a:pt x="0" y="61"/>
                  </a:moveTo>
                  <a:lnTo>
                    <a:pt x="0" y="61"/>
                  </a:lnTo>
                  <a:lnTo>
                    <a:pt x="196" y="0"/>
                  </a:lnTo>
                  <a:cubicBezTo>
                    <a:pt x="210" y="45"/>
                    <a:pt x="222" y="91"/>
                    <a:pt x="233" y="137"/>
                  </a:cubicBezTo>
                  <a:lnTo>
                    <a:pt x="33" y="185"/>
                  </a:lnTo>
                  <a:cubicBezTo>
                    <a:pt x="23" y="143"/>
                    <a:pt x="12" y="102"/>
                    <a:pt x="0" y="61"/>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182" name="Freeform 290">
              <a:extLst>
                <a:ext uri="{FF2B5EF4-FFF2-40B4-BE49-F238E27FC236}">
                  <a16:creationId xmlns:a16="http://schemas.microsoft.com/office/drawing/2014/main" id="{637947A1-B18F-74BB-4E57-A4635BF470F1}"/>
                </a:ext>
              </a:extLst>
            </p:cNvPr>
            <p:cNvSpPr>
              <a:spLocks/>
            </p:cNvSpPr>
            <p:nvPr/>
          </p:nvSpPr>
          <p:spPr bwMode="auto">
            <a:xfrm>
              <a:off x="4982369" y="3941093"/>
              <a:ext cx="236538" cy="211138"/>
            </a:xfrm>
            <a:custGeom>
              <a:avLst/>
              <a:gdLst>
                <a:gd name="T0" fmla="*/ 0 w 248"/>
                <a:gd name="T1" fmla="*/ 102 h 222"/>
                <a:gd name="T2" fmla="*/ 0 w 248"/>
                <a:gd name="T3" fmla="*/ 102 h 222"/>
                <a:gd name="T4" fmla="*/ 178 w 248"/>
                <a:gd name="T5" fmla="*/ 0 h 222"/>
                <a:gd name="T6" fmla="*/ 248 w 248"/>
                <a:gd name="T7" fmla="*/ 134 h 222"/>
                <a:gd name="T8" fmla="*/ 62 w 248"/>
                <a:gd name="T9" fmla="*/ 222 h 222"/>
                <a:gd name="T10" fmla="*/ 0 w 248"/>
                <a:gd name="T11" fmla="*/ 102 h 222"/>
              </a:gdLst>
              <a:ahLst/>
              <a:cxnLst>
                <a:cxn ang="0">
                  <a:pos x="T0" y="T1"/>
                </a:cxn>
                <a:cxn ang="0">
                  <a:pos x="T2" y="T3"/>
                </a:cxn>
                <a:cxn ang="0">
                  <a:pos x="T4" y="T5"/>
                </a:cxn>
                <a:cxn ang="0">
                  <a:pos x="T6" y="T7"/>
                </a:cxn>
                <a:cxn ang="0">
                  <a:pos x="T8" y="T9"/>
                </a:cxn>
                <a:cxn ang="0">
                  <a:pos x="T10" y="T11"/>
                </a:cxn>
              </a:cxnLst>
              <a:rect l="0" t="0" r="r" b="b"/>
              <a:pathLst>
                <a:path w="248" h="222">
                  <a:moveTo>
                    <a:pt x="0" y="102"/>
                  </a:moveTo>
                  <a:lnTo>
                    <a:pt x="0" y="102"/>
                  </a:lnTo>
                  <a:lnTo>
                    <a:pt x="178" y="0"/>
                  </a:lnTo>
                  <a:cubicBezTo>
                    <a:pt x="203" y="44"/>
                    <a:pt x="226" y="88"/>
                    <a:pt x="248" y="134"/>
                  </a:cubicBezTo>
                  <a:lnTo>
                    <a:pt x="62" y="222"/>
                  </a:lnTo>
                  <a:cubicBezTo>
                    <a:pt x="43" y="181"/>
                    <a:pt x="22" y="141"/>
                    <a:pt x="0" y="102"/>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83" name="Freeform 294">
              <a:extLst>
                <a:ext uri="{FF2B5EF4-FFF2-40B4-BE49-F238E27FC236}">
                  <a16:creationId xmlns:a16="http://schemas.microsoft.com/office/drawing/2014/main" id="{44019F3C-D4B5-8CDD-B0F8-A065D7AE84FD}"/>
                </a:ext>
              </a:extLst>
            </p:cNvPr>
            <p:cNvSpPr>
              <a:spLocks/>
            </p:cNvSpPr>
            <p:nvPr/>
          </p:nvSpPr>
          <p:spPr bwMode="auto">
            <a:xfrm>
              <a:off x="4675982" y="3499768"/>
              <a:ext cx="230188" cy="228600"/>
            </a:xfrm>
            <a:custGeom>
              <a:avLst/>
              <a:gdLst>
                <a:gd name="T0" fmla="*/ 0 w 241"/>
                <a:gd name="T1" fmla="*/ 148 h 239"/>
                <a:gd name="T2" fmla="*/ 0 w 241"/>
                <a:gd name="T3" fmla="*/ 148 h 239"/>
                <a:gd name="T4" fmla="*/ 143 w 241"/>
                <a:gd name="T5" fmla="*/ 0 h 239"/>
                <a:gd name="T6" fmla="*/ 241 w 241"/>
                <a:gd name="T7" fmla="*/ 102 h 239"/>
                <a:gd name="T8" fmla="*/ 88 w 241"/>
                <a:gd name="T9" fmla="*/ 239 h 239"/>
                <a:gd name="T10" fmla="*/ 0 w 241"/>
                <a:gd name="T11" fmla="*/ 148 h 239"/>
              </a:gdLst>
              <a:ahLst/>
              <a:cxnLst>
                <a:cxn ang="0">
                  <a:pos x="T0" y="T1"/>
                </a:cxn>
                <a:cxn ang="0">
                  <a:pos x="T2" y="T3"/>
                </a:cxn>
                <a:cxn ang="0">
                  <a:pos x="T4" y="T5"/>
                </a:cxn>
                <a:cxn ang="0">
                  <a:pos x="T6" y="T7"/>
                </a:cxn>
                <a:cxn ang="0">
                  <a:pos x="T8" y="T9"/>
                </a:cxn>
                <a:cxn ang="0">
                  <a:pos x="T10" y="T11"/>
                </a:cxn>
              </a:cxnLst>
              <a:rect l="0" t="0" r="r" b="b"/>
              <a:pathLst>
                <a:path w="241" h="239">
                  <a:moveTo>
                    <a:pt x="0" y="148"/>
                  </a:moveTo>
                  <a:lnTo>
                    <a:pt x="0" y="148"/>
                  </a:lnTo>
                  <a:lnTo>
                    <a:pt x="143" y="0"/>
                  </a:lnTo>
                  <a:cubicBezTo>
                    <a:pt x="177" y="33"/>
                    <a:pt x="209" y="67"/>
                    <a:pt x="241" y="102"/>
                  </a:cubicBezTo>
                  <a:lnTo>
                    <a:pt x="88" y="239"/>
                  </a:lnTo>
                  <a:cubicBezTo>
                    <a:pt x="60" y="208"/>
                    <a:pt x="30" y="177"/>
                    <a:pt x="0" y="14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184" name="Freeform 296">
              <a:extLst>
                <a:ext uri="{FF2B5EF4-FFF2-40B4-BE49-F238E27FC236}">
                  <a16:creationId xmlns:a16="http://schemas.microsoft.com/office/drawing/2014/main" id="{93D82AAB-E44F-74A5-AFCE-971857030399}"/>
                </a:ext>
              </a:extLst>
            </p:cNvPr>
            <p:cNvSpPr>
              <a:spLocks/>
            </p:cNvSpPr>
            <p:nvPr/>
          </p:nvSpPr>
          <p:spPr bwMode="auto">
            <a:xfrm>
              <a:off x="4839494" y="3704555"/>
              <a:ext cx="238125" cy="223838"/>
            </a:xfrm>
            <a:custGeom>
              <a:avLst/>
              <a:gdLst>
                <a:gd name="T0" fmla="*/ 0 w 249"/>
                <a:gd name="T1" fmla="*/ 126 h 234"/>
                <a:gd name="T2" fmla="*/ 0 w 249"/>
                <a:gd name="T3" fmla="*/ 126 h 234"/>
                <a:gd name="T4" fmla="*/ 162 w 249"/>
                <a:gd name="T5" fmla="*/ 0 h 234"/>
                <a:gd name="T6" fmla="*/ 249 w 249"/>
                <a:gd name="T7" fmla="*/ 120 h 234"/>
                <a:gd name="T8" fmla="*/ 78 w 249"/>
                <a:gd name="T9" fmla="*/ 234 h 234"/>
                <a:gd name="T10" fmla="*/ 0 w 249"/>
                <a:gd name="T11" fmla="*/ 126 h 234"/>
              </a:gdLst>
              <a:ahLst/>
              <a:cxnLst>
                <a:cxn ang="0">
                  <a:pos x="T0" y="T1"/>
                </a:cxn>
                <a:cxn ang="0">
                  <a:pos x="T2" y="T3"/>
                </a:cxn>
                <a:cxn ang="0">
                  <a:pos x="T4" y="T5"/>
                </a:cxn>
                <a:cxn ang="0">
                  <a:pos x="T6" y="T7"/>
                </a:cxn>
                <a:cxn ang="0">
                  <a:pos x="T8" y="T9"/>
                </a:cxn>
                <a:cxn ang="0">
                  <a:pos x="T10" y="T11"/>
                </a:cxn>
              </a:cxnLst>
              <a:rect l="0" t="0" r="r" b="b"/>
              <a:pathLst>
                <a:path w="249" h="234">
                  <a:moveTo>
                    <a:pt x="0" y="126"/>
                  </a:moveTo>
                  <a:lnTo>
                    <a:pt x="0" y="126"/>
                  </a:lnTo>
                  <a:lnTo>
                    <a:pt x="162" y="0"/>
                  </a:lnTo>
                  <a:cubicBezTo>
                    <a:pt x="192" y="39"/>
                    <a:pt x="221" y="79"/>
                    <a:pt x="249" y="120"/>
                  </a:cubicBezTo>
                  <a:lnTo>
                    <a:pt x="78" y="234"/>
                  </a:lnTo>
                  <a:cubicBezTo>
                    <a:pt x="53" y="197"/>
                    <a:pt x="27" y="161"/>
                    <a:pt x="0" y="12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85" name="Freeform 298">
              <a:extLst>
                <a:ext uri="{FF2B5EF4-FFF2-40B4-BE49-F238E27FC236}">
                  <a16:creationId xmlns:a16="http://schemas.microsoft.com/office/drawing/2014/main" id="{1FAF1761-82ED-63AE-30A7-FDDFDE9F4814}"/>
                </a:ext>
              </a:extLst>
            </p:cNvPr>
            <p:cNvSpPr>
              <a:spLocks/>
            </p:cNvSpPr>
            <p:nvPr/>
          </p:nvSpPr>
          <p:spPr bwMode="auto">
            <a:xfrm>
              <a:off x="4914107" y="3818855"/>
              <a:ext cx="238125" cy="219075"/>
            </a:xfrm>
            <a:custGeom>
              <a:avLst/>
              <a:gdLst>
                <a:gd name="T0" fmla="*/ 0 w 250"/>
                <a:gd name="T1" fmla="*/ 114 h 229"/>
                <a:gd name="T2" fmla="*/ 0 w 250"/>
                <a:gd name="T3" fmla="*/ 114 h 229"/>
                <a:gd name="T4" fmla="*/ 171 w 250"/>
                <a:gd name="T5" fmla="*/ 0 h 229"/>
                <a:gd name="T6" fmla="*/ 250 w 250"/>
                <a:gd name="T7" fmla="*/ 128 h 229"/>
                <a:gd name="T8" fmla="*/ 72 w 250"/>
                <a:gd name="T9" fmla="*/ 229 h 229"/>
                <a:gd name="T10" fmla="*/ 0 w 250"/>
                <a:gd name="T11" fmla="*/ 114 h 229"/>
              </a:gdLst>
              <a:ahLst/>
              <a:cxnLst>
                <a:cxn ang="0">
                  <a:pos x="T0" y="T1"/>
                </a:cxn>
                <a:cxn ang="0">
                  <a:pos x="T2" y="T3"/>
                </a:cxn>
                <a:cxn ang="0">
                  <a:pos x="T4" y="T5"/>
                </a:cxn>
                <a:cxn ang="0">
                  <a:pos x="T6" y="T7"/>
                </a:cxn>
                <a:cxn ang="0">
                  <a:pos x="T8" y="T9"/>
                </a:cxn>
                <a:cxn ang="0">
                  <a:pos x="T10" y="T11"/>
                </a:cxn>
              </a:cxnLst>
              <a:rect l="0" t="0" r="r" b="b"/>
              <a:pathLst>
                <a:path w="250" h="229">
                  <a:moveTo>
                    <a:pt x="0" y="114"/>
                  </a:moveTo>
                  <a:lnTo>
                    <a:pt x="0" y="114"/>
                  </a:lnTo>
                  <a:lnTo>
                    <a:pt x="171" y="0"/>
                  </a:lnTo>
                  <a:cubicBezTo>
                    <a:pt x="199" y="41"/>
                    <a:pt x="225" y="84"/>
                    <a:pt x="250" y="128"/>
                  </a:cubicBezTo>
                  <a:lnTo>
                    <a:pt x="72" y="229"/>
                  </a:lnTo>
                  <a:cubicBezTo>
                    <a:pt x="49" y="190"/>
                    <a:pt x="25" y="152"/>
                    <a:pt x="0" y="114"/>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86" name="Freeform 302">
              <a:extLst>
                <a:ext uri="{FF2B5EF4-FFF2-40B4-BE49-F238E27FC236}">
                  <a16:creationId xmlns:a16="http://schemas.microsoft.com/office/drawing/2014/main" id="{300D3901-B5E0-D094-E50D-1B097C1B1C93}"/>
                </a:ext>
              </a:extLst>
            </p:cNvPr>
            <p:cNvSpPr>
              <a:spLocks/>
            </p:cNvSpPr>
            <p:nvPr/>
          </p:nvSpPr>
          <p:spPr bwMode="auto">
            <a:xfrm>
              <a:off x="5171282" y="3587080"/>
              <a:ext cx="241300" cy="228600"/>
            </a:xfrm>
            <a:custGeom>
              <a:avLst/>
              <a:gdLst>
                <a:gd name="T0" fmla="*/ 0 w 254"/>
                <a:gd name="T1" fmla="*/ 118 h 238"/>
                <a:gd name="T2" fmla="*/ 0 w 254"/>
                <a:gd name="T3" fmla="*/ 118 h 238"/>
                <a:gd name="T4" fmla="*/ 168 w 254"/>
                <a:gd name="T5" fmla="*/ 0 h 238"/>
                <a:gd name="T6" fmla="*/ 254 w 254"/>
                <a:gd name="T7" fmla="*/ 131 h 238"/>
                <a:gd name="T8" fmla="*/ 78 w 254"/>
                <a:gd name="T9" fmla="*/ 238 h 238"/>
                <a:gd name="T10" fmla="*/ 0 w 254"/>
                <a:gd name="T11" fmla="*/ 118 h 238"/>
              </a:gdLst>
              <a:ahLst/>
              <a:cxnLst>
                <a:cxn ang="0">
                  <a:pos x="T0" y="T1"/>
                </a:cxn>
                <a:cxn ang="0">
                  <a:pos x="T2" y="T3"/>
                </a:cxn>
                <a:cxn ang="0">
                  <a:pos x="T4" y="T5"/>
                </a:cxn>
                <a:cxn ang="0">
                  <a:pos x="T6" y="T7"/>
                </a:cxn>
                <a:cxn ang="0">
                  <a:pos x="T8" y="T9"/>
                </a:cxn>
                <a:cxn ang="0">
                  <a:pos x="T10" y="T11"/>
                </a:cxn>
              </a:cxnLst>
              <a:rect l="0" t="0" r="r" b="b"/>
              <a:pathLst>
                <a:path w="254" h="238">
                  <a:moveTo>
                    <a:pt x="0" y="118"/>
                  </a:moveTo>
                  <a:lnTo>
                    <a:pt x="0" y="118"/>
                  </a:lnTo>
                  <a:lnTo>
                    <a:pt x="168" y="0"/>
                  </a:lnTo>
                  <a:cubicBezTo>
                    <a:pt x="198" y="43"/>
                    <a:pt x="227" y="86"/>
                    <a:pt x="254" y="131"/>
                  </a:cubicBezTo>
                  <a:lnTo>
                    <a:pt x="78" y="238"/>
                  </a:lnTo>
                  <a:cubicBezTo>
                    <a:pt x="54" y="197"/>
                    <a:pt x="27" y="157"/>
                    <a:pt x="0" y="11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87" name="Freeform 304">
              <a:extLst>
                <a:ext uri="{FF2B5EF4-FFF2-40B4-BE49-F238E27FC236}">
                  <a16:creationId xmlns:a16="http://schemas.microsoft.com/office/drawing/2014/main" id="{871CAA7D-9289-30F6-16E1-45E881ACF9C2}"/>
                </a:ext>
              </a:extLst>
            </p:cNvPr>
            <p:cNvSpPr>
              <a:spLocks/>
            </p:cNvSpPr>
            <p:nvPr/>
          </p:nvSpPr>
          <p:spPr bwMode="auto">
            <a:xfrm>
              <a:off x="5244307" y="3712493"/>
              <a:ext cx="241300" cy="220663"/>
            </a:xfrm>
            <a:custGeom>
              <a:avLst/>
              <a:gdLst>
                <a:gd name="T0" fmla="*/ 0 w 253"/>
                <a:gd name="T1" fmla="*/ 107 h 231"/>
                <a:gd name="T2" fmla="*/ 0 w 253"/>
                <a:gd name="T3" fmla="*/ 107 h 231"/>
                <a:gd name="T4" fmla="*/ 176 w 253"/>
                <a:gd name="T5" fmla="*/ 0 h 231"/>
                <a:gd name="T6" fmla="*/ 253 w 253"/>
                <a:gd name="T7" fmla="*/ 136 h 231"/>
                <a:gd name="T8" fmla="*/ 71 w 253"/>
                <a:gd name="T9" fmla="*/ 231 h 231"/>
                <a:gd name="T10" fmla="*/ 0 w 253"/>
                <a:gd name="T11" fmla="*/ 107 h 231"/>
              </a:gdLst>
              <a:ahLst/>
              <a:cxnLst>
                <a:cxn ang="0">
                  <a:pos x="T0" y="T1"/>
                </a:cxn>
                <a:cxn ang="0">
                  <a:pos x="T2" y="T3"/>
                </a:cxn>
                <a:cxn ang="0">
                  <a:pos x="T4" y="T5"/>
                </a:cxn>
                <a:cxn ang="0">
                  <a:pos x="T6" y="T7"/>
                </a:cxn>
                <a:cxn ang="0">
                  <a:pos x="T8" y="T9"/>
                </a:cxn>
                <a:cxn ang="0">
                  <a:pos x="T10" y="T11"/>
                </a:cxn>
              </a:cxnLst>
              <a:rect l="0" t="0" r="r" b="b"/>
              <a:pathLst>
                <a:path w="253" h="231">
                  <a:moveTo>
                    <a:pt x="0" y="107"/>
                  </a:moveTo>
                  <a:lnTo>
                    <a:pt x="0" y="107"/>
                  </a:lnTo>
                  <a:lnTo>
                    <a:pt x="176" y="0"/>
                  </a:lnTo>
                  <a:cubicBezTo>
                    <a:pt x="203" y="44"/>
                    <a:pt x="229" y="89"/>
                    <a:pt x="253" y="136"/>
                  </a:cubicBezTo>
                  <a:lnTo>
                    <a:pt x="71" y="231"/>
                  </a:lnTo>
                  <a:cubicBezTo>
                    <a:pt x="49" y="189"/>
                    <a:pt x="25" y="147"/>
                    <a:pt x="0" y="10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88" name="Freeform 306">
              <a:extLst>
                <a:ext uri="{FF2B5EF4-FFF2-40B4-BE49-F238E27FC236}">
                  <a16:creationId xmlns:a16="http://schemas.microsoft.com/office/drawing/2014/main" id="{C3202EEA-4016-5045-936E-9D02EFB03DEF}"/>
                </a:ext>
              </a:extLst>
            </p:cNvPr>
            <p:cNvSpPr>
              <a:spLocks/>
            </p:cNvSpPr>
            <p:nvPr/>
          </p:nvSpPr>
          <p:spPr bwMode="auto">
            <a:xfrm>
              <a:off x="5003007" y="3360068"/>
              <a:ext cx="239713" cy="231775"/>
            </a:xfrm>
            <a:custGeom>
              <a:avLst/>
              <a:gdLst>
                <a:gd name="T0" fmla="*/ 0 w 250"/>
                <a:gd name="T1" fmla="*/ 138 h 243"/>
                <a:gd name="T2" fmla="*/ 0 w 250"/>
                <a:gd name="T3" fmla="*/ 138 h 243"/>
                <a:gd name="T4" fmla="*/ 152 w 250"/>
                <a:gd name="T5" fmla="*/ 0 h 243"/>
                <a:gd name="T6" fmla="*/ 250 w 250"/>
                <a:gd name="T7" fmla="*/ 115 h 243"/>
                <a:gd name="T8" fmla="*/ 90 w 250"/>
                <a:gd name="T9" fmla="*/ 243 h 243"/>
                <a:gd name="T10" fmla="*/ 0 w 250"/>
                <a:gd name="T11" fmla="*/ 138 h 243"/>
              </a:gdLst>
              <a:ahLst/>
              <a:cxnLst>
                <a:cxn ang="0">
                  <a:pos x="T0" y="T1"/>
                </a:cxn>
                <a:cxn ang="0">
                  <a:pos x="T2" y="T3"/>
                </a:cxn>
                <a:cxn ang="0">
                  <a:pos x="T4" y="T5"/>
                </a:cxn>
                <a:cxn ang="0">
                  <a:pos x="T6" y="T7"/>
                </a:cxn>
                <a:cxn ang="0">
                  <a:pos x="T8" y="T9"/>
                </a:cxn>
                <a:cxn ang="0">
                  <a:pos x="T10" y="T11"/>
                </a:cxn>
              </a:cxnLst>
              <a:rect l="0" t="0" r="r" b="b"/>
              <a:pathLst>
                <a:path w="250" h="243">
                  <a:moveTo>
                    <a:pt x="0" y="138"/>
                  </a:moveTo>
                  <a:lnTo>
                    <a:pt x="0" y="138"/>
                  </a:lnTo>
                  <a:lnTo>
                    <a:pt x="152" y="0"/>
                  </a:lnTo>
                  <a:cubicBezTo>
                    <a:pt x="186" y="37"/>
                    <a:pt x="219" y="75"/>
                    <a:pt x="250" y="115"/>
                  </a:cubicBezTo>
                  <a:lnTo>
                    <a:pt x="90" y="243"/>
                  </a:lnTo>
                  <a:cubicBezTo>
                    <a:pt x="61" y="207"/>
                    <a:pt x="31" y="172"/>
                    <a:pt x="0" y="13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89" name="Freeform 308">
              <a:extLst>
                <a:ext uri="{FF2B5EF4-FFF2-40B4-BE49-F238E27FC236}">
                  <a16:creationId xmlns:a16="http://schemas.microsoft.com/office/drawing/2014/main" id="{F00C33F8-B9DE-E1CE-9E87-10E666C01431}"/>
                </a:ext>
              </a:extLst>
            </p:cNvPr>
            <p:cNvSpPr>
              <a:spLocks/>
            </p:cNvSpPr>
            <p:nvPr/>
          </p:nvSpPr>
          <p:spPr bwMode="auto">
            <a:xfrm>
              <a:off x="5312569" y="3842668"/>
              <a:ext cx="238125" cy="212725"/>
            </a:xfrm>
            <a:custGeom>
              <a:avLst/>
              <a:gdLst>
                <a:gd name="T0" fmla="*/ 0 w 250"/>
                <a:gd name="T1" fmla="*/ 95 h 223"/>
                <a:gd name="T2" fmla="*/ 0 w 250"/>
                <a:gd name="T3" fmla="*/ 95 h 223"/>
                <a:gd name="T4" fmla="*/ 182 w 250"/>
                <a:gd name="T5" fmla="*/ 0 h 223"/>
                <a:gd name="T6" fmla="*/ 250 w 250"/>
                <a:gd name="T7" fmla="*/ 140 h 223"/>
                <a:gd name="T8" fmla="*/ 63 w 250"/>
                <a:gd name="T9" fmla="*/ 223 h 223"/>
                <a:gd name="T10" fmla="*/ 0 w 250"/>
                <a:gd name="T11" fmla="*/ 95 h 223"/>
              </a:gdLst>
              <a:ahLst/>
              <a:cxnLst>
                <a:cxn ang="0">
                  <a:pos x="T0" y="T1"/>
                </a:cxn>
                <a:cxn ang="0">
                  <a:pos x="T2" y="T3"/>
                </a:cxn>
                <a:cxn ang="0">
                  <a:pos x="T4" y="T5"/>
                </a:cxn>
                <a:cxn ang="0">
                  <a:pos x="T6" y="T7"/>
                </a:cxn>
                <a:cxn ang="0">
                  <a:pos x="T8" y="T9"/>
                </a:cxn>
                <a:cxn ang="0">
                  <a:pos x="T10" y="T11"/>
                </a:cxn>
              </a:cxnLst>
              <a:rect l="0" t="0" r="r" b="b"/>
              <a:pathLst>
                <a:path w="250" h="223">
                  <a:moveTo>
                    <a:pt x="0" y="95"/>
                  </a:moveTo>
                  <a:lnTo>
                    <a:pt x="0" y="95"/>
                  </a:lnTo>
                  <a:lnTo>
                    <a:pt x="182" y="0"/>
                  </a:lnTo>
                  <a:cubicBezTo>
                    <a:pt x="206" y="46"/>
                    <a:pt x="229" y="92"/>
                    <a:pt x="250" y="140"/>
                  </a:cubicBezTo>
                  <a:lnTo>
                    <a:pt x="63" y="223"/>
                  </a:lnTo>
                  <a:cubicBezTo>
                    <a:pt x="43" y="180"/>
                    <a:pt x="22" y="137"/>
                    <a:pt x="0" y="9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90" name="Freeform 310">
              <a:extLst>
                <a:ext uri="{FF2B5EF4-FFF2-40B4-BE49-F238E27FC236}">
                  <a16:creationId xmlns:a16="http://schemas.microsoft.com/office/drawing/2014/main" id="{C6172A6C-1DB4-C0AE-7FFF-F63DEA2E58FD}"/>
                </a:ext>
              </a:extLst>
            </p:cNvPr>
            <p:cNvSpPr>
              <a:spLocks/>
            </p:cNvSpPr>
            <p:nvPr/>
          </p:nvSpPr>
          <p:spPr bwMode="auto">
            <a:xfrm>
              <a:off x="5090319" y="3469605"/>
              <a:ext cx="239713" cy="230188"/>
            </a:xfrm>
            <a:custGeom>
              <a:avLst/>
              <a:gdLst>
                <a:gd name="T0" fmla="*/ 0 w 253"/>
                <a:gd name="T1" fmla="*/ 128 h 241"/>
                <a:gd name="T2" fmla="*/ 0 w 253"/>
                <a:gd name="T3" fmla="*/ 128 h 241"/>
                <a:gd name="T4" fmla="*/ 160 w 253"/>
                <a:gd name="T5" fmla="*/ 0 h 241"/>
                <a:gd name="T6" fmla="*/ 253 w 253"/>
                <a:gd name="T7" fmla="*/ 123 h 241"/>
                <a:gd name="T8" fmla="*/ 85 w 253"/>
                <a:gd name="T9" fmla="*/ 241 h 241"/>
                <a:gd name="T10" fmla="*/ 0 w 253"/>
                <a:gd name="T11" fmla="*/ 128 h 241"/>
              </a:gdLst>
              <a:ahLst/>
              <a:cxnLst>
                <a:cxn ang="0">
                  <a:pos x="T0" y="T1"/>
                </a:cxn>
                <a:cxn ang="0">
                  <a:pos x="T2" y="T3"/>
                </a:cxn>
                <a:cxn ang="0">
                  <a:pos x="T4" y="T5"/>
                </a:cxn>
                <a:cxn ang="0">
                  <a:pos x="T6" y="T7"/>
                </a:cxn>
                <a:cxn ang="0">
                  <a:pos x="T8" y="T9"/>
                </a:cxn>
                <a:cxn ang="0">
                  <a:pos x="T10" y="T11"/>
                </a:cxn>
              </a:cxnLst>
              <a:rect l="0" t="0" r="r" b="b"/>
              <a:pathLst>
                <a:path w="253" h="241">
                  <a:moveTo>
                    <a:pt x="0" y="128"/>
                  </a:moveTo>
                  <a:lnTo>
                    <a:pt x="0" y="128"/>
                  </a:lnTo>
                  <a:lnTo>
                    <a:pt x="160" y="0"/>
                  </a:lnTo>
                  <a:cubicBezTo>
                    <a:pt x="193" y="40"/>
                    <a:pt x="224" y="81"/>
                    <a:pt x="253" y="123"/>
                  </a:cubicBezTo>
                  <a:lnTo>
                    <a:pt x="85" y="241"/>
                  </a:lnTo>
                  <a:cubicBezTo>
                    <a:pt x="58" y="203"/>
                    <a:pt x="30" y="165"/>
                    <a:pt x="0" y="12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91" name="Freeform 312">
              <a:extLst>
                <a:ext uri="{FF2B5EF4-FFF2-40B4-BE49-F238E27FC236}">
                  <a16:creationId xmlns:a16="http://schemas.microsoft.com/office/drawing/2014/main" id="{A98793CA-DBF3-D0BC-E191-42DAF0ACFF27}"/>
                </a:ext>
              </a:extLst>
            </p:cNvPr>
            <p:cNvSpPr>
              <a:spLocks/>
            </p:cNvSpPr>
            <p:nvPr/>
          </p:nvSpPr>
          <p:spPr bwMode="auto">
            <a:xfrm>
              <a:off x="4806157" y="3150518"/>
              <a:ext cx="244475" cy="249238"/>
            </a:xfrm>
            <a:custGeom>
              <a:avLst/>
              <a:gdLst>
                <a:gd name="T0" fmla="*/ 0 w 256"/>
                <a:gd name="T1" fmla="*/ 157 h 260"/>
                <a:gd name="T2" fmla="*/ 0 w 256"/>
                <a:gd name="T3" fmla="*/ 157 h 260"/>
                <a:gd name="T4" fmla="*/ 133 w 256"/>
                <a:gd name="T5" fmla="*/ 0 h 260"/>
                <a:gd name="T6" fmla="*/ 256 w 256"/>
                <a:gd name="T7" fmla="*/ 112 h 260"/>
                <a:gd name="T8" fmla="*/ 113 w 256"/>
                <a:gd name="T9" fmla="*/ 260 h 260"/>
                <a:gd name="T10" fmla="*/ 0 w 256"/>
                <a:gd name="T11" fmla="*/ 157 h 260"/>
              </a:gdLst>
              <a:ahLst/>
              <a:cxnLst>
                <a:cxn ang="0">
                  <a:pos x="T0" y="T1"/>
                </a:cxn>
                <a:cxn ang="0">
                  <a:pos x="T2" y="T3"/>
                </a:cxn>
                <a:cxn ang="0">
                  <a:pos x="T4" y="T5"/>
                </a:cxn>
                <a:cxn ang="0">
                  <a:pos x="T6" y="T7"/>
                </a:cxn>
                <a:cxn ang="0">
                  <a:pos x="T8" y="T9"/>
                </a:cxn>
                <a:cxn ang="0">
                  <a:pos x="T10" y="T11"/>
                </a:cxn>
              </a:cxnLst>
              <a:rect l="0" t="0" r="r" b="b"/>
              <a:pathLst>
                <a:path w="256" h="260">
                  <a:moveTo>
                    <a:pt x="0" y="157"/>
                  </a:moveTo>
                  <a:lnTo>
                    <a:pt x="0" y="157"/>
                  </a:lnTo>
                  <a:lnTo>
                    <a:pt x="133" y="0"/>
                  </a:lnTo>
                  <a:cubicBezTo>
                    <a:pt x="175" y="36"/>
                    <a:pt x="216" y="74"/>
                    <a:pt x="256" y="112"/>
                  </a:cubicBezTo>
                  <a:lnTo>
                    <a:pt x="113" y="260"/>
                  </a:lnTo>
                  <a:cubicBezTo>
                    <a:pt x="77" y="224"/>
                    <a:pt x="39" y="190"/>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192" name="Freeform 314">
              <a:extLst>
                <a:ext uri="{FF2B5EF4-FFF2-40B4-BE49-F238E27FC236}">
                  <a16:creationId xmlns:a16="http://schemas.microsoft.com/office/drawing/2014/main" id="{88CD5D65-16BF-E017-95C7-6F076EEBF93E}"/>
                </a:ext>
              </a:extLst>
            </p:cNvPr>
            <p:cNvSpPr>
              <a:spLocks/>
            </p:cNvSpPr>
            <p:nvPr/>
          </p:nvSpPr>
          <p:spPr bwMode="auto">
            <a:xfrm>
              <a:off x="5463382" y="4249068"/>
              <a:ext cx="225425" cy="179388"/>
            </a:xfrm>
            <a:custGeom>
              <a:avLst/>
              <a:gdLst>
                <a:gd name="T0" fmla="*/ 0 w 235"/>
                <a:gd name="T1" fmla="*/ 59 h 188"/>
                <a:gd name="T2" fmla="*/ 0 w 235"/>
                <a:gd name="T3" fmla="*/ 59 h 188"/>
                <a:gd name="T4" fmla="*/ 197 w 235"/>
                <a:gd name="T5" fmla="*/ 0 h 188"/>
                <a:gd name="T6" fmla="*/ 235 w 235"/>
                <a:gd name="T7" fmla="*/ 141 h 188"/>
                <a:gd name="T8" fmla="*/ 35 w 235"/>
                <a:gd name="T9" fmla="*/ 188 h 188"/>
                <a:gd name="T10" fmla="*/ 0 w 235"/>
                <a:gd name="T11" fmla="*/ 59 h 188"/>
              </a:gdLst>
              <a:ahLst/>
              <a:cxnLst>
                <a:cxn ang="0">
                  <a:pos x="T0" y="T1"/>
                </a:cxn>
                <a:cxn ang="0">
                  <a:pos x="T2" y="T3"/>
                </a:cxn>
                <a:cxn ang="0">
                  <a:pos x="T4" y="T5"/>
                </a:cxn>
                <a:cxn ang="0">
                  <a:pos x="T6" y="T7"/>
                </a:cxn>
                <a:cxn ang="0">
                  <a:pos x="T8" y="T9"/>
                </a:cxn>
                <a:cxn ang="0">
                  <a:pos x="T10" y="T11"/>
                </a:cxn>
              </a:cxnLst>
              <a:rect l="0" t="0" r="r" b="b"/>
              <a:pathLst>
                <a:path w="235" h="188">
                  <a:moveTo>
                    <a:pt x="0" y="59"/>
                  </a:moveTo>
                  <a:lnTo>
                    <a:pt x="0" y="59"/>
                  </a:lnTo>
                  <a:lnTo>
                    <a:pt x="197" y="0"/>
                  </a:lnTo>
                  <a:cubicBezTo>
                    <a:pt x="211" y="46"/>
                    <a:pt x="224" y="93"/>
                    <a:pt x="235" y="141"/>
                  </a:cubicBezTo>
                  <a:lnTo>
                    <a:pt x="35" y="188"/>
                  </a:lnTo>
                  <a:cubicBezTo>
                    <a:pt x="25" y="145"/>
                    <a:pt x="13" y="102"/>
                    <a:pt x="0" y="59"/>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93" name="Freeform 316">
              <a:extLst>
                <a:ext uri="{FF2B5EF4-FFF2-40B4-BE49-F238E27FC236}">
                  <a16:creationId xmlns:a16="http://schemas.microsoft.com/office/drawing/2014/main" id="{47405526-D236-B52E-8949-2CBB43FD0569}"/>
                </a:ext>
              </a:extLst>
            </p:cNvPr>
            <p:cNvSpPr>
              <a:spLocks/>
            </p:cNvSpPr>
            <p:nvPr/>
          </p:nvSpPr>
          <p:spPr bwMode="auto">
            <a:xfrm>
              <a:off x="5423694" y="4112543"/>
              <a:ext cx="228600" cy="192088"/>
            </a:xfrm>
            <a:custGeom>
              <a:avLst/>
              <a:gdLst>
                <a:gd name="T0" fmla="*/ 0 w 240"/>
                <a:gd name="T1" fmla="*/ 71 h 201"/>
                <a:gd name="T2" fmla="*/ 0 w 240"/>
                <a:gd name="T3" fmla="*/ 71 h 201"/>
                <a:gd name="T4" fmla="*/ 192 w 240"/>
                <a:gd name="T5" fmla="*/ 0 h 201"/>
                <a:gd name="T6" fmla="*/ 240 w 240"/>
                <a:gd name="T7" fmla="*/ 142 h 201"/>
                <a:gd name="T8" fmla="*/ 43 w 240"/>
                <a:gd name="T9" fmla="*/ 201 h 201"/>
                <a:gd name="T10" fmla="*/ 0 w 240"/>
                <a:gd name="T11" fmla="*/ 71 h 201"/>
              </a:gdLst>
              <a:ahLst/>
              <a:cxnLst>
                <a:cxn ang="0">
                  <a:pos x="T0" y="T1"/>
                </a:cxn>
                <a:cxn ang="0">
                  <a:pos x="T2" y="T3"/>
                </a:cxn>
                <a:cxn ang="0">
                  <a:pos x="T4" y="T5"/>
                </a:cxn>
                <a:cxn ang="0">
                  <a:pos x="T6" y="T7"/>
                </a:cxn>
                <a:cxn ang="0">
                  <a:pos x="T8" y="T9"/>
                </a:cxn>
                <a:cxn ang="0">
                  <a:pos x="T10" y="T11"/>
                </a:cxn>
              </a:cxnLst>
              <a:rect l="0" t="0" r="r" b="b"/>
              <a:pathLst>
                <a:path w="240" h="201">
                  <a:moveTo>
                    <a:pt x="0" y="71"/>
                  </a:moveTo>
                  <a:lnTo>
                    <a:pt x="0" y="71"/>
                  </a:lnTo>
                  <a:lnTo>
                    <a:pt x="192" y="0"/>
                  </a:lnTo>
                  <a:cubicBezTo>
                    <a:pt x="210" y="47"/>
                    <a:pt x="226" y="94"/>
                    <a:pt x="240" y="142"/>
                  </a:cubicBezTo>
                  <a:lnTo>
                    <a:pt x="43" y="201"/>
                  </a:lnTo>
                  <a:cubicBezTo>
                    <a:pt x="30" y="157"/>
                    <a:pt x="16" y="114"/>
                    <a:pt x="0" y="7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194" name="Freeform 318">
              <a:extLst>
                <a:ext uri="{FF2B5EF4-FFF2-40B4-BE49-F238E27FC236}">
                  <a16:creationId xmlns:a16="http://schemas.microsoft.com/office/drawing/2014/main" id="{DFE3AC97-80F2-E4E1-97B3-8AA8D034F194}"/>
                </a:ext>
              </a:extLst>
            </p:cNvPr>
            <p:cNvSpPr>
              <a:spLocks/>
            </p:cNvSpPr>
            <p:nvPr/>
          </p:nvSpPr>
          <p:spPr bwMode="auto">
            <a:xfrm>
              <a:off x="5372894" y="3976018"/>
              <a:ext cx="233363" cy="204788"/>
            </a:xfrm>
            <a:custGeom>
              <a:avLst/>
              <a:gdLst>
                <a:gd name="T0" fmla="*/ 0 w 245"/>
                <a:gd name="T1" fmla="*/ 83 h 213"/>
                <a:gd name="T2" fmla="*/ 0 w 245"/>
                <a:gd name="T3" fmla="*/ 83 h 213"/>
                <a:gd name="T4" fmla="*/ 187 w 245"/>
                <a:gd name="T5" fmla="*/ 0 h 213"/>
                <a:gd name="T6" fmla="*/ 245 w 245"/>
                <a:gd name="T7" fmla="*/ 142 h 213"/>
                <a:gd name="T8" fmla="*/ 53 w 245"/>
                <a:gd name="T9" fmla="*/ 213 h 213"/>
                <a:gd name="T10" fmla="*/ 0 w 245"/>
                <a:gd name="T11" fmla="*/ 83 h 213"/>
              </a:gdLst>
              <a:ahLst/>
              <a:cxnLst>
                <a:cxn ang="0">
                  <a:pos x="T0" y="T1"/>
                </a:cxn>
                <a:cxn ang="0">
                  <a:pos x="T2" y="T3"/>
                </a:cxn>
                <a:cxn ang="0">
                  <a:pos x="T4" y="T5"/>
                </a:cxn>
                <a:cxn ang="0">
                  <a:pos x="T6" y="T7"/>
                </a:cxn>
                <a:cxn ang="0">
                  <a:pos x="T8" y="T9"/>
                </a:cxn>
                <a:cxn ang="0">
                  <a:pos x="T10" y="T11"/>
                </a:cxn>
              </a:cxnLst>
              <a:rect l="0" t="0" r="r" b="b"/>
              <a:pathLst>
                <a:path w="245" h="213">
                  <a:moveTo>
                    <a:pt x="0" y="83"/>
                  </a:moveTo>
                  <a:lnTo>
                    <a:pt x="0" y="83"/>
                  </a:lnTo>
                  <a:lnTo>
                    <a:pt x="187" y="0"/>
                  </a:lnTo>
                  <a:cubicBezTo>
                    <a:pt x="208" y="46"/>
                    <a:pt x="228" y="94"/>
                    <a:pt x="245" y="142"/>
                  </a:cubicBezTo>
                  <a:lnTo>
                    <a:pt x="53" y="213"/>
                  </a:lnTo>
                  <a:cubicBezTo>
                    <a:pt x="36" y="169"/>
                    <a:pt x="19" y="126"/>
                    <a:pt x="0" y="8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195" name="Freeform 320">
              <a:extLst>
                <a:ext uri="{FF2B5EF4-FFF2-40B4-BE49-F238E27FC236}">
                  <a16:creationId xmlns:a16="http://schemas.microsoft.com/office/drawing/2014/main" id="{279A53C0-8817-334F-2E22-D4368553F815}"/>
                </a:ext>
              </a:extLst>
            </p:cNvPr>
            <p:cNvSpPr>
              <a:spLocks/>
            </p:cNvSpPr>
            <p:nvPr/>
          </p:nvSpPr>
          <p:spPr bwMode="auto">
            <a:xfrm>
              <a:off x="5249069" y="3120355"/>
              <a:ext cx="257175" cy="255588"/>
            </a:xfrm>
            <a:custGeom>
              <a:avLst/>
              <a:gdLst>
                <a:gd name="T0" fmla="*/ 0 w 270"/>
                <a:gd name="T1" fmla="*/ 141 h 266"/>
                <a:gd name="T2" fmla="*/ 0 w 270"/>
                <a:gd name="T3" fmla="*/ 141 h 266"/>
                <a:gd name="T4" fmla="*/ 152 w 270"/>
                <a:gd name="T5" fmla="*/ 0 h 266"/>
                <a:gd name="T6" fmla="*/ 270 w 270"/>
                <a:gd name="T7" fmla="*/ 136 h 266"/>
                <a:gd name="T8" fmla="*/ 108 w 270"/>
                <a:gd name="T9" fmla="*/ 266 h 266"/>
                <a:gd name="T10" fmla="*/ 0 w 270"/>
                <a:gd name="T11" fmla="*/ 141 h 266"/>
              </a:gdLst>
              <a:ahLst/>
              <a:cxnLst>
                <a:cxn ang="0">
                  <a:pos x="T0" y="T1"/>
                </a:cxn>
                <a:cxn ang="0">
                  <a:pos x="T2" y="T3"/>
                </a:cxn>
                <a:cxn ang="0">
                  <a:pos x="T4" y="T5"/>
                </a:cxn>
                <a:cxn ang="0">
                  <a:pos x="T6" y="T7"/>
                </a:cxn>
                <a:cxn ang="0">
                  <a:pos x="T8" y="T9"/>
                </a:cxn>
                <a:cxn ang="0">
                  <a:pos x="T10" y="T11"/>
                </a:cxn>
              </a:cxnLst>
              <a:rect l="0" t="0" r="r" b="b"/>
              <a:pathLst>
                <a:path w="270" h="266">
                  <a:moveTo>
                    <a:pt x="0" y="141"/>
                  </a:moveTo>
                  <a:lnTo>
                    <a:pt x="0" y="141"/>
                  </a:lnTo>
                  <a:lnTo>
                    <a:pt x="152" y="0"/>
                  </a:lnTo>
                  <a:cubicBezTo>
                    <a:pt x="193" y="45"/>
                    <a:pt x="232" y="90"/>
                    <a:pt x="270" y="136"/>
                  </a:cubicBezTo>
                  <a:lnTo>
                    <a:pt x="108" y="266"/>
                  </a:lnTo>
                  <a:cubicBezTo>
                    <a:pt x="73" y="223"/>
                    <a:pt x="37" y="181"/>
                    <a:pt x="0" y="141"/>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96" name="Freeform 322">
              <a:extLst>
                <a:ext uri="{FF2B5EF4-FFF2-40B4-BE49-F238E27FC236}">
                  <a16:creationId xmlns:a16="http://schemas.microsoft.com/office/drawing/2014/main" id="{06BD769B-F3F6-D779-BE39-DA0F25F35165}"/>
                </a:ext>
              </a:extLst>
            </p:cNvPr>
            <p:cNvSpPr>
              <a:spLocks/>
            </p:cNvSpPr>
            <p:nvPr/>
          </p:nvSpPr>
          <p:spPr bwMode="auto">
            <a:xfrm>
              <a:off x="5352257" y="3250530"/>
              <a:ext cx="257175" cy="252413"/>
            </a:xfrm>
            <a:custGeom>
              <a:avLst/>
              <a:gdLst>
                <a:gd name="T0" fmla="*/ 0 w 271"/>
                <a:gd name="T1" fmla="*/ 130 h 264"/>
                <a:gd name="T2" fmla="*/ 0 w 271"/>
                <a:gd name="T3" fmla="*/ 130 h 264"/>
                <a:gd name="T4" fmla="*/ 162 w 271"/>
                <a:gd name="T5" fmla="*/ 0 h 264"/>
                <a:gd name="T6" fmla="*/ 271 w 271"/>
                <a:gd name="T7" fmla="*/ 145 h 264"/>
                <a:gd name="T8" fmla="*/ 101 w 271"/>
                <a:gd name="T9" fmla="*/ 264 h 264"/>
                <a:gd name="T10" fmla="*/ 0 w 271"/>
                <a:gd name="T11" fmla="*/ 130 h 264"/>
              </a:gdLst>
              <a:ahLst/>
              <a:cxnLst>
                <a:cxn ang="0">
                  <a:pos x="T0" y="T1"/>
                </a:cxn>
                <a:cxn ang="0">
                  <a:pos x="T2" y="T3"/>
                </a:cxn>
                <a:cxn ang="0">
                  <a:pos x="T4" y="T5"/>
                </a:cxn>
                <a:cxn ang="0">
                  <a:pos x="T6" y="T7"/>
                </a:cxn>
                <a:cxn ang="0">
                  <a:pos x="T8" y="T9"/>
                </a:cxn>
                <a:cxn ang="0">
                  <a:pos x="T10" y="T11"/>
                </a:cxn>
              </a:cxnLst>
              <a:rect l="0" t="0" r="r" b="b"/>
              <a:pathLst>
                <a:path w="271" h="264">
                  <a:moveTo>
                    <a:pt x="0" y="130"/>
                  </a:moveTo>
                  <a:lnTo>
                    <a:pt x="0" y="130"/>
                  </a:lnTo>
                  <a:lnTo>
                    <a:pt x="162" y="0"/>
                  </a:lnTo>
                  <a:cubicBezTo>
                    <a:pt x="200" y="48"/>
                    <a:pt x="236" y="96"/>
                    <a:pt x="271" y="145"/>
                  </a:cubicBezTo>
                  <a:lnTo>
                    <a:pt x="101" y="264"/>
                  </a:lnTo>
                  <a:cubicBezTo>
                    <a:pt x="69" y="219"/>
                    <a:pt x="35" y="174"/>
                    <a:pt x="0" y="13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97" name="Freeform 324">
              <a:extLst>
                <a:ext uri="{FF2B5EF4-FFF2-40B4-BE49-F238E27FC236}">
                  <a16:creationId xmlns:a16="http://schemas.microsoft.com/office/drawing/2014/main" id="{4BFEC754-345B-CD4E-1C68-C9FEAD816079}"/>
                </a:ext>
              </a:extLst>
            </p:cNvPr>
            <p:cNvSpPr>
              <a:spLocks/>
            </p:cNvSpPr>
            <p:nvPr/>
          </p:nvSpPr>
          <p:spPr bwMode="auto">
            <a:xfrm>
              <a:off x="5139532" y="2999705"/>
              <a:ext cx="254000" cy="255588"/>
            </a:xfrm>
            <a:custGeom>
              <a:avLst/>
              <a:gdLst>
                <a:gd name="T0" fmla="*/ 0 w 267"/>
                <a:gd name="T1" fmla="*/ 150 h 267"/>
                <a:gd name="T2" fmla="*/ 0 w 267"/>
                <a:gd name="T3" fmla="*/ 150 h 267"/>
                <a:gd name="T4" fmla="*/ 144 w 267"/>
                <a:gd name="T5" fmla="*/ 0 h 267"/>
                <a:gd name="T6" fmla="*/ 185 w 267"/>
                <a:gd name="T7" fmla="*/ 40 h 267"/>
                <a:gd name="T8" fmla="*/ 267 w 267"/>
                <a:gd name="T9" fmla="*/ 126 h 267"/>
                <a:gd name="T10" fmla="*/ 115 w 267"/>
                <a:gd name="T11" fmla="*/ 267 h 267"/>
                <a:gd name="T12" fmla="*/ 0 w 267"/>
                <a:gd name="T13" fmla="*/ 150 h 267"/>
              </a:gdLst>
              <a:ahLst/>
              <a:cxnLst>
                <a:cxn ang="0">
                  <a:pos x="T0" y="T1"/>
                </a:cxn>
                <a:cxn ang="0">
                  <a:pos x="T2" y="T3"/>
                </a:cxn>
                <a:cxn ang="0">
                  <a:pos x="T4" y="T5"/>
                </a:cxn>
                <a:cxn ang="0">
                  <a:pos x="T6" y="T7"/>
                </a:cxn>
                <a:cxn ang="0">
                  <a:pos x="T8" y="T9"/>
                </a:cxn>
                <a:cxn ang="0">
                  <a:pos x="T10" y="T11"/>
                </a:cxn>
                <a:cxn ang="0">
                  <a:pos x="T12" y="T13"/>
                </a:cxn>
              </a:cxnLst>
              <a:rect l="0" t="0" r="r" b="b"/>
              <a:pathLst>
                <a:path w="267" h="267">
                  <a:moveTo>
                    <a:pt x="0" y="150"/>
                  </a:moveTo>
                  <a:lnTo>
                    <a:pt x="0" y="150"/>
                  </a:lnTo>
                  <a:lnTo>
                    <a:pt x="144" y="0"/>
                  </a:lnTo>
                  <a:cubicBezTo>
                    <a:pt x="157" y="13"/>
                    <a:pt x="171" y="27"/>
                    <a:pt x="185" y="40"/>
                  </a:cubicBezTo>
                  <a:cubicBezTo>
                    <a:pt x="213" y="68"/>
                    <a:pt x="240" y="97"/>
                    <a:pt x="267" y="126"/>
                  </a:cubicBezTo>
                  <a:lnTo>
                    <a:pt x="115" y="267"/>
                  </a:lnTo>
                  <a:cubicBezTo>
                    <a:pt x="78" y="226"/>
                    <a:pt x="40" y="187"/>
                    <a:pt x="0" y="15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198" name="Freeform 326">
              <a:extLst>
                <a:ext uri="{FF2B5EF4-FFF2-40B4-BE49-F238E27FC236}">
                  <a16:creationId xmlns:a16="http://schemas.microsoft.com/office/drawing/2014/main" id="{04B208A0-9091-3BA0-5389-005088561317}"/>
                </a:ext>
              </a:extLst>
            </p:cNvPr>
            <p:cNvSpPr>
              <a:spLocks/>
            </p:cNvSpPr>
            <p:nvPr/>
          </p:nvSpPr>
          <p:spPr bwMode="auto">
            <a:xfrm>
              <a:off x="5447507" y="3390230"/>
              <a:ext cx="257175" cy="247650"/>
            </a:xfrm>
            <a:custGeom>
              <a:avLst/>
              <a:gdLst>
                <a:gd name="T0" fmla="*/ 0 w 269"/>
                <a:gd name="T1" fmla="*/ 119 h 259"/>
                <a:gd name="T2" fmla="*/ 0 w 269"/>
                <a:gd name="T3" fmla="*/ 119 h 259"/>
                <a:gd name="T4" fmla="*/ 170 w 269"/>
                <a:gd name="T5" fmla="*/ 0 h 259"/>
                <a:gd name="T6" fmla="*/ 269 w 269"/>
                <a:gd name="T7" fmla="*/ 151 h 259"/>
                <a:gd name="T8" fmla="*/ 92 w 269"/>
                <a:gd name="T9" fmla="*/ 259 h 259"/>
                <a:gd name="T10" fmla="*/ 0 w 269"/>
                <a:gd name="T11" fmla="*/ 119 h 259"/>
              </a:gdLst>
              <a:ahLst/>
              <a:cxnLst>
                <a:cxn ang="0">
                  <a:pos x="T0" y="T1"/>
                </a:cxn>
                <a:cxn ang="0">
                  <a:pos x="T2" y="T3"/>
                </a:cxn>
                <a:cxn ang="0">
                  <a:pos x="T4" y="T5"/>
                </a:cxn>
                <a:cxn ang="0">
                  <a:pos x="T6" y="T7"/>
                </a:cxn>
                <a:cxn ang="0">
                  <a:pos x="T8" y="T9"/>
                </a:cxn>
                <a:cxn ang="0">
                  <a:pos x="T10" y="T11"/>
                </a:cxn>
              </a:cxnLst>
              <a:rect l="0" t="0" r="r" b="b"/>
              <a:pathLst>
                <a:path w="269" h="259">
                  <a:moveTo>
                    <a:pt x="0" y="119"/>
                  </a:moveTo>
                  <a:lnTo>
                    <a:pt x="0" y="119"/>
                  </a:lnTo>
                  <a:lnTo>
                    <a:pt x="170" y="0"/>
                  </a:lnTo>
                  <a:cubicBezTo>
                    <a:pt x="205" y="49"/>
                    <a:pt x="238" y="100"/>
                    <a:pt x="269" y="151"/>
                  </a:cubicBezTo>
                  <a:lnTo>
                    <a:pt x="92" y="259"/>
                  </a:lnTo>
                  <a:cubicBezTo>
                    <a:pt x="63" y="212"/>
                    <a:pt x="32" y="165"/>
                    <a:pt x="0" y="119"/>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99" name="Freeform 328">
              <a:extLst>
                <a:ext uri="{FF2B5EF4-FFF2-40B4-BE49-F238E27FC236}">
                  <a16:creationId xmlns:a16="http://schemas.microsoft.com/office/drawing/2014/main" id="{6C51A33E-030C-B1EF-E1B2-33F922B1400D}"/>
                </a:ext>
              </a:extLst>
            </p:cNvPr>
            <p:cNvSpPr>
              <a:spLocks/>
            </p:cNvSpPr>
            <p:nvPr/>
          </p:nvSpPr>
          <p:spPr bwMode="auto">
            <a:xfrm>
              <a:off x="5026819" y="2890168"/>
              <a:ext cx="249238" cy="254000"/>
            </a:xfrm>
            <a:custGeom>
              <a:avLst/>
              <a:gdLst>
                <a:gd name="T0" fmla="*/ 0 w 262"/>
                <a:gd name="T1" fmla="*/ 158 h 266"/>
                <a:gd name="T2" fmla="*/ 0 w 262"/>
                <a:gd name="T3" fmla="*/ 158 h 266"/>
                <a:gd name="T4" fmla="*/ 133 w 262"/>
                <a:gd name="T5" fmla="*/ 0 h 266"/>
                <a:gd name="T6" fmla="*/ 262 w 262"/>
                <a:gd name="T7" fmla="*/ 116 h 266"/>
                <a:gd name="T8" fmla="*/ 118 w 262"/>
                <a:gd name="T9" fmla="*/ 266 h 266"/>
                <a:gd name="T10" fmla="*/ 0 w 262"/>
                <a:gd name="T11" fmla="*/ 158 h 266"/>
              </a:gdLst>
              <a:ahLst/>
              <a:cxnLst>
                <a:cxn ang="0">
                  <a:pos x="T0" y="T1"/>
                </a:cxn>
                <a:cxn ang="0">
                  <a:pos x="T2" y="T3"/>
                </a:cxn>
                <a:cxn ang="0">
                  <a:pos x="T4" y="T5"/>
                </a:cxn>
                <a:cxn ang="0">
                  <a:pos x="T6" y="T7"/>
                </a:cxn>
                <a:cxn ang="0">
                  <a:pos x="T8" y="T9"/>
                </a:cxn>
                <a:cxn ang="0">
                  <a:pos x="T10" y="T11"/>
                </a:cxn>
              </a:cxnLst>
              <a:rect l="0" t="0" r="r" b="b"/>
              <a:pathLst>
                <a:path w="262" h="266">
                  <a:moveTo>
                    <a:pt x="0" y="158"/>
                  </a:moveTo>
                  <a:lnTo>
                    <a:pt x="0" y="158"/>
                  </a:lnTo>
                  <a:lnTo>
                    <a:pt x="133" y="0"/>
                  </a:lnTo>
                  <a:cubicBezTo>
                    <a:pt x="177" y="37"/>
                    <a:pt x="220" y="76"/>
                    <a:pt x="262" y="116"/>
                  </a:cubicBezTo>
                  <a:lnTo>
                    <a:pt x="118" y="266"/>
                  </a:lnTo>
                  <a:cubicBezTo>
                    <a:pt x="80" y="229"/>
                    <a:pt x="40" y="193"/>
                    <a:pt x="0" y="15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00" name="Freeform 330">
              <a:extLst>
                <a:ext uri="{FF2B5EF4-FFF2-40B4-BE49-F238E27FC236}">
                  <a16:creationId xmlns:a16="http://schemas.microsoft.com/office/drawing/2014/main" id="{F69C4D4F-8E48-E94D-561A-DC81A3AC0C87}"/>
                </a:ext>
              </a:extLst>
            </p:cNvPr>
            <p:cNvSpPr>
              <a:spLocks/>
            </p:cNvSpPr>
            <p:nvPr/>
          </p:nvSpPr>
          <p:spPr bwMode="auto">
            <a:xfrm>
              <a:off x="5536407" y="3534693"/>
              <a:ext cx="252413" cy="241300"/>
            </a:xfrm>
            <a:custGeom>
              <a:avLst/>
              <a:gdLst>
                <a:gd name="T0" fmla="*/ 0 w 266"/>
                <a:gd name="T1" fmla="*/ 108 h 253"/>
                <a:gd name="T2" fmla="*/ 0 w 266"/>
                <a:gd name="T3" fmla="*/ 108 h 253"/>
                <a:gd name="T4" fmla="*/ 177 w 266"/>
                <a:gd name="T5" fmla="*/ 0 h 253"/>
                <a:gd name="T6" fmla="*/ 266 w 266"/>
                <a:gd name="T7" fmla="*/ 156 h 253"/>
                <a:gd name="T8" fmla="*/ 82 w 266"/>
                <a:gd name="T9" fmla="*/ 253 h 253"/>
                <a:gd name="T10" fmla="*/ 0 w 266"/>
                <a:gd name="T11" fmla="*/ 108 h 253"/>
              </a:gdLst>
              <a:ahLst/>
              <a:cxnLst>
                <a:cxn ang="0">
                  <a:pos x="T0" y="T1"/>
                </a:cxn>
                <a:cxn ang="0">
                  <a:pos x="T2" y="T3"/>
                </a:cxn>
                <a:cxn ang="0">
                  <a:pos x="T4" y="T5"/>
                </a:cxn>
                <a:cxn ang="0">
                  <a:pos x="T6" y="T7"/>
                </a:cxn>
                <a:cxn ang="0">
                  <a:pos x="T8" y="T9"/>
                </a:cxn>
                <a:cxn ang="0">
                  <a:pos x="T10" y="T11"/>
                </a:cxn>
              </a:cxnLst>
              <a:rect l="0" t="0" r="r" b="b"/>
              <a:pathLst>
                <a:path w="266" h="253">
                  <a:moveTo>
                    <a:pt x="0" y="108"/>
                  </a:moveTo>
                  <a:lnTo>
                    <a:pt x="0" y="108"/>
                  </a:lnTo>
                  <a:lnTo>
                    <a:pt x="177" y="0"/>
                  </a:lnTo>
                  <a:cubicBezTo>
                    <a:pt x="209" y="51"/>
                    <a:pt x="238" y="104"/>
                    <a:pt x="266" y="156"/>
                  </a:cubicBezTo>
                  <a:lnTo>
                    <a:pt x="82" y="253"/>
                  </a:lnTo>
                  <a:cubicBezTo>
                    <a:pt x="56" y="204"/>
                    <a:pt x="29" y="155"/>
                    <a:pt x="0" y="10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01" name="Freeform 334">
              <a:extLst>
                <a:ext uri="{FF2B5EF4-FFF2-40B4-BE49-F238E27FC236}">
                  <a16:creationId xmlns:a16="http://schemas.microsoft.com/office/drawing/2014/main" id="{867FB120-3BD3-1089-4DE2-1F6EB149F3B5}"/>
                </a:ext>
              </a:extLst>
            </p:cNvPr>
            <p:cNvSpPr>
              <a:spLocks/>
            </p:cNvSpPr>
            <p:nvPr/>
          </p:nvSpPr>
          <p:spPr bwMode="auto">
            <a:xfrm>
              <a:off x="3339307" y="4218905"/>
              <a:ext cx="212725" cy="209550"/>
            </a:xfrm>
            <a:custGeom>
              <a:avLst/>
              <a:gdLst>
                <a:gd name="T0" fmla="*/ 0 w 224"/>
                <a:gd name="T1" fmla="*/ 0 h 220"/>
                <a:gd name="T2" fmla="*/ 0 w 224"/>
                <a:gd name="T3" fmla="*/ 0 h 220"/>
                <a:gd name="T4" fmla="*/ 0 w 224"/>
                <a:gd name="T5" fmla="*/ 0 h 220"/>
                <a:gd name="T6" fmla="*/ 224 w 224"/>
                <a:gd name="T7" fmla="*/ 40 h 220"/>
                <a:gd name="T8" fmla="*/ 157 w 224"/>
                <a:gd name="T9" fmla="*/ 220 h 220"/>
                <a:gd name="T10" fmla="*/ 0 w 224"/>
                <a:gd name="T11" fmla="*/ 192 h 220"/>
                <a:gd name="T12" fmla="*/ 0 w 224"/>
                <a:gd name="T13" fmla="*/ 0 h 220"/>
              </a:gdLst>
              <a:ahLst/>
              <a:cxnLst>
                <a:cxn ang="0">
                  <a:pos x="T0" y="T1"/>
                </a:cxn>
                <a:cxn ang="0">
                  <a:pos x="T2" y="T3"/>
                </a:cxn>
                <a:cxn ang="0">
                  <a:pos x="T4" y="T5"/>
                </a:cxn>
                <a:cxn ang="0">
                  <a:pos x="T6" y="T7"/>
                </a:cxn>
                <a:cxn ang="0">
                  <a:pos x="T8" y="T9"/>
                </a:cxn>
                <a:cxn ang="0">
                  <a:pos x="T10" y="T11"/>
                </a:cxn>
                <a:cxn ang="0">
                  <a:pos x="T12" y="T13"/>
                </a:cxn>
              </a:cxnLst>
              <a:rect l="0" t="0" r="r" b="b"/>
              <a:pathLst>
                <a:path w="224" h="220">
                  <a:moveTo>
                    <a:pt x="0" y="0"/>
                  </a:moveTo>
                  <a:lnTo>
                    <a:pt x="0" y="0"/>
                  </a:lnTo>
                  <a:lnTo>
                    <a:pt x="0" y="0"/>
                  </a:lnTo>
                  <a:cubicBezTo>
                    <a:pt x="79" y="0"/>
                    <a:pt x="154" y="14"/>
                    <a:pt x="224" y="40"/>
                  </a:cubicBezTo>
                  <a:lnTo>
                    <a:pt x="157" y="220"/>
                  </a:lnTo>
                  <a:cubicBezTo>
                    <a:pt x="108" y="202"/>
                    <a:pt x="55" y="192"/>
                    <a:pt x="0" y="192"/>
                  </a:cubicBezTo>
                  <a:lnTo>
                    <a:pt x="0" y="0"/>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02" name="Freeform 336">
              <a:extLst>
                <a:ext uri="{FF2B5EF4-FFF2-40B4-BE49-F238E27FC236}">
                  <a16:creationId xmlns:a16="http://schemas.microsoft.com/office/drawing/2014/main" id="{C9ED8E53-A8DB-FEE3-DDAB-ECB7AF020E32}"/>
                </a:ext>
              </a:extLst>
            </p:cNvPr>
            <p:cNvSpPr>
              <a:spLocks/>
            </p:cNvSpPr>
            <p:nvPr/>
          </p:nvSpPr>
          <p:spPr bwMode="auto">
            <a:xfrm>
              <a:off x="3459957" y="3890293"/>
              <a:ext cx="207963" cy="230188"/>
            </a:xfrm>
            <a:custGeom>
              <a:avLst/>
              <a:gdLst>
                <a:gd name="T0" fmla="*/ 0 w 218"/>
                <a:gd name="T1" fmla="*/ 203 h 242"/>
                <a:gd name="T2" fmla="*/ 0 w 218"/>
                <a:gd name="T3" fmla="*/ 203 h 242"/>
                <a:gd name="T4" fmla="*/ 33 w 218"/>
                <a:gd name="T5" fmla="*/ 0 h 242"/>
                <a:gd name="T6" fmla="*/ 218 w 218"/>
                <a:gd name="T7" fmla="*/ 49 h 242"/>
                <a:gd name="T8" fmla="*/ 146 w 218"/>
                <a:gd name="T9" fmla="*/ 242 h 242"/>
                <a:gd name="T10" fmla="*/ 0 w 218"/>
                <a:gd name="T11" fmla="*/ 203 h 242"/>
              </a:gdLst>
              <a:ahLst/>
              <a:cxnLst>
                <a:cxn ang="0">
                  <a:pos x="T0" y="T1"/>
                </a:cxn>
                <a:cxn ang="0">
                  <a:pos x="T2" y="T3"/>
                </a:cxn>
                <a:cxn ang="0">
                  <a:pos x="T4" y="T5"/>
                </a:cxn>
                <a:cxn ang="0">
                  <a:pos x="T6" y="T7"/>
                </a:cxn>
                <a:cxn ang="0">
                  <a:pos x="T8" y="T9"/>
                </a:cxn>
                <a:cxn ang="0">
                  <a:pos x="T10" y="T11"/>
                </a:cxn>
              </a:cxnLst>
              <a:rect l="0" t="0" r="r" b="b"/>
              <a:pathLst>
                <a:path w="218" h="242">
                  <a:moveTo>
                    <a:pt x="0" y="203"/>
                  </a:moveTo>
                  <a:lnTo>
                    <a:pt x="0" y="203"/>
                  </a:lnTo>
                  <a:lnTo>
                    <a:pt x="33" y="0"/>
                  </a:lnTo>
                  <a:cubicBezTo>
                    <a:pt x="97" y="11"/>
                    <a:pt x="159" y="27"/>
                    <a:pt x="218" y="49"/>
                  </a:cubicBezTo>
                  <a:lnTo>
                    <a:pt x="146" y="242"/>
                  </a:lnTo>
                  <a:cubicBezTo>
                    <a:pt x="100" y="224"/>
                    <a:pt x="51" y="211"/>
                    <a:pt x="0" y="20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203" name="Freeform 338">
              <a:extLst>
                <a:ext uri="{FF2B5EF4-FFF2-40B4-BE49-F238E27FC236}">
                  <a16:creationId xmlns:a16="http://schemas.microsoft.com/office/drawing/2014/main" id="{D1C6E60D-B532-E831-9CFD-B195842A3E9B}"/>
                </a:ext>
              </a:extLst>
            </p:cNvPr>
            <p:cNvSpPr>
              <a:spLocks/>
            </p:cNvSpPr>
            <p:nvPr/>
          </p:nvSpPr>
          <p:spPr bwMode="auto">
            <a:xfrm>
              <a:off x="3339307" y="3877593"/>
              <a:ext cx="152400" cy="206375"/>
            </a:xfrm>
            <a:custGeom>
              <a:avLst/>
              <a:gdLst>
                <a:gd name="T0" fmla="*/ 0 w 160"/>
                <a:gd name="T1" fmla="*/ 206 h 216"/>
                <a:gd name="T2" fmla="*/ 0 w 160"/>
                <a:gd name="T3" fmla="*/ 206 h 216"/>
                <a:gd name="T4" fmla="*/ 0 w 160"/>
                <a:gd name="T5" fmla="*/ 206 h 216"/>
                <a:gd name="T6" fmla="*/ 0 w 160"/>
                <a:gd name="T7" fmla="*/ 0 h 216"/>
                <a:gd name="T8" fmla="*/ 0 w 160"/>
                <a:gd name="T9" fmla="*/ 0 h 216"/>
                <a:gd name="T10" fmla="*/ 160 w 160"/>
                <a:gd name="T11" fmla="*/ 13 h 216"/>
                <a:gd name="T12" fmla="*/ 127 w 160"/>
                <a:gd name="T13" fmla="*/ 216 h 216"/>
                <a:gd name="T14" fmla="*/ 0 w 160"/>
                <a:gd name="T15" fmla="*/ 206 h 2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 h="216">
                  <a:moveTo>
                    <a:pt x="0" y="206"/>
                  </a:moveTo>
                  <a:lnTo>
                    <a:pt x="0" y="206"/>
                  </a:lnTo>
                  <a:lnTo>
                    <a:pt x="0" y="206"/>
                  </a:lnTo>
                  <a:lnTo>
                    <a:pt x="0" y="0"/>
                  </a:lnTo>
                  <a:lnTo>
                    <a:pt x="0" y="0"/>
                  </a:lnTo>
                  <a:cubicBezTo>
                    <a:pt x="55" y="0"/>
                    <a:pt x="108" y="5"/>
                    <a:pt x="160" y="13"/>
                  </a:cubicBezTo>
                  <a:lnTo>
                    <a:pt x="127" y="216"/>
                  </a:lnTo>
                  <a:cubicBezTo>
                    <a:pt x="86" y="209"/>
                    <a:pt x="44" y="206"/>
                    <a:pt x="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204" name="Freeform 340">
              <a:extLst>
                <a:ext uri="{FF2B5EF4-FFF2-40B4-BE49-F238E27FC236}">
                  <a16:creationId xmlns:a16="http://schemas.microsoft.com/office/drawing/2014/main" id="{B3C61DAD-11A2-E999-5FD6-0A0053501576}"/>
                </a:ext>
              </a:extLst>
            </p:cNvPr>
            <p:cNvSpPr>
              <a:spLocks/>
            </p:cNvSpPr>
            <p:nvPr/>
          </p:nvSpPr>
          <p:spPr bwMode="auto">
            <a:xfrm>
              <a:off x="3598069" y="3936330"/>
              <a:ext cx="230188" cy="246063"/>
            </a:xfrm>
            <a:custGeom>
              <a:avLst/>
              <a:gdLst>
                <a:gd name="T0" fmla="*/ 0 w 240"/>
                <a:gd name="T1" fmla="*/ 193 h 257"/>
                <a:gd name="T2" fmla="*/ 0 w 240"/>
                <a:gd name="T3" fmla="*/ 193 h 257"/>
                <a:gd name="T4" fmla="*/ 72 w 240"/>
                <a:gd name="T5" fmla="*/ 0 h 257"/>
                <a:gd name="T6" fmla="*/ 240 w 240"/>
                <a:gd name="T7" fmla="*/ 81 h 257"/>
                <a:gd name="T8" fmla="*/ 134 w 240"/>
                <a:gd name="T9" fmla="*/ 257 h 257"/>
                <a:gd name="T10" fmla="*/ 0 w 240"/>
                <a:gd name="T11" fmla="*/ 193 h 257"/>
              </a:gdLst>
              <a:ahLst/>
              <a:cxnLst>
                <a:cxn ang="0">
                  <a:pos x="T0" y="T1"/>
                </a:cxn>
                <a:cxn ang="0">
                  <a:pos x="T2" y="T3"/>
                </a:cxn>
                <a:cxn ang="0">
                  <a:pos x="T4" y="T5"/>
                </a:cxn>
                <a:cxn ang="0">
                  <a:pos x="T6" y="T7"/>
                </a:cxn>
                <a:cxn ang="0">
                  <a:pos x="T8" y="T9"/>
                </a:cxn>
                <a:cxn ang="0">
                  <a:pos x="T10" y="T11"/>
                </a:cxn>
              </a:cxnLst>
              <a:rect l="0" t="0" r="r" b="b"/>
              <a:pathLst>
                <a:path w="240" h="257">
                  <a:moveTo>
                    <a:pt x="0" y="193"/>
                  </a:moveTo>
                  <a:lnTo>
                    <a:pt x="0" y="193"/>
                  </a:lnTo>
                  <a:lnTo>
                    <a:pt x="72" y="0"/>
                  </a:lnTo>
                  <a:cubicBezTo>
                    <a:pt x="131" y="22"/>
                    <a:pt x="187" y="49"/>
                    <a:pt x="240" y="81"/>
                  </a:cubicBezTo>
                  <a:lnTo>
                    <a:pt x="134" y="257"/>
                  </a:lnTo>
                  <a:cubicBezTo>
                    <a:pt x="92" y="232"/>
                    <a:pt x="47" y="210"/>
                    <a:pt x="0" y="19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205" name="Freeform 342">
              <a:extLst>
                <a:ext uri="{FF2B5EF4-FFF2-40B4-BE49-F238E27FC236}">
                  <a16:creationId xmlns:a16="http://schemas.microsoft.com/office/drawing/2014/main" id="{044BA28A-61FD-A58B-EF03-779426DF8BA1}"/>
                </a:ext>
              </a:extLst>
            </p:cNvPr>
            <p:cNvSpPr>
              <a:spLocks/>
            </p:cNvSpPr>
            <p:nvPr/>
          </p:nvSpPr>
          <p:spPr bwMode="auto">
            <a:xfrm>
              <a:off x="3726657" y="4014118"/>
              <a:ext cx="223838" cy="239713"/>
            </a:xfrm>
            <a:custGeom>
              <a:avLst/>
              <a:gdLst>
                <a:gd name="T0" fmla="*/ 0 w 235"/>
                <a:gd name="T1" fmla="*/ 176 h 250"/>
                <a:gd name="T2" fmla="*/ 0 w 235"/>
                <a:gd name="T3" fmla="*/ 176 h 250"/>
                <a:gd name="T4" fmla="*/ 106 w 235"/>
                <a:gd name="T5" fmla="*/ 0 h 250"/>
                <a:gd name="T6" fmla="*/ 235 w 235"/>
                <a:gd name="T7" fmla="*/ 93 h 250"/>
                <a:gd name="T8" fmla="*/ 103 w 235"/>
                <a:gd name="T9" fmla="*/ 250 h 250"/>
                <a:gd name="T10" fmla="*/ 0 w 235"/>
                <a:gd name="T11" fmla="*/ 176 h 250"/>
              </a:gdLst>
              <a:ahLst/>
              <a:cxnLst>
                <a:cxn ang="0">
                  <a:pos x="T0" y="T1"/>
                </a:cxn>
                <a:cxn ang="0">
                  <a:pos x="T2" y="T3"/>
                </a:cxn>
                <a:cxn ang="0">
                  <a:pos x="T4" y="T5"/>
                </a:cxn>
                <a:cxn ang="0">
                  <a:pos x="T6" y="T7"/>
                </a:cxn>
                <a:cxn ang="0">
                  <a:pos x="T8" y="T9"/>
                </a:cxn>
                <a:cxn ang="0">
                  <a:pos x="T10" y="T11"/>
                </a:cxn>
              </a:cxnLst>
              <a:rect l="0" t="0" r="r" b="b"/>
              <a:pathLst>
                <a:path w="235" h="250">
                  <a:moveTo>
                    <a:pt x="0" y="176"/>
                  </a:moveTo>
                  <a:lnTo>
                    <a:pt x="0" y="176"/>
                  </a:lnTo>
                  <a:lnTo>
                    <a:pt x="106" y="0"/>
                  </a:lnTo>
                  <a:cubicBezTo>
                    <a:pt x="152" y="28"/>
                    <a:pt x="195" y="59"/>
                    <a:pt x="235" y="93"/>
                  </a:cubicBezTo>
                  <a:lnTo>
                    <a:pt x="103" y="250"/>
                  </a:lnTo>
                  <a:cubicBezTo>
                    <a:pt x="71" y="223"/>
                    <a:pt x="36" y="198"/>
                    <a:pt x="0"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206" name="Freeform 344">
              <a:extLst>
                <a:ext uri="{FF2B5EF4-FFF2-40B4-BE49-F238E27FC236}">
                  <a16:creationId xmlns:a16="http://schemas.microsoft.com/office/drawing/2014/main" id="{1D58D8EE-D5DA-C969-A2B4-226EE9546A56}"/>
                </a:ext>
              </a:extLst>
            </p:cNvPr>
            <p:cNvSpPr>
              <a:spLocks/>
            </p:cNvSpPr>
            <p:nvPr/>
          </p:nvSpPr>
          <p:spPr bwMode="auto">
            <a:xfrm>
              <a:off x="3928269" y="3741068"/>
              <a:ext cx="242888" cy="252413"/>
            </a:xfrm>
            <a:custGeom>
              <a:avLst/>
              <a:gdLst>
                <a:gd name="T0" fmla="*/ 0 w 255"/>
                <a:gd name="T1" fmla="*/ 173 h 264"/>
                <a:gd name="T2" fmla="*/ 0 w 255"/>
                <a:gd name="T3" fmla="*/ 173 h 264"/>
                <a:gd name="T4" fmla="*/ 111 w 255"/>
                <a:gd name="T5" fmla="*/ 0 h 264"/>
                <a:gd name="T6" fmla="*/ 255 w 255"/>
                <a:gd name="T7" fmla="*/ 107 h 264"/>
                <a:gd name="T8" fmla="*/ 122 w 255"/>
                <a:gd name="T9" fmla="*/ 264 h 264"/>
                <a:gd name="T10" fmla="*/ 0 w 255"/>
                <a:gd name="T11" fmla="*/ 173 h 264"/>
              </a:gdLst>
              <a:ahLst/>
              <a:cxnLst>
                <a:cxn ang="0">
                  <a:pos x="T0" y="T1"/>
                </a:cxn>
                <a:cxn ang="0">
                  <a:pos x="T2" y="T3"/>
                </a:cxn>
                <a:cxn ang="0">
                  <a:pos x="T4" y="T5"/>
                </a:cxn>
                <a:cxn ang="0">
                  <a:pos x="T6" y="T7"/>
                </a:cxn>
                <a:cxn ang="0">
                  <a:pos x="T8" y="T9"/>
                </a:cxn>
                <a:cxn ang="0">
                  <a:pos x="T10" y="T11"/>
                </a:cxn>
              </a:cxnLst>
              <a:rect l="0" t="0" r="r" b="b"/>
              <a:pathLst>
                <a:path w="255" h="264">
                  <a:moveTo>
                    <a:pt x="0" y="173"/>
                  </a:moveTo>
                  <a:lnTo>
                    <a:pt x="0" y="173"/>
                  </a:lnTo>
                  <a:lnTo>
                    <a:pt x="111" y="0"/>
                  </a:lnTo>
                  <a:cubicBezTo>
                    <a:pt x="161" y="33"/>
                    <a:pt x="209" y="68"/>
                    <a:pt x="255" y="107"/>
                  </a:cubicBezTo>
                  <a:lnTo>
                    <a:pt x="122" y="264"/>
                  </a:lnTo>
                  <a:cubicBezTo>
                    <a:pt x="83" y="231"/>
                    <a:pt x="42" y="201"/>
                    <a:pt x="0" y="17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07" name="Freeform 346">
              <a:extLst>
                <a:ext uri="{FF2B5EF4-FFF2-40B4-BE49-F238E27FC236}">
                  <a16:creationId xmlns:a16="http://schemas.microsoft.com/office/drawing/2014/main" id="{B4E417F8-9BF4-7C87-E5E1-C179E65B8F78}"/>
                </a:ext>
              </a:extLst>
            </p:cNvPr>
            <p:cNvSpPr>
              <a:spLocks/>
            </p:cNvSpPr>
            <p:nvPr/>
          </p:nvSpPr>
          <p:spPr bwMode="auto">
            <a:xfrm>
              <a:off x="3339307" y="3536280"/>
              <a:ext cx="173038" cy="206375"/>
            </a:xfrm>
            <a:custGeom>
              <a:avLst/>
              <a:gdLst>
                <a:gd name="T0" fmla="*/ 0 w 182"/>
                <a:gd name="T1" fmla="*/ 206 h 216"/>
                <a:gd name="T2" fmla="*/ 0 w 182"/>
                <a:gd name="T3" fmla="*/ 206 h 216"/>
                <a:gd name="T4" fmla="*/ 0 w 182"/>
                <a:gd name="T5" fmla="*/ 206 h 216"/>
                <a:gd name="T6" fmla="*/ 0 w 182"/>
                <a:gd name="T7" fmla="*/ 0 h 216"/>
                <a:gd name="T8" fmla="*/ 0 w 182"/>
                <a:gd name="T9" fmla="*/ 0 h 216"/>
                <a:gd name="T10" fmla="*/ 182 w 182"/>
                <a:gd name="T11" fmla="*/ 13 h 216"/>
                <a:gd name="T12" fmla="*/ 154 w 182"/>
                <a:gd name="T13" fmla="*/ 216 h 216"/>
                <a:gd name="T14" fmla="*/ 0 w 182"/>
                <a:gd name="T15" fmla="*/ 206 h 2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2" h="216">
                  <a:moveTo>
                    <a:pt x="0" y="206"/>
                  </a:moveTo>
                  <a:lnTo>
                    <a:pt x="0" y="206"/>
                  </a:lnTo>
                  <a:lnTo>
                    <a:pt x="0" y="206"/>
                  </a:lnTo>
                  <a:lnTo>
                    <a:pt x="0" y="0"/>
                  </a:lnTo>
                  <a:lnTo>
                    <a:pt x="0" y="0"/>
                  </a:lnTo>
                  <a:cubicBezTo>
                    <a:pt x="62" y="0"/>
                    <a:pt x="123" y="5"/>
                    <a:pt x="182" y="13"/>
                  </a:cubicBezTo>
                  <a:lnTo>
                    <a:pt x="154" y="216"/>
                  </a:lnTo>
                  <a:cubicBezTo>
                    <a:pt x="104" y="210"/>
                    <a:pt x="53" y="206"/>
                    <a:pt x="0" y="20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08" name="Freeform 348">
              <a:extLst>
                <a:ext uri="{FF2B5EF4-FFF2-40B4-BE49-F238E27FC236}">
                  <a16:creationId xmlns:a16="http://schemas.microsoft.com/office/drawing/2014/main" id="{07976EDD-0BDA-72FE-0B2D-EF57211554CD}"/>
                </a:ext>
              </a:extLst>
            </p:cNvPr>
            <p:cNvSpPr>
              <a:spLocks/>
            </p:cNvSpPr>
            <p:nvPr/>
          </p:nvSpPr>
          <p:spPr bwMode="auto">
            <a:xfrm>
              <a:off x="3790157" y="3652168"/>
              <a:ext cx="242888" cy="254000"/>
            </a:xfrm>
            <a:custGeom>
              <a:avLst/>
              <a:gdLst>
                <a:gd name="T0" fmla="*/ 0 w 255"/>
                <a:gd name="T1" fmla="*/ 187 h 265"/>
                <a:gd name="T2" fmla="*/ 0 w 255"/>
                <a:gd name="T3" fmla="*/ 187 h 265"/>
                <a:gd name="T4" fmla="*/ 85 w 255"/>
                <a:gd name="T5" fmla="*/ 0 h 265"/>
                <a:gd name="T6" fmla="*/ 255 w 255"/>
                <a:gd name="T7" fmla="*/ 92 h 265"/>
                <a:gd name="T8" fmla="*/ 144 w 255"/>
                <a:gd name="T9" fmla="*/ 265 h 265"/>
                <a:gd name="T10" fmla="*/ 0 w 255"/>
                <a:gd name="T11" fmla="*/ 187 h 265"/>
              </a:gdLst>
              <a:ahLst/>
              <a:cxnLst>
                <a:cxn ang="0">
                  <a:pos x="T0" y="T1"/>
                </a:cxn>
                <a:cxn ang="0">
                  <a:pos x="T2" y="T3"/>
                </a:cxn>
                <a:cxn ang="0">
                  <a:pos x="T4" y="T5"/>
                </a:cxn>
                <a:cxn ang="0">
                  <a:pos x="T6" y="T7"/>
                </a:cxn>
                <a:cxn ang="0">
                  <a:pos x="T8" y="T9"/>
                </a:cxn>
                <a:cxn ang="0">
                  <a:pos x="T10" y="T11"/>
                </a:cxn>
              </a:cxnLst>
              <a:rect l="0" t="0" r="r" b="b"/>
              <a:pathLst>
                <a:path w="255" h="265">
                  <a:moveTo>
                    <a:pt x="0" y="187"/>
                  </a:moveTo>
                  <a:lnTo>
                    <a:pt x="0" y="187"/>
                  </a:lnTo>
                  <a:lnTo>
                    <a:pt x="85" y="0"/>
                  </a:lnTo>
                  <a:cubicBezTo>
                    <a:pt x="144" y="27"/>
                    <a:pt x="201" y="58"/>
                    <a:pt x="255" y="92"/>
                  </a:cubicBezTo>
                  <a:lnTo>
                    <a:pt x="144" y="265"/>
                  </a:lnTo>
                  <a:cubicBezTo>
                    <a:pt x="98" y="236"/>
                    <a:pt x="50" y="210"/>
                    <a:pt x="0" y="18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09" name="Freeform 350">
              <a:extLst>
                <a:ext uri="{FF2B5EF4-FFF2-40B4-BE49-F238E27FC236}">
                  <a16:creationId xmlns:a16="http://schemas.microsoft.com/office/drawing/2014/main" id="{3827BE82-E3AB-7DBE-625F-B7B6C272668F}"/>
                </a:ext>
              </a:extLst>
            </p:cNvPr>
            <p:cNvSpPr>
              <a:spLocks/>
            </p:cNvSpPr>
            <p:nvPr/>
          </p:nvSpPr>
          <p:spPr bwMode="auto">
            <a:xfrm>
              <a:off x="3640932" y="3587080"/>
              <a:ext cx="230188" cy="244475"/>
            </a:xfrm>
            <a:custGeom>
              <a:avLst/>
              <a:gdLst>
                <a:gd name="T0" fmla="*/ 0 w 242"/>
                <a:gd name="T1" fmla="*/ 198 h 256"/>
                <a:gd name="T2" fmla="*/ 0 w 242"/>
                <a:gd name="T3" fmla="*/ 198 h 256"/>
                <a:gd name="T4" fmla="*/ 56 w 242"/>
                <a:gd name="T5" fmla="*/ 0 h 256"/>
                <a:gd name="T6" fmla="*/ 242 w 242"/>
                <a:gd name="T7" fmla="*/ 69 h 256"/>
                <a:gd name="T8" fmla="*/ 157 w 242"/>
                <a:gd name="T9" fmla="*/ 256 h 256"/>
                <a:gd name="T10" fmla="*/ 0 w 242"/>
                <a:gd name="T11" fmla="*/ 198 h 256"/>
              </a:gdLst>
              <a:ahLst/>
              <a:cxnLst>
                <a:cxn ang="0">
                  <a:pos x="T0" y="T1"/>
                </a:cxn>
                <a:cxn ang="0">
                  <a:pos x="T2" y="T3"/>
                </a:cxn>
                <a:cxn ang="0">
                  <a:pos x="T4" y="T5"/>
                </a:cxn>
                <a:cxn ang="0">
                  <a:pos x="T6" y="T7"/>
                </a:cxn>
                <a:cxn ang="0">
                  <a:pos x="T8" y="T9"/>
                </a:cxn>
                <a:cxn ang="0">
                  <a:pos x="T10" y="T11"/>
                </a:cxn>
              </a:cxnLst>
              <a:rect l="0" t="0" r="r" b="b"/>
              <a:pathLst>
                <a:path w="242" h="256">
                  <a:moveTo>
                    <a:pt x="0" y="198"/>
                  </a:moveTo>
                  <a:lnTo>
                    <a:pt x="0" y="198"/>
                  </a:lnTo>
                  <a:lnTo>
                    <a:pt x="56" y="0"/>
                  </a:lnTo>
                  <a:cubicBezTo>
                    <a:pt x="120" y="19"/>
                    <a:pt x="182" y="42"/>
                    <a:pt x="242" y="69"/>
                  </a:cubicBezTo>
                  <a:lnTo>
                    <a:pt x="157" y="256"/>
                  </a:lnTo>
                  <a:cubicBezTo>
                    <a:pt x="106" y="233"/>
                    <a:pt x="54" y="213"/>
                    <a:pt x="0" y="19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10" name="Freeform 352">
              <a:extLst>
                <a:ext uri="{FF2B5EF4-FFF2-40B4-BE49-F238E27FC236}">
                  <a16:creationId xmlns:a16="http://schemas.microsoft.com/office/drawing/2014/main" id="{3A1C81C1-E05F-26F9-30C6-A36722836451}"/>
                </a:ext>
              </a:extLst>
            </p:cNvPr>
            <p:cNvSpPr>
              <a:spLocks/>
            </p:cNvSpPr>
            <p:nvPr/>
          </p:nvSpPr>
          <p:spPr bwMode="auto">
            <a:xfrm>
              <a:off x="3485357" y="3548980"/>
              <a:ext cx="207963" cy="227013"/>
            </a:xfrm>
            <a:custGeom>
              <a:avLst/>
              <a:gdLst>
                <a:gd name="T0" fmla="*/ 0 w 219"/>
                <a:gd name="T1" fmla="*/ 203 h 238"/>
                <a:gd name="T2" fmla="*/ 0 w 219"/>
                <a:gd name="T3" fmla="*/ 203 h 238"/>
                <a:gd name="T4" fmla="*/ 28 w 219"/>
                <a:gd name="T5" fmla="*/ 0 h 238"/>
                <a:gd name="T6" fmla="*/ 219 w 219"/>
                <a:gd name="T7" fmla="*/ 40 h 238"/>
                <a:gd name="T8" fmla="*/ 162 w 219"/>
                <a:gd name="T9" fmla="*/ 238 h 238"/>
                <a:gd name="T10" fmla="*/ 0 w 219"/>
                <a:gd name="T11" fmla="*/ 203 h 238"/>
              </a:gdLst>
              <a:ahLst/>
              <a:cxnLst>
                <a:cxn ang="0">
                  <a:pos x="T0" y="T1"/>
                </a:cxn>
                <a:cxn ang="0">
                  <a:pos x="T2" y="T3"/>
                </a:cxn>
                <a:cxn ang="0">
                  <a:pos x="T4" y="T5"/>
                </a:cxn>
                <a:cxn ang="0">
                  <a:pos x="T6" y="T7"/>
                </a:cxn>
                <a:cxn ang="0">
                  <a:pos x="T8" y="T9"/>
                </a:cxn>
                <a:cxn ang="0">
                  <a:pos x="T10" y="T11"/>
                </a:cxn>
              </a:cxnLst>
              <a:rect l="0" t="0" r="r" b="b"/>
              <a:pathLst>
                <a:path w="219" h="238">
                  <a:moveTo>
                    <a:pt x="0" y="203"/>
                  </a:moveTo>
                  <a:lnTo>
                    <a:pt x="0" y="203"/>
                  </a:lnTo>
                  <a:lnTo>
                    <a:pt x="28" y="0"/>
                  </a:lnTo>
                  <a:cubicBezTo>
                    <a:pt x="93" y="9"/>
                    <a:pt x="157" y="22"/>
                    <a:pt x="219" y="40"/>
                  </a:cubicBezTo>
                  <a:lnTo>
                    <a:pt x="162" y="238"/>
                  </a:lnTo>
                  <a:cubicBezTo>
                    <a:pt x="110" y="223"/>
                    <a:pt x="56" y="211"/>
                    <a:pt x="0"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211" name="Freeform 356">
              <a:extLst>
                <a:ext uri="{FF2B5EF4-FFF2-40B4-BE49-F238E27FC236}">
                  <a16:creationId xmlns:a16="http://schemas.microsoft.com/office/drawing/2014/main" id="{05E5D623-CD81-FD77-817F-F123974BA87A}"/>
                </a:ext>
              </a:extLst>
            </p:cNvPr>
            <p:cNvSpPr>
              <a:spLocks/>
            </p:cNvSpPr>
            <p:nvPr/>
          </p:nvSpPr>
          <p:spPr bwMode="auto">
            <a:xfrm>
              <a:off x="4160044" y="3490243"/>
              <a:ext cx="230188" cy="242888"/>
            </a:xfrm>
            <a:custGeom>
              <a:avLst/>
              <a:gdLst>
                <a:gd name="T0" fmla="*/ 0 w 242"/>
                <a:gd name="T1" fmla="*/ 168 h 253"/>
                <a:gd name="T2" fmla="*/ 0 w 242"/>
                <a:gd name="T3" fmla="*/ 168 h 253"/>
                <a:gd name="T4" fmla="*/ 118 w 242"/>
                <a:gd name="T5" fmla="*/ 0 h 253"/>
                <a:gd name="T6" fmla="*/ 242 w 242"/>
                <a:gd name="T7" fmla="*/ 96 h 253"/>
                <a:gd name="T8" fmla="*/ 109 w 242"/>
                <a:gd name="T9" fmla="*/ 253 h 253"/>
                <a:gd name="T10" fmla="*/ 0 w 242"/>
                <a:gd name="T11" fmla="*/ 168 h 253"/>
              </a:gdLst>
              <a:ahLst/>
              <a:cxnLst>
                <a:cxn ang="0">
                  <a:pos x="T0" y="T1"/>
                </a:cxn>
                <a:cxn ang="0">
                  <a:pos x="T2" y="T3"/>
                </a:cxn>
                <a:cxn ang="0">
                  <a:pos x="T4" y="T5"/>
                </a:cxn>
                <a:cxn ang="0">
                  <a:pos x="T6" y="T7"/>
                </a:cxn>
                <a:cxn ang="0">
                  <a:pos x="T8" y="T9"/>
                </a:cxn>
                <a:cxn ang="0">
                  <a:pos x="T10" y="T11"/>
                </a:cxn>
              </a:cxnLst>
              <a:rect l="0" t="0" r="r" b="b"/>
              <a:pathLst>
                <a:path w="242" h="253">
                  <a:moveTo>
                    <a:pt x="0" y="168"/>
                  </a:moveTo>
                  <a:lnTo>
                    <a:pt x="0" y="168"/>
                  </a:lnTo>
                  <a:lnTo>
                    <a:pt x="118" y="0"/>
                  </a:lnTo>
                  <a:cubicBezTo>
                    <a:pt x="161" y="30"/>
                    <a:pt x="202" y="62"/>
                    <a:pt x="242" y="96"/>
                  </a:cubicBezTo>
                  <a:lnTo>
                    <a:pt x="109" y="253"/>
                  </a:lnTo>
                  <a:cubicBezTo>
                    <a:pt x="74" y="223"/>
                    <a:pt x="38" y="195"/>
                    <a:pt x="0" y="16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12" name="Freeform 358">
              <a:extLst>
                <a:ext uri="{FF2B5EF4-FFF2-40B4-BE49-F238E27FC236}">
                  <a16:creationId xmlns:a16="http://schemas.microsoft.com/office/drawing/2014/main" id="{FD44F8E2-6CBF-C2FE-7228-85591FFC8EF7}"/>
                </a:ext>
              </a:extLst>
            </p:cNvPr>
            <p:cNvSpPr>
              <a:spLocks/>
            </p:cNvSpPr>
            <p:nvPr/>
          </p:nvSpPr>
          <p:spPr bwMode="auto">
            <a:xfrm>
              <a:off x="3621882" y="3226718"/>
              <a:ext cx="201613" cy="230188"/>
            </a:xfrm>
            <a:custGeom>
              <a:avLst/>
              <a:gdLst>
                <a:gd name="T0" fmla="*/ 0 w 211"/>
                <a:gd name="T1" fmla="*/ 202 h 240"/>
                <a:gd name="T2" fmla="*/ 0 w 211"/>
                <a:gd name="T3" fmla="*/ 202 h 240"/>
                <a:gd name="T4" fmla="*/ 40 w 211"/>
                <a:gd name="T5" fmla="*/ 0 h 240"/>
                <a:gd name="T6" fmla="*/ 211 w 211"/>
                <a:gd name="T7" fmla="*/ 44 h 240"/>
                <a:gd name="T8" fmla="*/ 150 w 211"/>
                <a:gd name="T9" fmla="*/ 240 h 240"/>
                <a:gd name="T10" fmla="*/ 0 w 211"/>
                <a:gd name="T11" fmla="*/ 202 h 240"/>
              </a:gdLst>
              <a:ahLst/>
              <a:cxnLst>
                <a:cxn ang="0">
                  <a:pos x="T0" y="T1"/>
                </a:cxn>
                <a:cxn ang="0">
                  <a:pos x="T2" y="T3"/>
                </a:cxn>
                <a:cxn ang="0">
                  <a:pos x="T4" y="T5"/>
                </a:cxn>
                <a:cxn ang="0">
                  <a:pos x="T6" y="T7"/>
                </a:cxn>
                <a:cxn ang="0">
                  <a:pos x="T8" y="T9"/>
                </a:cxn>
                <a:cxn ang="0">
                  <a:pos x="T10" y="T11"/>
                </a:cxn>
              </a:cxnLst>
              <a:rect l="0" t="0" r="r" b="b"/>
              <a:pathLst>
                <a:path w="211" h="240">
                  <a:moveTo>
                    <a:pt x="0" y="202"/>
                  </a:moveTo>
                  <a:lnTo>
                    <a:pt x="0" y="202"/>
                  </a:lnTo>
                  <a:lnTo>
                    <a:pt x="40" y="0"/>
                  </a:lnTo>
                  <a:cubicBezTo>
                    <a:pt x="98" y="12"/>
                    <a:pt x="155" y="27"/>
                    <a:pt x="211" y="44"/>
                  </a:cubicBezTo>
                  <a:lnTo>
                    <a:pt x="150" y="240"/>
                  </a:lnTo>
                  <a:cubicBezTo>
                    <a:pt x="101" y="225"/>
                    <a:pt x="51" y="212"/>
                    <a:pt x="0" y="2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213" name="Freeform 362">
              <a:extLst>
                <a:ext uri="{FF2B5EF4-FFF2-40B4-BE49-F238E27FC236}">
                  <a16:creationId xmlns:a16="http://schemas.microsoft.com/office/drawing/2014/main" id="{8DAECD06-7DB0-F554-151F-0706EB5B14B9}"/>
                </a:ext>
              </a:extLst>
            </p:cNvPr>
            <p:cNvSpPr>
              <a:spLocks/>
            </p:cNvSpPr>
            <p:nvPr/>
          </p:nvSpPr>
          <p:spPr bwMode="auto">
            <a:xfrm>
              <a:off x="3904457" y="3328318"/>
              <a:ext cx="228600" cy="246063"/>
            </a:xfrm>
            <a:custGeom>
              <a:avLst/>
              <a:gdLst>
                <a:gd name="T0" fmla="*/ 0 w 240"/>
                <a:gd name="T1" fmla="*/ 189 h 258"/>
                <a:gd name="T2" fmla="*/ 0 w 240"/>
                <a:gd name="T3" fmla="*/ 189 h 258"/>
                <a:gd name="T4" fmla="*/ 81 w 240"/>
                <a:gd name="T5" fmla="*/ 0 h 258"/>
                <a:gd name="T6" fmla="*/ 240 w 240"/>
                <a:gd name="T7" fmla="*/ 79 h 258"/>
                <a:gd name="T8" fmla="*/ 139 w 240"/>
                <a:gd name="T9" fmla="*/ 258 h 258"/>
                <a:gd name="T10" fmla="*/ 0 w 240"/>
                <a:gd name="T11" fmla="*/ 189 h 258"/>
              </a:gdLst>
              <a:ahLst/>
              <a:cxnLst>
                <a:cxn ang="0">
                  <a:pos x="T0" y="T1"/>
                </a:cxn>
                <a:cxn ang="0">
                  <a:pos x="T2" y="T3"/>
                </a:cxn>
                <a:cxn ang="0">
                  <a:pos x="T4" y="T5"/>
                </a:cxn>
                <a:cxn ang="0">
                  <a:pos x="T6" y="T7"/>
                </a:cxn>
                <a:cxn ang="0">
                  <a:pos x="T8" y="T9"/>
                </a:cxn>
                <a:cxn ang="0">
                  <a:pos x="T10" y="T11"/>
                </a:cxn>
              </a:cxnLst>
              <a:rect l="0" t="0" r="r" b="b"/>
              <a:pathLst>
                <a:path w="240" h="258">
                  <a:moveTo>
                    <a:pt x="0" y="189"/>
                  </a:moveTo>
                  <a:lnTo>
                    <a:pt x="0" y="189"/>
                  </a:lnTo>
                  <a:lnTo>
                    <a:pt x="81" y="0"/>
                  </a:lnTo>
                  <a:cubicBezTo>
                    <a:pt x="136" y="24"/>
                    <a:pt x="188" y="50"/>
                    <a:pt x="240" y="79"/>
                  </a:cubicBezTo>
                  <a:lnTo>
                    <a:pt x="139" y="258"/>
                  </a:lnTo>
                  <a:cubicBezTo>
                    <a:pt x="94" y="233"/>
                    <a:pt x="48" y="210"/>
                    <a:pt x="0" y="189"/>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14" name="Freeform 364">
              <a:extLst>
                <a:ext uri="{FF2B5EF4-FFF2-40B4-BE49-F238E27FC236}">
                  <a16:creationId xmlns:a16="http://schemas.microsoft.com/office/drawing/2014/main" id="{743473FD-3170-44CF-A7DC-E02447FBE948}"/>
                </a:ext>
              </a:extLst>
            </p:cNvPr>
            <p:cNvSpPr>
              <a:spLocks/>
            </p:cNvSpPr>
            <p:nvPr/>
          </p:nvSpPr>
          <p:spPr bwMode="auto">
            <a:xfrm>
              <a:off x="3109119" y="5069805"/>
              <a:ext cx="158750" cy="196850"/>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15" name="Freeform 366">
              <a:extLst>
                <a:ext uri="{FF2B5EF4-FFF2-40B4-BE49-F238E27FC236}">
                  <a16:creationId xmlns:a16="http://schemas.microsoft.com/office/drawing/2014/main" id="{A2B66684-0BCE-9241-F917-5A20930A5A0B}"/>
                </a:ext>
              </a:extLst>
            </p:cNvPr>
            <p:cNvSpPr>
              <a:spLocks/>
            </p:cNvSpPr>
            <p:nvPr/>
          </p:nvSpPr>
          <p:spPr bwMode="auto">
            <a:xfrm>
              <a:off x="3426619" y="5069805"/>
              <a:ext cx="157163" cy="196850"/>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16" name="Freeform 368">
              <a:extLst>
                <a:ext uri="{FF2B5EF4-FFF2-40B4-BE49-F238E27FC236}">
                  <a16:creationId xmlns:a16="http://schemas.microsoft.com/office/drawing/2014/main" id="{CC560556-48AF-0B3E-7196-93F4F01701CE}"/>
                </a:ext>
              </a:extLst>
            </p:cNvPr>
            <p:cNvSpPr>
              <a:spLocks/>
            </p:cNvSpPr>
            <p:nvPr/>
          </p:nvSpPr>
          <p:spPr bwMode="auto">
            <a:xfrm>
              <a:off x="3267869" y="5069805"/>
              <a:ext cx="158750" cy="196850"/>
            </a:xfrm>
            <a:custGeom>
              <a:avLst/>
              <a:gdLst>
                <a:gd name="T0" fmla="*/ 167 w 167"/>
                <a:gd name="T1" fmla="*/ 206 h 206"/>
                <a:gd name="T2" fmla="*/ 167 w 167"/>
                <a:gd name="T3" fmla="*/ 206 h 206"/>
                <a:gd name="T4" fmla="*/ 0 w 167"/>
                <a:gd name="T5" fmla="*/ 206 h 206"/>
                <a:gd name="T6" fmla="*/ 0 w 167"/>
                <a:gd name="T7" fmla="*/ 0 h 206"/>
                <a:gd name="T8" fmla="*/ 167 w 167"/>
                <a:gd name="T9" fmla="*/ 0 h 206"/>
                <a:gd name="T10" fmla="*/ 167 w 167"/>
                <a:gd name="T11" fmla="*/ 206 h 206"/>
              </a:gdLst>
              <a:ahLst/>
              <a:cxnLst>
                <a:cxn ang="0">
                  <a:pos x="T0" y="T1"/>
                </a:cxn>
                <a:cxn ang="0">
                  <a:pos x="T2" y="T3"/>
                </a:cxn>
                <a:cxn ang="0">
                  <a:pos x="T4" y="T5"/>
                </a:cxn>
                <a:cxn ang="0">
                  <a:pos x="T6" y="T7"/>
                </a:cxn>
                <a:cxn ang="0">
                  <a:pos x="T8" y="T9"/>
                </a:cxn>
                <a:cxn ang="0">
                  <a:pos x="T10" y="T11"/>
                </a:cxn>
              </a:cxnLst>
              <a:rect l="0" t="0" r="r" b="b"/>
              <a:pathLst>
                <a:path w="167" h="206">
                  <a:moveTo>
                    <a:pt x="167" y="206"/>
                  </a:moveTo>
                  <a:lnTo>
                    <a:pt x="167" y="206"/>
                  </a:lnTo>
                  <a:lnTo>
                    <a:pt x="0" y="206"/>
                  </a:lnTo>
                  <a:lnTo>
                    <a:pt x="0" y="0"/>
                  </a:lnTo>
                  <a:lnTo>
                    <a:pt x="167" y="0"/>
                  </a:lnTo>
                  <a:lnTo>
                    <a:pt x="167" y="206"/>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17" name="Freeform 370">
              <a:extLst>
                <a:ext uri="{FF2B5EF4-FFF2-40B4-BE49-F238E27FC236}">
                  <a16:creationId xmlns:a16="http://schemas.microsoft.com/office/drawing/2014/main" id="{333FDB03-7F08-9B99-375A-A08886490E9A}"/>
                </a:ext>
              </a:extLst>
            </p:cNvPr>
            <p:cNvSpPr>
              <a:spLocks/>
            </p:cNvSpPr>
            <p:nvPr/>
          </p:nvSpPr>
          <p:spPr bwMode="auto">
            <a:xfrm>
              <a:off x="3583782" y="5750843"/>
              <a:ext cx="158750" cy="198438"/>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218" name="Freeform 372">
              <a:extLst>
                <a:ext uri="{FF2B5EF4-FFF2-40B4-BE49-F238E27FC236}">
                  <a16:creationId xmlns:a16="http://schemas.microsoft.com/office/drawing/2014/main" id="{6009F9BF-E428-6BCF-BA1C-D7525CC39A02}"/>
                </a:ext>
              </a:extLst>
            </p:cNvPr>
            <p:cNvSpPr>
              <a:spLocks/>
            </p:cNvSpPr>
            <p:nvPr/>
          </p:nvSpPr>
          <p:spPr bwMode="auto">
            <a:xfrm>
              <a:off x="4020344" y="5723855"/>
              <a:ext cx="177800" cy="215900"/>
            </a:xfrm>
            <a:custGeom>
              <a:avLst/>
              <a:gdLst>
                <a:gd name="T0" fmla="*/ 146 w 186"/>
                <a:gd name="T1" fmla="*/ 0 h 226"/>
                <a:gd name="T2" fmla="*/ 146 w 186"/>
                <a:gd name="T3" fmla="*/ 0 h 226"/>
                <a:gd name="T4" fmla="*/ 186 w 186"/>
                <a:gd name="T5" fmla="*/ 202 h 226"/>
                <a:gd name="T6" fmla="*/ 21 w 186"/>
                <a:gd name="T7" fmla="*/ 226 h 226"/>
                <a:gd name="T8" fmla="*/ 0 w 186"/>
                <a:gd name="T9" fmla="*/ 22 h 226"/>
                <a:gd name="T10" fmla="*/ 146 w 186"/>
                <a:gd name="T11" fmla="*/ 0 h 226"/>
              </a:gdLst>
              <a:ahLst/>
              <a:cxnLst>
                <a:cxn ang="0">
                  <a:pos x="T0" y="T1"/>
                </a:cxn>
                <a:cxn ang="0">
                  <a:pos x="T2" y="T3"/>
                </a:cxn>
                <a:cxn ang="0">
                  <a:pos x="T4" y="T5"/>
                </a:cxn>
                <a:cxn ang="0">
                  <a:pos x="T6" y="T7"/>
                </a:cxn>
                <a:cxn ang="0">
                  <a:pos x="T8" y="T9"/>
                </a:cxn>
                <a:cxn ang="0">
                  <a:pos x="T10" y="T11"/>
                </a:cxn>
              </a:cxnLst>
              <a:rect l="0" t="0" r="r" b="b"/>
              <a:pathLst>
                <a:path w="186" h="226">
                  <a:moveTo>
                    <a:pt x="146" y="0"/>
                  </a:moveTo>
                  <a:lnTo>
                    <a:pt x="146" y="0"/>
                  </a:lnTo>
                  <a:lnTo>
                    <a:pt x="186" y="202"/>
                  </a:lnTo>
                  <a:cubicBezTo>
                    <a:pt x="132" y="212"/>
                    <a:pt x="77" y="221"/>
                    <a:pt x="21" y="226"/>
                  </a:cubicBezTo>
                  <a:lnTo>
                    <a:pt x="0" y="22"/>
                  </a:lnTo>
                  <a:cubicBezTo>
                    <a:pt x="49" y="17"/>
                    <a:pt x="98" y="10"/>
                    <a:pt x="146" y="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219" name="Freeform 374">
              <a:extLst>
                <a:ext uri="{FF2B5EF4-FFF2-40B4-BE49-F238E27FC236}">
                  <a16:creationId xmlns:a16="http://schemas.microsoft.com/office/drawing/2014/main" id="{1A4A7D90-189D-45E7-8B21-3CCFA6544650}"/>
                </a:ext>
              </a:extLst>
            </p:cNvPr>
            <p:cNvSpPr>
              <a:spLocks/>
            </p:cNvSpPr>
            <p:nvPr/>
          </p:nvSpPr>
          <p:spPr bwMode="auto">
            <a:xfrm>
              <a:off x="2299494" y="3004468"/>
              <a:ext cx="219075" cy="241300"/>
            </a:xfrm>
            <a:custGeom>
              <a:avLst/>
              <a:gdLst>
                <a:gd name="T0" fmla="*/ 229 w 229"/>
                <a:gd name="T1" fmla="*/ 190 h 253"/>
                <a:gd name="T2" fmla="*/ 229 w 229"/>
                <a:gd name="T3" fmla="*/ 190 h 253"/>
                <a:gd name="T4" fmla="*/ 150 w 229"/>
                <a:gd name="T5" fmla="*/ 0 h 253"/>
                <a:gd name="T6" fmla="*/ 0 w 229"/>
                <a:gd name="T7" fmla="*/ 70 h 253"/>
                <a:gd name="T8" fmla="*/ 94 w 229"/>
                <a:gd name="T9" fmla="*/ 253 h 253"/>
                <a:gd name="T10" fmla="*/ 229 w 229"/>
                <a:gd name="T11" fmla="*/ 190 h 253"/>
              </a:gdLst>
              <a:ahLst/>
              <a:cxnLst>
                <a:cxn ang="0">
                  <a:pos x="T0" y="T1"/>
                </a:cxn>
                <a:cxn ang="0">
                  <a:pos x="T2" y="T3"/>
                </a:cxn>
                <a:cxn ang="0">
                  <a:pos x="T4" y="T5"/>
                </a:cxn>
                <a:cxn ang="0">
                  <a:pos x="T6" y="T7"/>
                </a:cxn>
                <a:cxn ang="0">
                  <a:pos x="T8" y="T9"/>
                </a:cxn>
                <a:cxn ang="0">
                  <a:pos x="T10" y="T11"/>
                </a:cxn>
              </a:cxnLst>
              <a:rect l="0" t="0" r="r" b="b"/>
              <a:pathLst>
                <a:path w="229" h="253">
                  <a:moveTo>
                    <a:pt x="229" y="190"/>
                  </a:moveTo>
                  <a:lnTo>
                    <a:pt x="229" y="190"/>
                  </a:lnTo>
                  <a:lnTo>
                    <a:pt x="150" y="0"/>
                  </a:lnTo>
                  <a:cubicBezTo>
                    <a:pt x="99" y="22"/>
                    <a:pt x="49" y="45"/>
                    <a:pt x="0" y="70"/>
                  </a:cubicBezTo>
                  <a:lnTo>
                    <a:pt x="94" y="253"/>
                  </a:lnTo>
                  <a:cubicBezTo>
                    <a:pt x="138" y="231"/>
                    <a:pt x="183" y="210"/>
                    <a:pt x="229" y="19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20" name="Freeform 376">
              <a:extLst>
                <a:ext uri="{FF2B5EF4-FFF2-40B4-BE49-F238E27FC236}">
                  <a16:creationId xmlns:a16="http://schemas.microsoft.com/office/drawing/2014/main" id="{FCA0BC83-DACA-E472-91F5-5C66BF7498FF}"/>
                </a:ext>
              </a:extLst>
            </p:cNvPr>
            <p:cNvSpPr>
              <a:spLocks/>
            </p:cNvSpPr>
            <p:nvPr/>
          </p:nvSpPr>
          <p:spPr bwMode="auto">
            <a:xfrm>
              <a:off x="1924844" y="3231480"/>
              <a:ext cx="230188" cy="241300"/>
            </a:xfrm>
            <a:custGeom>
              <a:avLst/>
              <a:gdLst>
                <a:gd name="T0" fmla="*/ 242 w 242"/>
                <a:gd name="T1" fmla="*/ 166 h 252"/>
                <a:gd name="T2" fmla="*/ 242 w 242"/>
                <a:gd name="T3" fmla="*/ 166 h 252"/>
                <a:gd name="T4" fmla="*/ 121 w 242"/>
                <a:gd name="T5" fmla="*/ 0 h 252"/>
                <a:gd name="T6" fmla="*/ 0 w 242"/>
                <a:gd name="T7" fmla="*/ 95 h 252"/>
                <a:gd name="T8" fmla="*/ 133 w 242"/>
                <a:gd name="T9" fmla="*/ 252 h 252"/>
                <a:gd name="T10" fmla="*/ 242 w 242"/>
                <a:gd name="T11" fmla="*/ 166 h 252"/>
              </a:gdLst>
              <a:ahLst/>
              <a:cxnLst>
                <a:cxn ang="0">
                  <a:pos x="T0" y="T1"/>
                </a:cxn>
                <a:cxn ang="0">
                  <a:pos x="T2" y="T3"/>
                </a:cxn>
                <a:cxn ang="0">
                  <a:pos x="T4" y="T5"/>
                </a:cxn>
                <a:cxn ang="0">
                  <a:pos x="T6" y="T7"/>
                </a:cxn>
                <a:cxn ang="0">
                  <a:pos x="T8" y="T9"/>
                </a:cxn>
                <a:cxn ang="0">
                  <a:pos x="T10" y="T11"/>
                </a:cxn>
              </a:cxnLst>
              <a:rect l="0" t="0" r="r" b="b"/>
              <a:pathLst>
                <a:path w="242" h="252">
                  <a:moveTo>
                    <a:pt x="242" y="166"/>
                  </a:moveTo>
                  <a:lnTo>
                    <a:pt x="242" y="166"/>
                  </a:lnTo>
                  <a:lnTo>
                    <a:pt x="121" y="0"/>
                  </a:lnTo>
                  <a:cubicBezTo>
                    <a:pt x="80" y="30"/>
                    <a:pt x="39" y="62"/>
                    <a:pt x="0" y="95"/>
                  </a:cubicBezTo>
                  <a:lnTo>
                    <a:pt x="133" y="252"/>
                  </a:lnTo>
                  <a:cubicBezTo>
                    <a:pt x="168" y="222"/>
                    <a:pt x="205" y="193"/>
                    <a:pt x="242" y="16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21" name="Freeform 378">
              <a:extLst>
                <a:ext uri="{FF2B5EF4-FFF2-40B4-BE49-F238E27FC236}">
                  <a16:creationId xmlns:a16="http://schemas.microsoft.com/office/drawing/2014/main" id="{11EF4C3A-8193-B435-BB0D-03CA03E22678}"/>
                </a:ext>
              </a:extLst>
            </p:cNvPr>
            <p:cNvSpPr>
              <a:spLocks/>
            </p:cNvSpPr>
            <p:nvPr/>
          </p:nvSpPr>
          <p:spPr bwMode="auto">
            <a:xfrm>
              <a:off x="2164557" y="3071143"/>
              <a:ext cx="225425" cy="244475"/>
            </a:xfrm>
            <a:custGeom>
              <a:avLst/>
              <a:gdLst>
                <a:gd name="T0" fmla="*/ 235 w 235"/>
                <a:gd name="T1" fmla="*/ 183 h 255"/>
                <a:gd name="T2" fmla="*/ 235 w 235"/>
                <a:gd name="T3" fmla="*/ 183 h 255"/>
                <a:gd name="T4" fmla="*/ 141 w 235"/>
                <a:gd name="T5" fmla="*/ 0 h 255"/>
                <a:gd name="T6" fmla="*/ 0 w 235"/>
                <a:gd name="T7" fmla="*/ 80 h 255"/>
                <a:gd name="T8" fmla="*/ 107 w 235"/>
                <a:gd name="T9" fmla="*/ 255 h 255"/>
                <a:gd name="T10" fmla="*/ 235 w 235"/>
                <a:gd name="T11" fmla="*/ 183 h 255"/>
              </a:gdLst>
              <a:ahLst/>
              <a:cxnLst>
                <a:cxn ang="0">
                  <a:pos x="T0" y="T1"/>
                </a:cxn>
                <a:cxn ang="0">
                  <a:pos x="T2" y="T3"/>
                </a:cxn>
                <a:cxn ang="0">
                  <a:pos x="T4" y="T5"/>
                </a:cxn>
                <a:cxn ang="0">
                  <a:pos x="T6" y="T7"/>
                </a:cxn>
                <a:cxn ang="0">
                  <a:pos x="T8" y="T9"/>
                </a:cxn>
                <a:cxn ang="0">
                  <a:pos x="T10" y="T11"/>
                </a:cxn>
              </a:cxnLst>
              <a:rect l="0" t="0" r="r" b="b"/>
              <a:pathLst>
                <a:path w="235" h="255">
                  <a:moveTo>
                    <a:pt x="235" y="183"/>
                  </a:moveTo>
                  <a:lnTo>
                    <a:pt x="235" y="183"/>
                  </a:lnTo>
                  <a:lnTo>
                    <a:pt x="141" y="0"/>
                  </a:lnTo>
                  <a:cubicBezTo>
                    <a:pt x="93" y="25"/>
                    <a:pt x="46" y="52"/>
                    <a:pt x="0" y="80"/>
                  </a:cubicBezTo>
                  <a:lnTo>
                    <a:pt x="107" y="255"/>
                  </a:lnTo>
                  <a:cubicBezTo>
                    <a:pt x="149" y="229"/>
                    <a:pt x="191" y="206"/>
                    <a:pt x="235" y="18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22" name="Freeform 380">
              <a:extLst>
                <a:ext uri="{FF2B5EF4-FFF2-40B4-BE49-F238E27FC236}">
                  <a16:creationId xmlns:a16="http://schemas.microsoft.com/office/drawing/2014/main" id="{0FE5F83E-A1B8-DC0A-B5E0-863C1656F06D}"/>
                </a:ext>
              </a:extLst>
            </p:cNvPr>
            <p:cNvSpPr>
              <a:spLocks/>
            </p:cNvSpPr>
            <p:nvPr/>
          </p:nvSpPr>
          <p:spPr bwMode="auto">
            <a:xfrm>
              <a:off x="2040732" y="3147343"/>
              <a:ext cx="227013" cy="242888"/>
            </a:xfrm>
            <a:custGeom>
              <a:avLst/>
              <a:gdLst>
                <a:gd name="T0" fmla="*/ 238 w 238"/>
                <a:gd name="T1" fmla="*/ 175 h 254"/>
                <a:gd name="T2" fmla="*/ 238 w 238"/>
                <a:gd name="T3" fmla="*/ 175 h 254"/>
                <a:gd name="T4" fmla="*/ 131 w 238"/>
                <a:gd name="T5" fmla="*/ 0 h 254"/>
                <a:gd name="T6" fmla="*/ 0 w 238"/>
                <a:gd name="T7" fmla="*/ 88 h 254"/>
                <a:gd name="T8" fmla="*/ 121 w 238"/>
                <a:gd name="T9" fmla="*/ 254 h 254"/>
                <a:gd name="T10" fmla="*/ 238 w 238"/>
                <a:gd name="T11" fmla="*/ 175 h 254"/>
              </a:gdLst>
              <a:ahLst/>
              <a:cxnLst>
                <a:cxn ang="0">
                  <a:pos x="T0" y="T1"/>
                </a:cxn>
                <a:cxn ang="0">
                  <a:pos x="T2" y="T3"/>
                </a:cxn>
                <a:cxn ang="0">
                  <a:pos x="T4" y="T5"/>
                </a:cxn>
                <a:cxn ang="0">
                  <a:pos x="T6" y="T7"/>
                </a:cxn>
                <a:cxn ang="0">
                  <a:pos x="T8" y="T9"/>
                </a:cxn>
                <a:cxn ang="0">
                  <a:pos x="T10" y="T11"/>
                </a:cxn>
              </a:cxnLst>
              <a:rect l="0" t="0" r="r" b="b"/>
              <a:pathLst>
                <a:path w="238" h="254">
                  <a:moveTo>
                    <a:pt x="238" y="175"/>
                  </a:moveTo>
                  <a:lnTo>
                    <a:pt x="238" y="175"/>
                  </a:lnTo>
                  <a:lnTo>
                    <a:pt x="131" y="0"/>
                  </a:lnTo>
                  <a:cubicBezTo>
                    <a:pt x="86" y="28"/>
                    <a:pt x="43" y="57"/>
                    <a:pt x="0" y="88"/>
                  </a:cubicBezTo>
                  <a:lnTo>
                    <a:pt x="121" y="254"/>
                  </a:lnTo>
                  <a:cubicBezTo>
                    <a:pt x="159" y="226"/>
                    <a:pt x="198" y="200"/>
                    <a:pt x="238" y="175"/>
                  </a:cubicBezTo>
                  <a:close/>
                </a:path>
              </a:pathLst>
            </a:custGeom>
            <a:pattFill prst="wdUpDiag">
              <a:fgClr>
                <a:schemeClr val="accent2"/>
              </a:fgClr>
              <a:bgClr>
                <a:schemeClr val="accent1"/>
              </a:bgClr>
            </a:patt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23" name="Freeform 382">
              <a:extLst>
                <a:ext uri="{FF2B5EF4-FFF2-40B4-BE49-F238E27FC236}">
                  <a16:creationId xmlns:a16="http://schemas.microsoft.com/office/drawing/2014/main" id="{F13C545B-2F24-CC41-E45C-82BECF4450E7}"/>
                </a:ext>
              </a:extLst>
            </p:cNvPr>
            <p:cNvSpPr>
              <a:spLocks/>
            </p:cNvSpPr>
            <p:nvPr/>
          </p:nvSpPr>
          <p:spPr bwMode="auto">
            <a:xfrm>
              <a:off x="2743994" y="2877468"/>
              <a:ext cx="184150" cy="220663"/>
            </a:xfrm>
            <a:custGeom>
              <a:avLst/>
              <a:gdLst>
                <a:gd name="T0" fmla="*/ 192 w 192"/>
                <a:gd name="T1" fmla="*/ 203 h 231"/>
                <a:gd name="T2" fmla="*/ 192 w 192"/>
                <a:gd name="T3" fmla="*/ 203 h 231"/>
                <a:gd name="T4" fmla="*/ 160 w 192"/>
                <a:gd name="T5" fmla="*/ 0 h 231"/>
                <a:gd name="T6" fmla="*/ 0 w 192"/>
                <a:gd name="T7" fmla="*/ 31 h 231"/>
                <a:gd name="T8" fmla="*/ 47 w 192"/>
                <a:gd name="T9" fmla="*/ 231 h 231"/>
                <a:gd name="T10" fmla="*/ 192 w 192"/>
                <a:gd name="T11" fmla="*/ 203 h 231"/>
              </a:gdLst>
              <a:ahLst/>
              <a:cxnLst>
                <a:cxn ang="0">
                  <a:pos x="T0" y="T1"/>
                </a:cxn>
                <a:cxn ang="0">
                  <a:pos x="T2" y="T3"/>
                </a:cxn>
                <a:cxn ang="0">
                  <a:pos x="T4" y="T5"/>
                </a:cxn>
                <a:cxn ang="0">
                  <a:pos x="T6" y="T7"/>
                </a:cxn>
                <a:cxn ang="0">
                  <a:pos x="T8" y="T9"/>
                </a:cxn>
                <a:cxn ang="0">
                  <a:pos x="T10" y="T11"/>
                </a:cxn>
              </a:cxnLst>
              <a:rect l="0" t="0" r="r" b="b"/>
              <a:pathLst>
                <a:path w="192" h="231">
                  <a:moveTo>
                    <a:pt x="192" y="203"/>
                  </a:moveTo>
                  <a:lnTo>
                    <a:pt x="192" y="203"/>
                  </a:lnTo>
                  <a:lnTo>
                    <a:pt x="160" y="0"/>
                  </a:lnTo>
                  <a:cubicBezTo>
                    <a:pt x="106" y="8"/>
                    <a:pt x="53" y="19"/>
                    <a:pt x="0" y="31"/>
                  </a:cubicBezTo>
                  <a:lnTo>
                    <a:pt x="47" y="231"/>
                  </a:lnTo>
                  <a:cubicBezTo>
                    <a:pt x="95" y="220"/>
                    <a:pt x="143" y="211"/>
                    <a:pt x="192" y="20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24" name="Freeform 384">
              <a:extLst>
                <a:ext uri="{FF2B5EF4-FFF2-40B4-BE49-F238E27FC236}">
                  <a16:creationId xmlns:a16="http://schemas.microsoft.com/office/drawing/2014/main" id="{B6B7D835-B7DA-17C8-D941-19FFB2B00F1C}"/>
                </a:ext>
              </a:extLst>
            </p:cNvPr>
            <p:cNvSpPr>
              <a:spLocks/>
            </p:cNvSpPr>
            <p:nvPr/>
          </p:nvSpPr>
          <p:spPr bwMode="auto">
            <a:xfrm>
              <a:off x="2591594" y="2906043"/>
              <a:ext cx="198438" cy="230188"/>
            </a:xfrm>
            <a:custGeom>
              <a:avLst/>
              <a:gdLst>
                <a:gd name="T0" fmla="*/ 207 w 207"/>
                <a:gd name="T1" fmla="*/ 200 h 240"/>
                <a:gd name="T2" fmla="*/ 207 w 207"/>
                <a:gd name="T3" fmla="*/ 200 h 240"/>
                <a:gd name="T4" fmla="*/ 160 w 207"/>
                <a:gd name="T5" fmla="*/ 0 h 240"/>
                <a:gd name="T6" fmla="*/ 0 w 207"/>
                <a:gd name="T7" fmla="*/ 45 h 240"/>
                <a:gd name="T8" fmla="*/ 63 w 207"/>
                <a:gd name="T9" fmla="*/ 240 h 240"/>
                <a:gd name="T10" fmla="*/ 207 w 207"/>
                <a:gd name="T11" fmla="*/ 200 h 240"/>
              </a:gdLst>
              <a:ahLst/>
              <a:cxnLst>
                <a:cxn ang="0">
                  <a:pos x="T0" y="T1"/>
                </a:cxn>
                <a:cxn ang="0">
                  <a:pos x="T2" y="T3"/>
                </a:cxn>
                <a:cxn ang="0">
                  <a:pos x="T4" y="T5"/>
                </a:cxn>
                <a:cxn ang="0">
                  <a:pos x="T6" y="T7"/>
                </a:cxn>
                <a:cxn ang="0">
                  <a:pos x="T8" y="T9"/>
                </a:cxn>
                <a:cxn ang="0">
                  <a:pos x="T10" y="T11"/>
                </a:cxn>
              </a:cxnLst>
              <a:rect l="0" t="0" r="r" b="b"/>
              <a:pathLst>
                <a:path w="207" h="240">
                  <a:moveTo>
                    <a:pt x="207" y="200"/>
                  </a:moveTo>
                  <a:lnTo>
                    <a:pt x="207" y="200"/>
                  </a:lnTo>
                  <a:lnTo>
                    <a:pt x="160" y="0"/>
                  </a:lnTo>
                  <a:cubicBezTo>
                    <a:pt x="106" y="13"/>
                    <a:pt x="53" y="28"/>
                    <a:pt x="0" y="45"/>
                  </a:cubicBezTo>
                  <a:lnTo>
                    <a:pt x="63" y="240"/>
                  </a:lnTo>
                  <a:cubicBezTo>
                    <a:pt x="110" y="225"/>
                    <a:pt x="159" y="212"/>
                    <a:pt x="207" y="20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25" name="Freeform 386">
              <a:extLst>
                <a:ext uri="{FF2B5EF4-FFF2-40B4-BE49-F238E27FC236}">
                  <a16:creationId xmlns:a16="http://schemas.microsoft.com/office/drawing/2014/main" id="{B7FE573F-2F46-46E1-A0AD-33475BBC1BC3}"/>
                </a:ext>
              </a:extLst>
            </p:cNvPr>
            <p:cNvSpPr>
              <a:spLocks/>
            </p:cNvSpPr>
            <p:nvPr/>
          </p:nvSpPr>
          <p:spPr bwMode="auto">
            <a:xfrm>
              <a:off x="2442369" y="2950493"/>
              <a:ext cx="209550" cy="234950"/>
            </a:xfrm>
            <a:custGeom>
              <a:avLst/>
              <a:gdLst>
                <a:gd name="T0" fmla="*/ 220 w 220"/>
                <a:gd name="T1" fmla="*/ 195 h 247"/>
                <a:gd name="T2" fmla="*/ 220 w 220"/>
                <a:gd name="T3" fmla="*/ 195 h 247"/>
                <a:gd name="T4" fmla="*/ 157 w 220"/>
                <a:gd name="T5" fmla="*/ 0 h 247"/>
                <a:gd name="T6" fmla="*/ 0 w 220"/>
                <a:gd name="T7" fmla="*/ 57 h 247"/>
                <a:gd name="T8" fmla="*/ 79 w 220"/>
                <a:gd name="T9" fmla="*/ 247 h 247"/>
                <a:gd name="T10" fmla="*/ 220 w 220"/>
                <a:gd name="T11" fmla="*/ 195 h 247"/>
              </a:gdLst>
              <a:ahLst/>
              <a:cxnLst>
                <a:cxn ang="0">
                  <a:pos x="T0" y="T1"/>
                </a:cxn>
                <a:cxn ang="0">
                  <a:pos x="T2" y="T3"/>
                </a:cxn>
                <a:cxn ang="0">
                  <a:pos x="T4" y="T5"/>
                </a:cxn>
                <a:cxn ang="0">
                  <a:pos x="T6" y="T7"/>
                </a:cxn>
                <a:cxn ang="0">
                  <a:pos x="T8" y="T9"/>
                </a:cxn>
                <a:cxn ang="0">
                  <a:pos x="T10" y="T11"/>
                </a:cxn>
              </a:cxnLst>
              <a:rect l="0" t="0" r="r" b="b"/>
              <a:pathLst>
                <a:path w="220" h="247">
                  <a:moveTo>
                    <a:pt x="220" y="195"/>
                  </a:moveTo>
                  <a:lnTo>
                    <a:pt x="220" y="195"/>
                  </a:lnTo>
                  <a:lnTo>
                    <a:pt x="157" y="0"/>
                  </a:lnTo>
                  <a:cubicBezTo>
                    <a:pt x="104" y="17"/>
                    <a:pt x="52" y="36"/>
                    <a:pt x="0" y="57"/>
                  </a:cubicBezTo>
                  <a:lnTo>
                    <a:pt x="79" y="247"/>
                  </a:lnTo>
                  <a:cubicBezTo>
                    <a:pt x="125" y="228"/>
                    <a:pt x="172" y="211"/>
                    <a:pt x="220" y="19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26" name="Freeform 388">
              <a:extLst>
                <a:ext uri="{FF2B5EF4-FFF2-40B4-BE49-F238E27FC236}">
                  <a16:creationId xmlns:a16="http://schemas.microsoft.com/office/drawing/2014/main" id="{4FCE2918-DC69-0457-910F-FE171E3CFA39}"/>
                </a:ext>
              </a:extLst>
            </p:cNvPr>
            <p:cNvSpPr>
              <a:spLocks/>
            </p:cNvSpPr>
            <p:nvPr/>
          </p:nvSpPr>
          <p:spPr bwMode="auto">
            <a:xfrm>
              <a:off x="3036094" y="2513930"/>
              <a:ext cx="158750" cy="201613"/>
            </a:xfrm>
            <a:custGeom>
              <a:avLst/>
              <a:gdLst>
                <a:gd name="T0" fmla="*/ 168 w 168"/>
                <a:gd name="T1" fmla="*/ 205 h 211"/>
                <a:gd name="T2" fmla="*/ 168 w 168"/>
                <a:gd name="T3" fmla="*/ 205 h 211"/>
                <a:gd name="T4" fmla="*/ 168 w 168"/>
                <a:gd name="T5" fmla="*/ 205 h 211"/>
                <a:gd name="T6" fmla="*/ 168 w 168"/>
                <a:gd name="T7" fmla="*/ 0 h 211"/>
                <a:gd name="T8" fmla="*/ 0 w 168"/>
                <a:gd name="T9" fmla="*/ 6 h 211"/>
                <a:gd name="T10" fmla="*/ 14 w 168"/>
                <a:gd name="T11" fmla="*/ 211 h 211"/>
                <a:gd name="T12" fmla="*/ 168 w 168"/>
                <a:gd name="T13" fmla="*/ 205 h 211"/>
              </a:gdLst>
              <a:ahLst/>
              <a:cxnLst>
                <a:cxn ang="0">
                  <a:pos x="T0" y="T1"/>
                </a:cxn>
                <a:cxn ang="0">
                  <a:pos x="T2" y="T3"/>
                </a:cxn>
                <a:cxn ang="0">
                  <a:pos x="T4" y="T5"/>
                </a:cxn>
                <a:cxn ang="0">
                  <a:pos x="T6" y="T7"/>
                </a:cxn>
                <a:cxn ang="0">
                  <a:pos x="T8" y="T9"/>
                </a:cxn>
                <a:cxn ang="0">
                  <a:pos x="T10" y="T11"/>
                </a:cxn>
                <a:cxn ang="0">
                  <a:pos x="T12" y="T13"/>
                </a:cxn>
              </a:cxnLst>
              <a:rect l="0" t="0" r="r" b="b"/>
              <a:pathLst>
                <a:path w="168" h="211">
                  <a:moveTo>
                    <a:pt x="168" y="205"/>
                  </a:moveTo>
                  <a:lnTo>
                    <a:pt x="168" y="205"/>
                  </a:lnTo>
                  <a:lnTo>
                    <a:pt x="168" y="205"/>
                  </a:lnTo>
                  <a:lnTo>
                    <a:pt x="168" y="0"/>
                  </a:lnTo>
                  <a:cubicBezTo>
                    <a:pt x="111" y="0"/>
                    <a:pt x="55" y="2"/>
                    <a:pt x="0" y="6"/>
                  </a:cubicBezTo>
                  <a:lnTo>
                    <a:pt x="14" y="211"/>
                  </a:lnTo>
                  <a:cubicBezTo>
                    <a:pt x="65" y="207"/>
                    <a:pt x="116" y="205"/>
                    <a:pt x="168" y="20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27" name="Freeform 390">
              <a:extLst>
                <a:ext uri="{FF2B5EF4-FFF2-40B4-BE49-F238E27FC236}">
                  <a16:creationId xmlns:a16="http://schemas.microsoft.com/office/drawing/2014/main" id="{99AC41A4-9BB6-B2D6-96A7-8885849AADCF}"/>
                </a:ext>
              </a:extLst>
            </p:cNvPr>
            <p:cNvSpPr>
              <a:spLocks/>
            </p:cNvSpPr>
            <p:nvPr/>
          </p:nvSpPr>
          <p:spPr bwMode="auto">
            <a:xfrm>
              <a:off x="2558257" y="2563143"/>
              <a:ext cx="201613" cy="228600"/>
            </a:xfrm>
            <a:custGeom>
              <a:avLst/>
              <a:gdLst>
                <a:gd name="T0" fmla="*/ 211 w 211"/>
                <a:gd name="T1" fmla="*/ 201 h 239"/>
                <a:gd name="T2" fmla="*/ 211 w 211"/>
                <a:gd name="T3" fmla="*/ 201 h 239"/>
                <a:gd name="T4" fmla="*/ 169 w 211"/>
                <a:gd name="T5" fmla="*/ 0 h 239"/>
                <a:gd name="T6" fmla="*/ 0 w 211"/>
                <a:gd name="T7" fmla="*/ 42 h 239"/>
                <a:gd name="T8" fmla="*/ 57 w 211"/>
                <a:gd name="T9" fmla="*/ 239 h 239"/>
                <a:gd name="T10" fmla="*/ 211 w 211"/>
                <a:gd name="T11" fmla="*/ 201 h 239"/>
              </a:gdLst>
              <a:ahLst/>
              <a:cxnLst>
                <a:cxn ang="0">
                  <a:pos x="T0" y="T1"/>
                </a:cxn>
                <a:cxn ang="0">
                  <a:pos x="T2" y="T3"/>
                </a:cxn>
                <a:cxn ang="0">
                  <a:pos x="T4" y="T5"/>
                </a:cxn>
                <a:cxn ang="0">
                  <a:pos x="T6" y="T7"/>
                </a:cxn>
                <a:cxn ang="0">
                  <a:pos x="T8" y="T9"/>
                </a:cxn>
                <a:cxn ang="0">
                  <a:pos x="T10" y="T11"/>
                </a:cxn>
              </a:cxnLst>
              <a:rect l="0" t="0" r="r" b="b"/>
              <a:pathLst>
                <a:path w="211" h="239">
                  <a:moveTo>
                    <a:pt x="211" y="201"/>
                  </a:moveTo>
                  <a:lnTo>
                    <a:pt x="211" y="201"/>
                  </a:lnTo>
                  <a:lnTo>
                    <a:pt x="169" y="0"/>
                  </a:lnTo>
                  <a:cubicBezTo>
                    <a:pt x="112" y="12"/>
                    <a:pt x="56" y="26"/>
                    <a:pt x="0" y="42"/>
                  </a:cubicBezTo>
                  <a:lnTo>
                    <a:pt x="57" y="239"/>
                  </a:lnTo>
                  <a:cubicBezTo>
                    <a:pt x="108" y="225"/>
                    <a:pt x="159" y="212"/>
                    <a:pt x="211" y="201"/>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28" name="Freeform 394">
              <a:extLst>
                <a:ext uri="{FF2B5EF4-FFF2-40B4-BE49-F238E27FC236}">
                  <a16:creationId xmlns:a16="http://schemas.microsoft.com/office/drawing/2014/main" id="{98155964-E3C5-E53B-FBD1-FFFA152661F5}"/>
                </a:ext>
              </a:extLst>
            </p:cNvPr>
            <p:cNvSpPr>
              <a:spLocks/>
            </p:cNvSpPr>
            <p:nvPr/>
          </p:nvSpPr>
          <p:spPr bwMode="auto">
            <a:xfrm>
              <a:off x="2878932" y="2518693"/>
              <a:ext cx="169863" cy="211138"/>
            </a:xfrm>
            <a:custGeom>
              <a:avLst/>
              <a:gdLst>
                <a:gd name="T0" fmla="*/ 178 w 178"/>
                <a:gd name="T1" fmla="*/ 205 h 220"/>
                <a:gd name="T2" fmla="*/ 178 w 178"/>
                <a:gd name="T3" fmla="*/ 205 h 220"/>
                <a:gd name="T4" fmla="*/ 164 w 178"/>
                <a:gd name="T5" fmla="*/ 0 h 220"/>
                <a:gd name="T6" fmla="*/ 0 w 178"/>
                <a:gd name="T7" fmla="*/ 16 h 220"/>
                <a:gd name="T8" fmla="*/ 28 w 178"/>
                <a:gd name="T9" fmla="*/ 220 h 220"/>
                <a:gd name="T10" fmla="*/ 178 w 178"/>
                <a:gd name="T11" fmla="*/ 205 h 220"/>
              </a:gdLst>
              <a:ahLst/>
              <a:cxnLst>
                <a:cxn ang="0">
                  <a:pos x="T0" y="T1"/>
                </a:cxn>
                <a:cxn ang="0">
                  <a:pos x="T2" y="T3"/>
                </a:cxn>
                <a:cxn ang="0">
                  <a:pos x="T4" y="T5"/>
                </a:cxn>
                <a:cxn ang="0">
                  <a:pos x="T6" y="T7"/>
                </a:cxn>
                <a:cxn ang="0">
                  <a:pos x="T8" y="T9"/>
                </a:cxn>
                <a:cxn ang="0">
                  <a:pos x="T10" y="T11"/>
                </a:cxn>
              </a:cxnLst>
              <a:rect l="0" t="0" r="r" b="b"/>
              <a:pathLst>
                <a:path w="178" h="220">
                  <a:moveTo>
                    <a:pt x="178" y="205"/>
                  </a:moveTo>
                  <a:lnTo>
                    <a:pt x="178" y="205"/>
                  </a:lnTo>
                  <a:lnTo>
                    <a:pt x="164" y="0"/>
                  </a:lnTo>
                  <a:cubicBezTo>
                    <a:pt x="109" y="3"/>
                    <a:pt x="54" y="9"/>
                    <a:pt x="0" y="16"/>
                  </a:cubicBezTo>
                  <a:lnTo>
                    <a:pt x="28" y="220"/>
                  </a:lnTo>
                  <a:cubicBezTo>
                    <a:pt x="77" y="213"/>
                    <a:pt x="127" y="208"/>
                    <a:pt x="178" y="20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29" name="Freeform 396">
              <a:extLst>
                <a:ext uri="{FF2B5EF4-FFF2-40B4-BE49-F238E27FC236}">
                  <a16:creationId xmlns:a16="http://schemas.microsoft.com/office/drawing/2014/main" id="{5DE64202-E610-DDD9-0EF8-AD30FC332A7F}"/>
                </a:ext>
              </a:extLst>
            </p:cNvPr>
            <p:cNvSpPr>
              <a:spLocks/>
            </p:cNvSpPr>
            <p:nvPr/>
          </p:nvSpPr>
          <p:spPr bwMode="auto">
            <a:xfrm>
              <a:off x="2245519" y="2655218"/>
              <a:ext cx="222250" cy="242888"/>
            </a:xfrm>
            <a:custGeom>
              <a:avLst/>
              <a:gdLst>
                <a:gd name="T0" fmla="*/ 233 w 233"/>
                <a:gd name="T1" fmla="*/ 193 h 254"/>
                <a:gd name="T2" fmla="*/ 233 w 233"/>
                <a:gd name="T3" fmla="*/ 193 h 254"/>
                <a:gd name="T4" fmla="*/ 162 w 233"/>
                <a:gd name="T5" fmla="*/ 0 h 254"/>
                <a:gd name="T6" fmla="*/ 0 w 233"/>
                <a:gd name="T7" fmla="*/ 66 h 254"/>
                <a:gd name="T8" fmla="*/ 85 w 233"/>
                <a:gd name="T9" fmla="*/ 254 h 254"/>
                <a:gd name="T10" fmla="*/ 233 w 233"/>
                <a:gd name="T11" fmla="*/ 193 h 254"/>
              </a:gdLst>
              <a:ahLst/>
              <a:cxnLst>
                <a:cxn ang="0">
                  <a:pos x="T0" y="T1"/>
                </a:cxn>
                <a:cxn ang="0">
                  <a:pos x="T2" y="T3"/>
                </a:cxn>
                <a:cxn ang="0">
                  <a:pos x="T4" y="T5"/>
                </a:cxn>
                <a:cxn ang="0">
                  <a:pos x="T6" y="T7"/>
                </a:cxn>
                <a:cxn ang="0">
                  <a:pos x="T8" y="T9"/>
                </a:cxn>
                <a:cxn ang="0">
                  <a:pos x="T10" y="T11"/>
                </a:cxn>
              </a:cxnLst>
              <a:rect l="0" t="0" r="r" b="b"/>
              <a:pathLst>
                <a:path w="233" h="254">
                  <a:moveTo>
                    <a:pt x="233" y="193"/>
                  </a:moveTo>
                  <a:lnTo>
                    <a:pt x="233" y="193"/>
                  </a:lnTo>
                  <a:lnTo>
                    <a:pt x="162" y="0"/>
                  </a:lnTo>
                  <a:cubicBezTo>
                    <a:pt x="107" y="20"/>
                    <a:pt x="53" y="42"/>
                    <a:pt x="0" y="66"/>
                  </a:cubicBezTo>
                  <a:lnTo>
                    <a:pt x="85" y="254"/>
                  </a:lnTo>
                  <a:cubicBezTo>
                    <a:pt x="133" y="232"/>
                    <a:pt x="183" y="211"/>
                    <a:pt x="233" y="19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30" name="Freeform 398">
              <a:extLst>
                <a:ext uri="{FF2B5EF4-FFF2-40B4-BE49-F238E27FC236}">
                  <a16:creationId xmlns:a16="http://schemas.microsoft.com/office/drawing/2014/main" id="{C7849ACC-01D6-2D18-5397-44A52C8FDDF0}"/>
                </a:ext>
              </a:extLst>
            </p:cNvPr>
            <p:cNvSpPr>
              <a:spLocks/>
            </p:cNvSpPr>
            <p:nvPr/>
          </p:nvSpPr>
          <p:spPr bwMode="auto">
            <a:xfrm>
              <a:off x="2720182" y="2534568"/>
              <a:ext cx="185738" cy="220663"/>
            </a:xfrm>
            <a:custGeom>
              <a:avLst/>
              <a:gdLst>
                <a:gd name="T0" fmla="*/ 195 w 195"/>
                <a:gd name="T1" fmla="*/ 204 h 231"/>
                <a:gd name="T2" fmla="*/ 195 w 195"/>
                <a:gd name="T3" fmla="*/ 204 h 231"/>
                <a:gd name="T4" fmla="*/ 167 w 195"/>
                <a:gd name="T5" fmla="*/ 0 h 231"/>
                <a:gd name="T6" fmla="*/ 0 w 195"/>
                <a:gd name="T7" fmla="*/ 30 h 231"/>
                <a:gd name="T8" fmla="*/ 42 w 195"/>
                <a:gd name="T9" fmla="*/ 231 h 231"/>
                <a:gd name="T10" fmla="*/ 195 w 195"/>
                <a:gd name="T11" fmla="*/ 204 h 231"/>
              </a:gdLst>
              <a:ahLst/>
              <a:cxnLst>
                <a:cxn ang="0">
                  <a:pos x="T0" y="T1"/>
                </a:cxn>
                <a:cxn ang="0">
                  <a:pos x="T2" y="T3"/>
                </a:cxn>
                <a:cxn ang="0">
                  <a:pos x="T4" y="T5"/>
                </a:cxn>
                <a:cxn ang="0">
                  <a:pos x="T6" y="T7"/>
                </a:cxn>
                <a:cxn ang="0">
                  <a:pos x="T8" y="T9"/>
                </a:cxn>
                <a:cxn ang="0">
                  <a:pos x="T10" y="T11"/>
                </a:cxn>
              </a:cxnLst>
              <a:rect l="0" t="0" r="r" b="b"/>
              <a:pathLst>
                <a:path w="195" h="231">
                  <a:moveTo>
                    <a:pt x="195" y="204"/>
                  </a:moveTo>
                  <a:lnTo>
                    <a:pt x="195" y="204"/>
                  </a:lnTo>
                  <a:lnTo>
                    <a:pt x="167" y="0"/>
                  </a:lnTo>
                  <a:cubicBezTo>
                    <a:pt x="110" y="8"/>
                    <a:pt x="55" y="18"/>
                    <a:pt x="0" y="30"/>
                  </a:cubicBezTo>
                  <a:lnTo>
                    <a:pt x="42" y="231"/>
                  </a:lnTo>
                  <a:cubicBezTo>
                    <a:pt x="92" y="220"/>
                    <a:pt x="143" y="211"/>
                    <a:pt x="195" y="204"/>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31" name="Freeform 400">
              <a:extLst>
                <a:ext uri="{FF2B5EF4-FFF2-40B4-BE49-F238E27FC236}">
                  <a16:creationId xmlns:a16="http://schemas.microsoft.com/office/drawing/2014/main" id="{DBA055A5-BDEF-387C-C809-9D21E0ED2125}"/>
                </a:ext>
              </a:extLst>
            </p:cNvPr>
            <p:cNvSpPr>
              <a:spLocks/>
            </p:cNvSpPr>
            <p:nvPr/>
          </p:nvSpPr>
          <p:spPr bwMode="auto">
            <a:xfrm>
              <a:off x="1705769" y="2964780"/>
              <a:ext cx="239713" cy="247650"/>
            </a:xfrm>
            <a:custGeom>
              <a:avLst/>
              <a:gdLst>
                <a:gd name="T0" fmla="*/ 252 w 252"/>
                <a:gd name="T1" fmla="*/ 165 h 260"/>
                <a:gd name="T2" fmla="*/ 252 w 252"/>
                <a:gd name="T3" fmla="*/ 165 h 260"/>
                <a:gd name="T4" fmla="*/ 130 w 252"/>
                <a:gd name="T5" fmla="*/ 0 h 260"/>
                <a:gd name="T6" fmla="*/ 0 w 252"/>
                <a:gd name="T7" fmla="*/ 103 h 260"/>
                <a:gd name="T8" fmla="*/ 132 w 252"/>
                <a:gd name="T9" fmla="*/ 260 h 260"/>
                <a:gd name="T10" fmla="*/ 252 w 252"/>
                <a:gd name="T11" fmla="*/ 165 h 260"/>
              </a:gdLst>
              <a:ahLst/>
              <a:cxnLst>
                <a:cxn ang="0">
                  <a:pos x="T0" y="T1"/>
                </a:cxn>
                <a:cxn ang="0">
                  <a:pos x="T2" y="T3"/>
                </a:cxn>
                <a:cxn ang="0">
                  <a:pos x="T4" y="T5"/>
                </a:cxn>
                <a:cxn ang="0">
                  <a:pos x="T6" y="T7"/>
                </a:cxn>
                <a:cxn ang="0">
                  <a:pos x="T8" y="T9"/>
                </a:cxn>
                <a:cxn ang="0">
                  <a:pos x="T10" y="T11"/>
                </a:cxn>
              </a:cxnLst>
              <a:rect l="0" t="0" r="r" b="b"/>
              <a:pathLst>
                <a:path w="252" h="260">
                  <a:moveTo>
                    <a:pt x="252" y="165"/>
                  </a:moveTo>
                  <a:lnTo>
                    <a:pt x="252" y="165"/>
                  </a:lnTo>
                  <a:lnTo>
                    <a:pt x="130" y="0"/>
                  </a:lnTo>
                  <a:cubicBezTo>
                    <a:pt x="86" y="33"/>
                    <a:pt x="42" y="67"/>
                    <a:pt x="0" y="103"/>
                  </a:cubicBezTo>
                  <a:lnTo>
                    <a:pt x="132" y="260"/>
                  </a:lnTo>
                  <a:cubicBezTo>
                    <a:pt x="171" y="227"/>
                    <a:pt x="211" y="195"/>
                    <a:pt x="252" y="16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32" name="Freeform 402">
              <a:extLst>
                <a:ext uri="{FF2B5EF4-FFF2-40B4-BE49-F238E27FC236}">
                  <a16:creationId xmlns:a16="http://schemas.microsoft.com/office/drawing/2014/main" id="{C895B919-9A12-67BB-F2FA-3EC80CB38839}"/>
                </a:ext>
              </a:extLst>
            </p:cNvPr>
            <p:cNvSpPr>
              <a:spLocks/>
            </p:cNvSpPr>
            <p:nvPr/>
          </p:nvSpPr>
          <p:spPr bwMode="auto">
            <a:xfrm>
              <a:off x="2097882" y="2718718"/>
              <a:ext cx="228600" cy="246063"/>
            </a:xfrm>
            <a:custGeom>
              <a:avLst/>
              <a:gdLst>
                <a:gd name="T0" fmla="*/ 240 w 240"/>
                <a:gd name="T1" fmla="*/ 188 h 258"/>
                <a:gd name="T2" fmla="*/ 240 w 240"/>
                <a:gd name="T3" fmla="*/ 188 h 258"/>
                <a:gd name="T4" fmla="*/ 155 w 240"/>
                <a:gd name="T5" fmla="*/ 0 h 258"/>
                <a:gd name="T6" fmla="*/ 0 w 240"/>
                <a:gd name="T7" fmla="*/ 78 h 258"/>
                <a:gd name="T8" fmla="*/ 98 w 240"/>
                <a:gd name="T9" fmla="*/ 258 h 258"/>
                <a:gd name="T10" fmla="*/ 240 w 240"/>
                <a:gd name="T11" fmla="*/ 188 h 258"/>
              </a:gdLst>
              <a:ahLst/>
              <a:cxnLst>
                <a:cxn ang="0">
                  <a:pos x="T0" y="T1"/>
                </a:cxn>
                <a:cxn ang="0">
                  <a:pos x="T2" y="T3"/>
                </a:cxn>
                <a:cxn ang="0">
                  <a:pos x="T4" y="T5"/>
                </a:cxn>
                <a:cxn ang="0">
                  <a:pos x="T6" y="T7"/>
                </a:cxn>
                <a:cxn ang="0">
                  <a:pos x="T8" y="T9"/>
                </a:cxn>
                <a:cxn ang="0">
                  <a:pos x="T10" y="T11"/>
                </a:cxn>
              </a:cxnLst>
              <a:rect l="0" t="0" r="r" b="b"/>
              <a:pathLst>
                <a:path w="240" h="258">
                  <a:moveTo>
                    <a:pt x="240" y="188"/>
                  </a:moveTo>
                  <a:lnTo>
                    <a:pt x="240" y="188"/>
                  </a:lnTo>
                  <a:lnTo>
                    <a:pt x="155" y="0"/>
                  </a:lnTo>
                  <a:cubicBezTo>
                    <a:pt x="102" y="24"/>
                    <a:pt x="51" y="50"/>
                    <a:pt x="0" y="78"/>
                  </a:cubicBezTo>
                  <a:lnTo>
                    <a:pt x="98" y="258"/>
                  </a:lnTo>
                  <a:cubicBezTo>
                    <a:pt x="144" y="233"/>
                    <a:pt x="192" y="210"/>
                    <a:pt x="240" y="18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33" name="Freeform 404">
              <a:extLst>
                <a:ext uri="{FF2B5EF4-FFF2-40B4-BE49-F238E27FC236}">
                  <a16:creationId xmlns:a16="http://schemas.microsoft.com/office/drawing/2014/main" id="{7F37719A-381E-0145-23B1-148943EAFC6A}"/>
                </a:ext>
              </a:extLst>
            </p:cNvPr>
            <p:cNvSpPr>
              <a:spLocks/>
            </p:cNvSpPr>
            <p:nvPr/>
          </p:nvSpPr>
          <p:spPr bwMode="auto">
            <a:xfrm>
              <a:off x="1829594" y="2875880"/>
              <a:ext cx="234950" cy="246063"/>
            </a:xfrm>
            <a:custGeom>
              <a:avLst/>
              <a:gdLst>
                <a:gd name="T0" fmla="*/ 246 w 246"/>
                <a:gd name="T1" fmla="*/ 173 h 258"/>
                <a:gd name="T2" fmla="*/ 246 w 246"/>
                <a:gd name="T3" fmla="*/ 173 h 258"/>
                <a:gd name="T4" fmla="*/ 136 w 246"/>
                <a:gd name="T5" fmla="*/ 0 h 258"/>
                <a:gd name="T6" fmla="*/ 0 w 246"/>
                <a:gd name="T7" fmla="*/ 93 h 258"/>
                <a:gd name="T8" fmla="*/ 122 w 246"/>
                <a:gd name="T9" fmla="*/ 258 h 258"/>
                <a:gd name="T10" fmla="*/ 246 w 246"/>
                <a:gd name="T11" fmla="*/ 173 h 258"/>
              </a:gdLst>
              <a:ahLst/>
              <a:cxnLst>
                <a:cxn ang="0">
                  <a:pos x="T0" y="T1"/>
                </a:cxn>
                <a:cxn ang="0">
                  <a:pos x="T2" y="T3"/>
                </a:cxn>
                <a:cxn ang="0">
                  <a:pos x="T4" y="T5"/>
                </a:cxn>
                <a:cxn ang="0">
                  <a:pos x="T6" y="T7"/>
                </a:cxn>
                <a:cxn ang="0">
                  <a:pos x="T8" y="T9"/>
                </a:cxn>
                <a:cxn ang="0">
                  <a:pos x="T10" y="T11"/>
                </a:cxn>
              </a:cxnLst>
              <a:rect l="0" t="0" r="r" b="b"/>
              <a:pathLst>
                <a:path w="246" h="258">
                  <a:moveTo>
                    <a:pt x="246" y="173"/>
                  </a:moveTo>
                  <a:lnTo>
                    <a:pt x="246" y="173"/>
                  </a:lnTo>
                  <a:lnTo>
                    <a:pt x="136" y="0"/>
                  </a:lnTo>
                  <a:cubicBezTo>
                    <a:pt x="90" y="29"/>
                    <a:pt x="44" y="60"/>
                    <a:pt x="0" y="93"/>
                  </a:cubicBezTo>
                  <a:lnTo>
                    <a:pt x="122" y="258"/>
                  </a:lnTo>
                  <a:cubicBezTo>
                    <a:pt x="162" y="229"/>
                    <a:pt x="204" y="200"/>
                    <a:pt x="246" y="17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34" name="Freeform 407">
              <a:extLst>
                <a:ext uri="{FF2B5EF4-FFF2-40B4-BE49-F238E27FC236}">
                  <a16:creationId xmlns:a16="http://schemas.microsoft.com/office/drawing/2014/main" id="{51C8E88F-840F-B1EA-7A93-74BD23B36E19}"/>
                </a:ext>
              </a:extLst>
            </p:cNvPr>
            <p:cNvSpPr>
              <a:spLocks/>
            </p:cNvSpPr>
            <p:nvPr/>
          </p:nvSpPr>
          <p:spPr bwMode="auto">
            <a:xfrm>
              <a:off x="1959770" y="2793330"/>
              <a:ext cx="231775" cy="247650"/>
            </a:xfrm>
            <a:custGeom>
              <a:avLst/>
              <a:gdLst>
                <a:gd name="T0" fmla="*/ 244 w 244"/>
                <a:gd name="T1" fmla="*/ 180 h 259"/>
                <a:gd name="T2" fmla="*/ 244 w 244"/>
                <a:gd name="T3" fmla="*/ 180 h 259"/>
                <a:gd name="T4" fmla="*/ 146 w 244"/>
                <a:gd name="T5" fmla="*/ 0 h 259"/>
                <a:gd name="T6" fmla="*/ 0 w 244"/>
                <a:gd name="T7" fmla="*/ 86 h 259"/>
                <a:gd name="T8" fmla="*/ 110 w 244"/>
                <a:gd name="T9" fmla="*/ 259 h 259"/>
                <a:gd name="T10" fmla="*/ 244 w 244"/>
                <a:gd name="T11" fmla="*/ 180 h 259"/>
              </a:gdLst>
              <a:ahLst/>
              <a:cxnLst>
                <a:cxn ang="0">
                  <a:pos x="T0" y="T1"/>
                </a:cxn>
                <a:cxn ang="0">
                  <a:pos x="T2" y="T3"/>
                </a:cxn>
                <a:cxn ang="0">
                  <a:pos x="T4" y="T5"/>
                </a:cxn>
                <a:cxn ang="0">
                  <a:pos x="T6" y="T7"/>
                </a:cxn>
                <a:cxn ang="0">
                  <a:pos x="T8" y="T9"/>
                </a:cxn>
                <a:cxn ang="0">
                  <a:pos x="T10" y="T11"/>
                </a:cxn>
              </a:cxnLst>
              <a:rect l="0" t="0" r="r" b="b"/>
              <a:pathLst>
                <a:path w="244" h="259">
                  <a:moveTo>
                    <a:pt x="244" y="180"/>
                  </a:moveTo>
                  <a:lnTo>
                    <a:pt x="244" y="180"/>
                  </a:lnTo>
                  <a:lnTo>
                    <a:pt x="146" y="0"/>
                  </a:lnTo>
                  <a:cubicBezTo>
                    <a:pt x="96" y="27"/>
                    <a:pt x="48" y="55"/>
                    <a:pt x="0" y="86"/>
                  </a:cubicBezTo>
                  <a:lnTo>
                    <a:pt x="110" y="259"/>
                  </a:lnTo>
                  <a:cubicBezTo>
                    <a:pt x="154" y="231"/>
                    <a:pt x="198" y="205"/>
                    <a:pt x="244" y="18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35" name="Freeform 417">
              <a:extLst>
                <a:ext uri="{FF2B5EF4-FFF2-40B4-BE49-F238E27FC236}">
                  <a16:creationId xmlns:a16="http://schemas.microsoft.com/office/drawing/2014/main" id="{8CA4FB95-3FDA-100D-44D3-2FF0E988E7DA}"/>
                </a:ext>
              </a:extLst>
            </p:cNvPr>
            <p:cNvSpPr>
              <a:spLocks/>
            </p:cNvSpPr>
            <p:nvPr/>
          </p:nvSpPr>
          <p:spPr bwMode="auto">
            <a:xfrm>
              <a:off x="3021807" y="2172617"/>
              <a:ext cx="163512" cy="201613"/>
            </a:xfrm>
            <a:custGeom>
              <a:avLst/>
              <a:gdLst>
                <a:gd name="T0" fmla="*/ 182 w 182"/>
                <a:gd name="T1" fmla="*/ 205 h 210"/>
                <a:gd name="T2" fmla="*/ 182 w 182"/>
                <a:gd name="T3" fmla="*/ 205 h 210"/>
                <a:gd name="T4" fmla="*/ 182 w 182"/>
                <a:gd name="T5" fmla="*/ 205 h 210"/>
                <a:gd name="T6" fmla="*/ 182 w 182"/>
                <a:gd name="T7" fmla="*/ 0 h 210"/>
                <a:gd name="T8" fmla="*/ 0 w 182"/>
                <a:gd name="T9" fmla="*/ 5 h 210"/>
                <a:gd name="T10" fmla="*/ 13 w 182"/>
                <a:gd name="T11" fmla="*/ 210 h 210"/>
                <a:gd name="T12" fmla="*/ 182 w 182"/>
                <a:gd name="T13" fmla="*/ 205 h 210"/>
              </a:gdLst>
              <a:ahLst/>
              <a:cxnLst>
                <a:cxn ang="0">
                  <a:pos x="T0" y="T1"/>
                </a:cxn>
                <a:cxn ang="0">
                  <a:pos x="T2" y="T3"/>
                </a:cxn>
                <a:cxn ang="0">
                  <a:pos x="T4" y="T5"/>
                </a:cxn>
                <a:cxn ang="0">
                  <a:pos x="T6" y="T7"/>
                </a:cxn>
                <a:cxn ang="0">
                  <a:pos x="T8" y="T9"/>
                </a:cxn>
                <a:cxn ang="0">
                  <a:pos x="T10" y="T11"/>
                </a:cxn>
                <a:cxn ang="0">
                  <a:pos x="T12" y="T13"/>
                </a:cxn>
              </a:cxnLst>
              <a:rect l="0" t="0" r="r" b="b"/>
              <a:pathLst>
                <a:path w="182" h="210">
                  <a:moveTo>
                    <a:pt x="182" y="205"/>
                  </a:moveTo>
                  <a:lnTo>
                    <a:pt x="182" y="205"/>
                  </a:lnTo>
                  <a:lnTo>
                    <a:pt x="182" y="205"/>
                  </a:lnTo>
                  <a:lnTo>
                    <a:pt x="182" y="0"/>
                  </a:lnTo>
                  <a:cubicBezTo>
                    <a:pt x="121" y="0"/>
                    <a:pt x="60" y="1"/>
                    <a:pt x="0" y="5"/>
                  </a:cubicBezTo>
                  <a:lnTo>
                    <a:pt x="13" y="210"/>
                  </a:lnTo>
                  <a:cubicBezTo>
                    <a:pt x="69" y="207"/>
                    <a:pt x="125" y="205"/>
                    <a:pt x="182"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236" name="Freeform 431">
              <a:extLst>
                <a:ext uri="{FF2B5EF4-FFF2-40B4-BE49-F238E27FC236}">
                  <a16:creationId xmlns:a16="http://schemas.microsoft.com/office/drawing/2014/main" id="{7F482AEF-BA3B-AA7B-68C1-B0C2AC69A44F}"/>
                </a:ext>
              </a:extLst>
            </p:cNvPr>
            <p:cNvSpPr>
              <a:spLocks/>
            </p:cNvSpPr>
            <p:nvPr/>
          </p:nvSpPr>
          <p:spPr bwMode="auto">
            <a:xfrm>
              <a:off x="2897982" y="2860005"/>
              <a:ext cx="163513" cy="211138"/>
            </a:xfrm>
            <a:custGeom>
              <a:avLst/>
              <a:gdLst>
                <a:gd name="T0" fmla="*/ 172 w 172"/>
                <a:gd name="T1" fmla="*/ 205 h 221"/>
                <a:gd name="T2" fmla="*/ 172 w 172"/>
                <a:gd name="T3" fmla="*/ 205 h 221"/>
                <a:gd name="T4" fmla="*/ 157 w 172"/>
                <a:gd name="T5" fmla="*/ 0 h 221"/>
                <a:gd name="T6" fmla="*/ 0 w 172"/>
                <a:gd name="T7" fmla="*/ 18 h 221"/>
                <a:gd name="T8" fmla="*/ 31 w 172"/>
                <a:gd name="T9" fmla="*/ 221 h 221"/>
                <a:gd name="T10" fmla="*/ 172 w 172"/>
                <a:gd name="T11" fmla="*/ 205 h 221"/>
              </a:gdLst>
              <a:ahLst/>
              <a:cxnLst>
                <a:cxn ang="0">
                  <a:pos x="T0" y="T1"/>
                </a:cxn>
                <a:cxn ang="0">
                  <a:pos x="T2" y="T3"/>
                </a:cxn>
                <a:cxn ang="0">
                  <a:pos x="T4" y="T5"/>
                </a:cxn>
                <a:cxn ang="0">
                  <a:pos x="T6" y="T7"/>
                </a:cxn>
                <a:cxn ang="0">
                  <a:pos x="T8" y="T9"/>
                </a:cxn>
                <a:cxn ang="0">
                  <a:pos x="T10" y="T11"/>
                </a:cxn>
              </a:cxnLst>
              <a:rect l="0" t="0" r="r" b="b"/>
              <a:pathLst>
                <a:path w="172" h="221">
                  <a:moveTo>
                    <a:pt x="172" y="205"/>
                  </a:moveTo>
                  <a:lnTo>
                    <a:pt x="172" y="205"/>
                  </a:lnTo>
                  <a:lnTo>
                    <a:pt x="157" y="0"/>
                  </a:lnTo>
                  <a:cubicBezTo>
                    <a:pt x="104" y="4"/>
                    <a:pt x="51" y="10"/>
                    <a:pt x="0" y="18"/>
                  </a:cubicBezTo>
                  <a:lnTo>
                    <a:pt x="31" y="221"/>
                  </a:lnTo>
                  <a:cubicBezTo>
                    <a:pt x="77" y="214"/>
                    <a:pt x="125" y="209"/>
                    <a:pt x="172" y="20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237" name="Freeform 433">
              <a:extLst>
                <a:ext uri="{FF2B5EF4-FFF2-40B4-BE49-F238E27FC236}">
                  <a16:creationId xmlns:a16="http://schemas.microsoft.com/office/drawing/2014/main" id="{C631CDCB-88AE-C0FC-165F-6568CDDD3F17}"/>
                </a:ext>
              </a:extLst>
            </p:cNvPr>
            <p:cNvSpPr>
              <a:spLocks/>
            </p:cNvSpPr>
            <p:nvPr/>
          </p:nvSpPr>
          <p:spPr bwMode="auto">
            <a:xfrm>
              <a:off x="3886995" y="5744492"/>
              <a:ext cx="153988" cy="204788"/>
            </a:xfrm>
            <a:custGeom>
              <a:avLst/>
              <a:gdLst>
                <a:gd name="T0" fmla="*/ 141 w 162"/>
                <a:gd name="T1" fmla="*/ 0 h 213"/>
                <a:gd name="T2" fmla="*/ 141 w 162"/>
                <a:gd name="T3" fmla="*/ 0 h 213"/>
                <a:gd name="T4" fmla="*/ 162 w 162"/>
                <a:gd name="T5" fmla="*/ 204 h 213"/>
                <a:gd name="T6" fmla="*/ 1 w 162"/>
                <a:gd name="T7" fmla="*/ 213 h 213"/>
                <a:gd name="T8" fmla="*/ 0 w 162"/>
                <a:gd name="T9" fmla="*/ 7 h 213"/>
                <a:gd name="T10" fmla="*/ 141 w 162"/>
                <a:gd name="T11" fmla="*/ 0 h 213"/>
              </a:gdLst>
              <a:ahLst/>
              <a:cxnLst>
                <a:cxn ang="0">
                  <a:pos x="T0" y="T1"/>
                </a:cxn>
                <a:cxn ang="0">
                  <a:pos x="T2" y="T3"/>
                </a:cxn>
                <a:cxn ang="0">
                  <a:pos x="T4" y="T5"/>
                </a:cxn>
                <a:cxn ang="0">
                  <a:pos x="T6" y="T7"/>
                </a:cxn>
                <a:cxn ang="0">
                  <a:pos x="T8" y="T9"/>
                </a:cxn>
                <a:cxn ang="0">
                  <a:pos x="T10" y="T11"/>
                </a:cxn>
              </a:cxnLst>
              <a:rect l="0" t="0" r="r" b="b"/>
              <a:pathLst>
                <a:path w="162" h="213">
                  <a:moveTo>
                    <a:pt x="141" y="0"/>
                  </a:moveTo>
                  <a:lnTo>
                    <a:pt x="141" y="0"/>
                  </a:lnTo>
                  <a:lnTo>
                    <a:pt x="162" y="204"/>
                  </a:lnTo>
                  <a:cubicBezTo>
                    <a:pt x="109" y="210"/>
                    <a:pt x="55" y="213"/>
                    <a:pt x="1" y="213"/>
                  </a:cubicBezTo>
                  <a:lnTo>
                    <a:pt x="0" y="7"/>
                  </a:lnTo>
                  <a:cubicBezTo>
                    <a:pt x="47" y="7"/>
                    <a:pt x="95" y="4"/>
                    <a:pt x="141" y="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238" name="Freeform 224">
              <a:extLst>
                <a:ext uri="{FF2B5EF4-FFF2-40B4-BE49-F238E27FC236}">
                  <a16:creationId xmlns:a16="http://schemas.microsoft.com/office/drawing/2014/main" id="{31BE4261-7419-F9E0-DDAC-4BB9120755C6}"/>
                </a:ext>
              </a:extLst>
            </p:cNvPr>
            <p:cNvSpPr>
              <a:spLocks/>
            </p:cNvSpPr>
            <p:nvPr/>
          </p:nvSpPr>
          <p:spPr bwMode="auto">
            <a:xfrm>
              <a:off x="829469" y="3390230"/>
              <a:ext cx="257175" cy="247650"/>
            </a:xfrm>
            <a:custGeom>
              <a:avLst/>
              <a:gdLst>
                <a:gd name="T0" fmla="*/ 269 w 269"/>
                <a:gd name="T1" fmla="*/ 119 h 259"/>
                <a:gd name="T2" fmla="*/ 269 w 269"/>
                <a:gd name="T3" fmla="*/ 119 h 259"/>
                <a:gd name="T4" fmla="*/ 100 w 269"/>
                <a:gd name="T5" fmla="*/ 0 h 259"/>
                <a:gd name="T6" fmla="*/ 0 w 269"/>
                <a:gd name="T7" fmla="*/ 151 h 259"/>
                <a:gd name="T8" fmla="*/ 177 w 269"/>
                <a:gd name="T9" fmla="*/ 259 h 259"/>
                <a:gd name="T10" fmla="*/ 269 w 269"/>
                <a:gd name="T11" fmla="*/ 119 h 259"/>
              </a:gdLst>
              <a:ahLst/>
              <a:cxnLst>
                <a:cxn ang="0">
                  <a:pos x="T0" y="T1"/>
                </a:cxn>
                <a:cxn ang="0">
                  <a:pos x="T2" y="T3"/>
                </a:cxn>
                <a:cxn ang="0">
                  <a:pos x="T4" y="T5"/>
                </a:cxn>
                <a:cxn ang="0">
                  <a:pos x="T6" y="T7"/>
                </a:cxn>
                <a:cxn ang="0">
                  <a:pos x="T8" y="T9"/>
                </a:cxn>
                <a:cxn ang="0">
                  <a:pos x="T10" y="T11"/>
                </a:cxn>
              </a:cxnLst>
              <a:rect l="0" t="0" r="r" b="b"/>
              <a:pathLst>
                <a:path w="269" h="259">
                  <a:moveTo>
                    <a:pt x="269" y="119"/>
                  </a:moveTo>
                  <a:lnTo>
                    <a:pt x="269" y="119"/>
                  </a:lnTo>
                  <a:lnTo>
                    <a:pt x="100" y="0"/>
                  </a:lnTo>
                  <a:cubicBezTo>
                    <a:pt x="65" y="49"/>
                    <a:pt x="32" y="100"/>
                    <a:pt x="0" y="151"/>
                  </a:cubicBezTo>
                  <a:lnTo>
                    <a:pt x="177" y="259"/>
                  </a:lnTo>
                  <a:cubicBezTo>
                    <a:pt x="207" y="212"/>
                    <a:pt x="237" y="165"/>
                    <a:pt x="269" y="11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239" name="Freeform 220">
              <a:extLst>
                <a:ext uri="{FF2B5EF4-FFF2-40B4-BE49-F238E27FC236}">
                  <a16:creationId xmlns:a16="http://schemas.microsoft.com/office/drawing/2014/main" id="{FC2A69B8-A055-55D4-EA38-14D40CAE44DF}"/>
                </a:ext>
              </a:extLst>
            </p:cNvPr>
            <p:cNvSpPr>
              <a:spLocks/>
            </p:cNvSpPr>
            <p:nvPr/>
          </p:nvSpPr>
          <p:spPr bwMode="auto">
            <a:xfrm>
              <a:off x="924719" y="3250530"/>
              <a:ext cx="257175" cy="252413"/>
            </a:xfrm>
            <a:custGeom>
              <a:avLst/>
              <a:gdLst>
                <a:gd name="T0" fmla="*/ 270 w 270"/>
                <a:gd name="T1" fmla="*/ 130 h 264"/>
                <a:gd name="T2" fmla="*/ 270 w 270"/>
                <a:gd name="T3" fmla="*/ 130 h 264"/>
                <a:gd name="T4" fmla="*/ 109 w 270"/>
                <a:gd name="T5" fmla="*/ 0 h 264"/>
                <a:gd name="T6" fmla="*/ 0 w 270"/>
                <a:gd name="T7" fmla="*/ 145 h 264"/>
                <a:gd name="T8" fmla="*/ 169 w 270"/>
                <a:gd name="T9" fmla="*/ 264 h 264"/>
                <a:gd name="T10" fmla="*/ 270 w 270"/>
                <a:gd name="T11" fmla="*/ 130 h 264"/>
              </a:gdLst>
              <a:ahLst/>
              <a:cxnLst>
                <a:cxn ang="0">
                  <a:pos x="T0" y="T1"/>
                </a:cxn>
                <a:cxn ang="0">
                  <a:pos x="T2" y="T3"/>
                </a:cxn>
                <a:cxn ang="0">
                  <a:pos x="T4" y="T5"/>
                </a:cxn>
                <a:cxn ang="0">
                  <a:pos x="T6" y="T7"/>
                </a:cxn>
                <a:cxn ang="0">
                  <a:pos x="T8" y="T9"/>
                </a:cxn>
                <a:cxn ang="0">
                  <a:pos x="T10" y="T11"/>
                </a:cxn>
              </a:cxnLst>
              <a:rect l="0" t="0" r="r" b="b"/>
              <a:pathLst>
                <a:path w="270" h="264">
                  <a:moveTo>
                    <a:pt x="270" y="130"/>
                  </a:moveTo>
                  <a:lnTo>
                    <a:pt x="270" y="130"/>
                  </a:lnTo>
                  <a:lnTo>
                    <a:pt x="109" y="0"/>
                  </a:lnTo>
                  <a:cubicBezTo>
                    <a:pt x="71" y="48"/>
                    <a:pt x="34" y="96"/>
                    <a:pt x="0" y="145"/>
                  </a:cubicBezTo>
                  <a:lnTo>
                    <a:pt x="169" y="264"/>
                  </a:lnTo>
                  <a:cubicBezTo>
                    <a:pt x="202" y="219"/>
                    <a:pt x="235" y="174"/>
                    <a:pt x="270" y="13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240" name="Freeform 218">
              <a:extLst>
                <a:ext uri="{FF2B5EF4-FFF2-40B4-BE49-F238E27FC236}">
                  <a16:creationId xmlns:a16="http://schemas.microsoft.com/office/drawing/2014/main" id="{DD2206D2-85EF-1E78-411F-41DCF113B009}"/>
                </a:ext>
              </a:extLst>
            </p:cNvPr>
            <p:cNvSpPr>
              <a:spLocks/>
            </p:cNvSpPr>
            <p:nvPr/>
          </p:nvSpPr>
          <p:spPr bwMode="auto">
            <a:xfrm>
              <a:off x="1029494" y="3120355"/>
              <a:ext cx="257175" cy="255588"/>
            </a:xfrm>
            <a:custGeom>
              <a:avLst/>
              <a:gdLst>
                <a:gd name="T0" fmla="*/ 270 w 270"/>
                <a:gd name="T1" fmla="*/ 141 h 266"/>
                <a:gd name="T2" fmla="*/ 270 w 270"/>
                <a:gd name="T3" fmla="*/ 141 h 266"/>
                <a:gd name="T4" fmla="*/ 117 w 270"/>
                <a:gd name="T5" fmla="*/ 0 h 266"/>
                <a:gd name="T6" fmla="*/ 0 w 270"/>
                <a:gd name="T7" fmla="*/ 136 h 266"/>
                <a:gd name="T8" fmla="*/ 161 w 270"/>
                <a:gd name="T9" fmla="*/ 266 h 266"/>
                <a:gd name="T10" fmla="*/ 270 w 270"/>
                <a:gd name="T11" fmla="*/ 141 h 266"/>
              </a:gdLst>
              <a:ahLst/>
              <a:cxnLst>
                <a:cxn ang="0">
                  <a:pos x="T0" y="T1"/>
                </a:cxn>
                <a:cxn ang="0">
                  <a:pos x="T2" y="T3"/>
                </a:cxn>
                <a:cxn ang="0">
                  <a:pos x="T4" y="T5"/>
                </a:cxn>
                <a:cxn ang="0">
                  <a:pos x="T6" y="T7"/>
                </a:cxn>
                <a:cxn ang="0">
                  <a:pos x="T8" y="T9"/>
                </a:cxn>
                <a:cxn ang="0">
                  <a:pos x="T10" y="T11"/>
                </a:cxn>
              </a:cxnLst>
              <a:rect l="0" t="0" r="r" b="b"/>
              <a:pathLst>
                <a:path w="270" h="266">
                  <a:moveTo>
                    <a:pt x="270" y="141"/>
                  </a:moveTo>
                  <a:lnTo>
                    <a:pt x="270" y="141"/>
                  </a:lnTo>
                  <a:lnTo>
                    <a:pt x="117" y="0"/>
                  </a:lnTo>
                  <a:cubicBezTo>
                    <a:pt x="76" y="45"/>
                    <a:pt x="37" y="90"/>
                    <a:pt x="0" y="136"/>
                  </a:cubicBezTo>
                  <a:lnTo>
                    <a:pt x="161" y="266"/>
                  </a:lnTo>
                  <a:cubicBezTo>
                    <a:pt x="196" y="223"/>
                    <a:pt x="232" y="181"/>
                    <a:pt x="270" y="14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241" name="Freeform 222">
              <a:extLst>
                <a:ext uri="{FF2B5EF4-FFF2-40B4-BE49-F238E27FC236}">
                  <a16:creationId xmlns:a16="http://schemas.microsoft.com/office/drawing/2014/main" id="{953A99BF-9F01-CF21-3E90-7C838894766B}"/>
                </a:ext>
              </a:extLst>
            </p:cNvPr>
            <p:cNvSpPr>
              <a:spLocks/>
            </p:cNvSpPr>
            <p:nvPr/>
          </p:nvSpPr>
          <p:spPr bwMode="auto">
            <a:xfrm>
              <a:off x="1140619" y="2999705"/>
              <a:ext cx="254000" cy="255588"/>
            </a:xfrm>
            <a:custGeom>
              <a:avLst/>
              <a:gdLst>
                <a:gd name="T0" fmla="*/ 267 w 267"/>
                <a:gd name="T1" fmla="*/ 150 h 267"/>
                <a:gd name="T2" fmla="*/ 267 w 267"/>
                <a:gd name="T3" fmla="*/ 150 h 267"/>
                <a:gd name="T4" fmla="*/ 124 w 267"/>
                <a:gd name="T5" fmla="*/ 0 h 267"/>
                <a:gd name="T6" fmla="*/ 83 w 267"/>
                <a:gd name="T7" fmla="*/ 40 h 267"/>
                <a:gd name="T8" fmla="*/ 0 w 267"/>
                <a:gd name="T9" fmla="*/ 126 h 267"/>
                <a:gd name="T10" fmla="*/ 153 w 267"/>
                <a:gd name="T11" fmla="*/ 267 h 267"/>
                <a:gd name="T12" fmla="*/ 267 w 267"/>
                <a:gd name="T13" fmla="*/ 150 h 267"/>
              </a:gdLst>
              <a:ahLst/>
              <a:cxnLst>
                <a:cxn ang="0">
                  <a:pos x="T0" y="T1"/>
                </a:cxn>
                <a:cxn ang="0">
                  <a:pos x="T2" y="T3"/>
                </a:cxn>
                <a:cxn ang="0">
                  <a:pos x="T4" y="T5"/>
                </a:cxn>
                <a:cxn ang="0">
                  <a:pos x="T6" y="T7"/>
                </a:cxn>
                <a:cxn ang="0">
                  <a:pos x="T8" y="T9"/>
                </a:cxn>
                <a:cxn ang="0">
                  <a:pos x="T10" y="T11"/>
                </a:cxn>
                <a:cxn ang="0">
                  <a:pos x="T12" y="T13"/>
                </a:cxn>
              </a:cxnLst>
              <a:rect l="0" t="0" r="r" b="b"/>
              <a:pathLst>
                <a:path w="267" h="267">
                  <a:moveTo>
                    <a:pt x="267" y="150"/>
                  </a:moveTo>
                  <a:lnTo>
                    <a:pt x="267" y="150"/>
                  </a:lnTo>
                  <a:lnTo>
                    <a:pt x="124" y="0"/>
                  </a:lnTo>
                  <a:cubicBezTo>
                    <a:pt x="110" y="13"/>
                    <a:pt x="96" y="27"/>
                    <a:pt x="83" y="40"/>
                  </a:cubicBezTo>
                  <a:cubicBezTo>
                    <a:pt x="55" y="68"/>
                    <a:pt x="27" y="97"/>
                    <a:pt x="0" y="126"/>
                  </a:cubicBezTo>
                  <a:lnTo>
                    <a:pt x="153" y="267"/>
                  </a:lnTo>
                  <a:cubicBezTo>
                    <a:pt x="190" y="226"/>
                    <a:pt x="228" y="187"/>
                    <a:pt x="267" y="15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242" name="Freeform 226">
              <a:extLst>
                <a:ext uri="{FF2B5EF4-FFF2-40B4-BE49-F238E27FC236}">
                  <a16:creationId xmlns:a16="http://schemas.microsoft.com/office/drawing/2014/main" id="{897EEE89-A72D-71C2-91E1-EEF783ED981A}"/>
                </a:ext>
              </a:extLst>
            </p:cNvPr>
            <p:cNvSpPr>
              <a:spLocks/>
            </p:cNvSpPr>
            <p:nvPr/>
          </p:nvSpPr>
          <p:spPr bwMode="auto">
            <a:xfrm>
              <a:off x="1258094" y="2890168"/>
              <a:ext cx="250825" cy="254000"/>
            </a:xfrm>
            <a:custGeom>
              <a:avLst/>
              <a:gdLst>
                <a:gd name="T0" fmla="*/ 262 w 262"/>
                <a:gd name="T1" fmla="*/ 158 h 266"/>
                <a:gd name="T2" fmla="*/ 262 w 262"/>
                <a:gd name="T3" fmla="*/ 158 h 266"/>
                <a:gd name="T4" fmla="*/ 128 w 262"/>
                <a:gd name="T5" fmla="*/ 0 h 266"/>
                <a:gd name="T6" fmla="*/ 0 w 262"/>
                <a:gd name="T7" fmla="*/ 116 h 266"/>
                <a:gd name="T8" fmla="*/ 143 w 262"/>
                <a:gd name="T9" fmla="*/ 266 h 266"/>
                <a:gd name="T10" fmla="*/ 262 w 262"/>
                <a:gd name="T11" fmla="*/ 158 h 266"/>
              </a:gdLst>
              <a:ahLst/>
              <a:cxnLst>
                <a:cxn ang="0">
                  <a:pos x="T0" y="T1"/>
                </a:cxn>
                <a:cxn ang="0">
                  <a:pos x="T2" y="T3"/>
                </a:cxn>
                <a:cxn ang="0">
                  <a:pos x="T4" y="T5"/>
                </a:cxn>
                <a:cxn ang="0">
                  <a:pos x="T6" y="T7"/>
                </a:cxn>
                <a:cxn ang="0">
                  <a:pos x="T8" y="T9"/>
                </a:cxn>
                <a:cxn ang="0">
                  <a:pos x="T10" y="T11"/>
                </a:cxn>
              </a:cxnLst>
              <a:rect l="0" t="0" r="r" b="b"/>
              <a:pathLst>
                <a:path w="262" h="266">
                  <a:moveTo>
                    <a:pt x="262" y="158"/>
                  </a:moveTo>
                  <a:lnTo>
                    <a:pt x="262" y="158"/>
                  </a:lnTo>
                  <a:lnTo>
                    <a:pt x="128" y="0"/>
                  </a:lnTo>
                  <a:cubicBezTo>
                    <a:pt x="84" y="37"/>
                    <a:pt x="41" y="76"/>
                    <a:pt x="0" y="116"/>
                  </a:cubicBezTo>
                  <a:lnTo>
                    <a:pt x="143" y="266"/>
                  </a:lnTo>
                  <a:cubicBezTo>
                    <a:pt x="182" y="229"/>
                    <a:pt x="221" y="193"/>
                    <a:pt x="262" y="15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243" name="Freeform 413">
              <a:extLst>
                <a:ext uri="{FF2B5EF4-FFF2-40B4-BE49-F238E27FC236}">
                  <a16:creationId xmlns:a16="http://schemas.microsoft.com/office/drawing/2014/main" id="{FF0C1E5F-5222-07E0-BC5D-4862B5598A9A}"/>
                </a:ext>
              </a:extLst>
            </p:cNvPr>
            <p:cNvSpPr>
              <a:spLocks/>
            </p:cNvSpPr>
            <p:nvPr/>
          </p:nvSpPr>
          <p:spPr bwMode="auto">
            <a:xfrm>
              <a:off x="2686845" y="2194842"/>
              <a:ext cx="193675" cy="219075"/>
            </a:xfrm>
            <a:custGeom>
              <a:avLst/>
              <a:gdLst>
                <a:gd name="T0" fmla="*/ 203 w 203"/>
                <a:gd name="T1" fmla="*/ 204 h 230"/>
                <a:gd name="T2" fmla="*/ 203 w 203"/>
                <a:gd name="T3" fmla="*/ 204 h 230"/>
                <a:gd name="T4" fmla="*/ 177 w 203"/>
                <a:gd name="T5" fmla="*/ 0 h 230"/>
                <a:gd name="T6" fmla="*/ 0 w 203"/>
                <a:gd name="T7" fmla="*/ 28 h 230"/>
                <a:gd name="T8" fmla="*/ 40 w 203"/>
                <a:gd name="T9" fmla="*/ 230 h 230"/>
                <a:gd name="T10" fmla="*/ 203 w 203"/>
                <a:gd name="T11" fmla="*/ 204 h 230"/>
              </a:gdLst>
              <a:ahLst/>
              <a:cxnLst>
                <a:cxn ang="0">
                  <a:pos x="T0" y="T1"/>
                </a:cxn>
                <a:cxn ang="0">
                  <a:pos x="T2" y="T3"/>
                </a:cxn>
                <a:cxn ang="0">
                  <a:pos x="T4" y="T5"/>
                </a:cxn>
                <a:cxn ang="0">
                  <a:pos x="T6" y="T7"/>
                </a:cxn>
                <a:cxn ang="0">
                  <a:pos x="T8" y="T9"/>
                </a:cxn>
                <a:cxn ang="0">
                  <a:pos x="T10" y="T11"/>
                </a:cxn>
              </a:cxnLst>
              <a:rect l="0" t="0" r="r" b="b"/>
              <a:pathLst>
                <a:path w="203" h="230">
                  <a:moveTo>
                    <a:pt x="203" y="204"/>
                  </a:moveTo>
                  <a:lnTo>
                    <a:pt x="203" y="204"/>
                  </a:lnTo>
                  <a:lnTo>
                    <a:pt x="177" y="0"/>
                  </a:lnTo>
                  <a:cubicBezTo>
                    <a:pt x="117" y="7"/>
                    <a:pt x="59" y="17"/>
                    <a:pt x="0" y="28"/>
                  </a:cubicBezTo>
                  <a:lnTo>
                    <a:pt x="40" y="230"/>
                  </a:lnTo>
                  <a:cubicBezTo>
                    <a:pt x="94" y="220"/>
                    <a:pt x="148" y="211"/>
                    <a:pt x="203" y="20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244" name="Freeform 392">
              <a:extLst>
                <a:ext uri="{FF2B5EF4-FFF2-40B4-BE49-F238E27FC236}">
                  <a16:creationId xmlns:a16="http://schemas.microsoft.com/office/drawing/2014/main" id="{13B1CBF6-1264-6032-0B54-1B8DA517B7D4}"/>
                </a:ext>
              </a:extLst>
            </p:cNvPr>
            <p:cNvSpPr>
              <a:spLocks/>
            </p:cNvSpPr>
            <p:nvPr/>
          </p:nvSpPr>
          <p:spPr bwMode="auto">
            <a:xfrm>
              <a:off x="2401094" y="2602830"/>
              <a:ext cx="212725" cy="236538"/>
            </a:xfrm>
            <a:custGeom>
              <a:avLst/>
              <a:gdLst>
                <a:gd name="T0" fmla="*/ 223 w 223"/>
                <a:gd name="T1" fmla="*/ 197 h 247"/>
                <a:gd name="T2" fmla="*/ 223 w 223"/>
                <a:gd name="T3" fmla="*/ 197 h 247"/>
                <a:gd name="T4" fmla="*/ 166 w 223"/>
                <a:gd name="T5" fmla="*/ 0 h 247"/>
                <a:gd name="T6" fmla="*/ 0 w 223"/>
                <a:gd name="T7" fmla="*/ 54 h 247"/>
                <a:gd name="T8" fmla="*/ 71 w 223"/>
                <a:gd name="T9" fmla="*/ 247 h 247"/>
                <a:gd name="T10" fmla="*/ 223 w 223"/>
                <a:gd name="T11" fmla="*/ 197 h 247"/>
              </a:gdLst>
              <a:ahLst/>
              <a:cxnLst>
                <a:cxn ang="0">
                  <a:pos x="T0" y="T1"/>
                </a:cxn>
                <a:cxn ang="0">
                  <a:pos x="T2" y="T3"/>
                </a:cxn>
                <a:cxn ang="0">
                  <a:pos x="T4" y="T5"/>
                </a:cxn>
                <a:cxn ang="0">
                  <a:pos x="T6" y="T7"/>
                </a:cxn>
                <a:cxn ang="0">
                  <a:pos x="T8" y="T9"/>
                </a:cxn>
                <a:cxn ang="0">
                  <a:pos x="T10" y="T11"/>
                </a:cxn>
              </a:cxnLst>
              <a:rect l="0" t="0" r="r" b="b"/>
              <a:pathLst>
                <a:path w="223" h="247">
                  <a:moveTo>
                    <a:pt x="223" y="197"/>
                  </a:moveTo>
                  <a:lnTo>
                    <a:pt x="223" y="197"/>
                  </a:lnTo>
                  <a:lnTo>
                    <a:pt x="166" y="0"/>
                  </a:lnTo>
                  <a:cubicBezTo>
                    <a:pt x="110" y="16"/>
                    <a:pt x="55" y="34"/>
                    <a:pt x="0" y="54"/>
                  </a:cubicBezTo>
                  <a:lnTo>
                    <a:pt x="71" y="247"/>
                  </a:lnTo>
                  <a:cubicBezTo>
                    <a:pt x="121" y="229"/>
                    <a:pt x="172" y="212"/>
                    <a:pt x="223" y="19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245" name="Freeform 300">
              <a:extLst>
                <a:ext uri="{FF2B5EF4-FFF2-40B4-BE49-F238E27FC236}">
                  <a16:creationId xmlns:a16="http://schemas.microsoft.com/office/drawing/2014/main" id="{A4BC44AD-6785-220A-91D7-B7929C234739}"/>
                </a:ext>
              </a:extLst>
            </p:cNvPr>
            <p:cNvSpPr>
              <a:spLocks/>
            </p:cNvSpPr>
            <p:nvPr/>
          </p:nvSpPr>
          <p:spPr bwMode="auto">
            <a:xfrm>
              <a:off x="4914107" y="3256880"/>
              <a:ext cx="234950" cy="234950"/>
            </a:xfrm>
            <a:custGeom>
              <a:avLst/>
              <a:gdLst>
                <a:gd name="T0" fmla="*/ 0 w 246"/>
                <a:gd name="T1" fmla="*/ 148 h 245"/>
                <a:gd name="T2" fmla="*/ 0 w 246"/>
                <a:gd name="T3" fmla="*/ 148 h 245"/>
                <a:gd name="T4" fmla="*/ 143 w 246"/>
                <a:gd name="T5" fmla="*/ 0 h 245"/>
                <a:gd name="T6" fmla="*/ 246 w 246"/>
                <a:gd name="T7" fmla="*/ 107 h 245"/>
                <a:gd name="T8" fmla="*/ 94 w 246"/>
                <a:gd name="T9" fmla="*/ 245 h 245"/>
                <a:gd name="T10" fmla="*/ 0 w 246"/>
                <a:gd name="T11" fmla="*/ 148 h 245"/>
              </a:gdLst>
              <a:ahLst/>
              <a:cxnLst>
                <a:cxn ang="0">
                  <a:pos x="T0" y="T1"/>
                </a:cxn>
                <a:cxn ang="0">
                  <a:pos x="T2" y="T3"/>
                </a:cxn>
                <a:cxn ang="0">
                  <a:pos x="T4" y="T5"/>
                </a:cxn>
                <a:cxn ang="0">
                  <a:pos x="T6" y="T7"/>
                </a:cxn>
                <a:cxn ang="0">
                  <a:pos x="T8" y="T9"/>
                </a:cxn>
                <a:cxn ang="0">
                  <a:pos x="T10" y="T11"/>
                </a:cxn>
              </a:cxnLst>
              <a:rect l="0" t="0" r="r" b="b"/>
              <a:pathLst>
                <a:path w="246" h="245">
                  <a:moveTo>
                    <a:pt x="0" y="148"/>
                  </a:moveTo>
                  <a:lnTo>
                    <a:pt x="0" y="148"/>
                  </a:lnTo>
                  <a:lnTo>
                    <a:pt x="143" y="0"/>
                  </a:lnTo>
                  <a:cubicBezTo>
                    <a:pt x="179" y="35"/>
                    <a:pt x="213" y="70"/>
                    <a:pt x="246" y="107"/>
                  </a:cubicBezTo>
                  <a:lnTo>
                    <a:pt x="94" y="245"/>
                  </a:lnTo>
                  <a:cubicBezTo>
                    <a:pt x="64" y="212"/>
                    <a:pt x="32" y="179"/>
                    <a:pt x="0" y="14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246" name="Freeform 83">
              <a:extLst>
                <a:ext uri="{FF2B5EF4-FFF2-40B4-BE49-F238E27FC236}">
                  <a16:creationId xmlns:a16="http://schemas.microsoft.com/office/drawing/2014/main" id="{78452E36-E836-4D53-2EC2-FE54C18D9DDC}"/>
                </a:ext>
              </a:extLst>
            </p:cNvPr>
            <p:cNvSpPr>
              <a:spLocks/>
            </p:cNvSpPr>
            <p:nvPr/>
          </p:nvSpPr>
          <p:spPr bwMode="auto">
            <a:xfrm>
              <a:off x="4066382" y="2655217"/>
              <a:ext cx="222250" cy="242888"/>
            </a:xfrm>
            <a:custGeom>
              <a:avLst/>
              <a:gdLst>
                <a:gd name="T0" fmla="*/ 0 w 233"/>
                <a:gd name="T1" fmla="*/ 193 h 254"/>
                <a:gd name="T2" fmla="*/ 0 w 233"/>
                <a:gd name="T3" fmla="*/ 193 h 254"/>
                <a:gd name="T4" fmla="*/ 71 w 233"/>
                <a:gd name="T5" fmla="*/ 0 h 254"/>
                <a:gd name="T6" fmla="*/ 233 w 233"/>
                <a:gd name="T7" fmla="*/ 66 h 254"/>
                <a:gd name="T8" fmla="*/ 149 w 233"/>
                <a:gd name="T9" fmla="*/ 254 h 254"/>
                <a:gd name="T10" fmla="*/ 0 w 233"/>
                <a:gd name="T11" fmla="*/ 193 h 254"/>
              </a:gdLst>
              <a:ahLst/>
              <a:cxnLst>
                <a:cxn ang="0">
                  <a:pos x="T0" y="T1"/>
                </a:cxn>
                <a:cxn ang="0">
                  <a:pos x="T2" y="T3"/>
                </a:cxn>
                <a:cxn ang="0">
                  <a:pos x="T4" y="T5"/>
                </a:cxn>
                <a:cxn ang="0">
                  <a:pos x="T6" y="T7"/>
                </a:cxn>
                <a:cxn ang="0">
                  <a:pos x="T8" y="T9"/>
                </a:cxn>
                <a:cxn ang="0">
                  <a:pos x="T10" y="T11"/>
                </a:cxn>
              </a:cxnLst>
              <a:rect l="0" t="0" r="r" b="b"/>
              <a:pathLst>
                <a:path w="233" h="254">
                  <a:moveTo>
                    <a:pt x="0" y="193"/>
                  </a:moveTo>
                  <a:lnTo>
                    <a:pt x="0" y="193"/>
                  </a:lnTo>
                  <a:lnTo>
                    <a:pt x="71" y="0"/>
                  </a:lnTo>
                  <a:cubicBezTo>
                    <a:pt x="126" y="20"/>
                    <a:pt x="180" y="42"/>
                    <a:pt x="233" y="66"/>
                  </a:cubicBezTo>
                  <a:lnTo>
                    <a:pt x="149" y="254"/>
                  </a:lnTo>
                  <a:cubicBezTo>
                    <a:pt x="100" y="232"/>
                    <a:pt x="51" y="211"/>
                    <a:pt x="0" y="19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247" name="Freeform 107">
              <a:extLst>
                <a:ext uri="{FF2B5EF4-FFF2-40B4-BE49-F238E27FC236}">
                  <a16:creationId xmlns:a16="http://schemas.microsoft.com/office/drawing/2014/main" id="{5E422625-A5D1-13C0-389F-398ED3B3E796}"/>
                </a:ext>
              </a:extLst>
            </p:cNvPr>
            <p:cNvSpPr>
              <a:spLocks/>
            </p:cNvSpPr>
            <p:nvPr/>
          </p:nvSpPr>
          <p:spPr bwMode="auto">
            <a:xfrm>
              <a:off x="4118769" y="2309142"/>
              <a:ext cx="225425" cy="244475"/>
            </a:xfrm>
            <a:custGeom>
              <a:avLst/>
              <a:gdLst>
                <a:gd name="T0" fmla="*/ 0 w 236"/>
                <a:gd name="T1" fmla="*/ 196 h 255"/>
                <a:gd name="T2" fmla="*/ 0 w 236"/>
                <a:gd name="T3" fmla="*/ 196 h 255"/>
                <a:gd name="T4" fmla="*/ 66 w 236"/>
                <a:gd name="T5" fmla="*/ 0 h 255"/>
                <a:gd name="T6" fmla="*/ 236 w 236"/>
                <a:gd name="T7" fmla="*/ 64 h 255"/>
                <a:gd name="T8" fmla="*/ 157 w 236"/>
                <a:gd name="T9" fmla="*/ 255 h 255"/>
                <a:gd name="T10" fmla="*/ 0 w 236"/>
                <a:gd name="T11" fmla="*/ 196 h 255"/>
              </a:gdLst>
              <a:ahLst/>
              <a:cxnLst>
                <a:cxn ang="0">
                  <a:pos x="T0" y="T1"/>
                </a:cxn>
                <a:cxn ang="0">
                  <a:pos x="T2" y="T3"/>
                </a:cxn>
                <a:cxn ang="0">
                  <a:pos x="T4" y="T5"/>
                </a:cxn>
                <a:cxn ang="0">
                  <a:pos x="T6" y="T7"/>
                </a:cxn>
                <a:cxn ang="0">
                  <a:pos x="T8" y="T9"/>
                </a:cxn>
                <a:cxn ang="0">
                  <a:pos x="T10" y="T11"/>
                </a:cxn>
              </a:cxnLst>
              <a:rect l="0" t="0" r="r" b="b"/>
              <a:pathLst>
                <a:path w="236" h="255">
                  <a:moveTo>
                    <a:pt x="0" y="196"/>
                  </a:moveTo>
                  <a:lnTo>
                    <a:pt x="0" y="196"/>
                  </a:lnTo>
                  <a:lnTo>
                    <a:pt x="66" y="0"/>
                  </a:lnTo>
                  <a:cubicBezTo>
                    <a:pt x="123" y="20"/>
                    <a:pt x="180" y="41"/>
                    <a:pt x="236" y="64"/>
                  </a:cubicBezTo>
                  <a:lnTo>
                    <a:pt x="157" y="255"/>
                  </a:lnTo>
                  <a:cubicBezTo>
                    <a:pt x="106" y="234"/>
                    <a:pt x="53" y="214"/>
                    <a:pt x="0" y="19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48" name="Freeform 105">
              <a:extLst>
                <a:ext uri="{FF2B5EF4-FFF2-40B4-BE49-F238E27FC236}">
                  <a16:creationId xmlns:a16="http://schemas.microsoft.com/office/drawing/2014/main" id="{B2BA4669-B819-2C20-C3C3-03E8A8AEE28F}"/>
                </a:ext>
              </a:extLst>
            </p:cNvPr>
            <p:cNvSpPr>
              <a:spLocks/>
            </p:cNvSpPr>
            <p:nvPr/>
          </p:nvSpPr>
          <p:spPr bwMode="auto">
            <a:xfrm>
              <a:off x="4414044" y="2440905"/>
              <a:ext cx="234950" cy="250825"/>
            </a:xfrm>
            <a:custGeom>
              <a:avLst/>
              <a:gdLst>
                <a:gd name="T0" fmla="*/ 0 w 247"/>
                <a:gd name="T1" fmla="*/ 186 h 262"/>
                <a:gd name="T2" fmla="*/ 0 w 247"/>
                <a:gd name="T3" fmla="*/ 186 h 262"/>
                <a:gd name="T4" fmla="*/ 91 w 247"/>
                <a:gd name="T5" fmla="*/ 0 h 262"/>
                <a:gd name="T6" fmla="*/ 247 w 247"/>
                <a:gd name="T7" fmla="*/ 82 h 262"/>
                <a:gd name="T8" fmla="*/ 145 w 247"/>
                <a:gd name="T9" fmla="*/ 262 h 262"/>
                <a:gd name="T10" fmla="*/ 0 w 247"/>
                <a:gd name="T11" fmla="*/ 186 h 262"/>
              </a:gdLst>
              <a:ahLst/>
              <a:cxnLst>
                <a:cxn ang="0">
                  <a:pos x="T0" y="T1"/>
                </a:cxn>
                <a:cxn ang="0">
                  <a:pos x="T2" y="T3"/>
                </a:cxn>
                <a:cxn ang="0">
                  <a:pos x="T4" y="T5"/>
                </a:cxn>
                <a:cxn ang="0">
                  <a:pos x="T6" y="T7"/>
                </a:cxn>
                <a:cxn ang="0">
                  <a:pos x="T8" y="T9"/>
                </a:cxn>
                <a:cxn ang="0">
                  <a:pos x="T10" y="T11"/>
                </a:cxn>
              </a:cxnLst>
              <a:rect l="0" t="0" r="r" b="b"/>
              <a:pathLst>
                <a:path w="247" h="262">
                  <a:moveTo>
                    <a:pt x="0" y="186"/>
                  </a:moveTo>
                  <a:lnTo>
                    <a:pt x="0" y="186"/>
                  </a:lnTo>
                  <a:lnTo>
                    <a:pt x="91" y="0"/>
                  </a:lnTo>
                  <a:cubicBezTo>
                    <a:pt x="144" y="26"/>
                    <a:pt x="196" y="53"/>
                    <a:pt x="247" y="82"/>
                  </a:cubicBezTo>
                  <a:lnTo>
                    <a:pt x="145" y="262"/>
                  </a:lnTo>
                  <a:cubicBezTo>
                    <a:pt x="97" y="235"/>
                    <a:pt x="49" y="210"/>
                    <a:pt x="0" y="18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49" name="Freeform 75">
              <a:extLst>
                <a:ext uri="{FF2B5EF4-FFF2-40B4-BE49-F238E27FC236}">
                  <a16:creationId xmlns:a16="http://schemas.microsoft.com/office/drawing/2014/main" id="{0B02F26F-08A3-59EC-336F-2D2DDB8D148F}"/>
                </a:ext>
              </a:extLst>
            </p:cNvPr>
            <p:cNvSpPr>
              <a:spLocks/>
            </p:cNvSpPr>
            <p:nvPr/>
          </p:nvSpPr>
          <p:spPr bwMode="auto">
            <a:xfrm>
              <a:off x="3339307" y="2513930"/>
              <a:ext cx="160338" cy="201613"/>
            </a:xfrm>
            <a:custGeom>
              <a:avLst/>
              <a:gdLst>
                <a:gd name="T0" fmla="*/ 0 w 169"/>
                <a:gd name="T1" fmla="*/ 205 h 211"/>
                <a:gd name="T2" fmla="*/ 0 w 169"/>
                <a:gd name="T3" fmla="*/ 205 h 211"/>
                <a:gd name="T4" fmla="*/ 0 w 169"/>
                <a:gd name="T5" fmla="*/ 205 h 211"/>
                <a:gd name="T6" fmla="*/ 0 w 169"/>
                <a:gd name="T7" fmla="*/ 0 h 211"/>
                <a:gd name="T8" fmla="*/ 0 w 169"/>
                <a:gd name="T9" fmla="*/ 0 h 211"/>
                <a:gd name="T10" fmla="*/ 169 w 169"/>
                <a:gd name="T11" fmla="*/ 6 h 211"/>
                <a:gd name="T12" fmla="*/ 154 w 169"/>
                <a:gd name="T13" fmla="*/ 211 h 211"/>
                <a:gd name="T14" fmla="*/ 0 w 169"/>
                <a:gd name="T15" fmla="*/ 205 h 2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211">
                  <a:moveTo>
                    <a:pt x="0" y="205"/>
                  </a:moveTo>
                  <a:lnTo>
                    <a:pt x="0" y="205"/>
                  </a:lnTo>
                  <a:lnTo>
                    <a:pt x="0" y="205"/>
                  </a:lnTo>
                  <a:lnTo>
                    <a:pt x="0" y="0"/>
                  </a:lnTo>
                  <a:lnTo>
                    <a:pt x="0" y="0"/>
                  </a:lnTo>
                  <a:cubicBezTo>
                    <a:pt x="57" y="0"/>
                    <a:pt x="113" y="2"/>
                    <a:pt x="169" y="6"/>
                  </a:cubicBezTo>
                  <a:lnTo>
                    <a:pt x="154" y="211"/>
                  </a:lnTo>
                  <a:cubicBezTo>
                    <a:pt x="104" y="207"/>
                    <a:pt x="52" y="205"/>
                    <a:pt x="0" y="20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250" name="Freeform 29">
              <a:extLst>
                <a:ext uri="{FF2B5EF4-FFF2-40B4-BE49-F238E27FC236}">
                  <a16:creationId xmlns:a16="http://schemas.microsoft.com/office/drawing/2014/main" id="{9352EEC7-B43E-C8CB-32C7-E2CBDB03EF4D}"/>
                </a:ext>
              </a:extLst>
            </p:cNvPr>
            <p:cNvSpPr>
              <a:spLocks/>
            </p:cNvSpPr>
            <p:nvPr/>
          </p:nvSpPr>
          <p:spPr bwMode="auto">
            <a:xfrm>
              <a:off x="2501107" y="3652167"/>
              <a:ext cx="242888" cy="254000"/>
            </a:xfrm>
            <a:custGeom>
              <a:avLst/>
              <a:gdLst>
                <a:gd name="T0" fmla="*/ 254 w 254"/>
                <a:gd name="T1" fmla="*/ 187 h 265"/>
                <a:gd name="T2" fmla="*/ 254 w 254"/>
                <a:gd name="T3" fmla="*/ 187 h 265"/>
                <a:gd name="T4" fmla="*/ 169 w 254"/>
                <a:gd name="T5" fmla="*/ 0 h 265"/>
                <a:gd name="T6" fmla="*/ 0 w 254"/>
                <a:gd name="T7" fmla="*/ 92 h 265"/>
                <a:gd name="T8" fmla="*/ 111 w 254"/>
                <a:gd name="T9" fmla="*/ 265 h 265"/>
                <a:gd name="T10" fmla="*/ 254 w 254"/>
                <a:gd name="T11" fmla="*/ 187 h 265"/>
              </a:gdLst>
              <a:ahLst/>
              <a:cxnLst>
                <a:cxn ang="0">
                  <a:pos x="T0" y="T1"/>
                </a:cxn>
                <a:cxn ang="0">
                  <a:pos x="T2" y="T3"/>
                </a:cxn>
                <a:cxn ang="0">
                  <a:pos x="T4" y="T5"/>
                </a:cxn>
                <a:cxn ang="0">
                  <a:pos x="T6" y="T7"/>
                </a:cxn>
                <a:cxn ang="0">
                  <a:pos x="T8" y="T9"/>
                </a:cxn>
                <a:cxn ang="0">
                  <a:pos x="T10" y="T11"/>
                </a:cxn>
              </a:cxnLst>
              <a:rect l="0" t="0" r="r" b="b"/>
              <a:pathLst>
                <a:path w="254" h="265">
                  <a:moveTo>
                    <a:pt x="254" y="187"/>
                  </a:moveTo>
                  <a:lnTo>
                    <a:pt x="254" y="187"/>
                  </a:lnTo>
                  <a:lnTo>
                    <a:pt x="169" y="0"/>
                  </a:lnTo>
                  <a:cubicBezTo>
                    <a:pt x="110" y="27"/>
                    <a:pt x="54" y="58"/>
                    <a:pt x="0" y="92"/>
                  </a:cubicBezTo>
                  <a:lnTo>
                    <a:pt x="111" y="265"/>
                  </a:lnTo>
                  <a:cubicBezTo>
                    <a:pt x="156" y="236"/>
                    <a:pt x="204" y="210"/>
                    <a:pt x="254" y="18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251" name="Freeform 33">
              <a:extLst>
                <a:ext uri="{FF2B5EF4-FFF2-40B4-BE49-F238E27FC236}">
                  <a16:creationId xmlns:a16="http://schemas.microsoft.com/office/drawing/2014/main" id="{F552E6DC-AC9C-F683-8E35-731A0B26A932}"/>
                </a:ext>
              </a:extLst>
            </p:cNvPr>
            <p:cNvSpPr>
              <a:spLocks/>
            </p:cNvSpPr>
            <p:nvPr/>
          </p:nvSpPr>
          <p:spPr bwMode="auto">
            <a:xfrm>
              <a:off x="2143919" y="3490242"/>
              <a:ext cx="231775" cy="242888"/>
            </a:xfrm>
            <a:custGeom>
              <a:avLst/>
              <a:gdLst>
                <a:gd name="T0" fmla="*/ 243 w 243"/>
                <a:gd name="T1" fmla="*/ 168 h 253"/>
                <a:gd name="T2" fmla="*/ 243 w 243"/>
                <a:gd name="T3" fmla="*/ 168 h 253"/>
                <a:gd name="T4" fmla="*/ 125 w 243"/>
                <a:gd name="T5" fmla="*/ 0 h 253"/>
                <a:gd name="T6" fmla="*/ 0 w 243"/>
                <a:gd name="T7" fmla="*/ 96 h 253"/>
                <a:gd name="T8" fmla="*/ 133 w 243"/>
                <a:gd name="T9" fmla="*/ 253 h 253"/>
                <a:gd name="T10" fmla="*/ 243 w 243"/>
                <a:gd name="T11" fmla="*/ 168 h 253"/>
              </a:gdLst>
              <a:ahLst/>
              <a:cxnLst>
                <a:cxn ang="0">
                  <a:pos x="T0" y="T1"/>
                </a:cxn>
                <a:cxn ang="0">
                  <a:pos x="T2" y="T3"/>
                </a:cxn>
                <a:cxn ang="0">
                  <a:pos x="T4" y="T5"/>
                </a:cxn>
                <a:cxn ang="0">
                  <a:pos x="T6" y="T7"/>
                </a:cxn>
                <a:cxn ang="0">
                  <a:pos x="T8" y="T9"/>
                </a:cxn>
                <a:cxn ang="0">
                  <a:pos x="T10" y="T11"/>
                </a:cxn>
              </a:cxnLst>
              <a:rect l="0" t="0" r="r" b="b"/>
              <a:pathLst>
                <a:path w="243" h="253">
                  <a:moveTo>
                    <a:pt x="243" y="168"/>
                  </a:moveTo>
                  <a:lnTo>
                    <a:pt x="243" y="168"/>
                  </a:lnTo>
                  <a:lnTo>
                    <a:pt x="125" y="0"/>
                  </a:lnTo>
                  <a:cubicBezTo>
                    <a:pt x="82" y="30"/>
                    <a:pt x="40" y="62"/>
                    <a:pt x="0" y="96"/>
                  </a:cubicBezTo>
                  <a:lnTo>
                    <a:pt x="133" y="253"/>
                  </a:lnTo>
                  <a:cubicBezTo>
                    <a:pt x="168" y="223"/>
                    <a:pt x="205" y="195"/>
                    <a:pt x="243" y="16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252" name="Freeform 193">
              <a:extLst>
                <a:ext uri="{FF2B5EF4-FFF2-40B4-BE49-F238E27FC236}">
                  <a16:creationId xmlns:a16="http://schemas.microsoft.com/office/drawing/2014/main" id="{71B44F83-8A70-CACE-5FD9-F11C8D221718}"/>
                </a:ext>
              </a:extLst>
            </p:cNvPr>
            <p:cNvSpPr>
              <a:spLocks/>
            </p:cNvSpPr>
            <p:nvPr/>
          </p:nvSpPr>
          <p:spPr bwMode="auto">
            <a:xfrm>
              <a:off x="1456532" y="3704555"/>
              <a:ext cx="238125" cy="223838"/>
            </a:xfrm>
            <a:custGeom>
              <a:avLst/>
              <a:gdLst>
                <a:gd name="T0" fmla="*/ 249 w 249"/>
                <a:gd name="T1" fmla="*/ 126 h 234"/>
                <a:gd name="T2" fmla="*/ 249 w 249"/>
                <a:gd name="T3" fmla="*/ 126 h 234"/>
                <a:gd name="T4" fmla="*/ 87 w 249"/>
                <a:gd name="T5" fmla="*/ 0 h 234"/>
                <a:gd name="T6" fmla="*/ 0 w 249"/>
                <a:gd name="T7" fmla="*/ 120 h 234"/>
                <a:gd name="T8" fmla="*/ 171 w 249"/>
                <a:gd name="T9" fmla="*/ 234 h 234"/>
                <a:gd name="T10" fmla="*/ 249 w 249"/>
                <a:gd name="T11" fmla="*/ 126 h 234"/>
              </a:gdLst>
              <a:ahLst/>
              <a:cxnLst>
                <a:cxn ang="0">
                  <a:pos x="T0" y="T1"/>
                </a:cxn>
                <a:cxn ang="0">
                  <a:pos x="T2" y="T3"/>
                </a:cxn>
                <a:cxn ang="0">
                  <a:pos x="T4" y="T5"/>
                </a:cxn>
                <a:cxn ang="0">
                  <a:pos x="T6" y="T7"/>
                </a:cxn>
                <a:cxn ang="0">
                  <a:pos x="T8" y="T9"/>
                </a:cxn>
                <a:cxn ang="0">
                  <a:pos x="T10" y="T11"/>
                </a:cxn>
              </a:cxnLst>
              <a:rect l="0" t="0" r="r" b="b"/>
              <a:pathLst>
                <a:path w="249" h="234">
                  <a:moveTo>
                    <a:pt x="249" y="126"/>
                  </a:moveTo>
                  <a:lnTo>
                    <a:pt x="249" y="126"/>
                  </a:lnTo>
                  <a:lnTo>
                    <a:pt x="87" y="0"/>
                  </a:lnTo>
                  <a:cubicBezTo>
                    <a:pt x="57" y="39"/>
                    <a:pt x="28" y="79"/>
                    <a:pt x="0" y="120"/>
                  </a:cubicBezTo>
                  <a:lnTo>
                    <a:pt x="171" y="234"/>
                  </a:lnTo>
                  <a:cubicBezTo>
                    <a:pt x="196" y="197"/>
                    <a:pt x="222" y="161"/>
                    <a:pt x="249" y="126"/>
                  </a:cubicBezTo>
                  <a:close/>
                </a:path>
              </a:pathLst>
            </a:custGeom>
            <a:pattFill prst="wdUpDiag">
              <a:fgClr>
                <a:schemeClr val="accent2"/>
              </a:fgClr>
              <a:bgClr>
                <a:schemeClr val="accent1"/>
              </a:bgClr>
            </a:patt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53" name="Freeform 212">
              <a:extLst>
                <a:ext uri="{FF2B5EF4-FFF2-40B4-BE49-F238E27FC236}">
                  <a16:creationId xmlns:a16="http://schemas.microsoft.com/office/drawing/2014/main" id="{4A964B58-981D-5B95-88AF-D01C196E93A3}"/>
                </a:ext>
              </a:extLst>
            </p:cNvPr>
            <p:cNvSpPr>
              <a:spLocks/>
            </p:cNvSpPr>
            <p:nvPr/>
          </p:nvSpPr>
          <p:spPr bwMode="auto">
            <a:xfrm>
              <a:off x="845344" y="4249068"/>
              <a:ext cx="225425" cy="179388"/>
            </a:xfrm>
            <a:custGeom>
              <a:avLst/>
              <a:gdLst>
                <a:gd name="T0" fmla="*/ 235 w 235"/>
                <a:gd name="T1" fmla="*/ 59 h 188"/>
                <a:gd name="T2" fmla="*/ 235 w 235"/>
                <a:gd name="T3" fmla="*/ 59 h 188"/>
                <a:gd name="T4" fmla="*/ 38 w 235"/>
                <a:gd name="T5" fmla="*/ 0 h 188"/>
                <a:gd name="T6" fmla="*/ 0 w 235"/>
                <a:gd name="T7" fmla="*/ 141 h 188"/>
                <a:gd name="T8" fmla="*/ 200 w 235"/>
                <a:gd name="T9" fmla="*/ 188 h 188"/>
                <a:gd name="T10" fmla="*/ 235 w 235"/>
                <a:gd name="T11" fmla="*/ 59 h 188"/>
              </a:gdLst>
              <a:ahLst/>
              <a:cxnLst>
                <a:cxn ang="0">
                  <a:pos x="T0" y="T1"/>
                </a:cxn>
                <a:cxn ang="0">
                  <a:pos x="T2" y="T3"/>
                </a:cxn>
                <a:cxn ang="0">
                  <a:pos x="T4" y="T5"/>
                </a:cxn>
                <a:cxn ang="0">
                  <a:pos x="T6" y="T7"/>
                </a:cxn>
                <a:cxn ang="0">
                  <a:pos x="T8" y="T9"/>
                </a:cxn>
                <a:cxn ang="0">
                  <a:pos x="T10" y="T11"/>
                </a:cxn>
              </a:cxnLst>
              <a:rect l="0" t="0" r="r" b="b"/>
              <a:pathLst>
                <a:path w="235" h="188">
                  <a:moveTo>
                    <a:pt x="235" y="59"/>
                  </a:moveTo>
                  <a:lnTo>
                    <a:pt x="235" y="59"/>
                  </a:lnTo>
                  <a:lnTo>
                    <a:pt x="38" y="0"/>
                  </a:lnTo>
                  <a:cubicBezTo>
                    <a:pt x="24" y="46"/>
                    <a:pt x="11" y="93"/>
                    <a:pt x="0" y="141"/>
                  </a:cubicBezTo>
                  <a:lnTo>
                    <a:pt x="200" y="188"/>
                  </a:lnTo>
                  <a:cubicBezTo>
                    <a:pt x="210" y="145"/>
                    <a:pt x="222" y="102"/>
                    <a:pt x="235" y="5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254" name="Freeform 179">
              <a:extLst>
                <a:ext uri="{FF2B5EF4-FFF2-40B4-BE49-F238E27FC236}">
                  <a16:creationId xmlns:a16="http://schemas.microsoft.com/office/drawing/2014/main" id="{68EA82F1-AB3A-BD1E-9FEC-F025A2844D30}"/>
                </a:ext>
              </a:extLst>
            </p:cNvPr>
            <p:cNvSpPr>
              <a:spLocks/>
            </p:cNvSpPr>
            <p:nvPr/>
          </p:nvSpPr>
          <p:spPr bwMode="auto">
            <a:xfrm>
              <a:off x="1212057" y="4198267"/>
              <a:ext cx="228600" cy="190500"/>
            </a:xfrm>
            <a:custGeom>
              <a:avLst/>
              <a:gdLst>
                <a:gd name="T0" fmla="*/ 240 w 240"/>
                <a:gd name="T1" fmla="*/ 75 h 199"/>
                <a:gd name="T2" fmla="*/ 240 w 240"/>
                <a:gd name="T3" fmla="*/ 75 h 199"/>
                <a:gd name="T4" fmla="*/ 49 w 240"/>
                <a:gd name="T5" fmla="*/ 0 h 199"/>
                <a:gd name="T6" fmla="*/ 0 w 240"/>
                <a:gd name="T7" fmla="*/ 138 h 199"/>
                <a:gd name="T8" fmla="*/ 197 w 240"/>
                <a:gd name="T9" fmla="*/ 199 h 199"/>
                <a:gd name="T10" fmla="*/ 240 w 240"/>
                <a:gd name="T11" fmla="*/ 75 h 199"/>
              </a:gdLst>
              <a:ahLst/>
              <a:cxnLst>
                <a:cxn ang="0">
                  <a:pos x="T0" y="T1"/>
                </a:cxn>
                <a:cxn ang="0">
                  <a:pos x="T2" y="T3"/>
                </a:cxn>
                <a:cxn ang="0">
                  <a:pos x="T4" y="T5"/>
                </a:cxn>
                <a:cxn ang="0">
                  <a:pos x="T6" y="T7"/>
                </a:cxn>
                <a:cxn ang="0">
                  <a:pos x="T8" y="T9"/>
                </a:cxn>
                <a:cxn ang="0">
                  <a:pos x="T10" y="T11"/>
                </a:cxn>
              </a:cxnLst>
              <a:rect l="0" t="0" r="r" b="b"/>
              <a:pathLst>
                <a:path w="240" h="199">
                  <a:moveTo>
                    <a:pt x="240" y="75"/>
                  </a:moveTo>
                  <a:lnTo>
                    <a:pt x="240" y="75"/>
                  </a:lnTo>
                  <a:lnTo>
                    <a:pt x="49" y="0"/>
                  </a:lnTo>
                  <a:cubicBezTo>
                    <a:pt x="31" y="46"/>
                    <a:pt x="15" y="92"/>
                    <a:pt x="0" y="138"/>
                  </a:cubicBezTo>
                  <a:lnTo>
                    <a:pt x="197" y="199"/>
                  </a:lnTo>
                  <a:cubicBezTo>
                    <a:pt x="210" y="157"/>
                    <a:pt x="224" y="116"/>
                    <a:pt x="240" y="75"/>
                  </a:cubicBezTo>
                  <a:close/>
                </a:path>
              </a:pathLst>
            </a:custGeom>
            <a:pattFill prst="wdUpDiag">
              <a:fgClr>
                <a:schemeClr val="accent2"/>
              </a:fgClr>
              <a:bgClr>
                <a:schemeClr val="accent1"/>
              </a:bgClr>
            </a:patt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55" name="Freeform 203">
              <a:extLst>
                <a:ext uri="{FF2B5EF4-FFF2-40B4-BE49-F238E27FC236}">
                  <a16:creationId xmlns:a16="http://schemas.microsoft.com/office/drawing/2014/main" id="{4FA0B59F-7B47-D462-51E6-DA04911D5938}"/>
                </a:ext>
              </a:extLst>
            </p:cNvPr>
            <p:cNvSpPr>
              <a:spLocks/>
            </p:cNvSpPr>
            <p:nvPr/>
          </p:nvSpPr>
          <p:spPr bwMode="auto">
            <a:xfrm>
              <a:off x="1291432" y="3360067"/>
              <a:ext cx="239713" cy="231775"/>
            </a:xfrm>
            <a:custGeom>
              <a:avLst/>
              <a:gdLst>
                <a:gd name="T0" fmla="*/ 250 w 250"/>
                <a:gd name="T1" fmla="*/ 138 h 243"/>
                <a:gd name="T2" fmla="*/ 250 w 250"/>
                <a:gd name="T3" fmla="*/ 138 h 243"/>
                <a:gd name="T4" fmla="*/ 99 w 250"/>
                <a:gd name="T5" fmla="*/ 0 h 243"/>
                <a:gd name="T6" fmla="*/ 0 w 250"/>
                <a:gd name="T7" fmla="*/ 115 h 243"/>
                <a:gd name="T8" fmla="*/ 160 w 250"/>
                <a:gd name="T9" fmla="*/ 243 h 243"/>
                <a:gd name="T10" fmla="*/ 250 w 250"/>
                <a:gd name="T11" fmla="*/ 138 h 243"/>
              </a:gdLst>
              <a:ahLst/>
              <a:cxnLst>
                <a:cxn ang="0">
                  <a:pos x="T0" y="T1"/>
                </a:cxn>
                <a:cxn ang="0">
                  <a:pos x="T2" y="T3"/>
                </a:cxn>
                <a:cxn ang="0">
                  <a:pos x="T4" y="T5"/>
                </a:cxn>
                <a:cxn ang="0">
                  <a:pos x="T6" y="T7"/>
                </a:cxn>
                <a:cxn ang="0">
                  <a:pos x="T8" y="T9"/>
                </a:cxn>
                <a:cxn ang="0">
                  <a:pos x="T10" y="T11"/>
                </a:cxn>
              </a:cxnLst>
              <a:rect l="0" t="0" r="r" b="b"/>
              <a:pathLst>
                <a:path w="250" h="243">
                  <a:moveTo>
                    <a:pt x="250" y="138"/>
                  </a:moveTo>
                  <a:lnTo>
                    <a:pt x="250" y="138"/>
                  </a:lnTo>
                  <a:lnTo>
                    <a:pt x="99" y="0"/>
                  </a:lnTo>
                  <a:cubicBezTo>
                    <a:pt x="64" y="37"/>
                    <a:pt x="32" y="75"/>
                    <a:pt x="0" y="115"/>
                  </a:cubicBezTo>
                  <a:lnTo>
                    <a:pt x="160" y="243"/>
                  </a:lnTo>
                  <a:cubicBezTo>
                    <a:pt x="189" y="207"/>
                    <a:pt x="219" y="172"/>
                    <a:pt x="250" y="13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256" name="Freeform 7">
              <a:extLst>
                <a:ext uri="{FF2B5EF4-FFF2-40B4-BE49-F238E27FC236}">
                  <a16:creationId xmlns:a16="http://schemas.microsoft.com/office/drawing/2014/main" id="{C93BFB7D-7D2A-377C-3447-FB0632E032E1}"/>
                </a:ext>
              </a:extLst>
            </p:cNvPr>
            <p:cNvSpPr>
              <a:spLocks/>
            </p:cNvSpPr>
            <p:nvPr/>
          </p:nvSpPr>
          <p:spPr bwMode="auto">
            <a:xfrm>
              <a:off x="2288382" y="4293517"/>
              <a:ext cx="236538" cy="222250"/>
            </a:xfrm>
            <a:custGeom>
              <a:avLst/>
              <a:gdLst>
                <a:gd name="T0" fmla="*/ 247 w 247"/>
                <a:gd name="T1" fmla="*/ 134 h 232"/>
                <a:gd name="T2" fmla="*/ 247 w 247"/>
                <a:gd name="T3" fmla="*/ 134 h 232"/>
                <a:gd name="T4" fmla="*/ 92 w 247"/>
                <a:gd name="T5" fmla="*/ 0 h 232"/>
                <a:gd name="T6" fmla="*/ 0 w 247"/>
                <a:gd name="T7" fmla="*/ 123 h 232"/>
                <a:gd name="T8" fmla="*/ 174 w 247"/>
                <a:gd name="T9" fmla="*/ 232 h 232"/>
                <a:gd name="T10" fmla="*/ 247 w 247"/>
                <a:gd name="T11" fmla="*/ 134 h 232"/>
              </a:gdLst>
              <a:ahLst/>
              <a:cxnLst>
                <a:cxn ang="0">
                  <a:pos x="T0" y="T1"/>
                </a:cxn>
                <a:cxn ang="0">
                  <a:pos x="T2" y="T3"/>
                </a:cxn>
                <a:cxn ang="0">
                  <a:pos x="T4" y="T5"/>
                </a:cxn>
                <a:cxn ang="0">
                  <a:pos x="T6" y="T7"/>
                </a:cxn>
                <a:cxn ang="0">
                  <a:pos x="T8" y="T9"/>
                </a:cxn>
                <a:cxn ang="0">
                  <a:pos x="T10" y="T11"/>
                </a:cxn>
              </a:cxnLst>
              <a:rect l="0" t="0" r="r" b="b"/>
              <a:pathLst>
                <a:path w="247" h="232">
                  <a:moveTo>
                    <a:pt x="247" y="134"/>
                  </a:moveTo>
                  <a:lnTo>
                    <a:pt x="247" y="134"/>
                  </a:lnTo>
                  <a:lnTo>
                    <a:pt x="92" y="0"/>
                  </a:lnTo>
                  <a:cubicBezTo>
                    <a:pt x="59" y="38"/>
                    <a:pt x="28" y="79"/>
                    <a:pt x="0" y="123"/>
                  </a:cubicBezTo>
                  <a:lnTo>
                    <a:pt x="174" y="232"/>
                  </a:lnTo>
                  <a:cubicBezTo>
                    <a:pt x="196" y="198"/>
                    <a:pt x="221" y="165"/>
                    <a:pt x="247" y="134"/>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57" name="Freeform 15">
              <a:extLst>
                <a:ext uri="{FF2B5EF4-FFF2-40B4-BE49-F238E27FC236}">
                  <a16:creationId xmlns:a16="http://schemas.microsoft.com/office/drawing/2014/main" id="{AFD90ED3-E17F-DE1C-2DD2-9F1587D5832E}"/>
                </a:ext>
              </a:extLst>
            </p:cNvPr>
            <p:cNvSpPr>
              <a:spLocks/>
            </p:cNvSpPr>
            <p:nvPr/>
          </p:nvSpPr>
          <p:spPr bwMode="auto">
            <a:xfrm>
              <a:off x="2802732" y="4257005"/>
              <a:ext cx="244475" cy="246063"/>
            </a:xfrm>
            <a:custGeom>
              <a:avLst/>
              <a:gdLst>
                <a:gd name="T0" fmla="*/ 0 w 256"/>
                <a:gd name="T1" fmla="*/ 111 h 257"/>
                <a:gd name="T2" fmla="*/ 0 w 256"/>
                <a:gd name="T3" fmla="*/ 111 h 257"/>
                <a:gd name="T4" fmla="*/ 124 w 256"/>
                <a:gd name="T5" fmla="*/ 257 h 257"/>
                <a:gd name="T6" fmla="*/ 256 w 256"/>
                <a:gd name="T7" fmla="*/ 180 h 257"/>
                <a:gd name="T8" fmla="*/ 189 w 256"/>
                <a:gd name="T9" fmla="*/ 0 h 257"/>
                <a:gd name="T10" fmla="*/ 0 w 256"/>
                <a:gd name="T11" fmla="*/ 111 h 257"/>
              </a:gdLst>
              <a:ahLst/>
              <a:cxnLst>
                <a:cxn ang="0">
                  <a:pos x="T0" y="T1"/>
                </a:cxn>
                <a:cxn ang="0">
                  <a:pos x="T2" y="T3"/>
                </a:cxn>
                <a:cxn ang="0">
                  <a:pos x="T4" y="T5"/>
                </a:cxn>
                <a:cxn ang="0">
                  <a:pos x="T6" y="T7"/>
                </a:cxn>
                <a:cxn ang="0">
                  <a:pos x="T8" y="T9"/>
                </a:cxn>
                <a:cxn ang="0">
                  <a:pos x="T10" y="T11"/>
                </a:cxn>
              </a:cxnLst>
              <a:rect l="0" t="0" r="r" b="b"/>
              <a:pathLst>
                <a:path w="256" h="257">
                  <a:moveTo>
                    <a:pt x="0" y="111"/>
                  </a:moveTo>
                  <a:lnTo>
                    <a:pt x="0" y="111"/>
                  </a:lnTo>
                  <a:lnTo>
                    <a:pt x="124" y="257"/>
                  </a:lnTo>
                  <a:cubicBezTo>
                    <a:pt x="163" y="224"/>
                    <a:pt x="207" y="198"/>
                    <a:pt x="256" y="180"/>
                  </a:cubicBezTo>
                  <a:lnTo>
                    <a:pt x="189" y="0"/>
                  </a:lnTo>
                  <a:cubicBezTo>
                    <a:pt x="119" y="26"/>
                    <a:pt x="56" y="64"/>
                    <a:pt x="0" y="11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258" name="Freeform 332">
              <a:extLst>
                <a:ext uri="{FF2B5EF4-FFF2-40B4-BE49-F238E27FC236}">
                  <a16:creationId xmlns:a16="http://schemas.microsoft.com/office/drawing/2014/main" id="{10D4ABEB-A541-D9C8-994B-03185DFB965D}"/>
                </a:ext>
              </a:extLst>
            </p:cNvPr>
            <p:cNvSpPr>
              <a:spLocks/>
            </p:cNvSpPr>
            <p:nvPr/>
          </p:nvSpPr>
          <p:spPr bwMode="auto">
            <a:xfrm>
              <a:off x="3488532" y="4257005"/>
              <a:ext cx="242888" cy="246063"/>
            </a:xfrm>
            <a:custGeom>
              <a:avLst/>
              <a:gdLst>
                <a:gd name="T0" fmla="*/ 255 w 255"/>
                <a:gd name="T1" fmla="*/ 111 h 257"/>
                <a:gd name="T2" fmla="*/ 255 w 255"/>
                <a:gd name="T3" fmla="*/ 111 h 257"/>
                <a:gd name="T4" fmla="*/ 131 w 255"/>
                <a:gd name="T5" fmla="*/ 257 h 257"/>
                <a:gd name="T6" fmla="*/ 0 w 255"/>
                <a:gd name="T7" fmla="*/ 180 h 257"/>
                <a:gd name="T8" fmla="*/ 67 w 255"/>
                <a:gd name="T9" fmla="*/ 0 h 257"/>
                <a:gd name="T10" fmla="*/ 255 w 255"/>
                <a:gd name="T11" fmla="*/ 111 h 257"/>
              </a:gdLst>
              <a:ahLst/>
              <a:cxnLst>
                <a:cxn ang="0">
                  <a:pos x="T0" y="T1"/>
                </a:cxn>
                <a:cxn ang="0">
                  <a:pos x="T2" y="T3"/>
                </a:cxn>
                <a:cxn ang="0">
                  <a:pos x="T4" y="T5"/>
                </a:cxn>
                <a:cxn ang="0">
                  <a:pos x="T6" y="T7"/>
                </a:cxn>
                <a:cxn ang="0">
                  <a:pos x="T8" y="T9"/>
                </a:cxn>
                <a:cxn ang="0">
                  <a:pos x="T10" y="T11"/>
                </a:cxn>
              </a:cxnLst>
              <a:rect l="0" t="0" r="r" b="b"/>
              <a:pathLst>
                <a:path w="255" h="257">
                  <a:moveTo>
                    <a:pt x="255" y="111"/>
                  </a:moveTo>
                  <a:lnTo>
                    <a:pt x="255" y="111"/>
                  </a:lnTo>
                  <a:lnTo>
                    <a:pt x="131" y="257"/>
                  </a:lnTo>
                  <a:cubicBezTo>
                    <a:pt x="93" y="224"/>
                    <a:pt x="48" y="198"/>
                    <a:pt x="0" y="180"/>
                  </a:cubicBezTo>
                  <a:lnTo>
                    <a:pt x="67" y="0"/>
                  </a:lnTo>
                  <a:cubicBezTo>
                    <a:pt x="136" y="26"/>
                    <a:pt x="200" y="64"/>
                    <a:pt x="255" y="11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259" name="Freeform 117">
              <a:extLst>
                <a:ext uri="{FF2B5EF4-FFF2-40B4-BE49-F238E27FC236}">
                  <a16:creationId xmlns:a16="http://schemas.microsoft.com/office/drawing/2014/main" id="{5006A51B-BF33-C829-5ED9-7AD9F9CBACA9}"/>
                </a:ext>
              </a:extLst>
            </p:cNvPr>
            <p:cNvSpPr>
              <a:spLocks/>
            </p:cNvSpPr>
            <p:nvPr/>
          </p:nvSpPr>
          <p:spPr bwMode="auto">
            <a:xfrm>
              <a:off x="3583782" y="5069805"/>
              <a:ext cx="158750" cy="196850"/>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pattFill prst="wdUpDiag">
              <a:fgClr>
                <a:schemeClr val="accent2"/>
              </a:fgClr>
              <a:bgClr>
                <a:schemeClr val="accent1"/>
              </a:bgClr>
            </a:patt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60" name="Freeform 282">
              <a:extLst>
                <a:ext uri="{FF2B5EF4-FFF2-40B4-BE49-F238E27FC236}">
                  <a16:creationId xmlns:a16="http://schemas.microsoft.com/office/drawing/2014/main" id="{E9088A86-B91F-DE2E-D88E-96A6B743518B}"/>
                </a:ext>
              </a:extLst>
            </p:cNvPr>
            <p:cNvSpPr>
              <a:spLocks/>
            </p:cNvSpPr>
            <p:nvPr/>
          </p:nvSpPr>
          <p:spPr bwMode="auto">
            <a:xfrm>
              <a:off x="5093494" y="4198268"/>
              <a:ext cx="228600" cy="190500"/>
            </a:xfrm>
            <a:custGeom>
              <a:avLst/>
              <a:gdLst>
                <a:gd name="T0" fmla="*/ 0 w 240"/>
                <a:gd name="T1" fmla="*/ 75 h 199"/>
                <a:gd name="T2" fmla="*/ 0 w 240"/>
                <a:gd name="T3" fmla="*/ 75 h 199"/>
                <a:gd name="T4" fmla="*/ 191 w 240"/>
                <a:gd name="T5" fmla="*/ 0 h 199"/>
                <a:gd name="T6" fmla="*/ 240 w 240"/>
                <a:gd name="T7" fmla="*/ 138 h 199"/>
                <a:gd name="T8" fmla="*/ 44 w 240"/>
                <a:gd name="T9" fmla="*/ 199 h 199"/>
                <a:gd name="T10" fmla="*/ 0 w 240"/>
                <a:gd name="T11" fmla="*/ 75 h 199"/>
              </a:gdLst>
              <a:ahLst/>
              <a:cxnLst>
                <a:cxn ang="0">
                  <a:pos x="T0" y="T1"/>
                </a:cxn>
                <a:cxn ang="0">
                  <a:pos x="T2" y="T3"/>
                </a:cxn>
                <a:cxn ang="0">
                  <a:pos x="T4" y="T5"/>
                </a:cxn>
                <a:cxn ang="0">
                  <a:pos x="T6" y="T7"/>
                </a:cxn>
                <a:cxn ang="0">
                  <a:pos x="T8" y="T9"/>
                </a:cxn>
                <a:cxn ang="0">
                  <a:pos x="T10" y="T11"/>
                </a:cxn>
              </a:cxnLst>
              <a:rect l="0" t="0" r="r" b="b"/>
              <a:pathLst>
                <a:path w="240" h="199">
                  <a:moveTo>
                    <a:pt x="0" y="75"/>
                  </a:moveTo>
                  <a:lnTo>
                    <a:pt x="0" y="75"/>
                  </a:lnTo>
                  <a:lnTo>
                    <a:pt x="191" y="0"/>
                  </a:lnTo>
                  <a:cubicBezTo>
                    <a:pt x="209" y="46"/>
                    <a:pt x="225" y="92"/>
                    <a:pt x="240" y="138"/>
                  </a:cubicBezTo>
                  <a:lnTo>
                    <a:pt x="44" y="199"/>
                  </a:lnTo>
                  <a:cubicBezTo>
                    <a:pt x="30" y="157"/>
                    <a:pt x="16" y="116"/>
                    <a:pt x="0" y="7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261" name="Freeform 292">
              <a:extLst>
                <a:ext uri="{FF2B5EF4-FFF2-40B4-BE49-F238E27FC236}">
                  <a16:creationId xmlns:a16="http://schemas.microsoft.com/office/drawing/2014/main" id="{77CEAF3A-2881-8C10-84EF-0AC74523F6F6}"/>
                </a:ext>
              </a:extLst>
            </p:cNvPr>
            <p:cNvSpPr>
              <a:spLocks/>
            </p:cNvSpPr>
            <p:nvPr/>
          </p:nvSpPr>
          <p:spPr bwMode="auto">
            <a:xfrm>
              <a:off x="4760119" y="3598193"/>
              <a:ext cx="233363" cy="227013"/>
            </a:xfrm>
            <a:custGeom>
              <a:avLst/>
              <a:gdLst>
                <a:gd name="T0" fmla="*/ 0 w 246"/>
                <a:gd name="T1" fmla="*/ 137 h 237"/>
                <a:gd name="T2" fmla="*/ 0 w 246"/>
                <a:gd name="T3" fmla="*/ 137 h 237"/>
                <a:gd name="T4" fmla="*/ 153 w 246"/>
                <a:gd name="T5" fmla="*/ 0 h 237"/>
                <a:gd name="T6" fmla="*/ 246 w 246"/>
                <a:gd name="T7" fmla="*/ 111 h 237"/>
                <a:gd name="T8" fmla="*/ 84 w 246"/>
                <a:gd name="T9" fmla="*/ 237 h 237"/>
                <a:gd name="T10" fmla="*/ 0 w 246"/>
                <a:gd name="T11" fmla="*/ 137 h 237"/>
              </a:gdLst>
              <a:ahLst/>
              <a:cxnLst>
                <a:cxn ang="0">
                  <a:pos x="T0" y="T1"/>
                </a:cxn>
                <a:cxn ang="0">
                  <a:pos x="T2" y="T3"/>
                </a:cxn>
                <a:cxn ang="0">
                  <a:pos x="T4" y="T5"/>
                </a:cxn>
                <a:cxn ang="0">
                  <a:pos x="T6" y="T7"/>
                </a:cxn>
                <a:cxn ang="0">
                  <a:pos x="T8" y="T9"/>
                </a:cxn>
                <a:cxn ang="0">
                  <a:pos x="T10" y="T11"/>
                </a:cxn>
              </a:cxnLst>
              <a:rect l="0" t="0" r="r" b="b"/>
              <a:pathLst>
                <a:path w="246" h="237">
                  <a:moveTo>
                    <a:pt x="0" y="137"/>
                  </a:moveTo>
                  <a:lnTo>
                    <a:pt x="0" y="137"/>
                  </a:lnTo>
                  <a:lnTo>
                    <a:pt x="153" y="0"/>
                  </a:lnTo>
                  <a:cubicBezTo>
                    <a:pt x="185" y="36"/>
                    <a:pt x="216" y="73"/>
                    <a:pt x="246" y="111"/>
                  </a:cubicBezTo>
                  <a:lnTo>
                    <a:pt x="84" y="237"/>
                  </a:lnTo>
                  <a:cubicBezTo>
                    <a:pt x="57" y="203"/>
                    <a:pt x="29" y="169"/>
                    <a:pt x="0" y="13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262" name="Freeform 57">
              <a:extLst>
                <a:ext uri="{FF2B5EF4-FFF2-40B4-BE49-F238E27FC236}">
                  <a16:creationId xmlns:a16="http://schemas.microsoft.com/office/drawing/2014/main" id="{7D9CED8C-57D5-A390-D681-0F4E1781B213}"/>
                </a:ext>
              </a:extLst>
            </p:cNvPr>
            <p:cNvSpPr>
              <a:spLocks/>
            </p:cNvSpPr>
            <p:nvPr/>
          </p:nvSpPr>
          <p:spPr bwMode="auto">
            <a:xfrm>
              <a:off x="3339307" y="2853655"/>
              <a:ext cx="147638" cy="201613"/>
            </a:xfrm>
            <a:custGeom>
              <a:avLst/>
              <a:gdLst>
                <a:gd name="T0" fmla="*/ 0 w 156"/>
                <a:gd name="T1" fmla="*/ 206 h 211"/>
                <a:gd name="T2" fmla="*/ 0 w 156"/>
                <a:gd name="T3" fmla="*/ 206 h 211"/>
                <a:gd name="T4" fmla="*/ 0 w 156"/>
                <a:gd name="T5" fmla="*/ 206 h 211"/>
                <a:gd name="T6" fmla="*/ 0 w 156"/>
                <a:gd name="T7" fmla="*/ 0 h 211"/>
                <a:gd name="T8" fmla="*/ 0 w 156"/>
                <a:gd name="T9" fmla="*/ 0 h 211"/>
                <a:gd name="T10" fmla="*/ 156 w 156"/>
                <a:gd name="T11" fmla="*/ 6 h 211"/>
                <a:gd name="T12" fmla="*/ 140 w 156"/>
                <a:gd name="T13" fmla="*/ 211 h 211"/>
                <a:gd name="T14" fmla="*/ 0 w 156"/>
                <a:gd name="T15" fmla="*/ 206 h 2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6" h="211">
                  <a:moveTo>
                    <a:pt x="0" y="206"/>
                  </a:moveTo>
                  <a:lnTo>
                    <a:pt x="0" y="206"/>
                  </a:lnTo>
                  <a:lnTo>
                    <a:pt x="0" y="206"/>
                  </a:lnTo>
                  <a:lnTo>
                    <a:pt x="0" y="0"/>
                  </a:lnTo>
                  <a:lnTo>
                    <a:pt x="0" y="0"/>
                  </a:lnTo>
                  <a:cubicBezTo>
                    <a:pt x="53" y="0"/>
                    <a:pt x="104" y="2"/>
                    <a:pt x="156" y="6"/>
                  </a:cubicBezTo>
                  <a:lnTo>
                    <a:pt x="140" y="211"/>
                  </a:lnTo>
                  <a:cubicBezTo>
                    <a:pt x="94" y="208"/>
                    <a:pt x="47" y="206"/>
                    <a:pt x="0" y="20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63" name="Freeform 53">
              <a:extLst>
                <a:ext uri="{FF2B5EF4-FFF2-40B4-BE49-F238E27FC236}">
                  <a16:creationId xmlns:a16="http://schemas.microsoft.com/office/drawing/2014/main" id="{61F17B19-F772-5F4A-0892-BC9519F0B897}"/>
                </a:ext>
              </a:extLst>
            </p:cNvPr>
            <p:cNvSpPr>
              <a:spLocks/>
            </p:cNvSpPr>
            <p:nvPr/>
          </p:nvSpPr>
          <p:spPr bwMode="auto">
            <a:xfrm>
              <a:off x="3479007" y="3202905"/>
              <a:ext cx="180975" cy="217488"/>
            </a:xfrm>
            <a:custGeom>
              <a:avLst/>
              <a:gdLst>
                <a:gd name="T0" fmla="*/ 0 w 189"/>
                <a:gd name="T1" fmla="*/ 205 h 227"/>
                <a:gd name="T2" fmla="*/ 0 w 189"/>
                <a:gd name="T3" fmla="*/ 205 h 227"/>
                <a:gd name="T4" fmla="*/ 20 w 189"/>
                <a:gd name="T5" fmla="*/ 0 h 227"/>
                <a:gd name="T6" fmla="*/ 189 w 189"/>
                <a:gd name="T7" fmla="*/ 25 h 227"/>
                <a:gd name="T8" fmla="*/ 149 w 189"/>
                <a:gd name="T9" fmla="*/ 227 h 227"/>
                <a:gd name="T10" fmla="*/ 0 w 189"/>
                <a:gd name="T11" fmla="*/ 205 h 227"/>
              </a:gdLst>
              <a:ahLst/>
              <a:cxnLst>
                <a:cxn ang="0">
                  <a:pos x="T0" y="T1"/>
                </a:cxn>
                <a:cxn ang="0">
                  <a:pos x="T2" y="T3"/>
                </a:cxn>
                <a:cxn ang="0">
                  <a:pos x="T4" y="T5"/>
                </a:cxn>
                <a:cxn ang="0">
                  <a:pos x="T6" y="T7"/>
                </a:cxn>
                <a:cxn ang="0">
                  <a:pos x="T8" y="T9"/>
                </a:cxn>
                <a:cxn ang="0">
                  <a:pos x="T10" y="T11"/>
                </a:cxn>
              </a:cxnLst>
              <a:rect l="0" t="0" r="r" b="b"/>
              <a:pathLst>
                <a:path w="189" h="227">
                  <a:moveTo>
                    <a:pt x="0" y="205"/>
                  </a:moveTo>
                  <a:lnTo>
                    <a:pt x="0" y="205"/>
                  </a:lnTo>
                  <a:lnTo>
                    <a:pt x="20" y="0"/>
                  </a:lnTo>
                  <a:cubicBezTo>
                    <a:pt x="77" y="6"/>
                    <a:pt x="134" y="14"/>
                    <a:pt x="189" y="25"/>
                  </a:cubicBezTo>
                  <a:lnTo>
                    <a:pt x="149" y="227"/>
                  </a:lnTo>
                  <a:cubicBezTo>
                    <a:pt x="100" y="217"/>
                    <a:pt x="50" y="210"/>
                    <a:pt x="0" y="20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264" name="Freeform 354">
              <a:extLst>
                <a:ext uri="{FF2B5EF4-FFF2-40B4-BE49-F238E27FC236}">
                  <a16:creationId xmlns:a16="http://schemas.microsoft.com/office/drawing/2014/main" id="{CE5185C9-A07A-A88B-C150-9809ED3F4CE6}"/>
                </a:ext>
              </a:extLst>
            </p:cNvPr>
            <p:cNvSpPr>
              <a:spLocks/>
            </p:cNvSpPr>
            <p:nvPr/>
          </p:nvSpPr>
          <p:spPr bwMode="auto">
            <a:xfrm>
              <a:off x="3764757" y="3269580"/>
              <a:ext cx="217488" cy="239713"/>
            </a:xfrm>
            <a:custGeom>
              <a:avLst/>
              <a:gdLst>
                <a:gd name="T0" fmla="*/ 0 w 228"/>
                <a:gd name="T1" fmla="*/ 196 h 251"/>
                <a:gd name="T2" fmla="*/ 0 w 228"/>
                <a:gd name="T3" fmla="*/ 196 h 251"/>
                <a:gd name="T4" fmla="*/ 61 w 228"/>
                <a:gd name="T5" fmla="*/ 0 h 251"/>
                <a:gd name="T6" fmla="*/ 228 w 228"/>
                <a:gd name="T7" fmla="*/ 62 h 251"/>
                <a:gd name="T8" fmla="*/ 147 w 228"/>
                <a:gd name="T9" fmla="*/ 251 h 251"/>
                <a:gd name="T10" fmla="*/ 0 w 228"/>
                <a:gd name="T11" fmla="*/ 196 h 251"/>
              </a:gdLst>
              <a:ahLst/>
              <a:cxnLst>
                <a:cxn ang="0">
                  <a:pos x="T0" y="T1"/>
                </a:cxn>
                <a:cxn ang="0">
                  <a:pos x="T2" y="T3"/>
                </a:cxn>
                <a:cxn ang="0">
                  <a:pos x="T4" y="T5"/>
                </a:cxn>
                <a:cxn ang="0">
                  <a:pos x="T6" y="T7"/>
                </a:cxn>
                <a:cxn ang="0">
                  <a:pos x="T8" y="T9"/>
                </a:cxn>
                <a:cxn ang="0">
                  <a:pos x="T10" y="T11"/>
                </a:cxn>
              </a:cxnLst>
              <a:rect l="0" t="0" r="r" b="b"/>
              <a:pathLst>
                <a:path w="228" h="251">
                  <a:moveTo>
                    <a:pt x="0" y="196"/>
                  </a:moveTo>
                  <a:lnTo>
                    <a:pt x="0" y="196"/>
                  </a:lnTo>
                  <a:lnTo>
                    <a:pt x="61" y="0"/>
                  </a:lnTo>
                  <a:cubicBezTo>
                    <a:pt x="118" y="18"/>
                    <a:pt x="174" y="39"/>
                    <a:pt x="228" y="62"/>
                  </a:cubicBezTo>
                  <a:lnTo>
                    <a:pt x="147" y="251"/>
                  </a:lnTo>
                  <a:cubicBezTo>
                    <a:pt x="99" y="230"/>
                    <a:pt x="50" y="212"/>
                    <a:pt x="0" y="19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265" name="Freeform 37">
              <a:extLst>
                <a:ext uri="{FF2B5EF4-FFF2-40B4-BE49-F238E27FC236}">
                  <a16:creationId xmlns:a16="http://schemas.microsoft.com/office/drawing/2014/main" id="{46C09D94-B2CB-4F5F-E97C-C215E9A6E34F}"/>
                </a:ext>
              </a:extLst>
            </p:cNvPr>
            <p:cNvSpPr>
              <a:spLocks/>
            </p:cNvSpPr>
            <p:nvPr/>
          </p:nvSpPr>
          <p:spPr bwMode="auto">
            <a:xfrm>
              <a:off x="2710657" y="3226717"/>
              <a:ext cx="203200" cy="230188"/>
            </a:xfrm>
            <a:custGeom>
              <a:avLst/>
              <a:gdLst>
                <a:gd name="T0" fmla="*/ 212 w 212"/>
                <a:gd name="T1" fmla="*/ 202 h 240"/>
                <a:gd name="T2" fmla="*/ 212 w 212"/>
                <a:gd name="T3" fmla="*/ 202 h 240"/>
                <a:gd name="T4" fmla="*/ 171 w 212"/>
                <a:gd name="T5" fmla="*/ 0 h 240"/>
                <a:gd name="T6" fmla="*/ 0 w 212"/>
                <a:gd name="T7" fmla="*/ 44 h 240"/>
                <a:gd name="T8" fmla="*/ 61 w 212"/>
                <a:gd name="T9" fmla="*/ 240 h 240"/>
                <a:gd name="T10" fmla="*/ 212 w 212"/>
                <a:gd name="T11" fmla="*/ 202 h 240"/>
              </a:gdLst>
              <a:ahLst/>
              <a:cxnLst>
                <a:cxn ang="0">
                  <a:pos x="T0" y="T1"/>
                </a:cxn>
                <a:cxn ang="0">
                  <a:pos x="T2" y="T3"/>
                </a:cxn>
                <a:cxn ang="0">
                  <a:pos x="T4" y="T5"/>
                </a:cxn>
                <a:cxn ang="0">
                  <a:pos x="T6" y="T7"/>
                </a:cxn>
                <a:cxn ang="0">
                  <a:pos x="T8" y="T9"/>
                </a:cxn>
                <a:cxn ang="0">
                  <a:pos x="T10" y="T11"/>
                </a:cxn>
              </a:cxnLst>
              <a:rect l="0" t="0" r="r" b="b"/>
              <a:pathLst>
                <a:path w="212" h="240">
                  <a:moveTo>
                    <a:pt x="212" y="202"/>
                  </a:moveTo>
                  <a:lnTo>
                    <a:pt x="212" y="202"/>
                  </a:lnTo>
                  <a:lnTo>
                    <a:pt x="171" y="0"/>
                  </a:lnTo>
                  <a:cubicBezTo>
                    <a:pt x="113" y="12"/>
                    <a:pt x="56" y="27"/>
                    <a:pt x="0" y="44"/>
                  </a:cubicBezTo>
                  <a:lnTo>
                    <a:pt x="61" y="240"/>
                  </a:lnTo>
                  <a:cubicBezTo>
                    <a:pt x="111" y="225"/>
                    <a:pt x="161" y="212"/>
                    <a:pt x="212" y="2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266" name="Freeform 43">
              <a:extLst>
                <a:ext uri="{FF2B5EF4-FFF2-40B4-BE49-F238E27FC236}">
                  <a16:creationId xmlns:a16="http://schemas.microsoft.com/office/drawing/2014/main" id="{0637FC06-CD84-23E9-A75F-85E7832C59CF}"/>
                </a:ext>
              </a:extLst>
            </p:cNvPr>
            <p:cNvSpPr>
              <a:spLocks/>
            </p:cNvSpPr>
            <p:nvPr/>
          </p:nvSpPr>
          <p:spPr bwMode="auto">
            <a:xfrm>
              <a:off x="3021807" y="3536280"/>
              <a:ext cx="173038" cy="206375"/>
            </a:xfrm>
            <a:custGeom>
              <a:avLst/>
              <a:gdLst>
                <a:gd name="T0" fmla="*/ 182 w 182"/>
                <a:gd name="T1" fmla="*/ 206 h 216"/>
                <a:gd name="T2" fmla="*/ 182 w 182"/>
                <a:gd name="T3" fmla="*/ 206 h 216"/>
                <a:gd name="T4" fmla="*/ 182 w 182"/>
                <a:gd name="T5" fmla="*/ 206 h 216"/>
                <a:gd name="T6" fmla="*/ 182 w 182"/>
                <a:gd name="T7" fmla="*/ 0 h 216"/>
                <a:gd name="T8" fmla="*/ 0 w 182"/>
                <a:gd name="T9" fmla="*/ 13 h 216"/>
                <a:gd name="T10" fmla="*/ 28 w 182"/>
                <a:gd name="T11" fmla="*/ 216 h 216"/>
                <a:gd name="T12" fmla="*/ 182 w 182"/>
                <a:gd name="T13" fmla="*/ 206 h 216"/>
              </a:gdLst>
              <a:ahLst/>
              <a:cxnLst>
                <a:cxn ang="0">
                  <a:pos x="T0" y="T1"/>
                </a:cxn>
                <a:cxn ang="0">
                  <a:pos x="T2" y="T3"/>
                </a:cxn>
                <a:cxn ang="0">
                  <a:pos x="T4" y="T5"/>
                </a:cxn>
                <a:cxn ang="0">
                  <a:pos x="T6" y="T7"/>
                </a:cxn>
                <a:cxn ang="0">
                  <a:pos x="T8" y="T9"/>
                </a:cxn>
                <a:cxn ang="0">
                  <a:pos x="T10" y="T11"/>
                </a:cxn>
                <a:cxn ang="0">
                  <a:pos x="T12" y="T13"/>
                </a:cxn>
              </a:cxnLst>
              <a:rect l="0" t="0" r="r" b="b"/>
              <a:pathLst>
                <a:path w="182" h="216">
                  <a:moveTo>
                    <a:pt x="182" y="206"/>
                  </a:moveTo>
                  <a:lnTo>
                    <a:pt x="182" y="206"/>
                  </a:lnTo>
                  <a:lnTo>
                    <a:pt x="182" y="206"/>
                  </a:lnTo>
                  <a:lnTo>
                    <a:pt x="182" y="0"/>
                  </a:lnTo>
                  <a:cubicBezTo>
                    <a:pt x="120" y="0"/>
                    <a:pt x="60" y="5"/>
                    <a:pt x="0" y="13"/>
                  </a:cubicBezTo>
                  <a:lnTo>
                    <a:pt x="28" y="216"/>
                  </a:lnTo>
                  <a:cubicBezTo>
                    <a:pt x="78" y="210"/>
                    <a:pt x="130" y="206"/>
                    <a:pt x="182" y="206"/>
                  </a:cubicBezTo>
                  <a:close/>
                </a:path>
              </a:pathLst>
            </a:custGeom>
            <a:pattFill prst="wdUpDiag">
              <a:fgClr>
                <a:schemeClr val="accent2"/>
              </a:fgClr>
              <a:bgClr>
                <a:schemeClr val="accent1"/>
              </a:bgClr>
            </a:patt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67" name="Freeform 360">
              <a:extLst>
                <a:ext uri="{FF2B5EF4-FFF2-40B4-BE49-F238E27FC236}">
                  <a16:creationId xmlns:a16="http://schemas.microsoft.com/office/drawing/2014/main" id="{E86F671E-8798-7BFC-F9D5-50E175D3A7FB}"/>
                </a:ext>
              </a:extLst>
            </p:cNvPr>
            <p:cNvSpPr>
              <a:spLocks/>
            </p:cNvSpPr>
            <p:nvPr/>
          </p:nvSpPr>
          <p:spPr bwMode="auto">
            <a:xfrm>
              <a:off x="4037807" y="3402930"/>
              <a:ext cx="233363" cy="249238"/>
            </a:xfrm>
            <a:custGeom>
              <a:avLst/>
              <a:gdLst>
                <a:gd name="T0" fmla="*/ 0 w 246"/>
                <a:gd name="T1" fmla="*/ 180 h 260"/>
                <a:gd name="T2" fmla="*/ 0 w 246"/>
                <a:gd name="T3" fmla="*/ 180 h 260"/>
                <a:gd name="T4" fmla="*/ 101 w 246"/>
                <a:gd name="T5" fmla="*/ 0 h 260"/>
                <a:gd name="T6" fmla="*/ 246 w 246"/>
                <a:gd name="T7" fmla="*/ 92 h 260"/>
                <a:gd name="T8" fmla="*/ 128 w 246"/>
                <a:gd name="T9" fmla="*/ 260 h 260"/>
                <a:gd name="T10" fmla="*/ 0 w 246"/>
                <a:gd name="T11" fmla="*/ 180 h 260"/>
              </a:gdLst>
              <a:ahLst/>
              <a:cxnLst>
                <a:cxn ang="0">
                  <a:pos x="T0" y="T1"/>
                </a:cxn>
                <a:cxn ang="0">
                  <a:pos x="T2" y="T3"/>
                </a:cxn>
                <a:cxn ang="0">
                  <a:pos x="T4" y="T5"/>
                </a:cxn>
                <a:cxn ang="0">
                  <a:pos x="T6" y="T7"/>
                </a:cxn>
                <a:cxn ang="0">
                  <a:pos x="T8" y="T9"/>
                </a:cxn>
                <a:cxn ang="0">
                  <a:pos x="T10" y="T11"/>
                </a:cxn>
              </a:cxnLst>
              <a:rect l="0" t="0" r="r" b="b"/>
              <a:pathLst>
                <a:path w="246" h="260">
                  <a:moveTo>
                    <a:pt x="0" y="180"/>
                  </a:moveTo>
                  <a:lnTo>
                    <a:pt x="0" y="180"/>
                  </a:lnTo>
                  <a:lnTo>
                    <a:pt x="101" y="0"/>
                  </a:lnTo>
                  <a:cubicBezTo>
                    <a:pt x="151" y="29"/>
                    <a:pt x="199" y="59"/>
                    <a:pt x="246" y="92"/>
                  </a:cubicBezTo>
                  <a:lnTo>
                    <a:pt x="128" y="260"/>
                  </a:lnTo>
                  <a:cubicBezTo>
                    <a:pt x="87" y="231"/>
                    <a:pt x="44" y="205"/>
                    <a:pt x="0" y="18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268" name="Freeform 65">
              <a:extLst>
                <a:ext uri="{FF2B5EF4-FFF2-40B4-BE49-F238E27FC236}">
                  <a16:creationId xmlns:a16="http://schemas.microsoft.com/office/drawing/2014/main" id="{82D2CEBD-D8A0-2717-0C83-D1E5EA9AF9F5}"/>
                </a:ext>
              </a:extLst>
            </p:cNvPr>
            <p:cNvSpPr>
              <a:spLocks/>
            </p:cNvSpPr>
            <p:nvPr/>
          </p:nvSpPr>
          <p:spPr bwMode="auto">
            <a:xfrm>
              <a:off x="4145757" y="3071142"/>
              <a:ext cx="223838" cy="244475"/>
            </a:xfrm>
            <a:custGeom>
              <a:avLst/>
              <a:gdLst>
                <a:gd name="T0" fmla="*/ 0 w 235"/>
                <a:gd name="T1" fmla="*/ 183 h 255"/>
                <a:gd name="T2" fmla="*/ 0 w 235"/>
                <a:gd name="T3" fmla="*/ 183 h 255"/>
                <a:gd name="T4" fmla="*/ 93 w 235"/>
                <a:gd name="T5" fmla="*/ 0 h 255"/>
                <a:gd name="T6" fmla="*/ 235 w 235"/>
                <a:gd name="T7" fmla="*/ 80 h 255"/>
                <a:gd name="T8" fmla="*/ 127 w 235"/>
                <a:gd name="T9" fmla="*/ 255 h 255"/>
                <a:gd name="T10" fmla="*/ 0 w 235"/>
                <a:gd name="T11" fmla="*/ 183 h 255"/>
              </a:gdLst>
              <a:ahLst/>
              <a:cxnLst>
                <a:cxn ang="0">
                  <a:pos x="T0" y="T1"/>
                </a:cxn>
                <a:cxn ang="0">
                  <a:pos x="T2" y="T3"/>
                </a:cxn>
                <a:cxn ang="0">
                  <a:pos x="T4" y="T5"/>
                </a:cxn>
                <a:cxn ang="0">
                  <a:pos x="T6" y="T7"/>
                </a:cxn>
                <a:cxn ang="0">
                  <a:pos x="T8" y="T9"/>
                </a:cxn>
                <a:cxn ang="0">
                  <a:pos x="T10" y="T11"/>
                </a:cxn>
              </a:cxnLst>
              <a:rect l="0" t="0" r="r" b="b"/>
              <a:pathLst>
                <a:path w="235" h="255">
                  <a:moveTo>
                    <a:pt x="0" y="183"/>
                  </a:moveTo>
                  <a:lnTo>
                    <a:pt x="0" y="183"/>
                  </a:lnTo>
                  <a:lnTo>
                    <a:pt x="93" y="0"/>
                  </a:lnTo>
                  <a:cubicBezTo>
                    <a:pt x="142" y="25"/>
                    <a:pt x="189" y="52"/>
                    <a:pt x="235" y="80"/>
                  </a:cubicBezTo>
                  <a:lnTo>
                    <a:pt x="127" y="255"/>
                  </a:lnTo>
                  <a:cubicBezTo>
                    <a:pt x="86" y="229"/>
                    <a:pt x="43" y="206"/>
                    <a:pt x="0" y="18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grpSp>
      <p:sp>
        <p:nvSpPr>
          <p:cNvPr id="5" name="Foliennummernplatzhalter 4">
            <a:extLst>
              <a:ext uri="{FF2B5EF4-FFF2-40B4-BE49-F238E27FC236}">
                <a16:creationId xmlns:a16="http://schemas.microsoft.com/office/drawing/2014/main" id="{2CA4B7D1-A83F-B579-3B06-66B12F54530A}"/>
              </a:ext>
            </a:extLst>
          </p:cNvPr>
          <p:cNvSpPr>
            <a:spLocks noGrp="1"/>
          </p:cNvSpPr>
          <p:nvPr>
            <p:ph type="sldNum" sz="quarter" idx="12"/>
          </p:nvPr>
        </p:nvSpPr>
        <p:spPr/>
        <p:txBody>
          <a:bodyPr/>
          <a:lstStyle/>
          <a:p>
            <a:fld id="{442AD375-037F-43D0-B059-5172DA06796A}" type="slidenum">
              <a:rPr lang="de-CH" smtClean="0"/>
              <a:t>8</a:t>
            </a:fld>
            <a:endParaRPr lang="de-CH"/>
          </a:p>
        </p:txBody>
      </p:sp>
    </p:spTree>
    <p:extLst>
      <p:ext uri="{BB962C8B-B14F-4D97-AF65-F5344CB8AC3E}">
        <p14:creationId xmlns:p14="http://schemas.microsoft.com/office/powerpoint/2010/main" val="12390488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5C536C"/>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2458528" y="2343600"/>
            <a:ext cx="9149586" cy="438355"/>
          </a:xfrm>
        </p:spPr>
        <p:txBody>
          <a:bodyPr/>
          <a:lstStyle/>
          <a:p>
            <a:r>
              <a:rPr lang="de-CH" dirty="0"/>
              <a:t>Mehrsprachigkeit</a:t>
            </a:r>
          </a:p>
        </p:txBody>
      </p:sp>
      <p:sp>
        <p:nvSpPr>
          <p:cNvPr id="4" name="Datumsplatzhalter 3"/>
          <p:cNvSpPr>
            <a:spLocks noGrp="1"/>
          </p:cNvSpPr>
          <p:nvPr>
            <p:ph type="dt" sz="half" idx="10"/>
          </p:nvPr>
        </p:nvSpPr>
        <p:spPr/>
        <p:txBody>
          <a:bodyPr/>
          <a:lstStyle/>
          <a:p>
            <a:r>
              <a:rPr lang="de-CH"/>
              <a:t>Stand Dezember 2024</a:t>
            </a:r>
            <a:endParaRPr lang="de-CH" dirty="0"/>
          </a:p>
        </p:txBody>
      </p:sp>
      <p:sp>
        <p:nvSpPr>
          <p:cNvPr id="3" name="Foliennummernplatzhalter 2">
            <a:extLst>
              <a:ext uri="{FF2B5EF4-FFF2-40B4-BE49-F238E27FC236}">
                <a16:creationId xmlns:a16="http://schemas.microsoft.com/office/drawing/2014/main" id="{05172DA7-A60E-F229-B506-159F27142167}"/>
              </a:ext>
            </a:extLst>
          </p:cNvPr>
          <p:cNvSpPr>
            <a:spLocks noGrp="1"/>
          </p:cNvSpPr>
          <p:nvPr>
            <p:ph type="sldNum" sz="quarter" idx="12"/>
          </p:nvPr>
        </p:nvSpPr>
        <p:spPr/>
        <p:txBody>
          <a:bodyPr/>
          <a:lstStyle/>
          <a:p>
            <a:fld id="{442AD375-037F-43D0-B059-5172DA06796A}" type="slidenum">
              <a:rPr lang="de-CH" smtClean="0"/>
              <a:pPr/>
              <a:t>80</a:t>
            </a:fld>
            <a:endParaRPr lang="de-CH"/>
          </a:p>
        </p:txBody>
      </p:sp>
    </p:spTree>
    <p:extLst>
      <p:ext uri="{BB962C8B-B14F-4D97-AF65-F5344CB8AC3E}">
        <p14:creationId xmlns:p14="http://schemas.microsoft.com/office/powerpoint/2010/main" val="140195986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6586A9"/>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solidFill>
                  <a:schemeClr val="bg1"/>
                </a:solidFill>
              </a:rPr>
              <a:t>Mehrsprachigkeit</a:t>
            </a:r>
          </a:p>
        </p:txBody>
      </p:sp>
      <p:sp>
        <p:nvSpPr>
          <p:cNvPr id="3" name="Inhaltsplatzhalter 2"/>
          <p:cNvSpPr>
            <a:spLocks noGrp="1"/>
          </p:cNvSpPr>
          <p:nvPr>
            <p:ph idx="1"/>
          </p:nvPr>
        </p:nvSpPr>
        <p:spPr/>
        <p:txBody>
          <a:bodyPr/>
          <a:lstStyle/>
          <a:p>
            <a:r>
              <a:rPr lang="de-CH" dirty="0">
                <a:solidFill>
                  <a:srgbClr val="B2C3D4"/>
                </a:solidFill>
              </a:rPr>
              <a:t>Die Schweiz hat vier Landessprachen: </a:t>
            </a:r>
            <a:br>
              <a:rPr lang="de-CH" dirty="0">
                <a:solidFill>
                  <a:srgbClr val="B2C3D4"/>
                </a:solidFill>
              </a:rPr>
            </a:br>
            <a:r>
              <a:rPr lang="de-CH" dirty="0">
                <a:solidFill>
                  <a:srgbClr val="B2C3D4"/>
                </a:solidFill>
              </a:rPr>
              <a:t>Deutsch, Französisch, Italienisch </a:t>
            </a:r>
            <a:br>
              <a:rPr lang="de-CH" dirty="0">
                <a:solidFill>
                  <a:srgbClr val="B2C3D4"/>
                </a:solidFill>
              </a:rPr>
            </a:br>
            <a:r>
              <a:rPr lang="de-CH" dirty="0">
                <a:solidFill>
                  <a:srgbClr val="B2C3D4"/>
                </a:solidFill>
              </a:rPr>
              <a:t>und Rätoromanisch.</a:t>
            </a:r>
          </a:p>
        </p:txBody>
      </p:sp>
      <p:sp>
        <p:nvSpPr>
          <p:cNvPr id="4" name="Datumsplatzhalter 3"/>
          <p:cNvSpPr>
            <a:spLocks noGrp="1"/>
          </p:cNvSpPr>
          <p:nvPr>
            <p:ph type="dt" sz="half" idx="10"/>
          </p:nvPr>
        </p:nvSpPr>
        <p:spPr/>
        <p:txBody>
          <a:bodyPr/>
          <a:lstStyle/>
          <a:p>
            <a:r>
              <a:rPr lang="de-CH">
                <a:solidFill>
                  <a:schemeClr val="bg1"/>
                </a:solidFill>
              </a:rPr>
              <a:t>Stand Dezember 2024</a:t>
            </a:r>
            <a:endParaRPr lang="de-CH" dirty="0"/>
          </a:p>
        </p:txBody>
      </p:sp>
      <p:pic>
        <p:nvPicPr>
          <p:cNvPr id="9" name="Grafik 8">
            <a:extLst>
              <a:ext uri="{FF2B5EF4-FFF2-40B4-BE49-F238E27FC236}">
                <a16:creationId xmlns:a16="http://schemas.microsoft.com/office/drawing/2014/main" id="{9920E10B-BBE1-F451-70D7-6673D66573C0}"/>
              </a:ext>
            </a:extLst>
          </p:cNvPr>
          <p:cNvPicPr>
            <a:picLocks noChangeAspect="1"/>
          </p:cNvPicPr>
          <p:nvPr/>
        </p:nvPicPr>
        <p:blipFill>
          <a:blip r:embed="rId3"/>
          <a:stretch>
            <a:fillRect/>
          </a:stretch>
        </p:blipFill>
        <p:spPr>
          <a:xfrm>
            <a:off x="9063185" y="3209795"/>
            <a:ext cx="2546913" cy="3308400"/>
          </a:xfrm>
          <a:prstGeom prst="rect">
            <a:avLst/>
          </a:prstGeom>
        </p:spPr>
      </p:pic>
      <p:sp>
        <p:nvSpPr>
          <p:cNvPr id="5" name="Foliennummernplatzhalter 4">
            <a:extLst>
              <a:ext uri="{FF2B5EF4-FFF2-40B4-BE49-F238E27FC236}">
                <a16:creationId xmlns:a16="http://schemas.microsoft.com/office/drawing/2014/main" id="{5D0CD3CD-FE66-7034-FC13-DDD37181DE93}"/>
              </a:ext>
            </a:extLst>
          </p:cNvPr>
          <p:cNvSpPr>
            <a:spLocks noGrp="1"/>
          </p:cNvSpPr>
          <p:nvPr>
            <p:ph type="sldNum" sz="quarter" idx="12"/>
          </p:nvPr>
        </p:nvSpPr>
        <p:spPr/>
        <p:txBody>
          <a:bodyPr/>
          <a:lstStyle/>
          <a:p>
            <a:fld id="{442AD375-037F-43D0-B059-5172DA06796A}" type="slidenum">
              <a:rPr lang="de-CH" smtClean="0"/>
              <a:pPr/>
              <a:t>81</a:t>
            </a:fld>
            <a:endParaRPr lang="de-CH"/>
          </a:p>
        </p:txBody>
      </p:sp>
    </p:spTree>
    <p:extLst>
      <p:ext uri="{BB962C8B-B14F-4D97-AF65-F5344CB8AC3E}">
        <p14:creationId xmlns:p14="http://schemas.microsoft.com/office/powerpoint/2010/main" val="243644572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de-CH"/>
              <a:t>Die Sprachregionen</a:t>
            </a:r>
          </a:p>
        </p:txBody>
      </p:sp>
      <p:sp>
        <p:nvSpPr>
          <p:cNvPr id="3" name="Datumsplatzhalter 2"/>
          <p:cNvSpPr>
            <a:spLocks noGrp="1"/>
          </p:cNvSpPr>
          <p:nvPr>
            <p:ph type="dt" sz="half" idx="10"/>
          </p:nvPr>
        </p:nvSpPr>
        <p:spPr/>
        <p:txBody>
          <a:bodyPr/>
          <a:lstStyle/>
          <a:p>
            <a:r>
              <a:rPr lang="de-CH"/>
              <a:t>Stand Dezember 2024</a:t>
            </a:r>
            <a:endParaRPr lang="de-CH" dirty="0"/>
          </a:p>
        </p:txBody>
      </p:sp>
      <p:grpSp>
        <p:nvGrpSpPr>
          <p:cNvPr id="7" name="Gruppieren 6"/>
          <p:cNvGrpSpPr/>
          <p:nvPr/>
        </p:nvGrpSpPr>
        <p:grpSpPr>
          <a:xfrm>
            <a:off x="567383" y="696334"/>
            <a:ext cx="10242550" cy="5854700"/>
            <a:chOff x="1295400" y="1863725"/>
            <a:chExt cx="10242550" cy="5854700"/>
          </a:xfrm>
        </p:grpSpPr>
        <p:sp>
          <p:nvSpPr>
            <p:cNvPr id="8" name="AutoShape 3"/>
            <p:cNvSpPr>
              <a:spLocks noChangeAspect="1" noChangeArrowheads="1" noTextEdit="1"/>
            </p:cNvSpPr>
            <p:nvPr/>
          </p:nvSpPr>
          <p:spPr bwMode="auto">
            <a:xfrm>
              <a:off x="1295400" y="1905000"/>
              <a:ext cx="10210800" cy="5791200"/>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9" name="Freeform 5"/>
            <p:cNvSpPr>
              <a:spLocks/>
            </p:cNvSpPr>
            <p:nvPr/>
          </p:nvSpPr>
          <p:spPr bwMode="auto">
            <a:xfrm>
              <a:off x="8099425" y="2714626"/>
              <a:ext cx="1720850" cy="1900238"/>
            </a:xfrm>
            <a:custGeom>
              <a:avLst/>
              <a:gdLst>
                <a:gd name="T0" fmla="*/ 1405 w 1804"/>
                <a:gd name="T1" fmla="*/ 103 h 1991"/>
                <a:gd name="T2" fmla="*/ 1334 w 1804"/>
                <a:gd name="T3" fmla="*/ 114 h 1991"/>
                <a:gd name="T4" fmla="*/ 1276 w 1804"/>
                <a:gd name="T5" fmla="*/ 103 h 1991"/>
                <a:gd name="T6" fmla="*/ 1232 w 1804"/>
                <a:gd name="T7" fmla="*/ 160 h 1991"/>
                <a:gd name="T8" fmla="*/ 1193 w 1804"/>
                <a:gd name="T9" fmla="*/ 132 h 1991"/>
                <a:gd name="T10" fmla="*/ 1159 w 1804"/>
                <a:gd name="T11" fmla="*/ 89 h 1991"/>
                <a:gd name="T12" fmla="*/ 1136 w 1804"/>
                <a:gd name="T13" fmla="*/ 41 h 1991"/>
                <a:gd name="T14" fmla="*/ 1011 w 1804"/>
                <a:gd name="T15" fmla="*/ 29 h 1991"/>
                <a:gd name="T16" fmla="*/ 990 w 1804"/>
                <a:gd name="T17" fmla="*/ 55 h 1991"/>
                <a:gd name="T18" fmla="*/ 1008 w 1804"/>
                <a:gd name="T19" fmla="*/ 78 h 1991"/>
                <a:gd name="T20" fmla="*/ 1043 w 1804"/>
                <a:gd name="T21" fmla="*/ 94 h 1991"/>
                <a:gd name="T22" fmla="*/ 988 w 1804"/>
                <a:gd name="T23" fmla="*/ 151 h 1991"/>
                <a:gd name="T24" fmla="*/ 898 w 1804"/>
                <a:gd name="T25" fmla="*/ 159 h 1991"/>
                <a:gd name="T26" fmla="*/ 774 w 1804"/>
                <a:gd name="T27" fmla="*/ 113 h 1991"/>
                <a:gd name="T28" fmla="*/ 674 w 1804"/>
                <a:gd name="T29" fmla="*/ 153 h 1991"/>
                <a:gd name="T30" fmla="*/ 523 w 1804"/>
                <a:gd name="T31" fmla="*/ 148 h 1991"/>
                <a:gd name="T32" fmla="*/ 431 w 1804"/>
                <a:gd name="T33" fmla="*/ 188 h 1991"/>
                <a:gd name="T34" fmla="*/ 465 w 1804"/>
                <a:gd name="T35" fmla="*/ 240 h 1991"/>
                <a:gd name="T36" fmla="*/ 519 w 1804"/>
                <a:gd name="T37" fmla="*/ 280 h 1991"/>
                <a:gd name="T38" fmla="*/ 457 w 1804"/>
                <a:gd name="T39" fmla="*/ 288 h 1991"/>
                <a:gd name="T40" fmla="*/ 386 w 1804"/>
                <a:gd name="T41" fmla="*/ 327 h 1991"/>
                <a:gd name="T42" fmla="*/ 355 w 1804"/>
                <a:gd name="T43" fmla="*/ 443 h 1991"/>
                <a:gd name="T44" fmla="*/ 388 w 1804"/>
                <a:gd name="T45" fmla="*/ 661 h 1991"/>
                <a:gd name="T46" fmla="*/ 288 w 1804"/>
                <a:gd name="T47" fmla="*/ 762 h 1991"/>
                <a:gd name="T48" fmla="*/ 185 w 1804"/>
                <a:gd name="T49" fmla="*/ 868 h 1991"/>
                <a:gd name="T50" fmla="*/ 28 w 1804"/>
                <a:gd name="T51" fmla="*/ 885 h 1991"/>
                <a:gd name="T52" fmla="*/ 17 w 1804"/>
                <a:gd name="T53" fmla="*/ 949 h 1991"/>
                <a:gd name="T54" fmla="*/ 215 w 1804"/>
                <a:gd name="T55" fmla="*/ 987 h 1991"/>
                <a:gd name="T56" fmla="*/ 371 w 1804"/>
                <a:gd name="T57" fmla="*/ 986 h 1991"/>
                <a:gd name="T58" fmla="*/ 365 w 1804"/>
                <a:gd name="T59" fmla="*/ 1089 h 1991"/>
                <a:gd name="T60" fmla="*/ 444 w 1804"/>
                <a:gd name="T61" fmla="*/ 1108 h 1991"/>
                <a:gd name="T62" fmla="*/ 635 w 1804"/>
                <a:gd name="T63" fmla="*/ 1223 h 1991"/>
                <a:gd name="T64" fmla="*/ 752 w 1804"/>
                <a:gd name="T65" fmla="*/ 1231 h 1991"/>
                <a:gd name="T66" fmla="*/ 830 w 1804"/>
                <a:gd name="T67" fmla="*/ 1366 h 1991"/>
                <a:gd name="T68" fmla="*/ 723 w 1804"/>
                <a:gd name="T69" fmla="*/ 1507 h 1991"/>
                <a:gd name="T70" fmla="*/ 847 w 1804"/>
                <a:gd name="T71" fmla="*/ 1509 h 1991"/>
                <a:gd name="T72" fmla="*/ 961 w 1804"/>
                <a:gd name="T73" fmla="*/ 1625 h 1991"/>
                <a:gd name="T74" fmla="*/ 969 w 1804"/>
                <a:gd name="T75" fmla="*/ 1842 h 1991"/>
                <a:gd name="T76" fmla="*/ 1055 w 1804"/>
                <a:gd name="T77" fmla="*/ 1895 h 1991"/>
                <a:gd name="T78" fmla="*/ 1308 w 1804"/>
                <a:gd name="T79" fmla="*/ 1927 h 1991"/>
                <a:gd name="T80" fmla="*/ 1377 w 1804"/>
                <a:gd name="T81" fmla="*/ 1991 h 1991"/>
                <a:gd name="T82" fmla="*/ 1416 w 1804"/>
                <a:gd name="T83" fmla="*/ 1914 h 1991"/>
                <a:gd name="T84" fmla="*/ 1480 w 1804"/>
                <a:gd name="T85" fmla="*/ 1749 h 1991"/>
                <a:gd name="T86" fmla="*/ 1573 w 1804"/>
                <a:gd name="T87" fmla="*/ 1677 h 1991"/>
                <a:gd name="T88" fmla="*/ 1498 w 1804"/>
                <a:gd name="T89" fmla="*/ 1576 h 1991"/>
                <a:gd name="T90" fmla="*/ 1443 w 1804"/>
                <a:gd name="T91" fmla="*/ 1486 h 1991"/>
                <a:gd name="T92" fmla="*/ 1421 w 1804"/>
                <a:gd name="T93" fmla="*/ 1427 h 1991"/>
                <a:gd name="T94" fmla="*/ 1497 w 1804"/>
                <a:gd name="T95" fmla="*/ 1348 h 1991"/>
                <a:gd name="T96" fmla="*/ 1498 w 1804"/>
                <a:gd name="T97" fmla="*/ 1236 h 1991"/>
                <a:gd name="T98" fmla="*/ 1455 w 1804"/>
                <a:gd name="T99" fmla="*/ 1131 h 1991"/>
                <a:gd name="T100" fmla="*/ 1442 w 1804"/>
                <a:gd name="T101" fmla="*/ 1006 h 1991"/>
                <a:gd name="T102" fmla="*/ 1480 w 1804"/>
                <a:gd name="T103" fmla="*/ 903 h 1991"/>
                <a:gd name="T104" fmla="*/ 1522 w 1804"/>
                <a:gd name="T105" fmla="*/ 783 h 1991"/>
                <a:gd name="T106" fmla="*/ 1588 w 1804"/>
                <a:gd name="T107" fmla="*/ 680 h 1991"/>
                <a:gd name="T108" fmla="*/ 1656 w 1804"/>
                <a:gd name="T109" fmla="*/ 551 h 1991"/>
                <a:gd name="T110" fmla="*/ 1773 w 1804"/>
                <a:gd name="T111" fmla="*/ 476 h 1991"/>
                <a:gd name="T112" fmla="*/ 1758 w 1804"/>
                <a:gd name="T113" fmla="*/ 369 h 1991"/>
                <a:gd name="T114" fmla="*/ 1753 w 1804"/>
                <a:gd name="T115" fmla="*/ 253 h 1991"/>
                <a:gd name="T116" fmla="*/ 1686 w 1804"/>
                <a:gd name="T117" fmla="*/ 187 h 1991"/>
                <a:gd name="T118" fmla="*/ 1634 w 1804"/>
                <a:gd name="T119" fmla="*/ 191 h 1991"/>
                <a:gd name="T120" fmla="*/ 1570 w 1804"/>
                <a:gd name="T121" fmla="*/ 105 h 1991"/>
                <a:gd name="T122" fmla="*/ 1493 w 1804"/>
                <a:gd name="T123" fmla="*/ 74 h 1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04" h="1991">
                  <a:moveTo>
                    <a:pt x="1493" y="74"/>
                  </a:moveTo>
                  <a:lnTo>
                    <a:pt x="1493" y="74"/>
                  </a:lnTo>
                  <a:cubicBezTo>
                    <a:pt x="1486" y="75"/>
                    <a:pt x="1413" y="100"/>
                    <a:pt x="1405" y="103"/>
                  </a:cubicBezTo>
                  <a:cubicBezTo>
                    <a:pt x="1398" y="106"/>
                    <a:pt x="1389" y="121"/>
                    <a:pt x="1389" y="121"/>
                  </a:cubicBezTo>
                  <a:lnTo>
                    <a:pt x="1365" y="137"/>
                  </a:lnTo>
                  <a:lnTo>
                    <a:pt x="1334" y="114"/>
                  </a:lnTo>
                  <a:lnTo>
                    <a:pt x="1333" y="86"/>
                  </a:lnTo>
                  <a:lnTo>
                    <a:pt x="1305" y="71"/>
                  </a:lnTo>
                  <a:lnTo>
                    <a:pt x="1276" y="103"/>
                  </a:lnTo>
                  <a:lnTo>
                    <a:pt x="1265" y="99"/>
                  </a:lnTo>
                  <a:lnTo>
                    <a:pt x="1245" y="112"/>
                  </a:lnTo>
                  <a:lnTo>
                    <a:pt x="1232" y="160"/>
                  </a:lnTo>
                  <a:lnTo>
                    <a:pt x="1216" y="163"/>
                  </a:lnTo>
                  <a:lnTo>
                    <a:pt x="1210" y="150"/>
                  </a:lnTo>
                  <a:lnTo>
                    <a:pt x="1193" y="132"/>
                  </a:lnTo>
                  <a:lnTo>
                    <a:pt x="1178" y="139"/>
                  </a:lnTo>
                  <a:lnTo>
                    <a:pt x="1179" y="95"/>
                  </a:lnTo>
                  <a:lnTo>
                    <a:pt x="1159" y="89"/>
                  </a:lnTo>
                  <a:lnTo>
                    <a:pt x="1103" y="93"/>
                  </a:lnTo>
                  <a:lnTo>
                    <a:pt x="1106" y="75"/>
                  </a:lnTo>
                  <a:lnTo>
                    <a:pt x="1136" y="41"/>
                  </a:lnTo>
                  <a:lnTo>
                    <a:pt x="1114" y="34"/>
                  </a:lnTo>
                  <a:lnTo>
                    <a:pt x="1105" y="0"/>
                  </a:lnTo>
                  <a:lnTo>
                    <a:pt x="1011" y="29"/>
                  </a:lnTo>
                  <a:lnTo>
                    <a:pt x="999" y="33"/>
                  </a:lnTo>
                  <a:lnTo>
                    <a:pt x="988" y="36"/>
                  </a:lnTo>
                  <a:lnTo>
                    <a:pt x="990" y="55"/>
                  </a:lnTo>
                  <a:lnTo>
                    <a:pt x="961" y="64"/>
                  </a:lnTo>
                  <a:lnTo>
                    <a:pt x="973" y="79"/>
                  </a:lnTo>
                  <a:lnTo>
                    <a:pt x="1008" y="78"/>
                  </a:lnTo>
                  <a:lnTo>
                    <a:pt x="1032" y="50"/>
                  </a:lnTo>
                  <a:lnTo>
                    <a:pt x="1060" y="71"/>
                  </a:lnTo>
                  <a:lnTo>
                    <a:pt x="1043" y="94"/>
                  </a:lnTo>
                  <a:lnTo>
                    <a:pt x="1070" y="125"/>
                  </a:lnTo>
                  <a:lnTo>
                    <a:pt x="1024" y="167"/>
                  </a:lnTo>
                  <a:lnTo>
                    <a:pt x="988" y="151"/>
                  </a:lnTo>
                  <a:lnTo>
                    <a:pt x="927" y="178"/>
                  </a:lnTo>
                  <a:lnTo>
                    <a:pt x="910" y="157"/>
                  </a:lnTo>
                  <a:lnTo>
                    <a:pt x="898" y="159"/>
                  </a:lnTo>
                  <a:lnTo>
                    <a:pt x="840" y="163"/>
                  </a:lnTo>
                  <a:lnTo>
                    <a:pt x="841" y="135"/>
                  </a:lnTo>
                  <a:lnTo>
                    <a:pt x="774" y="113"/>
                  </a:lnTo>
                  <a:lnTo>
                    <a:pt x="749" y="92"/>
                  </a:lnTo>
                  <a:lnTo>
                    <a:pt x="730" y="141"/>
                  </a:lnTo>
                  <a:lnTo>
                    <a:pt x="674" y="153"/>
                  </a:lnTo>
                  <a:lnTo>
                    <a:pt x="596" y="160"/>
                  </a:lnTo>
                  <a:lnTo>
                    <a:pt x="574" y="123"/>
                  </a:lnTo>
                  <a:lnTo>
                    <a:pt x="523" y="148"/>
                  </a:lnTo>
                  <a:lnTo>
                    <a:pt x="495" y="122"/>
                  </a:lnTo>
                  <a:lnTo>
                    <a:pt x="434" y="143"/>
                  </a:lnTo>
                  <a:lnTo>
                    <a:pt x="431" y="188"/>
                  </a:lnTo>
                  <a:lnTo>
                    <a:pt x="470" y="212"/>
                  </a:lnTo>
                  <a:lnTo>
                    <a:pt x="468" y="228"/>
                  </a:lnTo>
                  <a:lnTo>
                    <a:pt x="465" y="240"/>
                  </a:lnTo>
                  <a:lnTo>
                    <a:pt x="500" y="250"/>
                  </a:lnTo>
                  <a:lnTo>
                    <a:pt x="541" y="272"/>
                  </a:lnTo>
                  <a:lnTo>
                    <a:pt x="519" y="280"/>
                  </a:lnTo>
                  <a:lnTo>
                    <a:pt x="490" y="288"/>
                  </a:lnTo>
                  <a:lnTo>
                    <a:pt x="482" y="306"/>
                  </a:lnTo>
                  <a:lnTo>
                    <a:pt x="457" y="288"/>
                  </a:lnTo>
                  <a:lnTo>
                    <a:pt x="436" y="313"/>
                  </a:lnTo>
                  <a:lnTo>
                    <a:pt x="410" y="309"/>
                  </a:lnTo>
                  <a:lnTo>
                    <a:pt x="386" y="327"/>
                  </a:lnTo>
                  <a:lnTo>
                    <a:pt x="393" y="374"/>
                  </a:lnTo>
                  <a:lnTo>
                    <a:pt x="365" y="384"/>
                  </a:lnTo>
                  <a:lnTo>
                    <a:pt x="355" y="443"/>
                  </a:lnTo>
                  <a:lnTo>
                    <a:pt x="299" y="491"/>
                  </a:lnTo>
                  <a:lnTo>
                    <a:pt x="362" y="580"/>
                  </a:lnTo>
                  <a:lnTo>
                    <a:pt x="388" y="661"/>
                  </a:lnTo>
                  <a:lnTo>
                    <a:pt x="368" y="699"/>
                  </a:lnTo>
                  <a:lnTo>
                    <a:pt x="331" y="707"/>
                  </a:lnTo>
                  <a:lnTo>
                    <a:pt x="288" y="762"/>
                  </a:lnTo>
                  <a:lnTo>
                    <a:pt x="314" y="780"/>
                  </a:lnTo>
                  <a:lnTo>
                    <a:pt x="289" y="842"/>
                  </a:lnTo>
                  <a:lnTo>
                    <a:pt x="185" y="868"/>
                  </a:lnTo>
                  <a:lnTo>
                    <a:pt x="154" y="891"/>
                  </a:lnTo>
                  <a:lnTo>
                    <a:pt x="67" y="877"/>
                  </a:lnTo>
                  <a:lnTo>
                    <a:pt x="28" y="885"/>
                  </a:lnTo>
                  <a:lnTo>
                    <a:pt x="1" y="913"/>
                  </a:lnTo>
                  <a:lnTo>
                    <a:pt x="0" y="925"/>
                  </a:lnTo>
                  <a:lnTo>
                    <a:pt x="17" y="949"/>
                  </a:lnTo>
                  <a:lnTo>
                    <a:pt x="47" y="975"/>
                  </a:lnTo>
                  <a:lnTo>
                    <a:pt x="99" y="997"/>
                  </a:lnTo>
                  <a:lnTo>
                    <a:pt x="215" y="987"/>
                  </a:lnTo>
                  <a:lnTo>
                    <a:pt x="302" y="971"/>
                  </a:lnTo>
                  <a:lnTo>
                    <a:pt x="354" y="972"/>
                  </a:lnTo>
                  <a:lnTo>
                    <a:pt x="371" y="986"/>
                  </a:lnTo>
                  <a:lnTo>
                    <a:pt x="338" y="1027"/>
                  </a:lnTo>
                  <a:lnTo>
                    <a:pt x="347" y="1074"/>
                  </a:lnTo>
                  <a:lnTo>
                    <a:pt x="365" y="1089"/>
                  </a:lnTo>
                  <a:lnTo>
                    <a:pt x="387" y="1075"/>
                  </a:lnTo>
                  <a:lnTo>
                    <a:pt x="437" y="1105"/>
                  </a:lnTo>
                  <a:lnTo>
                    <a:pt x="444" y="1108"/>
                  </a:lnTo>
                  <a:lnTo>
                    <a:pt x="533" y="1199"/>
                  </a:lnTo>
                  <a:lnTo>
                    <a:pt x="608" y="1232"/>
                  </a:lnTo>
                  <a:lnTo>
                    <a:pt x="635" y="1223"/>
                  </a:lnTo>
                  <a:lnTo>
                    <a:pt x="656" y="1226"/>
                  </a:lnTo>
                  <a:lnTo>
                    <a:pt x="688" y="1222"/>
                  </a:lnTo>
                  <a:lnTo>
                    <a:pt x="752" y="1231"/>
                  </a:lnTo>
                  <a:lnTo>
                    <a:pt x="822" y="1245"/>
                  </a:lnTo>
                  <a:lnTo>
                    <a:pt x="823" y="1269"/>
                  </a:lnTo>
                  <a:lnTo>
                    <a:pt x="830" y="1366"/>
                  </a:lnTo>
                  <a:lnTo>
                    <a:pt x="834" y="1419"/>
                  </a:lnTo>
                  <a:lnTo>
                    <a:pt x="810" y="1437"/>
                  </a:lnTo>
                  <a:lnTo>
                    <a:pt x="723" y="1507"/>
                  </a:lnTo>
                  <a:lnTo>
                    <a:pt x="761" y="1533"/>
                  </a:lnTo>
                  <a:lnTo>
                    <a:pt x="812" y="1545"/>
                  </a:lnTo>
                  <a:lnTo>
                    <a:pt x="847" y="1509"/>
                  </a:lnTo>
                  <a:lnTo>
                    <a:pt x="893" y="1521"/>
                  </a:lnTo>
                  <a:lnTo>
                    <a:pt x="924" y="1531"/>
                  </a:lnTo>
                  <a:lnTo>
                    <a:pt x="961" y="1625"/>
                  </a:lnTo>
                  <a:lnTo>
                    <a:pt x="939" y="1743"/>
                  </a:lnTo>
                  <a:lnTo>
                    <a:pt x="931" y="1776"/>
                  </a:lnTo>
                  <a:lnTo>
                    <a:pt x="969" y="1842"/>
                  </a:lnTo>
                  <a:lnTo>
                    <a:pt x="962" y="1875"/>
                  </a:lnTo>
                  <a:lnTo>
                    <a:pt x="998" y="1899"/>
                  </a:lnTo>
                  <a:lnTo>
                    <a:pt x="1055" y="1895"/>
                  </a:lnTo>
                  <a:lnTo>
                    <a:pt x="1156" y="1916"/>
                  </a:lnTo>
                  <a:lnTo>
                    <a:pt x="1225" y="1925"/>
                  </a:lnTo>
                  <a:lnTo>
                    <a:pt x="1308" y="1927"/>
                  </a:lnTo>
                  <a:lnTo>
                    <a:pt x="1313" y="1932"/>
                  </a:lnTo>
                  <a:lnTo>
                    <a:pt x="1368" y="1983"/>
                  </a:lnTo>
                  <a:lnTo>
                    <a:pt x="1377" y="1991"/>
                  </a:lnTo>
                  <a:lnTo>
                    <a:pt x="1403" y="1958"/>
                  </a:lnTo>
                  <a:lnTo>
                    <a:pt x="1418" y="1941"/>
                  </a:lnTo>
                  <a:lnTo>
                    <a:pt x="1416" y="1914"/>
                  </a:lnTo>
                  <a:lnTo>
                    <a:pt x="1442" y="1882"/>
                  </a:lnTo>
                  <a:lnTo>
                    <a:pt x="1475" y="1776"/>
                  </a:lnTo>
                  <a:lnTo>
                    <a:pt x="1480" y="1749"/>
                  </a:lnTo>
                  <a:lnTo>
                    <a:pt x="1520" y="1741"/>
                  </a:lnTo>
                  <a:lnTo>
                    <a:pt x="1529" y="1690"/>
                  </a:lnTo>
                  <a:lnTo>
                    <a:pt x="1573" y="1677"/>
                  </a:lnTo>
                  <a:lnTo>
                    <a:pt x="1570" y="1671"/>
                  </a:lnTo>
                  <a:lnTo>
                    <a:pt x="1523" y="1609"/>
                  </a:lnTo>
                  <a:lnTo>
                    <a:pt x="1498" y="1576"/>
                  </a:lnTo>
                  <a:lnTo>
                    <a:pt x="1483" y="1552"/>
                  </a:lnTo>
                  <a:lnTo>
                    <a:pt x="1457" y="1506"/>
                  </a:lnTo>
                  <a:lnTo>
                    <a:pt x="1443" y="1486"/>
                  </a:lnTo>
                  <a:lnTo>
                    <a:pt x="1426" y="1460"/>
                  </a:lnTo>
                  <a:lnTo>
                    <a:pt x="1423" y="1452"/>
                  </a:lnTo>
                  <a:lnTo>
                    <a:pt x="1421" y="1427"/>
                  </a:lnTo>
                  <a:lnTo>
                    <a:pt x="1419" y="1400"/>
                  </a:lnTo>
                  <a:lnTo>
                    <a:pt x="1464" y="1370"/>
                  </a:lnTo>
                  <a:lnTo>
                    <a:pt x="1497" y="1348"/>
                  </a:lnTo>
                  <a:lnTo>
                    <a:pt x="1498" y="1325"/>
                  </a:lnTo>
                  <a:lnTo>
                    <a:pt x="1502" y="1257"/>
                  </a:lnTo>
                  <a:lnTo>
                    <a:pt x="1498" y="1236"/>
                  </a:lnTo>
                  <a:lnTo>
                    <a:pt x="1483" y="1194"/>
                  </a:lnTo>
                  <a:lnTo>
                    <a:pt x="1471" y="1161"/>
                  </a:lnTo>
                  <a:lnTo>
                    <a:pt x="1455" y="1131"/>
                  </a:lnTo>
                  <a:lnTo>
                    <a:pt x="1437" y="1079"/>
                  </a:lnTo>
                  <a:lnTo>
                    <a:pt x="1437" y="1030"/>
                  </a:lnTo>
                  <a:lnTo>
                    <a:pt x="1442" y="1006"/>
                  </a:lnTo>
                  <a:lnTo>
                    <a:pt x="1454" y="980"/>
                  </a:lnTo>
                  <a:lnTo>
                    <a:pt x="1456" y="973"/>
                  </a:lnTo>
                  <a:lnTo>
                    <a:pt x="1480" y="903"/>
                  </a:lnTo>
                  <a:lnTo>
                    <a:pt x="1496" y="855"/>
                  </a:lnTo>
                  <a:lnTo>
                    <a:pt x="1519" y="787"/>
                  </a:lnTo>
                  <a:lnTo>
                    <a:pt x="1522" y="783"/>
                  </a:lnTo>
                  <a:lnTo>
                    <a:pt x="1545" y="759"/>
                  </a:lnTo>
                  <a:lnTo>
                    <a:pt x="1559" y="733"/>
                  </a:lnTo>
                  <a:lnTo>
                    <a:pt x="1588" y="680"/>
                  </a:lnTo>
                  <a:lnTo>
                    <a:pt x="1632" y="642"/>
                  </a:lnTo>
                  <a:lnTo>
                    <a:pt x="1648" y="580"/>
                  </a:lnTo>
                  <a:lnTo>
                    <a:pt x="1656" y="551"/>
                  </a:lnTo>
                  <a:lnTo>
                    <a:pt x="1685" y="514"/>
                  </a:lnTo>
                  <a:lnTo>
                    <a:pt x="1705" y="488"/>
                  </a:lnTo>
                  <a:lnTo>
                    <a:pt x="1773" y="476"/>
                  </a:lnTo>
                  <a:lnTo>
                    <a:pt x="1803" y="442"/>
                  </a:lnTo>
                  <a:lnTo>
                    <a:pt x="1804" y="408"/>
                  </a:lnTo>
                  <a:lnTo>
                    <a:pt x="1758" y="369"/>
                  </a:lnTo>
                  <a:lnTo>
                    <a:pt x="1756" y="333"/>
                  </a:lnTo>
                  <a:lnTo>
                    <a:pt x="1740" y="278"/>
                  </a:lnTo>
                  <a:lnTo>
                    <a:pt x="1753" y="253"/>
                  </a:lnTo>
                  <a:lnTo>
                    <a:pt x="1763" y="219"/>
                  </a:lnTo>
                  <a:lnTo>
                    <a:pt x="1693" y="210"/>
                  </a:lnTo>
                  <a:lnTo>
                    <a:pt x="1686" y="187"/>
                  </a:lnTo>
                  <a:lnTo>
                    <a:pt x="1660" y="178"/>
                  </a:lnTo>
                  <a:lnTo>
                    <a:pt x="1652" y="198"/>
                  </a:lnTo>
                  <a:lnTo>
                    <a:pt x="1634" y="191"/>
                  </a:lnTo>
                  <a:lnTo>
                    <a:pt x="1611" y="135"/>
                  </a:lnTo>
                  <a:lnTo>
                    <a:pt x="1596" y="125"/>
                  </a:lnTo>
                  <a:lnTo>
                    <a:pt x="1570" y="105"/>
                  </a:lnTo>
                  <a:lnTo>
                    <a:pt x="1559" y="56"/>
                  </a:lnTo>
                  <a:cubicBezTo>
                    <a:pt x="1559" y="56"/>
                    <a:pt x="1499" y="73"/>
                    <a:pt x="1493" y="74"/>
                  </a:cubicBezTo>
                  <a:lnTo>
                    <a:pt x="1493" y="7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 name="Freeform 6"/>
            <p:cNvSpPr>
              <a:spLocks noEditPoints="1"/>
            </p:cNvSpPr>
            <p:nvPr/>
          </p:nvSpPr>
          <p:spPr bwMode="auto">
            <a:xfrm>
              <a:off x="8096250" y="2711451"/>
              <a:ext cx="1727200" cy="1908175"/>
            </a:xfrm>
            <a:custGeom>
              <a:avLst/>
              <a:gdLst>
                <a:gd name="T0" fmla="*/ 1058 w 1811"/>
                <a:gd name="T1" fmla="*/ 1903 h 2000"/>
                <a:gd name="T2" fmla="*/ 960 w 1811"/>
                <a:gd name="T3" fmla="*/ 1629 h 2000"/>
                <a:gd name="T4" fmla="*/ 720 w 1811"/>
                <a:gd name="T5" fmla="*/ 1511 h 2000"/>
                <a:gd name="T6" fmla="*/ 691 w 1811"/>
                <a:gd name="T7" fmla="*/ 1230 h 2000"/>
                <a:gd name="T8" fmla="*/ 439 w 1811"/>
                <a:gd name="T9" fmla="*/ 1112 h 2000"/>
                <a:gd name="T10" fmla="*/ 355 w 1811"/>
                <a:gd name="T11" fmla="*/ 979 h 2000"/>
                <a:gd name="T12" fmla="*/ 0 w 1811"/>
                <a:gd name="T13" fmla="*/ 930 h 2000"/>
                <a:gd name="T14" fmla="*/ 187 w 1811"/>
                <a:gd name="T15" fmla="*/ 869 h 2000"/>
                <a:gd name="T16" fmla="*/ 387 w 1811"/>
                <a:gd name="T17" fmla="*/ 665 h 2000"/>
                <a:gd name="T18" fmla="*/ 385 w 1811"/>
                <a:gd name="T19" fmla="*/ 330 h 2000"/>
                <a:gd name="T20" fmla="*/ 521 w 1811"/>
                <a:gd name="T21" fmla="*/ 281 h 2000"/>
                <a:gd name="T22" fmla="*/ 434 w 1811"/>
                <a:gd name="T23" fmla="*/ 145 h 2000"/>
                <a:gd name="T24" fmla="*/ 731 w 1811"/>
                <a:gd name="T25" fmla="*/ 142 h 2000"/>
                <a:gd name="T26" fmla="*/ 914 w 1811"/>
                <a:gd name="T27" fmla="*/ 158 h 2000"/>
                <a:gd name="T28" fmla="*/ 1058 w 1811"/>
                <a:gd name="T29" fmla="*/ 76 h 2000"/>
                <a:gd name="T30" fmla="*/ 987 w 1811"/>
                <a:gd name="T31" fmla="*/ 38 h 2000"/>
                <a:gd name="T32" fmla="*/ 1110 w 1811"/>
                <a:gd name="T33" fmla="*/ 94 h 2000"/>
                <a:gd name="T34" fmla="*/ 1221 w 1811"/>
                <a:gd name="T35" fmla="*/ 163 h 2000"/>
                <a:gd name="T36" fmla="*/ 1339 w 1811"/>
                <a:gd name="T37" fmla="*/ 88 h 2000"/>
                <a:gd name="T38" fmla="*/ 1495 w 1811"/>
                <a:gd name="T39" fmla="*/ 75 h 2000"/>
                <a:gd name="T40" fmla="*/ 1617 w 1811"/>
                <a:gd name="T41" fmla="*/ 138 h 2000"/>
                <a:gd name="T42" fmla="*/ 1770 w 1811"/>
                <a:gd name="T43" fmla="*/ 221 h 2000"/>
                <a:gd name="T44" fmla="*/ 1809 w 1811"/>
                <a:gd name="T45" fmla="*/ 448 h 2000"/>
                <a:gd name="T46" fmla="*/ 1550 w 1811"/>
                <a:gd name="T47" fmla="*/ 765 h 2000"/>
                <a:gd name="T48" fmla="*/ 1444 w 1811"/>
                <a:gd name="T49" fmla="*/ 1082 h 2000"/>
                <a:gd name="T50" fmla="*/ 1426 w 1811"/>
                <a:gd name="T51" fmla="*/ 1406 h 2000"/>
                <a:gd name="T52" fmla="*/ 1575 w 1811"/>
                <a:gd name="T53" fmla="*/ 1673 h 2000"/>
                <a:gd name="T54" fmla="*/ 1447 w 1811"/>
                <a:gd name="T55" fmla="*/ 1888 h 2000"/>
                <a:gd name="T56" fmla="*/ 1058 w 1811"/>
                <a:gd name="T57" fmla="*/ 1896 h 2000"/>
                <a:gd name="T58" fmla="*/ 1379 w 1811"/>
                <a:gd name="T59" fmla="*/ 1990 h 2000"/>
                <a:gd name="T60" fmla="*/ 1480 w 1811"/>
                <a:gd name="T61" fmla="*/ 1750 h 2000"/>
                <a:gd name="T62" fmla="*/ 1457 w 1811"/>
                <a:gd name="T63" fmla="*/ 1512 h 2000"/>
                <a:gd name="T64" fmla="*/ 1502 w 1811"/>
                <a:gd name="T65" fmla="*/ 1261 h 2000"/>
                <a:gd name="T66" fmla="*/ 1441 w 1811"/>
                <a:gd name="T67" fmla="*/ 1010 h 2000"/>
                <a:gd name="T68" fmla="*/ 1545 w 1811"/>
                <a:gd name="T69" fmla="*/ 761 h 2000"/>
                <a:gd name="T70" fmla="*/ 1803 w 1811"/>
                <a:gd name="T71" fmla="*/ 445 h 2000"/>
                <a:gd name="T72" fmla="*/ 1762 w 1811"/>
                <a:gd name="T73" fmla="*/ 226 h 2000"/>
                <a:gd name="T74" fmla="*/ 1611 w 1811"/>
                <a:gd name="T75" fmla="*/ 141 h 2000"/>
                <a:gd name="T76" fmla="*/ 1409 w 1811"/>
                <a:gd name="T77" fmla="*/ 110 h 2000"/>
                <a:gd name="T78" fmla="*/ 1309 w 1811"/>
                <a:gd name="T79" fmla="*/ 79 h 2000"/>
                <a:gd name="T80" fmla="*/ 1211 w 1811"/>
                <a:gd name="T81" fmla="*/ 156 h 2000"/>
                <a:gd name="T82" fmla="*/ 1106 w 1811"/>
                <a:gd name="T83" fmla="*/ 78 h 2000"/>
                <a:gd name="T84" fmla="*/ 969 w 1811"/>
                <a:gd name="T85" fmla="*/ 70 h 2000"/>
                <a:gd name="T86" fmla="*/ 1078 w 1811"/>
                <a:gd name="T87" fmla="*/ 130 h 2000"/>
                <a:gd name="T88" fmla="*/ 839 w 1811"/>
                <a:gd name="T89" fmla="*/ 171 h 2000"/>
                <a:gd name="T90" fmla="*/ 598 w 1811"/>
                <a:gd name="T91" fmla="*/ 168 h 2000"/>
                <a:gd name="T92" fmla="*/ 477 w 1811"/>
                <a:gd name="T93" fmla="*/ 215 h 2000"/>
                <a:gd name="T94" fmla="*/ 487 w 1811"/>
                <a:gd name="T95" fmla="*/ 315 h 2000"/>
                <a:gd name="T96" fmla="*/ 371 w 1811"/>
                <a:gd name="T97" fmla="*/ 391 h 2000"/>
                <a:gd name="T98" fmla="*/ 336 w 1811"/>
                <a:gd name="T99" fmla="*/ 714 h 2000"/>
                <a:gd name="T100" fmla="*/ 70 w 1811"/>
                <a:gd name="T101" fmla="*/ 884 h 2000"/>
                <a:gd name="T102" fmla="*/ 102 w 1811"/>
                <a:gd name="T103" fmla="*/ 998 h 2000"/>
                <a:gd name="T104" fmla="*/ 353 w 1811"/>
                <a:gd name="T105" fmla="*/ 1076 h 2000"/>
                <a:gd name="T106" fmla="*/ 611 w 1811"/>
                <a:gd name="T107" fmla="*/ 1233 h 2000"/>
                <a:gd name="T108" fmla="*/ 829 w 1811"/>
                <a:gd name="T109" fmla="*/ 1273 h 2000"/>
                <a:gd name="T110" fmla="*/ 849 w 1811"/>
                <a:gd name="T111" fmla="*/ 1510 h 2000"/>
                <a:gd name="T112" fmla="*/ 975 w 1811"/>
                <a:gd name="T113" fmla="*/ 1846 h 2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11" h="2000">
                  <a:moveTo>
                    <a:pt x="1380" y="2000"/>
                  </a:moveTo>
                  <a:lnTo>
                    <a:pt x="1380" y="2000"/>
                  </a:lnTo>
                  <a:lnTo>
                    <a:pt x="1309" y="1934"/>
                  </a:lnTo>
                  <a:lnTo>
                    <a:pt x="1228" y="1932"/>
                  </a:lnTo>
                  <a:lnTo>
                    <a:pt x="1159" y="1924"/>
                  </a:lnTo>
                  <a:lnTo>
                    <a:pt x="1058" y="1903"/>
                  </a:lnTo>
                  <a:lnTo>
                    <a:pt x="1000" y="1907"/>
                  </a:lnTo>
                  <a:lnTo>
                    <a:pt x="961" y="1881"/>
                  </a:lnTo>
                  <a:lnTo>
                    <a:pt x="968" y="1847"/>
                  </a:lnTo>
                  <a:lnTo>
                    <a:pt x="931" y="1780"/>
                  </a:lnTo>
                  <a:lnTo>
                    <a:pt x="939" y="1746"/>
                  </a:lnTo>
                  <a:lnTo>
                    <a:pt x="960" y="1629"/>
                  </a:lnTo>
                  <a:lnTo>
                    <a:pt x="925" y="1538"/>
                  </a:lnTo>
                  <a:lnTo>
                    <a:pt x="895" y="1528"/>
                  </a:lnTo>
                  <a:lnTo>
                    <a:pt x="851" y="1517"/>
                  </a:lnTo>
                  <a:lnTo>
                    <a:pt x="816" y="1552"/>
                  </a:lnTo>
                  <a:lnTo>
                    <a:pt x="762" y="1540"/>
                  </a:lnTo>
                  <a:lnTo>
                    <a:pt x="720" y="1511"/>
                  </a:lnTo>
                  <a:lnTo>
                    <a:pt x="811" y="1438"/>
                  </a:lnTo>
                  <a:lnTo>
                    <a:pt x="834" y="1422"/>
                  </a:lnTo>
                  <a:lnTo>
                    <a:pt x="822" y="1274"/>
                  </a:lnTo>
                  <a:lnTo>
                    <a:pt x="822" y="1252"/>
                  </a:lnTo>
                  <a:lnTo>
                    <a:pt x="754" y="1239"/>
                  </a:lnTo>
                  <a:lnTo>
                    <a:pt x="691" y="1230"/>
                  </a:lnTo>
                  <a:lnTo>
                    <a:pt x="659" y="1233"/>
                  </a:lnTo>
                  <a:lnTo>
                    <a:pt x="638" y="1230"/>
                  </a:lnTo>
                  <a:lnTo>
                    <a:pt x="610" y="1240"/>
                  </a:lnTo>
                  <a:lnTo>
                    <a:pt x="534" y="1205"/>
                  </a:lnTo>
                  <a:lnTo>
                    <a:pt x="445" y="1115"/>
                  </a:lnTo>
                  <a:lnTo>
                    <a:pt x="439" y="1112"/>
                  </a:lnTo>
                  <a:lnTo>
                    <a:pt x="390" y="1083"/>
                  </a:lnTo>
                  <a:lnTo>
                    <a:pt x="368" y="1097"/>
                  </a:lnTo>
                  <a:lnTo>
                    <a:pt x="347" y="1080"/>
                  </a:lnTo>
                  <a:lnTo>
                    <a:pt x="337" y="1030"/>
                  </a:lnTo>
                  <a:lnTo>
                    <a:pt x="369" y="990"/>
                  </a:lnTo>
                  <a:lnTo>
                    <a:pt x="355" y="979"/>
                  </a:lnTo>
                  <a:lnTo>
                    <a:pt x="305" y="978"/>
                  </a:lnTo>
                  <a:lnTo>
                    <a:pt x="219" y="994"/>
                  </a:lnTo>
                  <a:lnTo>
                    <a:pt x="101" y="1004"/>
                  </a:lnTo>
                  <a:lnTo>
                    <a:pt x="48" y="982"/>
                  </a:lnTo>
                  <a:lnTo>
                    <a:pt x="18" y="955"/>
                  </a:lnTo>
                  <a:lnTo>
                    <a:pt x="0" y="930"/>
                  </a:lnTo>
                  <a:lnTo>
                    <a:pt x="0" y="915"/>
                  </a:lnTo>
                  <a:lnTo>
                    <a:pt x="29" y="886"/>
                  </a:lnTo>
                  <a:lnTo>
                    <a:pt x="70" y="877"/>
                  </a:lnTo>
                  <a:lnTo>
                    <a:pt x="71" y="878"/>
                  </a:lnTo>
                  <a:lnTo>
                    <a:pt x="156" y="892"/>
                  </a:lnTo>
                  <a:lnTo>
                    <a:pt x="187" y="869"/>
                  </a:lnTo>
                  <a:lnTo>
                    <a:pt x="290" y="843"/>
                  </a:lnTo>
                  <a:lnTo>
                    <a:pt x="313" y="785"/>
                  </a:lnTo>
                  <a:lnTo>
                    <a:pt x="287" y="767"/>
                  </a:lnTo>
                  <a:lnTo>
                    <a:pt x="332" y="708"/>
                  </a:lnTo>
                  <a:lnTo>
                    <a:pt x="369" y="700"/>
                  </a:lnTo>
                  <a:lnTo>
                    <a:pt x="387" y="665"/>
                  </a:lnTo>
                  <a:lnTo>
                    <a:pt x="362" y="586"/>
                  </a:lnTo>
                  <a:lnTo>
                    <a:pt x="297" y="495"/>
                  </a:lnTo>
                  <a:lnTo>
                    <a:pt x="355" y="446"/>
                  </a:lnTo>
                  <a:lnTo>
                    <a:pt x="365" y="386"/>
                  </a:lnTo>
                  <a:lnTo>
                    <a:pt x="392" y="376"/>
                  </a:lnTo>
                  <a:lnTo>
                    <a:pt x="385" y="330"/>
                  </a:lnTo>
                  <a:lnTo>
                    <a:pt x="412" y="309"/>
                  </a:lnTo>
                  <a:lnTo>
                    <a:pt x="438" y="314"/>
                  </a:lnTo>
                  <a:lnTo>
                    <a:pt x="459" y="288"/>
                  </a:lnTo>
                  <a:lnTo>
                    <a:pt x="484" y="305"/>
                  </a:lnTo>
                  <a:lnTo>
                    <a:pt x="490" y="289"/>
                  </a:lnTo>
                  <a:lnTo>
                    <a:pt x="521" y="281"/>
                  </a:lnTo>
                  <a:lnTo>
                    <a:pt x="536" y="276"/>
                  </a:lnTo>
                  <a:lnTo>
                    <a:pt x="502" y="257"/>
                  </a:lnTo>
                  <a:lnTo>
                    <a:pt x="464" y="247"/>
                  </a:lnTo>
                  <a:lnTo>
                    <a:pt x="470" y="218"/>
                  </a:lnTo>
                  <a:lnTo>
                    <a:pt x="430" y="194"/>
                  </a:lnTo>
                  <a:lnTo>
                    <a:pt x="434" y="145"/>
                  </a:lnTo>
                  <a:lnTo>
                    <a:pt x="499" y="123"/>
                  </a:lnTo>
                  <a:lnTo>
                    <a:pt x="527" y="148"/>
                  </a:lnTo>
                  <a:lnTo>
                    <a:pt x="578" y="123"/>
                  </a:lnTo>
                  <a:lnTo>
                    <a:pt x="601" y="161"/>
                  </a:lnTo>
                  <a:lnTo>
                    <a:pt x="677" y="154"/>
                  </a:lnTo>
                  <a:lnTo>
                    <a:pt x="731" y="142"/>
                  </a:lnTo>
                  <a:lnTo>
                    <a:pt x="751" y="91"/>
                  </a:lnTo>
                  <a:lnTo>
                    <a:pt x="778" y="114"/>
                  </a:lnTo>
                  <a:lnTo>
                    <a:pt x="847" y="137"/>
                  </a:lnTo>
                  <a:lnTo>
                    <a:pt x="846" y="163"/>
                  </a:lnTo>
                  <a:lnTo>
                    <a:pt x="900" y="160"/>
                  </a:lnTo>
                  <a:lnTo>
                    <a:pt x="914" y="158"/>
                  </a:lnTo>
                  <a:lnTo>
                    <a:pt x="931" y="178"/>
                  </a:lnTo>
                  <a:lnTo>
                    <a:pt x="991" y="151"/>
                  </a:lnTo>
                  <a:lnTo>
                    <a:pt x="1027" y="167"/>
                  </a:lnTo>
                  <a:lnTo>
                    <a:pt x="1069" y="129"/>
                  </a:lnTo>
                  <a:lnTo>
                    <a:pt x="1042" y="98"/>
                  </a:lnTo>
                  <a:lnTo>
                    <a:pt x="1058" y="76"/>
                  </a:lnTo>
                  <a:lnTo>
                    <a:pt x="1035" y="59"/>
                  </a:lnTo>
                  <a:lnTo>
                    <a:pt x="1013" y="86"/>
                  </a:lnTo>
                  <a:lnTo>
                    <a:pt x="974" y="86"/>
                  </a:lnTo>
                  <a:lnTo>
                    <a:pt x="958" y="66"/>
                  </a:lnTo>
                  <a:lnTo>
                    <a:pt x="990" y="57"/>
                  </a:lnTo>
                  <a:lnTo>
                    <a:pt x="987" y="38"/>
                  </a:lnTo>
                  <a:lnTo>
                    <a:pt x="1013" y="30"/>
                  </a:lnTo>
                  <a:lnTo>
                    <a:pt x="1110" y="0"/>
                  </a:lnTo>
                  <a:lnTo>
                    <a:pt x="1120" y="36"/>
                  </a:lnTo>
                  <a:lnTo>
                    <a:pt x="1145" y="44"/>
                  </a:lnTo>
                  <a:lnTo>
                    <a:pt x="1112" y="81"/>
                  </a:lnTo>
                  <a:lnTo>
                    <a:pt x="1110" y="94"/>
                  </a:lnTo>
                  <a:lnTo>
                    <a:pt x="1162" y="90"/>
                  </a:lnTo>
                  <a:lnTo>
                    <a:pt x="1185" y="96"/>
                  </a:lnTo>
                  <a:lnTo>
                    <a:pt x="1184" y="137"/>
                  </a:lnTo>
                  <a:lnTo>
                    <a:pt x="1196" y="132"/>
                  </a:lnTo>
                  <a:lnTo>
                    <a:pt x="1217" y="153"/>
                  </a:lnTo>
                  <a:lnTo>
                    <a:pt x="1221" y="163"/>
                  </a:lnTo>
                  <a:lnTo>
                    <a:pt x="1232" y="161"/>
                  </a:lnTo>
                  <a:lnTo>
                    <a:pt x="1245" y="114"/>
                  </a:lnTo>
                  <a:lnTo>
                    <a:pt x="1268" y="99"/>
                  </a:lnTo>
                  <a:lnTo>
                    <a:pt x="1278" y="103"/>
                  </a:lnTo>
                  <a:lnTo>
                    <a:pt x="1307" y="71"/>
                  </a:lnTo>
                  <a:lnTo>
                    <a:pt x="1339" y="88"/>
                  </a:lnTo>
                  <a:lnTo>
                    <a:pt x="1340" y="116"/>
                  </a:lnTo>
                  <a:lnTo>
                    <a:pt x="1368" y="137"/>
                  </a:lnTo>
                  <a:lnTo>
                    <a:pt x="1390" y="123"/>
                  </a:lnTo>
                  <a:cubicBezTo>
                    <a:pt x="1392" y="119"/>
                    <a:pt x="1399" y="106"/>
                    <a:pt x="1407" y="104"/>
                  </a:cubicBezTo>
                  <a:lnTo>
                    <a:pt x="1419" y="100"/>
                  </a:lnTo>
                  <a:cubicBezTo>
                    <a:pt x="1456" y="87"/>
                    <a:pt x="1490" y="75"/>
                    <a:pt x="1495" y="75"/>
                  </a:cubicBezTo>
                  <a:cubicBezTo>
                    <a:pt x="1501" y="73"/>
                    <a:pt x="1561" y="57"/>
                    <a:pt x="1561" y="57"/>
                  </a:cubicBezTo>
                  <a:lnTo>
                    <a:pt x="1564" y="56"/>
                  </a:lnTo>
                  <a:lnTo>
                    <a:pt x="1576" y="107"/>
                  </a:lnTo>
                  <a:lnTo>
                    <a:pt x="1601" y="126"/>
                  </a:lnTo>
                  <a:lnTo>
                    <a:pt x="1617" y="137"/>
                  </a:lnTo>
                  <a:lnTo>
                    <a:pt x="1617" y="138"/>
                  </a:lnTo>
                  <a:lnTo>
                    <a:pt x="1640" y="192"/>
                  </a:lnTo>
                  <a:lnTo>
                    <a:pt x="1653" y="197"/>
                  </a:lnTo>
                  <a:lnTo>
                    <a:pt x="1661" y="178"/>
                  </a:lnTo>
                  <a:lnTo>
                    <a:pt x="1692" y="188"/>
                  </a:lnTo>
                  <a:lnTo>
                    <a:pt x="1699" y="211"/>
                  </a:lnTo>
                  <a:lnTo>
                    <a:pt x="1770" y="221"/>
                  </a:lnTo>
                  <a:lnTo>
                    <a:pt x="1759" y="258"/>
                  </a:lnTo>
                  <a:lnTo>
                    <a:pt x="1747" y="282"/>
                  </a:lnTo>
                  <a:lnTo>
                    <a:pt x="1762" y="336"/>
                  </a:lnTo>
                  <a:lnTo>
                    <a:pt x="1764" y="372"/>
                  </a:lnTo>
                  <a:lnTo>
                    <a:pt x="1811" y="411"/>
                  </a:lnTo>
                  <a:lnTo>
                    <a:pt x="1809" y="448"/>
                  </a:lnTo>
                  <a:lnTo>
                    <a:pt x="1778" y="484"/>
                  </a:lnTo>
                  <a:lnTo>
                    <a:pt x="1710" y="495"/>
                  </a:lnTo>
                  <a:lnTo>
                    <a:pt x="1662" y="557"/>
                  </a:lnTo>
                  <a:lnTo>
                    <a:pt x="1638" y="647"/>
                  </a:lnTo>
                  <a:lnTo>
                    <a:pt x="1594" y="686"/>
                  </a:lnTo>
                  <a:lnTo>
                    <a:pt x="1550" y="765"/>
                  </a:lnTo>
                  <a:lnTo>
                    <a:pt x="1525" y="793"/>
                  </a:lnTo>
                  <a:lnTo>
                    <a:pt x="1486" y="908"/>
                  </a:lnTo>
                  <a:lnTo>
                    <a:pt x="1460" y="985"/>
                  </a:lnTo>
                  <a:lnTo>
                    <a:pt x="1448" y="1012"/>
                  </a:lnTo>
                  <a:lnTo>
                    <a:pt x="1443" y="1035"/>
                  </a:lnTo>
                  <a:lnTo>
                    <a:pt x="1444" y="1082"/>
                  </a:lnTo>
                  <a:lnTo>
                    <a:pt x="1461" y="1134"/>
                  </a:lnTo>
                  <a:lnTo>
                    <a:pt x="1477" y="1164"/>
                  </a:lnTo>
                  <a:lnTo>
                    <a:pt x="1504" y="1239"/>
                  </a:lnTo>
                  <a:lnTo>
                    <a:pt x="1509" y="1261"/>
                  </a:lnTo>
                  <a:lnTo>
                    <a:pt x="1503" y="1354"/>
                  </a:lnTo>
                  <a:lnTo>
                    <a:pt x="1426" y="1406"/>
                  </a:lnTo>
                  <a:lnTo>
                    <a:pt x="1429" y="1455"/>
                  </a:lnTo>
                  <a:lnTo>
                    <a:pt x="1432" y="1462"/>
                  </a:lnTo>
                  <a:lnTo>
                    <a:pt x="1449" y="1488"/>
                  </a:lnTo>
                  <a:lnTo>
                    <a:pt x="1463" y="1508"/>
                  </a:lnTo>
                  <a:lnTo>
                    <a:pt x="1504" y="1578"/>
                  </a:lnTo>
                  <a:lnTo>
                    <a:pt x="1575" y="1673"/>
                  </a:lnTo>
                  <a:lnTo>
                    <a:pt x="1582" y="1682"/>
                  </a:lnTo>
                  <a:lnTo>
                    <a:pt x="1535" y="1696"/>
                  </a:lnTo>
                  <a:lnTo>
                    <a:pt x="1526" y="1748"/>
                  </a:lnTo>
                  <a:lnTo>
                    <a:pt x="1486" y="1756"/>
                  </a:lnTo>
                  <a:lnTo>
                    <a:pt x="1481" y="1780"/>
                  </a:lnTo>
                  <a:lnTo>
                    <a:pt x="1447" y="1888"/>
                  </a:lnTo>
                  <a:lnTo>
                    <a:pt x="1422" y="1919"/>
                  </a:lnTo>
                  <a:lnTo>
                    <a:pt x="1425" y="1947"/>
                  </a:lnTo>
                  <a:lnTo>
                    <a:pt x="1408" y="1964"/>
                  </a:lnTo>
                  <a:lnTo>
                    <a:pt x="1380" y="2000"/>
                  </a:lnTo>
                  <a:close/>
                  <a:moveTo>
                    <a:pt x="1058" y="1896"/>
                  </a:moveTo>
                  <a:lnTo>
                    <a:pt x="1058" y="1896"/>
                  </a:lnTo>
                  <a:lnTo>
                    <a:pt x="1059" y="1896"/>
                  </a:lnTo>
                  <a:lnTo>
                    <a:pt x="1160" y="1917"/>
                  </a:lnTo>
                  <a:lnTo>
                    <a:pt x="1229" y="1925"/>
                  </a:lnTo>
                  <a:lnTo>
                    <a:pt x="1312" y="1927"/>
                  </a:lnTo>
                  <a:lnTo>
                    <a:pt x="1318" y="1933"/>
                  </a:lnTo>
                  <a:lnTo>
                    <a:pt x="1379" y="1990"/>
                  </a:lnTo>
                  <a:lnTo>
                    <a:pt x="1403" y="1960"/>
                  </a:lnTo>
                  <a:lnTo>
                    <a:pt x="1418" y="1944"/>
                  </a:lnTo>
                  <a:lnTo>
                    <a:pt x="1415" y="1917"/>
                  </a:lnTo>
                  <a:lnTo>
                    <a:pt x="1442" y="1885"/>
                  </a:lnTo>
                  <a:lnTo>
                    <a:pt x="1475" y="1779"/>
                  </a:lnTo>
                  <a:lnTo>
                    <a:pt x="1480" y="1750"/>
                  </a:lnTo>
                  <a:lnTo>
                    <a:pt x="1520" y="1743"/>
                  </a:lnTo>
                  <a:lnTo>
                    <a:pt x="1530" y="1691"/>
                  </a:lnTo>
                  <a:lnTo>
                    <a:pt x="1571" y="1679"/>
                  </a:lnTo>
                  <a:lnTo>
                    <a:pt x="1570" y="1677"/>
                  </a:lnTo>
                  <a:lnTo>
                    <a:pt x="1498" y="1582"/>
                  </a:lnTo>
                  <a:lnTo>
                    <a:pt x="1457" y="1512"/>
                  </a:lnTo>
                  <a:lnTo>
                    <a:pt x="1443" y="1492"/>
                  </a:lnTo>
                  <a:lnTo>
                    <a:pt x="1426" y="1465"/>
                  </a:lnTo>
                  <a:lnTo>
                    <a:pt x="1423" y="1456"/>
                  </a:lnTo>
                  <a:lnTo>
                    <a:pt x="1419" y="1402"/>
                  </a:lnTo>
                  <a:lnTo>
                    <a:pt x="1497" y="1350"/>
                  </a:lnTo>
                  <a:lnTo>
                    <a:pt x="1502" y="1261"/>
                  </a:lnTo>
                  <a:lnTo>
                    <a:pt x="1498" y="1241"/>
                  </a:lnTo>
                  <a:lnTo>
                    <a:pt x="1471" y="1166"/>
                  </a:lnTo>
                  <a:lnTo>
                    <a:pt x="1455" y="1136"/>
                  </a:lnTo>
                  <a:lnTo>
                    <a:pt x="1437" y="1083"/>
                  </a:lnTo>
                  <a:lnTo>
                    <a:pt x="1437" y="1034"/>
                  </a:lnTo>
                  <a:lnTo>
                    <a:pt x="1441" y="1010"/>
                  </a:lnTo>
                  <a:lnTo>
                    <a:pt x="1454" y="982"/>
                  </a:lnTo>
                  <a:lnTo>
                    <a:pt x="1455" y="976"/>
                  </a:lnTo>
                  <a:lnTo>
                    <a:pt x="1480" y="906"/>
                  </a:lnTo>
                  <a:lnTo>
                    <a:pt x="1519" y="789"/>
                  </a:lnTo>
                  <a:lnTo>
                    <a:pt x="1522" y="785"/>
                  </a:lnTo>
                  <a:lnTo>
                    <a:pt x="1545" y="761"/>
                  </a:lnTo>
                  <a:lnTo>
                    <a:pt x="1589" y="681"/>
                  </a:lnTo>
                  <a:lnTo>
                    <a:pt x="1632" y="644"/>
                  </a:lnTo>
                  <a:lnTo>
                    <a:pt x="1656" y="553"/>
                  </a:lnTo>
                  <a:lnTo>
                    <a:pt x="1706" y="488"/>
                  </a:lnTo>
                  <a:lnTo>
                    <a:pt x="1775" y="477"/>
                  </a:lnTo>
                  <a:lnTo>
                    <a:pt x="1803" y="445"/>
                  </a:lnTo>
                  <a:lnTo>
                    <a:pt x="1804" y="414"/>
                  </a:lnTo>
                  <a:lnTo>
                    <a:pt x="1757" y="375"/>
                  </a:lnTo>
                  <a:lnTo>
                    <a:pt x="1755" y="337"/>
                  </a:lnTo>
                  <a:lnTo>
                    <a:pt x="1739" y="281"/>
                  </a:lnTo>
                  <a:lnTo>
                    <a:pt x="1753" y="256"/>
                  </a:lnTo>
                  <a:lnTo>
                    <a:pt x="1762" y="226"/>
                  </a:lnTo>
                  <a:lnTo>
                    <a:pt x="1694" y="217"/>
                  </a:lnTo>
                  <a:lnTo>
                    <a:pt x="1686" y="193"/>
                  </a:lnTo>
                  <a:lnTo>
                    <a:pt x="1665" y="187"/>
                  </a:lnTo>
                  <a:lnTo>
                    <a:pt x="1657" y="206"/>
                  </a:lnTo>
                  <a:lnTo>
                    <a:pt x="1635" y="197"/>
                  </a:lnTo>
                  <a:lnTo>
                    <a:pt x="1611" y="141"/>
                  </a:lnTo>
                  <a:lnTo>
                    <a:pt x="1597" y="131"/>
                  </a:lnTo>
                  <a:lnTo>
                    <a:pt x="1570" y="110"/>
                  </a:lnTo>
                  <a:lnTo>
                    <a:pt x="1559" y="65"/>
                  </a:lnTo>
                  <a:cubicBezTo>
                    <a:pt x="1547" y="68"/>
                    <a:pt x="1502" y="80"/>
                    <a:pt x="1496" y="81"/>
                  </a:cubicBezTo>
                  <a:cubicBezTo>
                    <a:pt x="1491" y="82"/>
                    <a:pt x="1442" y="99"/>
                    <a:pt x="1421" y="106"/>
                  </a:cubicBezTo>
                  <a:lnTo>
                    <a:pt x="1409" y="110"/>
                  </a:lnTo>
                  <a:cubicBezTo>
                    <a:pt x="1405" y="112"/>
                    <a:pt x="1398" y="121"/>
                    <a:pt x="1395" y="127"/>
                  </a:cubicBezTo>
                  <a:lnTo>
                    <a:pt x="1395" y="128"/>
                  </a:lnTo>
                  <a:lnTo>
                    <a:pt x="1368" y="145"/>
                  </a:lnTo>
                  <a:lnTo>
                    <a:pt x="1334" y="120"/>
                  </a:lnTo>
                  <a:lnTo>
                    <a:pt x="1333" y="92"/>
                  </a:lnTo>
                  <a:lnTo>
                    <a:pt x="1309" y="79"/>
                  </a:lnTo>
                  <a:lnTo>
                    <a:pt x="1280" y="111"/>
                  </a:lnTo>
                  <a:lnTo>
                    <a:pt x="1268" y="106"/>
                  </a:lnTo>
                  <a:lnTo>
                    <a:pt x="1251" y="118"/>
                  </a:lnTo>
                  <a:lnTo>
                    <a:pt x="1238" y="167"/>
                  </a:lnTo>
                  <a:lnTo>
                    <a:pt x="1216" y="170"/>
                  </a:lnTo>
                  <a:lnTo>
                    <a:pt x="1211" y="156"/>
                  </a:lnTo>
                  <a:lnTo>
                    <a:pt x="1195" y="140"/>
                  </a:lnTo>
                  <a:lnTo>
                    <a:pt x="1177" y="148"/>
                  </a:lnTo>
                  <a:lnTo>
                    <a:pt x="1179" y="101"/>
                  </a:lnTo>
                  <a:lnTo>
                    <a:pt x="1162" y="97"/>
                  </a:lnTo>
                  <a:lnTo>
                    <a:pt x="1103" y="101"/>
                  </a:lnTo>
                  <a:lnTo>
                    <a:pt x="1106" y="78"/>
                  </a:lnTo>
                  <a:lnTo>
                    <a:pt x="1133" y="47"/>
                  </a:lnTo>
                  <a:lnTo>
                    <a:pt x="1114" y="41"/>
                  </a:lnTo>
                  <a:lnTo>
                    <a:pt x="1105" y="9"/>
                  </a:lnTo>
                  <a:lnTo>
                    <a:pt x="995" y="43"/>
                  </a:lnTo>
                  <a:lnTo>
                    <a:pt x="997" y="61"/>
                  </a:lnTo>
                  <a:lnTo>
                    <a:pt x="969" y="70"/>
                  </a:lnTo>
                  <a:lnTo>
                    <a:pt x="977" y="79"/>
                  </a:lnTo>
                  <a:lnTo>
                    <a:pt x="1009" y="79"/>
                  </a:lnTo>
                  <a:lnTo>
                    <a:pt x="1034" y="50"/>
                  </a:lnTo>
                  <a:lnTo>
                    <a:pt x="1068" y="74"/>
                  </a:lnTo>
                  <a:lnTo>
                    <a:pt x="1050" y="98"/>
                  </a:lnTo>
                  <a:lnTo>
                    <a:pt x="1078" y="130"/>
                  </a:lnTo>
                  <a:lnTo>
                    <a:pt x="1028" y="175"/>
                  </a:lnTo>
                  <a:lnTo>
                    <a:pt x="991" y="158"/>
                  </a:lnTo>
                  <a:lnTo>
                    <a:pt x="929" y="186"/>
                  </a:lnTo>
                  <a:lnTo>
                    <a:pt x="911" y="165"/>
                  </a:lnTo>
                  <a:lnTo>
                    <a:pt x="901" y="166"/>
                  </a:lnTo>
                  <a:lnTo>
                    <a:pt x="839" y="171"/>
                  </a:lnTo>
                  <a:lnTo>
                    <a:pt x="840" y="142"/>
                  </a:lnTo>
                  <a:lnTo>
                    <a:pt x="775" y="119"/>
                  </a:lnTo>
                  <a:lnTo>
                    <a:pt x="754" y="102"/>
                  </a:lnTo>
                  <a:lnTo>
                    <a:pt x="736" y="148"/>
                  </a:lnTo>
                  <a:lnTo>
                    <a:pt x="678" y="160"/>
                  </a:lnTo>
                  <a:lnTo>
                    <a:pt x="598" y="168"/>
                  </a:lnTo>
                  <a:lnTo>
                    <a:pt x="576" y="131"/>
                  </a:lnTo>
                  <a:lnTo>
                    <a:pt x="526" y="156"/>
                  </a:lnTo>
                  <a:lnTo>
                    <a:pt x="497" y="130"/>
                  </a:lnTo>
                  <a:lnTo>
                    <a:pt x="440" y="150"/>
                  </a:lnTo>
                  <a:lnTo>
                    <a:pt x="437" y="190"/>
                  </a:lnTo>
                  <a:lnTo>
                    <a:pt x="477" y="215"/>
                  </a:lnTo>
                  <a:lnTo>
                    <a:pt x="472" y="242"/>
                  </a:lnTo>
                  <a:lnTo>
                    <a:pt x="504" y="251"/>
                  </a:lnTo>
                  <a:lnTo>
                    <a:pt x="551" y="277"/>
                  </a:lnTo>
                  <a:lnTo>
                    <a:pt x="523" y="287"/>
                  </a:lnTo>
                  <a:lnTo>
                    <a:pt x="495" y="295"/>
                  </a:lnTo>
                  <a:lnTo>
                    <a:pt x="487" y="315"/>
                  </a:lnTo>
                  <a:lnTo>
                    <a:pt x="460" y="297"/>
                  </a:lnTo>
                  <a:lnTo>
                    <a:pt x="441" y="321"/>
                  </a:lnTo>
                  <a:lnTo>
                    <a:pt x="414" y="316"/>
                  </a:lnTo>
                  <a:lnTo>
                    <a:pt x="392" y="333"/>
                  </a:lnTo>
                  <a:lnTo>
                    <a:pt x="400" y="380"/>
                  </a:lnTo>
                  <a:lnTo>
                    <a:pt x="371" y="391"/>
                  </a:lnTo>
                  <a:lnTo>
                    <a:pt x="362" y="449"/>
                  </a:lnTo>
                  <a:lnTo>
                    <a:pt x="306" y="496"/>
                  </a:lnTo>
                  <a:lnTo>
                    <a:pt x="368" y="583"/>
                  </a:lnTo>
                  <a:lnTo>
                    <a:pt x="394" y="666"/>
                  </a:lnTo>
                  <a:lnTo>
                    <a:pt x="373" y="706"/>
                  </a:lnTo>
                  <a:lnTo>
                    <a:pt x="336" y="714"/>
                  </a:lnTo>
                  <a:lnTo>
                    <a:pt x="296" y="765"/>
                  </a:lnTo>
                  <a:lnTo>
                    <a:pt x="321" y="783"/>
                  </a:lnTo>
                  <a:lnTo>
                    <a:pt x="295" y="849"/>
                  </a:lnTo>
                  <a:lnTo>
                    <a:pt x="189" y="875"/>
                  </a:lnTo>
                  <a:lnTo>
                    <a:pt x="158" y="899"/>
                  </a:lnTo>
                  <a:lnTo>
                    <a:pt x="70" y="884"/>
                  </a:lnTo>
                  <a:lnTo>
                    <a:pt x="32" y="892"/>
                  </a:lnTo>
                  <a:lnTo>
                    <a:pt x="7" y="918"/>
                  </a:lnTo>
                  <a:lnTo>
                    <a:pt x="7" y="928"/>
                  </a:lnTo>
                  <a:lnTo>
                    <a:pt x="23" y="951"/>
                  </a:lnTo>
                  <a:lnTo>
                    <a:pt x="52" y="976"/>
                  </a:lnTo>
                  <a:lnTo>
                    <a:pt x="102" y="998"/>
                  </a:lnTo>
                  <a:lnTo>
                    <a:pt x="218" y="987"/>
                  </a:lnTo>
                  <a:lnTo>
                    <a:pt x="305" y="972"/>
                  </a:lnTo>
                  <a:lnTo>
                    <a:pt x="358" y="973"/>
                  </a:lnTo>
                  <a:lnTo>
                    <a:pt x="379" y="989"/>
                  </a:lnTo>
                  <a:lnTo>
                    <a:pt x="344" y="1032"/>
                  </a:lnTo>
                  <a:lnTo>
                    <a:pt x="353" y="1076"/>
                  </a:lnTo>
                  <a:lnTo>
                    <a:pt x="368" y="1089"/>
                  </a:lnTo>
                  <a:lnTo>
                    <a:pt x="390" y="1075"/>
                  </a:lnTo>
                  <a:lnTo>
                    <a:pt x="442" y="1106"/>
                  </a:lnTo>
                  <a:lnTo>
                    <a:pt x="449" y="1110"/>
                  </a:lnTo>
                  <a:lnTo>
                    <a:pt x="538" y="1200"/>
                  </a:lnTo>
                  <a:lnTo>
                    <a:pt x="611" y="1233"/>
                  </a:lnTo>
                  <a:lnTo>
                    <a:pt x="637" y="1223"/>
                  </a:lnTo>
                  <a:lnTo>
                    <a:pt x="659" y="1226"/>
                  </a:lnTo>
                  <a:lnTo>
                    <a:pt x="691" y="1223"/>
                  </a:lnTo>
                  <a:lnTo>
                    <a:pt x="755" y="1232"/>
                  </a:lnTo>
                  <a:lnTo>
                    <a:pt x="828" y="1246"/>
                  </a:lnTo>
                  <a:lnTo>
                    <a:pt x="829" y="1273"/>
                  </a:lnTo>
                  <a:lnTo>
                    <a:pt x="841" y="1425"/>
                  </a:lnTo>
                  <a:lnTo>
                    <a:pt x="815" y="1443"/>
                  </a:lnTo>
                  <a:lnTo>
                    <a:pt x="731" y="1510"/>
                  </a:lnTo>
                  <a:lnTo>
                    <a:pt x="765" y="1534"/>
                  </a:lnTo>
                  <a:lnTo>
                    <a:pt x="814" y="1545"/>
                  </a:lnTo>
                  <a:lnTo>
                    <a:pt x="849" y="1510"/>
                  </a:lnTo>
                  <a:lnTo>
                    <a:pt x="897" y="1522"/>
                  </a:lnTo>
                  <a:lnTo>
                    <a:pt x="930" y="1532"/>
                  </a:lnTo>
                  <a:lnTo>
                    <a:pt x="967" y="1629"/>
                  </a:lnTo>
                  <a:lnTo>
                    <a:pt x="945" y="1748"/>
                  </a:lnTo>
                  <a:lnTo>
                    <a:pt x="938" y="1779"/>
                  </a:lnTo>
                  <a:lnTo>
                    <a:pt x="975" y="1846"/>
                  </a:lnTo>
                  <a:lnTo>
                    <a:pt x="968" y="1878"/>
                  </a:lnTo>
                  <a:lnTo>
                    <a:pt x="1002" y="1900"/>
                  </a:lnTo>
                  <a:lnTo>
                    <a:pt x="1058" y="1896"/>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 name="Freeform 7"/>
            <p:cNvSpPr>
              <a:spLocks/>
            </p:cNvSpPr>
            <p:nvPr/>
          </p:nvSpPr>
          <p:spPr bwMode="auto">
            <a:xfrm>
              <a:off x="2659063" y="4481513"/>
              <a:ext cx="2379663" cy="2179638"/>
            </a:xfrm>
            <a:custGeom>
              <a:avLst/>
              <a:gdLst>
                <a:gd name="T0" fmla="*/ 1466 w 2493"/>
                <a:gd name="T1" fmla="*/ 201 h 2283"/>
                <a:gd name="T2" fmla="*/ 1434 w 2493"/>
                <a:gd name="T3" fmla="*/ 134 h 2283"/>
                <a:gd name="T4" fmla="*/ 1367 w 2493"/>
                <a:gd name="T5" fmla="*/ 13 h 2283"/>
                <a:gd name="T6" fmla="*/ 1188 w 2493"/>
                <a:gd name="T7" fmla="*/ 143 h 2283"/>
                <a:gd name="T8" fmla="*/ 1065 w 2493"/>
                <a:gd name="T9" fmla="*/ 181 h 2283"/>
                <a:gd name="T10" fmla="*/ 787 w 2493"/>
                <a:gd name="T11" fmla="*/ 370 h 2283"/>
                <a:gd name="T12" fmla="*/ 756 w 2493"/>
                <a:gd name="T13" fmla="*/ 551 h 2283"/>
                <a:gd name="T14" fmla="*/ 345 w 2493"/>
                <a:gd name="T15" fmla="*/ 881 h 2283"/>
                <a:gd name="T16" fmla="*/ 107 w 2493"/>
                <a:gd name="T17" fmla="*/ 1281 h 2283"/>
                <a:gd name="T18" fmla="*/ 0 w 2493"/>
                <a:gd name="T19" fmla="*/ 1562 h 2283"/>
                <a:gd name="T20" fmla="*/ 221 w 2493"/>
                <a:gd name="T21" fmla="*/ 1719 h 2283"/>
                <a:gd name="T22" fmla="*/ 126 w 2493"/>
                <a:gd name="T23" fmla="*/ 1865 h 2283"/>
                <a:gd name="T24" fmla="*/ 255 w 2493"/>
                <a:gd name="T25" fmla="*/ 1890 h 2283"/>
                <a:gd name="T26" fmla="*/ 310 w 2493"/>
                <a:gd name="T27" fmla="*/ 1759 h 2283"/>
                <a:gd name="T28" fmla="*/ 418 w 2493"/>
                <a:gd name="T29" fmla="*/ 1641 h 2283"/>
                <a:gd name="T30" fmla="*/ 476 w 2493"/>
                <a:gd name="T31" fmla="*/ 1578 h 2283"/>
                <a:gd name="T32" fmla="*/ 531 w 2493"/>
                <a:gd name="T33" fmla="*/ 1504 h 2283"/>
                <a:gd name="T34" fmla="*/ 607 w 2493"/>
                <a:gd name="T35" fmla="*/ 1436 h 2283"/>
                <a:gd name="T36" fmla="*/ 724 w 2493"/>
                <a:gd name="T37" fmla="*/ 1440 h 2283"/>
                <a:gd name="T38" fmla="*/ 825 w 2493"/>
                <a:gd name="T39" fmla="*/ 1386 h 2283"/>
                <a:gd name="T40" fmla="*/ 876 w 2493"/>
                <a:gd name="T41" fmla="*/ 1349 h 2283"/>
                <a:gd name="T42" fmla="*/ 944 w 2493"/>
                <a:gd name="T43" fmla="*/ 1273 h 2283"/>
                <a:gd name="T44" fmla="*/ 1087 w 2493"/>
                <a:gd name="T45" fmla="*/ 1272 h 2283"/>
                <a:gd name="T46" fmla="*/ 1218 w 2493"/>
                <a:gd name="T47" fmla="*/ 1312 h 2283"/>
                <a:gd name="T48" fmla="*/ 1345 w 2493"/>
                <a:gd name="T49" fmla="*/ 1339 h 2283"/>
                <a:gd name="T50" fmla="*/ 1429 w 2493"/>
                <a:gd name="T51" fmla="*/ 1361 h 2283"/>
                <a:gd name="T52" fmla="*/ 1546 w 2493"/>
                <a:gd name="T53" fmla="*/ 1417 h 2283"/>
                <a:gd name="T54" fmla="*/ 1658 w 2493"/>
                <a:gd name="T55" fmla="*/ 1461 h 2283"/>
                <a:gd name="T56" fmla="*/ 1744 w 2493"/>
                <a:gd name="T57" fmla="*/ 1516 h 2283"/>
                <a:gd name="T58" fmla="*/ 1794 w 2493"/>
                <a:gd name="T59" fmla="*/ 1546 h 2283"/>
                <a:gd name="T60" fmla="*/ 1806 w 2493"/>
                <a:gd name="T61" fmla="*/ 1641 h 2283"/>
                <a:gd name="T62" fmla="*/ 1710 w 2493"/>
                <a:gd name="T63" fmla="*/ 1648 h 2283"/>
                <a:gd name="T64" fmla="*/ 1718 w 2493"/>
                <a:gd name="T65" fmla="*/ 1767 h 2283"/>
                <a:gd name="T66" fmla="*/ 1832 w 2493"/>
                <a:gd name="T67" fmla="*/ 1943 h 2283"/>
                <a:gd name="T68" fmla="*/ 1940 w 2493"/>
                <a:gd name="T69" fmla="*/ 2083 h 2283"/>
                <a:gd name="T70" fmla="*/ 2088 w 2493"/>
                <a:gd name="T71" fmla="*/ 2255 h 2283"/>
                <a:gd name="T72" fmla="*/ 2233 w 2493"/>
                <a:gd name="T73" fmla="*/ 2131 h 2283"/>
                <a:gd name="T74" fmla="*/ 2389 w 2493"/>
                <a:gd name="T75" fmla="*/ 1902 h 2283"/>
                <a:gd name="T76" fmla="*/ 2376 w 2493"/>
                <a:gd name="T77" fmla="*/ 1701 h 2283"/>
                <a:gd name="T78" fmla="*/ 2458 w 2493"/>
                <a:gd name="T79" fmla="*/ 1473 h 2283"/>
                <a:gd name="T80" fmla="*/ 2487 w 2493"/>
                <a:gd name="T81" fmla="*/ 1245 h 2283"/>
                <a:gd name="T82" fmla="*/ 2374 w 2493"/>
                <a:gd name="T83" fmla="*/ 1191 h 2283"/>
                <a:gd name="T84" fmla="*/ 2188 w 2493"/>
                <a:gd name="T85" fmla="*/ 1373 h 2283"/>
                <a:gd name="T86" fmla="*/ 2017 w 2493"/>
                <a:gd name="T87" fmla="*/ 1471 h 2283"/>
                <a:gd name="T88" fmla="*/ 1898 w 2493"/>
                <a:gd name="T89" fmla="*/ 1354 h 2283"/>
                <a:gd name="T90" fmla="*/ 1838 w 2493"/>
                <a:gd name="T91" fmla="*/ 1309 h 2283"/>
                <a:gd name="T92" fmla="*/ 1736 w 2493"/>
                <a:gd name="T93" fmla="*/ 1261 h 2283"/>
                <a:gd name="T94" fmla="*/ 1619 w 2493"/>
                <a:gd name="T95" fmla="*/ 1313 h 2283"/>
                <a:gd name="T96" fmla="*/ 1619 w 2493"/>
                <a:gd name="T97" fmla="*/ 1214 h 2283"/>
                <a:gd name="T98" fmla="*/ 1744 w 2493"/>
                <a:gd name="T99" fmla="*/ 1154 h 2283"/>
                <a:gd name="T100" fmla="*/ 1702 w 2493"/>
                <a:gd name="T101" fmla="*/ 1117 h 2283"/>
                <a:gd name="T102" fmla="*/ 1637 w 2493"/>
                <a:gd name="T103" fmla="*/ 1085 h 2283"/>
                <a:gd name="T104" fmla="*/ 1582 w 2493"/>
                <a:gd name="T105" fmla="*/ 1068 h 2283"/>
                <a:gd name="T106" fmla="*/ 1555 w 2493"/>
                <a:gd name="T107" fmla="*/ 1046 h 2283"/>
                <a:gd name="T108" fmla="*/ 1552 w 2493"/>
                <a:gd name="T109" fmla="*/ 874 h 2283"/>
                <a:gd name="T110" fmla="*/ 1666 w 2493"/>
                <a:gd name="T111" fmla="*/ 856 h 2283"/>
                <a:gd name="T112" fmla="*/ 1732 w 2493"/>
                <a:gd name="T113" fmla="*/ 748 h 2283"/>
                <a:gd name="T114" fmla="*/ 1814 w 2493"/>
                <a:gd name="T115" fmla="*/ 655 h 2283"/>
                <a:gd name="T116" fmla="*/ 1811 w 2493"/>
                <a:gd name="T117" fmla="*/ 564 h 2283"/>
                <a:gd name="T118" fmla="*/ 1888 w 2493"/>
                <a:gd name="T119" fmla="*/ 448 h 2283"/>
                <a:gd name="T120" fmla="*/ 1960 w 2493"/>
                <a:gd name="T121" fmla="*/ 326 h 2283"/>
                <a:gd name="T122" fmla="*/ 1950 w 2493"/>
                <a:gd name="T123" fmla="*/ 190 h 2283"/>
                <a:gd name="T124" fmla="*/ 1849 w 2493"/>
                <a:gd name="T125" fmla="*/ 145 h 2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93" h="2283">
                  <a:moveTo>
                    <a:pt x="1808" y="85"/>
                  </a:moveTo>
                  <a:lnTo>
                    <a:pt x="1808" y="85"/>
                  </a:lnTo>
                  <a:lnTo>
                    <a:pt x="1773" y="60"/>
                  </a:lnTo>
                  <a:lnTo>
                    <a:pt x="1524" y="205"/>
                  </a:lnTo>
                  <a:lnTo>
                    <a:pt x="1466" y="201"/>
                  </a:lnTo>
                  <a:lnTo>
                    <a:pt x="1427" y="197"/>
                  </a:lnTo>
                  <a:lnTo>
                    <a:pt x="1433" y="174"/>
                  </a:lnTo>
                  <a:lnTo>
                    <a:pt x="1435" y="159"/>
                  </a:lnTo>
                  <a:lnTo>
                    <a:pt x="1430" y="158"/>
                  </a:lnTo>
                  <a:lnTo>
                    <a:pt x="1434" y="134"/>
                  </a:lnTo>
                  <a:lnTo>
                    <a:pt x="1387" y="91"/>
                  </a:lnTo>
                  <a:lnTo>
                    <a:pt x="1390" y="72"/>
                  </a:lnTo>
                  <a:lnTo>
                    <a:pt x="1402" y="16"/>
                  </a:lnTo>
                  <a:lnTo>
                    <a:pt x="1396" y="0"/>
                  </a:lnTo>
                  <a:lnTo>
                    <a:pt x="1367" y="13"/>
                  </a:lnTo>
                  <a:lnTo>
                    <a:pt x="1286" y="50"/>
                  </a:lnTo>
                  <a:lnTo>
                    <a:pt x="1274" y="55"/>
                  </a:lnTo>
                  <a:lnTo>
                    <a:pt x="1238" y="90"/>
                  </a:lnTo>
                  <a:lnTo>
                    <a:pt x="1207" y="132"/>
                  </a:lnTo>
                  <a:lnTo>
                    <a:pt x="1188" y="143"/>
                  </a:lnTo>
                  <a:lnTo>
                    <a:pt x="1149" y="149"/>
                  </a:lnTo>
                  <a:lnTo>
                    <a:pt x="1115" y="156"/>
                  </a:lnTo>
                  <a:lnTo>
                    <a:pt x="1100" y="163"/>
                  </a:lnTo>
                  <a:lnTo>
                    <a:pt x="1081" y="171"/>
                  </a:lnTo>
                  <a:lnTo>
                    <a:pt x="1065" y="181"/>
                  </a:lnTo>
                  <a:lnTo>
                    <a:pt x="1012" y="216"/>
                  </a:lnTo>
                  <a:lnTo>
                    <a:pt x="990" y="231"/>
                  </a:lnTo>
                  <a:lnTo>
                    <a:pt x="896" y="267"/>
                  </a:lnTo>
                  <a:lnTo>
                    <a:pt x="849" y="252"/>
                  </a:lnTo>
                  <a:lnTo>
                    <a:pt x="787" y="370"/>
                  </a:lnTo>
                  <a:lnTo>
                    <a:pt x="795" y="403"/>
                  </a:lnTo>
                  <a:lnTo>
                    <a:pt x="837" y="447"/>
                  </a:lnTo>
                  <a:lnTo>
                    <a:pt x="816" y="497"/>
                  </a:lnTo>
                  <a:lnTo>
                    <a:pt x="802" y="508"/>
                  </a:lnTo>
                  <a:lnTo>
                    <a:pt x="756" y="551"/>
                  </a:lnTo>
                  <a:lnTo>
                    <a:pt x="710" y="563"/>
                  </a:lnTo>
                  <a:lnTo>
                    <a:pt x="688" y="613"/>
                  </a:lnTo>
                  <a:lnTo>
                    <a:pt x="524" y="712"/>
                  </a:lnTo>
                  <a:lnTo>
                    <a:pt x="473" y="740"/>
                  </a:lnTo>
                  <a:lnTo>
                    <a:pt x="345" y="881"/>
                  </a:lnTo>
                  <a:lnTo>
                    <a:pt x="244" y="979"/>
                  </a:lnTo>
                  <a:lnTo>
                    <a:pt x="201" y="994"/>
                  </a:lnTo>
                  <a:lnTo>
                    <a:pt x="106" y="1077"/>
                  </a:lnTo>
                  <a:lnTo>
                    <a:pt x="201" y="1174"/>
                  </a:lnTo>
                  <a:lnTo>
                    <a:pt x="107" y="1281"/>
                  </a:lnTo>
                  <a:lnTo>
                    <a:pt x="73" y="1366"/>
                  </a:lnTo>
                  <a:lnTo>
                    <a:pt x="21" y="1414"/>
                  </a:lnTo>
                  <a:lnTo>
                    <a:pt x="43" y="1492"/>
                  </a:lnTo>
                  <a:lnTo>
                    <a:pt x="23" y="1515"/>
                  </a:lnTo>
                  <a:lnTo>
                    <a:pt x="0" y="1562"/>
                  </a:lnTo>
                  <a:lnTo>
                    <a:pt x="70" y="1586"/>
                  </a:lnTo>
                  <a:lnTo>
                    <a:pt x="179" y="1683"/>
                  </a:lnTo>
                  <a:lnTo>
                    <a:pt x="197" y="1677"/>
                  </a:lnTo>
                  <a:lnTo>
                    <a:pt x="203" y="1692"/>
                  </a:lnTo>
                  <a:lnTo>
                    <a:pt x="221" y="1719"/>
                  </a:lnTo>
                  <a:lnTo>
                    <a:pt x="195" y="1763"/>
                  </a:lnTo>
                  <a:lnTo>
                    <a:pt x="154" y="1813"/>
                  </a:lnTo>
                  <a:lnTo>
                    <a:pt x="138" y="1843"/>
                  </a:lnTo>
                  <a:lnTo>
                    <a:pt x="132" y="1853"/>
                  </a:lnTo>
                  <a:lnTo>
                    <a:pt x="126" y="1865"/>
                  </a:lnTo>
                  <a:lnTo>
                    <a:pt x="156" y="1904"/>
                  </a:lnTo>
                  <a:lnTo>
                    <a:pt x="220" y="1933"/>
                  </a:lnTo>
                  <a:lnTo>
                    <a:pt x="231" y="1925"/>
                  </a:lnTo>
                  <a:lnTo>
                    <a:pt x="244" y="1908"/>
                  </a:lnTo>
                  <a:lnTo>
                    <a:pt x="255" y="1890"/>
                  </a:lnTo>
                  <a:lnTo>
                    <a:pt x="273" y="1871"/>
                  </a:lnTo>
                  <a:lnTo>
                    <a:pt x="284" y="1844"/>
                  </a:lnTo>
                  <a:lnTo>
                    <a:pt x="299" y="1803"/>
                  </a:lnTo>
                  <a:lnTo>
                    <a:pt x="301" y="1778"/>
                  </a:lnTo>
                  <a:lnTo>
                    <a:pt x="310" y="1759"/>
                  </a:lnTo>
                  <a:lnTo>
                    <a:pt x="340" y="1720"/>
                  </a:lnTo>
                  <a:lnTo>
                    <a:pt x="354" y="1706"/>
                  </a:lnTo>
                  <a:lnTo>
                    <a:pt x="386" y="1661"/>
                  </a:lnTo>
                  <a:lnTo>
                    <a:pt x="409" y="1642"/>
                  </a:lnTo>
                  <a:lnTo>
                    <a:pt x="418" y="1641"/>
                  </a:lnTo>
                  <a:lnTo>
                    <a:pt x="441" y="1649"/>
                  </a:lnTo>
                  <a:lnTo>
                    <a:pt x="449" y="1634"/>
                  </a:lnTo>
                  <a:lnTo>
                    <a:pt x="459" y="1628"/>
                  </a:lnTo>
                  <a:lnTo>
                    <a:pt x="458" y="1603"/>
                  </a:lnTo>
                  <a:lnTo>
                    <a:pt x="476" y="1578"/>
                  </a:lnTo>
                  <a:lnTo>
                    <a:pt x="478" y="1551"/>
                  </a:lnTo>
                  <a:lnTo>
                    <a:pt x="491" y="1543"/>
                  </a:lnTo>
                  <a:lnTo>
                    <a:pt x="512" y="1530"/>
                  </a:lnTo>
                  <a:lnTo>
                    <a:pt x="517" y="1523"/>
                  </a:lnTo>
                  <a:lnTo>
                    <a:pt x="531" y="1504"/>
                  </a:lnTo>
                  <a:lnTo>
                    <a:pt x="540" y="1489"/>
                  </a:lnTo>
                  <a:lnTo>
                    <a:pt x="569" y="1468"/>
                  </a:lnTo>
                  <a:lnTo>
                    <a:pt x="582" y="1449"/>
                  </a:lnTo>
                  <a:lnTo>
                    <a:pt x="597" y="1436"/>
                  </a:lnTo>
                  <a:lnTo>
                    <a:pt x="607" y="1436"/>
                  </a:lnTo>
                  <a:lnTo>
                    <a:pt x="663" y="1426"/>
                  </a:lnTo>
                  <a:lnTo>
                    <a:pt x="677" y="1427"/>
                  </a:lnTo>
                  <a:lnTo>
                    <a:pt x="690" y="1439"/>
                  </a:lnTo>
                  <a:lnTo>
                    <a:pt x="707" y="1444"/>
                  </a:lnTo>
                  <a:lnTo>
                    <a:pt x="724" y="1440"/>
                  </a:lnTo>
                  <a:lnTo>
                    <a:pt x="729" y="1433"/>
                  </a:lnTo>
                  <a:lnTo>
                    <a:pt x="753" y="1415"/>
                  </a:lnTo>
                  <a:lnTo>
                    <a:pt x="784" y="1410"/>
                  </a:lnTo>
                  <a:lnTo>
                    <a:pt x="811" y="1400"/>
                  </a:lnTo>
                  <a:lnTo>
                    <a:pt x="825" y="1386"/>
                  </a:lnTo>
                  <a:lnTo>
                    <a:pt x="836" y="1388"/>
                  </a:lnTo>
                  <a:lnTo>
                    <a:pt x="839" y="1385"/>
                  </a:lnTo>
                  <a:lnTo>
                    <a:pt x="840" y="1366"/>
                  </a:lnTo>
                  <a:lnTo>
                    <a:pt x="860" y="1349"/>
                  </a:lnTo>
                  <a:lnTo>
                    <a:pt x="876" y="1349"/>
                  </a:lnTo>
                  <a:lnTo>
                    <a:pt x="882" y="1342"/>
                  </a:lnTo>
                  <a:lnTo>
                    <a:pt x="892" y="1317"/>
                  </a:lnTo>
                  <a:lnTo>
                    <a:pt x="912" y="1311"/>
                  </a:lnTo>
                  <a:lnTo>
                    <a:pt x="931" y="1281"/>
                  </a:lnTo>
                  <a:lnTo>
                    <a:pt x="944" y="1273"/>
                  </a:lnTo>
                  <a:lnTo>
                    <a:pt x="969" y="1279"/>
                  </a:lnTo>
                  <a:lnTo>
                    <a:pt x="999" y="1300"/>
                  </a:lnTo>
                  <a:lnTo>
                    <a:pt x="1043" y="1301"/>
                  </a:lnTo>
                  <a:lnTo>
                    <a:pt x="1075" y="1283"/>
                  </a:lnTo>
                  <a:lnTo>
                    <a:pt x="1087" y="1272"/>
                  </a:lnTo>
                  <a:lnTo>
                    <a:pt x="1102" y="1270"/>
                  </a:lnTo>
                  <a:lnTo>
                    <a:pt x="1114" y="1270"/>
                  </a:lnTo>
                  <a:lnTo>
                    <a:pt x="1142" y="1287"/>
                  </a:lnTo>
                  <a:lnTo>
                    <a:pt x="1168" y="1298"/>
                  </a:lnTo>
                  <a:lnTo>
                    <a:pt x="1218" y="1312"/>
                  </a:lnTo>
                  <a:lnTo>
                    <a:pt x="1264" y="1310"/>
                  </a:lnTo>
                  <a:lnTo>
                    <a:pt x="1271" y="1314"/>
                  </a:lnTo>
                  <a:lnTo>
                    <a:pt x="1289" y="1316"/>
                  </a:lnTo>
                  <a:lnTo>
                    <a:pt x="1318" y="1325"/>
                  </a:lnTo>
                  <a:lnTo>
                    <a:pt x="1345" y="1339"/>
                  </a:lnTo>
                  <a:lnTo>
                    <a:pt x="1366" y="1358"/>
                  </a:lnTo>
                  <a:lnTo>
                    <a:pt x="1383" y="1370"/>
                  </a:lnTo>
                  <a:lnTo>
                    <a:pt x="1402" y="1370"/>
                  </a:lnTo>
                  <a:lnTo>
                    <a:pt x="1415" y="1361"/>
                  </a:lnTo>
                  <a:lnTo>
                    <a:pt x="1429" y="1361"/>
                  </a:lnTo>
                  <a:lnTo>
                    <a:pt x="1446" y="1370"/>
                  </a:lnTo>
                  <a:lnTo>
                    <a:pt x="1462" y="1389"/>
                  </a:lnTo>
                  <a:lnTo>
                    <a:pt x="1500" y="1408"/>
                  </a:lnTo>
                  <a:lnTo>
                    <a:pt x="1520" y="1410"/>
                  </a:lnTo>
                  <a:lnTo>
                    <a:pt x="1546" y="1417"/>
                  </a:lnTo>
                  <a:lnTo>
                    <a:pt x="1577" y="1423"/>
                  </a:lnTo>
                  <a:lnTo>
                    <a:pt x="1616" y="1429"/>
                  </a:lnTo>
                  <a:lnTo>
                    <a:pt x="1622" y="1448"/>
                  </a:lnTo>
                  <a:lnTo>
                    <a:pt x="1632" y="1455"/>
                  </a:lnTo>
                  <a:lnTo>
                    <a:pt x="1658" y="1461"/>
                  </a:lnTo>
                  <a:lnTo>
                    <a:pt x="1670" y="1482"/>
                  </a:lnTo>
                  <a:lnTo>
                    <a:pt x="1683" y="1489"/>
                  </a:lnTo>
                  <a:lnTo>
                    <a:pt x="1711" y="1494"/>
                  </a:lnTo>
                  <a:lnTo>
                    <a:pt x="1714" y="1507"/>
                  </a:lnTo>
                  <a:lnTo>
                    <a:pt x="1744" y="1516"/>
                  </a:lnTo>
                  <a:lnTo>
                    <a:pt x="1760" y="1513"/>
                  </a:lnTo>
                  <a:lnTo>
                    <a:pt x="1775" y="1528"/>
                  </a:lnTo>
                  <a:lnTo>
                    <a:pt x="1776" y="1541"/>
                  </a:lnTo>
                  <a:lnTo>
                    <a:pt x="1783" y="1548"/>
                  </a:lnTo>
                  <a:lnTo>
                    <a:pt x="1794" y="1546"/>
                  </a:lnTo>
                  <a:lnTo>
                    <a:pt x="1802" y="1555"/>
                  </a:lnTo>
                  <a:lnTo>
                    <a:pt x="1807" y="1569"/>
                  </a:lnTo>
                  <a:lnTo>
                    <a:pt x="1823" y="1608"/>
                  </a:lnTo>
                  <a:lnTo>
                    <a:pt x="1810" y="1628"/>
                  </a:lnTo>
                  <a:lnTo>
                    <a:pt x="1806" y="1641"/>
                  </a:lnTo>
                  <a:lnTo>
                    <a:pt x="1797" y="1648"/>
                  </a:lnTo>
                  <a:lnTo>
                    <a:pt x="1758" y="1645"/>
                  </a:lnTo>
                  <a:lnTo>
                    <a:pt x="1746" y="1651"/>
                  </a:lnTo>
                  <a:lnTo>
                    <a:pt x="1732" y="1646"/>
                  </a:lnTo>
                  <a:lnTo>
                    <a:pt x="1710" y="1648"/>
                  </a:lnTo>
                  <a:lnTo>
                    <a:pt x="1687" y="1655"/>
                  </a:lnTo>
                  <a:lnTo>
                    <a:pt x="1675" y="1646"/>
                  </a:lnTo>
                  <a:lnTo>
                    <a:pt x="1725" y="1705"/>
                  </a:lnTo>
                  <a:lnTo>
                    <a:pt x="1729" y="1739"/>
                  </a:lnTo>
                  <a:lnTo>
                    <a:pt x="1718" y="1767"/>
                  </a:lnTo>
                  <a:lnTo>
                    <a:pt x="1748" y="1814"/>
                  </a:lnTo>
                  <a:lnTo>
                    <a:pt x="1797" y="1819"/>
                  </a:lnTo>
                  <a:lnTo>
                    <a:pt x="1824" y="1860"/>
                  </a:lnTo>
                  <a:lnTo>
                    <a:pt x="1824" y="1863"/>
                  </a:lnTo>
                  <a:lnTo>
                    <a:pt x="1832" y="1943"/>
                  </a:lnTo>
                  <a:lnTo>
                    <a:pt x="1860" y="1965"/>
                  </a:lnTo>
                  <a:lnTo>
                    <a:pt x="1885" y="1999"/>
                  </a:lnTo>
                  <a:lnTo>
                    <a:pt x="1903" y="2048"/>
                  </a:lnTo>
                  <a:lnTo>
                    <a:pt x="1922" y="2069"/>
                  </a:lnTo>
                  <a:lnTo>
                    <a:pt x="1940" y="2083"/>
                  </a:lnTo>
                  <a:lnTo>
                    <a:pt x="1970" y="2166"/>
                  </a:lnTo>
                  <a:lnTo>
                    <a:pt x="1982" y="2182"/>
                  </a:lnTo>
                  <a:lnTo>
                    <a:pt x="1990" y="2227"/>
                  </a:lnTo>
                  <a:lnTo>
                    <a:pt x="2034" y="2283"/>
                  </a:lnTo>
                  <a:lnTo>
                    <a:pt x="2088" y="2255"/>
                  </a:lnTo>
                  <a:lnTo>
                    <a:pt x="2116" y="2241"/>
                  </a:lnTo>
                  <a:lnTo>
                    <a:pt x="2125" y="2246"/>
                  </a:lnTo>
                  <a:lnTo>
                    <a:pt x="2152" y="2239"/>
                  </a:lnTo>
                  <a:lnTo>
                    <a:pt x="2210" y="2194"/>
                  </a:lnTo>
                  <a:lnTo>
                    <a:pt x="2233" y="2131"/>
                  </a:lnTo>
                  <a:lnTo>
                    <a:pt x="2275" y="2123"/>
                  </a:lnTo>
                  <a:lnTo>
                    <a:pt x="2319" y="2061"/>
                  </a:lnTo>
                  <a:lnTo>
                    <a:pt x="2404" y="1995"/>
                  </a:lnTo>
                  <a:lnTo>
                    <a:pt x="2376" y="1931"/>
                  </a:lnTo>
                  <a:lnTo>
                    <a:pt x="2389" y="1902"/>
                  </a:lnTo>
                  <a:lnTo>
                    <a:pt x="2430" y="1858"/>
                  </a:lnTo>
                  <a:lnTo>
                    <a:pt x="2417" y="1792"/>
                  </a:lnTo>
                  <a:lnTo>
                    <a:pt x="2411" y="1760"/>
                  </a:lnTo>
                  <a:lnTo>
                    <a:pt x="2406" y="1736"/>
                  </a:lnTo>
                  <a:lnTo>
                    <a:pt x="2376" y="1701"/>
                  </a:lnTo>
                  <a:lnTo>
                    <a:pt x="2413" y="1595"/>
                  </a:lnTo>
                  <a:lnTo>
                    <a:pt x="2379" y="1516"/>
                  </a:lnTo>
                  <a:lnTo>
                    <a:pt x="2437" y="1509"/>
                  </a:lnTo>
                  <a:lnTo>
                    <a:pt x="2440" y="1504"/>
                  </a:lnTo>
                  <a:lnTo>
                    <a:pt x="2458" y="1473"/>
                  </a:lnTo>
                  <a:lnTo>
                    <a:pt x="2444" y="1391"/>
                  </a:lnTo>
                  <a:lnTo>
                    <a:pt x="2441" y="1373"/>
                  </a:lnTo>
                  <a:lnTo>
                    <a:pt x="2474" y="1306"/>
                  </a:lnTo>
                  <a:lnTo>
                    <a:pt x="2493" y="1269"/>
                  </a:lnTo>
                  <a:lnTo>
                    <a:pt x="2487" y="1245"/>
                  </a:lnTo>
                  <a:lnTo>
                    <a:pt x="2468" y="1173"/>
                  </a:lnTo>
                  <a:lnTo>
                    <a:pt x="2434" y="1196"/>
                  </a:lnTo>
                  <a:lnTo>
                    <a:pt x="2415" y="1227"/>
                  </a:lnTo>
                  <a:lnTo>
                    <a:pt x="2381" y="1240"/>
                  </a:lnTo>
                  <a:lnTo>
                    <a:pt x="2374" y="1191"/>
                  </a:lnTo>
                  <a:lnTo>
                    <a:pt x="2330" y="1233"/>
                  </a:lnTo>
                  <a:lnTo>
                    <a:pt x="2274" y="1269"/>
                  </a:lnTo>
                  <a:lnTo>
                    <a:pt x="2259" y="1315"/>
                  </a:lnTo>
                  <a:lnTo>
                    <a:pt x="2202" y="1348"/>
                  </a:lnTo>
                  <a:lnTo>
                    <a:pt x="2188" y="1373"/>
                  </a:lnTo>
                  <a:lnTo>
                    <a:pt x="2127" y="1373"/>
                  </a:lnTo>
                  <a:lnTo>
                    <a:pt x="2102" y="1373"/>
                  </a:lnTo>
                  <a:lnTo>
                    <a:pt x="2052" y="1408"/>
                  </a:lnTo>
                  <a:lnTo>
                    <a:pt x="2034" y="1440"/>
                  </a:lnTo>
                  <a:lnTo>
                    <a:pt x="2017" y="1471"/>
                  </a:lnTo>
                  <a:lnTo>
                    <a:pt x="2006" y="1491"/>
                  </a:lnTo>
                  <a:lnTo>
                    <a:pt x="1935" y="1519"/>
                  </a:lnTo>
                  <a:lnTo>
                    <a:pt x="1927" y="1440"/>
                  </a:lnTo>
                  <a:lnTo>
                    <a:pt x="1938" y="1408"/>
                  </a:lnTo>
                  <a:lnTo>
                    <a:pt x="1898" y="1354"/>
                  </a:lnTo>
                  <a:lnTo>
                    <a:pt x="1890" y="1343"/>
                  </a:lnTo>
                  <a:lnTo>
                    <a:pt x="1896" y="1330"/>
                  </a:lnTo>
                  <a:lnTo>
                    <a:pt x="1884" y="1326"/>
                  </a:lnTo>
                  <a:lnTo>
                    <a:pt x="1871" y="1321"/>
                  </a:lnTo>
                  <a:lnTo>
                    <a:pt x="1838" y="1309"/>
                  </a:lnTo>
                  <a:lnTo>
                    <a:pt x="1785" y="1290"/>
                  </a:lnTo>
                  <a:lnTo>
                    <a:pt x="1769" y="1311"/>
                  </a:lnTo>
                  <a:lnTo>
                    <a:pt x="1751" y="1306"/>
                  </a:lnTo>
                  <a:lnTo>
                    <a:pt x="1756" y="1269"/>
                  </a:lnTo>
                  <a:lnTo>
                    <a:pt x="1736" y="1261"/>
                  </a:lnTo>
                  <a:lnTo>
                    <a:pt x="1722" y="1291"/>
                  </a:lnTo>
                  <a:lnTo>
                    <a:pt x="1672" y="1349"/>
                  </a:lnTo>
                  <a:lnTo>
                    <a:pt x="1651" y="1348"/>
                  </a:lnTo>
                  <a:lnTo>
                    <a:pt x="1634" y="1311"/>
                  </a:lnTo>
                  <a:lnTo>
                    <a:pt x="1619" y="1313"/>
                  </a:lnTo>
                  <a:lnTo>
                    <a:pt x="1614" y="1290"/>
                  </a:lnTo>
                  <a:lnTo>
                    <a:pt x="1602" y="1291"/>
                  </a:lnTo>
                  <a:lnTo>
                    <a:pt x="1577" y="1249"/>
                  </a:lnTo>
                  <a:lnTo>
                    <a:pt x="1601" y="1203"/>
                  </a:lnTo>
                  <a:lnTo>
                    <a:pt x="1619" y="1214"/>
                  </a:lnTo>
                  <a:lnTo>
                    <a:pt x="1658" y="1203"/>
                  </a:lnTo>
                  <a:lnTo>
                    <a:pt x="1678" y="1235"/>
                  </a:lnTo>
                  <a:lnTo>
                    <a:pt x="1691" y="1206"/>
                  </a:lnTo>
                  <a:lnTo>
                    <a:pt x="1726" y="1171"/>
                  </a:lnTo>
                  <a:lnTo>
                    <a:pt x="1744" y="1154"/>
                  </a:lnTo>
                  <a:lnTo>
                    <a:pt x="1749" y="1151"/>
                  </a:lnTo>
                  <a:lnTo>
                    <a:pt x="1767" y="1143"/>
                  </a:lnTo>
                  <a:lnTo>
                    <a:pt x="1757" y="1115"/>
                  </a:lnTo>
                  <a:lnTo>
                    <a:pt x="1733" y="1138"/>
                  </a:lnTo>
                  <a:lnTo>
                    <a:pt x="1702" y="1117"/>
                  </a:lnTo>
                  <a:lnTo>
                    <a:pt x="1689" y="1097"/>
                  </a:lnTo>
                  <a:lnTo>
                    <a:pt x="1686" y="1091"/>
                  </a:lnTo>
                  <a:lnTo>
                    <a:pt x="1663" y="1079"/>
                  </a:lnTo>
                  <a:lnTo>
                    <a:pt x="1641" y="1079"/>
                  </a:lnTo>
                  <a:lnTo>
                    <a:pt x="1637" y="1085"/>
                  </a:lnTo>
                  <a:lnTo>
                    <a:pt x="1625" y="1099"/>
                  </a:lnTo>
                  <a:lnTo>
                    <a:pt x="1616" y="1096"/>
                  </a:lnTo>
                  <a:lnTo>
                    <a:pt x="1606" y="1094"/>
                  </a:lnTo>
                  <a:lnTo>
                    <a:pt x="1596" y="1073"/>
                  </a:lnTo>
                  <a:lnTo>
                    <a:pt x="1582" y="1068"/>
                  </a:lnTo>
                  <a:lnTo>
                    <a:pt x="1580" y="1090"/>
                  </a:lnTo>
                  <a:lnTo>
                    <a:pt x="1551" y="1103"/>
                  </a:lnTo>
                  <a:lnTo>
                    <a:pt x="1541" y="1099"/>
                  </a:lnTo>
                  <a:lnTo>
                    <a:pt x="1550" y="1074"/>
                  </a:lnTo>
                  <a:lnTo>
                    <a:pt x="1555" y="1046"/>
                  </a:lnTo>
                  <a:lnTo>
                    <a:pt x="1549" y="1024"/>
                  </a:lnTo>
                  <a:lnTo>
                    <a:pt x="1560" y="1000"/>
                  </a:lnTo>
                  <a:lnTo>
                    <a:pt x="1548" y="907"/>
                  </a:lnTo>
                  <a:lnTo>
                    <a:pt x="1561" y="888"/>
                  </a:lnTo>
                  <a:lnTo>
                    <a:pt x="1552" y="874"/>
                  </a:lnTo>
                  <a:lnTo>
                    <a:pt x="1592" y="877"/>
                  </a:lnTo>
                  <a:lnTo>
                    <a:pt x="1628" y="836"/>
                  </a:lnTo>
                  <a:lnTo>
                    <a:pt x="1646" y="840"/>
                  </a:lnTo>
                  <a:lnTo>
                    <a:pt x="1659" y="852"/>
                  </a:lnTo>
                  <a:lnTo>
                    <a:pt x="1666" y="856"/>
                  </a:lnTo>
                  <a:lnTo>
                    <a:pt x="1697" y="840"/>
                  </a:lnTo>
                  <a:lnTo>
                    <a:pt x="1705" y="802"/>
                  </a:lnTo>
                  <a:lnTo>
                    <a:pt x="1690" y="792"/>
                  </a:lnTo>
                  <a:lnTo>
                    <a:pt x="1716" y="761"/>
                  </a:lnTo>
                  <a:lnTo>
                    <a:pt x="1732" y="748"/>
                  </a:lnTo>
                  <a:lnTo>
                    <a:pt x="1751" y="722"/>
                  </a:lnTo>
                  <a:lnTo>
                    <a:pt x="1748" y="714"/>
                  </a:lnTo>
                  <a:lnTo>
                    <a:pt x="1760" y="696"/>
                  </a:lnTo>
                  <a:lnTo>
                    <a:pt x="1805" y="649"/>
                  </a:lnTo>
                  <a:lnTo>
                    <a:pt x="1814" y="655"/>
                  </a:lnTo>
                  <a:lnTo>
                    <a:pt x="1839" y="628"/>
                  </a:lnTo>
                  <a:lnTo>
                    <a:pt x="1841" y="617"/>
                  </a:lnTo>
                  <a:lnTo>
                    <a:pt x="1852" y="584"/>
                  </a:lnTo>
                  <a:lnTo>
                    <a:pt x="1829" y="558"/>
                  </a:lnTo>
                  <a:lnTo>
                    <a:pt x="1811" y="564"/>
                  </a:lnTo>
                  <a:lnTo>
                    <a:pt x="1787" y="560"/>
                  </a:lnTo>
                  <a:lnTo>
                    <a:pt x="1796" y="531"/>
                  </a:lnTo>
                  <a:lnTo>
                    <a:pt x="1826" y="517"/>
                  </a:lnTo>
                  <a:lnTo>
                    <a:pt x="1847" y="474"/>
                  </a:lnTo>
                  <a:lnTo>
                    <a:pt x="1888" y="448"/>
                  </a:lnTo>
                  <a:lnTo>
                    <a:pt x="1902" y="402"/>
                  </a:lnTo>
                  <a:lnTo>
                    <a:pt x="1888" y="359"/>
                  </a:lnTo>
                  <a:lnTo>
                    <a:pt x="1903" y="332"/>
                  </a:lnTo>
                  <a:lnTo>
                    <a:pt x="1932" y="349"/>
                  </a:lnTo>
                  <a:lnTo>
                    <a:pt x="1960" y="326"/>
                  </a:lnTo>
                  <a:lnTo>
                    <a:pt x="1945" y="295"/>
                  </a:lnTo>
                  <a:lnTo>
                    <a:pt x="1919" y="260"/>
                  </a:lnTo>
                  <a:lnTo>
                    <a:pt x="1938" y="214"/>
                  </a:lnTo>
                  <a:lnTo>
                    <a:pt x="1953" y="195"/>
                  </a:lnTo>
                  <a:lnTo>
                    <a:pt x="1950" y="190"/>
                  </a:lnTo>
                  <a:lnTo>
                    <a:pt x="1922" y="153"/>
                  </a:lnTo>
                  <a:lnTo>
                    <a:pt x="1898" y="162"/>
                  </a:lnTo>
                  <a:lnTo>
                    <a:pt x="1911" y="211"/>
                  </a:lnTo>
                  <a:lnTo>
                    <a:pt x="1891" y="217"/>
                  </a:lnTo>
                  <a:lnTo>
                    <a:pt x="1849" y="145"/>
                  </a:lnTo>
                  <a:lnTo>
                    <a:pt x="1822" y="136"/>
                  </a:lnTo>
                  <a:lnTo>
                    <a:pt x="1816" y="96"/>
                  </a:lnTo>
                  <a:lnTo>
                    <a:pt x="1808" y="85"/>
                  </a:lnTo>
                  <a:lnTo>
                    <a:pt x="1808" y="85"/>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 name="Freeform 8"/>
            <p:cNvSpPr>
              <a:spLocks noEditPoints="1"/>
            </p:cNvSpPr>
            <p:nvPr/>
          </p:nvSpPr>
          <p:spPr bwMode="auto">
            <a:xfrm>
              <a:off x="2654300" y="4478338"/>
              <a:ext cx="2387600" cy="2185988"/>
            </a:xfrm>
            <a:custGeom>
              <a:avLst/>
              <a:gdLst>
                <a:gd name="T0" fmla="*/ 1862 w 2502"/>
                <a:gd name="T1" fmla="*/ 1971 h 2291"/>
                <a:gd name="T2" fmla="*/ 1714 w 2502"/>
                <a:gd name="T3" fmla="*/ 1648 h 2291"/>
                <a:gd name="T4" fmla="*/ 1798 w 2502"/>
                <a:gd name="T5" fmla="*/ 1554 h 2291"/>
                <a:gd name="T6" fmla="*/ 1661 w 2502"/>
                <a:gd name="T7" fmla="*/ 1468 h 2291"/>
                <a:gd name="T8" fmla="*/ 1433 w 2502"/>
                <a:gd name="T9" fmla="*/ 1369 h 2291"/>
                <a:gd name="T10" fmla="*/ 1222 w 2502"/>
                <a:gd name="T11" fmla="*/ 1319 h 2291"/>
                <a:gd name="T12" fmla="*/ 973 w 2502"/>
                <a:gd name="T13" fmla="*/ 1286 h 2291"/>
                <a:gd name="T14" fmla="*/ 842 w 2502"/>
                <a:gd name="T15" fmla="*/ 1396 h 2291"/>
                <a:gd name="T16" fmla="*/ 668 w 2502"/>
                <a:gd name="T17" fmla="*/ 1433 h 2291"/>
                <a:gd name="T18" fmla="*/ 484 w 2502"/>
                <a:gd name="T19" fmla="*/ 1583 h 2291"/>
                <a:gd name="T20" fmla="*/ 317 w 2502"/>
                <a:gd name="T21" fmla="*/ 1765 h 2291"/>
                <a:gd name="T22" fmla="*/ 127 w 2502"/>
                <a:gd name="T23" fmla="*/ 1870 h 2291"/>
                <a:gd name="T24" fmla="*/ 0 w 2502"/>
                <a:gd name="T25" fmla="*/ 1568 h 2291"/>
                <a:gd name="T26" fmla="*/ 348 w 2502"/>
                <a:gd name="T27" fmla="*/ 882 h 2291"/>
                <a:gd name="T28" fmla="*/ 789 w 2502"/>
                <a:gd name="T29" fmla="*/ 373 h 2291"/>
                <a:gd name="T30" fmla="*/ 1210 w 2502"/>
                <a:gd name="T31" fmla="*/ 133 h 2291"/>
                <a:gd name="T32" fmla="*/ 1436 w 2502"/>
                <a:gd name="T33" fmla="*/ 198 h 2291"/>
                <a:gd name="T34" fmla="*/ 1912 w 2502"/>
                <a:gd name="T35" fmla="*/ 213 h 2291"/>
                <a:gd name="T36" fmla="*/ 1897 w 2502"/>
                <a:gd name="T37" fmla="*/ 364 h 2291"/>
                <a:gd name="T38" fmla="*/ 1849 w 2502"/>
                <a:gd name="T39" fmla="*/ 622 h 2291"/>
                <a:gd name="T40" fmla="*/ 1714 w 2502"/>
                <a:gd name="T41" fmla="*/ 804 h 2291"/>
                <a:gd name="T42" fmla="*/ 1568 w 2502"/>
                <a:gd name="T43" fmla="*/ 1005 h 2291"/>
                <a:gd name="T44" fmla="*/ 1629 w 2502"/>
                <a:gd name="T45" fmla="*/ 1100 h 2291"/>
                <a:gd name="T46" fmla="*/ 1755 w 2502"/>
                <a:gd name="T47" fmla="*/ 1158 h 2291"/>
                <a:gd name="T48" fmla="*/ 1621 w 2502"/>
                <a:gd name="T49" fmla="*/ 1291 h 2291"/>
                <a:gd name="T50" fmla="*/ 1789 w 2502"/>
                <a:gd name="T51" fmla="*/ 1290 h 2291"/>
                <a:gd name="T52" fmla="*/ 2204 w 2502"/>
                <a:gd name="T53" fmla="*/ 1349 h 2291"/>
                <a:gd name="T54" fmla="*/ 2449 w 2502"/>
                <a:gd name="T55" fmla="*/ 1377 h 2291"/>
                <a:gd name="T56" fmla="*/ 2384 w 2502"/>
                <a:gd name="T57" fmla="*/ 1935 h 2291"/>
                <a:gd name="T58" fmla="*/ 2038 w 2502"/>
                <a:gd name="T59" fmla="*/ 2291 h 2291"/>
                <a:gd name="T60" fmla="*/ 2322 w 2502"/>
                <a:gd name="T61" fmla="*/ 2062 h 2291"/>
                <a:gd name="T62" fmla="*/ 2459 w 2502"/>
                <a:gd name="T63" fmla="*/ 1476 h 2291"/>
                <a:gd name="T64" fmla="*/ 2267 w 2502"/>
                <a:gd name="T65" fmla="*/ 1321 h 2291"/>
                <a:gd name="T66" fmla="*/ 1896 w 2502"/>
                <a:gd name="T67" fmla="*/ 1336 h 2291"/>
                <a:gd name="T68" fmla="*/ 1621 w 2502"/>
                <a:gd name="T69" fmla="*/ 1321 h 2291"/>
                <a:gd name="T70" fmla="*/ 1747 w 2502"/>
                <a:gd name="T71" fmla="*/ 1156 h 2291"/>
                <a:gd name="T72" fmla="*/ 1645 w 2502"/>
                <a:gd name="T73" fmla="*/ 1091 h 2291"/>
                <a:gd name="T74" fmla="*/ 1551 w 2502"/>
                <a:gd name="T75" fmla="*/ 1028 h 2291"/>
                <a:gd name="T76" fmla="*/ 1699 w 2502"/>
                <a:gd name="T77" fmla="*/ 842 h 2291"/>
                <a:gd name="T78" fmla="*/ 1841 w 2502"/>
                <a:gd name="T79" fmla="*/ 630 h 2291"/>
                <a:gd name="T80" fmla="*/ 1903 w 2502"/>
                <a:gd name="T81" fmla="*/ 406 h 2291"/>
                <a:gd name="T82" fmla="*/ 1907 w 2502"/>
                <a:gd name="T83" fmla="*/ 168 h 2291"/>
                <a:gd name="T84" fmla="*/ 1435 w 2502"/>
                <a:gd name="T85" fmla="*/ 177 h 2291"/>
                <a:gd name="T86" fmla="*/ 1193 w 2502"/>
                <a:gd name="T87" fmla="*/ 150 h 2291"/>
                <a:gd name="T88" fmla="*/ 845 w 2502"/>
                <a:gd name="T89" fmla="*/ 450 h 2291"/>
                <a:gd name="T90" fmla="*/ 208 w 2502"/>
                <a:gd name="T91" fmla="*/ 1001 h 2291"/>
                <a:gd name="T92" fmla="*/ 184 w 2502"/>
                <a:gd name="T93" fmla="*/ 1684 h 2291"/>
                <a:gd name="T94" fmla="*/ 246 w 2502"/>
                <a:gd name="T95" fmla="*/ 1910 h 2291"/>
                <a:gd name="T96" fmla="*/ 412 w 2502"/>
                <a:gd name="T97" fmla="*/ 1642 h 2291"/>
                <a:gd name="T98" fmla="*/ 519 w 2502"/>
                <a:gd name="T99" fmla="*/ 1525 h 2291"/>
                <a:gd name="T100" fmla="*/ 712 w 2502"/>
                <a:gd name="T101" fmla="*/ 1445 h 2291"/>
                <a:gd name="T102" fmla="*/ 863 w 2502"/>
                <a:gd name="T103" fmla="*/ 1350 h 2291"/>
                <a:gd name="T104" fmla="*/ 1078 w 2502"/>
                <a:gd name="T105" fmla="*/ 1284 h 2291"/>
                <a:gd name="T106" fmla="*/ 1324 w 2502"/>
                <a:gd name="T107" fmla="*/ 1326 h 2291"/>
                <a:gd name="T108" fmla="*/ 1526 w 2502"/>
                <a:gd name="T109" fmla="*/ 1411 h 2291"/>
                <a:gd name="T110" fmla="*/ 1722 w 2502"/>
                <a:gd name="T111" fmla="*/ 1508 h 2291"/>
                <a:gd name="T112" fmla="*/ 1818 w 2502"/>
                <a:gd name="T113" fmla="*/ 1633 h 2291"/>
                <a:gd name="T114" fmla="*/ 1727 w 2502"/>
                <a:gd name="T115" fmla="*/ 1771 h 2291"/>
                <a:gd name="T116" fmla="*/ 1948 w 2502"/>
                <a:gd name="T117" fmla="*/ 2085 h 2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02" h="2291">
                  <a:moveTo>
                    <a:pt x="2038" y="2291"/>
                  </a:moveTo>
                  <a:lnTo>
                    <a:pt x="2038" y="2291"/>
                  </a:lnTo>
                  <a:lnTo>
                    <a:pt x="1992" y="2232"/>
                  </a:lnTo>
                  <a:lnTo>
                    <a:pt x="1984" y="2187"/>
                  </a:lnTo>
                  <a:lnTo>
                    <a:pt x="1972" y="2171"/>
                  </a:lnTo>
                  <a:lnTo>
                    <a:pt x="1942" y="2089"/>
                  </a:lnTo>
                  <a:lnTo>
                    <a:pt x="1925" y="2075"/>
                  </a:lnTo>
                  <a:lnTo>
                    <a:pt x="1905" y="2053"/>
                  </a:lnTo>
                  <a:lnTo>
                    <a:pt x="1887" y="2005"/>
                  </a:lnTo>
                  <a:lnTo>
                    <a:pt x="1862" y="1971"/>
                  </a:lnTo>
                  <a:lnTo>
                    <a:pt x="1834" y="1948"/>
                  </a:lnTo>
                  <a:lnTo>
                    <a:pt x="1826" y="1865"/>
                  </a:lnTo>
                  <a:lnTo>
                    <a:pt x="1800" y="1826"/>
                  </a:lnTo>
                  <a:lnTo>
                    <a:pt x="1751" y="1821"/>
                  </a:lnTo>
                  <a:lnTo>
                    <a:pt x="1720" y="1771"/>
                  </a:lnTo>
                  <a:lnTo>
                    <a:pt x="1731" y="1742"/>
                  </a:lnTo>
                  <a:lnTo>
                    <a:pt x="1726" y="1711"/>
                  </a:lnTo>
                  <a:lnTo>
                    <a:pt x="1659" y="1631"/>
                  </a:lnTo>
                  <a:lnTo>
                    <a:pt x="1692" y="1655"/>
                  </a:lnTo>
                  <a:lnTo>
                    <a:pt x="1714" y="1648"/>
                  </a:lnTo>
                  <a:lnTo>
                    <a:pt x="1738" y="1647"/>
                  </a:lnTo>
                  <a:lnTo>
                    <a:pt x="1751" y="1652"/>
                  </a:lnTo>
                  <a:lnTo>
                    <a:pt x="1763" y="1646"/>
                  </a:lnTo>
                  <a:lnTo>
                    <a:pt x="1801" y="1649"/>
                  </a:lnTo>
                  <a:lnTo>
                    <a:pt x="1809" y="1643"/>
                  </a:lnTo>
                  <a:lnTo>
                    <a:pt x="1812" y="1630"/>
                  </a:lnTo>
                  <a:lnTo>
                    <a:pt x="1824" y="1612"/>
                  </a:lnTo>
                  <a:lnTo>
                    <a:pt x="1809" y="1575"/>
                  </a:lnTo>
                  <a:lnTo>
                    <a:pt x="1804" y="1561"/>
                  </a:lnTo>
                  <a:lnTo>
                    <a:pt x="1798" y="1554"/>
                  </a:lnTo>
                  <a:lnTo>
                    <a:pt x="1787" y="1556"/>
                  </a:lnTo>
                  <a:lnTo>
                    <a:pt x="1777" y="1547"/>
                  </a:lnTo>
                  <a:lnTo>
                    <a:pt x="1777" y="1533"/>
                  </a:lnTo>
                  <a:lnTo>
                    <a:pt x="1764" y="1520"/>
                  </a:lnTo>
                  <a:lnTo>
                    <a:pt x="1749" y="1524"/>
                  </a:lnTo>
                  <a:lnTo>
                    <a:pt x="1716" y="1513"/>
                  </a:lnTo>
                  <a:lnTo>
                    <a:pt x="1714" y="1501"/>
                  </a:lnTo>
                  <a:lnTo>
                    <a:pt x="1688" y="1496"/>
                  </a:lnTo>
                  <a:lnTo>
                    <a:pt x="1673" y="1489"/>
                  </a:lnTo>
                  <a:lnTo>
                    <a:pt x="1661" y="1468"/>
                  </a:lnTo>
                  <a:lnTo>
                    <a:pt x="1635" y="1462"/>
                  </a:lnTo>
                  <a:lnTo>
                    <a:pt x="1624" y="1454"/>
                  </a:lnTo>
                  <a:lnTo>
                    <a:pt x="1619" y="1436"/>
                  </a:lnTo>
                  <a:lnTo>
                    <a:pt x="1581" y="1430"/>
                  </a:lnTo>
                  <a:lnTo>
                    <a:pt x="1551" y="1425"/>
                  </a:lnTo>
                  <a:lnTo>
                    <a:pt x="1525" y="1417"/>
                  </a:lnTo>
                  <a:lnTo>
                    <a:pt x="1503" y="1415"/>
                  </a:lnTo>
                  <a:lnTo>
                    <a:pt x="1465" y="1396"/>
                  </a:lnTo>
                  <a:lnTo>
                    <a:pt x="1449" y="1377"/>
                  </a:lnTo>
                  <a:lnTo>
                    <a:pt x="1433" y="1369"/>
                  </a:lnTo>
                  <a:lnTo>
                    <a:pt x="1421" y="1369"/>
                  </a:lnTo>
                  <a:lnTo>
                    <a:pt x="1408" y="1378"/>
                  </a:lnTo>
                  <a:lnTo>
                    <a:pt x="1387" y="1378"/>
                  </a:lnTo>
                  <a:lnTo>
                    <a:pt x="1369" y="1365"/>
                  </a:lnTo>
                  <a:lnTo>
                    <a:pt x="1348" y="1346"/>
                  </a:lnTo>
                  <a:lnTo>
                    <a:pt x="1321" y="1332"/>
                  </a:lnTo>
                  <a:lnTo>
                    <a:pt x="1293" y="1323"/>
                  </a:lnTo>
                  <a:lnTo>
                    <a:pt x="1274" y="1321"/>
                  </a:lnTo>
                  <a:lnTo>
                    <a:pt x="1268" y="1318"/>
                  </a:lnTo>
                  <a:lnTo>
                    <a:pt x="1222" y="1319"/>
                  </a:lnTo>
                  <a:lnTo>
                    <a:pt x="1222" y="1319"/>
                  </a:lnTo>
                  <a:lnTo>
                    <a:pt x="1172" y="1305"/>
                  </a:lnTo>
                  <a:lnTo>
                    <a:pt x="1146" y="1294"/>
                  </a:lnTo>
                  <a:lnTo>
                    <a:pt x="1118" y="1277"/>
                  </a:lnTo>
                  <a:lnTo>
                    <a:pt x="1107" y="1278"/>
                  </a:lnTo>
                  <a:lnTo>
                    <a:pt x="1094" y="1279"/>
                  </a:lnTo>
                  <a:lnTo>
                    <a:pt x="1082" y="1290"/>
                  </a:lnTo>
                  <a:lnTo>
                    <a:pt x="1049" y="1308"/>
                  </a:lnTo>
                  <a:lnTo>
                    <a:pt x="1003" y="1308"/>
                  </a:lnTo>
                  <a:lnTo>
                    <a:pt x="973" y="1286"/>
                  </a:lnTo>
                  <a:lnTo>
                    <a:pt x="949" y="1281"/>
                  </a:lnTo>
                  <a:lnTo>
                    <a:pt x="938" y="1288"/>
                  </a:lnTo>
                  <a:lnTo>
                    <a:pt x="919" y="1317"/>
                  </a:lnTo>
                  <a:lnTo>
                    <a:pt x="900" y="1323"/>
                  </a:lnTo>
                  <a:lnTo>
                    <a:pt x="890" y="1348"/>
                  </a:lnTo>
                  <a:lnTo>
                    <a:pt x="883" y="1357"/>
                  </a:lnTo>
                  <a:lnTo>
                    <a:pt x="866" y="1356"/>
                  </a:lnTo>
                  <a:lnTo>
                    <a:pt x="849" y="1371"/>
                  </a:lnTo>
                  <a:lnTo>
                    <a:pt x="848" y="1391"/>
                  </a:lnTo>
                  <a:lnTo>
                    <a:pt x="842" y="1396"/>
                  </a:lnTo>
                  <a:lnTo>
                    <a:pt x="831" y="1393"/>
                  </a:lnTo>
                  <a:lnTo>
                    <a:pt x="817" y="1408"/>
                  </a:lnTo>
                  <a:lnTo>
                    <a:pt x="790" y="1417"/>
                  </a:lnTo>
                  <a:lnTo>
                    <a:pt x="759" y="1422"/>
                  </a:lnTo>
                  <a:lnTo>
                    <a:pt x="736" y="1439"/>
                  </a:lnTo>
                  <a:lnTo>
                    <a:pt x="732" y="1447"/>
                  </a:lnTo>
                  <a:lnTo>
                    <a:pt x="712" y="1452"/>
                  </a:lnTo>
                  <a:lnTo>
                    <a:pt x="693" y="1445"/>
                  </a:lnTo>
                  <a:lnTo>
                    <a:pt x="680" y="1434"/>
                  </a:lnTo>
                  <a:lnTo>
                    <a:pt x="668" y="1433"/>
                  </a:lnTo>
                  <a:lnTo>
                    <a:pt x="612" y="1443"/>
                  </a:lnTo>
                  <a:lnTo>
                    <a:pt x="603" y="1443"/>
                  </a:lnTo>
                  <a:lnTo>
                    <a:pt x="589" y="1455"/>
                  </a:lnTo>
                  <a:lnTo>
                    <a:pt x="576" y="1474"/>
                  </a:lnTo>
                  <a:lnTo>
                    <a:pt x="547" y="1496"/>
                  </a:lnTo>
                  <a:lnTo>
                    <a:pt x="539" y="1510"/>
                  </a:lnTo>
                  <a:lnTo>
                    <a:pt x="524" y="1529"/>
                  </a:lnTo>
                  <a:lnTo>
                    <a:pt x="520" y="1537"/>
                  </a:lnTo>
                  <a:lnTo>
                    <a:pt x="486" y="1557"/>
                  </a:lnTo>
                  <a:lnTo>
                    <a:pt x="484" y="1583"/>
                  </a:lnTo>
                  <a:lnTo>
                    <a:pt x="467" y="1608"/>
                  </a:lnTo>
                  <a:lnTo>
                    <a:pt x="468" y="1633"/>
                  </a:lnTo>
                  <a:lnTo>
                    <a:pt x="456" y="1640"/>
                  </a:lnTo>
                  <a:lnTo>
                    <a:pt x="447" y="1657"/>
                  </a:lnTo>
                  <a:lnTo>
                    <a:pt x="423" y="1648"/>
                  </a:lnTo>
                  <a:lnTo>
                    <a:pt x="415" y="1649"/>
                  </a:lnTo>
                  <a:lnTo>
                    <a:pt x="394" y="1667"/>
                  </a:lnTo>
                  <a:lnTo>
                    <a:pt x="362" y="1712"/>
                  </a:lnTo>
                  <a:lnTo>
                    <a:pt x="348" y="1726"/>
                  </a:lnTo>
                  <a:lnTo>
                    <a:pt x="317" y="1765"/>
                  </a:lnTo>
                  <a:lnTo>
                    <a:pt x="309" y="1783"/>
                  </a:lnTo>
                  <a:lnTo>
                    <a:pt x="307" y="1807"/>
                  </a:lnTo>
                  <a:lnTo>
                    <a:pt x="292" y="1849"/>
                  </a:lnTo>
                  <a:lnTo>
                    <a:pt x="280" y="1878"/>
                  </a:lnTo>
                  <a:lnTo>
                    <a:pt x="263" y="1896"/>
                  </a:lnTo>
                  <a:lnTo>
                    <a:pt x="251" y="1914"/>
                  </a:lnTo>
                  <a:lnTo>
                    <a:pt x="238" y="1932"/>
                  </a:lnTo>
                  <a:lnTo>
                    <a:pt x="226" y="1940"/>
                  </a:lnTo>
                  <a:lnTo>
                    <a:pt x="158" y="1910"/>
                  </a:lnTo>
                  <a:lnTo>
                    <a:pt x="127" y="1870"/>
                  </a:lnTo>
                  <a:lnTo>
                    <a:pt x="134" y="1856"/>
                  </a:lnTo>
                  <a:lnTo>
                    <a:pt x="140" y="1845"/>
                  </a:lnTo>
                  <a:lnTo>
                    <a:pt x="156" y="1815"/>
                  </a:lnTo>
                  <a:lnTo>
                    <a:pt x="198" y="1765"/>
                  </a:lnTo>
                  <a:lnTo>
                    <a:pt x="222" y="1723"/>
                  </a:lnTo>
                  <a:lnTo>
                    <a:pt x="205" y="1697"/>
                  </a:lnTo>
                  <a:lnTo>
                    <a:pt x="200" y="1685"/>
                  </a:lnTo>
                  <a:lnTo>
                    <a:pt x="183" y="1691"/>
                  </a:lnTo>
                  <a:lnTo>
                    <a:pt x="74" y="1593"/>
                  </a:lnTo>
                  <a:lnTo>
                    <a:pt x="0" y="1568"/>
                  </a:lnTo>
                  <a:lnTo>
                    <a:pt x="26" y="1516"/>
                  </a:lnTo>
                  <a:lnTo>
                    <a:pt x="45" y="1496"/>
                  </a:lnTo>
                  <a:lnTo>
                    <a:pt x="22" y="1417"/>
                  </a:lnTo>
                  <a:lnTo>
                    <a:pt x="75" y="1368"/>
                  </a:lnTo>
                  <a:lnTo>
                    <a:pt x="110" y="1283"/>
                  </a:lnTo>
                  <a:lnTo>
                    <a:pt x="202" y="1178"/>
                  </a:lnTo>
                  <a:lnTo>
                    <a:pt x="106" y="1081"/>
                  </a:lnTo>
                  <a:lnTo>
                    <a:pt x="205" y="995"/>
                  </a:lnTo>
                  <a:lnTo>
                    <a:pt x="247" y="980"/>
                  </a:lnTo>
                  <a:lnTo>
                    <a:pt x="348" y="882"/>
                  </a:lnTo>
                  <a:lnTo>
                    <a:pt x="476" y="741"/>
                  </a:lnTo>
                  <a:lnTo>
                    <a:pt x="528" y="713"/>
                  </a:lnTo>
                  <a:lnTo>
                    <a:pt x="690" y="615"/>
                  </a:lnTo>
                  <a:lnTo>
                    <a:pt x="713" y="565"/>
                  </a:lnTo>
                  <a:lnTo>
                    <a:pt x="759" y="552"/>
                  </a:lnTo>
                  <a:lnTo>
                    <a:pt x="805" y="510"/>
                  </a:lnTo>
                  <a:lnTo>
                    <a:pt x="819" y="499"/>
                  </a:lnTo>
                  <a:lnTo>
                    <a:pt x="838" y="451"/>
                  </a:lnTo>
                  <a:lnTo>
                    <a:pt x="797" y="408"/>
                  </a:lnTo>
                  <a:lnTo>
                    <a:pt x="789" y="373"/>
                  </a:lnTo>
                  <a:lnTo>
                    <a:pt x="789" y="372"/>
                  </a:lnTo>
                  <a:lnTo>
                    <a:pt x="853" y="252"/>
                  </a:lnTo>
                  <a:lnTo>
                    <a:pt x="901" y="268"/>
                  </a:lnTo>
                  <a:lnTo>
                    <a:pt x="994" y="232"/>
                  </a:lnTo>
                  <a:lnTo>
                    <a:pt x="1068" y="182"/>
                  </a:lnTo>
                  <a:lnTo>
                    <a:pt x="1084" y="172"/>
                  </a:lnTo>
                  <a:lnTo>
                    <a:pt x="1119" y="157"/>
                  </a:lnTo>
                  <a:lnTo>
                    <a:pt x="1153" y="150"/>
                  </a:lnTo>
                  <a:lnTo>
                    <a:pt x="1191" y="143"/>
                  </a:lnTo>
                  <a:lnTo>
                    <a:pt x="1210" y="133"/>
                  </a:lnTo>
                  <a:lnTo>
                    <a:pt x="1241" y="92"/>
                  </a:lnTo>
                  <a:lnTo>
                    <a:pt x="1278" y="56"/>
                  </a:lnTo>
                  <a:lnTo>
                    <a:pt x="1403" y="0"/>
                  </a:lnTo>
                  <a:lnTo>
                    <a:pt x="1410" y="20"/>
                  </a:lnTo>
                  <a:lnTo>
                    <a:pt x="1395" y="94"/>
                  </a:lnTo>
                  <a:lnTo>
                    <a:pt x="1443" y="136"/>
                  </a:lnTo>
                  <a:lnTo>
                    <a:pt x="1439" y="159"/>
                  </a:lnTo>
                  <a:lnTo>
                    <a:pt x="1444" y="161"/>
                  </a:lnTo>
                  <a:lnTo>
                    <a:pt x="1442" y="178"/>
                  </a:lnTo>
                  <a:lnTo>
                    <a:pt x="1436" y="198"/>
                  </a:lnTo>
                  <a:lnTo>
                    <a:pt x="1471" y="201"/>
                  </a:lnTo>
                  <a:lnTo>
                    <a:pt x="1528" y="206"/>
                  </a:lnTo>
                  <a:lnTo>
                    <a:pt x="1778" y="60"/>
                  </a:lnTo>
                  <a:lnTo>
                    <a:pt x="1816" y="87"/>
                  </a:lnTo>
                  <a:lnTo>
                    <a:pt x="1825" y="98"/>
                  </a:lnTo>
                  <a:lnTo>
                    <a:pt x="1830" y="137"/>
                  </a:lnTo>
                  <a:lnTo>
                    <a:pt x="1856" y="147"/>
                  </a:lnTo>
                  <a:lnTo>
                    <a:pt x="1857" y="148"/>
                  </a:lnTo>
                  <a:lnTo>
                    <a:pt x="1898" y="217"/>
                  </a:lnTo>
                  <a:lnTo>
                    <a:pt x="1912" y="213"/>
                  </a:lnTo>
                  <a:lnTo>
                    <a:pt x="1899" y="164"/>
                  </a:lnTo>
                  <a:lnTo>
                    <a:pt x="1928" y="153"/>
                  </a:lnTo>
                  <a:lnTo>
                    <a:pt x="1963" y="199"/>
                  </a:lnTo>
                  <a:lnTo>
                    <a:pt x="1946" y="220"/>
                  </a:lnTo>
                  <a:lnTo>
                    <a:pt x="1928" y="264"/>
                  </a:lnTo>
                  <a:lnTo>
                    <a:pt x="1952" y="297"/>
                  </a:lnTo>
                  <a:lnTo>
                    <a:pt x="1969" y="331"/>
                  </a:lnTo>
                  <a:lnTo>
                    <a:pt x="1937" y="357"/>
                  </a:lnTo>
                  <a:lnTo>
                    <a:pt x="1909" y="341"/>
                  </a:lnTo>
                  <a:lnTo>
                    <a:pt x="1897" y="364"/>
                  </a:lnTo>
                  <a:lnTo>
                    <a:pt x="1910" y="406"/>
                  </a:lnTo>
                  <a:lnTo>
                    <a:pt x="1896" y="454"/>
                  </a:lnTo>
                  <a:lnTo>
                    <a:pt x="1855" y="480"/>
                  </a:lnTo>
                  <a:lnTo>
                    <a:pt x="1834" y="523"/>
                  </a:lnTo>
                  <a:lnTo>
                    <a:pt x="1803" y="537"/>
                  </a:lnTo>
                  <a:lnTo>
                    <a:pt x="1797" y="561"/>
                  </a:lnTo>
                  <a:lnTo>
                    <a:pt x="1815" y="565"/>
                  </a:lnTo>
                  <a:lnTo>
                    <a:pt x="1836" y="558"/>
                  </a:lnTo>
                  <a:lnTo>
                    <a:pt x="1860" y="587"/>
                  </a:lnTo>
                  <a:lnTo>
                    <a:pt x="1849" y="622"/>
                  </a:lnTo>
                  <a:lnTo>
                    <a:pt x="1847" y="633"/>
                  </a:lnTo>
                  <a:lnTo>
                    <a:pt x="1820" y="664"/>
                  </a:lnTo>
                  <a:lnTo>
                    <a:pt x="1811" y="657"/>
                  </a:lnTo>
                  <a:lnTo>
                    <a:pt x="1768" y="702"/>
                  </a:lnTo>
                  <a:lnTo>
                    <a:pt x="1757" y="718"/>
                  </a:lnTo>
                  <a:lnTo>
                    <a:pt x="1759" y="726"/>
                  </a:lnTo>
                  <a:lnTo>
                    <a:pt x="1739" y="755"/>
                  </a:lnTo>
                  <a:lnTo>
                    <a:pt x="1723" y="767"/>
                  </a:lnTo>
                  <a:lnTo>
                    <a:pt x="1700" y="795"/>
                  </a:lnTo>
                  <a:lnTo>
                    <a:pt x="1714" y="804"/>
                  </a:lnTo>
                  <a:lnTo>
                    <a:pt x="1705" y="846"/>
                  </a:lnTo>
                  <a:lnTo>
                    <a:pt x="1671" y="864"/>
                  </a:lnTo>
                  <a:lnTo>
                    <a:pt x="1661" y="858"/>
                  </a:lnTo>
                  <a:lnTo>
                    <a:pt x="1650" y="847"/>
                  </a:lnTo>
                  <a:lnTo>
                    <a:pt x="1634" y="844"/>
                  </a:lnTo>
                  <a:lnTo>
                    <a:pt x="1599" y="884"/>
                  </a:lnTo>
                  <a:lnTo>
                    <a:pt x="1563" y="882"/>
                  </a:lnTo>
                  <a:lnTo>
                    <a:pt x="1570" y="892"/>
                  </a:lnTo>
                  <a:lnTo>
                    <a:pt x="1556" y="912"/>
                  </a:lnTo>
                  <a:lnTo>
                    <a:pt x="1568" y="1005"/>
                  </a:lnTo>
                  <a:lnTo>
                    <a:pt x="1558" y="1029"/>
                  </a:lnTo>
                  <a:lnTo>
                    <a:pt x="1563" y="1050"/>
                  </a:lnTo>
                  <a:lnTo>
                    <a:pt x="1559" y="1079"/>
                  </a:lnTo>
                  <a:lnTo>
                    <a:pt x="1550" y="1101"/>
                  </a:lnTo>
                  <a:lnTo>
                    <a:pt x="1556" y="1103"/>
                  </a:lnTo>
                  <a:lnTo>
                    <a:pt x="1582" y="1092"/>
                  </a:lnTo>
                  <a:lnTo>
                    <a:pt x="1584" y="1067"/>
                  </a:lnTo>
                  <a:lnTo>
                    <a:pt x="1603" y="1075"/>
                  </a:lnTo>
                  <a:lnTo>
                    <a:pt x="1613" y="1095"/>
                  </a:lnTo>
                  <a:lnTo>
                    <a:pt x="1629" y="1100"/>
                  </a:lnTo>
                  <a:lnTo>
                    <a:pt x="1640" y="1087"/>
                  </a:lnTo>
                  <a:lnTo>
                    <a:pt x="1644" y="1080"/>
                  </a:lnTo>
                  <a:lnTo>
                    <a:pt x="1669" y="1080"/>
                  </a:lnTo>
                  <a:lnTo>
                    <a:pt x="1694" y="1093"/>
                  </a:lnTo>
                  <a:lnTo>
                    <a:pt x="1697" y="1100"/>
                  </a:lnTo>
                  <a:lnTo>
                    <a:pt x="1710" y="1119"/>
                  </a:lnTo>
                  <a:lnTo>
                    <a:pt x="1737" y="1138"/>
                  </a:lnTo>
                  <a:lnTo>
                    <a:pt x="1764" y="1113"/>
                  </a:lnTo>
                  <a:lnTo>
                    <a:pt x="1776" y="1149"/>
                  </a:lnTo>
                  <a:lnTo>
                    <a:pt x="1755" y="1158"/>
                  </a:lnTo>
                  <a:lnTo>
                    <a:pt x="1751" y="1161"/>
                  </a:lnTo>
                  <a:lnTo>
                    <a:pt x="1734" y="1177"/>
                  </a:lnTo>
                  <a:lnTo>
                    <a:pt x="1699" y="1211"/>
                  </a:lnTo>
                  <a:lnTo>
                    <a:pt x="1684" y="1246"/>
                  </a:lnTo>
                  <a:lnTo>
                    <a:pt x="1661" y="1211"/>
                  </a:lnTo>
                  <a:lnTo>
                    <a:pt x="1623" y="1221"/>
                  </a:lnTo>
                  <a:lnTo>
                    <a:pt x="1608" y="1212"/>
                  </a:lnTo>
                  <a:lnTo>
                    <a:pt x="1586" y="1253"/>
                  </a:lnTo>
                  <a:lnTo>
                    <a:pt x="1609" y="1292"/>
                  </a:lnTo>
                  <a:lnTo>
                    <a:pt x="1621" y="1291"/>
                  </a:lnTo>
                  <a:lnTo>
                    <a:pt x="1627" y="1313"/>
                  </a:lnTo>
                  <a:lnTo>
                    <a:pt x="1641" y="1311"/>
                  </a:lnTo>
                  <a:lnTo>
                    <a:pt x="1658" y="1349"/>
                  </a:lnTo>
                  <a:lnTo>
                    <a:pt x="1676" y="1350"/>
                  </a:lnTo>
                  <a:lnTo>
                    <a:pt x="1724" y="1293"/>
                  </a:lnTo>
                  <a:lnTo>
                    <a:pt x="1740" y="1260"/>
                  </a:lnTo>
                  <a:lnTo>
                    <a:pt x="1765" y="1271"/>
                  </a:lnTo>
                  <a:lnTo>
                    <a:pt x="1760" y="1307"/>
                  </a:lnTo>
                  <a:lnTo>
                    <a:pt x="1772" y="1311"/>
                  </a:lnTo>
                  <a:lnTo>
                    <a:pt x="1789" y="1290"/>
                  </a:lnTo>
                  <a:lnTo>
                    <a:pt x="1906" y="1332"/>
                  </a:lnTo>
                  <a:lnTo>
                    <a:pt x="1899" y="1346"/>
                  </a:lnTo>
                  <a:lnTo>
                    <a:pt x="1947" y="1411"/>
                  </a:lnTo>
                  <a:lnTo>
                    <a:pt x="1936" y="1444"/>
                  </a:lnTo>
                  <a:lnTo>
                    <a:pt x="1943" y="1518"/>
                  </a:lnTo>
                  <a:lnTo>
                    <a:pt x="2009" y="1492"/>
                  </a:lnTo>
                  <a:lnTo>
                    <a:pt x="2056" y="1409"/>
                  </a:lnTo>
                  <a:lnTo>
                    <a:pt x="2106" y="1374"/>
                  </a:lnTo>
                  <a:lnTo>
                    <a:pt x="2191" y="1374"/>
                  </a:lnTo>
                  <a:lnTo>
                    <a:pt x="2204" y="1349"/>
                  </a:lnTo>
                  <a:lnTo>
                    <a:pt x="2261" y="1317"/>
                  </a:lnTo>
                  <a:lnTo>
                    <a:pt x="2276" y="1271"/>
                  </a:lnTo>
                  <a:lnTo>
                    <a:pt x="2333" y="1234"/>
                  </a:lnTo>
                  <a:lnTo>
                    <a:pt x="2381" y="1188"/>
                  </a:lnTo>
                  <a:lnTo>
                    <a:pt x="2389" y="1239"/>
                  </a:lnTo>
                  <a:lnTo>
                    <a:pt x="2418" y="1228"/>
                  </a:lnTo>
                  <a:lnTo>
                    <a:pt x="2437" y="1197"/>
                  </a:lnTo>
                  <a:lnTo>
                    <a:pt x="2475" y="1172"/>
                  </a:lnTo>
                  <a:lnTo>
                    <a:pt x="2502" y="1273"/>
                  </a:lnTo>
                  <a:lnTo>
                    <a:pt x="2449" y="1377"/>
                  </a:lnTo>
                  <a:lnTo>
                    <a:pt x="2466" y="1477"/>
                  </a:lnTo>
                  <a:lnTo>
                    <a:pt x="2444" y="1516"/>
                  </a:lnTo>
                  <a:lnTo>
                    <a:pt x="2389" y="1523"/>
                  </a:lnTo>
                  <a:lnTo>
                    <a:pt x="2421" y="1598"/>
                  </a:lnTo>
                  <a:lnTo>
                    <a:pt x="2421" y="1600"/>
                  </a:lnTo>
                  <a:lnTo>
                    <a:pt x="2384" y="1704"/>
                  </a:lnTo>
                  <a:lnTo>
                    <a:pt x="2414" y="1738"/>
                  </a:lnTo>
                  <a:lnTo>
                    <a:pt x="2439" y="1863"/>
                  </a:lnTo>
                  <a:lnTo>
                    <a:pt x="2397" y="1908"/>
                  </a:lnTo>
                  <a:lnTo>
                    <a:pt x="2384" y="1935"/>
                  </a:lnTo>
                  <a:lnTo>
                    <a:pt x="2413" y="2000"/>
                  </a:lnTo>
                  <a:lnTo>
                    <a:pt x="2326" y="2067"/>
                  </a:lnTo>
                  <a:lnTo>
                    <a:pt x="2282" y="2130"/>
                  </a:lnTo>
                  <a:lnTo>
                    <a:pt x="2241" y="2138"/>
                  </a:lnTo>
                  <a:lnTo>
                    <a:pt x="2218" y="2200"/>
                  </a:lnTo>
                  <a:lnTo>
                    <a:pt x="2158" y="2246"/>
                  </a:lnTo>
                  <a:lnTo>
                    <a:pt x="2129" y="2253"/>
                  </a:lnTo>
                  <a:lnTo>
                    <a:pt x="2121" y="2248"/>
                  </a:lnTo>
                  <a:lnTo>
                    <a:pt x="2094" y="2262"/>
                  </a:lnTo>
                  <a:lnTo>
                    <a:pt x="2038" y="2291"/>
                  </a:lnTo>
                  <a:close/>
                  <a:moveTo>
                    <a:pt x="1998" y="2230"/>
                  </a:moveTo>
                  <a:lnTo>
                    <a:pt x="1998" y="2230"/>
                  </a:lnTo>
                  <a:lnTo>
                    <a:pt x="2040" y="2283"/>
                  </a:lnTo>
                  <a:lnTo>
                    <a:pt x="2121" y="2241"/>
                  </a:lnTo>
                  <a:lnTo>
                    <a:pt x="2130" y="2246"/>
                  </a:lnTo>
                  <a:lnTo>
                    <a:pt x="2155" y="2240"/>
                  </a:lnTo>
                  <a:lnTo>
                    <a:pt x="2213" y="2196"/>
                  </a:lnTo>
                  <a:lnTo>
                    <a:pt x="2236" y="2132"/>
                  </a:lnTo>
                  <a:lnTo>
                    <a:pt x="2279" y="2124"/>
                  </a:lnTo>
                  <a:lnTo>
                    <a:pt x="2322" y="2062"/>
                  </a:lnTo>
                  <a:lnTo>
                    <a:pt x="2405" y="1998"/>
                  </a:lnTo>
                  <a:lnTo>
                    <a:pt x="2377" y="1935"/>
                  </a:lnTo>
                  <a:lnTo>
                    <a:pt x="2392" y="1903"/>
                  </a:lnTo>
                  <a:lnTo>
                    <a:pt x="2432" y="1861"/>
                  </a:lnTo>
                  <a:lnTo>
                    <a:pt x="2408" y="1741"/>
                  </a:lnTo>
                  <a:lnTo>
                    <a:pt x="2377" y="1705"/>
                  </a:lnTo>
                  <a:lnTo>
                    <a:pt x="2414" y="1599"/>
                  </a:lnTo>
                  <a:lnTo>
                    <a:pt x="2380" y="1518"/>
                  </a:lnTo>
                  <a:lnTo>
                    <a:pt x="2440" y="1510"/>
                  </a:lnTo>
                  <a:lnTo>
                    <a:pt x="2459" y="1476"/>
                  </a:lnTo>
                  <a:lnTo>
                    <a:pt x="2442" y="1376"/>
                  </a:lnTo>
                  <a:lnTo>
                    <a:pt x="2495" y="1273"/>
                  </a:lnTo>
                  <a:lnTo>
                    <a:pt x="2471" y="1183"/>
                  </a:lnTo>
                  <a:lnTo>
                    <a:pt x="2441" y="1202"/>
                  </a:lnTo>
                  <a:lnTo>
                    <a:pt x="2422" y="1234"/>
                  </a:lnTo>
                  <a:lnTo>
                    <a:pt x="2383" y="1248"/>
                  </a:lnTo>
                  <a:lnTo>
                    <a:pt x="2376" y="1202"/>
                  </a:lnTo>
                  <a:lnTo>
                    <a:pt x="2337" y="1239"/>
                  </a:lnTo>
                  <a:lnTo>
                    <a:pt x="2282" y="1276"/>
                  </a:lnTo>
                  <a:lnTo>
                    <a:pt x="2267" y="1321"/>
                  </a:lnTo>
                  <a:lnTo>
                    <a:pt x="2209" y="1354"/>
                  </a:lnTo>
                  <a:lnTo>
                    <a:pt x="2195" y="1380"/>
                  </a:lnTo>
                  <a:lnTo>
                    <a:pt x="2108" y="1380"/>
                  </a:lnTo>
                  <a:lnTo>
                    <a:pt x="2060" y="1414"/>
                  </a:lnTo>
                  <a:lnTo>
                    <a:pt x="2014" y="1498"/>
                  </a:lnTo>
                  <a:lnTo>
                    <a:pt x="1937" y="1528"/>
                  </a:lnTo>
                  <a:lnTo>
                    <a:pt x="1929" y="1443"/>
                  </a:lnTo>
                  <a:lnTo>
                    <a:pt x="1939" y="1412"/>
                  </a:lnTo>
                  <a:lnTo>
                    <a:pt x="1891" y="1347"/>
                  </a:lnTo>
                  <a:lnTo>
                    <a:pt x="1896" y="1336"/>
                  </a:lnTo>
                  <a:lnTo>
                    <a:pt x="1791" y="1298"/>
                  </a:lnTo>
                  <a:lnTo>
                    <a:pt x="1775" y="1318"/>
                  </a:lnTo>
                  <a:lnTo>
                    <a:pt x="1753" y="1312"/>
                  </a:lnTo>
                  <a:lnTo>
                    <a:pt x="1757" y="1275"/>
                  </a:lnTo>
                  <a:lnTo>
                    <a:pt x="1743" y="1269"/>
                  </a:lnTo>
                  <a:lnTo>
                    <a:pt x="1729" y="1297"/>
                  </a:lnTo>
                  <a:lnTo>
                    <a:pt x="1679" y="1357"/>
                  </a:lnTo>
                  <a:lnTo>
                    <a:pt x="1654" y="1355"/>
                  </a:lnTo>
                  <a:lnTo>
                    <a:pt x="1637" y="1318"/>
                  </a:lnTo>
                  <a:lnTo>
                    <a:pt x="1621" y="1321"/>
                  </a:lnTo>
                  <a:lnTo>
                    <a:pt x="1616" y="1298"/>
                  </a:lnTo>
                  <a:lnTo>
                    <a:pt x="1605" y="1299"/>
                  </a:lnTo>
                  <a:lnTo>
                    <a:pt x="1578" y="1253"/>
                  </a:lnTo>
                  <a:lnTo>
                    <a:pt x="1605" y="1202"/>
                  </a:lnTo>
                  <a:lnTo>
                    <a:pt x="1624" y="1214"/>
                  </a:lnTo>
                  <a:lnTo>
                    <a:pt x="1664" y="1204"/>
                  </a:lnTo>
                  <a:lnTo>
                    <a:pt x="1683" y="1232"/>
                  </a:lnTo>
                  <a:lnTo>
                    <a:pt x="1694" y="1207"/>
                  </a:lnTo>
                  <a:lnTo>
                    <a:pt x="1729" y="1173"/>
                  </a:lnTo>
                  <a:lnTo>
                    <a:pt x="1747" y="1156"/>
                  </a:lnTo>
                  <a:lnTo>
                    <a:pt x="1752" y="1152"/>
                  </a:lnTo>
                  <a:lnTo>
                    <a:pt x="1768" y="1145"/>
                  </a:lnTo>
                  <a:lnTo>
                    <a:pt x="1761" y="1125"/>
                  </a:lnTo>
                  <a:lnTo>
                    <a:pt x="1738" y="1146"/>
                  </a:lnTo>
                  <a:lnTo>
                    <a:pt x="1705" y="1123"/>
                  </a:lnTo>
                  <a:lnTo>
                    <a:pt x="1691" y="1103"/>
                  </a:lnTo>
                  <a:lnTo>
                    <a:pt x="1688" y="1098"/>
                  </a:lnTo>
                  <a:lnTo>
                    <a:pt x="1667" y="1087"/>
                  </a:lnTo>
                  <a:lnTo>
                    <a:pt x="1648" y="1086"/>
                  </a:lnTo>
                  <a:lnTo>
                    <a:pt x="1645" y="1091"/>
                  </a:lnTo>
                  <a:lnTo>
                    <a:pt x="1631" y="1107"/>
                  </a:lnTo>
                  <a:lnTo>
                    <a:pt x="1608" y="1100"/>
                  </a:lnTo>
                  <a:lnTo>
                    <a:pt x="1599" y="1080"/>
                  </a:lnTo>
                  <a:lnTo>
                    <a:pt x="1590" y="1077"/>
                  </a:lnTo>
                  <a:lnTo>
                    <a:pt x="1588" y="1096"/>
                  </a:lnTo>
                  <a:lnTo>
                    <a:pt x="1556" y="1110"/>
                  </a:lnTo>
                  <a:lnTo>
                    <a:pt x="1542" y="1105"/>
                  </a:lnTo>
                  <a:lnTo>
                    <a:pt x="1552" y="1077"/>
                  </a:lnTo>
                  <a:lnTo>
                    <a:pt x="1556" y="1050"/>
                  </a:lnTo>
                  <a:lnTo>
                    <a:pt x="1551" y="1028"/>
                  </a:lnTo>
                  <a:lnTo>
                    <a:pt x="1562" y="1004"/>
                  </a:lnTo>
                  <a:lnTo>
                    <a:pt x="1549" y="911"/>
                  </a:lnTo>
                  <a:lnTo>
                    <a:pt x="1562" y="892"/>
                  </a:lnTo>
                  <a:lnTo>
                    <a:pt x="1551" y="875"/>
                  </a:lnTo>
                  <a:lnTo>
                    <a:pt x="1596" y="878"/>
                  </a:lnTo>
                  <a:lnTo>
                    <a:pt x="1631" y="837"/>
                  </a:lnTo>
                  <a:lnTo>
                    <a:pt x="1653" y="840"/>
                  </a:lnTo>
                  <a:lnTo>
                    <a:pt x="1666" y="853"/>
                  </a:lnTo>
                  <a:lnTo>
                    <a:pt x="1671" y="856"/>
                  </a:lnTo>
                  <a:lnTo>
                    <a:pt x="1699" y="842"/>
                  </a:lnTo>
                  <a:lnTo>
                    <a:pt x="1706" y="807"/>
                  </a:lnTo>
                  <a:lnTo>
                    <a:pt x="1690" y="797"/>
                  </a:lnTo>
                  <a:lnTo>
                    <a:pt x="1719" y="762"/>
                  </a:lnTo>
                  <a:lnTo>
                    <a:pt x="1735" y="750"/>
                  </a:lnTo>
                  <a:lnTo>
                    <a:pt x="1752" y="725"/>
                  </a:lnTo>
                  <a:lnTo>
                    <a:pt x="1750" y="717"/>
                  </a:lnTo>
                  <a:lnTo>
                    <a:pt x="1763" y="698"/>
                  </a:lnTo>
                  <a:lnTo>
                    <a:pt x="1810" y="649"/>
                  </a:lnTo>
                  <a:lnTo>
                    <a:pt x="1819" y="655"/>
                  </a:lnTo>
                  <a:lnTo>
                    <a:pt x="1841" y="630"/>
                  </a:lnTo>
                  <a:lnTo>
                    <a:pt x="1843" y="620"/>
                  </a:lnTo>
                  <a:lnTo>
                    <a:pt x="1853" y="589"/>
                  </a:lnTo>
                  <a:lnTo>
                    <a:pt x="1833" y="566"/>
                  </a:lnTo>
                  <a:lnTo>
                    <a:pt x="1816" y="572"/>
                  </a:lnTo>
                  <a:lnTo>
                    <a:pt x="1788" y="566"/>
                  </a:lnTo>
                  <a:lnTo>
                    <a:pt x="1798" y="532"/>
                  </a:lnTo>
                  <a:lnTo>
                    <a:pt x="1829" y="518"/>
                  </a:lnTo>
                  <a:lnTo>
                    <a:pt x="1850" y="476"/>
                  </a:lnTo>
                  <a:lnTo>
                    <a:pt x="1890" y="450"/>
                  </a:lnTo>
                  <a:lnTo>
                    <a:pt x="1903" y="406"/>
                  </a:lnTo>
                  <a:lnTo>
                    <a:pt x="1890" y="363"/>
                  </a:lnTo>
                  <a:lnTo>
                    <a:pt x="1907" y="332"/>
                  </a:lnTo>
                  <a:lnTo>
                    <a:pt x="1936" y="349"/>
                  </a:lnTo>
                  <a:lnTo>
                    <a:pt x="1961" y="329"/>
                  </a:lnTo>
                  <a:lnTo>
                    <a:pt x="1947" y="300"/>
                  </a:lnTo>
                  <a:lnTo>
                    <a:pt x="1920" y="264"/>
                  </a:lnTo>
                  <a:lnTo>
                    <a:pt x="1940" y="216"/>
                  </a:lnTo>
                  <a:lnTo>
                    <a:pt x="1954" y="199"/>
                  </a:lnTo>
                  <a:lnTo>
                    <a:pt x="1926" y="161"/>
                  </a:lnTo>
                  <a:lnTo>
                    <a:pt x="1907" y="168"/>
                  </a:lnTo>
                  <a:lnTo>
                    <a:pt x="1920" y="218"/>
                  </a:lnTo>
                  <a:lnTo>
                    <a:pt x="1894" y="225"/>
                  </a:lnTo>
                  <a:lnTo>
                    <a:pt x="1852" y="152"/>
                  </a:lnTo>
                  <a:lnTo>
                    <a:pt x="1824" y="142"/>
                  </a:lnTo>
                  <a:lnTo>
                    <a:pt x="1818" y="101"/>
                  </a:lnTo>
                  <a:lnTo>
                    <a:pt x="1811" y="92"/>
                  </a:lnTo>
                  <a:lnTo>
                    <a:pt x="1778" y="68"/>
                  </a:lnTo>
                  <a:lnTo>
                    <a:pt x="1530" y="212"/>
                  </a:lnTo>
                  <a:lnTo>
                    <a:pt x="1427" y="204"/>
                  </a:lnTo>
                  <a:lnTo>
                    <a:pt x="1435" y="177"/>
                  </a:lnTo>
                  <a:lnTo>
                    <a:pt x="1436" y="165"/>
                  </a:lnTo>
                  <a:lnTo>
                    <a:pt x="1432" y="164"/>
                  </a:lnTo>
                  <a:lnTo>
                    <a:pt x="1436" y="139"/>
                  </a:lnTo>
                  <a:lnTo>
                    <a:pt x="1388" y="97"/>
                  </a:lnTo>
                  <a:lnTo>
                    <a:pt x="1403" y="20"/>
                  </a:lnTo>
                  <a:lnTo>
                    <a:pt x="1399" y="9"/>
                  </a:lnTo>
                  <a:lnTo>
                    <a:pt x="1281" y="62"/>
                  </a:lnTo>
                  <a:lnTo>
                    <a:pt x="1246" y="96"/>
                  </a:lnTo>
                  <a:lnTo>
                    <a:pt x="1214" y="139"/>
                  </a:lnTo>
                  <a:lnTo>
                    <a:pt x="1193" y="150"/>
                  </a:lnTo>
                  <a:lnTo>
                    <a:pt x="1155" y="156"/>
                  </a:lnTo>
                  <a:lnTo>
                    <a:pt x="1121" y="163"/>
                  </a:lnTo>
                  <a:lnTo>
                    <a:pt x="1087" y="178"/>
                  </a:lnTo>
                  <a:lnTo>
                    <a:pt x="1072" y="188"/>
                  </a:lnTo>
                  <a:lnTo>
                    <a:pt x="997" y="238"/>
                  </a:lnTo>
                  <a:lnTo>
                    <a:pt x="901" y="275"/>
                  </a:lnTo>
                  <a:lnTo>
                    <a:pt x="856" y="260"/>
                  </a:lnTo>
                  <a:lnTo>
                    <a:pt x="796" y="374"/>
                  </a:lnTo>
                  <a:lnTo>
                    <a:pt x="803" y="405"/>
                  </a:lnTo>
                  <a:lnTo>
                    <a:pt x="845" y="450"/>
                  </a:lnTo>
                  <a:lnTo>
                    <a:pt x="824" y="503"/>
                  </a:lnTo>
                  <a:lnTo>
                    <a:pt x="809" y="515"/>
                  </a:lnTo>
                  <a:lnTo>
                    <a:pt x="762" y="558"/>
                  </a:lnTo>
                  <a:lnTo>
                    <a:pt x="717" y="570"/>
                  </a:lnTo>
                  <a:lnTo>
                    <a:pt x="696" y="620"/>
                  </a:lnTo>
                  <a:lnTo>
                    <a:pt x="531" y="718"/>
                  </a:lnTo>
                  <a:lnTo>
                    <a:pt x="480" y="747"/>
                  </a:lnTo>
                  <a:lnTo>
                    <a:pt x="353" y="887"/>
                  </a:lnTo>
                  <a:lnTo>
                    <a:pt x="250" y="986"/>
                  </a:lnTo>
                  <a:lnTo>
                    <a:pt x="208" y="1001"/>
                  </a:lnTo>
                  <a:lnTo>
                    <a:pt x="116" y="1081"/>
                  </a:lnTo>
                  <a:lnTo>
                    <a:pt x="211" y="1177"/>
                  </a:lnTo>
                  <a:lnTo>
                    <a:pt x="115" y="1286"/>
                  </a:lnTo>
                  <a:lnTo>
                    <a:pt x="80" y="1372"/>
                  </a:lnTo>
                  <a:lnTo>
                    <a:pt x="30" y="1419"/>
                  </a:lnTo>
                  <a:lnTo>
                    <a:pt x="52" y="1497"/>
                  </a:lnTo>
                  <a:lnTo>
                    <a:pt x="31" y="1520"/>
                  </a:lnTo>
                  <a:lnTo>
                    <a:pt x="9" y="1564"/>
                  </a:lnTo>
                  <a:lnTo>
                    <a:pt x="78" y="1587"/>
                  </a:lnTo>
                  <a:lnTo>
                    <a:pt x="184" y="1684"/>
                  </a:lnTo>
                  <a:lnTo>
                    <a:pt x="204" y="1677"/>
                  </a:lnTo>
                  <a:lnTo>
                    <a:pt x="211" y="1694"/>
                  </a:lnTo>
                  <a:lnTo>
                    <a:pt x="230" y="1723"/>
                  </a:lnTo>
                  <a:lnTo>
                    <a:pt x="203" y="1769"/>
                  </a:lnTo>
                  <a:lnTo>
                    <a:pt x="162" y="1819"/>
                  </a:lnTo>
                  <a:lnTo>
                    <a:pt x="135" y="1869"/>
                  </a:lnTo>
                  <a:lnTo>
                    <a:pt x="163" y="1905"/>
                  </a:lnTo>
                  <a:lnTo>
                    <a:pt x="225" y="1933"/>
                  </a:lnTo>
                  <a:lnTo>
                    <a:pt x="234" y="1927"/>
                  </a:lnTo>
                  <a:lnTo>
                    <a:pt x="246" y="1910"/>
                  </a:lnTo>
                  <a:lnTo>
                    <a:pt x="257" y="1892"/>
                  </a:lnTo>
                  <a:lnTo>
                    <a:pt x="275" y="1874"/>
                  </a:lnTo>
                  <a:lnTo>
                    <a:pt x="286" y="1847"/>
                  </a:lnTo>
                  <a:lnTo>
                    <a:pt x="300" y="1806"/>
                  </a:lnTo>
                  <a:lnTo>
                    <a:pt x="303" y="1781"/>
                  </a:lnTo>
                  <a:lnTo>
                    <a:pt x="312" y="1762"/>
                  </a:lnTo>
                  <a:lnTo>
                    <a:pt x="343" y="1722"/>
                  </a:lnTo>
                  <a:lnTo>
                    <a:pt x="357" y="1707"/>
                  </a:lnTo>
                  <a:lnTo>
                    <a:pt x="389" y="1662"/>
                  </a:lnTo>
                  <a:lnTo>
                    <a:pt x="412" y="1642"/>
                  </a:lnTo>
                  <a:lnTo>
                    <a:pt x="424" y="1642"/>
                  </a:lnTo>
                  <a:lnTo>
                    <a:pt x="444" y="1649"/>
                  </a:lnTo>
                  <a:lnTo>
                    <a:pt x="451" y="1635"/>
                  </a:lnTo>
                  <a:lnTo>
                    <a:pt x="461" y="1630"/>
                  </a:lnTo>
                  <a:lnTo>
                    <a:pt x="460" y="1606"/>
                  </a:lnTo>
                  <a:lnTo>
                    <a:pt x="478" y="1581"/>
                  </a:lnTo>
                  <a:lnTo>
                    <a:pt x="480" y="1553"/>
                  </a:lnTo>
                  <a:lnTo>
                    <a:pt x="494" y="1544"/>
                  </a:lnTo>
                  <a:lnTo>
                    <a:pt x="515" y="1532"/>
                  </a:lnTo>
                  <a:lnTo>
                    <a:pt x="519" y="1525"/>
                  </a:lnTo>
                  <a:lnTo>
                    <a:pt x="534" y="1506"/>
                  </a:lnTo>
                  <a:lnTo>
                    <a:pt x="543" y="1491"/>
                  </a:lnTo>
                  <a:lnTo>
                    <a:pt x="572" y="1469"/>
                  </a:lnTo>
                  <a:lnTo>
                    <a:pt x="584" y="1450"/>
                  </a:lnTo>
                  <a:lnTo>
                    <a:pt x="601" y="1437"/>
                  </a:lnTo>
                  <a:lnTo>
                    <a:pt x="612" y="1437"/>
                  </a:lnTo>
                  <a:lnTo>
                    <a:pt x="668" y="1427"/>
                  </a:lnTo>
                  <a:lnTo>
                    <a:pt x="683" y="1428"/>
                  </a:lnTo>
                  <a:lnTo>
                    <a:pt x="697" y="1440"/>
                  </a:lnTo>
                  <a:lnTo>
                    <a:pt x="712" y="1445"/>
                  </a:lnTo>
                  <a:lnTo>
                    <a:pt x="727" y="1441"/>
                  </a:lnTo>
                  <a:lnTo>
                    <a:pt x="732" y="1434"/>
                  </a:lnTo>
                  <a:lnTo>
                    <a:pt x="757" y="1416"/>
                  </a:lnTo>
                  <a:lnTo>
                    <a:pt x="788" y="1410"/>
                  </a:lnTo>
                  <a:lnTo>
                    <a:pt x="814" y="1401"/>
                  </a:lnTo>
                  <a:lnTo>
                    <a:pt x="829" y="1386"/>
                  </a:lnTo>
                  <a:lnTo>
                    <a:pt x="840" y="1389"/>
                  </a:lnTo>
                  <a:lnTo>
                    <a:pt x="841" y="1388"/>
                  </a:lnTo>
                  <a:lnTo>
                    <a:pt x="842" y="1368"/>
                  </a:lnTo>
                  <a:lnTo>
                    <a:pt x="863" y="1350"/>
                  </a:lnTo>
                  <a:lnTo>
                    <a:pt x="880" y="1350"/>
                  </a:lnTo>
                  <a:lnTo>
                    <a:pt x="885" y="1345"/>
                  </a:lnTo>
                  <a:lnTo>
                    <a:pt x="895" y="1318"/>
                  </a:lnTo>
                  <a:lnTo>
                    <a:pt x="915" y="1312"/>
                  </a:lnTo>
                  <a:lnTo>
                    <a:pt x="934" y="1282"/>
                  </a:lnTo>
                  <a:lnTo>
                    <a:pt x="948" y="1274"/>
                  </a:lnTo>
                  <a:lnTo>
                    <a:pt x="976" y="1280"/>
                  </a:lnTo>
                  <a:lnTo>
                    <a:pt x="1005" y="1301"/>
                  </a:lnTo>
                  <a:lnTo>
                    <a:pt x="1048" y="1302"/>
                  </a:lnTo>
                  <a:lnTo>
                    <a:pt x="1078" y="1284"/>
                  </a:lnTo>
                  <a:lnTo>
                    <a:pt x="1091" y="1272"/>
                  </a:lnTo>
                  <a:lnTo>
                    <a:pt x="1107" y="1271"/>
                  </a:lnTo>
                  <a:lnTo>
                    <a:pt x="1120" y="1271"/>
                  </a:lnTo>
                  <a:lnTo>
                    <a:pt x="1149" y="1288"/>
                  </a:lnTo>
                  <a:lnTo>
                    <a:pt x="1175" y="1299"/>
                  </a:lnTo>
                  <a:lnTo>
                    <a:pt x="1223" y="1313"/>
                  </a:lnTo>
                  <a:lnTo>
                    <a:pt x="1270" y="1311"/>
                  </a:lnTo>
                  <a:lnTo>
                    <a:pt x="1277" y="1315"/>
                  </a:lnTo>
                  <a:lnTo>
                    <a:pt x="1295" y="1316"/>
                  </a:lnTo>
                  <a:lnTo>
                    <a:pt x="1324" y="1326"/>
                  </a:lnTo>
                  <a:lnTo>
                    <a:pt x="1351" y="1340"/>
                  </a:lnTo>
                  <a:lnTo>
                    <a:pt x="1374" y="1360"/>
                  </a:lnTo>
                  <a:lnTo>
                    <a:pt x="1389" y="1371"/>
                  </a:lnTo>
                  <a:lnTo>
                    <a:pt x="1406" y="1371"/>
                  </a:lnTo>
                  <a:lnTo>
                    <a:pt x="1419" y="1362"/>
                  </a:lnTo>
                  <a:lnTo>
                    <a:pt x="1436" y="1362"/>
                  </a:lnTo>
                  <a:lnTo>
                    <a:pt x="1453" y="1372"/>
                  </a:lnTo>
                  <a:lnTo>
                    <a:pt x="1470" y="1391"/>
                  </a:lnTo>
                  <a:lnTo>
                    <a:pt x="1506" y="1409"/>
                  </a:lnTo>
                  <a:lnTo>
                    <a:pt x="1526" y="1411"/>
                  </a:lnTo>
                  <a:lnTo>
                    <a:pt x="1552" y="1418"/>
                  </a:lnTo>
                  <a:lnTo>
                    <a:pt x="1582" y="1424"/>
                  </a:lnTo>
                  <a:lnTo>
                    <a:pt x="1624" y="1430"/>
                  </a:lnTo>
                  <a:lnTo>
                    <a:pt x="1629" y="1450"/>
                  </a:lnTo>
                  <a:lnTo>
                    <a:pt x="1638" y="1456"/>
                  </a:lnTo>
                  <a:lnTo>
                    <a:pt x="1665" y="1462"/>
                  </a:lnTo>
                  <a:lnTo>
                    <a:pt x="1678" y="1484"/>
                  </a:lnTo>
                  <a:lnTo>
                    <a:pt x="1690" y="1489"/>
                  </a:lnTo>
                  <a:lnTo>
                    <a:pt x="1719" y="1495"/>
                  </a:lnTo>
                  <a:lnTo>
                    <a:pt x="1722" y="1508"/>
                  </a:lnTo>
                  <a:lnTo>
                    <a:pt x="1749" y="1517"/>
                  </a:lnTo>
                  <a:lnTo>
                    <a:pt x="1766" y="1513"/>
                  </a:lnTo>
                  <a:lnTo>
                    <a:pt x="1783" y="1530"/>
                  </a:lnTo>
                  <a:lnTo>
                    <a:pt x="1784" y="1544"/>
                  </a:lnTo>
                  <a:lnTo>
                    <a:pt x="1789" y="1549"/>
                  </a:lnTo>
                  <a:lnTo>
                    <a:pt x="1800" y="1546"/>
                  </a:lnTo>
                  <a:lnTo>
                    <a:pt x="1810" y="1558"/>
                  </a:lnTo>
                  <a:lnTo>
                    <a:pt x="1815" y="1572"/>
                  </a:lnTo>
                  <a:lnTo>
                    <a:pt x="1831" y="1613"/>
                  </a:lnTo>
                  <a:lnTo>
                    <a:pt x="1818" y="1633"/>
                  </a:lnTo>
                  <a:lnTo>
                    <a:pt x="1814" y="1647"/>
                  </a:lnTo>
                  <a:lnTo>
                    <a:pt x="1803" y="1656"/>
                  </a:lnTo>
                  <a:lnTo>
                    <a:pt x="1764" y="1653"/>
                  </a:lnTo>
                  <a:lnTo>
                    <a:pt x="1751" y="1659"/>
                  </a:lnTo>
                  <a:lnTo>
                    <a:pt x="1737" y="1653"/>
                  </a:lnTo>
                  <a:lnTo>
                    <a:pt x="1715" y="1655"/>
                  </a:lnTo>
                  <a:lnTo>
                    <a:pt x="1694" y="1662"/>
                  </a:lnTo>
                  <a:lnTo>
                    <a:pt x="1733" y="1708"/>
                  </a:lnTo>
                  <a:lnTo>
                    <a:pt x="1737" y="1743"/>
                  </a:lnTo>
                  <a:lnTo>
                    <a:pt x="1727" y="1771"/>
                  </a:lnTo>
                  <a:lnTo>
                    <a:pt x="1755" y="1815"/>
                  </a:lnTo>
                  <a:lnTo>
                    <a:pt x="1803" y="1819"/>
                  </a:lnTo>
                  <a:lnTo>
                    <a:pt x="1832" y="1863"/>
                  </a:lnTo>
                  <a:lnTo>
                    <a:pt x="1832" y="1867"/>
                  </a:lnTo>
                  <a:lnTo>
                    <a:pt x="1841" y="1945"/>
                  </a:lnTo>
                  <a:lnTo>
                    <a:pt x="1867" y="1966"/>
                  </a:lnTo>
                  <a:lnTo>
                    <a:pt x="1893" y="2002"/>
                  </a:lnTo>
                  <a:lnTo>
                    <a:pt x="1911" y="2050"/>
                  </a:lnTo>
                  <a:lnTo>
                    <a:pt x="1930" y="2070"/>
                  </a:lnTo>
                  <a:lnTo>
                    <a:pt x="1948" y="2085"/>
                  </a:lnTo>
                  <a:lnTo>
                    <a:pt x="1978" y="2168"/>
                  </a:lnTo>
                  <a:lnTo>
                    <a:pt x="1990" y="2185"/>
                  </a:lnTo>
                  <a:lnTo>
                    <a:pt x="1998" y="2230"/>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 name="Freeform 9"/>
            <p:cNvSpPr>
              <a:spLocks/>
            </p:cNvSpPr>
            <p:nvPr/>
          </p:nvSpPr>
          <p:spPr bwMode="auto">
            <a:xfrm>
              <a:off x="2428875" y="6262688"/>
              <a:ext cx="717550" cy="541338"/>
            </a:xfrm>
            <a:custGeom>
              <a:avLst/>
              <a:gdLst>
                <a:gd name="T0" fmla="*/ 474 w 752"/>
                <a:gd name="T1" fmla="*/ 60 h 567"/>
                <a:gd name="T2" fmla="*/ 474 w 752"/>
                <a:gd name="T3" fmla="*/ 60 h 567"/>
                <a:gd name="T4" fmla="*/ 462 w 752"/>
                <a:gd name="T5" fmla="*/ 68 h 567"/>
                <a:gd name="T6" fmla="*/ 398 w 752"/>
                <a:gd name="T7" fmla="*/ 39 h 567"/>
                <a:gd name="T8" fmla="*/ 368 w 752"/>
                <a:gd name="T9" fmla="*/ 0 h 567"/>
                <a:gd name="T10" fmla="*/ 355 w 752"/>
                <a:gd name="T11" fmla="*/ 61 h 567"/>
                <a:gd name="T12" fmla="*/ 316 w 752"/>
                <a:gd name="T13" fmla="*/ 98 h 567"/>
                <a:gd name="T14" fmla="*/ 351 w 752"/>
                <a:gd name="T15" fmla="*/ 172 h 567"/>
                <a:gd name="T16" fmla="*/ 359 w 752"/>
                <a:gd name="T17" fmla="*/ 203 h 567"/>
                <a:gd name="T18" fmla="*/ 312 w 752"/>
                <a:gd name="T19" fmla="*/ 242 h 567"/>
                <a:gd name="T20" fmla="*/ 284 w 752"/>
                <a:gd name="T21" fmla="*/ 212 h 567"/>
                <a:gd name="T22" fmla="*/ 252 w 752"/>
                <a:gd name="T23" fmla="*/ 230 h 567"/>
                <a:gd name="T24" fmla="*/ 232 w 752"/>
                <a:gd name="T25" fmla="*/ 215 h 567"/>
                <a:gd name="T26" fmla="*/ 194 w 752"/>
                <a:gd name="T27" fmla="*/ 259 h 567"/>
                <a:gd name="T28" fmla="*/ 160 w 752"/>
                <a:gd name="T29" fmla="*/ 232 h 567"/>
                <a:gd name="T30" fmla="*/ 97 w 752"/>
                <a:gd name="T31" fmla="*/ 292 h 567"/>
                <a:gd name="T32" fmla="*/ 43 w 752"/>
                <a:gd name="T33" fmla="*/ 306 h 567"/>
                <a:gd name="T34" fmla="*/ 19 w 752"/>
                <a:gd name="T35" fmla="*/ 359 h 567"/>
                <a:gd name="T36" fmla="*/ 78 w 752"/>
                <a:gd name="T37" fmla="*/ 393 h 567"/>
                <a:gd name="T38" fmla="*/ 77 w 752"/>
                <a:gd name="T39" fmla="*/ 423 h 567"/>
                <a:gd name="T40" fmla="*/ 42 w 752"/>
                <a:gd name="T41" fmla="*/ 471 h 567"/>
                <a:gd name="T42" fmla="*/ 0 w 752"/>
                <a:gd name="T43" fmla="*/ 567 h 567"/>
                <a:gd name="T44" fmla="*/ 42 w 752"/>
                <a:gd name="T45" fmla="*/ 555 h 567"/>
                <a:gd name="T46" fmla="*/ 55 w 752"/>
                <a:gd name="T47" fmla="*/ 528 h 567"/>
                <a:gd name="T48" fmla="*/ 143 w 752"/>
                <a:gd name="T49" fmla="*/ 534 h 567"/>
                <a:gd name="T50" fmla="*/ 167 w 752"/>
                <a:gd name="T51" fmla="*/ 554 h 567"/>
                <a:gd name="T52" fmla="*/ 192 w 752"/>
                <a:gd name="T53" fmla="*/ 528 h 567"/>
                <a:gd name="T54" fmla="*/ 201 w 752"/>
                <a:gd name="T55" fmla="*/ 505 h 567"/>
                <a:gd name="T56" fmla="*/ 250 w 752"/>
                <a:gd name="T57" fmla="*/ 510 h 567"/>
                <a:gd name="T58" fmla="*/ 287 w 752"/>
                <a:gd name="T59" fmla="*/ 502 h 567"/>
                <a:gd name="T60" fmla="*/ 294 w 752"/>
                <a:gd name="T61" fmla="*/ 532 h 567"/>
                <a:gd name="T62" fmla="*/ 368 w 752"/>
                <a:gd name="T63" fmla="*/ 539 h 567"/>
                <a:gd name="T64" fmla="*/ 402 w 752"/>
                <a:gd name="T65" fmla="*/ 519 h 567"/>
                <a:gd name="T66" fmla="*/ 464 w 752"/>
                <a:gd name="T67" fmla="*/ 485 h 567"/>
                <a:gd name="T68" fmla="*/ 493 w 752"/>
                <a:gd name="T69" fmla="*/ 461 h 567"/>
                <a:gd name="T70" fmla="*/ 487 w 752"/>
                <a:gd name="T71" fmla="*/ 425 h 567"/>
                <a:gd name="T72" fmla="*/ 569 w 752"/>
                <a:gd name="T73" fmla="*/ 356 h 567"/>
                <a:gd name="T74" fmla="*/ 604 w 752"/>
                <a:gd name="T75" fmla="*/ 343 h 567"/>
                <a:gd name="T76" fmla="*/ 622 w 752"/>
                <a:gd name="T77" fmla="*/ 345 h 567"/>
                <a:gd name="T78" fmla="*/ 681 w 752"/>
                <a:gd name="T79" fmla="*/ 314 h 567"/>
                <a:gd name="T80" fmla="*/ 711 w 752"/>
                <a:gd name="T81" fmla="*/ 290 h 567"/>
                <a:gd name="T82" fmla="*/ 752 w 752"/>
                <a:gd name="T83" fmla="*/ 230 h 567"/>
                <a:gd name="T84" fmla="*/ 752 w 752"/>
                <a:gd name="T85" fmla="*/ 192 h 567"/>
                <a:gd name="T86" fmla="*/ 722 w 752"/>
                <a:gd name="T87" fmla="*/ 193 h 567"/>
                <a:gd name="T88" fmla="*/ 725 w 752"/>
                <a:gd name="T89" fmla="*/ 171 h 567"/>
                <a:gd name="T90" fmla="*/ 721 w 752"/>
                <a:gd name="T91" fmla="*/ 167 h 567"/>
                <a:gd name="T92" fmla="*/ 661 w 752"/>
                <a:gd name="T93" fmla="*/ 217 h 567"/>
                <a:gd name="T94" fmla="*/ 625 w 752"/>
                <a:gd name="T95" fmla="*/ 171 h 567"/>
                <a:gd name="T96" fmla="*/ 601 w 752"/>
                <a:gd name="T97" fmla="*/ 125 h 567"/>
                <a:gd name="T98" fmla="*/ 615 w 752"/>
                <a:gd name="T99" fmla="*/ 102 h 567"/>
                <a:gd name="T100" fmla="*/ 633 w 752"/>
                <a:gd name="T101" fmla="*/ 86 h 567"/>
                <a:gd name="T102" fmla="*/ 637 w 752"/>
                <a:gd name="T103" fmla="*/ 56 h 567"/>
                <a:gd name="T104" fmla="*/ 566 w 752"/>
                <a:gd name="T105" fmla="*/ 21 h 567"/>
                <a:gd name="T106" fmla="*/ 474 w 752"/>
                <a:gd name="T107" fmla="*/ 60 h 567"/>
                <a:gd name="T108" fmla="*/ 474 w 752"/>
                <a:gd name="T109" fmla="*/ 60 h 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52" h="567">
                  <a:moveTo>
                    <a:pt x="474" y="60"/>
                  </a:moveTo>
                  <a:lnTo>
                    <a:pt x="474" y="60"/>
                  </a:lnTo>
                  <a:lnTo>
                    <a:pt x="462" y="68"/>
                  </a:lnTo>
                  <a:lnTo>
                    <a:pt x="398" y="39"/>
                  </a:lnTo>
                  <a:lnTo>
                    <a:pt x="368" y="0"/>
                  </a:lnTo>
                  <a:lnTo>
                    <a:pt x="355" y="61"/>
                  </a:lnTo>
                  <a:lnTo>
                    <a:pt x="316" y="98"/>
                  </a:lnTo>
                  <a:lnTo>
                    <a:pt x="351" y="172"/>
                  </a:lnTo>
                  <a:lnTo>
                    <a:pt x="359" y="203"/>
                  </a:lnTo>
                  <a:lnTo>
                    <a:pt x="312" y="242"/>
                  </a:lnTo>
                  <a:lnTo>
                    <a:pt x="284" y="212"/>
                  </a:lnTo>
                  <a:lnTo>
                    <a:pt x="252" y="230"/>
                  </a:lnTo>
                  <a:lnTo>
                    <a:pt x="232" y="215"/>
                  </a:lnTo>
                  <a:lnTo>
                    <a:pt x="194" y="259"/>
                  </a:lnTo>
                  <a:lnTo>
                    <a:pt x="160" y="232"/>
                  </a:lnTo>
                  <a:lnTo>
                    <a:pt x="97" y="292"/>
                  </a:lnTo>
                  <a:lnTo>
                    <a:pt x="43" y="306"/>
                  </a:lnTo>
                  <a:lnTo>
                    <a:pt x="19" y="359"/>
                  </a:lnTo>
                  <a:lnTo>
                    <a:pt x="78" y="393"/>
                  </a:lnTo>
                  <a:lnTo>
                    <a:pt x="77" y="423"/>
                  </a:lnTo>
                  <a:lnTo>
                    <a:pt x="42" y="471"/>
                  </a:lnTo>
                  <a:lnTo>
                    <a:pt x="0" y="567"/>
                  </a:lnTo>
                  <a:lnTo>
                    <a:pt x="42" y="555"/>
                  </a:lnTo>
                  <a:lnTo>
                    <a:pt x="55" y="528"/>
                  </a:lnTo>
                  <a:lnTo>
                    <a:pt x="143" y="534"/>
                  </a:lnTo>
                  <a:lnTo>
                    <a:pt x="167" y="554"/>
                  </a:lnTo>
                  <a:lnTo>
                    <a:pt x="192" y="528"/>
                  </a:lnTo>
                  <a:lnTo>
                    <a:pt x="201" y="505"/>
                  </a:lnTo>
                  <a:lnTo>
                    <a:pt x="250" y="510"/>
                  </a:lnTo>
                  <a:lnTo>
                    <a:pt x="287" y="502"/>
                  </a:lnTo>
                  <a:lnTo>
                    <a:pt x="294" y="532"/>
                  </a:lnTo>
                  <a:lnTo>
                    <a:pt x="368" y="539"/>
                  </a:lnTo>
                  <a:lnTo>
                    <a:pt x="402" y="519"/>
                  </a:lnTo>
                  <a:lnTo>
                    <a:pt x="464" y="485"/>
                  </a:lnTo>
                  <a:lnTo>
                    <a:pt x="493" y="461"/>
                  </a:lnTo>
                  <a:lnTo>
                    <a:pt x="487" y="425"/>
                  </a:lnTo>
                  <a:lnTo>
                    <a:pt x="569" y="356"/>
                  </a:lnTo>
                  <a:lnTo>
                    <a:pt x="604" y="343"/>
                  </a:lnTo>
                  <a:lnTo>
                    <a:pt x="622" y="345"/>
                  </a:lnTo>
                  <a:lnTo>
                    <a:pt x="681" y="314"/>
                  </a:lnTo>
                  <a:lnTo>
                    <a:pt x="711" y="290"/>
                  </a:lnTo>
                  <a:lnTo>
                    <a:pt x="752" y="230"/>
                  </a:lnTo>
                  <a:lnTo>
                    <a:pt x="752" y="192"/>
                  </a:lnTo>
                  <a:lnTo>
                    <a:pt x="722" y="193"/>
                  </a:lnTo>
                  <a:lnTo>
                    <a:pt x="725" y="171"/>
                  </a:lnTo>
                  <a:lnTo>
                    <a:pt x="721" y="167"/>
                  </a:lnTo>
                  <a:lnTo>
                    <a:pt x="661" y="217"/>
                  </a:lnTo>
                  <a:lnTo>
                    <a:pt x="625" y="171"/>
                  </a:lnTo>
                  <a:lnTo>
                    <a:pt x="601" y="125"/>
                  </a:lnTo>
                  <a:lnTo>
                    <a:pt x="615" y="102"/>
                  </a:lnTo>
                  <a:lnTo>
                    <a:pt x="633" y="86"/>
                  </a:lnTo>
                  <a:lnTo>
                    <a:pt x="637" y="56"/>
                  </a:lnTo>
                  <a:lnTo>
                    <a:pt x="566" y="21"/>
                  </a:lnTo>
                  <a:lnTo>
                    <a:pt x="474" y="60"/>
                  </a:lnTo>
                  <a:lnTo>
                    <a:pt x="474" y="6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 name="Freeform 10"/>
            <p:cNvSpPr>
              <a:spLocks noEditPoints="1"/>
            </p:cNvSpPr>
            <p:nvPr/>
          </p:nvSpPr>
          <p:spPr bwMode="auto">
            <a:xfrm>
              <a:off x="2422525" y="6254751"/>
              <a:ext cx="727075" cy="554038"/>
            </a:xfrm>
            <a:custGeom>
              <a:avLst/>
              <a:gdLst>
                <a:gd name="T0" fmla="*/ 0 w 762"/>
                <a:gd name="T1" fmla="*/ 581 h 581"/>
                <a:gd name="T2" fmla="*/ 80 w 762"/>
                <a:gd name="T3" fmla="*/ 429 h 581"/>
                <a:gd name="T4" fmla="*/ 20 w 762"/>
                <a:gd name="T5" fmla="*/ 368 h 581"/>
                <a:gd name="T6" fmla="*/ 101 w 762"/>
                <a:gd name="T7" fmla="*/ 297 h 581"/>
                <a:gd name="T8" fmla="*/ 200 w 762"/>
                <a:gd name="T9" fmla="*/ 262 h 581"/>
                <a:gd name="T10" fmla="*/ 258 w 762"/>
                <a:gd name="T11" fmla="*/ 234 h 581"/>
                <a:gd name="T12" fmla="*/ 318 w 762"/>
                <a:gd name="T13" fmla="*/ 245 h 581"/>
                <a:gd name="T14" fmla="*/ 354 w 762"/>
                <a:gd name="T15" fmla="*/ 181 h 581"/>
                <a:gd name="T16" fmla="*/ 358 w 762"/>
                <a:gd name="T17" fmla="*/ 67 h 581"/>
                <a:gd name="T18" fmla="*/ 406 w 762"/>
                <a:gd name="T19" fmla="*/ 44 h 581"/>
                <a:gd name="T20" fmla="*/ 478 w 762"/>
                <a:gd name="T21" fmla="*/ 65 h 581"/>
                <a:gd name="T22" fmla="*/ 646 w 762"/>
                <a:gd name="T23" fmla="*/ 62 h 581"/>
                <a:gd name="T24" fmla="*/ 623 w 762"/>
                <a:gd name="T25" fmla="*/ 112 h 581"/>
                <a:gd name="T26" fmla="*/ 634 w 762"/>
                <a:gd name="T27" fmla="*/ 177 h 581"/>
                <a:gd name="T28" fmla="*/ 727 w 762"/>
                <a:gd name="T29" fmla="*/ 170 h 581"/>
                <a:gd name="T30" fmla="*/ 732 w 762"/>
                <a:gd name="T31" fmla="*/ 198 h 581"/>
                <a:gd name="T32" fmla="*/ 762 w 762"/>
                <a:gd name="T33" fmla="*/ 239 h 581"/>
                <a:gd name="T34" fmla="*/ 689 w 762"/>
                <a:gd name="T35" fmla="*/ 324 h 581"/>
                <a:gd name="T36" fmla="*/ 611 w 762"/>
                <a:gd name="T37" fmla="*/ 354 h 581"/>
                <a:gd name="T38" fmla="*/ 497 w 762"/>
                <a:gd name="T39" fmla="*/ 435 h 581"/>
                <a:gd name="T40" fmla="*/ 472 w 762"/>
                <a:gd name="T41" fmla="*/ 496 h 581"/>
                <a:gd name="T42" fmla="*/ 375 w 762"/>
                <a:gd name="T43" fmla="*/ 550 h 581"/>
                <a:gd name="T44" fmla="*/ 290 w 762"/>
                <a:gd name="T45" fmla="*/ 514 h 581"/>
                <a:gd name="T46" fmla="*/ 209 w 762"/>
                <a:gd name="T47" fmla="*/ 516 h 581"/>
                <a:gd name="T48" fmla="*/ 173 w 762"/>
                <a:gd name="T49" fmla="*/ 566 h 581"/>
                <a:gd name="T50" fmla="*/ 63 w 762"/>
                <a:gd name="T51" fmla="*/ 540 h 581"/>
                <a:gd name="T52" fmla="*/ 0 w 762"/>
                <a:gd name="T53" fmla="*/ 581 h 581"/>
                <a:gd name="T54" fmla="*/ 29 w 762"/>
                <a:gd name="T55" fmla="*/ 366 h 581"/>
                <a:gd name="T56" fmla="*/ 87 w 762"/>
                <a:gd name="T57" fmla="*/ 432 h 581"/>
                <a:gd name="T58" fmla="*/ 12 w 762"/>
                <a:gd name="T59" fmla="*/ 570 h 581"/>
                <a:gd name="T60" fmla="*/ 59 w 762"/>
                <a:gd name="T61" fmla="*/ 533 h 581"/>
                <a:gd name="T62" fmla="*/ 172 w 762"/>
                <a:gd name="T63" fmla="*/ 557 h 581"/>
                <a:gd name="T64" fmla="*/ 205 w 762"/>
                <a:gd name="T65" fmla="*/ 509 h 581"/>
                <a:gd name="T66" fmla="*/ 295 w 762"/>
                <a:gd name="T67" fmla="*/ 506 h 581"/>
                <a:gd name="T68" fmla="*/ 373 w 762"/>
                <a:gd name="T69" fmla="*/ 543 h 581"/>
                <a:gd name="T70" fmla="*/ 468 w 762"/>
                <a:gd name="T71" fmla="*/ 490 h 581"/>
                <a:gd name="T72" fmla="*/ 490 w 762"/>
                <a:gd name="T73" fmla="*/ 432 h 581"/>
                <a:gd name="T74" fmla="*/ 610 w 762"/>
                <a:gd name="T75" fmla="*/ 348 h 581"/>
                <a:gd name="T76" fmla="*/ 685 w 762"/>
                <a:gd name="T77" fmla="*/ 319 h 581"/>
                <a:gd name="T78" fmla="*/ 755 w 762"/>
                <a:gd name="T79" fmla="*/ 237 h 581"/>
                <a:gd name="T80" fmla="*/ 724 w 762"/>
                <a:gd name="T81" fmla="*/ 205 h 581"/>
                <a:gd name="T82" fmla="*/ 727 w 762"/>
                <a:gd name="T83" fmla="*/ 179 h 581"/>
                <a:gd name="T84" fmla="*/ 629 w 762"/>
                <a:gd name="T85" fmla="*/ 181 h 581"/>
                <a:gd name="T86" fmla="*/ 618 w 762"/>
                <a:gd name="T87" fmla="*/ 108 h 581"/>
                <a:gd name="T88" fmla="*/ 639 w 762"/>
                <a:gd name="T89" fmla="*/ 66 h 581"/>
                <a:gd name="T90" fmla="*/ 481 w 762"/>
                <a:gd name="T91" fmla="*/ 71 h 581"/>
                <a:gd name="T92" fmla="*/ 401 w 762"/>
                <a:gd name="T93" fmla="*/ 49 h 581"/>
                <a:gd name="T94" fmla="*/ 364 w 762"/>
                <a:gd name="T95" fmla="*/ 71 h 581"/>
                <a:gd name="T96" fmla="*/ 360 w 762"/>
                <a:gd name="T97" fmla="*/ 178 h 581"/>
                <a:gd name="T98" fmla="*/ 317 w 762"/>
                <a:gd name="T99" fmla="*/ 255 h 581"/>
                <a:gd name="T100" fmla="*/ 258 w 762"/>
                <a:gd name="T101" fmla="*/ 241 h 581"/>
                <a:gd name="T102" fmla="*/ 201 w 762"/>
                <a:gd name="T103" fmla="*/ 272 h 581"/>
                <a:gd name="T104" fmla="*/ 103 w 762"/>
                <a:gd name="T105" fmla="*/ 303 h 581"/>
                <a:gd name="T106" fmla="*/ 29 w 762"/>
                <a:gd name="T107" fmla="*/ 366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62" h="581">
                  <a:moveTo>
                    <a:pt x="0" y="581"/>
                  </a:moveTo>
                  <a:lnTo>
                    <a:pt x="0" y="581"/>
                  </a:lnTo>
                  <a:lnTo>
                    <a:pt x="45" y="478"/>
                  </a:lnTo>
                  <a:lnTo>
                    <a:pt x="80" y="429"/>
                  </a:lnTo>
                  <a:lnTo>
                    <a:pt x="81" y="403"/>
                  </a:lnTo>
                  <a:lnTo>
                    <a:pt x="20" y="368"/>
                  </a:lnTo>
                  <a:lnTo>
                    <a:pt x="47" y="311"/>
                  </a:lnTo>
                  <a:lnTo>
                    <a:pt x="101" y="297"/>
                  </a:lnTo>
                  <a:lnTo>
                    <a:pt x="166" y="235"/>
                  </a:lnTo>
                  <a:lnTo>
                    <a:pt x="200" y="262"/>
                  </a:lnTo>
                  <a:lnTo>
                    <a:pt x="237" y="219"/>
                  </a:lnTo>
                  <a:lnTo>
                    <a:pt x="258" y="234"/>
                  </a:lnTo>
                  <a:lnTo>
                    <a:pt x="291" y="216"/>
                  </a:lnTo>
                  <a:lnTo>
                    <a:pt x="318" y="245"/>
                  </a:lnTo>
                  <a:lnTo>
                    <a:pt x="361" y="210"/>
                  </a:lnTo>
                  <a:lnTo>
                    <a:pt x="354" y="181"/>
                  </a:lnTo>
                  <a:lnTo>
                    <a:pt x="318" y="105"/>
                  </a:lnTo>
                  <a:lnTo>
                    <a:pt x="358" y="67"/>
                  </a:lnTo>
                  <a:lnTo>
                    <a:pt x="372" y="0"/>
                  </a:lnTo>
                  <a:lnTo>
                    <a:pt x="406" y="44"/>
                  </a:lnTo>
                  <a:lnTo>
                    <a:pt x="468" y="72"/>
                  </a:lnTo>
                  <a:lnTo>
                    <a:pt x="478" y="65"/>
                  </a:lnTo>
                  <a:lnTo>
                    <a:pt x="572" y="25"/>
                  </a:lnTo>
                  <a:lnTo>
                    <a:pt x="646" y="62"/>
                  </a:lnTo>
                  <a:lnTo>
                    <a:pt x="643" y="96"/>
                  </a:lnTo>
                  <a:lnTo>
                    <a:pt x="623" y="112"/>
                  </a:lnTo>
                  <a:lnTo>
                    <a:pt x="610" y="133"/>
                  </a:lnTo>
                  <a:lnTo>
                    <a:pt x="634" y="177"/>
                  </a:lnTo>
                  <a:lnTo>
                    <a:pt x="667" y="220"/>
                  </a:lnTo>
                  <a:lnTo>
                    <a:pt x="727" y="170"/>
                  </a:lnTo>
                  <a:lnTo>
                    <a:pt x="735" y="177"/>
                  </a:lnTo>
                  <a:lnTo>
                    <a:pt x="732" y="198"/>
                  </a:lnTo>
                  <a:lnTo>
                    <a:pt x="761" y="197"/>
                  </a:lnTo>
                  <a:lnTo>
                    <a:pt x="762" y="239"/>
                  </a:lnTo>
                  <a:lnTo>
                    <a:pt x="719" y="301"/>
                  </a:lnTo>
                  <a:lnTo>
                    <a:pt x="689" y="324"/>
                  </a:lnTo>
                  <a:lnTo>
                    <a:pt x="629" y="357"/>
                  </a:lnTo>
                  <a:lnTo>
                    <a:pt x="611" y="354"/>
                  </a:lnTo>
                  <a:lnTo>
                    <a:pt x="577" y="367"/>
                  </a:lnTo>
                  <a:lnTo>
                    <a:pt x="497" y="435"/>
                  </a:lnTo>
                  <a:lnTo>
                    <a:pt x="502" y="471"/>
                  </a:lnTo>
                  <a:lnTo>
                    <a:pt x="472" y="496"/>
                  </a:lnTo>
                  <a:lnTo>
                    <a:pt x="409" y="530"/>
                  </a:lnTo>
                  <a:lnTo>
                    <a:pt x="375" y="550"/>
                  </a:lnTo>
                  <a:lnTo>
                    <a:pt x="298" y="543"/>
                  </a:lnTo>
                  <a:lnTo>
                    <a:pt x="290" y="514"/>
                  </a:lnTo>
                  <a:lnTo>
                    <a:pt x="256" y="521"/>
                  </a:lnTo>
                  <a:lnTo>
                    <a:pt x="209" y="516"/>
                  </a:lnTo>
                  <a:lnTo>
                    <a:pt x="200" y="538"/>
                  </a:lnTo>
                  <a:lnTo>
                    <a:pt x="173" y="566"/>
                  </a:lnTo>
                  <a:lnTo>
                    <a:pt x="147" y="546"/>
                  </a:lnTo>
                  <a:lnTo>
                    <a:pt x="63" y="540"/>
                  </a:lnTo>
                  <a:lnTo>
                    <a:pt x="51" y="566"/>
                  </a:lnTo>
                  <a:lnTo>
                    <a:pt x="0" y="581"/>
                  </a:lnTo>
                  <a:close/>
                  <a:moveTo>
                    <a:pt x="29" y="366"/>
                  </a:moveTo>
                  <a:lnTo>
                    <a:pt x="29" y="366"/>
                  </a:lnTo>
                  <a:lnTo>
                    <a:pt x="88" y="399"/>
                  </a:lnTo>
                  <a:lnTo>
                    <a:pt x="87" y="432"/>
                  </a:lnTo>
                  <a:lnTo>
                    <a:pt x="51" y="481"/>
                  </a:lnTo>
                  <a:lnTo>
                    <a:pt x="12" y="570"/>
                  </a:lnTo>
                  <a:lnTo>
                    <a:pt x="46" y="560"/>
                  </a:lnTo>
                  <a:lnTo>
                    <a:pt x="59" y="533"/>
                  </a:lnTo>
                  <a:lnTo>
                    <a:pt x="150" y="539"/>
                  </a:lnTo>
                  <a:lnTo>
                    <a:pt x="172" y="557"/>
                  </a:lnTo>
                  <a:lnTo>
                    <a:pt x="195" y="534"/>
                  </a:lnTo>
                  <a:lnTo>
                    <a:pt x="205" y="509"/>
                  </a:lnTo>
                  <a:lnTo>
                    <a:pt x="256" y="515"/>
                  </a:lnTo>
                  <a:lnTo>
                    <a:pt x="295" y="506"/>
                  </a:lnTo>
                  <a:lnTo>
                    <a:pt x="303" y="537"/>
                  </a:lnTo>
                  <a:lnTo>
                    <a:pt x="373" y="543"/>
                  </a:lnTo>
                  <a:lnTo>
                    <a:pt x="406" y="524"/>
                  </a:lnTo>
                  <a:lnTo>
                    <a:pt x="468" y="490"/>
                  </a:lnTo>
                  <a:lnTo>
                    <a:pt x="495" y="468"/>
                  </a:lnTo>
                  <a:lnTo>
                    <a:pt x="490" y="432"/>
                  </a:lnTo>
                  <a:lnTo>
                    <a:pt x="574" y="361"/>
                  </a:lnTo>
                  <a:lnTo>
                    <a:pt x="610" y="348"/>
                  </a:lnTo>
                  <a:lnTo>
                    <a:pt x="627" y="350"/>
                  </a:lnTo>
                  <a:lnTo>
                    <a:pt x="685" y="319"/>
                  </a:lnTo>
                  <a:lnTo>
                    <a:pt x="715" y="296"/>
                  </a:lnTo>
                  <a:lnTo>
                    <a:pt x="755" y="237"/>
                  </a:lnTo>
                  <a:lnTo>
                    <a:pt x="754" y="204"/>
                  </a:lnTo>
                  <a:lnTo>
                    <a:pt x="724" y="205"/>
                  </a:lnTo>
                  <a:lnTo>
                    <a:pt x="728" y="180"/>
                  </a:lnTo>
                  <a:lnTo>
                    <a:pt x="727" y="179"/>
                  </a:lnTo>
                  <a:lnTo>
                    <a:pt x="666" y="230"/>
                  </a:lnTo>
                  <a:lnTo>
                    <a:pt x="629" y="181"/>
                  </a:lnTo>
                  <a:lnTo>
                    <a:pt x="603" y="133"/>
                  </a:lnTo>
                  <a:lnTo>
                    <a:pt x="618" y="108"/>
                  </a:lnTo>
                  <a:lnTo>
                    <a:pt x="636" y="92"/>
                  </a:lnTo>
                  <a:lnTo>
                    <a:pt x="639" y="66"/>
                  </a:lnTo>
                  <a:lnTo>
                    <a:pt x="572" y="33"/>
                  </a:lnTo>
                  <a:lnTo>
                    <a:pt x="481" y="71"/>
                  </a:lnTo>
                  <a:lnTo>
                    <a:pt x="469" y="79"/>
                  </a:lnTo>
                  <a:lnTo>
                    <a:pt x="401" y="49"/>
                  </a:lnTo>
                  <a:lnTo>
                    <a:pt x="375" y="16"/>
                  </a:lnTo>
                  <a:lnTo>
                    <a:pt x="364" y="71"/>
                  </a:lnTo>
                  <a:lnTo>
                    <a:pt x="326" y="107"/>
                  </a:lnTo>
                  <a:lnTo>
                    <a:pt x="360" y="178"/>
                  </a:lnTo>
                  <a:lnTo>
                    <a:pt x="369" y="213"/>
                  </a:lnTo>
                  <a:lnTo>
                    <a:pt x="317" y="255"/>
                  </a:lnTo>
                  <a:lnTo>
                    <a:pt x="289" y="225"/>
                  </a:lnTo>
                  <a:lnTo>
                    <a:pt x="258" y="241"/>
                  </a:lnTo>
                  <a:lnTo>
                    <a:pt x="238" y="228"/>
                  </a:lnTo>
                  <a:lnTo>
                    <a:pt x="201" y="272"/>
                  </a:lnTo>
                  <a:lnTo>
                    <a:pt x="166" y="244"/>
                  </a:lnTo>
                  <a:lnTo>
                    <a:pt x="103" y="303"/>
                  </a:lnTo>
                  <a:lnTo>
                    <a:pt x="51" y="317"/>
                  </a:lnTo>
                  <a:lnTo>
                    <a:pt x="29" y="366"/>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 name="Freeform 11"/>
            <p:cNvSpPr>
              <a:spLocks/>
            </p:cNvSpPr>
            <p:nvPr/>
          </p:nvSpPr>
          <p:spPr bwMode="auto">
            <a:xfrm>
              <a:off x="2876550" y="6127751"/>
              <a:ext cx="79375" cy="74613"/>
            </a:xfrm>
            <a:custGeom>
              <a:avLst/>
              <a:gdLst>
                <a:gd name="T0" fmla="*/ 72 w 83"/>
                <a:gd name="T1" fmla="*/ 79 h 79"/>
                <a:gd name="T2" fmla="*/ 72 w 83"/>
                <a:gd name="T3" fmla="*/ 79 h 79"/>
                <a:gd name="T4" fmla="*/ 43 w 83"/>
                <a:gd name="T5" fmla="*/ 68 h 79"/>
                <a:gd name="T6" fmla="*/ 48 w 83"/>
                <a:gd name="T7" fmla="*/ 46 h 79"/>
                <a:gd name="T8" fmla="*/ 0 w 83"/>
                <a:gd name="T9" fmla="*/ 23 h 79"/>
                <a:gd name="T10" fmla="*/ 3 w 83"/>
                <a:gd name="T11" fmla="*/ 6 h 79"/>
                <a:gd name="T12" fmla="*/ 16 w 83"/>
                <a:gd name="T13" fmla="*/ 0 h 79"/>
                <a:gd name="T14" fmla="*/ 83 w 83"/>
                <a:gd name="T15" fmla="*/ 35 h 79"/>
                <a:gd name="T16" fmla="*/ 72 w 83"/>
                <a:gd name="T17" fmla="*/ 79 h 79"/>
                <a:gd name="T18" fmla="*/ 72 w 83"/>
                <a:gd name="T19" fmla="*/ 7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79">
                  <a:moveTo>
                    <a:pt x="72" y="79"/>
                  </a:moveTo>
                  <a:lnTo>
                    <a:pt x="72" y="79"/>
                  </a:lnTo>
                  <a:lnTo>
                    <a:pt x="43" y="68"/>
                  </a:lnTo>
                  <a:lnTo>
                    <a:pt x="48" y="46"/>
                  </a:lnTo>
                  <a:lnTo>
                    <a:pt x="0" y="23"/>
                  </a:lnTo>
                  <a:lnTo>
                    <a:pt x="3" y="6"/>
                  </a:lnTo>
                  <a:lnTo>
                    <a:pt x="16" y="0"/>
                  </a:lnTo>
                  <a:lnTo>
                    <a:pt x="83" y="35"/>
                  </a:lnTo>
                  <a:lnTo>
                    <a:pt x="72" y="79"/>
                  </a:lnTo>
                  <a:lnTo>
                    <a:pt x="72" y="79"/>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 name="Freeform 12"/>
            <p:cNvSpPr>
              <a:spLocks noEditPoints="1"/>
            </p:cNvSpPr>
            <p:nvPr/>
          </p:nvSpPr>
          <p:spPr bwMode="auto">
            <a:xfrm>
              <a:off x="2871788" y="6122988"/>
              <a:ext cx="87313" cy="84138"/>
            </a:xfrm>
            <a:custGeom>
              <a:avLst/>
              <a:gdLst>
                <a:gd name="T0" fmla="*/ 79 w 91"/>
                <a:gd name="T1" fmla="*/ 88 h 88"/>
                <a:gd name="T2" fmla="*/ 79 w 91"/>
                <a:gd name="T3" fmla="*/ 88 h 88"/>
                <a:gd name="T4" fmla="*/ 43 w 91"/>
                <a:gd name="T5" fmla="*/ 74 h 88"/>
                <a:gd name="T6" fmla="*/ 48 w 91"/>
                <a:gd name="T7" fmla="*/ 52 h 88"/>
                <a:gd name="T8" fmla="*/ 0 w 91"/>
                <a:gd name="T9" fmla="*/ 29 h 88"/>
                <a:gd name="T10" fmla="*/ 4 w 91"/>
                <a:gd name="T11" fmla="*/ 8 h 88"/>
                <a:gd name="T12" fmla="*/ 20 w 91"/>
                <a:gd name="T13" fmla="*/ 0 h 88"/>
                <a:gd name="T14" fmla="*/ 91 w 91"/>
                <a:gd name="T15" fmla="*/ 38 h 88"/>
                <a:gd name="T16" fmla="*/ 79 w 91"/>
                <a:gd name="T17" fmla="*/ 88 h 88"/>
                <a:gd name="T18" fmla="*/ 51 w 91"/>
                <a:gd name="T19" fmla="*/ 69 h 88"/>
                <a:gd name="T20" fmla="*/ 51 w 91"/>
                <a:gd name="T21" fmla="*/ 69 h 88"/>
                <a:gd name="T22" fmla="*/ 74 w 91"/>
                <a:gd name="T23" fmla="*/ 79 h 88"/>
                <a:gd name="T24" fmla="*/ 83 w 91"/>
                <a:gd name="T25" fmla="*/ 41 h 88"/>
                <a:gd name="T26" fmla="*/ 20 w 91"/>
                <a:gd name="T27" fmla="*/ 7 h 88"/>
                <a:gd name="T28" fmla="*/ 10 w 91"/>
                <a:gd name="T29" fmla="*/ 12 h 88"/>
                <a:gd name="T30" fmla="*/ 8 w 91"/>
                <a:gd name="T31" fmla="*/ 26 h 88"/>
                <a:gd name="T32" fmla="*/ 55 w 91"/>
                <a:gd name="T33" fmla="*/ 48 h 88"/>
                <a:gd name="T34" fmla="*/ 51 w 91"/>
                <a:gd name="T35" fmla="*/ 69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1" h="88">
                  <a:moveTo>
                    <a:pt x="79" y="88"/>
                  </a:moveTo>
                  <a:lnTo>
                    <a:pt x="79" y="88"/>
                  </a:lnTo>
                  <a:lnTo>
                    <a:pt x="43" y="74"/>
                  </a:lnTo>
                  <a:lnTo>
                    <a:pt x="48" y="52"/>
                  </a:lnTo>
                  <a:lnTo>
                    <a:pt x="0" y="29"/>
                  </a:lnTo>
                  <a:lnTo>
                    <a:pt x="4" y="8"/>
                  </a:lnTo>
                  <a:lnTo>
                    <a:pt x="20" y="0"/>
                  </a:lnTo>
                  <a:lnTo>
                    <a:pt x="91" y="38"/>
                  </a:lnTo>
                  <a:lnTo>
                    <a:pt x="79" y="88"/>
                  </a:lnTo>
                  <a:close/>
                  <a:moveTo>
                    <a:pt x="51" y="69"/>
                  </a:moveTo>
                  <a:lnTo>
                    <a:pt x="51" y="69"/>
                  </a:lnTo>
                  <a:lnTo>
                    <a:pt x="74" y="79"/>
                  </a:lnTo>
                  <a:lnTo>
                    <a:pt x="83" y="41"/>
                  </a:lnTo>
                  <a:lnTo>
                    <a:pt x="20" y="7"/>
                  </a:lnTo>
                  <a:lnTo>
                    <a:pt x="10" y="12"/>
                  </a:lnTo>
                  <a:lnTo>
                    <a:pt x="8" y="26"/>
                  </a:lnTo>
                  <a:lnTo>
                    <a:pt x="55" y="48"/>
                  </a:lnTo>
                  <a:lnTo>
                    <a:pt x="51" y="69"/>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 name="Freeform 13"/>
            <p:cNvSpPr>
              <a:spLocks/>
            </p:cNvSpPr>
            <p:nvPr/>
          </p:nvSpPr>
          <p:spPr bwMode="auto">
            <a:xfrm>
              <a:off x="2862263" y="6172201"/>
              <a:ext cx="33338" cy="28575"/>
            </a:xfrm>
            <a:custGeom>
              <a:avLst/>
              <a:gdLst>
                <a:gd name="T0" fmla="*/ 1 w 35"/>
                <a:gd name="T1" fmla="*/ 9 h 30"/>
                <a:gd name="T2" fmla="*/ 1 w 35"/>
                <a:gd name="T3" fmla="*/ 9 h 30"/>
                <a:gd name="T4" fmla="*/ 0 w 35"/>
                <a:gd name="T5" fmla="*/ 30 h 30"/>
                <a:gd name="T6" fmla="*/ 35 w 35"/>
                <a:gd name="T7" fmla="*/ 21 h 30"/>
                <a:gd name="T8" fmla="*/ 10 w 35"/>
                <a:gd name="T9" fmla="*/ 0 h 30"/>
                <a:gd name="T10" fmla="*/ 1 w 35"/>
                <a:gd name="T11" fmla="*/ 9 h 30"/>
              </a:gdLst>
              <a:ahLst/>
              <a:cxnLst>
                <a:cxn ang="0">
                  <a:pos x="T0" y="T1"/>
                </a:cxn>
                <a:cxn ang="0">
                  <a:pos x="T2" y="T3"/>
                </a:cxn>
                <a:cxn ang="0">
                  <a:pos x="T4" y="T5"/>
                </a:cxn>
                <a:cxn ang="0">
                  <a:pos x="T6" y="T7"/>
                </a:cxn>
                <a:cxn ang="0">
                  <a:pos x="T8" y="T9"/>
                </a:cxn>
                <a:cxn ang="0">
                  <a:pos x="T10" y="T11"/>
                </a:cxn>
              </a:cxnLst>
              <a:rect l="0" t="0" r="r" b="b"/>
              <a:pathLst>
                <a:path w="35" h="30">
                  <a:moveTo>
                    <a:pt x="1" y="9"/>
                  </a:moveTo>
                  <a:lnTo>
                    <a:pt x="1" y="9"/>
                  </a:lnTo>
                  <a:lnTo>
                    <a:pt x="0" y="30"/>
                  </a:lnTo>
                  <a:lnTo>
                    <a:pt x="35" y="21"/>
                  </a:lnTo>
                  <a:lnTo>
                    <a:pt x="10" y="0"/>
                  </a:lnTo>
                  <a:lnTo>
                    <a:pt x="1" y="9"/>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8" name="Freeform 14"/>
            <p:cNvSpPr>
              <a:spLocks noEditPoints="1"/>
            </p:cNvSpPr>
            <p:nvPr/>
          </p:nvSpPr>
          <p:spPr bwMode="auto">
            <a:xfrm>
              <a:off x="2857500" y="6167438"/>
              <a:ext cx="46038" cy="38100"/>
            </a:xfrm>
            <a:custGeom>
              <a:avLst/>
              <a:gdLst>
                <a:gd name="T0" fmla="*/ 0 w 47"/>
                <a:gd name="T1" fmla="*/ 39 h 39"/>
                <a:gd name="T2" fmla="*/ 0 w 47"/>
                <a:gd name="T3" fmla="*/ 39 h 39"/>
                <a:gd name="T4" fmla="*/ 2 w 47"/>
                <a:gd name="T5" fmla="*/ 12 h 39"/>
                <a:gd name="T6" fmla="*/ 14 w 47"/>
                <a:gd name="T7" fmla="*/ 0 h 39"/>
                <a:gd name="T8" fmla="*/ 47 w 47"/>
                <a:gd name="T9" fmla="*/ 26 h 39"/>
                <a:gd name="T10" fmla="*/ 0 w 47"/>
                <a:gd name="T11" fmla="*/ 39 h 39"/>
                <a:gd name="T12" fmla="*/ 8 w 47"/>
                <a:gd name="T13" fmla="*/ 15 h 39"/>
                <a:gd name="T14" fmla="*/ 8 w 47"/>
                <a:gd name="T15" fmla="*/ 15 h 39"/>
                <a:gd name="T16" fmla="*/ 7 w 47"/>
                <a:gd name="T17" fmla="*/ 30 h 39"/>
                <a:gd name="T18" fmla="*/ 32 w 47"/>
                <a:gd name="T19" fmla="*/ 23 h 39"/>
                <a:gd name="T20" fmla="*/ 14 w 47"/>
                <a:gd name="T21" fmla="*/ 9 h 39"/>
                <a:gd name="T22" fmla="*/ 8 w 47"/>
                <a:gd name="T23" fmla="*/ 15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 h="39">
                  <a:moveTo>
                    <a:pt x="0" y="39"/>
                  </a:moveTo>
                  <a:lnTo>
                    <a:pt x="0" y="39"/>
                  </a:lnTo>
                  <a:lnTo>
                    <a:pt x="2" y="12"/>
                  </a:lnTo>
                  <a:lnTo>
                    <a:pt x="14" y="0"/>
                  </a:lnTo>
                  <a:lnTo>
                    <a:pt x="47" y="26"/>
                  </a:lnTo>
                  <a:lnTo>
                    <a:pt x="0" y="39"/>
                  </a:lnTo>
                  <a:close/>
                  <a:moveTo>
                    <a:pt x="8" y="15"/>
                  </a:moveTo>
                  <a:lnTo>
                    <a:pt x="8" y="15"/>
                  </a:lnTo>
                  <a:lnTo>
                    <a:pt x="7" y="30"/>
                  </a:lnTo>
                  <a:lnTo>
                    <a:pt x="32" y="23"/>
                  </a:lnTo>
                  <a:lnTo>
                    <a:pt x="14" y="9"/>
                  </a:lnTo>
                  <a:lnTo>
                    <a:pt x="8" y="15"/>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9" name="Freeform 15"/>
            <p:cNvSpPr>
              <a:spLocks/>
            </p:cNvSpPr>
            <p:nvPr/>
          </p:nvSpPr>
          <p:spPr bwMode="auto">
            <a:xfrm>
              <a:off x="4079875" y="4627563"/>
              <a:ext cx="327025" cy="330200"/>
            </a:xfrm>
            <a:custGeom>
              <a:avLst/>
              <a:gdLst>
                <a:gd name="T0" fmla="*/ 300 w 343"/>
                <a:gd name="T1" fmla="*/ 327 h 346"/>
                <a:gd name="T2" fmla="*/ 300 w 343"/>
                <a:gd name="T3" fmla="*/ 327 h 346"/>
                <a:gd name="T4" fmla="*/ 293 w 343"/>
                <a:gd name="T5" fmla="*/ 317 h 346"/>
                <a:gd name="T6" fmla="*/ 272 w 343"/>
                <a:gd name="T7" fmla="*/ 337 h 346"/>
                <a:gd name="T8" fmla="*/ 217 w 343"/>
                <a:gd name="T9" fmla="*/ 331 h 346"/>
                <a:gd name="T10" fmla="*/ 202 w 343"/>
                <a:gd name="T11" fmla="*/ 312 h 346"/>
                <a:gd name="T12" fmla="*/ 179 w 343"/>
                <a:gd name="T13" fmla="*/ 308 h 346"/>
                <a:gd name="T14" fmla="*/ 158 w 343"/>
                <a:gd name="T15" fmla="*/ 329 h 346"/>
                <a:gd name="T16" fmla="*/ 121 w 343"/>
                <a:gd name="T17" fmla="*/ 346 h 346"/>
                <a:gd name="T18" fmla="*/ 105 w 343"/>
                <a:gd name="T19" fmla="*/ 334 h 346"/>
                <a:gd name="T20" fmla="*/ 98 w 343"/>
                <a:gd name="T21" fmla="*/ 328 h 346"/>
                <a:gd name="T22" fmla="*/ 78 w 343"/>
                <a:gd name="T23" fmla="*/ 307 h 346"/>
                <a:gd name="T24" fmla="*/ 64 w 343"/>
                <a:gd name="T25" fmla="*/ 316 h 346"/>
                <a:gd name="T26" fmla="*/ 34 w 343"/>
                <a:gd name="T27" fmla="*/ 288 h 346"/>
                <a:gd name="T28" fmla="*/ 23 w 343"/>
                <a:gd name="T29" fmla="*/ 299 h 346"/>
                <a:gd name="T30" fmla="*/ 14 w 343"/>
                <a:gd name="T31" fmla="*/ 289 h 346"/>
                <a:gd name="T32" fmla="*/ 35 w 343"/>
                <a:gd name="T33" fmla="*/ 262 h 346"/>
                <a:gd name="T34" fmla="*/ 20 w 343"/>
                <a:gd name="T35" fmla="*/ 256 h 346"/>
                <a:gd name="T36" fmla="*/ 0 w 343"/>
                <a:gd name="T37" fmla="*/ 236 h 346"/>
                <a:gd name="T38" fmla="*/ 54 w 343"/>
                <a:gd name="T39" fmla="*/ 181 h 346"/>
                <a:gd name="T40" fmla="*/ 85 w 343"/>
                <a:gd name="T41" fmla="*/ 151 h 346"/>
                <a:gd name="T42" fmla="*/ 135 w 343"/>
                <a:gd name="T43" fmla="*/ 128 h 346"/>
                <a:gd name="T44" fmla="*/ 165 w 343"/>
                <a:gd name="T45" fmla="*/ 95 h 346"/>
                <a:gd name="T46" fmla="*/ 203 w 343"/>
                <a:gd name="T47" fmla="*/ 66 h 346"/>
                <a:gd name="T48" fmla="*/ 222 w 343"/>
                <a:gd name="T49" fmla="*/ 46 h 346"/>
                <a:gd name="T50" fmla="*/ 260 w 343"/>
                <a:gd name="T51" fmla="*/ 0 h 346"/>
                <a:gd name="T52" fmla="*/ 302 w 343"/>
                <a:gd name="T53" fmla="*/ 21 h 346"/>
                <a:gd name="T54" fmla="*/ 323 w 343"/>
                <a:gd name="T55" fmla="*/ 49 h 346"/>
                <a:gd name="T56" fmla="*/ 315 w 343"/>
                <a:gd name="T57" fmla="*/ 76 h 346"/>
                <a:gd name="T58" fmla="*/ 341 w 343"/>
                <a:gd name="T59" fmla="*/ 102 h 346"/>
                <a:gd name="T60" fmla="*/ 319 w 343"/>
                <a:gd name="T61" fmla="*/ 122 h 346"/>
                <a:gd name="T62" fmla="*/ 294 w 343"/>
                <a:gd name="T63" fmla="*/ 160 h 346"/>
                <a:gd name="T64" fmla="*/ 289 w 343"/>
                <a:gd name="T65" fmla="*/ 193 h 346"/>
                <a:gd name="T66" fmla="*/ 293 w 343"/>
                <a:gd name="T67" fmla="*/ 235 h 346"/>
                <a:gd name="T68" fmla="*/ 343 w 343"/>
                <a:gd name="T69" fmla="*/ 248 h 346"/>
                <a:gd name="T70" fmla="*/ 332 w 343"/>
                <a:gd name="T71" fmla="*/ 269 h 346"/>
                <a:gd name="T72" fmla="*/ 312 w 343"/>
                <a:gd name="T73" fmla="*/ 308 h 346"/>
                <a:gd name="T74" fmla="*/ 300 w 343"/>
                <a:gd name="T75" fmla="*/ 327 h 346"/>
                <a:gd name="T76" fmla="*/ 300 w 343"/>
                <a:gd name="T77" fmla="*/ 327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43" h="346">
                  <a:moveTo>
                    <a:pt x="300" y="327"/>
                  </a:moveTo>
                  <a:lnTo>
                    <a:pt x="300" y="327"/>
                  </a:lnTo>
                  <a:lnTo>
                    <a:pt x="293" y="317"/>
                  </a:lnTo>
                  <a:lnTo>
                    <a:pt x="272" y="337"/>
                  </a:lnTo>
                  <a:lnTo>
                    <a:pt x="217" y="331"/>
                  </a:lnTo>
                  <a:lnTo>
                    <a:pt x="202" y="312"/>
                  </a:lnTo>
                  <a:lnTo>
                    <a:pt x="179" y="308"/>
                  </a:lnTo>
                  <a:lnTo>
                    <a:pt x="158" y="329"/>
                  </a:lnTo>
                  <a:lnTo>
                    <a:pt x="121" y="346"/>
                  </a:lnTo>
                  <a:lnTo>
                    <a:pt x="105" y="334"/>
                  </a:lnTo>
                  <a:lnTo>
                    <a:pt x="98" y="328"/>
                  </a:lnTo>
                  <a:lnTo>
                    <a:pt x="78" y="307"/>
                  </a:lnTo>
                  <a:lnTo>
                    <a:pt x="64" y="316"/>
                  </a:lnTo>
                  <a:lnTo>
                    <a:pt x="34" y="288"/>
                  </a:lnTo>
                  <a:lnTo>
                    <a:pt x="23" y="299"/>
                  </a:lnTo>
                  <a:lnTo>
                    <a:pt x="14" y="289"/>
                  </a:lnTo>
                  <a:lnTo>
                    <a:pt x="35" y="262"/>
                  </a:lnTo>
                  <a:lnTo>
                    <a:pt x="20" y="256"/>
                  </a:lnTo>
                  <a:lnTo>
                    <a:pt x="0" y="236"/>
                  </a:lnTo>
                  <a:lnTo>
                    <a:pt x="54" y="181"/>
                  </a:lnTo>
                  <a:lnTo>
                    <a:pt x="85" y="151"/>
                  </a:lnTo>
                  <a:lnTo>
                    <a:pt x="135" y="128"/>
                  </a:lnTo>
                  <a:lnTo>
                    <a:pt x="165" y="95"/>
                  </a:lnTo>
                  <a:lnTo>
                    <a:pt x="203" y="66"/>
                  </a:lnTo>
                  <a:lnTo>
                    <a:pt x="222" y="46"/>
                  </a:lnTo>
                  <a:lnTo>
                    <a:pt x="260" y="0"/>
                  </a:lnTo>
                  <a:lnTo>
                    <a:pt x="302" y="21"/>
                  </a:lnTo>
                  <a:lnTo>
                    <a:pt x="323" y="49"/>
                  </a:lnTo>
                  <a:lnTo>
                    <a:pt x="315" y="76"/>
                  </a:lnTo>
                  <a:lnTo>
                    <a:pt x="341" y="102"/>
                  </a:lnTo>
                  <a:lnTo>
                    <a:pt x="319" y="122"/>
                  </a:lnTo>
                  <a:lnTo>
                    <a:pt x="294" y="160"/>
                  </a:lnTo>
                  <a:lnTo>
                    <a:pt x="289" y="193"/>
                  </a:lnTo>
                  <a:lnTo>
                    <a:pt x="293" y="235"/>
                  </a:lnTo>
                  <a:lnTo>
                    <a:pt x="343" y="248"/>
                  </a:lnTo>
                  <a:lnTo>
                    <a:pt x="332" y="269"/>
                  </a:lnTo>
                  <a:lnTo>
                    <a:pt x="312" y="308"/>
                  </a:lnTo>
                  <a:lnTo>
                    <a:pt x="300" y="327"/>
                  </a:lnTo>
                  <a:lnTo>
                    <a:pt x="300" y="327"/>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 name="Freeform 16"/>
            <p:cNvSpPr>
              <a:spLocks noEditPoints="1"/>
            </p:cNvSpPr>
            <p:nvPr/>
          </p:nvSpPr>
          <p:spPr bwMode="auto">
            <a:xfrm>
              <a:off x="4076700" y="4622801"/>
              <a:ext cx="334963" cy="338138"/>
            </a:xfrm>
            <a:custGeom>
              <a:avLst/>
              <a:gdLst>
                <a:gd name="T0" fmla="*/ 125 w 352"/>
                <a:gd name="T1" fmla="*/ 355 h 355"/>
                <a:gd name="T2" fmla="*/ 100 w 352"/>
                <a:gd name="T3" fmla="*/ 336 h 355"/>
                <a:gd name="T4" fmla="*/ 68 w 352"/>
                <a:gd name="T5" fmla="*/ 325 h 355"/>
                <a:gd name="T6" fmla="*/ 27 w 352"/>
                <a:gd name="T7" fmla="*/ 309 h 355"/>
                <a:gd name="T8" fmla="*/ 34 w 352"/>
                <a:gd name="T9" fmla="*/ 268 h 355"/>
                <a:gd name="T10" fmla="*/ 0 w 352"/>
                <a:gd name="T11" fmla="*/ 241 h 355"/>
                <a:gd name="T12" fmla="*/ 88 w 352"/>
                <a:gd name="T13" fmla="*/ 153 h 355"/>
                <a:gd name="T14" fmla="*/ 167 w 352"/>
                <a:gd name="T15" fmla="*/ 97 h 355"/>
                <a:gd name="T16" fmla="*/ 224 w 352"/>
                <a:gd name="T17" fmla="*/ 49 h 355"/>
                <a:gd name="T18" fmla="*/ 308 w 352"/>
                <a:gd name="T19" fmla="*/ 24 h 355"/>
                <a:gd name="T20" fmla="*/ 322 w 352"/>
                <a:gd name="T21" fmla="*/ 80 h 355"/>
                <a:gd name="T22" fmla="*/ 325 w 352"/>
                <a:gd name="T23" fmla="*/ 129 h 355"/>
                <a:gd name="T24" fmla="*/ 296 w 352"/>
                <a:gd name="T25" fmla="*/ 198 h 355"/>
                <a:gd name="T26" fmla="*/ 352 w 352"/>
                <a:gd name="T27" fmla="*/ 251 h 355"/>
                <a:gd name="T28" fmla="*/ 319 w 352"/>
                <a:gd name="T29" fmla="*/ 314 h 355"/>
                <a:gd name="T30" fmla="*/ 296 w 352"/>
                <a:gd name="T31" fmla="*/ 327 h 355"/>
                <a:gd name="T32" fmla="*/ 220 w 352"/>
                <a:gd name="T33" fmla="*/ 339 h 355"/>
                <a:gd name="T34" fmla="*/ 184 w 352"/>
                <a:gd name="T35" fmla="*/ 317 h 355"/>
                <a:gd name="T36" fmla="*/ 125 w 352"/>
                <a:gd name="T37" fmla="*/ 355 h 355"/>
                <a:gd name="T38" fmla="*/ 83 w 352"/>
                <a:gd name="T39" fmla="*/ 308 h 355"/>
                <a:gd name="T40" fmla="*/ 111 w 352"/>
                <a:gd name="T41" fmla="*/ 336 h 355"/>
                <a:gd name="T42" fmla="*/ 160 w 352"/>
                <a:gd name="T43" fmla="*/ 331 h 355"/>
                <a:gd name="T44" fmla="*/ 208 w 352"/>
                <a:gd name="T45" fmla="*/ 314 h 355"/>
                <a:gd name="T46" fmla="*/ 275 w 352"/>
                <a:gd name="T47" fmla="*/ 339 h 355"/>
                <a:gd name="T48" fmla="*/ 304 w 352"/>
                <a:gd name="T49" fmla="*/ 326 h 355"/>
                <a:gd name="T50" fmla="*/ 342 w 352"/>
                <a:gd name="T51" fmla="*/ 255 h 355"/>
                <a:gd name="T52" fmla="*/ 290 w 352"/>
                <a:gd name="T53" fmla="*/ 198 h 355"/>
                <a:gd name="T54" fmla="*/ 320 w 352"/>
                <a:gd name="T55" fmla="*/ 125 h 355"/>
                <a:gd name="T56" fmla="*/ 315 w 352"/>
                <a:gd name="T57" fmla="*/ 83 h 355"/>
                <a:gd name="T58" fmla="*/ 303 w 352"/>
                <a:gd name="T59" fmla="*/ 28 h 355"/>
                <a:gd name="T60" fmla="*/ 229 w 352"/>
                <a:gd name="T61" fmla="*/ 53 h 355"/>
                <a:gd name="T62" fmla="*/ 171 w 352"/>
                <a:gd name="T63" fmla="*/ 102 h 355"/>
                <a:gd name="T64" fmla="*/ 91 w 352"/>
                <a:gd name="T65" fmla="*/ 158 h 355"/>
                <a:gd name="T66" fmla="*/ 9 w 352"/>
                <a:gd name="T67" fmla="*/ 241 h 355"/>
                <a:gd name="T68" fmla="*/ 45 w 352"/>
                <a:gd name="T69" fmla="*/ 265 h 355"/>
                <a:gd name="T70" fmla="*/ 27 w 352"/>
                <a:gd name="T71" fmla="*/ 299 h 355"/>
                <a:gd name="T72" fmla="*/ 69 w 352"/>
                <a:gd name="T73" fmla="*/ 317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2" h="355">
                  <a:moveTo>
                    <a:pt x="125" y="355"/>
                  </a:moveTo>
                  <a:lnTo>
                    <a:pt x="125" y="355"/>
                  </a:lnTo>
                  <a:lnTo>
                    <a:pt x="107" y="341"/>
                  </a:lnTo>
                  <a:lnTo>
                    <a:pt x="100" y="336"/>
                  </a:lnTo>
                  <a:lnTo>
                    <a:pt x="82" y="316"/>
                  </a:lnTo>
                  <a:lnTo>
                    <a:pt x="68" y="325"/>
                  </a:lnTo>
                  <a:lnTo>
                    <a:pt x="38" y="298"/>
                  </a:lnTo>
                  <a:lnTo>
                    <a:pt x="27" y="309"/>
                  </a:lnTo>
                  <a:lnTo>
                    <a:pt x="14" y="294"/>
                  </a:lnTo>
                  <a:lnTo>
                    <a:pt x="34" y="268"/>
                  </a:lnTo>
                  <a:lnTo>
                    <a:pt x="22" y="263"/>
                  </a:lnTo>
                  <a:lnTo>
                    <a:pt x="0" y="241"/>
                  </a:lnTo>
                  <a:lnTo>
                    <a:pt x="55" y="184"/>
                  </a:lnTo>
                  <a:lnTo>
                    <a:pt x="88" y="153"/>
                  </a:lnTo>
                  <a:lnTo>
                    <a:pt x="137" y="130"/>
                  </a:lnTo>
                  <a:lnTo>
                    <a:pt x="167" y="97"/>
                  </a:lnTo>
                  <a:lnTo>
                    <a:pt x="205" y="68"/>
                  </a:lnTo>
                  <a:lnTo>
                    <a:pt x="224" y="49"/>
                  </a:lnTo>
                  <a:lnTo>
                    <a:pt x="263" y="0"/>
                  </a:lnTo>
                  <a:lnTo>
                    <a:pt x="308" y="24"/>
                  </a:lnTo>
                  <a:lnTo>
                    <a:pt x="330" y="53"/>
                  </a:lnTo>
                  <a:lnTo>
                    <a:pt x="322" y="80"/>
                  </a:lnTo>
                  <a:lnTo>
                    <a:pt x="350" y="107"/>
                  </a:lnTo>
                  <a:lnTo>
                    <a:pt x="325" y="129"/>
                  </a:lnTo>
                  <a:lnTo>
                    <a:pt x="301" y="166"/>
                  </a:lnTo>
                  <a:lnTo>
                    <a:pt x="296" y="198"/>
                  </a:lnTo>
                  <a:lnTo>
                    <a:pt x="300" y="237"/>
                  </a:lnTo>
                  <a:lnTo>
                    <a:pt x="352" y="251"/>
                  </a:lnTo>
                  <a:lnTo>
                    <a:pt x="339" y="276"/>
                  </a:lnTo>
                  <a:lnTo>
                    <a:pt x="319" y="314"/>
                  </a:lnTo>
                  <a:lnTo>
                    <a:pt x="305" y="338"/>
                  </a:lnTo>
                  <a:lnTo>
                    <a:pt x="296" y="327"/>
                  </a:lnTo>
                  <a:lnTo>
                    <a:pt x="278" y="346"/>
                  </a:lnTo>
                  <a:lnTo>
                    <a:pt x="220" y="339"/>
                  </a:lnTo>
                  <a:lnTo>
                    <a:pt x="204" y="320"/>
                  </a:lnTo>
                  <a:lnTo>
                    <a:pt x="184" y="317"/>
                  </a:lnTo>
                  <a:lnTo>
                    <a:pt x="163" y="337"/>
                  </a:lnTo>
                  <a:lnTo>
                    <a:pt x="125" y="355"/>
                  </a:lnTo>
                  <a:close/>
                  <a:moveTo>
                    <a:pt x="83" y="308"/>
                  </a:moveTo>
                  <a:lnTo>
                    <a:pt x="83" y="308"/>
                  </a:lnTo>
                  <a:lnTo>
                    <a:pt x="105" y="331"/>
                  </a:lnTo>
                  <a:lnTo>
                    <a:pt x="111" y="336"/>
                  </a:lnTo>
                  <a:lnTo>
                    <a:pt x="125" y="347"/>
                  </a:lnTo>
                  <a:lnTo>
                    <a:pt x="160" y="331"/>
                  </a:lnTo>
                  <a:lnTo>
                    <a:pt x="182" y="310"/>
                  </a:lnTo>
                  <a:lnTo>
                    <a:pt x="208" y="314"/>
                  </a:lnTo>
                  <a:lnTo>
                    <a:pt x="223" y="332"/>
                  </a:lnTo>
                  <a:lnTo>
                    <a:pt x="275" y="339"/>
                  </a:lnTo>
                  <a:lnTo>
                    <a:pt x="297" y="317"/>
                  </a:lnTo>
                  <a:lnTo>
                    <a:pt x="304" y="326"/>
                  </a:lnTo>
                  <a:lnTo>
                    <a:pt x="313" y="311"/>
                  </a:lnTo>
                  <a:lnTo>
                    <a:pt x="342" y="255"/>
                  </a:lnTo>
                  <a:lnTo>
                    <a:pt x="294" y="242"/>
                  </a:lnTo>
                  <a:lnTo>
                    <a:pt x="290" y="198"/>
                  </a:lnTo>
                  <a:lnTo>
                    <a:pt x="295" y="163"/>
                  </a:lnTo>
                  <a:lnTo>
                    <a:pt x="320" y="125"/>
                  </a:lnTo>
                  <a:lnTo>
                    <a:pt x="340" y="107"/>
                  </a:lnTo>
                  <a:lnTo>
                    <a:pt x="315" y="83"/>
                  </a:lnTo>
                  <a:lnTo>
                    <a:pt x="323" y="54"/>
                  </a:lnTo>
                  <a:lnTo>
                    <a:pt x="303" y="28"/>
                  </a:lnTo>
                  <a:lnTo>
                    <a:pt x="265" y="9"/>
                  </a:lnTo>
                  <a:lnTo>
                    <a:pt x="229" y="53"/>
                  </a:lnTo>
                  <a:lnTo>
                    <a:pt x="210" y="73"/>
                  </a:lnTo>
                  <a:lnTo>
                    <a:pt x="171" y="102"/>
                  </a:lnTo>
                  <a:lnTo>
                    <a:pt x="140" y="136"/>
                  </a:lnTo>
                  <a:lnTo>
                    <a:pt x="91" y="158"/>
                  </a:lnTo>
                  <a:lnTo>
                    <a:pt x="60" y="188"/>
                  </a:lnTo>
                  <a:lnTo>
                    <a:pt x="9" y="241"/>
                  </a:lnTo>
                  <a:lnTo>
                    <a:pt x="26" y="258"/>
                  </a:lnTo>
                  <a:lnTo>
                    <a:pt x="45" y="265"/>
                  </a:lnTo>
                  <a:lnTo>
                    <a:pt x="22" y="294"/>
                  </a:lnTo>
                  <a:lnTo>
                    <a:pt x="27" y="299"/>
                  </a:lnTo>
                  <a:lnTo>
                    <a:pt x="38" y="289"/>
                  </a:lnTo>
                  <a:lnTo>
                    <a:pt x="69" y="317"/>
                  </a:lnTo>
                  <a:lnTo>
                    <a:pt x="83" y="308"/>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 name="Freeform 17"/>
            <p:cNvSpPr>
              <a:spLocks/>
            </p:cNvSpPr>
            <p:nvPr/>
          </p:nvSpPr>
          <p:spPr bwMode="auto">
            <a:xfrm>
              <a:off x="4078288" y="5287963"/>
              <a:ext cx="3419475" cy="2330450"/>
            </a:xfrm>
            <a:custGeom>
              <a:avLst/>
              <a:gdLst>
                <a:gd name="T0" fmla="*/ 243 w 3585"/>
                <a:gd name="T1" fmla="*/ 894 h 2440"/>
                <a:gd name="T2" fmla="*/ 338 w 3585"/>
                <a:gd name="T3" fmla="*/ 1015 h 2440"/>
                <a:gd name="T4" fmla="*/ 399 w 3585"/>
                <a:gd name="T5" fmla="*/ 1154 h 2440"/>
                <a:gd name="T6" fmla="*/ 484 w 3585"/>
                <a:gd name="T7" fmla="*/ 1321 h 2440"/>
                <a:gd name="T8" fmla="*/ 602 w 3585"/>
                <a:gd name="T9" fmla="*/ 1410 h 2440"/>
                <a:gd name="T10" fmla="*/ 724 w 3585"/>
                <a:gd name="T11" fmla="*/ 1349 h 2440"/>
                <a:gd name="T12" fmla="*/ 918 w 3585"/>
                <a:gd name="T13" fmla="*/ 1150 h 2440"/>
                <a:gd name="T14" fmla="*/ 1015 w 3585"/>
                <a:gd name="T15" fmla="*/ 1003 h 2440"/>
                <a:gd name="T16" fmla="*/ 1133 w 3585"/>
                <a:gd name="T17" fmla="*/ 953 h 2440"/>
                <a:gd name="T18" fmla="*/ 1323 w 3585"/>
                <a:gd name="T19" fmla="*/ 871 h 2440"/>
                <a:gd name="T20" fmla="*/ 1507 w 3585"/>
                <a:gd name="T21" fmla="*/ 881 h 2440"/>
                <a:gd name="T22" fmla="*/ 1651 w 3585"/>
                <a:gd name="T23" fmla="*/ 826 h 2440"/>
                <a:gd name="T24" fmla="*/ 1710 w 3585"/>
                <a:gd name="T25" fmla="*/ 750 h 2440"/>
                <a:gd name="T26" fmla="*/ 1965 w 3585"/>
                <a:gd name="T27" fmla="*/ 743 h 2440"/>
                <a:gd name="T28" fmla="*/ 2255 w 3585"/>
                <a:gd name="T29" fmla="*/ 554 h 2440"/>
                <a:gd name="T30" fmla="*/ 2516 w 3585"/>
                <a:gd name="T31" fmla="*/ 445 h 2440"/>
                <a:gd name="T32" fmla="*/ 2557 w 3585"/>
                <a:gd name="T33" fmla="*/ 334 h 2440"/>
                <a:gd name="T34" fmla="*/ 2735 w 3585"/>
                <a:gd name="T35" fmla="*/ 316 h 2440"/>
                <a:gd name="T36" fmla="*/ 2970 w 3585"/>
                <a:gd name="T37" fmla="*/ 413 h 2440"/>
                <a:gd name="T38" fmla="*/ 3239 w 3585"/>
                <a:gd name="T39" fmla="*/ 318 h 2440"/>
                <a:gd name="T40" fmla="*/ 3449 w 3585"/>
                <a:gd name="T41" fmla="*/ 0 h 2440"/>
                <a:gd name="T42" fmla="*/ 3431 w 3585"/>
                <a:gd name="T43" fmla="*/ 184 h 2440"/>
                <a:gd name="T44" fmla="*/ 3409 w 3585"/>
                <a:gd name="T45" fmla="*/ 502 h 2440"/>
                <a:gd name="T46" fmla="*/ 3228 w 3585"/>
                <a:gd name="T47" fmla="*/ 704 h 2440"/>
                <a:gd name="T48" fmla="*/ 3243 w 3585"/>
                <a:gd name="T49" fmla="*/ 848 h 2440"/>
                <a:gd name="T50" fmla="*/ 3138 w 3585"/>
                <a:gd name="T51" fmla="*/ 967 h 2440"/>
                <a:gd name="T52" fmla="*/ 2931 w 3585"/>
                <a:gd name="T53" fmla="*/ 1103 h 2440"/>
                <a:gd name="T54" fmla="*/ 2865 w 3585"/>
                <a:gd name="T55" fmla="*/ 1311 h 2440"/>
                <a:gd name="T56" fmla="*/ 2896 w 3585"/>
                <a:gd name="T57" fmla="*/ 1586 h 2440"/>
                <a:gd name="T58" fmla="*/ 2741 w 3585"/>
                <a:gd name="T59" fmla="*/ 1680 h 2440"/>
                <a:gd name="T60" fmla="*/ 2666 w 3585"/>
                <a:gd name="T61" fmla="*/ 1869 h 2440"/>
                <a:gd name="T62" fmla="*/ 2571 w 3585"/>
                <a:gd name="T63" fmla="*/ 2017 h 2440"/>
                <a:gd name="T64" fmla="*/ 2335 w 3585"/>
                <a:gd name="T65" fmla="*/ 2148 h 2440"/>
                <a:gd name="T66" fmla="*/ 2264 w 3585"/>
                <a:gd name="T67" fmla="*/ 2252 h 2440"/>
                <a:gd name="T68" fmla="*/ 2140 w 3585"/>
                <a:gd name="T69" fmla="*/ 2230 h 2440"/>
                <a:gd name="T70" fmla="*/ 2001 w 3585"/>
                <a:gd name="T71" fmla="*/ 2243 h 2440"/>
                <a:gd name="T72" fmla="*/ 1911 w 3585"/>
                <a:gd name="T73" fmla="*/ 2120 h 2440"/>
                <a:gd name="T74" fmla="*/ 1694 w 3585"/>
                <a:gd name="T75" fmla="*/ 2047 h 2440"/>
                <a:gd name="T76" fmla="*/ 1616 w 3585"/>
                <a:gd name="T77" fmla="*/ 2146 h 2440"/>
                <a:gd name="T78" fmla="*/ 1482 w 3585"/>
                <a:gd name="T79" fmla="*/ 2205 h 2440"/>
                <a:gd name="T80" fmla="*/ 1206 w 3585"/>
                <a:gd name="T81" fmla="*/ 2267 h 2440"/>
                <a:gd name="T82" fmla="*/ 948 w 3585"/>
                <a:gd name="T83" fmla="*/ 2342 h 2440"/>
                <a:gd name="T84" fmla="*/ 845 w 3585"/>
                <a:gd name="T85" fmla="*/ 2424 h 2440"/>
                <a:gd name="T86" fmla="*/ 675 w 3585"/>
                <a:gd name="T87" fmla="*/ 2384 h 2440"/>
                <a:gd name="T88" fmla="*/ 493 w 3585"/>
                <a:gd name="T89" fmla="*/ 2100 h 2440"/>
                <a:gd name="T90" fmla="*/ 436 w 3585"/>
                <a:gd name="T91" fmla="*/ 1946 h 2440"/>
                <a:gd name="T92" fmla="*/ 318 w 3585"/>
                <a:gd name="T93" fmla="*/ 1808 h 2440"/>
                <a:gd name="T94" fmla="*/ 224 w 3585"/>
                <a:gd name="T95" fmla="*/ 1802 h 2440"/>
                <a:gd name="T96" fmla="*/ 156 w 3585"/>
                <a:gd name="T97" fmla="*/ 1618 h 2440"/>
                <a:gd name="T98" fmla="*/ 82 w 3585"/>
                <a:gd name="T99" fmla="*/ 1451 h 2440"/>
                <a:gd name="T100" fmla="*/ 183 w 3585"/>
                <a:gd name="T101" fmla="*/ 1121 h 2440"/>
                <a:gd name="T102" fmla="*/ 52 w 3585"/>
                <a:gd name="T103" fmla="*/ 990 h 2440"/>
                <a:gd name="T104" fmla="*/ 69 w 3585"/>
                <a:gd name="T105" fmla="*/ 858 h 2440"/>
                <a:gd name="T106" fmla="*/ 185 w 3585"/>
                <a:gd name="T107" fmla="*/ 804 h 2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585" h="2440">
                  <a:moveTo>
                    <a:pt x="185" y="804"/>
                  </a:moveTo>
                  <a:lnTo>
                    <a:pt x="185" y="804"/>
                  </a:lnTo>
                  <a:lnTo>
                    <a:pt x="239" y="860"/>
                  </a:lnTo>
                  <a:lnTo>
                    <a:pt x="243" y="894"/>
                  </a:lnTo>
                  <a:lnTo>
                    <a:pt x="232" y="922"/>
                  </a:lnTo>
                  <a:lnTo>
                    <a:pt x="262" y="969"/>
                  </a:lnTo>
                  <a:lnTo>
                    <a:pt x="311" y="974"/>
                  </a:lnTo>
                  <a:lnTo>
                    <a:pt x="338" y="1015"/>
                  </a:lnTo>
                  <a:lnTo>
                    <a:pt x="338" y="1018"/>
                  </a:lnTo>
                  <a:lnTo>
                    <a:pt x="346" y="1098"/>
                  </a:lnTo>
                  <a:lnTo>
                    <a:pt x="374" y="1120"/>
                  </a:lnTo>
                  <a:lnTo>
                    <a:pt x="399" y="1154"/>
                  </a:lnTo>
                  <a:lnTo>
                    <a:pt x="417" y="1203"/>
                  </a:lnTo>
                  <a:lnTo>
                    <a:pt x="436" y="1224"/>
                  </a:lnTo>
                  <a:lnTo>
                    <a:pt x="454" y="1238"/>
                  </a:lnTo>
                  <a:lnTo>
                    <a:pt x="484" y="1321"/>
                  </a:lnTo>
                  <a:lnTo>
                    <a:pt x="496" y="1337"/>
                  </a:lnTo>
                  <a:lnTo>
                    <a:pt x="504" y="1382"/>
                  </a:lnTo>
                  <a:lnTo>
                    <a:pt x="549" y="1438"/>
                  </a:lnTo>
                  <a:lnTo>
                    <a:pt x="602" y="1410"/>
                  </a:lnTo>
                  <a:lnTo>
                    <a:pt x="630" y="1396"/>
                  </a:lnTo>
                  <a:lnTo>
                    <a:pt x="639" y="1401"/>
                  </a:lnTo>
                  <a:lnTo>
                    <a:pt x="666" y="1394"/>
                  </a:lnTo>
                  <a:lnTo>
                    <a:pt x="724" y="1349"/>
                  </a:lnTo>
                  <a:lnTo>
                    <a:pt x="747" y="1286"/>
                  </a:lnTo>
                  <a:lnTo>
                    <a:pt x="789" y="1278"/>
                  </a:lnTo>
                  <a:lnTo>
                    <a:pt x="833" y="1216"/>
                  </a:lnTo>
                  <a:lnTo>
                    <a:pt x="918" y="1150"/>
                  </a:lnTo>
                  <a:lnTo>
                    <a:pt x="890" y="1086"/>
                  </a:lnTo>
                  <a:lnTo>
                    <a:pt x="903" y="1057"/>
                  </a:lnTo>
                  <a:lnTo>
                    <a:pt x="944" y="1013"/>
                  </a:lnTo>
                  <a:lnTo>
                    <a:pt x="1015" y="1003"/>
                  </a:lnTo>
                  <a:lnTo>
                    <a:pt x="1035" y="979"/>
                  </a:lnTo>
                  <a:lnTo>
                    <a:pt x="1034" y="919"/>
                  </a:lnTo>
                  <a:lnTo>
                    <a:pt x="1141" y="867"/>
                  </a:lnTo>
                  <a:lnTo>
                    <a:pt x="1133" y="953"/>
                  </a:lnTo>
                  <a:lnTo>
                    <a:pt x="1153" y="965"/>
                  </a:lnTo>
                  <a:lnTo>
                    <a:pt x="1239" y="936"/>
                  </a:lnTo>
                  <a:lnTo>
                    <a:pt x="1287" y="898"/>
                  </a:lnTo>
                  <a:lnTo>
                    <a:pt x="1323" y="871"/>
                  </a:lnTo>
                  <a:lnTo>
                    <a:pt x="1405" y="835"/>
                  </a:lnTo>
                  <a:lnTo>
                    <a:pt x="1446" y="863"/>
                  </a:lnTo>
                  <a:lnTo>
                    <a:pt x="1491" y="837"/>
                  </a:lnTo>
                  <a:lnTo>
                    <a:pt x="1507" y="881"/>
                  </a:lnTo>
                  <a:lnTo>
                    <a:pt x="1533" y="884"/>
                  </a:lnTo>
                  <a:lnTo>
                    <a:pt x="1550" y="865"/>
                  </a:lnTo>
                  <a:lnTo>
                    <a:pt x="1626" y="861"/>
                  </a:lnTo>
                  <a:lnTo>
                    <a:pt x="1651" y="826"/>
                  </a:lnTo>
                  <a:lnTo>
                    <a:pt x="1594" y="791"/>
                  </a:lnTo>
                  <a:lnTo>
                    <a:pt x="1606" y="763"/>
                  </a:lnTo>
                  <a:lnTo>
                    <a:pt x="1649" y="751"/>
                  </a:lnTo>
                  <a:lnTo>
                    <a:pt x="1710" y="750"/>
                  </a:lnTo>
                  <a:lnTo>
                    <a:pt x="1736" y="757"/>
                  </a:lnTo>
                  <a:lnTo>
                    <a:pt x="1767" y="683"/>
                  </a:lnTo>
                  <a:lnTo>
                    <a:pt x="1799" y="655"/>
                  </a:lnTo>
                  <a:lnTo>
                    <a:pt x="1965" y="743"/>
                  </a:lnTo>
                  <a:lnTo>
                    <a:pt x="2033" y="721"/>
                  </a:lnTo>
                  <a:lnTo>
                    <a:pt x="2051" y="708"/>
                  </a:lnTo>
                  <a:lnTo>
                    <a:pt x="2099" y="671"/>
                  </a:lnTo>
                  <a:lnTo>
                    <a:pt x="2255" y="554"/>
                  </a:lnTo>
                  <a:lnTo>
                    <a:pt x="2330" y="552"/>
                  </a:lnTo>
                  <a:lnTo>
                    <a:pt x="2436" y="501"/>
                  </a:lnTo>
                  <a:lnTo>
                    <a:pt x="2461" y="464"/>
                  </a:lnTo>
                  <a:lnTo>
                    <a:pt x="2516" y="445"/>
                  </a:lnTo>
                  <a:lnTo>
                    <a:pt x="2531" y="413"/>
                  </a:lnTo>
                  <a:lnTo>
                    <a:pt x="2505" y="365"/>
                  </a:lnTo>
                  <a:lnTo>
                    <a:pt x="2523" y="346"/>
                  </a:lnTo>
                  <a:lnTo>
                    <a:pt x="2557" y="334"/>
                  </a:lnTo>
                  <a:lnTo>
                    <a:pt x="2577" y="306"/>
                  </a:lnTo>
                  <a:lnTo>
                    <a:pt x="2646" y="294"/>
                  </a:lnTo>
                  <a:lnTo>
                    <a:pt x="2711" y="325"/>
                  </a:lnTo>
                  <a:lnTo>
                    <a:pt x="2735" y="316"/>
                  </a:lnTo>
                  <a:lnTo>
                    <a:pt x="2828" y="341"/>
                  </a:lnTo>
                  <a:lnTo>
                    <a:pt x="2851" y="371"/>
                  </a:lnTo>
                  <a:lnTo>
                    <a:pt x="2949" y="386"/>
                  </a:lnTo>
                  <a:lnTo>
                    <a:pt x="2970" y="413"/>
                  </a:lnTo>
                  <a:lnTo>
                    <a:pt x="3081" y="396"/>
                  </a:lnTo>
                  <a:lnTo>
                    <a:pt x="3123" y="386"/>
                  </a:lnTo>
                  <a:lnTo>
                    <a:pt x="3175" y="359"/>
                  </a:lnTo>
                  <a:lnTo>
                    <a:pt x="3239" y="318"/>
                  </a:lnTo>
                  <a:lnTo>
                    <a:pt x="3324" y="227"/>
                  </a:lnTo>
                  <a:lnTo>
                    <a:pt x="3348" y="148"/>
                  </a:lnTo>
                  <a:lnTo>
                    <a:pt x="3359" y="70"/>
                  </a:lnTo>
                  <a:lnTo>
                    <a:pt x="3449" y="0"/>
                  </a:lnTo>
                  <a:lnTo>
                    <a:pt x="3450" y="0"/>
                  </a:lnTo>
                  <a:lnTo>
                    <a:pt x="3464" y="26"/>
                  </a:lnTo>
                  <a:lnTo>
                    <a:pt x="3466" y="88"/>
                  </a:lnTo>
                  <a:lnTo>
                    <a:pt x="3431" y="184"/>
                  </a:lnTo>
                  <a:lnTo>
                    <a:pt x="3475" y="331"/>
                  </a:lnTo>
                  <a:lnTo>
                    <a:pt x="3585" y="390"/>
                  </a:lnTo>
                  <a:lnTo>
                    <a:pt x="3557" y="446"/>
                  </a:lnTo>
                  <a:lnTo>
                    <a:pt x="3409" y="502"/>
                  </a:lnTo>
                  <a:lnTo>
                    <a:pt x="3407" y="618"/>
                  </a:lnTo>
                  <a:lnTo>
                    <a:pt x="3348" y="626"/>
                  </a:lnTo>
                  <a:lnTo>
                    <a:pt x="3265" y="707"/>
                  </a:lnTo>
                  <a:lnTo>
                    <a:pt x="3228" y="704"/>
                  </a:lnTo>
                  <a:lnTo>
                    <a:pt x="3198" y="756"/>
                  </a:lnTo>
                  <a:lnTo>
                    <a:pt x="3241" y="774"/>
                  </a:lnTo>
                  <a:lnTo>
                    <a:pt x="3255" y="818"/>
                  </a:lnTo>
                  <a:lnTo>
                    <a:pt x="3243" y="848"/>
                  </a:lnTo>
                  <a:lnTo>
                    <a:pt x="3181" y="890"/>
                  </a:lnTo>
                  <a:lnTo>
                    <a:pt x="3144" y="887"/>
                  </a:lnTo>
                  <a:lnTo>
                    <a:pt x="3134" y="904"/>
                  </a:lnTo>
                  <a:lnTo>
                    <a:pt x="3138" y="967"/>
                  </a:lnTo>
                  <a:lnTo>
                    <a:pt x="3083" y="965"/>
                  </a:lnTo>
                  <a:lnTo>
                    <a:pt x="3057" y="984"/>
                  </a:lnTo>
                  <a:lnTo>
                    <a:pt x="3027" y="1087"/>
                  </a:lnTo>
                  <a:lnTo>
                    <a:pt x="2931" y="1103"/>
                  </a:lnTo>
                  <a:lnTo>
                    <a:pt x="2885" y="1084"/>
                  </a:lnTo>
                  <a:lnTo>
                    <a:pt x="2758" y="1211"/>
                  </a:lnTo>
                  <a:lnTo>
                    <a:pt x="2803" y="1244"/>
                  </a:lnTo>
                  <a:lnTo>
                    <a:pt x="2865" y="1311"/>
                  </a:lnTo>
                  <a:lnTo>
                    <a:pt x="2939" y="1447"/>
                  </a:lnTo>
                  <a:lnTo>
                    <a:pt x="2907" y="1511"/>
                  </a:lnTo>
                  <a:lnTo>
                    <a:pt x="2918" y="1552"/>
                  </a:lnTo>
                  <a:lnTo>
                    <a:pt x="2896" y="1586"/>
                  </a:lnTo>
                  <a:lnTo>
                    <a:pt x="2839" y="1603"/>
                  </a:lnTo>
                  <a:lnTo>
                    <a:pt x="2828" y="1650"/>
                  </a:lnTo>
                  <a:lnTo>
                    <a:pt x="2804" y="1671"/>
                  </a:lnTo>
                  <a:lnTo>
                    <a:pt x="2741" y="1680"/>
                  </a:lnTo>
                  <a:lnTo>
                    <a:pt x="2665" y="1704"/>
                  </a:lnTo>
                  <a:lnTo>
                    <a:pt x="2644" y="1772"/>
                  </a:lnTo>
                  <a:lnTo>
                    <a:pt x="2644" y="1815"/>
                  </a:lnTo>
                  <a:lnTo>
                    <a:pt x="2666" y="1869"/>
                  </a:lnTo>
                  <a:lnTo>
                    <a:pt x="2628" y="1904"/>
                  </a:lnTo>
                  <a:lnTo>
                    <a:pt x="2620" y="1967"/>
                  </a:lnTo>
                  <a:lnTo>
                    <a:pt x="2599" y="1970"/>
                  </a:lnTo>
                  <a:lnTo>
                    <a:pt x="2571" y="2017"/>
                  </a:lnTo>
                  <a:lnTo>
                    <a:pt x="2402" y="2019"/>
                  </a:lnTo>
                  <a:lnTo>
                    <a:pt x="2370" y="2071"/>
                  </a:lnTo>
                  <a:lnTo>
                    <a:pt x="2342" y="2090"/>
                  </a:lnTo>
                  <a:lnTo>
                    <a:pt x="2335" y="2148"/>
                  </a:lnTo>
                  <a:lnTo>
                    <a:pt x="2319" y="2198"/>
                  </a:lnTo>
                  <a:lnTo>
                    <a:pt x="2332" y="2237"/>
                  </a:lnTo>
                  <a:lnTo>
                    <a:pt x="2312" y="2261"/>
                  </a:lnTo>
                  <a:lnTo>
                    <a:pt x="2264" y="2252"/>
                  </a:lnTo>
                  <a:lnTo>
                    <a:pt x="2235" y="2235"/>
                  </a:lnTo>
                  <a:lnTo>
                    <a:pt x="2210" y="2234"/>
                  </a:lnTo>
                  <a:lnTo>
                    <a:pt x="2177" y="2269"/>
                  </a:lnTo>
                  <a:lnTo>
                    <a:pt x="2140" y="2230"/>
                  </a:lnTo>
                  <a:lnTo>
                    <a:pt x="2106" y="2207"/>
                  </a:lnTo>
                  <a:lnTo>
                    <a:pt x="2057" y="2192"/>
                  </a:lnTo>
                  <a:lnTo>
                    <a:pt x="2032" y="2241"/>
                  </a:lnTo>
                  <a:lnTo>
                    <a:pt x="2001" y="2243"/>
                  </a:lnTo>
                  <a:lnTo>
                    <a:pt x="1977" y="2206"/>
                  </a:lnTo>
                  <a:lnTo>
                    <a:pt x="1978" y="2157"/>
                  </a:lnTo>
                  <a:lnTo>
                    <a:pt x="1919" y="2146"/>
                  </a:lnTo>
                  <a:lnTo>
                    <a:pt x="1911" y="2120"/>
                  </a:lnTo>
                  <a:lnTo>
                    <a:pt x="1881" y="2081"/>
                  </a:lnTo>
                  <a:lnTo>
                    <a:pt x="1834" y="2104"/>
                  </a:lnTo>
                  <a:lnTo>
                    <a:pt x="1719" y="2097"/>
                  </a:lnTo>
                  <a:lnTo>
                    <a:pt x="1694" y="2047"/>
                  </a:lnTo>
                  <a:lnTo>
                    <a:pt x="1635" y="2067"/>
                  </a:lnTo>
                  <a:lnTo>
                    <a:pt x="1623" y="2083"/>
                  </a:lnTo>
                  <a:lnTo>
                    <a:pt x="1635" y="2134"/>
                  </a:lnTo>
                  <a:lnTo>
                    <a:pt x="1616" y="2146"/>
                  </a:lnTo>
                  <a:lnTo>
                    <a:pt x="1574" y="2139"/>
                  </a:lnTo>
                  <a:lnTo>
                    <a:pt x="1510" y="2143"/>
                  </a:lnTo>
                  <a:lnTo>
                    <a:pt x="1478" y="2168"/>
                  </a:lnTo>
                  <a:lnTo>
                    <a:pt x="1482" y="2205"/>
                  </a:lnTo>
                  <a:lnTo>
                    <a:pt x="1429" y="2215"/>
                  </a:lnTo>
                  <a:lnTo>
                    <a:pt x="1389" y="2262"/>
                  </a:lnTo>
                  <a:lnTo>
                    <a:pt x="1292" y="2324"/>
                  </a:lnTo>
                  <a:lnTo>
                    <a:pt x="1206" y="2267"/>
                  </a:lnTo>
                  <a:lnTo>
                    <a:pt x="1162" y="2287"/>
                  </a:lnTo>
                  <a:lnTo>
                    <a:pt x="1098" y="2250"/>
                  </a:lnTo>
                  <a:lnTo>
                    <a:pt x="1027" y="2353"/>
                  </a:lnTo>
                  <a:lnTo>
                    <a:pt x="948" y="2342"/>
                  </a:lnTo>
                  <a:lnTo>
                    <a:pt x="903" y="2387"/>
                  </a:lnTo>
                  <a:lnTo>
                    <a:pt x="904" y="2426"/>
                  </a:lnTo>
                  <a:lnTo>
                    <a:pt x="881" y="2439"/>
                  </a:lnTo>
                  <a:lnTo>
                    <a:pt x="845" y="2424"/>
                  </a:lnTo>
                  <a:lnTo>
                    <a:pt x="799" y="2375"/>
                  </a:lnTo>
                  <a:lnTo>
                    <a:pt x="722" y="2440"/>
                  </a:lnTo>
                  <a:lnTo>
                    <a:pt x="687" y="2434"/>
                  </a:lnTo>
                  <a:lnTo>
                    <a:pt x="675" y="2384"/>
                  </a:lnTo>
                  <a:lnTo>
                    <a:pt x="573" y="2243"/>
                  </a:lnTo>
                  <a:lnTo>
                    <a:pt x="557" y="2200"/>
                  </a:lnTo>
                  <a:lnTo>
                    <a:pt x="553" y="2144"/>
                  </a:lnTo>
                  <a:lnTo>
                    <a:pt x="493" y="2100"/>
                  </a:lnTo>
                  <a:lnTo>
                    <a:pt x="522" y="2065"/>
                  </a:lnTo>
                  <a:lnTo>
                    <a:pt x="487" y="2002"/>
                  </a:lnTo>
                  <a:lnTo>
                    <a:pt x="444" y="1993"/>
                  </a:lnTo>
                  <a:lnTo>
                    <a:pt x="436" y="1946"/>
                  </a:lnTo>
                  <a:lnTo>
                    <a:pt x="368" y="1849"/>
                  </a:lnTo>
                  <a:lnTo>
                    <a:pt x="340" y="1837"/>
                  </a:lnTo>
                  <a:lnTo>
                    <a:pt x="343" y="1809"/>
                  </a:lnTo>
                  <a:lnTo>
                    <a:pt x="318" y="1808"/>
                  </a:lnTo>
                  <a:lnTo>
                    <a:pt x="283" y="1852"/>
                  </a:lnTo>
                  <a:lnTo>
                    <a:pt x="228" y="1869"/>
                  </a:lnTo>
                  <a:lnTo>
                    <a:pt x="204" y="1847"/>
                  </a:lnTo>
                  <a:lnTo>
                    <a:pt x="224" y="1802"/>
                  </a:lnTo>
                  <a:lnTo>
                    <a:pt x="246" y="1779"/>
                  </a:lnTo>
                  <a:lnTo>
                    <a:pt x="236" y="1716"/>
                  </a:lnTo>
                  <a:lnTo>
                    <a:pt x="267" y="1628"/>
                  </a:lnTo>
                  <a:lnTo>
                    <a:pt x="156" y="1618"/>
                  </a:lnTo>
                  <a:lnTo>
                    <a:pt x="86" y="1610"/>
                  </a:lnTo>
                  <a:lnTo>
                    <a:pt x="50" y="1588"/>
                  </a:lnTo>
                  <a:lnTo>
                    <a:pt x="39" y="1509"/>
                  </a:lnTo>
                  <a:lnTo>
                    <a:pt x="82" y="1451"/>
                  </a:lnTo>
                  <a:lnTo>
                    <a:pt x="62" y="1385"/>
                  </a:lnTo>
                  <a:lnTo>
                    <a:pt x="113" y="1304"/>
                  </a:lnTo>
                  <a:lnTo>
                    <a:pt x="173" y="1216"/>
                  </a:lnTo>
                  <a:lnTo>
                    <a:pt x="183" y="1121"/>
                  </a:lnTo>
                  <a:lnTo>
                    <a:pt x="139" y="1098"/>
                  </a:lnTo>
                  <a:lnTo>
                    <a:pt x="101" y="1044"/>
                  </a:lnTo>
                  <a:lnTo>
                    <a:pt x="59" y="1019"/>
                  </a:lnTo>
                  <a:lnTo>
                    <a:pt x="52" y="990"/>
                  </a:lnTo>
                  <a:lnTo>
                    <a:pt x="32" y="994"/>
                  </a:lnTo>
                  <a:lnTo>
                    <a:pt x="20" y="949"/>
                  </a:lnTo>
                  <a:lnTo>
                    <a:pt x="0" y="905"/>
                  </a:lnTo>
                  <a:lnTo>
                    <a:pt x="69" y="858"/>
                  </a:lnTo>
                  <a:lnTo>
                    <a:pt x="64" y="817"/>
                  </a:lnTo>
                  <a:lnTo>
                    <a:pt x="72" y="804"/>
                  </a:lnTo>
                  <a:lnTo>
                    <a:pt x="178" y="791"/>
                  </a:lnTo>
                  <a:lnTo>
                    <a:pt x="185" y="804"/>
                  </a:lnTo>
                  <a:lnTo>
                    <a:pt x="185" y="80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 name="Freeform 18"/>
            <p:cNvSpPr>
              <a:spLocks noEditPoints="1"/>
            </p:cNvSpPr>
            <p:nvPr/>
          </p:nvSpPr>
          <p:spPr bwMode="auto">
            <a:xfrm>
              <a:off x="4073525" y="5284788"/>
              <a:ext cx="3429000" cy="2336800"/>
            </a:xfrm>
            <a:custGeom>
              <a:avLst/>
              <a:gdLst>
                <a:gd name="T0" fmla="*/ 554 w 3594"/>
                <a:gd name="T1" fmla="*/ 2149 h 2448"/>
                <a:gd name="T2" fmla="*/ 340 w 3594"/>
                <a:gd name="T3" fmla="*/ 1843 h 2448"/>
                <a:gd name="T4" fmla="*/ 246 w 3594"/>
                <a:gd name="T5" fmla="*/ 1782 h 2448"/>
                <a:gd name="T6" fmla="*/ 83 w 3594"/>
                <a:gd name="T7" fmla="*/ 1455 h 2448"/>
                <a:gd name="T8" fmla="*/ 60 w 3594"/>
                <a:gd name="T9" fmla="*/ 1025 h 2448"/>
                <a:gd name="T10" fmla="*/ 75 w 3594"/>
                <a:gd name="T11" fmla="*/ 805 h 2448"/>
                <a:gd name="T12" fmla="*/ 316 w 3594"/>
                <a:gd name="T13" fmla="*/ 974 h 2448"/>
                <a:gd name="T14" fmla="*/ 443 w 3594"/>
                <a:gd name="T15" fmla="*/ 1225 h 2448"/>
                <a:gd name="T16" fmla="*/ 643 w 3594"/>
                <a:gd name="T17" fmla="*/ 1401 h 2448"/>
                <a:gd name="T18" fmla="*/ 890 w 3594"/>
                <a:gd name="T19" fmla="*/ 1090 h 2448"/>
                <a:gd name="T20" fmla="*/ 1149 w 3594"/>
                <a:gd name="T21" fmla="*/ 866 h 2448"/>
                <a:gd name="T22" fmla="*/ 1450 w 3594"/>
                <a:gd name="T23" fmla="*/ 863 h 2448"/>
                <a:gd name="T24" fmla="*/ 1594 w 3594"/>
                <a:gd name="T25" fmla="*/ 796 h 2448"/>
                <a:gd name="T26" fmla="*/ 1970 w 3594"/>
                <a:gd name="T27" fmla="*/ 743 h 2448"/>
                <a:gd name="T28" fmla="*/ 2463 w 3594"/>
                <a:gd name="T29" fmla="*/ 466 h 2448"/>
                <a:gd name="T30" fmla="*/ 2651 w 3594"/>
                <a:gd name="T31" fmla="*/ 294 h 2448"/>
                <a:gd name="T32" fmla="*/ 2976 w 3594"/>
                <a:gd name="T33" fmla="*/ 414 h 2448"/>
                <a:gd name="T34" fmla="*/ 3360 w 3594"/>
                <a:gd name="T35" fmla="*/ 72 h 2448"/>
                <a:gd name="T36" fmla="*/ 3439 w 3594"/>
                <a:gd name="T37" fmla="*/ 188 h 2448"/>
                <a:gd name="T38" fmla="*/ 3353 w 3594"/>
                <a:gd name="T39" fmla="*/ 633 h 2448"/>
                <a:gd name="T40" fmla="*/ 3249 w 3594"/>
                <a:gd name="T41" fmla="*/ 855 h 2448"/>
                <a:gd name="T42" fmla="*/ 3034 w 3594"/>
                <a:gd name="T43" fmla="*/ 1093 h 2448"/>
                <a:gd name="T44" fmla="*/ 2914 w 3594"/>
                <a:gd name="T45" fmla="*/ 1515 h 2448"/>
                <a:gd name="T46" fmla="*/ 2672 w 3594"/>
                <a:gd name="T47" fmla="*/ 1711 h 2448"/>
                <a:gd name="T48" fmla="*/ 2577 w 3594"/>
                <a:gd name="T49" fmla="*/ 2024 h 2448"/>
                <a:gd name="T50" fmla="*/ 2317 w 3594"/>
                <a:gd name="T51" fmla="*/ 2269 h 2448"/>
                <a:gd name="T52" fmla="*/ 2063 w 3594"/>
                <a:gd name="T53" fmla="*/ 2200 h 2448"/>
                <a:gd name="T54" fmla="*/ 1884 w 3594"/>
                <a:gd name="T55" fmla="*/ 2089 h 2448"/>
                <a:gd name="T56" fmla="*/ 1643 w 3594"/>
                <a:gd name="T57" fmla="*/ 2139 h 2448"/>
                <a:gd name="T58" fmla="*/ 1395 w 3594"/>
                <a:gd name="T59" fmla="*/ 2268 h 2448"/>
                <a:gd name="T60" fmla="*/ 911 w 3594"/>
                <a:gd name="T61" fmla="*/ 2393 h 2448"/>
                <a:gd name="T62" fmla="*/ 694 w 3594"/>
                <a:gd name="T63" fmla="*/ 2435 h 2448"/>
                <a:gd name="T64" fmla="*/ 951 w 3594"/>
                <a:gd name="T65" fmla="*/ 2343 h 2448"/>
                <a:gd name="T66" fmla="*/ 1391 w 3594"/>
                <a:gd name="T67" fmla="*/ 2263 h 2448"/>
                <a:gd name="T68" fmla="*/ 1620 w 3594"/>
                <a:gd name="T69" fmla="*/ 2146 h 2448"/>
                <a:gd name="T70" fmla="*/ 1886 w 3594"/>
                <a:gd name="T71" fmla="*/ 2081 h 2448"/>
                <a:gd name="T72" fmla="*/ 2060 w 3594"/>
                <a:gd name="T73" fmla="*/ 2192 h 2448"/>
                <a:gd name="T74" fmla="*/ 2315 w 3594"/>
                <a:gd name="T75" fmla="*/ 2261 h 2448"/>
                <a:gd name="T76" fmla="*/ 2406 w 3594"/>
                <a:gd name="T77" fmla="*/ 2019 h 2448"/>
                <a:gd name="T78" fmla="*/ 2644 w 3594"/>
                <a:gd name="T79" fmla="*/ 1776 h 2448"/>
                <a:gd name="T80" fmla="*/ 2898 w 3594"/>
                <a:gd name="T81" fmla="*/ 1587 h 2448"/>
                <a:gd name="T82" fmla="*/ 2888 w 3594"/>
                <a:gd name="T83" fmla="*/ 1084 h 2448"/>
                <a:gd name="T84" fmla="*/ 3146 w 3594"/>
                <a:gd name="T85" fmla="*/ 887 h 2448"/>
                <a:gd name="T86" fmla="*/ 3267 w 3594"/>
                <a:gd name="T87" fmla="*/ 707 h 2448"/>
                <a:gd name="T88" fmla="*/ 3432 w 3594"/>
                <a:gd name="T89" fmla="*/ 188 h 2448"/>
                <a:gd name="T90" fmla="*/ 3331 w 3594"/>
                <a:gd name="T91" fmla="*/ 233 h 2448"/>
                <a:gd name="T92" fmla="*/ 2854 w 3594"/>
                <a:gd name="T93" fmla="*/ 379 h 2448"/>
                <a:gd name="T94" fmla="*/ 2529 w 3594"/>
                <a:gd name="T95" fmla="*/ 353 h 2448"/>
                <a:gd name="T96" fmla="*/ 2260 w 3594"/>
                <a:gd name="T97" fmla="*/ 561 h 2448"/>
                <a:gd name="T98" fmla="*/ 1742 w 3594"/>
                <a:gd name="T99" fmla="*/ 765 h 2448"/>
                <a:gd name="T100" fmla="*/ 1555 w 3594"/>
                <a:gd name="T101" fmla="*/ 873 h 2448"/>
                <a:gd name="T102" fmla="*/ 1293 w 3594"/>
                <a:gd name="T103" fmla="*/ 905 h 2448"/>
                <a:gd name="T104" fmla="*/ 1020 w 3594"/>
                <a:gd name="T105" fmla="*/ 1010 h 2448"/>
                <a:gd name="T106" fmla="*/ 754 w 3594"/>
                <a:gd name="T107" fmla="*/ 1293 h 2448"/>
                <a:gd name="T108" fmla="*/ 497 w 3594"/>
                <a:gd name="T109" fmla="*/ 1342 h 2448"/>
                <a:gd name="T110" fmla="*/ 347 w 3594"/>
                <a:gd name="T111" fmla="*/ 1103 h 2448"/>
                <a:gd name="T112" fmla="*/ 186 w 3594"/>
                <a:gd name="T113" fmla="*/ 809 h 2448"/>
                <a:gd name="T114" fmla="*/ 39 w 3594"/>
                <a:gd name="T115" fmla="*/ 994 h 2448"/>
                <a:gd name="T116" fmla="*/ 120 w 3594"/>
                <a:gd name="T117" fmla="*/ 1310 h 2448"/>
                <a:gd name="T118" fmla="*/ 275 w 3594"/>
                <a:gd name="T119" fmla="*/ 1629 h 2448"/>
                <a:gd name="T120" fmla="*/ 320 w 3594"/>
                <a:gd name="T121" fmla="*/ 1808 h 2448"/>
                <a:gd name="T122" fmla="*/ 493 w 3594"/>
                <a:gd name="T123" fmla="*/ 2003 h 2448"/>
                <a:gd name="T124" fmla="*/ 694 w 3594"/>
                <a:gd name="T125" fmla="*/ 2435 h 2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594" h="2448">
                  <a:moveTo>
                    <a:pt x="727" y="2448"/>
                  </a:moveTo>
                  <a:lnTo>
                    <a:pt x="727" y="2448"/>
                  </a:lnTo>
                  <a:lnTo>
                    <a:pt x="688" y="2441"/>
                  </a:lnTo>
                  <a:lnTo>
                    <a:pt x="676" y="2390"/>
                  </a:lnTo>
                  <a:lnTo>
                    <a:pt x="574" y="2248"/>
                  </a:lnTo>
                  <a:lnTo>
                    <a:pt x="558" y="2204"/>
                  </a:lnTo>
                  <a:lnTo>
                    <a:pt x="554" y="2149"/>
                  </a:lnTo>
                  <a:lnTo>
                    <a:pt x="492" y="2105"/>
                  </a:lnTo>
                  <a:lnTo>
                    <a:pt x="522" y="2069"/>
                  </a:lnTo>
                  <a:lnTo>
                    <a:pt x="489" y="2009"/>
                  </a:lnTo>
                  <a:lnTo>
                    <a:pt x="445" y="1999"/>
                  </a:lnTo>
                  <a:lnTo>
                    <a:pt x="437" y="1952"/>
                  </a:lnTo>
                  <a:lnTo>
                    <a:pt x="369" y="1856"/>
                  </a:lnTo>
                  <a:lnTo>
                    <a:pt x="340" y="1843"/>
                  </a:lnTo>
                  <a:lnTo>
                    <a:pt x="343" y="1816"/>
                  </a:lnTo>
                  <a:lnTo>
                    <a:pt x="323" y="1815"/>
                  </a:lnTo>
                  <a:lnTo>
                    <a:pt x="289" y="1859"/>
                  </a:lnTo>
                  <a:lnTo>
                    <a:pt x="231" y="1877"/>
                  </a:lnTo>
                  <a:lnTo>
                    <a:pt x="203" y="1852"/>
                  </a:lnTo>
                  <a:lnTo>
                    <a:pt x="226" y="1804"/>
                  </a:lnTo>
                  <a:lnTo>
                    <a:pt x="246" y="1782"/>
                  </a:lnTo>
                  <a:lnTo>
                    <a:pt x="236" y="1720"/>
                  </a:lnTo>
                  <a:lnTo>
                    <a:pt x="266" y="1635"/>
                  </a:lnTo>
                  <a:lnTo>
                    <a:pt x="160" y="1625"/>
                  </a:lnTo>
                  <a:lnTo>
                    <a:pt x="88" y="1617"/>
                  </a:lnTo>
                  <a:lnTo>
                    <a:pt x="51" y="1594"/>
                  </a:lnTo>
                  <a:lnTo>
                    <a:pt x="40" y="1512"/>
                  </a:lnTo>
                  <a:lnTo>
                    <a:pt x="83" y="1455"/>
                  </a:lnTo>
                  <a:lnTo>
                    <a:pt x="63" y="1388"/>
                  </a:lnTo>
                  <a:lnTo>
                    <a:pt x="114" y="1306"/>
                  </a:lnTo>
                  <a:lnTo>
                    <a:pt x="173" y="1218"/>
                  </a:lnTo>
                  <a:lnTo>
                    <a:pt x="184" y="1127"/>
                  </a:lnTo>
                  <a:lnTo>
                    <a:pt x="140" y="1104"/>
                  </a:lnTo>
                  <a:lnTo>
                    <a:pt x="103" y="1050"/>
                  </a:lnTo>
                  <a:lnTo>
                    <a:pt x="60" y="1025"/>
                  </a:lnTo>
                  <a:lnTo>
                    <a:pt x="54" y="998"/>
                  </a:lnTo>
                  <a:lnTo>
                    <a:pt x="34" y="1002"/>
                  </a:lnTo>
                  <a:lnTo>
                    <a:pt x="21" y="954"/>
                  </a:lnTo>
                  <a:lnTo>
                    <a:pt x="0" y="908"/>
                  </a:lnTo>
                  <a:lnTo>
                    <a:pt x="69" y="860"/>
                  </a:lnTo>
                  <a:lnTo>
                    <a:pt x="64" y="820"/>
                  </a:lnTo>
                  <a:lnTo>
                    <a:pt x="75" y="805"/>
                  </a:lnTo>
                  <a:lnTo>
                    <a:pt x="184" y="792"/>
                  </a:lnTo>
                  <a:lnTo>
                    <a:pt x="192" y="806"/>
                  </a:lnTo>
                  <a:lnTo>
                    <a:pt x="246" y="863"/>
                  </a:lnTo>
                  <a:lnTo>
                    <a:pt x="250" y="898"/>
                  </a:lnTo>
                  <a:lnTo>
                    <a:pt x="240" y="926"/>
                  </a:lnTo>
                  <a:lnTo>
                    <a:pt x="268" y="970"/>
                  </a:lnTo>
                  <a:lnTo>
                    <a:pt x="316" y="974"/>
                  </a:lnTo>
                  <a:lnTo>
                    <a:pt x="345" y="1018"/>
                  </a:lnTo>
                  <a:lnTo>
                    <a:pt x="345" y="1022"/>
                  </a:lnTo>
                  <a:lnTo>
                    <a:pt x="353" y="1100"/>
                  </a:lnTo>
                  <a:lnTo>
                    <a:pt x="380" y="1121"/>
                  </a:lnTo>
                  <a:lnTo>
                    <a:pt x="406" y="1157"/>
                  </a:lnTo>
                  <a:lnTo>
                    <a:pt x="424" y="1205"/>
                  </a:lnTo>
                  <a:lnTo>
                    <a:pt x="443" y="1225"/>
                  </a:lnTo>
                  <a:lnTo>
                    <a:pt x="461" y="1240"/>
                  </a:lnTo>
                  <a:lnTo>
                    <a:pt x="491" y="1323"/>
                  </a:lnTo>
                  <a:lnTo>
                    <a:pt x="503" y="1340"/>
                  </a:lnTo>
                  <a:lnTo>
                    <a:pt x="511" y="1384"/>
                  </a:lnTo>
                  <a:lnTo>
                    <a:pt x="554" y="1438"/>
                  </a:lnTo>
                  <a:lnTo>
                    <a:pt x="634" y="1396"/>
                  </a:lnTo>
                  <a:lnTo>
                    <a:pt x="643" y="1401"/>
                  </a:lnTo>
                  <a:lnTo>
                    <a:pt x="668" y="1395"/>
                  </a:lnTo>
                  <a:lnTo>
                    <a:pt x="726" y="1351"/>
                  </a:lnTo>
                  <a:lnTo>
                    <a:pt x="749" y="1287"/>
                  </a:lnTo>
                  <a:lnTo>
                    <a:pt x="792" y="1279"/>
                  </a:lnTo>
                  <a:lnTo>
                    <a:pt x="835" y="1217"/>
                  </a:lnTo>
                  <a:lnTo>
                    <a:pt x="918" y="1153"/>
                  </a:lnTo>
                  <a:lnTo>
                    <a:pt x="890" y="1090"/>
                  </a:lnTo>
                  <a:lnTo>
                    <a:pt x="905" y="1058"/>
                  </a:lnTo>
                  <a:lnTo>
                    <a:pt x="946" y="1014"/>
                  </a:lnTo>
                  <a:lnTo>
                    <a:pt x="947" y="1014"/>
                  </a:lnTo>
                  <a:lnTo>
                    <a:pt x="1017" y="1004"/>
                  </a:lnTo>
                  <a:lnTo>
                    <a:pt x="1035" y="982"/>
                  </a:lnTo>
                  <a:lnTo>
                    <a:pt x="1035" y="921"/>
                  </a:lnTo>
                  <a:lnTo>
                    <a:pt x="1149" y="866"/>
                  </a:lnTo>
                  <a:lnTo>
                    <a:pt x="1141" y="955"/>
                  </a:lnTo>
                  <a:lnTo>
                    <a:pt x="1157" y="965"/>
                  </a:lnTo>
                  <a:lnTo>
                    <a:pt x="1241" y="937"/>
                  </a:lnTo>
                  <a:lnTo>
                    <a:pt x="1289" y="899"/>
                  </a:lnTo>
                  <a:lnTo>
                    <a:pt x="1326" y="873"/>
                  </a:lnTo>
                  <a:lnTo>
                    <a:pt x="1409" y="835"/>
                  </a:lnTo>
                  <a:lnTo>
                    <a:pt x="1450" y="863"/>
                  </a:lnTo>
                  <a:lnTo>
                    <a:pt x="1497" y="836"/>
                  </a:lnTo>
                  <a:lnTo>
                    <a:pt x="1513" y="882"/>
                  </a:lnTo>
                  <a:lnTo>
                    <a:pt x="1536" y="884"/>
                  </a:lnTo>
                  <a:lnTo>
                    <a:pt x="1552" y="866"/>
                  </a:lnTo>
                  <a:lnTo>
                    <a:pt x="1628" y="862"/>
                  </a:lnTo>
                  <a:lnTo>
                    <a:pt x="1650" y="831"/>
                  </a:lnTo>
                  <a:lnTo>
                    <a:pt x="1594" y="796"/>
                  </a:lnTo>
                  <a:lnTo>
                    <a:pt x="1607" y="764"/>
                  </a:lnTo>
                  <a:lnTo>
                    <a:pt x="1652" y="752"/>
                  </a:lnTo>
                  <a:lnTo>
                    <a:pt x="1714" y="750"/>
                  </a:lnTo>
                  <a:lnTo>
                    <a:pt x="1738" y="757"/>
                  </a:lnTo>
                  <a:lnTo>
                    <a:pt x="1768" y="684"/>
                  </a:lnTo>
                  <a:lnTo>
                    <a:pt x="1803" y="655"/>
                  </a:lnTo>
                  <a:lnTo>
                    <a:pt x="1970" y="743"/>
                  </a:lnTo>
                  <a:lnTo>
                    <a:pt x="2035" y="722"/>
                  </a:lnTo>
                  <a:lnTo>
                    <a:pt x="2053" y="709"/>
                  </a:lnTo>
                  <a:lnTo>
                    <a:pt x="2100" y="673"/>
                  </a:lnTo>
                  <a:lnTo>
                    <a:pt x="2258" y="554"/>
                  </a:lnTo>
                  <a:lnTo>
                    <a:pt x="2333" y="553"/>
                  </a:lnTo>
                  <a:lnTo>
                    <a:pt x="2438" y="502"/>
                  </a:lnTo>
                  <a:lnTo>
                    <a:pt x="2463" y="466"/>
                  </a:lnTo>
                  <a:lnTo>
                    <a:pt x="2517" y="447"/>
                  </a:lnTo>
                  <a:lnTo>
                    <a:pt x="2531" y="417"/>
                  </a:lnTo>
                  <a:lnTo>
                    <a:pt x="2505" y="369"/>
                  </a:lnTo>
                  <a:lnTo>
                    <a:pt x="2526" y="347"/>
                  </a:lnTo>
                  <a:lnTo>
                    <a:pt x="2559" y="335"/>
                  </a:lnTo>
                  <a:lnTo>
                    <a:pt x="2579" y="307"/>
                  </a:lnTo>
                  <a:lnTo>
                    <a:pt x="2651" y="294"/>
                  </a:lnTo>
                  <a:lnTo>
                    <a:pt x="2715" y="325"/>
                  </a:lnTo>
                  <a:lnTo>
                    <a:pt x="2739" y="316"/>
                  </a:lnTo>
                  <a:lnTo>
                    <a:pt x="2740" y="317"/>
                  </a:lnTo>
                  <a:lnTo>
                    <a:pt x="2834" y="342"/>
                  </a:lnTo>
                  <a:lnTo>
                    <a:pt x="2857" y="372"/>
                  </a:lnTo>
                  <a:lnTo>
                    <a:pt x="2955" y="387"/>
                  </a:lnTo>
                  <a:lnTo>
                    <a:pt x="2976" y="414"/>
                  </a:lnTo>
                  <a:lnTo>
                    <a:pt x="3085" y="397"/>
                  </a:lnTo>
                  <a:lnTo>
                    <a:pt x="3126" y="387"/>
                  </a:lnTo>
                  <a:lnTo>
                    <a:pt x="3177" y="360"/>
                  </a:lnTo>
                  <a:lnTo>
                    <a:pt x="3240" y="320"/>
                  </a:lnTo>
                  <a:lnTo>
                    <a:pt x="3325" y="229"/>
                  </a:lnTo>
                  <a:lnTo>
                    <a:pt x="3349" y="151"/>
                  </a:lnTo>
                  <a:lnTo>
                    <a:pt x="3360" y="72"/>
                  </a:lnTo>
                  <a:lnTo>
                    <a:pt x="3361" y="71"/>
                  </a:lnTo>
                  <a:lnTo>
                    <a:pt x="3452" y="0"/>
                  </a:lnTo>
                  <a:lnTo>
                    <a:pt x="3455" y="0"/>
                  </a:lnTo>
                  <a:lnTo>
                    <a:pt x="3457" y="2"/>
                  </a:lnTo>
                  <a:lnTo>
                    <a:pt x="3471" y="30"/>
                  </a:lnTo>
                  <a:lnTo>
                    <a:pt x="3473" y="93"/>
                  </a:lnTo>
                  <a:lnTo>
                    <a:pt x="3439" y="188"/>
                  </a:lnTo>
                  <a:lnTo>
                    <a:pt x="3482" y="333"/>
                  </a:lnTo>
                  <a:lnTo>
                    <a:pt x="3594" y="393"/>
                  </a:lnTo>
                  <a:lnTo>
                    <a:pt x="3563" y="452"/>
                  </a:lnTo>
                  <a:lnTo>
                    <a:pt x="3562" y="453"/>
                  </a:lnTo>
                  <a:lnTo>
                    <a:pt x="3416" y="508"/>
                  </a:lnTo>
                  <a:lnTo>
                    <a:pt x="3414" y="625"/>
                  </a:lnTo>
                  <a:lnTo>
                    <a:pt x="3353" y="633"/>
                  </a:lnTo>
                  <a:lnTo>
                    <a:pt x="3270" y="714"/>
                  </a:lnTo>
                  <a:lnTo>
                    <a:pt x="3234" y="711"/>
                  </a:lnTo>
                  <a:lnTo>
                    <a:pt x="3206" y="758"/>
                  </a:lnTo>
                  <a:lnTo>
                    <a:pt x="3248" y="775"/>
                  </a:lnTo>
                  <a:lnTo>
                    <a:pt x="3263" y="822"/>
                  </a:lnTo>
                  <a:lnTo>
                    <a:pt x="3250" y="854"/>
                  </a:lnTo>
                  <a:lnTo>
                    <a:pt x="3249" y="855"/>
                  </a:lnTo>
                  <a:lnTo>
                    <a:pt x="3186" y="897"/>
                  </a:lnTo>
                  <a:lnTo>
                    <a:pt x="3149" y="894"/>
                  </a:lnTo>
                  <a:lnTo>
                    <a:pt x="3141" y="909"/>
                  </a:lnTo>
                  <a:lnTo>
                    <a:pt x="3145" y="974"/>
                  </a:lnTo>
                  <a:lnTo>
                    <a:pt x="3088" y="972"/>
                  </a:lnTo>
                  <a:lnTo>
                    <a:pt x="3064" y="990"/>
                  </a:lnTo>
                  <a:lnTo>
                    <a:pt x="3034" y="1093"/>
                  </a:lnTo>
                  <a:lnTo>
                    <a:pt x="2935" y="1111"/>
                  </a:lnTo>
                  <a:lnTo>
                    <a:pt x="2890" y="1092"/>
                  </a:lnTo>
                  <a:lnTo>
                    <a:pt x="2767" y="1214"/>
                  </a:lnTo>
                  <a:lnTo>
                    <a:pt x="2809" y="1245"/>
                  </a:lnTo>
                  <a:lnTo>
                    <a:pt x="2872" y="1313"/>
                  </a:lnTo>
                  <a:lnTo>
                    <a:pt x="2947" y="1451"/>
                  </a:lnTo>
                  <a:lnTo>
                    <a:pt x="2914" y="1515"/>
                  </a:lnTo>
                  <a:lnTo>
                    <a:pt x="2926" y="1557"/>
                  </a:lnTo>
                  <a:lnTo>
                    <a:pt x="2902" y="1593"/>
                  </a:lnTo>
                  <a:lnTo>
                    <a:pt x="2846" y="1610"/>
                  </a:lnTo>
                  <a:lnTo>
                    <a:pt x="2835" y="1656"/>
                  </a:lnTo>
                  <a:lnTo>
                    <a:pt x="2809" y="1678"/>
                  </a:lnTo>
                  <a:lnTo>
                    <a:pt x="2746" y="1687"/>
                  </a:lnTo>
                  <a:lnTo>
                    <a:pt x="2672" y="1711"/>
                  </a:lnTo>
                  <a:lnTo>
                    <a:pt x="2651" y="1777"/>
                  </a:lnTo>
                  <a:lnTo>
                    <a:pt x="2652" y="1818"/>
                  </a:lnTo>
                  <a:lnTo>
                    <a:pt x="2674" y="1874"/>
                  </a:lnTo>
                  <a:lnTo>
                    <a:pt x="2635" y="1910"/>
                  </a:lnTo>
                  <a:lnTo>
                    <a:pt x="2627" y="1974"/>
                  </a:lnTo>
                  <a:lnTo>
                    <a:pt x="2605" y="1977"/>
                  </a:lnTo>
                  <a:lnTo>
                    <a:pt x="2577" y="2024"/>
                  </a:lnTo>
                  <a:lnTo>
                    <a:pt x="2407" y="2026"/>
                  </a:lnTo>
                  <a:lnTo>
                    <a:pt x="2375" y="2078"/>
                  </a:lnTo>
                  <a:lnTo>
                    <a:pt x="2349" y="2096"/>
                  </a:lnTo>
                  <a:lnTo>
                    <a:pt x="2342" y="2153"/>
                  </a:lnTo>
                  <a:lnTo>
                    <a:pt x="2326" y="2202"/>
                  </a:lnTo>
                  <a:lnTo>
                    <a:pt x="2340" y="2241"/>
                  </a:lnTo>
                  <a:lnTo>
                    <a:pt x="2317" y="2269"/>
                  </a:lnTo>
                  <a:lnTo>
                    <a:pt x="2266" y="2259"/>
                  </a:lnTo>
                  <a:lnTo>
                    <a:pt x="2238" y="2243"/>
                  </a:lnTo>
                  <a:lnTo>
                    <a:pt x="2215" y="2242"/>
                  </a:lnTo>
                  <a:lnTo>
                    <a:pt x="2181" y="2278"/>
                  </a:lnTo>
                  <a:lnTo>
                    <a:pt x="2142" y="2237"/>
                  </a:lnTo>
                  <a:lnTo>
                    <a:pt x="2109" y="2214"/>
                  </a:lnTo>
                  <a:lnTo>
                    <a:pt x="2063" y="2200"/>
                  </a:lnTo>
                  <a:lnTo>
                    <a:pt x="2038" y="2249"/>
                  </a:lnTo>
                  <a:lnTo>
                    <a:pt x="2004" y="2250"/>
                  </a:lnTo>
                  <a:lnTo>
                    <a:pt x="1978" y="2211"/>
                  </a:lnTo>
                  <a:lnTo>
                    <a:pt x="1979" y="2164"/>
                  </a:lnTo>
                  <a:lnTo>
                    <a:pt x="1921" y="2153"/>
                  </a:lnTo>
                  <a:lnTo>
                    <a:pt x="1912" y="2125"/>
                  </a:lnTo>
                  <a:lnTo>
                    <a:pt x="1884" y="2089"/>
                  </a:lnTo>
                  <a:lnTo>
                    <a:pt x="1838" y="2112"/>
                  </a:lnTo>
                  <a:lnTo>
                    <a:pt x="1837" y="2112"/>
                  </a:lnTo>
                  <a:lnTo>
                    <a:pt x="1721" y="2104"/>
                  </a:lnTo>
                  <a:lnTo>
                    <a:pt x="1697" y="2055"/>
                  </a:lnTo>
                  <a:lnTo>
                    <a:pt x="1641" y="2074"/>
                  </a:lnTo>
                  <a:lnTo>
                    <a:pt x="1630" y="2088"/>
                  </a:lnTo>
                  <a:lnTo>
                    <a:pt x="1643" y="2139"/>
                  </a:lnTo>
                  <a:lnTo>
                    <a:pt x="1621" y="2153"/>
                  </a:lnTo>
                  <a:lnTo>
                    <a:pt x="1578" y="2147"/>
                  </a:lnTo>
                  <a:lnTo>
                    <a:pt x="1515" y="2150"/>
                  </a:lnTo>
                  <a:lnTo>
                    <a:pt x="1485" y="2173"/>
                  </a:lnTo>
                  <a:lnTo>
                    <a:pt x="1489" y="2211"/>
                  </a:lnTo>
                  <a:lnTo>
                    <a:pt x="1434" y="2222"/>
                  </a:lnTo>
                  <a:lnTo>
                    <a:pt x="1395" y="2268"/>
                  </a:lnTo>
                  <a:lnTo>
                    <a:pt x="1296" y="2332"/>
                  </a:lnTo>
                  <a:lnTo>
                    <a:pt x="1210" y="2275"/>
                  </a:lnTo>
                  <a:lnTo>
                    <a:pt x="1166" y="2295"/>
                  </a:lnTo>
                  <a:lnTo>
                    <a:pt x="1103" y="2258"/>
                  </a:lnTo>
                  <a:lnTo>
                    <a:pt x="1032" y="2360"/>
                  </a:lnTo>
                  <a:lnTo>
                    <a:pt x="953" y="2350"/>
                  </a:lnTo>
                  <a:lnTo>
                    <a:pt x="911" y="2393"/>
                  </a:lnTo>
                  <a:lnTo>
                    <a:pt x="911" y="2432"/>
                  </a:lnTo>
                  <a:lnTo>
                    <a:pt x="885" y="2446"/>
                  </a:lnTo>
                  <a:lnTo>
                    <a:pt x="847" y="2431"/>
                  </a:lnTo>
                  <a:lnTo>
                    <a:pt x="803" y="2383"/>
                  </a:lnTo>
                  <a:lnTo>
                    <a:pt x="727" y="2448"/>
                  </a:lnTo>
                  <a:close/>
                  <a:moveTo>
                    <a:pt x="694" y="2435"/>
                  </a:moveTo>
                  <a:lnTo>
                    <a:pt x="694" y="2435"/>
                  </a:lnTo>
                  <a:lnTo>
                    <a:pt x="725" y="2441"/>
                  </a:lnTo>
                  <a:lnTo>
                    <a:pt x="804" y="2374"/>
                  </a:lnTo>
                  <a:lnTo>
                    <a:pt x="851" y="2426"/>
                  </a:lnTo>
                  <a:lnTo>
                    <a:pt x="884" y="2439"/>
                  </a:lnTo>
                  <a:lnTo>
                    <a:pt x="904" y="2428"/>
                  </a:lnTo>
                  <a:lnTo>
                    <a:pt x="904" y="2390"/>
                  </a:lnTo>
                  <a:lnTo>
                    <a:pt x="951" y="2343"/>
                  </a:lnTo>
                  <a:lnTo>
                    <a:pt x="952" y="2343"/>
                  </a:lnTo>
                  <a:lnTo>
                    <a:pt x="1029" y="2353"/>
                  </a:lnTo>
                  <a:lnTo>
                    <a:pt x="1101" y="2250"/>
                  </a:lnTo>
                  <a:lnTo>
                    <a:pt x="1166" y="2288"/>
                  </a:lnTo>
                  <a:lnTo>
                    <a:pt x="1210" y="2267"/>
                  </a:lnTo>
                  <a:lnTo>
                    <a:pt x="1296" y="2324"/>
                  </a:lnTo>
                  <a:lnTo>
                    <a:pt x="1391" y="2263"/>
                  </a:lnTo>
                  <a:lnTo>
                    <a:pt x="1431" y="2216"/>
                  </a:lnTo>
                  <a:lnTo>
                    <a:pt x="1482" y="2206"/>
                  </a:lnTo>
                  <a:lnTo>
                    <a:pt x="1478" y="2170"/>
                  </a:lnTo>
                  <a:lnTo>
                    <a:pt x="1513" y="2144"/>
                  </a:lnTo>
                  <a:lnTo>
                    <a:pt x="1514" y="2143"/>
                  </a:lnTo>
                  <a:lnTo>
                    <a:pt x="1578" y="2140"/>
                  </a:lnTo>
                  <a:lnTo>
                    <a:pt x="1620" y="2146"/>
                  </a:lnTo>
                  <a:lnTo>
                    <a:pt x="1635" y="2136"/>
                  </a:lnTo>
                  <a:lnTo>
                    <a:pt x="1623" y="2087"/>
                  </a:lnTo>
                  <a:lnTo>
                    <a:pt x="1637" y="2068"/>
                  </a:lnTo>
                  <a:lnTo>
                    <a:pt x="1700" y="2047"/>
                  </a:lnTo>
                  <a:lnTo>
                    <a:pt x="1725" y="2098"/>
                  </a:lnTo>
                  <a:lnTo>
                    <a:pt x="1837" y="2105"/>
                  </a:lnTo>
                  <a:lnTo>
                    <a:pt x="1886" y="2081"/>
                  </a:lnTo>
                  <a:lnTo>
                    <a:pt x="1918" y="2123"/>
                  </a:lnTo>
                  <a:lnTo>
                    <a:pt x="1926" y="2147"/>
                  </a:lnTo>
                  <a:lnTo>
                    <a:pt x="1986" y="2158"/>
                  </a:lnTo>
                  <a:lnTo>
                    <a:pt x="1985" y="2209"/>
                  </a:lnTo>
                  <a:lnTo>
                    <a:pt x="2007" y="2243"/>
                  </a:lnTo>
                  <a:lnTo>
                    <a:pt x="2034" y="2242"/>
                  </a:lnTo>
                  <a:lnTo>
                    <a:pt x="2060" y="2192"/>
                  </a:lnTo>
                  <a:lnTo>
                    <a:pt x="2112" y="2208"/>
                  </a:lnTo>
                  <a:lnTo>
                    <a:pt x="2146" y="2232"/>
                  </a:lnTo>
                  <a:lnTo>
                    <a:pt x="2181" y="2268"/>
                  </a:lnTo>
                  <a:lnTo>
                    <a:pt x="2212" y="2235"/>
                  </a:lnTo>
                  <a:lnTo>
                    <a:pt x="2240" y="2236"/>
                  </a:lnTo>
                  <a:lnTo>
                    <a:pt x="2269" y="2253"/>
                  </a:lnTo>
                  <a:lnTo>
                    <a:pt x="2315" y="2261"/>
                  </a:lnTo>
                  <a:lnTo>
                    <a:pt x="2332" y="2240"/>
                  </a:lnTo>
                  <a:lnTo>
                    <a:pt x="2319" y="2202"/>
                  </a:lnTo>
                  <a:lnTo>
                    <a:pt x="2336" y="2151"/>
                  </a:lnTo>
                  <a:lnTo>
                    <a:pt x="2343" y="2092"/>
                  </a:lnTo>
                  <a:lnTo>
                    <a:pt x="2371" y="2073"/>
                  </a:lnTo>
                  <a:lnTo>
                    <a:pt x="2404" y="2019"/>
                  </a:lnTo>
                  <a:lnTo>
                    <a:pt x="2406" y="2019"/>
                  </a:lnTo>
                  <a:lnTo>
                    <a:pt x="2573" y="2017"/>
                  </a:lnTo>
                  <a:lnTo>
                    <a:pt x="2601" y="1971"/>
                  </a:lnTo>
                  <a:lnTo>
                    <a:pt x="2621" y="1968"/>
                  </a:lnTo>
                  <a:lnTo>
                    <a:pt x="2629" y="1907"/>
                  </a:lnTo>
                  <a:lnTo>
                    <a:pt x="2666" y="1872"/>
                  </a:lnTo>
                  <a:lnTo>
                    <a:pt x="2645" y="1819"/>
                  </a:lnTo>
                  <a:lnTo>
                    <a:pt x="2644" y="1776"/>
                  </a:lnTo>
                  <a:lnTo>
                    <a:pt x="2644" y="1775"/>
                  </a:lnTo>
                  <a:lnTo>
                    <a:pt x="2666" y="1706"/>
                  </a:lnTo>
                  <a:lnTo>
                    <a:pt x="2744" y="1680"/>
                  </a:lnTo>
                  <a:lnTo>
                    <a:pt x="2806" y="1672"/>
                  </a:lnTo>
                  <a:lnTo>
                    <a:pt x="2829" y="1652"/>
                  </a:lnTo>
                  <a:lnTo>
                    <a:pt x="2840" y="1605"/>
                  </a:lnTo>
                  <a:lnTo>
                    <a:pt x="2898" y="1587"/>
                  </a:lnTo>
                  <a:lnTo>
                    <a:pt x="2919" y="1556"/>
                  </a:lnTo>
                  <a:lnTo>
                    <a:pt x="2907" y="1515"/>
                  </a:lnTo>
                  <a:lnTo>
                    <a:pt x="2939" y="1451"/>
                  </a:lnTo>
                  <a:lnTo>
                    <a:pt x="2866" y="1317"/>
                  </a:lnTo>
                  <a:lnTo>
                    <a:pt x="2804" y="1250"/>
                  </a:lnTo>
                  <a:lnTo>
                    <a:pt x="2757" y="1215"/>
                  </a:lnTo>
                  <a:lnTo>
                    <a:pt x="2888" y="1084"/>
                  </a:lnTo>
                  <a:lnTo>
                    <a:pt x="2936" y="1104"/>
                  </a:lnTo>
                  <a:lnTo>
                    <a:pt x="3029" y="1088"/>
                  </a:lnTo>
                  <a:lnTo>
                    <a:pt x="3058" y="986"/>
                  </a:lnTo>
                  <a:lnTo>
                    <a:pt x="3086" y="966"/>
                  </a:lnTo>
                  <a:lnTo>
                    <a:pt x="3138" y="967"/>
                  </a:lnTo>
                  <a:lnTo>
                    <a:pt x="3134" y="907"/>
                  </a:lnTo>
                  <a:lnTo>
                    <a:pt x="3146" y="887"/>
                  </a:lnTo>
                  <a:lnTo>
                    <a:pt x="3184" y="890"/>
                  </a:lnTo>
                  <a:lnTo>
                    <a:pt x="3244" y="850"/>
                  </a:lnTo>
                  <a:lnTo>
                    <a:pt x="3255" y="822"/>
                  </a:lnTo>
                  <a:lnTo>
                    <a:pt x="3242" y="780"/>
                  </a:lnTo>
                  <a:lnTo>
                    <a:pt x="3197" y="761"/>
                  </a:lnTo>
                  <a:lnTo>
                    <a:pt x="3230" y="704"/>
                  </a:lnTo>
                  <a:lnTo>
                    <a:pt x="3267" y="707"/>
                  </a:lnTo>
                  <a:lnTo>
                    <a:pt x="3350" y="627"/>
                  </a:lnTo>
                  <a:lnTo>
                    <a:pt x="3408" y="619"/>
                  </a:lnTo>
                  <a:lnTo>
                    <a:pt x="3410" y="504"/>
                  </a:lnTo>
                  <a:lnTo>
                    <a:pt x="3558" y="447"/>
                  </a:lnTo>
                  <a:lnTo>
                    <a:pt x="3585" y="395"/>
                  </a:lnTo>
                  <a:lnTo>
                    <a:pt x="3476" y="337"/>
                  </a:lnTo>
                  <a:lnTo>
                    <a:pt x="3432" y="188"/>
                  </a:lnTo>
                  <a:lnTo>
                    <a:pt x="3432" y="187"/>
                  </a:lnTo>
                  <a:lnTo>
                    <a:pt x="3466" y="92"/>
                  </a:lnTo>
                  <a:lnTo>
                    <a:pt x="3465" y="31"/>
                  </a:lnTo>
                  <a:lnTo>
                    <a:pt x="3453" y="9"/>
                  </a:lnTo>
                  <a:lnTo>
                    <a:pt x="3366" y="75"/>
                  </a:lnTo>
                  <a:lnTo>
                    <a:pt x="3355" y="152"/>
                  </a:lnTo>
                  <a:lnTo>
                    <a:pt x="3331" y="233"/>
                  </a:lnTo>
                  <a:lnTo>
                    <a:pt x="3244" y="325"/>
                  </a:lnTo>
                  <a:lnTo>
                    <a:pt x="3181" y="366"/>
                  </a:lnTo>
                  <a:lnTo>
                    <a:pt x="3128" y="393"/>
                  </a:lnTo>
                  <a:lnTo>
                    <a:pt x="3086" y="403"/>
                  </a:lnTo>
                  <a:lnTo>
                    <a:pt x="2973" y="421"/>
                  </a:lnTo>
                  <a:lnTo>
                    <a:pt x="2951" y="393"/>
                  </a:lnTo>
                  <a:lnTo>
                    <a:pt x="2854" y="379"/>
                  </a:lnTo>
                  <a:lnTo>
                    <a:pt x="2830" y="348"/>
                  </a:lnTo>
                  <a:lnTo>
                    <a:pt x="2740" y="323"/>
                  </a:lnTo>
                  <a:lnTo>
                    <a:pt x="2714" y="332"/>
                  </a:lnTo>
                  <a:lnTo>
                    <a:pt x="2650" y="301"/>
                  </a:lnTo>
                  <a:lnTo>
                    <a:pt x="2583" y="313"/>
                  </a:lnTo>
                  <a:lnTo>
                    <a:pt x="2563" y="341"/>
                  </a:lnTo>
                  <a:lnTo>
                    <a:pt x="2529" y="353"/>
                  </a:lnTo>
                  <a:lnTo>
                    <a:pt x="2513" y="370"/>
                  </a:lnTo>
                  <a:lnTo>
                    <a:pt x="2539" y="417"/>
                  </a:lnTo>
                  <a:lnTo>
                    <a:pt x="2522" y="452"/>
                  </a:lnTo>
                  <a:lnTo>
                    <a:pt x="2467" y="471"/>
                  </a:lnTo>
                  <a:lnTo>
                    <a:pt x="2443" y="507"/>
                  </a:lnTo>
                  <a:lnTo>
                    <a:pt x="2334" y="560"/>
                  </a:lnTo>
                  <a:lnTo>
                    <a:pt x="2260" y="561"/>
                  </a:lnTo>
                  <a:lnTo>
                    <a:pt x="2105" y="678"/>
                  </a:lnTo>
                  <a:lnTo>
                    <a:pt x="2057" y="714"/>
                  </a:lnTo>
                  <a:lnTo>
                    <a:pt x="2038" y="728"/>
                  </a:lnTo>
                  <a:lnTo>
                    <a:pt x="1969" y="750"/>
                  </a:lnTo>
                  <a:lnTo>
                    <a:pt x="1803" y="663"/>
                  </a:lnTo>
                  <a:lnTo>
                    <a:pt x="1773" y="689"/>
                  </a:lnTo>
                  <a:lnTo>
                    <a:pt x="1742" y="765"/>
                  </a:lnTo>
                  <a:lnTo>
                    <a:pt x="1713" y="757"/>
                  </a:lnTo>
                  <a:lnTo>
                    <a:pt x="1653" y="758"/>
                  </a:lnTo>
                  <a:lnTo>
                    <a:pt x="1612" y="769"/>
                  </a:lnTo>
                  <a:lnTo>
                    <a:pt x="1602" y="793"/>
                  </a:lnTo>
                  <a:lnTo>
                    <a:pt x="1659" y="829"/>
                  </a:lnTo>
                  <a:lnTo>
                    <a:pt x="1632" y="868"/>
                  </a:lnTo>
                  <a:lnTo>
                    <a:pt x="1555" y="873"/>
                  </a:lnTo>
                  <a:lnTo>
                    <a:pt x="1538" y="891"/>
                  </a:lnTo>
                  <a:lnTo>
                    <a:pt x="1508" y="889"/>
                  </a:lnTo>
                  <a:lnTo>
                    <a:pt x="1493" y="846"/>
                  </a:lnTo>
                  <a:lnTo>
                    <a:pt x="1450" y="871"/>
                  </a:lnTo>
                  <a:lnTo>
                    <a:pt x="1409" y="842"/>
                  </a:lnTo>
                  <a:lnTo>
                    <a:pt x="1329" y="878"/>
                  </a:lnTo>
                  <a:lnTo>
                    <a:pt x="1293" y="905"/>
                  </a:lnTo>
                  <a:lnTo>
                    <a:pt x="1244" y="943"/>
                  </a:lnTo>
                  <a:lnTo>
                    <a:pt x="1156" y="973"/>
                  </a:lnTo>
                  <a:lnTo>
                    <a:pt x="1134" y="959"/>
                  </a:lnTo>
                  <a:lnTo>
                    <a:pt x="1141" y="877"/>
                  </a:lnTo>
                  <a:lnTo>
                    <a:pt x="1041" y="925"/>
                  </a:lnTo>
                  <a:lnTo>
                    <a:pt x="1042" y="984"/>
                  </a:lnTo>
                  <a:lnTo>
                    <a:pt x="1020" y="1010"/>
                  </a:lnTo>
                  <a:lnTo>
                    <a:pt x="950" y="1021"/>
                  </a:lnTo>
                  <a:lnTo>
                    <a:pt x="910" y="1063"/>
                  </a:lnTo>
                  <a:lnTo>
                    <a:pt x="897" y="1090"/>
                  </a:lnTo>
                  <a:lnTo>
                    <a:pt x="926" y="1155"/>
                  </a:lnTo>
                  <a:lnTo>
                    <a:pt x="839" y="1222"/>
                  </a:lnTo>
                  <a:lnTo>
                    <a:pt x="795" y="1285"/>
                  </a:lnTo>
                  <a:lnTo>
                    <a:pt x="754" y="1293"/>
                  </a:lnTo>
                  <a:lnTo>
                    <a:pt x="731" y="1355"/>
                  </a:lnTo>
                  <a:lnTo>
                    <a:pt x="671" y="1401"/>
                  </a:lnTo>
                  <a:lnTo>
                    <a:pt x="642" y="1408"/>
                  </a:lnTo>
                  <a:lnTo>
                    <a:pt x="634" y="1403"/>
                  </a:lnTo>
                  <a:lnTo>
                    <a:pt x="552" y="1446"/>
                  </a:lnTo>
                  <a:lnTo>
                    <a:pt x="505" y="1387"/>
                  </a:lnTo>
                  <a:lnTo>
                    <a:pt x="497" y="1342"/>
                  </a:lnTo>
                  <a:lnTo>
                    <a:pt x="485" y="1326"/>
                  </a:lnTo>
                  <a:lnTo>
                    <a:pt x="455" y="1244"/>
                  </a:lnTo>
                  <a:lnTo>
                    <a:pt x="438" y="1230"/>
                  </a:lnTo>
                  <a:lnTo>
                    <a:pt x="418" y="1208"/>
                  </a:lnTo>
                  <a:lnTo>
                    <a:pt x="400" y="1160"/>
                  </a:lnTo>
                  <a:lnTo>
                    <a:pt x="375" y="1126"/>
                  </a:lnTo>
                  <a:lnTo>
                    <a:pt x="347" y="1103"/>
                  </a:lnTo>
                  <a:lnTo>
                    <a:pt x="339" y="1020"/>
                  </a:lnTo>
                  <a:lnTo>
                    <a:pt x="313" y="981"/>
                  </a:lnTo>
                  <a:lnTo>
                    <a:pt x="264" y="976"/>
                  </a:lnTo>
                  <a:lnTo>
                    <a:pt x="233" y="926"/>
                  </a:lnTo>
                  <a:lnTo>
                    <a:pt x="244" y="897"/>
                  </a:lnTo>
                  <a:lnTo>
                    <a:pt x="239" y="866"/>
                  </a:lnTo>
                  <a:lnTo>
                    <a:pt x="186" y="809"/>
                  </a:lnTo>
                  <a:lnTo>
                    <a:pt x="180" y="799"/>
                  </a:lnTo>
                  <a:lnTo>
                    <a:pt x="78" y="811"/>
                  </a:lnTo>
                  <a:lnTo>
                    <a:pt x="71" y="822"/>
                  </a:lnTo>
                  <a:lnTo>
                    <a:pt x="76" y="863"/>
                  </a:lnTo>
                  <a:lnTo>
                    <a:pt x="8" y="910"/>
                  </a:lnTo>
                  <a:lnTo>
                    <a:pt x="27" y="952"/>
                  </a:lnTo>
                  <a:lnTo>
                    <a:pt x="39" y="994"/>
                  </a:lnTo>
                  <a:lnTo>
                    <a:pt x="59" y="990"/>
                  </a:lnTo>
                  <a:lnTo>
                    <a:pt x="66" y="1021"/>
                  </a:lnTo>
                  <a:lnTo>
                    <a:pt x="108" y="1046"/>
                  </a:lnTo>
                  <a:lnTo>
                    <a:pt x="145" y="1100"/>
                  </a:lnTo>
                  <a:lnTo>
                    <a:pt x="191" y="1123"/>
                  </a:lnTo>
                  <a:lnTo>
                    <a:pt x="179" y="1222"/>
                  </a:lnTo>
                  <a:lnTo>
                    <a:pt x="120" y="1310"/>
                  </a:lnTo>
                  <a:lnTo>
                    <a:pt x="70" y="1389"/>
                  </a:lnTo>
                  <a:lnTo>
                    <a:pt x="90" y="1456"/>
                  </a:lnTo>
                  <a:lnTo>
                    <a:pt x="47" y="1514"/>
                  </a:lnTo>
                  <a:lnTo>
                    <a:pt x="57" y="1590"/>
                  </a:lnTo>
                  <a:lnTo>
                    <a:pt x="91" y="1611"/>
                  </a:lnTo>
                  <a:lnTo>
                    <a:pt x="161" y="1619"/>
                  </a:lnTo>
                  <a:lnTo>
                    <a:pt x="275" y="1629"/>
                  </a:lnTo>
                  <a:lnTo>
                    <a:pt x="243" y="1721"/>
                  </a:lnTo>
                  <a:lnTo>
                    <a:pt x="254" y="1784"/>
                  </a:lnTo>
                  <a:lnTo>
                    <a:pt x="231" y="1808"/>
                  </a:lnTo>
                  <a:lnTo>
                    <a:pt x="212" y="1850"/>
                  </a:lnTo>
                  <a:lnTo>
                    <a:pt x="232" y="1869"/>
                  </a:lnTo>
                  <a:lnTo>
                    <a:pt x="285" y="1853"/>
                  </a:lnTo>
                  <a:lnTo>
                    <a:pt x="320" y="1808"/>
                  </a:lnTo>
                  <a:lnTo>
                    <a:pt x="350" y="1810"/>
                  </a:lnTo>
                  <a:lnTo>
                    <a:pt x="348" y="1839"/>
                  </a:lnTo>
                  <a:lnTo>
                    <a:pt x="374" y="1851"/>
                  </a:lnTo>
                  <a:lnTo>
                    <a:pt x="374" y="1851"/>
                  </a:lnTo>
                  <a:lnTo>
                    <a:pt x="443" y="1950"/>
                  </a:lnTo>
                  <a:lnTo>
                    <a:pt x="451" y="1994"/>
                  </a:lnTo>
                  <a:lnTo>
                    <a:pt x="493" y="2003"/>
                  </a:lnTo>
                  <a:lnTo>
                    <a:pt x="530" y="2070"/>
                  </a:lnTo>
                  <a:lnTo>
                    <a:pt x="502" y="2104"/>
                  </a:lnTo>
                  <a:lnTo>
                    <a:pt x="560" y="2146"/>
                  </a:lnTo>
                  <a:lnTo>
                    <a:pt x="565" y="2203"/>
                  </a:lnTo>
                  <a:lnTo>
                    <a:pt x="580" y="2246"/>
                  </a:lnTo>
                  <a:lnTo>
                    <a:pt x="683" y="2388"/>
                  </a:lnTo>
                  <a:lnTo>
                    <a:pt x="694" y="2435"/>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3" name="Freeform 19"/>
            <p:cNvSpPr>
              <a:spLocks noEditPoints="1"/>
            </p:cNvSpPr>
            <p:nvPr/>
          </p:nvSpPr>
          <p:spPr bwMode="auto">
            <a:xfrm>
              <a:off x="7327900" y="5348288"/>
              <a:ext cx="1557338" cy="2354263"/>
            </a:xfrm>
            <a:custGeom>
              <a:avLst/>
              <a:gdLst>
                <a:gd name="T0" fmla="*/ 1149 w 1632"/>
                <a:gd name="T1" fmla="*/ 33 h 2465"/>
                <a:gd name="T2" fmla="*/ 1097 w 1632"/>
                <a:gd name="T3" fmla="*/ 111 h 2465"/>
                <a:gd name="T4" fmla="*/ 822 w 1632"/>
                <a:gd name="T5" fmla="*/ 195 h 2465"/>
                <a:gd name="T6" fmla="*/ 597 w 1632"/>
                <a:gd name="T7" fmla="*/ 161 h 2465"/>
                <a:gd name="T8" fmla="*/ 466 w 1632"/>
                <a:gd name="T9" fmla="*/ 171 h 2465"/>
                <a:gd name="T10" fmla="*/ 299 w 1632"/>
                <a:gd name="T11" fmla="*/ 140 h 2465"/>
                <a:gd name="T12" fmla="*/ 266 w 1632"/>
                <a:gd name="T13" fmla="*/ 291 h 2465"/>
                <a:gd name="T14" fmla="*/ 149 w 1632"/>
                <a:gd name="T15" fmla="*/ 382 h 2465"/>
                <a:gd name="T16" fmla="*/ 95 w 1632"/>
                <a:gd name="T17" fmla="*/ 517 h 2465"/>
                <a:gd name="T18" fmla="*/ 141 w 1632"/>
                <a:gd name="T19" fmla="*/ 644 h 2465"/>
                <a:gd name="T20" fmla="*/ 160 w 1632"/>
                <a:gd name="T21" fmla="*/ 776 h 2465"/>
                <a:gd name="T22" fmla="*/ 120 w 1632"/>
                <a:gd name="T23" fmla="*/ 965 h 2465"/>
                <a:gd name="T24" fmla="*/ 143 w 1632"/>
                <a:gd name="T25" fmla="*/ 1130 h 2465"/>
                <a:gd name="T26" fmla="*/ 172 w 1632"/>
                <a:gd name="T27" fmla="*/ 1224 h 2465"/>
                <a:gd name="T28" fmla="*/ 388 w 1632"/>
                <a:gd name="T29" fmla="*/ 1399 h 2465"/>
                <a:gd name="T30" fmla="*/ 437 w 1632"/>
                <a:gd name="T31" fmla="*/ 1493 h 2465"/>
                <a:gd name="T32" fmla="*/ 554 w 1632"/>
                <a:gd name="T33" fmla="*/ 1551 h 2465"/>
                <a:gd name="T34" fmla="*/ 695 w 1632"/>
                <a:gd name="T35" fmla="*/ 1628 h 2465"/>
                <a:gd name="T36" fmla="*/ 841 w 1632"/>
                <a:gd name="T37" fmla="*/ 1635 h 2465"/>
                <a:gd name="T38" fmla="*/ 991 w 1632"/>
                <a:gd name="T39" fmla="*/ 1691 h 2465"/>
                <a:gd name="T40" fmla="*/ 955 w 1632"/>
                <a:gd name="T41" fmla="*/ 1786 h 2465"/>
                <a:gd name="T42" fmla="*/ 893 w 1632"/>
                <a:gd name="T43" fmla="*/ 1854 h 2465"/>
                <a:gd name="T44" fmla="*/ 855 w 1632"/>
                <a:gd name="T45" fmla="*/ 1941 h 2465"/>
                <a:gd name="T46" fmla="*/ 1012 w 1632"/>
                <a:gd name="T47" fmla="*/ 2020 h 2465"/>
                <a:gd name="T48" fmla="*/ 1058 w 1632"/>
                <a:gd name="T49" fmla="*/ 2047 h 2465"/>
                <a:gd name="T50" fmla="*/ 1082 w 1632"/>
                <a:gd name="T51" fmla="*/ 2116 h 2465"/>
                <a:gd name="T52" fmla="*/ 1136 w 1632"/>
                <a:gd name="T53" fmla="*/ 2180 h 2465"/>
                <a:gd name="T54" fmla="*/ 1173 w 1632"/>
                <a:gd name="T55" fmla="*/ 2310 h 2465"/>
                <a:gd name="T56" fmla="*/ 1185 w 1632"/>
                <a:gd name="T57" fmla="*/ 2329 h 2465"/>
                <a:gd name="T58" fmla="*/ 1164 w 1632"/>
                <a:gd name="T59" fmla="*/ 2422 h 2465"/>
                <a:gd name="T60" fmla="*/ 1252 w 1632"/>
                <a:gd name="T61" fmla="*/ 2424 h 2465"/>
                <a:gd name="T62" fmla="*/ 1304 w 1632"/>
                <a:gd name="T63" fmla="*/ 2454 h 2465"/>
                <a:gd name="T64" fmla="*/ 1391 w 1632"/>
                <a:gd name="T65" fmla="*/ 2398 h 2465"/>
                <a:gd name="T66" fmla="*/ 1466 w 1632"/>
                <a:gd name="T67" fmla="*/ 2269 h 2465"/>
                <a:gd name="T68" fmla="*/ 1475 w 1632"/>
                <a:gd name="T69" fmla="*/ 2215 h 2465"/>
                <a:gd name="T70" fmla="*/ 1401 w 1632"/>
                <a:gd name="T71" fmla="*/ 2131 h 2465"/>
                <a:gd name="T72" fmla="*/ 1357 w 1632"/>
                <a:gd name="T73" fmla="*/ 2102 h 2465"/>
                <a:gd name="T74" fmla="*/ 1288 w 1632"/>
                <a:gd name="T75" fmla="*/ 1999 h 2465"/>
                <a:gd name="T76" fmla="*/ 1326 w 1632"/>
                <a:gd name="T77" fmla="*/ 1970 h 2465"/>
                <a:gd name="T78" fmla="*/ 1357 w 1632"/>
                <a:gd name="T79" fmla="*/ 1893 h 2465"/>
                <a:gd name="T80" fmla="*/ 1340 w 1632"/>
                <a:gd name="T81" fmla="*/ 1847 h 2465"/>
                <a:gd name="T82" fmla="*/ 1345 w 1632"/>
                <a:gd name="T83" fmla="*/ 1757 h 2465"/>
                <a:gd name="T84" fmla="*/ 1468 w 1632"/>
                <a:gd name="T85" fmla="*/ 1701 h 2465"/>
                <a:gd name="T86" fmla="*/ 1469 w 1632"/>
                <a:gd name="T87" fmla="*/ 1589 h 2465"/>
                <a:gd name="T88" fmla="*/ 1556 w 1632"/>
                <a:gd name="T89" fmla="*/ 1486 h 2465"/>
                <a:gd name="T90" fmla="*/ 1632 w 1632"/>
                <a:gd name="T91" fmla="*/ 1390 h 2465"/>
                <a:gd name="T92" fmla="*/ 1481 w 1632"/>
                <a:gd name="T93" fmla="*/ 1263 h 2465"/>
                <a:gd name="T94" fmla="*/ 1451 w 1632"/>
                <a:gd name="T95" fmla="*/ 1134 h 2465"/>
                <a:gd name="T96" fmla="*/ 1421 w 1632"/>
                <a:gd name="T97" fmla="*/ 1070 h 2465"/>
                <a:gd name="T98" fmla="*/ 1445 w 1632"/>
                <a:gd name="T99" fmla="*/ 953 h 2465"/>
                <a:gd name="T100" fmla="*/ 1431 w 1632"/>
                <a:gd name="T101" fmla="*/ 865 h 2465"/>
                <a:gd name="T102" fmla="*/ 1484 w 1632"/>
                <a:gd name="T103" fmla="*/ 773 h 2465"/>
                <a:gd name="T104" fmla="*/ 1461 w 1632"/>
                <a:gd name="T105" fmla="*/ 580 h 2465"/>
                <a:gd name="T106" fmla="*/ 1391 w 1632"/>
                <a:gd name="T107" fmla="*/ 461 h 2465"/>
                <a:gd name="T108" fmla="*/ 1361 w 1632"/>
                <a:gd name="T109" fmla="*/ 410 h 2465"/>
                <a:gd name="T110" fmla="*/ 1316 w 1632"/>
                <a:gd name="T111" fmla="*/ 289 h 2465"/>
                <a:gd name="T112" fmla="*/ 1342 w 1632"/>
                <a:gd name="T113" fmla="*/ 88 h 2465"/>
                <a:gd name="T114" fmla="*/ 1191 w 1632"/>
                <a:gd name="T115" fmla="*/ 82 h 2465"/>
                <a:gd name="T116" fmla="*/ 1180 w 1632"/>
                <a:gd name="T117" fmla="*/ 0 h 2465"/>
                <a:gd name="T118" fmla="*/ 1259 w 1632"/>
                <a:gd name="T119" fmla="*/ 1965 h 2465"/>
                <a:gd name="T120" fmla="*/ 1238 w 1632"/>
                <a:gd name="T121" fmla="*/ 2026 h 2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32" h="2465">
                  <a:moveTo>
                    <a:pt x="1180" y="0"/>
                  </a:moveTo>
                  <a:lnTo>
                    <a:pt x="1180" y="0"/>
                  </a:lnTo>
                  <a:lnTo>
                    <a:pt x="1149" y="33"/>
                  </a:lnTo>
                  <a:lnTo>
                    <a:pt x="1107" y="22"/>
                  </a:lnTo>
                  <a:lnTo>
                    <a:pt x="1074" y="41"/>
                  </a:lnTo>
                  <a:lnTo>
                    <a:pt x="1097" y="111"/>
                  </a:lnTo>
                  <a:lnTo>
                    <a:pt x="1069" y="141"/>
                  </a:lnTo>
                  <a:lnTo>
                    <a:pt x="919" y="205"/>
                  </a:lnTo>
                  <a:lnTo>
                    <a:pt x="822" y="195"/>
                  </a:lnTo>
                  <a:lnTo>
                    <a:pt x="749" y="171"/>
                  </a:lnTo>
                  <a:lnTo>
                    <a:pt x="642" y="182"/>
                  </a:lnTo>
                  <a:lnTo>
                    <a:pt x="597" y="161"/>
                  </a:lnTo>
                  <a:lnTo>
                    <a:pt x="568" y="172"/>
                  </a:lnTo>
                  <a:lnTo>
                    <a:pt x="519" y="211"/>
                  </a:lnTo>
                  <a:lnTo>
                    <a:pt x="466" y="171"/>
                  </a:lnTo>
                  <a:lnTo>
                    <a:pt x="415" y="187"/>
                  </a:lnTo>
                  <a:lnTo>
                    <a:pt x="378" y="154"/>
                  </a:lnTo>
                  <a:lnTo>
                    <a:pt x="299" y="140"/>
                  </a:lnTo>
                  <a:lnTo>
                    <a:pt x="268" y="175"/>
                  </a:lnTo>
                  <a:lnTo>
                    <a:pt x="258" y="249"/>
                  </a:lnTo>
                  <a:lnTo>
                    <a:pt x="266" y="291"/>
                  </a:lnTo>
                  <a:lnTo>
                    <a:pt x="194" y="308"/>
                  </a:lnTo>
                  <a:lnTo>
                    <a:pt x="179" y="327"/>
                  </a:lnTo>
                  <a:lnTo>
                    <a:pt x="149" y="382"/>
                  </a:lnTo>
                  <a:lnTo>
                    <a:pt x="2" y="439"/>
                  </a:lnTo>
                  <a:lnTo>
                    <a:pt x="0" y="555"/>
                  </a:lnTo>
                  <a:lnTo>
                    <a:pt x="95" y="517"/>
                  </a:lnTo>
                  <a:lnTo>
                    <a:pt x="148" y="561"/>
                  </a:lnTo>
                  <a:lnTo>
                    <a:pt x="134" y="614"/>
                  </a:lnTo>
                  <a:lnTo>
                    <a:pt x="141" y="644"/>
                  </a:lnTo>
                  <a:lnTo>
                    <a:pt x="163" y="679"/>
                  </a:lnTo>
                  <a:lnTo>
                    <a:pt x="153" y="696"/>
                  </a:lnTo>
                  <a:lnTo>
                    <a:pt x="160" y="776"/>
                  </a:lnTo>
                  <a:lnTo>
                    <a:pt x="155" y="887"/>
                  </a:lnTo>
                  <a:lnTo>
                    <a:pt x="151" y="930"/>
                  </a:lnTo>
                  <a:lnTo>
                    <a:pt x="120" y="965"/>
                  </a:lnTo>
                  <a:lnTo>
                    <a:pt x="109" y="1007"/>
                  </a:lnTo>
                  <a:lnTo>
                    <a:pt x="76" y="1018"/>
                  </a:lnTo>
                  <a:lnTo>
                    <a:pt x="143" y="1130"/>
                  </a:lnTo>
                  <a:lnTo>
                    <a:pt x="114" y="1176"/>
                  </a:lnTo>
                  <a:lnTo>
                    <a:pt x="160" y="1188"/>
                  </a:lnTo>
                  <a:lnTo>
                    <a:pt x="172" y="1224"/>
                  </a:lnTo>
                  <a:lnTo>
                    <a:pt x="306" y="1266"/>
                  </a:lnTo>
                  <a:lnTo>
                    <a:pt x="325" y="1329"/>
                  </a:lnTo>
                  <a:lnTo>
                    <a:pt x="388" y="1399"/>
                  </a:lnTo>
                  <a:lnTo>
                    <a:pt x="395" y="1428"/>
                  </a:lnTo>
                  <a:lnTo>
                    <a:pt x="460" y="1460"/>
                  </a:lnTo>
                  <a:lnTo>
                    <a:pt x="437" y="1493"/>
                  </a:lnTo>
                  <a:lnTo>
                    <a:pt x="473" y="1523"/>
                  </a:lnTo>
                  <a:lnTo>
                    <a:pt x="478" y="1563"/>
                  </a:lnTo>
                  <a:lnTo>
                    <a:pt x="554" y="1551"/>
                  </a:lnTo>
                  <a:lnTo>
                    <a:pt x="575" y="1583"/>
                  </a:lnTo>
                  <a:lnTo>
                    <a:pt x="659" y="1614"/>
                  </a:lnTo>
                  <a:lnTo>
                    <a:pt x="695" y="1628"/>
                  </a:lnTo>
                  <a:lnTo>
                    <a:pt x="769" y="1577"/>
                  </a:lnTo>
                  <a:lnTo>
                    <a:pt x="784" y="1603"/>
                  </a:lnTo>
                  <a:lnTo>
                    <a:pt x="841" y="1635"/>
                  </a:lnTo>
                  <a:lnTo>
                    <a:pt x="881" y="1625"/>
                  </a:lnTo>
                  <a:lnTo>
                    <a:pt x="889" y="1612"/>
                  </a:lnTo>
                  <a:lnTo>
                    <a:pt x="991" y="1691"/>
                  </a:lnTo>
                  <a:lnTo>
                    <a:pt x="999" y="1735"/>
                  </a:lnTo>
                  <a:lnTo>
                    <a:pt x="973" y="1772"/>
                  </a:lnTo>
                  <a:lnTo>
                    <a:pt x="955" y="1786"/>
                  </a:lnTo>
                  <a:lnTo>
                    <a:pt x="940" y="1816"/>
                  </a:lnTo>
                  <a:lnTo>
                    <a:pt x="922" y="1842"/>
                  </a:lnTo>
                  <a:lnTo>
                    <a:pt x="893" y="1854"/>
                  </a:lnTo>
                  <a:lnTo>
                    <a:pt x="875" y="1884"/>
                  </a:lnTo>
                  <a:lnTo>
                    <a:pt x="867" y="1896"/>
                  </a:lnTo>
                  <a:lnTo>
                    <a:pt x="855" y="1941"/>
                  </a:lnTo>
                  <a:lnTo>
                    <a:pt x="856" y="1941"/>
                  </a:lnTo>
                  <a:lnTo>
                    <a:pt x="933" y="1957"/>
                  </a:lnTo>
                  <a:lnTo>
                    <a:pt x="1012" y="2020"/>
                  </a:lnTo>
                  <a:lnTo>
                    <a:pt x="1024" y="2030"/>
                  </a:lnTo>
                  <a:lnTo>
                    <a:pt x="1038" y="2042"/>
                  </a:lnTo>
                  <a:lnTo>
                    <a:pt x="1058" y="2047"/>
                  </a:lnTo>
                  <a:lnTo>
                    <a:pt x="1085" y="2043"/>
                  </a:lnTo>
                  <a:lnTo>
                    <a:pt x="1094" y="2076"/>
                  </a:lnTo>
                  <a:lnTo>
                    <a:pt x="1082" y="2116"/>
                  </a:lnTo>
                  <a:lnTo>
                    <a:pt x="1089" y="2137"/>
                  </a:lnTo>
                  <a:lnTo>
                    <a:pt x="1119" y="2161"/>
                  </a:lnTo>
                  <a:lnTo>
                    <a:pt x="1136" y="2180"/>
                  </a:lnTo>
                  <a:lnTo>
                    <a:pt x="1142" y="2194"/>
                  </a:lnTo>
                  <a:lnTo>
                    <a:pt x="1157" y="2245"/>
                  </a:lnTo>
                  <a:lnTo>
                    <a:pt x="1173" y="2310"/>
                  </a:lnTo>
                  <a:lnTo>
                    <a:pt x="1193" y="2313"/>
                  </a:lnTo>
                  <a:lnTo>
                    <a:pt x="1198" y="2319"/>
                  </a:lnTo>
                  <a:lnTo>
                    <a:pt x="1185" y="2329"/>
                  </a:lnTo>
                  <a:lnTo>
                    <a:pt x="1133" y="2396"/>
                  </a:lnTo>
                  <a:lnTo>
                    <a:pt x="1130" y="2432"/>
                  </a:lnTo>
                  <a:lnTo>
                    <a:pt x="1164" y="2422"/>
                  </a:lnTo>
                  <a:lnTo>
                    <a:pt x="1202" y="2393"/>
                  </a:lnTo>
                  <a:lnTo>
                    <a:pt x="1223" y="2396"/>
                  </a:lnTo>
                  <a:lnTo>
                    <a:pt x="1252" y="2424"/>
                  </a:lnTo>
                  <a:lnTo>
                    <a:pt x="1287" y="2404"/>
                  </a:lnTo>
                  <a:lnTo>
                    <a:pt x="1310" y="2415"/>
                  </a:lnTo>
                  <a:lnTo>
                    <a:pt x="1304" y="2454"/>
                  </a:lnTo>
                  <a:lnTo>
                    <a:pt x="1355" y="2465"/>
                  </a:lnTo>
                  <a:lnTo>
                    <a:pt x="1390" y="2449"/>
                  </a:lnTo>
                  <a:lnTo>
                    <a:pt x="1391" y="2398"/>
                  </a:lnTo>
                  <a:lnTo>
                    <a:pt x="1424" y="2349"/>
                  </a:lnTo>
                  <a:lnTo>
                    <a:pt x="1430" y="2297"/>
                  </a:lnTo>
                  <a:lnTo>
                    <a:pt x="1466" y="2269"/>
                  </a:lnTo>
                  <a:lnTo>
                    <a:pt x="1493" y="2225"/>
                  </a:lnTo>
                  <a:lnTo>
                    <a:pt x="1496" y="2206"/>
                  </a:lnTo>
                  <a:lnTo>
                    <a:pt x="1475" y="2215"/>
                  </a:lnTo>
                  <a:lnTo>
                    <a:pt x="1474" y="2178"/>
                  </a:lnTo>
                  <a:lnTo>
                    <a:pt x="1436" y="2164"/>
                  </a:lnTo>
                  <a:lnTo>
                    <a:pt x="1401" y="2131"/>
                  </a:lnTo>
                  <a:lnTo>
                    <a:pt x="1374" y="2135"/>
                  </a:lnTo>
                  <a:lnTo>
                    <a:pt x="1351" y="2126"/>
                  </a:lnTo>
                  <a:lnTo>
                    <a:pt x="1357" y="2102"/>
                  </a:lnTo>
                  <a:lnTo>
                    <a:pt x="1335" y="2083"/>
                  </a:lnTo>
                  <a:lnTo>
                    <a:pt x="1338" y="2032"/>
                  </a:lnTo>
                  <a:lnTo>
                    <a:pt x="1288" y="1999"/>
                  </a:lnTo>
                  <a:lnTo>
                    <a:pt x="1300" y="1997"/>
                  </a:lnTo>
                  <a:lnTo>
                    <a:pt x="1297" y="1972"/>
                  </a:lnTo>
                  <a:lnTo>
                    <a:pt x="1326" y="1970"/>
                  </a:lnTo>
                  <a:lnTo>
                    <a:pt x="1367" y="1931"/>
                  </a:lnTo>
                  <a:lnTo>
                    <a:pt x="1358" y="1909"/>
                  </a:lnTo>
                  <a:lnTo>
                    <a:pt x="1357" y="1893"/>
                  </a:lnTo>
                  <a:lnTo>
                    <a:pt x="1355" y="1878"/>
                  </a:lnTo>
                  <a:lnTo>
                    <a:pt x="1354" y="1862"/>
                  </a:lnTo>
                  <a:lnTo>
                    <a:pt x="1340" y="1847"/>
                  </a:lnTo>
                  <a:lnTo>
                    <a:pt x="1320" y="1822"/>
                  </a:lnTo>
                  <a:lnTo>
                    <a:pt x="1337" y="1770"/>
                  </a:lnTo>
                  <a:lnTo>
                    <a:pt x="1345" y="1757"/>
                  </a:lnTo>
                  <a:lnTo>
                    <a:pt x="1409" y="1724"/>
                  </a:lnTo>
                  <a:lnTo>
                    <a:pt x="1461" y="1717"/>
                  </a:lnTo>
                  <a:lnTo>
                    <a:pt x="1468" y="1701"/>
                  </a:lnTo>
                  <a:lnTo>
                    <a:pt x="1471" y="1675"/>
                  </a:lnTo>
                  <a:lnTo>
                    <a:pt x="1489" y="1651"/>
                  </a:lnTo>
                  <a:lnTo>
                    <a:pt x="1469" y="1589"/>
                  </a:lnTo>
                  <a:lnTo>
                    <a:pt x="1452" y="1551"/>
                  </a:lnTo>
                  <a:lnTo>
                    <a:pt x="1465" y="1541"/>
                  </a:lnTo>
                  <a:lnTo>
                    <a:pt x="1556" y="1486"/>
                  </a:lnTo>
                  <a:lnTo>
                    <a:pt x="1587" y="1436"/>
                  </a:lnTo>
                  <a:lnTo>
                    <a:pt x="1628" y="1412"/>
                  </a:lnTo>
                  <a:lnTo>
                    <a:pt x="1632" y="1390"/>
                  </a:lnTo>
                  <a:lnTo>
                    <a:pt x="1590" y="1363"/>
                  </a:lnTo>
                  <a:lnTo>
                    <a:pt x="1546" y="1298"/>
                  </a:lnTo>
                  <a:lnTo>
                    <a:pt x="1481" y="1263"/>
                  </a:lnTo>
                  <a:lnTo>
                    <a:pt x="1479" y="1260"/>
                  </a:lnTo>
                  <a:lnTo>
                    <a:pt x="1444" y="1193"/>
                  </a:lnTo>
                  <a:lnTo>
                    <a:pt x="1451" y="1134"/>
                  </a:lnTo>
                  <a:lnTo>
                    <a:pt x="1452" y="1116"/>
                  </a:lnTo>
                  <a:lnTo>
                    <a:pt x="1453" y="1112"/>
                  </a:lnTo>
                  <a:lnTo>
                    <a:pt x="1421" y="1070"/>
                  </a:lnTo>
                  <a:lnTo>
                    <a:pt x="1404" y="1019"/>
                  </a:lnTo>
                  <a:lnTo>
                    <a:pt x="1424" y="988"/>
                  </a:lnTo>
                  <a:lnTo>
                    <a:pt x="1445" y="953"/>
                  </a:lnTo>
                  <a:lnTo>
                    <a:pt x="1425" y="925"/>
                  </a:lnTo>
                  <a:lnTo>
                    <a:pt x="1424" y="899"/>
                  </a:lnTo>
                  <a:lnTo>
                    <a:pt x="1431" y="865"/>
                  </a:lnTo>
                  <a:lnTo>
                    <a:pt x="1436" y="865"/>
                  </a:lnTo>
                  <a:lnTo>
                    <a:pt x="1477" y="844"/>
                  </a:lnTo>
                  <a:lnTo>
                    <a:pt x="1484" y="773"/>
                  </a:lnTo>
                  <a:lnTo>
                    <a:pt x="1466" y="727"/>
                  </a:lnTo>
                  <a:lnTo>
                    <a:pt x="1499" y="652"/>
                  </a:lnTo>
                  <a:lnTo>
                    <a:pt x="1461" y="580"/>
                  </a:lnTo>
                  <a:lnTo>
                    <a:pt x="1478" y="509"/>
                  </a:lnTo>
                  <a:lnTo>
                    <a:pt x="1443" y="456"/>
                  </a:lnTo>
                  <a:lnTo>
                    <a:pt x="1391" y="461"/>
                  </a:lnTo>
                  <a:lnTo>
                    <a:pt x="1367" y="445"/>
                  </a:lnTo>
                  <a:lnTo>
                    <a:pt x="1359" y="417"/>
                  </a:lnTo>
                  <a:lnTo>
                    <a:pt x="1361" y="410"/>
                  </a:lnTo>
                  <a:lnTo>
                    <a:pt x="1324" y="363"/>
                  </a:lnTo>
                  <a:lnTo>
                    <a:pt x="1317" y="307"/>
                  </a:lnTo>
                  <a:lnTo>
                    <a:pt x="1316" y="289"/>
                  </a:lnTo>
                  <a:lnTo>
                    <a:pt x="1328" y="192"/>
                  </a:lnTo>
                  <a:lnTo>
                    <a:pt x="1363" y="137"/>
                  </a:lnTo>
                  <a:lnTo>
                    <a:pt x="1342" y="88"/>
                  </a:lnTo>
                  <a:lnTo>
                    <a:pt x="1282" y="55"/>
                  </a:lnTo>
                  <a:lnTo>
                    <a:pt x="1225" y="82"/>
                  </a:lnTo>
                  <a:lnTo>
                    <a:pt x="1191" y="82"/>
                  </a:lnTo>
                  <a:lnTo>
                    <a:pt x="1194" y="35"/>
                  </a:lnTo>
                  <a:lnTo>
                    <a:pt x="1180" y="0"/>
                  </a:lnTo>
                  <a:lnTo>
                    <a:pt x="1180" y="0"/>
                  </a:lnTo>
                  <a:close/>
                  <a:moveTo>
                    <a:pt x="1238" y="2026"/>
                  </a:moveTo>
                  <a:lnTo>
                    <a:pt x="1238" y="2026"/>
                  </a:lnTo>
                  <a:lnTo>
                    <a:pt x="1259" y="1965"/>
                  </a:lnTo>
                  <a:lnTo>
                    <a:pt x="1264" y="2001"/>
                  </a:lnTo>
                  <a:lnTo>
                    <a:pt x="1257" y="2030"/>
                  </a:lnTo>
                  <a:lnTo>
                    <a:pt x="1238" y="2026"/>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4" name="Freeform 20"/>
            <p:cNvSpPr>
              <a:spLocks noEditPoints="1"/>
            </p:cNvSpPr>
            <p:nvPr/>
          </p:nvSpPr>
          <p:spPr bwMode="auto">
            <a:xfrm>
              <a:off x="7324725" y="5341938"/>
              <a:ext cx="1563688" cy="2363788"/>
            </a:xfrm>
            <a:custGeom>
              <a:avLst/>
              <a:gdLst>
                <a:gd name="T0" fmla="*/ 1070 w 1639"/>
                <a:gd name="T1" fmla="*/ 145 h 2476"/>
                <a:gd name="T2" fmla="*/ 600 w 1639"/>
                <a:gd name="T3" fmla="*/ 164 h 2476"/>
                <a:gd name="T4" fmla="*/ 301 w 1639"/>
                <a:gd name="T5" fmla="*/ 143 h 2476"/>
                <a:gd name="T6" fmla="*/ 195 w 1639"/>
                <a:gd name="T7" fmla="*/ 312 h 2476"/>
                <a:gd name="T8" fmla="*/ 147 w 1639"/>
                <a:gd name="T9" fmla="*/ 570 h 2476"/>
                <a:gd name="T10" fmla="*/ 160 w 1639"/>
                <a:gd name="T11" fmla="*/ 782 h 2476"/>
                <a:gd name="T12" fmla="*/ 142 w 1639"/>
                <a:gd name="T13" fmla="*/ 1137 h 2476"/>
                <a:gd name="T14" fmla="*/ 388 w 1639"/>
                <a:gd name="T15" fmla="*/ 1407 h 2476"/>
                <a:gd name="T16" fmla="*/ 556 w 1639"/>
                <a:gd name="T17" fmla="*/ 1561 h 2476"/>
                <a:gd name="T18" fmla="*/ 844 w 1639"/>
                <a:gd name="T19" fmla="*/ 1645 h 2476"/>
                <a:gd name="T20" fmla="*/ 956 w 1639"/>
                <a:gd name="T21" fmla="*/ 1791 h 2476"/>
                <a:gd name="T22" fmla="*/ 855 w 1639"/>
                <a:gd name="T23" fmla="*/ 1947 h 2476"/>
                <a:gd name="T24" fmla="*/ 1061 w 1639"/>
                <a:gd name="T25" fmla="*/ 2057 h 2476"/>
                <a:gd name="T26" fmla="*/ 1136 w 1639"/>
                <a:gd name="T27" fmla="*/ 2189 h 2476"/>
                <a:gd name="T28" fmla="*/ 1186 w 1639"/>
                <a:gd name="T29" fmla="*/ 2334 h 2476"/>
                <a:gd name="T30" fmla="*/ 1224 w 1639"/>
                <a:gd name="T31" fmla="*/ 2406 h 2476"/>
                <a:gd name="T32" fmla="*/ 1396 w 1639"/>
                <a:gd name="T33" fmla="*/ 2458 h 2476"/>
                <a:gd name="T34" fmla="*/ 1503 w 1639"/>
                <a:gd name="T35" fmla="*/ 2207 h 2476"/>
                <a:gd name="T36" fmla="*/ 1358 w 1639"/>
                <a:gd name="T37" fmla="*/ 2131 h 2476"/>
                <a:gd name="T38" fmla="*/ 1304 w 1639"/>
                <a:gd name="T39" fmla="*/ 1982 h 2476"/>
                <a:gd name="T40" fmla="*/ 1327 w 1639"/>
                <a:gd name="T41" fmla="*/ 1828 h 2476"/>
                <a:gd name="T42" fmla="*/ 1477 w 1639"/>
                <a:gd name="T43" fmla="*/ 1683 h 2476"/>
                <a:gd name="T44" fmla="*/ 1593 w 1639"/>
                <a:gd name="T45" fmla="*/ 1446 h 2476"/>
                <a:gd name="T46" fmla="*/ 1485 w 1639"/>
                <a:gd name="T47" fmla="*/ 1265 h 2476"/>
                <a:gd name="T48" fmla="*/ 1430 w 1639"/>
                <a:gd name="T49" fmla="*/ 997 h 2476"/>
                <a:gd name="T50" fmla="*/ 1483 w 1639"/>
                <a:gd name="T51" fmla="*/ 853 h 2476"/>
                <a:gd name="T52" fmla="*/ 1485 w 1639"/>
                <a:gd name="T53" fmla="*/ 516 h 2476"/>
                <a:gd name="T54" fmla="*/ 1330 w 1639"/>
                <a:gd name="T55" fmla="*/ 369 h 2476"/>
                <a:gd name="T56" fmla="*/ 1285 w 1639"/>
                <a:gd name="T57" fmla="*/ 58 h 2476"/>
                <a:gd name="T58" fmla="*/ 1151 w 1639"/>
                <a:gd name="T59" fmla="*/ 37 h 2476"/>
                <a:gd name="T60" fmla="*/ 1285 w 1639"/>
                <a:gd name="T61" fmla="*/ 66 h 2476"/>
                <a:gd name="T62" fmla="*/ 1324 w 1639"/>
                <a:gd name="T63" fmla="*/ 371 h 2476"/>
                <a:gd name="T64" fmla="*/ 1478 w 1639"/>
                <a:gd name="T65" fmla="*/ 517 h 2476"/>
                <a:gd name="T66" fmla="*/ 1439 w 1639"/>
                <a:gd name="T67" fmla="*/ 869 h 2476"/>
                <a:gd name="T68" fmla="*/ 1403 w 1639"/>
                <a:gd name="T69" fmla="*/ 1026 h 2476"/>
                <a:gd name="T70" fmla="*/ 1482 w 1639"/>
                <a:gd name="T71" fmla="*/ 1272 h 2476"/>
                <a:gd name="T72" fmla="*/ 1557 w 1639"/>
                <a:gd name="T73" fmla="*/ 1491 h 2476"/>
                <a:gd name="T74" fmla="*/ 1467 w 1639"/>
                <a:gd name="T75" fmla="*/ 1707 h 2476"/>
                <a:gd name="T76" fmla="*/ 1319 w 1639"/>
                <a:gd name="T77" fmla="*/ 1830 h 2476"/>
                <a:gd name="T78" fmla="*/ 1296 w 1639"/>
                <a:gd name="T79" fmla="*/ 1976 h 2476"/>
                <a:gd name="T80" fmla="*/ 1350 w 1639"/>
                <a:gd name="T81" fmla="*/ 2135 h 2476"/>
                <a:gd name="T82" fmla="*/ 1495 w 1639"/>
                <a:gd name="T83" fmla="*/ 2219 h 2476"/>
                <a:gd name="T84" fmla="*/ 1390 w 1639"/>
                <a:gd name="T85" fmla="*/ 2454 h 2476"/>
                <a:gd name="T86" fmla="*/ 1227 w 1639"/>
                <a:gd name="T87" fmla="*/ 2400 h 2476"/>
                <a:gd name="T88" fmla="*/ 1205 w 1639"/>
                <a:gd name="T89" fmla="*/ 2327 h 2476"/>
                <a:gd name="T90" fmla="*/ 1124 w 1639"/>
                <a:gd name="T91" fmla="*/ 2165 h 2476"/>
                <a:gd name="T92" fmla="*/ 1042 w 1639"/>
                <a:gd name="T93" fmla="*/ 2046 h 2476"/>
                <a:gd name="T94" fmla="*/ 899 w 1639"/>
                <a:gd name="T95" fmla="*/ 1864 h 2476"/>
                <a:gd name="T96" fmla="*/ 997 w 1639"/>
                <a:gd name="T97" fmla="*/ 1696 h 2476"/>
                <a:gd name="T98" fmla="*/ 698 w 1639"/>
                <a:gd name="T99" fmla="*/ 1631 h 2476"/>
                <a:gd name="T100" fmla="*/ 468 w 1639"/>
                <a:gd name="T101" fmla="*/ 1466 h 2476"/>
                <a:gd name="T102" fmla="*/ 166 w 1639"/>
                <a:gd name="T103" fmla="*/ 1192 h 2476"/>
                <a:gd name="T104" fmla="*/ 157 w 1639"/>
                <a:gd name="T105" fmla="*/ 938 h 2476"/>
                <a:gd name="T106" fmla="*/ 141 w 1639"/>
                <a:gd name="T107" fmla="*/ 621 h 2476"/>
                <a:gd name="T108" fmla="*/ 155 w 1639"/>
                <a:gd name="T109" fmla="*/ 392 h 2476"/>
                <a:gd name="T110" fmla="*/ 303 w 1639"/>
                <a:gd name="T111" fmla="*/ 151 h 2476"/>
                <a:gd name="T112" fmla="*/ 600 w 1639"/>
                <a:gd name="T113" fmla="*/ 171 h 2476"/>
                <a:gd name="T114" fmla="*/ 1104 w 1639"/>
                <a:gd name="T115" fmla="*/ 118 h 2476"/>
                <a:gd name="T116" fmla="*/ 1236 w 1639"/>
                <a:gd name="T117" fmla="*/ 2035 h 2476"/>
                <a:gd name="T118" fmla="*/ 1245 w 1639"/>
                <a:gd name="T119" fmla="*/ 2030 h 2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39" h="2476">
                  <a:moveTo>
                    <a:pt x="1151" y="37"/>
                  </a:moveTo>
                  <a:lnTo>
                    <a:pt x="1151" y="37"/>
                  </a:lnTo>
                  <a:lnTo>
                    <a:pt x="1110" y="25"/>
                  </a:lnTo>
                  <a:lnTo>
                    <a:pt x="1073" y="46"/>
                  </a:lnTo>
                  <a:lnTo>
                    <a:pt x="1096" y="117"/>
                  </a:lnTo>
                  <a:lnTo>
                    <a:pt x="1070" y="145"/>
                  </a:lnTo>
                  <a:lnTo>
                    <a:pt x="922" y="209"/>
                  </a:lnTo>
                  <a:lnTo>
                    <a:pt x="826" y="199"/>
                  </a:lnTo>
                  <a:lnTo>
                    <a:pt x="753" y="174"/>
                  </a:lnTo>
                  <a:lnTo>
                    <a:pt x="752" y="174"/>
                  </a:lnTo>
                  <a:lnTo>
                    <a:pt x="646" y="185"/>
                  </a:lnTo>
                  <a:lnTo>
                    <a:pt x="600" y="164"/>
                  </a:lnTo>
                  <a:lnTo>
                    <a:pt x="570" y="176"/>
                  </a:lnTo>
                  <a:lnTo>
                    <a:pt x="522" y="214"/>
                  </a:lnTo>
                  <a:lnTo>
                    <a:pt x="470" y="175"/>
                  </a:lnTo>
                  <a:lnTo>
                    <a:pt x="419" y="191"/>
                  </a:lnTo>
                  <a:lnTo>
                    <a:pt x="382" y="158"/>
                  </a:lnTo>
                  <a:lnTo>
                    <a:pt x="301" y="143"/>
                  </a:lnTo>
                  <a:lnTo>
                    <a:pt x="267" y="180"/>
                  </a:lnTo>
                  <a:lnTo>
                    <a:pt x="257" y="256"/>
                  </a:lnTo>
                  <a:lnTo>
                    <a:pt x="257" y="257"/>
                  </a:lnTo>
                  <a:lnTo>
                    <a:pt x="265" y="296"/>
                  </a:lnTo>
                  <a:lnTo>
                    <a:pt x="196" y="312"/>
                  </a:lnTo>
                  <a:lnTo>
                    <a:pt x="195" y="312"/>
                  </a:lnTo>
                  <a:lnTo>
                    <a:pt x="179" y="332"/>
                  </a:lnTo>
                  <a:lnTo>
                    <a:pt x="150" y="387"/>
                  </a:lnTo>
                  <a:lnTo>
                    <a:pt x="2" y="444"/>
                  </a:lnTo>
                  <a:lnTo>
                    <a:pt x="0" y="567"/>
                  </a:lnTo>
                  <a:lnTo>
                    <a:pt x="97" y="528"/>
                  </a:lnTo>
                  <a:lnTo>
                    <a:pt x="147" y="570"/>
                  </a:lnTo>
                  <a:lnTo>
                    <a:pt x="134" y="620"/>
                  </a:lnTo>
                  <a:lnTo>
                    <a:pt x="134" y="621"/>
                  </a:lnTo>
                  <a:lnTo>
                    <a:pt x="141" y="652"/>
                  </a:lnTo>
                  <a:lnTo>
                    <a:pt x="162" y="686"/>
                  </a:lnTo>
                  <a:lnTo>
                    <a:pt x="153" y="702"/>
                  </a:lnTo>
                  <a:lnTo>
                    <a:pt x="160" y="782"/>
                  </a:lnTo>
                  <a:lnTo>
                    <a:pt x="155" y="894"/>
                  </a:lnTo>
                  <a:lnTo>
                    <a:pt x="151" y="935"/>
                  </a:lnTo>
                  <a:lnTo>
                    <a:pt x="120" y="970"/>
                  </a:lnTo>
                  <a:lnTo>
                    <a:pt x="109" y="1012"/>
                  </a:lnTo>
                  <a:lnTo>
                    <a:pt x="74" y="1023"/>
                  </a:lnTo>
                  <a:lnTo>
                    <a:pt x="142" y="1137"/>
                  </a:lnTo>
                  <a:lnTo>
                    <a:pt x="112" y="1185"/>
                  </a:lnTo>
                  <a:lnTo>
                    <a:pt x="161" y="1197"/>
                  </a:lnTo>
                  <a:lnTo>
                    <a:pt x="172" y="1233"/>
                  </a:lnTo>
                  <a:lnTo>
                    <a:pt x="306" y="1275"/>
                  </a:lnTo>
                  <a:lnTo>
                    <a:pt x="324" y="1337"/>
                  </a:lnTo>
                  <a:lnTo>
                    <a:pt x="388" y="1407"/>
                  </a:lnTo>
                  <a:lnTo>
                    <a:pt x="395" y="1438"/>
                  </a:lnTo>
                  <a:lnTo>
                    <a:pt x="458" y="1468"/>
                  </a:lnTo>
                  <a:lnTo>
                    <a:pt x="436" y="1501"/>
                  </a:lnTo>
                  <a:lnTo>
                    <a:pt x="473" y="1532"/>
                  </a:lnTo>
                  <a:lnTo>
                    <a:pt x="478" y="1574"/>
                  </a:lnTo>
                  <a:lnTo>
                    <a:pt x="556" y="1561"/>
                  </a:lnTo>
                  <a:lnTo>
                    <a:pt x="576" y="1592"/>
                  </a:lnTo>
                  <a:lnTo>
                    <a:pt x="661" y="1624"/>
                  </a:lnTo>
                  <a:lnTo>
                    <a:pt x="699" y="1639"/>
                  </a:lnTo>
                  <a:lnTo>
                    <a:pt x="770" y="1588"/>
                  </a:lnTo>
                  <a:lnTo>
                    <a:pt x="784" y="1613"/>
                  </a:lnTo>
                  <a:lnTo>
                    <a:pt x="844" y="1645"/>
                  </a:lnTo>
                  <a:lnTo>
                    <a:pt x="886" y="1635"/>
                  </a:lnTo>
                  <a:lnTo>
                    <a:pt x="893" y="1624"/>
                  </a:lnTo>
                  <a:lnTo>
                    <a:pt x="991" y="1700"/>
                  </a:lnTo>
                  <a:lnTo>
                    <a:pt x="998" y="1741"/>
                  </a:lnTo>
                  <a:lnTo>
                    <a:pt x="974" y="1776"/>
                  </a:lnTo>
                  <a:lnTo>
                    <a:pt x="956" y="1791"/>
                  </a:lnTo>
                  <a:lnTo>
                    <a:pt x="940" y="1821"/>
                  </a:lnTo>
                  <a:lnTo>
                    <a:pt x="923" y="1847"/>
                  </a:lnTo>
                  <a:lnTo>
                    <a:pt x="894" y="1858"/>
                  </a:lnTo>
                  <a:lnTo>
                    <a:pt x="876" y="1889"/>
                  </a:lnTo>
                  <a:lnTo>
                    <a:pt x="867" y="1901"/>
                  </a:lnTo>
                  <a:lnTo>
                    <a:pt x="855" y="1947"/>
                  </a:lnTo>
                  <a:lnTo>
                    <a:pt x="854" y="1951"/>
                  </a:lnTo>
                  <a:lnTo>
                    <a:pt x="858" y="1951"/>
                  </a:lnTo>
                  <a:lnTo>
                    <a:pt x="934" y="1967"/>
                  </a:lnTo>
                  <a:lnTo>
                    <a:pt x="1013" y="2029"/>
                  </a:lnTo>
                  <a:lnTo>
                    <a:pt x="1039" y="2052"/>
                  </a:lnTo>
                  <a:lnTo>
                    <a:pt x="1061" y="2057"/>
                  </a:lnTo>
                  <a:lnTo>
                    <a:pt x="1086" y="2054"/>
                  </a:lnTo>
                  <a:lnTo>
                    <a:pt x="1094" y="2083"/>
                  </a:lnTo>
                  <a:lnTo>
                    <a:pt x="1081" y="2123"/>
                  </a:lnTo>
                  <a:lnTo>
                    <a:pt x="1089" y="2146"/>
                  </a:lnTo>
                  <a:lnTo>
                    <a:pt x="1119" y="2170"/>
                  </a:lnTo>
                  <a:lnTo>
                    <a:pt x="1136" y="2189"/>
                  </a:lnTo>
                  <a:lnTo>
                    <a:pt x="1142" y="2202"/>
                  </a:lnTo>
                  <a:lnTo>
                    <a:pt x="1157" y="2252"/>
                  </a:lnTo>
                  <a:lnTo>
                    <a:pt x="1173" y="2320"/>
                  </a:lnTo>
                  <a:lnTo>
                    <a:pt x="1194" y="2323"/>
                  </a:lnTo>
                  <a:lnTo>
                    <a:pt x="1196" y="2326"/>
                  </a:lnTo>
                  <a:lnTo>
                    <a:pt x="1186" y="2334"/>
                  </a:lnTo>
                  <a:lnTo>
                    <a:pt x="1134" y="2401"/>
                  </a:lnTo>
                  <a:lnTo>
                    <a:pt x="1133" y="2401"/>
                  </a:lnTo>
                  <a:lnTo>
                    <a:pt x="1129" y="2443"/>
                  </a:lnTo>
                  <a:lnTo>
                    <a:pt x="1168" y="2432"/>
                  </a:lnTo>
                  <a:lnTo>
                    <a:pt x="1206" y="2404"/>
                  </a:lnTo>
                  <a:lnTo>
                    <a:pt x="1224" y="2406"/>
                  </a:lnTo>
                  <a:lnTo>
                    <a:pt x="1255" y="2435"/>
                  </a:lnTo>
                  <a:lnTo>
                    <a:pt x="1291" y="2415"/>
                  </a:lnTo>
                  <a:lnTo>
                    <a:pt x="1310" y="2424"/>
                  </a:lnTo>
                  <a:lnTo>
                    <a:pt x="1303" y="2464"/>
                  </a:lnTo>
                  <a:lnTo>
                    <a:pt x="1359" y="2476"/>
                  </a:lnTo>
                  <a:lnTo>
                    <a:pt x="1396" y="2458"/>
                  </a:lnTo>
                  <a:lnTo>
                    <a:pt x="1397" y="2406"/>
                  </a:lnTo>
                  <a:lnTo>
                    <a:pt x="1430" y="2358"/>
                  </a:lnTo>
                  <a:lnTo>
                    <a:pt x="1436" y="2305"/>
                  </a:lnTo>
                  <a:lnTo>
                    <a:pt x="1471" y="2279"/>
                  </a:lnTo>
                  <a:lnTo>
                    <a:pt x="1499" y="2234"/>
                  </a:lnTo>
                  <a:lnTo>
                    <a:pt x="1503" y="2207"/>
                  </a:lnTo>
                  <a:lnTo>
                    <a:pt x="1481" y="2217"/>
                  </a:lnTo>
                  <a:lnTo>
                    <a:pt x="1480" y="2183"/>
                  </a:lnTo>
                  <a:lnTo>
                    <a:pt x="1441" y="2168"/>
                  </a:lnTo>
                  <a:lnTo>
                    <a:pt x="1405" y="2135"/>
                  </a:lnTo>
                  <a:lnTo>
                    <a:pt x="1377" y="2138"/>
                  </a:lnTo>
                  <a:lnTo>
                    <a:pt x="1358" y="2131"/>
                  </a:lnTo>
                  <a:lnTo>
                    <a:pt x="1364" y="2107"/>
                  </a:lnTo>
                  <a:lnTo>
                    <a:pt x="1341" y="2089"/>
                  </a:lnTo>
                  <a:lnTo>
                    <a:pt x="1344" y="2037"/>
                  </a:lnTo>
                  <a:lnTo>
                    <a:pt x="1300" y="2008"/>
                  </a:lnTo>
                  <a:lnTo>
                    <a:pt x="1307" y="2006"/>
                  </a:lnTo>
                  <a:lnTo>
                    <a:pt x="1304" y="1982"/>
                  </a:lnTo>
                  <a:lnTo>
                    <a:pt x="1331" y="1980"/>
                  </a:lnTo>
                  <a:lnTo>
                    <a:pt x="1373" y="1939"/>
                  </a:lnTo>
                  <a:lnTo>
                    <a:pt x="1365" y="1915"/>
                  </a:lnTo>
                  <a:lnTo>
                    <a:pt x="1363" y="1900"/>
                  </a:lnTo>
                  <a:lnTo>
                    <a:pt x="1360" y="1868"/>
                  </a:lnTo>
                  <a:lnTo>
                    <a:pt x="1327" y="1828"/>
                  </a:lnTo>
                  <a:lnTo>
                    <a:pt x="1343" y="1779"/>
                  </a:lnTo>
                  <a:lnTo>
                    <a:pt x="1350" y="1767"/>
                  </a:lnTo>
                  <a:lnTo>
                    <a:pt x="1413" y="1735"/>
                  </a:lnTo>
                  <a:lnTo>
                    <a:pt x="1466" y="1727"/>
                  </a:lnTo>
                  <a:lnTo>
                    <a:pt x="1474" y="1709"/>
                  </a:lnTo>
                  <a:lnTo>
                    <a:pt x="1477" y="1683"/>
                  </a:lnTo>
                  <a:lnTo>
                    <a:pt x="1496" y="1659"/>
                  </a:lnTo>
                  <a:lnTo>
                    <a:pt x="1475" y="1595"/>
                  </a:lnTo>
                  <a:lnTo>
                    <a:pt x="1459" y="1559"/>
                  </a:lnTo>
                  <a:lnTo>
                    <a:pt x="1470" y="1550"/>
                  </a:lnTo>
                  <a:lnTo>
                    <a:pt x="1561" y="1496"/>
                  </a:lnTo>
                  <a:lnTo>
                    <a:pt x="1593" y="1446"/>
                  </a:lnTo>
                  <a:lnTo>
                    <a:pt x="1634" y="1421"/>
                  </a:lnTo>
                  <a:lnTo>
                    <a:pt x="1639" y="1395"/>
                  </a:lnTo>
                  <a:lnTo>
                    <a:pt x="1595" y="1368"/>
                  </a:lnTo>
                  <a:lnTo>
                    <a:pt x="1551" y="1303"/>
                  </a:lnTo>
                  <a:lnTo>
                    <a:pt x="1487" y="1268"/>
                  </a:lnTo>
                  <a:lnTo>
                    <a:pt x="1485" y="1265"/>
                  </a:lnTo>
                  <a:lnTo>
                    <a:pt x="1451" y="1200"/>
                  </a:lnTo>
                  <a:lnTo>
                    <a:pt x="1459" y="1124"/>
                  </a:lnTo>
                  <a:lnTo>
                    <a:pt x="1460" y="1118"/>
                  </a:lnTo>
                  <a:lnTo>
                    <a:pt x="1427" y="1076"/>
                  </a:lnTo>
                  <a:lnTo>
                    <a:pt x="1410" y="1027"/>
                  </a:lnTo>
                  <a:lnTo>
                    <a:pt x="1430" y="997"/>
                  </a:lnTo>
                  <a:lnTo>
                    <a:pt x="1452" y="960"/>
                  </a:lnTo>
                  <a:lnTo>
                    <a:pt x="1432" y="931"/>
                  </a:lnTo>
                  <a:lnTo>
                    <a:pt x="1431" y="906"/>
                  </a:lnTo>
                  <a:lnTo>
                    <a:pt x="1437" y="875"/>
                  </a:lnTo>
                  <a:lnTo>
                    <a:pt x="1440" y="875"/>
                  </a:lnTo>
                  <a:lnTo>
                    <a:pt x="1483" y="853"/>
                  </a:lnTo>
                  <a:lnTo>
                    <a:pt x="1490" y="780"/>
                  </a:lnTo>
                  <a:lnTo>
                    <a:pt x="1490" y="779"/>
                  </a:lnTo>
                  <a:lnTo>
                    <a:pt x="1473" y="734"/>
                  </a:lnTo>
                  <a:lnTo>
                    <a:pt x="1505" y="659"/>
                  </a:lnTo>
                  <a:lnTo>
                    <a:pt x="1467" y="587"/>
                  </a:lnTo>
                  <a:lnTo>
                    <a:pt x="1485" y="516"/>
                  </a:lnTo>
                  <a:lnTo>
                    <a:pt x="1447" y="460"/>
                  </a:lnTo>
                  <a:lnTo>
                    <a:pt x="1395" y="465"/>
                  </a:lnTo>
                  <a:lnTo>
                    <a:pt x="1373" y="450"/>
                  </a:lnTo>
                  <a:lnTo>
                    <a:pt x="1365" y="424"/>
                  </a:lnTo>
                  <a:lnTo>
                    <a:pt x="1368" y="417"/>
                  </a:lnTo>
                  <a:lnTo>
                    <a:pt x="1330" y="369"/>
                  </a:lnTo>
                  <a:lnTo>
                    <a:pt x="1323" y="314"/>
                  </a:lnTo>
                  <a:lnTo>
                    <a:pt x="1322" y="296"/>
                  </a:lnTo>
                  <a:lnTo>
                    <a:pt x="1334" y="200"/>
                  </a:lnTo>
                  <a:lnTo>
                    <a:pt x="1370" y="145"/>
                  </a:lnTo>
                  <a:lnTo>
                    <a:pt x="1348" y="92"/>
                  </a:lnTo>
                  <a:lnTo>
                    <a:pt x="1285" y="58"/>
                  </a:lnTo>
                  <a:lnTo>
                    <a:pt x="1227" y="86"/>
                  </a:lnTo>
                  <a:lnTo>
                    <a:pt x="1197" y="86"/>
                  </a:lnTo>
                  <a:lnTo>
                    <a:pt x="1201" y="43"/>
                  </a:lnTo>
                  <a:lnTo>
                    <a:pt x="1201" y="42"/>
                  </a:lnTo>
                  <a:lnTo>
                    <a:pt x="1184" y="0"/>
                  </a:lnTo>
                  <a:lnTo>
                    <a:pt x="1151" y="37"/>
                  </a:lnTo>
                  <a:close/>
                  <a:moveTo>
                    <a:pt x="1182" y="13"/>
                  </a:moveTo>
                  <a:lnTo>
                    <a:pt x="1182" y="13"/>
                  </a:lnTo>
                  <a:lnTo>
                    <a:pt x="1194" y="43"/>
                  </a:lnTo>
                  <a:lnTo>
                    <a:pt x="1190" y="93"/>
                  </a:lnTo>
                  <a:lnTo>
                    <a:pt x="1228" y="93"/>
                  </a:lnTo>
                  <a:lnTo>
                    <a:pt x="1285" y="66"/>
                  </a:lnTo>
                  <a:lnTo>
                    <a:pt x="1342" y="97"/>
                  </a:lnTo>
                  <a:lnTo>
                    <a:pt x="1363" y="144"/>
                  </a:lnTo>
                  <a:lnTo>
                    <a:pt x="1328" y="197"/>
                  </a:lnTo>
                  <a:lnTo>
                    <a:pt x="1316" y="296"/>
                  </a:lnTo>
                  <a:lnTo>
                    <a:pt x="1317" y="314"/>
                  </a:lnTo>
                  <a:lnTo>
                    <a:pt x="1324" y="371"/>
                  </a:lnTo>
                  <a:lnTo>
                    <a:pt x="1360" y="418"/>
                  </a:lnTo>
                  <a:lnTo>
                    <a:pt x="1358" y="424"/>
                  </a:lnTo>
                  <a:lnTo>
                    <a:pt x="1367" y="454"/>
                  </a:lnTo>
                  <a:lnTo>
                    <a:pt x="1394" y="471"/>
                  </a:lnTo>
                  <a:lnTo>
                    <a:pt x="1444" y="467"/>
                  </a:lnTo>
                  <a:lnTo>
                    <a:pt x="1478" y="517"/>
                  </a:lnTo>
                  <a:lnTo>
                    <a:pt x="1460" y="588"/>
                  </a:lnTo>
                  <a:lnTo>
                    <a:pt x="1498" y="660"/>
                  </a:lnTo>
                  <a:lnTo>
                    <a:pt x="1466" y="734"/>
                  </a:lnTo>
                  <a:lnTo>
                    <a:pt x="1483" y="780"/>
                  </a:lnTo>
                  <a:lnTo>
                    <a:pt x="1477" y="849"/>
                  </a:lnTo>
                  <a:lnTo>
                    <a:pt x="1439" y="869"/>
                  </a:lnTo>
                  <a:lnTo>
                    <a:pt x="1432" y="869"/>
                  </a:lnTo>
                  <a:lnTo>
                    <a:pt x="1424" y="906"/>
                  </a:lnTo>
                  <a:lnTo>
                    <a:pt x="1425" y="933"/>
                  </a:lnTo>
                  <a:lnTo>
                    <a:pt x="1444" y="960"/>
                  </a:lnTo>
                  <a:lnTo>
                    <a:pt x="1424" y="993"/>
                  </a:lnTo>
                  <a:lnTo>
                    <a:pt x="1403" y="1026"/>
                  </a:lnTo>
                  <a:lnTo>
                    <a:pt x="1421" y="1079"/>
                  </a:lnTo>
                  <a:lnTo>
                    <a:pt x="1453" y="1120"/>
                  </a:lnTo>
                  <a:lnTo>
                    <a:pt x="1444" y="1200"/>
                  </a:lnTo>
                  <a:lnTo>
                    <a:pt x="1444" y="1201"/>
                  </a:lnTo>
                  <a:lnTo>
                    <a:pt x="1479" y="1269"/>
                  </a:lnTo>
                  <a:lnTo>
                    <a:pt x="1482" y="1272"/>
                  </a:lnTo>
                  <a:lnTo>
                    <a:pt x="1546" y="1308"/>
                  </a:lnTo>
                  <a:lnTo>
                    <a:pt x="1590" y="1372"/>
                  </a:lnTo>
                  <a:lnTo>
                    <a:pt x="1631" y="1399"/>
                  </a:lnTo>
                  <a:lnTo>
                    <a:pt x="1628" y="1417"/>
                  </a:lnTo>
                  <a:lnTo>
                    <a:pt x="1589" y="1441"/>
                  </a:lnTo>
                  <a:lnTo>
                    <a:pt x="1557" y="1491"/>
                  </a:lnTo>
                  <a:lnTo>
                    <a:pt x="1466" y="1545"/>
                  </a:lnTo>
                  <a:lnTo>
                    <a:pt x="1451" y="1557"/>
                  </a:lnTo>
                  <a:lnTo>
                    <a:pt x="1469" y="1597"/>
                  </a:lnTo>
                  <a:lnTo>
                    <a:pt x="1488" y="1657"/>
                  </a:lnTo>
                  <a:lnTo>
                    <a:pt x="1470" y="1681"/>
                  </a:lnTo>
                  <a:lnTo>
                    <a:pt x="1467" y="1707"/>
                  </a:lnTo>
                  <a:lnTo>
                    <a:pt x="1461" y="1721"/>
                  </a:lnTo>
                  <a:lnTo>
                    <a:pt x="1412" y="1728"/>
                  </a:lnTo>
                  <a:lnTo>
                    <a:pt x="1346" y="1761"/>
                  </a:lnTo>
                  <a:lnTo>
                    <a:pt x="1345" y="1762"/>
                  </a:lnTo>
                  <a:lnTo>
                    <a:pt x="1337" y="1776"/>
                  </a:lnTo>
                  <a:lnTo>
                    <a:pt x="1319" y="1830"/>
                  </a:lnTo>
                  <a:lnTo>
                    <a:pt x="1341" y="1856"/>
                  </a:lnTo>
                  <a:lnTo>
                    <a:pt x="1354" y="1871"/>
                  </a:lnTo>
                  <a:lnTo>
                    <a:pt x="1358" y="1916"/>
                  </a:lnTo>
                  <a:lnTo>
                    <a:pt x="1366" y="1937"/>
                  </a:lnTo>
                  <a:lnTo>
                    <a:pt x="1328" y="1974"/>
                  </a:lnTo>
                  <a:lnTo>
                    <a:pt x="1296" y="1976"/>
                  </a:lnTo>
                  <a:lnTo>
                    <a:pt x="1299" y="2001"/>
                  </a:lnTo>
                  <a:lnTo>
                    <a:pt x="1283" y="2005"/>
                  </a:lnTo>
                  <a:lnTo>
                    <a:pt x="1337" y="2041"/>
                  </a:lnTo>
                  <a:lnTo>
                    <a:pt x="1335" y="2092"/>
                  </a:lnTo>
                  <a:lnTo>
                    <a:pt x="1356" y="2110"/>
                  </a:lnTo>
                  <a:lnTo>
                    <a:pt x="1350" y="2135"/>
                  </a:lnTo>
                  <a:lnTo>
                    <a:pt x="1376" y="2145"/>
                  </a:lnTo>
                  <a:lnTo>
                    <a:pt x="1403" y="2142"/>
                  </a:lnTo>
                  <a:lnTo>
                    <a:pt x="1437" y="2173"/>
                  </a:lnTo>
                  <a:lnTo>
                    <a:pt x="1474" y="2188"/>
                  </a:lnTo>
                  <a:lnTo>
                    <a:pt x="1475" y="2228"/>
                  </a:lnTo>
                  <a:lnTo>
                    <a:pt x="1495" y="2219"/>
                  </a:lnTo>
                  <a:lnTo>
                    <a:pt x="1493" y="2231"/>
                  </a:lnTo>
                  <a:lnTo>
                    <a:pt x="1467" y="2274"/>
                  </a:lnTo>
                  <a:lnTo>
                    <a:pt x="1430" y="2302"/>
                  </a:lnTo>
                  <a:lnTo>
                    <a:pt x="1424" y="2355"/>
                  </a:lnTo>
                  <a:lnTo>
                    <a:pt x="1391" y="2404"/>
                  </a:lnTo>
                  <a:lnTo>
                    <a:pt x="1390" y="2454"/>
                  </a:lnTo>
                  <a:lnTo>
                    <a:pt x="1358" y="2469"/>
                  </a:lnTo>
                  <a:lnTo>
                    <a:pt x="1311" y="2459"/>
                  </a:lnTo>
                  <a:lnTo>
                    <a:pt x="1317" y="2420"/>
                  </a:lnTo>
                  <a:lnTo>
                    <a:pt x="1290" y="2407"/>
                  </a:lnTo>
                  <a:lnTo>
                    <a:pt x="1256" y="2426"/>
                  </a:lnTo>
                  <a:lnTo>
                    <a:pt x="1227" y="2400"/>
                  </a:lnTo>
                  <a:lnTo>
                    <a:pt x="1204" y="2397"/>
                  </a:lnTo>
                  <a:lnTo>
                    <a:pt x="1166" y="2426"/>
                  </a:lnTo>
                  <a:lnTo>
                    <a:pt x="1137" y="2434"/>
                  </a:lnTo>
                  <a:lnTo>
                    <a:pt x="1140" y="2404"/>
                  </a:lnTo>
                  <a:lnTo>
                    <a:pt x="1190" y="2339"/>
                  </a:lnTo>
                  <a:lnTo>
                    <a:pt x="1205" y="2327"/>
                  </a:lnTo>
                  <a:lnTo>
                    <a:pt x="1197" y="2317"/>
                  </a:lnTo>
                  <a:lnTo>
                    <a:pt x="1179" y="2314"/>
                  </a:lnTo>
                  <a:lnTo>
                    <a:pt x="1163" y="2251"/>
                  </a:lnTo>
                  <a:lnTo>
                    <a:pt x="1148" y="2199"/>
                  </a:lnTo>
                  <a:lnTo>
                    <a:pt x="1142" y="2186"/>
                  </a:lnTo>
                  <a:lnTo>
                    <a:pt x="1124" y="2165"/>
                  </a:lnTo>
                  <a:lnTo>
                    <a:pt x="1095" y="2142"/>
                  </a:lnTo>
                  <a:lnTo>
                    <a:pt x="1088" y="2123"/>
                  </a:lnTo>
                  <a:lnTo>
                    <a:pt x="1101" y="2083"/>
                  </a:lnTo>
                  <a:lnTo>
                    <a:pt x="1091" y="2046"/>
                  </a:lnTo>
                  <a:lnTo>
                    <a:pt x="1061" y="2050"/>
                  </a:lnTo>
                  <a:lnTo>
                    <a:pt x="1042" y="2046"/>
                  </a:lnTo>
                  <a:lnTo>
                    <a:pt x="1017" y="2024"/>
                  </a:lnTo>
                  <a:lnTo>
                    <a:pt x="938" y="1962"/>
                  </a:lnTo>
                  <a:lnTo>
                    <a:pt x="862" y="1945"/>
                  </a:lnTo>
                  <a:lnTo>
                    <a:pt x="873" y="1904"/>
                  </a:lnTo>
                  <a:lnTo>
                    <a:pt x="881" y="1892"/>
                  </a:lnTo>
                  <a:lnTo>
                    <a:pt x="899" y="1864"/>
                  </a:lnTo>
                  <a:lnTo>
                    <a:pt x="928" y="1852"/>
                  </a:lnTo>
                  <a:lnTo>
                    <a:pt x="946" y="1824"/>
                  </a:lnTo>
                  <a:lnTo>
                    <a:pt x="961" y="1795"/>
                  </a:lnTo>
                  <a:lnTo>
                    <a:pt x="978" y="1781"/>
                  </a:lnTo>
                  <a:lnTo>
                    <a:pt x="1005" y="1743"/>
                  </a:lnTo>
                  <a:lnTo>
                    <a:pt x="997" y="1696"/>
                  </a:lnTo>
                  <a:lnTo>
                    <a:pt x="892" y="1615"/>
                  </a:lnTo>
                  <a:lnTo>
                    <a:pt x="882" y="1629"/>
                  </a:lnTo>
                  <a:lnTo>
                    <a:pt x="845" y="1638"/>
                  </a:lnTo>
                  <a:lnTo>
                    <a:pt x="789" y="1608"/>
                  </a:lnTo>
                  <a:lnTo>
                    <a:pt x="773" y="1579"/>
                  </a:lnTo>
                  <a:lnTo>
                    <a:pt x="698" y="1631"/>
                  </a:lnTo>
                  <a:lnTo>
                    <a:pt x="580" y="1587"/>
                  </a:lnTo>
                  <a:lnTo>
                    <a:pt x="559" y="1554"/>
                  </a:lnTo>
                  <a:lnTo>
                    <a:pt x="484" y="1566"/>
                  </a:lnTo>
                  <a:lnTo>
                    <a:pt x="479" y="1528"/>
                  </a:lnTo>
                  <a:lnTo>
                    <a:pt x="444" y="1499"/>
                  </a:lnTo>
                  <a:lnTo>
                    <a:pt x="468" y="1466"/>
                  </a:lnTo>
                  <a:lnTo>
                    <a:pt x="401" y="1433"/>
                  </a:lnTo>
                  <a:lnTo>
                    <a:pt x="395" y="1404"/>
                  </a:lnTo>
                  <a:lnTo>
                    <a:pt x="331" y="1334"/>
                  </a:lnTo>
                  <a:lnTo>
                    <a:pt x="312" y="1270"/>
                  </a:lnTo>
                  <a:lnTo>
                    <a:pt x="178" y="1228"/>
                  </a:lnTo>
                  <a:lnTo>
                    <a:pt x="166" y="1192"/>
                  </a:lnTo>
                  <a:lnTo>
                    <a:pt x="123" y="1181"/>
                  </a:lnTo>
                  <a:lnTo>
                    <a:pt x="150" y="1137"/>
                  </a:lnTo>
                  <a:lnTo>
                    <a:pt x="84" y="1026"/>
                  </a:lnTo>
                  <a:lnTo>
                    <a:pt x="115" y="1017"/>
                  </a:lnTo>
                  <a:lnTo>
                    <a:pt x="126" y="973"/>
                  </a:lnTo>
                  <a:lnTo>
                    <a:pt x="157" y="938"/>
                  </a:lnTo>
                  <a:lnTo>
                    <a:pt x="162" y="894"/>
                  </a:lnTo>
                  <a:lnTo>
                    <a:pt x="167" y="782"/>
                  </a:lnTo>
                  <a:lnTo>
                    <a:pt x="159" y="703"/>
                  </a:lnTo>
                  <a:lnTo>
                    <a:pt x="170" y="686"/>
                  </a:lnTo>
                  <a:lnTo>
                    <a:pt x="147" y="650"/>
                  </a:lnTo>
                  <a:lnTo>
                    <a:pt x="141" y="621"/>
                  </a:lnTo>
                  <a:lnTo>
                    <a:pt x="155" y="567"/>
                  </a:lnTo>
                  <a:lnTo>
                    <a:pt x="98" y="521"/>
                  </a:lnTo>
                  <a:lnTo>
                    <a:pt x="7" y="557"/>
                  </a:lnTo>
                  <a:lnTo>
                    <a:pt x="8" y="448"/>
                  </a:lnTo>
                  <a:lnTo>
                    <a:pt x="154" y="393"/>
                  </a:lnTo>
                  <a:lnTo>
                    <a:pt x="155" y="392"/>
                  </a:lnTo>
                  <a:lnTo>
                    <a:pt x="184" y="336"/>
                  </a:lnTo>
                  <a:lnTo>
                    <a:pt x="198" y="318"/>
                  </a:lnTo>
                  <a:lnTo>
                    <a:pt x="273" y="301"/>
                  </a:lnTo>
                  <a:lnTo>
                    <a:pt x="264" y="256"/>
                  </a:lnTo>
                  <a:lnTo>
                    <a:pt x="274" y="183"/>
                  </a:lnTo>
                  <a:lnTo>
                    <a:pt x="303" y="151"/>
                  </a:lnTo>
                  <a:lnTo>
                    <a:pt x="379" y="164"/>
                  </a:lnTo>
                  <a:lnTo>
                    <a:pt x="417" y="198"/>
                  </a:lnTo>
                  <a:lnTo>
                    <a:pt x="468" y="182"/>
                  </a:lnTo>
                  <a:lnTo>
                    <a:pt x="522" y="222"/>
                  </a:lnTo>
                  <a:lnTo>
                    <a:pt x="573" y="182"/>
                  </a:lnTo>
                  <a:lnTo>
                    <a:pt x="600" y="171"/>
                  </a:lnTo>
                  <a:lnTo>
                    <a:pt x="645" y="192"/>
                  </a:lnTo>
                  <a:lnTo>
                    <a:pt x="752" y="181"/>
                  </a:lnTo>
                  <a:lnTo>
                    <a:pt x="825" y="205"/>
                  </a:lnTo>
                  <a:lnTo>
                    <a:pt x="923" y="216"/>
                  </a:lnTo>
                  <a:lnTo>
                    <a:pt x="1073" y="151"/>
                  </a:lnTo>
                  <a:lnTo>
                    <a:pt x="1104" y="118"/>
                  </a:lnTo>
                  <a:lnTo>
                    <a:pt x="1081" y="50"/>
                  </a:lnTo>
                  <a:lnTo>
                    <a:pt x="1111" y="32"/>
                  </a:lnTo>
                  <a:lnTo>
                    <a:pt x="1153" y="44"/>
                  </a:lnTo>
                  <a:lnTo>
                    <a:pt x="1182" y="13"/>
                  </a:lnTo>
                  <a:close/>
                  <a:moveTo>
                    <a:pt x="1236" y="2035"/>
                  </a:moveTo>
                  <a:lnTo>
                    <a:pt x="1236" y="2035"/>
                  </a:lnTo>
                  <a:lnTo>
                    <a:pt x="1262" y="2041"/>
                  </a:lnTo>
                  <a:lnTo>
                    <a:pt x="1271" y="2009"/>
                  </a:lnTo>
                  <a:lnTo>
                    <a:pt x="1263" y="1958"/>
                  </a:lnTo>
                  <a:lnTo>
                    <a:pt x="1236" y="2035"/>
                  </a:lnTo>
                  <a:close/>
                  <a:moveTo>
                    <a:pt x="1245" y="2030"/>
                  </a:moveTo>
                  <a:lnTo>
                    <a:pt x="1245" y="2030"/>
                  </a:lnTo>
                  <a:lnTo>
                    <a:pt x="1260" y="1986"/>
                  </a:lnTo>
                  <a:lnTo>
                    <a:pt x="1264" y="2008"/>
                  </a:lnTo>
                  <a:lnTo>
                    <a:pt x="1257" y="2033"/>
                  </a:lnTo>
                  <a:lnTo>
                    <a:pt x="1245" y="2030"/>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5" name="Freeform 21"/>
            <p:cNvSpPr>
              <a:spLocks/>
            </p:cNvSpPr>
            <p:nvPr/>
          </p:nvSpPr>
          <p:spPr bwMode="auto">
            <a:xfrm>
              <a:off x="8269288" y="3768726"/>
              <a:ext cx="754063" cy="1096963"/>
            </a:xfrm>
            <a:custGeom>
              <a:avLst/>
              <a:gdLst>
                <a:gd name="T0" fmla="*/ 265 w 790"/>
                <a:gd name="T1" fmla="*/ 3 h 1148"/>
                <a:gd name="T2" fmla="*/ 429 w 790"/>
                <a:gd name="T3" fmla="*/ 127 h 1148"/>
                <a:gd name="T4" fmla="*/ 477 w 790"/>
                <a:gd name="T5" fmla="*/ 121 h 1148"/>
                <a:gd name="T6" fmla="*/ 643 w 790"/>
                <a:gd name="T7" fmla="*/ 140 h 1148"/>
                <a:gd name="T8" fmla="*/ 651 w 790"/>
                <a:gd name="T9" fmla="*/ 261 h 1148"/>
                <a:gd name="T10" fmla="*/ 631 w 790"/>
                <a:gd name="T11" fmla="*/ 332 h 1148"/>
                <a:gd name="T12" fmla="*/ 582 w 790"/>
                <a:gd name="T13" fmla="*/ 428 h 1148"/>
                <a:gd name="T14" fmla="*/ 668 w 790"/>
                <a:gd name="T15" fmla="*/ 404 h 1148"/>
                <a:gd name="T16" fmla="*/ 745 w 790"/>
                <a:gd name="T17" fmla="*/ 426 h 1148"/>
                <a:gd name="T18" fmla="*/ 760 w 790"/>
                <a:gd name="T19" fmla="*/ 638 h 1148"/>
                <a:gd name="T20" fmla="*/ 790 w 790"/>
                <a:gd name="T21" fmla="*/ 737 h 1148"/>
                <a:gd name="T22" fmla="*/ 739 w 790"/>
                <a:gd name="T23" fmla="*/ 798 h 1148"/>
                <a:gd name="T24" fmla="*/ 675 w 790"/>
                <a:gd name="T25" fmla="*/ 878 h 1148"/>
                <a:gd name="T26" fmla="*/ 577 w 790"/>
                <a:gd name="T27" fmla="*/ 896 h 1148"/>
                <a:gd name="T28" fmla="*/ 547 w 790"/>
                <a:gd name="T29" fmla="*/ 945 h 1148"/>
                <a:gd name="T30" fmla="*/ 465 w 790"/>
                <a:gd name="T31" fmla="*/ 915 h 1148"/>
                <a:gd name="T32" fmla="*/ 377 w 790"/>
                <a:gd name="T33" fmla="*/ 914 h 1148"/>
                <a:gd name="T34" fmla="*/ 341 w 790"/>
                <a:gd name="T35" fmla="*/ 1027 h 1148"/>
                <a:gd name="T36" fmla="*/ 180 w 790"/>
                <a:gd name="T37" fmla="*/ 1118 h 1148"/>
                <a:gd name="T38" fmla="*/ 93 w 790"/>
                <a:gd name="T39" fmla="*/ 1104 h 1148"/>
                <a:gd name="T40" fmla="*/ 16 w 790"/>
                <a:gd name="T41" fmla="*/ 1096 h 1148"/>
                <a:gd name="T42" fmla="*/ 0 w 790"/>
                <a:gd name="T43" fmla="*/ 1012 h 1148"/>
                <a:gd name="T44" fmla="*/ 168 w 790"/>
                <a:gd name="T45" fmla="*/ 836 h 1148"/>
                <a:gd name="T46" fmla="*/ 155 w 790"/>
                <a:gd name="T47" fmla="*/ 811 h 1148"/>
                <a:gd name="T48" fmla="*/ 187 w 790"/>
                <a:gd name="T49" fmla="*/ 746 h 1148"/>
                <a:gd name="T50" fmla="*/ 202 w 790"/>
                <a:gd name="T51" fmla="*/ 650 h 1148"/>
                <a:gd name="T52" fmla="*/ 88 w 790"/>
                <a:gd name="T53" fmla="*/ 506 h 1148"/>
                <a:gd name="T54" fmla="*/ 39 w 790"/>
                <a:gd name="T55" fmla="*/ 467 h 1148"/>
                <a:gd name="T56" fmla="*/ 100 w 790"/>
                <a:gd name="T57" fmla="*/ 410 h 1148"/>
                <a:gd name="T58" fmla="*/ 173 w 790"/>
                <a:gd name="T59" fmla="*/ 297 h 1148"/>
                <a:gd name="T60" fmla="*/ 192 w 790"/>
                <a:gd name="T61" fmla="*/ 212 h 1148"/>
                <a:gd name="T62" fmla="*/ 194 w 790"/>
                <a:gd name="T63" fmla="*/ 169 h 1148"/>
                <a:gd name="T64" fmla="*/ 183 w 790"/>
                <a:gd name="T65" fmla="*/ 113 h 1148"/>
                <a:gd name="T66" fmla="*/ 258 w 790"/>
                <a:gd name="T67" fmla="*/ 0 h 1148"/>
                <a:gd name="T68" fmla="*/ 265 w 790"/>
                <a:gd name="T69" fmla="*/ 3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90" h="1148">
                  <a:moveTo>
                    <a:pt x="265" y="3"/>
                  </a:moveTo>
                  <a:lnTo>
                    <a:pt x="265" y="3"/>
                  </a:lnTo>
                  <a:lnTo>
                    <a:pt x="354" y="94"/>
                  </a:lnTo>
                  <a:lnTo>
                    <a:pt x="429" y="127"/>
                  </a:lnTo>
                  <a:lnTo>
                    <a:pt x="456" y="118"/>
                  </a:lnTo>
                  <a:lnTo>
                    <a:pt x="477" y="121"/>
                  </a:lnTo>
                  <a:lnTo>
                    <a:pt x="548" y="123"/>
                  </a:lnTo>
                  <a:lnTo>
                    <a:pt x="643" y="140"/>
                  </a:lnTo>
                  <a:lnTo>
                    <a:pt x="644" y="164"/>
                  </a:lnTo>
                  <a:lnTo>
                    <a:pt x="651" y="261"/>
                  </a:lnTo>
                  <a:lnTo>
                    <a:pt x="655" y="314"/>
                  </a:lnTo>
                  <a:lnTo>
                    <a:pt x="631" y="332"/>
                  </a:lnTo>
                  <a:lnTo>
                    <a:pt x="544" y="402"/>
                  </a:lnTo>
                  <a:lnTo>
                    <a:pt x="582" y="428"/>
                  </a:lnTo>
                  <a:lnTo>
                    <a:pt x="633" y="440"/>
                  </a:lnTo>
                  <a:lnTo>
                    <a:pt x="668" y="404"/>
                  </a:lnTo>
                  <a:lnTo>
                    <a:pt x="714" y="416"/>
                  </a:lnTo>
                  <a:lnTo>
                    <a:pt x="745" y="426"/>
                  </a:lnTo>
                  <a:lnTo>
                    <a:pt x="782" y="520"/>
                  </a:lnTo>
                  <a:lnTo>
                    <a:pt x="760" y="638"/>
                  </a:lnTo>
                  <a:lnTo>
                    <a:pt x="752" y="671"/>
                  </a:lnTo>
                  <a:lnTo>
                    <a:pt x="790" y="737"/>
                  </a:lnTo>
                  <a:lnTo>
                    <a:pt x="783" y="770"/>
                  </a:lnTo>
                  <a:lnTo>
                    <a:pt x="739" y="798"/>
                  </a:lnTo>
                  <a:lnTo>
                    <a:pt x="709" y="846"/>
                  </a:lnTo>
                  <a:lnTo>
                    <a:pt x="675" y="878"/>
                  </a:lnTo>
                  <a:lnTo>
                    <a:pt x="592" y="879"/>
                  </a:lnTo>
                  <a:lnTo>
                    <a:pt x="577" y="896"/>
                  </a:lnTo>
                  <a:lnTo>
                    <a:pt x="557" y="932"/>
                  </a:lnTo>
                  <a:lnTo>
                    <a:pt x="547" y="945"/>
                  </a:lnTo>
                  <a:lnTo>
                    <a:pt x="500" y="977"/>
                  </a:lnTo>
                  <a:lnTo>
                    <a:pt x="465" y="915"/>
                  </a:lnTo>
                  <a:lnTo>
                    <a:pt x="401" y="903"/>
                  </a:lnTo>
                  <a:lnTo>
                    <a:pt x="377" y="914"/>
                  </a:lnTo>
                  <a:lnTo>
                    <a:pt x="362" y="935"/>
                  </a:lnTo>
                  <a:lnTo>
                    <a:pt x="341" y="1027"/>
                  </a:lnTo>
                  <a:lnTo>
                    <a:pt x="289" y="1101"/>
                  </a:lnTo>
                  <a:lnTo>
                    <a:pt x="180" y="1118"/>
                  </a:lnTo>
                  <a:lnTo>
                    <a:pt x="122" y="1148"/>
                  </a:lnTo>
                  <a:lnTo>
                    <a:pt x="93" y="1104"/>
                  </a:lnTo>
                  <a:lnTo>
                    <a:pt x="58" y="1095"/>
                  </a:lnTo>
                  <a:lnTo>
                    <a:pt x="16" y="1096"/>
                  </a:lnTo>
                  <a:lnTo>
                    <a:pt x="22" y="1050"/>
                  </a:lnTo>
                  <a:lnTo>
                    <a:pt x="0" y="1012"/>
                  </a:lnTo>
                  <a:lnTo>
                    <a:pt x="175" y="907"/>
                  </a:lnTo>
                  <a:lnTo>
                    <a:pt x="168" y="836"/>
                  </a:lnTo>
                  <a:lnTo>
                    <a:pt x="168" y="830"/>
                  </a:lnTo>
                  <a:lnTo>
                    <a:pt x="155" y="811"/>
                  </a:lnTo>
                  <a:lnTo>
                    <a:pt x="129" y="773"/>
                  </a:lnTo>
                  <a:lnTo>
                    <a:pt x="187" y="746"/>
                  </a:lnTo>
                  <a:lnTo>
                    <a:pt x="169" y="714"/>
                  </a:lnTo>
                  <a:lnTo>
                    <a:pt x="202" y="650"/>
                  </a:lnTo>
                  <a:lnTo>
                    <a:pt x="156" y="622"/>
                  </a:lnTo>
                  <a:lnTo>
                    <a:pt x="88" y="506"/>
                  </a:lnTo>
                  <a:lnTo>
                    <a:pt x="72" y="478"/>
                  </a:lnTo>
                  <a:lnTo>
                    <a:pt x="39" y="467"/>
                  </a:lnTo>
                  <a:lnTo>
                    <a:pt x="51" y="428"/>
                  </a:lnTo>
                  <a:lnTo>
                    <a:pt x="100" y="410"/>
                  </a:lnTo>
                  <a:lnTo>
                    <a:pt x="148" y="379"/>
                  </a:lnTo>
                  <a:lnTo>
                    <a:pt x="173" y="297"/>
                  </a:lnTo>
                  <a:lnTo>
                    <a:pt x="157" y="250"/>
                  </a:lnTo>
                  <a:lnTo>
                    <a:pt x="192" y="212"/>
                  </a:lnTo>
                  <a:lnTo>
                    <a:pt x="194" y="178"/>
                  </a:lnTo>
                  <a:lnTo>
                    <a:pt x="194" y="169"/>
                  </a:lnTo>
                  <a:lnTo>
                    <a:pt x="187" y="119"/>
                  </a:lnTo>
                  <a:lnTo>
                    <a:pt x="183" y="113"/>
                  </a:lnTo>
                  <a:lnTo>
                    <a:pt x="188" y="104"/>
                  </a:lnTo>
                  <a:lnTo>
                    <a:pt x="258" y="0"/>
                  </a:lnTo>
                  <a:lnTo>
                    <a:pt x="265" y="3"/>
                  </a:lnTo>
                  <a:lnTo>
                    <a:pt x="265" y="3"/>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6" name="Freeform 22"/>
            <p:cNvSpPr>
              <a:spLocks noEditPoints="1"/>
            </p:cNvSpPr>
            <p:nvPr/>
          </p:nvSpPr>
          <p:spPr bwMode="auto">
            <a:xfrm>
              <a:off x="8264525" y="3765551"/>
              <a:ext cx="762000" cy="1104900"/>
            </a:xfrm>
            <a:custGeom>
              <a:avLst/>
              <a:gdLst>
                <a:gd name="T0" fmla="*/ 96 w 798"/>
                <a:gd name="T1" fmla="*/ 1111 h 1157"/>
                <a:gd name="T2" fmla="*/ 23 w 798"/>
                <a:gd name="T3" fmla="*/ 1055 h 1157"/>
                <a:gd name="T4" fmla="*/ 170 w 798"/>
                <a:gd name="T5" fmla="*/ 835 h 1157"/>
                <a:gd name="T6" fmla="*/ 171 w 798"/>
                <a:gd name="T7" fmla="*/ 718 h 1157"/>
                <a:gd name="T8" fmla="*/ 75 w 798"/>
                <a:gd name="T9" fmla="*/ 485 h 1157"/>
                <a:gd name="T10" fmla="*/ 104 w 798"/>
                <a:gd name="T11" fmla="*/ 411 h 1157"/>
                <a:gd name="T12" fmla="*/ 159 w 798"/>
                <a:gd name="T13" fmla="*/ 254 h 1157"/>
                <a:gd name="T14" fmla="*/ 195 w 798"/>
                <a:gd name="T15" fmla="*/ 173 h 1157"/>
                <a:gd name="T16" fmla="*/ 191 w 798"/>
                <a:gd name="T17" fmla="*/ 106 h 1157"/>
                <a:gd name="T18" fmla="*/ 361 w 798"/>
                <a:gd name="T19" fmla="*/ 95 h 1157"/>
                <a:gd name="T20" fmla="*/ 482 w 798"/>
                <a:gd name="T21" fmla="*/ 121 h 1157"/>
                <a:gd name="T22" fmla="*/ 652 w 798"/>
                <a:gd name="T23" fmla="*/ 168 h 1157"/>
                <a:gd name="T24" fmla="*/ 554 w 798"/>
                <a:gd name="T25" fmla="*/ 405 h 1157"/>
                <a:gd name="T26" fmla="*/ 672 w 798"/>
                <a:gd name="T27" fmla="*/ 405 h 1157"/>
                <a:gd name="T28" fmla="*/ 790 w 798"/>
                <a:gd name="T29" fmla="*/ 524 h 1157"/>
                <a:gd name="T30" fmla="*/ 798 w 798"/>
                <a:gd name="T31" fmla="*/ 741 h 1157"/>
                <a:gd name="T32" fmla="*/ 717 w 798"/>
                <a:gd name="T33" fmla="*/ 852 h 1157"/>
                <a:gd name="T34" fmla="*/ 585 w 798"/>
                <a:gd name="T35" fmla="*/ 903 h 1157"/>
                <a:gd name="T36" fmla="*/ 504 w 798"/>
                <a:gd name="T37" fmla="*/ 985 h 1157"/>
                <a:gd name="T38" fmla="*/ 385 w 798"/>
                <a:gd name="T39" fmla="*/ 921 h 1157"/>
                <a:gd name="T40" fmla="*/ 296 w 798"/>
                <a:gd name="T41" fmla="*/ 1108 h 1157"/>
                <a:gd name="T42" fmla="*/ 125 w 798"/>
                <a:gd name="T43" fmla="*/ 1157 h 1157"/>
                <a:gd name="T44" fmla="*/ 100 w 798"/>
                <a:gd name="T45" fmla="*/ 1105 h 1157"/>
                <a:gd name="T46" fmla="*/ 292 w 798"/>
                <a:gd name="T47" fmla="*/ 1101 h 1157"/>
                <a:gd name="T48" fmla="*/ 381 w 798"/>
                <a:gd name="T49" fmla="*/ 915 h 1157"/>
                <a:gd name="T50" fmla="*/ 506 w 798"/>
                <a:gd name="T51" fmla="*/ 976 h 1157"/>
                <a:gd name="T52" fmla="*/ 579 w 798"/>
                <a:gd name="T53" fmla="*/ 899 h 1157"/>
                <a:gd name="T54" fmla="*/ 712 w 798"/>
                <a:gd name="T55" fmla="*/ 848 h 1157"/>
                <a:gd name="T56" fmla="*/ 791 w 798"/>
                <a:gd name="T57" fmla="*/ 742 h 1157"/>
                <a:gd name="T58" fmla="*/ 783 w 798"/>
                <a:gd name="T59" fmla="*/ 524 h 1157"/>
                <a:gd name="T60" fmla="*/ 674 w 798"/>
                <a:gd name="T61" fmla="*/ 412 h 1157"/>
                <a:gd name="T62" fmla="*/ 543 w 798"/>
                <a:gd name="T63" fmla="*/ 406 h 1157"/>
                <a:gd name="T64" fmla="*/ 645 w 798"/>
                <a:gd name="T65" fmla="*/ 169 h 1157"/>
                <a:gd name="T66" fmla="*/ 482 w 798"/>
                <a:gd name="T67" fmla="*/ 128 h 1157"/>
                <a:gd name="T68" fmla="*/ 357 w 798"/>
                <a:gd name="T69" fmla="*/ 100 h 1157"/>
                <a:gd name="T70" fmla="*/ 192 w 798"/>
                <a:gd name="T71" fmla="*/ 117 h 1157"/>
                <a:gd name="T72" fmla="*/ 202 w 798"/>
                <a:gd name="T73" fmla="*/ 182 h 1157"/>
                <a:gd name="T74" fmla="*/ 166 w 798"/>
                <a:gd name="T75" fmla="*/ 255 h 1157"/>
                <a:gd name="T76" fmla="*/ 156 w 798"/>
                <a:gd name="T77" fmla="*/ 385 h 1157"/>
                <a:gd name="T78" fmla="*/ 48 w 798"/>
                <a:gd name="T79" fmla="*/ 469 h 1157"/>
                <a:gd name="T80" fmla="*/ 164 w 798"/>
                <a:gd name="T81" fmla="*/ 623 h 1157"/>
                <a:gd name="T82" fmla="*/ 197 w 798"/>
                <a:gd name="T83" fmla="*/ 752 h 1157"/>
                <a:gd name="T84" fmla="*/ 177 w 798"/>
                <a:gd name="T85" fmla="*/ 840 h 1157"/>
                <a:gd name="T86" fmla="*/ 9 w 798"/>
                <a:gd name="T87" fmla="*/ 1017 h 1157"/>
                <a:gd name="T88" fmla="*/ 63 w 798"/>
                <a:gd name="T89" fmla="*/ 1096 h 1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98" h="1157">
                  <a:moveTo>
                    <a:pt x="125" y="1157"/>
                  </a:moveTo>
                  <a:lnTo>
                    <a:pt x="125" y="1157"/>
                  </a:lnTo>
                  <a:lnTo>
                    <a:pt x="96" y="1111"/>
                  </a:lnTo>
                  <a:lnTo>
                    <a:pt x="63" y="1103"/>
                  </a:lnTo>
                  <a:lnTo>
                    <a:pt x="17" y="1103"/>
                  </a:lnTo>
                  <a:lnTo>
                    <a:pt x="23" y="1055"/>
                  </a:lnTo>
                  <a:lnTo>
                    <a:pt x="0" y="1015"/>
                  </a:lnTo>
                  <a:lnTo>
                    <a:pt x="176" y="910"/>
                  </a:lnTo>
                  <a:lnTo>
                    <a:pt x="170" y="835"/>
                  </a:lnTo>
                  <a:lnTo>
                    <a:pt x="129" y="776"/>
                  </a:lnTo>
                  <a:lnTo>
                    <a:pt x="187" y="749"/>
                  </a:lnTo>
                  <a:lnTo>
                    <a:pt x="171" y="718"/>
                  </a:lnTo>
                  <a:lnTo>
                    <a:pt x="203" y="655"/>
                  </a:lnTo>
                  <a:lnTo>
                    <a:pt x="158" y="627"/>
                  </a:lnTo>
                  <a:lnTo>
                    <a:pt x="75" y="485"/>
                  </a:lnTo>
                  <a:lnTo>
                    <a:pt x="40" y="473"/>
                  </a:lnTo>
                  <a:lnTo>
                    <a:pt x="53" y="429"/>
                  </a:lnTo>
                  <a:lnTo>
                    <a:pt x="104" y="411"/>
                  </a:lnTo>
                  <a:lnTo>
                    <a:pt x="150" y="381"/>
                  </a:lnTo>
                  <a:lnTo>
                    <a:pt x="174" y="301"/>
                  </a:lnTo>
                  <a:lnTo>
                    <a:pt x="159" y="254"/>
                  </a:lnTo>
                  <a:lnTo>
                    <a:pt x="193" y="215"/>
                  </a:lnTo>
                  <a:lnTo>
                    <a:pt x="196" y="182"/>
                  </a:lnTo>
                  <a:lnTo>
                    <a:pt x="195" y="173"/>
                  </a:lnTo>
                  <a:lnTo>
                    <a:pt x="189" y="124"/>
                  </a:lnTo>
                  <a:lnTo>
                    <a:pt x="184" y="117"/>
                  </a:lnTo>
                  <a:lnTo>
                    <a:pt x="191" y="106"/>
                  </a:lnTo>
                  <a:lnTo>
                    <a:pt x="262" y="0"/>
                  </a:lnTo>
                  <a:lnTo>
                    <a:pt x="272" y="5"/>
                  </a:lnTo>
                  <a:lnTo>
                    <a:pt x="361" y="95"/>
                  </a:lnTo>
                  <a:lnTo>
                    <a:pt x="434" y="128"/>
                  </a:lnTo>
                  <a:lnTo>
                    <a:pt x="460" y="118"/>
                  </a:lnTo>
                  <a:lnTo>
                    <a:pt x="482" y="121"/>
                  </a:lnTo>
                  <a:lnTo>
                    <a:pt x="553" y="123"/>
                  </a:lnTo>
                  <a:lnTo>
                    <a:pt x="651" y="141"/>
                  </a:lnTo>
                  <a:lnTo>
                    <a:pt x="652" y="168"/>
                  </a:lnTo>
                  <a:lnTo>
                    <a:pt x="664" y="320"/>
                  </a:lnTo>
                  <a:lnTo>
                    <a:pt x="638" y="338"/>
                  </a:lnTo>
                  <a:lnTo>
                    <a:pt x="554" y="405"/>
                  </a:lnTo>
                  <a:lnTo>
                    <a:pt x="588" y="429"/>
                  </a:lnTo>
                  <a:lnTo>
                    <a:pt x="637" y="440"/>
                  </a:lnTo>
                  <a:lnTo>
                    <a:pt x="672" y="405"/>
                  </a:lnTo>
                  <a:lnTo>
                    <a:pt x="720" y="417"/>
                  </a:lnTo>
                  <a:lnTo>
                    <a:pt x="753" y="427"/>
                  </a:lnTo>
                  <a:lnTo>
                    <a:pt x="790" y="524"/>
                  </a:lnTo>
                  <a:lnTo>
                    <a:pt x="768" y="643"/>
                  </a:lnTo>
                  <a:lnTo>
                    <a:pt x="761" y="674"/>
                  </a:lnTo>
                  <a:lnTo>
                    <a:pt x="798" y="741"/>
                  </a:lnTo>
                  <a:lnTo>
                    <a:pt x="790" y="776"/>
                  </a:lnTo>
                  <a:lnTo>
                    <a:pt x="746" y="805"/>
                  </a:lnTo>
                  <a:lnTo>
                    <a:pt x="717" y="852"/>
                  </a:lnTo>
                  <a:lnTo>
                    <a:pt x="681" y="886"/>
                  </a:lnTo>
                  <a:lnTo>
                    <a:pt x="598" y="886"/>
                  </a:lnTo>
                  <a:lnTo>
                    <a:pt x="585" y="903"/>
                  </a:lnTo>
                  <a:lnTo>
                    <a:pt x="565" y="938"/>
                  </a:lnTo>
                  <a:lnTo>
                    <a:pt x="554" y="952"/>
                  </a:lnTo>
                  <a:lnTo>
                    <a:pt x="504" y="985"/>
                  </a:lnTo>
                  <a:lnTo>
                    <a:pt x="467" y="922"/>
                  </a:lnTo>
                  <a:lnTo>
                    <a:pt x="407" y="911"/>
                  </a:lnTo>
                  <a:lnTo>
                    <a:pt x="385" y="921"/>
                  </a:lnTo>
                  <a:lnTo>
                    <a:pt x="370" y="940"/>
                  </a:lnTo>
                  <a:lnTo>
                    <a:pt x="349" y="1033"/>
                  </a:lnTo>
                  <a:lnTo>
                    <a:pt x="296" y="1108"/>
                  </a:lnTo>
                  <a:lnTo>
                    <a:pt x="295" y="1108"/>
                  </a:lnTo>
                  <a:lnTo>
                    <a:pt x="186" y="1126"/>
                  </a:lnTo>
                  <a:lnTo>
                    <a:pt x="125" y="1157"/>
                  </a:lnTo>
                  <a:close/>
                  <a:moveTo>
                    <a:pt x="63" y="1096"/>
                  </a:moveTo>
                  <a:lnTo>
                    <a:pt x="63" y="1096"/>
                  </a:lnTo>
                  <a:lnTo>
                    <a:pt x="100" y="1105"/>
                  </a:lnTo>
                  <a:lnTo>
                    <a:pt x="128" y="1148"/>
                  </a:lnTo>
                  <a:lnTo>
                    <a:pt x="185" y="1119"/>
                  </a:lnTo>
                  <a:lnTo>
                    <a:pt x="292" y="1101"/>
                  </a:lnTo>
                  <a:lnTo>
                    <a:pt x="343" y="1029"/>
                  </a:lnTo>
                  <a:lnTo>
                    <a:pt x="364" y="937"/>
                  </a:lnTo>
                  <a:lnTo>
                    <a:pt x="381" y="915"/>
                  </a:lnTo>
                  <a:lnTo>
                    <a:pt x="406" y="904"/>
                  </a:lnTo>
                  <a:lnTo>
                    <a:pt x="472" y="916"/>
                  </a:lnTo>
                  <a:lnTo>
                    <a:pt x="506" y="976"/>
                  </a:lnTo>
                  <a:lnTo>
                    <a:pt x="550" y="947"/>
                  </a:lnTo>
                  <a:lnTo>
                    <a:pt x="559" y="934"/>
                  </a:lnTo>
                  <a:lnTo>
                    <a:pt x="579" y="899"/>
                  </a:lnTo>
                  <a:lnTo>
                    <a:pt x="595" y="879"/>
                  </a:lnTo>
                  <a:lnTo>
                    <a:pt x="679" y="879"/>
                  </a:lnTo>
                  <a:lnTo>
                    <a:pt x="712" y="848"/>
                  </a:lnTo>
                  <a:lnTo>
                    <a:pt x="742" y="799"/>
                  </a:lnTo>
                  <a:lnTo>
                    <a:pt x="785" y="772"/>
                  </a:lnTo>
                  <a:lnTo>
                    <a:pt x="791" y="742"/>
                  </a:lnTo>
                  <a:lnTo>
                    <a:pt x="754" y="675"/>
                  </a:lnTo>
                  <a:lnTo>
                    <a:pt x="762" y="641"/>
                  </a:lnTo>
                  <a:lnTo>
                    <a:pt x="783" y="524"/>
                  </a:lnTo>
                  <a:lnTo>
                    <a:pt x="748" y="433"/>
                  </a:lnTo>
                  <a:lnTo>
                    <a:pt x="718" y="423"/>
                  </a:lnTo>
                  <a:lnTo>
                    <a:pt x="674" y="412"/>
                  </a:lnTo>
                  <a:lnTo>
                    <a:pt x="639" y="447"/>
                  </a:lnTo>
                  <a:lnTo>
                    <a:pt x="585" y="435"/>
                  </a:lnTo>
                  <a:lnTo>
                    <a:pt x="543" y="406"/>
                  </a:lnTo>
                  <a:lnTo>
                    <a:pt x="634" y="333"/>
                  </a:lnTo>
                  <a:lnTo>
                    <a:pt x="657" y="317"/>
                  </a:lnTo>
                  <a:lnTo>
                    <a:pt x="645" y="169"/>
                  </a:lnTo>
                  <a:lnTo>
                    <a:pt x="645" y="147"/>
                  </a:lnTo>
                  <a:lnTo>
                    <a:pt x="553" y="130"/>
                  </a:lnTo>
                  <a:lnTo>
                    <a:pt x="482" y="128"/>
                  </a:lnTo>
                  <a:lnTo>
                    <a:pt x="461" y="125"/>
                  </a:lnTo>
                  <a:lnTo>
                    <a:pt x="433" y="135"/>
                  </a:lnTo>
                  <a:lnTo>
                    <a:pt x="357" y="100"/>
                  </a:lnTo>
                  <a:lnTo>
                    <a:pt x="268" y="10"/>
                  </a:lnTo>
                  <a:lnTo>
                    <a:pt x="264" y="8"/>
                  </a:lnTo>
                  <a:lnTo>
                    <a:pt x="192" y="117"/>
                  </a:lnTo>
                  <a:lnTo>
                    <a:pt x="196" y="123"/>
                  </a:lnTo>
                  <a:lnTo>
                    <a:pt x="202" y="172"/>
                  </a:lnTo>
                  <a:lnTo>
                    <a:pt x="202" y="182"/>
                  </a:lnTo>
                  <a:lnTo>
                    <a:pt x="200" y="218"/>
                  </a:lnTo>
                  <a:lnTo>
                    <a:pt x="199" y="219"/>
                  </a:lnTo>
                  <a:lnTo>
                    <a:pt x="166" y="255"/>
                  </a:lnTo>
                  <a:lnTo>
                    <a:pt x="181" y="300"/>
                  </a:lnTo>
                  <a:lnTo>
                    <a:pt x="181" y="301"/>
                  </a:lnTo>
                  <a:lnTo>
                    <a:pt x="156" y="385"/>
                  </a:lnTo>
                  <a:lnTo>
                    <a:pt x="107" y="417"/>
                  </a:lnTo>
                  <a:lnTo>
                    <a:pt x="58" y="434"/>
                  </a:lnTo>
                  <a:lnTo>
                    <a:pt x="48" y="469"/>
                  </a:lnTo>
                  <a:lnTo>
                    <a:pt x="79" y="480"/>
                  </a:lnTo>
                  <a:lnTo>
                    <a:pt x="96" y="508"/>
                  </a:lnTo>
                  <a:lnTo>
                    <a:pt x="164" y="623"/>
                  </a:lnTo>
                  <a:lnTo>
                    <a:pt x="212" y="652"/>
                  </a:lnTo>
                  <a:lnTo>
                    <a:pt x="178" y="718"/>
                  </a:lnTo>
                  <a:lnTo>
                    <a:pt x="197" y="752"/>
                  </a:lnTo>
                  <a:lnTo>
                    <a:pt x="139" y="778"/>
                  </a:lnTo>
                  <a:lnTo>
                    <a:pt x="176" y="833"/>
                  </a:lnTo>
                  <a:lnTo>
                    <a:pt x="177" y="840"/>
                  </a:lnTo>
                  <a:lnTo>
                    <a:pt x="183" y="913"/>
                  </a:lnTo>
                  <a:lnTo>
                    <a:pt x="181" y="914"/>
                  </a:lnTo>
                  <a:lnTo>
                    <a:pt x="9" y="1017"/>
                  </a:lnTo>
                  <a:lnTo>
                    <a:pt x="30" y="1054"/>
                  </a:lnTo>
                  <a:lnTo>
                    <a:pt x="25" y="1096"/>
                  </a:lnTo>
                  <a:lnTo>
                    <a:pt x="63" y="1096"/>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7" name="Freeform 23"/>
            <p:cNvSpPr>
              <a:spLocks/>
            </p:cNvSpPr>
            <p:nvPr/>
          </p:nvSpPr>
          <p:spPr bwMode="auto">
            <a:xfrm>
              <a:off x="7334250" y="4298951"/>
              <a:ext cx="1101725" cy="1362075"/>
            </a:xfrm>
            <a:custGeom>
              <a:avLst/>
              <a:gdLst>
                <a:gd name="T0" fmla="*/ 348 w 1156"/>
                <a:gd name="T1" fmla="*/ 7 h 1426"/>
                <a:gd name="T2" fmla="*/ 411 w 1156"/>
                <a:gd name="T3" fmla="*/ 30 h 1426"/>
                <a:gd name="T4" fmla="*/ 452 w 1156"/>
                <a:gd name="T5" fmla="*/ 131 h 1426"/>
                <a:gd name="T6" fmla="*/ 556 w 1156"/>
                <a:gd name="T7" fmla="*/ 155 h 1426"/>
                <a:gd name="T8" fmla="*/ 610 w 1156"/>
                <a:gd name="T9" fmla="*/ 163 h 1426"/>
                <a:gd name="T10" fmla="*/ 680 w 1156"/>
                <a:gd name="T11" fmla="*/ 202 h 1426"/>
                <a:gd name="T12" fmla="*/ 811 w 1156"/>
                <a:gd name="T13" fmla="*/ 190 h 1426"/>
                <a:gd name="T14" fmla="*/ 876 w 1156"/>
                <a:gd name="T15" fmla="*/ 171 h 1426"/>
                <a:gd name="T16" fmla="*/ 886 w 1156"/>
                <a:gd name="T17" fmla="*/ 214 h 1426"/>
                <a:gd name="T18" fmla="*/ 928 w 1156"/>
                <a:gd name="T19" fmla="*/ 308 h 1426"/>
                <a:gd name="T20" fmla="*/ 1008 w 1156"/>
                <a:gd name="T21" fmla="*/ 270 h 1426"/>
                <a:gd name="T22" fmla="*/ 1136 w 1156"/>
                <a:gd name="T23" fmla="*/ 256 h 1426"/>
                <a:gd name="T24" fmla="*/ 1149 w 1156"/>
                <a:gd name="T25" fmla="*/ 281 h 1426"/>
                <a:gd name="T26" fmla="*/ 981 w 1156"/>
                <a:gd name="T27" fmla="*/ 457 h 1426"/>
                <a:gd name="T28" fmla="*/ 997 w 1156"/>
                <a:gd name="T29" fmla="*/ 541 h 1426"/>
                <a:gd name="T30" fmla="*/ 895 w 1156"/>
                <a:gd name="T31" fmla="*/ 606 h 1426"/>
                <a:gd name="T32" fmla="*/ 907 w 1156"/>
                <a:gd name="T33" fmla="*/ 684 h 1426"/>
                <a:gd name="T34" fmla="*/ 852 w 1156"/>
                <a:gd name="T35" fmla="*/ 783 h 1426"/>
                <a:gd name="T36" fmla="*/ 759 w 1156"/>
                <a:gd name="T37" fmla="*/ 763 h 1426"/>
                <a:gd name="T38" fmla="*/ 720 w 1156"/>
                <a:gd name="T39" fmla="*/ 846 h 1426"/>
                <a:gd name="T40" fmla="*/ 612 w 1156"/>
                <a:gd name="T41" fmla="*/ 883 h 1426"/>
                <a:gd name="T42" fmla="*/ 577 w 1156"/>
                <a:gd name="T43" fmla="*/ 966 h 1426"/>
                <a:gd name="T44" fmla="*/ 538 w 1156"/>
                <a:gd name="T45" fmla="*/ 1049 h 1426"/>
                <a:gd name="T46" fmla="*/ 590 w 1156"/>
                <a:gd name="T47" fmla="*/ 1151 h 1426"/>
                <a:gd name="T48" fmla="*/ 562 w 1156"/>
                <a:gd name="T49" fmla="*/ 1271 h 1426"/>
                <a:gd name="T50" fmla="*/ 460 w 1156"/>
                <a:gd name="T51" fmla="*/ 1270 h 1426"/>
                <a:gd name="T52" fmla="*/ 372 w 1156"/>
                <a:gd name="T53" fmla="*/ 1253 h 1426"/>
                <a:gd name="T54" fmla="*/ 262 w 1156"/>
                <a:gd name="T55" fmla="*/ 1274 h 1426"/>
                <a:gd name="T56" fmla="*/ 260 w 1156"/>
                <a:gd name="T57" fmla="*/ 1390 h 1426"/>
                <a:gd name="T58" fmla="*/ 173 w 1156"/>
                <a:gd name="T59" fmla="*/ 1426 h 1426"/>
                <a:gd name="T60" fmla="*/ 18 w 1156"/>
                <a:gd name="T61" fmla="*/ 1220 h 1426"/>
                <a:gd name="T62" fmla="*/ 51 w 1156"/>
                <a:gd name="T63" fmla="*/ 1062 h 1426"/>
                <a:gd name="T64" fmla="*/ 3 w 1156"/>
                <a:gd name="T65" fmla="*/ 981 h 1426"/>
                <a:gd name="T66" fmla="*/ 27 w 1156"/>
                <a:gd name="T67" fmla="*/ 911 h 1426"/>
                <a:gd name="T68" fmla="*/ 112 w 1156"/>
                <a:gd name="T69" fmla="*/ 937 h 1426"/>
                <a:gd name="T70" fmla="*/ 83 w 1156"/>
                <a:gd name="T71" fmla="*/ 744 h 1426"/>
                <a:gd name="T72" fmla="*/ 191 w 1156"/>
                <a:gd name="T73" fmla="*/ 681 h 1426"/>
                <a:gd name="T74" fmla="*/ 170 w 1156"/>
                <a:gd name="T75" fmla="*/ 607 h 1426"/>
                <a:gd name="T76" fmla="*/ 178 w 1156"/>
                <a:gd name="T77" fmla="*/ 500 h 1426"/>
                <a:gd name="T78" fmla="*/ 201 w 1156"/>
                <a:gd name="T79" fmla="*/ 434 h 1426"/>
                <a:gd name="T80" fmla="*/ 137 w 1156"/>
                <a:gd name="T81" fmla="*/ 366 h 1426"/>
                <a:gd name="T82" fmla="*/ 150 w 1156"/>
                <a:gd name="T83" fmla="*/ 314 h 1426"/>
                <a:gd name="T84" fmla="*/ 130 w 1156"/>
                <a:gd name="T85" fmla="*/ 276 h 1426"/>
                <a:gd name="T86" fmla="*/ 185 w 1156"/>
                <a:gd name="T87" fmla="*/ 237 h 1426"/>
                <a:gd name="T88" fmla="*/ 295 w 1156"/>
                <a:gd name="T89" fmla="*/ 207 h 1426"/>
                <a:gd name="T90" fmla="*/ 321 w 1156"/>
                <a:gd name="T91" fmla="*/ 160 h 1426"/>
                <a:gd name="T92" fmla="*/ 316 w 1156"/>
                <a:gd name="T93" fmla="*/ 99 h 1426"/>
                <a:gd name="T94" fmla="*/ 355 w 1156"/>
                <a:gd name="T95" fmla="*/ 36 h 1426"/>
                <a:gd name="T96" fmla="*/ 348 w 1156"/>
                <a:gd name="T97" fmla="*/ 7 h 1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56" h="1426">
                  <a:moveTo>
                    <a:pt x="348" y="7"/>
                  </a:moveTo>
                  <a:lnTo>
                    <a:pt x="348" y="7"/>
                  </a:lnTo>
                  <a:lnTo>
                    <a:pt x="370" y="0"/>
                  </a:lnTo>
                  <a:lnTo>
                    <a:pt x="411" y="30"/>
                  </a:lnTo>
                  <a:lnTo>
                    <a:pt x="422" y="128"/>
                  </a:lnTo>
                  <a:lnTo>
                    <a:pt x="452" y="131"/>
                  </a:lnTo>
                  <a:lnTo>
                    <a:pt x="486" y="138"/>
                  </a:lnTo>
                  <a:lnTo>
                    <a:pt x="556" y="155"/>
                  </a:lnTo>
                  <a:lnTo>
                    <a:pt x="604" y="145"/>
                  </a:lnTo>
                  <a:lnTo>
                    <a:pt x="610" y="163"/>
                  </a:lnTo>
                  <a:lnTo>
                    <a:pt x="639" y="239"/>
                  </a:lnTo>
                  <a:lnTo>
                    <a:pt x="680" y="202"/>
                  </a:lnTo>
                  <a:lnTo>
                    <a:pt x="767" y="158"/>
                  </a:lnTo>
                  <a:lnTo>
                    <a:pt x="811" y="190"/>
                  </a:lnTo>
                  <a:lnTo>
                    <a:pt x="849" y="157"/>
                  </a:lnTo>
                  <a:lnTo>
                    <a:pt x="876" y="171"/>
                  </a:lnTo>
                  <a:lnTo>
                    <a:pt x="883" y="174"/>
                  </a:lnTo>
                  <a:lnTo>
                    <a:pt x="886" y="214"/>
                  </a:lnTo>
                  <a:lnTo>
                    <a:pt x="930" y="243"/>
                  </a:lnTo>
                  <a:lnTo>
                    <a:pt x="928" y="308"/>
                  </a:lnTo>
                  <a:lnTo>
                    <a:pt x="934" y="323"/>
                  </a:lnTo>
                  <a:lnTo>
                    <a:pt x="1008" y="270"/>
                  </a:lnTo>
                  <a:lnTo>
                    <a:pt x="1110" y="218"/>
                  </a:lnTo>
                  <a:lnTo>
                    <a:pt x="1136" y="256"/>
                  </a:lnTo>
                  <a:lnTo>
                    <a:pt x="1149" y="275"/>
                  </a:lnTo>
                  <a:lnTo>
                    <a:pt x="1149" y="281"/>
                  </a:lnTo>
                  <a:lnTo>
                    <a:pt x="1156" y="352"/>
                  </a:lnTo>
                  <a:lnTo>
                    <a:pt x="981" y="457"/>
                  </a:lnTo>
                  <a:lnTo>
                    <a:pt x="1003" y="495"/>
                  </a:lnTo>
                  <a:lnTo>
                    <a:pt x="997" y="541"/>
                  </a:lnTo>
                  <a:lnTo>
                    <a:pt x="932" y="599"/>
                  </a:lnTo>
                  <a:lnTo>
                    <a:pt x="895" y="606"/>
                  </a:lnTo>
                  <a:lnTo>
                    <a:pt x="892" y="629"/>
                  </a:lnTo>
                  <a:lnTo>
                    <a:pt x="907" y="684"/>
                  </a:lnTo>
                  <a:lnTo>
                    <a:pt x="876" y="696"/>
                  </a:lnTo>
                  <a:lnTo>
                    <a:pt x="852" y="783"/>
                  </a:lnTo>
                  <a:lnTo>
                    <a:pt x="801" y="806"/>
                  </a:lnTo>
                  <a:lnTo>
                    <a:pt x="759" y="763"/>
                  </a:lnTo>
                  <a:lnTo>
                    <a:pt x="728" y="784"/>
                  </a:lnTo>
                  <a:lnTo>
                    <a:pt x="720" y="846"/>
                  </a:lnTo>
                  <a:lnTo>
                    <a:pt x="648" y="889"/>
                  </a:lnTo>
                  <a:lnTo>
                    <a:pt x="612" y="883"/>
                  </a:lnTo>
                  <a:lnTo>
                    <a:pt x="574" y="920"/>
                  </a:lnTo>
                  <a:lnTo>
                    <a:pt x="577" y="966"/>
                  </a:lnTo>
                  <a:lnTo>
                    <a:pt x="588" y="1004"/>
                  </a:lnTo>
                  <a:lnTo>
                    <a:pt x="538" y="1049"/>
                  </a:lnTo>
                  <a:lnTo>
                    <a:pt x="532" y="1093"/>
                  </a:lnTo>
                  <a:lnTo>
                    <a:pt x="590" y="1151"/>
                  </a:lnTo>
                  <a:lnTo>
                    <a:pt x="592" y="1260"/>
                  </a:lnTo>
                  <a:lnTo>
                    <a:pt x="562" y="1271"/>
                  </a:lnTo>
                  <a:lnTo>
                    <a:pt x="513" y="1310"/>
                  </a:lnTo>
                  <a:lnTo>
                    <a:pt x="460" y="1270"/>
                  </a:lnTo>
                  <a:lnTo>
                    <a:pt x="409" y="1286"/>
                  </a:lnTo>
                  <a:lnTo>
                    <a:pt x="372" y="1253"/>
                  </a:lnTo>
                  <a:lnTo>
                    <a:pt x="293" y="1239"/>
                  </a:lnTo>
                  <a:lnTo>
                    <a:pt x="262" y="1274"/>
                  </a:lnTo>
                  <a:lnTo>
                    <a:pt x="252" y="1348"/>
                  </a:lnTo>
                  <a:lnTo>
                    <a:pt x="260" y="1390"/>
                  </a:lnTo>
                  <a:lnTo>
                    <a:pt x="188" y="1407"/>
                  </a:lnTo>
                  <a:lnTo>
                    <a:pt x="173" y="1426"/>
                  </a:lnTo>
                  <a:lnTo>
                    <a:pt x="62" y="1367"/>
                  </a:lnTo>
                  <a:lnTo>
                    <a:pt x="18" y="1220"/>
                  </a:lnTo>
                  <a:lnTo>
                    <a:pt x="53" y="1124"/>
                  </a:lnTo>
                  <a:lnTo>
                    <a:pt x="51" y="1062"/>
                  </a:lnTo>
                  <a:lnTo>
                    <a:pt x="37" y="1036"/>
                  </a:lnTo>
                  <a:lnTo>
                    <a:pt x="3" y="981"/>
                  </a:lnTo>
                  <a:lnTo>
                    <a:pt x="0" y="940"/>
                  </a:lnTo>
                  <a:lnTo>
                    <a:pt x="27" y="911"/>
                  </a:lnTo>
                  <a:lnTo>
                    <a:pt x="62" y="946"/>
                  </a:lnTo>
                  <a:lnTo>
                    <a:pt x="112" y="937"/>
                  </a:lnTo>
                  <a:lnTo>
                    <a:pt x="118" y="861"/>
                  </a:lnTo>
                  <a:lnTo>
                    <a:pt x="83" y="744"/>
                  </a:lnTo>
                  <a:lnTo>
                    <a:pt x="102" y="710"/>
                  </a:lnTo>
                  <a:lnTo>
                    <a:pt x="191" y="681"/>
                  </a:lnTo>
                  <a:lnTo>
                    <a:pt x="173" y="618"/>
                  </a:lnTo>
                  <a:lnTo>
                    <a:pt x="170" y="607"/>
                  </a:lnTo>
                  <a:lnTo>
                    <a:pt x="169" y="602"/>
                  </a:lnTo>
                  <a:lnTo>
                    <a:pt x="178" y="500"/>
                  </a:lnTo>
                  <a:lnTo>
                    <a:pt x="221" y="459"/>
                  </a:lnTo>
                  <a:lnTo>
                    <a:pt x="201" y="434"/>
                  </a:lnTo>
                  <a:lnTo>
                    <a:pt x="145" y="431"/>
                  </a:lnTo>
                  <a:lnTo>
                    <a:pt x="137" y="366"/>
                  </a:lnTo>
                  <a:lnTo>
                    <a:pt x="161" y="347"/>
                  </a:lnTo>
                  <a:lnTo>
                    <a:pt x="150" y="314"/>
                  </a:lnTo>
                  <a:lnTo>
                    <a:pt x="118" y="299"/>
                  </a:lnTo>
                  <a:lnTo>
                    <a:pt x="130" y="276"/>
                  </a:lnTo>
                  <a:lnTo>
                    <a:pt x="158" y="249"/>
                  </a:lnTo>
                  <a:lnTo>
                    <a:pt x="185" y="237"/>
                  </a:lnTo>
                  <a:lnTo>
                    <a:pt x="218" y="240"/>
                  </a:lnTo>
                  <a:lnTo>
                    <a:pt x="295" y="207"/>
                  </a:lnTo>
                  <a:lnTo>
                    <a:pt x="293" y="172"/>
                  </a:lnTo>
                  <a:lnTo>
                    <a:pt x="321" y="160"/>
                  </a:lnTo>
                  <a:lnTo>
                    <a:pt x="319" y="134"/>
                  </a:lnTo>
                  <a:lnTo>
                    <a:pt x="316" y="99"/>
                  </a:lnTo>
                  <a:lnTo>
                    <a:pt x="355" y="49"/>
                  </a:lnTo>
                  <a:lnTo>
                    <a:pt x="355" y="36"/>
                  </a:lnTo>
                  <a:lnTo>
                    <a:pt x="348" y="7"/>
                  </a:lnTo>
                  <a:lnTo>
                    <a:pt x="348" y="7"/>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8" name="Freeform 24"/>
            <p:cNvSpPr>
              <a:spLocks noEditPoints="1"/>
            </p:cNvSpPr>
            <p:nvPr/>
          </p:nvSpPr>
          <p:spPr bwMode="auto">
            <a:xfrm>
              <a:off x="7331075" y="4295776"/>
              <a:ext cx="1108075" cy="1368425"/>
            </a:xfrm>
            <a:custGeom>
              <a:avLst/>
              <a:gdLst>
                <a:gd name="T0" fmla="*/ 62 w 1162"/>
                <a:gd name="T1" fmla="*/ 1373 h 1434"/>
                <a:gd name="T2" fmla="*/ 52 w 1162"/>
                <a:gd name="T3" fmla="*/ 1128 h 1434"/>
                <a:gd name="T4" fmla="*/ 3 w 1162"/>
                <a:gd name="T5" fmla="*/ 985 h 1434"/>
                <a:gd name="T6" fmla="*/ 66 w 1162"/>
                <a:gd name="T7" fmla="*/ 946 h 1434"/>
                <a:gd name="T8" fmla="*/ 82 w 1162"/>
                <a:gd name="T9" fmla="*/ 747 h 1434"/>
                <a:gd name="T10" fmla="*/ 169 w 1162"/>
                <a:gd name="T11" fmla="*/ 606 h 1434"/>
                <a:gd name="T12" fmla="*/ 219 w 1162"/>
                <a:gd name="T13" fmla="*/ 462 h 1434"/>
                <a:gd name="T14" fmla="*/ 136 w 1162"/>
                <a:gd name="T15" fmla="*/ 368 h 1434"/>
                <a:gd name="T16" fmla="*/ 116 w 1162"/>
                <a:gd name="T17" fmla="*/ 305 h 1434"/>
                <a:gd name="T18" fmla="*/ 187 w 1162"/>
                <a:gd name="T19" fmla="*/ 238 h 1434"/>
                <a:gd name="T20" fmla="*/ 293 w 1162"/>
                <a:gd name="T21" fmla="*/ 174 h 1434"/>
                <a:gd name="T22" fmla="*/ 355 w 1162"/>
                <a:gd name="T23" fmla="*/ 52 h 1434"/>
                <a:gd name="T24" fmla="*/ 373 w 1162"/>
                <a:gd name="T25" fmla="*/ 0 h 1434"/>
                <a:gd name="T26" fmla="*/ 455 w 1162"/>
                <a:gd name="T27" fmla="*/ 131 h 1434"/>
                <a:gd name="T28" fmla="*/ 609 w 1162"/>
                <a:gd name="T29" fmla="*/ 145 h 1434"/>
                <a:gd name="T30" fmla="*/ 770 w 1162"/>
                <a:gd name="T31" fmla="*/ 159 h 1434"/>
                <a:gd name="T32" fmla="*/ 889 w 1162"/>
                <a:gd name="T33" fmla="*/ 176 h 1434"/>
                <a:gd name="T34" fmla="*/ 935 w 1162"/>
                <a:gd name="T35" fmla="*/ 311 h 1434"/>
                <a:gd name="T36" fmla="*/ 1114 w 1162"/>
                <a:gd name="T37" fmla="*/ 218 h 1434"/>
                <a:gd name="T38" fmla="*/ 1162 w 1162"/>
                <a:gd name="T39" fmla="*/ 358 h 1434"/>
                <a:gd name="T40" fmla="*/ 1009 w 1162"/>
                <a:gd name="T41" fmla="*/ 499 h 1434"/>
                <a:gd name="T42" fmla="*/ 901 w 1162"/>
                <a:gd name="T43" fmla="*/ 613 h 1434"/>
                <a:gd name="T44" fmla="*/ 882 w 1162"/>
                <a:gd name="T45" fmla="*/ 702 h 1434"/>
                <a:gd name="T46" fmla="*/ 761 w 1162"/>
                <a:gd name="T47" fmla="*/ 771 h 1434"/>
                <a:gd name="T48" fmla="*/ 651 w 1162"/>
                <a:gd name="T49" fmla="*/ 896 h 1434"/>
                <a:gd name="T50" fmla="*/ 583 w 1162"/>
                <a:gd name="T51" fmla="*/ 970 h 1434"/>
                <a:gd name="T52" fmla="*/ 539 w 1162"/>
                <a:gd name="T53" fmla="*/ 1095 h 1434"/>
                <a:gd name="T54" fmla="*/ 567 w 1162"/>
                <a:gd name="T55" fmla="*/ 1278 h 1434"/>
                <a:gd name="T56" fmla="*/ 411 w 1162"/>
                <a:gd name="T57" fmla="*/ 1294 h 1434"/>
                <a:gd name="T58" fmla="*/ 268 w 1162"/>
                <a:gd name="T59" fmla="*/ 1279 h 1434"/>
                <a:gd name="T60" fmla="*/ 192 w 1162"/>
                <a:gd name="T61" fmla="*/ 1414 h 1434"/>
                <a:gd name="T62" fmla="*/ 68 w 1162"/>
                <a:gd name="T63" fmla="*/ 1369 h 1434"/>
                <a:gd name="T64" fmla="*/ 190 w 1162"/>
                <a:gd name="T65" fmla="*/ 1408 h 1434"/>
                <a:gd name="T66" fmla="*/ 251 w 1162"/>
                <a:gd name="T67" fmla="*/ 1352 h 1434"/>
                <a:gd name="T68" fmla="*/ 376 w 1162"/>
                <a:gd name="T69" fmla="*/ 1254 h 1434"/>
                <a:gd name="T70" fmla="*/ 516 w 1162"/>
                <a:gd name="T71" fmla="*/ 1310 h 1434"/>
                <a:gd name="T72" fmla="*/ 590 w 1162"/>
                <a:gd name="T73" fmla="*/ 1157 h 1434"/>
                <a:gd name="T74" fmla="*/ 587 w 1162"/>
                <a:gd name="T75" fmla="*/ 1007 h 1434"/>
                <a:gd name="T76" fmla="*/ 613 w 1162"/>
                <a:gd name="T77" fmla="*/ 884 h 1434"/>
                <a:gd name="T78" fmla="*/ 728 w 1162"/>
                <a:gd name="T79" fmla="*/ 787 h 1434"/>
                <a:gd name="T80" fmla="*/ 852 w 1162"/>
                <a:gd name="T81" fmla="*/ 784 h 1434"/>
                <a:gd name="T82" fmla="*/ 891 w 1162"/>
                <a:gd name="T83" fmla="*/ 633 h 1434"/>
                <a:gd name="T84" fmla="*/ 997 w 1162"/>
                <a:gd name="T85" fmla="*/ 543 h 1434"/>
                <a:gd name="T86" fmla="*/ 1155 w 1162"/>
                <a:gd name="T87" fmla="*/ 355 h 1434"/>
                <a:gd name="T88" fmla="*/ 1013 w 1162"/>
                <a:gd name="T89" fmla="*/ 277 h 1434"/>
                <a:gd name="T90" fmla="*/ 930 w 1162"/>
                <a:gd name="T91" fmla="*/ 249 h 1434"/>
                <a:gd name="T92" fmla="*/ 878 w 1162"/>
                <a:gd name="T93" fmla="*/ 178 h 1434"/>
                <a:gd name="T94" fmla="*/ 769 w 1162"/>
                <a:gd name="T95" fmla="*/ 166 h 1434"/>
                <a:gd name="T96" fmla="*/ 605 w 1162"/>
                <a:gd name="T97" fmla="*/ 153 h 1434"/>
                <a:gd name="T98" fmla="*/ 489 w 1162"/>
                <a:gd name="T99" fmla="*/ 145 h 1434"/>
                <a:gd name="T100" fmla="*/ 411 w 1162"/>
                <a:gd name="T101" fmla="*/ 36 h 1434"/>
                <a:gd name="T102" fmla="*/ 361 w 1162"/>
                <a:gd name="T103" fmla="*/ 39 h 1434"/>
                <a:gd name="T104" fmla="*/ 328 w 1162"/>
                <a:gd name="T105" fmla="*/ 166 h 1434"/>
                <a:gd name="T106" fmla="*/ 221 w 1162"/>
                <a:gd name="T107" fmla="*/ 247 h 1434"/>
                <a:gd name="T108" fmla="*/ 135 w 1162"/>
                <a:gd name="T109" fmla="*/ 282 h 1434"/>
                <a:gd name="T110" fmla="*/ 168 w 1162"/>
                <a:gd name="T111" fmla="*/ 352 h 1434"/>
                <a:gd name="T112" fmla="*/ 206 w 1162"/>
                <a:gd name="T113" fmla="*/ 435 h 1434"/>
                <a:gd name="T114" fmla="*/ 175 w 1162"/>
                <a:gd name="T115" fmla="*/ 606 h 1434"/>
                <a:gd name="T116" fmla="*/ 89 w 1162"/>
                <a:gd name="T117" fmla="*/ 748 h 1434"/>
                <a:gd name="T118" fmla="*/ 118 w 1162"/>
                <a:gd name="T119" fmla="*/ 944 h 1434"/>
                <a:gd name="T120" fmla="*/ 7 w 1162"/>
                <a:gd name="T121" fmla="*/ 945 h 1434"/>
                <a:gd name="T122" fmla="*/ 57 w 1162"/>
                <a:gd name="T123" fmla="*/ 1066 h 1434"/>
                <a:gd name="T124" fmla="*/ 68 w 1162"/>
                <a:gd name="T125" fmla="*/ 1369 h 1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62" h="1434">
                  <a:moveTo>
                    <a:pt x="176" y="1434"/>
                  </a:moveTo>
                  <a:lnTo>
                    <a:pt x="176" y="1434"/>
                  </a:lnTo>
                  <a:lnTo>
                    <a:pt x="62" y="1373"/>
                  </a:lnTo>
                  <a:lnTo>
                    <a:pt x="18" y="1224"/>
                  </a:lnTo>
                  <a:lnTo>
                    <a:pt x="18" y="1223"/>
                  </a:lnTo>
                  <a:lnTo>
                    <a:pt x="52" y="1128"/>
                  </a:lnTo>
                  <a:lnTo>
                    <a:pt x="51" y="1067"/>
                  </a:lnTo>
                  <a:lnTo>
                    <a:pt x="37" y="1041"/>
                  </a:lnTo>
                  <a:lnTo>
                    <a:pt x="3" y="985"/>
                  </a:lnTo>
                  <a:lnTo>
                    <a:pt x="0" y="943"/>
                  </a:lnTo>
                  <a:lnTo>
                    <a:pt x="29" y="911"/>
                  </a:lnTo>
                  <a:lnTo>
                    <a:pt x="66" y="946"/>
                  </a:lnTo>
                  <a:lnTo>
                    <a:pt x="112" y="939"/>
                  </a:lnTo>
                  <a:lnTo>
                    <a:pt x="117" y="865"/>
                  </a:lnTo>
                  <a:lnTo>
                    <a:pt x="82" y="747"/>
                  </a:lnTo>
                  <a:lnTo>
                    <a:pt x="103" y="711"/>
                  </a:lnTo>
                  <a:lnTo>
                    <a:pt x="190" y="683"/>
                  </a:lnTo>
                  <a:lnTo>
                    <a:pt x="169" y="606"/>
                  </a:lnTo>
                  <a:lnTo>
                    <a:pt x="169" y="606"/>
                  </a:lnTo>
                  <a:lnTo>
                    <a:pt x="178" y="502"/>
                  </a:lnTo>
                  <a:lnTo>
                    <a:pt x="219" y="462"/>
                  </a:lnTo>
                  <a:lnTo>
                    <a:pt x="203" y="441"/>
                  </a:lnTo>
                  <a:lnTo>
                    <a:pt x="145" y="438"/>
                  </a:lnTo>
                  <a:lnTo>
                    <a:pt x="136" y="368"/>
                  </a:lnTo>
                  <a:lnTo>
                    <a:pt x="160" y="350"/>
                  </a:lnTo>
                  <a:lnTo>
                    <a:pt x="150" y="320"/>
                  </a:lnTo>
                  <a:lnTo>
                    <a:pt x="116" y="305"/>
                  </a:lnTo>
                  <a:lnTo>
                    <a:pt x="130" y="278"/>
                  </a:lnTo>
                  <a:lnTo>
                    <a:pt x="160" y="250"/>
                  </a:lnTo>
                  <a:lnTo>
                    <a:pt x="187" y="238"/>
                  </a:lnTo>
                  <a:lnTo>
                    <a:pt x="220" y="241"/>
                  </a:lnTo>
                  <a:lnTo>
                    <a:pt x="294" y="209"/>
                  </a:lnTo>
                  <a:lnTo>
                    <a:pt x="293" y="174"/>
                  </a:lnTo>
                  <a:lnTo>
                    <a:pt x="321" y="162"/>
                  </a:lnTo>
                  <a:lnTo>
                    <a:pt x="315" y="102"/>
                  </a:lnTo>
                  <a:lnTo>
                    <a:pt x="355" y="52"/>
                  </a:lnTo>
                  <a:lnTo>
                    <a:pt x="355" y="40"/>
                  </a:lnTo>
                  <a:lnTo>
                    <a:pt x="347" y="9"/>
                  </a:lnTo>
                  <a:lnTo>
                    <a:pt x="373" y="0"/>
                  </a:lnTo>
                  <a:lnTo>
                    <a:pt x="417" y="32"/>
                  </a:lnTo>
                  <a:lnTo>
                    <a:pt x="428" y="129"/>
                  </a:lnTo>
                  <a:lnTo>
                    <a:pt x="455" y="131"/>
                  </a:lnTo>
                  <a:lnTo>
                    <a:pt x="490" y="139"/>
                  </a:lnTo>
                  <a:lnTo>
                    <a:pt x="559" y="155"/>
                  </a:lnTo>
                  <a:lnTo>
                    <a:pt x="609" y="145"/>
                  </a:lnTo>
                  <a:lnTo>
                    <a:pt x="643" y="237"/>
                  </a:lnTo>
                  <a:lnTo>
                    <a:pt x="681" y="203"/>
                  </a:lnTo>
                  <a:lnTo>
                    <a:pt x="770" y="159"/>
                  </a:lnTo>
                  <a:lnTo>
                    <a:pt x="814" y="190"/>
                  </a:lnTo>
                  <a:lnTo>
                    <a:pt x="852" y="157"/>
                  </a:lnTo>
                  <a:lnTo>
                    <a:pt x="889" y="176"/>
                  </a:lnTo>
                  <a:lnTo>
                    <a:pt x="892" y="216"/>
                  </a:lnTo>
                  <a:lnTo>
                    <a:pt x="937" y="245"/>
                  </a:lnTo>
                  <a:lnTo>
                    <a:pt x="935" y="311"/>
                  </a:lnTo>
                  <a:lnTo>
                    <a:pt x="939" y="322"/>
                  </a:lnTo>
                  <a:lnTo>
                    <a:pt x="1009" y="272"/>
                  </a:lnTo>
                  <a:lnTo>
                    <a:pt x="1114" y="218"/>
                  </a:lnTo>
                  <a:lnTo>
                    <a:pt x="1155" y="278"/>
                  </a:lnTo>
                  <a:lnTo>
                    <a:pt x="1156" y="285"/>
                  </a:lnTo>
                  <a:lnTo>
                    <a:pt x="1162" y="358"/>
                  </a:lnTo>
                  <a:lnTo>
                    <a:pt x="1160" y="359"/>
                  </a:lnTo>
                  <a:lnTo>
                    <a:pt x="988" y="462"/>
                  </a:lnTo>
                  <a:lnTo>
                    <a:pt x="1009" y="499"/>
                  </a:lnTo>
                  <a:lnTo>
                    <a:pt x="1003" y="547"/>
                  </a:lnTo>
                  <a:lnTo>
                    <a:pt x="936" y="606"/>
                  </a:lnTo>
                  <a:lnTo>
                    <a:pt x="901" y="613"/>
                  </a:lnTo>
                  <a:lnTo>
                    <a:pt x="898" y="633"/>
                  </a:lnTo>
                  <a:lnTo>
                    <a:pt x="914" y="690"/>
                  </a:lnTo>
                  <a:lnTo>
                    <a:pt x="882" y="702"/>
                  </a:lnTo>
                  <a:lnTo>
                    <a:pt x="858" y="789"/>
                  </a:lnTo>
                  <a:lnTo>
                    <a:pt x="803" y="814"/>
                  </a:lnTo>
                  <a:lnTo>
                    <a:pt x="761" y="771"/>
                  </a:lnTo>
                  <a:lnTo>
                    <a:pt x="735" y="790"/>
                  </a:lnTo>
                  <a:lnTo>
                    <a:pt x="726" y="852"/>
                  </a:lnTo>
                  <a:lnTo>
                    <a:pt x="651" y="896"/>
                  </a:lnTo>
                  <a:lnTo>
                    <a:pt x="616" y="891"/>
                  </a:lnTo>
                  <a:lnTo>
                    <a:pt x="580" y="925"/>
                  </a:lnTo>
                  <a:lnTo>
                    <a:pt x="583" y="970"/>
                  </a:lnTo>
                  <a:lnTo>
                    <a:pt x="595" y="1009"/>
                  </a:lnTo>
                  <a:lnTo>
                    <a:pt x="545" y="1054"/>
                  </a:lnTo>
                  <a:lnTo>
                    <a:pt x="539" y="1095"/>
                  </a:lnTo>
                  <a:lnTo>
                    <a:pt x="597" y="1154"/>
                  </a:lnTo>
                  <a:lnTo>
                    <a:pt x="598" y="1266"/>
                  </a:lnTo>
                  <a:lnTo>
                    <a:pt x="567" y="1278"/>
                  </a:lnTo>
                  <a:lnTo>
                    <a:pt x="516" y="1318"/>
                  </a:lnTo>
                  <a:lnTo>
                    <a:pt x="463" y="1278"/>
                  </a:lnTo>
                  <a:lnTo>
                    <a:pt x="411" y="1294"/>
                  </a:lnTo>
                  <a:lnTo>
                    <a:pt x="373" y="1260"/>
                  </a:lnTo>
                  <a:lnTo>
                    <a:pt x="297" y="1247"/>
                  </a:lnTo>
                  <a:lnTo>
                    <a:pt x="268" y="1279"/>
                  </a:lnTo>
                  <a:lnTo>
                    <a:pt x="258" y="1352"/>
                  </a:lnTo>
                  <a:lnTo>
                    <a:pt x="267" y="1397"/>
                  </a:lnTo>
                  <a:lnTo>
                    <a:pt x="192" y="1414"/>
                  </a:lnTo>
                  <a:lnTo>
                    <a:pt x="176" y="1434"/>
                  </a:lnTo>
                  <a:close/>
                  <a:moveTo>
                    <a:pt x="68" y="1369"/>
                  </a:moveTo>
                  <a:lnTo>
                    <a:pt x="68" y="1369"/>
                  </a:lnTo>
                  <a:lnTo>
                    <a:pt x="175" y="1426"/>
                  </a:lnTo>
                  <a:lnTo>
                    <a:pt x="189" y="1408"/>
                  </a:lnTo>
                  <a:lnTo>
                    <a:pt x="190" y="1408"/>
                  </a:lnTo>
                  <a:lnTo>
                    <a:pt x="259" y="1392"/>
                  </a:lnTo>
                  <a:lnTo>
                    <a:pt x="251" y="1352"/>
                  </a:lnTo>
                  <a:lnTo>
                    <a:pt x="251" y="1352"/>
                  </a:lnTo>
                  <a:lnTo>
                    <a:pt x="261" y="1276"/>
                  </a:lnTo>
                  <a:lnTo>
                    <a:pt x="295" y="1239"/>
                  </a:lnTo>
                  <a:lnTo>
                    <a:pt x="376" y="1254"/>
                  </a:lnTo>
                  <a:lnTo>
                    <a:pt x="413" y="1287"/>
                  </a:lnTo>
                  <a:lnTo>
                    <a:pt x="464" y="1271"/>
                  </a:lnTo>
                  <a:lnTo>
                    <a:pt x="516" y="1310"/>
                  </a:lnTo>
                  <a:lnTo>
                    <a:pt x="564" y="1272"/>
                  </a:lnTo>
                  <a:lnTo>
                    <a:pt x="591" y="1261"/>
                  </a:lnTo>
                  <a:lnTo>
                    <a:pt x="590" y="1157"/>
                  </a:lnTo>
                  <a:lnTo>
                    <a:pt x="532" y="1098"/>
                  </a:lnTo>
                  <a:lnTo>
                    <a:pt x="538" y="1051"/>
                  </a:lnTo>
                  <a:lnTo>
                    <a:pt x="587" y="1007"/>
                  </a:lnTo>
                  <a:lnTo>
                    <a:pt x="576" y="971"/>
                  </a:lnTo>
                  <a:lnTo>
                    <a:pt x="573" y="923"/>
                  </a:lnTo>
                  <a:lnTo>
                    <a:pt x="613" y="884"/>
                  </a:lnTo>
                  <a:lnTo>
                    <a:pt x="650" y="889"/>
                  </a:lnTo>
                  <a:lnTo>
                    <a:pt x="720" y="848"/>
                  </a:lnTo>
                  <a:lnTo>
                    <a:pt x="728" y="787"/>
                  </a:lnTo>
                  <a:lnTo>
                    <a:pt x="762" y="763"/>
                  </a:lnTo>
                  <a:lnTo>
                    <a:pt x="804" y="806"/>
                  </a:lnTo>
                  <a:lnTo>
                    <a:pt x="852" y="784"/>
                  </a:lnTo>
                  <a:lnTo>
                    <a:pt x="877" y="697"/>
                  </a:lnTo>
                  <a:lnTo>
                    <a:pt x="906" y="686"/>
                  </a:lnTo>
                  <a:lnTo>
                    <a:pt x="891" y="633"/>
                  </a:lnTo>
                  <a:lnTo>
                    <a:pt x="895" y="607"/>
                  </a:lnTo>
                  <a:lnTo>
                    <a:pt x="933" y="600"/>
                  </a:lnTo>
                  <a:lnTo>
                    <a:pt x="997" y="543"/>
                  </a:lnTo>
                  <a:lnTo>
                    <a:pt x="1002" y="500"/>
                  </a:lnTo>
                  <a:lnTo>
                    <a:pt x="979" y="460"/>
                  </a:lnTo>
                  <a:lnTo>
                    <a:pt x="1155" y="355"/>
                  </a:lnTo>
                  <a:lnTo>
                    <a:pt x="1149" y="280"/>
                  </a:lnTo>
                  <a:lnTo>
                    <a:pt x="1112" y="226"/>
                  </a:lnTo>
                  <a:lnTo>
                    <a:pt x="1013" y="277"/>
                  </a:lnTo>
                  <a:lnTo>
                    <a:pt x="935" y="333"/>
                  </a:lnTo>
                  <a:lnTo>
                    <a:pt x="928" y="312"/>
                  </a:lnTo>
                  <a:lnTo>
                    <a:pt x="930" y="249"/>
                  </a:lnTo>
                  <a:lnTo>
                    <a:pt x="885" y="220"/>
                  </a:lnTo>
                  <a:lnTo>
                    <a:pt x="883" y="180"/>
                  </a:lnTo>
                  <a:lnTo>
                    <a:pt x="878" y="178"/>
                  </a:lnTo>
                  <a:lnTo>
                    <a:pt x="853" y="165"/>
                  </a:lnTo>
                  <a:lnTo>
                    <a:pt x="814" y="198"/>
                  </a:lnTo>
                  <a:lnTo>
                    <a:pt x="769" y="166"/>
                  </a:lnTo>
                  <a:lnTo>
                    <a:pt x="685" y="209"/>
                  </a:lnTo>
                  <a:lnTo>
                    <a:pt x="640" y="249"/>
                  </a:lnTo>
                  <a:lnTo>
                    <a:pt x="605" y="153"/>
                  </a:lnTo>
                  <a:lnTo>
                    <a:pt x="559" y="162"/>
                  </a:lnTo>
                  <a:lnTo>
                    <a:pt x="559" y="162"/>
                  </a:lnTo>
                  <a:lnTo>
                    <a:pt x="489" y="145"/>
                  </a:lnTo>
                  <a:lnTo>
                    <a:pt x="454" y="138"/>
                  </a:lnTo>
                  <a:lnTo>
                    <a:pt x="421" y="135"/>
                  </a:lnTo>
                  <a:lnTo>
                    <a:pt x="411" y="36"/>
                  </a:lnTo>
                  <a:lnTo>
                    <a:pt x="372" y="7"/>
                  </a:lnTo>
                  <a:lnTo>
                    <a:pt x="355" y="13"/>
                  </a:lnTo>
                  <a:lnTo>
                    <a:pt x="361" y="39"/>
                  </a:lnTo>
                  <a:lnTo>
                    <a:pt x="362" y="55"/>
                  </a:lnTo>
                  <a:lnTo>
                    <a:pt x="322" y="104"/>
                  </a:lnTo>
                  <a:lnTo>
                    <a:pt x="328" y="166"/>
                  </a:lnTo>
                  <a:lnTo>
                    <a:pt x="300" y="178"/>
                  </a:lnTo>
                  <a:lnTo>
                    <a:pt x="301" y="213"/>
                  </a:lnTo>
                  <a:lnTo>
                    <a:pt x="221" y="247"/>
                  </a:lnTo>
                  <a:lnTo>
                    <a:pt x="188" y="244"/>
                  </a:lnTo>
                  <a:lnTo>
                    <a:pt x="163" y="256"/>
                  </a:lnTo>
                  <a:lnTo>
                    <a:pt x="135" y="282"/>
                  </a:lnTo>
                  <a:lnTo>
                    <a:pt x="125" y="302"/>
                  </a:lnTo>
                  <a:lnTo>
                    <a:pt x="156" y="315"/>
                  </a:lnTo>
                  <a:lnTo>
                    <a:pt x="168" y="352"/>
                  </a:lnTo>
                  <a:lnTo>
                    <a:pt x="143" y="371"/>
                  </a:lnTo>
                  <a:lnTo>
                    <a:pt x="151" y="432"/>
                  </a:lnTo>
                  <a:lnTo>
                    <a:pt x="206" y="435"/>
                  </a:lnTo>
                  <a:lnTo>
                    <a:pt x="228" y="463"/>
                  </a:lnTo>
                  <a:lnTo>
                    <a:pt x="184" y="506"/>
                  </a:lnTo>
                  <a:lnTo>
                    <a:pt x="175" y="606"/>
                  </a:lnTo>
                  <a:lnTo>
                    <a:pt x="199" y="687"/>
                  </a:lnTo>
                  <a:lnTo>
                    <a:pt x="107" y="717"/>
                  </a:lnTo>
                  <a:lnTo>
                    <a:pt x="89" y="748"/>
                  </a:lnTo>
                  <a:lnTo>
                    <a:pt x="124" y="864"/>
                  </a:lnTo>
                  <a:lnTo>
                    <a:pt x="124" y="865"/>
                  </a:lnTo>
                  <a:lnTo>
                    <a:pt x="118" y="944"/>
                  </a:lnTo>
                  <a:lnTo>
                    <a:pt x="64" y="953"/>
                  </a:lnTo>
                  <a:lnTo>
                    <a:pt x="30" y="920"/>
                  </a:lnTo>
                  <a:lnTo>
                    <a:pt x="7" y="945"/>
                  </a:lnTo>
                  <a:lnTo>
                    <a:pt x="9" y="984"/>
                  </a:lnTo>
                  <a:lnTo>
                    <a:pt x="43" y="1038"/>
                  </a:lnTo>
                  <a:lnTo>
                    <a:pt x="57" y="1066"/>
                  </a:lnTo>
                  <a:lnTo>
                    <a:pt x="59" y="1129"/>
                  </a:lnTo>
                  <a:lnTo>
                    <a:pt x="25" y="1224"/>
                  </a:lnTo>
                  <a:lnTo>
                    <a:pt x="68" y="1369"/>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9" name="Freeform 25"/>
            <p:cNvSpPr>
              <a:spLocks/>
            </p:cNvSpPr>
            <p:nvPr/>
          </p:nvSpPr>
          <p:spPr bwMode="auto">
            <a:xfrm>
              <a:off x="7254875" y="4656138"/>
              <a:ext cx="290513" cy="320675"/>
            </a:xfrm>
            <a:custGeom>
              <a:avLst/>
              <a:gdLst>
                <a:gd name="T0" fmla="*/ 59 w 303"/>
                <a:gd name="T1" fmla="*/ 295 h 336"/>
                <a:gd name="T2" fmla="*/ 59 w 303"/>
                <a:gd name="T3" fmla="*/ 295 h 336"/>
                <a:gd name="T4" fmla="*/ 75 w 303"/>
                <a:gd name="T5" fmla="*/ 331 h 336"/>
                <a:gd name="T6" fmla="*/ 118 w 303"/>
                <a:gd name="T7" fmla="*/ 307 h 336"/>
                <a:gd name="T8" fmla="*/ 180 w 303"/>
                <a:gd name="T9" fmla="*/ 315 h 336"/>
                <a:gd name="T10" fmla="*/ 184 w 303"/>
                <a:gd name="T11" fmla="*/ 336 h 336"/>
                <a:gd name="T12" fmla="*/ 273 w 303"/>
                <a:gd name="T13" fmla="*/ 307 h 336"/>
                <a:gd name="T14" fmla="*/ 255 w 303"/>
                <a:gd name="T15" fmla="*/ 244 h 336"/>
                <a:gd name="T16" fmla="*/ 252 w 303"/>
                <a:gd name="T17" fmla="*/ 233 h 336"/>
                <a:gd name="T18" fmla="*/ 251 w 303"/>
                <a:gd name="T19" fmla="*/ 228 h 336"/>
                <a:gd name="T20" fmla="*/ 260 w 303"/>
                <a:gd name="T21" fmla="*/ 126 h 336"/>
                <a:gd name="T22" fmla="*/ 303 w 303"/>
                <a:gd name="T23" fmla="*/ 85 h 336"/>
                <a:gd name="T24" fmla="*/ 283 w 303"/>
                <a:gd name="T25" fmla="*/ 60 h 336"/>
                <a:gd name="T26" fmla="*/ 227 w 303"/>
                <a:gd name="T27" fmla="*/ 57 h 336"/>
                <a:gd name="T28" fmla="*/ 121 w 303"/>
                <a:gd name="T29" fmla="*/ 67 h 336"/>
                <a:gd name="T30" fmla="*/ 115 w 303"/>
                <a:gd name="T31" fmla="*/ 15 h 336"/>
                <a:gd name="T32" fmla="*/ 89 w 303"/>
                <a:gd name="T33" fmla="*/ 15 h 336"/>
                <a:gd name="T34" fmla="*/ 62 w 303"/>
                <a:gd name="T35" fmla="*/ 47 h 336"/>
                <a:gd name="T36" fmla="*/ 49 w 303"/>
                <a:gd name="T37" fmla="*/ 62 h 336"/>
                <a:gd name="T38" fmla="*/ 31 w 303"/>
                <a:gd name="T39" fmla="*/ 62 h 336"/>
                <a:gd name="T40" fmla="*/ 42 w 303"/>
                <a:gd name="T41" fmla="*/ 7 h 336"/>
                <a:gd name="T42" fmla="*/ 22 w 303"/>
                <a:gd name="T43" fmla="*/ 0 h 336"/>
                <a:gd name="T44" fmla="*/ 0 w 303"/>
                <a:gd name="T45" fmla="*/ 31 h 336"/>
                <a:gd name="T46" fmla="*/ 5 w 303"/>
                <a:gd name="T47" fmla="*/ 51 h 336"/>
                <a:gd name="T48" fmla="*/ 17 w 303"/>
                <a:gd name="T49" fmla="*/ 94 h 336"/>
                <a:gd name="T50" fmla="*/ 31 w 303"/>
                <a:gd name="T51" fmla="*/ 144 h 336"/>
                <a:gd name="T52" fmla="*/ 42 w 303"/>
                <a:gd name="T53" fmla="*/ 186 h 336"/>
                <a:gd name="T54" fmla="*/ 50 w 303"/>
                <a:gd name="T55" fmla="*/ 215 h 336"/>
                <a:gd name="T56" fmla="*/ 123 w 303"/>
                <a:gd name="T57" fmla="*/ 259 h 336"/>
                <a:gd name="T58" fmla="*/ 59 w 303"/>
                <a:gd name="T59" fmla="*/ 295 h 336"/>
                <a:gd name="T60" fmla="*/ 59 w 303"/>
                <a:gd name="T61" fmla="*/ 295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03" h="336">
                  <a:moveTo>
                    <a:pt x="59" y="295"/>
                  </a:moveTo>
                  <a:lnTo>
                    <a:pt x="59" y="295"/>
                  </a:lnTo>
                  <a:lnTo>
                    <a:pt x="75" y="331"/>
                  </a:lnTo>
                  <a:lnTo>
                    <a:pt x="118" y="307"/>
                  </a:lnTo>
                  <a:lnTo>
                    <a:pt x="180" y="315"/>
                  </a:lnTo>
                  <a:lnTo>
                    <a:pt x="184" y="336"/>
                  </a:lnTo>
                  <a:lnTo>
                    <a:pt x="273" y="307"/>
                  </a:lnTo>
                  <a:lnTo>
                    <a:pt x="255" y="244"/>
                  </a:lnTo>
                  <a:lnTo>
                    <a:pt x="252" y="233"/>
                  </a:lnTo>
                  <a:lnTo>
                    <a:pt x="251" y="228"/>
                  </a:lnTo>
                  <a:lnTo>
                    <a:pt x="260" y="126"/>
                  </a:lnTo>
                  <a:lnTo>
                    <a:pt x="303" y="85"/>
                  </a:lnTo>
                  <a:lnTo>
                    <a:pt x="283" y="60"/>
                  </a:lnTo>
                  <a:lnTo>
                    <a:pt x="227" y="57"/>
                  </a:lnTo>
                  <a:lnTo>
                    <a:pt x="121" y="67"/>
                  </a:lnTo>
                  <a:lnTo>
                    <a:pt x="115" y="15"/>
                  </a:lnTo>
                  <a:lnTo>
                    <a:pt x="89" y="15"/>
                  </a:lnTo>
                  <a:lnTo>
                    <a:pt x="62" y="47"/>
                  </a:lnTo>
                  <a:lnTo>
                    <a:pt x="49" y="62"/>
                  </a:lnTo>
                  <a:lnTo>
                    <a:pt x="31" y="62"/>
                  </a:lnTo>
                  <a:lnTo>
                    <a:pt x="42" y="7"/>
                  </a:lnTo>
                  <a:lnTo>
                    <a:pt x="22" y="0"/>
                  </a:lnTo>
                  <a:lnTo>
                    <a:pt x="0" y="31"/>
                  </a:lnTo>
                  <a:lnTo>
                    <a:pt x="5" y="51"/>
                  </a:lnTo>
                  <a:lnTo>
                    <a:pt x="17" y="94"/>
                  </a:lnTo>
                  <a:lnTo>
                    <a:pt x="31" y="144"/>
                  </a:lnTo>
                  <a:lnTo>
                    <a:pt x="42" y="186"/>
                  </a:lnTo>
                  <a:lnTo>
                    <a:pt x="50" y="215"/>
                  </a:lnTo>
                  <a:lnTo>
                    <a:pt x="123" y="259"/>
                  </a:lnTo>
                  <a:lnTo>
                    <a:pt x="59" y="295"/>
                  </a:lnTo>
                  <a:lnTo>
                    <a:pt x="59" y="295"/>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0" name="Freeform 26"/>
            <p:cNvSpPr>
              <a:spLocks noEditPoints="1"/>
            </p:cNvSpPr>
            <p:nvPr/>
          </p:nvSpPr>
          <p:spPr bwMode="auto">
            <a:xfrm>
              <a:off x="7253288" y="4652963"/>
              <a:ext cx="295275" cy="328613"/>
            </a:xfrm>
            <a:custGeom>
              <a:avLst/>
              <a:gdLst>
                <a:gd name="T0" fmla="*/ 184 w 310"/>
                <a:gd name="T1" fmla="*/ 344 h 344"/>
                <a:gd name="T2" fmla="*/ 184 w 310"/>
                <a:gd name="T3" fmla="*/ 344 h 344"/>
                <a:gd name="T4" fmla="*/ 180 w 310"/>
                <a:gd name="T5" fmla="*/ 322 h 344"/>
                <a:gd name="T6" fmla="*/ 122 w 310"/>
                <a:gd name="T7" fmla="*/ 314 h 344"/>
                <a:gd name="T8" fmla="*/ 77 w 310"/>
                <a:gd name="T9" fmla="*/ 339 h 344"/>
                <a:gd name="T10" fmla="*/ 57 w 310"/>
                <a:gd name="T11" fmla="*/ 298 h 344"/>
                <a:gd name="T12" fmla="*/ 119 w 310"/>
                <a:gd name="T13" fmla="*/ 262 h 344"/>
                <a:gd name="T14" fmla="*/ 50 w 310"/>
                <a:gd name="T15" fmla="*/ 221 h 344"/>
                <a:gd name="T16" fmla="*/ 30 w 310"/>
                <a:gd name="T17" fmla="*/ 149 h 344"/>
                <a:gd name="T18" fmla="*/ 16 w 310"/>
                <a:gd name="T19" fmla="*/ 99 h 344"/>
                <a:gd name="T20" fmla="*/ 0 w 310"/>
                <a:gd name="T21" fmla="*/ 35 h 344"/>
                <a:gd name="T22" fmla="*/ 24 w 310"/>
                <a:gd name="T23" fmla="*/ 0 h 344"/>
                <a:gd name="T24" fmla="*/ 48 w 310"/>
                <a:gd name="T25" fmla="*/ 9 h 344"/>
                <a:gd name="T26" fmla="*/ 38 w 310"/>
                <a:gd name="T27" fmla="*/ 63 h 344"/>
                <a:gd name="T28" fmla="*/ 51 w 310"/>
                <a:gd name="T29" fmla="*/ 63 h 344"/>
                <a:gd name="T30" fmla="*/ 91 w 310"/>
                <a:gd name="T31" fmla="*/ 16 h 344"/>
                <a:gd name="T32" fmla="*/ 121 w 310"/>
                <a:gd name="T33" fmla="*/ 16 h 344"/>
                <a:gd name="T34" fmla="*/ 127 w 310"/>
                <a:gd name="T35" fmla="*/ 68 h 344"/>
                <a:gd name="T36" fmla="*/ 230 w 310"/>
                <a:gd name="T37" fmla="*/ 58 h 344"/>
                <a:gd name="T38" fmla="*/ 288 w 310"/>
                <a:gd name="T39" fmla="*/ 61 h 344"/>
                <a:gd name="T40" fmla="*/ 310 w 310"/>
                <a:gd name="T41" fmla="*/ 89 h 344"/>
                <a:gd name="T42" fmla="*/ 266 w 310"/>
                <a:gd name="T43" fmla="*/ 132 h 344"/>
                <a:gd name="T44" fmla="*/ 257 w 310"/>
                <a:gd name="T45" fmla="*/ 232 h 344"/>
                <a:gd name="T46" fmla="*/ 281 w 310"/>
                <a:gd name="T47" fmla="*/ 313 h 344"/>
                <a:gd name="T48" fmla="*/ 184 w 310"/>
                <a:gd name="T49" fmla="*/ 344 h 344"/>
                <a:gd name="T50" fmla="*/ 121 w 310"/>
                <a:gd name="T51" fmla="*/ 307 h 344"/>
                <a:gd name="T52" fmla="*/ 121 w 310"/>
                <a:gd name="T53" fmla="*/ 307 h 344"/>
                <a:gd name="T54" fmla="*/ 185 w 310"/>
                <a:gd name="T55" fmla="*/ 316 h 344"/>
                <a:gd name="T56" fmla="*/ 189 w 310"/>
                <a:gd name="T57" fmla="*/ 336 h 344"/>
                <a:gd name="T58" fmla="*/ 272 w 310"/>
                <a:gd name="T59" fmla="*/ 309 h 344"/>
                <a:gd name="T60" fmla="*/ 251 w 310"/>
                <a:gd name="T61" fmla="*/ 232 h 344"/>
                <a:gd name="T62" fmla="*/ 251 w 310"/>
                <a:gd name="T63" fmla="*/ 232 h 344"/>
                <a:gd name="T64" fmla="*/ 260 w 310"/>
                <a:gd name="T65" fmla="*/ 128 h 344"/>
                <a:gd name="T66" fmla="*/ 301 w 310"/>
                <a:gd name="T67" fmla="*/ 88 h 344"/>
                <a:gd name="T68" fmla="*/ 285 w 310"/>
                <a:gd name="T69" fmla="*/ 67 h 344"/>
                <a:gd name="T70" fmla="*/ 230 w 310"/>
                <a:gd name="T71" fmla="*/ 65 h 344"/>
                <a:gd name="T72" fmla="*/ 122 w 310"/>
                <a:gd name="T73" fmla="*/ 75 h 344"/>
                <a:gd name="T74" fmla="*/ 115 w 310"/>
                <a:gd name="T75" fmla="*/ 22 h 344"/>
                <a:gd name="T76" fmla="*/ 94 w 310"/>
                <a:gd name="T77" fmla="*/ 22 h 344"/>
                <a:gd name="T78" fmla="*/ 54 w 310"/>
                <a:gd name="T79" fmla="*/ 69 h 344"/>
                <a:gd name="T80" fmla="*/ 30 w 310"/>
                <a:gd name="T81" fmla="*/ 70 h 344"/>
                <a:gd name="T82" fmla="*/ 41 w 310"/>
                <a:gd name="T83" fmla="*/ 13 h 344"/>
                <a:gd name="T84" fmla="*/ 26 w 310"/>
                <a:gd name="T85" fmla="*/ 8 h 344"/>
                <a:gd name="T86" fmla="*/ 7 w 310"/>
                <a:gd name="T87" fmla="*/ 36 h 344"/>
                <a:gd name="T88" fmla="*/ 11 w 310"/>
                <a:gd name="T89" fmla="*/ 54 h 344"/>
                <a:gd name="T90" fmla="*/ 23 w 310"/>
                <a:gd name="T91" fmla="*/ 97 h 344"/>
                <a:gd name="T92" fmla="*/ 37 w 310"/>
                <a:gd name="T93" fmla="*/ 147 h 344"/>
                <a:gd name="T94" fmla="*/ 56 w 310"/>
                <a:gd name="T95" fmla="*/ 217 h 344"/>
                <a:gd name="T96" fmla="*/ 132 w 310"/>
                <a:gd name="T97" fmla="*/ 263 h 344"/>
                <a:gd name="T98" fmla="*/ 66 w 310"/>
                <a:gd name="T99" fmla="*/ 301 h 344"/>
                <a:gd name="T100" fmla="*/ 80 w 310"/>
                <a:gd name="T101" fmla="*/ 330 h 344"/>
                <a:gd name="T102" fmla="*/ 121 w 310"/>
                <a:gd name="T103" fmla="*/ 307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10" h="344">
                  <a:moveTo>
                    <a:pt x="184" y="344"/>
                  </a:moveTo>
                  <a:lnTo>
                    <a:pt x="184" y="344"/>
                  </a:lnTo>
                  <a:lnTo>
                    <a:pt x="180" y="322"/>
                  </a:lnTo>
                  <a:lnTo>
                    <a:pt x="122" y="314"/>
                  </a:lnTo>
                  <a:lnTo>
                    <a:pt x="77" y="339"/>
                  </a:lnTo>
                  <a:lnTo>
                    <a:pt x="57" y="298"/>
                  </a:lnTo>
                  <a:lnTo>
                    <a:pt x="119" y="262"/>
                  </a:lnTo>
                  <a:lnTo>
                    <a:pt x="50" y="221"/>
                  </a:lnTo>
                  <a:lnTo>
                    <a:pt x="30" y="149"/>
                  </a:lnTo>
                  <a:lnTo>
                    <a:pt x="16" y="99"/>
                  </a:lnTo>
                  <a:lnTo>
                    <a:pt x="0" y="35"/>
                  </a:lnTo>
                  <a:lnTo>
                    <a:pt x="24" y="0"/>
                  </a:lnTo>
                  <a:lnTo>
                    <a:pt x="48" y="9"/>
                  </a:lnTo>
                  <a:lnTo>
                    <a:pt x="38" y="63"/>
                  </a:lnTo>
                  <a:lnTo>
                    <a:pt x="51" y="63"/>
                  </a:lnTo>
                  <a:lnTo>
                    <a:pt x="91" y="16"/>
                  </a:lnTo>
                  <a:lnTo>
                    <a:pt x="121" y="16"/>
                  </a:lnTo>
                  <a:lnTo>
                    <a:pt x="127" y="68"/>
                  </a:lnTo>
                  <a:lnTo>
                    <a:pt x="230" y="58"/>
                  </a:lnTo>
                  <a:lnTo>
                    <a:pt x="288" y="61"/>
                  </a:lnTo>
                  <a:lnTo>
                    <a:pt x="310" y="89"/>
                  </a:lnTo>
                  <a:lnTo>
                    <a:pt x="266" y="132"/>
                  </a:lnTo>
                  <a:lnTo>
                    <a:pt x="257" y="232"/>
                  </a:lnTo>
                  <a:lnTo>
                    <a:pt x="281" y="313"/>
                  </a:lnTo>
                  <a:lnTo>
                    <a:pt x="184" y="344"/>
                  </a:lnTo>
                  <a:close/>
                  <a:moveTo>
                    <a:pt x="121" y="307"/>
                  </a:moveTo>
                  <a:lnTo>
                    <a:pt x="121" y="307"/>
                  </a:lnTo>
                  <a:lnTo>
                    <a:pt x="185" y="316"/>
                  </a:lnTo>
                  <a:lnTo>
                    <a:pt x="189" y="336"/>
                  </a:lnTo>
                  <a:lnTo>
                    <a:pt x="272" y="309"/>
                  </a:lnTo>
                  <a:lnTo>
                    <a:pt x="251" y="232"/>
                  </a:lnTo>
                  <a:lnTo>
                    <a:pt x="251" y="232"/>
                  </a:lnTo>
                  <a:lnTo>
                    <a:pt x="260" y="128"/>
                  </a:lnTo>
                  <a:lnTo>
                    <a:pt x="301" y="88"/>
                  </a:lnTo>
                  <a:lnTo>
                    <a:pt x="285" y="67"/>
                  </a:lnTo>
                  <a:lnTo>
                    <a:pt x="230" y="65"/>
                  </a:lnTo>
                  <a:lnTo>
                    <a:pt x="122" y="75"/>
                  </a:lnTo>
                  <a:lnTo>
                    <a:pt x="115" y="22"/>
                  </a:lnTo>
                  <a:lnTo>
                    <a:pt x="94" y="22"/>
                  </a:lnTo>
                  <a:lnTo>
                    <a:pt x="54" y="69"/>
                  </a:lnTo>
                  <a:lnTo>
                    <a:pt x="30" y="70"/>
                  </a:lnTo>
                  <a:lnTo>
                    <a:pt x="41" y="13"/>
                  </a:lnTo>
                  <a:lnTo>
                    <a:pt x="26" y="8"/>
                  </a:lnTo>
                  <a:lnTo>
                    <a:pt x="7" y="36"/>
                  </a:lnTo>
                  <a:lnTo>
                    <a:pt x="11" y="54"/>
                  </a:lnTo>
                  <a:lnTo>
                    <a:pt x="23" y="97"/>
                  </a:lnTo>
                  <a:lnTo>
                    <a:pt x="37" y="147"/>
                  </a:lnTo>
                  <a:lnTo>
                    <a:pt x="56" y="217"/>
                  </a:lnTo>
                  <a:lnTo>
                    <a:pt x="132" y="263"/>
                  </a:lnTo>
                  <a:lnTo>
                    <a:pt x="66" y="301"/>
                  </a:lnTo>
                  <a:lnTo>
                    <a:pt x="80" y="330"/>
                  </a:lnTo>
                  <a:lnTo>
                    <a:pt x="121" y="307"/>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1" name="Freeform 27"/>
            <p:cNvSpPr>
              <a:spLocks/>
            </p:cNvSpPr>
            <p:nvPr/>
          </p:nvSpPr>
          <p:spPr bwMode="auto">
            <a:xfrm>
              <a:off x="6619875" y="4351338"/>
              <a:ext cx="652463" cy="658813"/>
            </a:xfrm>
            <a:custGeom>
              <a:avLst/>
              <a:gdLst>
                <a:gd name="T0" fmla="*/ 683 w 683"/>
                <a:gd name="T1" fmla="*/ 582 h 689"/>
                <a:gd name="T2" fmla="*/ 683 w 683"/>
                <a:gd name="T3" fmla="*/ 582 h 689"/>
                <a:gd name="T4" fmla="*/ 584 w 683"/>
                <a:gd name="T5" fmla="*/ 484 h 689"/>
                <a:gd name="T6" fmla="*/ 611 w 683"/>
                <a:gd name="T7" fmla="*/ 460 h 689"/>
                <a:gd name="T8" fmla="*/ 599 w 683"/>
                <a:gd name="T9" fmla="*/ 405 h 689"/>
                <a:gd name="T10" fmla="*/ 595 w 683"/>
                <a:gd name="T11" fmla="*/ 310 h 689"/>
                <a:gd name="T12" fmla="*/ 614 w 683"/>
                <a:gd name="T13" fmla="*/ 273 h 689"/>
                <a:gd name="T14" fmla="*/ 614 w 683"/>
                <a:gd name="T15" fmla="*/ 243 h 689"/>
                <a:gd name="T16" fmla="*/ 614 w 683"/>
                <a:gd name="T17" fmla="*/ 227 h 689"/>
                <a:gd name="T18" fmla="*/ 614 w 683"/>
                <a:gd name="T19" fmla="*/ 153 h 689"/>
                <a:gd name="T20" fmla="*/ 602 w 683"/>
                <a:gd name="T21" fmla="*/ 156 h 689"/>
                <a:gd name="T22" fmla="*/ 554 w 683"/>
                <a:gd name="T23" fmla="*/ 169 h 689"/>
                <a:gd name="T24" fmla="*/ 510 w 683"/>
                <a:gd name="T25" fmla="*/ 140 h 689"/>
                <a:gd name="T26" fmla="*/ 547 w 683"/>
                <a:gd name="T27" fmla="*/ 74 h 689"/>
                <a:gd name="T28" fmla="*/ 551 w 683"/>
                <a:gd name="T29" fmla="*/ 33 h 689"/>
                <a:gd name="T30" fmla="*/ 548 w 683"/>
                <a:gd name="T31" fmla="*/ 12 h 689"/>
                <a:gd name="T32" fmla="*/ 470 w 683"/>
                <a:gd name="T33" fmla="*/ 4 h 689"/>
                <a:gd name="T34" fmla="*/ 438 w 683"/>
                <a:gd name="T35" fmla="*/ 0 h 689"/>
                <a:gd name="T36" fmla="*/ 390 w 683"/>
                <a:gd name="T37" fmla="*/ 28 h 689"/>
                <a:gd name="T38" fmla="*/ 331 w 683"/>
                <a:gd name="T39" fmla="*/ 42 h 689"/>
                <a:gd name="T40" fmla="*/ 298 w 683"/>
                <a:gd name="T41" fmla="*/ 27 h 689"/>
                <a:gd name="T42" fmla="*/ 246 w 683"/>
                <a:gd name="T43" fmla="*/ 53 h 689"/>
                <a:gd name="T44" fmla="*/ 221 w 683"/>
                <a:gd name="T45" fmla="*/ 71 h 689"/>
                <a:gd name="T46" fmla="*/ 253 w 683"/>
                <a:gd name="T47" fmla="*/ 126 h 689"/>
                <a:gd name="T48" fmla="*/ 237 w 683"/>
                <a:gd name="T49" fmla="*/ 145 h 689"/>
                <a:gd name="T50" fmla="*/ 190 w 683"/>
                <a:gd name="T51" fmla="*/ 179 h 689"/>
                <a:gd name="T52" fmla="*/ 142 w 683"/>
                <a:gd name="T53" fmla="*/ 269 h 689"/>
                <a:gd name="T54" fmla="*/ 124 w 683"/>
                <a:gd name="T55" fmla="*/ 262 h 689"/>
                <a:gd name="T56" fmla="*/ 136 w 683"/>
                <a:gd name="T57" fmla="*/ 222 h 689"/>
                <a:gd name="T58" fmla="*/ 107 w 683"/>
                <a:gd name="T59" fmla="*/ 211 h 689"/>
                <a:gd name="T60" fmla="*/ 89 w 683"/>
                <a:gd name="T61" fmla="*/ 229 h 689"/>
                <a:gd name="T62" fmla="*/ 56 w 683"/>
                <a:gd name="T63" fmla="*/ 261 h 689"/>
                <a:gd name="T64" fmla="*/ 58 w 683"/>
                <a:gd name="T65" fmla="*/ 316 h 689"/>
                <a:gd name="T66" fmla="*/ 49 w 683"/>
                <a:gd name="T67" fmla="*/ 362 h 689"/>
                <a:gd name="T68" fmla="*/ 48 w 683"/>
                <a:gd name="T69" fmla="*/ 371 h 689"/>
                <a:gd name="T70" fmla="*/ 5 w 683"/>
                <a:gd name="T71" fmla="*/ 433 h 689"/>
                <a:gd name="T72" fmla="*/ 0 w 683"/>
                <a:gd name="T73" fmla="*/ 441 h 689"/>
                <a:gd name="T74" fmla="*/ 29 w 683"/>
                <a:gd name="T75" fmla="*/ 494 h 689"/>
                <a:gd name="T76" fmla="*/ 47 w 683"/>
                <a:gd name="T77" fmla="*/ 527 h 689"/>
                <a:gd name="T78" fmla="*/ 43 w 683"/>
                <a:gd name="T79" fmla="*/ 535 h 689"/>
                <a:gd name="T80" fmla="*/ 12 w 683"/>
                <a:gd name="T81" fmla="*/ 591 h 689"/>
                <a:gd name="T82" fmla="*/ 11 w 683"/>
                <a:gd name="T83" fmla="*/ 591 h 689"/>
                <a:gd name="T84" fmla="*/ 55 w 683"/>
                <a:gd name="T85" fmla="*/ 593 h 689"/>
                <a:gd name="T86" fmla="*/ 99 w 683"/>
                <a:gd name="T87" fmla="*/ 593 h 689"/>
                <a:gd name="T88" fmla="*/ 126 w 683"/>
                <a:gd name="T89" fmla="*/ 631 h 689"/>
                <a:gd name="T90" fmla="*/ 168 w 683"/>
                <a:gd name="T91" fmla="*/ 641 h 689"/>
                <a:gd name="T92" fmla="*/ 173 w 683"/>
                <a:gd name="T93" fmla="*/ 645 h 689"/>
                <a:gd name="T94" fmla="*/ 227 w 683"/>
                <a:gd name="T95" fmla="*/ 689 h 689"/>
                <a:gd name="T96" fmla="*/ 268 w 683"/>
                <a:gd name="T97" fmla="*/ 668 h 689"/>
                <a:gd name="T98" fmla="*/ 330 w 683"/>
                <a:gd name="T99" fmla="*/ 635 h 689"/>
                <a:gd name="T100" fmla="*/ 394 w 683"/>
                <a:gd name="T101" fmla="*/ 667 h 689"/>
                <a:gd name="T102" fmla="*/ 428 w 683"/>
                <a:gd name="T103" fmla="*/ 645 h 689"/>
                <a:gd name="T104" fmla="*/ 501 w 683"/>
                <a:gd name="T105" fmla="*/ 684 h 689"/>
                <a:gd name="T106" fmla="*/ 583 w 683"/>
                <a:gd name="T107" fmla="*/ 622 h 689"/>
                <a:gd name="T108" fmla="*/ 683 w 683"/>
                <a:gd name="T109" fmla="*/ 582 h 689"/>
                <a:gd name="T110" fmla="*/ 683 w 683"/>
                <a:gd name="T111" fmla="*/ 582 h 689"/>
                <a:gd name="T112" fmla="*/ 683 w 683"/>
                <a:gd name="T113" fmla="*/ 582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83" h="689">
                  <a:moveTo>
                    <a:pt x="683" y="582"/>
                  </a:moveTo>
                  <a:lnTo>
                    <a:pt x="683" y="582"/>
                  </a:lnTo>
                  <a:lnTo>
                    <a:pt x="584" y="484"/>
                  </a:lnTo>
                  <a:lnTo>
                    <a:pt x="611" y="460"/>
                  </a:lnTo>
                  <a:lnTo>
                    <a:pt x="599" y="405"/>
                  </a:lnTo>
                  <a:lnTo>
                    <a:pt x="595" y="310"/>
                  </a:lnTo>
                  <a:lnTo>
                    <a:pt x="614" y="273"/>
                  </a:lnTo>
                  <a:lnTo>
                    <a:pt x="614" y="243"/>
                  </a:lnTo>
                  <a:lnTo>
                    <a:pt x="614" y="227"/>
                  </a:lnTo>
                  <a:lnTo>
                    <a:pt x="614" y="153"/>
                  </a:lnTo>
                  <a:lnTo>
                    <a:pt x="602" y="156"/>
                  </a:lnTo>
                  <a:lnTo>
                    <a:pt x="554" y="169"/>
                  </a:lnTo>
                  <a:lnTo>
                    <a:pt x="510" y="140"/>
                  </a:lnTo>
                  <a:lnTo>
                    <a:pt x="547" y="74"/>
                  </a:lnTo>
                  <a:lnTo>
                    <a:pt x="551" y="33"/>
                  </a:lnTo>
                  <a:lnTo>
                    <a:pt x="548" y="12"/>
                  </a:lnTo>
                  <a:lnTo>
                    <a:pt x="470" y="4"/>
                  </a:lnTo>
                  <a:lnTo>
                    <a:pt x="438" y="0"/>
                  </a:lnTo>
                  <a:lnTo>
                    <a:pt x="390" y="28"/>
                  </a:lnTo>
                  <a:lnTo>
                    <a:pt x="331" y="42"/>
                  </a:lnTo>
                  <a:lnTo>
                    <a:pt x="298" y="27"/>
                  </a:lnTo>
                  <a:lnTo>
                    <a:pt x="246" y="53"/>
                  </a:lnTo>
                  <a:lnTo>
                    <a:pt x="221" y="71"/>
                  </a:lnTo>
                  <a:lnTo>
                    <a:pt x="253" y="126"/>
                  </a:lnTo>
                  <a:lnTo>
                    <a:pt x="237" y="145"/>
                  </a:lnTo>
                  <a:lnTo>
                    <a:pt x="190" y="179"/>
                  </a:lnTo>
                  <a:lnTo>
                    <a:pt x="142" y="269"/>
                  </a:lnTo>
                  <a:lnTo>
                    <a:pt x="124" y="262"/>
                  </a:lnTo>
                  <a:lnTo>
                    <a:pt x="136" y="222"/>
                  </a:lnTo>
                  <a:lnTo>
                    <a:pt x="107" y="211"/>
                  </a:lnTo>
                  <a:lnTo>
                    <a:pt x="89" y="229"/>
                  </a:lnTo>
                  <a:lnTo>
                    <a:pt x="56" y="261"/>
                  </a:lnTo>
                  <a:lnTo>
                    <a:pt x="58" y="316"/>
                  </a:lnTo>
                  <a:lnTo>
                    <a:pt x="49" y="362"/>
                  </a:lnTo>
                  <a:lnTo>
                    <a:pt x="48" y="371"/>
                  </a:lnTo>
                  <a:lnTo>
                    <a:pt x="5" y="433"/>
                  </a:lnTo>
                  <a:lnTo>
                    <a:pt x="0" y="441"/>
                  </a:lnTo>
                  <a:lnTo>
                    <a:pt x="29" y="494"/>
                  </a:lnTo>
                  <a:lnTo>
                    <a:pt x="47" y="527"/>
                  </a:lnTo>
                  <a:lnTo>
                    <a:pt x="43" y="535"/>
                  </a:lnTo>
                  <a:lnTo>
                    <a:pt x="12" y="591"/>
                  </a:lnTo>
                  <a:lnTo>
                    <a:pt x="11" y="591"/>
                  </a:lnTo>
                  <a:lnTo>
                    <a:pt x="55" y="593"/>
                  </a:lnTo>
                  <a:lnTo>
                    <a:pt x="99" y="593"/>
                  </a:lnTo>
                  <a:lnTo>
                    <a:pt x="126" y="631"/>
                  </a:lnTo>
                  <a:lnTo>
                    <a:pt x="168" y="641"/>
                  </a:lnTo>
                  <a:lnTo>
                    <a:pt x="173" y="645"/>
                  </a:lnTo>
                  <a:lnTo>
                    <a:pt x="227" y="689"/>
                  </a:lnTo>
                  <a:lnTo>
                    <a:pt x="268" y="668"/>
                  </a:lnTo>
                  <a:lnTo>
                    <a:pt x="330" y="635"/>
                  </a:lnTo>
                  <a:lnTo>
                    <a:pt x="394" y="667"/>
                  </a:lnTo>
                  <a:lnTo>
                    <a:pt x="428" y="645"/>
                  </a:lnTo>
                  <a:lnTo>
                    <a:pt x="501" y="684"/>
                  </a:lnTo>
                  <a:lnTo>
                    <a:pt x="583" y="622"/>
                  </a:lnTo>
                  <a:lnTo>
                    <a:pt x="683" y="582"/>
                  </a:lnTo>
                  <a:lnTo>
                    <a:pt x="683" y="582"/>
                  </a:lnTo>
                  <a:lnTo>
                    <a:pt x="683" y="582"/>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2" name="Freeform 28"/>
            <p:cNvSpPr>
              <a:spLocks noEditPoints="1"/>
            </p:cNvSpPr>
            <p:nvPr/>
          </p:nvSpPr>
          <p:spPr bwMode="auto">
            <a:xfrm>
              <a:off x="6615113" y="4349751"/>
              <a:ext cx="668338" cy="663575"/>
            </a:xfrm>
            <a:custGeom>
              <a:avLst/>
              <a:gdLst>
                <a:gd name="T0" fmla="*/ 232 w 700"/>
                <a:gd name="T1" fmla="*/ 696 h 696"/>
                <a:gd name="T2" fmla="*/ 171 w 700"/>
                <a:gd name="T3" fmla="*/ 647 h 696"/>
                <a:gd name="T4" fmla="*/ 102 w 700"/>
                <a:gd name="T5" fmla="*/ 599 h 696"/>
                <a:gd name="T6" fmla="*/ 0 w 700"/>
                <a:gd name="T7" fmla="*/ 597 h 696"/>
                <a:gd name="T8" fmla="*/ 48 w 700"/>
                <a:gd name="T9" fmla="*/ 530 h 696"/>
                <a:gd name="T10" fmla="*/ 50 w 700"/>
                <a:gd name="T11" fmla="*/ 372 h 696"/>
                <a:gd name="T12" fmla="*/ 57 w 700"/>
                <a:gd name="T13" fmla="*/ 262 h 696"/>
                <a:gd name="T14" fmla="*/ 145 w 700"/>
                <a:gd name="T15" fmla="*/ 223 h 696"/>
                <a:gd name="T16" fmla="*/ 146 w 700"/>
                <a:gd name="T17" fmla="*/ 268 h 696"/>
                <a:gd name="T18" fmla="*/ 240 w 700"/>
                <a:gd name="T19" fmla="*/ 145 h 696"/>
                <a:gd name="T20" fmla="*/ 222 w 700"/>
                <a:gd name="T21" fmla="*/ 73 h 696"/>
                <a:gd name="T22" fmla="*/ 303 w 700"/>
                <a:gd name="T23" fmla="*/ 27 h 696"/>
                <a:gd name="T24" fmla="*/ 394 w 700"/>
                <a:gd name="T25" fmla="*/ 28 h 696"/>
                <a:gd name="T26" fmla="*/ 556 w 700"/>
                <a:gd name="T27" fmla="*/ 12 h 696"/>
                <a:gd name="T28" fmla="*/ 560 w 700"/>
                <a:gd name="T29" fmla="*/ 36 h 696"/>
                <a:gd name="T30" fmla="*/ 519 w 700"/>
                <a:gd name="T31" fmla="*/ 142 h 696"/>
                <a:gd name="T32" fmla="*/ 622 w 700"/>
                <a:gd name="T33" fmla="*/ 152 h 696"/>
                <a:gd name="T34" fmla="*/ 622 w 700"/>
                <a:gd name="T35" fmla="*/ 277 h 696"/>
                <a:gd name="T36" fmla="*/ 607 w 700"/>
                <a:gd name="T37" fmla="*/ 407 h 696"/>
                <a:gd name="T38" fmla="*/ 594 w 700"/>
                <a:gd name="T39" fmla="*/ 487 h 696"/>
                <a:gd name="T40" fmla="*/ 689 w 700"/>
                <a:gd name="T41" fmla="*/ 581 h 696"/>
                <a:gd name="T42" fmla="*/ 687 w 700"/>
                <a:gd name="T43" fmla="*/ 589 h 696"/>
                <a:gd name="T44" fmla="*/ 507 w 700"/>
                <a:gd name="T45" fmla="*/ 691 h 696"/>
                <a:gd name="T46" fmla="*/ 399 w 700"/>
                <a:gd name="T47" fmla="*/ 674 h 696"/>
                <a:gd name="T48" fmla="*/ 232 w 700"/>
                <a:gd name="T49" fmla="*/ 696 h 696"/>
                <a:gd name="T50" fmla="*/ 133 w 700"/>
                <a:gd name="T51" fmla="*/ 631 h 696"/>
                <a:gd name="T52" fmla="*/ 232 w 700"/>
                <a:gd name="T53" fmla="*/ 688 h 696"/>
                <a:gd name="T54" fmla="*/ 398 w 700"/>
                <a:gd name="T55" fmla="*/ 666 h 696"/>
                <a:gd name="T56" fmla="*/ 506 w 700"/>
                <a:gd name="T57" fmla="*/ 683 h 696"/>
                <a:gd name="T58" fmla="*/ 682 w 700"/>
                <a:gd name="T59" fmla="*/ 584 h 696"/>
                <a:gd name="T60" fmla="*/ 612 w 700"/>
                <a:gd name="T61" fmla="*/ 462 h 696"/>
                <a:gd name="T62" fmla="*/ 597 w 700"/>
                <a:gd name="T63" fmla="*/ 312 h 696"/>
                <a:gd name="T64" fmla="*/ 615 w 700"/>
                <a:gd name="T65" fmla="*/ 160 h 696"/>
                <a:gd name="T66" fmla="*/ 559 w 700"/>
                <a:gd name="T67" fmla="*/ 176 h 696"/>
                <a:gd name="T68" fmla="*/ 549 w 700"/>
                <a:gd name="T69" fmla="*/ 76 h 696"/>
                <a:gd name="T70" fmla="*/ 550 w 700"/>
                <a:gd name="T71" fmla="*/ 18 h 696"/>
                <a:gd name="T72" fmla="*/ 396 w 700"/>
                <a:gd name="T73" fmla="*/ 34 h 696"/>
                <a:gd name="T74" fmla="*/ 303 w 700"/>
                <a:gd name="T75" fmla="*/ 34 h 696"/>
                <a:gd name="T76" fmla="*/ 231 w 700"/>
                <a:gd name="T77" fmla="*/ 75 h 696"/>
                <a:gd name="T78" fmla="*/ 244 w 700"/>
                <a:gd name="T79" fmla="*/ 150 h 696"/>
                <a:gd name="T80" fmla="*/ 149 w 700"/>
                <a:gd name="T81" fmla="*/ 276 h 696"/>
                <a:gd name="T82" fmla="*/ 137 w 700"/>
                <a:gd name="T83" fmla="*/ 227 h 696"/>
                <a:gd name="T84" fmla="*/ 64 w 700"/>
                <a:gd name="T85" fmla="*/ 265 h 696"/>
                <a:gd name="T86" fmla="*/ 56 w 700"/>
                <a:gd name="T87" fmla="*/ 376 h 696"/>
                <a:gd name="T88" fmla="*/ 55 w 700"/>
                <a:gd name="T89" fmla="*/ 530 h 696"/>
                <a:gd name="T90" fmla="*/ 60 w 700"/>
                <a:gd name="T91" fmla="*/ 593 h 696"/>
                <a:gd name="T92" fmla="*/ 133 w 700"/>
                <a:gd name="T93" fmla="*/ 631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00" h="696">
                  <a:moveTo>
                    <a:pt x="232" y="696"/>
                  </a:moveTo>
                  <a:lnTo>
                    <a:pt x="232" y="696"/>
                  </a:lnTo>
                  <a:lnTo>
                    <a:pt x="230" y="695"/>
                  </a:lnTo>
                  <a:lnTo>
                    <a:pt x="171" y="647"/>
                  </a:lnTo>
                  <a:lnTo>
                    <a:pt x="129" y="637"/>
                  </a:lnTo>
                  <a:lnTo>
                    <a:pt x="102" y="599"/>
                  </a:lnTo>
                  <a:lnTo>
                    <a:pt x="60" y="599"/>
                  </a:lnTo>
                  <a:lnTo>
                    <a:pt x="0" y="597"/>
                  </a:lnTo>
                  <a:lnTo>
                    <a:pt x="14" y="591"/>
                  </a:lnTo>
                  <a:lnTo>
                    <a:pt x="48" y="530"/>
                  </a:lnTo>
                  <a:lnTo>
                    <a:pt x="1" y="444"/>
                  </a:lnTo>
                  <a:lnTo>
                    <a:pt x="50" y="372"/>
                  </a:lnTo>
                  <a:lnTo>
                    <a:pt x="59" y="318"/>
                  </a:lnTo>
                  <a:lnTo>
                    <a:pt x="57" y="262"/>
                  </a:lnTo>
                  <a:lnTo>
                    <a:pt x="112" y="210"/>
                  </a:lnTo>
                  <a:lnTo>
                    <a:pt x="145" y="223"/>
                  </a:lnTo>
                  <a:lnTo>
                    <a:pt x="133" y="263"/>
                  </a:lnTo>
                  <a:lnTo>
                    <a:pt x="146" y="268"/>
                  </a:lnTo>
                  <a:lnTo>
                    <a:pt x="193" y="179"/>
                  </a:lnTo>
                  <a:lnTo>
                    <a:pt x="240" y="145"/>
                  </a:lnTo>
                  <a:lnTo>
                    <a:pt x="254" y="129"/>
                  </a:lnTo>
                  <a:lnTo>
                    <a:pt x="222" y="73"/>
                  </a:lnTo>
                  <a:lnTo>
                    <a:pt x="249" y="53"/>
                  </a:lnTo>
                  <a:lnTo>
                    <a:pt x="303" y="27"/>
                  </a:lnTo>
                  <a:lnTo>
                    <a:pt x="336" y="41"/>
                  </a:lnTo>
                  <a:lnTo>
                    <a:pt x="394" y="28"/>
                  </a:lnTo>
                  <a:lnTo>
                    <a:pt x="442" y="0"/>
                  </a:lnTo>
                  <a:lnTo>
                    <a:pt x="556" y="12"/>
                  </a:lnTo>
                  <a:lnTo>
                    <a:pt x="560" y="36"/>
                  </a:lnTo>
                  <a:lnTo>
                    <a:pt x="560" y="36"/>
                  </a:lnTo>
                  <a:lnTo>
                    <a:pt x="555" y="78"/>
                  </a:lnTo>
                  <a:lnTo>
                    <a:pt x="519" y="142"/>
                  </a:lnTo>
                  <a:lnTo>
                    <a:pt x="560" y="168"/>
                  </a:lnTo>
                  <a:lnTo>
                    <a:pt x="622" y="152"/>
                  </a:lnTo>
                  <a:lnTo>
                    <a:pt x="623" y="276"/>
                  </a:lnTo>
                  <a:lnTo>
                    <a:pt x="622" y="277"/>
                  </a:lnTo>
                  <a:lnTo>
                    <a:pt x="604" y="313"/>
                  </a:lnTo>
                  <a:lnTo>
                    <a:pt x="607" y="407"/>
                  </a:lnTo>
                  <a:lnTo>
                    <a:pt x="620" y="464"/>
                  </a:lnTo>
                  <a:lnTo>
                    <a:pt x="594" y="487"/>
                  </a:lnTo>
                  <a:lnTo>
                    <a:pt x="689" y="581"/>
                  </a:lnTo>
                  <a:lnTo>
                    <a:pt x="689" y="581"/>
                  </a:lnTo>
                  <a:lnTo>
                    <a:pt x="700" y="602"/>
                  </a:lnTo>
                  <a:lnTo>
                    <a:pt x="687" y="589"/>
                  </a:lnTo>
                  <a:lnTo>
                    <a:pt x="590" y="628"/>
                  </a:lnTo>
                  <a:lnTo>
                    <a:pt x="507" y="691"/>
                  </a:lnTo>
                  <a:lnTo>
                    <a:pt x="433" y="652"/>
                  </a:lnTo>
                  <a:lnTo>
                    <a:pt x="399" y="674"/>
                  </a:lnTo>
                  <a:lnTo>
                    <a:pt x="335" y="641"/>
                  </a:lnTo>
                  <a:lnTo>
                    <a:pt x="232" y="696"/>
                  </a:lnTo>
                  <a:close/>
                  <a:moveTo>
                    <a:pt x="133" y="631"/>
                  </a:moveTo>
                  <a:lnTo>
                    <a:pt x="133" y="631"/>
                  </a:lnTo>
                  <a:lnTo>
                    <a:pt x="175" y="642"/>
                  </a:lnTo>
                  <a:lnTo>
                    <a:pt x="232" y="688"/>
                  </a:lnTo>
                  <a:lnTo>
                    <a:pt x="335" y="634"/>
                  </a:lnTo>
                  <a:lnTo>
                    <a:pt x="398" y="666"/>
                  </a:lnTo>
                  <a:lnTo>
                    <a:pt x="433" y="645"/>
                  </a:lnTo>
                  <a:lnTo>
                    <a:pt x="506" y="683"/>
                  </a:lnTo>
                  <a:lnTo>
                    <a:pt x="587" y="622"/>
                  </a:lnTo>
                  <a:lnTo>
                    <a:pt x="682" y="584"/>
                  </a:lnTo>
                  <a:lnTo>
                    <a:pt x="584" y="487"/>
                  </a:lnTo>
                  <a:lnTo>
                    <a:pt x="612" y="462"/>
                  </a:lnTo>
                  <a:lnTo>
                    <a:pt x="601" y="408"/>
                  </a:lnTo>
                  <a:lnTo>
                    <a:pt x="597" y="312"/>
                  </a:lnTo>
                  <a:lnTo>
                    <a:pt x="616" y="275"/>
                  </a:lnTo>
                  <a:lnTo>
                    <a:pt x="615" y="160"/>
                  </a:lnTo>
                  <a:lnTo>
                    <a:pt x="608" y="162"/>
                  </a:lnTo>
                  <a:lnTo>
                    <a:pt x="559" y="176"/>
                  </a:lnTo>
                  <a:lnTo>
                    <a:pt x="510" y="144"/>
                  </a:lnTo>
                  <a:lnTo>
                    <a:pt x="549" y="76"/>
                  </a:lnTo>
                  <a:lnTo>
                    <a:pt x="553" y="36"/>
                  </a:lnTo>
                  <a:lnTo>
                    <a:pt x="550" y="18"/>
                  </a:lnTo>
                  <a:lnTo>
                    <a:pt x="443" y="7"/>
                  </a:lnTo>
                  <a:lnTo>
                    <a:pt x="396" y="34"/>
                  </a:lnTo>
                  <a:lnTo>
                    <a:pt x="335" y="48"/>
                  </a:lnTo>
                  <a:lnTo>
                    <a:pt x="303" y="34"/>
                  </a:lnTo>
                  <a:lnTo>
                    <a:pt x="253" y="59"/>
                  </a:lnTo>
                  <a:lnTo>
                    <a:pt x="231" y="75"/>
                  </a:lnTo>
                  <a:lnTo>
                    <a:pt x="262" y="130"/>
                  </a:lnTo>
                  <a:lnTo>
                    <a:pt x="244" y="150"/>
                  </a:lnTo>
                  <a:lnTo>
                    <a:pt x="198" y="184"/>
                  </a:lnTo>
                  <a:lnTo>
                    <a:pt x="149" y="276"/>
                  </a:lnTo>
                  <a:lnTo>
                    <a:pt x="125" y="266"/>
                  </a:lnTo>
                  <a:lnTo>
                    <a:pt x="137" y="227"/>
                  </a:lnTo>
                  <a:lnTo>
                    <a:pt x="113" y="218"/>
                  </a:lnTo>
                  <a:lnTo>
                    <a:pt x="64" y="265"/>
                  </a:lnTo>
                  <a:lnTo>
                    <a:pt x="66" y="319"/>
                  </a:lnTo>
                  <a:lnTo>
                    <a:pt x="56" y="376"/>
                  </a:lnTo>
                  <a:lnTo>
                    <a:pt x="9" y="444"/>
                  </a:lnTo>
                  <a:lnTo>
                    <a:pt x="55" y="530"/>
                  </a:lnTo>
                  <a:lnTo>
                    <a:pt x="22" y="591"/>
                  </a:lnTo>
                  <a:lnTo>
                    <a:pt x="60" y="593"/>
                  </a:lnTo>
                  <a:lnTo>
                    <a:pt x="105" y="593"/>
                  </a:lnTo>
                  <a:lnTo>
                    <a:pt x="133" y="631"/>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3" name="Freeform 29"/>
            <p:cNvSpPr>
              <a:spLocks/>
            </p:cNvSpPr>
            <p:nvPr/>
          </p:nvSpPr>
          <p:spPr bwMode="auto">
            <a:xfrm>
              <a:off x="4130675" y="4289426"/>
              <a:ext cx="1171575" cy="1643063"/>
            </a:xfrm>
            <a:custGeom>
              <a:avLst/>
              <a:gdLst>
                <a:gd name="T0" fmla="*/ 742 w 1228"/>
                <a:gd name="T1" fmla="*/ 59 h 1720"/>
                <a:gd name="T2" fmla="*/ 809 w 1228"/>
                <a:gd name="T3" fmla="*/ 31 h 1720"/>
                <a:gd name="T4" fmla="*/ 901 w 1228"/>
                <a:gd name="T5" fmla="*/ 32 h 1720"/>
                <a:gd name="T6" fmla="*/ 841 w 1228"/>
                <a:gd name="T7" fmla="*/ 123 h 1720"/>
                <a:gd name="T8" fmla="*/ 861 w 1228"/>
                <a:gd name="T9" fmla="*/ 200 h 1720"/>
                <a:gd name="T10" fmla="*/ 827 w 1228"/>
                <a:gd name="T11" fmla="*/ 316 h 1720"/>
                <a:gd name="T12" fmla="*/ 936 w 1228"/>
                <a:gd name="T13" fmla="*/ 323 h 1720"/>
                <a:gd name="T14" fmla="*/ 1148 w 1228"/>
                <a:gd name="T15" fmla="*/ 355 h 1720"/>
                <a:gd name="T16" fmla="*/ 1095 w 1228"/>
                <a:gd name="T17" fmla="*/ 432 h 1720"/>
                <a:gd name="T18" fmla="*/ 1102 w 1228"/>
                <a:gd name="T19" fmla="*/ 576 h 1720"/>
                <a:gd name="T20" fmla="*/ 1051 w 1228"/>
                <a:gd name="T21" fmla="*/ 727 h 1720"/>
                <a:gd name="T22" fmla="*/ 1156 w 1228"/>
                <a:gd name="T23" fmla="*/ 929 h 1720"/>
                <a:gd name="T24" fmla="*/ 1222 w 1228"/>
                <a:gd name="T25" fmla="*/ 1060 h 1720"/>
                <a:gd name="T26" fmla="*/ 1122 w 1228"/>
                <a:gd name="T27" fmla="*/ 1103 h 1720"/>
                <a:gd name="T28" fmla="*/ 1087 w 1228"/>
                <a:gd name="T29" fmla="*/ 1269 h 1720"/>
                <a:gd name="T30" fmla="*/ 928 w 1228"/>
                <a:gd name="T31" fmla="*/ 1374 h 1720"/>
                <a:gd name="T32" fmla="*/ 833 w 1228"/>
                <a:gd name="T33" fmla="*/ 1392 h 1720"/>
                <a:gd name="T34" fmla="*/ 661 w 1228"/>
                <a:gd name="T35" fmla="*/ 1549 h 1720"/>
                <a:gd name="T36" fmla="*/ 511 w 1228"/>
                <a:gd name="T37" fmla="*/ 1609 h 1720"/>
                <a:gd name="T38" fmla="*/ 394 w 1228"/>
                <a:gd name="T39" fmla="*/ 1720 h 1720"/>
                <a:gd name="T40" fmla="*/ 349 w 1228"/>
                <a:gd name="T41" fmla="*/ 1544 h 1720"/>
                <a:gd name="T42" fmla="*/ 297 w 1228"/>
                <a:gd name="T43" fmla="*/ 1510 h 1720"/>
                <a:gd name="T44" fmla="*/ 215 w 1228"/>
                <a:gd name="T45" fmla="*/ 1470 h 1720"/>
                <a:gd name="T46" fmla="*/ 110 w 1228"/>
                <a:gd name="T47" fmla="*/ 1549 h 1720"/>
                <a:gd name="T48" fmla="*/ 61 w 1228"/>
                <a:gd name="T49" fmla="*/ 1492 h 1720"/>
                <a:gd name="T50" fmla="*/ 117 w 1228"/>
                <a:gd name="T51" fmla="*/ 1404 h 1720"/>
                <a:gd name="T52" fmla="*/ 185 w 1228"/>
                <a:gd name="T53" fmla="*/ 1372 h 1720"/>
                <a:gd name="T54" fmla="*/ 216 w 1228"/>
                <a:gd name="T55" fmla="*/ 1316 h 1720"/>
                <a:gd name="T56" fmla="*/ 145 w 1228"/>
                <a:gd name="T57" fmla="*/ 1292 h 1720"/>
                <a:gd name="T58" fmla="*/ 84 w 1228"/>
                <a:gd name="T59" fmla="*/ 1300 h 1720"/>
                <a:gd name="T60" fmla="*/ 41 w 1228"/>
                <a:gd name="T61" fmla="*/ 1269 h 1720"/>
                <a:gd name="T62" fmla="*/ 9 w 1228"/>
                <a:gd name="T63" fmla="*/ 1275 h 1720"/>
                <a:gd name="T64" fmla="*/ 7 w 1228"/>
                <a:gd name="T65" fmla="*/ 1108 h 1720"/>
                <a:gd name="T66" fmla="*/ 87 w 1228"/>
                <a:gd name="T67" fmla="*/ 1037 h 1720"/>
                <a:gd name="T68" fmla="*/ 156 w 1228"/>
                <a:gd name="T69" fmla="*/ 1041 h 1720"/>
                <a:gd name="T70" fmla="*/ 191 w 1228"/>
                <a:gd name="T71" fmla="*/ 949 h 1720"/>
                <a:gd name="T72" fmla="*/ 264 w 1228"/>
                <a:gd name="T73" fmla="*/ 850 h 1720"/>
                <a:gd name="T74" fmla="*/ 311 w 1228"/>
                <a:gd name="T75" fmla="*/ 785 h 1720"/>
                <a:gd name="T76" fmla="*/ 255 w 1228"/>
                <a:gd name="T77" fmla="*/ 732 h 1720"/>
                <a:gd name="T78" fmla="*/ 361 w 1228"/>
                <a:gd name="T79" fmla="*/ 603 h 1720"/>
                <a:gd name="T80" fmla="*/ 419 w 1228"/>
                <a:gd name="T81" fmla="*/ 527 h 1720"/>
                <a:gd name="T82" fmla="*/ 412 w 1228"/>
                <a:gd name="T83" fmla="*/ 396 h 1720"/>
                <a:gd name="T84" fmla="*/ 370 w 1228"/>
                <a:gd name="T85" fmla="*/ 412 h 1720"/>
                <a:gd name="T86" fmla="*/ 275 w 1228"/>
                <a:gd name="T87" fmla="*/ 297 h 1720"/>
                <a:gd name="T88" fmla="*/ 410 w 1228"/>
                <a:gd name="T89" fmla="*/ 260 h 1720"/>
                <a:gd name="T90" fmla="*/ 423 w 1228"/>
                <a:gd name="T91" fmla="*/ 379 h 1720"/>
                <a:gd name="T92" fmla="*/ 517 w 1228"/>
                <a:gd name="T93" fmla="*/ 440 h 1720"/>
                <a:gd name="T94" fmla="*/ 555 w 1228"/>
                <a:gd name="T95" fmla="*/ 435 h 1720"/>
                <a:gd name="T96" fmla="*/ 565 w 1228"/>
                <a:gd name="T97" fmla="*/ 378 h 1720"/>
                <a:gd name="T98" fmla="*/ 647 w 1228"/>
                <a:gd name="T99" fmla="*/ 316 h 1720"/>
                <a:gd name="T100" fmla="*/ 595 w 1228"/>
                <a:gd name="T101" fmla="*/ 245 h 1720"/>
                <a:gd name="T102" fmla="*/ 564 w 1228"/>
                <a:gd name="T103" fmla="*/ 106 h 1720"/>
                <a:gd name="T104" fmla="*/ 624 w 1228"/>
                <a:gd name="T105" fmla="*/ 80 h 1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28" h="1720">
                  <a:moveTo>
                    <a:pt x="624" y="80"/>
                  </a:moveTo>
                  <a:lnTo>
                    <a:pt x="624" y="80"/>
                  </a:lnTo>
                  <a:lnTo>
                    <a:pt x="724" y="63"/>
                  </a:lnTo>
                  <a:lnTo>
                    <a:pt x="742" y="59"/>
                  </a:lnTo>
                  <a:lnTo>
                    <a:pt x="757" y="55"/>
                  </a:lnTo>
                  <a:lnTo>
                    <a:pt x="770" y="51"/>
                  </a:lnTo>
                  <a:lnTo>
                    <a:pt x="793" y="39"/>
                  </a:lnTo>
                  <a:lnTo>
                    <a:pt x="809" y="31"/>
                  </a:lnTo>
                  <a:lnTo>
                    <a:pt x="827" y="22"/>
                  </a:lnTo>
                  <a:lnTo>
                    <a:pt x="853" y="8"/>
                  </a:lnTo>
                  <a:lnTo>
                    <a:pt x="886" y="0"/>
                  </a:lnTo>
                  <a:lnTo>
                    <a:pt x="901" y="32"/>
                  </a:lnTo>
                  <a:lnTo>
                    <a:pt x="914" y="42"/>
                  </a:lnTo>
                  <a:lnTo>
                    <a:pt x="917" y="72"/>
                  </a:lnTo>
                  <a:lnTo>
                    <a:pt x="900" y="91"/>
                  </a:lnTo>
                  <a:lnTo>
                    <a:pt x="841" y="123"/>
                  </a:lnTo>
                  <a:lnTo>
                    <a:pt x="840" y="131"/>
                  </a:lnTo>
                  <a:lnTo>
                    <a:pt x="858" y="131"/>
                  </a:lnTo>
                  <a:lnTo>
                    <a:pt x="869" y="168"/>
                  </a:lnTo>
                  <a:lnTo>
                    <a:pt x="861" y="200"/>
                  </a:lnTo>
                  <a:lnTo>
                    <a:pt x="876" y="235"/>
                  </a:lnTo>
                  <a:lnTo>
                    <a:pt x="864" y="251"/>
                  </a:lnTo>
                  <a:lnTo>
                    <a:pt x="860" y="279"/>
                  </a:lnTo>
                  <a:lnTo>
                    <a:pt x="827" y="316"/>
                  </a:lnTo>
                  <a:lnTo>
                    <a:pt x="842" y="323"/>
                  </a:lnTo>
                  <a:lnTo>
                    <a:pt x="889" y="325"/>
                  </a:lnTo>
                  <a:lnTo>
                    <a:pt x="916" y="306"/>
                  </a:lnTo>
                  <a:lnTo>
                    <a:pt x="936" y="323"/>
                  </a:lnTo>
                  <a:lnTo>
                    <a:pt x="971" y="323"/>
                  </a:lnTo>
                  <a:lnTo>
                    <a:pt x="1022" y="350"/>
                  </a:lnTo>
                  <a:lnTo>
                    <a:pt x="1134" y="334"/>
                  </a:lnTo>
                  <a:lnTo>
                    <a:pt x="1148" y="355"/>
                  </a:lnTo>
                  <a:lnTo>
                    <a:pt x="1172" y="351"/>
                  </a:lnTo>
                  <a:lnTo>
                    <a:pt x="1185" y="430"/>
                  </a:lnTo>
                  <a:lnTo>
                    <a:pt x="1140" y="471"/>
                  </a:lnTo>
                  <a:lnTo>
                    <a:pt x="1095" y="432"/>
                  </a:lnTo>
                  <a:lnTo>
                    <a:pt x="1065" y="464"/>
                  </a:lnTo>
                  <a:lnTo>
                    <a:pt x="1123" y="515"/>
                  </a:lnTo>
                  <a:lnTo>
                    <a:pt x="1102" y="545"/>
                  </a:lnTo>
                  <a:lnTo>
                    <a:pt x="1102" y="576"/>
                  </a:lnTo>
                  <a:lnTo>
                    <a:pt x="1065" y="641"/>
                  </a:lnTo>
                  <a:lnTo>
                    <a:pt x="1068" y="656"/>
                  </a:lnTo>
                  <a:lnTo>
                    <a:pt x="1041" y="707"/>
                  </a:lnTo>
                  <a:lnTo>
                    <a:pt x="1051" y="727"/>
                  </a:lnTo>
                  <a:lnTo>
                    <a:pt x="1069" y="777"/>
                  </a:lnTo>
                  <a:lnTo>
                    <a:pt x="1060" y="858"/>
                  </a:lnTo>
                  <a:lnTo>
                    <a:pt x="1164" y="889"/>
                  </a:lnTo>
                  <a:lnTo>
                    <a:pt x="1156" y="929"/>
                  </a:lnTo>
                  <a:lnTo>
                    <a:pt x="1166" y="933"/>
                  </a:lnTo>
                  <a:lnTo>
                    <a:pt x="1228" y="956"/>
                  </a:lnTo>
                  <a:lnTo>
                    <a:pt x="1220" y="1002"/>
                  </a:lnTo>
                  <a:lnTo>
                    <a:pt x="1222" y="1060"/>
                  </a:lnTo>
                  <a:lnTo>
                    <a:pt x="1170" y="1088"/>
                  </a:lnTo>
                  <a:lnTo>
                    <a:pt x="1155" y="1062"/>
                  </a:lnTo>
                  <a:lnTo>
                    <a:pt x="1123" y="1062"/>
                  </a:lnTo>
                  <a:lnTo>
                    <a:pt x="1122" y="1103"/>
                  </a:lnTo>
                  <a:lnTo>
                    <a:pt x="1088" y="1119"/>
                  </a:lnTo>
                  <a:lnTo>
                    <a:pt x="1102" y="1245"/>
                  </a:lnTo>
                  <a:lnTo>
                    <a:pt x="1103" y="1255"/>
                  </a:lnTo>
                  <a:lnTo>
                    <a:pt x="1087" y="1269"/>
                  </a:lnTo>
                  <a:lnTo>
                    <a:pt x="1058" y="1293"/>
                  </a:lnTo>
                  <a:lnTo>
                    <a:pt x="1020" y="1278"/>
                  </a:lnTo>
                  <a:lnTo>
                    <a:pt x="977" y="1345"/>
                  </a:lnTo>
                  <a:lnTo>
                    <a:pt x="928" y="1374"/>
                  </a:lnTo>
                  <a:lnTo>
                    <a:pt x="893" y="1397"/>
                  </a:lnTo>
                  <a:lnTo>
                    <a:pt x="874" y="1428"/>
                  </a:lnTo>
                  <a:lnTo>
                    <a:pt x="840" y="1441"/>
                  </a:lnTo>
                  <a:lnTo>
                    <a:pt x="833" y="1392"/>
                  </a:lnTo>
                  <a:lnTo>
                    <a:pt x="789" y="1434"/>
                  </a:lnTo>
                  <a:lnTo>
                    <a:pt x="733" y="1470"/>
                  </a:lnTo>
                  <a:lnTo>
                    <a:pt x="718" y="1516"/>
                  </a:lnTo>
                  <a:lnTo>
                    <a:pt x="661" y="1549"/>
                  </a:lnTo>
                  <a:lnTo>
                    <a:pt x="647" y="1574"/>
                  </a:lnTo>
                  <a:lnTo>
                    <a:pt x="586" y="1574"/>
                  </a:lnTo>
                  <a:lnTo>
                    <a:pt x="561" y="1574"/>
                  </a:lnTo>
                  <a:lnTo>
                    <a:pt x="511" y="1609"/>
                  </a:lnTo>
                  <a:lnTo>
                    <a:pt x="493" y="1641"/>
                  </a:lnTo>
                  <a:lnTo>
                    <a:pt x="476" y="1672"/>
                  </a:lnTo>
                  <a:lnTo>
                    <a:pt x="465" y="1692"/>
                  </a:lnTo>
                  <a:lnTo>
                    <a:pt x="394" y="1720"/>
                  </a:lnTo>
                  <a:lnTo>
                    <a:pt x="386" y="1641"/>
                  </a:lnTo>
                  <a:lnTo>
                    <a:pt x="397" y="1609"/>
                  </a:lnTo>
                  <a:lnTo>
                    <a:pt x="357" y="1555"/>
                  </a:lnTo>
                  <a:lnTo>
                    <a:pt x="349" y="1544"/>
                  </a:lnTo>
                  <a:lnTo>
                    <a:pt x="355" y="1531"/>
                  </a:lnTo>
                  <a:lnTo>
                    <a:pt x="343" y="1527"/>
                  </a:lnTo>
                  <a:lnTo>
                    <a:pt x="330" y="1522"/>
                  </a:lnTo>
                  <a:lnTo>
                    <a:pt x="297" y="1510"/>
                  </a:lnTo>
                  <a:lnTo>
                    <a:pt x="244" y="1491"/>
                  </a:lnTo>
                  <a:lnTo>
                    <a:pt x="228" y="1512"/>
                  </a:lnTo>
                  <a:lnTo>
                    <a:pt x="210" y="1507"/>
                  </a:lnTo>
                  <a:lnTo>
                    <a:pt x="215" y="1470"/>
                  </a:lnTo>
                  <a:lnTo>
                    <a:pt x="195" y="1462"/>
                  </a:lnTo>
                  <a:lnTo>
                    <a:pt x="181" y="1492"/>
                  </a:lnTo>
                  <a:lnTo>
                    <a:pt x="131" y="1550"/>
                  </a:lnTo>
                  <a:lnTo>
                    <a:pt x="110" y="1549"/>
                  </a:lnTo>
                  <a:lnTo>
                    <a:pt x="93" y="1512"/>
                  </a:lnTo>
                  <a:lnTo>
                    <a:pt x="78" y="1514"/>
                  </a:lnTo>
                  <a:lnTo>
                    <a:pt x="73" y="1491"/>
                  </a:lnTo>
                  <a:lnTo>
                    <a:pt x="61" y="1492"/>
                  </a:lnTo>
                  <a:lnTo>
                    <a:pt x="36" y="1450"/>
                  </a:lnTo>
                  <a:lnTo>
                    <a:pt x="60" y="1404"/>
                  </a:lnTo>
                  <a:lnTo>
                    <a:pt x="78" y="1415"/>
                  </a:lnTo>
                  <a:lnTo>
                    <a:pt x="117" y="1404"/>
                  </a:lnTo>
                  <a:lnTo>
                    <a:pt x="137" y="1436"/>
                  </a:lnTo>
                  <a:lnTo>
                    <a:pt x="150" y="1407"/>
                  </a:lnTo>
                  <a:lnTo>
                    <a:pt x="153" y="1403"/>
                  </a:lnTo>
                  <a:lnTo>
                    <a:pt x="185" y="1372"/>
                  </a:lnTo>
                  <a:lnTo>
                    <a:pt x="203" y="1355"/>
                  </a:lnTo>
                  <a:lnTo>
                    <a:pt x="208" y="1352"/>
                  </a:lnTo>
                  <a:lnTo>
                    <a:pt x="226" y="1344"/>
                  </a:lnTo>
                  <a:lnTo>
                    <a:pt x="216" y="1316"/>
                  </a:lnTo>
                  <a:lnTo>
                    <a:pt x="192" y="1339"/>
                  </a:lnTo>
                  <a:lnTo>
                    <a:pt x="161" y="1318"/>
                  </a:lnTo>
                  <a:lnTo>
                    <a:pt x="148" y="1298"/>
                  </a:lnTo>
                  <a:lnTo>
                    <a:pt x="145" y="1292"/>
                  </a:lnTo>
                  <a:lnTo>
                    <a:pt x="122" y="1280"/>
                  </a:lnTo>
                  <a:lnTo>
                    <a:pt x="100" y="1280"/>
                  </a:lnTo>
                  <a:lnTo>
                    <a:pt x="96" y="1286"/>
                  </a:lnTo>
                  <a:lnTo>
                    <a:pt x="84" y="1300"/>
                  </a:lnTo>
                  <a:lnTo>
                    <a:pt x="75" y="1297"/>
                  </a:lnTo>
                  <a:lnTo>
                    <a:pt x="65" y="1295"/>
                  </a:lnTo>
                  <a:lnTo>
                    <a:pt x="55" y="1274"/>
                  </a:lnTo>
                  <a:lnTo>
                    <a:pt x="41" y="1269"/>
                  </a:lnTo>
                  <a:lnTo>
                    <a:pt x="39" y="1291"/>
                  </a:lnTo>
                  <a:lnTo>
                    <a:pt x="10" y="1304"/>
                  </a:lnTo>
                  <a:lnTo>
                    <a:pt x="0" y="1300"/>
                  </a:lnTo>
                  <a:lnTo>
                    <a:pt x="9" y="1275"/>
                  </a:lnTo>
                  <a:lnTo>
                    <a:pt x="14" y="1247"/>
                  </a:lnTo>
                  <a:lnTo>
                    <a:pt x="8" y="1225"/>
                  </a:lnTo>
                  <a:lnTo>
                    <a:pt x="19" y="1201"/>
                  </a:lnTo>
                  <a:lnTo>
                    <a:pt x="7" y="1108"/>
                  </a:lnTo>
                  <a:lnTo>
                    <a:pt x="20" y="1089"/>
                  </a:lnTo>
                  <a:lnTo>
                    <a:pt x="11" y="1075"/>
                  </a:lnTo>
                  <a:lnTo>
                    <a:pt x="51" y="1078"/>
                  </a:lnTo>
                  <a:lnTo>
                    <a:pt x="87" y="1037"/>
                  </a:lnTo>
                  <a:lnTo>
                    <a:pt x="105" y="1041"/>
                  </a:lnTo>
                  <a:lnTo>
                    <a:pt x="118" y="1053"/>
                  </a:lnTo>
                  <a:lnTo>
                    <a:pt x="125" y="1057"/>
                  </a:lnTo>
                  <a:lnTo>
                    <a:pt x="156" y="1041"/>
                  </a:lnTo>
                  <a:lnTo>
                    <a:pt x="164" y="1003"/>
                  </a:lnTo>
                  <a:lnTo>
                    <a:pt x="149" y="993"/>
                  </a:lnTo>
                  <a:lnTo>
                    <a:pt x="175" y="962"/>
                  </a:lnTo>
                  <a:lnTo>
                    <a:pt x="191" y="949"/>
                  </a:lnTo>
                  <a:lnTo>
                    <a:pt x="210" y="923"/>
                  </a:lnTo>
                  <a:lnTo>
                    <a:pt x="207" y="915"/>
                  </a:lnTo>
                  <a:lnTo>
                    <a:pt x="219" y="897"/>
                  </a:lnTo>
                  <a:lnTo>
                    <a:pt x="264" y="850"/>
                  </a:lnTo>
                  <a:lnTo>
                    <a:pt x="273" y="856"/>
                  </a:lnTo>
                  <a:lnTo>
                    <a:pt x="298" y="829"/>
                  </a:lnTo>
                  <a:lnTo>
                    <a:pt x="300" y="818"/>
                  </a:lnTo>
                  <a:lnTo>
                    <a:pt x="311" y="785"/>
                  </a:lnTo>
                  <a:lnTo>
                    <a:pt x="288" y="759"/>
                  </a:lnTo>
                  <a:lnTo>
                    <a:pt x="270" y="765"/>
                  </a:lnTo>
                  <a:lnTo>
                    <a:pt x="246" y="761"/>
                  </a:lnTo>
                  <a:lnTo>
                    <a:pt x="255" y="732"/>
                  </a:lnTo>
                  <a:lnTo>
                    <a:pt x="285" y="718"/>
                  </a:lnTo>
                  <a:lnTo>
                    <a:pt x="306" y="675"/>
                  </a:lnTo>
                  <a:lnTo>
                    <a:pt x="347" y="649"/>
                  </a:lnTo>
                  <a:lnTo>
                    <a:pt x="361" y="603"/>
                  </a:lnTo>
                  <a:lnTo>
                    <a:pt x="347" y="560"/>
                  </a:lnTo>
                  <a:lnTo>
                    <a:pt x="362" y="533"/>
                  </a:lnTo>
                  <a:lnTo>
                    <a:pt x="391" y="550"/>
                  </a:lnTo>
                  <a:lnTo>
                    <a:pt x="419" y="527"/>
                  </a:lnTo>
                  <a:lnTo>
                    <a:pt x="404" y="496"/>
                  </a:lnTo>
                  <a:lnTo>
                    <a:pt x="378" y="461"/>
                  </a:lnTo>
                  <a:lnTo>
                    <a:pt x="397" y="415"/>
                  </a:lnTo>
                  <a:lnTo>
                    <a:pt x="412" y="396"/>
                  </a:lnTo>
                  <a:lnTo>
                    <a:pt x="409" y="391"/>
                  </a:lnTo>
                  <a:lnTo>
                    <a:pt x="381" y="354"/>
                  </a:lnTo>
                  <a:lnTo>
                    <a:pt x="357" y="363"/>
                  </a:lnTo>
                  <a:lnTo>
                    <a:pt x="370" y="412"/>
                  </a:lnTo>
                  <a:lnTo>
                    <a:pt x="350" y="418"/>
                  </a:lnTo>
                  <a:lnTo>
                    <a:pt x="308" y="346"/>
                  </a:lnTo>
                  <a:lnTo>
                    <a:pt x="281" y="337"/>
                  </a:lnTo>
                  <a:lnTo>
                    <a:pt x="275" y="297"/>
                  </a:lnTo>
                  <a:lnTo>
                    <a:pt x="301" y="277"/>
                  </a:lnTo>
                  <a:lnTo>
                    <a:pt x="332" y="253"/>
                  </a:lnTo>
                  <a:lnTo>
                    <a:pt x="357" y="231"/>
                  </a:lnTo>
                  <a:lnTo>
                    <a:pt x="410" y="260"/>
                  </a:lnTo>
                  <a:lnTo>
                    <a:pt x="403" y="291"/>
                  </a:lnTo>
                  <a:lnTo>
                    <a:pt x="455" y="349"/>
                  </a:lnTo>
                  <a:lnTo>
                    <a:pt x="451" y="355"/>
                  </a:lnTo>
                  <a:lnTo>
                    <a:pt x="423" y="379"/>
                  </a:lnTo>
                  <a:lnTo>
                    <a:pt x="450" y="397"/>
                  </a:lnTo>
                  <a:lnTo>
                    <a:pt x="469" y="374"/>
                  </a:lnTo>
                  <a:lnTo>
                    <a:pt x="503" y="389"/>
                  </a:lnTo>
                  <a:lnTo>
                    <a:pt x="517" y="440"/>
                  </a:lnTo>
                  <a:lnTo>
                    <a:pt x="497" y="460"/>
                  </a:lnTo>
                  <a:lnTo>
                    <a:pt x="508" y="478"/>
                  </a:lnTo>
                  <a:lnTo>
                    <a:pt x="540" y="454"/>
                  </a:lnTo>
                  <a:lnTo>
                    <a:pt x="555" y="435"/>
                  </a:lnTo>
                  <a:lnTo>
                    <a:pt x="557" y="430"/>
                  </a:lnTo>
                  <a:lnTo>
                    <a:pt x="561" y="427"/>
                  </a:lnTo>
                  <a:lnTo>
                    <a:pt x="575" y="412"/>
                  </a:lnTo>
                  <a:lnTo>
                    <a:pt x="565" y="378"/>
                  </a:lnTo>
                  <a:lnTo>
                    <a:pt x="591" y="331"/>
                  </a:lnTo>
                  <a:lnTo>
                    <a:pt x="609" y="328"/>
                  </a:lnTo>
                  <a:lnTo>
                    <a:pt x="623" y="340"/>
                  </a:lnTo>
                  <a:lnTo>
                    <a:pt x="647" y="316"/>
                  </a:lnTo>
                  <a:lnTo>
                    <a:pt x="626" y="305"/>
                  </a:lnTo>
                  <a:lnTo>
                    <a:pt x="624" y="293"/>
                  </a:lnTo>
                  <a:lnTo>
                    <a:pt x="612" y="277"/>
                  </a:lnTo>
                  <a:lnTo>
                    <a:pt x="595" y="245"/>
                  </a:lnTo>
                  <a:lnTo>
                    <a:pt x="574" y="199"/>
                  </a:lnTo>
                  <a:lnTo>
                    <a:pt x="569" y="191"/>
                  </a:lnTo>
                  <a:lnTo>
                    <a:pt x="561" y="159"/>
                  </a:lnTo>
                  <a:lnTo>
                    <a:pt x="564" y="106"/>
                  </a:lnTo>
                  <a:lnTo>
                    <a:pt x="518" y="86"/>
                  </a:lnTo>
                  <a:lnTo>
                    <a:pt x="521" y="73"/>
                  </a:lnTo>
                  <a:lnTo>
                    <a:pt x="606" y="83"/>
                  </a:lnTo>
                  <a:lnTo>
                    <a:pt x="624" y="80"/>
                  </a:lnTo>
                  <a:lnTo>
                    <a:pt x="624" y="8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4" name="Freeform 30"/>
            <p:cNvSpPr>
              <a:spLocks noEditPoints="1"/>
            </p:cNvSpPr>
            <p:nvPr/>
          </p:nvSpPr>
          <p:spPr bwMode="auto">
            <a:xfrm>
              <a:off x="4125913" y="4286251"/>
              <a:ext cx="1179513" cy="1651000"/>
            </a:xfrm>
            <a:custGeom>
              <a:avLst/>
              <a:gdLst>
                <a:gd name="T0" fmla="*/ 249 w 1236"/>
                <a:gd name="T1" fmla="*/ 1499 h 1729"/>
                <a:gd name="T2" fmla="*/ 112 w 1236"/>
                <a:gd name="T3" fmla="*/ 1556 h 1729"/>
                <a:gd name="T4" fmla="*/ 82 w 1236"/>
                <a:gd name="T5" fmla="*/ 1415 h 1729"/>
                <a:gd name="T6" fmla="*/ 226 w 1236"/>
                <a:gd name="T7" fmla="*/ 1346 h 1729"/>
                <a:gd name="T8" fmla="*/ 106 w 1236"/>
                <a:gd name="T9" fmla="*/ 1287 h 1729"/>
                <a:gd name="T10" fmla="*/ 14 w 1236"/>
                <a:gd name="T11" fmla="*/ 1311 h 1729"/>
                <a:gd name="T12" fmla="*/ 20 w 1236"/>
                <a:gd name="T13" fmla="*/ 1093 h 1729"/>
                <a:gd name="T14" fmla="*/ 157 w 1236"/>
                <a:gd name="T15" fmla="*/ 1043 h 1729"/>
                <a:gd name="T16" fmla="*/ 221 w 1236"/>
                <a:gd name="T17" fmla="*/ 899 h 1729"/>
                <a:gd name="T18" fmla="*/ 274 w 1236"/>
                <a:gd name="T19" fmla="*/ 773 h 1729"/>
                <a:gd name="T20" fmla="*/ 348 w 1236"/>
                <a:gd name="T21" fmla="*/ 564 h 1729"/>
                <a:gd name="T22" fmla="*/ 412 w 1236"/>
                <a:gd name="T23" fmla="*/ 400 h 1729"/>
                <a:gd name="T24" fmla="*/ 276 w 1236"/>
                <a:gd name="T25" fmla="*/ 299 h 1729"/>
                <a:gd name="T26" fmla="*/ 458 w 1236"/>
                <a:gd name="T27" fmla="*/ 361 h 1729"/>
                <a:gd name="T28" fmla="*/ 513 w 1236"/>
                <a:gd name="T29" fmla="*/ 477 h 1729"/>
                <a:gd name="T30" fmla="*/ 593 w 1236"/>
                <a:gd name="T31" fmla="*/ 332 h 1729"/>
                <a:gd name="T32" fmla="*/ 596 w 1236"/>
                <a:gd name="T33" fmla="*/ 251 h 1729"/>
                <a:gd name="T34" fmla="*/ 610 w 1236"/>
                <a:gd name="T35" fmla="*/ 84 h 1729"/>
                <a:gd name="T36" fmla="*/ 925 w 1236"/>
                <a:gd name="T37" fmla="*/ 78 h 1729"/>
                <a:gd name="T38" fmla="*/ 884 w 1236"/>
                <a:gd name="T39" fmla="*/ 240 h 1729"/>
                <a:gd name="T40" fmla="*/ 920 w 1236"/>
                <a:gd name="T41" fmla="*/ 305 h 1729"/>
                <a:gd name="T42" fmla="*/ 1192 w 1236"/>
                <a:gd name="T43" fmla="*/ 435 h 1729"/>
                <a:gd name="T44" fmla="*/ 1073 w 1236"/>
                <a:gd name="T45" fmla="*/ 646 h 1729"/>
                <a:gd name="T46" fmla="*/ 1172 w 1236"/>
                <a:gd name="T47" fmla="*/ 891 h 1729"/>
                <a:gd name="T48" fmla="*/ 1130 w 1236"/>
                <a:gd name="T49" fmla="*/ 1069 h 1729"/>
                <a:gd name="T50" fmla="*/ 934 w 1236"/>
                <a:gd name="T51" fmla="*/ 1381 h 1729"/>
                <a:gd name="T52" fmla="*/ 725 w 1236"/>
                <a:gd name="T53" fmla="*/ 1522 h 1729"/>
                <a:gd name="T54" fmla="*/ 394 w 1236"/>
                <a:gd name="T55" fmla="*/ 1645 h 1729"/>
                <a:gd name="T56" fmla="*/ 662 w 1236"/>
                <a:gd name="T57" fmla="*/ 1550 h 1729"/>
                <a:gd name="T58" fmla="*/ 895 w 1236"/>
                <a:gd name="T59" fmla="*/ 1398 h 1729"/>
                <a:gd name="T60" fmla="*/ 1088 w 1236"/>
                <a:gd name="T61" fmla="*/ 1121 h 1729"/>
                <a:gd name="T62" fmla="*/ 1228 w 1236"/>
                <a:gd name="T63" fmla="*/ 962 h 1729"/>
                <a:gd name="T64" fmla="*/ 1068 w 1236"/>
                <a:gd name="T65" fmla="*/ 659 h 1729"/>
                <a:gd name="T66" fmla="*/ 1144 w 1236"/>
                <a:gd name="T67" fmla="*/ 471 h 1729"/>
                <a:gd name="T68" fmla="*/ 938 w 1236"/>
                <a:gd name="T69" fmla="*/ 331 h 1729"/>
                <a:gd name="T70" fmla="*/ 876 w 1236"/>
                <a:gd name="T71" fmla="*/ 239 h 1729"/>
                <a:gd name="T72" fmla="*/ 918 w 1236"/>
                <a:gd name="T73" fmla="*/ 75 h 1729"/>
                <a:gd name="T74" fmla="*/ 729 w 1236"/>
                <a:gd name="T75" fmla="*/ 70 h 1729"/>
                <a:gd name="T76" fmla="*/ 576 w 1236"/>
                <a:gd name="T77" fmla="*/ 194 h 1729"/>
                <a:gd name="T78" fmla="*/ 627 w 1236"/>
                <a:gd name="T79" fmla="*/ 348 h 1729"/>
                <a:gd name="T80" fmla="*/ 546 w 1236"/>
                <a:gd name="T81" fmla="*/ 461 h 1729"/>
                <a:gd name="T82" fmla="*/ 421 w 1236"/>
                <a:gd name="T83" fmla="*/ 384 h 1729"/>
                <a:gd name="T84" fmla="*/ 307 w 1236"/>
                <a:gd name="T85" fmla="*/ 283 h 1729"/>
                <a:gd name="T86" fmla="*/ 357 w 1236"/>
                <a:gd name="T87" fmla="*/ 365 h 1729"/>
                <a:gd name="T88" fmla="*/ 395 w 1236"/>
                <a:gd name="T89" fmla="*/ 558 h 1729"/>
                <a:gd name="T90" fmla="*/ 261 w 1236"/>
                <a:gd name="T91" fmla="*/ 738 h 1729"/>
                <a:gd name="T92" fmla="*/ 278 w 1236"/>
                <a:gd name="T93" fmla="*/ 865 h 1729"/>
                <a:gd name="T94" fmla="*/ 158 w 1236"/>
                <a:gd name="T95" fmla="*/ 996 h 1729"/>
                <a:gd name="T96" fmla="*/ 57 w 1236"/>
                <a:gd name="T97" fmla="*/ 1085 h 1729"/>
                <a:gd name="T98" fmla="*/ 17 w 1236"/>
                <a:gd name="T99" fmla="*/ 1280 h 1729"/>
                <a:gd name="T100" fmla="*/ 87 w 1236"/>
                <a:gd name="T101" fmla="*/ 1300 h 1729"/>
                <a:gd name="T102" fmla="*/ 195 w 1236"/>
                <a:gd name="T103" fmla="*/ 1339 h 1729"/>
                <a:gd name="T104" fmla="*/ 142 w 1236"/>
                <a:gd name="T105" fmla="*/ 1447 h 1729"/>
                <a:gd name="T106" fmla="*/ 85 w 1236"/>
                <a:gd name="T107" fmla="*/ 1514 h 1729"/>
                <a:gd name="T108" fmla="*/ 218 w 1236"/>
                <a:gd name="T109" fmla="*/ 1508 h 1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36" h="1729">
                  <a:moveTo>
                    <a:pt x="395" y="1729"/>
                  </a:moveTo>
                  <a:lnTo>
                    <a:pt x="395" y="1729"/>
                  </a:lnTo>
                  <a:lnTo>
                    <a:pt x="387" y="1644"/>
                  </a:lnTo>
                  <a:lnTo>
                    <a:pt x="397" y="1613"/>
                  </a:lnTo>
                  <a:lnTo>
                    <a:pt x="349" y="1548"/>
                  </a:lnTo>
                  <a:lnTo>
                    <a:pt x="354" y="1537"/>
                  </a:lnTo>
                  <a:lnTo>
                    <a:pt x="249" y="1499"/>
                  </a:lnTo>
                  <a:lnTo>
                    <a:pt x="233" y="1519"/>
                  </a:lnTo>
                  <a:lnTo>
                    <a:pt x="211" y="1513"/>
                  </a:lnTo>
                  <a:lnTo>
                    <a:pt x="215" y="1476"/>
                  </a:lnTo>
                  <a:lnTo>
                    <a:pt x="201" y="1470"/>
                  </a:lnTo>
                  <a:lnTo>
                    <a:pt x="187" y="1498"/>
                  </a:lnTo>
                  <a:lnTo>
                    <a:pt x="137" y="1558"/>
                  </a:lnTo>
                  <a:lnTo>
                    <a:pt x="112" y="1556"/>
                  </a:lnTo>
                  <a:lnTo>
                    <a:pt x="95" y="1519"/>
                  </a:lnTo>
                  <a:lnTo>
                    <a:pt x="79" y="1522"/>
                  </a:lnTo>
                  <a:lnTo>
                    <a:pt x="74" y="1499"/>
                  </a:lnTo>
                  <a:lnTo>
                    <a:pt x="63" y="1500"/>
                  </a:lnTo>
                  <a:lnTo>
                    <a:pt x="36" y="1454"/>
                  </a:lnTo>
                  <a:lnTo>
                    <a:pt x="63" y="1403"/>
                  </a:lnTo>
                  <a:lnTo>
                    <a:pt x="82" y="1415"/>
                  </a:lnTo>
                  <a:lnTo>
                    <a:pt x="122" y="1405"/>
                  </a:lnTo>
                  <a:lnTo>
                    <a:pt x="141" y="1433"/>
                  </a:lnTo>
                  <a:lnTo>
                    <a:pt x="152" y="1408"/>
                  </a:lnTo>
                  <a:lnTo>
                    <a:pt x="155" y="1405"/>
                  </a:lnTo>
                  <a:lnTo>
                    <a:pt x="205" y="1357"/>
                  </a:lnTo>
                  <a:lnTo>
                    <a:pt x="210" y="1353"/>
                  </a:lnTo>
                  <a:lnTo>
                    <a:pt x="226" y="1346"/>
                  </a:lnTo>
                  <a:lnTo>
                    <a:pt x="219" y="1326"/>
                  </a:lnTo>
                  <a:lnTo>
                    <a:pt x="196" y="1347"/>
                  </a:lnTo>
                  <a:lnTo>
                    <a:pt x="163" y="1324"/>
                  </a:lnTo>
                  <a:lnTo>
                    <a:pt x="149" y="1304"/>
                  </a:lnTo>
                  <a:lnTo>
                    <a:pt x="146" y="1299"/>
                  </a:lnTo>
                  <a:lnTo>
                    <a:pt x="125" y="1288"/>
                  </a:lnTo>
                  <a:lnTo>
                    <a:pt x="106" y="1287"/>
                  </a:lnTo>
                  <a:lnTo>
                    <a:pt x="103" y="1292"/>
                  </a:lnTo>
                  <a:lnTo>
                    <a:pt x="89" y="1308"/>
                  </a:lnTo>
                  <a:lnTo>
                    <a:pt x="66" y="1301"/>
                  </a:lnTo>
                  <a:lnTo>
                    <a:pt x="57" y="1281"/>
                  </a:lnTo>
                  <a:lnTo>
                    <a:pt x="48" y="1277"/>
                  </a:lnTo>
                  <a:lnTo>
                    <a:pt x="46" y="1297"/>
                  </a:lnTo>
                  <a:lnTo>
                    <a:pt x="14" y="1311"/>
                  </a:lnTo>
                  <a:lnTo>
                    <a:pt x="0" y="1306"/>
                  </a:lnTo>
                  <a:lnTo>
                    <a:pt x="10" y="1278"/>
                  </a:lnTo>
                  <a:lnTo>
                    <a:pt x="14" y="1251"/>
                  </a:lnTo>
                  <a:lnTo>
                    <a:pt x="9" y="1229"/>
                  </a:lnTo>
                  <a:lnTo>
                    <a:pt x="20" y="1205"/>
                  </a:lnTo>
                  <a:lnTo>
                    <a:pt x="7" y="1112"/>
                  </a:lnTo>
                  <a:lnTo>
                    <a:pt x="20" y="1093"/>
                  </a:lnTo>
                  <a:lnTo>
                    <a:pt x="9" y="1075"/>
                  </a:lnTo>
                  <a:lnTo>
                    <a:pt x="54" y="1078"/>
                  </a:lnTo>
                  <a:lnTo>
                    <a:pt x="89" y="1038"/>
                  </a:lnTo>
                  <a:lnTo>
                    <a:pt x="111" y="1041"/>
                  </a:lnTo>
                  <a:lnTo>
                    <a:pt x="124" y="1054"/>
                  </a:lnTo>
                  <a:lnTo>
                    <a:pt x="129" y="1057"/>
                  </a:lnTo>
                  <a:lnTo>
                    <a:pt x="157" y="1043"/>
                  </a:lnTo>
                  <a:lnTo>
                    <a:pt x="164" y="1008"/>
                  </a:lnTo>
                  <a:lnTo>
                    <a:pt x="148" y="998"/>
                  </a:lnTo>
                  <a:lnTo>
                    <a:pt x="177" y="963"/>
                  </a:lnTo>
                  <a:lnTo>
                    <a:pt x="193" y="951"/>
                  </a:lnTo>
                  <a:lnTo>
                    <a:pt x="210" y="926"/>
                  </a:lnTo>
                  <a:lnTo>
                    <a:pt x="208" y="918"/>
                  </a:lnTo>
                  <a:lnTo>
                    <a:pt x="221" y="899"/>
                  </a:lnTo>
                  <a:lnTo>
                    <a:pt x="268" y="850"/>
                  </a:lnTo>
                  <a:lnTo>
                    <a:pt x="277" y="856"/>
                  </a:lnTo>
                  <a:lnTo>
                    <a:pt x="299" y="831"/>
                  </a:lnTo>
                  <a:lnTo>
                    <a:pt x="301" y="821"/>
                  </a:lnTo>
                  <a:lnTo>
                    <a:pt x="311" y="790"/>
                  </a:lnTo>
                  <a:lnTo>
                    <a:pt x="291" y="767"/>
                  </a:lnTo>
                  <a:lnTo>
                    <a:pt x="274" y="773"/>
                  </a:lnTo>
                  <a:lnTo>
                    <a:pt x="246" y="767"/>
                  </a:lnTo>
                  <a:lnTo>
                    <a:pt x="256" y="733"/>
                  </a:lnTo>
                  <a:lnTo>
                    <a:pt x="287" y="719"/>
                  </a:lnTo>
                  <a:lnTo>
                    <a:pt x="308" y="677"/>
                  </a:lnTo>
                  <a:lnTo>
                    <a:pt x="348" y="651"/>
                  </a:lnTo>
                  <a:lnTo>
                    <a:pt x="361" y="607"/>
                  </a:lnTo>
                  <a:lnTo>
                    <a:pt x="348" y="564"/>
                  </a:lnTo>
                  <a:lnTo>
                    <a:pt x="365" y="533"/>
                  </a:lnTo>
                  <a:lnTo>
                    <a:pt x="394" y="550"/>
                  </a:lnTo>
                  <a:lnTo>
                    <a:pt x="419" y="530"/>
                  </a:lnTo>
                  <a:lnTo>
                    <a:pt x="405" y="501"/>
                  </a:lnTo>
                  <a:lnTo>
                    <a:pt x="378" y="465"/>
                  </a:lnTo>
                  <a:lnTo>
                    <a:pt x="398" y="417"/>
                  </a:lnTo>
                  <a:lnTo>
                    <a:pt x="412" y="400"/>
                  </a:lnTo>
                  <a:lnTo>
                    <a:pt x="384" y="362"/>
                  </a:lnTo>
                  <a:lnTo>
                    <a:pt x="365" y="369"/>
                  </a:lnTo>
                  <a:lnTo>
                    <a:pt x="378" y="419"/>
                  </a:lnTo>
                  <a:lnTo>
                    <a:pt x="352" y="426"/>
                  </a:lnTo>
                  <a:lnTo>
                    <a:pt x="310" y="353"/>
                  </a:lnTo>
                  <a:lnTo>
                    <a:pt x="282" y="343"/>
                  </a:lnTo>
                  <a:lnTo>
                    <a:pt x="276" y="299"/>
                  </a:lnTo>
                  <a:lnTo>
                    <a:pt x="303" y="278"/>
                  </a:lnTo>
                  <a:lnTo>
                    <a:pt x="334" y="254"/>
                  </a:lnTo>
                  <a:lnTo>
                    <a:pt x="360" y="231"/>
                  </a:lnTo>
                  <a:lnTo>
                    <a:pt x="418" y="262"/>
                  </a:lnTo>
                  <a:lnTo>
                    <a:pt x="411" y="294"/>
                  </a:lnTo>
                  <a:lnTo>
                    <a:pt x="464" y="353"/>
                  </a:lnTo>
                  <a:lnTo>
                    <a:pt x="458" y="361"/>
                  </a:lnTo>
                  <a:lnTo>
                    <a:pt x="432" y="383"/>
                  </a:lnTo>
                  <a:lnTo>
                    <a:pt x="453" y="397"/>
                  </a:lnTo>
                  <a:lnTo>
                    <a:pt x="472" y="374"/>
                  </a:lnTo>
                  <a:lnTo>
                    <a:pt x="509" y="391"/>
                  </a:lnTo>
                  <a:lnTo>
                    <a:pt x="525" y="444"/>
                  </a:lnTo>
                  <a:lnTo>
                    <a:pt x="505" y="464"/>
                  </a:lnTo>
                  <a:lnTo>
                    <a:pt x="513" y="477"/>
                  </a:lnTo>
                  <a:lnTo>
                    <a:pt x="541" y="456"/>
                  </a:lnTo>
                  <a:lnTo>
                    <a:pt x="556" y="437"/>
                  </a:lnTo>
                  <a:lnTo>
                    <a:pt x="559" y="432"/>
                  </a:lnTo>
                  <a:lnTo>
                    <a:pt x="563" y="428"/>
                  </a:lnTo>
                  <a:lnTo>
                    <a:pt x="575" y="415"/>
                  </a:lnTo>
                  <a:lnTo>
                    <a:pt x="565" y="382"/>
                  </a:lnTo>
                  <a:lnTo>
                    <a:pt x="593" y="332"/>
                  </a:lnTo>
                  <a:lnTo>
                    <a:pt x="614" y="329"/>
                  </a:lnTo>
                  <a:lnTo>
                    <a:pt x="627" y="339"/>
                  </a:lnTo>
                  <a:lnTo>
                    <a:pt x="645" y="321"/>
                  </a:lnTo>
                  <a:lnTo>
                    <a:pt x="627" y="311"/>
                  </a:lnTo>
                  <a:lnTo>
                    <a:pt x="625" y="298"/>
                  </a:lnTo>
                  <a:lnTo>
                    <a:pt x="613" y="283"/>
                  </a:lnTo>
                  <a:lnTo>
                    <a:pt x="596" y="251"/>
                  </a:lnTo>
                  <a:lnTo>
                    <a:pt x="575" y="205"/>
                  </a:lnTo>
                  <a:lnTo>
                    <a:pt x="570" y="196"/>
                  </a:lnTo>
                  <a:lnTo>
                    <a:pt x="562" y="163"/>
                  </a:lnTo>
                  <a:lnTo>
                    <a:pt x="564" y="112"/>
                  </a:lnTo>
                  <a:lnTo>
                    <a:pt x="518" y="92"/>
                  </a:lnTo>
                  <a:lnTo>
                    <a:pt x="523" y="74"/>
                  </a:lnTo>
                  <a:lnTo>
                    <a:pt x="610" y="84"/>
                  </a:lnTo>
                  <a:lnTo>
                    <a:pt x="728" y="64"/>
                  </a:lnTo>
                  <a:lnTo>
                    <a:pt x="773" y="52"/>
                  </a:lnTo>
                  <a:lnTo>
                    <a:pt x="856" y="9"/>
                  </a:lnTo>
                  <a:lnTo>
                    <a:pt x="891" y="0"/>
                  </a:lnTo>
                  <a:lnTo>
                    <a:pt x="908" y="34"/>
                  </a:lnTo>
                  <a:lnTo>
                    <a:pt x="922" y="44"/>
                  </a:lnTo>
                  <a:lnTo>
                    <a:pt x="925" y="78"/>
                  </a:lnTo>
                  <a:lnTo>
                    <a:pt x="906" y="98"/>
                  </a:lnTo>
                  <a:lnTo>
                    <a:pt x="848" y="129"/>
                  </a:lnTo>
                  <a:lnTo>
                    <a:pt x="848" y="132"/>
                  </a:lnTo>
                  <a:lnTo>
                    <a:pt x="864" y="131"/>
                  </a:lnTo>
                  <a:lnTo>
                    <a:pt x="877" y="172"/>
                  </a:lnTo>
                  <a:lnTo>
                    <a:pt x="869" y="204"/>
                  </a:lnTo>
                  <a:lnTo>
                    <a:pt x="884" y="240"/>
                  </a:lnTo>
                  <a:lnTo>
                    <a:pt x="871" y="257"/>
                  </a:lnTo>
                  <a:lnTo>
                    <a:pt x="867" y="284"/>
                  </a:lnTo>
                  <a:lnTo>
                    <a:pt x="866" y="285"/>
                  </a:lnTo>
                  <a:lnTo>
                    <a:pt x="837" y="319"/>
                  </a:lnTo>
                  <a:lnTo>
                    <a:pt x="846" y="324"/>
                  </a:lnTo>
                  <a:lnTo>
                    <a:pt x="892" y="326"/>
                  </a:lnTo>
                  <a:lnTo>
                    <a:pt x="920" y="305"/>
                  </a:lnTo>
                  <a:lnTo>
                    <a:pt x="941" y="324"/>
                  </a:lnTo>
                  <a:lnTo>
                    <a:pt x="976" y="323"/>
                  </a:lnTo>
                  <a:lnTo>
                    <a:pt x="1026" y="350"/>
                  </a:lnTo>
                  <a:lnTo>
                    <a:pt x="1139" y="334"/>
                  </a:lnTo>
                  <a:lnTo>
                    <a:pt x="1154" y="355"/>
                  </a:lnTo>
                  <a:lnTo>
                    <a:pt x="1179" y="351"/>
                  </a:lnTo>
                  <a:lnTo>
                    <a:pt x="1192" y="435"/>
                  </a:lnTo>
                  <a:lnTo>
                    <a:pt x="1145" y="480"/>
                  </a:lnTo>
                  <a:lnTo>
                    <a:pt x="1099" y="440"/>
                  </a:lnTo>
                  <a:lnTo>
                    <a:pt x="1074" y="467"/>
                  </a:lnTo>
                  <a:lnTo>
                    <a:pt x="1131" y="519"/>
                  </a:lnTo>
                  <a:lnTo>
                    <a:pt x="1110" y="551"/>
                  </a:lnTo>
                  <a:lnTo>
                    <a:pt x="1109" y="581"/>
                  </a:lnTo>
                  <a:lnTo>
                    <a:pt x="1073" y="646"/>
                  </a:lnTo>
                  <a:lnTo>
                    <a:pt x="1075" y="661"/>
                  </a:lnTo>
                  <a:lnTo>
                    <a:pt x="1075" y="662"/>
                  </a:lnTo>
                  <a:lnTo>
                    <a:pt x="1049" y="711"/>
                  </a:lnTo>
                  <a:lnTo>
                    <a:pt x="1058" y="729"/>
                  </a:lnTo>
                  <a:lnTo>
                    <a:pt x="1076" y="780"/>
                  </a:lnTo>
                  <a:lnTo>
                    <a:pt x="1068" y="859"/>
                  </a:lnTo>
                  <a:lnTo>
                    <a:pt x="1172" y="891"/>
                  </a:lnTo>
                  <a:lnTo>
                    <a:pt x="1164" y="931"/>
                  </a:lnTo>
                  <a:lnTo>
                    <a:pt x="1236" y="958"/>
                  </a:lnTo>
                  <a:lnTo>
                    <a:pt x="1227" y="1007"/>
                  </a:lnTo>
                  <a:lnTo>
                    <a:pt x="1229" y="1066"/>
                  </a:lnTo>
                  <a:lnTo>
                    <a:pt x="1173" y="1096"/>
                  </a:lnTo>
                  <a:lnTo>
                    <a:pt x="1157" y="1069"/>
                  </a:lnTo>
                  <a:lnTo>
                    <a:pt x="1130" y="1069"/>
                  </a:lnTo>
                  <a:lnTo>
                    <a:pt x="1129" y="1109"/>
                  </a:lnTo>
                  <a:lnTo>
                    <a:pt x="1095" y="1125"/>
                  </a:lnTo>
                  <a:lnTo>
                    <a:pt x="1110" y="1260"/>
                  </a:lnTo>
                  <a:lnTo>
                    <a:pt x="1063" y="1300"/>
                  </a:lnTo>
                  <a:lnTo>
                    <a:pt x="1026" y="1286"/>
                  </a:lnTo>
                  <a:lnTo>
                    <a:pt x="983" y="1352"/>
                  </a:lnTo>
                  <a:lnTo>
                    <a:pt x="934" y="1381"/>
                  </a:lnTo>
                  <a:lnTo>
                    <a:pt x="899" y="1403"/>
                  </a:lnTo>
                  <a:lnTo>
                    <a:pt x="880" y="1435"/>
                  </a:lnTo>
                  <a:lnTo>
                    <a:pt x="841" y="1449"/>
                  </a:lnTo>
                  <a:lnTo>
                    <a:pt x="834" y="1403"/>
                  </a:lnTo>
                  <a:lnTo>
                    <a:pt x="795" y="1440"/>
                  </a:lnTo>
                  <a:lnTo>
                    <a:pt x="740" y="1477"/>
                  </a:lnTo>
                  <a:lnTo>
                    <a:pt x="725" y="1522"/>
                  </a:lnTo>
                  <a:lnTo>
                    <a:pt x="667" y="1555"/>
                  </a:lnTo>
                  <a:lnTo>
                    <a:pt x="653" y="1581"/>
                  </a:lnTo>
                  <a:lnTo>
                    <a:pt x="566" y="1581"/>
                  </a:lnTo>
                  <a:lnTo>
                    <a:pt x="518" y="1615"/>
                  </a:lnTo>
                  <a:lnTo>
                    <a:pt x="472" y="1699"/>
                  </a:lnTo>
                  <a:lnTo>
                    <a:pt x="395" y="1729"/>
                  </a:lnTo>
                  <a:close/>
                  <a:moveTo>
                    <a:pt x="394" y="1645"/>
                  </a:moveTo>
                  <a:lnTo>
                    <a:pt x="394" y="1645"/>
                  </a:lnTo>
                  <a:lnTo>
                    <a:pt x="401" y="1719"/>
                  </a:lnTo>
                  <a:lnTo>
                    <a:pt x="467" y="1693"/>
                  </a:lnTo>
                  <a:lnTo>
                    <a:pt x="513" y="1610"/>
                  </a:lnTo>
                  <a:lnTo>
                    <a:pt x="564" y="1575"/>
                  </a:lnTo>
                  <a:lnTo>
                    <a:pt x="649" y="1575"/>
                  </a:lnTo>
                  <a:lnTo>
                    <a:pt x="662" y="1550"/>
                  </a:lnTo>
                  <a:lnTo>
                    <a:pt x="719" y="1518"/>
                  </a:lnTo>
                  <a:lnTo>
                    <a:pt x="734" y="1472"/>
                  </a:lnTo>
                  <a:lnTo>
                    <a:pt x="791" y="1435"/>
                  </a:lnTo>
                  <a:lnTo>
                    <a:pt x="839" y="1389"/>
                  </a:lnTo>
                  <a:lnTo>
                    <a:pt x="847" y="1440"/>
                  </a:lnTo>
                  <a:lnTo>
                    <a:pt x="876" y="1429"/>
                  </a:lnTo>
                  <a:lnTo>
                    <a:pt x="895" y="1398"/>
                  </a:lnTo>
                  <a:lnTo>
                    <a:pt x="930" y="1376"/>
                  </a:lnTo>
                  <a:lnTo>
                    <a:pt x="979" y="1347"/>
                  </a:lnTo>
                  <a:lnTo>
                    <a:pt x="1023" y="1278"/>
                  </a:lnTo>
                  <a:lnTo>
                    <a:pt x="1061" y="1293"/>
                  </a:lnTo>
                  <a:lnTo>
                    <a:pt x="1103" y="1257"/>
                  </a:lnTo>
                  <a:lnTo>
                    <a:pt x="1102" y="1249"/>
                  </a:lnTo>
                  <a:lnTo>
                    <a:pt x="1088" y="1121"/>
                  </a:lnTo>
                  <a:lnTo>
                    <a:pt x="1123" y="1105"/>
                  </a:lnTo>
                  <a:lnTo>
                    <a:pt x="1124" y="1063"/>
                  </a:lnTo>
                  <a:lnTo>
                    <a:pt x="1161" y="1063"/>
                  </a:lnTo>
                  <a:lnTo>
                    <a:pt x="1176" y="1087"/>
                  </a:lnTo>
                  <a:lnTo>
                    <a:pt x="1222" y="1062"/>
                  </a:lnTo>
                  <a:lnTo>
                    <a:pt x="1221" y="1006"/>
                  </a:lnTo>
                  <a:lnTo>
                    <a:pt x="1228" y="962"/>
                  </a:lnTo>
                  <a:lnTo>
                    <a:pt x="1156" y="935"/>
                  </a:lnTo>
                  <a:lnTo>
                    <a:pt x="1164" y="895"/>
                  </a:lnTo>
                  <a:lnTo>
                    <a:pt x="1061" y="864"/>
                  </a:lnTo>
                  <a:lnTo>
                    <a:pt x="1070" y="781"/>
                  </a:lnTo>
                  <a:lnTo>
                    <a:pt x="1052" y="732"/>
                  </a:lnTo>
                  <a:lnTo>
                    <a:pt x="1041" y="711"/>
                  </a:lnTo>
                  <a:lnTo>
                    <a:pt x="1068" y="659"/>
                  </a:lnTo>
                  <a:lnTo>
                    <a:pt x="1066" y="644"/>
                  </a:lnTo>
                  <a:lnTo>
                    <a:pt x="1103" y="579"/>
                  </a:lnTo>
                  <a:lnTo>
                    <a:pt x="1103" y="548"/>
                  </a:lnTo>
                  <a:lnTo>
                    <a:pt x="1122" y="520"/>
                  </a:lnTo>
                  <a:lnTo>
                    <a:pt x="1065" y="468"/>
                  </a:lnTo>
                  <a:lnTo>
                    <a:pt x="1099" y="431"/>
                  </a:lnTo>
                  <a:lnTo>
                    <a:pt x="1144" y="471"/>
                  </a:lnTo>
                  <a:lnTo>
                    <a:pt x="1185" y="433"/>
                  </a:lnTo>
                  <a:lnTo>
                    <a:pt x="1174" y="359"/>
                  </a:lnTo>
                  <a:lnTo>
                    <a:pt x="1151" y="363"/>
                  </a:lnTo>
                  <a:lnTo>
                    <a:pt x="1136" y="341"/>
                  </a:lnTo>
                  <a:lnTo>
                    <a:pt x="1025" y="357"/>
                  </a:lnTo>
                  <a:lnTo>
                    <a:pt x="974" y="330"/>
                  </a:lnTo>
                  <a:lnTo>
                    <a:pt x="938" y="331"/>
                  </a:lnTo>
                  <a:lnTo>
                    <a:pt x="920" y="314"/>
                  </a:lnTo>
                  <a:lnTo>
                    <a:pt x="894" y="333"/>
                  </a:lnTo>
                  <a:lnTo>
                    <a:pt x="844" y="330"/>
                  </a:lnTo>
                  <a:lnTo>
                    <a:pt x="826" y="321"/>
                  </a:lnTo>
                  <a:lnTo>
                    <a:pt x="860" y="281"/>
                  </a:lnTo>
                  <a:lnTo>
                    <a:pt x="864" y="254"/>
                  </a:lnTo>
                  <a:lnTo>
                    <a:pt x="876" y="239"/>
                  </a:lnTo>
                  <a:lnTo>
                    <a:pt x="862" y="205"/>
                  </a:lnTo>
                  <a:lnTo>
                    <a:pt x="870" y="172"/>
                  </a:lnTo>
                  <a:lnTo>
                    <a:pt x="859" y="138"/>
                  </a:lnTo>
                  <a:lnTo>
                    <a:pt x="841" y="139"/>
                  </a:lnTo>
                  <a:lnTo>
                    <a:pt x="842" y="125"/>
                  </a:lnTo>
                  <a:lnTo>
                    <a:pt x="902" y="92"/>
                  </a:lnTo>
                  <a:lnTo>
                    <a:pt x="918" y="75"/>
                  </a:lnTo>
                  <a:lnTo>
                    <a:pt x="915" y="48"/>
                  </a:lnTo>
                  <a:lnTo>
                    <a:pt x="902" y="37"/>
                  </a:lnTo>
                  <a:lnTo>
                    <a:pt x="888" y="8"/>
                  </a:lnTo>
                  <a:lnTo>
                    <a:pt x="858" y="15"/>
                  </a:lnTo>
                  <a:lnTo>
                    <a:pt x="776" y="58"/>
                  </a:lnTo>
                  <a:lnTo>
                    <a:pt x="747" y="66"/>
                  </a:lnTo>
                  <a:lnTo>
                    <a:pt x="729" y="70"/>
                  </a:lnTo>
                  <a:lnTo>
                    <a:pt x="610" y="91"/>
                  </a:lnTo>
                  <a:lnTo>
                    <a:pt x="610" y="91"/>
                  </a:lnTo>
                  <a:lnTo>
                    <a:pt x="528" y="81"/>
                  </a:lnTo>
                  <a:lnTo>
                    <a:pt x="526" y="88"/>
                  </a:lnTo>
                  <a:lnTo>
                    <a:pt x="571" y="108"/>
                  </a:lnTo>
                  <a:lnTo>
                    <a:pt x="568" y="162"/>
                  </a:lnTo>
                  <a:lnTo>
                    <a:pt x="576" y="194"/>
                  </a:lnTo>
                  <a:lnTo>
                    <a:pt x="581" y="202"/>
                  </a:lnTo>
                  <a:lnTo>
                    <a:pt x="602" y="248"/>
                  </a:lnTo>
                  <a:lnTo>
                    <a:pt x="619" y="280"/>
                  </a:lnTo>
                  <a:lnTo>
                    <a:pt x="631" y="296"/>
                  </a:lnTo>
                  <a:lnTo>
                    <a:pt x="633" y="307"/>
                  </a:lnTo>
                  <a:lnTo>
                    <a:pt x="656" y="319"/>
                  </a:lnTo>
                  <a:lnTo>
                    <a:pt x="627" y="348"/>
                  </a:lnTo>
                  <a:lnTo>
                    <a:pt x="612" y="336"/>
                  </a:lnTo>
                  <a:lnTo>
                    <a:pt x="597" y="338"/>
                  </a:lnTo>
                  <a:lnTo>
                    <a:pt x="572" y="382"/>
                  </a:lnTo>
                  <a:lnTo>
                    <a:pt x="582" y="416"/>
                  </a:lnTo>
                  <a:lnTo>
                    <a:pt x="564" y="436"/>
                  </a:lnTo>
                  <a:lnTo>
                    <a:pt x="561" y="440"/>
                  </a:lnTo>
                  <a:lnTo>
                    <a:pt x="546" y="461"/>
                  </a:lnTo>
                  <a:lnTo>
                    <a:pt x="511" y="486"/>
                  </a:lnTo>
                  <a:lnTo>
                    <a:pt x="497" y="463"/>
                  </a:lnTo>
                  <a:lnTo>
                    <a:pt x="517" y="443"/>
                  </a:lnTo>
                  <a:lnTo>
                    <a:pt x="504" y="396"/>
                  </a:lnTo>
                  <a:lnTo>
                    <a:pt x="474" y="382"/>
                  </a:lnTo>
                  <a:lnTo>
                    <a:pt x="455" y="406"/>
                  </a:lnTo>
                  <a:lnTo>
                    <a:pt x="421" y="384"/>
                  </a:lnTo>
                  <a:lnTo>
                    <a:pt x="453" y="357"/>
                  </a:lnTo>
                  <a:lnTo>
                    <a:pt x="455" y="353"/>
                  </a:lnTo>
                  <a:lnTo>
                    <a:pt x="403" y="296"/>
                  </a:lnTo>
                  <a:lnTo>
                    <a:pt x="410" y="266"/>
                  </a:lnTo>
                  <a:lnTo>
                    <a:pt x="361" y="239"/>
                  </a:lnTo>
                  <a:lnTo>
                    <a:pt x="338" y="259"/>
                  </a:lnTo>
                  <a:lnTo>
                    <a:pt x="307" y="283"/>
                  </a:lnTo>
                  <a:lnTo>
                    <a:pt x="283" y="302"/>
                  </a:lnTo>
                  <a:lnTo>
                    <a:pt x="288" y="338"/>
                  </a:lnTo>
                  <a:lnTo>
                    <a:pt x="314" y="348"/>
                  </a:lnTo>
                  <a:lnTo>
                    <a:pt x="315" y="349"/>
                  </a:lnTo>
                  <a:lnTo>
                    <a:pt x="356" y="418"/>
                  </a:lnTo>
                  <a:lnTo>
                    <a:pt x="370" y="414"/>
                  </a:lnTo>
                  <a:lnTo>
                    <a:pt x="357" y="365"/>
                  </a:lnTo>
                  <a:lnTo>
                    <a:pt x="386" y="354"/>
                  </a:lnTo>
                  <a:lnTo>
                    <a:pt x="421" y="400"/>
                  </a:lnTo>
                  <a:lnTo>
                    <a:pt x="404" y="421"/>
                  </a:lnTo>
                  <a:lnTo>
                    <a:pt x="386" y="465"/>
                  </a:lnTo>
                  <a:lnTo>
                    <a:pt x="410" y="498"/>
                  </a:lnTo>
                  <a:lnTo>
                    <a:pt x="427" y="532"/>
                  </a:lnTo>
                  <a:lnTo>
                    <a:pt x="395" y="558"/>
                  </a:lnTo>
                  <a:lnTo>
                    <a:pt x="367" y="542"/>
                  </a:lnTo>
                  <a:lnTo>
                    <a:pt x="355" y="565"/>
                  </a:lnTo>
                  <a:lnTo>
                    <a:pt x="368" y="607"/>
                  </a:lnTo>
                  <a:lnTo>
                    <a:pt x="354" y="655"/>
                  </a:lnTo>
                  <a:lnTo>
                    <a:pt x="313" y="681"/>
                  </a:lnTo>
                  <a:lnTo>
                    <a:pt x="292" y="724"/>
                  </a:lnTo>
                  <a:lnTo>
                    <a:pt x="261" y="738"/>
                  </a:lnTo>
                  <a:lnTo>
                    <a:pt x="255" y="762"/>
                  </a:lnTo>
                  <a:lnTo>
                    <a:pt x="273" y="766"/>
                  </a:lnTo>
                  <a:lnTo>
                    <a:pt x="294" y="759"/>
                  </a:lnTo>
                  <a:lnTo>
                    <a:pt x="318" y="788"/>
                  </a:lnTo>
                  <a:lnTo>
                    <a:pt x="307" y="823"/>
                  </a:lnTo>
                  <a:lnTo>
                    <a:pt x="305" y="834"/>
                  </a:lnTo>
                  <a:lnTo>
                    <a:pt x="278" y="865"/>
                  </a:lnTo>
                  <a:lnTo>
                    <a:pt x="269" y="858"/>
                  </a:lnTo>
                  <a:lnTo>
                    <a:pt x="226" y="903"/>
                  </a:lnTo>
                  <a:lnTo>
                    <a:pt x="215" y="919"/>
                  </a:lnTo>
                  <a:lnTo>
                    <a:pt x="217" y="927"/>
                  </a:lnTo>
                  <a:lnTo>
                    <a:pt x="197" y="956"/>
                  </a:lnTo>
                  <a:lnTo>
                    <a:pt x="181" y="968"/>
                  </a:lnTo>
                  <a:lnTo>
                    <a:pt x="158" y="996"/>
                  </a:lnTo>
                  <a:lnTo>
                    <a:pt x="172" y="1005"/>
                  </a:lnTo>
                  <a:lnTo>
                    <a:pt x="163" y="1047"/>
                  </a:lnTo>
                  <a:lnTo>
                    <a:pt x="129" y="1065"/>
                  </a:lnTo>
                  <a:lnTo>
                    <a:pt x="119" y="1059"/>
                  </a:lnTo>
                  <a:lnTo>
                    <a:pt x="108" y="1048"/>
                  </a:lnTo>
                  <a:lnTo>
                    <a:pt x="92" y="1045"/>
                  </a:lnTo>
                  <a:lnTo>
                    <a:pt x="57" y="1085"/>
                  </a:lnTo>
                  <a:lnTo>
                    <a:pt x="21" y="1083"/>
                  </a:lnTo>
                  <a:lnTo>
                    <a:pt x="28" y="1093"/>
                  </a:lnTo>
                  <a:lnTo>
                    <a:pt x="14" y="1113"/>
                  </a:lnTo>
                  <a:lnTo>
                    <a:pt x="26" y="1206"/>
                  </a:lnTo>
                  <a:lnTo>
                    <a:pt x="16" y="1230"/>
                  </a:lnTo>
                  <a:lnTo>
                    <a:pt x="21" y="1251"/>
                  </a:lnTo>
                  <a:lnTo>
                    <a:pt x="17" y="1280"/>
                  </a:lnTo>
                  <a:lnTo>
                    <a:pt x="8" y="1302"/>
                  </a:lnTo>
                  <a:lnTo>
                    <a:pt x="14" y="1304"/>
                  </a:lnTo>
                  <a:lnTo>
                    <a:pt x="40" y="1293"/>
                  </a:lnTo>
                  <a:lnTo>
                    <a:pt x="42" y="1268"/>
                  </a:lnTo>
                  <a:lnTo>
                    <a:pt x="61" y="1276"/>
                  </a:lnTo>
                  <a:lnTo>
                    <a:pt x="71" y="1296"/>
                  </a:lnTo>
                  <a:lnTo>
                    <a:pt x="87" y="1300"/>
                  </a:lnTo>
                  <a:lnTo>
                    <a:pt x="98" y="1288"/>
                  </a:lnTo>
                  <a:lnTo>
                    <a:pt x="102" y="1281"/>
                  </a:lnTo>
                  <a:lnTo>
                    <a:pt x="127" y="1281"/>
                  </a:lnTo>
                  <a:lnTo>
                    <a:pt x="152" y="1294"/>
                  </a:lnTo>
                  <a:lnTo>
                    <a:pt x="155" y="1301"/>
                  </a:lnTo>
                  <a:lnTo>
                    <a:pt x="168" y="1320"/>
                  </a:lnTo>
                  <a:lnTo>
                    <a:pt x="195" y="1339"/>
                  </a:lnTo>
                  <a:lnTo>
                    <a:pt x="222" y="1314"/>
                  </a:lnTo>
                  <a:lnTo>
                    <a:pt x="234" y="1350"/>
                  </a:lnTo>
                  <a:lnTo>
                    <a:pt x="213" y="1359"/>
                  </a:lnTo>
                  <a:lnTo>
                    <a:pt x="209" y="1362"/>
                  </a:lnTo>
                  <a:lnTo>
                    <a:pt x="192" y="1378"/>
                  </a:lnTo>
                  <a:lnTo>
                    <a:pt x="157" y="1412"/>
                  </a:lnTo>
                  <a:lnTo>
                    <a:pt x="142" y="1447"/>
                  </a:lnTo>
                  <a:lnTo>
                    <a:pt x="119" y="1412"/>
                  </a:lnTo>
                  <a:lnTo>
                    <a:pt x="81" y="1422"/>
                  </a:lnTo>
                  <a:lnTo>
                    <a:pt x="66" y="1413"/>
                  </a:lnTo>
                  <a:lnTo>
                    <a:pt x="44" y="1454"/>
                  </a:lnTo>
                  <a:lnTo>
                    <a:pt x="67" y="1493"/>
                  </a:lnTo>
                  <a:lnTo>
                    <a:pt x="79" y="1492"/>
                  </a:lnTo>
                  <a:lnTo>
                    <a:pt x="85" y="1514"/>
                  </a:lnTo>
                  <a:lnTo>
                    <a:pt x="99" y="1512"/>
                  </a:lnTo>
                  <a:lnTo>
                    <a:pt x="116" y="1550"/>
                  </a:lnTo>
                  <a:lnTo>
                    <a:pt x="134" y="1551"/>
                  </a:lnTo>
                  <a:lnTo>
                    <a:pt x="182" y="1494"/>
                  </a:lnTo>
                  <a:lnTo>
                    <a:pt x="198" y="1461"/>
                  </a:lnTo>
                  <a:lnTo>
                    <a:pt x="223" y="1472"/>
                  </a:lnTo>
                  <a:lnTo>
                    <a:pt x="218" y="1508"/>
                  </a:lnTo>
                  <a:lnTo>
                    <a:pt x="230" y="1512"/>
                  </a:lnTo>
                  <a:lnTo>
                    <a:pt x="247" y="1491"/>
                  </a:lnTo>
                  <a:lnTo>
                    <a:pt x="364" y="1533"/>
                  </a:lnTo>
                  <a:lnTo>
                    <a:pt x="357" y="1547"/>
                  </a:lnTo>
                  <a:lnTo>
                    <a:pt x="405" y="1612"/>
                  </a:lnTo>
                  <a:lnTo>
                    <a:pt x="394" y="1645"/>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5" name="Freeform 31"/>
            <p:cNvSpPr>
              <a:spLocks/>
            </p:cNvSpPr>
            <p:nvPr/>
          </p:nvSpPr>
          <p:spPr bwMode="auto">
            <a:xfrm>
              <a:off x="4773613" y="4543426"/>
              <a:ext cx="47625" cy="44450"/>
            </a:xfrm>
            <a:custGeom>
              <a:avLst/>
              <a:gdLst>
                <a:gd name="T0" fmla="*/ 45 w 49"/>
                <a:gd name="T1" fmla="*/ 0 h 48"/>
                <a:gd name="T2" fmla="*/ 45 w 49"/>
                <a:gd name="T3" fmla="*/ 0 h 48"/>
                <a:gd name="T4" fmla="*/ 49 w 49"/>
                <a:gd name="T5" fmla="*/ 26 h 48"/>
                <a:gd name="T6" fmla="*/ 19 w 49"/>
                <a:gd name="T7" fmla="*/ 48 h 48"/>
                <a:gd name="T8" fmla="*/ 8 w 49"/>
                <a:gd name="T9" fmla="*/ 44 h 48"/>
                <a:gd name="T10" fmla="*/ 0 w 49"/>
                <a:gd name="T11" fmla="*/ 9 h 48"/>
                <a:gd name="T12" fmla="*/ 45 w 49"/>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49" h="48">
                  <a:moveTo>
                    <a:pt x="45" y="0"/>
                  </a:moveTo>
                  <a:lnTo>
                    <a:pt x="45" y="0"/>
                  </a:lnTo>
                  <a:lnTo>
                    <a:pt x="49" y="26"/>
                  </a:lnTo>
                  <a:lnTo>
                    <a:pt x="19" y="48"/>
                  </a:lnTo>
                  <a:lnTo>
                    <a:pt x="8" y="44"/>
                  </a:lnTo>
                  <a:lnTo>
                    <a:pt x="0" y="9"/>
                  </a:lnTo>
                  <a:lnTo>
                    <a:pt x="45"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6" name="Freeform 32"/>
            <p:cNvSpPr>
              <a:spLocks noEditPoints="1"/>
            </p:cNvSpPr>
            <p:nvPr/>
          </p:nvSpPr>
          <p:spPr bwMode="auto">
            <a:xfrm>
              <a:off x="4770438" y="4538663"/>
              <a:ext cx="53975" cy="53975"/>
            </a:xfrm>
            <a:custGeom>
              <a:avLst/>
              <a:gdLst>
                <a:gd name="T0" fmla="*/ 23 w 57"/>
                <a:gd name="T1" fmla="*/ 56 h 56"/>
                <a:gd name="T2" fmla="*/ 23 w 57"/>
                <a:gd name="T3" fmla="*/ 56 h 56"/>
                <a:gd name="T4" fmla="*/ 9 w 57"/>
                <a:gd name="T5" fmla="*/ 51 h 56"/>
                <a:gd name="T6" fmla="*/ 0 w 57"/>
                <a:gd name="T7" fmla="*/ 11 h 56"/>
                <a:gd name="T8" fmla="*/ 51 w 57"/>
                <a:gd name="T9" fmla="*/ 0 h 56"/>
                <a:gd name="T10" fmla="*/ 57 w 57"/>
                <a:gd name="T11" fmla="*/ 32 h 56"/>
                <a:gd name="T12" fmla="*/ 23 w 57"/>
                <a:gd name="T13" fmla="*/ 56 h 56"/>
                <a:gd name="T14" fmla="*/ 15 w 57"/>
                <a:gd name="T15" fmla="*/ 46 h 56"/>
                <a:gd name="T16" fmla="*/ 15 w 57"/>
                <a:gd name="T17" fmla="*/ 46 h 56"/>
                <a:gd name="T18" fmla="*/ 22 w 57"/>
                <a:gd name="T19" fmla="*/ 48 h 56"/>
                <a:gd name="T20" fmla="*/ 50 w 57"/>
                <a:gd name="T21" fmla="*/ 29 h 56"/>
                <a:gd name="T22" fmla="*/ 46 w 57"/>
                <a:gd name="T23" fmla="*/ 8 h 56"/>
                <a:gd name="T24" fmla="*/ 8 w 57"/>
                <a:gd name="T25" fmla="*/ 16 h 56"/>
                <a:gd name="T26" fmla="*/ 15 w 57"/>
                <a:gd name="T27" fmla="*/ 4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56">
                  <a:moveTo>
                    <a:pt x="23" y="56"/>
                  </a:moveTo>
                  <a:lnTo>
                    <a:pt x="23" y="56"/>
                  </a:lnTo>
                  <a:lnTo>
                    <a:pt x="9" y="51"/>
                  </a:lnTo>
                  <a:lnTo>
                    <a:pt x="0" y="11"/>
                  </a:lnTo>
                  <a:lnTo>
                    <a:pt x="51" y="0"/>
                  </a:lnTo>
                  <a:lnTo>
                    <a:pt x="57" y="32"/>
                  </a:lnTo>
                  <a:lnTo>
                    <a:pt x="23" y="56"/>
                  </a:lnTo>
                  <a:close/>
                  <a:moveTo>
                    <a:pt x="15" y="46"/>
                  </a:moveTo>
                  <a:lnTo>
                    <a:pt x="15" y="46"/>
                  </a:lnTo>
                  <a:lnTo>
                    <a:pt x="22" y="48"/>
                  </a:lnTo>
                  <a:lnTo>
                    <a:pt x="50" y="29"/>
                  </a:lnTo>
                  <a:lnTo>
                    <a:pt x="46" y="8"/>
                  </a:lnTo>
                  <a:lnTo>
                    <a:pt x="8" y="16"/>
                  </a:lnTo>
                  <a:lnTo>
                    <a:pt x="15" y="46"/>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7" name="Freeform 33"/>
            <p:cNvSpPr>
              <a:spLocks/>
            </p:cNvSpPr>
            <p:nvPr/>
          </p:nvSpPr>
          <p:spPr bwMode="auto">
            <a:xfrm>
              <a:off x="4273550" y="3367088"/>
              <a:ext cx="3173413" cy="2887663"/>
            </a:xfrm>
            <a:custGeom>
              <a:avLst/>
              <a:gdLst>
                <a:gd name="T0" fmla="*/ 753 w 3326"/>
                <a:gd name="T1" fmla="*/ 2559 h 3026"/>
                <a:gd name="T2" fmla="*/ 715 w 3326"/>
                <a:gd name="T3" fmla="*/ 2904 h 3026"/>
                <a:gd name="T4" fmla="*/ 936 w 3326"/>
                <a:gd name="T5" fmla="*/ 2880 h 3026"/>
                <a:gd name="T6" fmla="*/ 1241 w 3326"/>
                <a:gd name="T7" fmla="*/ 2876 h 3026"/>
                <a:gd name="T8" fmla="*/ 1389 w 3326"/>
                <a:gd name="T9" fmla="*/ 2804 h 3026"/>
                <a:gd name="T10" fmla="*/ 1760 w 3326"/>
                <a:gd name="T11" fmla="*/ 2756 h 3026"/>
                <a:gd name="T12" fmla="*/ 2256 w 3326"/>
                <a:gd name="T13" fmla="*/ 2477 h 3026"/>
                <a:gd name="T14" fmla="*/ 2441 w 3326"/>
                <a:gd name="T15" fmla="*/ 2307 h 3026"/>
                <a:gd name="T16" fmla="*/ 2876 w 3326"/>
                <a:gd name="T17" fmla="*/ 2409 h 3026"/>
                <a:gd name="T18" fmla="*/ 3244 w 3326"/>
                <a:gd name="T19" fmla="*/ 2013 h 3026"/>
                <a:gd name="T20" fmla="*/ 3326 w 3326"/>
                <a:gd name="T21" fmla="*/ 1838 h 3026"/>
                <a:gd name="T22" fmla="*/ 3143 w 3326"/>
                <a:gd name="T23" fmla="*/ 1614 h 3026"/>
                <a:gd name="T24" fmla="*/ 2687 w 3326"/>
                <a:gd name="T25" fmla="*/ 1721 h 3026"/>
                <a:gd name="T26" fmla="*/ 2471 w 3326"/>
                <a:gd name="T27" fmla="*/ 1623 h 3026"/>
                <a:gd name="T28" fmla="*/ 2210 w 3326"/>
                <a:gd name="T29" fmla="*/ 1536 h 3026"/>
                <a:gd name="T30" fmla="*/ 2126 w 3326"/>
                <a:gd name="T31" fmla="*/ 1262 h 3026"/>
                <a:gd name="T32" fmla="*/ 2167 w 3326"/>
                <a:gd name="T33" fmla="*/ 959 h 3026"/>
                <a:gd name="T34" fmla="*/ 2107 w 3326"/>
                <a:gd name="T35" fmla="*/ 704 h 3026"/>
                <a:gd name="T36" fmla="*/ 2072 w 3326"/>
                <a:gd name="T37" fmla="*/ 373 h 3026"/>
                <a:gd name="T38" fmla="*/ 1978 w 3326"/>
                <a:gd name="T39" fmla="*/ 185 h 3026"/>
                <a:gd name="T40" fmla="*/ 1689 w 3326"/>
                <a:gd name="T41" fmla="*/ 95 h 3026"/>
                <a:gd name="T42" fmla="*/ 1493 w 3326"/>
                <a:gd name="T43" fmla="*/ 140 h 3026"/>
                <a:gd name="T44" fmla="*/ 1577 w 3326"/>
                <a:gd name="T45" fmla="*/ 284 h 3026"/>
                <a:gd name="T46" fmla="*/ 1689 w 3326"/>
                <a:gd name="T47" fmla="*/ 400 h 3026"/>
                <a:gd name="T48" fmla="*/ 1644 w 3326"/>
                <a:gd name="T49" fmla="*/ 519 h 3026"/>
                <a:gd name="T50" fmla="*/ 1506 w 3326"/>
                <a:gd name="T51" fmla="*/ 532 h 3026"/>
                <a:gd name="T52" fmla="*/ 1389 w 3326"/>
                <a:gd name="T53" fmla="*/ 522 h 3026"/>
                <a:gd name="T54" fmla="*/ 1259 w 3326"/>
                <a:gd name="T55" fmla="*/ 691 h 3026"/>
                <a:gd name="T56" fmla="*/ 1209 w 3326"/>
                <a:gd name="T57" fmla="*/ 754 h 3026"/>
                <a:gd name="T58" fmla="*/ 1092 w 3326"/>
                <a:gd name="T59" fmla="*/ 598 h 3026"/>
                <a:gd name="T60" fmla="*/ 1203 w 3326"/>
                <a:gd name="T61" fmla="*/ 523 h 3026"/>
                <a:gd name="T62" fmla="*/ 1223 w 3326"/>
                <a:gd name="T63" fmla="*/ 418 h 3026"/>
                <a:gd name="T64" fmla="*/ 1080 w 3326"/>
                <a:gd name="T65" fmla="*/ 423 h 3026"/>
                <a:gd name="T66" fmla="*/ 1144 w 3326"/>
                <a:gd name="T67" fmla="*/ 249 h 3026"/>
                <a:gd name="T68" fmla="*/ 1269 w 3326"/>
                <a:gd name="T69" fmla="*/ 155 h 3026"/>
                <a:gd name="T70" fmla="*/ 1448 w 3326"/>
                <a:gd name="T71" fmla="*/ 0 h 3026"/>
                <a:gd name="T72" fmla="*/ 1101 w 3326"/>
                <a:gd name="T73" fmla="*/ 29 h 3026"/>
                <a:gd name="T74" fmla="*/ 847 w 3326"/>
                <a:gd name="T75" fmla="*/ 113 h 3026"/>
                <a:gd name="T76" fmla="*/ 631 w 3326"/>
                <a:gd name="T77" fmla="*/ 89 h 3026"/>
                <a:gd name="T78" fmla="*/ 412 w 3326"/>
                <a:gd name="T79" fmla="*/ 244 h 3026"/>
                <a:gd name="T80" fmla="*/ 361 w 3326"/>
                <a:gd name="T81" fmla="*/ 347 h 3026"/>
                <a:gd name="T82" fmla="*/ 177 w 3326"/>
                <a:gd name="T83" fmla="*/ 414 h 3026"/>
                <a:gd name="T84" fmla="*/ 54 w 3326"/>
                <a:gd name="T85" fmla="*/ 600 h 3026"/>
                <a:gd name="T86" fmla="*/ 190 w 3326"/>
                <a:gd name="T87" fmla="*/ 635 h 3026"/>
                <a:gd name="T88" fmla="*/ 338 w 3326"/>
                <a:gd name="T89" fmla="*/ 637 h 3026"/>
                <a:gd name="T90" fmla="*/ 445 w 3326"/>
                <a:gd name="T91" fmla="*/ 824 h 3026"/>
                <a:gd name="T92" fmla="*/ 349 w 3326"/>
                <a:gd name="T93" fmla="*/ 980 h 3026"/>
                <a:gd name="T94" fmla="*/ 607 w 3326"/>
                <a:gd name="T95" fmla="*/ 1022 h 3026"/>
                <a:gd name="T96" fmla="*/ 751 w 3326"/>
                <a:gd name="T97" fmla="*/ 999 h 3026"/>
                <a:gd name="T98" fmla="*/ 719 w 3326"/>
                <a:gd name="T99" fmla="*/ 1135 h 3026"/>
                <a:gd name="T100" fmla="*/ 739 w 3326"/>
                <a:gd name="T101" fmla="*/ 1292 h 3026"/>
                <a:gd name="T102" fmla="*/ 1022 w 3326"/>
                <a:gd name="T103" fmla="*/ 1318 h 3026"/>
                <a:gd name="T104" fmla="*/ 952 w 3326"/>
                <a:gd name="T105" fmla="*/ 1543 h 3026"/>
                <a:gd name="T106" fmla="*/ 1014 w 3326"/>
                <a:gd name="T107" fmla="*/ 1856 h 3026"/>
                <a:gd name="T108" fmla="*/ 1005 w 3326"/>
                <a:gd name="T109" fmla="*/ 2029 h 3026"/>
                <a:gd name="T110" fmla="*/ 908 w 3326"/>
                <a:gd name="T111" fmla="*/ 2260 h 3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326" h="3026">
                  <a:moveTo>
                    <a:pt x="777" y="2341"/>
                  </a:moveTo>
                  <a:lnTo>
                    <a:pt x="777" y="2341"/>
                  </a:lnTo>
                  <a:lnTo>
                    <a:pt x="796" y="2413"/>
                  </a:lnTo>
                  <a:lnTo>
                    <a:pt x="802" y="2437"/>
                  </a:lnTo>
                  <a:lnTo>
                    <a:pt x="783" y="2474"/>
                  </a:lnTo>
                  <a:lnTo>
                    <a:pt x="750" y="2541"/>
                  </a:lnTo>
                  <a:lnTo>
                    <a:pt x="753" y="2559"/>
                  </a:lnTo>
                  <a:lnTo>
                    <a:pt x="767" y="2641"/>
                  </a:lnTo>
                  <a:lnTo>
                    <a:pt x="749" y="2672"/>
                  </a:lnTo>
                  <a:lnTo>
                    <a:pt x="746" y="2677"/>
                  </a:lnTo>
                  <a:lnTo>
                    <a:pt x="688" y="2684"/>
                  </a:lnTo>
                  <a:lnTo>
                    <a:pt x="722" y="2763"/>
                  </a:lnTo>
                  <a:lnTo>
                    <a:pt x="685" y="2869"/>
                  </a:lnTo>
                  <a:lnTo>
                    <a:pt x="715" y="2904"/>
                  </a:lnTo>
                  <a:lnTo>
                    <a:pt x="720" y="2928"/>
                  </a:lnTo>
                  <a:lnTo>
                    <a:pt x="726" y="2960"/>
                  </a:lnTo>
                  <a:lnTo>
                    <a:pt x="739" y="3026"/>
                  </a:lnTo>
                  <a:lnTo>
                    <a:pt x="810" y="3016"/>
                  </a:lnTo>
                  <a:lnTo>
                    <a:pt x="830" y="2992"/>
                  </a:lnTo>
                  <a:lnTo>
                    <a:pt x="829" y="2932"/>
                  </a:lnTo>
                  <a:lnTo>
                    <a:pt x="936" y="2880"/>
                  </a:lnTo>
                  <a:lnTo>
                    <a:pt x="928" y="2966"/>
                  </a:lnTo>
                  <a:lnTo>
                    <a:pt x="948" y="2978"/>
                  </a:lnTo>
                  <a:lnTo>
                    <a:pt x="1034" y="2949"/>
                  </a:lnTo>
                  <a:lnTo>
                    <a:pt x="1082" y="2911"/>
                  </a:lnTo>
                  <a:lnTo>
                    <a:pt x="1119" y="2884"/>
                  </a:lnTo>
                  <a:lnTo>
                    <a:pt x="1200" y="2848"/>
                  </a:lnTo>
                  <a:lnTo>
                    <a:pt x="1241" y="2876"/>
                  </a:lnTo>
                  <a:lnTo>
                    <a:pt x="1286" y="2850"/>
                  </a:lnTo>
                  <a:lnTo>
                    <a:pt x="1302" y="2894"/>
                  </a:lnTo>
                  <a:lnTo>
                    <a:pt x="1328" y="2897"/>
                  </a:lnTo>
                  <a:lnTo>
                    <a:pt x="1345" y="2878"/>
                  </a:lnTo>
                  <a:lnTo>
                    <a:pt x="1421" y="2874"/>
                  </a:lnTo>
                  <a:lnTo>
                    <a:pt x="1446" y="2839"/>
                  </a:lnTo>
                  <a:lnTo>
                    <a:pt x="1389" y="2804"/>
                  </a:lnTo>
                  <a:lnTo>
                    <a:pt x="1401" y="2776"/>
                  </a:lnTo>
                  <a:lnTo>
                    <a:pt x="1444" y="2764"/>
                  </a:lnTo>
                  <a:lnTo>
                    <a:pt x="1505" y="2763"/>
                  </a:lnTo>
                  <a:lnTo>
                    <a:pt x="1531" y="2770"/>
                  </a:lnTo>
                  <a:lnTo>
                    <a:pt x="1562" y="2696"/>
                  </a:lnTo>
                  <a:lnTo>
                    <a:pt x="1594" y="2668"/>
                  </a:lnTo>
                  <a:lnTo>
                    <a:pt x="1760" y="2756"/>
                  </a:lnTo>
                  <a:lnTo>
                    <a:pt x="1828" y="2734"/>
                  </a:lnTo>
                  <a:lnTo>
                    <a:pt x="1846" y="2721"/>
                  </a:lnTo>
                  <a:lnTo>
                    <a:pt x="1894" y="2684"/>
                  </a:lnTo>
                  <a:lnTo>
                    <a:pt x="2050" y="2567"/>
                  </a:lnTo>
                  <a:lnTo>
                    <a:pt x="2125" y="2565"/>
                  </a:lnTo>
                  <a:lnTo>
                    <a:pt x="2231" y="2514"/>
                  </a:lnTo>
                  <a:lnTo>
                    <a:pt x="2256" y="2477"/>
                  </a:lnTo>
                  <a:lnTo>
                    <a:pt x="2311" y="2458"/>
                  </a:lnTo>
                  <a:lnTo>
                    <a:pt x="2326" y="2426"/>
                  </a:lnTo>
                  <a:lnTo>
                    <a:pt x="2300" y="2378"/>
                  </a:lnTo>
                  <a:lnTo>
                    <a:pt x="2318" y="2359"/>
                  </a:lnTo>
                  <a:lnTo>
                    <a:pt x="2352" y="2347"/>
                  </a:lnTo>
                  <a:lnTo>
                    <a:pt x="2372" y="2319"/>
                  </a:lnTo>
                  <a:lnTo>
                    <a:pt x="2441" y="2307"/>
                  </a:lnTo>
                  <a:lnTo>
                    <a:pt x="2506" y="2338"/>
                  </a:lnTo>
                  <a:lnTo>
                    <a:pt x="2530" y="2329"/>
                  </a:lnTo>
                  <a:lnTo>
                    <a:pt x="2623" y="2354"/>
                  </a:lnTo>
                  <a:lnTo>
                    <a:pt x="2646" y="2384"/>
                  </a:lnTo>
                  <a:lnTo>
                    <a:pt x="2744" y="2399"/>
                  </a:lnTo>
                  <a:lnTo>
                    <a:pt x="2765" y="2426"/>
                  </a:lnTo>
                  <a:lnTo>
                    <a:pt x="2876" y="2409"/>
                  </a:lnTo>
                  <a:lnTo>
                    <a:pt x="2918" y="2399"/>
                  </a:lnTo>
                  <a:lnTo>
                    <a:pt x="2970" y="2372"/>
                  </a:lnTo>
                  <a:lnTo>
                    <a:pt x="3034" y="2331"/>
                  </a:lnTo>
                  <a:lnTo>
                    <a:pt x="3119" y="2240"/>
                  </a:lnTo>
                  <a:lnTo>
                    <a:pt x="3143" y="2161"/>
                  </a:lnTo>
                  <a:lnTo>
                    <a:pt x="3154" y="2083"/>
                  </a:lnTo>
                  <a:lnTo>
                    <a:pt x="3244" y="2013"/>
                  </a:lnTo>
                  <a:lnTo>
                    <a:pt x="3244" y="2012"/>
                  </a:lnTo>
                  <a:lnTo>
                    <a:pt x="3211" y="1958"/>
                  </a:lnTo>
                  <a:lnTo>
                    <a:pt x="3208" y="1917"/>
                  </a:lnTo>
                  <a:lnTo>
                    <a:pt x="3235" y="1888"/>
                  </a:lnTo>
                  <a:lnTo>
                    <a:pt x="3270" y="1923"/>
                  </a:lnTo>
                  <a:lnTo>
                    <a:pt x="3320" y="1914"/>
                  </a:lnTo>
                  <a:lnTo>
                    <a:pt x="3326" y="1838"/>
                  </a:lnTo>
                  <a:lnTo>
                    <a:pt x="3291" y="1721"/>
                  </a:lnTo>
                  <a:lnTo>
                    <a:pt x="3310" y="1687"/>
                  </a:lnTo>
                  <a:lnTo>
                    <a:pt x="3306" y="1666"/>
                  </a:lnTo>
                  <a:lnTo>
                    <a:pt x="3244" y="1658"/>
                  </a:lnTo>
                  <a:lnTo>
                    <a:pt x="3201" y="1682"/>
                  </a:lnTo>
                  <a:lnTo>
                    <a:pt x="3184" y="1646"/>
                  </a:lnTo>
                  <a:lnTo>
                    <a:pt x="3143" y="1614"/>
                  </a:lnTo>
                  <a:lnTo>
                    <a:pt x="3043" y="1654"/>
                  </a:lnTo>
                  <a:lnTo>
                    <a:pt x="2961" y="1716"/>
                  </a:lnTo>
                  <a:lnTo>
                    <a:pt x="2888" y="1677"/>
                  </a:lnTo>
                  <a:lnTo>
                    <a:pt x="2854" y="1699"/>
                  </a:lnTo>
                  <a:lnTo>
                    <a:pt x="2790" y="1667"/>
                  </a:lnTo>
                  <a:lnTo>
                    <a:pt x="2728" y="1700"/>
                  </a:lnTo>
                  <a:lnTo>
                    <a:pt x="2687" y="1721"/>
                  </a:lnTo>
                  <a:lnTo>
                    <a:pt x="2633" y="1677"/>
                  </a:lnTo>
                  <a:lnTo>
                    <a:pt x="2628" y="1673"/>
                  </a:lnTo>
                  <a:lnTo>
                    <a:pt x="2586" y="1663"/>
                  </a:lnTo>
                  <a:lnTo>
                    <a:pt x="2559" y="1625"/>
                  </a:lnTo>
                  <a:lnTo>
                    <a:pt x="2515" y="1625"/>
                  </a:lnTo>
                  <a:lnTo>
                    <a:pt x="2472" y="1623"/>
                  </a:lnTo>
                  <a:lnTo>
                    <a:pt x="2471" y="1623"/>
                  </a:lnTo>
                  <a:lnTo>
                    <a:pt x="2416" y="1618"/>
                  </a:lnTo>
                  <a:lnTo>
                    <a:pt x="2341" y="1661"/>
                  </a:lnTo>
                  <a:lnTo>
                    <a:pt x="2293" y="1624"/>
                  </a:lnTo>
                  <a:lnTo>
                    <a:pt x="2276" y="1611"/>
                  </a:lnTo>
                  <a:lnTo>
                    <a:pt x="2275" y="1603"/>
                  </a:lnTo>
                  <a:lnTo>
                    <a:pt x="2270" y="1587"/>
                  </a:lnTo>
                  <a:lnTo>
                    <a:pt x="2210" y="1536"/>
                  </a:lnTo>
                  <a:lnTo>
                    <a:pt x="2160" y="1494"/>
                  </a:lnTo>
                  <a:lnTo>
                    <a:pt x="2108" y="1450"/>
                  </a:lnTo>
                  <a:lnTo>
                    <a:pt x="2100" y="1443"/>
                  </a:lnTo>
                  <a:lnTo>
                    <a:pt x="2076" y="1328"/>
                  </a:lnTo>
                  <a:lnTo>
                    <a:pt x="2106" y="1314"/>
                  </a:lnTo>
                  <a:lnTo>
                    <a:pt x="2108" y="1307"/>
                  </a:lnTo>
                  <a:lnTo>
                    <a:pt x="2126" y="1262"/>
                  </a:lnTo>
                  <a:lnTo>
                    <a:pt x="2093" y="1238"/>
                  </a:lnTo>
                  <a:lnTo>
                    <a:pt x="2105" y="1209"/>
                  </a:lnTo>
                  <a:lnTo>
                    <a:pt x="2193" y="1177"/>
                  </a:lnTo>
                  <a:lnTo>
                    <a:pt x="2269" y="1034"/>
                  </a:lnTo>
                  <a:lnTo>
                    <a:pt x="2270" y="957"/>
                  </a:lnTo>
                  <a:lnTo>
                    <a:pt x="2237" y="960"/>
                  </a:lnTo>
                  <a:lnTo>
                    <a:pt x="2167" y="959"/>
                  </a:lnTo>
                  <a:lnTo>
                    <a:pt x="2163" y="959"/>
                  </a:lnTo>
                  <a:lnTo>
                    <a:pt x="2143" y="886"/>
                  </a:lnTo>
                  <a:lnTo>
                    <a:pt x="2093" y="826"/>
                  </a:lnTo>
                  <a:lnTo>
                    <a:pt x="2093" y="824"/>
                  </a:lnTo>
                  <a:lnTo>
                    <a:pt x="2115" y="739"/>
                  </a:lnTo>
                  <a:lnTo>
                    <a:pt x="2101" y="733"/>
                  </a:lnTo>
                  <a:lnTo>
                    <a:pt x="2107" y="704"/>
                  </a:lnTo>
                  <a:lnTo>
                    <a:pt x="2090" y="624"/>
                  </a:lnTo>
                  <a:lnTo>
                    <a:pt x="2103" y="601"/>
                  </a:lnTo>
                  <a:lnTo>
                    <a:pt x="2129" y="588"/>
                  </a:lnTo>
                  <a:lnTo>
                    <a:pt x="2120" y="530"/>
                  </a:lnTo>
                  <a:lnTo>
                    <a:pt x="2109" y="475"/>
                  </a:lnTo>
                  <a:lnTo>
                    <a:pt x="2117" y="443"/>
                  </a:lnTo>
                  <a:lnTo>
                    <a:pt x="2072" y="373"/>
                  </a:lnTo>
                  <a:lnTo>
                    <a:pt x="2068" y="376"/>
                  </a:lnTo>
                  <a:lnTo>
                    <a:pt x="2045" y="317"/>
                  </a:lnTo>
                  <a:lnTo>
                    <a:pt x="2028" y="301"/>
                  </a:lnTo>
                  <a:lnTo>
                    <a:pt x="2029" y="265"/>
                  </a:lnTo>
                  <a:lnTo>
                    <a:pt x="2006" y="208"/>
                  </a:lnTo>
                  <a:lnTo>
                    <a:pt x="2001" y="171"/>
                  </a:lnTo>
                  <a:lnTo>
                    <a:pt x="1978" y="185"/>
                  </a:lnTo>
                  <a:lnTo>
                    <a:pt x="1952" y="164"/>
                  </a:lnTo>
                  <a:lnTo>
                    <a:pt x="1920" y="201"/>
                  </a:lnTo>
                  <a:lnTo>
                    <a:pt x="1881" y="158"/>
                  </a:lnTo>
                  <a:lnTo>
                    <a:pt x="1859" y="195"/>
                  </a:lnTo>
                  <a:lnTo>
                    <a:pt x="1820" y="189"/>
                  </a:lnTo>
                  <a:lnTo>
                    <a:pt x="1710" y="86"/>
                  </a:lnTo>
                  <a:lnTo>
                    <a:pt x="1689" y="95"/>
                  </a:lnTo>
                  <a:lnTo>
                    <a:pt x="1660" y="108"/>
                  </a:lnTo>
                  <a:lnTo>
                    <a:pt x="1640" y="120"/>
                  </a:lnTo>
                  <a:lnTo>
                    <a:pt x="1637" y="122"/>
                  </a:lnTo>
                  <a:lnTo>
                    <a:pt x="1618" y="123"/>
                  </a:lnTo>
                  <a:lnTo>
                    <a:pt x="1561" y="126"/>
                  </a:lnTo>
                  <a:lnTo>
                    <a:pt x="1549" y="128"/>
                  </a:lnTo>
                  <a:lnTo>
                    <a:pt x="1493" y="140"/>
                  </a:lnTo>
                  <a:lnTo>
                    <a:pt x="1502" y="153"/>
                  </a:lnTo>
                  <a:lnTo>
                    <a:pt x="1515" y="169"/>
                  </a:lnTo>
                  <a:lnTo>
                    <a:pt x="1524" y="179"/>
                  </a:lnTo>
                  <a:lnTo>
                    <a:pt x="1528" y="218"/>
                  </a:lnTo>
                  <a:lnTo>
                    <a:pt x="1528" y="236"/>
                  </a:lnTo>
                  <a:lnTo>
                    <a:pt x="1570" y="269"/>
                  </a:lnTo>
                  <a:lnTo>
                    <a:pt x="1577" y="284"/>
                  </a:lnTo>
                  <a:lnTo>
                    <a:pt x="1618" y="282"/>
                  </a:lnTo>
                  <a:lnTo>
                    <a:pt x="1618" y="306"/>
                  </a:lnTo>
                  <a:lnTo>
                    <a:pt x="1635" y="339"/>
                  </a:lnTo>
                  <a:lnTo>
                    <a:pt x="1637" y="342"/>
                  </a:lnTo>
                  <a:lnTo>
                    <a:pt x="1633" y="367"/>
                  </a:lnTo>
                  <a:lnTo>
                    <a:pt x="1664" y="369"/>
                  </a:lnTo>
                  <a:lnTo>
                    <a:pt x="1689" y="400"/>
                  </a:lnTo>
                  <a:lnTo>
                    <a:pt x="1682" y="419"/>
                  </a:lnTo>
                  <a:lnTo>
                    <a:pt x="1693" y="440"/>
                  </a:lnTo>
                  <a:lnTo>
                    <a:pt x="1687" y="457"/>
                  </a:lnTo>
                  <a:lnTo>
                    <a:pt x="1682" y="468"/>
                  </a:lnTo>
                  <a:lnTo>
                    <a:pt x="1672" y="468"/>
                  </a:lnTo>
                  <a:lnTo>
                    <a:pt x="1644" y="486"/>
                  </a:lnTo>
                  <a:lnTo>
                    <a:pt x="1644" y="519"/>
                  </a:lnTo>
                  <a:lnTo>
                    <a:pt x="1628" y="527"/>
                  </a:lnTo>
                  <a:lnTo>
                    <a:pt x="1618" y="513"/>
                  </a:lnTo>
                  <a:lnTo>
                    <a:pt x="1580" y="515"/>
                  </a:lnTo>
                  <a:lnTo>
                    <a:pt x="1575" y="511"/>
                  </a:lnTo>
                  <a:lnTo>
                    <a:pt x="1545" y="516"/>
                  </a:lnTo>
                  <a:lnTo>
                    <a:pt x="1514" y="520"/>
                  </a:lnTo>
                  <a:lnTo>
                    <a:pt x="1506" y="532"/>
                  </a:lnTo>
                  <a:lnTo>
                    <a:pt x="1483" y="481"/>
                  </a:lnTo>
                  <a:lnTo>
                    <a:pt x="1450" y="466"/>
                  </a:lnTo>
                  <a:lnTo>
                    <a:pt x="1416" y="488"/>
                  </a:lnTo>
                  <a:lnTo>
                    <a:pt x="1403" y="480"/>
                  </a:lnTo>
                  <a:lnTo>
                    <a:pt x="1375" y="492"/>
                  </a:lnTo>
                  <a:lnTo>
                    <a:pt x="1373" y="499"/>
                  </a:lnTo>
                  <a:lnTo>
                    <a:pt x="1389" y="522"/>
                  </a:lnTo>
                  <a:lnTo>
                    <a:pt x="1358" y="569"/>
                  </a:lnTo>
                  <a:lnTo>
                    <a:pt x="1337" y="608"/>
                  </a:lnTo>
                  <a:lnTo>
                    <a:pt x="1311" y="625"/>
                  </a:lnTo>
                  <a:lnTo>
                    <a:pt x="1285" y="636"/>
                  </a:lnTo>
                  <a:lnTo>
                    <a:pt x="1275" y="640"/>
                  </a:lnTo>
                  <a:lnTo>
                    <a:pt x="1247" y="652"/>
                  </a:lnTo>
                  <a:lnTo>
                    <a:pt x="1259" y="691"/>
                  </a:lnTo>
                  <a:lnTo>
                    <a:pt x="1260" y="692"/>
                  </a:lnTo>
                  <a:lnTo>
                    <a:pt x="1272" y="709"/>
                  </a:lnTo>
                  <a:lnTo>
                    <a:pt x="1266" y="729"/>
                  </a:lnTo>
                  <a:lnTo>
                    <a:pt x="1258" y="742"/>
                  </a:lnTo>
                  <a:lnTo>
                    <a:pt x="1233" y="750"/>
                  </a:lnTo>
                  <a:lnTo>
                    <a:pt x="1232" y="750"/>
                  </a:lnTo>
                  <a:lnTo>
                    <a:pt x="1209" y="754"/>
                  </a:lnTo>
                  <a:lnTo>
                    <a:pt x="1193" y="733"/>
                  </a:lnTo>
                  <a:lnTo>
                    <a:pt x="1190" y="675"/>
                  </a:lnTo>
                  <a:lnTo>
                    <a:pt x="1151" y="688"/>
                  </a:lnTo>
                  <a:lnTo>
                    <a:pt x="1145" y="690"/>
                  </a:lnTo>
                  <a:lnTo>
                    <a:pt x="1083" y="690"/>
                  </a:lnTo>
                  <a:lnTo>
                    <a:pt x="1060" y="608"/>
                  </a:lnTo>
                  <a:lnTo>
                    <a:pt x="1092" y="598"/>
                  </a:lnTo>
                  <a:lnTo>
                    <a:pt x="1131" y="621"/>
                  </a:lnTo>
                  <a:lnTo>
                    <a:pt x="1177" y="606"/>
                  </a:lnTo>
                  <a:lnTo>
                    <a:pt x="1194" y="589"/>
                  </a:lnTo>
                  <a:lnTo>
                    <a:pt x="1165" y="568"/>
                  </a:lnTo>
                  <a:lnTo>
                    <a:pt x="1175" y="552"/>
                  </a:lnTo>
                  <a:lnTo>
                    <a:pt x="1205" y="537"/>
                  </a:lnTo>
                  <a:lnTo>
                    <a:pt x="1203" y="523"/>
                  </a:lnTo>
                  <a:lnTo>
                    <a:pt x="1233" y="506"/>
                  </a:lnTo>
                  <a:lnTo>
                    <a:pt x="1269" y="518"/>
                  </a:lnTo>
                  <a:lnTo>
                    <a:pt x="1286" y="509"/>
                  </a:lnTo>
                  <a:lnTo>
                    <a:pt x="1318" y="459"/>
                  </a:lnTo>
                  <a:lnTo>
                    <a:pt x="1285" y="453"/>
                  </a:lnTo>
                  <a:lnTo>
                    <a:pt x="1277" y="401"/>
                  </a:lnTo>
                  <a:lnTo>
                    <a:pt x="1223" y="418"/>
                  </a:lnTo>
                  <a:lnTo>
                    <a:pt x="1201" y="426"/>
                  </a:lnTo>
                  <a:lnTo>
                    <a:pt x="1184" y="430"/>
                  </a:lnTo>
                  <a:lnTo>
                    <a:pt x="1141" y="488"/>
                  </a:lnTo>
                  <a:lnTo>
                    <a:pt x="1105" y="493"/>
                  </a:lnTo>
                  <a:lnTo>
                    <a:pt x="1084" y="490"/>
                  </a:lnTo>
                  <a:lnTo>
                    <a:pt x="1100" y="468"/>
                  </a:lnTo>
                  <a:lnTo>
                    <a:pt x="1080" y="423"/>
                  </a:lnTo>
                  <a:lnTo>
                    <a:pt x="1049" y="390"/>
                  </a:lnTo>
                  <a:lnTo>
                    <a:pt x="1026" y="398"/>
                  </a:lnTo>
                  <a:lnTo>
                    <a:pt x="1005" y="351"/>
                  </a:lnTo>
                  <a:lnTo>
                    <a:pt x="1001" y="335"/>
                  </a:lnTo>
                  <a:lnTo>
                    <a:pt x="997" y="319"/>
                  </a:lnTo>
                  <a:lnTo>
                    <a:pt x="1118" y="262"/>
                  </a:lnTo>
                  <a:lnTo>
                    <a:pt x="1144" y="249"/>
                  </a:lnTo>
                  <a:lnTo>
                    <a:pt x="1147" y="248"/>
                  </a:lnTo>
                  <a:lnTo>
                    <a:pt x="1163" y="242"/>
                  </a:lnTo>
                  <a:lnTo>
                    <a:pt x="1154" y="214"/>
                  </a:lnTo>
                  <a:lnTo>
                    <a:pt x="1181" y="198"/>
                  </a:lnTo>
                  <a:lnTo>
                    <a:pt x="1215" y="181"/>
                  </a:lnTo>
                  <a:lnTo>
                    <a:pt x="1257" y="176"/>
                  </a:lnTo>
                  <a:lnTo>
                    <a:pt x="1269" y="155"/>
                  </a:lnTo>
                  <a:lnTo>
                    <a:pt x="1282" y="134"/>
                  </a:lnTo>
                  <a:lnTo>
                    <a:pt x="1291" y="114"/>
                  </a:lnTo>
                  <a:lnTo>
                    <a:pt x="1316" y="105"/>
                  </a:lnTo>
                  <a:lnTo>
                    <a:pt x="1357" y="91"/>
                  </a:lnTo>
                  <a:lnTo>
                    <a:pt x="1408" y="75"/>
                  </a:lnTo>
                  <a:lnTo>
                    <a:pt x="1458" y="13"/>
                  </a:lnTo>
                  <a:lnTo>
                    <a:pt x="1448" y="0"/>
                  </a:lnTo>
                  <a:lnTo>
                    <a:pt x="1360" y="39"/>
                  </a:lnTo>
                  <a:lnTo>
                    <a:pt x="1308" y="62"/>
                  </a:lnTo>
                  <a:lnTo>
                    <a:pt x="1274" y="47"/>
                  </a:lnTo>
                  <a:lnTo>
                    <a:pt x="1208" y="42"/>
                  </a:lnTo>
                  <a:lnTo>
                    <a:pt x="1204" y="43"/>
                  </a:lnTo>
                  <a:lnTo>
                    <a:pt x="1164" y="48"/>
                  </a:lnTo>
                  <a:lnTo>
                    <a:pt x="1101" y="29"/>
                  </a:lnTo>
                  <a:lnTo>
                    <a:pt x="1076" y="23"/>
                  </a:lnTo>
                  <a:lnTo>
                    <a:pt x="1015" y="51"/>
                  </a:lnTo>
                  <a:lnTo>
                    <a:pt x="1013" y="51"/>
                  </a:lnTo>
                  <a:lnTo>
                    <a:pt x="991" y="51"/>
                  </a:lnTo>
                  <a:lnTo>
                    <a:pt x="929" y="105"/>
                  </a:lnTo>
                  <a:lnTo>
                    <a:pt x="872" y="116"/>
                  </a:lnTo>
                  <a:lnTo>
                    <a:pt x="847" y="113"/>
                  </a:lnTo>
                  <a:lnTo>
                    <a:pt x="819" y="112"/>
                  </a:lnTo>
                  <a:lnTo>
                    <a:pt x="773" y="104"/>
                  </a:lnTo>
                  <a:lnTo>
                    <a:pt x="732" y="102"/>
                  </a:lnTo>
                  <a:lnTo>
                    <a:pt x="727" y="102"/>
                  </a:lnTo>
                  <a:lnTo>
                    <a:pt x="718" y="82"/>
                  </a:lnTo>
                  <a:lnTo>
                    <a:pt x="654" y="85"/>
                  </a:lnTo>
                  <a:lnTo>
                    <a:pt x="631" y="89"/>
                  </a:lnTo>
                  <a:lnTo>
                    <a:pt x="645" y="119"/>
                  </a:lnTo>
                  <a:lnTo>
                    <a:pt x="642" y="145"/>
                  </a:lnTo>
                  <a:lnTo>
                    <a:pt x="600" y="161"/>
                  </a:lnTo>
                  <a:lnTo>
                    <a:pt x="603" y="231"/>
                  </a:lnTo>
                  <a:lnTo>
                    <a:pt x="475" y="259"/>
                  </a:lnTo>
                  <a:lnTo>
                    <a:pt x="456" y="226"/>
                  </a:lnTo>
                  <a:lnTo>
                    <a:pt x="412" y="244"/>
                  </a:lnTo>
                  <a:lnTo>
                    <a:pt x="410" y="248"/>
                  </a:lnTo>
                  <a:lnTo>
                    <a:pt x="413" y="276"/>
                  </a:lnTo>
                  <a:lnTo>
                    <a:pt x="389" y="289"/>
                  </a:lnTo>
                  <a:lnTo>
                    <a:pt x="383" y="304"/>
                  </a:lnTo>
                  <a:lnTo>
                    <a:pt x="382" y="306"/>
                  </a:lnTo>
                  <a:lnTo>
                    <a:pt x="364" y="341"/>
                  </a:lnTo>
                  <a:lnTo>
                    <a:pt x="361" y="347"/>
                  </a:lnTo>
                  <a:lnTo>
                    <a:pt x="344" y="377"/>
                  </a:lnTo>
                  <a:lnTo>
                    <a:pt x="324" y="386"/>
                  </a:lnTo>
                  <a:lnTo>
                    <a:pt x="281" y="403"/>
                  </a:lnTo>
                  <a:lnTo>
                    <a:pt x="259" y="443"/>
                  </a:lnTo>
                  <a:lnTo>
                    <a:pt x="200" y="428"/>
                  </a:lnTo>
                  <a:lnTo>
                    <a:pt x="191" y="408"/>
                  </a:lnTo>
                  <a:lnTo>
                    <a:pt x="177" y="414"/>
                  </a:lnTo>
                  <a:lnTo>
                    <a:pt x="167" y="429"/>
                  </a:lnTo>
                  <a:lnTo>
                    <a:pt x="116" y="480"/>
                  </a:lnTo>
                  <a:lnTo>
                    <a:pt x="49" y="519"/>
                  </a:lnTo>
                  <a:lnTo>
                    <a:pt x="25" y="447"/>
                  </a:lnTo>
                  <a:lnTo>
                    <a:pt x="3" y="473"/>
                  </a:lnTo>
                  <a:lnTo>
                    <a:pt x="48" y="585"/>
                  </a:lnTo>
                  <a:lnTo>
                    <a:pt x="54" y="600"/>
                  </a:lnTo>
                  <a:lnTo>
                    <a:pt x="0" y="702"/>
                  </a:lnTo>
                  <a:lnTo>
                    <a:pt x="13" y="718"/>
                  </a:lnTo>
                  <a:lnTo>
                    <a:pt x="53" y="697"/>
                  </a:lnTo>
                  <a:lnTo>
                    <a:pt x="99" y="670"/>
                  </a:lnTo>
                  <a:lnTo>
                    <a:pt x="119" y="658"/>
                  </a:lnTo>
                  <a:lnTo>
                    <a:pt x="164" y="644"/>
                  </a:lnTo>
                  <a:lnTo>
                    <a:pt x="190" y="635"/>
                  </a:lnTo>
                  <a:lnTo>
                    <a:pt x="231" y="628"/>
                  </a:lnTo>
                  <a:lnTo>
                    <a:pt x="257" y="623"/>
                  </a:lnTo>
                  <a:lnTo>
                    <a:pt x="306" y="600"/>
                  </a:lnTo>
                  <a:lnTo>
                    <a:pt x="332" y="602"/>
                  </a:lnTo>
                  <a:lnTo>
                    <a:pt x="359" y="584"/>
                  </a:lnTo>
                  <a:lnTo>
                    <a:pt x="373" y="600"/>
                  </a:lnTo>
                  <a:lnTo>
                    <a:pt x="338" y="637"/>
                  </a:lnTo>
                  <a:lnTo>
                    <a:pt x="366" y="645"/>
                  </a:lnTo>
                  <a:lnTo>
                    <a:pt x="374" y="647"/>
                  </a:lnTo>
                  <a:lnTo>
                    <a:pt x="464" y="711"/>
                  </a:lnTo>
                  <a:lnTo>
                    <a:pt x="470" y="731"/>
                  </a:lnTo>
                  <a:lnTo>
                    <a:pt x="449" y="748"/>
                  </a:lnTo>
                  <a:lnTo>
                    <a:pt x="471" y="803"/>
                  </a:lnTo>
                  <a:lnTo>
                    <a:pt x="445" y="824"/>
                  </a:lnTo>
                  <a:lnTo>
                    <a:pt x="399" y="847"/>
                  </a:lnTo>
                  <a:lnTo>
                    <a:pt x="365" y="874"/>
                  </a:lnTo>
                  <a:lnTo>
                    <a:pt x="357" y="906"/>
                  </a:lnTo>
                  <a:lnTo>
                    <a:pt x="358" y="917"/>
                  </a:lnTo>
                  <a:lnTo>
                    <a:pt x="354" y="939"/>
                  </a:lnTo>
                  <a:lnTo>
                    <a:pt x="350" y="959"/>
                  </a:lnTo>
                  <a:lnTo>
                    <a:pt x="349" y="980"/>
                  </a:lnTo>
                  <a:cubicBezTo>
                    <a:pt x="349" y="980"/>
                    <a:pt x="351" y="1013"/>
                    <a:pt x="351" y="1018"/>
                  </a:cubicBezTo>
                  <a:cubicBezTo>
                    <a:pt x="351" y="1024"/>
                    <a:pt x="371" y="1040"/>
                    <a:pt x="371" y="1040"/>
                  </a:cubicBezTo>
                  <a:lnTo>
                    <a:pt x="456" y="1050"/>
                  </a:lnTo>
                  <a:lnTo>
                    <a:pt x="474" y="1047"/>
                  </a:lnTo>
                  <a:lnTo>
                    <a:pt x="574" y="1030"/>
                  </a:lnTo>
                  <a:lnTo>
                    <a:pt x="592" y="1026"/>
                  </a:lnTo>
                  <a:lnTo>
                    <a:pt x="607" y="1022"/>
                  </a:lnTo>
                  <a:lnTo>
                    <a:pt x="620" y="1018"/>
                  </a:lnTo>
                  <a:lnTo>
                    <a:pt x="643" y="1006"/>
                  </a:lnTo>
                  <a:lnTo>
                    <a:pt x="659" y="998"/>
                  </a:lnTo>
                  <a:lnTo>
                    <a:pt x="677" y="989"/>
                  </a:lnTo>
                  <a:lnTo>
                    <a:pt x="703" y="975"/>
                  </a:lnTo>
                  <a:lnTo>
                    <a:pt x="736" y="967"/>
                  </a:lnTo>
                  <a:lnTo>
                    <a:pt x="751" y="999"/>
                  </a:lnTo>
                  <a:lnTo>
                    <a:pt x="764" y="1009"/>
                  </a:lnTo>
                  <a:lnTo>
                    <a:pt x="767" y="1039"/>
                  </a:lnTo>
                  <a:lnTo>
                    <a:pt x="750" y="1058"/>
                  </a:lnTo>
                  <a:lnTo>
                    <a:pt x="691" y="1090"/>
                  </a:lnTo>
                  <a:lnTo>
                    <a:pt x="690" y="1098"/>
                  </a:lnTo>
                  <a:lnTo>
                    <a:pt x="708" y="1098"/>
                  </a:lnTo>
                  <a:lnTo>
                    <a:pt x="719" y="1135"/>
                  </a:lnTo>
                  <a:lnTo>
                    <a:pt x="711" y="1167"/>
                  </a:lnTo>
                  <a:lnTo>
                    <a:pt x="726" y="1202"/>
                  </a:lnTo>
                  <a:lnTo>
                    <a:pt x="714" y="1218"/>
                  </a:lnTo>
                  <a:lnTo>
                    <a:pt x="710" y="1246"/>
                  </a:lnTo>
                  <a:lnTo>
                    <a:pt x="677" y="1283"/>
                  </a:lnTo>
                  <a:lnTo>
                    <a:pt x="692" y="1290"/>
                  </a:lnTo>
                  <a:lnTo>
                    <a:pt x="739" y="1292"/>
                  </a:lnTo>
                  <a:lnTo>
                    <a:pt x="766" y="1273"/>
                  </a:lnTo>
                  <a:lnTo>
                    <a:pt x="786" y="1290"/>
                  </a:lnTo>
                  <a:lnTo>
                    <a:pt x="821" y="1290"/>
                  </a:lnTo>
                  <a:lnTo>
                    <a:pt x="872" y="1317"/>
                  </a:lnTo>
                  <a:lnTo>
                    <a:pt x="984" y="1301"/>
                  </a:lnTo>
                  <a:lnTo>
                    <a:pt x="998" y="1322"/>
                  </a:lnTo>
                  <a:lnTo>
                    <a:pt x="1022" y="1318"/>
                  </a:lnTo>
                  <a:lnTo>
                    <a:pt x="1035" y="1397"/>
                  </a:lnTo>
                  <a:lnTo>
                    <a:pt x="991" y="1438"/>
                  </a:lnTo>
                  <a:lnTo>
                    <a:pt x="945" y="1399"/>
                  </a:lnTo>
                  <a:lnTo>
                    <a:pt x="915" y="1431"/>
                  </a:lnTo>
                  <a:lnTo>
                    <a:pt x="973" y="1482"/>
                  </a:lnTo>
                  <a:lnTo>
                    <a:pt x="952" y="1512"/>
                  </a:lnTo>
                  <a:lnTo>
                    <a:pt x="952" y="1543"/>
                  </a:lnTo>
                  <a:lnTo>
                    <a:pt x="915" y="1608"/>
                  </a:lnTo>
                  <a:lnTo>
                    <a:pt x="918" y="1623"/>
                  </a:lnTo>
                  <a:lnTo>
                    <a:pt x="891" y="1674"/>
                  </a:lnTo>
                  <a:lnTo>
                    <a:pt x="902" y="1694"/>
                  </a:lnTo>
                  <a:lnTo>
                    <a:pt x="919" y="1744"/>
                  </a:lnTo>
                  <a:lnTo>
                    <a:pt x="910" y="1825"/>
                  </a:lnTo>
                  <a:lnTo>
                    <a:pt x="1014" y="1856"/>
                  </a:lnTo>
                  <a:lnTo>
                    <a:pt x="1006" y="1896"/>
                  </a:lnTo>
                  <a:lnTo>
                    <a:pt x="1016" y="1900"/>
                  </a:lnTo>
                  <a:lnTo>
                    <a:pt x="1078" y="1923"/>
                  </a:lnTo>
                  <a:lnTo>
                    <a:pt x="1070" y="1969"/>
                  </a:lnTo>
                  <a:lnTo>
                    <a:pt x="1072" y="2027"/>
                  </a:lnTo>
                  <a:lnTo>
                    <a:pt x="1020" y="2055"/>
                  </a:lnTo>
                  <a:lnTo>
                    <a:pt x="1005" y="2029"/>
                  </a:lnTo>
                  <a:lnTo>
                    <a:pt x="973" y="2029"/>
                  </a:lnTo>
                  <a:lnTo>
                    <a:pt x="972" y="2070"/>
                  </a:lnTo>
                  <a:lnTo>
                    <a:pt x="938" y="2086"/>
                  </a:lnTo>
                  <a:lnTo>
                    <a:pt x="952" y="2211"/>
                  </a:lnTo>
                  <a:lnTo>
                    <a:pt x="953" y="2222"/>
                  </a:lnTo>
                  <a:lnTo>
                    <a:pt x="937" y="2236"/>
                  </a:lnTo>
                  <a:lnTo>
                    <a:pt x="908" y="2260"/>
                  </a:lnTo>
                  <a:lnTo>
                    <a:pt x="870" y="2245"/>
                  </a:lnTo>
                  <a:lnTo>
                    <a:pt x="827" y="2312"/>
                  </a:lnTo>
                  <a:lnTo>
                    <a:pt x="777" y="2341"/>
                  </a:lnTo>
                  <a:lnTo>
                    <a:pt x="777" y="2341"/>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8" name="Freeform 34"/>
            <p:cNvSpPr>
              <a:spLocks noEditPoints="1"/>
            </p:cNvSpPr>
            <p:nvPr/>
          </p:nvSpPr>
          <p:spPr bwMode="auto">
            <a:xfrm>
              <a:off x="4268788" y="3362326"/>
              <a:ext cx="3179763" cy="2897188"/>
            </a:xfrm>
            <a:custGeom>
              <a:avLst/>
              <a:gdLst>
                <a:gd name="T0" fmla="*/ 829 w 3333"/>
                <a:gd name="T1" fmla="*/ 2314 h 3034"/>
                <a:gd name="T2" fmla="*/ 1078 w 3333"/>
                <a:gd name="T3" fmla="*/ 1929 h 3034"/>
                <a:gd name="T4" fmla="*/ 915 w 3333"/>
                <a:gd name="T5" fmla="*/ 1435 h 3034"/>
                <a:gd name="T6" fmla="*/ 694 w 3333"/>
                <a:gd name="T7" fmla="*/ 1297 h 3034"/>
                <a:gd name="T8" fmla="*/ 765 w 3333"/>
                <a:gd name="T9" fmla="*/ 1015 h 3034"/>
                <a:gd name="T10" fmla="*/ 349 w 3333"/>
                <a:gd name="T11" fmla="*/ 984 h 3034"/>
                <a:gd name="T12" fmla="*/ 376 w 3333"/>
                <a:gd name="T13" fmla="*/ 654 h 3034"/>
                <a:gd name="T14" fmla="*/ 16 w 3333"/>
                <a:gd name="T15" fmla="*/ 726 h 3034"/>
                <a:gd name="T16" fmla="*/ 282 w 3333"/>
                <a:gd name="T17" fmla="*/ 404 h 3034"/>
                <a:gd name="T18" fmla="*/ 601 w 3333"/>
                <a:gd name="T19" fmla="*/ 163 h 3034"/>
                <a:gd name="T20" fmla="*/ 931 w 3333"/>
                <a:gd name="T21" fmla="*/ 106 h 3034"/>
                <a:gd name="T22" fmla="*/ 1414 w 3333"/>
                <a:gd name="T23" fmla="*/ 82 h 3034"/>
                <a:gd name="T24" fmla="*/ 1013 w 3333"/>
                <a:gd name="T25" fmla="*/ 354 h 3034"/>
                <a:gd name="T26" fmla="*/ 1292 w 3333"/>
                <a:gd name="T27" fmla="*/ 454 h 3034"/>
                <a:gd name="T28" fmla="*/ 1096 w 3333"/>
                <a:gd name="T29" fmla="*/ 605 h 3034"/>
                <a:gd name="T30" fmla="*/ 1260 w 3333"/>
                <a:gd name="T31" fmla="*/ 696 h 3034"/>
                <a:gd name="T32" fmla="*/ 1511 w 3333"/>
                <a:gd name="T33" fmla="*/ 529 h 3034"/>
                <a:gd name="T34" fmla="*/ 1682 w 3333"/>
                <a:gd name="T35" fmla="*/ 423 h 3034"/>
                <a:gd name="T36" fmla="*/ 1503 w 3333"/>
                <a:gd name="T37" fmla="*/ 159 h 3034"/>
                <a:gd name="T38" fmla="*/ 1982 w 3333"/>
                <a:gd name="T39" fmla="*/ 185 h 3034"/>
                <a:gd name="T40" fmla="*/ 2110 w 3333"/>
                <a:gd name="T41" fmla="*/ 607 h 3034"/>
                <a:gd name="T42" fmla="*/ 2199 w 3333"/>
                <a:gd name="T43" fmla="*/ 1183 h 3034"/>
                <a:gd name="T44" fmla="*/ 2474 w 3333"/>
                <a:gd name="T45" fmla="*/ 1624 h 3034"/>
                <a:gd name="T46" fmla="*/ 3147 w 3333"/>
                <a:gd name="T47" fmla="*/ 1614 h 3034"/>
                <a:gd name="T48" fmla="*/ 3216 w 3333"/>
                <a:gd name="T49" fmla="*/ 1922 h 3034"/>
                <a:gd name="T50" fmla="*/ 2649 w 3333"/>
                <a:gd name="T51" fmla="*/ 2392 h 3034"/>
                <a:gd name="T52" fmla="*/ 2238 w 3333"/>
                <a:gd name="T53" fmla="*/ 2520 h 3034"/>
                <a:gd name="T54" fmla="*/ 1407 w 3333"/>
                <a:gd name="T55" fmla="*/ 2782 h 3034"/>
                <a:gd name="T56" fmla="*/ 1039 w 3333"/>
                <a:gd name="T57" fmla="*/ 2956 h 3034"/>
                <a:gd name="T58" fmla="*/ 746 w 3333"/>
                <a:gd name="T59" fmla="*/ 3027 h 3034"/>
                <a:gd name="T60" fmla="*/ 1292 w 3333"/>
                <a:gd name="T61" fmla="*/ 2849 h 3034"/>
                <a:gd name="T62" fmla="*/ 1598 w 3333"/>
                <a:gd name="T63" fmla="*/ 2668 h 3034"/>
                <a:gd name="T64" fmla="*/ 2321 w 3333"/>
                <a:gd name="T65" fmla="*/ 2360 h 3034"/>
                <a:gd name="T66" fmla="*/ 2921 w 3333"/>
                <a:gd name="T67" fmla="*/ 2400 h 3034"/>
                <a:gd name="T68" fmla="*/ 3321 w 3333"/>
                <a:gd name="T69" fmla="*/ 1916 h 3034"/>
                <a:gd name="T70" fmla="*/ 2858 w 3333"/>
                <a:gd name="T71" fmla="*/ 1707 h 3034"/>
                <a:gd name="T72" fmla="*/ 2344 w 3333"/>
                <a:gd name="T73" fmla="*/ 1669 h 3034"/>
                <a:gd name="T74" fmla="*/ 2270 w 3333"/>
                <a:gd name="T75" fmla="*/ 1037 h 3034"/>
                <a:gd name="T76" fmla="*/ 2129 w 3333"/>
                <a:gd name="T77" fmla="*/ 590 h 3034"/>
                <a:gd name="T78" fmla="*/ 1956 w 3333"/>
                <a:gd name="T79" fmla="*/ 172 h 3034"/>
                <a:gd name="T80" fmla="*/ 1531 w 3333"/>
                <a:gd name="T81" fmla="*/ 181 h 3034"/>
                <a:gd name="T82" fmla="*/ 1701 w 3333"/>
                <a:gd name="T83" fmla="*/ 443 h 3034"/>
                <a:gd name="T84" fmla="*/ 1484 w 3333"/>
                <a:gd name="T85" fmla="*/ 487 h 3034"/>
                <a:gd name="T86" fmla="*/ 1280 w 3333"/>
                <a:gd name="T87" fmla="*/ 712 h 3034"/>
                <a:gd name="T88" fmla="*/ 1179 w 3333"/>
                <a:gd name="T89" fmla="*/ 607 h 3034"/>
                <a:gd name="T90" fmla="*/ 1228 w 3333"/>
                <a:gd name="T91" fmla="*/ 425 h 3034"/>
                <a:gd name="T92" fmla="*/ 1150 w 3333"/>
                <a:gd name="T93" fmla="*/ 249 h 3034"/>
                <a:gd name="T94" fmla="*/ 1312 w 3333"/>
                <a:gd name="T95" fmla="*/ 70 h 3034"/>
                <a:gd name="T96" fmla="*/ 823 w 3333"/>
                <a:gd name="T97" fmla="*/ 120 h 3034"/>
                <a:gd name="T98" fmla="*/ 459 w 3333"/>
                <a:gd name="T99" fmla="*/ 234 h 3034"/>
                <a:gd name="T100" fmla="*/ 194 w 3333"/>
                <a:gd name="T101" fmla="*/ 416 h 3034"/>
                <a:gd name="T102" fmla="*/ 167 w 3333"/>
                <a:gd name="T103" fmla="*/ 645 h 3034"/>
                <a:gd name="T104" fmla="*/ 457 w 3333"/>
                <a:gd name="T105" fmla="*/ 753 h 3034"/>
                <a:gd name="T106" fmla="*/ 460 w 3333"/>
                <a:gd name="T107" fmla="*/ 1051 h 3034"/>
                <a:gd name="T108" fmla="*/ 727 w 3333"/>
                <a:gd name="T109" fmla="*/ 1139 h 3034"/>
                <a:gd name="T110" fmla="*/ 989 w 3333"/>
                <a:gd name="T111" fmla="*/ 1301 h 3034"/>
                <a:gd name="T112" fmla="*/ 925 w 3333"/>
                <a:gd name="T113" fmla="*/ 1629 h 3034"/>
                <a:gd name="T114" fmla="*/ 980 w 3333"/>
                <a:gd name="T115" fmla="*/ 2036 h 3034"/>
                <a:gd name="T116" fmla="*/ 697 w 3333"/>
                <a:gd name="T117" fmla="*/ 2691 h 3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333" h="3034">
                  <a:moveTo>
                    <a:pt x="740" y="3034"/>
                  </a:moveTo>
                  <a:lnTo>
                    <a:pt x="740" y="3034"/>
                  </a:lnTo>
                  <a:lnTo>
                    <a:pt x="716" y="2909"/>
                  </a:lnTo>
                  <a:lnTo>
                    <a:pt x="685" y="2873"/>
                  </a:lnTo>
                  <a:lnTo>
                    <a:pt x="722" y="2767"/>
                  </a:lnTo>
                  <a:lnTo>
                    <a:pt x="688" y="2686"/>
                  </a:lnTo>
                  <a:lnTo>
                    <a:pt x="748" y="2678"/>
                  </a:lnTo>
                  <a:lnTo>
                    <a:pt x="767" y="2644"/>
                  </a:lnTo>
                  <a:lnTo>
                    <a:pt x="750" y="2544"/>
                  </a:lnTo>
                  <a:lnTo>
                    <a:pt x="803" y="2441"/>
                  </a:lnTo>
                  <a:lnTo>
                    <a:pt x="777" y="2344"/>
                  </a:lnTo>
                  <a:lnTo>
                    <a:pt x="829" y="2314"/>
                  </a:lnTo>
                  <a:lnTo>
                    <a:pt x="873" y="2245"/>
                  </a:lnTo>
                  <a:lnTo>
                    <a:pt x="911" y="2260"/>
                  </a:lnTo>
                  <a:lnTo>
                    <a:pt x="953" y="2224"/>
                  </a:lnTo>
                  <a:lnTo>
                    <a:pt x="952" y="2216"/>
                  </a:lnTo>
                  <a:lnTo>
                    <a:pt x="938" y="2088"/>
                  </a:lnTo>
                  <a:lnTo>
                    <a:pt x="973" y="2072"/>
                  </a:lnTo>
                  <a:lnTo>
                    <a:pt x="974" y="2030"/>
                  </a:lnTo>
                  <a:lnTo>
                    <a:pt x="1011" y="2030"/>
                  </a:lnTo>
                  <a:lnTo>
                    <a:pt x="1026" y="2054"/>
                  </a:lnTo>
                  <a:lnTo>
                    <a:pt x="1072" y="2029"/>
                  </a:lnTo>
                  <a:lnTo>
                    <a:pt x="1071" y="1973"/>
                  </a:lnTo>
                  <a:lnTo>
                    <a:pt x="1078" y="1929"/>
                  </a:lnTo>
                  <a:lnTo>
                    <a:pt x="1006" y="1902"/>
                  </a:lnTo>
                  <a:lnTo>
                    <a:pt x="1014" y="1862"/>
                  </a:lnTo>
                  <a:lnTo>
                    <a:pt x="911" y="1831"/>
                  </a:lnTo>
                  <a:lnTo>
                    <a:pt x="920" y="1748"/>
                  </a:lnTo>
                  <a:lnTo>
                    <a:pt x="902" y="1699"/>
                  </a:lnTo>
                  <a:lnTo>
                    <a:pt x="891" y="1678"/>
                  </a:lnTo>
                  <a:lnTo>
                    <a:pt x="918" y="1626"/>
                  </a:lnTo>
                  <a:lnTo>
                    <a:pt x="916" y="1611"/>
                  </a:lnTo>
                  <a:lnTo>
                    <a:pt x="953" y="1546"/>
                  </a:lnTo>
                  <a:lnTo>
                    <a:pt x="953" y="1515"/>
                  </a:lnTo>
                  <a:lnTo>
                    <a:pt x="972" y="1487"/>
                  </a:lnTo>
                  <a:lnTo>
                    <a:pt x="915" y="1435"/>
                  </a:lnTo>
                  <a:lnTo>
                    <a:pt x="949" y="1398"/>
                  </a:lnTo>
                  <a:lnTo>
                    <a:pt x="994" y="1438"/>
                  </a:lnTo>
                  <a:lnTo>
                    <a:pt x="1035" y="1400"/>
                  </a:lnTo>
                  <a:lnTo>
                    <a:pt x="1024" y="1326"/>
                  </a:lnTo>
                  <a:lnTo>
                    <a:pt x="1001" y="1330"/>
                  </a:lnTo>
                  <a:lnTo>
                    <a:pt x="986" y="1308"/>
                  </a:lnTo>
                  <a:lnTo>
                    <a:pt x="875" y="1324"/>
                  </a:lnTo>
                  <a:lnTo>
                    <a:pt x="824" y="1297"/>
                  </a:lnTo>
                  <a:lnTo>
                    <a:pt x="788" y="1298"/>
                  </a:lnTo>
                  <a:lnTo>
                    <a:pt x="770" y="1281"/>
                  </a:lnTo>
                  <a:lnTo>
                    <a:pt x="744" y="1300"/>
                  </a:lnTo>
                  <a:lnTo>
                    <a:pt x="694" y="1297"/>
                  </a:lnTo>
                  <a:lnTo>
                    <a:pt x="676" y="1288"/>
                  </a:lnTo>
                  <a:lnTo>
                    <a:pt x="711" y="1248"/>
                  </a:lnTo>
                  <a:lnTo>
                    <a:pt x="714" y="1221"/>
                  </a:lnTo>
                  <a:lnTo>
                    <a:pt x="726" y="1206"/>
                  </a:lnTo>
                  <a:lnTo>
                    <a:pt x="712" y="1172"/>
                  </a:lnTo>
                  <a:lnTo>
                    <a:pt x="720" y="1139"/>
                  </a:lnTo>
                  <a:lnTo>
                    <a:pt x="709" y="1105"/>
                  </a:lnTo>
                  <a:lnTo>
                    <a:pt x="691" y="1106"/>
                  </a:lnTo>
                  <a:lnTo>
                    <a:pt x="692" y="1092"/>
                  </a:lnTo>
                  <a:lnTo>
                    <a:pt x="752" y="1059"/>
                  </a:lnTo>
                  <a:lnTo>
                    <a:pt x="768" y="1042"/>
                  </a:lnTo>
                  <a:lnTo>
                    <a:pt x="765" y="1015"/>
                  </a:lnTo>
                  <a:lnTo>
                    <a:pt x="752" y="1004"/>
                  </a:lnTo>
                  <a:lnTo>
                    <a:pt x="738" y="975"/>
                  </a:lnTo>
                  <a:lnTo>
                    <a:pt x="708" y="982"/>
                  </a:lnTo>
                  <a:lnTo>
                    <a:pt x="626" y="1025"/>
                  </a:lnTo>
                  <a:lnTo>
                    <a:pt x="597" y="1033"/>
                  </a:lnTo>
                  <a:lnTo>
                    <a:pt x="579" y="1037"/>
                  </a:lnTo>
                  <a:lnTo>
                    <a:pt x="460" y="1058"/>
                  </a:lnTo>
                  <a:lnTo>
                    <a:pt x="460" y="1058"/>
                  </a:lnTo>
                  <a:lnTo>
                    <a:pt x="374" y="1048"/>
                  </a:lnTo>
                  <a:lnTo>
                    <a:pt x="373" y="1047"/>
                  </a:lnTo>
                  <a:cubicBezTo>
                    <a:pt x="365" y="1040"/>
                    <a:pt x="352" y="1028"/>
                    <a:pt x="352" y="1022"/>
                  </a:cubicBezTo>
                  <a:cubicBezTo>
                    <a:pt x="352" y="1018"/>
                    <a:pt x="350" y="995"/>
                    <a:pt x="349" y="984"/>
                  </a:cubicBezTo>
                  <a:lnTo>
                    <a:pt x="350" y="963"/>
                  </a:lnTo>
                  <a:lnTo>
                    <a:pt x="355" y="942"/>
                  </a:lnTo>
                  <a:lnTo>
                    <a:pt x="358" y="921"/>
                  </a:lnTo>
                  <a:lnTo>
                    <a:pt x="357" y="910"/>
                  </a:lnTo>
                  <a:lnTo>
                    <a:pt x="366" y="876"/>
                  </a:lnTo>
                  <a:lnTo>
                    <a:pt x="401" y="848"/>
                  </a:lnTo>
                  <a:lnTo>
                    <a:pt x="447" y="825"/>
                  </a:lnTo>
                  <a:lnTo>
                    <a:pt x="471" y="806"/>
                  </a:lnTo>
                  <a:lnTo>
                    <a:pt x="449" y="751"/>
                  </a:lnTo>
                  <a:lnTo>
                    <a:pt x="470" y="734"/>
                  </a:lnTo>
                  <a:lnTo>
                    <a:pt x="465" y="717"/>
                  </a:lnTo>
                  <a:lnTo>
                    <a:pt x="376" y="654"/>
                  </a:lnTo>
                  <a:lnTo>
                    <a:pt x="336" y="643"/>
                  </a:lnTo>
                  <a:lnTo>
                    <a:pt x="372" y="604"/>
                  </a:lnTo>
                  <a:lnTo>
                    <a:pt x="362" y="593"/>
                  </a:lnTo>
                  <a:lnTo>
                    <a:pt x="337" y="609"/>
                  </a:lnTo>
                  <a:lnTo>
                    <a:pt x="311" y="608"/>
                  </a:lnTo>
                  <a:lnTo>
                    <a:pt x="262" y="631"/>
                  </a:lnTo>
                  <a:lnTo>
                    <a:pt x="236" y="636"/>
                  </a:lnTo>
                  <a:lnTo>
                    <a:pt x="194" y="642"/>
                  </a:lnTo>
                  <a:lnTo>
                    <a:pt x="169" y="651"/>
                  </a:lnTo>
                  <a:lnTo>
                    <a:pt x="124" y="665"/>
                  </a:lnTo>
                  <a:lnTo>
                    <a:pt x="58" y="704"/>
                  </a:lnTo>
                  <a:lnTo>
                    <a:pt x="16" y="726"/>
                  </a:lnTo>
                  <a:lnTo>
                    <a:pt x="0" y="706"/>
                  </a:lnTo>
                  <a:lnTo>
                    <a:pt x="54" y="604"/>
                  </a:lnTo>
                  <a:lnTo>
                    <a:pt x="3" y="476"/>
                  </a:lnTo>
                  <a:lnTo>
                    <a:pt x="31" y="445"/>
                  </a:lnTo>
                  <a:lnTo>
                    <a:pt x="55" y="519"/>
                  </a:lnTo>
                  <a:lnTo>
                    <a:pt x="118" y="482"/>
                  </a:lnTo>
                  <a:lnTo>
                    <a:pt x="169" y="431"/>
                  </a:lnTo>
                  <a:lnTo>
                    <a:pt x="179" y="415"/>
                  </a:lnTo>
                  <a:lnTo>
                    <a:pt x="197" y="408"/>
                  </a:lnTo>
                  <a:lnTo>
                    <a:pt x="206" y="429"/>
                  </a:lnTo>
                  <a:lnTo>
                    <a:pt x="261" y="443"/>
                  </a:lnTo>
                  <a:lnTo>
                    <a:pt x="282" y="404"/>
                  </a:lnTo>
                  <a:lnTo>
                    <a:pt x="327" y="387"/>
                  </a:lnTo>
                  <a:lnTo>
                    <a:pt x="346" y="379"/>
                  </a:lnTo>
                  <a:lnTo>
                    <a:pt x="365" y="344"/>
                  </a:lnTo>
                  <a:lnTo>
                    <a:pt x="384" y="307"/>
                  </a:lnTo>
                  <a:lnTo>
                    <a:pt x="390" y="291"/>
                  </a:lnTo>
                  <a:lnTo>
                    <a:pt x="414" y="278"/>
                  </a:lnTo>
                  <a:lnTo>
                    <a:pt x="410" y="251"/>
                  </a:lnTo>
                  <a:lnTo>
                    <a:pt x="414" y="245"/>
                  </a:lnTo>
                  <a:lnTo>
                    <a:pt x="462" y="225"/>
                  </a:lnTo>
                  <a:lnTo>
                    <a:pt x="481" y="259"/>
                  </a:lnTo>
                  <a:lnTo>
                    <a:pt x="604" y="232"/>
                  </a:lnTo>
                  <a:lnTo>
                    <a:pt x="601" y="163"/>
                  </a:lnTo>
                  <a:lnTo>
                    <a:pt x="642" y="146"/>
                  </a:lnTo>
                  <a:lnTo>
                    <a:pt x="645" y="123"/>
                  </a:lnTo>
                  <a:lnTo>
                    <a:pt x="630" y="90"/>
                  </a:lnTo>
                  <a:lnTo>
                    <a:pt x="657" y="86"/>
                  </a:lnTo>
                  <a:lnTo>
                    <a:pt x="725" y="82"/>
                  </a:lnTo>
                  <a:lnTo>
                    <a:pt x="734" y="103"/>
                  </a:lnTo>
                  <a:lnTo>
                    <a:pt x="736" y="102"/>
                  </a:lnTo>
                  <a:lnTo>
                    <a:pt x="777" y="105"/>
                  </a:lnTo>
                  <a:lnTo>
                    <a:pt x="824" y="113"/>
                  </a:lnTo>
                  <a:lnTo>
                    <a:pt x="851" y="114"/>
                  </a:lnTo>
                  <a:lnTo>
                    <a:pt x="876" y="116"/>
                  </a:lnTo>
                  <a:lnTo>
                    <a:pt x="931" y="106"/>
                  </a:lnTo>
                  <a:lnTo>
                    <a:pt x="994" y="51"/>
                  </a:lnTo>
                  <a:lnTo>
                    <a:pt x="1017" y="52"/>
                  </a:lnTo>
                  <a:lnTo>
                    <a:pt x="1018" y="52"/>
                  </a:lnTo>
                  <a:lnTo>
                    <a:pt x="1079" y="24"/>
                  </a:lnTo>
                  <a:lnTo>
                    <a:pt x="1106" y="30"/>
                  </a:lnTo>
                  <a:lnTo>
                    <a:pt x="1169" y="49"/>
                  </a:lnTo>
                  <a:lnTo>
                    <a:pt x="1211" y="43"/>
                  </a:lnTo>
                  <a:lnTo>
                    <a:pt x="1279" y="48"/>
                  </a:lnTo>
                  <a:lnTo>
                    <a:pt x="1312" y="63"/>
                  </a:lnTo>
                  <a:lnTo>
                    <a:pt x="1453" y="0"/>
                  </a:lnTo>
                  <a:lnTo>
                    <a:pt x="1466" y="17"/>
                  </a:lnTo>
                  <a:lnTo>
                    <a:pt x="1414" y="82"/>
                  </a:lnTo>
                  <a:lnTo>
                    <a:pt x="1321" y="112"/>
                  </a:lnTo>
                  <a:lnTo>
                    <a:pt x="1298" y="121"/>
                  </a:lnTo>
                  <a:lnTo>
                    <a:pt x="1289" y="140"/>
                  </a:lnTo>
                  <a:lnTo>
                    <a:pt x="1263" y="183"/>
                  </a:lnTo>
                  <a:lnTo>
                    <a:pt x="1220" y="188"/>
                  </a:lnTo>
                  <a:lnTo>
                    <a:pt x="1187" y="205"/>
                  </a:lnTo>
                  <a:lnTo>
                    <a:pt x="1162" y="220"/>
                  </a:lnTo>
                  <a:lnTo>
                    <a:pt x="1172" y="248"/>
                  </a:lnTo>
                  <a:lnTo>
                    <a:pt x="1150" y="257"/>
                  </a:lnTo>
                  <a:lnTo>
                    <a:pt x="1123" y="269"/>
                  </a:lnTo>
                  <a:lnTo>
                    <a:pt x="1005" y="325"/>
                  </a:lnTo>
                  <a:lnTo>
                    <a:pt x="1013" y="354"/>
                  </a:lnTo>
                  <a:lnTo>
                    <a:pt x="1031" y="398"/>
                  </a:lnTo>
                  <a:lnTo>
                    <a:pt x="1053" y="390"/>
                  </a:lnTo>
                  <a:lnTo>
                    <a:pt x="1087" y="425"/>
                  </a:lnTo>
                  <a:lnTo>
                    <a:pt x="1108" y="473"/>
                  </a:lnTo>
                  <a:lnTo>
                    <a:pt x="1094" y="492"/>
                  </a:lnTo>
                  <a:lnTo>
                    <a:pt x="1109" y="494"/>
                  </a:lnTo>
                  <a:lnTo>
                    <a:pt x="1143" y="489"/>
                  </a:lnTo>
                  <a:lnTo>
                    <a:pt x="1186" y="431"/>
                  </a:lnTo>
                  <a:lnTo>
                    <a:pt x="1204" y="427"/>
                  </a:lnTo>
                  <a:lnTo>
                    <a:pt x="1226" y="419"/>
                  </a:lnTo>
                  <a:lnTo>
                    <a:pt x="1284" y="401"/>
                  </a:lnTo>
                  <a:lnTo>
                    <a:pt x="1292" y="454"/>
                  </a:lnTo>
                  <a:lnTo>
                    <a:pt x="1328" y="461"/>
                  </a:lnTo>
                  <a:lnTo>
                    <a:pt x="1291" y="516"/>
                  </a:lnTo>
                  <a:lnTo>
                    <a:pt x="1273" y="525"/>
                  </a:lnTo>
                  <a:lnTo>
                    <a:pt x="1238" y="513"/>
                  </a:lnTo>
                  <a:lnTo>
                    <a:pt x="1210" y="529"/>
                  </a:lnTo>
                  <a:lnTo>
                    <a:pt x="1213" y="543"/>
                  </a:lnTo>
                  <a:lnTo>
                    <a:pt x="1181" y="558"/>
                  </a:lnTo>
                  <a:lnTo>
                    <a:pt x="1174" y="571"/>
                  </a:lnTo>
                  <a:lnTo>
                    <a:pt x="1203" y="593"/>
                  </a:lnTo>
                  <a:lnTo>
                    <a:pt x="1182" y="613"/>
                  </a:lnTo>
                  <a:lnTo>
                    <a:pt x="1135" y="629"/>
                  </a:lnTo>
                  <a:lnTo>
                    <a:pt x="1096" y="605"/>
                  </a:lnTo>
                  <a:lnTo>
                    <a:pt x="1068" y="614"/>
                  </a:lnTo>
                  <a:lnTo>
                    <a:pt x="1089" y="691"/>
                  </a:lnTo>
                  <a:lnTo>
                    <a:pt x="1148" y="691"/>
                  </a:lnTo>
                  <a:lnTo>
                    <a:pt x="1154" y="689"/>
                  </a:lnTo>
                  <a:lnTo>
                    <a:pt x="1197" y="675"/>
                  </a:lnTo>
                  <a:lnTo>
                    <a:pt x="1200" y="736"/>
                  </a:lnTo>
                  <a:lnTo>
                    <a:pt x="1215" y="755"/>
                  </a:lnTo>
                  <a:lnTo>
                    <a:pt x="1236" y="750"/>
                  </a:lnTo>
                  <a:lnTo>
                    <a:pt x="1260" y="743"/>
                  </a:lnTo>
                  <a:lnTo>
                    <a:pt x="1267" y="732"/>
                  </a:lnTo>
                  <a:lnTo>
                    <a:pt x="1273" y="713"/>
                  </a:lnTo>
                  <a:lnTo>
                    <a:pt x="1260" y="696"/>
                  </a:lnTo>
                  <a:lnTo>
                    <a:pt x="1247" y="654"/>
                  </a:lnTo>
                  <a:lnTo>
                    <a:pt x="1314" y="626"/>
                  </a:lnTo>
                  <a:lnTo>
                    <a:pt x="1339" y="609"/>
                  </a:lnTo>
                  <a:lnTo>
                    <a:pt x="1359" y="572"/>
                  </a:lnTo>
                  <a:lnTo>
                    <a:pt x="1389" y="526"/>
                  </a:lnTo>
                  <a:lnTo>
                    <a:pt x="1373" y="503"/>
                  </a:lnTo>
                  <a:lnTo>
                    <a:pt x="1376" y="493"/>
                  </a:lnTo>
                  <a:lnTo>
                    <a:pt x="1407" y="480"/>
                  </a:lnTo>
                  <a:lnTo>
                    <a:pt x="1420" y="488"/>
                  </a:lnTo>
                  <a:lnTo>
                    <a:pt x="1454" y="466"/>
                  </a:lnTo>
                  <a:lnTo>
                    <a:pt x="1489" y="482"/>
                  </a:lnTo>
                  <a:lnTo>
                    <a:pt x="1511" y="529"/>
                  </a:lnTo>
                  <a:lnTo>
                    <a:pt x="1516" y="520"/>
                  </a:lnTo>
                  <a:lnTo>
                    <a:pt x="1548" y="517"/>
                  </a:lnTo>
                  <a:lnTo>
                    <a:pt x="1580" y="511"/>
                  </a:lnTo>
                  <a:lnTo>
                    <a:pt x="1585" y="515"/>
                  </a:lnTo>
                  <a:lnTo>
                    <a:pt x="1624" y="514"/>
                  </a:lnTo>
                  <a:lnTo>
                    <a:pt x="1633" y="527"/>
                  </a:lnTo>
                  <a:lnTo>
                    <a:pt x="1645" y="521"/>
                  </a:lnTo>
                  <a:lnTo>
                    <a:pt x="1645" y="489"/>
                  </a:lnTo>
                  <a:lnTo>
                    <a:pt x="1675" y="469"/>
                  </a:lnTo>
                  <a:lnTo>
                    <a:pt x="1684" y="469"/>
                  </a:lnTo>
                  <a:lnTo>
                    <a:pt x="1694" y="444"/>
                  </a:lnTo>
                  <a:lnTo>
                    <a:pt x="1682" y="423"/>
                  </a:lnTo>
                  <a:lnTo>
                    <a:pt x="1689" y="404"/>
                  </a:lnTo>
                  <a:lnTo>
                    <a:pt x="1666" y="376"/>
                  </a:lnTo>
                  <a:lnTo>
                    <a:pt x="1633" y="374"/>
                  </a:lnTo>
                  <a:lnTo>
                    <a:pt x="1637" y="346"/>
                  </a:lnTo>
                  <a:lnTo>
                    <a:pt x="1618" y="311"/>
                  </a:lnTo>
                  <a:lnTo>
                    <a:pt x="1619" y="289"/>
                  </a:lnTo>
                  <a:lnTo>
                    <a:pt x="1579" y="292"/>
                  </a:lnTo>
                  <a:lnTo>
                    <a:pt x="1571" y="275"/>
                  </a:lnTo>
                  <a:lnTo>
                    <a:pt x="1529" y="241"/>
                  </a:lnTo>
                  <a:lnTo>
                    <a:pt x="1529" y="222"/>
                  </a:lnTo>
                  <a:lnTo>
                    <a:pt x="1524" y="184"/>
                  </a:lnTo>
                  <a:lnTo>
                    <a:pt x="1503" y="159"/>
                  </a:lnTo>
                  <a:lnTo>
                    <a:pt x="1491" y="142"/>
                  </a:lnTo>
                  <a:lnTo>
                    <a:pt x="1564" y="127"/>
                  </a:lnTo>
                  <a:lnTo>
                    <a:pt x="1640" y="122"/>
                  </a:lnTo>
                  <a:lnTo>
                    <a:pt x="1642" y="121"/>
                  </a:lnTo>
                  <a:lnTo>
                    <a:pt x="1662" y="109"/>
                  </a:lnTo>
                  <a:lnTo>
                    <a:pt x="1714" y="86"/>
                  </a:lnTo>
                  <a:lnTo>
                    <a:pt x="1826" y="190"/>
                  </a:lnTo>
                  <a:lnTo>
                    <a:pt x="1861" y="195"/>
                  </a:lnTo>
                  <a:lnTo>
                    <a:pt x="1885" y="157"/>
                  </a:lnTo>
                  <a:lnTo>
                    <a:pt x="1923" y="200"/>
                  </a:lnTo>
                  <a:lnTo>
                    <a:pt x="1956" y="163"/>
                  </a:lnTo>
                  <a:lnTo>
                    <a:pt x="1982" y="185"/>
                  </a:lnTo>
                  <a:lnTo>
                    <a:pt x="2007" y="170"/>
                  </a:lnTo>
                  <a:lnTo>
                    <a:pt x="2013" y="211"/>
                  </a:lnTo>
                  <a:lnTo>
                    <a:pt x="2036" y="269"/>
                  </a:lnTo>
                  <a:lnTo>
                    <a:pt x="2036" y="303"/>
                  </a:lnTo>
                  <a:lnTo>
                    <a:pt x="2052" y="320"/>
                  </a:lnTo>
                  <a:lnTo>
                    <a:pt x="2073" y="375"/>
                  </a:lnTo>
                  <a:lnTo>
                    <a:pt x="2077" y="372"/>
                  </a:lnTo>
                  <a:lnTo>
                    <a:pt x="2125" y="446"/>
                  </a:lnTo>
                  <a:lnTo>
                    <a:pt x="2117" y="479"/>
                  </a:lnTo>
                  <a:lnTo>
                    <a:pt x="2128" y="533"/>
                  </a:lnTo>
                  <a:lnTo>
                    <a:pt x="2137" y="594"/>
                  </a:lnTo>
                  <a:lnTo>
                    <a:pt x="2110" y="607"/>
                  </a:lnTo>
                  <a:lnTo>
                    <a:pt x="2097" y="628"/>
                  </a:lnTo>
                  <a:lnTo>
                    <a:pt x="2114" y="708"/>
                  </a:lnTo>
                  <a:lnTo>
                    <a:pt x="2109" y="735"/>
                  </a:lnTo>
                  <a:lnTo>
                    <a:pt x="2123" y="741"/>
                  </a:lnTo>
                  <a:lnTo>
                    <a:pt x="2100" y="830"/>
                  </a:lnTo>
                  <a:lnTo>
                    <a:pt x="2150" y="890"/>
                  </a:lnTo>
                  <a:lnTo>
                    <a:pt x="2170" y="960"/>
                  </a:lnTo>
                  <a:lnTo>
                    <a:pt x="2171" y="960"/>
                  </a:lnTo>
                  <a:lnTo>
                    <a:pt x="2241" y="961"/>
                  </a:lnTo>
                  <a:lnTo>
                    <a:pt x="2277" y="957"/>
                  </a:lnTo>
                  <a:lnTo>
                    <a:pt x="2276" y="1040"/>
                  </a:lnTo>
                  <a:lnTo>
                    <a:pt x="2199" y="1183"/>
                  </a:lnTo>
                  <a:lnTo>
                    <a:pt x="2111" y="1216"/>
                  </a:lnTo>
                  <a:lnTo>
                    <a:pt x="2101" y="1240"/>
                  </a:lnTo>
                  <a:lnTo>
                    <a:pt x="2134" y="1265"/>
                  </a:lnTo>
                  <a:lnTo>
                    <a:pt x="2112" y="1320"/>
                  </a:lnTo>
                  <a:lnTo>
                    <a:pt x="2083" y="1333"/>
                  </a:lnTo>
                  <a:lnTo>
                    <a:pt x="2107" y="1445"/>
                  </a:lnTo>
                  <a:lnTo>
                    <a:pt x="2276" y="1589"/>
                  </a:lnTo>
                  <a:lnTo>
                    <a:pt x="2282" y="1606"/>
                  </a:lnTo>
                  <a:lnTo>
                    <a:pt x="2283" y="1613"/>
                  </a:lnTo>
                  <a:lnTo>
                    <a:pt x="2345" y="1661"/>
                  </a:lnTo>
                  <a:lnTo>
                    <a:pt x="2419" y="1618"/>
                  </a:lnTo>
                  <a:lnTo>
                    <a:pt x="2474" y="1624"/>
                  </a:lnTo>
                  <a:lnTo>
                    <a:pt x="2475" y="1624"/>
                  </a:lnTo>
                  <a:lnTo>
                    <a:pt x="2519" y="1626"/>
                  </a:lnTo>
                  <a:lnTo>
                    <a:pt x="2564" y="1626"/>
                  </a:lnTo>
                  <a:lnTo>
                    <a:pt x="2592" y="1664"/>
                  </a:lnTo>
                  <a:lnTo>
                    <a:pt x="2634" y="1675"/>
                  </a:lnTo>
                  <a:lnTo>
                    <a:pt x="2691" y="1721"/>
                  </a:lnTo>
                  <a:lnTo>
                    <a:pt x="2794" y="1667"/>
                  </a:lnTo>
                  <a:lnTo>
                    <a:pt x="2857" y="1699"/>
                  </a:lnTo>
                  <a:lnTo>
                    <a:pt x="2892" y="1678"/>
                  </a:lnTo>
                  <a:lnTo>
                    <a:pt x="2965" y="1716"/>
                  </a:lnTo>
                  <a:lnTo>
                    <a:pt x="3046" y="1655"/>
                  </a:lnTo>
                  <a:lnTo>
                    <a:pt x="3147" y="1614"/>
                  </a:lnTo>
                  <a:lnTo>
                    <a:pt x="3191" y="1649"/>
                  </a:lnTo>
                  <a:lnTo>
                    <a:pt x="3207" y="1681"/>
                  </a:lnTo>
                  <a:lnTo>
                    <a:pt x="3248" y="1658"/>
                  </a:lnTo>
                  <a:lnTo>
                    <a:pt x="3312" y="1667"/>
                  </a:lnTo>
                  <a:lnTo>
                    <a:pt x="3317" y="1691"/>
                  </a:lnTo>
                  <a:lnTo>
                    <a:pt x="3298" y="1725"/>
                  </a:lnTo>
                  <a:lnTo>
                    <a:pt x="3333" y="1841"/>
                  </a:lnTo>
                  <a:lnTo>
                    <a:pt x="3333" y="1842"/>
                  </a:lnTo>
                  <a:lnTo>
                    <a:pt x="3327" y="1921"/>
                  </a:lnTo>
                  <a:lnTo>
                    <a:pt x="3273" y="1930"/>
                  </a:lnTo>
                  <a:lnTo>
                    <a:pt x="3239" y="1897"/>
                  </a:lnTo>
                  <a:lnTo>
                    <a:pt x="3216" y="1922"/>
                  </a:lnTo>
                  <a:lnTo>
                    <a:pt x="3218" y="1961"/>
                  </a:lnTo>
                  <a:lnTo>
                    <a:pt x="3253" y="2018"/>
                  </a:lnTo>
                  <a:lnTo>
                    <a:pt x="3161" y="2088"/>
                  </a:lnTo>
                  <a:lnTo>
                    <a:pt x="3150" y="2165"/>
                  </a:lnTo>
                  <a:lnTo>
                    <a:pt x="3126" y="2246"/>
                  </a:lnTo>
                  <a:lnTo>
                    <a:pt x="3039" y="2338"/>
                  </a:lnTo>
                  <a:lnTo>
                    <a:pt x="2976" y="2379"/>
                  </a:lnTo>
                  <a:lnTo>
                    <a:pt x="2923" y="2406"/>
                  </a:lnTo>
                  <a:lnTo>
                    <a:pt x="2881" y="2416"/>
                  </a:lnTo>
                  <a:lnTo>
                    <a:pt x="2768" y="2434"/>
                  </a:lnTo>
                  <a:lnTo>
                    <a:pt x="2746" y="2406"/>
                  </a:lnTo>
                  <a:lnTo>
                    <a:pt x="2649" y="2392"/>
                  </a:lnTo>
                  <a:lnTo>
                    <a:pt x="2625" y="2361"/>
                  </a:lnTo>
                  <a:lnTo>
                    <a:pt x="2535" y="2336"/>
                  </a:lnTo>
                  <a:lnTo>
                    <a:pt x="2509" y="2345"/>
                  </a:lnTo>
                  <a:lnTo>
                    <a:pt x="2445" y="2314"/>
                  </a:lnTo>
                  <a:lnTo>
                    <a:pt x="2378" y="2326"/>
                  </a:lnTo>
                  <a:lnTo>
                    <a:pt x="2358" y="2354"/>
                  </a:lnTo>
                  <a:lnTo>
                    <a:pt x="2324" y="2366"/>
                  </a:lnTo>
                  <a:lnTo>
                    <a:pt x="2308" y="2383"/>
                  </a:lnTo>
                  <a:lnTo>
                    <a:pt x="2334" y="2430"/>
                  </a:lnTo>
                  <a:lnTo>
                    <a:pt x="2317" y="2465"/>
                  </a:lnTo>
                  <a:lnTo>
                    <a:pt x="2262" y="2484"/>
                  </a:lnTo>
                  <a:lnTo>
                    <a:pt x="2238" y="2520"/>
                  </a:lnTo>
                  <a:lnTo>
                    <a:pt x="2129" y="2573"/>
                  </a:lnTo>
                  <a:lnTo>
                    <a:pt x="2055" y="2574"/>
                  </a:lnTo>
                  <a:lnTo>
                    <a:pt x="1900" y="2691"/>
                  </a:lnTo>
                  <a:lnTo>
                    <a:pt x="1852" y="2727"/>
                  </a:lnTo>
                  <a:lnTo>
                    <a:pt x="1833" y="2741"/>
                  </a:lnTo>
                  <a:lnTo>
                    <a:pt x="1764" y="2763"/>
                  </a:lnTo>
                  <a:lnTo>
                    <a:pt x="1598" y="2676"/>
                  </a:lnTo>
                  <a:lnTo>
                    <a:pt x="1568" y="2702"/>
                  </a:lnTo>
                  <a:lnTo>
                    <a:pt x="1537" y="2778"/>
                  </a:lnTo>
                  <a:lnTo>
                    <a:pt x="1508" y="2770"/>
                  </a:lnTo>
                  <a:lnTo>
                    <a:pt x="1448" y="2771"/>
                  </a:lnTo>
                  <a:lnTo>
                    <a:pt x="1407" y="2782"/>
                  </a:lnTo>
                  <a:lnTo>
                    <a:pt x="1397" y="2806"/>
                  </a:lnTo>
                  <a:lnTo>
                    <a:pt x="1454" y="2842"/>
                  </a:lnTo>
                  <a:lnTo>
                    <a:pt x="1427" y="2881"/>
                  </a:lnTo>
                  <a:lnTo>
                    <a:pt x="1350" y="2886"/>
                  </a:lnTo>
                  <a:lnTo>
                    <a:pt x="1333" y="2904"/>
                  </a:lnTo>
                  <a:lnTo>
                    <a:pt x="1303" y="2902"/>
                  </a:lnTo>
                  <a:lnTo>
                    <a:pt x="1288" y="2859"/>
                  </a:lnTo>
                  <a:lnTo>
                    <a:pt x="1245" y="2884"/>
                  </a:lnTo>
                  <a:lnTo>
                    <a:pt x="1204" y="2855"/>
                  </a:lnTo>
                  <a:lnTo>
                    <a:pt x="1124" y="2891"/>
                  </a:lnTo>
                  <a:lnTo>
                    <a:pt x="1088" y="2918"/>
                  </a:lnTo>
                  <a:lnTo>
                    <a:pt x="1039" y="2956"/>
                  </a:lnTo>
                  <a:lnTo>
                    <a:pt x="951" y="2986"/>
                  </a:lnTo>
                  <a:lnTo>
                    <a:pt x="929" y="2972"/>
                  </a:lnTo>
                  <a:lnTo>
                    <a:pt x="936" y="2890"/>
                  </a:lnTo>
                  <a:lnTo>
                    <a:pt x="836" y="2938"/>
                  </a:lnTo>
                  <a:lnTo>
                    <a:pt x="837" y="2997"/>
                  </a:lnTo>
                  <a:lnTo>
                    <a:pt x="815" y="3023"/>
                  </a:lnTo>
                  <a:lnTo>
                    <a:pt x="740" y="3034"/>
                  </a:lnTo>
                  <a:close/>
                  <a:moveTo>
                    <a:pt x="692" y="2872"/>
                  </a:moveTo>
                  <a:lnTo>
                    <a:pt x="692" y="2872"/>
                  </a:lnTo>
                  <a:lnTo>
                    <a:pt x="722" y="2906"/>
                  </a:lnTo>
                  <a:lnTo>
                    <a:pt x="733" y="2963"/>
                  </a:lnTo>
                  <a:lnTo>
                    <a:pt x="746" y="3027"/>
                  </a:lnTo>
                  <a:lnTo>
                    <a:pt x="812" y="3017"/>
                  </a:lnTo>
                  <a:lnTo>
                    <a:pt x="830" y="2995"/>
                  </a:lnTo>
                  <a:lnTo>
                    <a:pt x="830" y="2934"/>
                  </a:lnTo>
                  <a:lnTo>
                    <a:pt x="944" y="2879"/>
                  </a:lnTo>
                  <a:lnTo>
                    <a:pt x="936" y="2968"/>
                  </a:lnTo>
                  <a:lnTo>
                    <a:pt x="952" y="2978"/>
                  </a:lnTo>
                  <a:lnTo>
                    <a:pt x="1036" y="2950"/>
                  </a:lnTo>
                  <a:lnTo>
                    <a:pt x="1084" y="2912"/>
                  </a:lnTo>
                  <a:lnTo>
                    <a:pt x="1121" y="2886"/>
                  </a:lnTo>
                  <a:lnTo>
                    <a:pt x="1204" y="2848"/>
                  </a:lnTo>
                  <a:lnTo>
                    <a:pt x="1245" y="2876"/>
                  </a:lnTo>
                  <a:lnTo>
                    <a:pt x="1292" y="2849"/>
                  </a:lnTo>
                  <a:lnTo>
                    <a:pt x="1308" y="2895"/>
                  </a:lnTo>
                  <a:lnTo>
                    <a:pt x="1331" y="2897"/>
                  </a:lnTo>
                  <a:lnTo>
                    <a:pt x="1347" y="2879"/>
                  </a:lnTo>
                  <a:lnTo>
                    <a:pt x="1423" y="2875"/>
                  </a:lnTo>
                  <a:lnTo>
                    <a:pt x="1445" y="2844"/>
                  </a:lnTo>
                  <a:lnTo>
                    <a:pt x="1389" y="2809"/>
                  </a:lnTo>
                  <a:lnTo>
                    <a:pt x="1402" y="2777"/>
                  </a:lnTo>
                  <a:lnTo>
                    <a:pt x="1447" y="2765"/>
                  </a:lnTo>
                  <a:lnTo>
                    <a:pt x="1509" y="2763"/>
                  </a:lnTo>
                  <a:lnTo>
                    <a:pt x="1533" y="2770"/>
                  </a:lnTo>
                  <a:lnTo>
                    <a:pt x="1563" y="2697"/>
                  </a:lnTo>
                  <a:lnTo>
                    <a:pt x="1598" y="2668"/>
                  </a:lnTo>
                  <a:lnTo>
                    <a:pt x="1765" y="2756"/>
                  </a:lnTo>
                  <a:lnTo>
                    <a:pt x="1830" y="2735"/>
                  </a:lnTo>
                  <a:lnTo>
                    <a:pt x="1848" y="2722"/>
                  </a:lnTo>
                  <a:lnTo>
                    <a:pt x="1895" y="2686"/>
                  </a:lnTo>
                  <a:lnTo>
                    <a:pt x="2053" y="2567"/>
                  </a:lnTo>
                  <a:lnTo>
                    <a:pt x="2128" y="2566"/>
                  </a:lnTo>
                  <a:lnTo>
                    <a:pt x="2233" y="2515"/>
                  </a:lnTo>
                  <a:lnTo>
                    <a:pt x="2258" y="2479"/>
                  </a:lnTo>
                  <a:lnTo>
                    <a:pt x="2312" y="2460"/>
                  </a:lnTo>
                  <a:lnTo>
                    <a:pt x="2326" y="2430"/>
                  </a:lnTo>
                  <a:lnTo>
                    <a:pt x="2300" y="2382"/>
                  </a:lnTo>
                  <a:lnTo>
                    <a:pt x="2321" y="2360"/>
                  </a:lnTo>
                  <a:lnTo>
                    <a:pt x="2354" y="2348"/>
                  </a:lnTo>
                  <a:lnTo>
                    <a:pt x="2374" y="2320"/>
                  </a:lnTo>
                  <a:lnTo>
                    <a:pt x="2446" y="2307"/>
                  </a:lnTo>
                  <a:lnTo>
                    <a:pt x="2510" y="2338"/>
                  </a:lnTo>
                  <a:lnTo>
                    <a:pt x="2534" y="2329"/>
                  </a:lnTo>
                  <a:lnTo>
                    <a:pt x="2535" y="2330"/>
                  </a:lnTo>
                  <a:lnTo>
                    <a:pt x="2629" y="2355"/>
                  </a:lnTo>
                  <a:lnTo>
                    <a:pt x="2652" y="2385"/>
                  </a:lnTo>
                  <a:lnTo>
                    <a:pt x="2750" y="2400"/>
                  </a:lnTo>
                  <a:lnTo>
                    <a:pt x="2771" y="2427"/>
                  </a:lnTo>
                  <a:lnTo>
                    <a:pt x="2880" y="2410"/>
                  </a:lnTo>
                  <a:lnTo>
                    <a:pt x="2921" y="2400"/>
                  </a:lnTo>
                  <a:lnTo>
                    <a:pt x="2972" y="2373"/>
                  </a:lnTo>
                  <a:lnTo>
                    <a:pt x="3035" y="2333"/>
                  </a:lnTo>
                  <a:lnTo>
                    <a:pt x="3120" y="2242"/>
                  </a:lnTo>
                  <a:lnTo>
                    <a:pt x="3144" y="2164"/>
                  </a:lnTo>
                  <a:lnTo>
                    <a:pt x="3155" y="2085"/>
                  </a:lnTo>
                  <a:lnTo>
                    <a:pt x="3156" y="2084"/>
                  </a:lnTo>
                  <a:lnTo>
                    <a:pt x="3244" y="2016"/>
                  </a:lnTo>
                  <a:lnTo>
                    <a:pt x="3212" y="1962"/>
                  </a:lnTo>
                  <a:lnTo>
                    <a:pt x="3209" y="1920"/>
                  </a:lnTo>
                  <a:lnTo>
                    <a:pt x="3238" y="1888"/>
                  </a:lnTo>
                  <a:lnTo>
                    <a:pt x="3275" y="1923"/>
                  </a:lnTo>
                  <a:lnTo>
                    <a:pt x="3321" y="1916"/>
                  </a:lnTo>
                  <a:lnTo>
                    <a:pt x="3326" y="1842"/>
                  </a:lnTo>
                  <a:lnTo>
                    <a:pt x="3291" y="1724"/>
                  </a:lnTo>
                  <a:lnTo>
                    <a:pt x="3310" y="1690"/>
                  </a:lnTo>
                  <a:lnTo>
                    <a:pt x="3307" y="1673"/>
                  </a:lnTo>
                  <a:lnTo>
                    <a:pt x="3249" y="1665"/>
                  </a:lnTo>
                  <a:lnTo>
                    <a:pt x="3204" y="1690"/>
                  </a:lnTo>
                  <a:lnTo>
                    <a:pt x="3185" y="1652"/>
                  </a:lnTo>
                  <a:lnTo>
                    <a:pt x="3146" y="1622"/>
                  </a:lnTo>
                  <a:lnTo>
                    <a:pt x="3049" y="1661"/>
                  </a:lnTo>
                  <a:lnTo>
                    <a:pt x="2966" y="1724"/>
                  </a:lnTo>
                  <a:lnTo>
                    <a:pt x="2892" y="1685"/>
                  </a:lnTo>
                  <a:lnTo>
                    <a:pt x="2858" y="1707"/>
                  </a:lnTo>
                  <a:lnTo>
                    <a:pt x="2794" y="1674"/>
                  </a:lnTo>
                  <a:lnTo>
                    <a:pt x="2691" y="1729"/>
                  </a:lnTo>
                  <a:lnTo>
                    <a:pt x="2689" y="1728"/>
                  </a:lnTo>
                  <a:lnTo>
                    <a:pt x="2630" y="1680"/>
                  </a:lnTo>
                  <a:lnTo>
                    <a:pt x="2588" y="1670"/>
                  </a:lnTo>
                  <a:lnTo>
                    <a:pt x="2561" y="1632"/>
                  </a:lnTo>
                  <a:lnTo>
                    <a:pt x="2519" y="1632"/>
                  </a:lnTo>
                  <a:lnTo>
                    <a:pt x="2476" y="1630"/>
                  </a:lnTo>
                  <a:lnTo>
                    <a:pt x="2475" y="1631"/>
                  </a:lnTo>
                  <a:lnTo>
                    <a:pt x="2474" y="1631"/>
                  </a:lnTo>
                  <a:lnTo>
                    <a:pt x="2420" y="1625"/>
                  </a:lnTo>
                  <a:lnTo>
                    <a:pt x="2344" y="1669"/>
                  </a:lnTo>
                  <a:lnTo>
                    <a:pt x="2277" y="1617"/>
                  </a:lnTo>
                  <a:lnTo>
                    <a:pt x="2276" y="1608"/>
                  </a:lnTo>
                  <a:lnTo>
                    <a:pt x="2271" y="1593"/>
                  </a:lnTo>
                  <a:lnTo>
                    <a:pt x="2101" y="1449"/>
                  </a:lnTo>
                  <a:lnTo>
                    <a:pt x="2076" y="1330"/>
                  </a:lnTo>
                  <a:lnTo>
                    <a:pt x="2107" y="1315"/>
                  </a:lnTo>
                  <a:lnTo>
                    <a:pt x="2109" y="1310"/>
                  </a:lnTo>
                  <a:lnTo>
                    <a:pt x="2126" y="1268"/>
                  </a:lnTo>
                  <a:lnTo>
                    <a:pt x="2093" y="1243"/>
                  </a:lnTo>
                  <a:lnTo>
                    <a:pt x="2106" y="1210"/>
                  </a:lnTo>
                  <a:lnTo>
                    <a:pt x="2194" y="1178"/>
                  </a:lnTo>
                  <a:lnTo>
                    <a:pt x="2270" y="1037"/>
                  </a:lnTo>
                  <a:lnTo>
                    <a:pt x="2271" y="964"/>
                  </a:lnTo>
                  <a:lnTo>
                    <a:pt x="2241" y="968"/>
                  </a:lnTo>
                  <a:lnTo>
                    <a:pt x="2165" y="966"/>
                  </a:lnTo>
                  <a:lnTo>
                    <a:pt x="2144" y="892"/>
                  </a:lnTo>
                  <a:lnTo>
                    <a:pt x="2093" y="831"/>
                  </a:lnTo>
                  <a:lnTo>
                    <a:pt x="2094" y="827"/>
                  </a:lnTo>
                  <a:lnTo>
                    <a:pt x="2115" y="745"/>
                  </a:lnTo>
                  <a:lnTo>
                    <a:pt x="2102" y="739"/>
                  </a:lnTo>
                  <a:lnTo>
                    <a:pt x="2107" y="708"/>
                  </a:lnTo>
                  <a:lnTo>
                    <a:pt x="2090" y="627"/>
                  </a:lnTo>
                  <a:lnTo>
                    <a:pt x="2105" y="602"/>
                  </a:lnTo>
                  <a:lnTo>
                    <a:pt x="2129" y="590"/>
                  </a:lnTo>
                  <a:lnTo>
                    <a:pt x="2121" y="535"/>
                  </a:lnTo>
                  <a:lnTo>
                    <a:pt x="2110" y="478"/>
                  </a:lnTo>
                  <a:lnTo>
                    <a:pt x="2118" y="447"/>
                  </a:lnTo>
                  <a:lnTo>
                    <a:pt x="2076" y="381"/>
                  </a:lnTo>
                  <a:lnTo>
                    <a:pt x="2070" y="385"/>
                  </a:lnTo>
                  <a:lnTo>
                    <a:pt x="2046" y="323"/>
                  </a:lnTo>
                  <a:lnTo>
                    <a:pt x="2029" y="306"/>
                  </a:lnTo>
                  <a:lnTo>
                    <a:pt x="2029" y="270"/>
                  </a:lnTo>
                  <a:lnTo>
                    <a:pt x="2007" y="213"/>
                  </a:lnTo>
                  <a:lnTo>
                    <a:pt x="2002" y="181"/>
                  </a:lnTo>
                  <a:lnTo>
                    <a:pt x="1982" y="193"/>
                  </a:lnTo>
                  <a:lnTo>
                    <a:pt x="1956" y="172"/>
                  </a:lnTo>
                  <a:lnTo>
                    <a:pt x="1924" y="210"/>
                  </a:lnTo>
                  <a:lnTo>
                    <a:pt x="1886" y="168"/>
                  </a:lnTo>
                  <a:lnTo>
                    <a:pt x="1865" y="202"/>
                  </a:lnTo>
                  <a:lnTo>
                    <a:pt x="1823" y="196"/>
                  </a:lnTo>
                  <a:lnTo>
                    <a:pt x="1713" y="94"/>
                  </a:lnTo>
                  <a:lnTo>
                    <a:pt x="1694" y="102"/>
                  </a:lnTo>
                  <a:lnTo>
                    <a:pt x="1665" y="115"/>
                  </a:lnTo>
                  <a:lnTo>
                    <a:pt x="1641" y="129"/>
                  </a:lnTo>
                  <a:lnTo>
                    <a:pt x="1565" y="133"/>
                  </a:lnTo>
                  <a:lnTo>
                    <a:pt x="1502" y="147"/>
                  </a:lnTo>
                  <a:lnTo>
                    <a:pt x="1508" y="155"/>
                  </a:lnTo>
                  <a:lnTo>
                    <a:pt x="1531" y="181"/>
                  </a:lnTo>
                  <a:lnTo>
                    <a:pt x="1535" y="222"/>
                  </a:lnTo>
                  <a:lnTo>
                    <a:pt x="1536" y="238"/>
                  </a:lnTo>
                  <a:lnTo>
                    <a:pt x="1577" y="272"/>
                  </a:lnTo>
                  <a:lnTo>
                    <a:pt x="1583" y="285"/>
                  </a:lnTo>
                  <a:lnTo>
                    <a:pt x="1626" y="282"/>
                  </a:lnTo>
                  <a:lnTo>
                    <a:pt x="1625" y="309"/>
                  </a:lnTo>
                  <a:lnTo>
                    <a:pt x="1644" y="345"/>
                  </a:lnTo>
                  <a:lnTo>
                    <a:pt x="1641" y="368"/>
                  </a:lnTo>
                  <a:lnTo>
                    <a:pt x="1669" y="370"/>
                  </a:lnTo>
                  <a:lnTo>
                    <a:pt x="1697" y="403"/>
                  </a:lnTo>
                  <a:lnTo>
                    <a:pt x="1690" y="423"/>
                  </a:lnTo>
                  <a:lnTo>
                    <a:pt x="1701" y="443"/>
                  </a:lnTo>
                  <a:lnTo>
                    <a:pt x="1689" y="476"/>
                  </a:lnTo>
                  <a:lnTo>
                    <a:pt x="1677" y="476"/>
                  </a:lnTo>
                  <a:lnTo>
                    <a:pt x="1652" y="492"/>
                  </a:lnTo>
                  <a:lnTo>
                    <a:pt x="1651" y="526"/>
                  </a:lnTo>
                  <a:lnTo>
                    <a:pt x="1631" y="535"/>
                  </a:lnTo>
                  <a:lnTo>
                    <a:pt x="1620" y="521"/>
                  </a:lnTo>
                  <a:lnTo>
                    <a:pt x="1583" y="522"/>
                  </a:lnTo>
                  <a:lnTo>
                    <a:pt x="1578" y="518"/>
                  </a:lnTo>
                  <a:lnTo>
                    <a:pt x="1549" y="523"/>
                  </a:lnTo>
                  <a:lnTo>
                    <a:pt x="1520" y="527"/>
                  </a:lnTo>
                  <a:lnTo>
                    <a:pt x="1509" y="543"/>
                  </a:lnTo>
                  <a:lnTo>
                    <a:pt x="1484" y="487"/>
                  </a:lnTo>
                  <a:lnTo>
                    <a:pt x="1455" y="474"/>
                  </a:lnTo>
                  <a:lnTo>
                    <a:pt x="1420" y="496"/>
                  </a:lnTo>
                  <a:lnTo>
                    <a:pt x="1407" y="488"/>
                  </a:lnTo>
                  <a:lnTo>
                    <a:pt x="1382" y="498"/>
                  </a:lnTo>
                  <a:lnTo>
                    <a:pt x="1380" y="502"/>
                  </a:lnTo>
                  <a:lnTo>
                    <a:pt x="1397" y="526"/>
                  </a:lnTo>
                  <a:lnTo>
                    <a:pt x="1365" y="575"/>
                  </a:lnTo>
                  <a:lnTo>
                    <a:pt x="1343" y="614"/>
                  </a:lnTo>
                  <a:lnTo>
                    <a:pt x="1317" y="632"/>
                  </a:lnTo>
                  <a:lnTo>
                    <a:pt x="1255" y="658"/>
                  </a:lnTo>
                  <a:lnTo>
                    <a:pt x="1267" y="694"/>
                  </a:lnTo>
                  <a:lnTo>
                    <a:pt x="1280" y="712"/>
                  </a:lnTo>
                  <a:lnTo>
                    <a:pt x="1273" y="735"/>
                  </a:lnTo>
                  <a:lnTo>
                    <a:pt x="1264" y="749"/>
                  </a:lnTo>
                  <a:lnTo>
                    <a:pt x="1237" y="757"/>
                  </a:lnTo>
                  <a:lnTo>
                    <a:pt x="1212" y="762"/>
                  </a:lnTo>
                  <a:lnTo>
                    <a:pt x="1193" y="739"/>
                  </a:lnTo>
                  <a:lnTo>
                    <a:pt x="1191" y="684"/>
                  </a:lnTo>
                  <a:lnTo>
                    <a:pt x="1150" y="698"/>
                  </a:lnTo>
                  <a:lnTo>
                    <a:pt x="1084" y="697"/>
                  </a:lnTo>
                  <a:lnTo>
                    <a:pt x="1060" y="610"/>
                  </a:lnTo>
                  <a:lnTo>
                    <a:pt x="1097" y="598"/>
                  </a:lnTo>
                  <a:lnTo>
                    <a:pt x="1136" y="621"/>
                  </a:lnTo>
                  <a:lnTo>
                    <a:pt x="1179" y="607"/>
                  </a:lnTo>
                  <a:lnTo>
                    <a:pt x="1193" y="594"/>
                  </a:lnTo>
                  <a:lnTo>
                    <a:pt x="1165" y="573"/>
                  </a:lnTo>
                  <a:lnTo>
                    <a:pt x="1177" y="553"/>
                  </a:lnTo>
                  <a:lnTo>
                    <a:pt x="1206" y="539"/>
                  </a:lnTo>
                  <a:lnTo>
                    <a:pt x="1203" y="526"/>
                  </a:lnTo>
                  <a:lnTo>
                    <a:pt x="1237" y="506"/>
                  </a:lnTo>
                  <a:lnTo>
                    <a:pt x="1272" y="518"/>
                  </a:lnTo>
                  <a:lnTo>
                    <a:pt x="1287" y="510"/>
                  </a:lnTo>
                  <a:lnTo>
                    <a:pt x="1317" y="466"/>
                  </a:lnTo>
                  <a:lnTo>
                    <a:pt x="1286" y="460"/>
                  </a:lnTo>
                  <a:lnTo>
                    <a:pt x="1279" y="409"/>
                  </a:lnTo>
                  <a:lnTo>
                    <a:pt x="1228" y="425"/>
                  </a:lnTo>
                  <a:lnTo>
                    <a:pt x="1206" y="433"/>
                  </a:lnTo>
                  <a:lnTo>
                    <a:pt x="1190" y="437"/>
                  </a:lnTo>
                  <a:lnTo>
                    <a:pt x="1147" y="495"/>
                  </a:lnTo>
                  <a:lnTo>
                    <a:pt x="1109" y="501"/>
                  </a:lnTo>
                  <a:lnTo>
                    <a:pt x="1082" y="497"/>
                  </a:lnTo>
                  <a:lnTo>
                    <a:pt x="1100" y="472"/>
                  </a:lnTo>
                  <a:lnTo>
                    <a:pt x="1081" y="428"/>
                  </a:lnTo>
                  <a:lnTo>
                    <a:pt x="1052" y="398"/>
                  </a:lnTo>
                  <a:lnTo>
                    <a:pt x="1028" y="407"/>
                  </a:lnTo>
                  <a:lnTo>
                    <a:pt x="1006" y="356"/>
                  </a:lnTo>
                  <a:lnTo>
                    <a:pt x="997" y="322"/>
                  </a:lnTo>
                  <a:lnTo>
                    <a:pt x="1150" y="249"/>
                  </a:lnTo>
                  <a:lnTo>
                    <a:pt x="1163" y="244"/>
                  </a:lnTo>
                  <a:lnTo>
                    <a:pt x="1154" y="217"/>
                  </a:lnTo>
                  <a:lnTo>
                    <a:pt x="1183" y="199"/>
                  </a:lnTo>
                  <a:lnTo>
                    <a:pt x="1218" y="182"/>
                  </a:lnTo>
                  <a:lnTo>
                    <a:pt x="1259" y="177"/>
                  </a:lnTo>
                  <a:lnTo>
                    <a:pt x="1283" y="136"/>
                  </a:lnTo>
                  <a:lnTo>
                    <a:pt x="1293" y="116"/>
                  </a:lnTo>
                  <a:lnTo>
                    <a:pt x="1319" y="106"/>
                  </a:lnTo>
                  <a:lnTo>
                    <a:pt x="1410" y="76"/>
                  </a:lnTo>
                  <a:lnTo>
                    <a:pt x="1457" y="17"/>
                  </a:lnTo>
                  <a:lnTo>
                    <a:pt x="1451" y="9"/>
                  </a:lnTo>
                  <a:lnTo>
                    <a:pt x="1312" y="70"/>
                  </a:lnTo>
                  <a:lnTo>
                    <a:pt x="1277" y="55"/>
                  </a:lnTo>
                  <a:lnTo>
                    <a:pt x="1212" y="50"/>
                  </a:lnTo>
                  <a:lnTo>
                    <a:pt x="1208" y="50"/>
                  </a:lnTo>
                  <a:lnTo>
                    <a:pt x="1168" y="55"/>
                  </a:lnTo>
                  <a:lnTo>
                    <a:pt x="1104" y="36"/>
                  </a:lnTo>
                  <a:lnTo>
                    <a:pt x="1080" y="31"/>
                  </a:lnTo>
                  <a:lnTo>
                    <a:pt x="1018" y="59"/>
                  </a:lnTo>
                  <a:lnTo>
                    <a:pt x="996" y="58"/>
                  </a:lnTo>
                  <a:lnTo>
                    <a:pt x="934" y="112"/>
                  </a:lnTo>
                  <a:lnTo>
                    <a:pt x="876" y="123"/>
                  </a:lnTo>
                  <a:lnTo>
                    <a:pt x="851" y="120"/>
                  </a:lnTo>
                  <a:lnTo>
                    <a:pt x="823" y="120"/>
                  </a:lnTo>
                  <a:lnTo>
                    <a:pt x="777" y="111"/>
                  </a:lnTo>
                  <a:lnTo>
                    <a:pt x="736" y="109"/>
                  </a:lnTo>
                  <a:lnTo>
                    <a:pt x="729" y="110"/>
                  </a:lnTo>
                  <a:lnTo>
                    <a:pt x="720" y="89"/>
                  </a:lnTo>
                  <a:lnTo>
                    <a:pt x="658" y="93"/>
                  </a:lnTo>
                  <a:lnTo>
                    <a:pt x="639" y="95"/>
                  </a:lnTo>
                  <a:lnTo>
                    <a:pt x="652" y="122"/>
                  </a:lnTo>
                  <a:lnTo>
                    <a:pt x="649" y="151"/>
                  </a:lnTo>
                  <a:lnTo>
                    <a:pt x="607" y="168"/>
                  </a:lnTo>
                  <a:lnTo>
                    <a:pt x="611" y="237"/>
                  </a:lnTo>
                  <a:lnTo>
                    <a:pt x="477" y="267"/>
                  </a:lnTo>
                  <a:lnTo>
                    <a:pt x="459" y="234"/>
                  </a:lnTo>
                  <a:lnTo>
                    <a:pt x="418" y="250"/>
                  </a:lnTo>
                  <a:lnTo>
                    <a:pt x="417" y="252"/>
                  </a:lnTo>
                  <a:lnTo>
                    <a:pt x="421" y="282"/>
                  </a:lnTo>
                  <a:lnTo>
                    <a:pt x="395" y="296"/>
                  </a:lnTo>
                  <a:lnTo>
                    <a:pt x="389" y="311"/>
                  </a:lnTo>
                  <a:lnTo>
                    <a:pt x="368" y="353"/>
                  </a:lnTo>
                  <a:lnTo>
                    <a:pt x="350" y="384"/>
                  </a:lnTo>
                  <a:lnTo>
                    <a:pt x="330" y="393"/>
                  </a:lnTo>
                  <a:lnTo>
                    <a:pt x="287" y="410"/>
                  </a:lnTo>
                  <a:lnTo>
                    <a:pt x="264" y="450"/>
                  </a:lnTo>
                  <a:lnTo>
                    <a:pt x="201" y="435"/>
                  </a:lnTo>
                  <a:lnTo>
                    <a:pt x="194" y="416"/>
                  </a:lnTo>
                  <a:lnTo>
                    <a:pt x="184" y="421"/>
                  </a:lnTo>
                  <a:lnTo>
                    <a:pt x="174" y="435"/>
                  </a:lnTo>
                  <a:lnTo>
                    <a:pt x="122" y="487"/>
                  </a:lnTo>
                  <a:lnTo>
                    <a:pt x="51" y="528"/>
                  </a:lnTo>
                  <a:lnTo>
                    <a:pt x="28" y="458"/>
                  </a:lnTo>
                  <a:lnTo>
                    <a:pt x="11" y="477"/>
                  </a:lnTo>
                  <a:lnTo>
                    <a:pt x="61" y="604"/>
                  </a:lnTo>
                  <a:lnTo>
                    <a:pt x="8" y="706"/>
                  </a:lnTo>
                  <a:lnTo>
                    <a:pt x="18" y="718"/>
                  </a:lnTo>
                  <a:lnTo>
                    <a:pt x="55" y="698"/>
                  </a:lnTo>
                  <a:lnTo>
                    <a:pt x="122" y="659"/>
                  </a:lnTo>
                  <a:lnTo>
                    <a:pt x="167" y="645"/>
                  </a:lnTo>
                  <a:lnTo>
                    <a:pt x="193" y="636"/>
                  </a:lnTo>
                  <a:lnTo>
                    <a:pt x="235" y="629"/>
                  </a:lnTo>
                  <a:lnTo>
                    <a:pt x="260" y="624"/>
                  </a:lnTo>
                  <a:lnTo>
                    <a:pt x="310" y="601"/>
                  </a:lnTo>
                  <a:lnTo>
                    <a:pt x="335" y="603"/>
                  </a:lnTo>
                  <a:lnTo>
                    <a:pt x="363" y="584"/>
                  </a:lnTo>
                  <a:lnTo>
                    <a:pt x="381" y="604"/>
                  </a:lnTo>
                  <a:lnTo>
                    <a:pt x="348" y="640"/>
                  </a:lnTo>
                  <a:lnTo>
                    <a:pt x="380" y="649"/>
                  </a:lnTo>
                  <a:lnTo>
                    <a:pt x="471" y="713"/>
                  </a:lnTo>
                  <a:lnTo>
                    <a:pt x="478" y="736"/>
                  </a:lnTo>
                  <a:lnTo>
                    <a:pt x="457" y="753"/>
                  </a:lnTo>
                  <a:lnTo>
                    <a:pt x="479" y="808"/>
                  </a:lnTo>
                  <a:lnTo>
                    <a:pt x="451" y="830"/>
                  </a:lnTo>
                  <a:lnTo>
                    <a:pt x="405" y="854"/>
                  </a:lnTo>
                  <a:lnTo>
                    <a:pt x="372" y="880"/>
                  </a:lnTo>
                  <a:lnTo>
                    <a:pt x="364" y="910"/>
                  </a:lnTo>
                  <a:lnTo>
                    <a:pt x="365" y="921"/>
                  </a:lnTo>
                  <a:lnTo>
                    <a:pt x="361" y="944"/>
                  </a:lnTo>
                  <a:lnTo>
                    <a:pt x="357" y="964"/>
                  </a:lnTo>
                  <a:lnTo>
                    <a:pt x="356" y="984"/>
                  </a:lnTo>
                  <a:cubicBezTo>
                    <a:pt x="356" y="985"/>
                    <a:pt x="359" y="1017"/>
                    <a:pt x="359" y="1022"/>
                  </a:cubicBezTo>
                  <a:cubicBezTo>
                    <a:pt x="359" y="1025"/>
                    <a:pt x="368" y="1034"/>
                    <a:pt x="377" y="1041"/>
                  </a:cubicBezTo>
                  <a:lnTo>
                    <a:pt x="460" y="1051"/>
                  </a:lnTo>
                  <a:lnTo>
                    <a:pt x="578" y="1031"/>
                  </a:lnTo>
                  <a:lnTo>
                    <a:pt x="623" y="1019"/>
                  </a:lnTo>
                  <a:lnTo>
                    <a:pt x="706" y="976"/>
                  </a:lnTo>
                  <a:lnTo>
                    <a:pt x="741" y="967"/>
                  </a:lnTo>
                  <a:lnTo>
                    <a:pt x="758" y="1001"/>
                  </a:lnTo>
                  <a:lnTo>
                    <a:pt x="772" y="1011"/>
                  </a:lnTo>
                  <a:lnTo>
                    <a:pt x="775" y="1045"/>
                  </a:lnTo>
                  <a:lnTo>
                    <a:pt x="756" y="1065"/>
                  </a:lnTo>
                  <a:lnTo>
                    <a:pt x="698" y="1096"/>
                  </a:lnTo>
                  <a:lnTo>
                    <a:pt x="698" y="1099"/>
                  </a:lnTo>
                  <a:lnTo>
                    <a:pt x="714" y="1098"/>
                  </a:lnTo>
                  <a:lnTo>
                    <a:pt x="727" y="1139"/>
                  </a:lnTo>
                  <a:lnTo>
                    <a:pt x="719" y="1171"/>
                  </a:lnTo>
                  <a:lnTo>
                    <a:pt x="734" y="1207"/>
                  </a:lnTo>
                  <a:lnTo>
                    <a:pt x="721" y="1224"/>
                  </a:lnTo>
                  <a:lnTo>
                    <a:pt x="717" y="1251"/>
                  </a:lnTo>
                  <a:lnTo>
                    <a:pt x="687" y="1286"/>
                  </a:lnTo>
                  <a:lnTo>
                    <a:pt x="696" y="1291"/>
                  </a:lnTo>
                  <a:lnTo>
                    <a:pt x="742" y="1293"/>
                  </a:lnTo>
                  <a:lnTo>
                    <a:pt x="770" y="1272"/>
                  </a:lnTo>
                  <a:lnTo>
                    <a:pt x="791" y="1291"/>
                  </a:lnTo>
                  <a:lnTo>
                    <a:pt x="826" y="1290"/>
                  </a:lnTo>
                  <a:lnTo>
                    <a:pt x="876" y="1317"/>
                  </a:lnTo>
                  <a:lnTo>
                    <a:pt x="989" y="1301"/>
                  </a:lnTo>
                  <a:lnTo>
                    <a:pt x="1004" y="1322"/>
                  </a:lnTo>
                  <a:lnTo>
                    <a:pt x="1029" y="1318"/>
                  </a:lnTo>
                  <a:lnTo>
                    <a:pt x="1042" y="1402"/>
                  </a:lnTo>
                  <a:lnTo>
                    <a:pt x="995" y="1447"/>
                  </a:lnTo>
                  <a:lnTo>
                    <a:pt x="949" y="1407"/>
                  </a:lnTo>
                  <a:lnTo>
                    <a:pt x="924" y="1434"/>
                  </a:lnTo>
                  <a:lnTo>
                    <a:pt x="981" y="1486"/>
                  </a:lnTo>
                  <a:lnTo>
                    <a:pt x="960" y="1518"/>
                  </a:lnTo>
                  <a:lnTo>
                    <a:pt x="959" y="1548"/>
                  </a:lnTo>
                  <a:lnTo>
                    <a:pt x="923" y="1613"/>
                  </a:lnTo>
                  <a:lnTo>
                    <a:pt x="925" y="1628"/>
                  </a:lnTo>
                  <a:lnTo>
                    <a:pt x="925" y="1629"/>
                  </a:lnTo>
                  <a:lnTo>
                    <a:pt x="899" y="1678"/>
                  </a:lnTo>
                  <a:lnTo>
                    <a:pt x="908" y="1696"/>
                  </a:lnTo>
                  <a:lnTo>
                    <a:pt x="926" y="1747"/>
                  </a:lnTo>
                  <a:lnTo>
                    <a:pt x="918" y="1826"/>
                  </a:lnTo>
                  <a:lnTo>
                    <a:pt x="1022" y="1858"/>
                  </a:lnTo>
                  <a:lnTo>
                    <a:pt x="1014" y="1898"/>
                  </a:lnTo>
                  <a:lnTo>
                    <a:pt x="1086" y="1925"/>
                  </a:lnTo>
                  <a:lnTo>
                    <a:pt x="1077" y="1974"/>
                  </a:lnTo>
                  <a:lnTo>
                    <a:pt x="1079" y="2033"/>
                  </a:lnTo>
                  <a:lnTo>
                    <a:pt x="1023" y="2063"/>
                  </a:lnTo>
                  <a:lnTo>
                    <a:pt x="1007" y="2036"/>
                  </a:lnTo>
                  <a:lnTo>
                    <a:pt x="980" y="2036"/>
                  </a:lnTo>
                  <a:lnTo>
                    <a:pt x="979" y="2076"/>
                  </a:lnTo>
                  <a:lnTo>
                    <a:pt x="945" y="2092"/>
                  </a:lnTo>
                  <a:lnTo>
                    <a:pt x="960" y="2227"/>
                  </a:lnTo>
                  <a:lnTo>
                    <a:pt x="913" y="2267"/>
                  </a:lnTo>
                  <a:lnTo>
                    <a:pt x="876" y="2253"/>
                  </a:lnTo>
                  <a:lnTo>
                    <a:pt x="833" y="2319"/>
                  </a:lnTo>
                  <a:lnTo>
                    <a:pt x="785" y="2347"/>
                  </a:lnTo>
                  <a:lnTo>
                    <a:pt x="810" y="2441"/>
                  </a:lnTo>
                  <a:lnTo>
                    <a:pt x="757" y="2545"/>
                  </a:lnTo>
                  <a:lnTo>
                    <a:pt x="774" y="2645"/>
                  </a:lnTo>
                  <a:lnTo>
                    <a:pt x="752" y="2684"/>
                  </a:lnTo>
                  <a:lnTo>
                    <a:pt x="697" y="2691"/>
                  </a:lnTo>
                  <a:lnTo>
                    <a:pt x="729" y="2766"/>
                  </a:lnTo>
                  <a:lnTo>
                    <a:pt x="729" y="2768"/>
                  </a:lnTo>
                  <a:lnTo>
                    <a:pt x="692" y="2872"/>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9" name="Freeform 35"/>
            <p:cNvSpPr>
              <a:spLocks/>
            </p:cNvSpPr>
            <p:nvPr/>
          </p:nvSpPr>
          <p:spPr bwMode="auto">
            <a:xfrm>
              <a:off x="4976813" y="4476751"/>
              <a:ext cx="36513" cy="44450"/>
            </a:xfrm>
            <a:custGeom>
              <a:avLst/>
              <a:gdLst>
                <a:gd name="T0" fmla="*/ 36 w 38"/>
                <a:gd name="T1" fmla="*/ 25 h 47"/>
                <a:gd name="T2" fmla="*/ 36 w 38"/>
                <a:gd name="T3" fmla="*/ 25 h 47"/>
                <a:gd name="T4" fmla="*/ 38 w 38"/>
                <a:gd name="T5" fmla="*/ 6 h 47"/>
                <a:gd name="T6" fmla="*/ 28 w 38"/>
                <a:gd name="T7" fmla="*/ 0 h 47"/>
                <a:gd name="T8" fmla="*/ 1 w 38"/>
                <a:gd name="T9" fmla="*/ 23 h 47"/>
                <a:gd name="T10" fmla="*/ 0 w 38"/>
                <a:gd name="T11" fmla="*/ 37 h 47"/>
                <a:gd name="T12" fmla="*/ 4 w 38"/>
                <a:gd name="T13" fmla="*/ 47 h 47"/>
                <a:gd name="T14" fmla="*/ 36 w 38"/>
                <a:gd name="T15" fmla="*/ 32 h 47"/>
                <a:gd name="T16" fmla="*/ 36 w 38"/>
                <a:gd name="T17" fmla="*/ 2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47">
                  <a:moveTo>
                    <a:pt x="36" y="25"/>
                  </a:moveTo>
                  <a:lnTo>
                    <a:pt x="36" y="25"/>
                  </a:lnTo>
                  <a:lnTo>
                    <a:pt x="38" y="6"/>
                  </a:lnTo>
                  <a:lnTo>
                    <a:pt x="28" y="0"/>
                  </a:lnTo>
                  <a:lnTo>
                    <a:pt x="1" y="23"/>
                  </a:lnTo>
                  <a:lnTo>
                    <a:pt x="0" y="37"/>
                  </a:lnTo>
                  <a:lnTo>
                    <a:pt x="4" y="47"/>
                  </a:lnTo>
                  <a:lnTo>
                    <a:pt x="36" y="32"/>
                  </a:lnTo>
                  <a:lnTo>
                    <a:pt x="36" y="25"/>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0" name="Freeform 36"/>
            <p:cNvSpPr>
              <a:spLocks noEditPoints="1"/>
            </p:cNvSpPr>
            <p:nvPr/>
          </p:nvSpPr>
          <p:spPr bwMode="auto">
            <a:xfrm>
              <a:off x="4973638" y="4473576"/>
              <a:ext cx="42863" cy="52388"/>
            </a:xfrm>
            <a:custGeom>
              <a:avLst/>
              <a:gdLst>
                <a:gd name="T0" fmla="*/ 6 w 46"/>
                <a:gd name="T1" fmla="*/ 56 h 56"/>
                <a:gd name="T2" fmla="*/ 6 w 46"/>
                <a:gd name="T3" fmla="*/ 56 h 56"/>
                <a:gd name="T4" fmla="*/ 0 w 46"/>
                <a:gd name="T5" fmla="*/ 42 h 56"/>
                <a:gd name="T6" fmla="*/ 2 w 46"/>
                <a:gd name="T7" fmla="*/ 25 h 56"/>
                <a:gd name="T8" fmla="*/ 32 w 46"/>
                <a:gd name="T9" fmla="*/ 0 h 56"/>
                <a:gd name="T10" fmla="*/ 46 w 46"/>
                <a:gd name="T11" fmla="*/ 8 h 56"/>
                <a:gd name="T12" fmla="*/ 44 w 46"/>
                <a:gd name="T13" fmla="*/ 38 h 56"/>
                <a:gd name="T14" fmla="*/ 6 w 46"/>
                <a:gd name="T15" fmla="*/ 56 h 56"/>
                <a:gd name="T16" fmla="*/ 7 w 46"/>
                <a:gd name="T17" fmla="*/ 41 h 56"/>
                <a:gd name="T18" fmla="*/ 7 w 46"/>
                <a:gd name="T19" fmla="*/ 41 h 56"/>
                <a:gd name="T20" fmla="*/ 10 w 46"/>
                <a:gd name="T21" fmla="*/ 47 h 56"/>
                <a:gd name="T22" fmla="*/ 37 w 46"/>
                <a:gd name="T23" fmla="*/ 34 h 56"/>
                <a:gd name="T24" fmla="*/ 37 w 46"/>
                <a:gd name="T25" fmla="*/ 29 h 56"/>
                <a:gd name="T26" fmla="*/ 39 w 46"/>
                <a:gd name="T27" fmla="*/ 12 h 56"/>
                <a:gd name="T28" fmla="*/ 32 w 46"/>
                <a:gd name="T29" fmla="*/ 8 h 56"/>
                <a:gd name="T30" fmla="*/ 9 w 46"/>
                <a:gd name="T31" fmla="*/ 29 h 56"/>
                <a:gd name="T32" fmla="*/ 7 w 46"/>
                <a:gd name="T33" fmla="*/ 41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56">
                  <a:moveTo>
                    <a:pt x="6" y="56"/>
                  </a:moveTo>
                  <a:lnTo>
                    <a:pt x="6" y="56"/>
                  </a:lnTo>
                  <a:lnTo>
                    <a:pt x="0" y="42"/>
                  </a:lnTo>
                  <a:lnTo>
                    <a:pt x="2" y="25"/>
                  </a:lnTo>
                  <a:lnTo>
                    <a:pt x="32" y="0"/>
                  </a:lnTo>
                  <a:lnTo>
                    <a:pt x="46" y="8"/>
                  </a:lnTo>
                  <a:lnTo>
                    <a:pt x="44" y="38"/>
                  </a:lnTo>
                  <a:lnTo>
                    <a:pt x="6" y="56"/>
                  </a:lnTo>
                  <a:close/>
                  <a:moveTo>
                    <a:pt x="7" y="41"/>
                  </a:moveTo>
                  <a:lnTo>
                    <a:pt x="7" y="41"/>
                  </a:lnTo>
                  <a:lnTo>
                    <a:pt x="10" y="47"/>
                  </a:lnTo>
                  <a:lnTo>
                    <a:pt x="37" y="34"/>
                  </a:lnTo>
                  <a:lnTo>
                    <a:pt x="37" y="29"/>
                  </a:lnTo>
                  <a:lnTo>
                    <a:pt x="39" y="12"/>
                  </a:lnTo>
                  <a:lnTo>
                    <a:pt x="32" y="8"/>
                  </a:lnTo>
                  <a:lnTo>
                    <a:pt x="9" y="29"/>
                  </a:lnTo>
                  <a:lnTo>
                    <a:pt x="7" y="41"/>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1" name="Freeform 37"/>
            <p:cNvSpPr>
              <a:spLocks/>
            </p:cNvSpPr>
            <p:nvPr/>
          </p:nvSpPr>
          <p:spPr bwMode="auto">
            <a:xfrm>
              <a:off x="3417888" y="3817938"/>
              <a:ext cx="1304925" cy="919163"/>
            </a:xfrm>
            <a:custGeom>
              <a:avLst/>
              <a:gdLst>
                <a:gd name="T0" fmla="*/ 670 w 1367"/>
                <a:gd name="T1" fmla="*/ 896 h 962"/>
                <a:gd name="T2" fmla="*/ 704 w 1367"/>
                <a:gd name="T3" fmla="*/ 837 h 962"/>
                <a:gd name="T4" fmla="*/ 777 w 1367"/>
                <a:gd name="T5" fmla="*/ 761 h 962"/>
                <a:gd name="T6" fmla="*/ 843 w 1367"/>
                <a:gd name="T7" fmla="*/ 729 h 962"/>
                <a:gd name="T8" fmla="*/ 847 w 1367"/>
                <a:gd name="T9" fmla="*/ 709 h 962"/>
                <a:gd name="T10" fmla="*/ 892 w 1367"/>
                <a:gd name="T11" fmla="*/ 683 h 962"/>
                <a:gd name="T12" fmla="*/ 922 w 1367"/>
                <a:gd name="T13" fmla="*/ 636 h 962"/>
                <a:gd name="T14" fmla="*/ 964 w 1367"/>
                <a:gd name="T15" fmla="*/ 567 h 962"/>
                <a:gd name="T16" fmla="*/ 1119 w 1367"/>
                <a:gd name="T17" fmla="*/ 485 h 962"/>
                <a:gd name="T18" fmla="*/ 1169 w 1367"/>
                <a:gd name="T19" fmla="*/ 480 h 962"/>
                <a:gd name="T20" fmla="*/ 1206 w 1367"/>
                <a:gd name="T21" fmla="*/ 498 h 962"/>
                <a:gd name="T22" fmla="*/ 1246 w 1367"/>
                <a:gd name="T23" fmla="*/ 486 h 962"/>
                <a:gd name="T24" fmla="*/ 1254 w 1367"/>
                <a:gd name="T25" fmla="*/ 444 h 962"/>
                <a:gd name="T26" fmla="*/ 1261 w 1367"/>
                <a:gd name="T27" fmla="*/ 401 h 962"/>
                <a:gd name="T28" fmla="*/ 1341 w 1367"/>
                <a:gd name="T29" fmla="*/ 351 h 962"/>
                <a:gd name="T30" fmla="*/ 1345 w 1367"/>
                <a:gd name="T31" fmla="*/ 275 h 962"/>
                <a:gd name="T32" fmla="*/ 1360 w 1367"/>
                <a:gd name="T33" fmla="*/ 238 h 962"/>
                <a:gd name="T34" fmla="*/ 1262 w 1367"/>
                <a:gd name="T35" fmla="*/ 172 h 962"/>
                <a:gd name="T36" fmla="*/ 1269 w 1367"/>
                <a:gd name="T37" fmla="*/ 127 h 962"/>
                <a:gd name="T38" fmla="*/ 1228 w 1367"/>
                <a:gd name="T39" fmla="*/ 129 h 962"/>
                <a:gd name="T40" fmla="*/ 1153 w 1367"/>
                <a:gd name="T41" fmla="*/ 150 h 962"/>
                <a:gd name="T42" fmla="*/ 1086 w 1367"/>
                <a:gd name="T43" fmla="*/ 162 h 962"/>
                <a:gd name="T44" fmla="*/ 1015 w 1367"/>
                <a:gd name="T45" fmla="*/ 185 h 962"/>
                <a:gd name="T46" fmla="*/ 949 w 1367"/>
                <a:gd name="T47" fmla="*/ 224 h 962"/>
                <a:gd name="T48" fmla="*/ 896 w 1367"/>
                <a:gd name="T49" fmla="*/ 229 h 962"/>
                <a:gd name="T50" fmla="*/ 944 w 1367"/>
                <a:gd name="T51" fmla="*/ 112 h 962"/>
                <a:gd name="T52" fmla="*/ 892 w 1367"/>
                <a:gd name="T53" fmla="*/ 0 h 962"/>
                <a:gd name="T54" fmla="*/ 646 w 1367"/>
                <a:gd name="T55" fmla="*/ 169 h 962"/>
                <a:gd name="T56" fmla="*/ 592 w 1367"/>
                <a:gd name="T57" fmla="*/ 233 h 962"/>
                <a:gd name="T58" fmla="*/ 601 w 1367"/>
                <a:gd name="T59" fmla="*/ 343 h 962"/>
                <a:gd name="T60" fmla="*/ 475 w 1367"/>
                <a:gd name="T61" fmla="*/ 417 h 962"/>
                <a:gd name="T62" fmla="*/ 333 w 1367"/>
                <a:gd name="T63" fmla="*/ 526 h 962"/>
                <a:gd name="T64" fmla="*/ 152 w 1367"/>
                <a:gd name="T65" fmla="*/ 601 h 962"/>
                <a:gd name="T66" fmla="*/ 112 w 1367"/>
                <a:gd name="T67" fmla="*/ 595 h 962"/>
                <a:gd name="T68" fmla="*/ 0 w 1367"/>
                <a:gd name="T69" fmla="*/ 711 h 962"/>
                <a:gd name="T70" fmla="*/ 61 w 1367"/>
                <a:gd name="T71" fmla="*/ 874 h 962"/>
                <a:gd name="T72" fmla="*/ 101 w 1367"/>
                <a:gd name="T73" fmla="*/ 962 h 962"/>
                <a:gd name="T74" fmla="*/ 217 w 1367"/>
                <a:gd name="T75" fmla="*/ 911 h 962"/>
                <a:gd name="T76" fmla="*/ 286 w 1367"/>
                <a:gd name="T77" fmla="*/ 866 h 962"/>
                <a:gd name="T78" fmla="*/ 320 w 1367"/>
                <a:gd name="T79" fmla="*/ 851 h 962"/>
                <a:gd name="T80" fmla="*/ 393 w 1367"/>
                <a:gd name="T81" fmla="*/ 838 h 962"/>
                <a:gd name="T82" fmla="*/ 443 w 1367"/>
                <a:gd name="T83" fmla="*/ 785 h 962"/>
                <a:gd name="T84" fmla="*/ 491 w 1367"/>
                <a:gd name="T85" fmla="*/ 745 h 962"/>
                <a:gd name="T86" fmla="*/ 601 w 1367"/>
                <a:gd name="T87" fmla="*/ 695 h 962"/>
                <a:gd name="T88" fmla="*/ 595 w 1367"/>
                <a:gd name="T89" fmla="*/ 767 h 962"/>
                <a:gd name="T90" fmla="*/ 639 w 1367"/>
                <a:gd name="T91" fmla="*/ 829 h 962"/>
                <a:gd name="T92" fmla="*/ 640 w 1367"/>
                <a:gd name="T93" fmla="*/ 854 h 962"/>
                <a:gd name="T94" fmla="*/ 632 w 1367"/>
                <a:gd name="T95" fmla="*/ 892 h 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67" h="962">
                  <a:moveTo>
                    <a:pt x="670" y="896"/>
                  </a:moveTo>
                  <a:lnTo>
                    <a:pt x="670" y="896"/>
                  </a:lnTo>
                  <a:lnTo>
                    <a:pt x="683" y="872"/>
                  </a:lnTo>
                  <a:lnTo>
                    <a:pt x="704" y="837"/>
                  </a:lnTo>
                  <a:lnTo>
                    <a:pt x="730" y="817"/>
                  </a:lnTo>
                  <a:lnTo>
                    <a:pt x="777" y="761"/>
                  </a:lnTo>
                  <a:lnTo>
                    <a:pt x="830" y="726"/>
                  </a:lnTo>
                  <a:lnTo>
                    <a:pt x="843" y="729"/>
                  </a:lnTo>
                  <a:lnTo>
                    <a:pt x="848" y="724"/>
                  </a:lnTo>
                  <a:lnTo>
                    <a:pt x="847" y="709"/>
                  </a:lnTo>
                  <a:lnTo>
                    <a:pt x="863" y="690"/>
                  </a:lnTo>
                  <a:lnTo>
                    <a:pt x="892" y="683"/>
                  </a:lnTo>
                  <a:lnTo>
                    <a:pt x="914" y="669"/>
                  </a:lnTo>
                  <a:lnTo>
                    <a:pt x="922" y="636"/>
                  </a:lnTo>
                  <a:lnTo>
                    <a:pt x="920" y="595"/>
                  </a:lnTo>
                  <a:lnTo>
                    <a:pt x="964" y="567"/>
                  </a:lnTo>
                  <a:lnTo>
                    <a:pt x="1091" y="517"/>
                  </a:lnTo>
                  <a:lnTo>
                    <a:pt x="1119" y="485"/>
                  </a:lnTo>
                  <a:lnTo>
                    <a:pt x="1142" y="469"/>
                  </a:lnTo>
                  <a:lnTo>
                    <a:pt x="1169" y="480"/>
                  </a:lnTo>
                  <a:lnTo>
                    <a:pt x="1177" y="491"/>
                  </a:lnTo>
                  <a:lnTo>
                    <a:pt x="1206" y="498"/>
                  </a:lnTo>
                  <a:lnTo>
                    <a:pt x="1216" y="492"/>
                  </a:lnTo>
                  <a:lnTo>
                    <a:pt x="1246" y="486"/>
                  </a:lnTo>
                  <a:lnTo>
                    <a:pt x="1250" y="466"/>
                  </a:lnTo>
                  <a:lnTo>
                    <a:pt x="1254" y="444"/>
                  </a:lnTo>
                  <a:lnTo>
                    <a:pt x="1253" y="433"/>
                  </a:lnTo>
                  <a:lnTo>
                    <a:pt x="1261" y="401"/>
                  </a:lnTo>
                  <a:lnTo>
                    <a:pt x="1295" y="374"/>
                  </a:lnTo>
                  <a:lnTo>
                    <a:pt x="1341" y="351"/>
                  </a:lnTo>
                  <a:lnTo>
                    <a:pt x="1367" y="330"/>
                  </a:lnTo>
                  <a:lnTo>
                    <a:pt x="1345" y="275"/>
                  </a:lnTo>
                  <a:lnTo>
                    <a:pt x="1366" y="258"/>
                  </a:lnTo>
                  <a:lnTo>
                    <a:pt x="1360" y="238"/>
                  </a:lnTo>
                  <a:lnTo>
                    <a:pt x="1270" y="174"/>
                  </a:lnTo>
                  <a:lnTo>
                    <a:pt x="1262" y="172"/>
                  </a:lnTo>
                  <a:lnTo>
                    <a:pt x="1234" y="164"/>
                  </a:lnTo>
                  <a:lnTo>
                    <a:pt x="1269" y="127"/>
                  </a:lnTo>
                  <a:lnTo>
                    <a:pt x="1255" y="111"/>
                  </a:lnTo>
                  <a:lnTo>
                    <a:pt x="1228" y="129"/>
                  </a:lnTo>
                  <a:lnTo>
                    <a:pt x="1202" y="127"/>
                  </a:lnTo>
                  <a:lnTo>
                    <a:pt x="1153" y="150"/>
                  </a:lnTo>
                  <a:lnTo>
                    <a:pt x="1127" y="155"/>
                  </a:lnTo>
                  <a:lnTo>
                    <a:pt x="1086" y="162"/>
                  </a:lnTo>
                  <a:lnTo>
                    <a:pt x="1060" y="171"/>
                  </a:lnTo>
                  <a:lnTo>
                    <a:pt x="1015" y="185"/>
                  </a:lnTo>
                  <a:lnTo>
                    <a:pt x="995" y="197"/>
                  </a:lnTo>
                  <a:lnTo>
                    <a:pt x="949" y="224"/>
                  </a:lnTo>
                  <a:lnTo>
                    <a:pt x="909" y="245"/>
                  </a:lnTo>
                  <a:lnTo>
                    <a:pt x="896" y="229"/>
                  </a:lnTo>
                  <a:lnTo>
                    <a:pt x="950" y="127"/>
                  </a:lnTo>
                  <a:lnTo>
                    <a:pt x="944" y="112"/>
                  </a:lnTo>
                  <a:lnTo>
                    <a:pt x="899" y="0"/>
                  </a:lnTo>
                  <a:lnTo>
                    <a:pt x="892" y="0"/>
                  </a:lnTo>
                  <a:lnTo>
                    <a:pt x="755" y="116"/>
                  </a:lnTo>
                  <a:lnTo>
                    <a:pt x="646" y="169"/>
                  </a:lnTo>
                  <a:lnTo>
                    <a:pt x="636" y="229"/>
                  </a:lnTo>
                  <a:lnTo>
                    <a:pt x="592" y="233"/>
                  </a:lnTo>
                  <a:lnTo>
                    <a:pt x="544" y="295"/>
                  </a:lnTo>
                  <a:lnTo>
                    <a:pt x="601" y="343"/>
                  </a:lnTo>
                  <a:lnTo>
                    <a:pt x="558" y="383"/>
                  </a:lnTo>
                  <a:lnTo>
                    <a:pt x="475" y="417"/>
                  </a:lnTo>
                  <a:lnTo>
                    <a:pt x="414" y="490"/>
                  </a:lnTo>
                  <a:lnTo>
                    <a:pt x="333" y="526"/>
                  </a:lnTo>
                  <a:lnTo>
                    <a:pt x="289" y="551"/>
                  </a:lnTo>
                  <a:lnTo>
                    <a:pt x="152" y="601"/>
                  </a:lnTo>
                  <a:lnTo>
                    <a:pt x="135" y="575"/>
                  </a:lnTo>
                  <a:lnTo>
                    <a:pt x="112" y="595"/>
                  </a:lnTo>
                  <a:lnTo>
                    <a:pt x="78" y="638"/>
                  </a:lnTo>
                  <a:lnTo>
                    <a:pt x="0" y="711"/>
                  </a:lnTo>
                  <a:lnTo>
                    <a:pt x="62" y="821"/>
                  </a:lnTo>
                  <a:lnTo>
                    <a:pt x="61" y="874"/>
                  </a:lnTo>
                  <a:lnTo>
                    <a:pt x="54" y="947"/>
                  </a:lnTo>
                  <a:lnTo>
                    <a:pt x="101" y="962"/>
                  </a:lnTo>
                  <a:lnTo>
                    <a:pt x="195" y="926"/>
                  </a:lnTo>
                  <a:lnTo>
                    <a:pt x="217" y="911"/>
                  </a:lnTo>
                  <a:lnTo>
                    <a:pt x="270" y="876"/>
                  </a:lnTo>
                  <a:lnTo>
                    <a:pt x="286" y="866"/>
                  </a:lnTo>
                  <a:lnTo>
                    <a:pt x="305" y="858"/>
                  </a:lnTo>
                  <a:lnTo>
                    <a:pt x="320" y="851"/>
                  </a:lnTo>
                  <a:lnTo>
                    <a:pt x="354" y="844"/>
                  </a:lnTo>
                  <a:lnTo>
                    <a:pt x="393" y="838"/>
                  </a:lnTo>
                  <a:lnTo>
                    <a:pt x="411" y="829"/>
                  </a:lnTo>
                  <a:lnTo>
                    <a:pt x="443" y="785"/>
                  </a:lnTo>
                  <a:lnTo>
                    <a:pt x="479" y="750"/>
                  </a:lnTo>
                  <a:lnTo>
                    <a:pt x="491" y="745"/>
                  </a:lnTo>
                  <a:lnTo>
                    <a:pt x="570" y="709"/>
                  </a:lnTo>
                  <a:lnTo>
                    <a:pt x="601" y="695"/>
                  </a:lnTo>
                  <a:lnTo>
                    <a:pt x="607" y="711"/>
                  </a:lnTo>
                  <a:lnTo>
                    <a:pt x="595" y="767"/>
                  </a:lnTo>
                  <a:lnTo>
                    <a:pt x="592" y="786"/>
                  </a:lnTo>
                  <a:lnTo>
                    <a:pt x="639" y="829"/>
                  </a:lnTo>
                  <a:lnTo>
                    <a:pt x="635" y="853"/>
                  </a:lnTo>
                  <a:lnTo>
                    <a:pt x="640" y="854"/>
                  </a:lnTo>
                  <a:lnTo>
                    <a:pt x="638" y="869"/>
                  </a:lnTo>
                  <a:lnTo>
                    <a:pt x="632" y="892"/>
                  </a:lnTo>
                  <a:lnTo>
                    <a:pt x="670" y="896"/>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2" name="Freeform 38"/>
            <p:cNvSpPr>
              <a:spLocks noEditPoints="1"/>
            </p:cNvSpPr>
            <p:nvPr/>
          </p:nvSpPr>
          <p:spPr bwMode="auto">
            <a:xfrm>
              <a:off x="3414713" y="3814763"/>
              <a:ext cx="1311275" cy="925513"/>
            </a:xfrm>
            <a:custGeom>
              <a:avLst/>
              <a:gdLst>
                <a:gd name="T0" fmla="*/ 55 w 1375"/>
                <a:gd name="T1" fmla="*/ 954 h 970"/>
                <a:gd name="T2" fmla="*/ 0 w 1375"/>
                <a:gd name="T3" fmla="*/ 715 h 970"/>
                <a:gd name="T4" fmla="*/ 139 w 1375"/>
                <a:gd name="T5" fmla="*/ 574 h 970"/>
                <a:gd name="T6" fmla="*/ 335 w 1375"/>
                <a:gd name="T7" fmla="*/ 527 h 970"/>
                <a:gd name="T8" fmla="*/ 560 w 1375"/>
                <a:gd name="T9" fmla="*/ 384 h 970"/>
                <a:gd name="T10" fmla="*/ 595 w 1375"/>
                <a:gd name="T11" fmla="*/ 233 h 970"/>
                <a:gd name="T12" fmla="*/ 757 w 1375"/>
                <a:gd name="T13" fmla="*/ 117 h 970"/>
                <a:gd name="T14" fmla="*/ 957 w 1375"/>
                <a:gd name="T15" fmla="*/ 131 h 970"/>
                <a:gd name="T16" fmla="*/ 951 w 1375"/>
                <a:gd name="T17" fmla="*/ 225 h 970"/>
                <a:gd name="T18" fmla="*/ 1089 w 1375"/>
                <a:gd name="T19" fmla="*/ 163 h 970"/>
                <a:gd name="T20" fmla="*/ 1206 w 1375"/>
                <a:gd name="T21" fmla="*/ 128 h 970"/>
                <a:gd name="T22" fmla="*/ 1277 w 1375"/>
                <a:gd name="T23" fmla="*/ 131 h 970"/>
                <a:gd name="T24" fmla="*/ 1367 w 1375"/>
                <a:gd name="T25" fmla="*/ 240 h 970"/>
                <a:gd name="T26" fmla="*/ 1375 w 1375"/>
                <a:gd name="T27" fmla="*/ 335 h 970"/>
                <a:gd name="T28" fmla="*/ 1268 w 1375"/>
                <a:gd name="T29" fmla="*/ 407 h 970"/>
                <a:gd name="T30" fmla="*/ 1257 w 1375"/>
                <a:gd name="T31" fmla="*/ 471 h 970"/>
                <a:gd name="T32" fmla="*/ 1211 w 1375"/>
                <a:gd name="T33" fmla="*/ 505 h 970"/>
                <a:gd name="T34" fmla="*/ 1147 w 1375"/>
                <a:gd name="T35" fmla="*/ 477 h 970"/>
                <a:gd name="T36" fmla="*/ 969 w 1375"/>
                <a:gd name="T37" fmla="*/ 574 h 970"/>
                <a:gd name="T38" fmla="*/ 921 w 1375"/>
                <a:gd name="T39" fmla="*/ 675 h 970"/>
                <a:gd name="T40" fmla="*/ 855 w 1375"/>
                <a:gd name="T41" fmla="*/ 714 h 970"/>
                <a:gd name="T42" fmla="*/ 835 w 1375"/>
                <a:gd name="T43" fmla="*/ 734 h 970"/>
                <a:gd name="T44" fmla="*/ 711 w 1375"/>
                <a:gd name="T45" fmla="*/ 843 h 970"/>
                <a:gd name="T46" fmla="*/ 631 w 1375"/>
                <a:gd name="T47" fmla="*/ 899 h 970"/>
                <a:gd name="T48" fmla="*/ 636 w 1375"/>
                <a:gd name="T49" fmla="*/ 859 h 970"/>
                <a:gd name="T50" fmla="*/ 607 w 1375"/>
                <a:gd name="T51" fmla="*/ 715 h 970"/>
                <a:gd name="T52" fmla="*/ 450 w 1375"/>
                <a:gd name="T53" fmla="*/ 791 h 970"/>
                <a:gd name="T54" fmla="*/ 359 w 1375"/>
                <a:gd name="T55" fmla="*/ 851 h 970"/>
                <a:gd name="T56" fmla="*/ 276 w 1375"/>
                <a:gd name="T57" fmla="*/ 883 h 970"/>
                <a:gd name="T58" fmla="*/ 62 w 1375"/>
                <a:gd name="T59" fmla="*/ 949 h 970"/>
                <a:gd name="T60" fmla="*/ 198 w 1375"/>
                <a:gd name="T61" fmla="*/ 927 h 970"/>
                <a:gd name="T62" fmla="*/ 323 w 1375"/>
                <a:gd name="T63" fmla="*/ 852 h 970"/>
                <a:gd name="T64" fmla="*/ 413 w 1375"/>
                <a:gd name="T65" fmla="*/ 830 h 970"/>
                <a:gd name="T66" fmla="*/ 607 w 1375"/>
                <a:gd name="T67" fmla="*/ 695 h 970"/>
                <a:gd name="T68" fmla="*/ 647 w 1375"/>
                <a:gd name="T69" fmla="*/ 831 h 970"/>
                <a:gd name="T70" fmla="*/ 646 w 1375"/>
                <a:gd name="T71" fmla="*/ 873 h 970"/>
                <a:gd name="T72" fmla="*/ 684 w 1375"/>
                <a:gd name="T73" fmla="*/ 874 h 970"/>
                <a:gd name="T74" fmla="*/ 779 w 1375"/>
                <a:gd name="T75" fmla="*/ 762 h 970"/>
                <a:gd name="T76" fmla="*/ 849 w 1375"/>
                <a:gd name="T77" fmla="*/ 727 h 970"/>
                <a:gd name="T78" fmla="*/ 894 w 1375"/>
                <a:gd name="T79" fmla="*/ 684 h 970"/>
                <a:gd name="T80" fmla="*/ 921 w 1375"/>
                <a:gd name="T81" fmla="*/ 597 h 970"/>
                <a:gd name="T82" fmla="*/ 1121 w 1375"/>
                <a:gd name="T83" fmla="*/ 486 h 970"/>
                <a:gd name="T84" fmla="*/ 1183 w 1375"/>
                <a:gd name="T85" fmla="*/ 492 h 970"/>
                <a:gd name="T86" fmla="*/ 1247 w 1375"/>
                <a:gd name="T87" fmla="*/ 487 h 970"/>
                <a:gd name="T88" fmla="*/ 1253 w 1375"/>
                <a:gd name="T89" fmla="*/ 437 h 970"/>
                <a:gd name="T90" fmla="*/ 1343 w 1375"/>
                <a:gd name="T91" fmla="*/ 352 h 970"/>
                <a:gd name="T92" fmla="*/ 1366 w 1375"/>
                <a:gd name="T93" fmla="*/ 261 h 970"/>
                <a:gd name="T94" fmla="*/ 1232 w 1375"/>
                <a:gd name="T95" fmla="*/ 170 h 970"/>
                <a:gd name="T96" fmla="*/ 1233 w 1375"/>
                <a:gd name="T97" fmla="*/ 136 h 970"/>
                <a:gd name="T98" fmla="*/ 1132 w 1375"/>
                <a:gd name="T99" fmla="*/ 163 h 970"/>
                <a:gd name="T100" fmla="*/ 1020 w 1375"/>
                <a:gd name="T101" fmla="*/ 192 h 970"/>
                <a:gd name="T102" fmla="*/ 896 w 1375"/>
                <a:gd name="T103" fmla="*/ 233 h 970"/>
                <a:gd name="T104" fmla="*/ 897 w 1375"/>
                <a:gd name="T105" fmla="*/ 7 h 970"/>
                <a:gd name="T106" fmla="*/ 642 w 1375"/>
                <a:gd name="T107" fmla="*/ 236 h 970"/>
                <a:gd name="T108" fmla="*/ 610 w 1375"/>
                <a:gd name="T109" fmla="*/ 347 h 970"/>
                <a:gd name="T110" fmla="*/ 420 w 1375"/>
                <a:gd name="T111" fmla="*/ 497 h 970"/>
                <a:gd name="T112" fmla="*/ 155 w 1375"/>
                <a:gd name="T113" fmla="*/ 609 h 970"/>
                <a:gd name="T114" fmla="*/ 84 w 1375"/>
                <a:gd name="T115" fmla="*/ 644 h 970"/>
                <a:gd name="T116" fmla="*/ 69 w 1375"/>
                <a:gd name="T117" fmla="*/ 878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75" h="970">
                  <a:moveTo>
                    <a:pt x="105" y="970"/>
                  </a:moveTo>
                  <a:lnTo>
                    <a:pt x="105" y="970"/>
                  </a:lnTo>
                  <a:lnTo>
                    <a:pt x="55" y="954"/>
                  </a:lnTo>
                  <a:lnTo>
                    <a:pt x="62" y="877"/>
                  </a:lnTo>
                  <a:lnTo>
                    <a:pt x="63" y="826"/>
                  </a:lnTo>
                  <a:lnTo>
                    <a:pt x="0" y="715"/>
                  </a:lnTo>
                  <a:lnTo>
                    <a:pt x="80" y="639"/>
                  </a:lnTo>
                  <a:lnTo>
                    <a:pt x="114" y="597"/>
                  </a:lnTo>
                  <a:lnTo>
                    <a:pt x="139" y="574"/>
                  </a:lnTo>
                  <a:lnTo>
                    <a:pt x="157" y="601"/>
                  </a:lnTo>
                  <a:lnTo>
                    <a:pt x="292" y="552"/>
                  </a:lnTo>
                  <a:lnTo>
                    <a:pt x="335" y="527"/>
                  </a:lnTo>
                  <a:lnTo>
                    <a:pt x="416" y="491"/>
                  </a:lnTo>
                  <a:lnTo>
                    <a:pt x="478" y="418"/>
                  </a:lnTo>
                  <a:lnTo>
                    <a:pt x="560" y="384"/>
                  </a:lnTo>
                  <a:lnTo>
                    <a:pt x="600" y="347"/>
                  </a:lnTo>
                  <a:lnTo>
                    <a:pt x="544" y="300"/>
                  </a:lnTo>
                  <a:lnTo>
                    <a:pt x="595" y="233"/>
                  </a:lnTo>
                  <a:lnTo>
                    <a:pt x="637" y="230"/>
                  </a:lnTo>
                  <a:lnTo>
                    <a:pt x="647" y="170"/>
                  </a:lnTo>
                  <a:lnTo>
                    <a:pt x="757" y="117"/>
                  </a:lnTo>
                  <a:lnTo>
                    <a:pt x="895" y="1"/>
                  </a:lnTo>
                  <a:lnTo>
                    <a:pt x="905" y="0"/>
                  </a:lnTo>
                  <a:lnTo>
                    <a:pt x="957" y="131"/>
                  </a:lnTo>
                  <a:lnTo>
                    <a:pt x="904" y="233"/>
                  </a:lnTo>
                  <a:lnTo>
                    <a:pt x="914" y="245"/>
                  </a:lnTo>
                  <a:lnTo>
                    <a:pt x="951" y="225"/>
                  </a:lnTo>
                  <a:lnTo>
                    <a:pt x="1018" y="186"/>
                  </a:lnTo>
                  <a:lnTo>
                    <a:pt x="1063" y="172"/>
                  </a:lnTo>
                  <a:lnTo>
                    <a:pt x="1089" y="163"/>
                  </a:lnTo>
                  <a:lnTo>
                    <a:pt x="1131" y="156"/>
                  </a:lnTo>
                  <a:lnTo>
                    <a:pt x="1156" y="151"/>
                  </a:lnTo>
                  <a:lnTo>
                    <a:pt x="1206" y="128"/>
                  </a:lnTo>
                  <a:lnTo>
                    <a:pt x="1231" y="130"/>
                  </a:lnTo>
                  <a:lnTo>
                    <a:pt x="1259" y="111"/>
                  </a:lnTo>
                  <a:lnTo>
                    <a:pt x="1277" y="131"/>
                  </a:lnTo>
                  <a:lnTo>
                    <a:pt x="1244" y="167"/>
                  </a:lnTo>
                  <a:lnTo>
                    <a:pt x="1276" y="176"/>
                  </a:lnTo>
                  <a:lnTo>
                    <a:pt x="1367" y="240"/>
                  </a:lnTo>
                  <a:lnTo>
                    <a:pt x="1374" y="263"/>
                  </a:lnTo>
                  <a:lnTo>
                    <a:pt x="1353" y="280"/>
                  </a:lnTo>
                  <a:lnTo>
                    <a:pt x="1375" y="335"/>
                  </a:lnTo>
                  <a:lnTo>
                    <a:pt x="1347" y="357"/>
                  </a:lnTo>
                  <a:lnTo>
                    <a:pt x="1301" y="381"/>
                  </a:lnTo>
                  <a:lnTo>
                    <a:pt x="1268" y="407"/>
                  </a:lnTo>
                  <a:lnTo>
                    <a:pt x="1260" y="437"/>
                  </a:lnTo>
                  <a:lnTo>
                    <a:pt x="1261" y="448"/>
                  </a:lnTo>
                  <a:lnTo>
                    <a:pt x="1257" y="471"/>
                  </a:lnTo>
                  <a:lnTo>
                    <a:pt x="1252" y="493"/>
                  </a:lnTo>
                  <a:lnTo>
                    <a:pt x="1221" y="499"/>
                  </a:lnTo>
                  <a:lnTo>
                    <a:pt x="1211" y="505"/>
                  </a:lnTo>
                  <a:lnTo>
                    <a:pt x="1179" y="498"/>
                  </a:lnTo>
                  <a:lnTo>
                    <a:pt x="1171" y="486"/>
                  </a:lnTo>
                  <a:lnTo>
                    <a:pt x="1147" y="477"/>
                  </a:lnTo>
                  <a:lnTo>
                    <a:pt x="1125" y="491"/>
                  </a:lnTo>
                  <a:lnTo>
                    <a:pt x="1096" y="524"/>
                  </a:lnTo>
                  <a:lnTo>
                    <a:pt x="969" y="574"/>
                  </a:lnTo>
                  <a:lnTo>
                    <a:pt x="928" y="601"/>
                  </a:lnTo>
                  <a:lnTo>
                    <a:pt x="930" y="641"/>
                  </a:lnTo>
                  <a:lnTo>
                    <a:pt x="921" y="675"/>
                  </a:lnTo>
                  <a:lnTo>
                    <a:pt x="897" y="690"/>
                  </a:lnTo>
                  <a:lnTo>
                    <a:pt x="869" y="697"/>
                  </a:lnTo>
                  <a:lnTo>
                    <a:pt x="855" y="714"/>
                  </a:lnTo>
                  <a:lnTo>
                    <a:pt x="855" y="730"/>
                  </a:lnTo>
                  <a:lnTo>
                    <a:pt x="848" y="737"/>
                  </a:lnTo>
                  <a:lnTo>
                    <a:pt x="835" y="734"/>
                  </a:lnTo>
                  <a:lnTo>
                    <a:pt x="783" y="767"/>
                  </a:lnTo>
                  <a:lnTo>
                    <a:pt x="737" y="824"/>
                  </a:lnTo>
                  <a:lnTo>
                    <a:pt x="711" y="843"/>
                  </a:lnTo>
                  <a:lnTo>
                    <a:pt x="690" y="877"/>
                  </a:lnTo>
                  <a:lnTo>
                    <a:pt x="676" y="903"/>
                  </a:lnTo>
                  <a:lnTo>
                    <a:pt x="631" y="899"/>
                  </a:lnTo>
                  <a:lnTo>
                    <a:pt x="639" y="872"/>
                  </a:lnTo>
                  <a:lnTo>
                    <a:pt x="640" y="860"/>
                  </a:lnTo>
                  <a:lnTo>
                    <a:pt x="636" y="859"/>
                  </a:lnTo>
                  <a:lnTo>
                    <a:pt x="640" y="834"/>
                  </a:lnTo>
                  <a:lnTo>
                    <a:pt x="592" y="792"/>
                  </a:lnTo>
                  <a:lnTo>
                    <a:pt x="607" y="715"/>
                  </a:lnTo>
                  <a:lnTo>
                    <a:pt x="603" y="704"/>
                  </a:lnTo>
                  <a:lnTo>
                    <a:pt x="485" y="757"/>
                  </a:lnTo>
                  <a:lnTo>
                    <a:pt x="450" y="791"/>
                  </a:lnTo>
                  <a:lnTo>
                    <a:pt x="416" y="836"/>
                  </a:lnTo>
                  <a:lnTo>
                    <a:pt x="397" y="845"/>
                  </a:lnTo>
                  <a:lnTo>
                    <a:pt x="359" y="851"/>
                  </a:lnTo>
                  <a:lnTo>
                    <a:pt x="325" y="858"/>
                  </a:lnTo>
                  <a:lnTo>
                    <a:pt x="291" y="873"/>
                  </a:lnTo>
                  <a:lnTo>
                    <a:pt x="276" y="883"/>
                  </a:lnTo>
                  <a:lnTo>
                    <a:pt x="201" y="933"/>
                  </a:lnTo>
                  <a:lnTo>
                    <a:pt x="105" y="970"/>
                  </a:lnTo>
                  <a:close/>
                  <a:moveTo>
                    <a:pt x="62" y="949"/>
                  </a:moveTo>
                  <a:lnTo>
                    <a:pt x="62" y="949"/>
                  </a:lnTo>
                  <a:lnTo>
                    <a:pt x="105" y="963"/>
                  </a:lnTo>
                  <a:lnTo>
                    <a:pt x="198" y="927"/>
                  </a:lnTo>
                  <a:lnTo>
                    <a:pt x="272" y="877"/>
                  </a:lnTo>
                  <a:lnTo>
                    <a:pt x="288" y="867"/>
                  </a:lnTo>
                  <a:lnTo>
                    <a:pt x="323" y="852"/>
                  </a:lnTo>
                  <a:lnTo>
                    <a:pt x="357" y="845"/>
                  </a:lnTo>
                  <a:lnTo>
                    <a:pt x="396" y="838"/>
                  </a:lnTo>
                  <a:lnTo>
                    <a:pt x="413" y="830"/>
                  </a:lnTo>
                  <a:lnTo>
                    <a:pt x="445" y="787"/>
                  </a:lnTo>
                  <a:lnTo>
                    <a:pt x="481" y="751"/>
                  </a:lnTo>
                  <a:lnTo>
                    <a:pt x="607" y="695"/>
                  </a:lnTo>
                  <a:lnTo>
                    <a:pt x="614" y="715"/>
                  </a:lnTo>
                  <a:lnTo>
                    <a:pt x="599" y="789"/>
                  </a:lnTo>
                  <a:lnTo>
                    <a:pt x="647" y="831"/>
                  </a:lnTo>
                  <a:lnTo>
                    <a:pt x="643" y="854"/>
                  </a:lnTo>
                  <a:lnTo>
                    <a:pt x="648" y="856"/>
                  </a:lnTo>
                  <a:lnTo>
                    <a:pt x="646" y="873"/>
                  </a:lnTo>
                  <a:lnTo>
                    <a:pt x="640" y="893"/>
                  </a:lnTo>
                  <a:lnTo>
                    <a:pt x="672" y="896"/>
                  </a:lnTo>
                  <a:lnTo>
                    <a:pt x="684" y="874"/>
                  </a:lnTo>
                  <a:lnTo>
                    <a:pt x="706" y="838"/>
                  </a:lnTo>
                  <a:lnTo>
                    <a:pt x="732" y="819"/>
                  </a:lnTo>
                  <a:lnTo>
                    <a:pt x="779" y="762"/>
                  </a:lnTo>
                  <a:lnTo>
                    <a:pt x="834" y="726"/>
                  </a:lnTo>
                  <a:lnTo>
                    <a:pt x="846" y="730"/>
                  </a:lnTo>
                  <a:lnTo>
                    <a:pt x="849" y="727"/>
                  </a:lnTo>
                  <a:lnTo>
                    <a:pt x="848" y="711"/>
                  </a:lnTo>
                  <a:lnTo>
                    <a:pt x="865" y="691"/>
                  </a:lnTo>
                  <a:lnTo>
                    <a:pt x="894" y="684"/>
                  </a:lnTo>
                  <a:lnTo>
                    <a:pt x="915" y="671"/>
                  </a:lnTo>
                  <a:lnTo>
                    <a:pt x="923" y="640"/>
                  </a:lnTo>
                  <a:lnTo>
                    <a:pt x="921" y="597"/>
                  </a:lnTo>
                  <a:lnTo>
                    <a:pt x="966" y="568"/>
                  </a:lnTo>
                  <a:lnTo>
                    <a:pt x="1093" y="518"/>
                  </a:lnTo>
                  <a:lnTo>
                    <a:pt x="1121" y="486"/>
                  </a:lnTo>
                  <a:lnTo>
                    <a:pt x="1146" y="469"/>
                  </a:lnTo>
                  <a:lnTo>
                    <a:pt x="1176" y="481"/>
                  </a:lnTo>
                  <a:lnTo>
                    <a:pt x="1183" y="492"/>
                  </a:lnTo>
                  <a:lnTo>
                    <a:pt x="1209" y="498"/>
                  </a:lnTo>
                  <a:lnTo>
                    <a:pt x="1219" y="492"/>
                  </a:lnTo>
                  <a:lnTo>
                    <a:pt x="1247" y="487"/>
                  </a:lnTo>
                  <a:lnTo>
                    <a:pt x="1251" y="469"/>
                  </a:lnTo>
                  <a:lnTo>
                    <a:pt x="1254" y="448"/>
                  </a:lnTo>
                  <a:lnTo>
                    <a:pt x="1253" y="437"/>
                  </a:lnTo>
                  <a:lnTo>
                    <a:pt x="1262" y="403"/>
                  </a:lnTo>
                  <a:lnTo>
                    <a:pt x="1297" y="375"/>
                  </a:lnTo>
                  <a:lnTo>
                    <a:pt x="1343" y="352"/>
                  </a:lnTo>
                  <a:lnTo>
                    <a:pt x="1367" y="333"/>
                  </a:lnTo>
                  <a:lnTo>
                    <a:pt x="1345" y="278"/>
                  </a:lnTo>
                  <a:lnTo>
                    <a:pt x="1366" y="261"/>
                  </a:lnTo>
                  <a:lnTo>
                    <a:pt x="1361" y="244"/>
                  </a:lnTo>
                  <a:lnTo>
                    <a:pt x="1272" y="181"/>
                  </a:lnTo>
                  <a:lnTo>
                    <a:pt x="1232" y="170"/>
                  </a:lnTo>
                  <a:lnTo>
                    <a:pt x="1268" y="131"/>
                  </a:lnTo>
                  <a:lnTo>
                    <a:pt x="1258" y="120"/>
                  </a:lnTo>
                  <a:lnTo>
                    <a:pt x="1233" y="136"/>
                  </a:lnTo>
                  <a:lnTo>
                    <a:pt x="1207" y="135"/>
                  </a:lnTo>
                  <a:lnTo>
                    <a:pt x="1158" y="158"/>
                  </a:lnTo>
                  <a:lnTo>
                    <a:pt x="1132" y="163"/>
                  </a:lnTo>
                  <a:lnTo>
                    <a:pt x="1090" y="169"/>
                  </a:lnTo>
                  <a:lnTo>
                    <a:pt x="1065" y="178"/>
                  </a:lnTo>
                  <a:lnTo>
                    <a:pt x="1020" y="192"/>
                  </a:lnTo>
                  <a:lnTo>
                    <a:pt x="954" y="231"/>
                  </a:lnTo>
                  <a:lnTo>
                    <a:pt x="912" y="253"/>
                  </a:lnTo>
                  <a:lnTo>
                    <a:pt x="896" y="233"/>
                  </a:lnTo>
                  <a:lnTo>
                    <a:pt x="950" y="131"/>
                  </a:lnTo>
                  <a:lnTo>
                    <a:pt x="901" y="7"/>
                  </a:lnTo>
                  <a:lnTo>
                    <a:pt x="897" y="7"/>
                  </a:lnTo>
                  <a:lnTo>
                    <a:pt x="761" y="122"/>
                  </a:lnTo>
                  <a:lnTo>
                    <a:pt x="653" y="175"/>
                  </a:lnTo>
                  <a:lnTo>
                    <a:pt x="642" y="236"/>
                  </a:lnTo>
                  <a:lnTo>
                    <a:pt x="598" y="240"/>
                  </a:lnTo>
                  <a:lnTo>
                    <a:pt x="553" y="299"/>
                  </a:lnTo>
                  <a:lnTo>
                    <a:pt x="610" y="347"/>
                  </a:lnTo>
                  <a:lnTo>
                    <a:pt x="563" y="390"/>
                  </a:lnTo>
                  <a:lnTo>
                    <a:pt x="481" y="423"/>
                  </a:lnTo>
                  <a:lnTo>
                    <a:pt x="420" y="497"/>
                  </a:lnTo>
                  <a:lnTo>
                    <a:pt x="338" y="533"/>
                  </a:lnTo>
                  <a:lnTo>
                    <a:pt x="295" y="558"/>
                  </a:lnTo>
                  <a:lnTo>
                    <a:pt x="155" y="609"/>
                  </a:lnTo>
                  <a:lnTo>
                    <a:pt x="138" y="584"/>
                  </a:lnTo>
                  <a:lnTo>
                    <a:pt x="119" y="602"/>
                  </a:lnTo>
                  <a:lnTo>
                    <a:pt x="84" y="644"/>
                  </a:lnTo>
                  <a:lnTo>
                    <a:pt x="8" y="716"/>
                  </a:lnTo>
                  <a:lnTo>
                    <a:pt x="70" y="824"/>
                  </a:lnTo>
                  <a:lnTo>
                    <a:pt x="69" y="878"/>
                  </a:lnTo>
                  <a:lnTo>
                    <a:pt x="62" y="949"/>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3" name="Freeform 39"/>
            <p:cNvSpPr>
              <a:spLocks/>
            </p:cNvSpPr>
            <p:nvPr/>
          </p:nvSpPr>
          <p:spPr bwMode="auto">
            <a:xfrm>
              <a:off x="4232275" y="2836863"/>
              <a:ext cx="1422400" cy="1025525"/>
            </a:xfrm>
            <a:custGeom>
              <a:avLst/>
              <a:gdLst>
                <a:gd name="T0" fmla="*/ 1478 w 1491"/>
                <a:gd name="T1" fmla="*/ 486 h 1074"/>
                <a:gd name="T2" fmla="*/ 1449 w 1491"/>
                <a:gd name="T3" fmla="*/ 453 h 1074"/>
                <a:gd name="T4" fmla="*/ 1409 w 1491"/>
                <a:gd name="T5" fmla="*/ 404 h 1074"/>
                <a:gd name="T6" fmla="*/ 1344 w 1491"/>
                <a:gd name="T7" fmla="*/ 412 h 1074"/>
                <a:gd name="T8" fmla="*/ 1274 w 1491"/>
                <a:gd name="T9" fmla="*/ 400 h 1074"/>
                <a:gd name="T10" fmla="*/ 1240 w 1491"/>
                <a:gd name="T11" fmla="*/ 378 h 1074"/>
                <a:gd name="T12" fmla="*/ 1192 w 1491"/>
                <a:gd name="T13" fmla="*/ 352 h 1074"/>
                <a:gd name="T14" fmla="*/ 1165 w 1491"/>
                <a:gd name="T15" fmla="*/ 320 h 1074"/>
                <a:gd name="T16" fmla="*/ 1114 w 1491"/>
                <a:gd name="T17" fmla="*/ 277 h 1074"/>
                <a:gd name="T18" fmla="*/ 1075 w 1491"/>
                <a:gd name="T19" fmla="*/ 274 h 1074"/>
                <a:gd name="T20" fmla="*/ 1011 w 1491"/>
                <a:gd name="T21" fmla="*/ 222 h 1074"/>
                <a:gd name="T22" fmla="*/ 933 w 1491"/>
                <a:gd name="T23" fmla="*/ 199 h 1074"/>
                <a:gd name="T24" fmla="*/ 819 w 1491"/>
                <a:gd name="T25" fmla="*/ 202 h 1074"/>
                <a:gd name="T26" fmla="*/ 689 w 1491"/>
                <a:gd name="T27" fmla="*/ 188 h 1074"/>
                <a:gd name="T28" fmla="*/ 754 w 1491"/>
                <a:gd name="T29" fmla="*/ 33 h 1074"/>
                <a:gd name="T30" fmla="*/ 602 w 1491"/>
                <a:gd name="T31" fmla="*/ 2 h 1074"/>
                <a:gd name="T32" fmla="*/ 493 w 1491"/>
                <a:gd name="T33" fmla="*/ 50 h 1074"/>
                <a:gd name="T34" fmla="*/ 415 w 1491"/>
                <a:gd name="T35" fmla="*/ 21 h 1074"/>
                <a:gd name="T36" fmla="*/ 303 w 1491"/>
                <a:gd name="T37" fmla="*/ 29 h 1074"/>
                <a:gd name="T38" fmla="*/ 339 w 1491"/>
                <a:gd name="T39" fmla="*/ 113 h 1074"/>
                <a:gd name="T40" fmla="*/ 329 w 1491"/>
                <a:gd name="T41" fmla="*/ 166 h 1074"/>
                <a:gd name="T42" fmla="*/ 263 w 1491"/>
                <a:gd name="T43" fmla="*/ 208 h 1074"/>
                <a:gd name="T44" fmla="*/ 210 w 1491"/>
                <a:gd name="T45" fmla="*/ 298 h 1074"/>
                <a:gd name="T46" fmla="*/ 141 w 1491"/>
                <a:gd name="T47" fmla="*/ 369 h 1074"/>
                <a:gd name="T48" fmla="*/ 86 w 1491"/>
                <a:gd name="T49" fmla="*/ 456 h 1074"/>
                <a:gd name="T50" fmla="*/ 200 w 1491"/>
                <a:gd name="T51" fmla="*/ 443 h 1074"/>
                <a:gd name="T52" fmla="*/ 362 w 1491"/>
                <a:gd name="T53" fmla="*/ 400 h 1074"/>
                <a:gd name="T54" fmla="*/ 465 w 1491"/>
                <a:gd name="T55" fmla="*/ 488 h 1074"/>
                <a:gd name="T56" fmla="*/ 407 w 1491"/>
                <a:gd name="T57" fmla="*/ 535 h 1074"/>
                <a:gd name="T58" fmla="*/ 369 w 1491"/>
                <a:gd name="T59" fmla="*/ 577 h 1074"/>
                <a:gd name="T60" fmla="*/ 227 w 1491"/>
                <a:gd name="T61" fmla="*/ 648 h 1074"/>
                <a:gd name="T62" fmla="*/ 225 w 1491"/>
                <a:gd name="T63" fmla="*/ 764 h 1074"/>
                <a:gd name="T64" fmla="*/ 105 w 1491"/>
                <a:gd name="T65" fmla="*/ 908 h 1074"/>
                <a:gd name="T66" fmla="*/ 0 w 1491"/>
                <a:gd name="T67" fmla="*/ 1005 h 1074"/>
                <a:gd name="T68" fmla="*/ 47 w 1491"/>
                <a:gd name="T69" fmla="*/ 1028 h 1074"/>
                <a:gd name="T70" fmla="*/ 92 w 1491"/>
                <a:gd name="T71" fmla="*/ 1074 h 1074"/>
                <a:gd name="T72" fmla="*/ 210 w 1491"/>
                <a:gd name="T73" fmla="*/ 984 h 1074"/>
                <a:gd name="T74" fmla="*/ 234 w 1491"/>
                <a:gd name="T75" fmla="*/ 963 h 1074"/>
                <a:gd name="T76" fmla="*/ 302 w 1491"/>
                <a:gd name="T77" fmla="*/ 998 h 1074"/>
                <a:gd name="T78" fmla="*/ 367 w 1491"/>
                <a:gd name="T79" fmla="*/ 941 h 1074"/>
                <a:gd name="T80" fmla="*/ 404 w 1491"/>
                <a:gd name="T81" fmla="*/ 902 h 1074"/>
                <a:gd name="T82" fmla="*/ 425 w 1491"/>
                <a:gd name="T83" fmla="*/ 861 h 1074"/>
                <a:gd name="T84" fmla="*/ 456 w 1491"/>
                <a:gd name="T85" fmla="*/ 831 h 1074"/>
                <a:gd name="T86" fmla="*/ 455 w 1491"/>
                <a:gd name="T87" fmla="*/ 799 h 1074"/>
                <a:gd name="T88" fmla="*/ 518 w 1491"/>
                <a:gd name="T89" fmla="*/ 814 h 1074"/>
                <a:gd name="T90" fmla="*/ 643 w 1491"/>
                <a:gd name="T91" fmla="*/ 716 h 1074"/>
                <a:gd name="T92" fmla="*/ 688 w 1491"/>
                <a:gd name="T93" fmla="*/ 674 h 1074"/>
                <a:gd name="T94" fmla="*/ 697 w 1491"/>
                <a:gd name="T95" fmla="*/ 640 h 1074"/>
                <a:gd name="T96" fmla="*/ 770 w 1491"/>
                <a:gd name="T97" fmla="*/ 657 h 1074"/>
                <a:gd name="T98" fmla="*/ 816 w 1491"/>
                <a:gd name="T99" fmla="*/ 659 h 1074"/>
                <a:gd name="T100" fmla="*/ 890 w 1491"/>
                <a:gd name="T101" fmla="*/ 668 h 1074"/>
                <a:gd name="T102" fmla="*/ 972 w 1491"/>
                <a:gd name="T103" fmla="*/ 660 h 1074"/>
                <a:gd name="T104" fmla="*/ 1056 w 1491"/>
                <a:gd name="T105" fmla="*/ 606 h 1074"/>
                <a:gd name="T106" fmla="*/ 1144 w 1491"/>
                <a:gd name="T107" fmla="*/ 584 h 1074"/>
                <a:gd name="T108" fmla="*/ 1247 w 1491"/>
                <a:gd name="T109" fmla="*/ 598 h 1074"/>
                <a:gd name="T110" fmla="*/ 1317 w 1491"/>
                <a:gd name="T111" fmla="*/ 602 h 1074"/>
                <a:gd name="T112" fmla="*/ 1403 w 1491"/>
                <a:gd name="T113" fmla="*/ 594 h 1074"/>
                <a:gd name="T114" fmla="*/ 1476 w 1491"/>
                <a:gd name="T115" fmla="*/ 537 h 1074"/>
                <a:gd name="T116" fmla="*/ 1413 w 1491"/>
                <a:gd name="T117" fmla="*/ 547 h 1074"/>
                <a:gd name="T118" fmla="*/ 1467 w 1491"/>
                <a:gd name="T119" fmla="*/ 496 h 1074"/>
                <a:gd name="T120" fmla="*/ 1478 w 1491"/>
                <a:gd name="T121" fmla="*/ 486 h 10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91" h="1074">
                  <a:moveTo>
                    <a:pt x="1478" y="486"/>
                  </a:moveTo>
                  <a:lnTo>
                    <a:pt x="1478" y="486"/>
                  </a:lnTo>
                  <a:lnTo>
                    <a:pt x="1446" y="471"/>
                  </a:lnTo>
                  <a:lnTo>
                    <a:pt x="1449" y="453"/>
                  </a:lnTo>
                  <a:lnTo>
                    <a:pt x="1452" y="441"/>
                  </a:lnTo>
                  <a:lnTo>
                    <a:pt x="1409" y="404"/>
                  </a:lnTo>
                  <a:lnTo>
                    <a:pt x="1358" y="409"/>
                  </a:lnTo>
                  <a:lnTo>
                    <a:pt x="1344" y="412"/>
                  </a:lnTo>
                  <a:lnTo>
                    <a:pt x="1284" y="407"/>
                  </a:lnTo>
                  <a:lnTo>
                    <a:pt x="1274" y="400"/>
                  </a:lnTo>
                  <a:lnTo>
                    <a:pt x="1240" y="387"/>
                  </a:lnTo>
                  <a:lnTo>
                    <a:pt x="1240" y="378"/>
                  </a:lnTo>
                  <a:lnTo>
                    <a:pt x="1187" y="379"/>
                  </a:lnTo>
                  <a:lnTo>
                    <a:pt x="1192" y="352"/>
                  </a:lnTo>
                  <a:lnTo>
                    <a:pt x="1191" y="336"/>
                  </a:lnTo>
                  <a:lnTo>
                    <a:pt x="1165" y="320"/>
                  </a:lnTo>
                  <a:lnTo>
                    <a:pt x="1117" y="291"/>
                  </a:lnTo>
                  <a:lnTo>
                    <a:pt x="1114" y="277"/>
                  </a:lnTo>
                  <a:lnTo>
                    <a:pt x="1087" y="275"/>
                  </a:lnTo>
                  <a:lnTo>
                    <a:pt x="1075" y="274"/>
                  </a:lnTo>
                  <a:lnTo>
                    <a:pt x="1080" y="257"/>
                  </a:lnTo>
                  <a:lnTo>
                    <a:pt x="1011" y="222"/>
                  </a:lnTo>
                  <a:lnTo>
                    <a:pt x="1014" y="195"/>
                  </a:lnTo>
                  <a:lnTo>
                    <a:pt x="933" y="199"/>
                  </a:lnTo>
                  <a:lnTo>
                    <a:pt x="843" y="250"/>
                  </a:lnTo>
                  <a:lnTo>
                    <a:pt x="819" y="202"/>
                  </a:lnTo>
                  <a:lnTo>
                    <a:pt x="735" y="200"/>
                  </a:lnTo>
                  <a:lnTo>
                    <a:pt x="689" y="188"/>
                  </a:lnTo>
                  <a:lnTo>
                    <a:pt x="706" y="124"/>
                  </a:lnTo>
                  <a:lnTo>
                    <a:pt x="754" y="33"/>
                  </a:lnTo>
                  <a:lnTo>
                    <a:pt x="667" y="43"/>
                  </a:lnTo>
                  <a:lnTo>
                    <a:pt x="602" y="2"/>
                  </a:lnTo>
                  <a:lnTo>
                    <a:pt x="570" y="29"/>
                  </a:lnTo>
                  <a:lnTo>
                    <a:pt x="493" y="50"/>
                  </a:lnTo>
                  <a:lnTo>
                    <a:pt x="422" y="20"/>
                  </a:lnTo>
                  <a:lnTo>
                    <a:pt x="415" y="21"/>
                  </a:lnTo>
                  <a:lnTo>
                    <a:pt x="383" y="0"/>
                  </a:lnTo>
                  <a:lnTo>
                    <a:pt x="303" y="29"/>
                  </a:lnTo>
                  <a:lnTo>
                    <a:pt x="320" y="113"/>
                  </a:lnTo>
                  <a:lnTo>
                    <a:pt x="339" y="113"/>
                  </a:lnTo>
                  <a:lnTo>
                    <a:pt x="340" y="127"/>
                  </a:lnTo>
                  <a:lnTo>
                    <a:pt x="329" y="166"/>
                  </a:lnTo>
                  <a:lnTo>
                    <a:pt x="277" y="174"/>
                  </a:lnTo>
                  <a:lnTo>
                    <a:pt x="263" y="208"/>
                  </a:lnTo>
                  <a:lnTo>
                    <a:pt x="214" y="215"/>
                  </a:lnTo>
                  <a:lnTo>
                    <a:pt x="210" y="298"/>
                  </a:lnTo>
                  <a:lnTo>
                    <a:pt x="158" y="302"/>
                  </a:lnTo>
                  <a:lnTo>
                    <a:pt x="141" y="369"/>
                  </a:lnTo>
                  <a:lnTo>
                    <a:pt x="96" y="398"/>
                  </a:lnTo>
                  <a:lnTo>
                    <a:pt x="86" y="456"/>
                  </a:lnTo>
                  <a:lnTo>
                    <a:pt x="142" y="440"/>
                  </a:lnTo>
                  <a:lnTo>
                    <a:pt x="200" y="443"/>
                  </a:lnTo>
                  <a:lnTo>
                    <a:pt x="280" y="437"/>
                  </a:lnTo>
                  <a:lnTo>
                    <a:pt x="362" y="400"/>
                  </a:lnTo>
                  <a:lnTo>
                    <a:pt x="407" y="415"/>
                  </a:lnTo>
                  <a:lnTo>
                    <a:pt x="465" y="488"/>
                  </a:lnTo>
                  <a:lnTo>
                    <a:pt x="454" y="517"/>
                  </a:lnTo>
                  <a:lnTo>
                    <a:pt x="407" y="535"/>
                  </a:lnTo>
                  <a:lnTo>
                    <a:pt x="356" y="547"/>
                  </a:lnTo>
                  <a:lnTo>
                    <a:pt x="369" y="577"/>
                  </a:lnTo>
                  <a:lnTo>
                    <a:pt x="350" y="613"/>
                  </a:lnTo>
                  <a:lnTo>
                    <a:pt x="227" y="648"/>
                  </a:lnTo>
                  <a:lnTo>
                    <a:pt x="212" y="663"/>
                  </a:lnTo>
                  <a:lnTo>
                    <a:pt x="225" y="764"/>
                  </a:lnTo>
                  <a:lnTo>
                    <a:pt x="215" y="821"/>
                  </a:lnTo>
                  <a:lnTo>
                    <a:pt x="105" y="908"/>
                  </a:lnTo>
                  <a:lnTo>
                    <a:pt x="65" y="963"/>
                  </a:lnTo>
                  <a:lnTo>
                    <a:pt x="0" y="1005"/>
                  </a:lnTo>
                  <a:lnTo>
                    <a:pt x="39" y="1028"/>
                  </a:lnTo>
                  <a:lnTo>
                    <a:pt x="47" y="1028"/>
                  </a:lnTo>
                  <a:lnTo>
                    <a:pt x="68" y="1002"/>
                  </a:lnTo>
                  <a:lnTo>
                    <a:pt x="92" y="1074"/>
                  </a:lnTo>
                  <a:lnTo>
                    <a:pt x="159" y="1035"/>
                  </a:lnTo>
                  <a:lnTo>
                    <a:pt x="210" y="984"/>
                  </a:lnTo>
                  <a:lnTo>
                    <a:pt x="220" y="969"/>
                  </a:lnTo>
                  <a:lnTo>
                    <a:pt x="234" y="963"/>
                  </a:lnTo>
                  <a:lnTo>
                    <a:pt x="243" y="983"/>
                  </a:lnTo>
                  <a:lnTo>
                    <a:pt x="302" y="998"/>
                  </a:lnTo>
                  <a:lnTo>
                    <a:pt x="324" y="958"/>
                  </a:lnTo>
                  <a:lnTo>
                    <a:pt x="367" y="941"/>
                  </a:lnTo>
                  <a:lnTo>
                    <a:pt x="387" y="932"/>
                  </a:lnTo>
                  <a:lnTo>
                    <a:pt x="404" y="902"/>
                  </a:lnTo>
                  <a:lnTo>
                    <a:pt x="407" y="896"/>
                  </a:lnTo>
                  <a:lnTo>
                    <a:pt x="425" y="861"/>
                  </a:lnTo>
                  <a:lnTo>
                    <a:pt x="432" y="844"/>
                  </a:lnTo>
                  <a:lnTo>
                    <a:pt x="456" y="831"/>
                  </a:lnTo>
                  <a:lnTo>
                    <a:pt x="453" y="803"/>
                  </a:lnTo>
                  <a:lnTo>
                    <a:pt x="455" y="799"/>
                  </a:lnTo>
                  <a:lnTo>
                    <a:pt x="499" y="781"/>
                  </a:lnTo>
                  <a:lnTo>
                    <a:pt x="518" y="814"/>
                  </a:lnTo>
                  <a:lnTo>
                    <a:pt x="646" y="786"/>
                  </a:lnTo>
                  <a:lnTo>
                    <a:pt x="643" y="716"/>
                  </a:lnTo>
                  <a:lnTo>
                    <a:pt x="685" y="700"/>
                  </a:lnTo>
                  <a:lnTo>
                    <a:pt x="688" y="674"/>
                  </a:lnTo>
                  <a:lnTo>
                    <a:pt x="674" y="644"/>
                  </a:lnTo>
                  <a:lnTo>
                    <a:pt x="697" y="640"/>
                  </a:lnTo>
                  <a:lnTo>
                    <a:pt x="761" y="637"/>
                  </a:lnTo>
                  <a:lnTo>
                    <a:pt x="770" y="657"/>
                  </a:lnTo>
                  <a:lnTo>
                    <a:pt x="775" y="657"/>
                  </a:lnTo>
                  <a:lnTo>
                    <a:pt x="816" y="659"/>
                  </a:lnTo>
                  <a:lnTo>
                    <a:pt x="862" y="667"/>
                  </a:lnTo>
                  <a:lnTo>
                    <a:pt x="890" y="668"/>
                  </a:lnTo>
                  <a:lnTo>
                    <a:pt x="915" y="671"/>
                  </a:lnTo>
                  <a:lnTo>
                    <a:pt x="972" y="660"/>
                  </a:lnTo>
                  <a:lnTo>
                    <a:pt x="1034" y="606"/>
                  </a:lnTo>
                  <a:lnTo>
                    <a:pt x="1056" y="606"/>
                  </a:lnTo>
                  <a:lnTo>
                    <a:pt x="1119" y="578"/>
                  </a:lnTo>
                  <a:lnTo>
                    <a:pt x="1144" y="584"/>
                  </a:lnTo>
                  <a:lnTo>
                    <a:pt x="1207" y="603"/>
                  </a:lnTo>
                  <a:lnTo>
                    <a:pt x="1247" y="598"/>
                  </a:lnTo>
                  <a:lnTo>
                    <a:pt x="1251" y="597"/>
                  </a:lnTo>
                  <a:lnTo>
                    <a:pt x="1317" y="602"/>
                  </a:lnTo>
                  <a:lnTo>
                    <a:pt x="1351" y="617"/>
                  </a:lnTo>
                  <a:lnTo>
                    <a:pt x="1403" y="594"/>
                  </a:lnTo>
                  <a:lnTo>
                    <a:pt x="1491" y="555"/>
                  </a:lnTo>
                  <a:lnTo>
                    <a:pt x="1476" y="537"/>
                  </a:lnTo>
                  <a:lnTo>
                    <a:pt x="1432" y="555"/>
                  </a:lnTo>
                  <a:lnTo>
                    <a:pt x="1413" y="547"/>
                  </a:lnTo>
                  <a:lnTo>
                    <a:pt x="1420" y="541"/>
                  </a:lnTo>
                  <a:lnTo>
                    <a:pt x="1467" y="496"/>
                  </a:lnTo>
                  <a:lnTo>
                    <a:pt x="1478" y="486"/>
                  </a:lnTo>
                  <a:lnTo>
                    <a:pt x="1478" y="486"/>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4" name="Freeform 40"/>
            <p:cNvSpPr>
              <a:spLocks noEditPoints="1"/>
            </p:cNvSpPr>
            <p:nvPr/>
          </p:nvSpPr>
          <p:spPr bwMode="auto">
            <a:xfrm>
              <a:off x="4225925" y="2833688"/>
              <a:ext cx="1433513" cy="1033463"/>
            </a:xfrm>
            <a:custGeom>
              <a:avLst/>
              <a:gdLst>
                <a:gd name="T0" fmla="*/ 54 w 1502"/>
                <a:gd name="T1" fmla="*/ 1035 h 1083"/>
                <a:gd name="T2" fmla="*/ 108 w 1502"/>
                <a:gd name="T3" fmla="*/ 909 h 1083"/>
                <a:gd name="T4" fmla="*/ 232 w 1502"/>
                <a:gd name="T5" fmla="*/ 649 h 1083"/>
                <a:gd name="T6" fmla="*/ 412 w 1502"/>
                <a:gd name="T7" fmla="*/ 536 h 1083"/>
                <a:gd name="T8" fmla="*/ 368 w 1502"/>
                <a:gd name="T9" fmla="*/ 407 h 1083"/>
                <a:gd name="T10" fmla="*/ 88 w 1502"/>
                <a:gd name="T11" fmla="*/ 465 h 1083"/>
                <a:gd name="T12" fmla="*/ 213 w 1502"/>
                <a:gd name="T13" fmla="*/ 299 h 1083"/>
                <a:gd name="T14" fmla="*/ 333 w 1502"/>
                <a:gd name="T15" fmla="*/ 167 h 1083"/>
                <a:gd name="T16" fmla="*/ 305 w 1502"/>
                <a:gd name="T17" fmla="*/ 31 h 1083"/>
                <a:gd name="T18" fmla="*/ 499 w 1502"/>
                <a:gd name="T19" fmla="*/ 50 h 1083"/>
                <a:gd name="T20" fmla="*/ 765 w 1502"/>
                <a:gd name="T21" fmla="*/ 33 h 1083"/>
                <a:gd name="T22" fmla="*/ 827 w 1502"/>
                <a:gd name="T23" fmla="*/ 202 h 1083"/>
                <a:gd name="T24" fmla="*/ 1021 w 1502"/>
                <a:gd name="T25" fmla="*/ 224 h 1083"/>
                <a:gd name="T26" fmla="*/ 1126 w 1502"/>
                <a:gd name="T27" fmla="*/ 293 h 1083"/>
                <a:gd name="T28" fmla="*/ 1197 w 1502"/>
                <a:gd name="T29" fmla="*/ 379 h 1083"/>
                <a:gd name="T30" fmla="*/ 1291 w 1502"/>
                <a:gd name="T31" fmla="*/ 408 h 1083"/>
                <a:gd name="T32" fmla="*/ 1461 w 1502"/>
                <a:gd name="T33" fmla="*/ 443 h 1083"/>
                <a:gd name="T34" fmla="*/ 1425 w 1502"/>
                <a:gd name="T35" fmla="*/ 550 h 1083"/>
                <a:gd name="T36" fmla="*/ 1357 w 1502"/>
                <a:gd name="T37" fmla="*/ 625 h 1083"/>
                <a:gd name="T38" fmla="*/ 1213 w 1502"/>
                <a:gd name="T39" fmla="*/ 610 h 1083"/>
                <a:gd name="T40" fmla="*/ 1041 w 1502"/>
                <a:gd name="T41" fmla="*/ 613 h 1083"/>
                <a:gd name="T42" fmla="*/ 868 w 1502"/>
                <a:gd name="T43" fmla="*/ 675 h 1083"/>
                <a:gd name="T44" fmla="*/ 765 w 1502"/>
                <a:gd name="T45" fmla="*/ 644 h 1083"/>
                <a:gd name="T46" fmla="*/ 694 w 1502"/>
                <a:gd name="T47" fmla="*/ 706 h 1083"/>
                <a:gd name="T48" fmla="*/ 504 w 1502"/>
                <a:gd name="T49" fmla="*/ 789 h 1083"/>
                <a:gd name="T50" fmla="*/ 440 w 1502"/>
                <a:gd name="T51" fmla="*/ 851 h 1083"/>
                <a:gd name="T52" fmla="*/ 375 w 1502"/>
                <a:gd name="T53" fmla="*/ 948 h 1083"/>
                <a:gd name="T54" fmla="*/ 239 w 1502"/>
                <a:gd name="T55" fmla="*/ 971 h 1083"/>
                <a:gd name="T56" fmla="*/ 96 w 1502"/>
                <a:gd name="T57" fmla="*/ 1083 h 1083"/>
                <a:gd name="T58" fmla="*/ 163 w 1502"/>
                <a:gd name="T59" fmla="*/ 1037 h 1083"/>
                <a:gd name="T60" fmla="*/ 251 w 1502"/>
                <a:gd name="T61" fmla="*/ 984 h 1083"/>
                <a:gd name="T62" fmla="*/ 391 w 1502"/>
                <a:gd name="T63" fmla="*/ 934 h 1083"/>
                <a:gd name="T64" fmla="*/ 459 w 1502"/>
                <a:gd name="T65" fmla="*/ 833 h 1083"/>
                <a:gd name="T66" fmla="*/ 526 w 1502"/>
                <a:gd name="T67" fmla="*/ 814 h 1083"/>
                <a:gd name="T68" fmla="*/ 690 w 1502"/>
                <a:gd name="T69" fmla="*/ 678 h 1083"/>
                <a:gd name="T70" fmla="*/ 779 w 1502"/>
                <a:gd name="T71" fmla="*/ 658 h 1083"/>
                <a:gd name="T72" fmla="*/ 896 w 1502"/>
                <a:gd name="T73" fmla="*/ 669 h 1083"/>
                <a:gd name="T74" fmla="*/ 1061 w 1502"/>
                <a:gd name="T75" fmla="*/ 607 h 1083"/>
                <a:gd name="T76" fmla="*/ 1256 w 1502"/>
                <a:gd name="T77" fmla="*/ 598 h 1083"/>
                <a:gd name="T78" fmla="*/ 1481 w 1502"/>
                <a:gd name="T79" fmla="*/ 545 h 1083"/>
                <a:gd name="T80" fmla="*/ 1478 w 1502"/>
                <a:gd name="T81" fmla="*/ 491 h 1083"/>
                <a:gd name="T82" fmla="*/ 1364 w 1502"/>
                <a:gd name="T83" fmla="*/ 416 h 1083"/>
                <a:gd name="T84" fmla="*/ 1278 w 1502"/>
                <a:gd name="T85" fmla="*/ 407 h 1083"/>
                <a:gd name="T86" fmla="*/ 1194 w 1502"/>
                <a:gd name="T87" fmla="*/ 355 h 1083"/>
                <a:gd name="T88" fmla="*/ 1117 w 1502"/>
                <a:gd name="T89" fmla="*/ 284 h 1083"/>
                <a:gd name="T90" fmla="*/ 1017 w 1502"/>
                <a:gd name="T91" fmla="*/ 203 h 1083"/>
                <a:gd name="T92" fmla="*/ 741 w 1502"/>
                <a:gd name="T93" fmla="*/ 208 h 1083"/>
                <a:gd name="T94" fmla="*/ 672 w 1502"/>
                <a:gd name="T95" fmla="*/ 50 h 1083"/>
                <a:gd name="T96" fmla="*/ 428 w 1502"/>
                <a:gd name="T97" fmla="*/ 27 h 1083"/>
                <a:gd name="T98" fmla="*/ 329 w 1502"/>
                <a:gd name="T99" fmla="*/ 114 h 1083"/>
                <a:gd name="T100" fmla="*/ 285 w 1502"/>
                <a:gd name="T101" fmla="*/ 181 h 1083"/>
                <a:gd name="T102" fmla="*/ 167 w 1502"/>
                <a:gd name="T103" fmla="*/ 309 h 1083"/>
                <a:gd name="T104" fmla="*/ 148 w 1502"/>
                <a:gd name="T105" fmla="*/ 441 h 1083"/>
                <a:gd name="T106" fmla="*/ 415 w 1502"/>
                <a:gd name="T107" fmla="*/ 416 h 1083"/>
                <a:gd name="T108" fmla="*/ 367 w 1502"/>
                <a:gd name="T109" fmla="*/ 553 h 1083"/>
                <a:gd name="T110" fmla="*/ 222 w 1502"/>
                <a:gd name="T111" fmla="*/ 668 h 1083"/>
                <a:gd name="T112" fmla="*/ 113 w 1502"/>
                <a:gd name="T113" fmla="*/ 914 h 1083"/>
                <a:gd name="T114" fmla="*/ 51 w 1502"/>
                <a:gd name="T115" fmla="*/ 1029 h 1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02" h="1083">
                  <a:moveTo>
                    <a:pt x="96" y="1083"/>
                  </a:moveTo>
                  <a:lnTo>
                    <a:pt x="96" y="1083"/>
                  </a:lnTo>
                  <a:lnTo>
                    <a:pt x="73" y="1013"/>
                  </a:lnTo>
                  <a:lnTo>
                    <a:pt x="54" y="1035"/>
                  </a:lnTo>
                  <a:lnTo>
                    <a:pt x="44" y="1035"/>
                  </a:lnTo>
                  <a:lnTo>
                    <a:pt x="0" y="1009"/>
                  </a:lnTo>
                  <a:lnTo>
                    <a:pt x="69" y="964"/>
                  </a:lnTo>
                  <a:lnTo>
                    <a:pt x="108" y="909"/>
                  </a:lnTo>
                  <a:lnTo>
                    <a:pt x="218" y="823"/>
                  </a:lnTo>
                  <a:lnTo>
                    <a:pt x="228" y="768"/>
                  </a:lnTo>
                  <a:lnTo>
                    <a:pt x="215" y="665"/>
                  </a:lnTo>
                  <a:lnTo>
                    <a:pt x="232" y="649"/>
                  </a:lnTo>
                  <a:lnTo>
                    <a:pt x="354" y="614"/>
                  </a:lnTo>
                  <a:lnTo>
                    <a:pt x="371" y="581"/>
                  </a:lnTo>
                  <a:lnTo>
                    <a:pt x="358" y="548"/>
                  </a:lnTo>
                  <a:lnTo>
                    <a:pt x="412" y="536"/>
                  </a:lnTo>
                  <a:lnTo>
                    <a:pt x="457" y="519"/>
                  </a:lnTo>
                  <a:lnTo>
                    <a:pt x="467" y="493"/>
                  </a:lnTo>
                  <a:lnTo>
                    <a:pt x="411" y="422"/>
                  </a:lnTo>
                  <a:lnTo>
                    <a:pt x="368" y="407"/>
                  </a:lnTo>
                  <a:lnTo>
                    <a:pt x="286" y="444"/>
                  </a:lnTo>
                  <a:lnTo>
                    <a:pt x="206" y="451"/>
                  </a:lnTo>
                  <a:lnTo>
                    <a:pt x="148" y="447"/>
                  </a:lnTo>
                  <a:lnTo>
                    <a:pt x="88" y="465"/>
                  </a:lnTo>
                  <a:lnTo>
                    <a:pt x="99" y="400"/>
                  </a:lnTo>
                  <a:lnTo>
                    <a:pt x="144" y="371"/>
                  </a:lnTo>
                  <a:lnTo>
                    <a:pt x="161" y="303"/>
                  </a:lnTo>
                  <a:lnTo>
                    <a:pt x="213" y="299"/>
                  </a:lnTo>
                  <a:lnTo>
                    <a:pt x="217" y="216"/>
                  </a:lnTo>
                  <a:lnTo>
                    <a:pt x="266" y="209"/>
                  </a:lnTo>
                  <a:lnTo>
                    <a:pt x="280" y="175"/>
                  </a:lnTo>
                  <a:lnTo>
                    <a:pt x="333" y="167"/>
                  </a:lnTo>
                  <a:lnTo>
                    <a:pt x="343" y="131"/>
                  </a:lnTo>
                  <a:lnTo>
                    <a:pt x="342" y="120"/>
                  </a:lnTo>
                  <a:lnTo>
                    <a:pt x="323" y="121"/>
                  </a:lnTo>
                  <a:lnTo>
                    <a:pt x="305" y="31"/>
                  </a:lnTo>
                  <a:lnTo>
                    <a:pt x="389" y="0"/>
                  </a:lnTo>
                  <a:lnTo>
                    <a:pt x="422" y="21"/>
                  </a:lnTo>
                  <a:lnTo>
                    <a:pt x="429" y="21"/>
                  </a:lnTo>
                  <a:lnTo>
                    <a:pt x="499" y="50"/>
                  </a:lnTo>
                  <a:lnTo>
                    <a:pt x="574" y="30"/>
                  </a:lnTo>
                  <a:lnTo>
                    <a:pt x="608" y="2"/>
                  </a:lnTo>
                  <a:lnTo>
                    <a:pt x="674" y="44"/>
                  </a:lnTo>
                  <a:lnTo>
                    <a:pt x="765" y="33"/>
                  </a:lnTo>
                  <a:lnTo>
                    <a:pt x="715" y="129"/>
                  </a:lnTo>
                  <a:lnTo>
                    <a:pt x="699" y="190"/>
                  </a:lnTo>
                  <a:lnTo>
                    <a:pt x="742" y="201"/>
                  </a:lnTo>
                  <a:lnTo>
                    <a:pt x="827" y="202"/>
                  </a:lnTo>
                  <a:lnTo>
                    <a:pt x="850" y="249"/>
                  </a:lnTo>
                  <a:lnTo>
                    <a:pt x="939" y="199"/>
                  </a:lnTo>
                  <a:lnTo>
                    <a:pt x="1024" y="196"/>
                  </a:lnTo>
                  <a:lnTo>
                    <a:pt x="1021" y="224"/>
                  </a:lnTo>
                  <a:lnTo>
                    <a:pt x="1090" y="259"/>
                  </a:lnTo>
                  <a:lnTo>
                    <a:pt x="1085" y="275"/>
                  </a:lnTo>
                  <a:lnTo>
                    <a:pt x="1122" y="277"/>
                  </a:lnTo>
                  <a:lnTo>
                    <a:pt x="1126" y="293"/>
                  </a:lnTo>
                  <a:lnTo>
                    <a:pt x="1173" y="321"/>
                  </a:lnTo>
                  <a:lnTo>
                    <a:pt x="1200" y="339"/>
                  </a:lnTo>
                  <a:lnTo>
                    <a:pt x="1201" y="355"/>
                  </a:lnTo>
                  <a:lnTo>
                    <a:pt x="1197" y="379"/>
                  </a:lnTo>
                  <a:lnTo>
                    <a:pt x="1250" y="378"/>
                  </a:lnTo>
                  <a:lnTo>
                    <a:pt x="1249" y="389"/>
                  </a:lnTo>
                  <a:lnTo>
                    <a:pt x="1281" y="401"/>
                  </a:lnTo>
                  <a:lnTo>
                    <a:pt x="1291" y="408"/>
                  </a:lnTo>
                  <a:lnTo>
                    <a:pt x="1350" y="412"/>
                  </a:lnTo>
                  <a:lnTo>
                    <a:pt x="1363" y="409"/>
                  </a:lnTo>
                  <a:lnTo>
                    <a:pt x="1416" y="405"/>
                  </a:lnTo>
                  <a:lnTo>
                    <a:pt x="1461" y="443"/>
                  </a:lnTo>
                  <a:lnTo>
                    <a:pt x="1456" y="473"/>
                  </a:lnTo>
                  <a:lnTo>
                    <a:pt x="1490" y="489"/>
                  </a:lnTo>
                  <a:lnTo>
                    <a:pt x="1476" y="502"/>
                  </a:lnTo>
                  <a:lnTo>
                    <a:pt x="1425" y="550"/>
                  </a:lnTo>
                  <a:lnTo>
                    <a:pt x="1438" y="556"/>
                  </a:lnTo>
                  <a:lnTo>
                    <a:pt x="1483" y="537"/>
                  </a:lnTo>
                  <a:lnTo>
                    <a:pt x="1502" y="561"/>
                  </a:lnTo>
                  <a:lnTo>
                    <a:pt x="1357" y="625"/>
                  </a:lnTo>
                  <a:lnTo>
                    <a:pt x="1322" y="610"/>
                  </a:lnTo>
                  <a:lnTo>
                    <a:pt x="1257" y="605"/>
                  </a:lnTo>
                  <a:lnTo>
                    <a:pt x="1253" y="605"/>
                  </a:lnTo>
                  <a:lnTo>
                    <a:pt x="1213" y="610"/>
                  </a:lnTo>
                  <a:lnTo>
                    <a:pt x="1149" y="591"/>
                  </a:lnTo>
                  <a:lnTo>
                    <a:pt x="1125" y="586"/>
                  </a:lnTo>
                  <a:lnTo>
                    <a:pt x="1063" y="614"/>
                  </a:lnTo>
                  <a:lnTo>
                    <a:pt x="1041" y="613"/>
                  </a:lnTo>
                  <a:lnTo>
                    <a:pt x="979" y="667"/>
                  </a:lnTo>
                  <a:lnTo>
                    <a:pt x="921" y="678"/>
                  </a:lnTo>
                  <a:lnTo>
                    <a:pt x="896" y="675"/>
                  </a:lnTo>
                  <a:lnTo>
                    <a:pt x="868" y="675"/>
                  </a:lnTo>
                  <a:lnTo>
                    <a:pt x="822" y="666"/>
                  </a:lnTo>
                  <a:lnTo>
                    <a:pt x="781" y="664"/>
                  </a:lnTo>
                  <a:lnTo>
                    <a:pt x="774" y="665"/>
                  </a:lnTo>
                  <a:lnTo>
                    <a:pt x="765" y="644"/>
                  </a:lnTo>
                  <a:lnTo>
                    <a:pt x="703" y="648"/>
                  </a:lnTo>
                  <a:lnTo>
                    <a:pt x="684" y="650"/>
                  </a:lnTo>
                  <a:lnTo>
                    <a:pt x="697" y="677"/>
                  </a:lnTo>
                  <a:lnTo>
                    <a:pt x="694" y="706"/>
                  </a:lnTo>
                  <a:lnTo>
                    <a:pt x="652" y="723"/>
                  </a:lnTo>
                  <a:lnTo>
                    <a:pt x="656" y="792"/>
                  </a:lnTo>
                  <a:lnTo>
                    <a:pt x="522" y="822"/>
                  </a:lnTo>
                  <a:lnTo>
                    <a:pt x="504" y="789"/>
                  </a:lnTo>
                  <a:lnTo>
                    <a:pt x="463" y="805"/>
                  </a:lnTo>
                  <a:lnTo>
                    <a:pt x="462" y="807"/>
                  </a:lnTo>
                  <a:lnTo>
                    <a:pt x="466" y="837"/>
                  </a:lnTo>
                  <a:lnTo>
                    <a:pt x="440" y="851"/>
                  </a:lnTo>
                  <a:lnTo>
                    <a:pt x="434" y="866"/>
                  </a:lnTo>
                  <a:lnTo>
                    <a:pt x="413" y="908"/>
                  </a:lnTo>
                  <a:lnTo>
                    <a:pt x="395" y="939"/>
                  </a:lnTo>
                  <a:lnTo>
                    <a:pt x="375" y="948"/>
                  </a:lnTo>
                  <a:lnTo>
                    <a:pt x="332" y="965"/>
                  </a:lnTo>
                  <a:lnTo>
                    <a:pt x="309" y="1005"/>
                  </a:lnTo>
                  <a:lnTo>
                    <a:pt x="246" y="990"/>
                  </a:lnTo>
                  <a:lnTo>
                    <a:pt x="239" y="971"/>
                  </a:lnTo>
                  <a:lnTo>
                    <a:pt x="229" y="976"/>
                  </a:lnTo>
                  <a:lnTo>
                    <a:pt x="219" y="990"/>
                  </a:lnTo>
                  <a:lnTo>
                    <a:pt x="167" y="1042"/>
                  </a:lnTo>
                  <a:lnTo>
                    <a:pt x="96" y="1083"/>
                  </a:lnTo>
                  <a:close/>
                  <a:moveTo>
                    <a:pt x="75" y="1000"/>
                  </a:moveTo>
                  <a:lnTo>
                    <a:pt x="75" y="1000"/>
                  </a:lnTo>
                  <a:lnTo>
                    <a:pt x="100" y="1074"/>
                  </a:lnTo>
                  <a:lnTo>
                    <a:pt x="163" y="1037"/>
                  </a:lnTo>
                  <a:lnTo>
                    <a:pt x="214" y="986"/>
                  </a:lnTo>
                  <a:lnTo>
                    <a:pt x="224" y="970"/>
                  </a:lnTo>
                  <a:lnTo>
                    <a:pt x="242" y="963"/>
                  </a:lnTo>
                  <a:lnTo>
                    <a:pt x="251" y="984"/>
                  </a:lnTo>
                  <a:lnTo>
                    <a:pt x="306" y="998"/>
                  </a:lnTo>
                  <a:lnTo>
                    <a:pt x="327" y="959"/>
                  </a:lnTo>
                  <a:lnTo>
                    <a:pt x="372" y="942"/>
                  </a:lnTo>
                  <a:lnTo>
                    <a:pt x="391" y="934"/>
                  </a:lnTo>
                  <a:lnTo>
                    <a:pt x="410" y="899"/>
                  </a:lnTo>
                  <a:lnTo>
                    <a:pt x="428" y="863"/>
                  </a:lnTo>
                  <a:lnTo>
                    <a:pt x="435" y="846"/>
                  </a:lnTo>
                  <a:lnTo>
                    <a:pt x="459" y="833"/>
                  </a:lnTo>
                  <a:lnTo>
                    <a:pt x="455" y="806"/>
                  </a:lnTo>
                  <a:lnTo>
                    <a:pt x="459" y="800"/>
                  </a:lnTo>
                  <a:lnTo>
                    <a:pt x="507" y="780"/>
                  </a:lnTo>
                  <a:lnTo>
                    <a:pt x="526" y="814"/>
                  </a:lnTo>
                  <a:lnTo>
                    <a:pt x="649" y="787"/>
                  </a:lnTo>
                  <a:lnTo>
                    <a:pt x="646" y="718"/>
                  </a:lnTo>
                  <a:lnTo>
                    <a:pt x="687" y="701"/>
                  </a:lnTo>
                  <a:lnTo>
                    <a:pt x="690" y="678"/>
                  </a:lnTo>
                  <a:lnTo>
                    <a:pt x="675" y="645"/>
                  </a:lnTo>
                  <a:lnTo>
                    <a:pt x="702" y="641"/>
                  </a:lnTo>
                  <a:lnTo>
                    <a:pt x="770" y="637"/>
                  </a:lnTo>
                  <a:lnTo>
                    <a:pt x="779" y="658"/>
                  </a:lnTo>
                  <a:lnTo>
                    <a:pt x="781" y="657"/>
                  </a:lnTo>
                  <a:lnTo>
                    <a:pt x="822" y="660"/>
                  </a:lnTo>
                  <a:lnTo>
                    <a:pt x="869" y="668"/>
                  </a:lnTo>
                  <a:lnTo>
                    <a:pt x="896" y="669"/>
                  </a:lnTo>
                  <a:lnTo>
                    <a:pt x="921" y="671"/>
                  </a:lnTo>
                  <a:lnTo>
                    <a:pt x="976" y="661"/>
                  </a:lnTo>
                  <a:lnTo>
                    <a:pt x="1039" y="606"/>
                  </a:lnTo>
                  <a:lnTo>
                    <a:pt x="1061" y="607"/>
                  </a:lnTo>
                  <a:lnTo>
                    <a:pt x="1124" y="579"/>
                  </a:lnTo>
                  <a:lnTo>
                    <a:pt x="1151" y="585"/>
                  </a:lnTo>
                  <a:lnTo>
                    <a:pt x="1214" y="604"/>
                  </a:lnTo>
                  <a:lnTo>
                    <a:pt x="1256" y="598"/>
                  </a:lnTo>
                  <a:lnTo>
                    <a:pt x="1324" y="603"/>
                  </a:lnTo>
                  <a:lnTo>
                    <a:pt x="1357" y="618"/>
                  </a:lnTo>
                  <a:lnTo>
                    <a:pt x="1491" y="558"/>
                  </a:lnTo>
                  <a:lnTo>
                    <a:pt x="1481" y="545"/>
                  </a:lnTo>
                  <a:lnTo>
                    <a:pt x="1438" y="563"/>
                  </a:lnTo>
                  <a:lnTo>
                    <a:pt x="1413" y="552"/>
                  </a:lnTo>
                  <a:lnTo>
                    <a:pt x="1423" y="542"/>
                  </a:lnTo>
                  <a:lnTo>
                    <a:pt x="1478" y="491"/>
                  </a:lnTo>
                  <a:lnTo>
                    <a:pt x="1448" y="477"/>
                  </a:lnTo>
                  <a:lnTo>
                    <a:pt x="1454" y="446"/>
                  </a:lnTo>
                  <a:lnTo>
                    <a:pt x="1414" y="412"/>
                  </a:lnTo>
                  <a:lnTo>
                    <a:pt x="1364" y="416"/>
                  </a:lnTo>
                  <a:lnTo>
                    <a:pt x="1350" y="419"/>
                  </a:lnTo>
                  <a:lnTo>
                    <a:pt x="1350" y="419"/>
                  </a:lnTo>
                  <a:lnTo>
                    <a:pt x="1289" y="414"/>
                  </a:lnTo>
                  <a:lnTo>
                    <a:pt x="1278" y="407"/>
                  </a:lnTo>
                  <a:lnTo>
                    <a:pt x="1242" y="393"/>
                  </a:lnTo>
                  <a:lnTo>
                    <a:pt x="1243" y="385"/>
                  </a:lnTo>
                  <a:lnTo>
                    <a:pt x="1190" y="386"/>
                  </a:lnTo>
                  <a:lnTo>
                    <a:pt x="1194" y="355"/>
                  </a:lnTo>
                  <a:lnTo>
                    <a:pt x="1194" y="342"/>
                  </a:lnTo>
                  <a:lnTo>
                    <a:pt x="1170" y="327"/>
                  </a:lnTo>
                  <a:lnTo>
                    <a:pt x="1120" y="297"/>
                  </a:lnTo>
                  <a:lnTo>
                    <a:pt x="1117" y="284"/>
                  </a:lnTo>
                  <a:lnTo>
                    <a:pt x="1077" y="281"/>
                  </a:lnTo>
                  <a:lnTo>
                    <a:pt x="1082" y="263"/>
                  </a:lnTo>
                  <a:lnTo>
                    <a:pt x="1014" y="228"/>
                  </a:lnTo>
                  <a:lnTo>
                    <a:pt x="1017" y="203"/>
                  </a:lnTo>
                  <a:lnTo>
                    <a:pt x="940" y="206"/>
                  </a:lnTo>
                  <a:lnTo>
                    <a:pt x="847" y="258"/>
                  </a:lnTo>
                  <a:lnTo>
                    <a:pt x="823" y="209"/>
                  </a:lnTo>
                  <a:lnTo>
                    <a:pt x="741" y="208"/>
                  </a:lnTo>
                  <a:lnTo>
                    <a:pt x="691" y="194"/>
                  </a:lnTo>
                  <a:lnTo>
                    <a:pt x="709" y="127"/>
                  </a:lnTo>
                  <a:lnTo>
                    <a:pt x="754" y="41"/>
                  </a:lnTo>
                  <a:lnTo>
                    <a:pt x="672" y="50"/>
                  </a:lnTo>
                  <a:lnTo>
                    <a:pt x="609" y="11"/>
                  </a:lnTo>
                  <a:lnTo>
                    <a:pt x="576" y="36"/>
                  </a:lnTo>
                  <a:lnTo>
                    <a:pt x="499" y="57"/>
                  </a:lnTo>
                  <a:lnTo>
                    <a:pt x="428" y="27"/>
                  </a:lnTo>
                  <a:lnTo>
                    <a:pt x="421" y="28"/>
                  </a:lnTo>
                  <a:lnTo>
                    <a:pt x="389" y="7"/>
                  </a:lnTo>
                  <a:lnTo>
                    <a:pt x="313" y="36"/>
                  </a:lnTo>
                  <a:lnTo>
                    <a:pt x="329" y="114"/>
                  </a:lnTo>
                  <a:lnTo>
                    <a:pt x="348" y="113"/>
                  </a:lnTo>
                  <a:lnTo>
                    <a:pt x="349" y="131"/>
                  </a:lnTo>
                  <a:lnTo>
                    <a:pt x="338" y="173"/>
                  </a:lnTo>
                  <a:lnTo>
                    <a:pt x="285" y="181"/>
                  </a:lnTo>
                  <a:lnTo>
                    <a:pt x="271" y="215"/>
                  </a:lnTo>
                  <a:lnTo>
                    <a:pt x="223" y="222"/>
                  </a:lnTo>
                  <a:lnTo>
                    <a:pt x="219" y="305"/>
                  </a:lnTo>
                  <a:lnTo>
                    <a:pt x="167" y="309"/>
                  </a:lnTo>
                  <a:lnTo>
                    <a:pt x="150" y="375"/>
                  </a:lnTo>
                  <a:lnTo>
                    <a:pt x="105" y="404"/>
                  </a:lnTo>
                  <a:lnTo>
                    <a:pt x="96" y="456"/>
                  </a:lnTo>
                  <a:lnTo>
                    <a:pt x="148" y="441"/>
                  </a:lnTo>
                  <a:lnTo>
                    <a:pt x="206" y="444"/>
                  </a:lnTo>
                  <a:lnTo>
                    <a:pt x="285" y="437"/>
                  </a:lnTo>
                  <a:lnTo>
                    <a:pt x="367" y="400"/>
                  </a:lnTo>
                  <a:lnTo>
                    <a:pt x="415" y="416"/>
                  </a:lnTo>
                  <a:lnTo>
                    <a:pt x="475" y="491"/>
                  </a:lnTo>
                  <a:lnTo>
                    <a:pt x="462" y="524"/>
                  </a:lnTo>
                  <a:lnTo>
                    <a:pt x="414" y="543"/>
                  </a:lnTo>
                  <a:lnTo>
                    <a:pt x="367" y="553"/>
                  </a:lnTo>
                  <a:lnTo>
                    <a:pt x="379" y="582"/>
                  </a:lnTo>
                  <a:lnTo>
                    <a:pt x="358" y="619"/>
                  </a:lnTo>
                  <a:lnTo>
                    <a:pt x="235" y="655"/>
                  </a:lnTo>
                  <a:lnTo>
                    <a:pt x="222" y="668"/>
                  </a:lnTo>
                  <a:lnTo>
                    <a:pt x="234" y="768"/>
                  </a:lnTo>
                  <a:lnTo>
                    <a:pt x="234" y="769"/>
                  </a:lnTo>
                  <a:lnTo>
                    <a:pt x="224" y="827"/>
                  </a:lnTo>
                  <a:lnTo>
                    <a:pt x="113" y="914"/>
                  </a:lnTo>
                  <a:lnTo>
                    <a:pt x="73" y="969"/>
                  </a:lnTo>
                  <a:lnTo>
                    <a:pt x="12" y="1009"/>
                  </a:lnTo>
                  <a:lnTo>
                    <a:pt x="46" y="1029"/>
                  </a:lnTo>
                  <a:lnTo>
                    <a:pt x="51" y="1029"/>
                  </a:lnTo>
                  <a:lnTo>
                    <a:pt x="75" y="1000"/>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5" name="Freeform 41"/>
            <p:cNvSpPr>
              <a:spLocks/>
            </p:cNvSpPr>
            <p:nvPr/>
          </p:nvSpPr>
          <p:spPr bwMode="auto">
            <a:xfrm>
              <a:off x="5294313" y="3006726"/>
              <a:ext cx="157163" cy="95250"/>
            </a:xfrm>
            <a:custGeom>
              <a:avLst/>
              <a:gdLst>
                <a:gd name="T0" fmla="*/ 0 w 164"/>
                <a:gd name="T1" fmla="*/ 99 h 99"/>
                <a:gd name="T2" fmla="*/ 0 w 164"/>
                <a:gd name="T3" fmla="*/ 99 h 99"/>
                <a:gd name="T4" fmla="*/ 147 w 164"/>
                <a:gd name="T5" fmla="*/ 97 h 99"/>
                <a:gd name="T6" fmla="*/ 164 w 164"/>
                <a:gd name="T7" fmla="*/ 56 h 99"/>
                <a:gd name="T8" fmla="*/ 127 w 164"/>
                <a:gd name="T9" fmla="*/ 0 h 99"/>
                <a:gd name="T10" fmla="*/ 93 w 164"/>
                <a:gd name="T11" fmla="*/ 2 h 99"/>
                <a:gd name="T12" fmla="*/ 10 w 164"/>
                <a:gd name="T13" fmla="*/ 44 h 99"/>
                <a:gd name="T14" fmla="*/ 0 w 164"/>
                <a:gd name="T15" fmla="*/ 99 h 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4" h="99">
                  <a:moveTo>
                    <a:pt x="0" y="99"/>
                  </a:moveTo>
                  <a:lnTo>
                    <a:pt x="0" y="99"/>
                  </a:lnTo>
                  <a:lnTo>
                    <a:pt x="147" y="97"/>
                  </a:lnTo>
                  <a:lnTo>
                    <a:pt x="164" y="56"/>
                  </a:lnTo>
                  <a:lnTo>
                    <a:pt x="127" y="0"/>
                  </a:lnTo>
                  <a:lnTo>
                    <a:pt x="93" y="2"/>
                  </a:lnTo>
                  <a:lnTo>
                    <a:pt x="10" y="44"/>
                  </a:lnTo>
                  <a:lnTo>
                    <a:pt x="0" y="99"/>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6" name="Freeform 42"/>
            <p:cNvSpPr>
              <a:spLocks noEditPoints="1"/>
            </p:cNvSpPr>
            <p:nvPr/>
          </p:nvSpPr>
          <p:spPr bwMode="auto">
            <a:xfrm>
              <a:off x="5291138" y="3003551"/>
              <a:ext cx="163513" cy="100013"/>
            </a:xfrm>
            <a:custGeom>
              <a:avLst/>
              <a:gdLst>
                <a:gd name="T0" fmla="*/ 0 w 172"/>
                <a:gd name="T1" fmla="*/ 105 h 105"/>
                <a:gd name="T2" fmla="*/ 0 w 172"/>
                <a:gd name="T3" fmla="*/ 105 h 105"/>
                <a:gd name="T4" fmla="*/ 11 w 172"/>
                <a:gd name="T5" fmla="*/ 45 h 105"/>
                <a:gd name="T6" fmla="*/ 96 w 172"/>
                <a:gd name="T7" fmla="*/ 2 h 105"/>
                <a:gd name="T8" fmla="*/ 133 w 172"/>
                <a:gd name="T9" fmla="*/ 0 h 105"/>
                <a:gd name="T10" fmla="*/ 172 w 172"/>
                <a:gd name="T11" fmla="*/ 59 h 105"/>
                <a:gd name="T12" fmla="*/ 153 w 172"/>
                <a:gd name="T13" fmla="*/ 104 h 105"/>
                <a:gd name="T14" fmla="*/ 0 w 172"/>
                <a:gd name="T15" fmla="*/ 105 h 105"/>
                <a:gd name="T16" fmla="*/ 17 w 172"/>
                <a:gd name="T17" fmla="*/ 49 h 105"/>
                <a:gd name="T18" fmla="*/ 17 w 172"/>
                <a:gd name="T19" fmla="*/ 49 h 105"/>
                <a:gd name="T20" fmla="*/ 8 w 172"/>
                <a:gd name="T21" fmla="*/ 98 h 105"/>
                <a:gd name="T22" fmla="*/ 149 w 172"/>
                <a:gd name="T23" fmla="*/ 97 h 105"/>
                <a:gd name="T24" fmla="*/ 164 w 172"/>
                <a:gd name="T25" fmla="*/ 60 h 105"/>
                <a:gd name="T26" fmla="*/ 130 w 172"/>
                <a:gd name="T27" fmla="*/ 7 h 105"/>
                <a:gd name="T28" fmla="*/ 97 w 172"/>
                <a:gd name="T29" fmla="*/ 8 h 105"/>
                <a:gd name="T30" fmla="*/ 17 w 172"/>
                <a:gd name="T31" fmla="*/ 4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 h="105">
                  <a:moveTo>
                    <a:pt x="0" y="105"/>
                  </a:moveTo>
                  <a:lnTo>
                    <a:pt x="0" y="105"/>
                  </a:lnTo>
                  <a:lnTo>
                    <a:pt x="11" y="45"/>
                  </a:lnTo>
                  <a:lnTo>
                    <a:pt x="96" y="2"/>
                  </a:lnTo>
                  <a:lnTo>
                    <a:pt x="133" y="0"/>
                  </a:lnTo>
                  <a:lnTo>
                    <a:pt x="172" y="59"/>
                  </a:lnTo>
                  <a:lnTo>
                    <a:pt x="153" y="104"/>
                  </a:lnTo>
                  <a:lnTo>
                    <a:pt x="0" y="105"/>
                  </a:lnTo>
                  <a:close/>
                  <a:moveTo>
                    <a:pt x="17" y="49"/>
                  </a:moveTo>
                  <a:lnTo>
                    <a:pt x="17" y="49"/>
                  </a:lnTo>
                  <a:lnTo>
                    <a:pt x="8" y="98"/>
                  </a:lnTo>
                  <a:lnTo>
                    <a:pt x="149" y="97"/>
                  </a:lnTo>
                  <a:lnTo>
                    <a:pt x="164" y="60"/>
                  </a:lnTo>
                  <a:lnTo>
                    <a:pt x="130" y="7"/>
                  </a:lnTo>
                  <a:lnTo>
                    <a:pt x="97" y="8"/>
                  </a:lnTo>
                  <a:lnTo>
                    <a:pt x="17" y="49"/>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7" name="Freeform 43"/>
            <p:cNvSpPr>
              <a:spLocks/>
            </p:cNvSpPr>
            <p:nvPr/>
          </p:nvSpPr>
          <p:spPr bwMode="auto">
            <a:xfrm>
              <a:off x="5383213" y="2844801"/>
              <a:ext cx="227013" cy="153988"/>
            </a:xfrm>
            <a:custGeom>
              <a:avLst/>
              <a:gdLst>
                <a:gd name="T0" fmla="*/ 185 w 239"/>
                <a:gd name="T1" fmla="*/ 0 h 162"/>
                <a:gd name="T2" fmla="*/ 185 w 239"/>
                <a:gd name="T3" fmla="*/ 0 h 162"/>
                <a:gd name="T4" fmla="*/ 159 w 239"/>
                <a:gd name="T5" fmla="*/ 41 h 162"/>
                <a:gd name="T6" fmla="*/ 137 w 239"/>
                <a:gd name="T7" fmla="*/ 62 h 162"/>
                <a:gd name="T8" fmla="*/ 103 w 239"/>
                <a:gd name="T9" fmla="*/ 66 h 162"/>
                <a:gd name="T10" fmla="*/ 25 w 239"/>
                <a:gd name="T11" fmla="*/ 16 h 162"/>
                <a:gd name="T12" fmla="*/ 0 w 239"/>
                <a:gd name="T13" fmla="*/ 67 h 162"/>
                <a:gd name="T14" fmla="*/ 72 w 239"/>
                <a:gd name="T15" fmla="*/ 97 h 162"/>
                <a:gd name="T16" fmla="*/ 52 w 239"/>
                <a:gd name="T17" fmla="*/ 123 h 162"/>
                <a:gd name="T18" fmla="*/ 70 w 239"/>
                <a:gd name="T19" fmla="*/ 162 h 162"/>
                <a:gd name="T20" fmla="*/ 87 w 239"/>
                <a:gd name="T21" fmla="*/ 155 h 162"/>
                <a:gd name="T22" fmla="*/ 132 w 239"/>
                <a:gd name="T23" fmla="*/ 138 h 162"/>
                <a:gd name="T24" fmla="*/ 153 w 239"/>
                <a:gd name="T25" fmla="*/ 131 h 162"/>
                <a:gd name="T26" fmla="*/ 227 w 239"/>
                <a:gd name="T27" fmla="*/ 125 h 162"/>
                <a:gd name="T28" fmla="*/ 224 w 239"/>
                <a:gd name="T29" fmla="*/ 74 h 162"/>
                <a:gd name="T30" fmla="*/ 239 w 239"/>
                <a:gd name="T31" fmla="*/ 53 h 162"/>
                <a:gd name="T32" fmla="*/ 229 w 239"/>
                <a:gd name="T33" fmla="*/ 15 h 162"/>
                <a:gd name="T34" fmla="*/ 203 w 239"/>
                <a:gd name="T35" fmla="*/ 17 h 162"/>
                <a:gd name="T36" fmla="*/ 185 w 239"/>
                <a:gd name="T37"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9" h="162">
                  <a:moveTo>
                    <a:pt x="185" y="0"/>
                  </a:moveTo>
                  <a:lnTo>
                    <a:pt x="185" y="0"/>
                  </a:lnTo>
                  <a:lnTo>
                    <a:pt x="159" y="41"/>
                  </a:lnTo>
                  <a:lnTo>
                    <a:pt x="137" y="62"/>
                  </a:lnTo>
                  <a:lnTo>
                    <a:pt x="103" y="66"/>
                  </a:lnTo>
                  <a:lnTo>
                    <a:pt x="25" y="16"/>
                  </a:lnTo>
                  <a:lnTo>
                    <a:pt x="0" y="67"/>
                  </a:lnTo>
                  <a:lnTo>
                    <a:pt x="72" y="97"/>
                  </a:lnTo>
                  <a:lnTo>
                    <a:pt x="52" y="123"/>
                  </a:lnTo>
                  <a:lnTo>
                    <a:pt x="70" y="162"/>
                  </a:lnTo>
                  <a:lnTo>
                    <a:pt x="87" y="155"/>
                  </a:lnTo>
                  <a:lnTo>
                    <a:pt x="132" y="138"/>
                  </a:lnTo>
                  <a:lnTo>
                    <a:pt x="153" y="131"/>
                  </a:lnTo>
                  <a:lnTo>
                    <a:pt x="227" y="125"/>
                  </a:lnTo>
                  <a:lnTo>
                    <a:pt x="224" y="74"/>
                  </a:lnTo>
                  <a:lnTo>
                    <a:pt x="239" y="53"/>
                  </a:lnTo>
                  <a:lnTo>
                    <a:pt x="229" y="15"/>
                  </a:lnTo>
                  <a:lnTo>
                    <a:pt x="203" y="17"/>
                  </a:lnTo>
                  <a:lnTo>
                    <a:pt x="185"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8" name="Freeform 44"/>
            <p:cNvSpPr>
              <a:spLocks noEditPoints="1"/>
            </p:cNvSpPr>
            <p:nvPr/>
          </p:nvSpPr>
          <p:spPr bwMode="auto">
            <a:xfrm>
              <a:off x="5378450" y="2840038"/>
              <a:ext cx="236538" cy="163513"/>
            </a:xfrm>
            <a:custGeom>
              <a:avLst/>
              <a:gdLst>
                <a:gd name="T0" fmla="*/ 74 w 248"/>
                <a:gd name="T1" fmla="*/ 171 h 171"/>
                <a:gd name="T2" fmla="*/ 74 w 248"/>
                <a:gd name="T3" fmla="*/ 171 h 171"/>
                <a:gd name="T4" fmla="*/ 53 w 248"/>
                <a:gd name="T5" fmla="*/ 128 h 171"/>
                <a:gd name="T6" fmla="*/ 71 w 248"/>
                <a:gd name="T7" fmla="*/ 103 h 171"/>
                <a:gd name="T8" fmla="*/ 0 w 248"/>
                <a:gd name="T9" fmla="*/ 74 h 171"/>
                <a:gd name="T10" fmla="*/ 29 w 248"/>
                <a:gd name="T11" fmla="*/ 17 h 171"/>
                <a:gd name="T12" fmla="*/ 109 w 248"/>
                <a:gd name="T13" fmla="*/ 68 h 171"/>
                <a:gd name="T14" fmla="*/ 140 w 248"/>
                <a:gd name="T15" fmla="*/ 64 h 171"/>
                <a:gd name="T16" fmla="*/ 161 w 248"/>
                <a:gd name="T17" fmla="*/ 44 h 171"/>
                <a:gd name="T18" fmla="*/ 189 w 248"/>
                <a:gd name="T19" fmla="*/ 0 h 171"/>
                <a:gd name="T20" fmla="*/ 209 w 248"/>
                <a:gd name="T21" fmla="*/ 18 h 171"/>
                <a:gd name="T22" fmla="*/ 237 w 248"/>
                <a:gd name="T23" fmla="*/ 17 h 171"/>
                <a:gd name="T24" fmla="*/ 248 w 248"/>
                <a:gd name="T25" fmla="*/ 59 h 171"/>
                <a:gd name="T26" fmla="*/ 232 w 248"/>
                <a:gd name="T27" fmla="*/ 80 h 171"/>
                <a:gd name="T28" fmla="*/ 235 w 248"/>
                <a:gd name="T29" fmla="*/ 134 h 171"/>
                <a:gd name="T30" fmla="*/ 159 w 248"/>
                <a:gd name="T31" fmla="*/ 140 h 171"/>
                <a:gd name="T32" fmla="*/ 138 w 248"/>
                <a:gd name="T33" fmla="*/ 146 h 171"/>
                <a:gd name="T34" fmla="*/ 93 w 248"/>
                <a:gd name="T35" fmla="*/ 163 h 171"/>
                <a:gd name="T36" fmla="*/ 74 w 248"/>
                <a:gd name="T37" fmla="*/ 171 h 171"/>
                <a:gd name="T38" fmla="*/ 61 w 248"/>
                <a:gd name="T39" fmla="*/ 129 h 171"/>
                <a:gd name="T40" fmla="*/ 61 w 248"/>
                <a:gd name="T41" fmla="*/ 129 h 171"/>
                <a:gd name="T42" fmla="*/ 77 w 248"/>
                <a:gd name="T43" fmla="*/ 162 h 171"/>
                <a:gd name="T44" fmla="*/ 90 w 248"/>
                <a:gd name="T45" fmla="*/ 157 h 171"/>
                <a:gd name="T46" fmla="*/ 135 w 248"/>
                <a:gd name="T47" fmla="*/ 139 h 171"/>
                <a:gd name="T48" fmla="*/ 157 w 248"/>
                <a:gd name="T49" fmla="*/ 133 h 171"/>
                <a:gd name="T50" fmla="*/ 228 w 248"/>
                <a:gd name="T51" fmla="*/ 127 h 171"/>
                <a:gd name="T52" fmla="*/ 225 w 248"/>
                <a:gd name="T53" fmla="*/ 78 h 171"/>
                <a:gd name="T54" fmla="*/ 241 w 248"/>
                <a:gd name="T55" fmla="*/ 57 h 171"/>
                <a:gd name="T56" fmla="*/ 232 w 248"/>
                <a:gd name="T57" fmla="*/ 24 h 171"/>
                <a:gd name="T58" fmla="*/ 207 w 248"/>
                <a:gd name="T59" fmla="*/ 25 h 171"/>
                <a:gd name="T60" fmla="*/ 190 w 248"/>
                <a:gd name="T61" fmla="*/ 10 h 171"/>
                <a:gd name="T62" fmla="*/ 167 w 248"/>
                <a:gd name="T63" fmla="*/ 48 h 171"/>
                <a:gd name="T64" fmla="*/ 143 w 248"/>
                <a:gd name="T65" fmla="*/ 70 h 171"/>
                <a:gd name="T66" fmla="*/ 107 w 248"/>
                <a:gd name="T67" fmla="*/ 75 h 171"/>
                <a:gd name="T68" fmla="*/ 32 w 248"/>
                <a:gd name="T69" fmla="*/ 26 h 171"/>
                <a:gd name="T70" fmla="*/ 9 w 248"/>
                <a:gd name="T71" fmla="*/ 71 h 171"/>
                <a:gd name="T72" fmla="*/ 82 w 248"/>
                <a:gd name="T73" fmla="*/ 100 h 171"/>
                <a:gd name="T74" fmla="*/ 61 w 248"/>
                <a:gd name="T75" fmla="*/ 129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48" h="171">
                  <a:moveTo>
                    <a:pt x="74" y="171"/>
                  </a:moveTo>
                  <a:lnTo>
                    <a:pt x="74" y="171"/>
                  </a:lnTo>
                  <a:lnTo>
                    <a:pt x="53" y="128"/>
                  </a:lnTo>
                  <a:lnTo>
                    <a:pt x="71" y="103"/>
                  </a:lnTo>
                  <a:lnTo>
                    <a:pt x="0" y="74"/>
                  </a:lnTo>
                  <a:lnTo>
                    <a:pt x="29" y="17"/>
                  </a:lnTo>
                  <a:lnTo>
                    <a:pt x="109" y="68"/>
                  </a:lnTo>
                  <a:lnTo>
                    <a:pt x="140" y="64"/>
                  </a:lnTo>
                  <a:lnTo>
                    <a:pt x="161" y="44"/>
                  </a:lnTo>
                  <a:lnTo>
                    <a:pt x="189" y="0"/>
                  </a:lnTo>
                  <a:lnTo>
                    <a:pt x="209" y="18"/>
                  </a:lnTo>
                  <a:lnTo>
                    <a:pt x="237" y="17"/>
                  </a:lnTo>
                  <a:lnTo>
                    <a:pt x="248" y="59"/>
                  </a:lnTo>
                  <a:lnTo>
                    <a:pt x="232" y="80"/>
                  </a:lnTo>
                  <a:lnTo>
                    <a:pt x="235" y="134"/>
                  </a:lnTo>
                  <a:lnTo>
                    <a:pt x="159" y="140"/>
                  </a:lnTo>
                  <a:lnTo>
                    <a:pt x="138" y="146"/>
                  </a:lnTo>
                  <a:lnTo>
                    <a:pt x="93" y="163"/>
                  </a:lnTo>
                  <a:lnTo>
                    <a:pt x="74" y="171"/>
                  </a:lnTo>
                  <a:close/>
                  <a:moveTo>
                    <a:pt x="61" y="129"/>
                  </a:moveTo>
                  <a:lnTo>
                    <a:pt x="61" y="129"/>
                  </a:lnTo>
                  <a:lnTo>
                    <a:pt x="77" y="162"/>
                  </a:lnTo>
                  <a:lnTo>
                    <a:pt x="90" y="157"/>
                  </a:lnTo>
                  <a:lnTo>
                    <a:pt x="135" y="139"/>
                  </a:lnTo>
                  <a:lnTo>
                    <a:pt x="157" y="133"/>
                  </a:lnTo>
                  <a:lnTo>
                    <a:pt x="228" y="127"/>
                  </a:lnTo>
                  <a:lnTo>
                    <a:pt x="225" y="78"/>
                  </a:lnTo>
                  <a:lnTo>
                    <a:pt x="241" y="57"/>
                  </a:lnTo>
                  <a:lnTo>
                    <a:pt x="232" y="24"/>
                  </a:lnTo>
                  <a:lnTo>
                    <a:pt x="207" y="25"/>
                  </a:lnTo>
                  <a:lnTo>
                    <a:pt x="190" y="10"/>
                  </a:lnTo>
                  <a:lnTo>
                    <a:pt x="167" y="48"/>
                  </a:lnTo>
                  <a:lnTo>
                    <a:pt x="143" y="70"/>
                  </a:lnTo>
                  <a:lnTo>
                    <a:pt x="107" y="75"/>
                  </a:lnTo>
                  <a:lnTo>
                    <a:pt x="32" y="26"/>
                  </a:lnTo>
                  <a:lnTo>
                    <a:pt x="9" y="71"/>
                  </a:lnTo>
                  <a:lnTo>
                    <a:pt x="82" y="100"/>
                  </a:lnTo>
                  <a:lnTo>
                    <a:pt x="61" y="129"/>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9" name="Freeform 45"/>
            <p:cNvSpPr>
              <a:spLocks/>
            </p:cNvSpPr>
            <p:nvPr/>
          </p:nvSpPr>
          <p:spPr bwMode="auto">
            <a:xfrm>
              <a:off x="5580063" y="3300413"/>
              <a:ext cx="100013" cy="66675"/>
            </a:xfrm>
            <a:custGeom>
              <a:avLst/>
              <a:gdLst>
                <a:gd name="T0" fmla="*/ 78 w 104"/>
                <a:gd name="T1" fmla="*/ 69 h 69"/>
                <a:gd name="T2" fmla="*/ 78 w 104"/>
                <a:gd name="T3" fmla="*/ 69 h 69"/>
                <a:gd name="T4" fmla="*/ 63 w 104"/>
                <a:gd name="T5" fmla="*/ 51 h 69"/>
                <a:gd name="T6" fmla="*/ 19 w 104"/>
                <a:gd name="T7" fmla="*/ 69 h 69"/>
                <a:gd name="T8" fmla="*/ 0 w 104"/>
                <a:gd name="T9" fmla="*/ 61 h 69"/>
                <a:gd name="T10" fmla="*/ 7 w 104"/>
                <a:gd name="T11" fmla="*/ 55 h 69"/>
                <a:gd name="T12" fmla="*/ 54 w 104"/>
                <a:gd name="T13" fmla="*/ 10 h 69"/>
                <a:gd name="T14" fmla="*/ 65 w 104"/>
                <a:gd name="T15" fmla="*/ 0 h 69"/>
                <a:gd name="T16" fmla="*/ 104 w 104"/>
                <a:gd name="T17" fmla="*/ 47 h 69"/>
                <a:gd name="T18" fmla="*/ 78 w 104"/>
                <a:gd name="T19" fmla="*/ 6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4" h="69">
                  <a:moveTo>
                    <a:pt x="78" y="69"/>
                  </a:moveTo>
                  <a:lnTo>
                    <a:pt x="78" y="69"/>
                  </a:lnTo>
                  <a:lnTo>
                    <a:pt x="63" y="51"/>
                  </a:lnTo>
                  <a:lnTo>
                    <a:pt x="19" y="69"/>
                  </a:lnTo>
                  <a:lnTo>
                    <a:pt x="0" y="61"/>
                  </a:lnTo>
                  <a:lnTo>
                    <a:pt x="7" y="55"/>
                  </a:lnTo>
                  <a:lnTo>
                    <a:pt x="54" y="10"/>
                  </a:lnTo>
                  <a:lnTo>
                    <a:pt x="65" y="0"/>
                  </a:lnTo>
                  <a:lnTo>
                    <a:pt x="104" y="47"/>
                  </a:lnTo>
                  <a:lnTo>
                    <a:pt x="78" y="69"/>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0" name="Freeform 46"/>
            <p:cNvSpPr>
              <a:spLocks noEditPoints="1"/>
            </p:cNvSpPr>
            <p:nvPr/>
          </p:nvSpPr>
          <p:spPr bwMode="auto">
            <a:xfrm>
              <a:off x="5573713" y="3295651"/>
              <a:ext cx="111125" cy="76200"/>
            </a:xfrm>
            <a:custGeom>
              <a:avLst/>
              <a:gdLst>
                <a:gd name="T0" fmla="*/ 83 w 115"/>
                <a:gd name="T1" fmla="*/ 79 h 79"/>
                <a:gd name="T2" fmla="*/ 83 w 115"/>
                <a:gd name="T3" fmla="*/ 79 h 79"/>
                <a:gd name="T4" fmla="*/ 68 w 115"/>
                <a:gd name="T5" fmla="*/ 60 h 79"/>
                <a:gd name="T6" fmla="*/ 25 w 115"/>
                <a:gd name="T7" fmla="*/ 78 h 79"/>
                <a:gd name="T8" fmla="*/ 0 w 115"/>
                <a:gd name="T9" fmla="*/ 67 h 79"/>
                <a:gd name="T10" fmla="*/ 10 w 115"/>
                <a:gd name="T11" fmla="*/ 57 h 79"/>
                <a:gd name="T12" fmla="*/ 71 w 115"/>
                <a:gd name="T13" fmla="*/ 0 h 79"/>
                <a:gd name="T14" fmla="*/ 115 w 115"/>
                <a:gd name="T15" fmla="*/ 52 h 79"/>
                <a:gd name="T16" fmla="*/ 83 w 115"/>
                <a:gd name="T17" fmla="*/ 79 h 79"/>
                <a:gd name="T18" fmla="*/ 12 w 115"/>
                <a:gd name="T19" fmla="*/ 65 h 79"/>
                <a:gd name="T20" fmla="*/ 12 w 115"/>
                <a:gd name="T21" fmla="*/ 65 h 79"/>
                <a:gd name="T22" fmla="*/ 25 w 115"/>
                <a:gd name="T23" fmla="*/ 71 h 79"/>
                <a:gd name="T24" fmla="*/ 70 w 115"/>
                <a:gd name="T25" fmla="*/ 52 h 79"/>
                <a:gd name="T26" fmla="*/ 84 w 115"/>
                <a:gd name="T27" fmla="*/ 70 h 79"/>
                <a:gd name="T28" fmla="*/ 106 w 115"/>
                <a:gd name="T29" fmla="*/ 52 h 79"/>
                <a:gd name="T30" fmla="*/ 71 w 115"/>
                <a:gd name="T31" fmla="*/ 10 h 79"/>
                <a:gd name="T32" fmla="*/ 63 w 115"/>
                <a:gd name="T33" fmla="*/ 17 h 79"/>
                <a:gd name="T34" fmla="*/ 12 w 115"/>
                <a:gd name="T35" fmla="*/ 65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 h="79">
                  <a:moveTo>
                    <a:pt x="83" y="79"/>
                  </a:moveTo>
                  <a:lnTo>
                    <a:pt x="83" y="79"/>
                  </a:lnTo>
                  <a:lnTo>
                    <a:pt x="68" y="60"/>
                  </a:lnTo>
                  <a:lnTo>
                    <a:pt x="25" y="78"/>
                  </a:lnTo>
                  <a:lnTo>
                    <a:pt x="0" y="67"/>
                  </a:lnTo>
                  <a:lnTo>
                    <a:pt x="10" y="57"/>
                  </a:lnTo>
                  <a:lnTo>
                    <a:pt x="71" y="0"/>
                  </a:lnTo>
                  <a:lnTo>
                    <a:pt x="115" y="52"/>
                  </a:lnTo>
                  <a:lnTo>
                    <a:pt x="83" y="79"/>
                  </a:lnTo>
                  <a:close/>
                  <a:moveTo>
                    <a:pt x="12" y="65"/>
                  </a:moveTo>
                  <a:lnTo>
                    <a:pt x="12" y="65"/>
                  </a:lnTo>
                  <a:lnTo>
                    <a:pt x="25" y="71"/>
                  </a:lnTo>
                  <a:lnTo>
                    <a:pt x="70" y="52"/>
                  </a:lnTo>
                  <a:lnTo>
                    <a:pt x="84" y="70"/>
                  </a:lnTo>
                  <a:lnTo>
                    <a:pt x="106" y="52"/>
                  </a:lnTo>
                  <a:lnTo>
                    <a:pt x="71" y="10"/>
                  </a:lnTo>
                  <a:lnTo>
                    <a:pt x="63" y="17"/>
                  </a:lnTo>
                  <a:lnTo>
                    <a:pt x="12" y="65"/>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1" name="Freeform 47"/>
            <p:cNvSpPr>
              <a:spLocks/>
            </p:cNvSpPr>
            <p:nvPr/>
          </p:nvSpPr>
          <p:spPr bwMode="auto">
            <a:xfrm>
              <a:off x="5224463" y="2859088"/>
              <a:ext cx="1362075" cy="1227138"/>
            </a:xfrm>
            <a:custGeom>
              <a:avLst/>
              <a:gdLst>
                <a:gd name="T0" fmla="*/ 1251 w 1427"/>
                <a:gd name="T1" fmla="*/ 161 h 1285"/>
                <a:gd name="T2" fmla="*/ 1324 w 1427"/>
                <a:gd name="T3" fmla="*/ 151 h 1285"/>
                <a:gd name="T4" fmla="*/ 1376 w 1427"/>
                <a:gd name="T5" fmla="*/ 267 h 1285"/>
                <a:gd name="T6" fmla="*/ 1419 w 1427"/>
                <a:gd name="T7" fmla="*/ 312 h 1285"/>
                <a:gd name="T8" fmla="*/ 1411 w 1427"/>
                <a:gd name="T9" fmla="*/ 398 h 1285"/>
                <a:gd name="T10" fmla="*/ 1347 w 1427"/>
                <a:gd name="T11" fmla="*/ 497 h 1285"/>
                <a:gd name="T12" fmla="*/ 1225 w 1427"/>
                <a:gd name="T13" fmla="*/ 495 h 1285"/>
                <a:gd name="T14" fmla="*/ 1143 w 1427"/>
                <a:gd name="T15" fmla="*/ 547 h 1285"/>
                <a:gd name="T16" fmla="*/ 1057 w 1427"/>
                <a:gd name="T17" fmla="*/ 628 h 1285"/>
                <a:gd name="T18" fmla="*/ 1003 w 1427"/>
                <a:gd name="T19" fmla="*/ 703 h 1285"/>
                <a:gd name="T20" fmla="*/ 955 w 1427"/>
                <a:gd name="T21" fmla="*/ 695 h 1285"/>
                <a:gd name="T22" fmla="*/ 823 w 1427"/>
                <a:gd name="T23" fmla="*/ 720 h 1285"/>
                <a:gd name="T24" fmla="*/ 643 w 1427"/>
                <a:gd name="T25" fmla="*/ 651 h 1285"/>
                <a:gd name="T26" fmla="*/ 496 w 1427"/>
                <a:gd name="T27" fmla="*/ 671 h 1285"/>
                <a:gd name="T28" fmla="*/ 531 w 1427"/>
                <a:gd name="T29" fmla="*/ 749 h 1285"/>
                <a:gd name="T30" fmla="*/ 621 w 1427"/>
                <a:gd name="T31" fmla="*/ 813 h 1285"/>
                <a:gd name="T32" fmla="*/ 667 w 1427"/>
                <a:gd name="T33" fmla="*/ 900 h 1285"/>
                <a:gd name="T34" fmla="*/ 690 w 1427"/>
                <a:gd name="T35" fmla="*/ 988 h 1285"/>
                <a:gd name="T36" fmla="*/ 647 w 1427"/>
                <a:gd name="T37" fmla="*/ 1050 h 1285"/>
                <a:gd name="T38" fmla="*/ 578 w 1427"/>
                <a:gd name="T39" fmla="*/ 1042 h 1285"/>
                <a:gd name="T40" fmla="*/ 486 w 1427"/>
                <a:gd name="T41" fmla="*/ 1012 h 1285"/>
                <a:gd name="T42" fmla="*/ 378 w 1427"/>
                <a:gd name="T43" fmla="*/ 1023 h 1285"/>
                <a:gd name="T44" fmla="*/ 340 w 1427"/>
                <a:gd name="T45" fmla="*/ 1139 h 1285"/>
                <a:gd name="T46" fmla="*/ 250 w 1427"/>
                <a:gd name="T47" fmla="*/ 1183 h 1285"/>
                <a:gd name="T48" fmla="*/ 261 w 1427"/>
                <a:gd name="T49" fmla="*/ 1273 h 1285"/>
                <a:gd name="T50" fmla="*/ 193 w 1427"/>
                <a:gd name="T51" fmla="*/ 1206 h 1285"/>
                <a:gd name="T52" fmla="*/ 63 w 1427"/>
                <a:gd name="T53" fmla="*/ 1139 h 1285"/>
                <a:gd name="T54" fmla="*/ 197 w 1427"/>
                <a:gd name="T55" fmla="*/ 1120 h 1285"/>
                <a:gd name="T56" fmla="*/ 206 w 1427"/>
                <a:gd name="T57" fmla="*/ 1054 h 1285"/>
                <a:gd name="T58" fmla="*/ 321 w 1427"/>
                <a:gd name="T59" fmla="*/ 990 h 1285"/>
                <a:gd name="T60" fmla="*/ 204 w 1427"/>
                <a:gd name="T61" fmla="*/ 957 h 1285"/>
                <a:gd name="T62" fmla="*/ 87 w 1427"/>
                <a:gd name="T63" fmla="*/ 1021 h 1285"/>
                <a:gd name="T64" fmla="*/ 29 w 1427"/>
                <a:gd name="T65" fmla="*/ 929 h 1285"/>
                <a:gd name="T66" fmla="*/ 121 w 1427"/>
                <a:gd name="T67" fmla="*/ 793 h 1285"/>
                <a:gd name="T68" fmla="*/ 184 w 1427"/>
                <a:gd name="T69" fmla="*/ 729 h 1285"/>
                <a:gd name="T70" fmla="*/ 285 w 1427"/>
                <a:gd name="T71" fmla="*/ 665 h 1285"/>
                <a:gd name="T72" fmla="*/ 411 w 1427"/>
                <a:gd name="T73" fmla="*/ 606 h 1285"/>
                <a:gd name="T74" fmla="*/ 438 w 1427"/>
                <a:gd name="T75" fmla="*/ 462 h 1285"/>
                <a:gd name="T76" fmla="*/ 369 w 1427"/>
                <a:gd name="T77" fmla="*/ 380 h 1285"/>
                <a:gd name="T78" fmla="*/ 234 w 1427"/>
                <a:gd name="T79" fmla="*/ 376 h 1285"/>
                <a:gd name="T80" fmla="*/ 247 w 1427"/>
                <a:gd name="T81" fmla="*/ 292 h 1285"/>
                <a:gd name="T82" fmla="*/ 365 w 1427"/>
                <a:gd name="T83" fmla="*/ 330 h 1285"/>
                <a:gd name="T84" fmla="*/ 471 w 1427"/>
                <a:gd name="T85" fmla="*/ 228 h 1285"/>
                <a:gd name="T86" fmla="*/ 547 w 1427"/>
                <a:gd name="T87" fmla="*/ 194 h 1285"/>
                <a:gd name="T88" fmla="*/ 546 w 1427"/>
                <a:gd name="T89" fmla="*/ 81 h 1285"/>
                <a:gd name="T90" fmla="*/ 640 w 1427"/>
                <a:gd name="T91" fmla="*/ 7 h 1285"/>
                <a:gd name="T92" fmla="*/ 763 w 1427"/>
                <a:gd name="T93" fmla="*/ 84 h 1285"/>
                <a:gd name="T94" fmla="*/ 706 w 1427"/>
                <a:gd name="T95" fmla="*/ 176 h 1285"/>
                <a:gd name="T96" fmla="*/ 604 w 1427"/>
                <a:gd name="T97" fmla="*/ 264 h 1285"/>
                <a:gd name="T98" fmla="*/ 628 w 1427"/>
                <a:gd name="T99" fmla="*/ 395 h 1285"/>
                <a:gd name="T100" fmla="*/ 850 w 1427"/>
                <a:gd name="T101" fmla="*/ 463 h 1285"/>
                <a:gd name="T102" fmla="*/ 1019 w 1427"/>
                <a:gd name="T103" fmla="*/ 392 h 1285"/>
                <a:gd name="T104" fmla="*/ 1114 w 1427"/>
                <a:gd name="T105" fmla="*/ 288 h 1285"/>
                <a:gd name="T106" fmla="*/ 1239 w 1427"/>
                <a:gd name="T107" fmla="*/ 249 h 1285"/>
                <a:gd name="T108" fmla="*/ 1277 w 1427"/>
                <a:gd name="T109" fmla="*/ 231 h 1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27" h="1285">
                  <a:moveTo>
                    <a:pt x="1277" y="231"/>
                  </a:moveTo>
                  <a:lnTo>
                    <a:pt x="1277" y="231"/>
                  </a:lnTo>
                  <a:lnTo>
                    <a:pt x="1283" y="226"/>
                  </a:lnTo>
                  <a:lnTo>
                    <a:pt x="1251" y="161"/>
                  </a:lnTo>
                  <a:lnTo>
                    <a:pt x="1272" y="124"/>
                  </a:lnTo>
                  <a:lnTo>
                    <a:pt x="1294" y="102"/>
                  </a:lnTo>
                  <a:lnTo>
                    <a:pt x="1309" y="112"/>
                  </a:lnTo>
                  <a:lnTo>
                    <a:pt x="1324" y="151"/>
                  </a:lnTo>
                  <a:lnTo>
                    <a:pt x="1335" y="205"/>
                  </a:lnTo>
                  <a:lnTo>
                    <a:pt x="1326" y="206"/>
                  </a:lnTo>
                  <a:lnTo>
                    <a:pt x="1285" y="224"/>
                  </a:lnTo>
                  <a:lnTo>
                    <a:pt x="1376" y="267"/>
                  </a:lnTo>
                  <a:lnTo>
                    <a:pt x="1380" y="284"/>
                  </a:lnTo>
                  <a:lnTo>
                    <a:pt x="1384" y="307"/>
                  </a:lnTo>
                  <a:lnTo>
                    <a:pt x="1417" y="304"/>
                  </a:lnTo>
                  <a:lnTo>
                    <a:pt x="1419" y="312"/>
                  </a:lnTo>
                  <a:lnTo>
                    <a:pt x="1427" y="343"/>
                  </a:lnTo>
                  <a:lnTo>
                    <a:pt x="1420" y="379"/>
                  </a:lnTo>
                  <a:lnTo>
                    <a:pt x="1415" y="389"/>
                  </a:lnTo>
                  <a:lnTo>
                    <a:pt x="1411" y="398"/>
                  </a:lnTo>
                  <a:lnTo>
                    <a:pt x="1403" y="402"/>
                  </a:lnTo>
                  <a:lnTo>
                    <a:pt x="1388" y="444"/>
                  </a:lnTo>
                  <a:lnTo>
                    <a:pt x="1366" y="490"/>
                  </a:lnTo>
                  <a:lnTo>
                    <a:pt x="1347" y="497"/>
                  </a:lnTo>
                  <a:lnTo>
                    <a:pt x="1289" y="532"/>
                  </a:lnTo>
                  <a:lnTo>
                    <a:pt x="1258" y="544"/>
                  </a:lnTo>
                  <a:lnTo>
                    <a:pt x="1256" y="497"/>
                  </a:lnTo>
                  <a:lnTo>
                    <a:pt x="1225" y="495"/>
                  </a:lnTo>
                  <a:lnTo>
                    <a:pt x="1194" y="489"/>
                  </a:lnTo>
                  <a:lnTo>
                    <a:pt x="1190" y="485"/>
                  </a:lnTo>
                  <a:lnTo>
                    <a:pt x="1170" y="477"/>
                  </a:lnTo>
                  <a:lnTo>
                    <a:pt x="1143" y="547"/>
                  </a:lnTo>
                  <a:lnTo>
                    <a:pt x="1140" y="556"/>
                  </a:lnTo>
                  <a:lnTo>
                    <a:pt x="1118" y="566"/>
                  </a:lnTo>
                  <a:lnTo>
                    <a:pt x="1075" y="581"/>
                  </a:lnTo>
                  <a:lnTo>
                    <a:pt x="1057" y="628"/>
                  </a:lnTo>
                  <a:lnTo>
                    <a:pt x="1053" y="633"/>
                  </a:lnTo>
                  <a:lnTo>
                    <a:pt x="1036" y="677"/>
                  </a:lnTo>
                  <a:lnTo>
                    <a:pt x="1009" y="700"/>
                  </a:lnTo>
                  <a:lnTo>
                    <a:pt x="1003" y="703"/>
                  </a:lnTo>
                  <a:lnTo>
                    <a:pt x="981" y="716"/>
                  </a:lnTo>
                  <a:lnTo>
                    <a:pt x="955" y="695"/>
                  </a:lnTo>
                  <a:lnTo>
                    <a:pt x="981" y="716"/>
                  </a:lnTo>
                  <a:lnTo>
                    <a:pt x="955" y="695"/>
                  </a:lnTo>
                  <a:lnTo>
                    <a:pt x="922" y="732"/>
                  </a:lnTo>
                  <a:lnTo>
                    <a:pt x="884" y="689"/>
                  </a:lnTo>
                  <a:lnTo>
                    <a:pt x="862" y="726"/>
                  </a:lnTo>
                  <a:lnTo>
                    <a:pt x="823" y="720"/>
                  </a:lnTo>
                  <a:lnTo>
                    <a:pt x="713" y="617"/>
                  </a:lnTo>
                  <a:lnTo>
                    <a:pt x="692" y="626"/>
                  </a:lnTo>
                  <a:lnTo>
                    <a:pt x="663" y="639"/>
                  </a:lnTo>
                  <a:lnTo>
                    <a:pt x="643" y="651"/>
                  </a:lnTo>
                  <a:lnTo>
                    <a:pt x="621" y="654"/>
                  </a:lnTo>
                  <a:lnTo>
                    <a:pt x="564" y="657"/>
                  </a:lnTo>
                  <a:lnTo>
                    <a:pt x="552" y="659"/>
                  </a:lnTo>
                  <a:lnTo>
                    <a:pt x="496" y="671"/>
                  </a:lnTo>
                  <a:lnTo>
                    <a:pt x="505" y="684"/>
                  </a:lnTo>
                  <a:lnTo>
                    <a:pt x="518" y="700"/>
                  </a:lnTo>
                  <a:lnTo>
                    <a:pt x="527" y="710"/>
                  </a:lnTo>
                  <a:lnTo>
                    <a:pt x="531" y="749"/>
                  </a:lnTo>
                  <a:lnTo>
                    <a:pt x="531" y="767"/>
                  </a:lnTo>
                  <a:lnTo>
                    <a:pt x="573" y="800"/>
                  </a:lnTo>
                  <a:lnTo>
                    <a:pt x="580" y="815"/>
                  </a:lnTo>
                  <a:lnTo>
                    <a:pt x="621" y="813"/>
                  </a:lnTo>
                  <a:lnTo>
                    <a:pt x="621" y="837"/>
                  </a:lnTo>
                  <a:lnTo>
                    <a:pt x="638" y="870"/>
                  </a:lnTo>
                  <a:lnTo>
                    <a:pt x="636" y="898"/>
                  </a:lnTo>
                  <a:lnTo>
                    <a:pt x="667" y="900"/>
                  </a:lnTo>
                  <a:lnTo>
                    <a:pt x="692" y="931"/>
                  </a:lnTo>
                  <a:lnTo>
                    <a:pt x="685" y="950"/>
                  </a:lnTo>
                  <a:lnTo>
                    <a:pt x="696" y="971"/>
                  </a:lnTo>
                  <a:lnTo>
                    <a:pt x="690" y="988"/>
                  </a:lnTo>
                  <a:lnTo>
                    <a:pt x="685" y="999"/>
                  </a:lnTo>
                  <a:lnTo>
                    <a:pt x="675" y="999"/>
                  </a:lnTo>
                  <a:lnTo>
                    <a:pt x="647" y="1017"/>
                  </a:lnTo>
                  <a:lnTo>
                    <a:pt x="647" y="1050"/>
                  </a:lnTo>
                  <a:lnTo>
                    <a:pt x="631" y="1058"/>
                  </a:lnTo>
                  <a:lnTo>
                    <a:pt x="621" y="1044"/>
                  </a:lnTo>
                  <a:lnTo>
                    <a:pt x="583" y="1046"/>
                  </a:lnTo>
                  <a:lnTo>
                    <a:pt x="578" y="1042"/>
                  </a:lnTo>
                  <a:lnTo>
                    <a:pt x="548" y="1047"/>
                  </a:lnTo>
                  <a:lnTo>
                    <a:pt x="517" y="1051"/>
                  </a:lnTo>
                  <a:lnTo>
                    <a:pt x="509" y="1063"/>
                  </a:lnTo>
                  <a:lnTo>
                    <a:pt x="486" y="1012"/>
                  </a:lnTo>
                  <a:lnTo>
                    <a:pt x="453" y="997"/>
                  </a:lnTo>
                  <a:lnTo>
                    <a:pt x="419" y="1019"/>
                  </a:lnTo>
                  <a:lnTo>
                    <a:pt x="406" y="1011"/>
                  </a:lnTo>
                  <a:lnTo>
                    <a:pt x="378" y="1023"/>
                  </a:lnTo>
                  <a:lnTo>
                    <a:pt x="376" y="1030"/>
                  </a:lnTo>
                  <a:lnTo>
                    <a:pt x="392" y="1053"/>
                  </a:lnTo>
                  <a:lnTo>
                    <a:pt x="361" y="1100"/>
                  </a:lnTo>
                  <a:lnTo>
                    <a:pt x="340" y="1139"/>
                  </a:lnTo>
                  <a:lnTo>
                    <a:pt x="314" y="1156"/>
                  </a:lnTo>
                  <a:lnTo>
                    <a:pt x="288" y="1167"/>
                  </a:lnTo>
                  <a:lnTo>
                    <a:pt x="278" y="1171"/>
                  </a:lnTo>
                  <a:lnTo>
                    <a:pt x="250" y="1183"/>
                  </a:lnTo>
                  <a:lnTo>
                    <a:pt x="262" y="1222"/>
                  </a:lnTo>
                  <a:lnTo>
                    <a:pt x="275" y="1240"/>
                  </a:lnTo>
                  <a:lnTo>
                    <a:pt x="269" y="1260"/>
                  </a:lnTo>
                  <a:lnTo>
                    <a:pt x="261" y="1273"/>
                  </a:lnTo>
                  <a:lnTo>
                    <a:pt x="236" y="1281"/>
                  </a:lnTo>
                  <a:lnTo>
                    <a:pt x="212" y="1285"/>
                  </a:lnTo>
                  <a:lnTo>
                    <a:pt x="196" y="1264"/>
                  </a:lnTo>
                  <a:lnTo>
                    <a:pt x="193" y="1206"/>
                  </a:lnTo>
                  <a:lnTo>
                    <a:pt x="154" y="1219"/>
                  </a:lnTo>
                  <a:lnTo>
                    <a:pt x="148" y="1221"/>
                  </a:lnTo>
                  <a:lnTo>
                    <a:pt x="86" y="1221"/>
                  </a:lnTo>
                  <a:lnTo>
                    <a:pt x="63" y="1139"/>
                  </a:lnTo>
                  <a:lnTo>
                    <a:pt x="95" y="1129"/>
                  </a:lnTo>
                  <a:lnTo>
                    <a:pt x="134" y="1152"/>
                  </a:lnTo>
                  <a:lnTo>
                    <a:pt x="180" y="1137"/>
                  </a:lnTo>
                  <a:lnTo>
                    <a:pt x="197" y="1120"/>
                  </a:lnTo>
                  <a:lnTo>
                    <a:pt x="168" y="1099"/>
                  </a:lnTo>
                  <a:lnTo>
                    <a:pt x="178" y="1083"/>
                  </a:lnTo>
                  <a:lnTo>
                    <a:pt x="208" y="1068"/>
                  </a:lnTo>
                  <a:lnTo>
                    <a:pt x="206" y="1054"/>
                  </a:lnTo>
                  <a:lnTo>
                    <a:pt x="236" y="1037"/>
                  </a:lnTo>
                  <a:lnTo>
                    <a:pt x="272" y="1049"/>
                  </a:lnTo>
                  <a:lnTo>
                    <a:pt x="289" y="1040"/>
                  </a:lnTo>
                  <a:lnTo>
                    <a:pt x="321" y="990"/>
                  </a:lnTo>
                  <a:lnTo>
                    <a:pt x="288" y="984"/>
                  </a:lnTo>
                  <a:lnTo>
                    <a:pt x="280" y="932"/>
                  </a:lnTo>
                  <a:lnTo>
                    <a:pt x="226" y="949"/>
                  </a:lnTo>
                  <a:lnTo>
                    <a:pt x="204" y="957"/>
                  </a:lnTo>
                  <a:lnTo>
                    <a:pt x="187" y="961"/>
                  </a:lnTo>
                  <a:lnTo>
                    <a:pt x="144" y="1019"/>
                  </a:lnTo>
                  <a:lnTo>
                    <a:pt x="108" y="1024"/>
                  </a:lnTo>
                  <a:lnTo>
                    <a:pt x="87" y="1021"/>
                  </a:lnTo>
                  <a:lnTo>
                    <a:pt x="103" y="999"/>
                  </a:lnTo>
                  <a:lnTo>
                    <a:pt x="83" y="954"/>
                  </a:lnTo>
                  <a:lnTo>
                    <a:pt x="52" y="921"/>
                  </a:lnTo>
                  <a:lnTo>
                    <a:pt x="29" y="929"/>
                  </a:lnTo>
                  <a:lnTo>
                    <a:pt x="8" y="882"/>
                  </a:lnTo>
                  <a:lnTo>
                    <a:pt x="4" y="866"/>
                  </a:lnTo>
                  <a:lnTo>
                    <a:pt x="0" y="850"/>
                  </a:lnTo>
                  <a:lnTo>
                    <a:pt x="121" y="793"/>
                  </a:lnTo>
                  <a:lnTo>
                    <a:pt x="147" y="780"/>
                  </a:lnTo>
                  <a:lnTo>
                    <a:pt x="166" y="773"/>
                  </a:lnTo>
                  <a:lnTo>
                    <a:pt x="157" y="745"/>
                  </a:lnTo>
                  <a:lnTo>
                    <a:pt x="184" y="729"/>
                  </a:lnTo>
                  <a:lnTo>
                    <a:pt x="218" y="712"/>
                  </a:lnTo>
                  <a:lnTo>
                    <a:pt x="260" y="707"/>
                  </a:lnTo>
                  <a:lnTo>
                    <a:pt x="272" y="686"/>
                  </a:lnTo>
                  <a:lnTo>
                    <a:pt x="285" y="665"/>
                  </a:lnTo>
                  <a:lnTo>
                    <a:pt x="294" y="645"/>
                  </a:lnTo>
                  <a:lnTo>
                    <a:pt x="319" y="636"/>
                  </a:lnTo>
                  <a:lnTo>
                    <a:pt x="360" y="622"/>
                  </a:lnTo>
                  <a:lnTo>
                    <a:pt x="411" y="606"/>
                  </a:lnTo>
                  <a:lnTo>
                    <a:pt x="461" y="544"/>
                  </a:lnTo>
                  <a:lnTo>
                    <a:pt x="451" y="531"/>
                  </a:lnTo>
                  <a:lnTo>
                    <a:pt x="477" y="509"/>
                  </a:lnTo>
                  <a:lnTo>
                    <a:pt x="438" y="462"/>
                  </a:lnTo>
                  <a:lnTo>
                    <a:pt x="406" y="447"/>
                  </a:lnTo>
                  <a:lnTo>
                    <a:pt x="409" y="429"/>
                  </a:lnTo>
                  <a:lnTo>
                    <a:pt x="412" y="417"/>
                  </a:lnTo>
                  <a:lnTo>
                    <a:pt x="369" y="380"/>
                  </a:lnTo>
                  <a:lnTo>
                    <a:pt x="318" y="385"/>
                  </a:lnTo>
                  <a:lnTo>
                    <a:pt x="304" y="388"/>
                  </a:lnTo>
                  <a:lnTo>
                    <a:pt x="244" y="383"/>
                  </a:lnTo>
                  <a:lnTo>
                    <a:pt x="234" y="376"/>
                  </a:lnTo>
                  <a:lnTo>
                    <a:pt x="200" y="363"/>
                  </a:lnTo>
                  <a:lnTo>
                    <a:pt x="200" y="354"/>
                  </a:lnTo>
                  <a:lnTo>
                    <a:pt x="212" y="289"/>
                  </a:lnTo>
                  <a:lnTo>
                    <a:pt x="247" y="292"/>
                  </a:lnTo>
                  <a:lnTo>
                    <a:pt x="284" y="291"/>
                  </a:lnTo>
                  <a:lnTo>
                    <a:pt x="286" y="326"/>
                  </a:lnTo>
                  <a:lnTo>
                    <a:pt x="314" y="340"/>
                  </a:lnTo>
                  <a:lnTo>
                    <a:pt x="365" y="330"/>
                  </a:lnTo>
                  <a:lnTo>
                    <a:pt x="390" y="293"/>
                  </a:lnTo>
                  <a:lnTo>
                    <a:pt x="384" y="259"/>
                  </a:lnTo>
                  <a:lnTo>
                    <a:pt x="496" y="250"/>
                  </a:lnTo>
                  <a:lnTo>
                    <a:pt x="471" y="228"/>
                  </a:lnTo>
                  <a:lnTo>
                    <a:pt x="472" y="183"/>
                  </a:lnTo>
                  <a:lnTo>
                    <a:pt x="509" y="205"/>
                  </a:lnTo>
                  <a:lnTo>
                    <a:pt x="536" y="209"/>
                  </a:lnTo>
                  <a:lnTo>
                    <a:pt x="547" y="194"/>
                  </a:lnTo>
                  <a:lnTo>
                    <a:pt x="569" y="196"/>
                  </a:lnTo>
                  <a:lnTo>
                    <a:pt x="569" y="179"/>
                  </a:lnTo>
                  <a:lnTo>
                    <a:pt x="590" y="104"/>
                  </a:lnTo>
                  <a:lnTo>
                    <a:pt x="546" y="81"/>
                  </a:lnTo>
                  <a:lnTo>
                    <a:pt x="551" y="23"/>
                  </a:lnTo>
                  <a:lnTo>
                    <a:pt x="620" y="44"/>
                  </a:lnTo>
                  <a:lnTo>
                    <a:pt x="651" y="29"/>
                  </a:lnTo>
                  <a:lnTo>
                    <a:pt x="640" y="7"/>
                  </a:lnTo>
                  <a:lnTo>
                    <a:pt x="672" y="0"/>
                  </a:lnTo>
                  <a:lnTo>
                    <a:pt x="680" y="35"/>
                  </a:lnTo>
                  <a:lnTo>
                    <a:pt x="741" y="50"/>
                  </a:lnTo>
                  <a:lnTo>
                    <a:pt x="763" y="84"/>
                  </a:lnTo>
                  <a:lnTo>
                    <a:pt x="739" y="126"/>
                  </a:lnTo>
                  <a:lnTo>
                    <a:pt x="724" y="134"/>
                  </a:lnTo>
                  <a:lnTo>
                    <a:pt x="710" y="151"/>
                  </a:lnTo>
                  <a:lnTo>
                    <a:pt x="706" y="176"/>
                  </a:lnTo>
                  <a:lnTo>
                    <a:pt x="711" y="207"/>
                  </a:lnTo>
                  <a:lnTo>
                    <a:pt x="689" y="249"/>
                  </a:lnTo>
                  <a:lnTo>
                    <a:pt x="666" y="265"/>
                  </a:lnTo>
                  <a:lnTo>
                    <a:pt x="604" y="264"/>
                  </a:lnTo>
                  <a:lnTo>
                    <a:pt x="620" y="344"/>
                  </a:lnTo>
                  <a:lnTo>
                    <a:pt x="623" y="354"/>
                  </a:lnTo>
                  <a:lnTo>
                    <a:pt x="621" y="361"/>
                  </a:lnTo>
                  <a:lnTo>
                    <a:pt x="628" y="395"/>
                  </a:lnTo>
                  <a:lnTo>
                    <a:pt x="717" y="382"/>
                  </a:lnTo>
                  <a:lnTo>
                    <a:pt x="744" y="379"/>
                  </a:lnTo>
                  <a:lnTo>
                    <a:pt x="803" y="395"/>
                  </a:lnTo>
                  <a:lnTo>
                    <a:pt x="850" y="463"/>
                  </a:lnTo>
                  <a:lnTo>
                    <a:pt x="925" y="482"/>
                  </a:lnTo>
                  <a:lnTo>
                    <a:pt x="936" y="478"/>
                  </a:lnTo>
                  <a:lnTo>
                    <a:pt x="963" y="408"/>
                  </a:lnTo>
                  <a:lnTo>
                    <a:pt x="1019" y="392"/>
                  </a:lnTo>
                  <a:lnTo>
                    <a:pt x="1031" y="372"/>
                  </a:lnTo>
                  <a:lnTo>
                    <a:pt x="1112" y="343"/>
                  </a:lnTo>
                  <a:lnTo>
                    <a:pt x="1092" y="307"/>
                  </a:lnTo>
                  <a:lnTo>
                    <a:pt x="1114" y="288"/>
                  </a:lnTo>
                  <a:lnTo>
                    <a:pt x="1132" y="271"/>
                  </a:lnTo>
                  <a:lnTo>
                    <a:pt x="1176" y="297"/>
                  </a:lnTo>
                  <a:lnTo>
                    <a:pt x="1231" y="268"/>
                  </a:lnTo>
                  <a:lnTo>
                    <a:pt x="1239" y="249"/>
                  </a:lnTo>
                  <a:lnTo>
                    <a:pt x="1272" y="235"/>
                  </a:lnTo>
                  <a:lnTo>
                    <a:pt x="1283" y="226"/>
                  </a:lnTo>
                  <a:lnTo>
                    <a:pt x="1277" y="231"/>
                  </a:lnTo>
                  <a:lnTo>
                    <a:pt x="1277" y="231"/>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2" name="Freeform 48"/>
            <p:cNvSpPr>
              <a:spLocks noEditPoints="1"/>
            </p:cNvSpPr>
            <p:nvPr/>
          </p:nvSpPr>
          <p:spPr bwMode="auto">
            <a:xfrm>
              <a:off x="5219700" y="2855913"/>
              <a:ext cx="1368425" cy="1235075"/>
            </a:xfrm>
            <a:custGeom>
              <a:avLst/>
              <a:gdLst>
                <a:gd name="T0" fmla="*/ 63 w 1434"/>
                <a:gd name="T1" fmla="*/ 1141 h 1293"/>
                <a:gd name="T2" fmla="*/ 209 w 1434"/>
                <a:gd name="T3" fmla="*/ 1070 h 1293"/>
                <a:gd name="T4" fmla="*/ 282 w 1434"/>
                <a:gd name="T5" fmla="*/ 940 h 1293"/>
                <a:gd name="T6" fmla="*/ 103 w 1434"/>
                <a:gd name="T7" fmla="*/ 1003 h 1293"/>
                <a:gd name="T8" fmla="*/ 166 w 1434"/>
                <a:gd name="T9" fmla="*/ 775 h 1293"/>
                <a:gd name="T10" fmla="*/ 322 w 1434"/>
                <a:gd name="T11" fmla="*/ 637 h 1293"/>
                <a:gd name="T12" fmla="*/ 412 w 1434"/>
                <a:gd name="T13" fmla="*/ 422 h 1293"/>
                <a:gd name="T14" fmla="*/ 200 w 1434"/>
                <a:gd name="T15" fmla="*/ 369 h 1293"/>
                <a:gd name="T16" fmla="*/ 367 w 1434"/>
                <a:gd name="T17" fmla="*/ 331 h 1293"/>
                <a:gd name="T18" fmla="*/ 538 w 1434"/>
                <a:gd name="T19" fmla="*/ 210 h 1293"/>
                <a:gd name="T20" fmla="*/ 624 w 1434"/>
                <a:gd name="T21" fmla="*/ 44 h 1293"/>
                <a:gd name="T22" fmla="*/ 746 w 1434"/>
                <a:gd name="T23" fmla="*/ 132 h 1293"/>
                <a:gd name="T24" fmla="*/ 612 w 1434"/>
                <a:gd name="T25" fmla="*/ 272 h 1293"/>
                <a:gd name="T26" fmla="*/ 929 w 1434"/>
                <a:gd name="T27" fmla="*/ 482 h 1293"/>
                <a:gd name="T28" fmla="*/ 1116 w 1434"/>
                <a:gd name="T29" fmla="*/ 289 h 1293"/>
                <a:gd name="T30" fmla="*/ 1283 w 1434"/>
                <a:gd name="T31" fmla="*/ 229 h 1293"/>
                <a:gd name="T32" fmla="*/ 1316 w 1434"/>
                <a:gd name="T33" fmla="*/ 115 h 1293"/>
                <a:gd name="T34" fmla="*/ 1391 w 1434"/>
                <a:gd name="T35" fmla="*/ 307 h 1293"/>
                <a:gd name="T36" fmla="*/ 1372 w 1434"/>
                <a:gd name="T37" fmla="*/ 497 h 1293"/>
                <a:gd name="T38" fmla="*/ 1192 w 1434"/>
                <a:gd name="T39" fmla="*/ 492 h 1293"/>
                <a:gd name="T40" fmla="*/ 1043 w 1434"/>
                <a:gd name="T41" fmla="*/ 683 h 1293"/>
                <a:gd name="T42" fmla="*/ 868 w 1434"/>
                <a:gd name="T43" fmla="*/ 733 h 1293"/>
                <a:gd name="T44" fmla="*/ 568 w 1434"/>
                <a:gd name="T45" fmla="*/ 664 h 1293"/>
                <a:gd name="T46" fmla="*/ 586 w 1434"/>
                <a:gd name="T47" fmla="*/ 816 h 1293"/>
                <a:gd name="T48" fmla="*/ 693 w 1434"/>
                <a:gd name="T49" fmla="*/ 954 h 1293"/>
                <a:gd name="T50" fmla="*/ 623 w 1434"/>
                <a:gd name="T51" fmla="*/ 1052 h 1293"/>
                <a:gd name="T52" fmla="*/ 458 w 1434"/>
                <a:gd name="T53" fmla="*/ 1005 h 1293"/>
                <a:gd name="T54" fmla="*/ 346 w 1434"/>
                <a:gd name="T55" fmla="*/ 1145 h 1293"/>
                <a:gd name="T56" fmla="*/ 241 w 1434"/>
                <a:gd name="T57" fmla="*/ 1288 h 1293"/>
                <a:gd name="T58" fmla="*/ 270 w 1434"/>
                <a:gd name="T59" fmla="*/ 1263 h 1293"/>
                <a:gd name="T60" fmla="*/ 392 w 1434"/>
                <a:gd name="T61" fmla="*/ 1057 h 1293"/>
                <a:gd name="T62" fmla="*/ 514 w 1434"/>
                <a:gd name="T63" fmla="*/ 1060 h 1293"/>
                <a:gd name="T64" fmla="*/ 648 w 1434"/>
                <a:gd name="T65" fmla="*/ 1052 h 1293"/>
                <a:gd name="T66" fmla="*/ 669 w 1434"/>
                <a:gd name="T67" fmla="*/ 907 h 1293"/>
                <a:gd name="T68" fmla="*/ 532 w 1434"/>
                <a:gd name="T69" fmla="*/ 772 h 1293"/>
                <a:gd name="T70" fmla="*/ 646 w 1434"/>
                <a:gd name="T71" fmla="*/ 652 h 1293"/>
                <a:gd name="T72" fmla="*/ 926 w 1434"/>
                <a:gd name="T73" fmla="*/ 731 h 1293"/>
                <a:gd name="T74" fmla="*/ 1037 w 1434"/>
                <a:gd name="T75" fmla="*/ 679 h 1293"/>
                <a:gd name="T76" fmla="*/ 1172 w 1434"/>
                <a:gd name="T77" fmla="*/ 477 h 1293"/>
                <a:gd name="T78" fmla="*/ 1349 w 1434"/>
                <a:gd name="T79" fmla="*/ 498 h 1293"/>
                <a:gd name="T80" fmla="*/ 1419 w 1434"/>
                <a:gd name="T81" fmla="*/ 312 h 1293"/>
                <a:gd name="T82" fmla="*/ 1238 w 1434"/>
                <a:gd name="T83" fmla="*/ 274 h 1293"/>
                <a:gd name="T84" fmla="*/ 1025 w 1434"/>
                <a:gd name="T85" fmla="*/ 399 h 1293"/>
                <a:gd name="T86" fmla="*/ 722 w 1434"/>
                <a:gd name="T87" fmla="*/ 390 h 1293"/>
                <a:gd name="T88" fmla="*/ 711 w 1434"/>
                <a:gd name="T89" fmla="*/ 211 h 1293"/>
                <a:gd name="T90" fmla="*/ 681 w 1434"/>
                <a:gd name="T91" fmla="*/ 42 h 1293"/>
                <a:gd name="T92" fmla="*/ 598 w 1434"/>
                <a:gd name="T93" fmla="*/ 106 h 1293"/>
                <a:gd name="T94" fmla="*/ 478 w 1434"/>
                <a:gd name="T95" fmla="*/ 230 h 1293"/>
                <a:gd name="T96" fmla="*/ 285 w 1434"/>
                <a:gd name="T97" fmla="*/ 299 h 1293"/>
                <a:gd name="T98" fmla="*/ 308 w 1434"/>
                <a:gd name="T99" fmla="*/ 388 h 1293"/>
                <a:gd name="T100" fmla="*/ 459 w 1434"/>
                <a:gd name="T101" fmla="*/ 536 h 1293"/>
                <a:gd name="T102" fmla="*/ 223 w 1434"/>
                <a:gd name="T103" fmla="*/ 719 h 1293"/>
                <a:gd name="T104" fmla="*/ 16 w 1434"/>
                <a:gd name="T105" fmla="*/ 885 h 1293"/>
                <a:gd name="T106" fmla="*/ 146 w 1434"/>
                <a:gd name="T107" fmla="*/ 1020 h 1293"/>
                <a:gd name="T108" fmla="*/ 294 w 1434"/>
                <a:gd name="T109" fmla="*/ 1047 h 1293"/>
                <a:gd name="T110" fmla="*/ 206 w 1434"/>
                <a:gd name="T111" fmla="*/ 1124 h 1293"/>
                <a:gd name="T112" fmla="*/ 157 w 1434"/>
                <a:gd name="T113" fmla="*/ 1220 h 1293"/>
                <a:gd name="T114" fmla="*/ 1335 w 1434"/>
                <a:gd name="T115" fmla="*/ 206 h 1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34" h="1293">
                  <a:moveTo>
                    <a:pt x="215" y="1293"/>
                  </a:moveTo>
                  <a:lnTo>
                    <a:pt x="215" y="1293"/>
                  </a:lnTo>
                  <a:lnTo>
                    <a:pt x="196" y="1270"/>
                  </a:lnTo>
                  <a:lnTo>
                    <a:pt x="194" y="1215"/>
                  </a:lnTo>
                  <a:lnTo>
                    <a:pt x="153" y="1229"/>
                  </a:lnTo>
                  <a:lnTo>
                    <a:pt x="87" y="1228"/>
                  </a:lnTo>
                  <a:lnTo>
                    <a:pt x="63" y="1141"/>
                  </a:lnTo>
                  <a:lnTo>
                    <a:pt x="100" y="1129"/>
                  </a:lnTo>
                  <a:lnTo>
                    <a:pt x="139" y="1152"/>
                  </a:lnTo>
                  <a:lnTo>
                    <a:pt x="182" y="1138"/>
                  </a:lnTo>
                  <a:lnTo>
                    <a:pt x="196" y="1125"/>
                  </a:lnTo>
                  <a:lnTo>
                    <a:pt x="168" y="1104"/>
                  </a:lnTo>
                  <a:lnTo>
                    <a:pt x="180" y="1084"/>
                  </a:lnTo>
                  <a:lnTo>
                    <a:pt x="209" y="1070"/>
                  </a:lnTo>
                  <a:lnTo>
                    <a:pt x="206" y="1057"/>
                  </a:lnTo>
                  <a:lnTo>
                    <a:pt x="240" y="1037"/>
                  </a:lnTo>
                  <a:lnTo>
                    <a:pt x="275" y="1049"/>
                  </a:lnTo>
                  <a:lnTo>
                    <a:pt x="290" y="1041"/>
                  </a:lnTo>
                  <a:lnTo>
                    <a:pt x="320" y="997"/>
                  </a:lnTo>
                  <a:lnTo>
                    <a:pt x="289" y="991"/>
                  </a:lnTo>
                  <a:lnTo>
                    <a:pt x="282" y="940"/>
                  </a:lnTo>
                  <a:lnTo>
                    <a:pt x="231" y="956"/>
                  </a:lnTo>
                  <a:lnTo>
                    <a:pt x="209" y="964"/>
                  </a:lnTo>
                  <a:lnTo>
                    <a:pt x="193" y="968"/>
                  </a:lnTo>
                  <a:lnTo>
                    <a:pt x="150" y="1026"/>
                  </a:lnTo>
                  <a:lnTo>
                    <a:pt x="112" y="1032"/>
                  </a:lnTo>
                  <a:lnTo>
                    <a:pt x="85" y="1028"/>
                  </a:lnTo>
                  <a:lnTo>
                    <a:pt x="103" y="1003"/>
                  </a:lnTo>
                  <a:lnTo>
                    <a:pt x="84" y="959"/>
                  </a:lnTo>
                  <a:lnTo>
                    <a:pt x="55" y="929"/>
                  </a:lnTo>
                  <a:lnTo>
                    <a:pt x="31" y="938"/>
                  </a:lnTo>
                  <a:lnTo>
                    <a:pt x="9" y="887"/>
                  </a:lnTo>
                  <a:lnTo>
                    <a:pt x="0" y="853"/>
                  </a:lnTo>
                  <a:lnTo>
                    <a:pt x="150" y="781"/>
                  </a:lnTo>
                  <a:lnTo>
                    <a:pt x="166" y="775"/>
                  </a:lnTo>
                  <a:lnTo>
                    <a:pt x="157" y="748"/>
                  </a:lnTo>
                  <a:lnTo>
                    <a:pt x="186" y="730"/>
                  </a:lnTo>
                  <a:lnTo>
                    <a:pt x="221" y="713"/>
                  </a:lnTo>
                  <a:lnTo>
                    <a:pt x="262" y="708"/>
                  </a:lnTo>
                  <a:lnTo>
                    <a:pt x="286" y="667"/>
                  </a:lnTo>
                  <a:lnTo>
                    <a:pt x="296" y="647"/>
                  </a:lnTo>
                  <a:lnTo>
                    <a:pt x="322" y="637"/>
                  </a:lnTo>
                  <a:lnTo>
                    <a:pt x="413" y="607"/>
                  </a:lnTo>
                  <a:lnTo>
                    <a:pt x="460" y="548"/>
                  </a:lnTo>
                  <a:lnTo>
                    <a:pt x="450" y="535"/>
                  </a:lnTo>
                  <a:lnTo>
                    <a:pt x="477" y="513"/>
                  </a:lnTo>
                  <a:lnTo>
                    <a:pt x="440" y="468"/>
                  </a:lnTo>
                  <a:lnTo>
                    <a:pt x="406" y="453"/>
                  </a:lnTo>
                  <a:lnTo>
                    <a:pt x="412" y="422"/>
                  </a:lnTo>
                  <a:lnTo>
                    <a:pt x="372" y="388"/>
                  </a:lnTo>
                  <a:lnTo>
                    <a:pt x="322" y="392"/>
                  </a:lnTo>
                  <a:lnTo>
                    <a:pt x="308" y="395"/>
                  </a:lnTo>
                  <a:lnTo>
                    <a:pt x="308" y="395"/>
                  </a:lnTo>
                  <a:lnTo>
                    <a:pt x="247" y="390"/>
                  </a:lnTo>
                  <a:lnTo>
                    <a:pt x="236" y="383"/>
                  </a:lnTo>
                  <a:lnTo>
                    <a:pt x="200" y="369"/>
                  </a:lnTo>
                  <a:lnTo>
                    <a:pt x="201" y="357"/>
                  </a:lnTo>
                  <a:lnTo>
                    <a:pt x="213" y="289"/>
                  </a:lnTo>
                  <a:lnTo>
                    <a:pt x="251" y="293"/>
                  </a:lnTo>
                  <a:lnTo>
                    <a:pt x="291" y="292"/>
                  </a:lnTo>
                  <a:lnTo>
                    <a:pt x="293" y="328"/>
                  </a:lnTo>
                  <a:lnTo>
                    <a:pt x="319" y="341"/>
                  </a:lnTo>
                  <a:lnTo>
                    <a:pt x="367" y="331"/>
                  </a:lnTo>
                  <a:lnTo>
                    <a:pt x="390" y="296"/>
                  </a:lnTo>
                  <a:lnTo>
                    <a:pt x="384" y="260"/>
                  </a:lnTo>
                  <a:lnTo>
                    <a:pt x="492" y="252"/>
                  </a:lnTo>
                  <a:lnTo>
                    <a:pt x="471" y="233"/>
                  </a:lnTo>
                  <a:lnTo>
                    <a:pt x="473" y="181"/>
                  </a:lnTo>
                  <a:lnTo>
                    <a:pt x="515" y="206"/>
                  </a:lnTo>
                  <a:lnTo>
                    <a:pt x="538" y="210"/>
                  </a:lnTo>
                  <a:lnTo>
                    <a:pt x="549" y="194"/>
                  </a:lnTo>
                  <a:lnTo>
                    <a:pt x="569" y="196"/>
                  </a:lnTo>
                  <a:lnTo>
                    <a:pt x="570" y="182"/>
                  </a:lnTo>
                  <a:lnTo>
                    <a:pt x="590" y="110"/>
                  </a:lnTo>
                  <a:lnTo>
                    <a:pt x="547" y="87"/>
                  </a:lnTo>
                  <a:lnTo>
                    <a:pt x="552" y="23"/>
                  </a:lnTo>
                  <a:lnTo>
                    <a:pt x="624" y="44"/>
                  </a:lnTo>
                  <a:lnTo>
                    <a:pt x="650" y="32"/>
                  </a:lnTo>
                  <a:lnTo>
                    <a:pt x="639" y="9"/>
                  </a:lnTo>
                  <a:lnTo>
                    <a:pt x="678" y="0"/>
                  </a:lnTo>
                  <a:lnTo>
                    <a:pt x="687" y="36"/>
                  </a:lnTo>
                  <a:lnTo>
                    <a:pt x="747" y="51"/>
                  </a:lnTo>
                  <a:lnTo>
                    <a:pt x="770" y="87"/>
                  </a:lnTo>
                  <a:lnTo>
                    <a:pt x="746" y="132"/>
                  </a:lnTo>
                  <a:lnTo>
                    <a:pt x="730" y="141"/>
                  </a:lnTo>
                  <a:lnTo>
                    <a:pt x="717" y="156"/>
                  </a:lnTo>
                  <a:lnTo>
                    <a:pt x="713" y="180"/>
                  </a:lnTo>
                  <a:lnTo>
                    <a:pt x="718" y="212"/>
                  </a:lnTo>
                  <a:lnTo>
                    <a:pt x="694" y="256"/>
                  </a:lnTo>
                  <a:lnTo>
                    <a:pt x="671" y="272"/>
                  </a:lnTo>
                  <a:lnTo>
                    <a:pt x="612" y="272"/>
                  </a:lnTo>
                  <a:lnTo>
                    <a:pt x="630" y="358"/>
                  </a:lnTo>
                  <a:lnTo>
                    <a:pt x="629" y="365"/>
                  </a:lnTo>
                  <a:lnTo>
                    <a:pt x="634" y="395"/>
                  </a:lnTo>
                  <a:lnTo>
                    <a:pt x="748" y="379"/>
                  </a:lnTo>
                  <a:lnTo>
                    <a:pt x="809" y="396"/>
                  </a:lnTo>
                  <a:lnTo>
                    <a:pt x="856" y="465"/>
                  </a:lnTo>
                  <a:lnTo>
                    <a:pt x="929" y="482"/>
                  </a:lnTo>
                  <a:lnTo>
                    <a:pt x="938" y="479"/>
                  </a:lnTo>
                  <a:lnTo>
                    <a:pt x="964" y="409"/>
                  </a:lnTo>
                  <a:lnTo>
                    <a:pt x="1021" y="394"/>
                  </a:lnTo>
                  <a:lnTo>
                    <a:pt x="1033" y="373"/>
                  </a:lnTo>
                  <a:lnTo>
                    <a:pt x="1112" y="345"/>
                  </a:lnTo>
                  <a:lnTo>
                    <a:pt x="1092" y="310"/>
                  </a:lnTo>
                  <a:lnTo>
                    <a:pt x="1116" y="289"/>
                  </a:lnTo>
                  <a:lnTo>
                    <a:pt x="1135" y="271"/>
                  </a:lnTo>
                  <a:lnTo>
                    <a:pt x="1180" y="298"/>
                  </a:lnTo>
                  <a:lnTo>
                    <a:pt x="1233" y="270"/>
                  </a:lnTo>
                  <a:lnTo>
                    <a:pt x="1241" y="251"/>
                  </a:lnTo>
                  <a:lnTo>
                    <a:pt x="1275" y="236"/>
                  </a:lnTo>
                  <a:lnTo>
                    <a:pt x="1283" y="229"/>
                  </a:lnTo>
                  <a:lnTo>
                    <a:pt x="1283" y="229"/>
                  </a:lnTo>
                  <a:lnTo>
                    <a:pt x="1282" y="228"/>
                  </a:lnTo>
                  <a:lnTo>
                    <a:pt x="1282" y="228"/>
                  </a:lnTo>
                  <a:lnTo>
                    <a:pt x="1252" y="165"/>
                  </a:lnTo>
                  <a:lnTo>
                    <a:pt x="1274" y="126"/>
                  </a:lnTo>
                  <a:lnTo>
                    <a:pt x="1298" y="101"/>
                  </a:lnTo>
                  <a:lnTo>
                    <a:pt x="1315" y="114"/>
                  </a:lnTo>
                  <a:lnTo>
                    <a:pt x="1316" y="115"/>
                  </a:lnTo>
                  <a:lnTo>
                    <a:pt x="1331" y="154"/>
                  </a:lnTo>
                  <a:lnTo>
                    <a:pt x="1343" y="211"/>
                  </a:lnTo>
                  <a:lnTo>
                    <a:pt x="1331" y="213"/>
                  </a:lnTo>
                  <a:lnTo>
                    <a:pt x="1297" y="228"/>
                  </a:lnTo>
                  <a:lnTo>
                    <a:pt x="1383" y="268"/>
                  </a:lnTo>
                  <a:lnTo>
                    <a:pt x="1388" y="287"/>
                  </a:lnTo>
                  <a:lnTo>
                    <a:pt x="1391" y="307"/>
                  </a:lnTo>
                  <a:lnTo>
                    <a:pt x="1424" y="305"/>
                  </a:lnTo>
                  <a:lnTo>
                    <a:pt x="1434" y="347"/>
                  </a:lnTo>
                  <a:lnTo>
                    <a:pt x="1427" y="384"/>
                  </a:lnTo>
                  <a:lnTo>
                    <a:pt x="1417" y="405"/>
                  </a:lnTo>
                  <a:lnTo>
                    <a:pt x="1409" y="409"/>
                  </a:lnTo>
                  <a:lnTo>
                    <a:pt x="1395" y="449"/>
                  </a:lnTo>
                  <a:lnTo>
                    <a:pt x="1372" y="497"/>
                  </a:lnTo>
                  <a:lnTo>
                    <a:pt x="1352" y="504"/>
                  </a:lnTo>
                  <a:lnTo>
                    <a:pt x="1295" y="539"/>
                  </a:lnTo>
                  <a:lnTo>
                    <a:pt x="1259" y="553"/>
                  </a:lnTo>
                  <a:lnTo>
                    <a:pt x="1257" y="504"/>
                  </a:lnTo>
                  <a:lnTo>
                    <a:pt x="1229" y="503"/>
                  </a:lnTo>
                  <a:lnTo>
                    <a:pt x="1196" y="496"/>
                  </a:lnTo>
                  <a:lnTo>
                    <a:pt x="1192" y="492"/>
                  </a:lnTo>
                  <a:lnTo>
                    <a:pt x="1176" y="485"/>
                  </a:lnTo>
                  <a:lnTo>
                    <a:pt x="1147" y="562"/>
                  </a:lnTo>
                  <a:lnTo>
                    <a:pt x="1123" y="573"/>
                  </a:lnTo>
                  <a:lnTo>
                    <a:pt x="1082" y="587"/>
                  </a:lnTo>
                  <a:lnTo>
                    <a:pt x="1063" y="634"/>
                  </a:lnTo>
                  <a:lnTo>
                    <a:pt x="1060" y="638"/>
                  </a:lnTo>
                  <a:lnTo>
                    <a:pt x="1043" y="683"/>
                  </a:lnTo>
                  <a:lnTo>
                    <a:pt x="1015" y="707"/>
                  </a:lnTo>
                  <a:lnTo>
                    <a:pt x="1008" y="710"/>
                  </a:lnTo>
                  <a:lnTo>
                    <a:pt x="985" y="724"/>
                  </a:lnTo>
                  <a:lnTo>
                    <a:pt x="959" y="703"/>
                  </a:lnTo>
                  <a:lnTo>
                    <a:pt x="927" y="741"/>
                  </a:lnTo>
                  <a:lnTo>
                    <a:pt x="889" y="699"/>
                  </a:lnTo>
                  <a:lnTo>
                    <a:pt x="868" y="733"/>
                  </a:lnTo>
                  <a:lnTo>
                    <a:pt x="826" y="727"/>
                  </a:lnTo>
                  <a:lnTo>
                    <a:pt x="716" y="625"/>
                  </a:lnTo>
                  <a:lnTo>
                    <a:pt x="697" y="633"/>
                  </a:lnTo>
                  <a:lnTo>
                    <a:pt x="668" y="646"/>
                  </a:lnTo>
                  <a:lnTo>
                    <a:pt x="647" y="658"/>
                  </a:lnTo>
                  <a:lnTo>
                    <a:pt x="625" y="661"/>
                  </a:lnTo>
                  <a:lnTo>
                    <a:pt x="568" y="664"/>
                  </a:lnTo>
                  <a:lnTo>
                    <a:pt x="505" y="678"/>
                  </a:lnTo>
                  <a:lnTo>
                    <a:pt x="511" y="686"/>
                  </a:lnTo>
                  <a:lnTo>
                    <a:pt x="534" y="712"/>
                  </a:lnTo>
                  <a:lnTo>
                    <a:pt x="538" y="753"/>
                  </a:lnTo>
                  <a:lnTo>
                    <a:pt x="539" y="769"/>
                  </a:lnTo>
                  <a:lnTo>
                    <a:pt x="580" y="803"/>
                  </a:lnTo>
                  <a:lnTo>
                    <a:pt x="586" y="816"/>
                  </a:lnTo>
                  <a:lnTo>
                    <a:pt x="629" y="813"/>
                  </a:lnTo>
                  <a:lnTo>
                    <a:pt x="628" y="840"/>
                  </a:lnTo>
                  <a:lnTo>
                    <a:pt x="646" y="873"/>
                  </a:lnTo>
                  <a:lnTo>
                    <a:pt x="643" y="899"/>
                  </a:lnTo>
                  <a:lnTo>
                    <a:pt x="672" y="901"/>
                  </a:lnTo>
                  <a:lnTo>
                    <a:pt x="700" y="934"/>
                  </a:lnTo>
                  <a:lnTo>
                    <a:pt x="693" y="954"/>
                  </a:lnTo>
                  <a:lnTo>
                    <a:pt x="704" y="974"/>
                  </a:lnTo>
                  <a:lnTo>
                    <a:pt x="692" y="1007"/>
                  </a:lnTo>
                  <a:lnTo>
                    <a:pt x="680" y="1007"/>
                  </a:lnTo>
                  <a:lnTo>
                    <a:pt x="655" y="1023"/>
                  </a:lnTo>
                  <a:lnTo>
                    <a:pt x="654" y="1057"/>
                  </a:lnTo>
                  <a:lnTo>
                    <a:pt x="634" y="1066"/>
                  </a:lnTo>
                  <a:lnTo>
                    <a:pt x="623" y="1052"/>
                  </a:lnTo>
                  <a:lnTo>
                    <a:pt x="586" y="1053"/>
                  </a:lnTo>
                  <a:lnTo>
                    <a:pt x="581" y="1049"/>
                  </a:lnTo>
                  <a:lnTo>
                    <a:pt x="552" y="1054"/>
                  </a:lnTo>
                  <a:lnTo>
                    <a:pt x="523" y="1058"/>
                  </a:lnTo>
                  <a:lnTo>
                    <a:pt x="512" y="1074"/>
                  </a:lnTo>
                  <a:lnTo>
                    <a:pt x="487" y="1018"/>
                  </a:lnTo>
                  <a:lnTo>
                    <a:pt x="458" y="1005"/>
                  </a:lnTo>
                  <a:lnTo>
                    <a:pt x="423" y="1027"/>
                  </a:lnTo>
                  <a:lnTo>
                    <a:pt x="410" y="1019"/>
                  </a:lnTo>
                  <a:lnTo>
                    <a:pt x="385" y="1029"/>
                  </a:lnTo>
                  <a:lnTo>
                    <a:pt x="383" y="1033"/>
                  </a:lnTo>
                  <a:lnTo>
                    <a:pt x="400" y="1057"/>
                  </a:lnTo>
                  <a:lnTo>
                    <a:pt x="368" y="1106"/>
                  </a:lnTo>
                  <a:lnTo>
                    <a:pt x="346" y="1145"/>
                  </a:lnTo>
                  <a:lnTo>
                    <a:pt x="320" y="1163"/>
                  </a:lnTo>
                  <a:lnTo>
                    <a:pt x="258" y="1189"/>
                  </a:lnTo>
                  <a:lnTo>
                    <a:pt x="269" y="1224"/>
                  </a:lnTo>
                  <a:lnTo>
                    <a:pt x="283" y="1243"/>
                  </a:lnTo>
                  <a:lnTo>
                    <a:pt x="276" y="1266"/>
                  </a:lnTo>
                  <a:lnTo>
                    <a:pt x="267" y="1280"/>
                  </a:lnTo>
                  <a:lnTo>
                    <a:pt x="241" y="1288"/>
                  </a:lnTo>
                  <a:lnTo>
                    <a:pt x="215" y="1293"/>
                  </a:lnTo>
                  <a:close/>
                  <a:moveTo>
                    <a:pt x="203" y="1267"/>
                  </a:moveTo>
                  <a:lnTo>
                    <a:pt x="203" y="1267"/>
                  </a:lnTo>
                  <a:lnTo>
                    <a:pt x="218" y="1286"/>
                  </a:lnTo>
                  <a:lnTo>
                    <a:pt x="239" y="1281"/>
                  </a:lnTo>
                  <a:lnTo>
                    <a:pt x="263" y="1274"/>
                  </a:lnTo>
                  <a:lnTo>
                    <a:pt x="270" y="1263"/>
                  </a:lnTo>
                  <a:lnTo>
                    <a:pt x="276" y="1244"/>
                  </a:lnTo>
                  <a:lnTo>
                    <a:pt x="263" y="1227"/>
                  </a:lnTo>
                  <a:lnTo>
                    <a:pt x="250" y="1185"/>
                  </a:lnTo>
                  <a:lnTo>
                    <a:pt x="317" y="1157"/>
                  </a:lnTo>
                  <a:lnTo>
                    <a:pt x="342" y="1140"/>
                  </a:lnTo>
                  <a:lnTo>
                    <a:pt x="362" y="1103"/>
                  </a:lnTo>
                  <a:lnTo>
                    <a:pt x="392" y="1057"/>
                  </a:lnTo>
                  <a:lnTo>
                    <a:pt x="376" y="1034"/>
                  </a:lnTo>
                  <a:lnTo>
                    <a:pt x="379" y="1024"/>
                  </a:lnTo>
                  <a:lnTo>
                    <a:pt x="410" y="1011"/>
                  </a:lnTo>
                  <a:lnTo>
                    <a:pt x="423" y="1019"/>
                  </a:lnTo>
                  <a:lnTo>
                    <a:pt x="457" y="997"/>
                  </a:lnTo>
                  <a:lnTo>
                    <a:pt x="492" y="1013"/>
                  </a:lnTo>
                  <a:lnTo>
                    <a:pt x="514" y="1060"/>
                  </a:lnTo>
                  <a:lnTo>
                    <a:pt x="519" y="1051"/>
                  </a:lnTo>
                  <a:lnTo>
                    <a:pt x="551" y="1048"/>
                  </a:lnTo>
                  <a:lnTo>
                    <a:pt x="583" y="1042"/>
                  </a:lnTo>
                  <a:lnTo>
                    <a:pt x="588" y="1046"/>
                  </a:lnTo>
                  <a:lnTo>
                    <a:pt x="627" y="1045"/>
                  </a:lnTo>
                  <a:lnTo>
                    <a:pt x="636" y="1058"/>
                  </a:lnTo>
                  <a:lnTo>
                    <a:pt x="648" y="1052"/>
                  </a:lnTo>
                  <a:lnTo>
                    <a:pt x="648" y="1020"/>
                  </a:lnTo>
                  <a:lnTo>
                    <a:pt x="678" y="1000"/>
                  </a:lnTo>
                  <a:lnTo>
                    <a:pt x="687" y="1000"/>
                  </a:lnTo>
                  <a:lnTo>
                    <a:pt x="697" y="975"/>
                  </a:lnTo>
                  <a:lnTo>
                    <a:pt x="685" y="954"/>
                  </a:lnTo>
                  <a:lnTo>
                    <a:pt x="692" y="935"/>
                  </a:lnTo>
                  <a:lnTo>
                    <a:pt x="669" y="907"/>
                  </a:lnTo>
                  <a:lnTo>
                    <a:pt x="636" y="905"/>
                  </a:lnTo>
                  <a:lnTo>
                    <a:pt x="639" y="874"/>
                  </a:lnTo>
                  <a:lnTo>
                    <a:pt x="621" y="842"/>
                  </a:lnTo>
                  <a:lnTo>
                    <a:pt x="622" y="821"/>
                  </a:lnTo>
                  <a:lnTo>
                    <a:pt x="582" y="823"/>
                  </a:lnTo>
                  <a:lnTo>
                    <a:pt x="574" y="806"/>
                  </a:lnTo>
                  <a:lnTo>
                    <a:pt x="532" y="772"/>
                  </a:lnTo>
                  <a:lnTo>
                    <a:pt x="532" y="753"/>
                  </a:lnTo>
                  <a:lnTo>
                    <a:pt x="527" y="715"/>
                  </a:lnTo>
                  <a:lnTo>
                    <a:pt x="506" y="690"/>
                  </a:lnTo>
                  <a:lnTo>
                    <a:pt x="494" y="673"/>
                  </a:lnTo>
                  <a:lnTo>
                    <a:pt x="567" y="658"/>
                  </a:lnTo>
                  <a:lnTo>
                    <a:pt x="625" y="654"/>
                  </a:lnTo>
                  <a:lnTo>
                    <a:pt x="646" y="652"/>
                  </a:lnTo>
                  <a:lnTo>
                    <a:pt x="665" y="640"/>
                  </a:lnTo>
                  <a:lnTo>
                    <a:pt x="717" y="617"/>
                  </a:lnTo>
                  <a:lnTo>
                    <a:pt x="719" y="619"/>
                  </a:lnTo>
                  <a:lnTo>
                    <a:pt x="829" y="721"/>
                  </a:lnTo>
                  <a:lnTo>
                    <a:pt x="864" y="726"/>
                  </a:lnTo>
                  <a:lnTo>
                    <a:pt x="888" y="688"/>
                  </a:lnTo>
                  <a:lnTo>
                    <a:pt x="926" y="731"/>
                  </a:lnTo>
                  <a:lnTo>
                    <a:pt x="959" y="694"/>
                  </a:lnTo>
                  <a:lnTo>
                    <a:pt x="961" y="696"/>
                  </a:lnTo>
                  <a:lnTo>
                    <a:pt x="961" y="696"/>
                  </a:lnTo>
                  <a:lnTo>
                    <a:pt x="985" y="715"/>
                  </a:lnTo>
                  <a:lnTo>
                    <a:pt x="1005" y="704"/>
                  </a:lnTo>
                  <a:lnTo>
                    <a:pt x="1011" y="701"/>
                  </a:lnTo>
                  <a:lnTo>
                    <a:pt x="1037" y="679"/>
                  </a:lnTo>
                  <a:lnTo>
                    <a:pt x="1054" y="634"/>
                  </a:lnTo>
                  <a:lnTo>
                    <a:pt x="1058" y="630"/>
                  </a:lnTo>
                  <a:lnTo>
                    <a:pt x="1077" y="582"/>
                  </a:lnTo>
                  <a:lnTo>
                    <a:pt x="1121" y="566"/>
                  </a:lnTo>
                  <a:lnTo>
                    <a:pt x="1142" y="557"/>
                  </a:lnTo>
                  <a:lnTo>
                    <a:pt x="1144" y="549"/>
                  </a:lnTo>
                  <a:lnTo>
                    <a:pt x="1172" y="477"/>
                  </a:lnTo>
                  <a:lnTo>
                    <a:pt x="1195" y="486"/>
                  </a:lnTo>
                  <a:lnTo>
                    <a:pt x="1200" y="490"/>
                  </a:lnTo>
                  <a:lnTo>
                    <a:pt x="1229" y="496"/>
                  </a:lnTo>
                  <a:lnTo>
                    <a:pt x="1263" y="498"/>
                  </a:lnTo>
                  <a:lnTo>
                    <a:pt x="1265" y="543"/>
                  </a:lnTo>
                  <a:lnTo>
                    <a:pt x="1292" y="533"/>
                  </a:lnTo>
                  <a:lnTo>
                    <a:pt x="1349" y="498"/>
                  </a:lnTo>
                  <a:lnTo>
                    <a:pt x="1367" y="491"/>
                  </a:lnTo>
                  <a:lnTo>
                    <a:pt x="1389" y="446"/>
                  </a:lnTo>
                  <a:lnTo>
                    <a:pt x="1404" y="404"/>
                  </a:lnTo>
                  <a:lnTo>
                    <a:pt x="1412" y="400"/>
                  </a:lnTo>
                  <a:lnTo>
                    <a:pt x="1421" y="382"/>
                  </a:lnTo>
                  <a:lnTo>
                    <a:pt x="1427" y="347"/>
                  </a:lnTo>
                  <a:lnTo>
                    <a:pt x="1419" y="312"/>
                  </a:lnTo>
                  <a:lnTo>
                    <a:pt x="1385" y="314"/>
                  </a:lnTo>
                  <a:lnTo>
                    <a:pt x="1381" y="288"/>
                  </a:lnTo>
                  <a:lnTo>
                    <a:pt x="1377" y="273"/>
                  </a:lnTo>
                  <a:lnTo>
                    <a:pt x="1289" y="232"/>
                  </a:lnTo>
                  <a:lnTo>
                    <a:pt x="1278" y="242"/>
                  </a:lnTo>
                  <a:lnTo>
                    <a:pt x="1246" y="256"/>
                  </a:lnTo>
                  <a:lnTo>
                    <a:pt x="1238" y="274"/>
                  </a:lnTo>
                  <a:lnTo>
                    <a:pt x="1180" y="305"/>
                  </a:lnTo>
                  <a:lnTo>
                    <a:pt x="1136" y="279"/>
                  </a:lnTo>
                  <a:lnTo>
                    <a:pt x="1120" y="294"/>
                  </a:lnTo>
                  <a:lnTo>
                    <a:pt x="1100" y="312"/>
                  </a:lnTo>
                  <a:lnTo>
                    <a:pt x="1121" y="349"/>
                  </a:lnTo>
                  <a:lnTo>
                    <a:pt x="1038" y="379"/>
                  </a:lnTo>
                  <a:lnTo>
                    <a:pt x="1025" y="399"/>
                  </a:lnTo>
                  <a:lnTo>
                    <a:pt x="969" y="415"/>
                  </a:lnTo>
                  <a:lnTo>
                    <a:pt x="943" y="484"/>
                  </a:lnTo>
                  <a:lnTo>
                    <a:pt x="929" y="489"/>
                  </a:lnTo>
                  <a:lnTo>
                    <a:pt x="852" y="470"/>
                  </a:lnTo>
                  <a:lnTo>
                    <a:pt x="805" y="402"/>
                  </a:lnTo>
                  <a:lnTo>
                    <a:pt x="748" y="386"/>
                  </a:lnTo>
                  <a:lnTo>
                    <a:pt x="722" y="390"/>
                  </a:lnTo>
                  <a:lnTo>
                    <a:pt x="629" y="402"/>
                  </a:lnTo>
                  <a:lnTo>
                    <a:pt x="622" y="365"/>
                  </a:lnTo>
                  <a:lnTo>
                    <a:pt x="623" y="358"/>
                  </a:lnTo>
                  <a:lnTo>
                    <a:pt x="604" y="265"/>
                  </a:lnTo>
                  <a:lnTo>
                    <a:pt x="669" y="265"/>
                  </a:lnTo>
                  <a:lnTo>
                    <a:pt x="690" y="251"/>
                  </a:lnTo>
                  <a:lnTo>
                    <a:pt x="711" y="211"/>
                  </a:lnTo>
                  <a:lnTo>
                    <a:pt x="706" y="180"/>
                  </a:lnTo>
                  <a:lnTo>
                    <a:pt x="711" y="153"/>
                  </a:lnTo>
                  <a:lnTo>
                    <a:pt x="726" y="135"/>
                  </a:lnTo>
                  <a:lnTo>
                    <a:pt x="741" y="127"/>
                  </a:lnTo>
                  <a:lnTo>
                    <a:pt x="763" y="88"/>
                  </a:lnTo>
                  <a:lnTo>
                    <a:pt x="743" y="57"/>
                  </a:lnTo>
                  <a:lnTo>
                    <a:pt x="681" y="42"/>
                  </a:lnTo>
                  <a:lnTo>
                    <a:pt x="673" y="8"/>
                  </a:lnTo>
                  <a:lnTo>
                    <a:pt x="649" y="14"/>
                  </a:lnTo>
                  <a:lnTo>
                    <a:pt x="659" y="35"/>
                  </a:lnTo>
                  <a:lnTo>
                    <a:pt x="624" y="51"/>
                  </a:lnTo>
                  <a:lnTo>
                    <a:pt x="558" y="32"/>
                  </a:lnTo>
                  <a:lnTo>
                    <a:pt x="554" y="83"/>
                  </a:lnTo>
                  <a:lnTo>
                    <a:pt x="598" y="106"/>
                  </a:lnTo>
                  <a:lnTo>
                    <a:pt x="576" y="183"/>
                  </a:lnTo>
                  <a:lnTo>
                    <a:pt x="576" y="203"/>
                  </a:lnTo>
                  <a:lnTo>
                    <a:pt x="552" y="201"/>
                  </a:lnTo>
                  <a:lnTo>
                    <a:pt x="541" y="217"/>
                  </a:lnTo>
                  <a:lnTo>
                    <a:pt x="512" y="212"/>
                  </a:lnTo>
                  <a:lnTo>
                    <a:pt x="479" y="193"/>
                  </a:lnTo>
                  <a:lnTo>
                    <a:pt x="478" y="230"/>
                  </a:lnTo>
                  <a:lnTo>
                    <a:pt x="508" y="257"/>
                  </a:lnTo>
                  <a:lnTo>
                    <a:pt x="392" y="266"/>
                  </a:lnTo>
                  <a:lnTo>
                    <a:pt x="397" y="297"/>
                  </a:lnTo>
                  <a:lnTo>
                    <a:pt x="372" y="337"/>
                  </a:lnTo>
                  <a:lnTo>
                    <a:pt x="318" y="348"/>
                  </a:lnTo>
                  <a:lnTo>
                    <a:pt x="287" y="332"/>
                  </a:lnTo>
                  <a:lnTo>
                    <a:pt x="285" y="299"/>
                  </a:lnTo>
                  <a:lnTo>
                    <a:pt x="251" y="300"/>
                  </a:lnTo>
                  <a:lnTo>
                    <a:pt x="219" y="297"/>
                  </a:lnTo>
                  <a:lnTo>
                    <a:pt x="208" y="358"/>
                  </a:lnTo>
                  <a:lnTo>
                    <a:pt x="207" y="365"/>
                  </a:lnTo>
                  <a:lnTo>
                    <a:pt x="239" y="377"/>
                  </a:lnTo>
                  <a:lnTo>
                    <a:pt x="249" y="384"/>
                  </a:lnTo>
                  <a:lnTo>
                    <a:pt x="308" y="388"/>
                  </a:lnTo>
                  <a:lnTo>
                    <a:pt x="321" y="385"/>
                  </a:lnTo>
                  <a:lnTo>
                    <a:pt x="374" y="381"/>
                  </a:lnTo>
                  <a:lnTo>
                    <a:pt x="419" y="419"/>
                  </a:lnTo>
                  <a:lnTo>
                    <a:pt x="414" y="449"/>
                  </a:lnTo>
                  <a:lnTo>
                    <a:pt x="445" y="464"/>
                  </a:lnTo>
                  <a:lnTo>
                    <a:pt x="486" y="513"/>
                  </a:lnTo>
                  <a:lnTo>
                    <a:pt x="459" y="536"/>
                  </a:lnTo>
                  <a:lnTo>
                    <a:pt x="469" y="548"/>
                  </a:lnTo>
                  <a:lnTo>
                    <a:pt x="417" y="613"/>
                  </a:lnTo>
                  <a:lnTo>
                    <a:pt x="324" y="643"/>
                  </a:lnTo>
                  <a:lnTo>
                    <a:pt x="301" y="652"/>
                  </a:lnTo>
                  <a:lnTo>
                    <a:pt x="292" y="671"/>
                  </a:lnTo>
                  <a:lnTo>
                    <a:pt x="266" y="714"/>
                  </a:lnTo>
                  <a:lnTo>
                    <a:pt x="223" y="719"/>
                  </a:lnTo>
                  <a:lnTo>
                    <a:pt x="190" y="736"/>
                  </a:lnTo>
                  <a:lnTo>
                    <a:pt x="165" y="751"/>
                  </a:lnTo>
                  <a:lnTo>
                    <a:pt x="175" y="779"/>
                  </a:lnTo>
                  <a:lnTo>
                    <a:pt x="153" y="788"/>
                  </a:lnTo>
                  <a:lnTo>
                    <a:pt x="126" y="800"/>
                  </a:lnTo>
                  <a:lnTo>
                    <a:pt x="8" y="856"/>
                  </a:lnTo>
                  <a:lnTo>
                    <a:pt x="16" y="885"/>
                  </a:lnTo>
                  <a:lnTo>
                    <a:pt x="34" y="929"/>
                  </a:lnTo>
                  <a:lnTo>
                    <a:pt x="56" y="921"/>
                  </a:lnTo>
                  <a:lnTo>
                    <a:pt x="90" y="956"/>
                  </a:lnTo>
                  <a:lnTo>
                    <a:pt x="111" y="1004"/>
                  </a:lnTo>
                  <a:lnTo>
                    <a:pt x="97" y="1023"/>
                  </a:lnTo>
                  <a:lnTo>
                    <a:pt x="112" y="1025"/>
                  </a:lnTo>
                  <a:lnTo>
                    <a:pt x="146" y="1020"/>
                  </a:lnTo>
                  <a:lnTo>
                    <a:pt x="189" y="962"/>
                  </a:lnTo>
                  <a:lnTo>
                    <a:pt x="207" y="958"/>
                  </a:lnTo>
                  <a:lnTo>
                    <a:pt x="229" y="950"/>
                  </a:lnTo>
                  <a:lnTo>
                    <a:pt x="287" y="932"/>
                  </a:lnTo>
                  <a:lnTo>
                    <a:pt x="295" y="985"/>
                  </a:lnTo>
                  <a:lnTo>
                    <a:pt x="331" y="992"/>
                  </a:lnTo>
                  <a:lnTo>
                    <a:pt x="294" y="1047"/>
                  </a:lnTo>
                  <a:lnTo>
                    <a:pt x="276" y="1056"/>
                  </a:lnTo>
                  <a:lnTo>
                    <a:pt x="241" y="1044"/>
                  </a:lnTo>
                  <a:lnTo>
                    <a:pt x="213" y="1060"/>
                  </a:lnTo>
                  <a:lnTo>
                    <a:pt x="216" y="1074"/>
                  </a:lnTo>
                  <a:lnTo>
                    <a:pt x="184" y="1089"/>
                  </a:lnTo>
                  <a:lnTo>
                    <a:pt x="177" y="1102"/>
                  </a:lnTo>
                  <a:lnTo>
                    <a:pt x="206" y="1124"/>
                  </a:lnTo>
                  <a:lnTo>
                    <a:pt x="185" y="1144"/>
                  </a:lnTo>
                  <a:lnTo>
                    <a:pt x="138" y="1160"/>
                  </a:lnTo>
                  <a:lnTo>
                    <a:pt x="99" y="1137"/>
                  </a:lnTo>
                  <a:lnTo>
                    <a:pt x="71" y="1145"/>
                  </a:lnTo>
                  <a:lnTo>
                    <a:pt x="92" y="1222"/>
                  </a:lnTo>
                  <a:lnTo>
                    <a:pt x="151" y="1222"/>
                  </a:lnTo>
                  <a:lnTo>
                    <a:pt x="157" y="1220"/>
                  </a:lnTo>
                  <a:lnTo>
                    <a:pt x="200" y="1206"/>
                  </a:lnTo>
                  <a:lnTo>
                    <a:pt x="203" y="1267"/>
                  </a:lnTo>
                  <a:close/>
                  <a:moveTo>
                    <a:pt x="1259" y="165"/>
                  </a:moveTo>
                  <a:lnTo>
                    <a:pt x="1259" y="165"/>
                  </a:lnTo>
                  <a:lnTo>
                    <a:pt x="1288" y="225"/>
                  </a:lnTo>
                  <a:lnTo>
                    <a:pt x="1330" y="206"/>
                  </a:lnTo>
                  <a:lnTo>
                    <a:pt x="1335" y="206"/>
                  </a:lnTo>
                  <a:lnTo>
                    <a:pt x="1325" y="156"/>
                  </a:lnTo>
                  <a:lnTo>
                    <a:pt x="1310" y="118"/>
                  </a:lnTo>
                  <a:lnTo>
                    <a:pt x="1299" y="110"/>
                  </a:lnTo>
                  <a:lnTo>
                    <a:pt x="1279" y="130"/>
                  </a:lnTo>
                  <a:lnTo>
                    <a:pt x="1259" y="165"/>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3" name="Freeform 49"/>
            <p:cNvSpPr>
              <a:spLocks/>
            </p:cNvSpPr>
            <p:nvPr/>
          </p:nvSpPr>
          <p:spPr bwMode="auto">
            <a:xfrm>
              <a:off x="5645150" y="2555876"/>
              <a:ext cx="268288" cy="238125"/>
            </a:xfrm>
            <a:custGeom>
              <a:avLst/>
              <a:gdLst>
                <a:gd name="T0" fmla="*/ 130 w 282"/>
                <a:gd name="T1" fmla="*/ 132 h 251"/>
                <a:gd name="T2" fmla="*/ 130 w 282"/>
                <a:gd name="T3" fmla="*/ 132 h 251"/>
                <a:gd name="T4" fmla="*/ 140 w 282"/>
                <a:gd name="T5" fmla="*/ 182 h 251"/>
                <a:gd name="T6" fmla="*/ 140 w 282"/>
                <a:gd name="T7" fmla="*/ 188 h 251"/>
                <a:gd name="T8" fmla="*/ 125 w 282"/>
                <a:gd name="T9" fmla="*/ 186 h 251"/>
                <a:gd name="T10" fmla="*/ 84 w 282"/>
                <a:gd name="T11" fmla="*/ 251 h 251"/>
                <a:gd name="T12" fmla="*/ 74 w 282"/>
                <a:gd name="T13" fmla="*/ 248 h 251"/>
                <a:gd name="T14" fmla="*/ 61 w 282"/>
                <a:gd name="T15" fmla="*/ 216 h 251"/>
                <a:gd name="T16" fmla="*/ 68 w 282"/>
                <a:gd name="T17" fmla="*/ 183 h 251"/>
                <a:gd name="T18" fmla="*/ 3 w 282"/>
                <a:gd name="T19" fmla="*/ 176 h 251"/>
                <a:gd name="T20" fmla="*/ 21 w 282"/>
                <a:gd name="T21" fmla="*/ 136 h 251"/>
                <a:gd name="T22" fmla="*/ 1 w 282"/>
                <a:gd name="T23" fmla="*/ 115 h 251"/>
                <a:gd name="T24" fmla="*/ 0 w 282"/>
                <a:gd name="T25" fmla="*/ 115 h 251"/>
                <a:gd name="T26" fmla="*/ 25 w 282"/>
                <a:gd name="T27" fmla="*/ 74 h 251"/>
                <a:gd name="T28" fmla="*/ 62 w 282"/>
                <a:gd name="T29" fmla="*/ 80 h 251"/>
                <a:gd name="T30" fmla="*/ 71 w 282"/>
                <a:gd name="T31" fmla="*/ 37 h 251"/>
                <a:gd name="T32" fmla="*/ 71 w 282"/>
                <a:gd name="T33" fmla="*/ 37 h 251"/>
                <a:gd name="T34" fmla="*/ 104 w 282"/>
                <a:gd name="T35" fmla="*/ 52 h 251"/>
                <a:gd name="T36" fmla="*/ 104 w 282"/>
                <a:gd name="T37" fmla="*/ 73 h 251"/>
                <a:gd name="T38" fmla="*/ 145 w 282"/>
                <a:gd name="T39" fmla="*/ 68 h 251"/>
                <a:gd name="T40" fmla="*/ 187 w 282"/>
                <a:gd name="T41" fmla="*/ 15 h 251"/>
                <a:gd name="T42" fmla="*/ 228 w 282"/>
                <a:gd name="T43" fmla="*/ 28 h 251"/>
                <a:gd name="T44" fmla="*/ 258 w 282"/>
                <a:gd name="T45" fmla="*/ 0 h 251"/>
                <a:gd name="T46" fmla="*/ 278 w 282"/>
                <a:gd name="T47" fmla="*/ 18 h 251"/>
                <a:gd name="T48" fmla="*/ 244 w 282"/>
                <a:gd name="T49" fmla="*/ 50 h 251"/>
                <a:gd name="T50" fmla="*/ 261 w 282"/>
                <a:gd name="T51" fmla="*/ 63 h 251"/>
                <a:gd name="T52" fmla="*/ 282 w 282"/>
                <a:gd name="T53" fmla="*/ 98 h 251"/>
                <a:gd name="T54" fmla="*/ 253 w 282"/>
                <a:gd name="T55" fmla="*/ 116 h 251"/>
                <a:gd name="T56" fmla="*/ 202 w 282"/>
                <a:gd name="T57" fmla="*/ 122 h 251"/>
                <a:gd name="T58" fmla="*/ 166 w 282"/>
                <a:gd name="T59" fmla="*/ 124 h 251"/>
                <a:gd name="T60" fmla="*/ 130 w 282"/>
                <a:gd name="T61" fmla="*/ 132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82" h="251">
                  <a:moveTo>
                    <a:pt x="130" y="132"/>
                  </a:moveTo>
                  <a:lnTo>
                    <a:pt x="130" y="132"/>
                  </a:lnTo>
                  <a:lnTo>
                    <a:pt x="140" y="182"/>
                  </a:lnTo>
                  <a:lnTo>
                    <a:pt x="140" y="188"/>
                  </a:lnTo>
                  <a:lnTo>
                    <a:pt x="125" y="186"/>
                  </a:lnTo>
                  <a:lnTo>
                    <a:pt x="84" y="251"/>
                  </a:lnTo>
                  <a:lnTo>
                    <a:pt x="74" y="248"/>
                  </a:lnTo>
                  <a:lnTo>
                    <a:pt x="61" y="216"/>
                  </a:lnTo>
                  <a:lnTo>
                    <a:pt x="68" y="183"/>
                  </a:lnTo>
                  <a:lnTo>
                    <a:pt x="3" y="176"/>
                  </a:lnTo>
                  <a:lnTo>
                    <a:pt x="21" y="136"/>
                  </a:lnTo>
                  <a:lnTo>
                    <a:pt x="1" y="115"/>
                  </a:lnTo>
                  <a:lnTo>
                    <a:pt x="0" y="115"/>
                  </a:lnTo>
                  <a:lnTo>
                    <a:pt x="25" y="74"/>
                  </a:lnTo>
                  <a:lnTo>
                    <a:pt x="62" y="80"/>
                  </a:lnTo>
                  <a:lnTo>
                    <a:pt x="71" y="37"/>
                  </a:lnTo>
                  <a:lnTo>
                    <a:pt x="71" y="37"/>
                  </a:lnTo>
                  <a:lnTo>
                    <a:pt x="104" y="52"/>
                  </a:lnTo>
                  <a:lnTo>
                    <a:pt x="104" y="73"/>
                  </a:lnTo>
                  <a:lnTo>
                    <a:pt x="145" y="68"/>
                  </a:lnTo>
                  <a:lnTo>
                    <a:pt x="187" y="15"/>
                  </a:lnTo>
                  <a:lnTo>
                    <a:pt x="228" y="28"/>
                  </a:lnTo>
                  <a:lnTo>
                    <a:pt x="258" y="0"/>
                  </a:lnTo>
                  <a:lnTo>
                    <a:pt x="278" y="18"/>
                  </a:lnTo>
                  <a:lnTo>
                    <a:pt x="244" y="50"/>
                  </a:lnTo>
                  <a:lnTo>
                    <a:pt x="261" y="63"/>
                  </a:lnTo>
                  <a:lnTo>
                    <a:pt x="282" y="98"/>
                  </a:lnTo>
                  <a:lnTo>
                    <a:pt x="253" y="116"/>
                  </a:lnTo>
                  <a:lnTo>
                    <a:pt x="202" y="122"/>
                  </a:lnTo>
                  <a:lnTo>
                    <a:pt x="166" y="124"/>
                  </a:lnTo>
                  <a:lnTo>
                    <a:pt x="130" y="132"/>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4" name="Freeform 50"/>
            <p:cNvSpPr>
              <a:spLocks noEditPoints="1"/>
            </p:cNvSpPr>
            <p:nvPr/>
          </p:nvSpPr>
          <p:spPr bwMode="auto">
            <a:xfrm>
              <a:off x="5638800" y="2551113"/>
              <a:ext cx="279400" cy="247650"/>
            </a:xfrm>
            <a:custGeom>
              <a:avLst/>
              <a:gdLst>
                <a:gd name="T0" fmla="*/ 91 w 293"/>
                <a:gd name="T1" fmla="*/ 259 h 259"/>
                <a:gd name="T2" fmla="*/ 91 w 293"/>
                <a:gd name="T3" fmla="*/ 259 h 259"/>
                <a:gd name="T4" fmla="*/ 77 w 293"/>
                <a:gd name="T5" fmla="*/ 254 h 259"/>
                <a:gd name="T6" fmla="*/ 63 w 293"/>
                <a:gd name="T7" fmla="*/ 221 h 259"/>
                <a:gd name="T8" fmla="*/ 70 w 293"/>
                <a:gd name="T9" fmla="*/ 190 h 259"/>
                <a:gd name="T10" fmla="*/ 5 w 293"/>
                <a:gd name="T11" fmla="*/ 182 h 259"/>
                <a:gd name="T12" fmla="*/ 23 w 293"/>
                <a:gd name="T13" fmla="*/ 141 h 259"/>
                <a:gd name="T14" fmla="*/ 6 w 293"/>
                <a:gd name="T15" fmla="*/ 122 h 259"/>
                <a:gd name="T16" fmla="*/ 0 w 293"/>
                <a:gd name="T17" fmla="*/ 124 h 259"/>
                <a:gd name="T18" fmla="*/ 3 w 293"/>
                <a:gd name="T19" fmla="*/ 117 h 259"/>
                <a:gd name="T20" fmla="*/ 29 w 293"/>
                <a:gd name="T21" fmla="*/ 74 h 259"/>
                <a:gd name="T22" fmla="*/ 66 w 293"/>
                <a:gd name="T23" fmla="*/ 81 h 259"/>
                <a:gd name="T24" fmla="*/ 74 w 293"/>
                <a:gd name="T25" fmla="*/ 43 h 259"/>
                <a:gd name="T26" fmla="*/ 61 w 293"/>
                <a:gd name="T27" fmla="*/ 37 h 259"/>
                <a:gd name="T28" fmla="*/ 81 w 293"/>
                <a:gd name="T29" fmla="*/ 38 h 259"/>
                <a:gd name="T30" fmla="*/ 81 w 293"/>
                <a:gd name="T31" fmla="*/ 39 h 259"/>
                <a:gd name="T32" fmla="*/ 113 w 293"/>
                <a:gd name="T33" fmla="*/ 53 h 259"/>
                <a:gd name="T34" fmla="*/ 113 w 293"/>
                <a:gd name="T35" fmla="*/ 73 h 259"/>
                <a:gd name="T36" fmla="*/ 149 w 293"/>
                <a:gd name="T37" fmla="*/ 69 h 259"/>
                <a:gd name="T38" fmla="*/ 192 w 293"/>
                <a:gd name="T39" fmla="*/ 15 h 259"/>
                <a:gd name="T40" fmla="*/ 233 w 293"/>
                <a:gd name="T41" fmla="*/ 29 h 259"/>
                <a:gd name="T42" fmla="*/ 264 w 293"/>
                <a:gd name="T43" fmla="*/ 0 h 259"/>
                <a:gd name="T44" fmla="*/ 289 w 293"/>
                <a:gd name="T45" fmla="*/ 22 h 259"/>
                <a:gd name="T46" fmla="*/ 255 w 293"/>
                <a:gd name="T47" fmla="*/ 54 h 259"/>
                <a:gd name="T48" fmla="*/ 270 w 293"/>
                <a:gd name="T49" fmla="*/ 66 h 259"/>
                <a:gd name="T50" fmla="*/ 293 w 293"/>
                <a:gd name="T51" fmla="*/ 103 h 259"/>
                <a:gd name="T52" fmla="*/ 259 w 293"/>
                <a:gd name="T53" fmla="*/ 123 h 259"/>
                <a:gd name="T54" fmla="*/ 209 w 293"/>
                <a:gd name="T55" fmla="*/ 129 h 259"/>
                <a:gd name="T56" fmla="*/ 172 w 293"/>
                <a:gd name="T57" fmla="*/ 131 h 259"/>
                <a:gd name="T58" fmla="*/ 140 w 293"/>
                <a:gd name="T59" fmla="*/ 138 h 259"/>
                <a:gd name="T60" fmla="*/ 150 w 293"/>
                <a:gd name="T61" fmla="*/ 185 h 259"/>
                <a:gd name="T62" fmla="*/ 150 w 293"/>
                <a:gd name="T63" fmla="*/ 196 h 259"/>
                <a:gd name="T64" fmla="*/ 133 w 293"/>
                <a:gd name="T65" fmla="*/ 194 h 259"/>
                <a:gd name="T66" fmla="*/ 91 w 293"/>
                <a:gd name="T67" fmla="*/ 259 h 259"/>
                <a:gd name="T68" fmla="*/ 82 w 293"/>
                <a:gd name="T69" fmla="*/ 249 h 259"/>
                <a:gd name="T70" fmla="*/ 82 w 293"/>
                <a:gd name="T71" fmla="*/ 249 h 259"/>
                <a:gd name="T72" fmla="*/ 88 w 293"/>
                <a:gd name="T73" fmla="*/ 251 h 259"/>
                <a:gd name="T74" fmla="*/ 129 w 293"/>
                <a:gd name="T75" fmla="*/ 187 h 259"/>
                <a:gd name="T76" fmla="*/ 143 w 293"/>
                <a:gd name="T77" fmla="*/ 188 h 259"/>
                <a:gd name="T78" fmla="*/ 143 w 293"/>
                <a:gd name="T79" fmla="*/ 186 h 259"/>
                <a:gd name="T80" fmla="*/ 132 w 293"/>
                <a:gd name="T81" fmla="*/ 133 h 259"/>
                <a:gd name="T82" fmla="*/ 172 w 293"/>
                <a:gd name="T83" fmla="*/ 124 h 259"/>
                <a:gd name="T84" fmla="*/ 208 w 293"/>
                <a:gd name="T85" fmla="*/ 123 h 259"/>
                <a:gd name="T86" fmla="*/ 258 w 293"/>
                <a:gd name="T87" fmla="*/ 117 h 259"/>
                <a:gd name="T88" fmla="*/ 283 w 293"/>
                <a:gd name="T89" fmla="*/ 100 h 259"/>
                <a:gd name="T90" fmla="*/ 265 w 293"/>
                <a:gd name="T91" fmla="*/ 70 h 259"/>
                <a:gd name="T92" fmla="*/ 245 w 293"/>
                <a:gd name="T93" fmla="*/ 54 h 259"/>
                <a:gd name="T94" fmla="*/ 279 w 293"/>
                <a:gd name="T95" fmla="*/ 22 h 259"/>
                <a:gd name="T96" fmla="*/ 264 w 293"/>
                <a:gd name="T97" fmla="*/ 9 h 259"/>
                <a:gd name="T98" fmla="*/ 235 w 293"/>
                <a:gd name="T99" fmla="*/ 36 h 259"/>
                <a:gd name="T100" fmla="*/ 195 w 293"/>
                <a:gd name="T101" fmla="*/ 23 h 259"/>
                <a:gd name="T102" fmla="*/ 152 w 293"/>
                <a:gd name="T103" fmla="*/ 76 h 259"/>
                <a:gd name="T104" fmla="*/ 107 w 293"/>
                <a:gd name="T105" fmla="*/ 81 h 259"/>
                <a:gd name="T106" fmla="*/ 106 w 293"/>
                <a:gd name="T107" fmla="*/ 58 h 259"/>
                <a:gd name="T108" fmla="*/ 80 w 293"/>
                <a:gd name="T109" fmla="*/ 46 h 259"/>
                <a:gd name="T110" fmla="*/ 71 w 293"/>
                <a:gd name="T111" fmla="*/ 88 h 259"/>
                <a:gd name="T112" fmla="*/ 32 w 293"/>
                <a:gd name="T113" fmla="*/ 82 h 259"/>
                <a:gd name="T114" fmla="*/ 11 w 293"/>
                <a:gd name="T115" fmla="*/ 118 h 259"/>
                <a:gd name="T116" fmla="*/ 31 w 293"/>
                <a:gd name="T117" fmla="*/ 139 h 259"/>
                <a:gd name="T118" fmla="*/ 14 w 293"/>
                <a:gd name="T119" fmla="*/ 177 h 259"/>
                <a:gd name="T120" fmla="*/ 78 w 293"/>
                <a:gd name="T121" fmla="*/ 184 h 259"/>
                <a:gd name="T122" fmla="*/ 70 w 293"/>
                <a:gd name="T123" fmla="*/ 220 h 259"/>
                <a:gd name="T124" fmla="*/ 82 w 293"/>
                <a:gd name="T125" fmla="*/ 249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93" h="259">
                  <a:moveTo>
                    <a:pt x="91" y="259"/>
                  </a:moveTo>
                  <a:lnTo>
                    <a:pt x="91" y="259"/>
                  </a:lnTo>
                  <a:lnTo>
                    <a:pt x="77" y="254"/>
                  </a:lnTo>
                  <a:lnTo>
                    <a:pt x="63" y="221"/>
                  </a:lnTo>
                  <a:lnTo>
                    <a:pt x="70" y="190"/>
                  </a:lnTo>
                  <a:lnTo>
                    <a:pt x="5" y="182"/>
                  </a:lnTo>
                  <a:lnTo>
                    <a:pt x="23" y="141"/>
                  </a:lnTo>
                  <a:lnTo>
                    <a:pt x="6" y="122"/>
                  </a:lnTo>
                  <a:lnTo>
                    <a:pt x="0" y="124"/>
                  </a:lnTo>
                  <a:lnTo>
                    <a:pt x="3" y="117"/>
                  </a:lnTo>
                  <a:lnTo>
                    <a:pt x="29" y="74"/>
                  </a:lnTo>
                  <a:lnTo>
                    <a:pt x="66" y="81"/>
                  </a:lnTo>
                  <a:lnTo>
                    <a:pt x="74" y="43"/>
                  </a:lnTo>
                  <a:lnTo>
                    <a:pt x="61" y="37"/>
                  </a:lnTo>
                  <a:lnTo>
                    <a:pt x="81" y="38"/>
                  </a:lnTo>
                  <a:lnTo>
                    <a:pt x="81" y="39"/>
                  </a:lnTo>
                  <a:lnTo>
                    <a:pt x="113" y="53"/>
                  </a:lnTo>
                  <a:lnTo>
                    <a:pt x="113" y="73"/>
                  </a:lnTo>
                  <a:lnTo>
                    <a:pt x="149" y="69"/>
                  </a:lnTo>
                  <a:lnTo>
                    <a:pt x="192" y="15"/>
                  </a:lnTo>
                  <a:lnTo>
                    <a:pt x="233" y="29"/>
                  </a:lnTo>
                  <a:lnTo>
                    <a:pt x="264" y="0"/>
                  </a:lnTo>
                  <a:lnTo>
                    <a:pt x="289" y="22"/>
                  </a:lnTo>
                  <a:lnTo>
                    <a:pt x="255" y="54"/>
                  </a:lnTo>
                  <a:lnTo>
                    <a:pt x="270" y="66"/>
                  </a:lnTo>
                  <a:lnTo>
                    <a:pt x="293" y="103"/>
                  </a:lnTo>
                  <a:lnTo>
                    <a:pt x="259" y="123"/>
                  </a:lnTo>
                  <a:lnTo>
                    <a:pt x="209" y="129"/>
                  </a:lnTo>
                  <a:lnTo>
                    <a:pt x="172" y="131"/>
                  </a:lnTo>
                  <a:lnTo>
                    <a:pt x="140" y="138"/>
                  </a:lnTo>
                  <a:lnTo>
                    <a:pt x="150" y="185"/>
                  </a:lnTo>
                  <a:lnTo>
                    <a:pt x="150" y="196"/>
                  </a:lnTo>
                  <a:lnTo>
                    <a:pt x="133" y="194"/>
                  </a:lnTo>
                  <a:lnTo>
                    <a:pt x="91" y="259"/>
                  </a:lnTo>
                  <a:close/>
                  <a:moveTo>
                    <a:pt x="82" y="249"/>
                  </a:moveTo>
                  <a:lnTo>
                    <a:pt x="82" y="249"/>
                  </a:lnTo>
                  <a:lnTo>
                    <a:pt x="88" y="251"/>
                  </a:lnTo>
                  <a:lnTo>
                    <a:pt x="129" y="187"/>
                  </a:lnTo>
                  <a:lnTo>
                    <a:pt x="143" y="188"/>
                  </a:lnTo>
                  <a:lnTo>
                    <a:pt x="143" y="186"/>
                  </a:lnTo>
                  <a:lnTo>
                    <a:pt x="132" y="133"/>
                  </a:lnTo>
                  <a:lnTo>
                    <a:pt x="172" y="124"/>
                  </a:lnTo>
                  <a:lnTo>
                    <a:pt x="208" y="123"/>
                  </a:lnTo>
                  <a:lnTo>
                    <a:pt x="258" y="117"/>
                  </a:lnTo>
                  <a:lnTo>
                    <a:pt x="283" y="100"/>
                  </a:lnTo>
                  <a:lnTo>
                    <a:pt x="265" y="70"/>
                  </a:lnTo>
                  <a:lnTo>
                    <a:pt x="245" y="54"/>
                  </a:lnTo>
                  <a:lnTo>
                    <a:pt x="279" y="22"/>
                  </a:lnTo>
                  <a:lnTo>
                    <a:pt x="264" y="9"/>
                  </a:lnTo>
                  <a:lnTo>
                    <a:pt x="235" y="36"/>
                  </a:lnTo>
                  <a:lnTo>
                    <a:pt x="195" y="23"/>
                  </a:lnTo>
                  <a:lnTo>
                    <a:pt x="152" y="76"/>
                  </a:lnTo>
                  <a:lnTo>
                    <a:pt x="107" y="81"/>
                  </a:lnTo>
                  <a:lnTo>
                    <a:pt x="106" y="58"/>
                  </a:lnTo>
                  <a:lnTo>
                    <a:pt x="80" y="46"/>
                  </a:lnTo>
                  <a:lnTo>
                    <a:pt x="71" y="88"/>
                  </a:lnTo>
                  <a:lnTo>
                    <a:pt x="32" y="82"/>
                  </a:lnTo>
                  <a:lnTo>
                    <a:pt x="11" y="118"/>
                  </a:lnTo>
                  <a:lnTo>
                    <a:pt x="31" y="139"/>
                  </a:lnTo>
                  <a:lnTo>
                    <a:pt x="14" y="177"/>
                  </a:lnTo>
                  <a:lnTo>
                    <a:pt x="78" y="184"/>
                  </a:lnTo>
                  <a:lnTo>
                    <a:pt x="70" y="220"/>
                  </a:lnTo>
                  <a:lnTo>
                    <a:pt x="82" y="249"/>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5" name="Freeform 51"/>
            <p:cNvSpPr>
              <a:spLocks/>
            </p:cNvSpPr>
            <p:nvPr/>
          </p:nvSpPr>
          <p:spPr bwMode="auto">
            <a:xfrm>
              <a:off x="5195888" y="2665413"/>
              <a:ext cx="1252538" cy="654050"/>
            </a:xfrm>
            <a:custGeom>
              <a:avLst/>
              <a:gdLst>
                <a:gd name="T0" fmla="*/ 368 w 1312"/>
                <a:gd name="T1" fmla="*/ 169 h 686"/>
                <a:gd name="T2" fmla="*/ 373 w 1312"/>
                <a:gd name="T3" fmla="*/ 148 h 686"/>
                <a:gd name="T4" fmla="*/ 390 w 1312"/>
                <a:gd name="T5" fmla="*/ 95 h 686"/>
                <a:gd name="T6" fmla="*/ 366 w 1312"/>
                <a:gd name="T7" fmla="*/ 64 h 686"/>
                <a:gd name="T8" fmla="*/ 473 w 1312"/>
                <a:gd name="T9" fmla="*/ 61 h 686"/>
                <a:gd name="T10" fmla="*/ 544 w 1312"/>
                <a:gd name="T11" fmla="*/ 133 h 686"/>
                <a:gd name="T12" fmla="*/ 610 w 1312"/>
                <a:gd name="T13" fmla="*/ 73 h 686"/>
                <a:gd name="T14" fmla="*/ 632 w 1312"/>
                <a:gd name="T15" fmla="*/ 8 h 686"/>
                <a:gd name="T16" fmla="*/ 742 w 1312"/>
                <a:gd name="T17" fmla="*/ 96 h 686"/>
                <a:gd name="T18" fmla="*/ 872 w 1312"/>
                <a:gd name="T19" fmla="*/ 118 h 686"/>
                <a:gd name="T20" fmla="*/ 956 w 1312"/>
                <a:gd name="T21" fmla="*/ 179 h 686"/>
                <a:gd name="T22" fmla="*/ 992 w 1312"/>
                <a:gd name="T23" fmla="*/ 202 h 686"/>
                <a:gd name="T24" fmla="*/ 1084 w 1312"/>
                <a:gd name="T25" fmla="*/ 86 h 686"/>
                <a:gd name="T26" fmla="*/ 1133 w 1312"/>
                <a:gd name="T27" fmla="*/ 153 h 686"/>
                <a:gd name="T28" fmla="*/ 1193 w 1312"/>
                <a:gd name="T29" fmla="*/ 217 h 686"/>
                <a:gd name="T30" fmla="*/ 1266 w 1312"/>
                <a:gd name="T31" fmla="*/ 307 h 686"/>
                <a:gd name="T32" fmla="*/ 1280 w 1312"/>
                <a:gd name="T33" fmla="*/ 365 h 686"/>
                <a:gd name="T34" fmla="*/ 1312 w 1312"/>
                <a:gd name="T35" fmla="*/ 430 h 686"/>
                <a:gd name="T36" fmla="*/ 1260 w 1312"/>
                <a:gd name="T37" fmla="*/ 472 h 686"/>
                <a:gd name="T38" fmla="*/ 1143 w 1312"/>
                <a:gd name="T39" fmla="*/ 492 h 686"/>
                <a:gd name="T40" fmla="*/ 1060 w 1312"/>
                <a:gd name="T41" fmla="*/ 576 h 686"/>
                <a:gd name="T42" fmla="*/ 965 w 1312"/>
                <a:gd name="T43" fmla="*/ 682 h 686"/>
                <a:gd name="T44" fmla="*/ 832 w 1312"/>
                <a:gd name="T45" fmla="*/ 599 h 686"/>
                <a:gd name="T46" fmla="*/ 657 w 1312"/>
                <a:gd name="T47" fmla="*/ 599 h 686"/>
                <a:gd name="T48" fmla="*/ 649 w 1312"/>
                <a:gd name="T49" fmla="*/ 548 h 686"/>
                <a:gd name="T50" fmla="*/ 718 w 1312"/>
                <a:gd name="T51" fmla="*/ 453 h 686"/>
                <a:gd name="T52" fmla="*/ 739 w 1312"/>
                <a:gd name="T53" fmla="*/ 355 h 686"/>
                <a:gd name="T54" fmla="*/ 792 w 1312"/>
                <a:gd name="T55" fmla="*/ 288 h 686"/>
                <a:gd name="T56" fmla="*/ 701 w 1312"/>
                <a:gd name="T57" fmla="*/ 204 h 686"/>
                <a:gd name="T58" fmla="*/ 649 w 1312"/>
                <a:gd name="T59" fmla="*/ 248 h 686"/>
                <a:gd name="T60" fmla="*/ 619 w 1312"/>
                <a:gd name="T61" fmla="*/ 308 h 686"/>
                <a:gd name="T62" fmla="*/ 576 w 1312"/>
                <a:gd name="T63" fmla="*/ 398 h 686"/>
                <a:gd name="T64" fmla="*/ 501 w 1312"/>
                <a:gd name="T65" fmla="*/ 387 h 686"/>
                <a:gd name="T66" fmla="*/ 413 w 1312"/>
                <a:gd name="T67" fmla="*/ 463 h 686"/>
                <a:gd name="T68" fmla="*/ 343 w 1312"/>
                <a:gd name="T69" fmla="*/ 544 h 686"/>
                <a:gd name="T70" fmla="*/ 276 w 1312"/>
                <a:gd name="T71" fmla="*/ 496 h 686"/>
                <a:gd name="T72" fmla="*/ 176 w 1312"/>
                <a:gd name="T73" fmla="*/ 559 h 686"/>
                <a:gd name="T74" fmla="*/ 154 w 1312"/>
                <a:gd name="T75" fmla="*/ 500 h 686"/>
                <a:gd name="T76" fmla="*/ 76 w 1312"/>
                <a:gd name="T77" fmla="*/ 455 h 686"/>
                <a:gd name="T78" fmla="*/ 0 w 1312"/>
                <a:gd name="T79" fmla="*/ 402 h 686"/>
                <a:gd name="T80" fmla="*/ 103 w 1312"/>
                <a:gd name="T81" fmla="*/ 457 h 686"/>
                <a:gd name="T82" fmla="*/ 230 w 1312"/>
                <a:gd name="T83" fmla="*/ 358 h 686"/>
                <a:gd name="T84" fmla="*/ 247 w 1312"/>
                <a:gd name="T85" fmla="*/ 311 h 686"/>
                <a:gd name="T86" fmla="*/ 327 w 1312"/>
                <a:gd name="T87" fmla="*/ 326 h 686"/>
                <a:gd name="T88" fmla="*/ 419 w 1312"/>
                <a:gd name="T89" fmla="*/ 262 h 686"/>
                <a:gd name="T90" fmla="*/ 398 w 1312"/>
                <a:gd name="T91" fmla="*/ 205 h 686"/>
                <a:gd name="T92" fmla="*/ 380 w 1312"/>
                <a:gd name="T93" fmla="*/ 188 h 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312" h="686">
                  <a:moveTo>
                    <a:pt x="380" y="188"/>
                  </a:moveTo>
                  <a:lnTo>
                    <a:pt x="380" y="188"/>
                  </a:lnTo>
                  <a:lnTo>
                    <a:pt x="368" y="169"/>
                  </a:lnTo>
                  <a:lnTo>
                    <a:pt x="345" y="138"/>
                  </a:lnTo>
                  <a:lnTo>
                    <a:pt x="358" y="128"/>
                  </a:lnTo>
                  <a:lnTo>
                    <a:pt x="373" y="148"/>
                  </a:lnTo>
                  <a:lnTo>
                    <a:pt x="407" y="149"/>
                  </a:lnTo>
                  <a:lnTo>
                    <a:pt x="422" y="113"/>
                  </a:lnTo>
                  <a:lnTo>
                    <a:pt x="390" y="95"/>
                  </a:lnTo>
                  <a:lnTo>
                    <a:pt x="367" y="112"/>
                  </a:lnTo>
                  <a:lnTo>
                    <a:pt x="351" y="79"/>
                  </a:lnTo>
                  <a:lnTo>
                    <a:pt x="366" y="64"/>
                  </a:lnTo>
                  <a:lnTo>
                    <a:pt x="471" y="0"/>
                  </a:lnTo>
                  <a:lnTo>
                    <a:pt x="491" y="21"/>
                  </a:lnTo>
                  <a:lnTo>
                    <a:pt x="473" y="61"/>
                  </a:lnTo>
                  <a:lnTo>
                    <a:pt x="538" y="68"/>
                  </a:lnTo>
                  <a:lnTo>
                    <a:pt x="531" y="101"/>
                  </a:lnTo>
                  <a:lnTo>
                    <a:pt x="544" y="133"/>
                  </a:lnTo>
                  <a:lnTo>
                    <a:pt x="554" y="136"/>
                  </a:lnTo>
                  <a:lnTo>
                    <a:pt x="595" y="71"/>
                  </a:lnTo>
                  <a:lnTo>
                    <a:pt x="610" y="73"/>
                  </a:lnTo>
                  <a:lnTo>
                    <a:pt x="610" y="67"/>
                  </a:lnTo>
                  <a:lnTo>
                    <a:pt x="600" y="17"/>
                  </a:lnTo>
                  <a:lnTo>
                    <a:pt x="632" y="8"/>
                  </a:lnTo>
                  <a:lnTo>
                    <a:pt x="658" y="37"/>
                  </a:lnTo>
                  <a:lnTo>
                    <a:pt x="719" y="93"/>
                  </a:lnTo>
                  <a:lnTo>
                    <a:pt x="742" y="96"/>
                  </a:lnTo>
                  <a:lnTo>
                    <a:pt x="799" y="74"/>
                  </a:lnTo>
                  <a:lnTo>
                    <a:pt x="840" y="99"/>
                  </a:lnTo>
                  <a:lnTo>
                    <a:pt x="872" y="118"/>
                  </a:lnTo>
                  <a:lnTo>
                    <a:pt x="941" y="138"/>
                  </a:lnTo>
                  <a:lnTo>
                    <a:pt x="941" y="170"/>
                  </a:lnTo>
                  <a:lnTo>
                    <a:pt x="956" y="179"/>
                  </a:lnTo>
                  <a:lnTo>
                    <a:pt x="954" y="193"/>
                  </a:lnTo>
                  <a:lnTo>
                    <a:pt x="952" y="215"/>
                  </a:lnTo>
                  <a:lnTo>
                    <a:pt x="992" y="202"/>
                  </a:lnTo>
                  <a:lnTo>
                    <a:pt x="1043" y="148"/>
                  </a:lnTo>
                  <a:lnTo>
                    <a:pt x="1045" y="91"/>
                  </a:lnTo>
                  <a:lnTo>
                    <a:pt x="1084" y="86"/>
                  </a:lnTo>
                  <a:lnTo>
                    <a:pt x="1107" y="121"/>
                  </a:lnTo>
                  <a:lnTo>
                    <a:pt x="1134" y="124"/>
                  </a:lnTo>
                  <a:lnTo>
                    <a:pt x="1133" y="153"/>
                  </a:lnTo>
                  <a:lnTo>
                    <a:pt x="1171" y="175"/>
                  </a:lnTo>
                  <a:lnTo>
                    <a:pt x="1173" y="186"/>
                  </a:lnTo>
                  <a:lnTo>
                    <a:pt x="1193" y="217"/>
                  </a:lnTo>
                  <a:lnTo>
                    <a:pt x="1193" y="239"/>
                  </a:lnTo>
                  <a:lnTo>
                    <a:pt x="1278" y="236"/>
                  </a:lnTo>
                  <a:lnTo>
                    <a:pt x="1266" y="307"/>
                  </a:lnTo>
                  <a:lnTo>
                    <a:pt x="1282" y="317"/>
                  </a:lnTo>
                  <a:lnTo>
                    <a:pt x="1301" y="328"/>
                  </a:lnTo>
                  <a:lnTo>
                    <a:pt x="1280" y="365"/>
                  </a:lnTo>
                  <a:lnTo>
                    <a:pt x="1312" y="430"/>
                  </a:lnTo>
                  <a:lnTo>
                    <a:pt x="1306" y="435"/>
                  </a:lnTo>
                  <a:lnTo>
                    <a:pt x="1312" y="430"/>
                  </a:lnTo>
                  <a:lnTo>
                    <a:pt x="1301" y="439"/>
                  </a:lnTo>
                  <a:lnTo>
                    <a:pt x="1268" y="453"/>
                  </a:lnTo>
                  <a:lnTo>
                    <a:pt x="1260" y="472"/>
                  </a:lnTo>
                  <a:lnTo>
                    <a:pt x="1205" y="501"/>
                  </a:lnTo>
                  <a:lnTo>
                    <a:pt x="1161" y="475"/>
                  </a:lnTo>
                  <a:lnTo>
                    <a:pt x="1143" y="492"/>
                  </a:lnTo>
                  <a:lnTo>
                    <a:pt x="1121" y="511"/>
                  </a:lnTo>
                  <a:lnTo>
                    <a:pt x="1141" y="547"/>
                  </a:lnTo>
                  <a:lnTo>
                    <a:pt x="1060" y="576"/>
                  </a:lnTo>
                  <a:lnTo>
                    <a:pt x="1048" y="596"/>
                  </a:lnTo>
                  <a:lnTo>
                    <a:pt x="992" y="612"/>
                  </a:lnTo>
                  <a:lnTo>
                    <a:pt x="965" y="682"/>
                  </a:lnTo>
                  <a:lnTo>
                    <a:pt x="954" y="686"/>
                  </a:lnTo>
                  <a:lnTo>
                    <a:pt x="879" y="667"/>
                  </a:lnTo>
                  <a:lnTo>
                    <a:pt x="832" y="599"/>
                  </a:lnTo>
                  <a:lnTo>
                    <a:pt x="773" y="583"/>
                  </a:lnTo>
                  <a:lnTo>
                    <a:pt x="746" y="586"/>
                  </a:lnTo>
                  <a:lnTo>
                    <a:pt x="657" y="599"/>
                  </a:lnTo>
                  <a:lnTo>
                    <a:pt x="650" y="565"/>
                  </a:lnTo>
                  <a:lnTo>
                    <a:pt x="652" y="558"/>
                  </a:lnTo>
                  <a:lnTo>
                    <a:pt x="649" y="548"/>
                  </a:lnTo>
                  <a:lnTo>
                    <a:pt x="633" y="468"/>
                  </a:lnTo>
                  <a:lnTo>
                    <a:pt x="695" y="469"/>
                  </a:lnTo>
                  <a:lnTo>
                    <a:pt x="718" y="453"/>
                  </a:lnTo>
                  <a:lnTo>
                    <a:pt x="740" y="411"/>
                  </a:lnTo>
                  <a:lnTo>
                    <a:pt x="734" y="380"/>
                  </a:lnTo>
                  <a:lnTo>
                    <a:pt x="739" y="355"/>
                  </a:lnTo>
                  <a:lnTo>
                    <a:pt x="753" y="338"/>
                  </a:lnTo>
                  <a:lnTo>
                    <a:pt x="768" y="330"/>
                  </a:lnTo>
                  <a:lnTo>
                    <a:pt x="792" y="288"/>
                  </a:lnTo>
                  <a:lnTo>
                    <a:pt x="770" y="254"/>
                  </a:lnTo>
                  <a:lnTo>
                    <a:pt x="709" y="239"/>
                  </a:lnTo>
                  <a:lnTo>
                    <a:pt x="701" y="204"/>
                  </a:lnTo>
                  <a:lnTo>
                    <a:pt x="669" y="211"/>
                  </a:lnTo>
                  <a:lnTo>
                    <a:pt x="680" y="233"/>
                  </a:lnTo>
                  <a:lnTo>
                    <a:pt x="649" y="248"/>
                  </a:lnTo>
                  <a:lnTo>
                    <a:pt x="580" y="227"/>
                  </a:lnTo>
                  <a:lnTo>
                    <a:pt x="575" y="285"/>
                  </a:lnTo>
                  <a:lnTo>
                    <a:pt x="619" y="308"/>
                  </a:lnTo>
                  <a:lnTo>
                    <a:pt x="598" y="383"/>
                  </a:lnTo>
                  <a:lnTo>
                    <a:pt x="598" y="400"/>
                  </a:lnTo>
                  <a:lnTo>
                    <a:pt x="576" y="398"/>
                  </a:lnTo>
                  <a:lnTo>
                    <a:pt x="565" y="413"/>
                  </a:lnTo>
                  <a:lnTo>
                    <a:pt x="538" y="409"/>
                  </a:lnTo>
                  <a:lnTo>
                    <a:pt x="501" y="387"/>
                  </a:lnTo>
                  <a:lnTo>
                    <a:pt x="500" y="432"/>
                  </a:lnTo>
                  <a:lnTo>
                    <a:pt x="525" y="454"/>
                  </a:lnTo>
                  <a:lnTo>
                    <a:pt x="413" y="463"/>
                  </a:lnTo>
                  <a:lnTo>
                    <a:pt x="419" y="497"/>
                  </a:lnTo>
                  <a:lnTo>
                    <a:pt x="394" y="534"/>
                  </a:lnTo>
                  <a:lnTo>
                    <a:pt x="343" y="544"/>
                  </a:lnTo>
                  <a:lnTo>
                    <a:pt x="315" y="530"/>
                  </a:lnTo>
                  <a:lnTo>
                    <a:pt x="313" y="495"/>
                  </a:lnTo>
                  <a:lnTo>
                    <a:pt x="276" y="496"/>
                  </a:lnTo>
                  <a:lnTo>
                    <a:pt x="241" y="493"/>
                  </a:lnTo>
                  <a:lnTo>
                    <a:pt x="229" y="558"/>
                  </a:lnTo>
                  <a:lnTo>
                    <a:pt x="176" y="559"/>
                  </a:lnTo>
                  <a:lnTo>
                    <a:pt x="181" y="532"/>
                  </a:lnTo>
                  <a:lnTo>
                    <a:pt x="180" y="516"/>
                  </a:lnTo>
                  <a:lnTo>
                    <a:pt x="154" y="500"/>
                  </a:lnTo>
                  <a:lnTo>
                    <a:pt x="106" y="471"/>
                  </a:lnTo>
                  <a:lnTo>
                    <a:pt x="103" y="457"/>
                  </a:lnTo>
                  <a:lnTo>
                    <a:pt x="76" y="455"/>
                  </a:lnTo>
                  <a:lnTo>
                    <a:pt x="64" y="454"/>
                  </a:lnTo>
                  <a:lnTo>
                    <a:pt x="69" y="437"/>
                  </a:lnTo>
                  <a:lnTo>
                    <a:pt x="0" y="402"/>
                  </a:lnTo>
                  <a:lnTo>
                    <a:pt x="3" y="375"/>
                  </a:lnTo>
                  <a:lnTo>
                    <a:pt x="114" y="402"/>
                  </a:lnTo>
                  <a:lnTo>
                    <a:pt x="103" y="457"/>
                  </a:lnTo>
                  <a:lnTo>
                    <a:pt x="250" y="455"/>
                  </a:lnTo>
                  <a:lnTo>
                    <a:pt x="267" y="414"/>
                  </a:lnTo>
                  <a:lnTo>
                    <a:pt x="230" y="358"/>
                  </a:lnTo>
                  <a:lnTo>
                    <a:pt x="196" y="360"/>
                  </a:lnTo>
                  <a:lnTo>
                    <a:pt x="214" y="318"/>
                  </a:lnTo>
                  <a:lnTo>
                    <a:pt x="247" y="311"/>
                  </a:lnTo>
                  <a:lnTo>
                    <a:pt x="265" y="350"/>
                  </a:lnTo>
                  <a:lnTo>
                    <a:pt x="282" y="343"/>
                  </a:lnTo>
                  <a:lnTo>
                    <a:pt x="327" y="326"/>
                  </a:lnTo>
                  <a:lnTo>
                    <a:pt x="348" y="319"/>
                  </a:lnTo>
                  <a:lnTo>
                    <a:pt x="422" y="313"/>
                  </a:lnTo>
                  <a:lnTo>
                    <a:pt x="419" y="262"/>
                  </a:lnTo>
                  <a:lnTo>
                    <a:pt x="434" y="241"/>
                  </a:lnTo>
                  <a:lnTo>
                    <a:pt x="424" y="203"/>
                  </a:lnTo>
                  <a:lnTo>
                    <a:pt x="398" y="205"/>
                  </a:lnTo>
                  <a:lnTo>
                    <a:pt x="381" y="189"/>
                  </a:lnTo>
                  <a:lnTo>
                    <a:pt x="380" y="188"/>
                  </a:lnTo>
                  <a:lnTo>
                    <a:pt x="380" y="188"/>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6" name="Freeform 52"/>
            <p:cNvSpPr>
              <a:spLocks noEditPoints="1"/>
            </p:cNvSpPr>
            <p:nvPr/>
          </p:nvSpPr>
          <p:spPr bwMode="auto">
            <a:xfrm>
              <a:off x="5194300" y="2660651"/>
              <a:ext cx="1257300" cy="661988"/>
            </a:xfrm>
            <a:custGeom>
              <a:avLst/>
              <a:gdLst>
                <a:gd name="T0" fmla="*/ 776 w 1319"/>
                <a:gd name="T1" fmla="*/ 591 h 694"/>
                <a:gd name="T2" fmla="*/ 632 w 1319"/>
                <a:gd name="T3" fmla="*/ 470 h 694"/>
                <a:gd name="T4" fmla="*/ 739 w 1319"/>
                <a:gd name="T5" fmla="*/ 358 h 694"/>
                <a:gd name="T6" fmla="*/ 709 w 1319"/>
                <a:gd name="T7" fmla="*/ 247 h 694"/>
                <a:gd name="T8" fmla="*/ 586 w 1319"/>
                <a:gd name="T9" fmla="*/ 237 h 694"/>
                <a:gd name="T10" fmla="*/ 580 w 1319"/>
                <a:gd name="T11" fmla="*/ 406 h 694"/>
                <a:gd name="T12" fmla="*/ 536 w 1319"/>
                <a:gd name="T13" fmla="*/ 462 h 694"/>
                <a:gd name="T14" fmla="*/ 315 w 1319"/>
                <a:gd name="T15" fmla="*/ 537 h 694"/>
                <a:gd name="T16" fmla="*/ 176 w 1319"/>
                <a:gd name="T17" fmla="*/ 567 h 694"/>
                <a:gd name="T18" fmla="*/ 103 w 1319"/>
                <a:gd name="T19" fmla="*/ 465 h 694"/>
                <a:gd name="T20" fmla="*/ 0 w 1319"/>
                <a:gd name="T21" fmla="*/ 409 h 694"/>
                <a:gd name="T22" fmla="*/ 266 w 1319"/>
                <a:gd name="T23" fmla="*/ 420 h 694"/>
                <a:gd name="T24" fmla="*/ 270 w 1319"/>
                <a:gd name="T25" fmla="*/ 350 h 694"/>
                <a:gd name="T26" fmla="*/ 418 w 1319"/>
                <a:gd name="T27" fmla="*/ 266 h 694"/>
                <a:gd name="T28" fmla="*/ 368 w 1319"/>
                <a:gd name="T29" fmla="*/ 175 h 694"/>
                <a:gd name="T30" fmla="*/ 420 w 1319"/>
                <a:gd name="T31" fmla="*/ 120 h 694"/>
                <a:gd name="T32" fmla="*/ 475 w 1319"/>
                <a:gd name="T33" fmla="*/ 0 h 694"/>
                <a:gd name="T34" fmla="*/ 549 w 1319"/>
                <a:gd name="T35" fmla="*/ 135 h 694"/>
                <a:gd name="T36" fmla="*/ 599 w 1319"/>
                <a:gd name="T37" fmla="*/ 19 h 694"/>
                <a:gd name="T38" fmla="*/ 802 w 1319"/>
                <a:gd name="T39" fmla="*/ 75 h 694"/>
                <a:gd name="T40" fmla="*/ 959 w 1319"/>
                <a:gd name="T41" fmla="*/ 215 h 694"/>
                <a:gd name="T42" fmla="*/ 1112 w 1319"/>
                <a:gd name="T43" fmla="*/ 123 h 694"/>
                <a:gd name="T44" fmla="*/ 1199 w 1319"/>
                <a:gd name="T45" fmla="*/ 221 h 694"/>
                <a:gd name="T46" fmla="*/ 1287 w 1319"/>
                <a:gd name="T47" fmla="*/ 370 h 694"/>
                <a:gd name="T48" fmla="*/ 1208 w 1319"/>
                <a:gd name="T49" fmla="*/ 510 h 694"/>
                <a:gd name="T50" fmla="*/ 1066 w 1319"/>
                <a:gd name="T51" fmla="*/ 584 h 694"/>
                <a:gd name="T52" fmla="*/ 884 w 1319"/>
                <a:gd name="T53" fmla="*/ 670 h 694"/>
                <a:gd name="T54" fmla="*/ 1049 w 1319"/>
                <a:gd name="T55" fmla="*/ 599 h 694"/>
                <a:gd name="T56" fmla="*/ 1163 w 1319"/>
                <a:gd name="T57" fmla="*/ 476 h 694"/>
                <a:gd name="T58" fmla="*/ 1311 w 1319"/>
                <a:gd name="T59" fmla="*/ 434 h 694"/>
                <a:gd name="T60" fmla="*/ 1193 w 1319"/>
                <a:gd name="T61" fmla="*/ 247 h 694"/>
                <a:gd name="T62" fmla="*/ 1134 w 1319"/>
                <a:gd name="T63" fmla="*/ 132 h 694"/>
                <a:gd name="T64" fmla="*/ 997 w 1319"/>
                <a:gd name="T65" fmla="*/ 210 h 694"/>
                <a:gd name="T66" fmla="*/ 873 w 1319"/>
                <a:gd name="T67" fmla="*/ 126 h 694"/>
                <a:gd name="T68" fmla="*/ 659 w 1319"/>
                <a:gd name="T69" fmla="*/ 45 h 694"/>
                <a:gd name="T70" fmla="*/ 600 w 1319"/>
                <a:gd name="T71" fmla="*/ 80 h 694"/>
                <a:gd name="T72" fmla="*/ 471 w 1319"/>
                <a:gd name="T73" fmla="*/ 68 h 694"/>
                <a:gd name="T74" fmla="*/ 371 w 1319"/>
                <a:gd name="T75" fmla="*/ 112 h 694"/>
                <a:gd name="T76" fmla="*/ 361 w 1319"/>
                <a:gd name="T77" fmla="*/ 138 h 694"/>
                <a:gd name="T78" fmla="*/ 402 w 1319"/>
                <a:gd name="T79" fmla="*/ 206 h 694"/>
                <a:gd name="T80" fmla="*/ 352 w 1319"/>
                <a:gd name="T81" fmla="*/ 328 h 694"/>
                <a:gd name="T82" fmla="*/ 220 w 1319"/>
                <a:gd name="T83" fmla="*/ 326 h 694"/>
                <a:gd name="T84" fmla="*/ 110 w 1319"/>
                <a:gd name="T85" fmla="*/ 465 h 694"/>
                <a:gd name="T86" fmla="*/ 183 w 1319"/>
                <a:gd name="T87" fmla="*/ 560 h 694"/>
                <a:gd name="T88" fmla="*/ 321 w 1319"/>
                <a:gd name="T89" fmla="*/ 533 h 694"/>
                <a:gd name="T90" fmla="*/ 520 w 1319"/>
                <a:gd name="T91" fmla="*/ 457 h 694"/>
                <a:gd name="T92" fmla="*/ 577 w 1319"/>
                <a:gd name="T93" fmla="*/ 399 h 694"/>
                <a:gd name="T94" fmla="*/ 580 w 1319"/>
                <a:gd name="T95" fmla="*/ 228 h 694"/>
                <a:gd name="T96" fmla="*/ 715 w 1319"/>
                <a:gd name="T97" fmla="*/ 241 h 694"/>
                <a:gd name="T98" fmla="*/ 745 w 1319"/>
                <a:gd name="T99" fmla="*/ 361 h 694"/>
                <a:gd name="T100" fmla="*/ 640 w 1319"/>
                <a:gd name="T101" fmla="*/ 477 h 694"/>
                <a:gd name="T102" fmla="*/ 837 w 1319"/>
                <a:gd name="T103" fmla="*/ 601 h 694"/>
                <a:gd name="T104" fmla="*/ 113 w 1319"/>
                <a:gd name="T105" fmla="*/ 409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9" h="694">
                  <a:moveTo>
                    <a:pt x="957" y="694"/>
                  </a:moveTo>
                  <a:lnTo>
                    <a:pt x="957" y="694"/>
                  </a:lnTo>
                  <a:lnTo>
                    <a:pt x="880" y="675"/>
                  </a:lnTo>
                  <a:lnTo>
                    <a:pt x="833" y="607"/>
                  </a:lnTo>
                  <a:lnTo>
                    <a:pt x="776" y="591"/>
                  </a:lnTo>
                  <a:lnTo>
                    <a:pt x="750" y="595"/>
                  </a:lnTo>
                  <a:lnTo>
                    <a:pt x="657" y="607"/>
                  </a:lnTo>
                  <a:lnTo>
                    <a:pt x="650" y="570"/>
                  </a:lnTo>
                  <a:lnTo>
                    <a:pt x="651" y="563"/>
                  </a:lnTo>
                  <a:lnTo>
                    <a:pt x="632" y="470"/>
                  </a:lnTo>
                  <a:lnTo>
                    <a:pt x="697" y="470"/>
                  </a:lnTo>
                  <a:lnTo>
                    <a:pt x="718" y="456"/>
                  </a:lnTo>
                  <a:lnTo>
                    <a:pt x="739" y="416"/>
                  </a:lnTo>
                  <a:lnTo>
                    <a:pt x="734" y="385"/>
                  </a:lnTo>
                  <a:lnTo>
                    <a:pt x="739" y="358"/>
                  </a:lnTo>
                  <a:lnTo>
                    <a:pt x="754" y="340"/>
                  </a:lnTo>
                  <a:lnTo>
                    <a:pt x="769" y="332"/>
                  </a:lnTo>
                  <a:lnTo>
                    <a:pt x="791" y="293"/>
                  </a:lnTo>
                  <a:lnTo>
                    <a:pt x="771" y="262"/>
                  </a:lnTo>
                  <a:lnTo>
                    <a:pt x="709" y="247"/>
                  </a:lnTo>
                  <a:lnTo>
                    <a:pt x="701" y="213"/>
                  </a:lnTo>
                  <a:lnTo>
                    <a:pt x="677" y="219"/>
                  </a:lnTo>
                  <a:lnTo>
                    <a:pt x="687" y="240"/>
                  </a:lnTo>
                  <a:lnTo>
                    <a:pt x="652" y="256"/>
                  </a:lnTo>
                  <a:lnTo>
                    <a:pt x="586" y="237"/>
                  </a:lnTo>
                  <a:lnTo>
                    <a:pt x="582" y="288"/>
                  </a:lnTo>
                  <a:lnTo>
                    <a:pt x="626" y="311"/>
                  </a:lnTo>
                  <a:lnTo>
                    <a:pt x="604" y="388"/>
                  </a:lnTo>
                  <a:lnTo>
                    <a:pt x="604" y="408"/>
                  </a:lnTo>
                  <a:lnTo>
                    <a:pt x="580" y="406"/>
                  </a:lnTo>
                  <a:lnTo>
                    <a:pt x="569" y="422"/>
                  </a:lnTo>
                  <a:lnTo>
                    <a:pt x="540" y="417"/>
                  </a:lnTo>
                  <a:lnTo>
                    <a:pt x="507" y="398"/>
                  </a:lnTo>
                  <a:lnTo>
                    <a:pt x="506" y="435"/>
                  </a:lnTo>
                  <a:lnTo>
                    <a:pt x="536" y="462"/>
                  </a:lnTo>
                  <a:lnTo>
                    <a:pt x="420" y="471"/>
                  </a:lnTo>
                  <a:lnTo>
                    <a:pt x="425" y="502"/>
                  </a:lnTo>
                  <a:lnTo>
                    <a:pt x="399" y="542"/>
                  </a:lnTo>
                  <a:lnTo>
                    <a:pt x="346" y="553"/>
                  </a:lnTo>
                  <a:lnTo>
                    <a:pt x="315" y="537"/>
                  </a:lnTo>
                  <a:lnTo>
                    <a:pt x="313" y="504"/>
                  </a:lnTo>
                  <a:lnTo>
                    <a:pt x="279" y="505"/>
                  </a:lnTo>
                  <a:lnTo>
                    <a:pt x="246" y="502"/>
                  </a:lnTo>
                  <a:lnTo>
                    <a:pt x="235" y="566"/>
                  </a:lnTo>
                  <a:lnTo>
                    <a:pt x="176" y="567"/>
                  </a:lnTo>
                  <a:lnTo>
                    <a:pt x="180" y="536"/>
                  </a:lnTo>
                  <a:lnTo>
                    <a:pt x="180" y="523"/>
                  </a:lnTo>
                  <a:lnTo>
                    <a:pt x="156" y="508"/>
                  </a:lnTo>
                  <a:lnTo>
                    <a:pt x="106" y="478"/>
                  </a:lnTo>
                  <a:lnTo>
                    <a:pt x="103" y="465"/>
                  </a:lnTo>
                  <a:lnTo>
                    <a:pt x="101" y="465"/>
                  </a:lnTo>
                  <a:lnTo>
                    <a:pt x="102" y="465"/>
                  </a:lnTo>
                  <a:lnTo>
                    <a:pt x="63" y="462"/>
                  </a:lnTo>
                  <a:lnTo>
                    <a:pt x="68" y="444"/>
                  </a:lnTo>
                  <a:lnTo>
                    <a:pt x="0" y="409"/>
                  </a:lnTo>
                  <a:lnTo>
                    <a:pt x="4" y="376"/>
                  </a:lnTo>
                  <a:lnTo>
                    <a:pt x="121" y="405"/>
                  </a:lnTo>
                  <a:lnTo>
                    <a:pt x="110" y="458"/>
                  </a:lnTo>
                  <a:lnTo>
                    <a:pt x="251" y="457"/>
                  </a:lnTo>
                  <a:lnTo>
                    <a:pt x="266" y="420"/>
                  </a:lnTo>
                  <a:lnTo>
                    <a:pt x="232" y="367"/>
                  </a:lnTo>
                  <a:lnTo>
                    <a:pt x="193" y="368"/>
                  </a:lnTo>
                  <a:lnTo>
                    <a:pt x="215" y="320"/>
                  </a:lnTo>
                  <a:lnTo>
                    <a:pt x="252" y="312"/>
                  </a:lnTo>
                  <a:lnTo>
                    <a:pt x="270" y="350"/>
                  </a:lnTo>
                  <a:lnTo>
                    <a:pt x="283" y="345"/>
                  </a:lnTo>
                  <a:lnTo>
                    <a:pt x="328" y="327"/>
                  </a:lnTo>
                  <a:lnTo>
                    <a:pt x="350" y="321"/>
                  </a:lnTo>
                  <a:lnTo>
                    <a:pt x="421" y="315"/>
                  </a:lnTo>
                  <a:lnTo>
                    <a:pt x="418" y="266"/>
                  </a:lnTo>
                  <a:lnTo>
                    <a:pt x="434" y="245"/>
                  </a:lnTo>
                  <a:lnTo>
                    <a:pt x="425" y="212"/>
                  </a:lnTo>
                  <a:lnTo>
                    <a:pt x="400" y="213"/>
                  </a:lnTo>
                  <a:lnTo>
                    <a:pt x="380" y="195"/>
                  </a:lnTo>
                  <a:lnTo>
                    <a:pt x="368" y="175"/>
                  </a:lnTo>
                  <a:lnTo>
                    <a:pt x="344" y="142"/>
                  </a:lnTo>
                  <a:lnTo>
                    <a:pt x="362" y="128"/>
                  </a:lnTo>
                  <a:lnTo>
                    <a:pt x="377" y="149"/>
                  </a:lnTo>
                  <a:lnTo>
                    <a:pt x="408" y="150"/>
                  </a:lnTo>
                  <a:lnTo>
                    <a:pt x="420" y="120"/>
                  </a:lnTo>
                  <a:lnTo>
                    <a:pt x="394" y="104"/>
                  </a:lnTo>
                  <a:lnTo>
                    <a:pt x="368" y="122"/>
                  </a:lnTo>
                  <a:lnTo>
                    <a:pt x="350" y="83"/>
                  </a:lnTo>
                  <a:lnTo>
                    <a:pt x="367" y="67"/>
                  </a:lnTo>
                  <a:lnTo>
                    <a:pt x="475" y="0"/>
                  </a:lnTo>
                  <a:lnTo>
                    <a:pt x="498" y="25"/>
                  </a:lnTo>
                  <a:lnTo>
                    <a:pt x="481" y="63"/>
                  </a:lnTo>
                  <a:lnTo>
                    <a:pt x="545" y="70"/>
                  </a:lnTo>
                  <a:lnTo>
                    <a:pt x="537" y="106"/>
                  </a:lnTo>
                  <a:lnTo>
                    <a:pt x="549" y="135"/>
                  </a:lnTo>
                  <a:lnTo>
                    <a:pt x="555" y="137"/>
                  </a:lnTo>
                  <a:lnTo>
                    <a:pt x="596" y="73"/>
                  </a:lnTo>
                  <a:lnTo>
                    <a:pt x="610" y="74"/>
                  </a:lnTo>
                  <a:lnTo>
                    <a:pt x="610" y="72"/>
                  </a:lnTo>
                  <a:lnTo>
                    <a:pt x="599" y="19"/>
                  </a:lnTo>
                  <a:lnTo>
                    <a:pt x="636" y="9"/>
                  </a:lnTo>
                  <a:lnTo>
                    <a:pt x="664" y="40"/>
                  </a:lnTo>
                  <a:lnTo>
                    <a:pt x="724" y="95"/>
                  </a:lnTo>
                  <a:lnTo>
                    <a:pt x="744" y="97"/>
                  </a:lnTo>
                  <a:lnTo>
                    <a:pt x="802" y="75"/>
                  </a:lnTo>
                  <a:lnTo>
                    <a:pt x="876" y="120"/>
                  </a:lnTo>
                  <a:lnTo>
                    <a:pt x="947" y="141"/>
                  </a:lnTo>
                  <a:lnTo>
                    <a:pt x="948" y="173"/>
                  </a:lnTo>
                  <a:lnTo>
                    <a:pt x="962" y="182"/>
                  </a:lnTo>
                  <a:lnTo>
                    <a:pt x="959" y="215"/>
                  </a:lnTo>
                  <a:lnTo>
                    <a:pt x="993" y="204"/>
                  </a:lnTo>
                  <a:lnTo>
                    <a:pt x="1042" y="152"/>
                  </a:lnTo>
                  <a:lnTo>
                    <a:pt x="1045" y="93"/>
                  </a:lnTo>
                  <a:lnTo>
                    <a:pt x="1089" y="87"/>
                  </a:lnTo>
                  <a:lnTo>
                    <a:pt x="1112" y="123"/>
                  </a:lnTo>
                  <a:lnTo>
                    <a:pt x="1141" y="126"/>
                  </a:lnTo>
                  <a:lnTo>
                    <a:pt x="1139" y="156"/>
                  </a:lnTo>
                  <a:lnTo>
                    <a:pt x="1177" y="178"/>
                  </a:lnTo>
                  <a:lnTo>
                    <a:pt x="1179" y="190"/>
                  </a:lnTo>
                  <a:lnTo>
                    <a:pt x="1199" y="221"/>
                  </a:lnTo>
                  <a:lnTo>
                    <a:pt x="1199" y="240"/>
                  </a:lnTo>
                  <a:lnTo>
                    <a:pt x="1285" y="238"/>
                  </a:lnTo>
                  <a:lnTo>
                    <a:pt x="1273" y="311"/>
                  </a:lnTo>
                  <a:lnTo>
                    <a:pt x="1308" y="332"/>
                  </a:lnTo>
                  <a:lnTo>
                    <a:pt x="1287" y="370"/>
                  </a:lnTo>
                  <a:lnTo>
                    <a:pt x="1319" y="435"/>
                  </a:lnTo>
                  <a:lnTo>
                    <a:pt x="1306" y="447"/>
                  </a:lnTo>
                  <a:lnTo>
                    <a:pt x="1274" y="461"/>
                  </a:lnTo>
                  <a:lnTo>
                    <a:pt x="1266" y="479"/>
                  </a:lnTo>
                  <a:lnTo>
                    <a:pt x="1208" y="510"/>
                  </a:lnTo>
                  <a:lnTo>
                    <a:pt x="1164" y="484"/>
                  </a:lnTo>
                  <a:lnTo>
                    <a:pt x="1148" y="499"/>
                  </a:lnTo>
                  <a:lnTo>
                    <a:pt x="1128" y="517"/>
                  </a:lnTo>
                  <a:lnTo>
                    <a:pt x="1149" y="554"/>
                  </a:lnTo>
                  <a:lnTo>
                    <a:pt x="1066" y="584"/>
                  </a:lnTo>
                  <a:lnTo>
                    <a:pt x="1053" y="604"/>
                  </a:lnTo>
                  <a:lnTo>
                    <a:pt x="997" y="620"/>
                  </a:lnTo>
                  <a:lnTo>
                    <a:pt x="971" y="689"/>
                  </a:lnTo>
                  <a:lnTo>
                    <a:pt x="957" y="694"/>
                  </a:lnTo>
                  <a:close/>
                  <a:moveTo>
                    <a:pt x="884" y="670"/>
                  </a:moveTo>
                  <a:lnTo>
                    <a:pt x="884" y="670"/>
                  </a:lnTo>
                  <a:lnTo>
                    <a:pt x="957" y="687"/>
                  </a:lnTo>
                  <a:lnTo>
                    <a:pt x="966" y="684"/>
                  </a:lnTo>
                  <a:lnTo>
                    <a:pt x="992" y="614"/>
                  </a:lnTo>
                  <a:lnTo>
                    <a:pt x="1049" y="599"/>
                  </a:lnTo>
                  <a:lnTo>
                    <a:pt x="1061" y="578"/>
                  </a:lnTo>
                  <a:lnTo>
                    <a:pt x="1140" y="550"/>
                  </a:lnTo>
                  <a:lnTo>
                    <a:pt x="1120" y="515"/>
                  </a:lnTo>
                  <a:lnTo>
                    <a:pt x="1144" y="494"/>
                  </a:lnTo>
                  <a:lnTo>
                    <a:pt x="1163" y="476"/>
                  </a:lnTo>
                  <a:lnTo>
                    <a:pt x="1208" y="503"/>
                  </a:lnTo>
                  <a:lnTo>
                    <a:pt x="1261" y="475"/>
                  </a:lnTo>
                  <a:lnTo>
                    <a:pt x="1269" y="456"/>
                  </a:lnTo>
                  <a:lnTo>
                    <a:pt x="1303" y="441"/>
                  </a:lnTo>
                  <a:lnTo>
                    <a:pt x="1311" y="434"/>
                  </a:lnTo>
                  <a:lnTo>
                    <a:pt x="1280" y="370"/>
                  </a:lnTo>
                  <a:lnTo>
                    <a:pt x="1299" y="334"/>
                  </a:lnTo>
                  <a:lnTo>
                    <a:pt x="1266" y="314"/>
                  </a:lnTo>
                  <a:lnTo>
                    <a:pt x="1277" y="245"/>
                  </a:lnTo>
                  <a:lnTo>
                    <a:pt x="1193" y="247"/>
                  </a:lnTo>
                  <a:lnTo>
                    <a:pt x="1192" y="223"/>
                  </a:lnTo>
                  <a:lnTo>
                    <a:pt x="1173" y="192"/>
                  </a:lnTo>
                  <a:lnTo>
                    <a:pt x="1171" y="183"/>
                  </a:lnTo>
                  <a:lnTo>
                    <a:pt x="1132" y="160"/>
                  </a:lnTo>
                  <a:lnTo>
                    <a:pt x="1134" y="132"/>
                  </a:lnTo>
                  <a:lnTo>
                    <a:pt x="1108" y="130"/>
                  </a:lnTo>
                  <a:lnTo>
                    <a:pt x="1086" y="95"/>
                  </a:lnTo>
                  <a:lnTo>
                    <a:pt x="1051" y="98"/>
                  </a:lnTo>
                  <a:lnTo>
                    <a:pt x="1049" y="155"/>
                  </a:lnTo>
                  <a:lnTo>
                    <a:pt x="997" y="210"/>
                  </a:lnTo>
                  <a:lnTo>
                    <a:pt x="951" y="224"/>
                  </a:lnTo>
                  <a:lnTo>
                    <a:pt x="955" y="185"/>
                  </a:lnTo>
                  <a:lnTo>
                    <a:pt x="941" y="177"/>
                  </a:lnTo>
                  <a:lnTo>
                    <a:pt x="941" y="146"/>
                  </a:lnTo>
                  <a:lnTo>
                    <a:pt x="873" y="126"/>
                  </a:lnTo>
                  <a:lnTo>
                    <a:pt x="842" y="107"/>
                  </a:lnTo>
                  <a:lnTo>
                    <a:pt x="802" y="83"/>
                  </a:lnTo>
                  <a:lnTo>
                    <a:pt x="745" y="104"/>
                  </a:lnTo>
                  <a:lnTo>
                    <a:pt x="721" y="101"/>
                  </a:lnTo>
                  <a:lnTo>
                    <a:pt x="659" y="45"/>
                  </a:lnTo>
                  <a:lnTo>
                    <a:pt x="634" y="17"/>
                  </a:lnTo>
                  <a:lnTo>
                    <a:pt x="607" y="24"/>
                  </a:lnTo>
                  <a:lnTo>
                    <a:pt x="617" y="71"/>
                  </a:lnTo>
                  <a:lnTo>
                    <a:pt x="617" y="82"/>
                  </a:lnTo>
                  <a:lnTo>
                    <a:pt x="600" y="80"/>
                  </a:lnTo>
                  <a:lnTo>
                    <a:pt x="558" y="145"/>
                  </a:lnTo>
                  <a:lnTo>
                    <a:pt x="544" y="140"/>
                  </a:lnTo>
                  <a:lnTo>
                    <a:pt x="530" y="107"/>
                  </a:lnTo>
                  <a:lnTo>
                    <a:pt x="537" y="76"/>
                  </a:lnTo>
                  <a:lnTo>
                    <a:pt x="471" y="68"/>
                  </a:lnTo>
                  <a:lnTo>
                    <a:pt x="490" y="27"/>
                  </a:lnTo>
                  <a:lnTo>
                    <a:pt x="473" y="9"/>
                  </a:lnTo>
                  <a:lnTo>
                    <a:pt x="371" y="72"/>
                  </a:lnTo>
                  <a:lnTo>
                    <a:pt x="358" y="85"/>
                  </a:lnTo>
                  <a:lnTo>
                    <a:pt x="371" y="112"/>
                  </a:lnTo>
                  <a:lnTo>
                    <a:pt x="393" y="96"/>
                  </a:lnTo>
                  <a:lnTo>
                    <a:pt x="429" y="117"/>
                  </a:lnTo>
                  <a:lnTo>
                    <a:pt x="412" y="157"/>
                  </a:lnTo>
                  <a:lnTo>
                    <a:pt x="374" y="156"/>
                  </a:lnTo>
                  <a:lnTo>
                    <a:pt x="361" y="138"/>
                  </a:lnTo>
                  <a:lnTo>
                    <a:pt x="353" y="143"/>
                  </a:lnTo>
                  <a:lnTo>
                    <a:pt x="373" y="172"/>
                  </a:lnTo>
                  <a:lnTo>
                    <a:pt x="385" y="191"/>
                  </a:lnTo>
                  <a:lnTo>
                    <a:pt x="386" y="191"/>
                  </a:lnTo>
                  <a:lnTo>
                    <a:pt x="402" y="206"/>
                  </a:lnTo>
                  <a:lnTo>
                    <a:pt x="430" y="205"/>
                  </a:lnTo>
                  <a:lnTo>
                    <a:pt x="441" y="247"/>
                  </a:lnTo>
                  <a:lnTo>
                    <a:pt x="425" y="268"/>
                  </a:lnTo>
                  <a:lnTo>
                    <a:pt x="428" y="321"/>
                  </a:lnTo>
                  <a:lnTo>
                    <a:pt x="352" y="328"/>
                  </a:lnTo>
                  <a:lnTo>
                    <a:pt x="331" y="334"/>
                  </a:lnTo>
                  <a:lnTo>
                    <a:pt x="286" y="351"/>
                  </a:lnTo>
                  <a:lnTo>
                    <a:pt x="267" y="359"/>
                  </a:lnTo>
                  <a:lnTo>
                    <a:pt x="248" y="320"/>
                  </a:lnTo>
                  <a:lnTo>
                    <a:pt x="220" y="326"/>
                  </a:lnTo>
                  <a:lnTo>
                    <a:pt x="204" y="361"/>
                  </a:lnTo>
                  <a:lnTo>
                    <a:pt x="235" y="360"/>
                  </a:lnTo>
                  <a:lnTo>
                    <a:pt x="274" y="419"/>
                  </a:lnTo>
                  <a:lnTo>
                    <a:pt x="255" y="464"/>
                  </a:lnTo>
                  <a:lnTo>
                    <a:pt x="110" y="465"/>
                  </a:lnTo>
                  <a:lnTo>
                    <a:pt x="112" y="474"/>
                  </a:lnTo>
                  <a:lnTo>
                    <a:pt x="159" y="502"/>
                  </a:lnTo>
                  <a:lnTo>
                    <a:pt x="186" y="520"/>
                  </a:lnTo>
                  <a:lnTo>
                    <a:pt x="187" y="536"/>
                  </a:lnTo>
                  <a:lnTo>
                    <a:pt x="183" y="560"/>
                  </a:lnTo>
                  <a:lnTo>
                    <a:pt x="230" y="559"/>
                  </a:lnTo>
                  <a:lnTo>
                    <a:pt x="241" y="494"/>
                  </a:lnTo>
                  <a:lnTo>
                    <a:pt x="279" y="498"/>
                  </a:lnTo>
                  <a:lnTo>
                    <a:pt x="319" y="497"/>
                  </a:lnTo>
                  <a:lnTo>
                    <a:pt x="321" y="533"/>
                  </a:lnTo>
                  <a:lnTo>
                    <a:pt x="347" y="546"/>
                  </a:lnTo>
                  <a:lnTo>
                    <a:pt x="395" y="536"/>
                  </a:lnTo>
                  <a:lnTo>
                    <a:pt x="418" y="501"/>
                  </a:lnTo>
                  <a:lnTo>
                    <a:pt x="412" y="465"/>
                  </a:lnTo>
                  <a:lnTo>
                    <a:pt x="520" y="457"/>
                  </a:lnTo>
                  <a:lnTo>
                    <a:pt x="499" y="438"/>
                  </a:lnTo>
                  <a:lnTo>
                    <a:pt x="501" y="386"/>
                  </a:lnTo>
                  <a:lnTo>
                    <a:pt x="543" y="411"/>
                  </a:lnTo>
                  <a:lnTo>
                    <a:pt x="566" y="415"/>
                  </a:lnTo>
                  <a:lnTo>
                    <a:pt x="577" y="399"/>
                  </a:lnTo>
                  <a:lnTo>
                    <a:pt x="597" y="401"/>
                  </a:lnTo>
                  <a:lnTo>
                    <a:pt x="598" y="387"/>
                  </a:lnTo>
                  <a:lnTo>
                    <a:pt x="618" y="315"/>
                  </a:lnTo>
                  <a:lnTo>
                    <a:pt x="575" y="292"/>
                  </a:lnTo>
                  <a:lnTo>
                    <a:pt x="580" y="228"/>
                  </a:lnTo>
                  <a:lnTo>
                    <a:pt x="652" y="249"/>
                  </a:lnTo>
                  <a:lnTo>
                    <a:pt x="678" y="237"/>
                  </a:lnTo>
                  <a:lnTo>
                    <a:pt x="667" y="214"/>
                  </a:lnTo>
                  <a:lnTo>
                    <a:pt x="706" y="205"/>
                  </a:lnTo>
                  <a:lnTo>
                    <a:pt x="715" y="241"/>
                  </a:lnTo>
                  <a:lnTo>
                    <a:pt x="775" y="256"/>
                  </a:lnTo>
                  <a:lnTo>
                    <a:pt x="798" y="292"/>
                  </a:lnTo>
                  <a:lnTo>
                    <a:pt x="774" y="337"/>
                  </a:lnTo>
                  <a:lnTo>
                    <a:pt x="758" y="346"/>
                  </a:lnTo>
                  <a:lnTo>
                    <a:pt x="745" y="361"/>
                  </a:lnTo>
                  <a:lnTo>
                    <a:pt x="741" y="385"/>
                  </a:lnTo>
                  <a:lnTo>
                    <a:pt x="746" y="417"/>
                  </a:lnTo>
                  <a:lnTo>
                    <a:pt x="722" y="461"/>
                  </a:lnTo>
                  <a:lnTo>
                    <a:pt x="699" y="477"/>
                  </a:lnTo>
                  <a:lnTo>
                    <a:pt x="640" y="477"/>
                  </a:lnTo>
                  <a:lnTo>
                    <a:pt x="658" y="563"/>
                  </a:lnTo>
                  <a:lnTo>
                    <a:pt x="657" y="570"/>
                  </a:lnTo>
                  <a:lnTo>
                    <a:pt x="662" y="600"/>
                  </a:lnTo>
                  <a:lnTo>
                    <a:pt x="776" y="584"/>
                  </a:lnTo>
                  <a:lnTo>
                    <a:pt x="837" y="601"/>
                  </a:lnTo>
                  <a:lnTo>
                    <a:pt x="884" y="670"/>
                  </a:lnTo>
                  <a:close/>
                  <a:moveTo>
                    <a:pt x="71" y="456"/>
                  </a:moveTo>
                  <a:lnTo>
                    <a:pt x="71" y="456"/>
                  </a:lnTo>
                  <a:lnTo>
                    <a:pt x="103" y="458"/>
                  </a:lnTo>
                  <a:lnTo>
                    <a:pt x="113" y="409"/>
                  </a:lnTo>
                  <a:lnTo>
                    <a:pt x="9" y="385"/>
                  </a:lnTo>
                  <a:lnTo>
                    <a:pt x="7" y="405"/>
                  </a:lnTo>
                  <a:lnTo>
                    <a:pt x="76" y="440"/>
                  </a:lnTo>
                  <a:lnTo>
                    <a:pt x="71" y="456"/>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7" name="Freeform 53"/>
            <p:cNvSpPr>
              <a:spLocks/>
            </p:cNvSpPr>
            <p:nvPr/>
          </p:nvSpPr>
          <p:spPr bwMode="auto">
            <a:xfrm>
              <a:off x="6208713" y="3460751"/>
              <a:ext cx="1341438" cy="1492250"/>
            </a:xfrm>
            <a:custGeom>
              <a:avLst/>
              <a:gdLst>
                <a:gd name="T0" fmla="*/ 794 w 1407"/>
                <a:gd name="T1" fmla="*/ 931 h 1562"/>
                <a:gd name="T2" fmla="*/ 848 w 1407"/>
                <a:gd name="T3" fmla="*/ 916 h 1562"/>
                <a:gd name="T4" fmla="*/ 993 w 1407"/>
                <a:gd name="T5" fmla="*/ 876 h 1562"/>
                <a:gd name="T6" fmla="*/ 1135 w 1407"/>
                <a:gd name="T7" fmla="*/ 836 h 1562"/>
                <a:gd name="T8" fmla="*/ 1227 w 1407"/>
                <a:gd name="T9" fmla="*/ 881 h 1562"/>
                <a:gd name="T10" fmla="*/ 1314 w 1407"/>
                <a:gd name="T11" fmla="*/ 847 h 1562"/>
                <a:gd name="T12" fmla="*/ 1399 w 1407"/>
                <a:gd name="T13" fmla="*/ 853 h 1562"/>
                <a:gd name="T14" fmla="*/ 1327 w 1407"/>
                <a:gd name="T15" fmla="*/ 736 h 1562"/>
                <a:gd name="T16" fmla="*/ 1273 w 1407"/>
                <a:gd name="T17" fmla="*/ 698 h 1562"/>
                <a:gd name="T18" fmla="*/ 1171 w 1407"/>
                <a:gd name="T19" fmla="*/ 689 h 1562"/>
                <a:gd name="T20" fmla="*/ 1184 w 1407"/>
                <a:gd name="T21" fmla="*/ 628 h 1562"/>
                <a:gd name="T22" fmla="*/ 1327 w 1407"/>
                <a:gd name="T23" fmla="*/ 545 h 1562"/>
                <a:gd name="T24" fmla="*/ 1360 w 1407"/>
                <a:gd name="T25" fmla="*/ 517 h 1562"/>
                <a:gd name="T26" fmla="*/ 1273 w 1407"/>
                <a:gd name="T27" fmla="*/ 507 h 1562"/>
                <a:gd name="T28" fmla="*/ 1199 w 1407"/>
                <a:gd name="T29" fmla="*/ 491 h 1562"/>
                <a:gd name="T30" fmla="*/ 1178 w 1407"/>
                <a:gd name="T31" fmla="*/ 452 h 1562"/>
                <a:gd name="T32" fmla="*/ 1080 w 1407"/>
                <a:gd name="T33" fmla="*/ 405 h 1562"/>
                <a:gd name="T34" fmla="*/ 1039 w 1407"/>
                <a:gd name="T35" fmla="*/ 311 h 1562"/>
                <a:gd name="T36" fmla="*/ 1010 w 1407"/>
                <a:gd name="T37" fmla="*/ 222 h 1562"/>
                <a:gd name="T38" fmla="*/ 987 w 1407"/>
                <a:gd name="T39" fmla="*/ 143 h 1562"/>
                <a:gd name="T40" fmla="*/ 950 w 1407"/>
                <a:gd name="T41" fmla="*/ 45 h 1562"/>
                <a:gd name="T42" fmla="*/ 806 w 1407"/>
                <a:gd name="T43" fmla="*/ 44 h 1562"/>
                <a:gd name="T44" fmla="*/ 790 w 1407"/>
                <a:gd name="T45" fmla="*/ 107 h 1562"/>
                <a:gd name="T46" fmla="*/ 700 w 1407"/>
                <a:gd name="T47" fmla="*/ 200 h 1562"/>
                <a:gd name="T48" fmla="*/ 658 w 1407"/>
                <a:gd name="T49" fmla="*/ 147 h 1562"/>
                <a:gd name="T50" fmla="*/ 696 w 1407"/>
                <a:gd name="T51" fmla="*/ 104 h 1562"/>
                <a:gd name="T52" fmla="*/ 592 w 1407"/>
                <a:gd name="T53" fmla="*/ 142 h 1562"/>
                <a:gd name="T54" fmla="*/ 542 w 1407"/>
                <a:gd name="T55" fmla="*/ 88 h 1562"/>
                <a:gd name="T56" fmla="*/ 452 w 1407"/>
                <a:gd name="T57" fmla="*/ 100 h 1562"/>
                <a:gd name="T58" fmla="*/ 363 w 1407"/>
                <a:gd name="T59" fmla="*/ 81 h 1562"/>
                <a:gd name="T60" fmla="*/ 231 w 1407"/>
                <a:gd name="T61" fmla="*/ 43 h 1562"/>
                <a:gd name="T62" fmla="*/ 174 w 1407"/>
                <a:gd name="T63" fmla="*/ 156 h 1562"/>
                <a:gd name="T64" fmla="*/ 0 w 1407"/>
                <a:gd name="T65" fmla="*/ 202 h 1562"/>
                <a:gd name="T66" fmla="*/ 44 w 1407"/>
                <a:gd name="T67" fmla="*/ 274 h 1562"/>
                <a:gd name="T68" fmla="*/ 92 w 1407"/>
                <a:gd name="T69" fmla="*/ 431 h 1562"/>
                <a:gd name="T70" fmla="*/ 62 w 1407"/>
                <a:gd name="T71" fmla="*/ 525 h 1562"/>
                <a:gd name="T72" fmla="*/ 87 w 1407"/>
                <a:gd name="T73" fmla="*/ 640 h 1562"/>
                <a:gd name="T74" fmla="*/ 135 w 1407"/>
                <a:gd name="T75" fmla="*/ 860 h 1562"/>
                <a:gd name="T76" fmla="*/ 241 w 1407"/>
                <a:gd name="T77" fmla="*/ 935 h 1562"/>
                <a:gd name="T78" fmla="*/ 65 w 1407"/>
                <a:gd name="T79" fmla="*/ 1139 h 1562"/>
                <a:gd name="T80" fmla="*/ 78 w 1407"/>
                <a:gd name="T81" fmla="*/ 1215 h 1562"/>
                <a:gd name="T82" fmla="*/ 80 w 1407"/>
                <a:gd name="T83" fmla="*/ 1351 h 1562"/>
                <a:gd name="T84" fmla="*/ 242 w 1407"/>
                <a:gd name="T85" fmla="*/ 1488 h 1562"/>
                <a:gd name="T86" fmla="*/ 265 w 1407"/>
                <a:gd name="T87" fmla="*/ 1525 h 1562"/>
                <a:gd name="T88" fmla="*/ 444 w 1407"/>
                <a:gd name="T89" fmla="*/ 1524 h 1562"/>
                <a:gd name="T90" fmla="*/ 461 w 1407"/>
                <a:gd name="T91" fmla="*/ 1427 h 1562"/>
                <a:gd name="T92" fmla="*/ 480 w 1407"/>
                <a:gd name="T93" fmla="*/ 1304 h 1562"/>
                <a:gd name="T94" fmla="*/ 488 w 1407"/>
                <a:gd name="T95" fmla="*/ 1194 h 1562"/>
                <a:gd name="T96" fmla="*/ 568 w 1407"/>
                <a:gd name="T97" fmla="*/ 1155 h 1562"/>
                <a:gd name="T98" fmla="*/ 622 w 1407"/>
                <a:gd name="T99" fmla="*/ 1112 h 1562"/>
                <a:gd name="T100" fmla="*/ 653 w 1407"/>
                <a:gd name="T101" fmla="*/ 1004 h 1562"/>
                <a:gd name="T102" fmla="*/ 763 w 1407"/>
                <a:gd name="T103" fmla="*/ 975 h 1562"/>
                <a:gd name="T104" fmla="*/ 822 w 1407"/>
                <a:gd name="T105" fmla="*/ 961 h 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07" h="1562">
                  <a:moveTo>
                    <a:pt x="822" y="961"/>
                  </a:moveTo>
                  <a:lnTo>
                    <a:pt x="822" y="961"/>
                  </a:lnTo>
                  <a:lnTo>
                    <a:pt x="794" y="931"/>
                  </a:lnTo>
                  <a:lnTo>
                    <a:pt x="814" y="896"/>
                  </a:lnTo>
                  <a:lnTo>
                    <a:pt x="834" y="898"/>
                  </a:lnTo>
                  <a:lnTo>
                    <a:pt x="848" y="916"/>
                  </a:lnTo>
                  <a:lnTo>
                    <a:pt x="870" y="895"/>
                  </a:lnTo>
                  <a:lnTo>
                    <a:pt x="881" y="884"/>
                  </a:lnTo>
                  <a:lnTo>
                    <a:pt x="993" y="876"/>
                  </a:lnTo>
                  <a:lnTo>
                    <a:pt x="1048" y="899"/>
                  </a:lnTo>
                  <a:lnTo>
                    <a:pt x="1083" y="839"/>
                  </a:lnTo>
                  <a:lnTo>
                    <a:pt x="1135" y="836"/>
                  </a:lnTo>
                  <a:lnTo>
                    <a:pt x="1140" y="860"/>
                  </a:lnTo>
                  <a:lnTo>
                    <a:pt x="1142" y="884"/>
                  </a:lnTo>
                  <a:lnTo>
                    <a:pt x="1227" y="881"/>
                  </a:lnTo>
                  <a:lnTo>
                    <a:pt x="1231" y="862"/>
                  </a:lnTo>
                  <a:lnTo>
                    <a:pt x="1233" y="842"/>
                  </a:lnTo>
                  <a:lnTo>
                    <a:pt x="1314" y="847"/>
                  </a:lnTo>
                  <a:lnTo>
                    <a:pt x="1310" y="914"/>
                  </a:lnTo>
                  <a:lnTo>
                    <a:pt x="1340" y="886"/>
                  </a:lnTo>
                  <a:lnTo>
                    <a:pt x="1399" y="853"/>
                  </a:lnTo>
                  <a:lnTo>
                    <a:pt x="1401" y="840"/>
                  </a:lnTo>
                  <a:lnTo>
                    <a:pt x="1407" y="801"/>
                  </a:lnTo>
                  <a:lnTo>
                    <a:pt x="1327" y="736"/>
                  </a:lnTo>
                  <a:lnTo>
                    <a:pt x="1305" y="720"/>
                  </a:lnTo>
                  <a:lnTo>
                    <a:pt x="1299" y="715"/>
                  </a:lnTo>
                  <a:lnTo>
                    <a:pt x="1273" y="698"/>
                  </a:lnTo>
                  <a:lnTo>
                    <a:pt x="1233" y="670"/>
                  </a:lnTo>
                  <a:lnTo>
                    <a:pt x="1184" y="697"/>
                  </a:lnTo>
                  <a:lnTo>
                    <a:pt x="1171" y="689"/>
                  </a:lnTo>
                  <a:lnTo>
                    <a:pt x="1148" y="663"/>
                  </a:lnTo>
                  <a:lnTo>
                    <a:pt x="1147" y="655"/>
                  </a:lnTo>
                  <a:lnTo>
                    <a:pt x="1184" y="628"/>
                  </a:lnTo>
                  <a:lnTo>
                    <a:pt x="1211" y="559"/>
                  </a:lnTo>
                  <a:lnTo>
                    <a:pt x="1252" y="539"/>
                  </a:lnTo>
                  <a:lnTo>
                    <a:pt x="1327" y="545"/>
                  </a:lnTo>
                  <a:lnTo>
                    <a:pt x="1349" y="552"/>
                  </a:lnTo>
                  <a:lnTo>
                    <a:pt x="1367" y="553"/>
                  </a:lnTo>
                  <a:lnTo>
                    <a:pt x="1360" y="517"/>
                  </a:lnTo>
                  <a:lnTo>
                    <a:pt x="1347" y="498"/>
                  </a:lnTo>
                  <a:lnTo>
                    <a:pt x="1307" y="507"/>
                  </a:lnTo>
                  <a:lnTo>
                    <a:pt x="1273" y="507"/>
                  </a:lnTo>
                  <a:lnTo>
                    <a:pt x="1255" y="477"/>
                  </a:lnTo>
                  <a:lnTo>
                    <a:pt x="1209" y="496"/>
                  </a:lnTo>
                  <a:lnTo>
                    <a:pt x="1199" y="491"/>
                  </a:lnTo>
                  <a:lnTo>
                    <a:pt x="1202" y="470"/>
                  </a:lnTo>
                  <a:lnTo>
                    <a:pt x="1193" y="442"/>
                  </a:lnTo>
                  <a:lnTo>
                    <a:pt x="1178" y="452"/>
                  </a:lnTo>
                  <a:lnTo>
                    <a:pt x="1114" y="435"/>
                  </a:lnTo>
                  <a:lnTo>
                    <a:pt x="1088" y="427"/>
                  </a:lnTo>
                  <a:lnTo>
                    <a:pt x="1080" y="405"/>
                  </a:lnTo>
                  <a:lnTo>
                    <a:pt x="1079" y="394"/>
                  </a:lnTo>
                  <a:lnTo>
                    <a:pt x="1057" y="372"/>
                  </a:lnTo>
                  <a:lnTo>
                    <a:pt x="1039" y="311"/>
                  </a:lnTo>
                  <a:lnTo>
                    <a:pt x="1020" y="256"/>
                  </a:lnTo>
                  <a:lnTo>
                    <a:pt x="1014" y="231"/>
                  </a:lnTo>
                  <a:lnTo>
                    <a:pt x="1010" y="222"/>
                  </a:lnTo>
                  <a:lnTo>
                    <a:pt x="995" y="192"/>
                  </a:lnTo>
                  <a:lnTo>
                    <a:pt x="988" y="170"/>
                  </a:lnTo>
                  <a:lnTo>
                    <a:pt x="987" y="143"/>
                  </a:lnTo>
                  <a:lnTo>
                    <a:pt x="969" y="109"/>
                  </a:lnTo>
                  <a:lnTo>
                    <a:pt x="954" y="95"/>
                  </a:lnTo>
                  <a:lnTo>
                    <a:pt x="950" y="45"/>
                  </a:lnTo>
                  <a:lnTo>
                    <a:pt x="869" y="0"/>
                  </a:lnTo>
                  <a:lnTo>
                    <a:pt x="835" y="45"/>
                  </a:lnTo>
                  <a:lnTo>
                    <a:pt x="806" y="44"/>
                  </a:lnTo>
                  <a:lnTo>
                    <a:pt x="796" y="48"/>
                  </a:lnTo>
                  <a:lnTo>
                    <a:pt x="797" y="69"/>
                  </a:lnTo>
                  <a:lnTo>
                    <a:pt x="790" y="107"/>
                  </a:lnTo>
                  <a:lnTo>
                    <a:pt x="765" y="122"/>
                  </a:lnTo>
                  <a:lnTo>
                    <a:pt x="757" y="187"/>
                  </a:lnTo>
                  <a:lnTo>
                    <a:pt x="700" y="200"/>
                  </a:lnTo>
                  <a:lnTo>
                    <a:pt x="694" y="189"/>
                  </a:lnTo>
                  <a:lnTo>
                    <a:pt x="688" y="178"/>
                  </a:lnTo>
                  <a:lnTo>
                    <a:pt x="658" y="147"/>
                  </a:lnTo>
                  <a:lnTo>
                    <a:pt x="707" y="128"/>
                  </a:lnTo>
                  <a:lnTo>
                    <a:pt x="706" y="112"/>
                  </a:lnTo>
                  <a:lnTo>
                    <a:pt x="696" y="104"/>
                  </a:lnTo>
                  <a:lnTo>
                    <a:pt x="630" y="123"/>
                  </a:lnTo>
                  <a:lnTo>
                    <a:pt x="603" y="135"/>
                  </a:lnTo>
                  <a:lnTo>
                    <a:pt x="592" y="142"/>
                  </a:lnTo>
                  <a:lnTo>
                    <a:pt x="560" y="132"/>
                  </a:lnTo>
                  <a:lnTo>
                    <a:pt x="554" y="119"/>
                  </a:lnTo>
                  <a:lnTo>
                    <a:pt x="542" y="88"/>
                  </a:lnTo>
                  <a:lnTo>
                    <a:pt x="517" y="77"/>
                  </a:lnTo>
                  <a:lnTo>
                    <a:pt x="485" y="101"/>
                  </a:lnTo>
                  <a:lnTo>
                    <a:pt x="452" y="100"/>
                  </a:lnTo>
                  <a:lnTo>
                    <a:pt x="466" y="127"/>
                  </a:lnTo>
                  <a:lnTo>
                    <a:pt x="367" y="135"/>
                  </a:lnTo>
                  <a:lnTo>
                    <a:pt x="363" y="81"/>
                  </a:lnTo>
                  <a:lnTo>
                    <a:pt x="344" y="53"/>
                  </a:lnTo>
                  <a:lnTo>
                    <a:pt x="329" y="27"/>
                  </a:lnTo>
                  <a:lnTo>
                    <a:pt x="231" y="43"/>
                  </a:lnTo>
                  <a:lnTo>
                    <a:pt x="254" y="105"/>
                  </a:lnTo>
                  <a:lnTo>
                    <a:pt x="197" y="162"/>
                  </a:lnTo>
                  <a:lnTo>
                    <a:pt x="174" y="156"/>
                  </a:lnTo>
                  <a:lnTo>
                    <a:pt x="117" y="141"/>
                  </a:lnTo>
                  <a:lnTo>
                    <a:pt x="1" y="166"/>
                  </a:lnTo>
                  <a:lnTo>
                    <a:pt x="0" y="202"/>
                  </a:lnTo>
                  <a:lnTo>
                    <a:pt x="17" y="218"/>
                  </a:lnTo>
                  <a:lnTo>
                    <a:pt x="40" y="277"/>
                  </a:lnTo>
                  <a:lnTo>
                    <a:pt x="44" y="274"/>
                  </a:lnTo>
                  <a:lnTo>
                    <a:pt x="89" y="344"/>
                  </a:lnTo>
                  <a:lnTo>
                    <a:pt x="81" y="376"/>
                  </a:lnTo>
                  <a:lnTo>
                    <a:pt x="92" y="431"/>
                  </a:lnTo>
                  <a:lnTo>
                    <a:pt x="101" y="489"/>
                  </a:lnTo>
                  <a:lnTo>
                    <a:pt x="75" y="502"/>
                  </a:lnTo>
                  <a:lnTo>
                    <a:pt x="62" y="525"/>
                  </a:lnTo>
                  <a:lnTo>
                    <a:pt x="79" y="605"/>
                  </a:lnTo>
                  <a:lnTo>
                    <a:pt x="73" y="634"/>
                  </a:lnTo>
                  <a:lnTo>
                    <a:pt x="87" y="640"/>
                  </a:lnTo>
                  <a:lnTo>
                    <a:pt x="65" y="725"/>
                  </a:lnTo>
                  <a:lnTo>
                    <a:pt x="115" y="787"/>
                  </a:lnTo>
                  <a:lnTo>
                    <a:pt x="135" y="860"/>
                  </a:lnTo>
                  <a:lnTo>
                    <a:pt x="209" y="861"/>
                  </a:lnTo>
                  <a:lnTo>
                    <a:pt x="242" y="858"/>
                  </a:lnTo>
                  <a:lnTo>
                    <a:pt x="241" y="935"/>
                  </a:lnTo>
                  <a:lnTo>
                    <a:pt x="165" y="1078"/>
                  </a:lnTo>
                  <a:lnTo>
                    <a:pt x="77" y="1110"/>
                  </a:lnTo>
                  <a:lnTo>
                    <a:pt x="65" y="1139"/>
                  </a:lnTo>
                  <a:lnTo>
                    <a:pt x="98" y="1163"/>
                  </a:lnTo>
                  <a:lnTo>
                    <a:pt x="80" y="1208"/>
                  </a:lnTo>
                  <a:lnTo>
                    <a:pt x="78" y="1215"/>
                  </a:lnTo>
                  <a:lnTo>
                    <a:pt x="48" y="1229"/>
                  </a:lnTo>
                  <a:lnTo>
                    <a:pt x="72" y="1344"/>
                  </a:lnTo>
                  <a:lnTo>
                    <a:pt x="80" y="1351"/>
                  </a:lnTo>
                  <a:lnTo>
                    <a:pt x="132" y="1395"/>
                  </a:lnTo>
                  <a:lnTo>
                    <a:pt x="182" y="1437"/>
                  </a:lnTo>
                  <a:lnTo>
                    <a:pt x="242" y="1488"/>
                  </a:lnTo>
                  <a:lnTo>
                    <a:pt x="247" y="1504"/>
                  </a:lnTo>
                  <a:lnTo>
                    <a:pt x="248" y="1512"/>
                  </a:lnTo>
                  <a:lnTo>
                    <a:pt x="265" y="1525"/>
                  </a:lnTo>
                  <a:lnTo>
                    <a:pt x="313" y="1562"/>
                  </a:lnTo>
                  <a:lnTo>
                    <a:pt x="388" y="1519"/>
                  </a:lnTo>
                  <a:lnTo>
                    <a:pt x="444" y="1524"/>
                  </a:lnTo>
                  <a:lnTo>
                    <a:pt x="475" y="1468"/>
                  </a:lnTo>
                  <a:lnTo>
                    <a:pt x="479" y="1460"/>
                  </a:lnTo>
                  <a:lnTo>
                    <a:pt x="461" y="1427"/>
                  </a:lnTo>
                  <a:lnTo>
                    <a:pt x="432" y="1374"/>
                  </a:lnTo>
                  <a:lnTo>
                    <a:pt x="437" y="1366"/>
                  </a:lnTo>
                  <a:lnTo>
                    <a:pt x="480" y="1304"/>
                  </a:lnTo>
                  <a:lnTo>
                    <a:pt x="481" y="1295"/>
                  </a:lnTo>
                  <a:lnTo>
                    <a:pt x="489" y="1249"/>
                  </a:lnTo>
                  <a:lnTo>
                    <a:pt x="488" y="1194"/>
                  </a:lnTo>
                  <a:lnTo>
                    <a:pt x="521" y="1162"/>
                  </a:lnTo>
                  <a:lnTo>
                    <a:pt x="539" y="1144"/>
                  </a:lnTo>
                  <a:lnTo>
                    <a:pt x="568" y="1155"/>
                  </a:lnTo>
                  <a:lnTo>
                    <a:pt x="556" y="1194"/>
                  </a:lnTo>
                  <a:lnTo>
                    <a:pt x="574" y="1202"/>
                  </a:lnTo>
                  <a:lnTo>
                    <a:pt x="622" y="1112"/>
                  </a:lnTo>
                  <a:lnTo>
                    <a:pt x="669" y="1078"/>
                  </a:lnTo>
                  <a:lnTo>
                    <a:pt x="685" y="1059"/>
                  </a:lnTo>
                  <a:lnTo>
                    <a:pt x="653" y="1004"/>
                  </a:lnTo>
                  <a:lnTo>
                    <a:pt x="678" y="986"/>
                  </a:lnTo>
                  <a:lnTo>
                    <a:pt x="730" y="960"/>
                  </a:lnTo>
                  <a:lnTo>
                    <a:pt x="763" y="975"/>
                  </a:lnTo>
                  <a:lnTo>
                    <a:pt x="822" y="961"/>
                  </a:lnTo>
                  <a:lnTo>
                    <a:pt x="822" y="961"/>
                  </a:lnTo>
                  <a:lnTo>
                    <a:pt x="822" y="961"/>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8" name="Freeform 54"/>
            <p:cNvSpPr>
              <a:spLocks noEditPoints="1"/>
            </p:cNvSpPr>
            <p:nvPr/>
          </p:nvSpPr>
          <p:spPr bwMode="auto">
            <a:xfrm>
              <a:off x="6205538" y="3457576"/>
              <a:ext cx="1349375" cy="1498600"/>
            </a:xfrm>
            <a:custGeom>
              <a:avLst/>
              <a:gdLst>
                <a:gd name="T0" fmla="*/ 242 w 1414"/>
                <a:gd name="T1" fmla="*/ 1494 h 1570"/>
                <a:gd name="T2" fmla="*/ 97 w 1414"/>
                <a:gd name="T3" fmla="*/ 1169 h 1570"/>
                <a:gd name="T4" fmla="*/ 242 w 1414"/>
                <a:gd name="T5" fmla="*/ 865 h 1570"/>
                <a:gd name="T6" fmla="*/ 86 w 1414"/>
                <a:gd name="T7" fmla="*/ 646 h 1570"/>
                <a:gd name="T8" fmla="*/ 100 w 1414"/>
                <a:gd name="T9" fmla="*/ 491 h 1570"/>
                <a:gd name="T10" fmla="*/ 41 w 1414"/>
                <a:gd name="T11" fmla="*/ 286 h 1570"/>
                <a:gd name="T12" fmla="*/ 178 w 1414"/>
                <a:gd name="T13" fmla="*/ 157 h 1570"/>
                <a:gd name="T14" fmla="*/ 350 w 1414"/>
                <a:gd name="T15" fmla="*/ 56 h 1570"/>
                <a:gd name="T16" fmla="*/ 487 w 1414"/>
                <a:gd name="T17" fmla="*/ 102 h 1570"/>
                <a:gd name="T18" fmla="*/ 595 w 1414"/>
                <a:gd name="T19" fmla="*/ 142 h 1570"/>
                <a:gd name="T20" fmla="*/ 714 w 1414"/>
                <a:gd name="T21" fmla="*/ 134 h 1570"/>
                <a:gd name="T22" fmla="*/ 757 w 1414"/>
                <a:gd name="T23" fmla="*/ 188 h 1570"/>
                <a:gd name="T24" fmla="*/ 809 w 1414"/>
                <a:gd name="T25" fmla="*/ 45 h 1570"/>
                <a:gd name="T26" fmla="*/ 975 w 1414"/>
                <a:gd name="T27" fmla="*/ 111 h 1570"/>
                <a:gd name="T28" fmla="*/ 1020 w 1414"/>
                <a:gd name="T29" fmla="*/ 233 h 1570"/>
                <a:gd name="T30" fmla="*/ 1086 w 1414"/>
                <a:gd name="T31" fmla="*/ 408 h 1570"/>
                <a:gd name="T32" fmla="*/ 1209 w 1414"/>
                <a:gd name="T33" fmla="*/ 474 h 1570"/>
                <a:gd name="T34" fmla="*/ 1310 w 1414"/>
                <a:gd name="T35" fmla="*/ 507 h 1570"/>
                <a:gd name="T36" fmla="*/ 1329 w 1414"/>
                <a:gd name="T37" fmla="*/ 552 h 1570"/>
                <a:gd name="T38" fmla="*/ 1154 w 1414"/>
                <a:gd name="T39" fmla="*/ 665 h 1570"/>
                <a:gd name="T40" fmla="*/ 1310 w 1414"/>
                <a:gd name="T41" fmla="*/ 722 h 1570"/>
                <a:gd name="T42" fmla="*/ 1309 w 1414"/>
                <a:gd name="T43" fmla="*/ 926 h 1570"/>
                <a:gd name="T44" fmla="*/ 1142 w 1414"/>
                <a:gd name="T45" fmla="*/ 891 h 1570"/>
                <a:gd name="T46" fmla="*/ 995 w 1414"/>
                <a:gd name="T47" fmla="*/ 884 h 1570"/>
                <a:gd name="T48" fmla="*/ 801 w 1414"/>
                <a:gd name="T49" fmla="*/ 935 h 1570"/>
                <a:gd name="T50" fmla="*/ 683 w 1414"/>
                <a:gd name="T51" fmla="*/ 993 h 1570"/>
                <a:gd name="T52" fmla="*/ 579 w 1414"/>
                <a:gd name="T53" fmla="*/ 1210 h 1570"/>
                <a:gd name="T54" fmla="*/ 496 w 1414"/>
                <a:gd name="T55" fmla="*/ 1253 h 1570"/>
                <a:gd name="T56" fmla="*/ 449 w 1414"/>
                <a:gd name="T57" fmla="*/ 1531 h 1570"/>
                <a:gd name="T58" fmla="*/ 316 w 1414"/>
                <a:gd name="T59" fmla="*/ 1562 h 1570"/>
                <a:gd name="T60" fmla="*/ 480 w 1414"/>
                <a:gd name="T61" fmla="*/ 1306 h 1570"/>
                <a:gd name="T62" fmla="*/ 563 w 1414"/>
                <a:gd name="T63" fmla="*/ 1197 h 1570"/>
                <a:gd name="T64" fmla="*/ 652 w 1414"/>
                <a:gd name="T65" fmla="*/ 1007 h 1570"/>
                <a:gd name="T66" fmla="*/ 793 w 1414"/>
                <a:gd name="T67" fmla="*/ 936 h 1570"/>
                <a:gd name="T68" fmla="*/ 884 w 1414"/>
                <a:gd name="T69" fmla="*/ 885 h 1570"/>
                <a:gd name="T70" fmla="*/ 1147 w 1414"/>
                <a:gd name="T71" fmla="*/ 863 h 1570"/>
                <a:gd name="T72" fmla="*/ 1321 w 1414"/>
                <a:gd name="T73" fmla="*/ 848 h 1570"/>
                <a:gd name="T74" fmla="*/ 1327 w 1414"/>
                <a:gd name="T75" fmla="*/ 743 h 1570"/>
                <a:gd name="T76" fmla="*/ 1186 w 1414"/>
                <a:gd name="T77" fmla="*/ 705 h 1570"/>
                <a:gd name="T78" fmla="*/ 1212 w 1414"/>
                <a:gd name="T79" fmla="*/ 561 h 1570"/>
                <a:gd name="T80" fmla="*/ 1360 w 1414"/>
                <a:gd name="T81" fmla="*/ 522 h 1570"/>
                <a:gd name="T82" fmla="*/ 1212 w 1414"/>
                <a:gd name="T83" fmla="*/ 504 h 1570"/>
                <a:gd name="T84" fmla="*/ 1117 w 1414"/>
                <a:gd name="T85" fmla="*/ 443 h 1570"/>
                <a:gd name="T86" fmla="*/ 1039 w 1414"/>
                <a:gd name="T87" fmla="*/ 316 h 1570"/>
                <a:gd name="T88" fmla="*/ 988 w 1414"/>
                <a:gd name="T89" fmla="*/ 175 h 1570"/>
                <a:gd name="T90" fmla="*/ 873 w 1414"/>
                <a:gd name="T91" fmla="*/ 8 h 1570"/>
                <a:gd name="T92" fmla="*/ 796 w 1414"/>
                <a:gd name="T93" fmla="*/ 113 h 1570"/>
                <a:gd name="T94" fmla="*/ 688 w 1414"/>
                <a:gd name="T95" fmla="*/ 184 h 1570"/>
                <a:gd name="T96" fmla="*/ 634 w 1414"/>
                <a:gd name="T97" fmla="*/ 131 h 1570"/>
                <a:gd name="T98" fmla="*/ 542 w 1414"/>
                <a:gd name="T99" fmla="*/ 94 h 1570"/>
                <a:gd name="T100" fmla="*/ 367 w 1414"/>
                <a:gd name="T101" fmla="*/ 143 h 1570"/>
                <a:gd name="T102" fmla="*/ 261 w 1414"/>
                <a:gd name="T103" fmla="*/ 109 h 1570"/>
                <a:gd name="T104" fmla="*/ 7 w 1414"/>
                <a:gd name="T105" fmla="*/ 204 h 1570"/>
                <a:gd name="T106" fmla="*/ 88 w 1414"/>
                <a:gd name="T107" fmla="*/ 380 h 1570"/>
                <a:gd name="T108" fmla="*/ 85 w 1414"/>
                <a:gd name="T109" fmla="*/ 609 h 1570"/>
                <a:gd name="T110" fmla="*/ 141 w 1414"/>
                <a:gd name="T111" fmla="*/ 861 h 1570"/>
                <a:gd name="T112" fmla="*/ 82 w 1414"/>
                <a:gd name="T113" fmla="*/ 1117 h 1570"/>
                <a:gd name="T114" fmla="*/ 78 w 1414"/>
                <a:gd name="T115" fmla="*/ 1346 h 1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14" h="1570">
                  <a:moveTo>
                    <a:pt x="315" y="1570"/>
                  </a:moveTo>
                  <a:lnTo>
                    <a:pt x="315" y="1570"/>
                  </a:lnTo>
                  <a:lnTo>
                    <a:pt x="248" y="1518"/>
                  </a:lnTo>
                  <a:lnTo>
                    <a:pt x="247" y="1509"/>
                  </a:lnTo>
                  <a:lnTo>
                    <a:pt x="242" y="1494"/>
                  </a:lnTo>
                  <a:lnTo>
                    <a:pt x="72" y="1350"/>
                  </a:lnTo>
                  <a:lnTo>
                    <a:pt x="47" y="1231"/>
                  </a:lnTo>
                  <a:lnTo>
                    <a:pt x="78" y="1216"/>
                  </a:lnTo>
                  <a:lnTo>
                    <a:pt x="80" y="1211"/>
                  </a:lnTo>
                  <a:lnTo>
                    <a:pt x="97" y="1169"/>
                  </a:lnTo>
                  <a:lnTo>
                    <a:pt x="64" y="1144"/>
                  </a:lnTo>
                  <a:lnTo>
                    <a:pt x="77" y="1111"/>
                  </a:lnTo>
                  <a:lnTo>
                    <a:pt x="165" y="1079"/>
                  </a:lnTo>
                  <a:lnTo>
                    <a:pt x="241" y="938"/>
                  </a:lnTo>
                  <a:lnTo>
                    <a:pt x="242" y="865"/>
                  </a:lnTo>
                  <a:lnTo>
                    <a:pt x="212" y="869"/>
                  </a:lnTo>
                  <a:lnTo>
                    <a:pt x="136" y="867"/>
                  </a:lnTo>
                  <a:lnTo>
                    <a:pt x="115" y="793"/>
                  </a:lnTo>
                  <a:lnTo>
                    <a:pt x="65" y="730"/>
                  </a:lnTo>
                  <a:lnTo>
                    <a:pt x="86" y="646"/>
                  </a:lnTo>
                  <a:lnTo>
                    <a:pt x="73" y="640"/>
                  </a:lnTo>
                  <a:lnTo>
                    <a:pt x="78" y="609"/>
                  </a:lnTo>
                  <a:lnTo>
                    <a:pt x="61" y="528"/>
                  </a:lnTo>
                  <a:lnTo>
                    <a:pt x="76" y="503"/>
                  </a:lnTo>
                  <a:lnTo>
                    <a:pt x="100" y="491"/>
                  </a:lnTo>
                  <a:lnTo>
                    <a:pt x="92" y="436"/>
                  </a:lnTo>
                  <a:lnTo>
                    <a:pt x="81" y="379"/>
                  </a:lnTo>
                  <a:lnTo>
                    <a:pt x="89" y="348"/>
                  </a:lnTo>
                  <a:lnTo>
                    <a:pt x="47" y="282"/>
                  </a:lnTo>
                  <a:lnTo>
                    <a:pt x="41" y="286"/>
                  </a:lnTo>
                  <a:lnTo>
                    <a:pt x="17" y="224"/>
                  </a:lnTo>
                  <a:lnTo>
                    <a:pt x="0" y="207"/>
                  </a:lnTo>
                  <a:lnTo>
                    <a:pt x="1" y="168"/>
                  </a:lnTo>
                  <a:lnTo>
                    <a:pt x="120" y="142"/>
                  </a:lnTo>
                  <a:lnTo>
                    <a:pt x="178" y="157"/>
                  </a:lnTo>
                  <a:lnTo>
                    <a:pt x="199" y="162"/>
                  </a:lnTo>
                  <a:lnTo>
                    <a:pt x="254" y="108"/>
                  </a:lnTo>
                  <a:lnTo>
                    <a:pt x="230" y="44"/>
                  </a:lnTo>
                  <a:lnTo>
                    <a:pt x="334" y="28"/>
                  </a:lnTo>
                  <a:lnTo>
                    <a:pt x="350" y="56"/>
                  </a:lnTo>
                  <a:lnTo>
                    <a:pt x="369" y="84"/>
                  </a:lnTo>
                  <a:lnTo>
                    <a:pt x="373" y="135"/>
                  </a:lnTo>
                  <a:lnTo>
                    <a:pt x="464" y="128"/>
                  </a:lnTo>
                  <a:lnTo>
                    <a:pt x="449" y="100"/>
                  </a:lnTo>
                  <a:lnTo>
                    <a:pt x="487" y="102"/>
                  </a:lnTo>
                  <a:lnTo>
                    <a:pt x="519" y="77"/>
                  </a:lnTo>
                  <a:lnTo>
                    <a:pt x="547" y="89"/>
                  </a:lnTo>
                  <a:lnTo>
                    <a:pt x="560" y="122"/>
                  </a:lnTo>
                  <a:lnTo>
                    <a:pt x="566" y="134"/>
                  </a:lnTo>
                  <a:lnTo>
                    <a:pt x="595" y="142"/>
                  </a:lnTo>
                  <a:lnTo>
                    <a:pt x="605" y="136"/>
                  </a:lnTo>
                  <a:lnTo>
                    <a:pt x="632" y="124"/>
                  </a:lnTo>
                  <a:lnTo>
                    <a:pt x="700" y="104"/>
                  </a:lnTo>
                  <a:lnTo>
                    <a:pt x="712" y="115"/>
                  </a:lnTo>
                  <a:lnTo>
                    <a:pt x="714" y="134"/>
                  </a:lnTo>
                  <a:lnTo>
                    <a:pt x="667" y="152"/>
                  </a:lnTo>
                  <a:lnTo>
                    <a:pt x="693" y="180"/>
                  </a:lnTo>
                  <a:lnTo>
                    <a:pt x="700" y="191"/>
                  </a:lnTo>
                  <a:lnTo>
                    <a:pt x="705" y="200"/>
                  </a:lnTo>
                  <a:lnTo>
                    <a:pt x="757" y="188"/>
                  </a:lnTo>
                  <a:lnTo>
                    <a:pt x="765" y="124"/>
                  </a:lnTo>
                  <a:lnTo>
                    <a:pt x="790" y="109"/>
                  </a:lnTo>
                  <a:lnTo>
                    <a:pt x="797" y="72"/>
                  </a:lnTo>
                  <a:lnTo>
                    <a:pt x="796" y="50"/>
                  </a:lnTo>
                  <a:lnTo>
                    <a:pt x="809" y="45"/>
                  </a:lnTo>
                  <a:lnTo>
                    <a:pt x="837" y="46"/>
                  </a:lnTo>
                  <a:lnTo>
                    <a:pt x="871" y="0"/>
                  </a:lnTo>
                  <a:lnTo>
                    <a:pt x="957" y="47"/>
                  </a:lnTo>
                  <a:lnTo>
                    <a:pt x="960" y="98"/>
                  </a:lnTo>
                  <a:lnTo>
                    <a:pt x="975" y="111"/>
                  </a:lnTo>
                  <a:lnTo>
                    <a:pt x="993" y="147"/>
                  </a:lnTo>
                  <a:lnTo>
                    <a:pt x="995" y="174"/>
                  </a:lnTo>
                  <a:lnTo>
                    <a:pt x="1001" y="195"/>
                  </a:lnTo>
                  <a:lnTo>
                    <a:pt x="1016" y="224"/>
                  </a:lnTo>
                  <a:lnTo>
                    <a:pt x="1020" y="233"/>
                  </a:lnTo>
                  <a:lnTo>
                    <a:pt x="1026" y="259"/>
                  </a:lnTo>
                  <a:lnTo>
                    <a:pt x="1045" y="314"/>
                  </a:lnTo>
                  <a:lnTo>
                    <a:pt x="1063" y="374"/>
                  </a:lnTo>
                  <a:lnTo>
                    <a:pt x="1086" y="397"/>
                  </a:lnTo>
                  <a:lnTo>
                    <a:pt x="1086" y="408"/>
                  </a:lnTo>
                  <a:lnTo>
                    <a:pt x="1094" y="428"/>
                  </a:lnTo>
                  <a:lnTo>
                    <a:pt x="1118" y="436"/>
                  </a:lnTo>
                  <a:lnTo>
                    <a:pt x="1181" y="452"/>
                  </a:lnTo>
                  <a:lnTo>
                    <a:pt x="1197" y="441"/>
                  </a:lnTo>
                  <a:lnTo>
                    <a:pt x="1209" y="474"/>
                  </a:lnTo>
                  <a:lnTo>
                    <a:pt x="1206" y="493"/>
                  </a:lnTo>
                  <a:lnTo>
                    <a:pt x="1213" y="497"/>
                  </a:lnTo>
                  <a:lnTo>
                    <a:pt x="1260" y="476"/>
                  </a:lnTo>
                  <a:lnTo>
                    <a:pt x="1278" y="507"/>
                  </a:lnTo>
                  <a:lnTo>
                    <a:pt x="1310" y="507"/>
                  </a:lnTo>
                  <a:lnTo>
                    <a:pt x="1352" y="498"/>
                  </a:lnTo>
                  <a:lnTo>
                    <a:pt x="1366" y="520"/>
                  </a:lnTo>
                  <a:lnTo>
                    <a:pt x="1374" y="561"/>
                  </a:lnTo>
                  <a:lnTo>
                    <a:pt x="1352" y="559"/>
                  </a:lnTo>
                  <a:lnTo>
                    <a:pt x="1329" y="552"/>
                  </a:lnTo>
                  <a:lnTo>
                    <a:pt x="1255" y="546"/>
                  </a:lnTo>
                  <a:lnTo>
                    <a:pt x="1217" y="566"/>
                  </a:lnTo>
                  <a:lnTo>
                    <a:pt x="1189" y="634"/>
                  </a:lnTo>
                  <a:lnTo>
                    <a:pt x="1153" y="661"/>
                  </a:lnTo>
                  <a:lnTo>
                    <a:pt x="1154" y="665"/>
                  </a:lnTo>
                  <a:lnTo>
                    <a:pt x="1177" y="691"/>
                  </a:lnTo>
                  <a:lnTo>
                    <a:pt x="1187" y="697"/>
                  </a:lnTo>
                  <a:lnTo>
                    <a:pt x="1236" y="670"/>
                  </a:lnTo>
                  <a:lnTo>
                    <a:pt x="1303" y="716"/>
                  </a:lnTo>
                  <a:lnTo>
                    <a:pt x="1310" y="722"/>
                  </a:lnTo>
                  <a:lnTo>
                    <a:pt x="1331" y="738"/>
                  </a:lnTo>
                  <a:lnTo>
                    <a:pt x="1414" y="803"/>
                  </a:lnTo>
                  <a:lnTo>
                    <a:pt x="1405" y="859"/>
                  </a:lnTo>
                  <a:lnTo>
                    <a:pt x="1345" y="893"/>
                  </a:lnTo>
                  <a:lnTo>
                    <a:pt x="1309" y="926"/>
                  </a:lnTo>
                  <a:lnTo>
                    <a:pt x="1314" y="854"/>
                  </a:lnTo>
                  <a:lnTo>
                    <a:pt x="1239" y="850"/>
                  </a:lnTo>
                  <a:lnTo>
                    <a:pt x="1237" y="866"/>
                  </a:lnTo>
                  <a:lnTo>
                    <a:pt x="1233" y="888"/>
                  </a:lnTo>
                  <a:lnTo>
                    <a:pt x="1142" y="891"/>
                  </a:lnTo>
                  <a:lnTo>
                    <a:pt x="1140" y="864"/>
                  </a:lnTo>
                  <a:lnTo>
                    <a:pt x="1135" y="843"/>
                  </a:lnTo>
                  <a:lnTo>
                    <a:pt x="1088" y="846"/>
                  </a:lnTo>
                  <a:lnTo>
                    <a:pt x="1052" y="907"/>
                  </a:lnTo>
                  <a:lnTo>
                    <a:pt x="995" y="884"/>
                  </a:lnTo>
                  <a:lnTo>
                    <a:pt x="885" y="892"/>
                  </a:lnTo>
                  <a:lnTo>
                    <a:pt x="851" y="925"/>
                  </a:lnTo>
                  <a:lnTo>
                    <a:pt x="836" y="906"/>
                  </a:lnTo>
                  <a:lnTo>
                    <a:pt x="819" y="904"/>
                  </a:lnTo>
                  <a:lnTo>
                    <a:pt x="801" y="935"/>
                  </a:lnTo>
                  <a:lnTo>
                    <a:pt x="833" y="968"/>
                  </a:lnTo>
                  <a:lnTo>
                    <a:pt x="825" y="968"/>
                  </a:lnTo>
                  <a:lnTo>
                    <a:pt x="765" y="982"/>
                  </a:lnTo>
                  <a:lnTo>
                    <a:pt x="733" y="968"/>
                  </a:lnTo>
                  <a:lnTo>
                    <a:pt x="683" y="993"/>
                  </a:lnTo>
                  <a:lnTo>
                    <a:pt x="661" y="1009"/>
                  </a:lnTo>
                  <a:lnTo>
                    <a:pt x="692" y="1064"/>
                  </a:lnTo>
                  <a:lnTo>
                    <a:pt x="674" y="1084"/>
                  </a:lnTo>
                  <a:lnTo>
                    <a:pt x="628" y="1118"/>
                  </a:lnTo>
                  <a:lnTo>
                    <a:pt x="579" y="1210"/>
                  </a:lnTo>
                  <a:lnTo>
                    <a:pt x="555" y="1200"/>
                  </a:lnTo>
                  <a:lnTo>
                    <a:pt x="567" y="1161"/>
                  </a:lnTo>
                  <a:lnTo>
                    <a:pt x="543" y="1152"/>
                  </a:lnTo>
                  <a:lnTo>
                    <a:pt x="494" y="1199"/>
                  </a:lnTo>
                  <a:lnTo>
                    <a:pt x="496" y="1253"/>
                  </a:lnTo>
                  <a:lnTo>
                    <a:pt x="486" y="1310"/>
                  </a:lnTo>
                  <a:lnTo>
                    <a:pt x="439" y="1378"/>
                  </a:lnTo>
                  <a:lnTo>
                    <a:pt x="485" y="1464"/>
                  </a:lnTo>
                  <a:lnTo>
                    <a:pt x="480" y="1473"/>
                  </a:lnTo>
                  <a:lnTo>
                    <a:pt x="449" y="1531"/>
                  </a:lnTo>
                  <a:lnTo>
                    <a:pt x="391" y="1526"/>
                  </a:lnTo>
                  <a:lnTo>
                    <a:pt x="315" y="1570"/>
                  </a:lnTo>
                  <a:close/>
                  <a:moveTo>
                    <a:pt x="254" y="1514"/>
                  </a:moveTo>
                  <a:lnTo>
                    <a:pt x="254" y="1514"/>
                  </a:lnTo>
                  <a:lnTo>
                    <a:pt x="316" y="1562"/>
                  </a:lnTo>
                  <a:lnTo>
                    <a:pt x="390" y="1519"/>
                  </a:lnTo>
                  <a:lnTo>
                    <a:pt x="445" y="1524"/>
                  </a:lnTo>
                  <a:lnTo>
                    <a:pt x="478" y="1464"/>
                  </a:lnTo>
                  <a:lnTo>
                    <a:pt x="431" y="1378"/>
                  </a:lnTo>
                  <a:lnTo>
                    <a:pt x="480" y="1306"/>
                  </a:lnTo>
                  <a:lnTo>
                    <a:pt x="489" y="1252"/>
                  </a:lnTo>
                  <a:lnTo>
                    <a:pt x="487" y="1196"/>
                  </a:lnTo>
                  <a:lnTo>
                    <a:pt x="542" y="1144"/>
                  </a:lnTo>
                  <a:lnTo>
                    <a:pt x="575" y="1157"/>
                  </a:lnTo>
                  <a:lnTo>
                    <a:pt x="563" y="1197"/>
                  </a:lnTo>
                  <a:lnTo>
                    <a:pt x="576" y="1202"/>
                  </a:lnTo>
                  <a:lnTo>
                    <a:pt x="623" y="1113"/>
                  </a:lnTo>
                  <a:lnTo>
                    <a:pt x="670" y="1079"/>
                  </a:lnTo>
                  <a:lnTo>
                    <a:pt x="684" y="1063"/>
                  </a:lnTo>
                  <a:lnTo>
                    <a:pt x="652" y="1007"/>
                  </a:lnTo>
                  <a:lnTo>
                    <a:pt x="679" y="987"/>
                  </a:lnTo>
                  <a:lnTo>
                    <a:pt x="733" y="961"/>
                  </a:lnTo>
                  <a:lnTo>
                    <a:pt x="766" y="975"/>
                  </a:lnTo>
                  <a:lnTo>
                    <a:pt x="819" y="963"/>
                  </a:lnTo>
                  <a:lnTo>
                    <a:pt x="793" y="936"/>
                  </a:lnTo>
                  <a:lnTo>
                    <a:pt x="816" y="897"/>
                  </a:lnTo>
                  <a:lnTo>
                    <a:pt x="839" y="899"/>
                  </a:lnTo>
                  <a:lnTo>
                    <a:pt x="851" y="915"/>
                  </a:lnTo>
                  <a:lnTo>
                    <a:pt x="882" y="885"/>
                  </a:lnTo>
                  <a:lnTo>
                    <a:pt x="884" y="885"/>
                  </a:lnTo>
                  <a:lnTo>
                    <a:pt x="996" y="877"/>
                  </a:lnTo>
                  <a:lnTo>
                    <a:pt x="1049" y="899"/>
                  </a:lnTo>
                  <a:lnTo>
                    <a:pt x="1084" y="840"/>
                  </a:lnTo>
                  <a:lnTo>
                    <a:pt x="1141" y="836"/>
                  </a:lnTo>
                  <a:lnTo>
                    <a:pt x="1147" y="863"/>
                  </a:lnTo>
                  <a:lnTo>
                    <a:pt x="1148" y="884"/>
                  </a:lnTo>
                  <a:lnTo>
                    <a:pt x="1227" y="881"/>
                  </a:lnTo>
                  <a:lnTo>
                    <a:pt x="1230" y="865"/>
                  </a:lnTo>
                  <a:lnTo>
                    <a:pt x="1233" y="843"/>
                  </a:lnTo>
                  <a:lnTo>
                    <a:pt x="1321" y="848"/>
                  </a:lnTo>
                  <a:lnTo>
                    <a:pt x="1317" y="910"/>
                  </a:lnTo>
                  <a:lnTo>
                    <a:pt x="1341" y="888"/>
                  </a:lnTo>
                  <a:lnTo>
                    <a:pt x="1399" y="855"/>
                  </a:lnTo>
                  <a:lnTo>
                    <a:pt x="1406" y="806"/>
                  </a:lnTo>
                  <a:lnTo>
                    <a:pt x="1327" y="743"/>
                  </a:lnTo>
                  <a:lnTo>
                    <a:pt x="1306" y="727"/>
                  </a:lnTo>
                  <a:lnTo>
                    <a:pt x="1299" y="722"/>
                  </a:lnTo>
                  <a:lnTo>
                    <a:pt x="1274" y="705"/>
                  </a:lnTo>
                  <a:lnTo>
                    <a:pt x="1236" y="678"/>
                  </a:lnTo>
                  <a:lnTo>
                    <a:pt x="1186" y="705"/>
                  </a:lnTo>
                  <a:lnTo>
                    <a:pt x="1172" y="696"/>
                  </a:lnTo>
                  <a:lnTo>
                    <a:pt x="1147" y="668"/>
                  </a:lnTo>
                  <a:lnTo>
                    <a:pt x="1146" y="658"/>
                  </a:lnTo>
                  <a:lnTo>
                    <a:pt x="1184" y="630"/>
                  </a:lnTo>
                  <a:lnTo>
                    <a:pt x="1212" y="561"/>
                  </a:lnTo>
                  <a:lnTo>
                    <a:pt x="1254" y="539"/>
                  </a:lnTo>
                  <a:lnTo>
                    <a:pt x="1330" y="546"/>
                  </a:lnTo>
                  <a:lnTo>
                    <a:pt x="1353" y="553"/>
                  </a:lnTo>
                  <a:lnTo>
                    <a:pt x="1366" y="554"/>
                  </a:lnTo>
                  <a:lnTo>
                    <a:pt x="1360" y="522"/>
                  </a:lnTo>
                  <a:lnTo>
                    <a:pt x="1349" y="506"/>
                  </a:lnTo>
                  <a:lnTo>
                    <a:pt x="1311" y="514"/>
                  </a:lnTo>
                  <a:lnTo>
                    <a:pt x="1274" y="514"/>
                  </a:lnTo>
                  <a:lnTo>
                    <a:pt x="1257" y="485"/>
                  </a:lnTo>
                  <a:lnTo>
                    <a:pt x="1212" y="504"/>
                  </a:lnTo>
                  <a:lnTo>
                    <a:pt x="1198" y="497"/>
                  </a:lnTo>
                  <a:lnTo>
                    <a:pt x="1202" y="474"/>
                  </a:lnTo>
                  <a:lnTo>
                    <a:pt x="1194" y="451"/>
                  </a:lnTo>
                  <a:lnTo>
                    <a:pt x="1182" y="459"/>
                  </a:lnTo>
                  <a:lnTo>
                    <a:pt x="1117" y="443"/>
                  </a:lnTo>
                  <a:lnTo>
                    <a:pt x="1089" y="434"/>
                  </a:lnTo>
                  <a:lnTo>
                    <a:pt x="1079" y="409"/>
                  </a:lnTo>
                  <a:lnTo>
                    <a:pt x="1079" y="400"/>
                  </a:lnTo>
                  <a:lnTo>
                    <a:pt x="1057" y="377"/>
                  </a:lnTo>
                  <a:lnTo>
                    <a:pt x="1039" y="316"/>
                  </a:lnTo>
                  <a:lnTo>
                    <a:pt x="1019" y="261"/>
                  </a:lnTo>
                  <a:lnTo>
                    <a:pt x="1013" y="235"/>
                  </a:lnTo>
                  <a:lnTo>
                    <a:pt x="1010" y="227"/>
                  </a:lnTo>
                  <a:lnTo>
                    <a:pt x="995" y="198"/>
                  </a:lnTo>
                  <a:lnTo>
                    <a:pt x="988" y="175"/>
                  </a:lnTo>
                  <a:lnTo>
                    <a:pt x="986" y="148"/>
                  </a:lnTo>
                  <a:lnTo>
                    <a:pt x="969" y="115"/>
                  </a:lnTo>
                  <a:lnTo>
                    <a:pt x="953" y="101"/>
                  </a:lnTo>
                  <a:lnTo>
                    <a:pt x="950" y="51"/>
                  </a:lnTo>
                  <a:lnTo>
                    <a:pt x="873" y="8"/>
                  </a:lnTo>
                  <a:lnTo>
                    <a:pt x="840" y="52"/>
                  </a:lnTo>
                  <a:lnTo>
                    <a:pt x="810" y="51"/>
                  </a:lnTo>
                  <a:lnTo>
                    <a:pt x="803" y="54"/>
                  </a:lnTo>
                  <a:lnTo>
                    <a:pt x="803" y="73"/>
                  </a:lnTo>
                  <a:lnTo>
                    <a:pt x="796" y="113"/>
                  </a:lnTo>
                  <a:lnTo>
                    <a:pt x="771" y="128"/>
                  </a:lnTo>
                  <a:lnTo>
                    <a:pt x="764" y="194"/>
                  </a:lnTo>
                  <a:lnTo>
                    <a:pt x="701" y="208"/>
                  </a:lnTo>
                  <a:lnTo>
                    <a:pt x="694" y="195"/>
                  </a:lnTo>
                  <a:lnTo>
                    <a:pt x="688" y="184"/>
                  </a:lnTo>
                  <a:lnTo>
                    <a:pt x="655" y="150"/>
                  </a:lnTo>
                  <a:lnTo>
                    <a:pt x="707" y="130"/>
                  </a:lnTo>
                  <a:lnTo>
                    <a:pt x="706" y="118"/>
                  </a:lnTo>
                  <a:lnTo>
                    <a:pt x="699" y="112"/>
                  </a:lnTo>
                  <a:lnTo>
                    <a:pt x="634" y="131"/>
                  </a:lnTo>
                  <a:lnTo>
                    <a:pt x="608" y="142"/>
                  </a:lnTo>
                  <a:lnTo>
                    <a:pt x="596" y="149"/>
                  </a:lnTo>
                  <a:lnTo>
                    <a:pt x="561" y="139"/>
                  </a:lnTo>
                  <a:lnTo>
                    <a:pt x="554" y="125"/>
                  </a:lnTo>
                  <a:lnTo>
                    <a:pt x="542" y="94"/>
                  </a:lnTo>
                  <a:lnTo>
                    <a:pt x="520" y="85"/>
                  </a:lnTo>
                  <a:lnTo>
                    <a:pt x="489" y="108"/>
                  </a:lnTo>
                  <a:lnTo>
                    <a:pt x="460" y="107"/>
                  </a:lnTo>
                  <a:lnTo>
                    <a:pt x="474" y="134"/>
                  </a:lnTo>
                  <a:lnTo>
                    <a:pt x="367" y="143"/>
                  </a:lnTo>
                  <a:lnTo>
                    <a:pt x="363" y="86"/>
                  </a:lnTo>
                  <a:lnTo>
                    <a:pt x="345" y="59"/>
                  </a:lnTo>
                  <a:lnTo>
                    <a:pt x="330" y="35"/>
                  </a:lnTo>
                  <a:lnTo>
                    <a:pt x="239" y="50"/>
                  </a:lnTo>
                  <a:lnTo>
                    <a:pt x="261" y="109"/>
                  </a:lnTo>
                  <a:lnTo>
                    <a:pt x="201" y="169"/>
                  </a:lnTo>
                  <a:lnTo>
                    <a:pt x="176" y="163"/>
                  </a:lnTo>
                  <a:lnTo>
                    <a:pt x="119" y="149"/>
                  </a:lnTo>
                  <a:lnTo>
                    <a:pt x="7" y="173"/>
                  </a:lnTo>
                  <a:lnTo>
                    <a:pt x="7" y="204"/>
                  </a:lnTo>
                  <a:lnTo>
                    <a:pt x="23" y="221"/>
                  </a:lnTo>
                  <a:lnTo>
                    <a:pt x="44" y="276"/>
                  </a:lnTo>
                  <a:lnTo>
                    <a:pt x="48" y="273"/>
                  </a:lnTo>
                  <a:lnTo>
                    <a:pt x="96" y="347"/>
                  </a:lnTo>
                  <a:lnTo>
                    <a:pt x="88" y="380"/>
                  </a:lnTo>
                  <a:lnTo>
                    <a:pt x="98" y="434"/>
                  </a:lnTo>
                  <a:lnTo>
                    <a:pt x="108" y="495"/>
                  </a:lnTo>
                  <a:lnTo>
                    <a:pt x="81" y="508"/>
                  </a:lnTo>
                  <a:lnTo>
                    <a:pt x="68" y="529"/>
                  </a:lnTo>
                  <a:lnTo>
                    <a:pt x="85" y="609"/>
                  </a:lnTo>
                  <a:lnTo>
                    <a:pt x="80" y="636"/>
                  </a:lnTo>
                  <a:lnTo>
                    <a:pt x="94" y="642"/>
                  </a:lnTo>
                  <a:lnTo>
                    <a:pt x="72" y="728"/>
                  </a:lnTo>
                  <a:lnTo>
                    <a:pt x="121" y="791"/>
                  </a:lnTo>
                  <a:lnTo>
                    <a:pt x="141" y="861"/>
                  </a:lnTo>
                  <a:lnTo>
                    <a:pt x="212" y="862"/>
                  </a:lnTo>
                  <a:lnTo>
                    <a:pt x="248" y="858"/>
                  </a:lnTo>
                  <a:lnTo>
                    <a:pt x="247" y="941"/>
                  </a:lnTo>
                  <a:lnTo>
                    <a:pt x="170" y="1084"/>
                  </a:lnTo>
                  <a:lnTo>
                    <a:pt x="82" y="1117"/>
                  </a:lnTo>
                  <a:lnTo>
                    <a:pt x="72" y="1141"/>
                  </a:lnTo>
                  <a:lnTo>
                    <a:pt x="105" y="1166"/>
                  </a:lnTo>
                  <a:lnTo>
                    <a:pt x="83" y="1221"/>
                  </a:lnTo>
                  <a:lnTo>
                    <a:pt x="54" y="1234"/>
                  </a:lnTo>
                  <a:lnTo>
                    <a:pt x="78" y="1346"/>
                  </a:lnTo>
                  <a:lnTo>
                    <a:pt x="247" y="1490"/>
                  </a:lnTo>
                  <a:lnTo>
                    <a:pt x="253" y="1507"/>
                  </a:lnTo>
                  <a:lnTo>
                    <a:pt x="254" y="1514"/>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9" name="Freeform 55"/>
            <p:cNvSpPr>
              <a:spLocks/>
            </p:cNvSpPr>
            <p:nvPr/>
          </p:nvSpPr>
          <p:spPr bwMode="auto">
            <a:xfrm>
              <a:off x="8872538" y="2884488"/>
              <a:ext cx="857250" cy="660400"/>
            </a:xfrm>
            <a:custGeom>
              <a:avLst/>
              <a:gdLst>
                <a:gd name="T0" fmla="*/ 305 w 899"/>
                <a:gd name="T1" fmla="*/ 224 h 691"/>
                <a:gd name="T2" fmla="*/ 423 w 899"/>
                <a:gd name="T3" fmla="*/ 217 h 691"/>
                <a:gd name="T4" fmla="*/ 498 w 899"/>
                <a:gd name="T5" fmla="*/ 112 h 691"/>
                <a:gd name="T6" fmla="*/ 566 w 899"/>
                <a:gd name="T7" fmla="*/ 100 h 691"/>
                <a:gd name="T8" fmla="*/ 648 w 899"/>
                <a:gd name="T9" fmla="*/ 62 h 691"/>
                <a:gd name="T10" fmla="*/ 684 w 899"/>
                <a:gd name="T11" fmla="*/ 30 h 691"/>
                <a:gd name="T12" fmla="*/ 697 w 899"/>
                <a:gd name="T13" fmla="*/ 6 h 691"/>
                <a:gd name="T14" fmla="*/ 724 w 899"/>
                <a:gd name="T15" fmla="*/ 16 h 691"/>
                <a:gd name="T16" fmla="*/ 757 w 899"/>
                <a:gd name="T17" fmla="*/ 19 h 691"/>
                <a:gd name="T18" fmla="*/ 814 w 899"/>
                <a:gd name="T19" fmla="*/ 29 h 691"/>
                <a:gd name="T20" fmla="*/ 899 w 899"/>
                <a:gd name="T21" fmla="*/ 85 h 691"/>
                <a:gd name="T22" fmla="*/ 871 w 899"/>
                <a:gd name="T23" fmla="*/ 94 h 691"/>
                <a:gd name="T24" fmla="*/ 769 w 899"/>
                <a:gd name="T25" fmla="*/ 92 h 691"/>
                <a:gd name="T26" fmla="*/ 753 w 899"/>
                <a:gd name="T27" fmla="*/ 114 h 691"/>
                <a:gd name="T28" fmla="*/ 805 w 899"/>
                <a:gd name="T29" fmla="*/ 180 h 691"/>
                <a:gd name="T30" fmla="*/ 773 w 899"/>
                <a:gd name="T31" fmla="*/ 208 h 691"/>
                <a:gd name="T32" fmla="*/ 722 w 899"/>
                <a:gd name="T33" fmla="*/ 186 h 691"/>
                <a:gd name="T34" fmla="*/ 764 w 899"/>
                <a:gd name="T35" fmla="*/ 185 h 691"/>
                <a:gd name="T36" fmla="*/ 751 w 899"/>
                <a:gd name="T37" fmla="*/ 153 h 691"/>
                <a:gd name="T38" fmla="*/ 688 w 899"/>
                <a:gd name="T39" fmla="*/ 142 h 691"/>
                <a:gd name="T40" fmla="*/ 657 w 899"/>
                <a:gd name="T41" fmla="*/ 206 h 691"/>
                <a:gd name="T42" fmla="*/ 652 w 899"/>
                <a:gd name="T43" fmla="*/ 235 h 691"/>
                <a:gd name="T44" fmla="*/ 645 w 899"/>
                <a:gd name="T45" fmla="*/ 373 h 691"/>
                <a:gd name="T46" fmla="*/ 590 w 899"/>
                <a:gd name="T47" fmla="*/ 352 h 691"/>
                <a:gd name="T48" fmla="*/ 505 w 899"/>
                <a:gd name="T49" fmla="*/ 338 h 691"/>
                <a:gd name="T50" fmla="*/ 456 w 899"/>
                <a:gd name="T51" fmla="*/ 313 h 691"/>
                <a:gd name="T52" fmla="*/ 402 w 899"/>
                <a:gd name="T53" fmla="*/ 290 h 691"/>
                <a:gd name="T54" fmla="*/ 326 w 899"/>
                <a:gd name="T55" fmla="*/ 273 h 691"/>
                <a:gd name="T56" fmla="*/ 360 w 899"/>
                <a:gd name="T57" fmla="*/ 347 h 691"/>
                <a:gd name="T58" fmla="*/ 316 w 899"/>
                <a:gd name="T59" fmla="*/ 390 h 691"/>
                <a:gd name="T60" fmla="*/ 267 w 899"/>
                <a:gd name="T61" fmla="*/ 498 h 691"/>
                <a:gd name="T62" fmla="*/ 258 w 899"/>
                <a:gd name="T63" fmla="*/ 554 h 691"/>
                <a:gd name="T64" fmla="*/ 285 w 899"/>
                <a:gd name="T65" fmla="*/ 594 h 691"/>
                <a:gd name="T66" fmla="*/ 321 w 899"/>
                <a:gd name="T67" fmla="*/ 680 h 691"/>
                <a:gd name="T68" fmla="*/ 279 w 899"/>
                <a:gd name="T69" fmla="*/ 691 h 691"/>
                <a:gd name="T70" fmla="*/ 227 w 899"/>
                <a:gd name="T71" fmla="*/ 658 h 691"/>
                <a:gd name="T72" fmla="*/ 201 w 899"/>
                <a:gd name="T73" fmla="*/ 638 h 691"/>
                <a:gd name="T74" fmla="*/ 143 w 899"/>
                <a:gd name="T75" fmla="*/ 642 h 691"/>
                <a:gd name="T76" fmla="*/ 60 w 899"/>
                <a:gd name="T77" fmla="*/ 617 h 691"/>
                <a:gd name="T78" fmla="*/ 73 w 899"/>
                <a:gd name="T79" fmla="*/ 553 h 691"/>
                <a:gd name="T80" fmla="*/ 41 w 899"/>
                <a:gd name="T81" fmla="*/ 469 h 691"/>
                <a:gd name="T82" fmla="*/ 71 w 899"/>
                <a:gd name="T83" fmla="*/ 402 h 691"/>
                <a:gd name="T84" fmla="*/ 17 w 899"/>
                <a:gd name="T85" fmla="*/ 387 h 691"/>
                <a:gd name="T86" fmla="*/ 39 w 899"/>
                <a:gd name="T87" fmla="*/ 341 h 691"/>
                <a:gd name="T88" fmla="*/ 55 w 899"/>
                <a:gd name="T89" fmla="*/ 275 h 691"/>
                <a:gd name="T90" fmla="*/ 83 w 899"/>
                <a:gd name="T91" fmla="*/ 234 h 691"/>
                <a:gd name="T92" fmla="*/ 274 w 899"/>
                <a:gd name="T93" fmla="*/ 222 h 691"/>
                <a:gd name="T94" fmla="*/ 305 w 899"/>
                <a:gd name="T95" fmla="*/ 224 h 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99" h="691">
                  <a:moveTo>
                    <a:pt x="305" y="224"/>
                  </a:moveTo>
                  <a:lnTo>
                    <a:pt x="305" y="224"/>
                  </a:lnTo>
                  <a:lnTo>
                    <a:pt x="369" y="197"/>
                  </a:lnTo>
                  <a:lnTo>
                    <a:pt x="423" y="217"/>
                  </a:lnTo>
                  <a:lnTo>
                    <a:pt x="481" y="196"/>
                  </a:lnTo>
                  <a:lnTo>
                    <a:pt x="498" y="112"/>
                  </a:lnTo>
                  <a:lnTo>
                    <a:pt x="533" y="121"/>
                  </a:lnTo>
                  <a:lnTo>
                    <a:pt x="566" y="100"/>
                  </a:lnTo>
                  <a:lnTo>
                    <a:pt x="613" y="88"/>
                  </a:lnTo>
                  <a:lnTo>
                    <a:pt x="648" y="62"/>
                  </a:lnTo>
                  <a:lnTo>
                    <a:pt x="680" y="56"/>
                  </a:lnTo>
                  <a:lnTo>
                    <a:pt x="684" y="30"/>
                  </a:lnTo>
                  <a:lnTo>
                    <a:pt x="685" y="18"/>
                  </a:lnTo>
                  <a:lnTo>
                    <a:pt x="697" y="6"/>
                  </a:lnTo>
                  <a:lnTo>
                    <a:pt x="721" y="0"/>
                  </a:lnTo>
                  <a:lnTo>
                    <a:pt x="724" y="16"/>
                  </a:lnTo>
                  <a:lnTo>
                    <a:pt x="739" y="16"/>
                  </a:lnTo>
                  <a:lnTo>
                    <a:pt x="757" y="19"/>
                  </a:lnTo>
                  <a:lnTo>
                    <a:pt x="795" y="19"/>
                  </a:lnTo>
                  <a:lnTo>
                    <a:pt x="814" y="29"/>
                  </a:lnTo>
                  <a:lnTo>
                    <a:pt x="814" y="33"/>
                  </a:lnTo>
                  <a:lnTo>
                    <a:pt x="899" y="85"/>
                  </a:lnTo>
                  <a:lnTo>
                    <a:pt x="892" y="88"/>
                  </a:lnTo>
                  <a:lnTo>
                    <a:pt x="871" y="94"/>
                  </a:lnTo>
                  <a:lnTo>
                    <a:pt x="796" y="107"/>
                  </a:lnTo>
                  <a:lnTo>
                    <a:pt x="769" y="92"/>
                  </a:lnTo>
                  <a:lnTo>
                    <a:pt x="753" y="107"/>
                  </a:lnTo>
                  <a:lnTo>
                    <a:pt x="753" y="114"/>
                  </a:lnTo>
                  <a:lnTo>
                    <a:pt x="805" y="148"/>
                  </a:lnTo>
                  <a:lnTo>
                    <a:pt x="805" y="180"/>
                  </a:lnTo>
                  <a:lnTo>
                    <a:pt x="805" y="182"/>
                  </a:lnTo>
                  <a:lnTo>
                    <a:pt x="773" y="208"/>
                  </a:lnTo>
                  <a:lnTo>
                    <a:pt x="750" y="221"/>
                  </a:lnTo>
                  <a:lnTo>
                    <a:pt x="722" y="186"/>
                  </a:lnTo>
                  <a:lnTo>
                    <a:pt x="740" y="180"/>
                  </a:lnTo>
                  <a:lnTo>
                    <a:pt x="764" y="185"/>
                  </a:lnTo>
                  <a:lnTo>
                    <a:pt x="771" y="157"/>
                  </a:lnTo>
                  <a:lnTo>
                    <a:pt x="751" y="153"/>
                  </a:lnTo>
                  <a:lnTo>
                    <a:pt x="730" y="120"/>
                  </a:lnTo>
                  <a:lnTo>
                    <a:pt x="688" y="142"/>
                  </a:lnTo>
                  <a:lnTo>
                    <a:pt x="681" y="170"/>
                  </a:lnTo>
                  <a:lnTo>
                    <a:pt x="657" y="206"/>
                  </a:lnTo>
                  <a:lnTo>
                    <a:pt x="654" y="230"/>
                  </a:lnTo>
                  <a:lnTo>
                    <a:pt x="652" y="235"/>
                  </a:lnTo>
                  <a:lnTo>
                    <a:pt x="643" y="352"/>
                  </a:lnTo>
                  <a:lnTo>
                    <a:pt x="645" y="373"/>
                  </a:lnTo>
                  <a:lnTo>
                    <a:pt x="596" y="375"/>
                  </a:lnTo>
                  <a:lnTo>
                    <a:pt x="590" y="352"/>
                  </a:lnTo>
                  <a:lnTo>
                    <a:pt x="544" y="359"/>
                  </a:lnTo>
                  <a:lnTo>
                    <a:pt x="505" y="338"/>
                  </a:lnTo>
                  <a:lnTo>
                    <a:pt x="495" y="306"/>
                  </a:lnTo>
                  <a:lnTo>
                    <a:pt x="456" y="313"/>
                  </a:lnTo>
                  <a:lnTo>
                    <a:pt x="433" y="285"/>
                  </a:lnTo>
                  <a:lnTo>
                    <a:pt x="402" y="290"/>
                  </a:lnTo>
                  <a:lnTo>
                    <a:pt x="382" y="259"/>
                  </a:lnTo>
                  <a:lnTo>
                    <a:pt x="326" y="273"/>
                  </a:lnTo>
                  <a:lnTo>
                    <a:pt x="355" y="337"/>
                  </a:lnTo>
                  <a:lnTo>
                    <a:pt x="360" y="347"/>
                  </a:lnTo>
                  <a:lnTo>
                    <a:pt x="332" y="358"/>
                  </a:lnTo>
                  <a:lnTo>
                    <a:pt x="316" y="390"/>
                  </a:lnTo>
                  <a:lnTo>
                    <a:pt x="248" y="458"/>
                  </a:lnTo>
                  <a:lnTo>
                    <a:pt x="267" y="498"/>
                  </a:lnTo>
                  <a:lnTo>
                    <a:pt x="261" y="535"/>
                  </a:lnTo>
                  <a:lnTo>
                    <a:pt x="258" y="554"/>
                  </a:lnTo>
                  <a:lnTo>
                    <a:pt x="279" y="579"/>
                  </a:lnTo>
                  <a:lnTo>
                    <a:pt x="285" y="594"/>
                  </a:lnTo>
                  <a:lnTo>
                    <a:pt x="295" y="616"/>
                  </a:lnTo>
                  <a:lnTo>
                    <a:pt x="321" y="680"/>
                  </a:lnTo>
                  <a:lnTo>
                    <a:pt x="321" y="680"/>
                  </a:lnTo>
                  <a:lnTo>
                    <a:pt x="279" y="691"/>
                  </a:lnTo>
                  <a:lnTo>
                    <a:pt x="250" y="653"/>
                  </a:lnTo>
                  <a:lnTo>
                    <a:pt x="227" y="658"/>
                  </a:lnTo>
                  <a:lnTo>
                    <a:pt x="219" y="652"/>
                  </a:lnTo>
                  <a:lnTo>
                    <a:pt x="201" y="638"/>
                  </a:lnTo>
                  <a:lnTo>
                    <a:pt x="177" y="620"/>
                  </a:lnTo>
                  <a:lnTo>
                    <a:pt x="143" y="642"/>
                  </a:lnTo>
                  <a:lnTo>
                    <a:pt x="95" y="636"/>
                  </a:lnTo>
                  <a:lnTo>
                    <a:pt x="60" y="617"/>
                  </a:lnTo>
                  <a:lnTo>
                    <a:pt x="37" y="604"/>
                  </a:lnTo>
                  <a:lnTo>
                    <a:pt x="73" y="553"/>
                  </a:lnTo>
                  <a:lnTo>
                    <a:pt x="59" y="508"/>
                  </a:lnTo>
                  <a:lnTo>
                    <a:pt x="41" y="469"/>
                  </a:lnTo>
                  <a:lnTo>
                    <a:pt x="89" y="434"/>
                  </a:lnTo>
                  <a:lnTo>
                    <a:pt x="71" y="402"/>
                  </a:lnTo>
                  <a:lnTo>
                    <a:pt x="34" y="413"/>
                  </a:lnTo>
                  <a:lnTo>
                    <a:pt x="17" y="387"/>
                  </a:lnTo>
                  <a:lnTo>
                    <a:pt x="0" y="343"/>
                  </a:lnTo>
                  <a:lnTo>
                    <a:pt x="39" y="341"/>
                  </a:lnTo>
                  <a:lnTo>
                    <a:pt x="61" y="309"/>
                  </a:lnTo>
                  <a:lnTo>
                    <a:pt x="55" y="275"/>
                  </a:lnTo>
                  <a:lnTo>
                    <a:pt x="83" y="264"/>
                  </a:lnTo>
                  <a:lnTo>
                    <a:pt x="83" y="234"/>
                  </a:lnTo>
                  <a:lnTo>
                    <a:pt x="210" y="234"/>
                  </a:lnTo>
                  <a:lnTo>
                    <a:pt x="274" y="222"/>
                  </a:lnTo>
                  <a:lnTo>
                    <a:pt x="305" y="224"/>
                  </a:lnTo>
                  <a:lnTo>
                    <a:pt x="305" y="22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0" name="Freeform 56"/>
            <p:cNvSpPr>
              <a:spLocks noEditPoints="1"/>
            </p:cNvSpPr>
            <p:nvPr/>
          </p:nvSpPr>
          <p:spPr bwMode="auto">
            <a:xfrm>
              <a:off x="8867775" y="2881313"/>
              <a:ext cx="869950" cy="665163"/>
            </a:xfrm>
            <a:custGeom>
              <a:avLst/>
              <a:gdLst>
                <a:gd name="T0" fmla="*/ 254 w 912"/>
                <a:gd name="T1" fmla="*/ 660 h 698"/>
                <a:gd name="T2" fmla="*/ 149 w 912"/>
                <a:gd name="T3" fmla="*/ 649 h 698"/>
                <a:gd name="T4" fmla="*/ 75 w 912"/>
                <a:gd name="T5" fmla="*/ 557 h 698"/>
                <a:gd name="T6" fmla="*/ 90 w 912"/>
                <a:gd name="T7" fmla="*/ 437 h 698"/>
                <a:gd name="T8" fmla="*/ 19 w 912"/>
                <a:gd name="T9" fmla="*/ 393 h 698"/>
                <a:gd name="T10" fmla="*/ 62 w 912"/>
                <a:gd name="T11" fmla="*/ 313 h 698"/>
                <a:gd name="T12" fmla="*/ 85 w 912"/>
                <a:gd name="T13" fmla="*/ 234 h 698"/>
                <a:gd name="T14" fmla="*/ 309 w 912"/>
                <a:gd name="T15" fmla="*/ 224 h 698"/>
                <a:gd name="T16" fmla="*/ 483 w 912"/>
                <a:gd name="T17" fmla="*/ 197 h 698"/>
                <a:gd name="T18" fmla="*/ 570 w 912"/>
                <a:gd name="T19" fmla="*/ 100 h 698"/>
                <a:gd name="T20" fmla="*/ 682 w 912"/>
                <a:gd name="T21" fmla="*/ 57 h 698"/>
                <a:gd name="T22" fmla="*/ 700 w 912"/>
                <a:gd name="T23" fmla="*/ 7 h 698"/>
                <a:gd name="T24" fmla="*/ 743 w 912"/>
                <a:gd name="T25" fmla="*/ 16 h 698"/>
                <a:gd name="T26" fmla="*/ 822 w 912"/>
                <a:gd name="T27" fmla="*/ 31 h 698"/>
                <a:gd name="T28" fmla="*/ 898 w 912"/>
                <a:gd name="T29" fmla="*/ 95 h 698"/>
                <a:gd name="T30" fmla="*/ 774 w 912"/>
                <a:gd name="T31" fmla="*/ 100 h 698"/>
                <a:gd name="T32" fmla="*/ 813 w 912"/>
                <a:gd name="T33" fmla="*/ 150 h 698"/>
                <a:gd name="T34" fmla="*/ 754 w 912"/>
                <a:gd name="T35" fmla="*/ 230 h 698"/>
                <a:gd name="T36" fmla="*/ 766 w 912"/>
                <a:gd name="T37" fmla="*/ 186 h 698"/>
                <a:gd name="T38" fmla="*/ 733 w 912"/>
                <a:gd name="T39" fmla="*/ 129 h 698"/>
                <a:gd name="T40" fmla="*/ 665 w 912"/>
                <a:gd name="T41" fmla="*/ 211 h 698"/>
                <a:gd name="T42" fmla="*/ 652 w 912"/>
                <a:gd name="T43" fmla="*/ 357 h 698"/>
                <a:gd name="T44" fmla="*/ 593 w 912"/>
                <a:gd name="T45" fmla="*/ 360 h 698"/>
                <a:gd name="T46" fmla="*/ 498 w 912"/>
                <a:gd name="T47" fmla="*/ 314 h 698"/>
                <a:gd name="T48" fmla="*/ 405 w 912"/>
                <a:gd name="T49" fmla="*/ 297 h 698"/>
                <a:gd name="T50" fmla="*/ 363 w 912"/>
                <a:gd name="T51" fmla="*/ 340 h 698"/>
                <a:gd name="T52" fmla="*/ 323 w 912"/>
                <a:gd name="T53" fmla="*/ 396 h 698"/>
                <a:gd name="T54" fmla="*/ 267 w 912"/>
                <a:gd name="T55" fmla="*/ 557 h 698"/>
                <a:gd name="T56" fmla="*/ 326 w 912"/>
                <a:gd name="T57" fmla="*/ 687 h 698"/>
                <a:gd name="T58" fmla="*/ 256 w 912"/>
                <a:gd name="T59" fmla="*/ 653 h 698"/>
                <a:gd name="T60" fmla="*/ 281 w 912"/>
                <a:gd name="T61" fmla="*/ 585 h 698"/>
                <a:gd name="T62" fmla="*/ 249 w 912"/>
                <a:gd name="T63" fmla="*/ 462 h 698"/>
                <a:gd name="T64" fmla="*/ 360 w 912"/>
                <a:gd name="T65" fmla="*/ 349 h 698"/>
                <a:gd name="T66" fmla="*/ 389 w 912"/>
                <a:gd name="T67" fmla="*/ 260 h 698"/>
                <a:gd name="T68" fmla="*/ 462 w 912"/>
                <a:gd name="T69" fmla="*/ 314 h 698"/>
                <a:gd name="T70" fmla="*/ 550 w 912"/>
                <a:gd name="T71" fmla="*/ 360 h 698"/>
                <a:gd name="T72" fmla="*/ 647 w 912"/>
                <a:gd name="T73" fmla="*/ 374 h 698"/>
                <a:gd name="T74" fmla="*/ 656 w 912"/>
                <a:gd name="T75" fmla="*/ 233 h 698"/>
                <a:gd name="T76" fmla="*/ 690 w 912"/>
                <a:gd name="T77" fmla="*/ 144 h 698"/>
                <a:gd name="T78" fmla="*/ 781 w 912"/>
                <a:gd name="T79" fmla="*/ 159 h 698"/>
                <a:gd name="T80" fmla="*/ 732 w 912"/>
                <a:gd name="T81" fmla="*/ 192 h 698"/>
                <a:gd name="T82" fmla="*/ 807 w 912"/>
                <a:gd name="T83" fmla="*/ 184 h 698"/>
                <a:gd name="T84" fmla="*/ 755 w 912"/>
                <a:gd name="T85" fmla="*/ 110 h 698"/>
                <a:gd name="T86" fmla="*/ 876 w 912"/>
                <a:gd name="T87" fmla="*/ 95 h 698"/>
                <a:gd name="T88" fmla="*/ 815 w 912"/>
                <a:gd name="T89" fmla="*/ 35 h 698"/>
                <a:gd name="T90" fmla="*/ 743 w 912"/>
                <a:gd name="T91" fmla="*/ 23 h 698"/>
                <a:gd name="T92" fmla="*/ 703 w 912"/>
                <a:gd name="T93" fmla="*/ 13 h 698"/>
                <a:gd name="T94" fmla="*/ 688 w 912"/>
                <a:gd name="T95" fmla="*/ 62 h 698"/>
                <a:gd name="T96" fmla="*/ 572 w 912"/>
                <a:gd name="T97" fmla="*/ 107 h 698"/>
                <a:gd name="T98" fmla="*/ 489 w 912"/>
                <a:gd name="T99" fmla="*/ 202 h 698"/>
                <a:gd name="T100" fmla="*/ 310 w 912"/>
                <a:gd name="T101" fmla="*/ 231 h 698"/>
                <a:gd name="T102" fmla="*/ 91 w 912"/>
                <a:gd name="T103" fmla="*/ 241 h 698"/>
                <a:gd name="T104" fmla="*/ 69 w 912"/>
                <a:gd name="T105" fmla="*/ 314 h 698"/>
                <a:gd name="T106" fmla="*/ 25 w 912"/>
                <a:gd name="T107" fmla="*/ 390 h 698"/>
                <a:gd name="T108" fmla="*/ 99 w 912"/>
                <a:gd name="T109" fmla="*/ 439 h 698"/>
                <a:gd name="T110" fmla="*/ 82 w 912"/>
                <a:gd name="T111" fmla="*/ 558 h 698"/>
                <a:gd name="T112" fmla="*/ 148 w 912"/>
                <a:gd name="T113" fmla="*/ 642 h 698"/>
                <a:gd name="T114" fmla="*/ 256 w 912"/>
                <a:gd name="T115" fmla="*/ 653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12" h="698">
                  <a:moveTo>
                    <a:pt x="283" y="698"/>
                  </a:moveTo>
                  <a:lnTo>
                    <a:pt x="283" y="698"/>
                  </a:lnTo>
                  <a:lnTo>
                    <a:pt x="254" y="660"/>
                  </a:lnTo>
                  <a:lnTo>
                    <a:pt x="231" y="665"/>
                  </a:lnTo>
                  <a:lnTo>
                    <a:pt x="182" y="628"/>
                  </a:lnTo>
                  <a:lnTo>
                    <a:pt x="149" y="649"/>
                  </a:lnTo>
                  <a:lnTo>
                    <a:pt x="98" y="643"/>
                  </a:lnTo>
                  <a:lnTo>
                    <a:pt x="37" y="609"/>
                  </a:lnTo>
                  <a:lnTo>
                    <a:pt x="75" y="557"/>
                  </a:lnTo>
                  <a:lnTo>
                    <a:pt x="61" y="513"/>
                  </a:lnTo>
                  <a:lnTo>
                    <a:pt x="42" y="472"/>
                  </a:lnTo>
                  <a:lnTo>
                    <a:pt x="90" y="437"/>
                  </a:lnTo>
                  <a:lnTo>
                    <a:pt x="74" y="410"/>
                  </a:lnTo>
                  <a:lnTo>
                    <a:pt x="37" y="421"/>
                  </a:lnTo>
                  <a:lnTo>
                    <a:pt x="19" y="393"/>
                  </a:lnTo>
                  <a:lnTo>
                    <a:pt x="0" y="344"/>
                  </a:lnTo>
                  <a:lnTo>
                    <a:pt x="42" y="341"/>
                  </a:lnTo>
                  <a:lnTo>
                    <a:pt x="62" y="313"/>
                  </a:lnTo>
                  <a:lnTo>
                    <a:pt x="57" y="277"/>
                  </a:lnTo>
                  <a:lnTo>
                    <a:pt x="84" y="265"/>
                  </a:lnTo>
                  <a:lnTo>
                    <a:pt x="85" y="234"/>
                  </a:lnTo>
                  <a:lnTo>
                    <a:pt x="215" y="234"/>
                  </a:lnTo>
                  <a:lnTo>
                    <a:pt x="279" y="222"/>
                  </a:lnTo>
                  <a:lnTo>
                    <a:pt x="309" y="224"/>
                  </a:lnTo>
                  <a:lnTo>
                    <a:pt x="374" y="198"/>
                  </a:lnTo>
                  <a:lnTo>
                    <a:pt x="428" y="218"/>
                  </a:lnTo>
                  <a:lnTo>
                    <a:pt x="483" y="197"/>
                  </a:lnTo>
                  <a:lnTo>
                    <a:pt x="500" y="112"/>
                  </a:lnTo>
                  <a:lnTo>
                    <a:pt x="538" y="122"/>
                  </a:lnTo>
                  <a:lnTo>
                    <a:pt x="570" y="100"/>
                  </a:lnTo>
                  <a:lnTo>
                    <a:pt x="617" y="89"/>
                  </a:lnTo>
                  <a:lnTo>
                    <a:pt x="653" y="63"/>
                  </a:lnTo>
                  <a:lnTo>
                    <a:pt x="682" y="57"/>
                  </a:lnTo>
                  <a:lnTo>
                    <a:pt x="686" y="33"/>
                  </a:lnTo>
                  <a:lnTo>
                    <a:pt x="687" y="21"/>
                  </a:lnTo>
                  <a:lnTo>
                    <a:pt x="700" y="7"/>
                  </a:lnTo>
                  <a:lnTo>
                    <a:pt x="729" y="0"/>
                  </a:lnTo>
                  <a:lnTo>
                    <a:pt x="732" y="17"/>
                  </a:lnTo>
                  <a:lnTo>
                    <a:pt x="743" y="16"/>
                  </a:lnTo>
                  <a:lnTo>
                    <a:pt x="763" y="20"/>
                  </a:lnTo>
                  <a:lnTo>
                    <a:pt x="801" y="19"/>
                  </a:lnTo>
                  <a:lnTo>
                    <a:pt x="822" y="31"/>
                  </a:lnTo>
                  <a:lnTo>
                    <a:pt x="822" y="35"/>
                  </a:lnTo>
                  <a:lnTo>
                    <a:pt x="912" y="90"/>
                  </a:lnTo>
                  <a:lnTo>
                    <a:pt x="898" y="95"/>
                  </a:lnTo>
                  <a:lnTo>
                    <a:pt x="877" y="102"/>
                  </a:lnTo>
                  <a:lnTo>
                    <a:pt x="800" y="114"/>
                  </a:lnTo>
                  <a:lnTo>
                    <a:pt x="774" y="100"/>
                  </a:lnTo>
                  <a:lnTo>
                    <a:pt x="762" y="113"/>
                  </a:lnTo>
                  <a:lnTo>
                    <a:pt x="761" y="116"/>
                  </a:lnTo>
                  <a:lnTo>
                    <a:pt x="813" y="150"/>
                  </a:lnTo>
                  <a:lnTo>
                    <a:pt x="814" y="187"/>
                  </a:lnTo>
                  <a:lnTo>
                    <a:pt x="781" y="215"/>
                  </a:lnTo>
                  <a:lnTo>
                    <a:pt x="754" y="230"/>
                  </a:lnTo>
                  <a:lnTo>
                    <a:pt x="721" y="189"/>
                  </a:lnTo>
                  <a:lnTo>
                    <a:pt x="745" y="181"/>
                  </a:lnTo>
                  <a:lnTo>
                    <a:pt x="766" y="186"/>
                  </a:lnTo>
                  <a:lnTo>
                    <a:pt x="772" y="164"/>
                  </a:lnTo>
                  <a:lnTo>
                    <a:pt x="754" y="159"/>
                  </a:lnTo>
                  <a:lnTo>
                    <a:pt x="733" y="129"/>
                  </a:lnTo>
                  <a:lnTo>
                    <a:pt x="696" y="148"/>
                  </a:lnTo>
                  <a:lnTo>
                    <a:pt x="689" y="176"/>
                  </a:lnTo>
                  <a:lnTo>
                    <a:pt x="665" y="211"/>
                  </a:lnTo>
                  <a:lnTo>
                    <a:pt x="662" y="235"/>
                  </a:lnTo>
                  <a:lnTo>
                    <a:pt x="660" y="240"/>
                  </a:lnTo>
                  <a:lnTo>
                    <a:pt x="652" y="357"/>
                  </a:lnTo>
                  <a:lnTo>
                    <a:pt x="654" y="381"/>
                  </a:lnTo>
                  <a:lnTo>
                    <a:pt x="599" y="383"/>
                  </a:lnTo>
                  <a:lnTo>
                    <a:pt x="593" y="360"/>
                  </a:lnTo>
                  <a:lnTo>
                    <a:pt x="549" y="367"/>
                  </a:lnTo>
                  <a:lnTo>
                    <a:pt x="507" y="344"/>
                  </a:lnTo>
                  <a:lnTo>
                    <a:pt x="498" y="314"/>
                  </a:lnTo>
                  <a:lnTo>
                    <a:pt x="459" y="321"/>
                  </a:lnTo>
                  <a:lnTo>
                    <a:pt x="436" y="293"/>
                  </a:lnTo>
                  <a:lnTo>
                    <a:pt x="405" y="297"/>
                  </a:lnTo>
                  <a:lnTo>
                    <a:pt x="386" y="267"/>
                  </a:lnTo>
                  <a:lnTo>
                    <a:pt x="336" y="280"/>
                  </a:lnTo>
                  <a:lnTo>
                    <a:pt x="363" y="340"/>
                  </a:lnTo>
                  <a:lnTo>
                    <a:pt x="370" y="353"/>
                  </a:lnTo>
                  <a:lnTo>
                    <a:pt x="339" y="365"/>
                  </a:lnTo>
                  <a:lnTo>
                    <a:pt x="323" y="396"/>
                  </a:lnTo>
                  <a:lnTo>
                    <a:pt x="257" y="463"/>
                  </a:lnTo>
                  <a:lnTo>
                    <a:pt x="275" y="502"/>
                  </a:lnTo>
                  <a:lnTo>
                    <a:pt x="267" y="557"/>
                  </a:lnTo>
                  <a:lnTo>
                    <a:pt x="287" y="581"/>
                  </a:lnTo>
                  <a:lnTo>
                    <a:pt x="331" y="687"/>
                  </a:lnTo>
                  <a:lnTo>
                    <a:pt x="326" y="687"/>
                  </a:lnTo>
                  <a:lnTo>
                    <a:pt x="283" y="698"/>
                  </a:lnTo>
                  <a:close/>
                  <a:moveTo>
                    <a:pt x="256" y="653"/>
                  </a:moveTo>
                  <a:lnTo>
                    <a:pt x="256" y="653"/>
                  </a:lnTo>
                  <a:lnTo>
                    <a:pt x="286" y="691"/>
                  </a:lnTo>
                  <a:lnTo>
                    <a:pt x="322" y="681"/>
                  </a:lnTo>
                  <a:lnTo>
                    <a:pt x="281" y="585"/>
                  </a:lnTo>
                  <a:lnTo>
                    <a:pt x="260" y="559"/>
                  </a:lnTo>
                  <a:lnTo>
                    <a:pt x="268" y="503"/>
                  </a:lnTo>
                  <a:lnTo>
                    <a:pt x="249" y="462"/>
                  </a:lnTo>
                  <a:lnTo>
                    <a:pt x="318" y="392"/>
                  </a:lnTo>
                  <a:lnTo>
                    <a:pt x="334" y="360"/>
                  </a:lnTo>
                  <a:lnTo>
                    <a:pt x="360" y="349"/>
                  </a:lnTo>
                  <a:lnTo>
                    <a:pt x="357" y="342"/>
                  </a:lnTo>
                  <a:lnTo>
                    <a:pt x="327" y="275"/>
                  </a:lnTo>
                  <a:lnTo>
                    <a:pt x="389" y="260"/>
                  </a:lnTo>
                  <a:lnTo>
                    <a:pt x="408" y="290"/>
                  </a:lnTo>
                  <a:lnTo>
                    <a:pt x="439" y="286"/>
                  </a:lnTo>
                  <a:lnTo>
                    <a:pt x="462" y="314"/>
                  </a:lnTo>
                  <a:lnTo>
                    <a:pt x="502" y="306"/>
                  </a:lnTo>
                  <a:lnTo>
                    <a:pt x="513" y="340"/>
                  </a:lnTo>
                  <a:lnTo>
                    <a:pt x="550" y="360"/>
                  </a:lnTo>
                  <a:lnTo>
                    <a:pt x="597" y="353"/>
                  </a:lnTo>
                  <a:lnTo>
                    <a:pt x="604" y="376"/>
                  </a:lnTo>
                  <a:lnTo>
                    <a:pt x="647" y="374"/>
                  </a:lnTo>
                  <a:lnTo>
                    <a:pt x="645" y="357"/>
                  </a:lnTo>
                  <a:lnTo>
                    <a:pt x="654" y="237"/>
                  </a:lnTo>
                  <a:lnTo>
                    <a:pt x="656" y="233"/>
                  </a:lnTo>
                  <a:lnTo>
                    <a:pt x="659" y="208"/>
                  </a:lnTo>
                  <a:lnTo>
                    <a:pt x="683" y="173"/>
                  </a:lnTo>
                  <a:lnTo>
                    <a:pt x="690" y="144"/>
                  </a:lnTo>
                  <a:lnTo>
                    <a:pt x="736" y="120"/>
                  </a:lnTo>
                  <a:lnTo>
                    <a:pt x="758" y="154"/>
                  </a:lnTo>
                  <a:lnTo>
                    <a:pt x="781" y="159"/>
                  </a:lnTo>
                  <a:lnTo>
                    <a:pt x="771" y="193"/>
                  </a:lnTo>
                  <a:lnTo>
                    <a:pt x="745" y="188"/>
                  </a:lnTo>
                  <a:lnTo>
                    <a:pt x="732" y="192"/>
                  </a:lnTo>
                  <a:lnTo>
                    <a:pt x="755" y="221"/>
                  </a:lnTo>
                  <a:lnTo>
                    <a:pt x="777" y="210"/>
                  </a:lnTo>
                  <a:lnTo>
                    <a:pt x="807" y="184"/>
                  </a:lnTo>
                  <a:lnTo>
                    <a:pt x="807" y="154"/>
                  </a:lnTo>
                  <a:lnTo>
                    <a:pt x="755" y="120"/>
                  </a:lnTo>
                  <a:lnTo>
                    <a:pt x="755" y="110"/>
                  </a:lnTo>
                  <a:lnTo>
                    <a:pt x="773" y="92"/>
                  </a:lnTo>
                  <a:lnTo>
                    <a:pt x="802" y="107"/>
                  </a:lnTo>
                  <a:lnTo>
                    <a:pt x="876" y="95"/>
                  </a:lnTo>
                  <a:lnTo>
                    <a:pt x="897" y="88"/>
                  </a:lnTo>
                  <a:lnTo>
                    <a:pt x="815" y="39"/>
                  </a:lnTo>
                  <a:lnTo>
                    <a:pt x="815" y="35"/>
                  </a:lnTo>
                  <a:lnTo>
                    <a:pt x="799" y="26"/>
                  </a:lnTo>
                  <a:lnTo>
                    <a:pt x="762" y="26"/>
                  </a:lnTo>
                  <a:lnTo>
                    <a:pt x="743" y="23"/>
                  </a:lnTo>
                  <a:lnTo>
                    <a:pt x="726" y="24"/>
                  </a:lnTo>
                  <a:lnTo>
                    <a:pt x="724" y="8"/>
                  </a:lnTo>
                  <a:lnTo>
                    <a:pt x="703" y="13"/>
                  </a:lnTo>
                  <a:lnTo>
                    <a:pt x="693" y="24"/>
                  </a:lnTo>
                  <a:lnTo>
                    <a:pt x="693" y="34"/>
                  </a:lnTo>
                  <a:lnTo>
                    <a:pt x="688" y="62"/>
                  </a:lnTo>
                  <a:lnTo>
                    <a:pt x="655" y="70"/>
                  </a:lnTo>
                  <a:lnTo>
                    <a:pt x="619" y="95"/>
                  </a:lnTo>
                  <a:lnTo>
                    <a:pt x="572" y="107"/>
                  </a:lnTo>
                  <a:lnTo>
                    <a:pt x="539" y="129"/>
                  </a:lnTo>
                  <a:lnTo>
                    <a:pt x="505" y="120"/>
                  </a:lnTo>
                  <a:lnTo>
                    <a:pt x="489" y="202"/>
                  </a:lnTo>
                  <a:lnTo>
                    <a:pt x="428" y="225"/>
                  </a:lnTo>
                  <a:lnTo>
                    <a:pt x="374" y="205"/>
                  </a:lnTo>
                  <a:lnTo>
                    <a:pt x="310" y="231"/>
                  </a:lnTo>
                  <a:lnTo>
                    <a:pt x="279" y="229"/>
                  </a:lnTo>
                  <a:lnTo>
                    <a:pt x="216" y="241"/>
                  </a:lnTo>
                  <a:lnTo>
                    <a:pt x="91" y="241"/>
                  </a:lnTo>
                  <a:lnTo>
                    <a:pt x="91" y="270"/>
                  </a:lnTo>
                  <a:lnTo>
                    <a:pt x="64" y="281"/>
                  </a:lnTo>
                  <a:lnTo>
                    <a:pt x="69" y="314"/>
                  </a:lnTo>
                  <a:lnTo>
                    <a:pt x="46" y="348"/>
                  </a:lnTo>
                  <a:lnTo>
                    <a:pt x="10" y="350"/>
                  </a:lnTo>
                  <a:lnTo>
                    <a:pt x="25" y="390"/>
                  </a:lnTo>
                  <a:lnTo>
                    <a:pt x="40" y="414"/>
                  </a:lnTo>
                  <a:lnTo>
                    <a:pt x="78" y="403"/>
                  </a:lnTo>
                  <a:lnTo>
                    <a:pt x="99" y="439"/>
                  </a:lnTo>
                  <a:lnTo>
                    <a:pt x="50" y="474"/>
                  </a:lnTo>
                  <a:lnTo>
                    <a:pt x="67" y="511"/>
                  </a:lnTo>
                  <a:lnTo>
                    <a:pt x="82" y="558"/>
                  </a:lnTo>
                  <a:lnTo>
                    <a:pt x="47" y="607"/>
                  </a:lnTo>
                  <a:lnTo>
                    <a:pt x="101" y="637"/>
                  </a:lnTo>
                  <a:lnTo>
                    <a:pt x="148" y="642"/>
                  </a:lnTo>
                  <a:lnTo>
                    <a:pt x="183" y="620"/>
                  </a:lnTo>
                  <a:lnTo>
                    <a:pt x="232" y="658"/>
                  </a:lnTo>
                  <a:lnTo>
                    <a:pt x="256" y="653"/>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1" name="Freeform 57"/>
            <p:cNvSpPr>
              <a:spLocks/>
            </p:cNvSpPr>
            <p:nvPr/>
          </p:nvSpPr>
          <p:spPr bwMode="auto">
            <a:xfrm>
              <a:off x="6965950" y="4259263"/>
              <a:ext cx="706438" cy="679450"/>
            </a:xfrm>
            <a:custGeom>
              <a:avLst/>
              <a:gdLst>
                <a:gd name="T0" fmla="*/ 362 w 741"/>
                <a:gd name="T1" fmla="*/ 711 h 711"/>
                <a:gd name="T2" fmla="*/ 354 w 741"/>
                <a:gd name="T3" fmla="*/ 631 h 711"/>
                <a:gd name="T4" fmla="*/ 335 w 741"/>
                <a:gd name="T5" fmla="*/ 560 h 711"/>
                <a:gd name="T6" fmla="*/ 309 w 741"/>
                <a:gd name="T7" fmla="*/ 467 h 711"/>
                <a:gd name="T8" fmla="*/ 326 w 741"/>
                <a:gd name="T9" fmla="*/ 416 h 711"/>
                <a:gd name="T10" fmla="*/ 335 w 741"/>
                <a:gd name="T11" fmla="*/ 478 h 711"/>
                <a:gd name="T12" fmla="*/ 366 w 741"/>
                <a:gd name="T13" fmla="*/ 463 h 711"/>
                <a:gd name="T14" fmla="*/ 419 w 741"/>
                <a:gd name="T15" fmla="*/ 431 h 711"/>
                <a:gd name="T16" fmla="*/ 531 w 741"/>
                <a:gd name="T17" fmla="*/ 473 h 711"/>
                <a:gd name="T18" fmla="*/ 547 w 741"/>
                <a:gd name="T19" fmla="*/ 389 h 711"/>
                <a:gd name="T20" fmla="*/ 504 w 741"/>
                <a:gd name="T21" fmla="*/ 341 h 711"/>
                <a:gd name="T22" fmla="*/ 544 w 741"/>
                <a:gd name="T23" fmla="*/ 291 h 711"/>
                <a:gd name="T24" fmla="*/ 604 w 741"/>
                <a:gd name="T25" fmla="*/ 282 h 711"/>
                <a:gd name="T26" fmla="*/ 679 w 741"/>
                <a:gd name="T27" fmla="*/ 214 h 711"/>
                <a:gd name="T28" fmla="*/ 705 w 741"/>
                <a:gd name="T29" fmla="*/ 176 h 711"/>
                <a:gd name="T30" fmla="*/ 741 w 741"/>
                <a:gd name="T31" fmla="*/ 91 h 711"/>
                <a:gd name="T32" fmla="*/ 737 w 741"/>
                <a:gd name="T33" fmla="*/ 61 h 711"/>
                <a:gd name="T34" fmla="*/ 593 w 741"/>
                <a:gd name="T35" fmla="*/ 95 h 711"/>
                <a:gd name="T36" fmla="*/ 520 w 741"/>
                <a:gd name="T37" fmla="*/ 11 h 711"/>
                <a:gd name="T38" fmla="*/ 437 w 741"/>
                <a:gd name="T39" fmla="*/ 26 h 711"/>
                <a:gd name="T40" fmla="*/ 348 w 741"/>
                <a:gd name="T41" fmla="*/ 48 h 711"/>
                <a:gd name="T42" fmla="*/ 341 w 741"/>
                <a:gd name="T43" fmla="*/ 0 h 711"/>
                <a:gd name="T44" fmla="*/ 254 w 741"/>
                <a:gd name="T45" fmla="*/ 63 h 711"/>
                <a:gd name="T46" fmla="*/ 87 w 741"/>
                <a:gd name="T47" fmla="*/ 48 h 711"/>
                <a:gd name="T48" fmla="*/ 54 w 741"/>
                <a:gd name="T49" fmla="*/ 80 h 711"/>
                <a:gd name="T50" fmla="*/ 20 w 741"/>
                <a:gd name="T51" fmla="*/ 60 h 711"/>
                <a:gd name="T52" fmla="*/ 28 w 741"/>
                <a:gd name="T53" fmla="*/ 125 h 711"/>
                <a:gd name="T54" fmla="*/ 108 w 741"/>
                <a:gd name="T55" fmla="*/ 101 h 711"/>
                <a:gd name="T56" fmla="*/ 189 w 741"/>
                <a:gd name="T57" fmla="*/ 130 h 711"/>
                <a:gd name="T58" fmla="*/ 148 w 741"/>
                <a:gd name="T59" fmla="*/ 237 h 711"/>
                <a:gd name="T60" fmla="*/ 240 w 741"/>
                <a:gd name="T61" fmla="*/ 253 h 711"/>
                <a:gd name="T62" fmla="*/ 252 w 741"/>
                <a:gd name="T63" fmla="*/ 324 h 711"/>
                <a:gd name="T64" fmla="*/ 252 w 741"/>
                <a:gd name="T65" fmla="*/ 370 h 711"/>
                <a:gd name="T66" fmla="*/ 237 w 741"/>
                <a:gd name="T67" fmla="*/ 502 h 711"/>
                <a:gd name="T68" fmla="*/ 222 w 741"/>
                <a:gd name="T69" fmla="*/ 581 h 711"/>
                <a:gd name="T70" fmla="*/ 362 w 741"/>
                <a:gd name="T71" fmla="*/ 711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41" h="711">
                  <a:moveTo>
                    <a:pt x="362" y="711"/>
                  </a:moveTo>
                  <a:lnTo>
                    <a:pt x="362" y="711"/>
                  </a:lnTo>
                  <a:lnTo>
                    <a:pt x="427" y="675"/>
                  </a:lnTo>
                  <a:lnTo>
                    <a:pt x="354" y="631"/>
                  </a:lnTo>
                  <a:lnTo>
                    <a:pt x="346" y="602"/>
                  </a:lnTo>
                  <a:lnTo>
                    <a:pt x="335" y="560"/>
                  </a:lnTo>
                  <a:lnTo>
                    <a:pt x="321" y="510"/>
                  </a:lnTo>
                  <a:lnTo>
                    <a:pt x="309" y="467"/>
                  </a:lnTo>
                  <a:lnTo>
                    <a:pt x="304" y="447"/>
                  </a:lnTo>
                  <a:lnTo>
                    <a:pt x="326" y="416"/>
                  </a:lnTo>
                  <a:lnTo>
                    <a:pt x="346" y="423"/>
                  </a:lnTo>
                  <a:lnTo>
                    <a:pt x="335" y="478"/>
                  </a:lnTo>
                  <a:lnTo>
                    <a:pt x="353" y="478"/>
                  </a:lnTo>
                  <a:lnTo>
                    <a:pt x="366" y="463"/>
                  </a:lnTo>
                  <a:lnTo>
                    <a:pt x="393" y="431"/>
                  </a:lnTo>
                  <a:lnTo>
                    <a:pt x="419" y="431"/>
                  </a:lnTo>
                  <a:lnTo>
                    <a:pt x="425" y="483"/>
                  </a:lnTo>
                  <a:lnTo>
                    <a:pt x="531" y="473"/>
                  </a:lnTo>
                  <a:lnTo>
                    <a:pt x="523" y="408"/>
                  </a:lnTo>
                  <a:lnTo>
                    <a:pt x="547" y="389"/>
                  </a:lnTo>
                  <a:lnTo>
                    <a:pt x="536" y="356"/>
                  </a:lnTo>
                  <a:lnTo>
                    <a:pt x="504" y="341"/>
                  </a:lnTo>
                  <a:lnTo>
                    <a:pt x="516" y="318"/>
                  </a:lnTo>
                  <a:lnTo>
                    <a:pt x="544" y="291"/>
                  </a:lnTo>
                  <a:lnTo>
                    <a:pt x="571" y="279"/>
                  </a:lnTo>
                  <a:lnTo>
                    <a:pt x="604" y="282"/>
                  </a:lnTo>
                  <a:lnTo>
                    <a:pt x="681" y="249"/>
                  </a:lnTo>
                  <a:lnTo>
                    <a:pt x="679" y="214"/>
                  </a:lnTo>
                  <a:lnTo>
                    <a:pt x="707" y="202"/>
                  </a:lnTo>
                  <a:lnTo>
                    <a:pt x="705" y="176"/>
                  </a:lnTo>
                  <a:lnTo>
                    <a:pt x="702" y="141"/>
                  </a:lnTo>
                  <a:lnTo>
                    <a:pt x="741" y="91"/>
                  </a:lnTo>
                  <a:lnTo>
                    <a:pt x="741" y="78"/>
                  </a:lnTo>
                  <a:lnTo>
                    <a:pt x="737" y="61"/>
                  </a:lnTo>
                  <a:lnTo>
                    <a:pt x="672" y="89"/>
                  </a:lnTo>
                  <a:lnTo>
                    <a:pt x="593" y="95"/>
                  </a:lnTo>
                  <a:lnTo>
                    <a:pt x="516" y="78"/>
                  </a:lnTo>
                  <a:lnTo>
                    <a:pt x="520" y="11"/>
                  </a:lnTo>
                  <a:lnTo>
                    <a:pt x="439" y="6"/>
                  </a:lnTo>
                  <a:lnTo>
                    <a:pt x="437" y="26"/>
                  </a:lnTo>
                  <a:lnTo>
                    <a:pt x="433" y="45"/>
                  </a:lnTo>
                  <a:lnTo>
                    <a:pt x="348" y="48"/>
                  </a:lnTo>
                  <a:lnTo>
                    <a:pt x="346" y="24"/>
                  </a:lnTo>
                  <a:lnTo>
                    <a:pt x="341" y="0"/>
                  </a:lnTo>
                  <a:lnTo>
                    <a:pt x="289" y="3"/>
                  </a:lnTo>
                  <a:lnTo>
                    <a:pt x="254" y="63"/>
                  </a:lnTo>
                  <a:lnTo>
                    <a:pt x="199" y="40"/>
                  </a:lnTo>
                  <a:lnTo>
                    <a:pt x="87" y="48"/>
                  </a:lnTo>
                  <a:lnTo>
                    <a:pt x="76" y="59"/>
                  </a:lnTo>
                  <a:lnTo>
                    <a:pt x="54" y="80"/>
                  </a:lnTo>
                  <a:lnTo>
                    <a:pt x="40" y="62"/>
                  </a:lnTo>
                  <a:lnTo>
                    <a:pt x="20" y="60"/>
                  </a:lnTo>
                  <a:lnTo>
                    <a:pt x="0" y="95"/>
                  </a:lnTo>
                  <a:lnTo>
                    <a:pt x="28" y="125"/>
                  </a:lnTo>
                  <a:lnTo>
                    <a:pt x="76" y="97"/>
                  </a:lnTo>
                  <a:lnTo>
                    <a:pt x="108" y="101"/>
                  </a:lnTo>
                  <a:lnTo>
                    <a:pt x="186" y="109"/>
                  </a:lnTo>
                  <a:lnTo>
                    <a:pt x="189" y="130"/>
                  </a:lnTo>
                  <a:lnTo>
                    <a:pt x="185" y="171"/>
                  </a:lnTo>
                  <a:lnTo>
                    <a:pt x="148" y="237"/>
                  </a:lnTo>
                  <a:lnTo>
                    <a:pt x="192" y="266"/>
                  </a:lnTo>
                  <a:lnTo>
                    <a:pt x="240" y="253"/>
                  </a:lnTo>
                  <a:lnTo>
                    <a:pt x="252" y="250"/>
                  </a:lnTo>
                  <a:lnTo>
                    <a:pt x="252" y="324"/>
                  </a:lnTo>
                  <a:lnTo>
                    <a:pt x="252" y="340"/>
                  </a:lnTo>
                  <a:lnTo>
                    <a:pt x="252" y="370"/>
                  </a:lnTo>
                  <a:lnTo>
                    <a:pt x="233" y="407"/>
                  </a:lnTo>
                  <a:lnTo>
                    <a:pt x="237" y="502"/>
                  </a:lnTo>
                  <a:lnTo>
                    <a:pt x="249" y="557"/>
                  </a:lnTo>
                  <a:lnTo>
                    <a:pt x="222" y="581"/>
                  </a:lnTo>
                  <a:lnTo>
                    <a:pt x="321" y="679"/>
                  </a:lnTo>
                  <a:lnTo>
                    <a:pt x="362" y="711"/>
                  </a:lnTo>
                  <a:lnTo>
                    <a:pt x="362" y="711"/>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2" name="Freeform 58"/>
            <p:cNvSpPr>
              <a:spLocks noEditPoints="1"/>
            </p:cNvSpPr>
            <p:nvPr/>
          </p:nvSpPr>
          <p:spPr bwMode="auto">
            <a:xfrm>
              <a:off x="6961188" y="4256088"/>
              <a:ext cx="714375" cy="685800"/>
            </a:xfrm>
            <a:custGeom>
              <a:avLst/>
              <a:gdLst>
                <a:gd name="T0" fmla="*/ 323 w 749"/>
                <a:gd name="T1" fmla="*/ 686 h 719"/>
                <a:gd name="T2" fmla="*/ 238 w 749"/>
                <a:gd name="T3" fmla="*/ 506 h 719"/>
                <a:gd name="T4" fmla="*/ 252 w 749"/>
                <a:gd name="T5" fmla="*/ 258 h 719"/>
                <a:gd name="T6" fmla="*/ 147 w 749"/>
                <a:gd name="T7" fmla="*/ 242 h 719"/>
                <a:gd name="T8" fmla="*/ 187 w 749"/>
                <a:gd name="T9" fmla="*/ 116 h 719"/>
                <a:gd name="T10" fmla="*/ 0 w 749"/>
                <a:gd name="T11" fmla="*/ 100 h 719"/>
                <a:gd name="T12" fmla="*/ 58 w 749"/>
                <a:gd name="T13" fmla="*/ 79 h 719"/>
                <a:gd name="T14" fmla="*/ 203 w 749"/>
                <a:gd name="T15" fmla="*/ 41 h 719"/>
                <a:gd name="T16" fmla="*/ 348 w 749"/>
                <a:gd name="T17" fmla="*/ 0 h 719"/>
                <a:gd name="T18" fmla="*/ 434 w 749"/>
                <a:gd name="T19" fmla="*/ 45 h 719"/>
                <a:gd name="T20" fmla="*/ 528 w 749"/>
                <a:gd name="T21" fmla="*/ 12 h 719"/>
                <a:gd name="T22" fmla="*/ 675 w 749"/>
                <a:gd name="T23" fmla="*/ 89 h 719"/>
                <a:gd name="T24" fmla="*/ 749 w 749"/>
                <a:gd name="T25" fmla="*/ 97 h 719"/>
                <a:gd name="T26" fmla="*/ 687 w 749"/>
                <a:gd name="T27" fmla="*/ 220 h 719"/>
                <a:gd name="T28" fmla="*/ 575 w 749"/>
                <a:gd name="T29" fmla="*/ 286 h 719"/>
                <a:gd name="T30" fmla="*/ 512 w 749"/>
                <a:gd name="T31" fmla="*/ 344 h 719"/>
                <a:gd name="T32" fmla="*/ 530 w 749"/>
                <a:gd name="T33" fmla="*/ 413 h 719"/>
                <a:gd name="T34" fmla="*/ 420 w 749"/>
                <a:gd name="T35" fmla="*/ 438 h 719"/>
                <a:gd name="T36" fmla="*/ 335 w 749"/>
                <a:gd name="T37" fmla="*/ 486 h 719"/>
                <a:gd name="T38" fmla="*/ 312 w 749"/>
                <a:gd name="T39" fmla="*/ 452 h 719"/>
                <a:gd name="T40" fmla="*/ 342 w 749"/>
                <a:gd name="T41" fmla="*/ 563 h 719"/>
                <a:gd name="T42" fmla="*/ 366 w 749"/>
                <a:gd name="T43" fmla="*/ 719 h 719"/>
                <a:gd name="T44" fmla="*/ 327 w 749"/>
                <a:gd name="T45" fmla="*/ 681 h 719"/>
                <a:gd name="T46" fmla="*/ 355 w 749"/>
                <a:gd name="T47" fmla="*/ 637 h 719"/>
                <a:gd name="T48" fmla="*/ 305 w 749"/>
                <a:gd name="T49" fmla="*/ 451 h 719"/>
                <a:gd name="T50" fmla="*/ 343 w 749"/>
                <a:gd name="T51" fmla="*/ 479 h 719"/>
                <a:gd name="T52" fmla="*/ 426 w 749"/>
                <a:gd name="T53" fmla="*/ 432 h 719"/>
                <a:gd name="T54" fmla="*/ 523 w 749"/>
                <a:gd name="T55" fmla="*/ 410 h 719"/>
                <a:gd name="T56" fmla="*/ 503 w 749"/>
                <a:gd name="T57" fmla="*/ 347 h 719"/>
                <a:gd name="T58" fmla="*/ 574 w 749"/>
                <a:gd name="T59" fmla="*/ 280 h 719"/>
                <a:gd name="T60" fmla="*/ 680 w 749"/>
                <a:gd name="T61" fmla="*/ 216 h 719"/>
                <a:gd name="T62" fmla="*/ 742 w 749"/>
                <a:gd name="T63" fmla="*/ 94 h 719"/>
                <a:gd name="T64" fmla="*/ 676 w 749"/>
                <a:gd name="T65" fmla="*/ 96 h 719"/>
                <a:gd name="T66" fmla="*/ 516 w 749"/>
                <a:gd name="T67" fmla="*/ 85 h 719"/>
                <a:gd name="T68" fmla="*/ 444 w 749"/>
                <a:gd name="T69" fmla="*/ 30 h 719"/>
                <a:gd name="T70" fmla="*/ 347 w 749"/>
                <a:gd name="T71" fmla="*/ 28 h 719"/>
                <a:gd name="T72" fmla="*/ 259 w 749"/>
                <a:gd name="T73" fmla="*/ 71 h 719"/>
                <a:gd name="T74" fmla="*/ 58 w 749"/>
                <a:gd name="T75" fmla="*/ 89 h 719"/>
                <a:gd name="T76" fmla="*/ 8 w 749"/>
                <a:gd name="T77" fmla="*/ 99 h 719"/>
                <a:gd name="T78" fmla="*/ 193 w 749"/>
                <a:gd name="T79" fmla="*/ 110 h 719"/>
                <a:gd name="T80" fmla="*/ 156 w 749"/>
                <a:gd name="T81" fmla="*/ 240 h 719"/>
                <a:gd name="T82" fmla="*/ 260 w 749"/>
                <a:gd name="T83" fmla="*/ 374 h 719"/>
                <a:gd name="T84" fmla="*/ 244 w 749"/>
                <a:gd name="T85" fmla="*/ 505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49" h="719">
                  <a:moveTo>
                    <a:pt x="366" y="719"/>
                  </a:moveTo>
                  <a:lnTo>
                    <a:pt x="366" y="719"/>
                  </a:lnTo>
                  <a:lnTo>
                    <a:pt x="323" y="686"/>
                  </a:lnTo>
                  <a:lnTo>
                    <a:pt x="221" y="585"/>
                  </a:lnTo>
                  <a:lnTo>
                    <a:pt x="249" y="560"/>
                  </a:lnTo>
                  <a:lnTo>
                    <a:pt x="238" y="506"/>
                  </a:lnTo>
                  <a:lnTo>
                    <a:pt x="234" y="410"/>
                  </a:lnTo>
                  <a:lnTo>
                    <a:pt x="253" y="373"/>
                  </a:lnTo>
                  <a:lnTo>
                    <a:pt x="252" y="258"/>
                  </a:lnTo>
                  <a:lnTo>
                    <a:pt x="245" y="260"/>
                  </a:lnTo>
                  <a:lnTo>
                    <a:pt x="196" y="274"/>
                  </a:lnTo>
                  <a:lnTo>
                    <a:pt x="147" y="242"/>
                  </a:lnTo>
                  <a:lnTo>
                    <a:pt x="186" y="174"/>
                  </a:lnTo>
                  <a:lnTo>
                    <a:pt x="190" y="134"/>
                  </a:lnTo>
                  <a:lnTo>
                    <a:pt x="187" y="116"/>
                  </a:lnTo>
                  <a:lnTo>
                    <a:pt x="80" y="105"/>
                  </a:lnTo>
                  <a:lnTo>
                    <a:pt x="32" y="133"/>
                  </a:lnTo>
                  <a:lnTo>
                    <a:pt x="0" y="100"/>
                  </a:lnTo>
                  <a:lnTo>
                    <a:pt x="23" y="61"/>
                  </a:lnTo>
                  <a:lnTo>
                    <a:pt x="46" y="63"/>
                  </a:lnTo>
                  <a:lnTo>
                    <a:pt x="58" y="79"/>
                  </a:lnTo>
                  <a:lnTo>
                    <a:pt x="89" y="49"/>
                  </a:lnTo>
                  <a:lnTo>
                    <a:pt x="91" y="49"/>
                  </a:lnTo>
                  <a:lnTo>
                    <a:pt x="203" y="41"/>
                  </a:lnTo>
                  <a:lnTo>
                    <a:pt x="256" y="63"/>
                  </a:lnTo>
                  <a:lnTo>
                    <a:pt x="291" y="4"/>
                  </a:lnTo>
                  <a:lnTo>
                    <a:pt x="348" y="0"/>
                  </a:lnTo>
                  <a:lnTo>
                    <a:pt x="354" y="27"/>
                  </a:lnTo>
                  <a:lnTo>
                    <a:pt x="355" y="48"/>
                  </a:lnTo>
                  <a:lnTo>
                    <a:pt x="434" y="45"/>
                  </a:lnTo>
                  <a:lnTo>
                    <a:pt x="437" y="29"/>
                  </a:lnTo>
                  <a:lnTo>
                    <a:pt x="440" y="7"/>
                  </a:lnTo>
                  <a:lnTo>
                    <a:pt x="528" y="12"/>
                  </a:lnTo>
                  <a:lnTo>
                    <a:pt x="523" y="80"/>
                  </a:lnTo>
                  <a:lnTo>
                    <a:pt x="597" y="96"/>
                  </a:lnTo>
                  <a:lnTo>
                    <a:pt x="675" y="89"/>
                  </a:lnTo>
                  <a:lnTo>
                    <a:pt x="743" y="61"/>
                  </a:lnTo>
                  <a:lnTo>
                    <a:pt x="748" y="81"/>
                  </a:lnTo>
                  <a:lnTo>
                    <a:pt x="749" y="97"/>
                  </a:lnTo>
                  <a:lnTo>
                    <a:pt x="709" y="146"/>
                  </a:lnTo>
                  <a:lnTo>
                    <a:pt x="715" y="208"/>
                  </a:lnTo>
                  <a:lnTo>
                    <a:pt x="687" y="220"/>
                  </a:lnTo>
                  <a:lnTo>
                    <a:pt x="688" y="255"/>
                  </a:lnTo>
                  <a:lnTo>
                    <a:pt x="608" y="289"/>
                  </a:lnTo>
                  <a:lnTo>
                    <a:pt x="575" y="286"/>
                  </a:lnTo>
                  <a:lnTo>
                    <a:pt x="550" y="298"/>
                  </a:lnTo>
                  <a:lnTo>
                    <a:pt x="522" y="324"/>
                  </a:lnTo>
                  <a:lnTo>
                    <a:pt x="512" y="344"/>
                  </a:lnTo>
                  <a:lnTo>
                    <a:pt x="543" y="357"/>
                  </a:lnTo>
                  <a:lnTo>
                    <a:pt x="555" y="394"/>
                  </a:lnTo>
                  <a:lnTo>
                    <a:pt x="530" y="413"/>
                  </a:lnTo>
                  <a:lnTo>
                    <a:pt x="539" y="480"/>
                  </a:lnTo>
                  <a:lnTo>
                    <a:pt x="427" y="491"/>
                  </a:lnTo>
                  <a:lnTo>
                    <a:pt x="420" y="438"/>
                  </a:lnTo>
                  <a:lnTo>
                    <a:pt x="399" y="438"/>
                  </a:lnTo>
                  <a:lnTo>
                    <a:pt x="359" y="485"/>
                  </a:lnTo>
                  <a:lnTo>
                    <a:pt x="335" y="486"/>
                  </a:lnTo>
                  <a:lnTo>
                    <a:pt x="346" y="429"/>
                  </a:lnTo>
                  <a:lnTo>
                    <a:pt x="331" y="424"/>
                  </a:lnTo>
                  <a:lnTo>
                    <a:pt x="312" y="452"/>
                  </a:lnTo>
                  <a:lnTo>
                    <a:pt x="316" y="470"/>
                  </a:lnTo>
                  <a:lnTo>
                    <a:pt x="328" y="513"/>
                  </a:lnTo>
                  <a:lnTo>
                    <a:pt x="342" y="563"/>
                  </a:lnTo>
                  <a:lnTo>
                    <a:pt x="361" y="633"/>
                  </a:lnTo>
                  <a:lnTo>
                    <a:pt x="437" y="679"/>
                  </a:lnTo>
                  <a:lnTo>
                    <a:pt x="366" y="719"/>
                  </a:lnTo>
                  <a:close/>
                  <a:moveTo>
                    <a:pt x="231" y="585"/>
                  </a:moveTo>
                  <a:lnTo>
                    <a:pt x="231" y="585"/>
                  </a:lnTo>
                  <a:lnTo>
                    <a:pt x="327" y="681"/>
                  </a:lnTo>
                  <a:lnTo>
                    <a:pt x="367" y="711"/>
                  </a:lnTo>
                  <a:lnTo>
                    <a:pt x="424" y="678"/>
                  </a:lnTo>
                  <a:lnTo>
                    <a:pt x="355" y="637"/>
                  </a:lnTo>
                  <a:lnTo>
                    <a:pt x="335" y="565"/>
                  </a:lnTo>
                  <a:lnTo>
                    <a:pt x="321" y="515"/>
                  </a:lnTo>
                  <a:lnTo>
                    <a:pt x="305" y="451"/>
                  </a:lnTo>
                  <a:lnTo>
                    <a:pt x="329" y="416"/>
                  </a:lnTo>
                  <a:lnTo>
                    <a:pt x="353" y="425"/>
                  </a:lnTo>
                  <a:lnTo>
                    <a:pt x="343" y="479"/>
                  </a:lnTo>
                  <a:lnTo>
                    <a:pt x="356" y="479"/>
                  </a:lnTo>
                  <a:lnTo>
                    <a:pt x="396" y="432"/>
                  </a:lnTo>
                  <a:lnTo>
                    <a:pt x="426" y="432"/>
                  </a:lnTo>
                  <a:lnTo>
                    <a:pt x="432" y="484"/>
                  </a:lnTo>
                  <a:lnTo>
                    <a:pt x="531" y="474"/>
                  </a:lnTo>
                  <a:lnTo>
                    <a:pt x="523" y="410"/>
                  </a:lnTo>
                  <a:lnTo>
                    <a:pt x="547" y="392"/>
                  </a:lnTo>
                  <a:lnTo>
                    <a:pt x="537" y="362"/>
                  </a:lnTo>
                  <a:lnTo>
                    <a:pt x="503" y="347"/>
                  </a:lnTo>
                  <a:lnTo>
                    <a:pt x="517" y="320"/>
                  </a:lnTo>
                  <a:lnTo>
                    <a:pt x="547" y="292"/>
                  </a:lnTo>
                  <a:lnTo>
                    <a:pt x="574" y="280"/>
                  </a:lnTo>
                  <a:lnTo>
                    <a:pt x="607" y="283"/>
                  </a:lnTo>
                  <a:lnTo>
                    <a:pt x="681" y="251"/>
                  </a:lnTo>
                  <a:lnTo>
                    <a:pt x="680" y="216"/>
                  </a:lnTo>
                  <a:lnTo>
                    <a:pt x="708" y="204"/>
                  </a:lnTo>
                  <a:lnTo>
                    <a:pt x="702" y="144"/>
                  </a:lnTo>
                  <a:lnTo>
                    <a:pt x="742" y="94"/>
                  </a:lnTo>
                  <a:lnTo>
                    <a:pt x="742" y="82"/>
                  </a:lnTo>
                  <a:lnTo>
                    <a:pt x="739" y="70"/>
                  </a:lnTo>
                  <a:lnTo>
                    <a:pt x="676" y="96"/>
                  </a:lnTo>
                  <a:lnTo>
                    <a:pt x="597" y="103"/>
                  </a:lnTo>
                  <a:lnTo>
                    <a:pt x="596" y="102"/>
                  </a:lnTo>
                  <a:lnTo>
                    <a:pt x="516" y="85"/>
                  </a:lnTo>
                  <a:lnTo>
                    <a:pt x="521" y="18"/>
                  </a:lnTo>
                  <a:lnTo>
                    <a:pt x="446" y="14"/>
                  </a:lnTo>
                  <a:lnTo>
                    <a:pt x="444" y="30"/>
                  </a:lnTo>
                  <a:lnTo>
                    <a:pt x="440" y="52"/>
                  </a:lnTo>
                  <a:lnTo>
                    <a:pt x="349" y="55"/>
                  </a:lnTo>
                  <a:lnTo>
                    <a:pt x="347" y="28"/>
                  </a:lnTo>
                  <a:lnTo>
                    <a:pt x="342" y="7"/>
                  </a:lnTo>
                  <a:lnTo>
                    <a:pt x="295" y="10"/>
                  </a:lnTo>
                  <a:lnTo>
                    <a:pt x="259" y="71"/>
                  </a:lnTo>
                  <a:lnTo>
                    <a:pt x="202" y="48"/>
                  </a:lnTo>
                  <a:lnTo>
                    <a:pt x="92" y="56"/>
                  </a:lnTo>
                  <a:lnTo>
                    <a:pt x="58" y="89"/>
                  </a:lnTo>
                  <a:lnTo>
                    <a:pt x="43" y="70"/>
                  </a:lnTo>
                  <a:lnTo>
                    <a:pt x="26" y="68"/>
                  </a:lnTo>
                  <a:lnTo>
                    <a:pt x="8" y="99"/>
                  </a:lnTo>
                  <a:lnTo>
                    <a:pt x="33" y="125"/>
                  </a:lnTo>
                  <a:lnTo>
                    <a:pt x="79" y="98"/>
                  </a:lnTo>
                  <a:lnTo>
                    <a:pt x="193" y="110"/>
                  </a:lnTo>
                  <a:lnTo>
                    <a:pt x="197" y="134"/>
                  </a:lnTo>
                  <a:lnTo>
                    <a:pt x="192" y="176"/>
                  </a:lnTo>
                  <a:lnTo>
                    <a:pt x="156" y="240"/>
                  </a:lnTo>
                  <a:lnTo>
                    <a:pt x="197" y="266"/>
                  </a:lnTo>
                  <a:lnTo>
                    <a:pt x="259" y="250"/>
                  </a:lnTo>
                  <a:lnTo>
                    <a:pt x="260" y="374"/>
                  </a:lnTo>
                  <a:lnTo>
                    <a:pt x="259" y="375"/>
                  </a:lnTo>
                  <a:lnTo>
                    <a:pt x="241" y="411"/>
                  </a:lnTo>
                  <a:lnTo>
                    <a:pt x="244" y="505"/>
                  </a:lnTo>
                  <a:lnTo>
                    <a:pt x="257" y="562"/>
                  </a:lnTo>
                  <a:lnTo>
                    <a:pt x="231" y="585"/>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3" name="Freeform 59"/>
            <p:cNvSpPr>
              <a:spLocks/>
            </p:cNvSpPr>
            <p:nvPr/>
          </p:nvSpPr>
          <p:spPr bwMode="auto">
            <a:xfrm>
              <a:off x="7310438" y="3570288"/>
              <a:ext cx="606425" cy="479425"/>
            </a:xfrm>
            <a:custGeom>
              <a:avLst/>
              <a:gdLst>
                <a:gd name="T0" fmla="*/ 266 w 635"/>
                <a:gd name="T1" fmla="*/ 478 h 502"/>
                <a:gd name="T2" fmla="*/ 266 w 635"/>
                <a:gd name="T3" fmla="*/ 478 h 502"/>
                <a:gd name="T4" fmla="*/ 352 w 635"/>
                <a:gd name="T5" fmla="*/ 469 h 502"/>
                <a:gd name="T6" fmla="*/ 352 w 635"/>
                <a:gd name="T7" fmla="*/ 497 h 502"/>
                <a:gd name="T8" fmla="*/ 352 w 635"/>
                <a:gd name="T9" fmla="*/ 502 h 502"/>
                <a:gd name="T10" fmla="*/ 382 w 635"/>
                <a:gd name="T11" fmla="*/ 493 h 502"/>
                <a:gd name="T12" fmla="*/ 402 w 635"/>
                <a:gd name="T13" fmla="*/ 489 h 502"/>
                <a:gd name="T14" fmla="*/ 431 w 635"/>
                <a:gd name="T15" fmla="*/ 474 h 502"/>
                <a:gd name="T16" fmla="*/ 443 w 635"/>
                <a:gd name="T17" fmla="*/ 468 h 502"/>
                <a:gd name="T18" fmla="*/ 451 w 635"/>
                <a:gd name="T19" fmla="*/ 468 h 502"/>
                <a:gd name="T20" fmla="*/ 505 w 635"/>
                <a:gd name="T21" fmla="*/ 464 h 502"/>
                <a:gd name="T22" fmla="*/ 530 w 635"/>
                <a:gd name="T23" fmla="*/ 433 h 502"/>
                <a:gd name="T24" fmla="*/ 576 w 635"/>
                <a:gd name="T25" fmla="*/ 395 h 502"/>
                <a:gd name="T26" fmla="*/ 606 w 635"/>
                <a:gd name="T27" fmla="*/ 331 h 502"/>
                <a:gd name="T28" fmla="*/ 608 w 635"/>
                <a:gd name="T29" fmla="*/ 302 h 502"/>
                <a:gd name="T30" fmla="*/ 635 w 635"/>
                <a:gd name="T31" fmla="*/ 286 h 502"/>
                <a:gd name="T32" fmla="*/ 616 w 635"/>
                <a:gd name="T33" fmla="*/ 249 h 502"/>
                <a:gd name="T34" fmla="*/ 561 w 635"/>
                <a:gd name="T35" fmla="*/ 261 h 502"/>
                <a:gd name="T36" fmla="*/ 550 w 635"/>
                <a:gd name="T37" fmla="*/ 230 h 502"/>
                <a:gd name="T38" fmla="*/ 506 w 635"/>
                <a:gd name="T39" fmla="*/ 237 h 502"/>
                <a:gd name="T40" fmla="*/ 489 w 635"/>
                <a:gd name="T41" fmla="*/ 230 h 502"/>
                <a:gd name="T42" fmla="*/ 474 w 635"/>
                <a:gd name="T43" fmla="*/ 222 h 502"/>
                <a:gd name="T44" fmla="*/ 455 w 635"/>
                <a:gd name="T45" fmla="*/ 143 h 502"/>
                <a:gd name="T46" fmla="*/ 430 w 635"/>
                <a:gd name="T47" fmla="*/ 132 h 502"/>
                <a:gd name="T48" fmla="*/ 373 w 635"/>
                <a:gd name="T49" fmla="*/ 86 h 502"/>
                <a:gd name="T50" fmla="*/ 369 w 635"/>
                <a:gd name="T51" fmla="*/ 90 h 502"/>
                <a:gd name="T52" fmla="*/ 305 w 635"/>
                <a:gd name="T53" fmla="*/ 76 h 502"/>
                <a:gd name="T54" fmla="*/ 212 w 635"/>
                <a:gd name="T55" fmla="*/ 107 h 502"/>
                <a:gd name="T56" fmla="*/ 193 w 635"/>
                <a:gd name="T57" fmla="*/ 111 h 502"/>
                <a:gd name="T58" fmla="*/ 174 w 635"/>
                <a:gd name="T59" fmla="*/ 118 h 502"/>
                <a:gd name="T60" fmla="*/ 104 w 635"/>
                <a:gd name="T61" fmla="*/ 74 h 502"/>
                <a:gd name="T62" fmla="*/ 53 w 635"/>
                <a:gd name="T63" fmla="*/ 75 h 502"/>
                <a:gd name="T64" fmla="*/ 42 w 635"/>
                <a:gd name="T65" fmla="*/ 45 h 502"/>
                <a:gd name="T66" fmla="*/ 36 w 635"/>
                <a:gd name="T67" fmla="*/ 14 h 502"/>
                <a:gd name="T68" fmla="*/ 26 w 635"/>
                <a:gd name="T69" fmla="*/ 0 h 502"/>
                <a:gd name="T70" fmla="*/ 15 w 635"/>
                <a:gd name="T71" fmla="*/ 10 h 502"/>
                <a:gd name="T72" fmla="*/ 0 w 635"/>
                <a:gd name="T73" fmla="*/ 86 h 502"/>
                <a:gd name="T74" fmla="*/ 8 w 635"/>
                <a:gd name="T75" fmla="*/ 180 h 502"/>
                <a:gd name="T76" fmla="*/ 9 w 635"/>
                <a:gd name="T77" fmla="*/ 197 h 502"/>
                <a:gd name="T78" fmla="*/ 39 w 635"/>
                <a:gd name="T79" fmla="*/ 276 h 502"/>
                <a:gd name="T80" fmla="*/ 37 w 635"/>
                <a:gd name="T81" fmla="*/ 327 h 502"/>
                <a:gd name="T82" fmla="*/ 46 w 635"/>
                <a:gd name="T83" fmla="*/ 355 h 502"/>
                <a:gd name="T84" fmla="*/ 43 w 635"/>
                <a:gd name="T85" fmla="*/ 376 h 502"/>
                <a:gd name="T86" fmla="*/ 53 w 635"/>
                <a:gd name="T87" fmla="*/ 381 h 502"/>
                <a:gd name="T88" fmla="*/ 99 w 635"/>
                <a:gd name="T89" fmla="*/ 362 h 502"/>
                <a:gd name="T90" fmla="*/ 117 w 635"/>
                <a:gd name="T91" fmla="*/ 392 h 502"/>
                <a:gd name="T92" fmla="*/ 151 w 635"/>
                <a:gd name="T93" fmla="*/ 392 h 502"/>
                <a:gd name="T94" fmla="*/ 191 w 635"/>
                <a:gd name="T95" fmla="*/ 383 h 502"/>
                <a:gd name="T96" fmla="*/ 204 w 635"/>
                <a:gd name="T97" fmla="*/ 402 h 502"/>
                <a:gd name="T98" fmla="*/ 211 w 635"/>
                <a:gd name="T99" fmla="*/ 438 h 502"/>
                <a:gd name="T100" fmla="*/ 250 w 635"/>
                <a:gd name="T101" fmla="*/ 480 h 502"/>
                <a:gd name="T102" fmla="*/ 266 w 635"/>
                <a:gd name="T103" fmla="*/ 478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35" h="502">
                  <a:moveTo>
                    <a:pt x="266" y="478"/>
                  </a:moveTo>
                  <a:lnTo>
                    <a:pt x="266" y="478"/>
                  </a:lnTo>
                  <a:lnTo>
                    <a:pt x="352" y="469"/>
                  </a:lnTo>
                  <a:lnTo>
                    <a:pt x="352" y="497"/>
                  </a:lnTo>
                  <a:lnTo>
                    <a:pt x="352" y="502"/>
                  </a:lnTo>
                  <a:lnTo>
                    <a:pt x="382" y="493"/>
                  </a:lnTo>
                  <a:lnTo>
                    <a:pt x="402" y="489"/>
                  </a:lnTo>
                  <a:lnTo>
                    <a:pt x="431" y="474"/>
                  </a:lnTo>
                  <a:lnTo>
                    <a:pt x="443" y="468"/>
                  </a:lnTo>
                  <a:lnTo>
                    <a:pt x="451" y="468"/>
                  </a:lnTo>
                  <a:lnTo>
                    <a:pt x="505" y="464"/>
                  </a:lnTo>
                  <a:lnTo>
                    <a:pt x="530" y="433"/>
                  </a:lnTo>
                  <a:lnTo>
                    <a:pt x="576" y="395"/>
                  </a:lnTo>
                  <a:lnTo>
                    <a:pt x="606" y="331"/>
                  </a:lnTo>
                  <a:lnTo>
                    <a:pt x="608" y="302"/>
                  </a:lnTo>
                  <a:lnTo>
                    <a:pt x="635" y="286"/>
                  </a:lnTo>
                  <a:lnTo>
                    <a:pt x="616" y="249"/>
                  </a:lnTo>
                  <a:lnTo>
                    <a:pt x="561" y="261"/>
                  </a:lnTo>
                  <a:lnTo>
                    <a:pt x="550" y="230"/>
                  </a:lnTo>
                  <a:lnTo>
                    <a:pt x="506" y="237"/>
                  </a:lnTo>
                  <a:lnTo>
                    <a:pt x="489" y="230"/>
                  </a:lnTo>
                  <a:lnTo>
                    <a:pt x="474" y="222"/>
                  </a:lnTo>
                  <a:lnTo>
                    <a:pt x="455" y="143"/>
                  </a:lnTo>
                  <a:lnTo>
                    <a:pt x="430" y="132"/>
                  </a:lnTo>
                  <a:lnTo>
                    <a:pt x="373" y="86"/>
                  </a:lnTo>
                  <a:lnTo>
                    <a:pt x="369" y="90"/>
                  </a:lnTo>
                  <a:lnTo>
                    <a:pt x="305" y="76"/>
                  </a:lnTo>
                  <a:lnTo>
                    <a:pt x="212" y="107"/>
                  </a:lnTo>
                  <a:lnTo>
                    <a:pt x="193" y="111"/>
                  </a:lnTo>
                  <a:lnTo>
                    <a:pt x="174" y="118"/>
                  </a:lnTo>
                  <a:lnTo>
                    <a:pt x="104" y="74"/>
                  </a:lnTo>
                  <a:lnTo>
                    <a:pt x="53" y="75"/>
                  </a:lnTo>
                  <a:lnTo>
                    <a:pt x="42" y="45"/>
                  </a:lnTo>
                  <a:lnTo>
                    <a:pt x="36" y="14"/>
                  </a:lnTo>
                  <a:lnTo>
                    <a:pt x="26" y="0"/>
                  </a:lnTo>
                  <a:lnTo>
                    <a:pt x="15" y="10"/>
                  </a:lnTo>
                  <a:lnTo>
                    <a:pt x="0" y="86"/>
                  </a:lnTo>
                  <a:lnTo>
                    <a:pt x="8" y="180"/>
                  </a:lnTo>
                  <a:lnTo>
                    <a:pt x="9" y="197"/>
                  </a:lnTo>
                  <a:lnTo>
                    <a:pt x="39" y="276"/>
                  </a:lnTo>
                  <a:lnTo>
                    <a:pt x="37" y="327"/>
                  </a:lnTo>
                  <a:lnTo>
                    <a:pt x="46" y="355"/>
                  </a:lnTo>
                  <a:lnTo>
                    <a:pt x="43" y="376"/>
                  </a:lnTo>
                  <a:lnTo>
                    <a:pt x="53" y="381"/>
                  </a:lnTo>
                  <a:lnTo>
                    <a:pt x="99" y="362"/>
                  </a:lnTo>
                  <a:lnTo>
                    <a:pt x="117" y="392"/>
                  </a:lnTo>
                  <a:lnTo>
                    <a:pt x="151" y="392"/>
                  </a:lnTo>
                  <a:lnTo>
                    <a:pt x="191" y="383"/>
                  </a:lnTo>
                  <a:lnTo>
                    <a:pt x="204" y="402"/>
                  </a:lnTo>
                  <a:lnTo>
                    <a:pt x="211" y="438"/>
                  </a:lnTo>
                  <a:lnTo>
                    <a:pt x="250" y="480"/>
                  </a:lnTo>
                  <a:lnTo>
                    <a:pt x="266" y="478"/>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4" name="Freeform 60"/>
            <p:cNvSpPr>
              <a:spLocks noEditPoints="1"/>
            </p:cNvSpPr>
            <p:nvPr/>
          </p:nvSpPr>
          <p:spPr bwMode="auto">
            <a:xfrm>
              <a:off x="7307263" y="3565526"/>
              <a:ext cx="612775" cy="488950"/>
            </a:xfrm>
            <a:custGeom>
              <a:avLst/>
              <a:gdLst>
                <a:gd name="T0" fmla="*/ 352 w 642"/>
                <a:gd name="T1" fmla="*/ 511 h 511"/>
                <a:gd name="T2" fmla="*/ 252 w 642"/>
                <a:gd name="T3" fmla="*/ 488 h 511"/>
                <a:gd name="T4" fmla="*/ 204 w 642"/>
                <a:gd name="T5" fmla="*/ 408 h 511"/>
                <a:gd name="T6" fmla="*/ 155 w 642"/>
                <a:gd name="T7" fmla="*/ 400 h 511"/>
                <a:gd name="T8" fmla="*/ 101 w 642"/>
                <a:gd name="T9" fmla="*/ 371 h 511"/>
                <a:gd name="T10" fmla="*/ 42 w 642"/>
                <a:gd name="T11" fmla="*/ 383 h 511"/>
                <a:gd name="T12" fmla="*/ 36 w 642"/>
                <a:gd name="T13" fmla="*/ 333 h 511"/>
                <a:gd name="T14" fmla="*/ 39 w 642"/>
                <a:gd name="T15" fmla="*/ 282 h 511"/>
                <a:gd name="T16" fmla="*/ 0 w 642"/>
                <a:gd name="T17" fmla="*/ 91 h 511"/>
                <a:gd name="T18" fmla="*/ 30 w 642"/>
                <a:gd name="T19" fmla="*/ 0 h 511"/>
                <a:gd name="T20" fmla="*/ 48 w 642"/>
                <a:gd name="T21" fmla="*/ 50 h 511"/>
                <a:gd name="T22" fmla="*/ 108 w 642"/>
                <a:gd name="T23" fmla="*/ 76 h 511"/>
                <a:gd name="T24" fmla="*/ 195 w 642"/>
                <a:gd name="T25" fmla="*/ 113 h 511"/>
                <a:gd name="T26" fmla="*/ 307 w 642"/>
                <a:gd name="T27" fmla="*/ 77 h 511"/>
                <a:gd name="T28" fmla="*/ 376 w 642"/>
                <a:gd name="T29" fmla="*/ 86 h 511"/>
                <a:gd name="T30" fmla="*/ 461 w 642"/>
                <a:gd name="T31" fmla="*/ 146 h 511"/>
                <a:gd name="T32" fmla="*/ 493 w 642"/>
                <a:gd name="T33" fmla="*/ 232 h 511"/>
                <a:gd name="T34" fmla="*/ 555 w 642"/>
                <a:gd name="T35" fmla="*/ 231 h 511"/>
                <a:gd name="T36" fmla="*/ 621 w 642"/>
                <a:gd name="T37" fmla="*/ 250 h 511"/>
                <a:gd name="T38" fmla="*/ 614 w 642"/>
                <a:gd name="T39" fmla="*/ 309 h 511"/>
                <a:gd name="T40" fmla="*/ 581 w 642"/>
                <a:gd name="T41" fmla="*/ 402 h 511"/>
                <a:gd name="T42" fmla="*/ 510 w 642"/>
                <a:gd name="T43" fmla="*/ 472 h 511"/>
                <a:gd name="T44" fmla="*/ 406 w 642"/>
                <a:gd name="T45" fmla="*/ 497 h 511"/>
                <a:gd name="T46" fmla="*/ 352 w 642"/>
                <a:gd name="T47" fmla="*/ 511 h 511"/>
                <a:gd name="T48" fmla="*/ 358 w 642"/>
                <a:gd name="T49" fmla="*/ 470 h 511"/>
                <a:gd name="T50" fmla="*/ 384 w 642"/>
                <a:gd name="T51" fmla="*/ 495 h 511"/>
                <a:gd name="T52" fmla="*/ 446 w 642"/>
                <a:gd name="T53" fmla="*/ 470 h 511"/>
                <a:gd name="T54" fmla="*/ 506 w 642"/>
                <a:gd name="T55" fmla="*/ 466 h 511"/>
                <a:gd name="T56" fmla="*/ 576 w 642"/>
                <a:gd name="T57" fmla="*/ 398 h 511"/>
                <a:gd name="T58" fmla="*/ 608 w 642"/>
                <a:gd name="T59" fmla="*/ 305 h 511"/>
                <a:gd name="T60" fmla="*/ 617 w 642"/>
                <a:gd name="T61" fmla="*/ 258 h 511"/>
                <a:gd name="T62" fmla="*/ 551 w 642"/>
                <a:gd name="T63" fmla="*/ 238 h 511"/>
                <a:gd name="T64" fmla="*/ 491 w 642"/>
                <a:gd name="T65" fmla="*/ 238 h 511"/>
                <a:gd name="T66" fmla="*/ 455 w 642"/>
                <a:gd name="T67" fmla="*/ 151 h 511"/>
                <a:gd name="T68" fmla="*/ 377 w 642"/>
                <a:gd name="T69" fmla="*/ 95 h 511"/>
                <a:gd name="T70" fmla="*/ 308 w 642"/>
                <a:gd name="T71" fmla="*/ 84 h 511"/>
                <a:gd name="T72" fmla="*/ 197 w 642"/>
                <a:gd name="T73" fmla="*/ 120 h 511"/>
                <a:gd name="T74" fmla="*/ 106 w 642"/>
                <a:gd name="T75" fmla="*/ 83 h 511"/>
                <a:gd name="T76" fmla="*/ 42 w 642"/>
                <a:gd name="T77" fmla="*/ 51 h 511"/>
                <a:gd name="T78" fmla="*/ 29 w 642"/>
                <a:gd name="T79" fmla="*/ 10 h 511"/>
                <a:gd name="T80" fmla="*/ 7 w 642"/>
                <a:gd name="T81" fmla="*/ 91 h 511"/>
                <a:gd name="T82" fmla="*/ 46 w 642"/>
                <a:gd name="T83" fmla="*/ 281 h 511"/>
                <a:gd name="T84" fmla="*/ 43 w 642"/>
                <a:gd name="T85" fmla="*/ 332 h 511"/>
                <a:gd name="T86" fmla="*/ 50 w 642"/>
                <a:gd name="T87" fmla="*/ 379 h 511"/>
                <a:gd name="T88" fmla="*/ 104 w 642"/>
                <a:gd name="T89" fmla="*/ 362 h 511"/>
                <a:gd name="T90" fmla="*/ 154 w 642"/>
                <a:gd name="T91" fmla="*/ 393 h 511"/>
                <a:gd name="T92" fmla="*/ 210 w 642"/>
                <a:gd name="T93" fmla="*/ 406 h 511"/>
                <a:gd name="T94" fmla="*/ 254 w 642"/>
                <a:gd name="T95" fmla="*/ 481 h 511"/>
                <a:gd name="T96" fmla="*/ 358 w 642"/>
                <a:gd name="T97" fmla="*/ 470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42" h="511">
                  <a:moveTo>
                    <a:pt x="352" y="511"/>
                  </a:moveTo>
                  <a:lnTo>
                    <a:pt x="352" y="511"/>
                  </a:lnTo>
                  <a:lnTo>
                    <a:pt x="352" y="477"/>
                  </a:lnTo>
                  <a:lnTo>
                    <a:pt x="252" y="488"/>
                  </a:lnTo>
                  <a:lnTo>
                    <a:pt x="211" y="445"/>
                  </a:lnTo>
                  <a:lnTo>
                    <a:pt x="204" y="408"/>
                  </a:lnTo>
                  <a:lnTo>
                    <a:pt x="193" y="392"/>
                  </a:lnTo>
                  <a:lnTo>
                    <a:pt x="155" y="400"/>
                  </a:lnTo>
                  <a:lnTo>
                    <a:pt x="118" y="400"/>
                  </a:lnTo>
                  <a:lnTo>
                    <a:pt x="101" y="371"/>
                  </a:lnTo>
                  <a:lnTo>
                    <a:pt x="56" y="390"/>
                  </a:lnTo>
                  <a:lnTo>
                    <a:pt x="42" y="383"/>
                  </a:lnTo>
                  <a:lnTo>
                    <a:pt x="46" y="360"/>
                  </a:lnTo>
                  <a:lnTo>
                    <a:pt x="36" y="333"/>
                  </a:lnTo>
                  <a:lnTo>
                    <a:pt x="36" y="332"/>
                  </a:lnTo>
                  <a:lnTo>
                    <a:pt x="39" y="282"/>
                  </a:lnTo>
                  <a:lnTo>
                    <a:pt x="9" y="202"/>
                  </a:lnTo>
                  <a:lnTo>
                    <a:pt x="0" y="91"/>
                  </a:lnTo>
                  <a:lnTo>
                    <a:pt x="15" y="14"/>
                  </a:lnTo>
                  <a:lnTo>
                    <a:pt x="30" y="0"/>
                  </a:lnTo>
                  <a:lnTo>
                    <a:pt x="42" y="18"/>
                  </a:lnTo>
                  <a:lnTo>
                    <a:pt x="48" y="50"/>
                  </a:lnTo>
                  <a:lnTo>
                    <a:pt x="58" y="77"/>
                  </a:lnTo>
                  <a:lnTo>
                    <a:pt x="108" y="76"/>
                  </a:lnTo>
                  <a:lnTo>
                    <a:pt x="177" y="120"/>
                  </a:lnTo>
                  <a:lnTo>
                    <a:pt x="195" y="113"/>
                  </a:lnTo>
                  <a:lnTo>
                    <a:pt x="214" y="109"/>
                  </a:lnTo>
                  <a:lnTo>
                    <a:pt x="307" y="77"/>
                  </a:lnTo>
                  <a:lnTo>
                    <a:pt x="371" y="92"/>
                  </a:lnTo>
                  <a:lnTo>
                    <a:pt x="376" y="86"/>
                  </a:lnTo>
                  <a:lnTo>
                    <a:pt x="434" y="134"/>
                  </a:lnTo>
                  <a:lnTo>
                    <a:pt x="461" y="146"/>
                  </a:lnTo>
                  <a:lnTo>
                    <a:pt x="479" y="225"/>
                  </a:lnTo>
                  <a:lnTo>
                    <a:pt x="493" y="232"/>
                  </a:lnTo>
                  <a:lnTo>
                    <a:pt x="509" y="239"/>
                  </a:lnTo>
                  <a:lnTo>
                    <a:pt x="555" y="231"/>
                  </a:lnTo>
                  <a:lnTo>
                    <a:pt x="566" y="263"/>
                  </a:lnTo>
                  <a:lnTo>
                    <a:pt x="621" y="250"/>
                  </a:lnTo>
                  <a:lnTo>
                    <a:pt x="642" y="292"/>
                  </a:lnTo>
                  <a:lnTo>
                    <a:pt x="614" y="309"/>
                  </a:lnTo>
                  <a:lnTo>
                    <a:pt x="612" y="337"/>
                  </a:lnTo>
                  <a:lnTo>
                    <a:pt x="581" y="402"/>
                  </a:lnTo>
                  <a:lnTo>
                    <a:pt x="535" y="441"/>
                  </a:lnTo>
                  <a:lnTo>
                    <a:pt x="510" y="472"/>
                  </a:lnTo>
                  <a:lnTo>
                    <a:pt x="447" y="477"/>
                  </a:lnTo>
                  <a:lnTo>
                    <a:pt x="406" y="497"/>
                  </a:lnTo>
                  <a:lnTo>
                    <a:pt x="385" y="501"/>
                  </a:lnTo>
                  <a:lnTo>
                    <a:pt x="352" y="511"/>
                  </a:lnTo>
                  <a:close/>
                  <a:moveTo>
                    <a:pt x="358" y="470"/>
                  </a:moveTo>
                  <a:lnTo>
                    <a:pt x="358" y="470"/>
                  </a:lnTo>
                  <a:lnTo>
                    <a:pt x="359" y="502"/>
                  </a:lnTo>
                  <a:lnTo>
                    <a:pt x="384" y="495"/>
                  </a:lnTo>
                  <a:lnTo>
                    <a:pt x="404" y="491"/>
                  </a:lnTo>
                  <a:lnTo>
                    <a:pt x="446" y="470"/>
                  </a:lnTo>
                  <a:lnTo>
                    <a:pt x="453" y="469"/>
                  </a:lnTo>
                  <a:lnTo>
                    <a:pt x="506" y="466"/>
                  </a:lnTo>
                  <a:lnTo>
                    <a:pt x="530" y="436"/>
                  </a:lnTo>
                  <a:lnTo>
                    <a:pt x="576" y="398"/>
                  </a:lnTo>
                  <a:lnTo>
                    <a:pt x="606" y="335"/>
                  </a:lnTo>
                  <a:lnTo>
                    <a:pt x="608" y="305"/>
                  </a:lnTo>
                  <a:lnTo>
                    <a:pt x="633" y="290"/>
                  </a:lnTo>
                  <a:lnTo>
                    <a:pt x="617" y="258"/>
                  </a:lnTo>
                  <a:lnTo>
                    <a:pt x="562" y="270"/>
                  </a:lnTo>
                  <a:lnTo>
                    <a:pt x="551" y="238"/>
                  </a:lnTo>
                  <a:lnTo>
                    <a:pt x="508" y="245"/>
                  </a:lnTo>
                  <a:lnTo>
                    <a:pt x="491" y="238"/>
                  </a:lnTo>
                  <a:lnTo>
                    <a:pt x="474" y="230"/>
                  </a:lnTo>
                  <a:lnTo>
                    <a:pt x="455" y="151"/>
                  </a:lnTo>
                  <a:lnTo>
                    <a:pt x="430" y="140"/>
                  </a:lnTo>
                  <a:lnTo>
                    <a:pt x="377" y="95"/>
                  </a:lnTo>
                  <a:lnTo>
                    <a:pt x="373" y="99"/>
                  </a:lnTo>
                  <a:lnTo>
                    <a:pt x="308" y="84"/>
                  </a:lnTo>
                  <a:lnTo>
                    <a:pt x="216" y="116"/>
                  </a:lnTo>
                  <a:lnTo>
                    <a:pt x="197" y="120"/>
                  </a:lnTo>
                  <a:lnTo>
                    <a:pt x="176" y="127"/>
                  </a:lnTo>
                  <a:lnTo>
                    <a:pt x="106" y="83"/>
                  </a:lnTo>
                  <a:lnTo>
                    <a:pt x="54" y="83"/>
                  </a:lnTo>
                  <a:lnTo>
                    <a:pt x="42" y="51"/>
                  </a:lnTo>
                  <a:lnTo>
                    <a:pt x="36" y="20"/>
                  </a:lnTo>
                  <a:lnTo>
                    <a:pt x="29" y="10"/>
                  </a:lnTo>
                  <a:lnTo>
                    <a:pt x="21" y="17"/>
                  </a:lnTo>
                  <a:lnTo>
                    <a:pt x="7" y="91"/>
                  </a:lnTo>
                  <a:lnTo>
                    <a:pt x="15" y="201"/>
                  </a:lnTo>
                  <a:lnTo>
                    <a:pt x="46" y="281"/>
                  </a:lnTo>
                  <a:lnTo>
                    <a:pt x="46" y="281"/>
                  </a:lnTo>
                  <a:lnTo>
                    <a:pt x="43" y="332"/>
                  </a:lnTo>
                  <a:lnTo>
                    <a:pt x="53" y="360"/>
                  </a:lnTo>
                  <a:lnTo>
                    <a:pt x="50" y="379"/>
                  </a:lnTo>
                  <a:lnTo>
                    <a:pt x="57" y="383"/>
                  </a:lnTo>
                  <a:lnTo>
                    <a:pt x="104" y="362"/>
                  </a:lnTo>
                  <a:lnTo>
                    <a:pt x="122" y="393"/>
                  </a:lnTo>
                  <a:lnTo>
                    <a:pt x="154" y="393"/>
                  </a:lnTo>
                  <a:lnTo>
                    <a:pt x="196" y="384"/>
                  </a:lnTo>
                  <a:lnTo>
                    <a:pt x="210" y="406"/>
                  </a:lnTo>
                  <a:lnTo>
                    <a:pt x="217" y="442"/>
                  </a:lnTo>
                  <a:lnTo>
                    <a:pt x="254" y="481"/>
                  </a:lnTo>
                  <a:lnTo>
                    <a:pt x="269" y="479"/>
                  </a:lnTo>
                  <a:lnTo>
                    <a:pt x="358" y="470"/>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5" name="Freeform 61"/>
            <p:cNvSpPr>
              <a:spLocks/>
            </p:cNvSpPr>
            <p:nvPr/>
          </p:nvSpPr>
          <p:spPr bwMode="auto">
            <a:xfrm>
              <a:off x="9591675" y="2971801"/>
              <a:ext cx="112713" cy="85725"/>
            </a:xfrm>
            <a:custGeom>
              <a:avLst/>
              <a:gdLst>
                <a:gd name="T0" fmla="*/ 53 w 118"/>
                <a:gd name="T1" fmla="*/ 90 h 90"/>
                <a:gd name="T2" fmla="*/ 53 w 118"/>
                <a:gd name="T3" fmla="*/ 90 h 90"/>
                <a:gd name="T4" fmla="*/ 52 w 118"/>
                <a:gd name="T5" fmla="*/ 90 h 90"/>
                <a:gd name="T6" fmla="*/ 52 w 118"/>
                <a:gd name="T7" fmla="*/ 88 h 90"/>
                <a:gd name="T8" fmla="*/ 97 w 118"/>
                <a:gd name="T9" fmla="*/ 73 h 90"/>
                <a:gd name="T10" fmla="*/ 62 w 118"/>
                <a:gd name="T11" fmla="*/ 39 h 90"/>
                <a:gd name="T12" fmla="*/ 112 w 118"/>
                <a:gd name="T13" fmla="*/ 22 h 90"/>
                <a:gd name="T14" fmla="*/ 118 w 118"/>
                <a:gd name="T15" fmla="*/ 2 h 90"/>
                <a:gd name="T16" fmla="*/ 43 w 118"/>
                <a:gd name="T17" fmla="*/ 15 h 90"/>
                <a:gd name="T18" fmla="*/ 16 w 118"/>
                <a:gd name="T19" fmla="*/ 0 h 90"/>
                <a:gd name="T20" fmla="*/ 0 w 118"/>
                <a:gd name="T21" fmla="*/ 15 h 90"/>
                <a:gd name="T22" fmla="*/ 0 w 118"/>
                <a:gd name="T23" fmla="*/ 22 h 90"/>
                <a:gd name="T24" fmla="*/ 52 w 118"/>
                <a:gd name="T25" fmla="*/ 56 h 90"/>
                <a:gd name="T26" fmla="*/ 52 w 118"/>
                <a:gd name="T27" fmla="*/ 88 h 90"/>
                <a:gd name="T28" fmla="*/ 53 w 118"/>
                <a:gd name="T29" fmla="*/ 90 h 90"/>
                <a:gd name="T30" fmla="*/ 53 w 118"/>
                <a:gd name="T31"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8" h="90">
                  <a:moveTo>
                    <a:pt x="53" y="90"/>
                  </a:moveTo>
                  <a:lnTo>
                    <a:pt x="53" y="90"/>
                  </a:lnTo>
                  <a:lnTo>
                    <a:pt x="52" y="90"/>
                  </a:lnTo>
                  <a:lnTo>
                    <a:pt x="52" y="88"/>
                  </a:lnTo>
                  <a:lnTo>
                    <a:pt x="97" y="73"/>
                  </a:lnTo>
                  <a:lnTo>
                    <a:pt x="62" y="39"/>
                  </a:lnTo>
                  <a:lnTo>
                    <a:pt x="112" y="22"/>
                  </a:lnTo>
                  <a:lnTo>
                    <a:pt x="118" y="2"/>
                  </a:lnTo>
                  <a:lnTo>
                    <a:pt x="43" y="15"/>
                  </a:lnTo>
                  <a:lnTo>
                    <a:pt x="16" y="0"/>
                  </a:lnTo>
                  <a:lnTo>
                    <a:pt x="0" y="15"/>
                  </a:lnTo>
                  <a:lnTo>
                    <a:pt x="0" y="22"/>
                  </a:lnTo>
                  <a:lnTo>
                    <a:pt x="52" y="56"/>
                  </a:lnTo>
                  <a:lnTo>
                    <a:pt x="52" y="88"/>
                  </a:lnTo>
                  <a:lnTo>
                    <a:pt x="53" y="90"/>
                  </a:lnTo>
                  <a:lnTo>
                    <a:pt x="53" y="9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6" name="Freeform 62"/>
            <p:cNvSpPr>
              <a:spLocks noEditPoints="1"/>
            </p:cNvSpPr>
            <p:nvPr/>
          </p:nvSpPr>
          <p:spPr bwMode="auto">
            <a:xfrm>
              <a:off x="9588500" y="2968626"/>
              <a:ext cx="120650" cy="92075"/>
            </a:xfrm>
            <a:custGeom>
              <a:avLst/>
              <a:gdLst>
                <a:gd name="T0" fmla="*/ 60 w 126"/>
                <a:gd name="T1" fmla="*/ 97 h 97"/>
                <a:gd name="T2" fmla="*/ 60 w 126"/>
                <a:gd name="T3" fmla="*/ 97 h 97"/>
                <a:gd name="T4" fmla="*/ 52 w 126"/>
                <a:gd name="T5" fmla="*/ 97 h 97"/>
                <a:gd name="T6" fmla="*/ 52 w 126"/>
                <a:gd name="T7" fmla="*/ 62 h 97"/>
                <a:gd name="T8" fmla="*/ 0 w 126"/>
                <a:gd name="T9" fmla="*/ 28 h 97"/>
                <a:gd name="T10" fmla="*/ 0 w 126"/>
                <a:gd name="T11" fmla="*/ 18 h 97"/>
                <a:gd name="T12" fmla="*/ 18 w 126"/>
                <a:gd name="T13" fmla="*/ 0 h 97"/>
                <a:gd name="T14" fmla="*/ 47 w 126"/>
                <a:gd name="T15" fmla="*/ 15 h 97"/>
                <a:gd name="T16" fmla="*/ 126 w 126"/>
                <a:gd name="T17" fmla="*/ 2 h 97"/>
                <a:gd name="T18" fmla="*/ 118 w 126"/>
                <a:gd name="T19" fmla="*/ 29 h 97"/>
                <a:gd name="T20" fmla="*/ 71 w 126"/>
                <a:gd name="T21" fmla="*/ 45 h 97"/>
                <a:gd name="T22" fmla="*/ 106 w 126"/>
                <a:gd name="T23" fmla="*/ 78 h 97"/>
                <a:gd name="T24" fmla="*/ 59 w 126"/>
                <a:gd name="T25" fmla="*/ 94 h 97"/>
                <a:gd name="T26" fmla="*/ 60 w 126"/>
                <a:gd name="T27" fmla="*/ 97 h 97"/>
                <a:gd name="T28" fmla="*/ 6 w 126"/>
                <a:gd name="T29" fmla="*/ 24 h 97"/>
                <a:gd name="T30" fmla="*/ 6 w 126"/>
                <a:gd name="T31" fmla="*/ 24 h 97"/>
                <a:gd name="T32" fmla="*/ 58 w 126"/>
                <a:gd name="T33" fmla="*/ 58 h 97"/>
                <a:gd name="T34" fmla="*/ 59 w 126"/>
                <a:gd name="T35" fmla="*/ 87 h 97"/>
                <a:gd name="T36" fmla="*/ 94 w 126"/>
                <a:gd name="T37" fmla="*/ 75 h 97"/>
                <a:gd name="T38" fmla="*/ 59 w 126"/>
                <a:gd name="T39" fmla="*/ 42 h 97"/>
                <a:gd name="T40" fmla="*/ 112 w 126"/>
                <a:gd name="T41" fmla="*/ 24 h 97"/>
                <a:gd name="T42" fmla="*/ 117 w 126"/>
                <a:gd name="T43" fmla="*/ 11 h 97"/>
                <a:gd name="T44" fmla="*/ 45 w 126"/>
                <a:gd name="T45" fmla="*/ 22 h 97"/>
                <a:gd name="T46" fmla="*/ 19 w 126"/>
                <a:gd name="T47" fmla="*/ 8 h 97"/>
                <a:gd name="T48" fmla="*/ 7 w 126"/>
                <a:gd name="T49" fmla="*/ 21 h 97"/>
                <a:gd name="T50" fmla="*/ 6 w 126"/>
                <a:gd name="T51" fmla="*/ 2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6" h="97">
                  <a:moveTo>
                    <a:pt x="60" y="97"/>
                  </a:moveTo>
                  <a:lnTo>
                    <a:pt x="60" y="97"/>
                  </a:lnTo>
                  <a:lnTo>
                    <a:pt x="52" y="97"/>
                  </a:lnTo>
                  <a:lnTo>
                    <a:pt x="52" y="62"/>
                  </a:lnTo>
                  <a:lnTo>
                    <a:pt x="0" y="28"/>
                  </a:lnTo>
                  <a:lnTo>
                    <a:pt x="0" y="18"/>
                  </a:lnTo>
                  <a:lnTo>
                    <a:pt x="18" y="0"/>
                  </a:lnTo>
                  <a:lnTo>
                    <a:pt x="47" y="15"/>
                  </a:lnTo>
                  <a:lnTo>
                    <a:pt x="126" y="2"/>
                  </a:lnTo>
                  <a:lnTo>
                    <a:pt x="118" y="29"/>
                  </a:lnTo>
                  <a:lnTo>
                    <a:pt x="71" y="45"/>
                  </a:lnTo>
                  <a:lnTo>
                    <a:pt x="106" y="78"/>
                  </a:lnTo>
                  <a:lnTo>
                    <a:pt x="59" y="94"/>
                  </a:lnTo>
                  <a:lnTo>
                    <a:pt x="60" y="97"/>
                  </a:lnTo>
                  <a:close/>
                  <a:moveTo>
                    <a:pt x="6" y="24"/>
                  </a:moveTo>
                  <a:lnTo>
                    <a:pt x="6" y="24"/>
                  </a:lnTo>
                  <a:lnTo>
                    <a:pt x="58" y="58"/>
                  </a:lnTo>
                  <a:lnTo>
                    <a:pt x="59" y="87"/>
                  </a:lnTo>
                  <a:lnTo>
                    <a:pt x="94" y="75"/>
                  </a:lnTo>
                  <a:lnTo>
                    <a:pt x="59" y="42"/>
                  </a:lnTo>
                  <a:lnTo>
                    <a:pt x="112" y="24"/>
                  </a:lnTo>
                  <a:lnTo>
                    <a:pt x="117" y="11"/>
                  </a:lnTo>
                  <a:lnTo>
                    <a:pt x="45" y="22"/>
                  </a:lnTo>
                  <a:lnTo>
                    <a:pt x="19" y="8"/>
                  </a:lnTo>
                  <a:lnTo>
                    <a:pt x="7" y="21"/>
                  </a:lnTo>
                  <a:lnTo>
                    <a:pt x="6" y="24"/>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7" name="Freeform 63"/>
            <p:cNvSpPr>
              <a:spLocks/>
            </p:cNvSpPr>
            <p:nvPr/>
          </p:nvSpPr>
          <p:spPr bwMode="auto">
            <a:xfrm>
              <a:off x="9496425" y="2998788"/>
              <a:ext cx="111125" cy="104775"/>
            </a:xfrm>
            <a:custGeom>
              <a:avLst/>
              <a:gdLst>
                <a:gd name="T0" fmla="*/ 0 w 117"/>
                <a:gd name="T1" fmla="*/ 110 h 110"/>
                <a:gd name="T2" fmla="*/ 0 w 117"/>
                <a:gd name="T3" fmla="*/ 110 h 110"/>
                <a:gd name="T4" fmla="*/ 96 w 117"/>
                <a:gd name="T5" fmla="*/ 101 h 110"/>
                <a:gd name="T6" fmla="*/ 68 w 117"/>
                <a:gd name="T7" fmla="*/ 66 h 110"/>
                <a:gd name="T8" fmla="*/ 86 w 117"/>
                <a:gd name="T9" fmla="*/ 60 h 110"/>
                <a:gd name="T10" fmla="*/ 110 w 117"/>
                <a:gd name="T11" fmla="*/ 65 h 110"/>
                <a:gd name="T12" fmla="*/ 117 w 117"/>
                <a:gd name="T13" fmla="*/ 37 h 110"/>
                <a:gd name="T14" fmla="*/ 97 w 117"/>
                <a:gd name="T15" fmla="*/ 33 h 110"/>
                <a:gd name="T16" fmla="*/ 76 w 117"/>
                <a:gd name="T17" fmla="*/ 0 h 110"/>
                <a:gd name="T18" fmla="*/ 34 w 117"/>
                <a:gd name="T19" fmla="*/ 22 h 110"/>
                <a:gd name="T20" fmla="*/ 27 w 117"/>
                <a:gd name="T21" fmla="*/ 50 h 110"/>
                <a:gd name="T22" fmla="*/ 3 w 117"/>
                <a:gd name="T23" fmla="*/ 86 h 110"/>
                <a:gd name="T24" fmla="*/ 0 w 117"/>
                <a:gd name="T25"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10">
                  <a:moveTo>
                    <a:pt x="0" y="110"/>
                  </a:moveTo>
                  <a:lnTo>
                    <a:pt x="0" y="110"/>
                  </a:lnTo>
                  <a:lnTo>
                    <a:pt x="96" y="101"/>
                  </a:lnTo>
                  <a:lnTo>
                    <a:pt x="68" y="66"/>
                  </a:lnTo>
                  <a:lnTo>
                    <a:pt x="86" y="60"/>
                  </a:lnTo>
                  <a:lnTo>
                    <a:pt x="110" y="65"/>
                  </a:lnTo>
                  <a:lnTo>
                    <a:pt x="117" y="37"/>
                  </a:lnTo>
                  <a:lnTo>
                    <a:pt x="97" y="33"/>
                  </a:lnTo>
                  <a:lnTo>
                    <a:pt x="76" y="0"/>
                  </a:lnTo>
                  <a:lnTo>
                    <a:pt x="34" y="22"/>
                  </a:lnTo>
                  <a:lnTo>
                    <a:pt x="27" y="50"/>
                  </a:lnTo>
                  <a:lnTo>
                    <a:pt x="3" y="86"/>
                  </a:lnTo>
                  <a:lnTo>
                    <a:pt x="0" y="11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8" name="Freeform 64"/>
            <p:cNvSpPr>
              <a:spLocks noEditPoints="1"/>
            </p:cNvSpPr>
            <p:nvPr/>
          </p:nvSpPr>
          <p:spPr bwMode="auto">
            <a:xfrm>
              <a:off x="9493250" y="2995613"/>
              <a:ext cx="119063" cy="111125"/>
            </a:xfrm>
            <a:custGeom>
              <a:avLst/>
              <a:gdLst>
                <a:gd name="T0" fmla="*/ 0 w 126"/>
                <a:gd name="T1" fmla="*/ 117 h 117"/>
                <a:gd name="T2" fmla="*/ 0 w 126"/>
                <a:gd name="T3" fmla="*/ 117 h 117"/>
                <a:gd name="T4" fmla="*/ 4 w 126"/>
                <a:gd name="T5" fmla="*/ 88 h 117"/>
                <a:gd name="T6" fmla="*/ 28 w 126"/>
                <a:gd name="T7" fmla="*/ 53 h 117"/>
                <a:gd name="T8" fmla="*/ 35 w 126"/>
                <a:gd name="T9" fmla="*/ 24 h 117"/>
                <a:gd name="T10" fmla="*/ 81 w 126"/>
                <a:gd name="T11" fmla="*/ 0 h 117"/>
                <a:gd name="T12" fmla="*/ 103 w 126"/>
                <a:gd name="T13" fmla="*/ 34 h 117"/>
                <a:gd name="T14" fmla="*/ 126 w 126"/>
                <a:gd name="T15" fmla="*/ 39 h 117"/>
                <a:gd name="T16" fmla="*/ 116 w 126"/>
                <a:gd name="T17" fmla="*/ 73 h 117"/>
                <a:gd name="T18" fmla="*/ 90 w 126"/>
                <a:gd name="T19" fmla="*/ 68 h 117"/>
                <a:gd name="T20" fmla="*/ 77 w 126"/>
                <a:gd name="T21" fmla="*/ 72 h 117"/>
                <a:gd name="T22" fmla="*/ 106 w 126"/>
                <a:gd name="T23" fmla="*/ 108 h 117"/>
                <a:gd name="T24" fmla="*/ 0 w 126"/>
                <a:gd name="T25" fmla="*/ 117 h 117"/>
                <a:gd name="T26" fmla="*/ 10 w 126"/>
                <a:gd name="T27" fmla="*/ 91 h 117"/>
                <a:gd name="T28" fmla="*/ 10 w 126"/>
                <a:gd name="T29" fmla="*/ 91 h 117"/>
                <a:gd name="T30" fmla="*/ 8 w 126"/>
                <a:gd name="T31" fmla="*/ 110 h 117"/>
                <a:gd name="T32" fmla="*/ 93 w 126"/>
                <a:gd name="T33" fmla="*/ 103 h 117"/>
                <a:gd name="T34" fmla="*/ 66 w 126"/>
                <a:gd name="T35" fmla="*/ 69 h 117"/>
                <a:gd name="T36" fmla="*/ 90 w 126"/>
                <a:gd name="T37" fmla="*/ 61 h 117"/>
                <a:gd name="T38" fmla="*/ 111 w 126"/>
                <a:gd name="T39" fmla="*/ 66 h 117"/>
                <a:gd name="T40" fmla="*/ 117 w 126"/>
                <a:gd name="T41" fmla="*/ 44 h 117"/>
                <a:gd name="T42" fmla="*/ 99 w 126"/>
                <a:gd name="T43" fmla="*/ 39 h 117"/>
                <a:gd name="T44" fmla="*/ 78 w 126"/>
                <a:gd name="T45" fmla="*/ 9 h 117"/>
                <a:gd name="T46" fmla="*/ 41 w 126"/>
                <a:gd name="T47" fmla="*/ 28 h 117"/>
                <a:gd name="T48" fmla="*/ 34 w 126"/>
                <a:gd name="T49" fmla="*/ 56 h 117"/>
                <a:gd name="T50" fmla="*/ 10 w 126"/>
                <a:gd name="T51" fmla="*/ 91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6" h="117">
                  <a:moveTo>
                    <a:pt x="0" y="117"/>
                  </a:moveTo>
                  <a:lnTo>
                    <a:pt x="0" y="117"/>
                  </a:lnTo>
                  <a:lnTo>
                    <a:pt x="4" y="88"/>
                  </a:lnTo>
                  <a:lnTo>
                    <a:pt x="28" y="53"/>
                  </a:lnTo>
                  <a:lnTo>
                    <a:pt x="35" y="24"/>
                  </a:lnTo>
                  <a:lnTo>
                    <a:pt x="81" y="0"/>
                  </a:lnTo>
                  <a:lnTo>
                    <a:pt x="103" y="34"/>
                  </a:lnTo>
                  <a:lnTo>
                    <a:pt x="126" y="39"/>
                  </a:lnTo>
                  <a:lnTo>
                    <a:pt x="116" y="73"/>
                  </a:lnTo>
                  <a:lnTo>
                    <a:pt x="90" y="68"/>
                  </a:lnTo>
                  <a:lnTo>
                    <a:pt x="77" y="72"/>
                  </a:lnTo>
                  <a:lnTo>
                    <a:pt x="106" y="108"/>
                  </a:lnTo>
                  <a:lnTo>
                    <a:pt x="0" y="117"/>
                  </a:lnTo>
                  <a:close/>
                  <a:moveTo>
                    <a:pt x="10" y="91"/>
                  </a:moveTo>
                  <a:lnTo>
                    <a:pt x="10" y="91"/>
                  </a:lnTo>
                  <a:lnTo>
                    <a:pt x="8" y="110"/>
                  </a:lnTo>
                  <a:lnTo>
                    <a:pt x="93" y="103"/>
                  </a:lnTo>
                  <a:lnTo>
                    <a:pt x="66" y="69"/>
                  </a:lnTo>
                  <a:lnTo>
                    <a:pt x="90" y="61"/>
                  </a:lnTo>
                  <a:lnTo>
                    <a:pt x="111" y="66"/>
                  </a:lnTo>
                  <a:lnTo>
                    <a:pt x="117" y="44"/>
                  </a:lnTo>
                  <a:lnTo>
                    <a:pt x="99" y="39"/>
                  </a:lnTo>
                  <a:lnTo>
                    <a:pt x="78" y="9"/>
                  </a:lnTo>
                  <a:lnTo>
                    <a:pt x="41" y="28"/>
                  </a:lnTo>
                  <a:lnTo>
                    <a:pt x="34" y="56"/>
                  </a:lnTo>
                  <a:lnTo>
                    <a:pt x="10" y="91"/>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9" name="Freeform 65"/>
            <p:cNvSpPr>
              <a:spLocks/>
            </p:cNvSpPr>
            <p:nvPr/>
          </p:nvSpPr>
          <p:spPr bwMode="auto">
            <a:xfrm>
              <a:off x="9109075" y="3132138"/>
              <a:ext cx="379413" cy="444500"/>
            </a:xfrm>
            <a:custGeom>
              <a:avLst/>
              <a:gdLst>
                <a:gd name="T0" fmla="*/ 79 w 398"/>
                <a:gd name="T1" fmla="*/ 14 h 466"/>
                <a:gd name="T2" fmla="*/ 79 w 398"/>
                <a:gd name="T3" fmla="*/ 14 h 466"/>
                <a:gd name="T4" fmla="*/ 79 w 398"/>
                <a:gd name="T5" fmla="*/ 14 h 466"/>
                <a:gd name="T6" fmla="*/ 134 w 398"/>
                <a:gd name="T7" fmla="*/ 0 h 466"/>
                <a:gd name="T8" fmla="*/ 154 w 398"/>
                <a:gd name="T9" fmla="*/ 31 h 466"/>
                <a:gd name="T10" fmla="*/ 185 w 398"/>
                <a:gd name="T11" fmla="*/ 26 h 466"/>
                <a:gd name="T12" fmla="*/ 208 w 398"/>
                <a:gd name="T13" fmla="*/ 54 h 466"/>
                <a:gd name="T14" fmla="*/ 247 w 398"/>
                <a:gd name="T15" fmla="*/ 47 h 466"/>
                <a:gd name="T16" fmla="*/ 257 w 398"/>
                <a:gd name="T17" fmla="*/ 79 h 466"/>
                <a:gd name="T18" fmla="*/ 296 w 398"/>
                <a:gd name="T19" fmla="*/ 100 h 466"/>
                <a:gd name="T20" fmla="*/ 342 w 398"/>
                <a:gd name="T21" fmla="*/ 93 h 466"/>
                <a:gd name="T22" fmla="*/ 348 w 398"/>
                <a:gd name="T23" fmla="*/ 116 h 466"/>
                <a:gd name="T24" fmla="*/ 397 w 398"/>
                <a:gd name="T25" fmla="*/ 114 h 466"/>
                <a:gd name="T26" fmla="*/ 398 w 398"/>
                <a:gd name="T27" fmla="*/ 145 h 466"/>
                <a:gd name="T28" fmla="*/ 393 w 398"/>
                <a:gd name="T29" fmla="*/ 182 h 466"/>
                <a:gd name="T30" fmla="*/ 389 w 398"/>
                <a:gd name="T31" fmla="*/ 215 h 466"/>
                <a:gd name="T32" fmla="*/ 386 w 398"/>
                <a:gd name="T33" fmla="*/ 241 h 466"/>
                <a:gd name="T34" fmla="*/ 367 w 398"/>
                <a:gd name="T35" fmla="*/ 274 h 466"/>
                <a:gd name="T36" fmla="*/ 365 w 398"/>
                <a:gd name="T37" fmla="*/ 309 h 466"/>
                <a:gd name="T38" fmla="*/ 338 w 398"/>
                <a:gd name="T39" fmla="*/ 344 h 466"/>
                <a:gd name="T40" fmla="*/ 254 w 398"/>
                <a:gd name="T41" fmla="*/ 410 h 466"/>
                <a:gd name="T42" fmla="*/ 195 w 398"/>
                <a:gd name="T43" fmla="*/ 455 h 466"/>
                <a:gd name="T44" fmla="*/ 156 w 398"/>
                <a:gd name="T45" fmla="*/ 466 h 466"/>
                <a:gd name="T46" fmla="*/ 131 w 398"/>
                <a:gd name="T47" fmla="*/ 448 h 466"/>
                <a:gd name="T48" fmla="*/ 73 w 398"/>
                <a:gd name="T49" fmla="*/ 421 h 466"/>
                <a:gd name="T50" fmla="*/ 47 w 398"/>
                <a:gd name="T51" fmla="*/ 357 h 466"/>
                <a:gd name="T52" fmla="*/ 37 w 398"/>
                <a:gd name="T53" fmla="*/ 335 h 466"/>
                <a:gd name="T54" fmla="*/ 31 w 398"/>
                <a:gd name="T55" fmla="*/ 320 h 466"/>
                <a:gd name="T56" fmla="*/ 10 w 398"/>
                <a:gd name="T57" fmla="*/ 295 h 466"/>
                <a:gd name="T58" fmla="*/ 13 w 398"/>
                <a:gd name="T59" fmla="*/ 276 h 466"/>
                <a:gd name="T60" fmla="*/ 19 w 398"/>
                <a:gd name="T61" fmla="*/ 239 h 466"/>
                <a:gd name="T62" fmla="*/ 0 w 398"/>
                <a:gd name="T63" fmla="*/ 199 h 466"/>
                <a:gd name="T64" fmla="*/ 68 w 398"/>
                <a:gd name="T65" fmla="*/ 131 h 466"/>
                <a:gd name="T66" fmla="*/ 84 w 398"/>
                <a:gd name="T67" fmla="*/ 99 h 466"/>
                <a:gd name="T68" fmla="*/ 112 w 398"/>
                <a:gd name="T69" fmla="*/ 88 h 466"/>
                <a:gd name="T70" fmla="*/ 79 w 398"/>
                <a:gd name="T71" fmla="*/ 14 h 466"/>
                <a:gd name="T72" fmla="*/ 79 w 398"/>
                <a:gd name="T73" fmla="*/ 14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98" h="466">
                  <a:moveTo>
                    <a:pt x="79" y="14"/>
                  </a:moveTo>
                  <a:lnTo>
                    <a:pt x="79" y="14"/>
                  </a:lnTo>
                  <a:lnTo>
                    <a:pt x="79" y="14"/>
                  </a:lnTo>
                  <a:lnTo>
                    <a:pt x="134" y="0"/>
                  </a:lnTo>
                  <a:lnTo>
                    <a:pt x="154" y="31"/>
                  </a:lnTo>
                  <a:lnTo>
                    <a:pt x="185" y="26"/>
                  </a:lnTo>
                  <a:lnTo>
                    <a:pt x="208" y="54"/>
                  </a:lnTo>
                  <a:lnTo>
                    <a:pt x="247" y="47"/>
                  </a:lnTo>
                  <a:lnTo>
                    <a:pt x="257" y="79"/>
                  </a:lnTo>
                  <a:lnTo>
                    <a:pt x="296" y="100"/>
                  </a:lnTo>
                  <a:lnTo>
                    <a:pt x="342" y="93"/>
                  </a:lnTo>
                  <a:lnTo>
                    <a:pt x="348" y="116"/>
                  </a:lnTo>
                  <a:lnTo>
                    <a:pt x="397" y="114"/>
                  </a:lnTo>
                  <a:lnTo>
                    <a:pt x="398" y="145"/>
                  </a:lnTo>
                  <a:lnTo>
                    <a:pt x="393" y="182"/>
                  </a:lnTo>
                  <a:lnTo>
                    <a:pt x="389" y="215"/>
                  </a:lnTo>
                  <a:lnTo>
                    <a:pt x="386" y="241"/>
                  </a:lnTo>
                  <a:lnTo>
                    <a:pt x="367" y="274"/>
                  </a:lnTo>
                  <a:lnTo>
                    <a:pt x="365" y="309"/>
                  </a:lnTo>
                  <a:lnTo>
                    <a:pt x="338" y="344"/>
                  </a:lnTo>
                  <a:lnTo>
                    <a:pt x="254" y="410"/>
                  </a:lnTo>
                  <a:lnTo>
                    <a:pt x="195" y="455"/>
                  </a:lnTo>
                  <a:lnTo>
                    <a:pt x="156" y="466"/>
                  </a:lnTo>
                  <a:lnTo>
                    <a:pt x="131" y="448"/>
                  </a:lnTo>
                  <a:lnTo>
                    <a:pt x="73" y="421"/>
                  </a:lnTo>
                  <a:lnTo>
                    <a:pt x="47" y="357"/>
                  </a:lnTo>
                  <a:lnTo>
                    <a:pt x="37" y="335"/>
                  </a:lnTo>
                  <a:lnTo>
                    <a:pt x="31" y="320"/>
                  </a:lnTo>
                  <a:lnTo>
                    <a:pt x="10" y="295"/>
                  </a:lnTo>
                  <a:lnTo>
                    <a:pt x="13" y="276"/>
                  </a:lnTo>
                  <a:lnTo>
                    <a:pt x="19" y="239"/>
                  </a:lnTo>
                  <a:lnTo>
                    <a:pt x="0" y="199"/>
                  </a:lnTo>
                  <a:lnTo>
                    <a:pt x="68" y="131"/>
                  </a:lnTo>
                  <a:lnTo>
                    <a:pt x="84" y="99"/>
                  </a:lnTo>
                  <a:lnTo>
                    <a:pt x="112" y="88"/>
                  </a:lnTo>
                  <a:lnTo>
                    <a:pt x="79" y="14"/>
                  </a:lnTo>
                  <a:lnTo>
                    <a:pt x="79" y="1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0" name="Freeform 66"/>
            <p:cNvSpPr>
              <a:spLocks noEditPoints="1"/>
            </p:cNvSpPr>
            <p:nvPr/>
          </p:nvSpPr>
          <p:spPr bwMode="auto">
            <a:xfrm>
              <a:off x="9105900" y="3128963"/>
              <a:ext cx="385763" cy="450850"/>
            </a:xfrm>
            <a:custGeom>
              <a:avLst/>
              <a:gdLst>
                <a:gd name="T0" fmla="*/ 159 w 405"/>
                <a:gd name="T1" fmla="*/ 472 h 472"/>
                <a:gd name="T2" fmla="*/ 159 w 405"/>
                <a:gd name="T3" fmla="*/ 472 h 472"/>
                <a:gd name="T4" fmla="*/ 133 w 405"/>
                <a:gd name="T5" fmla="*/ 453 h 472"/>
                <a:gd name="T6" fmla="*/ 74 w 405"/>
                <a:gd name="T7" fmla="*/ 426 h 472"/>
                <a:gd name="T8" fmla="*/ 74 w 405"/>
                <a:gd name="T9" fmla="*/ 425 h 472"/>
                <a:gd name="T10" fmla="*/ 32 w 405"/>
                <a:gd name="T11" fmla="*/ 325 h 472"/>
                <a:gd name="T12" fmla="*/ 11 w 405"/>
                <a:gd name="T13" fmla="*/ 299 h 472"/>
                <a:gd name="T14" fmla="*/ 19 w 405"/>
                <a:gd name="T15" fmla="*/ 243 h 472"/>
                <a:gd name="T16" fmla="*/ 0 w 405"/>
                <a:gd name="T17" fmla="*/ 202 h 472"/>
                <a:gd name="T18" fmla="*/ 69 w 405"/>
                <a:gd name="T19" fmla="*/ 132 h 472"/>
                <a:gd name="T20" fmla="*/ 85 w 405"/>
                <a:gd name="T21" fmla="*/ 100 h 472"/>
                <a:gd name="T22" fmla="*/ 112 w 405"/>
                <a:gd name="T23" fmla="*/ 89 h 472"/>
                <a:gd name="T24" fmla="*/ 81 w 405"/>
                <a:gd name="T25" fmla="*/ 20 h 472"/>
                <a:gd name="T26" fmla="*/ 74 w 405"/>
                <a:gd name="T27" fmla="*/ 16 h 472"/>
                <a:gd name="T28" fmla="*/ 140 w 405"/>
                <a:gd name="T29" fmla="*/ 0 h 472"/>
                <a:gd name="T30" fmla="*/ 159 w 405"/>
                <a:gd name="T31" fmla="*/ 30 h 472"/>
                <a:gd name="T32" fmla="*/ 190 w 405"/>
                <a:gd name="T33" fmla="*/ 26 h 472"/>
                <a:gd name="T34" fmla="*/ 213 w 405"/>
                <a:gd name="T35" fmla="*/ 54 h 472"/>
                <a:gd name="T36" fmla="*/ 253 w 405"/>
                <a:gd name="T37" fmla="*/ 46 h 472"/>
                <a:gd name="T38" fmla="*/ 264 w 405"/>
                <a:gd name="T39" fmla="*/ 80 h 472"/>
                <a:gd name="T40" fmla="*/ 301 w 405"/>
                <a:gd name="T41" fmla="*/ 100 h 472"/>
                <a:gd name="T42" fmla="*/ 348 w 405"/>
                <a:gd name="T43" fmla="*/ 93 h 472"/>
                <a:gd name="T44" fmla="*/ 355 w 405"/>
                <a:gd name="T45" fmla="*/ 116 h 472"/>
                <a:gd name="T46" fmla="*/ 404 w 405"/>
                <a:gd name="T47" fmla="*/ 114 h 472"/>
                <a:gd name="T48" fmla="*/ 405 w 405"/>
                <a:gd name="T49" fmla="*/ 148 h 472"/>
                <a:gd name="T50" fmla="*/ 393 w 405"/>
                <a:gd name="T51" fmla="*/ 246 h 472"/>
                <a:gd name="T52" fmla="*/ 374 w 405"/>
                <a:gd name="T53" fmla="*/ 278 h 472"/>
                <a:gd name="T54" fmla="*/ 373 w 405"/>
                <a:gd name="T55" fmla="*/ 313 h 472"/>
                <a:gd name="T56" fmla="*/ 345 w 405"/>
                <a:gd name="T57" fmla="*/ 349 h 472"/>
                <a:gd name="T58" fmla="*/ 260 w 405"/>
                <a:gd name="T59" fmla="*/ 416 h 472"/>
                <a:gd name="T60" fmla="*/ 200 w 405"/>
                <a:gd name="T61" fmla="*/ 461 h 472"/>
                <a:gd name="T62" fmla="*/ 159 w 405"/>
                <a:gd name="T63" fmla="*/ 472 h 472"/>
                <a:gd name="T64" fmla="*/ 80 w 405"/>
                <a:gd name="T65" fmla="*/ 421 h 472"/>
                <a:gd name="T66" fmla="*/ 80 w 405"/>
                <a:gd name="T67" fmla="*/ 421 h 472"/>
                <a:gd name="T68" fmla="*/ 137 w 405"/>
                <a:gd name="T69" fmla="*/ 448 h 472"/>
                <a:gd name="T70" fmla="*/ 160 w 405"/>
                <a:gd name="T71" fmla="*/ 465 h 472"/>
                <a:gd name="T72" fmla="*/ 197 w 405"/>
                <a:gd name="T73" fmla="*/ 455 h 472"/>
                <a:gd name="T74" fmla="*/ 256 w 405"/>
                <a:gd name="T75" fmla="*/ 411 h 472"/>
                <a:gd name="T76" fmla="*/ 340 w 405"/>
                <a:gd name="T77" fmla="*/ 344 h 472"/>
                <a:gd name="T78" fmla="*/ 366 w 405"/>
                <a:gd name="T79" fmla="*/ 311 h 472"/>
                <a:gd name="T80" fmla="*/ 368 w 405"/>
                <a:gd name="T81" fmla="*/ 275 h 472"/>
                <a:gd name="T82" fmla="*/ 387 w 405"/>
                <a:gd name="T83" fmla="*/ 243 h 472"/>
                <a:gd name="T84" fmla="*/ 398 w 405"/>
                <a:gd name="T85" fmla="*/ 148 h 472"/>
                <a:gd name="T86" fmla="*/ 398 w 405"/>
                <a:gd name="T87" fmla="*/ 121 h 472"/>
                <a:gd name="T88" fmla="*/ 350 w 405"/>
                <a:gd name="T89" fmla="*/ 123 h 472"/>
                <a:gd name="T90" fmla="*/ 344 w 405"/>
                <a:gd name="T91" fmla="*/ 100 h 472"/>
                <a:gd name="T92" fmla="*/ 300 w 405"/>
                <a:gd name="T93" fmla="*/ 107 h 472"/>
                <a:gd name="T94" fmla="*/ 258 w 405"/>
                <a:gd name="T95" fmla="*/ 84 h 472"/>
                <a:gd name="T96" fmla="*/ 249 w 405"/>
                <a:gd name="T97" fmla="*/ 54 h 472"/>
                <a:gd name="T98" fmla="*/ 210 w 405"/>
                <a:gd name="T99" fmla="*/ 61 h 472"/>
                <a:gd name="T100" fmla="*/ 187 w 405"/>
                <a:gd name="T101" fmla="*/ 33 h 472"/>
                <a:gd name="T102" fmla="*/ 156 w 405"/>
                <a:gd name="T103" fmla="*/ 37 h 472"/>
                <a:gd name="T104" fmla="*/ 137 w 405"/>
                <a:gd name="T105" fmla="*/ 7 h 472"/>
                <a:gd name="T106" fmla="*/ 88 w 405"/>
                <a:gd name="T107" fmla="*/ 19 h 472"/>
                <a:gd name="T108" fmla="*/ 120 w 405"/>
                <a:gd name="T109" fmla="*/ 93 h 472"/>
                <a:gd name="T110" fmla="*/ 90 w 405"/>
                <a:gd name="T111" fmla="*/ 105 h 472"/>
                <a:gd name="T112" fmla="*/ 74 w 405"/>
                <a:gd name="T113" fmla="*/ 136 h 472"/>
                <a:gd name="T114" fmla="*/ 8 w 405"/>
                <a:gd name="T115" fmla="*/ 203 h 472"/>
                <a:gd name="T116" fmla="*/ 26 w 405"/>
                <a:gd name="T117" fmla="*/ 242 h 472"/>
                <a:gd name="T118" fmla="*/ 18 w 405"/>
                <a:gd name="T119" fmla="*/ 297 h 472"/>
                <a:gd name="T120" fmla="*/ 38 w 405"/>
                <a:gd name="T121" fmla="*/ 321 h 472"/>
                <a:gd name="T122" fmla="*/ 80 w 405"/>
                <a:gd name="T123" fmla="*/ 421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5" h="472">
                  <a:moveTo>
                    <a:pt x="159" y="472"/>
                  </a:moveTo>
                  <a:lnTo>
                    <a:pt x="159" y="472"/>
                  </a:lnTo>
                  <a:lnTo>
                    <a:pt x="133" y="453"/>
                  </a:lnTo>
                  <a:lnTo>
                    <a:pt x="74" y="426"/>
                  </a:lnTo>
                  <a:lnTo>
                    <a:pt x="74" y="425"/>
                  </a:lnTo>
                  <a:lnTo>
                    <a:pt x="32" y="325"/>
                  </a:lnTo>
                  <a:lnTo>
                    <a:pt x="11" y="299"/>
                  </a:lnTo>
                  <a:lnTo>
                    <a:pt x="19" y="243"/>
                  </a:lnTo>
                  <a:lnTo>
                    <a:pt x="0" y="202"/>
                  </a:lnTo>
                  <a:lnTo>
                    <a:pt x="69" y="132"/>
                  </a:lnTo>
                  <a:lnTo>
                    <a:pt x="85" y="100"/>
                  </a:lnTo>
                  <a:lnTo>
                    <a:pt x="112" y="89"/>
                  </a:lnTo>
                  <a:lnTo>
                    <a:pt x="81" y="20"/>
                  </a:lnTo>
                  <a:lnTo>
                    <a:pt x="74" y="16"/>
                  </a:lnTo>
                  <a:lnTo>
                    <a:pt x="140" y="0"/>
                  </a:lnTo>
                  <a:lnTo>
                    <a:pt x="159" y="30"/>
                  </a:lnTo>
                  <a:lnTo>
                    <a:pt x="190" y="26"/>
                  </a:lnTo>
                  <a:lnTo>
                    <a:pt x="213" y="54"/>
                  </a:lnTo>
                  <a:lnTo>
                    <a:pt x="253" y="46"/>
                  </a:lnTo>
                  <a:lnTo>
                    <a:pt x="264" y="80"/>
                  </a:lnTo>
                  <a:lnTo>
                    <a:pt x="301" y="100"/>
                  </a:lnTo>
                  <a:lnTo>
                    <a:pt x="348" y="93"/>
                  </a:lnTo>
                  <a:lnTo>
                    <a:pt x="355" y="116"/>
                  </a:lnTo>
                  <a:lnTo>
                    <a:pt x="404" y="114"/>
                  </a:lnTo>
                  <a:lnTo>
                    <a:pt x="405" y="148"/>
                  </a:lnTo>
                  <a:lnTo>
                    <a:pt x="393" y="246"/>
                  </a:lnTo>
                  <a:lnTo>
                    <a:pt x="374" y="278"/>
                  </a:lnTo>
                  <a:lnTo>
                    <a:pt x="373" y="313"/>
                  </a:lnTo>
                  <a:lnTo>
                    <a:pt x="345" y="349"/>
                  </a:lnTo>
                  <a:lnTo>
                    <a:pt x="260" y="416"/>
                  </a:lnTo>
                  <a:lnTo>
                    <a:pt x="200" y="461"/>
                  </a:lnTo>
                  <a:lnTo>
                    <a:pt x="159" y="472"/>
                  </a:lnTo>
                  <a:close/>
                  <a:moveTo>
                    <a:pt x="80" y="421"/>
                  </a:moveTo>
                  <a:lnTo>
                    <a:pt x="80" y="421"/>
                  </a:lnTo>
                  <a:lnTo>
                    <a:pt x="137" y="448"/>
                  </a:lnTo>
                  <a:lnTo>
                    <a:pt x="160" y="465"/>
                  </a:lnTo>
                  <a:lnTo>
                    <a:pt x="197" y="455"/>
                  </a:lnTo>
                  <a:lnTo>
                    <a:pt x="256" y="411"/>
                  </a:lnTo>
                  <a:lnTo>
                    <a:pt x="340" y="344"/>
                  </a:lnTo>
                  <a:lnTo>
                    <a:pt x="366" y="311"/>
                  </a:lnTo>
                  <a:lnTo>
                    <a:pt x="368" y="275"/>
                  </a:lnTo>
                  <a:lnTo>
                    <a:pt x="387" y="243"/>
                  </a:lnTo>
                  <a:lnTo>
                    <a:pt x="398" y="148"/>
                  </a:lnTo>
                  <a:lnTo>
                    <a:pt x="398" y="121"/>
                  </a:lnTo>
                  <a:lnTo>
                    <a:pt x="350" y="123"/>
                  </a:lnTo>
                  <a:lnTo>
                    <a:pt x="344" y="100"/>
                  </a:lnTo>
                  <a:lnTo>
                    <a:pt x="300" y="107"/>
                  </a:lnTo>
                  <a:lnTo>
                    <a:pt x="258" y="84"/>
                  </a:lnTo>
                  <a:lnTo>
                    <a:pt x="249" y="54"/>
                  </a:lnTo>
                  <a:lnTo>
                    <a:pt x="210" y="61"/>
                  </a:lnTo>
                  <a:lnTo>
                    <a:pt x="187" y="33"/>
                  </a:lnTo>
                  <a:lnTo>
                    <a:pt x="156" y="37"/>
                  </a:lnTo>
                  <a:lnTo>
                    <a:pt x="137" y="7"/>
                  </a:lnTo>
                  <a:lnTo>
                    <a:pt x="88" y="19"/>
                  </a:lnTo>
                  <a:lnTo>
                    <a:pt x="120" y="93"/>
                  </a:lnTo>
                  <a:lnTo>
                    <a:pt x="90" y="105"/>
                  </a:lnTo>
                  <a:lnTo>
                    <a:pt x="74" y="136"/>
                  </a:lnTo>
                  <a:lnTo>
                    <a:pt x="8" y="203"/>
                  </a:lnTo>
                  <a:lnTo>
                    <a:pt x="26" y="242"/>
                  </a:lnTo>
                  <a:lnTo>
                    <a:pt x="18" y="297"/>
                  </a:lnTo>
                  <a:lnTo>
                    <a:pt x="38" y="321"/>
                  </a:lnTo>
                  <a:lnTo>
                    <a:pt x="80" y="421"/>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1" name="Freeform 67"/>
            <p:cNvSpPr>
              <a:spLocks/>
            </p:cNvSpPr>
            <p:nvPr/>
          </p:nvSpPr>
          <p:spPr bwMode="auto">
            <a:xfrm>
              <a:off x="9371013" y="2797176"/>
              <a:ext cx="52388" cy="47625"/>
            </a:xfrm>
            <a:custGeom>
              <a:avLst/>
              <a:gdLst>
                <a:gd name="T0" fmla="*/ 56 w 56"/>
                <a:gd name="T1" fmla="*/ 35 h 51"/>
                <a:gd name="T2" fmla="*/ 56 w 56"/>
                <a:gd name="T3" fmla="*/ 35 h 51"/>
                <a:gd name="T4" fmla="*/ 32 w 56"/>
                <a:gd name="T5" fmla="*/ 51 h 51"/>
                <a:gd name="T6" fmla="*/ 1 w 56"/>
                <a:gd name="T7" fmla="*/ 28 h 51"/>
                <a:gd name="T8" fmla="*/ 0 w 56"/>
                <a:gd name="T9" fmla="*/ 0 h 51"/>
                <a:gd name="T10" fmla="*/ 35 w 56"/>
                <a:gd name="T11" fmla="*/ 15 h 51"/>
                <a:gd name="T12" fmla="*/ 56 w 56"/>
                <a:gd name="T13" fmla="*/ 35 h 51"/>
              </a:gdLst>
              <a:ahLst/>
              <a:cxnLst>
                <a:cxn ang="0">
                  <a:pos x="T0" y="T1"/>
                </a:cxn>
                <a:cxn ang="0">
                  <a:pos x="T2" y="T3"/>
                </a:cxn>
                <a:cxn ang="0">
                  <a:pos x="T4" y="T5"/>
                </a:cxn>
                <a:cxn ang="0">
                  <a:pos x="T6" y="T7"/>
                </a:cxn>
                <a:cxn ang="0">
                  <a:pos x="T8" y="T9"/>
                </a:cxn>
                <a:cxn ang="0">
                  <a:pos x="T10" y="T11"/>
                </a:cxn>
                <a:cxn ang="0">
                  <a:pos x="T12" y="T13"/>
                </a:cxn>
              </a:cxnLst>
              <a:rect l="0" t="0" r="r" b="b"/>
              <a:pathLst>
                <a:path w="56" h="51">
                  <a:moveTo>
                    <a:pt x="56" y="35"/>
                  </a:moveTo>
                  <a:lnTo>
                    <a:pt x="56" y="35"/>
                  </a:lnTo>
                  <a:lnTo>
                    <a:pt x="32" y="51"/>
                  </a:lnTo>
                  <a:lnTo>
                    <a:pt x="1" y="28"/>
                  </a:lnTo>
                  <a:lnTo>
                    <a:pt x="0" y="0"/>
                  </a:lnTo>
                  <a:lnTo>
                    <a:pt x="35" y="15"/>
                  </a:lnTo>
                  <a:lnTo>
                    <a:pt x="56" y="35"/>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2" name="Freeform 68"/>
            <p:cNvSpPr>
              <a:spLocks noEditPoints="1"/>
            </p:cNvSpPr>
            <p:nvPr/>
          </p:nvSpPr>
          <p:spPr bwMode="auto">
            <a:xfrm>
              <a:off x="9366250" y="2792413"/>
              <a:ext cx="63500" cy="57150"/>
            </a:xfrm>
            <a:custGeom>
              <a:avLst/>
              <a:gdLst>
                <a:gd name="T0" fmla="*/ 36 w 66"/>
                <a:gd name="T1" fmla="*/ 60 h 60"/>
                <a:gd name="T2" fmla="*/ 36 w 66"/>
                <a:gd name="T3" fmla="*/ 60 h 60"/>
                <a:gd name="T4" fmla="*/ 2 w 66"/>
                <a:gd name="T5" fmla="*/ 35 h 60"/>
                <a:gd name="T6" fmla="*/ 0 w 66"/>
                <a:gd name="T7" fmla="*/ 0 h 60"/>
                <a:gd name="T8" fmla="*/ 41 w 66"/>
                <a:gd name="T9" fmla="*/ 17 h 60"/>
                <a:gd name="T10" fmla="*/ 66 w 66"/>
                <a:gd name="T11" fmla="*/ 41 h 60"/>
                <a:gd name="T12" fmla="*/ 36 w 66"/>
                <a:gd name="T13" fmla="*/ 60 h 60"/>
                <a:gd name="T14" fmla="*/ 8 w 66"/>
                <a:gd name="T15" fmla="*/ 31 h 60"/>
                <a:gd name="T16" fmla="*/ 8 w 66"/>
                <a:gd name="T17" fmla="*/ 31 h 60"/>
                <a:gd name="T18" fmla="*/ 36 w 66"/>
                <a:gd name="T19" fmla="*/ 52 h 60"/>
                <a:gd name="T20" fmla="*/ 55 w 66"/>
                <a:gd name="T21" fmla="*/ 40 h 60"/>
                <a:gd name="T22" fmla="*/ 37 w 66"/>
                <a:gd name="T23" fmla="*/ 23 h 60"/>
                <a:gd name="T24" fmla="*/ 7 w 66"/>
                <a:gd name="T25" fmla="*/ 11 h 60"/>
                <a:gd name="T26" fmla="*/ 8 w 66"/>
                <a:gd name="T27" fmla="*/ 3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6" h="60">
                  <a:moveTo>
                    <a:pt x="36" y="60"/>
                  </a:moveTo>
                  <a:lnTo>
                    <a:pt x="36" y="60"/>
                  </a:lnTo>
                  <a:lnTo>
                    <a:pt x="2" y="35"/>
                  </a:lnTo>
                  <a:lnTo>
                    <a:pt x="0" y="0"/>
                  </a:lnTo>
                  <a:lnTo>
                    <a:pt x="41" y="17"/>
                  </a:lnTo>
                  <a:lnTo>
                    <a:pt x="66" y="41"/>
                  </a:lnTo>
                  <a:lnTo>
                    <a:pt x="36" y="60"/>
                  </a:lnTo>
                  <a:close/>
                  <a:moveTo>
                    <a:pt x="8" y="31"/>
                  </a:moveTo>
                  <a:lnTo>
                    <a:pt x="8" y="31"/>
                  </a:lnTo>
                  <a:lnTo>
                    <a:pt x="36" y="52"/>
                  </a:lnTo>
                  <a:lnTo>
                    <a:pt x="55" y="40"/>
                  </a:lnTo>
                  <a:lnTo>
                    <a:pt x="37" y="23"/>
                  </a:lnTo>
                  <a:lnTo>
                    <a:pt x="7" y="11"/>
                  </a:lnTo>
                  <a:lnTo>
                    <a:pt x="8" y="31"/>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3" name="Freeform 69"/>
            <p:cNvSpPr>
              <a:spLocks/>
            </p:cNvSpPr>
            <p:nvPr/>
          </p:nvSpPr>
          <p:spPr bwMode="auto">
            <a:xfrm>
              <a:off x="7827963" y="2265363"/>
              <a:ext cx="1590675" cy="917575"/>
            </a:xfrm>
            <a:custGeom>
              <a:avLst/>
              <a:gdLst>
                <a:gd name="T0" fmla="*/ 1308 w 1667"/>
                <a:gd name="T1" fmla="*/ 638 h 962"/>
                <a:gd name="T2" fmla="*/ 1194 w 1667"/>
                <a:gd name="T3" fmla="*/ 628 h 962"/>
                <a:gd name="T4" fmla="*/ 1125 w 1667"/>
                <a:gd name="T5" fmla="*/ 606 h 962"/>
                <a:gd name="T6" fmla="*/ 1014 w 1667"/>
                <a:gd name="T7" fmla="*/ 612 h 962"/>
                <a:gd name="T8" fmla="*/ 858 w 1667"/>
                <a:gd name="T9" fmla="*/ 594 h 962"/>
                <a:gd name="T10" fmla="*/ 718 w 1667"/>
                <a:gd name="T11" fmla="*/ 614 h 962"/>
                <a:gd name="T12" fmla="*/ 752 w 1667"/>
                <a:gd name="T13" fmla="*/ 699 h 962"/>
                <a:gd name="T14" fmla="*/ 784 w 1667"/>
                <a:gd name="T15" fmla="*/ 721 h 962"/>
                <a:gd name="T16" fmla="*/ 774 w 1667"/>
                <a:gd name="T17" fmla="*/ 759 h 962"/>
                <a:gd name="T18" fmla="*/ 720 w 1667"/>
                <a:gd name="T19" fmla="*/ 784 h 962"/>
                <a:gd name="T20" fmla="*/ 677 w 1667"/>
                <a:gd name="T21" fmla="*/ 845 h 962"/>
                <a:gd name="T22" fmla="*/ 583 w 1667"/>
                <a:gd name="T23" fmla="*/ 962 h 962"/>
                <a:gd name="T24" fmla="*/ 505 w 1667"/>
                <a:gd name="T25" fmla="*/ 877 h 962"/>
                <a:gd name="T26" fmla="*/ 554 w 1667"/>
                <a:gd name="T27" fmla="*/ 778 h 962"/>
                <a:gd name="T28" fmla="*/ 454 w 1667"/>
                <a:gd name="T29" fmla="*/ 677 h 962"/>
                <a:gd name="T30" fmla="*/ 475 w 1667"/>
                <a:gd name="T31" fmla="*/ 578 h 962"/>
                <a:gd name="T32" fmla="*/ 458 w 1667"/>
                <a:gd name="T33" fmla="*/ 501 h 962"/>
                <a:gd name="T34" fmla="*/ 362 w 1667"/>
                <a:gd name="T35" fmla="*/ 489 h 962"/>
                <a:gd name="T36" fmla="*/ 329 w 1667"/>
                <a:gd name="T37" fmla="*/ 428 h 962"/>
                <a:gd name="T38" fmla="*/ 381 w 1667"/>
                <a:gd name="T39" fmla="*/ 395 h 962"/>
                <a:gd name="T40" fmla="*/ 271 w 1667"/>
                <a:gd name="T41" fmla="*/ 332 h 962"/>
                <a:gd name="T42" fmla="*/ 150 w 1667"/>
                <a:gd name="T43" fmla="*/ 264 h 962"/>
                <a:gd name="T44" fmla="*/ 276 w 1667"/>
                <a:gd name="T45" fmla="*/ 280 h 962"/>
                <a:gd name="T46" fmla="*/ 326 w 1667"/>
                <a:gd name="T47" fmla="*/ 142 h 962"/>
                <a:gd name="T48" fmla="*/ 282 w 1667"/>
                <a:gd name="T49" fmla="*/ 89 h 962"/>
                <a:gd name="T50" fmla="*/ 200 w 1667"/>
                <a:gd name="T51" fmla="*/ 139 h 962"/>
                <a:gd name="T52" fmla="*/ 132 w 1667"/>
                <a:gd name="T53" fmla="*/ 161 h 962"/>
                <a:gd name="T54" fmla="*/ 83 w 1667"/>
                <a:gd name="T55" fmla="*/ 161 h 962"/>
                <a:gd name="T56" fmla="*/ 17 w 1667"/>
                <a:gd name="T57" fmla="*/ 71 h 962"/>
                <a:gd name="T58" fmla="*/ 43 w 1667"/>
                <a:gd name="T59" fmla="*/ 0 h 962"/>
                <a:gd name="T60" fmla="*/ 121 w 1667"/>
                <a:gd name="T61" fmla="*/ 6 h 962"/>
                <a:gd name="T62" fmla="*/ 281 w 1667"/>
                <a:gd name="T63" fmla="*/ 48 h 962"/>
                <a:gd name="T64" fmla="*/ 396 w 1667"/>
                <a:gd name="T65" fmla="*/ 107 h 962"/>
                <a:gd name="T66" fmla="*/ 430 w 1667"/>
                <a:gd name="T67" fmla="*/ 121 h 962"/>
                <a:gd name="T68" fmla="*/ 563 w 1667"/>
                <a:gd name="T69" fmla="*/ 106 h 962"/>
                <a:gd name="T70" fmla="*/ 731 w 1667"/>
                <a:gd name="T71" fmla="*/ 23 h 962"/>
                <a:gd name="T72" fmla="*/ 928 w 1667"/>
                <a:gd name="T73" fmla="*/ 59 h 962"/>
                <a:gd name="T74" fmla="*/ 1017 w 1667"/>
                <a:gd name="T75" fmla="*/ 87 h 962"/>
                <a:gd name="T76" fmla="*/ 1099 w 1667"/>
                <a:gd name="T77" fmla="*/ 112 h 962"/>
                <a:gd name="T78" fmla="*/ 1667 w 1667"/>
                <a:gd name="T79" fmla="*/ 488 h 962"/>
                <a:gd name="T80" fmla="*/ 1549 w 1667"/>
                <a:gd name="T81" fmla="*/ 570 h 962"/>
                <a:gd name="T82" fmla="*/ 1500 w 1667"/>
                <a:gd name="T83" fmla="*/ 634 h 962"/>
                <a:gd name="T84" fmla="*/ 1462 w 1667"/>
                <a:gd name="T85" fmla="*/ 610 h 962"/>
                <a:gd name="T86" fmla="*/ 1387 w 1667"/>
                <a:gd name="T87" fmla="*/ 564 h 962"/>
                <a:gd name="T88" fmla="*/ 1398 w 1667"/>
                <a:gd name="T89" fmla="*/ 505 h 962"/>
                <a:gd name="T90" fmla="*/ 1283 w 1667"/>
                <a:gd name="T91" fmla="*/ 504 h 962"/>
                <a:gd name="T92" fmla="*/ 1245 w 1667"/>
                <a:gd name="T93" fmla="*/ 535 h 962"/>
                <a:gd name="T94" fmla="*/ 1316 w 1667"/>
                <a:gd name="T95" fmla="*/ 521 h 962"/>
                <a:gd name="T96" fmla="*/ 1354 w 1667"/>
                <a:gd name="T97" fmla="*/ 596 h 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667" h="962">
                  <a:moveTo>
                    <a:pt x="1354" y="596"/>
                  </a:moveTo>
                  <a:lnTo>
                    <a:pt x="1354" y="596"/>
                  </a:lnTo>
                  <a:lnTo>
                    <a:pt x="1308" y="638"/>
                  </a:lnTo>
                  <a:lnTo>
                    <a:pt x="1272" y="622"/>
                  </a:lnTo>
                  <a:lnTo>
                    <a:pt x="1211" y="649"/>
                  </a:lnTo>
                  <a:lnTo>
                    <a:pt x="1194" y="628"/>
                  </a:lnTo>
                  <a:lnTo>
                    <a:pt x="1182" y="630"/>
                  </a:lnTo>
                  <a:lnTo>
                    <a:pt x="1124" y="634"/>
                  </a:lnTo>
                  <a:lnTo>
                    <a:pt x="1125" y="606"/>
                  </a:lnTo>
                  <a:lnTo>
                    <a:pt x="1058" y="584"/>
                  </a:lnTo>
                  <a:lnTo>
                    <a:pt x="1033" y="563"/>
                  </a:lnTo>
                  <a:lnTo>
                    <a:pt x="1014" y="612"/>
                  </a:lnTo>
                  <a:lnTo>
                    <a:pt x="958" y="624"/>
                  </a:lnTo>
                  <a:lnTo>
                    <a:pt x="880" y="631"/>
                  </a:lnTo>
                  <a:lnTo>
                    <a:pt x="858" y="594"/>
                  </a:lnTo>
                  <a:lnTo>
                    <a:pt x="807" y="619"/>
                  </a:lnTo>
                  <a:lnTo>
                    <a:pt x="779" y="593"/>
                  </a:lnTo>
                  <a:lnTo>
                    <a:pt x="718" y="614"/>
                  </a:lnTo>
                  <a:lnTo>
                    <a:pt x="715" y="659"/>
                  </a:lnTo>
                  <a:lnTo>
                    <a:pt x="754" y="683"/>
                  </a:lnTo>
                  <a:lnTo>
                    <a:pt x="752" y="699"/>
                  </a:lnTo>
                  <a:lnTo>
                    <a:pt x="749" y="711"/>
                  </a:lnTo>
                  <a:lnTo>
                    <a:pt x="749" y="713"/>
                  </a:lnTo>
                  <a:lnTo>
                    <a:pt x="784" y="721"/>
                  </a:lnTo>
                  <a:lnTo>
                    <a:pt x="825" y="743"/>
                  </a:lnTo>
                  <a:lnTo>
                    <a:pt x="803" y="751"/>
                  </a:lnTo>
                  <a:lnTo>
                    <a:pt x="774" y="759"/>
                  </a:lnTo>
                  <a:lnTo>
                    <a:pt x="766" y="777"/>
                  </a:lnTo>
                  <a:lnTo>
                    <a:pt x="741" y="759"/>
                  </a:lnTo>
                  <a:lnTo>
                    <a:pt x="720" y="784"/>
                  </a:lnTo>
                  <a:lnTo>
                    <a:pt x="694" y="780"/>
                  </a:lnTo>
                  <a:lnTo>
                    <a:pt x="670" y="798"/>
                  </a:lnTo>
                  <a:lnTo>
                    <a:pt x="677" y="845"/>
                  </a:lnTo>
                  <a:lnTo>
                    <a:pt x="649" y="855"/>
                  </a:lnTo>
                  <a:lnTo>
                    <a:pt x="639" y="914"/>
                  </a:lnTo>
                  <a:lnTo>
                    <a:pt x="583" y="962"/>
                  </a:lnTo>
                  <a:lnTo>
                    <a:pt x="550" y="902"/>
                  </a:lnTo>
                  <a:lnTo>
                    <a:pt x="506" y="887"/>
                  </a:lnTo>
                  <a:lnTo>
                    <a:pt x="505" y="877"/>
                  </a:lnTo>
                  <a:lnTo>
                    <a:pt x="515" y="794"/>
                  </a:lnTo>
                  <a:lnTo>
                    <a:pt x="553" y="793"/>
                  </a:lnTo>
                  <a:lnTo>
                    <a:pt x="554" y="778"/>
                  </a:lnTo>
                  <a:lnTo>
                    <a:pt x="497" y="759"/>
                  </a:lnTo>
                  <a:lnTo>
                    <a:pt x="476" y="698"/>
                  </a:lnTo>
                  <a:lnTo>
                    <a:pt x="454" y="677"/>
                  </a:lnTo>
                  <a:lnTo>
                    <a:pt x="456" y="643"/>
                  </a:lnTo>
                  <a:lnTo>
                    <a:pt x="481" y="632"/>
                  </a:lnTo>
                  <a:lnTo>
                    <a:pt x="475" y="578"/>
                  </a:lnTo>
                  <a:lnTo>
                    <a:pt x="478" y="574"/>
                  </a:lnTo>
                  <a:lnTo>
                    <a:pt x="481" y="513"/>
                  </a:lnTo>
                  <a:lnTo>
                    <a:pt x="458" y="501"/>
                  </a:lnTo>
                  <a:lnTo>
                    <a:pt x="430" y="498"/>
                  </a:lnTo>
                  <a:lnTo>
                    <a:pt x="418" y="495"/>
                  </a:lnTo>
                  <a:lnTo>
                    <a:pt x="362" y="489"/>
                  </a:lnTo>
                  <a:lnTo>
                    <a:pt x="353" y="476"/>
                  </a:lnTo>
                  <a:lnTo>
                    <a:pt x="338" y="454"/>
                  </a:lnTo>
                  <a:lnTo>
                    <a:pt x="329" y="428"/>
                  </a:lnTo>
                  <a:lnTo>
                    <a:pt x="324" y="413"/>
                  </a:lnTo>
                  <a:lnTo>
                    <a:pt x="357" y="404"/>
                  </a:lnTo>
                  <a:lnTo>
                    <a:pt x="381" y="395"/>
                  </a:lnTo>
                  <a:lnTo>
                    <a:pt x="355" y="372"/>
                  </a:lnTo>
                  <a:lnTo>
                    <a:pt x="297" y="374"/>
                  </a:lnTo>
                  <a:lnTo>
                    <a:pt x="271" y="332"/>
                  </a:lnTo>
                  <a:lnTo>
                    <a:pt x="196" y="309"/>
                  </a:lnTo>
                  <a:lnTo>
                    <a:pt x="168" y="311"/>
                  </a:lnTo>
                  <a:lnTo>
                    <a:pt x="150" y="264"/>
                  </a:lnTo>
                  <a:lnTo>
                    <a:pt x="169" y="223"/>
                  </a:lnTo>
                  <a:lnTo>
                    <a:pt x="249" y="257"/>
                  </a:lnTo>
                  <a:lnTo>
                    <a:pt x="276" y="280"/>
                  </a:lnTo>
                  <a:lnTo>
                    <a:pt x="302" y="233"/>
                  </a:lnTo>
                  <a:lnTo>
                    <a:pt x="324" y="172"/>
                  </a:lnTo>
                  <a:lnTo>
                    <a:pt x="326" y="142"/>
                  </a:lnTo>
                  <a:lnTo>
                    <a:pt x="304" y="134"/>
                  </a:lnTo>
                  <a:lnTo>
                    <a:pt x="281" y="127"/>
                  </a:lnTo>
                  <a:lnTo>
                    <a:pt x="282" y="89"/>
                  </a:lnTo>
                  <a:lnTo>
                    <a:pt x="277" y="88"/>
                  </a:lnTo>
                  <a:lnTo>
                    <a:pt x="268" y="88"/>
                  </a:lnTo>
                  <a:lnTo>
                    <a:pt x="200" y="139"/>
                  </a:lnTo>
                  <a:lnTo>
                    <a:pt x="164" y="170"/>
                  </a:lnTo>
                  <a:lnTo>
                    <a:pt x="156" y="157"/>
                  </a:lnTo>
                  <a:lnTo>
                    <a:pt x="132" y="161"/>
                  </a:lnTo>
                  <a:lnTo>
                    <a:pt x="102" y="162"/>
                  </a:lnTo>
                  <a:lnTo>
                    <a:pt x="100" y="158"/>
                  </a:lnTo>
                  <a:lnTo>
                    <a:pt x="83" y="161"/>
                  </a:lnTo>
                  <a:lnTo>
                    <a:pt x="42" y="138"/>
                  </a:lnTo>
                  <a:lnTo>
                    <a:pt x="17" y="86"/>
                  </a:lnTo>
                  <a:lnTo>
                    <a:pt x="17" y="71"/>
                  </a:lnTo>
                  <a:lnTo>
                    <a:pt x="0" y="54"/>
                  </a:lnTo>
                  <a:lnTo>
                    <a:pt x="2" y="34"/>
                  </a:lnTo>
                  <a:lnTo>
                    <a:pt x="43" y="0"/>
                  </a:lnTo>
                  <a:lnTo>
                    <a:pt x="67" y="9"/>
                  </a:lnTo>
                  <a:lnTo>
                    <a:pt x="100" y="13"/>
                  </a:lnTo>
                  <a:lnTo>
                    <a:pt x="121" y="6"/>
                  </a:lnTo>
                  <a:lnTo>
                    <a:pt x="152" y="11"/>
                  </a:lnTo>
                  <a:lnTo>
                    <a:pt x="262" y="57"/>
                  </a:lnTo>
                  <a:lnTo>
                    <a:pt x="281" y="48"/>
                  </a:lnTo>
                  <a:lnTo>
                    <a:pt x="343" y="66"/>
                  </a:lnTo>
                  <a:lnTo>
                    <a:pt x="383" y="100"/>
                  </a:lnTo>
                  <a:lnTo>
                    <a:pt x="396" y="107"/>
                  </a:lnTo>
                  <a:lnTo>
                    <a:pt x="424" y="107"/>
                  </a:lnTo>
                  <a:lnTo>
                    <a:pt x="426" y="112"/>
                  </a:lnTo>
                  <a:lnTo>
                    <a:pt x="430" y="121"/>
                  </a:lnTo>
                  <a:lnTo>
                    <a:pt x="462" y="133"/>
                  </a:lnTo>
                  <a:lnTo>
                    <a:pt x="521" y="117"/>
                  </a:lnTo>
                  <a:lnTo>
                    <a:pt x="563" y="106"/>
                  </a:lnTo>
                  <a:lnTo>
                    <a:pt x="611" y="76"/>
                  </a:lnTo>
                  <a:lnTo>
                    <a:pt x="659" y="48"/>
                  </a:lnTo>
                  <a:lnTo>
                    <a:pt x="731" y="23"/>
                  </a:lnTo>
                  <a:lnTo>
                    <a:pt x="822" y="32"/>
                  </a:lnTo>
                  <a:lnTo>
                    <a:pt x="889" y="48"/>
                  </a:lnTo>
                  <a:lnTo>
                    <a:pt x="928" y="59"/>
                  </a:lnTo>
                  <a:lnTo>
                    <a:pt x="965" y="78"/>
                  </a:lnTo>
                  <a:lnTo>
                    <a:pt x="1002" y="71"/>
                  </a:lnTo>
                  <a:lnTo>
                    <a:pt x="1017" y="87"/>
                  </a:lnTo>
                  <a:lnTo>
                    <a:pt x="1054" y="100"/>
                  </a:lnTo>
                  <a:lnTo>
                    <a:pt x="1091" y="97"/>
                  </a:lnTo>
                  <a:lnTo>
                    <a:pt x="1099" y="112"/>
                  </a:lnTo>
                  <a:lnTo>
                    <a:pt x="1323" y="185"/>
                  </a:lnTo>
                  <a:lnTo>
                    <a:pt x="1551" y="296"/>
                  </a:lnTo>
                  <a:lnTo>
                    <a:pt x="1667" y="488"/>
                  </a:lnTo>
                  <a:lnTo>
                    <a:pt x="1589" y="542"/>
                  </a:lnTo>
                  <a:lnTo>
                    <a:pt x="1560" y="574"/>
                  </a:lnTo>
                  <a:lnTo>
                    <a:pt x="1549" y="570"/>
                  </a:lnTo>
                  <a:lnTo>
                    <a:pt x="1529" y="583"/>
                  </a:lnTo>
                  <a:lnTo>
                    <a:pt x="1516" y="631"/>
                  </a:lnTo>
                  <a:lnTo>
                    <a:pt x="1500" y="634"/>
                  </a:lnTo>
                  <a:lnTo>
                    <a:pt x="1494" y="621"/>
                  </a:lnTo>
                  <a:lnTo>
                    <a:pt x="1477" y="603"/>
                  </a:lnTo>
                  <a:lnTo>
                    <a:pt x="1462" y="610"/>
                  </a:lnTo>
                  <a:lnTo>
                    <a:pt x="1463" y="566"/>
                  </a:lnTo>
                  <a:lnTo>
                    <a:pt x="1443" y="560"/>
                  </a:lnTo>
                  <a:lnTo>
                    <a:pt x="1387" y="564"/>
                  </a:lnTo>
                  <a:lnTo>
                    <a:pt x="1390" y="546"/>
                  </a:lnTo>
                  <a:lnTo>
                    <a:pt x="1420" y="512"/>
                  </a:lnTo>
                  <a:lnTo>
                    <a:pt x="1398" y="505"/>
                  </a:lnTo>
                  <a:lnTo>
                    <a:pt x="1389" y="471"/>
                  </a:lnTo>
                  <a:lnTo>
                    <a:pt x="1295" y="500"/>
                  </a:lnTo>
                  <a:lnTo>
                    <a:pt x="1283" y="504"/>
                  </a:lnTo>
                  <a:lnTo>
                    <a:pt x="1272" y="507"/>
                  </a:lnTo>
                  <a:lnTo>
                    <a:pt x="1274" y="526"/>
                  </a:lnTo>
                  <a:lnTo>
                    <a:pt x="1245" y="535"/>
                  </a:lnTo>
                  <a:lnTo>
                    <a:pt x="1257" y="550"/>
                  </a:lnTo>
                  <a:lnTo>
                    <a:pt x="1292" y="549"/>
                  </a:lnTo>
                  <a:lnTo>
                    <a:pt x="1316" y="521"/>
                  </a:lnTo>
                  <a:lnTo>
                    <a:pt x="1344" y="542"/>
                  </a:lnTo>
                  <a:lnTo>
                    <a:pt x="1327" y="565"/>
                  </a:lnTo>
                  <a:lnTo>
                    <a:pt x="1354" y="596"/>
                  </a:lnTo>
                  <a:lnTo>
                    <a:pt x="1354" y="596"/>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4" name="Freeform 70"/>
            <p:cNvSpPr>
              <a:spLocks noEditPoints="1"/>
            </p:cNvSpPr>
            <p:nvPr/>
          </p:nvSpPr>
          <p:spPr bwMode="auto">
            <a:xfrm>
              <a:off x="7824788" y="2260601"/>
              <a:ext cx="1598613" cy="927100"/>
            </a:xfrm>
            <a:custGeom>
              <a:avLst/>
              <a:gdLst>
                <a:gd name="T0" fmla="*/ 506 w 1676"/>
                <a:gd name="T1" fmla="*/ 881 h 971"/>
                <a:gd name="T2" fmla="*/ 477 w 1676"/>
                <a:gd name="T3" fmla="*/ 704 h 971"/>
                <a:gd name="T4" fmla="*/ 479 w 1676"/>
                <a:gd name="T5" fmla="*/ 577 h 971"/>
                <a:gd name="T6" fmla="*/ 365 w 1676"/>
                <a:gd name="T7" fmla="*/ 496 h 971"/>
                <a:gd name="T8" fmla="*/ 360 w 1676"/>
                <a:gd name="T9" fmla="*/ 405 h 971"/>
                <a:gd name="T10" fmla="*/ 200 w 1676"/>
                <a:gd name="T11" fmla="*/ 316 h 971"/>
                <a:gd name="T12" fmla="*/ 279 w 1676"/>
                <a:gd name="T13" fmla="*/ 279 h 971"/>
                <a:gd name="T14" fmla="*/ 282 w 1676"/>
                <a:gd name="T15" fmla="*/ 133 h 971"/>
                <a:gd name="T16" fmla="*/ 167 w 1676"/>
                <a:gd name="T17" fmla="*/ 179 h 971"/>
                <a:gd name="T18" fmla="*/ 87 w 1676"/>
                <a:gd name="T19" fmla="*/ 169 h 971"/>
                <a:gd name="T20" fmla="*/ 2 w 1676"/>
                <a:gd name="T21" fmla="*/ 36 h 971"/>
                <a:gd name="T22" fmla="*/ 156 w 1676"/>
                <a:gd name="T23" fmla="*/ 12 h 971"/>
                <a:gd name="T24" fmla="*/ 401 w 1676"/>
                <a:gd name="T25" fmla="*/ 108 h 971"/>
                <a:gd name="T26" fmla="*/ 525 w 1676"/>
                <a:gd name="T27" fmla="*/ 118 h 971"/>
                <a:gd name="T28" fmla="*/ 826 w 1676"/>
                <a:gd name="T29" fmla="*/ 33 h 971"/>
                <a:gd name="T30" fmla="*/ 1023 w 1676"/>
                <a:gd name="T31" fmla="*/ 88 h 971"/>
                <a:gd name="T32" fmla="*/ 1557 w 1676"/>
                <a:gd name="T33" fmla="*/ 298 h 971"/>
                <a:gd name="T34" fmla="*/ 1536 w 1676"/>
                <a:gd name="T35" fmla="*/ 589 h 971"/>
                <a:gd name="T36" fmla="*/ 1462 w 1676"/>
                <a:gd name="T37" fmla="*/ 619 h 971"/>
                <a:gd name="T38" fmla="*/ 1418 w 1676"/>
                <a:gd name="T39" fmla="*/ 518 h 971"/>
                <a:gd name="T40" fmla="*/ 1254 w 1676"/>
                <a:gd name="T41" fmla="*/ 541 h 971"/>
                <a:gd name="T42" fmla="*/ 1335 w 1676"/>
                <a:gd name="T43" fmla="*/ 569 h 971"/>
                <a:gd name="T44" fmla="*/ 1196 w 1676"/>
                <a:gd name="T45" fmla="*/ 636 h 971"/>
                <a:gd name="T46" fmla="*/ 1039 w 1676"/>
                <a:gd name="T47" fmla="*/ 573 h 971"/>
                <a:gd name="T48" fmla="*/ 811 w 1676"/>
                <a:gd name="T49" fmla="*/ 627 h 971"/>
                <a:gd name="T50" fmla="*/ 757 w 1676"/>
                <a:gd name="T51" fmla="*/ 715 h 971"/>
                <a:gd name="T52" fmla="*/ 772 w 1676"/>
                <a:gd name="T53" fmla="*/ 786 h 971"/>
                <a:gd name="T54" fmla="*/ 685 w 1676"/>
                <a:gd name="T55" fmla="*/ 851 h 971"/>
                <a:gd name="T56" fmla="*/ 513 w 1676"/>
                <a:gd name="T57" fmla="*/ 889 h 971"/>
                <a:gd name="T58" fmla="*/ 677 w 1676"/>
                <a:gd name="T59" fmla="*/ 847 h 971"/>
                <a:gd name="T60" fmla="*/ 769 w 1676"/>
                <a:gd name="T61" fmla="*/ 776 h 971"/>
                <a:gd name="T62" fmla="*/ 750 w 1676"/>
                <a:gd name="T63" fmla="*/ 720 h 971"/>
                <a:gd name="T64" fmla="*/ 784 w 1676"/>
                <a:gd name="T65" fmla="*/ 594 h 971"/>
                <a:gd name="T66" fmla="*/ 1016 w 1676"/>
                <a:gd name="T67" fmla="*/ 613 h 971"/>
                <a:gd name="T68" fmla="*/ 1185 w 1676"/>
                <a:gd name="T69" fmla="*/ 631 h 971"/>
                <a:gd name="T70" fmla="*/ 1354 w 1676"/>
                <a:gd name="T71" fmla="*/ 600 h 971"/>
                <a:gd name="T72" fmla="*/ 1259 w 1676"/>
                <a:gd name="T73" fmla="*/ 557 h 971"/>
                <a:gd name="T74" fmla="*/ 1395 w 1676"/>
                <a:gd name="T75" fmla="*/ 471 h 971"/>
                <a:gd name="T76" fmla="*/ 1447 w 1676"/>
                <a:gd name="T77" fmla="*/ 561 h 971"/>
                <a:gd name="T78" fmla="*/ 1506 w 1676"/>
                <a:gd name="T79" fmla="*/ 634 h 971"/>
                <a:gd name="T80" fmla="*/ 1591 w 1676"/>
                <a:gd name="T81" fmla="*/ 544 h 971"/>
                <a:gd name="T82" fmla="*/ 1093 w 1676"/>
                <a:gd name="T83" fmla="*/ 105 h 971"/>
                <a:gd name="T84" fmla="*/ 931 w 1676"/>
                <a:gd name="T85" fmla="*/ 66 h 971"/>
                <a:gd name="T86" fmla="*/ 617 w 1676"/>
                <a:gd name="T87" fmla="*/ 83 h 971"/>
                <a:gd name="T88" fmla="*/ 426 w 1676"/>
                <a:gd name="T89" fmla="*/ 115 h 971"/>
                <a:gd name="T90" fmla="*/ 266 w 1676"/>
                <a:gd name="T91" fmla="*/ 65 h 971"/>
                <a:gd name="T92" fmla="*/ 48 w 1676"/>
                <a:gd name="T93" fmla="*/ 8 h 971"/>
                <a:gd name="T94" fmla="*/ 49 w 1676"/>
                <a:gd name="T95" fmla="*/ 140 h 971"/>
                <a:gd name="T96" fmla="*/ 162 w 1676"/>
                <a:gd name="T97" fmla="*/ 158 h 971"/>
                <a:gd name="T98" fmla="*/ 289 w 1676"/>
                <a:gd name="T99" fmla="*/ 91 h 971"/>
                <a:gd name="T100" fmla="*/ 309 w 1676"/>
                <a:gd name="T101" fmla="*/ 238 h 971"/>
                <a:gd name="T102" fmla="*/ 174 w 1676"/>
                <a:gd name="T103" fmla="*/ 312 h 971"/>
                <a:gd name="T104" fmla="*/ 391 w 1676"/>
                <a:gd name="T105" fmla="*/ 400 h 971"/>
                <a:gd name="T106" fmla="*/ 368 w 1676"/>
                <a:gd name="T107" fmla="*/ 490 h 971"/>
                <a:gd name="T108" fmla="*/ 485 w 1676"/>
                <a:gd name="T109" fmla="*/ 580 h 971"/>
                <a:gd name="T110" fmla="*/ 483 w 1676"/>
                <a:gd name="T111" fmla="*/ 701 h 971"/>
                <a:gd name="T112" fmla="*/ 513 w 1676"/>
                <a:gd name="T113" fmla="*/ 881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76" h="971">
                  <a:moveTo>
                    <a:pt x="586" y="971"/>
                  </a:moveTo>
                  <a:lnTo>
                    <a:pt x="586" y="971"/>
                  </a:lnTo>
                  <a:lnTo>
                    <a:pt x="552" y="909"/>
                  </a:lnTo>
                  <a:lnTo>
                    <a:pt x="506" y="894"/>
                  </a:lnTo>
                  <a:lnTo>
                    <a:pt x="506" y="881"/>
                  </a:lnTo>
                  <a:lnTo>
                    <a:pt x="516" y="795"/>
                  </a:lnTo>
                  <a:lnTo>
                    <a:pt x="554" y="793"/>
                  </a:lnTo>
                  <a:lnTo>
                    <a:pt x="555" y="785"/>
                  </a:lnTo>
                  <a:lnTo>
                    <a:pt x="498" y="765"/>
                  </a:lnTo>
                  <a:lnTo>
                    <a:pt x="477" y="704"/>
                  </a:lnTo>
                  <a:lnTo>
                    <a:pt x="454" y="683"/>
                  </a:lnTo>
                  <a:lnTo>
                    <a:pt x="457" y="644"/>
                  </a:lnTo>
                  <a:lnTo>
                    <a:pt x="482" y="634"/>
                  </a:lnTo>
                  <a:lnTo>
                    <a:pt x="476" y="582"/>
                  </a:lnTo>
                  <a:lnTo>
                    <a:pt x="479" y="577"/>
                  </a:lnTo>
                  <a:lnTo>
                    <a:pt x="482" y="519"/>
                  </a:lnTo>
                  <a:lnTo>
                    <a:pt x="461" y="508"/>
                  </a:lnTo>
                  <a:lnTo>
                    <a:pt x="434" y="505"/>
                  </a:lnTo>
                  <a:lnTo>
                    <a:pt x="421" y="502"/>
                  </a:lnTo>
                  <a:lnTo>
                    <a:pt x="365" y="496"/>
                  </a:lnTo>
                  <a:lnTo>
                    <a:pt x="355" y="482"/>
                  </a:lnTo>
                  <a:lnTo>
                    <a:pt x="339" y="459"/>
                  </a:lnTo>
                  <a:lnTo>
                    <a:pt x="330" y="433"/>
                  </a:lnTo>
                  <a:lnTo>
                    <a:pt x="323" y="415"/>
                  </a:lnTo>
                  <a:lnTo>
                    <a:pt x="360" y="405"/>
                  </a:lnTo>
                  <a:lnTo>
                    <a:pt x="378" y="398"/>
                  </a:lnTo>
                  <a:lnTo>
                    <a:pt x="358" y="380"/>
                  </a:lnTo>
                  <a:lnTo>
                    <a:pt x="299" y="382"/>
                  </a:lnTo>
                  <a:lnTo>
                    <a:pt x="273" y="338"/>
                  </a:lnTo>
                  <a:lnTo>
                    <a:pt x="200" y="316"/>
                  </a:lnTo>
                  <a:lnTo>
                    <a:pt x="170" y="319"/>
                  </a:lnTo>
                  <a:lnTo>
                    <a:pt x="150" y="268"/>
                  </a:lnTo>
                  <a:lnTo>
                    <a:pt x="172" y="223"/>
                  </a:lnTo>
                  <a:lnTo>
                    <a:pt x="255" y="259"/>
                  </a:lnTo>
                  <a:lnTo>
                    <a:pt x="279" y="279"/>
                  </a:lnTo>
                  <a:lnTo>
                    <a:pt x="303" y="236"/>
                  </a:lnTo>
                  <a:lnTo>
                    <a:pt x="325" y="175"/>
                  </a:lnTo>
                  <a:lnTo>
                    <a:pt x="327" y="149"/>
                  </a:lnTo>
                  <a:lnTo>
                    <a:pt x="306" y="141"/>
                  </a:lnTo>
                  <a:lnTo>
                    <a:pt x="282" y="133"/>
                  </a:lnTo>
                  <a:lnTo>
                    <a:pt x="282" y="96"/>
                  </a:lnTo>
                  <a:lnTo>
                    <a:pt x="281" y="95"/>
                  </a:lnTo>
                  <a:lnTo>
                    <a:pt x="273" y="96"/>
                  </a:lnTo>
                  <a:lnTo>
                    <a:pt x="206" y="145"/>
                  </a:lnTo>
                  <a:lnTo>
                    <a:pt x="167" y="179"/>
                  </a:lnTo>
                  <a:lnTo>
                    <a:pt x="158" y="165"/>
                  </a:lnTo>
                  <a:lnTo>
                    <a:pt x="137" y="168"/>
                  </a:lnTo>
                  <a:lnTo>
                    <a:pt x="104" y="170"/>
                  </a:lnTo>
                  <a:lnTo>
                    <a:pt x="102" y="165"/>
                  </a:lnTo>
                  <a:lnTo>
                    <a:pt x="87" y="169"/>
                  </a:lnTo>
                  <a:lnTo>
                    <a:pt x="44" y="145"/>
                  </a:lnTo>
                  <a:lnTo>
                    <a:pt x="18" y="90"/>
                  </a:lnTo>
                  <a:lnTo>
                    <a:pt x="18" y="77"/>
                  </a:lnTo>
                  <a:lnTo>
                    <a:pt x="0" y="60"/>
                  </a:lnTo>
                  <a:lnTo>
                    <a:pt x="2" y="36"/>
                  </a:lnTo>
                  <a:lnTo>
                    <a:pt x="46" y="0"/>
                  </a:lnTo>
                  <a:lnTo>
                    <a:pt x="71" y="10"/>
                  </a:lnTo>
                  <a:lnTo>
                    <a:pt x="104" y="14"/>
                  </a:lnTo>
                  <a:lnTo>
                    <a:pt x="125" y="7"/>
                  </a:lnTo>
                  <a:lnTo>
                    <a:pt x="156" y="12"/>
                  </a:lnTo>
                  <a:lnTo>
                    <a:pt x="266" y="58"/>
                  </a:lnTo>
                  <a:lnTo>
                    <a:pt x="284" y="48"/>
                  </a:lnTo>
                  <a:lnTo>
                    <a:pt x="349" y="67"/>
                  </a:lnTo>
                  <a:lnTo>
                    <a:pt x="389" y="101"/>
                  </a:lnTo>
                  <a:lnTo>
                    <a:pt x="401" y="108"/>
                  </a:lnTo>
                  <a:lnTo>
                    <a:pt x="431" y="108"/>
                  </a:lnTo>
                  <a:lnTo>
                    <a:pt x="433" y="115"/>
                  </a:lnTo>
                  <a:lnTo>
                    <a:pt x="436" y="123"/>
                  </a:lnTo>
                  <a:lnTo>
                    <a:pt x="466" y="134"/>
                  </a:lnTo>
                  <a:lnTo>
                    <a:pt x="525" y="118"/>
                  </a:lnTo>
                  <a:lnTo>
                    <a:pt x="566" y="107"/>
                  </a:lnTo>
                  <a:lnTo>
                    <a:pt x="613" y="77"/>
                  </a:lnTo>
                  <a:lnTo>
                    <a:pt x="661" y="49"/>
                  </a:lnTo>
                  <a:lnTo>
                    <a:pt x="735" y="24"/>
                  </a:lnTo>
                  <a:lnTo>
                    <a:pt x="826" y="33"/>
                  </a:lnTo>
                  <a:lnTo>
                    <a:pt x="894" y="48"/>
                  </a:lnTo>
                  <a:lnTo>
                    <a:pt x="933" y="60"/>
                  </a:lnTo>
                  <a:lnTo>
                    <a:pt x="969" y="78"/>
                  </a:lnTo>
                  <a:lnTo>
                    <a:pt x="1008" y="72"/>
                  </a:lnTo>
                  <a:lnTo>
                    <a:pt x="1023" y="88"/>
                  </a:lnTo>
                  <a:lnTo>
                    <a:pt x="1059" y="101"/>
                  </a:lnTo>
                  <a:lnTo>
                    <a:pt x="1097" y="98"/>
                  </a:lnTo>
                  <a:lnTo>
                    <a:pt x="1105" y="114"/>
                  </a:lnTo>
                  <a:lnTo>
                    <a:pt x="1328" y="186"/>
                  </a:lnTo>
                  <a:lnTo>
                    <a:pt x="1557" y="298"/>
                  </a:lnTo>
                  <a:lnTo>
                    <a:pt x="1676" y="493"/>
                  </a:lnTo>
                  <a:lnTo>
                    <a:pt x="1595" y="549"/>
                  </a:lnTo>
                  <a:lnTo>
                    <a:pt x="1565" y="582"/>
                  </a:lnTo>
                  <a:lnTo>
                    <a:pt x="1553" y="577"/>
                  </a:lnTo>
                  <a:lnTo>
                    <a:pt x="1536" y="589"/>
                  </a:lnTo>
                  <a:lnTo>
                    <a:pt x="1523" y="638"/>
                  </a:lnTo>
                  <a:lnTo>
                    <a:pt x="1501" y="641"/>
                  </a:lnTo>
                  <a:lnTo>
                    <a:pt x="1496" y="627"/>
                  </a:lnTo>
                  <a:lnTo>
                    <a:pt x="1480" y="611"/>
                  </a:lnTo>
                  <a:lnTo>
                    <a:pt x="1462" y="619"/>
                  </a:lnTo>
                  <a:lnTo>
                    <a:pt x="1464" y="572"/>
                  </a:lnTo>
                  <a:lnTo>
                    <a:pt x="1447" y="568"/>
                  </a:lnTo>
                  <a:lnTo>
                    <a:pt x="1388" y="572"/>
                  </a:lnTo>
                  <a:lnTo>
                    <a:pt x="1391" y="549"/>
                  </a:lnTo>
                  <a:lnTo>
                    <a:pt x="1418" y="518"/>
                  </a:lnTo>
                  <a:lnTo>
                    <a:pt x="1399" y="512"/>
                  </a:lnTo>
                  <a:lnTo>
                    <a:pt x="1390" y="480"/>
                  </a:lnTo>
                  <a:lnTo>
                    <a:pt x="1280" y="514"/>
                  </a:lnTo>
                  <a:lnTo>
                    <a:pt x="1282" y="532"/>
                  </a:lnTo>
                  <a:lnTo>
                    <a:pt x="1254" y="541"/>
                  </a:lnTo>
                  <a:lnTo>
                    <a:pt x="1262" y="550"/>
                  </a:lnTo>
                  <a:lnTo>
                    <a:pt x="1294" y="550"/>
                  </a:lnTo>
                  <a:lnTo>
                    <a:pt x="1319" y="521"/>
                  </a:lnTo>
                  <a:lnTo>
                    <a:pt x="1353" y="545"/>
                  </a:lnTo>
                  <a:lnTo>
                    <a:pt x="1335" y="569"/>
                  </a:lnTo>
                  <a:lnTo>
                    <a:pt x="1363" y="601"/>
                  </a:lnTo>
                  <a:lnTo>
                    <a:pt x="1313" y="646"/>
                  </a:lnTo>
                  <a:lnTo>
                    <a:pt x="1276" y="629"/>
                  </a:lnTo>
                  <a:lnTo>
                    <a:pt x="1214" y="657"/>
                  </a:lnTo>
                  <a:lnTo>
                    <a:pt x="1196" y="636"/>
                  </a:lnTo>
                  <a:lnTo>
                    <a:pt x="1186" y="637"/>
                  </a:lnTo>
                  <a:lnTo>
                    <a:pt x="1124" y="642"/>
                  </a:lnTo>
                  <a:lnTo>
                    <a:pt x="1125" y="613"/>
                  </a:lnTo>
                  <a:lnTo>
                    <a:pt x="1060" y="590"/>
                  </a:lnTo>
                  <a:lnTo>
                    <a:pt x="1039" y="573"/>
                  </a:lnTo>
                  <a:lnTo>
                    <a:pt x="1021" y="619"/>
                  </a:lnTo>
                  <a:lnTo>
                    <a:pt x="963" y="631"/>
                  </a:lnTo>
                  <a:lnTo>
                    <a:pt x="883" y="639"/>
                  </a:lnTo>
                  <a:lnTo>
                    <a:pt x="861" y="602"/>
                  </a:lnTo>
                  <a:lnTo>
                    <a:pt x="811" y="627"/>
                  </a:lnTo>
                  <a:lnTo>
                    <a:pt x="782" y="601"/>
                  </a:lnTo>
                  <a:lnTo>
                    <a:pt x="725" y="621"/>
                  </a:lnTo>
                  <a:lnTo>
                    <a:pt x="722" y="661"/>
                  </a:lnTo>
                  <a:lnTo>
                    <a:pt x="762" y="686"/>
                  </a:lnTo>
                  <a:lnTo>
                    <a:pt x="757" y="715"/>
                  </a:lnTo>
                  <a:lnTo>
                    <a:pt x="790" y="722"/>
                  </a:lnTo>
                  <a:lnTo>
                    <a:pt x="836" y="748"/>
                  </a:lnTo>
                  <a:lnTo>
                    <a:pt x="808" y="758"/>
                  </a:lnTo>
                  <a:lnTo>
                    <a:pt x="780" y="766"/>
                  </a:lnTo>
                  <a:lnTo>
                    <a:pt x="772" y="786"/>
                  </a:lnTo>
                  <a:lnTo>
                    <a:pt x="745" y="768"/>
                  </a:lnTo>
                  <a:lnTo>
                    <a:pt x="726" y="792"/>
                  </a:lnTo>
                  <a:lnTo>
                    <a:pt x="699" y="787"/>
                  </a:lnTo>
                  <a:lnTo>
                    <a:pt x="677" y="804"/>
                  </a:lnTo>
                  <a:lnTo>
                    <a:pt x="685" y="851"/>
                  </a:lnTo>
                  <a:lnTo>
                    <a:pt x="656" y="862"/>
                  </a:lnTo>
                  <a:lnTo>
                    <a:pt x="647" y="920"/>
                  </a:lnTo>
                  <a:lnTo>
                    <a:pt x="586" y="971"/>
                  </a:lnTo>
                  <a:close/>
                  <a:moveTo>
                    <a:pt x="513" y="889"/>
                  </a:moveTo>
                  <a:lnTo>
                    <a:pt x="513" y="889"/>
                  </a:lnTo>
                  <a:lnTo>
                    <a:pt x="556" y="903"/>
                  </a:lnTo>
                  <a:lnTo>
                    <a:pt x="588" y="961"/>
                  </a:lnTo>
                  <a:lnTo>
                    <a:pt x="640" y="917"/>
                  </a:lnTo>
                  <a:lnTo>
                    <a:pt x="650" y="857"/>
                  </a:lnTo>
                  <a:lnTo>
                    <a:pt x="677" y="847"/>
                  </a:lnTo>
                  <a:lnTo>
                    <a:pt x="670" y="801"/>
                  </a:lnTo>
                  <a:lnTo>
                    <a:pt x="697" y="780"/>
                  </a:lnTo>
                  <a:lnTo>
                    <a:pt x="723" y="785"/>
                  </a:lnTo>
                  <a:lnTo>
                    <a:pt x="744" y="759"/>
                  </a:lnTo>
                  <a:lnTo>
                    <a:pt x="769" y="776"/>
                  </a:lnTo>
                  <a:lnTo>
                    <a:pt x="775" y="760"/>
                  </a:lnTo>
                  <a:lnTo>
                    <a:pt x="806" y="752"/>
                  </a:lnTo>
                  <a:lnTo>
                    <a:pt x="821" y="747"/>
                  </a:lnTo>
                  <a:lnTo>
                    <a:pt x="787" y="728"/>
                  </a:lnTo>
                  <a:lnTo>
                    <a:pt x="750" y="720"/>
                  </a:lnTo>
                  <a:lnTo>
                    <a:pt x="750" y="715"/>
                  </a:lnTo>
                  <a:lnTo>
                    <a:pt x="755" y="689"/>
                  </a:lnTo>
                  <a:lnTo>
                    <a:pt x="715" y="665"/>
                  </a:lnTo>
                  <a:lnTo>
                    <a:pt x="719" y="616"/>
                  </a:lnTo>
                  <a:lnTo>
                    <a:pt x="784" y="594"/>
                  </a:lnTo>
                  <a:lnTo>
                    <a:pt x="812" y="619"/>
                  </a:lnTo>
                  <a:lnTo>
                    <a:pt x="863" y="594"/>
                  </a:lnTo>
                  <a:lnTo>
                    <a:pt x="886" y="632"/>
                  </a:lnTo>
                  <a:lnTo>
                    <a:pt x="962" y="625"/>
                  </a:lnTo>
                  <a:lnTo>
                    <a:pt x="1016" y="613"/>
                  </a:lnTo>
                  <a:lnTo>
                    <a:pt x="1036" y="562"/>
                  </a:lnTo>
                  <a:lnTo>
                    <a:pt x="1063" y="585"/>
                  </a:lnTo>
                  <a:lnTo>
                    <a:pt x="1132" y="608"/>
                  </a:lnTo>
                  <a:lnTo>
                    <a:pt x="1131" y="634"/>
                  </a:lnTo>
                  <a:lnTo>
                    <a:pt x="1185" y="631"/>
                  </a:lnTo>
                  <a:lnTo>
                    <a:pt x="1199" y="629"/>
                  </a:lnTo>
                  <a:lnTo>
                    <a:pt x="1216" y="649"/>
                  </a:lnTo>
                  <a:lnTo>
                    <a:pt x="1276" y="622"/>
                  </a:lnTo>
                  <a:lnTo>
                    <a:pt x="1312" y="638"/>
                  </a:lnTo>
                  <a:lnTo>
                    <a:pt x="1354" y="600"/>
                  </a:lnTo>
                  <a:lnTo>
                    <a:pt x="1327" y="569"/>
                  </a:lnTo>
                  <a:lnTo>
                    <a:pt x="1343" y="547"/>
                  </a:lnTo>
                  <a:lnTo>
                    <a:pt x="1320" y="530"/>
                  </a:lnTo>
                  <a:lnTo>
                    <a:pt x="1298" y="557"/>
                  </a:lnTo>
                  <a:lnTo>
                    <a:pt x="1259" y="557"/>
                  </a:lnTo>
                  <a:lnTo>
                    <a:pt x="1243" y="537"/>
                  </a:lnTo>
                  <a:lnTo>
                    <a:pt x="1275" y="528"/>
                  </a:lnTo>
                  <a:lnTo>
                    <a:pt x="1272" y="509"/>
                  </a:lnTo>
                  <a:lnTo>
                    <a:pt x="1298" y="501"/>
                  </a:lnTo>
                  <a:lnTo>
                    <a:pt x="1395" y="471"/>
                  </a:lnTo>
                  <a:lnTo>
                    <a:pt x="1405" y="507"/>
                  </a:lnTo>
                  <a:lnTo>
                    <a:pt x="1430" y="515"/>
                  </a:lnTo>
                  <a:lnTo>
                    <a:pt x="1397" y="552"/>
                  </a:lnTo>
                  <a:lnTo>
                    <a:pt x="1395" y="565"/>
                  </a:lnTo>
                  <a:lnTo>
                    <a:pt x="1447" y="561"/>
                  </a:lnTo>
                  <a:lnTo>
                    <a:pt x="1470" y="567"/>
                  </a:lnTo>
                  <a:lnTo>
                    <a:pt x="1469" y="608"/>
                  </a:lnTo>
                  <a:lnTo>
                    <a:pt x="1481" y="603"/>
                  </a:lnTo>
                  <a:lnTo>
                    <a:pt x="1502" y="624"/>
                  </a:lnTo>
                  <a:lnTo>
                    <a:pt x="1506" y="634"/>
                  </a:lnTo>
                  <a:lnTo>
                    <a:pt x="1517" y="632"/>
                  </a:lnTo>
                  <a:lnTo>
                    <a:pt x="1530" y="585"/>
                  </a:lnTo>
                  <a:lnTo>
                    <a:pt x="1553" y="570"/>
                  </a:lnTo>
                  <a:lnTo>
                    <a:pt x="1563" y="574"/>
                  </a:lnTo>
                  <a:lnTo>
                    <a:pt x="1591" y="544"/>
                  </a:lnTo>
                  <a:lnTo>
                    <a:pt x="1667" y="491"/>
                  </a:lnTo>
                  <a:lnTo>
                    <a:pt x="1553" y="303"/>
                  </a:lnTo>
                  <a:lnTo>
                    <a:pt x="1326" y="192"/>
                  </a:lnTo>
                  <a:lnTo>
                    <a:pt x="1101" y="119"/>
                  </a:lnTo>
                  <a:lnTo>
                    <a:pt x="1093" y="105"/>
                  </a:lnTo>
                  <a:lnTo>
                    <a:pt x="1058" y="108"/>
                  </a:lnTo>
                  <a:lnTo>
                    <a:pt x="1018" y="94"/>
                  </a:lnTo>
                  <a:lnTo>
                    <a:pt x="1005" y="79"/>
                  </a:lnTo>
                  <a:lnTo>
                    <a:pt x="968" y="85"/>
                  </a:lnTo>
                  <a:lnTo>
                    <a:pt x="931" y="66"/>
                  </a:lnTo>
                  <a:lnTo>
                    <a:pt x="892" y="55"/>
                  </a:lnTo>
                  <a:lnTo>
                    <a:pt x="825" y="39"/>
                  </a:lnTo>
                  <a:lnTo>
                    <a:pt x="736" y="30"/>
                  </a:lnTo>
                  <a:lnTo>
                    <a:pt x="664" y="55"/>
                  </a:lnTo>
                  <a:lnTo>
                    <a:pt x="617" y="83"/>
                  </a:lnTo>
                  <a:lnTo>
                    <a:pt x="568" y="113"/>
                  </a:lnTo>
                  <a:lnTo>
                    <a:pt x="526" y="125"/>
                  </a:lnTo>
                  <a:lnTo>
                    <a:pt x="466" y="141"/>
                  </a:lnTo>
                  <a:lnTo>
                    <a:pt x="431" y="128"/>
                  </a:lnTo>
                  <a:lnTo>
                    <a:pt x="426" y="115"/>
                  </a:lnTo>
                  <a:lnTo>
                    <a:pt x="398" y="114"/>
                  </a:lnTo>
                  <a:lnTo>
                    <a:pt x="385" y="107"/>
                  </a:lnTo>
                  <a:lnTo>
                    <a:pt x="345" y="73"/>
                  </a:lnTo>
                  <a:lnTo>
                    <a:pt x="285" y="55"/>
                  </a:lnTo>
                  <a:lnTo>
                    <a:pt x="266" y="65"/>
                  </a:lnTo>
                  <a:lnTo>
                    <a:pt x="154" y="18"/>
                  </a:lnTo>
                  <a:lnTo>
                    <a:pt x="125" y="14"/>
                  </a:lnTo>
                  <a:lnTo>
                    <a:pt x="105" y="21"/>
                  </a:lnTo>
                  <a:lnTo>
                    <a:pt x="69" y="16"/>
                  </a:lnTo>
                  <a:lnTo>
                    <a:pt x="48" y="8"/>
                  </a:lnTo>
                  <a:lnTo>
                    <a:pt x="9" y="39"/>
                  </a:lnTo>
                  <a:lnTo>
                    <a:pt x="7" y="57"/>
                  </a:lnTo>
                  <a:lnTo>
                    <a:pt x="25" y="74"/>
                  </a:lnTo>
                  <a:lnTo>
                    <a:pt x="25" y="90"/>
                  </a:lnTo>
                  <a:lnTo>
                    <a:pt x="49" y="140"/>
                  </a:lnTo>
                  <a:lnTo>
                    <a:pt x="88" y="162"/>
                  </a:lnTo>
                  <a:lnTo>
                    <a:pt x="106" y="158"/>
                  </a:lnTo>
                  <a:lnTo>
                    <a:pt x="108" y="163"/>
                  </a:lnTo>
                  <a:lnTo>
                    <a:pt x="136" y="161"/>
                  </a:lnTo>
                  <a:lnTo>
                    <a:pt x="162" y="158"/>
                  </a:lnTo>
                  <a:lnTo>
                    <a:pt x="169" y="169"/>
                  </a:lnTo>
                  <a:lnTo>
                    <a:pt x="202" y="140"/>
                  </a:lnTo>
                  <a:lnTo>
                    <a:pt x="271" y="89"/>
                  </a:lnTo>
                  <a:lnTo>
                    <a:pt x="281" y="88"/>
                  </a:lnTo>
                  <a:lnTo>
                    <a:pt x="289" y="91"/>
                  </a:lnTo>
                  <a:lnTo>
                    <a:pt x="289" y="128"/>
                  </a:lnTo>
                  <a:lnTo>
                    <a:pt x="309" y="135"/>
                  </a:lnTo>
                  <a:lnTo>
                    <a:pt x="334" y="144"/>
                  </a:lnTo>
                  <a:lnTo>
                    <a:pt x="332" y="177"/>
                  </a:lnTo>
                  <a:lnTo>
                    <a:pt x="309" y="238"/>
                  </a:lnTo>
                  <a:lnTo>
                    <a:pt x="281" y="290"/>
                  </a:lnTo>
                  <a:lnTo>
                    <a:pt x="251" y="264"/>
                  </a:lnTo>
                  <a:lnTo>
                    <a:pt x="175" y="231"/>
                  </a:lnTo>
                  <a:lnTo>
                    <a:pt x="157" y="268"/>
                  </a:lnTo>
                  <a:lnTo>
                    <a:pt x="174" y="312"/>
                  </a:lnTo>
                  <a:lnTo>
                    <a:pt x="201" y="310"/>
                  </a:lnTo>
                  <a:lnTo>
                    <a:pt x="277" y="333"/>
                  </a:lnTo>
                  <a:lnTo>
                    <a:pt x="303" y="375"/>
                  </a:lnTo>
                  <a:lnTo>
                    <a:pt x="361" y="373"/>
                  </a:lnTo>
                  <a:lnTo>
                    <a:pt x="391" y="400"/>
                  </a:lnTo>
                  <a:lnTo>
                    <a:pt x="362" y="411"/>
                  </a:lnTo>
                  <a:lnTo>
                    <a:pt x="332" y="419"/>
                  </a:lnTo>
                  <a:lnTo>
                    <a:pt x="336" y="430"/>
                  </a:lnTo>
                  <a:lnTo>
                    <a:pt x="345" y="456"/>
                  </a:lnTo>
                  <a:lnTo>
                    <a:pt x="368" y="490"/>
                  </a:lnTo>
                  <a:lnTo>
                    <a:pt x="422" y="496"/>
                  </a:lnTo>
                  <a:lnTo>
                    <a:pt x="435" y="499"/>
                  </a:lnTo>
                  <a:lnTo>
                    <a:pt x="464" y="502"/>
                  </a:lnTo>
                  <a:lnTo>
                    <a:pt x="489" y="515"/>
                  </a:lnTo>
                  <a:lnTo>
                    <a:pt x="485" y="580"/>
                  </a:lnTo>
                  <a:lnTo>
                    <a:pt x="483" y="583"/>
                  </a:lnTo>
                  <a:lnTo>
                    <a:pt x="489" y="638"/>
                  </a:lnTo>
                  <a:lnTo>
                    <a:pt x="464" y="649"/>
                  </a:lnTo>
                  <a:lnTo>
                    <a:pt x="461" y="680"/>
                  </a:lnTo>
                  <a:lnTo>
                    <a:pt x="483" y="701"/>
                  </a:lnTo>
                  <a:lnTo>
                    <a:pt x="503" y="760"/>
                  </a:lnTo>
                  <a:lnTo>
                    <a:pt x="561" y="780"/>
                  </a:lnTo>
                  <a:lnTo>
                    <a:pt x="560" y="800"/>
                  </a:lnTo>
                  <a:lnTo>
                    <a:pt x="522" y="801"/>
                  </a:lnTo>
                  <a:lnTo>
                    <a:pt x="513" y="881"/>
                  </a:lnTo>
                  <a:lnTo>
                    <a:pt x="513" y="889"/>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5" name="Freeform 71"/>
            <p:cNvSpPr>
              <a:spLocks/>
            </p:cNvSpPr>
            <p:nvPr/>
          </p:nvSpPr>
          <p:spPr bwMode="auto">
            <a:xfrm>
              <a:off x="7313613" y="1941513"/>
              <a:ext cx="654050" cy="493713"/>
            </a:xfrm>
            <a:custGeom>
              <a:avLst/>
              <a:gdLst>
                <a:gd name="T0" fmla="*/ 410 w 685"/>
                <a:gd name="T1" fmla="*/ 412 h 517"/>
                <a:gd name="T2" fmla="*/ 447 w 685"/>
                <a:gd name="T3" fmla="*/ 392 h 517"/>
                <a:gd name="T4" fmla="*/ 465 w 685"/>
                <a:gd name="T5" fmla="*/ 349 h 517"/>
                <a:gd name="T6" fmla="*/ 526 w 685"/>
                <a:gd name="T7" fmla="*/ 363 h 517"/>
                <a:gd name="T8" fmla="*/ 526 w 685"/>
                <a:gd name="T9" fmla="*/ 290 h 517"/>
                <a:gd name="T10" fmla="*/ 544 w 685"/>
                <a:gd name="T11" fmla="*/ 277 h 517"/>
                <a:gd name="T12" fmla="*/ 598 w 685"/>
                <a:gd name="T13" fmla="*/ 279 h 517"/>
                <a:gd name="T14" fmla="*/ 660 w 685"/>
                <a:gd name="T15" fmla="*/ 344 h 517"/>
                <a:gd name="T16" fmla="*/ 638 w 685"/>
                <a:gd name="T17" fmla="*/ 257 h 517"/>
                <a:gd name="T18" fmla="*/ 685 w 685"/>
                <a:gd name="T19" fmla="*/ 176 h 517"/>
                <a:gd name="T20" fmla="*/ 658 w 685"/>
                <a:gd name="T21" fmla="*/ 134 h 517"/>
                <a:gd name="T22" fmla="*/ 600 w 685"/>
                <a:gd name="T23" fmla="*/ 143 h 517"/>
                <a:gd name="T24" fmla="*/ 571 w 685"/>
                <a:gd name="T25" fmla="*/ 96 h 517"/>
                <a:gd name="T26" fmla="*/ 537 w 685"/>
                <a:gd name="T27" fmla="*/ 59 h 517"/>
                <a:gd name="T28" fmla="*/ 513 w 685"/>
                <a:gd name="T29" fmla="*/ 19 h 517"/>
                <a:gd name="T30" fmla="*/ 485 w 685"/>
                <a:gd name="T31" fmla="*/ 58 h 517"/>
                <a:gd name="T32" fmla="*/ 487 w 685"/>
                <a:gd name="T33" fmla="*/ 128 h 517"/>
                <a:gd name="T34" fmla="*/ 434 w 685"/>
                <a:gd name="T35" fmla="*/ 120 h 517"/>
                <a:gd name="T36" fmla="*/ 438 w 685"/>
                <a:gd name="T37" fmla="*/ 37 h 517"/>
                <a:gd name="T38" fmla="*/ 342 w 685"/>
                <a:gd name="T39" fmla="*/ 25 h 517"/>
                <a:gd name="T40" fmla="*/ 316 w 685"/>
                <a:gd name="T41" fmla="*/ 0 h 517"/>
                <a:gd name="T42" fmla="*/ 347 w 685"/>
                <a:gd name="T43" fmla="*/ 79 h 517"/>
                <a:gd name="T44" fmla="*/ 297 w 685"/>
                <a:gd name="T45" fmla="*/ 71 h 517"/>
                <a:gd name="T46" fmla="*/ 210 w 685"/>
                <a:gd name="T47" fmla="*/ 98 h 517"/>
                <a:gd name="T48" fmla="*/ 88 w 685"/>
                <a:gd name="T49" fmla="*/ 212 h 517"/>
                <a:gd name="T50" fmla="*/ 98 w 685"/>
                <a:gd name="T51" fmla="*/ 262 h 517"/>
                <a:gd name="T52" fmla="*/ 30 w 685"/>
                <a:gd name="T53" fmla="*/ 381 h 517"/>
                <a:gd name="T54" fmla="*/ 12 w 685"/>
                <a:gd name="T55" fmla="*/ 434 h 517"/>
                <a:gd name="T56" fmla="*/ 89 w 685"/>
                <a:gd name="T57" fmla="*/ 469 h 517"/>
                <a:gd name="T58" fmla="*/ 133 w 685"/>
                <a:gd name="T59" fmla="*/ 517 h 517"/>
                <a:gd name="T60" fmla="*/ 256 w 685"/>
                <a:gd name="T61" fmla="*/ 501 h 517"/>
                <a:gd name="T62" fmla="*/ 249 w 685"/>
                <a:gd name="T63" fmla="*/ 449 h 517"/>
                <a:gd name="T64" fmla="*/ 289 w 685"/>
                <a:gd name="T65" fmla="*/ 427 h 517"/>
                <a:gd name="T66" fmla="*/ 353 w 685"/>
                <a:gd name="T67" fmla="*/ 444 h 517"/>
                <a:gd name="T68" fmla="*/ 410 w 685"/>
                <a:gd name="T69" fmla="*/ 412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85" h="517">
                  <a:moveTo>
                    <a:pt x="410" y="412"/>
                  </a:moveTo>
                  <a:lnTo>
                    <a:pt x="410" y="412"/>
                  </a:lnTo>
                  <a:lnTo>
                    <a:pt x="426" y="391"/>
                  </a:lnTo>
                  <a:lnTo>
                    <a:pt x="447" y="392"/>
                  </a:lnTo>
                  <a:lnTo>
                    <a:pt x="449" y="350"/>
                  </a:lnTo>
                  <a:lnTo>
                    <a:pt x="465" y="349"/>
                  </a:lnTo>
                  <a:lnTo>
                    <a:pt x="489" y="343"/>
                  </a:lnTo>
                  <a:lnTo>
                    <a:pt x="526" y="363"/>
                  </a:lnTo>
                  <a:lnTo>
                    <a:pt x="554" y="330"/>
                  </a:lnTo>
                  <a:lnTo>
                    <a:pt x="526" y="290"/>
                  </a:lnTo>
                  <a:lnTo>
                    <a:pt x="539" y="281"/>
                  </a:lnTo>
                  <a:lnTo>
                    <a:pt x="544" y="277"/>
                  </a:lnTo>
                  <a:lnTo>
                    <a:pt x="574" y="298"/>
                  </a:lnTo>
                  <a:lnTo>
                    <a:pt x="598" y="279"/>
                  </a:lnTo>
                  <a:lnTo>
                    <a:pt x="639" y="351"/>
                  </a:lnTo>
                  <a:lnTo>
                    <a:pt x="660" y="344"/>
                  </a:lnTo>
                  <a:lnTo>
                    <a:pt x="676" y="273"/>
                  </a:lnTo>
                  <a:lnTo>
                    <a:pt x="638" y="257"/>
                  </a:lnTo>
                  <a:lnTo>
                    <a:pt x="630" y="206"/>
                  </a:lnTo>
                  <a:lnTo>
                    <a:pt x="685" y="176"/>
                  </a:lnTo>
                  <a:lnTo>
                    <a:pt x="672" y="157"/>
                  </a:lnTo>
                  <a:lnTo>
                    <a:pt x="658" y="134"/>
                  </a:lnTo>
                  <a:lnTo>
                    <a:pt x="628" y="124"/>
                  </a:lnTo>
                  <a:lnTo>
                    <a:pt x="600" y="143"/>
                  </a:lnTo>
                  <a:lnTo>
                    <a:pt x="574" y="144"/>
                  </a:lnTo>
                  <a:lnTo>
                    <a:pt x="571" y="96"/>
                  </a:lnTo>
                  <a:lnTo>
                    <a:pt x="559" y="61"/>
                  </a:lnTo>
                  <a:lnTo>
                    <a:pt x="537" y="59"/>
                  </a:lnTo>
                  <a:lnTo>
                    <a:pt x="520" y="45"/>
                  </a:lnTo>
                  <a:lnTo>
                    <a:pt x="513" y="19"/>
                  </a:lnTo>
                  <a:lnTo>
                    <a:pt x="494" y="26"/>
                  </a:lnTo>
                  <a:lnTo>
                    <a:pt x="485" y="58"/>
                  </a:lnTo>
                  <a:lnTo>
                    <a:pt x="499" y="99"/>
                  </a:lnTo>
                  <a:lnTo>
                    <a:pt x="487" y="128"/>
                  </a:lnTo>
                  <a:lnTo>
                    <a:pt x="464" y="143"/>
                  </a:lnTo>
                  <a:lnTo>
                    <a:pt x="434" y="120"/>
                  </a:lnTo>
                  <a:lnTo>
                    <a:pt x="429" y="82"/>
                  </a:lnTo>
                  <a:lnTo>
                    <a:pt x="438" y="37"/>
                  </a:lnTo>
                  <a:lnTo>
                    <a:pt x="421" y="19"/>
                  </a:lnTo>
                  <a:lnTo>
                    <a:pt x="342" y="25"/>
                  </a:lnTo>
                  <a:lnTo>
                    <a:pt x="338" y="5"/>
                  </a:lnTo>
                  <a:lnTo>
                    <a:pt x="316" y="0"/>
                  </a:lnTo>
                  <a:lnTo>
                    <a:pt x="315" y="46"/>
                  </a:lnTo>
                  <a:lnTo>
                    <a:pt x="347" y="79"/>
                  </a:lnTo>
                  <a:lnTo>
                    <a:pt x="325" y="91"/>
                  </a:lnTo>
                  <a:lnTo>
                    <a:pt x="297" y="71"/>
                  </a:lnTo>
                  <a:lnTo>
                    <a:pt x="230" y="115"/>
                  </a:lnTo>
                  <a:lnTo>
                    <a:pt x="210" y="98"/>
                  </a:lnTo>
                  <a:lnTo>
                    <a:pt x="135" y="135"/>
                  </a:lnTo>
                  <a:lnTo>
                    <a:pt x="88" y="212"/>
                  </a:lnTo>
                  <a:lnTo>
                    <a:pt x="102" y="242"/>
                  </a:lnTo>
                  <a:lnTo>
                    <a:pt x="98" y="262"/>
                  </a:lnTo>
                  <a:lnTo>
                    <a:pt x="3" y="326"/>
                  </a:lnTo>
                  <a:lnTo>
                    <a:pt x="30" y="381"/>
                  </a:lnTo>
                  <a:lnTo>
                    <a:pt x="0" y="404"/>
                  </a:lnTo>
                  <a:lnTo>
                    <a:pt x="12" y="434"/>
                  </a:lnTo>
                  <a:lnTo>
                    <a:pt x="79" y="474"/>
                  </a:lnTo>
                  <a:lnTo>
                    <a:pt x="89" y="469"/>
                  </a:lnTo>
                  <a:lnTo>
                    <a:pt x="116" y="480"/>
                  </a:lnTo>
                  <a:lnTo>
                    <a:pt x="133" y="517"/>
                  </a:lnTo>
                  <a:lnTo>
                    <a:pt x="180" y="491"/>
                  </a:lnTo>
                  <a:lnTo>
                    <a:pt x="256" y="501"/>
                  </a:lnTo>
                  <a:lnTo>
                    <a:pt x="260" y="486"/>
                  </a:lnTo>
                  <a:lnTo>
                    <a:pt x="249" y="449"/>
                  </a:lnTo>
                  <a:lnTo>
                    <a:pt x="279" y="460"/>
                  </a:lnTo>
                  <a:lnTo>
                    <a:pt x="289" y="427"/>
                  </a:lnTo>
                  <a:lnTo>
                    <a:pt x="324" y="419"/>
                  </a:lnTo>
                  <a:lnTo>
                    <a:pt x="353" y="444"/>
                  </a:lnTo>
                  <a:lnTo>
                    <a:pt x="394" y="410"/>
                  </a:lnTo>
                  <a:lnTo>
                    <a:pt x="410" y="412"/>
                  </a:lnTo>
                  <a:lnTo>
                    <a:pt x="410" y="412"/>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6" name="Freeform 72"/>
            <p:cNvSpPr>
              <a:spLocks noEditPoints="1"/>
            </p:cNvSpPr>
            <p:nvPr/>
          </p:nvSpPr>
          <p:spPr bwMode="auto">
            <a:xfrm>
              <a:off x="7310438" y="1938338"/>
              <a:ext cx="660400" cy="501650"/>
            </a:xfrm>
            <a:custGeom>
              <a:avLst/>
              <a:gdLst>
                <a:gd name="T0" fmla="*/ 118 w 693"/>
                <a:gd name="T1" fmla="*/ 487 h 526"/>
                <a:gd name="T2" fmla="*/ 14 w 693"/>
                <a:gd name="T3" fmla="*/ 441 h 526"/>
                <a:gd name="T4" fmla="*/ 2 w 693"/>
                <a:gd name="T5" fmla="*/ 329 h 526"/>
                <a:gd name="T6" fmla="*/ 88 w 693"/>
                <a:gd name="T7" fmla="*/ 216 h 526"/>
                <a:gd name="T8" fmla="*/ 235 w 693"/>
                <a:gd name="T9" fmla="*/ 115 h 526"/>
                <a:gd name="T10" fmla="*/ 345 w 693"/>
                <a:gd name="T11" fmla="*/ 82 h 526"/>
                <a:gd name="T12" fmla="*/ 344 w 693"/>
                <a:gd name="T13" fmla="*/ 6 h 526"/>
                <a:gd name="T14" fmla="*/ 446 w 693"/>
                <a:gd name="T15" fmla="*/ 40 h 526"/>
                <a:gd name="T16" fmla="*/ 468 w 693"/>
                <a:gd name="T17" fmla="*/ 142 h 526"/>
                <a:gd name="T18" fmla="*/ 486 w 693"/>
                <a:gd name="T19" fmla="*/ 62 h 526"/>
                <a:gd name="T20" fmla="*/ 527 w 693"/>
                <a:gd name="T21" fmla="*/ 47 h 526"/>
                <a:gd name="T22" fmla="*/ 578 w 693"/>
                <a:gd name="T23" fmla="*/ 100 h 526"/>
                <a:gd name="T24" fmla="*/ 631 w 693"/>
                <a:gd name="T25" fmla="*/ 125 h 526"/>
                <a:gd name="T26" fmla="*/ 693 w 693"/>
                <a:gd name="T27" fmla="*/ 181 h 526"/>
                <a:gd name="T28" fmla="*/ 684 w 693"/>
                <a:gd name="T29" fmla="*/ 274 h 526"/>
                <a:gd name="T30" fmla="*/ 601 w 693"/>
                <a:gd name="T31" fmla="*/ 288 h 526"/>
                <a:gd name="T32" fmla="*/ 535 w 693"/>
                <a:gd name="T33" fmla="*/ 295 h 526"/>
                <a:gd name="T34" fmla="*/ 492 w 693"/>
                <a:gd name="T35" fmla="*/ 351 h 526"/>
                <a:gd name="T36" fmla="*/ 454 w 693"/>
                <a:gd name="T37" fmla="*/ 400 h 526"/>
                <a:gd name="T38" fmla="*/ 399 w 693"/>
                <a:gd name="T39" fmla="*/ 417 h 526"/>
                <a:gd name="T40" fmla="*/ 296 w 693"/>
                <a:gd name="T41" fmla="*/ 434 h 526"/>
                <a:gd name="T42" fmla="*/ 267 w 693"/>
                <a:gd name="T43" fmla="*/ 490 h 526"/>
                <a:gd name="T44" fmla="*/ 135 w 693"/>
                <a:gd name="T45" fmla="*/ 526 h 526"/>
                <a:gd name="T46" fmla="*/ 123 w 693"/>
                <a:gd name="T47" fmla="*/ 482 h 526"/>
                <a:gd name="T48" fmla="*/ 258 w 693"/>
                <a:gd name="T49" fmla="*/ 501 h 526"/>
                <a:gd name="T50" fmla="*/ 281 w 693"/>
                <a:gd name="T51" fmla="*/ 460 h 526"/>
                <a:gd name="T52" fmla="*/ 357 w 693"/>
                <a:gd name="T53" fmla="*/ 444 h 526"/>
                <a:gd name="T54" fmla="*/ 429 w 693"/>
                <a:gd name="T55" fmla="*/ 391 h 526"/>
                <a:gd name="T56" fmla="*/ 468 w 693"/>
                <a:gd name="T57" fmla="*/ 350 h 526"/>
                <a:gd name="T58" fmla="*/ 554 w 693"/>
                <a:gd name="T59" fmla="*/ 334 h 526"/>
                <a:gd name="T60" fmla="*/ 578 w 693"/>
                <a:gd name="T61" fmla="*/ 298 h 526"/>
                <a:gd name="T62" fmla="*/ 661 w 693"/>
                <a:gd name="T63" fmla="*/ 346 h 526"/>
                <a:gd name="T64" fmla="*/ 631 w 693"/>
                <a:gd name="T65" fmla="*/ 208 h 526"/>
                <a:gd name="T66" fmla="*/ 659 w 693"/>
                <a:gd name="T67" fmla="*/ 141 h 526"/>
                <a:gd name="T68" fmla="*/ 575 w 693"/>
                <a:gd name="T69" fmla="*/ 151 h 526"/>
                <a:gd name="T70" fmla="*/ 539 w 693"/>
                <a:gd name="T71" fmla="*/ 66 h 526"/>
                <a:gd name="T72" fmla="*/ 501 w 693"/>
                <a:gd name="T73" fmla="*/ 32 h 526"/>
                <a:gd name="T74" fmla="*/ 493 w 693"/>
                <a:gd name="T75" fmla="*/ 134 h 526"/>
                <a:gd name="T76" fmla="*/ 430 w 693"/>
                <a:gd name="T77" fmla="*/ 86 h 526"/>
                <a:gd name="T78" fmla="*/ 424 w 693"/>
                <a:gd name="T79" fmla="*/ 26 h 526"/>
                <a:gd name="T80" fmla="*/ 324 w 693"/>
                <a:gd name="T81" fmla="*/ 8 h 526"/>
                <a:gd name="T82" fmla="*/ 328 w 693"/>
                <a:gd name="T83" fmla="*/ 99 h 526"/>
                <a:gd name="T84" fmla="*/ 213 w 693"/>
                <a:gd name="T85" fmla="*/ 106 h 526"/>
                <a:gd name="T86" fmla="*/ 110 w 693"/>
                <a:gd name="T87" fmla="*/ 246 h 526"/>
                <a:gd name="T88" fmla="*/ 38 w 693"/>
                <a:gd name="T89" fmla="*/ 385 h 526"/>
                <a:gd name="T90" fmla="*/ 83 w 693"/>
                <a:gd name="T91" fmla="*/ 474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93" h="526">
                  <a:moveTo>
                    <a:pt x="135" y="526"/>
                  </a:moveTo>
                  <a:lnTo>
                    <a:pt x="135" y="526"/>
                  </a:lnTo>
                  <a:lnTo>
                    <a:pt x="118" y="487"/>
                  </a:lnTo>
                  <a:lnTo>
                    <a:pt x="93" y="477"/>
                  </a:lnTo>
                  <a:lnTo>
                    <a:pt x="83" y="481"/>
                  </a:lnTo>
                  <a:lnTo>
                    <a:pt x="14" y="441"/>
                  </a:lnTo>
                  <a:lnTo>
                    <a:pt x="0" y="407"/>
                  </a:lnTo>
                  <a:lnTo>
                    <a:pt x="30" y="384"/>
                  </a:lnTo>
                  <a:lnTo>
                    <a:pt x="2" y="329"/>
                  </a:lnTo>
                  <a:lnTo>
                    <a:pt x="99" y="264"/>
                  </a:lnTo>
                  <a:lnTo>
                    <a:pt x="103" y="247"/>
                  </a:lnTo>
                  <a:lnTo>
                    <a:pt x="88" y="216"/>
                  </a:lnTo>
                  <a:lnTo>
                    <a:pt x="136" y="136"/>
                  </a:lnTo>
                  <a:lnTo>
                    <a:pt x="214" y="98"/>
                  </a:lnTo>
                  <a:lnTo>
                    <a:pt x="235" y="115"/>
                  </a:lnTo>
                  <a:lnTo>
                    <a:pt x="301" y="71"/>
                  </a:lnTo>
                  <a:lnTo>
                    <a:pt x="329" y="91"/>
                  </a:lnTo>
                  <a:lnTo>
                    <a:pt x="345" y="82"/>
                  </a:lnTo>
                  <a:lnTo>
                    <a:pt x="316" y="52"/>
                  </a:lnTo>
                  <a:lnTo>
                    <a:pt x="317" y="0"/>
                  </a:lnTo>
                  <a:lnTo>
                    <a:pt x="344" y="6"/>
                  </a:lnTo>
                  <a:lnTo>
                    <a:pt x="348" y="25"/>
                  </a:lnTo>
                  <a:lnTo>
                    <a:pt x="426" y="19"/>
                  </a:lnTo>
                  <a:lnTo>
                    <a:pt x="446" y="40"/>
                  </a:lnTo>
                  <a:lnTo>
                    <a:pt x="437" y="87"/>
                  </a:lnTo>
                  <a:lnTo>
                    <a:pt x="441" y="123"/>
                  </a:lnTo>
                  <a:lnTo>
                    <a:pt x="468" y="142"/>
                  </a:lnTo>
                  <a:lnTo>
                    <a:pt x="488" y="129"/>
                  </a:lnTo>
                  <a:lnTo>
                    <a:pt x="500" y="103"/>
                  </a:lnTo>
                  <a:lnTo>
                    <a:pt x="486" y="62"/>
                  </a:lnTo>
                  <a:lnTo>
                    <a:pt x="495" y="27"/>
                  </a:lnTo>
                  <a:lnTo>
                    <a:pt x="520" y="18"/>
                  </a:lnTo>
                  <a:lnTo>
                    <a:pt x="527" y="47"/>
                  </a:lnTo>
                  <a:lnTo>
                    <a:pt x="542" y="60"/>
                  </a:lnTo>
                  <a:lnTo>
                    <a:pt x="566" y="62"/>
                  </a:lnTo>
                  <a:lnTo>
                    <a:pt x="578" y="100"/>
                  </a:lnTo>
                  <a:lnTo>
                    <a:pt x="581" y="144"/>
                  </a:lnTo>
                  <a:lnTo>
                    <a:pt x="603" y="143"/>
                  </a:lnTo>
                  <a:lnTo>
                    <a:pt x="631" y="125"/>
                  </a:lnTo>
                  <a:lnTo>
                    <a:pt x="664" y="135"/>
                  </a:lnTo>
                  <a:lnTo>
                    <a:pt x="679" y="159"/>
                  </a:lnTo>
                  <a:lnTo>
                    <a:pt x="693" y="181"/>
                  </a:lnTo>
                  <a:lnTo>
                    <a:pt x="638" y="211"/>
                  </a:lnTo>
                  <a:lnTo>
                    <a:pt x="645" y="259"/>
                  </a:lnTo>
                  <a:lnTo>
                    <a:pt x="684" y="274"/>
                  </a:lnTo>
                  <a:lnTo>
                    <a:pt x="667" y="351"/>
                  </a:lnTo>
                  <a:lnTo>
                    <a:pt x="642" y="359"/>
                  </a:lnTo>
                  <a:lnTo>
                    <a:pt x="601" y="288"/>
                  </a:lnTo>
                  <a:lnTo>
                    <a:pt x="578" y="306"/>
                  </a:lnTo>
                  <a:lnTo>
                    <a:pt x="548" y="285"/>
                  </a:lnTo>
                  <a:lnTo>
                    <a:pt x="535" y="295"/>
                  </a:lnTo>
                  <a:lnTo>
                    <a:pt x="562" y="334"/>
                  </a:lnTo>
                  <a:lnTo>
                    <a:pt x="531" y="372"/>
                  </a:lnTo>
                  <a:lnTo>
                    <a:pt x="492" y="351"/>
                  </a:lnTo>
                  <a:lnTo>
                    <a:pt x="469" y="356"/>
                  </a:lnTo>
                  <a:lnTo>
                    <a:pt x="456" y="357"/>
                  </a:lnTo>
                  <a:lnTo>
                    <a:pt x="454" y="400"/>
                  </a:lnTo>
                  <a:lnTo>
                    <a:pt x="432" y="398"/>
                  </a:lnTo>
                  <a:lnTo>
                    <a:pt x="416" y="419"/>
                  </a:lnTo>
                  <a:lnTo>
                    <a:pt x="399" y="417"/>
                  </a:lnTo>
                  <a:lnTo>
                    <a:pt x="357" y="453"/>
                  </a:lnTo>
                  <a:lnTo>
                    <a:pt x="327" y="427"/>
                  </a:lnTo>
                  <a:lnTo>
                    <a:pt x="296" y="434"/>
                  </a:lnTo>
                  <a:lnTo>
                    <a:pt x="285" y="468"/>
                  </a:lnTo>
                  <a:lnTo>
                    <a:pt x="258" y="458"/>
                  </a:lnTo>
                  <a:lnTo>
                    <a:pt x="267" y="490"/>
                  </a:lnTo>
                  <a:lnTo>
                    <a:pt x="263" y="509"/>
                  </a:lnTo>
                  <a:lnTo>
                    <a:pt x="185" y="498"/>
                  </a:lnTo>
                  <a:lnTo>
                    <a:pt x="135" y="526"/>
                  </a:lnTo>
                  <a:close/>
                  <a:moveTo>
                    <a:pt x="92" y="469"/>
                  </a:moveTo>
                  <a:lnTo>
                    <a:pt x="92" y="469"/>
                  </a:lnTo>
                  <a:lnTo>
                    <a:pt x="123" y="482"/>
                  </a:lnTo>
                  <a:lnTo>
                    <a:pt x="138" y="517"/>
                  </a:lnTo>
                  <a:lnTo>
                    <a:pt x="183" y="491"/>
                  </a:lnTo>
                  <a:lnTo>
                    <a:pt x="258" y="501"/>
                  </a:lnTo>
                  <a:lnTo>
                    <a:pt x="260" y="490"/>
                  </a:lnTo>
                  <a:lnTo>
                    <a:pt x="247" y="448"/>
                  </a:lnTo>
                  <a:lnTo>
                    <a:pt x="281" y="460"/>
                  </a:lnTo>
                  <a:lnTo>
                    <a:pt x="291" y="428"/>
                  </a:lnTo>
                  <a:lnTo>
                    <a:pt x="329" y="419"/>
                  </a:lnTo>
                  <a:lnTo>
                    <a:pt x="357" y="444"/>
                  </a:lnTo>
                  <a:lnTo>
                    <a:pt x="397" y="410"/>
                  </a:lnTo>
                  <a:lnTo>
                    <a:pt x="413" y="412"/>
                  </a:lnTo>
                  <a:lnTo>
                    <a:pt x="429" y="391"/>
                  </a:lnTo>
                  <a:lnTo>
                    <a:pt x="448" y="392"/>
                  </a:lnTo>
                  <a:lnTo>
                    <a:pt x="450" y="351"/>
                  </a:lnTo>
                  <a:lnTo>
                    <a:pt x="468" y="350"/>
                  </a:lnTo>
                  <a:lnTo>
                    <a:pt x="493" y="344"/>
                  </a:lnTo>
                  <a:lnTo>
                    <a:pt x="530" y="363"/>
                  </a:lnTo>
                  <a:lnTo>
                    <a:pt x="554" y="334"/>
                  </a:lnTo>
                  <a:lnTo>
                    <a:pt x="526" y="293"/>
                  </a:lnTo>
                  <a:lnTo>
                    <a:pt x="548" y="277"/>
                  </a:lnTo>
                  <a:lnTo>
                    <a:pt x="578" y="298"/>
                  </a:lnTo>
                  <a:lnTo>
                    <a:pt x="603" y="278"/>
                  </a:lnTo>
                  <a:lnTo>
                    <a:pt x="645" y="351"/>
                  </a:lnTo>
                  <a:lnTo>
                    <a:pt x="661" y="346"/>
                  </a:lnTo>
                  <a:lnTo>
                    <a:pt x="676" y="279"/>
                  </a:lnTo>
                  <a:lnTo>
                    <a:pt x="639" y="263"/>
                  </a:lnTo>
                  <a:lnTo>
                    <a:pt x="631" y="208"/>
                  </a:lnTo>
                  <a:lnTo>
                    <a:pt x="684" y="179"/>
                  </a:lnTo>
                  <a:lnTo>
                    <a:pt x="673" y="163"/>
                  </a:lnTo>
                  <a:lnTo>
                    <a:pt x="659" y="141"/>
                  </a:lnTo>
                  <a:lnTo>
                    <a:pt x="632" y="132"/>
                  </a:lnTo>
                  <a:lnTo>
                    <a:pt x="605" y="150"/>
                  </a:lnTo>
                  <a:lnTo>
                    <a:pt x="575" y="151"/>
                  </a:lnTo>
                  <a:lnTo>
                    <a:pt x="572" y="101"/>
                  </a:lnTo>
                  <a:lnTo>
                    <a:pt x="561" y="68"/>
                  </a:lnTo>
                  <a:lnTo>
                    <a:pt x="539" y="66"/>
                  </a:lnTo>
                  <a:lnTo>
                    <a:pt x="521" y="51"/>
                  </a:lnTo>
                  <a:lnTo>
                    <a:pt x="515" y="27"/>
                  </a:lnTo>
                  <a:lnTo>
                    <a:pt x="501" y="32"/>
                  </a:lnTo>
                  <a:lnTo>
                    <a:pt x="493" y="62"/>
                  </a:lnTo>
                  <a:lnTo>
                    <a:pt x="507" y="103"/>
                  </a:lnTo>
                  <a:lnTo>
                    <a:pt x="493" y="134"/>
                  </a:lnTo>
                  <a:lnTo>
                    <a:pt x="467" y="151"/>
                  </a:lnTo>
                  <a:lnTo>
                    <a:pt x="435" y="126"/>
                  </a:lnTo>
                  <a:lnTo>
                    <a:pt x="430" y="86"/>
                  </a:lnTo>
                  <a:lnTo>
                    <a:pt x="430" y="86"/>
                  </a:lnTo>
                  <a:lnTo>
                    <a:pt x="438" y="42"/>
                  </a:lnTo>
                  <a:lnTo>
                    <a:pt x="424" y="26"/>
                  </a:lnTo>
                  <a:lnTo>
                    <a:pt x="343" y="32"/>
                  </a:lnTo>
                  <a:lnTo>
                    <a:pt x="339" y="11"/>
                  </a:lnTo>
                  <a:lnTo>
                    <a:pt x="324" y="8"/>
                  </a:lnTo>
                  <a:lnTo>
                    <a:pt x="322" y="49"/>
                  </a:lnTo>
                  <a:lnTo>
                    <a:pt x="356" y="84"/>
                  </a:lnTo>
                  <a:lnTo>
                    <a:pt x="328" y="99"/>
                  </a:lnTo>
                  <a:lnTo>
                    <a:pt x="301" y="79"/>
                  </a:lnTo>
                  <a:lnTo>
                    <a:pt x="234" y="123"/>
                  </a:lnTo>
                  <a:lnTo>
                    <a:pt x="213" y="106"/>
                  </a:lnTo>
                  <a:lnTo>
                    <a:pt x="141" y="141"/>
                  </a:lnTo>
                  <a:lnTo>
                    <a:pt x="95" y="217"/>
                  </a:lnTo>
                  <a:lnTo>
                    <a:pt x="110" y="246"/>
                  </a:lnTo>
                  <a:lnTo>
                    <a:pt x="105" y="268"/>
                  </a:lnTo>
                  <a:lnTo>
                    <a:pt x="11" y="331"/>
                  </a:lnTo>
                  <a:lnTo>
                    <a:pt x="38" y="385"/>
                  </a:lnTo>
                  <a:lnTo>
                    <a:pt x="8" y="409"/>
                  </a:lnTo>
                  <a:lnTo>
                    <a:pt x="19" y="436"/>
                  </a:lnTo>
                  <a:lnTo>
                    <a:pt x="83" y="474"/>
                  </a:lnTo>
                  <a:lnTo>
                    <a:pt x="92" y="469"/>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7" name="Freeform 73"/>
            <p:cNvSpPr>
              <a:spLocks/>
            </p:cNvSpPr>
            <p:nvPr/>
          </p:nvSpPr>
          <p:spPr bwMode="auto">
            <a:xfrm>
              <a:off x="7570788" y="2528888"/>
              <a:ext cx="117475" cy="153988"/>
            </a:xfrm>
            <a:custGeom>
              <a:avLst/>
              <a:gdLst>
                <a:gd name="T0" fmla="*/ 17 w 123"/>
                <a:gd name="T1" fmla="*/ 107 h 161"/>
                <a:gd name="T2" fmla="*/ 17 w 123"/>
                <a:gd name="T3" fmla="*/ 107 h 161"/>
                <a:gd name="T4" fmla="*/ 27 w 123"/>
                <a:gd name="T5" fmla="*/ 110 h 161"/>
                <a:gd name="T6" fmla="*/ 41 w 123"/>
                <a:gd name="T7" fmla="*/ 161 h 161"/>
                <a:gd name="T8" fmla="*/ 59 w 123"/>
                <a:gd name="T9" fmla="*/ 147 h 161"/>
                <a:gd name="T10" fmla="*/ 68 w 123"/>
                <a:gd name="T11" fmla="*/ 131 h 161"/>
                <a:gd name="T12" fmla="*/ 77 w 123"/>
                <a:gd name="T13" fmla="*/ 93 h 161"/>
                <a:gd name="T14" fmla="*/ 97 w 123"/>
                <a:gd name="T15" fmla="*/ 40 h 161"/>
                <a:gd name="T16" fmla="*/ 119 w 123"/>
                <a:gd name="T17" fmla="*/ 30 h 161"/>
                <a:gd name="T18" fmla="*/ 123 w 123"/>
                <a:gd name="T19" fmla="*/ 0 h 161"/>
                <a:gd name="T20" fmla="*/ 100 w 123"/>
                <a:gd name="T21" fmla="*/ 18 h 161"/>
                <a:gd name="T22" fmla="*/ 57 w 123"/>
                <a:gd name="T23" fmla="*/ 20 h 161"/>
                <a:gd name="T24" fmla="*/ 44 w 123"/>
                <a:gd name="T25" fmla="*/ 26 h 161"/>
                <a:gd name="T26" fmla="*/ 26 w 123"/>
                <a:gd name="T27" fmla="*/ 40 h 161"/>
                <a:gd name="T28" fmla="*/ 21 w 123"/>
                <a:gd name="T29" fmla="*/ 43 h 161"/>
                <a:gd name="T30" fmla="*/ 4 w 123"/>
                <a:gd name="T31" fmla="*/ 56 h 161"/>
                <a:gd name="T32" fmla="*/ 0 w 123"/>
                <a:gd name="T33" fmla="*/ 93 h 161"/>
                <a:gd name="T34" fmla="*/ 24 w 123"/>
                <a:gd name="T35" fmla="*/ 97 h 161"/>
                <a:gd name="T36" fmla="*/ 17 w 123"/>
                <a:gd name="T37" fmla="*/ 107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3" h="161">
                  <a:moveTo>
                    <a:pt x="17" y="107"/>
                  </a:moveTo>
                  <a:lnTo>
                    <a:pt x="17" y="107"/>
                  </a:lnTo>
                  <a:lnTo>
                    <a:pt x="27" y="110"/>
                  </a:lnTo>
                  <a:lnTo>
                    <a:pt x="41" y="161"/>
                  </a:lnTo>
                  <a:lnTo>
                    <a:pt x="59" y="147"/>
                  </a:lnTo>
                  <a:lnTo>
                    <a:pt x="68" y="131"/>
                  </a:lnTo>
                  <a:lnTo>
                    <a:pt x="77" y="93"/>
                  </a:lnTo>
                  <a:lnTo>
                    <a:pt x="97" y="40"/>
                  </a:lnTo>
                  <a:lnTo>
                    <a:pt x="119" y="30"/>
                  </a:lnTo>
                  <a:lnTo>
                    <a:pt x="123" y="0"/>
                  </a:lnTo>
                  <a:lnTo>
                    <a:pt x="100" y="18"/>
                  </a:lnTo>
                  <a:lnTo>
                    <a:pt x="57" y="20"/>
                  </a:lnTo>
                  <a:lnTo>
                    <a:pt x="44" y="26"/>
                  </a:lnTo>
                  <a:lnTo>
                    <a:pt x="26" y="40"/>
                  </a:lnTo>
                  <a:lnTo>
                    <a:pt x="21" y="43"/>
                  </a:lnTo>
                  <a:lnTo>
                    <a:pt x="4" y="56"/>
                  </a:lnTo>
                  <a:lnTo>
                    <a:pt x="0" y="93"/>
                  </a:lnTo>
                  <a:lnTo>
                    <a:pt x="24" y="97"/>
                  </a:lnTo>
                  <a:lnTo>
                    <a:pt x="17" y="107"/>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8" name="Freeform 74"/>
            <p:cNvSpPr>
              <a:spLocks noEditPoints="1"/>
            </p:cNvSpPr>
            <p:nvPr/>
          </p:nvSpPr>
          <p:spPr bwMode="auto">
            <a:xfrm>
              <a:off x="7566025" y="2520951"/>
              <a:ext cx="127000" cy="166688"/>
            </a:xfrm>
            <a:custGeom>
              <a:avLst/>
              <a:gdLst>
                <a:gd name="T0" fmla="*/ 44 w 132"/>
                <a:gd name="T1" fmla="*/ 175 h 175"/>
                <a:gd name="T2" fmla="*/ 44 w 132"/>
                <a:gd name="T3" fmla="*/ 175 h 175"/>
                <a:gd name="T4" fmla="*/ 28 w 132"/>
                <a:gd name="T5" fmla="*/ 121 h 175"/>
                <a:gd name="T6" fmla="*/ 16 w 132"/>
                <a:gd name="T7" fmla="*/ 117 h 175"/>
                <a:gd name="T8" fmla="*/ 22 w 132"/>
                <a:gd name="T9" fmla="*/ 108 h 175"/>
                <a:gd name="T10" fmla="*/ 0 w 132"/>
                <a:gd name="T11" fmla="*/ 104 h 175"/>
                <a:gd name="T12" fmla="*/ 5 w 132"/>
                <a:gd name="T13" fmla="*/ 62 h 175"/>
                <a:gd name="T14" fmla="*/ 23 w 132"/>
                <a:gd name="T15" fmla="*/ 48 h 175"/>
                <a:gd name="T16" fmla="*/ 28 w 132"/>
                <a:gd name="T17" fmla="*/ 45 h 175"/>
                <a:gd name="T18" fmla="*/ 47 w 132"/>
                <a:gd name="T19" fmla="*/ 31 h 175"/>
                <a:gd name="T20" fmla="*/ 61 w 132"/>
                <a:gd name="T21" fmla="*/ 24 h 175"/>
                <a:gd name="T22" fmla="*/ 103 w 132"/>
                <a:gd name="T23" fmla="*/ 23 h 175"/>
                <a:gd name="T24" fmla="*/ 132 w 132"/>
                <a:gd name="T25" fmla="*/ 0 h 175"/>
                <a:gd name="T26" fmla="*/ 126 w 132"/>
                <a:gd name="T27" fmla="*/ 41 h 175"/>
                <a:gd name="T28" fmla="*/ 103 w 132"/>
                <a:gd name="T29" fmla="*/ 51 h 175"/>
                <a:gd name="T30" fmla="*/ 84 w 132"/>
                <a:gd name="T31" fmla="*/ 103 h 175"/>
                <a:gd name="T32" fmla="*/ 75 w 132"/>
                <a:gd name="T33" fmla="*/ 140 h 175"/>
                <a:gd name="T34" fmla="*/ 65 w 132"/>
                <a:gd name="T35" fmla="*/ 158 h 175"/>
                <a:gd name="T36" fmla="*/ 44 w 132"/>
                <a:gd name="T37" fmla="*/ 175 h 175"/>
                <a:gd name="T38" fmla="*/ 27 w 132"/>
                <a:gd name="T39" fmla="*/ 113 h 175"/>
                <a:gd name="T40" fmla="*/ 27 w 132"/>
                <a:gd name="T41" fmla="*/ 113 h 175"/>
                <a:gd name="T42" fmla="*/ 34 w 132"/>
                <a:gd name="T43" fmla="*/ 115 h 175"/>
                <a:gd name="T44" fmla="*/ 47 w 132"/>
                <a:gd name="T45" fmla="*/ 164 h 175"/>
                <a:gd name="T46" fmla="*/ 60 w 132"/>
                <a:gd name="T47" fmla="*/ 153 h 175"/>
                <a:gd name="T48" fmla="*/ 69 w 132"/>
                <a:gd name="T49" fmla="*/ 137 h 175"/>
                <a:gd name="T50" fmla="*/ 77 w 132"/>
                <a:gd name="T51" fmla="*/ 101 h 175"/>
                <a:gd name="T52" fmla="*/ 98 w 132"/>
                <a:gd name="T53" fmla="*/ 46 h 175"/>
                <a:gd name="T54" fmla="*/ 120 w 132"/>
                <a:gd name="T55" fmla="*/ 36 h 175"/>
                <a:gd name="T56" fmla="*/ 123 w 132"/>
                <a:gd name="T57" fmla="*/ 16 h 175"/>
                <a:gd name="T58" fmla="*/ 105 w 132"/>
                <a:gd name="T59" fmla="*/ 30 h 175"/>
                <a:gd name="T60" fmla="*/ 62 w 132"/>
                <a:gd name="T61" fmla="*/ 31 h 175"/>
                <a:gd name="T62" fmla="*/ 50 w 132"/>
                <a:gd name="T63" fmla="*/ 37 h 175"/>
                <a:gd name="T64" fmla="*/ 32 w 132"/>
                <a:gd name="T65" fmla="*/ 51 h 175"/>
                <a:gd name="T66" fmla="*/ 27 w 132"/>
                <a:gd name="T67" fmla="*/ 54 h 175"/>
                <a:gd name="T68" fmla="*/ 12 w 132"/>
                <a:gd name="T69" fmla="*/ 66 h 175"/>
                <a:gd name="T70" fmla="*/ 8 w 132"/>
                <a:gd name="T71" fmla="*/ 98 h 175"/>
                <a:gd name="T72" fmla="*/ 34 w 132"/>
                <a:gd name="T73" fmla="*/ 103 h 175"/>
                <a:gd name="T74" fmla="*/ 27 w 132"/>
                <a:gd name="T75" fmla="*/ 11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175">
                  <a:moveTo>
                    <a:pt x="44" y="175"/>
                  </a:moveTo>
                  <a:lnTo>
                    <a:pt x="44" y="175"/>
                  </a:lnTo>
                  <a:lnTo>
                    <a:pt x="28" y="121"/>
                  </a:lnTo>
                  <a:lnTo>
                    <a:pt x="16" y="117"/>
                  </a:lnTo>
                  <a:lnTo>
                    <a:pt x="22" y="108"/>
                  </a:lnTo>
                  <a:lnTo>
                    <a:pt x="0" y="104"/>
                  </a:lnTo>
                  <a:lnTo>
                    <a:pt x="5" y="62"/>
                  </a:lnTo>
                  <a:lnTo>
                    <a:pt x="23" y="48"/>
                  </a:lnTo>
                  <a:lnTo>
                    <a:pt x="28" y="45"/>
                  </a:lnTo>
                  <a:lnTo>
                    <a:pt x="47" y="31"/>
                  </a:lnTo>
                  <a:lnTo>
                    <a:pt x="61" y="24"/>
                  </a:lnTo>
                  <a:lnTo>
                    <a:pt x="103" y="23"/>
                  </a:lnTo>
                  <a:lnTo>
                    <a:pt x="132" y="0"/>
                  </a:lnTo>
                  <a:lnTo>
                    <a:pt x="126" y="41"/>
                  </a:lnTo>
                  <a:lnTo>
                    <a:pt x="103" y="51"/>
                  </a:lnTo>
                  <a:lnTo>
                    <a:pt x="84" y="103"/>
                  </a:lnTo>
                  <a:lnTo>
                    <a:pt x="75" y="140"/>
                  </a:lnTo>
                  <a:lnTo>
                    <a:pt x="65" y="158"/>
                  </a:lnTo>
                  <a:lnTo>
                    <a:pt x="44" y="175"/>
                  </a:lnTo>
                  <a:close/>
                  <a:moveTo>
                    <a:pt x="27" y="113"/>
                  </a:moveTo>
                  <a:lnTo>
                    <a:pt x="27" y="113"/>
                  </a:lnTo>
                  <a:lnTo>
                    <a:pt x="34" y="115"/>
                  </a:lnTo>
                  <a:lnTo>
                    <a:pt x="47" y="164"/>
                  </a:lnTo>
                  <a:lnTo>
                    <a:pt x="60" y="153"/>
                  </a:lnTo>
                  <a:lnTo>
                    <a:pt x="69" y="137"/>
                  </a:lnTo>
                  <a:lnTo>
                    <a:pt x="77" y="101"/>
                  </a:lnTo>
                  <a:lnTo>
                    <a:pt x="98" y="46"/>
                  </a:lnTo>
                  <a:lnTo>
                    <a:pt x="120" y="36"/>
                  </a:lnTo>
                  <a:lnTo>
                    <a:pt x="123" y="16"/>
                  </a:lnTo>
                  <a:lnTo>
                    <a:pt x="105" y="30"/>
                  </a:lnTo>
                  <a:lnTo>
                    <a:pt x="62" y="31"/>
                  </a:lnTo>
                  <a:lnTo>
                    <a:pt x="50" y="37"/>
                  </a:lnTo>
                  <a:lnTo>
                    <a:pt x="32" y="51"/>
                  </a:lnTo>
                  <a:lnTo>
                    <a:pt x="27" y="54"/>
                  </a:lnTo>
                  <a:lnTo>
                    <a:pt x="12" y="66"/>
                  </a:lnTo>
                  <a:lnTo>
                    <a:pt x="8" y="98"/>
                  </a:lnTo>
                  <a:lnTo>
                    <a:pt x="34" y="103"/>
                  </a:lnTo>
                  <a:lnTo>
                    <a:pt x="27" y="113"/>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9" name="Freeform 75"/>
            <p:cNvSpPr>
              <a:spLocks/>
            </p:cNvSpPr>
            <p:nvPr/>
          </p:nvSpPr>
          <p:spPr bwMode="auto">
            <a:xfrm>
              <a:off x="8023225" y="2136776"/>
              <a:ext cx="209550" cy="230188"/>
            </a:xfrm>
            <a:custGeom>
              <a:avLst/>
              <a:gdLst>
                <a:gd name="T0" fmla="*/ 191 w 220"/>
                <a:gd name="T1" fmla="*/ 242 h 242"/>
                <a:gd name="T2" fmla="*/ 191 w 220"/>
                <a:gd name="T3" fmla="*/ 242 h 242"/>
                <a:gd name="T4" fmla="*/ 178 w 220"/>
                <a:gd name="T5" fmla="*/ 235 h 242"/>
                <a:gd name="T6" fmla="*/ 138 w 220"/>
                <a:gd name="T7" fmla="*/ 201 h 242"/>
                <a:gd name="T8" fmla="*/ 76 w 220"/>
                <a:gd name="T9" fmla="*/ 183 h 242"/>
                <a:gd name="T10" fmla="*/ 57 w 220"/>
                <a:gd name="T11" fmla="*/ 192 h 242"/>
                <a:gd name="T12" fmla="*/ 58 w 220"/>
                <a:gd name="T13" fmla="*/ 153 h 242"/>
                <a:gd name="T14" fmla="*/ 85 w 220"/>
                <a:gd name="T15" fmla="*/ 137 h 242"/>
                <a:gd name="T16" fmla="*/ 50 w 220"/>
                <a:gd name="T17" fmla="*/ 105 h 242"/>
                <a:gd name="T18" fmla="*/ 0 w 220"/>
                <a:gd name="T19" fmla="*/ 97 h 242"/>
                <a:gd name="T20" fmla="*/ 1 w 220"/>
                <a:gd name="T21" fmla="*/ 62 h 242"/>
                <a:gd name="T22" fmla="*/ 60 w 220"/>
                <a:gd name="T23" fmla="*/ 35 h 242"/>
                <a:gd name="T24" fmla="*/ 55 w 220"/>
                <a:gd name="T25" fmla="*/ 12 h 242"/>
                <a:gd name="T26" fmla="*/ 75 w 220"/>
                <a:gd name="T27" fmla="*/ 0 h 242"/>
                <a:gd name="T28" fmla="*/ 88 w 220"/>
                <a:gd name="T29" fmla="*/ 44 h 242"/>
                <a:gd name="T30" fmla="*/ 114 w 220"/>
                <a:gd name="T31" fmla="*/ 59 h 242"/>
                <a:gd name="T32" fmla="*/ 112 w 220"/>
                <a:gd name="T33" fmla="*/ 83 h 242"/>
                <a:gd name="T34" fmla="*/ 157 w 220"/>
                <a:gd name="T35" fmla="*/ 81 h 242"/>
                <a:gd name="T36" fmla="*/ 163 w 220"/>
                <a:gd name="T37" fmla="*/ 105 h 242"/>
                <a:gd name="T38" fmla="*/ 213 w 220"/>
                <a:gd name="T39" fmla="*/ 99 h 242"/>
                <a:gd name="T40" fmla="*/ 220 w 220"/>
                <a:gd name="T41" fmla="*/ 133 h 242"/>
                <a:gd name="T42" fmla="*/ 173 w 220"/>
                <a:gd name="T43" fmla="*/ 132 h 242"/>
                <a:gd name="T44" fmla="*/ 170 w 220"/>
                <a:gd name="T45" fmla="*/ 173 h 242"/>
                <a:gd name="T46" fmla="*/ 204 w 220"/>
                <a:gd name="T47" fmla="*/ 188 h 242"/>
                <a:gd name="T48" fmla="*/ 219 w 220"/>
                <a:gd name="T49" fmla="*/ 242 h 242"/>
                <a:gd name="T50" fmla="*/ 191 w 220"/>
                <a:gd name="T51" fmla="*/ 242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0" h="242">
                  <a:moveTo>
                    <a:pt x="191" y="242"/>
                  </a:moveTo>
                  <a:lnTo>
                    <a:pt x="191" y="242"/>
                  </a:lnTo>
                  <a:lnTo>
                    <a:pt x="178" y="235"/>
                  </a:lnTo>
                  <a:lnTo>
                    <a:pt x="138" y="201"/>
                  </a:lnTo>
                  <a:lnTo>
                    <a:pt x="76" y="183"/>
                  </a:lnTo>
                  <a:lnTo>
                    <a:pt x="57" y="192"/>
                  </a:lnTo>
                  <a:lnTo>
                    <a:pt x="58" y="153"/>
                  </a:lnTo>
                  <a:lnTo>
                    <a:pt x="85" y="137"/>
                  </a:lnTo>
                  <a:lnTo>
                    <a:pt x="50" y="105"/>
                  </a:lnTo>
                  <a:lnTo>
                    <a:pt x="0" y="97"/>
                  </a:lnTo>
                  <a:lnTo>
                    <a:pt x="1" y="62"/>
                  </a:lnTo>
                  <a:lnTo>
                    <a:pt x="60" y="35"/>
                  </a:lnTo>
                  <a:lnTo>
                    <a:pt x="55" y="12"/>
                  </a:lnTo>
                  <a:lnTo>
                    <a:pt x="75" y="0"/>
                  </a:lnTo>
                  <a:lnTo>
                    <a:pt x="88" y="44"/>
                  </a:lnTo>
                  <a:lnTo>
                    <a:pt x="114" y="59"/>
                  </a:lnTo>
                  <a:lnTo>
                    <a:pt x="112" y="83"/>
                  </a:lnTo>
                  <a:lnTo>
                    <a:pt x="157" y="81"/>
                  </a:lnTo>
                  <a:lnTo>
                    <a:pt x="163" y="105"/>
                  </a:lnTo>
                  <a:lnTo>
                    <a:pt x="213" y="99"/>
                  </a:lnTo>
                  <a:lnTo>
                    <a:pt x="220" y="133"/>
                  </a:lnTo>
                  <a:lnTo>
                    <a:pt x="173" y="132"/>
                  </a:lnTo>
                  <a:lnTo>
                    <a:pt x="170" y="173"/>
                  </a:lnTo>
                  <a:lnTo>
                    <a:pt x="204" y="188"/>
                  </a:lnTo>
                  <a:lnTo>
                    <a:pt x="219" y="242"/>
                  </a:lnTo>
                  <a:lnTo>
                    <a:pt x="191" y="242"/>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0" name="Freeform 76"/>
            <p:cNvSpPr>
              <a:spLocks noEditPoints="1"/>
            </p:cNvSpPr>
            <p:nvPr/>
          </p:nvSpPr>
          <p:spPr bwMode="auto">
            <a:xfrm>
              <a:off x="8020050" y="2132013"/>
              <a:ext cx="217488" cy="238125"/>
            </a:xfrm>
            <a:custGeom>
              <a:avLst/>
              <a:gdLst>
                <a:gd name="T0" fmla="*/ 227 w 227"/>
                <a:gd name="T1" fmla="*/ 251 h 251"/>
                <a:gd name="T2" fmla="*/ 227 w 227"/>
                <a:gd name="T3" fmla="*/ 251 h 251"/>
                <a:gd name="T4" fmla="*/ 193 w 227"/>
                <a:gd name="T5" fmla="*/ 250 h 251"/>
                <a:gd name="T6" fmla="*/ 179 w 227"/>
                <a:gd name="T7" fmla="*/ 243 h 251"/>
                <a:gd name="T8" fmla="*/ 139 w 227"/>
                <a:gd name="T9" fmla="*/ 209 h 251"/>
                <a:gd name="T10" fmla="*/ 79 w 227"/>
                <a:gd name="T11" fmla="*/ 191 h 251"/>
                <a:gd name="T12" fmla="*/ 57 w 227"/>
                <a:gd name="T13" fmla="*/ 203 h 251"/>
                <a:gd name="T14" fmla="*/ 57 w 227"/>
                <a:gd name="T15" fmla="*/ 157 h 251"/>
                <a:gd name="T16" fmla="*/ 82 w 227"/>
                <a:gd name="T17" fmla="*/ 141 h 251"/>
                <a:gd name="T18" fmla="*/ 51 w 227"/>
                <a:gd name="T19" fmla="*/ 113 h 251"/>
                <a:gd name="T20" fmla="*/ 0 w 227"/>
                <a:gd name="T21" fmla="*/ 105 h 251"/>
                <a:gd name="T22" fmla="*/ 0 w 227"/>
                <a:gd name="T23" fmla="*/ 65 h 251"/>
                <a:gd name="T24" fmla="*/ 59 w 227"/>
                <a:gd name="T25" fmla="*/ 38 h 251"/>
                <a:gd name="T26" fmla="*/ 54 w 227"/>
                <a:gd name="T27" fmla="*/ 16 h 251"/>
                <a:gd name="T28" fmla="*/ 80 w 227"/>
                <a:gd name="T29" fmla="*/ 0 h 251"/>
                <a:gd name="T30" fmla="*/ 94 w 227"/>
                <a:gd name="T31" fmla="*/ 47 h 251"/>
                <a:gd name="T32" fmla="*/ 121 w 227"/>
                <a:gd name="T33" fmla="*/ 63 h 251"/>
                <a:gd name="T34" fmla="*/ 118 w 227"/>
                <a:gd name="T35" fmla="*/ 84 h 251"/>
                <a:gd name="T36" fmla="*/ 162 w 227"/>
                <a:gd name="T37" fmla="*/ 83 h 251"/>
                <a:gd name="T38" fmla="*/ 168 w 227"/>
                <a:gd name="T39" fmla="*/ 106 h 251"/>
                <a:gd name="T40" fmla="*/ 218 w 227"/>
                <a:gd name="T41" fmla="*/ 100 h 251"/>
                <a:gd name="T42" fmla="*/ 227 w 227"/>
                <a:gd name="T43" fmla="*/ 141 h 251"/>
                <a:gd name="T44" fmla="*/ 179 w 227"/>
                <a:gd name="T45" fmla="*/ 140 h 251"/>
                <a:gd name="T46" fmla="*/ 177 w 227"/>
                <a:gd name="T47" fmla="*/ 176 h 251"/>
                <a:gd name="T48" fmla="*/ 210 w 227"/>
                <a:gd name="T49" fmla="*/ 191 h 251"/>
                <a:gd name="T50" fmla="*/ 227 w 227"/>
                <a:gd name="T51" fmla="*/ 251 h 251"/>
                <a:gd name="T52" fmla="*/ 195 w 227"/>
                <a:gd name="T53" fmla="*/ 244 h 251"/>
                <a:gd name="T54" fmla="*/ 195 w 227"/>
                <a:gd name="T55" fmla="*/ 244 h 251"/>
                <a:gd name="T56" fmla="*/ 218 w 227"/>
                <a:gd name="T57" fmla="*/ 244 h 251"/>
                <a:gd name="T58" fmla="*/ 205 w 227"/>
                <a:gd name="T59" fmla="*/ 196 h 251"/>
                <a:gd name="T60" fmla="*/ 170 w 227"/>
                <a:gd name="T61" fmla="*/ 180 h 251"/>
                <a:gd name="T62" fmla="*/ 173 w 227"/>
                <a:gd name="T63" fmla="*/ 133 h 251"/>
                <a:gd name="T64" fmla="*/ 219 w 227"/>
                <a:gd name="T65" fmla="*/ 134 h 251"/>
                <a:gd name="T66" fmla="*/ 213 w 227"/>
                <a:gd name="T67" fmla="*/ 107 h 251"/>
                <a:gd name="T68" fmla="*/ 163 w 227"/>
                <a:gd name="T69" fmla="*/ 114 h 251"/>
                <a:gd name="T70" fmla="*/ 157 w 227"/>
                <a:gd name="T71" fmla="*/ 90 h 251"/>
                <a:gd name="T72" fmla="*/ 111 w 227"/>
                <a:gd name="T73" fmla="*/ 91 h 251"/>
                <a:gd name="T74" fmla="*/ 114 w 227"/>
                <a:gd name="T75" fmla="*/ 66 h 251"/>
                <a:gd name="T76" fmla="*/ 88 w 227"/>
                <a:gd name="T77" fmla="*/ 51 h 251"/>
                <a:gd name="T78" fmla="*/ 76 w 227"/>
                <a:gd name="T79" fmla="*/ 10 h 251"/>
                <a:gd name="T80" fmla="*/ 62 w 227"/>
                <a:gd name="T81" fmla="*/ 19 h 251"/>
                <a:gd name="T82" fmla="*/ 67 w 227"/>
                <a:gd name="T83" fmla="*/ 41 h 251"/>
                <a:gd name="T84" fmla="*/ 7 w 227"/>
                <a:gd name="T85" fmla="*/ 69 h 251"/>
                <a:gd name="T86" fmla="*/ 7 w 227"/>
                <a:gd name="T87" fmla="*/ 99 h 251"/>
                <a:gd name="T88" fmla="*/ 54 w 227"/>
                <a:gd name="T89" fmla="*/ 107 h 251"/>
                <a:gd name="T90" fmla="*/ 93 w 227"/>
                <a:gd name="T91" fmla="*/ 142 h 251"/>
                <a:gd name="T92" fmla="*/ 64 w 227"/>
                <a:gd name="T93" fmla="*/ 160 h 251"/>
                <a:gd name="T94" fmla="*/ 63 w 227"/>
                <a:gd name="T95" fmla="*/ 192 h 251"/>
                <a:gd name="T96" fmla="*/ 78 w 227"/>
                <a:gd name="T97" fmla="*/ 184 h 251"/>
                <a:gd name="T98" fmla="*/ 143 w 227"/>
                <a:gd name="T99" fmla="*/ 203 h 251"/>
                <a:gd name="T100" fmla="*/ 183 w 227"/>
                <a:gd name="T101" fmla="*/ 237 h 251"/>
                <a:gd name="T102" fmla="*/ 195 w 227"/>
                <a:gd name="T103" fmla="*/ 244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7" h="251">
                  <a:moveTo>
                    <a:pt x="227" y="251"/>
                  </a:moveTo>
                  <a:lnTo>
                    <a:pt x="227" y="251"/>
                  </a:lnTo>
                  <a:lnTo>
                    <a:pt x="193" y="250"/>
                  </a:lnTo>
                  <a:lnTo>
                    <a:pt x="179" y="243"/>
                  </a:lnTo>
                  <a:lnTo>
                    <a:pt x="139" y="209"/>
                  </a:lnTo>
                  <a:lnTo>
                    <a:pt x="79" y="191"/>
                  </a:lnTo>
                  <a:lnTo>
                    <a:pt x="57" y="203"/>
                  </a:lnTo>
                  <a:lnTo>
                    <a:pt x="57" y="157"/>
                  </a:lnTo>
                  <a:lnTo>
                    <a:pt x="82" y="141"/>
                  </a:lnTo>
                  <a:lnTo>
                    <a:pt x="51" y="113"/>
                  </a:lnTo>
                  <a:lnTo>
                    <a:pt x="0" y="105"/>
                  </a:lnTo>
                  <a:lnTo>
                    <a:pt x="0" y="65"/>
                  </a:lnTo>
                  <a:lnTo>
                    <a:pt x="59" y="38"/>
                  </a:lnTo>
                  <a:lnTo>
                    <a:pt x="54" y="16"/>
                  </a:lnTo>
                  <a:lnTo>
                    <a:pt x="80" y="0"/>
                  </a:lnTo>
                  <a:lnTo>
                    <a:pt x="94" y="47"/>
                  </a:lnTo>
                  <a:lnTo>
                    <a:pt x="121" y="63"/>
                  </a:lnTo>
                  <a:lnTo>
                    <a:pt x="118" y="84"/>
                  </a:lnTo>
                  <a:lnTo>
                    <a:pt x="162" y="83"/>
                  </a:lnTo>
                  <a:lnTo>
                    <a:pt x="168" y="106"/>
                  </a:lnTo>
                  <a:lnTo>
                    <a:pt x="218" y="100"/>
                  </a:lnTo>
                  <a:lnTo>
                    <a:pt x="227" y="141"/>
                  </a:lnTo>
                  <a:lnTo>
                    <a:pt x="179" y="140"/>
                  </a:lnTo>
                  <a:lnTo>
                    <a:pt x="177" y="176"/>
                  </a:lnTo>
                  <a:lnTo>
                    <a:pt x="210" y="191"/>
                  </a:lnTo>
                  <a:lnTo>
                    <a:pt x="227" y="251"/>
                  </a:lnTo>
                  <a:close/>
                  <a:moveTo>
                    <a:pt x="195" y="244"/>
                  </a:moveTo>
                  <a:lnTo>
                    <a:pt x="195" y="244"/>
                  </a:lnTo>
                  <a:lnTo>
                    <a:pt x="218" y="244"/>
                  </a:lnTo>
                  <a:lnTo>
                    <a:pt x="205" y="196"/>
                  </a:lnTo>
                  <a:lnTo>
                    <a:pt x="170" y="180"/>
                  </a:lnTo>
                  <a:lnTo>
                    <a:pt x="173" y="133"/>
                  </a:lnTo>
                  <a:lnTo>
                    <a:pt x="219" y="134"/>
                  </a:lnTo>
                  <a:lnTo>
                    <a:pt x="213" y="107"/>
                  </a:lnTo>
                  <a:lnTo>
                    <a:pt x="163" y="114"/>
                  </a:lnTo>
                  <a:lnTo>
                    <a:pt x="157" y="90"/>
                  </a:lnTo>
                  <a:lnTo>
                    <a:pt x="111" y="91"/>
                  </a:lnTo>
                  <a:lnTo>
                    <a:pt x="114" y="66"/>
                  </a:lnTo>
                  <a:lnTo>
                    <a:pt x="88" y="51"/>
                  </a:lnTo>
                  <a:lnTo>
                    <a:pt x="76" y="10"/>
                  </a:lnTo>
                  <a:lnTo>
                    <a:pt x="62" y="19"/>
                  </a:lnTo>
                  <a:lnTo>
                    <a:pt x="67" y="41"/>
                  </a:lnTo>
                  <a:lnTo>
                    <a:pt x="7" y="69"/>
                  </a:lnTo>
                  <a:lnTo>
                    <a:pt x="7" y="99"/>
                  </a:lnTo>
                  <a:lnTo>
                    <a:pt x="54" y="107"/>
                  </a:lnTo>
                  <a:lnTo>
                    <a:pt x="93" y="142"/>
                  </a:lnTo>
                  <a:lnTo>
                    <a:pt x="64" y="160"/>
                  </a:lnTo>
                  <a:lnTo>
                    <a:pt x="63" y="192"/>
                  </a:lnTo>
                  <a:lnTo>
                    <a:pt x="78" y="184"/>
                  </a:lnTo>
                  <a:lnTo>
                    <a:pt x="143" y="203"/>
                  </a:lnTo>
                  <a:lnTo>
                    <a:pt x="183" y="237"/>
                  </a:lnTo>
                  <a:lnTo>
                    <a:pt x="195" y="244"/>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1" name="Freeform 77"/>
            <p:cNvSpPr>
              <a:spLocks/>
            </p:cNvSpPr>
            <p:nvPr/>
          </p:nvSpPr>
          <p:spPr bwMode="auto">
            <a:xfrm>
              <a:off x="5959475" y="2495551"/>
              <a:ext cx="1455738" cy="1397000"/>
            </a:xfrm>
            <a:custGeom>
              <a:avLst/>
              <a:gdLst>
                <a:gd name="T0" fmla="*/ 1449 w 1527"/>
                <a:gd name="T1" fmla="*/ 222 h 1464"/>
                <a:gd name="T2" fmla="*/ 1397 w 1527"/>
                <a:gd name="T3" fmla="*/ 278 h 1464"/>
                <a:gd name="T4" fmla="*/ 1338 w 1527"/>
                <a:gd name="T5" fmla="*/ 414 h 1464"/>
                <a:gd name="T6" fmla="*/ 1392 w 1527"/>
                <a:gd name="T7" fmla="*/ 513 h 1464"/>
                <a:gd name="T8" fmla="*/ 1376 w 1527"/>
                <a:gd name="T9" fmla="*/ 672 h 1464"/>
                <a:gd name="T10" fmla="*/ 1436 w 1527"/>
                <a:gd name="T11" fmla="*/ 767 h 1464"/>
                <a:gd name="T12" fmla="*/ 1447 w 1527"/>
                <a:gd name="T13" fmla="*/ 882 h 1464"/>
                <a:gd name="T14" fmla="*/ 1506 w 1527"/>
                <a:gd name="T15" fmla="*/ 920 h 1464"/>
                <a:gd name="T16" fmla="*/ 1399 w 1527"/>
                <a:gd name="T17" fmla="*/ 1000 h 1464"/>
                <a:gd name="T18" fmla="*/ 1432 w 1527"/>
                <a:gd name="T19" fmla="*/ 1137 h 1464"/>
                <a:gd name="T20" fmla="*/ 1456 w 1527"/>
                <a:gd name="T21" fmla="*/ 1403 h 1464"/>
                <a:gd name="T22" fmla="*/ 1349 w 1527"/>
                <a:gd name="T23" fmla="*/ 1439 h 1464"/>
                <a:gd name="T24" fmla="*/ 1300 w 1527"/>
                <a:gd name="T25" fmla="*/ 1323 h 1464"/>
                <a:gd name="T26" fmla="*/ 1256 w 1527"/>
                <a:gd name="T27" fmla="*/ 1204 h 1464"/>
                <a:gd name="T28" fmla="*/ 1215 w 1527"/>
                <a:gd name="T29" fmla="*/ 1107 h 1464"/>
                <a:gd name="T30" fmla="*/ 1067 w 1527"/>
                <a:gd name="T31" fmla="*/ 1056 h 1464"/>
                <a:gd name="T32" fmla="*/ 1026 w 1527"/>
                <a:gd name="T33" fmla="*/ 1134 h 1464"/>
                <a:gd name="T34" fmla="*/ 949 w 1527"/>
                <a:gd name="T35" fmla="*/ 1190 h 1464"/>
                <a:gd name="T36" fmla="*/ 957 w 1527"/>
                <a:gd name="T37" fmla="*/ 1116 h 1464"/>
                <a:gd name="T38" fmla="*/ 821 w 1527"/>
                <a:gd name="T39" fmla="*/ 1144 h 1464"/>
                <a:gd name="T40" fmla="*/ 746 w 1527"/>
                <a:gd name="T41" fmla="*/ 1113 h 1464"/>
                <a:gd name="T42" fmla="*/ 624 w 1527"/>
                <a:gd name="T43" fmla="*/ 1093 h 1464"/>
                <a:gd name="T44" fmla="*/ 515 w 1527"/>
                <a:gd name="T45" fmla="*/ 1117 h 1464"/>
                <a:gd name="T46" fmla="*/ 262 w 1527"/>
                <a:gd name="T47" fmla="*/ 1178 h 1464"/>
                <a:gd name="T48" fmla="*/ 266 w 1527"/>
                <a:gd name="T49" fmla="*/ 1059 h 1464"/>
                <a:gd name="T50" fmla="*/ 348 w 1527"/>
                <a:gd name="T51" fmla="*/ 948 h 1464"/>
                <a:gd name="T52" fmla="*/ 420 w 1527"/>
                <a:gd name="T53" fmla="*/ 867 h 1464"/>
                <a:gd name="T54" fmla="*/ 488 w 1527"/>
                <a:gd name="T55" fmla="*/ 926 h 1464"/>
                <a:gd name="T56" fmla="*/ 618 w 1527"/>
                <a:gd name="T57" fmla="*/ 826 h 1464"/>
                <a:gd name="T58" fmla="*/ 650 w 1527"/>
                <a:gd name="T59" fmla="*/ 761 h 1464"/>
                <a:gd name="T60" fmla="*/ 614 w 1527"/>
                <a:gd name="T61" fmla="*/ 689 h 1464"/>
                <a:gd name="T62" fmla="*/ 556 w 1527"/>
                <a:gd name="T63" fmla="*/ 588 h 1464"/>
                <a:gd name="T64" fmla="*/ 524 w 1527"/>
                <a:gd name="T65" fmla="*/ 484 h 1464"/>
                <a:gd name="T66" fmla="*/ 394 w 1527"/>
                <a:gd name="T67" fmla="*/ 417 h 1464"/>
                <a:gd name="T68" fmla="*/ 334 w 1527"/>
                <a:gd name="T69" fmla="*/ 331 h 1464"/>
                <a:gd name="T70" fmla="*/ 246 w 1527"/>
                <a:gd name="T71" fmla="*/ 269 h 1464"/>
                <a:gd name="T72" fmla="*/ 155 w 1527"/>
                <a:gd name="T73" fmla="*/ 372 h 1464"/>
                <a:gd name="T74" fmla="*/ 73 w 1527"/>
                <a:gd name="T75" fmla="*/ 296 h 1464"/>
                <a:gd name="T76" fmla="*/ 80 w 1527"/>
                <a:gd name="T77" fmla="*/ 235 h 1464"/>
                <a:gd name="T78" fmla="*/ 254 w 1527"/>
                <a:gd name="T79" fmla="*/ 119 h 1464"/>
                <a:gd name="T80" fmla="*/ 400 w 1527"/>
                <a:gd name="T81" fmla="*/ 204 h 1464"/>
                <a:gd name="T82" fmla="*/ 497 w 1527"/>
                <a:gd name="T83" fmla="*/ 197 h 1464"/>
                <a:gd name="T84" fmla="*/ 683 w 1527"/>
                <a:gd name="T85" fmla="*/ 200 h 1464"/>
                <a:gd name="T86" fmla="*/ 808 w 1527"/>
                <a:gd name="T87" fmla="*/ 122 h 1464"/>
                <a:gd name="T88" fmla="*/ 967 w 1527"/>
                <a:gd name="T89" fmla="*/ 47 h 1464"/>
                <a:gd name="T90" fmla="*/ 1080 w 1527"/>
                <a:gd name="T91" fmla="*/ 20 h 1464"/>
                <a:gd name="T92" fmla="*/ 1200 w 1527"/>
                <a:gd name="T93" fmla="*/ 93 h 1464"/>
                <a:gd name="T94" fmla="*/ 1379 w 1527"/>
                <a:gd name="T95" fmla="*/ 162 h 1464"/>
                <a:gd name="T96" fmla="*/ 1464 w 1527"/>
                <a:gd name="T97" fmla="*/ 15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27" h="1464">
                  <a:moveTo>
                    <a:pt x="1465" y="154"/>
                  </a:moveTo>
                  <a:lnTo>
                    <a:pt x="1465" y="154"/>
                  </a:lnTo>
                  <a:lnTo>
                    <a:pt x="1450" y="174"/>
                  </a:lnTo>
                  <a:lnTo>
                    <a:pt x="1449" y="222"/>
                  </a:lnTo>
                  <a:lnTo>
                    <a:pt x="1435" y="221"/>
                  </a:lnTo>
                  <a:lnTo>
                    <a:pt x="1419" y="260"/>
                  </a:lnTo>
                  <a:lnTo>
                    <a:pt x="1407" y="279"/>
                  </a:lnTo>
                  <a:lnTo>
                    <a:pt x="1397" y="278"/>
                  </a:lnTo>
                  <a:lnTo>
                    <a:pt x="1386" y="274"/>
                  </a:lnTo>
                  <a:lnTo>
                    <a:pt x="1367" y="324"/>
                  </a:lnTo>
                  <a:lnTo>
                    <a:pt x="1334" y="332"/>
                  </a:lnTo>
                  <a:lnTo>
                    <a:pt x="1338" y="414"/>
                  </a:lnTo>
                  <a:lnTo>
                    <a:pt x="1358" y="411"/>
                  </a:lnTo>
                  <a:lnTo>
                    <a:pt x="1364" y="450"/>
                  </a:lnTo>
                  <a:lnTo>
                    <a:pt x="1345" y="463"/>
                  </a:lnTo>
                  <a:lnTo>
                    <a:pt x="1392" y="513"/>
                  </a:lnTo>
                  <a:lnTo>
                    <a:pt x="1376" y="519"/>
                  </a:lnTo>
                  <a:lnTo>
                    <a:pt x="1384" y="561"/>
                  </a:lnTo>
                  <a:lnTo>
                    <a:pt x="1371" y="581"/>
                  </a:lnTo>
                  <a:lnTo>
                    <a:pt x="1376" y="672"/>
                  </a:lnTo>
                  <a:lnTo>
                    <a:pt x="1411" y="684"/>
                  </a:lnTo>
                  <a:lnTo>
                    <a:pt x="1418" y="742"/>
                  </a:lnTo>
                  <a:lnTo>
                    <a:pt x="1420" y="755"/>
                  </a:lnTo>
                  <a:lnTo>
                    <a:pt x="1436" y="767"/>
                  </a:lnTo>
                  <a:lnTo>
                    <a:pt x="1430" y="774"/>
                  </a:lnTo>
                  <a:lnTo>
                    <a:pt x="1434" y="812"/>
                  </a:lnTo>
                  <a:lnTo>
                    <a:pt x="1454" y="856"/>
                  </a:lnTo>
                  <a:lnTo>
                    <a:pt x="1447" y="882"/>
                  </a:lnTo>
                  <a:lnTo>
                    <a:pt x="1489" y="889"/>
                  </a:lnTo>
                  <a:lnTo>
                    <a:pt x="1524" y="867"/>
                  </a:lnTo>
                  <a:lnTo>
                    <a:pt x="1527" y="887"/>
                  </a:lnTo>
                  <a:lnTo>
                    <a:pt x="1506" y="920"/>
                  </a:lnTo>
                  <a:lnTo>
                    <a:pt x="1496" y="922"/>
                  </a:lnTo>
                  <a:lnTo>
                    <a:pt x="1481" y="965"/>
                  </a:lnTo>
                  <a:lnTo>
                    <a:pt x="1452" y="989"/>
                  </a:lnTo>
                  <a:lnTo>
                    <a:pt x="1399" y="1000"/>
                  </a:lnTo>
                  <a:lnTo>
                    <a:pt x="1405" y="1011"/>
                  </a:lnTo>
                  <a:lnTo>
                    <a:pt x="1425" y="1066"/>
                  </a:lnTo>
                  <a:lnTo>
                    <a:pt x="1444" y="1126"/>
                  </a:lnTo>
                  <a:lnTo>
                    <a:pt x="1432" y="1137"/>
                  </a:lnTo>
                  <a:lnTo>
                    <a:pt x="1417" y="1213"/>
                  </a:lnTo>
                  <a:lnTo>
                    <a:pt x="1425" y="1307"/>
                  </a:lnTo>
                  <a:lnTo>
                    <a:pt x="1426" y="1324"/>
                  </a:lnTo>
                  <a:lnTo>
                    <a:pt x="1456" y="1403"/>
                  </a:lnTo>
                  <a:lnTo>
                    <a:pt x="1454" y="1454"/>
                  </a:lnTo>
                  <a:lnTo>
                    <a:pt x="1439" y="1464"/>
                  </a:lnTo>
                  <a:lnTo>
                    <a:pt x="1375" y="1447"/>
                  </a:lnTo>
                  <a:lnTo>
                    <a:pt x="1349" y="1439"/>
                  </a:lnTo>
                  <a:lnTo>
                    <a:pt x="1341" y="1417"/>
                  </a:lnTo>
                  <a:lnTo>
                    <a:pt x="1340" y="1406"/>
                  </a:lnTo>
                  <a:lnTo>
                    <a:pt x="1318" y="1384"/>
                  </a:lnTo>
                  <a:lnTo>
                    <a:pt x="1300" y="1323"/>
                  </a:lnTo>
                  <a:lnTo>
                    <a:pt x="1281" y="1268"/>
                  </a:lnTo>
                  <a:lnTo>
                    <a:pt x="1275" y="1243"/>
                  </a:lnTo>
                  <a:lnTo>
                    <a:pt x="1271" y="1234"/>
                  </a:lnTo>
                  <a:lnTo>
                    <a:pt x="1256" y="1204"/>
                  </a:lnTo>
                  <a:lnTo>
                    <a:pt x="1249" y="1182"/>
                  </a:lnTo>
                  <a:lnTo>
                    <a:pt x="1248" y="1155"/>
                  </a:lnTo>
                  <a:lnTo>
                    <a:pt x="1230" y="1121"/>
                  </a:lnTo>
                  <a:lnTo>
                    <a:pt x="1215" y="1107"/>
                  </a:lnTo>
                  <a:lnTo>
                    <a:pt x="1211" y="1057"/>
                  </a:lnTo>
                  <a:lnTo>
                    <a:pt x="1130" y="1012"/>
                  </a:lnTo>
                  <a:lnTo>
                    <a:pt x="1096" y="1057"/>
                  </a:lnTo>
                  <a:lnTo>
                    <a:pt x="1067" y="1056"/>
                  </a:lnTo>
                  <a:lnTo>
                    <a:pt x="1063" y="1065"/>
                  </a:lnTo>
                  <a:lnTo>
                    <a:pt x="1061" y="1091"/>
                  </a:lnTo>
                  <a:lnTo>
                    <a:pt x="1051" y="1119"/>
                  </a:lnTo>
                  <a:lnTo>
                    <a:pt x="1026" y="1134"/>
                  </a:lnTo>
                  <a:lnTo>
                    <a:pt x="1018" y="1199"/>
                  </a:lnTo>
                  <a:lnTo>
                    <a:pt x="961" y="1212"/>
                  </a:lnTo>
                  <a:lnTo>
                    <a:pt x="955" y="1201"/>
                  </a:lnTo>
                  <a:lnTo>
                    <a:pt x="949" y="1190"/>
                  </a:lnTo>
                  <a:lnTo>
                    <a:pt x="919" y="1159"/>
                  </a:lnTo>
                  <a:lnTo>
                    <a:pt x="968" y="1140"/>
                  </a:lnTo>
                  <a:lnTo>
                    <a:pt x="967" y="1124"/>
                  </a:lnTo>
                  <a:lnTo>
                    <a:pt x="957" y="1116"/>
                  </a:lnTo>
                  <a:lnTo>
                    <a:pt x="891" y="1136"/>
                  </a:lnTo>
                  <a:lnTo>
                    <a:pt x="864" y="1147"/>
                  </a:lnTo>
                  <a:lnTo>
                    <a:pt x="853" y="1154"/>
                  </a:lnTo>
                  <a:lnTo>
                    <a:pt x="821" y="1144"/>
                  </a:lnTo>
                  <a:lnTo>
                    <a:pt x="815" y="1131"/>
                  </a:lnTo>
                  <a:lnTo>
                    <a:pt x="803" y="1100"/>
                  </a:lnTo>
                  <a:lnTo>
                    <a:pt x="778" y="1089"/>
                  </a:lnTo>
                  <a:lnTo>
                    <a:pt x="746" y="1113"/>
                  </a:lnTo>
                  <a:lnTo>
                    <a:pt x="713" y="1112"/>
                  </a:lnTo>
                  <a:lnTo>
                    <a:pt x="727" y="1139"/>
                  </a:lnTo>
                  <a:lnTo>
                    <a:pt x="628" y="1147"/>
                  </a:lnTo>
                  <a:lnTo>
                    <a:pt x="624" y="1093"/>
                  </a:lnTo>
                  <a:lnTo>
                    <a:pt x="605" y="1065"/>
                  </a:lnTo>
                  <a:lnTo>
                    <a:pt x="590" y="1039"/>
                  </a:lnTo>
                  <a:lnTo>
                    <a:pt x="492" y="1055"/>
                  </a:lnTo>
                  <a:lnTo>
                    <a:pt x="515" y="1117"/>
                  </a:lnTo>
                  <a:lnTo>
                    <a:pt x="458" y="1174"/>
                  </a:lnTo>
                  <a:lnTo>
                    <a:pt x="435" y="1168"/>
                  </a:lnTo>
                  <a:lnTo>
                    <a:pt x="378" y="1153"/>
                  </a:lnTo>
                  <a:lnTo>
                    <a:pt x="262" y="1178"/>
                  </a:lnTo>
                  <a:lnTo>
                    <a:pt x="239" y="1121"/>
                  </a:lnTo>
                  <a:lnTo>
                    <a:pt x="234" y="1084"/>
                  </a:lnTo>
                  <a:lnTo>
                    <a:pt x="239" y="1082"/>
                  </a:lnTo>
                  <a:lnTo>
                    <a:pt x="266" y="1059"/>
                  </a:lnTo>
                  <a:lnTo>
                    <a:pt x="283" y="1015"/>
                  </a:lnTo>
                  <a:lnTo>
                    <a:pt x="287" y="1010"/>
                  </a:lnTo>
                  <a:lnTo>
                    <a:pt x="305" y="963"/>
                  </a:lnTo>
                  <a:lnTo>
                    <a:pt x="348" y="948"/>
                  </a:lnTo>
                  <a:lnTo>
                    <a:pt x="370" y="938"/>
                  </a:lnTo>
                  <a:lnTo>
                    <a:pt x="373" y="929"/>
                  </a:lnTo>
                  <a:lnTo>
                    <a:pt x="401" y="859"/>
                  </a:lnTo>
                  <a:lnTo>
                    <a:pt x="420" y="867"/>
                  </a:lnTo>
                  <a:lnTo>
                    <a:pt x="424" y="871"/>
                  </a:lnTo>
                  <a:lnTo>
                    <a:pt x="455" y="877"/>
                  </a:lnTo>
                  <a:lnTo>
                    <a:pt x="486" y="879"/>
                  </a:lnTo>
                  <a:lnTo>
                    <a:pt x="488" y="926"/>
                  </a:lnTo>
                  <a:lnTo>
                    <a:pt x="519" y="914"/>
                  </a:lnTo>
                  <a:lnTo>
                    <a:pt x="577" y="879"/>
                  </a:lnTo>
                  <a:lnTo>
                    <a:pt x="596" y="872"/>
                  </a:lnTo>
                  <a:lnTo>
                    <a:pt x="618" y="826"/>
                  </a:lnTo>
                  <a:lnTo>
                    <a:pt x="633" y="784"/>
                  </a:lnTo>
                  <a:lnTo>
                    <a:pt x="641" y="780"/>
                  </a:lnTo>
                  <a:lnTo>
                    <a:pt x="645" y="771"/>
                  </a:lnTo>
                  <a:lnTo>
                    <a:pt x="650" y="761"/>
                  </a:lnTo>
                  <a:lnTo>
                    <a:pt x="657" y="725"/>
                  </a:lnTo>
                  <a:lnTo>
                    <a:pt x="649" y="694"/>
                  </a:lnTo>
                  <a:lnTo>
                    <a:pt x="647" y="686"/>
                  </a:lnTo>
                  <a:lnTo>
                    <a:pt x="614" y="689"/>
                  </a:lnTo>
                  <a:lnTo>
                    <a:pt x="610" y="666"/>
                  </a:lnTo>
                  <a:lnTo>
                    <a:pt x="606" y="649"/>
                  </a:lnTo>
                  <a:lnTo>
                    <a:pt x="516" y="606"/>
                  </a:lnTo>
                  <a:lnTo>
                    <a:pt x="556" y="588"/>
                  </a:lnTo>
                  <a:lnTo>
                    <a:pt x="565" y="587"/>
                  </a:lnTo>
                  <a:lnTo>
                    <a:pt x="554" y="533"/>
                  </a:lnTo>
                  <a:lnTo>
                    <a:pt x="539" y="494"/>
                  </a:lnTo>
                  <a:lnTo>
                    <a:pt x="524" y="484"/>
                  </a:lnTo>
                  <a:lnTo>
                    <a:pt x="502" y="506"/>
                  </a:lnTo>
                  <a:lnTo>
                    <a:pt x="467" y="486"/>
                  </a:lnTo>
                  <a:lnTo>
                    <a:pt x="479" y="414"/>
                  </a:lnTo>
                  <a:lnTo>
                    <a:pt x="394" y="417"/>
                  </a:lnTo>
                  <a:lnTo>
                    <a:pt x="394" y="395"/>
                  </a:lnTo>
                  <a:lnTo>
                    <a:pt x="374" y="364"/>
                  </a:lnTo>
                  <a:lnTo>
                    <a:pt x="372" y="353"/>
                  </a:lnTo>
                  <a:lnTo>
                    <a:pt x="334" y="331"/>
                  </a:lnTo>
                  <a:lnTo>
                    <a:pt x="335" y="302"/>
                  </a:lnTo>
                  <a:lnTo>
                    <a:pt x="308" y="299"/>
                  </a:lnTo>
                  <a:lnTo>
                    <a:pt x="285" y="264"/>
                  </a:lnTo>
                  <a:lnTo>
                    <a:pt x="246" y="269"/>
                  </a:lnTo>
                  <a:lnTo>
                    <a:pt x="244" y="326"/>
                  </a:lnTo>
                  <a:lnTo>
                    <a:pt x="193" y="380"/>
                  </a:lnTo>
                  <a:lnTo>
                    <a:pt x="153" y="393"/>
                  </a:lnTo>
                  <a:lnTo>
                    <a:pt x="155" y="372"/>
                  </a:lnTo>
                  <a:lnTo>
                    <a:pt x="157" y="357"/>
                  </a:lnTo>
                  <a:lnTo>
                    <a:pt x="142" y="348"/>
                  </a:lnTo>
                  <a:lnTo>
                    <a:pt x="142" y="316"/>
                  </a:lnTo>
                  <a:lnTo>
                    <a:pt x="73" y="296"/>
                  </a:lnTo>
                  <a:lnTo>
                    <a:pt x="41" y="277"/>
                  </a:lnTo>
                  <a:lnTo>
                    <a:pt x="0" y="252"/>
                  </a:lnTo>
                  <a:lnTo>
                    <a:pt x="19" y="243"/>
                  </a:lnTo>
                  <a:lnTo>
                    <a:pt x="80" y="235"/>
                  </a:lnTo>
                  <a:lnTo>
                    <a:pt x="91" y="222"/>
                  </a:lnTo>
                  <a:lnTo>
                    <a:pt x="169" y="197"/>
                  </a:lnTo>
                  <a:lnTo>
                    <a:pt x="216" y="106"/>
                  </a:lnTo>
                  <a:lnTo>
                    <a:pt x="254" y="119"/>
                  </a:lnTo>
                  <a:lnTo>
                    <a:pt x="318" y="101"/>
                  </a:lnTo>
                  <a:lnTo>
                    <a:pt x="378" y="116"/>
                  </a:lnTo>
                  <a:lnTo>
                    <a:pt x="405" y="157"/>
                  </a:lnTo>
                  <a:lnTo>
                    <a:pt x="400" y="204"/>
                  </a:lnTo>
                  <a:lnTo>
                    <a:pt x="419" y="227"/>
                  </a:lnTo>
                  <a:lnTo>
                    <a:pt x="452" y="227"/>
                  </a:lnTo>
                  <a:lnTo>
                    <a:pt x="467" y="235"/>
                  </a:lnTo>
                  <a:lnTo>
                    <a:pt x="497" y="197"/>
                  </a:lnTo>
                  <a:lnTo>
                    <a:pt x="516" y="196"/>
                  </a:lnTo>
                  <a:lnTo>
                    <a:pt x="605" y="203"/>
                  </a:lnTo>
                  <a:lnTo>
                    <a:pt x="633" y="216"/>
                  </a:lnTo>
                  <a:lnTo>
                    <a:pt x="683" y="200"/>
                  </a:lnTo>
                  <a:lnTo>
                    <a:pt x="711" y="175"/>
                  </a:lnTo>
                  <a:lnTo>
                    <a:pt x="741" y="179"/>
                  </a:lnTo>
                  <a:lnTo>
                    <a:pt x="788" y="182"/>
                  </a:lnTo>
                  <a:lnTo>
                    <a:pt x="808" y="122"/>
                  </a:lnTo>
                  <a:lnTo>
                    <a:pt x="848" y="114"/>
                  </a:lnTo>
                  <a:lnTo>
                    <a:pt x="892" y="75"/>
                  </a:lnTo>
                  <a:lnTo>
                    <a:pt x="915" y="82"/>
                  </a:lnTo>
                  <a:lnTo>
                    <a:pt x="967" y="47"/>
                  </a:lnTo>
                  <a:lnTo>
                    <a:pt x="1002" y="0"/>
                  </a:lnTo>
                  <a:lnTo>
                    <a:pt x="1040" y="12"/>
                  </a:lnTo>
                  <a:lnTo>
                    <a:pt x="1048" y="41"/>
                  </a:lnTo>
                  <a:lnTo>
                    <a:pt x="1080" y="20"/>
                  </a:lnTo>
                  <a:lnTo>
                    <a:pt x="1125" y="20"/>
                  </a:lnTo>
                  <a:lnTo>
                    <a:pt x="1180" y="29"/>
                  </a:lnTo>
                  <a:lnTo>
                    <a:pt x="1200" y="42"/>
                  </a:lnTo>
                  <a:lnTo>
                    <a:pt x="1200" y="93"/>
                  </a:lnTo>
                  <a:lnTo>
                    <a:pt x="1240" y="124"/>
                  </a:lnTo>
                  <a:lnTo>
                    <a:pt x="1282" y="149"/>
                  </a:lnTo>
                  <a:lnTo>
                    <a:pt x="1333" y="150"/>
                  </a:lnTo>
                  <a:lnTo>
                    <a:pt x="1379" y="162"/>
                  </a:lnTo>
                  <a:lnTo>
                    <a:pt x="1390" y="131"/>
                  </a:lnTo>
                  <a:lnTo>
                    <a:pt x="1407" y="127"/>
                  </a:lnTo>
                  <a:lnTo>
                    <a:pt x="1443" y="146"/>
                  </a:lnTo>
                  <a:lnTo>
                    <a:pt x="1464" y="154"/>
                  </a:lnTo>
                  <a:lnTo>
                    <a:pt x="1465" y="154"/>
                  </a:lnTo>
                  <a:lnTo>
                    <a:pt x="1465" y="15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2" name="Freeform 78"/>
            <p:cNvSpPr>
              <a:spLocks noEditPoints="1"/>
            </p:cNvSpPr>
            <p:nvPr/>
          </p:nvSpPr>
          <p:spPr bwMode="auto">
            <a:xfrm>
              <a:off x="5951538" y="2490788"/>
              <a:ext cx="1468438" cy="1404938"/>
            </a:xfrm>
            <a:custGeom>
              <a:avLst/>
              <a:gdLst>
                <a:gd name="T0" fmla="*/ 1322 w 1538"/>
                <a:gd name="T1" fmla="*/ 1389 h 1471"/>
                <a:gd name="T2" fmla="*/ 1251 w 1538"/>
                <a:gd name="T3" fmla="*/ 1160 h 1471"/>
                <a:gd name="T4" fmla="*/ 1073 w 1538"/>
                <a:gd name="T5" fmla="*/ 1070 h 1471"/>
                <a:gd name="T6" fmla="*/ 953 w 1538"/>
                <a:gd name="T7" fmla="*/ 1196 h 1471"/>
                <a:gd name="T8" fmla="*/ 861 w 1538"/>
                <a:gd name="T9" fmla="*/ 1161 h 1471"/>
                <a:gd name="T10" fmla="*/ 739 w 1538"/>
                <a:gd name="T11" fmla="*/ 1146 h 1471"/>
                <a:gd name="T12" fmla="*/ 466 w 1538"/>
                <a:gd name="T13" fmla="*/ 1181 h 1471"/>
                <a:gd name="T14" fmla="*/ 270 w 1538"/>
                <a:gd name="T15" fmla="*/ 1061 h 1471"/>
                <a:gd name="T16" fmla="*/ 406 w 1538"/>
                <a:gd name="T17" fmla="*/ 858 h 1471"/>
                <a:gd name="T18" fmla="*/ 582 w 1538"/>
                <a:gd name="T19" fmla="*/ 880 h 1471"/>
                <a:gd name="T20" fmla="*/ 652 w 1538"/>
                <a:gd name="T21" fmla="*/ 694 h 1471"/>
                <a:gd name="T22" fmla="*/ 558 w 1538"/>
                <a:gd name="T23" fmla="*/ 538 h 1471"/>
                <a:gd name="T24" fmla="*/ 397 w 1538"/>
                <a:gd name="T25" fmla="*/ 400 h 1471"/>
                <a:gd name="T26" fmla="*/ 256 w 1538"/>
                <a:gd name="T27" fmla="*/ 275 h 1471"/>
                <a:gd name="T28" fmla="*/ 78 w 1538"/>
                <a:gd name="T29" fmla="*/ 303 h 1471"/>
                <a:gd name="T30" fmla="*/ 222 w 1538"/>
                <a:gd name="T31" fmla="*/ 106 h 1471"/>
                <a:gd name="T32" fmla="*/ 460 w 1538"/>
                <a:gd name="T33" fmla="*/ 228 h 1471"/>
                <a:gd name="T34" fmla="*/ 717 w 1538"/>
                <a:gd name="T35" fmla="*/ 175 h 1471"/>
                <a:gd name="T36" fmla="*/ 972 w 1538"/>
                <a:gd name="T37" fmla="*/ 49 h 1471"/>
                <a:gd name="T38" fmla="*/ 1211 w 1538"/>
                <a:gd name="T39" fmla="*/ 44 h 1471"/>
                <a:gd name="T40" fmla="*/ 1415 w 1538"/>
                <a:gd name="T41" fmla="*/ 127 h 1471"/>
                <a:gd name="T42" fmla="*/ 1429 w 1538"/>
                <a:gd name="T43" fmla="*/ 265 h 1471"/>
                <a:gd name="T44" fmla="*/ 1368 w 1538"/>
                <a:gd name="T45" fmla="*/ 412 h 1471"/>
                <a:gd name="T46" fmla="*/ 1387 w 1538"/>
                <a:gd name="T47" fmla="*/ 674 h 1471"/>
                <a:gd name="T48" fmla="*/ 1458 w 1538"/>
                <a:gd name="T49" fmla="*/ 884 h 1471"/>
                <a:gd name="T50" fmla="*/ 1460 w 1538"/>
                <a:gd name="T51" fmla="*/ 996 h 1471"/>
                <a:gd name="T52" fmla="*/ 1436 w 1538"/>
                <a:gd name="T53" fmla="*/ 1327 h 1471"/>
                <a:gd name="T54" fmla="*/ 1383 w 1538"/>
                <a:gd name="T55" fmla="*/ 1448 h 1471"/>
                <a:gd name="T56" fmla="*/ 1421 w 1538"/>
                <a:gd name="T57" fmla="*/ 1216 h 1471"/>
                <a:gd name="T58" fmla="*/ 1485 w 1538"/>
                <a:gd name="T59" fmla="*/ 967 h 1471"/>
                <a:gd name="T60" fmla="*/ 1458 w 1538"/>
                <a:gd name="T61" fmla="*/ 861 h 1471"/>
                <a:gd name="T62" fmla="*/ 1380 w 1538"/>
                <a:gd name="T63" fmla="*/ 679 h 1471"/>
                <a:gd name="T64" fmla="*/ 1362 w 1538"/>
                <a:gd name="T65" fmla="*/ 419 h 1471"/>
                <a:gd name="T66" fmla="*/ 1423 w 1538"/>
                <a:gd name="T67" fmla="*/ 262 h 1471"/>
                <a:gd name="T68" fmla="*/ 1399 w 1538"/>
                <a:gd name="T69" fmla="*/ 137 h 1471"/>
                <a:gd name="T70" fmla="*/ 1186 w 1538"/>
                <a:gd name="T71" fmla="*/ 36 h 1471"/>
                <a:gd name="T72" fmla="*/ 923 w 1538"/>
                <a:gd name="T73" fmla="*/ 90 h 1471"/>
                <a:gd name="T74" fmla="*/ 691 w 1538"/>
                <a:gd name="T75" fmla="*/ 208 h 1471"/>
                <a:gd name="T76" fmla="*/ 425 w 1538"/>
                <a:gd name="T77" fmla="*/ 235 h 1471"/>
                <a:gd name="T78" fmla="*/ 178 w 1538"/>
                <a:gd name="T79" fmla="*/ 204 h 1471"/>
                <a:gd name="T80" fmla="*/ 153 w 1538"/>
                <a:gd name="T81" fmla="*/ 350 h 1471"/>
                <a:gd name="T82" fmla="*/ 317 w 1538"/>
                <a:gd name="T83" fmla="*/ 300 h 1471"/>
                <a:gd name="T84" fmla="*/ 490 w 1538"/>
                <a:gd name="T85" fmla="*/ 415 h 1471"/>
                <a:gd name="T86" fmla="*/ 576 w 1538"/>
                <a:gd name="T87" fmla="*/ 593 h 1471"/>
                <a:gd name="T88" fmla="*/ 667 w 1538"/>
                <a:gd name="T89" fmla="*/ 729 h 1471"/>
                <a:gd name="T90" fmla="*/ 528 w 1538"/>
                <a:gd name="T91" fmla="*/ 921 h 1471"/>
                <a:gd name="T92" fmla="*/ 380 w 1538"/>
                <a:gd name="T93" fmla="*/ 944 h 1471"/>
                <a:gd name="T94" fmla="*/ 244 w 1538"/>
                <a:gd name="T95" fmla="*/ 1090 h 1471"/>
                <a:gd name="T96" fmla="*/ 495 w 1538"/>
                <a:gd name="T97" fmla="*/ 1056 h 1471"/>
                <a:gd name="T98" fmla="*/ 752 w 1538"/>
                <a:gd name="T99" fmla="*/ 1114 h 1471"/>
                <a:gd name="T100" fmla="*/ 897 w 1538"/>
                <a:gd name="T101" fmla="*/ 1136 h 1471"/>
                <a:gd name="T102" fmla="*/ 970 w 1538"/>
                <a:gd name="T103" fmla="*/ 1212 h 1471"/>
                <a:gd name="T104" fmla="*/ 1102 w 1538"/>
                <a:gd name="T105" fmla="*/ 1058 h 1471"/>
                <a:gd name="T106" fmla="*/ 1266 w 1538"/>
                <a:gd name="T107" fmla="*/ 1207 h 1471"/>
                <a:gd name="T108" fmla="*/ 1351 w 1538"/>
                <a:gd name="T109" fmla="*/ 1420 h 1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38" h="1471">
                  <a:moveTo>
                    <a:pt x="1447" y="1471"/>
                  </a:moveTo>
                  <a:lnTo>
                    <a:pt x="1447" y="1471"/>
                  </a:lnTo>
                  <a:lnTo>
                    <a:pt x="1382" y="1455"/>
                  </a:lnTo>
                  <a:lnTo>
                    <a:pt x="1354" y="1445"/>
                  </a:lnTo>
                  <a:lnTo>
                    <a:pt x="1344" y="1421"/>
                  </a:lnTo>
                  <a:lnTo>
                    <a:pt x="1344" y="1412"/>
                  </a:lnTo>
                  <a:lnTo>
                    <a:pt x="1322" y="1389"/>
                  </a:lnTo>
                  <a:lnTo>
                    <a:pt x="1304" y="1328"/>
                  </a:lnTo>
                  <a:lnTo>
                    <a:pt x="1284" y="1273"/>
                  </a:lnTo>
                  <a:lnTo>
                    <a:pt x="1278" y="1247"/>
                  </a:lnTo>
                  <a:lnTo>
                    <a:pt x="1275" y="1239"/>
                  </a:lnTo>
                  <a:lnTo>
                    <a:pt x="1260" y="1210"/>
                  </a:lnTo>
                  <a:lnTo>
                    <a:pt x="1253" y="1187"/>
                  </a:lnTo>
                  <a:lnTo>
                    <a:pt x="1251" y="1160"/>
                  </a:lnTo>
                  <a:lnTo>
                    <a:pt x="1234" y="1127"/>
                  </a:lnTo>
                  <a:lnTo>
                    <a:pt x="1218" y="1113"/>
                  </a:lnTo>
                  <a:lnTo>
                    <a:pt x="1215" y="1063"/>
                  </a:lnTo>
                  <a:lnTo>
                    <a:pt x="1138" y="1020"/>
                  </a:lnTo>
                  <a:lnTo>
                    <a:pt x="1105" y="1064"/>
                  </a:lnTo>
                  <a:lnTo>
                    <a:pt x="1076" y="1063"/>
                  </a:lnTo>
                  <a:lnTo>
                    <a:pt x="1073" y="1070"/>
                  </a:lnTo>
                  <a:lnTo>
                    <a:pt x="1071" y="1096"/>
                  </a:lnTo>
                  <a:lnTo>
                    <a:pt x="1061" y="1125"/>
                  </a:lnTo>
                  <a:lnTo>
                    <a:pt x="1036" y="1140"/>
                  </a:lnTo>
                  <a:lnTo>
                    <a:pt x="1029" y="1206"/>
                  </a:lnTo>
                  <a:lnTo>
                    <a:pt x="966" y="1220"/>
                  </a:lnTo>
                  <a:lnTo>
                    <a:pt x="959" y="1207"/>
                  </a:lnTo>
                  <a:lnTo>
                    <a:pt x="953" y="1196"/>
                  </a:lnTo>
                  <a:lnTo>
                    <a:pt x="920" y="1162"/>
                  </a:lnTo>
                  <a:lnTo>
                    <a:pt x="972" y="1142"/>
                  </a:lnTo>
                  <a:lnTo>
                    <a:pt x="971" y="1130"/>
                  </a:lnTo>
                  <a:lnTo>
                    <a:pt x="964" y="1124"/>
                  </a:lnTo>
                  <a:lnTo>
                    <a:pt x="899" y="1143"/>
                  </a:lnTo>
                  <a:lnTo>
                    <a:pt x="873" y="1154"/>
                  </a:lnTo>
                  <a:lnTo>
                    <a:pt x="861" y="1161"/>
                  </a:lnTo>
                  <a:lnTo>
                    <a:pt x="826" y="1151"/>
                  </a:lnTo>
                  <a:lnTo>
                    <a:pt x="819" y="1137"/>
                  </a:lnTo>
                  <a:lnTo>
                    <a:pt x="807" y="1106"/>
                  </a:lnTo>
                  <a:lnTo>
                    <a:pt x="785" y="1097"/>
                  </a:lnTo>
                  <a:lnTo>
                    <a:pt x="754" y="1120"/>
                  </a:lnTo>
                  <a:lnTo>
                    <a:pt x="725" y="1119"/>
                  </a:lnTo>
                  <a:lnTo>
                    <a:pt x="739" y="1146"/>
                  </a:lnTo>
                  <a:lnTo>
                    <a:pt x="632" y="1155"/>
                  </a:lnTo>
                  <a:lnTo>
                    <a:pt x="628" y="1098"/>
                  </a:lnTo>
                  <a:lnTo>
                    <a:pt x="610" y="1071"/>
                  </a:lnTo>
                  <a:lnTo>
                    <a:pt x="595" y="1047"/>
                  </a:lnTo>
                  <a:lnTo>
                    <a:pt x="504" y="1062"/>
                  </a:lnTo>
                  <a:lnTo>
                    <a:pt x="526" y="1121"/>
                  </a:lnTo>
                  <a:lnTo>
                    <a:pt x="466" y="1181"/>
                  </a:lnTo>
                  <a:lnTo>
                    <a:pt x="441" y="1175"/>
                  </a:lnTo>
                  <a:lnTo>
                    <a:pt x="384" y="1161"/>
                  </a:lnTo>
                  <a:lnTo>
                    <a:pt x="267" y="1186"/>
                  </a:lnTo>
                  <a:lnTo>
                    <a:pt x="243" y="1126"/>
                  </a:lnTo>
                  <a:lnTo>
                    <a:pt x="237" y="1086"/>
                  </a:lnTo>
                  <a:lnTo>
                    <a:pt x="245" y="1083"/>
                  </a:lnTo>
                  <a:lnTo>
                    <a:pt x="270" y="1061"/>
                  </a:lnTo>
                  <a:lnTo>
                    <a:pt x="287" y="1016"/>
                  </a:lnTo>
                  <a:lnTo>
                    <a:pt x="291" y="1012"/>
                  </a:lnTo>
                  <a:lnTo>
                    <a:pt x="310" y="964"/>
                  </a:lnTo>
                  <a:lnTo>
                    <a:pt x="354" y="948"/>
                  </a:lnTo>
                  <a:lnTo>
                    <a:pt x="375" y="939"/>
                  </a:lnTo>
                  <a:lnTo>
                    <a:pt x="377" y="931"/>
                  </a:lnTo>
                  <a:lnTo>
                    <a:pt x="406" y="858"/>
                  </a:lnTo>
                  <a:lnTo>
                    <a:pt x="428" y="868"/>
                  </a:lnTo>
                  <a:lnTo>
                    <a:pt x="433" y="872"/>
                  </a:lnTo>
                  <a:lnTo>
                    <a:pt x="462" y="878"/>
                  </a:lnTo>
                  <a:lnTo>
                    <a:pt x="496" y="880"/>
                  </a:lnTo>
                  <a:lnTo>
                    <a:pt x="498" y="925"/>
                  </a:lnTo>
                  <a:lnTo>
                    <a:pt x="525" y="915"/>
                  </a:lnTo>
                  <a:lnTo>
                    <a:pt x="582" y="880"/>
                  </a:lnTo>
                  <a:lnTo>
                    <a:pt x="600" y="873"/>
                  </a:lnTo>
                  <a:lnTo>
                    <a:pt x="622" y="828"/>
                  </a:lnTo>
                  <a:lnTo>
                    <a:pt x="637" y="786"/>
                  </a:lnTo>
                  <a:lnTo>
                    <a:pt x="645" y="782"/>
                  </a:lnTo>
                  <a:lnTo>
                    <a:pt x="654" y="764"/>
                  </a:lnTo>
                  <a:lnTo>
                    <a:pt x="660" y="729"/>
                  </a:lnTo>
                  <a:lnTo>
                    <a:pt x="652" y="694"/>
                  </a:lnTo>
                  <a:lnTo>
                    <a:pt x="618" y="696"/>
                  </a:lnTo>
                  <a:lnTo>
                    <a:pt x="614" y="670"/>
                  </a:lnTo>
                  <a:lnTo>
                    <a:pt x="610" y="655"/>
                  </a:lnTo>
                  <a:lnTo>
                    <a:pt x="515" y="610"/>
                  </a:lnTo>
                  <a:lnTo>
                    <a:pt x="563" y="588"/>
                  </a:lnTo>
                  <a:lnTo>
                    <a:pt x="568" y="588"/>
                  </a:lnTo>
                  <a:lnTo>
                    <a:pt x="558" y="538"/>
                  </a:lnTo>
                  <a:lnTo>
                    <a:pt x="543" y="500"/>
                  </a:lnTo>
                  <a:lnTo>
                    <a:pt x="532" y="492"/>
                  </a:lnTo>
                  <a:lnTo>
                    <a:pt x="509" y="514"/>
                  </a:lnTo>
                  <a:lnTo>
                    <a:pt x="471" y="491"/>
                  </a:lnTo>
                  <a:lnTo>
                    <a:pt x="482" y="422"/>
                  </a:lnTo>
                  <a:lnTo>
                    <a:pt x="398" y="424"/>
                  </a:lnTo>
                  <a:lnTo>
                    <a:pt x="397" y="400"/>
                  </a:lnTo>
                  <a:lnTo>
                    <a:pt x="378" y="369"/>
                  </a:lnTo>
                  <a:lnTo>
                    <a:pt x="376" y="360"/>
                  </a:lnTo>
                  <a:lnTo>
                    <a:pt x="337" y="337"/>
                  </a:lnTo>
                  <a:lnTo>
                    <a:pt x="339" y="309"/>
                  </a:lnTo>
                  <a:lnTo>
                    <a:pt x="313" y="307"/>
                  </a:lnTo>
                  <a:lnTo>
                    <a:pt x="291" y="272"/>
                  </a:lnTo>
                  <a:lnTo>
                    <a:pt x="256" y="275"/>
                  </a:lnTo>
                  <a:lnTo>
                    <a:pt x="254" y="332"/>
                  </a:lnTo>
                  <a:lnTo>
                    <a:pt x="202" y="387"/>
                  </a:lnTo>
                  <a:lnTo>
                    <a:pt x="156" y="401"/>
                  </a:lnTo>
                  <a:lnTo>
                    <a:pt x="160" y="362"/>
                  </a:lnTo>
                  <a:lnTo>
                    <a:pt x="146" y="354"/>
                  </a:lnTo>
                  <a:lnTo>
                    <a:pt x="146" y="323"/>
                  </a:lnTo>
                  <a:lnTo>
                    <a:pt x="78" y="303"/>
                  </a:lnTo>
                  <a:lnTo>
                    <a:pt x="47" y="284"/>
                  </a:lnTo>
                  <a:lnTo>
                    <a:pt x="0" y="255"/>
                  </a:lnTo>
                  <a:lnTo>
                    <a:pt x="26" y="244"/>
                  </a:lnTo>
                  <a:lnTo>
                    <a:pt x="85" y="236"/>
                  </a:lnTo>
                  <a:lnTo>
                    <a:pt x="96" y="224"/>
                  </a:lnTo>
                  <a:lnTo>
                    <a:pt x="173" y="198"/>
                  </a:lnTo>
                  <a:lnTo>
                    <a:pt x="222" y="106"/>
                  </a:lnTo>
                  <a:lnTo>
                    <a:pt x="261" y="120"/>
                  </a:lnTo>
                  <a:lnTo>
                    <a:pt x="325" y="101"/>
                  </a:lnTo>
                  <a:lnTo>
                    <a:pt x="387" y="117"/>
                  </a:lnTo>
                  <a:lnTo>
                    <a:pt x="415" y="160"/>
                  </a:lnTo>
                  <a:lnTo>
                    <a:pt x="411" y="207"/>
                  </a:lnTo>
                  <a:lnTo>
                    <a:pt x="428" y="228"/>
                  </a:lnTo>
                  <a:lnTo>
                    <a:pt x="460" y="228"/>
                  </a:lnTo>
                  <a:lnTo>
                    <a:pt x="473" y="235"/>
                  </a:lnTo>
                  <a:lnTo>
                    <a:pt x="502" y="198"/>
                  </a:lnTo>
                  <a:lnTo>
                    <a:pt x="523" y="197"/>
                  </a:lnTo>
                  <a:lnTo>
                    <a:pt x="613" y="204"/>
                  </a:lnTo>
                  <a:lnTo>
                    <a:pt x="640" y="217"/>
                  </a:lnTo>
                  <a:lnTo>
                    <a:pt x="689" y="201"/>
                  </a:lnTo>
                  <a:lnTo>
                    <a:pt x="717" y="175"/>
                  </a:lnTo>
                  <a:lnTo>
                    <a:pt x="748" y="180"/>
                  </a:lnTo>
                  <a:lnTo>
                    <a:pt x="793" y="183"/>
                  </a:lnTo>
                  <a:lnTo>
                    <a:pt x="812" y="123"/>
                  </a:lnTo>
                  <a:lnTo>
                    <a:pt x="853" y="115"/>
                  </a:lnTo>
                  <a:lnTo>
                    <a:pt x="899" y="75"/>
                  </a:lnTo>
                  <a:lnTo>
                    <a:pt x="922" y="82"/>
                  </a:lnTo>
                  <a:lnTo>
                    <a:pt x="972" y="49"/>
                  </a:lnTo>
                  <a:lnTo>
                    <a:pt x="1007" y="0"/>
                  </a:lnTo>
                  <a:lnTo>
                    <a:pt x="1050" y="14"/>
                  </a:lnTo>
                  <a:lnTo>
                    <a:pt x="1057" y="39"/>
                  </a:lnTo>
                  <a:lnTo>
                    <a:pt x="1086" y="21"/>
                  </a:lnTo>
                  <a:lnTo>
                    <a:pt x="1132" y="20"/>
                  </a:lnTo>
                  <a:lnTo>
                    <a:pt x="1189" y="30"/>
                  </a:lnTo>
                  <a:lnTo>
                    <a:pt x="1211" y="44"/>
                  </a:lnTo>
                  <a:lnTo>
                    <a:pt x="1211" y="95"/>
                  </a:lnTo>
                  <a:lnTo>
                    <a:pt x="1249" y="125"/>
                  </a:lnTo>
                  <a:lnTo>
                    <a:pt x="1290" y="150"/>
                  </a:lnTo>
                  <a:lnTo>
                    <a:pt x="1340" y="151"/>
                  </a:lnTo>
                  <a:lnTo>
                    <a:pt x="1383" y="162"/>
                  </a:lnTo>
                  <a:lnTo>
                    <a:pt x="1394" y="132"/>
                  </a:lnTo>
                  <a:lnTo>
                    <a:pt x="1415" y="127"/>
                  </a:lnTo>
                  <a:lnTo>
                    <a:pt x="1452" y="147"/>
                  </a:lnTo>
                  <a:lnTo>
                    <a:pt x="1472" y="155"/>
                  </a:lnTo>
                  <a:lnTo>
                    <a:pt x="1479" y="154"/>
                  </a:lnTo>
                  <a:lnTo>
                    <a:pt x="1461" y="179"/>
                  </a:lnTo>
                  <a:lnTo>
                    <a:pt x="1459" y="230"/>
                  </a:lnTo>
                  <a:lnTo>
                    <a:pt x="1444" y="229"/>
                  </a:lnTo>
                  <a:lnTo>
                    <a:pt x="1429" y="265"/>
                  </a:lnTo>
                  <a:lnTo>
                    <a:pt x="1416" y="287"/>
                  </a:lnTo>
                  <a:lnTo>
                    <a:pt x="1404" y="285"/>
                  </a:lnTo>
                  <a:lnTo>
                    <a:pt x="1395" y="282"/>
                  </a:lnTo>
                  <a:lnTo>
                    <a:pt x="1376" y="331"/>
                  </a:lnTo>
                  <a:lnTo>
                    <a:pt x="1345" y="338"/>
                  </a:lnTo>
                  <a:lnTo>
                    <a:pt x="1349" y="414"/>
                  </a:lnTo>
                  <a:lnTo>
                    <a:pt x="1368" y="412"/>
                  </a:lnTo>
                  <a:lnTo>
                    <a:pt x="1375" y="455"/>
                  </a:lnTo>
                  <a:lnTo>
                    <a:pt x="1357" y="468"/>
                  </a:lnTo>
                  <a:lnTo>
                    <a:pt x="1405" y="518"/>
                  </a:lnTo>
                  <a:lnTo>
                    <a:pt x="1387" y="525"/>
                  </a:lnTo>
                  <a:lnTo>
                    <a:pt x="1394" y="565"/>
                  </a:lnTo>
                  <a:lnTo>
                    <a:pt x="1381" y="586"/>
                  </a:lnTo>
                  <a:lnTo>
                    <a:pt x="1387" y="674"/>
                  </a:lnTo>
                  <a:lnTo>
                    <a:pt x="1421" y="686"/>
                  </a:lnTo>
                  <a:lnTo>
                    <a:pt x="1430" y="757"/>
                  </a:lnTo>
                  <a:lnTo>
                    <a:pt x="1448" y="770"/>
                  </a:lnTo>
                  <a:lnTo>
                    <a:pt x="1440" y="779"/>
                  </a:lnTo>
                  <a:lnTo>
                    <a:pt x="1444" y="815"/>
                  </a:lnTo>
                  <a:lnTo>
                    <a:pt x="1465" y="860"/>
                  </a:lnTo>
                  <a:lnTo>
                    <a:pt x="1458" y="884"/>
                  </a:lnTo>
                  <a:lnTo>
                    <a:pt x="1495" y="889"/>
                  </a:lnTo>
                  <a:lnTo>
                    <a:pt x="1533" y="866"/>
                  </a:lnTo>
                  <a:lnTo>
                    <a:pt x="1538" y="892"/>
                  </a:lnTo>
                  <a:lnTo>
                    <a:pt x="1515" y="927"/>
                  </a:lnTo>
                  <a:lnTo>
                    <a:pt x="1506" y="929"/>
                  </a:lnTo>
                  <a:lnTo>
                    <a:pt x="1490" y="971"/>
                  </a:lnTo>
                  <a:lnTo>
                    <a:pt x="1460" y="996"/>
                  </a:lnTo>
                  <a:lnTo>
                    <a:pt x="1411" y="1006"/>
                  </a:lnTo>
                  <a:lnTo>
                    <a:pt x="1414" y="1013"/>
                  </a:lnTo>
                  <a:lnTo>
                    <a:pt x="1435" y="1069"/>
                  </a:lnTo>
                  <a:lnTo>
                    <a:pt x="1455" y="1131"/>
                  </a:lnTo>
                  <a:lnTo>
                    <a:pt x="1442" y="1143"/>
                  </a:lnTo>
                  <a:lnTo>
                    <a:pt x="1427" y="1217"/>
                  </a:lnTo>
                  <a:lnTo>
                    <a:pt x="1436" y="1327"/>
                  </a:lnTo>
                  <a:lnTo>
                    <a:pt x="1467" y="1407"/>
                  </a:lnTo>
                  <a:lnTo>
                    <a:pt x="1467" y="1407"/>
                  </a:lnTo>
                  <a:lnTo>
                    <a:pt x="1464" y="1460"/>
                  </a:lnTo>
                  <a:lnTo>
                    <a:pt x="1447" y="1471"/>
                  </a:lnTo>
                  <a:close/>
                  <a:moveTo>
                    <a:pt x="1359" y="1440"/>
                  </a:moveTo>
                  <a:lnTo>
                    <a:pt x="1359" y="1440"/>
                  </a:lnTo>
                  <a:lnTo>
                    <a:pt x="1383" y="1448"/>
                  </a:lnTo>
                  <a:lnTo>
                    <a:pt x="1446" y="1464"/>
                  </a:lnTo>
                  <a:lnTo>
                    <a:pt x="1457" y="1456"/>
                  </a:lnTo>
                  <a:lnTo>
                    <a:pt x="1460" y="1408"/>
                  </a:lnTo>
                  <a:lnTo>
                    <a:pt x="1430" y="1328"/>
                  </a:lnTo>
                  <a:lnTo>
                    <a:pt x="1429" y="1312"/>
                  </a:lnTo>
                  <a:lnTo>
                    <a:pt x="1420" y="1217"/>
                  </a:lnTo>
                  <a:lnTo>
                    <a:pt x="1421" y="1216"/>
                  </a:lnTo>
                  <a:lnTo>
                    <a:pt x="1436" y="1140"/>
                  </a:lnTo>
                  <a:lnTo>
                    <a:pt x="1447" y="1129"/>
                  </a:lnTo>
                  <a:lnTo>
                    <a:pt x="1429" y="1071"/>
                  </a:lnTo>
                  <a:lnTo>
                    <a:pt x="1408" y="1016"/>
                  </a:lnTo>
                  <a:lnTo>
                    <a:pt x="1400" y="1002"/>
                  </a:lnTo>
                  <a:lnTo>
                    <a:pt x="1458" y="990"/>
                  </a:lnTo>
                  <a:lnTo>
                    <a:pt x="1485" y="967"/>
                  </a:lnTo>
                  <a:lnTo>
                    <a:pt x="1501" y="923"/>
                  </a:lnTo>
                  <a:lnTo>
                    <a:pt x="1511" y="921"/>
                  </a:lnTo>
                  <a:lnTo>
                    <a:pt x="1531" y="891"/>
                  </a:lnTo>
                  <a:lnTo>
                    <a:pt x="1528" y="877"/>
                  </a:lnTo>
                  <a:lnTo>
                    <a:pt x="1496" y="896"/>
                  </a:lnTo>
                  <a:lnTo>
                    <a:pt x="1450" y="889"/>
                  </a:lnTo>
                  <a:lnTo>
                    <a:pt x="1458" y="861"/>
                  </a:lnTo>
                  <a:lnTo>
                    <a:pt x="1438" y="816"/>
                  </a:lnTo>
                  <a:lnTo>
                    <a:pt x="1434" y="777"/>
                  </a:lnTo>
                  <a:lnTo>
                    <a:pt x="1439" y="771"/>
                  </a:lnTo>
                  <a:lnTo>
                    <a:pt x="1424" y="761"/>
                  </a:lnTo>
                  <a:lnTo>
                    <a:pt x="1422" y="746"/>
                  </a:lnTo>
                  <a:lnTo>
                    <a:pt x="1415" y="690"/>
                  </a:lnTo>
                  <a:lnTo>
                    <a:pt x="1380" y="679"/>
                  </a:lnTo>
                  <a:lnTo>
                    <a:pt x="1375" y="585"/>
                  </a:lnTo>
                  <a:lnTo>
                    <a:pt x="1387" y="564"/>
                  </a:lnTo>
                  <a:lnTo>
                    <a:pt x="1379" y="521"/>
                  </a:lnTo>
                  <a:lnTo>
                    <a:pt x="1393" y="516"/>
                  </a:lnTo>
                  <a:lnTo>
                    <a:pt x="1347" y="467"/>
                  </a:lnTo>
                  <a:lnTo>
                    <a:pt x="1368" y="452"/>
                  </a:lnTo>
                  <a:lnTo>
                    <a:pt x="1362" y="419"/>
                  </a:lnTo>
                  <a:lnTo>
                    <a:pt x="1342" y="421"/>
                  </a:lnTo>
                  <a:lnTo>
                    <a:pt x="1338" y="333"/>
                  </a:lnTo>
                  <a:lnTo>
                    <a:pt x="1371" y="325"/>
                  </a:lnTo>
                  <a:lnTo>
                    <a:pt x="1391" y="274"/>
                  </a:lnTo>
                  <a:lnTo>
                    <a:pt x="1405" y="278"/>
                  </a:lnTo>
                  <a:lnTo>
                    <a:pt x="1412" y="280"/>
                  </a:lnTo>
                  <a:lnTo>
                    <a:pt x="1423" y="262"/>
                  </a:lnTo>
                  <a:lnTo>
                    <a:pt x="1440" y="222"/>
                  </a:lnTo>
                  <a:lnTo>
                    <a:pt x="1452" y="222"/>
                  </a:lnTo>
                  <a:lnTo>
                    <a:pt x="1454" y="177"/>
                  </a:lnTo>
                  <a:lnTo>
                    <a:pt x="1467" y="160"/>
                  </a:lnTo>
                  <a:lnTo>
                    <a:pt x="1449" y="153"/>
                  </a:lnTo>
                  <a:lnTo>
                    <a:pt x="1414" y="134"/>
                  </a:lnTo>
                  <a:lnTo>
                    <a:pt x="1399" y="137"/>
                  </a:lnTo>
                  <a:lnTo>
                    <a:pt x="1388" y="170"/>
                  </a:lnTo>
                  <a:lnTo>
                    <a:pt x="1339" y="158"/>
                  </a:lnTo>
                  <a:lnTo>
                    <a:pt x="1288" y="156"/>
                  </a:lnTo>
                  <a:lnTo>
                    <a:pt x="1245" y="131"/>
                  </a:lnTo>
                  <a:lnTo>
                    <a:pt x="1204" y="98"/>
                  </a:lnTo>
                  <a:lnTo>
                    <a:pt x="1204" y="47"/>
                  </a:lnTo>
                  <a:lnTo>
                    <a:pt x="1186" y="36"/>
                  </a:lnTo>
                  <a:lnTo>
                    <a:pt x="1131" y="27"/>
                  </a:lnTo>
                  <a:lnTo>
                    <a:pt x="1088" y="28"/>
                  </a:lnTo>
                  <a:lnTo>
                    <a:pt x="1053" y="50"/>
                  </a:lnTo>
                  <a:lnTo>
                    <a:pt x="1044" y="19"/>
                  </a:lnTo>
                  <a:lnTo>
                    <a:pt x="1010" y="8"/>
                  </a:lnTo>
                  <a:lnTo>
                    <a:pt x="976" y="54"/>
                  </a:lnTo>
                  <a:lnTo>
                    <a:pt x="923" y="90"/>
                  </a:lnTo>
                  <a:lnTo>
                    <a:pt x="900" y="83"/>
                  </a:lnTo>
                  <a:lnTo>
                    <a:pt x="856" y="121"/>
                  </a:lnTo>
                  <a:lnTo>
                    <a:pt x="817" y="129"/>
                  </a:lnTo>
                  <a:lnTo>
                    <a:pt x="797" y="190"/>
                  </a:lnTo>
                  <a:lnTo>
                    <a:pt x="748" y="187"/>
                  </a:lnTo>
                  <a:lnTo>
                    <a:pt x="719" y="182"/>
                  </a:lnTo>
                  <a:lnTo>
                    <a:pt x="691" y="208"/>
                  </a:lnTo>
                  <a:lnTo>
                    <a:pt x="640" y="224"/>
                  </a:lnTo>
                  <a:lnTo>
                    <a:pt x="611" y="210"/>
                  </a:lnTo>
                  <a:lnTo>
                    <a:pt x="523" y="203"/>
                  </a:lnTo>
                  <a:lnTo>
                    <a:pt x="505" y="204"/>
                  </a:lnTo>
                  <a:lnTo>
                    <a:pt x="475" y="243"/>
                  </a:lnTo>
                  <a:lnTo>
                    <a:pt x="458" y="235"/>
                  </a:lnTo>
                  <a:lnTo>
                    <a:pt x="425" y="235"/>
                  </a:lnTo>
                  <a:lnTo>
                    <a:pt x="404" y="209"/>
                  </a:lnTo>
                  <a:lnTo>
                    <a:pt x="408" y="162"/>
                  </a:lnTo>
                  <a:lnTo>
                    <a:pt x="383" y="123"/>
                  </a:lnTo>
                  <a:lnTo>
                    <a:pt x="326" y="108"/>
                  </a:lnTo>
                  <a:lnTo>
                    <a:pt x="261" y="127"/>
                  </a:lnTo>
                  <a:lnTo>
                    <a:pt x="225" y="115"/>
                  </a:lnTo>
                  <a:lnTo>
                    <a:pt x="178" y="204"/>
                  </a:lnTo>
                  <a:lnTo>
                    <a:pt x="100" y="229"/>
                  </a:lnTo>
                  <a:lnTo>
                    <a:pt x="89" y="242"/>
                  </a:lnTo>
                  <a:lnTo>
                    <a:pt x="27" y="251"/>
                  </a:lnTo>
                  <a:lnTo>
                    <a:pt x="14" y="256"/>
                  </a:lnTo>
                  <a:lnTo>
                    <a:pt x="81" y="297"/>
                  </a:lnTo>
                  <a:lnTo>
                    <a:pt x="153" y="318"/>
                  </a:lnTo>
                  <a:lnTo>
                    <a:pt x="153" y="350"/>
                  </a:lnTo>
                  <a:lnTo>
                    <a:pt x="167" y="359"/>
                  </a:lnTo>
                  <a:lnTo>
                    <a:pt x="164" y="392"/>
                  </a:lnTo>
                  <a:lnTo>
                    <a:pt x="198" y="381"/>
                  </a:lnTo>
                  <a:lnTo>
                    <a:pt x="247" y="329"/>
                  </a:lnTo>
                  <a:lnTo>
                    <a:pt x="250" y="270"/>
                  </a:lnTo>
                  <a:lnTo>
                    <a:pt x="294" y="264"/>
                  </a:lnTo>
                  <a:lnTo>
                    <a:pt x="317" y="300"/>
                  </a:lnTo>
                  <a:lnTo>
                    <a:pt x="346" y="303"/>
                  </a:lnTo>
                  <a:lnTo>
                    <a:pt x="344" y="333"/>
                  </a:lnTo>
                  <a:lnTo>
                    <a:pt x="382" y="355"/>
                  </a:lnTo>
                  <a:lnTo>
                    <a:pt x="384" y="367"/>
                  </a:lnTo>
                  <a:lnTo>
                    <a:pt x="404" y="398"/>
                  </a:lnTo>
                  <a:lnTo>
                    <a:pt x="404" y="417"/>
                  </a:lnTo>
                  <a:lnTo>
                    <a:pt x="490" y="415"/>
                  </a:lnTo>
                  <a:lnTo>
                    <a:pt x="478" y="488"/>
                  </a:lnTo>
                  <a:lnTo>
                    <a:pt x="508" y="506"/>
                  </a:lnTo>
                  <a:lnTo>
                    <a:pt x="531" y="483"/>
                  </a:lnTo>
                  <a:lnTo>
                    <a:pt x="548" y="496"/>
                  </a:lnTo>
                  <a:lnTo>
                    <a:pt x="549" y="497"/>
                  </a:lnTo>
                  <a:lnTo>
                    <a:pt x="564" y="536"/>
                  </a:lnTo>
                  <a:lnTo>
                    <a:pt x="576" y="593"/>
                  </a:lnTo>
                  <a:lnTo>
                    <a:pt x="564" y="595"/>
                  </a:lnTo>
                  <a:lnTo>
                    <a:pt x="530" y="610"/>
                  </a:lnTo>
                  <a:lnTo>
                    <a:pt x="616" y="650"/>
                  </a:lnTo>
                  <a:lnTo>
                    <a:pt x="621" y="669"/>
                  </a:lnTo>
                  <a:lnTo>
                    <a:pt x="624" y="689"/>
                  </a:lnTo>
                  <a:lnTo>
                    <a:pt x="657" y="687"/>
                  </a:lnTo>
                  <a:lnTo>
                    <a:pt x="667" y="729"/>
                  </a:lnTo>
                  <a:lnTo>
                    <a:pt x="660" y="766"/>
                  </a:lnTo>
                  <a:lnTo>
                    <a:pt x="650" y="787"/>
                  </a:lnTo>
                  <a:lnTo>
                    <a:pt x="642" y="791"/>
                  </a:lnTo>
                  <a:lnTo>
                    <a:pt x="628" y="831"/>
                  </a:lnTo>
                  <a:lnTo>
                    <a:pt x="605" y="879"/>
                  </a:lnTo>
                  <a:lnTo>
                    <a:pt x="585" y="886"/>
                  </a:lnTo>
                  <a:lnTo>
                    <a:pt x="528" y="921"/>
                  </a:lnTo>
                  <a:lnTo>
                    <a:pt x="492" y="935"/>
                  </a:lnTo>
                  <a:lnTo>
                    <a:pt x="490" y="886"/>
                  </a:lnTo>
                  <a:lnTo>
                    <a:pt x="462" y="885"/>
                  </a:lnTo>
                  <a:lnTo>
                    <a:pt x="429" y="878"/>
                  </a:lnTo>
                  <a:lnTo>
                    <a:pt x="425" y="874"/>
                  </a:lnTo>
                  <a:lnTo>
                    <a:pt x="410" y="867"/>
                  </a:lnTo>
                  <a:lnTo>
                    <a:pt x="380" y="944"/>
                  </a:lnTo>
                  <a:lnTo>
                    <a:pt x="356" y="955"/>
                  </a:lnTo>
                  <a:lnTo>
                    <a:pt x="315" y="969"/>
                  </a:lnTo>
                  <a:lnTo>
                    <a:pt x="296" y="1016"/>
                  </a:lnTo>
                  <a:lnTo>
                    <a:pt x="293" y="1020"/>
                  </a:lnTo>
                  <a:lnTo>
                    <a:pt x="276" y="1065"/>
                  </a:lnTo>
                  <a:lnTo>
                    <a:pt x="248" y="1088"/>
                  </a:lnTo>
                  <a:lnTo>
                    <a:pt x="244" y="1090"/>
                  </a:lnTo>
                  <a:lnTo>
                    <a:pt x="249" y="1124"/>
                  </a:lnTo>
                  <a:lnTo>
                    <a:pt x="271" y="1178"/>
                  </a:lnTo>
                  <a:lnTo>
                    <a:pt x="385" y="1154"/>
                  </a:lnTo>
                  <a:lnTo>
                    <a:pt x="443" y="1169"/>
                  </a:lnTo>
                  <a:lnTo>
                    <a:pt x="464" y="1174"/>
                  </a:lnTo>
                  <a:lnTo>
                    <a:pt x="519" y="1120"/>
                  </a:lnTo>
                  <a:lnTo>
                    <a:pt x="495" y="1056"/>
                  </a:lnTo>
                  <a:lnTo>
                    <a:pt x="599" y="1040"/>
                  </a:lnTo>
                  <a:lnTo>
                    <a:pt x="615" y="1068"/>
                  </a:lnTo>
                  <a:lnTo>
                    <a:pt x="634" y="1096"/>
                  </a:lnTo>
                  <a:lnTo>
                    <a:pt x="638" y="1147"/>
                  </a:lnTo>
                  <a:lnTo>
                    <a:pt x="729" y="1140"/>
                  </a:lnTo>
                  <a:lnTo>
                    <a:pt x="714" y="1112"/>
                  </a:lnTo>
                  <a:lnTo>
                    <a:pt x="752" y="1114"/>
                  </a:lnTo>
                  <a:lnTo>
                    <a:pt x="784" y="1089"/>
                  </a:lnTo>
                  <a:lnTo>
                    <a:pt x="812" y="1101"/>
                  </a:lnTo>
                  <a:lnTo>
                    <a:pt x="825" y="1134"/>
                  </a:lnTo>
                  <a:lnTo>
                    <a:pt x="831" y="1146"/>
                  </a:lnTo>
                  <a:lnTo>
                    <a:pt x="860" y="1154"/>
                  </a:lnTo>
                  <a:lnTo>
                    <a:pt x="870" y="1148"/>
                  </a:lnTo>
                  <a:lnTo>
                    <a:pt x="897" y="1136"/>
                  </a:lnTo>
                  <a:lnTo>
                    <a:pt x="965" y="1116"/>
                  </a:lnTo>
                  <a:lnTo>
                    <a:pt x="977" y="1127"/>
                  </a:lnTo>
                  <a:lnTo>
                    <a:pt x="979" y="1146"/>
                  </a:lnTo>
                  <a:lnTo>
                    <a:pt x="932" y="1164"/>
                  </a:lnTo>
                  <a:lnTo>
                    <a:pt x="958" y="1192"/>
                  </a:lnTo>
                  <a:lnTo>
                    <a:pt x="965" y="1203"/>
                  </a:lnTo>
                  <a:lnTo>
                    <a:pt x="970" y="1212"/>
                  </a:lnTo>
                  <a:lnTo>
                    <a:pt x="1022" y="1200"/>
                  </a:lnTo>
                  <a:lnTo>
                    <a:pt x="1030" y="1136"/>
                  </a:lnTo>
                  <a:lnTo>
                    <a:pt x="1055" y="1121"/>
                  </a:lnTo>
                  <a:lnTo>
                    <a:pt x="1065" y="1094"/>
                  </a:lnTo>
                  <a:lnTo>
                    <a:pt x="1067" y="1068"/>
                  </a:lnTo>
                  <a:lnTo>
                    <a:pt x="1072" y="1057"/>
                  </a:lnTo>
                  <a:lnTo>
                    <a:pt x="1102" y="1058"/>
                  </a:lnTo>
                  <a:lnTo>
                    <a:pt x="1136" y="1012"/>
                  </a:lnTo>
                  <a:lnTo>
                    <a:pt x="1222" y="1059"/>
                  </a:lnTo>
                  <a:lnTo>
                    <a:pt x="1225" y="1110"/>
                  </a:lnTo>
                  <a:lnTo>
                    <a:pt x="1240" y="1123"/>
                  </a:lnTo>
                  <a:lnTo>
                    <a:pt x="1258" y="1159"/>
                  </a:lnTo>
                  <a:lnTo>
                    <a:pt x="1260" y="1186"/>
                  </a:lnTo>
                  <a:lnTo>
                    <a:pt x="1266" y="1207"/>
                  </a:lnTo>
                  <a:lnTo>
                    <a:pt x="1281" y="1236"/>
                  </a:lnTo>
                  <a:lnTo>
                    <a:pt x="1285" y="1245"/>
                  </a:lnTo>
                  <a:lnTo>
                    <a:pt x="1291" y="1271"/>
                  </a:lnTo>
                  <a:lnTo>
                    <a:pt x="1310" y="1326"/>
                  </a:lnTo>
                  <a:lnTo>
                    <a:pt x="1328" y="1386"/>
                  </a:lnTo>
                  <a:lnTo>
                    <a:pt x="1351" y="1409"/>
                  </a:lnTo>
                  <a:lnTo>
                    <a:pt x="1351" y="1420"/>
                  </a:lnTo>
                  <a:lnTo>
                    <a:pt x="1359" y="1440"/>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3" name="Freeform 79"/>
            <p:cNvSpPr>
              <a:spLocks/>
            </p:cNvSpPr>
            <p:nvPr/>
          </p:nvSpPr>
          <p:spPr bwMode="auto">
            <a:xfrm>
              <a:off x="7231063" y="2270126"/>
              <a:ext cx="1238250" cy="1549400"/>
            </a:xfrm>
            <a:custGeom>
              <a:avLst/>
              <a:gdLst>
                <a:gd name="T0" fmla="*/ 256 w 1297"/>
                <a:gd name="T1" fmla="*/ 329 h 1624"/>
                <a:gd name="T2" fmla="*/ 192 w 1297"/>
                <a:gd name="T3" fmla="*/ 285 h 1624"/>
                <a:gd name="T4" fmla="*/ 314 w 1297"/>
                <a:gd name="T5" fmla="*/ 193 h 1624"/>
                <a:gd name="T6" fmla="*/ 435 w 1297"/>
                <a:gd name="T7" fmla="*/ 252 h 1624"/>
                <a:gd name="T8" fmla="*/ 381 w 1297"/>
                <a:gd name="T9" fmla="*/ 311 h 1624"/>
                <a:gd name="T10" fmla="*/ 355 w 1297"/>
                <a:gd name="T11" fmla="*/ 364 h 1624"/>
                <a:gd name="T12" fmla="*/ 396 w 1297"/>
                <a:gd name="T13" fmla="*/ 432 h 1624"/>
                <a:gd name="T14" fmla="*/ 432 w 1297"/>
                <a:gd name="T15" fmla="*/ 364 h 1624"/>
                <a:gd name="T16" fmla="*/ 479 w 1297"/>
                <a:gd name="T17" fmla="*/ 270 h 1624"/>
                <a:gd name="T18" fmla="*/ 493 w 1297"/>
                <a:gd name="T19" fmla="*/ 125 h 1624"/>
                <a:gd name="T20" fmla="*/ 498 w 1297"/>
                <a:gd name="T21" fmla="*/ 169 h 1624"/>
                <a:gd name="T22" fmla="*/ 503 w 1297"/>
                <a:gd name="T23" fmla="*/ 84 h 1624"/>
                <a:gd name="T24" fmla="*/ 533 w 1297"/>
                <a:gd name="T25" fmla="*/ 49 h 1624"/>
                <a:gd name="T26" fmla="*/ 575 w 1297"/>
                <a:gd name="T27" fmla="*/ 0 h 1624"/>
                <a:gd name="T28" fmla="*/ 625 w 1297"/>
                <a:gd name="T29" fmla="*/ 49 h 1624"/>
                <a:gd name="T30" fmla="*/ 667 w 1297"/>
                <a:gd name="T31" fmla="*/ 133 h 1624"/>
                <a:gd name="T32" fmla="*/ 727 w 1297"/>
                <a:gd name="T33" fmla="*/ 157 h 1624"/>
                <a:gd name="T34" fmla="*/ 789 w 1297"/>
                <a:gd name="T35" fmla="*/ 165 h 1624"/>
                <a:gd name="T36" fmla="*/ 902 w 1297"/>
                <a:gd name="T37" fmla="*/ 83 h 1624"/>
                <a:gd name="T38" fmla="*/ 929 w 1297"/>
                <a:gd name="T39" fmla="*/ 129 h 1624"/>
                <a:gd name="T40" fmla="*/ 927 w 1297"/>
                <a:gd name="T41" fmla="*/ 228 h 1624"/>
                <a:gd name="T42" fmla="*/ 794 w 1297"/>
                <a:gd name="T43" fmla="*/ 218 h 1624"/>
                <a:gd name="T44" fmla="*/ 821 w 1297"/>
                <a:gd name="T45" fmla="*/ 304 h 1624"/>
                <a:gd name="T46" fmla="*/ 980 w 1297"/>
                <a:gd name="T47" fmla="*/ 367 h 1624"/>
                <a:gd name="T48" fmla="*/ 949 w 1297"/>
                <a:gd name="T49" fmla="*/ 408 h 1624"/>
                <a:gd name="T50" fmla="*/ 978 w 1297"/>
                <a:gd name="T51" fmla="*/ 471 h 1624"/>
                <a:gd name="T52" fmla="*/ 1055 w 1297"/>
                <a:gd name="T53" fmla="*/ 493 h 1624"/>
                <a:gd name="T54" fmla="*/ 1103 w 1297"/>
                <a:gd name="T55" fmla="*/ 569 h 1624"/>
                <a:gd name="T56" fmla="*/ 1081 w 1297"/>
                <a:gd name="T57" fmla="*/ 638 h 1624"/>
                <a:gd name="T58" fmla="*/ 1122 w 1297"/>
                <a:gd name="T59" fmla="*/ 754 h 1624"/>
                <a:gd name="T60" fmla="*/ 1140 w 1297"/>
                <a:gd name="T61" fmla="*/ 789 h 1624"/>
                <a:gd name="T62" fmla="*/ 1175 w 1297"/>
                <a:gd name="T63" fmla="*/ 897 h 1624"/>
                <a:gd name="T64" fmla="*/ 1297 w 1297"/>
                <a:gd name="T65" fmla="*/ 1127 h 1624"/>
                <a:gd name="T66" fmla="*/ 1197 w 1297"/>
                <a:gd name="T67" fmla="*/ 1228 h 1624"/>
                <a:gd name="T68" fmla="*/ 1094 w 1297"/>
                <a:gd name="T69" fmla="*/ 1334 h 1624"/>
                <a:gd name="T70" fmla="*/ 937 w 1297"/>
                <a:gd name="T71" fmla="*/ 1351 h 1624"/>
                <a:gd name="T72" fmla="*/ 766 w 1297"/>
                <a:gd name="T73" fmla="*/ 1466 h 1624"/>
                <a:gd name="T74" fmla="*/ 677 w 1297"/>
                <a:gd name="T75" fmla="*/ 1580 h 1624"/>
                <a:gd name="T76" fmla="*/ 644 w 1297"/>
                <a:gd name="T77" fmla="*/ 1624 h 1624"/>
                <a:gd name="T78" fmla="*/ 572 w 1297"/>
                <a:gd name="T79" fmla="*/ 1593 h 1624"/>
                <a:gd name="T80" fmla="*/ 513 w 1297"/>
                <a:gd name="T81" fmla="*/ 1495 h 1624"/>
                <a:gd name="T82" fmla="*/ 388 w 1297"/>
                <a:gd name="T83" fmla="*/ 1439 h 1624"/>
                <a:gd name="T84" fmla="*/ 257 w 1297"/>
                <a:gd name="T85" fmla="*/ 1481 h 1624"/>
                <a:gd name="T86" fmla="*/ 125 w 1297"/>
                <a:gd name="T87" fmla="*/ 1408 h 1624"/>
                <a:gd name="T88" fmla="*/ 91 w 1297"/>
                <a:gd name="T89" fmla="*/ 1302 h 1624"/>
                <a:gd name="T90" fmla="*/ 118 w 1297"/>
                <a:gd name="T91" fmla="*/ 1225 h 1624"/>
                <a:gd name="T92" fmla="*/ 172 w 1297"/>
                <a:gd name="T93" fmla="*/ 1156 h 1624"/>
                <a:gd name="T94" fmla="*/ 155 w 1297"/>
                <a:gd name="T95" fmla="*/ 1125 h 1624"/>
                <a:gd name="T96" fmla="*/ 100 w 1297"/>
                <a:gd name="T97" fmla="*/ 1048 h 1624"/>
                <a:gd name="T98" fmla="*/ 86 w 1297"/>
                <a:gd name="T99" fmla="*/ 991 h 1624"/>
                <a:gd name="T100" fmla="*/ 42 w 1297"/>
                <a:gd name="T101" fmla="*/ 908 h 1624"/>
                <a:gd name="T102" fmla="*/ 42 w 1297"/>
                <a:gd name="T103" fmla="*/ 755 h 1624"/>
                <a:gd name="T104" fmla="*/ 30 w 1297"/>
                <a:gd name="T105" fmla="*/ 686 h 1624"/>
                <a:gd name="T106" fmla="*/ 0 w 1297"/>
                <a:gd name="T107" fmla="*/ 568 h 1624"/>
                <a:gd name="T108" fmla="*/ 63 w 1297"/>
                <a:gd name="T109" fmla="*/ 514 h 1624"/>
                <a:gd name="T110" fmla="*/ 101 w 1297"/>
                <a:gd name="T111" fmla="*/ 457 h 1624"/>
                <a:gd name="T112" fmla="*/ 130 w 1297"/>
                <a:gd name="T113" fmla="*/ 390 h 1624"/>
                <a:gd name="T114" fmla="*/ 272 w 1297"/>
                <a:gd name="T115" fmla="*/ 348 h 1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97" h="1624">
                  <a:moveTo>
                    <a:pt x="272" y="348"/>
                  </a:moveTo>
                  <a:lnTo>
                    <a:pt x="272" y="348"/>
                  </a:lnTo>
                  <a:lnTo>
                    <a:pt x="256" y="329"/>
                  </a:lnTo>
                  <a:lnTo>
                    <a:pt x="217" y="341"/>
                  </a:lnTo>
                  <a:lnTo>
                    <a:pt x="201" y="327"/>
                  </a:lnTo>
                  <a:lnTo>
                    <a:pt x="192" y="285"/>
                  </a:lnTo>
                  <a:lnTo>
                    <a:pt x="235" y="259"/>
                  </a:lnTo>
                  <a:lnTo>
                    <a:pt x="298" y="237"/>
                  </a:lnTo>
                  <a:lnTo>
                    <a:pt x="314" y="193"/>
                  </a:lnTo>
                  <a:lnTo>
                    <a:pt x="361" y="196"/>
                  </a:lnTo>
                  <a:lnTo>
                    <a:pt x="424" y="236"/>
                  </a:lnTo>
                  <a:lnTo>
                    <a:pt x="435" y="252"/>
                  </a:lnTo>
                  <a:lnTo>
                    <a:pt x="412" y="291"/>
                  </a:lnTo>
                  <a:lnTo>
                    <a:pt x="399" y="297"/>
                  </a:lnTo>
                  <a:lnTo>
                    <a:pt x="381" y="311"/>
                  </a:lnTo>
                  <a:lnTo>
                    <a:pt x="376" y="314"/>
                  </a:lnTo>
                  <a:lnTo>
                    <a:pt x="359" y="327"/>
                  </a:lnTo>
                  <a:lnTo>
                    <a:pt x="355" y="364"/>
                  </a:lnTo>
                  <a:lnTo>
                    <a:pt x="379" y="368"/>
                  </a:lnTo>
                  <a:lnTo>
                    <a:pt x="382" y="381"/>
                  </a:lnTo>
                  <a:lnTo>
                    <a:pt x="396" y="432"/>
                  </a:lnTo>
                  <a:lnTo>
                    <a:pt x="414" y="418"/>
                  </a:lnTo>
                  <a:lnTo>
                    <a:pt x="423" y="402"/>
                  </a:lnTo>
                  <a:lnTo>
                    <a:pt x="432" y="364"/>
                  </a:lnTo>
                  <a:lnTo>
                    <a:pt x="452" y="311"/>
                  </a:lnTo>
                  <a:lnTo>
                    <a:pt x="474" y="301"/>
                  </a:lnTo>
                  <a:lnTo>
                    <a:pt x="479" y="270"/>
                  </a:lnTo>
                  <a:lnTo>
                    <a:pt x="494" y="254"/>
                  </a:lnTo>
                  <a:lnTo>
                    <a:pt x="477" y="157"/>
                  </a:lnTo>
                  <a:lnTo>
                    <a:pt x="493" y="125"/>
                  </a:lnTo>
                  <a:lnTo>
                    <a:pt x="514" y="142"/>
                  </a:lnTo>
                  <a:lnTo>
                    <a:pt x="507" y="152"/>
                  </a:lnTo>
                  <a:lnTo>
                    <a:pt x="498" y="169"/>
                  </a:lnTo>
                  <a:lnTo>
                    <a:pt x="518" y="173"/>
                  </a:lnTo>
                  <a:lnTo>
                    <a:pt x="543" y="141"/>
                  </a:lnTo>
                  <a:lnTo>
                    <a:pt x="503" y="84"/>
                  </a:lnTo>
                  <a:lnTo>
                    <a:pt x="496" y="69"/>
                  </a:lnTo>
                  <a:lnTo>
                    <a:pt x="512" y="48"/>
                  </a:lnTo>
                  <a:lnTo>
                    <a:pt x="533" y="49"/>
                  </a:lnTo>
                  <a:lnTo>
                    <a:pt x="535" y="7"/>
                  </a:lnTo>
                  <a:lnTo>
                    <a:pt x="551" y="6"/>
                  </a:lnTo>
                  <a:lnTo>
                    <a:pt x="575" y="0"/>
                  </a:lnTo>
                  <a:lnTo>
                    <a:pt x="612" y="20"/>
                  </a:lnTo>
                  <a:lnTo>
                    <a:pt x="626" y="27"/>
                  </a:lnTo>
                  <a:lnTo>
                    <a:pt x="625" y="49"/>
                  </a:lnTo>
                  <a:lnTo>
                    <a:pt x="642" y="66"/>
                  </a:lnTo>
                  <a:lnTo>
                    <a:pt x="642" y="81"/>
                  </a:lnTo>
                  <a:lnTo>
                    <a:pt x="667" y="133"/>
                  </a:lnTo>
                  <a:lnTo>
                    <a:pt x="708" y="156"/>
                  </a:lnTo>
                  <a:lnTo>
                    <a:pt x="725" y="153"/>
                  </a:lnTo>
                  <a:lnTo>
                    <a:pt x="727" y="157"/>
                  </a:lnTo>
                  <a:lnTo>
                    <a:pt x="757" y="156"/>
                  </a:lnTo>
                  <a:lnTo>
                    <a:pt x="781" y="152"/>
                  </a:lnTo>
                  <a:lnTo>
                    <a:pt x="789" y="165"/>
                  </a:lnTo>
                  <a:lnTo>
                    <a:pt x="825" y="134"/>
                  </a:lnTo>
                  <a:lnTo>
                    <a:pt x="893" y="84"/>
                  </a:lnTo>
                  <a:lnTo>
                    <a:pt x="902" y="83"/>
                  </a:lnTo>
                  <a:lnTo>
                    <a:pt x="907" y="84"/>
                  </a:lnTo>
                  <a:lnTo>
                    <a:pt x="906" y="122"/>
                  </a:lnTo>
                  <a:lnTo>
                    <a:pt x="929" y="129"/>
                  </a:lnTo>
                  <a:lnTo>
                    <a:pt x="951" y="137"/>
                  </a:lnTo>
                  <a:lnTo>
                    <a:pt x="949" y="167"/>
                  </a:lnTo>
                  <a:lnTo>
                    <a:pt x="927" y="228"/>
                  </a:lnTo>
                  <a:lnTo>
                    <a:pt x="901" y="276"/>
                  </a:lnTo>
                  <a:lnTo>
                    <a:pt x="874" y="252"/>
                  </a:lnTo>
                  <a:lnTo>
                    <a:pt x="794" y="218"/>
                  </a:lnTo>
                  <a:lnTo>
                    <a:pt x="775" y="259"/>
                  </a:lnTo>
                  <a:lnTo>
                    <a:pt x="793" y="306"/>
                  </a:lnTo>
                  <a:lnTo>
                    <a:pt x="821" y="304"/>
                  </a:lnTo>
                  <a:lnTo>
                    <a:pt x="896" y="327"/>
                  </a:lnTo>
                  <a:lnTo>
                    <a:pt x="922" y="369"/>
                  </a:lnTo>
                  <a:lnTo>
                    <a:pt x="980" y="367"/>
                  </a:lnTo>
                  <a:lnTo>
                    <a:pt x="1006" y="390"/>
                  </a:lnTo>
                  <a:lnTo>
                    <a:pt x="982" y="399"/>
                  </a:lnTo>
                  <a:lnTo>
                    <a:pt x="949" y="408"/>
                  </a:lnTo>
                  <a:lnTo>
                    <a:pt x="954" y="423"/>
                  </a:lnTo>
                  <a:lnTo>
                    <a:pt x="963" y="449"/>
                  </a:lnTo>
                  <a:lnTo>
                    <a:pt x="978" y="471"/>
                  </a:lnTo>
                  <a:lnTo>
                    <a:pt x="987" y="484"/>
                  </a:lnTo>
                  <a:lnTo>
                    <a:pt x="1043" y="490"/>
                  </a:lnTo>
                  <a:lnTo>
                    <a:pt x="1055" y="493"/>
                  </a:lnTo>
                  <a:lnTo>
                    <a:pt x="1083" y="496"/>
                  </a:lnTo>
                  <a:lnTo>
                    <a:pt x="1106" y="508"/>
                  </a:lnTo>
                  <a:lnTo>
                    <a:pt x="1103" y="569"/>
                  </a:lnTo>
                  <a:lnTo>
                    <a:pt x="1100" y="573"/>
                  </a:lnTo>
                  <a:lnTo>
                    <a:pt x="1106" y="627"/>
                  </a:lnTo>
                  <a:lnTo>
                    <a:pt x="1081" y="638"/>
                  </a:lnTo>
                  <a:lnTo>
                    <a:pt x="1079" y="672"/>
                  </a:lnTo>
                  <a:lnTo>
                    <a:pt x="1101" y="693"/>
                  </a:lnTo>
                  <a:lnTo>
                    <a:pt x="1122" y="754"/>
                  </a:lnTo>
                  <a:lnTo>
                    <a:pt x="1179" y="773"/>
                  </a:lnTo>
                  <a:lnTo>
                    <a:pt x="1178" y="788"/>
                  </a:lnTo>
                  <a:lnTo>
                    <a:pt x="1140" y="789"/>
                  </a:lnTo>
                  <a:lnTo>
                    <a:pt x="1130" y="872"/>
                  </a:lnTo>
                  <a:lnTo>
                    <a:pt x="1131" y="882"/>
                  </a:lnTo>
                  <a:lnTo>
                    <a:pt x="1175" y="897"/>
                  </a:lnTo>
                  <a:lnTo>
                    <a:pt x="1208" y="957"/>
                  </a:lnTo>
                  <a:lnTo>
                    <a:pt x="1271" y="1046"/>
                  </a:lnTo>
                  <a:lnTo>
                    <a:pt x="1297" y="1127"/>
                  </a:lnTo>
                  <a:lnTo>
                    <a:pt x="1277" y="1165"/>
                  </a:lnTo>
                  <a:lnTo>
                    <a:pt x="1240" y="1173"/>
                  </a:lnTo>
                  <a:lnTo>
                    <a:pt x="1197" y="1228"/>
                  </a:lnTo>
                  <a:lnTo>
                    <a:pt x="1223" y="1246"/>
                  </a:lnTo>
                  <a:lnTo>
                    <a:pt x="1198" y="1308"/>
                  </a:lnTo>
                  <a:lnTo>
                    <a:pt x="1094" y="1334"/>
                  </a:lnTo>
                  <a:lnTo>
                    <a:pt x="1063" y="1357"/>
                  </a:lnTo>
                  <a:lnTo>
                    <a:pt x="976" y="1343"/>
                  </a:lnTo>
                  <a:lnTo>
                    <a:pt x="937" y="1351"/>
                  </a:lnTo>
                  <a:lnTo>
                    <a:pt x="910" y="1379"/>
                  </a:lnTo>
                  <a:lnTo>
                    <a:pt x="909" y="1391"/>
                  </a:lnTo>
                  <a:lnTo>
                    <a:pt x="766" y="1466"/>
                  </a:lnTo>
                  <a:lnTo>
                    <a:pt x="743" y="1491"/>
                  </a:lnTo>
                  <a:lnTo>
                    <a:pt x="675" y="1551"/>
                  </a:lnTo>
                  <a:lnTo>
                    <a:pt x="677" y="1580"/>
                  </a:lnTo>
                  <a:lnTo>
                    <a:pt x="698" y="1602"/>
                  </a:lnTo>
                  <a:lnTo>
                    <a:pt x="699" y="1612"/>
                  </a:lnTo>
                  <a:lnTo>
                    <a:pt x="644" y="1624"/>
                  </a:lnTo>
                  <a:lnTo>
                    <a:pt x="633" y="1593"/>
                  </a:lnTo>
                  <a:lnTo>
                    <a:pt x="589" y="1600"/>
                  </a:lnTo>
                  <a:lnTo>
                    <a:pt x="572" y="1593"/>
                  </a:lnTo>
                  <a:lnTo>
                    <a:pt x="557" y="1585"/>
                  </a:lnTo>
                  <a:lnTo>
                    <a:pt x="538" y="1506"/>
                  </a:lnTo>
                  <a:lnTo>
                    <a:pt x="513" y="1495"/>
                  </a:lnTo>
                  <a:lnTo>
                    <a:pt x="456" y="1449"/>
                  </a:lnTo>
                  <a:lnTo>
                    <a:pt x="452" y="1453"/>
                  </a:lnTo>
                  <a:lnTo>
                    <a:pt x="388" y="1439"/>
                  </a:lnTo>
                  <a:lnTo>
                    <a:pt x="295" y="1470"/>
                  </a:lnTo>
                  <a:lnTo>
                    <a:pt x="276" y="1474"/>
                  </a:lnTo>
                  <a:lnTo>
                    <a:pt x="257" y="1481"/>
                  </a:lnTo>
                  <a:lnTo>
                    <a:pt x="187" y="1437"/>
                  </a:lnTo>
                  <a:lnTo>
                    <a:pt x="136" y="1438"/>
                  </a:lnTo>
                  <a:lnTo>
                    <a:pt x="125" y="1408"/>
                  </a:lnTo>
                  <a:lnTo>
                    <a:pt x="119" y="1377"/>
                  </a:lnTo>
                  <a:lnTo>
                    <a:pt x="110" y="1362"/>
                  </a:lnTo>
                  <a:lnTo>
                    <a:pt x="91" y="1302"/>
                  </a:lnTo>
                  <a:lnTo>
                    <a:pt x="71" y="1247"/>
                  </a:lnTo>
                  <a:lnTo>
                    <a:pt x="65" y="1236"/>
                  </a:lnTo>
                  <a:lnTo>
                    <a:pt x="118" y="1225"/>
                  </a:lnTo>
                  <a:lnTo>
                    <a:pt x="147" y="1201"/>
                  </a:lnTo>
                  <a:lnTo>
                    <a:pt x="162" y="1158"/>
                  </a:lnTo>
                  <a:lnTo>
                    <a:pt x="172" y="1156"/>
                  </a:lnTo>
                  <a:lnTo>
                    <a:pt x="193" y="1123"/>
                  </a:lnTo>
                  <a:lnTo>
                    <a:pt x="190" y="1103"/>
                  </a:lnTo>
                  <a:lnTo>
                    <a:pt x="155" y="1125"/>
                  </a:lnTo>
                  <a:lnTo>
                    <a:pt x="113" y="1118"/>
                  </a:lnTo>
                  <a:lnTo>
                    <a:pt x="120" y="1092"/>
                  </a:lnTo>
                  <a:lnTo>
                    <a:pt x="100" y="1048"/>
                  </a:lnTo>
                  <a:lnTo>
                    <a:pt x="96" y="1010"/>
                  </a:lnTo>
                  <a:lnTo>
                    <a:pt x="102" y="1003"/>
                  </a:lnTo>
                  <a:lnTo>
                    <a:pt x="86" y="991"/>
                  </a:lnTo>
                  <a:lnTo>
                    <a:pt x="84" y="978"/>
                  </a:lnTo>
                  <a:lnTo>
                    <a:pt x="77" y="920"/>
                  </a:lnTo>
                  <a:lnTo>
                    <a:pt x="42" y="908"/>
                  </a:lnTo>
                  <a:lnTo>
                    <a:pt x="37" y="817"/>
                  </a:lnTo>
                  <a:lnTo>
                    <a:pt x="50" y="797"/>
                  </a:lnTo>
                  <a:lnTo>
                    <a:pt x="42" y="755"/>
                  </a:lnTo>
                  <a:lnTo>
                    <a:pt x="58" y="749"/>
                  </a:lnTo>
                  <a:lnTo>
                    <a:pt x="11" y="699"/>
                  </a:lnTo>
                  <a:lnTo>
                    <a:pt x="30" y="686"/>
                  </a:lnTo>
                  <a:lnTo>
                    <a:pt x="24" y="647"/>
                  </a:lnTo>
                  <a:lnTo>
                    <a:pt x="4" y="650"/>
                  </a:lnTo>
                  <a:lnTo>
                    <a:pt x="0" y="568"/>
                  </a:lnTo>
                  <a:lnTo>
                    <a:pt x="33" y="560"/>
                  </a:lnTo>
                  <a:lnTo>
                    <a:pt x="52" y="510"/>
                  </a:lnTo>
                  <a:lnTo>
                    <a:pt x="63" y="514"/>
                  </a:lnTo>
                  <a:lnTo>
                    <a:pt x="73" y="515"/>
                  </a:lnTo>
                  <a:lnTo>
                    <a:pt x="85" y="496"/>
                  </a:lnTo>
                  <a:lnTo>
                    <a:pt x="101" y="457"/>
                  </a:lnTo>
                  <a:lnTo>
                    <a:pt x="115" y="458"/>
                  </a:lnTo>
                  <a:lnTo>
                    <a:pt x="116" y="410"/>
                  </a:lnTo>
                  <a:lnTo>
                    <a:pt x="130" y="390"/>
                  </a:lnTo>
                  <a:lnTo>
                    <a:pt x="211" y="376"/>
                  </a:lnTo>
                  <a:lnTo>
                    <a:pt x="251" y="361"/>
                  </a:lnTo>
                  <a:lnTo>
                    <a:pt x="272" y="348"/>
                  </a:lnTo>
                  <a:lnTo>
                    <a:pt x="272" y="348"/>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4" name="Freeform 80"/>
            <p:cNvSpPr>
              <a:spLocks noEditPoints="1"/>
            </p:cNvSpPr>
            <p:nvPr/>
          </p:nvSpPr>
          <p:spPr bwMode="auto">
            <a:xfrm>
              <a:off x="7229475" y="2266951"/>
              <a:ext cx="1243013" cy="1557338"/>
            </a:xfrm>
            <a:custGeom>
              <a:avLst/>
              <a:gdLst>
                <a:gd name="T0" fmla="*/ 557 w 1303"/>
                <a:gd name="T1" fmla="*/ 1591 h 1631"/>
                <a:gd name="T2" fmla="*/ 299 w 1303"/>
                <a:gd name="T3" fmla="*/ 1477 h 1631"/>
                <a:gd name="T4" fmla="*/ 119 w 1303"/>
                <a:gd name="T5" fmla="*/ 1381 h 1631"/>
                <a:gd name="T6" fmla="*/ 147 w 1303"/>
                <a:gd name="T7" fmla="*/ 1202 h 1631"/>
                <a:gd name="T8" fmla="*/ 112 w 1303"/>
                <a:gd name="T9" fmla="*/ 1124 h 1631"/>
                <a:gd name="T10" fmla="*/ 84 w 1303"/>
                <a:gd name="T11" fmla="*/ 981 h 1631"/>
                <a:gd name="T12" fmla="*/ 55 w 1303"/>
                <a:gd name="T13" fmla="*/ 751 h 1631"/>
                <a:gd name="T14" fmla="*/ 33 w 1303"/>
                <a:gd name="T15" fmla="*/ 560 h 1631"/>
                <a:gd name="T16" fmla="*/ 114 w 1303"/>
                <a:gd name="T17" fmla="*/ 457 h 1631"/>
                <a:gd name="T18" fmla="*/ 258 w 1303"/>
                <a:gd name="T19" fmla="*/ 336 h 1631"/>
                <a:gd name="T20" fmla="*/ 315 w 1303"/>
                <a:gd name="T21" fmla="*/ 192 h 1631"/>
                <a:gd name="T22" fmla="*/ 386 w 1303"/>
                <a:gd name="T23" fmla="*/ 317 h 1631"/>
                <a:gd name="T24" fmla="*/ 401 w 1303"/>
                <a:gd name="T25" fmla="*/ 430 h 1631"/>
                <a:gd name="T26" fmla="*/ 479 w 1303"/>
                <a:gd name="T27" fmla="*/ 272 h 1631"/>
                <a:gd name="T28" fmla="*/ 519 w 1303"/>
                <a:gd name="T29" fmla="*/ 172 h 1631"/>
                <a:gd name="T30" fmla="*/ 535 w 1303"/>
                <a:gd name="T31" fmla="*/ 7 h 1631"/>
                <a:gd name="T32" fmla="*/ 649 w 1303"/>
                <a:gd name="T33" fmla="*/ 84 h 1631"/>
                <a:gd name="T34" fmla="*/ 786 w 1303"/>
                <a:gd name="T35" fmla="*/ 152 h 1631"/>
                <a:gd name="T36" fmla="*/ 913 w 1303"/>
                <a:gd name="T37" fmla="*/ 122 h 1631"/>
                <a:gd name="T38" fmla="*/ 875 w 1303"/>
                <a:gd name="T39" fmla="*/ 258 h 1631"/>
                <a:gd name="T40" fmla="*/ 901 w 1303"/>
                <a:gd name="T41" fmla="*/ 327 h 1631"/>
                <a:gd name="T42" fmla="*/ 960 w 1303"/>
                <a:gd name="T43" fmla="*/ 424 h 1631"/>
                <a:gd name="T44" fmla="*/ 1113 w 1303"/>
                <a:gd name="T45" fmla="*/ 509 h 1631"/>
                <a:gd name="T46" fmla="*/ 1107 w 1303"/>
                <a:gd name="T47" fmla="*/ 695 h 1631"/>
                <a:gd name="T48" fmla="*/ 1137 w 1303"/>
                <a:gd name="T49" fmla="*/ 883 h 1631"/>
                <a:gd name="T50" fmla="*/ 1245 w 1303"/>
                <a:gd name="T51" fmla="*/ 1179 h 1631"/>
                <a:gd name="T52" fmla="*/ 979 w 1303"/>
                <a:gd name="T53" fmla="*/ 1349 h 1631"/>
                <a:gd name="T54" fmla="*/ 681 w 1303"/>
                <a:gd name="T55" fmla="*/ 1556 h 1631"/>
                <a:gd name="T56" fmla="*/ 638 w 1303"/>
                <a:gd name="T57" fmla="*/ 1592 h 1631"/>
                <a:gd name="T58" fmla="*/ 744 w 1303"/>
                <a:gd name="T59" fmla="*/ 1492 h 1631"/>
                <a:gd name="T60" fmla="*/ 980 w 1303"/>
                <a:gd name="T61" fmla="*/ 1343 h 1631"/>
                <a:gd name="T62" fmla="*/ 1241 w 1303"/>
                <a:gd name="T63" fmla="*/ 1173 h 1631"/>
                <a:gd name="T64" fmla="*/ 1130 w 1303"/>
                <a:gd name="T65" fmla="*/ 888 h 1631"/>
                <a:gd name="T66" fmla="*/ 1101 w 1303"/>
                <a:gd name="T67" fmla="*/ 698 h 1631"/>
                <a:gd name="T68" fmla="*/ 1106 w 1303"/>
                <a:gd name="T69" fmla="*/ 513 h 1631"/>
                <a:gd name="T70" fmla="*/ 963 w 1303"/>
                <a:gd name="T71" fmla="*/ 453 h 1631"/>
                <a:gd name="T72" fmla="*/ 923 w 1303"/>
                <a:gd name="T73" fmla="*/ 376 h 1631"/>
                <a:gd name="T74" fmla="*/ 879 w 1303"/>
                <a:gd name="T75" fmla="*/ 253 h 1631"/>
                <a:gd name="T76" fmla="*/ 906 w 1303"/>
                <a:gd name="T77" fmla="*/ 127 h 1631"/>
                <a:gd name="T78" fmla="*/ 782 w 1303"/>
                <a:gd name="T79" fmla="*/ 159 h 1631"/>
                <a:gd name="T80" fmla="*/ 642 w 1303"/>
                <a:gd name="T81" fmla="*/ 84 h 1631"/>
                <a:gd name="T82" fmla="*/ 554 w 1303"/>
                <a:gd name="T83" fmla="*/ 12 h 1631"/>
                <a:gd name="T84" fmla="*/ 550 w 1303"/>
                <a:gd name="T85" fmla="*/ 144 h 1631"/>
                <a:gd name="T86" fmla="*/ 501 w 1303"/>
                <a:gd name="T87" fmla="*/ 259 h 1631"/>
                <a:gd name="T88" fmla="*/ 419 w 1303"/>
                <a:gd name="T89" fmla="*/ 424 h 1631"/>
                <a:gd name="T90" fmla="*/ 377 w 1303"/>
                <a:gd name="T91" fmla="*/ 314 h 1631"/>
                <a:gd name="T92" fmla="*/ 363 w 1303"/>
                <a:gd name="T93" fmla="*/ 202 h 1631"/>
                <a:gd name="T94" fmla="*/ 221 w 1303"/>
                <a:gd name="T95" fmla="*/ 340 h 1631"/>
                <a:gd name="T96" fmla="*/ 123 w 1303"/>
                <a:gd name="T97" fmla="*/ 414 h 1631"/>
                <a:gd name="T98" fmla="*/ 57 w 1303"/>
                <a:gd name="T99" fmla="*/ 517 h 1631"/>
                <a:gd name="T100" fmla="*/ 19 w 1303"/>
                <a:gd name="T101" fmla="*/ 703 h 1631"/>
                <a:gd name="T102" fmla="*/ 83 w 1303"/>
                <a:gd name="T103" fmla="*/ 921 h 1631"/>
                <a:gd name="T104" fmla="*/ 120 w 1303"/>
                <a:gd name="T105" fmla="*/ 1119 h 1631"/>
                <a:gd name="T106" fmla="*/ 152 w 1303"/>
                <a:gd name="T107" fmla="*/ 1206 h 1631"/>
                <a:gd name="T108" fmla="*/ 125 w 1303"/>
                <a:gd name="T109" fmla="*/ 1379 h 1631"/>
                <a:gd name="T110" fmla="*/ 297 w 1303"/>
                <a:gd name="T111" fmla="*/ 1470 h 1631"/>
                <a:gd name="T112" fmla="*/ 562 w 1303"/>
                <a:gd name="T113" fmla="*/ 1586 h 1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03" h="1631">
                  <a:moveTo>
                    <a:pt x="645" y="1631"/>
                  </a:moveTo>
                  <a:lnTo>
                    <a:pt x="645" y="1631"/>
                  </a:lnTo>
                  <a:lnTo>
                    <a:pt x="634" y="1599"/>
                  </a:lnTo>
                  <a:lnTo>
                    <a:pt x="591" y="1606"/>
                  </a:lnTo>
                  <a:lnTo>
                    <a:pt x="574" y="1599"/>
                  </a:lnTo>
                  <a:lnTo>
                    <a:pt x="557" y="1591"/>
                  </a:lnTo>
                  <a:lnTo>
                    <a:pt x="538" y="1512"/>
                  </a:lnTo>
                  <a:lnTo>
                    <a:pt x="513" y="1501"/>
                  </a:lnTo>
                  <a:lnTo>
                    <a:pt x="460" y="1456"/>
                  </a:lnTo>
                  <a:lnTo>
                    <a:pt x="456" y="1460"/>
                  </a:lnTo>
                  <a:lnTo>
                    <a:pt x="391" y="1445"/>
                  </a:lnTo>
                  <a:lnTo>
                    <a:pt x="299" y="1477"/>
                  </a:lnTo>
                  <a:lnTo>
                    <a:pt x="280" y="1481"/>
                  </a:lnTo>
                  <a:lnTo>
                    <a:pt x="259" y="1488"/>
                  </a:lnTo>
                  <a:lnTo>
                    <a:pt x="189" y="1444"/>
                  </a:lnTo>
                  <a:lnTo>
                    <a:pt x="137" y="1444"/>
                  </a:lnTo>
                  <a:lnTo>
                    <a:pt x="125" y="1412"/>
                  </a:lnTo>
                  <a:lnTo>
                    <a:pt x="119" y="1381"/>
                  </a:lnTo>
                  <a:lnTo>
                    <a:pt x="110" y="1367"/>
                  </a:lnTo>
                  <a:lnTo>
                    <a:pt x="91" y="1306"/>
                  </a:lnTo>
                  <a:lnTo>
                    <a:pt x="70" y="1251"/>
                  </a:lnTo>
                  <a:lnTo>
                    <a:pt x="62" y="1237"/>
                  </a:lnTo>
                  <a:lnTo>
                    <a:pt x="120" y="1225"/>
                  </a:lnTo>
                  <a:lnTo>
                    <a:pt x="147" y="1202"/>
                  </a:lnTo>
                  <a:lnTo>
                    <a:pt x="163" y="1158"/>
                  </a:lnTo>
                  <a:lnTo>
                    <a:pt x="173" y="1156"/>
                  </a:lnTo>
                  <a:lnTo>
                    <a:pt x="193" y="1126"/>
                  </a:lnTo>
                  <a:lnTo>
                    <a:pt x="190" y="1112"/>
                  </a:lnTo>
                  <a:lnTo>
                    <a:pt x="158" y="1131"/>
                  </a:lnTo>
                  <a:lnTo>
                    <a:pt x="112" y="1124"/>
                  </a:lnTo>
                  <a:lnTo>
                    <a:pt x="120" y="1096"/>
                  </a:lnTo>
                  <a:lnTo>
                    <a:pt x="100" y="1051"/>
                  </a:lnTo>
                  <a:lnTo>
                    <a:pt x="96" y="1012"/>
                  </a:lnTo>
                  <a:lnTo>
                    <a:pt x="101" y="1006"/>
                  </a:lnTo>
                  <a:lnTo>
                    <a:pt x="86" y="996"/>
                  </a:lnTo>
                  <a:lnTo>
                    <a:pt x="84" y="981"/>
                  </a:lnTo>
                  <a:lnTo>
                    <a:pt x="77" y="925"/>
                  </a:lnTo>
                  <a:lnTo>
                    <a:pt x="42" y="914"/>
                  </a:lnTo>
                  <a:lnTo>
                    <a:pt x="37" y="820"/>
                  </a:lnTo>
                  <a:lnTo>
                    <a:pt x="49" y="799"/>
                  </a:lnTo>
                  <a:lnTo>
                    <a:pt x="41" y="756"/>
                  </a:lnTo>
                  <a:lnTo>
                    <a:pt x="55" y="751"/>
                  </a:lnTo>
                  <a:lnTo>
                    <a:pt x="9" y="702"/>
                  </a:lnTo>
                  <a:lnTo>
                    <a:pt x="30" y="687"/>
                  </a:lnTo>
                  <a:lnTo>
                    <a:pt x="24" y="654"/>
                  </a:lnTo>
                  <a:lnTo>
                    <a:pt x="4" y="656"/>
                  </a:lnTo>
                  <a:lnTo>
                    <a:pt x="0" y="568"/>
                  </a:lnTo>
                  <a:lnTo>
                    <a:pt x="33" y="560"/>
                  </a:lnTo>
                  <a:lnTo>
                    <a:pt x="53" y="509"/>
                  </a:lnTo>
                  <a:lnTo>
                    <a:pt x="67" y="513"/>
                  </a:lnTo>
                  <a:lnTo>
                    <a:pt x="74" y="515"/>
                  </a:lnTo>
                  <a:lnTo>
                    <a:pt x="85" y="497"/>
                  </a:lnTo>
                  <a:lnTo>
                    <a:pt x="102" y="457"/>
                  </a:lnTo>
                  <a:lnTo>
                    <a:pt x="114" y="457"/>
                  </a:lnTo>
                  <a:lnTo>
                    <a:pt x="116" y="412"/>
                  </a:lnTo>
                  <a:lnTo>
                    <a:pt x="131" y="390"/>
                  </a:lnTo>
                  <a:lnTo>
                    <a:pt x="213" y="375"/>
                  </a:lnTo>
                  <a:lnTo>
                    <a:pt x="253" y="361"/>
                  </a:lnTo>
                  <a:lnTo>
                    <a:pt x="270" y="350"/>
                  </a:lnTo>
                  <a:lnTo>
                    <a:pt x="258" y="336"/>
                  </a:lnTo>
                  <a:lnTo>
                    <a:pt x="219" y="347"/>
                  </a:lnTo>
                  <a:lnTo>
                    <a:pt x="201" y="332"/>
                  </a:lnTo>
                  <a:lnTo>
                    <a:pt x="192" y="286"/>
                  </a:lnTo>
                  <a:lnTo>
                    <a:pt x="237" y="259"/>
                  </a:lnTo>
                  <a:lnTo>
                    <a:pt x="298" y="238"/>
                  </a:lnTo>
                  <a:lnTo>
                    <a:pt x="315" y="192"/>
                  </a:lnTo>
                  <a:lnTo>
                    <a:pt x="365" y="195"/>
                  </a:lnTo>
                  <a:lnTo>
                    <a:pt x="429" y="238"/>
                  </a:lnTo>
                  <a:lnTo>
                    <a:pt x="441" y="255"/>
                  </a:lnTo>
                  <a:lnTo>
                    <a:pt x="417" y="296"/>
                  </a:lnTo>
                  <a:lnTo>
                    <a:pt x="403" y="303"/>
                  </a:lnTo>
                  <a:lnTo>
                    <a:pt x="386" y="317"/>
                  </a:lnTo>
                  <a:lnTo>
                    <a:pt x="381" y="320"/>
                  </a:lnTo>
                  <a:lnTo>
                    <a:pt x="366" y="332"/>
                  </a:lnTo>
                  <a:lnTo>
                    <a:pt x="362" y="364"/>
                  </a:lnTo>
                  <a:lnTo>
                    <a:pt x="385" y="369"/>
                  </a:lnTo>
                  <a:lnTo>
                    <a:pt x="388" y="383"/>
                  </a:lnTo>
                  <a:lnTo>
                    <a:pt x="401" y="430"/>
                  </a:lnTo>
                  <a:lnTo>
                    <a:pt x="414" y="419"/>
                  </a:lnTo>
                  <a:lnTo>
                    <a:pt x="423" y="403"/>
                  </a:lnTo>
                  <a:lnTo>
                    <a:pt x="431" y="367"/>
                  </a:lnTo>
                  <a:lnTo>
                    <a:pt x="452" y="312"/>
                  </a:lnTo>
                  <a:lnTo>
                    <a:pt x="474" y="302"/>
                  </a:lnTo>
                  <a:lnTo>
                    <a:pt x="479" y="272"/>
                  </a:lnTo>
                  <a:lnTo>
                    <a:pt x="494" y="256"/>
                  </a:lnTo>
                  <a:lnTo>
                    <a:pt x="476" y="159"/>
                  </a:lnTo>
                  <a:lnTo>
                    <a:pt x="495" y="122"/>
                  </a:lnTo>
                  <a:lnTo>
                    <a:pt x="521" y="144"/>
                  </a:lnTo>
                  <a:lnTo>
                    <a:pt x="506" y="169"/>
                  </a:lnTo>
                  <a:lnTo>
                    <a:pt x="519" y="172"/>
                  </a:lnTo>
                  <a:lnTo>
                    <a:pt x="542" y="144"/>
                  </a:lnTo>
                  <a:lnTo>
                    <a:pt x="503" y="89"/>
                  </a:lnTo>
                  <a:lnTo>
                    <a:pt x="495" y="71"/>
                  </a:lnTo>
                  <a:lnTo>
                    <a:pt x="514" y="47"/>
                  </a:lnTo>
                  <a:lnTo>
                    <a:pt x="533" y="48"/>
                  </a:lnTo>
                  <a:lnTo>
                    <a:pt x="535" y="7"/>
                  </a:lnTo>
                  <a:lnTo>
                    <a:pt x="553" y="6"/>
                  </a:lnTo>
                  <a:lnTo>
                    <a:pt x="578" y="0"/>
                  </a:lnTo>
                  <a:lnTo>
                    <a:pt x="632" y="28"/>
                  </a:lnTo>
                  <a:lnTo>
                    <a:pt x="631" y="51"/>
                  </a:lnTo>
                  <a:lnTo>
                    <a:pt x="649" y="68"/>
                  </a:lnTo>
                  <a:lnTo>
                    <a:pt x="649" y="84"/>
                  </a:lnTo>
                  <a:lnTo>
                    <a:pt x="673" y="134"/>
                  </a:lnTo>
                  <a:lnTo>
                    <a:pt x="712" y="156"/>
                  </a:lnTo>
                  <a:lnTo>
                    <a:pt x="730" y="152"/>
                  </a:lnTo>
                  <a:lnTo>
                    <a:pt x="732" y="157"/>
                  </a:lnTo>
                  <a:lnTo>
                    <a:pt x="760" y="155"/>
                  </a:lnTo>
                  <a:lnTo>
                    <a:pt x="786" y="152"/>
                  </a:lnTo>
                  <a:lnTo>
                    <a:pt x="793" y="163"/>
                  </a:lnTo>
                  <a:lnTo>
                    <a:pt x="826" y="134"/>
                  </a:lnTo>
                  <a:lnTo>
                    <a:pt x="895" y="83"/>
                  </a:lnTo>
                  <a:lnTo>
                    <a:pt x="905" y="82"/>
                  </a:lnTo>
                  <a:lnTo>
                    <a:pt x="913" y="85"/>
                  </a:lnTo>
                  <a:lnTo>
                    <a:pt x="913" y="122"/>
                  </a:lnTo>
                  <a:lnTo>
                    <a:pt x="933" y="129"/>
                  </a:lnTo>
                  <a:lnTo>
                    <a:pt x="958" y="138"/>
                  </a:lnTo>
                  <a:lnTo>
                    <a:pt x="956" y="171"/>
                  </a:lnTo>
                  <a:lnTo>
                    <a:pt x="933" y="232"/>
                  </a:lnTo>
                  <a:lnTo>
                    <a:pt x="905" y="284"/>
                  </a:lnTo>
                  <a:lnTo>
                    <a:pt x="875" y="258"/>
                  </a:lnTo>
                  <a:lnTo>
                    <a:pt x="799" y="225"/>
                  </a:lnTo>
                  <a:lnTo>
                    <a:pt x="781" y="262"/>
                  </a:lnTo>
                  <a:lnTo>
                    <a:pt x="799" y="306"/>
                  </a:lnTo>
                  <a:lnTo>
                    <a:pt x="825" y="304"/>
                  </a:lnTo>
                  <a:lnTo>
                    <a:pt x="825" y="304"/>
                  </a:lnTo>
                  <a:lnTo>
                    <a:pt x="901" y="327"/>
                  </a:lnTo>
                  <a:lnTo>
                    <a:pt x="927" y="369"/>
                  </a:lnTo>
                  <a:lnTo>
                    <a:pt x="985" y="367"/>
                  </a:lnTo>
                  <a:lnTo>
                    <a:pt x="1015" y="394"/>
                  </a:lnTo>
                  <a:lnTo>
                    <a:pt x="986" y="405"/>
                  </a:lnTo>
                  <a:lnTo>
                    <a:pt x="956" y="413"/>
                  </a:lnTo>
                  <a:lnTo>
                    <a:pt x="960" y="424"/>
                  </a:lnTo>
                  <a:lnTo>
                    <a:pt x="969" y="450"/>
                  </a:lnTo>
                  <a:lnTo>
                    <a:pt x="992" y="484"/>
                  </a:lnTo>
                  <a:lnTo>
                    <a:pt x="1046" y="490"/>
                  </a:lnTo>
                  <a:lnTo>
                    <a:pt x="1059" y="493"/>
                  </a:lnTo>
                  <a:lnTo>
                    <a:pt x="1088" y="496"/>
                  </a:lnTo>
                  <a:lnTo>
                    <a:pt x="1113" y="509"/>
                  </a:lnTo>
                  <a:lnTo>
                    <a:pt x="1109" y="574"/>
                  </a:lnTo>
                  <a:lnTo>
                    <a:pt x="1107" y="577"/>
                  </a:lnTo>
                  <a:lnTo>
                    <a:pt x="1113" y="632"/>
                  </a:lnTo>
                  <a:lnTo>
                    <a:pt x="1088" y="643"/>
                  </a:lnTo>
                  <a:lnTo>
                    <a:pt x="1085" y="674"/>
                  </a:lnTo>
                  <a:lnTo>
                    <a:pt x="1107" y="695"/>
                  </a:lnTo>
                  <a:lnTo>
                    <a:pt x="1127" y="754"/>
                  </a:lnTo>
                  <a:lnTo>
                    <a:pt x="1185" y="774"/>
                  </a:lnTo>
                  <a:lnTo>
                    <a:pt x="1184" y="794"/>
                  </a:lnTo>
                  <a:lnTo>
                    <a:pt x="1146" y="795"/>
                  </a:lnTo>
                  <a:lnTo>
                    <a:pt x="1137" y="875"/>
                  </a:lnTo>
                  <a:lnTo>
                    <a:pt x="1137" y="883"/>
                  </a:lnTo>
                  <a:lnTo>
                    <a:pt x="1180" y="897"/>
                  </a:lnTo>
                  <a:lnTo>
                    <a:pt x="1214" y="959"/>
                  </a:lnTo>
                  <a:lnTo>
                    <a:pt x="1277" y="1048"/>
                  </a:lnTo>
                  <a:lnTo>
                    <a:pt x="1303" y="1131"/>
                  </a:lnTo>
                  <a:lnTo>
                    <a:pt x="1282" y="1171"/>
                  </a:lnTo>
                  <a:lnTo>
                    <a:pt x="1245" y="1179"/>
                  </a:lnTo>
                  <a:lnTo>
                    <a:pt x="1205" y="1230"/>
                  </a:lnTo>
                  <a:lnTo>
                    <a:pt x="1230" y="1248"/>
                  </a:lnTo>
                  <a:lnTo>
                    <a:pt x="1204" y="1314"/>
                  </a:lnTo>
                  <a:lnTo>
                    <a:pt x="1098" y="1340"/>
                  </a:lnTo>
                  <a:lnTo>
                    <a:pt x="1067" y="1364"/>
                  </a:lnTo>
                  <a:lnTo>
                    <a:pt x="979" y="1349"/>
                  </a:lnTo>
                  <a:lnTo>
                    <a:pt x="941" y="1357"/>
                  </a:lnTo>
                  <a:lnTo>
                    <a:pt x="916" y="1383"/>
                  </a:lnTo>
                  <a:lnTo>
                    <a:pt x="916" y="1396"/>
                  </a:lnTo>
                  <a:lnTo>
                    <a:pt x="771" y="1471"/>
                  </a:lnTo>
                  <a:lnTo>
                    <a:pt x="748" y="1497"/>
                  </a:lnTo>
                  <a:lnTo>
                    <a:pt x="681" y="1556"/>
                  </a:lnTo>
                  <a:lnTo>
                    <a:pt x="683" y="1582"/>
                  </a:lnTo>
                  <a:lnTo>
                    <a:pt x="705" y="1604"/>
                  </a:lnTo>
                  <a:lnTo>
                    <a:pt x="705" y="1618"/>
                  </a:lnTo>
                  <a:lnTo>
                    <a:pt x="645" y="1631"/>
                  </a:lnTo>
                  <a:close/>
                  <a:moveTo>
                    <a:pt x="638" y="1592"/>
                  </a:moveTo>
                  <a:lnTo>
                    <a:pt x="638" y="1592"/>
                  </a:lnTo>
                  <a:lnTo>
                    <a:pt x="649" y="1623"/>
                  </a:lnTo>
                  <a:lnTo>
                    <a:pt x="698" y="1613"/>
                  </a:lnTo>
                  <a:lnTo>
                    <a:pt x="698" y="1607"/>
                  </a:lnTo>
                  <a:lnTo>
                    <a:pt x="676" y="1584"/>
                  </a:lnTo>
                  <a:lnTo>
                    <a:pt x="675" y="1553"/>
                  </a:lnTo>
                  <a:lnTo>
                    <a:pt x="744" y="1492"/>
                  </a:lnTo>
                  <a:lnTo>
                    <a:pt x="767" y="1466"/>
                  </a:lnTo>
                  <a:lnTo>
                    <a:pt x="909" y="1392"/>
                  </a:lnTo>
                  <a:lnTo>
                    <a:pt x="909" y="1380"/>
                  </a:lnTo>
                  <a:lnTo>
                    <a:pt x="938" y="1351"/>
                  </a:lnTo>
                  <a:lnTo>
                    <a:pt x="979" y="1342"/>
                  </a:lnTo>
                  <a:lnTo>
                    <a:pt x="980" y="1343"/>
                  </a:lnTo>
                  <a:lnTo>
                    <a:pt x="1065" y="1357"/>
                  </a:lnTo>
                  <a:lnTo>
                    <a:pt x="1096" y="1334"/>
                  </a:lnTo>
                  <a:lnTo>
                    <a:pt x="1199" y="1308"/>
                  </a:lnTo>
                  <a:lnTo>
                    <a:pt x="1222" y="1250"/>
                  </a:lnTo>
                  <a:lnTo>
                    <a:pt x="1196" y="1232"/>
                  </a:lnTo>
                  <a:lnTo>
                    <a:pt x="1241" y="1173"/>
                  </a:lnTo>
                  <a:lnTo>
                    <a:pt x="1278" y="1165"/>
                  </a:lnTo>
                  <a:lnTo>
                    <a:pt x="1296" y="1130"/>
                  </a:lnTo>
                  <a:lnTo>
                    <a:pt x="1271" y="1051"/>
                  </a:lnTo>
                  <a:lnTo>
                    <a:pt x="1208" y="962"/>
                  </a:lnTo>
                  <a:lnTo>
                    <a:pt x="1176" y="903"/>
                  </a:lnTo>
                  <a:lnTo>
                    <a:pt x="1130" y="888"/>
                  </a:lnTo>
                  <a:lnTo>
                    <a:pt x="1130" y="875"/>
                  </a:lnTo>
                  <a:lnTo>
                    <a:pt x="1140" y="789"/>
                  </a:lnTo>
                  <a:lnTo>
                    <a:pt x="1178" y="787"/>
                  </a:lnTo>
                  <a:lnTo>
                    <a:pt x="1179" y="779"/>
                  </a:lnTo>
                  <a:lnTo>
                    <a:pt x="1122" y="759"/>
                  </a:lnTo>
                  <a:lnTo>
                    <a:pt x="1101" y="698"/>
                  </a:lnTo>
                  <a:lnTo>
                    <a:pt x="1078" y="677"/>
                  </a:lnTo>
                  <a:lnTo>
                    <a:pt x="1081" y="638"/>
                  </a:lnTo>
                  <a:lnTo>
                    <a:pt x="1106" y="628"/>
                  </a:lnTo>
                  <a:lnTo>
                    <a:pt x="1100" y="576"/>
                  </a:lnTo>
                  <a:lnTo>
                    <a:pt x="1103" y="571"/>
                  </a:lnTo>
                  <a:lnTo>
                    <a:pt x="1106" y="513"/>
                  </a:lnTo>
                  <a:lnTo>
                    <a:pt x="1085" y="502"/>
                  </a:lnTo>
                  <a:lnTo>
                    <a:pt x="1058" y="499"/>
                  </a:lnTo>
                  <a:lnTo>
                    <a:pt x="1045" y="496"/>
                  </a:lnTo>
                  <a:lnTo>
                    <a:pt x="989" y="490"/>
                  </a:lnTo>
                  <a:lnTo>
                    <a:pt x="979" y="476"/>
                  </a:lnTo>
                  <a:lnTo>
                    <a:pt x="963" y="453"/>
                  </a:lnTo>
                  <a:lnTo>
                    <a:pt x="954" y="427"/>
                  </a:lnTo>
                  <a:lnTo>
                    <a:pt x="947" y="409"/>
                  </a:lnTo>
                  <a:lnTo>
                    <a:pt x="984" y="399"/>
                  </a:lnTo>
                  <a:lnTo>
                    <a:pt x="1002" y="392"/>
                  </a:lnTo>
                  <a:lnTo>
                    <a:pt x="982" y="374"/>
                  </a:lnTo>
                  <a:lnTo>
                    <a:pt x="923" y="376"/>
                  </a:lnTo>
                  <a:lnTo>
                    <a:pt x="897" y="333"/>
                  </a:lnTo>
                  <a:lnTo>
                    <a:pt x="824" y="310"/>
                  </a:lnTo>
                  <a:lnTo>
                    <a:pt x="794" y="313"/>
                  </a:lnTo>
                  <a:lnTo>
                    <a:pt x="774" y="262"/>
                  </a:lnTo>
                  <a:lnTo>
                    <a:pt x="796" y="217"/>
                  </a:lnTo>
                  <a:lnTo>
                    <a:pt x="879" y="253"/>
                  </a:lnTo>
                  <a:lnTo>
                    <a:pt x="903" y="273"/>
                  </a:lnTo>
                  <a:lnTo>
                    <a:pt x="927" y="230"/>
                  </a:lnTo>
                  <a:lnTo>
                    <a:pt x="949" y="169"/>
                  </a:lnTo>
                  <a:lnTo>
                    <a:pt x="951" y="143"/>
                  </a:lnTo>
                  <a:lnTo>
                    <a:pt x="930" y="135"/>
                  </a:lnTo>
                  <a:lnTo>
                    <a:pt x="906" y="127"/>
                  </a:lnTo>
                  <a:lnTo>
                    <a:pt x="906" y="90"/>
                  </a:lnTo>
                  <a:lnTo>
                    <a:pt x="905" y="89"/>
                  </a:lnTo>
                  <a:lnTo>
                    <a:pt x="897" y="90"/>
                  </a:lnTo>
                  <a:lnTo>
                    <a:pt x="830" y="139"/>
                  </a:lnTo>
                  <a:lnTo>
                    <a:pt x="791" y="173"/>
                  </a:lnTo>
                  <a:lnTo>
                    <a:pt x="782" y="159"/>
                  </a:lnTo>
                  <a:lnTo>
                    <a:pt x="761" y="162"/>
                  </a:lnTo>
                  <a:lnTo>
                    <a:pt x="728" y="164"/>
                  </a:lnTo>
                  <a:lnTo>
                    <a:pt x="726" y="159"/>
                  </a:lnTo>
                  <a:lnTo>
                    <a:pt x="711" y="163"/>
                  </a:lnTo>
                  <a:lnTo>
                    <a:pt x="668" y="139"/>
                  </a:lnTo>
                  <a:lnTo>
                    <a:pt x="642" y="84"/>
                  </a:lnTo>
                  <a:lnTo>
                    <a:pt x="642" y="71"/>
                  </a:lnTo>
                  <a:lnTo>
                    <a:pt x="624" y="54"/>
                  </a:lnTo>
                  <a:lnTo>
                    <a:pt x="625" y="32"/>
                  </a:lnTo>
                  <a:lnTo>
                    <a:pt x="614" y="26"/>
                  </a:lnTo>
                  <a:lnTo>
                    <a:pt x="577" y="7"/>
                  </a:lnTo>
                  <a:lnTo>
                    <a:pt x="554" y="12"/>
                  </a:lnTo>
                  <a:lnTo>
                    <a:pt x="541" y="13"/>
                  </a:lnTo>
                  <a:lnTo>
                    <a:pt x="539" y="56"/>
                  </a:lnTo>
                  <a:lnTo>
                    <a:pt x="517" y="54"/>
                  </a:lnTo>
                  <a:lnTo>
                    <a:pt x="503" y="72"/>
                  </a:lnTo>
                  <a:lnTo>
                    <a:pt x="509" y="85"/>
                  </a:lnTo>
                  <a:lnTo>
                    <a:pt x="550" y="144"/>
                  </a:lnTo>
                  <a:lnTo>
                    <a:pt x="522" y="179"/>
                  </a:lnTo>
                  <a:lnTo>
                    <a:pt x="496" y="174"/>
                  </a:lnTo>
                  <a:lnTo>
                    <a:pt x="512" y="145"/>
                  </a:lnTo>
                  <a:lnTo>
                    <a:pt x="497" y="133"/>
                  </a:lnTo>
                  <a:lnTo>
                    <a:pt x="483" y="160"/>
                  </a:lnTo>
                  <a:lnTo>
                    <a:pt x="501" y="259"/>
                  </a:lnTo>
                  <a:lnTo>
                    <a:pt x="485" y="275"/>
                  </a:lnTo>
                  <a:lnTo>
                    <a:pt x="480" y="307"/>
                  </a:lnTo>
                  <a:lnTo>
                    <a:pt x="457" y="317"/>
                  </a:lnTo>
                  <a:lnTo>
                    <a:pt x="438" y="369"/>
                  </a:lnTo>
                  <a:lnTo>
                    <a:pt x="429" y="406"/>
                  </a:lnTo>
                  <a:lnTo>
                    <a:pt x="419" y="424"/>
                  </a:lnTo>
                  <a:lnTo>
                    <a:pt x="398" y="441"/>
                  </a:lnTo>
                  <a:lnTo>
                    <a:pt x="382" y="385"/>
                  </a:lnTo>
                  <a:lnTo>
                    <a:pt x="379" y="374"/>
                  </a:lnTo>
                  <a:lnTo>
                    <a:pt x="354" y="370"/>
                  </a:lnTo>
                  <a:lnTo>
                    <a:pt x="359" y="328"/>
                  </a:lnTo>
                  <a:lnTo>
                    <a:pt x="377" y="314"/>
                  </a:lnTo>
                  <a:lnTo>
                    <a:pt x="382" y="311"/>
                  </a:lnTo>
                  <a:lnTo>
                    <a:pt x="400" y="297"/>
                  </a:lnTo>
                  <a:lnTo>
                    <a:pt x="412" y="291"/>
                  </a:lnTo>
                  <a:lnTo>
                    <a:pt x="434" y="256"/>
                  </a:lnTo>
                  <a:lnTo>
                    <a:pt x="424" y="242"/>
                  </a:lnTo>
                  <a:lnTo>
                    <a:pt x="363" y="202"/>
                  </a:lnTo>
                  <a:lnTo>
                    <a:pt x="320" y="199"/>
                  </a:lnTo>
                  <a:lnTo>
                    <a:pt x="304" y="243"/>
                  </a:lnTo>
                  <a:lnTo>
                    <a:pt x="240" y="265"/>
                  </a:lnTo>
                  <a:lnTo>
                    <a:pt x="199" y="289"/>
                  </a:lnTo>
                  <a:lnTo>
                    <a:pt x="207" y="328"/>
                  </a:lnTo>
                  <a:lnTo>
                    <a:pt x="221" y="340"/>
                  </a:lnTo>
                  <a:lnTo>
                    <a:pt x="260" y="328"/>
                  </a:lnTo>
                  <a:lnTo>
                    <a:pt x="280" y="352"/>
                  </a:lnTo>
                  <a:lnTo>
                    <a:pt x="255" y="367"/>
                  </a:lnTo>
                  <a:lnTo>
                    <a:pt x="215" y="382"/>
                  </a:lnTo>
                  <a:lnTo>
                    <a:pt x="135" y="396"/>
                  </a:lnTo>
                  <a:lnTo>
                    <a:pt x="123" y="414"/>
                  </a:lnTo>
                  <a:lnTo>
                    <a:pt x="121" y="465"/>
                  </a:lnTo>
                  <a:lnTo>
                    <a:pt x="106" y="464"/>
                  </a:lnTo>
                  <a:lnTo>
                    <a:pt x="91" y="500"/>
                  </a:lnTo>
                  <a:lnTo>
                    <a:pt x="78" y="522"/>
                  </a:lnTo>
                  <a:lnTo>
                    <a:pt x="66" y="520"/>
                  </a:lnTo>
                  <a:lnTo>
                    <a:pt x="57" y="517"/>
                  </a:lnTo>
                  <a:lnTo>
                    <a:pt x="38" y="566"/>
                  </a:lnTo>
                  <a:lnTo>
                    <a:pt x="7" y="573"/>
                  </a:lnTo>
                  <a:lnTo>
                    <a:pt x="11" y="649"/>
                  </a:lnTo>
                  <a:lnTo>
                    <a:pt x="30" y="647"/>
                  </a:lnTo>
                  <a:lnTo>
                    <a:pt x="37" y="690"/>
                  </a:lnTo>
                  <a:lnTo>
                    <a:pt x="19" y="703"/>
                  </a:lnTo>
                  <a:lnTo>
                    <a:pt x="67" y="753"/>
                  </a:lnTo>
                  <a:lnTo>
                    <a:pt x="49" y="760"/>
                  </a:lnTo>
                  <a:lnTo>
                    <a:pt x="56" y="800"/>
                  </a:lnTo>
                  <a:lnTo>
                    <a:pt x="43" y="821"/>
                  </a:lnTo>
                  <a:lnTo>
                    <a:pt x="49" y="909"/>
                  </a:lnTo>
                  <a:lnTo>
                    <a:pt x="83" y="921"/>
                  </a:lnTo>
                  <a:lnTo>
                    <a:pt x="92" y="992"/>
                  </a:lnTo>
                  <a:lnTo>
                    <a:pt x="110" y="1005"/>
                  </a:lnTo>
                  <a:lnTo>
                    <a:pt x="102" y="1014"/>
                  </a:lnTo>
                  <a:lnTo>
                    <a:pt x="106" y="1050"/>
                  </a:lnTo>
                  <a:lnTo>
                    <a:pt x="127" y="1095"/>
                  </a:lnTo>
                  <a:lnTo>
                    <a:pt x="120" y="1119"/>
                  </a:lnTo>
                  <a:lnTo>
                    <a:pt x="157" y="1124"/>
                  </a:lnTo>
                  <a:lnTo>
                    <a:pt x="195" y="1101"/>
                  </a:lnTo>
                  <a:lnTo>
                    <a:pt x="200" y="1127"/>
                  </a:lnTo>
                  <a:lnTo>
                    <a:pt x="177" y="1162"/>
                  </a:lnTo>
                  <a:lnTo>
                    <a:pt x="168" y="1164"/>
                  </a:lnTo>
                  <a:lnTo>
                    <a:pt x="152" y="1206"/>
                  </a:lnTo>
                  <a:lnTo>
                    <a:pt x="122" y="1231"/>
                  </a:lnTo>
                  <a:lnTo>
                    <a:pt x="73" y="1241"/>
                  </a:lnTo>
                  <a:lnTo>
                    <a:pt x="76" y="1248"/>
                  </a:lnTo>
                  <a:lnTo>
                    <a:pt x="97" y="1304"/>
                  </a:lnTo>
                  <a:lnTo>
                    <a:pt x="116" y="1364"/>
                  </a:lnTo>
                  <a:lnTo>
                    <a:pt x="125" y="1379"/>
                  </a:lnTo>
                  <a:lnTo>
                    <a:pt x="131" y="1411"/>
                  </a:lnTo>
                  <a:lnTo>
                    <a:pt x="141" y="1438"/>
                  </a:lnTo>
                  <a:lnTo>
                    <a:pt x="191" y="1437"/>
                  </a:lnTo>
                  <a:lnTo>
                    <a:pt x="260" y="1481"/>
                  </a:lnTo>
                  <a:lnTo>
                    <a:pt x="278" y="1474"/>
                  </a:lnTo>
                  <a:lnTo>
                    <a:pt x="297" y="1470"/>
                  </a:lnTo>
                  <a:lnTo>
                    <a:pt x="390" y="1438"/>
                  </a:lnTo>
                  <a:lnTo>
                    <a:pt x="454" y="1453"/>
                  </a:lnTo>
                  <a:lnTo>
                    <a:pt x="459" y="1447"/>
                  </a:lnTo>
                  <a:lnTo>
                    <a:pt x="517" y="1495"/>
                  </a:lnTo>
                  <a:lnTo>
                    <a:pt x="544" y="1507"/>
                  </a:lnTo>
                  <a:lnTo>
                    <a:pt x="562" y="1586"/>
                  </a:lnTo>
                  <a:lnTo>
                    <a:pt x="576" y="1593"/>
                  </a:lnTo>
                  <a:lnTo>
                    <a:pt x="592" y="1600"/>
                  </a:lnTo>
                  <a:lnTo>
                    <a:pt x="638" y="1592"/>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5" name="Freeform 81"/>
            <p:cNvSpPr>
              <a:spLocks/>
            </p:cNvSpPr>
            <p:nvPr/>
          </p:nvSpPr>
          <p:spPr bwMode="auto">
            <a:xfrm>
              <a:off x="7302500" y="3597276"/>
              <a:ext cx="1212850" cy="1009650"/>
            </a:xfrm>
            <a:custGeom>
              <a:avLst/>
              <a:gdLst>
                <a:gd name="T0" fmla="*/ 1137 w 1272"/>
                <a:gd name="T1" fmla="*/ 46 h 1058"/>
                <a:gd name="T2" fmla="*/ 1206 w 1272"/>
                <a:gd name="T3" fmla="*/ 61 h 1058"/>
                <a:gd name="T4" fmla="*/ 1182 w 1272"/>
                <a:gd name="T5" fmla="*/ 149 h 1058"/>
                <a:gd name="T6" fmla="*/ 1222 w 1272"/>
                <a:gd name="T7" fmla="*/ 150 h 1058"/>
                <a:gd name="T8" fmla="*/ 1202 w 1272"/>
                <a:gd name="T9" fmla="*/ 284 h 1058"/>
                <a:gd name="T10" fmla="*/ 1201 w 1272"/>
                <a:gd name="T11" fmla="*/ 299 h 1058"/>
                <a:gd name="T12" fmla="*/ 1208 w 1272"/>
                <a:gd name="T13" fmla="*/ 358 h 1058"/>
                <a:gd name="T14" fmla="*/ 1171 w 1272"/>
                <a:gd name="T15" fmla="*/ 430 h 1058"/>
                <a:gd name="T16" fmla="*/ 1162 w 1272"/>
                <a:gd name="T17" fmla="*/ 559 h 1058"/>
                <a:gd name="T18" fmla="*/ 1065 w 1272"/>
                <a:gd name="T19" fmla="*/ 608 h 1058"/>
                <a:gd name="T20" fmla="*/ 1086 w 1272"/>
                <a:gd name="T21" fmla="*/ 658 h 1058"/>
                <a:gd name="T22" fmla="*/ 1170 w 1272"/>
                <a:gd name="T23" fmla="*/ 802 h 1058"/>
                <a:gd name="T24" fmla="*/ 1183 w 1272"/>
                <a:gd name="T25" fmla="*/ 894 h 1058"/>
                <a:gd name="T26" fmla="*/ 1143 w 1272"/>
                <a:gd name="T27" fmla="*/ 953 h 1058"/>
                <a:gd name="T28" fmla="*/ 967 w 1272"/>
                <a:gd name="T29" fmla="*/ 1058 h 1058"/>
                <a:gd name="T30" fmla="*/ 963 w 1272"/>
                <a:gd name="T31" fmla="*/ 978 h 1058"/>
                <a:gd name="T32" fmla="*/ 916 w 1272"/>
                <a:gd name="T33" fmla="*/ 909 h 1058"/>
                <a:gd name="T34" fmla="*/ 882 w 1272"/>
                <a:gd name="T35" fmla="*/ 892 h 1058"/>
                <a:gd name="T36" fmla="*/ 800 w 1272"/>
                <a:gd name="T37" fmla="*/ 893 h 1058"/>
                <a:gd name="T38" fmla="*/ 672 w 1272"/>
                <a:gd name="T39" fmla="*/ 974 h 1058"/>
                <a:gd name="T40" fmla="*/ 637 w 1272"/>
                <a:gd name="T41" fmla="*/ 880 h 1058"/>
                <a:gd name="T42" fmla="*/ 519 w 1272"/>
                <a:gd name="T43" fmla="*/ 873 h 1058"/>
                <a:gd name="T44" fmla="*/ 454 w 1272"/>
                <a:gd name="T45" fmla="*/ 863 h 1058"/>
                <a:gd name="T46" fmla="*/ 402 w 1272"/>
                <a:gd name="T47" fmla="*/ 735 h 1058"/>
                <a:gd name="T48" fmla="*/ 384 w 1272"/>
                <a:gd name="T49" fmla="*/ 754 h 1058"/>
                <a:gd name="T50" fmla="*/ 240 w 1272"/>
                <a:gd name="T51" fmla="*/ 788 h 1058"/>
                <a:gd name="T52" fmla="*/ 193 w 1272"/>
                <a:gd name="T53" fmla="*/ 743 h 1058"/>
                <a:gd name="T54" fmla="*/ 254 w 1272"/>
                <a:gd name="T55" fmla="*/ 697 h 1058"/>
                <a:gd name="T56" fmla="*/ 180 w 1272"/>
                <a:gd name="T57" fmla="*/ 593 h 1058"/>
                <a:gd name="T58" fmla="*/ 152 w 1272"/>
                <a:gd name="T59" fmla="*/ 572 h 1058"/>
                <a:gd name="T60" fmla="*/ 86 w 1272"/>
                <a:gd name="T61" fmla="*/ 527 h 1058"/>
                <a:gd name="T62" fmla="*/ 24 w 1272"/>
                <a:gd name="T63" fmla="*/ 546 h 1058"/>
                <a:gd name="T64" fmla="*/ 0 w 1272"/>
                <a:gd name="T65" fmla="*/ 512 h 1058"/>
                <a:gd name="T66" fmla="*/ 64 w 1272"/>
                <a:gd name="T67" fmla="*/ 416 h 1058"/>
                <a:gd name="T68" fmla="*/ 180 w 1272"/>
                <a:gd name="T69" fmla="*/ 402 h 1058"/>
                <a:gd name="T70" fmla="*/ 220 w 1272"/>
                <a:gd name="T71" fmla="*/ 410 h 1058"/>
                <a:gd name="T72" fmla="*/ 361 w 1272"/>
                <a:gd name="T73" fmla="*/ 441 h 1058"/>
                <a:gd name="T74" fmla="*/ 361 w 1272"/>
                <a:gd name="T75" fmla="*/ 474 h 1058"/>
                <a:gd name="T76" fmla="*/ 411 w 1272"/>
                <a:gd name="T77" fmla="*/ 461 h 1058"/>
                <a:gd name="T78" fmla="*/ 452 w 1272"/>
                <a:gd name="T79" fmla="*/ 440 h 1058"/>
                <a:gd name="T80" fmla="*/ 514 w 1272"/>
                <a:gd name="T81" fmla="*/ 436 h 1058"/>
                <a:gd name="T82" fmla="*/ 585 w 1272"/>
                <a:gd name="T83" fmla="*/ 367 h 1058"/>
                <a:gd name="T84" fmla="*/ 617 w 1272"/>
                <a:gd name="T85" fmla="*/ 274 h 1058"/>
                <a:gd name="T86" fmla="*/ 625 w 1272"/>
                <a:gd name="T87" fmla="*/ 221 h 1058"/>
                <a:gd name="T88" fmla="*/ 603 w 1272"/>
                <a:gd name="T89" fmla="*/ 189 h 1058"/>
                <a:gd name="T90" fmla="*/ 669 w 1272"/>
                <a:gd name="T91" fmla="*/ 100 h 1058"/>
                <a:gd name="T92" fmla="*/ 835 w 1272"/>
                <a:gd name="T93" fmla="*/ 0 h 1058"/>
                <a:gd name="T94" fmla="*/ 882 w 1272"/>
                <a:gd name="T95" fmla="*/ 50 h 1058"/>
                <a:gd name="T96" fmla="*/ 1050 w 1272"/>
                <a:gd name="T97" fmla="*/ 62 h 1058"/>
                <a:gd name="T98" fmla="*/ 1137 w 1272"/>
                <a:gd name="T99" fmla="*/ 46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72" h="1058">
                  <a:moveTo>
                    <a:pt x="1137" y="46"/>
                  </a:moveTo>
                  <a:lnTo>
                    <a:pt x="1137" y="46"/>
                  </a:lnTo>
                  <a:lnTo>
                    <a:pt x="1189" y="47"/>
                  </a:lnTo>
                  <a:lnTo>
                    <a:pt x="1206" y="61"/>
                  </a:lnTo>
                  <a:lnTo>
                    <a:pt x="1173" y="102"/>
                  </a:lnTo>
                  <a:lnTo>
                    <a:pt x="1182" y="149"/>
                  </a:lnTo>
                  <a:lnTo>
                    <a:pt x="1200" y="164"/>
                  </a:lnTo>
                  <a:lnTo>
                    <a:pt x="1222" y="150"/>
                  </a:lnTo>
                  <a:lnTo>
                    <a:pt x="1272" y="180"/>
                  </a:lnTo>
                  <a:lnTo>
                    <a:pt x="1202" y="284"/>
                  </a:lnTo>
                  <a:lnTo>
                    <a:pt x="1197" y="293"/>
                  </a:lnTo>
                  <a:lnTo>
                    <a:pt x="1201" y="299"/>
                  </a:lnTo>
                  <a:lnTo>
                    <a:pt x="1208" y="349"/>
                  </a:lnTo>
                  <a:lnTo>
                    <a:pt x="1208" y="358"/>
                  </a:lnTo>
                  <a:lnTo>
                    <a:pt x="1206" y="392"/>
                  </a:lnTo>
                  <a:lnTo>
                    <a:pt x="1171" y="430"/>
                  </a:lnTo>
                  <a:lnTo>
                    <a:pt x="1187" y="477"/>
                  </a:lnTo>
                  <a:lnTo>
                    <a:pt x="1162" y="559"/>
                  </a:lnTo>
                  <a:lnTo>
                    <a:pt x="1114" y="590"/>
                  </a:lnTo>
                  <a:lnTo>
                    <a:pt x="1065" y="608"/>
                  </a:lnTo>
                  <a:lnTo>
                    <a:pt x="1053" y="647"/>
                  </a:lnTo>
                  <a:lnTo>
                    <a:pt x="1086" y="658"/>
                  </a:lnTo>
                  <a:lnTo>
                    <a:pt x="1102" y="686"/>
                  </a:lnTo>
                  <a:lnTo>
                    <a:pt x="1170" y="802"/>
                  </a:lnTo>
                  <a:lnTo>
                    <a:pt x="1216" y="830"/>
                  </a:lnTo>
                  <a:lnTo>
                    <a:pt x="1183" y="894"/>
                  </a:lnTo>
                  <a:lnTo>
                    <a:pt x="1201" y="926"/>
                  </a:lnTo>
                  <a:lnTo>
                    <a:pt x="1143" y="953"/>
                  </a:lnTo>
                  <a:lnTo>
                    <a:pt x="1041" y="1005"/>
                  </a:lnTo>
                  <a:lnTo>
                    <a:pt x="967" y="1058"/>
                  </a:lnTo>
                  <a:lnTo>
                    <a:pt x="961" y="1043"/>
                  </a:lnTo>
                  <a:lnTo>
                    <a:pt x="963" y="978"/>
                  </a:lnTo>
                  <a:lnTo>
                    <a:pt x="919" y="949"/>
                  </a:lnTo>
                  <a:lnTo>
                    <a:pt x="916" y="909"/>
                  </a:lnTo>
                  <a:lnTo>
                    <a:pt x="909" y="906"/>
                  </a:lnTo>
                  <a:lnTo>
                    <a:pt x="882" y="892"/>
                  </a:lnTo>
                  <a:lnTo>
                    <a:pt x="844" y="925"/>
                  </a:lnTo>
                  <a:lnTo>
                    <a:pt x="800" y="893"/>
                  </a:lnTo>
                  <a:lnTo>
                    <a:pt x="713" y="937"/>
                  </a:lnTo>
                  <a:lnTo>
                    <a:pt x="672" y="974"/>
                  </a:lnTo>
                  <a:lnTo>
                    <a:pt x="643" y="898"/>
                  </a:lnTo>
                  <a:lnTo>
                    <a:pt x="637" y="880"/>
                  </a:lnTo>
                  <a:lnTo>
                    <a:pt x="589" y="890"/>
                  </a:lnTo>
                  <a:lnTo>
                    <a:pt x="519" y="873"/>
                  </a:lnTo>
                  <a:lnTo>
                    <a:pt x="485" y="866"/>
                  </a:lnTo>
                  <a:lnTo>
                    <a:pt x="454" y="863"/>
                  </a:lnTo>
                  <a:lnTo>
                    <a:pt x="444" y="765"/>
                  </a:lnTo>
                  <a:lnTo>
                    <a:pt x="402" y="735"/>
                  </a:lnTo>
                  <a:lnTo>
                    <a:pt x="381" y="742"/>
                  </a:lnTo>
                  <a:lnTo>
                    <a:pt x="384" y="754"/>
                  </a:lnTo>
                  <a:lnTo>
                    <a:pt x="319" y="782"/>
                  </a:lnTo>
                  <a:lnTo>
                    <a:pt x="240" y="788"/>
                  </a:lnTo>
                  <a:lnTo>
                    <a:pt x="163" y="771"/>
                  </a:lnTo>
                  <a:lnTo>
                    <a:pt x="193" y="743"/>
                  </a:lnTo>
                  <a:lnTo>
                    <a:pt x="252" y="710"/>
                  </a:lnTo>
                  <a:lnTo>
                    <a:pt x="254" y="697"/>
                  </a:lnTo>
                  <a:lnTo>
                    <a:pt x="260" y="658"/>
                  </a:lnTo>
                  <a:lnTo>
                    <a:pt x="180" y="593"/>
                  </a:lnTo>
                  <a:lnTo>
                    <a:pt x="158" y="577"/>
                  </a:lnTo>
                  <a:lnTo>
                    <a:pt x="152" y="572"/>
                  </a:lnTo>
                  <a:lnTo>
                    <a:pt x="126" y="555"/>
                  </a:lnTo>
                  <a:lnTo>
                    <a:pt x="86" y="527"/>
                  </a:lnTo>
                  <a:lnTo>
                    <a:pt x="37" y="554"/>
                  </a:lnTo>
                  <a:lnTo>
                    <a:pt x="24" y="546"/>
                  </a:lnTo>
                  <a:lnTo>
                    <a:pt x="1" y="520"/>
                  </a:lnTo>
                  <a:lnTo>
                    <a:pt x="0" y="512"/>
                  </a:lnTo>
                  <a:lnTo>
                    <a:pt x="37" y="485"/>
                  </a:lnTo>
                  <a:lnTo>
                    <a:pt x="64" y="416"/>
                  </a:lnTo>
                  <a:lnTo>
                    <a:pt x="105" y="396"/>
                  </a:lnTo>
                  <a:lnTo>
                    <a:pt x="180" y="402"/>
                  </a:lnTo>
                  <a:lnTo>
                    <a:pt x="202" y="409"/>
                  </a:lnTo>
                  <a:lnTo>
                    <a:pt x="220" y="410"/>
                  </a:lnTo>
                  <a:lnTo>
                    <a:pt x="259" y="452"/>
                  </a:lnTo>
                  <a:lnTo>
                    <a:pt x="361" y="441"/>
                  </a:lnTo>
                  <a:lnTo>
                    <a:pt x="361" y="469"/>
                  </a:lnTo>
                  <a:lnTo>
                    <a:pt x="361" y="474"/>
                  </a:lnTo>
                  <a:lnTo>
                    <a:pt x="391" y="465"/>
                  </a:lnTo>
                  <a:lnTo>
                    <a:pt x="411" y="461"/>
                  </a:lnTo>
                  <a:lnTo>
                    <a:pt x="440" y="446"/>
                  </a:lnTo>
                  <a:lnTo>
                    <a:pt x="452" y="440"/>
                  </a:lnTo>
                  <a:lnTo>
                    <a:pt x="460" y="440"/>
                  </a:lnTo>
                  <a:lnTo>
                    <a:pt x="514" y="436"/>
                  </a:lnTo>
                  <a:lnTo>
                    <a:pt x="539" y="405"/>
                  </a:lnTo>
                  <a:lnTo>
                    <a:pt x="585" y="367"/>
                  </a:lnTo>
                  <a:lnTo>
                    <a:pt x="615" y="303"/>
                  </a:lnTo>
                  <a:lnTo>
                    <a:pt x="617" y="274"/>
                  </a:lnTo>
                  <a:lnTo>
                    <a:pt x="644" y="258"/>
                  </a:lnTo>
                  <a:lnTo>
                    <a:pt x="625" y="221"/>
                  </a:lnTo>
                  <a:lnTo>
                    <a:pt x="624" y="211"/>
                  </a:lnTo>
                  <a:lnTo>
                    <a:pt x="603" y="189"/>
                  </a:lnTo>
                  <a:lnTo>
                    <a:pt x="601" y="160"/>
                  </a:lnTo>
                  <a:lnTo>
                    <a:pt x="669" y="100"/>
                  </a:lnTo>
                  <a:lnTo>
                    <a:pt x="692" y="75"/>
                  </a:lnTo>
                  <a:lnTo>
                    <a:pt x="835" y="0"/>
                  </a:lnTo>
                  <a:lnTo>
                    <a:pt x="852" y="24"/>
                  </a:lnTo>
                  <a:lnTo>
                    <a:pt x="882" y="50"/>
                  </a:lnTo>
                  <a:lnTo>
                    <a:pt x="934" y="72"/>
                  </a:lnTo>
                  <a:lnTo>
                    <a:pt x="1050" y="62"/>
                  </a:lnTo>
                  <a:lnTo>
                    <a:pt x="1137" y="46"/>
                  </a:lnTo>
                  <a:lnTo>
                    <a:pt x="1137" y="46"/>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6" name="Freeform 82"/>
            <p:cNvSpPr>
              <a:spLocks noEditPoints="1"/>
            </p:cNvSpPr>
            <p:nvPr/>
          </p:nvSpPr>
          <p:spPr bwMode="auto">
            <a:xfrm>
              <a:off x="7297738" y="3592513"/>
              <a:ext cx="1222375" cy="1020763"/>
            </a:xfrm>
            <a:custGeom>
              <a:avLst/>
              <a:gdLst>
                <a:gd name="T0" fmla="*/ 962 w 1281"/>
                <a:gd name="T1" fmla="*/ 1048 h 1069"/>
                <a:gd name="T2" fmla="*/ 917 w 1281"/>
                <a:gd name="T3" fmla="*/ 916 h 1069"/>
                <a:gd name="T4" fmla="*/ 848 w 1281"/>
                <a:gd name="T5" fmla="*/ 934 h 1069"/>
                <a:gd name="T6" fmla="*/ 674 w 1281"/>
                <a:gd name="T7" fmla="*/ 985 h 1069"/>
                <a:gd name="T8" fmla="*/ 593 w 1281"/>
                <a:gd name="T9" fmla="*/ 898 h 1069"/>
                <a:gd name="T10" fmla="*/ 455 w 1281"/>
                <a:gd name="T11" fmla="*/ 871 h 1069"/>
                <a:gd name="T12" fmla="*/ 389 w 1281"/>
                <a:gd name="T13" fmla="*/ 749 h 1069"/>
                <a:gd name="T14" fmla="*/ 244 w 1281"/>
                <a:gd name="T15" fmla="*/ 797 h 1069"/>
                <a:gd name="T16" fmla="*/ 195 w 1281"/>
                <a:gd name="T17" fmla="*/ 746 h 1069"/>
                <a:gd name="T18" fmla="*/ 181 w 1281"/>
                <a:gd name="T19" fmla="*/ 601 h 1069"/>
                <a:gd name="T20" fmla="*/ 128 w 1281"/>
                <a:gd name="T21" fmla="*/ 563 h 1069"/>
                <a:gd name="T22" fmla="*/ 26 w 1281"/>
                <a:gd name="T23" fmla="*/ 554 h 1069"/>
                <a:gd name="T24" fmla="*/ 38 w 1281"/>
                <a:gd name="T25" fmla="*/ 488 h 1069"/>
                <a:gd name="T26" fmla="*/ 184 w 1281"/>
                <a:gd name="T27" fmla="*/ 404 h 1069"/>
                <a:gd name="T28" fmla="*/ 264 w 1281"/>
                <a:gd name="T29" fmla="*/ 453 h 1069"/>
                <a:gd name="T30" fmla="*/ 394 w 1281"/>
                <a:gd name="T31" fmla="*/ 467 h 1069"/>
                <a:gd name="T32" fmla="*/ 463 w 1281"/>
                <a:gd name="T33" fmla="*/ 441 h 1069"/>
                <a:gd name="T34" fmla="*/ 586 w 1281"/>
                <a:gd name="T35" fmla="*/ 370 h 1069"/>
                <a:gd name="T36" fmla="*/ 643 w 1281"/>
                <a:gd name="T37" fmla="*/ 262 h 1069"/>
                <a:gd name="T38" fmla="*/ 603 w 1281"/>
                <a:gd name="T39" fmla="*/ 195 h 1069"/>
                <a:gd name="T40" fmla="*/ 694 w 1281"/>
                <a:gd name="T41" fmla="*/ 77 h 1069"/>
                <a:gd name="T42" fmla="*/ 888 w 1281"/>
                <a:gd name="T43" fmla="*/ 52 h 1069"/>
                <a:gd name="T44" fmla="*/ 1141 w 1281"/>
                <a:gd name="T45" fmla="*/ 48 h 1069"/>
                <a:gd name="T46" fmla="*/ 1180 w 1281"/>
                <a:gd name="T47" fmla="*/ 108 h 1069"/>
                <a:gd name="T48" fmla="*/ 1226 w 1281"/>
                <a:gd name="T49" fmla="*/ 151 h 1069"/>
                <a:gd name="T50" fmla="*/ 1209 w 1281"/>
                <a:gd name="T51" fmla="*/ 304 h 1069"/>
                <a:gd name="T52" fmla="*/ 1213 w 1281"/>
                <a:gd name="T53" fmla="*/ 399 h 1069"/>
                <a:gd name="T54" fmla="*/ 1194 w 1281"/>
                <a:gd name="T55" fmla="*/ 482 h 1069"/>
                <a:gd name="T56" fmla="*/ 1071 w 1281"/>
                <a:gd name="T57" fmla="*/ 615 h 1069"/>
                <a:gd name="T58" fmla="*/ 1109 w 1281"/>
                <a:gd name="T59" fmla="*/ 689 h 1069"/>
                <a:gd name="T60" fmla="*/ 1191 w 1281"/>
                <a:gd name="T61" fmla="*/ 899 h 1069"/>
                <a:gd name="T62" fmla="*/ 1047 w 1281"/>
                <a:gd name="T63" fmla="*/ 1013 h 1069"/>
                <a:gd name="T64" fmla="*/ 969 w 1281"/>
                <a:gd name="T65" fmla="*/ 1047 h 1069"/>
                <a:gd name="T66" fmla="*/ 1146 w 1281"/>
                <a:gd name="T67" fmla="*/ 955 h 1069"/>
                <a:gd name="T68" fmla="*/ 1216 w 1281"/>
                <a:gd name="T69" fmla="*/ 836 h 1069"/>
                <a:gd name="T70" fmla="*/ 1053 w 1281"/>
                <a:gd name="T71" fmla="*/ 654 h 1069"/>
                <a:gd name="T72" fmla="*/ 1163 w 1281"/>
                <a:gd name="T73" fmla="*/ 562 h 1069"/>
                <a:gd name="T74" fmla="*/ 1206 w 1281"/>
                <a:gd name="T75" fmla="*/ 396 h 1069"/>
                <a:gd name="T76" fmla="*/ 1202 w 1281"/>
                <a:gd name="T77" fmla="*/ 305 h 1069"/>
                <a:gd name="T78" fmla="*/ 1272 w 1281"/>
                <a:gd name="T79" fmla="*/ 186 h 1069"/>
                <a:gd name="T80" fmla="*/ 1183 w 1281"/>
                <a:gd name="T81" fmla="*/ 156 h 1069"/>
                <a:gd name="T82" fmla="*/ 1191 w 1281"/>
                <a:gd name="T83" fmla="*/ 55 h 1069"/>
                <a:gd name="T84" fmla="*/ 937 w 1281"/>
                <a:gd name="T85" fmla="*/ 80 h 1069"/>
                <a:gd name="T86" fmla="*/ 838 w 1281"/>
                <a:gd name="T87" fmla="*/ 9 h 1069"/>
                <a:gd name="T88" fmla="*/ 608 w 1281"/>
                <a:gd name="T89" fmla="*/ 167 h 1069"/>
                <a:gd name="T90" fmla="*/ 632 w 1281"/>
                <a:gd name="T91" fmla="*/ 225 h 1069"/>
                <a:gd name="T92" fmla="*/ 622 w 1281"/>
                <a:gd name="T93" fmla="*/ 309 h 1069"/>
                <a:gd name="T94" fmla="*/ 520 w 1281"/>
                <a:gd name="T95" fmla="*/ 444 h 1069"/>
                <a:gd name="T96" fmla="*/ 395 w 1281"/>
                <a:gd name="T97" fmla="*/ 473 h 1069"/>
                <a:gd name="T98" fmla="*/ 262 w 1281"/>
                <a:gd name="T99" fmla="*/ 460 h 1069"/>
                <a:gd name="T100" fmla="*/ 183 w 1281"/>
                <a:gd name="T101" fmla="*/ 410 h 1069"/>
                <a:gd name="T102" fmla="*/ 43 w 1281"/>
                <a:gd name="T103" fmla="*/ 492 h 1069"/>
                <a:gd name="T104" fmla="*/ 31 w 1281"/>
                <a:gd name="T105" fmla="*/ 549 h 1069"/>
                <a:gd name="T106" fmla="*/ 157 w 1281"/>
                <a:gd name="T107" fmla="*/ 574 h 1069"/>
                <a:gd name="T108" fmla="*/ 268 w 1281"/>
                <a:gd name="T109" fmla="*/ 661 h 1069"/>
                <a:gd name="T110" fmla="*/ 174 w 1281"/>
                <a:gd name="T111" fmla="*/ 774 h 1069"/>
                <a:gd name="T112" fmla="*/ 384 w 1281"/>
                <a:gd name="T113" fmla="*/ 757 h 1069"/>
                <a:gd name="T114" fmla="*/ 451 w 1281"/>
                <a:gd name="T115" fmla="*/ 768 h 1069"/>
                <a:gd name="T116" fmla="*/ 524 w 1281"/>
                <a:gd name="T117" fmla="*/ 875 h 1069"/>
                <a:gd name="T118" fmla="*/ 677 w 1281"/>
                <a:gd name="T119" fmla="*/ 973 h 1069"/>
                <a:gd name="T120" fmla="*/ 848 w 1281"/>
                <a:gd name="T121" fmla="*/ 926 h 1069"/>
                <a:gd name="T122" fmla="*/ 926 w 1281"/>
                <a:gd name="T123" fmla="*/ 952 h 1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81" h="1069">
                  <a:moveTo>
                    <a:pt x="969" y="1069"/>
                  </a:moveTo>
                  <a:lnTo>
                    <a:pt x="969" y="1069"/>
                  </a:lnTo>
                  <a:lnTo>
                    <a:pt x="962" y="1048"/>
                  </a:lnTo>
                  <a:lnTo>
                    <a:pt x="964" y="985"/>
                  </a:lnTo>
                  <a:lnTo>
                    <a:pt x="919" y="956"/>
                  </a:lnTo>
                  <a:lnTo>
                    <a:pt x="917" y="916"/>
                  </a:lnTo>
                  <a:lnTo>
                    <a:pt x="912" y="914"/>
                  </a:lnTo>
                  <a:lnTo>
                    <a:pt x="887" y="901"/>
                  </a:lnTo>
                  <a:lnTo>
                    <a:pt x="848" y="934"/>
                  </a:lnTo>
                  <a:lnTo>
                    <a:pt x="803" y="902"/>
                  </a:lnTo>
                  <a:lnTo>
                    <a:pt x="719" y="945"/>
                  </a:lnTo>
                  <a:lnTo>
                    <a:pt x="674" y="985"/>
                  </a:lnTo>
                  <a:lnTo>
                    <a:pt x="639" y="889"/>
                  </a:lnTo>
                  <a:lnTo>
                    <a:pt x="593" y="898"/>
                  </a:lnTo>
                  <a:lnTo>
                    <a:pt x="593" y="898"/>
                  </a:lnTo>
                  <a:lnTo>
                    <a:pt x="523" y="881"/>
                  </a:lnTo>
                  <a:lnTo>
                    <a:pt x="488" y="874"/>
                  </a:lnTo>
                  <a:lnTo>
                    <a:pt x="455" y="871"/>
                  </a:lnTo>
                  <a:lnTo>
                    <a:pt x="445" y="772"/>
                  </a:lnTo>
                  <a:lnTo>
                    <a:pt x="406" y="743"/>
                  </a:lnTo>
                  <a:lnTo>
                    <a:pt x="389" y="749"/>
                  </a:lnTo>
                  <a:lnTo>
                    <a:pt x="392" y="761"/>
                  </a:lnTo>
                  <a:lnTo>
                    <a:pt x="323" y="790"/>
                  </a:lnTo>
                  <a:lnTo>
                    <a:pt x="244" y="797"/>
                  </a:lnTo>
                  <a:lnTo>
                    <a:pt x="243" y="796"/>
                  </a:lnTo>
                  <a:lnTo>
                    <a:pt x="160" y="778"/>
                  </a:lnTo>
                  <a:lnTo>
                    <a:pt x="195" y="746"/>
                  </a:lnTo>
                  <a:lnTo>
                    <a:pt x="253" y="713"/>
                  </a:lnTo>
                  <a:lnTo>
                    <a:pt x="260" y="664"/>
                  </a:lnTo>
                  <a:lnTo>
                    <a:pt x="181" y="601"/>
                  </a:lnTo>
                  <a:lnTo>
                    <a:pt x="160" y="585"/>
                  </a:lnTo>
                  <a:lnTo>
                    <a:pt x="153" y="580"/>
                  </a:lnTo>
                  <a:lnTo>
                    <a:pt x="128" y="563"/>
                  </a:lnTo>
                  <a:lnTo>
                    <a:pt x="90" y="536"/>
                  </a:lnTo>
                  <a:lnTo>
                    <a:pt x="40" y="563"/>
                  </a:lnTo>
                  <a:lnTo>
                    <a:pt x="26" y="554"/>
                  </a:lnTo>
                  <a:lnTo>
                    <a:pt x="1" y="526"/>
                  </a:lnTo>
                  <a:lnTo>
                    <a:pt x="0" y="516"/>
                  </a:lnTo>
                  <a:lnTo>
                    <a:pt x="38" y="488"/>
                  </a:lnTo>
                  <a:lnTo>
                    <a:pt x="66" y="419"/>
                  </a:lnTo>
                  <a:lnTo>
                    <a:pt x="108" y="397"/>
                  </a:lnTo>
                  <a:lnTo>
                    <a:pt x="184" y="404"/>
                  </a:lnTo>
                  <a:lnTo>
                    <a:pt x="207" y="411"/>
                  </a:lnTo>
                  <a:lnTo>
                    <a:pt x="225" y="412"/>
                  </a:lnTo>
                  <a:lnTo>
                    <a:pt x="264" y="453"/>
                  </a:lnTo>
                  <a:lnTo>
                    <a:pt x="368" y="442"/>
                  </a:lnTo>
                  <a:lnTo>
                    <a:pt x="369" y="474"/>
                  </a:lnTo>
                  <a:lnTo>
                    <a:pt x="394" y="467"/>
                  </a:lnTo>
                  <a:lnTo>
                    <a:pt x="414" y="463"/>
                  </a:lnTo>
                  <a:lnTo>
                    <a:pt x="456" y="442"/>
                  </a:lnTo>
                  <a:lnTo>
                    <a:pt x="463" y="441"/>
                  </a:lnTo>
                  <a:lnTo>
                    <a:pt x="516" y="438"/>
                  </a:lnTo>
                  <a:lnTo>
                    <a:pt x="540" y="408"/>
                  </a:lnTo>
                  <a:lnTo>
                    <a:pt x="586" y="370"/>
                  </a:lnTo>
                  <a:lnTo>
                    <a:pt x="616" y="307"/>
                  </a:lnTo>
                  <a:lnTo>
                    <a:pt x="618" y="277"/>
                  </a:lnTo>
                  <a:lnTo>
                    <a:pt x="643" y="262"/>
                  </a:lnTo>
                  <a:lnTo>
                    <a:pt x="625" y="226"/>
                  </a:lnTo>
                  <a:lnTo>
                    <a:pt x="625" y="218"/>
                  </a:lnTo>
                  <a:lnTo>
                    <a:pt x="603" y="195"/>
                  </a:lnTo>
                  <a:lnTo>
                    <a:pt x="602" y="164"/>
                  </a:lnTo>
                  <a:lnTo>
                    <a:pt x="671" y="103"/>
                  </a:lnTo>
                  <a:lnTo>
                    <a:pt x="694" y="77"/>
                  </a:lnTo>
                  <a:lnTo>
                    <a:pt x="841" y="0"/>
                  </a:lnTo>
                  <a:lnTo>
                    <a:pt x="859" y="27"/>
                  </a:lnTo>
                  <a:lnTo>
                    <a:pt x="888" y="52"/>
                  </a:lnTo>
                  <a:lnTo>
                    <a:pt x="938" y="74"/>
                  </a:lnTo>
                  <a:lnTo>
                    <a:pt x="1054" y="63"/>
                  </a:lnTo>
                  <a:lnTo>
                    <a:pt x="1141" y="48"/>
                  </a:lnTo>
                  <a:lnTo>
                    <a:pt x="1194" y="49"/>
                  </a:lnTo>
                  <a:lnTo>
                    <a:pt x="1215" y="65"/>
                  </a:lnTo>
                  <a:lnTo>
                    <a:pt x="1180" y="108"/>
                  </a:lnTo>
                  <a:lnTo>
                    <a:pt x="1189" y="152"/>
                  </a:lnTo>
                  <a:lnTo>
                    <a:pt x="1204" y="165"/>
                  </a:lnTo>
                  <a:lnTo>
                    <a:pt x="1226" y="151"/>
                  </a:lnTo>
                  <a:lnTo>
                    <a:pt x="1281" y="184"/>
                  </a:lnTo>
                  <a:lnTo>
                    <a:pt x="1205" y="298"/>
                  </a:lnTo>
                  <a:lnTo>
                    <a:pt x="1209" y="304"/>
                  </a:lnTo>
                  <a:lnTo>
                    <a:pt x="1215" y="353"/>
                  </a:lnTo>
                  <a:lnTo>
                    <a:pt x="1215" y="363"/>
                  </a:lnTo>
                  <a:lnTo>
                    <a:pt x="1213" y="399"/>
                  </a:lnTo>
                  <a:lnTo>
                    <a:pt x="1179" y="436"/>
                  </a:lnTo>
                  <a:lnTo>
                    <a:pt x="1194" y="481"/>
                  </a:lnTo>
                  <a:lnTo>
                    <a:pt x="1194" y="482"/>
                  </a:lnTo>
                  <a:lnTo>
                    <a:pt x="1169" y="566"/>
                  </a:lnTo>
                  <a:lnTo>
                    <a:pt x="1120" y="598"/>
                  </a:lnTo>
                  <a:lnTo>
                    <a:pt x="1071" y="615"/>
                  </a:lnTo>
                  <a:lnTo>
                    <a:pt x="1061" y="650"/>
                  </a:lnTo>
                  <a:lnTo>
                    <a:pt x="1092" y="661"/>
                  </a:lnTo>
                  <a:lnTo>
                    <a:pt x="1109" y="689"/>
                  </a:lnTo>
                  <a:lnTo>
                    <a:pt x="1177" y="804"/>
                  </a:lnTo>
                  <a:lnTo>
                    <a:pt x="1225" y="833"/>
                  </a:lnTo>
                  <a:lnTo>
                    <a:pt x="1191" y="899"/>
                  </a:lnTo>
                  <a:lnTo>
                    <a:pt x="1210" y="933"/>
                  </a:lnTo>
                  <a:lnTo>
                    <a:pt x="1149" y="961"/>
                  </a:lnTo>
                  <a:lnTo>
                    <a:pt x="1047" y="1013"/>
                  </a:lnTo>
                  <a:lnTo>
                    <a:pt x="969" y="1069"/>
                  </a:lnTo>
                  <a:close/>
                  <a:moveTo>
                    <a:pt x="969" y="1047"/>
                  </a:moveTo>
                  <a:lnTo>
                    <a:pt x="969" y="1047"/>
                  </a:lnTo>
                  <a:lnTo>
                    <a:pt x="973" y="1058"/>
                  </a:lnTo>
                  <a:lnTo>
                    <a:pt x="1043" y="1008"/>
                  </a:lnTo>
                  <a:lnTo>
                    <a:pt x="1146" y="955"/>
                  </a:lnTo>
                  <a:lnTo>
                    <a:pt x="1200" y="930"/>
                  </a:lnTo>
                  <a:lnTo>
                    <a:pt x="1184" y="899"/>
                  </a:lnTo>
                  <a:lnTo>
                    <a:pt x="1216" y="836"/>
                  </a:lnTo>
                  <a:lnTo>
                    <a:pt x="1171" y="808"/>
                  </a:lnTo>
                  <a:lnTo>
                    <a:pt x="1088" y="666"/>
                  </a:lnTo>
                  <a:lnTo>
                    <a:pt x="1053" y="654"/>
                  </a:lnTo>
                  <a:lnTo>
                    <a:pt x="1066" y="610"/>
                  </a:lnTo>
                  <a:lnTo>
                    <a:pt x="1117" y="592"/>
                  </a:lnTo>
                  <a:lnTo>
                    <a:pt x="1163" y="562"/>
                  </a:lnTo>
                  <a:lnTo>
                    <a:pt x="1187" y="482"/>
                  </a:lnTo>
                  <a:lnTo>
                    <a:pt x="1172" y="435"/>
                  </a:lnTo>
                  <a:lnTo>
                    <a:pt x="1206" y="396"/>
                  </a:lnTo>
                  <a:lnTo>
                    <a:pt x="1209" y="363"/>
                  </a:lnTo>
                  <a:lnTo>
                    <a:pt x="1208" y="354"/>
                  </a:lnTo>
                  <a:lnTo>
                    <a:pt x="1202" y="305"/>
                  </a:lnTo>
                  <a:lnTo>
                    <a:pt x="1197" y="298"/>
                  </a:lnTo>
                  <a:lnTo>
                    <a:pt x="1204" y="287"/>
                  </a:lnTo>
                  <a:lnTo>
                    <a:pt x="1272" y="186"/>
                  </a:lnTo>
                  <a:lnTo>
                    <a:pt x="1226" y="159"/>
                  </a:lnTo>
                  <a:lnTo>
                    <a:pt x="1204" y="173"/>
                  </a:lnTo>
                  <a:lnTo>
                    <a:pt x="1183" y="156"/>
                  </a:lnTo>
                  <a:lnTo>
                    <a:pt x="1173" y="106"/>
                  </a:lnTo>
                  <a:lnTo>
                    <a:pt x="1205" y="66"/>
                  </a:lnTo>
                  <a:lnTo>
                    <a:pt x="1191" y="55"/>
                  </a:lnTo>
                  <a:lnTo>
                    <a:pt x="1141" y="54"/>
                  </a:lnTo>
                  <a:lnTo>
                    <a:pt x="1055" y="70"/>
                  </a:lnTo>
                  <a:lnTo>
                    <a:pt x="937" y="80"/>
                  </a:lnTo>
                  <a:lnTo>
                    <a:pt x="884" y="58"/>
                  </a:lnTo>
                  <a:lnTo>
                    <a:pt x="854" y="31"/>
                  </a:lnTo>
                  <a:lnTo>
                    <a:pt x="838" y="9"/>
                  </a:lnTo>
                  <a:lnTo>
                    <a:pt x="698" y="82"/>
                  </a:lnTo>
                  <a:lnTo>
                    <a:pt x="675" y="108"/>
                  </a:lnTo>
                  <a:lnTo>
                    <a:pt x="608" y="167"/>
                  </a:lnTo>
                  <a:lnTo>
                    <a:pt x="610" y="193"/>
                  </a:lnTo>
                  <a:lnTo>
                    <a:pt x="631" y="215"/>
                  </a:lnTo>
                  <a:lnTo>
                    <a:pt x="632" y="225"/>
                  </a:lnTo>
                  <a:lnTo>
                    <a:pt x="652" y="264"/>
                  </a:lnTo>
                  <a:lnTo>
                    <a:pt x="624" y="281"/>
                  </a:lnTo>
                  <a:lnTo>
                    <a:pt x="622" y="309"/>
                  </a:lnTo>
                  <a:lnTo>
                    <a:pt x="591" y="374"/>
                  </a:lnTo>
                  <a:lnTo>
                    <a:pt x="545" y="413"/>
                  </a:lnTo>
                  <a:lnTo>
                    <a:pt x="520" y="444"/>
                  </a:lnTo>
                  <a:lnTo>
                    <a:pt x="457" y="449"/>
                  </a:lnTo>
                  <a:lnTo>
                    <a:pt x="416" y="469"/>
                  </a:lnTo>
                  <a:lnTo>
                    <a:pt x="395" y="473"/>
                  </a:lnTo>
                  <a:lnTo>
                    <a:pt x="362" y="483"/>
                  </a:lnTo>
                  <a:lnTo>
                    <a:pt x="362" y="449"/>
                  </a:lnTo>
                  <a:lnTo>
                    <a:pt x="262" y="460"/>
                  </a:lnTo>
                  <a:lnTo>
                    <a:pt x="222" y="419"/>
                  </a:lnTo>
                  <a:lnTo>
                    <a:pt x="206" y="417"/>
                  </a:lnTo>
                  <a:lnTo>
                    <a:pt x="183" y="410"/>
                  </a:lnTo>
                  <a:lnTo>
                    <a:pt x="109" y="404"/>
                  </a:lnTo>
                  <a:lnTo>
                    <a:pt x="71" y="424"/>
                  </a:lnTo>
                  <a:lnTo>
                    <a:pt x="43" y="492"/>
                  </a:lnTo>
                  <a:lnTo>
                    <a:pt x="7" y="519"/>
                  </a:lnTo>
                  <a:lnTo>
                    <a:pt x="8" y="523"/>
                  </a:lnTo>
                  <a:lnTo>
                    <a:pt x="31" y="549"/>
                  </a:lnTo>
                  <a:lnTo>
                    <a:pt x="41" y="555"/>
                  </a:lnTo>
                  <a:lnTo>
                    <a:pt x="90" y="528"/>
                  </a:lnTo>
                  <a:lnTo>
                    <a:pt x="157" y="574"/>
                  </a:lnTo>
                  <a:lnTo>
                    <a:pt x="164" y="580"/>
                  </a:lnTo>
                  <a:lnTo>
                    <a:pt x="185" y="596"/>
                  </a:lnTo>
                  <a:lnTo>
                    <a:pt x="268" y="661"/>
                  </a:lnTo>
                  <a:lnTo>
                    <a:pt x="259" y="717"/>
                  </a:lnTo>
                  <a:lnTo>
                    <a:pt x="199" y="751"/>
                  </a:lnTo>
                  <a:lnTo>
                    <a:pt x="174" y="774"/>
                  </a:lnTo>
                  <a:lnTo>
                    <a:pt x="244" y="790"/>
                  </a:lnTo>
                  <a:lnTo>
                    <a:pt x="322" y="783"/>
                  </a:lnTo>
                  <a:lnTo>
                    <a:pt x="384" y="757"/>
                  </a:lnTo>
                  <a:lnTo>
                    <a:pt x="381" y="745"/>
                  </a:lnTo>
                  <a:lnTo>
                    <a:pt x="407" y="736"/>
                  </a:lnTo>
                  <a:lnTo>
                    <a:pt x="451" y="768"/>
                  </a:lnTo>
                  <a:lnTo>
                    <a:pt x="462" y="865"/>
                  </a:lnTo>
                  <a:lnTo>
                    <a:pt x="489" y="867"/>
                  </a:lnTo>
                  <a:lnTo>
                    <a:pt x="524" y="875"/>
                  </a:lnTo>
                  <a:lnTo>
                    <a:pt x="593" y="891"/>
                  </a:lnTo>
                  <a:lnTo>
                    <a:pt x="643" y="881"/>
                  </a:lnTo>
                  <a:lnTo>
                    <a:pt x="677" y="973"/>
                  </a:lnTo>
                  <a:lnTo>
                    <a:pt x="715" y="939"/>
                  </a:lnTo>
                  <a:lnTo>
                    <a:pt x="804" y="895"/>
                  </a:lnTo>
                  <a:lnTo>
                    <a:pt x="848" y="926"/>
                  </a:lnTo>
                  <a:lnTo>
                    <a:pt x="886" y="893"/>
                  </a:lnTo>
                  <a:lnTo>
                    <a:pt x="923" y="912"/>
                  </a:lnTo>
                  <a:lnTo>
                    <a:pt x="926" y="952"/>
                  </a:lnTo>
                  <a:lnTo>
                    <a:pt x="971" y="981"/>
                  </a:lnTo>
                  <a:lnTo>
                    <a:pt x="969" y="1047"/>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7" name="Freeform 83"/>
            <p:cNvSpPr>
              <a:spLocks/>
            </p:cNvSpPr>
            <p:nvPr/>
          </p:nvSpPr>
          <p:spPr bwMode="auto">
            <a:xfrm>
              <a:off x="4041775" y="5019676"/>
              <a:ext cx="76200" cy="88900"/>
            </a:xfrm>
            <a:custGeom>
              <a:avLst/>
              <a:gdLst>
                <a:gd name="T0" fmla="*/ 79 w 79"/>
                <a:gd name="T1" fmla="*/ 12 h 93"/>
                <a:gd name="T2" fmla="*/ 79 w 79"/>
                <a:gd name="T3" fmla="*/ 12 h 93"/>
                <a:gd name="T4" fmla="*/ 75 w 79"/>
                <a:gd name="T5" fmla="*/ 49 h 93"/>
                <a:gd name="T6" fmla="*/ 45 w 79"/>
                <a:gd name="T7" fmla="*/ 93 h 93"/>
                <a:gd name="T8" fmla="*/ 20 w 79"/>
                <a:gd name="T9" fmla="*/ 89 h 93"/>
                <a:gd name="T10" fmla="*/ 0 w 79"/>
                <a:gd name="T11" fmla="*/ 59 h 93"/>
                <a:gd name="T12" fmla="*/ 51 w 79"/>
                <a:gd name="T13" fmla="*/ 0 h 93"/>
                <a:gd name="T14" fmla="*/ 79 w 79"/>
                <a:gd name="T15" fmla="*/ 12 h 93"/>
                <a:gd name="T16" fmla="*/ 79 w 79"/>
                <a:gd name="T17" fmla="*/ 1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93">
                  <a:moveTo>
                    <a:pt x="79" y="12"/>
                  </a:moveTo>
                  <a:lnTo>
                    <a:pt x="79" y="12"/>
                  </a:lnTo>
                  <a:lnTo>
                    <a:pt x="75" y="49"/>
                  </a:lnTo>
                  <a:lnTo>
                    <a:pt x="45" y="93"/>
                  </a:lnTo>
                  <a:lnTo>
                    <a:pt x="20" y="89"/>
                  </a:lnTo>
                  <a:lnTo>
                    <a:pt x="0" y="59"/>
                  </a:lnTo>
                  <a:lnTo>
                    <a:pt x="51" y="0"/>
                  </a:lnTo>
                  <a:lnTo>
                    <a:pt x="79" y="12"/>
                  </a:lnTo>
                  <a:lnTo>
                    <a:pt x="79" y="12"/>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8" name="Freeform 84"/>
            <p:cNvSpPr>
              <a:spLocks noEditPoints="1"/>
            </p:cNvSpPr>
            <p:nvPr/>
          </p:nvSpPr>
          <p:spPr bwMode="auto">
            <a:xfrm>
              <a:off x="4037013" y="5014913"/>
              <a:ext cx="84138" cy="96838"/>
            </a:xfrm>
            <a:custGeom>
              <a:avLst/>
              <a:gdLst>
                <a:gd name="T0" fmla="*/ 52 w 87"/>
                <a:gd name="T1" fmla="*/ 101 h 101"/>
                <a:gd name="T2" fmla="*/ 52 w 87"/>
                <a:gd name="T3" fmla="*/ 101 h 101"/>
                <a:gd name="T4" fmla="*/ 23 w 87"/>
                <a:gd name="T5" fmla="*/ 96 h 101"/>
                <a:gd name="T6" fmla="*/ 0 w 87"/>
                <a:gd name="T7" fmla="*/ 63 h 101"/>
                <a:gd name="T8" fmla="*/ 55 w 87"/>
                <a:gd name="T9" fmla="*/ 0 h 101"/>
                <a:gd name="T10" fmla="*/ 87 w 87"/>
                <a:gd name="T11" fmla="*/ 14 h 101"/>
                <a:gd name="T12" fmla="*/ 82 w 87"/>
                <a:gd name="T13" fmla="*/ 55 h 101"/>
                <a:gd name="T14" fmla="*/ 52 w 87"/>
                <a:gd name="T15" fmla="*/ 101 h 101"/>
                <a:gd name="T16" fmla="*/ 27 w 87"/>
                <a:gd name="T17" fmla="*/ 90 h 101"/>
                <a:gd name="T18" fmla="*/ 27 w 87"/>
                <a:gd name="T19" fmla="*/ 90 h 101"/>
                <a:gd name="T20" fmla="*/ 49 w 87"/>
                <a:gd name="T21" fmla="*/ 94 h 101"/>
                <a:gd name="T22" fmla="*/ 76 w 87"/>
                <a:gd name="T23" fmla="*/ 52 h 101"/>
                <a:gd name="T24" fmla="*/ 80 w 87"/>
                <a:gd name="T25" fmla="*/ 18 h 101"/>
                <a:gd name="T26" fmla="*/ 57 w 87"/>
                <a:gd name="T27" fmla="*/ 8 h 101"/>
                <a:gd name="T28" fmla="*/ 9 w 87"/>
                <a:gd name="T29" fmla="*/ 63 h 101"/>
                <a:gd name="T30" fmla="*/ 27 w 87"/>
                <a:gd name="T31" fmla="*/ 9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 h="101">
                  <a:moveTo>
                    <a:pt x="52" y="101"/>
                  </a:moveTo>
                  <a:lnTo>
                    <a:pt x="52" y="101"/>
                  </a:lnTo>
                  <a:lnTo>
                    <a:pt x="23" y="96"/>
                  </a:lnTo>
                  <a:lnTo>
                    <a:pt x="0" y="63"/>
                  </a:lnTo>
                  <a:lnTo>
                    <a:pt x="55" y="0"/>
                  </a:lnTo>
                  <a:lnTo>
                    <a:pt x="87" y="14"/>
                  </a:lnTo>
                  <a:lnTo>
                    <a:pt x="82" y="55"/>
                  </a:lnTo>
                  <a:lnTo>
                    <a:pt x="52" y="101"/>
                  </a:lnTo>
                  <a:close/>
                  <a:moveTo>
                    <a:pt x="27" y="90"/>
                  </a:moveTo>
                  <a:lnTo>
                    <a:pt x="27" y="90"/>
                  </a:lnTo>
                  <a:lnTo>
                    <a:pt x="49" y="94"/>
                  </a:lnTo>
                  <a:lnTo>
                    <a:pt x="76" y="52"/>
                  </a:lnTo>
                  <a:lnTo>
                    <a:pt x="80" y="18"/>
                  </a:lnTo>
                  <a:lnTo>
                    <a:pt x="57" y="8"/>
                  </a:lnTo>
                  <a:lnTo>
                    <a:pt x="9" y="63"/>
                  </a:lnTo>
                  <a:lnTo>
                    <a:pt x="27" y="90"/>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9" name="Freeform 85"/>
            <p:cNvSpPr>
              <a:spLocks/>
            </p:cNvSpPr>
            <p:nvPr/>
          </p:nvSpPr>
          <p:spPr bwMode="auto">
            <a:xfrm>
              <a:off x="4119563" y="4953001"/>
              <a:ext cx="188913" cy="146050"/>
            </a:xfrm>
            <a:custGeom>
              <a:avLst/>
              <a:gdLst>
                <a:gd name="T0" fmla="*/ 165 w 198"/>
                <a:gd name="T1" fmla="*/ 127 h 152"/>
                <a:gd name="T2" fmla="*/ 165 w 198"/>
                <a:gd name="T3" fmla="*/ 127 h 152"/>
                <a:gd name="T4" fmla="*/ 156 w 198"/>
                <a:gd name="T5" fmla="*/ 152 h 152"/>
                <a:gd name="T6" fmla="*/ 134 w 198"/>
                <a:gd name="T7" fmla="*/ 146 h 152"/>
                <a:gd name="T8" fmla="*/ 107 w 198"/>
                <a:gd name="T9" fmla="*/ 128 h 152"/>
                <a:gd name="T10" fmla="*/ 85 w 198"/>
                <a:gd name="T11" fmla="*/ 118 h 152"/>
                <a:gd name="T12" fmla="*/ 62 w 198"/>
                <a:gd name="T13" fmla="*/ 125 h 152"/>
                <a:gd name="T14" fmla="*/ 49 w 198"/>
                <a:gd name="T15" fmla="*/ 141 h 152"/>
                <a:gd name="T16" fmla="*/ 39 w 198"/>
                <a:gd name="T17" fmla="*/ 144 h 152"/>
                <a:gd name="T18" fmla="*/ 11 w 198"/>
                <a:gd name="T19" fmla="*/ 148 h 152"/>
                <a:gd name="T20" fmla="*/ 0 w 198"/>
                <a:gd name="T21" fmla="*/ 136 h 152"/>
                <a:gd name="T22" fmla="*/ 13 w 198"/>
                <a:gd name="T23" fmla="*/ 117 h 152"/>
                <a:gd name="T24" fmla="*/ 59 w 198"/>
                <a:gd name="T25" fmla="*/ 111 h 152"/>
                <a:gd name="T26" fmla="*/ 87 w 198"/>
                <a:gd name="T27" fmla="*/ 65 h 152"/>
                <a:gd name="T28" fmla="*/ 104 w 198"/>
                <a:gd name="T29" fmla="*/ 40 h 152"/>
                <a:gd name="T30" fmla="*/ 124 w 198"/>
                <a:gd name="T31" fmla="*/ 10 h 152"/>
                <a:gd name="T32" fmla="*/ 136 w 198"/>
                <a:gd name="T33" fmla="*/ 0 h 152"/>
                <a:gd name="T34" fmla="*/ 158 w 198"/>
                <a:gd name="T35" fmla="*/ 35 h 152"/>
                <a:gd name="T36" fmla="*/ 168 w 198"/>
                <a:gd name="T37" fmla="*/ 44 h 152"/>
                <a:gd name="T38" fmla="*/ 178 w 198"/>
                <a:gd name="T39" fmla="*/ 52 h 152"/>
                <a:gd name="T40" fmla="*/ 198 w 198"/>
                <a:gd name="T41" fmla="*/ 76 h 152"/>
                <a:gd name="T42" fmla="*/ 165 w 198"/>
                <a:gd name="T43" fmla="*/ 127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8" h="152">
                  <a:moveTo>
                    <a:pt x="165" y="127"/>
                  </a:moveTo>
                  <a:lnTo>
                    <a:pt x="165" y="127"/>
                  </a:lnTo>
                  <a:lnTo>
                    <a:pt x="156" y="152"/>
                  </a:lnTo>
                  <a:lnTo>
                    <a:pt x="134" y="146"/>
                  </a:lnTo>
                  <a:lnTo>
                    <a:pt x="107" y="128"/>
                  </a:lnTo>
                  <a:lnTo>
                    <a:pt x="85" y="118"/>
                  </a:lnTo>
                  <a:lnTo>
                    <a:pt x="62" y="125"/>
                  </a:lnTo>
                  <a:lnTo>
                    <a:pt x="49" y="141"/>
                  </a:lnTo>
                  <a:lnTo>
                    <a:pt x="39" y="144"/>
                  </a:lnTo>
                  <a:lnTo>
                    <a:pt x="11" y="148"/>
                  </a:lnTo>
                  <a:lnTo>
                    <a:pt x="0" y="136"/>
                  </a:lnTo>
                  <a:lnTo>
                    <a:pt x="13" y="117"/>
                  </a:lnTo>
                  <a:lnTo>
                    <a:pt x="59" y="111"/>
                  </a:lnTo>
                  <a:lnTo>
                    <a:pt x="87" y="65"/>
                  </a:lnTo>
                  <a:lnTo>
                    <a:pt x="104" y="40"/>
                  </a:lnTo>
                  <a:lnTo>
                    <a:pt x="124" y="10"/>
                  </a:lnTo>
                  <a:lnTo>
                    <a:pt x="136" y="0"/>
                  </a:lnTo>
                  <a:lnTo>
                    <a:pt x="158" y="35"/>
                  </a:lnTo>
                  <a:lnTo>
                    <a:pt x="168" y="44"/>
                  </a:lnTo>
                  <a:lnTo>
                    <a:pt x="178" y="52"/>
                  </a:lnTo>
                  <a:lnTo>
                    <a:pt x="198" y="76"/>
                  </a:lnTo>
                  <a:lnTo>
                    <a:pt x="165" y="127"/>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90" name="Freeform 86"/>
            <p:cNvSpPr>
              <a:spLocks noEditPoints="1"/>
            </p:cNvSpPr>
            <p:nvPr/>
          </p:nvSpPr>
          <p:spPr bwMode="auto">
            <a:xfrm>
              <a:off x="4116388" y="4948238"/>
              <a:ext cx="195263" cy="155575"/>
            </a:xfrm>
            <a:custGeom>
              <a:avLst/>
              <a:gdLst>
                <a:gd name="T0" fmla="*/ 162 w 206"/>
                <a:gd name="T1" fmla="*/ 162 h 162"/>
                <a:gd name="T2" fmla="*/ 162 w 206"/>
                <a:gd name="T3" fmla="*/ 162 h 162"/>
                <a:gd name="T4" fmla="*/ 136 w 206"/>
                <a:gd name="T5" fmla="*/ 154 h 162"/>
                <a:gd name="T6" fmla="*/ 109 w 206"/>
                <a:gd name="T7" fmla="*/ 135 h 162"/>
                <a:gd name="T8" fmla="*/ 89 w 206"/>
                <a:gd name="T9" fmla="*/ 127 h 162"/>
                <a:gd name="T10" fmla="*/ 68 w 206"/>
                <a:gd name="T11" fmla="*/ 133 h 162"/>
                <a:gd name="T12" fmla="*/ 55 w 206"/>
                <a:gd name="T13" fmla="*/ 149 h 162"/>
                <a:gd name="T14" fmla="*/ 44 w 206"/>
                <a:gd name="T15" fmla="*/ 152 h 162"/>
                <a:gd name="T16" fmla="*/ 14 w 206"/>
                <a:gd name="T17" fmla="*/ 156 h 162"/>
                <a:gd name="T18" fmla="*/ 0 w 206"/>
                <a:gd name="T19" fmla="*/ 142 h 162"/>
                <a:gd name="T20" fmla="*/ 15 w 206"/>
                <a:gd name="T21" fmla="*/ 119 h 162"/>
                <a:gd name="T22" fmla="*/ 61 w 206"/>
                <a:gd name="T23" fmla="*/ 112 h 162"/>
                <a:gd name="T24" fmla="*/ 88 w 206"/>
                <a:gd name="T25" fmla="*/ 68 h 162"/>
                <a:gd name="T26" fmla="*/ 106 w 206"/>
                <a:gd name="T27" fmla="*/ 43 h 162"/>
                <a:gd name="T28" fmla="*/ 126 w 206"/>
                <a:gd name="T29" fmla="*/ 12 h 162"/>
                <a:gd name="T30" fmla="*/ 141 w 206"/>
                <a:gd name="T31" fmla="*/ 0 h 162"/>
                <a:gd name="T32" fmla="*/ 165 w 206"/>
                <a:gd name="T33" fmla="*/ 38 h 162"/>
                <a:gd name="T34" fmla="*/ 175 w 206"/>
                <a:gd name="T35" fmla="*/ 46 h 162"/>
                <a:gd name="T36" fmla="*/ 184 w 206"/>
                <a:gd name="T37" fmla="*/ 54 h 162"/>
                <a:gd name="T38" fmla="*/ 206 w 206"/>
                <a:gd name="T39" fmla="*/ 80 h 162"/>
                <a:gd name="T40" fmla="*/ 172 w 206"/>
                <a:gd name="T41" fmla="*/ 134 h 162"/>
                <a:gd name="T42" fmla="*/ 162 w 206"/>
                <a:gd name="T43" fmla="*/ 162 h 162"/>
                <a:gd name="T44" fmla="*/ 140 w 206"/>
                <a:gd name="T45" fmla="*/ 148 h 162"/>
                <a:gd name="T46" fmla="*/ 140 w 206"/>
                <a:gd name="T47" fmla="*/ 148 h 162"/>
                <a:gd name="T48" fmla="*/ 158 w 206"/>
                <a:gd name="T49" fmla="*/ 153 h 162"/>
                <a:gd name="T50" fmla="*/ 167 w 206"/>
                <a:gd name="T51" fmla="*/ 130 h 162"/>
                <a:gd name="T52" fmla="*/ 198 w 206"/>
                <a:gd name="T53" fmla="*/ 81 h 162"/>
                <a:gd name="T54" fmla="*/ 179 w 206"/>
                <a:gd name="T55" fmla="*/ 59 h 162"/>
                <a:gd name="T56" fmla="*/ 170 w 206"/>
                <a:gd name="T57" fmla="*/ 52 h 162"/>
                <a:gd name="T58" fmla="*/ 160 w 206"/>
                <a:gd name="T59" fmla="*/ 42 h 162"/>
                <a:gd name="T60" fmla="*/ 139 w 206"/>
                <a:gd name="T61" fmla="*/ 10 h 162"/>
                <a:gd name="T62" fmla="*/ 130 w 206"/>
                <a:gd name="T63" fmla="*/ 17 h 162"/>
                <a:gd name="T64" fmla="*/ 111 w 206"/>
                <a:gd name="T65" fmla="*/ 47 h 162"/>
                <a:gd name="T66" fmla="*/ 94 w 206"/>
                <a:gd name="T67" fmla="*/ 72 h 162"/>
                <a:gd name="T68" fmla="*/ 65 w 206"/>
                <a:gd name="T69" fmla="*/ 119 h 162"/>
                <a:gd name="T70" fmla="*/ 19 w 206"/>
                <a:gd name="T71" fmla="*/ 125 h 162"/>
                <a:gd name="T72" fmla="*/ 9 w 206"/>
                <a:gd name="T73" fmla="*/ 141 h 162"/>
                <a:gd name="T74" fmla="*/ 17 w 206"/>
                <a:gd name="T75" fmla="*/ 149 h 162"/>
                <a:gd name="T76" fmla="*/ 42 w 206"/>
                <a:gd name="T77" fmla="*/ 146 h 162"/>
                <a:gd name="T78" fmla="*/ 52 w 206"/>
                <a:gd name="T79" fmla="*/ 143 h 162"/>
                <a:gd name="T80" fmla="*/ 64 w 206"/>
                <a:gd name="T81" fmla="*/ 127 h 162"/>
                <a:gd name="T82" fmla="*/ 89 w 206"/>
                <a:gd name="T83" fmla="*/ 120 h 162"/>
                <a:gd name="T84" fmla="*/ 112 w 206"/>
                <a:gd name="T85" fmla="*/ 130 h 162"/>
                <a:gd name="T86" fmla="*/ 140 w 206"/>
                <a:gd name="T87" fmla="*/ 14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6" h="162">
                  <a:moveTo>
                    <a:pt x="162" y="162"/>
                  </a:moveTo>
                  <a:lnTo>
                    <a:pt x="162" y="162"/>
                  </a:lnTo>
                  <a:lnTo>
                    <a:pt x="136" y="154"/>
                  </a:lnTo>
                  <a:lnTo>
                    <a:pt x="109" y="135"/>
                  </a:lnTo>
                  <a:lnTo>
                    <a:pt x="89" y="127"/>
                  </a:lnTo>
                  <a:lnTo>
                    <a:pt x="68" y="133"/>
                  </a:lnTo>
                  <a:lnTo>
                    <a:pt x="55" y="149"/>
                  </a:lnTo>
                  <a:lnTo>
                    <a:pt x="44" y="152"/>
                  </a:lnTo>
                  <a:lnTo>
                    <a:pt x="14" y="156"/>
                  </a:lnTo>
                  <a:lnTo>
                    <a:pt x="0" y="142"/>
                  </a:lnTo>
                  <a:lnTo>
                    <a:pt x="15" y="119"/>
                  </a:lnTo>
                  <a:lnTo>
                    <a:pt x="61" y="112"/>
                  </a:lnTo>
                  <a:lnTo>
                    <a:pt x="88" y="68"/>
                  </a:lnTo>
                  <a:lnTo>
                    <a:pt x="106" y="43"/>
                  </a:lnTo>
                  <a:lnTo>
                    <a:pt x="126" y="12"/>
                  </a:lnTo>
                  <a:lnTo>
                    <a:pt x="141" y="0"/>
                  </a:lnTo>
                  <a:lnTo>
                    <a:pt x="165" y="38"/>
                  </a:lnTo>
                  <a:lnTo>
                    <a:pt x="175" y="46"/>
                  </a:lnTo>
                  <a:lnTo>
                    <a:pt x="184" y="54"/>
                  </a:lnTo>
                  <a:lnTo>
                    <a:pt x="206" y="80"/>
                  </a:lnTo>
                  <a:lnTo>
                    <a:pt x="172" y="134"/>
                  </a:lnTo>
                  <a:lnTo>
                    <a:pt x="162" y="162"/>
                  </a:lnTo>
                  <a:close/>
                  <a:moveTo>
                    <a:pt x="140" y="148"/>
                  </a:moveTo>
                  <a:lnTo>
                    <a:pt x="140" y="148"/>
                  </a:lnTo>
                  <a:lnTo>
                    <a:pt x="158" y="153"/>
                  </a:lnTo>
                  <a:lnTo>
                    <a:pt x="167" y="130"/>
                  </a:lnTo>
                  <a:lnTo>
                    <a:pt x="198" y="81"/>
                  </a:lnTo>
                  <a:lnTo>
                    <a:pt x="179" y="59"/>
                  </a:lnTo>
                  <a:lnTo>
                    <a:pt x="170" y="52"/>
                  </a:lnTo>
                  <a:lnTo>
                    <a:pt x="160" y="42"/>
                  </a:lnTo>
                  <a:lnTo>
                    <a:pt x="139" y="10"/>
                  </a:lnTo>
                  <a:lnTo>
                    <a:pt x="130" y="17"/>
                  </a:lnTo>
                  <a:lnTo>
                    <a:pt x="111" y="47"/>
                  </a:lnTo>
                  <a:lnTo>
                    <a:pt x="94" y="72"/>
                  </a:lnTo>
                  <a:lnTo>
                    <a:pt x="65" y="119"/>
                  </a:lnTo>
                  <a:lnTo>
                    <a:pt x="19" y="125"/>
                  </a:lnTo>
                  <a:lnTo>
                    <a:pt x="9" y="141"/>
                  </a:lnTo>
                  <a:lnTo>
                    <a:pt x="17" y="149"/>
                  </a:lnTo>
                  <a:lnTo>
                    <a:pt x="42" y="146"/>
                  </a:lnTo>
                  <a:lnTo>
                    <a:pt x="52" y="143"/>
                  </a:lnTo>
                  <a:lnTo>
                    <a:pt x="64" y="127"/>
                  </a:lnTo>
                  <a:lnTo>
                    <a:pt x="89" y="120"/>
                  </a:lnTo>
                  <a:lnTo>
                    <a:pt x="112" y="130"/>
                  </a:lnTo>
                  <a:lnTo>
                    <a:pt x="140" y="148"/>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91" name="Freeform 87"/>
            <p:cNvSpPr>
              <a:spLocks/>
            </p:cNvSpPr>
            <p:nvPr/>
          </p:nvSpPr>
          <p:spPr bwMode="auto">
            <a:xfrm>
              <a:off x="6781800" y="4837113"/>
              <a:ext cx="0" cy="0"/>
            </a:xfrm>
            <a:custGeom>
              <a:avLst/>
              <a:gdLst>
                <a:gd name="T0" fmla="*/ 1 h 1"/>
                <a:gd name="T1" fmla="*/ 1 h 1"/>
                <a:gd name="T2" fmla="*/ 1 h 1"/>
                <a:gd name="T3" fmla="*/ 0 h 1"/>
                <a:gd name="T4" fmla="*/ 1 h 1"/>
              </a:gdLst>
              <a:ahLst/>
              <a:cxnLst>
                <a:cxn ang="0">
                  <a:pos x="0" y="T0"/>
                </a:cxn>
                <a:cxn ang="0">
                  <a:pos x="0" y="T1"/>
                </a:cxn>
                <a:cxn ang="0">
                  <a:pos x="0" y="T2"/>
                </a:cxn>
                <a:cxn ang="0">
                  <a:pos x="0" y="T3"/>
                </a:cxn>
                <a:cxn ang="0">
                  <a:pos x="0" y="T4"/>
                </a:cxn>
              </a:cxnLst>
              <a:rect l="0" t="0" r="r" b="b"/>
              <a:pathLst>
                <a:path h="1">
                  <a:moveTo>
                    <a:pt x="0" y="1"/>
                  </a:moveTo>
                  <a:lnTo>
                    <a:pt x="0" y="1"/>
                  </a:lnTo>
                  <a:lnTo>
                    <a:pt x="0" y="1"/>
                  </a:lnTo>
                  <a:lnTo>
                    <a:pt x="0" y="0"/>
                  </a:lnTo>
                  <a:lnTo>
                    <a:pt x="0" y="1"/>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92" name="Freeform 88"/>
            <p:cNvSpPr>
              <a:spLocks/>
            </p:cNvSpPr>
            <p:nvPr/>
          </p:nvSpPr>
          <p:spPr bwMode="auto">
            <a:xfrm>
              <a:off x="6780213" y="4833938"/>
              <a:ext cx="4763" cy="6350"/>
            </a:xfrm>
            <a:custGeom>
              <a:avLst/>
              <a:gdLst>
                <a:gd name="T0" fmla="*/ 0 w 4"/>
                <a:gd name="T1" fmla="*/ 6 h 7"/>
                <a:gd name="T2" fmla="*/ 0 w 4"/>
                <a:gd name="T3" fmla="*/ 6 h 7"/>
                <a:gd name="T4" fmla="*/ 1 w 4"/>
                <a:gd name="T5" fmla="*/ 7 h 7"/>
                <a:gd name="T6" fmla="*/ 1 w 4"/>
                <a:gd name="T7" fmla="*/ 7 h 7"/>
                <a:gd name="T8" fmla="*/ 1 w 4"/>
                <a:gd name="T9" fmla="*/ 7 h 7"/>
                <a:gd name="T10" fmla="*/ 4 w 4"/>
                <a:gd name="T11" fmla="*/ 1 h 7"/>
                <a:gd name="T12" fmla="*/ 3 w 4"/>
                <a:gd name="T13" fmla="*/ 0 h 7"/>
                <a:gd name="T14" fmla="*/ 0 w 4"/>
                <a:gd name="T15" fmla="*/ 6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7">
                  <a:moveTo>
                    <a:pt x="0" y="6"/>
                  </a:moveTo>
                  <a:lnTo>
                    <a:pt x="0" y="6"/>
                  </a:lnTo>
                  <a:lnTo>
                    <a:pt x="1" y="7"/>
                  </a:lnTo>
                  <a:lnTo>
                    <a:pt x="1" y="7"/>
                  </a:lnTo>
                  <a:lnTo>
                    <a:pt x="1" y="7"/>
                  </a:lnTo>
                  <a:lnTo>
                    <a:pt x="4" y="1"/>
                  </a:lnTo>
                  <a:lnTo>
                    <a:pt x="3" y="0"/>
                  </a:lnTo>
                  <a:lnTo>
                    <a:pt x="0" y="6"/>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93" name="Freeform 89"/>
            <p:cNvSpPr>
              <a:spLocks/>
            </p:cNvSpPr>
            <p:nvPr/>
          </p:nvSpPr>
          <p:spPr bwMode="auto">
            <a:xfrm>
              <a:off x="6805613" y="4856163"/>
              <a:ext cx="0" cy="0"/>
            </a:xfrm>
            <a:custGeom>
              <a:avLst/>
              <a:gdLst>
                <a:gd name="T0" fmla="*/ 0 w 1"/>
                <a:gd name="T1" fmla="*/ 0 w 1"/>
                <a:gd name="T2" fmla="*/ 0 w 1"/>
                <a:gd name="T3" fmla="*/ 1 w 1"/>
                <a:gd name="T4" fmla="*/ 0 w 1"/>
                <a:gd name="T5" fmla="*/ 0 w 1"/>
                <a:gd name="T6" fmla="*/ 0 w 1"/>
                <a:gd name="T7" fmla="*/ 0 w 1"/>
                <a:gd name="T8" fmla="*/ 0 w 1"/>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1">
                  <a:moveTo>
                    <a:pt x="0" y="0"/>
                  </a:moveTo>
                  <a:lnTo>
                    <a:pt x="0" y="0"/>
                  </a:lnTo>
                  <a:lnTo>
                    <a:pt x="0" y="0"/>
                  </a:lnTo>
                  <a:lnTo>
                    <a:pt x="1" y="0"/>
                  </a:lnTo>
                  <a:lnTo>
                    <a:pt x="0" y="0"/>
                  </a:lnTo>
                  <a:lnTo>
                    <a:pt x="0" y="0"/>
                  </a:lnTo>
                  <a:lnTo>
                    <a:pt x="0" y="0"/>
                  </a:lnTo>
                  <a:lnTo>
                    <a:pt x="0" y="0"/>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94" name="Freeform 90"/>
            <p:cNvSpPr>
              <a:spLocks/>
            </p:cNvSpPr>
            <p:nvPr/>
          </p:nvSpPr>
          <p:spPr bwMode="auto">
            <a:xfrm>
              <a:off x="6796088" y="4851401"/>
              <a:ext cx="15875" cy="9525"/>
            </a:xfrm>
            <a:custGeom>
              <a:avLst/>
              <a:gdLst>
                <a:gd name="T0" fmla="*/ 6 w 17"/>
                <a:gd name="T1" fmla="*/ 4 h 9"/>
                <a:gd name="T2" fmla="*/ 6 w 17"/>
                <a:gd name="T3" fmla="*/ 4 h 9"/>
                <a:gd name="T4" fmla="*/ 0 w 17"/>
                <a:gd name="T5" fmla="*/ 9 h 9"/>
                <a:gd name="T6" fmla="*/ 11 w 17"/>
                <a:gd name="T7" fmla="*/ 9 h 9"/>
                <a:gd name="T8" fmla="*/ 11 w 17"/>
                <a:gd name="T9" fmla="*/ 7 h 9"/>
                <a:gd name="T10" fmla="*/ 12 w 17"/>
                <a:gd name="T11" fmla="*/ 8 h 9"/>
                <a:gd name="T12" fmla="*/ 17 w 17"/>
                <a:gd name="T13" fmla="*/ 4 h 9"/>
                <a:gd name="T14" fmla="*/ 6 w 17"/>
                <a:gd name="T15" fmla="*/ 0 h 9"/>
                <a:gd name="T16" fmla="*/ 6 w 17"/>
                <a:gd name="T17"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9">
                  <a:moveTo>
                    <a:pt x="6" y="4"/>
                  </a:moveTo>
                  <a:lnTo>
                    <a:pt x="6" y="4"/>
                  </a:lnTo>
                  <a:lnTo>
                    <a:pt x="0" y="9"/>
                  </a:lnTo>
                  <a:lnTo>
                    <a:pt x="11" y="9"/>
                  </a:lnTo>
                  <a:lnTo>
                    <a:pt x="11" y="7"/>
                  </a:lnTo>
                  <a:lnTo>
                    <a:pt x="12" y="8"/>
                  </a:lnTo>
                  <a:lnTo>
                    <a:pt x="17" y="4"/>
                  </a:lnTo>
                  <a:lnTo>
                    <a:pt x="6" y="0"/>
                  </a:lnTo>
                  <a:lnTo>
                    <a:pt x="6" y="4"/>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95" name="Freeform 91"/>
            <p:cNvSpPr>
              <a:spLocks/>
            </p:cNvSpPr>
            <p:nvPr/>
          </p:nvSpPr>
          <p:spPr bwMode="auto">
            <a:xfrm>
              <a:off x="6829425" y="4899026"/>
              <a:ext cx="0" cy="1588"/>
            </a:xfrm>
            <a:custGeom>
              <a:avLst/>
              <a:gdLst>
                <a:gd name="T0" fmla="*/ 1 h 1"/>
                <a:gd name="T1" fmla="*/ 1 h 1"/>
                <a:gd name="T2" fmla="*/ 1 h 1"/>
                <a:gd name="T3" fmla="*/ 0 h 1"/>
                <a:gd name="T4" fmla="*/ 1 h 1"/>
              </a:gdLst>
              <a:ahLst/>
              <a:cxnLst>
                <a:cxn ang="0">
                  <a:pos x="0" y="T0"/>
                </a:cxn>
                <a:cxn ang="0">
                  <a:pos x="0" y="T1"/>
                </a:cxn>
                <a:cxn ang="0">
                  <a:pos x="0" y="T2"/>
                </a:cxn>
                <a:cxn ang="0">
                  <a:pos x="0" y="T3"/>
                </a:cxn>
                <a:cxn ang="0">
                  <a:pos x="0" y="T4"/>
                </a:cxn>
              </a:cxnLst>
              <a:rect l="0" t="0" r="r" b="b"/>
              <a:pathLst>
                <a:path h="1">
                  <a:moveTo>
                    <a:pt x="0" y="1"/>
                  </a:moveTo>
                  <a:lnTo>
                    <a:pt x="0" y="1"/>
                  </a:lnTo>
                  <a:lnTo>
                    <a:pt x="0" y="1"/>
                  </a:lnTo>
                  <a:lnTo>
                    <a:pt x="0" y="0"/>
                  </a:lnTo>
                  <a:lnTo>
                    <a:pt x="0" y="1"/>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96" name="Freeform 92"/>
            <p:cNvSpPr>
              <a:spLocks/>
            </p:cNvSpPr>
            <p:nvPr/>
          </p:nvSpPr>
          <p:spPr bwMode="auto">
            <a:xfrm>
              <a:off x="6826250" y="4899026"/>
              <a:ext cx="6350" cy="1588"/>
            </a:xfrm>
            <a:custGeom>
              <a:avLst/>
              <a:gdLst>
                <a:gd name="T0" fmla="*/ 0 w 7"/>
                <a:gd name="T1" fmla="*/ 1 h 1"/>
                <a:gd name="T2" fmla="*/ 0 w 7"/>
                <a:gd name="T3" fmla="*/ 1 h 1"/>
                <a:gd name="T4" fmla="*/ 7 w 7"/>
                <a:gd name="T5" fmla="*/ 1 h 1"/>
                <a:gd name="T6" fmla="*/ 7 w 7"/>
                <a:gd name="T7" fmla="*/ 0 h 1"/>
                <a:gd name="T8" fmla="*/ 0 w 7"/>
                <a:gd name="T9" fmla="*/ 0 h 1"/>
                <a:gd name="T10" fmla="*/ 0 w 7"/>
                <a:gd name="T11" fmla="*/ 1 h 1"/>
              </a:gdLst>
              <a:ahLst/>
              <a:cxnLst>
                <a:cxn ang="0">
                  <a:pos x="T0" y="T1"/>
                </a:cxn>
                <a:cxn ang="0">
                  <a:pos x="T2" y="T3"/>
                </a:cxn>
                <a:cxn ang="0">
                  <a:pos x="T4" y="T5"/>
                </a:cxn>
                <a:cxn ang="0">
                  <a:pos x="T6" y="T7"/>
                </a:cxn>
                <a:cxn ang="0">
                  <a:pos x="T8" y="T9"/>
                </a:cxn>
                <a:cxn ang="0">
                  <a:pos x="T10" y="T11"/>
                </a:cxn>
              </a:cxnLst>
              <a:rect l="0" t="0" r="r" b="b"/>
              <a:pathLst>
                <a:path w="7" h="1">
                  <a:moveTo>
                    <a:pt x="0" y="1"/>
                  </a:moveTo>
                  <a:lnTo>
                    <a:pt x="0" y="1"/>
                  </a:lnTo>
                  <a:lnTo>
                    <a:pt x="7" y="1"/>
                  </a:lnTo>
                  <a:lnTo>
                    <a:pt x="7" y="0"/>
                  </a:lnTo>
                  <a:lnTo>
                    <a:pt x="0" y="0"/>
                  </a:lnTo>
                  <a:lnTo>
                    <a:pt x="0" y="1"/>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97" name="Freeform 93"/>
            <p:cNvSpPr>
              <a:spLocks/>
            </p:cNvSpPr>
            <p:nvPr/>
          </p:nvSpPr>
          <p:spPr bwMode="auto">
            <a:xfrm>
              <a:off x="6827838" y="4899026"/>
              <a:ext cx="0" cy="1588"/>
            </a:xfrm>
            <a:custGeom>
              <a:avLst/>
              <a:gdLst>
                <a:gd name="T0" fmla="*/ 1 h 1"/>
                <a:gd name="T1" fmla="*/ 1 h 1"/>
                <a:gd name="T2" fmla="*/ 1 h 1"/>
                <a:gd name="T3" fmla="*/ 0 h 1"/>
                <a:gd name="T4" fmla="*/ 1 h 1"/>
              </a:gdLst>
              <a:ahLst/>
              <a:cxnLst>
                <a:cxn ang="0">
                  <a:pos x="0" y="T0"/>
                </a:cxn>
                <a:cxn ang="0">
                  <a:pos x="0" y="T1"/>
                </a:cxn>
                <a:cxn ang="0">
                  <a:pos x="0" y="T2"/>
                </a:cxn>
                <a:cxn ang="0">
                  <a:pos x="0" y="T3"/>
                </a:cxn>
                <a:cxn ang="0">
                  <a:pos x="0" y="T4"/>
                </a:cxn>
              </a:cxnLst>
              <a:rect l="0" t="0" r="r" b="b"/>
              <a:pathLst>
                <a:path h="1">
                  <a:moveTo>
                    <a:pt x="0" y="1"/>
                  </a:moveTo>
                  <a:lnTo>
                    <a:pt x="0" y="1"/>
                  </a:lnTo>
                  <a:lnTo>
                    <a:pt x="0" y="1"/>
                  </a:lnTo>
                  <a:lnTo>
                    <a:pt x="0" y="0"/>
                  </a:lnTo>
                  <a:lnTo>
                    <a:pt x="0" y="1"/>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98" name="Freeform 94"/>
            <p:cNvSpPr>
              <a:spLocks/>
            </p:cNvSpPr>
            <p:nvPr/>
          </p:nvSpPr>
          <p:spPr bwMode="auto">
            <a:xfrm>
              <a:off x="6824663" y="4899026"/>
              <a:ext cx="6350" cy="1588"/>
            </a:xfrm>
            <a:custGeom>
              <a:avLst/>
              <a:gdLst>
                <a:gd name="T0" fmla="*/ 0 w 7"/>
                <a:gd name="T1" fmla="*/ 1 h 1"/>
                <a:gd name="T2" fmla="*/ 0 w 7"/>
                <a:gd name="T3" fmla="*/ 1 h 1"/>
                <a:gd name="T4" fmla="*/ 7 w 7"/>
                <a:gd name="T5" fmla="*/ 1 h 1"/>
                <a:gd name="T6" fmla="*/ 7 w 7"/>
                <a:gd name="T7" fmla="*/ 0 h 1"/>
                <a:gd name="T8" fmla="*/ 0 w 7"/>
                <a:gd name="T9" fmla="*/ 0 h 1"/>
                <a:gd name="T10" fmla="*/ 0 w 7"/>
                <a:gd name="T11" fmla="*/ 1 h 1"/>
              </a:gdLst>
              <a:ahLst/>
              <a:cxnLst>
                <a:cxn ang="0">
                  <a:pos x="T0" y="T1"/>
                </a:cxn>
                <a:cxn ang="0">
                  <a:pos x="T2" y="T3"/>
                </a:cxn>
                <a:cxn ang="0">
                  <a:pos x="T4" y="T5"/>
                </a:cxn>
                <a:cxn ang="0">
                  <a:pos x="T6" y="T7"/>
                </a:cxn>
                <a:cxn ang="0">
                  <a:pos x="T8" y="T9"/>
                </a:cxn>
                <a:cxn ang="0">
                  <a:pos x="T10" y="T11"/>
                </a:cxn>
              </a:cxnLst>
              <a:rect l="0" t="0" r="r" b="b"/>
              <a:pathLst>
                <a:path w="7" h="1">
                  <a:moveTo>
                    <a:pt x="0" y="1"/>
                  </a:moveTo>
                  <a:lnTo>
                    <a:pt x="0" y="1"/>
                  </a:lnTo>
                  <a:lnTo>
                    <a:pt x="7" y="1"/>
                  </a:lnTo>
                  <a:lnTo>
                    <a:pt x="7" y="0"/>
                  </a:lnTo>
                  <a:lnTo>
                    <a:pt x="0" y="0"/>
                  </a:lnTo>
                  <a:lnTo>
                    <a:pt x="0" y="1"/>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99" name="Freeform 95"/>
            <p:cNvSpPr>
              <a:spLocks/>
            </p:cNvSpPr>
            <p:nvPr/>
          </p:nvSpPr>
          <p:spPr bwMode="auto">
            <a:xfrm>
              <a:off x="6875463" y="4837113"/>
              <a:ext cx="0" cy="0"/>
            </a:xfrm>
            <a:custGeom>
              <a:avLst/>
              <a:gdLst>
                <a:gd name="T0" fmla="*/ 0 w 1"/>
                <a:gd name="T1" fmla="*/ 1 h 1"/>
                <a:gd name="T2" fmla="*/ 0 w 1"/>
                <a:gd name="T3" fmla="*/ 1 h 1"/>
                <a:gd name="T4" fmla="*/ 0 w 1"/>
                <a:gd name="T5" fmla="*/ 1 h 1"/>
                <a:gd name="T6" fmla="*/ 1 w 1"/>
                <a:gd name="T7" fmla="*/ 0 h 1"/>
                <a:gd name="T8" fmla="*/ 0 w 1"/>
                <a:gd name="T9" fmla="*/ 1 h 1"/>
              </a:gdLst>
              <a:ahLst/>
              <a:cxnLst>
                <a:cxn ang="0">
                  <a:pos x="T0" y="T1"/>
                </a:cxn>
                <a:cxn ang="0">
                  <a:pos x="T2" y="T3"/>
                </a:cxn>
                <a:cxn ang="0">
                  <a:pos x="T4" y="T5"/>
                </a:cxn>
                <a:cxn ang="0">
                  <a:pos x="T6" y="T7"/>
                </a:cxn>
                <a:cxn ang="0">
                  <a:pos x="T8" y="T9"/>
                </a:cxn>
              </a:cxnLst>
              <a:rect l="0" t="0" r="r" b="b"/>
              <a:pathLst>
                <a:path w="1" h="1">
                  <a:moveTo>
                    <a:pt x="0" y="1"/>
                  </a:moveTo>
                  <a:lnTo>
                    <a:pt x="0" y="1"/>
                  </a:lnTo>
                  <a:lnTo>
                    <a:pt x="0" y="1"/>
                  </a:lnTo>
                  <a:lnTo>
                    <a:pt x="1" y="0"/>
                  </a:lnTo>
                  <a:lnTo>
                    <a:pt x="0" y="1"/>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0" name="Freeform 96"/>
            <p:cNvSpPr>
              <a:spLocks/>
            </p:cNvSpPr>
            <p:nvPr/>
          </p:nvSpPr>
          <p:spPr bwMode="auto">
            <a:xfrm>
              <a:off x="6872288" y="4833938"/>
              <a:ext cx="4763" cy="6350"/>
            </a:xfrm>
            <a:custGeom>
              <a:avLst/>
              <a:gdLst>
                <a:gd name="T0" fmla="*/ 0 w 4"/>
                <a:gd name="T1" fmla="*/ 1 h 7"/>
                <a:gd name="T2" fmla="*/ 0 w 4"/>
                <a:gd name="T3" fmla="*/ 1 h 7"/>
                <a:gd name="T4" fmla="*/ 0 w 4"/>
                <a:gd name="T5" fmla="*/ 1 h 7"/>
                <a:gd name="T6" fmla="*/ 0 w 4"/>
                <a:gd name="T7" fmla="*/ 1 h 7"/>
                <a:gd name="T8" fmla="*/ 3 w 4"/>
                <a:gd name="T9" fmla="*/ 7 h 7"/>
                <a:gd name="T10" fmla="*/ 4 w 4"/>
                <a:gd name="T11" fmla="*/ 6 h 7"/>
                <a:gd name="T12" fmla="*/ 1 w 4"/>
                <a:gd name="T13" fmla="*/ 0 h 7"/>
                <a:gd name="T14" fmla="*/ 0 w 4"/>
                <a:gd name="T15" fmla="*/ 1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7">
                  <a:moveTo>
                    <a:pt x="0" y="1"/>
                  </a:moveTo>
                  <a:lnTo>
                    <a:pt x="0" y="1"/>
                  </a:lnTo>
                  <a:lnTo>
                    <a:pt x="0" y="1"/>
                  </a:lnTo>
                  <a:lnTo>
                    <a:pt x="0" y="1"/>
                  </a:lnTo>
                  <a:lnTo>
                    <a:pt x="3" y="7"/>
                  </a:lnTo>
                  <a:lnTo>
                    <a:pt x="4" y="6"/>
                  </a:lnTo>
                  <a:lnTo>
                    <a:pt x="1" y="0"/>
                  </a:lnTo>
                  <a:lnTo>
                    <a:pt x="0" y="1"/>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1" name="Freeform 97"/>
            <p:cNvSpPr>
              <a:spLocks/>
            </p:cNvSpPr>
            <p:nvPr/>
          </p:nvSpPr>
          <p:spPr bwMode="auto">
            <a:xfrm>
              <a:off x="6816725" y="4811713"/>
              <a:ext cx="1588" cy="0"/>
            </a:xfrm>
            <a:custGeom>
              <a:avLst/>
              <a:gdLst>
                <a:gd name="T0" fmla="*/ 1 w 1"/>
                <a:gd name="T1" fmla="*/ 1 w 1"/>
                <a:gd name="T2" fmla="*/ 0 w 1"/>
                <a:gd name="T3" fmla="*/ 1 w 1"/>
                <a:gd name="T4" fmla="*/ 1 w 1"/>
              </a:gdLst>
              <a:ahLst/>
              <a:cxnLst>
                <a:cxn ang="0">
                  <a:pos x="T0" y="0"/>
                </a:cxn>
                <a:cxn ang="0">
                  <a:pos x="T1" y="0"/>
                </a:cxn>
                <a:cxn ang="0">
                  <a:pos x="T2" y="0"/>
                </a:cxn>
                <a:cxn ang="0">
                  <a:pos x="T3" y="0"/>
                </a:cxn>
                <a:cxn ang="0">
                  <a:pos x="T4" y="0"/>
                </a:cxn>
              </a:cxnLst>
              <a:rect l="0" t="0" r="r" b="b"/>
              <a:pathLst>
                <a:path w="1">
                  <a:moveTo>
                    <a:pt x="1" y="0"/>
                  </a:moveTo>
                  <a:lnTo>
                    <a:pt x="1" y="0"/>
                  </a:lnTo>
                  <a:lnTo>
                    <a:pt x="0" y="0"/>
                  </a:lnTo>
                  <a:lnTo>
                    <a:pt x="1" y="0"/>
                  </a:lnTo>
                  <a:lnTo>
                    <a:pt x="1"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2" name="Freeform 98"/>
            <p:cNvSpPr>
              <a:spLocks/>
            </p:cNvSpPr>
            <p:nvPr/>
          </p:nvSpPr>
          <p:spPr bwMode="auto">
            <a:xfrm>
              <a:off x="6816725" y="4806951"/>
              <a:ext cx="1588" cy="6350"/>
            </a:xfrm>
            <a:custGeom>
              <a:avLst/>
              <a:gdLst>
                <a:gd name="T0" fmla="*/ 0 w 1"/>
                <a:gd name="T1" fmla="*/ 7 h 7"/>
                <a:gd name="T2" fmla="*/ 0 w 1"/>
                <a:gd name="T3" fmla="*/ 7 h 7"/>
                <a:gd name="T4" fmla="*/ 1 w 1"/>
                <a:gd name="T5" fmla="*/ 7 h 7"/>
                <a:gd name="T6" fmla="*/ 1 w 1"/>
                <a:gd name="T7" fmla="*/ 0 h 7"/>
                <a:gd name="T8" fmla="*/ 0 w 1"/>
                <a:gd name="T9" fmla="*/ 0 h 7"/>
                <a:gd name="T10" fmla="*/ 0 w 1"/>
                <a:gd name="T11" fmla="*/ 7 h 7"/>
              </a:gdLst>
              <a:ahLst/>
              <a:cxnLst>
                <a:cxn ang="0">
                  <a:pos x="T0" y="T1"/>
                </a:cxn>
                <a:cxn ang="0">
                  <a:pos x="T2" y="T3"/>
                </a:cxn>
                <a:cxn ang="0">
                  <a:pos x="T4" y="T5"/>
                </a:cxn>
                <a:cxn ang="0">
                  <a:pos x="T6" y="T7"/>
                </a:cxn>
                <a:cxn ang="0">
                  <a:pos x="T8" y="T9"/>
                </a:cxn>
                <a:cxn ang="0">
                  <a:pos x="T10" y="T11"/>
                </a:cxn>
              </a:cxnLst>
              <a:rect l="0" t="0" r="r" b="b"/>
              <a:pathLst>
                <a:path w="1" h="7">
                  <a:moveTo>
                    <a:pt x="0" y="7"/>
                  </a:moveTo>
                  <a:lnTo>
                    <a:pt x="0" y="7"/>
                  </a:lnTo>
                  <a:lnTo>
                    <a:pt x="1" y="7"/>
                  </a:lnTo>
                  <a:lnTo>
                    <a:pt x="1" y="0"/>
                  </a:lnTo>
                  <a:lnTo>
                    <a:pt x="0" y="0"/>
                  </a:lnTo>
                  <a:lnTo>
                    <a:pt x="0" y="7"/>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3" name="Freeform 99"/>
            <p:cNvSpPr>
              <a:spLocks/>
            </p:cNvSpPr>
            <p:nvPr/>
          </p:nvSpPr>
          <p:spPr bwMode="auto">
            <a:xfrm>
              <a:off x="7704138" y="5019676"/>
              <a:ext cx="17463" cy="9525"/>
            </a:xfrm>
            <a:custGeom>
              <a:avLst/>
              <a:gdLst>
                <a:gd name="T0" fmla="*/ 8 w 18"/>
                <a:gd name="T1" fmla="*/ 0 h 10"/>
                <a:gd name="T2" fmla="*/ 6 w 18"/>
                <a:gd name="T3" fmla="*/ 0 h 10"/>
                <a:gd name="T4" fmla="*/ 4 w 18"/>
                <a:gd name="T5" fmla="*/ 1 h 10"/>
                <a:gd name="T6" fmla="*/ 2 w 18"/>
                <a:gd name="T7" fmla="*/ 1 h 10"/>
                <a:gd name="T8" fmla="*/ 2 w 18"/>
                <a:gd name="T9" fmla="*/ 2 h 10"/>
                <a:gd name="T10" fmla="*/ 1 w 18"/>
                <a:gd name="T11" fmla="*/ 2 h 10"/>
                <a:gd name="T12" fmla="*/ 0 w 18"/>
                <a:gd name="T13" fmla="*/ 3 h 10"/>
                <a:gd name="T14" fmla="*/ 0 w 18"/>
                <a:gd name="T15" fmla="*/ 4 h 10"/>
                <a:gd name="T16" fmla="*/ 2 w 18"/>
                <a:gd name="T17" fmla="*/ 5 h 10"/>
                <a:gd name="T18" fmla="*/ 3 w 18"/>
                <a:gd name="T19" fmla="*/ 6 h 10"/>
                <a:gd name="T20" fmla="*/ 4 w 18"/>
                <a:gd name="T21" fmla="*/ 7 h 10"/>
                <a:gd name="T22" fmla="*/ 6 w 18"/>
                <a:gd name="T23" fmla="*/ 8 h 10"/>
                <a:gd name="T24" fmla="*/ 8 w 18"/>
                <a:gd name="T25" fmla="*/ 9 h 10"/>
                <a:gd name="T26" fmla="*/ 10 w 18"/>
                <a:gd name="T27" fmla="*/ 9 h 10"/>
                <a:gd name="T28" fmla="*/ 11 w 18"/>
                <a:gd name="T29" fmla="*/ 10 h 10"/>
                <a:gd name="T30" fmla="*/ 12 w 18"/>
                <a:gd name="T31" fmla="*/ 9 h 10"/>
                <a:gd name="T32" fmla="*/ 13 w 18"/>
                <a:gd name="T33" fmla="*/ 9 h 10"/>
                <a:gd name="T34" fmla="*/ 12 w 18"/>
                <a:gd name="T35" fmla="*/ 9 h 10"/>
                <a:gd name="T36" fmla="*/ 11 w 18"/>
                <a:gd name="T37" fmla="*/ 9 h 10"/>
                <a:gd name="T38" fmla="*/ 10 w 18"/>
                <a:gd name="T39" fmla="*/ 8 h 10"/>
                <a:gd name="T40" fmla="*/ 10 w 18"/>
                <a:gd name="T41" fmla="*/ 8 h 10"/>
                <a:gd name="T42" fmla="*/ 9 w 18"/>
                <a:gd name="T43" fmla="*/ 8 h 10"/>
                <a:gd name="T44" fmla="*/ 8 w 18"/>
                <a:gd name="T45" fmla="*/ 8 h 10"/>
                <a:gd name="T46" fmla="*/ 7 w 18"/>
                <a:gd name="T47" fmla="*/ 8 h 10"/>
                <a:gd name="T48" fmla="*/ 6 w 18"/>
                <a:gd name="T49" fmla="*/ 7 h 10"/>
                <a:gd name="T50" fmla="*/ 6 w 18"/>
                <a:gd name="T51" fmla="*/ 7 h 10"/>
                <a:gd name="T52" fmla="*/ 5 w 18"/>
                <a:gd name="T53" fmla="*/ 6 h 10"/>
                <a:gd name="T54" fmla="*/ 5 w 18"/>
                <a:gd name="T55" fmla="*/ 6 h 10"/>
                <a:gd name="T56" fmla="*/ 4 w 18"/>
                <a:gd name="T57" fmla="*/ 5 h 10"/>
                <a:gd name="T58" fmla="*/ 3 w 18"/>
                <a:gd name="T59" fmla="*/ 5 h 10"/>
                <a:gd name="T60" fmla="*/ 3 w 18"/>
                <a:gd name="T61" fmla="*/ 4 h 10"/>
                <a:gd name="T62" fmla="*/ 2 w 18"/>
                <a:gd name="T63" fmla="*/ 4 h 10"/>
                <a:gd name="T64" fmla="*/ 2 w 18"/>
                <a:gd name="T65" fmla="*/ 3 h 10"/>
                <a:gd name="T66" fmla="*/ 3 w 18"/>
                <a:gd name="T67" fmla="*/ 2 h 10"/>
                <a:gd name="T68" fmla="*/ 5 w 18"/>
                <a:gd name="T69" fmla="*/ 2 h 10"/>
                <a:gd name="T70" fmla="*/ 6 w 18"/>
                <a:gd name="T71" fmla="*/ 2 h 10"/>
                <a:gd name="T72" fmla="*/ 8 w 18"/>
                <a:gd name="T73" fmla="*/ 1 h 10"/>
                <a:gd name="T74" fmla="*/ 10 w 18"/>
                <a:gd name="T75" fmla="*/ 1 h 10"/>
                <a:gd name="T76" fmla="*/ 12 w 18"/>
                <a:gd name="T77" fmla="*/ 2 h 10"/>
                <a:gd name="T78" fmla="*/ 14 w 18"/>
                <a:gd name="T79" fmla="*/ 2 h 10"/>
                <a:gd name="T80" fmla="*/ 16 w 18"/>
                <a:gd name="T81" fmla="*/ 3 h 10"/>
                <a:gd name="T82" fmla="*/ 16 w 18"/>
                <a:gd name="T83" fmla="*/ 4 h 10"/>
                <a:gd name="T84" fmla="*/ 17 w 18"/>
                <a:gd name="T85" fmla="*/ 4 h 10"/>
                <a:gd name="T86" fmla="*/ 18 w 18"/>
                <a:gd name="T87" fmla="*/ 4 h 10"/>
                <a:gd name="T88" fmla="*/ 18 w 18"/>
                <a:gd name="T89" fmla="*/ 4 h 10"/>
                <a:gd name="T90" fmla="*/ 18 w 18"/>
                <a:gd name="T91" fmla="*/ 4 h 10"/>
                <a:gd name="T92" fmla="*/ 17 w 18"/>
                <a:gd name="T93" fmla="*/ 2 h 10"/>
                <a:gd name="T94" fmla="*/ 15 w 18"/>
                <a:gd name="T95" fmla="*/ 1 h 10"/>
                <a:gd name="T96" fmla="*/ 13 w 18"/>
                <a:gd name="T97" fmla="*/ 1 h 10"/>
                <a:gd name="T98" fmla="*/ 11 w 18"/>
                <a:gd name="T99" fmla="*/ 0 h 10"/>
                <a:gd name="T100" fmla="*/ 9 w 18"/>
                <a:gd name="T10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 h="10">
                  <a:moveTo>
                    <a:pt x="8" y="0"/>
                  </a:moveTo>
                  <a:lnTo>
                    <a:pt x="8" y="0"/>
                  </a:lnTo>
                  <a:lnTo>
                    <a:pt x="7" y="0"/>
                  </a:lnTo>
                  <a:lnTo>
                    <a:pt x="6" y="0"/>
                  </a:lnTo>
                  <a:lnTo>
                    <a:pt x="5" y="1"/>
                  </a:lnTo>
                  <a:lnTo>
                    <a:pt x="4" y="1"/>
                  </a:lnTo>
                  <a:lnTo>
                    <a:pt x="3" y="1"/>
                  </a:lnTo>
                  <a:lnTo>
                    <a:pt x="2" y="1"/>
                  </a:lnTo>
                  <a:lnTo>
                    <a:pt x="2" y="2"/>
                  </a:lnTo>
                  <a:lnTo>
                    <a:pt x="2" y="2"/>
                  </a:lnTo>
                  <a:lnTo>
                    <a:pt x="1" y="2"/>
                  </a:lnTo>
                  <a:lnTo>
                    <a:pt x="1" y="2"/>
                  </a:lnTo>
                  <a:lnTo>
                    <a:pt x="1" y="2"/>
                  </a:lnTo>
                  <a:lnTo>
                    <a:pt x="0" y="3"/>
                  </a:lnTo>
                  <a:lnTo>
                    <a:pt x="0" y="3"/>
                  </a:lnTo>
                  <a:lnTo>
                    <a:pt x="0" y="4"/>
                  </a:lnTo>
                  <a:lnTo>
                    <a:pt x="1" y="4"/>
                  </a:lnTo>
                  <a:lnTo>
                    <a:pt x="2" y="5"/>
                  </a:lnTo>
                  <a:lnTo>
                    <a:pt x="2" y="6"/>
                  </a:lnTo>
                  <a:lnTo>
                    <a:pt x="3" y="6"/>
                  </a:lnTo>
                  <a:lnTo>
                    <a:pt x="4" y="7"/>
                  </a:lnTo>
                  <a:lnTo>
                    <a:pt x="4" y="7"/>
                  </a:lnTo>
                  <a:lnTo>
                    <a:pt x="5" y="8"/>
                  </a:lnTo>
                  <a:lnTo>
                    <a:pt x="6" y="8"/>
                  </a:lnTo>
                  <a:lnTo>
                    <a:pt x="7" y="9"/>
                  </a:lnTo>
                  <a:lnTo>
                    <a:pt x="8" y="9"/>
                  </a:lnTo>
                  <a:lnTo>
                    <a:pt x="9" y="9"/>
                  </a:lnTo>
                  <a:lnTo>
                    <a:pt x="10" y="9"/>
                  </a:lnTo>
                  <a:lnTo>
                    <a:pt x="10" y="10"/>
                  </a:lnTo>
                  <a:lnTo>
                    <a:pt x="11" y="10"/>
                  </a:lnTo>
                  <a:lnTo>
                    <a:pt x="12" y="10"/>
                  </a:lnTo>
                  <a:lnTo>
                    <a:pt x="12" y="9"/>
                  </a:lnTo>
                  <a:lnTo>
                    <a:pt x="12" y="9"/>
                  </a:lnTo>
                  <a:lnTo>
                    <a:pt x="13" y="9"/>
                  </a:lnTo>
                  <a:lnTo>
                    <a:pt x="13" y="9"/>
                  </a:lnTo>
                  <a:lnTo>
                    <a:pt x="12" y="9"/>
                  </a:lnTo>
                  <a:lnTo>
                    <a:pt x="12" y="9"/>
                  </a:lnTo>
                  <a:lnTo>
                    <a:pt x="11" y="9"/>
                  </a:lnTo>
                  <a:lnTo>
                    <a:pt x="11" y="8"/>
                  </a:lnTo>
                  <a:lnTo>
                    <a:pt x="10" y="8"/>
                  </a:lnTo>
                  <a:lnTo>
                    <a:pt x="10" y="8"/>
                  </a:lnTo>
                  <a:lnTo>
                    <a:pt x="10" y="8"/>
                  </a:lnTo>
                  <a:lnTo>
                    <a:pt x="9" y="8"/>
                  </a:lnTo>
                  <a:lnTo>
                    <a:pt x="9" y="8"/>
                  </a:lnTo>
                  <a:lnTo>
                    <a:pt x="8" y="8"/>
                  </a:lnTo>
                  <a:lnTo>
                    <a:pt x="8" y="8"/>
                  </a:lnTo>
                  <a:lnTo>
                    <a:pt x="8" y="8"/>
                  </a:lnTo>
                  <a:lnTo>
                    <a:pt x="7" y="8"/>
                  </a:lnTo>
                  <a:lnTo>
                    <a:pt x="7" y="7"/>
                  </a:lnTo>
                  <a:lnTo>
                    <a:pt x="6" y="7"/>
                  </a:lnTo>
                  <a:lnTo>
                    <a:pt x="6" y="7"/>
                  </a:lnTo>
                  <a:lnTo>
                    <a:pt x="6" y="7"/>
                  </a:lnTo>
                  <a:lnTo>
                    <a:pt x="5" y="7"/>
                  </a:lnTo>
                  <a:lnTo>
                    <a:pt x="5" y="6"/>
                  </a:lnTo>
                  <a:lnTo>
                    <a:pt x="5" y="6"/>
                  </a:lnTo>
                  <a:lnTo>
                    <a:pt x="5" y="6"/>
                  </a:lnTo>
                  <a:lnTo>
                    <a:pt x="4" y="6"/>
                  </a:lnTo>
                  <a:lnTo>
                    <a:pt x="4" y="5"/>
                  </a:lnTo>
                  <a:lnTo>
                    <a:pt x="4" y="5"/>
                  </a:lnTo>
                  <a:lnTo>
                    <a:pt x="3" y="5"/>
                  </a:lnTo>
                  <a:lnTo>
                    <a:pt x="3" y="5"/>
                  </a:lnTo>
                  <a:lnTo>
                    <a:pt x="3" y="4"/>
                  </a:lnTo>
                  <a:lnTo>
                    <a:pt x="2" y="4"/>
                  </a:lnTo>
                  <a:lnTo>
                    <a:pt x="2" y="4"/>
                  </a:lnTo>
                  <a:lnTo>
                    <a:pt x="2" y="4"/>
                  </a:lnTo>
                  <a:lnTo>
                    <a:pt x="2" y="3"/>
                  </a:lnTo>
                  <a:lnTo>
                    <a:pt x="2" y="3"/>
                  </a:lnTo>
                  <a:lnTo>
                    <a:pt x="3" y="2"/>
                  </a:lnTo>
                  <a:lnTo>
                    <a:pt x="4" y="2"/>
                  </a:lnTo>
                  <a:lnTo>
                    <a:pt x="5" y="2"/>
                  </a:lnTo>
                  <a:lnTo>
                    <a:pt x="5" y="2"/>
                  </a:lnTo>
                  <a:lnTo>
                    <a:pt x="6" y="2"/>
                  </a:lnTo>
                  <a:lnTo>
                    <a:pt x="7" y="1"/>
                  </a:lnTo>
                  <a:lnTo>
                    <a:pt x="8" y="1"/>
                  </a:lnTo>
                  <a:lnTo>
                    <a:pt x="9" y="1"/>
                  </a:lnTo>
                  <a:lnTo>
                    <a:pt x="10" y="1"/>
                  </a:lnTo>
                  <a:lnTo>
                    <a:pt x="11" y="2"/>
                  </a:lnTo>
                  <a:lnTo>
                    <a:pt x="12" y="2"/>
                  </a:lnTo>
                  <a:lnTo>
                    <a:pt x="13" y="2"/>
                  </a:lnTo>
                  <a:lnTo>
                    <a:pt x="14" y="2"/>
                  </a:lnTo>
                  <a:lnTo>
                    <a:pt x="15" y="3"/>
                  </a:lnTo>
                  <a:lnTo>
                    <a:pt x="16" y="3"/>
                  </a:lnTo>
                  <a:lnTo>
                    <a:pt x="16" y="4"/>
                  </a:lnTo>
                  <a:lnTo>
                    <a:pt x="16" y="4"/>
                  </a:lnTo>
                  <a:lnTo>
                    <a:pt x="17" y="4"/>
                  </a:lnTo>
                  <a:lnTo>
                    <a:pt x="17" y="4"/>
                  </a:lnTo>
                  <a:lnTo>
                    <a:pt x="17" y="4"/>
                  </a:lnTo>
                  <a:lnTo>
                    <a:pt x="18" y="4"/>
                  </a:lnTo>
                  <a:lnTo>
                    <a:pt x="18" y="4"/>
                  </a:lnTo>
                  <a:lnTo>
                    <a:pt x="18" y="4"/>
                  </a:lnTo>
                  <a:lnTo>
                    <a:pt x="18" y="4"/>
                  </a:lnTo>
                  <a:lnTo>
                    <a:pt x="18" y="4"/>
                  </a:lnTo>
                  <a:lnTo>
                    <a:pt x="17" y="3"/>
                  </a:lnTo>
                  <a:lnTo>
                    <a:pt x="17" y="2"/>
                  </a:lnTo>
                  <a:lnTo>
                    <a:pt x="16" y="2"/>
                  </a:lnTo>
                  <a:lnTo>
                    <a:pt x="15" y="1"/>
                  </a:lnTo>
                  <a:lnTo>
                    <a:pt x="14" y="1"/>
                  </a:lnTo>
                  <a:lnTo>
                    <a:pt x="13" y="1"/>
                  </a:lnTo>
                  <a:lnTo>
                    <a:pt x="12" y="1"/>
                  </a:lnTo>
                  <a:lnTo>
                    <a:pt x="11" y="0"/>
                  </a:lnTo>
                  <a:lnTo>
                    <a:pt x="10" y="0"/>
                  </a:lnTo>
                  <a:lnTo>
                    <a:pt x="9" y="0"/>
                  </a:lnTo>
                  <a:lnTo>
                    <a:pt x="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4" name="Freeform 100"/>
            <p:cNvSpPr>
              <a:spLocks noEditPoints="1"/>
            </p:cNvSpPr>
            <p:nvPr/>
          </p:nvSpPr>
          <p:spPr bwMode="auto">
            <a:xfrm>
              <a:off x="7699375" y="5016501"/>
              <a:ext cx="25400" cy="15875"/>
            </a:xfrm>
            <a:custGeom>
              <a:avLst/>
              <a:gdLst>
                <a:gd name="T0" fmla="*/ 17 w 27"/>
                <a:gd name="T1" fmla="*/ 16 h 16"/>
                <a:gd name="T2" fmla="*/ 17 w 27"/>
                <a:gd name="T3" fmla="*/ 16 h 16"/>
                <a:gd name="T4" fmla="*/ 10 w 27"/>
                <a:gd name="T5" fmla="*/ 14 h 16"/>
                <a:gd name="T6" fmla="*/ 4 w 27"/>
                <a:gd name="T7" fmla="*/ 10 h 16"/>
                <a:gd name="T8" fmla="*/ 0 w 27"/>
                <a:gd name="T9" fmla="*/ 5 h 16"/>
                <a:gd name="T10" fmla="*/ 6 w 27"/>
                <a:gd name="T11" fmla="*/ 2 h 16"/>
                <a:gd name="T12" fmla="*/ 6 w 27"/>
                <a:gd name="T13" fmla="*/ 2 h 16"/>
                <a:gd name="T14" fmla="*/ 7 w 27"/>
                <a:gd name="T15" fmla="*/ 2 h 16"/>
                <a:gd name="T16" fmla="*/ 7 w 27"/>
                <a:gd name="T17" fmla="*/ 1 h 16"/>
                <a:gd name="T18" fmla="*/ 12 w 27"/>
                <a:gd name="T19" fmla="*/ 0 h 16"/>
                <a:gd name="T20" fmla="*/ 14 w 27"/>
                <a:gd name="T21" fmla="*/ 0 h 16"/>
                <a:gd name="T22" fmla="*/ 20 w 27"/>
                <a:gd name="T23" fmla="*/ 1 h 16"/>
                <a:gd name="T24" fmla="*/ 25 w 27"/>
                <a:gd name="T25" fmla="*/ 4 h 16"/>
                <a:gd name="T26" fmla="*/ 27 w 27"/>
                <a:gd name="T27" fmla="*/ 5 h 16"/>
                <a:gd name="T28" fmla="*/ 26 w 27"/>
                <a:gd name="T29" fmla="*/ 8 h 16"/>
                <a:gd name="T30" fmla="*/ 25 w 27"/>
                <a:gd name="T31" fmla="*/ 10 h 16"/>
                <a:gd name="T32" fmla="*/ 23 w 27"/>
                <a:gd name="T33" fmla="*/ 10 h 16"/>
                <a:gd name="T34" fmla="*/ 21 w 27"/>
                <a:gd name="T35" fmla="*/ 10 h 16"/>
                <a:gd name="T36" fmla="*/ 21 w 27"/>
                <a:gd name="T37" fmla="*/ 12 h 16"/>
                <a:gd name="T38" fmla="*/ 21 w 27"/>
                <a:gd name="T39" fmla="*/ 13 h 16"/>
                <a:gd name="T40" fmla="*/ 21 w 27"/>
                <a:gd name="T41" fmla="*/ 16 h 16"/>
                <a:gd name="T42" fmla="*/ 17 w 27"/>
                <a:gd name="T43" fmla="*/ 16 h 16"/>
                <a:gd name="T44" fmla="*/ 17 w 27"/>
                <a:gd name="T45" fmla="*/ 9 h 16"/>
                <a:gd name="T46" fmla="*/ 17 w 27"/>
                <a:gd name="T47" fmla="*/ 9 h 16"/>
                <a:gd name="T48" fmla="*/ 17 w 27"/>
                <a:gd name="T49" fmla="*/ 10 h 16"/>
                <a:gd name="T50" fmla="*/ 18 w 27"/>
                <a:gd name="T51" fmla="*/ 8 h 16"/>
                <a:gd name="T52" fmla="*/ 14 w 27"/>
                <a:gd name="T53" fmla="*/ 8 h 16"/>
                <a:gd name="T54" fmla="*/ 14 w 27"/>
                <a:gd name="T55" fmla="*/ 9 h 16"/>
                <a:gd name="T56" fmla="*/ 15 w 27"/>
                <a:gd name="T57" fmla="*/ 9 h 16"/>
                <a:gd name="T58" fmla="*/ 15 w 27"/>
                <a:gd name="T59" fmla="*/ 8 h 16"/>
                <a:gd name="T60" fmla="*/ 15 w 27"/>
                <a:gd name="T61" fmla="*/ 9 h 16"/>
                <a:gd name="T62" fmla="*/ 16 w 27"/>
                <a:gd name="T63" fmla="*/ 9 h 16"/>
                <a:gd name="T64" fmla="*/ 16 w 27"/>
                <a:gd name="T65" fmla="*/ 8 h 16"/>
                <a:gd name="T66" fmla="*/ 17 w 27"/>
                <a:gd name="T67" fmla="*/ 8 h 16"/>
                <a:gd name="T68" fmla="*/ 17 w 27"/>
                <a:gd name="T69" fmla="*/ 9 h 16"/>
                <a:gd name="T70" fmla="*/ 17 w 27"/>
                <a:gd name="T71" fmla="*/ 9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7" h="16">
                  <a:moveTo>
                    <a:pt x="17" y="16"/>
                  </a:moveTo>
                  <a:lnTo>
                    <a:pt x="17" y="16"/>
                  </a:lnTo>
                  <a:lnTo>
                    <a:pt x="10" y="14"/>
                  </a:lnTo>
                  <a:lnTo>
                    <a:pt x="4" y="10"/>
                  </a:lnTo>
                  <a:lnTo>
                    <a:pt x="0" y="5"/>
                  </a:lnTo>
                  <a:lnTo>
                    <a:pt x="6" y="2"/>
                  </a:lnTo>
                  <a:lnTo>
                    <a:pt x="6" y="2"/>
                  </a:lnTo>
                  <a:lnTo>
                    <a:pt x="7" y="2"/>
                  </a:lnTo>
                  <a:lnTo>
                    <a:pt x="7" y="1"/>
                  </a:lnTo>
                  <a:lnTo>
                    <a:pt x="12" y="0"/>
                  </a:lnTo>
                  <a:lnTo>
                    <a:pt x="14" y="0"/>
                  </a:lnTo>
                  <a:lnTo>
                    <a:pt x="20" y="1"/>
                  </a:lnTo>
                  <a:lnTo>
                    <a:pt x="25" y="4"/>
                  </a:lnTo>
                  <a:lnTo>
                    <a:pt x="27" y="5"/>
                  </a:lnTo>
                  <a:lnTo>
                    <a:pt x="26" y="8"/>
                  </a:lnTo>
                  <a:lnTo>
                    <a:pt x="25" y="10"/>
                  </a:lnTo>
                  <a:lnTo>
                    <a:pt x="23" y="10"/>
                  </a:lnTo>
                  <a:lnTo>
                    <a:pt x="21" y="10"/>
                  </a:lnTo>
                  <a:lnTo>
                    <a:pt x="21" y="12"/>
                  </a:lnTo>
                  <a:lnTo>
                    <a:pt x="21" y="13"/>
                  </a:lnTo>
                  <a:lnTo>
                    <a:pt x="21" y="16"/>
                  </a:lnTo>
                  <a:lnTo>
                    <a:pt x="17" y="16"/>
                  </a:lnTo>
                  <a:close/>
                  <a:moveTo>
                    <a:pt x="17" y="9"/>
                  </a:moveTo>
                  <a:lnTo>
                    <a:pt x="17" y="9"/>
                  </a:lnTo>
                  <a:lnTo>
                    <a:pt x="17" y="10"/>
                  </a:lnTo>
                  <a:lnTo>
                    <a:pt x="18" y="8"/>
                  </a:lnTo>
                  <a:lnTo>
                    <a:pt x="14" y="8"/>
                  </a:lnTo>
                  <a:lnTo>
                    <a:pt x="14" y="9"/>
                  </a:lnTo>
                  <a:lnTo>
                    <a:pt x="15" y="9"/>
                  </a:lnTo>
                  <a:lnTo>
                    <a:pt x="15" y="8"/>
                  </a:lnTo>
                  <a:lnTo>
                    <a:pt x="15" y="9"/>
                  </a:lnTo>
                  <a:lnTo>
                    <a:pt x="16" y="9"/>
                  </a:lnTo>
                  <a:lnTo>
                    <a:pt x="16" y="8"/>
                  </a:lnTo>
                  <a:lnTo>
                    <a:pt x="17" y="8"/>
                  </a:lnTo>
                  <a:lnTo>
                    <a:pt x="17" y="9"/>
                  </a:lnTo>
                  <a:lnTo>
                    <a:pt x="17" y="9"/>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5" name="Freeform 101"/>
            <p:cNvSpPr>
              <a:spLocks/>
            </p:cNvSpPr>
            <p:nvPr/>
          </p:nvSpPr>
          <p:spPr bwMode="auto">
            <a:xfrm>
              <a:off x="7794625" y="5019676"/>
              <a:ext cx="17463" cy="9525"/>
            </a:xfrm>
            <a:custGeom>
              <a:avLst/>
              <a:gdLst>
                <a:gd name="T0" fmla="*/ 10 w 19"/>
                <a:gd name="T1" fmla="*/ 0 h 10"/>
                <a:gd name="T2" fmla="*/ 8 w 19"/>
                <a:gd name="T3" fmla="*/ 0 h 10"/>
                <a:gd name="T4" fmla="*/ 6 w 19"/>
                <a:gd name="T5" fmla="*/ 1 h 10"/>
                <a:gd name="T6" fmla="*/ 4 w 19"/>
                <a:gd name="T7" fmla="*/ 1 h 10"/>
                <a:gd name="T8" fmla="*/ 2 w 19"/>
                <a:gd name="T9" fmla="*/ 2 h 10"/>
                <a:gd name="T10" fmla="*/ 0 w 19"/>
                <a:gd name="T11" fmla="*/ 4 h 10"/>
                <a:gd name="T12" fmla="*/ 0 w 19"/>
                <a:gd name="T13" fmla="*/ 4 h 10"/>
                <a:gd name="T14" fmla="*/ 1 w 19"/>
                <a:gd name="T15" fmla="*/ 4 h 10"/>
                <a:gd name="T16" fmla="*/ 2 w 19"/>
                <a:gd name="T17" fmla="*/ 4 h 10"/>
                <a:gd name="T18" fmla="*/ 2 w 19"/>
                <a:gd name="T19" fmla="*/ 4 h 10"/>
                <a:gd name="T20" fmla="*/ 4 w 19"/>
                <a:gd name="T21" fmla="*/ 3 h 10"/>
                <a:gd name="T22" fmla="*/ 5 w 19"/>
                <a:gd name="T23" fmla="*/ 2 h 10"/>
                <a:gd name="T24" fmla="*/ 7 w 19"/>
                <a:gd name="T25" fmla="*/ 2 h 10"/>
                <a:gd name="T26" fmla="*/ 9 w 19"/>
                <a:gd name="T27" fmla="*/ 1 h 10"/>
                <a:gd name="T28" fmla="*/ 11 w 19"/>
                <a:gd name="T29" fmla="*/ 1 h 10"/>
                <a:gd name="T30" fmla="*/ 13 w 19"/>
                <a:gd name="T31" fmla="*/ 2 h 10"/>
                <a:gd name="T32" fmla="*/ 15 w 19"/>
                <a:gd name="T33" fmla="*/ 2 h 10"/>
                <a:gd name="T34" fmla="*/ 17 w 19"/>
                <a:gd name="T35" fmla="*/ 3 h 10"/>
                <a:gd name="T36" fmla="*/ 16 w 19"/>
                <a:gd name="T37" fmla="*/ 4 h 10"/>
                <a:gd name="T38" fmla="*/ 16 w 19"/>
                <a:gd name="T39" fmla="*/ 4 h 10"/>
                <a:gd name="T40" fmla="*/ 16 w 19"/>
                <a:gd name="T41" fmla="*/ 5 h 10"/>
                <a:gd name="T42" fmla="*/ 15 w 19"/>
                <a:gd name="T43" fmla="*/ 5 h 10"/>
                <a:gd name="T44" fmla="*/ 14 w 19"/>
                <a:gd name="T45" fmla="*/ 6 h 10"/>
                <a:gd name="T46" fmla="*/ 14 w 19"/>
                <a:gd name="T47" fmla="*/ 6 h 10"/>
                <a:gd name="T48" fmla="*/ 13 w 19"/>
                <a:gd name="T49" fmla="*/ 7 h 10"/>
                <a:gd name="T50" fmla="*/ 12 w 19"/>
                <a:gd name="T51" fmla="*/ 7 h 10"/>
                <a:gd name="T52" fmla="*/ 12 w 19"/>
                <a:gd name="T53" fmla="*/ 7 h 10"/>
                <a:gd name="T54" fmla="*/ 11 w 19"/>
                <a:gd name="T55" fmla="*/ 8 h 10"/>
                <a:gd name="T56" fmla="*/ 10 w 19"/>
                <a:gd name="T57" fmla="*/ 8 h 10"/>
                <a:gd name="T58" fmla="*/ 9 w 19"/>
                <a:gd name="T59" fmla="*/ 8 h 10"/>
                <a:gd name="T60" fmla="*/ 8 w 19"/>
                <a:gd name="T61" fmla="*/ 8 h 10"/>
                <a:gd name="T62" fmla="*/ 8 w 19"/>
                <a:gd name="T63" fmla="*/ 8 h 10"/>
                <a:gd name="T64" fmla="*/ 7 w 19"/>
                <a:gd name="T65" fmla="*/ 9 h 10"/>
                <a:gd name="T66" fmla="*/ 6 w 19"/>
                <a:gd name="T67" fmla="*/ 9 h 10"/>
                <a:gd name="T68" fmla="*/ 6 w 19"/>
                <a:gd name="T69" fmla="*/ 9 h 10"/>
                <a:gd name="T70" fmla="*/ 6 w 19"/>
                <a:gd name="T71" fmla="*/ 10 h 10"/>
                <a:gd name="T72" fmla="*/ 8 w 19"/>
                <a:gd name="T73" fmla="*/ 10 h 10"/>
                <a:gd name="T74" fmla="*/ 10 w 19"/>
                <a:gd name="T75" fmla="*/ 9 h 10"/>
                <a:gd name="T76" fmla="*/ 12 w 19"/>
                <a:gd name="T77" fmla="*/ 9 h 10"/>
                <a:gd name="T78" fmla="*/ 13 w 19"/>
                <a:gd name="T79" fmla="*/ 8 h 10"/>
                <a:gd name="T80" fmla="*/ 15 w 19"/>
                <a:gd name="T81" fmla="*/ 7 h 10"/>
                <a:gd name="T82" fmla="*/ 16 w 19"/>
                <a:gd name="T83" fmla="*/ 6 h 10"/>
                <a:gd name="T84" fmla="*/ 17 w 19"/>
                <a:gd name="T85" fmla="*/ 4 h 10"/>
                <a:gd name="T86" fmla="*/ 19 w 19"/>
                <a:gd name="T87" fmla="*/ 3 h 10"/>
                <a:gd name="T88" fmla="*/ 18 w 19"/>
                <a:gd name="T89" fmla="*/ 2 h 10"/>
                <a:gd name="T90" fmla="*/ 17 w 19"/>
                <a:gd name="T91" fmla="*/ 2 h 10"/>
                <a:gd name="T92" fmla="*/ 17 w 19"/>
                <a:gd name="T93" fmla="*/ 2 h 10"/>
                <a:gd name="T94" fmla="*/ 16 w 19"/>
                <a:gd name="T95" fmla="*/ 1 h 10"/>
                <a:gd name="T96" fmla="*/ 14 w 19"/>
                <a:gd name="T97" fmla="*/ 1 h 10"/>
                <a:gd name="T98" fmla="*/ 12 w 19"/>
                <a:gd name="T99" fmla="*/ 0 h 10"/>
                <a:gd name="T100" fmla="*/ 10 w 19"/>
                <a:gd name="T10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9" h="10">
                  <a:moveTo>
                    <a:pt x="10" y="0"/>
                  </a:moveTo>
                  <a:lnTo>
                    <a:pt x="10" y="0"/>
                  </a:lnTo>
                  <a:lnTo>
                    <a:pt x="9" y="0"/>
                  </a:lnTo>
                  <a:lnTo>
                    <a:pt x="8" y="0"/>
                  </a:lnTo>
                  <a:lnTo>
                    <a:pt x="7" y="1"/>
                  </a:lnTo>
                  <a:lnTo>
                    <a:pt x="6" y="1"/>
                  </a:lnTo>
                  <a:lnTo>
                    <a:pt x="5" y="1"/>
                  </a:lnTo>
                  <a:lnTo>
                    <a:pt x="4" y="1"/>
                  </a:lnTo>
                  <a:lnTo>
                    <a:pt x="3" y="2"/>
                  </a:lnTo>
                  <a:lnTo>
                    <a:pt x="2" y="2"/>
                  </a:lnTo>
                  <a:lnTo>
                    <a:pt x="1" y="3"/>
                  </a:lnTo>
                  <a:lnTo>
                    <a:pt x="0" y="4"/>
                  </a:lnTo>
                  <a:lnTo>
                    <a:pt x="0" y="4"/>
                  </a:lnTo>
                  <a:lnTo>
                    <a:pt x="0" y="4"/>
                  </a:lnTo>
                  <a:lnTo>
                    <a:pt x="1" y="4"/>
                  </a:lnTo>
                  <a:lnTo>
                    <a:pt x="1" y="4"/>
                  </a:lnTo>
                  <a:lnTo>
                    <a:pt x="1" y="4"/>
                  </a:lnTo>
                  <a:lnTo>
                    <a:pt x="2" y="4"/>
                  </a:lnTo>
                  <a:lnTo>
                    <a:pt x="2" y="4"/>
                  </a:lnTo>
                  <a:lnTo>
                    <a:pt x="2" y="4"/>
                  </a:lnTo>
                  <a:lnTo>
                    <a:pt x="3" y="3"/>
                  </a:lnTo>
                  <a:lnTo>
                    <a:pt x="4" y="3"/>
                  </a:lnTo>
                  <a:lnTo>
                    <a:pt x="5" y="2"/>
                  </a:lnTo>
                  <a:lnTo>
                    <a:pt x="5" y="2"/>
                  </a:lnTo>
                  <a:lnTo>
                    <a:pt x="6" y="2"/>
                  </a:lnTo>
                  <a:lnTo>
                    <a:pt x="7" y="2"/>
                  </a:lnTo>
                  <a:lnTo>
                    <a:pt x="8" y="1"/>
                  </a:lnTo>
                  <a:lnTo>
                    <a:pt x="9" y="1"/>
                  </a:lnTo>
                  <a:lnTo>
                    <a:pt x="10" y="1"/>
                  </a:lnTo>
                  <a:lnTo>
                    <a:pt x="11" y="1"/>
                  </a:lnTo>
                  <a:lnTo>
                    <a:pt x="12" y="2"/>
                  </a:lnTo>
                  <a:lnTo>
                    <a:pt x="13" y="2"/>
                  </a:lnTo>
                  <a:lnTo>
                    <a:pt x="14" y="2"/>
                  </a:lnTo>
                  <a:lnTo>
                    <a:pt x="15" y="2"/>
                  </a:lnTo>
                  <a:lnTo>
                    <a:pt x="16" y="2"/>
                  </a:lnTo>
                  <a:lnTo>
                    <a:pt x="17" y="3"/>
                  </a:lnTo>
                  <a:lnTo>
                    <a:pt x="16" y="3"/>
                  </a:lnTo>
                  <a:lnTo>
                    <a:pt x="16" y="4"/>
                  </a:lnTo>
                  <a:lnTo>
                    <a:pt x="16" y="4"/>
                  </a:lnTo>
                  <a:lnTo>
                    <a:pt x="16" y="4"/>
                  </a:lnTo>
                  <a:lnTo>
                    <a:pt x="16" y="4"/>
                  </a:lnTo>
                  <a:lnTo>
                    <a:pt x="16" y="5"/>
                  </a:lnTo>
                  <a:lnTo>
                    <a:pt x="15" y="5"/>
                  </a:lnTo>
                  <a:lnTo>
                    <a:pt x="15" y="5"/>
                  </a:lnTo>
                  <a:lnTo>
                    <a:pt x="15" y="5"/>
                  </a:lnTo>
                  <a:lnTo>
                    <a:pt x="14" y="6"/>
                  </a:lnTo>
                  <a:lnTo>
                    <a:pt x="14" y="6"/>
                  </a:lnTo>
                  <a:lnTo>
                    <a:pt x="14" y="6"/>
                  </a:lnTo>
                  <a:lnTo>
                    <a:pt x="13" y="6"/>
                  </a:lnTo>
                  <a:lnTo>
                    <a:pt x="13" y="7"/>
                  </a:lnTo>
                  <a:lnTo>
                    <a:pt x="13" y="7"/>
                  </a:lnTo>
                  <a:lnTo>
                    <a:pt x="12" y="7"/>
                  </a:lnTo>
                  <a:lnTo>
                    <a:pt x="12" y="7"/>
                  </a:lnTo>
                  <a:lnTo>
                    <a:pt x="12" y="7"/>
                  </a:lnTo>
                  <a:lnTo>
                    <a:pt x="11" y="8"/>
                  </a:lnTo>
                  <a:lnTo>
                    <a:pt x="11" y="8"/>
                  </a:lnTo>
                  <a:lnTo>
                    <a:pt x="11" y="8"/>
                  </a:lnTo>
                  <a:lnTo>
                    <a:pt x="10" y="8"/>
                  </a:lnTo>
                  <a:lnTo>
                    <a:pt x="10" y="8"/>
                  </a:lnTo>
                  <a:lnTo>
                    <a:pt x="9" y="8"/>
                  </a:lnTo>
                  <a:lnTo>
                    <a:pt x="9" y="8"/>
                  </a:lnTo>
                  <a:lnTo>
                    <a:pt x="8" y="8"/>
                  </a:lnTo>
                  <a:lnTo>
                    <a:pt x="8" y="8"/>
                  </a:lnTo>
                  <a:lnTo>
                    <a:pt x="8" y="8"/>
                  </a:lnTo>
                  <a:lnTo>
                    <a:pt x="7" y="9"/>
                  </a:lnTo>
                  <a:lnTo>
                    <a:pt x="7" y="9"/>
                  </a:lnTo>
                  <a:lnTo>
                    <a:pt x="6" y="9"/>
                  </a:lnTo>
                  <a:lnTo>
                    <a:pt x="6" y="9"/>
                  </a:lnTo>
                  <a:lnTo>
                    <a:pt x="6" y="9"/>
                  </a:lnTo>
                  <a:lnTo>
                    <a:pt x="6" y="9"/>
                  </a:lnTo>
                  <a:lnTo>
                    <a:pt x="6" y="9"/>
                  </a:lnTo>
                  <a:lnTo>
                    <a:pt x="6" y="10"/>
                  </a:lnTo>
                  <a:lnTo>
                    <a:pt x="7" y="10"/>
                  </a:lnTo>
                  <a:lnTo>
                    <a:pt x="8" y="10"/>
                  </a:lnTo>
                  <a:lnTo>
                    <a:pt x="9" y="9"/>
                  </a:lnTo>
                  <a:lnTo>
                    <a:pt x="10" y="9"/>
                  </a:lnTo>
                  <a:lnTo>
                    <a:pt x="11" y="9"/>
                  </a:lnTo>
                  <a:lnTo>
                    <a:pt x="12" y="9"/>
                  </a:lnTo>
                  <a:lnTo>
                    <a:pt x="12" y="8"/>
                  </a:lnTo>
                  <a:lnTo>
                    <a:pt x="13" y="8"/>
                  </a:lnTo>
                  <a:lnTo>
                    <a:pt x="14" y="7"/>
                  </a:lnTo>
                  <a:lnTo>
                    <a:pt x="15" y="7"/>
                  </a:lnTo>
                  <a:lnTo>
                    <a:pt x="15" y="6"/>
                  </a:lnTo>
                  <a:lnTo>
                    <a:pt x="16" y="6"/>
                  </a:lnTo>
                  <a:lnTo>
                    <a:pt x="17" y="5"/>
                  </a:lnTo>
                  <a:lnTo>
                    <a:pt x="17" y="4"/>
                  </a:lnTo>
                  <a:lnTo>
                    <a:pt x="18" y="4"/>
                  </a:lnTo>
                  <a:lnTo>
                    <a:pt x="19" y="3"/>
                  </a:lnTo>
                  <a:lnTo>
                    <a:pt x="18" y="3"/>
                  </a:lnTo>
                  <a:lnTo>
                    <a:pt x="18" y="2"/>
                  </a:lnTo>
                  <a:lnTo>
                    <a:pt x="17" y="2"/>
                  </a:lnTo>
                  <a:lnTo>
                    <a:pt x="17" y="2"/>
                  </a:lnTo>
                  <a:lnTo>
                    <a:pt x="17" y="2"/>
                  </a:lnTo>
                  <a:lnTo>
                    <a:pt x="17" y="2"/>
                  </a:lnTo>
                  <a:lnTo>
                    <a:pt x="16" y="1"/>
                  </a:lnTo>
                  <a:lnTo>
                    <a:pt x="16" y="1"/>
                  </a:lnTo>
                  <a:lnTo>
                    <a:pt x="15" y="1"/>
                  </a:lnTo>
                  <a:lnTo>
                    <a:pt x="14" y="1"/>
                  </a:lnTo>
                  <a:lnTo>
                    <a:pt x="13" y="0"/>
                  </a:lnTo>
                  <a:lnTo>
                    <a:pt x="12" y="0"/>
                  </a:lnTo>
                  <a:lnTo>
                    <a:pt x="11" y="0"/>
                  </a:lnTo>
                  <a:lnTo>
                    <a:pt x="1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6" name="Freeform 102"/>
            <p:cNvSpPr>
              <a:spLocks noEditPoints="1"/>
            </p:cNvSpPr>
            <p:nvPr/>
          </p:nvSpPr>
          <p:spPr bwMode="auto">
            <a:xfrm>
              <a:off x="7791450" y="5016501"/>
              <a:ext cx="25400" cy="15875"/>
            </a:xfrm>
            <a:custGeom>
              <a:avLst/>
              <a:gdLst>
                <a:gd name="T0" fmla="*/ 10 w 26"/>
                <a:gd name="T1" fmla="*/ 16 h 16"/>
                <a:gd name="T2" fmla="*/ 10 w 26"/>
                <a:gd name="T3" fmla="*/ 16 h 16"/>
                <a:gd name="T4" fmla="*/ 4 w 26"/>
                <a:gd name="T5" fmla="*/ 16 h 16"/>
                <a:gd name="T6" fmla="*/ 6 w 26"/>
                <a:gd name="T7" fmla="*/ 12 h 16"/>
                <a:gd name="T8" fmla="*/ 5 w 26"/>
                <a:gd name="T9" fmla="*/ 10 h 16"/>
                <a:gd name="T10" fmla="*/ 4 w 26"/>
                <a:gd name="T11" fmla="*/ 10 h 16"/>
                <a:gd name="T12" fmla="*/ 2 w 26"/>
                <a:gd name="T13" fmla="*/ 10 h 16"/>
                <a:gd name="T14" fmla="*/ 0 w 26"/>
                <a:gd name="T15" fmla="*/ 9 h 16"/>
                <a:gd name="T16" fmla="*/ 0 w 26"/>
                <a:gd name="T17" fmla="*/ 5 h 16"/>
                <a:gd name="T18" fmla="*/ 4 w 26"/>
                <a:gd name="T19" fmla="*/ 2 h 16"/>
                <a:gd name="T20" fmla="*/ 11 w 26"/>
                <a:gd name="T21" fmla="*/ 0 h 16"/>
                <a:gd name="T22" fmla="*/ 14 w 26"/>
                <a:gd name="T23" fmla="*/ 0 h 16"/>
                <a:gd name="T24" fmla="*/ 22 w 26"/>
                <a:gd name="T25" fmla="*/ 2 h 16"/>
                <a:gd name="T26" fmla="*/ 23 w 26"/>
                <a:gd name="T27" fmla="*/ 3 h 16"/>
                <a:gd name="T28" fmla="*/ 26 w 26"/>
                <a:gd name="T29" fmla="*/ 5 h 16"/>
                <a:gd name="T30" fmla="*/ 22 w 26"/>
                <a:gd name="T31" fmla="*/ 11 h 16"/>
                <a:gd name="T32" fmla="*/ 16 w 26"/>
                <a:gd name="T33" fmla="*/ 15 h 16"/>
                <a:gd name="T34" fmla="*/ 10 w 26"/>
                <a:gd name="T35" fmla="*/ 16 h 16"/>
                <a:gd name="T36" fmla="*/ 9 w 26"/>
                <a:gd name="T37" fmla="*/ 9 h 16"/>
                <a:gd name="T38" fmla="*/ 9 w 26"/>
                <a:gd name="T39" fmla="*/ 9 h 16"/>
                <a:gd name="T40" fmla="*/ 9 w 26"/>
                <a:gd name="T41" fmla="*/ 10 h 16"/>
                <a:gd name="T42" fmla="*/ 9 w 26"/>
                <a:gd name="T43" fmla="*/ 9 h 16"/>
                <a:gd name="T44" fmla="*/ 10 w 26"/>
                <a:gd name="T45" fmla="*/ 9 h 16"/>
                <a:gd name="T46" fmla="*/ 10 w 26"/>
                <a:gd name="T47" fmla="*/ 8 h 16"/>
                <a:gd name="T48" fmla="*/ 11 w 26"/>
                <a:gd name="T49" fmla="*/ 8 h 16"/>
                <a:gd name="T50" fmla="*/ 12 w 26"/>
                <a:gd name="T51" fmla="*/ 9 h 16"/>
                <a:gd name="T52" fmla="*/ 13 w 26"/>
                <a:gd name="T53" fmla="*/ 9 h 16"/>
                <a:gd name="T54" fmla="*/ 12 w 26"/>
                <a:gd name="T55" fmla="*/ 8 h 16"/>
                <a:gd name="T56" fmla="*/ 9 w 26"/>
                <a:gd name="T57" fmla="*/ 9 h 16"/>
                <a:gd name="T58" fmla="*/ 12 w 26"/>
                <a:gd name="T59" fmla="*/ 8 h 16"/>
                <a:gd name="T60" fmla="*/ 12 w 26"/>
                <a:gd name="T61" fmla="*/ 8 h 16"/>
                <a:gd name="T62" fmla="*/ 13 w 26"/>
                <a:gd name="T63" fmla="*/ 9 h 16"/>
                <a:gd name="T64" fmla="*/ 14 w 26"/>
                <a:gd name="T65" fmla="*/ 8 h 16"/>
                <a:gd name="T66" fmla="*/ 14 w 26"/>
                <a:gd name="T67" fmla="*/ 8 h 16"/>
                <a:gd name="T68" fmla="*/ 12 w 26"/>
                <a:gd name="T69"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6" h="16">
                  <a:moveTo>
                    <a:pt x="10" y="16"/>
                  </a:moveTo>
                  <a:lnTo>
                    <a:pt x="10" y="16"/>
                  </a:lnTo>
                  <a:lnTo>
                    <a:pt x="4" y="16"/>
                  </a:lnTo>
                  <a:lnTo>
                    <a:pt x="6" y="12"/>
                  </a:lnTo>
                  <a:lnTo>
                    <a:pt x="5" y="10"/>
                  </a:lnTo>
                  <a:lnTo>
                    <a:pt x="4" y="10"/>
                  </a:lnTo>
                  <a:lnTo>
                    <a:pt x="2" y="10"/>
                  </a:lnTo>
                  <a:lnTo>
                    <a:pt x="0" y="9"/>
                  </a:lnTo>
                  <a:lnTo>
                    <a:pt x="0" y="5"/>
                  </a:lnTo>
                  <a:lnTo>
                    <a:pt x="4" y="2"/>
                  </a:lnTo>
                  <a:lnTo>
                    <a:pt x="11" y="0"/>
                  </a:lnTo>
                  <a:lnTo>
                    <a:pt x="14" y="0"/>
                  </a:lnTo>
                  <a:lnTo>
                    <a:pt x="22" y="2"/>
                  </a:lnTo>
                  <a:lnTo>
                    <a:pt x="23" y="3"/>
                  </a:lnTo>
                  <a:lnTo>
                    <a:pt x="26" y="5"/>
                  </a:lnTo>
                  <a:lnTo>
                    <a:pt x="22" y="11"/>
                  </a:lnTo>
                  <a:lnTo>
                    <a:pt x="16" y="15"/>
                  </a:lnTo>
                  <a:lnTo>
                    <a:pt x="10" y="16"/>
                  </a:lnTo>
                  <a:close/>
                  <a:moveTo>
                    <a:pt x="9" y="9"/>
                  </a:moveTo>
                  <a:lnTo>
                    <a:pt x="9" y="9"/>
                  </a:lnTo>
                  <a:lnTo>
                    <a:pt x="9" y="10"/>
                  </a:lnTo>
                  <a:lnTo>
                    <a:pt x="9" y="9"/>
                  </a:lnTo>
                  <a:lnTo>
                    <a:pt x="10" y="9"/>
                  </a:lnTo>
                  <a:lnTo>
                    <a:pt x="10" y="8"/>
                  </a:lnTo>
                  <a:lnTo>
                    <a:pt x="11" y="8"/>
                  </a:lnTo>
                  <a:lnTo>
                    <a:pt x="12" y="9"/>
                  </a:lnTo>
                  <a:lnTo>
                    <a:pt x="13" y="9"/>
                  </a:lnTo>
                  <a:lnTo>
                    <a:pt x="12" y="8"/>
                  </a:lnTo>
                  <a:lnTo>
                    <a:pt x="9" y="9"/>
                  </a:lnTo>
                  <a:close/>
                  <a:moveTo>
                    <a:pt x="12" y="8"/>
                  </a:moveTo>
                  <a:lnTo>
                    <a:pt x="12" y="8"/>
                  </a:lnTo>
                  <a:lnTo>
                    <a:pt x="13" y="9"/>
                  </a:lnTo>
                  <a:lnTo>
                    <a:pt x="14" y="8"/>
                  </a:lnTo>
                  <a:lnTo>
                    <a:pt x="14" y="8"/>
                  </a:lnTo>
                  <a:lnTo>
                    <a:pt x="12" y="8"/>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7" name="Freeform 103"/>
            <p:cNvSpPr>
              <a:spLocks/>
            </p:cNvSpPr>
            <p:nvPr/>
          </p:nvSpPr>
          <p:spPr bwMode="auto">
            <a:xfrm>
              <a:off x="7432675" y="4562476"/>
              <a:ext cx="0" cy="0"/>
            </a:xfrm>
            <a:custGeom>
              <a:avLst/>
              <a:gdLst>
                <a:gd name="T0" fmla="*/ 0 w 1"/>
                <a:gd name="T1" fmla="*/ 0 w 1"/>
                <a:gd name="T2" fmla="*/ 0 w 1"/>
                <a:gd name="T3" fmla="*/ 1 w 1"/>
                <a:gd name="T4" fmla="*/ 0 w 1"/>
              </a:gdLst>
              <a:ahLst/>
              <a:cxnLst>
                <a:cxn ang="0">
                  <a:pos x="T0" y="0"/>
                </a:cxn>
                <a:cxn ang="0">
                  <a:pos x="T1" y="0"/>
                </a:cxn>
                <a:cxn ang="0">
                  <a:pos x="T2" y="0"/>
                </a:cxn>
                <a:cxn ang="0">
                  <a:pos x="T3" y="0"/>
                </a:cxn>
                <a:cxn ang="0">
                  <a:pos x="T4" y="0"/>
                </a:cxn>
              </a:cxnLst>
              <a:rect l="0" t="0" r="r" b="b"/>
              <a:pathLst>
                <a:path w="1">
                  <a:moveTo>
                    <a:pt x="0" y="0"/>
                  </a:moveTo>
                  <a:lnTo>
                    <a:pt x="0" y="0"/>
                  </a:lnTo>
                  <a:lnTo>
                    <a:pt x="0" y="0"/>
                  </a:lnTo>
                  <a:lnTo>
                    <a:pt x="1" y="0"/>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8" name="Freeform 104"/>
            <p:cNvSpPr>
              <a:spLocks/>
            </p:cNvSpPr>
            <p:nvPr/>
          </p:nvSpPr>
          <p:spPr bwMode="auto">
            <a:xfrm>
              <a:off x="7432675" y="4557713"/>
              <a:ext cx="0" cy="6350"/>
            </a:xfrm>
            <a:custGeom>
              <a:avLst/>
              <a:gdLst>
                <a:gd name="T0" fmla="*/ 0 w 1"/>
                <a:gd name="T1" fmla="*/ 7 h 7"/>
                <a:gd name="T2" fmla="*/ 0 w 1"/>
                <a:gd name="T3" fmla="*/ 7 h 7"/>
                <a:gd name="T4" fmla="*/ 1 w 1"/>
                <a:gd name="T5" fmla="*/ 7 h 7"/>
                <a:gd name="T6" fmla="*/ 1 w 1"/>
                <a:gd name="T7" fmla="*/ 0 h 7"/>
                <a:gd name="T8" fmla="*/ 0 w 1"/>
                <a:gd name="T9" fmla="*/ 0 h 7"/>
                <a:gd name="T10" fmla="*/ 0 w 1"/>
                <a:gd name="T11" fmla="*/ 7 h 7"/>
              </a:gdLst>
              <a:ahLst/>
              <a:cxnLst>
                <a:cxn ang="0">
                  <a:pos x="T0" y="T1"/>
                </a:cxn>
                <a:cxn ang="0">
                  <a:pos x="T2" y="T3"/>
                </a:cxn>
                <a:cxn ang="0">
                  <a:pos x="T4" y="T5"/>
                </a:cxn>
                <a:cxn ang="0">
                  <a:pos x="T6" y="T7"/>
                </a:cxn>
                <a:cxn ang="0">
                  <a:pos x="T8" y="T9"/>
                </a:cxn>
                <a:cxn ang="0">
                  <a:pos x="T10" y="T11"/>
                </a:cxn>
              </a:cxnLst>
              <a:rect l="0" t="0" r="r" b="b"/>
              <a:pathLst>
                <a:path w="1" h="7">
                  <a:moveTo>
                    <a:pt x="0" y="7"/>
                  </a:moveTo>
                  <a:lnTo>
                    <a:pt x="0" y="7"/>
                  </a:lnTo>
                  <a:lnTo>
                    <a:pt x="1" y="7"/>
                  </a:lnTo>
                  <a:lnTo>
                    <a:pt x="1" y="0"/>
                  </a:lnTo>
                  <a:lnTo>
                    <a:pt x="0" y="0"/>
                  </a:lnTo>
                  <a:lnTo>
                    <a:pt x="0" y="7"/>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9" name="Freeform 105"/>
            <p:cNvSpPr>
              <a:spLocks/>
            </p:cNvSpPr>
            <p:nvPr/>
          </p:nvSpPr>
          <p:spPr bwMode="auto">
            <a:xfrm>
              <a:off x="7432675" y="4562476"/>
              <a:ext cx="0" cy="0"/>
            </a:xfrm>
            <a:custGeom>
              <a:avLst/>
              <a:gdLst>
                <a:gd name="T0" fmla="*/ 0 w 1"/>
                <a:gd name="T1" fmla="*/ 0 w 1"/>
                <a:gd name="T2" fmla="*/ 0 w 1"/>
                <a:gd name="T3" fmla="*/ 1 w 1"/>
                <a:gd name="T4" fmla="*/ 0 w 1"/>
              </a:gdLst>
              <a:ahLst/>
              <a:cxnLst>
                <a:cxn ang="0">
                  <a:pos x="T0" y="0"/>
                </a:cxn>
                <a:cxn ang="0">
                  <a:pos x="T1" y="0"/>
                </a:cxn>
                <a:cxn ang="0">
                  <a:pos x="T2" y="0"/>
                </a:cxn>
                <a:cxn ang="0">
                  <a:pos x="T3" y="0"/>
                </a:cxn>
                <a:cxn ang="0">
                  <a:pos x="T4" y="0"/>
                </a:cxn>
              </a:cxnLst>
              <a:rect l="0" t="0" r="r" b="b"/>
              <a:pathLst>
                <a:path w="1">
                  <a:moveTo>
                    <a:pt x="0" y="0"/>
                  </a:moveTo>
                  <a:lnTo>
                    <a:pt x="0" y="0"/>
                  </a:lnTo>
                  <a:lnTo>
                    <a:pt x="0" y="0"/>
                  </a:lnTo>
                  <a:lnTo>
                    <a:pt x="1" y="0"/>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0" name="Freeform 106"/>
            <p:cNvSpPr>
              <a:spLocks/>
            </p:cNvSpPr>
            <p:nvPr/>
          </p:nvSpPr>
          <p:spPr bwMode="auto">
            <a:xfrm>
              <a:off x="7432675" y="4557713"/>
              <a:ext cx="0" cy="6350"/>
            </a:xfrm>
            <a:custGeom>
              <a:avLst/>
              <a:gdLst>
                <a:gd name="T0" fmla="*/ 0 w 1"/>
                <a:gd name="T1" fmla="*/ 7 h 7"/>
                <a:gd name="T2" fmla="*/ 0 w 1"/>
                <a:gd name="T3" fmla="*/ 7 h 7"/>
                <a:gd name="T4" fmla="*/ 1 w 1"/>
                <a:gd name="T5" fmla="*/ 7 h 7"/>
                <a:gd name="T6" fmla="*/ 1 w 1"/>
                <a:gd name="T7" fmla="*/ 0 h 7"/>
                <a:gd name="T8" fmla="*/ 0 w 1"/>
                <a:gd name="T9" fmla="*/ 0 h 7"/>
                <a:gd name="T10" fmla="*/ 0 w 1"/>
                <a:gd name="T11" fmla="*/ 7 h 7"/>
              </a:gdLst>
              <a:ahLst/>
              <a:cxnLst>
                <a:cxn ang="0">
                  <a:pos x="T0" y="T1"/>
                </a:cxn>
                <a:cxn ang="0">
                  <a:pos x="T2" y="T3"/>
                </a:cxn>
                <a:cxn ang="0">
                  <a:pos x="T4" y="T5"/>
                </a:cxn>
                <a:cxn ang="0">
                  <a:pos x="T6" y="T7"/>
                </a:cxn>
                <a:cxn ang="0">
                  <a:pos x="T8" y="T9"/>
                </a:cxn>
                <a:cxn ang="0">
                  <a:pos x="T10" y="T11"/>
                </a:cxn>
              </a:cxnLst>
              <a:rect l="0" t="0" r="r" b="b"/>
              <a:pathLst>
                <a:path w="1" h="7">
                  <a:moveTo>
                    <a:pt x="0" y="7"/>
                  </a:moveTo>
                  <a:lnTo>
                    <a:pt x="0" y="7"/>
                  </a:lnTo>
                  <a:lnTo>
                    <a:pt x="1" y="7"/>
                  </a:lnTo>
                  <a:lnTo>
                    <a:pt x="1" y="0"/>
                  </a:lnTo>
                  <a:lnTo>
                    <a:pt x="0" y="0"/>
                  </a:lnTo>
                  <a:lnTo>
                    <a:pt x="0" y="7"/>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1" name="Freeform 107"/>
            <p:cNvSpPr>
              <a:spLocks/>
            </p:cNvSpPr>
            <p:nvPr/>
          </p:nvSpPr>
          <p:spPr bwMode="auto">
            <a:xfrm>
              <a:off x="7307263" y="4624388"/>
              <a:ext cx="1588" cy="0"/>
            </a:xfrm>
            <a:custGeom>
              <a:avLst/>
              <a:gdLst>
                <a:gd name="T0" fmla="*/ 0 w 1"/>
                <a:gd name="T1" fmla="*/ 0 w 1"/>
                <a:gd name="T2" fmla="*/ 0 w 1"/>
                <a:gd name="T3" fmla="*/ 1 w 1"/>
                <a:gd name="T4" fmla="*/ 0 w 1"/>
              </a:gdLst>
              <a:ahLst/>
              <a:cxnLst>
                <a:cxn ang="0">
                  <a:pos x="T0" y="0"/>
                </a:cxn>
                <a:cxn ang="0">
                  <a:pos x="T1" y="0"/>
                </a:cxn>
                <a:cxn ang="0">
                  <a:pos x="T2" y="0"/>
                </a:cxn>
                <a:cxn ang="0">
                  <a:pos x="T3" y="0"/>
                </a:cxn>
                <a:cxn ang="0">
                  <a:pos x="T4" y="0"/>
                </a:cxn>
              </a:cxnLst>
              <a:rect l="0" t="0" r="r" b="b"/>
              <a:pathLst>
                <a:path w="1">
                  <a:moveTo>
                    <a:pt x="0" y="0"/>
                  </a:moveTo>
                  <a:lnTo>
                    <a:pt x="0" y="0"/>
                  </a:lnTo>
                  <a:lnTo>
                    <a:pt x="0" y="0"/>
                  </a:lnTo>
                  <a:lnTo>
                    <a:pt x="1" y="0"/>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2" name="Freeform 108"/>
            <p:cNvSpPr>
              <a:spLocks/>
            </p:cNvSpPr>
            <p:nvPr/>
          </p:nvSpPr>
          <p:spPr bwMode="auto">
            <a:xfrm>
              <a:off x="7307263" y="4622801"/>
              <a:ext cx="1588" cy="6350"/>
            </a:xfrm>
            <a:custGeom>
              <a:avLst/>
              <a:gdLst>
                <a:gd name="T0" fmla="*/ 0 w 1"/>
                <a:gd name="T1" fmla="*/ 7 h 7"/>
                <a:gd name="T2" fmla="*/ 0 w 1"/>
                <a:gd name="T3" fmla="*/ 7 h 7"/>
                <a:gd name="T4" fmla="*/ 1 w 1"/>
                <a:gd name="T5" fmla="*/ 7 h 7"/>
                <a:gd name="T6" fmla="*/ 1 w 1"/>
                <a:gd name="T7" fmla="*/ 0 h 7"/>
                <a:gd name="T8" fmla="*/ 0 w 1"/>
                <a:gd name="T9" fmla="*/ 0 h 7"/>
                <a:gd name="T10" fmla="*/ 0 w 1"/>
                <a:gd name="T11" fmla="*/ 7 h 7"/>
              </a:gdLst>
              <a:ahLst/>
              <a:cxnLst>
                <a:cxn ang="0">
                  <a:pos x="T0" y="T1"/>
                </a:cxn>
                <a:cxn ang="0">
                  <a:pos x="T2" y="T3"/>
                </a:cxn>
                <a:cxn ang="0">
                  <a:pos x="T4" y="T5"/>
                </a:cxn>
                <a:cxn ang="0">
                  <a:pos x="T6" y="T7"/>
                </a:cxn>
                <a:cxn ang="0">
                  <a:pos x="T8" y="T9"/>
                </a:cxn>
                <a:cxn ang="0">
                  <a:pos x="T10" y="T11"/>
                </a:cxn>
              </a:cxnLst>
              <a:rect l="0" t="0" r="r" b="b"/>
              <a:pathLst>
                <a:path w="1" h="7">
                  <a:moveTo>
                    <a:pt x="0" y="7"/>
                  </a:moveTo>
                  <a:lnTo>
                    <a:pt x="0" y="7"/>
                  </a:lnTo>
                  <a:lnTo>
                    <a:pt x="1" y="7"/>
                  </a:lnTo>
                  <a:lnTo>
                    <a:pt x="1" y="0"/>
                  </a:lnTo>
                  <a:lnTo>
                    <a:pt x="0" y="0"/>
                  </a:lnTo>
                  <a:lnTo>
                    <a:pt x="0" y="7"/>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3" name="Freeform 109"/>
            <p:cNvSpPr>
              <a:spLocks/>
            </p:cNvSpPr>
            <p:nvPr/>
          </p:nvSpPr>
          <p:spPr bwMode="auto">
            <a:xfrm>
              <a:off x="7439025" y="4624388"/>
              <a:ext cx="0" cy="0"/>
            </a:xfrm>
            <a:custGeom>
              <a:avLst/>
              <a:gdLst>
                <a:gd name="T0" fmla="*/ 0 w 1"/>
                <a:gd name="T1" fmla="*/ 0 w 1"/>
                <a:gd name="T2" fmla="*/ 0 w 1"/>
                <a:gd name="T3" fmla="*/ 1 w 1"/>
                <a:gd name="T4" fmla="*/ 0 w 1"/>
              </a:gdLst>
              <a:ahLst/>
              <a:cxnLst>
                <a:cxn ang="0">
                  <a:pos x="T0" y="0"/>
                </a:cxn>
                <a:cxn ang="0">
                  <a:pos x="T1" y="0"/>
                </a:cxn>
                <a:cxn ang="0">
                  <a:pos x="T2" y="0"/>
                </a:cxn>
                <a:cxn ang="0">
                  <a:pos x="T3" y="0"/>
                </a:cxn>
                <a:cxn ang="0">
                  <a:pos x="T4" y="0"/>
                </a:cxn>
              </a:cxnLst>
              <a:rect l="0" t="0" r="r" b="b"/>
              <a:pathLst>
                <a:path w="1">
                  <a:moveTo>
                    <a:pt x="0" y="0"/>
                  </a:moveTo>
                  <a:lnTo>
                    <a:pt x="0" y="0"/>
                  </a:lnTo>
                  <a:lnTo>
                    <a:pt x="0" y="0"/>
                  </a:lnTo>
                  <a:lnTo>
                    <a:pt x="1" y="0"/>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4" name="Freeform 110"/>
            <p:cNvSpPr>
              <a:spLocks/>
            </p:cNvSpPr>
            <p:nvPr/>
          </p:nvSpPr>
          <p:spPr bwMode="auto">
            <a:xfrm>
              <a:off x="7439025" y="4622801"/>
              <a:ext cx="0" cy="6350"/>
            </a:xfrm>
            <a:custGeom>
              <a:avLst/>
              <a:gdLst>
                <a:gd name="T0" fmla="*/ 0 w 1"/>
                <a:gd name="T1" fmla="*/ 7 h 7"/>
                <a:gd name="T2" fmla="*/ 0 w 1"/>
                <a:gd name="T3" fmla="*/ 7 h 7"/>
                <a:gd name="T4" fmla="*/ 1 w 1"/>
                <a:gd name="T5" fmla="*/ 7 h 7"/>
                <a:gd name="T6" fmla="*/ 1 w 1"/>
                <a:gd name="T7" fmla="*/ 0 h 7"/>
                <a:gd name="T8" fmla="*/ 0 w 1"/>
                <a:gd name="T9" fmla="*/ 0 h 7"/>
                <a:gd name="T10" fmla="*/ 0 w 1"/>
                <a:gd name="T11" fmla="*/ 7 h 7"/>
              </a:gdLst>
              <a:ahLst/>
              <a:cxnLst>
                <a:cxn ang="0">
                  <a:pos x="T0" y="T1"/>
                </a:cxn>
                <a:cxn ang="0">
                  <a:pos x="T2" y="T3"/>
                </a:cxn>
                <a:cxn ang="0">
                  <a:pos x="T4" y="T5"/>
                </a:cxn>
                <a:cxn ang="0">
                  <a:pos x="T6" y="T7"/>
                </a:cxn>
                <a:cxn ang="0">
                  <a:pos x="T8" y="T9"/>
                </a:cxn>
                <a:cxn ang="0">
                  <a:pos x="T10" y="T11"/>
                </a:cxn>
              </a:cxnLst>
              <a:rect l="0" t="0" r="r" b="b"/>
              <a:pathLst>
                <a:path w="1" h="7">
                  <a:moveTo>
                    <a:pt x="0" y="7"/>
                  </a:moveTo>
                  <a:lnTo>
                    <a:pt x="0" y="7"/>
                  </a:lnTo>
                  <a:lnTo>
                    <a:pt x="1" y="7"/>
                  </a:lnTo>
                  <a:lnTo>
                    <a:pt x="1" y="0"/>
                  </a:lnTo>
                  <a:lnTo>
                    <a:pt x="0" y="0"/>
                  </a:lnTo>
                  <a:lnTo>
                    <a:pt x="0" y="7"/>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5" name="Freeform 111"/>
            <p:cNvSpPr>
              <a:spLocks noEditPoints="1"/>
            </p:cNvSpPr>
            <p:nvPr/>
          </p:nvSpPr>
          <p:spPr bwMode="auto">
            <a:xfrm>
              <a:off x="7399338" y="4614863"/>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close/>
                  <a:moveTo>
                    <a:pt x="0" y="0"/>
                  </a:moveTo>
                  <a:lnTo>
                    <a:pt x="0" y="0"/>
                  </a:lnTo>
                  <a:lnTo>
                    <a:pt x="0" y="0"/>
                  </a:lnTo>
                  <a:lnTo>
                    <a:pt x="0" y="0"/>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6" name="Freeform 112"/>
            <p:cNvSpPr>
              <a:spLocks/>
            </p:cNvSpPr>
            <p:nvPr/>
          </p:nvSpPr>
          <p:spPr bwMode="auto">
            <a:xfrm>
              <a:off x="7392988" y="4611688"/>
              <a:ext cx="7938" cy="6350"/>
            </a:xfrm>
            <a:custGeom>
              <a:avLst/>
              <a:gdLst>
                <a:gd name="T0" fmla="*/ 0 w 9"/>
                <a:gd name="T1" fmla="*/ 2 h 6"/>
                <a:gd name="T2" fmla="*/ 0 w 9"/>
                <a:gd name="T3" fmla="*/ 2 h 6"/>
                <a:gd name="T4" fmla="*/ 4 w 9"/>
                <a:gd name="T5" fmla="*/ 6 h 6"/>
                <a:gd name="T6" fmla="*/ 6 w 9"/>
                <a:gd name="T7" fmla="*/ 4 h 6"/>
                <a:gd name="T8" fmla="*/ 8 w 9"/>
                <a:gd name="T9" fmla="*/ 5 h 6"/>
                <a:gd name="T10" fmla="*/ 6 w 9"/>
                <a:gd name="T11" fmla="*/ 3 h 6"/>
                <a:gd name="T12" fmla="*/ 6 w 9"/>
                <a:gd name="T13" fmla="*/ 3 h 6"/>
                <a:gd name="T14" fmla="*/ 8 w 9"/>
                <a:gd name="T15" fmla="*/ 5 h 6"/>
                <a:gd name="T16" fmla="*/ 6 w 9"/>
                <a:gd name="T17" fmla="*/ 3 h 6"/>
                <a:gd name="T18" fmla="*/ 9 w 9"/>
                <a:gd name="T19" fmla="*/ 1 h 6"/>
                <a:gd name="T20" fmla="*/ 8 w 9"/>
                <a:gd name="T21" fmla="*/ 0 h 6"/>
                <a:gd name="T22" fmla="*/ 6 w 9"/>
                <a:gd name="T23" fmla="*/ 2 h 6"/>
                <a:gd name="T24" fmla="*/ 4 w 9"/>
                <a:gd name="T25" fmla="*/ 0 h 6"/>
                <a:gd name="T26" fmla="*/ 0 w 9"/>
                <a:gd name="T27"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 h="6">
                  <a:moveTo>
                    <a:pt x="0" y="2"/>
                  </a:moveTo>
                  <a:lnTo>
                    <a:pt x="0" y="2"/>
                  </a:lnTo>
                  <a:lnTo>
                    <a:pt x="4" y="6"/>
                  </a:lnTo>
                  <a:lnTo>
                    <a:pt x="6" y="4"/>
                  </a:lnTo>
                  <a:lnTo>
                    <a:pt x="8" y="5"/>
                  </a:lnTo>
                  <a:lnTo>
                    <a:pt x="6" y="3"/>
                  </a:lnTo>
                  <a:lnTo>
                    <a:pt x="6" y="3"/>
                  </a:lnTo>
                  <a:lnTo>
                    <a:pt x="8" y="5"/>
                  </a:lnTo>
                  <a:lnTo>
                    <a:pt x="6" y="3"/>
                  </a:lnTo>
                  <a:lnTo>
                    <a:pt x="9" y="1"/>
                  </a:lnTo>
                  <a:lnTo>
                    <a:pt x="8" y="0"/>
                  </a:lnTo>
                  <a:lnTo>
                    <a:pt x="6" y="2"/>
                  </a:lnTo>
                  <a:lnTo>
                    <a:pt x="4" y="0"/>
                  </a:lnTo>
                  <a:lnTo>
                    <a:pt x="0" y="2"/>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7" name="Freeform 113"/>
            <p:cNvSpPr>
              <a:spLocks noEditPoints="1"/>
            </p:cNvSpPr>
            <p:nvPr/>
          </p:nvSpPr>
          <p:spPr bwMode="auto">
            <a:xfrm>
              <a:off x="7348538" y="4614863"/>
              <a:ext cx="0" cy="0"/>
            </a:xfrm>
            <a:custGeom>
              <a:avLst/>
              <a:gdLst>
                <a:gd name="T0" fmla="*/ 1 w 1"/>
                <a:gd name="T1" fmla="*/ 1 w 1"/>
                <a:gd name="T2" fmla="*/ 1 w 1"/>
                <a:gd name="T3" fmla="*/ 1 w 1"/>
                <a:gd name="T4" fmla="*/ 1 w 1"/>
                <a:gd name="T5" fmla="*/ 1 w 1"/>
                <a:gd name="T6" fmla="*/ 1 w 1"/>
                <a:gd name="T7" fmla="*/ 1 w 1"/>
                <a:gd name="T8" fmla="*/ 0 w 1"/>
                <a:gd name="T9" fmla="*/ 0 w 1"/>
                <a:gd name="T10" fmla="*/ 0 w 1"/>
                <a:gd name="T11" fmla="*/ 1 w 1"/>
                <a:gd name="T12" fmla="*/ 0 w 1"/>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Lst>
              <a:rect l="0" t="0" r="r" b="b"/>
              <a:pathLst>
                <a:path w="1">
                  <a:moveTo>
                    <a:pt x="1" y="0"/>
                  </a:moveTo>
                  <a:lnTo>
                    <a:pt x="1" y="0"/>
                  </a:lnTo>
                  <a:lnTo>
                    <a:pt x="1" y="0"/>
                  </a:lnTo>
                  <a:lnTo>
                    <a:pt x="1" y="0"/>
                  </a:lnTo>
                  <a:lnTo>
                    <a:pt x="1" y="0"/>
                  </a:lnTo>
                  <a:lnTo>
                    <a:pt x="1" y="0"/>
                  </a:lnTo>
                  <a:lnTo>
                    <a:pt x="1" y="0"/>
                  </a:lnTo>
                  <a:lnTo>
                    <a:pt x="1" y="0"/>
                  </a:lnTo>
                  <a:close/>
                  <a:moveTo>
                    <a:pt x="0" y="0"/>
                  </a:moveTo>
                  <a:lnTo>
                    <a:pt x="0" y="0"/>
                  </a:lnTo>
                  <a:lnTo>
                    <a:pt x="0" y="0"/>
                  </a:lnTo>
                  <a:lnTo>
                    <a:pt x="1" y="0"/>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8" name="Freeform 114"/>
            <p:cNvSpPr>
              <a:spLocks/>
            </p:cNvSpPr>
            <p:nvPr/>
          </p:nvSpPr>
          <p:spPr bwMode="auto">
            <a:xfrm>
              <a:off x="7345363" y="4608513"/>
              <a:ext cx="6350" cy="9525"/>
            </a:xfrm>
            <a:custGeom>
              <a:avLst/>
              <a:gdLst>
                <a:gd name="T0" fmla="*/ 0 w 7"/>
                <a:gd name="T1" fmla="*/ 5 h 9"/>
                <a:gd name="T2" fmla="*/ 0 w 7"/>
                <a:gd name="T3" fmla="*/ 5 h 9"/>
                <a:gd name="T4" fmla="*/ 3 w 7"/>
                <a:gd name="T5" fmla="*/ 6 h 9"/>
                <a:gd name="T6" fmla="*/ 1 w 7"/>
                <a:gd name="T7" fmla="*/ 8 h 9"/>
                <a:gd name="T8" fmla="*/ 2 w 7"/>
                <a:gd name="T9" fmla="*/ 9 h 9"/>
                <a:gd name="T10" fmla="*/ 4 w 7"/>
                <a:gd name="T11" fmla="*/ 7 h 9"/>
                <a:gd name="T12" fmla="*/ 6 w 7"/>
                <a:gd name="T13" fmla="*/ 8 h 9"/>
                <a:gd name="T14" fmla="*/ 7 w 7"/>
                <a:gd name="T15" fmla="*/ 7 h 9"/>
                <a:gd name="T16" fmla="*/ 4 w 7"/>
                <a:gd name="T17" fmla="*/ 6 h 9"/>
                <a:gd name="T18" fmla="*/ 6 w 7"/>
                <a:gd name="T19" fmla="*/ 3 h 9"/>
                <a:gd name="T20" fmla="*/ 3 w 7"/>
                <a:gd name="T21" fmla="*/ 0 h 9"/>
                <a:gd name="T22" fmla="*/ 0 w 7"/>
                <a:gd name="T23"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9">
                  <a:moveTo>
                    <a:pt x="0" y="5"/>
                  </a:moveTo>
                  <a:lnTo>
                    <a:pt x="0" y="5"/>
                  </a:lnTo>
                  <a:lnTo>
                    <a:pt x="3" y="6"/>
                  </a:lnTo>
                  <a:lnTo>
                    <a:pt x="1" y="8"/>
                  </a:lnTo>
                  <a:lnTo>
                    <a:pt x="2" y="9"/>
                  </a:lnTo>
                  <a:lnTo>
                    <a:pt x="4" y="7"/>
                  </a:lnTo>
                  <a:lnTo>
                    <a:pt x="6" y="8"/>
                  </a:lnTo>
                  <a:lnTo>
                    <a:pt x="7" y="7"/>
                  </a:lnTo>
                  <a:lnTo>
                    <a:pt x="4" y="6"/>
                  </a:lnTo>
                  <a:lnTo>
                    <a:pt x="6" y="3"/>
                  </a:lnTo>
                  <a:lnTo>
                    <a:pt x="3" y="0"/>
                  </a:lnTo>
                  <a:lnTo>
                    <a:pt x="0" y="5"/>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9" name="Freeform 115"/>
            <p:cNvSpPr>
              <a:spLocks/>
            </p:cNvSpPr>
            <p:nvPr/>
          </p:nvSpPr>
          <p:spPr bwMode="auto">
            <a:xfrm>
              <a:off x="7362825" y="4651376"/>
              <a:ext cx="0" cy="0"/>
            </a:xfrm>
            <a:custGeom>
              <a:avLst/>
              <a:gdLst>
                <a:gd name="T0" fmla="*/ 1 w 1"/>
                <a:gd name="T1" fmla="*/ 1 w 1"/>
                <a:gd name="T2" fmla="*/ 1 w 1"/>
                <a:gd name="T3" fmla="*/ 0 w 1"/>
                <a:gd name="T4" fmla="*/ 1 w 1"/>
              </a:gdLst>
              <a:ahLst/>
              <a:cxnLst>
                <a:cxn ang="0">
                  <a:pos x="T0" y="0"/>
                </a:cxn>
                <a:cxn ang="0">
                  <a:pos x="T1" y="0"/>
                </a:cxn>
                <a:cxn ang="0">
                  <a:pos x="T2" y="0"/>
                </a:cxn>
                <a:cxn ang="0">
                  <a:pos x="T3" y="0"/>
                </a:cxn>
                <a:cxn ang="0">
                  <a:pos x="T4" y="0"/>
                </a:cxn>
              </a:cxnLst>
              <a:rect l="0" t="0" r="r" b="b"/>
              <a:pathLst>
                <a:path w="1">
                  <a:moveTo>
                    <a:pt x="1" y="0"/>
                  </a:moveTo>
                  <a:lnTo>
                    <a:pt x="1" y="0"/>
                  </a:lnTo>
                  <a:lnTo>
                    <a:pt x="1" y="0"/>
                  </a:lnTo>
                  <a:lnTo>
                    <a:pt x="0" y="0"/>
                  </a:lnTo>
                  <a:lnTo>
                    <a:pt x="1"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0" name="Freeform 116"/>
            <p:cNvSpPr>
              <a:spLocks/>
            </p:cNvSpPr>
            <p:nvPr/>
          </p:nvSpPr>
          <p:spPr bwMode="auto">
            <a:xfrm>
              <a:off x="7361238" y="4648201"/>
              <a:ext cx="4763" cy="6350"/>
            </a:xfrm>
            <a:custGeom>
              <a:avLst/>
              <a:gdLst>
                <a:gd name="T0" fmla="*/ 0 w 4"/>
                <a:gd name="T1" fmla="*/ 6 h 6"/>
                <a:gd name="T2" fmla="*/ 0 w 4"/>
                <a:gd name="T3" fmla="*/ 6 h 6"/>
                <a:gd name="T4" fmla="*/ 1 w 4"/>
                <a:gd name="T5" fmla="*/ 6 h 6"/>
                <a:gd name="T6" fmla="*/ 1 w 4"/>
                <a:gd name="T7" fmla="*/ 6 h 6"/>
                <a:gd name="T8" fmla="*/ 1 w 4"/>
                <a:gd name="T9" fmla="*/ 6 h 6"/>
                <a:gd name="T10" fmla="*/ 4 w 4"/>
                <a:gd name="T11" fmla="*/ 0 h 6"/>
                <a:gd name="T12" fmla="*/ 3 w 4"/>
                <a:gd name="T13" fmla="*/ 0 h 6"/>
                <a:gd name="T14" fmla="*/ 0 w 4"/>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6">
                  <a:moveTo>
                    <a:pt x="0" y="6"/>
                  </a:moveTo>
                  <a:lnTo>
                    <a:pt x="0" y="6"/>
                  </a:lnTo>
                  <a:lnTo>
                    <a:pt x="1" y="6"/>
                  </a:lnTo>
                  <a:lnTo>
                    <a:pt x="1" y="6"/>
                  </a:lnTo>
                  <a:lnTo>
                    <a:pt x="1" y="6"/>
                  </a:lnTo>
                  <a:lnTo>
                    <a:pt x="4" y="0"/>
                  </a:lnTo>
                  <a:lnTo>
                    <a:pt x="3" y="0"/>
                  </a:lnTo>
                  <a:lnTo>
                    <a:pt x="0" y="6"/>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1" name="Freeform 117"/>
            <p:cNvSpPr>
              <a:spLocks/>
            </p:cNvSpPr>
            <p:nvPr/>
          </p:nvSpPr>
          <p:spPr bwMode="auto">
            <a:xfrm>
              <a:off x="7399338" y="4635501"/>
              <a:ext cx="0" cy="1588"/>
            </a:xfrm>
            <a:custGeom>
              <a:avLst/>
              <a:gdLst>
                <a:gd name="T0" fmla="*/ 1 h 1"/>
                <a:gd name="T1" fmla="*/ 1 h 1"/>
                <a:gd name="T2" fmla="*/ 1 h 1"/>
                <a:gd name="T3" fmla="*/ 1 h 1"/>
                <a:gd name="T4" fmla="*/ 1 h 1"/>
                <a:gd name="T5" fmla="*/ 1 h 1"/>
                <a:gd name="T6" fmla="*/ 1 h 1"/>
                <a:gd name="T7" fmla="*/ 0 h 1"/>
                <a:gd name="T8" fmla="*/ 1 h 1"/>
              </a:gdLst>
              <a:ahLst/>
              <a:cxnLst>
                <a:cxn ang="0">
                  <a:pos x="0" y="T0"/>
                </a:cxn>
                <a:cxn ang="0">
                  <a:pos x="0" y="T1"/>
                </a:cxn>
                <a:cxn ang="0">
                  <a:pos x="0" y="T2"/>
                </a:cxn>
                <a:cxn ang="0">
                  <a:pos x="0" y="T3"/>
                </a:cxn>
                <a:cxn ang="0">
                  <a:pos x="0" y="T4"/>
                </a:cxn>
                <a:cxn ang="0">
                  <a:pos x="0" y="T5"/>
                </a:cxn>
                <a:cxn ang="0">
                  <a:pos x="0" y="T6"/>
                </a:cxn>
                <a:cxn ang="0">
                  <a:pos x="0" y="T7"/>
                </a:cxn>
                <a:cxn ang="0">
                  <a:pos x="0" y="T8"/>
                </a:cxn>
              </a:cxnLst>
              <a:rect l="0" t="0" r="r" b="b"/>
              <a:pathLst>
                <a:path h="1">
                  <a:moveTo>
                    <a:pt x="0" y="1"/>
                  </a:moveTo>
                  <a:lnTo>
                    <a:pt x="0" y="1"/>
                  </a:lnTo>
                  <a:lnTo>
                    <a:pt x="0" y="1"/>
                  </a:lnTo>
                  <a:lnTo>
                    <a:pt x="0" y="1"/>
                  </a:lnTo>
                  <a:lnTo>
                    <a:pt x="0" y="1"/>
                  </a:lnTo>
                  <a:lnTo>
                    <a:pt x="0" y="1"/>
                  </a:lnTo>
                  <a:lnTo>
                    <a:pt x="0" y="1"/>
                  </a:lnTo>
                  <a:lnTo>
                    <a:pt x="0" y="0"/>
                  </a:lnTo>
                  <a:lnTo>
                    <a:pt x="0" y="1"/>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2" name="Freeform 118"/>
            <p:cNvSpPr>
              <a:spLocks/>
            </p:cNvSpPr>
            <p:nvPr/>
          </p:nvSpPr>
          <p:spPr bwMode="auto">
            <a:xfrm>
              <a:off x="7385050" y="4629151"/>
              <a:ext cx="15875" cy="12700"/>
            </a:xfrm>
            <a:custGeom>
              <a:avLst/>
              <a:gdLst>
                <a:gd name="T0" fmla="*/ 13 w 18"/>
                <a:gd name="T1" fmla="*/ 10 h 13"/>
                <a:gd name="T2" fmla="*/ 13 w 18"/>
                <a:gd name="T3" fmla="*/ 10 h 13"/>
                <a:gd name="T4" fmla="*/ 15 w 18"/>
                <a:gd name="T5" fmla="*/ 13 h 13"/>
                <a:gd name="T6" fmla="*/ 18 w 18"/>
                <a:gd name="T7" fmla="*/ 8 h 13"/>
                <a:gd name="T8" fmla="*/ 16 w 18"/>
                <a:gd name="T9" fmla="*/ 6 h 13"/>
                <a:gd name="T10" fmla="*/ 17 w 18"/>
                <a:gd name="T11" fmla="*/ 5 h 13"/>
                <a:gd name="T12" fmla="*/ 16 w 18"/>
                <a:gd name="T13" fmla="*/ 4 h 13"/>
                <a:gd name="T14" fmla="*/ 0 w 18"/>
                <a:gd name="T15" fmla="*/ 0 h 13"/>
                <a:gd name="T16" fmla="*/ 13 w 18"/>
                <a:gd name="T17" fmla="*/ 1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3">
                  <a:moveTo>
                    <a:pt x="13" y="10"/>
                  </a:moveTo>
                  <a:lnTo>
                    <a:pt x="13" y="10"/>
                  </a:lnTo>
                  <a:lnTo>
                    <a:pt x="15" y="13"/>
                  </a:lnTo>
                  <a:lnTo>
                    <a:pt x="18" y="8"/>
                  </a:lnTo>
                  <a:lnTo>
                    <a:pt x="16" y="6"/>
                  </a:lnTo>
                  <a:lnTo>
                    <a:pt x="17" y="5"/>
                  </a:lnTo>
                  <a:lnTo>
                    <a:pt x="16" y="4"/>
                  </a:lnTo>
                  <a:lnTo>
                    <a:pt x="0" y="0"/>
                  </a:lnTo>
                  <a:lnTo>
                    <a:pt x="13" y="10"/>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3" name="Rectangle 119"/>
            <p:cNvSpPr>
              <a:spLocks noChangeArrowheads="1"/>
            </p:cNvSpPr>
            <p:nvPr/>
          </p:nvSpPr>
          <p:spPr bwMode="auto">
            <a:xfrm>
              <a:off x="7342188" y="4543426"/>
              <a:ext cx="1588" cy="1588"/>
            </a:xfrm>
            <a:prstGeom prst="rect">
              <a:avLst/>
            </a:prstGeom>
            <a:solidFill>
              <a:srgbClr val="FFFFFF"/>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4" name="Freeform 120"/>
            <p:cNvSpPr>
              <a:spLocks/>
            </p:cNvSpPr>
            <p:nvPr/>
          </p:nvSpPr>
          <p:spPr bwMode="auto">
            <a:xfrm>
              <a:off x="7342188" y="4540251"/>
              <a:ext cx="1588" cy="7938"/>
            </a:xfrm>
            <a:custGeom>
              <a:avLst/>
              <a:gdLst>
                <a:gd name="T0" fmla="*/ 0 w 1"/>
                <a:gd name="T1" fmla="*/ 7 h 7"/>
                <a:gd name="T2" fmla="*/ 0 w 1"/>
                <a:gd name="T3" fmla="*/ 7 h 7"/>
                <a:gd name="T4" fmla="*/ 1 w 1"/>
                <a:gd name="T5" fmla="*/ 7 h 7"/>
                <a:gd name="T6" fmla="*/ 1 w 1"/>
                <a:gd name="T7" fmla="*/ 0 h 7"/>
                <a:gd name="T8" fmla="*/ 0 w 1"/>
                <a:gd name="T9" fmla="*/ 0 h 7"/>
                <a:gd name="T10" fmla="*/ 0 w 1"/>
                <a:gd name="T11" fmla="*/ 7 h 7"/>
              </a:gdLst>
              <a:ahLst/>
              <a:cxnLst>
                <a:cxn ang="0">
                  <a:pos x="T0" y="T1"/>
                </a:cxn>
                <a:cxn ang="0">
                  <a:pos x="T2" y="T3"/>
                </a:cxn>
                <a:cxn ang="0">
                  <a:pos x="T4" y="T5"/>
                </a:cxn>
                <a:cxn ang="0">
                  <a:pos x="T6" y="T7"/>
                </a:cxn>
                <a:cxn ang="0">
                  <a:pos x="T8" y="T9"/>
                </a:cxn>
                <a:cxn ang="0">
                  <a:pos x="T10" y="T11"/>
                </a:cxn>
              </a:cxnLst>
              <a:rect l="0" t="0" r="r" b="b"/>
              <a:pathLst>
                <a:path w="1" h="7">
                  <a:moveTo>
                    <a:pt x="0" y="7"/>
                  </a:moveTo>
                  <a:lnTo>
                    <a:pt x="0" y="7"/>
                  </a:lnTo>
                  <a:lnTo>
                    <a:pt x="1" y="7"/>
                  </a:lnTo>
                  <a:lnTo>
                    <a:pt x="1" y="0"/>
                  </a:lnTo>
                  <a:lnTo>
                    <a:pt x="0" y="0"/>
                  </a:lnTo>
                  <a:lnTo>
                    <a:pt x="0" y="7"/>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5" name="Freeform 121"/>
            <p:cNvSpPr>
              <a:spLocks/>
            </p:cNvSpPr>
            <p:nvPr/>
          </p:nvSpPr>
          <p:spPr bwMode="auto">
            <a:xfrm>
              <a:off x="7356475" y="4587876"/>
              <a:ext cx="0" cy="0"/>
            </a:xfrm>
            <a:custGeom>
              <a:avLst/>
              <a:gdLst>
                <a:gd name="T0" fmla="*/ 0 w 1"/>
                <a:gd name="T1" fmla="*/ 0 w 1"/>
                <a:gd name="T2" fmla="*/ 0 w 1"/>
                <a:gd name="T3" fmla="*/ 1 w 1"/>
                <a:gd name="T4" fmla="*/ 0 w 1"/>
              </a:gdLst>
              <a:ahLst/>
              <a:cxnLst>
                <a:cxn ang="0">
                  <a:pos x="T0" y="0"/>
                </a:cxn>
                <a:cxn ang="0">
                  <a:pos x="T1" y="0"/>
                </a:cxn>
                <a:cxn ang="0">
                  <a:pos x="T2" y="0"/>
                </a:cxn>
                <a:cxn ang="0">
                  <a:pos x="T3" y="0"/>
                </a:cxn>
                <a:cxn ang="0">
                  <a:pos x="T4" y="0"/>
                </a:cxn>
              </a:cxnLst>
              <a:rect l="0" t="0" r="r" b="b"/>
              <a:pathLst>
                <a:path w="1">
                  <a:moveTo>
                    <a:pt x="0" y="0"/>
                  </a:moveTo>
                  <a:lnTo>
                    <a:pt x="0" y="0"/>
                  </a:lnTo>
                  <a:lnTo>
                    <a:pt x="0" y="0"/>
                  </a:lnTo>
                  <a:lnTo>
                    <a:pt x="1" y="0"/>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6" name="Freeform 122"/>
            <p:cNvSpPr>
              <a:spLocks/>
            </p:cNvSpPr>
            <p:nvPr/>
          </p:nvSpPr>
          <p:spPr bwMode="auto">
            <a:xfrm>
              <a:off x="7356475" y="4586288"/>
              <a:ext cx="0" cy="4763"/>
            </a:xfrm>
            <a:custGeom>
              <a:avLst/>
              <a:gdLst>
                <a:gd name="T0" fmla="*/ 0 w 1"/>
                <a:gd name="T1" fmla="*/ 6 h 6"/>
                <a:gd name="T2" fmla="*/ 0 w 1"/>
                <a:gd name="T3" fmla="*/ 6 h 6"/>
                <a:gd name="T4" fmla="*/ 1 w 1"/>
                <a:gd name="T5" fmla="*/ 6 h 6"/>
                <a:gd name="T6" fmla="*/ 1 w 1"/>
                <a:gd name="T7" fmla="*/ 0 h 6"/>
                <a:gd name="T8" fmla="*/ 0 w 1"/>
                <a:gd name="T9" fmla="*/ 0 h 6"/>
                <a:gd name="T10" fmla="*/ 0 w 1"/>
                <a:gd name="T11" fmla="*/ 6 h 6"/>
              </a:gdLst>
              <a:ahLst/>
              <a:cxnLst>
                <a:cxn ang="0">
                  <a:pos x="T0" y="T1"/>
                </a:cxn>
                <a:cxn ang="0">
                  <a:pos x="T2" y="T3"/>
                </a:cxn>
                <a:cxn ang="0">
                  <a:pos x="T4" y="T5"/>
                </a:cxn>
                <a:cxn ang="0">
                  <a:pos x="T6" y="T7"/>
                </a:cxn>
                <a:cxn ang="0">
                  <a:pos x="T8" y="T9"/>
                </a:cxn>
                <a:cxn ang="0">
                  <a:pos x="T10" y="T11"/>
                </a:cxn>
              </a:cxnLst>
              <a:rect l="0" t="0" r="r" b="b"/>
              <a:pathLst>
                <a:path w="1" h="6">
                  <a:moveTo>
                    <a:pt x="0" y="6"/>
                  </a:moveTo>
                  <a:lnTo>
                    <a:pt x="0" y="6"/>
                  </a:lnTo>
                  <a:lnTo>
                    <a:pt x="1" y="6"/>
                  </a:lnTo>
                  <a:lnTo>
                    <a:pt x="1" y="0"/>
                  </a:lnTo>
                  <a:lnTo>
                    <a:pt x="0" y="0"/>
                  </a:lnTo>
                  <a:lnTo>
                    <a:pt x="0" y="6"/>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7" name="Freeform 123"/>
            <p:cNvSpPr>
              <a:spLocks/>
            </p:cNvSpPr>
            <p:nvPr/>
          </p:nvSpPr>
          <p:spPr bwMode="auto">
            <a:xfrm>
              <a:off x="7351713" y="4594226"/>
              <a:ext cx="1588" cy="0"/>
            </a:xfrm>
            <a:custGeom>
              <a:avLst/>
              <a:gdLst>
                <a:gd name="T0" fmla="*/ 1 w 1"/>
                <a:gd name="T1" fmla="*/ 1 w 1"/>
                <a:gd name="T2" fmla="*/ 0 w 1"/>
                <a:gd name="T3" fmla="*/ 1 w 1"/>
                <a:gd name="T4" fmla="*/ 1 w 1"/>
              </a:gdLst>
              <a:ahLst/>
              <a:cxnLst>
                <a:cxn ang="0">
                  <a:pos x="T0" y="0"/>
                </a:cxn>
                <a:cxn ang="0">
                  <a:pos x="T1" y="0"/>
                </a:cxn>
                <a:cxn ang="0">
                  <a:pos x="T2" y="0"/>
                </a:cxn>
                <a:cxn ang="0">
                  <a:pos x="T3" y="0"/>
                </a:cxn>
                <a:cxn ang="0">
                  <a:pos x="T4" y="0"/>
                </a:cxn>
              </a:cxnLst>
              <a:rect l="0" t="0" r="r" b="b"/>
              <a:pathLst>
                <a:path w="1">
                  <a:moveTo>
                    <a:pt x="1" y="0"/>
                  </a:moveTo>
                  <a:lnTo>
                    <a:pt x="1" y="0"/>
                  </a:lnTo>
                  <a:lnTo>
                    <a:pt x="0" y="0"/>
                  </a:lnTo>
                  <a:lnTo>
                    <a:pt x="1" y="0"/>
                  </a:lnTo>
                  <a:lnTo>
                    <a:pt x="1"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8" name="Freeform 124"/>
            <p:cNvSpPr>
              <a:spLocks/>
            </p:cNvSpPr>
            <p:nvPr/>
          </p:nvSpPr>
          <p:spPr bwMode="auto">
            <a:xfrm>
              <a:off x="7351713" y="4591051"/>
              <a:ext cx="1588" cy="6350"/>
            </a:xfrm>
            <a:custGeom>
              <a:avLst/>
              <a:gdLst>
                <a:gd name="T0" fmla="*/ 0 w 1"/>
                <a:gd name="T1" fmla="*/ 7 h 7"/>
                <a:gd name="T2" fmla="*/ 0 w 1"/>
                <a:gd name="T3" fmla="*/ 7 h 7"/>
                <a:gd name="T4" fmla="*/ 1 w 1"/>
                <a:gd name="T5" fmla="*/ 7 h 7"/>
                <a:gd name="T6" fmla="*/ 1 w 1"/>
                <a:gd name="T7" fmla="*/ 0 h 7"/>
                <a:gd name="T8" fmla="*/ 0 w 1"/>
                <a:gd name="T9" fmla="*/ 0 h 7"/>
                <a:gd name="T10" fmla="*/ 0 w 1"/>
                <a:gd name="T11" fmla="*/ 7 h 7"/>
              </a:gdLst>
              <a:ahLst/>
              <a:cxnLst>
                <a:cxn ang="0">
                  <a:pos x="T0" y="T1"/>
                </a:cxn>
                <a:cxn ang="0">
                  <a:pos x="T2" y="T3"/>
                </a:cxn>
                <a:cxn ang="0">
                  <a:pos x="T4" y="T5"/>
                </a:cxn>
                <a:cxn ang="0">
                  <a:pos x="T6" y="T7"/>
                </a:cxn>
                <a:cxn ang="0">
                  <a:pos x="T8" y="T9"/>
                </a:cxn>
                <a:cxn ang="0">
                  <a:pos x="T10" y="T11"/>
                </a:cxn>
              </a:cxnLst>
              <a:rect l="0" t="0" r="r" b="b"/>
              <a:pathLst>
                <a:path w="1" h="7">
                  <a:moveTo>
                    <a:pt x="0" y="7"/>
                  </a:moveTo>
                  <a:lnTo>
                    <a:pt x="0" y="7"/>
                  </a:lnTo>
                  <a:lnTo>
                    <a:pt x="1" y="7"/>
                  </a:lnTo>
                  <a:lnTo>
                    <a:pt x="1" y="0"/>
                  </a:lnTo>
                  <a:lnTo>
                    <a:pt x="0" y="0"/>
                  </a:lnTo>
                  <a:lnTo>
                    <a:pt x="0" y="7"/>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9" name="Freeform 125"/>
            <p:cNvSpPr>
              <a:spLocks/>
            </p:cNvSpPr>
            <p:nvPr/>
          </p:nvSpPr>
          <p:spPr bwMode="auto">
            <a:xfrm>
              <a:off x="7840663" y="4057651"/>
              <a:ext cx="3675063" cy="2617788"/>
            </a:xfrm>
            <a:custGeom>
              <a:avLst/>
              <a:gdLst>
                <a:gd name="T0" fmla="*/ 1727 w 3851"/>
                <a:gd name="T1" fmla="*/ 99 h 2742"/>
                <a:gd name="T2" fmla="*/ 1799 w 3851"/>
                <a:gd name="T3" fmla="*/ 283 h 2742"/>
                <a:gd name="T4" fmla="*/ 1688 w 3851"/>
                <a:gd name="T5" fmla="*/ 534 h 2742"/>
                <a:gd name="T6" fmla="*/ 1495 w 3851"/>
                <a:gd name="T7" fmla="*/ 518 h 2742"/>
                <a:gd name="T8" fmla="*/ 1158 w 3851"/>
                <a:gd name="T9" fmla="*/ 544 h 2742"/>
                <a:gd name="T10" fmla="*/ 949 w 3851"/>
                <a:gd name="T11" fmla="*/ 675 h 2742"/>
                <a:gd name="T12" fmla="*/ 790 w 3851"/>
                <a:gd name="T13" fmla="*/ 725 h 2742"/>
                <a:gd name="T14" fmla="*/ 464 w 3851"/>
                <a:gd name="T15" fmla="*/ 794 h 2742"/>
                <a:gd name="T16" fmla="*/ 320 w 3851"/>
                <a:gd name="T17" fmla="*/ 1036 h 2742"/>
                <a:gd name="T18" fmla="*/ 80 w 3851"/>
                <a:gd name="T19" fmla="*/ 1136 h 2742"/>
                <a:gd name="T20" fmla="*/ 58 w 3851"/>
                <a:gd name="T21" fmla="*/ 1404 h 2742"/>
                <a:gd name="T22" fmla="*/ 531 w 3851"/>
                <a:gd name="T23" fmla="*/ 1493 h 2742"/>
                <a:gd name="T24" fmla="*/ 656 w 3851"/>
                <a:gd name="T25" fmla="*/ 1387 h 2742"/>
                <a:gd name="T26" fmla="*/ 790 w 3851"/>
                <a:gd name="T27" fmla="*/ 1544 h 2742"/>
                <a:gd name="T28" fmla="*/ 829 w 3851"/>
                <a:gd name="T29" fmla="*/ 1797 h 2742"/>
                <a:gd name="T30" fmla="*/ 928 w 3851"/>
                <a:gd name="T31" fmla="*/ 2079 h 2742"/>
                <a:gd name="T32" fmla="*/ 887 w 3851"/>
                <a:gd name="T33" fmla="*/ 2277 h 2742"/>
                <a:gd name="T34" fmla="*/ 914 w 3851"/>
                <a:gd name="T35" fmla="*/ 2468 h 2742"/>
                <a:gd name="T36" fmla="*/ 1052 w 3851"/>
                <a:gd name="T37" fmla="*/ 2715 h 2742"/>
                <a:gd name="T38" fmla="*/ 1181 w 3851"/>
                <a:gd name="T39" fmla="*/ 2626 h 2742"/>
                <a:gd name="T40" fmla="*/ 1336 w 3851"/>
                <a:gd name="T41" fmla="*/ 2343 h 2742"/>
                <a:gd name="T42" fmla="*/ 1327 w 3851"/>
                <a:gd name="T43" fmla="*/ 2134 h 2742"/>
                <a:gd name="T44" fmla="*/ 1267 w 3851"/>
                <a:gd name="T45" fmla="*/ 1943 h 2742"/>
                <a:gd name="T46" fmla="*/ 1350 w 3851"/>
                <a:gd name="T47" fmla="*/ 1747 h 2742"/>
                <a:gd name="T48" fmla="*/ 1604 w 3851"/>
                <a:gd name="T49" fmla="*/ 1826 h 2742"/>
                <a:gd name="T50" fmla="*/ 1690 w 3851"/>
                <a:gd name="T51" fmla="*/ 1780 h 2742"/>
                <a:gd name="T52" fmla="*/ 1786 w 3851"/>
                <a:gd name="T53" fmla="*/ 2131 h 2742"/>
                <a:gd name="T54" fmla="*/ 2058 w 3851"/>
                <a:gd name="T55" fmla="*/ 2363 h 2742"/>
                <a:gd name="T56" fmla="*/ 2280 w 3851"/>
                <a:gd name="T57" fmla="*/ 2285 h 2742"/>
                <a:gd name="T58" fmla="*/ 2399 w 3851"/>
                <a:gd name="T59" fmla="*/ 2188 h 2742"/>
                <a:gd name="T60" fmla="*/ 2695 w 3851"/>
                <a:gd name="T61" fmla="*/ 2092 h 2742"/>
                <a:gd name="T62" fmla="*/ 2843 w 3851"/>
                <a:gd name="T63" fmla="*/ 2315 h 2742"/>
                <a:gd name="T64" fmla="*/ 3014 w 3851"/>
                <a:gd name="T65" fmla="*/ 2544 h 2742"/>
                <a:gd name="T66" fmla="*/ 3147 w 3851"/>
                <a:gd name="T67" fmla="*/ 2284 h 2742"/>
                <a:gd name="T68" fmla="*/ 3187 w 3851"/>
                <a:gd name="T69" fmla="*/ 2027 h 2742"/>
                <a:gd name="T70" fmla="*/ 2928 w 3851"/>
                <a:gd name="T71" fmla="*/ 1862 h 2742"/>
                <a:gd name="T72" fmla="*/ 2924 w 3851"/>
                <a:gd name="T73" fmla="*/ 1558 h 2742"/>
                <a:gd name="T74" fmla="*/ 3039 w 3851"/>
                <a:gd name="T75" fmla="*/ 1351 h 2742"/>
                <a:gd name="T76" fmla="*/ 3363 w 3851"/>
                <a:gd name="T77" fmla="*/ 1330 h 2742"/>
                <a:gd name="T78" fmla="*/ 3441 w 3851"/>
                <a:gd name="T79" fmla="*/ 1509 h 2742"/>
                <a:gd name="T80" fmla="*/ 3665 w 3851"/>
                <a:gd name="T81" fmla="*/ 1527 h 2742"/>
                <a:gd name="T82" fmla="*/ 3851 w 3851"/>
                <a:gd name="T83" fmla="*/ 1306 h 2742"/>
                <a:gd name="T84" fmla="*/ 3638 w 3851"/>
                <a:gd name="T85" fmla="*/ 1135 h 2742"/>
                <a:gd name="T86" fmla="*/ 3732 w 3851"/>
                <a:gd name="T87" fmla="*/ 831 h 2742"/>
                <a:gd name="T88" fmla="*/ 3796 w 3851"/>
                <a:gd name="T89" fmla="*/ 319 h 2742"/>
                <a:gd name="T90" fmla="*/ 3433 w 3851"/>
                <a:gd name="T91" fmla="*/ 306 h 2742"/>
                <a:gd name="T92" fmla="*/ 3270 w 3851"/>
                <a:gd name="T93" fmla="*/ 469 h 2742"/>
                <a:gd name="T94" fmla="*/ 3021 w 3851"/>
                <a:gd name="T95" fmla="*/ 644 h 2742"/>
                <a:gd name="T96" fmla="*/ 2877 w 3851"/>
                <a:gd name="T97" fmla="*/ 514 h 2742"/>
                <a:gd name="T98" fmla="*/ 2646 w 3851"/>
                <a:gd name="T99" fmla="*/ 429 h 2742"/>
                <a:gd name="T100" fmla="*/ 2517 w 3851"/>
                <a:gd name="T101" fmla="*/ 149 h 2742"/>
                <a:gd name="T102" fmla="*/ 2182 w 3851"/>
                <a:gd name="T103" fmla="*/ 44 h 2742"/>
                <a:gd name="T104" fmla="*/ 1923 w 3851"/>
                <a:gd name="T105" fmla="*/ 21 h 2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851" h="2742">
                  <a:moveTo>
                    <a:pt x="1806" y="7"/>
                  </a:moveTo>
                  <a:lnTo>
                    <a:pt x="1806" y="7"/>
                  </a:lnTo>
                  <a:lnTo>
                    <a:pt x="1694" y="45"/>
                  </a:lnTo>
                  <a:lnTo>
                    <a:pt x="1696" y="53"/>
                  </a:lnTo>
                  <a:lnTo>
                    <a:pt x="1713" y="79"/>
                  </a:lnTo>
                  <a:lnTo>
                    <a:pt x="1727" y="99"/>
                  </a:lnTo>
                  <a:lnTo>
                    <a:pt x="1753" y="145"/>
                  </a:lnTo>
                  <a:lnTo>
                    <a:pt x="1768" y="169"/>
                  </a:lnTo>
                  <a:lnTo>
                    <a:pt x="1793" y="202"/>
                  </a:lnTo>
                  <a:lnTo>
                    <a:pt x="1840" y="264"/>
                  </a:lnTo>
                  <a:lnTo>
                    <a:pt x="1843" y="270"/>
                  </a:lnTo>
                  <a:lnTo>
                    <a:pt x="1799" y="283"/>
                  </a:lnTo>
                  <a:lnTo>
                    <a:pt x="1790" y="334"/>
                  </a:lnTo>
                  <a:lnTo>
                    <a:pt x="1750" y="342"/>
                  </a:lnTo>
                  <a:lnTo>
                    <a:pt x="1745" y="369"/>
                  </a:lnTo>
                  <a:lnTo>
                    <a:pt x="1712" y="475"/>
                  </a:lnTo>
                  <a:lnTo>
                    <a:pt x="1686" y="507"/>
                  </a:lnTo>
                  <a:lnTo>
                    <a:pt x="1688" y="534"/>
                  </a:lnTo>
                  <a:lnTo>
                    <a:pt x="1673" y="551"/>
                  </a:lnTo>
                  <a:lnTo>
                    <a:pt x="1647" y="584"/>
                  </a:lnTo>
                  <a:lnTo>
                    <a:pt x="1638" y="576"/>
                  </a:lnTo>
                  <a:lnTo>
                    <a:pt x="1583" y="525"/>
                  </a:lnTo>
                  <a:lnTo>
                    <a:pt x="1578" y="520"/>
                  </a:lnTo>
                  <a:lnTo>
                    <a:pt x="1495" y="518"/>
                  </a:lnTo>
                  <a:lnTo>
                    <a:pt x="1426" y="509"/>
                  </a:lnTo>
                  <a:lnTo>
                    <a:pt x="1325" y="488"/>
                  </a:lnTo>
                  <a:lnTo>
                    <a:pt x="1268" y="492"/>
                  </a:lnTo>
                  <a:lnTo>
                    <a:pt x="1232" y="468"/>
                  </a:lnTo>
                  <a:lnTo>
                    <a:pt x="1188" y="496"/>
                  </a:lnTo>
                  <a:lnTo>
                    <a:pt x="1158" y="544"/>
                  </a:lnTo>
                  <a:lnTo>
                    <a:pt x="1124" y="576"/>
                  </a:lnTo>
                  <a:lnTo>
                    <a:pt x="1041" y="577"/>
                  </a:lnTo>
                  <a:lnTo>
                    <a:pt x="1026" y="594"/>
                  </a:lnTo>
                  <a:lnTo>
                    <a:pt x="1006" y="630"/>
                  </a:lnTo>
                  <a:lnTo>
                    <a:pt x="996" y="643"/>
                  </a:lnTo>
                  <a:lnTo>
                    <a:pt x="949" y="675"/>
                  </a:lnTo>
                  <a:lnTo>
                    <a:pt x="914" y="613"/>
                  </a:lnTo>
                  <a:lnTo>
                    <a:pt x="852" y="602"/>
                  </a:lnTo>
                  <a:lnTo>
                    <a:pt x="850" y="601"/>
                  </a:lnTo>
                  <a:lnTo>
                    <a:pt x="826" y="612"/>
                  </a:lnTo>
                  <a:lnTo>
                    <a:pt x="811" y="633"/>
                  </a:lnTo>
                  <a:lnTo>
                    <a:pt x="790" y="725"/>
                  </a:lnTo>
                  <a:lnTo>
                    <a:pt x="738" y="799"/>
                  </a:lnTo>
                  <a:lnTo>
                    <a:pt x="629" y="816"/>
                  </a:lnTo>
                  <a:lnTo>
                    <a:pt x="570" y="846"/>
                  </a:lnTo>
                  <a:lnTo>
                    <a:pt x="542" y="802"/>
                  </a:lnTo>
                  <a:lnTo>
                    <a:pt x="507" y="793"/>
                  </a:lnTo>
                  <a:lnTo>
                    <a:pt x="464" y="794"/>
                  </a:lnTo>
                  <a:lnTo>
                    <a:pt x="400" y="852"/>
                  </a:lnTo>
                  <a:lnTo>
                    <a:pt x="363" y="859"/>
                  </a:lnTo>
                  <a:lnTo>
                    <a:pt x="360" y="882"/>
                  </a:lnTo>
                  <a:lnTo>
                    <a:pt x="375" y="937"/>
                  </a:lnTo>
                  <a:lnTo>
                    <a:pt x="344" y="949"/>
                  </a:lnTo>
                  <a:lnTo>
                    <a:pt x="320" y="1036"/>
                  </a:lnTo>
                  <a:lnTo>
                    <a:pt x="269" y="1059"/>
                  </a:lnTo>
                  <a:lnTo>
                    <a:pt x="227" y="1016"/>
                  </a:lnTo>
                  <a:lnTo>
                    <a:pt x="196" y="1037"/>
                  </a:lnTo>
                  <a:lnTo>
                    <a:pt x="188" y="1099"/>
                  </a:lnTo>
                  <a:lnTo>
                    <a:pt x="116" y="1142"/>
                  </a:lnTo>
                  <a:lnTo>
                    <a:pt x="80" y="1136"/>
                  </a:lnTo>
                  <a:lnTo>
                    <a:pt x="42" y="1173"/>
                  </a:lnTo>
                  <a:lnTo>
                    <a:pt x="45" y="1219"/>
                  </a:lnTo>
                  <a:lnTo>
                    <a:pt x="56" y="1257"/>
                  </a:lnTo>
                  <a:lnTo>
                    <a:pt x="6" y="1302"/>
                  </a:lnTo>
                  <a:lnTo>
                    <a:pt x="0" y="1346"/>
                  </a:lnTo>
                  <a:lnTo>
                    <a:pt x="58" y="1404"/>
                  </a:lnTo>
                  <a:lnTo>
                    <a:pt x="59" y="1513"/>
                  </a:lnTo>
                  <a:lnTo>
                    <a:pt x="104" y="1534"/>
                  </a:lnTo>
                  <a:lnTo>
                    <a:pt x="211" y="1523"/>
                  </a:lnTo>
                  <a:lnTo>
                    <a:pt x="284" y="1547"/>
                  </a:lnTo>
                  <a:lnTo>
                    <a:pt x="381" y="1557"/>
                  </a:lnTo>
                  <a:lnTo>
                    <a:pt x="531" y="1493"/>
                  </a:lnTo>
                  <a:lnTo>
                    <a:pt x="559" y="1462"/>
                  </a:lnTo>
                  <a:lnTo>
                    <a:pt x="536" y="1393"/>
                  </a:lnTo>
                  <a:lnTo>
                    <a:pt x="569" y="1374"/>
                  </a:lnTo>
                  <a:lnTo>
                    <a:pt x="611" y="1385"/>
                  </a:lnTo>
                  <a:lnTo>
                    <a:pt x="642" y="1352"/>
                  </a:lnTo>
                  <a:lnTo>
                    <a:pt x="656" y="1387"/>
                  </a:lnTo>
                  <a:lnTo>
                    <a:pt x="653" y="1434"/>
                  </a:lnTo>
                  <a:lnTo>
                    <a:pt x="687" y="1434"/>
                  </a:lnTo>
                  <a:lnTo>
                    <a:pt x="744" y="1407"/>
                  </a:lnTo>
                  <a:lnTo>
                    <a:pt x="804" y="1439"/>
                  </a:lnTo>
                  <a:lnTo>
                    <a:pt x="825" y="1489"/>
                  </a:lnTo>
                  <a:lnTo>
                    <a:pt x="790" y="1544"/>
                  </a:lnTo>
                  <a:lnTo>
                    <a:pt x="778" y="1641"/>
                  </a:lnTo>
                  <a:lnTo>
                    <a:pt x="779" y="1659"/>
                  </a:lnTo>
                  <a:lnTo>
                    <a:pt x="786" y="1715"/>
                  </a:lnTo>
                  <a:lnTo>
                    <a:pt x="823" y="1762"/>
                  </a:lnTo>
                  <a:lnTo>
                    <a:pt x="821" y="1769"/>
                  </a:lnTo>
                  <a:lnTo>
                    <a:pt x="829" y="1797"/>
                  </a:lnTo>
                  <a:lnTo>
                    <a:pt x="853" y="1813"/>
                  </a:lnTo>
                  <a:lnTo>
                    <a:pt x="904" y="1808"/>
                  </a:lnTo>
                  <a:lnTo>
                    <a:pt x="940" y="1861"/>
                  </a:lnTo>
                  <a:lnTo>
                    <a:pt x="923" y="1932"/>
                  </a:lnTo>
                  <a:lnTo>
                    <a:pt x="961" y="2005"/>
                  </a:lnTo>
                  <a:lnTo>
                    <a:pt x="928" y="2079"/>
                  </a:lnTo>
                  <a:lnTo>
                    <a:pt x="946" y="2125"/>
                  </a:lnTo>
                  <a:lnTo>
                    <a:pt x="939" y="2196"/>
                  </a:lnTo>
                  <a:lnTo>
                    <a:pt x="898" y="2217"/>
                  </a:lnTo>
                  <a:lnTo>
                    <a:pt x="893" y="2217"/>
                  </a:lnTo>
                  <a:lnTo>
                    <a:pt x="886" y="2251"/>
                  </a:lnTo>
                  <a:lnTo>
                    <a:pt x="887" y="2277"/>
                  </a:lnTo>
                  <a:lnTo>
                    <a:pt x="907" y="2305"/>
                  </a:lnTo>
                  <a:lnTo>
                    <a:pt x="886" y="2340"/>
                  </a:lnTo>
                  <a:lnTo>
                    <a:pt x="865" y="2371"/>
                  </a:lnTo>
                  <a:lnTo>
                    <a:pt x="884" y="2423"/>
                  </a:lnTo>
                  <a:lnTo>
                    <a:pt x="915" y="2464"/>
                  </a:lnTo>
                  <a:lnTo>
                    <a:pt x="914" y="2468"/>
                  </a:lnTo>
                  <a:lnTo>
                    <a:pt x="913" y="2486"/>
                  </a:lnTo>
                  <a:lnTo>
                    <a:pt x="907" y="2545"/>
                  </a:lnTo>
                  <a:lnTo>
                    <a:pt x="941" y="2612"/>
                  </a:lnTo>
                  <a:lnTo>
                    <a:pt x="943" y="2615"/>
                  </a:lnTo>
                  <a:lnTo>
                    <a:pt x="1008" y="2650"/>
                  </a:lnTo>
                  <a:lnTo>
                    <a:pt x="1052" y="2715"/>
                  </a:lnTo>
                  <a:lnTo>
                    <a:pt x="1094" y="2742"/>
                  </a:lnTo>
                  <a:lnTo>
                    <a:pt x="1110" y="2740"/>
                  </a:lnTo>
                  <a:lnTo>
                    <a:pt x="1122" y="2740"/>
                  </a:lnTo>
                  <a:lnTo>
                    <a:pt x="1138" y="2739"/>
                  </a:lnTo>
                  <a:lnTo>
                    <a:pt x="1167" y="2713"/>
                  </a:lnTo>
                  <a:lnTo>
                    <a:pt x="1181" y="2626"/>
                  </a:lnTo>
                  <a:lnTo>
                    <a:pt x="1208" y="2623"/>
                  </a:lnTo>
                  <a:lnTo>
                    <a:pt x="1221" y="2558"/>
                  </a:lnTo>
                  <a:lnTo>
                    <a:pt x="1273" y="2549"/>
                  </a:lnTo>
                  <a:lnTo>
                    <a:pt x="1276" y="2501"/>
                  </a:lnTo>
                  <a:lnTo>
                    <a:pt x="1280" y="2443"/>
                  </a:lnTo>
                  <a:lnTo>
                    <a:pt x="1336" y="2343"/>
                  </a:lnTo>
                  <a:lnTo>
                    <a:pt x="1349" y="2296"/>
                  </a:lnTo>
                  <a:lnTo>
                    <a:pt x="1370" y="2285"/>
                  </a:lnTo>
                  <a:lnTo>
                    <a:pt x="1367" y="2231"/>
                  </a:lnTo>
                  <a:lnTo>
                    <a:pt x="1370" y="2170"/>
                  </a:lnTo>
                  <a:lnTo>
                    <a:pt x="1335" y="2160"/>
                  </a:lnTo>
                  <a:lnTo>
                    <a:pt x="1327" y="2134"/>
                  </a:lnTo>
                  <a:lnTo>
                    <a:pt x="1330" y="2103"/>
                  </a:lnTo>
                  <a:lnTo>
                    <a:pt x="1343" y="2083"/>
                  </a:lnTo>
                  <a:lnTo>
                    <a:pt x="1323" y="2051"/>
                  </a:lnTo>
                  <a:lnTo>
                    <a:pt x="1333" y="2023"/>
                  </a:lnTo>
                  <a:lnTo>
                    <a:pt x="1329" y="1987"/>
                  </a:lnTo>
                  <a:lnTo>
                    <a:pt x="1267" y="1943"/>
                  </a:lnTo>
                  <a:lnTo>
                    <a:pt x="1260" y="1895"/>
                  </a:lnTo>
                  <a:lnTo>
                    <a:pt x="1295" y="1883"/>
                  </a:lnTo>
                  <a:lnTo>
                    <a:pt x="1324" y="1848"/>
                  </a:lnTo>
                  <a:lnTo>
                    <a:pt x="1312" y="1778"/>
                  </a:lnTo>
                  <a:lnTo>
                    <a:pt x="1329" y="1750"/>
                  </a:lnTo>
                  <a:lnTo>
                    <a:pt x="1350" y="1747"/>
                  </a:lnTo>
                  <a:lnTo>
                    <a:pt x="1390" y="1718"/>
                  </a:lnTo>
                  <a:lnTo>
                    <a:pt x="1497" y="1699"/>
                  </a:lnTo>
                  <a:lnTo>
                    <a:pt x="1521" y="1715"/>
                  </a:lnTo>
                  <a:lnTo>
                    <a:pt x="1509" y="1741"/>
                  </a:lnTo>
                  <a:lnTo>
                    <a:pt x="1558" y="1808"/>
                  </a:lnTo>
                  <a:lnTo>
                    <a:pt x="1604" y="1826"/>
                  </a:lnTo>
                  <a:lnTo>
                    <a:pt x="1627" y="1800"/>
                  </a:lnTo>
                  <a:lnTo>
                    <a:pt x="1632" y="1752"/>
                  </a:lnTo>
                  <a:lnTo>
                    <a:pt x="1644" y="1730"/>
                  </a:lnTo>
                  <a:lnTo>
                    <a:pt x="1712" y="1698"/>
                  </a:lnTo>
                  <a:lnTo>
                    <a:pt x="1710" y="1751"/>
                  </a:lnTo>
                  <a:lnTo>
                    <a:pt x="1690" y="1780"/>
                  </a:lnTo>
                  <a:lnTo>
                    <a:pt x="1710" y="1804"/>
                  </a:lnTo>
                  <a:lnTo>
                    <a:pt x="1698" y="1967"/>
                  </a:lnTo>
                  <a:lnTo>
                    <a:pt x="1715" y="1989"/>
                  </a:lnTo>
                  <a:lnTo>
                    <a:pt x="1731" y="2060"/>
                  </a:lnTo>
                  <a:lnTo>
                    <a:pt x="1715" y="2100"/>
                  </a:lnTo>
                  <a:lnTo>
                    <a:pt x="1786" y="2131"/>
                  </a:lnTo>
                  <a:lnTo>
                    <a:pt x="1831" y="2230"/>
                  </a:lnTo>
                  <a:lnTo>
                    <a:pt x="1903" y="2325"/>
                  </a:lnTo>
                  <a:lnTo>
                    <a:pt x="1921" y="2310"/>
                  </a:lnTo>
                  <a:lnTo>
                    <a:pt x="1979" y="2343"/>
                  </a:lnTo>
                  <a:lnTo>
                    <a:pt x="2024" y="2341"/>
                  </a:lnTo>
                  <a:lnTo>
                    <a:pt x="2058" y="2363"/>
                  </a:lnTo>
                  <a:lnTo>
                    <a:pt x="2104" y="2362"/>
                  </a:lnTo>
                  <a:lnTo>
                    <a:pt x="2174" y="2313"/>
                  </a:lnTo>
                  <a:lnTo>
                    <a:pt x="2198" y="2342"/>
                  </a:lnTo>
                  <a:lnTo>
                    <a:pt x="2256" y="2338"/>
                  </a:lnTo>
                  <a:lnTo>
                    <a:pt x="2259" y="2302"/>
                  </a:lnTo>
                  <a:lnTo>
                    <a:pt x="2280" y="2285"/>
                  </a:lnTo>
                  <a:lnTo>
                    <a:pt x="2256" y="2244"/>
                  </a:lnTo>
                  <a:lnTo>
                    <a:pt x="2280" y="2216"/>
                  </a:lnTo>
                  <a:lnTo>
                    <a:pt x="2269" y="2192"/>
                  </a:lnTo>
                  <a:lnTo>
                    <a:pt x="2298" y="2161"/>
                  </a:lnTo>
                  <a:lnTo>
                    <a:pt x="2369" y="2207"/>
                  </a:lnTo>
                  <a:lnTo>
                    <a:pt x="2399" y="2188"/>
                  </a:lnTo>
                  <a:lnTo>
                    <a:pt x="2456" y="2171"/>
                  </a:lnTo>
                  <a:lnTo>
                    <a:pt x="2497" y="2124"/>
                  </a:lnTo>
                  <a:lnTo>
                    <a:pt x="2576" y="2113"/>
                  </a:lnTo>
                  <a:lnTo>
                    <a:pt x="2611" y="2079"/>
                  </a:lnTo>
                  <a:lnTo>
                    <a:pt x="2653" y="2058"/>
                  </a:lnTo>
                  <a:lnTo>
                    <a:pt x="2695" y="2092"/>
                  </a:lnTo>
                  <a:lnTo>
                    <a:pt x="2736" y="2060"/>
                  </a:lnTo>
                  <a:lnTo>
                    <a:pt x="2760" y="2061"/>
                  </a:lnTo>
                  <a:lnTo>
                    <a:pt x="2847" y="2147"/>
                  </a:lnTo>
                  <a:lnTo>
                    <a:pt x="2813" y="2220"/>
                  </a:lnTo>
                  <a:lnTo>
                    <a:pt x="2860" y="2264"/>
                  </a:lnTo>
                  <a:lnTo>
                    <a:pt x="2843" y="2315"/>
                  </a:lnTo>
                  <a:lnTo>
                    <a:pt x="2850" y="2351"/>
                  </a:lnTo>
                  <a:lnTo>
                    <a:pt x="2922" y="2366"/>
                  </a:lnTo>
                  <a:lnTo>
                    <a:pt x="2978" y="2394"/>
                  </a:lnTo>
                  <a:lnTo>
                    <a:pt x="2989" y="2450"/>
                  </a:lnTo>
                  <a:lnTo>
                    <a:pt x="2961" y="2509"/>
                  </a:lnTo>
                  <a:lnTo>
                    <a:pt x="3014" y="2544"/>
                  </a:lnTo>
                  <a:lnTo>
                    <a:pt x="3045" y="2512"/>
                  </a:lnTo>
                  <a:lnTo>
                    <a:pt x="3124" y="2520"/>
                  </a:lnTo>
                  <a:lnTo>
                    <a:pt x="3171" y="2498"/>
                  </a:lnTo>
                  <a:lnTo>
                    <a:pt x="3233" y="2411"/>
                  </a:lnTo>
                  <a:lnTo>
                    <a:pt x="3172" y="2307"/>
                  </a:lnTo>
                  <a:lnTo>
                    <a:pt x="3147" y="2284"/>
                  </a:lnTo>
                  <a:lnTo>
                    <a:pt x="3099" y="2241"/>
                  </a:lnTo>
                  <a:lnTo>
                    <a:pt x="3074" y="2189"/>
                  </a:lnTo>
                  <a:lnTo>
                    <a:pt x="3080" y="2131"/>
                  </a:lnTo>
                  <a:lnTo>
                    <a:pt x="3115" y="2105"/>
                  </a:lnTo>
                  <a:lnTo>
                    <a:pt x="3117" y="2053"/>
                  </a:lnTo>
                  <a:lnTo>
                    <a:pt x="3187" y="2027"/>
                  </a:lnTo>
                  <a:lnTo>
                    <a:pt x="3194" y="1961"/>
                  </a:lnTo>
                  <a:lnTo>
                    <a:pt x="3120" y="1888"/>
                  </a:lnTo>
                  <a:lnTo>
                    <a:pt x="3013" y="1923"/>
                  </a:lnTo>
                  <a:lnTo>
                    <a:pt x="2969" y="1901"/>
                  </a:lnTo>
                  <a:lnTo>
                    <a:pt x="2961" y="1866"/>
                  </a:lnTo>
                  <a:lnTo>
                    <a:pt x="2928" y="1862"/>
                  </a:lnTo>
                  <a:lnTo>
                    <a:pt x="2924" y="1845"/>
                  </a:lnTo>
                  <a:lnTo>
                    <a:pt x="2947" y="1785"/>
                  </a:lnTo>
                  <a:lnTo>
                    <a:pt x="2928" y="1753"/>
                  </a:lnTo>
                  <a:lnTo>
                    <a:pt x="2924" y="1656"/>
                  </a:lnTo>
                  <a:lnTo>
                    <a:pt x="2945" y="1617"/>
                  </a:lnTo>
                  <a:lnTo>
                    <a:pt x="2924" y="1558"/>
                  </a:lnTo>
                  <a:lnTo>
                    <a:pt x="2962" y="1534"/>
                  </a:lnTo>
                  <a:lnTo>
                    <a:pt x="2985" y="1499"/>
                  </a:lnTo>
                  <a:lnTo>
                    <a:pt x="2996" y="1450"/>
                  </a:lnTo>
                  <a:lnTo>
                    <a:pt x="3039" y="1425"/>
                  </a:lnTo>
                  <a:lnTo>
                    <a:pt x="3028" y="1379"/>
                  </a:lnTo>
                  <a:lnTo>
                    <a:pt x="3039" y="1351"/>
                  </a:lnTo>
                  <a:lnTo>
                    <a:pt x="3100" y="1358"/>
                  </a:lnTo>
                  <a:lnTo>
                    <a:pt x="3228" y="1293"/>
                  </a:lnTo>
                  <a:lnTo>
                    <a:pt x="3275" y="1318"/>
                  </a:lnTo>
                  <a:lnTo>
                    <a:pt x="3320" y="1262"/>
                  </a:lnTo>
                  <a:lnTo>
                    <a:pt x="3337" y="1301"/>
                  </a:lnTo>
                  <a:lnTo>
                    <a:pt x="3363" y="1330"/>
                  </a:lnTo>
                  <a:lnTo>
                    <a:pt x="3334" y="1392"/>
                  </a:lnTo>
                  <a:lnTo>
                    <a:pt x="3340" y="1435"/>
                  </a:lnTo>
                  <a:lnTo>
                    <a:pt x="3362" y="1455"/>
                  </a:lnTo>
                  <a:lnTo>
                    <a:pt x="3394" y="1434"/>
                  </a:lnTo>
                  <a:lnTo>
                    <a:pt x="3432" y="1455"/>
                  </a:lnTo>
                  <a:lnTo>
                    <a:pt x="3441" y="1509"/>
                  </a:lnTo>
                  <a:lnTo>
                    <a:pt x="3489" y="1521"/>
                  </a:lnTo>
                  <a:lnTo>
                    <a:pt x="3514" y="1508"/>
                  </a:lnTo>
                  <a:lnTo>
                    <a:pt x="3541" y="1535"/>
                  </a:lnTo>
                  <a:lnTo>
                    <a:pt x="3580" y="1495"/>
                  </a:lnTo>
                  <a:lnTo>
                    <a:pt x="3616" y="1500"/>
                  </a:lnTo>
                  <a:lnTo>
                    <a:pt x="3665" y="1527"/>
                  </a:lnTo>
                  <a:lnTo>
                    <a:pt x="3698" y="1499"/>
                  </a:lnTo>
                  <a:lnTo>
                    <a:pt x="3775" y="1559"/>
                  </a:lnTo>
                  <a:lnTo>
                    <a:pt x="3797" y="1533"/>
                  </a:lnTo>
                  <a:lnTo>
                    <a:pt x="3822" y="1523"/>
                  </a:lnTo>
                  <a:lnTo>
                    <a:pt x="3841" y="1408"/>
                  </a:lnTo>
                  <a:lnTo>
                    <a:pt x="3851" y="1306"/>
                  </a:lnTo>
                  <a:lnTo>
                    <a:pt x="3756" y="1227"/>
                  </a:lnTo>
                  <a:lnTo>
                    <a:pt x="3673" y="1241"/>
                  </a:lnTo>
                  <a:lnTo>
                    <a:pt x="3659" y="1239"/>
                  </a:lnTo>
                  <a:lnTo>
                    <a:pt x="3651" y="1206"/>
                  </a:lnTo>
                  <a:lnTo>
                    <a:pt x="3642" y="1189"/>
                  </a:lnTo>
                  <a:lnTo>
                    <a:pt x="3638" y="1135"/>
                  </a:lnTo>
                  <a:lnTo>
                    <a:pt x="3617" y="1100"/>
                  </a:lnTo>
                  <a:lnTo>
                    <a:pt x="3673" y="1038"/>
                  </a:lnTo>
                  <a:lnTo>
                    <a:pt x="3690" y="994"/>
                  </a:lnTo>
                  <a:lnTo>
                    <a:pt x="3650" y="952"/>
                  </a:lnTo>
                  <a:lnTo>
                    <a:pt x="3736" y="885"/>
                  </a:lnTo>
                  <a:lnTo>
                    <a:pt x="3732" y="831"/>
                  </a:lnTo>
                  <a:lnTo>
                    <a:pt x="3698" y="777"/>
                  </a:lnTo>
                  <a:lnTo>
                    <a:pt x="3754" y="735"/>
                  </a:lnTo>
                  <a:lnTo>
                    <a:pt x="3782" y="662"/>
                  </a:lnTo>
                  <a:lnTo>
                    <a:pt x="3786" y="594"/>
                  </a:lnTo>
                  <a:lnTo>
                    <a:pt x="3759" y="481"/>
                  </a:lnTo>
                  <a:lnTo>
                    <a:pt x="3796" y="319"/>
                  </a:lnTo>
                  <a:lnTo>
                    <a:pt x="3672" y="257"/>
                  </a:lnTo>
                  <a:lnTo>
                    <a:pt x="3677" y="213"/>
                  </a:lnTo>
                  <a:lnTo>
                    <a:pt x="3614" y="143"/>
                  </a:lnTo>
                  <a:lnTo>
                    <a:pt x="3499" y="171"/>
                  </a:lnTo>
                  <a:lnTo>
                    <a:pt x="3473" y="286"/>
                  </a:lnTo>
                  <a:lnTo>
                    <a:pt x="3433" y="306"/>
                  </a:lnTo>
                  <a:lnTo>
                    <a:pt x="3452" y="374"/>
                  </a:lnTo>
                  <a:lnTo>
                    <a:pt x="3403" y="385"/>
                  </a:lnTo>
                  <a:lnTo>
                    <a:pt x="3330" y="365"/>
                  </a:lnTo>
                  <a:lnTo>
                    <a:pt x="3294" y="362"/>
                  </a:lnTo>
                  <a:lnTo>
                    <a:pt x="3285" y="440"/>
                  </a:lnTo>
                  <a:lnTo>
                    <a:pt x="3270" y="469"/>
                  </a:lnTo>
                  <a:lnTo>
                    <a:pt x="3283" y="549"/>
                  </a:lnTo>
                  <a:lnTo>
                    <a:pt x="3203" y="560"/>
                  </a:lnTo>
                  <a:lnTo>
                    <a:pt x="3174" y="585"/>
                  </a:lnTo>
                  <a:lnTo>
                    <a:pt x="3130" y="621"/>
                  </a:lnTo>
                  <a:lnTo>
                    <a:pt x="3052" y="623"/>
                  </a:lnTo>
                  <a:lnTo>
                    <a:pt x="3021" y="644"/>
                  </a:lnTo>
                  <a:lnTo>
                    <a:pt x="3004" y="623"/>
                  </a:lnTo>
                  <a:lnTo>
                    <a:pt x="2988" y="605"/>
                  </a:lnTo>
                  <a:lnTo>
                    <a:pt x="2980" y="581"/>
                  </a:lnTo>
                  <a:lnTo>
                    <a:pt x="2907" y="580"/>
                  </a:lnTo>
                  <a:lnTo>
                    <a:pt x="2898" y="548"/>
                  </a:lnTo>
                  <a:lnTo>
                    <a:pt x="2877" y="514"/>
                  </a:lnTo>
                  <a:lnTo>
                    <a:pt x="2829" y="466"/>
                  </a:lnTo>
                  <a:lnTo>
                    <a:pt x="2804" y="476"/>
                  </a:lnTo>
                  <a:lnTo>
                    <a:pt x="2767" y="465"/>
                  </a:lnTo>
                  <a:lnTo>
                    <a:pt x="2733" y="429"/>
                  </a:lnTo>
                  <a:lnTo>
                    <a:pt x="2673" y="437"/>
                  </a:lnTo>
                  <a:lnTo>
                    <a:pt x="2646" y="429"/>
                  </a:lnTo>
                  <a:lnTo>
                    <a:pt x="2620" y="412"/>
                  </a:lnTo>
                  <a:lnTo>
                    <a:pt x="2536" y="371"/>
                  </a:lnTo>
                  <a:lnTo>
                    <a:pt x="2536" y="309"/>
                  </a:lnTo>
                  <a:lnTo>
                    <a:pt x="2521" y="290"/>
                  </a:lnTo>
                  <a:lnTo>
                    <a:pt x="2556" y="196"/>
                  </a:lnTo>
                  <a:lnTo>
                    <a:pt x="2517" y="149"/>
                  </a:lnTo>
                  <a:lnTo>
                    <a:pt x="2537" y="124"/>
                  </a:lnTo>
                  <a:lnTo>
                    <a:pt x="2495" y="105"/>
                  </a:lnTo>
                  <a:lnTo>
                    <a:pt x="2474" y="123"/>
                  </a:lnTo>
                  <a:lnTo>
                    <a:pt x="2434" y="138"/>
                  </a:lnTo>
                  <a:lnTo>
                    <a:pt x="2331" y="64"/>
                  </a:lnTo>
                  <a:lnTo>
                    <a:pt x="2182" y="44"/>
                  </a:lnTo>
                  <a:lnTo>
                    <a:pt x="2114" y="1"/>
                  </a:lnTo>
                  <a:lnTo>
                    <a:pt x="2042" y="8"/>
                  </a:lnTo>
                  <a:lnTo>
                    <a:pt x="2020" y="32"/>
                  </a:lnTo>
                  <a:lnTo>
                    <a:pt x="1980" y="17"/>
                  </a:lnTo>
                  <a:lnTo>
                    <a:pt x="1957" y="6"/>
                  </a:lnTo>
                  <a:lnTo>
                    <a:pt x="1923" y="21"/>
                  </a:lnTo>
                  <a:lnTo>
                    <a:pt x="1862" y="50"/>
                  </a:lnTo>
                  <a:lnTo>
                    <a:pt x="1825" y="0"/>
                  </a:lnTo>
                  <a:lnTo>
                    <a:pt x="1806" y="7"/>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0" name="Freeform 126"/>
            <p:cNvSpPr>
              <a:spLocks noEditPoints="1"/>
            </p:cNvSpPr>
            <p:nvPr/>
          </p:nvSpPr>
          <p:spPr bwMode="auto">
            <a:xfrm>
              <a:off x="7839075" y="4054476"/>
              <a:ext cx="3679825" cy="2624138"/>
            </a:xfrm>
            <a:custGeom>
              <a:avLst/>
              <a:gdLst>
                <a:gd name="T0" fmla="*/ 1800 w 3858"/>
                <a:gd name="T1" fmla="*/ 284 h 2750"/>
                <a:gd name="T2" fmla="*/ 1582 w 3858"/>
                <a:gd name="T3" fmla="*/ 520 h 2750"/>
                <a:gd name="T4" fmla="*/ 1042 w 3858"/>
                <a:gd name="T5" fmla="*/ 577 h 2750"/>
                <a:gd name="T6" fmla="*/ 790 w 3858"/>
                <a:gd name="T7" fmla="*/ 727 h 2750"/>
                <a:gd name="T8" fmla="*/ 374 w 3858"/>
                <a:gd name="T9" fmla="*/ 939 h 2750"/>
                <a:gd name="T10" fmla="*/ 44 w 3858"/>
                <a:gd name="T11" fmla="*/ 1224 h 2750"/>
                <a:gd name="T12" fmla="*/ 385 w 3858"/>
                <a:gd name="T13" fmla="*/ 1565 h 2750"/>
                <a:gd name="T14" fmla="*/ 746 w 3858"/>
                <a:gd name="T15" fmla="*/ 1415 h 2750"/>
                <a:gd name="T16" fmla="*/ 855 w 3858"/>
                <a:gd name="T17" fmla="*/ 1820 h 2750"/>
                <a:gd name="T18" fmla="*/ 886 w 3858"/>
                <a:gd name="T19" fmla="*/ 2255 h 2750"/>
                <a:gd name="T20" fmla="*/ 944 w 3858"/>
                <a:gd name="T21" fmla="*/ 2621 h 2750"/>
                <a:gd name="T22" fmla="*/ 1227 w 3858"/>
                <a:gd name="T23" fmla="*/ 2565 h 2750"/>
                <a:gd name="T24" fmla="*/ 1336 w 3858"/>
                <a:gd name="T25" fmla="*/ 2108 h 2750"/>
                <a:gd name="T26" fmla="*/ 1334 w 3858"/>
                <a:gd name="T27" fmla="*/ 1757 h 2750"/>
                <a:gd name="T28" fmla="*/ 1650 w 3858"/>
                <a:gd name="T29" fmla="*/ 1737 h 2750"/>
                <a:gd name="T30" fmla="*/ 1832 w 3858"/>
                <a:gd name="T31" fmla="*/ 2236 h 2750"/>
                <a:gd name="T32" fmla="*/ 2265 w 3858"/>
                <a:gd name="T33" fmla="*/ 2308 h 2750"/>
                <a:gd name="T34" fmla="*/ 2579 w 3858"/>
                <a:gd name="T35" fmla="*/ 2120 h 2750"/>
                <a:gd name="T36" fmla="*/ 2843 w 3858"/>
                <a:gd name="T37" fmla="*/ 2319 h 2750"/>
                <a:gd name="T38" fmla="*/ 3176 w 3858"/>
                <a:gd name="T39" fmla="*/ 2505 h 2750"/>
                <a:gd name="T40" fmla="*/ 3123 w 3858"/>
                <a:gd name="T41" fmla="*/ 1889 h 2750"/>
                <a:gd name="T42" fmla="*/ 2931 w 3858"/>
                <a:gd name="T43" fmla="*/ 1564 h 2750"/>
                <a:gd name="T44" fmla="*/ 3322 w 3858"/>
                <a:gd name="T45" fmla="*/ 1273 h 2750"/>
                <a:gd name="T46" fmla="*/ 3516 w 3858"/>
                <a:gd name="T47" fmla="*/ 1516 h 2750"/>
                <a:gd name="T48" fmla="*/ 3858 w 3858"/>
                <a:gd name="T49" fmla="*/ 1308 h 2750"/>
                <a:gd name="T50" fmla="*/ 3697 w 3858"/>
                <a:gd name="T51" fmla="*/ 997 h 2750"/>
                <a:gd name="T52" fmla="*/ 3803 w 3858"/>
                <a:gd name="T53" fmla="*/ 321 h 2750"/>
                <a:gd name="T54" fmla="*/ 3295 w 3858"/>
                <a:gd name="T55" fmla="*/ 362 h 2750"/>
                <a:gd name="T56" fmla="*/ 3010 w 3858"/>
                <a:gd name="T57" fmla="*/ 625 h 2750"/>
                <a:gd name="T58" fmla="*/ 2676 w 3858"/>
                <a:gd name="T59" fmla="*/ 438 h 2750"/>
                <a:gd name="T60" fmla="*/ 2475 w 3858"/>
                <a:gd name="T61" fmla="*/ 124 h 2750"/>
                <a:gd name="T62" fmla="*/ 1866 w 3858"/>
                <a:gd name="T63" fmla="*/ 50 h 2750"/>
                <a:gd name="T64" fmla="*/ 1796 w 3858"/>
                <a:gd name="T65" fmla="*/ 341 h 2750"/>
                <a:gd name="T66" fmla="*/ 1826 w 3858"/>
                <a:gd name="T67" fmla="*/ 8 h 2750"/>
                <a:gd name="T68" fmla="*/ 2436 w 3858"/>
                <a:gd name="T69" fmla="*/ 145 h 2750"/>
                <a:gd name="T70" fmla="*/ 2647 w 3858"/>
                <a:gd name="T71" fmla="*/ 436 h 2750"/>
                <a:gd name="T72" fmla="*/ 2988 w 3858"/>
                <a:gd name="T73" fmla="*/ 610 h 2750"/>
                <a:gd name="T74" fmla="*/ 3300 w 3858"/>
                <a:gd name="T75" fmla="*/ 370 h 2750"/>
                <a:gd name="T76" fmla="*/ 3795 w 3858"/>
                <a:gd name="T77" fmla="*/ 325 h 2750"/>
                <a:gd name="T78" fmla="*/ 3674 w 3858"/>
                <a:gd name="T79" fmla="*/ 1040 h 2750"/>
                <a:gd name="T80" fmla="*/ 3822 w 3858"/>
                <a:gd name="T81" fmla="*/ 1525 h 2750"/>
                <a:gd name="T82" fmla="*/ 3447 w 3858"/>
                <a:gd name="T83" fmla="*/ 1511 h 2750"/>
                <a:gd name="T84" fmla="*/ 3231 w 3858"/>
                <a:gd name="T85" fmla="*/ 1294 h 2750"/>
                <a:gd name="T86" fmla="*/ 2924 w 3858"/>
                <a:gd name="T87" fmla="*/ 1658 h 2750"/>
                <a:gd name="T88" fmla="*/ 3194 w 3858"/>
                <a:gd name="T89" fmla="*/ 1966 h 2750"/>
                <a:gd name="T90" fmla="*/ 3126 w 3858"/>
                <a:gd name="T91" fmla="*/ 2521 h 2750"/>
                <a:gd name="T92" fmla="*/ 2820 w 3858"/>
                <a:gd name="T93" fmla="*/ 2224 h 2750"/>
                <a:gd name="T94" fmla="*/ 2401 w 3858"/>
                <a:gd name="T95" fmla="*/ 2188 h 2750"/>
                <a:gd name="T96" fmla="*/ 2178 w 3858"/>
                <a:gd name="T97" fmla="*/ 2312 h 2750"/>
                <a:gd name="T98" fmla="*/ 1737 w 3858"/>
                <a:gd name="T99" fmla="*/ 2064 h 2750"/>
                <a:gd name="T100" fmla="*/ 1626 w 3858"/>
                <a:gd name="T101" fmla="*/ 1802 h 2750"/>
                <a:gd name="T102" fmla="*/ 1324 w 3858"/>
                <a:gd name="T103" fmla="*/ 1851 h 2750"/>
                <a:gd name="T104" fmla="*/ 1336 w 3858"/>
                <a:gd name="T105" fmla="*/ 2167 h 2750"/>
                <a:gd name="T106" fmla="*/ 1181 w 3858"/>
                <a:gd name="T107" fmla="*/ 2627 h 2750"/>
                <a:gd name="T108" fmla="*/ 913 w 3858"/>
                <a:gd name="T109" fmla="*/ 2549 h 2750"/>
                <a:gd name="T110" fmla="*/ 902 w 3858"/>
                <a:gd name="T111" fmla="*/ 2224 h 2750"/>
                <a:gd name="T112" fmla="*/ 827 w 3858"/>
                <a:gd name="T113" fmla="*/ 1773 h 2750"/>
                <a:gd name="T114" fmla="*/ 659 w 3858"/>
                <a:gd name="T115" fmla="*/ 1435 h 2750"/>
                <a:gd name="T116" fmla="*/ 215 w 3858"/>
                <a:gd name="T117" fmla="*/ 1523 h 2750"/>
                <a:gd name="T118" fmla="*/ 84 w 3858"/>
                <a:gd name="T119" fmla="*/ 1144 h 2750"/>
                <a:gd name="T120" fmla="*/ 369 w 3858"/>
                <a:gd name="T121" fmla="*/ 866 h 2750"/>
                <a:gd name="T122" fmla="*/ 817 w 3858"/>
                <a:gd name="T123" fmla="*/ 638 h 2750"/>
                <a:gd name="T124" fmla="*/ 1164 w 3858"/>
                <a:gd name="T125" fmla="*/ 550 h 2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58" h="2750">
                  <a:moveTo>
                    <a:pt x="1808" y="8"/>
                  </a:moveTo>
                  <a:lnTo>
                    <a:pt x="1808" y="8"/>
                  </a:lnTo>
                  <a:lnTo>
                    <a:pt x="1693" y="47"/>
                  </a:lnTo>
                  <a:lnTo>
                    <a:pt x="1696" y="58"/>
                  </a:lnTo>
                  <a:lnTo>
                    <a:pt x="1713" y="85"/>
                  </a:lnTo>
                  <a:lnTo>
                    <a:pt x="1727" y="105"/>
                  </a:lnTo>
                  <a:lnTo>
                    <a:pt x="1768" y="175"/>
                  </a:lnTo>
                  <a:lnTo>
                    <a:pt x="1840" y="270"/>
                  </a:lnTo>
                  <a:lnTo>
                    <a:pt x="1841" y="272"/>
                  </a:lnTo>
                  <a:lnTo>
                    <a:pt x="1800" y="284"/>
                  </a:lnTo>
                  <a:lnTo>
                    <a:pt x="1790" y="336"/>
                  </a:lnTo>
                  <a:lnTo>
                    <a:pt x="1750" y="343"/>
                  </a:lnTo>
                  <a:lnTo>
                    <a:pt x="1745" y="372"/>
                  </a:lnTo>
                  <a:lnTo>
                    <a:pt x="1712" y="478"/>
                  </a:lnTo>
                  <a:lnTo>
                    <a:pt x="1685" y="510"/>
                  </a:lnTo>
                  <a:lnTo>
                    <a:pt x="1688" y="537"/>
                  </a:lnTo>
                  <a:lnTo>
                    <a:pt x="1673" y="553"/>
                  </a:lnTo>
                  <a:lnTo>
                    <a:pt x="1649" y="583"/>
                  </a:lnTo>
                  <a:lnTo>
                    <a:pt x="1588" y="526"/>
                  </a:lnTo>
                  <a:lnTo>
                    <a:pt x="1582" y="520"/>
                  </a:lnTo>
                  <a:lnTo>
                    <a:pt x="1499" y="518"/>
                  </a:lnTo>
                  <a:lnTo>
                    <a:pt x="1430" y="510"/>
                  </a:lnTo>
                  <a:lnTo>
                    <a:pt x="1329" y="489"/>
                  </a:lnTo>
                  <a:lnTo>
                    <a:pt x="1328" y="489"/>
                  </a:lnTo>
                  <a:lnTo>
                    <a:pt x="1272" y="493"/>
                  </a:lnTo>
                  <a:lnTo>
                    <a:pt x="1235" y="468"/>
                  </a:lnTo>
                  <a:lnTo>
                    <a:pt x="1189" y="497"/>
                  </a:lnTo>
                  <a:lnTo>
                    <a:pt x="1159" y="546"/>
                  </a:lnTo>
                  <a:lnTo>
                    <a:pt x="1126" y="577"/>
                  </a:lnTo>
                  <a:lnTo>
                    <a:pt x="1042" y="577"/>
                  </a:lnTo>
                  <a:lnTo>
                    <a:pt x="1026" y="597"/>
                  </a:lnTo>
                  <a:lnTo>
                    <a:pt x="1006" y="632"/>
                  </a:lnTo>
                  <a:lnTo>
                    <a:pt x="997" y="645"/>
                  </a:lnTo>
                  <a:lnTo>
                    <a:pt x="953" y="674"/>
                  </a:lnTo>
                  <a:lnTo>
                    <a:pt x="919" y="614"/>
                  </a:lnTo>
                  <a:lnTo>
                    <a:pt x="856" y="603"/>
                  </a:lnTo>
                  <a:lnTo>
                    <a:pt x="853" y="602"/>
                  </a:lnTo>
                  <a:lnTo>
                    <a:pt x="828" y="613"/>
                  </a:lnTo>
                  <a:lnTo>
                    <a:pt x="811" y="635"/>
                  </a:lnTo>
                  <a:lnTo>
                    <a:pt x="790" y="727"/>
                  </a:lnTo>
                  <a:lnTo>
                    <a:pt x="739" y="799"/>
                  </a:lnTo>
                  <a:lnTo>
                    <a:pt x="632" y="817"/>
                  </a:lnTo>
                  <a:lnTo>
                    <a:pt x="575" y="846"/>
                  </a:lnTo>
                  <a:lnTo>
                    <a:pt x="547" y="803"/>
                  </a:lnTo>
                  <a:lnTo>
                    <a:pt x="510" y="794"/>
                  </a:lnTo>
                  <a:lnTo>
                    <a:pt x="465" y="795"/>
                  </a:lnTo>
                  <a:lnTo>
                    <a:pt x="401" y="853"/>
                  </a:lnTo>
                  <a:lnTo>
                    <a:pt x="363" y="860"/>
                  </a:lnTo>
                  <a:lnTo>
                    <a:pt x="359" y="886"/>
                  </a:lnTo>
                  <a:lnTo>
                    <a:pt x="374" y="939"/>
                  </a:lnTo>
                  <a:lnTo>
                    <a:pt x="345" y="950"/>
                  </a:lnTo>
                  <a:lnTo>
                    <a:pt x="320" y="1037"/>
                  </a:lnTo>
                  <a:lnTo>
                    <a:pt x="272" y="1059"/>
                  </a:lnTo>
                  <a:lnTo>
                    <a:pt x="230" y="1016"/>
                  </a:lnTo>
                  <a:lnTo>
                    <a:pt x="196" y="1040"/>
                  </a:lnTo>
                  <a:lnTo>
                    <a:pt x="188" y="1101"/>
                  </a:lnTo>
                  <a:lnTo>
                    <a:pt x="118" y="1142"/>
                  </a:lnTo>
                  <a:lnTo>
                    <a:pt x="81" y="1137"/>
                  </a:lnTo>
                  <a:lnTo>
                    <a:pt x="41" y="1176"/>
                  </a:lnTo>
                  <a:lnTo>
                    <a:pt x="44" y="1224"/>
                  </a:lnTo>
                  <a:lnTo>
                    <a:pt x="55" y="1260"/>
                  </a:lnTo>
                  <a:lnTo>
                    <a:pt x="6" y="1304"/>
                  </a:lnTo>
                  <a:lnTo>
                    <a:pt x="0" y="1351"/>
                  </a:lnTo>
                  <a:lnTo>
                    <a:pt x="58" y="1410"/>
                  </a:lnTo>
                  <a:lnTo>
                    <a:pt x="59" y="1519"/>
                  </a:lnTo>
                  <a:lnTo>
                    <a:pt x="106" y="1541"/>
                  </a:lnTo>
                  <a:lnTo>
                    <a:pt x="107" y="1541"/>
                  </a:lnTo>
                  <a:lnTo>
                    <a:pt x="214" y="1530"/>
                  </a:lnTo>
                  <a:lnTo>
                    <a:pt x="287" y="1554"/>
                  </a:lnTo>
                  <a:lnTo>
                    <a:pt x="385" y="1565"/>
                  </a:lnTo>
                  <a:lnTo>
                    <a:pt x="535" y="1500"/>
                  </a:lnTo>
                  <a:lnTo>
                    <a:pt x="566" y="1467"/>
                  </a:lnTo>
                  <a:lnTo>
                    <a:pt x="543" y="1399"/>
                  </a:lnTo>
                  <a:lnTo>
                    <a:pt x="573" y="1381"/>
                  </a:lnTo>
                  <a:lnTo>
                    <a:pt x="615" y="1393"/>
                  </a:lnTo>
                  <a:lnTo>
                    <a:pt x="644" y="1362"/>
                  </a:lnTo>
                  <a:lnTo>
                    <a:pt x="656" y="1392"/>
                  </a:lnTo>
                  <a:lnTo>
                    <a:pt x="652" y="1441"/>
                  </a:lnTo>
                  <a:lnTo>
                    <a:pt x="690" y="1441"/>
                  </a:lnTo>
                  <a:lnTo>
                    <a:pt x="746" y="1415"/>
                  </a:lnTo>
                  <a:lnTo>
                    <a:pt x="804" y="1446"/>
                  </a:lnTo>
                  <a:lnTo>
                    <a:pt x="824" y="1493"/>
                  </a:lnTo>
                  <a:lnTo>
                    <a:pt x="790" y="1546"/>
                  </a:lnTo>
                  <a:lnTo>
                    <a:pt x="778" y="1645"/>
                  </a:lnTo>
                  <a:lnTo>
                    <a:pt x="779" y="1663"/>
                  </a:lnTo>
                  <a:lnTo>
                    <a:pt x="786" y="1720"/>
                  </a:lnTo>
                  <a:lnTo>
                    <a:pt x="822" y="1767"/>
                  </a:lnTo>
                  <a:lnTo>
                    <a:pt x="820" y="1773"/>
                  </a:lnTo>
                  <a:lnTo>
                    <a:pt x="829" y="1803"/>
                  </a:lnTo>
                  <a:lnTo>
                    <a:pt x="855" y="1820"/>
                  </a:lnTo>
                  <a:lnTo>
                    <a:pt x="906" y="1816"/>
                  </a:lnTo>
                  <a:lnTo>
                    <a:pt x="940" y="1866"/>
                  </a:lnTo>
                  <a:lnTo>
                    <a:pt x="922" y="1937"/>
                  </a:lnTo>
                  <a:lnTo>
                    <a:pt x="960" y="2009"/>
                  </a:lnTo>
                  <a:lnTo>
                    <a:pt x="928" y="2083"/>
                  </a:lnTo>
                  <a:lnTo>
                    <a:pt x="945" y="2129"/>
                  </a:lnTo>
                  <a:lnTo>
                    <a:pt x="939" y="2198"/>
                  </a:lnTo>
                  <a:lnTo>
                    <a:pt x="900" y="2218"/>
                  </a:lnTo>
                  <a:lnTo>
                    <a:pt x="894" y="2218"/>
                  </a:lnTo>
                  <a:lnTo>
                    <a:pt x="886" y="2255"/>
                  </a:lnTo>
                  <a:lnTo>
                    <a:pt x="887" y="2282"/>
                  </a:lnTo>
                  <a:lnTo>
                    <a:pt x="906" y="2309"/>
                  </a:lnTo>
                  <a:lnTo>
                    <a:pt x="886" y="2342"/>
                  </a:lnTo>
                  <a:lnTo>
                    <a:pt x="865" y="2375"/>
                  </a:lnTo>
                  <a:lnTo>
                    <a:pt x="883" y="2428"/>
                  </a:lnTo>
                  <a:lnTo>
                    <a:pt x="914" y="2469"/>
                  </a:lnTo>
                  <a:lnTo>
                    <a:pt x="906" y="2549"/>
                  </a:lnTo>
                  <a:lnTo>
                    <a:pt x="906" y="2550"/>
                  </a:lnTo>
                  <a:lnTo>
                    <a:pt x="941" y="2618"/>
                  </a:lnTo>
                  <a:lnTo>
                    <a:pt x="944" y="2621"/>
                  </a:lnTo>
                  <a:lnTo>
                    <a:pt x="1008" y="2657"/>
                  </a:lnTo>
                  <a:lnTo>
                    <a:pt x="1052" y="2721"/>
                  </a:lnTo>
                  <a:lnTo>
                    <a:pt x="1096" y="2750"/>
                  </a:lnTo>
                  <a:lnTo>
                    <a:pt x="1113" y="2748"/>
                  </a:lnTo>
                  <a:lnTo>
                    <a:pt x="1125" y="2748"/>
                  </a:lnTo>
                  <a:lnTo>
                    <a:pt x="1142" y="2746"/>
                  </a:lnTo>
                  <a:lnTo>
                    <a:pt x="1173" y="2719"/>
                  </a:lnTo>
                  <a:lnTo>
                    <a:pt x="1187" y="2633"/>
                  </a:lnTo>
                  <a:lnTo>
                    <a:pt x="1213" y="2631"/>
                  </a:lnTo>
                  <a:lnTo>
                    <a:pt x="1227" y="2565"/>
                  </a:lnTo>
                  <a:lnTo>
                    <a:pt x="1280" y="2556"/>
                  </a:lnTo>
                  <a:lnTo>
                    <a:pt x="1286" y="2448"/>
                  </a:lnTo>
                  <a:lnTo>
                    <a:pt x="1342" y="2349"/>
                  </a:lnTo>
                  <a:lnTo>
                    <a:pt x="1355" y="2302"/>
                  </a:lnTo>
                  <a:lnTo>
                    <a:pt x="1377" y="2291"/>
                  </a:lnTo>
                  <a:lnTo>
                    <a:pt x="1373" y="2235"/>
                  </a:lnTo>
                  <a:lnTo>
                    <a:pt x="1376" y="2171"/>
                  </a:lnTo>
                  <a:lnTo>
                    <a:pt x="1341" y="2161"/>
                  </a:lnTo>
                  <a:lnTo>
                    <a:pt x="1333" y="2138"/>
                  </a:lnTo>
                  <a:lnTo>
                    <a:pt x="1336" y="2108"/>
                  </a:lnTo>
                  <a:lnTo>
                    <a:pt x="1350" y="2088"/>
                  </a:lnTo>
                  <a:lnTo>
                    <a:pt x="1330" y="2055"/>
                  </a:lnTo>
                  <a:lnTo>
                    <a:pt x="1340" y="2027"/>
                  </a:lnTo>
                  <a:lnTo>
                    <a:pt x="1335" y="1989"/>
                  </a:lnTo>
                  <a:lnTo>
                    <a:pt x="1273" y="1945"/>
                  </a:lnTo>
                  <a:lnTo>
                    <a:pt x="1267" y="1901"/>
                  </a:lnTo>
                  <a:lnTo>
                    <a:pt x="1300" y="1890"/>
                  </a:lnTo>
                  <a:lnTo>
                    <a:pt x="1331" y="1853"/>
                  </a:lnTo>
                  <a:lnTo>
                    <a:pt x="1318" y="1783"/>
                  </a:lnTo>
                  <a:lnTo>
                    <a:pt x="1334" y="1757"/>
                  </a:lnTo>
                  <a:lnTo>
                    <a:pt x="1354" y="1754"/>
                  </a:lnTo>
                  <a:lnTo>
                    <a:pt x="1394" y="1725"/>
                  </a:lnTo>
                  <a:lnTo>
                    <a:pt x="1500" y="1706"/>
                  </a:lnTo>
                  <a:lnTo>
                    <a:pt x="1520" y="1720"/>
                  </a:lnTo>
                  <a:lnTo>
                    <a:pt x="1509" y="1746"/>
                  </a:lnTo>
                  <a:lnTo>
                    <a:pt x="1559" y="1815"/>
                  </a:lnTo>
                  <a:lnTo>
                    <a:pt x="1608" y="1834"/>
                  </a:lnTo>
                  <a:lnTo>
                    <a:pt x="1633" y="1805"/>
                  </a:lnTo>
                  <a:lnTo>
                    <a:pt x="1638" y="1757"/>
                  </a:lnTo>
                  <a:lnTo>
                    <a:pt x="1650" y="1737"/>
                  </a:lnTo>
                  <a:lnTo>
                    <a:pt x="1711" y="1707"/>
                  </a:lnTo>
                  <a:lnTo>
                    <a:pt x="1710" y="1754"/>
                  </a:lnTo>
                  <a:lnTo>
                    <a:pt x="1689" y="1784"/>
                  </a:lnTo>
                  <a:lnTo>
                    <a:pt x="1710" y="1809"/>
                  </a:lnTo>
                  <a:lnTo>
                    <a:pt x="1697" y="1972"/>
                  </a:lnTo>
                  <a:lnTo>
                    <a:pt x="1715" y="1994"/>
                  </a:lnTo>
                  <a:lnTo>
                    <a:pt x="1730" y="2063"/>
                  </a:lnTo>
                  <a:lnTo>
                    <a:pt x="1714" y="2106"/>
                  </a:lnTo>
                  <a:lnTo>
                    <a:pt x="1787" y="2138"/>
                  </a:lnTo>
                  <a:lnTo>
                    <a:pt x="1832" y="2236"/>
                  </a:lnTo>
                  <a:lnTo>
                    <a:pt x="1905" y="2334"/>
                  </a:lnTo>
                  <a:lnTo>
                    <a:pt x="1924" y="2318"/>
                  </a:lnTo>
                  <a:lnTo>
                    <a:pt x="1981" y="2350"/>
                  </a:lnTo>
                  <a:lnTo>
                    <a:pt x="2026" y="2348"/>
                  </a:lnTo>
                  <a:lnTo>
                    <a:pt x="2060" y="2370"/>
                  </a:lnTo>
                  <a:lnTo>
                    <a:pt x="2108" y="2370"/>
                  </a:lnTo>
                  <a:lnTo>
                    <a:pt x="2177" y="2321"/>
                  </a:lnTo>
                  <a:lnTo>
                    <a:pt x="2199" y="2349"/>
                  </a:lnTo>
                  <a:lnTo>
                    <a:pt x="2262" y="2345"/>
                  </a:lnTo>
                  <a:lnTo>
                    <a:pt x="2265" y="2308"/>
                  </a:lnTo>
                  <a:lnTo>
                    <a:pt x="2288" y="2290"/>
                  </a:lnTo>
                  <a:lnTo>
                    <a:pt x="2263" y="2248"/>
                  </a:lnTo>
                  <a:lnTo>
                    <a:pt x="2287" y="2220"/>
                  </a:lnTo>
                  <a:lnTo>
                    <a:pt x="2276" y="2196"/>
                  </a:lnTo>
                  <a:lnTo>
                    <a:pt x="2301" y="2169"/>
                  </a:lnTo>
                  <a:lnTo>
                    <a:pt x="2372" y="2215"/>
                  </a:lnTo>
                  <a:lnTo>
                    <a:pt x="2403" y="2195"/>
                  </a:lnTo>
                  <a:lnTo>
                    <a:pt x="2461" y="2178"/>
                  </a:lnTo>
                  <a:lnTo>
                    <a:pt x="2501" y="2131"/>
                  </a:lnTo>
                  <a:lnTo>
                    <a:pt x="2579" y="2120"/>
                  </a:lnTo>
                  <a:lnTo>
                    <a:pt x="2580" y="2120"/>
                  </a:lnTo>
                  <a:lnTo>
                    <a:pt x="2616" y="2086"/>
                  </a:lnTo>
                  <a:lnTo>
                    <a:pt x="2656" y="2066"/>
                  </a:lnTo>
                  <a:lnTo>
                    <a:pt x="2698" y="2100"/>
                  </a:lnTo>
                  <a:lnTo>
                    <a:pt x="2740" y="2067"/>
                  </a:lnTo>
                  <a:lnTo>
                    <a:pt x="2761" y="2069"/>
                  </a:lnTo>
                  <a:lnTo>
                    <a:pt x="2846" y="2152"/>
                  </a:lnTo>
                  <a:lnTo>
                    <a:pt x="2812" y="2225"/>
                  </a:lnTo>
                  <a:lnTo>
                    <a:pt x="2859" y="2269"/>
                  </a:lnTo>
                  <a:lnTo>
                    <a:pt x="2843" y="2319"/>
                  </a:lnTo>
                  <a:lnTo>
                    <a:pt x="2850" y="2357"/>
                  </a:lnTo>
                  <a:lnTo>
                    <a:pt x="2924" y="2373"/>
                  </a:lnTo>
                  <a:lnTo>
                    <a:pt x="2978" y="2400"/>
                  </a:lnTo>
                  <a:lnTo>
                    <a:pt x="2989" y="2454"/>
                  </a:lnTo>
                  <a:lnTo>
                    <a:pt x="2959" y="2515"/>
                  </a:lnTo>
                  <a:lnTo>
                    <a:pt x="3018" y="2552"/>
                  </a:lnTo>
                  <a:lnTo>
                    <a:pt x="3049" y="2519"/>
                  </a:lnTo>
                  <a:lnTo>
                    <a:pt x="3127" y="2527"/>
                  </a:lnTo>
                  <a:lnTo>
                    <a:pt x="3127" y="2527"/>
                  </a:lnTo>
                  <a:lnTo>
                    <a:pt x="3176" y="2505"/>
                  </a:lnTo>
                  <a:lnTo>
                    <a:pt x="3239" y="2416"/>
                  </a:lnTo>
                  <a:lnTo>
                    <a:pt x="3178" y="2309"/>
                  </a:lnTo>
                  <a:lnTo>
                    <a:pt x="3105" y="2243"/>
                  </a:lnTo>
                  <a:lnTo>
                    <a:pt x="3080" y="2193"/>
                  </a:lnTo>
                  <a:lnTo>
                    <a:pt x="3086" y="2137"/>
                  </a:lnTo>
                  <a:lnTo>
                    <a:pt x="3122" y="2111"/>
                  </a:lnTo>
                  <a:lnTo>
                    <a:pt x="3123" y="2059"/>
                  </a:lnTo>
                  <a:lnTo>
                    <a:pt x="3193" y="2033"/>
                  </a:lnTo>
                  <a:lnTo>
                    <a:pt x="3201" y="1964"/>
                  </a:lnTo>
                  <a:lnTo>
                    <a:pt x="3123" y="1889"/>
                  </a:lnTo>
                  <a:lnTo>
                    <a:pt x="3016" y="1923"/>
                  </a:lnTo>
                  <a:lnTo>
                    <a:pt x="2975" y="1902"/>
                  </a:lnTo>
                  <a:lnTo>
                    <a:pt x="2966" y="1867"/>
                  </a:lnTo>
                  <a:lnTo>
                    <a:pt x="2934" y="1863"/>
                  </a:lnTo>
                  <a:lnTo>
                    <a:pt x="2930" y="1850"/>
                  </a:lnTo>
                  <a:lnTo>
                    <a:pt x="2954" y="1789"/>
                  </a:lnTo>
                  <a:lnTo>
                    <a:pt x="2934" y="1756"/>
                  </a:lnTo>
                  <a:lnTo>
                    <a:pt x="2931" y="1661"/>
                  </a:lnTo>
                  <a:lnTo>
                    <a:pt x="2951" y="1621"/>
                  </a:lnTo>
                  <a:lnTo>
                    <a:pt x="2931" y="1564"/>
                  </a:lnTo>
                  <a:lnTo>
                    <a:pt x="2967" y="1541"/>
                  </a:lnTo>
                  <a:lnTo>
                    <a:pt x="2991" y="1505"/>
                  </a:lnTo>
                  <a:lnTo>
                    <a:pt x="3002" y="1456"/>
                  </a:lnTo>
                  <a:lnTo>
                    <a:pt x="3046" y="1430"/>
                  </a:lnTo>
                  <a:lnTo>
                    <a:pt x="3034" y="1383"/>
                  </a:lnTo>
                  <a:lnTo>
                    <a:pt x="3044" y="1359"/>
                  </a:lnTo>
                  <a:lnTo>
                    <a:pt x="3103" y="1365"/>
                  </a:lnTo>
                  <a:lnTo>
                    <a:pt x="3231" y="1301"/>
                  </a:lnTo>
                  <a:lnTo>
                    <a:pt x="3278" y="1327"/>
                  </a:lnTo>
                  <a:lnTo>
                    <a:pt x="3322" y="1273"/>
                  </a:lnTo>
                  <a:lnTo>
                    <a:pt x="3337" y="1306"/>
                  </a:lnTo>
                  <a:lnTo>
                    <a:pt x="3362" y="1335"/>
                  </a:lnTo>
                  <a:lnTo>
                    <a:pt x="3334" y="1396"/>
                  </a:lnTo>
                  <a:lnTo>
                    <a:pt x="3340" y="1440"/>
                  </a:lnTo>
                  <a:lnTo>
                    <a:pt x="3365" y="1463"/>
                  </a:lnTo>
                  <a:lnTo>
                    <a:pt x="3397" y="1442"/>
                  </a:lnTo>
                  <a:lnTo>
                    <a:pt x="3432" y="1461"/>
                  </a:lnTo>
                  <a:lnTo>
                    <a:pt x="3441" y="1516"/>
                  </a:lnTo>
                  <a:lnTo>
                    <a:pt x="3492" y="1529"/>
                  </a:lnTo>
                  <a:lnTo>
                    <a:pt x="3516" y="1516"/>
                  </a:lnTo>
                  <a:lnTo>
                    <a:pt x="3544" y="1544"/>
                  </a:lnTo>
                  <a:lnTo>
                    <a:pt x="3585" y="1503"/>
                  </a:lnTo>
                  <a:lnTo>
                    <a:pt x="3618" y="1507"/>
                  </a:lnTo>
                  <a:lnTo>
                    <a:pt x="3668" y="1535"/>
                  </a:lnTo>
                  <a:lnTo>
                    <a:pt x="3701" y="1507"/>
                  </a:lnTo>
                  <a:lnTo>
                    <a:pt x="3778" y="1568"/>
                  </a:lnTo>
                  <a:lnTo>
                    <a:pt x="3802" y="1540"/>
                  </a:lnTo>
                  <a:lnTo>
                    <a:pt x="3828" y="1530"/>
                  </a:lnTo>
                  <a:lnTo>
                    <a:pt x="3848" y="1412"/>
                  </a:lnTo>
                  <a:lnTo>
                    <a:pt x="3858" y="1308"/>
                  </a:lnTo>
                  <a:lnTo>
                    <a:pt x="3761" y="1229"/>
                  </a:lnTo>
                  <a:lnTo>
                    <a:pt x="3760" y="1228"/>
                  </a:lnTo>
                  <a:lnTo>
                    <a:pt x="3676" y="1242"/>
                  </a:lnTo>
                  <a:lnTo>
                    <a:pt x="3665" y="1240"/>
                  </a:lnTo>
                  <a:lnTo>
                    <a:pt x="3658" y="1209"/>
                  </a:lnTo>
                  <a:lnTo>
                    <a:pt x="3648" y="1192"/>
                  </a:lnTo>
                  <a:lnTo>
                    <a:pt x="3644" y="1139"/>
                  </a:lnTo>
                  <a:lnTo>
                    <a:pt x="3624" y="1105"/>
                  </a:lnTo>
                  <a:lnTo>
                    <a:pt x="3679" y="1044"/>
                  </a:lnTo>
                  <a:lnTo>
                    <a:pt x="3697" y="997"/>
                  </a:lnTo>
                  <a:lnTo>
                    <a:pt x="3658" y="956"/>
                  </a:lnTo>
                  <a:lnTo>
                    <a:pt x="3742" y="890"/>
                  </a:lnTo>
                  <a:lnTo>
                    <a:pt x="3738" y="834"/>
                  </a:lnTo>
                  <a:lnTo>
                    <a:pt x="3705" y="782"/>
                  </a:lnTo>
                  <a:lnTo>
                    <a:pt x="3759" y="741"/>
                  </a:lnTo>
                  <a:lnTo>
                    <a:pt x="3788" y="667"/>
                  </a:lnTo>
                  <a:lnTo>
                    <a:pt x="3792" y="599"/>
                  </a:lnTo>
                  <a:lnTo>
                    <a:pt x="3792" y="598"/>
                  </a:lnTo>
                  <a:lnTo>
                    <a:pt x="3766" y="485"/>
                  </a:lnTo>
                  <a:lnTo>
                    <a:pt x="3803" y="321"/>
                  </a:lnTo>
                  <a:lnTo>
                    <a:pt x="3679" y="259"/>
                  </a:lnTo>
                  <a:lnTo>
                    <a:pt x="3683" y="216"/>
                  </a:lnTo>
                  <a:lnTo>
                    <a:pt x="3618" y="143"/>
                  </a:lnTo>
                  <a:lnTo>
                    <a:pt x="3499" y="172"/>
                  </a:lnTo>
                  <a:lnTo>
                    <a:pt x="3473" y="288"/>
                  </a:lnTo>
                  <a:lnTo>
                    <a:pt x="3432" y="308"/>
                  </a:lnTo>
                  <a:lnTo>
                    <a:pt x="3451" y="376"/>
                  </a:lnTo>
                  <a:lnTo>
                    <a:pt x="3406" y="386"/>
                  </a:lnTo>
                  <a:lnTo>
                    <a:pt x="3333" y="366"/>
                  </a:lnTo>
                  <a:lnTo>
                    <a:pt x="3295" y="362"/>
                  </a:lnTo>
                  <a:lnTo>
                    <a:pt x="3284" y="443"/>
                  </a:lnTo>
                  <a:lnTo>
                    <a:pt x="3270" y="473"/>
                  </a:lnTo>
                  <a:lnTo>
                    <a:pt x="3282" y="550"/>
                  </a:lnTo>
                  <a:lnTo>
                    <a:pt x="3206" y="561"/>
                  </a:lnTo>
                  <a:lnTo>
                    <a:pt x="3205" y="561"/>
                  </a:lnTo>
                  <a:lnTo>
                    <a:pt x="3175" y="586"/>
                  </a:lnTo>
                  <a:lnTo>
                    <a:pt x="3132" y="622"/>
                  </a:lnTo>
                  <a:lnTo>
                    <a:pt x="3054" y="624"/>
                  </a:lnTo>
                  <a:lnTo>
                    <a:pt x="3024" y="643"/>
                  </a:lnTo>
                  <a:lnTo>
                    <a:pt x="3010" y="625"/>
                  </a:lnTo>
                  <a:lnTo>
                    <a:pt x="2994" y="607"/>
                  </a:lnTo>
                  <a:lnTo>
                    <a:pt x="2985" y="582"/>
                  </a:lnTo>
                  <a:lnTo>
                    <a:pt x="2913" y="581"/>
                  </a:lnTo>
                  <a:lnTo>
                    <a:pt x="2904" y="551"/>
                  </a:lnTo>
                  <a:lnTo>
                    <a:pt x="2882" y="515"/>
                  </a:lnTo>
                  <a:lnTo>
                    <a:pt x="2833" y="466"/>
                  </a:lnTo>
                  <a:lnTo>
                    <a:pt x="2807" y="476"/>
                  </a:lnTo>
                  <a:lnTo>
                    <a:pt x="2771" y="466"/>
                  </a:lnTo>
                  <a:lnTo>
                    <a:pt x="2737" y="429"/>
                  </a:lnTo>
                  <a:lnTo>
                    <a:pt x="2676" y="438"/>
                  </a:lnTo>
                  <a:lnTo>
                    <a:pt x="2650" y="430"/>
                  </a:lnTo>
                  <a:lnTo>
                    <a:pt x="2624" y="413"/>
                  </a:lnTo>
                  <a:lnTo>
                    <a:pt x="2542" y="373"/>
                  </a:lnTo>
                  <a:lnTo>
                    <a:pt x="2542" y="312"/>
                  </a:lnTo>
                  <a:lnTo>
                    <a:pt x="2528" y="294"/>
                  </a:lnTo>
                  <a:lnTo>
                    <a:pt x="2563" y="200"/>
                  </a:lnTo>
                  <a:lnTo>
                    <a:pt x="2524" y="153"/>
                  </a:lnTo>
                  <a:lnTo>
                    <a:pt x="2545" y="126"/>
                  </a:lnTo>
                  <a:lnTo>
                    <a:pt x="2497" y="105"/>
                  </a:lnTo>
                  <a:lnTo>
                    <a:pt x="2475" y="124"/>
                  </a:lnTo>
                  <a:lnTo>
                    <a:pt x="2437" y="138"/>
                  </a:lnTo>
                  <a:lnTo>
                    <a:pt x="2336" y="65"/>
                  </a:lnTo>
                  <a:lnTo>
                    <a:pt x="2187" y="44"/>
                  </a:lnTo>
                  <a:lnTo>
                    <a:pt x="2118" y="2"/>
                  </a:lnTo>
                  <a:lnTo>
                    <a:pt x="2043" y="9"/>
                  </a:lnTo>
                  <a:lnTo>
                    <a:pt x="2022" y="33"/>
                  </a:lnTo>
                  <a:lnTo>
                    <a:pt x="1985" y="18"/>
                  </a:lnTo>
                  <a:lnTo>
                    <a:pt x="1961" y="6"/>
                  </a:lnTo>
                  <a:lnTo>
                    <a:pt x="1925" y="22"/>
                  </a:lnTo>
                  <a:lnTo>
                    <a:pt x="1866" y="50"/>
                  </a:lnTo>
                  <a:lnTo>
                    <a:pt x="1829" y="0"/>
                  </a:lnTo>
                  <a:lnTo>
                    <a:pt x="1808" y="8"/>
                  </a:lnTo>
                  <a:close/>
                  <a:moveTo>
                    <a:pt x="1678" y="557"/>
                  </a:moveTo>
                  <a:lnTo>
                    <a:pt x="1678" y="557"/>
                  </a:lnTo>
                  <a:lnTo>
                    <a:pt x="1695" y="540"/>
                  </a:lnTo>
                  <a:lnTo>
                    <a:pt x="1692" y="512"/>
                  </a:lnTo>
                  <a:lnTo>
                    <a:pt x="1717" y="481"/>
                  </a:lnTo>
                  <a:lnTo>
                    <a:pt x="1751" y="373"/>
                  </a:lnTo>
                  <a:lnTo>
                    <a:pt x="1756" y="349"/>
                  </a:lnTo>
                  <a:lnTo>
                    <a:pt x="1796" y="341"/>
                  </a:lnTo>
                  <a:lnTo>
                    <a:pt x="1805" y="289"/>
                  </a:lnTo>
                  <a:lnTo>
                    <a:pt x="1852" y="275"/>
                  </a:lnTo>
                  <a:lnTo>
                    <a:pt x="1845" y="266"/>
                  </a:lnTo>
                  <a:lnTo>
                    <a:pt x="1774" y="172"/>
                  </a:lnTo>
                  <a:lnTo>
                    <a:pt x="1733" y="101"/>
                  </a:lnTo>
                  <a:lnTo>
                    <a:pt x="1719" y="81"/>
                  </a:lnTo>
                  <a:lnTo>
                    <a:pt x="1702" y="55"/>
                  </a:lnTo>
                  <a:lnTo>
                    <a:pt x="1701" y="51"/>
                  </a:lnTo>
                  <a:lnTo>
                    <a:pt x="1810" y="14"/>
                  </a:lnTo>
                  <a:lnTo>
                    <a:pt x="1826" y="8"/>
                  </a:lnTo>
                  <a:lnTo>
                    <a:pt x="1864" y="58"/>
                  </a:lnTo>
                  <a:lnTo>
                    <a:pt x="1927" y="28"/>
                  </a:lnTo>
                  <a:lnTo>
                    <a:pt x="1960" y="14"/>
                  </a:lnTo>
                  <a:lnTo>
                    <a:pt x="1982" y="24"/>
                  </a:lnTo>
                  <a:lnTo>
                    <a:pt x="2024" y="40"/>
                  </a:lnTo>
                  <a:lnTo>
                    <a:pt x="2047" y="15"/>
                  </a:lnTo>
                  <a:lnTo>
                    <a:pt x="2117" y="9"/>
                  </a:lnTo>
                  <a:lnTo>
                    <a:pt x="2184" y="50"/>
                  </a:lnTo>
                  <a:lnTo>
                    <a:pt x="2332" y="71"/>
                  </a:lnTo>
                  <a:lnTo>
                    <a:pt x="2436" y="145"/>
                  </a:lnTo>
                  <a:lnTo>
                    <a:pt x="2478" y="130"/>
                  </a:lnTo>
                  <a:lnTo>
                    <a:pt x="2498" y="113"/>
                  </a:lnTo>
                  <a:lnTo>
                    <a:pt x="2534" y="129"/>
                  </a:lnTo>
                  <a:lnTo>
                    <a:pt x="2516" y="153"/>
                  </a:lnTo>
                  <a:lnTo>
                    <a:pt x="2555" y="201"/>
                  </a:lnTo>
                  <a:lnTo>
                    <a:pt x="2521" y="295"/>
                  </a:lnTo>
                  <a:lnTo>
                    <a:pt x="2535" y="314"/>
                  </a:lnTo>
                  <a:lnTo>
                    <a:pt x="2535" y="377"/>
                  </a:lnTo>
                  <a:lnTo>
                    <a:pt x="2621" y="419"/>
                  </a:lnTo>
                  <a:lnTo>
                    <a:pt x="2647" y="436"/>
                  </a:lnTo>
                  <a:lnTo>
                    <a:pt x="2676" y="445"/>
                  </a:lnTo>
                  <a:lnTo>
                    <a:pt x="2735" y="436"/>
                  </a:lnTo>
                  <a:lnTo>
                    <a:pt x="2768" y="472"/>
                  </a:lnTo>
                  <a:lnTo>
                    <a:pt x="2807" y="483"/>
                  </a:lnTo>
                  <a:lnTo>
                    <a:pt x="2831" y="474"/>
                  </a:lnTo>
                  <a:lnTo>
                    <a:pt x="2877" y="519"/>
                  </a:lnTo>
                  <a:lnTo>
                    <a:pt x="2898" y="553"/>
                  </a:lnTo>
                  <a:lnTo>
                    <a:pt x="2908" y="587"/>
                  </a:lnTo>
                  <a:lnTo>
                    <a:pt x="2981" y="588"/>
                  </a:lnTo>
                  <a:lnTo>
                    <a:pt x="2988" y="610"/>
                  </a:lnTo>
                  <a:lnTo>
                    <a:pt x="3004" y="629"/>
                  </a:lnTo>
                  <a:lnTo>
                    <a:pt x="3023" y="652"/>
                  </a:lnTo>
                  <a:lnTo>
                    <a:pt x="3056" y="631"/>
                  </a:lnTo>
                  <a:lnTo>
                    <a:pt x="3134" y="628"/>
                  </a:lnTo>
                  <a:lnTo>
                    <a:pt x="3180" y="591"/>
                  </a:lnTo>
                  <a:lnTo>
                    <a:pt x="3208" y="567"/>
                  </a:lnTo>
                  <a:lnTo>
                    <a:pt x="3290" y="555"/>
                  </a:lnTo>
                  <a:lnTo>
                    <a:pt x="3276" y="474"/>
                  </a:lnTo>
                  <a:lnTo>
                    <a:pt x="3291" y="446"/>
                  </a:lnTo>
                  <a:lnTo>
                    <a:pt x="3300" y="370"/>
                  </a:lnTo>
                  <a:lnTo>
                    <a:pt x="3332" y="372"/>
                  </a:lnTo>
                  <a:lnTo>
                    <a:pt x="3406" y="393"/>
                  </a:lnTo>
                  <a:lnTo>
                    <a:pt x="3459" y="381"/>
                  </a:lnTo>
                  <a:lnTo>
                    <a:pt x="3440" y="312"/>
                  </a:lnTo>
                  <a:lnTo>
                    <a:pt x="3479" y="292"/>
                  </a:lnTo>
                  <a:lnTo>
                    <a:pt x="3504" y="178"/>
                  </a:lnTo>
                  <a:lnTo>
                    <a:pt x="3616" y="151"/>
                  </a:lnTo>
                  <a:lnTo>
                    <a:pt x="3676" y="218"/>
                  </a:lnTo>
                  <a:lnTo>
                    <a:pt x="3671" y="263"/>
                  </a:lnTo>
                  <a:lnTo>
                    <a:pt x="3795" y="325"/>
                  </a:lnTo>
                  <a:lnTo>
                    <a:pt x="3759" y="485"/>
                  </a:lnTo>
                  <a:lnTo>
                    <a:pt x="3785" y="599"/>
                  </a:lnTo>
                  <a:lnTo>
                    <a:pt x="3782" y="666"/>
                  </a:lnTo>
                  <a:lnTo>
                    <a:pt x="3754" y="737"/>
                  </a:lnTo>
                  <a:lnTo>
                    <a:pt x="3696" y="781"/>
                  </a:lnTo>
                  <a:lnTo>
                    <a:pt x="3731" y="836"/>
                  </a:lnTo>
                  <a:lnTo>
                    <a:pt x="3735" y="887"/>
                  </a:lnTo>
                  <a:lnTo>
                    <a:pt x="3648" y="955"/>
                  </a:lnTo>
                  <a:lnTo>
                    <a:pt x="3689" y="999"/>
                  </a:lnTo>
                  <a:lnTo>
                    <a:pt x="3674" y="1040"/>
                  </a:lnTo>
                  <a:lnTo>
                    <a:pt x="3615" y="1104"/>
                  </a:lnTo>
                  <a:lnTo>
                    <a:pt x="3638" y="1140"/>
                  </a:lnTo>
                  <a:lnTo>
                    <a:pt x="3642" y="1193"/>
                  </a:lnTo>
                  <a:lnTo>
                    <a:pt x="3651" y="1211"/>
                  </a:lnTo>
                  <a:lnTo>
                    <a:pt x="3660" y="1246"/>
                  </a:lnTo>
                  <a:lnTo>
                    <a:pt x="3676" y="1248"/>
                  </a:lnTo>
                  <a:lnTo>
                    <a:pt x="3758" y="1235"/>
                  </a:lnTo>
                  <a:lnTo>
                    <a:pt x="3851" y="1311"/>
                  </a:lnTo>
                  <a:lnTo>
                    <a:pt x="3841" y="1411"/>
                  </a:lnTo>
                  <a:lnTo>
                    <a:pt x="3822" y="1525"/>
                  </a:lnTo>
                  <a:lnTo>
                    <a:pt x="3799" y="1534"/>
                  </a:lnTo>
                  <a:lnTo>
                    <a:pt x="3778" y="1558"/>
                  </a:lnTo>
                  <a:lnTo>
                    <a:pt x="3701" y="1498"/>
                  </a:lnTo>
                  <a:lnTo>
                    <a:pt x="3667" y="1527"/>
                  </a:lnTo>
                  <a:lnTo>
                    <a:pt x="3621" y="1501"/>
                  </a:lnTo>
                  <a:lnTo>
                    <a:pt x="3582" y="1495"/>
                  </a:lnTo>
                  <a:lnTo>
                    <a:pt x="3544" y="1534"/>
                  </a:lnTo>
                  <a:lnTo>
                    <a:pt x="3517" y="1508"/>
                  </a:lnTo>
                  <a:lnTo>
                    <a:pt x="3491" y="1522"/>
                  </a:lnTo>
                  <a:lnTo>
                    <a:pt x="3447" y="1511"/>
                  </a:lnTo>
                  <a:lnTo>
                    <a:pt x="3438" y="1457"/>
                  </a:lnTo>
                  <a:lnTo>
                    <a:pt x="3396" y="1434"/>
                  </a:lnTo>
                  <a:lnTo>
                    <a:pt x="3365" y="1454"/>
                  </a:lnTo>
                  <a:lnTo>
                    <a:pt x="3346" y="1437"/>
                  </a:lnTo>
                  <a:lnTo>
                    <a:pt x="3341" y="1397"/>
                  </a:lnTo>
                  <a:lnTo>
                    <a:pt x="3370" y="1333"/>
                  </a:lnTo>
                  <a:lnTo>
                    <a:pt x="3343" y="1303"/>
                  </a:lnTo>
                  <a:lnTo>
                    <a:pt x="3324" y="1260"/>
                  </a:lnTo>
                  <a:lnTo>
                    <a:pt x="3277" y="1318"/>
                  </a:lnTo>
                  <a:lnTo>
                    <a:pt x="3231" y="1294"/>
                  </a:lnTo>
                  <a:lnTo>
                    <a:pt x="3102" y="1359"/>
                  </a:lnTo>
                  <a:lnTo>
                    <a:pt x="3039" y="1351"/>
                  </a:lnTo>
                  <a:lnTo>
                    <a:pt x="3028" y="1383"/>
                  </a:lnTo>
                  <a:lnTo>
                    <a:pt x="3038" y="1427"/>
                  </a:lnTo>
                  <a:lnTo>
                    <a:pt x="2996" y="1451"/>
                  </a:lnTo>
                  <a:lnTo>
                    <a:pt x="2985" y="1502"/>
                  </a:lnTo>
                  <a:lnTo>
                    <a:pt x="2962" y="1536"/>
                  </a:lnTo>
                  <a:lnTo>
                    <a:pt x="2923" y="1561"/>
                  </a:lnTo>
                  <a:lnTo>
                    <a:pt x="2944" y="1621"/>
                  </a:lnTo>
                  <a:lnTo>
                    <a:pt x="2924" y="1658"/>
                  </a:lnTo>
                  <a:lnTo>
                    <a:pt x="2924" y="1659"/>
                  </a:lnTo>
                  <a:lnTo>
                    <a:pt x="2928" y="1757"/>
                  </a:lnTo>
                  <a:lnTo>
                    <a:pt x="2946" y="1790"/>
                  </a:lnTo>
                  <a:lnTo>
                    <a:pt x="2924" y="1849"/>
                  </a:lnTo>
                  <a:lnTo>
                    <a:pt x="2928" y="1869"/>
                  </a:lnTo>
                  <a:lnTo>
                    <a:pt x="2961" y="1873"/>
                  </a:lnTo>
                  <a:lnTo>
                    <a:pt x="2970" y="1907"/>
                  </a:lnTo>
                  <a:lnTo>
                    <a:pt x="3015" y="1931"/>
                  </a:lnTo>
                  <a:lnTo>
                    <a:pt x="3122" y="1896"/>
                  </a:lnTo>
                  <a:lnTo>
                    <a:pt x="3194" y="1966"/>
                  </a:lnTo>
                  <a:lnTo>
                    <a:pt x="3187" y="2028"/>
                  </a:lnTo>
                  <a:lnTo>
                    <a:pt x="3116" y="2054"/>
                  </a:lnTo>
                  <a:lnTo>
                    <a:pt x="3115" y="2107"/>
                  </a:lnTo>
                  <a:lnTo>
                    <a:pt x="3079" y="2133"/>
                  </a:lnTo>
                  <a:lnTo>
                    <a:pt x="3074" y="2194"/>
                  </a:lnTo>
                  <a:lnTo>
                    <a:pt x="3099" y="2247"/>
                  </a:lnTo>
                  <a:lnTo>
                    <a:pt x="3172" y="2313"/>
                  </a:lnTo>
                  <a:lnTo>
                    <a:pt x="3232" y="2415"/>
                  </a:lnTo>
                  <a:lnTo>
                    <a:pt x="3172" y="2499"/>
                  </a:lnTo>
                  <a:lnTo>
                    <a:pt x="3126" y="2521"/>
                  </a:lnTo>
                  <a:lnTo>
                    <a:pt x="3046" y="2512"/>
                  </a:lnTo>
                  <a:lnTo>
                    <a:pt x="3016" y="2544"/>
                  </a:lnTo>
                  <a:lnTo>
                    <a:pt x="2968" y="2512"/>
                  </a:lnTo>
                  <a:lnTo>
                    <a:pt x="2996" y="2455"/>
                  </a:lnTo>
                  <a:lnTo>
                    <a:pt x="2984" y="2396"/>
                  </a:lnTo>
                  <a:lnTo>
                    <a:pt x="2927" y="2367"/>
                  </a:lnTo>
                  <a:lnTo>
                    <a:pt x="2856" y="2352"/>
                  </a:lnTo>
                  <a:lnTo>
                    <a:pt x="2850" y="2319"/>
                  </a:lnTo>
                  <a:lnTo>
                    <a:pt x="2866" y="2267"/>
                  </a:lnTo>
                  <a:lnTo>
                    <a:pt x="2820" y="2224"/>
                  </a:lnTo>
                  <a:lnTo>
                    <a:pt x="2854" y="2150"/>
                  </a:lnTo>
                  <a:lnTo>
                    <a:pt x="2764" y="2062"/>
                  </a:lnTo>
                  <a:lnTo>
                    <a:pt x="2738" y="2061"/>
                  </a:lnTo>
                  <a:lnTo>
                    <a:pt x="2698" y="2091"/>
                  </a:lnTo>
                  <a:lnTo>
                    <a:pt x="2657" y="2058"/>
                  </a:lnTo>
                  <a:lnTo>
                    <a:pt x="2613" y="2080"/>
                  </a:lnTo>
                  <a:lnTo>
                    <a:pt x="2577" y="2114"/>
                  </a:lnTo>
                  <a:lnTo>
                    <a:pt x="2498" y="2125"/>
                  </a:lnTo>
                  <a:lnTo>
                    <a:pt x="2457" y="2172"/>
                  </a:lnTo>
                  <a:lnTo>
                    <a:pt x="2401" y="2188"/>
                  </a:lnTo>
                  <a:lnTo>
                    <a:pt x="2372" y="2207"/>
                  </a:lnTo>
                  <a:lnTo>
                    <a:pt x="2300" y="2160"/>
                  </a:lnTo>
                  <a:lnTo>
                    <a:pt x="2268" y="2195"/>
                  </a:lnTo>
                  <a:lnTo>
                    <a:pt x="2279" y="2219"/>
                  </a:lnTo>
                  <a:lnTo>
                    <a:pt x="2255" y="2248"/>
                  </a:lnTo>
                  <a:lnTo>
                    <a:pt x="2279" y="2289"/>
                  </a:lnTo>
                  <a:lnTo>
                    <a:pt x="2259" y="2305"/>
                  </a:lnTo>
                  <a:lnTo>
                    <a:pt x="2256" y="2339"/>
                  </a:lnTo>
                  <a:lnTo>
                    <a:pt x="2202" y="2342"/>
                  </a:lnTo>
                  <a:lnTo>
                    <a:pt x="2178" y="2312"/>
                  </a:lnTo>
                  <a:lnTo>
                    <a:pt x="2106" y="2363"/>
                  </a:lnTo>
                  <a:lnTo>
                    <a:pt x="2062" y="2364"/>
                  </a:lnTo>
                  <a:lnTo>
                    <a:pt x="2028" y="2342"/>
                  </a:lnTo>
                  <a:lnTo>
                    <a:pt x="1983" y="2344"/>
                  </a:lnTo>
                  <a:lnTo>
                    <a:pt x="1924" y="2310"/>
                  </a:lnTo>
                  <a:lnTo>
                    <a:pt x="1906" y="2324"/>
                  </a:lnTo>
                  <a:lnTo>
                    <a:pt x="1837" y="2233"/>
                  </a:lnTo>
                  <a:lnTo>
                    <a:pt x="1792" y="2133"/>
                  </a:lnTo>
                  <a:lnTo>
                    <a:pt x="1723" y="2102"/>
                  </a:lnTo>
                  <a:lnTo>
                    <a:pt x="1737" y="2064"/>
                  </a:lnTo>
                  <a:lnTo>
                    <a:pt x="1721" y="1992"/>
                  </a:lnTo>
                  <a:lnTo>
                    <a:pt x="1704" y="1970"/>
                  </a:lnTo>
                  <a:lnTo>
                    <a:pt x="1717" y="1806"/>
                  </a:lnTo>
                  <a:lnTo>
                    <a:pt x="1697" y="1783"/>
                  </a:lnTo>
                  <a:lnTo>
                    <a:pt x="1717" y="1756"/>
                  </a:lnTo>
                  <a:lnTo>
                    <a:pt x="1718" y="1696"/>
                  </a:lnTo>
                  <a:lnTo>
                    <a:pt x="1646" y="1732"/>
                  </a:lnTo>
                  <a:lnTo>
                    <a:pt x="1645" y="1732"/>
                  </a:lnTo>
                  <a:lnTo>
                    <a:pt x="1632" y="1754"/>
                  </a:lnTo>
                  <a:lnTo>
                    <a:pt x="1626" y="1802"/>
                  </a:lnTo>
                  <a:lnTo>
                    <a:pt x="1606" y="1826"/>
                  </a:lnTo>
                  <a:lnTo>
                    <a:pt x="1563" y="1809"/>
                  </a:lnTo>
                  <a:lnTo>
                    <a:pt x="1516" y="1745"/>
                  </a:lnTo>
                  <a:lnTo>
                    <a:pt x="1528" y="1718"/>
                  </a:lnTo>
                  <a:lnTo>
                    <a:pt x="1501" y="1699"/>
                  </a:lnTo>
                  <a:lnTo>
                    <a:pt x="1392" y="1719"/>
                  </a:lnTo>
                  <a:lnTo>
                    <a:pt x="1352" y="1747"/>
                  </a:lnTo>
                  <a:lnTo>
                    <a:pt x="1330" y="1750"/>
                  </a:lnTo>
                  <a:lnTo>
                    <a:pt x="1311" y="1781"/>
                  </a:lnTo>
                  <a:lnTo>
                    <a:pt x="1324" y="1851"/>
                  </a:lnTo>
                  <a:lnTo>
                    <a:pt x="1297" y="1884"/>
                  </a:lnTo>
                  <a:lnTo>
                    <a:pt x="1259" y="1897"/>
                  </a:lnTo>
                  <a:lnTo>
                    <a:pt x="1266" y="1948"/>
                  </a:lnTo>
                  <a:lnTo>
                    <a:pt x="1328" y="1993"/>
                  </a:lnTo>
                  <a:lnTo>
                    <a:pt x="1333" y="2026"/>
                  </a:lnTo>
                  <a:lnTo>
                    <a:pt x="1323" y="2056"/>
                  </a:lnTo>
                  <a:lnTo>
                    <a:pt x="1342" y="2087"/>
                  </a:lnTo>
                  <a:lnTo>
                    <a:pt x="1329" y="2106"/>
                  </a:lnTo>
                  <a:lnTo>
                    <a:pt x="1326" y="2139"/>
                  </a:lnTo>
                  <a:lnTo>
                    <a:pt x="1336" y="2167"/>
                  </a:lnTo>
                  <a:lnTo>
                    <a:pt x="1369" y="2176"/>
                  </a:lnTo>
                  <a:lnTo>
                    <a:pt x="1367" y="2235"/>
                  </a:lnTo>
                  <a:lnTo>
                    <a:pt x="1370" y="2287"/>
                  </a:lnTo>
                  <a:lnTo>
                    <a:pt x="1349" y="2297"/>
                  </a:lnTo>
                  <a:lnTo>
                    <a:pt x="1336" y="2346"/>
                  </a:lnTo>
                  <a:lnTo>
                    <a:pt x="1280" y="2445"/>
                  </a:lnTo>
                  <a:lnTo>
                    <a:pt x="1273" y="2550"/>
                  </a:lnTo>
                  <a:lnTo>
                    <a:pt x="1221" y="2559"/>
                  </a:lnTo>
                  <a:lnTo>
                    <a:pt x="1208" y="2624"/>
                  </a:lnTo>
                  <a:lnTo>
                    <a:pt x="1181" y="2627"/>
                  </a:lnTo>
                  <a:lnTo>
                    <a:pt x="1167" y="2716"/>
                  </a:lnTo>
                  <a:lnTo>
                    <a:pt x="1140" y="2740"/>
                  </a:lnTo>
                  <a:lnTo>
                    <a:pt x="1125" y="2741"/>
                  </a:lnTo>
                  <a:lnTo>
                    <a:pt x="1112" y="2741"/>
                  </a:lnTo>
                  <a:lnTo>
                    <a:pt x="1098" y="2743"/>
                  </a:lnTo>
                  <a:lnTo>
                    <a:pt x="1057" y="2717"/>
                  </a:lnTo>
                  <a:lnTo>
                    <a:pt x="1013" y="2653"/>
                  </a:lnTo>
                  <a:lnTo>
                    <a:pt x="949" y="2617"/>
                  </a:lnTo>
                  <a:lnTo>
                    <a:pt x="947" y="2614"/>
                  </a:lnTo>
                  <a:lnTo>
                    <a:pt x="913" y="2549"/>
                  </a:lnTo>
                  <a:lnTo>
                    <a:pt x="919" y="2491"/>
                  </a:lnTo>
                  <a:lnTo>
                    <a:pt x="921" y="2467"/>
                  </a:lnTo>
                  <a:lnTo>
                    <a:pt x="890" y="2425"/>
                  </a:lnTo>
                  <a:lnTo>
                    <a:pt x="872" y="2376"/>
                  </a:lnTo>
                  <a:lnTo>
                    <a:pt x="892" y="2346"/>
                  </a:lnTo>
                  <a:lnTo>
                    <a:pt x="914" y="2308"/>
                  </a:lnTo>
                  <a:lnTo>
                    <a:pt x="894" y="2280"/>
                  </a:lnTo>
                  <a:lnTo>
                    <a:pt x="893" y="2256"/>
                  </a:lnTo>
                  <a:lnTo>
                    <a:pt x="899" y="2224"/>
                  </a:lnTo>
                  <a:lnTo>
                    <a:pt x="902" y="2224"/>
                  </a:lnTo>
                  <a:lnTo>
                    <a:pt x="945" y="2202"/>
                  </a:lnTo>
                  <a:lnTo>
                    <a:pt x="952" y="2128"/>
                  </a:lnTo>
                  <a:lnTo>
                    <a:pt x="935" y="2083"/>
                  </a:lnTo>
                  <a:lnTo>
                    <a:pt x="967" y="2008"/>
                  </a:lnTo>
                  <a:lnTo>
                    <a:pt x="929" y="1936"/>
                  </a:lnTo>
                  <a:lnTo>
                    <a:pt x="947" y="1865"/>
                  </a:lnTo>
                  <a:lnTo>
                    <a:pt x="909" y="1809"/>
                  </a:lnTo>
                  <a:lnTo>
                    <a:pt x="857" y="1813"/>
                  </a:lnTo>
                  <a:lnTo>
                    <a:pt x="835" y="1799"/>
                  </a:lnTo>
                  <a:lnTo>
                    <a:pt x="827" y="1773"/>
                  </a:lnTo>
                  <a:lnTo>
                    <a:pt x="830" y="1766"/>
                  </a:lnTo>
                  <a:lnTo>
                    <a:pt x="792" y="1718"/>
                  </a:lnTo>
                  <a:lnTo>
                    <a:pt x="785" y="1663"/>
                  </a:lnTo>
                  <a:lnTo>
                    <a:pt x="784" y="1645"/>
                  </a:lnTo>
                  <a:lnTo>
                    <a:pt x="796" y="1549"/>
                  </a:lnTo>
                  <a:lnTo>
                    <a:pt x="832" y="1494"/>
                  </a:lnTo>
                  <a:lnTo>
                    <a:pt x="809" y="1441"/>
                  </a:lnTo>
                  <a:lnTo>
                    <a:pt x="747" y="1407"/>
                  </a:lnTo>
                  <a:lnTo>
                    <a:pt x="689" y="1435"/>
                  </a:lnTo>
                  <a:lnTo>
                    <a:pt x="659" y="1435"/>
                  </a:lnTo>
                  <a:lnTo>
                    <a:pt x="663" y="1391"/>
                  </a:lnTo>
                  <a:lnTo>
                    <a:pt x="646" y="1349"/>
                  </a:lnTo>
                  <a:lnTo>
                    <a:pt x="613" y="1385"/>
                  </a:lnTo>
                  <a:lnTo>
                    <a:pt x="572" y="1374"/>
                  </a:lnTo>
                  <a:lnTo>
                    <a:pt x="535" y="1395"/>
                  </a:lnTo>
                  <a:lnTo>
                    <a:pt x="558" y="1466"/>
                  </a:lnTo>
                  <a:lnTo>
                    <a:pt x="532" y="1494"/>
                  </a:lnTo>
                  <a:lnTo>
                    <a:pt x="384" y="1558"/>
                  </a:lnTo>
                  <a:lnTo>
                    <a:pt x="288" y="1548"/>
                  </a:lnTo>
                  <a:lnTo>
                    <a:pt x="215" y="1523"/>
                  </a:lnTo>
                  <a:lnTo>
                    <a:pt x="214" y="1523"/>
                  </a:lnTo>
                  <a:lnTo>
                    <a:pt x="108" y="1534"/>
                  </a:lnTo>
                  <a:lnTo>
                    <a:pt x="65" y="1515"/>
                  </a:lnTo>
                  <a:lnTo>
                    <a:pt x="65" y="1407"/>
                  </a:lnTo>
                  <a:lnTo>
                    <a:pt x="7" y="1348"/>
                  </a:lnTo>
                  <a:lnTo>
                    <a:pt x="13" y="1307"/>
                  </a:lnTo>
                  <a:lnTo>
                    <a:pt x="62" y="1262"/>
                  </a:lnTo>
                  <a:lnTo>
                    <a:pt x="51" y="1223"/>
                  </a:lnTo>
                  <a:lnTo>
                    <a:pt x="48" y="1178"/>
                  </a:lnTo>
                  <a:lnTo>
                    <a:pt x="84" y="1144"/>
                  </a:lnTo>
                  <a:lnTo>
                    <a:pt x="119" y="1149"/>
                  </a:lnTo>
                  <a:lnTo>
                    <a:pt x="194" y="1105"/>
                  </a:lnTo>
                  <a:lnTo>
                    <a:pt x="203" y="1043"/>
                  </a:lnTo>
                  <a:lnTo>
                    <a:pt x="229" y="1024"/>
                  </a:lnTo>
                  <a:lnTo>
                    <a:pt x="271" y="1067"/>
                  </a:lnTo>
                  <a:lnTo>
                    <a:pt x="326" y="1042"/>
                  </a:lnTo>
                  <a:lnTo>
                    <a:pt x="350" y="955"/>
                  </a:lnTo>
                  <a:lnTo>
                    <a:pt x="382" y="943"/>
                  </a:lnTo>
                  <a:lnTo>
                    <a:pt x="366" y="886"/>
                  </a:lnTo>
                  <a:lnTo>
                    <a:pt x="369" y="866"/>
                  </a:lnTo>
                  <a:lnTo>
                    <a:pt x="404" y="859"/>
                  </a:lnTo>
                  <a:lnTo>
                    <a:pt x="468" y="801"/>
                  </a:lnTo>
                  <a:lnTo>
                    <a:pt x="510" y="801"/>
                  </a:lnTo>
                  <a:lnTo>
                    <a:pt x="543" y="809"/>
                  </a:lnTo>
                  <a:lnTo>
                    <a:pt x="572" y="855"/>
                  </a:lnTo>
                  <a:lnTo>
                    <a:pt x="633" y="824"/>
                  </a:lnTo>
                  <a:lnTo>
                    <a:pt x="742" y="806"/>
                  </a:lnTo>
                  <a:lnTo>
                    <a:pt x="743" y="806"/>
                  </a:lnTo>
                  <a:lnTo>
                    <a:pt x="796" y="731"/>
                  </a:lnTo>
                  <a:lnTo>
                    <a:pt x="817" y="638"/>
                  </a:lnTo>
                  <a:lnTo>
                    <a:pt x="832" y="619"/>
                  </a:lnTo>
                  <a:lnTo>
                    <a:pt x="853" y="609"/>
                  </a:lnTo>
                  <a:lnTo>
                    <a:pt x="914" y="620"/>
                  </a:lnTo>
                  <a:lnTo>
                    <a:pt x="951" y="683"/>
                  </a:lnTo>
                  <a:lnTo>
                    <a:pt x="1001" y="650"/>
                  </a:lnTo>
                  <a:lnTo>
                    <a:pt x="1012" y="636"/>
                  </a:lnTo>
                  <a:lnTo>
                    <a:pt x="1032" y="601"/>
                  </a:lnTo>
                  <a:lnTo>
                    <a:pt x="1046" y="584"/>
                  </a:lnTo>
                  <a:lnTo>
                    <a:pt x="1128" y="584"/>
                  </a:lnTo>
                  <a:lnTo>
                    <a:pt x="1164" y="550"/>
                  </a:lnTo>
                  <a:lnTo>
                    <a:pt x="1193" y="503"/>
                  </a:lnTo>
                  <a:lnTo>
                    <a:pt x="1234" y="476"/>
                  </a:lnTo>
                  <a:lnTo>
                    <a:pt x="1270" y="500"/>
                  </a:lnTo>
                  <a:lnTo>
                    <a:pt x="1328" y="496"/>
                  </a:lnTo>
                  <a:lnTo>
                    <a:pt x="1429" y="517"/>
                  </a:lnTo>
                  <a:lnTo>
                    <a:pt x="1498" y="525"/>
                  </a:lnTo>
                  <a:lnTo>
                    <a:pt x="1579" y="527"/>
                  </a:lnTo>
                  <a:lnTo>
                    <a:pt x="1650" y="593"/>
                  </a:lnTo>
                  <a:lnTo>
                    <a:pt x="1678" y="557"/>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1" name="Freeform 127"/>
            <p:cNvSpPr>
              <a:spLocks/>
            </p:cNvSpPr>
            <p:nvPr/>
          </p:nvSpPr>
          <p:spPr bwMode="auto">
            <a:xfrm>
              <a:off x="4470400" y="4371976"/>
              <a:ext cx="257175" cy="374650"/>
            </a:xfrm>
            <a:custGeom>
              <a:avLst/>
              <a:gdLst>
                <a:gd name="T0" fmla="*/ 0 w 269"/>
                <a:gd name="T1" fmla="*/ 145 h 392"/>
                <a:gd name="T2" fmla="*/ 0 w 269"/>
                <a:gd name="T3" fmla="*/ 145 h 392"/>
                <a:gd name="T4" fmla="*/ 53 w 269"/>
                <a:gd name="T5" fmla="*/ 174 h 392"/>
                <a:gd name="T6" fmla="*/ 46 w 269"/>
                <a:gd name="T7" fmla="*/ 205 h 392"/>
                <a:gd name="T8" fmla="*/ 98 w 269"/>
                <a:gd name="T9" fmla="*/ 263 h 392"/>
                <a:gd name="T10" fmla="*/ 94 w 269"/>
                <a:gd name="T11" fmla="*/ 269 h 392"/>
                <a:gd name="T12" fmla="*/ 66 w 269"/>
                <a:gd name="T13" fmla="*/ 293 h 392"/>
                <a:gd name="T14" fmla="*/ 93 w 269"/>
                <a:gd name="T15" fmla="*/ 311 h 392"/>
                <a:gd name="T16" fmla="*/ 112 w 269"/>
                <a:gd name="T17" fmla="*/ 288 h 392"/>
                <a:gd name="T18" fmla="*/ 146 w 269"/>
                <a:gd name="T19" fmla="*/ 303 h 392"/>
                <a:gd name="T20" fmla="*/ 160 w 269"/>
                <a:gd name="T21" fmla="*/ 354 h 392"/>
                <a:gd name="T22" fmla="*/ 140 w 269"/>
                <a:gd name="T23" fmla="*/ 374 h 392"/>
                <a:gd name="T24" fmla="*/ 151 w 269"/>
                <a:gd name="T25" fmla="*/ 392 h 392"/>
                <a:gd name="T26" fmla="*/ 183 w 269"/>
                <a:gd name="T27" fmla="*/ 368 h 392"/>
                <a:gd name="T28" fmla="*/ 198 w 269"/>
                <a:gd name="T29" fmla="*/ 349 h 392"/>
                <a:gd name="T30" fmla="*/ 200 w 269"/>
                <a:gd name="T31" fmla="*/ 344 h 392"/>
                <a:gd name="T32" fmla="*/ 204 w 269"/>
                <a:gd name="T33" fmla="*/ 341 h 392"/>
                <a:gd name="T34" fmla="*/ 218 w 269"/>
                <a:gd name="T35" fmla="*/ 326 h 392"/>
                <a:gd name="T36" fmla="*/ 208 w 269"/>
                <a:gd name="T37" fmla="*/ 292 h 392"/>
                <a:gd name="T38" fmla="*/ 234 w 269"/>
                <a:gd name="T39" fmla="*/ 245 h 392"/>
                <a:gd name="T40" fmla="*/ 252 w 269"/>
                <a:gd name="T41" fmla="*/ 242 h 392"/>
                <a:gd name="T42" fmla="*/ 269 w 269"/>
                <a:gd name="T43" fmla="*/ 219 h 392"/>
                <a:gd name="T44" fmla="*/ 267 w 269"/>
                <a:gd name="T45" fmla="*/ 207 h 392"/>
                <a:gd name="T46" fmla="*/ 255 w 269"/>
                <a:gd name="T47" fmla="*/ 191 h 392"/>
                <a:gd name="T48" fmla="*/ 248 w 269"/>
                <a:gd name="T49" fmla="*/ 183 h 392"/>
                <a:gd name="T50" fmla="*/ 223 w 269"/>
                <a:gd name="T51" fmla="*/ 136 h 392"/>
                <a:gd name="T52" fmla="*/ 219 w 269"/>
                <a:gd name="T53" fmla="*/ 119 h 392"/>
                <a:gd name="T54" fmla="*/ 212 w 269"/>
                <a:gd name="T55" fmla="*/ 105 h 392"/>
                <a:gd name="T56" fmla="*/ 204 w 269"/>
                <a:gd name="T57" fmla="*/ 73 h 392"/>
                <a:gd name="T58" fmla="*/ 207 w 269"/>
                <a:gd name="T59" fmla="*/ 20 h 392"/>
                <a:gd name="T60" fmla="*/ 161 w 269"/>
                <a:gd name="T61" fmla="*/ 0 h 392"/>
                <a:gd name="T62" fmla="*/ 133 w 269"/>
                <a:gd name="T63" fmla="*/ 40 h 392"/>
                <a:gd name="T64" fmla="*/ 74 w 269"/>
                <a:gd name="T65" fmla="*/ 77 h 392"/>
                <a:gd name="T66" fmla="*/ 41 w 269"/>
                <a:gd name="T67" fmla="*/ 97 h 392"/>
                <a:gd name="T68" fmla="*/ 0 w 269"/>
                <a:gd name="T69" fmla="*/ 145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69" h="392">
                  <a:moveTo>
                    <a:pt x="0" y="145"/>
                  </a:moveTo>
                  <a:lnTo>
                    <a:pt x="0" y="145"/>
                  </a:lnTo>
                  <a:lnTo>
                    <a:pt x="53" y="174"/>
                  </a:lnTo>
                  <a:lnTo>
                    <a:pt x="46" y="205"/>
                  </a:lnTo>
                  <a:lnTo>
                    <a:pt x="98" y="263"/>
                  </a:lnTo>
                  <a:lnTo>
                    <a:pt x="94" y="269"/>
                  </a:lnTo>
                  <a:lnTo>
                    <a:pt x="66" y="293"/>
                  </a:lnTo>
                  <a:lnTo>
                    <a:pt x="93" y="311"/>
                  </a:lnTo>
                  <a:lnTo>
                    <a:pt x="112" y="288"/>
                  </a:lnTo>
                  <a:lnTo>
                    <a:pt x="146" y="303"/>
                  </a:lnTo>
                  <a:lnTo>
                    <a:pt x="160" y="354"/>
                  </a:lnTo>
                  <a:lnTo>
                    <a:pt x="140" y="374"/>
                  </a:lnTo>
                  <a:lnTo>
                    <a:pt x="151" y="392"/>
                  </a:lnTo>
                  <a:lnTo>
                    <a:pt x="183" y="368"/>
                  </a:lnTo>
                  <a:lnTo>
                    <a:pt x="198" y="349"/>
                  </a:lnTo>
                  <a:lnTo>
                    <a:pt x="200" y="344"/>
                  </a:lnTo>
                  <a:lnTo>
                    <a:pt x="204" y="341"/>
                  </a:lnTo>
                  <a:lnTo>
                    <a:pt x="218" y="326"/>
                  </a:lnTo>
                  <a:lnTo>
                    <a:pt x="208" y="292"/>
                  </a:lnTo>
                  <a:lnTo>
                    <a:pt x="234" y="245"/>
                  </a:lnTo>
                  <a:lnTo>
                    <a:pt x="252" y="242"/>
                  </a:lnTo>
                  <a:lnTo>
                    <a:pt x="269" y="219"/>
                  </a:lnTo>
                  <a:lnTo>
                    <a:pt x="267" y="207"/>
                  </a:lnTo>
                  <a:lnTo>
                    <a:pt x="255" y="191"/>
                  </a:lnTo>
                  <a:lnTo>
                    <a:pt x="248" y="183"/>
                  </a:lnTo>
                  <a:lnTo>
                    <a:pt x="223" y="136"/>
                  </a:lnTo>
                  <a:lnTo>
                    <a:pt x="219" y="119"/>
                  </a:lnTo>
                  <a:lnTo>
                    <a:pt x="212" y="105"/>
                  </a:lnTo>
                  <a:lnTo>
                    <a:pt x="204" y="73"/>
                  </a:lnTo>
                  <a:lnTo>
                    <a:pt x="207" y="20"/>
                  </a:lnTo>
                  <a:lnTo>
                    <a:pt x="161" y="0"/>
                  </a:lnTo>
                  <a:lnTo>
                    <a:pt x="133" y="40"/>
                  </a:lnTo>
                  <a:lnTo>
                    <a:pt x="74" y="77"/>
                  </a:lnTo>
                  <a:lnTo>
                    <a:pt x="41" y="97"/>
                  </a:lnTo>
                  <a:lnTo>
                    <a:pt x="0" y="145"/>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2" name="Freeform 128"/>
            <p:cNvSpPr>
              <a:spLocks noEditPoints="1"/>
            </p:cNvSpPr>
            <p:nvPr/>
          </p:nvSpPr>
          <p:spPr bwMode="auto">
            <a:xfrm>
              <a:off x="4465638" y="4368801"/>
              <a:ext cx="265113" cy="382588"/>
            </a:xfrm>
            <a:custGeom>
              <a:avLst/>
              <a:gdLst>
                <a:gd name="T0" fmla="*/ 155 w 278"/>
                <a:gd name="T1" fmla="*/ 401 h 401"/>
                <a:gd name="T2" fmla="*/ 161 w 278"/>
                <a:gd name="T3" fmla="*/ 357 h 401"/>
                <a:gd name="T4" fmla="*/ 118 w 278"/>
                <a:gd name="T5" fmla="*/ 296 h 401"/>
                <a:gd name="T6" fmla="*/ 65 w 278"/>
                <a:gd name="T7" fmla="*/ 298 h 401"/>
                <a:gd name="T8" fmla="*/ 99 w 278"/>
                <a:gd name="T9" fmla="*/ 267 h 401"/>
                <a:gd name="T10" fmla="*/ 54 w 278"/>
                <a:gd name="T11" fmla="*/ 180 h 401"/>
                <a:gd name="T12" fmla="*/ 44 w 278"/>
                <a:gd name="T13" fmla="*/ 98 h 401"/>
                <a:gd name="T14" fmla="*/ 165 w 278"/>
                <a:gd name="T15" fmla="*/ 0 h 401"/>
                <a:gd name="T16" fmla="*/ 212 w 278"/>
                <a:gd name="T17" fmla="*/ 76 h 401"/>
                <a:gd name="T18" fmla="*/ 227 w 278"/>
                <a:gd name="T19" fmla="*/ 121 h 401"/>
                <a:gd name="T20" fmla="*/ 255 w 278"/>
                <a:gd name="T21" fmla="*/ 185 h 401"/>
                <a:gd name="T22" fmla="*/ 275 w 278"/>
                <a:gd name="T23" fmla="*/ 210 h 401"/>
                <a:gd name="T24" fmla="*/ 259 w 278"/>
                <a:gd name="T25" fmla="*/ 249 h 401"/>
                <a:gd name="T26" fmla="*/ 216 w 278"/>
                <a:gd name="T27" fmla="*/ 296 h 401"/>
                <a:gd name="T28" fmla="*/ 208 w 278"/>
                <a:gd name="T29" fmla="*/ 350 h 401"/>
                <a:gd name="T30" fmla="*/ 190 w 278"/>
                <a:gd name="T31" fmla="*/ 375 h 401"/>
                <a:gd name="T32" fmla="*/ 149 w 278"/>
                <a:gd name="T33" fmla="*/ 378 h 401"/>
                <a:gd name="T34" fmla="*/ 157 w 278"/>
                <a:gd name="T35" fmla="*/ 391 h 401"/>
                <a:gd name="T36" fmla="*/ 200 w 278"/>
                <a:gd name="T37" fmla="*/ 351 h 401"/>
                <a:gd name="T38" fmla="*/ 207 w 278"/>
                <a:gd name="T39" fmla="*/ 342 h 401"/>
                <a:gd name="T40" fmla="*/ 209 w 278"/>
                <a:gd name="T41" fmla="*/ 296 h 401"/>
                <a:gd name="T42" fmla="*/ 256 w 278"/>
                <a:gd name="T43" fmla="*/ 243 h 401"/>
                <a:gd name="T44" fmla="*/ 269 w 278"/>
                <a:gd name="T45" fmla="*/ 212 h 401"/>
                <a:gd name="T46" fmla="*/ 250 w 278"/>
                <a:gd name="T47" fmla="*/ 189 h 401"/>
                <a:gd name="T48" fmla="*/ 221 w 278"/>
                <a:gd name="T49" fmla="*/ 124 h 401"/>
                <a:gd name="T50" fmla="*/ 206 w 278"/>
                <a:gd name="T51" fmla="*/ 77 h 401"/>
                <a:gd name="T52" fmla="*/ 167 w 278"/>
                <a:gd name="T53" fmla="*/ 8 h 401"/>
                <a:gd name="T54" fmla="*/ 48 w 278"/>
                <a:gd name="T55" fmla="*/ 103 h 401"/>
                <a:gd name="T56" fmla="*/ 62 w 278"/>
                <a:gd name="T57" fmla="*/ 176 h 401"/>
                <a:gd name="T58" fmla="*/ 108 w 278"/>
                <a:gd name="T59" fmla="*/ 267 h 401"/>
                <a:gd name="T60" fmla="*/ 76 w 278"/>
                <a:gd name="T61" fmla="*/ 297 h 401"/>
                <a:gd name="T62" fmla="*/ 116 w 278"/>
                <a:gd name="T63" fmla="*/ 288 h 401"/>
                <a:gd name="T64" fmla="*/ 169 w 278"/>
                <a:gd name="T65" fmla="*/ 358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8" h="401">
                  <a:moveTo>
                    <a:pt x="155" y="401"/>
                  </a:moveTo>
                  <a:lnTo>
                    <a:pt x="155" y="401"/>
                  </a:lnTo>
                  <a:lnTo>
                    <a:pt x="141" y="377"/>
                  </a:lnTo>
                  <a:lnTo>
                    <a:pt x="161" y="357"/>
                  </a:lnTo>
                  <a:lnTo>
                    <a:pt x="148" y="310"/>
                  </a:lnTo>
                  <a:lnTo>
                    <a:pt x="118" y="296"/>
                  </a:lnTo>
                  <a:lnTo>
                    <a:pt x="99" y="320"/>
                  </a:lnTo>
                  <a:lnTo>
                    <a:pt x="65" y="298"/>
                  </a:lnTo>
                  <a:lnTo>
                    <a:pt x="97" y="271"/>
                  </a:lnTo>
                  <a:lnTo>
                    <a:pt x="99" y="267"/>
                  </a:lnTo>
                  <a:lnTo>
                    <a:pt x="47" y="210"/>
                  </a:lnTo>
                  <a:lnTo>
                    <a:pt x="54" y="180"/>
                  </a:lnTo>
                  <a:lnTo>
                    <a:pt x="0" y="150"/>
                  </a:lnTo>
                  <a:lnTo>
                    <a:pt x="44" y="98"/>
                  </a:lnTo>
                  <a:lnTo>
                    <a:pt x="135" y="42"/>
                  </a:lnTo>
                  <a:lnTo>
                    <a:pt x="165" y="0"/>
                  </a:lnTo>
                  <a:lnTo>
                    <a:pt x="215" y="22"/>
                  </a:lnTo>
                  <a:lnTo>
                    <a:pt x="212" y="76"/>
                  </a:lnTo>
                  <a:lnTo>
                    <a:pt x="221" y="108"/>
                  </a:lnTo>
                  <a:lnTo>
                    <a:pt x="227" y="121"/>
                  </a:lnTo>
                  <a:lnTo>
                    <a:pt x="231" y="140"/>
                  </a:lnTo>
                  <a:lnTo>
                    <a:pt x="255" y="185"/>
                  </a:lnTo>
                  <a:lnTo>
                    <a:pt x="262" y="193"/>
                  </a:lnTo>
                  <a:lnTo>
                    <a:pt x="275" y="210"/>
                  </a:lnTo>
                  <a:lnTo>
                    <a:pt x="278" y="224"/>
                  </a:lnTo>
                  <a:lnTo>
                    <a:pt x="259" y="249"/>
                  </a:lnTo>
                  <a:lnTo>
                    <a:pt x="241" y="252"/>
                  </a:lnTo>
                  <a:lnTo>
                    <a:pt x="216" y="296"/>
                  </a:lnTo>
                  <a:lnTo>
                    <a:pt x="226" y="330"/>
                  </a:lnTo>
                  <a:lnTo>
                    <a:pt x="208" y="350"/>
                  </a:lnTo>
                  <a:lnTo>
                    <a:pt x="205" y="354"/>
                  </a:lnTo>
                  <a:lnTo>
                    <a:pt x="190" y="375"/>
                  </a:lnTo>
                  <a:lnTo>
                    <a:pt x="155" y="401"/>
                  </a:lnTo>
                  <a:close/>
                  <a:moveTo>
                    <a:pt x="149" y="378"/>
                  </a:moveTo>
                  <a:lnTo>
                    <a:pt x="149" y="378"/>
                  </a:lnTo>
                  <a:lnTo>
                    <a:pt x="157" y="391"/>
                  </a:lnTo>
                  <a:lnTo>
                    <a:pt x="185" y="370"/>
                  </a:lnTo>
                  <a:lnTo>
                    <a:pt x="200" y="351"/>
                  </a:lnTo>
                  <a:lnTo>
                    <a:pt x="203" y="346"/>
                  </a:lnTo>
                  <a:lnTo>
                    <a:pt x="207" y="342"/>
                  </a:lnTo>
                  <a:lnTo>
                    <a:pt x="219" y="329"/>
                  </a:lnTo>
                  <a:lnTo>
                    <a:pt x="209" y="296"/>
                  </a:lnTo>
                  <a:lnTo>
                    <a:pt x="237" y="246"/>
                  </a:lnTo>
                  <a:lnTo>
                    <a:pt x="256" y="243"/>
                  </a:lnTo>
                  <a:lnTo>
                    <a:pt x="271" y="222"/>
                  </a:lnTo>
                  <a:lnTo>
                    <a:pt x="269" y="212"/>
                  </a:lnTo>
                  <a:lnTo>
                    <a:pt x="257" y="197"/>
                  </a:lnTo>
                  <a:lnTo>
                    <a:pt x="250" y="189"/>
                  </a:lnTo>
                  <a:lnTo>
                    <a:pt x="225" y="142"/>
                  </a:lnTo>
                  <a:lnTo>
                    <a:pt x="221" y="124"/>
                  </a:lnTo>
                  <a:lnTo>
                    <a:pt x="214" y="110"/>
                  </a:lnTo>
                  <a:lnTo>
                    <a:pt x="206" y="77"/>
                  </a:lnTo>
                  <a:lnTo>
                    <a:pt x="208" y="26"/>
                  </a:lnTo>
                  <a:lnTo>
                    <a:pt x="167" y="8"/>
                  </a:lnTo>
                  <a:lnTo>
                    <a:pt x="140" y="47"/>
                  </a:lnTo>
                  <a:lnTo>
                    <a:pt x="48" y="103"/>
                  </a:lnTo>
                  <a:lnTo>
                    <a:pt x="10" y="148"/>
                  </a:lnTo>
                  <a:lnTo>
                    <a:pt x="62" y="176"/>
                  </a:lnTo>
                  <a:lnTo>
                    <a:pt x="55" y="209"/>
                  </a:lnTo>
                  <a:lnTo>
                    <a:pt x="108" y="267"/>
                  </a:lnTo>
                  <a:lnTo>
                    <a:pt x="102" y="275"/>
                  </a:lnTo>
                  <a:lnTo>
                    <a:pt x="76" y="297"/>
                  </a:lnTo>
                  <a:lnTo>
                    <a:pt x="97" y="311"/>
                  </a:lnTo>
                  <a:lnTo>
                    <a:pt x="116" y="288"/>
                  </a:lnTo>
                  <a:lnTo>
                    <a:pt x="153" y="305"/>
                  </a:lnTo>
                  <a:lnTo>
                    <a:pt x="169" y="358"/>
                  </a:lnTo>
                  <a:lnTo>
                    <a:pt x="149" y="378"/>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3" name="Freeform 129"/>
            <p:cNvSpPr>
              <a:spLocks/>
            </p:cNvSpPr>
            <p:nvPr/>
          </p:nvSpPr>
          <p:spPr bwMode="auto">
            <a:xfrm>
              <a:off x="2647950" y="6240463"/>
              <a:ext cx="503238" cy="503238"/>
            </a:xfrm>
            <a:custGeom>
              <a:avLst/>
              <a:gdLst>
                <a:gd name="T0" fmla="*/ 528 w 528"/>
                <a:gd name="T1" fmla="*/ 264 h 528"/>
                <a:gd name="T2" fmla="*/ 528 w 528"/>
                <a:gd name="T3" fmla="*/ 264 h 528"/>
                <a:gd name="T4" fmla="*/ 264 w 528"/>
                <a:gd name="T5" fmla="*/ 528 h 528"/>
                <a:gd name="T6" fmla="*/ 0 w 528"/>
                <a:gd name="T7" fmla="*/ 264 h 528"/>
                <a:gd name="T8" fmla="*/ 264 w 528"/>
                <a:gd name="T9" fmla="*/ 0 h 528"/>
                <a:gd name="T10" fmla="*/ 528 w 528"/>
                <a:gd name="T11" fmla="*/ 264 h 528"/>
              </a:gdLst>
              <a:ahLst/>
              <a:cxnLst>
                <a:cxn ang="0">
                  <a:pos x="T0" y="T1"/>
                </a:cxn>
                <a:cxn ang="0">
                  <a:pos x="T2" y="T3"/>
                </a:cxn>
                <a:cxn ang="0">
                  <a:pos x="T4" y="T5"/>
                </a:cxn>
                <a:cxn ang="0">
                  <a:pos x="T6" y="T7"/>
                </a:cxn>
                <a:cxn ang="0">
                  <a:pos x="T8" y="T9"/>
                </a:cxn>
                <a:cxn ang="0">
                  <a:pos x="T10" y="T11"/>
                </a:cxn>
              </a:cxnLst>
              <a:rect l="0" t="0" r="r" b="b"/>
              <a:pathLst>
                <a:path w="528" h="528">
                  <a:moveTo>
                    <a:pt x="528" y="264"/>
                  </a:moveTo>
                  <a:lnTo>
                    <a:pt x="528" y="264"/>
                  </a:lnTo>
                  <a:lnTo>
                    <a:pt x="264" y="528"/>
                  </a:lnTo>
                  <a:lnTo>
                    <a:pt x="0" y="264"/>
                  </a:lnTo>
                  <a:lnTo>
                    <a:pt x="264" y="0"/>
                  </a:lnTo>
                  <a:lnTo>
                    <a:pt x="528" y="264"/>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4" name="Freeform 130"/>
            <p:cNvSpPr>
              <a:spLocks noEditPoints="1"/>
            </p:cNvSpPr>
            <p:nvPr/>
          </p:nvSpPr>
          <p:spPr bwMode="auto">
            <a:xfrm>
              <a:off x="2659063" y="6249988"/>
              <a:ext cx="481013" cy="481013"/>
            </a:xfrm>
            <a:custGeom>
              <a:avLst/>
              <a:gdLst>
                <a:gd name="T0" fmla="*/ 238 w 503"/>
                <a:gd name="T1" fmla="*/ 503 h 503"/>
                <a:gd name="T2" fmla="*/ 238 w 503"/>
                <a:gd name="T3" fmla="*/ 503 h 503"/>
                <a:gd name="T4" fmla="*/ 503 w 503"/>
                <a:gd name="T5" fmla="*/ 238 h 503"/>
                <a:gd name="T6" fmla="*/ 185 w 503"/>
                <a:gd name="T7" fmla="*/ 451 h 503"/>
                <a:gd name="T8" fmla="*/ 185 w 503"/>
                <a:gd name="T9" fmla="*/ 451 h 503"/>
                <a:gd name="T10" fmla="*/ 450 w 503"/>
                <a:gd name="T11" fmla="*/ 185 h 503"/>
                <a:gd name="T12" fmla="*/ 132 w 503"/>
                <a:gd name="T13" fmla="*/ 398 h 503"/>
                <a:gd name="T14" fmla="*/ 132 w 503"/>
                <a:gd name="T15" fmla="*/ 398 h 503"/>
                <a:gd name="T16" fmla="*/ 398 w 503"/>
                <a:gd name="T17" fmla="*/ 132 h 503"/>
                <a:gd name="T18" fmla="*/ 79 w 503"/>
                <a:gd name="T19" fmla="*/ 345 h 503"/>
                <a:gd name="T20" fmla="*/ 79 w 503"/>
                <a:gd name="T21" fmla="*/ 345 h 503"/>
                <a:gd name="T22" fmla="*/ 345 w 503"/>
                <a:gd name="T23" fmla="*/ 79 h 503"/>
                <a:gd name="T24" fmla="*/ 26 w 503"/>
                <a:gd name="T25" fmla="*/ 292 h 503"/>
                <a:gd name="T26" fmla="*/ 26 w 503"/>
                <a:gd name="T27" fmla="*/ 292 h 503"/>
                <a:gd name="T28" fmla="*/ 292 w 503"/>
                <a:gd name="T29" fmla="*/ 27 h 503"/>
                <a:gd name="T30" fmla="*/ 211 w 503"/>
                <a:gd name="T31" fmla="*/ 477 h 503"/>
                <a:gd name="T32" fmla="*/ 211 w 503"/>
                <a:gd name="T33" fmla="*/ 477 h 503"/>
                <a:gd name="T34" fmla="*/ 477 w 503"/>
                <a:gd name="T35" fmla="*/ 211 h 503"/>
                <a:gd name="T36" fmla="*/ 158 w 503"/>
                <a:gd name="T37" fmla="*/ 424 h 503"/>
                <a:gd name="T38" fmla="*/ 158 w 503"/>
                <a:gd name="T39" fmla="*/ 424 h 503"/>
                <a:gd name="T40" fmla="*/ 424 w 503"/>
                <a:gd name="T41" fmla="*/ 159 h 503"/>
                <a:gd name="T42" fmla="*/ 106 w 503"/>
                <a:gd name="T43" fmla="*/ 372 h 503"/>
                <a:gd name="T44" fmla="*/ 106 w 503"/>
                <a:gd name="T45" fmla="*/ 372 h 503"/>
                <a:gd name="T46" fmla="*/ 371 w 503"/>
                <a:gd name="T47" fmla="*/ 106 h 503"/>
                <a:gd name="T48" fmla="*/ 53 w 503"/>
                <a:gd name="T49" fmla="*/ 319 h 503"/>
                <a:gd name="T50" fmla="*/ 53 w 503"/>
                <a:gd name="T51" fmla="*/ 319 h 503"/>
                <a:gd name="T52" fmla="*/ 318 w 503"/>
                <a:gd name="T53" fmla="*/ 53 h 503"/>
                <a:gd name="T54" fmla="*/ 0 w 503"/>
                <a:gd name="T55" fmla="*/ 266 h 503"/>
                <a:gd name="T56" fmla="*/ 0 w 503"/>
                <a:gd name="T57" fmla="*/ 266 h 503"/>
                <a:gd name="T58" fmla="*/ 266 w 503"/>
                <a:gd name="T59" fmla="*/ 0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03" h="503">
                  <a:moveTo>
                    <a:pt x="238" y="503"/>
                  </a:moveTo>
                  <a:lnTo>
                    <a:pt x="238" y="503"/>
                  </a:lnTo>
                  <a:lnTo>
                    <a:pt x="503" y="238"/>
                  </a:lnTo>
                  <a:moveTo>
                    <a:pt x="185" y="451"/>
                  </a:moveTo>
                  <a:lnTo>
                    <a:pt x="185" y="451"/>
                  </a:lnTo>
                  <a:lnTo>
                    <a:pt x="450" y="185"/>
                  </a:lnTo>
                  <a:moveTo>
                    <a:pt x="132" y="398"/>
                  </a:moveTo>
                  <a:lnTo>
                    <a:pt x="132" y="398"/>
                  </a:lnTo>
                  <a:lnTo>
                    <a:pt x="398" y="132"/>
                  </a:lnTo>
                  <a:moveTo>
                    <a:pt x="79" y="345"/>
                  </a:moveTo>
                  <a:lnTo>
                    <a:pt x="79" y="345"/>
                  </a:lnTo>
                  <a:lnTo>
                    <a:pt x="345" y="79"/>
                  </a:lnTo>
                  <a:moveTo>
                    <a:pt x="26" y="292"/>
                  </a:moveTo>
                  <a:lnTo>
                    <a:pt x="26" y="292"/>
                  </a:lnTo>
                  <a:lnTo>
                    <a:pt x="292" y="27"/>
                  </a:lnTo>
                  <a:moveTo>
                    <a:pt x="211" y="477"/>
                  </a:moveTo>
                  <a:lnTo>
                    <a:pt x="211" y="477"/>
                  </a:lnTo>
                  <a:lnTo>
                    <a:pt x="477" y="211"/>
                  </a:lnTo>
                  <a:moveTo>
                    <a:pt x="158" y="424"/>
                  </a:moveTo>
                  <a:lnTo>
                    <a:pt x="158" y="424"/>
                  </a:lnTo>
                  <a:lnTo>
                    <a:pt x="424" y="159"/>
                  </a:lnTo>
                  <a:moveTo>
                    <a:pt x="106" y="372"/>
                  </a:moveTo>
                  <a:lnTo>
                    <a:pt x="106" y="372"/>
                  </a:lnTo>
                  <a:lnTo>
                    <a:pt x="371" y="106"/>
                  </a:lnTo>
                  <a:moveTo>
                    <a:pt x="53" y="319"/>
                  </a:moveTo>
                  <a:lnTo>
                    <a:pt x="53" y="319"/>
                  </a:lnTo>
                  <a:lnTo>
                    <a:pt x="318" y="53"/>
                  </a:lnTo>
                  <a:moveTo>
                    <a:pt x="0" y="266"/>
                  </a:moveTo>
                  <a:lnTo>
                    <a:pt x="0" y="266"/>
                  </a:lnTo>
                  <a:lnTo>
                    <a:pt x="266" y="0"/>
                  </a:lnTo>
                </a:path>
              </a:pathLst>
            </a:custGeom>
            <a:noFill/>
            <a:ln w="14288" cap="flat">
              <a:no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35" name="Freeform 131"/>
            <p:cNvSpPr>
              <a:spLocks/>
            </p:cNvSpPr>
            <p:nvPr/>
          </p:nvSpPr>
          <p:spPr bwMode="auto">
            <a:xfrm>
              <a:off x="1295400" y="7553326"/>
              <a:ext cx="431800" cy="144463"/>
            </a:xfrm>
            <a:custGeom>
              <a:avLst/>
              <a:gdLst>
                <a:gd name="T0" fmla="*/ 0 w 453"/>
                <a:gd name="T1" fmla="*/ 151 h 151"/>
                <a:gd name="T2" fmla="*/ 0 w 453"/>
                <a:gd name="T3" fmla="*/ 151 h 151"/>
                <a:gd name="T4" fmla="*/ 453 w 453"/>
                <a:gd name="T5" fmla="*/ 151 h 151"/>
                <a:gd name="T6" fmla="*/ 453 w 453"/>
                <a:gd name="T7" fmla="*/ 0 h 151"/>
                <a:gd name="T8" fmla="*/ 0 w 453"/>
                <a:gd name="T9" fmla="*/ 0 h 151"/>
                <a:gd name="T10" fmla="*/ 0 w 453"/>
                <a:gd name="T11" fmla="*/ 151 h 151"/>
              </a:gdLst>
              <a:ahLst/>
              <a:cxnLst>
                <a:cxn ang="0">
                  <a:pos x="T0" y="T1"/>
                </a:cxn>
                <a:cxn ang="0">
                  <a:pos x="T2" y="T3"/>
                </a:cxn>
                <a:cxn ang="0">
                  <a:pos x="T4" y="T5"/>
                </a:cxn>
                <a:cxn ang="0">
                  <a:pos x="T6" y="T7"/>
                </a:cxn>
                <a:cxn ang="0">
                  <a:pos x="T8" y="T9"/>
                </a:cxn>
                <a:cxn ang="0">
                  <a:pos x="T10" y="T11"/>
                </a:cxn>
              </a:cxnLst>
              <a:rect l="0" t="0" r="r" b="b"/>
              <a:pathLst>
                <a:path w="453" h="151">
                  <a:moveTo>
                    <a:pt x="0" y="151"/>
                  </a:moveTo>
                  <a:lnTo>
                    <a:pt x="0" y="151"/>
                  </a:lnTo>
                  <a:lnTo>
                    <a:pt x="453" y="151"/>
                  </a:lnTo>
                  <a:lnTo>
                    <a:pt x="453" y="0"/>
                  </a:lnTo>
                  <a:lnTo>
                    <a:pt x="0" y="0"/>
                  </a:lnTo>
                  <a:lnTo>
                    <a:pt x="0" y="151"/>
                  </a:lnTo>
                  <a:close/>
                </a:path>
              </a:pathLst>
            </a:custGeom>
            <a:pattFill prst="wdUpDiag">
              <a:fgClr>
                <a:schemeClr val="accent6"/>
              </a:fgClr>
              <a:bgClr>
                <a:schemeClr val="tx2"/>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6" name="Freeform 132"/>
            <p:cNvSpPr>
              <a:spLocks/>
            </p:cNvSpPr>
            <p:nvPr/>
          </p:nvSpPr>
          <p:spPr bwMode="auto">
            <a:xfrm>
              <a:off x="1295400" y="7264401"/>
              <a:ext cx="431800" cy="144463"/>
            </a:xfrm>
            <a:custGeom>
              <a:avLst/>
              <a:gdLst>
                <a:gd name="T0" fmla="*/ 0 w 453"/>
                <a:gd name="T1" fmla="*/ 151 h 151"/>
                <a:gd name="T2" fmla="*/ 0 w 453"/>
                <a:gd name="T3" fmla="*/ 151 h 151"/>
                <a:gd name="T4" fmla="*/ 453 w 453"/>
                <a:gd name="T5" fmla="*/ 151 h 151"/>
                <a:gd name="T6" fmla="*/ 453 w 453"/>
                <a:gd name="T7" fmla="*/ 0 h 151"/>
                <a:gd name="T8" fmla="*/ 0 w 453"/>
                <a:gd name="T9" fmla="*/ 0 h 151"/>
                <a:gd name="T10" fmla="*/ 0 w 453"/>
                <a:gd name="T11" fmla="*/ 151 h 151"/>
              </a:gdLst>
              <a:ahLst/>
              <a:cxnLst>
                <a:cxn ang="0">
                  <a:pos x="T0" y="T1"/>
                </a:cxn>
                <a:cxn ang="0">
                  <a:pos x="T2" y="T3"/>
                </a:cxn>
                <a:cxn ang="0">
                  <a:pos x="T4" y="T5"/>
                </a:cxn>
                <a:cxn ang="0">
                  <a:pos x="T6" y="T7"/>
                </a:cxn>
                <a:cxn ang="0">
                  <a:pos x="T8" y="T9"/>
                </a:cxn>
                <a:cxn ang="0">
                  <a:pos x="T10" y="T11"/>
                </a:cxn>
              </a:cxnLst>
              <a:rect l="0" t="0" r="r" b="b"/>
              <a:pathLst>
                <a:path w="453" h="151">
                  <a:moveTo>
                    <a:pt x="0" y="151"/>
                  </a:moveTo>
                  <a:lnTo>
                    <a:pt x="0" y="151"/>
                  </a:lnTo>
                  <a:lnTo>
                    <a:pt x="453" y="151"/>
                  </a:lnTo>
                  <a:lnTo>
                    <a:pt x="453" y="0"/>
                  </a:lnTo>
                  <a:lnTo>
                    <a:pt x="0" y="0"/>
                  </a:lnTo>
                  <a:lnTo>
                    <a:pt x="0" y="151"/>
                  </a:lnTo>
                  <a:close/>
                </a:path>
              </a:pathLst>
            </a:custGeom>
            <a:pattFill prst="wdUpDiag">
              <a:fgClr>
                <a:schemeClr val="accent6"/>
              </a:fgClr>
              <a:bgClr>
                <a:schemeClr val="accent5"/>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7" name="Freeform 133"/>
            <p:cNvSpPr>
              <a:spLocks/>
            </p:cNvSpPr>
            <p:nvPr/>
          </p:nvSpPr>
          <p:spPr bwMode="auto">
            <a:xfrm>
              <a:off x="1295400" y="6975476"/>
              <a:ext cx="431800" cy="144463"/>
            </a:xfrm>
            <a:custGeom>
              <a:avLst/>
              <a:gdLst>
                <a:gd name="T0" fmla="*/ 0 w 453"/>
                <a:gd name="T1" fmla="*/ 152 h 152"/>
                <a:gd name="T2" fmla="*/ 0 w 453"/>
                <a:gd name="T3" fmla="*/ 152 h 152"/>
                <a:gd name="T4" fmla="*/ 453 w 453"/>
                <a:gd name="T5" fmla="*/ 152 h 152"/>
                <a:gd name="T6" fmla="*/ 453 w 453"/>
                <a:gd name="T7" fmla="*/ 0 h 152"/>
                <a:gd name="T8" fmla="*/ 0 w 453"/>
                <a:gd name="T9" fmla="*/ 0 h 152"/>
                <a:gd name="T10" fmla="*/ 0 w 453"/>
                <a:gd name="T11" fmla="*/ 152 h 152"/>
              </a:gdLst>
              <a:ahLst/>
              <a:cxnLst>
                <a:cxn ang="0">
                  <a:pos x="T0" y="T1"/>
                </a:cxn>
                <a:cxn ang="0">
                  <a:pos x="T2" y="T3"/>
                </a:cxn>
                <a:cxn ang="0">
                  <a:pos x="T4" y="T5"/>
                </a:cxn>
                <a:cxn ang="0">
                  <a:pos x="T6" y="T7"/>
                </a:cxn>
                <a:cxn ang="0">
                  <a:pos x="T8" y="T9"/>
                </a:cxn>
                <a:cxn ang="0">
                  <a:pos x="T10" y="T11"/>
                </a:cxn>
              </a:cxnLst>
              <a:rect l="0" t="0" r="r" b="b"/>
              <a:pathLst>
                <a:path w="453" h="152">
                  <a:moveTo>
                    <a:pt x="0" y="152"/>
                  </a:moveTo>
                  <a:lnTo>
                    <a:pt x="0" y="152"/>
                  </a:lnTo>
                  <a:lnTo>
                    <a:pt x="453" y="152"/>
                  </a:lnTo>
                  <a:lnTo>
                    <a:pt x="453" y="0"/>
                  </a:lnTo>
                  <a:lnTo>
                    <a:pt x="0" y="0"/>
                  </a:lnTo>
                  <a:lnTo>
                    <a:pt x="0" y="152"/>
                  </a:lnTo>
                  <a:close/>
                </a:path>
              </a:pathLst>
            </a:custGeom>
            <a:pattFill prst="wdUpDiag">
              <a:fgClr>
                <a:schemeClr val="bg1"/>
              </a:fgClr>
              <a:bgClr>
                <a:schemeClr val="bg1">
                  <a:lumMod val="75000"/>
                </a:schemeClr>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8" name="Freeform 134"/>
            <p:cNvSpPr>
              <a:spLocks/>
            </p:cNvSpPr>
            <p:nvPr/>
          </p:nvSpPr>
          <p:spPr bwMode="auto">
            <a:xfrm>
              <a:off x="1295400" y="6686551"/>
              <a:ext cx="431800" cy="144463"/>
            </a:xfrm>
            <a:custGeom>
              <a:avLst/>
              <a:gdLst>
                <a:gd name="T0" fmla="*/ 0 w 453"/>
                <a:gd name="T1" fmla="*/ 151 h 151"/>
                <a:gd name="T2" fmla="*/ 0 w 453"/>
                <a:gd name="T3" fmla="*/ 151 h 151"/>
                <a:gd name="T4" fmla="*/ 453 w 453"/>
                <a:gd name="T5" fmla="*/ 151 h 151"/>
                <a:gd name="T6" fmla="*/ 453 w 453"/>
                <a:gd name="T7" fmla="*/ 0 h 151"/>
                <a:gd name="T8" fmla="*/ 0 w 453"/>
                <a:gd name="T9" fmla="*/ 0 h 151"/>
                <a:gd name="T10" fmla="*/ 0 w 453"/>
                <a:gd name="T11" fmla="*/ 151 h 151"/>
              </a:gdLst>
              <a:ahLst/>
              <a:cxnLst>
                <a:cxn ang="0">
                  <a:pos x="T0" y="T1"/>
                </a:cxn>
                <a:cxn ang="0">
                  <a:pos x="T2" y="T3"/>
                </a:cxn>
                <a:cxn ang="0">
                  <a:pos x="T4" y="T5"/>
                </a:cxn>
                <a:cxn ang="0">
                  <a:pos x="T6" y="T7"/>
                </a:cxn>
                <a:cxn ang="0">
                  <a:pos x="T8" y="T9"/>
                </a:cxn>
                <a:cxn ang="0">
                  <a:pos x="T10" y="T11"/>
                </a:cxn>
              </a:cxnLst>
              <a:rect l="0" t="0" r="r" b="b"/>
              <a:pathLst>
                <a:path w="453" h="151">
                  <a:moveTo>
                    <a:pt x="0" y="151"/>
                  </a:moveTo>
                  <a:lnTo>
                    <a:pt x="0" y="151"/>
                  </a:lnTo>
                  <a:lnTo>
                    <a:pt x="453" y="151"/>
                  </a:lnTo>
                  <a:lnTo>
                    <a:pt x="453" y="0"/>
                  </a:lnTo>
                  <a:lnTo>
                    <a:pt x="0" y="0"/>
                  </a:lnTo>
                  <a:lnTo>
                    <a:pt x="0" y="151"/>
                  </a:lnTo>
                  <a:close/>
                </a:path>
              </a:pathLst>
            </a:custGeom>
            <a:pattFill prst="wdUpDiag">
              <a:fgClr>
                <a:schemeClr val="bg1"/>
              </a:fgClr>
              <a:bgClr>
                <a:schemeClr val="bg1">
                  <a:lumMod val="95000"/>
                </a:schemeClr>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9" name="Freeform 135"/>
            <p:cNvSpPr>
              <a:spLocks/>
            </p:cNvSpPr>
            <p:nvPr/>
          </p:nvSpPr>
          <p:spPr bwMode="auto">
            <a:xfrm>
              <a:off x="4960938" y="3438526"/>
              <a:ext cx="20638" cy="65088"/>
            </a:xfrm>
            <a:custGeom>
              <a:avLst/>
              <a:gdLst>
                <a:gd name="T0" fmla="*/ 0 w 21"/>
                <a:gd name="T1" fmla="*/ 64 h 69"/>
                <a:gd name="T2" fmla="*/ 0 w 21"/>
                <a:gd name="T3" fmla="*/ 64 h 69"/>
                <a:gd name="T4" fmla="*/ 21 w 21"/>
                <a:gd name="T5" fmla="*/ 69 h 69"/>
                <a:gd name="T6" fmla="*/ 21 w 21"/>
                <a:gd name="T7" fmla="*/ 2 h 69"/>
                <a:gd name="T8" fmla="*/ 13 w 21"/>
                <a:gd name="T9" fmla="*/ 0 h 69"/>
                <a:gd name="T10" fmla="*/ 0 w 21"/>
                <a:gd name="T11" fmla="*/ 64 h 69"/>
              </a:gdLst>
              <a:ahLst/>
              <a:cxnLst>
                <a:cxn ang="0">
                  <a:pos x="T0" y="T1"/>
                </a:cxn>
                <a:cxn ang="0">
                  <a:pos x="T2" y="T3"/>
                </a:cxn>
                <a:cxn ang="0">
                  <a:pos x="T4" y="T5"/>
                </a:cxn>
                <a:cxn ang="0">
                  <a:pos x="T6" y="T7"/>
                </a:cxn>
                <a:cxn ang="0">
                  <a:pos x="T8" y="T9"/>
                </a:cxn>
                <a:cxn ang="0">
                  <a:pos x="T10" y="T11"/>
                </a:cxn>
              </a:cxnLst>
              <a:rect l="0" t="0" r="r" b="b"/>
              <a:pathLst>
                <a:path w="21" h="69">
                  <a:moveTo>
                    <a:pt x="0" y="64"/>
                  </a:moveTo>
                  <a:lnTo>
                    <a:pt x="0" y="64"/>
                  </a:lnTo>
                  <a:lnTo>
                    <a:pt x="21" y="69"/>
                  </a:lnTo>
                  <a:lnTo>
                    <a:pt x="21" y="2"/>
                  </a:lnTo>
                  <a:lnTo>
                    <a:pt x="13" y="0"/>
                  </a:lnTo>
                  <a:lnTo>
                    <a:pt x="0" y="64"/>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0" name="Freeform 136"/>
            <p:cNvSpPr>
              <a:spLocks/>
            </p:cNvSpPr>
            <p:nvPr/>
          </p:nvSpPr>
          <p:spPr bwMode="auto">
            <a:xfrm>
              <a:off x="4968875" y="3438526"/>
              <a:ext cx="98425" cy="69850"/>
            </a:xfrm>
            <a:custGeom>
              <a:avLst/>
              <a:gdLst>
                <a:gd name="T0" fmla="*/ 0 w 103"/>
                <a:gd name="T1" fmla="*/ 23 h 74"/>
                <a:gd name="T2" fmla="*/ 0 w 103"/>
                <a:gd name="T3" fmla="*/ 23 h 74"/>
                <a:gd name="T4" fmla="*/ 0 w 103"/>
                <a:gd name="T5" fmla="*/ 66 h 74"/>
                <a:gd name="T6" fmla="*/ 32 w 103"/>
                <a:gd name="T7" fmla="*/ 73 h 74"/>
                <a:gd name="T8" fmla="*/ 57 w 103"/>
                <a:gd name="T9" fmla="*/ 74 h 74"/>
                <a:gd name="T10" fmla="*/ 103 w 103"/>
                <a:gd name="T11" fmla="*/ 15 h 74"/>
                <a:gd name="T12" fmla="*/ 5 w 103"/>
                <a:gd name="T13" fmla="*/ 0 h 74"/>
                <a:gd name="T14" fmla="*/ 0 w 103"/>
                <a:gd name="T15" fmla="*/ 23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74">
                  <a:moveTo>
                    <a:pt x="0" y="23"/>
                  </a:moveTo>
                  <a:lnTo>
                    <a:pt x="0" y="23"/>
                  </a:lnTo>
                  <a:lnTo>
                    <a:pt x="0" y="66"/>
                  </a:lnTo>
                  <a:lnTo>
                    <a:pt x="32" y="73"/>
                  </a:lnTo>
                  <a:lnTo>
                    <a:pt x="57" y="74"/>
                  </a:lnTo>
                  <a:lnTo>
                    <a:pt x="103" y="15"/>
                  </a:lnTo>
                  <a:lnTo>
                    <a:pt x="5" y="0"/>
                  </a:lnTo>
                  <a:lnTo>
                    <a:pt x="0" y="23"/>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1" name="Freeform 137"/>
            <p:cNvSpPr>
              <a:spLocks/>
            </p:cNvSpPr>
            <p:nvPr/>
          </p:nvSpPr>
          <p:spPr bwMode="auto">
            <a:xfrm>
              <a:off x="4951413" y="3441701"/>
              <a:ext cx="60325" cy="58738"/>
            </a:xfrm>
            <a:custGeom>
              <a:avLst/>
              <a:gdLst>
                <a:gd name="T0" fmla="*/ 31 w 63"/>
                <a:gd name="T1" fmla="*/ 63 h 63"/>
                <a:gd name="T2" fmla="*/ 31 w 63"/>
                <a:gd name="T3" fmla="*/ 63 h 63"/>
                <a:gd name="T4" fmla="*/ 63 w 63"/>
                <a:gd name="T5" fmla="*/ 31 h 63"/>
                <a:gd name="T6" fmla="*/ 31 w 63"/>
                <a:gd name="T7" fmla="*/ 0 h 63"/>
                <a:gd name="T8" fmla="*/ 0 w 63"/>
                <a:gd name="T9" fmla="*/ 31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1"/>
                  </a:cubicBezTo>
                  <a:cubicBezTo>
                    <a:pt x="63" y="14"/>
                    <a:pt x="49" y="0"/>
                    <a:pt x="31" y="0"/>
                  </a:cubicBezTo>
                  <a:cubicBezTo>
                    <a:pt x="14" y="0"/>
                    <a:pt x="0" y="14"/>
                    <a:pt x="0" y="31"/>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2" name="Freeform 138"/>
            <p:cNvSpPr>
              <a:spLocks/>
            </p:cNvSpPr>
            <p:nvPr/>
          </p:nvSpPr>
          <p:spPr bwMode="auto">
            <a:xfrm>
              <a:off x="5059363" y="3441701"/>
              <a:ext cx="60325" cy="58738"/>
            </a:xfrm>
            <a:custGeom>
              <a:avLst/>
              <a:gdLst>
                <a:gd name="T0" fmla="*/ 32 w 63"/>
                <a:gd name="T1" fmla="*/ 63 h 63"/>
                <a:gd name="T2" fmla="*/ 32 w 63"/>
                <a:gd name="T3" fmla="*/ 63 h 63"/>
                <a:gd name="T4" fmla="*/ 63 w 63"/>
                <a:gd name="T5" fmla="*/ 31 h 63"/>
                <a:gd name="T6" fmla="*/ 32 w 63"/>
                <a:gd name="T7" fmla="*/ 0 h 63"/>
                <a:gd name="T8" fmla="*/ 0 w 63"/>
                <a:gd name="T9" fmla="*/ 31 h 63"/>
                <a:gd name="T10" fmla="*/ 32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2" y="63"/>
                  </a:moveTo>
                  <a:lnTo>
                    <a:pt x="32" y="63"/>
                  </a:lnTo>
                  <a:cubicBezTo>
                    <a:pt x="49" y="63"/>
                    <a:pt x="63" y="49"/>
                    <a:pt x="63" y="31"/>
                  </a:cubicBezTo>
                  <a:cubicBezTo>
                    <a:pt x="63" y="14"/>
                    <a:pt x="49" y="0"/>
                    <a:pt x="32" y="0"/>
                  </a:cubicBezTo>
                  <a:cubicBezTo>
                    <a:pt x="14" y="0"/>
                    <a:pt x="0" y="14"/>
                    <a:pt x="0" y="31"/>
                  </a:cubicBezTo>
                  <a:cubicBezTo>
                    <a:pt x="0" y="49"/>
                    <a:pt x="14" y="63"/>
                    <a:pt x="32"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3" name="Freeform 139"/>
            <p:cNvSpPr>
              <a:spLocks/>
            </p:cNvSpPr>
            <p:nvPr/>
          </p:nvSpPr>
          <p:spPr bwMode="auto">
            <a:xfrm>
              <a:off x="4999038" y="3500438"/>
              <a:ext cx="60325" cy="60325"/>
            </a:xfrm>
            <a:custGeom>
              <a:avLst/>
              <a:gdLst>
                <a:gd name="T0" fmla="*/ 31 w 63"/>
                <a:gd name="T1" fmla="*/ 63 h 63"/>
                <a:gd name="T2" fmla="*/ 31 w 63"/>
                <a:gd name="T3" fmla="*/ 63 h 63"/>
                <a:gd name="T4" fmla="*/ 63 w 63"/>
                <a:gd name="T5" fmla="*/ 32 h 63"/>
                <a:gd name="T6" fmla="*/ 31 w 63"/>
                <a:gd name="T7" fmla="*/ 0 h 63"/>
                <a:gd name="T8" fmla="*/ 0 w 63"/>
                <a:gd name="T9" fmla="*/ 32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2"/>
                  </a:cubicBezTo>
                  <a:cubicBezTo>
                    <a:pt x="63" y="14"/>
                    <a:pt x="49" y="0"/>
                    <a:pt x="31" y="0"/>
                  </a:cubicBezTo>
                  <a:cubicBezTo>
                    <a:pt x="14" y="0"/>
                    <a:pt x="0" y="14"/>
                    <a:pt x="0" y="32"/>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4" name="Freeform 140"/>
            <p:cNvSpPr>
              <a:spLocks/>
            </p:cNvSpPr>
            <p:nvPr/>
          </p:nvSpPr>
          <p:spPr bwMode="auto">
            <a:xfrm>
              <a:off x="4999038" y="3379788"/>
              <a:ext cx="60325" cy="61913"/>
            </a:xfrm>
            <a:custGeom>
              <a:avLst/>
              <a:gdLst>
                <a:gd name="T0" fmla="*/ 31 w 63"/>
                <a:gd name="T1" fmla="*/ 64 h 64"/>
                <a:gd name="T2" fmla="*/ 31 w 63"/>
                <a:gd name="T3" fmla="*/ 64 h 64"/>
                <a:gd name="T4" fmla="*/ 63 w 63"/>
                <a:gd name="T5" fmla="*/ 32 h 64"/>
                <a:gd name="T6" fmla="*/ 31 w 63"/>
                <a:gd name="T7" fmla="*/ 0 h 64"/>
                <a:gd name="T8" fmla="*/ 0 w 63"/>
                <a:gd name="T9" fmla="*/ 32 h 64"/>
                <a:gd name="T10" fmla="*/ 31 w 63"/>
                <a:gd name="T11" fmla="*/ 64 h 64"/>
              </a:gdLst>
              <a:ahLst/>
              <a:cxnLst>
                <a:cxn ang="0">
                  <a:pos x="T0" y="T1"/>
                </a:cxn>
                <a:cxn ang="0">
                  <a:pos x="T2" y="T3"/>
                </a:cxn>
                <a:cxn ang="0">
                  <a:pos x="T4" y="T5"/>
                </a:cxn>
                <a:cxn ang="0">
                  <a:pos x="T6" y="T7"/>
                </a:cxn>
                <a:cxn ang="0">
                  <a:pos x="T8" y="T9"/>
                </a:cxn>
                <a:cxn ang="0">
                  <a:pos x="T10" y="T11"/>
                </a:cxn>
              </a:cxnLst>
              <a:rect l="0" t="0" r="r" b="b"/>
              <a:pathLst>
                <a:path w="63" h="64">
                  <a:moveTo>
                    <a:pt x="31" y="64"/>
                  </a:moveTo>
                  <a:lnTo>
                    <a:pt x="31" y="64"/>
                  </a:lnTo>
                  <a:cubicBezTo>
                    <a:pt x="49" y="64"/>
                    <a:pt x="63" y="49"/>
                    <a:pt x="63" y="32"/>
                  </a:cubicBezTo>
                  <a:cubicBezTo>
                    <a:pt x="63" y="15"/>
                    <a:pt x="49" y="0"/>
                    <a:pt x="31" y="0"/>
                  </a:cubicBezTo>
                  <a:cubicBezTo>
                    <a:pt x="14" y="0"/>
                    <a:pt x="0" y="15"/>
                    <a:pt x="0" y="32"/>
                  </a:cubicBezTo>
                  <a:cubicBezTo>
                    <a:pt x="0" y="49"/>
                    <a:pt x="14" y="64"/>
                    <a:pt x="31" y="64"/>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5" name="Freeform 141"/>
            <p:cNvSpPr>
              <a:spLocks/>
            </p:cNvSpPr>
            <p:nvPr/>
          </p:nvSpPr>
          <p:spPr bwMode="auto">
            <a:xfrm>
              <a:off x="4938713" y="3441701"/>
              <a:ext cx="60325" cy="58738"/>
            </a:xfrm>
            <a:custGeom>
              <a:avLst/>
              <a:gdLst>
                <a:gd name="T0" fmla="*/ 31 w 63"/>
                <a:gd name="T1" fmla="*/ 63 h 63"/>
                <a:gd name="T2" fmla="*/ 31 w 63"/>
                <a:gd name="T3" fmla="*/ 63 h 63"/>
                <a:gd name="T4" fmla="*/ 63 w 63"/>
                <a:gd name="T5" fmla="*/ 31 h 63"/>
                <a:gd name="T6" fmla="*/ 31 w 63"/>
                <a:gd name="T7" fmla="*/ 0 h 63"/>
                <a:gd name="T8" fmla="*/ 0 w 63"/>
                <a:gd name="T9" fmla="*/ 31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1"/>
                  </a:cubicBezTo>
                  <a:cubicBezTo>
                    <a:pt x="63" y="14"/>
                    <a:pt x="49" y="0"/>
                    <a:pt x="31" y="0"/>
                  </a:cubicBezTo>
                  <a:cubicBezTo>
                    <a:pt x="14" y="0"/>
                    <a:pt x="0" y="14"/>
                    <a:pt x="0" y="31"/>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6" name="Freeform 142"/>
            <p:cNvSpPr>
              <a:spLocks/>
            </p:cNvSpPr>
            <p:nvPr/>
          </p:nvSpPr>
          <p:spPr bwMode="auto">
            <a:xfrm>
              <a:off x="4981575" y="3459163"/>
              <a:ext cx="52388" cy="31750"/>
            </a:xfrm>
            <a:custGeom>
              <a:avLst/>
              <a:gdLst>
                <a:gd name="T0" fmla="*/ 0 w 54"/>
                <a:gd name="T1" fmla="*/ 28 h 33"/>
                <a:gd name="T2" fmla="*/ 0 w 54"/>
                <a:gd name="T3" fmla="*/ 28 h 33"/>
                <a:gd name="T4" fmla="*/ 21 w 54"/>
                <a:gd name="T5" fmla="*/ 32 h 33"/>
                <a:gd name="T6" fmla="*/ 34 w 54"/>
                <a:gd name="T7" fmla="*/ 33 h 33"/>
                <a:gd name="T8" fmla="*/ 54 w 54"/>
                <a:gd name="T9" fmla="*/ 7 h 33"/>
                <a:gd name="T10" fmla="*/ 6 w 54"/>
                <a:gd name="T11" fmla="*/ 0 h 33"/>
                <a:gd name="T12" fmla="*/ 0 w 54"/>
                <a:gd name="T13" fmla="*/ 28 h 33"/>
              </a:gdLst>
              <a:ahLst/>
              <a:cxnLst>
                <a:cxn ang="0">
                  <a:pos x="T0" y="T1"/>
                </a:cxn>
                <a:cxn ang="0">
                  <a:pos x="T2" y="T3"/>
                </a:cxn>
                <a:cxn ang="0">
                  <a:pos x="T4" y="T5"/>
                </a:cxn>
                <a:cxn ang="0">
                  <a:pos x="T6" y="T7"/>
                </a:cxn>
                <a:cxn ang="0">
                  <a:pos x="T8" y="T9"/>
                </a:cxn>
                <a:cxn ang="0">
                  <a:pos x="T10" y="T11"/>
                </a:cxn>
                <a:cxn ang="0">
                  <a:pos x="T12" y="T13"/>
                </a:cxn>
              </a:cxnLst>
              <a:rect l="0" t="0" r="r" b="b"/>
              <a:pathLst>
                <a:path w="54" h="33">
                  <a:moveTo>
                    <a:pt x="0" y="28"/>
                  </a:moveTo>
                  <a:lnTo>
                    <a:pt x="0" y="28"/>
                  </a:lnTo>
                  <a:lnTo>
                    <a:pt x="21" y="32"/>
                  </a:lnTo>
                  <a:lnTo>
                    <a:pt x="34" y="33"/>
                  </a:lnTo>
                  <a:lnTo>
                    <a:pt x="54" y="7"/>
                  </a:lnTo>
                  <a:lnTo>
                    <a:pt x="6" y="0"/>
                  </a:lnTo>
                  <a:lnTo>
                    <a:pt x="0" y="28"/>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7" name="Freeform 143"/>
            <p:cNvSpPr>
              <a:spLocks/>
            </p:cNvSpPr>
            <p:nvPr/>
          </p:nvSpPr>
          <p:spPr bwMode="auto">
            <a:xfrm>
              <a:off x="4938713" y="3441701"/>
              <a:ext cx="60325" cy="58738"/>
            </a:xfrm>
            <a:custGeom>
              <a:avLst/>
              <a:gdLst>
                <a:gd name="T0" fmla="*/ 32 w 64"/>
                <a:gd name="T1" fmla="*/ 63 h 63"/>
                <a:gd name="T2" fmla="*/ 32 w 64"/>
                <a:gd name="T3" fmla="*/ 63 h 63"/>
                <a:gd name="T4" fmla="*/ 64 w 64"/>
                <a:gd name="T5" fmla="*/ 31 h 63"/>
                <a:gd name="T6" fmla="*/ 32 w 64"/>
                <a:gd name="T7" fmla="*/ 0 h 63"/>
                <a:gd name="T8" fmla="*/ 0 w 64"/>
                <a:gd name="T9" fmla="*/ 31 h 63"/>
                <a:gd name="T10" fmla="*/ 32 w 64"/>
                <a:gd name="T11" fmla="*/ 63 h 63"/>
              </a:gdLst>
              <a:ahLst/>
              <a:cxnLst>
                <a:cxn ang="0">
                  <a:pos x="T0" y="T1"/>
                </a:cxn>
                <a:cxn ang="0">
                  <a:pos x="T2" y="T3"/>
                </a:cxn>
                <a:cxn ang="0">
                  <a:pos x="T4" y="T5"/>
                </a:cxn>
                <a:cxn ang="0">
                  <a:pos x="T6" y="T7"/>
                </a:cxn>
                <a:cxn ang="0">
                  <a:pos x="T8" y="T9"/>
                </a:cxn>
                <a:cxn ang="0">
                  <a:pos x="T10" y="T11"/>
                </a:cxn>
              </a:cxnLst>
              <a:rect l="0" t="0" r="r" b="b"/>
              <a:pathLst>
                <a:path w="64" h="63">
                  <a:moveTo>
                    <a:pt x="32" y="63"/>
                  </a:moveTo>
                  <a:lnTo>
                    <a:pt x="32" y="63"/>
                  </a:lnTo>
                  <a:cubicBezTo>
                    <a:pt x="50" y="63"/>
                    <a:pt x="64" y="49"/>
                    <a:pt x="64" y="31"/>
                  </a:cubicBezTo>
                  <a:cubicBezTo>
                    <a:pt x="64" y="14"/>
                    <a:pt x="50" y="0"/>
                    <a:pt x="32" y="0"/>
                  </a:cubicBezTo>
                  <a:cubicBezTo>
                    <a:pt x="15" y="0"/>
                    <a:pt x="0" y="14"/>
                    <a:pt x="0" y="31"/>
                  </a:cubicBezTo>
                  <a:cubicBezTo>
                    <a:pt x="0" y="49"/>
                    <a:pt x="15" y="63"/>
                    <a:pt x="32"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8" name="Freeform 144"/>
            <p:cNvSpPr>
              <a:spLocks/>
            </p:cNvSpPr>
            <p:nvPr/>
          </p:nvSpPr>
          <p:spPr bwMode="auto">
            <a:xfrm>
              <a:off x="4740275" y="3349626"/>
              <a:ext cx="241300" cy="242888"/>
            </a:xfrm>
            <a:custGeom>
              <a:avLst/>
              <a:gdLst>
                <a:gd name="T0" fmla="*/ 253 w 253"/>
                <a:gd name="T1" fmla="*/ 253 h 253"/>
                <a:gd name="T2" fmla="*/ 253 w 253"/>
                <a:gd name="T3" fmla="*/ 253 h 253"/>
                <a:gd name="T4" fmla="*/ 0 w 253"/>
                <a:gd name="T5" fmla="*/ 253 h 253"/>
                <a:gd name="T6" fmla="*/ 0 w 253"/>
                <a:gd name="T7" fmla="*/ 0 h 253"/>
                <a:gd name="T8" fmla="*/ 253 w 253"/>
                <a:gd name="T9" fmla="*/ 0 h 253"/>
                <a:gd name="T10" fmla="*/ 253 w 253"/>
                <a:gd name="T11" fmla="*/ 253 h 253"/>
              </a:gdLst>
              <a:ahLst/>
              <a:cxnLst>
                <a:cxn ang="0">
                  <a:pos x="T0" y="T1"/>
                </a:cxn>
                <a:cxn ang="0">
                  <a:pos x="T2" y="T3"/>
                </a:cxn>
                <a:cxn ang="0">
                  <a:pos x="T4" y="T5"/>
                </a:cxn>
                <a:cxn ang="0">
                  <a:pos x="T6" y="T7"/>
                </a:cxn>
                <a:cxn ang="0">
                  <a:pos x="T8" y="T9"/>
                </a:cxn>
                <a:cxn ang="0">
                  <a:pos x="T10" y="T11"/>
                </a:cxn>
              </a:cxnLst>
              <a:rect l="0" t="0" r="r" b="b"/>
              <a:pathLst>
                <a:path w="253" h="253">
                  <a:moveTo>
                    <a:pt x="253" y="253"/>
                  </a:moveTo>
                  <a:lnTo>
                    <a:pt x="253" y="253"/>
                  </a:lnTo>
                  <a:lnTo>
                    <a:pt x="0" y="253"/>
                  </a:lnTo>
                  <a:lnTo>
                    <a:pt x="0" y="0"/>
                  </a:lnTo>
                  <a:lnTo>
                    <a:pt x="253" y="0"/>
                  </a:lnTo>
                  <a:lnTo>
                    <a:pt x="253" y="253"/>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9" name="Freeform 145"/>
            <p:cNvSpPr>
              <a:spLocks/>
            </p:cNvSpPr>
            <p:nvPr/>
          </p:nvSpPr>
          <p:spPr bwMode="auto">
            <a:xfrm>
              <a:off x="4968875" y="3349626"/>
              <a:ext cx="241300" cy="242888"/>
            </a:xfrm>
            <a:custGeom>
              <a:avLst/>
              <a:gdLst>
                <a:gd name="T0" fmla="*/ 253 w 253"/>
                <a:gd name="T1" fmla="*/ 253 h 253"/>
                <a:gd name="T2" fmla="*/ 253 w 253"/>
                <a:gd name="T3" fmla="*/ 253 h 253"/>
                <a:gd name="T4" fmla="*/ 0 w 253"/>
                <a:gd name="T5" fmla="*/ 253 h 253"/>
                <a:gd name="T6" fmla="*/ 0 w 253"/>
                <a:gd name="T7" fmla="*/ 0 h 253"/>
                <a:gd name="T8" fmla="*/ 253 w 253"/>
                <a:gd name="T9" fmla="*/ 0 h 253"/>
                <a:gd name="T10" fmla="*/ 253 w 253"/>
                <a:gd name="T11" fmla="*/ 253 h 253"/>
              </a:gdLst>
              <a:ahLst/>
              <a:cxnLst>
                <a:cxn ang="0">
                  <a:pos x="T0" y="T1"/>
                </a:cxn>
                <a:cxn ang="0">
                  <a:pos x="T2" y="T3"/>
                </a:cxn>
                <a:cxn ang="0">
                  <a:pos x="T4" y="T5"/>
                </a:cxn>
                <a:cxn ang="0">
                  <a:pos x="T6" y="T7"/>
                </a:cxn>
                <a:cxn ang="0">
                  <a:pos x="T8" y="T9"/>
                </a:cxn>
                <a:cxn ang="0">
                  <a:pos x="T10" y="T11"/>
                </a:cxn>
              </a:cxnLst>
              <a:rect l="0" t="0" r="r" b="b"/>
              <a:pathLst>
                <a:path w="253" h="253">
                  <a:moveTo>
                    <a:pt x="253" y="253"/>
                  </a:moveTo>
                  <a:lnTo>
                    <a:pt x="253" y="253"/>
                  </a:lnTo>
                  <a:lnTo>
                    <a:pt x="0" y="253"/>
                  </a:lnTo>
                  <a:lnTo>
                    <a:pt x="0" y="0"/>
                  </a:lnTo>
                  <a:lnTo>
                    <a:pt x="253" y="0"/>
                  </a:lnTo>
                  <a:lnTo>
                    <a:pt x="253" y="253"/>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0" name="Freeform 146"/>
            <p:cNvSpPr>
              <a:spLocks/>
            </p:cNvSpPr>
            <p:nvPr/>
          </p:nvSpPr>
          <p:spPr bwMode="auto">
            <a:xfrm>
              <a:off x="4830763" y="3441701"/>
              <a:ext cx="60325" cy="58738"/>
            </a:xfrm>
            <a:custGeom>
              <a:avLst/>
              <a:gdLst>
                <a:gd name="T0" fmla="*/ 32 w 64"/>
                <a:gd name="T1" fmla="*/ 63 h 63"/>
                <a:gd name="T2" fmla="*/ 32 w 64"/>
                <a:gd name="T3" fmla="*/ 63 h 63"/>
                <a:gd name="T4" fmla="*/ 64 w 64"/>
                <a:gd name="T5" fmla="*/ 31 h 63"/>
                <a:gd name="T6" fmla="*/ 32 w 64"/>
                <a:gd name="T7" fmla="*/ 0 h 63"/>
                <a:gd name="T8" fmla="*/ 0 w 64"/>
                <a:gd name="T9" fmla="*/ 31 h 63"/>
                <a:gd name="T10" fmla="*/ 32 w 64"/>
                <a:gd name="T11" fmla="*/ 63 h 63"/>
              </a:gdLst>
              <a:ahLst/>
              <a:cxnLst>
                <a:cxn ang="0">
                  <a:pos x="T0" y="T1"/>
                </a:cxn>
                <a:cxn ang="0">
                  <a:pos x="T2" y="T3"/>
                </a:cxn>
                <a:cxn ang="0">
                  <a:pos x="T4" y="T5"/>
                </a:cxn>
                <a:cxn ang="0">
                  <a:pos x="T6" y="T7"/>
                </a:cxn>
                <a:cxn ang="0">
                  <a:pos x="T8" y="T9"/>
                </a:cxn>
                <a:cxn ang="0">
                  <a:pos x="T10" y="T11"/>
                </a:cxn>
              </a:cxnLst>
              <a:rect l="0" t="0" r="r" b="b"/>
              <a:pathLst>
                <a:path w="64" h="63">
                  <a:moveTo>
                    <a:pt x="32" y="63"/>
                  </a:moveTo>
                  <a:lnTo>
                    <a:pt x="32" y="63"/>
                  </a:lnTo>
                  <a:cubicBezTo>
                    <a:pt x="49" y="63"/>
                    <a:pt x="64" y="49"/>
                    <a:pt x="64" y="31"/>
                  </a:cubicBezTo>
                  <a:cubicBezTo>
                    <a:pt x="64" y="14"/>
                    <a:pt x="49" y="0"/>
                    <a:pt x="32" y="0"/>
                  </a:cubicBezTo>
                  <a:cubicBezTo>
                    <a:pt x="14" y="0"/>
                    <a:pt x="0" y="14"/>
                    <a:pt x="0" y="31"/>
                  </a:cubicBezTo>
                  <a:cubicBezTo>
                    <a:pt x="0" y="49"/>
                    <a:pt x="14" y="63"/>
                    <a:pt x="32"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1" name="Freeform 147"/>
            <p:cNvSpPr>
              <a:spLocks/>
            </p:cNvSpPr>
            <p:nvPr/>
          </p:nvSpPr>
          <p:spPr bwMode="auto">
            <a:xfrm>
              <a:off x="4951413" y="3441701"/>
              <a:ext cx="60325" cy="58738"/>
            </a:xfrm>
            <a:custGeom>
              <a:avLst/>
              <a:gdLst>
                <a:gd name="T0" fmla="*/ 31 w 63"/>
                <a:gd name="T1" fmla="*/ 63 h 63"/>
                <a:gd name="T2" fmla="*/ 31 w 63"/>
                <a:gd name="T3" fmla="*/ 63 h 63"/>
                <a:gd name="T4" fmla="*/ 63 w 63"/>
                <a:gd name="T5" fmla="*/ 31 h 63"/>
                <a:gd name="T6" fmla="*/ 31 w 63"/>
                <a:gd name="T7" fmla="*/ 0 h 63"/>
                <a:gd name="T8" fmla="*/ 0 w 63"/>
                <a:gd name="T9" fmla="*/ 31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1"/>
                  </a:cubicBezTo>
                  <a:cubicBezTo>
                    <a:pt x="63" y="14"/>
                    <a:pt x="49" y="0"/>
                    <a:pt x="31" y="0"/>
                  </a:cubicBezTo>
                  <a:cubicBezTo>
                    <a:pt x="14" y="0"/>
                    <a:pt x="0" y="14"/>
                    <a:pt x="0" y="31"/>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2" name="Freeform 148"/>
            <p:cNvSpPr>
              <a:spLocks/>
            </p:cNvSpPr>
            <p:nvPr/>
          </p:nvSpPr>
          <p:spPr bwMode="auto">
            <a:xfrm>
              <a:off x="4891088" y="3500438"/>
              <a:ext cx="60325" cy="60325"/>
            </a:xfrm>
            <a:custGeom>
              <a:avLst/>
              <a:gdLst>
                <a:gd name="T0" fmla="*/ 31 w 63"/>
                <a:gd name="T1" fmla="*/ 63 h 63"/>
                <a:gd name="T2" fmla="*/ 31 w 63"/>
                <a:gd name="T3" fmla="*/ 63 h 63"/>
                <a:gd name="T4" fmla="*/ 63 w 63"/>
                <a:gd name="T5" fmla="*/ 32 h 63"/>
                <a:gd name="T6" fmla="*/ 31 w 63"/>
                <a:gd name="T7" fmla="*/ 0 h 63"/>
                <a:gd name="T8" fmla="*/ 0 w 63"/>
                <a:gd name="T9" fmla="*/ 32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2"/>
                  </a:cubicBezTo>
                  <a:cubicBezTo>
                    <a:pt x="63" y="14"/>
                    <a:pt x="49" y="0"/>
                    <a:pt x="31" y="0"/>
                  </a:cubicBezTo>
                  <a:cubicBezTo>
                    <a:pt x="14" y="0"/>
                    <a:pt x="0" y="14"/>
                    <a:pt x="0" y="32"/>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3" name="Freeform 149"/>
            <p:cNvSpPr>
              <a:spLocks/>
            </p:cNvSpPr>
            <p:nvPr/>
          </p:nvSpPr>
          <p:spPr bwMode="auto">
            <a:xfrm>
              <a:off x="4891088" y="3379788"/>
              <a:ext cx="60325" cy="61913"/>
            </a:xfrm>
            <a:custGeom>
              <a:avLst/>
              <a:gdLst>
                <a:gd name="T0" fmla="*/ 31 w 63"/>
                <a:gd name="T1" fmla="*/ 64 h 64"/>
                <a:gd name="T2" fmla="*/ 31 w 63"/>
                <a:gd name="T3" fmla="*/ 64 h 64"/>
                <a:gd name="T4" fmla="*/ 63 w 63"/>
                <a:gd name="T5" fmla="*/ 32 h 64"/>
                <a:gd name="T6" fmla="*/ 31 w 63"/>
                <a:gd name="T7" fmla="*/ 0 h 64"/>
                <a:gd name="T8" fmla="*/ 0 w 63"/>
                <a:gd name="T9" fmla="*/ 32 h 64"/>
                <a:gd name="T10" fmla="*/ 31 w 63"/>
                <a:gd name="T11" fmla="*/ 64 h 64"/>
              </a:gdLst>
              <a:ahLst/>
              <a:cxnLst>
                <a:cxn ang="0">
                  <a:pos x="T0" y="T1"/>
                </a:cxn>
                <a:cxn ang="0">
                  <a:pos x="T2" y="T3"/>
                </a:cxn>
                <a:cxn ang="0">
                  <a:pos x="T4" y="T5"/>
                </a:cxn>
                <a:cxn ang="0">
                  <a:pos x="T6" y="T7"/>
                </a:cxn>
                <a:cxn ang="0">
                  <a:pos x="T8" y="T9"/>
                </a:cxn>
                <a:cxn ang="0">
                  <a:pos x="T10" y="T11"/>
                </a:cxn>
              </a:cxnLst>
              <a:rect l="0" t="0" r="r" b="b"/>
              <a:pathLst>
                <a:path w="63" h="64">
                  <a:moveTo>
                    <a:pt x="31" y="64"/>
                  </a:moveTo>
                  <a:lnTo>
                    <a:pt x="31" y="64"/>
                  </a:lnTo>
                  <a:cubicBezTo>
                    <a:pt x="49" y="64"/>
                    <a:pt x="63" y="49"/>
                    <a:pt x="63" y="32"/>
                  </a:cubicBezTo>
                  <a:cubicBezTo>
                    <a:pt x="63" y="15"/>
                    <a:pt x="49" y="0"/>
                    <a:pt x="31" y="0"/>
                  </a:cubicBezTo>
                  <a:cubicBezTo>
                    <a:pt x="14" y="0"/>
                    <a:pt x="0" y="15"/>
                    <a:pt x="0" y="32"/>
                  </a:cubicBezTo>
                  <a:cubicBezTo>
                    <a:pt x="0" y="49"/>
                    <a:pt x="14" y="64"/>
                    <a:pt x="31" y="64"/>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4" name="Freeform 150"/>
            <p:cNvSpPr>
              <a:spLocks/>
            </p:cNvSpPr>
            <p:nvPr/>
          </p:nvSpPr>
          <p:spPr bwMode="auto">
            <a:xfrm>
              <a:off x="5059363" y="3441701"/>
              <a:ext cx="60325" cy="58738"/>
            </a:xfrm>
            <a:custGeom>
              <a:avLst/>
              <a:gdLst>
                <a:gd name="T0" fmla="*/ 32 w 63"/>
                <a:gd name="T1" fmla="*/ 63 h 63"/>
                <a:gd name="T2" fmla="*/ 32 w 63"/>
                <a:gd name="T3" fmla="*/ 63 h 63"/>
                <a:gd name="T4" fmla="*/ 63 w 63"/>
                <a:gd name="T5" fmla="*/ 31 h 63"/>
                <a:gd name="T6" fmla="*/ 32 w 63"/>
                <a:gd name="T7" fmla="*/ 0 h 63"/>
                <a:gd name="T8" fmla="*/ 0 w 63"/>
                <a:gd name="T9" fmla="*/ 31 h 63"/>
                <a:gd name="T10" fmla="*/ 32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2" y="63"/>
                  </a:moveTo>
                  <a:lnTo>
                    <a:pt x="32" y="63"/>
                  </a:lnTo>
                  <a:cubicBezTo>
                    <a:pt x="49" y="63"/>
                    <a:pt x="63" y="49"/>
                    <a:pt x="63" y="31"/>
                  </a:cubicBezTo>
                  <a:cubicBezTo>
                    <a:pt x="63" y="14"/>
                    <a:pt x="49" y="0"/>
                    <a:pt x="32" y="0"/>
                  </a:cubicBezTo>
                  <a:cubicBezTo>
                    <a:pt x="14" y="0"/>
                    <a:pt x="0" y="14"/>
                    <a:pt x="0" y="31"/>
                  </a:cubicBezTo>
                  <a:cubicBezTo>
                    <a:pt x="0" y="49"/>
                    <a:pt x="14" y="63"/>
                    <a:pt x="32"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5" name="Freeform 151"/>
            <p:cNvSpPr>
              <a:spLocks/>
            </p:cNvSpPr>
            <p:nvPr/>
          </p:nvSpPr>
          <p:spPr bwMode="auto">
            <a:xfrm>
              <a:off x="4999038" y="3500438"/>
              <a:ext cx="60325" cy="60325"/>
            </a:xfrm>
            <a:custGeom>
              <a:avLst/>
              <a:gdLst>
                <a:gd name="T0" fmla="*/ 31 w 63"/>
                <a:gd name="T1" fmla="*/ 63 h 63"/>
                <a:gd name="T2" fmla="*/ 31 w 63"/>
                <a:gd name="T3" fmla="*/ 63 h 63"/>
                <a:gd name="T4" fmla="*/ 63 w 63"/>
                <a:gd name="T5" fmla="*/ 32 h 63"/>
                <a:gd name="T6" fmla="*/ 31 w 63"/>
                <a:gd name="T7" fmla="*/ 0 h 63"/>
                <a:gd name="T8" fmla="*/ 0 w 63"/>
                <a:gd name="T9" fmla="*/ 32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2"/>
                  </a:cubicBezTo>
                  <a:cubicBezTo>
                    <a:pt x="63" y="14"/>
                    <a:pt x="49" y="0"/>
                    <a:pt x="31" y="0"/>
                  </a:cubicBezTo>
                  <a:cubicBezTo>
                    <a:pt x="14" y="0"/>
                    <a:pt x="0" y="14"/>
                    <a:pt x="0" y="32"/>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6" name="Freeform 152"/>
            <p:cNvSpPr>
              <a:spLocks/>
            </p:cNvSpPr>
            <p:nvPr/>
          </p:nvSpPr>
          <p:spPr bwMode="auto">
            <a:xfrm>
              <a:off x="4999038" y="3379788"/>
              <a:ext cx="60325" cy="61913"/>
            </a:xfrm>
            <a:custGeom>
              <a:avLst/>
              <a:gdLst>
                <a:gd name="T0" fmla="*/ 31 w 63"/>
                <a:gd name="T1" fmla="*/ 64 h 64"/>
                <a:gd name="T2" fmla="*/ 31 w 63"/>
                <a:gd name="T3" fmla="*/ 64 h 64"/>
                <a:gd name="T4" fmla="*/ 63 w 63"/>
                <a:gd name="T5" fmla="*/ 32 h 64"/>
                <a:gd name="T6" fmla="*/ 31 w 63"/>
                <a:gd name="T7" fmla="*/ 0 h 64"/>
                <a:gd name="T8" fmla="*/ 0 w 63"/>
                <a:gd name="T9" fmla="*/ 32 h 64"/>
                <a:gd name="T10" fmla="*/ 31 w 63"/>
                <a:gd name="T11" fmla="*/ 64 h 64"/>
              </a:gdLst>
              <a:ahLst/>
              <a:cxnLst>
                <a:cxn ang="0">
                  <a:pos x="T0" y="T1"/>
                </a:cxn>
                <a:cxn ang="0">
                  <a:pos x="T2" y="T3"/>
                </a:cxn>
                <a:cxn ang="0">
                  <a:pos x="T4" y="T5"/>
                </a:cxn>
                <a:cxn ang="0">
                  <a:pos x="T6" y="T7"/>
                </a:cxn>
                <a:cxn ang="0">
                  <a:pos x="T8" y="T9"/>
                </a:cxn>
                <a:cxn ang="0">
                  <a:pos x="T10" y="T11"/>
                </a:cxn>
              </a:cxnLst>
              <a:rect l="0" t="0" r="r" b="b"/>
              <a:pathLst>
                <a:path w="63" h="64">
                  <a:moveTo>
                    <a:pt x="31" y="64"/>
                  </a:moveTo>
                  <a:lnTo>
                    <a:pt x="31" y="64"/>
                  </a:lnTo>
                  <a:cubicBezTo>
                    <a:pt x="49" y="64"/>
                    <a:pt x="63" y="49"/>
                    <a:pt x="63" y="32"/>
                  </a:cubicBezTo>
                  <a:cubicBezTo>
                    <a:pt x="63" y="15"/>
                    <a:pt x="49" y="0"/>
                    <a:pt x="31" y="0"/>
                  </a:cubicBezTo>
                  <a:cubicBezTo>
                    <a:pt x="14" y="0"/>
                    <a:pt x="0" y="15"/>
                    <a:pt x="0" y="32"/>
                  </a:cubicBezTo>
                  <a:cubicBezTo>
                    <a:pt x="0" y="49"/>
                    <a:pt x="14" y="64"/>
                    <a:pt x="31" y="64"/>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7" name="Freeform 153"/>
            <p:cNvSpPr>
              <a:spLocks/>
            </p:cNvSpPr>
            <p:nvPr/>
          </p:nvSpPr>
          <p:spPr bwMode="auto">
            <a:xfrm>
              <a:off x="4938713" y="3441701"/>
              <a:ext cx="60325" cy="58738"/>
            </a:xfrm>
            <a:custGeom>
              <a:avLst/>
              <a:gdLst>
                <a:gd name="T0" fmla="*/ 31 w 63"/>
                <a:gd name="T1" fmla="*/ 63 h 63"/>
                <a:gd name="T2" fmla="*/ 31 w 63"/>
                <a:gd name="T3" fmla="*/ 63 h 63"/>
                <a:gd name="T4" fmla="*/ 63 w 63"/>
                <a:gd name="T5" fmla="*/ 31 h 63"/>
                <a:gd name="T6" fmla="*/ 31 w 63"/>
                <a:gd name="T7" fmla="*/ 0 h 63"/>
                <a:gd name="T8" fmla="*/ 0 w 63"/>
                <a:gd name="T9" fmla="*/ 31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1"/>
                  </a:cubicBezTo>
                  <a:cubicBezTo>
                    <a:pt x="63" y="14"/>
                    <a:pt x="49" y="0"/>
                    <a:pt x="31" y="0"/>
                  </a:cubicBezTo>
                  <a:cubicBezTo>
                    <a:pt x="14" y="0"/>
                    <a:pt x="0" y="14"/>
                    <a:pt x="0" y="31"/>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8" name="Freeform 154"/>
            <p:cNvSpPr>
              <a:spLocks/>
            </p:cNvSpPr>
            <p:nvPr/>
          </p:nvSpPr>
          <p:spPr bwMode="auto">
            <a:xfrm>
              <a:off x="4740275" y="3349626"/>
              <a:ext cx="241300" cy="242888"/>
            </a:xfrm>
            <a:custGeom>
              <a:avLst/>
              <a:gdLst>
                <a:gd name="T0" fmla="*/ 253 w 253"/>
                <a:gd name="T1" fmla="*/ 253 h 253"/>
                <a:gd name="T2" fmla="*/ 253 w 253"/>
                <a:gd name="T3" fmla="*/ 253 h 253"/>
                <a:gd name="T4" fmla="*/ 0 w 253"/>
                <a:gd name="T5" fmla="*/ 253 h 253"/>
                <a:gd name="T6" fmla="*/ 0 w 253"/>
                <a:gd name="T7" fmla="*/ 0 h 253"/>
                <a:gd name="T8" fmla="*/ 253 w 253"/>
                <a:gd name="T9" fmla="*/ 0 h 253"/>
                <a:gd name="T10" fmla="*/ 253 w 253"/>
                <a:gd name="T11" fmla="*/ 253 h 253"/>
              </a:gdLst>
              <a:ahLst/>
              <a:cxnLst>
                <a:cxn ang="0">
                  <a:pos x="T0" y="T1"/>
                </a:cxn>
                <a:cxn ang="0">
                  <a:pos x="T2" y="T3"/>
                </a:cxn>
                <a:cxn ang="0">
                  <a:pos x="T4" y="T5"/>
                </a:cxn>
                <a:cxn ang="0">
                  <a:pos x="T6" y="T7"/>
                </a:cxn>
                <a:cxn ang="0">
                  <a:pos x="T8" y="T9"/>
                </a:cxn>
                <a:cxn ang="0">
                  <a:pos x="T10" y="T11"/>
                </a:cxn>
              </a:cxnLst>
              <a:rect l="0" t="0" r="r" b="b"/>
              <a:pathLst>
                <a:path w="253" h="253">
                  <a:moveTo>
                    <a:pt x="253" y="253"/>
                  </a:moveTo>
                  <a:lnTo>
                    <a:pt x="253" y="253"/>
                  </a:lnTo>
                  <a:lnTo>
                    <a:pt x="0" y="253"/>
                  </a:lnTo>
                  <a:lnTo>
                    <a:pt x="0" y="0"/>
                  </a:lnTo>
                  <a:lnTo>
                    <a:pt x="253" y="0"/>
                  </a:lnTo>
                  <a:lnTo>
                    <a:pt x="253" y="253"/>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9" name="Freeform 155"/>
            <p:cNvSpPr>
              <a:spLocks/>
            </p:cNvSpPr>
            <p:nvPr/>
          </p:nvSpPr>
          <p:spPr bwMode="auto">
            <a:xfrm>
              <a:off x="4968875" y="3349626"/>
              <a:ext cx="241300" cy="242888"/>
            </a:xfrm>
            <a:custGeom>
              <a:avLst/>
              <a:gdLst>
                <a:gd name="T0" fmla="*/ 253 w 253"/>
                <a:gd name="T1" fmla="*/ 253 h 253"/>
                <a:gd name="T2" fmla="*/ 253 w 253"/>
                <a:gd name="T3" fmla="*/ 253 h 253"/>
                <a:gd name="T4" fmla="*/ 0 w 253"/>
                <a:gd name="T5" fmla="*/ 253 h 253"/>
                <a:gd name="T6" fmla="*/ 0 w 253"/>
                <a:gd name="T7" fmla="*/ 0 h 253"/>
                <a:gd name="T8" fmla="*/ 253 w 253"/>
                <a:gd name="T9" fmla="*/ 0 h 253"/>
                <a:gd name="T10" fmla="*/ 253 w 253"/>
                <a:gd name="T11" fmla="*/ 253 h 253"/>
              </a:gdLst>
              <a:ahLst/>
              <a:cxnLst>
                <a:cxn ang="0">
                  <a:pos x="T0" y="T1"/>
                </a:cxn>
                <a:cxn ang="0">
                  <a:pos x="T2" y="T3"/>
                </a:cxn>
                <a:cxn ang="0">
                  <a:pos x="T4" y="T5"/>
                </a:cxn>
                <a:cxn ang="0">
                  <a:pos x="T6" y="T7"/>
                </a:cxn>
                <a:cxn ang="0">
                  <a:pos x="T8" y="T9"/>
                </a:cxn>
                <a:cxn ang="0">
                  <a:pos x="T10" y="T11"/>
                </a:cxn>
              </a:cxnLst>
              <a:rect l="0" t="0" r="r" b="b"/>
              <a:pathLst>
                <a:path w="253" h="253">
                  <a:moveTo>
                    <a:pt x="253" y="253"/>
                  </a:moveTo>
                  <a:lnTo>
                    <a:pt x="253" y="253"/>
                  </a:lnTo>
                  <a:lnTo>
                    <a:pt x="0" y="253"/>
                  </a:lnTo>
                  <a:lnTo>
                    <a:pt x="0" y="0"/>
                  </a:lnTo>
                  <a:lnTo>
                    <a:pt x="253" y="0"/>
                  </a:lnTo>
                  <a:lnTo>
                    <a:pt x="253" y="253"/>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0" name="Freeform 156"/>
            <p:cNvSpPr>
              <a:spLocks/>
            </p:cNvSpPr>
            <p:nvPr/>
          </p:nvSpPr>
          <p:spPr bwMode="auto">
            <a:xfrm>
              <a:off x="4951413" y="3441701"/>
              <a:ext cx="60325" cy="58738"/>
            </a:xfrm>
            <a:custGeom>
              <a:avLst/>
              <a:gdLst>
                <a:gd name="T0" fmla="*/ 31 w 63"/>
                <a:gd name="T1" fmla="*/ 63 h 63"/>
                <a:gd name="T2" fmla="*/ 31 w 63"/>
                <a:gd name="T3" fmla="*/ 63 h 63"/>
                <a:gd name="T4" fmla="*/ 63 w 63"/>
                <a:gd name="T5" fmla="*/ 31 h 63"/>
                <a:gd name="T6" fmla="*/ 31 w 63"/>
                <a:gd name="T7" fmla="*/ 0 h 63"/>
                <a:gd name="T8" fmla="*/ 0 w 63"/>
                <a:gd name="T9" fmla="*/ 31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1"/>
                  </a:cubicBezTo>
                  <a:cubicBezTo>
                    <a:pt x="63" y="14"/>
                    <a:pt x="49" y="0"/>
                    <a:pt x="31" y="0"/>
                  </a:cubicBezTo>
                  <a:cubicBezTo>
                    <a:pt x="14" y="0"/>
                    <a:pt x="0" y="14"/>
                    <a:pt x="0" y="31"/>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1" name="Freeform 157"/>
            <p:cNvSpPr>
              <a:spLocks/>
            </p:cNvSpPr>
            <p:nvPr/>
          </p:nvSpPr>
          <p:spPr bwMode="auto">
            <a:xfrm>
              <a:off x="4938713" y="3441701"/>
              <a:ext cx="60325" cy="58738"/>
            </a:xfrm>
            <a:custGeom>
              <a:avLst/>
              <a:gdLst>
                <a:gd name="T0" fmla="*/ 31 w 63"/>
                <a:gd name="T1" fmla="*/ 63 h 63"/>
                <a:gd name="T2" fmla="*/ 31 w 63"/>
                <a:gd name="T3" fmla="*/ 63 h 63"/>
                <a:gd name="T4" fmla="*/ 63 w 63"/>
                <a:gd name="T5" fmla="*/ 31 h 63"/>
                <a:gd name="T6" fmla="*/ 31 w 63"/>
                <a:gd name="T7" fmla="*/ 0 h 63"/>
                <a:gd name="T8" fmla="*/ 0 w 63"/>
                <a:gd name="T9" fmla="*/ 31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1"/>
                  </a:cubicBezTo>
                  <a:cubicBezTo>
                    <a:pt x="63" y="14"/>
                    <a:pt x="49" y="0"/>
                    <a:pt x="31" y="0"/>
                  </a:cubicBezTo>
                  <a:cubicBezTo>
                    <a:pt x="14" y="0"/>
                    <a:pt x="0" y="14"/>
                    <a:pt x="0" y="31"/>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2" name="Freeform 158"/>
            <p:cNvSpPr>
              <a:spLocks/>
            </p:cNvSpPr>
            <p:nvPr/>
          </p:nvSpPr>
          <p:spPr bwMode="auto">
            <a:xfrm>
              <a:off x="4914900" y="3419476"/>
              <a:ext cx="66675" cy="84138"/>
            </a:xfrm>
            <a:custGeom>
              <a:avLst/>
              <a:gdLst>
                <a:gd name="T0" fmla="*/ 9 w 70"/>
                <a:gd name="T1" fmla="*/ 43 h 89"/>
                <a:gd name="T2" fmla="*/ 9 w 70"/>
                <a:gd name="T3" fmla="*/ 43 h 89"/>
                <a:gd name="T4" fmla="*/ 0 w 70"/>
                <a:gd name="T5" fmla="*/ 89 h 89"/>
                <a:gd name="T6" fmla="*/ 68 w 70"/>
                <a:gd name="T7" fmla="*/ 88 h 89"/>
                <a:gd name="T8" fmla="*/ 70 w 70"/>
                <a:gd name="T9" fmla="*/ 76 h 89"/>
                <a:gd name="T10" fmla="*/ 70 w 70"/>
                <a:gd name="T11" fmla="*/ 27 h 89"/>
                <a:gd name="T12" fmla="*/ 16 w 70"/>
                <a:gd name="T13" fmla="*/ 0 h 89"/>
                <a:gd name="T14" fmla="*/ 9 w 70"/>
                <a:gd name="T15" fmla="*/ 43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89">
                  <a:moveTo>
                    <a:pt x="9" y="43"/>
                  </a:moveTo>
                  <a:lnTo>
                    <a:pt x="9" y="43"/>
                  </a:lnTo>
                  <a:lnTo>
                    <a:pt x="0" y="89"/>
                  </a:lnTo>
                  <a:lnTo>
                    <a:pt x="68" y="88"/>
                  </a:lnTo>
                  <a:lnTo>
                    <a:pt x="70" y="76"/>
                  </a:lnTo>
                  <a:lnTo>
                    <a:pt x="70" y="27"/>
                  </a:lnTo>
                  <a:lnTo>
                    <a:pt x="16" y="0"/>
                  </a:lnTo>
                  <a:lnTo>
                    <a:pt x="9" y="43"/>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3" name="Freeform 159"/>
            <p:cNvSpPr>
              <a:spLocks/>
            </p:cNvSpPr>
            <p:nvPr/>
          </p:nvSpPr>
          <p:spPr bwMode="auto">
            <a:xfrm>
              <a:off x="4968875" y="3438526"/>
              <a:ext cx="22225" cy="65088"/>
            </a:xfrm>
            <a:custGeom>
              <a:avLst/>
              <a:gdLst>
                <a:gd name="T0" fmla="*/ 0 w 24"/>
                <a:gd name="T1" fmla="*/ 68 h 68"/>
                <a:gd name="T2" fmla="*/ 0 w 24"/>
                <a:gd name="T3" fmla="*/ 68 h 68"/>
                <a:gd name="T4" fmla="*/ 11 w 24"/>
                <a:gd name="T5" fmla="*/ 68 h 68"/>
                <a:gd name="T6" fmla="*/ 24 w 24"/>
                <a:gd name="T7" fmla="*/ 12 h 68"/>
                <a:gd name="T8" fmla="*/ 0 w 24"/>
                <a:gd name="T9" fmla="*/ 0 h 68"/>
                <a:gd name="T10" fmla="*/ 0 w 24"/>
                <a:gd name="T11" fmla="*/ 68 h 68"/>
              </a:gdLst>
              <a:ahLst/>
              <a:cxnLst>
                <a:cxn ang="0">
                  <a:pos x="T0" y="T1"/>
                </a:cxn>
                <a:cxn ang="0">
                  <a:pos x="T2" y="T3"/>
                </a:cxn>
                <a:cxn ang="0">
                  <a:pos x="T4" y="T5"/>
                </a:cxn>
                <a:cxn ang="0">
                  <a:pos x="T6" y="T7"/>
                </a:cxn>
                <a:cxn ang="0">
                  <a:pos x="T8" y="T9"/>
                </a:cxn>
                <a:cxn ang="0">
                  <a:pos x="T10" y="T11"/>
                </a:cxn>
              </a:cxnLst>
              <a:rect l="0" t="0" r="r" b="b"/>
              <a:pathLst>
                <a:path w="24" h="68">
                  <a:moveTo>
                    <a:pt x="0" y="68"/>
                  </a:moveTo>
                  <a:lnTo>
                    <a:pt x="0" y="68"/>
                  </a:lnTo>
                  <a:lnTo>
                    <a:pt x="11" y="68"/>
                  </a:lnTo>
                  <a:lnTo>
                    <a:pt x="24" y="12"/>
                  </a:lnTo>
                  <a:lnTo>
                    <a:pt x="0" y="0"/>
                  </a:lnTo>
                  <a:lnTo>
                    <a:pt x="0" y="68"/>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4" name="Freeform 160"/>
            <p:cNvSpPr>
              <a:spLocks/>
            </p:cNvSpPr>
            <p:nvPr/>
          </p:nvSpPr>
          <p:spPr bwMode="auto">
            <a:xfrm>
              <a:off x="4951413" y="3441701"/>
              <a:ext cx="60325" cy="58738"/>
            </a:xfrm>
            <a:custGeom>
              <a:avLst/>
              <a:gdLst>
                <a:gd name="T0" fmla="*/ 31 w 63"/>
                <a:gd name="T1" fmla="*/ 63 h 63"/>
                <a:gd name="T2" fmla="*/ 31 w 63"/>
                <a:gd name="T3" fmla="*/ 63 h 63"/>
                <a:gd name="T4" fmla="*/ 63 w 63"/>
                <a:gd name="T5" fmla="*/ 31 h 63"/>
                <a:gd name="T6" fmla="*/ 31 w 63"/>
                <a:gd name="T7" fmla="*/ 0 h 63"/>
                <a:gd name="T8" fmla="*/ 0 w 63"/>
                <a:gd name="T9" fmla="*/ 31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1"/>
                  </a:cubicBezTo>
                  <a:cubicBezTo>
                    <a:pt x="63" y="14"/>
                    <a:pt x="49" y="0"/>
                    <a:pt x="31" y="0"/>
                  </a:cubicBezTo>
                  <a:cubicBezTo>
                    <a:pt x="14" y="0"/>
                    <a:pt x="0" y="14"/>
                    <a:pt x="0" y="31"/>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5" name="Freeform 161"/>
            <p:cNvSpPr>
              <a:spLocks/>
            </p:cNvSpPr>
            <p:nvPr/>
          </p:nvSpPr>
          <p:spPr bwMode="auto">
            <a:xfrm>
              <a:off x="4891088" y="3500438"/>
              <a:ext cx="60325" cy="60325"/>
            </a:xfrm>
            <a:custGeom>
              <a:avLst/>
              <a:gdLst>
                <a:gd name="T0" fmla="*/ 31 w 63"/>
                <a:gd name="T1" fmla="*/ 63 h 63"/>
                <a:gd name="T2" fmla="*/ 31 w 63"/>
                <a:gd name="T3" fmla="*/ 63 h 63"/>
                <a:gd name="T4" fmla="*/ 63 w 63"/>
                <a:gd name="T5" fmla="*/ 32 h 63"/>
                <a:gd name="T6" fmla="*/ 31 w 63"/>
                <a:gd name="T7" fmla="*/ 0 h 63"/>
                <a:gd name="T8" fmla="*/ 0 w 63"/>
                <a:gd name="T9" fmla="*/ 32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2"/>
                  </a:cubicBezTo>
                  <a:cubicBezTo>
                    <a:pt x="63" y="14"/>
                    <a:pt x="49" y="0"/>
                    <a:pt x="31" y="0"/>
                  </a:cubicBezTo>
                  <a:cubicBezTo>
                    <a:pt x="14" y="0"/>
                    <a:pt x="0" y="14"/>
                    <a:pt x="0" y="32"/>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6" name="Freeform 162"/>
            <p:cNvSpPr>
              <a:spLocks/>
            </p:cNvSpPr>
            <p:nvPr/>
          </p:nvSpPr>
          <p:spPr bwMode="auto">
            <a:xfrm>
              <a:off x="4891088" y="3379788"/>
              <a:ext cx="60325" cy="61913"/>
            </a:xfrm>
            <a:custGeom>
              <a:avLst/>
              <a:gdLst>
                <a:gd name="T0" fmla="*/ 31 w 63"/>
                <a:gd name="T1" fmla="*/ 64 h 64"/>
                <a:gd name="T2" fmla="*/ 31 w 63"/>
                <a:gd name="T3" fmla="*/ 64 h 64"/>
                <a:gd name="T4" fmla="*/ 63 w 63"/>
                <a:gd name="T5" fmla="*/ 32 h 64"/>
                <a:gd name="T6" fmla="*/ 31 w 63"/>
                <a:gd name="T7" fmla="*/ 0 h 64"/>
                <a:gd name="T8" fmla="*/ 0 w 63"/>
                <a:gd name="T9" fmla="*/ 32 h 64"/>
                <a:gd name="T10" fmla="*/ 31 w 63"/>
                <a:gd name="T11" fmla="*/ 64 h 64"/>
              </a:gdLst>
              <a:ahLst/>
              <a:cxnLst>
                <a:cxn ang="0">
                  <a:pos x="T0" y="T1"/>
                </a:cxn>
                <a:cxn ang="0">
                  <a:pos x="T2" y="T3"/>
                </a:cxn>
                <a:cxn ang="0">
                  <a:pos x="T4" y="T5"/>
                </a:cxn>
                <a:cxn ang="0">
                  <a:pos x="T6" y="T7"/>
                </a:cxn>
                <a:cxn ang="0">
                  <a:pos x="T8" y="T9"/>
                </a:cxn>
                <a:cxn ang="0">
                  <a:pos x="T10" y="T11"/>
                </a:cxn>
              </a:cxnLst>
              <a:rect l="0" t="0" r="r" b="b"/>
              <a:pathLst>
                <a:path w="63" h="64">
                  <a:moveTo>
                    <a:pt x="31" y="64"/>
                  </a:moveTo>
                  <a:lnTo>
                    <a:pt x="31" y="64"/>
                  </a:lnTo>
                  <a:cubicBezTo>
                    <a:pt x="49" y="64"/>
                    <a:pt x="63" y="49"/>
                    <a:pt x="63" y="32"/>
                  </a:cubicBezTo>
                  <a:cubicBezTo>
                    <a:pt x="63" y="15"/>
                    <a:pt x="49" y="0"/>
                    <a:pt x="31" y="0"/>
                  </a:cubicBezTo>
                  <a:cubicBezTo>
                    <a:pt x="14" y="0"/>
                    <a:pt x="0" y="15"/>
                    <a:pt x="0" y="32"/>
                  </a:cubicBezTo>
                  <a:cubicBezTo>
                    <a:pt x="0" y="49"/>
                    <a:pt x="14" y="64"/>
                    <a:pt x="31" y="64"/>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7" name="Freeform 163"/>
            <p:cNvSpPr>
              <a:spLocks/>
            </p:cNvSpPr>
            <p:nvPr/>
          </p:nvSpPr>
          <p:spPr bwMode="auto">
            <a:xfrm>
              <a:off x="4938713" y="3441701"/>
              <a:ext cx="60325" cy="58738"/>
            </a:xfrm>
            <a:custGeom>
              <a:avLst/>
              <a:gdLst>
                <a:gd name="T0" fmla="*/ 31 w 63"/>
                <a:gd name="T1" fmla="*/ 63 h 63"/>
                <a:gd name="T2" fmla="*/ 31 w 63"/>
                <a:gd name="T3" fmla="*/ 63 h 63"/>
                <a:gd name="T4" fmla="*/ 63 w 63"/>
                <a:gd name="T5" fmla="*/ 31 h 63"/>
                <a:gd name="T6" fmla="*/ 31 w 63"/>
                <a:gd name="T7" fmla="*/ 0 h 63"/>
                <a:gd name="T8" fmla="*/ 0 w 63"/>
                <a:gd name="T9" fmla="*/ 31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1"/>
                  </a:cubicBezTo>
                  <a:cubicBezTo>
                    <a:pt x="63" y="14"/>
                    <a:pt x="49" y="0"/>
                    <a:pt x="31" y="0"/>
                  </a:cubicBezTo>
                  <a:cubicBezTo>
                    <a:pt x="14" y="0"/>
                    <a:pt x="0" y="14"/>
                    <a:pt x="0" y="31"/>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8" name="Freeform 164"/>
            <p:cNvSpPr>
              <a:spLocks/>
            </p:cNvSpPr>
            <p:nvPr/>
          </p:nvSpPr>
          <p:spPr bwMode="auto">
            <a:xfrm>
              <a:off x="4935538" y="3446463"/>
              <a:ext cx="34925" cy="39688"/>
            </a:xfrm>
            <a:custGeom>
              <a:avLst/>
              <a:gdLst>
                <a:gd name="T0" fmla="*/ 4 w 36"/>
                <a:gd name="T1" fmla="*/ 19 h 42"/>
                <a:gd name="T2" fmla="*/ 4 w 36"/>
                <a:gd name="T3" fmla="*/ 19 h 42"/>
                <a:gd name="T4" fmla="*/ 0 w 36"/>
                <a:gd name="T5" fmla="*/ 42 h 42"/>
                <a:gd name="T6" fmla="*/ 30 w 36"/>
                <a:gd name="T7" fmla="*/ 41 h 42"/>
                <a:gd name="T8" fmla="*/ 36 w 36"/>
                <a:gd name="T9" fmla="*/ 14 h 42"/>
                <a:gd name="T10" fmla="*/ 8 w 36"/>
                <a:gd name="T11" fmla="*/ 0 h 42"/>
                <a:gd name="T12" fmla="*/ 4 w 36"/>
                <a:gd name="T13" fmla="*/ 19 h 42"/>
              </a:gdLst>
              <a:ahLst/>
              <a:cxnLst>
                <a:cxn ang="0">
                  <a:pos x="T0" y="T1"/>
                </a:cxn>
                <a:cxn ang="0">
                  <a:pos x="T2" y="T3"/>
                </a:cxn>
                <a:cxn ang="0">
                  <a:pos x="T4" y="T5"/>
                </a:cxn>
                <a:cxn ang="0">
                  <a:pos x="T6" y="T7"/>
                </a:cxn>
                <a:cxn ang="0">
                  <a:pos x="T8" y="T9"/>
                </a:cxn>
                <a:cxn ang="0">
                  <a:pos x="T10" y="T11"/>
                </a:cxn>
                <a:cxn ang="0">
                  <a:pos x="T12" y="T13"/>
                </a:cxn>
              </a:cxnLst>
              <a:rect l="0" t="0" r="r" b="b"/>
              <a:pathLst>
                <a:path w="36" h="42">
                  <a:moveTo>
                    <a:pt x="4" y="19"/>
                  </a:moveTo>
                  <a:lnTo>
                    <a:pt x="4" y="19"/>
                  </a:lnTo>
                  <a:lnTo>
                    <a:pt x="0" y="42"/>
                  </a:lnTo>
                  <a:lnTo>
                    <a:pt x="30" y="41"/>
                  </a:lnTo>
                  <a:lnTo>
                    <a:pt x="36" y="14"/>
                  </a:lnTo>
                  <a:lnTo>
                    <a:pt x="8" y="0"/>
                  </a:lnTo>
                  <a:lnTo>
                    <a:pt x="4" y="19"/>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9" name="Freeform 165"/>
            <p:cNvSpPr>
              <a:spLocks/>
            </p:cNvSpPr>
            <p:nvPr/>
          </p:nvSpPr>
          <p:spPr bwMode="auto">
            <a:xfrm>
              <a:off x="4968875" y="3457576"/>
              <a:ext cx="1588" cy="9525"/>
            </a:xfrm>
            <a:custGeom>
              <a:avLst/>
              <a:gdLst>
                <a:gd name="T0" fmla="*/ 0 w 2"/>
                <a:gd name="T1" fmla="*/ 9 h 9"/>
                <a:gd name="T2" fmla="*/ 0 w 2"/>
                <a:gd name="T3" fmla="*/ 9 h 9"/>
                <a:gd name="T4" fmla="*/ 2 w 2"/>
                <a:gd name="T5" fmla="*/ 1 h 9"/>
                <a:gd name="T6" fmla="*/ 0 w 2"/>
                <a:gd name="T7" fmla="*/ 0 h 9"/>
                <a:gd name="T8" fmla="*/ 0 w 2"/>
                <a:gd name="T9" fmla="*/ 9 h 9"/>
              </a:gdLst>
              <a:ahLst/>
              <a:cxnLst>
                <a:cxn ang="0">
                  <a:pos x="T0" y="T1"/>
                </a:cxn>
                <a:cxn ang="0">
                  <a:pos x="T2" y="T3"/>
                </a:cxn>
                <a:cxn ang="0">
                  <a:pos x="T4" y="T5"/>
                </a:cxn>
                <a:cxn ang="0">
                  <a:pos x="T6" y="T7"/>
                </a:cxn>
                <a:cxn ang="0">
                  <a:pos x="T8" y="T9"/>
                </a:cxn>
              </a:cxnLst>
              <a:rect l="0" t="0" r="r" b="b"/>
              <a:pathLst>
                <a:path w="2" h="9">
                  <a:moveTo>
                    <a:pt x="0" y="9"/>
                  </a:moveTo>
                  <a:lnTo>
                    <a:pt x="0" y="9"/>
                  </a:lnTo>
                  <a:lnTo>
                    <a:pt x="2" y="1"/>
                  </a:lnTo>
                  <a:lnTo>
                    <a:pt x="0" y="0"/>
                  </a:lnTo>
                  <a:lnTo>
                    <a:pt x="0" y="9"/>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 name="Freeform 166"/>
            <p:cNvSpPr>
              <a:spLocks/>
            </p:cNvSpPr>
            <p:nvPr/>
          </p:nvSpPr>
          <p:spPr bwMode="auto">
            <a:xfrm>
              <a:off x="4951413" y="3441701"/>
              <a:ext cx="60325" cy="58738"/>
            </a:xfrm>
            <a:custGeom>
              <a:avLst/>
              <a:gdLst>
                <a:gd name="T0" fmla="*/ 31 w 63"/>
                <a:gd name="T1" fmla="*/ 63 h 63"/>
                <a:gd name="T2" fmla="*/ 31 w 63"/>
                <a:gd name="T3" fmla="*/ 63 h 63"/>
                <a:gd name="T4" fmla="*/ 63 w 63"/>
                <a:gd name="T5" fmla="*/ 31 h 63"/>
                <a:gd name="T6" fmla="*/ 31 w 63"/>
                <a:gd name="T7" fmla="*/ 0 h 63"/>
                <a:gd name="T8" fmla="*/ 0 w 63"/>
                <a:gd name="T9" fmla="*/ 31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1"/>
                  </a:cubicBezTo>
                  <a:cubicBezTo>
                    <a:pt x="63" y="14"/>
                    <a:pt x="49" y="0"/>
                    <a:pt x="31" y="0"/>
                  </a:cubicBezTo>
                  <a:cubicBezTo>
                    <a:pt x="14" y="0"/>
                    <a:pt x="0" y="14"/>
                    <a:pt x="0" y="31"/>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1" name="Freeform 167"/>
            <p:cNvSpPr>
              <a:spLocks/>
            </p:cNvSpPr>
            <p:nvPr/>
          </p:nvSpPr>
          <p:spPr bwMode="auto">
            <a:xfrm>
              <a:off x="4938713" y="3441701"/>
              <a:ext cx="60325" cy="58738"/>
            </a:xfrm>
            <a:custGeom>
              <a:avLst/>
              <a:gdLst>
                <a:gd name="T0" fmla="*/ 31 w 63"/>
                <a:gd name="T1" fmla="*/ 63 h 63"/>
                <a:gd name="T2" fmla="*/ 31 w 63"/>
                <a:gd name="T3" fmla="*/ 63 h 63"/>
                <a:gd name="T4" fmla="*/ 63 w 63"/>
                <a:gd name="T5" fmla="*/ 31 h 63"/>
                <a:gd name="T6" fmla="*/ 31 w 63"/>
                <a:gd name="T7" fmla="*/ 0 h 63"/>
                <a:gd name="T8" fmla="*/ 0 w 63"/>
                <a:gd name="T9" fmla="*/ 31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1"/>
                  </a:cubicBezTo>
                  <a:cubicBezTo>
                    <a:pt x="63" y="14"/>
                    <a:pt x="49" y="0"/>
                    <a:pt x="31" y="0"/>
                  </a:cubicBezTo>
                  <a:cubicBezTo>
                    <a:pt x="14" y="0"/>
                    <a:pt x="0" y="14"/>
                    <a:pt x="0" y="31"/>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2" name="Freeform 168"/>
            <p:cNvSpPr>
              <a:spLocks/>
            </p:cNvSpPr>
            <p:nvPr/>
          </p:nvSpPr>
          <p:spPr bwMode="auto">
            <a:xfrm>
              <a:off x="9775825" y="5870576"/>
              <a:ext cx="241300" cy="241300"/>
            </a:xfrm>
            <a:custGeom>
              <a:avLst/>
              <a:gdLst>
                <a:gd name="T0" fmla="*/ 254 w 254"/>
                <a:gd name="T1" fmla="*/ 253 h 253"/>
                <a:gd name="T2" fmla="*/ 254 w 254"/>
                <a:gd name="T3" fmla="*/ 253 h 253"/>
                <a:gd name="T4" fmla="*/ 0 w 254"/>
                <a:gd name="T5" fmla="*/ 253 h 253"/>
                <a:gd name="T6" fmla="*/ 0 w 254"/>
                <a:gd name="T7" fmla="*/ 0 h 253"/>
                <a:gd name="T8" fmla="*/ 254 w 254"/>
                <a:gd name="T9" fmla="*/ 0 h 253"/>
                <a:gd name="T10" fmla="*/ 254 w 254"/>
                <a:gd name="T11" fmla="*/ 253 h 253"/>
              </a:gdLst>
              <a:ahLst/>
              <a:cxnLst>
                <a:cxn ang="0">
                  <a:pos x="T0" y="T1"/>
                </a:cxn>
                <a:cxn ang="0">
                  <a:pos x="T2" y="T3"/>
                </a:cxn>
                <a:cxn ang="0">
                  <a:pos x="T4" y="T5"/>
                </a:cxn>
                <a:cxn ang="0">
                  <a:pos x="T6" y="T7"/>
                </a:cxn>
                <a:cxn ang="0">
                  <a:pos x="T8" y="T9"/>
                </a:cxn>
                <a:cxn ang="0">
                  <a:pos x="T10" y="T11"/>
                </a:cxn>
              </a:cxnLst>
              <a:rect l="0" t="0" r="r" b="b"/>
              <a:pathLst>
                <a:path w="254" h="253">
                  <a:moveTo>
                    <a:pt x="254" y="253"/>
                  </a:moveTo>
                  <a:lnTo>
                    <a:pt x="254" y="253"/>
                  </a:lnTo>
                  <a:lnTo>
                    <a:pt x="0" y="253"/>
                  </a:lnTo>
                  <a:lnTo>
                    <a:pt x="0" y="0"/>
                  </a:lnTo>
                  <a:lnTo>
                    <a:pt x="254" y="0"/>
                  </a:lnTo>
                  <a:lnTo>
                    <a:pt x="254" y="253"/>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3" name="Freeform 169"/>
            <p:cNvSpPr>
              <a:spLocks/>
            </p:cNvSpPr>
            <p:nvPr/>
          </p:nvSpPr>
          <p:spPr bwMode="auto">
            <a:xfrm>
              <a:off x="10004425" y="5870576"/>
              <a:ext cx="241300" cy="241300"/>
            </a:xfrm>
            <a:custGeom>
              <a:avLst/>
              <a:gdLst>
                <a:gd name="T0" fmla="*/ 253 w 253"/>
                <a:gd name="T1" fmla="*/ 253 h 253"/>
                <a:gd name="T2" fmla="*/ 253 w 253"/>
                <a:gd name="T3" fmla="*/ 253 h 253"/>
                <a:gd name="T4" fmla="*/ 0 w 253"/>
                <a:gd name="T5" fmla="*/ 253 h 253"/>
                <a:gd name="T6" fmla="*/ 0 w 253"/>
                <a:gd name="T7" fmla="*/ 0 h 253"/>
                <a:gd name="T8" fmla="*/ 253 w 253"/>
                <a:gd name="T9" fmla="*/ 0 h 253"/>
                <a:gd name="T10" fmla="*/ 253 w 253"/>
                <a:gd name="T11" fmla="*/ 253 h 253"/>
              </a:gdLst>
              <a:ahLst/>
              <a:cxnLst>
                <a:cxn ang="0">
                  <a:pos x="T0" y="T1"/>
                </a:cxn>
                <a:cxn ang="0">
                  <a:pos x="T2" y="T3"/>
                </a:cxn>
                <a:cxn ang="0">
                  <a:pos x="T4" y="T5"/>
                </a:cxn>
                <a:cxn ang="0">
                  <a:pos x="T6" y="T7"/>
                </a:cxn>
                <a:cxn ang="0">
                  <a:pos x="T8" y="T9"/>
                </a:cxn>
                <a:cxn ang="0">
                  <a:pos x="T10" y="T11"/>
                </a:cxn>
              </a:cxnLst>
              <a:rect l="0" t="0" r="r" b="b"/>
              <a:pathLst>
                <a:path w="253" h="253">
                  <a:moveTo>
                    <a:pt x="253" y="253"/>
                  </a:moveTo>
                  <a:lnTo>
                    <a:pt x="253" y="253"/>
                  </a:lnTo>
                  <a:lnTo>
                    <a:pt x="0" y="253"/>
                  </a:lnTo>
                  <a:lnTo>
                    <a:pt x="0" y="0"/>
                  </a:lnTo>
                  <a:lnTo>
                    <a:pt x="253" y="0"/>
                  </a:lnTo>
                  <a:lnTo>
                    <a:pt x="253" y="253"/>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4" name="Freeform 170"/>
            <p:cNvSpPr>
              <a:spLocks/>
            </p:cNvSpPr>
            <p:nvPr/>
          </p:nvSpPr>
          <p:spPr bwMode="auto">
            <a:xfrm>
              <a:off x="9775825" y="5640388"/>
              <a:ext cx="241300" cy="241300"/>
            </a:xfrm>
            <a:custGeom>
              <a:avLst/>
              <a:gdLst>
                <a:gd name="T0" fmla="*/ 254 w 254"/>
                <a:gd name="T1" fmla="*/ 253 h 253"/>
                <a:gd name="T2" fmla="*/ 254 w 254"/>
                <a:gd name="T3" fmla="*/ 253 h 253"/>
                <a:gd name="T4" fmla="*/ 0 w 254"/>
                <a:gd name="T5" fmla="*/ 253 h 253"/>
                <a:gd name="T6" fmla="*/ 0 w 254"/>
                <a:gd name="T7" fmla="*/ 0 h 253"/>
                <a:gd name="T8" fmla="*/ 254 w 254"/>
                <a:gd name="T9" fmla="*/ 0 h 253"/>
                <a:gd name="T10" fmla="*/ 254 w 254"/>
                <a:gd name="T11" fmla="*/ 253 h 253"/>
              </a:gdLst>
              <a:ahLst/>
              <a:cxnLst>
                <a:cxn ang="0">
                  <a:pos x="T0" y="T1"/>
                </a:cxn>
                <a:cxn ang="0">
                  <a:pos x="T2" y="T3"/>
                </a:cxn>
                <a:cxn ang="0">
                  <a:pos x="T4" y="T5"/>
                </a:cxn>
                <a:cxn ang="0">
                  <a:pos x="T6" y="T7"/>
                </a:cxn>
                <a:cxn ang="0">
                  <a:pos x="T8" y="T9"/>
                </a:cxn>
                <a:cxn ang="0">
                  <a:pos x="T10" y="T11"/>
                </a:cxn>
              </a:cxnLst>
              <a:rect l="0" t="0" r="r" b="b"/>
              <a:pathLst>
                <a:path w="254" h="253">
                  <a:moveTo>
                    <a:pt x="254" y="253"/>
                  </a:moveTo>
                  <a:lnTo>
                    <a:pt x="254" y="253"/>
                  </a:lnTo>
                  <a:lnTo>
                    <a:pt x="0" y="253"/>
                  </a:lnTo>
                  <a:lnTo>
                    <a:pt x="0" y="0"/>
                  </a:lnTo>
                  <a:lnTo>
                    <a:pt x="254" y="0"/>
                  </a:lnTo>
                  <a:lnTo>
                    <a:pt x="254" y="253"/>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5" name="Freeform 171"/>
            <p:cNvSpPr>
              <a:spLocks/>
            </p:cNvSpPr>
            <p:nvPr/>
          </p:nvSpPr>
          <p:spPr bwMode="auto">
            <a:xfrm>
              <a:off x="10004425" y="5640388"/>
              <a:ext cx="241300" cy="241300"/>
            </a:xfrm>
            <a:custGeom>
              <a:avLst/>
              <a:gdLst>
                <a:gd name="T0" fmla="*/ 253 w 253"/>
                <a:gd name="T1" fmla="*/ 253 h 253"/>
                <a:gd name="T2" fmla="*/ 253 w 253"/>
                <a:gd name="T3" fmla="*/ 253 h 253"/>
                <a:gd name="T4" fmla="*/ 0 w 253"/>
                <a:gd name="T5" fmla="*/ 253 h 253"/>
                <a:gd name="T6" fmla="*/ 0 w 253"/>
                <a:gd name="T7" fmla="*/ 0 h 253"/>
                <a:gd name="T8" fmla="*/ 253 w 253"/>
                <a:gd name="T9" fmla="*/ 0 h 253"/>
                <a:gd name="T10" fmla="*/ 253 w 253"/>
                <a:gd name="T11" fmla="*/ 253 h 253"/>
              </a:gdLst>
              <a:ahLst/>
              <a:cxnLst>
                <a:cxn ang="0">
                  <a:pos x="T0" y="T1"/>
                </a:cxn>
                <a:cxn ang="0">
                  <a:pos x="T2" y="T3"/>
                </a:cxn>
                <a:cxn ang="0">
                  <a:pos x="T4" y="T5"/>
                </a:cxn>
                <a:cxn ang="0">
                  <a:pos x="T6" y="T7"/>
                </a:cxn>
                <a:cxn ang="0">
                  <a:pos x="T8" y="T9"/>
                </a:cxn>
                <a:cxn ang="0">
                  <a:pos x="T10" y="T11"/>
                </a:cxn>
              </a:cxnLst>
              <a:rect l="0" t="0" r="r" b="b"/>
              <a:pathLst>
                <a:path w="253" h="253">
                  <a:moveTo>
                    <a:pt x="253" y="253"/>
                  </a:moveTo>
                  <a:lnTo>
                    <a:pt x="253" y="253"/>
                  </a:lnTo>
                  <a:lnTo>
                    <a:pt x="0" y="253"/>
                  </a:lnTo>
                  <a:lnTo>
                    <a:pt x="0" y="0"/>
                  </a:lnTo>
                  <a:lnTo>
                    <a:pt x="253" y="0"/>
                  </a:lnTo>
                  <a:lnTo>
                    <a:pt x="253" y="253"/>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6" name="Freeform 172"/>
            <p:cNvSpPr>
              <a:spLocks/>
            </p:cNvSpPr>
            <p:nvPr/>
          </p:nvSpPr>
          <p:spPr bwMode="auto">
            <a:xfrm>
              <a:off x="9866313" y="5961063"/>
              <a:ext cx="60325" cy="60325"/>
            </a:xfrm>
            <a:custGeom>
              <a:avLst/>
              <a:gdLst>
                <a:gd name="T0" fmla="*/ 32 w 64"/>
                <a:gd name="T1" fmla="*/ 63 h 63"/>
                <a:gd name="T2" fmla="*/ 32 w 64"/>
                <a:gd name="T3" fmla="*/ 63 h 63"/>
                <a:gd name="T4" fmla="*/ 64 w 64"/>
                <a:gd name="T5" fmla="*/ 31 h 63"/>
                <a:gd name="T6" fmla="*/ 32 w 64"/>
                <a:gd name="T7" fmla="*/ 0 h 63"/>
                <a:gd name="T8" fmla="*/ 0 w 64"/>
                <a:gd name="T9" fmla="*/ 31 h 63"/>
                <a:gd name="T10" fmla="*/ 32 w 64"/>
                <a:gd name="T11" fmla="*/ 63 h 63"/>
              </a:gdLst>
              <a:ahLst/>
              <a:cxnLst>
                <a:cxn ang="0">
                  <a:pos x="T0" y="T1"/>
                </a:cxn>
                <a:cxn ang="0">
                  <a:pos x="T2" y="T3"/>
                </a:cxn>
                <a:cxn ang="0">
                  <a:pos x="T4" y="T5"/>
                </a:cxn>
                <a:cxn ang="0">
                  <a:pos x="T6" y="T7"/>
                </a:cxn>
                <a:cxn ang="0">
                  <a:pos x="T8" y="T9"/>
                </a:cxn>
                <a:cxn ang="0">
                  <a:pos x="T10" y="T11"/>
                </a:cxn>
              </a:cxnLst>
              <a:rect l="0" t="0" r="r" b="b"/>
              <a:pathLst>
                <a:path w="64" h="63">
                  <a:moveTo>
                    <a:pt x="32" y="63"/>
                  </a:moveTo>
                  <a:lnTo>
                    <a:pt x="32" y="63"/>
                  </a:lnTo>
                  <a:cubicBezTo>
                    <a:pt x="49" y="63"/>
                    <a:pt x="64" y="49"/>
                    <a:pt x="64" y="31"/>
                  </a:cubicBezTo>
                  <a:cubicBezTo>
                    <a:pt x="64" y="14"/>
                    <a:pt x="49" y="0"/>
                    <a:pt x="32" y="0"/>
                  </a:cubicBezTo>
                  <a:cubicBezTo>
                    <a:pt x="14" y="0"/>
                    <a:pt x="0" y="14"/>
                    <a:pt x="0" y="31"/>
                  </a:cubicBezTo>
                  <a:cubicBezTo>
                    <a:pt x="0" y="49"/>
                    <a:pt x="14" y="63"/>
                    <a:pt x="32"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7" name="Freeform 173"/>
            <p:cNvSpPr>
              <a:spLocks/>
            </p:cNvSpPr>
            <p:nvPr/>
          </p:nvSpPr>
          <p:spPr bwMode="auto">
            <a:xfrm>
              <a:off x="9986963" y="5961063"/>
              <a:ext cx="60325" cy="60325"/>
            </a:xfrm>
            <a:custGeom>
              <a:avLst/>
              <a:gdLst>
                <a:gd name="T0" fmla="*/ 32 w 63"/>
                <a:gd name="T1" fmla="*/ 63 h 63"/>
                <a:gd name="T2" fmla="*/ 32 w 63"/>
                <a:gd name="T3" fmla="*/ 63 h 63"/>
                <a:gd name="T4" fmla="*/ 63 w 63"/>
                <a:gd name="T5" fmla="*/ 31 h 63"/>
                <a:gd name="T6" fmla="*/ 32 w 63"/>
                <a:gd name="T7" fmla="*/ 0 h 63"/>
                <a:gd name="T8" fmla="*/ 0 w 63"/>
                <a:gd name="T9" fmla="*/ 31 h 63"/>
                <a:gd name="T10" fmla="*/ 32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2" y="63"/>
                  </a:moveTo>
                  <a:lnTo>
                    <a:pt x="32" y="63"/>
                  </a:lnTo>
                  <a:cubicBezTo>
                    <a:pt x="49" y="63"/>
                    <a:pt x="63" y="49"/>
                    <a:pt x="63" y="31"/>
                  </a:cubicBezTo>
                  <a:cubicBezTo>
                    <a:pt x="63" y="14"/>
                    <a:pt x="49" y="0"/>
                    <a:pt x="32" y="0"/>
                  </a:cubicBezTo>
                  <a:cubicBezTo>
                    <a:pt x="14" y="0"/>
                    <a:pt x="0" y="14"/>
                    <a:pt x="0" y="31"/>
                  </a:cubicBezTo>
                  <a:cubicBezTo>
                    <a:pt x="0" y="49"/>
                    <a:pt x="14" y="63"/>
                    <a:pt x="32"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8" name="Freeform 174"/>
            <p:cNvSpPr>
              <a:spLocks/>
            </p:cNvSpPr>
            <p:nvPr/>
          </p:nvSpPr>
          <p:spPr bwMode="auto">
            <a:xfrm>
              <a:off x="9926638" y="5899151"/>
              <a:ext cx="60325" cy="61913"/>
            </a:xfrm>
            <a:custGeom>
              <a:avLst/>
              <a:gdLst>
                <a:gd name="T0" fmla="*/ 31 w 63"/>
                <a:gd name="T1" fmla="*/ 64 h 64"/>
                <a:gd name="T2" fmla="*/ 31 w 63"/>
                <a:gd name="T3" fmla="*/ 64 h 64"/>
                <a:gd name="T4" fmla="*/ 63 w 63"/>
                <a:gd name="T5" fmla="*/ 32 h 64"/>
                <a:gd name="T6" fmla="*/ 31 w 63"/>
                <a:gd name="T7" fmla="*/ 0 h 64"/>
                <a:gd name="T8" fmla="*/ 0 w 63"/>
                <a:gd name="T9" fmla="*/ 32 h 64"/>
                <a:gd name="T10" fmla="*/ 31 w 63"/>
                <a:gd name="T11" fmla="*/ 64 h 64"/>
              </a:gdLst>
              <a:ahLst/>
              <a:cxnLst>
                <a:cxn ang="0">
                  <a:pos x="T0" y="T1"/>
                </a:cxn>
                <a:cxn ang="0">
                  <a:pos x="T2" y="T3"/>
                </a:cxn>
                <a:cxn ang="0">
                  <a:pos x="T4" y="T5"/>
                </a:cxn>
                <a:cxn ang="0">
                  <a:pos x="T6" y="T7"/>
                </a:cxn>
                <a:cxn ang="0">
                  <a:pos x="T8" y="T9"/>
                </a:cxn>
                <a:cxn ang="0">
                  <a:pos x="T10" y="T11"/>
                </a:cxn>
              </a:cxnLst>
              <a:rect l="0" t="0" r="r" b="b"/>
              <a:pathLst>
                <a:path w="63" h="64">
                  <a:moveTo>
                    <a:pt x="31" y="64"/>
                  </a:moveTo>
                  <a:lnTo>
                    <a:pt x="31" y="64"/>
                  </a:lnTo>
                  <a:cubicBezTo>
                    <a:pt x="49" y="64"/>
                    <a:pt x="63" y="49"/>
                    <a:pt x="63" y="32"/>
                  </a:cubicBezTo>
                  <a:cubicBezTo>
                    <a:pt x="63" y="15"/>
                    <a:pt x="49" y="0"/>
                    <a:pt x="31" y="0"/>
                  </a:cubicBezTo>
                  <a:cubicBezTo>
                    <a:pt x="14" y="0"/>
                    <a:pt x="0" y="15"/>
                    <a:pt x="0" y="32"/>
                  </a:cubicBezTo>
                  <a:cubicBezTo>
                    <a:pt x="0" y="49"/>
                    <a:pt x="14" y="64"/>
                    <a:pt x="31" y="64"/>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9" name="Freeform 175"/>
            <p:cNvSpPr>
              <a:spLocks/>
            </p:cNvSpPr>
            <p:nvPr/>
          </p:nvSpPr>
          <p:spPr bwMode="auto">
            <a:xfrm>
              <a:off x="9866313" y="5838826"/>
              <a:ext cx="60325" cy="60325"/>
            </a:xfrm>
            <a:custGeom>
              <a:avLst/>
              <a:gdLst>
                <a:gd name="T0" fmla="*/ 32 w 64"/>
                <a:gd name="T1" fmla="*/ 63 h 63"/>
                <a:gd name="T2" fmla="*/ 32 w 64"/>
                <a:gd name="T3" fmla="*/ 63 h 63"/>
                <a:gd name="T4" fmla="*/ 64 w 64"/>
                <a:gd name="T5" fmla="*/ 32 h 63"/>
                <a:gd name="T6" fmla="*/ 32 w 64"/>
                <a:gd name="T7" fmla="*/ 0 h 63"/>
                <a:gd name="T8" fmla="*/ 0 w 64"/>
                <a:gd name="T9" fmla="*/ 32 h 63"/>
                <a:gd name="T10" fmla="*/ 32 w 64"/>
                <a:gd name="T11" fmla="*/ 63 h 63"/>
              </a:gdLst>
              <a:ahLst/>
              <a:cxnLst>
                <a:cxn ang="0">
                  <a:pos x="T0" y="T1"/>
                </a:cxn>
                <a:cxn ang="0">
                  <a:pos x="T2" y="T3"/>
                </a:cxn>
                <a:cxn ang="0">
                  <a:pos x="T4" y="T5"/>
                </a:cxn>
                <a:cxn ang="0">
                  <a:pos x="T6" y="T7"/>
                </a:cxn>
                <a:cxn ang="0">
                  <a:pos x="T8" y="T9"/>
                </a:cxn>
                <a:cxn ang="0">
                  <a:pos x="T10" y="T11"/>
                </a:cxn>
              </a:cxnLst>
              <a:rect l="0" t="0" r="r" b="b"/>
              <a:pathLst>
                <a:path w="64" h="63">
                  <a:moveTo>
                    <a:pt x="32" y="63"/>
                  </a:moveTo>
                  <a:lnTo>
                    <a:pt x="32" y="63"/>
                  </a:lnTo>
                  <a:cubicBezTo>
                    <a:pt x="49" y="63"/>
                    <a:pt x="64" y="49"/>
                    <a:pt x="64" y="32"/>
                  </a:cubicBezTo>
                  <a:cubicBezTo>
                    <a:pt x="64" y="14"/>
                    <a:pt x="49" y="0"/>
                    <a:pt x="32" y="0"/>
                  </a:cubicBezTo>
                  <a:cubicBezTo>
                    <a:pt x="14" y="0"/>
                    <a:pt x="0" y="14"/>
                    <a:pt x="0" y="32"/>
                  </a:cubicBezTo>
                  <a:cubicBezTo>
                    <a:pt x="0" y="49"/>
                    <a:pt x="14" y="63"/>
                    <a:pt x="32"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80" name="Freeform 176"/>
            <p:cNvSpPr>
              <a:spLocks/>
            </p:cNvSpPr>
            <p:nvPr/>
          </p:nvSpPr>
          <p:spPr bwMode="auto">
            <a:xfrm>
              <a:off x="9986963" y="5838826"/>
              <a:ext cx="60325" cy="60325"/>
            </a:xfrm>
            <a:custGeom>
              <a:avLst/>
              <a:gdLst>
                <a:gd name="T0" fmla="*/ 32 w 63"/>
                <a:gd name="T1" fmla="*/ 63 h 63"/>
                <a:gd name="T2" fmla="*/ 32 w 63"/>
                <a:gd name="T3" fmla="*/ 63 h 63"/>
                <a:gd name="T4" fmla="*/ 63 w 63"/>
                <a:gd name="T5" fmla="*/ 32 h 63"/>
                <a:gd name="T6" fmla="*/ 32 w 63"/>
                <a:gd name="T7" fmla="*/ 0 h 63"/>
                <a:gd name="T8" fmla="*/ 0 w 63"/>
                <a:gd name="T9" fmla="*/ 32 h 63"/>
                <a:gd name="T10" fmla="*/ 32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2" y="63"/>
                  </a:moveTo>
                  <a:lnTo>
                    <a:pt x="32" y="63"/>
                  </a:lnTo>
                  <a:cubicBezTo>
                    <a:pt x="49" y="63"/>
                    <a:pt x="63" y="49"/>
                    <a:pt x="63" y="32"/>
                  </a:cubicBezTo>
                  <a:cubicBezTo>
                    <a:pt x="63" y="14"/>
                    <a:pt x="49" y="0"/>
                    <a:pt x="32" y="0"/>
                  </a:cubicBezTo>
                  <a:cubicBezTo>
                    <a:pt x="14" y="0"/>
                    <a:pt x="0" y="14"/>
                    <a:pt x="0" y="32"/>
                  </a:cubicBezTo>
                  <a:cubicBezTo>
                    <a:pt x="0" y="49"/>
                    <a:pt x="14" y="63"/>
                    <a:pt x="32"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81" name="Freeform 177"/>
            <p:cNvSpPr>
              <a:spLocks/>
            </p:cNvSpPr>
            <p:nvPr/>
          </p:nvSpPr>
          <p:spPr bwMode="auto">
            <a:xfrm>
              <a:off x="10094913" y="5961063"/>
              <a:ext cx="60325" cy="60325"/>
            </a:xfrm>
            <a:custGeom>
              <a:avLst/>
              <a:gdLst>
                <a:gd name="T0" fmla="*/ 32 w 63"/>
                <a:gd name="T1" fmla="*/ 63 h 63"/>
                <a:gd name="T2" fmla="*/ 32 w 63"/>
                <a:gd name="T3" fmla="*/ 63 h 63"/>
                <a:gd name="T4" fmla="*/ 63 w 63"/>
                <a:gd name="T5" fmla="*/ 31 h 63"/>
                <a:gd name="T6" fmla="*/ 32 w 63"/>
                <a:gd name="T7" fmla="*/ 0 h 63"/>
                <a:gd name="T8" fmla="*/ 0 w 63"/>
                <a:gd name="T9" fmla="*/ 31 h 63"/>
                <a:gd name="T10" fmla="*/ 32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2" y="63"/>
                  </a:moveTo>
                  <a:lnTo>
                    <a:pt x="32" y="63"/>
                  </a:lnTo>
                  <a:cubicBezTo>
                    <a:pt x="49" y="63"/>
                    <a:pt x="63" y="49"/>
                    <a:pt x="63" y="31"/>
                  </a:cubicBezTo>
                  <a:cubicBezTo>
                    <a:pt x="63" y="14"/>
                    <a:pt x="49" y="0"/>
                    <a:pt x="32" y="0"/>
                  </a:cubicBezTo>
                  <a:cubicBezTo>
                    <a:pt x="14" y="0"/>
                    <a:pt x="0" y="14"/>
                    <a:pt x="0" y="31"/>
                  </a:cubicBezTo>
                  <a:cubicBezTo>
                    <a:pt x="0" y="49"/>
                    <a:pt x="14" y="63"/>
                    <a:pt x="32"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82" name="Freeform 178"/>
            <p:cNvSpPr>
              <a:spLocks/>
            </p:cNvSpPr>
            <p:nvPr/>
          </p:nvSpPr>
          <p:spPr bwMode="auto">
            <a:xfrm>
              <a:off x="10034588" y="5899151"/>
              <a:ext cx="60325" cy="61913"/>
            </a:xfrm>
            <a:custGeom>
              <a:avLst/>
              <a:gdLst>
                <a:gd name="T0" fmla="*/ 31 w 63"/>
                <a:gd name="T1" fmla="*/ 64 h 64"/>
                <a:gd name="T2" fmla="*/ 31 w 63"/>
                <a:gd name="T3" fmla="*/ 64 h 64"/>
                <a:gd name="T4" fmla="*/ 63 w 63"/>
                <a:gd name="T5" fmla="*/ 32 h 64"/>
                <a:gd name="T6" fmla="*/ 31 w 63"/>
                <a:gd name="T7" fmla="*/ 0 h 64"/>
                <a:gd name="T8" fmla="*/ 0 w 63"/>
                <a:gd name="T9" fmla="*/ 32 h 64"/>
                <a:gd name="T10" fmla="*/ 31 w 63"/>
                <a:gd name="T11" fmla="*/ 64 h 64"/>
              </a:gdLst>
              <a:ahLst/>
              <a:cxnLst>
                <a:cxn ang="0">
                  <a:pos x="T0" y="T1"/>
                </a:cxn>
                <a:cxn ang="0">
                  <a:pos x="T2" y="T3"/>
                </a:cxn>
                <a:cxn ang="0">
                  <a:pos x="T4" y="T5"/>
                </a:cxn>
                <a:cxn ang="0">
                  <a:pos x="T6" y="T7"/>
                </a:cxn>
                <a:cxn ang="0">
                  <a:pos x="T8" y="T9"/>
                </a:cxn>
                <a:cxn ang="0">
                  <a:pos x="T10" y="T11"/>
                </a:cxn>
              </a:cxnLst>
              <a:rect l="0" t="0" r="r" b="b"/>
              <a:pathLst>
                <a:path w="63" h="64">
                  <a:moveTo>
                    <a:pt x="31" y="64"/>
                  </a:moveTo>
                  <a:lnTo>
                    <a:pt x="31" y="64"/>
                  </a:lnTo>
                  <a:cubicBezTo>
                    <a:pt x="49" y="64"/>
                    <a:pt x="63" y="49"/>
                    <a:pt x="63" y="32"/>
                  </a:cubicBezTo>
                  <a:cubicBezTo>
                    <a:pt x="63" y="15"/>
                    <a:pt x="49" y="0"/>
                    <a:pt x="31" y="0"/>
                  </a:cubicBezTo>
                  <a:cubicBezTo>
                    <a:pt x="14" y="0"/>
                    <a:pt x="0" y="15"/>
                    <a:pt x="0" y="32"/>
                  </a:cubicBezTo>
                  <a:cubicBezTo>
                    <a:pt x="0" y="49"/>
                    <a:pt x="14" y="64"/>
                    <a:pt x="31" y="64"/>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83" name="Freeform 179"/>
            <p:cNvSpPr>
              <a:spLocks/>
            </p:cNvSpPr>
            <p:nvPr/>
          </p:nvSpPr>
          <p:spPr bwMode="auto">
            <a:xfrm>
              <a:off x="9974263" y="5961063"/>
              <a:ext cx="60325" cy="60325"/>
            </a:xfrm>
            <a:custGeom>
              <a:avLst/>
              <a:gdLst>
                <a:gd name="T0" fmla="*/ 31 w 63"/>
                <a:gd name="T1" fmla="*/ 63 h 63"/>
                <a:gd name="T2" fmla="*/ 31 w 63"/>
                <a:gd name="T3" fmla="*/ 63 h 63"/>
                <a:gd name="T4" fmla="*/ 63 w 63"/>
                <a:gd name="T5" fmla="*/ 31 h 63"/>
                <a:gd name="T6" fmla="*/ 31 w 63"/>
                <a:gd name="T7" fmla="*/ 0 h 63"/>
                <a:gd name="T8" fmla="*/ 0 w 63"/>
                <a:gd name="T9" fmla="*/ 31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1"/>
                  </a:cubicBezTo>
                  <a:cubicBezTo>
                    <a:pt x="63" y="14"/>
                    <a:pt x="49" y="0"/>
                    <a:pt x="31" y="0"/>
                  </a:cubicBezTo>
                  <a:cubicBezTo>
                    <a:pt x="14" y="0"/>
                    <a:pt x="0" y="14"/>
                    <a:pt x="0" y="31"/>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84" name="Freeform 180"/>
            <p:cNvSpPr>
              <a:spLocks/>
            </p:cNvSpPr>
            <p:nvPr/>
          </p:nvSpPr>
          <p:spPr bwMode="auto">
            <a:xfrm>
              <a:off x="10094913" y="5838826"/>
              <a:ext cx="60325" cy="60325"/>
            </a:xfrm>
            <a:custGeom>
              <a:avLst/>
              <a:gdLst>
                <a:gd name="T0" fmla="*/ 32 w 63"/>
                <a:gd name="T1" fmla="*/ 63 h 63"/>
                <a:gd name="T2" fmla="*/ 32 w 63"/>
                <a:gd name="T3" fmla="*/ 63 h 63"/>
                <a:gd name="T4" fmla="*/ 63 w 63"/>
                <a:gd name="T5" fmla="*/ 32 h 63"/>
                <a:gd name="T6" fmla="*/ 32 w 63"/>
                <a:gd name="T7" fmla="*/ 0 h 63"/>
                <a:gd name="T8" fmla="*/ 0 w 63"/>
                <a:gd name="T9" fmla="*/ 32 h 63"/>
                <a:gd name="T10" fmla="*/ 32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2" y="63"/>
                  </a:moveTo>
                  <a:lnTo>
                    <a:pt x="32" y="63"/>
                  </a:lnTo>
                  <a:cubicBezTo>
                    <a:pt x="49" y="63"/>
                    <a:pt x="63" y="49"/>
                    <a:pt x="63" y="32"/>
                  </a:cubicBezTo>
                  <a:cubicBezTo>
                    <a:pt x="63" y="14"/>
                    <a:pt x="49" y="0"/>
                    <a:pt x="32" y="0"/>
                  </a:cubicBezTo>
                  <a:cubicBezTo>
                    <a:pt x="14" y="0"/>
                    <a:pt x="0" y="14"/>
                    <a:pt x="0" y="32"/>
                  </a:cubicBezTo>
                  <a:cubicBezTo>
                    <a:pt x="0" y="49"/>
                    <a:pt x="14" y="63"/>
                    <a:pt x="32"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85" name="Freeform 181"/>
            <p:cNvSpPr>
              <a:spLocks/>
            </p:cNvSpPr>
            <p:nvPr/>
          </p:nvSpPr>
          <p:spPr bwMode="auto">
            <a:xfrm>
              <a:off x="9974263" y="5838826"/>
              <a:ext cx="60325" cy="60325"/>
            </a:xfrm>
            <a:custGeom>
              <a:avLst/>
              <a:gdLst>
                <a:gd name="T0" fmla="*/ 31 w 63"/>
                <a:gd name="T1" fmla="*/ 63 h 63"/>
                <a:gd name="T2" fmla="*/ 31 w 63"/>
                <a:gd name="T3" fmla="*/ 63 h 63"/>
                <a:gd name="T4" fmla="*/ 63 w 63"/>
                <a:gd name="T5" fmla="*/ 32 h 63"/>
                <a:gd name="T6" fmla="*/ 31 w 63"/>
                <a:gd name="T7" fmla="*/ 0 h 63"/>
                <a:gd name="T8" fmla="*/ 0 w 63"/>
                <a:gd name="T9" fmla="*/ 32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2"/>
                  </a:cubicBezTo>
                  <a:cubicBezTo>
                    <a:pt x="63" y="14"/>
                    <a:pt x="49" y="0"/>
                    <a:pt x="31" y="0"/>
                  </a:cubicBezTo>
                  <a:cubicBezTo>
                    <a:pt x="14" y="0"/>
                    <a:pt x="0" y="14"/>
                    <a:pt x="0" y="32"/>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86" name="Freeform 182"/>
            <p:cNvSpPr>
              <a:spLocks/>
            </p:cNvSpPr>
            <p:nvPr/>
          </p:nvSpPr>
          <p:spPr bwMode="auto">
            <a:xfrm>
              <a:off x="9986963" y="5851526"/>
              <a:ext cx="60325" cy="61913"/>
            </a:xfrm>
            <a:custGeom>
              <a:avLst/>
              <a:gdLst>
                <a:gd name="T0" fmla="*/ 32 w 63"/>
                <a:gd name="T1" fmla="*/ 64 h 64"/>
                <a:gd name="T2" fmla="*/ 32 w 63"/>
                <a:gd name="T3" fmla="*/ 64 h 64"/>
                <a:gd name="T4" fmla="*/ 63 w 63"/>
                <a:gd name="T5" fmla="*/ 32 h 64"/>
                <a:gd name="T6" fmla="*/ 32 w 63"/>
                <a:gd name="T7" fmla="*/ 0 h 64"/>
                <a:gd name="T8" fmla="*/ 0 w 63"/>
                <a:gd name="T9" fmla="*/ 32 h 64"/>
                <a:gd name="T10" fmla="*/ 32 w 63"/>
                <a:gd name="T11" fmla="*/ 64 h 64"/>
              </a:gdLst>
              <a:ahLst/>
              <a:cxnLst>
                <a:cxn ang="0">
                  <a:pos x="T0" y="T1"/>
                </a:cxn>
                <a:cxn ang="0">
                  <a:pos x="T2" y="T3"/>
                </a:cxn>
                <a:cxn ang="0">
                  <a:pos x="T4" y="T5"/>
                </a:cxn>
                <a:cxn ang="0">
                  <a:pos x="T6" y="T7"/>
                </a:cxn>
                <a:cxn ang="0">
                  <a:pos x="T8" y="T9"/>
                </a:cxn>
                <a:cxn ang="0">
                  <a:pos x="T10" y="T11"/>
                </a:cxn>
              </a:cxnLst>
              <a:rect l="0" t="0" r="r" b="b"/>
              <a:pathLst>
                <a:path w="63" h="64">
                  <a:moveTo>
                    <a:pt x="32" y="64"/>
                  </a:moveTo>
                  <a:lnTo>
                    <a:pt x="32" y="64"/>
                  </a:lnTo>
                  <a:cubicBezTo>
                    <a:pt x="49" y="64"/>
                    <a:pt x="63" y="50"/>
                    <a:pt x="63" y="32"/>
                  </a:cubicBezTo>
                  <a:cubicBezTo>
                    <a:pt x="63" y="15"/>
                    <a:pt x="49" y="0"/>
                    <a:pt x="32" y="0"/>
                  </a:cubicBezTo>
                  <a:cubicBezTo>
                    <a:pt x="14" y="0"/>
                    <a:pt x="0" y="15"/>
                    <a:pt x="0" y="32"/>
                  </a:cubicBezTo>
                  <a:cubicBezTo>
                    <a:pt x="0" y="50"/>
                    <a:pt x="14" y="64"/>
                    <a:pt x="32" y="64"/>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87" name="Freeform 183"/>
            <p:cNvSpPr>
              <a:spLocks/>
            </p:cNvSpPr>
            <p:nvPr/>
          </p:nvSpPr>
          <p:spPr bwMode="auto">
            <a:xfrm>
              <a:off x="10094913" y="5851526"/>
              <a:ext cx="60325" cy="61913"/>
            </a:xfrm>
            <a:custGeom>
              <a:avLst/>
              <a:gdLst>
                <a:gd name="T0" fmla="*/ 32 w 63"/>
                <a:gd name="T1" fmla="*/ 64 h 64"/>
                <a:gd name="T2" fmla="*/ 32 w 63"/>
                <a:gd name="T3" fmla="*/ 64 h 64"/>
                <a:gd name="T4" fmla="*/ 63 w 63"/>
                <a:gd name="T5" fmla="*/ 32 h 64"/>
                <a:gd name="T6" fmla="*/ 32 w 63"/>
                <a:gd name="T7" fmla="*/ 0 h 64"/>
                <a:gd name="T8" fmla="*/ 0 w 63"/>
                <a:gd name="T9" fmla="*/ 32 h 64"/>
                <a:gd name="T10" fmla="*/ 32 w 63"/>
                <a:gd name="T11" fmla="*/ 64 h 64"/>
              </a:gdLst>
              <a:ahLst/>
              <a:cxnLst>
                <a:cxn ang="0">
                  <a:pos x="T0" y="T1"/>
                </a:cxn>
                <a:cxn ang="0">
                  <a:pos x="T2" y="T3"/>
                </a:cxn>
                <a:cxn ang="0">
                  <a:pos x="T4" y="T5"/>
                </a:cxn>
                <a:cxn ang="0">
                  <a:pos x="T6" y="T7"/>
                </a:cxn>
                <a:cxn ang="0">
                  <a:pos x="T8" y="T9"/>
                </a:cxn>
                <a:cxn ang="0">
                  <a:pos x="T10" y="T11"/>
                </a:cxn>
              </a:cxnLst>
              <a:rect l="0" t="0" r="r" b="b"/>
              <a:pathLst>
                <a:path w="63" h="64">
                  <a:moveTo>
                    <a:pt x="32" y="64"/>
                  </a:moveTo>
                  <a:lnTo>
                    <a:pt x="32" y="64"/>
                  </a:lnTo>
                  <a:cubicBezTo>
                    <a:pt x="49" y="64"/>
                    <a:pt x="63" y="50"/>
                    <a:pt x="63" y="32"/>
                  </a:cubicBezTo>
                  <a:cubicBezTo>
                    <a:pt x="63" y="15"/>
                    <a:pt x="49" y="0"/>
                    <a:pt x="32" y="0"/>
                  </a:cubicBezTo>
                  <a:cubicBezTo>
                    <a:pt x="14" y="0"/>
                    <a:pt x="0" y="15"/>
                    <a:pt x="0" y="32"/>
                  </a:cubicBezTo>
                  <a:cubicBezTo>
                    <a:pt x="0" y="50"/>
                    <a:pt x="14" y="64"/>
                    <a:pt x="32" y="64"/>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88" name="Freeform 184"/>
            <p:cNvSpPr>
              <a:spLocks/>
            </p:cNvSpPr>
            <p:nvPr/>
          </p:nvSpPr>
          <p:spPr bwMode="auto">
            <a:xfrm>
              <a:off x="10034588" y="5791201"/>
              <a:ext cx="60325" cy="60325"/>
            </a:xfrm>
            <a:custGeom>
              <a:avLst/>
              <a:gdLst>
                <a:gd name="T0" fmla="*/ 31 w 63"/>
                <a:gd name="T1" fmla="*/ 63 h 63"/>
                <a:gd name="T2" fmla="*/ 31 w 63"/>
                <a:gd name="T3" fmla="*/ 63 h 63"/>
                <a:gd name="T4" fmla="*/ 63 w 63"/>
                <a:gd name="T5" fmla="*/ 32 h 63"/>
                <a:gd name="T6" fmla="*/ 31 w 63"/>
                <a:gd name="T7" fmla="*/ 0 h 63"/>
                <a:gd name="T8" fmla="*/ 0 w 63"/>
                <a:gd name="T9" fmla="*/ 32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2"/>
                  </a:cubicBezTo>
                  <a:cubicBezTo>
                    <a:pt x="63" y="14"/>
                    <a:pt x="49" y="0"/>
                    <a:pt x="31" y="0"/>
                  </a:cubicBezTo>
                  <a:cubicBezTo>
                    <a:pt x="14" y="0"/>
                    <a:pt x="0" y="14"/>
                    <a:pt x="0" y="32"/>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89" name="Freeform 185"/>
            <p:cNvSpPr>
              <a:spLocks/>
            </p:cNvSpPr>
            <p:nvPr/>
          </p:nvSpPr>
          <p:spPr bwMode="auto">
            <a:xfrm>
              <a:off x="9974263" y="5851526"/>
              <a:ext cx="60325" cy="61913"/>
            </a:xfrm>
            <a:custGeom>
              <a:avLst/>
              <a:gdLst>
                <a:gd name="T0" fmla="*/ 31 w 63"/>
                <a:gd name="T1" fmla="*/ 64 h 64"/>
                <a:gd name="T2" fmla="*/ 31 w 63"/>
                <a:gd name="T3" fmla="*/ 64 h 64"/>
                <a:gd name="T4" fmla="*/ 63 w 63"/>
                <a:gd name="T5" fmla="*/ 32 h 64"/>
                <a:gd name="T6" fmla="*/ 31 w 63"/>
                <a:gd name="T7" fmla="*/ 0 h 64"/>
                <a:gd name="T8" fmla="*/ 0 w 63"/>
                <a:gd name="T9" fmla="*/ 32 h 64"/>
                <a:gd name="T10" fmla="*/ 31 w 63"/>
                <a:gd name="T11" fmla="*/ 64 h 64"/>
              </a:gdLst>
              <a:ahLst/>
              <a:cxnLst>
                <a:cxn ang="0">
                  <a:pos x="T0" y="T1"/>
                </a:cxn>
                <a:cxn ang="0">
                  <a:pos x="T2" y="T3"/>
                </a:cxn>
                <a:cxn ang="0">
                  <a:pos x="T4" y="T5"/>
                </a:cxn>
                <a:cxn ang="0">
                  <a:pos x="T6" y="T7"/>
                </a:cxn>
                <a:cxn ang="0">
                  <a:pos x="T8" y="T9"/>
                </a:cxn>
                <a:cxn ang="0">
                  <a:pos x="T10" y="T11"/>
                </a:cxn>
              </a:cxnLst>
              <a:rect l="0" t="0" r="r" b="b"/>
              <a:pathLst>
                <a:path w="63" h="64">
                  <a:moveTo>
                    <a:pt x="31" y="64"/>
                  </a:moveTo>
                  <a:lnTo>
                    <a:pt x="31" y="64"/>
                  </a:lnTo>
                  <a:cubicBezTo>
                    <a:pt x="49" y="64"/>
                    <a:pt x="63" y="50"/>
                    <a:pt x="63" y="32"/>
                  </a:cubicBezTo>
                  <a:cubicBezTo>
                    <a:pt x="63" y="15"/>
                    <a:pt x="49" y="0"/>
                    <a:pt x="31" y="0"/>
                  </a:cubicBezTo>
                  <a:cubicBezTo>
                    <a:pt x="14" y="0"/>
                    <a:pt x="0" y="15"/>
                    <a:pt x="0" y="32"/>
                  </a:cubicBezTo>
                  <a:cubicBezTo>
                    <a:pt x="0" y="50"/>
                    <a:pt x="14" y="64"/>
                    <a:pt x="31" y="64"/>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90" name="Freeform 186"/>
            <p:cNvSpPr>
              <a:spLocks/>
            </p:cNvSpPr>
            <p:nvPr/>
          </p:nvSpPr>
          <p:spPr bwMode="auto">
            <a:xfrm>
              <a:off x="9775825" y="5870576"/>
              <a:ext cx="241300" cy="241300"/>
            </a:xfrm>
            <a:custGeom>
              <a:avLst/>
              <a:gdLst>
                <a:gd name="T0" fmla="*/ 254 w 254"/>
                <a:gd name="T1" fmla="*/ 253 h 253"/>
                <a:gd name="T2" fmla="*/ 254 w 254"/>
                <a:gd name="T3" fmla="*/ 253 h 253"/>
                <a:gd name="T4" fmla="*/ 0 w 254"/>
                <a:gd name="T5" fmla="*/ 253 h 253"/>
                <a:gd name="T6" fmla="*/ 0 w 254"/>
                <a:gd name="T7" fmla="*/ 0 h 253"/>
                <a:gd name="T8" fmla="*/ 254 w 254"/>
                <a:gd name="T9" fmla="*/ 0 h 253"/>
                <a:gd name="T10" fmla="*/ 254 w 254"/>
                <a:gd name="T11" fmla="*/ 253 h 253"/>
              </a:gdLst>
              <a:ahLst/>
              <a:cxnLst>
                <a:cxn ang="0">
                  <a:pos x="T0" y="T1"/>
                </a:cxn>
                <a:cxn ang="0">
                  <a:pos x="T2" y="T3"/>
                </a:cxn>
                <a:cxn ang="0">
                  <a:pos x="T4" y="T5"/>
                </a:cxn>
                <a:cxn ang="0">
                  <a:pos x="T6" y="T7"/>
                </a:cxn>
                <a:cxn ang="0">
                  <a:pos x="T8" y="T9"/>
                </a:cxn>
                <a:cxn ang="0">
                  <a:pos x="T10" y="T11"/>
                </a:cxn>
              </a:cxnLst>
              <a:rect l="0" t="0" r="r" b="b"/>
              <a:pathLst>
                <a:path w="254" h="253">
                  <a:moveTo>
                    <a:pt x="254" y="253"/>
                  </a:moveTo>
                  <a:lnTo>
                    <a:pt x="254" y="253"/>
                  </a:lnTo>
                  <a:lnTo>
                    <a:pt x="0" y="253"/>
                  </a:lnTo>
                  <a:lnTo>
                    <a:pt x="0" y="0"/>
                  </a:lnTo>
                  <a:lnTo>
                    <a:pt x="254" y="0"/>
                  </a:lnTo>
                  <a:lnTo>
                    <a:pt x="254" y="253"/>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91" name="Freeform 187"/>
            <p:cNvSpPr>
              <a:spLocks/>
            </p:cNvSpPr>
            <p:nvPr/>
          </p:nvSpPr>
          <p:spPr bwMode="auto">
            <a:xfrm>
              <a:off x="10004425" y="5870576"/>
              <a:ext cx="241300" cy="241300"/>
            </a:xfrm>
            <a:custGeom>
              <a:avLst/>
              <a:gdLst>
                <a:gd name="T0" fmla="*/ 253 w 253"/>
                <a:gd name="T1" fmla="*/ 253 h 253"/>
                <a:gd name="T2" fmla="*/ 253 w 253"/>
                <a:gd name="T3" fmla="*/ 253 h 253"/>
                <a:gd name="T4" fmla="*/ 0 w 253"/>
                <a:gd name="T5" fmla="*/ 253 h 253"/>
                <a:gd name="T6" fmla="*/ 0 w 253"/>
                <a:gd name="T7" fmla="*/ 0 h 253"/>
                <a:gd name="T8" fmla="*/ 253 w 253"/>
                <a:gd name="T9" fmla="*/ 0 h 253"/>
                <a:gd name="T10" fmla="*/ 253 w 253"/>
                <a:gd name="T11" fmla="*/ 253 h 253"/>
              </a:gdLst>
              <a:ahLst/>
              <a:cxnLst>
                <a:cxn ang="0">
                  <a:pos x="T0" y="T1"/>
                </a:cxn>
                <a:cxn ang="0">
                  <a:pos x="T2" y="T3"/>
                </a:cxn>
                <a:cxn ang="0">
                  <a:pos x="T4" y="T5"/>
                </a:cxn>
                <a:cxn ang="0">
                  <a:pos x="T6" y="T7"/>
                </a:cxn>
                <a:cxn ang="0">
                  <a:pos x="T8" y="T9"/>
                </a:cxn>
                <a:cxn ang="0">
                  <a:pos x="T10" y="T11"/>
                </a:cxn>
              </a:cxnLst>
              <a:rect l="0" t="0" r="r" b="b"/>
              <a:pathLst>
                <a:path w="253" h="253">
                  <a:moveTo>
                    <a:pt x="253" y="253"/>
                  </a:moveTo>
                  <a:lnTo>
                    <a:pt x="253" y="253"/>
                  </a:lnTo>
                  <a:lnTo>
                    <a:pt x="0" y="253"/>
                  </a:lnTo>
                  <a:lnTo>
                    <a:pt x="0" y="0"/>
                  </a:lnTo>
                  <a:lnTo>
                    <a:pt x="253" y="0"/>
                  </a:lnTo>
                  <a:lnTo>
                    <a:pt x="253" y="253"/>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92" name="Freeform 188"/>
            <p:cNvSpPr>
              <a:spLocks/>
            </p:cNvSpPr>
            <p:nvPr/>
          </p:nvSpPr>
          <p:spPr bwMode="auto">
            <a:xfrm>
              <a:off x="9775825" y="5640388"/>
              <a:ext cx="241300" cy="241300"/>
            </a:xfrm>
            <a:custGeom>
              <a:avLst/>
              <a:gdLst>
                <a:gd name="T0" fmla="*/ 254 w 254"/>
                <a:gd name="T1" fmla="*/ 253 h 253"/>
                <a:gd name="T2" fmla="*/ 254 w 254"/>
                <a:gd name="T3" fmla="*/ 253 h 253"/>
                <a:gd name="T4" fmla="*/ 0 w 254"/>
                <a:gd name="T5" fmla="*/ 253 h 253"/>
                <a:gd name="T6" fmla="*/ 0 w 254"/>
                <a:gd name="T7" fmla="*/ 0 h 253"/>
                <a:gd name="T8" fmla="*/ 254 w 254"/>
                <a:gd name="T9" fmla="*/ 0 h 253"/>
                <a:gd name="T10" fmla="*/ 254 w 254"/>
                <a:gd name="T11" fmla="*/ 253 h 253"/>
              </a:gdLst>
              <a:ahLst/>
              <a:cxnLst>
                <a:cxn ang="0">
                  <a:pos x="T0" y="T1"/>
                </a:cxn>
                <a:cxn ang="0">
                  <a:pos x="T2" y="T3"/>
                </a:cxn>
                <a:cxn ang="0">
                  <a:pos x="T4" y="T5"/>
                </a:cxn>
                <a:cxn ang="0">
                  <a:pos x="T6" y="T7"/>
                </a:cxn>
                <a:cxn ang="0">
                  <a:pos x="T8" y="T9"/>
                </a:cxn>
                <a:cxn ang="0">
                  <a:pos x="T10" y="T11"/>
                </a:cxn>
              </a:cxnLst>
              <a:rect l="0" t="0" r="r" b="b"/>
              <a:pathLst>
                <a:path w="254" h="253">
                  <a:moveTo>
                    <a:pt x="254" y="253"/>
                  </a:moveTo>
                  <a:lnTo>
                    <a:pt x="254" y="253"/>
                  </a:lnTo>
                  <a:lnTo>
                    <a:pt x="0" y="253"/>
                  </a:lnTo>
                  <a:lnTo>
                    <a:pt x="0" y="0"/>
                  </a:lnTo>
                  <a:lnTo>
                    <a:pt x="254" y="0"/>
                  </a:lnTo>
                  <a:lnTo>
                    <a:pt x="254" y="253"/>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93" name="Freeform 189"/>
            <p:cNvSpPr>
              <a:spLocks/>
            </p:cNvSpPr>
            <p:nvPr/>
          </p:nvSpPr>
          <p:spPr bwMode="auto">
            <a:xfrm>
              <a:off x="10004425" y="5640388"/>
              <a:ext cx="241300" cy="241300"/>
            </a:xfrm>
            <a:custGeom>
              <a:avLst/>
              <a:gdLst>
                <a:gd name="T0" fmla="*/ 253 w 253"/>
                <a:gd name="T1" fmla="*/ 253 h 253"/>
                <a:gd name="T2" fmla="*/ 253 w 253"/>
                <a:gd name="T3" fmla="*/ 253 h 253"/>
                <a:gd name="T4" fmla="*/ 0 w 253"/>
                <a:gd name="T5" fmla="*/ 253 h 253"/>
                <a:gd name="T6" fmla="*/ 0 w 253"/>
                <a:gd name="T7" fmla="*/ 0 h 253"/>
                <a:gd name="T8" fmla="*/ 253 w 253"/>
                <a:gd name="T9" fmla="*/ 0 h 253"/>
                <a:gd name="T10" fmla="*/ 253 w 253"/>
                <a:gd name="T11" fmla="*/ 253 h 253"/>
              </a:gdLst>
              <a:ahLst/>
              <a:cxnLst>
                <a:cxn ang="0">
                  <a:pos x="T0" y="T1"/>
                </a:cxn>
                <a:cxn ang="0">
                  <a:pos x="T2" y="T3"/>
                </a:cxn>
                <a:cxn ang="0">
                  <a:pos x="T4" y="T5"/>
                </a:cxn>
                <a:cxn ang="0">
                  <a:pos x="T6" y="T7"/>
                </a:cxn>
                <a:cxn ang="0">
                  <a:pos x="T8" y="T9"/>
                </a:cxn>
                <a:cxn ang="0">
                  <a:pos x="T10" y="T11"/>
                </a:cxn>
              </a:cxnLst>
              <a:rect l="0" t="0" r="r" b="b"/>
              <a:pathLst>
                <a:path w="253" h="253">
                  <a:moveTo>
                    <a:pt x="253" y="253"/>
                  </a:moveTo>
                  <a:lnTo>
                    <a:pt x="253" y="253"/>
                  </a:lnTo>
                  <a:lnTo>
                    <a:pt x="0" y="253"/>
                  </a:lnTo>
                  <a:lnTo>
                    <a:pt x="0" y="0"/>
                  </a:lnTo>
                  <a:lnTo>
                    <a:pt x="253" y="0"/>
                  </a:lnTo>
                  <a:lnTo>
                    <a:pt x="253" y="253"/>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94" name="Freeform 190"/>
            <p:cNvSpPr>
              <a:spLocks/>
            </p:cNvSpPr>
            <p:nvPr/>
          </p:nvSpPr>
          <p:spPr bwMode="auto">
            <a:xfrm>
              <a:off x="9926638" y="5899151"/>
              <a:ext cx="60325" cy="61913"/>
            </a:xfrm>
            <a:custGeom>
              <a:avLst/>
              <a:gdLst>
                <a:gd name="T0" fmla="*/ 31 w 63"/>
                <a:gd name="T1" fmla="*/ 64 h 64"/>
                <a:gd name="T2" fmla="*/ 31 w 63"/>
                <a:gd name="T3" fmla="*/ 64 h 64"/>
                <a:gd name="T4" fmla="*/ 63 w 63"/>
                <a:gd name="T5" fmla="*/ 32 h 64"/>
                <a:gd name="T6" fmla="*/ 31 w 63"/>
                <a:gd name="T7" fmla="*/ 0 h 64"/>
                <a:gd name="T8" fmla="*/ 0 w 63"/>
                <a:gd name="T9" fmla="*/ 32 h 64"/>
                <a:gd name="T10" fmla="*/ 31 w 63"/>
                <a:gd name="T11" fmla="*/ 64 h 64"/>
              </a:gdLst>
              <a:ahLst/>
              <a:cxnLst>
                <a:cxn ang="0">
                  <a:pos x="T0" y="T1"/>
                </a:cxn>
                <a:cxn ang="0">
                  <a:pos x="T2" y="T3"/>
                </a:cxn>
                <a:cxn ang="0">
                  <a:pos x="T4" y="T5"/>
                </a:cxn>
                <a:cxn ang="0">
                  <a:pos x="T6" y="T7"/>
                </a:cxn>
                <a:cxn ang="0">
                  <a:pos x="T8" y="T9"/>
                </a:cxn>
                <a:cxn ang="0">
                  <a:pos x="T10" y="T11"/>
                </a:cxn>
              </a:cxnLst>
              <a:rect l="0" t="0" r="r" b="b"/>
              <a:pathLst>
                <a:path w="63" h="64">
                  <a:moveTo>
                    <a:pt x="31" y="64"/>
                  </a:moveTo>
                  <a:lnTo>
                    <a:pt x="31" y="64"/>
                  </a:lnTo>
                  <a:cubicBezTo>
                    <a:pt x="49" y="64"/>
                    <a:pt x="63" y="49"/>
                    <a:pt x="63" y="32"/>
                  </a:cubicBezTo>
                  <a:cubicBezTo>
                    <a:pt x="63" y="15"/>
                    <a:pt x="49" y="0"/>
                    <a:pt x="31" y="0"/>
                  </a:cubicBezTo>
                  <a:cubicBezTo>
                    <a:pt x="14" y="0"/>
                    <a:pt x="0" y="15"/>
                    <a:pt x="0" y="32"/>
                  </a:cubicBezTo>
                  <a:cubicBezTo>
                    <a:pt x="0" y="49"/>
                    <a:pt x="14" y="64"/>
                    <a:pt x="31" y="64"/>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95" name="Freeform 191"/>
            <p:cNvSpPr>
              <a:spLocks/>
            </p:cNvSpPr>
            <p:nvPr/>
          </p:nvSpPr>
          <p:spPr bwMode="auto">
            <a:xfrm>
              <a:off x="9986963" y="5838826"/>
              <a:ext cx="60325" cy="60325"/>
            </a:xfrm>
            <a:custGeom>
              <a:avLst/>
              <a:gdLst>
                <a:gd name="T0" fmla="*/ 32 w 63"/>
                <a:gd name="T1" fmla="*/ 63 h 63"/>
                <a:gd name="T2" fmla="*/ 32 w 63"/>
                <a:gd name="T3" fmla="*/ 63 h 63"/>
                <a:gd name="T4" fmla="*/ 63 w 63"/>
                <a:gd name="T5" fmla="*/ 32 h 63"/>
                <a:gd name="T6" fmla="*/ 32 w 63"/>
                <a:gd name="T7" fmla="*/ 0 h 63"/>
                <a:gd name="T8" fmla="*/ 0 w 63"/>
                <a:gd name="T9" fmla="*/ 32 h 63"/>
                <a:gd name="T10" fmla="*/ 32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2" y="63"/>
                  </a:moveTo>
                  <a:lnTo>
                    <a:pt x="32" y="63"/>
                  </a:lnTo>
                  <a:cubicBezTo>
                    <a:pt x="49" y="63"/>
                    <a:pt x="63" y="49"/>
                    <a:pt x="63" y="32"/>
                  </a:cubicBezTo>
                  <a:cubicBezTo>
                    <a:pt x="63" y="14"/>
                    <a:pt x="49" y="0"/>
                    <a:pt x="32" y="0"/>
                  </a:cubicBezTo>
                  <a:cubicBezTo>
                    <a:pt x="14" y="0"/>
                    <a:pt x="0" y="14"/>
                    <a:pt x="0" y="32"/>
                  </a:cubicBezTo>
                  <a:cubicBezTo>
                    <a:pt x="0" y="49"/>
                    <a:pt x="14" y="63"/>
                    <a:pt x="32"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96" name="Freeform 192"/>
            <p:cNvSpPr>
              <a:spLocks/>
            </p:cNvSpPr>
            <p:nvPr/>
          </p:nvSpPr>
          <p:spPr bwMode="auto">
            <a:xfrm>
              <a:off x="10034588" y="5899151"/>
              <a:ext cx="60325" cy="61913"/>
            </a:xfrm>
            <a:custGeom>
              <a:avLst/>
              <a:gdLst>
                <a:gd name="T0" fmla="*/ 31 w 63"/>
                <a:gd name="T1" fmla="*/ 64 h 64"/>
                <a:gd name="T2" fmla="*/ 31 w 63"/>
                <a:gd name="T3" fmla="*/ 64 h 64"/>
                <a:gd name="T4" fmla="*/ 63 w 63"/>
                <a:gd name="T5" fmla="*/ 32 h 64"/>
                <a:gd name="T6" fmla="*/ 31 w 63"/>
                <a:gd name="T7" fmla="*/ 0 h 64"/>
                <a:gd name="T8" fmla="*/ 0 w 63"/>
                <a:gd name="T9" fmla="*/ 32 h 64"/>
                <a:gd name="T10" fmla="*/ 31 w 63"/>
                <a:gd name="T11" fmla="*/ 64 h 64"/>
              </a:gdLst>
              <a:ahLst/>
              <a:cxnLst>
                <a:cxn ang="0">
                  <a:pos x="T0" y="T1"/>
                </a:cxn>
                <a:cxn ang="0">
                  <a:pos x="T2" y="T3"/>
                </a:cxn>
                <a:cxn ang="0">
                  <a:pos x="T4" y="T5"/>
                </a:cxn>
                <a:cxn ang="0">
                  <a:pos x="T6" y="T7"/>
                </a:cxn>
                <a:cxn ang="0">
                  <a:pos x="T8" y="T9"/>
                </a:cxn>
                <a:cxn ang="0">
                  <a:pos x="T10" y="T11"/>
                </a:cxn>
              </a:cxnLst>
              <a:rect l="0" t="0" r="r" b="b"/>
              <a:pathLst>
                <a:path w="63" h="64">
                  <a:moveTo>
                    <a:pt x="31" y="64"/>
                  </a:moveTo>
                  <a:lnTo>
                    <a:pt x="31" y="64"/>
                  </a:lnTo>
                  <a:cubicBezTo>
                    <a:pt x="49" y="64"/>
                    <a:pt x="63" y="49"/>
                    <a:pt x="63" y="32"/>
                  </a:cubicBezTo>
                  <a:cubicBezTo>
                    <a:pt x="63" y="15"/>
                    <a:pt x="49" y="0"/>
                    <a:pt x="31" y="0"/>
                  </a:cubicBezTo>
                  <a:cubicBezTo>
                    <a:pt x="14" y="0"/>
                    <a:pt x="0" y="15"/>
                    <a:pt x="0" y="32"/>
                  </a:cubicBezTo>
                  <a:cubicBezTo>
                    <a:pt x="0" y="49"/>
                    <a:pt x="14" y="64"/>
                    <a:pt x="31" y="64"/>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97" name="Freeform 193"/>
            <p:cNvSpPr>
              <a:spLocks/>
            </p:cNvSpPr>
            <p:nvPr/>
          </p:nvSpPr>
          <p:spPr bwMode="auto">
            <a:xfrm>
              <a:off x="9974263" y="5961063"/>
              <a:ext cx="60325" cy="60325"/>
            </a:xfrm>
            <a:custGeom>
              <a:avLst/>
              <a:gdLst>
                <a:gd name="T0" fmla="*/ 31 w 63"/>
                <a:gd name="T1" fmla="*/ 63 h 63"/>
                <a:gd name="T2" fmla="*/ 31 w 63"/>
                <a:gd name="T3" fmla="*/ 63 h 63"/>
                <a:gd name="T4" fmla="*/ 63 w 63"/>
                <a:gd name="T5" fmla="*/ 31 h 63"/>
                <a:gd name="T6" fmla="*/ 31 w 63"/>
                <a:gd name="T7" fmla="*/ 0 h 63"/>
                <a:gd name="T8" fmla="*/ 0 w 63"/>
                <a:gd name="T9" fmla="*/ 31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1"/>
                  </a:cubicBezTo>
                  <a:cubicBezTo>
                    <a:pt x="63" y="14"/>
                    <a:pt x="49" y="0"/>
                    <a:pt x="31" y="0"/>
                  </a:cubicBezTo>
                  <a:cubicBezTo>
                    <a:pt x="14" y="0"/>
                    <a:pt x="0" y="14"/>
                    <a:pt x="0" y="31"/>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98" name="Freeform 194"/>
            <p:cNvSpPr>
              <a:spLocks/>
            </p:cNvSpPr>
            <p:nvPr/>
          </p:nvSpPr>
          <p:spPr bwMode="auto">
            <a:xfrm>
              <a:off x="9974263" y="5838826"/>
              <a:ext cx="60325" cy="60325"/>
            </a:xfrm>
            <a:custGeom>
              <a:avLst/>
              <a:gdLst>
                <a:gd name="T0" fmla="*/ 31 w 63"/>
                <a:gd name="T1" fmla="*/ 63 h 63"/>
                <a:gd name="T2" fmla="*/ 31 w 63"/>
                <a:gd name="T3" fmla="*/ 63 h 63"/>
                <a:gd name="T4" fmla="*/ 63 w 63"/>
                <a:gd name="T5" fmla="*/ 32 h 63"/>
                <a:gd name="T6" fmla="*/ 31 w 63"/>
                <a:gd name="T7" fmla="*/ 0 h 63"/>
                <a:gd name="T8" fmla="*/ 0 w 63"/>
                <a:gd name="T9" fmla="*/ 32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2"/>
                  </a:cubicBezTo>
                  <a:cubicBezTo>
                    <a:pt x="63" y="14"/>
                    <a:pt x="49" y="0"/>
                    <a:pt x="31" y="0"/>
                  </a:cubicBezTo>
                  <a:cubicBezTo>
                    <a:pt x="14" y="0"/>
                    <a:pt x="0" y="14"/>
                    <a:pt x="0" y="32"/>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99" name="Freeform 195"/>
            <p:cNvSpPr>
              <a:spLocks/>
            </p:cNvSpPr>
            <p:nvPr/>
          </p:nvSpPr>
          <p:spPr bwMode="auto">
            <a:xfrm>
              <a:off x="9986963" y="5851526"/>
              <a:ext cx="60325" cy="61913"/>
            </a:xfrm>
            <a:custGeom>
              <a:avLst/>
              <a:gdLst>
                <a:gd name="T0" fmla="*/ 32 w 63"/>
                <a:gd name="T1" fmla="*/ 64 h 64"/>
                <a:gd name="T2" fmla="*/ 32 w 63"/>
                <a:gd name="T3" fmla="*/ 64 h 64"/>
                <a:gd name="T4" fmla="*/ 63 w 63"/>
                <a:gd name="T5" fmla="*/ 32 h 64"/>
                <a:gd name="T6" fmla="*/ 32 w 63"/>
                <a:gd name="T7" fmla="*/ 0 h 64"/>
                <a:gd name="T8" fmla="*/ 0 w 63"/>
                <a:gd name="T9" fmla="*/ 32 h 64"/>
                <a:gd name="T10" fmla="*/ 32 w 63"/>
                <a:gd name="T11" fmla="*/ 64 h 64"/>
              </a:gdLst>
              <a:ahLst/>
              <a:cxnLst>
                <a:cxn ang="0">
                  <a:pos x="T0" y="T1"/>
                </a:cxn>
                <a:cxn ang="0">
                  <a:pos x="T2" y="T3"/>
                </a:cxn>
                <a:cxn ang="0">
                  <a:pos x="T4" y="T5"/>
                </a:cxn>
                <a:cxn ang="0">
                  <a:pos x="T6" y="T7"/>
                </a:cxn>
                <a:cxn ang="0">
                  <a:pos x="T8" y="T9"/>
                </a:cxn>
                <a:cxn ang="0">
                  <a:pos x="T10" y="T11"/>
                </a:cxn>
              </a:cxnLst>
              <a:rect l="0" t="0" r="r" b="b"/>
              <a:pathLst>
                <a:path w="63" h="64">
                  <a:moveTo>
                    <a:pt x="32" y="64"/>
                  </a:moveTo>
                  <a:lnTo>
                    <a:pt x="32" y="64"/>
                  </a:lnTo>
                  <a:cubicBezTo>
                    <a:pt x="49" y="64"/>
                    <a:pt x="63" y="50"/>
                    <a:pt x="63" y="32"/>
                  </a:cubicBezTo>
                  <a:cubicBezTo>
                    <a:pt x="63" y="15"/>
                    <a:pt x="49" y="0"/>
                    <a:pt x="32" y="0"/>
                  </a:cubicBezTo>
                  <a:cubicBezTo>
                    <a:pt x="14" y="0"/>
                    <a:pt x="0" y="15"/>
                    <a:pt x="0" y="32"/>
                  </a:cubicBezTo>
                  <a:cubicBezTo>
                    <a:pt x="0" y="50"/>
                    <a:pt x="14" y="64"/>
                    <a:pt x="32" y="64"/>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0" name="Freeform 196"/>
            <p:cNvSpPr>
              <a:spLocks/>
            </p:cNvSpPr>
            <p:nvPr/>
          </p:nvSpPr>
          <p:spPr bwMode="auto">
            <a:xfrm>
              <a:off x="10034588" y="5791201"/>
              <a:ext cx="60325" cy="60325"/>
            </a:xfrm>
            <a:custGeom>
              <a:avLst/>
              <a:gdLst>
                <a:gd name="T0" fmla="*/ 31 w 63"/>
                <a:gd name="T1" fmla="*/ 63 h 63"/>
                <a:gd name="T2" fmla="*/ 31 w 63"/>
                <a:gd name="T3" fmla="*/ 63 h 63"/>
                <a:gd name="T4" fmla="*/ 63 w 63"/>
                <a:gd name="T5" fmla="*/ 32 h 63"/>
                <a:gd name="T6" fmla="*/ 31 w 63"/>
                <a:gd name="T7" fmla="*/ 0 h 63"/>
                <a:gd name="T8" fmla="*/ 0 w 63"/>
                <a:gd name="T9" fmla="*/ 32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2"/>
                  </a:cubicBezTo>
                  <a:cubicBezTo>
                    <a:pt x="63" y="14"/>
                    <a:pt x="49" y="0"/>
                    <a:pt x="31" y="0"/>
                  </a:cubicBezTo>
                  <a:cubicBezTo>
                    <a:pt x="14" y="0"/>
                    <a:pt x="0" y="14"/>
                    <a:pt x="0" y="32"/>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1" name="Freeform 197"/>
            <p:cNvSpPr>
              <a:spLocks/>
            </p:cNvSpPr>
            <p:nvPr/>
          </p:nvSpPr>
          <p:spPr bwMode="auto">
            <a:xfrm>
              <a:off x="9974263" y="5851526"/>
              <a:ext cx="60325" cy="61913"/>
            </a:xfrm>
            <a:custGeom>
              <a:avLst/>
              <a:gdLst>
                <a:gd name="T0" fmla="*/ 31 w 63"/>
                <a:gd name="T1" fmla="*/ 64 h 64"/>
                <a:gd name="T2" fmla="*/ 31 w 63"/>
                <a:gd name="T3" fmla="*/ 64 h 64"/>
                <a:gd name="T4" fmla="*/ 63 w 63"/>
                <a:gd name="T5" fmla="*/ 32 h 64"/>
                <a:gd name="T6" fmla="*/ 31 w 63"/>
                <a:gd name="T7" fmla="*/ 0 h 64"/>
                <a:gd name="T8" fmla="*/ 0 w 63"/>
                <a:gd name="T9" fmla="*/ 32 h 64"/>
                <a:gd name="T10" fmla="*/ 31 w 63"/>
                <a:gd name="T11" fmla="*/ 64 h 64"/>
              </a:gdLst>
              <a:ahLst/>
              <a:cxnLst>
                <a:cxn ang="0">
                  <a:pos x="T0" y="T1"/>
                </a:cxn>
                <a:cxn ang="0">
                  <a:pos x="T2" y="T3"/>
                </a:cxn>
                <a:cxn ang="0">
                  <a:pos x="T4" y="T5"/>
                </a:cxn>
                <a:cxn ang="0">
                  <a:pos x="T6" y="T7"/>
                </a:cxn>
                <a:cxn ang="0">
                  <a:pos x="T8" y="T9"/>
                </a:cxn>
                <a:cxn ang="0">
                  <a:pos x="T10" y="T11"/>
                </a:cxn>
              </a:cxnLst>
              <a:rect l="0" t="0" r="r" b="b"/>
              <a:pathLst>
                <a:path w="63" h="64">
                  <a:moveTo>
                    <a:pt x="31" y="64"/>
                  </a:moveTo>
                  <a:lnTo>
                    <a:pt x="31" y="64"/>
                  </a:lnTo>
                  <a:cubicBezTo>
                    <a:pt x="49" y="64"/>
                    <a:pt x="63" y="50"/>
                    <a:pt x="63" y="32"/>
                  </a:cubicBezTo>
                  <a:cubicBezTo>
                    <a:pt x="63" y="15"/>
                    <a:pt x="49" y="0"/>
                    <a:pt x="31" y="0"/>
                  </a:cubicBezTo>
                  <a:cubicBezTo>
                    <a:pt x="14" y="0"/>
                    <a:pt x="0" y="15"/>
                    <a:pt x="0" y="32"/>
                  </a:cubicBezTo>
                  <a:cubicBezTo>
                    <a:pt x="0" y="50"/>
                    <a:pt x="14" y="64"/>
                    <a:pt x="31" y="64"/>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2" name="Freeform 198"/>
            <p:cNvSpPr>
              <a:spLocks/>
            </p:cNvSpPr>
            <p:nvPr/>
          </p:nvSpPr>
          <p:spPr bwMode="auto">
            <a:xfrm>
              <a:off x="4957763" y="3502026"/>
              <a:ext cx="23813" cy="65088"/>
            </a:xfrm>
            <a:custGeom>
              <a:avLst/>
              <a:gdLst>
                <a:gd name="T0" fmla="*/ 0 w 24"/>
                <a:gd name="T1" fmla="*/ 13 h 68"/>
                <a:gd name="T2" fmla="*/ 0 w 24"/>
                <a:gd name="T3" fmla="*/ 13 h 68"/>
                <a:gd name="T4" fmla="*/ 14 w 24"/>
                <a:gd name="T5" fmla="*/ 68 h 68"/>
                <a:gd name="T6" fmla="*/ 24 w 24"/>
                <a:gd name="T7" fmla="*/ 68 h 68"/>
                <a:gd name="T8" fmla="*/ 24 w 24"/>
                <a:gd name="T9" fmla="*/ 0 h 68"/>
                <a:gd name="T10" fmla="*/ 0 w 24"/>
                <a:gd name="T11" fmla="*/ 13 h 68"/>
              </a:gdLst>
              <a:ahLst/>
              <a:cxnLst>
                <a:cxn ang="0">
                  <a:pos x="T0" y="T1"/>
                </a:cxn>
                <a:cxn ang="0">
                  <a:pos x="T2" y="T3"/>
                </a:cxn>
                <a:cxn ang="0">
                  <a:pos x="T4" y="T5"/>
                </a:cxn>
                <a:cxn ang="0">
                  <a:pos x="T6" y="T7"/>
                </a:cxn>
                <a:cxn ang="0">
                  <a:pos x="T8" y="T9"/>
                </a:cxn>
                <a:cxn ang="0">
                  <a:pos x="T10" y="T11"/>
                </a:cxn>
              </a:cxnLst>
              <a:rect l="0" t="0" r="r" b="b"/>
              <a:pathLst>
                <a:path w="24" h="68">
                  <a:moveTo>
                    <a:pt x="0" y="13"/>
                  </a:moveTo>
                  <a:lnTo>
                    <a:pt x="0" y="13"/>
                  </a:lnTo>
                  <a:lnTo>
                    <a:pt x="14" y="68"/>
                  </a:lnTo>
                  <a:lnTo>
                    <a:pt x="24" y="68"/>
                  </a:lnTo>
                  <a:lnTo>
                    <a:pt x="24" y="0"/>
                  </a:lnTo>
                  <a:lnTo>
                    <a:pt x="0" y="13"/>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3" name="Freeform 199"/>
            <p:cNvSpPr>
              <a:spLocks/>
            </p:cNvSpPr>
            <p:nvPr/>
          </p:nvSpPr>
          <p:spPr bwMode="auto">
            <a:xfrm>
              <a:off x="4968875" y="3497263"/>
              <a:ext cx="63500" cy="71438"/>
            </a:xfrm>
            <a:custGeom>
              <a:avLst/>
              <a:gdLst>
                <a:gd name="T0" fmla="*/ 0 w 67"/>
                <a:gd name="T1" fmla="*/ 12 h 74"/>
                <a:gd name="T2" fmla="*/ 0 w 67"/>
                <a:gd name="T3" fmla="*/ 12 h 74"/>
                <a:gd name="T4" fmla="*/ 0 w 67"/>
                <a:gd name="T5" fmla="*/ 62 h 74"/>
                <a:gd name="T6" fmla="*/ 3 w 67"/>
                <a:gd name="T7" fmla="*/ 73 h 74"/>
                <a:gd name="T8" fmla="*/ 57 w 67"/>
                <a:gd name="T9" fmla="*/ 74 h 74"/>
                <a:gd name="T10" fmla="*/ 67 w 67"/>
                <a:gd name="T11" fmla="*/ 14 h 74"/>
                <a:gd name="T12" fmla="*/ 23 w 67"/>
                <a:gd name="T13" fmla="*/ 0 h 74"/>
                <a:gd name="T14" fmla="*/ 0 w 67"/>
                <a:gd name="T15" fmla="*/ 12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 h="74">
                  <a:moveTo>
                    <a:pt x="0" y="12"/>
                  </a:moveTo>
                  <a:lnTo>
                    <a:pt x="0" y="12"/>
                  </a:lnTo>
                  <a:lnTo>
                    <a:pt x="0" y="62"/>
                  </a:lnTo>
                  <a:lnTo>
                    <a:pt x="3" y="73"/>
                  </a:lnTo>
                  <a:lnTo>
                    <a:pt x="57" y="74"/>
                  </a:lnTo>
                  <a:lnTo>
                    <a:pt x="67" y="14"/>
                  </a:lnTo>
                  <a:lnTo>
                    <a:pt x="23" y="0"/>
                  </a:lnTo>
                  <a:lnTo>
                    <a:pt x="0" y="12"/>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4" name="Freeform 200"/>
            <p:cNvSpPr>
              <a:spLocks/>
            </p:cNvSpPr>
            <p:nvPr/>
          </p:nvSpPr>
          <p:spPr bwMode="auto">
            <a:xfrm>
              <a:off x="4951413" y="3560763"/>
              <a:ext cx="60325" cy="61913"/>
            </a:xfrm>
            <a:custGeom>
              <a:avLst/>
              <a:gdLst>
                <a:gd name="T0" fmla="*/ 31 w 63"/>
                <a:gd name="T1" fmla="*/ 64 h 64"/>
                <a:gd name="T2" fmla="*/ 31 w 63"/>
                <a:gd name="T3" fmla="*/ 64 h 64"/>
                <a:gd name="T4" fmla="*/ 63 w 63"/>
                <a:gd name="T5" fmla="*/ 32 h 64"/>
                <a:gd name="T6" fmla="*/ 31 w 63"/>
                <a:gd name="T7" fmla="*/ 0 h 64"/>
                <a:gd name="T8" fmla="*/ 0 w 63"/>
                <a:gd name="T9" fmla="*/ 32 h 64"/>
                <a:gd name="T10" fmla="*/ 31 w 63"/>
                <a:gd name="T11" fmla="*/ 64 h 64"/>
              </a:gdLst>
              <a:ahLst/>
              <a:cxnLst>
                <a:cxn ang="0">
                  <a:pos x="T0" y="T1"/>
                </a:cxn>
                <a:cxn ang="0">
                  <a:pos x="T2" y="T3"/>
                </a:cxn>
                <a:cxn ang="0">
                  <a:pos x="T4" y="T5"/>
                </a:cxn>
                <a:cxn ang="0">
                  <a:pos x="T6" y="T7"/>
                </a:cxn>
                <a:cxn ang="0">
                  <a:pos x="T8" y="T9"/>
                </a:cxn>
                <a:cxn ang="0">
                  <a:pos x="T10" y="T11"/>
                </a:cxn>
              </a:cxnLst>
              <a:rect l="0" t="0" r="r" b="b"/>
              <a:pathLst>
                <a:path w="63" h="64">
                  <a:moveTo>
                    <a:pt x="31" y="64"/>
                  </a:moveTo>
                  <a:lnTo>
                    <a:pt x="31" y="64"/>
                  </a:lnTo>
                  <a:cubicBezTo>
                    <a:pt x="49" y="64"/>
                    <a:pt x="63" y="49"/>
                    <a:pt x="63" y="32"/>
                  </a:cubicBezTo>
                  <a:cubicBezTo>
                    <a:pt x="63" y="14"/>
                    <a:pt x="49" y="0"/>
                    <a:pt x="31" y="0"/>
                  </a:cubicBezTo>
                  <a:cubicBezTo>
                    <a:pt x="14" y="0"/>
                    <a:pt x="0" y="14"/>
                    <a:pt x="0" y="32"/>
                  </a:cubicBezTo>
                  <a:cubicBezTo>
                    <a:pt x="0" y="49"/>
                    <a:pt x="14" y="64"/>
                    <a:pt x="31" y="64"/>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5" name="Freeform 201"/>
            <p:cNvSpPr>
              <a:spLocks/>
            </p:cNvSpPr>
            <p:nvPr/>
          </p:nvSpPr>
          <p:spPr bwMode="auto">
            <a:xfrm>
              <a:off x="4951413" y="3441701"/>
              <a:ext cx="60325" cy="58738"/>
            </a:xfrm>
            <a:custGeom>
              <a:avLst/>
              <a:gdLst>
                <a:gd name="T0" fmla="*/ 31 w 63"/>
                <a:gd name="T1" fmla="*/ 63 h 63"/>
                <a:gd name="T2" fmla="*/ 31 w 63"/>
                <a:gd name="T3" fmla="*/ 63 h 63"/>
                <a:gd name="T4" fmla="*/ 63 w 63"/>
                <a:gd name="T5" fmla="*/ 31 h 63"/>
                <a:gd name="T6" fmla="*/ 31 w 63"/>
                <a:gd name="T7" fmla="*/ 0 h 63"/>
                <a:gd name="T8" fmla="*/ 0 w 63"/>
                <a:gd name="T9" fmla="*/ 31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1"/>
                  </a:cubicBezTo>
                  <a:cubicBezTo>
                    <a:pt x="63" y="14"/>
                    <a:pt x="49" y="0"/>
                    <a:pt x="31" y="0"/>
                  </a:cubicBezTo>
                  <a:cubicBezTo>
                    <a:pt x="14" y="0"/>
                    <a:pt x="0" y="14"/>
                    <a:pt x="0" y="31"/>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6" name="Freeform 202"/>
            <p:cNvSpPr>
              <a:spLocks/>
            </p:cNvSpPr>
            <p:nvPr/>
          </p:nvSpPr>
          <p:spPr bwMode="auto">
            <a:xfrm>
              <a:off x="4891088" y="3500438"/>
              <a:ext cx="60325" cy="60325"/>
            </a:xfrm>
            <a:custGeom>
              <a:avLst/>
              <a:gdLst>
                <a:gd name="T0" fmla="*/ 31 w 63"/>
                <a:gd name="T1" fmla="*/ 63 h 63"/>
                <a:gd name="T2" fmla="*/ 31 w 63"/>
                <a:gd name="T3" fmla="*/ 63 h 63"/>
                <a:gd name="T4" fmla="*/ 63 w 63"/>
                <a:gd name="T5" fmla="*/ 32 h 63"/>
                <a:gd name="T6" fmla="*/ 31 w 63"/>
                <a:gd name="T7" fmla="*/ 0 h 63"/>
                <a:gd name="T8" fmla="*/ 0 w 63"/>
                <a:gd name="T9" fmla="*/ 32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2"/>
                  </a:cubicBezTo>
                  <a:cubicBezTo>
                    <a:pt x="63" y="14"/>
                    <a:pt x="49" y="0"/>
                    <a:pt x="31" y="0"/>
                  </a:cubicBezTo>
                  <a:cubicBezTo>
                    <a:pt x="14" y="0"/>
                    <a:pt x="0" y="14"/>
                    <a:pt x="0" y="32"/>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7" name="Freeform 203"/>
            <p:cNvSpPr>
              <a:spLocks/>
            </p:cNvSpPr>
            <p:nvPr/>
          </p:nvSpPr>
          <p:spPr bwMode="auto">
            <a:xfrm>
              <a:off x="4999038" y="3500438"/>
              <a:ext cx="60325" cy="60325"/>
            </a:xfrm>
            <a:custGeom>
              <a:avLst/>
              <a:gdLst>
                <a:gd name="T0" fmla="*/ 31 w 63"/>
                <a:gd name="T1" fmla="*/ 63 h 63"/>
                <a:gd name="T2" fmla="*/ 31 w 63"/>
                <a:gd name="T3" fmla="*/ 63 h 63"/>
                <a:gd name="T4" fmla="*/ 63 w 63"/>
                <a:gd name="T5" fmla="*/ 32 h 63"/>
                <a:gd name="T6" fmla="*/ 31 w 63"/>
                <a:gd name="T7" fmla="*/ 0 h 63"/>
                <a:gd name="T8" fmla="*/ 0 w 63"/>
                <a:gd name="T9" fmla="*/ 32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2"/>
                  </a:cubicBezTo>
                  <a:cubicBezTo>
                    <a:pt x="63" y="14"/>
                    <a:pt x="49" y="0"/>
                    <a:pt x="31" y="0"/>
                  </a:cubicBezTo>
                  <a:cubicBezTo>
                    <a:pt x="14" y="0"/>
                    <a:pt x="0" y="14"/>
                    <a:pt x="0" y="32"/>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8" name="Freeform 204"/>
            <p:cNvSpPr>
              <a:spLocks/>
            </p:cNvSpPr>
            <p:nvPr/>
          </p:nvSpPr>
          <p:spPr bwMode="auto">
            <a:xfrm>
              <a:off x="4938713" y="3560763"/>
              <a:ext cx="60325" cy="61913"/>
            </a:xfrm>
            <a:custGeom>
              <a:avLst/>
              <a:gdLst>
                <a:gd name="T0" fmla="*/ 31 w 63"/>
                <a:gd name="T1" fmla="*/ 64 h 64"/>
                <a:gd name="T2" fmla="*/ 31 w 63"/>
                <a:gd name="T3" fmla="*/ 64 h 64"/>
                <a:gd name="T4" fmla="*/ 63 w 63"/>
                <a:gd name="T5" fmla="*/ 32 h 64"/>
                <a:gd name="T6" fmla="*/ 31 w 63"/>
                <a:gd name="T7" fmla="*/ 0 h 64"/>
                <a:gd name="T8" fmla="*/ 0 w 63"/>
                <a:gd name="T9" fmla="*/ 32 h 64"/>
                <a:gd name="T10" fmla="*/ 31 w 63"/>
                <a:gd name="T11" fmla="*/ 64 h 64"/>
              </a:gdLst>
              <a:ahLst/>
              <a:cxnLst>
                <a:cxn ang="0">
                  <a:pos x="T0" y="T1"/>
                </a:cxn>
                <a:cxn ang="0">
                  <a:pos x="T2" y="T3"/>
                </a:cxn>
                <a:cxn ang="0">
                  <a:pos x="T4" y="T5"/>
                </a:cxn>
                <a:cxn ang="0">
                  <a:pos x="T6" y="T7"/>
                </a:cxn>
                <a:cxn ang="0">
                  <a:pos x="T8" y="T9"/>
                </a:cxn>
                <a:cxn ang="0">
                  <a:pos x="T10" y="T11"/>
                </a:cxn>
              </a:cxnLst>
              <a:rect l="0" t="0" r="r" b="b"/>
              <a:pathLst>
                <a:path w="63" h="64">
                  <a:moveTo>
                    <a:pt x="31" y="64"/>
                  </a:moveTo>
                  <a:lnTo>
                    <a:pt x="31" y="64"/>
                  </a:lnTo>
                  <a:cubicBezTo>
                    <a:pt x="49" y="64"/>
                    <a:pt x="63" y="49"/>
                    <a:pt x="63" y="32"/>
                  </a:cubicBezTo>
                  <a:cubicBezTo>
                    <a:pt x="63" y="14"/>
                    <a:pt x="49" y="0"/>
                    <a:pt x="31" y="0"/>
                  </a:cubicBezTo>
                  <a:cubicBezTo>
                    <a:pt x="14" y="0"/>
                    <a:pt x="0" y="14"/>
                    <a:pt x="0" y="32"/>
                  </a:cubicBezTo>
                  <a:cubicBezTo>
                    <a:pt x="0" y="49"/>
                    <a:pt x="14" y="64"/>
                    <a:pt x="31" y="64"/>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9" name="Freeform 206"/>
            <p:cNvSpPr>
              <a:spLocks/>
            </p:cNvSpPr>
            <p:nvPr/>
          </p:nvSpPr>
          <p:spPr bwMode="auto">
            <a:xfrm>
              <a:off x="4938713" y="3441700"/>
              <a:ext cx="60325" cy="58738"/>
            </a:xfrm>
            <a:custGeom>
              <a:avLst/>
              <a:gdLst>
                <a:gd name="T0" fmla="*/ 31 w 63"/>
                <a:gd name="T1" fmla="*/ 63 h 63"/>
                <a:gd name="T2" fmla="*/ 31 w 63"/>
                <a:gd name="T3" fmla="*/ 63 h 63"/>
                <a:gd name="T4" fmla="*/ 63 w 63"/>
                <a:gd name="T5" fmla="*/ 31 h 63"/>
                <a:gd name="T6" fmla="*/ 31 w 63"/>
                <a:gd name="T7" fmla="*/ 0 h 63"/>
                <a:gd name="T8" fmla="*/ 0 w 63"/>
                <a:gd name="T9" fmla="*/ 31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1"/>
                  </a:cubicBezTo>
                  <a:cubicBezTo>
                    <a:pt x="63" y="14"/>
                    <a:pt x="49" y="0"/>
                    <a:pt x="31" y="0"/>
                  </a:cubicBezTo>
                  <a:cubicBezTo>
                    <a:pt x="14" y="0"/>
                    <a:pt x="0" y="14"/>
                    <a:pt x="0" y="31"/>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0" name="Freeform 207"/>
            <p:cNvSpPr>
              <a:spLocks/>
            </p:cNvSpPr>
            <p:nvPr/>
          </p:nvSpPr>
          <p:spPr bwMode="auto">
            <a:xfrm>
              <a:off x="4978400" y="3517900"/>
              <a:ext cx="33338" cy="31750"/>
            </a:xfrm>
            <a:custGeom>
              <a:avLst/>
              <a:gdLst>
                <a:gd name="T0" fmla="*/ 0 w 35"/>
                <a:gd name="T1" fmla="*/ 7 h 34"/>
                <a:gd name="T2" fmla="*/ 0 w 35"/>
                <a:gd name="T3" fmla="*/ 7 h 34"/>
                <a:gd name="T4" fmla="*/ 7 w 35"/>
                <a:gd name="T5" fmla="*/ 34 h 34"/>
                <a:gd name="T6" fmla="*/ 30 w 35"/>
                <a:gd name="T7" fmla="*/ 34 h 34"/>
                <a:gd name="T8" fmla="*/ 35 w 35"/>
                <a:gd name="T9" fmla="*/ 6 h 34"/>
                <a:gd name="T10" fmla="*/ 14 w 35"/>
                <a:gd name="T11" fmla="*/ 0 h 34"/>
                <a:gd name="T12" fmla="*/ 0 w 35"/>
                <a:gd name="T13" fmla="*/ 7 h 34"/>
              </a:gdLst>
              <a:ahLst/>
              <a:cxnLst>
                <a:cxn ang="0">
                  <a:pos x="T0" y="T1"/>
                </a:cxn>
                <a:cxn ang="0">
                  <a:pos x="T2" y="T3"/>
                </a:cxn>
                <a:cxn ang="0">
                  <a:pos x="T4" y="T5"/>
                </a:cxn>
                <a:cxn ang="0">
                  <a:pos x="T6" y="T7"/>
                </a:cxn>
                <a:cxn ang="0">
                  <a:pos x="T8" y="T9"/>
                </a:cxn>
                <a:cxn ang="0">
                  <a:pos x="T10" y="T11"/>
                </a:cxn>
                <a:cxn ang="0">
                  <a:pos x="T12" y="T13"/>
                </a:cxn>
              </a:cxnLst>
              <a:rect l="0" t="0" r="r" b="b"/>
              <a:pathLst>
                <a:path w="35" h="34">
                  <a:moveTo>
                    <a:pt x="0" y="7"/>
                  </a:moveTo>
                  <a:lnTo>
                    <a:pt x="0" y="7"/>
                  </a:lnTo>
                  <a:lnTo>
                    <a:pt x="7" y="34"/>
                  </a:lnTo>
                  <a:lnTo>
                    <a:pt x="30" y="34"/>
                  </a:lnTo>
                  <a:lnTo>
                    <a:pt x="35" y="6"/>
                  </a:lnTo>
                  <a:lnTo>
                    <a:pt x="14" y="0"/>
                  </a:lnTo>
                  <a:lnTo>
                    <a:pt x="0" y="7"/>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1" name="Freeform 208"/>
            <p:cNvSpPr>
              <a:spLocks/>
            </p:cNvSpPr>
            <p:nvPr/>
          </p:nvSpPr>
          <p:spPr bwMode="auto">
            <a:xfrm>
              <a:off x="4999038" y="3500438"/>
              <a:ext cx="60325" cy="60325"/>
            </a:xfrm>
            <a:custGeom>
              <a:avLst/>
              <a:gdLst>
                <a:gd name="T0" fmla="*/ 31 w 63"/>
                <a:gd name="T1" fmla="*/ 63 h 63"/>
                <a:gd name="T2" fmla="*/ 31 w 63"/>
                <a:gd name="T3" fmla="*/ 63 h 63"/>
                <a:gd name="T4" fmla="*/ 63 w 63"/>
                <a:gd name="T5" fmla="*/ 32 h 63"/>
                <a:gd name="T6" fmla="*/ 31 w 63"/>
                <a:gd name="T7" fmla="*/ 0 h 63"/>
                <a:gd name="T8" fmla="*/ 0 w 63"/>
                <a:gd name="T9" fmla="*/ 32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2"/>
                  </a:cubicBezTo>
                  <a:cubicBezTo>
                    <a:pt x="63" y="14"/>
                    <a:pt x="49" y="0"/>
                    <a:pt x="31" y="0"/>
                  </a:cubicBezTo>
                  <a:cubicBezTo>
                    <a:pt x="14" y="0"/>
                    <a:pt x="0" y="14"/>
                    <a:pt x="0" y="32"/>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2" name="Freeform 209"/>
            <p:cNvSpPr>
              <a:spLocks/>
            </p:cNvSpPr>
            <p:nvPr/>
          </p:nvSpPr>
          <p:spPr bwMode="auto">
            <a:xfrm>
              <a:off x="4581525" y="4378325"/>
              <a:ext cx="39688" cy="36513"/>
            </a:xfrm>
            <a:custGeom>
              <a:avLst/>
              <a:gdLst>
                <a:gd name="T0" fmla="*/ 0 w 41"/>
                <a:gd name="T1" fmla="*/ 34 h 38"/>
                <a:gd name="T2" fmla="*/ 0 w 41"/>
                <a:gd name="T3" fmla="*/ 34 h 38"/>
                <a:gd name="T4" fmla="*/ 38 w 41"/>
                <a:gd name="T5" fmla="*/ 38 h 38"/>
                <a:gd name="T6" fmla="*/ 41 w 41"/>
                <a:gd name="T7" fmla="*/ 4 h 38"/>
                <a:gd name="T8" fmla="*/ 4 w 41"/>
                <a:gd name="T9" fmla="*/ 0 h 38"/>
                <a:gd name="T10" fmla="*/ 0 w 41"/>
                <a:gd name="T11" fmla="*/ 34 h 38"/>
              </a:gdLst>
              <a:ahLst/>
              <a:cxnLst>
                <a:cxn ang="0">
                  <a:pos x="T0" y="T1"/>
                </a:cxn>
                <a:cxn ang="0">
                  <a:pos x="T2" y="T3"/>
                </a:cxn>
                <a:cxn ang="0">
                  <a:pos x="T4" y="T5"/>
                </a:cxn>
                <a:cxn ang="0">
                  <a:pos x="T6" y="T7"/>
                </a:cxn>
                <a:cxn ang="0">
                  <a:pos x="T8" y="T9"/>
                </a:cxn>
                <a:cxn ang="0">
                  <a:pos x="T10" y="T11"/>
                </a:cxn>
              </a:cxnLst>
              <a:rect l="0" t="0" r="r" b="b"/>
              <a:pathLst>
                <a:path w="41" h="38">
                  <a:moveTo>
                    <a:pt x="0" y="34"/>
                  </a:moveTo>
                  <a:lnTo>
                    <a:pt x="0" y="34"/>
                  </a:lnTo>
                  <a:lnTo>
                    <a:pt x="38" y="38"/>
                  </a:lnTo>
                  <a:lnTo>
                    <a:pt x="41" y="4"/>
                  </a:lnTo>
                  <a:lnTo>
                    <a:pt x="4" y="0"/>
                  </a:lnTo>
                  <a:lnTo>
                    <a:pt x="0" y="34"/>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3" name="Freeform 210"/>
            <p:cNvSpPr>
              <a:spLocks/>
            </p:cNvSpPr>
            <p:nvPr/>
          </p:nvSpPr>
          <p:spPr bwMode="auto">
            <a:xfrm>
              <a:off x="4600575" y="4356100"/>
              <a:ext cx="61913" cy="61913"/>
            </a:xfrm>
            <a:custGeom>
              <a:avLst/>
              <a:gdLst>
                <a:gd name="T0" fmla="*/ 32 w 64"/>
                <a:gd name="T1" fmla="*/ 64 h 64"/>
                <a:gd name="T2" fmla="*/ 32 w 64"/>
                <a:gd name="T3" fmla="*/ 64 h 64"/>
                <a:gd name="T4" fmla="*/ 64 w 64"/>
                <a:gd name="T5" fmla="*/ 32 h 64"/>
                <a:gd name="T6" fmla="*/ 32 w 64"/>
                <a:gd name="T7" fmla="*/ 0 h 64"/>
                <a:gd name="T8" fmla="*/ 0 w 64"/>
                <a:gd name="T9" fmla="*/ 32 h 64"/>
                <a:gd name="T10" fmla="*/ 32 w 64"/>
                <a:gd name="T11" fmla="*/ 64 h 64"/>
              </a:gdLst>
              <a:ahLst/>
              <a:cxnLst>
                <a:cxn ang="0">
                  <a:pos x="T0" y="T1"/>
                </a:cxn>
                <a:cxn ang="0">
                  <a:pos x="T2" y="T3"/>
                </a:cxn>
                <a:cxn ang="0">
                  <a:pos x="T4" y="T5"/>
                </a:cxn>
                <a:cxn ang="0">
                  <a:pos x="T6" y="T7"/>
                </a:cxn>
                <a:cxn ang="0">
                  <a:pos x="T8" y="T9"/>
                </a:cxn>
                <a:cxn ang="0">
                  <a:pos x="T10" y="T11"/>
                </a:cxn>
              </a:cxnLst>
              <a:rect l="0" t="0" r="r" b="b"/>
              <a:pathLst>
                <a:path w="64" h="64">
                  <a:moveTo>
                    <a:pt x="32" y="64"/>
                  </a:moveTo>
                  <a:lnTo>
                    <a:pt x="32" y="64"/>
                  </a:lnTo>
                  <a:cubicBezTo>
                    <a:pt x="49" y="64"/>
                    <a:pt x="64" y="49"/>
                    <a:pt x="64" y="32"/>
                  </a:cubicBezTo>
                  <a:cubicBezTo>
                    <a:pt x="64" y="14"/>
                    <a:pt x="49" y="0"/>
                    <a:pt x="32" y="0"/>
                  </a:cubicBezTo>
                  <a:cubicBezTo>
                    <a:pt x="14" y="0"/>
                    <a:pt x="0" y="14"/>
                    <a:pt x="0" y="32"/>
                  </a:cubicBezTo>
                  <a:cubicBezTo>
                    <a:pt x="0" y="49"/>
                    <a:pt x="14" y="64"/>
                    <a:pt x="32" y="64"/>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4" name="Freeform 211"/>
            <p:cNvSpPr>
              <a:spLocks/>
            </p:cNvSpPr>
            <p:nvPr/>
          </p:nvSpPr>
          <p:spPr bwMode="auto">
            <a:xfrm>
              <a:off x="4541838" y="4418013"/>
              <a:ext cx="58738" cy="60325"/>
            </a:xfrm>
            <a:custGeom>
              <a:avLst/>
              <a:gdLst>
                <a:gd name="T0" fmla="*/ 32 w 63"/>
                <a:gd name="T1" fmla="*/ 63 h 63"/>
                <a:gd name="T2" fmla="*/ 32 w 63"/>
                <a:gd name="T3" fmla="*/ 63 h 63"/>
                <a:gd name="T4" fmla="*/ 63 w 63"/>
                <a:gd name="T5" fmla="*/ 31 h 63"/>
                <a:gd name="T6" fmla="*/ 32 w 63"/>
                <a:gd name="T7" fmla="*/ 0 h 63"/>
                <a:gd name="T8" fmla="*/ 0 w 63"/>
                <a:gd name="T9" fmla="*/ 31 h 63"/>
                <a:gd name="T10" fmla="*/ 32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2" y="63"/>
                  </a:moveTo>
                  <a:lnTo>
                    <a:pt x="32" y="63"/>
                  </a:lnTo>
                  <a:cubicBezTo>
                    <a:pt x="49" y="63"/>
                    <a:pt x="63" y="49"/>
                    <a:pt x="63" y="31"/>
                  </a:cubicBezTo>
                  <a:cubicBezTo>
                    <a:pt x="63" y="14"/>
                    <a:pt x="49" y="0"/>
                    <a:pt x="32" y="0"/>
                  </a:cubicBezTo>
                  <a:cubicBezTo>
                    <a:pt x="14" y="0"/>
                    <a:pt x="0" y="14"/>
                    <a:pt x="0" y="31"/>
                  </a:cubicBezTo>
                  <a:cubicBezTo>
                    <a:pt x="0" y="49"/>
                    <a:pt x="14" y="63"/>
                    <a:pt x="32"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5" name="Freeform 212"/>
            <p:cNvSpPr>
              <a:spLocks/>
            </p:cNvSpPr>
            <p:nvPr/>
          </p:nvSpPr>
          <p:spPr bwMode="auto">
            <a:xfrm>
              <a:off x="4600575" y="4379913"/>
              <a:ext cx="3175" cy="33338"/>
            </a:xfrm>
            <a:custGeom>
              <a:avLst/>
              <a:gdLst>
                <a:gd name="T0" fmla="*/ 0 w 3"/>
                <a:gd name="T1" fmla="*/ 34 h 34"/>
                <a:gd name="T2" fmla="*/ 0 w 3"/>
                <a:gd name="T3" fmla="*/ 34 h 34"/>
                <a:gd name="T4" fmla="*/ 3 w 3"/>
                <a:gd name="T5" fmla="*/ 0 h 34"/>
                <a:gd name="T6" fmla="*/ 0 w 3"/>
                <a:gd name="T7" fmla="*/ 34 h 34"/>
              </a:gdLst>
              <a:ahLst/>
              <a:cxnLst>
                <a:cxn ang="0">
                  <a:pos x="T0" y="T1"/>
                </a:cxn>
                <a:cxn ang="0">
                  <a:pos x="T2" y="T3"/>
                </a:cxn>
                <a:cxn ang="0">
                  <a:pos x="T4" y="T5"/>
                </a:cxn>
                <a:cxn ang="0">
                  <a:pos x="T6" y="T7"/>
                </a:cxn>
              </a:cxnLst>
              <a:rect l="0" t="0" r="r" b="b"/>
              <a:pathLst>
                <a:path w="3" h="34">
                  <a:moveTo>
                    <a:pt x="0" y="34"/>
                  </a:moveTo>
                  <a:lnTo>
                    <a:pt x="0" y="34"/>
                  </a:lnTo>
                  <a:lnTo>
                    <a:pt x="3" y="0"/>
                  </a:lnTo>
                  <a:lnTo>
                    <a:pt x="0" y="34"/>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6" name="Freeform 213"/>
            <p:cNvSpPr>
              <a:spLocks/>
            </p:cNvSpPr>
            <p:nvPr/>
          </p:nvSpPr>
          <p:spPr bwMode="auto">
            <a:xfrm>
              <a:off x="4600575" y="4356100"/>
              <a:ext cx="61913" cy="61913"/>
            </a:xfrm>
            <a:custGeom>
              <a:avLst/>
              <a:gdLst>
                <a:gd name="T0" fmla="*/ 32 w 64"/>
                <a:gd name="T1" fmla="*/ 64 h 64"/>
                <a:gd name="T2" fmla="*/ 32 w 64"/>
                <a:gd name="T3" fmla="*/ 64 h 64"/>
                <a:gd name="T4" fmla="*/ 64 w 64"/>
                <a:gd name="T5" fmla="*/ 32 h 64"/>
                <a:gd name="T6" fmla="*/ 32 w 64"/>
                <a:gd name="T7" fmla="*/ 0 h 64"/>
                <a:gd name="T8" fmla="*/ 0 w 64"/>
                <a:gd name="T9" fmla="*/ 32 h 64"/>
                <a:gd name="T10" fmla="*/ 32 w 64"/>
                <a:gd name="T11" fmla="*/ 64 h 64"/>
              </a:gdLst>
              <a:ahLst/>
              <a:cxnLst>
                <a:cxn ang="0">
                  <a:pos x="T0" y="T1"/>
                </a:cxn>
                <a:cxn ang="0">
                  <a:pos x="T2" y="T3"/>
                </a:cxn>
                <a:cxn ang="0">
                  <a:pos x="T4" y="T5"/>
                </a:cxn>
                <a:cxn ang="0">
                  <a:pos x="T6" y="T7"/>
                </a:cxn>
                <a:cxn ang="0">
                  <a:pos x="T8" y="T9"/>
                </a:cxn>
                <a:cxn ang="0">
                  <a:pos x="T10" y="T11"/>
                </a:cxn>
              </a:cxnLst>
              <a:rect l="0" t="0" r="r" b="b"/>
              <a:pathLst>
                <a:path w="64" h="64">
                  <a:moveTo>
                    <a:pt x="32" y="64"/>
                  </a:moveTo>
                  <a:lnTo>
                    <a:pt x="32" y="64"/>
                  </a:lnTo>
                  <a:cubicBezTo>
                    <a:pt x="49" y="64"/>
                    <a:pt x="64" y="49"/>
                    <a:pt x="64" y="32"/>
                  </a:cubicBezTo>
                  <a:cubicBezTo>
                    <a:pt x="64" y="14"/>
                    <a:pt x="49" y="0"/>
                    <a:pt x="32" y="0"/>
                  </a:cubicBezTo>
                  <a:cubicBezTo>
                    <a:pt x="14" y="0"/>
                    <a:pt x="0" y="14"/>
                    <a:pt x="0" y="32"/>
                  </a:cubicBezTo>
                  <a:cubicBezTo>
                    <a:pt x="0" y="49"/>
                    <a:pt x="14" y="64"/>
                    <a:pt x="32" y="64"/>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7" name="Freeform 214"/>
            <p:cNvSpPr>
              <a:spLocks/>
            </p:cNvSpPr>
            <p:nvPr/>
          </p:nvSpPr>
          <p:spPr bwMode="auto">
            <a:xfrm>
              <a:off x="4541838" y="4418013"/>
              <a:ext cx="58738" cy="60325"/>
            </a:xfrm>
            <a:custGeom>
              <a:avLst/>
              <a:gdLst>
                <a:gd name="T0" fmla="*/ 32 w 63"/>
                <a:gd name="T1" fmla="*/ 63 h 63"/>
                <a:gd name="T2" fmla="*/ 32 w 63"/>
                <a:gd name="T3" fmla="*/ 63 h 63"/>
                <a:gd name="T4" fmla="*/ 63 w 63"/>
                <a:gd name="T5" fmla="*/ 31 h 63"/>
                <a:gd name="T6" fmla="*/ 32 w 63"/>
                <a:gd name="T7" fmla="*/ 0 h 63"/>
                <a:gd name="T8" fmla="*/ 0 w 63"/>
                <a:gd name="T9" fmla="*/ 31 h 63"/>
                <a:gd name="T10" fmla="*/ 32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2" y="63"/>
                  </a:moveTo>
                  <a:lnTo>
                    <a:pt x="32" y="63"/>
                  </a:lnTo>
                  <a:cubicBezTo>
                    <a:pt x="49" y="63"/>
                    <a:pt x="63" y="49"/>
                    <a:pt x="63" y="31"/>
                  </a:cubicBezTo>
                  <a:cubicBezTo>
                    <a:pt x="63" y="14"/>
                    <a:pt x="49" y="0"/>
                    <a:pt x="32" y="0"/>
                  </a:cubicBezTo>
                  <a:cubicBezTo>
                    <a:pt x="14" y="0"/>
                    <a:pt x="0" y="14"/>
                    <a:pt x="0" y="31"/>
                  </a:cubicBezTo>
                  <a:cubicBezTo>
                    <a:pt x="0" y="49"/>
                    <a:pt x="14" y="63"/>
                    <a:pt x="32"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8" name="Freeform 215"/>
            <p:cNvSpPr>
              <a:spLocks/>
            </p:cNvSpPr>
            <p:nvPr/>
          </p:nvSpPr>
          <p:spPr bwMode="auto">
            <a:xfrm>
              <a:off x="4557713" y="4370388"/>
              <a:ext cx="68263" cy="76200"/>
            </a:xfrm>
            <a:custGeom>
              <a:avLst/>
              <a:gdLst>
                <a:gd name="T0" fmla="*/ 0 w 72"/>
                <a:gd name="T1" fmla="*/ 21 h 81"/>
                <a:gd name="T2" fmla="*/ 0 w 72"/>
                <a:gd name="T3" fmla="*/ 21 h 81"/>
                <a:gd name="T4" fmla="*/ 28 w 72"/>
                <a:gd name="T5" fmla="*/ 81 h 81"/>
                <a:gd name="T6" fmla="*/ 72 w 72"/>
                <a:gd name="T7" fmla="*/ 60 h 81"/>
                <a:gd name="T8" fmla="*/ 44 w 72"/>
                <a:gd name="T9" fmla="*/ 0 h 81"/>
                <a:gd name="T10" fmla="*/ 0 w 72"/>
                <a:gd name="T11" fmla="*/ 21 h 81"/>
              </a:gdLst>
              <a:ahLst/>
              <a:cxnLst>
                <a:cxn ang="0">
                  <a:pos x="T0" y="T1"/>
                </a:cxn>
                <a:cxn ang="0">
                  <a:pos x="T2" y="T3"/>
                </a:cxn>
                <a:cxn ang="0">
                  <a:pos x="T4" y="T5"/>
                </a:cxn>
                <a:cxn ang="0">
                  <a:pos x="T6" y="T7"/>
                </a:cxn>
                <a:cxn ang="0">
                  <a:pos x="T8" y="T9"/>
                </a:cxn>
                <a:cxn ang="0">
                  <a:pos x="T10" y="T11"/>
                </a:cxn>
              </a:cxnLst>
              <a:rect l="0" t="0" r="r" b="b"/>
              <a:pathLst>
                <a:path w="72" h="81">
                  <a:moveTo>
                    <a:pt x="0" y="21"/>
                  </a:moveTo>
                  <a:lnTo>
                    <a:pt x="0" y="21"/>
                  </a:lnTo>
                  <a:lnTo>
                    <a:pt x="28" y="81"/>
                  </a:lnTo>
                  <a:lnTo>
                    <a:pt x="72" y="60"/>
                  </a:lnTo>
                  <a:lnTo>
                    <a:pt x="44" y="0"/>
                  </a:lnTo>
                  <a:lnTo>
                    <a:pt x="0" y="21"/>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9" name="Freeform 216"/>
            <p:cNvSpPr>
              <a:spLocks/>
            </p:cNvSpPr>
            <p:nvPr/>
          </p:nvSpPr>
          <p:spPr bwMode="auto">
            <a:xfrm>
              <a:off x="4600575" y="4356100"/>
              <a:ext cx="61913" cy="61913"/>
            </a:xfrm>
            <a:custGeom>
              <a:avLst/>
              <a:gdLst>
                <a:gd name="T0" fmla="*/ 32 w 64"/>
                <a:gd name="T1" fmla="*/ 64 h 64"/>
                <a:gd name="T2" fmla="*/ 32 w 64"/>
                <a:gd name="T3" fmla="*/ 64 h 64"/>
                <a:gd name="T4" fmla="*/ 64 w 64"/>
                <a:gd name="T5" fmla="*/ 32 h 64"/>
                <a:gd name="T6" fmla="*/ 32 w 64"/>
                <a:gd name="T7" fmla="*/ 0 h 64"/>
                <a:gd name="T8" fmla="*/ 0 w 64"/>
                <a:gd name="T9" fmla="*/ 32 h 64"/>
                <a:gd name="T10" fmla="*/ 32 w 64"/>
                <a:gd name="T11" fmla="*/ 64 h 64"/>
              </a:gdLst>
              <a:ahLst/>
              <a:cxnLst>
                <a:cxn ang="0">
                  <a:pos x="T0" y="T1"/>
                </a:cxn>
                <a:cxn ang="0">
                  <a:pos x="T2" y="T3"/>
                </a:cxn>
                <a:cxn ang="0">
                  <a:pos x="T4" y="T5"/>
                </a:cxn>
                <a:cxn ang="0">
                  <a:pos x="T6" y="T7"/>
                </a:cxn>
                <a:cxn ang="0">
                  <a:pos x="T8" y="T9"/>
                </a:cxn>
                <a:cxn ang="0">
                  <a:pos x="T10" y="T11"/>
                </a:cxn>
              </a:cxnLst>
              <a:rect l="0" t="0" r="r" b="b"/>
              <a:pathLst>
                <a:path w="64" h="64">
                  <a:moveTo>
                    <a:pt x="32" y="64"/>
                  </a:moveTo>
                  <a:lnTo>
                    <a:pt x="32" y="64"/>
                  </a:lnTo>
                  <a:cubicBezTo>
                    <a:pt x="49" y="64"/>
                    <a:pt x="64" y="49"/>
                    <a:pt x="64" y="32"/>
                  </a:cubicBezTo>
                  <a:cubicBezTo>
                    <a:pt x="64" y="14"/>
                    <a:pt x="49" y="0"/>
                    <a:pt x="32" y="0"/>
                  </a:cubicBezTo>
                  <a:cubicBezTo>
                    <a:pt x="14" y="0"/>
                    <a:pt x="0" y="14"/>
                    <a:pt x="0" y="32"/>
                  </a:cubicBezTo>
                  <a:cubicBezTo>
                    <a:pt x="0" y="49"/>
                    <a:pt x="14" y="64"/>
                    <a:pt x="32" y="64"/>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0" name="Freeform 217"/>
            <p:cNvSpPr>
              <a:spLocks/>
            </p:cNvSpPr>
            <p:nvPr/>
          </p:nvSpPr>
          <p:spPr bwMode="auto">
            <a:xfrm>
              <a:off x="4541838" y="4418013"/>
              <a:ext cx="58738" cy="60325"/>
            </a:xfrm>
            <a:custGeom>
              <a:avLst/>
              <a:gdLst>
                <a:gd name="T0" fmla="*/ 32 w 63"/>
                <a:gd name="T1" fmla="*/ 63 h 63"/>
                <a:gd name="T2" fmla="*/ 32 w 63"/>
                <a:gd name="T3" fmla="*/ 63 h 63"/>
                <a:gd name="T4" fmla="*/ 63 w 63"/>
                <a:gd name="T5" fmla="*/ 31 h 63"/>
                <a:gd name="T6" fmla="*/ 32 w 63"/>
                <a:gd name="T7" fmla="*/ 0 h 63"/>
                <a:gd name="T8" fmla="*/ 0 w 63"/>
                <a:gd name="T9" fmla="*/ 31 h 63"/>
                <a:gd name="T10" fmla="*/ 32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2" y="63"/>
                  </a:moveTo>
                  <a:lnTo>
                    <a:pt x="32" y="63"/>
                  </a:lnTo>
                  <a:cubicBezTo>
                    <a:pt x="49" y="63"/>
                    <a:pt x="63" y="49"/>
                    <a:pt x="63" y="31"/>
                  </a:cubicBezTo>
                  <a:cubicBezTo>
                    <a:pt x="63" y="14"/>
                    <a:pt x="49" y="0"/>
                    <a:pt x="32" y="0"/>
                  </a:cubicBezTo>
                  <a:cubicBezTo>
                    <a:pt x="14" y="0"/>
                    <a:pt x="0" y="14"/>
                    <a:pt x="0" y="31"/>
                  </a:cubicBezTo>
                  <a:cubicBezTo>
                    <a:pt x="0" y="49"/>
                    <a:pt x="14" y="63"/>
                    <a:pt x="32"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1" name="Freeform 218"/>
            <p:cNvSpPr>
              <a:spLocks/>
            </p:cNvSpPr>
            <p:nvPr/>
          </p:nvSpPr>
          <p:spPr bwMode="auto">
            <a:xfrm>
              <a:off x="4581525" y="4394200"/>
              <a:ext cx="20638" cy="28575"/>
            </a:xfrm>
            <a:custGeom>
              <a:avLst/>
              <a:gdLst>
                <a:gd name="T0" fmla="*/ 0 w 22"/>
                <a:gd name="T1" fmla="*/ 4 h 30"/>
                <a:gd name="T2" fmla="*/ 0 w 22"/>
                <a:gd name="T3" fmla="*/ 4 h 30"/>
                <a:gd name="T4" fmla="*/ 12 w 22"/>
                <a:gd name="T5" fmla="*/ 30 h 30"/>
                <a:gd name="T6" fmla="*/ 22 w 22"/>
                <a:gd name="T7" fmla="*/ 25 h 30"/>
                <a:gd name="T8" fmla="*/ 10 w 22"/>
                <a:gd name="T9" fmla="*/ 0 h 30"/>
                <a:gd name="T10" fmla="*/ 0 w 22"/>
                <a:gd name="T11" fmla="*/ 4 h 30"/>
              </a:gdLst>
              <a:ahLst/>
              <a:cxnLst>
                <a:cxn ang="0">
                  <a:pos x="T0" y="T1"/>
                </a:cxn>
                <a:cxn ang="0">
                  <a:pos x="T2" y="T3"/>
                </a:cxn>
                <a:cxn ang="0">
                  <a:pos x="T4" y="T5"/>
                </a:cxn>
                <a:cxn ang="0">
                  <a:pos x="T6" y="T7"/>
                </a:cxn>
                <a:cxn ang="0">
                  <a:pos x="T8" y="T9"/>
                </a:cxn>
                <a:cxn ang="0">
                  <a:pos x="T10" y="T11"/>
                </a:cxn>
              </a:cxnLst>
              <a:rect l="0" t="0" r="r" b="b"/>
              <a:pathLst>
                <a:path w="22" h="30">
                  <a:moveTo>
                    <a:pt x="0" y="4"/>
                  </a:moveTo>
                  <a:lnTo>
                    <a:pt x="0" y="4"/>
                  </a:lnTo>
                  <a:lnTo>
                    <a:pt x="12" y="30"/>
                  </a:lnTo>
                  <a:lnTo>
                    <a:pt x="22" y="25"/>
                  </a:lnTo>
                  <a:lnTo>
                    <a:pt x="10" y="0"/>
                  </a:lnTo>
                  <a:lnTo>
                    <a:pt x="0" y="4"/>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2" name="Freeform 219"/>
            <p:cNvSpPr>
              <a:spLocks/>
            </p:cNvSpPr>
            <p:nvPr/>
          </p:nvSpPr>
          <p:spPr bwMode="auto">
            <a:xfrm>
              <a:off x="4600575" y="4356100"/>
              <a:ext cx="61913" cy="61913"/>
            </a:xfrm>
            <a:custGeom>
              <a:avLst/>
              <a:gdLst>
                <a:gd name="T0" fmla="*/ 32 w 64"/>
                <a:gd name="T1" fmla="*/ 64 h 64"/>
                <a:gd name="T2" fmla="*/ 32 w 64"/>
                <a:gd name="T3" fmla="*/ 64 h 64"/>
                <a:gd name="T4" fmla="*/ 64 w 64"/>
                <a:gd name="T5" fmla="*/ 32 h 64"/>
                <a:gd name="T6" fmla="*/ 32 w 64"/>
                <a:gd name="T7" fmla="*/ 0 h 64"/>
                <a:gd name="T8" fmla="*/ 0 w 64"/>
                <a:gd name="T9" fmla="*/ 32 h 64"/>
                <a:gd name="T10" fmla="*/ 32 w 64"/>
                <a:gd name="T11" fmla="*/ 64 h 64"/>
              </a:gdLst>
              <a:ahLst/>
              <a:cxnLst>
                <a:cxn ang="0">
                  <a:pos x="T0" y="T1"/>
                </a:cxn>
                <a:cxn ang="0">
                  <a:pos x="T2" y="T3"/>
                </a:cxn>
                <a:cxn ang="0">
                  <a:pos x="T4" y="T5"/>
                </a:cxn>
                <a:cxn ang="0">
                  <a:pos x="T6" y="T7"/>
                </a:cxn>
                <a:cxn ang="0">
                  <a:pos x="T8" y="T9"/>
                </a:cxn>
                <a:cxn ang="0">
                  <a:pos x="T10" y="T11"/>
                </a:cxn>
              </a:cxnLst>
              <a:rect l="0" t="0" r="r" b="b"/>
              <a:pathLst>
                <a:path w="64" h="64">
                  <a:moveTo>
                    <a:pt x="32" y="64"/>
                  </a:moveTo>
                  <a:lnTo>
                    <a:pt x="32" y="64"/>
                  </a:lnTo>
                  <a:cubicBezTo>
                    <a:pt x="49" y="64"/>
                    <a:pt x="64" y="49"/>
                    <a:pt x="64" y="32"/>
                  </a:cubicBezTo>
                  <a:cubicBezTo>
                    <a:pt x="64" y="14"/>
                    <a:pt x="49" y="0"/>
                    <a:pt x="32" y="0"/>
                  </a:cubicBezTo>
                  <a:cubicBezTo>
                    <a:pt x="14" y="0"/>
                    <a:pt x="0" y="14"/>
                    <a:pt x="0" y="32"/>
                  </a:cubicBezTo>
                  <a:cubicBezTo>
                    <a:pt x="0" y="49"/>
                    <a:pt x="14" y="64"/>
                    <a:pt x="32" y="64"/>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3" name="Freeform 220"/>
            <p:cNvSpPr>
              <a:spLocks/>
            </p:cNvSpPr>
            <p:nvPr/>
          </p:nvSpPr>
          <p:spPr bwMode="auto">
            <a:xfrm>
              <a:off x="4541838" y="4418013"/>
              <a:ext cx="58738" cy="60325"/>
            </a:xfrm>
            <a:custGeom>
              <a:avLst/>
              <a:gdLst>
                <a:gd name="T0" fmla="*/ 32 w 63"/>
                <a:gd name="T1" fmla="*/ 63 h 63"/>
                <a:gd name="T2" fmla="*/ 32 w 63"/>
                <a:gd name="T3" fmla="*/ 63 h 63"/>
                <a:gd name="T4" fmla="*/ 63 w 63"/>
                <a:gd name="T5" fmla="*/ 31 h 63"/>
                <a:gd name="T6" fmla="*/ 32 w 63"/>
                <a:gd name="T7" fmla="*/ 0 h 63"/>
                <a:gd name="T8" fmla="*/ 0 w 63"/>
                <a:gd name="T9" fmla="*/ 31 h 63"/>
                <a:gd name="T10" fmla="*/ 32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2" y="63"/>
                  </a:moveTo>
                  <a:lnTo>
                    <a:pt x="32" y="63"/>
                  </a:lnTo>
                  <a:cubicBezTo>
                    <a:pt x="49" y="63"/>
                    <a:pt x="63" y="49"/>
                    <a:pt x="63" y="31"/>
                  </a:cubicBezTo>
                  <a:cubicBezTo>
                    <a:pt x="63" y="14"/>
                    <a:pt x="49" y="0"/>
                    <a:pt x="32" y="0"/>
                  </a:cubicBezTo>
                  <a:cubicBezTo>
                    <a:pt x="14" y="0"/>
                    <a:pt x="0" y="14"/>
                    <a:pt x="0" y="31"/>
                  </a:cubicBezTo>
                  <a:cubicBezTo>
                    <a:pt x="0" y="49"/>
                    <a:pt x="14" y="63"/>
                    <a:pt x="32"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4" name="Freeform 221"/>
            <p:cNvSpPr>
              <a:spLocks/>
            </p:cNvSpPr>
            <p:nvPr/>
          </p:nvSpPr>
          <p:spPr bwMode="auto">
            <a:xfrm>
              <a:off x="4951413" y="3484563"/>
              <a:ext cx="30163" cy="49213"/>
            </a:xfrm>
            <a:custGeom>
              <a:avLst/>
              <a:gdLst>
                <a:gd name="T0" fmla="*/ 0 w 31"/>
                <a:gd name="T1" fmla="*/ 32 h 52"/>
                <a:gd name="T2" fmla="*/ 0 w 31"/>
                <a:gd name="T3" fmla="*/ 32 h 52"/>
                <a:gd name="T4" fmla="*/ 31 w 31"/>
                <a:gd name="T5" fmla="*/ 52 h 52"/>
                <a:gd name="T6" fmla="*/ 31 w 31"/>
                <a:gd name="T7" fmla="*/ 0 h 52"/>
                <a:gd name="T8" fmla="*/ 0 w 31"/>
                <a:gd name="T9" fmla="*/ 32 h 52"/>
              </a:gdLst>
              <a:ahLst/>
              <a:cxnLst>
                <a:cxn ang="0">
                  <a:pos x="T0" y="T1"/>
                </a:cxn>
                <a:cxn ang="0">
                  <a:pos x="T2" y="T3"/>
                </a:cxn>
                <a:cxn ang="0">
                  <a:pos x="T4" y="T5"/>
                </a:cxn>
                <a:cxn ang="0">
                  <a:pos x="T6" y="T7"/>
                </a:cxn>
                <a:cxn ang="0">
                  <a:pos x="T8" y="T9"/>
                </a:cxn>
              </a:cxnLst>
              <a:rect l="0" t="0" r="r" b="b"/>
              <a:pathLst>
                <a:path w="31" h="52">
                  <a:moveTo>
                    <a:pt x="0" y="32"/>
                  </a:moveTo>
                  <a:lnTo>
                    <a:pt x="0" y="32"/>
                  </a:lnTo>
                  <a:lnTo>
                    <a:pt x="31" y="52"/>
                  </a:lnTo>
                  <a:lnTo>
                    <a:pt x="31" y="0"/>
                  </a:lnTo>
                  <a:lnTo>
                    <a:pt x="0" y="32"/>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5" name="Freeform 222"/>
            <p:cNvSpPr>
              <a:spLocks/>
            </p:cNvSpPr>
            <p:nvPr/>
          </p:nvSpPr>
          <p:spPr bwMode="auto">
            <a:xfrm>
              <a:off x="4968875" y="3455988"/>
              <a:ext cx="96838" cy="98425"/>
            </a:xfrm>
            <a:custGeom>
              <a:avLst/>
              <a:gdLst>
                <a:gd name="T0" fmla="*/ 14 w 101"/>
                <a:gd name="T1" fmla="*/ 30 h 103"/>
                <a:gd name="T2" fmla="*/ 14 w 101"/>
                <a:gd name="T3" fmla="*/ 30 h 103"/>
                <a:gd name="T4" fmla="*/ 0 w 101"/>
                <a:gd name="T5" fmla="*/ 43 h 103"/>
                <a:gd name="T6" fmla="*/ 0 w 101"/>
                <a:gd name="T7" fmla="*/ 74 h 103"/>
                <a:gd name="T8" fmla="*/ 46 w 101"/>
                <a:gd name="T9" fmla="*/ 103 h 103"/>
                <a:gd name="T10" fmla="*/ 55 w 101"/>
                <a:gd name="T11" fmla="*/ 94 h 103"/>
                <a:gd name="T12" fmla="*/ 101 w 101"/>
                <a:gd name="T13" fmla="*/ 94 h 103"/>
                <a:gd name="T14" fmla="*/ 43 w 101"/>
                <a:gd name="T15" fmla="*/ 0 h 103"/>
                <a:gd name="T16" fmla="*/ 14 w 101"/>
                <a:gd name="T17" fmla="*/ 3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103">
                  <a:moveTo>
                    <a:pt x="14" y="30"/>
                  </a:moveTo>
                  <a:lnTo>
                    <a:pt x="14" y="30"/>
                  </a:lnTo>
                  <a:lnTo>
                    <a:pt x="0" y="43"/>
                  </a:lnTo>
                  <a:lnTo>
                    <a:pt x="0" y="74"/>
                  </a:lnTo>
                  <a:lnTo>
                    <a:pt x="46" y="103"/>
                  </a:lnTo>
                  <a:lnTo>
                    <a:pt x="55" y="94"/>
                  </a:lnTo>
                  <a:lnTo>
                    <a:pt x="101" y="94"/>
                  </a:lnTo>
                  <a:lnTo>
                    <a:pt x="43" y="0"/>
                  </a:lnTo>
                  <a:lnTo>
                    <a:pt x="14" y="30"/>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6" name="Freeform 223"/>
            <p:cNvSpPr>
              <a:spLocks/>
            </p:cNvSpPr>
            <p:nvPr/>
          </p:nvSpPr>
          <p:spPr bwMode="auto">
            <a:xfrm>
              <a:off x="4951413" y="3441700"/>
              <a:ext cx="60325" cy="58738"/>
            </a:xfrm>
            <a:custGeom>
              <a:avLst/>
              <a:gdLst>
                <a:gd name="T0" fmla="*/ 31 w 63"/>
                <a:gd name="T1" fmla="*/ 63 h 63"/>
                <a:gd name="T2" fmla="*/ 31 w 63"/>
                <a:gd name="T3" fmla="*/ 63 h 63"/>
                <a:gd name="T4" fmla="*/ 63 w 63"/>
                <a:gd name="T5" fmla="*/ 31 h 63"/>
                <a:gd name="T6" fmla="*/ 31 w 63"/>
                <a:gd name="T7" fmla="*/ 0 h 63"/>
                <a:gd name="T8" fmla="*/ 0 w 63"/>
                <a:gd name="T9" fmla="*/ 31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1"/>
                  </a:cubicBezTo>
                  <a:cubicBezTo>
                    <a:pt x="63" y="14"/>
                    <a:pt x="49" y="0"/>
                    <a:pt x="31" y="0"/>
                  </a:cubicBezTo>
                  <a:cubicBezTo>
                    <a:pt x="14" y="0"/>
                    <a:pt x="0" y="14"/>
                    <a:pt x="0" y="31"/>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7" name="Freeform 224"/>
            <p:cNvSpPr>
              <a:spLocks/>
            </p:cNvSpPr>
            <p:nvPr/>
          </p:nvSpPr>
          <p:spPr bwMode="auto">
            <a:xfrm>
              <a:off x="4891088" y="3500438"/>
              <a:ext cx="60325" cy="60325"/>
            </a:xfrm>
            <a:custGeom>
              <a:avLst/>
              <a:gdLst>
                <a:gd name="T0" fmla="*/ 31 w 63"/>
                <a:gd name="T1" fmla="*/ 63 h 63"/>
                <a:gd name="T2" fmla="*/ 31 w 63"/>
                <a:gd name="T3" fmla="*/ 63 h 63"/>
                <a:gd name="T4" fmla="*/ 63 w 63"/>
                <a:gd name="T5" fmla="*/ 32 h 63"/>
                <a:gd name="T6" fmla="*/ 31 w 63"/>
                <a:gd name="T7" fmla="*/ 0 h 63"/>
                <a:gd name="T8" fmla="*/ 0 w 63"/>
                <a:gd name="T9" fmla="*/ 32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2"/>
                  </a:cubicBezTo>
                  <a:cubicBezTo>
                    <a:pt x="63" y="14"/>
                    <a:pt x="49" y="0"/>
                    <a:pt x="31" y="0"/>
                  </a:cubicBezTo>
                  <a:cubicBezTo>
                    <a:pt x="14" y="0"/>
                    <a:pt x="0" y="14"/>
                    <a:pt x="0" y="32"/>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8" name="Freeform 225"/>
            <p:cNvSpPr>
              <a:spLocks/>
            </p:cNvSpPr>
            <p:nvPr/>
          </p:nvSpPr>
          <p:spPr bwMode="auto">
            <a:xfrm>
              <a:off x="5059363" y="3441700"/>
              <a:ext cx="60325" cy="58738"/>
            </a:xfrm>
            <a:custGeom>
              <a:avLst/>
              <a:gdLst>
                <a:gd name="T0" fmla="*/ 32 w 63"/>
                <a:gd name="T1" fmla="*/ 63 h 63"/>
                <a:gd name="T2" fmla="*/ 32 w 63"/>
                <a:gd name="T3" fmla="*/ 63 h 63"/>
                <a:gd name="T4" fmla="*/ 63 w 63"/>
                <a:gd name="T5" fmla="*/ 31 h 63"/>
                <a:gd name="T6" fmla="*/ 32 w 63"/>
                <a:gd name="T7" fmla="*/ 0 h 63"/>
                <a:gd name="T8" fmla="*/ 0 w 63"/>
                <a:gd name="T9" fmla="*/ 31 h 63"/>
                <a:gd name="T10" fmla="*/ 32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2" y="63"/>
                  </a:moveTo>
                  <a:lnTo>
                    <a:pt x="32" y="63"/>
                  </a:lnTo>
                  <a:cubicBezTo>
                    <a:pt x="49" y="63"/>
                    <a:pt x="63" y="49"/>
                    <a:pt x="63" y="31"/>
                  </a:cubicBezTo>
                  <a:cubicBezTo>
                    <a:pt x="63" y="14"/>
                    <a:pt x="49" y="0"/>
                    <a:pt x="32" y="0"/>
                  </a:cubicBezTo>
                  <a:cubicBezTo>
                    <a:pt x="14" y="0"/>
                    <a:pt x="0" y="14"/>
                    <a:pt x="0" y="31"/>
                  </a:cubicBezTo>
                  <a:cubicBezTo>
                    <a:pt x="0" y="49"/>
                    <a:pt x="14" y="63"/>
                    <a:pt x="32"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9" name="Freeform 226"/>
            <p:cNvSpPr>
              <a:spLocks/>
            </p:cNvSpPr>
            <p:nvPr/>
          </p:nvSpPr>
          <p:spPr bwMode="auto">
            <a:xfrm>
              <a:off x="4999038" y="3500438"/>
              <a:ext cx="60325" cy="60325"/>
            </a:xfrm>
            <a:custGeom>
              <a:avLst/>
              <a:gdLst>
                <a:gd name="T0" fmla="*/ 31 w 63"/>
                <a:gd name="T1" fmla="*/ 63 h 63"/>
                <a:gd name="T2" fmla="*/ 31 w 63"/>
                <a:gd name="T3" fmla="*/ 63 h 63"/>
                <a:gd name="T4" fmla="*/ 63 w 63"/>
                <a:gd name="T5" fmla="*/ 32 h 63"/>
                <a:gd name="T6" fmla="*/ 31 w 63"/>
                <a:gd name="T7" fmla="*/ 0 h 63"/>
                <a:gd name="T8" fmla="*/ 0 w 63"/>
                <a:gd name="T9" fmla="*/ 32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2"/>
                  </a:cubicBezTo>
                  <a:cubicBezTo>
                    <a:pt x="63" y="14"/>
                    <a:pt x="49" y="0"/>
                    <a:pt x="31" y="0"/>
                  </a:cubicBezTo>
                  <a:cubicBezTo>
                    <a:pt x="14" y="0"/>
                    <a:pt x="0" y="14"/>
                    <a:pt x="0" y="32"/>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30" name="Freeform 227"/>
            <p:cNvSpPr>
              <a:spLocks/>
            </p:cNvSpPr>
            <p:nvPr/>
          </p:nvSpPr>
          <p:spPr bwMode="auto">
            <a:xfrm>
              <a:off x="4938713" y="3441700"/>
              <a:ext cx="60325" cy="58738"/>
            </a:xfrm>
            <a:custGeom>
              <a:avLst/>
              <a:gdLst>
                <a:gd name="T0" fmla="*/ 31 w 63"/>
                <a:gd name="T1" fmla="*/ 63 h 63"/>
                <a:gd name="T2" fmla="*/ 31 w 63"/>
                <a:gd name="T3" fmla="*/ 63 h 63"/>
                <a:gd name="T4" fmla="*/ 63 w 63"/>
                <a:gd name="T5" fmla="*/ 31 h 63"/>
                <a:gd name="T6" fmla="*/ 31 w 63"/>
                <a:gd name="T7" fmla="*/ 0 h 63"/>
                <a:gd name="T8" fmla="*/ 0 w 63"/>
                <a:gd name="T9" fmla="*/ 31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1"/>
                  </a:cubicBezTo>
                  <a:cubicBezTo>
                    <a:pt x="63" y="14"/>
                    <a:pt x="49" y="0"/>
                    <a:pt x="31" y="0"/>
                  </a:cubicBezTo>
                  <a:cubicBezTo>
                    <a:pt x="14" y="0"/>
                    <a:pt x="0" y="14"/>
                    <a:pt x="0" y="31"/>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31" name="Freeform 228"/>
            <p:cNvSpPr>
              <a:spLocks/>
            </p:cNvSpPr>
            <p:nvPr/>
          </p:nvSpPr>
          <p:spPr bwMode="auto">
            <a:xfrm>
              <a:off x="4979988" y="3484563"/>
              <a:ext cx="52388" cy="46038"/>
            </a:xfrm>
            <a:custGeom>
              <a:avLst/>
              <a:gdLst>
                <a:gd name="T0" fmla="*/ 15 w 55"/>
                <a:gd name="T1" fmla="*/ 12 h 48"/>
                <a:gd name="T2" fmla="*/ 15 w 55"/>
                <a:gd name="T3" fmla="*/ 12 h 48"/>
                <a:gd name="T4" fmla="*/ 0 w 55"/>
                <a:gd name="T5" fmla="*/ 28 h 48"/>
                <a:gd name="T6" fmla="*/ 31 w 55"/>
                <a:gd name="T7" fmla="*/ 48 h 48"/>
                <a:gd name="T8" fmla="*/ 35 w 55"/>
                <a:gd name="T9" fmla="*/ 44 h 48"/>
                <a:gd name="T10" fmla="*/ 55 w 55"/>
                <a:gd name="T11" fmla="*/ 44 h 48"/>
                <a:gd name="T12" fmla="*/ 28 w 55"/>
                <a:gd name="T13" fmla="*/ 0 h 48"/>
                <a:gd name="T14" fmla="*/ 15 w 55"/>
                <a:gd name="T15" fmla="*/ 12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48">
                  <a:moveTo>
                    <a:pt x="15" y="12"/>
                  </a:moveTo>
                  <a:lnTo>
                    <a:pt x="15" y="12"/>
                  </a:lnTo>
                  <a:lnTo>
                    <a:pt x="0" y="28"/>
                  </a:lnTo>
                  <a:lnTo>
                    <a:pt x="31" y="48"/>
                  </a:lnTo>
                  <a:lnTo>
                    <a:pt x="35" y="44"/>
                  </a:lnTo>
                  <a:lnTo>
                    <a:pt x="55" y="44"/>
                  </a:lnTo>
                  <a:lnTo>
                    <a:pt x="28" y="0"/>
                  </a:lnTo>
                  <a:lnTo>
                    <a:pt x="15" y="12"/>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32" name="Freeform 229"/>
            <p:cNvSpPr>
              <a:spLocks/>
            </p:cNvSpPr>
            <p:nvPr/>
          </p:nvSpPr>
          <p:spPr bwMode="auto">
            <a:xfrm>
              <a:off x="4999038" y="3500438"/>
              <a:ext cx="60325" cy="60325"/>
            </a:xfrm>
            <a:custGeom>
              <a:avLst/>
              <a:gdLst>
                <a:gd name="T0" fmla="*/ 31 w 63"/>
                <a:gd name="T1" fmla="*/ 63 h 63"/>
                <a:gd name="T2" fmla="*/ 31 w 63"/>
                <a:gd name="T3" fmla="*/ 63 h 63"/>
                <a:gd name="T4" fmla="*/ 63 w 63"/>
                <a:gd name="T5" fmla="*/ 32 h 63"/>
                <a:gd name="T6" fmla="*/ 31 w 63"/>
                <a:gd name="T7" fmla="*/ 0 h 63"/>
                <a:gd name="T8" fmla="*/ 0 w 63"/>
                <a:gd name="T9" fmla="*/ 32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2"/>
                  </a:cubicBezTo>
                  <a:cubicBezTo>
                    <a:pt x="63" y="14"/>
                    <a:pt x="49" y="0"/>
                    <a:pt x="31" y="0"/>
                  </a:cubicBezTo>
                  <a:cubicBezTo>
                    <a:pt x="14" y="0"/>
                    <a:pt x="0" y="14"/>
                    <a:pt x="0" y="32"/>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33" name="Freeform 230"/>
            <p:cNvSpPr>
              <a:spLocks/>
            </p:cNvSpPr>
            <p:nvPr/>
          </p:nvSpPr>
          <p:spPr bwMode="auto">
            <a:xfrm>
              <a:off x="4938713" y="3441700"/>
              <a:ext cx="60325" cy="58738"/>
            </a:xfrm>
            <a:custGeom>
              <a:avLst/>
              <a:gdLst>
                <a:gd name="T0" fmla="*/ 32 w 64"/>
                <a:gd name="T1" fmla="*/ 63 h 63"/>
                <a:gd name="T2" fmla="*/ 32 w 64"/>
                <a:gd name="T3" fmla="*/ 63 h 63"/>
                <a:gd name="T4" fmla="*/ 64 w 64"/>
                <a:gd name="T5" fmla="*/ 31 h 63"/>
                <a:gd name="T6" fmla="*/ 32 w 64"/>
                <a:gd name="T7" fmla="*/ 0 h 63"/>
                <a:gd name="T8" fmla="*/ 0 w 64"/>
                <a:gd name="T9" fmla="*/ 31 h 63"/>
                <a:gd name="T10" fmla="*/ 32 w 64"/>
                <a:gd name="T11" fmla="*/ 63 h 63"/>
              </a:gdLst>
              <a:ahLst/>
              <a:cxnLst>
                <a:cxn ang="0">
                  <a:pos x="T0" y="T1"/>
                </a:cxn>
                <a:cxn ang="0">
                  <a:pos x="T2" y="T3"/>
                </a:cxn>
                <a:cxn ang="0">
                  <a:pos x="T4" y="T5"/>
                </a:cxn>
                <a:cxn ang="0">
                  <a:pos x="T6" y="T7"/>
                </a:cxn>
                <a:cxn ang="0">
                  <a:pos x="T8" y="T9"/>
                </a:cxn>
                <a:cxn ang="0">
                  <a:pos x="T10" y="T11"/>
                </a:cxn>
              </a:cxnLst>
              <a:rect l="0" t="0" r="r" b="b"/>
              <a:pathLst>
                <a:path w="64" h="63">
                  <a:moveTo>
                    <a:pt x="32" y="63"/>
                  </a:moveTo>
                  <a:lnTo>
                    <a:pt x="32" y="63"/>
                  </a:lnTo>
                  <a:cubicBezTo>
                    <a:pt x="50" y="63"/>
                    <a:pt x="64" y="49"/>
                    <a:pt x="64" y="31"/>
                  </a:cubicBezTo>
                  <a:cubicBezTo>
                    <a:pt x="64" y="14"/>
                    <a:pt x="50" y="0"/>
                    <a:pt x="32" y="0"/>
                  </a:cubicBezTo>
                  <a:cubicBezTo>
                    <a:pt x="15" y="0"/>
                    <a:pt x="0" y="14"/>
                    <a:pt x="0" y="31"/>
                  </a:cubicBezTo>
                  <a:cubicBezTo>
                    <a:pt x="0" y="49"/>
                    <a:pt x="15" y="63"/>
                    <a:pt x="32"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34" name="Freeform 231"/>
            <p:cNvSpPr>
              <a:spLocks/>
            </p:cNvSpPr>
            <p:nvPr/>
          </p:nvSpPr>
          <p:spPr bwMode="auto">
            <a:xfrm>
              <a:off x="4900613" y="3436938"/>
              <a:ext cx="68263" cy="76200"/>
            </a:xfrm>
            <a:custGeom>
              <a:avLst/>
              <a:gdLst>
                <a:gd name="T0" fmla="*/ 0 w 71"/>
                <a:gd name="T1" fmla="*/ 19 h 80"/>
                <a:gd name="T2" fmla="*/ 0 w 71"/>
                <a:gd name="T3" fmla="*/ 19 h 80"/>
                <a:gd name="T4" fmla="*/ 26 w 71"/>
                <a:gd name="T5" fmla="*/ 80 h 80"/>
                <a:gd name="T6" fmla="*/ 71 w 71"/>
                <a:gd name="T7" fmla="*/ 61 h 80"/>
                <a:gd name="T8" fmla="*/ 45 w 71"/>
                <a:gd name="T9" fmla="*/ 0 h 80"/>
                <a:gd name="T10" fmla="*/ 0 w 71"/>
                <a:gd name="T11" fmla="*/ 19 h 80"/>
              </a:gdLst>
              <a:ahLst/>
              <a:cxnLst>
                <a:cxn ang="0">
                  <a:pos x="T0" y="T1"/>
                </a:cxn>
                <a:cxn ang="0">
                  <a:pos x="T2" y="T3"/>
                </a:cxn>
                <a:cxn ang="0">
                  <a:pos x="T4" y="T5"/>
                </a:cxn>
                <a:cxn ang="0">
                  <a:pos x="T6" y="T7"/>
                </a:cxn>
                <a:cxn ang="0">
                  <a:pos x="T8" y="T9"/>
                </a:cxn>
                <a:cxn ang="0">
                  <a:pos x="T10" y="T11"/>
                </a:cxn>
              </a:cxnLst>
              <a:rect l="0" t="0" r="r" b="b"/>
              <a:pathLst>
                <a:path w="71" h="80">
                  <a:moveTo>
                    <a:pt x="0" y="19"/>
                  </a:moveTo>
                  <a:lnTo>
                    <a:pt x="0" y="19"/>
                  </a:lnTo>
                  <a:lnTo>
                    <a:pt x="26" y="80"/>
                  </a:lnTo>
                  <a:lnTo>
                    <a:pt x="71" y="61"/>
                  </a:lnTo>
                  <a:lnTo>
                    <a:pt x="45" y="0"/>
                  </a:lnTo>
                  <a:lnTo>
                    <a:pt x="0" y="19"/>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35" name="Freeform 232"/>
            <p:cNvSpPr>
              <a:spLocks/>
            </p:cNvSpPr>
            <p:nvPr/>
          </p:nvSpPr>
          <p:spPr bwMode="auto">
            <a:xfrm>
              <a:off x="4951413" y="3441700"/>
              <a:ext cx="60325" cy="58738"/>
            </a:xfrm>
            <a:custGeom>
              <a:avLst/>
              <a:gdLst>
                <a:gd name="T0" fmla="*/ 31 w 63"/>
                <a:gd name="T1" fmla="*/ 63 h 63"/>
                <a:gd name="T2" fmla="*/ 31 w 63"/>
                <a:gd name="T3" fmla="*/ 63 h 63"/>
                <a:gd name="T4" fmla="*/ 63 w 63"/>
                <a:gd name="T5" fmla="*/ 31 h 63"/>
                <a:gd name="T6" fmla="*/ 31 w 63"/>
                <a:gd name="T7" fmla="*/ 0 h 63"/>
                <a:gd name="T8" fmla="*/ 0 w 63"/>
                <a:gd name="T9" fmla="*/ 31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1"/>
                  </a:cubicBezTo>
                  <a:cubicBezTo>
                    <a:pt x="63" y="14"/>
                    <a:pt x="49" y="0"/>
                    <a:pt x="31" y="0"/>
                  </a:cubicBezTo>
                  <a:cubicBezTo>
                    <a:pt x="14" y="0"/>
                    <a:pt x="0" y="14"/>
                    <a:pt x="0" y="31"/>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36" name="Freeform 233"/>
            <p:cNvSpPr>
              <a:spLocks/>
            </p:cNvSpPr>
            <p:nvPr/>
          </p:nvSpPr>
          <p:spPr bwMode="auto">
            <a:xfrm>
              <a:off x="4891088" y="3500438"/>
              <a:ext cx="60325" cy="60325"/>
            </a:xfrm>
            <a:custGeom>
              <a:avLst/>
              <a:gdLst>
                <a:gd name="T0" fmla="*/ 31 w 63"/>
                <a:gd name="T1" fmla="*/ 63 h 63"/>
                <a:gd name="T2" fmla="*/ 31 w 63"/>
                <a:gd name="T3" fmla="*/ 63 h 63"/>
                <a:gd name="T4" fmla="*/ 63 w 63"/>
                <a:gd name="T5" fmla="*/ 32 h 63"/>
                <a:gd name="T6" fmla="*/ 31 w 63"/>
                <a:gd name="T7" fmla="*/ 0 h 63"/>
                <a:gd name="T8" fmla="*/ 0 w 63"/>
                <a:gd name="T9" fmla="*/ 32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2"/>
                  </a:cubicBezTo>
                  <a:cubicBezTo>
                    <a:pt x="63" y="14"/>
                    <a:pt x="49" y="0"/>
                    <a:pt x="31" y="0"/>
                  </a:cubicBezTo>
                  <a:cubicBezTo>
                    <a:pt x="14" y="0"/>
                    <a:pt x="0" y="14"/>
                    <a:pt x="0" y="32"/>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37" name="Freeform 234"/>
            <p:cNvSpPr>
              <a:spLocks/>
            </p:cNvSpPr>
            <p:nvPr/>
          </p:nvSpPr>
          <p:spPr bwMode="auto">
            <a:xfrm>
              <a:off x="4891088" y="3379788"/>
              <a:ext cx="60325" cy="61913"/>
            </a:xfrm>
            <a:custGeom>
              <a:avLst/>
              <a:gdLst>
                <a:gd name="T0" fmla="*/ 31 w 63"/>
                <a:gd name="T1" fmla="*/ 64 h 64"/>
                <a:gd name="T2" fmla="*/ 31 w 63"/>
                <a:gd name="T3" fmla="*/ 64 h 64"/>
                <a:gd name="T4" fmla="*/ 63 w 63"/>
                <a:gd name="T5" fmla="*/ 32 h 64"/>
                <a:gd name="T6" fmla="*/ 31 w 63"/>
                <a:gd name="T7" fmla="*/ 0 h 64"/>
                <a:gd name="T8" fmla="*/ 0 w 63"/>
                <a:gd name="T9" fmla="*/ 32 h 64"/>
                <a:gd name="T10" fmla="*/ 31 w 63"/>
                <a:gd name="T11" fmla="*/ 64 h 64"/>
              </a:gdLst>
              <a:ahLst/>
              <a:cxnLst>
                <a:cxn ang="0">
                  <a:pos x="T0" y="T1"/>
                </a:cxn>
                <a:cxn ang="0">
                  <a:pos x="T2" y="T3"/>
                </a:cxn>
                <a:cxn ang="0">
                  <a:pos x="T4" y="T5"/>
                </a:cxn>
                <a:cxn ang="0">
                  <a:pos x="T6" y="T7"/>
                </a:cxn>
                <a:cxn ang="0">
                  <a:pos x="T8" y="T9"/>
                </a:cxn>
                <a:cxn ang="0">
                  <a:pos x="T10" y="T11"/>
                </a:cxn>
              </a:cxnLst>
              <a:rect l="0" t="0" r="r" b="b"/>
              <a:pathLst>
                <a:path w="63" h="64">
                  <a:moveTo>
                    <a:pt x="31" y="64"/>
                  </a:moveTo>
                  <a:lnTo>
                    <a:pt x="31" y="64"/>
                  </a:lnTo>
                  <a:cubicBezTo>
                    <a:pt x="49" y="64"/>
                    <a:pt x="63" y="49"/>
                    <a:pt x="63" y="32"/>
                  </a:cubicBezTo>
                  <a:cubicBezTo>
                    <a:pt x="63" y="15"/>
                    <a:pt x="49" y="0"/>
                    <a:pt x="31" y="0"/>
                  </a:cubicBezTo>
                  <a:cubicBezTo>
                    <a:pt x="14" y="0"/>
                    <a:pt x="0" y="15"/>
                    <a:pt x="0" y="32"/>
                  </a:cubicBezTo>
                  <a:cubicBezTo>
                    <a:pt x="0" y="49"/>
                    <a:pt x="14" y="64"/>
                    <a:pt x="31" y="64"/>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38" name="Freeform 235"/>
            <p:cNvSpPr>
              <a:spLocks/>
            </p:cNvSpPr>
            <p:nvPr/>
          </p:nvSpPr>
          <p:spPr bwMode="auto">
            <a:xfrm>
              <a:off x="4924425" y="3460750"/>
              <a:ext cx="20638" cy="28575"/>
            </a:xfrm>
            <a:custGeom>
              <a:avLst/>
              <a:gdLst>
                <a:gd name="T0" fmla="*/ 0 w 21"/>
                <a:gd name="T1" fmla="*/ 4 h 30"/>
                <a:gd name="T2" fmla="*/ 0 w 21"/>
                <a:gd name="T3" fmla="*/ 4 h 30"/>
                <a:gd name="T4" fmla="*/ 11 w 21"/>
                <a:gd name="T5" fmla="*/ 30 h 30"/>
                <a:gd name="T6" fmla="*/ 21 w 21"/>
                <a:gd name="T7" fmla="*/ 26 h 30"/>
                <a:gd name="T8" fmla="*/ 10 w 21"/>
                <a:gd name="T9" fmla="*/ 0 h 30"/>
                <a:gd name="T10" fmla="*/ 0 w 21"/>
                <a:gd name="T11" fmla="*/ 4 h 30"/>
              </a:gdLst>
              <a:ahLst/>
              <a:cxnLst>
                <a:cxn ang="0">
                  <a:pos x="T0" y="T1"/>
                </a:cxn>
                <a:cxn ang="0">
                  <a:pos x="T2" y="T3"/>
                </a:cxn>
                <a:cxn ang="0">
                  <a:pos x="T4" y="T5"/>
                </a:cxn>
                <a:cxn ang="0">
                  <a:pos x="T6" y="T7"/>
                </a:cxn>
                <a:cxn ang="0">
                  <a:pos x="T8" y="T9"/>
                </a:cxn>
                <a:cxn ang="0">
                  <a:pos x="T10" y="T11"/>
                </a:cxn>
              </a:cxnLst>
              <a:rect l="0" t="0" r="r" b="b"/>
              <a:pathLst>
                <a:path w="21" h="30">
                  <a:moveTo>
                    <a:pt x="0" y="4"/>
                  </a:moveTo>
                  <a:lnTo>
                    <a:pt x="0" y="4"/>
                  </a:lnTo>
                  <a:lnTo>
                    <a:pt x="11" y="30"/>
                  </a:lnTo>
                  <a:lnTo>
                    <a:pt x="21" y="26"/>
                  </a:lnTo>
                  <a:lnTo>
                    <a:pt x="10" y="0"/>
                  </a:lnTo>
                  <a:lnTo>
                    <a:pt x="0" y="4"/>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39" name="Freeform 236"/>
            <p:cNvSpPr>
              <a:spLocks/>
            </p:cNvSpPr>
            <p:nvPr/>
          </p:nvSpPr>
          <p:spPr bwMode="auto">
            <a:xfrm>
              <a:off x="7812088" y="4592638"/>
              <a:ext cx="1349375" cy="987425"/>
            </a:xfrm>
            <a:custGeom>
              <a:avLst/>
              <a:gdLst>
                <a:gd name="T0" fmla="*/ 1378 w 1414"/>
                <a:gd name="T1" fmla="*/ 493 h 1034"/>
                <a:gd name="T2" fmla="*/ 1386 w 1414"/>
                <a:gd name="T3" fmla="*/ 428 h 1034"/>
                <a:gd name="T4" fmla="*/ 1329 w 1414"/>
                <a:gd name="T5" fmla="*/ 346 h 1034"/>
                <a:gd name="T6" fmla="*/ 1342 w 1414"/>
                <a:gd name="T7" fmla="*/ 298 h 1034"/>
                <a:gd name="T8" fmla="*/ 1400 w 1414"/>
                <a:gd name="T9" fmla="*/ 299 h 1034"/>
                <a:gd name="T10" fmla="*/ 1409 w 1414"/>
                <a:gd name="T11" fmla="*/ 230 h 1034"/>
                <a:gd name="T12" fmla="*/ 1317 w 1414"/>
                <a:gd name="T13" fmla="*/ 200 h 1034"/>
                <a:gd name="T14" fmla="*/ 1266 w 1414"/>
                <a:gd name="T15" fmla="*/ 177 h 1034"/>
                <a:gd name="T16" fmla="*/ 1144 w 1414"/>
                <a:gd name="T17" fmla="*/ 55 h 1034"/>
                <a:gd name="T18" fmla="*/ 1051 w 1414"/>
                <a:gd name="T19" fmla="*/ 15 h 1034"/>
                <a:gd name="T20" fmla="*/ 894 w 1414"/>
                <a:gd name="T21" fmla="*/ 12 h 1034"/>
                <a:gd name="T22" fmla="*/ 809 w 1414"/>
                <a:gd name="T23" fmla="*/ 87 h 1034"/>
                <a:gd name="T24" fmla="*/ 786 w 1414"/>
                <a:gd name="T25" fmla="*/ 154 h 1034"/>
                <a:gd name="T26" fmla="*/ 745 w 1414"/>
                <a:gd name="T27" fmla="*/ 211 h 1034"/>
                <a:gd name="T28" fmla="*/ 590 w 1414"/>
                <a:gd name="T29" fmla="*/ 256 h 1034"/>
                <a:gd name="T30" fmla="*/ 562 w 1414"/>
                <a:gd name="T31" fmla="*/ 219 h 1034"/>
                <a:gd name="T32" fmla="*/ 461 w 1414"/>
                <a:gd name="T33" fmla="*/ 229 h 1034"/>
                <a:gd name="T34" fmla="*/ 360 w 1414"/>
                <a:gd name="T35" fmla="*/ 322 h 1034"/>
                <a:gd name="T36" fmla="*/ 328 w 1414"/>
                <a:gd name="T37" fmla="*/ 456 h 1034"/>
                <a:gd name="T38" fmla="*/ 228 w 1414"/>
                <a:gd name="T39" fmla="*/ 435 h 1034"/>
                <a:gd name="T40" fmla="*/ 194 w 1414"/>
                <a:gd name="T41" fmla="*/ 514 h 1034"/>
                <a:gd name="T42" fmla="*/ 139 w 1414"/>
                <a:gd name="T43" fmla="*/ 555 h 1034"/>
                <a:gd name="T44" fmla="*/ 79 w 1414"/>
                <a:gd name="T45" fmla="*/ 578 h 1034"/>
                <a:gd name="T46" fmla="*/ 43 w 1414"/>
                <a:gd name="T47" fmla="*/ 649 h 1034"/>
                <a:gd name="T48" fmla="*/ 11 w 1414"/>
                <a:gd name="T49" fmla="*/ 742 h 1034"/>
                <a:gd name="T50" fmla="*/ 10 w 1414"/>
                <a:gd name="T51" fmla="*/ 805 h 1034"/>
                <a:gd name="T52" fmla="*/ 69 w 1414"/>
                <a:gd name="T53" fmla="*/ 950 h 1034"/>
                <a:gd name="T54" fmla="*/ 124 w 1414"/>
                <a:gd name="T55" fmla="*/ 979 h 1034"/>
                <a:gd name="T56" fmla="*/ 240 w 1414"/>
                <a:gd name="T57" fmla="*/ 987 h 1034"/>
                <a:gd name="T58" fmla="*/ 386 w 1414"/>
                <a:gd name="T59" fmla="*/ 1012 h 1034"/>
                <a:gd name="T60" fmla="*/ 465 w 1414"/>
                <a:gd name="T61" fmla="*/ 998 h 1034"/>
                <a:gd name="T62" fmla="*/ 601 w 1414"/>
                <a:gd name="T63" fmla="*/ 914 h 1034"/>
                <a:gd name="T64" fmla="*/ 598 w 1414"/>
                <a:gd name="T65" fmla="*/ 838 h 1034"/>
                <a:gd name="T66" fmla="*/ 645 w 1414"/>
                <a:gd name="T67" fmla="*/ 877 h 1034"/>
                <a:gd name="T68" fmla="*/ 731 w 1414"/>
                <a:gd name="T69" fmla="*/ 876 h 1034"/>
                <a:gd name="T70" fmla="*/ 804 w 1414"/>
                <a:gd name="T71" fmla="*/ 898 h 1034"/>
                <a:gd name="T72" fmla="*/ 833 w 1414"/>
                <a:gd name="T73" fmla="*/ 945 h 1034"/>
                <a:gd name="T74" fmla="*/ 996 w 1414"/>
                <a:gd name="T75" fmla="*/ 877 h 1034"/>
                <a:gd name="T76" fmla="*/ 1019 w 1414"/>
                <a:gd name="T77" fmla="*/ 847 h 1034"/>
                <a:gd name="T78" fmla="*/ 1057 w 1414"/>
                <a:gd name="T79" fmla="*/ 818 h 1034"/>
                <a:gd name="T80" fmla="*/ 1105 w 1414"/>
                <a:gd name="T81" fmla="*/ 725 h 1034"/>
                <a:gd name="T82" fmla="*/ 1124 w 1414"/>
                <a:gd name="T83" fmla="*/ 701 h 1034"/>
                <a:gd name="T84" fmla="*/ 1179 w 1414"/>
                <a:gd name="T85" fmla="*/ 663 h 1034"/>
                <a:gd name="T86" fmla="*/ 1201 w 1414"/>
                <a:gd name="T87" fmla="*/ 670 h 1034"/>
                <a:gd name="T88" fmla="*/ 1192 w 1414"/>
                <a:gd name="T89" fmla="*/ 720 h 1034"/>
                <a:gd name="T90" fmla="*/ 1304 w 1414"/>
                <a:gd name="T91" fmla="*/ 700 h 1034"/>
                <a:gd name="T92" fmla="*/ 1321 w 1414"/>
                <a:gd name="T93" fmla="*/ 676 h 1034"/>
                <a:gd name="T94" fmla="*/ 1360 w 1414"/>
                <a:gd name="T95" fmla="*/ 585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414" h="1034">
                  <a:moveTo>
                    <a:pt x="1366" y="573"/>
                  </a:moveTo>
                  <a:lnTo>
                    <a:pt x="1366" y="573"/>
                  </a:lnTo>
                  <a:cubicBezTo>
                    <a:pt x="1379" y="555"/>
                    <a:pt x="1383" y="534"/>
                    <a:pt x="1376" y="513"/>
                  </a:cubicBezTo>
                  <a:cubicBezTo>
                    <a:pt x="1371" y="497"/>
                    <a:pt x="1374" y="495"/>
                    <a:pt x="1378" y="493"/>
                  </a:cubicBezTo>
                  <a:lnTo>
                    <a:pt x="1395" y="481"/>
                  </a:lnTo>
                  <a:lnTo>
                    <a:pt x="1392" y="461"/>
                  </a:lnTo>
                  <a:cubicBezTo>
                    <a:pt x="1391" y="458"/>
                    <a:pt x="1391" y="456"/>
                    <a:pt x="1391" y="453"/>
                  </a:cubicBezTo>
                  <a:cubicBezTo>
                    <a:pt x="1390" y="446"/>
                    <a:pt x="1389" y="438"/>
                    <a:pt x="1386" y="428"/>
                  </a:cubicBezTo>
                  <a:cubicBezTo>
                    <a:pt x="1383" y="416"/>
                    <a:pt x="1376" y="393"/>
                    <a:pt x="1347" y="381"/>
                  </a:cubicBezTo>
                  <a:cubicBezTo>
                    <a:pt x="1344" y="380"/>
                    <a:pt x="1335" y="376"/>
                    <a:pt x="1331" y="354"/>
                  </a:cubicBezTo>
                  <a:cubicBezTo>
                    <a:pt x="1330" y="352"/>
                    <a:pt x="1330" y="350"/>
                    <a:pt x="1329" y="347"/>
                  </a:cubicBezTo>
                  <a:lnTo>
                    <a:pt x="1329" y="346"/>
                  </a:lnTo>
                  <a:cubicBezTo>
                    <a:pt x="1328" y="343"/>
                    <a:pt x="1328" y="341"/>
                    <a:pt x="1327" y="339"/>
                  </a:cubicBezTo>
                  <a:cubicBezTo>
                    <a:pt x="1326" y="330"/>
                    <a:pt x="1324" y="321"/>
                    <a:pt x="1321" y="313"/>
                  </a:cubicBezTo>
                  <a:cubicBezTo>
                    <a:pt x="1321" y="313"/>
                    <a:pt x="1322" y="312"/>
                    <a:pt x="1322" y="312"/>
                  </a:cubicBezTo>
                  <a:cubicBezTo>
                    <a:pt x="1329" y="307"/>
                    <a:pt x="1336" y="301"/>
                    <a:pt x="1342" y="298"/>
                  </a:cubicBezTo>
                  <a:lnTo>
                    <a:pt x="1342" y="298"/>
                  </a:lnTo>
                  <a:cubicBezTo>
                    <a:pt x="1345" y="298"/>
                    <a:pt x="1348" y="298"/>
                    <a:pt x="1351" y="299"/>
                  </a:cubicBezTo>
                  <a:cubicBezTo>
                    <a:pt x="1356" y="299"/>
                    <a:pt x="1362" y="299"/>
                    <a:pt x="1367" y="299"/>
                  </a:cubicBezTo>
                  <a:lnTo>
                    <a:pt x="1400" y="299"/>
                  </a:lnTo>
                  <a:lnTo>
                    <a:pt x="1400" y="266"/>
                  </a:lnTo>
                  <a:cubicBezTo>
                    <a:pt x="1400" y="266"/>
                    <a:pt x="1401" y="263"/>
                    <a:pt x="1401" y="263"/>
                  </a:cubicBezTo>
                  <a:lnTo>
                    <a:pt x="1414" y="259"/>
                  </a:lnTo>
                  <a:lnTo>
                    <a:pt x="1409" y="230"/>
                  </a:lnTo>
                  <a:cubicBezTo>
                    <a:pt x="1404" y="200"/>
                    <a:pt x="1382" y="182"/>
                    <a:pt x="1353" y="182"/>
                  </a:cubicBezTo>
                  <a:cubicBezTo>
                    <a:pt x="1349" y="182"/>
                    <a:pt x="1346" y="182"/>
                    <a:pt x="1342" y="183"/>
                  </a:cubicBezTo>
                  <a:lnTo>
                    <a:pt x="1325" y="185"/>
                  </a:lnTo>
                  <a:lnTo>
                    <a:pt x="1317" y="200"/>
                  </a:lnTo>
                  <a:cubicBezTo>
                    <a:pt x="1311" y="212"/>
                    <a:pt x="1305" y="215"/>
                    <a:pt x="1299" y="217"/>
                  </a:cubicBezTo>
                  <a:cubicBezTo>
                    <a:pt x="1296" y="218"/>
                    <a:pt x="1292" y="219"/>
                    <a:pt x="1287" y="221"/>
                  </a:cubicBezTo>
                  <a:lnTo>
                    <a:pt x="1286" y="184"/>
                  </a:lnTo>
                  <a:lnTo>
                    <a:pt x="1266" y="177"/>
                  </a:lnTo>
                  <a:cubicBezTo>
                    <a:pt x="1259" y="174"/>
                    <a:pt x="1253" y="172"/>
                    <a:pt x="1251" y="144"/>
                  </a:cubicBezTo>
                  <a:lnTo>
                    <a:pt x="1249" y="123"/>
                  </a:lnTo>
                  <a:lnTo>
                    <a:pt x="1230" y="115"/>
                  </a:lnTo>
                  <a:cubicBezTo>
                    <a:pt x="1198" y="103"/>
                    <a:pt x="1172" y="80"/>
                    <a:pt x="1144" y="55"/>
                  </a:cubicBezTo>
                  <a:cubicBezTo>
                    <a:pt x="1128" y="41"/>
                    <a:pt x="1112" y="26"/>
                    <a:pt x="1094" y="13"/>
                  </a:cubicBezTo>
                  <a:lnTo>
                    <a:pt x="1076" y="0"/>
                  </a:lnTo>
                  <a:lnTo>
                    <a:pt x="1057" y="12"/>
                  </a:lnTo>
                  <a:cubicBezTo>
                    <a:pt x="1055" y="13"/>
                    <a:pt x="1054" y="13"/>
                    <a:pt x="1051" y="15"/>
                  </a:cubicBezTo>
                  <a:cubicBezTo>
                    <a:pt x="1042" y="19"/>
                    <a:pt x="1026" y="27"/>
                    <a:pt x="1019" y="44"/>
                  </a:cubicBezTo>
                  <a:cubicBezTo>
                    <a:pt x="1016" y="52"/>
                    <a:pt x="1010" y="57"/>
                    <a:pt x="997" y="64"/>
                  </a:cubicBezTo>
                  <a:cubicBezTo>
                    <a:pt x="990" y="68"/>
                    <a:pt x="984" y="72"/>
                    <a:pt x="978" y="77"/>
                  </a:cubicBezTo>
                  <a:cubicBezTo>
                    <a:pt x="965" y="41"/>
                    <a:pt x="929" y="13"/>
                    <a:pt x="894" y="12"/>
                  </a:cubicBezTo>
                  <a:cubicBezTo>
                    <a:pt x="894" y="12"/>
                    <a:pt x="888" y="12"/>
                    <a:pt x="886" y="12"/>
                  </a:cubicBezTo>
                  <a:cubicBezTo>
                    <a:pt x="865" y="12"/>
                    <a:pt x="848" y="21"/>
                    <a:pt x="839" y="37"/>
                  </a:cubicBezTo>
                  <a:cubicBezTo>
                    <a:pt x="816" y="45"/>
                    <a:pt x="808" y="64"/>
                    <a:pt x="809" y="82"/>
                  </a:cubicBezTo>
                  <a:cubicBezTo>
                    <a:pt x="809" y="83"/>
                    <a:pt x="809" y="84"/>
                    <a:pt x="809" y="87"/>
                  </a:cubicBezTo>
                  <a:cubicBezTo>
                    <a:pt x="808" y="91"/>
                    <a:pt x="808" y="97"/>
                    <a:pt x="809" y="105"/>
                  </a:cubicBezTo>
                  <a:cubicBezTo>
                    <a:pt x="798" y="115"/>
                    <a:pt x="794" y="128"/>
                    <a:pt x="791" y="137"/>
                  </a:cubicBezTo>
                  <a:cubicBezTo>
                    <a:pt x="790" y="139"/>
                    <a:pt x="790" y="141"/>
                    <a:pt x="789" y="143"/>
                  </a:cubicBezTo>
                  <a:cubicBezTo>
                    <a:pt x="788" y="146"/>
                    <a:pt x="787" y="150"/>
                    <a:pt x="786" y="154"/>
                  </a:cubicBezTo>
                  <a:lnTo>
                    <a:pt x="785" y="155"/>
                  </a:lnTo>
                  <a:cubicBezTo>
                    <a:pt x="783" y="160"/>
                    <a:pt x="780" y="164"/>
                    <a:pt x="777" y="170"/>
                  </a:cubicBezTo>
                  <a:cubicBezTo>
                    <a:pt x="773" y="177"/>
                    <a:pt x="768" y="187"/>
                    <a:pt x="763" y="196"/>
                  </a:cubicBezTo>
                  <a:cubicBezTo>
                    <a:pt x="759" y="206"/>
                    <a:pt x="754" y="210"/>
                    <a:pt x="745" y="211"/>
                  </a:cubicBezTo>
                  <a:cubicBezTo>
                    <a:pt x="705" y="219"/>
                    <a:pt x="674" y="226"/>
                    <a:pt x="645" y="234"/>
                  </a:cubicBezTo>
                  <a:cubicBezTo>
                    <a:pt x="632" y="237"/>
                    <a:pt x="620" y="243"/>
                    <a:pt x="609" y="248"/>
                  </a:cubicBezTo>
                  <a:cubicBezTo>
                    <a:pt x="604" y="250"/>
                    <a:pt x="599" y="252"/>
                    <a:pt x="593" y="254"/>
                  </a:cubicBezTo>
                  <a:cubicBezTo>
                    <a:pt x="592" y="255"/>
                    <a:pt x="591" y="255"/>
                    <a:pt x="590" y="256"/>
                  </a:cubicBezTo>
                  <a:cubicBezTo>
                    <a:pt x="590" y="255"/>
                    <a:pt x="590" y="254"/>
                    <a:pt x="590" y="254"/>
                  </a:cubicBezTo>
                  <a:lnTo>
                    <a:pt x="591" y="230"/>
                  </a:lnTo>
                  <a:lnTo>
                    <a:pt x="568" y="221"/>
                  </a:lnTo>
                  <a:cubicBezTo>
                    <a:pt x="566" y="221"/>
                    <a:pt x="564" y="220"/>
                    <a:pt x="562" y="219"/>
                  </a:cubicBezTo>
                  <a:cubicBezTo>
                    <a:pt x="555" y="216"/>
                    <a:pt x="548" y="213"/>
                    <a:pt x="540" y="211"/>
                  </a:cubicBezTo>
                  <a:cubicBezTo>
                    <a:pt x="538" y="211"/>
                    <a:pt x="536" y="210"/>
                    <a:pt x="534" y="210"/>
                  </a:cubicBezTo>
                  <a:cubicBezTo>
                    <a:pt x="527" y="208"/>
                    <a:pt x="518" y="205"/>
                    <a:pt x="507" y="205"/>
                  </a:cubicBezTo>
                  <a:cubicBezTo>
                    <a:pt x="488" y="205"/>
                    <a:pt x="472" y="214"/>
                    <a:pt x="461" y="229"/>
                  </a:cubicBezTo>
                  <a:cubicBezTo>
                    <a:pt x="439" y="235"/>
                    <a:pt x="422" y="247"/>
                    <a:pt x="410" y="267"/>
                  </a:cubicBezTo>
                  <a:cubicBezTo>
                    <a:pt x="409" y="267"/>
                    <a:pt x="407" y="267"/>
                    <a:pt x="406" y="267"/>
                  </a:cubicBezTo>
                  <a:cubicBezTo>
                    <a:pt x="391" y="267"/>
                    <a:pt x="378" y="273"/>
                    <a:pt x="369" y="284"/>
                  </a:cubicBezTo>
                  <a:cubicBezTo>
                    <a:pt x="360" y="294"/>
                    <a:pt x="357" y="308"/>
                    <a:pt x="360" y="322"/>
                  </a:cubicBezTo>
                  <a:cubicBezTo>
                    <a:pt x="362" y="334"/>
                    <a:pt x="365" y="346"/>
                    <a:pt x="368" y="358"/>
                  </a:cubicBezTo>
                  <a:lnTo>
                    <a:pt x="360" y="358"/>
                  </a:lnTo>
                  <a:lnTo>
                    <a:pt x="351" y="376"/>
                  </a:lnTo>
                  <a:cubicBezTo>
                    <a:pt x="340" y="397"/>
                    <a:pt x="326" y="423"/>
                    <a:pt x="328" y="456"/>
                  </a:cubicBezTo>
                  <a:cubicBezTo>
                    <a:pt x="324" y="458"/>
                    <a:pt x="317" y="460"/>
                    <a:pt x="309" y="462"/>
                  </a:cubicBezTo>
                  <a:cubicBezTo>
                    <a:pt x="307" y="463"/>
                    <a:pt x="305" y="463"/>
                    <a:pt x="302" y="464"/>
                  </a:cubicBezTo>
                  <a:lnTo>
                    <a:pt x="261" y="407"/>
                  </a:lnTo>
                  <a:lnTo>
                    <a:pt x="228" y="435"/>
                  </a:lnTo>
                  <a:cubicBezTo>
                    <a:pt x="224" y="439"/>
                    <a:pt x="220" y="442"/>
                    <a:pt x="217" y="445"/>
                  </a:cubicBezTo>
                  <a:lnTo>
                    <a:pt x="215" y="446"/>
                  </a:lnTo>
                  <a:cubicBezTo>
                    <a:pt x="212" y="449"/>
                    <a:pt x="207" y="453"/>
                    <a:pt x="203" y="459"/>
                  </a:cubicBezTo>
                  <a:cubicBezTo>
                    <a:pt x="190" y="477"/>
                    <a:pt x="187" y="495"/>
                    <a:pt x="194" y="514"/>
                  </a:cubicBezTo>
                  <a:cubicBezTo>
                    <a:pt x="194" y="514"/>
                    <a:pt x="195" y="515"/>
                    <a:pt x="195" y="515"/>
                  </a:cubicBezTo>
                  <a:cubicBezTo>
                    <a:pt x="194" y="516"/>
                    <a:pt x="193" y="516"/>
                    <a:pt x="193" y="517"/>
                  </a:cubicBezTo>
                  <a:cubicBezTo>
                    <a:pt x="176" y="527"/>
                    <a:pt x="161" y="538"/>
                    <a:pt x="147" y="549"/>
                  </a:cubicBezTo>
                  <a:cubicBezTo>
                    <a:pt x="144" y="551"/>
                    <a:pt x="141" y="553"/>
                    <a:pt x="139" y="555"/>
                  </a:cubicBezTo>
                  <a:lnTo>
                    <a:pt x="98" y="532"/>
                  </a:lnTo>
                  <a:lnTo>
                    <a:pt x="85" y="569"/>
                  </a:lnTo>
                  <a:cubicBezTo>
                    <a:pt x="83" y="575"/>
                    <a:pt x="81" y="577"/>
                    <a:pt x="81" y="579"/>
                  </a:cubicBezTo>
                  <a:lnTo>
                    <a:pt x="79" y="578"/>
                  </a:lnTo>
                  <a:lnTo>
                    <a:pt x="43" y="575"/>
                  </a:lnTo>
                  <a:lnTo>
                    <a:pt x="43" y="611"/>
                  </a:lnTo>
                  <a:cubicBezTo>
                    <a:pt x="43" y="615"/>
                    <a:pt x="43" y="618"/>
                    <a:pt x="43" y="622"/>
                  </a:cubicBezTo>
                  <a:cubicBezTo>
                    <a:pt x="43" y="631"/>
                    <a:pt x="42" y="640"/>
                    <a:pt x="43" y="649"/>
                  </a:cubicBezTo>
                  <a:cubicBezTo>
                    <a:pt x="43" y="651"/>
                    <a:pt x="43" y="652"/>
                    <a:pt x="44" y="655"/>
                  </a:cubicBezTo>
                  <a:cubicBezTo>
                    <a:pt x="44" y="663"/>
                    <a:pt x="44" y="675"/>
                    <a:pt x="49" y="687"/>
                  </a:cubicBezTo>
                  <a:cubicBezTo>
                    <a:pt x="45" y="691"/>
                    <a:pt x="40" y="695"/>
                    <a:pt x="34" y="698"/>
                  </a:cubicBezTo>
                  <a:cubicBezTo>
                    <a:pt x="18" y="709"/>
                    <a:pt x="11" y="723"/>
                    <a:pt x="11" y="742"/>
                  </a:cubicBezTo>
                  <a:cubicBezTo>
                    <a:pt x="11" y="747"/>
                    <a:pt x="9" y="754"/>
                    <a:pt x="7" y="762"/>
                  </a:cubicBezTo>
                  <a:cubicBezTo>
                    <a:pt x="6" y="767"/>
                    <a:pt x="4" y="772"/>
                    <a:pt x="3" y="777"/>
                  </a:cubicBezTo>
                  <a:lnTo>
                    <a:pt x="0" y="792"/>
                  </a:lnTo>
                  <a:lnTo>
                    <a:pt x="10" y="805"/>
                  </a:lnTo>
                  <a:cubicBezTo>
                    <a:pt x="11" y="806"/>
                    <a:pt x="13" y="810"/>
                    <a:pt x="14" y="812"/>
                  </a:cubicBezTo>
                  <a:cubicBezTo>
                    <a:pt x="20" y="823"/>
                    <a:pt x="31" y="844"/>
                    <a:pt x="56" y="852"/>
                  </a:cubicBezTo>
                  <a:cubicBezTo>
                    <a:pt x="56" y="860"/>
                    <a:pt x="57" y="868"/>
                    <a:pt x="58" y="876"/>
                  </a:cubicBezTo>
                  <a:cubicBezTo>
                    <a:pt x="59" y="900"/>
                    <a:pt x="61" y="924"/>
                    <a:pt x="69" y="950"/>
                  </a:cubicBezTo>
                  <a:lnTo>
                    <a:pt x="78" y="981"/>
                  </a:lnTo>
                  <a:lnTo>
                    <a:pt x="108" y="973"/>
                  </a:lnTo>
                  <a:cubicBezTo>
                    <a:pt x="111" y="972"/>
                    <a:pt x="113" y="972"/>
                    <a:pt x="114" y="972"/>
                  </a:cubicBezTo>
                  <a:cubicBezTo>
                    <a:pt x="116" y="972"/>
                    <a:pt x="119" y="972"/>
                    <a:pt x="124" y="979"/>
                  </a:cubicBezTo>
                  <a:cubicBezTo>
                    <a:pt x="132" y="992"/>
                    <a:pt x="146" y="999"/>
                    <a:pt x="161" y="999"/>
                  </a:cubicBezTo>
                  <a:cubicBezTo>
                    <a:pt x="172" y="999"/>
                    <a:pt x="182" y="995"/>
                    <a:pt x="191" y="988"/>
                  </a:cubicBezTo>
                  <a:lnTo>
                    <a:pt x="218" y="1001"/>
                  </a:lnTo>
                  <a:lnTo>
                    <a:pt x="240" y="987"/>
                  </a:lnTo>
                  <a:lnTo>
                    <a:pt x="307" y="1008"/>
                  </a:lnTo>
                  <a:lnTo>
                    <a:pt x="304" y="1034"/>
                  </a:lnTo>
                  <a:lnTo>
                    <a:pt x="384" y="1005"/>
                  </a:lnTo>
                  <a:lnTo>
                    <a:pt x="386" y="1012"/>
                  </a:lnTo>
                  <a:lnTo>
                    <a:pt x="402" y="1017"/>
                  </a:lnTo>
                  <a:cubicBezTo>
                    <a:pt x="407" y="1019"/>
                    <a:pt x="413" y="1020"/>
                    <a:pt x="419" y="1020"/>
                  </a:cubicBezTo>
                  <a:cubicBezTo>
                    <a:pt x="438" y="1020"/>
                    <a:pt x="450" y="1010"/>
                    <a:pt x="457" y="1005"/>
                  </a:cubicBezTo>
                  <a:cubicBezTo>
                    <a:pt x="457" y="1005"/>
                    <a:pt x="463" y="1000"/>
                    <a:pt x="465" y="998"/>
                  </a:cubicBezTo>
                  <a:cubicBezTo>
                    <a:pt x="469" y="995"/>
                    <a:pt x="475" y="990"/>
                    <a:pt x="477" y="990"/>
                  </a:cubicBezTo>
                  <a:cubicBezTo>
                    <a:pt x="500" y="985"/>
                    <a:pt x="519" y="975"/>
                    <a:pt x="536" y="966"/>
                  </a:cubicBezTo>
                  <a:cubicBezTo>
                    <a:pt x="544" y="961"/>
                    <a:pt x="552" y="957"/>
                    <a:pt x="560" y="953"/>
                  </a:cubicBezTo>
                  <a:cubicBezTo>
                    <a:pt x="582" y="944"/>
                    <a:pt x="595" y="931"/>
                    <a:pt x="601" y="914"/>
                  </a:cubicBezTo>
                  <a:cubicBezTo>
                    <a:pt x="609" y="887"/>
                    <a:pt x="593" y="864"/>
                    <a:pt x="588" y="856"/>
                  </a:cubicBezTo>
                  <a:cubicBezTo>
                    <a:pt x="585" y="852"/>
                    <a:pt x="584" y="849"/>
                    <a:pt x="583" y="848"/>
                  </a:cubicBezTo>
                  <a:cubicBezTo>
                    <a:pt x="584" y="847"/>
                    <a:pt x="587" y="844"/>
                    <a:pt x="593" y="841"/>
                  </a:cubicBezTo>
                  <a:cubicBezTo>
                    <a:pt x="596" y="838"/>
                    <a:pt x="597" y="838"/>
                    <a:pt x="598" y="838"/>
                  </a:cubicBezTo>
                  <a:cubicBezTo>
                    <a:pt x="600" y="838"/>
                    <a:pt x="603" y="839"/>
                    <a:pt x="607" y="840"/>
                  </a:cubicBezTo>
                  <a:cubicBezTo>
                    <a:pt x="610" y="841"/>
                    <a:pt x="613" y="842"/>
                    <a:pt x="617" y="844"/>
                  </a:cubicBezTo>
                  <a:lnTo>
                    <a:pt x="648" y="853"/>
                  </a:lnTo>
                  <a:cubicBezTo>
                    <a:pt x="648" y="853"/>
                    <a:pt x="645" y="877"/>
                    <a:pt x="645" y="877"/>
                  </a:cubicBezTo>
                  <a:lnTo>
                    <a:pt x="666" y="887"/>
                  </a:lnTo>
                  <a:cubicBezTo>
                    <a:pt x="675" y="891"/>
                    <a:pt x="683" y="893"/>
                    <a:pt x="691" y="893"/>
                  </a:cubicBezTo>
                  <a:cubicBezTo>
                    <a:pt x="710" y="893"/>
                    <a:pt x="723" y="882"/>
                    <a:pt x="730" y="877"/>
                  </a:cubicBezTo>
                  <a:lnTo>
                    <a:pt x="731" y="876"/>
                  </a:lnTo>
                  <a:cubicBezTo>
                    <a:pt x="739" y="870"/>
                    <a:pt x="747" y="867"/>
                    <a:pt x="753" y="867"/>
                  </a:cubicBezTo>
                  <a:cubicBezTo>
                    <a:pt x="755" y="867"/>
                    <a:pt x="755" y="867"/>
                    <a:pt x="756" y="867"/>
                  </a:cubicBezTo>
                  <a:cubicBezTo>
                    <a:pt x="756" y="867"/>
                    <a:pt x="756" y="867"/>
                    <a:pt x="756" y="867"/>
                  </a:cubicBezTo>
                  <a:cubicBezTo>
                    <a:pt x="770" y="881"/>
                    <a:pt x="787" y="891"/>
                    <a:pt x="804" y="898"/>
                  </a:cubicBezTo>
                  <a:cubicBezTo>
                    <a:pt x="807" y="906"/>
                    <a:pt x="812" y="915"/>
                    <a:pt x="822" y="922"/>
                  </a:cubicBezTo>
                  <a:cubicBezTo>
                    <a:pt x="823" y="923"/>
                    <a:pt x="824" y="923"/>
                    <a:pt x="825" y="928"/>
                  </a:cubicBezTo>
                  <a:lnTo>
                    <a:pt x="826" y="938"/>
                  </a:lnTo>
                  <a:lnTo>
                    <a:pt x="833" y="945"/>
                  </a:lnTo>
                  <a:cubicBezTo>
                    <a:pt x="848" y="961"/>
                    <a:pt x="870" y="971"/>
                    <a:pt x="896" y="971"/>
                  </a:cubicBezTo>
                  <a:cubicBezTo>
                    <a:pt x="925" y="971"/>
                    <a:pt x="951" y="958"/>
                    <a:pt x="965" y="936"/>
                  </a:cubicBezTo>
                  <a:cubicBezTo>
                    <a:pt x="967" y="933"/>
                    <a:pt x="969" y="931"/>
                    <a:pt x="971" y="927"/>
                  </a:cubicBezTo>
                  <a:cubicBezTo>
                    <a:pt x="981" y="915"/>
                    <a:pt x="992" y="899"/>
                    <a:pt x="996" y="877"/>
                  </a:cubicBezTo>
                  <a:cubicBezTo>
                    <a:pt x="998" y="875"/>
                    <a:pt x="1000" y="873"/>
                    <a:pt x="1001" y="872"/>
                  </a:cubicBezTo>
                  <a:cubicBezTo>
                    <a:pt x="1004" y="868"/>
                    <a:pt x="1007" y="865"/>
                    <a:pt x="1010" y="860"/>
                  </a:cubicBezTo>
                  <a:cubicBezTo>
                    <a:pt x="1013" y="856"/>
                    <a:pt x="1016" y="852"/>
                    <a:pt x="1018" y="848"/>
                  </a:cubicBezTo>
                  <a:lnTo>
                    <a:pt x="1019" y="847"/>
                  </a:lnTo>
                  <a:cubicBezTo>
                    <a:pt x="1024" y="841"/>
                    <a:pt x="1028" y="835"/>
                    <a:pt x="1032" y="829"/>
                  </a:cubicBezTo>
                  <a:cubicBezTo>
                    <a:pt x="1032" y="829"/>
                    <a:pt x="1033" y="828"/>
                    <a:pt x="1035" y="827"/>
                  </a:cubicBezTo>
                  <a:cubicBezTo>
                    <a:pt x="1037" y="826"/>
                    <a:pt x="1039" y="825"/>
                    <a:pt x="1042" y="824"/>
                  </a:cubicBezTo>
                  <a:cubicBezTo>
                    <a:pt x="1046" y="823"/>
                    <a:pt x="1052" y="821"/>
                    <a:pt x="1057" y="818"/>
                  </a:cubicBezTo>
                  <a:cubicBezTo>
                    <a:pt x="1083" y="804"/>
                    <a:pt x="1093" y="784"/>
                    <a:pt x="1088" y="755"/>
                  </a:cubicBezTo>
                  <a:lnTo>
                    <a:pt x="1098" y="742"/>
                  </a:lnTo>
                  <a:lnTo>
                    <a:pt x="1104" y="736"/>
                  </a:lnTo>
                  <a:lnTo>
                    <a:pt x="1105" y="725"/>
                  </a:lnTo>
                  <a:cubicBezTo>
                    <a:pt x="1106" y="721"/>
                    <a:pt x="1106" y="717"/>
                    <a:pt x="1107" y="713"/>
                  </a:cubicBezTo>
                  <a:cubicBezTo>
                    <a:pt x="1107" y="709"/>
                    <a:pt x="1108" y="706"/>
                    <a:pt x="1108" y="702"/>
                  </a:cubicBezTo>
                  <a:cubicBezTo>
                    <a:pt x="1110" y="702"/>
                    <a:pt x="1112" y="702"/>
                    <a:pt x="1114" y="701"/>
                  </a:cubicBezTo>
                  <a:cubicBezTo>
                    <a:pt x="1118" y="701"/>
                    <a:pt x="1121" y="701"/>
                    <a:pt x="1124" y="701"/>
                  </a:cubicBezTo>
                  <a:lnTo>
                    <a:pt x="1154" y="698"/>
                  </a:lnTo>
                  <a:lnTo>
                    <a:pt x="1154" y="661"/>
                  </a:lnTo>
                  <a:cubicBezTo>
                    <a:pt x="1156" y="661"/>
                    <a:pt x="1164" y="661"/>
                    <a:pt x="1166" y="662"/>
                  </a:cubicBezTo>
                  <a:lnTo>
                    <a:pt x="1179" y="663"/>
                  </a:lnTo>
                  <a:lnTo>
                    <a:pt x="1182" y="665"/>
                  </a:lnTo>
                  <a:lnTo>
                    <a:pt x="1186" y="662"/>
                  </a:lnTo>
                  <a:lnTo>
                    <a:pt x="1186" y="663"/>
                  </a:lnTo>
                  <a:lnTo>
                    <a:pt x="1201" y="670"/>
                  </a:lnTo>
                  <a:lnTo>
                    <a:pt x="1197" y="683"/>
                  </a:lnTo>
                  <a:lnTo>
                    <a:pt x="1212" y="691"/>
                  </a:lnTo>
                  <a:cubicBezTo>
                    <a:pt x="1212" y="693"/>
                    <a:pt x="1214" y="695"/>
                    <a:pt x="1215" y="697"/>
                  </a:cubicBezTo>
                  <a:lnTo>
                    <a:pt x="1192" y="720"/>
                  </a:lnTo>
                  <a:lnTo>
                    <a:pt x="1284" y="720"/>
                  </a:lnTo>
                  <a:lnTo>
                    <a:pt x="1293" y="710"/>
                  </a:lnTo>
                  <a:lnTo>
                    <a:pt x="1297" y="706"/>
                  </a:lnTo>
                  <a:lnTo>
                    <a:pt x="1304" y="700"/>
                  </a:lnTo>
                  <a:lnTo>
                    <a:pt x="1314" y="690"/>
                  </a:lnTo>
                  <a:lnTo>
                    <a:pt x="1313" y="690"/>
                  </a:lnTo>
                  <a:lnTo>
                    <a:pt x="1316" y="688"/>
                  </a:lnTo>
                  <a:lnTo>
                    <a:pt x="1321" y="676"/>
                  </a:lnTo>
                  <a:lnTo>
                    <a:pt x="1325" y="672"/>
                  </a:lnTo>
                  <a:lnTo>
                    <a:pt x="1326" y="670"/>
                  </a:lnTo>
                  <a:lnTo>
                    <a:pt x="1327" y="669"/>
                  </a:lnTo>
                  <a:cubicBezTo>
                    <a:pt x="1340" y="647"/>
                    <a:pt x="1355" y="619"/>
                    <a:pt x="1360" y="585"/>
                  </a:cubicBezTo>
                  <a:cubicBezTo>
                    <a:pt x="1361" y="583"/>
                    <a:pt x="1362" y="579"/>
                    <a:pt x="1366" y="573"/>
                  </a:cubicBezTo>
                  <a:close/>
                </a:path>
              </a:pathLst>
            </a:custGeom>
            <a:pattFill prst="wdUpDiag">
              <a:fgClr>
                <a:schemeClr val="accent6"/>
              </a:fgClr>
              <a:bgClr>
                <a:schemeClr val="tx2"/>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40" name="Freeform 237"/>
            <p:cNvSpPr>
              <a:spLocks/>
            </p:cNvSpPr>
            <p:nvPr/>
          </p:nvSpPr>
          <p:spPr bwMode="auto">
            <a:xfrm>
              <a:off x="10347325" y="4291013"/>
              <a:ext cx="1190625" cy="1279525"/>
            </a:xfrm>
            <a:custGeom>
              <a:avLst/>
              <a:gdLst>
                <a:gd name="T0" fmla="*/ 1248 w 1248"/>
                <a:gd name="T1" fmla="*/ 1062 h 1340"/>
                <a:gd name="T2" fmla="*/ 1213 w 1248"/>
                <a:gd name="T3" fmla="*/ 1022 h 1340"/>
                <a:gd name="T4" fmla="*/ 1104 w 1248"/>
                <a:gd name="T5" fmla="*/ 961 h 1340"/>
                <a:gd name="T6" fmla="*/ 1040 w 1248"/>
                <a:gd name="T7" fmla="*/ 950 h 1340"/>
                <a:gd name="T8" fmla="*/ 1016 w 1248"/>
                <a:gd name="T9" fmla="*/ 859 h 1340"/>
                <a:gd name="T10" fmla="*/ 1064 w 1248"/>
                <a:gd name="T11" fmla="*/ 814 h 1340"/>
                <a:gd name="T12" fmla="*/ 1125 w 1248"/>
                <a:gd name="T13" fmla="*/ 644 h 1340"/>
                <a:gd name="T14" fmla="*/ 1135 w 1248"/>
                <a:gd name="T15" fmla="*/ 490 h 1340"/>
                <a:gd name="T16" fmla="*/ 1150 w 1248"/>
                <a:gd name="T17" fmla="*/ 410 h 1340"/>
                <a:gd name="T18" fmla="*/ 1167 w 1248"/>
                <a:gd name="T19" fmla="*/ 308 h 1340"/>
                <a:gd name="T20" fmla="*/ 1166 w 1248"/>
                <a:gd name="T21" fmla="*/ 233 h 1340"/>
                <a:gd name="T22" fmla="*/ 1183 w 1248"/>
                <a:gd name="T23" fmla="*/ 171 h 1340"/>
                <a:gd name="T24" fmla="*/ 1196 w 1248"/>
                <a:gd name="T25" fmla="*/ 96 h 1340"/>
                <a:gd name="T26" fmla="*/ 1170 w 1248"/>
                <a:gd name="T27" fmla="*/ 49 h 1340"/>
                <a:gd name="T28" fmla="*/ 1041 w 1248"/>
                <a:gd name="T29" fmla="*/ 0 h 1340"/>
                <a:gd name="T30" fmla="*/ 919 w 1248"/>
                <a:gd name="T31" fmla="*/ 164 h 1340"/>
                <a:gd name="T32" fmla="*/ 896 w 1248"/>
                <a:gd name="T33" fmla="*/ 161 h 1340"/>
                <a:gd name="T34" fmla="*/ 819 w 1248"/>
                <a:gd name="T35" fmla="*/ 101 h 1340"/>
                <a:gd name="T36" fmla="*/ 717 w 1248"/>
                <a:gd name="T37" fmla="*/ 96 h 1340"/>
                <a:gd name="T38" fmla="*/ 666 w 1248"/>
                <a:gd name="T39" fmla="*/ 152 h 1340"/>
                <a:gd name="T40" fmla="*/ 672 w 1248"/>
                <a:gd name="T41" fmla="*/ 226 h 1340"/>
                <a:gd name="T42" fmla="*/ 656 w 1248"/>
                <a:gd name="T43" fmla="*/ 260 h 1340"/>
                <a:gd name="T44" fmla="*/ 619 w 1248"/>
                <a:gd name="T45" fmla="*/ 271 h 1340"/>
                <a:gd name="T46" fmla="*/ 551 w 1248"/>
                <a:gd name="T47" fmla="*/ 301 h 1340"/>
                <a:gd name="T48" fmla="*/ 496 w 1248"/>
                <a:gd name="T49" fmla="*/ 345 h 1340"/>
                <a:gd name="T50" fmla="*/ 433 w 1248"/>
                <a:gd name="T51" fmla="*/ 353 h 1340"/>
                <a:gd name="T52" fmla="*/ 394 w 1248"/>
                <a:gd name="T53" fmla="*/ 366 h 1340"/>
                <a:gd name="T54" fmla="*/ 339 w 1248"/>
                <a:gd name="T55" fmla="*/ 354 h 1340"/>
                <a:gd name="T56" fmla="*/ 317 w 1248"/>
                <a:gd name="T57" fmla="*/ 392 h 1340"/>
                <a:gd name="T58" fmla="*/ 277 w 1248"/>
                <a:gd name="T59" fmla="*/ 462 h 1340"/>
                <a:gd name="T60" fmla="*/ 198 w 1248"/>
                <a:gd name="T61" fmla="*/ 519 h 1340"/>
                <a:gd name="T62" fmla="*/ 120 w 1248"/>
                <a:gd name="T63" fmla="*/ 599 h 1340"/>
                <a:gd name="T64" fmla="*/ 76 w 1248"/>
                <a:gd name="T65" fmla="*/ 652 h 1340"/>
                <a:gd name="T66" fmla="*/ 43 w 1248"/>
                <a:gd name="T67" fmla="*/ 657 h 1340"/>
                <a:gd name="T68" fmla="*/ 30 w 1248"/>
                <a:gd name="T69" fmla="*/ 743 h 1340"/>
                <a:gd name="T70" fmla="*/ 62 w 1248"/>
                <a:gd name="T71" fmla="*/ 848 h 1340"/>
                <a:gd name="T72" fmla="*/ 73 w 1248"/>
                <a:gd name="T73" fmla="*/ 894 h 1340"/>
                <a:gd name="T74" fmla="*/ 116 w 1248"/>
                <a:gd name="T75" fmla="*/ 941 h 1340"/>
                <a:gd name="T76" fmla="*/ 233 w 1248"/>
                <a:gd name="T77" fmla="*/ 1010 h 1340"/>
                <a:gd name="T78" fmla="*/ 289 w 1248"/>
                <a:gd name="T79" fmla="*/ 1046 h 1340"/>
                <a:gd name="T80" fmla="*/ 371 w 1248"/>
                <a:gd name="T81" fmla="*/ 1104 h 1340"/>
                <a:gd name="T82" fmla="*/ 406 w 1248"/>
                <a:gd name="T83" fmla="*/ 1126 h 1340"/>
                <a:gd name="T84" fmla="*/ 437 w 1248"/>
                <a:gd name="T85" fmla="*/ 1137 h 1340"/>
                <a:gd name="T86" fmla="*/ 493 w 1248"/>
                <a:gd name="T87" fmla="*/ 1121 h 1340"/>
                <a:gd name="T88" fmla="*/ 586 w 1248"/>
                <a:gd name="T89" fmla="*/ 1075 h 1340"/>
                <a:gd name="T90" fmla="*/ 673 w 1248"/>
                <a:gd name="T91" fmla="*/ 1114 h 1340"/>
                <a:gd name="T92" fmla="*/ 690 w 1248"/>
                <a:gd name="T93" fmla="*/ 1080 h 1340"/>
                <a:gd name="T94" fmla="*/ 701 w 1248"/>
                <a:gd name="T95" fmla="*/ 1221 h 1340"/>
                <a:gd name="T96" fmla="*/ 750 w 1248"/>
                <a:gd name="T97" fmla="*/ 1219 h 1340"/>
                <a:gd name="T98" fmla="*/ 792 w 1248"/>
                <a:gd name="T99" fmla="*/ 1261 h 1340"/>
                <a:gd name="T100" fmla="*/ 848 w 1248"/>
                <a:gd name="T101" fmla="*/ 1298 h 1340"/>
                <a:gd name="T102" fmla="*/ 936 w 1248"/>
                <a:gd name="T103" fmla="*/ 1297 h 1340"/>
                <a:gd name="T104" fmla="*/ 951 w 1248"/>
                <a:gd name="T105" fmla="*/ 1274 h 1340"/>
                <a:gd name="T106" fmla="*/ 1032 w 1248"/>
                <a:gd name="T107" fmla="*/ 1308 h 1340"/>
                <a:gd name="T108" fmla="*/ 1067 w 1248"/>
                <a:gd name="T109" fmla="*/ 1286 h 1340"/>
                <a:gd name="T110" fmla="*/ 1140 w 1248"/>
                <a:gd name="T111" fmla="*/ 1335 h 1340"/>
                <a:gd name="T112" fmla="*/ 1200 w 1248"/>
                <a:gd name="T113" fmla="*/ 1299 h 1340"/>
                <a:gd name="T114" fmla="*/ 1215 w 1248"/>
                <a:gd name="T115" fmla="*/ 1213 h 1340"/>
                <a:gd name="T116" fmla="*/ 1235 w 1248"/>
                <a:gd name="T117" fmla="*/ 1110 h 1340"/>
                <a:gd name="T118" fmla="*/ 1237 w 1248"/>
                <a:gd name="T119" fmla="*/ 1082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48" h="1340">
                  <a:moveTo>
                    <a:pt x="1237" y="1082"/>
                  </a:moveTo>
                  <a:lnTo>
                    <a:pt x="1237" y="1082"/>
                  </a:lnTo>
                  <a:lnTo>
                    <a:pt x="1248" y="1062"/>
                  </a:lnTo>
                  <a:lnTo>
                    <a:pt x="1233" y="1044"/>
                  </a:lnTo>
                  <a:cubicBezTo>
                    <a:pt x="1231" y="1042"/>
                    <a:pt x="1230" y="1040"/>
                    <a:pt x="1228" y="1038"/>
                  </a:cubicBezTo>
                  <a:cubicBezTo>
                    <a:pt x="1223" y="1032"/>
                    <a:pt x="1219" y="1027"/>
                    <a:pt x="1213" y="1022"/>
                  </a:cubicBezTo>
                  <a:cubicBezTo>
                    <a:pt x="1194" y="1004"/>
                    <a:pt x="1176" y="989"/>
                    <a:pt x="1160" y="975"/>
                  </a:cubicBezTo>
                  <a:cubicBezTo>
                    <a:pt x="1147" y="965"/>
                    <a:pt x="1133" y="960"/>
                    <a:pt x="1118" y="960"/>
                  </a:cubicBezTo>
                  <a:cubicBezTo>
                    <a:pt x="1113" y="960"/>
                    <a:pt x="1109" y="960"/>
                    <a:pt x="1104" y="961"/>
                  </a:cubicBezTo>
                  <a:cubicBezTo>
                    <a:pt x="1100" y="962"/>
                    <a:pt x="1095" y="962"/>
                    <a:pt x="1090" y="963"/>
                  </a:cubicBezTo>
                  <a:cubicBezTo>
                    <a:pt x="1077" y="965"/>
                    <a:pt x="1063" y="967"/>
                    <a:pt x="1049" y="972"/>
                  </a:cubicBezTo>
                  <a:cubicBezTo>
                    <a:pt x="1047" y="963"/>
                    <a:pt x="1043" y="956"/>
                    <a:pt x="1040" y="950"/>
                  </a:cubicBezTo>
                  <a:cubicBezTo>
                    <a:pt x="1039" y="948"/>
                    <a:pt x="1038" y="945"/>
                    <a:pt x="1037" y="943"/>
                  </a:cubicBezTo>
                  <a:lnTo>
                    <a:pt x="1031" y="929"/>
                  </a:lnTo>
                  <a:cubicBezTo>
                    <a:pt x="1032" y="903"/>
                    <a:pt x="1027" y="879"/>
                    <a:pt x="1016" y="859"/>
                  </a:cubicBezTo>
                  <a:cubicBezTo>
                    <a:pt x="1029" y="848"/>
                    <a:pt x="1034" y="833"/>
                    <a:pt x="1037" y="823"/>
                  </a:cubicBezTo>
                  <a:cubicBezTo>
                    <a:pt x="1037" y="823"/>
                    <a:pt x="1041" y="814"/>
                    <a:pt x="1041" y="812"/>
                  </a:cubicBezTo>
                  <a:lnTo>
                    <a:pt x="1064" y="814"/>
                  </a:lnTo>
                  <a:lnTo>
                    <a:pt x="1081" y="744"/>
                  </a:lnTo>
                  <a:lnTo>
                    <a:pt x="1051" y="707"/>
                  </a:lnTo>
                  <a:lnTo>
                    <a:pt x="1125" y="644"/>
                  </a:lnTo>
                  <a:lnTo>
                    <a:pt x="1126" y="631"/>
                  </a:lnTo>
                  <a:cubicBezTo>
                    <a:pt x="1129" y="594"/>
                    <a:pt x="1117" y="561"/>
                    <a:pt x="1089" y="532"/>
                  </a:cubicBezTo>
                  <a:cubicBezTo>
                    <a:pt x="1118" y="524"/>
                    <a:pt x="1131" y="500"/>
                    <a:pt x="1135" y="490"/>
                  </a:cubicBezTo>
                  <a:cubicBezTo>
                    <a:pt x="1146" y="470"/>
                    <a:pt x="1147" y="450"/>
                    <a:pt x="1148" y="434"/>
                  </a:cubicBezTo>
                  <a:cubicBezTo>
                    <a:pt x="1148" y="428"/>
                    <a:pt x="1148" y="423"/>
                    <a:pt x="1149" y="418"/>
                  </a:cubicBezTo>
                  <a:cubicBezTo>
                    <a:pt x="1149" y="415"/>
                    <a:pt x="1149" y="413"/>
                    <a:pt x="1150" y="410"/>
                  </a:cubicBezTo>
                  <a:cubicBezTo>
                    <a:pt x="1150" y="410"/>
                    <a:pt x="1150" y="409"/>
                    <a:pt x="1150" y="408"/>
                  </a:cubicBezTo>
                  <a:cubicBezTo>
                    <a:pt x="1154" y="403"/>
                    <a:pt x="1163" y="392"/>
                    <a:pt x="1163" y="375"/>
                  </a:cubicBezTo>
                  <a:cubicBezTo>
                    <a:pt x="1175" y="350"/>
                    <a:pt x="1171" y="324"/>
                    <a:pt x="1167" y="308"/>
                  </a:cubicBezTo>
                  <a:cubicBezTo>
                    <a:pt x="1168" y="307"/>
                    <a:pt x="1168" y="306"/>
                    <a:pt x="1168" y="306"/>
                  </a:cubicBezTo>
                  <a:cubicBezTo>
                    <a:pt x="1170" y="296"/>
                    <a:pt x="1175" y="268"/>
                    <a:pt x="1162" y="240"/>
                  </a:cubicBezTo>
                  <a:cubicBezTo>
                    <a:pt x="1163" y="238"/>
                    <a:pt x="1165" y="235"/>
                    <a:pt x="1166" y="233"/>
                  </a:cubicBezTo>
                  <a:cubicBezTo>
                    <a:pt x="1170" y="225"/>
                    <a:pt x="1174" y="216"/>
                    <a:pt x="1177" y="205"/>
                  </a:cubicBezTo>
                  <a:cubicBezTo>
                    <a:pt x="1178" y="198"/>
                    <a:pt x="1179" y="192"/>
                    <a:pt x="1179" y="187"/>
                  </a:cubicBezTo>
                  <a:cubicBezTo>
                    <a:pt x="1181" y="175"/>
                    <a:pt x="1181" y="172"/>
                    <a:pt x="1183" y="171"/>
                  </a:cubicBezTo>
                  <a:cubicBezTo>
                    <a:pt x="1197" y="159"/>
                    <a:pt x="1196" y="143"/>
                    <a:pt x="1196" y="136"/>
                  </a:cubicBezTo>
                  <a:lnTo>
                    <a:pt x="1196" y="135"/>
                  </a:lnTo>
                  <a:cubicBezTo>
                    <a:pt x="1196" y="122"/>
                    <a:pt x="1196" y="108"/>
                    <a:pt x="1196" y="96"/>
                  </a:cubicBezTo>
                  <a:lnTo>
                    <a:pt x="1196" y="65"/>
                  </a:lnTo>
                  <a:lnTo>
                    <a:pt x="1181" y="56"/>
                  </a:lnTo>
                  <a:cubicBezTo>
                    <a:pt x="1178" y="53"/>
                    <a:pt x="1174" y="51"/>
                    <a:pt x="1170" y="49"/>
                  </a:cubicBezTo>
                  <a:cubicBezTo>
                    <a:pt x="1165" y="46"/>
                    <a:pt x="1161" y="43"/>
                    <a:pt x="1158" y="41"/>
                  </a:cubicBezTo>
                  <a:cubicBezTo>
                    <a:pt x="1123" y="10"/>
                    <a:pt x="1082" y="3"/>
                    <a:pt x="1044" y="1"/>
                  </a:cubicBezTo>
                  <a:lnTo>
                    <a:pt x="1041" y="0"/>
                  </a:lnTo>
                  <a:lnTo>
                    <a:pt x="1038" y="1"/>
                  </a:lnTo>
                  <a:cubicBezTo>
                    <a:pt x="974" y="9"/>
                    <a:pt x="929" y="56"/>
                    <a:pt x="921" y="123"/>
                  </a:cubicBezTo>
                  <a:cubicBezTo>
                    <a:pt x="919" y="138"/>
                    <a:pt x="918" y="151"/>
                    <a:pt x="919" y="164"/>
                  </a:cubicBezTo>
                  <a:cubicBezTo>
                    <a:pt x="914" y="164"/>
                    <a:pt x="909" y="163"/>
                    <a:pt x="904" y="163"/>
                  </a:cubicBezTo>
                  <a:cubicBezTo>
                    <a:pt x="902" y="163"/>
                    <a:pt x="900" y="163"/>
                    <a:pt x="897" y="163"/>
                  </a:cubicBezTo>
                  <a:lnTo>
                    <a:pt x="896" y="161"/>
                  </a:lnTo>
                  <a:cubicBezTo>
                    <a:pt x="885" y="141"/>
                    <a:pt x="868" y="112"/>
                    <a:pt x="832" y="102"/>
                  </a:cubicBezTo>
                  <a:lnTo>
                    <a:pt x="826" y="100"/>
                  </a:lnTo>
                  <a:lnTo>
                    <a:pt x="819" y="101"/>
                  </a:lnTo>
                  <a:cubicBezTo>
                    <a:pt x="816" y="102"/>
                    <a:pt x="814" y="102"/>
                    <a:pt x="811" y="102"/>
                  </a:cubicBezTo>
                  <a:cubicBezTo>
                    <a:pt x="801" y="102"/>
                    <a:pt x="784" y="103"/>
                    <a:pt x="769" y="113"/>
                  </a:cubicBezTo>
                  <a:lnTo>
                    <a:pt x="717" y="96"/>
                  </a:lnTo>
                  <a:lnTo>
                    <a:pt x="657" y="104"/>
                  </a:lnTo>
                  <a:lnTo>
                    <a:pt x="664" y="139"/>
                  </a:lnTo>
                  <a:cubicBezTo>
                    <a:pt x="665" y="142"/>
                    <a:pt x="665" y="147"/>
                    <a:pt x="666" y="152"/>
                  </a:cubicBezTo>
                  <a:cubicBezTo>
                    <a:pt x="666" y="164"/>
                    <a:pt x="668" y="181"/>
                    <a:pt x="677" y="197"/>
                  </a:cubicBezTo>
                  <a:cubicBezTo>
                    <a:pt x="677" y="199"/>
                    <a:pt x="676" y="202"/>
                    <a:pt x="676" y="205"/>
                  </a:cubicBezTo>
                  <a:cubicBezTo>
                    <a:pt x="674" y="211"/>
                    <a:pt x="673" y="218"/>
                    <a:pt x="672" y="226"/>
                  </a:cubicBezTo>
                  <a:cubicBezTo>
                    <a:pt x="672" y="226"/>
                    <a:pt x="654" y="237"/>
                    <a:pt x="654" y="237"/>
                  </a:cubicBezTo>
                  <a:lnTo>
                    <a:pt x="656" y="257"/>
                  </a:lnTo>
                  <a:cubicBezTo>
                    <a:pt x="656" y="258"/>
                    <a:pt x="656" y="259"/>
                    <a:pt x="656" y="260"/>
                  </a:cubicBezTo>
                  <a:lnTo>
                    <a:pt x="656" y="260"/>
                  </a:lnTo>
                  <a:lnTo>
                    <a:pt x="651" y="270"/>
                  </a:lnTo>
                  <a:lnTo>
                    <a:pt x="619" y="271"/>
                  </a:lnTo>
                  <a:lnTo>
                    <a:pt x="621" y="289"/>
                  </a:lnTo>
                  <a:cubicBezTo>
                    <a:pt x="619" y="289"/>
                    <a:pt x="559" y="294"/>
                    <a:pt x="559" y="294"/>
                  </a:cubicBezTo>
                  <a:lnTo>
                    <a:pt x="551" y="301"/>
                  </a:lnTo>
                  <a:cubicBezTo>
                    <a:pt x="544" y="307"/>
                    <a:pt x="538" y="314"/>
                    <a:pt x="534" y="321"/>
                  </a:cubicBezTo>
                  <a:cubicBezTo>
                    <a:pt x="528" y="328"/>
                    <a:pt x="523" y="334"/>
                    <a:pt x="519" y="335"/>
                  </a:cubicBezTo>
                  <a:cubicBezTo>
                    <a:pt x="509" y="338"/>
                    <a:pt x="502" y="342"/>
                    <a:pt x="496" y="345"/>
                  </a:cubicBezTo>
                  <a:lnTo>
                    <a:pt x="492" y="341"/>
                  </a:lnTo>
                  <a:lnTo>
                    <a:pt x="462" y="347"/>
                  </a:lnTo>
                  <a:cubicBezTo>
                    <a:pt x="462" y="347"/>
                    <a:pt x="441" y="351"/>
                    <a:pt x="433" y="353"/>
                  </a:cubicBezTo>
                  <a:cubicBezTo>
                    <a:pt x="432" y="353"/>
                    <a:pt x="431" y="353"/>
                    <a:pt x="430" y="353"/>
                  </a:cubicBezTo>
                  <a:cubicBezTo>
                    <a:pt x="425" y="353"/>
                    <a:pt x="417" y="354"/>
                    <a:pt x="409" y="358"/>
                  </a:cubicBezTo>
                  <a:cubicBezTo>
                    <a:pt x="404" y="361"/>
                    <a:pt x="399" y="363"/>
                    <a:pt x="394" y="366"/>
                  </a:cubicBezTo>
                  <a:cubicBezTo>
                    <a:pt x="387" y="359"/>
                    <a:pt x="377" y="352"/>
                    <a:pt x="361" y="352"/>
                  </a:cubicBezTo>
                  <a:cubicBezTo>
                    <a:pt x="359" y="352"/>
                    <a:pt x="358" y="352"/>
                    <a:pt x="356" y="352"/>
                  </a:cubicBezTo>
                  <a:lnTo>
                    <a:pt x="339" y="354"/>
                  </a:lnTo>
                  <a:lnTo>
                    <a:pt x="331" y="368"/>
                  </a:lnTo>
                  <a:cubicBezTo>
                    <a:pt x="330" y="370"/>
                    <a:pt x="329" y="371"/>
                    <a:pt x="328" y="373"/>
                  </a:cubicBezTo>
                  <a:cubicBezTo>
                    <a:pt x="324" y="378"/>
                    <a:pt x="320" y="384"/>
                    <a:pt x="317" y="392"/>
                  </a:cubicBezTo>
                  <a:lnTo>
                    <a:pt x="272" y="389"/>
                  </a:lnTo>
                  <a:lnTo>
                    <a:pt x="290" y="439"/>
                  </a:lnTo>
                  <a:lnTo>
                    <a:pt x="277" y="462"/>
                  </a:lnTo>
                  <a:lnTo>
                    <a:pt x="213" y="480"/>
                  </a:lnTo>
                  <a:lnTo>
                    <a:pt x="203" y="512"/>
                  </a:lnTo>
                  <a:cubicBezTo>
                    <a:pt x="201" y="519"/>
                    <a:pt x="200" y="519"/>
                    <a:pt x="198" y="519"/>
                  </a:cubicBezTo>
                  <a:cubicBezTo>
                    <a:pt x="196" y="520"/>
                    <a:pt x="194" y="520"/>
                    <a:pt x="193" y="520"/>
                  </a:cubicBezTo>
                  <a:cubicBezTo>
                    <a:pt x="182" y="520"/>
                    <a:pt x="159" y="521"/>
                    <a:pt x="142" y="543"/>
                  </a:cubicBezTo>
                  <a:cubicBezTo>
                    <a:pt x="129" y="562"/>
                    <a:pt x="122" y="580"/>
                    <a:pt x="120" y="599"/>
                  </a:cubicBezTo>
                  <a:cubicBezTo>
                    <a:pt x="116" y="601"/>
                    <a:pt x="113" y="604"/>
                    <a:pt x="109" y="607"/>
                  </a:cubicBezTo>
                  <a:cubicBezTo>
                    <a:pt x="108" y="608"/>
                    <a:pt x="107" y="609"/>
                    <a:pt x="105" y="610"/>
                  </a:cubicBezTo>
                  <a:cubicBezTo>
                    <a:pt x="97" y="615"/>
                    <a:pt x="79" y="628"/>
                    <a:pt x="76" y="652"/>
                  </a:cubicBezTo>
                  <a:cubicBezTo>
                    <a:pt x="74" y="653"/>
                    <a:pt x="72" y="654"/>
                    <a:pt x="70" y="654"/>
                  </a:cubicBezTo>
                  <a:cubicBezTo>
                    <a:pt x="65" y="654"/>
                    <a:pt x="59" y="655"/>
                    <a:pt x="52" y="656"/>
                  </a:cubicBezTo>
                  <a:lnTo>
                    <a:pt x="43" y="657"/>
                  </a:lnTo>
                  <a:lnTo>
                    <a:pt x="0" y="660"/>
                  </a:lnTo>
                  <a:cubicBezTo>
                    <a:pt x="0" y="660"/>
                    <a:pt x="23" y="726"/>
                    <a:pt x="26" y="732"/>
                  </a:cubicBezTo>
                  <a:cubicBezTo>
                    <a:pt x="27" y="736"/>
                    <a:pt x="29" y="739"/>
                    <a:pt x="30" y="743"/>
                  </a:cubicBezTo>
                  <a:cubicBezTo>
                    <a:pt x="31" y="745"/>
                    <a:pt x="33" y="749"/>
                    <a:pt x="33" y="749"/>
                  </a:cubicBezTo>
                  <a:cubicBezTo>
                    <a:pt x="34" y="777"/>
                    <a:pt x="50" y="790"/>
                    <a:pt x="63" y="797"/>
                  </a:cubicBezTo>
                  <a:cubicBezTo>
                    <a:pt x="60" y="806"/>
                    <a:pt x="53" y="825"/>
                    <a:pt x="62" y="848"/>
                  </a:cubicBezTo>
                  <a:cubicBezTo>
                    <a:pt x="63" y="850"/>
                    <a:pt x="64" y="853"/>
                    <a:pt x="65" y="857"/>
                  </a:cubicBezTo>
                  <a:cubicBezTo>
                    <a:pt x="66" y="865"/>
                    <a:pt x="68" y="875"/>
                    <a:pt x="74" y="886"/>
                  </a:cubicBezTo>
                  <a:cubicBezTo>
                    <a:pt x="74" y="889"/>
                    <a:pt x="74" y="891"/>
                    <a:pt x="73" y="894"/>
                  </a:cubicBezTo>
                  <a:lnTo>
                    <a:pt x="71" y="915"/>
                  </a:lnTo>
                  <a:lnTo>
                    <a:pt x="98" y="930"/>
                  </a:lnTo>
                  <a:cubicBezTo>
                    <a:pt x="104" y="934"/>
                    <a:pt x="110" y="937"/>
                    <a:pt x="116" y="941"/>
                  </a:cubicBezTo>
                  <a:cubicBezTo>
                    <a:pt x="121" y="944"/>
                    <a:pt x="127" y="947"/>
                    <a:pt x="132" y="950"/>
                  </a:cubicBezTo>
                  <a:cubicBezTo>
                    <a:pt x="144" y="957"/>
                    <a:pt x="155" y="964"/>
                    <a:pt x="164" y="971"/>
                  </a:cubicBezTo>
                  <a:cubicBezTo>
                    <a:pt x="187" y="990"/>
                    <a:pt x="209" y="1003"/>
                    <a:pt x="233" y="1010"/>
                  </a:cubicBezTo>
                  <a:cubicBezTo>
                    <a:pt x="236" y="1011"/>
                    <a:pt x="238" y="1012"/>
                    <a:pt x="238" y="1012"/>
                  </a:cubicBezTo>
                  <a:cubicBezTo>
                    <a:pt x="253" y="1022"/>
                    <a:pt x="269" y="1033"/>
                    <a:pt x="284" y="1043"/>
                  </a:cubicBezTo>
                  <a:lnTo>
                    <a:pt x="289" y="1046"/>
                  </a:lnTo>
                  <a:lnTo>
                    <a:pt x="283" y="1086"/>
                  </a:lnTo>
                  <a:lnTo>
                    <a:pt x="365" y="1086"/>
                  </a:lnTo>
                  <a:lnTo>
                    <a:pt x="371" y="1104"/>
                  </a:lnTo>
                  <a:lnTo>
                    <a:pt x="378" y="1118"/>
                  </a:lnTo>
                  <a:lnTo>
                    <a:pt x="393" y="1123"/>
                  </a:lnTo>
                  <a:lnTo>
                    <a:pt x="406" y="1126"/>
                  </a:lnTo>
                  <a:cubicBezTo>
                    <a:pt x="406" y="1126"/>
                    <a:pt x="407" y="1126"/>
                    <a:pt x="407" y="1127"/>
                  </a:cubicBezTo>
                  <a:cubicBezTo>
                    <a:pt x="413" y="1130"/>
                    <a:pt x="421" y="1135"/>
                    <a:pt x="433" y="1136"/>
                  </a:cubicBezTo>
                  <a:cubicBezTo>
                    <a:pt x="434" y="1136"/>
                    <a:pt x="435" y="1137"/>
                    <a:pt x="437" y="1137"/>
                  </a:cubicBezTo>
                  <a:cubicBezTo>
                    <a:pt x="441" y="1138"/>
                    <a:pt x="447" y="1139"/>
                    <a:pt x="454" y="1139"/>
                  </a:cubicBezTo>
                  <a:cubicBezTo>
                    <a:pt x="469" y="1139"/>
                    <a:pt x="483" y="1133"/>
                    <a:pt x="492" y="1121"/>
                  </a:cubicBezTo>
                  <a:cubicBezTo>
                    <a:pt x="492" y="1121"/>
                    <a:pt x="493" y="1121"/>
                    <a:pt x="493" y="1121"/>
                  </a:cubicBezTo>
                  <a:cubicBezTo>
                    <a:pt x="496" y="1120"/>
                    <a:pt x="500" y="1118"/>
                    <a:pt x="503" y="1116"/>
                  </a:cubicBezTo>
                  <a:cubicBezTo>
                    <a:pt x="511" y="1112"/>
                    <a:pt x="520" y="1108"/>
                    <a:pt x="531" y="1104"/>
                  </a:cubicBezTo>
                  <a:cubicBezTo>
                    <a:pt x="548" y="1097"/>
                    <a:pt x="569" y="1089"/>
                    <a:pt x="586" y="1075"/>
                  </a:cubicBezTo>
                  <a:cubicBezTo>
                    <a:pt x="587" y="1074"/>
                    <a:pt x="587" y="1074"/>
                    <a:pt x="587" y="1074"/>
                  </a:cubicBezTo>
                  <a:cubicBezTo>
                    <a:pt x="596" y="1078"/>
                    <a:pt x="604" y="1082"/>
                    <a:pt x="613" y="1086"/>
                  </a:cubicBezTo>
                  <a:lnTo>
                    <a:pt x="673" y="1114"/>
                  </a:lnTo>
                  <a:lnTo>
                    <a:pt x="674" y="1063"/>
                  </a:lnTo>
                  <a:cubicBezTo>
                    <a:pt x="674" y="1062"/>
                    <a:pt x="674" y="1060"/>
                    <a:pt x="674" y="1059"/>
                  </a:cubicBezTo>
                  <a:cubicBezTo>
                    <a:pt x="678" y="1067"/>
                    <a:pt x="684" y="1074"/>
                    <a:pt x="690" y="1080"/>
                  </a:cubicBezTo>
                  <a:lnTo>
                    <a:pt x="699" y="1091"/>
                  </a:lnTo>
                  <a:cubicBezTo>
                    <a:pt x="693" y="1103"/>
                    <a:pt x="686" y="1114"/>
                    <a:pt x="680" y="1126"/>
                  </a:cubicBezTo>
                  <a:cubicBezTo>
                    <a:pt x="666" y="1155"/>
                    <a:pt x="680" y="1200"/>
                    <a:pt x="701" y="1221"/>
                  </a:cubicBezTo>
                  <a:lnTo>
                    <a:pt x="721" y="1239"/>
                  </a:lnTo>
                  <a:lnTo>
                    <a:pt x="743" y="1224"/>
                  </a:lnTo>
                  <a:cubicBezTo>
                    <a:pt x="746" y="1222"/>
                    <a:pt x="748" y="1220"/>
                    <a:pt x="750" y="1219"/>
                  </a:cubicBezTo>
                  <a:cubicBezTo>
                    <a:pt x="751" y="1218"/>
                    <a:pt x="751" y="1217"/>
                    <a:pt x="752" y="1217"/>
                  </a:cubicBezTo>
                  <a:cubicBezTo>
                    <a:pt x="760" y="1222"/>
                    <a:pt x="768" y="1227"/>
                    <a:pt x="778" y="1230"/>
                  </a:cubicBezTo>
                  <a:cubicBezTo>
                    <a:pt x="782" y="1240"/>
                    <a:pt x="787" y="1251"/>
                    <a:pt x="792" y="1261"/>
                  </a:cubicBezTo>
                  <a:lnTo>
                    <a:pt x="804" y="1291"/>
                  </a:lnTo>
                  <a:lnTo>
                    <a:pt x="820" y="1295"/>
                  </a:lnTo>
                  <a:cubicBezTo>
                    <a:pt x="830" y="1297"/>
                    <a:pt x="839" y="1298"/>
                    <a:pt x="848" y="1298"/>
                  </a:cubicBezTo>
                  <a:cubicBezTo>
                    <a:pt x="858" y="1298"/>
                    <a:pt x="867" y="1297"/>
                    <a:pt x="876" y="1294"/>
                  </a:cubicBezTo>
                  <a:lnTo>
                    <a:pt x="916" y="1327"/>
                  </a:lnTo>
                  <a:lnTo>
                    <a:pt x="936" y="1297"/>
                  </a:lnTo>
                  <a:cubicBezTo>
                    <a:pt x="937" y="1295"/>
                    <a:pt x="938" y="1294"/>
                    <a:pt x="940" y="1292"/>
                  </a:cubicBezTo>
                  <a:cubicBezTo>
                    <a:pt x="943" y="1287"/>
                    <a:pt x="948" y="1281"/>
                    <a:pt x="951" y="1274"/>
                  </a:cubicBezTo>
                  <a:lnTo>
                    <a:pt x="951" y="1274"/>
                  </a:lnTo>
                  <a:cubicBezTo>
                    <a:pt x="955" y="1274"/>
                    <a:pt x="960" y="1275"/>
                    <a:pt x="965" y="1277"/>
                  </a:cubicBezTo>
                  <a:cubicBezTo>
                    <a:pt x="976" y="1282"/>
                    <a:pt x="988" y="1287"/>
                    <a:pt x="1000" y="1293"/>
                  </a:cubicBezTo>
                  <a:lnTo>
                    <a:pt x="1032" y="1308"/>
                  </a:lnTo>
                  <a:lnTo>
                    <a:pt x="1047" y="1298"/>
                  </a:lnTo>
                  <a:cubicBezTo>
                    <a:pt x="1050" y="1297"/>
                    <a:pt x="1052" y="1295"/>
                    <a:pt x="1056" y="1293"/>
                  </a:cubicBezTo>
                  <a:cubicBezTo>
                    <a:pt x="1059" y="1290"/>
                    <a:pt x="1063" y="1288"/>
                    <a:pt x="1067" y="1286"/>
                  </a:cubicBezTo>
                  <a:cubicBezTo>
                    <a:pt x="1068" y="1287"/>
                    <a:pt x="1070" y="1288"/>
                    <a:pt x="1071" y="1289"/>
                  </a:cubicBezTo>
                  <a:cubicBezTo>
                    <a:pt x="1077" y="1295"/>
                    <a:pt x="1083" y="1300"/>
                    <a:pt x="1087" y="1305"/>
                  </a:cubicBezTo>
                  <a:cubicBezTo>
                    <a:pt x="1101" y="1321"/>
                    <a:pt x="1117" y="1330"/>
                    <a:pt x="1140" y="1335"/>
                  </a:cubicBezTo>
                  <a:lnTo>
                    <a:pt x="1167" y="1340"/>
                  </a:lnTo>
                  <a:lnTo>
                    <a:pt x="1180" y="1305"/>
                  </a:lnTo>
                  <a:lnTo>
                    <a:pt x="1200" y="1299"/>
                  </a:lnTo>
                  <a:cubicBezTo>
                    <a:pt x="1200" y="1299"/>
                    <a:pt x="1208" y="1277"/>
                    <a:pt x="1209" y="1274"/>
                  </a:cubicBezTo>
                  <a:cubicBezTo>
                    <a:pt x="1211" y="1268"/>
                    <a:pt x="1214" y="1260"/>
                    <a:pt x="1216" y="1252"/>
                  </a:cubicBezTo>
                  <a:cubicBezTo>
                    <a:pt x="1218" y="1243"/>
                    <a:pt x="1222" y="1228"/>
                    <a:pt x="1215" y="1213"/>
                  </a:cubicBezTo>
                  <a:cubicBezTo>
                    <a:pt x="1214" y="1211"/>
                    <a:pt x="1214" y="1210"/>
                    <a:pt x="1215" y="1210"/>
                  </a:cubicBezTo>
                  <a:cubicBezTo>
                    <a:pt x="1234" y="1184"/>
                    <a:pt x="1234" y="1156"/>
                    <a:pt x="1234" y="1134"/>
                  </a:cubicBezTo>
                  <a:cubicBezTo>
                    <a:pt x="1234" y="1125"/>
                    <a:pt x="1234" y="1117"/>
                    <a:pt x="1235" y="1110"/>
                  </a:cubicBezTo>
                  <a:lnTo>
                    <a:pt x="1237" y="1098"/>
                  </a:lnTo>
                  <a:lnTo>
                    <a:pt x="1233" y="1090"/>
                  </a:lnTo>
                  <a:cubicBezTo>
                    <a:pt x="1233" y="1089"/>
                    <a:pt x="1237" y="1082"/>
                    <a:pt x="1237" y="1082"/>
                  </a:cubicBezTo>
                  <a:close/>
                </a:path>
              </a:pathLst>
            </a:custGeom>
            <a:pattFill prst="wdUpDiag">
              <a:fgClr>
                <a:schemeClr val="accent6"/>
              </a:fgClr>
              <a:bgClr>
                <a:schemeClr val="tx2"/>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41" name="Freeform 238"/>
            <p:cNvSpPr>
              <a:spLocks/>
            </p:cNvSpPr>
            <p:nvPr/>
          </p:nvSpPr>
          <p:spPr bwMode="auto">
            <a:xfrm>
              <a:off x="9099550" y="5175250"/>
              <a:ext cx="358775" cy="288925"/>
            </a:xfrm>
            <a:custGeom>
              <a:avLst/>
              <a:gdLst>
                <a:gd name="T0" fmla="*/ 343 w 376"/>
                <a:gd name="T1" fmla="*/ 0 h 303"/>
                <a:gd name="T2" fmla="*/ 343 w 376"/>
                <a:gd name="T3" fmla="*/ 0 h 303"/>
                <a:gd name="T4" fmla="*/ 326 w 376"/>
                <a:gd name="T5" fmla="*/ 3 h 303"/>
                <a:gd name="T6" fmla="*/ 307 w 376"/>
                <a:gd name="T7" fmla="*/ 6 h 303"/>
                <a:gd name="T8" fmla="*/ 240 w 376"/>
                <a:gd name="T9" fmla="*/ 26 h 303"/>
                <a:gd name="T10" fmla="*/ 208 w 376"/>
                <a:gd name="T11" fmla="*/ 44 h 303"/>
                <a:gd name="T12" fmla="*/ 197 w 376"/>
                <a:gd name="T13" fmla="*/ 49 h 303"/>
                <a:gd name="T14" fmla="*/ 184 w 376"/>
                <a:gd name="T15" fmla="*/ 54 h 303"/>
                <a:gd name="T16" fmla="*/ 184 w 376"/>
                <a:gd name="T17" fmla="*/ 54 h 303"/>
                <a:gd name="T18" fmla="*/ 172 w 376"/>
                <a:gd name="T19" fmla="*/ 48 h 303"/>
                <a:gd name="T20" fmla="*/ 160 w 376"/>
                <a:gd name="T21" fmla="*/ 51 h 303"/>
                <a:gd name="T22" fmla="*/ 114 w 376"/>
                <a:gd name="T23" fmla="*/ 87 h 303"/>
                <a:gd name="T24" fmla="*/ 112 w 376"/>
                <a:gd name="T25" fmla="*/ 91 h 303"/>
                <a:gd name="T26" fmla="*/ 105 w 376"/>
                <a:gd name="T27" fmla="*/ 99 h 303"/>
                <a:gd name="T28" fmla="*/ 99 w 376"/>
                <a:gd name="T29" fmla="*/ 105 h 303"/>
                <a:gd name="T30" fmla="*/ 95 w 376"/>
                <a:gd name="T31" fmla="*/ 109 h 303"/>
                <a:gd name="T32" fmla="*/ 92 w 376"/>
                <a:gd name="T33" fmla="*/ 116 h 303"/>
                <a:gd name="T34" fmla="*/ 87 w 376"/>
                <a:gd name="T35" fmla="*/ 118 h 303"/>
                <a:gd name="T36" fmla="*/ 71 w 376"/>
                <a:gd name="T37" fmla="*/ 124 h 303"/>
                <a:gd name="T38" fmla="*/ 63 w 376"/>
                <a:gd name="T39" fmla="*/ 127 h 303"/>
                <a:gd name="T40" fmla="*/ 13 w 376"/>
                <a:gd name="T41" fmla="*/ 190 h 303"/>
                <a:gd name="T42" fmla="*/ 12 w 376"/>
                <a:gd name="T43" fmla="*/ 193 h 303"/>
                <a:gd name="T44" fmla="*/ 0 w 376"/>
                <a:gd name="T45" fmla="*/ 224 h 303"/>
                <a:gd name="T46" fmla="*/ 32 w 376"/>
                <a:gd name="T47" fmla="*/ 236 h 303"/>
                <a:gd name="T48" fmla="*/ 32 w 376"/>
                <a:gd name="T49" fmla="*/ 240 h 303"/>
                <a:gd name="T50" fmla="*/ 36 w 376"/>
                <a:gd name="T51" fmla="*/ 265 h 303"/>
                <a:gd name="T52" fmla="*/ 41 w 376"/>
                <a:gd name="T53" fmla="*/ 283 h 303"/>
                <a:gd name="T54" fmla="*/ 80 w 376"/>
                <a:gd name="T55" fmla="*/ 293 h 303"/>
                <a:gd name="T56" fmla="*/ 88 w 376"/>
                <a:gd name="T57" fmla="*/ 297 h 303"/>
                <a:gd name="T58" fmla="*/ 90 w 376"/>
                <a:gd name="T59" fmla="*/ 303 h 303"/>
                <a:gd name="T60" fmla="*/ 95 w 376"/>
                <a:gd name="T61" fmla="*/ 301 h 303"/>
                <a:gd name="T62" fmla="*/ 99 w 376"/>
                <a:gd name="T63" fmla="*/ 303 h 303"/>
                <a:gd name="T64" fmla="*/ 101 w 376"/>
                <a:gd name="T65" fmla="*/ 299 h 303"/>
                <a:gd name="T66" fmla="*/ 123 w 376"/>
                <a:gd name="T67" fmla="*/ 291 h 303"/>
                <a:gd name="T68" fmla="*/ 132 w 376"/>
                <a:gd name="T69" fmla="*/ 288 h 303"/>
                <a:gd name="T70" fmla="*/ 158 w 376"/>
                <a:gd name="T71" fmla="*/ 290 h 303"/>
                <a:gd name="T72" fmla="*/ 210 w 376"/>
                <a:gd name="T73" fmla="*/ 279 h 303"/>
                <a:gd name="T74" fmla="*/ 214 w 376"/>
                <a:gd name="T75" fmla="*/ 282 h 303"/>
                <a:gd name="T76" fmla="*/ 223 w 376"/>
                <a:gd name="T77" fmla="*/ 273 h 303"/>
                <a:gd name="T78" fmla="*/ 235 w 376"/>
                <a:gd name="T79" fmla="*/ 266 h 303"/>
                <a:gd name="T80" fmla="*/ 233 w 376"/>
                <a:gd name="T81" fmla="*/ 262 h 303"/>
                <a:gd name="T82" fmla="*/ 245 w 376"/>
                <a:gd name="T83" fmla="*/ 250 h 303"/>
                <a:gd name="T84" fmla="*/ 261 w 376"/>
                <a:gd name="T85" fmla="*/ 235 h 303"/>
                <a:gd name="T86" fmla="*/ 294 w 376"/>
                <a:gd name="T87" fmla="*/ 228 h 303"/>
                <a:gd name="T88" fmla="*/ 321 w 376"/>
                <a:gd name="T89" fmla="*/ 204 h 303"/>
                <a:gd name="T90" fmla="*/ 329 w 376"/>
                <a:gd name="T91" fmla="*/ 198 h 303"/>
                <a:gd name="T92" fmla="*/ 341 w 376"/>
                <a:gd name="T93" fmla="*/ 195 h 303"/>
                <a:gd name="T94" fmla="*/ 338 w 376"/>
                <a:gd name="T95" fmla="*/ 189 h 303"/>
                <a:gd name="T96" fmla="*/ 340 w 376"/>
                <a:gd name="T97" fmla="*/ 186 h 303"/>
                <a:gd name="T98" fmla="*/ 343 w 376"/>
                <a:gd name="T99" fmla="*/ 184 h 303"/>
                <a:gd name="T100" fmla="*/ 342 w 376"/>
                <a:gd name="T101" fmla="*/ 183 h 303"/>
                <a:gd name="T102" fmla="*/ 345 w 376"/>
                <a:gd name="T103" fmla="*/ 152 h 303"/>
                <a:gd name="T104" fmla="*/ 353 w 376"/>
                <a:gd name="T105" fmla="*/ 143 h 303"/>
                <a:gd name="T106" fmla="*/ 365 w 376"/>
                <a:gd name="T107" fmla="*/ 137 h 303"/>
                <a:gd name="T108" fmla="*/ 365 w 376"/>
                <a:gd name="T109" fmla="*/ 56 h 303"/>
                <a:gd name="T110" fmla="*/ 376 w 376"/>
                <a:gd name="T111" fmla="*/ 32 h 303"/>
                <a:gd name="T112" fmla="*/ 343 w 376"/>
                <a:gd name="T113"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6" h="303">
                  <a:moveTo>
                    <a:pt x="343" y="0"/>
                  </a:moveTo>
                  <a:lnTo>
                    <a:pt x="343" y="0"/>
                  </a:lnTo>
                  <a:lnTo>
                    <a:pt x="326" y="3"/>
                  </a:lnTo>
                  <a:cubicBezTo>
                    <a:pt x="320" y="5"/>
                    <a:pt x="313" y="6"/>
                    <a:pt x="307" y="6"/>
                  </a:cubicBezTo>
                  <a:cubicBezTo>
                    <a:pt x="286" y="9"/>
                    <a:pt x="262" y="12"/>
                    <a:pt x="240" y="26"/>
                  </a:cubicBezTo>
                  <a:lnTo>
                    <a:pt x="208" y="44"/>
                  </a:lnTo>
                  <a:cubicBezTo>
                    <a:pt x="204" y="45"/>
                    <a:pt x="201" y="47"/>
                    <a:pt x="197" y="49"/>
                  </a:cubicBezTo>
                  <a:cubicBezTo>
                    <a:pt x="193" y="51"/>
                    <a:pt x="187" y="54"/>
                    <a:pt x="184" y="54"/>
                  </a:cubicBezTo>
                  <a:cubicBezTo>
                    <a:pt x="184" y="54"/>
                    <a:pt x="184" y="54"/>
                    <a:pt x="184" y="54"/>
                  </a:cubicBezTo>
                  <a:lnTo>
                    <a:pt x="172" y="48"/>
                  </a:lnTo>
                  <a:lnTo>
                    <a:pt x="160" y="51"/>
                  </a:lnTo>
                  <a:cubicBezTo>
                    <a:pt x="135" y="58"/>
                    <a:pt x="123" y="76"/>
                    <a:pt x="114" y="87"/>
                  </a:cubicBezTo>
                  <a:lnTo>
                    <a:pt x="112" y="91"/>
                  </a:lnTo>
                  <a:cubicBezTo>
                    <a:pt x="111" y="93"/>
                    <a:pt x="108" y="96"/>
                    <a:pt x="105" y="99"/>
                  </a:cubicBezTo>
                  <a:cubicBezTo>
                    <a:pt x="103" y="100"/>
                    <a:pt x="101" y="102"/>
                    <a:pt x="99" y="105"/>
                  </a:cubicBezTo>
                  <a:lnTo>
                    <a:pt x="95" y="109"/>
                  </a:lnTo>
                  <a:cubicBezTo>
                    <a:pt x="95" y="109"/>
                    <a:pt x="93" y="115"/>
                    <a:pt x="92" y="116"/>
                  </a:cubicBezTo>
                  <a:cubicBezTo>
                    <a:pt x="91" y="117"/>
                    <a:pt x="89" y="117"/>
                    <a:pt x="87" y="118"/>
                  </a:cubicBezTo>
                  <a:cubicBezTo>
                    <a:pt x="82" y="120"/>
                    <a:pt x="76" y="122"/>
                    <a:pt x="71" y="124"/>
                  </a:cubicBezTo>
                  <a:cubicBezTo>
                    <a:pt x="69" y="125"/>
                    <a:pt x="66" y="126"/>
                    <a:pt x="63" y="127"/>
                  </a:cubicBezTo>
                  <a:cubicBezTo>
                    <a:pt x="49" y="131"/>
                    <a:pt x="9" y="143"/>
                    <a:pt x="13" y="190"/>
                  </a:cubicBezTo>
                  <a:cubicBezTo>
                    <a:pt x="13" y="191"/>
                    <a:pt x="12" y="192"/>
                    <a:pt x="12" y="193"/>
                  </a:cubicBezTo>
                  <a:lnTo>
                    <a:pt x="0" y="224"/>
                  </a:lnTo>
                  <a:cubicBezTo>
                    <a:pt x="0" y="224"/>
                    <a:pt x="32" y="236"/>
                    <a:pt x="32" y="236"/>
                  </a:cubicBezTo>
                  <a:cubicBezTo>
                    <a:pt x="32" y="237"/>
                    <a:pt x="32" y="238"/>
                    <a:pt x="32" y="240"/>
                  </a:cubicBezTo>
                  <a:cubicBezTo>
                    <a:pt x="30" y="251"/>
                    <a:pt x="34" y="260"/>
                    <a:pt x="36" y="265"/>
                  </a:cubicBezTo>
                  <a:lnTo>
                    <a:pt x="41" y="283"/>
                  </a:lnTo>
                  <a:lnTo>
                    <a:pt x="80" y="293"/>
                  </a:lnTo>
                  <a:lnTo>
                    <a:pt x="88" y="297"/>
                  </a:lnTo>
                  <a:lnTo>
                    <a:pt x="90" y="303"/>
                  </a:lnTo>
                  <a:lnTo>
                    <a:pt x="95" y="301"/>
                  </a:lnTo>
                  <a:lnTo>
                    <a:pt x="99" y="303"/>
                  </a:lnTo>
                  <a:lnTo>
                    <a:pt x="101" y="299"/>
                  </a:lnTo>
                  <a:lnTo>
                    <a:pt x="123" y="291"/>
                  </a:lnTo>
                  <a:lnTo>
                    <a:pt x="132" y="288"/>
                  </a:lnTo>
                  <a:cubicBezTo>
                    <a:pt x="140" y="289"/>
                    <a:pt x="149" y="290"/>
                    <a:pt x="158" y="290"/>
                  </a:cubicBezTo>
                  <a:cubicBezTo>
                    <a:pt x="177" y="290"/>
                    <a:pt x="195" y="286"/>
                    <a:pt x="210" y="279"/>
                  </a:cubicBezTo>
                  <a:lnTo>
                    <a:pt x="214" y="282"/>
                  </a:lnTo>
                  <a:lnTo>
                    <a:pt x="223" y="273"/>
                  </a:lnTo>
                  <a:lnTo>
                    <a:pt x="235" y="266"/>
                  </a:lnTo>
                  <a:lnTo>
                    <a:pt x="233" y="262"/>
                  </a:lnTo>
                  <a:lnTo>
                    <a:pt x="245" y="250"/>
                  </a:lnTo>
                  <a:lnTo>
                    <a:pt x="261" y="235"/>
                  </a:lnTo>
                  <a:lnTo>
                    <a:pt x="294" y="228"/>
                  </a:lnTo>
                  <a:lnTo>
                    <a:pt x="321" y="204"/>
                  </a:lnTo>
                  <a:cubicBezTo>
                    <a:pt x="323" y="202"/>
                    <a:pt x="326" y="200"/>
                    <a:pt x="329" y="198"/>
                  </a:cubicBezTo>
                  <a:lnTo>
                    <a:pt x="341" y="195"/>
                  </a:lnTo>
                  <a:lnTo>
                    <a:pt x="338" y="189"/>
                  </a:lnTo>
                  <a:cubicBezTo>
                    <a:pt x="338" y="188"/>
                    <a:pt x="339" y="187"/>
                    <a:pt x="340" y="186"/>
                  </a:cubicBezTo>
                  <a:lnTo>
                    <a:pt x="343" y="184"/>
                  </a:lnTo>
                  <a:lnTo>
                    <a:pt x="342" y="183"/>
                  </a:lnTo>
                  <a:cubicBezTo>
                    <a:pt x="346" y="175"/>
                    <a:pt x="348" y="165"/>
                    <a:pt x="345" y="152"/>
                  </a:cubicBezTo>
                  <a:lnTo>
                    <a:pt x="353" y="143"/>
                  </a:lnTo>
                  <a:lnTo>
                    <a:pt x="365" y="137"/>
                  </a:lnTo>
                  <a:lnTo>
                    <a:pt x="365" y="56"/>
                  </a:lnTo>
                  <a:lnTo>
                    <a:pt x="376" y="32"/>
                  </a:lnTo>
                  <a:lnTo>
                    <a:pt x="343" y="0"/>
                  </a:lnTo>
                  <a:close/>
                </a:path>
              </a:pathLst>
            </a:custGeom>
            <a:solidFill>
              <a:srgbClr val="3D3D3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42" name="Freeform 239"/>
            <p:cNvSpPr>
              <a:spLocks/>
            </p:cNvSpPr>
            <p:nvPr/>
          </p:nvSpPr>
          <p:spPr bwMode="auto">
            <a:xfrm>
              <a:off x="9493250" y="5245100"/>
              <a:ext cx="547688" cy="746125"/>
            </a:xfrm>
            <a:custGeom>
              <a:avLst/>
              <a:gdLst>
                <a:gd name="T0" fmla="*/ 554 w 574"/>
                <a:gd name="T1" fmla="*/ 553 h 783"/>
                <a:gd name="T2" fmla="*/ 560 w 574"/>
                <a:gd name="T3" fmla="*/ 493 h 783"/>
                <a:gd name="T4" fmla="*/ 549 w 574"/>
                <a:gd name="T5" fmla="*/ 451 h 783"/>
                <a:gd name="T6" fmla="*/ 560 w 574"/>
                <a:gd name="T7" fmla="*/ 402 h 783"/>
                <a:gd name="T8" fmla="*/ 488 w 574"/>
                <a:gd name="T9" fmla="*/ 402 h 783"/>
                <a:gd name="T10" fmla="*/ 486 w 574"/>
                <a:gd name="T11" fmla="*/ 393 h 783"/>
                <a:gd name="T12" fmla="*/ 550 w 574"/>
                <a:gd name="T13" fmla="*/ 284 h 783"/>
                <a:gd name="T14" fmla="*/ 529 w 574"/>
                <a:gd name="T15" fmla="*/ 248 h 783"/>
                <a:gd name="T16" fmla="*/ 512 w 574"/>
                <a:gd name="T17" fmla="*/ 178 h 783"/>
                <a:gd name="T18" fmla="*/ 522 w 574"/>
                <a:gd name="T19" fmla="*/ 142 h 783"/>
                <a:gd name="T20" fmla="*/ 483 w 574"/>
                <a:gd name="T21" fmla="*/ 35 h 783"/>
                <a:gd name="T22" fmla="*/ 425 w 574"/>
                <a:gd name="T23" fmla="*/ 122 h 783"/>
                <a:gd name="T24" fmla="*/ 394 w 574"/>
                <a:gd name="T25" fmla="*/ 104 h 783"/>
                <a:gd name="T26" fmla="*/ 372 w 574"/>
                <a:gd name="T27" fmla="*/ 102 h 783"/>
                <a:gd name="T28" fmla="*/ 353 w 574"/>
                <a:gd name="T29" fmla="*/ 88 h 783"/>
                <a:gd name="T30" fmla="*/ 289 w 574"/>
                <a:gd name="T31" fmla="*/ 25 h 783"/>
                <a:gd name="T32" fmla="*/ 199 w 574"/>
                <a:gd name="T33" fmla="*/ 0 h 783"/>
                <a:gd name="T34" fmla="*/ 117 w 574"/>
                <a:gd name="T35" fmla="*/ 2 h 783"/>
                <a:gd name="T36" fmla="*/ 78 w 574"/>
                <a:gd name="T37" fmla="*/ 13 h 783"/>
                <a:gd name="T38" fmla="*/ 14 w 574"/>
                <a:gd name="T39" fmla="*/ 87 h 783"/>
                <a:gd name="T40" fmla="*/ 20 w 574"/>
                <a:gd name="T41" fmla="*/ 127 h 783"/>
                <a:gd name="T42" fmla="*/ 15 w 574"/>
                <a:gd name="T43" fmla="*/ 139 h 783"/>
                <a:gd name="T44" fmla="*/ 6 w 574"/>
                <a:gd name="T45" fmla="*/ 248 h 783"/>
                <a:gd name="T46" fmla="*/ 23 w 574"/>
                <a:gd name="T47" fmla="*/ 298 h 783"/>
                <a:gd name="T48" fmla="*/ 14 w 574"/>
                <a:gd name="T49" fmla="*/ 348 h 783"/>
                <a:gd name="T50" fmla="*/ 19 w 574"/>
                <a:gd name="T51" fmla="*/ 433 h 783"/>
                <a:gd name="T52" fmla="*/ 72 w 574"/>
                <a:gd name="T53" fmla="*/ 451 h 783"/>
                <a:gd name="T54" fmla="*/ 82 w 574"/>
                <a:gd name="T55" fmla="*/ 469 h 783"/>
                <a:gd name="T56" fmla="*/ 81 w 574"/>
                <a:gd name="T57" fmla="*/ 517 h 783"/>
                <a:gd name="T58" fmla="*/ 129 w 574"/>
                <a:gd name="T59" fmla="*/ 533 h 783"/>
                <a:gd name="T60" fmla="*/ 154 w 574"/>
                <a:gd name="T61" fmla="*/ 558 h 783"/>
                <a:gd name="T62" fmla="*/ 231 w 574"/>
                <a:gd name="T63" fmla="*/ 608 h 783"/>
                <a:gd name="T64" fmla="*/ 245 w 574"/>
                <a:gd name="T65" fmla="*/ 645 h 783"/>
                <a:gd name="T66" fmla="*/ 245 w 574"/>
                <a:gd name="T67" fmla="*/ 659 h 783"/>
                <a:gd name="T68" fmla="*/ 255 w 574"/>
                <a:gd name="T69" fmla="*/ 728 h 783"/>
                <a:gd name="T70" fmla="*/ 280 w 574"/>
                <a:gd name="T71" fmla="*/ 778 h 783"/>
                <a:gd name="T72" fmla="*/ 334 w 574"/>
                <a:gd name="T73" fmla="*/ 783 h 783"/>
                <a:gd name="T74" fmla="*/ 335 w 574"/>
                <a:gd name="T75" fmla="*/ 783 h 783"/>
                <a:gd name="T76" fmla="*/ 388 w 574"/>
                <a:gd name="T77" fmla="*/ 753 h 783"/>
                <a:gd name="T78" fmla="*/ 424 w 574"/>
                <a:gd name="T79" fmla="*/ 726 h 783"/>
                <a:gd name="T80" fmla="*/ 447 w 574"/>
                <a:gd name="T81" fmla="*/ 706 h 783"/>
                <a:gd name="T82" fmla="*/ 487 w 574"/>
                <a:gd name="T83" fmla="*/ 674 h 783"/>
                <a:gd name="T84" fmla="*/ 541 w 574"/>
                <a:gd name="T85" fmla="*/ 652 h 783"/>
                <a:gd name="T86" fmla="*/ 563 w 574"/>
                <a:gd name="T87" fmla="*/ 607 h 783"/>
                <a:gd name="T88" fmla="*/ 558 w 574"/>
                <a:gd name="T89" fmla="*/ 569 h 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74" h="783">
                  <a:moveTo>
                    <a:pt x="554" y="553"/>
                  </a:moveTo>
                  <a:lnTo>
                    <a:pt x="554" y="553"/>
                  </a:lnTo>
                  <a:lnTo>
                    <a:pt x="556" y="549"/>
                  </a:lnTo>
                  <a:cubicBezTo>
                    <a:pt x="561" y="534"/>
                    <a:pt x="568" y="513"/>
                    <a:pt x="560" y="493"/>
                  </a:cubicBezTo>
                  <a:cubicBezTo>
                    <a:pt x="560" y="491"/>
                    <a:pt x="560" y="490"/>
                    <a:pt x="560" y="489"/>
                  </a:cubicBezTo>
                  <a:cubicBezTo>
                    <a:pt x="560" y="481"/>
                    <a:pt x="559" y="465"/>
                    <a:pt x="549" y="451"/>
                  </a:cubicBezTo>
                  <a:cubicBezTo>
                    <a:pt x="549" y="451"/>
                    <a:pt x="551" y="442"/>
                    <a:pt x="551" y="442"/>
                  </a:cubicBezTo>
                  <a:lnTo>
                    <a:pt x="560" y="402"/>
                  </a:lnTo>
                  <a:lnTo>
                    <a:pt x="499" y="402"/>
                  </a:lnTo>
                  <a:cubicBezTo>
                    <a:pt x="495" y="402"/>
                    <a:pt x="492" y="402"/>
                    <a:pt x="488" y="402"/>
                  </a:cubicBezTo>
                  <a:cubicBezTo>
                    <a:pt x="486" y="396"/>
                    <a:pt x="486" y="393"/>
                    <a:pt x="486" y="393"/>
                  </a:cubicBezTo>
                  <a:lnTo>
                    <a:pt x="486" y="393"/>
                  </a:lnTo>
                  <a:cubicBezTo>
                    <a:pt x="490" y="379"/>
                    <a:pt x="489" y="368"/>
                    <a:pt x="487" y="359"/>
                  </a:cubicBezTo>
                  <a:cubicBezTo>
                    <a:pt x="526" y="354"/>
                    <a:pt x="549" y="327"/>
                    <a:pt x="550" y="284"/>
                  </a:cubicBezTo>
                  <a:lnTo>
                    <a:pt x="550" y="271"/>
                  </a:lnTo>
                  <a:lnTo>
                    <a:pt x="529" y="248"/>
                  </a:lnTo>
                  <a:cubicBezTo>
                    <a:pt x="530" y="229"/>
                    <a:pt x="521" y="212"/>
                    <a:pt x="505" y="200"/>
                  </a:cubicBezTo>
                  <a:cubicBezTo>
                    <a:pt x="509" y="192"/>
                    <a:pt x="510" y="185"/>
                    <a:pt x="512" y="178"/>
                  </a:cubicBezTo>
                  <a:cubicBezTo>
                    <a:pt x="512" y="176"/>
                    <a:pt x="513" y="174"/>
                    <a:pt x="513" y="173"/>
                  </a:cubicBezTo>
                  <a:lnTo>
                    <a:pt x="522" y="142"/>
                  </a:lnTo>
                  <a:lnTo>
                    <a:pt x="509" y="138"/>
                  </a:lnTo>
                  <a:lnTo>
                    <a:pt x="483" y="35"/>
                  </a:lnTo>
                  <a:lnTo>
                    <a:pt x="458" y="125"/>
                  </a:lnTo>
                  <a:cubicBezTo>
                    <a:pt x="447" y="124"/>
                    <a:pt x="436" y="123"/>
                    <a:pt x="425" y="122"/>
                  </a:cubicBezTo>
                  <a:lnTo>
                    <a:pt x="407" y="96"/>
                  </a:lnTo>
                  <a:lnTo>
                    <a:pt x="394" y="104"/>
                  </a:lnTo>
                  <a:lnTo>
                    <a:pt x="385" y="93"/>
                  </a:lnTo>
                  <a:lnTo>
                    <a:pt x="372" y="102"/>
                  </a:lnTo>
                  <a:cubicBezTo>
                    <a:pt x="371" y="102"/>
                    <a:pt x="370" y="101"/>
                    <a:pt x="369" y="101"/>
                  </a:cubicBezTo>
                  <a:cubicBezTo>
                    <a:pt x="364" y="98"/>
                    <a:pt x="359" y="93"/>
                    <a:pt x="353" y="88"/>
                  </a:cubicBezTo>
                  <a:cubicBezTo>
                    <a:pt x="351" y="86"/>
                    <a:pt x="348" y="84"/>
                    <a:pt x="345" y="81"/>
                  </a:cubicBezTo>
                  <a:lnTo>
                    <a:pt x="289" y="25"/>
                  </a:lnTo>
                  <a:lnTo>
                    <a:pt x="284" y="14"/>
                  </a:lnTo>
                  <a:lnTo>
                    <a:pt x="199" y="0"/>
                  </a:lnTo>
                  <a:lnTo>
                    <a:pt x="192" y="16"/>
                  </a:lnTo>
                  <a:cubicBezTo>
                    <a:pt x="166" y="9"/>
                    <a:pt x="141" y="5"/>
                    <a:pt x="117" y="2"/>
                  </a:cubicBezTo>
                  <a:lnTo>
                    <a:pt x="100" y="0"/>
                  </a:lnTo>
                  <a:lnTo>
                    <a:pt x="78" y="13"/>
                  </a:lnTo>
                  <a:lnTo>
                    <a:pt x="14" y="73"/>
                  </a:lnTo>
                  <a:lnTo>
                    <a:pt x="14" y="87"/>
                  </a:lnTo>
                  <a:cubicBezTo>
                    <a:pt x="14" y="88"/>
                    <a:pt x="14" y="89"/>
                    <a:pt x="13" y="91"/>
                  </a:cubicBezTo>
                  <a:cubicBezTo>
                    <a:pt x="13" y="100"/>
                    <a:pt x="11" y="114"/>
                    <a:pt x="20" y="127"/>
                  </a:cubicBezTo>
                  <a:cubicBezTo>
                    <a:pt x="20" y="128"/>
                    <a:pt x="20" y="128"/>
                    <a:pt x="20" y="128"/>
                  </a:cubicBezTo>
                  <a:cubicBezTo>
                    <a:pt x="20" y="129"/>
                    <a:pt x="19" y="132"/>
                    <a:pt x="15" y="139"/>
                  </a:cubicBezTo>
                  <a:cubicBezTo>
                    <a:pt x="2" y="160"/>
                    <a:pt x="1" y="179"/>
                    <a:pt x="10" y="196"/>
                  </a:cubicBezTo>
                  <a:cubicBezTo>
                    <a:pt x="1" y="211"/>
                    <a:pt x="0" y="228"/>
                    <a:pt x="6" y="248"/>
                  </a:cubicBezTo>
                  <a:cubicBezTo>
                    <a:pt x="11" y="264"/>
                    <a:pt x="17" y="280"/>
                    <a:pt x="23" y="297"/>
                  </a:cubicBezTo>
                  <a:lnTo>
                    <a:pt x="23" y="298"/>
                  </a:lnTo>
                  <a:cubicBezTo>
                    <a:pt x="15" y="312"/>
                    <a:pt x="15" y="328"/>
                    <a:pt x="15" y="337"/>
                  </a:cubicBezTo>
                  <a:lnTo>
                    <a:pt x="14" y="348"/>
                  </a:lnTo>
                  <a:cubicBezTo>
                    <a:pt x="14" y="360"/>
                    <a:pt x="14" y="371"/>
                    <a:pt x="12" y="381"/>
                  </a:cubicBezTo>
                  <a:cubicBezTo>
                    <a:pt x="10" y="392"/>
                    <a:pt x="4" y="415"/>
                    <a:pt x="19" y="433"/>
                  </a:cubicBezTo>
                  <a:cubicBezTo>
                    <a:pt x="33" y="451"/>
                    <a:pt x="57" y="451"/>
                    <a:pt x="67" y="451"/>
                  </a:cubicBezTo>
                  <a:cubicBezTo>
                    <a:pt x="68" y="451"/>
                    <a:pt x="70" y="451"/>
                    <a:pt x="72" y="451"/>
                  </a:cubicBezTo>
                  <a:cubicBezTo>
                    <a:pt x="72" y="452"/>
                    <a:pt x="73" y="453"/>
                    <a:pt x="73" y="454"/>
                  </a:cubicBezTo>
                  <a:cubicBezTo>
                    <a:pt x="75" y="458"/>
                    <a:pt x="78" y="464"/>
                    <a:pt x="82" y="469"/>
                  </a:cubicBezTo>
                  <a:cubicBezTo>
                    <a:pt x="81" y="470"/>
                    <a:pt x="61" y="496"/>
                    <a:pt x="61" y="496"/>
                  </a:cubicBezTo>
                  <a:lnTo>
                    <a:pt x="81" y="517"/>
                  </a:lnTo>
                  <a:cubicBezTo>
                    <a:pt x="87" y="525"/>
                    <a:pt x="95" y="529"/>
                    <a:pt x="105" y="530"/>
                  </a:cubicBezTo>
                  <a:cubicBezTo>
                    <a:pt x="113" y="531"/>
                    <a:pt x="121" y="532"/>
                    <a:pt x="129" y="533"/>
                  </a:cubicBezTo>
                  <a:cubicBezTo>
                    <a:pt x="144" y="534"/>
                    <a:pt x="149" y="538"/>
                    <a:pt x="152" y="552"/>
                  </a:cubicBezTo>
                  <a:lnTo>
                    <a:pt x="154" y="558"/>
                  </a:lnTo>
                  <a:cubicBezTo>
                    <a:pt x="160" y="583"/>
                    <a:pt x="178" y="600"/>
                    <a:pt x="204" y="604"/>
                  </a:cubicBezTo>
                  <a:cubicBezTo>
                    <a:pt x="213" y="605"/>
                    <a:pt x="222" y="607"/>
                    <a:pt x="231" y="608"/>
                  </a:cubicBezTo>
                  <a:cubicBezTo>
                    <a:pt x="236" y="616"/>
                    <a:pt x="241" y="623"/>
                    <a:pt x="243" y="631"/>
                  </a:cubicBezTo>
                  <a:cubicBezTo>
                    <a:pt x="244" y="633"/>
                    <a:pt x="245" y="639"/>
                    <a:pt x="245" y="645"/>
                  </a:cubicBezTo>
                  <a:cubicBezTo>
                    <a:pt x="245" y="648"/>
                    <a:pt x="245" y="652"/>
                    <a:pt x="246" y="656"/>
                  </a:cubicBezTo>
                  <a:cubicBezTo>
                    <a:pt x="246" y="657"/>
                    <a:pt x="245" y="657"/>
                    <a:pt x="245" y="659"/>
                  </a:cubicBezTo>
                  <a:cubicBezTo>
                    <a:pt x="245" y="665"/>
                    <a:pt x="245" y="675"/>
                    <a:pt x="250" y="685"/>
                  </a:cubicBezTo>
                  <a:cubicBezTo>
                    <a:pt x="261" y="709"/>
                    <a:pt x="262" y="717"/>
                    <a:pt x="255" y="728"/>
                  </a:cubicBezTo>
                  <a:lnTo>
                    <a:pt x="227" y="773"/>
                  </a:lnTo>
                  <a:lnTo>
                    <a:pt x="280" y="778"/>
                  </a:lnTo>
                  <a:cubicBezTo>
                    <a:pt x="286" y="779"/>
                    <a:pt x="291" y="779"/>
                    <a:pt x="296" y="780"/>
                  </a:cubicBezTo>
                  <a:cubicBezTo>
                    <a:pt x="309" y="781"/>
                    <a:pt x="321" y="783"/>
                    <a:pt x="334" y="783"/>
                  </a:cubicBezTo>
                  <a:lnTo>
                    <a:pt x="335" y="783"/>
                  </a:lnTo>
                  <a:lnTo>
                    <a:pt x="335" y="783"/>
                  </a:lnTo>
                  <a:cubicBezTo>
                    <a:pt x="350" y="783"/>
                    <a:pt x="376" y="775"/>
                    <a:pt x="386" y="753"/>
                  </a:cubicBezTo>
                  <a:cubicBezTo>
                    <a:pt x="386" y="753"/>
                    <a:pt x="387" y="753"/>
                    <a:pt x="388" y="753"/>
                  </a:cubicBezTo>
                  <a:lnTo>
                    <a:pt x="416" y="754"/>
                  </a:lnTo>
                  <a:cubicBezTo>
                    <a:pt x="416" y="754"/>
                    <a:pt x="424" y="727"/>
                    <a:pt x="424" y="726"/>
                  </a:cubicBezTo>
                  <a:cubicBezTo>
                    <a:pt x="425" y="726"/>
                    <a:pt x="427" y="725"/>
                    <a:pt x="429" y="724"/>
                  </a:cubicBezTo>
                  <a:cubicBezTo>
                    <a:pt x="432" y="722"/>
                    <a:pt x="442" y="717"/>
                    <a:pt x="447" y="706"/>
                  </a:cubicBezTo>
                  <a:cubicBezTo>
                    <a:pt x="452" y="698"/>
                    <a:pt x="461" y="692"/>
                    <a:pt x="472" y="685"/>
                  </a:cubicBezTo>
                  <a:cubicBezTo>
                    <a:pt x="477" y="681"/>
                    <a:pt x="482" y="678"/>
                    <a:pt x="487" y="674"/>
                  </a:cubicBezTo>
                  <a:cubicBezTo>
                    <a:pt x="491" y="676"/>
                    <a:pt x="496" y="676"/>
                    <a:pt x="500" y="676"/>
                  </a:cubicBezTo>
                  <a:cubicBezTo>
                    <a:pt x="517" y="676"/>
                    <a:pt x="533" y="667"/>
                    <a:pt x="541" y="652"/>
                  </a:cubicBezTo>
                  <a:cubicBezTo>
                    <a:pt x="547" y="641"/>
                    <a:pt x="553" y="629"/>
                    <a:pt x="558" y="619"/>
                  </a:cubicBezTo>
                  <a:lnTo>
                    <a:pt x="563" y="607"/>
                  </a:lnTo>
                  <a:lnTo>
                    <a:pt x="574" y="586"/>
                  </a:lnTo>
                  <a:lnTo>
                    <a:pt x="558" y="569"/>
                  </a:lnTo>
                  <a:cubicBezTo>
                    <a:pt x="553" y="564"/>
                    <a:pt x="551" y="562"/>
                    <a:pt x="554" y="553"/>
                  </a:cubicBezTo>
                  <a:close/>
                </a:path>
              </a:pathLst>
            </a:custGeom>
            <a:pattFill prst="wdUpDiag">
              <a:fgClr>
                <a:schemeClr val="accent6"/>
              </a:fgClr>
              <a:bgClr>
                <a:schemeClr val="tx2"/>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43" name="Freeform 240"/>
            <p:cNvSpPr>
              <a:spLocks/>
            </p:cNvSpPr>
            <p:nvPr/>
          </p:nvSpPr>
          <p:spPr bwMode="auto">
            <a:xfrm>
              <a:off x="9434513" y="5854700"/>
              <a:ext cx="719138" cy="477838"/>
            </a:xfrm>
            <a:custGeom>
              <a:avLst/>
              <a:gdLst>
                <a:gd name="T0" fmla="*/ 734 w 754"/>
                <a:gd name="T1" fmla="*/ 254 h 500"/>
                <a:gd name="T2" fmla="*/ 725 w 754"/>
                <a:gd name="T3" fmla="*/ 238 h 500"/>
                <a:gd name="T4" fmla="*/ 672 w 754"/>
                <a:gd name="T5" fmla="*/ 70 h 500"/>
                <a:gd name="T6" fmla="*/ 669 w 754"/>
                <a:gd name="T7" fmla="*/ 64 h 500"/>
                <a:gd name="T8" fmla="*/ 653 w 754"/>
                <a:gd name="T9" fmla="*/ 74 h 500"/>
                <a:gd name="T10" fmla="*/ 629 w 754"/>
                <a:gd name="T11" fmla="*/ 37 h 500"/>
                <a:gd name="T12" fmla="*/ 603 w 754"/>
                <a:gd name="T13" fmla="*/ 43 h 500"/>
                <a:gd name="T14" fmla="*/ 580 w 754"/>
                <a:gd name="T15" fmla="*/ 36 h 500"/>
                <a:gd name="T16" fmla="*/ 539 w 754"/>
                <a:gd name="T17" fmla="*/ 44 h 500"/>
                <a:gd name="T18" fmla="*/ 535 w 754"/>
                <a:gd name="T19" fmla="*/ 43 h 500"/>
                <a:gd name="T20" fmla="*/ 512 w 754"/>
                <a:gd name="T21" fmla="*/ 36 h 500"/>
                <a:gd name="T22" fmla="*/ 496 w 754"/>
                <a:gd name="T23" fmla="*/ 26 h 500"/>
                <a:gd name="T24" fmla="*/ 436 w 754"/>
                <a:gd name="T25" fmla="*/ 57 h 500"/>
                <a:gd name="T26" fmla="*/ 395 w 754"/>
                <a:gd name="T27" fmla="*/ 86 h 500"/>
                <a:gd name="T28" fmla="*/ 375 w 754"/>
                <a:gd name="T29" fmla="*/ 84 h 500"/>
                <a:gd name="T30" fmla="*/ 323 w 754"/>
                <a:gd name="T31" fmla="*/ 42 h 500"/>
                <a:gd name="T32" fmla="*/ 229 w 754"/>
                <a:gd name="T33" fmla="*/ 97 h 500"/>
                <a:gd name="T34" fmla="*/ 222 w 754"/>
                <a:gd name="T35" fmla="*/ 155 h 500"/>
                <a:gd name="T36" fmla="*/ 198 w 754"/>
                <a:gd name="T37" fmla="*/ 128 h 500"/>
                <a:gd name="T38" fmla="*/ 180 w 754"/>
                <a:gd name="T39" fmla="*/ 42 h 500"/>
                <a:gd name="T40" fmla="*/ 80 w 754"/>
                <a:gd name="T41" fmla="*/ 16 h 500"/>
                <a:gd name="T42" fmla="*/ 41 w 754"/>
                <a:gd name="T43" fmla="*/ 42 h 500"/>
                <a:gd name="T44" fmla="*/ 14 w 754"/>
                <a:gd name="T45" fmla="*/ 72 h 500"/>
                <a:gd name="T46" fmla="*/ 9 w 754"/>
                <a:gd name="T47" fmla="*/ 113 h 500"/>
                <a:gd name="T48" fmla="*/ 19 w 754"/>
                <a:gd name="T49" fmla="*/ 187 h 500"/>
                <a:gd name="T50" fmla="*/ 17 w 754"/>
                <a:gd name="T51" fmla="*/ 233 h 500"/>
                <a:gd name="T52" fmla="*/ 72 w 754"/>
                <a:gd name="T53" fmla="*/ 256 h 500"/>
                <a:gd name="T54" fmla="*/ 114 w 754"/>
                <a:gd name="T55" fmla="*/ 299 h 500"/>
                <a:gd name="T56" fmla="*/ 205 w 754"/>
                <a:gd name="T57" fmla="*/ 446 h 500"/>
                <a:gd name="T58" fmla="*/ 242 w 754"/>
                <a:gd name="T59" fmla="*/ 449 h 500"/>
                <a:gd name="T60" fmla="*/ 316 w 754"/>
                <a:gd name="T61" fmla="*/ 478 h 500"/>
                <a:gd name="T62" fmla="*/ 342 w 754"/>
                <a:gd name="T63" fmla="*/ 476 h 500"/>
                <a:gd name="T64" fmla="*/ 376 w 754"/>
                <a:gd name="T65" fmla="*/ 495 h 500"/>
                <a:gd name="T66" fmla="*/ 466 w 754"/>
                <a:gd name="T67" fmla="*/ 472 h 500"/>
                <a:gd name="T68" fmla="*/ 480 w 754"/>
                <a:gd name="T69" fmla="*/ 465 h 500"/>
                <a:gd name="T70" fmla="*/ 493 w 754"/>
                <a:gd name="T71" fmla="*/ 457 h 500"/>
                <a:gd name="T72" fmla="*/ 582 w 754"/>
                <a:gd name="T73" fmla="*/ 473 h 500"/>
                <a:gd name="T74" fmla="*/ 603 w 754"/>
                <a:gd name="T75" fmla="*/ 445 h 500"/>
                <a:gd name="T76" fmla="*/ 613 w 754"/>
                <a:gd name="T77" fmla="*/ 352 h 500"/>
                <a:gd name="T78" fmla="*/ 628 w 754"/>
                <a:gd name="T79" fmla="*/ 301 h 500"/>
                <a:gd name="T80" fmla="*/ 653 w 754"/>
                <a:gd name="T81" fmla="*/ 322 h 500"/>
                <a:gd name="T82" fmla="*/ 744 w 754"/>
                <a:gd name="T83" fmla="*/ 311 h 500"/>
                <a:gd name="T84" fmla="*/ 743 w 754"/>
                <a:gd name="T85" fmla="*/ 272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54" h="500">
                  <a:moveTo>
                    <a:pt x="734" y="254"/>
                  </a:moveTo>
                  <a:lnTo>
                    <a:pt x="734" y="254"/>
                  </a:lnTo>
                  <a:cubicBezTo>
                    <a:pt x="731" y="250"/>
                    <a:pt x="729" y="247"/>
                    <a:pt x="727" y="244"/>
                  </a:cubicBezTo>
                  <a:cubicBezTo>
                    <a:pt x="726" y="242"/>
                    <a:pt x="725" y="240"/>
                    <a:pt x="725" y="238"/>
                  </a:cubicBezTo>
                  <a:cubicBezTo>
                    <a:pt x="721" y="226"/>
                    <a:pt x="717" y="214"/>
                    <a:pt x="715" y="203"/>
                  </a:cubicBezTo>
                  <a:cubicBezTo>
                    <a:pt x="709" y="153"/>
                    <a:pt x="691" y="109"/>
                    <a:pt x="672" y="70"/>
                  </a:cubicBezTo>
                  <a:lnTo>
                    <a:pt x="671" y="66"/>
                  </a:lnTo>
                  <a:lnTo>
                    <a:pt x="669" y="64"/>
                  </a:lnTo>
                  <a:lnTo>
                    <a:pt x="653" y="74"/>
                  </a:lnTo>
                  <a:cubicBezTo>
                    <a:pt x="653" y="74"/>
                    <a:pt x="653" y="74"/>
                    <a:pt x="653" y="74"/>
                  </a:cubicBezTo>
                  <a:lnTo>
                    <a:pt x="668" y="63"/>
                  </a:lnTo>
                  <a:cubicBezTo>
                    <a:pt x="665" y="56"/>
                    <a:pt x="654" y="37"/>
                    <a:pt x="629" y="37"/>
                  </a:cubicBezTo>
                  <a:cubicBezTo>
                    <a:pt x="625" y="37"/>
                    <a:pt x="620" y="38"/>
                    <a:pt x="616" y="39"/>
                  </a:cubicBezTo>
                  <a:lnTo>
                    <a:pt x="603" y="43"/>
                  </a:lnTo>
                  <a:lnTo>
                    <a:pt x="589" y="36"/>
                  </a:lnTo>
                  <a:lnTo>
                    <a:pt x="580" y="36"/>
                  </a:lnTo>
                  <a:cubicBezTo>
                    <a:pt x="571" y="37"/>
                    <a:pt x="562" y="39"/>
                    <a:pt x="554" y="41"/>
                  </a:cubicBezTo>
                  <a:cubicBezTo>
                    <a:pt x="549" y="43"/>
                    <a:pt x="543" y="44"/>
                    <a:pt x="539" y="44"/>
                  </a:cubicBezTo>
                  <a:cubicBezTo>
                    <a:pt x="537" y="44"/>
                    <a:pt x="537" y="44"/>
                    <a:pt x="536" y="43"/>
                  </a:cubicBezTo>
                  <a:lnTo>
                    <a:pt x="535" y="43"/>
                  </a:lnTo>
                  <a:lnTo>
                    <a:pt x="517" y="33"/>
                  </a:lnTo>
                  <a:lnTo>
                    <a:pt x="512" y="36"/>
                  </a:lnTo>
                  <a:cubicBezTo>
                    <a:pt x="510" y="34"/>
                    <a:pt x="509" y="33"/>
                    <a:pt x="507" y="32"/>
                  </a:cubicBezTo>
                  <a:lnTo>
                    <a:pt x="496" y="26"/>
                  </a:lnTo>
                  <a:lnTo>
                    <a:pt x="440" y="38"/>
                  </a:lnTo>
                  <a:lnTo>
                    <a:pt x="436" y="57"/>
                  </a:lnTo>
                  <a:cubicBezTo>
                    <a:pt x="419" y="60"/>
                    <a:pt x="405" y="70"/>
                    <a:pt x="397" y="86"/>
                  </a:cubicBezTo>
                  <a:cubicBezTo>
                    <a:pt x="396" y="86"/>
                    <a:pt x="396" y="86"/>
                    <a:pt x="395" y="86"/>
                  </a:cubicBezTo>
                  <a:cubicBezTo>
                    <a:pt x="393" y="86"/>
                    <a:pt x="392" y="85"/>
                    <a:pt x="390" y="85"/>
                  </a:cubicBezTo>
                  <a:cubicBezTo>
                    <a:pt x="385" y="85"/>
                    <a:pt x="380" y="84"/>
                    <a:pt x="375" y="84"/>
                  </a:cubicBezTo>
                  <a:cubicBezTo>
                    <a:pt x="356" y="84"/>
                    <a:pt x="353" y="82"/>
                    <a:pt x="350" y="78"/>
                  </a:cubicBezTo>
                  <a:lnTo>
                    <a:pt x="323" y="42"/>
                  </a:lnTo>
                  <a:lnTo>
                    <a:pt x="285" y="94"/>
                  </a:lnTo>
                  <a:lnTo>
                    <a:pt x="229" y="97"/>
                  </a:lnTo>
                  <a:lnTo>
                    <a:pt x="232" y="131"/>
                  </a:lnTo>
                  <a:cubicBezTo>
                    <a:pt x="233" y="140"/>
                    <a:pt x="231" y="146"/>
                    <a:pt x="222" y="155"/>
                  </a:cubicBezTo>
                  <a:cubicBezTo>
                    <a:pt x="219" y="154"/>
                    <a:pt x="216" y="152"/>
                    <a:pt x="213" y="151"/>
                  </a:cubicBezTo>
                  <a:cubicBezTo>
                    <a:pt x="208" y="147"/>
                    <a:pt x="204" y="141"/>
                    <a:pt x="198" y="128"/>
                  </a:cubicBezTo>
                  <a:cubicBezTo>
                    <a:pt x="194" y="120"/>
                    <a:pt x="193" y="109"/>
                    <a:pt x="192" y="97"/>
                  </a:cubicBezTo>
                  <a:cubicBezTo>
                    <a:pt x="191" y="80"/>
                    <a:pt x="189" y="62"/>
                    <a:pt x="180" y="42"/>
                  </a:cubicBezTo>
                  <a:cubicBezTo>
                    <a:pt x="161" y="4"/>
                    <a:pt x="133" y="0"/>
                    <a:pt x="121" y="0"/>
                  </a:cubicBezTo>
                  <a:cubicBezTo>
                    <a:pt x="107" y="0"/>
                    <a:pt x="93" y="5"/>
                    <a:pt x="80" y="16"/>
                  </a:cubicBezTo>
                  <a:cubicBezTo>
                    <a:pt x="79" y="17"/>
                    <a:pt x="76" y="19"/>
                    <a:pt x="72" y="20"/>
                  </a:cubicBezTo>
                  <a:cubicBezTo>
                    <a:pt x="63" y="24"/>
                    <a:pt x="51" y="30"/>
                    <a:pt x="41" y="42"/>
                  </a:cubicBezTo>
                  <a:cubicBezTo>
                    <a:pt x="35" y="49"/>
                    <a:pt x="29" y="56"/>
                    <a:pt x="23" y="63"/>
                  </a:cubicBezTo>
                  <a:cubicBezTo>
                    <a:pt x="23" y="63"/>
                    <a:pt x="16" y="70"/>
                    <a:pt x="14" y="72"/>
                  </a:cubicBezTo>
                  <a:lnTo>
                    <a:pt x="0" y="87"/>
                  </a:lnTo>
                  <a:lnTo>
                    <a:pt x="9" y="113"/>
                  </a:lnTo>
                  <a:cubicBezTo>
                    <a:pt x="10" y="115"/>
                    <a:pt x="11" y="118"/>
                    <a:pt x="12" y="121"/>
                  </a:cubicBezTo>
                  <a:cubicBezTo>
                    <a:pt x="22" y="150"/>
                    <a:pt x="28" y="169"/>
                    <a:pt x="19" y="187"/>
                  </a:cubicBezTo>
                  <a:cubicBezTo>
                    <a:pt x="14" y="198"/>
                    <a:pt x="15" y="208"/>
                    <a:pt x="16" y="214"/>
                  </a:cubicBezTo>
                  <a:lnTo>
                    <a:pt x="17" y="233"/>
                  </a:lnTo>
                  <a:lnTo>
                    <a:pt x="47" y="246"/>
                  </a:lnTo>
                  <a:cubicBezTo>
                    <a:pt x="56" y="250"/>
                    <a:pt x="64" y="253"/>
                    <a:pt x="72" y="256"/>
                  </a:cubicBezTo>
                  <a:cubicBezTo>
                    <a:pt x="94" y="265"/>
                    <a:pt x="100" y="272"/>
                    <a:pt x="103" y="282"/>
                  </a:cubicBezTo>
                  <a:cubicBezTo>
                    <a:pt x="105" y="291"/>
                    <a:pt x="110" y="296"/>
                    <a:pt x="114" y="299"/>
                  </a:cubicBezTo>
                  <a:cubicBezTo>
                    <a:pt x="119" y="324"/>
                    <a:pt x="128" y="345"/>
                    <a:pt x="138" y="363"/>
                  </a:cubicBezTo>
                  <a:cubicBezTo>
                    <a:pt x="154" y="395"/>
                    <a:pt x="177" y="422"/>
                    <a:pt x="205" y="446"/>
                  </a:cubicBezTo>
                  <a:lnTo>
                    <a:pt x="223" y="460"/>
                  </a:lnTo>
                  <a:lnTo>
                    <a:pt x="242" y="449"/>
                  </a:lnTo>
                  <a:cubicBezTo>
                    <a:pt x="242" y="449"/>
                    <a:pt x="244" y="451"/>
                    <a:pt x="244" y="451"/>
                  </a:cubicBezTo>
                  <a:cubicBezTo>
                    <a:pt x="264" y="465"/>
                    <a:pt x="287" y="478"/>
                    <a:pt x="316" y="478"/>
                  </a:cubicBezTo>
                  <a:cubicBezTo>
                    <a:pt x="322" y="478"/>
                    <a:pt x="329" y="478"/>
                    <a:pt x="335" y="476"/>
                  </a:cubicBezTo>
                  <a:cubicBezTo>
                    <a:pt x="339" y="476"/>
                    <a:pt x="341" y="476"/>
                    <a:pt x="342" y="476"/>
                  </a:cubicBezTo>
                  <a:cubicBezTo>
                    <a:pt x="344" y="476"/>
                    <a:pt x="344" y="476"/>
                    <a:pt x="345" y="477"/>
                  </a:cubicBezTo>
                  <a:cubicBezTo>
                    <a:pt x="352" y="486"/>
                    <a:pt x="362" y="492"/>
                    <a:pt x="376" y="495"/>
                  </a:cubicBezTo>
                  <a:cubicBezTo>
                    <a:pt x="387" y="498"/>
                    <a:pt x="398" y="500"/>
                    <a:pt x="409" y="500"/>
                  </a:cubicBezTo>
                  <a:cubicBezTo>
                    <a:pt x="433" y="500"/>
                    <a:pt x="452" y="490"/>
                    <a:pt x="466" y="472"/>
                  </a:cubicBezTo>
                  <a:cubicBezTo>
                    <a:pt x="467" y="471"/>
                    <a:pt x="468" y="471"/>
                    <a:pt x="469" y="471"/>
                  </a:cubicBezTo>
                  <a:cubicBezTo>
                    <a:pt x="473" y="469"/>
                    <a:pt x="477" y="467"/>
                    <a:pt x="480" y="465"/>
                  </a:cubicBezTo>
                  <a:lnTo>
                    <a:pt x="484" y="463"/>
                  </a:lnTo>
                  <a:cubicBezTo>
                    <a:pt x="486" y="461"/>
                    <a:pt x="490" y="459"/>
                    <a:pt x="493" y="457"/>
                  </a:cubicBezTo>
                  <a:cubicBezTo>
                    <a:pt x="507" y="471"/>
                    <a:pt x="528" y="480"/>
                    <a:pt x="550" y="480"/>
                  </a:cubicBezTo>
                  <a:cubicBezTo>
                    <a:pt x="561" y="480"/>
                    <a:pt x="572" y="477"/>
                    <a:pt x="582" y="473"/>
                  </a:cubicBezTo>
                  <a:lnTo>
                    <a:pt x="602" y="465"/>
                  </a:lnTo>
                  <a:lnTo>
                    <a:pt x="603" y="445"/>
                  </a:lnTo>
                  <a:cubicBezTo>
                    <a:pt x="604" y="430"/>
                    <a:pt x="606" y="423"/>
                    <a:pt x="611" y="418"/>
                  </a:cubicBezTo>
                  <a:cubicBezTo>
                    <a:pt x="629" y="399"/>
                    <a:pt x="630" y="371"/>
                    <a:pt x="613" y="352"/>
                  </a:cubicBezTo>
                  <a:cubicBezTo>
                    <a:pt x="619" y="342"/>
                    <a:pt x="626" y="327"/>
                    <a:pt x="621" y="308"/>
                  </a:cubicBezTo>
                  <a:cubicBezTo>
                    <a:pt x="625" y="302"/>
                    <a:pt x="627" y="301"/>
                    <a:pt x="628" y="301"/>
                  </a:cubicBezTo>
                  <a:cubicBezTo>
                    <a:pt x="628" y="301"/>
                    <a:pt x="628" y="301"/>
                    <a:pt x="628" y="301"/>
                  </a:cubicBezTo>
                  <a:cubicBezTo>
                    <a:pt x="637" y="307"/>
                    <a:pt x="646" y="315"/>
                    <a:pt x="653" y="322"/>
                  </a:cubicBezTo>
                  <a:cubicBezTo>
                    <a:pt x="664" y="332"/>
                    <a:pt x="678" y="343"/>
                    <a:pt x="696" y="343"/>
                  </a:cubicBezTo>
                  <a:cubicBezTo>
                    <a:pt x="722" y="343"/>
                    <a:pt x="737" y="321"/>
                    <a:pt x="744" y="311"/>
                  </a:cubicBezTo>
                  <a:lnTo>
                    <a:pt x="754" y="295"/>
                  </a:lnTo>
                  <a:lnTo>
                    <a:pt x="743" y="272"/>
                  </a:lnTo>
                  <a:cubicBezTo>
                    <a:pt x="740" y="266"/>
                    <a:pt x="737" y="260"/>
                    <a:pt x="734" y="254"/>
                  </a:cubicBezTo>
                  <a:close/>
                </a:path>
              </a:pathLst>
            </a:custGeom>
            <a:pattFill prst="wdUpDiag">
              <a:fgClr>
                <a:schemeClr val="accent6"/>
              </a:fgClr>
              <a:bgClr>
                <a:schemeClr val="accent5"/>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44" name="Freeform 241"/>
            <p:cNvSpPr>
              <a:spLocks/>
            </p:cNvSpPr>
            <p:nvPr/>
          </p:nvSpPr>
          <p:spPr bwMode="auto">
            <a:xfrm>
              <a:off x="10436225" y="5805488"/>
              <a:ext cx="508000" cy="708025"/>
            </a:xfrm>
            <a:custGeom>
              <a:avLst/>
              <a:gdLst>
                <a:gd name="T0" fmla="*/ 527 w 533"/>
                <a:gd name="T1" fmla="*/ 575 h 741"/>
                <a:gd name="T2" fmla="*/ 515 w 533"/>
                <a:gd name="T3" fmla="*/ 542 h 741"/>
                <a:gd name="T4" fmla="*/ 493 w 533"/>
                <a:gd name="T5" fmla="*/ 510 h 741"/>
                <a:gd name="T6" fmla="*/ 480 w 533"/>
                <a:gd name="T7" fmla="*/ 478 h 741"/>
                <a:gd name="T8" fmla="*/ 462 w 533"/>
                <a:gd name="T9" fmla="*/ 450 h 741"/>
                <a:gd name="T10" fmla="*/ 420 w 533"/>
                <a:gd name="T11" fmla="*/ 411 h 741"/>
                <a:gd name="T12" fmla="*/ 374 w 533"/>
                <a:gd name="T13" fmla="*/ 352 h 741"/>
                <a:gd name="T14" fmla="*/ 372 w 533"/>
                <a:gd name="T15" fmla="*/ 329 h 741"/>
                <a:gd name="T16" fmla="*/ 384 w 533"/>
                <a:gd name="T17" fmla="*/ 305 h 741"/>
                <a:gd name="T18" fmla="*/ 419 w 533"/>
                <a:gd name="T19" fmla="*/ 276 h 741"/>
                <a:gd name="T20" fmla="*/ 414 w 533"/>
                <a:gd name="T21" fmla="*/ 247 h 741"/>
                <a:gd name="T22" fmla="*/ 430 w 533"/>
                <a:gd name="T23" fmla="*/ 216 h 741"/>
                <a:gd name="T24" fmla="*/ 474 w 533"/>
                <a:gd name="T25" fmla="*/ 204 h 741"/>
                <a:gd name="T26" fmla="*/ 486 w 533"/>
                <a:gd name="T27" fmla="*/ 153 h 741"/>
                <a:gd name="T28" fmla="*/ 467 w 533"/>
                <a:gd name="T29" fmla="*/ 83 h 741"/>
                <a:gd name="T30" fmla="*/ 448 w 533"/>
                <a:gd name="T31" fmla="*/ 73 h 741"/>
                <a:gd name="T32" fmla="*/ 350 w 533"/>
                <a:gd name="T33" fmla="*/ 44 h 741"/>
                <a:gd name="T34" fmla="*/ 312 w 533"/>
                <a:gd name="T35" fmla="*/ 61 h 741"/>
                <a:gd name="T36" fmla="*/ 293 w 533"/>
                <a:gd name="T37" fmla="*/ 36 h 741"/>
                <a:gd name="T38" fmla="*/ 260 w 533"/>
                <a:gd name="T39" fmla="*/ 42 h 741"/>
                <a:gd name="T40" fmla="*/ 176 w 533"/>
                <a:gd name="T41" fmla="*/ 0 h 741"/>
                <a:gd name="T42" fmla="*/ 144 w 533"/>
                <a:gd name="T43" fmla="*/ 37 h 741"/>
                <a:gd name="T44" fmla="*/ 136 w 533"/>
                <a:gd name="T45" fmla="*/ 66 h 741"/>
                <a:gd name="T46" fmla="*/ 120 w 533"/>
                <a:gd name="T47" fmla="*/ 105 h 741"/>
                <a:gd name="T48" fmla="*/ 54 w 533"/>
                <a:gd name="T49" fmla="*/ 179 h 741"/>
                <a:gd name="T50" fmla="*/ 48 w 533"/>
                <a:gd name="T51" fmla="*/ 185 h 741"/>
                <a:gd name="T52" fmla="*/ 14 w 533"/>
                <a:gd name="T53" fmla="*/ 196 h 741"/>
                <a:gd name="T54" fmla="*/ 7 w 533"/>
                <a:gd name="T55" fmla="*/ 224 h 741"/>
                <a:gd name="T56" fmla="*/ 80 w 533"/>
                <a:gd name="T57" fmla="*/ 325 h 741"/>
                <a:gd name="T58" fmla="*/ 86 w 533"/>
                <a:gd name="T59" fmla="*/ 328 h 741"/>
                <a:gd name="T60" fmla="*/ 51 w 533"/>
                <a:gd name="T61" fmla="*/ 396 h 741"/>
                <a:gd name="T62" fmla="*/ 89 w 533"/>
                <a:gd name="T63" fmla="*/ 431 h 741"/>
                <a:gd name="T64" fmla="*/ 101 w 533"/>
                <a:gd name="T65" fmla="*/ 447 h 741"/>
                <a:gd name="T66" fmla="*/ 89 w 533"/>
                <a:gd name="T67" fmla="*/ 459 h 741"/>
                <a:gd name="T68" fmla="*/ 146 w 533"/>
                <a:gd name="T69" fmla="*/ 545 h 741"/>
                <a:gd name="T70" fmla="*/ 222 w 533"/>
                <a:gd name="T71" fmla="*/ 577 h 741"/>
                <a:gd name="T72" fmla="*/ 233 w 533"/>
                <a:gd name="T73" fmla="*/ 611 h 741"/>
                <a:gd name="T74" fmla="*/ 205 w 533"/>
                <a:gd name="T75" fmla="*/ 680 h 741"/>
                <a:gd name="T76" fmla="*/ 303 w 533"/>
                <a:gd name="T77" fmla="*/ 723 h 741"/>
                <a:gd name="T78" fmla="*/ 316 w 533"/>
                <a:gd name="T79" fmla="*/ 711 h 741"/>
                <a:gd name="T80" fmla="*/ 355 w 533"/>
                <a:gd name="T81" fmla="*/ 702 h 741"/>
                <a:gd name="T82" fmla="*/ 404 w 533"/>
                <a:gd name="T83" fmla="*/ 707 h 741"/>
                <a:gd name="T84" fmla="*/ 480 w 533"/>
                <a:gd name="T85" fmla="*/ 643 h 741"/>
                <a:gd name="T86" fmla="*/ 518 w 533"/>
                <a:gd name="T87" fmla="*/ 608 h 741"/>
                <a:gd name="T88" fmla="*/ 527 w 533"/>
                <a:gd name="T89" fmla="*/ 575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33" h="741">
                  <a:moveTo>
                    <a:pt x="527" y="575"/>
                  </a:moveTo>
                  <a:lnTo>
                    <a:pt x="527" y="575"/>
                  </a:lnTo>
                  <a:cubicBezTo>
                    <a:pt x="527" y="572"/>
                    <a:pt x="526" y="570"/>
                    <a:pt x="526" y="567"/>
                  </a:cubicBezTo>
                  <a:cubicBezTo>
                    <a:pt x="524" y="560"/>
                    <a:pt x="522" y="551"/>
                    <a:pt x="515" y="542"/>
                  </a:cubicBezTo>
                  <a:cubicBezTo>
                    <a:pt x="512" y="538"/>
                    <a:pt x="509" y="534"/>
                    <a:pt x="506" y="531"/>
                  </a:cubicBezTo>
                  <a:cubicBezTo>
                    <a:pt x="496" y="518"/>
                    <a:pt x="493" y="514"/>
                    <a:pt x="493" y="510"/>
                  </a:cubicBezTo>
                  <a:cubicBezTo>
                    <a:pt x="494" y="499"/>
                    <a:pt x="489" y="488"/>
                    <a:pt x="480" y="481"/>
                  </a:cubicBezTo>
                  <a:cubicBezTo>
                    <a:pt x="480" y="480"/>
                    <a:pt x="480" y="479"/>
                    <a:pt x="480" y="478"/>
                  </a:cubicBezTo>
                  <a:lnTo>
                    <a:pt x="479" y="458"/>
                  </a:lnTo>
                  <a:lnTo>
                    <a:pt x="462" y="450"/>
                  </a:lnTo>
                  <a:cubicBezTo>
                    <a:pt x="447" y="442"/>
                    <a:pt x="447" y="442"/>
                    <a:pt x="438" y="428"/>
                  </a:cubicBezTo>
                  <a:cubicBezTo>
                    <a:pt x="436" y="425"/>
                    <a:pt x="430" y="416"/>
                    <a:pt x="420" y="411"/>
                  </a:cubicBezTo>
                  <a:cubicBezTo>
                    <a:pt x="400" y="402"/>
                    <a:pt x="387" y="386"/>
                    <a:pt x="376" y="357"/>
                  </a:cubicBezTo>
                  <a:lnTo>
                    <a:pt x="374" y="352"/>
                  </a:lnTo>
                  <a:cubicBezTo>
                    <a:pt x="373" y="350"/>
                    <a:pt x="371" y="345"/>
                    <a:pt x="370" y="344"/>
                  </a:cubicBezTo>
                  <a:cubicBezTo>
                    <a:pt x="371" y="339"/>
                    <a:pt x="371" y="334"/>
                    <a:pt x="372" y="329"/>
                  </a:cubicBezTo>
                  <a:cubicBezTo>
                    <a:pt x="372" y="324"/>
                    <a:pt x="372" y="316"/>
                    <a:pt x="373" y="314"/>
                  </a:cubicBezTo>
                  <a:cubicBezTo>
                    <a:pt x="374" y="312"/>
                    <a:pt x="380" y="308"/>
                    <a:pt x="384" y="305"/>
                  </a:cubicBezTo>
                  <a:cubicBezTo>
                    <a:pt x="388" y="302"/>
                    <a:pt x="392" y="299"/>
                    <a:pt x="396" y="296"/>
                  </a:cubicBezTo>
                  <a:lnTo>
                    <a:pt x="419" y="276"/>
                  </a:lnTo>
                  <a:lnTo>
                    <a:pt x="417" y="265"/>
                  </a:lnTo>
                  <a:cubicBezTo>
                    <a:pt x="417" y="265"/>
                    <a:pt x="415" y="249"/>
                    <a:pt x="414" y="247"/>
                  </a:cubicBezTo>
                  <a:cubicBezTo>
                    <a:pt x="411" y="228"/>
                    <a:pt x="415" y="222"/>
                    <a:pt x="427" y="216"/>
                  </a:cubicBezTo>
                  <a:cubicBezTo>
                    <a:pt x="428" y="216"/>
                    <a:pt x="429" y="216"/>
                    <a:pt x="430" y="216"/>
                  </a:cubicBezTo>
                  <a:cubicBezTo>
                    <a:pt x="435" y="217"/>
                    <a:pt x="438" y="217"/>
                    <a:pt x="441" y="217"/>
                  </a:cubicBezTo>
                  <a:cubicBezTo>
                    <a:pt x="455" y="217"/>
                    <a:pt x="466" y="213"/>
                    <a:pt x="474" y="204"/>
                  </a:cubicBezTo>
                  <a:cubicBezTo>
                    <a:pt x="487" y="191"/>
                    <a:pt x="486" y="174"/>
                    <a:pt x="486" y="163"/>
                  </a:cubicBezTo>
                  <a:cubicBezTo>
                    <a:pt x="486" y="160"/>
                    <a:pt x="486" y="156"/>
                    <a:pt x="486" y="153"/>
                  </a:cubicBezTo>
                  <a:cubicBezTo>
                    <a:pt x="485" y="147"/>
                    <a:pt x="485" y="140"/>
                    <a:pt x="485" y="137"/>
                  </a:cubicBezTo>
                  <a:cubicBezTo>
                    <a:pt x="491" y="116"/>
                    <a:pt x="485" y="97"/>
                    <a:pt x="467" y="83"/>
                  </a:cubicBezTo>
                  <a:lnTo>
                    <a:pt x="453" y="71"/>
                  </a:lnTo>
                  <a:lnTo>
                    <a:pt x="448" y="73"/>
                  </a:lnTo>
                  <a:cubicBezTo>
                    <a:pt x="439" y="49"/>
                    <a:pt x="415" y="34"/>
                    <a:pt x="388" y="34"/>
                  </a:cubicBezTo>
                  <a:cubicBezTo>
                    <a:pt x="374" y="34"/>
                    <a:pt x="361" y="37"/>
                    <a:pt x="350" y="44"/>
                  </a:cubicBezTo>
                  <a:cubicBezTo>
                    <a:pt x="348" y="46"/>
                    <a:pt x="343" y="47"/>
                    <a:pt x="339" y="49"/>
                  </a:cubicBezTo>
                  <a:cubicBezTo>
                    <a:pt x="331" y="52"/>
                    <a:pt x="321" y="55"/>
                    <a:pt x="312" y="61"/>
                  </a:cubicBezTo>
                  <a:cubicBezTo>
                    <a:pt x="309" y="61"/>
                    <a:pt x="306" y="61"/>
                    <a:pt x="302" y="61"/>
                  </a:cubicBezTo>
                  <a:lnTo>
                    <a:pt x="293" y="36"/>
                  </a:lnTo>
                  <a:cubicBezTo>
                    <a:pt x="293" y="36"/>
                    <a:pt x="262" y="45"/>
                    <a:pt x="261" y="45"/>
                  </a:cubicBezTo>
                  <a:cubicBezTo>
                    <a:pt x="261" y="44"/>
                    <a:pt x="261" y="43"/>
                    <a:pt x="260" y="42"/>
                  </a:cubicBezTo>
                  <a:cubicBezTo>
                    <a:pt x="253" y="19"/>
                    <a:pt x="237" y="6"/>
                    <a:pt x="211" y="4"/>
                  </a:cubicBezTo>
                  <a:lnTo>
                    <a:pt x="176" y="0"/>
                  </a:lnTo>
                  <a:cubicBezTo>
                    <a:pt x="176" y="0"/>
                    <a:pt x="175" y="32"/>
                    <a:pt x="175" y="40"/>
                  </a:cubicBezTo>
                  <a:cubicBezTo>
                    <a:pt x="174" y="40"/>
                    <a:pt x="144" y="37"/>
                    <a:pt x="144" y="37"/>
                  </a:cubicBezTo>
                  <a:lnTo>
                    <a:pt x="137" y="64"/>
                  </a:lnTo>
                  <a:cubicBezTo>
                    <a:pt x="137" y="65"/>
                    <a:pt x="137" y="65"/>
                    <a:pt x="136" y="66"/>
                  </a:cubicBezTo>
                  <a:cubicBezTo>
                    <a:pt x="134" y="71"/>
                    <a:pt x="132" y="80"/>
                    <a:pt x="133" y="90"/>
                  </a:cubicBezTo>
                  <a:cubicBezTo>
                    <a:pt x="133" y="93"/>
                    <a:pt x="133" y="96"/>
                    <a:pt x="120" y="105"/>
                  </a:cubicBezTo>
                  <a:cubicBezTo>
                    <a:pt x="114" y="109"/>
                    <a:pt x="107" y="113"/>
                    <a:pt x="100" y="117"/>
                  </a:cubicBezTo>
                  <a:cubicBezTo>
                    <a:pt x="90" y="123"/>
                    <a:pt x="59" y="140"/>
                    <a:pt x="54" y="179"/>
                  </a:cubicBezTo>
                  <a:cubicBezTo>
                    <a:pt x="52" y="180"/>
                    <a:pt x="51" y="182"/>
                    <a:pt x="50" y="184"/>
                  </a:cubicBezTo>
                  <a:lnTo>
                    <a:pt x="48" y="185"/>
                  </a:lnTo>
                  <a:cubicBezTo>
                    <a:pt x="46" y="188"/>
                    <a:pt x="42" y="192"/>
                    <a:pt x="38" y="199"/>
                  </a:cubicBezTo>
                  <a:lnTo>
                    <a:pt x="14" y="196"/>
                  </a:lnTo>
                  <a:lnTo>
                    <a:pt x="10" y="212"/>
                  </a:lnTo>
                  <a:lnTo>
                    <a:pt x="7" y="224"/>
                  </a:lnTo>
                  <a:cubicBezTo>
                    <a:pt x="5" y="230"/>
                    <a:pt x="0" y="243"/>
                    <a:pt x="7" y="257"/>
                  </a:cubicBezTo>
                  <a:cubicBezTo>
                    <a:pt x="23" y="291"/>
                    <a:pt x="52" y="309"/>
                    <a:pt x="80" y="325"/>
                  </a:cubicBezTo>
                  <a:cubicBezTo>
                    <a:pt x="82" y="326"/>
                    <a:pt x="84" y="327"/>
                    <a:pt x="86" y="328"/>
                  </a:cubicBezTo>
                  <a:cubicBezTo>
                    <a:pt x="86" y="328"/>
                    <a:pt x="86" y="328"/>
                    <a:pt x="86" y="328"/>
                  </a:cubicBezTo>
                  <a:cubicBezTo>
                    <a:pt x="80" y="340"/>
                    <a:pt x="74" y="351"/>
                    <a:pt x="68" y="363"/>
                  </a:cubicBezTo>
                  <a:lnTo>
                    <a:pt x="51" y="396"/>
                  </a:lnTo>
                  <a:lnTo>
                    <a:pt x="76" y="419"/>
                  </a:lnTo>
                  <a:cubicBezTo>
                    <a:pt x="81" y="423"/>
                    <a:pt x="85" y="427"/>
                    <a:pt x="89" y="431"/>
                  </a:cubicBezTo>
                  <a:cubicBezTo>
                    <a:pt x="93" y="434"/>
                    <a:pt x="96" y="436"/>
                    <a:pt x="99" y="438"/>
                  </a:cubicBezTo>
                  <a:cubicBezTo>
                    <a:pt x="100" y="441"/>
                    <a:pt x="100" y="444"/>
                    <a:pt x="101" y="447"/>
                  </a:cubicBezTo>
                  <a:cubicBezTo>
                    <a:pt x="101" y="449"/>
                    <a:pt x="101" y="451"/>
                    <a:pt x="101" y="452"/>
                  </a:cubicBezTo>
                  <a:lnTo>
                    <a:pt x="89" y="459"/>
                  </a:lnTo>
                  <a:lnTo>
                    <a:pt x="89" y="478"/>
                  </a:lnTo>
                  <a:cubicBezTo>
                    <a:pt x="88" y="499"/>
                    <a:pt x="96" y="536"/>
                    <a:pt x="146" y="545"/>
                  </a:cubicBezTo>
                  <a:cubicBezTo>
                    <a:pt x="164" y="549"/>
                    <a:pt x="183" y="556"/>
                    <a:pt x="198" y="562"/>
                  </a:cubicBezTo>
                  <a:cubicBezTo>
                    <a:pt x="206" y="565"/>
                    <a:pt x="214" y="571"/>
                    <a:pt x="222" y="577"/>
                  </a:cubicBezTo>
                  <a:lnTo>
                    <a:pt x="224" y="579"/>
                  </a:lnTo>
                  <a:cubicBezTo>
                    <a:pt x="228" y="589"/>
                    <a:pt x="230" y="600"/>
                    <a:pt x="233" y="611"/>
                  </a:cubicBezTo>
                  <a:cubicBezTo>
                    <a:pt x="229" y="622"/>
                    <a:pt x="225" y="632"/>
                    <a:pt x="220" y="643"/>
                  </a:cubicBezTo>
                  <a:lnTo>
                    <a:pt x="205" y="680"/>
                  </a:lnTo>
                  <a:lnTo>
                    <a:pt x="282" y="741"/>
                  </a:lnTo>
                  <a:lnTo>
                    <a:pt x="303" y="723"/>
                  </a:lnTo>
                  <a:cubicBezTo>
                    <a:pt x="304" y="723"/>
                    <a:pt x="305" y="722"/>
                    <a:pt x="306" y="721"/>
                  </a:cubicBezTo>
                  <a:cubicBezTo>
                    <a:pt x="309" y="719"/>
                    <a:pt x="312" y="716"/>
                    <a:pt x="316" y="711"/>
                  </a:cubicBezTo>
                  <a:cubicBezTo>
                    <a:pt x="325" y="700"/>
                    <a:pt x="332" y="699"/>
                    <a:pt x="338" y="699"/>
                  </a:cubicBezTo>
                  <a:cubicBezTo>
                    <a:pt x="342" y="699"/>
                    <a:pt x="348" y="700"/>
                    <a:pt x="355" y="702"/>
                  </a:cubicBezTo>
                  <a:cubicBezTo>
                    <a:pt x="364" y="706"/>
                    <a:pt x="375" y="708"/>
                    <a:pt x="387" y="708"/>
                  </a:cubicBezTo>
                  <a:cubicBezTo>
                    <a:pt x="393" y="708"/>
                    <a:pt x="398" y="707"/>
                    <a:pt x="404" y="707"/>
                  </a:cubicBezTo>
                  <a:cubicBezTo>
                    <a:pt x="450" y="700"/>
                    <a:pt x="467" y="673"/>
                    <a:pt x="474" y="651"/>
                  </a:cubicBezTo>
                  <a:cubicBezTo>
                    <a:pt x="474" y="651"/>
                    <a:pt x="475" y="649"/>
                    <a:pt x="480" y="643"/>
                  </a:cubicBezTo>
                  <a:cubicBezTo>
                    <a:pt x="489" y="635"/>
                    <a:pt x="499" y="626"/>
                    <a:pt x="507" y="618"/>
                  </a:cubicBezTo>
                  <a:cubicBezTo>
                    <a:pt x="511" y="615"/>
                    <a:pt x="515" y="611"/>
                    <a:pt x="518" y="608"/>
                  </a:cubicBezTo>
                  <a:lnTo>
                    <a:pt x="533" y="594"/>
                  </a:lnTo>
                  <a:lnTo>
                    <a:pt x="527" y="575"/>
                  </a:lnTo>
                  <a:close/>
                </a:path>
              </a:pathLst>
            </a:custGeom>
            <a:pattFill prst="wdUpDiag">
              <a:fgClr>
                <a:schemeClr val="accent6"/>
              </a:fgClr>
              <a:bgClr>
                <a:schemeClr val="accent5"/>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45" name="Freeform 242"/>
            <p:cNvSpPr>
              <a:spLocks/>
            </p:cNvSpPr>
            <p:nvPr/>
          </p:nvSpPr>
          <p:spPr bwMode="auto">
            <a:xfrm>
              <a:off x="7262813" y="5321300"/>
              <a:ext cx="1914525" cy="2397125"/>
            </a:xfrm>
            <a:custGeom>
              <a:avLst/>
              <a:gdLst>
                <a:gd name="T0" fmla="*/ 1959 w 2007"/>
                <a:gd name="T1" fmla="*/ 773 h 2510"/>
                <a:gd name="T2" fmla="*/ 1958 w 2007"/>
                <a:gd name="T3" fmla="*/ 692 h 2510"/>
                <a:gd name="T4" fmla="*/ 1887 w 2007"/>
                <a:gd name="T5" fmla="*/ 583 h 2510"/>
                <a:gd name="T6" fmla="*/ 1955 w 2007"/>
                <a:gd name="T7" fmla="*/ 360 h 2510"/>
                <a:gd name="T8" fmla="*/ 1837 w 2007"/>
                <a:gd name="T9" fmla="*/ 329 h 2510"/>
                <a:gd name="T10" fmla="*/ 1669 w 2007"/>
                <a:gd name="T11" fmla="*/ 366 h 2510"/>
                <a:gd name="T12" fmla="*/ 1484 w 2007"/>
                <a:gd name="T13" fmla="*/ 453 h 2510"/>
                <a:gd name="T14" fmla="*/ 1407 w 2007"/>
                <a:gd name="T15" fmla="*/ 370 h 2510"/>
                <a:gd name="T16" fmla="*/ 1452 w 2007"/>
                <a:gd name="T17" fmla="*/ 143 h 2510"/>
                <a:gd name="T18" fmla="*/ 1324 w 2007"/>
                <a:gd name="T19" fmla="*/ 53 h 2510"/>
                <a:gd name="T20" fmla="*/ 1204 w 2007"/>
                <a:gd name="T21" fmla="*/ 29 h 2510"/>
                <a:gd name="T22" fmla="*/ 1125 w 2007"/>
                <a:gd name="T23" fmla="*/ 126 h 2510"/>
                <a:gd name="T24" fmla="*/ 1002 w 2007"/>
                <a:gd name="T25" fmla="*/ 201 h 2510"/>
                <a:gd name="T26" fmla="*/ 950 w 2007"/>
                <a:gd name="T27" fmla="*/ 191 h 2510"/>
                <a:gd name="T28" fmla="*/ 822 w 2007"/>
                <a:gd name="T29" fmla="*/ 176 h 2510"/>
                <a:gd name="T30" fmla="*/ 739 w 2007"/>
                <a:gd name="T31" fmla="*/ 183 h 2510"/>
                <a:gd name="T32" fmla="*/ 599 w 2007"/>
                <a:gd name="T33" fmla="*/ 197 h 2510"/>
                <a:gd name="T34" fmla="*/ 487 w 2007"/>
                <a:gd name="T35" fmla="*/ 184 h 2510"/>
                <a:gd name="T36" fmla="*/ 404 w 2007"/>
                <a:gd name="T37" fmla="*/ 161 h 2510"/>
                <a:gd name="T38" fmla="*/ 304 w 2007"/>
                <a:gd name="T39" fmla="*/ 221 h 2510"/>
                <a:gd name="T40" fmla="*/ 189 w 2007"/>
                <a:gd name="T41" fmla="*/ 379 h 2510"/>
                <a:gd name="T42" fmla="*/ 133 w 2007"/>
                <a:gd name="T43" fmla="*/ 426 h 2510"/>
                <a:gd name="T44" fmla="*/ 54 w 2007"/>
                <a:gd name="T45" fmla="*/ 437 h 2510"/>
                <a:gd name="T46" fmla="*/ 19 w 2007"/>
                <a:gd name="T47" fmla="*/ 560 h 2510"/>
                <a:gd name="T48" fmla="*/ 157 w 2007"/>
                <a:gd name="T49" fmla="*/ 572 h 2510"/>
                <a:gd name="T50" fmla="*/ 177 w 2007"/>
                <a:gd name="T51" fmla="*/ 688 h 2510"/>
                <a:gd name="T52" fmla="*/ 188 w 2007"/>
                <a:gd name="T53" fmla="*/ 770 h 2510"/>
                <a:gd name="T54" fmla="*/ 194 w 2007"/>
                <a:gd name="T55" fmla="*/ 918 h 2510"/>
                <a:gd name="T56" fmla="*/ 124 w 2007"/>
                <a:gd name="T57" fmla="*/ 1069 h 2510"/>
                <a:gd name="T58" fmla="*/ 253 w 2007"/>
                <a:gd name="T59" fmla="*/ 1279 h 2510"/>
                <a:gd name="T60" fmla="*/ 344 w 2007"/>
                <a:gd name="T61" fmla="*/ 1306 h 2510"/>
                <a:gd name="T62" fmla="*/ 468 w 2007"/>
                <a:gd name="T63" fmla="*/ 1482 h 2510"/>
                <a:gd name="T64" fmla="*/ 508 w 2007"/>
                <a:gd name="T65" fmla="*/ 1608 h 2510"/>
                <a:gd name="T66" fmla="*/ 717 w 2007"/>
                <a:gd name="T67" fmla="*/ 1664 h 2510"/>
                <a:gd name="T68" fmla="*/ 842 w 2007"/>
                <a:gd name="T69" fmla="*/ 1655 h 2510"/>
                <a:gd name="T70" fmla="*/ 956 w 2007"/>
                <a:gd name="T71" fmla="*/ 1670 h 2510"/>
                <a:gd name="T72" fmla="*/ 1023 w 2007"/>
                <a:gd name="T73" fmla="*/ 1764 h 2510"/>
                <a:gd name="T74" fmla="*/ 897 w 2007"/>
                <a:gd name="T75" fmla="*/ 1957 h 2510"/>
                <a:gd name="T76" fmla="*/ 1009 w 2007"/>
                <a:gd name="T77" fmla="*/ 2009 h 2510"/>
                <a:gd name="T78" fmla="*/ 1056 w 2007"/>
                <a:gd name="T79" fmla="*/ 2063 h 2510"/>
                <a:gd name="T80" fmla="*/ 1121 w 2007"/>
                <a:gd name="T81" fmla="*/ 2124 h 2510"/>
                <a:gd name="T82" fmla="*/ 1184 w 2007"/>
                <a:gd name="T83" fmla="*/ 2225 h 2510"/>
                <a:gd name="T84" fmla="*/ 1167 w 2007"/>
                <a:gd name="T85" fmla="*/ 2427 h 2510"/>
                <a:gd name="T86" fmla="*/ 1273 w 2007"/>
                <a:gd name="T87" fmla="*/ 2442 h 2510"/>
                <a:gd name="T88" fmla="*/ 1405 w 2007"/>
                <a:gd name="T89" fmla="*/ 2510 h 2510"/>
                <a:gd name="T90" fmla="*/ 1513 w 2007"/>
                <a:gd name="T91" fmla="*/ 2336 h 2510"/>
                <a:gd name="T92" fmla="*/ 1545 w 2007"/>
                <a:gd name="T93" fmla="*/ 2190 h 2510"/>
                <a:gd name="T94" fmla="*/ 1511 w 2007"/>
                <a:gd name="T95" fmla="*/ 2119 h 2510"/>
                <a:gd name="T96" fmla="*/ 1425 w 2007"/>
                <a:gd name="T97" fmla="*/ 2060 h 2510"/>
                <a:gd name="T98" fmla="*/ 1404 w 2007"/>
                <a:gd name="T99" fmla="*/ 2017 h 2510"/>
                <a:gd name="T100" fmla="*/ 1454 w 2007"/>
                <a:gd name="T101" fmla="*/ 1899 h 2510"/>
                <a:gd name="T102" fmla="*/ 1415 w 2007"/>
                <a:gd name="T103" fmla="*/ 1823 h 2510"/>
                <a:gd name="T104" fmla="*/ 1478 w 2007"/>
                <a:gd name="T105" fmla="*/ 1770 h 2510"/>
                <a:gd name="T106" fmla="*/ 1554 w 2007"/>
                <a:gd name="T107" fmla="*/ 1725 h 2510"/>
                <a:gd name="T108" fmla="*/ 1666 w 2007"/>
                <a:gd name="T109" fmla="*/ 1480 h 2510"/>
                <a:gd name="T110" fmla="*/ 1770 w 2007"/>
                <a:gd name="T111" fmla="*/ 1417 h 2510"/>
                <a:gd name="T112" fmla="*/ 1850 w 2007"/>
                <a:gd name="T113" fmla="*/ 1245 h 2510"/>
                <a:gd name="T114" fmla="*/ 1905 w 2007"/>
                <a:gd name="T115" fmla="*/ 1128 h 2510"/>
                <a:gd name="T116" fmla="*/ 1988 w 2007"/>
                <a:gd name="T117" fmla="*/ 904 h 2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07" h="2510">
                  <a:moveTo>
                    <a:pt x="2003" y="890"/>
                  </a:moveTo>
                  <a:lnTo>
                    <a:pt x="2003" y="890"/>
                  </a:lnTo>
                  <a:lnTo>
                    <a:pt x="1990" y="826"/>
                  </a:lnTo>
                  <a:lnTo>
                    <a:pt x="1972" y="819"/>
                  </a:lnTo>
                  <a:cubicBezTo>
                    <a:pt x="1958" y="814"/>
                    <a:pt x="1958" y="814"/>
                    <a:pt x="1951" y="799"/>
                  </a:cubicBezTo>
                  <a:cubicBezTo>
                    <a:pt x="1950" y="796"/>
                    <a:pt x="1948" y="790"/>
                    <a:pt x="1959" y="773"/>
                  </a:cubicBezTo>
                  <a:lnTo>
                    <a:pt x="1969" y="757"/>
                  </a:lnTo>
                  <a:lnTo>
                    <a:pt x="1960" y="740"/>
                  </a:lnTo>
                  <a:cubicBezTo>
                    <a:pt x="1959" y="738"/>
                    <a:pt x="1957" y="735"/>
                    <a:pt x="1956" y="733"/>
                  </a:cubicBezTo>
                  <a:cubicBezTo>
                    <a:pt x="1956" y="733"/>
                    <a:pt x="1954" y="729"/>
                    <a:pt x="1953" y="727"/>
                  </a:cubicBezTo>
                  <a:cubicBezTo>
                    <a:pt x="1959" y="714"/>
                    <a:pt x="1958" y="702"/>
                    <a:pt x="1958" y="695"/>
                  </a:cubicBezTo>
                  <a:cubicBezTo>
                    <a:pt x="1958" y="694"/>
                    <a:pt x="1958" y="693"/>
                    <a:pt x="1958" y="692"/>
                  </a:cubicBezTo>
                  <a:cubicBezTo>
                    <a:pt x="1961" y="671"/>
                    <a:pt x="1948" y="637"/>
                    <a:pt x="1922" y="631"/>
                  </a:cubicBezTo>
                  <a:cubicBezTo>
                    <a:pt x="1919" y="630"/>
                    <a:pt x="1915" y="626"/>
                    <a:pt x="1909" y="620"/>
                  </a:cubicBezTo>
                  <a:cubicBezTo>
                    <a:pt x="1904" y="614"/>
                    <a:pt x="1897" y="607"/>
                    <a:pt x="1888" y="601"/>
                  </a:cubicBezTo>
                  <a:cubicBezTo>
                    <a:pt x="1888" y="600"/>
                    <a:pt x="1887" y="600"/>
                    <a:pt x="1887" y="600"/>
                  </a:cubicBezTo>
                  <a:cubicBezTo>
                    <a:pt x="1887" y="600"/>
                    <a:pt x="1887" y="599"/>
                    <a:pt x="1887" y="599"/>
                  </a:cubicBezTo>
                  <a:cubicBezTo>
                    <a:pt x="1888" y="594"/>
                    <a:pt x="1888" y="589"/>
                    <a:pt x="1887" y="583"/>
                  </a:cubicBezTo>
                  <a:cubicBezTo>
                    <a:pt x="1889" y="583"/>
                    <a:pt x="1891" y="582"/>
                    <a:pt x="1893" y="582"/>
                  </a:cubicBezTo>
                  <a:cubicBezTo>
                    <a:pt x="1928" y="572"/>
                    <a:pt x="1945" y="544"/>
                    <a:pt x="1940" y="509"/>
                  </a:cubicBezTo>
                  <a:cubicBezTo>
                    <a:pt x="1939" y="506"/>
                    <a:pt x="1940" y="500"/>
                    <a:pt x="1941" y="495"/>
                  </a:cubicBezTo>
                  <a:cubicBezTo>
                    <a:pt x="1943" y="484"/>
                    <a:pt x="1946" y="470"/>
                    <a:pt x="1942" y="454"/>
                  </a:cubicBezTo>
                  <a:lnTo>
                    <a:pt x="1955" y="420"/>
                  </a:lnTo>
                  <a:lnTo>
                    <a:pt x="1955" y="360"/>
                  </a:lnTo>
                  <a:lnTo>
                    <a:pt x="1935" y="353"/>
                  </a:lnTo>
                  <a:cubicBezTo>
                    <a:pt x="1935" y="352"/>
                    <a:pt x="1936" y="351"/>
                    <a:pt x="1936" y="349"/>
                  </a:cubicBezTo>
                  <a:lnTo>
                    <a:pt x="1950" y="282"/>
                  </a:lnTo>
                  <a:lnTo>
                    <a:pt x="1889" y="313"/>
                  </a:lnTo>
                  <a:cubicBezTo>
                    <a:pt x="1881" y="317"/>
                    <a:pt x="1856" y="329"/>
                    <a:pt x="1840" y="329"/>
                  </a:cubicBezTo>
                  <a:cubicBezTo>
                    <a:pt x="1839" y="329"/>
                    <a:pt x="1838" y="329"/>
                    <a:pt x="1837" y="329"/>
                  </a:cubicBezTo>
                  <a:lnTo>
                    <a:pt x="1824" y="327"/>
                  </a:lnTo>
                  <a:cubicBezTo>
                    <a:pt x="1824" y="327"/>
                    <a:pt x="1802" y="342"/>
                    <a:pt x="1795" y="347"/>
                  </a:cubicBezTo>
                  <a:cubicBezTo>
                    <a:pt x="1785" y="353"/>
                    <a:pt x="1777" y="359"/>
                    <a:pt x="1768" y="365"/>
                  </a:cubicBezTo>
                  <a:cubicBezTo>
                    <a:pt x="1758" y="362"/>
                    <a:pt x="1747" y="361"/>
                    <a:pt x="1735" y="361"/>
                  </a:cubicBezTo>
                  <a:cubicBezTo>
                    <a:pt x="1722" y="361"/>
                    <a:pt x="1709" y="363"/>
                    <a:pt x="1698" y="364"/>
                  </a:cubicBezTo>
                  <a:cubicBezTo>
                    <a:pt x="1688" y="365"/>
                    <a:pt x="1678" y="366"/>
                    <a:pt x="1669" y="366"/>
                  </a:cubicBezTo>
                  <a:lnTo>
                    <a:pt x="1667" y="366"/>
                  </a:lnTo>
                  <a:cubicBezTo>
                    <a:pt x="1653" y="366"/>
                    <a:pt x="1643" y="372"/>
                    <a:pt x="1636" y="376"/>
                  </a:cubicBezTo>
                  <a:cubicBezTo>
                    <a:pt x="1636" y="377"/>
                    <a:pt x="1635" y="377"/>
                    <a:pt x="1634" y="378"/>
                  </a:cubicBezTo>
                  <a:cubicBezTo>
                    <a:pt x="1600" y="396"/>
                    <a:pt x="1491" y="454"/>
                    <a:pt x="1491" y="454"/>
                  </a:cubicBezTo>
                  <a:cubicBezTo>
                    <a:pt x="1489" y="453"/>
                    <a:pt x="1488" y="453"/>
                    <a:pt x="1486" y="453"/>
                  </a:cubicBezTo>
                  <a:lnTo>
                    <a:pt x="1484" y="453"/>
                  </a:lnTo>
                  <a:cubicBezTo>
                    <a:pt x="1473" y="453"/>
                    <a:pt x="1465" y="457"/>
                    <a:pt x="1460" y="460"/>
                  </a:cubicBezTo>
                  <a:cubicBezTo>
                    <a:pt x="1460" y="460"/>
                    <a:pt x="1460" y="460"/>
                    <a:pt x="1460" y="460"/>
                  </a:cubicBezTo>
                  <a:cubicBezTo>
                    <a:pt x="1459" y="448"/>
                    <a:pt x="1453" y="437"/>
                    <a:pt x="1443" y="430"/>
                  </a:cubicBezTo>
                  <a:cubicBezTo>
                    <a:pt x="1443" y="430"/>
                    <a:pt x="1441" y="422"/>
                    <a:pt x="1441" y="422"/>
                  </a:cubicBezTo>
                  <a:cubicBezTo>
                    <a:pt x="1436" y="407"/>
                    <a:pt x="1425" y="397"/>
                    <a:pt x="1418" y="390"/>
                  </a:cubicBezTo>
                  <a:cubicBezTo>
                    <a:pt x="1408" y="380"/>
                    <a:pt x="1407" y="375"/>
                    <a:pt x="1407" y="370"/>
                  </a:cubicBezTo>
                  <a:cubicBezTo>
                    <a:pt x="1408" y="359"/>
                    <a:pt x="1406" y="342"/>
                    <a:pt x="1399" y="326"/>
                  </a:cubicBezTo>
                  <a:lnTo>
                    <a:pt x="1399" y="325"/>
                  </a:lnTo>
                  <a:cubicBezTo>
                    <a:pt x="1407" y="313"/>
                    <a:pt x="1405" y="299"/>
                    <a:pt x="1404" y="292"/>
                  </a:cubicBezTo>
                  <a:cubicBezTo>
                    <a:pt x="1402" y="281"/>
                    <a:pt x="1404" y="269"/>
                    <a:pt x="1406" y="256"/>
                  </a:cubicBezTo>
                  <a:cubicBezTo>
                    <a:pt x="1411" y="225"/>
                    <a:pt x="1425" y="197"/>
                    <a:pt x="1440" y="167"/>
                  </a:cubicBezTo>
                  <a:lnTo>
                    <a:pt x="1452" y="143"/>
                  </a:lnTo>
                  <a:lnTo>
                    <a:pt x="1434" y="126"/>
                  </a:lnTo>
                  <a:cubicBezTo>
                    <a:pt x="1432" y="124"/>
                    <a:pt x="1429" y="122"/>
                    <a:pt x="1426" y="119"/>
                  </a:cubicBezTo>
                  <a:cubicBezTo>
                    <a:pt x="1417" y="98"/>
                    <a:pt x="1399" y="89"/>
                    <a:pt x="1388" y="84"/>
                  </a:cubicBezTo>
                  <a:cubicBezTo>
                    <a:pt x="1387" y="84"/>
                    <a:pt x="1385" y="83"/>
                    <a:pt x="1384" y="82"/>
                  </a:cubicBezTo>
                  <a:cubicBezTo>
                    <a:pt x="1384" y="82"/>
                    <a:pt x="1379" y="80"/>
                    <a:pt x="1378" y="79"/>
                  </a:cubicBezTo>
                  <a:cubicBezTo>
                    <a:pt x="1372" y="73"/>
                    <a:pt x="1352" y="53"/>
                    <a:pt x="1324" y="53"/>
                  </a:cubicBezTo>
                  <a:cubicBezTo>
                    <a:pt x="1307" y="53"/>
                    <a:pt x="1291" y="59"/>
                    <a:pt x="1275" y="73"/>
                  </a:cubicBezTo>
                  <a:cubicBezTo>
                    <a:pt x="1275" y="74"/>
                    <a:pt x="1274" y="74"/>
                    <a:pt x="1274" y="74"/>
                  </a:cubicBezTo>
                  <a:cubicBezTo>
                    <a:pt x="1276" y="64"/>
                    <a:pt x="1280" y="39"/>
                    <a:pt x="1257" y="19"/>
                  </a:cubicBezTo>
                  <a:lnTo>
                    <a:pt x="1235" y="0"/>
                  </a:lnTo>
                  <a:lnTo>
                    <a:pt x="1213" y="19"/>
                  </a:lnTo>
                  <a:cubicBezTo>
                    <a:pt x="1210" y="22"/>
                    <a:pt x="1207" y="25"/>
                    <a:pt x="1204" y="29"/>
                  </a:cubicBezTo>
                  <a:cubicBezTo>
                    <a:pt x="1203" y="29"/>
                    <a:pt x="1203" y="30"/>
                    <a:pt x="1202" y="31"/>
                  </a:cubicBezTo>
                  <a:cubicBezTo>
                    <a:pt x="1201" y="30"/>
                    <a:pt x="1200" y="30"/>
                    <a:pt x="1199" y="30"/>
                  </a:cubicBezTo>
                  <a:cubicBezTo>
                    <a:pt x="1196" y="29"/>
                    <a:pt x="1193" y="28"/>
                    <a:pt x="1190" y="27"/>
                  </a:cubicBezTo>
                  <a:cubicBezTo>
                    <a:pt x="1186" y="26"/>
                    <a:pt x="1182" y="26"/>
                    <a:pt x="1178" y="26"/>
                  </a:cubicBezTo>
                  <a:cubicBezTo>
                    <a:pt x="1154" y="26"/>
                    <a:pt x="1121" y="42"/>
                    <a:pt x="1112" y="65"/>
                  </a:cubicBezTo>
                  <a:cubicBezTo>
                    <a:pt x="1100" y="94"/>
                    <a:pt x="1117" y="116"/>
                    <a:pt x="1125" y="126"/>
                  </a:cubicBezTo>
                  <a:lnTo>
                    <a:pt x="1126" y="128"/>
                  </a:lnTo>
                  <a:cubicBezTo>
                    <a:pt x="1127" y="129"/>
                    <a:pt x="1128" y="130"/>
                    <a:pt x="1129" y="131"/>
                  </a:cubicBezTo>
                  <a:cubicBezTo>
                    <a:pt x="1125" y="135"/>
                    <a:pt x="1121" y="141"/>
                    <a:pt x="1118" y="142"/>
                  </a:cubicBezTo>
                  <a:cubicBezTo>
                    <a:pt x="1105" y="147"/>
                    <a:pt x="1094" y="154"/>
                    <a:pt x="1084" y="160"/>
                  </a:cubicBezTo>
                  <a:cubicBezTo>
                    <a:pt x="1070" y="167"/>
                    <a:pt x="1059" y="174"/>
                    <a:pt x="1046" y="177"/>
                  </a:cubicBezTo>
                  <a:cubicBezTo>
                    <a:pt x="1028" y="181"/>
                    <a:pt x="1013" y="192"/>
                    <a:pt x="1002" y="201"/>
                  </a:cubicBezTo>
                  <a:lnTo>
                    <a:pt x="1001" y="202"/>
                  </a:lnTo>
                  <a:cubicBezTo>
                    <a:pt x="998" y="204"/>
                    <a:pt x="996" y="205"/>
                    <a:pt x="995" y="206"/>
                  </a:cubicBezTo>
                  <a:cubicBezTo>
                    <a:pt x="994" y="205"/>
                    <a:pt x="993" y="203"/>
                    <a:pt x="991" y="201"/>
                  </a:cubicBezTo>
                  <a:lnTo>
                    <a:pt x="976" y="181"/>
                  </a:lnTo>
                  <a:lnTo>
                    <a:pt x="953" y="190"/>
                  </a:lnTo>
                  <a:lnTo>
                    <a:pt x="950" y="191"/>
                  </a:lnTo>
                  <a:cubicBezTo>
                    <a:pt x="945" y="193"/>
                    <a:pt x="939" y="195"/>
                    <a:pt x="932" y="199"/>
                  </a:cubicBezTo>
                  <a:cubicBezTo>
                    <a:pt x="925" y="203"/>
                    <a:pt x="919" y="205"/>
                    <a:pt x="914" y="205"/>
                  </a:cubicBezTo>
                  <a:cubicBezTo>
                    <a:pt x="910" y="205"/>
                    <a:pt x="905" y="204"/>
                    <a:pt x="901" y="201"/>
                  </a:cubicBezTo>
                  <a:lnTo>
                    <a:pt x="858" y="177"/>
                  </a:lnTo>
                  <a:lnTo>
                    <a:pt x="857" y="183"/>
                  </a:lnTo>
                  <a:cubicBezTo>
                    <a:pt x="845" y="178"/>
                    <a:pt x="833" y="176"/>
                    <a:pt x="822" y="176"/>
                  </a:cubicBezTo>
                  <a:cubicBezTo>
                    <a:pt x="811" y="176"/>
                    <a:pt x="801" y="177"/>
                    <a:pt x="791" y="181"/>
                  </a:cubicBezTo>
                  <a:cubicBezTo>
                    <a:pt x="790" y="181"/>
                    <a:pt x="788" y="180"/>
                    <a:pt x="788" y="180"/>
                  </a:cubicBezTo>
                  <a:cubicBezTo>
                    <a:pt x="787" y="180"/>
                    <a:pt x="785" y="179"/>
                    <a:pt x="784" y="178"/>
                  </a:cubicBezTo>
                  <a:cubicBezTo>
                    <a:pt x="782" y="177"/>
                    <a:pt x="779" y="176"/>
                    <a:pt x="777" y="175"/>
                  </a:cubicBezTo>
                  <a:lnTo>
                    <a:pt x="755" y="165"/>
                  </a:lnTo>
                  <a:lnTo>
                    <a:pt x="739" y="183"/>
                  </a:lnTo>
                  <a:cubicBezTo>
                    <a:pt x="737" y="184"/>
                    <a:pt x="737" y="185"/>
                    <a:pt x="736" y="185"/>
                  </a:cubicBezTo>
                  <a:cubicBezTo>
                    <a:pt x="736" y="185"/>
                    <a:pt x="736" y="185"/>
                    <a:pt x="736" y="185"/>
                  </a:cubicBezTo>
                  <a:cubicBezTo>
                    <a:pt x="734" y="181"/>
                    <a:pt x="732" y="178"/>
                    <a:pt x="729" y="175"/>
                  </a:cubicBezTo>
                  <a:cubicBezTo>
                    <a:pt x="721" y="166"/>
                    <a:pt x="710" y="161"/>
                    <a:pt x="696" y="161"/>
                  </a:cubicBezTo>
                  <a:lnTo>
                    <a:pt x="694" y="161"/>
                  </a:lnTo>
                  <a:cubicBezTo>
                    <a:pt x="667" y="161"/>
                    <a:pt x="626" y="162"/>
                    <a:pt x="599" y="197"/>
                  </a:cubicBezTo>
                  <a:cubicBezTo>
                    <a:pt x="596" y="202"/>
                    <a:pt x="591" y="205"/>
                    <a:pt x="580" y="209"/>
                  </a:cubicBezTo>
                  <a:cubicBezTo>
                    <a:pt x="580" y="209"/>
                    <a:pt x="580" y="209"/>
                    <a:pt x="580" y="209"/>
                  </a:cubicBezTo>
                  <a:cubicBezTo>
                    <a:pt x="580" y="209"/>
                    <a:pt x="580" y="208"/>
                    <a:pt x="580" y="208"/>
                  </a:cubicBezTo>
                  <a:cubicBezTo>
                    <a:pt x="577" y="199"/>
                    <a:pt x="568" y="171"/>
                    <a:pt x="537" y="171"/>
                  </a:cubicBezTo>
                  <a:cubicBezTo>
                    <a:pt x="528" y="171"/>
                    <a:pt x="520" y="174"/>
                    <a:pt x="512" y="177"/>
                  </a:cubicBezTo>
                  <a:cubicBezTo>
                    <a:pt x="501" y="181"/>
                    <a:pt x="493" y="184"/>
                    <a:pt x="487" y="184"/>
                  </a:cubicBezTo>
                  <a:cubicBezTo>
                    <a:pt x="483" y="184"/>
                    <a:pt x="479" y="182"/>
                    <a:pt x="475" y="179"/>
                  </a:cubicBezTo>
                  <a:cubicBezTo>
                    <a:pt x="472" y="177"/>
                    <a:pt x="469" y="174"/>
                    <a:pt x="466" y="171"/>
                  </a:cubicBezTo>
                  <a:cubicBezTo>
                    <a:pt x="464" y="169"/>
                    <a:pt x="462" y="167"/>
                    <a:pt x="460" y="165"/>
                  </a:cubicBezTo>
                  <a:lnTo>
                    <a:pt x="448" y="154"/>
                  </a:lnTo>
                  <a:lnTo>
                    <a:pt x="425" y="158"/>
                  </a:lnTo>
                  <a:cubicBezTo>
                    <a:pt x="417" y="159"/>
                    <a:pt x="410" y="161"/>
                    <a:pt x="404" y="161"/>
                  </a:cubicBezTo>
                  <a:cubicBezTo>
                    <a:pt x="397" y="161"/>
                    <a:pt x="394" y="159"/>
                    <a:pt x="391" y="157"/>
                  </a:cubicBezTo>
                  <a:cubicBezTo>
                    <a:pt x="382" y="152"/>
                    <a:pt x="373" y="149"/>
                    <a:pt x="363" y="149"/>
                  </a:cubicBezTo>
                  <a:cubicBezTo>
                    <a:pt x="345" y="149"/>
                    <a:pt x="328" y="159"/>
                    <a:pt x="319" y="176"/>
                  </a:cubicBezTo>
                  <a:cubicBezTo>
                    <a:pt x="314" y="186"/>
                    <a:pt x="311" y="196"/>
                    <a:pt x="308" y="205"/>
                  </a:cubicBezTo>
                  <a:cubicBezTo>
                    <a:pt x="307" y="208"/>
                    <a:pt x="307" y="210"/>
                    <a:pt x="306" y="212"/>
                  </a:cubicBezTo>
                  <a:cubicBezTo>
                    <a:pt x="305" y="215"/>
                    <a:pt x="304" y="218"/>
                    <a:pt x="304" y="221"/>
                  </a:cubicBezTo>
                  <a:cubicBezTo>
                    <a:pt x="284" y="249"/>
                    <a:pt x="292" y="278"/>
                    <a:pt x="298" y="298"/>
                  </a:cubicBezTo>
                  <a:cubicBezTo>
                    <a:pt x="286" y="302"/>
                    <a:pt x="273" y="306"/>
                    <a:pt x="261" y="310"/>
                  </a:cubicBezTo>
                  <a:lnTo>
                    <a:pt x="258" y="311"/>
                  </a:lnTo>
                  <a:cubicBezTo>
                    <a:pt x="251" y="313"/>
                    <a:pt x="238" y="317"/>
                    <a:pt x="229" y="328"/>
                  </a:cubicBezTo>
                  <a:cubicBezTo>
                    <a:pt x="219" y="339"/>
                    <a:pt x="210" y="351"/>
                    <a:pt x="202" y="362"/>
                  </a:cubicBezTo>
                  <a:cubicBezTo>
                    <a:pt x="198" y="367"/>
                    <a:pt x="193" y="373"/>
                    <a:pt x="189" y="379"/>
                  </a:cubicBezTo>
                  <a:cubicBezTo>
                    <a:pt x="187" y="381"/>
                    <a:pt x="184" y="384"/>
                    <a:pt x="182" y="387"/>
                  </a:cubicBezTo>
                  <a:cubicBezTo>
                    <a:pt x="179" y="390"/>
                    <a:pt x="176" y="393"/>
                    <a:pt x="174" y="396"/>
                  </a:cubicBezTo>
                  <a:cubicBezTo>
                    <a:pt x="173" y="397"/>
                    <a:pt x="172" y="398"/>
                    <a:pt x="171" y="399"/>
                  </a:cubicBezTo>
                  <a:cubicBezTo>
                    <a:pt x="166" y="405"/>
                    <a:pt x="159" y="412"/>
                    <a:pt x="155" y="422"/>
                  </a:cubicBezTo>
                  <a:cubicBezTo>
                    <a:pt x="154" y="422"/>
                    <a:pt x="153" y="422"/>
                    <a:pt x="152" y="422"/>
                  </a:cubicBezTo>
                  <a:cubicBezTo>
                    <a:pt x="144" y="422"/>
                    <a:pt x="137" y="425"/>
                    <a:pt x="133" y="426"/>
                  </a:cubicBezTo>
                  <a:lnTo>
                    <a:pt x="131" y="427"/>
                  </a:lnTo>
                  <a:lnTo>
                    <a:pt x="124" y="428"/>
                  </a:lnTo>
                  <a:cubicBezTo>
                    <a:pt x="116" y="430"/>
                    <a:pt x="109" y="432"/>
                    <a:pt x="102" y="433"/>
                  </a:cubicBezTo>
                  <a:cubicBezTo>
                    <a:pt x="95" y="434"/>
                    <a:pt x="89" y="434"/>
                    <a:pt x="82" y="435"/>
                  </a:cubicBezTo>
                  <a:lnTo>
                    <a:pt x="75" y="435"/>
                  </a:lnTo>
                  <a:lnTo>
                    <a:pt x="54" y="437"/>
                  </a:lnTo>
                  <a:lnTo>
                    <a:pt x="43" y="467"/>
                  </a:lnTo>
                  <a:cubicBezTo>
                    <a:pt x="40" y="475"/>
                    <a:pt x="38" y="482"/>
                    <a:pt x="36" y="488"/>
                  </a:cubicBezTo>
                  <a:lnTo>
                    <a:pt x="35" y="491"/>
                  </a:lnTo>
                  <a:cubicBezTo>
                    <a:pt x="32" y="499"/>
                    <a:pt x="27" y="514"/>
                    <a:pt x="34" y="529"/>
                  </a:cubicBezTo>
                  <a:cubicBezTo>
                    <a:pt x="27" y="537"/>
                    <a:pt x="24" y="545"/>
                    <a:pt x="22" y="552"/>
                  </a:cubicBezTo>
                  <a:cubicBezTo>
                    <a:pt x="21" y="555"/>
                    <a:pt x="20" y="557"/>
                    <a:pt x="19" y="560"/>
                  </a:cubicBezTo>
                  <a:lnTo>
                    <a:pt x="0" y="609"/>
                  </a:lnTo>
                  <a:lnTo>
                    <a:pt x="53" y="605"/>
                  </a:lnTo>
                  <a:cubicBezTo>
                    <a:pt x="55" y="605"/>
                    <a:pt x="56" y="605"/>
                    <a:pt x="58" y="605"/>
                  </a:cubicBezTo>
                  <a:cubicBezTo>
                    <a:pt x="63" y="605"/>
                    <a:pt x="70" y="604"/>
                    <a:pt x="78" y="602"/>
                  </a:cubicBezTo>
                  <a:cubicBezTo>
                    <a:pt x="89" y="598"/>
                    <a:pt x="100" y="593"/>
                    <a:pt x="111" y="589"/>
                  </a:cubicBezTo>
                  <a:cubicBezTo>
                    <a:pt x="126" y="583"/>
                    <a:pt x="142" y="577"/>
                    <a:pt x="157" y="572"/>
                  </a:cubicBezTo>
                  <a:cubicBezTo>
                    <a:pt x="161" y="570"/>
                    <a:pt x="163" y="570"/>
                    <a:pt x="163" y="570"/>
                  </a:cubicBezTo>
                  <a:cubicBezTo>
                    <a:pt x="163" y="570"/>
                    <a:pt x="166" y="572"/>
                    <a:pt x="170" y="580"/>
                  </a:cubicBezTo>
                  <a:cubicBezTo>
                    <a:pt x="175" y="590"/>
                    <a:pt x="183" y="596"/>
                    <a:pt x="189" y="600"/>
                  </a:cubicBezTo>
                  <a:cubicBezTo>
                    <a:pt x="190" y="603"/>
                    <a:pt x="191" y="605"/>
                    <a:pt x="191" y="607"/>
                  </a:cubicBezTo>
                  <a:lnTo>
                    <a:pt x="182" y="613"/>
                  </a:lnTo>
                  <a:lnTo>
                    <a:pt x="177" y="688"/>
                  </a:lnTo>
                  <a:lnTo>
                    <a:pt x="190" y="699"/>
                  </a:lnTo>
                  <a:cubicBezTo>
                    <a:pt x="193" y="702"/>
                    <a:pt x="195" y="704"/>
                    <a:pt x="197" y="705"/>
                  </a:cubicBezTo>
                  <a:lnTo>
                    <a:pt x="181" y="723"/>
                  </a:lnTo>
                  <a:cubicBezTo>
                    <a:pt x="181" y="723"/>
                    <a:pt x="198" y="748"/>
                    <a:pt x="200" y="750"/>
                  </a:cubicBezTo>
                  <a:cubicBezTo>
                    <a:pt x="198" y="754"/>
                    <a:pt x="196" y="757"/>
                    <a:pt x="195" y="760"/>
                  </a:cubicBezTo>
                  <a:lnTo>
                    <a:pt x="188" y="770"/>
                  </a:lnTo>
                  <a:lnTo>
                    <a:pt x="194" y="800"/>
                  </a:lnTo>
                  <a:cubicBezTo>
                    <a:pt x="196" y="810"/>
                    <a:pt x="198" y="819"/>
                    <a:pt x="199" y="828"/>
                  </a:cubicBezTo>
                  <a:cubicBezTo>
                    <a:pt x="200" y="830"/>
                    <a:pt x="200" y="831"/>
                    <a:pt x="200" y="833"/>
                  </a:cubicBezTo>
                  <a:cubicBezTo>
                    <a:pt x="200" y="838"/>
                    <a:pt x="201" y="843"/>
                    <a:pt x="202" y="850"/>
                  </a:cubicBezTo>
                  <a:cubicBezTo>
                    <a:pt x="191" y="865"/>
                    <a:pt x="187" y="883"/>
                    <a:pt x="192" y="903"/>
                  </a:cubicBezTo>
                  <a:cubicBezTo>
                    <a:pt x="193" y="906"/>
                    <a:pt x="194" y="912"/>
                    <a:pt x="194" y="918"/>
                  </a:cubicBezTo>
                  <a:lnTo>
                    <a:pt x="194" y="924"/>
                  </a:lnTo>
                  <a:cubicBezTo>
                    <a:pt x="194" y="941"/>
                    <a:pt x="185" y="956"/>
                    <a:pt x="169" y="963"/>
                  </a:cubicBezTo>
                  <a:lnTo>
                    <a:pt x="152" y="970"/>
                  </a:lnTo>
                  <a:lnTo>
                    <a:pt x="146" y="1015"/>
                  </a:lnTo>
                  <a:lnTo>
                    <a:pt x="103" y="1039"/>
                  </a:lnTo>
                  <a:lnTo>
                    <a:pt x="124" y="1069"/>
                  </a:lnTo>
                  <a:cubicBezTo>
                    <a:pt x="129" y="1076"/>
                    <a:pt x="133" y="1083"/>
                    <a:pt x="138" y="1089"/>
                  </a:cubicBezTo>
                  <a:cubicBezTo>
                    <a:pt x="148" y="1104"/>
                    <a:pt x="158" y="1118"/>
                    <a:pt x="167" y="1132"/>
                  </a:cubicBezTo>
                  <a:cubicBezTo>
                    <a:pt x="170" y="1136"/>
                    <a:pt x="172" y="1141"/>
                    <a:pt x="174" y="1147"/>
                  </a:cubicBezTo>
                  <a:lnTo>
                    <a:pt x="129" y="1204"/>
                  </a:lnTo>
                  <a:lnTo>
                    <a:pt x="202" y="1231"/>
                  </a:lnTo>
                  <a:cubicBezTo>
                    <a:pt x="208" y="1263"/>
                    <a:pt x="220" y="1273"/>
                    <a:pt x="253" y="1279"/>
                  </a:cubicBezTo>
                  <a:lnTo>
                    <a:pt x="257" y="1280"/>
                  </a:lnTo>
                  <a:cubicBezTo>
                    <a:pt x="268" y="1282"/>
                    <a:pt x="280" y="1287"/>
                    <a:pt x="292" y="1292"/>
                  </a:cubicBezTo>
                  <a:lnTo>
                    <a:pt x="301" y="1296"/>
                  </a:lnTo>
                  <a:cubicBezTo>
                    <a:pt x="303" y="1297"/>
                    <a:pt x="304" y="1297"/>
                    <a:pt x="305" y="1298"/>
                  </a:cubicBezTo>
                  <a:cubicBezTo>
                    <a:pt x="312" y="1302"/>
                    <a:pt x="322" y="1307"/>
                    <a:pt x="337" y="1307"/>
                  </a:cubicBezTo>
                  <a:cubicBezTo>
                    <a:pt x="339" y="1307"/>
                    <a:pt x="341" y="1306"/>
                    <a:pt x="344" y="1306"/>
                  </a:cubicBezTo>
                  <a:cubicBezTo>
                    <a:pt x="344" y="1307"/>
                    <a:pt x="345" y="1309"/>
                    <a:pt x="345" y="1311"/>
                  </a:cubicBezTo>
                  <a:cubicBezTo>
                    <a:pt x="351" y="1333"/>
                    <a:pt x="359" y="1367"/>
                    <a:pt x="392" y="1386"/>
                  </a:cubicBezTo>
                  <a:cubicBezTo>
                    <a:pt x="400" y="1400"/>
                    <a:pt x="411" y="1409"/>
                    <a:pt x="420" y="1417"/>
                  </a:cubicBezTo>
                  <a:cubicBezTo>
                    <a:pt x="422" y="1419"/>
                    <a:pt x="423" y="1420"/>
                    <a:pt x="425" y="1422"/>
                  </a:cubicBezTo>
                  <a:cubicBezTo>
                    <a:pt x="425" y="1427"/>
                    <a:pt x="426" y="1431"/>
                    <a:pt x="427" y="1436"/>
                  </a:cubicBezTo>
                  <a:cubicBezTo>
                    <a:pt x="431" y="1469"/>
                    <a:pt x="452" y="1479"/>
                    <a:pt x="468" y="1482"/>
                  </a:cubicBezTo>
                  <a:cubicBezTo>
                    <a:pt x="471" y="1486"/>
                    <a:pt x="476" y="1490"/>
                    <a:pt x="482" y="1494"/>
                  </a:cubicBezTo>
                  <a:lnTo>
                    <a:pt x="469" y="1513"/>
                  </a:lnTo>
                  <a:lnTo>
                    <a:pt x="485" y="1533"/>
                  </a:lnTo>
                  <a:cubicBezTo>
                    <a:pt x="489" y="1538"/>
                    <a:pt x="495" y="1543"/>
                    <a:pt x="499" y="1548"/>
                  </a:cubicBezTo>
                  <a:cubicBezTo>
                    <a:pt x="513" y="1561"/>
                    <a:pt x="513" y="1563"/>
                    <a:pt x="512" y="1568"/>
                  </a:cubicBezTo>
                  <a:lnTo>
                    <a:pt x="508" y="1608"/>
                  </a:lnTo>
                  <a:lnTo>
                    <a:pt x="548" y="1605"/>
                  </a:lnTo>
                  <a:cubicBezTo>
                    <a:pt x="553" y="1605"/>
                    <a:pt x="559" y="1604"/>
                    <a:pt x="564" y="1604"/>
                  </a:cubicBezTo>
                  <a:cubicBezTo>
                    <a:pt x="577" y="1603"/>
                    <a:pt x="591" y="1603"/>
                    <a:pt x="605" y="1600"/>
                  </a:cubicBezTo>
                  <a:cubicBezTo>
                    <a:pt x="620" y="1626"/>
                    <a:pt x="640" y="1639"/>
                    <a:pt x="666" y="1639"/>
                  </a:cubicBezTo>
                  <a:cubicBezTo>
                    <a:pt x="666" y="1639"/>
                    <a:pt x="667" y="1639"/>
                    <a:pt x="667" y="1639"/>
                  </a:cubicBezTo>
                  <a:cubicBezTo>
                    <a:pt x="682" y="1661"/>
                    <a:pt x="706" y="1663"/>
                    <a:pt x="717" y="1664"/>
                  </a:cubicBezTo>
                  <a:cubicBezTo>
                    <a:pt x="719" y="1664"/>
                    <a:pt x="720" y="1664"/>
                    <a:pt x="722" y="1664"/>
                  </a:cubicBezTo>
                  <a:lnTo>
                    <a:pt x="746" y="1668"/>
                  </a:lnTo>
                  <a:lnTo>
                    <a:pt x="798" y="1628"/>
                  </a:lnTo>
                  <a:lnTo>
                    <a:pt x="818" y="1622"/>
                  </a:lnTo>
                  <a:lnTo>
                    <a:pt x="807" y="1639"/>
                  </a:lnTo>
                  <a:lnTo>
                    <a:pt x="842" y="1655"/>
                  </a:lnTo>
                  <a:cubicBezTo>
                    <a:pt x="845" y="1657"/>
                    <a:pt x="849" y="1659"/>
                    <a:pt x="853" y="1661"/>
                  </a:cubicBezTo>
                  <a:cubicBezTo>
                    <a:pt x="860" y="1664"/>
                    <a:pt x="866" y="1666"/>
                    <a:pt x="871" y="1670"/>
                  </a:cubicBezTo>
                  <a:cubicBezTo>
                    <a:pt x="888" y="1680"/>
                    <a:pt x="904" y="1681"/>
                    <a:pt x="916" y="1682"/>
                  </a:cubicBezTo>
                  <a:lnTo>
                    <a:pt x="918" y="1682"/>
                  </a:lnTo>
                  <a:cubicBezTo>
                    <a:pt x="920" y="1682"/>
                    <a:pt x="921" y="1682"/>
                    <a:pt x="922" y="1682"/>
                  </a:cubicBezTo>
                  <a:cubicBezTo>
                    <a:pt x="937" y="1682"/>
                    <a:pt x="948" y="1676"/>
                    <a:pt x="956" y="1670"/>
                  </a:cubicBezTo>
                  <a:cubicBezTo>
                    <a:pt x="961" y="1674"/>
                    <a:pt x="968" y="1681"/>
                    <a:pt x="980" y="1694"/>
                  </a:cubicBezTo>
                  <a:lnTo>
                    <a:pt x="983" y="1697"/>
                  </a:lnTo>
                  <a:cubicBezTo>
                    <a:pt x="995" y="1709"/>
                    <a:pt x="1009" y="1717"/>
                    <a:pt x="1021" y="1724"/>
                  </a:cubicBezTo>
                  <a:cubicBezTo>
                    <a:pt x="1023" y="1726"/>
                    <a:pt x="1025" y="1727"/>
                    <a:pt x="1028" y="1728"/>
                  </a:cubicBezTo>
                  <a:lnTo>
                    <a:pt x="1029" y="1733"/>
                  </a:lnTo>
                  <a:cubicBezTo>
                    <a:pt x="1032" y="1744"/>
                    <a:pt x="1030" y="1753"/>
                    <a:pt x="1023" y="1764"/>
                  </a:cubicBezTo>
                  <a:cubicBezTo>
                    <a:pt x="1022" y="1765"/>
                    <a:pt x="1021" y="1767"/>
                    <a:pt x="1020" y="1768"/>
                  </a:cubicBezTo>
                  <a:cubicBezTo>
                    <a:pt x="1020" y="1768"/>
                    <a:pt x="997" y="1771"/>
                    <a:pt x="997" y="1771"/>
                  </a:cubicBezTo>
                  <a:lnTo>
                    <a:pt x="992" y="1793"/>
                  </a:lnTo>
                  <a:cubicBezTo>
                    <a:pt x="989" y="1805"/>
                    <a:pt x="984" y="1816"/>
                    <a:pt x="978" y="1828"/>
                  </a:cubicBezTo>
                  <a:cubicBezTo>
                    <a:pt x="975" y="1833"/>
                    <a:pt x="972" y="1839"/>
                    <a:pt x="970" y="1844"/>
                  </a:cubicBezTo>
                  <a:cubicBezTo>
                    <a:pt x="925" y="1864"/>
                    <a:pt x="900" y="1904"/>
                    <a:pt x="897" y="1957"/>
                  </a:cubicBezTo>
                  <a:lnTo>
                    <a:pt x="897" y="1978"/>
                  </a:lnTo>
                  <a:lnTo>
                    <a:pt x="915" y="1987"/>
                  </a:lnTo>
                  <a:cubicBezTo>
                    <a:pt x="918" y="1989"/>
                    <a:pt x="925" y="1993"/>
                    <a:pt x="934" y="1993"/>
                  </a:cubicBezTo>
                  <a:cubicBezTo>
                    <a:pt x="942" y="1993"/>
                    <a:pt x="951" y="1995"/>
                    <a:pt x="962" y="1998"/>
                  </a:cubicBezTo>
                  <a:cubicBezTo>
                    <a:pt x="973" y="2001"/>
                    <a:pt x="987" y="2005"/>
                    <a:pt x="1001" y="2005"/>
                  </a:cubicBezTo>
                  <a:cubicBezTo>
                    <a:pt x="1003" y="2006"/>
                    <a:pt x="1006" y="2008"/>
                    <a:pt x="1009" y="2009"/>
                  </a:cubicBezTo>
                  <a:cubicBezTo>
                    <a:pt x="1010" y="2010"/>
                    <a:pt x="1014" y="2016"/>
                    <a:pt x="1016" y="2019"/>
                  </a:cubicBezTo>
                  <a:cubicBezTo>
                    <a:pt x="1020" y="2026"/>
                    <a:pt x="1026" y="2034"/>
                    <a:pt x="1034" y="2042"/>
                  </a:cubicBezTo>
                  <a:lnTo>
                    <a:pt x="1038" y="2045"/>
                  </a:lnTo>
                  <a:lnTo>
                    <a:pt x="1038" y="2046"/>
                  </a:lnTo>
                  <a:lnTo>
                    <a:pt x="1050" y="2056"/>
                  </a:lnTo>
                  <a:cubicBezTo>
                    <a:pt x="1052" y="2058"/>
                    <a:pt x="1054" y="2060"/>
                    <a:pt x="1056" y="2063"/>
                  </a:cubicBezTo>
                  <a:cubicBezTo>
                    <a:pt x="1063" y="2069"/>
                    <a:pt x="1071" y="2077"/>
                    <a:pt x="1081" y="2083"/>
                  </a:cubicBezTo>
                  <a:cubicBezTo>
                    <a:pt x="1082" y="2083"/>
                    <a:pt x="1083" y="2084"/>
                    <a:pt x="1085" y="2085"/>
                  </a:cubicBezTo>
                  <a:cubicBezTo>
                    <a:pt x="1092" y="2090"/>
                    <a:pt x="1103" y="2098"/>
                    <a:pt x="1120" y="2098"/>
                  </a:cubicBezTo>
                  <a:cubicBezTo>
                    <a:pt x="1122" y="2098"/>
                    <a:pt x="1124" y="2098"/>
                    <a:pt x="1126" y="2097"/>
                  </a:cubicBezTo>
                  <a:cubicBezTo>
                    <a:pt x="1126" y="2099"/>
                    <a:pt x="1125" y="2101"/>
                    <a:pt x="1125" y="2102"/>
                  </a:cubicBezTo>
                  <a:cubicBezTo>
                    <a:pt x="1124" y="2110"/>
                    <a:pt x="1122" y="2117"/>
                    <a:pt x="1121" y="2124"/>
                  </a:cubicBezTo>
                  <a:cubicBezTo>
                    <a:pt x="1115" y="2145"/>
                    <a:pt x="1120" y="2165"/>
                    <a:pt x="1135" y="2180"/>
                  </a:cubicBezTo>
                  <a:lnTo>
                    <a:pt x="1145" y="2190"/>
                  </a:lnTo>
                  <a:lnTo>
                    <a:pt x="1146" y="2190"/>
                  </a:lnTo>
                  <a:lnTo>
                    <a:pt x="1159" y="2221"/>
                  </a:lnTo>
                  <a:lnTo>
                    <a:pt x="1171" y="2215"/>
                  </a:lnTo>
                  <a:lnTo>
                    <a:pt x="1184" y="2225"/>
                  </a:lnTo>
                  <a:lnTo>
                    <a:pt x="1189" y="2274"/>
                  </a:lnTo>
                  <a:lnTo>
                    <a:pt x="1198" y="2283"/>
                  </a:lnTo>
                  <a:cubicBezTo>
                    <a:pt x="1206" y="2290"/>
                    <a:pt x="1208" y="2308"/>
                    <a:pt x="1209" y="2324"/>
                  </a:cubicBezTo>
                  <a:lnTo>
                    <a:pt x="1210" y="2348"/>
                  </a:lnTo>
                  <a:lnTo>
                    <a:pt x="1212" y="2348"/>
                  </a:lnTo>
                  <a:cubicBezTo>
                    <a:pt x="1192" y="2370"/>
                    <a:pt x="1177" y="2395"/>
                    <a:pt x="1167" y="2427"/>
                  </a:cubicBezTo>
                  <a:lnTo>
                    <a:pt x="1147" y="2485"/>
                  </a:lnTo>
                  <a:lnTo>
                    <a:pt x="1207" y="2469"/>
                  </a:lnTo>
                  <a:cubicBezTo>
                    <a:pt x="1210" y="2468"/>
                    <a:pt x="1213" y="2467"/>
                    <a:pt x="1216" y="2467"/>
                  </a:cubicBezTo>
                  <a:cubicBezTo>
                    <a:pt x="1224" y="2465"/>
                    <a:pt x="1232" y="2463"/>
                    <a:pt x="1240" y="2459"/>
                  </a:cubicBezTo>
                  <a:cubicBezTo>
                    <a:pt x="1251" y="2453"/>
                    <a:pt x="1261" y="2447"/>
                    <a:pt x="1272" y="2440"/>
                  </a:cubicBezTo>
                  <a:cubicBezTo>
                    <a:pt x="1272" y="2441"/>
                    <a:pt x="1273" y="2441"/>
                    <a:pt x="1273" y="2442"/>
                  </a:cubicBezTo>
                  <a:cubicBezTo>
                    <a:pt x="1278" y="2448"/>
                    <a:pt x="1285" y="2456"/>
                    <a:pt x="1295" y="2462"/>
                  </a:cubicBezTo>
                  <a:lnTo>
                    <a:pt x="1308" y="2469"/>
                  </a:lnTo>
                  <a:lnTo>
                    <a:pt x="1342" y="2457"/>
                  </a:lnTo>
                  <a:lnTo>
                    <a:pt x="1339" y="2474"/>
                  </a:lnTo>
                  <a:lnTo>
                    <a:pt x="1352" y="2487"/>
                  </a:lnTo>
                  <a:cubicBezTo>
                    <a:pt x="1367" y="2502"/>
                    <a:pt x="1386" y="2510"/>
                    <a:pt x="1405" y="2510"/>
                  </a:cubicBezTo>
                  <a:cubicBezTo>
                    <a:pt x="1422" y="2510"/>
                    <a:pt x="1439" y="2503"/>
                    <a:pt x="1454" y="2491"/>
                  </a:cubicBezTo>
                  <a:cubicBezTo>
                    <a:pt x="1473" y="2475"/>
                    <a:pt x="1482" y="2450"/>
                    <a:pt x="1478" y="2424"/>
                  </a:cubicBezTo>
                  <a:cubicBezTo>
                    <a:pt x="1484" y="2418"/>
                    <a:pt x="1489" y="2411"/>
                    <a:pt x="1494" y="2404"/>
                  </a:cubicBezTo>
                  <a:cubicBezTo>
                    <a:pt x="1499" y="2397"/>
                    <a:pt x="1510" y="2378"/>
                    <a:pt x="1505" y="2357"/>
                  </a:cubicBezTo>
                  <a:cubicBezTo>
                    <a:pt x="1505" y="2355"/>
                    <a:pt x="1507" y="2351"/>
                    <a:pt x="1510" y="2343"/>
                  </a:cubicBezTo>
                  <a:cubicBezTo>
                    <a:pt x="1511" y="2341"/>
                    <a:pt x="1512" y="2338"/>
                    <a:pt x="1513" y="2336"/>
                  </a:cubicBezTo>
                  <a:cubicBezTo>
                    <a:pt x="1537" y="2330"/>
                    <a:pt x="1555" y="2310"/>
                    <a:pt x="1562" y="2281"/>
                  </a:cubicBezTo>
                  <a:cubicBezTo>
                    <a:pt x="1562" y="2277"/>
                    <a:pt x="1563" y="2276"/>
                    <a:pt x="1571" y="2269"/>
                  </a:cubicBezTo>
                  <a:lnTo>
                    <a:pt x="1583" y="2260"/>
                  </a:lnTo>
                  <a:lnTo>
                    <a:pt x="1560" y="2208"/>
                  </a:lnTo>
                  <a:lnTo>
                    <a:pt x="1557" y="2208"/>
                  </a:lnTo>
                  <a:cubicBezTo>
                    <a:pt x="1555" y="2202"/>
                    <a:pt x="1551" y="2195"/>
                    <a:pt x="1545" y="2190"/>
                  </a:cubicBezTo>
                  <a:lnTo>
                    <a:pt x="1541" y="2186"/>
                  </a:lnTo>
                  <a:lnTo>
                    <a:pt x="1536" y="2184"/>
                  </a:lnTo>
                  <a:cubicBezTo>
                    <a:pt x="1532" y="2182"/>
                    <a:pt x="1527" y="2178"/>
                    <a:pt x="1522" y="2173"/>
                  </a:cubicBezTo>
                  <a:cubicBezTo>
                    <a:pt x="1515" y="2167"/>
                    <a:pt x="1506" y="2158"/>
                    <a:pt x="1493" y="2152"/>
                  </a:cubicBezTo>
                  <a:cubicBezTo>
                    <a:pt x="1492" y="2150"/>
                    <a:pt x="1490" y="2148"/>
                    <a:pt x="1488" y="2146"/>
                  </a:cubicBezTo>
                  <a:lnTo>
                    <a:pt x="1511" y="2119"/>
                  </a:lnTo>
                  <a:lnTo>
                    <a:pt x="1445" y="2129"/>
                  </a:lnTo>
                  <a:lnTo>
                    <a:pt x="1442" y="2129"/>
                  </a:lnTo>
                  <a:lnTo>
                    <a:pt x="1452" y="2083"/>
                  </a:lnTo>
                  <a:lnTo>
                    <a:pt x="1428" y="2089"/>
                  </a:lnTo>
                  <a:cubicBezTo>
                    <a:pt x="1428" y="2081"/>
                    <a:pt x="1427" y="2074"/>
                    <a:pt x="1426" y="2069"/>
                  </a:cubicBezTo>
                  <a:cubicBezTo>
                    <a:pt x="1425" y="2065"/>
                    <a:pt x="1425" y="2062"/>
                    <a:pt x="1425" y="2060"/>
                  </a:cubicBezTo>
                  <a:lnTo>
                    <a:pt x="1425" y="2038"/>
                  </a:lnTo>
                  <a:lnTo>
                    <a:pt x="1405" y="2030"/>
                  </a:lnTo>
                  <a:cubicBezTo>
                    <a:pt x="1401" y="2028"/>
                    <a:pt x="1398" y="2027"/>
                    <a:pt x="1395" y="2026"/>
                  </a:cubicBezTo>
                  <a:lnTo>
                    <a:pt x="1394" y="2025"/>
                  </a:lnTo>
                  <a:cubicBezTo>
                    <a:pt x="1389" y="2023"/>
                    <a:pt x="1384" y="2021"/>
                    <a:pt x="1380" y="2020"/>
                  </a:cubicBezTo>
                  <a:lnTo>
                    <a:pt x="1404" y="2017"/>
                  </a:lnTo>
                  <a:lnTo>
                    <a:pt x="1412" y="1998"/>
                  </a:lnTo>
                  <a:cubicBezTo>
                    <a:pt x="1412" y="1997"/>
                    <a:pt x="1413" y="1995"/>
                    <a:pt x="1413" y="1993"/>
                  </a:cubicBezTo>
                  <a:cubicBezTo>
                    <a:pt x="1424" y="1990"/>
                    <a:pt x="1433" y="1983"/>
                    <a:pt x="1440" y="1973"/>
                  </a:cubicBezTo>
                  <a:cubicBezTo>
                    <a:pt x="1449" y="1958"/>
                    <a:pt x="1450" y="1940"/>
                    <a:pt x="1442" y="1925"/>
                  </a:cubicBezTo>
                  <a:lnTo>
                    <a:pt x="1435" y="1912"/>
                  </a:lnTo>
                  <a:lnTo>
                    <a:pt x="1454" y="1899"/>
                  </a:lnTo>
                  <a:lnTo>
                    <a:pt x="1433" y="1872"/>
                  </a:lnTo>
                  <a:cubicBezTo>
                    <a:pt x="1432" y="1870"/>
                    <a:pt x="1430" y="1868"/>
                    <a:pt x="1429" y="1865"/>
                  </a:cubicBezTo>
                  <a:cubicBezTo>
                    <a:pt x="1424" y="1859"/>
                    <a:pt x="1418" y="1850"/>
                    <a:pt x="1410" y="1843"/>
                  </a:cubicBezTo>
                  <a:cubicBezTo>
                    <a:pt x="1408" y="1841"/>
                    <a:pt x="1408" y="1841"/>
                    <a:pt x="1408" y="1841"/>
                  </a:cubicBezTo>
                  <a:cubicBezTo>
                    <a:pt x="1408" y="1840"/>
                    <a:pt x="1408" y="1839"/>
                    <a:pt x="1408" y="1838"/>
                  </a:cubicBezTo>
                  <a:cubicBezTo>
                    <a:pt x="1410" y="1833"/>
                    <a:pt x="1412" y="1828"/>
                    <a:pt x="1415" y="1823"/>
                  </a:cubicBezTo>
                  <a:cubicBezTo>
                    <a:pt x="1418" y="1815"/>
                    <a:pt x="1422" y="1807"/>
                    <a:pt x="1425" y="1798"/>
                  </a:cubicBezTo>
                  <a:cubicBezTo>
                    <a:pt x="1426" y="1797"/>
                    <a:pt x="1428" y="1796"/>
                    <a:pt x="1429" y="1796"/>
                  </a:cubicBezTo>
                  <a:cubicBezTo>
                    <a:pt x="1431" y="1794"/>
                    <a:pt x="1434" y="1793"/>
                    <a:pt x="1437" y="1791"/>
                  </a:cubicBezTo>
                  <a:cubicBezTo>
                    <a:pt x="1442" y="1789"/>
                    <a:pt x="1447" y="1787"/>
                    <a:pt x="1452" y="1784"/>
                  </a:cubicBezTo>
                  <a:cubicBezTo>
                    <a:pt x="1455" y="1782"/>
                    <a:pt x="1457" y="1781"/>
                    <a:pt x="1460" y="1779"/>
                  </a:cubicBezTo>
                  <a:cubicBezTo>
                    <a:pt x="1467" y="1774"/>
                    <a:pt x="1474" y="1770"/>
                    <a:pt x="1478" y="1770"/>
                  </a:cubicBezTo>
                  <a:cubicBezTo>
                    <a:pt x="1479" y="1770"/>
                    <a:pt x="1480" y="1770"/>
                    <a:pt x="1481" y="1771"/>
                  </a:cubicBezTo>
                  <a:cubicBezTo>
                    <a:pt x="1485" y="1772"/>
                    <a:pt x="1489" y="1772"/>
                    <a:pt x="1494" y="1772"/>
                  </a:cubicBezTo>
                  <a:cubicBezTo>
                    <a:pt x="1504" y="1772"/>
                    <a:pt x="1514" y="1769"/>
                    <a:pt x="1522" y="1766"/>
                  </a:cubicBezTo>
                  <a:cubicBezTo>
                    <a:pt x="1524" y="1765"/>
                    <a:pt x="1527" y="1764"/>
                    <a:pt x="1529" y="1764"/>
                  </a:cubicBezTo>
                  <a:lnTo>
                    <a:pt x="1560" y="1757"/>
                  </a:lnTo>
                  <a:lnTo>
                    <a:pt x="1554" y="1725"/>
                  </a:lnTo>
                  <a:cubicBezTo>
                    <a:pt x="1552" y="1715"/>
                    <a:pt x="1554" y="1712"/>
                    <a:pt x="1558" y="1708"/>
                  </a:cubicBezTo>
                  <a:cubicBezTo>
                    <a:pt x="1577" y="1687"/>
                    <a:pt x="1580" y="1660"/>
                    <a:pt x="1566" y="1631"/>
                  </a:cubicBezTo>
                  <a:cubicBezTo>
                    <a:pt x="1558" y="1616"/>
                    <a:pt x="1551" y="1600"/>
                    <a:pt x="1545" y="1584"/>
                  </a:cubicBezTo>
                  <a:cubicBezTo>
                    <a:pt x="1545" y="1584"/>
                    <a:pt x="1605" y="1547"/>
                    <a:pt x="1606" y="1547"/>
                  </a:cubicBezTo>
                  <a:cubicBezTo>
                    <a:pt x="1633" y="1541"/>
                    <a:pt x="1644" y="1517"/>
                    <a:pt x="1648" y="1507"/>
                  </a:cubicBezTo>
                  <a:cubicBezTo>
                    <a:pt x="1655" y="1492"/>
                    <a:pt x="1659" y="1484"/>
                    <a:pt x="1666" y="1480"/>
                  </a:cubicBezTo>
                  <a:cubicBezTo>
                    <a:pt x="1677" y="1473"/>
                    <a:pt x="1686" y="1466"/>
                    <a:pt x="1695" y="1459"/>
                  </a:cubicBezTo>
                  <a:cubicBezTo>
                    <a:pt x="1698" y="1456"/>
                    <a:pt x="1702" y="1453"/>
                    <a:pt x="1705" y="1450"/>
                  </a:cubicBezTo>
                  <a:lnTo>
                    <a:pt x="1725" y="1435"/>
                  </a:lnTo>
                  <a:cubicBezTo>
                    <a:pt x="1727" y="1435"/>
                    <a:pt x="1756" y="1432"/>
                    <a:pt x="1756" y="1432"/>
                  </a:cubicBezTo>
                  <a:lnTo>
                    <a:pt x="1765" y="1422"/>
                  </a:lnTo>
                  <a:cubicBezTo>
                    <a:pt x="1766" y="1420"/>
                    <a:pt x="1768" y="1419"/>
                    <a:pt x="1770" y="1417"/>
                  </a:cubicBezTo>
                  <a:cubicBezTo>
                    <a:pt x="1780" y="1407"/>
                    <a:pt x="1800" y="1386"/>
                    <a:pt x="1794" y="1355"/>
                  </a:cubicBezTo>
                  <a:cubicBezTo>
                    <a:pt x="1792" y="1348"/>
                    <a:pt x="1794" y="1341"/>
                    <a:pt x="1798" y="1329"/>
                  </a:cubicBezTo>
                  <a:cubicBezTo>
                    <a:pt x="1800" y="1324"/>
                    <a:pt x="1801" y="1319"/>
                    <a:pt x="1803" y="1312"/>
                  </a:cubicBezTo>
                  <a:cubicBezTo>
                    <a:pt x="1824" y="1307"/>
                    <a:pt x="1838" y="1291"/>
                    <a:pt x="1841" y="1268"/>
                  </a:cubicBezTo>
                  <a:cubicBezTo>
                    <a:pt x="1841" y="1261"/>
                    <a:pt x="1843" y="1255"/>
                    <a:pt x="1844" y="1247"/>
                  </a:cubicBezTo>
                  <a:cubicBezTo>
                    <a:pt x="1846" y="1246"/>
                    <a:pt x="1848" y="1245"/>
                    <a:pt x="1850" y="1245"/>
                  </a:cubicBezTo>
                  <a:cubicBezTo>
                    <a:pt x="1853" y="1244"/>
                    <a:pt x="1858" y="1243"/>
                    <a:pt x="1863" y="1243"/>
                  </a:cubicBezTo>
                  <a:cubicBezTo>
                    <a:pt x="1866" y="1242"/>
                    <a:pt x="1870" y="1242"/>
                    <a:pt x="1873" y="1241"/>
                  </a:cubicBezTo>
                  <a:lnTo>
                    <a:pt x="1899" y="1237"/>
                  </a:lnTo>
                  <a:lnTo>
                    <a:pt x="1902" y="1197"/>
                  </a:lnTo>
                  <a:cubicBezTo>
                    <a:pt x="1904" y="1186"/>
                    <a:pt x="1905" y="1174"/>
                    <a:pt x="1905" y="1163"/>
                  </a:cubicBezTo>
                  <a:cubicBezTo>
                    <a:pt x="1906" y="1151"/>
                    <a:pt x="1905" y="1139"/>
                    <a:pt x="1905" y="1128"/>
                  </a:cubicBezTo>
                  <a:lnTo>
                    <a:pt x="1905" y="1127"/>
                  </a:lnTo>
                  <a:cubicBezTo>
                    <a:pt x="1914" y="1117"/>
                    <a:pt x="1920" y="1105"/>
                    <a:pt x="1922" y="1092"/>
                  </a:cubicBezTo>
                  <a:cubicBezTo>
                    <a:pt x="1931" y="1084"/>
                    <a:pt x="1941" y="1073"/>
                    <a:pt x="1947" y="1056"/>
                  </a:cubicBezTo>
                  <a:cubicBezTo>
                    <a:pt x="1969" y="1038"/>
                    <a:pt x="1977" y="1014"/>
                    <a:pt x="1970" y="987"/>
                  </a:cubicBezTo>
                  <a:cubicBezTo>
                    <a:pt x="1994" y="971"/>
                    <a:pt x="2007" y="936"/>
                    <a:pt x="1990" y="908"/>
                  </a:cubicBezTo>
                  <a:cubicBezTo>
                    <a:pt x="1989" y="906"/>
                    <a:pt x="1989" y="905"/>
                    <a:pt x="1988" y="904"/>
                  </a:cubicBezTo>
                  <a:cubicBezTo>
                    <a:pt x="1989" y="904"/>
                    <a:pt x="1989" y="903"/>
                    <a:pt x="1990" y="903"/>
                  </a:cubicBezTo>
                  <a:lnTo>
                    <a:pt x="2003" y="890"/>
                  </a:lnTo>
                  <a:close/>
                </a:path>
              </a:pathLst>
            </a:custGeom>
            <a:pattFill prst="wdUpDiag">
              <a:fgClr>
                <a:schemeClr val="accent6"/>
              </a:fgClr>
              <a:bgClr>
                <a:schemeClr val="accent5"/>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46" name="Freeform 243"/>
            <p:cNvSpPr>
              <a:spLocks/>
            </p:cNvSpPr>
            <p:nvPr/>
          </p:nvSpPr>
          <p:spPr bwMode="auto">
            <a:xfrm>
              <a:off x="2409825" y="2814638"/>
              <a:ext cx="3589338" cy="4819650"/>
            </a:xfrm>
            <a:custGeom>
              <a:avLst/>
              <a:gdLst>
                <a:gd name="T0" fmla="*/ 3642 w 3762"/>
                <a:gd name="T1" fmla="*/ 4051 h 5049"/>
                <a:gd name="T2" fmla="*/ 3503 w 3762"/>
                <a:gd name="T3" fmla="*/ 3738 h 5049"/>
                <a:gd name="T4" fmla="*/ 3462 w 3762"/>
                <a:gd name="T5" fmla="*/ 3455 h 5049"/>
                <a:gd name="T6" fmla="*/ 3255 w 3762"/>
                <a:gd name="T7" fmla="*/ 3390 h 5049"/>
                <a:gd name="T8" fmla="*/ 2901 w 3762"/>
                <a:gd name="T9" fmla="*/ 3525 h 5049"/>
                <a:gd name="T10" fmla="*/ 2751 w 3762"/>
                <a:gd name="T11" fmla="*/ 3523 h 5049"/>
                <a:gd name="T12" fmla="*/ 2687 w 3762"/>
                <a:gd name="T13" fmla="*/ 3318 h 5049"/>
                <a:gd name="T14" fmla="*/ 2715 w 3762"/>
                <a:gd name="T15" fmla="*/ 2808 h 5049"/>
                <a:gd name="T16" fmla="*/ 2834 w 3762"/>
                <a:gd name="T17" fmla="*/ 2674 h 5049"/>
                <a:gd name="T18" fmla="*/ 2716 w 3762"/>
                <a:gd name="T19" fmla="*/ 2417 h 5049"/>
                <a:gd name="T20" fmla="*/ 2578 w 3762"/>
                <a:gd name="T21" fmla="*/ 2053 h 5049"/>
                <a:gd name="T22" fmla="*/ 2536 w 3762"/>
                <a:gd name="T23" fmla="*/ 1671 h 5049"/>
                <a:gd name="T24" fmla="*/ 2361 w 3762"/>
                <a:gd name="T25" fmla="*/ 1607 h 5049"/>
                <a:gd name="T26" fmla="*/ 2628 w 3762"/>
                <a:gd name="T27" fmla="*/ 1449 h 5049"/>
                <a:gd name="T28" fmla="*/ 2686 w 3762"/>
                <a:gd name="T29" fmla="*/ 1144 h 5049"/>
                <a:gd name="T30" fmla="*/ 2934 w 3762"/>
                <a:gd name="T31" fmla="*/ 944 h 5049"/>
                <a:gd name="T32" fmla="*/ 3131 w 3762"/>
                <a:gd name="T33" fmla="*/ 804 h 5049"/>
                <a:gd name="T34" fmla="*/ 3382 w 3762"/>
                <a:gd name="T35" fmla="*/ 547 h 5049"/>
                <a:gd name="T36" fmla="*/ 3205 w 3762"/>
                <a:gd name="T37" fmla="*/ 410 h 5049"/>
                <a:gd name="T38" fmla="*/ 2967 w 3762"/>
                <a:gd name="T39" fmla="*/ 253 h 5049"/>
                <a:gd name="T40" fmla="*/ 2713 w 3762"/>
                <a:gd name="T41" fmla="*/ 196 h 5049"/>
                <a:gd name="T42" fmla="*/ 2625 w 3762"/>
                <a:gd name="T43" fmla="*/ 41 h 5049"/>
                <a:gd name="T44" fmla="*/ 2246 w 3762"/>
                <a:gd name="T45" fmla="*/ 11 h 5049"/>
                <a:gd name="T46" fmla="*/ 2153 w 3762"/>
                <a:gd name="T47" fmla="*/ 210 h 5049"/>
                <a:gd name="T48" fmla="*/ 2027 w 3762"/>
                <a:gd name="T49" fmla="*/ 371 h 5049"/>
                <a:gd name="T50" fmla="*/ 2185 w 3762"/>
                <a:gd name="T51" fmla="*/ 484 h 5049"/>
                <a:gd name="T52" fmla="*/ 2212 w 3762"/>
                <a:gd name="T53" fmla="*/ 548 h 5049"/>
                <a:gd name="T54" fmla="*/ 2101 w 3762"/>
                <a:gd name="T55" fmla="*/ 702 h 5049"/>
                <a:gd name="T56" fmla="*/ 1913 w 3762"/>
                <a:gd name="T57" fmla="*/ 1002 h 5049"/>
                <a:gd name="T58" fmla="*/ 1672 w 3762"/>
                <a:gd name="T59" fmla="*/ 1228 h 5049"/>
                <a:gd name="T60" fmla="*/ 1434 w 3762"/>
                <a:gd name="T61" fmla="*/ 1548 h 5049"/>
                <a:gd name="T62" fmla="*/ 1096 w 3762"/>
                <a:gd name="T63" fmla="*/ 1695 h 5049"/>
                <a:gd name="T64" fmla="*/ 1083 w 3762"/>
                <a:gd name="T65" fmla="*/ 1992 h 5049"/>
                <a:gd name="T66" fmla="*/ 992 w 3762"/>
                <a:gd name="T67" fmla="*/ 2275 h 5049"/>
                <a:gd name="T68" fmla="*/ 724 w 3762"/>
                <a:gd name="T69" fmla="*/ 2459 h 5049"/>
                <a:gd name="T70" fmla="*/ 486 w 3762"/>
                <a:gd name="T71" fmla="*/ 2690 h 5049"/>
                <a:gd name="T72" fmla="*/ 282 w 3762"/>
                <a:gd name="T73" fmla="*/ 3124 h 5049"/>
                <a:gd name="T74" fmla="*/ 434 w 3762"/>
                <a:gd name="T75" fmla="*/ 3451 h 5049"/>
                <a:gd name="T76" fmla="*/ 344 w 3762"/>
                <a:gd name="T77" fmla="*/ 3665 h 5049"/>
                <a:gd name="T78" fmla="*/ 91 w 3762"/>
                <a:gd name="T79" fmla="*/ 3884 h 5049"/>
                <a:gd name="T80" fmla="*/ 37 w 3762"/>
                <a:gd name="T81" fmla="*/ 4071 h 5049"/>
                <a:gd name="T82" fmla="*/ 237 w 3762"/>
                <a:gd name="T83" fmla="*/ 4137 h 5049"/>
                <a:gd name="T84" fmla="*/ 532 w 3762"/>
                <a:gd name="T85" fmla="*/ 4040 h 5049"/>
                <a:gd name="T86" fmla="*/ 814 w 3762"/>
                <a:gd name="T87" fmla="*/ 3919 h 5049"/>
                <a:gd name="T88" fmla="*/ 670 w 3762"/>
                <a:gd name="T89" fmla="*/ 3778 h 5049"/>
                <a:gd name="T90" fmla="*/ 864 w 3762"/>
                <a:gd name="T91" fmla="*/ 3469 h 5049"/>
                <a:gd name="T92" fmla="*/ 1186 w 3762"/>
                <a:gd name="T93" fmla="*/ 3368 h 5049"/>
                <a:gd name="T94" fmla="*/ 1552 w 3762"/>
                <a:gd name="T95" fmla="*/ 3353 h 5049"/>
                <a:gd name="T96" fmla="*/ 1756 w 3762"/>
                <a:gd name="T97" fmla="*/ 3455 h 5049"/>
                <a:gd name="T98" fmla="*/ 1843 w 3762"/>
                <a:gd name="T99" fmla="*/ 3674 h 5049"/>
                <a:gd name="T100" fmla="*/ 1817 w 3762"/>
                <a:gd name="T101" fmla="*/ 3909 h 5049"/>
                <a:gd name="T102" fmla="*/ 1812 w 3762"/>
                <a:gd name="T103" fmla="*/ 4210 h 5049"/>
                <a:gd name="T104" fmla="*/ 1966 w 3762"/>
                <a:gd name="T105" fmla="*/ 4479 h 5049"/>
                <a:gd name="T106" fmla="*/ 2235 w 3762"/>
                <a:gd name="T107" fmla="*/ 4652 h 5049"/>
                <a:gd name="T108" fmla="*/ 2387 w 3762"/>
                <a:gd name="T109" fmla="*/ 4975 h 5049"/>
                <a:gd name="T110" fmla="*/ 2639 w 3762"/>
                <a:gd name="T111" fmla="*/ 5044 h 5049"/>
                <a:gd name="T112" fmla="*/ 2873 w 3762"/>
                <a:gd name="T113" fmla="*/ 4873 h 5049"/>
                <a:gd name="T114" fmla="*/ 3192 w 3762"/>
                <a:gd name="T115" fmla="*/ 4822 h 5049"/>
                <a:gd name="T116" fmla="*/ 3348 w 3762"/>
                <a:gd name="T117" fmla="*/ 4753 h 5049"/>
                <a:gd name="T118" fmla="*/ 3426 w 3762"/>
                <a:gd name="T119" fmla="*/ 4661 h 5049"/>
                <a:gd name="T120" fmla="*/ 3705 w 3762"/>
                <a:gd name="T121" fmla="*/ 4406 h 5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762" h="5049">
                  <a:moveTo>
                    <a:pt x="3757" y="4264"/>
                  </a:moveTo>
                  <a:lnTo>
                    <a:pt x="3757" y="4264"/>
                  </a:lnTo>
                  <a:cubicBezTo>
                    <a:pt x="3752" y="4246"/>
                    <a:pt x="3740" y="4231"/>
                    <a:pt x="3723" y="4222"/>
                  </a:cubicBezTo>
                  <a:cubicBezTo>
                    <a:pt x="3718" y="4219"/>
                    <a:pt x="3713" y="4217"/>
                    <a:pt x="3708" y="4215"/>
                  </a:cubicBezTo>
                  <a:cubicBezTo>
                    <a:pt x="3707" y="4215"/>
                    <a:pt x="3706" y="4215"/>
                    <a:pt x="3705" y="4214"/>
                  </a:cubicBezTo>
                  <a:cubicBezTo>
                    <a:pt x="3704" y="4214"/>
                    <a:pt x="3703" y="4213"/>
                    <a:pt x="3702" y="4213"/>
                  </a:cubicBezTo>
                  <a:cubicBezTo>
                    <a:pt x="3700" y="4211"/>
                    <a:pt x="3698" y="4208"/>
                    <a:pt x="3696" y="4206"/>
                  </a:cubicBezTo>
                  <a:cubicBezTo>
                    <a:pt x="3686" y="4193"/>
                    <a:pt x="3676" y="4181"/>
                    <a:pt x="3668" y="4168"/>
                  </a:cubicBezTo>
                  <a:cubicBezTo>
                    <a:pt x="3664" y="4160"/>
                    <a:pt x="3661" y="4149"/>
                    <a:pt x="3658" y="4140"/>
                  </a:cubicBezTo>
                  <a:cubicBezTo>
                    <a:pt x="3658" y="4140"/>
                    <a:pt x="3657" y="4139"/>
                    <a:pt x="3657" y="4139"/>
                  </a:cubicBezTo>
                  <a:lnTo>
                    <a:pt x="3658" y="4137"/>
                  </a:lnTo>
                  <a:cubicBezTo>
                    <a:pt x="3662" y="4128"/>
                    <a:pt x="3666" y="4119"/>
                    <a:pt x="3668" y="4108"/>
                  </a:cubicBezTo>
                  <a:cubicBezTo>
                    <a:pt x="3674" y="4085"/>
                    <a:pt x="3664" y="4063"/>
                    <a:pt x="3642" y="4051"/>
                  </a:cubicBezTo>
                  <a:cubicBezTo>
                    <a:pt x="3642" y="4051"/>
                    <a:pt x="3640" y="4048"/>
                    <a:pt x="3640" y="4036"/>
                  </a:cubicBezTo>
                  <a:cubicBezTo>
                    <a:pt x="3640" y="4028"/>
                    <a:pt x="3641" y="4019"/>
                    <a:pt x="3643" y="4010"/>
                  </a:cubicBezTo>
                  <a:cubicBezTo>
                    <a:pt x="3644" y="4002"/>
                    <a:pt x="3646" y="3993"/>
                    <a:pt x="3646" y="3984"/>
                  </a:cubicBezTo>
                  <a:lnTo>
                    <a:pt x="3647" y="3973"/>
                  </a:lnTo>
                  <a:cubicBezTo>
                    <a:pt x="3648" y="3954"/>
                    <a:pt x="3650" y="3934"/>
                    <a:pt x="3646" y="3912"/>
                  </a:cubicBezTo>
                  <a:cubicBezTo>
                    <a:pt x="3642" y="3889"/>
                    <a:pt x="3635" y="3862"/>
                    <a:pt x="3609" y="3841"/>
                  </a:cubicBezTo>
                  <a:lnTo>
                    <a:pt x="3605" y="3837"/>
                  </a:lnTo>
                  <a:cubicBezTo>
                    <a:pt x="3591" y="3826"/>
                    <a:pt x="3576" y="3813"/>
                    <a:pt x="3556" y="3805"/>
                  </a:cubicBezTo>
                  <a:cubicBezTo>
                    <a:pt x="3555" y="3803"/>
                    <a:pt x="3553" y="3799"/>
                    <a:pt x="3550" y="3793"/>
                  </a:cubicBezTo>
                  <a:lnTo>
                    <a:pt x="3549" y="3790"/>
                  </a:lnTo>
                  <a:cubicBezTo>
                    <a:pt x="3545" y="3782"/>
                    <a:pt x="3537" y="3762"/>
                    <a:pt x="3512" y="3757"/>
                  </a:cubicBezTo>
                  <a:cubicBezTo>
                    <a:pt x="3512" y="3757"/>
                    <a:pt x="3512" y="3756"/>
                    <a:pt x="3512" y="3756"/>
                  </a:cubicBezTo>
                  <a:cubicBezTo>
                    <a:pt x="3510" y="3747"/>
                    <a:pt x="3506" y="3741"/>
                    <a:pt x="3503" y="3738"/>
                  </a:cubicBezTo>
                  <a:lnTo>
                    <a:pt x="3491" y="3720"/>
                  </a:lnTo>
                  <a:lnTo>
                    <a:pt x="3466" y="3724"/>
                  </a:lnTo>
                  <a:cubicBezTo>
                    <a:pt x="3460" y="3708"/>
                    <a:pt x="3451" y="3690"/>
                    <a:pt x="3433" y="3678"/>
                  </a:cubicBezTo>
                  <a:cubicBezTo>
                    <a:pt x="3432" y="3665"/>
                    <a:pt x="3431" y="3652"/>
                    <a:pt x="3429" y="3639"/>
                  </a:cubicBezTo>
                  <a:cubicBezTo>
                    <a:pt x="3428" y="3633"/>
                    <a:pt x="3426" y="3627"/>
                    <a:pt x="3424" y="3621"/>
                  </a:cubicBezTo>
                  <a:cubicBezTo>
                    <a:pt x="3424" y="3621"/>
                    <a:pt x="3424" y="3621"/>
                    <a:pt x="3424" y="3621"/>
                  </a:cubicBezTo>
                  <a:cubicBezTo>
                    <a:pt x="3458" y="3598"/>
                    <a:pt x="3462" y="3583"/>
                    <a:pt x="3456" y="3549"/>
                  </a:cubicBezTo>
                  <a:cubicBezTo>
                    <a:pt x="3457" y="3546"/>
                    <a:pt x="3458" y="3544"/>
                    <a:pt x="3459" y="3541"/>
                  </a:cubicBezTo>
                  <a:lnTo>
                    <a:pt x="3468" y="3508"/>
                  </a:lnTo>
                  <a:lnTo>
                    <a:pt x="3433" y="3499"/>
                  </a:lnTo>
                  <a:cubicBezTo>
                    <a:pt x="3433" y="3499"/>
                    <a:pt x="3433" y="3499"/>
                    <a:pt x="3433" y="3499"/>
                  </a:cubicBezTo>
                  <a:cubicBezTo>
                    <a:pt x="3446" y="3492"/>
                    <a:pt x="3452" y="3480"/>
                    <a:pt x="3454" y="3474"/>
                  </a:cubicBezTo>
                  <a:cubicBezTo>
                    <a:pt x="3457" y="3468"/>
                    <a:pt x="3459" y="3462"/>
                    <a:pt x="3462" y="3455"/>
                  </a:cubicBezTo>
                  <a:lnTo>
                    <a:pt x="3494" y="3377"/>
                  </a:lnTo>
                  <a:cubicBezTo>
                    <a:pt x="3494" y="3377"/>
                    <a:pt x="3422" y="3404"/>
                    <a:pt x="3422" y="3404"/>
                  </a:cubicBezTo>
                  <a:lnTo>
                    <a:pt x="3413" y="3388"/>
                  </a:lnTo>
                  <a:lnTo>
                    <a:pt x="3389" y="3392"/>
                  </a:lnTo>
                  <a:cubicBezTo>
                    <a:pt x="3376" y="3394"/>
                    <a:pt x="3347" y="3400"/>
                    <a:pt x="3337" y="3429"/>
                  </a:cubicBezTo>
                  <a:cubicBezTo>
                    <a:pt x="3333" y="3430"/>
                    <a:pt x="3329" y="3431"/>
                    <a:pt x="3325" y="3431"/>
                  </a:cubicBezTo>
                  <a:cubicBezTo>
                    <a:pt x="3323" y="3431"/>
                    <a:pt x="3320" y="3431"/>
                    <a:pt x="3318" y="3430"/>
                  </a:cubicBezTo>
                  <a:cubicBezTo>
                    <a:pt x="3315" y="3430"/>
                    <a:pt x="3312" y="3430"/>
                    <a:pt x="3308" y="3430"/>
                  </a:cubicBezTo>
                  <a:cubicBezTo>
                    <a:pt x="3289" y="3430"/>
                    <a:pt x="3277" y="3437"/>
                    <a:pt x="3271" y="3445"/>
                  </a:cubicBezTo>
                  <a:cubicBezTo>
                    <a:pt x="3271" y="3445"/>
                    <a:pt x="3271" y="3445"/>
                    <a:pt x="3270" y="3445"/>
                  </a:cubicBezTo>
                  <a:cubicBezTo>
                    <a:pt x="3269" y="3440"/>
                    <a:pt x="3268" y="3436"/>
                    <a:pt x="3267" y="3433"/>
                  </a:cubicBezTo>
                  <a:lnTo>
                    <a:pt x="3266" y="3430"/>
                  </a:lnTo>
                  <a:lnTo>
                    <a:pt x="3255" y="3390"/>
                  </a:lnTo>
                  <a:lnTo>
                    <a:pt x="3203" y="3420"/>
                  </a:lnTo>
                  <a:lnTo>
                    <a:pt x="3143" y="3399"/>
                  </a:lnTo>
                  <a:lnTo>
                    <a:pt x="3130" y="3405"/>
                  </a:lnTo>
                  <a:cubicBezTo>
                    <a:pt x="3127" y="3407"/>
                    <a:pt x="3123" y="3409"/>
                    <a:pt x="3120" y="3411"/>
                  </a:cubicBezTo>
                  <a:cubicBezTo>
                    <a:pt x="3118" y="3412"/>
                    <a:pt x="3114" y="3415"/>
                    <a:pt x="3112" y="3415"/>
                  </a:cubicBezTo>
                  <a:cubicBezTo>
                    <a:pt x="3079" y="3424"/>
                    <a:pt x="3042" y="3434"/>
                    <a:pt x="3014" y="3466"/>
                  </a:cubicBezTo>
                  <a:cubicBezTo>
                    <a:pt x="3012" y="3467"/>
                    <a:pt x="3009" y="3469"/>
                    <a:pt x="3006" y="3472"/>
                  </a:cubicBezTo>
                  <a:cubicBezTo>
                    <a:pt x="2996" y="3480"/>
                    <a:pt x="2986" y="3488"/>
                    <a:pt x="2977" y="3496"/>
                  </a:cubicBezTo>
                  <a:lnTo>
                    <a:pt x="2963" y="3508"/>
                  </a:lnTo>
                  <a:cubicBezTo>
                    <a:pt x="2957" y="3509"/>
                    <a:pt x="2951" y="3510"/>
                    <a:pt x="2945" y="3511"/>
                  </a:cubicBezTo>
                  <a:cubicBezTo>
                    <a:pt x="2937" y="3513"/>
                    <a:pt x="2929" y="3516"/>
                    <a:pt x="2921" y="3519"/>
                  </a:cubicBezTo>
                  <a:cubicBezTo>
                    <a:pt x="2914" y="3521"/>
                    <a:pt x="2908" y="3523"/>
                    <a:pt x="2901" y="3524"/>
                  </a:cubicBezTo>
                  <a:cubicBezTo>
                    <a:pt x="2901" y="3525"/>
                    <a:pt x="2901" y="3525"/>
                    <a:pt x="2901" y="3525"/>
                  </a:cubicBezTo>
                  <a:cubicBezTo>
                    <a:pt x="2901" y="3521"/>
                    <a:pt x="2902" y="3516"/>
                    <a:pt x="2903" y="3510"/>
                  </a:cubicBezTo>
                  <a:cubicBezTo>
                    <a:pt x="2903" y="3508"/>
                    <a:pt x="2904" y="3506"/>
                    <a:pt x="2904" y="3503"/>
                  </a:cubicBezTo>
                  <a:cubicBezTo>
                    <a:pt x="2904" y="3500"/>
                    <a:pt x="2906" y="3496"/>
                    <a:pt x="2907" y="3491"/>
                  </a:cubicBezTo>
                  <a:cubicBezTo>
                    <a:pt x="2908" y="3488"/>
                    <a:pt x="2909" y="3485"/>
                    <a:pt x="2910" y="3482"/>
                  </a:cubicBezTo>
                  <a:lnTo>
                    <a:pt x="2932" y="3399"/>
                  </a:lnTo>
                  <a:lnTo>
                    <a:pt x="2860" y="3446"/>
                  </a:lnTo>
                  <a:cubicBezTo>
                    <a:pt x="2855" y="3449"/>
                    <a:pt x="2851" y="3452"/>
                    <a:pt x="2847" y="3455"/>
                  </a:cubicBezTo>
                  <a:cubicBezTo>
                    <a:pt x="2846" y="3456"/>
                    <a:pt x="2845" y="3457"/>
                    <a:pt x="2844" y="3458"/>
                  </a:cubicBezTo>
                  <a:cubicBezTo>
                    <a:pt x="2823" y="3460"/>
                    <a:pt x="2806" y="3467"/>
                    <a:pt x="2793" y="3474"/>
                  </a:cubicBezTo>
                  <a:cubicBezTo>
                    <a:pt x="2787" y="3476"/>
                    <a:pt x="2781" y="3479"/>
                    <a:pt x="2775" y="3481"/>
                  </a:cubicBezTo>
                  <a:lnTo>
                    <a:pt x="2753" y="3488"/>
                  </a:lnTo>
                  <a:lnTo>
                    <a:pt x="2752" y="3511"/>
                  </a:lnTo>
                  <a:cubicBezTo>
                    <a:pt x="2752" y="3515"/>
                    <a:pt x="2751" y="3518"/>
                    <a:pt x="2751" y="3523"/>
                  </a:cubicBezTo>
                  <a:cubicBezTo>
                    <a:pt x="2749" y="3534"/>
                    <a:pt x="2748" y="3546"/>
                    <a:pt x="2751" y="3560"/>
                  </a:cubicBezTo>
                  <a:cubicBezTo>
                    <a:pt x="2751" y="3561"/>
                    <a:pt x="2751" y="3562"/>
                    <a:pt x="2751" y="3562"/>
                  </a:cubicBezTo>
                  <a:cubicBezTo>
                    <a:pt x="2751" y="3563"/>
                    <a:pt x="2748" y="3566"/>
                    <a:pt x="2738" y="3572"/>
                  </a:cubicBezTo>
                  <a:cubicBezTo>
                    <a:pt x="2733" y="3576"/>
                    <a:pt x="2728" y="3577"/>
                    <a:pt x="2721" y="3577"/>
                  </a:cubicBezTo>
                  <a:cubicBezTo>
                    <a:pt x="2720" y="3577"/>
                    <a:pt x="2719" y="3577"/>
                    <a:pt x="2718" y="3577"/>
                  </a:cubicBezTo>
                  <a:cubicBezTo>
                    <a:pt x="2720" y="3545"/>
                    <a:pt x="2721" y="3506"/>
                    <a:pt x="2696" y="3471"/>
                  </a:cubicBezTo>
                  <a:cubicBezTo>
                    <a:pt x="2694" y="3468"/>
                    <a:pt x="2692" y="3462"/>
                    <a:pt x="2691" y="3456"/>
                  </a:cubicBezTo>
                  <a:cubicBezTo>
                    <a:pt x="2689" y="3452"/>
                    <a:pt x="2688" y="3447"/>
                    <a:pt x="2686" y="3443"/>
                  </a:cubicBezTo>
                  <a:lnTo>
                    <a:pt x="2680" y="3426"/>
                  </a:lnTo>
                  <a:lnTo>
                    <a:pt x="2666" y="3423"/>
                  </a:lnTo>
                  <a:cubicBezTo>
                    <a:pt x="2668" y="3420"/>
                    <a:pt x="2669" y="3417"/>
                    <a:pt x="2671" y="3413"/>
                  </a:cubicBezTo>
                  <a:cubicBezTo>
                    <a:pt x="2675" y="3404"/>
                    <a:pt x="2680" y="3394"/>
                    <a:pt x="2683" y="3382"/>
                  </a:cubicBezTo>
                  <a:cubicBezTo>
                    <a:pt x="2688" y="3361"/>
                    <a:pt x="2692" y="3339"/>
                    <a:pt x="2687" y="3318"/>
                  </a:cubicBezTo>
                  <a:cubicBezTo>
                    <a:pt x="2684" y="3305"/>
                    <a:pt x="2677" y="3294"/>
                    <a:pt x="2671" y="3285"/>
                  </a:cubicBezTo>
                  <a:cubicBezTo>
                    <a:pt x="2702" y="3284"/>
                    <a:pt x="2724" y="3264"/>
                    <a:pt x="2728" y="3232"/>
                  </a:cubicBezTo>
                  <a:cubicBezTo>
                    <a:pt x="2729" y="3227"/>
                    <a:pt x="2730" y="3222"/>
                    <a:pt x="2730" y="3217"/>
                  </a:cubicBezTo>
                  <a:cubicBezTo>
                    <a:pt x="2735" y="3194"/>
                    <a:pt x="2739" y="3166"/>
                    <a:pt x="2726" y="3136"/>
                  </a:cubicBezTo>
                  <a:cubicBezTo>
                    <a:pt x="2730" y="3133"/>
                    <a:pt x="2734" y="3130"/>
                    <a:pt x="2735" y="3128"/>
                  </a:cubicBezTo>
                  <a:lnTo>
                    <a:pt x="2749" y="3116"/>
                  </a:lnTo>
                  <a:lnTo>
                    <a:pt x="2747" y="3104"/>
                  </a:lnTo>
                  <a:cubicBezTo>
                    <a:pt x="2753" y="3098"/>
                    <a:pt x="2760" y="3090"/>
                    <a:pt x="2764" y="3079"/>
                  </a:cubicBezTo>
                  <a:cubicBezTo>
                    <a:pt x="2782" y="3026"/>
                    <a:pt x="2779" y="2976"/>
                    <a:pt x="2755" y="2930"/>
                  </a:cubicBezTo>
                  <a:cubicBezTo>
                    <a:pt x="2764" y="2925"/>
                    <a:pt x="2772" y="2919"/>
                    <a:pt x="2778" y="2913"/>
                  </a:cubicBezTo>
                  <a:cubicBezTo>
                    <a:pt x="2779" y="2912"/>
                    <a:pt x="2781" y="2910"/>
                    <a:pt x="2783" y="2909"/>
                  </a:cubicBezTo>
                  <a:lnTo>
                    <a:pt x="2818" y="2882"/>
                  </a:lnTo>
                  <a:lnTo>
                    <a:pt x="2715" y="2808"/>
                  </a:lnTo>
                  <a:lnTo>
                    <a:pt x="2704" y="2808"/>
                  </a:lnTo>
                  <a:cubicBezTo>
                    <a:pt x="2693" y="2809"/>
                    <a:pt x="2684" y="2812"/>
                    <a:pt x="2677" y="2817"/>
                  </a:cubicBezTo>
                  <a:lnTo>
                    <a:pt x="2679" y="2808"/>
                  </a:lnTo>
                  <a:lnTo>
                    <a:pt x="2681" y="2800"/>
                  </a:lnTo>
                  <a:lnTo>
                    <a:pt x="2690" y="2795"/>
                  </a:lnTo>
                  <a:cubicBezTo>
                    <a:pt x="2691" y="2794"/>
                    <a:pt x="2693" y="2793"/>
                    <a:pt x="2695" y="2792"/>
                  </a:cubicBezTo>
                  <a:cubicBezTo>
                    <a:pt x="2700" y="2788"/>
                    <a:pt x="2707" y="2784"/>
                    <a:pt x="2713" y="2779"/>
                  </a:cubicBezTo>
                  <a:cubicBezTo>
                    <a:pt x="2716" y="2776"/>
                    <a:pt x="2719" y="2773"/>
                    <a:pt x="2722" y="2770"/>
                  </a:cubicBezTo>
                  <a:cubicBezTo>
                    <a:pt x="2734" y="2758"/>
                    <a:pt x="2742" y="2752"/>
                    <a:pt x="2751" y="2750"/>
                  </a:cubicBezTo>
                  <a:lnTo>
                    <a:pt x="2764" y="2748"/>
                  </a:lnTo>
                  <a:lnTo>
                    <a:pt x="2772" y="2736"/>
                  </a:lnTo>
                  <a:cubicBezTo>
                    <a:pt x="2774" y="2733"/>
                    <a:pt x="2781" y="2728"/>
                    <a:pt x="2788" y="2724"/>
                  </a:cubicBezTo>
                  <a:cubicBezTo>
                    <a:pt x="2803" y="2715"/>
                    <a:pt x="2824" y="2702"/>
                    <a:pt x="2834" y="2674"/>
                  </a:cubicBezTo>
                  <a:cubicBezTo>
                    <a:pt x="2835" y="2670"/>
                    <a:pt x="2840" y="2664"/>
                    <a:pt x="2844" y="2659"/>
                  </a:cubicBezTo>
                  <a:lnTo>
                    <a:pt x="2847" y="2655"/>
                  </a:lnTo>
                  <a:cubicBezTo>
                    <a:pt x="2864" y="2634"/>
                    <a:pt x="2866" y="2610"/>
                    <a:pt x="2852" y="2588"/>
                  </a:cubicBezTo>
                  <a:cubicBezTo>
                    <a:pt x="2852" y="2588"/>
                    <a:pt x="2847" y="2565"/>
                    <a:pt x="2847" y="2565"/>
                  </a:cubicBezTo>
                  <a:lnTo>
                    <a:pt x="2826" y="2561"/>
                  </a:lnTo>
                  <a:cubicBezTo>
                    <a:pt x="2822" y="2560"/>
                    <a:pt x="2819" y="2560"/>
                    <a:pt x="2816" y="2559"/>
                  </a:cubicBezTo>
                  <a:cubicBezTo>
                    <a:pt x="2810" y="2558"/>
                    <a:pt x="2806" y="2558"/>
                    <a:pt x="2802" y="2557"/>
                  </a:cubicBezTo>
                  <a:cubicBezTo>
                    <a:pt x="2799" y="2556"/>
                    <a:pt x="2796" y="2554"/>
                    <a:pt x="2794" y="2552"/>
                  </a:cubicBezTo>
                  <a:cubicBezTo>
                    <a:pt x="2788" y="2546"/>
                    <a:pt x="2781" y="2538"/>
                    <a:pt x="2775" y="2531"/>
                  </a:cubicBezTo>
                  <a:cubicBezTo>
                    <a:pt x="2776" y="2529"/>
                    <a:pt x="2777" y="2524"/>
                    <a:pt x="2781" y="2516"/>
                  </a:cubicBezTo>
                  <a:lnTo>
                    <a:pt x="2788" y="2502"/>
                  </a:lnTo>
                  <a:lnTo>
                    <a:pt x="2745" y="2407"/>
                  </a:lnTo>
                  <a:lnTo>
                    <a:pt x="2716" y="2417"/>
                  </a:lnTo>
                  <a:cubicBezTo>
                    <a:pt x="2714" y="2418"/>
                    <a:pt x="2712" y="2419"/>
                    <a:pt x="2710" y="2420"/>
                  </a:cubicBezTo>
                  <a:lnTo>
                    <a:pt x="2715" y="2342"/>
                  </a:lnTo>
                  <a:lnTo>
                    <a:pt x="2695" y="2332"/>
                  </a:lnTo>
                  <a:cubicBezTo>
                    <a:pt x="2693" y="2331"/>
                    <a:pt x="2692" y="2330"/>
                    <a:pt x="2690" y="2330"/>
                  </a:cubicBezTo>
                  <a:cubicBezTo>
                    <a:pt x="2679" y="2315"/>
                    <a:pt x="2669" y="2301"/>
                    <a:pt x="2659" y="2286"/>
                  </a:cubicBezTo>
                  <a:lnTo>
                    <a:pt x="2651" y="2275"/>
                  </a:lnTo>
                  <a:lnTo>
                    <a:pt x="2648" y="2270"/>
                  </a:lnTo>
                  <a:lnTo>
                    <a:pt x="2686" y="2236"/>
                  </a:lnTo>
                  <a:lnTo>
                    <a:pt x="2645" y="2170"/>
                  </a:lnTo>
                  <a:lnTo>
                    <a:pt x="2643" y="2170"/>
                  </a:lnTo>
                  <a:cubicBezTo>
                    <a:pt x="2646" y="2158"/>
                    <a:pt x="2643" y="2145"/>
                    <a:pt x="2636" y="2129"/>
                  </a:cubicBezTo>
                  <a:cubicBezTo>
                    <a:pt x="2635" y="2125"/>
                    <a:pt x="2633" y="2121"/>
                    <a:pt x="2631" y="2116"/>
                  </a:cubicBezTo>
                  <a:cubicBezTo>
                    <a:pt x="2625" y="2097"/>
                    <a:pt x="2614" y="2065"/>
                    <a:pt x="2578" y="2053"/>
                  </a:cubicBezTo>
                  <a:cubicBezTo>
                    <a:pt x="2564" y="2039"/>
                    <a:pt x="2547" y="2038"/>
                    <a:pt x="2538" y="2037"/>
                  </a:cubicBezTo>
                  <a:lnTo>
                    <a:pt x="2527" y="2037"/>
                  </a:lnTo>
                  <a:lnTo>
                    <a:pt x="2521" y="2039"/>
                  </a:lnTo>
                  <a:lnTo>
                    <a:pt x="2514" y="2021"/>
                  </a:lnTo>
                  <a:lnTo>
                    <a:pt x="2462" y="1783"/>
                  </a:lnTo>
                  <a:cubicBezTo>
                    <a:pt x="2481" y="1774"/>
                    <a:pt x="2452" y="1741"/>
                    <a:pt x="2471" y="1733"/>
                  </a:cubicBezTo>
                  <a:cubicBezTo>
                    <a:pt x="2475" y="1732"/>
                    <a:pt x="2477" y="1723"/>
                    <a:pt x="2482" y="1721"/>
                  </a:cubicBezTo>
                  <a:cubicBezTo>
                    <a:pt x="2486" y="1720"/>
                    <a:pt x="2489" y="1720"/>
                    <a:pt x="2493" y="1719"/>
                  </a:cubicBezTo>
                  <a:lnTo>
                    <a:pt x="2503" y="1716"/>
                  </a:lnTo>
                  <a:lnTo>
                    <a:pt x="2510" y="1707"/>
                  </a:lnTo>
                  <a:cubicBezTo>
                    <a:pt x="2515" y="1701"/>
                    <a:pt x="2519" y="1694"/>
                    <a:pt x="2522" y="1688"/>
                  </a:cubicBezTo>
                  <a:cubicBezTo>
                    <a:pt x="2526" y="1681"/>
                    <a:pt x="2529" y="1675"/>
                    <a:pt x="2533" y="1673"/>
                  </a:cubicBezTo>
                  <a:lnTo>
                    <a:pt x="2536" y="1671"/>
                  </a:lnTo>
                  <a:lnTo>
                    <a:pt x="2541" y="1667"/>
                  </a:lnTo>
                  <a:lnTo>
                    <a:pt x="2552" y="1662"/>
                  </a:lnTo>
                  <a:lnTo>
                    <a:pt x="2563" y="1650"/>
                  </a:lnTo>
                  <a:lnTo>
                    <a:pt x="2605" y="1569"/>
                  </a:lnTo>
                  <a:lnTo>
                    <a:pt x="2541" y="1578"/>
                  </a:lnTo>
                  <a:cubicBezTo>
                    <a:pt x="2539" y="1579"/>
                    <a:pt x="2538" y="1579"/>
                    <a:pt x="2536" y="1579"/>
                  </a:cubicBezTo>
                  <a:cubicBezTo>
                    <a:pt x="2531" y="1580"/>
                    <a:pt x="2525" y="1581"/>
                    <a:pt x="2520" y="1582"/>
                  </a:cubicBezTo>
                  <a:cubicBezTo>
                    <a:pt x="2512" y="1584"/>
                    <a:pt x="2503" y="1586"/>
                    <a:pt x="2494" y="1588"/>
                  </a:cubicBezTo>
                  <a:lnTo>
                    <a:pt x="2492" y="1588"/>
                  </a:lnTo>
                  <a:cubicBezTo>
                    <a:pt x="2460" y="1596"/>
                    <a:pt x="2430" y="1603"/>
                    <a:pt x="2400" y="1603"/>
                  </a:cubicBezTo>
                  <a:cubicBezTo>
                    <a:pt x="2394" y="1603"/>
                    <a:pt x="2388" y="1603"/>
                    <a:pt x="2381" y="1602"/>
                  </a:cubicBezTo>
                  <a:lnTo>
                    <a:pt x="2379" y="1602"/>
                  </a:lnTo>
                  <a:cubicBezTo>
                    <a:pt x="2373" y="1602"/>
                    <a:pt x="2366" y="1604"/>
                    <a:pt x="2361" y="1607"/>
                  </a:cubicBezTo>
                  <a:cubicBezTo>
                    <a:pt x="2352" y="1601"/>
                    <a:pt x="2340" y="1596"/>
                    <a:pt x="2326" y="1596"/>
                  </a:cubicBezTo>
                  <a:cubicBezTo>
                    <a:pt x="2324" y="1596"/>
                    <a:pt x="2322" y="1596"/>
                    <a:pt x="2320" y="1596"/>
                  </a:cubicBezTo>
                  <a:lnTo>
                    <a:pt x="2306" y="1598"/>
                  </a:lnTo>
                  <a:lnTo>
                    <a:pt x="2291" y="1617"/>
                  </a:lnTo>
                  <a:lnTo>
                    <a:pt x="2299" y="1505"/>
                  </a:lnTo>
                  <a:lnTo>
                    <a:pt x="2296" y="1500"/>
                  </a:lnTo>
                  <a:cubicBezTo>
                    <a:pt x="2298" y="1497"/>
                    <a:pt x="2301" y="1494"/>
                    <a:pt x="2303" y="1491"/>
                  </a:cubicBezTo>
                  <a:lnTo>
                    <a:pt x="2319" y="1493"/>
                  </a:lnTo>
                  <a:lnTo>
                    <a:pt x="2335" y="1464"/>
                  </a:lnTo>
                  <a:cubicBezTo>
                    <a:pt x="2339" y="1461"/>
                    <a:pt x="2342" y="1459"/>
                    <a:pt x="2346" y="1457"/>
                  </a:cubicBezTo>
                  <a:cubicBezTo>
                    <a:pt x="2351" y="1453"/>
                    <a:pt x="2358" y="1449"/>
                    <a:pt x="2362" y="1448"/>
                  </a:cubicBezTo>
                  <a:cubicBezTo>
                    <a:pt x="2389" y="1441"/>
                    <a:pt x="2410" y="1427"/>
                    <a:pt x="2428" y="1404"/>
                  </a:cubicBezTo>
                  <a:lnTo>
                    <a:pt x="2628" y="1449"/>
                  </a:lnTo>
                  <a:lnTo>
                    <a:pt x="2644" y="1258"/>
                  </a:lnTo>
                  <a:cubicBezTo>
                    <a:pt x="2648" y="1246"/>
                    <a:pt x="2544" y="1302"/>
                    <a:pt x="2541" y="1292"/>
                  </a:cubicBezTo>
                  <a:lnTo>
                    <a:pt x="2560" y="1276"/>
                  </a:lnTo>
                  <a:lnTo>
                    <a:pt x="2558" y="1258"/>
                  </a:lnTo>
                  <a:cubicBezTo>
                    <a:pt x="2557" y="1254"/>
                    <a:pt x="2556" y="1250"/>
                    <a:pt x="2556" y="1247"/>
                  </a:cubicBezTo>
                  <a:cubicBezTo>
                    <a:pt x="2559" y="1244"/>
                    <a:pt x="2563" y="1240"/>
                    <a:pt x="2567" y="1235"/>
                  </a:cubicBezTo>
                  <a:cubicBezTo>
                    <a:pt x="2575" y="1224"/>
                    <a:pt x="2586" y="1216"/>
                    <a:pt x="2598" y="1209"/>
                  </a:cubicBezTo>
                  <a:cubicBezTo>
                    <a:pt x="2599" y="1208"/>
                    <a:pt x="2600" y="1208"/>
                    <a:pt x="2602" y="1207"/>
                  </a:cubicBezTo>
                  <a:cubicBezTo>
                    <a:pt x="2603" y="1207"/>
                    <a:pt x="2605" y="1207"/>
                    <a:pt x="2607" y="1207"/>
                  </a:cubicBezTo>
                  <a:cubicBezTo>
                    <a:pt x="2628" y="1207"/>
                    <a:pt x="2642" y="1196"/>
                    <a:pt x="2652" y="1189"/>
                  </a:cubicBezTo>
                  <a:cubicBezTo>
                    <a:pt x="2655" y="1186"/>
                    <a:pt x="2658" y="1184"/>
                    <a:pt x="2660" y="1183"/>
                  </a:cubicBezTo>
                  <a:lnTo>
                    <a:pt x="2706" y="1161"/>
                  </a:lnTo>
                  <a:lnTo>
                    <a:pt x="2686" y="1144"/>
                  </a:lnTo>
                  <a:cubicBezTo>
                    <a:pt x="2698" y="1138"/>
                    <a:pt x="2706" y="1130"/>
                    <a:pt x="2712" y="1124"/>
                  </a:cubicBezTo>
                  <a:cubicBezTo>
                    <a:pt x="2725" y="1111"/>
                    <a:pt x="2739" y="1098"/>
                    <a:pt x="2754" y="1088"/>
                  </a:cubicBezTo>
                  <a:cubicBezTo>
                    <a:pt x="2766" y="1079"/>
                    <a:pt x="2772" y="1075"/>
                    <a:pt x="2777" y="1075"/>
                  </a:cubicBezTo>
                  <a:lnTo>
                    <a:pt x="2781" y="1075"/>
                  </a:lnTo>
                  <a:cubicBezTo>
                    <a:pt x="2793" y="1075"/>
                    <a:pt x="2802" y="1071"/>
                    <a:pt x="2808" y="1068"/>
                  </a:cubicBezTo>
                  <a:cubicBezTo>
                    <a:pt x="2809" y="1068"/>
                    <a:pt x="2810" y="1067"/>
                    <a:pt x="2811" y="1067"/>
                  </a:cubicBezTo>
                  <a:cubicBezTo>
                    <a:pt x="2818" y="1064"/>
                    <a:pt x="2825" y="1061"/>
                    <a:pt x="2831" y="1058"/>
                  </a:cubicBezTo>
                  <a:cubicBezTo>
                    <a:pt x="2840" y="1054"/>
                    <a:pt x="2847" y="1050"/>
                    <a:pt x="2853" y="1050"/>
                  </a:cubicBezTo>
                  <a:cubicBezTo>
                    <a:pt x="2870" y="1050"/>
                    <a:pt x="2882" y="1041"/>
                    <a:pt x="2892" y="1035"/>
                  </a:cubicBezTo>
                  <a:cubicBezTo>
                    <a:pt x="2894" y="1034"/>
                    <a:pt x="2895" y="1032"/>
                    <a:pt x="2898" y="1031"/>
                  </a:cubicBezTo>
                  <a:cubicBezTo>
                    <a:pt x="2910" y="1024"/>
                    <a:pt x="2919" y="1015"/>
                    <a:pt x="2925" y="1003"/>
                  </a:cubicBezTo>
                  <a:lnTo>
                    <a:pt x="2992" y="1037"/>
                  </a:lnTo>
                  <a:lnTo>
                    <a:pt x="2934" y="944"/>
                  </a:lnTo>
                  <a:lnTo>
                    <a:pt x="2934" y="933"/>
                  </a:lnTo>
                  <a:lnTo>
                    <a:pt x="2930" y="931"/>
                  </a:lnTo>
                  <a:cubicBezTo>
                    <a:pt x="2930" y="931"/>
                    <a:pt x="2931" y="929"/>
                    <a:pt x="2932" y="928"/>
                  </a:cubicBezTo>
                  <a:cubicBezTo>
                    <a:pt x="2933" y="928"/>
                    <a:pt x="2934" y="928"/>
                    <a:pt x="2936" y="929"/>
                  </a:cubicBezTo>
                  <a:lnTo>
                    <a:pt x="2943" y="929"/>
                  </a:lnTo>
                  <a:lnTo>
                    <a:pt x="2950" y="926"/>
                  </a:lnTo>
                  <a:cubicBezTo>
                    <a:pt x="2955" y="924"/>
                    <a:pt x="2960" y="922"/>
                    <a:pt x="2965" y="920"/>
                  </a:cubicBezTo>
                  <a:cubicBezTo>
                    <a:pt x="2969" y="917"/>
                    <a:pt x="2976" y="914"/>
                    <a:pt x="2978" y="914"/>
                  </a:cubicBezTo>
                  <a:cubicBezTo>
                    <a:pt x="3003" y="914"/>
                    <a:pt x="3018" y="903"/>
                    <a:pt x="3028" y="893"/>
                  </a:cubicBezTo>
                  <a:cubicBezTo>
                    <a:pt x="3030" y="891"/>
                    <a:pt x="3032" y="890"/>
                    <a:pt x="3035" y="889"/>
                  </a:cubicBezTo>
                  <a:cubicBezTo>
                    <a:pt x="3054" y="879"/>
                    <a:pt x="3074" y="869"/>
                    <a:pt x="3095" y="858"/>
                  </a:cubicBezTo>
                  <a:lnTo>
                    <a:pt x="3136" y="837"/>
                  </a:lnTo>
                  <a:lnTo>
                    <a:pt x="3131" y="804"/>
                  </a:lnTo>
                  <a:cubicBezTo>
                    <a:pt x="3138" y="801"/>
                    <a:pt x="3147" y="797"/>
                    <a:pt x="3155" y="789"/>
                  </a:cubicBezTo>
                  <a:cubicBezTo>
                    <a:pt x="3158" y="786"/>
                    <a:pt x="3162" y="784"/>
                    <a:pt x="3173" y="784"/>
                  </a:cubicBezTo>
                  <a:cubicBezTo>
                    <a:pt x="3225" y="782"/>
                    <a:pt x="3244" y="752"/>
                    <a:pt x="3250" y="727"/>
                  </a:cubicBezTo>
                  <a:cubicBezTo>
                    <a:pt x="3251" y="723"/>
                    <a:pt x="3256" y="719"/>
                    <a:pt x="3262" y="716"/>
                  </a:cubicBezTo>
                  <a:cubicBezTo>
                    <a:pt x="3275" y="711"/>
                    <a:pt x="3281" y="701"/>
                    <a:pt x="3283" y="697"/>
                  </a:cubicBezTo>
                  <a:lnTo>
                    <a:pt x="3290" y="687"/>
                  </a:lnTo>
                  <a:lnTo>
                    <a:pt x="3290" y="656"/>
                  </a:lnTo>
                  <a:cubicBezTo>
                    <a:pt x="3291" y="655"/>
                    <a:pt x="3293" y="654"/>
                    <a:pt x="3294" y="653"/>
                  </a:cubicBezTo>
                  <a:lnTo>
                    <a:pt x="3383" y="597"/>
                  </a:lnTo>
                  <a:lnTo>
                    <a:pt x="3361" y="572"/>
                  </a:lnTo>
                  <a:cubicBezTo>
                    <a:pt x="3362" y="571"/>
                    <a:pt x="3362" y="570"/>
                    <a:pt x="3363" y="569"/>
                  </a:cubicBezTo>
                  <a:cubicBezTo>
                    <a:pt x="3364" y="567"/>
                    <a:pt x="3366" y="565"/>
                    <a:pt x="3367" y="562"/>
                  </a:cubicBezTo>
                  <a:cubicBezTo>
                    <a:pt x="3370" y="558"/>
                    <a:pt x="3376" y="553"/>
                    <a:pt x="3382" y="547"/>
                  </a:cubicBezTo>
                  <a:cubicBezTo>
                    <a:pt x="3386" y="543"/>
                    <a:pt x="3389" y="540"/>
                    <a:pt x="3393" y="536"/>
                  </a:cubicBezTo>
                  <a:lnTo>
                    <a:pt x="3430" y="498"/>
                  </a:lnTo>
                  <a:lnTo>
                    <a:pt x="3384" y="483"/>
                  </a:lnTo>
                  <a:lnTo>
                    <a:pt x="3388" y="471"/>
                  </a:lnTo>
                  <a:lnTo>
                    <a:pt x="3378" y="457"/>
                  </a:lnTo>
                  <a:cubicBezTo>
                    <a:pt x="3368" y="444"/>
                    <a:pt x="3356" y="438"/>
                    <a:pt x="3347" y="434"/>
                  </a:cubicBezTo>
                  <a:cubicBezTo>
                    <a:pt x="3347" y="434"/>
                    <a:pt x="3346" y="434"/>
                    <a:pt x="3346" y="434"/>
                  </a:cubicBezTo>
                  <a:lnTo>
                    <a:pt x="3350" y="404"/>
                  </a:lnTo>
                  <a:lnTo>
                    <a:pt x="3314" y="402"/>
                  </a:lnTo>
                  <a:cubicBezTo>
                    <a:pt x="3308" y="402"/>
                    <a:pt x="3303" y="402"/>
                    <a:pt x="3297" y="402"/>
                  </a:cubicBezTo>
                  <a:cubicBezTo>
                    <a:pt x="3283" y="402"/>
                    <a:pt x="3265" y="403"/>
                    <a:pt x="3246" y="410"/>
                  </a:cubicBezTo>
                  <a:lnTo>
                    <a:pt x="3210" y="407"/>
                  </a:lnTo>
                  <a:lnTo>
                    <a:pt x="3205" y="410"/>
                  </a:lnTo>
                  <a:cubicBezTo>
                    <a:pt x="3177" y="385"/>
                    <a:pt x="3145" y="380"/>
                    <a:pt x="3125" y="379"/>
                  </a:cubicBezTo>
                  <a:cubicBezTo>
                    <a:pt x="3123" y="368"/>
                    <a:pt x="3118" y="359"/>
                    <a:pt x="3109" y="352"/>
                  </a:cubicBezTo>
                  <a:lnTo>
                    <a:pt x="3096" y="341"/>
                  </a:lnTo>
                  <a:lnTo>
                    <a:pt x="3071" y="348"/>
                  </a:lnTo>
                  <a:lnTo>
                    <a:pt x="3062" y="341"/>
                  </a:lnTo>
                  <a:lnTo>
                    <a:pt x="3023" y="345"/>
                  </a:lnTo>
                  <a:cubicBezTo>
                    <a:pt x="3020" y="341"/>
                    <a:pt x="3015" y="336"/>
                    <a:pt x="3007" y="332"/>
                  </a:cubicBezTo>
                  <a:cubicBezTo>
                    <a:pt x="3005" y="332"/>
                    <a:pt x="3004" y="331"/>
                    <a:pt x="3002" y="331"/>
                  </a:cubicBezTo>
                  <a:lnTo>
                    <a:pt x="3002" y="328"/>
                  </a:lnTo>
                  <a:lnTo>
                    <a:pt x="2988" y="322"/>
                  </a:lnTo>
                  <a:cubicBezTo>
                    <a:pt x="2963" y="312"/>
                    <a:pt x="2925" y="311"/>
                    <a:pt x="2914" y="311"/>
                  </a:cubicBezTo>
                  <a:cubicBezTo>
                    <a:pt x="2911" y="311"/>
                    <a:pt x="2908" y="311"/>
                    <a:pt x="2905" y="311"/>
                  </a:cubicBezTo>
                  <a:lnTo>
                    <a:pt x="2967" y="253"/>
                  </a:lnTo>
                  <a:lnTo>
                    <a:pt x="2947" y="256"/>
                  </a:lnTo>
                  <a:lnTo>
                    <a:pt x="2929" y="201"/>
                  </a:lnTo>
                  <a:lnTo>
                    <a:pt x="2902" y="200"/>
                  </a:lnTo>
                  <a:cubicBezTo>
                    <a:pt x="2898" y="200"/>
                    <a:pt x="2895" y="200"/>
                    <a:pt x="2891" y="200"/>
                  </a:cubicBezTo>
                  <a:cubicBezTo>
                    <a:pt x="2878" y="200"/>
                    <a:pt x="2860" y="202"/>
                    <a:pt x="2844" y="212"/>
                  </a:cubicBezTo>
                  <a:cubicBezTo>
                    <a:pt x="2841" y="212"/>
                    <a:pt x="2839" y="211"/>
                    <a:pt x="2836" y="211"/>
                  </a:cubicBezTo>
                  <a:cubicBezTo>
                    <a:pt x="2818" y="211"/>
                    <a:pt x="2806" y="221"/>
                    <a:pt x="2799" y="227"/>
                  </a:cubicBezTo>
                  <a:cubicBezTo>
                    <a:pt x="2798" y="228"/>
                    <a:pt x="2797" y="229"/>
                    <a:pt x="2796" y="230"/>
                  </a:cubicBezTo>
                  <a:cubicBezTo>
                    <a:pt x="2791" y="233"/>
                    <a:pt x="2785" y="236"/>
                    <a:pt x="2778" y="239"/>
                  </a:cubicBezTo>
                  <a:cubicBezTo>
                    <a:pt x="2774" y="241"/>
                    <a:pt x="2771" y="243"/>
                    <a:pt x="2767" y="245"/>
                  </a:cubicBezTo>
                  <a:cubicBezTo>
                    <a:pt x="2765" y="243"/>
                    <a:pt x="2763" y="240"/>
                    <a:pt x="2760" y="238"/>
                  </a:cubicBezTo>
                  <a:cubicBezTo>
                    <a:pt x="2760" y="238"/>
                    <a:pt x="2760" y="237"/>
                    <a:pt x="2760" y="236"/>
                  </a:cubicBezTo>
                  <a:cubicBezTo>
                    <a:pt x="2750" y="201"/>
                    <a:pt x="2726" y="196"/>
                    <a:pt x="2713" y="196"/>
                  </a:cubicBezTo>
                  <a:cubicBezTo>
                    <a:pt x="2707" y="196"/>
                    <a:pt x="2701" y="197"/>
                    <a:pt x="2694" y="199"/>
                  </a:cubicBezTo>
                  <a:cubicBezTo>
                    <a:pt x="2689" y="201"/>
                    <a:pt x="2684" y="203"/>
                    <a:pt x="2680" y="205"/>
                  </a:cubicBezTo>
                  <a:cubicBezTo>
                    <a:pt x="2678" y="206"/>
                    <a:pt x="2676" y="207"/>
                    <a:pt x="2675" y="207"/>
                  </a:cubicBezTo>
                  <a:lnTo>
                    <a:pt x="2670" y="208"/>
                  </a:lnTo>
                  <a:cubicBezTo>
                    <a:pt x="2668" y="208"/>
                    <a:pt x="2664" y="209"/>
                    <a:pt x="2661" y="209"/>
                  </a:cubicBezTo>
                  <a:cubicBezTo>
                    <a:pt x="2651" y="201"/>
                    <a:pt x="2639" y="195"/>
                    <a:pt x="2629" y="192"/>
                  </a:cubicBezTo>
                  <a:cubicBezTo>
                    <a:pt x="2630" y="185"/>
                    <a:pt x="2641" y="138"/>
                    <a:pt x="2641" y="138"/>
                  </a:cubicBezTo>
                  <a:lnTo>
                    <a:pt x="2643" y="130"/>
                  </a:lnTo>
                  <a:cubicBezTo>
                    <a:pt x="2646" y="120"/>
                    <a:pt x="2650" y="111"/>
                    <a:pt x="2654" y="101"/>
                  </a:cubicBezTo>
                  <a:cubicBezTo>
                    <a:pt x="2656" y="96"/>
                    <a:pt x="2658" y="92"/>
                    <a:pt x="2660" y="87"/>
                  </a:cubicBezTo>
                  <a:lnTo>
                    <a:pt x="2678" y="44"/>
                  </a:lnTo>
                  <a:lnTo>
                    <a:pt x="2631" y="41"/>
                  </a:lnTo>
                  <a:cubicBezTo>
                    <a:pt x="2629" y="41"/>
                    <a:pt x="2627" y="41"/>
                    <a:pt x="2625" y="41"/>
                  </a:cubicBezTo>
                  <a:cubicBezTo>
                    <a:pt x="2618" y="41"/>
                    <a:pt x="2611" y="42"/>
                    <a:pt x="2605" y="42"/>
                  </a:cubicBezTo>
                  <a:cubicBezTo>
                    <a:pt x="2600" y="43"/>
                    <a:pt x="2595" y="43"/>
                    <a:pt x="2591" y="43"/>
                  </a:cubicBezTo>
                  <a:cubicBezTo>
                    <a:pt x="2589" y="43"/>
                    <a:pt x="2588" y="43"/>
                    <a:pt x="2587" y="43"/>
                  </a:cubicBezTo>
                  <a:lnTo>
                    <a:pt x="2580" y="36"/>
                  </a:lnTo>
                  <a:cubicBezTo>
                    <a:pt x="2564" y="20"/>
                    <a:pt x="2546" y="4"/>
                    <a:pt x="2521" y="4"/>
                  </a:cubicBezTo>
                  <a:cubicBezTo>
                    <a:pt x="2501" y="4"/>
                    <a:pt x="2484" y="16"/>
                    <a:pt x="2469" y="28"/>
                  </a:cubicBezTo>
                  <a:cubicBezTo>
                    <a:pt x="2466" y="27"/>
                    <a:pt x="2463" y="27"/>
                    <a:pt x="2460" y="27"/>
                  </a:cubicBezTo>
                  <a:cubicBezTo>
                    <a:pt x="2445" y="27"/>
                    <a:pt x="2424" y="29"/>
                    <a:pt x="2404" y="41"/>
                  </a:cubicBezTo>
                  <a:cubicBezTo>
                    <a:pt x="2390" y="31"/>
                    <a:pt x="2375" y="28"/>
                    <a:pt x="2364" y="26"/>
                  </a:cubicBezTo>
                  <a:cubicBezTo>
                    <a:pt x="2359" y="25"/>
                    <a:pt x="2355" y="24"/>
                    <a:pt x="2350" y="23"/>
                  </a:cubicBezTo>
                  <a:cubicBezTo>
                    <a:pt x="2343" y="23"/>
                    <a:pt x="2334" y="21"/>
                    <a:pt x="2332" y="19"/>
                  </a:cubicBezTo>
                  <a:cubicBezTo>
                    <a:pt x="2318" y="7"/>
                    <a:pt x="2302" y="0"/>
                    <a:pt x="2285" y="0"/>
                  </a:cubicBezTo>
                  <a:cubicBezTo>
                    <a:pt x="2273" y="0"/>
                    <a:pt x="2260" y="3"/>
                    <a:pt x="2246" y="11"/>
                  </a:cubicBezTo>
                  <a:cubicBezTo>
                    <a:pt x="2238" y="15"/>
                    <a:pt x="2231" y="19"/>
                    <a:pt x="2223" y="23"/>
                  </a:cubicBezTo>
                  <a:lnTo>
                    <a:pt x="2193" y="39"/>
                  </a:lnTo>
                  <a:lnTo>
                    <a:pt x="2194" y="60"/>
                  </a:lnTo>
                  <a:cubicBezTo>
                    <a:pt x="2194" y="65"/>
                    <a:pt x="2195" y="70"/>
                    <a:pt x="2196" y="75"/>
                  </a:cubicBezTo>
                  <a:cubicBezTo>
                    <a:pt x="2196" y="79"/>
                    <a:pt x="2197" y="85"/>
                    <a:pt x="2197" y="87"/>
                  </a:cubicBezTo>
                  <a:cubicBezTo>
                    <a:pt x="2189" y="114"/>
                    <a:pt x="2202" y="140"/>
                    <a:pt x="2221" y="152"/>
                  </a:cubicBezTo>
                  <a:cubicBezTo>
                    <a:pt x="2221" y="154"/>
                    <a:pt x="2221" y="155"/>
                    <a:pt x="2221" y="157"/>
                  </a:cubicBezTo>
                  <a:cubicBezTo>
                    <a:pt x="2222" y="160"/>
                    <a:pt x="2222" y="163"/>
                    <a:pt x="2221" y="168"/>
                  </a:cubicBezTo>
                  <a:cubicBezTo>
                    <a:pt x="2220" y="168"/>
                    <a:pt x="2219" y="168"/>
                    <a:pt x="2218" y="168"/>
                  </a:cubicBezTo>
                  <a:cubicBezTo>
                    <a:pt x="2217" y="168"/>
                    <a:pt x="2215" y="168"/>
                    <a:pt x="2214" y="168"/>
                  </a:cubicBezTo>
                  <a:cubicBezTo>
                    <a:pt x="2210" y="167"/>
                    <a:pt x="2207" y="167"/>
                    <a:pt x="2203" y="167"/>
                  </a:cubicBezTo>
                  <a:cubicBezTo>
                    <a:pt x="2180" y="167"/>
                    <a:pt x="2162" y="182"/>
                    <a:pt x="2154" y="207"/>
                  </a:cubicBezTo>
                  <a:cubicBezTo>
                    <a:pt x="2154" y="207"/>
                    <a:pt x="2153" y="208"/>
                    <a:pt x="2153" y="210"/>
                  </a:cubicBezTo>
                  <a:cubicBezTo>
                    <a:pt x="2152" y="210"/>
                    <a:pt x="2151" y="210"/>
                    <a:pt x="2150" y="210"/>
                  </a:cubicBezTo>
                  <a:cubicBezTo>
                    <a:pt x="2144" y="210"/>
                    <a:pt x="2139" y="210"/>
                    <a:pt x="2133" y="211"/>
                  </a:cubicBezTo>
                  <a:cubicBezTo>
                    <a:pt x="2131" y="211"/>
                    <a:pt x="2129" y="212"/>
                    <a:pt x="2126" y="212"/>
                  </a:cubicBezTo>
                  <a:lnTo>
                    <a:pt x="2098" y="215"/>
                  </a:lnTo>
                  <a:lnTo>
                    <a:pt x="2097" y="243"/>
                  </a:lnTo>
                  <a:cubicBezTo>
                    <a:pt x="2096" y="253"/>
                    <a:pt x="2097" y="262"/>
                    <a:pt x="2097" y="271"/>
                  </a:cubicBezTo>
                  <a:cubicBezTo>
                    <a:pt x="2098" y="281"/>
                    <a:pt x="2098" y="289"/>
                    <a:pt x="2097" y="297"/>
                  </a:cubicBezTo>
                  <a:lnTo>
                    <a:pt x="2053" y="301"/>
                  </a:lnTo>
                  <a:lnTo>
                    <a:pt x="2049" y="326"/>
                  </a:lnTo>
                  <a:cubicBezTo>
                    <a:pt x="2049" y="327"/>
                    <a:pt x="2047" y="331"/>
                    <a:pt x="2046" y="334"/>
                  </a:cubicBezTo>
                  <a:cubicBezTo>
                    <a:pt x="2042" y="341"/>
                    <a:pt x="2037" y="352"/>
                    <a:pt x="2037" y="366"/>
                  </a:cubicBezTo>
                  <a:cubicBezTo>
                    <a:pt x="2037" y="367"/>
                    <a:pt x="2036" y="367"/>
                    <a:pt x="2035" y="367"/>
                  </a:cubicBezTo>
                  <a:cubicBezTo>
                    <a:pt x="2033" y="368"/>
                    <a:pt x="2030" y="370"/>
                    <a:pt x="2027" y="371"/>
                  </a:cubicBezTo>
                  <a:cubicBezTo>
                    <a:pt x="2026" y="372"/>
                    <a:pt x="2024" y="373"/>
                    <a:pt x="2022" y="374"/>
                  </a:cubicBezTo>
                  <a:cubicBezTo>
                    <a:pt x="2009" y="381"/>
                    <a:pt x="1985" y="393"/>
                    <a:pt x="1980" y="425"/>
                  </a:cubicBezTo>
                  <a:cubicBezTo>
                    <a:pt x="1979" y="432"/>
                    <a:pt x="1978" y="439"/>
                    <a:pt x="1976" y="447"/>
                  </a:cubicBezTo>
                  <a:lnTo>
                    <a:pt x="1975" y="455"/>
                  </a:lnTo>
                  <a:lnTo>
                    <a:pt x="1953" y="531"/>
                  </a:lnTo>
                  <a:lnTo>
                    <a:pt x="2001" y="509"/>
                  </a:lnTo>
                  <a:lnTo>
                    <a:pt x="2003" y="512"/>
                  </a:lnTo>
                  <a:lnTo>
                    <a:pt x="2027" y="497"/>
                  </a:lnTo>
                  <a:lnTo>
                    <a:pt x="2044" y="489"/>
                  </a:lnTo>
                  <a:cubicBezTo>
                    <a:pt x="2058" y="494"/>
                    <a:pt x="2071" y="496"/>
                    <a:pt x="2086" y="496"/>
                  </a:cubicBezTo>
                  <a:cubicBezTo>
                    <a:pt x="2096" y="496"/>
                    <a:pt x="2107" y="495"/>
                    <a:pt x="2120" y="492"/>
                  </a:cubicBezTo>
                  <a:cubicBezTo>
                    <a:pt x="2131" y="490"/>
                    <a:pt x="2142" y="489"/>
                    <a:pt x="2154" y="488"/>
                  </a:cubicBezTo>
                  <a:cubicBezTo>
                    <a:pt x="2164" y="487"/>
                    <a:pt x="2175" y="486"/>
                    <a:pt x="2185" y="484"/>
                  </a:cubicBezTo>
                  <a:cubicBezTo>
                    <a:pt x="2192" y="483"/>
                    <a:pt x="2199" y="481"/>
                    <a:pt x="2204" y="479"/>
                  </a:cubicBezTo>
                  <a:cubicBezTo>
                    <a:pt x="2207" y="478"/>
                    <a:pt x="2212" y="477"/>
                    <a:pt x="2213" y="477"/>
                  </a:cubicBezTo>
                  <a:lnTo>
                    <a:pt x="2217" y="477"/>
                  </a:lnTo>
                  <a:cubicBezTo>
                    <a:pt x="2241" y="477"/>
                    <a:pt x="2262" y="469"/>
                    <a:pt x="2277" y="453"/>
                  </a:cubicBezTo>
                  <a:cubicBezTo>
                    <a:pt x="2284" y="456"/>
                    <a:pt x="2291" y="457"/>
                    <a:pt x="2297" y="457"/>
                  </a:cubicBezTo>
                  <a:cubicBezTo>
                    <a:pt x="2301" y="465"/>
                    <a:pt x="2309" y="473"/>
                    <a:pt x="2324" y="475"/>
                  </a:cubicBezTo>
                  <a:cubicBezTo>
                    <a:pt x="2325" y="476"/>
                    <a:pt x="2325" y="477"/>
                    <a:pt x="2325" y="478"/>
                  </a:cubicBezTo>
                  <a:cubicBezTo>
                    <a:pt x="2326" y="490"/>
                    <a:pt x="2329" y="505"/>
                    <a:pt x="2340" y="519"/>
                  </a:cubicBezTo>
                  <a:cubicBezTo>
                    <a:pt x="2336" y="527"/>
                    <a:pt x="2333" y="533"/>
                    <a:pt x="2328" y="538"/>
                  </a:cubicBezTo>
                  <a:cubicBezTo>
                    <a:pt x="2323" y="536"/>
                    <a:pt x="2318" y="536"/>
                    <a:pt x="2313" y="536"/>
                  </a:cubicBezTo>
                  <a:cubicBezTo>
                    <a:pt x="2302" y="536"/>
                    <a:pt x="2293" y="538"/>
                    <a:pt x="2285" y="540"/>
                  </a:cubicBezTo>
                  <a:cubicBezTo>
                    <a:pt x="2280" y="542"/>
                    <a:pt x="2275" y="543"/>
                    <a:pt x="2271" y="543"/>
                  </a:cubicBezTo>
                  <a:lnTo>
                    <a:pt x="2212" y="548"/>
                  </a:lnTo>
                  <a:lnTo>
                    <a:pt x="2247" y="596"/>
                  </a:lnTo>
                  <a:cubicBezTo>
                    <a:pt x="2248" y="597"/>
                    <a:pt x="2248" y="597"/>
                    <a:pt x="2248" y="597"/>
                  </a:cubicBezTo>
                  <a:cubicBezTo>
                    <a:pt x="2248" y="599"/>
                    <a:pt x="2246" y="606"/>
                    <a:pt x="2245" y="609"/>
                  </a:cubicBezTo>
                  <a:lnTo>
                    <a:pt x="2244" y="613"/>
                  </a:lnTo>
                  <a:cubicBezTo>
                    <a:pt x="2242" y="617"/>
                    <a:pt x="2240" y="619"/>
                    <a:pt x="2232" y="625"/>
                  </a:cubicBezTo>
                  <a:cubicBezTo>
                    <a:pt x="2230" y="627"/>
                    <a:pt x="2228" y="629"/>
                    <a:pt x="2225" y="631"/>
                  </a:cubicBezTo>
                  <a:cubicBezTo>
                    <a:pt x="2223" y="630"/>
                    <a:pt x="2220" y="630"/>
                    <a:pt x="2217" y="630"/>
                  </a:cubicBezTo>
                  <a:cubicBezTo>
                    <a:pt x="2202" y="630"/>
                    <a:pt x="2189" y="635"/>
                    <a:pt x="2178" y="644"/>
                  </a:cubicBezTo>
                  <a:cubicBezTo>
                    <a:pt x="2171" y="644"/>
                    <a:pt x="2164" y="643"/>
                    <a:pt x="2157" y="643"/>
                  </a:cubicBezTo>
                  <a:cubicBezTo>
                    <a:pt x="2154" y="642"/>
                    <a:pt x="2152" y="642"/>
                    <a:pt x="2149" y="642"/>
                  </a:cubicBezTo>
                  <a:cubicBezTo>
                    <a:pt x="2127" y="642"/>
                    <a:pt x="2109" y="654"/>
                    <a:pt x="2100" y="675"/>
                  </a:cubicBezTo>
                  <a:lnTo>
                    <a:pt x="2094" y="689"/>
                  </a:lnTo>
                  <a:lnTo>
                    <a:pt x="2101" y="702"/>
                  </a:lnTo>
                  <a:cubicBezTo>
                    <a:pt x="2116" y="735"/>
                    <a:pt x="2121" y="754"/>
                    <a:pt x="2111" y="772"/>
                  </a:cubicBezTo>
                  <a:lnTo>
                    <a:pt x="2100" y="791"/>
                  </a:lnTo>
                  <a:lnTo>
                    <a:pt x="2115" y="811"/>
                  </a:lnTo>
                  <a:cubicBezTo>
                    <a:pt x="2110" y="815"/>
                    <a:pt x="2104" y="821"/>
                    <a:pt x="2101" y="830"/>
                  </a:cubicBezTo>
                  <a:cubicBezTo>
                    <a:pt x="2101" y="830"/>
                    <a:pt x="2088" y="832"/>
                    <a:pt x="2088" y="832"/>
                  </a:cubicBezTo>
                  <a:lnTo>
                    <a:pt x="2080" y="841"/>
                  </a:lnTo>
                  <a:cubicBezTo>
                    <a:pt x="2076" y="846"/>
                    <a:pt x="2072" y="850"/>
                    <a:pt x="2069" y="855"/>
                  </a:cubicBezTo>
                  <a:cubicBezTo>
                    <a:pt x="2068" y="857"/>
                    <a:pt x="2065" y="860"/>
                    <a:pt x="2064" y="861"/>
                  </a:cubicBezTo>
                  <a:cubicBezTo>
                    <a:pt x="2046" y="870"/>
                    <a:pt x="2033" y="881"/>
                    <a:pt x="2021" y="891"/>
                  </a:cubicBezTo>
                  <a:cubicBezTo>
                    <a:pt x="2014" y="897"/>
                    <a:pt x="2008" y="902"/>
                    <a:pt x="2001" y="906"/>
                  </a:cubicBezTo>
                  <a:cubicBezTo>
                    <a:pt x="1976" y="924"/>
                    <a:pt x="1960" y="947"/>
                    <a:pt x="1955" y="974"/>
                  </a:cubicBezTo>
                  <a:cubicBezTo>
                    <a:pt x="1948" y="979"/>
                    <a:pt x="1942" y="983"/>
                    <a:pt x="1935" y="988"/>
                  </a:cubicBezTo>
                  <a:cubicBezTo>
                    <a:pt x="1927" y="993"/>
                    <a:pt x="1920" y="997"/>
                    <a:pt x="1913" y="1002"/>
                  </a:cubicBezTo>
                  <a:cubicBezTo>
                    <a:pt x="1907" y="1006"/>
                    <a:pt x="1903" y="1010"/>
                    <a:pt x="1900" y="1013"/>
                  </a:cubicBezTo>
                  <a:lnTo>
                    <a:pt x="1899" y="1015"/>
                  </a:lnTo>
                  <a:lnTo>
                    <a:pt x="1866" y="1047"/>
                  </a:lnTo>
                  <a:lnTo>
                    <a:pt x="1903" y="1065"/>
                  </a:lnTo>
                  <a:cubicBezTo>
                    <a:pt x="1898" y="1070"/>
                    <a:pt x="1892" y="1074"/>
                    <a:pt x="1886" y="1079"/>
                  </a:cubicBezTo>
                  <a:cubicBezTo>
                    <a:pt x="1877" y="1086"/>
                    <a:pt x="1868" y="1094"/>
                    <a:pt x="1859" y="1102"/>
                  </a:cubicBezTo>
                  <a:cubicBezTo>
                    <a:pt x="1838" y="1121"/>
                    <a:pt x="1815" y="1140"/>
                    <a:pt x="1787" y="1148"/>
                  </a:cubicBezTo>
                  <a:cubicBezTo>
                    <a:pt x="1780" y="1150"/>
                    <a:pt x="1774" y="1154"/>
                    <a:pt x="1769" y="1156"/>
                  </a:cubicBezTo>
                  <a:cubicBezTo>
                    <a:pt x="1768" y="1157"/>
                    <a:pt x="1767" y="1157"/>
                    <a:pt x="1766" y="1158"/>
                  </a:cubicBezTo>
                  <a:cubicBezTo>
                    <a:pt x="1739" y="1160"/>
                    <a:pt x="1720" y="1174"/>
                    <a:pt x="1704" y="1190"/>
                  </a:cubicBezTo>
                  <a:cubicBezTo>
                    <a:pt x="1699" y="1195"/>
                    <a:pt x="1695" y="1200"/>
                    <a:pt x="1691" y="1205"/>
                  </a:cubicBezTo>
                  <a:cubicBezTo>
                    <a:pt x="1690" y="1207"/>
                    <a:pt x="1688" y="1209"/>
                    <a:pt x="1687" y="1211"/>
                  </a:cubicBezTo>
                  <a:lnTo>
                    <a:pt x="1672" y="1228"/>
                  </a:lnTo>
                  <a:cubicBezTo>
                    <a:pt x="1672" y="1228"/>
                    <a:pt x="1684" y="1249"/>
                    <a:pt x="1684" y="1250"/>
                  </a:cubicBezTo>
                  <a:cubicBezTo>
                    <a:pt x="1680" y="1251"/>
                    <a:pt x="1676" y="1251"/>
                    <a:pt x="1672" y="1251"/>
                  </a:cubicBezTo>
                  <a:cubicBezTo>
                    <a:pt x="1638" y="1253"/>
                    <a:pt x="1611" y="1276"/>
                    <a:pt x="1606" y="1307"/>
                  </a:cubicBezTo>
                  <a:cubicBezTo>
                    <a:pt x="1605" y="1312"/>
                    <a:pt x="1604" y="1316"/>
                    <a:pt x="1594" y="1322"/>
                  </a:cubicBezTo>
                  <a:lnTo>
                    <a:pt x="1551" y="1346"/>
                  </a:lnTo>
                  <a:lnTo>
                    <a:pt x="1614" y="1395"/>
                  </a:lnTo>
                  <a:cubicBezTo>
                    <a:pt x="1610" y="1398"/>
                    <a:pt x="1607" y="1402"/>
                    <a:pt x="1603" y="1406"/>
                  </a:cubicBezTo>
                  <a:cubicBezTo>
                    <a:pt x="1600" y="1409"/>
                    <a:pt x="1598" y="1411"/>
                    <a:pt x="1597" y="1412"/>
                  </a:cubicBezTo>
                  <a:cubicBezTo>
                    <a:pt x="1594" y="1412"/>
                    <a:pt x="1591" y="1411"/>
                    <a:pt x="1589" y="1411"/>
                  </a:cubicBezTo>
                  <a:cubicBezTo>
                    <a:pt x="1575" y="1411"/>
                    <a:pt x="1564" y="1417"/>
                    <a:pt x="1557" y="1421"/>
                  </a:cubicBezTo>
                  <a:lnTo>
                    <a:pt x="1553" y="1422"/>
                  </a:lnTo>
                  <a:cubicBezTo>
                    <a:pt x="1516" y="1439"/>
                    <a:pt x="1492" y="1467"/>
                    <a:pt x="1480" y="1505"/>
                  </a:cubicBezTo>
                  <a:cubicBezTo>
                    <a:pt x="1475" y="1524"/>
                    <a:pt x="1462" y="1535"/>
                    <a:pt x="1434" y="1548"/>
                  </a:cubicBezTo>
                  <a:cubicBezTo>
                    <a:pt x="1431" y="1548"/>
                    <a:pt x="1427" y="1548"/>
                    <a:pt x="1423" y="1548"/>
                  </a:cubicBezTo>
                  <a:cubicBezTo>
                    <a:pt x="1384" y="1548"/>
                    <a:pt x="1353" y="1566"/>
                    <a:pt x="1329" y="1582"/>
                  </a:cubicBezTo>
                  <a:cubicBezTo>
                    <a:pt x="1328" y="1583"/>
                    <a:pt x="1327" y="1583"/>
                    <a:pt x="1325" y="1583"/>
                  </a:cubicBezTo>
                  <a:lnTo>
                    <a:pt x="1322" y="1585"/>
                  </a:lnTo>
                  <a:cubicBezTo>
                    <a:pt x="1288" y="1595"/>
                    <a:pt x="1255" y="1605"/>
                    <a:pt x="1220" y="1616"/>
                  </a:cubicBezTo>
                  <a:lnTo>
                    <a:pt x="1214" y="1618"/>
                  </a:lnTo>
                  <a:lnTo>
                    <a:pt x="1194" y="1596"/>
                  </a:lnTo>
                  <a:lnTo>
                    <a:pt x="1163" y="1616"/>
                  </a:lnTo>
                  <a:lnTo>
                    <a:pt x="1157" y="1612"/>
                  </a:lnTo>
                  <a:lnTo>
                    <a:pt x="1145" y="1628"/>
                  </a:lnTo>
                  <a:lnTo>
                    <a:pt x="1145" y="1628"/>
                  </a:lnTo>
                  <a:lnTo>
                    <a:pt x="1145" y="1629"/>
                  </a:lnTo>
                  <a:lnTo>
                    <a:pt x="1096" y="1695"/>
                  </a:lnTo>
                  <a:cubicBezTo>
                    <a:pt x="1093" y="1699"/>
                    <a:pt x="1090" y="1703"/>
                    <a:pt x="1087" y="1706"/>
                  </a:cubicBezTo>
                  <a:cubicBezTo>
                    <a:pt x="1078" y="1715"/>
                    <a:pt x="1069" y="1723"/>
                    <a:pt x="1058" y="1732"/>
                  </a:cubicBezTo>
                  <a:cubicBezTo>
                    <a:pt x="1053" y="1736"/>
                    <a:pt x="1048" y="1740"/>
                    <a:pt x="1043" y="1745"/>
                  </a:cubicBezTo>
                  <a:lnTo>
                    <a:pt x="1022" y="1763"/>
                  </a:lnTo>
                  <a:lnTo>
                    <a:pt x="1039" y="1791"/>
                  </a:lnTo>
                  <a:cubicBezTo>
                    <a:pt x="1042" y="1795"/>
                    <a:pt x="1044" y="1799"/>
                    <a:pt x="1047" y="1803"/>
                  </a:cubicBezTo>
                  <a:cubicBezTo>
                    <a:pt x="1051" y="1810"/>
                    <a:pt x="1055" y="1816"/>
                    <a:pt x="1060" y="1822"/>
                  </a:cubicBezTo>
                  <a:cubicBezTo>
                    <a:pt x="1067" y="1832"/>
                    <a:pt x="1075" y="1843"/>
                    <a:pt x="1081" y="1854"/>
                  </a:cubicBezTo>
                  <a:cubicBezTo>
                    <a:pt x="1092" y="1871"/>
                    <a:pt x="1095" y="1884"/>
                    <a:pt x="1093" y="1898"/>
                  </a:cubicBezTo>
                  <a:cubicBezTo>
                    <a:pt x="1091" y="1918"/>
                    <a:pt x="1089" y="1938"/>
                    <a:pt x="1088" y="1958"/>
                  </a:cubicBezTo>
                  <a:cubicBezTo>
                    <a:pt x="1087" y="1966"/>
                    <a:pt x="1086" y="1974"/>
                    <a:pt x="1085" y="1983"/>
                  </a:cubicBezTo>
                  <a:lnTo>
                    <a:pt x="1085" y="1988"/>
                  </a:lnTo>
                  <a:lnTo>
                    <a:pt x="1083" y="1992"/>
                  </a:lnTo>
                  <a:cubicBezTo>
                    <a:pt x="1080" y="1996"/>
                    <a:pt x="1077" y="2000"/>
                    <a:pt x="1074" y="2004"/>
                  </a:cubicBezTo>
                  <a:cubicBezTo>
                    <a:pt x="1067" y="2015"/>
                    <a:pt x="1060" y="2025"/>
                    <a:pt x="1054" y="2037"/>
                  </a:cubicBezTo>
                  <a:cubicBezTo>
                    <a:pt x="1045" y="2057"/>
                    <a:pt x="1041" y="2074"/>
                    <a:pt x="1042" y="2090"/>
                  </a:cubicBezTo>
                  <a:cubicBezTo>
                    <a:pt x="1042" y="2090"/>
                    <a:pt x="1042" y="2090"/>
                    <a:pt x="1042" y="2090"/>
                  </a:cubicBezTo>
                  <a:lnTo>
                    <a:pt x="1022" y="2098"/>
                  </a:lnTo>
                  <a:lnTo>
                    <a:pt x="1026" y="2123"/>
                  </a:lnTo>
                  <a:cubicBezTo>
                    <a:pt x="1029" y="2153"/>
                    <a:pt x="1032" y="2162"/>
                    <a:pt x="1055" y="2180"/>
                  </a:cubicBezTo>
                  <a:lnTo>
                    <a:pt x="1073" y="2195"/>
                  </a:lnTo>
                  <a:lnTo>
                    <a:pt x="1066" y="2216"/>
                  </a:lnTo>
                  <a:cubicBezTo>
                    <a:pt x="1056" y="2223"/>
                    <a:pt x="1042" y="2235"/>
                    <a:pt x="1037" y="2255"/>
                  </a:cubicBezTo>
                  <a:cubicBezTo>
                    <a:pt x="1037" y="2255"/>
                    <a:pt x="1036" y="2256"/>
                    <a:pt x="1036" y="2256"/>
                  </a:cubicBezTo>
                  <a:cubicBezTo>
                    <a:pt x="1027" y="2265"/>
                    <a:pt x="1014" y="2270"/>
                    <a:pt x="1000" y="2274"/>
                  </a:cubicBezTo>
                  <a:cubicBezTo>
                    <a:pt x="997" y="2274"/>
                    <a:pt x="995" y="2275"/>
                    <a:pt x="992" y="2275"/>
                  </a:cubicBezTo>
                  <a:cubicBezTo>
                    <a:pt x="985" y="2277"/>
                    <a:pt x="976" y="2278"/>
                    <a:pt x="967" y="2282"/>
                  </a:cubicBezTo>
                  <a:cubicBezTo>
                    <a:pt x="957" y="2287"/>
                    <a:pt x="939" y="2300"/>
                    <a:pt x="936" y="2321"/>
                  </a:cubicBezTo>
                  <a:cubicBezTo>
                    <a:pt x="935" y="2327"/>
                    <a:pt x="934" y="2333"/>
                    <a:pt x="933" y="2336"/>
                  </a:cubicBezTo>
                  <a:cubicBezTo>
                    <a:pt x="931" y="2337"/>
                    <a:pt x="926" y="2338"/>
                    <a:pt x="923" y="2339"/>
                  </a:cubicBezTo>
                  <a:lnTo>
                    <a:pt x="891" y="2344"/>
                  </a:lnTo>
                  <a:lnTo>
                    <a:pt x="894" y="2364"/>
                  </a:lnTo>
                  <a:cubicBezTo>
                    <a:pt x="886" y="2366"/>
                    <a:pt x="875" y="2370"/>
                    <a:pt x="866" y="2382"/>
                  </a:cubicBezTo>
                  <a:cubicBezTo>
                    <a:pt x="857" y="2394"/>
                    <a:pt x="843" y="2400"/>
                    <a:pt x="825" y="2407"/>
                  </a:cubicBezTo>
                  <a:lnTo>
                    <a:pt x="821" y="2409"/>
                  </a:lnTo>
                  <a:cubicBezTo>
                    <a:pt x="807" y="2414"/>
                    <a:pt x="794" y="2421"/>
                    <a:pt x="782" y="2427"/>
                  </a:cubicBezTo>
                  <a:lnTo>
                    <a:pt x="774" y="2431"/>
                  </a:lnTo>
                  <a:cubicBezTo>
                    <a:pt x="760" y="2438"/>
                    <a:pt x="745" y="2446"/>
                    <a:pt x="730" y="2455"/>
                  </a:cubicBezTo>
                  <a:cubicBezTo>
                    <a:pt x="728" y="2456"/>
                    <a:pt x="726" y="2457"/>
                    <a:pt x="724" y="2459"/>
                  </a:cubicBezTo>
                  <a:cubicBezTo>
                    <a:pt x="710" y="2466"/>
                    <a:pt x="692" y="2477"/>
                    <a:pt x="685" y="2498"/>
                  </a:cubicBezTo>
                  <a:cubicBezTo>
                    <a:pt x="683" y="2503"/>
                    <a:pt x="679" y="2508"/>
                    <a:pt x="670" y="2515"/>
                  </a:cubicBezTo>
                  <a:cubicBezTo>
                    <a:pt x="668" y="2517"/>
                    <a:pt x="665" y="2520"/>
                    <a:pt x="662" y="2522"/>
                  </a:cubicBezTo>
                  <a:cubicBezTo>
                    <a:pt x="656" y="2528"/>
                    <a:pt x="650" y="2533"/>
                    <a:pt x="644" y="2539"/>
                  </a:cubicBezTo>
                  <a:cubicBezTo>
                    <a:pt x="628" y="2552"/>
                    <a:pt x="610" y="2568"/>
                    <a:pt x="596" y="2589"/>
                  </a:cubicBezTo>
                  <a:cubicBezTo>
                    <a:pt x="594" y="2591"/>
                    <a:pt x="592" y="2592"/>
                    <a:pt x="590" y="2593"/>
                  </a:cubicBezTo>
                  <a:cubicBezTo>
                    <a:pt x="586" y="2597"/>
                    <a:pt x="581" y="2600"/>
                    <a:pt x="576" y="2604"/>
                  </a:cubicBezTo>
                  <a:cubicBezTo>
                    <a:pt x="564" y="2613"/>
                    <a:pt x="550" y="2623"/>
                    <a:pt x="539" y="2637"/>
                  </a:cubicBezTo>
                  <a:cubicBezTo>
                    <a:pt x="530" y="2647"/>
                    <a:pt x="521" y="2655"/>
                    <a:pt x="512" y="2661"/>
                  </a:cubicBezTo>
                  <a:cubicBezTo>
                    <a:pt x="505" y="2666"/>
                    <a:pt x="500" y="2672"/>
                    <a:pt x="498" y="2676"/>
                  </a:cubicBezTo>
                  <a:lnTo>
                    <a:pt x="497" y="2677"/>
                  </a:lnTo>
                  <a:cubicBezTo>
                    <a:pt x="495" y="2679"/>
                    <a:pt x="493" y="2681"/>
                    <a:pt x="491" y="2684"/>
                  </a:cubicBezTo>
                  <a:cubicBezTo>
                    <a:pt x="490" y="2686"/>
                    <a:pt x="487" y="2689"/>
                    <a:pt x="486" y="2690"/>
                  </a:cubicBezTo>
                  <a:cubicBezTo>
                    <a:pt x="474" y="2697"/>
                    <a:pt x="463" y="2705"/>
                    <a:pt x="451" y="2712"/>
                  </a:cubicBezTo>
                  <a:lnTo>
                    <a:pt x="443" y="2717"/>
                  </a:lnTo>
                  <a:cubicBezTo>
                    <a:pt x="408" y="2740"/>
                    <a:pt x="379" y="2767"/>
                    <a:pt x="353" y="2803"/>
                  </a:cubicBezTo>
                  <a:lnTo>
                    <a:pt x="336" y="2826"/>
                  </a:lnTo>
                  <a:lnTo>
                    <a:pt x="376" y="2866"/>
                  </a:lnTo>
                  <a:cubicBezTo>
                    <a:pt x="392" y="2883"/>
                    <a:pt x="408" y="2899"/>
                    <a:pt x="424" y="2916"/>
                  </a:cubicBezTo>
                  <a:lnTo>
                    <a:pt x="426" y="2934"/>
                  </a:lnTo>
                  <a:cubicBezTo>
                    <a:pt x="426" y="2935"/>
                    <a:pt x="426" y="2936"/>
                    <a:pt x="427" y="2937"/>
                  </a:cubicBezTo>
                  <a:cubicBezTo>
                    <a:pt x="426" y="2938"/>
                    <a:pt x="425" y="2939"/>
                    <a:pt x="424" y="2941"/>
                  </a:cubicBezTo>
                  <a:cubicBezTo>
                    <a:pt x="406" y="2941"/>
                    <a:pt x="396" y="2952"/>
                    <a:pt x="391" y="2957"/>
                  </a:cubicBezTo>
                  <a:lnTo>
                    <a:pt x="390" y="2958"/>
                  </a:lnTo>
                  <a:cubicBezTo>
                    <a:pt x="359" y="2989"/>
                    <a:pt x="338" y="3021"/>
                    <a:pt x="327" y="3058"/>
                  </a:cubicBezTo>
                  <a:cubicBezTo>
                    <a:pt x="319" y="3084"/>
                    <a:pt x="304" y="3106"/>
                    <a:pt x="282" y="3124"/>
                  </a:cubicBezTo>
                  <a:cubicBezTo>
                    <a:pt x="269" y="3136"/>
                    <a:pt x="261" y="3152"/>
                    <a:pt x="260" y="3171"/>
                  </a:cubicBezTo>
                  <a:cubicBezTo>
                    <a:pt x="259" y="3191"/>
                    <a:pt x="266" y="3210"/>
                    <a:pt x="280" y="3224"/>
                  </a:cubicBezTo>
                  <a:cubicBezTo>
                    <a:pt x="280" y="3224"/>
                    <a:pt x="280" y="3224"/>
                    <a:pt x="280" y="3224"/>
                  </a:cubicBezTo>
                  <a:cubicBezTo>
                    <a:pt x="280" y="3225"/>
                    <a:pt x="279" y="3226"/>
                    <a:pt x="278" y="3227"/>
                  </a:cubicBezTo>
                  <a:cubicBezTo>
                    <a:pt x="268" y="3240"/>
                    <a:pt x="260" y="3254"/>
                    <a:pt x="252" y="3268"/>
                  </a:cubicBezTo>
                  <a:cubicBezTo>
                    <a:pt x="249" y="3274"/>
                    <a:pt x="245" y="3279"/>
                    <a:pt x="242" y="3285"/>
                  </a:cubicBezTo>
                  <a:lnTo>
                    <a:pt x="220" y="3321"/>
                  </a:lnTo>
                  <a:lnTo>
                    <a:pt x="277" y="3339"/>
                  </a:lnTo>
                  <a:cubicBezTo>
                    <a:pt x="289" y="3343"/>
                    <a:pt x="301" y="3346"/>
                    <a:pt x="312" y="3350"/>
                  </a:cubicBezTo>
                  <a:cubicBezTo>
                    <a:pt x="322" y="3368"/>
                    <a:pt x="337" y="3380"/>
                    <a:pt x="358" y="3386"/>
                  </a:cubicBezTo>
                  <a:cubicBezTo>
                    <a:pt x="358" y="3386"/>
                    <a:pt x="415" y="3437"/>
                    <a:pt x="415" y="3437"/>
                  </a:cubicBezTo>
                  <a:cubicBezTo>
                    <a:pt x="417" y="3439"/>
                    <a:pt x="419" y="3440"/>
                    <a:pt x="421" y="3442"/>
                  </a:cubicBezTo>
                  <a:lnTo>
                    <a:pt x="434" y="3451"/>
                  </a:lnTo>
                  <a:lnTo>
                    <a:pt x="446" y="3450"/>
                  </a:lnTo>
                  <a:lnTo>
                    <a:pt x="447" y="3451"/>
                  </a:lnTo>
                  <a:lnTo>
                    <a:pt x="439" y="3473"/>
                  </a:lnTo>
                  <a:cubicBezTo>
                    <a:pt x="428" y="3503"/>
                    <a:pt x="423" y="3513"/>
                    <a:pt x="411" y="3517"/>
                  </a:cubicBezTo>
                  <a:lnTo>
                    <a:pt x="389" y="3525"/>
                  </a:lnTo>
                  <a:lnTo>
                    <a:pt x="390" y="3549"/>
                  </a:lnTo>
                  <a:cubicBezTo>
                    <a:pt x="390" y="3555"/>
                    <a:pt x="385" y="3562"/>
                    <a:pt x="377" y="3573"/>
                  </a:cubicBezTo>
                  <a:cubicBezTo>
                    <a:pt x="376" y="3574"/>
                    <a:pt x="375" y="3575"/>
                    <a:pt x="374" y="3576"/>
                  </a:cubicBezTo>
                  <a:lnTo>
                    <a:pt x="349" y="3556"/>
                  </a:lnTo>
                  <a:lnTo>
                    <a:pt x="349" y="3625"/>
                  </a:lnTo>
                  <a:cubicBezTo>
                    <a:pt x="349" y="3627"/>
                    <a:pt x="349" y="3629"/>
                    <a:pt x="349" y="3632"/>
                  </a:cubicBezTo>
                  <a:cubicBezTo>
                    <a:pt x="348" y="3636"/>
                    <a:pt x="348" y="3641"/>
                    <a:pt x="349" y="3647"/>
                  </a:cubicBezTo>
                  <a:cubicBezTo>
                    <a:pt x="351" y="3661"/>
                    <a:pt x="350" y="3661"/>
                    <a:pt x="344" y="3665"/>
                  </a:cubicBezTo>
                  <a:cubicBezTo>
                    <a:pt x="328" y="3673"/>
                    <a:pt x="317" y="3687"/>
                    <a:pt x="314" y="3702"/>
                  </a:cubicBezTo>
                  <a:cubicBezTo>
                    <a:pt x="312" y="3714"/>
                    <a:pt x="313" y="3733"/>
                    <a:pt x="331" y="3754"/>
                  </a:cubicBezTo>
                  <a:cubicBezTo>
                    <a:pt x="334" y="3758"/>
                    <a:pt x="337" y="3765"/>
                    <a:pt x="341" y="3772"/>
                  </a:cubicBezTo>
                  <a:cubicBezTo>
                    <a:pt x="342" y="3774"/>
                    <a:pt x="343" y="3777"/>
                    <a:pt x="345" y="3779"/>
                  </a:cubicBezTo>
                  <a:lnTo>
                    <a:pt x="292" y="3755"/>
                  </a:lnTo>
                  <a:lnTo>
                    <a:pt x="337" y="3817"/>
                  </a:lnTo>
                  <a:cubicBezTo>
                    <a:pt x="336" y="3817"/>
                    <a:pt x="336" y="3818"/>
                    <a:pt x="335" y="3818"/>
                  </a:cubicBezTo>
                  <a:cubicBezTo>
                    <a:pt x="324" y="3805"/>
                    <a:pt x="310" y="3798"/>
                    <a:pt x="295" y="3798"/>
                  </a:cubicBezTo>
                  <a:cubicBezTo>
                    <a:pt x="285" y="3798"/>
                    <a:pt x="275" y="3802"/>
                    <a:pt x="266" y="3808"/>
                  </a:cubicBezTo>
                  <a:lnTo>
                    <a:pt x="243" y="3786"/>
                  </a:lnTo>
                  <a:lnTo>
                    <a:pt x="208" y="3831"/>
                  </a:lnTo>
                  <a:lnTo>
                    <a:pt x="184" y="3814"/>
                  </a:lnTo>
                  <a:lnTo>
                    <a:pt x="91" y="3884"/>
                  </a:lnTo>
                  <a:cubicBezTo>
                    <a:pt x="88" y="3884"/>
                    <a:pt x="84" y="3883"/>
                    <a:pt x="80" y="3883"/>
                  </a:cubicBezTo>
                  <a:cubicBezTo>
                    <a:pt x="61" y="3883"/>
                    <a:pt x="44" y="3893"/>
                    <a:pt x="34" y="3908"/>
                  </a:cubicBezTo>
                  <a:cubicBezTo>
                    <a:pt x="27" y="3919"/>
                    <a:pt x="25" y="3932"/>
                    <a:pt x="29" y="3945"/>
                  </a:cubicBezTo>
                  <a:lnTo>
                    <a:pt x="0" y="3978"/>
                  </a:lnTo>
                  <a:lnTo>
                    <a:pt x="38" y="3997"/>
                  </a:lnTo>
                  <a:cubicBezTo>
                    <a:pt x="41" y="3998"/>
                    <a:pt x="44" y="4000"/>
                    <a:pt x="47" y="4001"/>
                  </a:cubicBezTo>
                  <a:cubicBezTo>
                    <a:pt x="51" y="4003"/>
                    <a:pt x="54" y="4004"/>
                    <a:pt x="57" y="4006"/>
                  </a:cubicBezTo>
                  <a:cubicBezTo>
                    <a:pt x="59" y="4007"/>
                    <a:pt x="62" y="4009"/>
                    <a:pt x="64" y="4010"/>
                  </a:cubicBezTo>
                  <a:cubicBezTo>
                    <a:pt x="67" y="4012"/>
                    <a:pt x="71" y="4014"/>
                    <a:pt x="74" y="4016"/>
                  </a:cubicBezTo>
                  <a:cubicBezTo>
                    <a:pt x="73" y="4020"/>
                    <a:pt x="72" y="4024"/>
                    <a:pt x="71" y="4027"/>
                  </a:cubicBezTo>
                  <a:cubicBezTo>
                    <a:pt x="56" y="4035"/>
                    <a:pt x="50" y="4047"/>
                    <a:pt x="46" y="4054"/>
                  </a:cubicBezTo>
                  <a:lnTo>
                    <a:pt x="45" y="4056"/>
                  </a:lnTo>
                  <a:cubicBezTo>
                    <a:pt x="41" y="4062"/>
                    <a:pt x="39" y="4066"/>
                    <a:pt x="37" y="4071"/>
                  </a:cubicBezTo>
                  <a:cubicBezTo>
                    <a:pt x="36" y="4074"/>
                    <a:pt x="35" y="4077"/>
                    <a:pt x="34" y="4078"/>
                  </a:cubicBezTo>
                  <a:cubicBezTo>
                    <a:pt x="12" y="4107"/>
                    <a:pt x="7" y="4137"/>
                    <a:pt x="18" y="4169"/>
                  </a:cubicBezTo>
                  <a:lnTo>
                    <a:pt x="28" y="4199"/>
                  </a:lnTo>
                  <a:lnTo>
                    <a:pt x="58" y="4190"/>
                  </a:lnTo>
                  <a:cubicBezTo>
                    <a:pt x="76" y="4185"/>
                    <a:pt x="89" y="4174"/>
                    <a:pt x="96" y="4157"/>
                  </a:cubicBezTo>
                  <a:cubicBezTo>
                    <a:pt x="96" y="4157"/>
                    <a:pt x="97" y="4157"/>
                    <a:pt x="98" y="4157"/>
                  </a:cubicBezTo>
                  <a:cubicBezTo>
                    <a:pt x="104" y="4159"/>
                    <a:pt x="111" y="4161"/>
                    <a:pt x="120" y="4161"/>
                  </a:cubicBezTo>
                  <a:cubicBezTo>
                    <a:pt x="122" y="4161"/>
                    <a:pt x="123" y="4161"/>
                    <a:pt x="124" y="4160"/>
                  </a:cubicBezTo>
                  <a:cubicBezTo>
                    <a:pt x="126" y="4160"/>
                    <a:pt x="128" y="4160"/>
                    <a:pt x="129" y="4160"/>
                  </a:cubicBezTo>
                  <a:cubicBezTo>
                    <a:pt x="145" y="4160"/>
                    <a:pt x="160" y="4166"/>
                    <a:pt x="173" y="4171"/>
                  </a:cubicBezTo>
                  <a:lnTo>
                    <a:pt x="184" y="4176"/>
                  </a:lnTo>
                  <a:lnTo>
                    <a:pt x="196" y="4172"/>
                  </a:lnTo>
                  <a:cubicBezTo>
                    <a:pt x="215" y="4165"/>
                    <a:pt x="229" y="4154"/>
                    <a:pt x="237" y="4137"/>
                  </a:cubicBezTo>
                  <a:cubicBezTo>
                    <a:pt x="243" y="4138"/>
                    <a:pt x="248" y="4138"/>
                    <a:pt x="254" y="4139"/>
                  </a:cubicBezTo>
                  <a:cubicBezTo>
                    <a:pt x="255" y="4139"/>
                    <a:pt x="255" y="4139"/>
                    <a:pt x="256" y="4139"/>
                  </a:cubicBezTo>
                  <a:lnTo>
                    <a:pt x="257" y="4145"/>
                  </a:lnTo>
                  <a:lnTo>
                    <a:pt x="288" y="4139"/>
                  </a:lnTo>
                  <a:cubicBezTo>
                    <a:pt x="290" y="4139"/>
                    <a:pt x="292" y="4139"/>
                    <a:pt x="294" y="4138"/>
                  </a:cubicBezTo>
                  <a:cubicBezTo>
                    <a:pt x="309" y="4157"/>
                    <a:pt x="331" y="4160"/>
                    <a:pt x="344" y="4162"/>
                  </a:cubicBezTo>
                  <a:lnTo>
                    <a:pt x="353" y="4164"/>
                  </a:lnTo>
                  <a:cubicBezTo>
                    <a:pt x="356" y="4164"/>
                    <a:pt x="359" y="4164"/>
                    <a:pt x="362" y="4165"/>
                  </a:cubicBezTo>
                  <a:cubicBezTo>
                    <a:pt x="371" y="4168"/>
                    <a:pt x="378" y="4169"/>
                    <a:pt x="386" y="4169"/>
                  </a:cubicBezTo>
                  <a:cubicBezTo>
                    <a:pt x="407" y="4169"/>
                    <a:pt x="418" y="4158"/>
                    <a:pt x="427" y="4146"/>
                  </a:cubicBezTo>
                  <a:lnTo>
                    <a:pt x="476" y="4119"/>
                  </a:lnTo>
                  <a:cubicBezTo>
                    <a:pt x="487" y="4117"/>
                    <a:pt x="509" y="4112"/>
                    <a:pt x="523" y="4093"/>
                  </a:cubicBezTo>
                  <a:cubicBezTo>
                    <a:pt x="533" y="4079"/>
                    <a:pt x="536" y="4061"/>
                    <a:pt x="532" y="4040"/>
                  </a:cubicBezTo>
                  <a:lnTo>
                    <a:pt x="536" y="4037"/>
                  </a:lnTo>
                  <a:cubicBezTo>
                    <a:pt x="542" y="4033"/>
                    <a:pt x="548" y="4029"/>
                    <a:pt x="555" y="4024"/>
                  </a:cubicBezTo>
                  <a:cubicBezTo>
                    <a:pt x="560" y="4019"/>
                    <a:pt x="565" y="4015"/>
                    <a:pt x="570" y="4010"/>
                  </a:cubicBezTo>
                  <a:lnTo>
                    <a:pt x="574" y="4007"/>
                  </a:lnTo>
                  <a:lnTo>
                    <a:pt x="599" y="3986"/>
                  </a:lnTo>
                  <a:lnTo>
                    <a:pt x="603" y="3983"/>
                  </a:lnTo>
                  <a:cubicBezTo>
                    <a:pt x="608" y="3980"/>
                    <a:pt x="613" y="3977"/>
                    <a:pt x="618" y="3975"/>
                  </a:cubicBezTo>
                  <a:lnTo>
                    <a:pt x="623" y="3985"/>
                  </a:lnTo>
                  <a:lnTo>
                    <a:pt x="651" y="3971"/>
                  </a:lnTo>
                  <a:cubicBezTo>
                    <a:pt x="655" y="3969"/>
                    <a:pt x="660" y="3967"/>
                    <a:pt x="665" y="3964"/>
                  </a:cubicBezTo>
                  <a:cubicBezTo>
                    <a:pt x="674" y="3959"/>
                    <a:pt x="683" y="3955"/>
                    <a:pt x="690" y="3952"/>
                  </a:cubicBezTo>
                  <a:cubicBezTo>
                    <a:pt x="709" y="3946"/>
                    <a:pt x="723" y="3938"/>
                    <a:pt x="735" y="3926"/>
                  </a:cubicBezTo>
                  <a:lnTo>
                    <a:pt x="814" y="3919"/>
                  </a:lnTo>
                  <a:lnTo>
                    <a:pt x="770" y="3892"/>
                  </a:lnTo>
                  <a:cubicBezTo>
                    <a:pt x="775" y="3883"/>
                    <a:pt x="779" y="3875"/>
                    <a:pt x="782" y="3868"/>
                  </a:cubicBezTo>
                  <a:cubicBezTo>
                    <a:pt x="785" y="3863"/>
                    <a:pt x="787" y="3858"/>
                    <a:pt x="789" y="3854"/>
                  </a:cubicBezTo>
                  <a:cubicBezTo>
                    <a:pt x="795" y="3843"/>
                    <a:pt x="797" y="3830"/>
                    <a:pt x="793" y="3817"/>
                  </a:cubicBezTo>
                  <a:cubicBezTo>
                    <a:pt x="788" y="3802"/>
                    <a:pt x="776" y="3787"/>
                    <a:pt x="761" y="3780"/>
                  </a:cubicBezTo>
                  <a:cubicBezTo>
                    <a:pt x="757" y="3778"/>
                    <a:pt x="753" y="3776"/>
                    <a:pt x="748" y="3774"/>
                  </a:cubicBezTo>
                  <a:lnTo>
                    <a:pt x="742" y="3772"/>
                  </a:lnTo>
                  <a:lnTo>
                    <a:pt x="720" y="3762"/>
                  </a:lnTo>
                  <a:lnTo>
                    <a:pt x="704" y="3781"/>
                  </a:lnTo>
                  <a:cubicBezTo>
                    <a:pt x="701" y="3785"/>
                    <a:pt x="696" y="3788"/>
                    <a:pt x="691" y="3791"/>
                  </a:cubicBezTo>
                  <a:lnTo>
                    <a:pt x="693" y="3758"/>
                  </a:lnTo>
                  <a:lnTo>
                    <a:pt x="670" y="3781"/>
                  </a:lnTo>
                  <a:lnTo>
                    <a:pt x="670" y="3778"/>
                  </a:lnTo>
                  <a:lnTo>
                    <a:pt x="666" y="3769"/>
                  </a:lnTo>
                  <a:cubicBezTo>
                    <a:pt x="665" y="3766"/>
                    <a:pt x="663" y="3763"/>
                    <a:pt x="662" y="3759"/>
                  </a:cubicBezTo>
                  <a:cubicBezTo>
                    <a:pt x="658" y="3750"/>
                    <a:pt x="653" y="3741"/>
                    <a:pt x="647" y="3731"/>
                  </a:cubicBezTo>
                  <a:cubicBezTo>
                    <a:pt x="647" y="3731"/>
                    <a:pt x="647" y="3731"/>
                    <a:pt x="647" y="3731"/>
                  </a:cubicBezTo>
                  <a:lnTo>
                    <a:pt x="684" y="3709"/>
                  </a:lnTo>
                  <a:lnTo>
                    <a:pt x="653" y="3639"/>
                  </a:lnTo>
                  <a:lnTo>
                    <a:pt x="672" y="3596"/>
                  </a:lnTo>
                  <a:lnTo>
                    <a:pt x="708" y="3531"/>
                  </a:lnTo>
                  <a:lnTo>
                    <a:pt x="706" y="3520"/>
                  </a:lnTo>
                  <a:lnTo>
                    <a:pt x="764" y="3470"/>
                  </a:lnTo>
                  <a:lnTo>
                    <a:pt x="812" y="3459"/>
                  </a:lnTo>
                  <a:lnTo>
                    <a:pt x="848" y="3459"/>
                  </a:lnTo>
                  <a:lnTo>
                    <a:pt x="864" y="3469"/>
                  </a:lnTo>
                  <a:lnTo>
                    <a:pt x="866" y="3495"/>
                  </a:lnTo>
                  <a:lnTo>
                    <a:pt x="884" y="3527"/>
                  </a:lnTo>
                  <a:lnTo>
                    <a:pt x="943" y="3552"/>
                  </a:lnTo>
                  <a:lnTo>
                    <a:pt x="962" y="3524"/>
                  </a:lnTo>
                  <a:lnTo>
                    <a:pt x="975" y="3520"/>
                  </a:lnTo>
                  <a:lnTo>
                    <a:pt x="995" y="3492"/>
                  </a:lnTo>
                  <a:lnTo>
                    <a:pt x="1031" y="3492"/>
                  </a:lnTo>
                  <a:lnTo>
                    <a:pt x="1130" y="3446"/>
                  </a:lnTo>
                  <a:lnTo>
                    <a:pt x="1141" y="3427"/>
                  </a:lnTo>
                  <a:lnTo>
                    <a:pt x="1142" y="3400"/>
                  </a:lnTo>
                  <a:lnTo>
                    <a:pt x="1145" y="3392"/>
                  </a:lnTo>
                  <a:lnTo>
                    <a:pt x="1162" y="3377"/>
                  </a:lnTo>
                  <a:lnTo>
                    <a:pt x="1186" y="3368"/>
                  </a:lnTo>
                  <a:lnTo>
                    <a:pt x="1197" y="3361"/>
                  </a:lnTo>
                  <a:lnTo>
                    <a:pt x="1210" y="3358"/>
                  </a:lnTo>
                  <a:lnTo>
                    <a:pt x="1223" y="3362"/>
                  </a:lnTo>
                  <a:lnTo>
                    <a:pt x="1247" y="3376"/>
                  </a:lnTo>
                  <a:lnTo>
                    <a:pt x="1258" y="3384"/>
                  </a:lnTo>
                  <a:lnTo>
                    <a:pt x="1273" y="3390"/>
                  </a:lnTo>
                  <a:lnTo>
                    <a:pt x="1356" y="3370"/>
                  </a:lnTo>
                  <a:lnTo>
                    <a:pt x="1430" y="3363"/>
                  </a:lnTo>
                  <a:lnTo>
                    <a:pt x="1466" y="3355"/>
                  </a:lnTo>
                  <a:lnTo>
                    <a:pt x="1504" y="3357"/>
                  </a:lnTo>
                  <a:lnTo>
                    <a:pt x="1524" y="3360"/>
                  </a:lnTo>
                  <a:lnTo>
                    <a:pt x="1537" y="3359"/>
                  </a:lnTo>
                  <a:lnTo>
                    <a:pt x="1552" y="3353"/>
                  </a:lnTo>
                  <a:lnTo>
                    <a:pt x="1594" y="3351"/>
                  </a:lnTo>
                  <a:lnTo>
                    <a:pt x="1653" y="3352"/>
                  </a:lnTo>
                  <a:lnTo>
                    <a:pt x="1675" y="3361"/>
                  </a:lnTo>
                  <a:lnTo>
                    <a:pt x="1704" y="3363"/>
                  </a:lnTo>
                  <a:lnTo>
                    <a:pt x="1722" y="3369"/>
                  </a:lnTo>
                  <a:lnTo>
                    <a:pt x="1726" y="3374"/>
                  </a:lnTo>
                  <a:lnTo>
                    <a:pt x="1788" y="3397"/>
                  </a:lnTo>
                  <a:lnTo>
                    <a:pt x="1789" y="3406"/>
                  </a:lnTo>
                  <a:lnTo>
                    <a:pt x="1789" y="3408"/>
                  </a:lnTo>
                  <a:cubicBezTo>
                    <a:pt x="1788" y="3413"/>
                    <a:pt x="1788" y="3422"/>
                    <a:pt x="1792" y="3432"/>
                  </a:cubicBezTo>
                  <a:cubicBezTo>
                    <a:pt x="1787" y="3438"/>
                    <a:pt x="1781" y="3444"/>
                    <a:pt x="1776" y="3451"/>
                  </a:cubicBezTo>
                  <a:lnTo>
                    <a:pt x="1775" y="3452"/>
                  </a:lnTo>
                  <a:lnTo>
                    <a:pt x="1756" y="3455"/>
                  </a:lnTo>
                  <a:lnTo>
                    <a:pt x="1750" y="3458"/>
                  </a:lnTo>
                  <a:cubicBezTo>
                    <a:pt x="1738" y="3466"/>
                    <a:pt x="1722" y="3478"/>
                    <a:pt x="1719" y="3500"/>
                  </a:cubicBezTo>
                  <a:cubicBezTo>
                    <a:pt x="1715" y="3520"/>
                    <a:pt x="1725" y="3536"/>
                    <a:pt x="1734" y="3547"/>
                  </a:cubicBezTo>
                  <a:lnTo>
                    <a:pt x="1717" y="3584"/>
                  </a:lnTo>
                  <a:lnTo>
                    <a:pt x="1747" y="3575"/>
                  </a:lnTo>
                  <a:lnTo>
                    <a:pt x="1759" y="3606"/>
                  </a:lnTo>
                  <a:lnTo>
                    <a:pt x="1776" y="3606"/>
                  </a:lnTo>
                  <a:lnTo>
                    <a:pt x="1780" y="3630"/>
                  </a:lnTo>
                  <a:lnTo>
                    <a:pt x="1805" y="3641"/>
                  </a:lnTo>
                  <a:cubicBezTo>
                    <a:pt x="1811" y="3643"/>
                    <a:pt x="1816" y="3646"/>
                    <a:pt x="1822" y="3648"/>
                  </a:cubicBezTo>
                  <a:cubicBezTo>
                    <a:pt x="1825" y="3650"/>
                    <a:pt x="1827" y="3651"/>
                    <a:pt x="1830" y="3652"/>
                  </a:cubicBezTo>
                  <a:cubicBezTo>
                    <a:pt x="1831" y="3655"/>
                    <a:pt x="1833" y="3657"/>
                    <a:pt x="1834" y="3659"/>
                  </a:cubicBezTo>
                  <a:cubicBezTo>
                    <a:pt x="1838" y="3664"/>
                    <a:pt x="1842" y="3670"/>
                    <a:pt x="1843" y="3674"/>
                  </a:cubicBezTo>
                  <a:cubicBezTo>
                    <a:pt x="1853" y="3702"/>
                    <a:pt x="1880" y="3724"/>
                    <a:pt x="1909" y="3729"/>
                  </a:cubicBezTo>
                  <a:cubicBezTo>
                    <a:pt x="1909" y="3729"/>
                    <a:pt x="1909" y="3729"/>
                    <a:pt x="1909" y="3729"/>
                  </a:cubicBezTo>
                  <a:cubicBezTo>
                    <a:pt x="1910" y="3731"/>
                    <a:pt x="1911" y="3733"/>
                    <a:pt x="1911" y="3735"/>
                  </a:cubicBezTo>
                  <a:cubicBezTo>
                    <a:pt x="1905" y="3748"/>
                    <a:pt x="1904" y="3762"/>
                    <a:pt x="1904" y="3772"/>
                  </a:cubicBezTo>
                  <a:cubicBezTo>
                    <a:pt x="1903" y="3776"/>
                    <a:pt x="1903" y="3784"/>
                    <a:pt x="1902" y="3785"/>
                  </a:cubicBezTo>
                  <a:lnTo>
                    <a:pt x="1892" y="3796"/>
                  </a:lnTo>
                  <a:lnTo>
                    <a:pt x="1893" y="3806"/>
                  </a:lnTo>
                  <a:cubicBezTo>
                    <a:pt x="1892" y="3807"/>
                    <a:pt x="1886" y="3810"/>
                    <a:pt x="1886" y="3810"/>
                  </a:cubicBezTo>
                  <a:cubicBezTo>
                    <a:pt x="1878" y="3816"/>
                    <a:pt x="1862" y="3825"/>
                    <a:pt x="1858" y="3844"/>
                  </a:cubicBezTo>
                  <a:cubicBezTo>
                    <a:pt x="1856" y="3852"/>
                    <a:pt x="1853" y="3857"/>
                    <a:pt x="1842" y="3861"/>
                  </a:cubicBezTo>
                  <a:lnTo>
                    <a:pt x="1815" y="3872"/>
                  </a:lnTo>
                  <a:cubicBezTo>
                    <a:pt x="1815" y="3872"/>
                    <a:pt x="1823" y="3902"/>
                    <a:pt x="1823" y="3902"/>
                  </a:cubicBezTo>
                  <a:cubicBezTo>
                    <a:pt x="1822" y="3902"/>
                    <a:pt x="1822" y="3904"/>
                    <a:pt x="1817" y="3909"/>
                  </a:cubicBezTo>
                  <a:cubicBezTo>
                    <a:pt x="1809" y="3917"/>
                    <a:pt x="1804" y="3927"/>
                    <a:pt x="1800" y="3935"/>
                  </a:cubicBezTo>
                  <a:cubicBezTo>
                    <a:pt x="1798" y="3938"/>
                    <a:pt x="1796" y="3942"/>
                    <a:pt x="1795" y="3945"/>
                  </a:cubicBezTo>
                  <a:cubicBezTo>
                    <a:pt x="1780" y="3965"/>
                    <a:pt x="1786" y="3986"/>
                    <a:pt x="1789" y="3993"/>
                  </a:cubicBezTo>
                  <a:cubicBezTo>
                    <a:pt x="1792" y="4006"/>
                    <a:pt x="1796" y="4019"/>
                    <a:pt x="1799" y="4033"/>
                  </a:cubicBezTo>
                  <a:lnTo>
                    <a:pt x="1800" y="4034"/>
                  </a:lnTo>
                  <a:lnTo>
                    <a:pt x="1798" y="4035"/>
                  </a:lnTo>
                  <a:cubicBezTo>
                    <a:pt x="1788" y="4047"/>
                    <a:pt x="1777" y="4060"/>
                    <a:pt x="1768" y="4075"/>
                  </a:cubicBezTo>
                  <a:cubicBezTo>
                    <a:pt x="1754" y="4097"/>
                    <a:pt x="1756" y="4122"/>
                    <a:pt x="1757" y="4130"/>
                  </a:cubicBezTo>
                  <a:cubicBezTo>
                    <a:pt x="1759" y="4143"/>
                    <a:pt x="1763" y="4155"/>
                    <a:pt x="1767" y="4167"/>
                  </a:cubicBezTo>
                  <a:cubicBezTo>
                    <a:pt x="1769" y="4171"/>
                    <a:pt x="1771" y="4176"/>
                    <a:pt x="1772" y="4181"/>
                  </a:cubicBezTo>
                  <a:lnTo>
                    <a:pt x="1784" y="4219"/>
                  </a:lnTo>
                  <a:lnTo>
                    <a:pt x="1808" y="4206"/>
                  </a:lnTo>
                  <a:cubicBezTo>
                    <a:pt x="1809" y="4207"/>
                    <a:pt x="1810" y="4209"/>
                    <a:pt x="1812" y="4210"/>
                  </a:cubicBezTo>
                  <a:lnTo>
                    <a:pt x="1820" y="4216"/>
                  </a:lnTo>
                  <a:lnTo>
                    <a:pt x="1872" y="4216"/>
                  </a:lnTo>
                  <a:lnTo>
                    <a:pt x="1880" y="4221"/>
                  </a:lnTo>
                  <a:cubicBezTo>
                    <a:pt x="1883" y="4223"/>
                    <a:pt x="1889" y="4228"/>
                    <a:pt x="1898" y="4229"/>
                  </a:cubicBezTo>
                  <a:lnTo>
                    <a:pt x="1905" y="4231"/>
                  </a:lnTo>
                  <a:cubicBezTo>
                    <a:pt x="1927" y="4234"/>
                    <a:pt x="1950" y="4238"/>
                    <a:pt x="1974" y="4238"/>
                  </a:cubicBezTo>
                  <a:cubicBezTo>
                    <a:pt x="1973" y="4244"/>
                    <a:pt x="1972" y="4250"/>
                    <a:pt x="1973" y="4256"/>
                  </a:cubicBezTo>
                  <a:cubicBezTo>
                    <a:pt x="1973" y="4259"/>
                    <a:pt x="1973" y="4260"/>
                    <a:pt x="1971" y="4263"/>
                  </a:cubicBezTo>
                  <a:cubicBezTo>
                    <a:pt x="1950" y="4287"/>
                    <a:pt x="1948" y="4314"/>
                    <a:pt x="1965" y="4340"/>
                  </a:cubicBezTo>
                  <a:cubicBezTo>
                    <a:pt x="1965" y="4341"/>
                    <a:pt x="1965" y="4342"/>
                    <a:pt x="1965" y="4344"/>
                  </a:cubicBezTo>
                  <a:cubicBezTo>
                    <a:pt x="1965" y="4346"/>
                    <a:pt x="1965" y="4349"/>
                    <a:pt x="1965" y="4352"/>
                  </a:cubicBezTo>
                  <a:cubicBezTo>
                    <a:pt x="1949" y="4365"/>
                    <a:pt x="1938" y="4384"/>
                    <a:pt x="1932" y="4407"/>
                  </a:cubicBezTo>
                  <a:cubicBezTo>
                    <a:pt x="1924" y="4439"/>
                    <a:pt x="1927" y="4462"/>
                    <a:pt x="1966" y="4479"/>
                  </a:cubicBezTo>
                  <a:lnTo>
                    <a:pt x="1978" y="4484"/>
                  </a:lnTo>
                  <a:cubicBezTo>
                    <a:pt x="1978" y="4484"/>
                    <a:pt x="1998" y="4477"/>
                    <a:pt x="2001" y="4476"/>
                  </a:cubicBezTo>
                  <a:cubicBezTo>
                    <a:pt x="2009" y="4473"/>
                    <a:pt x="2017" y="4470"/>
                    <a:pt x="2025" y="4466"/>
                  </a:cubicBezTo>
                  <a:cubicBezTo>
                    <a:pt x="2035" y="4462"/>
                    <a:pt x="2043" y="4456"/>
                    <a:pt x="2050" y="4448"/>
                  </a:cubicBezTo>
                  <a:lnTo>
                    <a:pt x="2052" y="4447"/>
                  </a:lnTo>
                  <a:cubicBezTo>
                    <a:pt x="2056" y="4443"/>
                    <a:pt x="2060" y="4438"/>
                    <a:pt x="2064" y="4433"/>
                  </a:cubicBezTo>
                  <a:cubicBezTo>
                    <a:pt x="2067" y="4439"/>
                    <a:pt x="2071" y="4446"/>
                    <a:pt x="2077" y="4452"/>
                  </a:cubicBezTo>
                  <a:lnTo>
                    <a:pt x="2086" y="4460"/>
                  </a:lnTo>
                  <a:lnTo>
                    <a:pt x="2096" y="4461"/>
                  </a:lnTo>
                  <a:cubicBezTo>
                    <a:pt x="2104" y="4489"/>
                    <a:pt x="2122" y="4514"/>
                    <a:pt x="2147" y="4537"/>
                  </a:cubicBezTo>
                  <a:cubicBezTo>
                    <a:pt x="2154" y="4544"/>
                    <a:pt x="2158" y="4551"/>
                    <a:pt x="2160" y="4562"/>
                  </a:cubicBezTo>
                  <a:cubicBezTo>
                    <a:pt x="2165" y="4596"/>
                    <a:pt x="2187" y="4616"/>
                    <a:pt x="2219" y="4618"/>
                  </a:cubicBezTo>
                  <a:cubicBezTo>
                    <a:pt x="2222" y="4632"/>
                    <a:pt x="2228" y="4643"/>
                    <a:pt x="2235" y="4652"/>
                  </a:cubicBezTo>
                  <a:lnTo>
                    <a:pt x="2208" y="4672"/>
                  </a:lnTo>
                  <a:lnTo>
                    <a:pt x="2218" y="4695"/>
                  </a:lnTo>
                  <a:cubicBezTo>
                    <a:pt x="2230" y="4725"/>
                    <a:pt x="2243" y="4738"/>
                    <a:pt x="2270" y="4747"/>
                  </a:cubicBezTo>
                  <a:cubicBezTo>
                    <a:pt x="2271" y="4747"/>
                    <a:pt x="2273" y="4748"/>
                    <a:pt x="2274" y="4748"/>
                  </a:cubicBezTo>
                  <a:cubicBezTo>
                    <a:pt x="2274" y="4750"/>
                    <a:pt x="2274" y="4751"/>
                    <a:pt x="2274" y="4752"/>
                  </a:cubicBezTo>
                  <a:cubicBezTo>
                    <a:pt x="2274" y="4752"/>
                    <a:pt x="2274" y="4753"/>
                    <a:pt x="2274" y="4754"/>
                  </a:cubicBezTo>
                  <a:cubicBezTo>
                    <a:pt x="2273" y="4758"/>
                    <a:pt x="2272" y="4764"/>
                    <a:pt x="2273" y="4771"/>
                  </a:cubicBezTo>
                  <a:cubicBezTo>
                    <a:pt x="2273" y="4781"/>
                    <a:pt x="2275" y="4792"/>
                    <a:pt x="2277" y="4801"/>
                  </a:cubicBezTo>
                  <a:cubicBezTo>
                    <a:pt x="2279" y="4808"/>
                    <a:pt x="2281" y="4813"/>
                    <a:pt x="2283" y="4818"/>
                  </a:cubicBezTo>
                  <a:cubicBezTo>
                    <a:pt x="2284" y="4819"/>
                    <a:pt x="2284" y="4820"/>
                    <a:pt x="2285" y="4821"/>
                  </a:cubicBezTo>
                  <a:cubicBezTo>
                    <a:pt x="2293" y="4846"/>
                    <a:pt x="2307" y="4865"/>
                    <a:pt x="2328" y="4878"/>
                  </a:cubicBezTo>
                  <a:cubicBezTo>
                    <a:pt x="2329" y="4894"/>
                    <a:pt x="2335" y="4914"/>
                    <a:pt x="2356" y="4929"/>
                  </a:cubicBezTo>
                  <a:cubicBezTo>
                    <a:pt x="2361" y="4950"/>
                    <a:pt x="2375" y="4964"/>
                    <a:pt x="2387" y="4975"/>
                  </a:cubicBezTo>
                  <a:cubicBezTo>
                    <a:pt x="2389" y="4976"/>
                    <a:pt x="2391" y="4978"/>
                    <a:pt x="2392" y="4979"/>
                  </a:cubicBezTo>
                  <a:cubicBezTo>
                    <a:pt x="2392" y="4990"/>
                    <a:pt x="2395" y="4998"/>
                    <a:pt x="2397" y="5004"/>
                  </a:cubicBezTo>
                  <a:cubicBezTo>
                    <a:pt x="2398" y="5006"/>
                    <a:pt x="2399" y="5008"/>
                    <a:pt x="2399" y="5009"/>
                  </a:cubicBezTo>
                  <a:cubicBezTo>
                    <a:pt x="2404" y="5033"/>
                    <a:pt x="2423" y="5049"/>
                    <a:pt x="2447" y="5049"/>
                  </a:cubicBezTo>
                  <a:cubicBezTo>
                    <a:pt x="2451" y="5049"/>
                    <a:pt x="2455" y="5049"/>
                    <a:pt x="2459" y="5048"/>
                  </a:cubicBezTo>
                  <a:cubicBezTo>
                    <a:pt x="2479" y="5044"/>
                    <a:pt x="2508" y="5031"/>
                    <a:pt x="2520" y="5006"/>
                  </a:cubicBezTo>
                  <a:cubicBezTo>
                    <a:pt x="2522" y="5001"/>
                    <a:pt x="2525" y="4999"/>
                    <a:pt x="2539" y="4994"/>
                  </a:cubicBezTo>
                  <a:cubicBezTo>
                    <a:pt x="2540" y="4993"/>
                    <a:pt x="2542" y="4993"/>
                    <a:pt x="2543" y="4992"/>
                  </a:cubicBezTo>
                  <a:cubicBezTo>
                    <a:pt x="2546" y="5006"/>
                    <a:pt x="2555" y="5017"/>
                    <a:pt x="2568" y="5025"/>
                  </a:cubicBezTo>
                  <a:cubicBezTo>
                    <a:pt x="2582" y="5033"/>
                    <a:pt x="2596" y="5040"/>
                    <a:pt x="2607" y="5044"/>
                  </a:cubicBezTo>
                  <a:cubicBezTo>
                    <a:pt x="2612" y="5046"/>
                    <a:pt x="2617" y="5047"/>
                    <a:pt x="2622" y="5047"/>
                  </a:cubicBezTo>
                  <a:cubicBezTo>
                    <a:pt x="2629" y="5047"/>
                    <a:pt x="2634" y="5046"/>
                    <a:pt x="2638" y="5045"/>
                  </a:cubicBezTo>
                  <a:lnTo>
                    <a:pt x="2639" y="5044"/>
                  </a:lnTo>
                  <a:lnTo>
                    <a:pt x="2666" y="5039"/>
                  </a:lnTo>
                  <a:lnTo>
                    <a:pt x="2665" y="5006"/>
                  </a:lnTo>
                  <a:cubicBezTo>
                    <a:pt x="2665" y="4990"/>
                    <a:pt x="2666" y="4988"/>
                    <a:pt x="2668" y="4986"/>
                  </a:cubicBezTo>
                  <a:cubicBezTo>
                    <a:pt x="2669" y="4985"/>
                    <a:pt x="2671" y="4983"/>
                    <a:pt x="2674" y="4982"/>
                  </a:cubicBezTo>
                  <a:cubicBezTo>
                    <a:pt x="2681" y="4976"/>
                    <a:pt x="2693" y="4968"/>
                    <a:pt x="2700" y="4953"/>
                  </a:cubicBezTo>
                  <a:cubicBezTo>
                    <a:pt x="2701" y="4953"/>
                    <a:pt x="2705" y="4951"/>
                    <a:pt x="2706" y="4951"/>
                  </a:cubicBezTo>
                  <a:cubicBezTo>
                    <a:pt x="2711" y="4953"/>
                    <a:pt x="2717" y="4954"/>
                    <a:pt x="2723" y="4954"/>
                  </a:cubicBezTo>
                  <a:cubicBezTo>
                    <a:pt x="2729" y="4954"/>
                    <a:pt x="2735" y="4953"/>
                    <a:pt x="2740" y="4952"/>
                  </a:cubicBezTo>
                  <a:lnTo>
                    <a:pt x="2757" y="4978"/>
                  </a:lnTo>
                  <a:lnTo>
                    <a:pt x="2786" y="4946"/>
                  </a:lnTo>
                  <a:cubicBezTo>
                    <a:pt x="2791" y="4941"/>
                    <a:pt x="2797" y="4936"/>
                    <a:pt x="2802" y="4930"/>
                  </a:cubicBezTo>
                  <a:cubicBezTo>
                    <a:pt x="2819" y="4914"/>
                    <a:pt x="2839" y="4895"/>
                    <a:pt x="2847" y="4865"/>
                  </a:cubicBezTo>
                  <a:cubicBezTo>
                    <a:pt x="2857" y="4868"/>
                    <a:pt x="2865" y="4870"/>
                    <a:pt x="2873" y="4873"/>
                  </a:cubicBezTo>
                  <a:cubicBezTo>
                    <a:pt x="2873" y="4873"/>
                    <a:pt x="2875" y="4873"/>
                    <a:pt x="2875" y="4874"/>
                  </a:cubicBezTo>
                  <a:cubicBezTo>
                    <a:pt x="2885" y="4883"/>
                    <a:pt x="2895" y="4893"/>
                    <a:pt x="2913" y="4893"/>
                  </a:cubicBezTo>
                  <a:cubicBezTo>
                    <a:pt x="2922" y="4893"/>
                    <a:pt x="2931" y="4889"/>
                    <a:pt x="2939" y="4886"/>
                  </a:cubicBezTo>
                  <a:lnTo>
                    <a:pt x="2946" y="4883"/>
                  </a:lnTo>
                  <a:cubicBezTo>
                    <a:pt x="2948" y="4884"/>
                    <a:pt x="2950" y="4885"/>
                    <a:pt x="2951" y="4886"/>
                  </a:cubicBezTo>
                  <a:cubicBezTo>
                    <a:pt x="2952" y="4886"/>
                    <a:pt x="2953" y="4886"/>
                    <a:pt x="2954" y="4887"/>
                  </a:cubicBezTo>
                  <a:cubicBezTo>
                    <a:pt x="2957" y="4895"/>
                    <a:pt x="2963" y="4904"/>
                    <a:pt x="2977" y="4910"/>
                  </a:cubicBezTo>
                  <a:cubicBezTo>
                    <a:pt x="2988" y="4915"/>
                    <a:pt x="3049" y="4944"/>
                    <a:pt x="3049" y="4944"/>
                  </a:cubicBezTo>
                  <a:lnTo>
                    <a:pt x="3080" y="4899"/>
                  </a:lnTo>
                  <a:lnTo>
                    <a:pt x="3085" y="4901"/>
                  </a:lnTo>
                  <a:lnTo>
                    <a:pt x="3098" y="4896"/>
                  </a:lnTo>
                  <a:cubicBezTo>
                    <a:pt x="3134" y="4880"/>
                    <a:pt x="3160" y="4858"/>
                    <a:pt x="3177" y="4828"/>
                  </a:cubicBezTo>
                  <a:cubicBezTo>
                    <a:pt x="3183" y="4826"/>
                    <a:pt x="3188" y="4824"/>
                    <a:pt x="3192" y="4822"/>
                  </a:cubicBezTo>
                  <a:cubicBezTo>
                    <a:pt x="3196" y="4820"/>
                    <a:pt x="3200" y="4818"/>
                    <a:pt x="3202" y="4818"/>
                  </a:cubicBezTo>
                  <a:cubicBezTo>
                    <a:pt x="3202" y="4818"/>
                    <a:pt x="3256" y="4846"/>
                    <a:pt x="3256" y="4846"/>
                  </a:cubicBezTo>
                  <a:lnTo>
                    <a:pt x="3250" y="4786"/>
                  </a:lnTo>
                  <a:lnTo>
                    <a:pt x="3250" y="4781"/>
                  </a:lnTo>
                  <a:cubicBezTo>
                    <a:pt x="3250" y="4778"/>
                    <a:pt x="3250" y="4774"/>
                    <a:pt x="3248" y="4769"/>
                  </a:cubicBezTo>
                  <a:cubicBezTo>
                    <a:pt x="3248" y="4767"/>
                    <a:pt x="3247" y="4765"/>
                    <a:pt x="3247" y="4763"/>
                  </a:cubicBezTo>
                  <a:cubicBezTo>
                    <a:pt x="3249" y="4762"/>
                    <a:pt x="3251" y="4761"/>
                    <a:pt x="3253" y="4760"/>
                  </a:cubicBezTo>
                  <a:cubicBezTo>
                    <a:pt x="3256" y="4758"/>
                    <a:pt x="3259" y="4756"/>
                    <a:pt x="3262" y="4755"/>
                  </a:cubicBezTo>
                  <a:lnTo>
                    <a:pt x="3267" y="4751"/>
                  </a:lnTo>
                  <a:cubicBezTo>
                    <a:pt x="3272" y="4750"/>
                    <a:pt x="3277" y="4748"/>
                    <a:pt x="3281" y="4744"/>
                  </a:cubicBezTo>
                  <a:lnTo>
                    <a:pt x="3297" y="4753"/>
                  </a:lnTo>
                  <a:lnTo>
                    <a:pt x="3313" y="4743"/>
                  </a:lnTo>
                  <a:cubicBezTo>
                    <a:pt x="3323" y="4749"/>
                    <a:pt x="3333" y="4753"/>
                    <a:pt x="3348" y="4753"/>
                  </a:cubicBezTo>
                  <a:cubicBezTo>
                    <a:pt x="3354" y="4753"/>
                    <a:pt x="3360" y="4752"/>
                    <a:pt x="3369" y="4751"/>
                  </a:cubicBezTo>
                  <a:lnTo>
                    <a:pt x="3396" y="4749"/>
                  </a:lnTo>
                  <a:lnTo>
                    <a:pt x="3399" y="4722"/>
                  </a:lnTo>
                  <a:lnTo>
                    <a:pt x="3399" y="4720"/>
                  </a:lnTo>
                  <a:cubicBezTo>
                    <a:pt x="3400" y="4716"/>
                    <a:pt x="3402" y="4709"/>
                    <a:pt x="3400" y="4700"/>
                  </a:cubicBezTo>
                  <a:cubicBezTo>
                    <a:pt x="3399" y="4695"/>
                    <a:pt x="3398" y="4689"/>
                    <a:pt x="3397" y="4684"/>
                  </a:cubicBezTo>
                  <a:cubicBezTo>
                    <a:pt x="3396" y="4680"/>
                    <a:pt x="3395" y="4675"/>
                    <a:pt x="3394" y="4672"/>
                  </a:cubicBezTo>
                  <a:cubicBezTo>
                    <a:pt x="3394" y="4668"/>
                    <a:pt x="3394" y="4665"/>
                    <a:pt x="3394" y="4665"/>
                  </a:cubicBezTo>
                  <a:cubicBezTo>
                    <a:pt x="3394" y="4665"/>
                    <a:pt x="3394" y="4665"/>
                    <a:pt x="3394" y="4665"/>
                  </a:cubicBezTo>
                  <a:cubicBezTo>
                    <a:pt x="3395" y="4665"/>
                    <a:pt x="3397" y="4664"/>
                    <a:pt x="3401" y="4664"/>
                  </a:cubicBezTo>
                  <a:cubicBezTo>
                    <a:pt x="3408" y="4664"/>
                    <a:pt x="3413" y="4663"/>
                    <a:pt x="3418" y="4662"/>
                  </a:cubicBezTo>
                  <a:lnTo>
                    <a:pt x="3425" y="4661"/>
                  </a:lnTo>
                  <a:lnTo>
                    <a:pt x="3426" y="4661"/>
                  </a:lnTo>
                  <a:cubicBezTo>
                    <a:pt x="3441" y="4657"/>
                    <a:pt x="3472" y="4650"/>
                    <a:pt x="3490" y="4620"/>
                  </a:cubicBezTo>
                  <a:cubicBezTo>
                    <a:pt x="3490" y="4620"/>
                    <a:pt x="3490" y="4620"/>
                    <a:pt x="3491" y="4619"/>
                  </a:cubicBezTo>
                  <a:cubicBezTo>
                    <a:pt x="3495" y="4618"/>
                    <a:pt x="3498" y="4617"/>
                    <a:pt x="3501" y="4615"/>
                  </a:cubicBezTo>
                  <a:lnTo>
                    <a:pt x="3513" y="4609"/>
                  </a:lnTo>
                  <a:lnTo>
                    <a:pt x="3524" y="4572"/>
                  </a:lnTo>
                  <a:cubicBezTo>
                    <a:pt x="3528" y="4557"/>
                    <a:pt x="3532" y="4542"/>
                    <a:pt x="3536" y="4528"/>
                  </a:cubicBezTo>
                  <a:cubicBezTo>
                    <a:pt x="3544" y="4532"/>
                    <a:pt x="3552" y="4534"/>
                    <a:pt x="3561" y="4534"/>
                  </a:cubicBezTo>
                  <a:cubicBezTo>
                    <a:pt x="3569" y="4534"/>
                    <a:pt x="3577" y="4532"/>
                    <a:pt x="3586" y="4529"/>
                  </a:cubicBezTo>
                  <a:cubicBezTo>
                    <a:pt x="3605" y="4521"/>
                    <a:pt x="3623" y="4513"/>
                    <a:pt x="3639" y="4505"/>
                  </a:cubicBezTo>
                  <a:cubicBezTo>
                    <a:pt x="3645" y="4502"/>
                    <a:pt x="3668" y="4491"/>
                    <a:pt x="3668" y="4491"/>
                  </a:cubicBezTo>
                  <a:lnTo>
                    <a:pt x="3682" y="4460"/>
                  </a:lnTo>
                  <a:cubicBezTo>
                    <a:pt x="3688" y="4446"/>
                    <a:pt x="3693" y="4433"/>
                    <a:pt x="3699" y="4420"/>
                  </a:cubicBezTo>
                  <a:cubicBezTo>
                    <a:pt x="3701" y="4415"/>
                    <a:pt x="3703" y="4411"/>
                    <a:pt x="3705" y="4406"/>
                  </a:cubicBezTo>
                  <a:cubicBezTo>
                    <a:pt x="3709" y="4396"/>
                    <a:pt x="3712" y="4389"/>
                    <a:pt x="3716" y="4384"/>
                  </a:cubicBezTo>
                  <a:cubicBezTo>
                    <a:pt x="3726" y="4374"/>
                    <a:pt x="3731" y="4362"/>
                    <a:pt x="3735" y="4353"/>
                  </a:cubicBezTo>
                  <a:cubicBezTo>
                    <a:pt x="3735" y="4351"/>
                    <a:pt x="3736" y="4349"/>
                    <a:pt x="3737" y="4347"/>
                  </a:cubicBezTo>
                  <a:cubicBezTo>
                    <a:pt x="3739" y="4343"/>
                    <a:pt x="3741" y="4338"/>
                    <a:pt x="3742" y="4334"/>
                  </a:cubicBezTo>
                  <a:cubicBezTo>
                    <a:pt x="3744" y="4329"/>
                    <a:pt x="3746" y="4324"/>
                    <a:pt x="3749" y="4320"/>
                  </a:cubicBezTo>
                  <a:cubicBezTo>
                    <a:pt x="3759" y="4302"/>
                    <a:pt x="3762" y="4283"/>
                    <a:pt x="3757" y="4264"/>
                  </a:cubicBezTo>
                  <a:close/>
                </a:path>
              </a:pathLst>
            </a:custGeom>
            <a:pattFill prst="wdUpDiag">
              <a:fgClr>
                <a:schemeClr val="bg1"/>
              </a:fgClr>
              <a:bgClr>
                <a:schemeClr val="bg1">
                  <a:lumMod val="75000"/>
                </a:schemeClr>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47" name="Freeform 244"/>
            <p:cNvSpPr>
              <a:spLocks noEditPoints="1"/>
            </p:cNvSpPr>
            <p:nvPr/>
          </p:nvSpPr>
          <p:spPr bwMode="auto">
            <a:xfrm>
              <a:off x="10923588" y="4167188"/>
              <a:ext cx="492125" cy="568325"/>
            </a:xfrm>
            <a:custGeom>
              <a:avLst/>
              <a:gdLst>
                <a:gd name="T0" fmla="*/ 442 w 516"/>
                <a:gd name="T1" fmla="*/ 195 h 595"/>
                <a:gd name="T2" fmla="*/ 459 w 516"/>
                <a:gd name="T3" fmla="*/ 138 h 595"/>
                <a:gd name="T4" fmla="*/ 457 w 516"/>
                <a:gd name="T5" fmla="*/ 130 h 595"/>
                <a:gd name="T6" fmla="*/ 416 w 516"/>
                <a:gd name="T7" fmla="*/ 45 h 595"/>
                <a:gd name="T8" fmla="*/ 397 w 516"/>
                <a:gd name="T9" fmla="*/ 22 h 595"/>
                <a:gd name="T10" fmla="*/ 321 w 516"/>
                <a:gd name="T11" fmla="*/ 17 h 595"/>
                <a:gd name="T12" fmla="*/ 295 w 516"/>
                <a:gd name="T13" fmla="*/ 26 h 595"/>
                <a:gd name="T14" fmla="*/ 237 w 516"/>
                <a:gd name="T15" fmla="*/ 77 h 595"/>
                <a:gd name="T16" fmla="*/ 210 w 516"/>
                <a:gd name="T17" fmla="*/ 153 h 595"/>
                <a:gd name="T18" fmla="*/ 193 w 516"/>
                <a:gd name="T19" fmla="*/ 157 h 595"/>
                <a:gd name="T20" fmla="*/ 169 w 516"/>
                <a:gd name="T21" fmla="*/ 190 h 595"/>
                <a:gd name="T22" fmla="*/ 188 w 516"/>
                <a:gd name="T23" fmla="*/ 250 h 595"/>
                <a:gd name="T24" fmla="*/ 177 w 516"/>
                <a:gd name="T25" fmla="*/ 285 h 595"/>
                <a:gd name="T26" fmla="*/ 139 w 516"/>
                <a:gd name="T27" fmla="*/ 314 h 595"/>
                <a:gd name="T28" fmla="*/ 130 w 516"/>
                <a:gd name="T29" fmla="*/ 292 h 595"/>
                <a:gd name="T30" fmla="*/ 131 w 516"/>
                <a:gd name="T31" fmla="*/ 290 h 595"/>
                <a:gd name="T32" fmla="*/ 92 w 516"/>
                <a:gd name="T33" fmla="*/ 223 h 595"/>
                <a:gd name="T34" fmla="*/ 30 w 516"/>
                <a:gd name="T35" fmla="*/ 254 h 595"/>
                <a:gd name="T36" fmla="*/ 33 w 516"/>
                <a:gd name="T37" fmla="*/ 276 h 595"/>
                <a:gd name="T38" fmla="*/ 23 w 516"/>
                <a:gd name="T39" fmla="*/ 297 h 595"/>
                <a:gd name="T40" fmla="*/ 18 w 516"/>
                <a:gd name="T41" fmla="*/ 320 h 595"/>
                <a:gd name="T42" fmla="*/ 21 w 516"/>
                <a:gd name="T43" fmla="*/ 394 h 595"/>
                <a:gd name="T44" fmla="*/ 21 w 516"/>
                <a:gd name="T45" fmla="*/ 414 h 595"/>
                <a:gd name="T46" fmla="*/ 19 w 516"/>
                <a:gd name="T47" fmla="*/ 429 h 595"/>
                <a:gd name="T48" fmla="*/ 53 w 516"/>
                <a:gd name="T49" fmla="*/ 465 h 595"/>
                <a:gd name="T50" fmla="*/ 92 w 516"/>
                <a:gd name="T51" fmla="*/ 456 h 595"/>
                <a:gd name="T52" fmla="*/ 148 w 516"/>
                <a:gd name="T53" fmla="*/ 391 h 595"/>
                <a:gd name="T54" fmla="*/ 135 w 516"/>
                <a:gd name="T55" fmla="*/ 364 h 595"/>
                <a:gd name="T56" fmla="*/ 138 w 516"/>
                <a:gd name="T57" fmla="*/ 341 h 595"/>
                <a:gd name="T58" fmla="*/ 167 w 516"/>
                <a:gd name="T59" fmla="*/ 354 h 595"/>
                <a:gd name="T60" fmla="*/ 198 w 516"/>
                <a:gd name="T61" fmla="*/ 388 h 595"/>
                <a:gd name="T62" fmla="*/ 219 w 516"/>
                <a:gd name="T63" fmla="*/ 425 h 595"/>
                <a:gd name="T64" fmla="*/ 269 w 516"/>
                <a:gd name="T65" fmla="*/ 540 h 595"/>
                <a:gd name="T66" fmla="*/ 300 w 516"/>
                <a:gd name="T67" fmla="*/ 570 h 595"/>
                <a:gd name="T68" fmla="*/ 350 w 516"/>
                <a:gd name="T69" fmla="*/ 594 h 595"/>
                <a:gd name="T70" fmla="*/ 374 w 516"/>
                <a:gd name="T71" fmla="*/ 581 h 595"/>
                <a:gd name="T72" fmla="*/ 405 w 516"/>
                <a:gd name="T73" fmla="*/ 489 h 595"/>
                <a:gd name="T74" fmla="*/ 344 w 516"/>
                <a:gd name="T75" fmla="*/ 499 h 595"/>
                <a:gd name="T76" fmla="*/ 299 w 516"/>
                <a:gd name="T77" fmla="*/ 470 h 595"/>
                <a:gd name="T78" fmla="*/ 272 w 516"/>
                <a:gd name="T79" fmla="*/ 366 h 595"/>
                <a:gd name="T80" fmla="*/ 259 w 516"/>
                <a:gd name="T81" fmla="*/ 352 h 595"/>
                <a:gd name="T82" fmla="*/ 299 w 516"/>
                <a:gd name="T83" fmla="*/ 358 h 595"/>
                <a:gd name="T84" fmla="*/ 308 w 516"/>
                <a:gd name="T85" fmla="*/ 361 h 595"/>
                <a:gd name="T86" fmla="*/ 369 w 516"/>
                <a:gd name="T87" fmla="*/ 354 h 595"/>
                <a:gd name="T88" fmla="*/ 383 w 516"/>
                <a:gd name="T89" fmla="*/ 260 h 595"/>
                <a:gd name="T90" fmla="*/ 236 w 516"/>
                <a:gd name="T91" fmla="*/ 329 h 595"/>
                <a:gd name="T92" fmla="*/ 198 w 516"/>
                <a:gd name="T93" fmla="*/ 295 h 595"/>
                <a:gd name="T94" fmla="*/ 181 w 516"/>
                <a:gd name="T95" fmla="*/ 287 h 595"/>
                <a:gd name="T96" fmla="*/ 235 w 516"/>
                <a:gd name="T97" fmla="*/ 323 h 595"/>
                <a:gd name="T98" fmla="*/ 243 w 516"/>
                <a:gd name="T99" fmla="*/ 336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16" h="595">
                  <a:moveTo>
                    <a:pt x="442" y="195"/>
                  </a:moveTo>
                  <a:lnTo>
                    <a:pt x="442" y="195"/>
                  </a:lnTo>
                  <a:lnTo>
                    <a:pt x="516" y="186"/>
                  </a:lnTo>
                  <a:lnTo>
                    <a:pt x="459" y="138"/>
                  </a:lnTo>
                  <a:cubicBezTo>
                    <a:pt x="457" y="135"/>
                    <a:pt x="456" y="134"/>
                    <a:pt x="456" y="134"/>
                  </a:cubicBezTo>
                  <a:cubicBezTo>
                    <a:pt x="456" y="134"/>
                    <a:pt x="456" y="132"/>
                    <a:pt x="457" y="130"/>
                  </a:cubicBezTo>
                  <a:cubicBezTo>
                    <a:pt x="476" y="87"/>
                    <a:pt x="446" y="68"/>
                    <a:pt x="434" y="60"/>
                  </a:cubicBezTo>
                  <a:cubicBezTo>
                    <a:pt x="427" y="56"/>
                    <a:pt x="421" y="51"/>
                    <a:pt x="416" y="45"/>
                  </a:cubicBezTo>
                  <a:cubicBezTo>
                    <a:pt x="412" y="41"/>
                    <a:pt x="408" y="36"/>
                    <a:pt x="403" y="29"/>
                  </a:cubicBezTo>
                  <a:cubicBezTo>
                    <a:pt x="401" y="27"/>
                    <a:pt x="399" y="24"/>
                    <a:pt x="397" y="22"/>
                  </a:cubicBezTo>
                  <a:cubicBezTo>
                    <a:pt x="386" y="8"/>
                    <a:pt x="373" y="0"/>
                    <a:pt x="357" y="0"/>
                  </a:cubicBezTo>
                  <a:cubicBezTo>
                    <a:pt x="344" y="0"/>
                    <a:pt x="332" y="6"/>
                    <a:pt x="321" y="17"/>
                  </a:cubicBezTo>
                  <a:cubicBezTo>
                    <a:pt x="318" y="20"/>
                    <a:pt x="314" y="24"/>
                    <a:pt x="311" y="28"/>
                  </a:cubicBezTo>
                  <a:cubicBezTo>
                    <a:pt x="305" y="27"/>
                    <a:pt x="300" y="26"/>
                    <a:pt x="295" y="26"/>
                  </a:cubicBezTo>
                  <a:cubicBezTo>
                    <a:pt x="273" y="26"/>
                    <a:pt x="249" y="38"/>
                    <a:pt x="241" y="70"/>
                  </a:cubicBezTo>
                  <a:cubicBezTo>
                    <a:pt x="239" y="72"/>
                    <a:pt x="238" y="74"/>
                    <a:pt x="237" y="77"/>
                  </a:cubicBezTo>
                  <a:cubicBezTo>
                    <a:pt x="235" y="82"/>
                    <a:pt x="232" y="87"/>
                    <a:pt x="229" y="94"/>
                  </a:cubicBezTo>
                  <a:cubicBezTo>
                    <a:pt x="221" y="109"/>
                    <a:pt x="211" y="128"/>
                    <a:pt x="210" y="153"/>
                  </a:cubicBezTo>
                  <a:cubicBezTo>
                    <a:pt x="206" y="154"/>
                    <a:pt x="202" y="155"/>
                    <a:pt x="198" y="156"/>
                  </a:cubicBezTo>
                  <a:lnTo>
                    <a:pt x="193" y="157"/>
                  </a:lnTo>
                  <a:lnTo>
                    <a:pt x="169" y="164"/>
                  </a:lnTo>
                  <a:lnTo>
                    <a:pt x="169" y="190"/>
                  </a:lnTo>
                  <a:cubicBezTo>
                    <a:pt x="169" y="192"/>
                    <a:pt x="169" y="194"/>
                    <a:pt x="169" y="197"/>
                  </a:cubicBezTo>
                  <a:cubicBezTo>
                    <a:pt x="168" y="208"/>
                    <a:pt x="166" y="232"/>
                    <a:pt x="188" y="250"/>
                  </a:cubicBezTo>
                  <a:cubicBezTo>
                    <a:pt x="188" y="251"/>
                    <a:pt x="188" y="252"/>
                    <a:pt x="188" y="253"/>
                  </a:cubicBezTo>
                  <a:lnTo>
                    <a:pt x="177" y="285"/>
                  </a:lnTo>
                  <a:lnTo>
                    <a:pt x="171" y="282"/>
                  </a:lnTo>
                  <a:lnTo>
                    <a:pt x="139" y="314"/>
                  </a:lnTo>
                  <a:cubicBezTo>
                    <a:pt x="139" y="313"/>
                    <a:pt x="139" y="313"/>
                    <a:pt x="139" y="313"/>
                  </a:cubicBezTo>
                  <a:cubicBezTo>
                    <a:pt x="139" y="305"/>
                    <a:pt x="136" y="298"/>
                    <a:pt x="130" y="292"/>
                  </a:cubicBezTo>
                  <a:cubicBezTo>
                    <a:pt x="130" y="292"/>
                    <a:pt x="130" y="291"/>
                    <a:pt x="129" y="290"/>
                  </a:cubicBezTo>
                  <a:lnTo>
                    <a:pt x="131" y="290"/>
                  </a:lnTo>
                  <a:lnTo>
                    <a:pt x="131" y="228"/>
                  </a:lnTo>
                  <a:lnTo>
                    <a:pt x="92" y="223"/>
                  </a:lnTo>
                  <a:lnTo>
                    <a:pt x="26" y="208"/>
                  </a:lnTo>
                  <a:lnTo>
                    <a:pt x="30" y="254"/>
                  </a:lnTo>
                  <a:cubicBezTo>
                    <a:pt x="31" y="259"/>
                    <a:pt x="31" y="263"/>
                    <a:pt x="32" y="267"/>
                  </a:cubicBezTo>
                  <a:cubicBezTo>
                    <a:pt x="32" y="271"/>
                    <a:pt x="33" y="275"/>
                    <a:pt x="33" y="276"/>
                  </a:cubicBezTo>
                  <a:cubicBezTo>
                    <a:pt x="33" y="277"/>
                    <a:pt x="31" y="282"/>
                    <a:pt x="29" y="285"/>
                  </a:cubicBezTo>
                  <a:cubicBezTo>
                    <a:pt x="27" y="289"/>
                    <a:pt x="25" y="293"/>
                    <a:pt x="23" y="297"/>
                  </a:cubicBezTo>
                  <a:cubicBezTo>
                    <a:pt x="21" y="303"/>
                    <a:pt x="20" y="308"/>
                    <a:pt x="20" y="311"/>
                  </a:cubicBezTo>
                  <a:cubicBezTo>
                    <a:pt x="19" y="314"/>
                    <a:pt x="19" y="317"/>
                    <a:pt x="18" y="320"/>
                  </a:cubicBezTo>
                  <a:cubicBezTo>
                    <a:pt x="17" y="324"/>
                    <a:pt x="16" y="329"/>
                    <a:pt x="15" y="330"/>
                  </a:cubicBezTo>
                  <a:cubicBezTo>
                    <a:pt x="0" y="353"/>
                    <a:pt x="3" y="377"/>
                    <a:pt x="21" y="394"/>
                  </a:cubicBezTo>
                  <a:cubicBezTo>
                    <a:pt x="21" y="395"/>
                    <a:pt x="21" y="396"/>
                    <a:pt x="21" y="399"/>
                  </a:cubicBezTo>
                  <a:cubicBezTo>
                    <a:pt x="21" y="404"/>
                    <a:pt x="21" y="408"/>
                    <a:pt x="21" y="414"/>
                  </a:cubicBezTo>
                  <a:lnTo>
                    <a:pt x="20" y="419"/>
                  </a:lnTo>
                  <a:lnTo>
                    <a:pt x="19" y="429"/>
                  </a:lnTo>
                  <a:lnTo>
                    <a:pt x="17" y="466"/>
                  </a:lnTo>
                  <a:lnTo>
                    <a:pt x="53" y="465"/>
                  </a:lnTo>
                  <a:cubicBezTo>
                    <a:pt x="59" y="465"/>
                    <a:pt x="74" y="465"/>
                    <a:pt x="86" y="456"/>
                  </a:cubicBezTo>
                  <a:lnTo>
                    <a:pt x="92" y="456"/>
                  </a:lnTo>
                  <a:lnTo>
                    <a:pt x="99" y="442"/>
                  </a:lnTo>
                  <a:lnTo>
                    <a:pt x="148" y="391"/>
                  </a:lnTo>
                  <a:lnTo>
                    <a:pt x="131" y="390"/>
                  </a:lnTo>
                  <a:cubicBezTo>
                    <a:pt x="135" y="384"/>
                    <a:pt x="138" y="375"/>
                    <a:pt x="135" y="364"/>
                  </a:cubicBezTo>
                  <a:cubicBezTo>
                    <a:pt x="134" y="361"/>
                    <a:pt x="135" y="354"/>
                    <a:pt x="136" y="347"/>
                  </a:cubicBezTo>
                  <a:cubicBezTo>
                    <a:pt x="137" y="345"/>
                    <a:pt x="137" y="343"/>
                    <a:pt x="138" y="341"/>
                  </a:cubicBezTo>
                  <a:lnTo>
                    <a:pt x="165" y="353"/>
                  </a:lnTo>
                  <a:lnTo>
                    <a:pt x="167" y="354"/>
                  </a:lnTo>
                  <a:lnTo>
                    <a:pt x="176" y="363"/>
                  </a:lnTo>
                  <a:cubicBezTo>
                    <a:pt x="180" y="374"/>
                    <a:pt x="187" y="383"/>
                    <a:pt x="198" y="388"/>
                  </a:cubicBezTo>
                  <a:cubicBezTo>
                    <a:pt x="200" y="393"/>
                    <a:pt x="204" y="398"/>
                    <a:pt x="208" y="401"/>
                  </a:cubicBezTo>
                  <a:cubicBezTo>
                    <a:pt x="210" y="410"/>
                    <a:pt x="213" y="418"/>
                    <a:pt x="219" y="425"/>
                  </a:cubicBezTo>
                  <a:cubicBezTo>
                    <a:pt x="218" y="453"/>
                    <a:pt x="220" y="481"/>
                    <a:pt x="239" y="506"/>
                  </a:cubicBezTo>
                  <a:cubicBezTo>
                    <a:pt x="245" y="521"/>
                    <a:pt x="255" y="532"/>
                    <a:pt x="269" y="540"/>
                  </a:cubicBezTo>
                  <a:lnTo>
                    <a:pt x="300" y="574"/>
                  </a:lnTo>
                  <a:lnTo>
                    <a:pt x="300" y="570"/>
                  </a:lnTo>
                  <a:cubicBezTo>
                    <a:pt x="307" y="587"/>
                    <a:pt x="323" y="595"/>
                    <a:pt x="339" y="595"/>
                  </a:cubicBezTo>
                  <a:cubicBezTo>
                    <a:pt x="343" y="595"/>
                    <a:pt x="346" y="595"/>
                    <a:pt x="350" y="594"/>
                  </a:cubicBezTo>
                  <a:cubicBezTo>
                    <a:pt x="361" y="591"/>
                    <a:pt x="368" y="586"/>
                    <a:pt x="373" y="582"/>
                  </a:cubicBezTo>
                  <a:lnTo>
                    <a:pt x="374" y="581"/>
                  </a:lnTo>
                  <a:cubicBezTo>
                    <a:pt x="386" y="572"/>
                    <a:pt x="388" y="560"/>
                    <a:pt x="388" y="557"/>
                  </a:cubicBezTo>
                  <a:lnTo>
                    <a:pt x="405" y="489"/>
                  </a:lnTo>
                  <a:lnTo>
                    <a:pt x="372" y="505"/>
                  </a:lnTo>
                  <a:lnTo>
                    <a:pt x="344" y="499"/>
                  </a:lnTo>
                  <a:cubicBezTo>
                    <a:pt x="340" y="493"/>
                    <a:pt x="332" y="486"/>
                    <a:pt x="321" y="483"/>
                  </a:cubicBezTo>
                  <a:cubicBezTo>
                    <a:pt x="312" y="480"/>
                    <a:pt x="305" y="476"/>
                    <a:pt x="299" y="470"/>
                  </a:cubicBezTo>
                  <a:lnTo>
                    <a:pt x="282" y="398"/>
                  </a:lnTo>
                  <a:cubicBezTo>
                    <a:pt x="281" y="389"/>
                    <a:pt x="279" y="377"/>
                    <a:pt x="272" y="366"/>
                  </a:cubicBezTo>
                  <a:lnTo>
                    <a:pt x="273" y="365"/>
                  </a:lnTo>
                  <a:lnTo>
                    <a:pt x="259" y="352"/>
                  </a:lnTo>
                  <a:cubicBezTo>
                    <a:pt x="269" y="358"/>
                    <a:pt x="279" y="360"/>
                    <a:pt x="286" y="360"/>
                  </a:cubicBezTo>
                  <a:cubicBezTo>
                    <a:pt x="291" y="360"/>
                    <a:pt x="295" y="359"/>
                    <a:pt x="299" y="358"/>
                  </a:cubicBezTo>
                  <a:lnTo>
                    <a:pt x="300" y="358"/>
                  </a:lnTo>
                  <a:cubicBezTo>
                    <a:pt x="301" y="358"/>
                    <a:pt x="303" y="358"/>
                    <a:pt x="308" y="361"/>
                  </a:cubicBezTo>
                  <a:cubicBezTo>
                    <a:pt x="317" y="366"/>
                    <a:pt x="326" y="368"/>
                    <a:pt x="336" y="368"/>
                  </a:cubicBezTo>
                  <a:cubicBezTo>
                    <a:pt x="349" y="368"/>
                    <a:pt x="360" y="363"/>
                    <a:pt x="369" y="354"/>
                  </a:cubicBezTo>
                  <a:cubicBezTo>
                    <a:pt x="376" y="347"/>
                    <a:pt x="383" y="333"/>
                    <a:pt x="381" y="311"/>
                  </a:cubicBezTo>
                  <a:cubicBezTo>
                    <a:pt x="380" y="295"/>
                    <a:pt x="380" y="279"/>
                    <a:pt x="383" y="260"/>
                  </a:cubicBezTo>
                  <a:cubicBezTo>
                    <a:pt x="387" y="223"/>
                    <a:pt x="409" y="200"/>
                    <a:pt x="442" y="195"/>
                  </a:cubicBezTo>
                  <a:close/>
                  <a:moveTo>
                    <a:pt x="236" y="329"/>
                  </a:moveTo>
                  <a:lnTo>
                    <a:pt x="236" y="329"/>
                  </a:lnTo>
                  <a:cubicBezTo>
                    <a:pt x="230" y="312"/>
                    <a:pt x="216" y="300"/>
                    <a:pt x="198" y="295"/>
                  </a:cubicBezTo>
                  <a:lnTo>
                    <a:pt x="194" y="294"/>
                  </a:lnTo>
                  <a:lnTo>
                    <a:pt x="181" y="287"/>
                  </a:lnTo>
                  <a:lnTo>
                    <a:pt x="210" y="295"/>
                  </a:lnTo>
                  <a:cubicBezTo>
                    <a:pt x="220" y="298"/>
                    <a:pt x="225" y="307"/>
                    <a:pt x="235" y="323"/>
                  </a:cubicBezTo>
                  <a:lnTo>
                    <a:pt x="238" y="330"/>
                  </a:lnTo>
                  <a:cubicBezTo>
                    <a:pt x="240" y="332"/>
                    <a:pt x="241" y="334"/>
                    <a:pt x="243" y="336"/>
                  </a:cubicBezTo>
                  <a:lnTo>
                    <a:pt x="236" y="329"/>
                  </a:lnTo>
                  <a:close/>
                </a:path>
              </a:pathLst>
            </a:custGeom>
            <a:pattFill prst="wdUpDiag">
              <a:fgClr>
                <a:schemeClr val="bg1"/>
              </a:fgClr>
              <a:bgClr>
                <a:schemeClr val="bg1">
                  <a:lumMod val="95000"/>
                </a:schemeClr>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48" name="Freeform 245"/>
            <p:cNvSpPr>
              <a:spLocks noEditPoints="1"/>
            </p:cNvSpPr>
            <p:nvPr/>
          </p:nvSpPr>
          <p:spPr bwMode="auto">
            <a:xfrm>
              <a:off x="4565650" y="1863725"/>
              <a:ext cx="6213475" cy="5610225"/>
            </a:xfrm>
            <a:custGeom>
              <a:avLst/>
              <a:gdLst>
                <a:gd name="T0" fmla="*/ 6251 w 6513"/>
                <a:gd name="T1" fmla="*/ 2744 h 5876"/>
                <a:gd name="T2" fmla="*/ 5974 w 6513"/>
                <a:gd name="T3" fmla="*/ 2440 h 5876"/>
                <a:gd name="T4" fmla="*/ 5457 w 6513"/>
                <a:gd name="T5" fmla="*/ 2288 h 5876"/>
                <a:gd name="T6" fmla="*/ 5182 w 6513"/>
                <a:gd name="T7" fmla="*/ 1850 h 5876"/>
                <a:gd name="T8" fmla="*/ 5470 w 6513"/>
                <a:gd name="T9" fmla="*/ 1192 h 5876"/>
                <a:gd name="T10" fmla="*/ 5509 w 6513"/>
                <a:gd name="T11" fmla="*/ 1003 h 5876"/>
                <a:gd name="T12" fmla="*/ 5342 w 6513"/>
                <a:gd name="T13" fmla="*/ 714 h 5876"/>
                <a:gd name="T14" fmla="*/ 4560 w 6513"/>
                <a:gd name="T15" fmla="*/ 265 h 5876"/>
                <a:gd name="T16" fmla="*/ 4477 w 6513"/>
                <a:gd name="T17" fmla="*/ 380 h 5876"/>
                <a:gd name="T18" fmla="*/ 4273 w 6513"/>
                <a:gd name="T19" fmla="*/ 422 h 5876"/>
                <a:gd name="T20" fmla="*/ 4000 w 6513"/>
                <a:gd name="T21" fmla="*/ 482 h 5876"/>
                <a:gd name="T22" fmla="*/ 3647 w 6513"/>
                <a:gd name="T23" fmla="*/ 412 h 5876"/>
                <a:gd name="T24" fmla="*/ 3340 w 6513"/>
                <a:gd name="T25" fmla="*/ 115 h 5876"/>
                <a:gd name="T26" fmla="*/ 2975 w 6513"/>
                <a:gd name="T27" fmla="*/ 233 h 5876"/>
                <a:gd name="T28" fmla="*/ 3050 w 6513"/>
                <a:gd name="T29" fmla="*/ 645 h 5876"/>
                <a:gd name="T30" fmla="*/ 2677 w 6513"/>
                <a:gd name="T31" fmla="*/ 729 h 5876"/>
                <a:gd name="T32" fmla="*/ 2297 w 6513"/>
                <a:gd name="T33" fmla="*/ 749 h 5876"/>
                <a:gd name="T34" fmla="*/ 1866 w 6513"/>
                <a:gd name="T35" fmla="*/ 772 h 5876"/>
                <a:gd name="T36" fmla="*/ 1385 w 6513"/>
                <a:gd name="T37" fmla="*/ 906 h 5876"/>
                <a:gd name="T38" fmla="*/ 1168 w 6513"/>
                <a:gd name="T39" fmla="*/ 775 h 5876"/>
                <a:gd name="T40" fmla="*/ 946 w 6513"/>
                <a:gd name="T41" fmla="*/ 1048 h 5876"/>
                <a:gd name="T42" fmla="*/ 600 w 6513"/>
                <a:gd name="T43" fmla="*/ 1260 h 5876"/>
                <a:gd name="T44" fmla="*/ 1073 w 6513"/>
                <a:gd name="T45" fmla="*/ 1477 h 5876"/>
                <a:gd name="T46" fmla="*/ 650 w 6513"/>
                <a:gd name="T47" fmla="*/ 1876 h 5876"/>
                <a:gd name="T48" fmla="*/ 266 w 6513"/>
                <a:gd name="T49" fmla="*/ 2192 h 5876"/>
                <a:gd name="T50" fmla="*/ 223 w 6513"/>
                <a:gd name="T51" fmla="*/ 2404 h 5876"/>
                <a:gd name="T52" fmla="*/ 206 w 6513"/>
                <a:gd name="T53" fmla="*/ 2650 h 5876"/>
                <a:gd name="T54" fmla="*/ 245 w 6513"/>
                <a:gd name="T55" fmla="*/ 2999 h 5876"/>
                <a:gd name="T56" fmla="*/ 359 w 6513"/>
                <a:gd name="T57" fmla="*/ 3438 h 5876"/>
                <a:gd name="T58" fmla="*/ 340 w 6513"/>
                <a:gd name="T59" fmla="*/ 3846 h 5876"/>
                <a:gd name="T60" fmla="*/ 420 w 6513"/>
                <a:gd name="T61" fmla="*/ 4226 h 5876"/>
                <a:gd name="T62" fmla="*/ 541 w 6513"/>
                <a:gd name="T63" fmla="*/ 4521 h 5876"/>
                <a:gd name="T64" fmla="*/ 973 w 6513"/>
                <a:gd name="T65" fmla="*/ 4484 h 5876"/>
                <a:gd name="T66" fmla="*/ 1236 w 6513"/>
                <a:gd name="T67" fmla="*/ 4807 h 5876"/>
                <a:gd name="T68" fmla="*/ 1445 w 6513"/>
                <a:gd name="T69" fmla="*/ 5280 h 5876"/>
                <a:gd name="T70" fmla="*/ 1244 w 6513"/>
                <a:gd name="T71" fmla="*/ 5707 h 5876"/>
                <a:gd name="T72" fmla="*/ 1831 w 6513"/>
                <a:gd name="T73" fmla="*/ 5840 h 5876"/>
                <a:gd name="T74" fmla="*/ 2166 w 6513"/>
                <a:gd name="T75" fmla="*/ 5422 h 5876"/>
                <a:gd name="T76" fmla="*/ 2392 w 6513"/>
                <a:gd name="T77" fmla="*/ 4874 h 5876"/>
                <a:gd name="T78" fmla="*/ 2547 w 6513"/>
                <a:gd name="T79" fmla="*/ 4625 h 5876"/>
                <a:gd name="T80" fmla="*/ 2730 w 6513"/>
                <a:gd name="T81" fmla="*/ 4318 h 5876"/>
                <a:gd name="T82" fmla="*/ 3114 w 6513"/>
                <a:gd name="T83" fmla="*/ 3977 h 5876"/>
                <a:gd name="T84" fmla="*/ 3463 w 6513"/>
                <a:gd name="T85" fmla="*/ 3655 h 5876"/>
                <a:gd name="T86" fmla="*/ 3667 w 6513"/>
                <a:gd name="T87" fmla="*/ 3396 h 5876"/>
                <a:gd name="T88" fmla="*/ 4035 w 6513"/>
                <a:gd name="T89" fmla="*/ 3152 h 5876"/>
                <a:gd name="T90" fmla="*/ 4484 w 6513"/>
                <a:gd name="T91" fmla="*/ 2980 h 5876"/>
                <a:gd name="T92" fmla="*/ 4726 w 6513"/>
                <a:gd name="T93" fmla="*/ 3306 h 5876"/>
                <a:gd name="T94" fmla="*/ 4572 w 6513"/>
                <a:gd name="T95" fmla="*/ 3418 h 5876"/>
                <a:gd name="T96" fmla="*/ 4359 w 6513"/>
                <a:gd name="T97" fmla="*/ 3681 h 5876"/>
                <a:gd name="T98" fmla="*/ 4327 w 6513"/>
                <a:gd name="T99" fmla="*/ 4134 h 5876"/>
                <a:gd name="T100" fmla="*/ 4950 w 6513"/>
                <a:gd name="T101" fmla="*/ 4091 h 5876"/>
                <a:gd name="T102" fmla="*/ 5163 w 6513"/>
                <a:gd name="T103" fmla="*/ 4288 h 5876"/>
                <a:gd name="T104" fmla="*/ 5406 w 6513"/>
                <a:gd name="T105" fmla="*/ 4095 h 5876"/>
                <a:gd name="T106" fmla="*/ 5225 w 6513"/>
                <a:gd name="T107" fmla="*/ 3768 h 5876"/>
                <a:gd name="T108" fmla="*/ 5623 w 6513"/>
                <a:gd name="T109" fmla="*/ 3845 h 5876"/>
                <a:gd name="T110" fmla="*/ 5614 w 6513"/>
                <a:gd name="T111" fmla="*/ 4287 h 5876"/>
                <a:gd name="T112" fmla="*/ 6051 w 6513"/>
                <a:gd name="T113" fmla="*/ 4397 h 5876"/>
                <a:gd name="T114" fmla="*/ 6379 w 6513"/>
                <a:gd name="T115" fmla="*/ 4146 h 5876"/>
                <a:gd name="T116" fmla="*/ 6490 w 6513"/>
                <a:gd name="T117" fmla="*/ 3630 h 5876"/>
                <a:gd name="T118" fmla="*/ 6169 w 6513"/>
                <a:gd name="T119" fmla="*/ 3303 h 5876"/>
                <a:gd name="T120" fmla="*/ 6417 w 6513"/>
                <a:gd name="T121" fmla="*/ 2996 h 5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513" h="5876">
                  <a:moveTo>
                    <a:pt x="6455" y="3101"/>
                  </a:moveTo>
                  <a:lnTo>
                    <a:pt x="6455" y="3101"/>
                  </a:lnTo>
                  <a:lnTo>
                    <a:pt x="6467" y="3111"/>
                  </a:lnTo>
                  <a:lnTo>
                    <a:pt x="6513" y="3076"/>
                  </a:lnTo>
                  <a:lnTo>
                    <a:pt x="6508" y="3064"/>
                  </a:lnTo>
                  <a:cubicBezTo>
                    <a:pt x="6508" y="3062"/>
                    <a:pt x="6508" y="3059"/>
                    <a:pt x="6508" y="3056"/>
                  </a:cubicBezTo>
                  <a:cubicBezTo>
                    <a:pt x="6510" y="3044"/>
                    <a:pt x="6512" y="3022"/>
                    <a:pt x="6497" y="3003"/>
                  </a:cubicBezTo>
                  <a:cubicBezTo>
                    <a:pt x="6496" y="2998"/>
                    <a:pt x="6495" y="2993"/>
                    <a:pt x="6494" y="2988"/>
                  </a:cubicBezTo>
                  <a:cubicBezTo>
                    <a:pt x="6491" y="2978"/>
                    <a:pt x="6487" y="2970"/>
                    <a:pt x="6484" y="2964"/>
                  </a:cubicBezTo>
                  <a:cubicBezTo>
                    <a:pt x="6482" y="2961"/>
                    <a:pt x="6480" y="2956"/>
                    <a:pt x="6479" y="2955"/>
                  </a:cubicBezTo>
                  <a:lnTo>
                    <a:pt x="6483" y="2934"/>
                  </a:lnTo>
                  <a:lnTo>
                    <a:pt x="6448" y="2911"/>
                  </a:lnTo>
                  <a:lnTo>
                    <a:pt x="6430" y="2858"/>
                  </a:lnTo>
                  <a:lnTo>
                    <a:pt x="6406" y="2858"/>
                  </a:lnTo>
                  <a:lnTo>
                    <a:pt x="6375" y="2858"/>
                  </a:lnTo>
                  <a:cubicBezTo>
                    <a:pt x="6369" y="2858"/>
                    <a:pt x="6362" y="2858"/>
                    <a:pt x="6356" y="2858"/>
                  </a:cubicBezTo>
                  <a:cubicBezTo>
                    <a:pt x="6356" y="2855"/>
                    <a:pt x="6356" y="2853"/>
                    <a:pt x="6357" y="2851"/>
                  </a:cubicBezTo>
                  <a:lnTo>
                    <a:pt x="6357" y="2847"/>
                  </a:lnTo>
                  <a:lnTo>
                    <a:pt x="6357" y="2834"/>
                  </a:lnTo>
                  <a:lnTo>
                    <a:pt x="6348" y="2825"/>
                  </a:lnTo>
                  <a:cubicBezTo>
                    <a:pt x="6344" y="2820"/>
                    <a:pt x="6340" y="2815"/>
                    <a:pt x="6336" y="2811"/>
                  </a:cubicBezTo>
                  <a:lnTo>
                    <a:pt x="6333" y="2807"/>
                  </a:lnTo>
                  <a:cubicBezTo>
                    <a:pt x="6320" y="2793"/>
                    <a:pt x="6309" y="2780"/>
                    <a:pt x="6296" y="2767"/>
                  </a:cubicBezTo>
                  <a:cubicBezTo>
                    <a:pt x="6281" y="2752"/>
                    <a:pt x="6266" y="2744"/>
                    <a:pt x="6251" y="2744"/>
                  </a:cubicBezTo>
                  <a:cubicBezTo>
                    <a:pt x="6247" y="2744"/>
                    <a:pt x="6243" y="2744"/>
                    <a:pt x="6239" y="2746"/>
                  </a:cubicBezTo>
                  <a:cubicBezTo>
                    <a:pt x="6239" y="2746"/>
                    <a:pt x="6238" y="2746"/>
                    <a:pt x="6238" y="2746"/>
                  </a:cubicBezTo>
                  <a:cubicBezTo>
                    <a:pt x="6235" y="2746"/>
                    <a:pt x="6230" y="2744"/>
                    <a:pt x="6225" y="2742"/>
                  </a:cubicBezTo>
                  <a:cubicBezTo>
                    <a:pt x="6222" y="2741"/>
                    <a:pt x="6219" y="2740"/>
                    <a:pt x="6217" y="2739"/>
                  </a:cubicBezTo>
                  <a:cubicBezTo>
                    <a:pt x="6212" y="2737"/>
                    <a:pt x="6209" y="2736"/>
                    <a:pt x="6207" y="2735"/>
                  </a:cubicBezTo>
                  <a:lnTo>
                    <a:pt x="6211" y="2684"/>
                  </a:lnTo>
                  <a:cubicBezTo>
                    <a:pt x="6211" y="2684"/>
                    <a:pt x="6153" y="2707"/>
                    <a:pt x="6151" y="2708"/>
                  </a:cubicBezTo>
                  <a:cubicBezTo>
                    <a:pt x="6144" y="2704"/>
                    <a:pt x="6137" y="2702"/>
                    <a:pt x="6129" y="2702"/>
                  </a:cubicBezTo>
                  <a:cubicBezTo>
                    <a:pt x="6124" y="2702"/>
                    <a:pt x="6113" y="2703"/>
                    <a:pt x="6104" y="2709"/>
                  </a:cubicBezTo>
                  <a:cubicBezTo>
                    <a:pt x="6102" y="2709"/>
                    <a:pt x="6096" y="2707"/>
                    <a:pt x="6092" y="2706"/>
                  </a:cubicBezTo>
                  <a:cubicBezTo>
                    <a:pt x="6090" y="2705"/>
                    <a:pt x="6087" y="2704"/>
                    <a:pt x="6085" y="2703"/>
                  </a:cubicBezTo>
                  <a:cubicBezTo>
                    <a:pt x="6080" y="2701"/>
                    <a:pt x="6074" y="2697"/>
                    <a:pt x="6067" y="2692"/>
                  </a:cubicBezTo>
                  <a:cubicBezTo>
                    <a:pt x="6057" y="2684"/>
                    <a:pt x="6044" y="2675"/>
                    <a:pt x="6027" y="2671"/>
                  </a:cubicBezTo>
                  <a:cubicBezTo>
                    <a:pt x="6015" y="2659"/>
                    <a:pt x="6001" y="2656"/>
                    <a:pt x="5992" y="2654"/>
                  </a:cubicBezTo>
                  <a:cubicBezTo>
                    <a:pt x="5992" y="2654"/>
                    <a:pt x="5988" y="2653"/>
                    <a:pt x="5988" y="2653"/>
                  </a:cubicBezTo>
                  <a:cubicBezTo>
                    <a:pt x="5987" y="2648"/>
                    <a:pt x="5986" y="2644"/>
                    <a:pt x="5986" y="2640"/>
                  </a:cubicBezTo>
                  <a:cubicBezTo>
                    <a:pt x="5985" y="2633"/>
                    <a:pt x="5984" y="2626"/>
                    <a:pt x="5985" y="2623"/>
                  </a:cubicBezTo>
                  <a:cubicBezTo>
                    <a:pt x="5991" y="2606"/>
                    <a:pt x="5982" y="2591"/>
                    <a:pt x="5978" y="2585"/>
                  </a:cubicBezTo>
                  <a:cubicBezTo>
                    <a:pt x="5978" y="2585"/>
                    <a:pt x="5977" y="2583"/>
                    <a:pt x="5976" y="2583"/>
                  </a:cubicBezTo>
                  <a:cubicBezTo>
                    <a:pt x="5980" y="2574"/>
                    <a:pt x="5983" y="2565"/>
                    <a:pt x="5986" y="2557"/>
                  </a:cubicBezTo>
                  <a:cubicBezTo>
                    <a:pt x="5990" y="2548"/>
                    <a:pt x="5995" y="2539"/>
                    <a:pt x="6000" y="2528"/>
                  </a:cubicBezTo>
                  <a:lnTo>
                    <a:pt x="6011" y="2505"/>
                  </a:lnTo>
                  <a:lnTo>
                    <a:pt x="6011" y="2496"/>
                  </a:lnTo>
                  <a:cubicBezTo>
                    <a:pt x="6009" y="2468"/>
                    <a:pt x="5996" y="2449"/>
                    <a:pt x="5974" y="2440"/>
                  </a:cubicBezTo>
                  <a:cubicBezTo>
                    <a:pt x="5975" y="2438"/>
                    <a:pt x="5977" y="2435"/>
                    <a:pt x="5978" y="2432"/>
                  </a:cubicBezTo>
                  <a:lnTo>
                    <a:pt x="6000" y="2385"/>
                  </a:lnTo>
                  <a:lnTo>
                    <a:pt x="5948" y="2385"/>
                  </a:lnTo>
                  <a:cubicBezTo>
                    <a:pt x="5946" y="2385"/>
                    <a:pt x="5944" y="2385"/>
                    <a:pt x="5942" y="2385"/>
                  </a:cubicBezTo>
                  <a:cubicBezTo>
                    <a:pt x="5938" y="2384"/>
                    <a:pt x="5935" y="2384"/>
                    <a:pt x="5931" y="2384"/>
                  </a:cubicBezTo>
                  <a:cubicBezTo>
                    <a:pt x="5923" y="2384"/>
                    <a:pt x="5916" y="2386"/>
                    <a:pt x="5909" y="2389"/>
                  </a:cubicBezTo>
                  <a:cubicBezTo>
                    <a:pt x="5897" y="2395"/>
                    <a:pt x="5886" y="2402"/>
                    <a:pt x="5874" y="2409"/>
                  </a:cubicBezTo>
                  <a:cubicBezTo>
                    <a:pt x="5871" y="2407"/>
                    <a:pt x="5867" y="2405"/>
                    <a:pt x="5863" y="2402"/>
                  </a:cubicBezTo>
                  <a:cubicBezTo>
                    <a:pt x="5856" y="2398"/>
                    <a:pt x="5849" y="2394"/>
                    <a:pt x="5841" y="2390"/>
                  </a:cubicBezTo>
                  <a:cubicBezTo>
                    <a:pt x="5837" y="2388"/>
                    <a:pt x="5833" y="2386"/>
                    <a:pt x="5829" y="2384"/>
                  </a:cubicBezTo>
                  <a:cubicBezTo>
                    <a:pt x="5827" y="2383"/>
                    <a:pt x="5823" y="2382"/>
                    <a:pt x="5822" y="2381"/>
                  </a:cubicBezTo>
                  <a:lnTo>
                    <a:pt x="5821" y="2380"/>
                  </a:lnTo>
                  <a:cubicBezTo>
                    <a:pt x="5788" y="2354"/>
                    <a:pt x="5772" y="2340"/>
                    <a:pt x="5738" y="2340"/>
                  </a:cubicBezTo>
                  <a:cubicBezTo>
                    <a:pt x="5727" y="2340"/>
                    <a:pt x="5713" y="2342"/>
                    <a:pt x="5697" y="2344"/>
                  </a:cubicBezTo>
                  <a:cubicBezTo>
                    <a:pt x="5697" y="2344"/>
                    <a:pt x="5696" y="2344"/>
                    <a:pt x="5696" y="2344"/>
                  </a:cubicBezTo>
                  <a:cubicBezTo>
                    <a:pt x="5678" y="2327"/>
                    <a:pt x="5655" y="2327"/>
                    <a:pt x="5641" y="2327"/>
                  </a:cubicBezTo>
                  <a:lnTo>
                    <a:pt x="5638" y="2327"/>
                  </a:lnTo>
                  <a:cubicBezTo>
                    <a:pt x="5628" y="2326"/>
                    <a:pt x="5626" y="2325"/>
                    <a:pt x="5626" y="2325"/>
                  </a:cubicBezTo>
                  <a:cubicBezTo>
                    <a:pt x="5609" y="2310"/>
                    <a:pt x="5591" y="2302"/>
                    <a:pt x="5574" y="2295"/>
                  </a:cubicBezTo>
                  <a:cubicBezTo>
                    <a:pt x="5563" y="2285"/>
                    <a:pt x="5549" y="2279"/>
                    <a:pt x="5532" y="2279"/>
                  </a:cubicBezTo>
                  <a:cubicBezTo>
                    <a:pt x="5526" y="2279"/>
                    <a:pt x="5520" y="2280"/>
                    <a:pt x="5515" y="2280"/>
                  </a:cubicBezTo>
                  <a:cubicBezTo>
                    <a:pt x="5513" y="2281"/>
                    <a:pt x="5512" y="2281"/>
                    <a:pt x="5510" y="2281"/>
                  </a:cubicBezTo>
                  <a:cubicBezTo>
                    <a:pt x="5501" y="2282"/>
                    <a:pt x="5491" y="2283"/>
                    <a:pt x="5481" y="2285"/>
                  </a:cubicBezTo>
                  <a:lnTo>
                    <a:pt x="5457" y="2288"/>
                  </a:lnTo>
                  <a:lnTo>
                    <a:pt x="5439" y="2309"/>
                  </a:lnTo>
                  <a:cubicBezTo>
                    <a:pt x="5430" y="2309"/>
                    <a:pt x="5421" y="2301"/>
                    <a:pt x="5407" y="2290"/>
                  </a:cubicBezTo>
                  <a:lnTo>
                    <a:pt x="5383" y="2269"/>
                  </a:lnTo>
                  <a:lnTo>
                    <a:pt x="5361" y="2289"/>
                  </a:lnTo>
                  <a:cubicBezTo>
                    <a:pt x="5350" y="2299"/>
                    <a:pt x="5335" y="2304"/>
                    <a:pt x="5316" y="2309"/>
                  </a:cubicBezTo>
                  <a:cubicBezTo>
                    <a:pt x="5312" y="2311"/>
                    <a:pt x="5307" y="2312"/>
                    <a:pt x="5302" y="2314"/>
                  </a:cubicBezTo>
                  <a:cubicBezTo>
                    <a:pt x="5293" y="2290"/>
                    <a:pt x="5273" y="2276"/>
                    <a:pt x="5248" y="2276"/>
                  </a:cubicBezTo>
                  <a:cubicBezTo>
                    <a:pt x="5241" y="2276"/>
                    <a:pt x="5234" y="2277"/>
                    <a:pt x="5227" y="2279"/>
                  </a:cubicBezTo>
                  <a:cubicBezTo>
                    <a:pt x="5210" y="2285"/>
                    <a:pt x="5196" y="2291"/>
                    <a:pt x="5183" y="2299"/>
                  </a:cubicBezTo>
                  <a:cubicBezTo>
                    <a:pt x="5179" y="2302"/>
                    <a:pt x="5170" y="2304"/>
                    <a:pt x="5161" y="2306"/>
                  </a:cubicBezTo>
                  <a:cubicBezTo>
                    <a:pt x="5155" y="2307"/>
                    <a:pt x="5149" y="2308"/>
                    <a:pt x="5143" y="2310"/>
                  </a:cubicBezTo>
                  <a:lnTo>
                    <a:pt x="5137" y="2312"/>
                  </a:lnTo>
                  <a:cubicBezTo>
                    <a:pt x="5137" y="2312"/>
                    <a:pt x="5137" y="2312"/>
                    <a:pt x="5137" y="2312"/>
                  </a:cubicBezTo>
                  <a:cubicBezTo>
                    <a:pt x="5152" y="2304"/>
                    <a:pt x="5165" y="2294"/>
                    <a:pt x="5178" y="2283"/>
                  </a:cubicBezTo>
                  <a:cubicBezTo>
                    <a:pt x="5183" y="2280"/>
                    <a:pt x="5187" y="2276"/>
                    <a:pt x="5192" y="2273"/>
                  </a:cubicBezTo>
                  <a:cubicBezTo>
                    <a:pt x="5224" y="2249"/>
                    <a:pt x="5237" y="2215"/>
                    <a:pt x="5229" y="2175"/>
                  </a:cubicBezTo>
                  <a:cubicBezTo>
                    <a:pt x="5224" y="2142"/>
                    <a:pt x="5218" y="2116"/>
                    <a:pt x="5212" y="2091"/>
                  </a:cubicBezTo>
                  <a:cubicBezTo>
                    <a:pt x="5209" y="2078"/>
                    <a:pt x="5204" y="2059"/>
                    <a:pt x="5193" y="2043"/>
                  </a:cubicBezTo>
                  <a:cubicBezTo>
                    <a:pt x="5166" y="2002"/>
                    <a:pt x="5155" y="1965"/>
                    <a:pt x="5158" y="1928"/>
                  </a:cubicBezTo>
                  <a:lnTo>
                    <a:pt x="5160" y="1928"/>
                  </a:lnTo>
                  <a:lnTo>
                    <a:pt x="5164" y="1896"/>
                  </a:lnTo>
                  <a:lnTo>
                    <a:pt x="5164" y="1895"/>
                  </a:lnTo>
                  <a:lnTo>
                    <a:pt x="5168" y="1885"/>
                  </a:lnTo>
                  <a:cubicBezTo>
                    <a:pt x="5173" y="1873"/>
                    <a:pt x="5178" y="1862"/>
                    <a:pt x="5182" y="1850"/>
                  </a:cubicBezTo>
                  <a:cubicBezTo>
                    <a:pt x="5184" y="1844"/>
                    <a:pt x="5185" y="1839"/>
                    <a:pt x="5187" y="1833"/>
                  </a:cubicBezTo>
                  <a:cubicBezTo>
                    <a:pt x="5189" y="1827"/>
                    <a:pt x="5191" y="1821"/>
                    <a:pt x="5193" y="1816"/>
                  </a:cubicBezTo>
                  <a:cubicBezTo>
                    <a:pt x="5195" y="1811"/>
                    <a:pt x="5199" y="1805"/>
                    <a:pt x="5202" y="1799"/>
                  </a:cubicBezTo>
                  <a:cubicBezTo>
                    <a:pt x="5205" y="1793"/>
                    <a:pt x="5210" y="1786"/>
                    <a:pt x="5213" y="1778"/>
                  </a:cubicBezTo>
                  <a:cubicBezTo>
                    <a:pt x="5225" y="1752"/>
                    <a:pt x="5238" y="1722"/>
                    <a:pt x="5238" y="1687"/>
                  </a:cubicBezTo>
                  <a:cubicBezTo>
                    <a:pt x="5239" y="1686"/>
                    <a:pt x="5240" y="1684"/>
                    <a:pt x="5241" y="1683"/>
                  </a:cubicBezTo>
                  <a:cubicBezTo>
                    <a:pt x="5242" y="1682"/>
                    <a:pt x="5243" y="1680"/>
                    <a:pt x="5244" y="1679"/>
                  </a:cubicBezTo>
                  <a:cubicBezTo>
                    <a:pt x="5268" y="1664"/>
                    <a:pt x="5282" y="1640"/>
                    <a:pt x="5286" y="1611"/>
                  </a:cubicBezTo>
                  <a:cubicBezTo>
                    <a:pt x="5286" y="1606"/>
                    <a:pt x="5288" y="1600"/>
                    <a:pt x="5301" y="1590"/>
                  </a:cubicBezTo>
                  <a:cubicBezTo>
                    <a:pt x="5305" y="1586"/>
                    <a:pt x="5311" y="1583"/>
                    <a:pt x="5317" y="1579"/>
                  </a:cubicBezTo>
                  <a:cubicBezTo>
                    <a:pt x="5338" y="1566"/>
                    <a:pt x="5352" y="1547"/>
                    <a:pt x="5358" y="1523"/>
                  </a:cubicBezTo>
                  <a:cubicBezTo>
                    <a:pt x="5359" y="1520"/>
                    <a:pt x="5359" y="1517"/>
                    <a:pt x="5360" y="1514"/>
                  </a:cubicBezTo>
                  <a:cubicBezTo>
                    <a:pt x="5363" y="1507"/>
                    <a:pt x="5365" y="1498"/>
                    <a:pt x="5366" y="1489"/>
                  </a:cubicBezTo>
                  <a:cubicBezTo>
                    <a:pt x="5370" y="1462"/>
                    <a:pt x="5382" y="1438"/>
                    <a:pt x="5405" y="1412"/>
                  </a:cubicBezTo>
                  <a:cubicBezTo>
                    <a:pt x="5413" y="1404"/>
                    <a:pt x="5420" y="1400"/>
                    <a:pt x="5432" y="1399"/>
                  </a:cubicBezTo>
                  <a:cubicBezTo>
                    <a:pt x="5434" y="1399"/>
                    <a:pt x="5436" y="1399"/>
                    <a:pt x="5438" y="1399"/>
                  </a:cubicBezTo>
                  <a:cubicBezTo>
                    <a:pt x="5443" y="1399"/>
                    <a:pt x="5447" y="1398"/>
                    <a:pt x="5452" y="1398"/>
                  </a:cubicBezTo>
                  <a:cubicBezTo>
                    <a:pt x="5474" y="1396"/>
                    <a:pt x="5505" y="1384"/>
                    <a:pt x="5522" y="1342"/>
                  </a:cubicBezTo>
                  <a:cubicBezTo>
                    <a:pt x="5535" y="1311"/>
                    <a:pt x="5525" y="1283"/>
                    <a:pt x="5495" y="1264"/>
                  </a:cubicBezTo>
                  <a:cubicBezTo>
                    <a:pt x="5491" y="1261"/>
                    <a:pt x="5487" y="1258"/>
                    <a:pt x="5485" y="1256"/>
                  </a:cubicBezTo>
                  <a:lnTo>
                    <a:pt x="5475" y="1216"/>
                  </a:lnTo>
                  <a:lnTo>
                    <a:pt x="5475" y="1210"/>
                  </a:lnTo>
                  <a:lnTo>
                    <a:pt x="5472" y="1191"/>
                  </a:lnTo>
                  <a:lnTo>
                    <a:pt x="5470" y="1192"/>
                  </a:lnTo>
                  <a:cubicBezTo>
                    <a:pt x="5469" y="1187"/>
                    <a:pt x="5468" y="1182"/>
                    <a:pt x="5466" y="1177"/>
                  </a:cubicBezTo>
                  <a:cubicBezTo>
                    <a:pt x="5464" y="1172"/>
                    <a:pt x="5463" y="1169"/>
                    <a:pt x="5463" y="1166"/>
                  </a:cubicBezTo>
                  <a:lnTo>
                    <a:pt x="5527" y="1091"/>
                  </a:lnTo>
                  <a:lnTo>
                    <a:pt x="5466" y="1083"/>
                  </a:lnTo>
                  <a:cubicBezTo>
                    <a:pt x="5460" y="1083"/>
                    <a:pt x="5454" y="1082"/>
                    <a:pt x="5449" y="1081"/>
                  </a:cubicBezTo>
                  <a:cubicBezTo>
                    <a:pt x="5437" y="1079"/>
                    <a:pt x="5426" y="1077"/>
                    <a:pt x="5414" y="1077"/>
                  </a:cubicBezTo>
                  <a:lnTo>
                    <a:pt x="5410" y="1077"/>
                  </a:lnTo>
                  <a:cubicBezTo>
                    <a:pt x="5401" y="1077"/>
                    <a:pt x="5400" y="1076"/>
                    <a:pt x="5398" y="1072"/>
                  </a:cubicBezTo>
                  <a:cubicBezTo>
                    <a:pt x="5395" y="1065"/>
                    <a:pt x="5391" y="1061"/>
                    <a:pt x="5389" y="1058"/>
                  </a:cubicBezTo>
                  <a:lnTo>
                    <a:pt x="5364" y="1026"/>
                  </a:lnTo>
                  <a:lnTo>
                    <a:pt x="5344" y="1050"/>
                  </a:lnTo>
                  <a:lnTo>
                    <a:pt x="5325" y="1011"/>
                  </a:lnTo>
                  <a:lnTo>
                    <a:pt x="5364" y="1007"/>
                  </a:lnTo>
                  <a:lnTo>
                    <a:pt x="5395" y="989"/>
                  </a:lnTo>
                  <a:lnTo>
                    <a:pt x="5415" y="970"/>
                  </a:lnTo>
                  <a:lnTo>
                    <a:pt x="5426" y="973"/>
                  </a:lnTo>
                  <a:lnTo>
                    <a:pt x="5430" y="989"/>
                  </a:lnTo>
                  <a:lnTo>
                    <a:pt x="5447" y="1007"/>
                  </a:lnTo>
                  <a:lnTo>
                    <a:pt x="5456" y="1006"/>
                  </a:lnTo>
                  <a:lnTo>
                    <a:pt x="5469" y="985"/>
                  </a:lnTo>
                  <a:lnTo>
                    <a:pt x="5484" y="982"/>
                  </a:lnTo>
                  <a:lnTo>
                    <a:pt x="5498" y="990"/>
                  </a:lnTo>
                  <a:lnTo>
                    <a:pt x="5501" y="1003"/>
                  </a:lnTo>
                  <a:lnTo>
                    <a:pt x="5509" y="1003"/>
                  </a:lnTo>
                  <a:lnTo>
                    <a:pt x="5529" y="988"/>
                  </a:lnTo>
                  <a:lnTo>
                    <a:pt x="5531" y="958"/>
                  </a:lnTo>
                  <a:lnTo>
                    <a:pt x="5552" y="948"/>
                  </a:lnTo>
                  <a:lnTo>
                    <a:pt x="5572" y="942"/>
                  </a:lnTo>
                  <a:lnTo>
                    <a:pt x="5641" y="951"/>
                  </a:lnTo>
                  <a:lnTo>
                    <a:pt x="5661" y="932"/>
                  </a:lnTo>
                  <a:lnTo>
                    <a:pt x="5656" y="903"/>
                  </a:lnTo>
                  <a:lnTo>
                    <a:pt x="5637" y="878"/>
                  </a:lnTo>
                  <a:lnTo>
                    <a:pt x="5612" y="863"/>
                  </a:lnTo>
                  <a:lnTo>
                    <a:pt x="5592" y="828"/>
                  </a:lnTo>
                  <a:lnTo>
                    <a:pt x="5575" y="813"/>
                  </a:lnTo>
                  <a:lnTo>
                    <a:pt x="5533" y="818"/>
                  </a:lnTo>
                  <a:lnTo>
                    <a:pt x="5523" y="840"/>
                  </a:lnTo>
                  <a:lnTo>
                    <a:pt x="5509" y="839"/>
                  </a:lnTo>
                  <a:lnTo>
                    <a:pt x="5498" y="829"/>
                  </a:lnTo>
                  <a:lnTo>
                    <a:pt x="5508" y="798"/>
                  </a:lnTo>
                  <a:lnTo>
                    <a:pt x="5490" y="795"/>
                  </a:lnTo>
                  <a:lnTo>
                    <a:pt x="5452" y="799"/>
                  </a:lnTo>
                  <a:lnTo>
                    <a:pt x="5434" y="788"/>
                  </a:lnTo>
                  <a:lnTo>
                    <a:pt x="5423" y="770"/>
                  </a:lnTo>
                  <a:lnTo>
                    <a:pt x="5400" y="758"/>
                  </a:lnTo>
                  <a:lnTo>
                    <a:pt x="5376" y="764"/>
                  </a:lnTo>
                  <a:lnTo>
                    <a:pt x="5355" y="753"/>
                  </a:lnTo>
                  <a:lnTo>
                    <a:pt x="5342" y="714"/>
                  </a:lnTo>
                  <a:lnTo>
                    <a:pt x="5328" y="708"/>
                  </a:lnTo>
                  <a:lnTo>
                    <a:pt x="5284" y="719"/>
                  </a:lnTo>
                  <a:lnTo>
                    <a:pt x="5240" y="710"/>
                  </a:lnTo>
                  <a:lnTo>
                    <a:pt x="5195" y="665"/>
                  </a:lnTo>
                  <a:lnTo>
                    <a:pt x="5168" y="606"/>
                  </a:lnTo>
                  <a:lnTo>
                    <a:pt x="5166" y="577"/>
                  </a:lnTo>
                  <a:lnTo>
                    <a:pt x="5135" y="534"/>
                  </a:lnTo>
                  <a:lnTo>
                    <a:pt x="5105" y="519"/>
                  </a:lnTo>
                  <a:lnTo>
                    <a:pt x="5062" y="526"/>
                  </a:lnTo>
                  <a:lnTo>
                    <a:pt x="5041" y="520"/>
                  </a:lnTo>
                  <a:lnTo>
                    <a:pt x="5014" y="505"/>
                  </a:lnTo>
                  <a:lnTo>
                    <a:pt x="4997" y="507"/>
                  </a:lnTo>
                  <a:lnTo>
                    <a:pt x="4966" y="479"/>
                  </a:lnTo>
                  <a:lnTo>
                    <a:pt x="4903" y="473"/>
                  </a:lnTo>
                  <a:lnTo>
                    <a:pt x="4864" y="482"/>
                  </a:lnTo>
                  <a:lnTo>
                    <a:pt x="4835" y="499"/>
                  </a:lnTo>
                  <a:lnTo>
                    <a:pt x="4816" y="498"/>
                  </a:lnTo>
                  <a:lnTo>
                    <a:pt x="4767" y="465"/>
                  </a:lnTo>
                  <a:lnTo>
                    <a:pt x="4745" y="461"/>
                  </a:lnTo>
                  <a:lnTo>
                    <a:pt x="4691" y="431"/>
                  </a:lnTo>
                  <a:lnTo>
                    <a:pt x="4611" y="373"/>
                  </a:lnTo>
                  <a:lnTo>
                    <a:pt x="4586" y="349"/>
                  </a:lnTo>
                  <a:lnTo>
                    <a:pt x="4563" y="315"/>
                  </a:lnTo>
                  <a:lnTo>
                    <a:pt x="4560" y="265"/>
                  </a:lnTo>
                  <a:lnTo>
                    <a:pt x="4528" y="243"/>
                  </a:lnTo>
                  <a:lnTo>
                    <a:pt x="4493" y="234"/>
                  </a:lnTo>
                  <a:lnTo>
                    <a:pt x="4468" y="213"/>
                  </a:lnTo>
                  <a:lnTo>
                    <a:pt x="4407" y="182"/>
                  </a:lnTo>
                  <a:lnTo>
                    <a:pt x="4389" y="181"/>
                  </a:lnTo>
                  <a:lnTo>
                    <a:pt x="4366" y="169"/>
                  </a:lnTo>
                  <a:lnTo>
                    <a:pt x="4355" y="145"/>
                  </a:lnTo>
                  <a:lnTo>
                    <a:pt x="4310" y="109"/>
                  </a:lnTo>
                  <a:lnTo>
                    <a:pt x="4288" y="102"/>
                  </a:lnTo>
                  <a:lnTo>
                    <a:pt x="4240" y="69"/>
                  </a:lnTo>
                  <a:lnTo>
                    <a:pt x="4219" y="43"/>
                  </a:lnTo>
                  <a:lnTo>
                    <a:pt x="4171" y="37"/>
                  </a:lnTo>
                  <a:lnTo>
                    <a:pt x="4156" y="74"/>
                  </a:lnTo>
                  <a:lnTo>
                    <a:pt x="4190" y="98"/>
                  </a:lnTo>
                  <a:lnTo>
                    <a:pt x="4232" y="150"/>
                  </a:lnTo>
                  <a:lnTo>
                    <a:pt x="4283" y="187"/>
                  </a:lnTo>
                  <a:lnTo>
                    <a:pt x="4326" y="204"/>
                  </a:lnTo>
                  <a:lnTo>
                    <a:pt x="4375" y="245"/>
                  </a:lnTo>
                  <a:lnTo>
                    <a:pt x="4401" y="239"/>
                  </a:lnTo>
                  <a:lnTo>
                    <a:pt x="4419" y="262"/>
                  </a:lnTo>
                  <a:lnTo>
                    <a:pt x="4454" y="282"/>
                  </a:lnTo>
                  <a:lnTo>
                    <a:pt x="4466" y="330"/>
                  </a:lnTo>
                  <a:lnTo>
                    <a:pt x="4468" y="373"/>
                  </a:lnTo>
                  <a:lnTo>
                    <a:pt x="4477" y="380"/>
                  </a:lnTo>
                  <a:lnTo>
                    <a:pt x="4493" y="359"/>
                  </a:lnTo>
                  <a:lnTo>
                    <a:pt x="4512" y="363"/>
                  </a:lnTo>
                  <a:lnTo>
                    <a:pt x="4513" y="382"/>
                  </a:lnTo>
                  <a:lnTo>
                    <a:pt x="4492" y="392"/>
                  </a:lnTo>
                  <a:lnTo>
                    <a:pt x="4516" y="413"/>
                  </a:lnTo>
                  <a:lnTo>
                    <a:pt x="4535" y="438"/>
                  </a:lnTo>
                  <a:lnTo>
                    <a:pt x="4532" y="458"/>
                  </a:lnTo>
                  <a:lnTo>
                    <a:pt x="4549" y="487"/>
                  </a:lnTo>
                  <a:lnTo>
                    <a:pt x="4527" y="499"/>
                  </a:lnTo>
                  <a:lnTo>
                    <a:pt x="4434" y="475"/>
                  </a:lnTo>
                  <a:cubicBezTo>
                    <a:pt x="4428" y="470"/>
                    <a:pt x="4415" y="463"/>
                    <a:pt x="4402" y="463"/>
                  </a:cubicBezTo>
                  <a:cubicBezTo>
                    <a:pt x="4394" y="463"/>
                    <a:pt x="4387" y="466"/>
                    <a:pt x="4380" y="470"/>
                  </a:cubicBezTo>
                  <a:cubicBezTo>
                    <a:pt x="4378" y="470"/>
                    <a:pt x="4375" y="470"/>
                    <a:pt x="4373" y="469"/>
                  </a:cubicBezTo>
                  <a:cubicBezTo>
                    <a:pt x="4369" y="468"/>
                    <a:pt x="4365" y="467"/>
                    <a:pt x="4360" y="467"/>
                  </a:cubicBezTo>
                  <a:lnTo>
                    <a:pt x="4360" y="466"/>
                  </a:lnTo>
                  <a:lnTo>
                    <a:pt x="4344" y="456"/>
                  </a:lnTo>
                  <a:lnTo>
                    <a:pt x="4331" y="433"/>
                  </a:lnTo>
                  <a:lnTo>
                    <a:pt x="4293" y="439"/>
                  </a:lnTo>
                  <a:lnTo>
                    <a:pt x="4283" y="423"/>
                  </a:lnTo>
                  <a:lnTo>
                    <a:pt x="4259" y="439"/>
                  </a:lnTo>
                  <a:lnTo>
                    <a:pt x="4187" y="411"/>
                  </a:lnTo>
                  <a:lnTo>
                    <a:pt x="4185" y="368"/>
                  </a:lnTo>
                  <a:lnTo>
                    <a:pt x="4223" y="381"/>
                  </a:lnTo>
                  <a:lnTo>
                    <a:pt x="4273" y="422"/>
                  </a:lnTo>
                  <a:lnTo>
                    <a:pt x="4327" y="416"/>
                  </a:lnTo>
                  <a:lnTo>
                    <a:pt x="4306" y="383"/>
                  </a:lnTo>
                  <a:lnTo>
                    <a:pt x="4237" y="349"/>
                  </a:lnTo>
                  <a:lnTo>
                    <a:pt x="4143" y="305"/>
                  </a:lnTo>
                  <a:lnTo>
                    <a:pt x="4086" y="264"/>
                  </a:lnTo>
                  <a:lnTo>
                    <a:pt x="4070" y="263"/>
                  </a:lnTo>
                  <a:lnTo>
                    <a:pt x="4062" y="272"/>
                  </a:lnTo>
                  <a:lnTo>
                    <a:pt x="4133" y="322"/>
                  </a:lnTo>
                  <a:lnTo>
                    <a:pt x="4127" y="334"/>
                  </a:lnTo>
                  <a:lnTo>
                    <a:pt x="4044" y="288"/>
                  </a:lnTo>
                  <a:lnTo>
                    <a:pt x="4014" y="282"/>
                  </a:lnTo>
                  <a:lnTo>
                    <a:pt x="3989" y="290"/>
                  </a:lnTo>
                  <a:lnTo>
                    <a:pt x="3973" y="305"/>
                  </a:lnTo>
                  <a:lnTo>
                    <a:pt x="3981" y="324"/>
                  </a:lnTo>
                  <a:lnTo>
                    <a:pt x="4042" y="360"/>
                  </a:lnTo>
                  <a:lnTo>
                    <a:pt x="4087" y="374"/>
                  </a:lnTo>
                  <a:lnTo>
                    <a:pt x="4113" y="406"/>
                  </a:lnTo>
                  <a:lnTo>
                    <a:pt x="4089" y="442"/>
                  </a:lnTo>
                  <a:lnTo>
                    <a:pt x="4073" y="451"/>
                  </a:lnTo>
                  <a:lnTo>
                    <a:pt x="4059" y="439"/>
                  </a:lnTo>
                  <a:lnTo>
                    <a:pt x="4038" y="456"/>
                  </a:lnTo>
                  <a:lnTo>
                    <a:pt x="4036" y="457"/>
                  </a:lnTo>
                  <a:cubicBezTo>
                    <a:pt x="4033" y="460"/>
                    <a:pt x="4029" y="462"/>
                    <a:pt x="4025" y="467"/>
                  </a:cubicBezTo>
                  <a:cubicBezTo>
                    <a:pt x="4020" y="473"/>
                    <a:pt x="4011" y="477"/>
                    <a:pt x="4000" y="482"/>
                  </a:cubicBezTo>
                  <a:cubicBezTo>
                    <a:pt x="3988" y="487"/>
                    <a:pt x="3972" y="494"/>
                    <a:pt x="3959" y="507"/>
                  </a:cubicBezTo>
                  <a:cubicBezTo>
                    <a:pt x="3953" y="508"/>
                    <a:pt x="3948" y="510"/>
                    <a:pt x="3942" y="511"/>
                  </a:cubicBezTo>
                  <a:cubicBezTo>
                    <a:pt x="3926" y="516"/>
                    <a:pt x="3910" y="520"/>
                    <a:pt x="3893" y="526"/>
                  </a:cubicBezTo>
                  <a:cubicBezTo>
                    <a:pt x="3890" y="528"/>
                    <a:pt x="3887" y="528"/>
                    <a:pt x="3885" y="528"/>
                  </a:cubicBezTo>
                  <a:cubicBezTo>
                    <a:pt x="3884" y="528"/>
                    <a:pt x="3884" y="528"/>
                    <a:pt x="3883" y="528"/>
                  </a:cubicBezTo>
                  <a:lnTo>
                    <a:pt x="3870" y="518"/>
                  </a:lnTo>
                  <a:cubicBezTo>
                    <a:pt x="3870" y="518"/>
                    <a:pt x="3865" y="517"/>
                    <a:pt x="3864" y="517"/>
                  </a:cubicBezTo>
                  <a:cubicBezTo>
                    <a:pt x="3863" y="481"/>
                    <a:pt x="3848" y="456"/>
                    <a:pt x="3819" y="441"/>
                  </a:cubicBezTo>
                  <a:cubicBezTo>
                    <a:pt x="3819" y="441"/>
                    <a:pt x="3832" y="413"/>
                    <a:pt x="3832" y="413"/>
                  </a:cubicBezTo>
                  <a:lnTo>
                    <a:pt x="3824" y="409"/>
                  </a:lnTo>
                  <a:lnTo>
                    <a:pt x="3834" y="398"/>
                  </a:lnTo>
                  <a:lnTo>
                    <a:pt x="3802" y="373"/>
                  </a:lnTo>
                  <a:cubicBezTo>
                    <a:pt x="3796" y="357"/>
                    <a:pt x="3786" y="336"/>
                    <a:pt x="3759" y="336"/>
                  </a:cubicBezTo>
                  <a:cubicBezTo>
                    <a:pt x="3753" y="336"/>
                    <a:pt x="3748" y="337"/>
                    <a:pt x="3742" y="338"/>
                  </a:cubicBezTo>
                  <a:cubicBezTo>
                    <a:pt x="3730" y="313"/>
                    <a:pt x="3699" y="292"/>
                    <a:pt x="3670" y="292"/>
                  </a:cubicBezTo>
                  <a:cubicBezTo>
                    <a:pt x="3662" y="292"/>
                    <a:pt x="3654" y="294"/>
                    <a:pt x="3648" y="297"/>
                  </a:cubicBezTo>
                  <a:cubicBezTo>
                    <a:pt x="3633" y="304"/>
                    <a:pt x="3618" y="317"/>
                    <a:pt x="3607" y="332"/>
                  </a:cubicBezTo>
                  <a:cubicBezTo>
                    <a:pt x="3598" y="344"/>
                    <a:pt x="3598" y="358"/>
                    <a:pt x="3597" y="368"/>
                  </a:cubicBezTo>
                  <a:cubicBezTo>
                    <a:pt x="3597" y="369"/>
                    <a:pt x="3597" y="371"/>
                    <a:pt x="3597" y="372"/>
                  </a:cubicBezTo>
                  <a:lnTo>
                    <a:pt x="3594" y="402"/>
                  </a:lnTo>
                  <a:lnTo>
                    <a:pt x="3623" y="409"/>
                  </a:lnTo>
                  <a:lnTo>
                    <a:pt x="3627" y="410"/>
                  </a:lnTo>
                  <a:cubicBezTo>
                    <a:pt x="3631" y="411"/>
                    <a:pt x="3636" y="412"/>
                    <a:pt x="3642" y="412"/>
                  </a:cubicBezTo>
                  <a:lnTo>
                    <a:pt x="3647" y="412"/>
                  </a:lnTo>
                  <a:cubicBezTo>
                    <a:pt x="3651" y="413"/>
                    <a:pt x="3654" y="413"/>
                    <a:pt x="3656" y="413"/>
                  </a:cubicBezTo>
                  <a:cubicBezTo>
                    <a:pt x="3656" y="414"/>
                    <a:pt x="3656" y="414"/>
                    <a:pt x="3657" y="415"/>
                  </a:cubicBezTo>
                  <a:lnTo>
                    <a:pt x="3656" y="415"/>
                  </a:lnTo>
                  <a:lnTo>
                    <a:pt x="3649" y="443"/>
                  </a:lnTo>
                  <a:lnTo>
                    <a:pt x="3640" y="437"/>
                  </a:lnTo>
                  <a:lnTo>
                    <a:pt x="3638" y="435"/>
                  </a:lnTo>
                  <a:cubicBezTo>
                    <a:pt x="3620" y="417"/>
                    <a:pt x="3592" y="405"/>
                    <a:pt x="3561" y="402"/>
                  </a:cubicBezTo>
                  <a:lnTo>
                    <a:pt x="3579" y="333"/>
                  </a:lnTo>
                  <a:lnTo>
                    <a:pt x="3549" y="324"/>
                  </a:lnTo>
                  <a:cubicBezTo>
                    <a:pt x="3530" y="318"/>
                    <a:pt x="3526" y="314"/>
                    <a:pt x="3526" y="313"/>
                  </a:cubicBezTo>
                  <a:cubicBezTo>
                    <a:pt x="3527" y="297"/>
                    <a:pt x="3532" y="288"/>
                    <a:pt x="3556" y="288"/>
                  </a:cubicBezTo>
                  <a:lnTo>
                    <a:pt x="3640" y="285"/>
                  </a:lnTo>
                  <a:lnTo>
                    <a:pt x="3577" y="230"/>
                  </a:lnTo>
                  <a:cubicBezTo>
                    <a:pt x="3573" y="226"/>
                    <a:pt x="3569" y="223"/>
                    <a:pt x="3565" y="220"/>
                  </a:cubicBezTo>
                  <a:cubicBezTo>
                    <a:pt x="3560" y="216"/>
                    <a:pt x="3557" y="213"/>
                    <a:pt x="3554" y="211"/>
                  </a:cubicBezTo>
                  <a:cubicBezTo>
                    <a:pt x="3543" y="198"/>
                    <a:pt x="3527" y="183"/>
                    <a:pt x="3504" y="183"/>
                  </a:cubicBezTo>
                  <a:cubicBezTo>
                    <a:pt x="3491" y="183"/>
                    <a:pt x="3480" y="188"/>
                    <a:pt x="3471" y="194"/>
                  </a:cubicBezTo>
                  <a:cubicBezTo>
                    <a:pt x="3469" y="185"/>
                    <a:pt x="3467" y="175"/>
                    <a:pt x="3465" y="166"/>
                  </a:cubicBezTo>
                  <a:cubicBezTo>
                    <a:pt x="3464" y="161"/>
                    <a:pt x="3462" y="155"/>
                    <a:pt x="3461" y="150"/>
                  </a:cubicBezTo>
                  <a:lnTo>
                    <a:pt x="3458" y="135"/>
                  </a:lnTo>
                  <a:lnTo>
                    <a:pt x="3413" y="111"/>
                  </a:lnTo>
                  <a:lnTo>
                    <a:pt x="3413" y="0"/>
                  </a:lnTo>
                  <a:lnTo>
                    <a:pt x="3352" y="92"/>
                  </a:lnTo>
                  <a:cubicBezTo>
                    <a:pt x="3349" y="97"/>
                    <a:pt x="3343" y="105"/>
                    <a:pt x="3340" y="115"/>
                  </a:cubicBezTo>
                  <a:lnTo>
                    <a:pt x="3331" y="105"/>
                  </a:lnTo>
                  <a:cubicBezTo>
                    <a:pt x="3329" y="103"/>
                    <a:pt x="3327" y="101"/>
                    <a:pt x="3326" y="99"/>
                  </a:cubicBezTo>
                  <a:cubicBezTo>
                    <a:pt x="3320" y="92"/>
                    <a:pt x="3314" y="84"/>
                    <a:pt x="3303" y="78"/>
                  </a:cubicBezTo>
                  <a:cubicBezTo>
                    <a:pt x="3295" y="73"/>
                    <a:pt x="3286" y="71"/>
                    <a:pt x="3277" y="71"/>
                  </a:cubicBezTo>
                  <a:cubicBezTo>
                    <a:pt x="3267" y="71"/>
                    <a:pt x="3259" y="74"/>
                    <a:pt x="3251" y="77"/>
                  </a:cubicBezTo>
                  <a:cubicBezTo>
                    <a:pt x="3247" y="76"/>
                    <a:pt x="3243" y="76"/>
                    <a:pt x="3239" y="76"/>
                  </a:cubicBezTo>
                  <a:cubicBezTo>
                    <a:pt x="3236" y="76"/>
                    <a:pt x="3234" y="76"/>
                    <a:pt x="3231" y="76"/>
                  </a:cubicBezTo>
                  <a:lnTo>
                    <a:pt x="3219" y="55"/>
                  </a:lnTo>
                  <a:lnTo>
                    <a:pt x="3167" y="72"/>
                  </a:lnTo>
                  <a:lnTo>
                    <a:pt x="3167" y="130"/>
                  </a:lnTo>
                  <a:cubicBezTo>
                    <a:pt x="3159" y="131"/>
                    <a:pt x="3152" y="134"/>
                    <a:pt x="3142" y="138"/>
                  </a:cubicBezTo>
                  <a:cubicBezTo>
                    <a:pt x="3139" y="139"/>
                    <a:pt x="3133" y="141"/>
                    <a:pt x="3127" y="145"/>
                  </a:cubicBezTo>
                  <a:cubicBezTo>
                    <a:pt x="3126" y="146"/>
                    <a:pt x="3123" y="147"/>
                    <a:pt x="3121" y="148"/>
                  </a:cubicBezTo>
                  <a:cubicBezTo>
                    <a:pt x="3114" y="150"/>
                    <a:pt x="3105" y="154"/>
                    <a:pt x="3097" y="161"/>
                  </a:cubicBezTo>
                  <a:cubicBezTo>
                    <a:pt x="3093" y="160"/>
                    <a:pt x="3089" y="159"/>
                    <a:pt x="3085" y="159"/>
                  </a:cubicBezTo>
                  <a:cubicBezTo>
                    <a:pt x="3076" y="159"/>
                    <a:pt x="3069" y="162"/>
                    <a:pt x="3064" y="163"/>
                  </a:cubicBezTo>
                  <a:lnTo>
                    <a:pt x="3061" y="164"/>
                  </a:lnTo>
                  <a:cubicBezTo>
                    <a:pt x="3055" y="166"/>
                    <a:pt x="3048" y="168"/>
                    <a:pt x="3040" y="170"/>
                  </a:cubicBezTo>
                  <a:cubicBezTo>
                    <a:pt x="3036" y="171"/>
                    <a:pt x="3020" y="175"/>
                    <a:pt x="3020" y="175"/>
                  </a:cubicBezTo>
                  <a:lnTo>
                    <a:pt x="3014" y="180"/>
                  </a:lnTo>
                  <a:cubicBezTo>
                    <a:pt x="3013" y="181"/>
                    <a:pt x="3012" y="182"/>
                    <a:pt x="3010" y="183"/>
                  </a:cubicBezTo>
                  <a:cubicBezTo>
                    <a:pt x="3005" y="188"/>
                    <a:pt x="2997" y="194"/>
                    <a:pt x="2990" y="203"/>
                  </a:cubicBezTo>
                  <a:cubicBezTo>
                    <a:pt x="2984" y="211"/>
                    <a:pt x="2981" y="219"/>
                    <a:pt x="2978" y="226"/>
                  </a:cubicBezTo>
                  <a:cubicBezTo>
                    <a:pt x="2977" y="228"/>
                    <a:pt x="2976" y="231"/>
                    <a:pt x="2975" y="233"/>
                  </a:cubicBezTo>
                  <a:cubicBezTo>
                    <a:pt x="2957" y="244"/>
                    <a:pt x="2951" y="262"/>
                    <a:pt x="2949" y="272"/>
                  </a:cubicBezTo>
                  <a:cubicBezTo>
                    <a:pt x="2948" y="273"/>
                    <a:pt x="2948" y="275"/>
                    <a:pt x="2947" y="276"/>
                  </a:cubicBezTo>
                  <a:cubicBezTo>
                    <a:pt x="2933" y="290"/>
                    <a:pt x="2936" y="309"/>
                    <a:pt x="2943" y="322"/>
                  </a:cubicBezTo>
                  <a:lnTo>
                    <a:pt x="2930" y="326"/>
                  </a:lnTo>
                  <a:lnTo>
                    <a:pt x="2925" y="340"/>
                  </a:lnTo>
                  <a:cubicBezTo>
                    <a:pt x="2915" y="347"/>
                    <a:pt x="2906" y="353"/>
                    <a:pt x="2896" y="358"/>
                  </a:cubicBezTo>
                  <a:cubicBezTo>
                    <a:pt x="2877" y="368"/>
                    <a:pt x="2862" y="383"/>
                    <a:pt x="2853" y="400"/>
                  </a:cubicBezTo>
                  <a:lnTo>
                    <a:pt x="2845" y="417"/>
                  </a:lnTo>
                  <a:lnTo>
                    <a:pt x="2871" y="457"/>
                  </a:lnTo>
                  <a:lnTo>
                    <a:pt x="2839" y="481"/>
                  </a:lnTo>
                  <a:lnTo>
                    <a:pt x="2877" y="549"/>
                  </a:lnTo>
                  <a:cubicBezTo>
                    <a:pt x="2877" y="549"/>
                    <a:pt x="2903" y="541"/>
                    <a:pt x="2904" y="541"/>
                  </a:cubicBezTo>
                  <a:cubicBezTo>
                    <a:pt x="2904" y="542"/>
                    <a:pt x="2906" y="543"/>
                    <a:pt x="2909" y="547"/>
                  </a:cubicBezTo>
                  <a:cubicBezTo>
                    <a:pt x="2925" y="565"/>
                    <a:pt x="2943" y="574"/>
                    <a:pt x="2969" y="577"/>
                  </a:cubicBezTo>
                  <a:cubicBezTo>
                    <a:pt x="2970" y="577"/>
                    <a:pt x="2971" y="578"/>
                    <a:pt x="2972" y="578"/>
                  </a:cubicBezTo>
                  <a:lnTo>
                    <a:pt x="2975" y="610"/>
                  </a:lnTo>
                  <a:lnTo>
                    <a:pt x="3029" y="605"/>
                  </a:lnTo>
                  <a:lnTo>
                    <a:pt x="3035" y="610"/>
                  </a:lnTo>
                  <a:lnTo>
                    <a:pt x="3054" y="603"/>
                  </a:lnTo>
                  <a:cubicBezTo>
                    <a:pt x="3064" y="599"/>
                    <a:pt x="3073" y="598"/>
                    <a:pt x="3082" y="598"/>
                  </a:cubicBezTo>
                  <a:cubicBezTo>
                    <a:pt x="3082" y="598"/>
                    <a:pt x="3083" y="598"/>
                    <a:pt x="3083" y="598"/>
                  </a:cubicBezTo>
                  <a:lnTo>
                    <a:pt x="3079" y="618"/>
                  </a:lnTo>
                  <a:cubicBezTo>
                    <a:pt x="3075" y="637"/>
                    <a:pt x="3069" y="642"/>
                    <a:pt x="3052" y="645"/>
                  </a:cubicBezTo>
                  <a:lnTo>
                    <a:pt x="3050" y="645"/>
                  </a:lnTo>
                  <a:cubicBezTo>
                    <a:pt x="3043" y="645"/>
                    <a:pt x="3037" y="646"/>
                    <a:pt x="3032" y="649"/>
                  </a:cubicBezTo>
                  <a:cubicBezTo>
                    <a:pt x="3022" y="653"/>
                    <a:pt x="3015" y="658"/>
                    <a:pt x="3009" y="663"/>
                  </a:cubicBezTo>
                  <a:cubicBezTo>
                    <a:pt x="3004" y="667"/>
                    <a:pt x="3000" y="672"/>
                    <a:pt x="2995" y="676"/>
                  </a:cubicBezTo>
                  <a:lnTo>
                    <a:pt x="2991" y="672"/>
                  </a:lnTo>
                  <a:lnTo>
                    <a:pt x="2967" y="701"/>
                  </a:lnTo>
                  <a:lnTo>
                    <a:pt x="2963" y="706"/>
                  </a:lnTo>
                  <a:lnTo>
                    <a:pt x="2962" y="707"/>
                  </a:lnTo>
                  <a:lnTo>
                    <a:pt x="2954" y="715"/>
                  </a:lnTo>
                  <a:lnTo>
                    <a:pt x="2958" y="726"/>
                  </a:lnTo>
                  <a:lnTo>
                    <a:pt x="2952" y="763"/>
                  </a:lnTo>
                  <a:lnTo>
                    <a:pt x="2929" y="763"/>
                  </a:lnTo>
                  <a:lnTo>
                    <a:pt x="2950" y="777"/>
                  </a:lnTo>
                  <a:lnTo>
                    <a:pt x="2949" y="785"/>
                  </a:lnTo>
                  <a:lnTo>
                    <a:pt x="2924" y="793"/>
                  </a:lnTo>
                  <a:lnTo>
                    <a:pt x="2909" y="783"/>
                  </a:lnTo>
                  <a:cubicBezTo>
                    <a:pt x="2903" y="778"/>
                    <a:pt x="2896" y="774"/>
                    <a:pt x="2889" y="770"/>
                  </a:cubicBezTo>
                  <a:cubicBezTo>
                    <a:pt x="2881" y="765"/>
                    <a:pt x="2873" y="763"/>
                    <a:pt x="2864" y="763"/>
                  </a:cubicBezTo>
                  <a:cubicBezTo>
                    <a:pt x="2849" y="763"/>
                    <a:pt x="2835" y="770"/>
                    <a:pt x="2826" y="784"/>
                  </a:cubicBezTo>
                  <a:lnTo>
                    <a:pt x="2764" y="783"/>
                  </a:lnTo>
                  <a:lnTo>
                    <a:pt x="2759" y="723"/>
                  </a:lnTo>
                  <a:lnTo>
                    <a:pt x="2725" y="780"/>
                  </a:lnTo>
                  <a:cubicBezTo>
                    <a:pt x="2722" y="778"/>
                    <a:pt x="2719" y="775"/>
                    <a:pt x="2717" y="772"/>
                  </a:cubicBezTo>
                  <a:cubicBezTo>
                    <a:pt x="2711" y="762"/>
                    <a:pt x="2700" y="750"/>
                    <a:pt x="2685" y="743"/>
                  </a:cubicBezTo>
                  <a:cubicBezTo>
                    <a:pt x="2678" y="740"/>
                    <a:pt x="2676" y="739"/>
                    <a:pt x="2677" y="729"/>
                  </a:cubicBezTo>
                  <a:cubicBezTo>
                    <a:pt x="2680" y="722"/>
                    <a:pt x="2681" y="714"/>
                    <a:pt x="2681" y="707"/>
                  </a:cubicBezTo>
                  <a:lnTo>
                    <a:pt x="2691" y="650"/>
                  </a:lnTo>
                  <a:lnTo>
                    <a:pt x="2656" y="673"/>
                  </a:lnTo>
                  <a:cubicBezTo>
                    <a:pt x="2655" y="672"/>
                    <a:pt x="2655" y="672"/>
                    <a:pt x="2654" y="671"/>
                  </a:cubicBezTo>
                  <a:lnTo>
                    <a:pt x="2638" y="660"/>
                  </a:lnTo>
                  <a:lnTo>
                    <a:pt x="2636" y="663"/>
                  </a:lnTo>
                  <a:cubicBezTo>
                    <a:pt x="2630" y="661"/>
                    <a:pt x="2624" y="660"/>
                    <a:pt x="2618" y="660"/>
                  </a:cubicBezTo>
                  <a:cubicBezTo>
                    <a:pt x="2615" y="660"/>
                    <a:pt x="2610" y="660"/>
                    <a:pt x="2606" y="661"/>
                  </a:cubicBezTo>
                  <a:lnTo>
                    <a:pt x="2589" y="602"/>
                  </a:lnTo>
                  <a:lnTo>
                    <a:pt x="2573" y="644"/>
                  </a:lnTo>
                  <a:lnTo>
                    <a:pt x="2545" y="657"/>
                  </a:lnTo>
                  <a:cubicBezTo>
                    <a:pt x="2535" y="658"/>
                    <a:pt x="2528" y="660"/>
                    <a:pt x="2521" y="664"/>
                  </a:cubicBezTo>
                  <a:cubicBezTo>
                    <a:pt x="2519" y="660"/>
                    <a:pt x="2517" y="656"/>
                    <a:pt x="2514" y="653"/>
                  </a:cubicBezTo>
                  <a:lnTo>
                    <a:pt x="2515" y="642"/>
                  </a:lnTo>
                  <a:lnTo>
                    <a:pt x="2489" y="637"/>
                  </a:lnTo>
                  <a:lnTo>
                    <a:pt x="2450" y="624"/>
                  </a:lnTo>
                  <a:lnTo>
                    <a:pt x="2449" y="636"/>
                  </a:lnTo>
                  <a:cubicBezTo>
                    <a:pt x="2425" y="643"/>
                    <a:pt x="2415" y="665"/>
                    <a:pt x="2411" y="675"/>
                  </a:cubicBezTo>
                  <a:cubicBezTo>
                    <a:pt x="2409" y="678"/>
                    <a:pt x="2408" y="682"/>
                    <a:pt x="2407" y="686"/>
                  </a:cubicBezTo>
                  <a:cubicBezTo>
                    <a:pt x="2403" y="688"/>
                    <a:pt x="2399" y="691"/>
                    <a:pt x="2394" y="695"/>
                  </a:cubicBezTo>
                  <a:cubicBezTo>
                    <a:pt x="2386" y="701"/>
                    <a:pt x="2377" y="707"/>
                    <a:pt x="2369" y="716"/>
                  </a:cubicBezTo>
                  <a:cubicBezTo>
                    <a:pt x="2363" y="714"/>
                    <a:pt x="2358" y="714"/>
                    <a:pt x="2353" y="714"/>
                  </a:cubicBezTo>
                  <a:cubicBezTo>
                    <a:pt x="2340" y="714"/>
                    <a:pt x="2317" y="718"/>
                    <a:pt x="2305" y="749"/>
                  </a:cubicBezTo>
                  <a:cubicBezTo>
                    <a:pt x="2304" y="749"/>
                    <a:pt x="2297" y="749"/>
                    <a:pt x="2297" y="749"/>
                  </a:cubicBezTo>
                  <a:cubicBezTo>
                    <a:pt x="2295" y="748"/>
                    <a:pt x="2292" y="748"/>
                    <a:pt x="2290" y="748"/>
                  </a:cubicBezTo>
                  <a:cubicBezTo>
                    <a:pt x="2244" y="748"/>
                    <a:pt x="2233" y="779"/>
                    <a:pt x="2229" y="802"/>
                  </a:cubicBezTo>
                  <a:cubicBezTo>
                    <a:pt x="2228" y="809"/>
                    <a:pt x="2227" y="816"/>
                    <a:pt x="2224" y="824"/>
                  </a:cubicBezTo>
                  <a:lnTo>
                    <a:pt x="2219" y="825"/>
                  </a:lnTo>
                  <a:cubicBezTo>
                    <a:pt x="2218" y="824"/>
                    <a:pt x="2216" y="823"/>
                    <a:pt x="2214" y="821"/>
                  </a:cubicBezTo>
                  <a:cubicBezTo>
                    <a:pt x="2212" y="819"/>
                    <a:pt x="2209" y="817"/>
                    <a:pt x="2206" y="815"/>
                  </a:cubicBezTo>
                  <a:lnTo>
                    <a:pt x="2203" y="812"/>
                  </a:lnTo>
                  <a:lnTo>
                    <a:pt x="2184" y="799"/>
                  </a:lnTo>
                  <a:lnTo>
                    <a:pt x="2165" y="811"/>
                  </a:lnTo>
                  <a:cubicBezTo>
                    <a:pt x="2163" y="813"/>
                    <a:pt x="2161" y="814"/>
                    <a:pt x="2158" y="815"/>
                  </a:cubicBezTo>
                  <a:cubicBezTo>
                    <a:pt x="2151" y="819"/>
                    <a:pt x="2144" y="824"/>
                    <a:pt x="2136" y="831"/>
                  </a:cubicBezTo>
                  <a:cubicBezTo>
                    <a:pt x="2121" y="844"/>
                    <a:pt x="2103" y="847"/>
                    <a:pt x="2085" y="849"/>
                  </a:cubicBezTo>
                  <a:cubicBezTo>
                    <a:pt x="2069" y="838"/>
                    <a:pt x="2052" y="832"/>
                    <a:pt x="2034" y="832"/>
                  </a:cubicBezTo>
                  <a:cubicBezTo>
                    <a:pt x="2025" y="832"/>
                    <a:pt x="2016" y="833"/>
                    <a:pt x="2008" y="836"/>
                  </a:cubicBezTo>
                  <a:cubicBezTo>
                    <a:pt x="2008" y="836"/>
                    <a:pt x="2007" y="836"/>
                    <a:pt x="2007" y="836"/>
                  </a:cubicBezTo>
                  <a:lnTo>
                    <a:pt x="2015" y="802"/>
                  </a:lnTo>
                  <a:lnTo>
                    <a:pt x="1951" y="835"/>
                  </a:lnTo>
                  <a:lnTo>
                    <a:pt x="1949" y="836"/>
                  </a:lnTo>
                  <a:cubicBezTo>
                    <a:pt x="1944" y="838"/>
                    <a:pt x="1936" y="841"/>
                    <a:pt x="1929" y="849"/>
                  </a:cubicBezTo>
                  <a:cubicBezTo>
                    <a:pt x="1923" y="855"/>
                    <a:pt x="1921" y="862"/>
                    <a:pt x="1920" y="868"/>
                  </a:cubicBezTo>
                  <a:cubicBezTo>
                    <a:pt x="1910" y="866"/>
                    <a:pt x="1900" y="865"/>
                    <a:pt x="1891" y="863"/>
                  </a:cubicBezTo>
                  <a:cubicBezTo>
                    <a:pt x="1887" y="863"/>
                    <a:pt x="1882" y="860"/>
                    <a:pt x="1880" y="856"/>
                  </a:cubicBezTo>
                  <a:cubicBezTo>
                    <a:pt x="1880" y="855"/>
                    <a:pt x="1879" y="854"/>
                    <a:pt x="1880" y="853"/>
                  </a:cubicBezTo>
                  <a:cubicBezTo>
                    <a:pt x="1898" y="812"/>
                    <a:pt x="1874" y="782"/>
                    <a:pt x="1866" y="772"/>
                  </a:cubicBezTo>
                  <a:cubicBezTo>
                    <a:pt x="1855" y="759"/>
                    <a:pt x="1836" y="735"/>
                    <a:pt x="1801" y="735"/>
                  </a:cubicBezTo>
                  <a:cubicBezTo>
                    <a:pt x="1800" y="735"/>
                    <a:pt x="1798" y="735"/>
                    <a:pt x="1797" y="736"/>
                  </a:cubicBezTo>
                  <a:cubicBezTo>
                    <a:pt x="1777" y="737"/>
                    <a:pt x="1751" y="738"/>
                    <a:pt x="1726" y="754"/>
                  </a:cubicBezTo>
                  <a:cubicBezTo>
                    <a:pt x="1725" y="755"/>
                    <a:pt x="1724" y="756"/>
                    <a:pt x="1723" y="756"/>
                  </a:cubicBezTo>
                  <a:cubicBezTo>
                    <a:pt x="1712" y="743"/>
                    <a:pt x="1697" y="741"/>
                    <a:pt x="1688" y="740"/>
                  </a:cubicBezTo>
                  <a:cubicBezTo>
                    <a:pt x="1687" y="740"/>
                    <a:pt x="1687" y="740"/>
                    <a:pt x="1686" y="740"/>
                  </a:cubicBezTo>
                  <a:lnTo>
                    <a:pt x="1660" y="734"/>
                  </a:lnTo>
                  <a:lnTo>
                    <a:pt x="1649" y="757"/>
                  </a:lnTo>
                  <a:cubicBezTo>
                    <a:pt x="1648" y="759"/>
                    <a:pt x="1648" y="760"/>
                    <a:pt x="1647" y="761"/>
                  </a:cubicBezTo>
                  <a:cubicBezTo>
                    <a:pt x="1645" y="765"/>
                    <a:pt x="1642" y="770"/>
                    <a:pt x="1641" y="777"/>
                  </a:cubicBezTo>
                  <a:cubicBezTo>
                    <a:pt x="1637" y="796"/>
                    <a:pt x="1629" y="811"/>
                    <a:pt x="1614" y="828"/>
                  </a:cubicBezTo>
                  <a:cubicBezTo>
                    <a:pt x="1604" y="838"/>
                    <a:pt x="1596" y="844"/>
                    <a:pt x="1585" y="847"/>
                  </a:cubicBezTo>
                  <a:cubicBezTo>
                    <a:pt x="1582" y="847"/>
                    <a:pt x="1579" y="848"/>
                    <a:pt x="1576" y="849"/>
                  </a:cubicBezTo>
                  <a:cubicBezTo>
                    <a:pt x="1564" y="851"/>
                    <a:pt x="1548" y="854"/>
                    <a:pt x="1535" y="865"/>
                  </a:cubicBezTo>
                  <a:cubicBezTo>
                    <a:pt x="1527" y="872"/>
                    <a:pt x="1516" y="874"/>
                    <a:pt x="1498" y="876"/>
                  </a:cubicBezTo>
                  <a:cubicBezTo>
                    <a:pt x="1493" y="877"/>
                    <a:pt x="1488" y="878"/>
                    <a:pt x="1482" y="879"/>
                  </a:cubicBezTo>
                  <a:cubicBezTo>
                    <a:pt x="1475" y="880"/>
                    <a:pt x="1470" y="883"/>
                    <a:pt x="1467" y="884"/>
                  </a:cubicBezTo>
                  <a:cubicBezTo>
                    <a:pt x="1466" y="885"/>
                    <a:pt x="1466" y="885"/>
                    <a:pt x="1464" y="886"/>
                  </a:cubicBezTo>
                  <a:lnTo>
                    <a:pt x="1447" y="895"/>
                  </a:lnTo>
                  <a:cubicBezTo>
                    <a:pt x="1437" y="895"/>
                    <a:pt x="1427" y="899"/>
                    <a:pt x="1418" y="906"/>
                  </a:cubicBezTo>
                  <a:cubicBezTo>
                    <a:pt x="1417" y="907"/>
                    <a:pt x="1415" y="908"/>
                    <a:pt x="1405" y="908"/>
                  </a:cubicBezTo>
                  <a:cubicBezTo>
                    <a:pt x="1402" y="908"/>
                    <a:pt x="1400" y="908"/>
                    <a:pt x="1397" y="908"/>
                  </a:cubicBezTo>
                  <a:cubicBezTo>
                    <a:pt x="1394" y="908"/>
                    <a:pt x="1390" y="908"/>
                    <a:pt x="1387" y="908"/>
                  </a:cubicBezTo>
                  <a:lnTo>
                    <a:pt x="1385" y="906"/>
                  </a:lnTo>
                  <a:cubicBezTo>
                    <a:pt x="1380" y="901"/>
                    <a:pt x="1376" y="896"/>
                    <a:pt x="1372" y="892"/>
                  </a:cubicBezTo>
                  <a:cubicBezTo>
                    <a:pt x="1372" y="892"/>
                    <a:pt x="1372" y="893"/>
                    <a:pt x="1373" y="893"/>
                  </a:cubicBezTo>
                  <a:lnTo>
                    <a:pt x="1356" y="903"/>
                  </a:lnTo>
                  <a:cubicBezTo>
                    <a:pt x="1356" y="903"/>
                    <a:pt x="1356" y="903"/>
                    <a:pt x="1356" y="903"/>
                  </a:cubicBezTo>
                  <a:lnTo>
                    <a:pt x="1372" y="892"/>
                  </a:lnTo>
                  <a:cubicBezTo>
                    <a:pt x="1369" y="886"/>
                    <a:pt x="1361" y="873"/>
                    <a:pt x="1345" y="869"/>
                  </a:cubicBezTo>
                  <a:cubicBezTo>
                    <a:pt x="1344" y="869"/>
                    <a:pt x="1344" y="869"/>
                    <a:pt x="1343" y="868"/>
                  </a:cubicBezTo>
                  <a:cubicBezTo>
                    <a:pt x="1347" y="866"/>
                    <a:pt x="1351" y="864"/>
                    <a:pt x="1355" y="861"/>
                  </a:cubicBezTo>
                  <a:cubicBezTo>
                    <a:pt x="1356" y="861"/>
                    <a:pt x="1357" y="861"/>
                    <a:pt x="1360" y="861"/>
                  </a:cubicBezTo>
                  <a:cubicBezTo>
                    <a:pt x="1385" y="859"/>
                    <a:pt x="1405" y="845"/>
                    <a:pt x="1417" y="821"/>
                  </a:cubicBezTo>
                  <a:lnTo>
                    <a:pt x="1424" y="805"/>
                  </a:lnTo>
                  <a:lnTo>
                    <a:pt x="1416" y="790"/>
                  </a:lnTo>
                  <a:cubicBezTo>
                    <a:pt x="1415" y="790"/>
                    <a:pt x="1415" y="789"/>
                    <a:pt x="1414" y="787"/>
                  </a:cubicBezTo>
                  <a:cubicBezTo>
                    <a:pt x="1411" y="780"/>
                    <a:pt x="1406" y="767"/>
                    <a:pt x="1394" y="759"/>
                  </a:cubicBezTo>
                  <a:cubicBezTo>
                    <a:pt x="1392" y="753"/>
                    <a:pt x="1389" y="745"/>
                    <a:pt x="1381" y="737"/>
                  </a:cubicBezTo>
                  <a:cubicBezTo>
                    <a:pt x="1374" y="730"/>
                    <a:pt x="1366" y="728"/>
                    <a:pt x="1362" y="727"/>
                  </a:cubicBezTo>
                  <a:cubicBezTo>
                    <a:pt x="1354" y="724"/>
                    <a:pt x="1316" y="711"/>
                    <a:pt x="1316" y="711"/>
                  </a:cubicBezTo>
                  <a:lnTo>
                    <a:pt x="1286" y="740"/>
                  </a:lnTo>
                  <a:cubicBezTo>
                    <a:pt x="1275" y="751"/>
                    <a:pt x="1265" y="762"/>
                    <a:pt x="1254" y="772"/>
                  </a:cubicBezTo>
                  <a:cubicBezTo>
                    <a:pt x="1254" y="772"/>
                    <a:pt x="1253" y="772"/>
                    <a:pt x="1253" y="772"/>
                  </a:cubicBezTo>
                  <a:cubicBezTo>
                    <a:pt x="1243" y="746"/>
                    <a:pt x="1223" y="740"/>
                    <a:pt x="1207" y="740"/>
                  </a:cubicBezTo>
                  <a:cubicBezTo>
                    <a:pt x="1204" y="740"/>
                    <a:pt x="1200" y="740"/>
                    <a:pt x="1197" y="741"/>
                  </a:cubicBezTo>
                  <a:lnTo>
                    <a:pt x="1173" y="744"/>
                  </a:lnTo>
                  <a:lnTo>
                    <a:pt x="1168" y="775"/>
                  </a:lnTo>
                  <a:cubicBezTo>
                    <a:pt x="1167" y="775"/>
                    <a:pt x="1167" y="775"/>
                    <a:pt x="1167" y="775"/>
                  </a:cubicBezTo>
                  <a:cubicBezTo>
                    <a:pt x="1165" y="774"/>
                    <a:pt x="1163" y="774"/>
                    <a:pt x="1162" y="774"/>
                  </a:cubicBezTo>
                  <a:cubicBezTo>
                    <a:pt x="1129" y="774"/>
                    <a:pt x="1119" y="799"/>
                    <a:pt x="1114" y="811"/>
                  </a:cubicBezTo>
                  <a:cubicBezTo>
                    <a:pt x="1113" y="814"/>
                    <a:pt x="1112" y="816"/>
                    <a:pt x="1111" y="819"/>
                  </a:cubicBezTo>
                  <a:cubicBezTo>
                    <a:pt x="1104" y="821"/>
                    <a:pt x="1098" y="826"/>
                    <a:pt x="1093" y="829"/>
                  </a:cubicBezTo>
                  <a:lnTo>
                    <a:pt x="1075" y="843"/>
                  </a:lnTo>
                  <a:cubicBezTo>
                    <a:pt x="1064" y="853"/>
                    <a:pt x="1052" y="862"/>
                    <a:pt x="1040" y="871"/>
                  </a:cubicBezTo>
                  <a:cubicBezTo>
                    <a:pt x="1039" y="871"/>
                    <a:pt x="1036" y="872"/>
                    <a:pt x="1034" y="873"/>
                  </a:cubicBezTo>
                  <a:lnTo>
                    <a:pt x="1032" y="873"/>
                  </a:lnTo>
                  <a:cubicBezTo>
                    <a:pt x="1021" y="877"/>
                    <a:pt x="998" y="884"/>
                    <a:pt x="991" y="908"/>
                  </a:cubicBezTo>
                  <a:cubicBezTo>
                    <a:pt x="984" y="932"/>
                    <a:pt x="1000" y="952"/>
                    <a:pt x="1009" y="963"/>
                  </a:cubicBezTo>
                  <a:lnTo>
                    <a:pt x="1014" y="969"/>
                  </a:lnTo>
                  <a:lnTo>
                    <a:pt x="998" y="980"/>
                  </a:lnTo>
                  <a:lnTo>
                    <a:pt x="1008" y="1008"/>
                  </a:lnTo>
                  <a:cubicBezTo>
                    <a:pt x="1008" y="1010"/>
                    <a:pt x="1009" y="1011"/>
                    <a:pt x="1010" y="1013"/>
                  </a:cubicBezTo>
                  <a:cubicBezTo>
                    <a:pt x="1010" y="1015"/>
                    <a:pt x="1010" y="1016"/>
                    <a:pt x="1011" y="1019"/>
                  </a:cubicBezTo>
                  <a:cubicBezTo>
                    <a:pt x="1012" y="1022"/>
                    <a:pt x="1013" y="1024"/>
                    <a:pt x="1013" y="1027"/>
                  </a:cubicBezTo>
                  <a:cubicBezTo>
                    <a:pt x="1013" y="1027"/>
                    <a:pt x="1013" y="1027"/>
                    <a:pt x="1013" y="1027"/>
                  </a:cubicBezTo>
                  <a:cubicBezTo>
                    <a:pt x="1011" y="1029"/>
                    <a:pt x="1009" y="1030"/>
                    <a:pt x="1007" y="1032"/>
                  </a:cubicBezTo>
                  <a:cubicBezTo>
                    <a:pt x="1000" y="1039"/>
                    <a:pt x="995" y="1045"/>
                    <a:pt x="989" y="1052"/>
                  </a:cubicBezTo>
                  <a:cubicBezTo>
                    <a:pt x="985" y="1057"/>
                    <a:pt x="982" y="1061"/>
                    <a:pt x="978" y="1065"/>
                  </a:cubicBezTo>
                  <a:cubicBezTo>
                    <a:pt x="977" y="1066"/>
                    <a:pt x="976" y="1067"/>
                    <a:pt x="973" y="1067"/>
                  </a:cubicBezTo>
                  <a:cubicBezTo>
                    <a:pt x="971" y="1067"/>
                    <a:pt x="968" y="1066"/>
                    <a:pt x="966" y="1063"/>
                  </a:cubicBezTo>
                  <a:cubicBezTo>
                    <a:pt x="959" y="1056"/>
                    <a:pt x="951" y="1051"/>
                    <a:pt x="946" y="1048"/>
                  </a:cubicBezTo>
                  <a:cubicBezTo>
                    <a:pt x="945" y="1048"/>
                    <a:pt x="944" y="1048"/>
                    <a:pt x="943" y="1047"/>
                  </a:cubicBezTo>
                  <a:cubicBezTo>
                    <a:pt x="938" y="1044"/>
                    <a:pt x="933" y="1041"/>
                    <a:pt x="927" y="1038"/>
                  </a:cubicBezTo>
                  <a:lnTo>
                    <a:pt x="868" y="1003"/>
                  </a:lnTo>
                  <a:lnTo>
                    <a:pt x="825" y="1091"/>
                  </a:lnTo>
                  <a:lnTo>
                    <a:pt x="853" y="1106"/>
                  </a:lnTo>
                  <a:cubicBezTo>
                    <a:pt x="860" y="1111"/>
                    <a:pt x="868" y="1114"/>
                    <a:pt x="875" y="1118"/>
                  </a:cubicBezTo>
                  <a:cubicBezTo>
                    <a:pt x="880" y="1120"/>
                    <a:pt x="885" y="1122"/>
                    <a:pt x="889" y="1125"/>
                  </a:cubicBezTo>
                  <a:cubicBezTo>
                    <a:pt x="888" y="1126"/>
                    <a:pt x="887" y="1127"/>
                    <a:pt x="887" y="1129"/>
                  </a:cubicBezTo>
                  <a:cubicBezTo>
                    <a:pt x="857" y="1133"/>
                    <a:pt x="846" y="1157"/>
                    <a:pt x="842" y="1167"/>
                  </a:cubicBezTo>
                  <a:cubicBezTo>
                    <a:pt x="841" y="1170"/>
                    <a:pt x="839" y="1173"/>
                    <a:pt x="838" y="1174"/>
                  </a:cubicBezTo>
                  <a:lnTo>
                    <a:pt x="830" y="1184"/>
                  </a:lnTo>
                  <a:cubicBezTo>
                    <a:pt x="824" y="1186"/>
                    <a:pt x="819" y="1189"/>
                    <a:pt x="815" y="1193"/>
                  </a:cubicBezTo>
                  <a:cubicBezTo>
                    <a:pt x="804" y="1203"/>
                    <a:pt x="794" y="1209"/>
                    <a:pt x="783" y="1212"/>
                  </a:cubicBezTo>
                  <a:cubicBezTo>
                    <a:pt x="782" y="1212"/>
                    <a:pt x="781" y="1212"/>
                    <a:pt x="781" y="1212"/>
                  </a:cubicBezTo>
                  <a:lnTo>
                    <a:pt x="766" y="1211"/>
                  </a:lnTo>
                  <a:cubicBezTo>
                    <a:pt x="760" y="1211"/>
                    <a:pt x="754" y="1211"/>
                    <a:pt x="748" y="1210"/>
                  </a:cubicBezTo>
                  <a:cubicBezTo>
                    <a:pt x="738" y="1210"/>
                    <a:pt x="730" y="1210"/>
                    <a:pt x="724" y="1208"/>
                  </a:cubicBezTo>
                  <a:cubicBezTo>
                    <a:pt x="717" y="1206"/>
                    <a:pt x="709" y="1202"/>
                    <a:pt x="701" y="1198"/>
                  </a:cubicBezTo>
                  <a:cubicBezTo>
                    <a:pt x="696" y="1195"/>
                    <a:pt x="691" y="1192"/>
                    <a:pt x="686" y="1190"/>
                  </a:cubicBezTo>
                  <a:lnTo>
                    <a:pt x="654" y="1175"/>
                  </a:lnTo>
                  <a:lnTo>
                    <a:pt x="638" y="1214"/>
                  </a:lnTo>
                  <a:lnTo>
                    <a:pt x="637" y="1214"/>
                  </a:lnTo>
                  <a:lnTo>
                    <a:pt x="607" y="1251"/>
                  </a:lnTo>
                  <a:lnTo>
                    <a:pt x="600" y="1260"/>
                  </a:lnTo>
                  <a:lnTo>
                    <a:pt x="599" y="1284"/>
                  </a:lnTo>
                  <a:lnTo>
                    <a:pt x="603" y="1292"/>
                  </a:lnTo>
                  <a:cubicBezTo>
                    <a:pt x="610" y="1305"/>
                    <a:pt x="623" y="1319"/>
                    <a:pt x="652" y="1319"/>
                  </a:cubicBezTo>
                  <a:lnTo>
                    <a:pt x="653" y="1319"/>
                  </a:lnTo>
                  <a:cubicBezTo>
                    <a:pt x="666" y="1319"/>
                    <a:pt x="680" y="1319"/>
                    <a:pt x="693" y="1319"/>
                  </a:cubicBezTo>
                  <a:lnTo>
                    <a:pt x="736" y="1319"/>
                  </a:lnTo>
                  <a:cubicBezTo>
                    <a:pt x="739" y="1319"/>
                    <a:pt x="742" y="1320"/>
                    <a:pt x="745" y="1320"/>
                  </a:cubicBezTo>
                  <a:cubicBezTo>
                    <a:pt x="748" y="1320"/>
                    <a:pt x="752" y="1319"/>
                    <a:pt x="756" y="1318"/>
                  </a:cubicBezTo>
                  <a:lnTo>
                    <a:pt x="757" y="1320"/>
                  </a:lnTo>
                  <a:cubicBezTo>
                    <a:pt x="758" y="1321"/>
                    <a:pt x="758" y="1323"/>
                    <a:pt x="759" y="1324"/>
                  </a:cubicBezTo>
                  <a:cubicBezTo>
                    <a:pt x="761" y="1330"/>
                    <a:pt x="768" y="1345"/>
                    <a:pt x="784" y="1350"/>
                  </a:cubicBezTo>
                  <a:cubicBezTo>
                    <a:pt x="791" y="1365"/>
                    <a:pt x="806" y="1371"/>
                    <a:pt x="814" y="1375"/>
                  </a:cubicBezTo>
                  <a:cubicBezTo>
                    <a:pt x="815" y="1375"/>
                    <a:pt x="815" y="1375"/>
                    <a:pt x="816" y="1375"/>
                  </a:cubicBezTo>
                  <a:lnTo>
                    <a:pt x="824" y="1424"/>
                  </a:lnTo>
                  <a:lnTo>
                    <a:pt x="886" y="1424"/>
                  </a:lnTo>
                  <a:cubicBezTo>
                    <a:pt x="894" y="1430"/>
                    <a:pt x="902" y="1437"/>
                    <a:pt x="912" y="1443"/>
                  </a:cubicBezTo>
                  <a:cubicBezTo>
                    <a:pt x="923" y="1449"/>
                    <a:pt x="936" y="1453"/>
                    <a:pt x="949" y="1453"/>
                  </a:cubicBezTo>
                  <a:cubicBezTo>
                    <a:pt x="951" y="1453"/>
                    <a:pt x="953" y="1453"/>
                    <a:pt x="955" y="1453"/>
                  </a:cubicBezTo>
                  <a:cubicBezTo>
                    <a:pt x="961" y="1452"/>
                    <a:pt x="967" y="1452"/>
                    <a:pt x="972" y="1452"/>
                  </a:cubicBezTo>
                  <a:lnTo>
                    <a:pt x="988" y="1452"/>
                  </a:lnTo>
                  <a:cubicBezTo>
                    <a:pt x="1002" y="1452"/>
                    <a:pt x="1017" y="1452"/>
                    <a:pt x="1033" y="1447"/>
                  </a:cubicBezTo>
                  <a:lnTo>
                    <a:pt x="1042" y="1446"/>
                  </a:lnTo>
                  <a:lnTo>
                    <a:pt x="1043" y="1459"/>
                  </a:lnTo>
                  <a:lnTo>
                    <a:pt x="1073" y="1477"/>
                  </a:lnTo>
                  <a:lnTo>
                    <a:pt x="1066" y="1504"/>
                  </a:lnTo>
                  <a:lnTo>
                    <a:pt x="1081" y="1511"/>
                  </a:lnTo>
                  <a:cubicBezTo>
                    <a:pt x="1067" y="1523"/>
                    <a:pt x="1055" y="1541"/>
                    <a:pt x="1053" y="1568"/>
                  </a:cubicBezTo>
                  <a:lnTo>
                    <a:pt x="1053" y="1577"/>
                  </a:lnTo>
                  <a:cubicBezTo>
                    <a:pt x="1047" y="1580"/>
                    <a:pt x="1041" y="1585"/>
                    <a:pt x="1035" y="1589"/>
                  </a:cubicBezTo>
                  <a:cubicBezTo>
                    <a:pt x="1022" y="1600"/>
                    <a:pt x="1006" y="1608"/>
                    <a:pt x="988" y="1613"/>
                  </a:cubicBezTo>
                  <a:lnTo>
                    <a:pt x="964" y="1621"/>
                  </a:lnTo>
                  <a:lnTo>
                    <a:pt x="965" y="1678"/>
                  </a:lnTo>
                  <a:cubicBezTo>
                    <a:pt x="951" y="1690"/>
                    <a:pt x="941" y="1705"/>
                    <a:pt x="935" y="1724"/>
                  </a:cubicBezTo>
                  <a:cubicBezTo>
                    <a:pt x="935" y="1724"/>
                    <a:pt x="935" y="1724"/>
                    <a:pt x="935" y="1725"/>
                  </a:cubicBezTo>
                  <a:cubicBezTo>
                    <a:pt x="923" y="1725"/>
                    <a:pt x="912" y="1727"/>
                    <a:pt x="902" y="1729"/>
                  </a:cubicBezTo>
                  <a:lnTo>
                    <a:pt x="899" y="1729"/>
                  </a:lnTo>
                  <a:cubicBezTo>
                    <a:pt x="890" y="1731"/>
                    <a:pt x="881" y="1735"/>
                    <a:pt x="873" y="1739"/>
                  </a:cubicBezTo>
                  <a:cubicBezTo>
                    <a:pt x="864" y="1744"/>
                    <a:pt x="855" y="1750"/>
                    <a:pt x="846" y="1755"/>
                  </a:cubicBezTo>
                  <a:lnTo>
                    <a:pt x="818" y="1773"/>
                  </a:lnTo>
                  <a:lnTo>
                    <a:pt x="821" y="1804"/>
                  </a:lnTo>
                  <a:cubicBezTo>
                    <a:pt x="815" y="1807"/>
                    <a:pt x="809" y="1811"/>
                    <a:pt x="802" y="1814"/>
                  </a:cubicBezTo>
                  <a:cubicBezTo>
                    <a:pt x="788" y="1821"/>
                    <a:pt x="773" y="1829"/>
                    <a:pt x="758" y="1836"/>
                  </a:cubicBezTo>
                  <a:cubicBezTo>
                    <a:pt x="747" y="1842"/>
                    <a:pt x="739" y="1849"/>
                    <a:pt x="731" y="1855"/>
                  </a:cubicBezTo>
                  <a:cubicBezTo>
                    <a:pt x="731" y="1855"/>
                    <a:pt x="726" y="1859"/>
                    <a:pt x="725" y="1860"/>
                  </a:cubicBezTo>
                  <a:cubicBezTo>
                    <a:pt x="722" y="1859"/>
                    <a:pt x="718" y="1859"/>
                    <a:pt x="715" y="1859"/>
                  </a:cubicBezTo>
                  <a:cubicBezTo>
                    <a:pt x="705" y="1859"/>
                    <a:pt x="697" y="1862"/>
                    <a:pt x="690" y="1865"/>
                  </a:cubicBezTo>
                  <a:cubicBezTo>
                    <a:pt x="689" y="1865"/>
                    <a:pt x="688" y="1866"/>
                    <a:pt x="686" y="1866"/>
                  </a:cubicBezTo>
                  <a:lnTo>
                    <a:pt x="650" y="1876"/>
                  </a:lnTo>
                  <a:lnTo>
                    <a:pt x="666" y="1912"/>
                  </a:lnTo>
                  <a:cubicBezTo>
                    <a:pt x="662" y="1916"/>
                    <a:pt x="659" y="1919"/>
                    <a:pt x="657" y="1922"/>
                  </a:cubicBezTo>
                  <a:cubicBezTo>
                    <a:pt x="648" y="1939"/>
                    <a:pt x="653" y="1955"/>
                    <a:pt x="655" y="1962"/>
                  </a:cubicBezTo>
                  <a:lnTo>
                    <a:pt x="656" y="1964"/>
                  </a:lnTo>
                  <a:cubicBezTo>
                    <a:pt x="656" y="1966"/>
                    <a:pt x="657" y="1969"/>
                    <a:pt x="658" y="1971"/>
                  </a:cubicBezTo>
                  <a:cubicBezTo>
                    <a:pt x="657" y="1971"/>
                    <a:pt x="656" y="1971"/>
                    <a:pt x="655" y="1971"/>
                  </a:cubicBezTo>
                  <a:cubicBezTo>
                    <a:pt x="639" y="1971"/>
                    <a:pt x="623" y="1977"/>
                    <a:pt x="611" y="1981"/>
                  </a:cubicBezTo>
                  <a:cubicBezTo>
                    <a:pt x="608" y="1982"/>
                    <a:pt x="605" y="1984"/>
                    <a:pt x="602" y="1984"/>
                  </a:cubicBezTo>
                  <a:cubicBezTo>
                    <a:pt x="597" y="1986"/>
                    <a:pt x="592" y="1989"/>
                    <a:pt x="588" y="1991"/>
                  </a:cubicBezTo>
                  <a:cubicBezTo>
                    <a:pt x="585" y="1991"/>
                    <a:pt x="582" y="1990"/>
                    <a:pt x="579" y="1990"/>
                  </a:cubicBezTo>
                  <a:cubicBezTo>
                    <a:pt x="570" y="1990"/>
                    <a:pt x="561" y="1994"/>
                    <a:pt x="553" y="2000"/>
                  </a:cubicBezTo>
                  <a:cubicBezTo>
                    <a:pt x="548" y="2004"/>
                    <a:pt x="541" y="2008"/>
                    <a:pt x="532" y="2011"/>
                  </a:cubicBezTo>
                  <a:cubicBezTo>
                    <a:pt x="526" y="2014"/>
                    <a:pt x="522" y="2015"/>
                    <a:pt x="520" y="2015"/>
                  </a:cubicBezTo>
                  <a:cubicBezTo>
                    <a:pt x="499" y="2015"/>
                    <a:pt x="480" y="2023"/>
                    <a:pt x="462" y="2037"/>
                  </a:cubicBezTo>
                  <a:cubicBezTo>
                    <a:pt x="451" y="2046"/>
                    <a:pt x="441" y="2056"/>
                    <a:pt x="430" y="2065"/>
                  </a:cubicBezTo>
                  <a:lnTo>
                    <a:pt x="429" y="2066"/>
                  </a:lnTo>
                  <a:cubicBezTo>
                    <a:pt x="421" y="2073"/>
                    <a:pt x="413" y="2080"/>
                    <a:pt x="405" y="2087"/>
                  </a:cubicBezTo>
                  <a:cubicBezTo>
                    <a:pt x="403" y="2088"/>
                    <a:pt x="399" y="2090"/>
                    <a:pt x="396" y="2091"/>
                  </a:cubicBezTo>
                  <a:cubicBezTo>
                    <a:pt x="392" y="2093"/>
                    <a:pt x="388" y="2095"/>
                    <a:pt x="383" y="2096"/>
                  </a:cubicBezTo>
                  <a:lnTo>
                    <a:pt x="331" y="2117"/>
                  </a:lnTo>
                  <a:lnTo>
                    <a:pt x="353" y="2143"/>
                  </a:lnTo>
                  <a:cubicBezTo>
                    <a:pt x="352" y="2144"/>
                    <a:pt x="351" y="2145"/>
                    <a:pt x="349" y="2146"/>
                  </a:cubicBezTo>
                  <a:cubicBezTo>
                    <a:pt x="318" y="2147"/>
                    <a:pt x="291" y="2162"/>
                    <a:pt x="271" y="2189"/>
                  </a:cubicBezTo>
                  <a:cubicBezTo>
                    <a:pt x="269" y="2190"/>
                    <a:pt x="268" y="2191"/>
                    <a:pt x="266" y="2192"/>
                  </a:cubicBezTo>
                  <a:cubicBezTo>
                    <a:pt x="245" y="2209"/>
                    <a:pt x="235" y="2223"/>
                    <a:pt x="242" y="2247"/>
                  </a:cubicBezTo>
                  <a:lnTo>
                    <a:pt x="210" y="2279"/>
                  </a:lnTo>
                  <a:lnTo>
                    <a:pt x="255" y="2338"/>
                  </a:lnTo>
                  <a:lnTo>
                    <a:pt x="280" y="2322"/>
                  </a:lnTo>
                  <a:cubicBezTo>
                    <a:pt x="288" y="2318"/>
                    <a:pt x="295" y="2313"/>
                    <a:pt x="303" y="2309"/>
                  </a:cubicBezTo>
                  <a:cubicBezTo>
                    <a:pt x="321" y="2298"/>
                    <a:pt x="340" y="2287"/>
                    <a:pt x="357" y="2273"/>
                  </a:cubicBezTo>
                  <a:cubicBezTo>
                    <a:pt x="362" y="2269"/>
                    <a:pt x="368" y="2265"/>
                    <a:pt x="373" y="2260"/>
                  </a:cubicBezTo>
                  <a:cubicBezTo>
                    <a:pt x="372" y="2263"/>
                    <a:pt x="371" y="2266"/>
                    <a:pt x="370" y="2269"/>
                  </a:cubicBezTo>
                  <a:lnTo>
                    <a:pt x="364" y="2271"/>
                  </a:lnTo>
                  <a:lnTo>
                    <a:pt x="365" y="2282"/>
                  </a:lnTo>
                  <a:lnTo>
                    <a:pt x="349" y="2316"/>
                  </a:lnTo>
                  <a:lnTo>
                    <a:pt x="343" y="2327"/>
                  </a:lnTo>
                  <a:lnTo>
                    <a:pt x="342" y="2327"/>
                  </a:lnTo>
                  <a:lnTo>
                    <a:pt x="341" y="2329"/>
                  </a:lnTo>
                  <a:lnTo>
                    <a:pt x="330" y="2339"/>
                  </a:lnTo>
                  <a:lnTo>
                    <a:pt x="329" y="2339"/>
                  </a:lnTo>
                  <a:lnTo>
                    <a:pt x="317" y="2351"/>
                  </a:lnTo>
                  <a:lnTo>
                    <a:pt x="312" y="2356"/>
                  </a:lnTo>
                  <a:lnTo>
                    <a:pt x="280" y="2376"/>
                  </a:lnTo>
                  <a:lnTo>
                    <a:pt x="277" y="2376"/>
                  </a:lnTo>
                  <a:lnTo>
                    <a:pt x="263" y="2387"/>
                  </a:lnTo>
                  <a:lnTo>
                    <a:pt x="252" y="2394"/>
                  </a:lnTo>
                  <a:lnTo>
                    <a:pt x="227" y="2403"/>
                  </a:lnTo>
                  <a:lnTo>
                    <a:pt x="223" y="2404"/>
                  </a:lnTo>
                  <a:lnTo>
                    <a:pt x="216" y="2402"/>
                  </a:lnTo>
                  <a:cubicBezTo>
                    <a:pt x="204" y="2388"/>
                    <a:pt x="190" y="2381"/>
                    <a:pt x="173" y="2381"/>
                  </a:cubicBezTo>
                  <a:cubicBezTo>
                    <a:pt x="171" y="2381"/>
                    <a:pt x="169" y="2381"/>
                    <a:pt x="166" y="2382"/>
                  </a:cubicBezTo>
                  <a:cubicBezTo>
                    <a:pt x="165" y="2381"/>
                    <a:pt x="163" y="2381"/>
                    <a:pt x="161" y="2380"/>
                  </a:cubicBezTo>
                  <a:cubicBezTo>
                    <a:pt x="157" y="2379"/>
                    <a:pt x="154" y="2378"/>
                    <a:pt x="149" y="2377"/>
                  </a:cubicBezTo>
                  <a:lnTo>
                    <a:pt x="148" y="2377"/>
                  </a:lnTo>
                  <a:lnTo>
                    <a:pt x="129" y="2374"/>
                  </a:lnTo>
                  <a:lnTo>
                    <a:pt x="120" y="2380"/>
                  </a:lnTo>
                  <a:cubicBezTo>
                    <a:pt x="108" y="2387"/>
                    <a:pt x="99" y="2392"/>
                    <a:pt x="89" y="2395"/>
                  </a:cubicBezTo>
                  <a:cubicBezTo>
                    <a:pt x="41" y="2410"/>
                    <a:pt x="15" y="2447"/>
                    <a:pt x="24" y="2489"/>
                  </a:cubicBezTo>
                  <a:lnTo>
                    <a:pt x="24" y="2490"/>
                  </a:lnTo>
                  <a:lnTo>
                    <a:pt x="23" y="2493"/>
                  </a:lnTo>
                  <a:cubicBezTo>
                    <a:pt x="21" y="2500"/>
                    <a:pt x="18" y="2507"/>
                    <a:pt x="16" y="2514"/>
                  </a:cubicBezTo>
                  <a:cubicBezTo>
                    <a:pt x="15" y="2517"/>
                    <a:pt x="14" y="2521"/>
                    <a:pt x="13" y="2525"/>
                  </a:cubicBezTo>
                  <a:lnTo>
                    <a:pt x="0" y="2571"/>
                  </a:lnTo>
                  <a:lnTo>
                    <a:pt x="36" y="2571"/>
                  </a:lnTo>
                  <a:cubicBezTo>
                    <a:pt x="39" y="2576"/>
                    <a:pt x="42" y="2581"/>
                    <a:pt x="45" y="2586"/>
                  </a:cubicBezTo>
                  <a:lnTo>
                    <a:pt x="6" y="2618"/>
                  </a:lnTo>
                  <a:lnTo>
                    <a:pt x="64" y="2637"/>
                  </a:lnTo>
                  <a:cubicBezTo>
                    <a:pt x="66" y="2638"/>
                    <a:pt x="68" y="2638"/>
                    <a:pt x="70" y="2639"/>
                  </a:cubicBezTo>
                  <a:cubicBezTo>
                    <a:pt x="77" y="2642"/>
                    <a:pt x="85" y="2645"/>
                    <a:pt x="94" y="2646"/>
                  </a:cubicBezTo>
                  <a:cubicBezTo>
                    <a:pt x="108" y="2648"/>
                    <a:pt x="123" y="2649"/>
                    <a:pt x="137" y="2649"/>
                  </a:cubicBezTo>
                  <a:cubicBezTo>
                    <a:pt x="161" y="2649"/>
                    <a:pt x="185" y="2646"/>
                    <a:pt x="211" y="2641"/>
                  </a:cubicBezTo>
                  <a:cubicBezTo>
                    <a:pt x="209" y="2644"/>
                    <a:pt x="207" y="2647"/>
                    <a:pt x="206" y="2650"/>
                  </a:cubicBezTo>
                  <a:cubicBezTo>
                    <a:pt x="203" y="2655"/>
                    <a:pt x="201" y="2659"/>
                    <a:pt x="199" y="2662"/>
                  </a:cubicBezTo>
                  <a:lnTo>
                    <a:pt x="166" y="2703"/>
                  </a:lnTo>
                  <a:lnTo>
                    <a:pt x="214" y="2713"/>
                  </a:lnTo>
                  <a:cubicBezTo>
                    <a:pt x="214" y="2714"/>
                    <a:pt x="214" y="2715"/>
                    <a:pt x="215" y="2715"/>
                  </a:cubicBezTo>
                  <a:cubicBezTo>
                    <a:pt x="215" y="2716"/>
                    <a:pt x="214" y="2716"/>
                    <a:pt x="214" y="2716"/>
                  </a:cubicBezTo>
                  <a:cubicBezTo>
                    <a:pt x="207" y="2722"/>
                    <a:pt x="196" y="2731"/>
                    <a:pt x="191" y="2746"/>
                  </a:cubicBezTo>
                  <a:cubicBezTo>
                    <a:pt x="187" y="2750"/>
                    <a:pt x="183" y="2753"/>
                    <a:pt x="180" y="2755"/>
                  </a:cubicBezTo>
                  <a:cubicBezTo>
                    <a:pt x="175" y="2757"/>
                    <a:pt x="170" y="2759"/>
                    <a:pt x="163" y="2762"/>
                  </a:cubicBezTo>
                  <a:cubicBezTo>
                    <a:pt x="160" y="2763"/>
                    <a:pt x="156" y="2765"/>
                    <a:pt x="151" y="2767"/>
                  </a:cubicBezTo>
                  <a:lnTo>
                    <a:pt x="135" y="2773"/>
                  </a:lnTo>
                  <a:lnTo>
                    <a:pt x="127" y="2817"/>
                  </a:lnTo>
                  <a:lnTo>
                    <a:pt x="138" y="2835"/>
                  </a:lnTo>
                  <a:cubicBezTo>
                    <a:pt x="143" y="2843"/>
                    <a:pt x="148" y="2851"/>
                    <a:pt x="153" y="2859"/>
                  </a:cubicBezTo>
                  <a:lnTo>
                    <a:pt x="132" y="2878"/>
                  </a:lnTo>
                  <a:lnTo>
                    <a:pt x="158" y="2941"/>
                  </a:lnTo>
                  <a:lnTo>
                    <a:pt x="191" y="2941"/>
                  </a:lnTo>
                  <a:lnTo>
                    <a:pt x="193" y="2941"/>
                  </a:lnTo>
                  <a:lnTo>
                    <a:pt x="199" y="2941"/>
                  </a:lnTo>
                  <a:lnTo>
                    <a:pt x="213" y="2933"/>
                  </a:lnTo>
                  <a:cubicBezTo>
                    <a:pt x="216" y="2940"/>
                    <a:pt x="221" y="2946"/>
                    <a:pt x="227" y="2952"/>
                  </a:cubicBezTo>
                  <a:lnTo>
                    <a:pt x="232" y="2956"/>
                  </a:lnTo>
                  <a:lnTo>
                    <a:pt x="233" y="2956"/>
                  </a:lnTo>
                  <a:lnTo>
                    <a:pt x="232" y="2959"/>
                  </a:lnTo>
                  <a:lnTo>
                    <a:pt x="245" y="2999"/>
                  </a:lnTo>
                  <a:cubicBezTo>
                    <a:pt x="240" y="3006"/>
                    <a:pt x="254" y="3015"/>
                    <a:pt x="250" y="3026"/>
                  </a:cubicBezTo>
                  <a:cubicBezTo>
                    <a:pt x="243" y="3053"/>
                    <a:pt x="254" y="3077"/>
                    <a:pt x="278" y="3088"/>
                  </a:cubicBezTo>
                  <a:cubicBezTo>
                    <a:pt x="283" y="3090"/>
                    <a:pt x="288" y="3092"/>
                    <a:pt x="293" y="3095"/>
                  </a:cubicBezTo>
                  <a:cubicBezTo>
                    <a:pt x="298" y="3098"/>
                    <a:pt x="303" y="3101"/>
                    <a:pt x="308" y="3103"/>
                  </a:cubicBezTo>
                  <a:cubicBezTo>
                    <a:pt x="309" y="3105"/>
                    <a:pt x="310" y="3107"/>
                    <a:pt x="310" y="3108"/>
                  </a:cubicBezTo>
                  <a:cubicBezTo>
                    <a:pt x="312" y="3113"/>
                    <a:pt x="314" y="3117"/>
                    <a:pt x="316" y="3121"/>
                  </a:cubicBezTo>
                  <a:cubicBezTo>
                    <a:pt x="318" y="3124"/>
                    <a:pt x="320" y="3128"/>
                    <a:pt x="321" y="3132"/>
                  </a:cubicBezTo>
                  <a:cubicBezTo>
                    <a:pt x="322" y="3133"/>
                    <a:pt x="323" y="3135"/>
                    <a:pt x="324" y="3137"/>
                  </a:cubicBezTo>
                  <a:cubicBezTo>
                    <a:pt x="323" y="3144"/>
                    <a:pt x="325" y="3150"/>
                    <a:pt x="327" y="3154"/>
                  </a:cubicBezTo>
                  <a:cubicBezTo>
                    <a:pt x="321" y="3161"/>
                    <a:pt x="319" y="3168"/>
                    <a:pt x="318" y="3172"/>
                  </a:cubicBezTo>
                  <a:lnTo>
                    <a:pt x="312" y="3190"/>
                  </a:lnTo>
                  <a:lnTo>
                    <a:pt x="326" y="3205"/>
                  </a:lnTo>
                  <a:cubicBezTo>
                    <a:pt x="334" y="3214"/>
                    <a:pt x="345" y="3219"/>
                    <a:pt x="356" y="3220"/>
                  </a:cubicBezTo>
                  <a:lnTo>
                    <a:pt x="340" y="3234"/>
                  </a:lnTo>
                  <a:lnTo>
                    <a:pt x="337" y="3242"/>
                  </a:lnTo>
                  <a:cubicBezTo>
                    <a:pt x="328" y="3268"/>
                    <a:pt x="340" y="3289"/>
                    <a:pt x="349" y="3304"/>
                  </a:cubicBezTo>
                  <a:cubicBezTo>
                    <a:pt x="351" y="3307"/>
                    <a:pt x="352" y="3309"/>
                    <a:pt x="353" y="3312"/>
                  </a:cubicBezTo>
                  <a:cubicBezTo>
                    <a:pt x="361" y="3327"/>
                    <a:pt x="372" y="3340"/>
                    <a:pt x="381" y="3351"/>
                  </a:cubicBezTo>
                  <a:cubicBezTo>
                    <a:pt x="384" y="3354"/>
                    <a:pt x="386" y="3357"/>
                    <a:pt x="388" y="3359"/>
                  </a:cubicBezTo>
                  <a:cubicBezTo>
                    <a:pt x="391" y="3363"/>
                    <a:pt x="395" y="3366"/>
                    <a:pt x="398" y="3368"/>
                  </a:cubicBezTo>
                  <a:cubicBezTo>
                    <a:pt x="396" y="3378"/>
                    <a:pt x="395" y="3389"/>
                    <a:pt x="395" y="3401"/>
                  </a:cubicBezTo>
                  <a:cubicBezTo>
                    <a:pt x="392" y="3405"/>
                    <a:pt x="389" y="3408"/>
                    <a:pt x="387" y="3411"/>
                  </a:cubicBezTo>
                  <a:cubicBezTo>
                    <a:pt x="384" y="3415"/>
                    <a:pt x="380" y="3420"/>
                    <a:pt x="378" y="3421"/>
                  </a:cubicBezTo>
                  <a:cubicBezTo>
                    <a:pt x="366" y="3426"/>
                    <a:pt x="361" y="3435"/>
                    <a:pt x="359" y="3438"/>
                  </a:cubicBezTo>
                  <a:lnTo>
                    <a:pt x="333" y="3475"/>
                  </a:lnTo>
                  <a:lnTo>
                    <a:pt x="435" y="3509"/>
                  </a:lnTo>
                  <a:lnTo>
                    <a:pt x="449" y="3487"/>
                  </a:lnTo>
                  <a:cubicBezTo>
                    <a:pt x="451" y="3483"/>
                    <a:pt x="454" y="3479"/>
                    <a:pt x="458" y="3476"/>
                  </a:cubicBezTo>
                  <a:cubicBezTo>
                    <a:pt x="461" y="3483"/>
                    <a:pt x="464" y="3489"/>
                    <a:pt x="467" y="3496"/>
                  </a:cubicBezTo>
                  <a:cubicBezTo>
                    <a:pt x="454" y="3527"/>
                    <a:pt x="458" y="3544"/>
                    <a:pt x="481" y="3569"/>
                  </a:cubicBezTo>
                  <a:cubicBezTo>
                    <a:pt x="493" y="3589"/>
                    <a:pt x="509" y="3602"/>
                    <a:pt x="530" y="3606"/>
                  </a:cubicBezTo>
                  <a:cubicBezTo>
                    <a:pt x="531" y="3608"/>
                    <a:pt x="532" y="3610"/>
                    <a:pt x="533" y="3613"/>
                  </a:cubicBezTo>
                  <a:cubicBezTo>
                    <a:pt x="526" y="3622"/>
                    <a:pt x="517" y="3633"/>
                    <a:pt x="512" y="3648"/>
                  </a:cubicBezTo>
                  <a:cubicBezTo>
                    <a:pt x="510" y="3652"/>
                    <a:pt x="506" y="3655"/>
                    <a:pt x="494" y="3663"/>
                  </a:cubicBezTo>
                  <a:cubicBezTo>
                    <a:pt x="486" y="3668"/>
                    <a:pt x="476" y="3674"/>
                    <a:pt x="467" y="3683"/>
                  </a:cubicBezTo>
                  <a:cubicBezTo>
                    <a:pt x="445" y="3691"/>
                    <a:pt x="430" y="3705"/>
                    <a:pt x="418" y="3717"/>
                  </a:cubicBezTo>
                  <a:lnTo>
                    <a:pt x="416" y="3718"/>
                  </a:lnTo>
                  <a:cubicBezTo>
                    <a:pt x="414" y="3721"/>
                    <a:pt x="412" y="3723"/>
                    <a:pt x="409" y="3725"/>
                  </a:cubicBezTo>
                  <a:cubicBezTo>
                    <a:pt x="408" y="3726"/>
                    <a:pt x="406" y="3727"/>
                    <a:pt x="404" y="3729"/>
                  </a:cubicBezTo>
                  <a:cubicBezTo>
                    <a:pt x="382" y="3731"/>
                    <a:pt x="372" y="3747"/>
                    <a:pt x="368" y="3755"/>
                  </a:cubicBezTo>
                  <a:lnTo>
                    <a:pt x="362" y="3761"/>
                  </a:lnTo>
                  <a:lnTo>
                    <a:pt x="360" y="3771"/>
                  </a:lnTo>
                  <a:lnTo>
                    <a:pt x="359" y="3771"/>
                  </a:lnTo>
                  <a:lnTo>
                    <a:pt x="356" y="3788"/>
                  </a:lnTo>
                  <a:lnTo>
                    <a:pt x="351" y="3804"/>
                  </a:lnTo>
                  <a:lnTo>
                    <a:pt x="352" y="3804"/>
                  </a:lnTo>
                  <a:lnTo>
                    <a:pt x="345" y="3844"/>
                  </a:lnTo>
                  <a:lnTo>
                    <a:pt x="340" y="3846"/>
                  </a:lnTo>
                  <a:lnTo>
                    <a:pt x="344" y="3854"/>
                  </a:lnTo>
                  <a:lnTo>
                    <a:pt x="343" y="3862"/>
                  </a:lnTo>
                  <a:lnTo>
                    <a:pt x="348" y="3863"/>
                  </a:lnTo>
                  <a:lnTo>
                    <a:pt x="367" y="3901"/>
                  </a:lnTo>
                  <a:lnTo>
                    <a:pt x="427" y="3901"/>
                  </a:lnTo>
                  <a:lnTo>
                    <a:pt x="437" y="3890"/>
                  </a:lnTo>
                  <a:cubicBezTo>
                    <a:pt x="441" y="3886"/>
                    <a:pt x="444" y="3882"/>
                    <a:pt x="447" y="3878"/>
                  </a:cubicBezTo>
                  <a:lnTo>
                    <a:pt x="460" y="3887"/>
                  </a:lnTo>
                  <a:cubicBezTo>
                    <a:pt x="450" y="3894"/>
                    <a:pt x="446" y="3903"/>
                    <a:pt x="445" y="3907"/>
                  </a:cubicBezTo>
                  <a:lnTo>
                    <a:pt x="444" y="3909"/>
                  </a:lnTo>
                  <a:lnTo>
                    <a:pt x="435" y="3929"/>
                  </a:lnTo>
                  <a:lnTo>
                    <a:pt x="450" y="3945"/>
                  </a:lnTo>
                  <a:cubicBezTo>
                    <a:pt x="460" y="3956"/>
                    <a:pt x="462" y="3973"/>
                    <a:pt x="464" y="3990"/>
                  </a:cubicBezTo>
                  <a:cubicBezTo>
                    <a:pt x="464" y="3993"/>
                    <a:pt x="464" y="3997"/>
                    <a:pt x="465" y="4001"/>
                  </a:cubicBezTo>
                  <a:cubicBezTo>
                    <a:pt x="465" y="4007"/>
                    <a:pt x="466" y="4013"/>
                    <a:pt x="466" y="4019"/>
                  </a:cubicBezTo>
                  <a:cubicBezTo>
                    <a:pt x="468" y="4033"/>
                    <a:pt x="462" y="4048"/>
                    <a:pt x="454" y="4065"/>
                  </a:cubicBezTo>
                  <a:cubicBezTo>
                    <a:pt x="451" y="4072"/>
                    <a:pt x="448" y="4080"/>
                    <a:pt x="445" y="4088"/>
                  </a:cubicBezTo>
                  <a:lnTo>
                    <a:pt x="424" y="4096"/>
                  </a:lnTo>
                  <a:lnTo>
                    <a:pt x="419" y="4111"/>
                  </a:lnTo>
                  <a:cubicBezTo>
                    <a:pt x="413" y="4134"/>
                    <a:pt x="420" y="4152"/>
                    <a:pt x="424" y="4164"/>
                  </a:cubicBezTo>
                  <a:cubicBezTo>
                    <a:pt x="425" y="4167"/>
                    <a:pt x="426" y="4171"/>
                    <a:pt x="427" y="4173"/>
                  </a:cubicBezTo>
                  <a:cubicBezTo>
                    <a:pt x="428" y="4181"/>
                    <a:pt x="428" y="4191"/>
                    <a:pt x="428" y="4200"/>
                  </a:cubicBezTo>
                  <a:lnTo>
                    <a:pt x="428" y="4206"/>
                  </a:lnTo>
                  <a:cubicBezTo>
                    <a:pt x="425" y="4212"/>
                    <a:pt x="422" y="4218"/>
                    <a:pt x="420" y="4226"/>
                  </a:cubicBezTo>
                  <a:cubicBezTo>
                    <a:pt x="411" y="4227"/>
                    <a:pt x="402" y="4229"/>
                    <a:pt x="393" y="4230"/>
                  </a:cubicBezTo>
                  <a:lnTo>
                    <a:pt x="334" y="4239"/>
                  </a:lnTo>
                  <a:lnTo>
                    <a:pt x="354" y="4279"/>
                  </a:lnTo>
                  <a:cubicBezTo>
                    <a:pt x="355" y="4281"/>
                    <a:pt x="355" y="4284"/>
                    <a:pt x="357" y="4287"/>
                  </a:cubicBezTo>
                  <a:cubicBezTo>
                    <a:pt x="361" y="4298"/>
                    <a:pt x="366" y="4311"/>
                    <a:pt x="377" y="4322"/>
                  </a:cubicBezTo>
                  <a:cubicBezTo>
                    <a:pt x="384" y="4329"/>
                    <a:pt x="385" y="4333"/>
                    <a:pt x="377" y="4360"/>
                  </a:cubicBezTo>
                  <a:cubicBezTo>
                    <a:pt x="376" y="4364"/>
                    <a:pt x="375" y="4367"/>
                    <a:pt x="374" y="4370"/>
                  </a:cubicBezTo>
                  <a:cubicBezTo>
                    <a:pt x="371" y="4379"/>
                    <a:pt x="366" y="4389"/>
                    <a:pt x="362" y="4399"/>
                  </a:cubicBezTo>
                  <a:cubicBezTo>
                    <a:pt x="359" y="4405"/>
                    <a:pt x="356" y="4410"/>
                    <a:pt x="354" y="4416"/>
                  </a:cubicBezTo>
                  <a:lnTo>
                    <a:pt x="334" y="4460"/>
                  </a:lnTo>
                  <a:lnTo>
                    <a:pt x="382" y="4462"/>
                  </a:lnTo>
                  <a:cubicBezTo>
                    <a:pt x="384" y="4470"/>
                    <a:pt x="386" y="4478"/>
                    <a:pt x="390" y="4485"/>
                  </a:cubicBezTo>
                  <a:cubicBezTo>
                    <a:pt x="393" y="4492"/>
                    <a:pt x="397" y="4497"/>
                    <a:pt x="400" y="4500"/>
                  </a:cubicBezTo>
                  <a:lnTo>
                    <a:pt x="401" y="4501"/>
                  </a:lnTo>
                  <a:lnTo>
                    <a:pt x="409" y="4512"/>
                  </a:lnTo>
                  <a:lnTo>
                    <a:pt x="409" y="4622"/>
                  </a:lnTo>
                  <a:lnTo>
                    <a:pt x="442" y="4622"/>
                  </a:lnTo>
                  <a:cubicBezTo>
                    <a:pt x="445" y="4622"/>
                    <a:pt x="447" y="4622"/>
                    <a:pt x="451" y="4622"/>
                  </a:cubicBezTo>
                  <a:cubicBezTo>
                    <a:pt x="454" y="4622"/>
                    <a:pt x="457" y="4622"/>
                    <a:pt x="460" y="4622"/>
                  </a:cubicBezTo>
                  <a:cubicBezTo>
                    <a:pt x="465" y="4622"/>
                    <a:pt x="470" y="4622"/>
                    <a:pt x="474" y="4621"/>
                  </a:cubicBezTo>
                  <a:cubicBezTo>
                    <a:pt x="519" y="4615"/>
                    <a:pt x="540" y="4589"/>
                    <a:pt x="540" y="4544"/>
                  </a:cubicBezTo>
                  <a:cubicBezTo>
                    <a:pt x="540" y="4541"/>
                    <a:pt x="540" y="4539"/>
                    <a:pt x="540" y="4536"/>
                  </a:cubicBezTo>
                  <a:cubicBezTo>
                    <a:pt x="540" y="4530"/>
                    <a:pt x="540" y="4525"/>
                    <a:pt x="541" y="4522"/>
                  </a:cubicBezTo>
                  <a:cubicBezTo>
                    <a:pt x="541" y="4521"/>
                    <a:pt x="541" y="4521"/>
                    <a:pt x="541" y="4521"/>
                  </a:cubicBezTo>
                  <a:lnTo>
                    <a:pt x="543" y="4519"/>
                  </a:lnTo>
                  <a:cubicBezTo>
                    <a:pt x="556" y="4512"/>
                    <a:pt x="570" y="4504"/>
                    <a:pt x="581" y="4503"/>
                  </a:cubicBezTo>
                  <a:cubicBezTo>
                    <a:pt x="586" y="4502"/>
                    <a:pt x="591" y="4501"/>
                    <a:pt x="595" y="4500"/>
                  </a:cubicBezTo>
                  <a:cubicBezTo>
                    <a:pt x="594" y="4503"/>
                    <a:pt x="594" y="4507"/>
                    <a:pt x="593" y="4512"/>
                  </a:cubicBezTo>
                  <a:cubicBezTo>
                    <a:pt x="591" y="4534"/>
                    <a:pt x="599" y="4547"/>
                    <a:pt x="606" y="4555"/>
                  </a:cubicBezTo>
                  <a:cubicBezTo>
                    <a:pt x="615" y="4565"/>
                    <a:pt x="627" y="4570"/>
                    <a:pt x="641" y="4570"/>
                  </a:cubicBezTo>
                  <a:cubicBezTo>
                    <a:pt x="647" y="4570"/>
                    <a:pt x="652" y="4569"/>
                    <a:pt x="658" y="4568"/>
                  </a:cubicBezTo>
                  <a:lnTo>
                    <a:pt x="664" y="4566"/>
                  </a:lnTo>
                  <a:cubicBezTo>
                    <a:pt x="671" y="4565"/>
                    <a:pt x="679" y="4563"/>
                    <a:pt x="687" y="4560"/>
                  </a:cubicBezTo>
                  <a:cubicBezTo>
                    <a:pt x="689" y="4559"/>
                    <a:pt x="692" y="4558"/>
                    <a:pt x="696" y="4557"/>
                  </a:cubicBezTo>
                  <a:cubicBezTo>
                    <a:pt x="708" y="4552"/>
                    <a:pt x="723" y="4548"/>
                    <a:pt x="736" y="4538"/>
                  </a:cubicBezTo>
                  <a:cubicBezTo>
                    <a:pt x="753" y="4525"/>
                    <a:pt x="769" y="4512"/>
                    <a:pt x="785" y="4498"/>
                  </a:cubicBezTo>
                  <a:cubicBezTo>
                    <a:pt x="795" y="4490"/>
                    <a:pt x="804" y="4482"/>
                    <a:pt x="813" y="4475"/>
                  </a:cubicBezTo>
                  <a:cubicBezTo>
                    <a:pt x="815" y="4474"/>
                    <a:pt x="817" y="4474"/>
                    <a:pt x="820" y="4473"/>
                  </a:cubicBezTo>
                  <a:cubicBezTo>
                    <a:pt x="821" y="4472"/>
                    <a:pt x="823" y="4472"/>
                    <a:pt x="824" y="4471"/>
                  </a:cubicBezTo>
                  <a:cubicBezTo>
                    <a:pt x="826" y="4470"/>
                    <a:pt x="828" y="4470"/>
                    <a:pt x="830" y="4469"/>
                  </a:cubicBezTo>
                  <a:cubicBezTo>
                    <a:pt x="834" y="4468"/>
                    <a:pt x="838" y="4467"/>
                    <a:pt x="842" y="4465"/>
                  </a:cubicBezTo>
                  <a:cubicBezTo>
                    <a:pt x="857" y="4460"/>
                    <a:pt x="871" y="4454"/>
                    <a:pt x="885" y="4448"/>
                  </a:cubicBezTo>
                  <a:lnTo>
                    <a:pt x="889" y="4447"/>
                  </a:lnTo>
                  <a:lnTo>
                    <a:pt x="936" y="4464"/>
                  </a:lnTo>
                  <a:lnTo>
                    <a:pt x="950" y="4471"/>
                  </a:lnTo>
                  <a:lnTo>
                    <a:pt x="964" y="4462"/>
                  </a:lnTo>
                  <a:cubicBezTo>
                    <a:pt x="965" y="4462"/>
                    <a:pt x="965" y="4461"/>
                    <a:pt x="966" y="4461"/>
                  </a:cubicBezTo>
                  <a:cubicBezTo>
                    <a:pt x="966" y="4462"/>
                    <a:pt x="973" y="4484"/>
                    <a:pt x="973" y="4484"/>
                  </a:cubicBezTo>
                  <a:lnTo>
                    <a:pt x="1043" y="4492"/>
                  </a:lnTo>
                  <a:lnTo>
                    <a:pt x="1049" y="4475"/>
                  </a:lnTo>
                  <a:lnTo>
                    <a:pt x="1050" y="4475"/>
                  </a:lnTo>
                  <a:cubicBezTo>
                    <a:pt x="1055" y="4476"/>
                    <a:pt x="1061" y="4477"/>
                    <a:pt x="1067" y="4477"/>
                  </a:cubicBezTo>
                  <a:cubicBezTo>
                    <a:pt x="1071" y="4477"/>
                    <a:pt x="1074" y="4476"/>
                    <a:pt x="1078" y="4476"/>
                  </a:cubicBezTo>
                  <a:cubicBezTo>
                    <a:pt x="1103" y="4472"/>
                    <a:pt x="1118" y="4462"/>
                    <a:pt x="1122" y="4446"/>
                  </a:cubicBezTo>
                  <a:lnTo>
                    <a:pt x="1132" y="4450"/>
                  </a:lnTo>
                  <a:cubicBezTo>
                    <a:pt x="1132" y="4450"/>
                    <a:pt x="1136" y="4451"/>
                    <a:pt x="1136" y="4452"/>
                  </a:cubicBezTo>
                  <a:cubicBezTo>
                    <a:pt x="1120" y="4465"/>
                    <a:pt x="1117" y="4483"/>
                    <a:pt x="1117" y="4497"/>
                  </a:cubicBezTo>
                  <a:cubicBezTo>
                    <a:pt x="1119" y="4520"/>
                    <a:pt x="1128" y="4536"/>
                    <a:pt x="1146" y="4544"/>
                  </a:cubicBezTo>
                  <a:cubicBezTo>
                    <a:pt x="1147" y="4548"/>
                    <a:pt x="1146" y="4553"/>
                    <a:pt x="1144" y="4560"/>
                  </a:cubicBezTo>
                  <a:cubicBezTo>
                    <a:pt x="1144" y="4562"/>
                    <a:pt x="1143" y="4564"/>
                    <a:pt x="1143" y="4566"/>
                  </a:cubicBezTo>
                  <a:cubicBezTo>
                    <a:pt x="1115" y="4580"/>
                    <a:pt x="1107" y="4598"/>
                    <a:pt x="1112" y="4631"/>
                  </a:cubicBezTo>
                  <a:cubicBezTo>
                    <a:pt x="1114" y="4643"/>
                    <a:pt x="1116" y="4656"/>
                    <a:pt x="1117" y="4669"/>
                  </a:cubicBezTo>
                  <a:lnTo>
                    <a:pt x="1122" y="4702"/>
                  </a:lnTo>
                  <a:lnTo>
                    <a:pt x="1134" y="4711"/>
                  </a:lnTo>
                  <a:cubicBezTo>
                    <a:pt x="1147" y="4720"/>
                    <a:pt x="1150" y="4725"/>
                    <a:pt x="1152" y="4730"/>
                  </a:cubicBezTo>
                  <a:lnTo>
                    <a:pt x="1152" y="4732"/>
                  </a:lnTo>
                  <a:cubicBezTo>
                    <a:pt x="1154" y="4752"/>
                    <a:pt x="1163" y="4764"/>
                    <a:pt x="1172" y="4770"/>
                  </a:cubicBezTo>
                  <a:lnTo>
                    <a:pt x="1172" y="4782"/>
                  </a:lnTo>
                  <a:lnTo>
                    <a:pt x="1194" y="4777"/>
                  </a:lnTo>
                  <a:cubicBezTo>
                    <a:pt x="1196" y="4777"/>
                    <a:pt x="1197" y="4778"/>
                    <a:pt x="1199" y="4778"/>
                  </a:cubicBezTo>
                  <a:lnTo>
                    <a:pt x="1202" y="4777"/>
                  </a:lnTo>
                  <a:cubicBezTo>
                    <a:pt x="1209" y="4792"/>
                    <a:pt x="1220" y="4802"/>
                    <a:pt x="1236" y="4807"/>
                  </a:cubicBezTo>
                  <a:cubicBezTo>
                    <a:pt x="1245" y="4834"/>
                    <a:pt x="1264" y="4848"/>
                    <a:pt x="1280" y="4856"/>
                  </a:cubicBezTo>
                  <a:lnTo>
                    <a:pt x="1307" y="4875"/>
                  </a:lnTo>
                  <a:cubicBezTo>
                    <a:pt x="1311" y="4879"/>
                    <a:pt x="1315" y="4882"/>
                    <a:pt x="1320" y="4884"/>
                  </a:cubicBezTo>
                  <a:lnTo>
                    <a:pt x="1322" y="4886"/>
                  </a:lnTo>
                  <a:cubicBezTo>
                    <a:pt x="1323" y="4890"/>
                    <a:pt x="1324" y="4894"/>
                    <a:pt x="1326" y="4899"/>
                  </a:cubicBezTo>
                  <a:cubicBezTo>
                    <a:pt x="1330" y="4908"/>
                    <a:pt x="1332" y="4918"/>
                    <a:pt x="1330" y="4929"/>
                  </a:cubicBezTo>
                  <a:cubicBezTo>
                    <a:pt x="1329" y="4939"/>
                    <a:pt x="1329" y="4948"/>
                    <a:pt x="1330" y="4955"/>
                  </a:cubicBezTo>
                  <a:cubicBezTo>
                    <a:pt x="1331" y="4972"/>
                    <a:pt x="1332" y="4990"/>
                    <a:pt x="1327" y="5007"/>
                  </a:cubicBezTo>
                  <a:cubicBezTo>
                    <a:pt x="1319" y="5037"/>
                    <a:pt x="1328" y="5068"/>
                    <a:pt x="1352" y="5092"/>
                  </a:cubicBezTo>
                  <a:cubicBezTo>
                    <a:pt x="1354" y="5094"/>
                    <a:pt x="1355" y="5096"/>
                    <a:pt x="1356" y="5097"/>
                  </a:cubicBezTo>
                  <a:cubicBezTo>
                    <a:pt x="1355" y="5097"/>
                    <a:pt x="1355" y="5098"/>
                    <a:pt x="1354" y="5100"/>
                  </a:cubicBezTo>
                  <a:cubicBezTo>
                    <a:pt x="1352" y="5103"/>
                    <a:pt x="1350" y="5105"/>
                    <a:pt x="1348" y="5108"/>
                  </a:cubicBezTo>
                  <a:lnTo>
                    <a:pt x="1337" y="5125"/>
                  </a:lnTo>
                  <a:cubicBezTo>
                    <a:pt x="1337" y="5125"/>
                    <a:pt x="1345" y="5149"/>
                    <a:pt x="1346" y="5153"/>
                  </a:cubicBezTo>
                  <a:cubicBezTo>
                    <a:pt x="1349" y="5163"/>
                    <a:pt x="1352" y="5173"/>
                    <a:pt x="1356" y="5183"/>
                  </a:cubicBezTo>
                  <a:cubicBezTo>
                    <a:pt x="1360" y="5192"/>
                    <a:pt x="1366" y="5199"/>
                    <a:pt x="1370" y="5205"/>
                  </a:cubicBezTo>
                  <a:lnTo>
                    <a:pt x="1371" y="5208"/>
                  </a:lnTo>
                  <a:cubicBezTo>
                    <a:pt x="1374" y="5211"/>
                    <a:pt x="1376" y="5214"/>
                    <a:pt x="1379" y="5217"/>
                  </a:cubicBezTo>
                  <a:cubicBezTo>
                    <a:pt x="1380" y="5218"/>
                    <a:pt x="1381" y="5219"/>
                    <a:pt x="1382" y="5219"/>
                  </a:cubicBezTo>
                  <a:cubicBezTo>
                    <a:pt x="1392" y="5242"/>
                    <a:pt x="1409" y="5257"/>
                    <a:pt x="1433" y="5265"/>
                  </a:cubicBezTo>
                  <a:lnTo>
                    <a:pt x="1435" y="5269"/>
                  </a:lnTo>
                  <a:lnTo>
                    <a:pt x="1440" y="5269"/>
                  </a:lnTo>
                  <a:cubicBezTo>
                    <a:pt x="1441" y="5272"/>
                    <a:pt x="1443" y="5276"/>
                    <a:pt x="1444" y="5279"/>
                  </a:cubicBezTo>
                  <a:cubicBezTo>
                    <a:pt x="1445" y="5279"/>
                    <a:pt x="1445" y="5280"/>
                    <a:pt x="1445" y="5280"/>
                  </a:cubicBezTo>
                  <a:cubicBezTo>
                    <a:pt x="1445" y="5281"/>
                    <a:pt x="1443" y="5284"/>
                    <a:pt x="1439" y="5290"/>
                  </a:cubicBezTo>
                  <a:cubicBezTo>
                    <a:pt x="1434" y="5297"/>
                    <a:pt x="1431" y="5304"/>
                    <a:pt x="1429" y="5310"/>
                  </a:cubicBezTo>
                  <a:cubicBezTo>
                    <a:pt x="1429" y="5311"/>
                    <a:pt x="1428" y="5312"/>
                    <a:pt x="1428" y="5313"/>
                  </a:cubicBezTo>
                  <a:cubicBezTo>
                    <a:pt x="1426" y="5318"/>
                    <a:pt x="1424" y="5322"/>
                    <a:pt x="1423" y="5327"/>
                  </a:cubicBezTo>
                  <a:cubicBezTo>
                    <a:pt x="1421" y="5331"/>
                    <a:pt x="1419" y="5338"/>
                    <a:pt x="1417" y="5340"/>
                  </a:cubicBezTo>
                  <a:cubicBezTo>
                    <a:pt x="1405" y="5353"/>
                    <a:pt x="1399" y="5368"/>
                    <a:pt x="1395" y="5380"/>
                  </a:cubicBezTo>
                  <a:cubicBezTo>
                    <a:pt x="1393" y="5385"/>
                    <a:pt x="1391" y="5390"/>
                    <a:pt x="1389" y="5394"/>
                  </a:cubicBezTo>
                  <a:cubicBezTo>
                    <a:pt x="1381" y="5407"/>
                    <a:pt x="1376" y="5421"/>
                    <a:pt x="1370" y="5436"/>
                  </a:cubicBezTo>
                  <a:cubicBezTo>
                    <a:pt x="1369" y="5439"/>
                    <a:pt x="1368" y="5441"/>
                    <a:pt x="1367" y="5444"/>
                  </a:cubicBezTo>
                  <a:lnTo>
                    <a:pt x="1302" y="5473"/>
                  </a:lnTo>
                  <a:lnTo>
                    <a:pt x="1249" y="5427"/>
                  </a:lnTo>
                  <a:lnTo>
                    <a:pt x="1234" y="5474"/>
                  </a:lnTo>
                  <a:cubicBezTo>
                    <a:pt x="1232" y="5478"/>
                    <a:pt x="1231" y="5483"/>
                    <a:pt x="1229" y="5487"/>
                  </a:cubicBezTo>
                  <a:cubicBezTo>
                    <a:pt x="1226" y="5496"/>
                    <a:pt x="1223" y="5504"/>
                    <a:pt x="1221" y="5513"/>
                  </a:cubicBezTo>
                  <a:cubicBezTo>
                    <a:pt x="1218" y="5523"/>
                    <a:pt x="1216" y="5534"/>
                    <a:pt x="1214" y="5544"/>
                  </a:cubicBezTo>
                  <a:cubicBezTo>
                    <a:pt x="1213" y="5550"/>
                    <a:pt x="1211" y="5556"/>
                    <a:pt x="1210" y="5562"/>
                  </a:cubicBezTo>
                  <a:cubicBezTo>
                    <a:pt x="1197" y="5569"/>
                    <a:pt x="1188" y="5579"/>
                    <a:pt x="1181" y="5586"/>
                  </a:cubicBezTo>
                  <a:cubicBezTo>
                    <a:pt x="1178" y="5590"/>
                    <a:pt x="1174" y="5594"/>
                    <a:pt x="1172" y="5595"/>
                  </a:cubicBezTo>
                  <a:lnTo>
                    <a:pt x="1149" y="5609"/>
                  </a:lnTo>
                  <a:lnTo>
                    <a:pt x="1182" y="5706"/>
                  </a:lnTo>
                  <a:lnTo>
                    <a:pt x="1208" y="5704"/>
                  </a:lnTo>
                  <a:cubicBezTo>
                    <a:pt x="1209" y="5704"/>
                    <a:pt x="1209" y="5704"/>
                    <a:pt x="1210" y="5704"/>
                  </a:cubicBezTo>
                  <a:cubicBezTo>
                    <a:pt x="1214" y="5704"/>
                    <a:pt x="1218" y="5705"/>
                    <a:pt x="1223" y="5705"/>
                  </a:cubicBezTo>
                  <a:cubicBezTo>
                    <a:pt x="1229" y="5706"/>
                    <a:pt x="1236" y="5707"/>
                    <a:pt x="1244" y="5707"/>
                  </a:cubicBezTo>
                  <a:cubicBezTo>
                    <a:pt x="1255" y="5707"/>
                    <a:pt x="1265" y="5705"/>
                    <a:pt x="1274" y="5702"/>
                  </a:cubicBezTo>
                  <a:cubicBezTo>
                    <a:pt x="1283" y="5704"/>
                    <a:pt x="1293" y="5705"/>
                    <a:pt x="1301" y="5705"/>
                  </a:cubicBezTo>
                  <a:cubicBezTo>
                    <a:pt x="1321" y="5705"/>
                    <a:pt x="1339" y="5700"/>
                    <a:pt x="1357" y="5689"/>
                  </a:cubicBezTo>
                  <a:cubicBezTo>
                    <a:pt x="1363" y="5697"/>
                    <a:pt x="1370" y="5705"/>
                    <a:pt x="1372" y="5712"/>
                  </a:cubicBezTo>
                  <a:cubicBezTo>
                    <a:pt x="1380" y="5736"/>
                    <a:pt x="1397" y="5749"/>
                    <a:pt x="1424" y="5753"/>
                  </a:cubicBezTo>
                  <a:cubicBezTo>
                    <a:pt x="1432" y="5754"/>
                    <a:pt x="1436" y="5755"/>
                    <a:pt x="1438" y="5756"/>
                  </a:cubicBezTo>
                  <a:cubicBezTo>
                    <a:pt x="1438" y="5757"/>
                    <a:pt x="1438" y="5760"/>
                    <a:pt x="1437" y="5768"/>
                  </a:cubicBezTo>
                  <a:cubicBezTo>
                    <a:pt x="1435" y="5789"/>
                    <a:pt x="1441" y="5810"/>
                    <a:pt x="1454" y="5824"/>
                  </a:cubicBezTo>
                  <a:cubicBezTo>
                    <a:pt x="1467" y="5839"/>
                    <a:pt x="1487" y="5847"/>
                    <a:pt x="1509" y="5847"/>
                  </a:cubicBezTo>
                  <a:lnTo>
                    <a:pt x="1527" y="5847"/>
                  </a:lnTo>
                  <a:lnTo>
                    <a:pt x="1560" y="5799"/>
                  </a:lnTo>
                  <a:cubicBezTo>
                    <a:pt x="1583" y="5806"/>
                    <a:pt x="1602" y="5824"/>
                    <a:pt x="1624" y="5845"/>
                  </a:cubicBezTo>
                  <a:cubicBezTo>
                    <a:pt x="1628" y="5848"/>
                    <a:pt x="1631" y="5852"/>
                    <a:pt x="1635" y="5855"/>
                  </a:cubicBezTo>
                  <a:lnTo>
                    <a:pt x="1658" y="5876"/>
                  </a:lnTo>
                  <a:lnTo>
                    <a:pt x="1684" y="5852"/>
                  </a:lnTo>
                  <a:cubicBezTo>
                    <a:pt x="1685" y="5850"/>
                    <a:pt x="1687" y="5849"/>
                    <a:pt x="1689" y="5847"/>
                  </a:cubicBezTo>
                  <a:cubicBezTo>
                    <a:pt x="1698" y="5840"/>
                    <a:pt x="1703" y="5838"/>
                    <a:pt x="1705" y="5838"/>
                  </a:cubicBezTo>
                  <a:cubicBezTo>
                    <a:pt x="1708" y="5838"/>
                    <a:pt x="1711" y="5840"/>
                    <a:pt x="1713" y="5841"/>
                  </a:cubicBezTo>
                  <a:cubicBezTo>
                    <a:pt x="1726" y="5849"/>
                    <a:pt x="1740" y="5851"/>
                    <a:pt x="1751" y="5853"/>
                  </a:cubicBezTo>
                  <a:cubicBezTo>
                    <a:pt x="1754" y="5853"/>
                    <a:pt x="1757" y="5854"/>
                    <a:pt x="1759" y="5854"/>
                  </a:cubicBezTo>
                  <a:cubicBezTo>
                    <a:pt x="1762" y="5855"/>
                    <a:pt x="1764" y="5855"/>
                    <a:pt x="1767" y="5855"/>
                  </a:cubicBezTo>
                  <a:cubicBezTo>
                    <a:pt x="1769" y="5855"/>
                    <a:pt x="1771" y="5855"/>
                    <a:pt x="1773" y="5855"/>
                  </a:cubicBezTo>
                  <a:cubicBezTo>
                    <a:pt x="1778" y="5857"/>
                    <a:pt x="1785" y="5859"/>
                    <a:pt x="1793" y="5859"/>
                  </a:cubicBezTo>
                  <a:cubicBezTo>
                    <a:pt x="1808" y="5859"/>
                    <a:pt x="1821" y="5852"/>
                    <a:pt x="1831" y="5840"/>
                  </a:cubicBezTo>
                  <a:cubicBezTo>
                    <a:pt x="1839" y="5830"/>
                    <a:pt x="1850" y="5808"/>
                    <a:pt x="1830" y="5780"/>
                  </a:cubicBezTo>
                  <a:cubicBezTo>
                    <a:pt x="1829" y="5780"/>
                    <a:pt x="1829" y="5780"/>
                    <a:pt x="1829" y="5779"/>
                  </a:cubicBezTo>
                  <a:cubicBezTo>
                    <a:pt x="1826" y="5772"/>
                    <a:pt x="1828" y="5764"/>
                    <a:pt x="1829" y="5762"/>
                  </a:cubicBezTo>
                  <a:lnTo>
                    <a:pt x="1836" y="5755"/>
                  </a:lnTo>
                  <a:lnTo>
                    <a:pt x="1842" y="5731"/>
                  </a:lnTo>
                  <a:cubicBezTo>
                    <a:pt x="1844" y="5721"/>
                    <a:pt x="1846" y="5714"/>
                    <a:pt x="1847" y="5706"/>
                  </a:cubicBezTo>
                  <a:cubicBezTo>
                    <a:pt x="1848" y="5699"/>
                    <a:pt x="1849" y="5692"/>
                    <a:pt x="1849" y="5683"/>
                  </a:cubicBezTo>
                  <a:cubicBezTo>
                    <a:pt x="1863" y="5675"/>
                    <a:pt x="1875" y="5664"/>
                    <a:pt x="1884" y="5649"/>
                  </a:cubicBezTo>
                  <a:cubicBezTo>
                    <a:pt x="1888" y="5640"/>
                    <a:pt x="1894" y="5632"/>
                    <a:pt x="1900" y="5623"/>
                  </a:cubicBezTo>
                  <a:lnTo>
                    <a:pt x="1947" y="5623"/>
                  </a:lnTo>
                  <a:cubicBezTo>
                    <a:pt x="1962" y="5623"/>
                    <a:pt x="1976" y="5623"/>
                    <a:pt x="1991" y="5623"/>
                  </a:cubicBezTo>
                  <a:cubicBezTo>
                    <a:pt x="1999" y="5623"/>
                    <a:pt x="2008" y="5621"/>
                    <a:pt x="2017" y="5618"/>
                  </a:cubicBezTo>
                  <a:cubicBezTo>
                    <a:pt x="2022" y="5616"/>
                    <a:pt x="2026" y="5615"/>
                    <a:pt x="2029" y="5615"/>
                  </a:cubicBezTo>
                  <a:cubicBezTo>
                    <a:pt x="2030" y="5615"/>
                    <a:pt x="2031" y="5616"/>
                    <a:pt x="2032" y="5617"/>
                  </a:cubicBezTo>
                  <a:lnTo>
                    <a:pt x="2063" y="5640"/>
                  </a:lnTo>
                  <a:lnTo>
                    <a:pt x="2081" y="5606"/>
                  </a:lnTo>
                  <a:cubicBezTo>
                    <a:pt x="2083" y="5603"/>
                    <a:pt x="2084" y="5601"/>
                    <a:pt x="2086" y="5598"/>
                  </a:cubicBezTo>
                  <a:cubicBezTo>
                    <a:pt x="2090" y="5592"/>
                    <a:pt x="2094" y="5585"/>
                    <a:pt x="2097" y="5576"/>
                  </a:cubicBezTo>
                  <a:lnTo>
                    <a:pt x="2117" y="5580"/>
                  </a:lnTo>
                  <a:lnTo>
                    <a:pt x="2139" y="5502"/>
                  </a:lnTo>
                  <a:lnTo>
                    <a:pt x="2136" y="5495"/>
                  </a:lnTo>
                  <a:lnTo>
                    <a:pt x="2178" y="5456"/>
                  </a:lnTo>
                  <a:lnTo>
                    <a:pt x="2171" y="5435"/>
                  </a:lnTo>
                  <a:lnTo>
                    <a:pt x="2166" y="5422"/>
                  </a:lnTo>
                  <a:cubicBezTo>
                    <a:pt x="2162" y="5412"/>
                    <a:pt x="2158" y="5401"/>
                    <a:pt x="2154" y="5391"/>
                  </a:cubicBezTo>
                  <a:cubicBezTo>
                    <a:pt x="2154" y="5389"/>
                    <a:pt x="2153" y="5387"/>
                    <a:pt x="2152" y="5384"/>
                  </a:cubicBezTo>
                  <a:cubicBezTo>
                    <a:pt x="2151" y="5381"/>
                    <a:pt x="2148" y="5373"/>
                    <a:pt x="2148" y="5370"/>
                  </a:cubicBezTo>
                  <a:cubicBezTo>
                    <a:pt x="2160" y="5352"/>
                    <a:pt x="2163" y="5333"/>
                    <a:pt x="2166" y="5317"/>
                  </a:cubicBezTo>
                  <a:cubicBezTo>
                    <a:pt x="2167" y="5313"/>
                    <a:pt x="2168" y="5308"/>
                    <a:pt x="2169" y="5304"/>
                  </a:cubicBezTo>
                  <a:cubicBezTo>
                    <a:pt x="2176" y="5303"/>
                    <a:pt x="2184" y="5301"/>
                    <a:pt x="2191" y="5300"/>
                  </a:cubicBezTo>
                  <a:cubicBezTo>
                    <a:pt x="2218" y="5294"/>
                    <a:pt x="2246" y="5289"/>
                    <a:pt x="2273" y="5283"/>
                  </a:cubicBezTo>
                  <a:cubicBezTo>
                    <a:pt x="2290" y="5279"/>
                    <a:pt x="2306" y="5272"/>
                    <a:pt x="2318" y="5263"/>
                  </a:cubicBezTo>
                  <a:cubicBezTo>
                    <a:pt x="2341" y="5246"/>
                    <a:pt x="2343" y="5221"/>
                    <a:pt x="2345" y="5204"/>
                  </a:cubicBezTo>
                  <a:lnTo>
                    <a:pt x="2345" y="5202"/>
                  </a:lnTo>
                  <a:cubicBezTo>
                    <a:pt x="2349" y="5199"/>
                    <a:pt x="2355" y="5195"/>
                    <a:pt x="2359" y="5195"/>
                  </a:cubicBezTo>
                  <a:lnTo>
                    <a:pt x="2359" y="5195"/>
                  </a:lnTo>
                  <a:cubicBezTo>
                    <a:pt x="2362" y="5196"/>
                    <a:pt x="2365" y="5196"/>
                    <a:pt x="2367" y="5196"/>
                  </a:cubicBezTo>
                  <a:cubicBezTo>
                    <a:pt x="2396" y="5196"/>
                    <a:pt x="2408" y="5176"/>
                    <a:pt x="2414" y="5167"/>
                  </a:cubicBezTo>
                  <a:cubicBezTo>
                    <a:pt x="2427" y="5147"/>
                    <a:pt x="2428" y="5124"/>
                    <a:pt x="2417" y="5101"/>
                  </a:cubicBezTo>
                  <a:cubicBezTo>
                    <a:pt x="2415" y="5097"/>
                    <a:pt x="2416" y="5096"/>
                    <a:pt x="2417" y="5094"/>
                  </a:cubicBezTo>
                  <a:cubicBezTo>
                    <a:pt x="2423" y="5085"/>
                    <a:pt x="2429" y="5076"/>
                    <a:pt x="2435" y="5066"/>
                  </a:cubicBezTo>
                  <a:lnTo>
                    <a:pt x="2458" y="5031"/>
                  </a:lnTo>
                  <a:lnTo>
                    <a:pt x="2435" y="5005"/>
                  </a:lnTo>
                  <a:cubicBezTo>
                    <a:pt x="2431" y="5001"/>
                    <a:pt x="2428" y="4997"/>
                    <a:pt x="2424" y="4992"/>
                  </a:cubicBezTo>
                  <a:cubicBezTo>
                    <a:pt x="2424" y="4992"/>
                    <a:pt x="2422" y="4989"/>
                    <a:pt x="2421" y="4989"/>
                  </a:cubicBezTo>
                  <a:cubicBezTo>
                    <a:pt x="2419" y="4969"/>
                    <a:pt x="2411" y="4953"/>
                    <a:pt x="2405" y="4938"/>
                  </a:cubicBezTo>
                  <a:cubicBezTo>
                    <a:pt x="2399" y="4925"/>
                    <a:pt x="2394" y="4914"/>
                    <a:pt x="2393" y="4903"/>
                  </a:cubicBezTo>
                  <a:lnTo>
                    <a:pt x="2392" y="4874"/>
                  </a:lnTo>
                  <a:lnTo>
                    <a:pt x="2363" y="4872"/>
                  </a:lnTo>
                  <a:cubicBezTo>
                    <a:pt x="2358" y="4872"/>
                    <a:pt x="2356" y="4870"/>
                    <a:pt x="2345" y="4858"/>
                  </a:cubicBezTo>
                  <a:cubicBezTo>
                    <a:pt x="2342" y="4854"/>
                    <a:pt x="2339" y="4850"/>
                    <a:pt x="2334" y="4845"/>
                  </a:cubicBezTo>
                  <a:cubicBezTo>
                    <a:pt x="2334" y="4843"/>
                    <a:pt x="2333" y="4840"/>
                    <a:pt x="2333" y="4839"/>
                  </a:cubicBezTo>
                  <a:cubicBezTo>
                    <a:pt x="2332" y="4834"/>
                    <a:pt x="2331" y="4830"/>
                    <a:pt x="2329" y="4826"/>
                  </a:cubicBezTo>
                  <a:lnTo>
                    <a:pt x="2325" y="4811"/>
                  </a:lnTo>
                  <a:lnTo>
                    <a:pt x="2310" y="4806"/>
                  </a:lnTo>
                  <a:cubicBezTo>
                    <a:pt x="2305" y="4804"/>
                    <a:pt x="2300" y="4802"/>
                    <a:pt x="2295" y="4799"/>
                  </a:cubicBezTo>
                  <a:cubicBezTo>
                    <a:pt x="2288" y="4797"/>
                    <a:pt x="2282" y="4795"/>
                    <a:pt x="2277" y="4792"/>
                  </a:cubicBezTo>
                  <a:cubicBezTo>
                    <a:pt x="2288" y="4785"/>
                    <a:pt x="2296" y="4775"/>
                    <a:pt x="2303" y="4767"/>
                  </a:cubicBezTo>
                  <a:cubicBezTo>
                    <a:pt x="2308" y="4761"/>
                    <a:pt x="2312" y="4755"/>
                    <a:pt x="2316" y="4754"/>
                  </a:cubicBezTo>
                  <a:cubicBezTo>
                    <a:pt x="2334" y="4749"/>
                    <a:pt x="2340" y="4732"/>
                    <a:pt x="2341" y="4727"/>
                  </a:cubicBezTo>
                  <a:cubicBezTo>
                    <a:pt x="2343" y="4718"/>
                    <a:pt x="2351" y="4711"/>
                    <a:pt x="2364" y="4700"/>
                  </a:cubicBezTo>
                  <a:lnTo>
                    <a:pt x="2369" y="4696"/>
                  </a:lnTo>
                  <a:cubicBezTo>
                    <a:pt x="2369" y="4695"/>
                    <a:pt x="2370" y="4695"/>
                    <a:pt x="2371" y="4694"/>
                  </a:cubicBezTo>
                  <a:cubicBezTo>
                    <a:pt x="2374" y="4695"/>
                    <a:pt x="2376" y="4696"/>
                    <a:pt x="2377" y="4696"/>
                  </a:cubicBezTo>
                  <a:cubicBezTo>
                    <a:pt x="2390" y="4704"/>
                    <a:pt x="2404" y="4708"/>
                    <a:pt x="2419" y="4708"/>
                  </a:cubicBezTo>
                  <a:cubicBezTo>
                    <a:pt x="2435" y="4708"/>
                    <a:pt x="2448" y="4704"/>
                    <a:pt x="2462" y="4700"/>
                  </a:cubicBezTo>
                  <a:cubicBezTo>
                    <a:pt x="2474" y="4696"/>
                    <a:pt x="2487" y="4691"/>
                    <a:pt x="2502" y="4684"/>
                  </a:cubicBezTo>
                  <a:cubicBezTo>
                    <a:pt x="2506" y="4683"/>
                    <a:pt x="2509" y="4680"/>
                    <a:pt x="2512" y="4678"/>
                  </a:cubicBezTo>
                  <a:lnTo>
                    <a:pt x="2529" y="4686"/>
                  </a:lnTo>
                  <a:lnTo>
                    <a:pt x="2540" y="4649"/>
                  </a:lnTo>
                  <a:cubicBezTo>
                    <a:pt x="2541" y="4646"/>
                    <a:pt x="2542" y="4642"/>
                    <a:pt x="2543" y="4638"/>
                  </a:cubicBezTo>
                  <a:cubicBezTo>
                    <a:pt x="2544" y="4633"/>
                    <a:pt x="2546" y="4626"/>
                    <a:pt x="2547" y="4625"/>
                  </a:cubicBezTo>
                  <a:cubicBezTo>
                    <a:pt x="2560" y="4616"/>
                    <a:pt x="2567" y="4599"/>
                    <a:pt x="2565" y="4584"/>
                  </a:cubicBezTo>
                  <a:cubicBezTo>
                    <a:pt x="2565" y="4583"/>
                    <a:pt x="2565" y="4582"/>
                    <a:pt x="2565" y="4582"/>
                  </a:cubicBezTo>
                  <a:cubicBezTo>
                    <a:pt x="2565" y="4582"/>
                    <a:pt x="2566" y="4581"/>
                    <a:pt x="2566" y="4581"/>
                  </a:cubicBezTo>
                  <a:cubicBezTo>
                    <a:pt x="2569" y="4579"/>
                    <a:pt x="2572" y="4577"/>
                    <a:pt x="2574" y="4576"/>
                  </a:cubicBezTo>
                  <a:cubicBezTo>
                    <a:pt x="2575" y="4575"/>
                    <a:pt x="2575" y="4575"/>
                    <a:pt x="2575" y="4575"/>
                  </a:cubicBezTo>
                  <a:lnTo>
                    <a:pt x="2590" y="4582"/>
                  </a:lnTo>
                  <a:lnTo>
                    <a:pt x="2606" y="4564"/>
                  </a:lnTo>
                  <a:cubicBezTo>
                    <a:pt x="2609" y="4562"/>
                    <a:pt x="2611" y="4559"/>
                    <a:pt x="2614" y="4556"/>
                  </a:cubicBezTo>
                  <a:cubicBezTo>
                    <a:pt x="2615" y="4554"/>
                    <a:pt x="2616" y="4553"/>
                    <a:pt x="2617" y="4552"/>
                  </a:cubicBezTo>
                  <a:cubicBezTo>
                    <a:pt x="2617" y="4552"/>
                    <a:pt x="2617" y="4552"/>
                    <a:pt x="2618" y="4552"/>
                  </a:cubicBezTo>
                  <a:cubicBezTo>
                    <a:pt x="2646" y="4535"/>
                    <a:pt x="2655" y="4520"/>
                    <a:pt x="2650" y="4496"/>
                  </a:cubicBezTo>
                  <a:cubicBezTo>
                    <a:pt x="2652" y="4496"/>
                    <a:pt x="2654" y="4496"/>
                    <a:pt x="2655" y="4496"/>
                  </a:cubicBezTo>
                  <a:cubicBezTo>
                    <a:pt x="2660" y="4496"/>
                    <a:pt x="2664" y="4496"/>
                    <a:pt x="2669" y="4496"/>
                  </a:cubicBezTo>
                  <a:lnTo>
                    <a:pt x="2681" y="4495"/>
                  </a:lnTo>
                  <a:lnTo>
                    <a:pt x="2690" y="4486"/>
                  </a:lnTo>
                  <a:lnTo>
                    <a:pt x="2692" y="4484"/>
                  </a:lnTo>
                  <a:cubicBezTo>
                    <a:pt x="2693" y="4483"/>
                    <a:pt x="2695" y="4481"/>
                    <a:pt x="2697" y="4479"/>
                  </a:cubicBezTo>
                  <a:lnTo>
                    <a:pt x="2700" y="4477"/>
                  </a:lnTo>
                  <a:cubicBezTo>
                    <a:pt x="2701" y="4476"/>
                    <a:pt x="2702" y="4476"/>
                    <a:pt x="2703" y="4475"/>
                  </a:cubicBezTo>
                  <a:cubicBezTo>
                    <a:pt x="2743" y="4461"/>
                    <a:pt x="2763" y="4429"/>
                    <a:pt x="2759" y="4384"/>
                  </a:cubicBezTo>
                  <a:cubicBezTo>
                    <a:pt x="2758" y="4371"/>
                    <a:pt x="2755" y="4344"/>
                    <a:pt x="2719" y="4334"/>
                  </a:cubicBezTo>
                  <a:cubicBezTo>
                    <a:pt x="2719" y="4334"/>
                    <a:pt x="2718" y="4333"/>
                    <a:pt x="2717" y="4333"/>
                  </a:cubicBezTo>
                  <a:cubicBezTo>
                    <a:pt x="2720" y="4328"/>
                    <a:pt x="2723" y="4323"/>
                    <a:pt x="2725" y="4318"/>
                  </a:cubicBezTo>
                  <a:cubicBezTo>
                    <a:pt x="2727" y="4318"/>
                    <a:pt x="2729" y="4318"/>
                    <a:pt x="2730" y="4318"/>
                  </a:cubicBezTo>
                  <a:cubicBezTo>
                    <a:pt x="2742" y="4318"/>
                    <a:pt x="2753" y="4314"/>
                    <a:pt x="2764" y="4307"/>
                  </a:cubicBezTo>
                  <a:cubicBezTo>
                    <a:pt x="2773" y="4301"/>
                    <a:pt x="2781" y="4294"/>
                    <a:pt x="2788" y="4288"/>
                  </a:cubicBezTo>
                  <a:cubicBezTo>
                    <a:pt x="2792" y="4285"/>
                    <a:pt x="2796" y="4282"/>
                    <a:pt x="2799" y="4279"/>
                  </a:cubicBezTo>
                  <a:cubicBezTo>
                    <a:pt x="2811" y="4270"/>
                    <a:pt x="2819" y="4260"/>
                    <a:pt x="2827" y="4251"/>
                  </a:cubicBezTo>
                  <a:cubicBezTo>
                    <a:pt x="2836" y="4240"/>
                    <a:pt x="2843" y="4232"/>
                    <a:pt x="2851" y="4228"/>
                  </a:cubicBezTo>
                  <a:lnTo>
                    <a:pt x="2867" y="4223"/>
                  </a:lnTo>
                  <a:lnTo>
                    <a:pt x="2871" y="4209"/>
                  </a:lnTo>
                  <a:lnTo>
                    <a:pt x="2883" y="4209"/>
                  </a:lnTo>
                  <a:lnTo>
                    <a:pt x="2894" y="4191"/>
                  </a:lnTo>
                  <a:cubicBezTo>
                    <a:pt x="2900" y="4181"/>
                    <a:pt x="2914" y="4160"/>
                    <a:pt x="2907" y="4135"/>
                  </a:cubicBezTo>
                  <a:cubicBezTo>
                    <a:pt x="2913" y="4125"/>
                    <a:pt x="2915" y="4114"/>
                    <a:pt x="2916" y="4105"/>
                  </a:cubicBezTo>
                  <a:cubicBezTo>
                    <a:pt x="2919" y="4105"/>
                    <a:pt x="2921" y="4105"/>
                    <a:pt x="2924" y="4105"/>
                  </a:cubicBezTo>
                  <a:cubicBezTo>
                    <a:pt x="2933" y="4105"/>
                    <a:pt x="2942" y="4103"/>
                    <a:pt x="2951" y="4100"/>
                  </a:cubicBezTo>
                  <a:cubicBezTo>
                    <a:pt x="2959" y="4097"/>
                    <a:pt x="2970" y="4096"/>
                    <a:pt x="2982" y="4094"/>
                  </a:cubicBezTo>
                  <a:cubicBezTo>
                    <a:pt x="2987" y="4093"/>
                    <a:pt x="2993" y="4093"/>
                    <a:pt x="2999" y="4092"/>
                  </a:cubicBezTo>
                  <a:lnTo>
                    <a:pt x="3014" y="4089"/>
                  </a:lnTo>
                  <a:lnTo>
                    <a:pt x="3022" y="4076"/>
                  </a:lnTo>
                  <a:cubicBezTo>
                    <a:pt x="3024" y="4071"/>
                    <a:pt x="3027" y="4067"/>
                    <a:pt x="3029" y="4062"/>
                  </a:cubicBezTo>
                  <a:cubicBezTo>
                    <a:pt x="3029" y="4060"/>
                    <a:pt x="3031" y="4057"/>
                    <a:pt x="3032" y="4055"/>
                  </a:cubicBezTo>
                  <a:cubicBezTo>
                    <a:pt x="3049" y="4044"/>
                    <a:pt x="3059" y="4029"/>
                    <a:pt x="3067" y="4017"/>
                  </a:cubicBezTo>
                  <a:cubicBezTo>
                    <a:pt x="3071" y="4012"/>
                    <a:pt x="3074" y="4007"/>
                    <a:pt x="3078" y="4003"/>
                  </a:cubicBezTo>
                  <a:lnTo>
                    <a:pt x="3095" y="3985"/>
                  </a:lnTo>
                  <a:lnTo>
                    <a:pt x="3094" y="3983"/>
                  </a:lnTo>
                  <a:cubicBezTo>
                    <a:pt x="3099" y="3981"/>
                    <a:pt x="3105" y="3979"/>
                    <a:pt x="3114" y="3977"/>
                  </a:cubicBezTo>
                  <a:cubicBezTo>
                    <a:pt x="3130" y="3974"/>
                    <a:pt x="3152" y="3969"/>
                    <a:pt x="3170" y="3952"/>
                  </a:cubicBezTo>
                  <a:lnTo>
                    <a:pt x="3186" y="3936"/>
                  </a:lnTo>
                  <a:lnTo>
                    <a:pt x="3177" y="3916"/>
                  </a:lnTo>
                  <a:cubicBezTo>
                    <a:pt x="3165" y="3887"/>
                    <a:pt x="3167" y="3878"/>
                    <a:pt x="3174" y="3869"/>
                  </a:cubicBezTo>
                  <a:cubicBezTo>
                    <a:pt x="3182" y="3858"/>
                    <a:pt x="3181" y="3847"/>
                    <a:pt x="3181" y="3843"/>
                  </a:cubicBezTo>
                  <a:cubicBezTo>
                    <a:pt x="3181" y="3834"/>
                    <a:pt x="3182" y="3828"/>
                    <a:pt x="3193" y="3822"/>
                  </a:cubicBezTo>
                  <a:cubicBezTo>
                    <a:pt x="3207" y="3830"/>
                    <a:pt x="3221" y="3834"/>
                    <a:pt x="3235" y="3834"/>
                  </a:cubicBezTo>
                  <a:cubicBezTo>
                    <a:pt x="3244" y="3834"/>
                    <a:pt x="3253" y="3833"/>
                    <a:pt x="3261" y="3830"/>
                  </a:cubicBezTo>
                  <a:cubicBezTo>
                    <a:pt x="3261" y="3830"/>
                    <a:pt x="3261" y="3830"/>
                    <a:pt x="3262" y="3831"/>
                  </a:cubicBezTo>
                  <a:cubicBezTo>
                    <a:pt x="3275" y="3847"/>
                    <a:pt x="3297" y="3856"/>
                    <a:pt x="3320" y="3856"/>
                  </a:cubicBezTo>
                  <a:cubicBezTo>
                    <a:pt x="3334" y="3856"/>
                    <a:pt x="3348" y="3852"/>
                    <a:pt x="3359" y="3845"/>
                  </a:cubicBezTo>
                  <a:cubicBezTo>
                    <a:pt x="3366" y="3872"/>
                    <a:pt x="3386" y="3882"/>
                    <a:pt x="3403" y="3882"/>
                  </a:cubicBezTo>
                  <a:cubicBezTo>
                    <a:pt x="3408" y="3882"/>
                    <a:pt x="3413" y="3881"/>
                    <a:pt x="3418" y="3880"/>
                  </a:cubicBezTo>
                  <a:lnTo>
                    <a:pt x="3423" y="3878"/>
                  </a:lnTo>
                  <a:cubicBezTo>
                    <a:pt x="3434" y="3875"/>
                    <a:pt x="3452" y="3870"/>
                    <a:pt x="3463" y="3853"/>
                  </a:cubicBezTo>
                  <a:cubicBezTo>
                    <a:pt x="3469" y="3845"/>
                    <a:pt x="3478" y="3841"/>
                    <a:pt x="3493" y="3834"/>
                  </a:cubicBezTo>
                  <a:lnTo>
                    <a:pt x="3508" y="3827"/>
                  </a:lnTo>
                  <a:lnTo>
                    <a:pt x="3512" y="3813"/>
                  </a:lnTo>
                  <a:cubicBezTo>
                    <a:pt x="3520" y="3788"/>
                    <a:pt x="3519" y="3765"/>
                    <a:pt x="3508" y="3744"/>
                  </a:cubicBezTo>
                  <a:cubicBezTo>
                    <a:pt x="3509" y="3734"/>
                    <a:pt x="3509" y="3724"/>
                    <a:pt x="3510" y="3713"/>
                  </a:cubicBezTo>
                  <a:lnTo>
                    <a:pt x="3513" y="3655"/>
                  </a:lnTo>
                  <a:lnTo>
                    <a:pt x="3490" y="3659"/>
                  </a:lnTo>
                  <a:lnTo>
                    <a:pt x="3472" y="3663"/>
                  </a:lnTo>
                  <a:cubicBezTo>
                    <a:pt x="3470" y="3662"/>
                    <a:pt x="3466" y="3657"/>
                    <a:pt x="3463" y="3655"/>
                  </a:cubicBezTo>
                  <a:lnTo>
                    <a:pt x="3463" y="3654"/>
                  </a:lnTo>
                  <a:cubicBezTo>
                    <a:pt x="3463" y="3654"/>
                    <a:pt x="3463" y="3653"/>
                    <a:pt x="3463" y="3653"/>
                  </a:cubicBezTo>
                  <a:cubicBezTo>
                    <a:pt x="3461" y="3649"/>
                    <a:pt x="3459" y="3644"/>
                    <a:pt x="3455" y="3638"/>
                  </a:cubicBezTo>
                  <a:cubicBezTo>
                    <a:pt x="3461" y="3625"/>
                    <a:pt x="3462" y="3611"/>
                    <a:pt x="3461" y="3602"/>
                  </a:cubicBezTo>
                  <a:cubicBezTo>
                    <a:pt x="3461" y="3602"/>
                    <a:pt x="3462" y="3601"/>
                    <a:pt x="3462" y="3601"/>
                  </a:cubicBezTo>
                  <a:cubicBezTo>
                    <a:pt x="3483" y="3594"/>
                    <a:pt x="3493" y="3578"/>
                    <a:pt x="3498" y="3570"/>
                  </a:cubicBezTo>
                  <a:lnTo>
                    <a:pt x="3508" y="3554"/>
                  </a:lnTo>
                  <a:lnTo>
                    <a:pt x="3496" y="3517"/>
                  </a:lnTo>
                  <a:lnTo>
                    <a:pt x="3497" y="3508"/>
                  </a:lnTo>
                  <a:cubicBezTo>
                    <a:pt x="3497" y="3500"/>
                    <a:pt x="3497" y="3492"/>
                    <a:pt x="3497" y="3484"/>
                  </a:cubicBezTo>
                  <a:cubicBezTo>
                    <a:pt x="3497" y="3484"/>
                    <a:pt x="3497" y="3484"/>
                    <a:pt x="3497" y="3483"/>
                  </a:cubicBezTo>
                  <a:lnTo>
                    <a:pt x="3505" y="3483"/>
                  </a:lnTo>
                  <a:lnTo>
                    <a:pt x="3514" y="3475"/>
                  </a:lnTo>
                  <a:cubicBezTo>
                    <a:pt x="3518" y="3471"/>
                    <a:pt x="3521" y="3467"/>
                    <a:pt x="3524" y="3463"/>
                  </a:cubicBezTo>
                  <a:cubicBezTo>
                    <a:pt x="3525" y="3463"/>
                    <a:pt x="3526" y="3462"/>
                    <a:pt x="3527" y="3461"/>
                  </a:cubicBezTo>
                  <a:cubicBezTo>
                    <a:pt x="3527" y="3461"/>
                    <a:pt x="3528" y="3462"/>
                    <a:pt x="3529" y="3462"/>
                  </a:cubicBezTo>
                  <a:cubicBezTo>
                    <a:pt x="3533" y="3463"/>
                    <a:pt x="3538" y="3464"/>
                    <a:pt x="3542" y="3465"/>
                  </a:cubicBezTo>
                  <a:lnTo>
                    <a:pt x="3560" y="3469"/>
                  </a:lnTo>
                  <a:lnTo>
                    <a:pt x="3573" y="3455"/>
                  </a:lnTo>
                  <a:cubicBezTo>
                    <a:pt x="3575" y="3453"/>
                    <a:pt x="3577" y="3450"/>
                    <a:pt x="3580" y="3447"/>
                  </a:cubicBezTo>
                  <a:lnTo>
                    <a:pt x="3580" y="3446"/>
                  </a:lnTo>
                  <a:cubicBezTo>
                    <a:pt x="3597" y="3440"/>
                    <a:pt x="3608" y="3430"/>
                    <a:pt x="3617" y="3422"/>
                  </a:cubicBezTo>
                  <a:cubicBezTo>
                    <a:pt x="3623" y="3417"/>
                    <a:pt x="3628" y="3412"/>
                    <a:pt x="3633" y="3410"/>
                  </a:cubicBezTo>
                  <a:lnTo>
                    <a:pt x="3667" y="3396"/>
                  </a:lnTo>
                  <a:lnTo>
                    <a:pt x="3649" y="3364"/>
                  </a:lnTo>
                  <a:cubicBezTo>
                    <a:pt x="3645" y="3357"/>
                    <a:pt x="3644" y="3353"/>
                    <a:pt x="3643" y="3351"/>
                  </a:cubicBezTo>
                  <a:cubicBezTo>
                    <a:pt x="3647" y="3347"/>
                    <a:pt x="3651" y="3344"/>
                    <a:pt x="3657" y="3340"/>
                  </a:cubicBezTo>
                  <a:cubicBezTo>
                    <a:pt x="3658" y="3342"/>
                    <a:pt x="3659" y="3344"/>
                    <a:pt x="3660" y="3347"/>
                  </a:cubicBezTo>
                  <a:cubicBezTo>
                    <a:pt x="3673" y="3370"/>
                    <a:pt x="3693" y="3374"/>
                    <a:pt x="3703" y="3374"/>
                  </a:cubicBezTo>
                  <a:cubicBezTo>
                    <a:pt x="3708" y="3374"/>
                    <a:pt x="3714" y="3373"/>
                    <a:pt x="3719" y="3371"/>
                  </a:cubicBezTo>
                  <a:cubicBezTo>
                    <a:pt x="3721" y="3371"/>
                    <a:pt x="3723" y="3370"/>
                    <a:pt x="3726" y="3369"/>
                  </a:cubicBezTo>
                  <a:cubicBezTo>
                    <a:pt x="3740" y="3366"/>
                    <a:pt x="3760" y="3360"/>
                    <a:pt x="3775" y="3342"/>
                  </a:cubicBezTo>
                  <a:lnTo>
                    <a:pt x="3784" y="3329"/>
                  </a:lnTo>
                  <a:lnTo>
                    <a:pt x="3781" y="3314"/>
                  </a:lnTo>
                  <a:cubicBezTo>
                    <a:pt x="3778" y="3300"/>
                    <a:pt x="3784" y="3286"/>
                    <a:pt x="3792" y="3268"/>
                  </a:cubicBezTo>
                  <a:cubicBezTo>
                    <a:pt x="3793" y="3266"/>
                    <a:pt x="3798" y="3261"/>
                    <a:pt x="3802" y="3256"/>
                  </a:cubicBezTo>
                  <a:cubicBezTo>
                    <a:pt x="3805" y="3253"/>
                    <a:pt x="3809" y="3249"/>
                    <a:pt x="3812" y="3245"/>
                  </a:cubicBezTo>
                  <a:lnTo>
                    <a:pt x="3821" y="3233"/>
                  </a:lnTo>
                  <a:cubicBezTo>
                    <a:pt x="3821" y="3233"/>
                    <a:pt x="3815" y="3190"/>
                    <a:pt x="3813" y="3175"/>
                  </a:cubicBezTo>
                  <a:cubicBezTo>
                    <a:pt x="3827" y="3174"/>
                    <a:pt x="3837" y="3168"/>
                    <a:pt x="3844" y="3162"/>
                  </a:cubicBezTo>
                  <a:cubicBezTo>
                    <a:pt x="3850" y="3158"/>
                    <a:pt x="3855" y="3152"/>
                    <a:pt x="3860" y="3148"/>
                  </a:cubicBezTo>
                  <a:cubicBezTo>
                    <a:pt x="3868" y="3139"/>
                    <a:pt x="3871" y="3137"/>
                    <a:pt x="3874" y="3136"/>
                  </a:cubicBezTo>
                  <a:cubicBezTo>
                    <a:pt x="3889" y="3135"/>
                    <a:pt x="3900" y="3125"/>
                    <a:pt x="3907" y="3114"/>
                  </a:cubicBezTo>
                  <a:lnTo>
                    <a:pt x="3944" y="3121"/>
                  </a:lnTo>
                  <a:lnTo>
                    <a:pt x="3948" y="3156"/>
                  </a:lnTo>
                  <a:lnTo>
                    <a:pt x="3972" y="3160"/>
                  </a:lnTo>
                  <a:cubicBezTo>
                    <a:pt x="3983" y="3162"/>
                    <a:pt x="3990" y="3163"/>
                    <a:pt x="3997" y="3163"/>
                  </a:cubicBezTo>
                  <a:cubicBezTo>
                    <a:pt x="4012" y="3163"/>
                    <a:pt x="4022" y="3158"/>
                    <a:pt x="4035" y="3152"/>
                  </a:cubicBezTo>
                  <a:lnTo>
                    <a:pt x="4038" y="3150"/>
                  </a:lnTo>
                  <a:cubicBezTo>
                    <a:pt x="4050" y="3145"/>
                    <a:pt x="4061" y="3141"/>
                    <a:pt x="4071" y="3138"/>
                  </a:cubicBezTo>
                  <a:cubicBezTo>
                    <a:pt x="4100" y="3131"/>
                    <a:pt x="4129" y="3126"/>
                    <a:pt x="4157" y="3120"/>
                  </a:cubicBezTo>
                  <a:cubicBezTo>
                    <a:pt x="4167" y="3118"/>
                    <a:pt x="4200" y="3112"/>
                    <a:pt x="4211" y="3076"/>
                  </a:cubicBezTo>
                  <a:lnTo>
                    <a:pt x="4211" y="3073"/>
                  </a:lnTo>
                  <a:cubicBezTo>
                    <a:pt x="4212" y="3073"/>
                    <a:pt x="4212" y="3073"/>
                    <a:pt x="4212" y="3073"/>
                  </a:cubicBezTo>
                  <a:cubicBezTo>
                    <a:pt x="4223" y="3057"/>
                    <a:pt x="4230" y="3041"/>
                    <a:pt x="4235" y="3026"/>
                  </a:cubicBezTo>
                  <a:cubicBezTo>
                    <a:pt x="4241" y="3012"/>
                    <a:pt x="4245" y="3000"/>
                    <a:pt x="4253" y="2992"/>
                  </a:cubicBezTo>
                  <a:cubicBezTo>
                    <a:pt x="4261" y="2983"/>
                    <a:pt x="4264" y="2972"/>
                    <a:pt x="4261" y="2958"/>
                  </a:cubicBezTo>
                  <a:cubicBezTo>
                    <a:pt x="4261" y="2955"/>
                    <a:pt x="4262" y="2952"/>
                    <a:pt x="4262" y="2948"/>
                  </a:cubicBezTo>
                  <a:cubicBezTo>
                    <a:pt x="4262" y="2947"/>
                    <a:pt x="4262" y="2945"/>
                    <a:pt x="4262" y="2942"/>
                  </a:cubicBezTo>
                  <a:cubicBezTo>
                    <a:pt x="4275" y="2938"/>
                    <a:pt x="4282" y="2928"/>
                    <a:pt x="4285" y="2923"/>
                  </a:cubicBezTo>
                  <a:lnTo>
                    <a:pt x="4284" y="2922"/>
                  </a:lnTo>
                  <a:cubicBezTo>
                    <a:pt x="4296" y="2924"/>
                    <a:pt x="4308" y="2927"/>
                    <a:pt x="4320" y="2931"/>
                  </a:cubicBezTo>
                  <a:cubicBezTo>
                    <a:pt x="4322" y="2933"/>
                    <a:pt x="4323" y="2934"/>
                    <a:pt x="4324" y="2936"/>
                  </a:cubicBezTo>
                  <a:cubicBezTo>
                    <a:pt x="4327" y="2941"/>
                    <a:pt x="4330" y="2945"/>
                    <a:pt x="4332" y="2950"/>
                  </a:cubicBezTo>
                  <a:cubicBezTo>
                    <a:pt x="4334" y="2953"/>
                    <a:pt x="4336" y="2958"/>
                    <a:pt x="4337" y="2963"/>
                  </a:cubicBezTo>
                  <a:cubicBezTo>
                    <a:pt x="4338" y="2966"/>
                    <a:pt x="4339" y="2969"/>
                    <a:pt x="4340" y="2971"/>
                  </a:cubicBezTo>
                  <a:lnTo>
                    <a:pt x="4352" y="3002"/>
                  </a:lnTo>
                  <a:lnTo>
                    <a:pt x="4382" y="2991"/>
                  </a:lnTo>
                  <a:cubicBezTo>
                    <a:pt x="4415" y="2979"/>
                    <a:pt x="4439" y="2959"/>
                    <a:pt x="4459" y="2936"/>
                  </a:cubicBezTo>
                  <a:lnTo>
                    <a:pt x="4464" y="2969"/>
                  </a:lnTo>
                  <a:lnTo>
                    <a:pt x="4483" y="2967"/>
                  </a:lnTo>
                  <a:lnTo>
                    <a:pt x="4484" y="2980"/>
                  </a:lnTo>
                  <a:lnTo>
                    <a:pt x="4468" y="2994"/>
                  </a:lnTo>
                  <a:lnTo>
                    <a:pt x="4487" y="3011"/>
                  </a:lnTo>
                  <a:lnTo>
                    <a:pt x="4487" y="3011"/>
                  </a:lnTo>
                  <a:cubicBezTo>
                    <a:pt x="4488" y="3023"/>
                    <a:pt x="4489" y="3037"/>
                    <a:pt x="4492" y="3051"/>
                  </a:cubicBezTo>
                  <a:cubicBezTo>
                    <a:pt x="4495" y="3061"/>
                    <a:pt x="4503" y="3087"/>
                    <a:pt x="4525" y="3098"/>
                  </a:cubicBezTo>
                  <a:cubicBezTo>
                    <a:pt x="4532" y="3102"/>
                    <a:pt x="4537" y="3107"/>
                    <a:pt x="4542" y="3115"/>
                  </a:cubicBezTo>
                  <a:lnTo>
                    <a:pt x="4529" y="3126"/>
                  </a:lnTo>
                  <a:lnTo>
                    <a:pt x="4546" y="3139"/>
                  </a:lnTo>
                  <a:lnTo>
                    <a:pt x="4544" y="3161"/>
                  </a:lnTo>
                  <a:lnTo>
                    <a:pt x="4522" y="3179"/>
                  </a:lnTo>
                  <a:lnTo>
                    <a:pt x="4540" y="3194"/>
                  </a:lnTo>
                  <a:lnTo>
                    <a:pt x="4539" y="3205"/>
                  </a:lnTo>
                  <a:lnTo>
                    <a:pt x="4546" y="3199"/>
                  </a:lnTo>
                  <a:lnTo>
                    <a:pt x="4552" y="3205"/>
                  </a:lnTo>
                  <a:cubicBezTo>
                    <a:pt x="4562" y="3213"/>
                    <a:pt x="4578" y="3224"/>
                    <a:pt x="4599" y="3225"/>
                  </a:cubicBezTo>
                  <a:lnTo>
                    <a:pt x="4593" y="3258"/>
                  </a:lnTo>
                  <a:lnTo>
                    <a:pt x="4639" y="3216"/>
                  </a:lnTo>
                  <a:cubicBezTo>
                    <a:pt x="4648" y="3213"/>
                    <a:pt x="4656" y="3208"/>
                    <a:pt x="4661" y="3202"/>
                  </a:cubicBezTo>
                  <a:cubicBezTo>
                    <a:pt x="4661" y="3202"/>
                    <a:pt x="4664" y="3203"/>
                    <a:pt x="4664" y="3203"/>
                  </a:cubicBezTo>
                  <a:cubicBezTo>
                    <a:pt x="4665" y="3205"/>
                    <a:pt x="4665" y="3207"/>
                    <a:pt x="4665" y="3208"/>
                  </a:cubicBezTo>
                  <a:cubicBezTo>
                    <a:pt x="4666" y="3212"/>
                    <a:pt x="4667" y="3215"/>
                    <a:pt x="4667" y="3219"/>
                  </a:cubicBezTo>
                  <a:cubicBezTo>
                    <a:pt x="4668" y="3221"/>
                    <a:pt x="4668" y="3223"/>
                    <a:pt x="4669" y="3225"/>
                  </a:cubicBezTo>
                  <a:cubicBezTo>
                    <a:pt x="4675" y="3262"/>
                    <a:pt x="4695" y="3289"/>
                    <a:pt x="4724" y="3301"/>
                  </a:cubicBezTo>
                  <a:cubicBezTo>
                    <a:pt x="4725" y="3303"/>
                    <a:pt x="4726" y="3305"/>
                    <a:pt x="4726" y="3306"/>
                  </a:cubicBezTo>
                  <a:lnTo>
                    <a:pt x="4726" y="3307"/>
                  </a:lnTo>
                  <a:cubicBezTo>
                    <a:pt x="4727" y="3308"/>
                    <a:pt x="4727" y="3310"/>
                    <a:pt x="4727" y="3312"/>
                  </a:cubicBezTo>
                  <a:cubicBezTo>
                    <a:pt x="4710" y="3332"/>
                    <a:pt x="4706" y="3359"/>
                    <a:pt x="4716" y="3392"/>
                  </a:cubicBezTo>
                  <a:cubicBezTo>
                    <a:pt x="4716" y="3392"/>
                    <a:pt x="4716" y="3393"/>
                    <a:pt x="4715" y="3394"/>
                  </a:cubicBezTo>
                  <a:cubicBezTo>
                    <a:pt x="4709" y="3403"/>
                    <a:pt x="4701" y="3417"/>
                    <a:pt x="4698" y="3434"/>
                  </a:cubicBezTo>
                  <a:cubicBezTo>
                    <a:pt x="4697" y="3439"/>
                    <a:pt x="4696" y="3444"/>
                    <a:pt x="4694" y="3449"/>
                  </a:cubicBezTo>
                  <a:lnTo>
                    <a:pt x="4687" y="3441"/>
                  </a:lnTo>
                  <a:lnTo>
                    <a:pt x="4672" y="3399"/>
                  </a:lnTo>
                  <a:lnTo>
                    <a:pt x="4664" y="3408"/>
                  </a:lnTo>
                  <a:cubicBezTo>
                    <a:pt x="4661" y="3404"/>
                    <a:pt x="4658" y="3401"/>
                    <a:pt x="4654" y="3398"/>
                  </a:cubicBezTo>
                  <a:cubicBezTo>
                    <a:pt x="4653" y="3394"/>
                    <a:pt x="4651" y="3390"/>
                    <a:pt x="4649" y="3387"/>
                  </a:cubicBezTo>
                  <a:lnTo>
                    <a:pt x="4639" y="3361"/>
                  </a:lnTo>
                  <a:lnTo>
                    <a:pt x="4630" y="3369"/>
                  </a:lnTo>
                  <a:cubicBezTo>
                    <a:pt x="4630" y="3369"/>
                    <a:pt x="4629" y="3369"/>
                    <a:pt x="4629" y="3369"/>
                  </a:cubicBezTo>
                  <a:lnTo>
                    <a:pt x="4617" y="3353"/>
                  </a:lnTo>
                  <a:lnTo>
                    <a:pt x="4626" y="3335"/>
                  </a:lnTo>
                  <a:lnTo>
                    <a:pt x="4637" y="3312"/>
                  </a:lnTo>
                  <a:lnTo>
                    <a:pt x="4591" y="3273"/>
                  </a:lnTo>
                  <a:lnTo>
                    <a:pt x="4569" y="3301"/>
                  </a:lnTo>
                  <a:cubicBezTo>
                    <a:pt x="4567" y="3304"/>
                    <a:pt x="4565" y="3307"/>
                    <a:pt x="4562" y="3310"/>
                  </a:cubicBezTo>
                  <a:cubicBezTo>
                    <a:pt x="4555" y="3319"/>
                    <a:pt x="4547" y="3328"/>
                    <a:pt x="4541" y="3340"/>
                  </a:cubicBezTo>
                  <a:cubicBezTo>
                    <a:pt x="4531" y="3357"/>
                    <a:pt x="4534" y="3387"/>
                    <a:pt x="4552" y="3401"/>
                  </a:cubicBezTo>
                  <a:cubicBezTo>
                    <a:pt x="4554" y="3403"/>
                    <a:pt x="4556" y="3404"/>
                    <a:pt x="4558" y="3406"/>
                  </a:cubicBezTo>
                  <a:cubicBezTo>
                    <a:pt x="4561" y="3410"/>
                    <a:pt x="4566" y="3414"/>
                    <a:pt x="4572" y="3418"/>
                  </a:cubicBezTo>
                  <a:lnTo>
                    <a:pt x="4569" y="3420"/>
                  </a:lnTo>
                  <a:lnTo>
                    <a:pt x="4594" y="3436"/>
                  </a:lnTo>
                  <a:lnTo>
                    <a:pt x="4595" y="3448"/>
                  </a:lnTo>
                  <a:cubicBezTo>
                    <a:pt x="4591" y="3447"/>
                    <a:pt x="4588" y="3446"/>
                    <a:pt x="4584" y="3446"/>
                  </a:cubicBezTo>
                  <a:cubicBezTo>
                    <a:pt x="4577" y="3446"/>
                    <a:pt x="4571" y="3448"/>
                    <a:pt x="4565" y="3451"/>
                  </a:cubicBezTo>
                  <a:lnTo>
                    <a:pt x="4563" y="3451"/>
                  </a:lnTo>
                  <a:lnTo>
                    <a:pt x="4560" y="3454"/>
                  </a:lnTo>
                  <a:cubicBezTo>
                    <a:pt x="4557" y="3454"/>
                    <a:pt x="4554" y="3453"/>
                    <a:pt x="4551" y="3453"/>
                  </a:cubicBezTo>
                  <a:cubicBezTo>
                    <a:pt x="4546" y="3452"/>
                    <a:pt x="4541" y="3452"/>
                    <a:pt x="4537" y="3452"/>
                  </a:cubicBezTo>
                  <a:cubicBezTo>
                    <a:pt x="4527" y="3452"/>
                    <a:pt x="4495" y="3455"/>
                    <a:pt x="4491" y="3497"/>
                  </a:cubicBezTo>
                  <a:cubicBezTo>
                    <a:pt x="4490" y="3497"/>
                    <a:pt x="4488" y="3498"/>
                    <a:pt x="4486" y="3498"/>
                  </a:cubicBezTo>
                  <a:cubicBezTo>
                    <a:pt x="4471" y="3502"/>
                    <a:pt x="4454" y="3514"/>
                    <a:pt x="4449" y="3533"/>
                  </a:cubicBezTo>
                  <a:cubicBezTo>
                    <a:pt x="4447" y="3542"/>
                    <a:pt x="4446" y="3551"/>
                    <a:pt x="4445" y="3559"/>
                  </a:cubicBezTo>
                  <a:cubicBezTo>
                    <a:pt x="4435" y="3562"/>
                    <a:pt x="4429" y="3569"/>
                    <a:pt x="4425" y="3575"/>
                  </a:cubicBezTo>
                  <a:cubicBezTo>
                    <a:pt x="4423" y="3579"/>
                    <a:pt x="4422" y="3583"/>
                    <a:pt x="4421" y="3587"/>
                  </a:cubicBezTo>
                  <a:lnTo>
                    <a:pt x="4390" y="3618"/>
                  </a:lnTo>
                  <a:lnTo>
                    <a:pt x="4425" y="3618"/>
                  </a:lnTo>
                  <a:cubicBezTo>
                    <a:pt x="4425" y="3618"/>
                    <a:pt x="4425" y="3619"/>
                    <a:pt x="4425" y="3620"/>
                  </a:cubicBezTo>
                  <a:cubicBezTo>
                    <a:pt x="4424" y="3621"/>
                    <a:pt x="4423" y="3621"/>
                    <a:pt x="4422" y="3621"/>
                  </a:cubicBezTo>
                  <a:cubicBezTo>
                    <a:pt x="4418" y="3623"/>
                    <a:pt x="4413" y="3625"/>
                    <a:pt x="4407" y="3627"/>
                  </a:cubicBezTo>
                  <a:cubicBezTo>
                    <a:pt x="4400" y="3631"/>
                    <a:pt x="4390" y="3638"/>
                    <a:pt x="4383" y="3647"/>
                  </a:cubicBezTo>
                  <a:cubicBezTo>
                    <a:pt x="4377" y="3654"/>
                    <a:pt x="4372" y="3662"/>
                    <a:pt x="4367" y="3669"/>
                  </a:cubicBezTo>
                  <a:lnTo>
                    <a:pt x="4367" y="3671"/>
                  </a:lnTo>
                  <a:cubicBezTo>
                    <a:pt x="4364" y="3674"/>
                    <a:pt x="4362" y="3678"/>
                    <a:pt x="4359" y="3681"/>
                  </a:cubicBezTo>
                  <a:cubicBezTo>
                    <a:pt x="4358" y="3683"/>
                    <a:pt x="4356" y="3685"/>
                    <a:pt x="4354" y="3687"/>
                  </a:cubicBezTo>
                  <a:cubicBezTo>
                    <a:pt x="4347" y="3695"/>
                    <a:pt x="4338" y="3706"/>
                    <a:pt x="4335" y="3722"/>
                  </a:cubicBezTo>
                  <a:cubicBezTo>
                    <a:pt x="4333" y="3730"/>
                    <a:pt x="4328" y="3738"/>
                    <a:pt x="4320" y="3748"/>
                  </a:cubicBezTo>
                  <a:cubicBezTo>
                    <a:pt x="4318" y="3752"/>
                    <a:pt x="4316" y="3755"/>
                    <a:pt x="4313" y="3759"/>
                  </a:cubicBezTo>
                  <a:cubicBezTo>
                    <a:pt x="4312" y="3760"/>
                    <a:pt x="4307" y="3763"/>
                    <a:pt x="4298" y="3763"/>
                  </a:cubicBezTo>
                  <a:cubicBezTo>
                    <a:pt x="4291" y="3763"/>
                    <a:pt x="4286" y="3761"/>
                    <a:pt x="4285" y="3759"/>
                  </a:cubicBezTo>
                  <a:lnTo>
                    <a:pt x="4262" y="3734"/>
                  </a:lnTo>
                  <a:lnTo>
                    <a:pt x="4238" y="3757"/>
                  </a:lnTo>
                  <a:cubicBezTo>
                    <a:pt x="4216" y="3778"/>
                    <a:pt x="4201" y="3803"/>
                    <a:pt x="4196" y="3829"/>
                  </a:cubicBezTo>
                  <a:cubicBezTo>
                    <a:pt x="4194" y="3835"/>
                    <a:pt x="4192" y="3842"/>
                    <a:pt x="4190" y="3849"/>
                  </a:cubicBezTo>
                  <a:cubicBezTo>
                    <a:pt x="4183" y="3871"/>
                    <a:pt x="4174" y="3897"/>
                    <a:pt x="4183" y="3927"/>
                  </a:cubicBezTo>
                  <a:cubicBezTo>
                    <a:pt x="4183" y="3929"/>
                    <a:pt x="4182" y="3931"/>
                    <a:pt x="4182" y="3932"/>
                  </a:cubicBezTo>
                  <a:lnTo>
                    <a:pt x="4182" y="3936"/>
                  </a:lnTo>
                  <a:cubicBezTo>
                    <a:pt x="4181" y="3941"/>
                    <a:pt x="4179" y="3948"/>
                    <a:pt x="4180" y="3956"/>
                  </a:cubicBezTo>
                  <a:lnTo>
                    <a:pt x="4180" y="3959"/>
                  </a:lnTo>
                  <a:cubicBezTo>
                    <a:pt x="4182" y="3974"/>
                    <a:pt x="4183" y="3989"/>
                    <a:pt x="4186" y="4004"/>
                  </a:cubicBezTo>
                  <a:cubicBezTo>
                    <a:pt x="4189" y="4019"/>
                    <a:pt x="4197" y="4031"/>
                    <a:pt x="4203" y="4038"/>
                  </a:cubicBezTo>
                  <a:cubicBezTo>
                    <a:pt x="4208" y="4045"/>
                    <a:pt x="4214" y="4051"/>
                    <a:pt x="4219" y="4055"/>
                  </a:cubicBezTo>
                  <a:cubicBezTo>
                    <a:pt x="4220" y="4056"/>
                    <a:pt x="4221" y="4057"/>
                    <a:pt x="4223" y="4058"/>
                  </a:cubicBezTo>
                  <a:cubicBezTo>
                    <a:pt x="4224" y="4067"/>
                    <a:pt x="4228" y="4082"/>
                    <a:pt x="4242" y="4093"/>
                  </a:cubicBezTo>
                  <a:lnTo>
                    <a:pt x="4242" y="4094"/>
                  </a:lnTo>
                  <a:cubicBezTo>
                    <a:pt x="4249" y="4110"/>
                    <a:pt x="4259" y="4132"/>
                    <a:pt x="4287" y="4132"/>
                  </a:cubicBezTo>
                  <a:cubicBezTo>
                    <a:pt x="4297" y="4132"/>
                    <a:pt x="4306" y="4129"/>
                    <a:pt x="4316" y="4125"/>
                  </a:cubicBezTo>
                  <a:lnTo>
                    <a:pt x="4327" y="4134"/>
                  </a:lnTo>
                  <a:lnTo>
                    <a:pt x="4347" y="4124"/>
                  </a:lnTo>
                  <a:cubicBezTo>
                    <a:pt x="4357" y="4119"/>
                    <a:pt x="4367" y="4114"/>
                    <a:pt x="4377" y="4109"/>
                  </a:cubicBezTo>
                  <a:cubicBezTo>
                    <a:pt x="4400" y="4098"/>
                    <a:pt x="4425" y="4086"/>
                    <a:pt x="4448" y="4071"/>
                  </a:cubicBezTo>
                  <a:cubicBezTo>
                    <a:pt x="4480" y="4050"/>
                    <a:pt x="4516" y="4040"/>
                    <a:pt x="4559" y="4040"/>
                  </a:cubicBezTo>
                  <a:cubicBezTo>
                    <a:pt x="4561" y="4040"/>
                    <a:pt x="4564" y="4040"/>
                    <a:pt x="4567" y="4040"/>
                  </a:cubicBezTo>
                  <a:lnTo>
                    <a:pt x="4569" y="4040"/>
                  </a:lnTo>
                  <a:cubicBezTo>
                    <a:pt x="4571" y="4040"/>
                    <a:pt x="4573" y="4040"/>
                    <a:pt x="4575" y="4040"/>
                  </a:cubicBezTo>
                  <a:lnTo>
                    <a:pt x="4578" y="4040"/>
                  </a:lnTo>
                  <a:cubicBezTo>
                    <a:pt x="4584" y="4041"/>
                    <a:pt x="4590" y="4042"/>
                    <a:pt x="4596" y="4042"/>
                  </a:cubicBezTo>
                  <a:cubicBezTo>
                    <a:pt x="4626" y="4042"/>
                    <a:pt x="4646" y="4024"/>
                    <a:pt x="4662" y="4008"/>
                  </a:cubicBezTo>
                  <a:cubicBezTo>
                    <a:pt x="4677" y="4007"/>
                    <a:pt x="4692" y="4005"/>
                    <a:pt x="4708" y="4001"/>
                  </a:cubicBezTo>
                  <a:lnTo>
                    <a:pt x="4708" y="4009"/>
                  </a:lnTo>
                  <a:lnTo>
                    <a:pt x="4727" y="4018"/>
                  </a:lnTo>
                  <a:lnTo>
                    <a:pt x="4723" y="4067"/>
                  </a:lnTo>
                  <a:lnTo>
                    <a:pt x="4767" y="4058"/>
                  </a:lnTo>
                  <a:cubicBezTo>
                    <a:pt x="4770" y="4057"/>
                    <a:pt x="4772" y="4057"/>
                    <a:pt x="4775" y="4056"/>
                  </a:cubicBezTo>
                  <a:cubicBezTo>
                    <a:pt x="4784" y="4055"/>
                    <a:pt x="4796" y="4053"/>
                    <a:pt x="4807" y="4047"/>
                  </a:cubicBezTo>
                  <a:cubicBezTo>
                    <a:pt x="4825" y="4037"/>
                    <a:pt x="4845" y="4034"/>
                    <a:pt x="4862" y="4032"/>
                  </a:cubicBezTo>
                  <a:cubicBezTo>
                    <a:pt x="4863" y="4032"/>
                    <a:pt x="4864" y="4032"/>
                    <a:pt x="4865" y="4032"/>
                  </a:cubicBezTo>
                  <a:cubicBezTo>
                    <a:pt x="4872" y="4034"/>
                    <a:pt x="4880" y="4035"/>
                    <a:pt x="4887" y="4035"/>
                  </a:cubicBezTo>
                  <a:cubicBezTo>
                    <a:pt x="4897" y="4035"/>
                    <a:pt x="4907" y="4033"/>
                    <a:pt x="4917" y="4029"/>
                  </a:cubicBezTo>
                  <a:lnTo>
                    <a:pt x="4911" y="4056"/>
                  </a:lnTo>
                  <a:lnTo>
                    <a:pt x="4933" y="4076"/>
                  </a:lnTo>
                  <a:cubicBezTo>
                    <a:pt x="4939" y="4081"/>
                    <a:pt x="4945" y="4086"/>
                    <a:pt x="4950" y="4091"/>
                  </a:cubicBezTo>
                  <a:cubicBezTo>
                    <a:pt x="4952" y="4093"/>
                    <a:pt x="4953" y="4094"/>
                    <a:pt x="4955" y="4095"/>
                  </a:cubicBezTo>
                  <a:cubicBezTo>
                    <a:pt x="4955" y="4095"/>
                    <a:pt x="4955" y="4096"/>
                    <a:pt x="4955" y="4096"/>
                  </a:cubicBezTo>
                  <a:cubicBezTo>
                    <a:pt x="4969" y="4132"/>
                    <a:pt x="5003" y="4140"/>
                    <a:pt x="5022" y="4143"/>
                  </a:cubicBezTo>
                  <a:lnTo>
                    <a:pt x="5042" y="4148"/>
                  </a:lnTo>
                  <a:lnTo>
                    <a:pt x="5054" y="4131"/>
                  </a:lnTo>
                  <a:cubicBezTo>
                    <a:pt x="5056" y="4129"/>
                    <a:pt x="5058" y="4127"/>
                    <a:pt x="5060" y="4125"/>
                  </a:cubicBezTo>
                  <a:cubicBezTo>
                    <a:pt x="5069" y="4114"/>
                    <a:pt x="5085" y="4095"/>
                    <a:pt x="5081" y="4066"/>
                  </a:cubicBezTo>
                  <a:cubicBezTo>
                    <a:pt x="5081" y="4064"/>
                    <a:pt x="5082" y="4060"/>
                    <a:pt x="5090" y="4049"/>
                  </a:cubicBezTo>
                  <a:cubicBezTo>
                    <a:pt x="5095" y="4044"/>
                    <a:pt x="5101" y="4039"/>
                    <a:pt x="5109" y="4035"/>
                  </a:cubicBezTo>
                  <a:cubicBezTo>
                    <a:pt x="5109" y="4040"/>
                    <a:pt x="5109" y="4046"/>
                    <a:pt x="5109" y="4052"/>
                  </a:cubicBezTo>
                  <a:cubicBezTo>
                    <a:pt x="5108" y="4060"/>
                    <a:pt x="5110" y="4067"/>
                    <a:pt x="5111" y="4073"/>
                  </a:cubicBezTo>
                  <a:cubicBezTo>
                    <a:pt x="5111" y="4075"/>
                    <a:pt x="5111" y="4077"/>
                    <a:pt x="5111" y="4079"/>
                  </a:cubicBezTo>
                  <a:cubicBezTo>
                    <a:pt x="5112" y="4085"/>
                    <a:pt x="5113" y="4090"/>
                    <a:pt x="5114" y="4096"/>
                  </a:cubicBezTo>
                  <a:cubicBezTo>
                    <a:pt x="5115" y="4098"/>
                    <a:pt x="5116" y="4102"/>
                    <a:pt x="5116" y="4105"/>
                  </a:cubicBezTo>
                  <a:cubicBezTo>
                    <a:pt x="5105" y="4128"/>
                    <a:pt x="5106" y="4148"/>
                    <a:pt x="5107" y="4166"/>
                  </a:cubicBezTo>
                  <a:lnTo>
                    <a:pt x="5107" y="4173"/>
                  </a:lnTo>
                  <a:cubicBezTo>
                    <a:pt x="5107" y="4181"/>
                    <a:pt x="5106" y="4190"/>
                    <a:pt x="5105" y="4200"/>
                  </a:cubicBezTo>
                  <a:lnTo>
                    <a:pt x="5105" y="4206"/>
                  </a:lnTo>
                  <a:cubicBezTo>
                    <a:pt x="5104" y="4211"/>
                    <a:pt x="5104" y="4217"/>
                    <a:pt x="5103" y="4223"/>
                  </a:cubicBezTo>
                  <a:cubicBezTo>
                    <a:pt x="5102" y="4232"/>
                    <a:pt x="5101" y="4241"/>
                    <a:pt x="5100" y="4250"/>
                  </a:cubicBezTo>
                  <a:cubicBezTo>
                    <a:pt x="5100" y="4261"/>
                    <a:pt x="5104" y="4270"/>
                    <a:pt x="5106" y="4275"/>
                  </a:cubicBezTo>
                  <a:lnTo>
                    <a:pt x="5107" y="4277"/>
                  </a:lnTo>
                  <a:lnTo>
                    <a:pt x="5126" y="4330"/>
                  </a:lnTo>
                  <a:lnTo>
                    <a:pt x="5163" y="4288"/>
                  </a:lnTo>
                  <a:cubicBezTo>
                    <a:pt x="5167" y="4283"/>
                    <a:pt x="5171" y="4279"/>
                    <a:pt x="5175" y="4273"/>
                  </a:cubicBezTo>
                  <a:cubicBezTo>
                    <a:pt x="5182" y="4264"/>
                    <a:pt x="5189" y="4256"/>
                    <a:pt x="5196" y="4251"/>
                  </a:cubicBezTo>
                  <a:cubicBezTo>
                    <a:pt x="5203" y="4246"/>
                    <a:pt x="5215" y="4242"/>
                    <a:pt x="5226" y="4238"/>
                  </a:cubicBezTo>
                  <a:cubicBezTo>
                    <a:pt x="5228" y="4239"/>
                    <a:pt x="5229" y="4241"/>
                    <a:pt x="5230" y="4242"/>
                  </a:cubicBezTo>
                  <a:cubicBezTo>
                    <a:pt x="5234" y="4255"/>
                    <a:pt x="5236" y="4269"/>
                    <a:pt x="5239" y="4284"/>
                  </a:cubicBezTo>
                  <a:lnTo>
                    <a:pt x="5241" y="4299"/>
                  </a:lnTo>
                  <a:cubicBezTo>
                    <a:pt x="5246" y="4323"/>
                    <a:pt x="5257" y="4388"/>
                    <a:pt x="5329" y="4395"/>
                  </a:cubicBezTo>
                  <a:lnTo>
                    <a:pt x="5341" y="4397"/>
                  </a:lnTo>
                  <a:lnTo>
                    <a:pt x="5351" y="4389"/>
                  </a:lnTo>
                  <a:cubicBezTo>
                    <a:pt x="5374" y="4374"/>
                    <a:pt x="5388" y="4353"/>
                    <a:pt x="5392" y="4329"/>
                  </a:cubicBezTo>
                  <a:lnTo>
                    <a:pt x="5395" y="4329"/>
                  </a:lnTo>
                  <a:cubicBezTo>
                    <a:pt x="5397" y="4330"/>
                    <a:pt x="5400" y="4330"/>
                    <a:pt x="5402" y="4330"/>
                  </a:cubicBezTo>
                  <a:lnTo>
                    <a:pt x="5419" y="4330"/>
                  </a:lnTo>
                  <a:lnTo>
                    <a:pt x="5429" y="4316"/>
                  </a:lnTo>
                  <a:cubicBezTo>
                    <a:pt x="5431" y="4314"/>
                    <a:pt x="5433" y="4311"/>
                    <a:pt x="5436" y="4306"/>
                  </a:cubicBezTo>
                  <a:cubicBezTo>
                    <a:pt x="5450" y="4306"/>
                    <a:pt x="5463" y="4301"/>
                    <a:pt x="5471" y="4291"/>
                  </a:cubicBezTo>
                  <a:cubicBezTo>
                    <a:pt x="5480" y="4280"/>
                    <a:pt x="5483" y="4266"/>
                    <a:pt x="5480" y="4249"/>
                  </a:cubicBezTo>
                  <a:lnTo>
                    <a:pt x="5480" y="4247"/>
                  </a:lnTo>
                  <a:cubicBezTo>
                    <a:pt x="5479" y="4243"/>
                    <a:pt x="5478" y="4238"/>
                    <a:pt x="5477" y="4233"/>
                  </a:cubicBezTo>
                  <a:cubicBezTo>
                    <a:pt x="5471" y="4216"/>
                    <a:pt x="5466" y="4196"/>
                    <a:pt x="5466" y="4174"/>
                  </a:cubicBezTo>
                  <a:cubicBezTo>
                    <a:pt x="5466" y="4154"/>
                    <a:pt x="5456" y="4138"/>
                    <a:pt x="5448" y="4126"/>
                  </a:cubicBezTo>
                  <a:cubicBezTo>
                    <a:pt x="5446" y="4122"/>
                    <a:pt x="5443" y="4118"/>
                    <a:pt x="5442" y="4115"/>
                  </a:cubicBezTo>
                  <a:lnTo>
                    <a:pt x="5434" y="4100"/>
                  </a:lnTo>
                  <a:lnTo>
                    <a:pt x="5406" y="4095"/>
                  </a:lnTo>
                  <a:cubicBezTo>
                    <a:pt x="5396" y="4093"/>
                    <a:pt x="5387" y="4091"/>
                    <a:pt x="5377" y="4089"/>
                  </a:cubicBezTo>
                  <a:cubicBezTo>
                    <a:pt x="5376" y="4089"/>
                    <a:pt x="5376" y="4089"/>
                    <a:pt x="5375" y="4089"/>
                  </a:cubicBezTo>
                  <a:cubicBezTo>
                    <a:pt x="5375" y="4089"/>
                    <a:pt x="5375" y="4088"/>
                    <a:pt x="5375" y="4088"/>
                  </a:cubicBezTo>
                  <a:cubicBezTo>
                    <a:pt x="5372" y="4073"/>
                    <a:pt x="5365" y="4039"/>
                    <a:pt x="5329" y="4026"/>
                  </a:cubicBezTo>
                  <a:cubicBezTo>
                    <a:pt x="5321" y="4024"/>
                    <a:pt x="5313" y="4021"/>
                    <a:pt x="5304" y="4019"/>
                  </a:cubicBezTo>
                  <a:cubicBezTo>
                    <a:pt x="5307" y="4005"/>
                    <a:pt x="5303" y="3990"/>
                    <a:pt x="5292" y="3976"/>
                  </a:cubicBezTo>
                  <a:cubicBezTo>
                    <a:pt x="5289" y="3972"/>
                    <a:pt x="5286" y="3967"/>
                    <a:pt x="5282" y="3961"/>
                  </a:cubicBezTo>
                  <a:lnTo>
                    <a:pt x="5266" y="3971"/>
                  </a:lnTo>
                  <a:lnTo>
                    <a:pt x="5266" y="3971"/>
                  </a:lnTo>
                  <a:lnTo>
                    <a:pt x="5282" y="3960"/>
                  </a:lnTo>
                  <a:cubicBezTo>
                    <a:pt x="5280" y="3957"/>
                    <a:pt x="5278" y="3953"/>
                    <a:pt x="5276" y="3950"/>
                  </a:cubicBezTo>
                  <a:lnTo>
                    <a:pt x="5264" y="3932"/>
                  </a:lnTo>
                  <a:lnTo>
                    <a:pt x="5243" y="3935"/>
                  </a:lnTo>
                  <a:cubicBezTo>
                    <a:pt x="5238" y="3936"/>
                    <a:pt x="5235" y="3936"/>
                    <a:pt x="5232" y="3937"/>
                  </a:cubicBezTo>
                  <a:cubicBezTo>
                    <a:pt x="5238" y="3923"/>
                    <a:pt x="5238" y="3909"/>
                    <a:pt x="5237" y="3899"/>
                  </a:cubicBezTo>
                  <a:lnTo>
                    <a:pt x="5237" y="3888"/>
                  </a:lnTo>
                  <a:cubicBezTo>
                    <a:pt x="5237" y="3880"/>
                    <a:pt x="5237" y="3871"/>
                    <a:pt x="5237" y="3863"/>
                  </a:cubicBezTo>
                  <a:cubicBezTo>
                    <a:pt x="5237" y="3862"/>
                    <a:pt x="5238" y="3858"/>
                    <a:pt x="5239" y="3856"/>
                  </a:cubicBezTo>
                  <a:cubicBezTo>
                    <a:pt x="5240" y="3852"/>
                    <a:pt x="5242" y="3848"/>
                    <a:pt x="5243" y="3843"/>
                  </a:cubicBezTo>
                  <a:lnTo>
                    <a:pt x="5245" y="3834"/>
                  </a:lnTo>
                  <a:lnTo>
                    <a:pt x="5242" y="3825"/>
                  </a:lnTo>
                  <a:cubicBezTo>
                    <a:pt x="5241" y="3821"/>
                    <a:pt x="5239" y="3817"/>
                    <a:pt x="5238" y="3812"/>
                  </a:cubicBezTo>
                  <a:lnTo>
                    <a:pt x="5237" y="3810"/>
                  </a:lnTo>
                  <a:cubicBezTo>
                    <a:pt x="5233" y="3797"/>
                    <a:pt x="5228" y="3783"/>
                    <a:pt x="5225" y="3768"/>
                  </a:cubicBezTo>
                  <a:cubicBezTo>
                    <a:pt x="5225" y="3766"/>
                    <a:pt x="5226" y="3763"/>
                    <a:pt x="5230" y="3756"/>
                  </a:cubicBezTo>
                  <a:lnTo>
                    <a:pt x="5237" y="3743"/>
                  </a:lnTo>
                  <a:lnTo>
                    <a:pt x="5229" y="3721"/>
                  </a:lnTo>
                  <a:cubicBezTo>
                    <a:pt x="5228" y="3718"/>
                    <a:pt x="5227" y="3716"/>
                    <a:pt x="5226" y="3713"/>
                  </a:cubicBezTo>
                  <a:cubicBezTo>
                    <a:pt x="5241" y="3693"/>
                    <a:pt x="5245" y="3671"/>
                    <a:pt x="5238" y="3649"/>
                  </a:cubicBezTo>
                  <a:lnTo>
                    <a:pt x="5280" y="3610"/>
                  </a:lnTo>
                  <a:cubicBezTo>
                    <a:pt x="5308" y="3613"/>
                    <a:pt x="5335" y="3618"/>
                    <a:pt x="5360" y="3629"/>
                  </a:cubicBezTo>
                  <a:lnTo>
                    <a:pt x="5389" y="3643"/>
                  </a:lnTo>
                  <a:lnTo>
                    <a:pt x="5403" y="3615"/>
                  </a:lnTo>
                  <a:lnTo>
                    <a:pt x="5446" y="3658"/>
                  </a:lnTo>
                  <a:lnTo>
                    <a:pt x="5468" y="3674"/>
                  </a:lnTo>
                  <a:cubicBezTo>
                    <a:pt x="5471" y="3676"/>
                    <a:pt x="5473" y="3677"/>
                    <a:pt x="5475" y="3679"/>
                  </a:cubicBezTo>
                  <a:cubicBezTo>
                    <a:pt x="5482" y="3685"/>
                    <a:pt x="5490" y="3692"/>
                    <a:pt x="5499" y="3698"/>
                  </a:cubicBezTo>
                  <a:cubicBezTo>
                    <a:pt x="5513" y="3706"/>
                    <a:pt x="5526" y="3710"/>
                    <a:pt x="5539" y="3710"/>
                  </a:cubicBezTo>
                  <a:cubicBezTo>
                    <a:pt x="5540" y="3710"/>
                    <a:pt x="5541" y="3710"/>
                    <a:pt x="5542" y="3710"/>
                  </a:cubicBezTo>
                  <a:lnTo>
                    <a:pt x="5554" y="3726"/>
                  </a:lnTo>
                  <a:cubicBezTo>
                    <a:pt x="5554" y="3726"/>
                    <a:pt x="5598" y="3730"/>
                    <a:pt x="5604" y="3730"/>
                  </a:cubicBezTo>
                  <a:cubicBezTo>
                    <a:pt x="5599" y="3754"/>
                    <a:pt x="5607" y="3776"/>
                    <a:pt x="5627" y="3792"/>
                  </a:cubicBezTo>
                  <a:cubicBezTo>
                    <a:pt x="5626" y="3811"/>
                    <a:pt x="5634" y="3828"/>
                    <a:pt x="5649" y="3838"/>
                  </a:cubicBezTo>
                  <a:lnTo>
                    <a:pt x="5652" y="3841"/>
                  </a:lnTo>
                  <a:lnTo>
                    <a:pt x="5652" y="3843"/>
                  </a:lnTo>
                  <a:cubicBezTo>
                    <a:pt x="5652" y="3844"/>
                    <a:pt x="5651" y="3844"/>
                    <a:pt x="5651" y="3844"/>
                  </a:cubicBezTo>
                  <a:cubicBezTo>
                    <a:pt x="5648" y="3845"/>
                    <a:pt x="5645" y="3845"/>
                    <a:pt x="5642" y="3845"/>
                  </a:cubicBezTo>
                  <a:lnTo>
                    <a:pt x="5623" y="3845"/>
                  </a:lnTo>
                  <a:lnTo>
                    <a:pt x="5587" y="3845"/>
                  </a:lnTo>
                  <a:lnTo>
                    <a:pt x="5591" y="3881"/>
                  </a:lnTo>
                  <a:cubicBezTo>
                    <a:pt x="5591" y="3882"/>
                    <a:pt x="5591" y="3883"/>
                    <a:pt x="5591" y="3884"/>
                  </a:cubicBezTo>
                  <a:cubicBezTo>
                    <a:pt x="5591" y="3889"/>
                    <a:pt x="5591" y="3898"/>
                    <a:pt x="5595" y="3907"/>
                  </a:cubicBezTo>
                  <a:cubicBezTo>
                    <a:pt x="5596" y="3908"/>
                    <a:pt x="5598" y="3913"/>
                    <a:pt x="5598" y="3914"/>
                  </a:cubicBezTo>
                  <a:cubicBezTo>
                    <a:pt x="5592" y="3932"/>
                    <a:pt x="5597" y="3950"/>
                    <a:pt x="5601" y="3962"/>
                  </a:cubicBezTo>
                  <a:lnTo>
                    <a:pt x="5602" y="3967"/>
                  </a:lnTo>
                  <a:cubicBezTo>
                    <a:pt x="5608" y="3985"/>
                    <a:pt x="5625" y="3994"/>
                    <a:pt x="5639" y="3997"/>
                  </a:cubicBezTo>
                  <a:cubicBezTo>
                    <a:pt x="5644" y="3998"/>
                    <a:pt x="5649" y="3998"/>
                    <a:pt x="5653" y="3999"/>
                  </a:cubicBezTo>
                  <a:lnTo>
                    <a:pt x="5652" y="4003"/>
                  </a:lnTo>
                  <a:lnTo>
                    <a:pt x="5662" y="4017"/>
                  </a:lnTo>
                  <a:cubicBezTo>
                    <a:pt x="5670" y="4027"/>
                    <a:pt x="5673" y="4044"/>
                    <a:pt x="5670" y="4056"/>
                  </a:cubicBezTo>
                  <a:cubicBezTo>
                    <a:pt x="5667" y="4067"/>
                    <a:pt x="5664" y="4079"/>
                    <a:pt x="5662" y="4091"/>
                  </a:cubicBezTo>
                  <a:cubicBezTo>
                    <a:pt x="5659" y="4108"/>
                    <a:pt x="5662" y="4123"/>
                    <a:pt x="5671" y="4136"/>
                  </a:cubicBezTo>
                  <a:cubicBezTo>
                    <a:pt x="5668" y="4144"/>
                    <a:pt x="5665" y="4152"/>
                    <a:pt x="5661" y="4159"/>
                  </a:cubicBezTo>
                  <a:cubicBezTo>
                    <a:pt x="5658" y="4158"/>
                    <a:pt x="5655" y="4158"/>
                    <a:pt x="5652" y="4158"/>
                  </a:cubicBezTo>
                  <a:cubicBezTo>
                    <a:pt x="5636" y="4158"/>
                    <a:pt x="5624" y="4166"/>
                    <a:pt x="5617" y="4172"/>
                  </a:cubicBezTo>
                  <a:cubicBezTo>
                    <a:pt x="5609" y="4178"/>
                    <a:pt x="5601" y="4184"/>
                    <a:pt x="5591" y="4191"/>
                  </a:cubicBezTo>
                  <a:lnTo>
                    <a:pt x="5585" y="4195"/>
                  </a:lnTo>
                  <a:cubicBezTo>
                    <a:pt x="5563" y="4209"/>
                    <a:pt x="5556" y="4231"/>
                    <a:pt x="5563" y="4253"/>
                  </a:cubicBezTo>
                  <a:lnTo>
                    <a:pt x="5568" y="4265"/>
                  </a:lnTo>
                  <a:lnTo>
                    <a:pt x="5578" y="4270"/>
                  </a:lnTo>
                  <a:cubicBezTo>
                    <a:pt x="5578" y="4271"/>
                    <a:pt x="5579" y="4271"/>
                    <a:pt x="5580" y="4272"/>
                  </a:cubicBezTo>
                  <a:cubicBezTo>
                    <a:pt x="5585" y="4277"/>
                    <a:pt x="5597" y="4287"/>
                    <a:pt x="5614" y="4287"/>
                  </a:cubicBezTo>
                  <a:cubicBezTo>
                    <a:pt x="5615" y="4287"/>
                    <a:pt x="5617" y="4287"/>
                    <a:pt x="5618" y="4287"/>
                  </a:cubicBezTo>
                  <a:cubicBezTo>
                    <a:pt x="5626" y="4290"/>
                    <a:pt x="5634" y="4291"/>
                    <a:pt x="5643" y="4291"/>
                  </a:cubicBezTo>
                  <a:cubicBezTo>
                    <a:pt x="5655" y="4291"/>
                    <a:pt x="5665" y="4289"/>
                    <a:pt x="5675" y="4286"/>
                  </a:cubicBezTo>
                  <a:cubicBezTo>
                    <a:pt x="5679" y="4285"/>
                    <a:pt x="5685" y="4284"/>
                    <a:pt x="5689" y="4283"/>
                  </a:cubicBezTo>
                  <a:lnTo>
                    <a:pt x="5699" y="4283"/>
                  </a:lnTo>
                  <a:lnTo>
                    <a:pt x="5707" y="4277"/>
                  </a:lnTo>
                  <a:cubicBezTo>
                    <a:pt x="5708" y="4276"/>
                    <a:pt x="5710" y="4274"/>
                    <a:pt x="5711" y="4273"/>
                  </a:cubicBezTo>
                  <a:cubicBezTo>
                    <a:pt x="5712" y="4273"/>
                    <a:pt x="5713" y="4272"/>
                    <a:pt x="5713" y="4272"/>
                  </a:cubicBezTo>
                  <a:lnTo>
                    <a:pt x="5717" y="4279"/>
                  </a:lnTo>
                  <a:cubicBezTo>
                    <a:pt x="5733" y="4314"/>
                    <a:pt x="5749" y="4352"/>
                    <a:pt x="5754" y="4392"/>
                  </a:cubicBezTo>
                  <a:cubicBezTo>
                    <a:pt x="5756" y="4409"/>
                    <a:pt x="5761" y="4425"/>
                    <a:pt x="5766" y="4440"/>
                  </a:cubicBezTo>
                  <a:lnTo>
                    <a:pt x="5766" y="4441"/>
                  </a:lnTo>
                  <a:cubicBezTo>
                    <a:pt x="5767" y="4445"/>
                    <a:pt x="5769" y="4448"/>
                    <a:pt x="5770" y="4452"/>
                  </a:cubicBezTo>
                  <a:cubicBezTo>
                    <a:pt x="5772" y="4461"/>
                    <a:pt x="5778" y="4467"/>
                    <a:pt x="5782" y="4470"/>
                  </a:cubicBezTo>
                  <a:cubicBezTo>
                    <a:pt x="5783" y="4474"/>
                    <a:pt x="5785" y="4477"/>
                    <a:pt x="5787" y="4481"/>
                  </a:cubicBezTo>
                  <a:lnTo>
                    <a:pt x="5790" y="4488"/>
                  </a:lnTo>
                  <a:lnTo>
                    <a:pt x="5803" y="4514"/>
                  </a:lnTo>
                  <a:lnTo>
                    <a:pt x="5830" y="4505"/>
                  </a:lnTo>
                  <a:cubicBezTo>
                    <a:pt x="5864" y="4495"/>
                    <a:pt x="5910" y="4480"/>
                    <a:pt x="5940" y="4439"/>
                  </a:cubicBezTo>
                  <a:cubicBezTo>
                    <a:pt x="5957" y="4434"/>
                    <a:pt x="5973" y="4431"/>
                    <a:pt x="5990" y="4431"/>
                  </a:cubicBezTo>
                  <a:lnTo>
                    <a:pt x="5992" y="4431"/>
                  </a:lnTo>
                  <a:cubicBezTo>
                    <a:pt x="6021" y="4431"/>
                    <a:pt x="6036" y="4414"/>
                    <a:pt x="6045" y="4404"/>
                  </a:cubicBezTo>
                  <a:lnTo>
                    <a:pt x="6046" y="4403"/>
                  </a:lnTo>
                  <a:cubicBezTo>
                    <a:pt x="6047" y="4401"/>
                    <a:pt x="6049" y="4399"/>
                    <a:pt x="6051" y="4397"/>
                  </a:cubicBezTo>
                  <a:cubicBezTo>
                    <a:pt x="6051" y="4396"/>
                    <a:pt x="6051" y="4396"/>
                    <a:pt x="6051" y="4396"/>
                  </a:cubicBezTo>
                  <a:cubicBezTo>
                    <a:pt x="6057" y="4393"/>
                    <a:pt x="6063" y="4390"/>
                    <a:pt x="6069" y="4386"/>
                  </a:cubicBezTo>
                  <a:cubicBezTo>
                    <a:pt x="6070" y="4386"/>
                    <a:pt x="6071" y="4385"/>
                    <a:pt x="6072" y="4385"/>
                  </a:cubicBezTo>
                  <a:cubicBezTo>
                    <a:pt x="6080" y="4395"/>
                    <a:pt x="6094" y="4407"/>
                    <a:pt x="6114" y="4409"/>
                  </a:cubicBezTo>
                  <a:lnTo>
                    <a:pt x="6126" y="4410"/>
                  </a:lnTo>
                  <a:lnTo>
                    <a:pt x="6141" y="4399"/>
                  </a:lnTo>
                  <a:cubicBezTo>
                    <a:pt x="6154" y="4389"/>
                    <a:pt x="6165" y="4381"/>
                    <a:pt x="6174" y="4381"/>
                  </a:cubicBezTo>
                  <a:cubicBezTo>
                    <a:pt x="6176" y="4381"/>
                    <a:pt x="6179" y="4382"/>
                    <a:pt x="6183" y="4383"/>
                  </a:cubicBezTo>
                  <a:lnTo>
                    <a:pt x="6190" y="4386"/>
                  </a:lnTo>
                  <a:lnTo>
                    <a:pt x="6198" y="4385"/>
                  </a:lnTo>
                  <a:cubicBezTo>
                    <a:pt x="6203" y="4385"/>
                    <a:pt x="6219" y="4385"/>
                    <a:pt x="6229" y="4371"/>
                  </a:cubicBezTo>
                  <a:cubicBezTo>
                    <a:pt x="6231" y="4368"/>
                    <a:pt x="6234" y="4366"/>
                    <a:pt x="6236" y="4363"/>
                  </a:cubicBezTo>
                  <a:cubicBezTo>
                    <a:pt x="6246" y="4352"/>
                    <a:pt x="6259" y="4338"/>
                    <a:pt x="6263" y="4319"/>
                  </a:cubicBezTo>
                  <a:cubicBezTo>
                    <a:pt x="6264" y="4310"/>
                    <a:pt x="6267" y="4305"/>
                    <a:pt x="6278" y="4298"/>
                  </a:cubicBezTo>
                  <a:cubicBezTo>
                    <a:pt x="6279" y="4297"/>
                    <a:pt x="6281" y="4296"/>
                    <a:pt x="6283" y="4295"/>
                  </a:cubicBezTo>
                  <a:cubicBezTo>
                    <a:pt x="6288" y="4292"/>
                    <a:pt x="6294" y="4289"/>
                    <a:pt x="6301" y="4283"/>
                  </a:cubicBezTo>
                  <a:cubicBezTo>
                    <a:pt x="6305" y="4279"/>
                    <a:pt x="6309" y="4274"/>
                    <a:pt x="6312" y="4270"/>
                  </a:cubicBezTo>
                  <a:cubicBezTo>
                    <a:pt x="6317" y="4268"/>
                    <a:pt x="6321" y="4266"/>
                    <a:pt x="6325" y="4262"/>
                  </a:cubicBezTo>
                  <a:cubicBezTo>
                    <a:pt x="6338" y="4252"/>
                    <a:pt x="6340" y="4238"/>
                    <a:pt x="6341" y="4231"/>
                  </a:cubicBezTo>
                  <a:lnTo>
                    <a:pt x="6341" y="4229"/>
                  </a:lnTo>
                  <a:cubicBezTo>
                    <a:pt x="6342" y="4228"/>
                    <a:pt x="6342" y="4227"/>
                    <a:pt x="6342" y="4226"/>
                  </a:cubicBezTo>
                  <a:cubicBezTo>
                    <a:pt x="6382" y="4225"/>
                    <a:pt x="6384" y="4187"/>
                    <a:pt x="6385" y="4167"/>
                  </a:cubicBezTo>
                  <a:lnTo>
                    <a:pt x="6386" y="4156"/>
                  </a:lnTo>
                  <a:lnTo>
                    <a:pt x="6379" y="4146"/>
                  </a:lnTo>
                  <a:cubicBezTo>
                    <a:pt x="6375" y="4141"/>
                    <a:pt x="6375" y="4140"/>
                    <a:pt x="6388" y="4121"/>
                  </a:cubicBezTo>
                  <a:cubicBezTo>
                    <a:pt x="6391" y="4117"/>
                    <a:pt x="6394" y="4114"/>
                    <a:pt x="6396" y="4110"/>
                  </a:cubicBezTo>
                  <a:lnTo>
                    <a:pt x="6404" y="4098"/>
                  </a:lnTo>
                  <a:lnTo>
                    <a:pt x="6401" y="4085"/>
                  </a:lnTo>
                  <a:cubicBezTo>
                    <a:pt x="6400" y="4083"/>
                    <a:pt x="6400" y="4081"/>
                    <a:pt x="6400" y="4079"/>
                  </a:cubicBezTo>
                  <a:cubicBezTo>
                    <a:pt x="6397" y="4068"/>
                    <a:pt x="6394" y="4052"/>
                    <a:pt x="6382" y="4037"/>
                  </a:cubicBezTo>
                  <a:cubicBezTo>
                    <a:pt x="6385" y="4031"/>
                    <a:pt x="6389" y="4019"/>
                    <a:pt x="6383" y="4006"/>
                  </a:cubicBezTo>
                  <a:cubicBezTo>
                    <a:pt x="6382" y="4004"/>
                    <a:pt x="6383" y="3998"/>
                    <a:pt x="6383" y="3994"/>
                  </a:cubicBezTo>
                  <a:cubicBezTo>
                    <a:pt x="6383" y="3986"/>
                    <a:pt x="6383" y="3975"/>
                    <a:pt x="6380" y="3963"/>
                  </a:cubicBezTo>
                  <a:cubicBezTo>
                    <a:pt x="6383" y="3960"/>
                    <a:pt x="6386" y="3957"/>
                    <a:pt x="6388" y="3954"/>
                  </a:cubicBezTo>
                  <a:cubicBezTo>
                    <a:pt x="6397" y="3941"/>
                    <a:pt x="6400" y="3926"/>
                    <a:pt x="6396" y="3910"/>
                  </a:cubicBezTo>
                  <a:lnTo>
                    <a:pt x="6395" y="3905"/>
                  </a:lnTo>
                  <a:cubicBezTo>
                    <a:pt x="6393" y="3894"/>
                    <a:pt x="6391" y="3881"/>
                    <a:pt x="6383" y="3868"/>
                  </a:cubicBezTo>
                  <a:cubicBezTo>
                    <a:pt x="6405" y="3860"/>
                    <a:pt x="6420" y="3843"/>
                    <a:pt x="6426" y="3819"/>
                  </a:cubicBezTo>
                  <a:cubicBezTo>
                    <a:pt x="6427" y="3818"/>
                    <a:pt x="6427" y="3817"/>
                    <a:pt x="6427" y="3817"/>
                  </a:cubicBezTo>
                  <a:cubicBezTo>
                    <a:pt x="6435" y="3813"/>
                    <a:pt x="6440" y="3807"/>
                    <a:pt x="6444" y="3803"/>
                  </a:cubicBezTo>
                  <a:lnTo>
                    <a:pt x="6461" y="3788"/>
                  </a:lnTo>
                  <a:lnTo>
                    <a:pt x="6453" y="3768"/>
                  </a:lnTo>
                  <a:cubicBezTo>
                    <a:pt x="6483" y="3754"/>
                    <a:pt x="6495" y="3726"/>
                    <a:pt x="6484" y="3694"/>
                  </a:cubicBezTo>
                  <a:cubicBezTo>
                    <a:pt x="6482" y="3688"/>
                    <a:pt x="6482" y="3686"/>
                    <a:pt x="6482" y="3685"/>
                  </a:cubicBezTo>
                  <a:cubicBezTo>
                    <a:pt x="6482" y="3680"/>
                    <a:pt x="6483" y="3673"/>
                    <a:pt x="6484" y="3666"/>
                  </a:cubicBezTo>
                  <a:lnTo>
                    <a:pt x="6485" y="3662"/>
                  </a:lnTo>
                  <a:lnTo>
                    <a:pt x="6488" y="3655"/>
                  </a:lnTo>
                  <a:lnTo>
                    <a:pt x="6490" y="3630"/>
                  </a:lnTo>
                  <a:lnTo>
                    <a:pt x="6463" y="3585"/>
                  </a:lnTo>
                  <a:lnTo>
                    <a:pt x="6459" y="3582"/>
                  </a:lnTo>
                  <a:cubicBezTo>
                    <a:pt x="6448" y="3573"/>
                    <a:pt x="6435" y="3569"/>
                    <a:pt x="6421" y="3569"/>
                  </a:cubicBezTo>
                  <a:cubicBezTo>
                    <a:pt x="6416" y="3569"/>
                    <a:pt x="6411" y="3569"/>
                    <a:pt x="6406" y="3570"/>
                  </a:cubicBezTo>
                  <a:lnTo>
                    <a:pt x="6406" y="3558"/>
                  </a:lnTo>
                  <a:lnTo>
                    <a:pt x="6391" y="3548"/>
                  </a:lnTo>
                  <a:cubicBezTo>
                    <a:pt x="6385" y="3544"/>
                    <a:pt x="6379" y="3540"/>
                    <a:pt x="6373" y="3536"/>
                  </a:cubicBezTo>
                  <a:lnTo>
                    <a:pt x="6371" y="3535"/>
                  </a:lnTo>
                  <a:cubicBezTo>
                    <a:pt x="6351" y="3520"/>
                    <a:pt x="6328" y="3504"/>
                    <a:pt x="6299" y="3494"/>
                  </a:cubicBezTo>
                  <a:cubicBezTo>
                    <a:pt x="6292" y="3492"/>
                    <a:pt x="6284" y="3486"/>
                    <a:pt x="6276" y="3480"/>
                  </a:cubicBezTo>
                  <a:cubicBezTo>
                    <a:pt x="6271" y="3477"/>
                    <a:pt x="6267" y="3474"/>
                    <a:pt x="6262" y="3470"/>
                  </a:cubicBezTo>
                  <a:cubicBezTo>
                    <a:pt x="6255" y="3466"/>
                    <a:pt x="6249" y="3462"/>
                    <a:pt x="6242" y="3458"/>
                  </a:cubicBezTo>
                  <a:lnTo>
                    <a:pt x="6238" y="3455"/>
                  </a:lnTo>
                  <a:cubicBezTo>
                    <a:pt x="6229" y="3449"/>
                    <a:pt x="6221" y="3443"/>
                    <a:pt x="6212" y="3438"/>
                  </a:cubicBezTo>
                  <a:cubicBezTo>
                    <a:pt x="6206" y="3434"/>
                    <a:pt x="6201" y="3431"/>
                    <a:pt x="6195" y="3428"/>
                  </a:cubicBezTo>
                  <a:cubicBezTo>
                    <a:pt x="6193" y="3427"/>
                    <a:pt x="6191" y="3426"/>
                    <a:pt x="6189" y="3425"/>
                  </a:cubicBezTo>
                  <a:cubicBezTo>
                    <a:pt x="6189" y="3414"/>
                    <a:pt x="6187" y="3405"/>
                    <a:pt x="6182" y="3397"/>
                  </a:cubicBezTo>
                  <a:lnTo>
                    <a:pt x="6178" y="3384"/>
                  </a:lnTo>
                  <a:cubicBezTo>
                    <a:pt x="6177" y="3380"/>
                    <a:pt x="6176" y="3375"/>
                    <a:pt x="6174" y="3371"/>
                  </a:cubicBezTo>
                  <a:cubicBezTo>
                    <a:pt x="6174" y="3369"/>
                    <a:pt x="6173" y="3366"/>
                    <a:pt x="6172" y="3365"/>
                  </a:cubicBezTo>
                  <a:cubicBezTo>
                    <a:pt x="6173" y="3363"/>
                    <a:pt x="6175" y="3359"/>
                    <a:pt x="6176" y="3357"/>
                  </a:cubicBezTo>
                  <a:cubicBezTo>
                    <a:pt x="6178" y="3353"/>
                    <a:pt x="6180" y="3349"/>
                    <a:pt x="6182" y="3344"/>
                  </a:cubicBezTo>
                  <a:lnTo>
                    <a:pt x="6193" y="3318"/>
                  </a:lnTo>
                  <a:lnTo>
                    <a:pt x="6169" y="3303"/>
                  </a:lnTo>
                  <a:cubicBezTo>
                    <a:pt x="6167" y="3302"/>
                    <a:pt x="6165" y="3301"/>
                    <a:pt x="6163" y="3300"/>
                  </a:cubicBezTo>
                  <a:cubicBezTo>
                    <a:pt x="6159" y="3297"/>
                    <a:pt x="6154" y="3294"/>
                    <a:pt x="6149" y="3291"/>
                  </a:cubicBezTo>
                  <a:cubicBezTo>
                    <a:pt x="6147" y="3277"/>
                    <a:pt x="6142" y="3265"/>
                    <a:pt x="6138" y="3255"/>
                  </a:cubicBezTo>
                  <a:cubicBezTo>
                    <a:pt x="6138" y="3254"/>
                    <a:pt x="6137" y="3252"/>
                    <a:pt x="6137" y="3251"/>
                  </a:cubicBezTo>
                  <a:cubicBezTo>
                    <a:pt x="6150" y="3249"/>
                    <a:pt x="6166" y="3245"/>
                    <a:pt x="6181" y="3230"/>
                  </a:cubicBezTo>
                  <a:lnTo>
                    <a:pt x="6194" y="3237"/>
                  </a:lnTo>
                  <a:lnTo>
                    <a:pt x="6194" y="3200"/>
                  </a:lnTo>
                  <a:cubicBezTo>
                    <a:pt x="6201" y="3196"/>
                    <a:pt x="6210" y="3190"/>
                    <a:pt x="6218" y="3184"/>
                  </a:cubicBezTo>
                  <a:cubicBezTo>
                    <a:pt x="6229" y="3176"/>
                    <a:pt x="6232" y="3164"/>
                    <a:pt x="6234" y="3157"/>
                  </a:cubicBezTo>
                  <a:lnTo>
                    <a:pt x="6268" y="3140"/>
                  </a:lnTo>
                  <a:lnTo>
                    <a:pt x="6242" y="3129"/>
                  </a:lnTo>
                  <a:cubicBezTo>
                    <a:pt x="6242" y="3128"/>
                    <a:pt x="6243" y="3126"/>
                    <a:pt x="6244" y="3125"/>
                  </a:cubicBezTo>
                  <a:cubicBezTo>
                    <a:pt x="6247" y="3120"/>
                    <a:pt x="6248" y="3118"/>
                    <a:pt x="6249" y="3118"/>
                  </a:cubicBezTo>
                  <a:cubicBezTo>
                    <a:pt x="6249" y="3118"/>
                    <a:pt x="6249" y="3119"/>
                    <a:pt x="6249" y="3119"/>
                  </a:cubicBezTo>
                  <a:cubicBezTo>
                    <a:pt x="6294" y="3117"/>
                    <a:pt x="6310" y="3100"/>
                    <a:pt x="6318" y="3068"/>
                  </a:cubicBezTo>
                  <a:cubicBezTo>
                    <a:pt x="6331" y="3066"/>
                    <a:pt x="6342" y="3062"/>
                    <a:pt x="6351" y="3058"/>
                  </a:cubicBezTo>
                  <a:cubicBezTo>
                    <a:pt x="6355" y="3057"/>
                    <a:pt x="6358" y="3056"/>
                    <a:pt x="6362" y="3055"/>
                  </a:cubicBezTo>
                  <a:lnTo>
                    <a:pt x="6374" y="3051"/>
                  </a:lnTo>
                  <a:cubicBezTo>
                    <a:pt x="6374" y="3051"/>
                    <a:pt x="6384" y="3035"/>
                    <a:pt x="6386" y="3032"/>
                  </a:cubicBezTo>
                  <a:cubicBezTo>
                    <a:pt x="6390" y="3025"/>
                    <a:pt x="6395" y="3017"/>
                    <a:pt x="6399" y="3009"/>
                  </a:cubicBezTo>
                  <a:cubicBezTo>
                    <a:pt x="6403" y="3001"/>
                    <a:pt x="6404" y="2993"/>
                    <a:pt x="6404" y="2988"/>
                  </a:cubicBezTo>
                  <a:cubicBezTo>
                    <a:pt x="6404" y="2986"/>
                    <a:pt x="6405" y="2985"/>
                    <a:pt x="6405" y="2984"/>
                  </a:cubicBezTo>
                  <a:cubicBezTo>
                    <a:pt x="6406" y="2983"/>
                    <a:pt x="6408" y="2982"/>
                    <a:pt x="6409" y="2981"/>
                  </a:cubicBezTo>
                  <a:cubicBezTo>
                    <a:pt x="6411" y="2986"/>
                    <a:pt x="6413" y="2991"/>
                    <a:pt x="6417" y="2996"/>
                  </a:cubicBezTo>
                  <a:cubicBezTo>
                    <a:pt x="6419" y="2999"/>
                    <a:pt x="6423" y="3005"/>
                    <a:pt x="6424" y="3008"/>
                  </a:cubicBezTo>
                  <a:cubicBezTo>
                    <a:pt x="6424" y="3022"/>
                    <a:pt x="6428" y="3035"/>
                    <a:pt x="6436" y="3046"/>
                  </a:cubicBezTo>
                  <a:cubicBezTo>
                    <a:pt x="6433" y="3060"/>
                    <a:pt x="6433" y="3083"/>
                    <a:pt x="6455" y="3101"/>
                  </a:cubicBezTo>
                  <a:close/>
                  <a:moveTo>
                    <a:pt x="4460" y="499"/>
                  </a:moveTo>
                  <a:lnTo>
                    <a:pt x="4460" y="499"/>
                  </a:lnTo>
                  <a:cubicBezTo>
                    <a:pt x="4458" y="500"/>
                    <a:pt x="4457" y="500"/>
                    <a:pt x="4457" y="500"/>
                  </a:cubicBezTo>
                  <a:cubicBezTo>
                    <a:pt x="4457" y="500"/>
                    <a:pt x="4456" y="499"/>
                    <a:pt x="4455" y="497"/>
                  </a:cubicBezTo>
                  <a:lnTo>
                    <a:pt x="4453" y="495"/>
                  </a:lnTo>
                  <a:cubicBezTo>
                    <a:pt x="4452" y="494"/>
                    <a:pt x="4451" y="493"/>
                    <a:pt x="4450" y="491"/>
                  </a:cubicBezTo>
                  <a:lnTo>
                    <a:pt x="4467" y="495"/>
                  </a:lnTo>
                  <a:lnTo>
                    <a:pt x="4468" y="497"/>
                  </a:lnTo>
                  <a:lnTo>
                    <a:pt x="4460" y="499"/>
                  </a:lnTo>
                  <a:close/>
                </a:path>
              </a:pathLst>
            </a:custGeom>
            <a:pattFill prst="wdUpDiag">
              <a:fgClr>
                <a:schemeClr val="bg1"/>
              </a:fgClr>
              <a:bgClr>
                <a:schemeClr val="bg1">
                  <a:lumMod val="95000"/>
                </a:schemeClr>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sp>
        <p:nvSpPr>
          <p:cNvPr id="249" name="Textfeld 248"/>
          <p:cNvSpPr txBox="1"/>
          <p:nvPr/>
        </p:nvSpPr>
        <p:spPr>
          <a:xfrm>
            <a:off x="1226456" y="5458856"/>
            <a:ext cx="936104" cy="1128514"/>
          </a:xfrm>
          <a:prstGeom prst="rect">
            <a:avLst/>
          </a:prstGeom>
          <a:noFill/>
        </p:spPr>
        <p:txBody>
          <a:bodyPr wrap="square" lIns="0" tIns="0" rIns="0" bIns="0" rtlCol="0">
            <a:spAutoFit/>
          </a:bodyPr>
          <a:lstStyle/>
          <a:p>
            <a:pPr>
              <a:lnSpc>
                <a:spcPts val="2200"/>
              </a:lnSpc>
            </a:pPr>
            <a:r>
              <a:rPr lang="de-CH" sz="1300"/>
              <a:t>D</a:t>
            </a:r>
          </a:p>
          <a:p>
            <a:pPr>
              <a:lnSpc>
                <a:spcPts val="2200"/>
              </a:lnSpc>
            </a:pPr>
            <a:r>
              <a:rPr lang="de-CH" sz="1300"/>
              <a:t>F</a:t>
            </a:r>
          </a:p>
          <a:p>
            <a:pPr>
              <a:lnSpc>
                <a:spcPts val="2200"/>
              </a:lnSpc>
            </a:pPr>
            <a:r>
              <a:rPr lang="de-CH" sz="1300"/>
              <a:t>I</a:t>
            </a:r>
          </a:p>
          <a:p>
            <a:pPr>
              <a:lnSpc>
                <a:spcPts val="2200"/>
              </a:lnSpc>
            </a:pPr>
            <a:r>
              <a:rPr lang="de-CH" sz="1300"/>
              <a:t>R</a:t>
            </a:r>
          </a:p>
        </p:txBody>
      </p:sp>
      <p:sp>
        <p:nvSpPr>
          <p:cNvPr id="4" name="Foliennummernplatzhalter 3">
            <a:extLst>
              <a:ext uri="{FF2B5EF4-FFF2-40B4-BE49-F238E27FC236}">
                <a16:creationId xmlns:a16="http://schemas.microsoft.com/office/drawing/2014/main" id="{146A4486-AC38-3CAF-FC1F-2B4794B73738}"/>
              </a:ext>
            </a:extLst>
          </p:cNvPr>
          <p:cNvSpPr>
            <a:spLocks noGrp="1"/>
          </p:cNvSpPr>
          <p:nvPr>
            <p:ph type="sldNum" sz="quarter" idx="12"/>
          </p:nvPr>
        </p:nvSpPr>
        <p:spPr/>
        <p:txBody>
          <a:bodyPr/>
          <a:lstStyle/>
          <a:p>
            <a:fld id="{442AD375-037F-43D0-B059-5172DA06796A}" type="slidenum">
              <a:rPr lang="de-CH" smtClean="0"/>
              <a:t>82</a:t>
            </a:fld>
            <a:endParaRPr lang="de-CH"/>
          </a:p>
        </p:txBody>
      </p:sp>
    </p:spTree>
    <p:extLst>
      <p:ext uri="{BB962C8B-B14F-4D97-AF65-F5344CB8AC3E}">
        <p14:creationId xmlns:p14="http://schemas.microsoft.com/office/powerpoint/2010/main" val="395296041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6586A9"/>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solidFill>
                  <a:srgbClr val="B2C3D4"/>
                </a:solidFill>
              </a:rPr>
              <a:t>Mehrsprachigkeit</a:t>
            </a:r>
          </a:p>
        </p:txBody>
      </p:sp>
      <p:sp>
        <p:nvSpPr>
          <p:cNvPr id="3" name="Inhaltsplatzhalter 2"/>
          <p:cNvSpPr>
            <a:spLocks noGrp="1"/>
          </p:cNvSpPr>
          <p:nvPr>
            <p:ph idx="1"/>
          </p:nvPr>
        </p:nvSpPr>
        <p:spPr/>
        <p:txBody>
          <a:bodyPr/>
          <a:lstStyle/>
          <a:p>
            <a:r>
              <a:rPr lang="de-CH" dirty="0">
                <a:solidFill>
                  <a:schemeClr val="bg1"/>
                </a:solidFill>
              </a:rPr>
              <a:t>Das Parlament berät und erlässt Gesetze in den</a:t>
            </a:r>
          </a:p>
          <a:p>
            <a:r>
              <a:rPr lang="de-CH" dirty="0">
                <a:solidFill>
                  <a:schemeClr val="bg1"/>
                </a:solidFill>
              </a:rPr>
              <a:t>drei Amtssprachen des Bundes:</a:t>
            </a:r>
          </a:p>
          <a:p>
            <a:r>
              <a:rPr lang="de-CH" dirty="0">
                <a:solidFill>
                  <a:schemeClr val="bg1"/>
                </a:solidFill>
              </a:rPr>
              <a:t>Deutsch, Französisch und Italienisch.</a:t>
            </a:r>
          </a:p>
        </p:txBody>
      </p:sp>
      <p:sp>
        <p:nvSpPr>
          <p:cNvPr id="4" name="Datumsplatzhalter 3"/>
          <p:cNvSpPr>
            <a:spLocks noGrp="1"/>
          </p:cNvSpPr>
          <p:nvPr>
            <p:ph type="dt" sz="half" idx="10"/>
          </p:nvPr>
        </p:nvSpPr>
        <p:spPr/>
        <p:txBody>
          <a:bodyPr/>
          <a:lstStyle/>
          <a:p>
            <a:r>
              <a:rPr lang="de-CH">
                <a:solidFill>
                  <a:schemeClr val="bg1"/>
                </a:solidFill>
              </a:rPr>
              <a:t>Stand Dezember 2024</a:t>
            </a:r>
            <a:endParaRPr lang="de-CH" dirty="0">
              <a:solidFill>
                <a:schemeClr val="bg1"/>
              </a:solidFill>
            </a:endParaRPr>
          </a:p>
        </p:txBody>
      </p:sp>
      <p:sp>
        <p:nvSpPr>
          <p:cNvPr id="5" name="Foliennummernplatzhalter 4">
            <a:extLst>
              <a:ext uri="{FF2B5EF4-FFF2-40B4-BE49-F238E27FC236}">
                <a16:creationId xmlns:a16="http://schemas.microsoft.com/office/drawing/2014/main" id="{00D8828A-0D5D-4EC1-6C3D-A28713391B1D}"/>
              </a:ext>
            </a:extLst>
          </p:cNvPr>
          <p:cNvSpPr>
            <a:spLocks noGrp="1"/>
          </p:cNvSpPr>
          <p:nvPr>
            <p:ph type="sldNum" sz="quarter" idx="12"/>
          </p:nvPr>
        </p:nvSpPr>
        <p:spPr/>
        <p:txBody>
          <a:bodyPr/>
          <a:lstStyle/>
          <a:p>
            <a:fld id="{442AD375-037F-43D0-B059-5172DA06796A}" type="slidenum">
              <a:rPr lang="de-CH" smtClean="0"/>
              <a:pPr/>
              <a:t>83</a:t>
            </a:fld>
            <a:endParaRPr lang="de-CH"/>
          </a:p>
        </p:txBody>
      </p:sp>
      <p:pic>
        <p:nvPicPr>
          <p:cNvPr id="8" name="Grafik 7">
            <a:extLst>
              <a:ext uri="{FF2B5EF4-FFF2-40B4-BE49-F238E27FC236}">
                <a16:creationId xmlns:a16="http://schemas.microsoft.com/office/drawing/2014/main" id="{45B5B7EB-849C-D0CD-3161-F56D881420F2}"/>
              </a:ext>
            </a:extLst>
          </p:cNvPr>
          <p:cNvPicPr>
            <a:picLocks noChangeAspect="1"/>
          </p:cNvPicPr>
          <p:nvPr/>
        </p:nvPicPr>
        <p:blipFill>
          <a:blip r:embed="rId3"/>
          <a:stretch>
            <a:fillRect/>
          </a:stretch>
        </p:blipFill>
        <p:spPr>
          <a:xfrm>
            <a:off x="9029000" y="3209795"/>
            <a:ext cx="2615282" cy="3371508"/>
          </a:xfrm>
          <a:prstGeom prst="rect">
            <a:avLst/>
          </a:prstGeom>
        </p:spPr>
      </p:pic>
    </p:spTree>
    <p:extLst>
      <p:ext uri="{BB962C8B-B14F-4D97-AF65-F5344CB8AC3E}">
        <p14:creationId xmlns:p14="http://schemas.microsoft.com/office/powerpoint/2010/main" val="241518769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5C536C"/>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2458528" y="2343600"/>
            <a:ext cx="9149586" cy="438355"/>
          </a:xfrm>
        </p:spPr>
        <p:txBody>
          <a:bodyPr/>
          <a:lstStyle/>
          <a:p>
            <a:r>
              <a:rPr lang="de-CH" dirty="0"/>
              <a:t>Parlament und direkte Demokratie</a:t>
            </a:r>
          </a:p>
        </p:txBody>
      </p:sp>
      <p:sp>
        <p:nvSpPr>
          <p:cNvPr id="4" name="Datumsplatzhalter 3"/>
          <p:cNvSpPr>
            <a:spLocks noGrp="1"/>
          </p:cNvSpPr>
          <p:nvPr>
            <p:ph type="dt" sz="half" idx="10"/>
          </p:nvPr>
        </p:nvSpPr>
        <p:spPr/>
        <p:txBody>
          <a:bodyPr/>
          <a:lstStyle/>
          <a:p>
            <a:r>
              <a:rPr lang="de-CH"/>
              <a:t>Stand Dezember 2024</a:t>
            </a:r>
            <a:endParaRPr lang="de-CH" dirty="0"/>
          </a:p>
        </p:txBody>
      </p:sp>
      <p:sp>
        <p:nvSpPr>
          <p:cNvPr id="3" name="Foliennummernplatzhalter 2">
            <a:extLst>
              <a:ext uri="{FF2B5EF4-FFF2-40B4-BE49-F238E27FC236}">
                <a16:creationId xmlns:a16="http://schemas.microsoft.com/office/drawing/2014/main" id="{0FDB3F5A-82C4-B4C2-2143-86050E0398AB}"/>
              </a:ext>
            </a:extLst>
          </p:cNvPr>
          <p:cNvSpPr>
            <a:spLocks noGrp="1"/>
          </p:cNvSpPr>
          <p:nvPr>
            <p:ph type="sldNum" sz="quarter" idx="12"/>
          </p:nvPr>
        </p:nvSpPr>
        <p:spPr/>
        <p:txBody>
          <a:bodyPr/>
          <a:lstStyle/>
          <a:p>
            <a:fld id="{442AD375-037F-43D0-B059-5172DA06796A}" type="slidenum">
              <a:rPr lang="de-CH" smtClean="0"/>
              <a:pPr/>
              <a:t>84</a:t>
            </a:fld>
            <a:endParaRPr lang="de-CH"/>
          </a:p>
        </p:txBody>
      </p:sp>
    </p:spTree>
    <p:extLst>
      <p:ext uri="{BB962C8B-B14F-4D97-AF65-F5344CB8AC3E}">
        <p14:creationId xmlns:p14="http://schemas.microsoft.com/office/powerpoint/2010/main" val="214467996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Parlament und direkte Demokratie</a:t>
            </a:r>
            <a:endParaRPr lang="de-CH" dirty="0">
              <a:solidFill>
                <a:schemeClr val="bg1"/>
              </a:solidFill>
            </a:endParaRPr>
          </a:p>
        </p:txBody>
      </p:sp>
      <p:sp>
        <p:nvSpPr>
          <p:cNvPr id="3" name="Inhaltsplatzhalter 2"/>
          <p:cNvSpPr>
            <a:spLocks noGrp="1"/>
          </p:cNvSpPr>
          <p:nvPr>
            <p:ph idx="1"/>
          </p:nvPr>
        </p:nvSpPr>
        <p:spPr/>
        <p:txBody>
          <a:bodyPr/>
          <a:lstStyle/>
          <a:p>
            <a:r>
              <a:rPr lang="de-CH" dirty="0"/>
              <a:t>In der Schweiz hat nicht das Parlament das letzte Wort, sondern die Stimmbevölkerung. Neben dem Wahlrecht </a:t>
            </a:r>
            <a:br>
              <a:rPr lang="de-CH" dirty="0"/>
            </a:br>
            <a:r>
              <a:rPr lang="de-CH" dirty="0"/>
              <a:t>verfügt es über drei weitere politische Instrumente.</a:t>
            </a:r>
          </a:p>
        </p:txBody>
      </p:sp>
      <p:sp>
        <p:nvSpPr>
          <p:cNvPr id="4" name="Datumsplatzhalter 3"/>
          <p:cNvSpPr>
            <a:spLocks noGrp="1"/>
          </p:cNvSpPr>
          <p:nvPr>
            <p:ph type="dt" sz="half" idx="10"/>
          </p:nvPr>
        </p:nvSpPr>
        <p:spPr/>
        <p:txBody>
          <a:bodyPr/>
          <a:lstStyle/>
          <a:p>
            <a:r>
              <a:rPr lang="de-CH"/>
              <a:t>Stand Dezember 2024</a:t>
            </a:r>
            <a:endParaRPr lang="de-CH" dirty="0"/>
          </a:p>
        </p:txBody>
      </p:sp>
      <p:sp>
        <p:nvSpPr>
          <p:cNvPr id="5" name="Foliennummernplatzhalter 4">
            <a:extLst>
              <a:ext uri="{FF2B5EF4-FFF2-40B4-BE49-F238E27FC236}">
                <a16:creationId xmlns:a16="http://schemas.microsoft.com/office/drawing/2014/main" id="{5FCB85C6-0764-3EBC-9995-9E2B5FBAF4D4}"/>
              </a:ext>
            </a:extLst>
          </p:cNvPr>
          <p:cNvSpPr>
            <a:spLocks noGrp="1"/>
          </p:cNvSpPr>
          <p:nvPr>
            <p:ph type="sldNum" sz="quarter" idx="12"/>
          </p:nvPr>
        </p:nvSpPr>
        <p:spPr/>
        <p:txBody>
          <a:bodyPr/>
          <a:lstStyle/>
          <a:p>
            <a:fld id="{442AD375-037F-43D0-B059-5172DA06796A}" type="slidenum">
              <a:rPr lang="de-CH" smtClean="0"/>
              <a:t>85</a:t>
            </a:fld>
            <a:endParaRPr lang="de-CH"/>
          </a:p>
        </p:txBody>
      </p:sp>
    </p:spTree>
    <p:extLst>
      <p:ext uri="{BB962C8B-B14F-4D97-AF65-F5344CB8AC3E}">
        <p14:creationId xmlns:p14="http://schemas.microsoft.com/office/powerpoint/2010/main" val="228103202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Parlament und direkte Demokratie</a:t>
            </a:r>
            <a:endParaRPr lang="de-CH" dirty="0">
              <a:solidFill>
                <a:schemeClr val="bg1"/>
              </a:solidFill>
            </a:endParaRPr>
          </a:p>
        </p:txBody>
      </p:sp>
      <p:sp>
        <p:nvSpPr>
          <p:cNvPr id="3" name="Inhaltsplatzhalter 2"/>
          <p:cNvSpPr>
            <a:spLocks noGrp="1"/>
          </p:cNvSpPr>
          <p:nvPr>
            <p:ph idx="1"/>
          </p:nvPr>
        </p:nvSpPr>
        <p:spPr/>
        <p:txBody>
          <a:bodyPr/>
          <a:lstStyle/>
          <a:p>
            <a:r>
              <a:rPr lang="de-CH" dirty="0"/>
              <a:t>Obligatorisches Referendum</a:t>
            </a:r>
          </a:p>
          <a:p>
            <a:endParaRPr lang="de-CH" dirty="0"/>
          </a:p>
          <a:p>
            <a:r>
              <a:rPr lang="de-CH" dirty="0"/>
              <a:t>Revisionen der Bundesverfassung und andere Entscheide </a:t>
            </a:r>
            <a:br>
              <a:rPr lang="de-CH" dirty="0"/>
            </a:br>
            <a:r>
              <a:rPr lang="de-CH" dirty="0"/>
              <a:t>von besonderer Tragweite müssen der Stimmbevölkerung vorgelegt werden. Solche Vorlagen erfordern ein Volks- und </a:t>
            </a:r>
            <a:br>
              <a:rPr lang="de-CH" dirty="0"/>
            </a:br>
            <a:r>
              <a:rPr lang="de-CH" dirty="0"/>
              <a:t>ein Ständemehr.</a:t>
            </a:r>
          </a:p>
        </p:txBody>
      </p:sp>
      <p:sp>
        <p:nvSpPr>
          <p:cNvPr id="4" name="Datumsplatzhalter 3"/>
          <p:cNvSpPr>
            <a:spLocks noGrp="1"/>
          </p:cNvSpPr>
          <p:nvPr>
            <p:ph type="dt" sz="half" idx="10"/>
          </p:nvPr>
        </p:nvSpPr>
        <p:spPr/>
        <p:txBody>
          <a:bodyPr/>
          <a:lstStyle/>
          <a:p>
            <a:r>
              <a:rPr lang="de-CH"/>
              <a:t>Stand Dezember 2024</a:t>
            </a:r>
            <a:endParaRPr lang="de-CH" dirty="0"/>
          </a:p>
        </p:txBody>
      </p:sp>
      <p:sp>
        <p:nvSpPr>
          <p:cNvPr id="5" name="Foliennummernplatzhalter 4">
            <a:extLst>
              <a:ext uri="{FF2B5EF4-FFF2-40B4-BE49-F238E27FC236}">
                <a16:creationId xmlns:a16="http://schemas.microsoft.com/office/drawing/2014/main" id="{BCE80F12-1A1D-6CFD-2568-7381EFD4FAB7}"/>
              </a:ext>
            </a:extLst>
          </p:cNvPr>
          <p:cNvSpPr>
            <a:spLocks noGrp="1"/>
          </p:cNvSpPr>
          <p:nvPr>
            <p:ph type="sldNum" sz="quarter" idx="12"/>
          </p:nvPr>
        </p:nvSpPr>
        <p:spPr/>
        <p:txBody>
          <a:bodyPr/>
          <a:lstStyle/>
          <a:p>
            <a:fld id="{442AD375-037F-43D0-B059-5172DA06796A}" type="slidenum">
              <a:rPr lang="de-CH" smtClean="0"/>
              <a:t>86</a:t>
            </a:fld>
            <a:endParaRPr lang="de-CH"/>
          </a:p>
        </p:txBody>
      </p:sp>
    </p:spTree>
    <p:extLst>
      <p:ext uri="{BB962C8B-B14F-4D97-AF65-F5344CB8AC3E}">
        <p14:creationId xmlns:p14="http://schemas.microsoft.com/office/powerpoint/2010/main" val="172186063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Freeform 49"/>
          <p:cNvSpPr>
            <a:spLocks/>
          </p:cNvSpPr>
          <p:nvPr/>
        </p:nvSpPr>
        <p:spPr bwMode="auto">
          <a:xfrm>
            <a:off x="576161" y="6390146"/>
            <a:ext cx="252413" cy="114300"/>
          </a:xfrm>
          <a:custGeom>
            <a:avLst/>
            <a:gdLst>
              <a:gd name="T0" fmla="*/ 0 w 265"/>
              <a:gd name="T1" fmla="*/ 121 h 121"/>
              <a:gd name="T2" fmla="*/ 0 w 265"/>
              <a:gd name="T3" fmla="*/ 121 h 121"/>
              <a:gd name="T4" fmla="*/ 265 w 265"/>
              <a:gd name="T5" fmla="*/ 121 h 121"/>
              <a:gd name="T6" fmla="*/ 265 w 265"/>
              <a:gd name="T7" fmla="*/ 0 h 121"/>
              <a:gd name="T8" fmla="*/ 0 w 265"/>
              <a:gd name="T9" fmla="*/ 0 h 121"/>
              <a:gd name="T10" fmla="*/ 0 w 265"/>
              <a:gd name="T11" fmla="*/ 121 h 121"/>
            </a:gdLst>
            <a:ahLst/>
            <a:cxnLst>
              <a:cxn ang="0">
                <a:pos x="T0" y="T1"/>
              </a:cxn>
              <a:cxn ang="0">
                <a:pos x="T2" y="T3"/>
              </a:cxn>
              <a:cxn ang="0">
                <a:pos x="T4" y="T5"/>
              </a:cxn>
              <a:cxn ang="0">
                <a:pos x="T6" y="T7"/>
              </a:cxn>
              <a:cxn ang="0">
                <a:pos x="T8" y="T9"/>
              </a:cxn>
              <a:cxn ang="0">
                <a:pos x="T10" y="T11"/>
              </a:cxn>
            </a:cxnLst>
            <a:rect l="0" t="0" r="r" b="b"/>
            <a:pathLst>
              <a:path w="265" h="121">
                <a:moveTo>
                  <a:pt x="0" y="121"/>
                </a:moveTo>
                <a:lnTo>
                  <a:pt x="0" y="121"/>
                </a:lnTo>
                <a:lnTo>
                  <a:pt x="265" y="121"/>
                </a:lnTo>
                <a:lnTo>
                  <a:pt x="265" y="0"/>
                </a:lnTo>
                <a:lnTo>
                  <a:pt x="0" y="0"/>
                </a:lnTo>
                <a:lnTo>
                  <a:pt x="0" y="121"/>
                </a:lnTo>
                <a:close/>
              </a:path>
            </a:pathLst>
          </a:custGeom>
          <a:solidFill>
            <a:srgbClr val="C8282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2" name="Freeform 50"/>
          <p:cNvSpPr>
            <a:spLocks/>
          </p:cNvSpPr>
          <p:nvPr/>
        </p:nvSpPr>
        <p:spPr bwMode="auto">
          <a:xfrm>
            <a:off x="576161" y="6174246"/>
            <a:ext cx="252413" cy="114300"/>
          </a:xfrm>
          <a:custGeom>
            <a:avLst/>
            <a:gdLst>
              <a:gd name="T0" fmla="*/ 0 w 265"/>
              <a:gd name="T1" fmla="*/ 120 h 120"/>
              <a:gd name="T2" fmla="*/ 0 w 265"/>
              <a:gd name="T3" fmla="*/ 120 h 120"/>
              <a:gd name="T4" fmla="*/ 265 w 265"/>
              <a:gd name="T5" fmla="*/ 120 h 120"/>
              <a:gd name="T6" fmla="*/ 265 w 265"/>
              <a:gd name="T7" fmla="*/ 0 h 120"/>
              <a:gd name="T8" fmla="*/ 0 w 265"/>
              <a:gd name="T9" fmla="*/ 0 h 120"/>
              <a:gd name="T10" fmla="*/ 0 w 265"/>
              <a:gd name="T11" fmla="*/ 120 h 120"/>
            </a:gdLst>
            <a:ahLst/>
            <a:cxnLst>
              <a:cxn ang="0">
                <a:pos x="T0" y="T1"/>
              </a:cxn>
              <a:cxn ang="0">
                <a:pos x="T2" y="T3"/>
              </a:cxn>
              <a:cxn ang="0">
                <a:pos x="T4" y="T5"/>
              </a:cxn>
              <a:cxn ang="0">
                <a:pos x="T6" y="T7"/>
              </a:cxn>
              <a:cxn ang="0">
                <a:pos x="T8" y="T9"/>
              </a:cxn>
              <a:cxn ang="0">
                <a:pos x="T10" y="T11"/>
              </a:cxn>
            </a:cxnLst>
            <a:rect l="0" t="0" r="r" b="b"/>
            <a:pathLst>
              <a:path w="265" h="120">
                <a:moveTo>
                  <a:pt x="0" y="120"/>
                </a:moveTo>
                <a:lnTo>
                  <a:pt x="0" y="120"/>
                </a:lnTo>
                <a:lnTo>
                  <a:pt x="265" y="120"/>
                </a:lnTo>
                <a:lnTo>
                  <a:pt x="265" y="0"/>
                </a:lnTo>
                <a:lnTo>
                  <a:pt x="0" y="0"/>
                </a:lnTo>
                <a:lnTo>
                  <a:pt x="0" y="120"/>
                </a:lnTo>
                <a:close/>
              </a:path>
            </a:pathLst>
          </a:custGeom>
          <a:solidFill>
            <a:srgbClr val="00973A"/>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3" name="Freeform 51"/>
          <p:cNvSpPr>
            <a:spLocks/>
          </p:cNvSpPr>
          <p:nvPr/>
        </p:nvSpPr>
        <p:spPr bwMode="auto">
          <a:xfrm>
            <a:off x="576161" y="5958346"/>
            <a:ext cx="252413" cy="114300"/>
          </a:xfrm>
          <a:custGeom>
            <a:avLst/>
            <a:gdLst>
              <a:gd name="T0" fmla="*/ 0 w 265"/>
              <a:gd name="T1" fmla="*/ 121 h 121"/>
              <a:gd name="T2" fmla="*/ 0 w 265"/>
              <a:gd name="T3" fmla="*/ 121 h 121"/>
              <a:gd name="T4" fmla="*/ 265 w 265"/>
              <a:gd name="T5" fmla="*/ 121 h 121"/>
              <a:gd name="T6" fmla="*/ 265 w 265"/>
              <a:gd name="T7" fmla="*/ 0 h 121"/>
              <a:gd name="T8" fmla="*/ 0 w 265"/>
              <a:gd name="T9" fmla="*/ 0 h 121"/>
              <a:gd name="T10" fmla="*/ 0 w 265"/>
              <a:gd name="T11" fmla="*/ 121 h 121"/>
            </a:gdLst>
            <a:ahLst/>
            <a:cxnLst>
              <a:cxn ang="0">
                <a:pos x="T0" y="T1"/>
              </a:cxn>
              <a:cxn ang="0">
                <a:pos x="T2" y="T3"/>
              </a:cxn>
              <a:cxn ang="0">
                <a:pos x="T4" y="T5"/>
              </a:cxn>
              <a:cxn ang="0">
                <a:pos x="T6" y="T7"/>
              </a:cxn>
              <a:cxn ang="0">
                <a:pos x="T8" y="T9"/>
              </a:cxn>
              <a:cxn ang="0">
                <a:pos x="T10" y="T11"/>
              </a:cxn>
            </a:cxnLst>
            <a:rect l="0" t="0" r="r" b="b"/>
            <a:pathLst>
              <a:path w="265" h="121">
                <a:moveTo>
                  <a:pt x="0" y="121"/>
                </a:moveTo>
                <a:lnTo>
                  <a:pt x="0" y="121"/>
                </a:lnTo>
                <a:lnTo>
                  <a:pt x="265" y="121"/>
                </a:lnTo>
                <a:lnTo>
                  <a:pt x="265" y="0"/>
                </a:lnTo>
                <a:lnTo>
                  <a:pt x="0" y="0"/>
                </a:lnTo>
                <a:lnTo>
                  <a:pt x="0" y="121"/>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4" name="Rechteck 53"/>
          <p:cNvSpPr/>
          <p:nvPr/>
        </p:nvSpPr>
        <p:spPr>
          <a:xfrm>
            <a:off x="352852" y="1022764"/>
            <a:ext cx="3654916" cy="7517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Inhaltsplatzhalter 1"/>
          <p:cNvSpPr>
            <a:spLocks noGrp="1"/>
          </p:cNvSpPr>
          <p:nvPr>
            <p:ph idx="1"/>
          </p:nvPr>
        </p:nvSpPr>
        <p:spPr/>
        <p:txBody>
          <a:bodyPr/>
          <a:lstStyle/>
          <a:p>
            <a:r>
              <a:rPr lang="de-DE" dirty="0"/>
              <a:t>Obligatorische Referenden </a:t>
            </a:r>
          </a:p>
          <a:p>
            <a:r>
              <a:rPr lang="de-DE" dirty="0"/>
              <a:t>Abstimmungsvorlagen 1921–2023</a:t>
            </a:r>
            <a:endParaRPr lang="de-CH" dirty="0"/>
          </a:p>
        </p:txBody>
      </p:sp>
      <p:sp>
        <p:nvSpPr>
          <p:cNvPr id="55" name="Textfeld 54"/>
          <p:cNvSpPr txBox="1"/>
          <p:nvPr/>
        </p:nvSpPr>
        <p:spPr>
          <a:xfrm>
            <a:off x="962819" y="5920157"/>
            <a:ext cx="1100734" cy="654025"/>
          </a:xfrm>
          <a:prstGeom prst="rect">
            <a:avLst/>
          </a:prstGeom>
          <a:noFill/>
        </p:spPr>
        <p:txBody>
          <a:bodyPr wrap="square" lIns="0" tIns="0" rIns="0" bIns="0" rtlCol="0">
            <a:spAutoFit/>
          </a:bodyPr>
          <a:lstStyle/>
          <a:p>
            <a:pPr>
              <a:lnSpc>
                <a:spcPts val="1700"/>
              </a:lnSpc>
            </a:pPr>
            <a:r>
              <a:rPr lang="de-CH" sz="1300" dirty="0"/>
              <a:t>Total</a:t>
            </a:r>
          </a:p>
          <a:p>
            <a:pPr>
              <a:lnSpc>
                <a:spcPts val="1700"/>
              </a:lnSpc>
            </a:pPr>
            <a:r>
              <a:rPr lang="de-CH" sz="1300" dirty="0"/>
              <a:t>Angenommen</a:t>
            </a:r>
          </a:p>
          <a:p>
            <a:pPr>
              <a:lnSpc>
                <a:spcPts val="1700"/>
              </a:lnSpc>
            </a:pPr>
            <a:r>
              <a:rPr lang="de-CH" sz="1300" dirty="0"/>
              <a:t>Abgelehnt</a:t>
            </a:r>
          </a:p>
        </p:txBody>
      </p:sp>
      <p:sp>
        <p:nvSpPr>
          <p:cNvPr id="3" name="Datumsplatzhalter 2">
            <a:extLst>
              <a:ext uri="{FF2B5EF4-FFF2-40B4-BE49-F238E27FC236}">
                <a16:creationId xmlns:a16="http://schemas.microsoft.com/office/drawing/2014/main" id="{4F06DF24-99E1-99DB-EF0F-1C861D4DBEAD}"/>
              </a:ext>
            </a:extLst>
          </p:cNvPr>
          <p:cNvSpPr>
            <a:spLocks noGrp="1"/>
          </p:cNvSpPr>
          <p:nvPr>
            <p:ph type="dt" sz="half" idx="10"/>
          </p:nvPr>
        </p:nvSpPr>
        <p:spPr/>
        <p:txBody>
          <a:bodyPr/>
          <a:lstStyle/>
          <a:p>
            <a:r>
              <a:rPr lang="de-CH"/>
              <a:t>Stand Dezember 2024</a:t>
            </a:r>
            <a:endParaRPr lang="de-CH" dirty="0"/>
          </a:p>
        </p:txBody>
      </p:sp>
      <p:graphicFrame>
        <p:nvGraphicFramePr>
          <p:cNvPr id="6" name="Diagramm 5">
            <a:extLst>
              <a:ext uri="{FF2B5EF4-FFF2-40B4-BE49-F238E27FC236}">
                <a16:creationId xmlns:a16="http://schemas.microsoft.com/office/drawing/2014/main" id="{896C1945-0B16-F5FF-F927-9E222935C147}"/>
              </a:ext>
            </a:extLst>
          </p:cNvPr>
          <p:cNvGraphicFramePr/>
          <p:nvPr>
            <p:extLst>
              <p:ext uri="{D42A27DB-BD31-4B8C-83A1-F6EECF244321}">
                <p14:modId xmlns:p14="http://schemas.microsoft.com/office/powerpoint/2010/main" val="2647367386"/>
              </p:ext>
            </p:extLst>
          </p:nvPr>
        </p:nvGraphicFramePr>
        <p:xfrm>
          <a:off x="464574" y="755580"/>
          <a:ext cx="11248050" cy="5062978"/>
        </p:xfrm>
        <a:graphic>
          <a:graphicData uri="http://schemas.openxmlformats.org/drawingml/2006/chart">
            <c:chart xmlns:c="http://schemas.openxmlformats.org/drawingml/2006/chart" xmlns:r="http://schemas.openxmlformats.org/officeDocument/2006/relationships" r:id="rId3"/>
          </a:graphicData>
        </a:graphic>
      </p:graphicFrame>
      <p:sp>
        <p:nvSpPr>
          <p:cNvPr id="4" name="Foliennummernplatzhalter 3">
            <a:extLst>
              <a:ext uri="{FF2B5EF4-FFF2-40B4-BE49-F238E27FC236}">
                <a16:creationId xmlns:a16="http://schemas.microsoft.com/office/drawing/2014/main" id="{0B86C06A-0DCD-24CF-6E16-6FE67601C213}"/>
              </a:ext>
            </a:extLst>
          </p:cNvPr>
          <p:cNvSpPr>
            <a:spLocks noGrp="1"/>
          </p:cNvSpPr>
          <p:nvPr>
            <p:ph type="sldNum" sz="quarter" idx="12"/>
          </p:nvPr>
        </p:nvSpPr>
        <p:spPr/>
        <p:txBody>
          <a:bodyPr/>
          <a:lstStyle/>
          <a:p>
            <a:fld id="{442AD375-037F-43D0-B059-5172DA06796A}" type="slidenum">
              <a:rPr lang="de-CH" smtClean="0"/>
              <a:t>87</a:t>
            </a:fld>
            <a:endParaRPr lang="de-CH"/>
          </a:p>
        </p:txBody>
      </p:sp>
    </p:spTree>
    <p:extLst>
      <p:ext uri="{BB962C8B-B14F-4D97-AF65-F5344CB8AC3E}">
        <p14:creationId xmlns:p14="http://schemas.microsoft.com/office/powerpoint/2010/main" val="126005180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Parlament und direkte Demokratie</a:t>
            </a:r>
            <a:endParaRPr lang="de-CH" dirty="0">
              <a:solidFill>
                <a:schemeClr val="bg1"/>
              </a:solidFill>
            </a:endParaRPr>
          </a:p>
        </p:txBody>
      </p:sp>
      <p:sp>
        <p:nvSpPr>
          <p:cNvPr id="3" name="Inhaltsplatzhalter 2"/>
          <p:cNvSpPr>
            <a:spLocks noGrp="1"/>
          </p:cNvSpPr>
          <p:nvPr>
            <p:ph idx="1"/>
          </p:nvPr>
        </p:nvSpPr>
        <p:spPr/>
        <p:txBody>
          <a:bodyPr/>
          <a:lstStyle/>
          <a:p>
            <a:r>
              <a:rPr lang="de-CH" dirty="0"/>
              <a:t>Volksinitiative</a:t>
            </a:r>
          </a:p>
          <a:p>
            <a:endParaRPr lang="de-CH" dirty="0"/>
          </a:p>
          <a:p>
            <a:r>
              <a:rPr lang="de-DE" spc="20" dirty="0"/>
              <a:t>100’000 Stimmberechtigte können eine Änderung</a:t>
            </a:r>
          </a:p>
          <a:p>
            <a:r>
              <a:rPr lang="de-DE" spc="20" dirty="0"/>
              <a:t>der Bundesverfassung verlangen. Für eine Annahme der Änderung braucht es eine Mehrheit der Stimmenden</a:t>
            </a:r>
          </a:p>
          <a:p>
            <a:r>
              <a:rPr lang="de-DE" spc="20" dirty="0"/>
              <a:t>und eine Mehrheit der Kantone.</a:t>
            </a:r>
          </a:p>
        </p:txBody>
      </p:sp>
      <p:sp>
        <p:nvSpPr>
          <p:cNvPr id="4" name="Datumsplatzhalter 3"/>
          <p:cNvSpPr>
            <a:spLocks noGrp="1"/>
          </p:cNvSpPr>
          <p:nvPr>
            <p:ph type="dt" sz="half" idx="10"/>
          </p:nvPr>
        </p:nvSpPr>
        <p:spPr/>
        <p:txBody>
          <a:bodyPr/>
          <a:lstStyle/>
          <a:p>
            <a:r>
              <a:rPr lang="de-CH"/>
              <a:t>Stand Dezember 2024</a:t>
            </a:r>
            <a:endParaRPr lang="de-CH" dirty="0"/>
          </a:p>
        </p:txBody>
      </p:sp>
      <p:sp>
        <p:nvSpPr>
          <p:cNvPr id="5" name="Foliennummernplatzhalter 4">
            <a:extLst>
              <a:ext uri="{FF2B5EF4-FFF2-40B4-BE49-F238E27FC236}">
                <a16:creationId xmlns:a16="http://schemas.microsoft.com/office/drawing/2014/main" id="{7DB1E81C-4053-C6A0-7F08-0E71D5151031}"/>
              </a:ext>
            </a:extLst>
          </p:cNvPr>
          <p:cNvSpPr>
            <a:spLocks noGrp="1"/>
          </p:cNvSpPr>
          <p:nvPr>
            <p:ph type="sldNum" sz="quarter" idx="12"/>
          </p:nvPr>
        </p:nvSpPr>
        <p:spPr/>
        <p:txBody>
          <a:bodyPr/>
          <a:lstStyle/>
          <a:p>
            <a:fld id="{442AD375-037F-43D0-B059-5172DA06796A}" type="slidenum">
              <a:rPr lang="de-CH" smtClean="0"/>
              <a:t>88</a:t>
            </a:fld>
            <a:endParaRPr lang="de-CH"/>
          </a:p>
        </p:txBody>
      </p:sp>
    </p:spTree>
    <p:extLst>
      <p:ext uri="{BB962C8B-B14F-4D97-AF65-F5344CB8AC3E}">
        <p14:creationId xmlns:p14="http://schemas.microsoft.com/office/powerpoint/2010/main" val="214187263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m 4">
            <a:extLst>
              <a:ext uri="{FF2B5EF4-FFF2-40B4-BE49-F238E27FC236}">
                <a16:creationId xmlns:a16="http://schemas.microsoft.com/office/drawing/2014/main" id="{87D91AD5-9689-0D2D-74A9-15C016348EC9}"/>
              </a:ext>
            </a:extLst>
          </p:cNvPr>
          <p:cNvGraphicFramePr/>
          <p:nvPr>
            <p:extLst>
              <p:ext uri="{D42A27DB-BD31-4B8C-83A1-F6EECF244321}">
                <p14:modId xmlns:p14="http://schemas.microsoft.com/office/powerpoint/2010/main" val="1733038893"/>
              </p:ext>
            </p:extLst>
          </p:nvPr>
        </p:nvGraphicFramePr>
        <p:xfrm>
          <a:off x="464574" y="755580"/>
          <a:ext cx="11248050" cy="5062978"/>
        </p:xfrm>
        <a:graphic>
          <a:graphicData uri="http://schemas.openxmlformats.org/drawingml/2006/chart">
            <c:chart xmlns:c="http://schemas.openxmlformats.org/drawingml/2006/chart" xmlns:r="http://schemas.openxmlformats.org/officeDocument/2006/relationships" r:id="rId3"/>
          </a:graphicData>
        </a:graphic>
      </p:graphicFrame>
      <p:sp>
        <p:nvSpPr>
          <p:cNvPr id="51" name="Freeform 49"/>
          <p:cNvSpPr>
            <a:spLocks/>
          </p:cNvSpPr>
          <p:nvPr/>
        </p:nvSpPr>
        <p:spPr bwMode="auto">
          <a:xfrm>
            <a:off x="576161" y="6390146"/>
            <a:ext cx="252413" cy="114300"/>
          </a:xfrm>
          <a:custGeom>
            <a:avLst/>
            <a:gdLst>
              <a:gd name="T0" fmla="*/ 0 w 265"/>
              <a:gd name="T1" fmla="*/ 121 h 121"/>
              <a:gd name="T2" fmla="*/ 0 w 265"/>
              <a:gd name="T3" fmla="*/ 121 h 121"/>
              <a:gd name="T4" fmla="*/ 265 w 265"/>
              <a:gd name="T5" fmla="*/ 121 h 121"/>
              <a:gd name="T6" fmla="*/ 265 w 265"/>
              <a:gd name="T7" fmla="*/ 0 h 121"/>
              <a:gd name="T8" fmla="*/ 0 w 265"/>
              <a:gd name="T9" fmla="*/ 0 h 121"/>
              <a:gd name="T10" fmla="*/ 0 w 265"/>
              <a:gd name="T11" fmla="*/ 121 h 121"/>
            </a:gdLst>
            <a:ahLst/>
            <a:cxnLst>
              <a:cxn ang="0">
                <a:pos x="T0" y="T1"/>
              </a:cxn>
              <a:cxn ang="0">
                <a:pos x="T2" y="T3"/>
              </a:cxn>
              <a:cxn ang="0">
                <a:pos x="T4" y="T5"/>
              </a:cxn>
              <a:cxn ang="0">
                <a:pos x="T6" y="T7"/>
              </a:cxn>
              <a:cxn ang="0">
                <a:pos x="T8" y="T9"/>
              </a:cxn>
              <a:cxn ang="0">
                <a:pos x="T10" y="T11"/>
              </a:cxn>
            </a:cxnLst>
            <a:rect l="0" t="0" r="r" b="b"/>
            <a:pathLst>
              <a:path w="265" h="121">
                <a:moveTo>
                  <a:pt x="0" y="121"/>
                </a:moveTo>
                <a:lnTo>
                  <a:pt x="0" y="121"/>
                </a:lnTo>
                <a:lnTo>
                  <a:pt x="265" y="121"/>
                </a:lnTo>
                <a:lnTo>
                  <a:pt x="265" y="0"/>
                </a:lnTo>
                <a:lnTo>
                  <a:pt x="0" y="0"/>
                </a:lnTo>
                <a:lnTo>
                  <a:pt x="0" y="121"/>
                </a:lnTo>
                <a:close/>
              </a:path>
            </a:pathLst>
          </a:custGeom>
          <a:solidFill>
            <a:srgbClr val="C8282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2" name="Freeform 50"/>
          <p:cNvSpPr>
            <a:spLocks/>
          </p:cNvSpPr>
          <p:nvPr/>
        </p:nvSpPr>
        <p:spPr bwMode="auto">
          <a:xfrm>
            <a:off x="576161" y="6174246"/>
            <a:ext cx="252413" cy="114300"/>
          </a:xfrm>
          <a:custGeom>
            <a:avLst/>
            <a:gdLst>
              <a:gd name="T0" fmla="*/ 0 w 265"/>
              <a:gd name="T1" fmla="*/ 120 h 120"/>
              <a:gd name="T2" fmla="*/ 0 w 265"/>
              <a:gd name="T3" fmla="*/ 120 h 120"/>
              <a:gd name="T4" fmla="*/ 265 w 265"/>
              <a:gd name="T5" fmla="*/ 120 h 120"/>
              <a:gd name="T6" fmla="*/ 265 w 265"/>
              <a:gd name="T7" fmla="*/ 0 h 120"/>
              <a:gd name="T8" fmla="*/ 0 w 265"/>
              <a:gd name="T9" fmla="*/ 0 h 120"/>
              <a:gd name="T10" fmla="*/ 0 w 265"/>
              <a:gd name="T11" fmla="*/ 120 h 120"/>
            </a:gdLst>
            <a:ahLst/>
            <a:cxnLst>
              <a:cxn ang="0">
                <a:pos x="T0" y="T1"/>
              </a:cxn>
              <a:cxn ang="0">
                <a:pos x="T2" y="T3"/>
              </a:cxn>
              <a:cxn ang="0">
                <a:pos x="T4" y="T5"/>
              </a:cxn>
              <a:cxn ang="0">
                <a:pos x="T6" y="T7"/>
              </a:cxn>
              <a:cxn ang="0">
                <a:pos x="T8" y="T9"/>
              </a:cxn>
              <a:cxn ang="0">
                <a:pos x="T10" y="T11"/>
              </a:cxn>
            </a:cxnLst>
            <a:rect l="0" t="0" r="r" b="b"/>
            <a:pathLst>
              <a:path w="265" h="120">
                <a:moveTo>
                  <a:pt x="0" y="120"/>
                </a:moveTo>
                <a:lnTo>
                  <a:pt x="0" y="120"/>
                </a:lnTo>
                <a:lnTo>
                  <a:pt x="265" y="120"/>
                </a:lnTo>
                <a:lnTo>
                  <a:pt x="265" y="0"/>
                </a:lnTo>
                <a:lnTo>
                  <a:pt x="0" y="0"/>
                </a:lnTo>
                <a:lnTo>
                  <a:pt x="0" y="120"/>
                </a:lnTo>
                <a:close/>
              </a:path>
            </a:pathLst>
          </a:custGeom>
          <a:solidFill>
            <a:srgbClr val="00973A"/>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3" name="Freeform 51"/>
          <p:cNvSpPr>
            <a:spLocks/>
          </p:cNvSpPr>
          <p:nvPr/>
        </p:nvSpPr>
        <p:spPr bwMode="auto">
          <a:xfrm>
            <a:off x="576161" y="5958346"/>
            <a:ext cx="252413" cy="114300"/>
          </a:xfrm>
          <a:custGeom>
            <a:avLst/>
            <a:gdLst>
              <a:gd name="T0" fmla="*/ 0 w 265"/>
              <a:gd name="T1" fmla="*/ 121 h 121"/>
              <a:gd name="T2" fmla="*/ 0 w 265"/>
              <a:gd name="T3" fmla="*/ 121 h 121"/>
              <a:gd name="T4" fmla="*/ 265 w 265"/>
              <a:gd name="T5" fmla="*/ 121 h 121"/>
              <a:gd name="T6" fmla="*/ 265 w 265"/>
              <a:gd name="T7" fmla="*/ 0 h 121"/>
              <a:gd name="T8" fmla="*/ 0 w 265"/>
              <a:gd name="T9" fmla="*/ 0 h 121"/>
              <a:gd name="T10" fmla="*/ 0 w 265"/>
              <a:gd name="T11" fmla="*/ 121 h 121"/>
            </a:gdLst>
            <a:ahLst/>
            <a:cxnLst>
              <a:cxn ang="0">
                <a:pos x="T0" y="T1"/>
              </a:cxn>
              <a:cxn ang="0">
                <a:pos x="T2" y="T3"/>
              </a:cxn>
              <a:cxn ang="0">
                <a:pos x="T4" y="T5"/>
              </a:cxn>
              <a:cxn ang="0">
                <a:pos x="T6" y="T7"/>
              </a:cxn>
              <a:cxn ang="0">
                <a:pos x="T8" y="T9"/>
              </a:cxn>
              <a:cxn ang="0">
                <a:pos x="T10" y="T11"/>
              </a:cxn>
            </a:cxnLst>
            <a:rect l="0" t="0" r="r" b="b"/>
            <a:pathLst>
              <a:path w="265" h="121">
                <a:moveTo>
                  <a:pt x="0" y="121"/>
                </a:moveTo>
                <a:lnTo>
                  <a:pt x="0" y="121"/>
                </a:lnTo>
                <a:lnTo>
                  <a:pt x="265" y="121"/>
                </a:lnTo>
                <a:lnTo>
                  <a:pt x="265" y="0"/>
                </a:lnTo>
                <a:lnTo>
                  <a:pt x="0" y="0"/>
                </a:lnTo>
                <a:lnTo>
                  <a:pt x="0" y="121"/>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4" name="Rechteck 53"/>
          <p:cNvSpPr/>
          <p:nvPr/>
        </p:nvSpPr>
        <p:spPr>
          <a:xfrm>
            <a:off x="352852" y="1022764"/>
            <a:ext cx="3654916" cy="7517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Inhaltsplatzhalter 1"/>
          <p:cNvSpPr>
            <a:spLocks noGrp="1"/>
          </p:cNvSpPr>
          <p:nvPr>
            <p:ph idx="1"/>
          </p:nvPr>
        </p:nvSpPr>
        <p:spPr/>
        <p:txBody>
          <a:bodyPr/>
          <a:lstStyle/>
          <a:p>
            <a:r>
              <a:rPr lang="de-DE" dirty="0"/>
              <a:t>Volksinitiativen</a:t>
            </a:r>
          </a:p>
          <a:p>
            <a:r>
              <a:rPr lang="de-DE" dirty="0"/>
              <a:t>Abstimmungsvorlagen 1921–2023</a:t>
            </a:r>
            <a:endParaRPr lang="de-CH" dirty="0"/>
          </a:p>
        </p:txBody>
      </p:sp>
      <p:sp>
        <p:nvSpPr>
          <p:cNvPr id="55" name="Textfeld 54"/>
          <p:cNvSpPr txBox="1"/>
          <p:nvPr/>
        </p:nvSpPr>
        <p:spPr>
          <a:xfrm>
            <a:off x="962819" y="5920157"/>
            <a:ext cx="1100734" cy="654025"/>
          </a:xfrm>
          <a:prstGeom prst="rect">
            <a:avLst/>
          </a:prstGeom>
          <a:noFill/>
        </p:spPr>
        <p:txBody>
          <a:bodyPr wrap="square" lIns="0" tIns="0" rIns="0" bIns="0" rtlCol="0">
            <a:spAutoFit/>
          </a:bodyPr>
          <a:lstStyle/>
          <a:p>
            <a:pPr>
              <a:lnSpc>
                <a:spcPts val="1700"/>
              </a:lnSpc>
            </a:pPr>
            <a:r>
              <a:rPr lang="de-CH" sz="1300" dirty="0"/>
              <a:t>Total</a:t>
            </a:r>
          </a:p>
          <a:p>
            <a:pPr>
              <a:lnSpc>
                <a:spcPts val="1700"/>
              </a:lnSpc>
            </a:pPr>
            <a:r>
              <a:rPr lang="de-CH" sz="1300" dirty="0"/>
              <a:t>Angenommen</a:t>
            </a:r>
          </a:p>
          <a:p>
            <a:pPr>
              <a:lnSpc>
                <a:spcPts val="1700"/>
              </a:lnSpc>
            </a:pPr>
            <a:r>
              <a:rPr lang="de-CH" sz="1300" dirty="0"/>
              <a:t>Abgelehnt</a:t>
            </a:r>
          </a:p>
        </p:txBody>
      </p:sp>
      <p:sp>
        <p:nvSpPr>
          <p:cNvPr id="11" name="Datumsplatzhalter 3"/>
          <p:cNvSpPr>
            <a:spLocks noGrp="1"/>
          </p:cNvSpPr>
          <p:nvPr>
            <p:ph type="dt" sz="half" idx="10"/>
          </p:nvPr>
        </p:nvSpPr>
        <p:spPr>
          <a:xfrm>
            <a:off x="4339733" y="294556"/>
            <a:ext cx="1108195" cy="108000"/>
          </a:xfrm>
        </p:spPr>
        <p:txBody>
          <a:bodyPr/>
          <a:lstStyle/>
          <a:p>
            <a:r>
              <a:rPr lang="de-CH"/>
              <a:t>Stand Dezember 2024</a:t>
            </a:r>
            <a:endParaRPr lang="de-CH" dirty="0"/>
          </a:p>
        </p:txBody>
      </p:sp>
      <p:sp>
        <p:nvSpPr>
          <p:cNvPr id="3" name="Foliennummernplatzhalter 2">
            <a:extLst>
              <a:ext uri="{FF2B5EF4-FFF2-40B4-BE49-F238E27FC236}">
                <a16:creationId xmlns:a16="http://schemas.microsoft.com/office/drawing/2014/main" id="{7F4E27EE-EED1-804C-567C-7EDCD3858D9D}"/>
              </a:ext>
            </a:extLst>
          </p:cNvPr>
          <p:cNvSpPr>
            <a:spLocks noGrp="1"/>
          </p:cNvSpPr>
          <p:nvPr>
            <p:ph type="sldNum" sz="quarter" idx="12"/>
          </p:nvPr>
        </p:nvSpPr>
        <p:spPr/>
        <p:txBody>
          <a:bodyPr/>
          <a:lstStyle/>
          <a:p>
            <a:fld id="{442AD375-037F-43D0-B059-5172DA06796A}" type="slidenum">
              <a:rPr lang="de-CH" smtClean="0"/>
              <a:t>89</a:t>
            </a:fld>
            <a:endParaRPr lang="de-CH"/>
          </a:p>
        </p:txBody>
      </p:sp>
    </p:spTree>
    <p:extLst>
      <p:ext uri="{BB962C8B-B14F-4D97-AF65-F5344CB8AC3E}">
        <p14:creationId xmlns:p14="http://schemas.microsoft.com/office/powerpoint/2010/main" val="548279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1AC4A"/>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Ständerat</a:t>
            </a:r>
          </a:p>
        </p:txBody>
      </p:sp>
      <p:sp>
        <p:nvSpPr>
          <p:cNvPr id="3" name="Inhaltsplatzhalter 2"/>
          <p:cNvSpPr>
            <a:spLocks noGrp="1"/>
          </p:cNvSpPr>
          <p:nvPr>
            <p:ph idx="1"/>
          </p:nvPr>
        </p:nvSpPr>
        <p:spPr/>
        <p:txBody>
          <a:bodyPr/>
          <a:lstStyle/>
          <a:p>
            <a:r>
              <a:rPr lang="de-CH" dirty="0">
                <a:solidFill>
                  <a:srgbClr val="F6E6C9"/>
                </a:solidFill>
              </a:rPr>
              <a:t>Der Ständerat ist die kleine Kammer.</a:t>
            </a:r>
          </a:p>
          <a:p>
            <a:r>
              <a:rPr lang="de-CH" dirty="0">
                <a:solidFill>
                  <a:srgbClr val="F6E6C9"/>
                </a:solidFill>
              </a:rPr>
              <a:t>Er zählt 46 Mitglieder und vertritt die Kantone,</a:t>
            </a:r>
            <a:br>
              <a:rPr lang="de-CH" dirty="0">
                <a:solidFill>
                  <a:srgbClr val="F6E6C9"/>
                </a:solidFill>
              </a:rPr>
            </a:br>
            <a:r>
              <a:rPr lang="de-CH" dirty="0">
                <a:solidFill>
                  <a:srgbClr val="F6E6C9"/>
                </a:solidFill>
              </a:rPr>
              <a:t>traditionell auch «Stände» genannt.</a:t>
            </a:r>
          </a:p>
        </p:txBody>
      </p:sp>
      <p:sp>
        <p:nvSpPr>
          <p:cNvPr id="4" name="Datumsplatzhalter 3"/>
          <p:cNvSpPr>
            <a:spLocks noGrp="1"/>
          </p:cNvSpPr>
          <p:nvPr>
            <p:ph type="dt" sz="half" idx="10"/>
          </p:nvPr>
        </p:nvSpPr>
        <p:spPr/>
        <p:txBody>
          <a:bodyPr/>
          <a:lstStyle/>
          <a:p>
            <a:r>
              <a:rPr lang="de-CH"/>
              <a:t>Stand Dezember 2024</a:t>
            </a:r>
            <a:endParaRPr lang="de-CH" dirty="0"/>
          </a:p>
        </p:txBody>
      </p:sp>
      <p:pic>
        <p:nvPicPr>
          <p:cNvPr id="9" name="Grafik 8">
            <a:extLst>
              <a:ext uri="{FF2B5EF4-FFF2-40B4-BE49-F238E27FC236}">
                <a16:creationId xmlns:a16="http://schemas.microsoft.com/office/drawing/2014/main" id="{8230197B-ACB4-A19B-72D1-9E5789EEF892}"/>
              </a:ext>
            </a:extLst>
          </p:cNvPr>
          <p:cNvPicPr>
            <a:picLocks noChangeAspect="1"/>
          </p:cNvPicPr>
          <p:nvPr/>
        </p:nvPicPr>
        <p:blipFill>
          <a:blip r:embed="rId3"/>
          <a:stretch>
            <a:fillRect/>
          </a:stretch>
        </p:blipFill>
        <p:spPr>
          <a:xfrm>
            <a:off x="3581042" y="4403203"/>
            <a:ext cx="5047200" cy="1831578"/>
          </a:xfrm>
          <a:prstGeom prst="rect">
            <a:avLst/>
          </a:prstGeom>
        </p:spPr>
      </p:pic>
      <p:sp>
        <p:nvSpPr>
          <p:cNvPr id="5" name="Foliennummernplatzhalter 4">
            <a:extLst>
              <a:ext uri="{FF2B5EF4-FFF2-40B4-BE49-F238E27FC236}">
                <a16:creationId xmlns:a16="http://schemas.microsoft.com/office/drawing/2014/main" id="{E763E0CE-466D-E1E1-E17C-182DECCF16EE}"/>
              </a:ext>
            </a:extLst>
          </p:cNvPr>
          <p:cNvSpPr>
            <a:spLocks noGrp="1"/>
          </p:cNvSpPr>
          <p:nvPr>
            <p:ph type="sldNum" sz="quarter" idx="12"/>
          </p:nvPr>
        </p:nvSpPr>
        <p:spPr/>
        <p:txBody>
          <a:bodyPr/>
          <a:lstStyle/>
          <a:p>
            <a:fld id="{442AD375-037F-43D0-B059-5172DA06796A}" type="slidenum">
              <a:rPr lang="de-CH" smtClean="0"/>
              <a:pPr/>
              <a:t>9</a:t>
            </a:fld>
            <a:endParaRPr lang="de-CH"/>
          </a:p>
        </p:txBody>
      </p:sp>
    </p:spTree>
    <p:extLst>
      <p:ext uri="{BB962C8B-B14F-4D97-AF65-F5344CB8AC3E}">
        <p14:creationId xmlns:p14="http://schemas.microsoft.com/office/powerpoint/2010/main" val="427796585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Parlament und direkte Demokratie</a:t>
            </a:r>
            <a:endParaRPr lang="de-CH" dirty="0">
              <a:solidFill>
                <a:schemeClr val="bg1"/>
              </a:solidFill>
            </a:endParaRPr>
          </a:p>
        </p:txBody>
      </p:sp>
      <p:sp>
        <p:nvSpPr>
          <p:cNvPr id="3" name="Inhaltsplatzhalter 2"/>
          <p:cNvSpPr>
            <a:spLocks noGrp="1"/>
          </p:cNvSpPr>
          <p:nvPr>
            <p:ph idx="1"/>
          </p:nvPr>
        </p:nvSpPr>
        <p:spPr/>
        <p:txBody>
          <a:bodyPr/>
          <a:lstStyle/>
          <a:p>
            <a:r>
              <a:rPr lang="de-CH" dirty="0"/>
              <a:t>Fakultatives Referendum</a:t>
            </a:r>
          </a:p>
          <a:p>
            <a:endParaRPr lang="de-CH" dirty="0"/>
          </a:p>
          <a:p>
            <a:r>
              <a:rPr lang="de-CH" spc="20" dirty="0"/>
              <a:t>Ein vom Parlament verabschiedetes Gesetz – und gewisse Bundesbeschlüsse – können mit einem Referendum bekämpft werden: durch 50’000 Stimmberechtigte oder 8 Kantone.</a:t>
            </a:r>
            <a:endParaRPr lang="de-CH" dirty="0"/>
          </a:p>
        </p:txBody>
      </p:sp>
      <p:sp>
        <p:nvSpPr>
          <p:cNvPr id="4" name="Datumsplatzhalter 3"/>
          <p:cNvSpPr>
            <a:spLocks noGrp="1"/>
          </p:cNvSpPr>
          <p:nvPr>
            <p:ph type="dt" sz="half" idx="10"/>
          </p:nvPr>
        </p:nvSpPr>
        <p:spPr/>
        <p:txBody>
          <a:bodyPr/>
          <a:lstStyle/>
          <a:p>
            <a:r>
              <a:rPr lang="de-CH"/>
              <a:t>Stand Dezember 2024</a:t>
            </a:r>
            <a:endParaRPr lang="de-CH" dirty="0"/>
          </a:p>
        </p:txBody>
      </p:sp>
      <p:sp>
        <p:nvSpPr>
          <p:cNvPr id="5" name="Foliennummernplatzhalter 4">
            <a:extLst>
              <a:ext uri="{FF2B5EF4-FFF2-40B4-BE49-F238E27FC236}">
                <a16:creationId xmlns:a16="http://schemas.microsoft.com/office/drawing/2014/main" id="{8F0A0E6D-C768-3624-8712-AA12C3D9F76A}"/>
              </a:ext>
            </a:extLst>
          </p:cNvPr>
          <p:cNvSpPr>
            <a:spLocks noGrp="1"/>
          </p:cNvSpPr>
          <p:nvPr>
            <p:ph type="sldNum" sz="quarter" idx="12"/>
          </p:nvPr>
        </p:nvSpPr>
        <p:spPr/>
        <p:txBody>
          <a:bodyPr/>
          <a:lstStyle/>
          <a:p>
            <a:fld id="{442AD375-037F-43D0-B059-5172DA06796A}" type="slidenum">
              <a:rPr lang="de-CH" smtClean="0"/>
              <a:t>90</a:t>
            </a:fld>
            <a:endParaRPr lang="de-CH"/>
          </a:p>
        </p:txBody>
      </p:sp>
    </p:spTree>
    <p:extLst>
      <p:ext uri="{BB962C8B-B14F-4D97-AF65-F5344CB8AC3E}">
        <p14:creationId xmlns:p14="http://schemas.microsoft.com/office/powerpoint/2010/main" val="42933671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m 4">
            <a:extLst>
              <a:ext uri="{FF2B5EF4-FFF2-40B4-BE49-F238E27FC236}">
                <a16:creationId xmlns:a16="http://schemas.microsoft.com/office/drawing/2014/main" id="{8FA31EF0-A04E-6A6D-2AAD-61A037A9EAC7}"/>
              </a:ext>
            </a:extLst>
          </p:cNvPr>
          <p:cNvGraphicFramePr/>
          <p:nvPr>
            <p:extLst>
              <p:ext uri="{D42A27DB-BD31-4B8C-83A1-F6EECF244321}">
                <p14:modId xmlns:p14="http://schemas.microsoft.com/office/powerpoint/2010/main" val="1009936751"/>
              </p:ext>
            </p:extLst>
          </p:nvPr>
        </p:nvGraphicFramePr>
        <p:xfrm>
          <a:off x="464574" y="755580"/>
          <a:ext cx="11248050" cy="5062978"/>
        </p:xfrm>
        <a:graphic>
          <a:graphicData uri="http://schemas.openxmlformats.org/drawingml/2006/chart">
            <c:chart xmlns:c="http://schemas.openxmlformats.org/drawingml/2006/chart" xmlns:r="http://schemas.openxmlformats.org/officeDocument/2006/relationships" r:id="rId3"/>
          </a:graphicData>
        </a:graphic>
      </p:graphicFrame>
      <p:sp>
        <p:nvSpPr>
          <p:cNvPr id="51" name="Freeform 49"/>
          <p:cNvSpPr>
            <a:spLocks/>
          </p:cNvSpPr>
          <p:nvPr/>
        </p:nvSpPr>
        <p:spPr bwMode="auto">
          <a:xfrm>
            <a:off x="576161" y="6390146"/>
            <a:ext cx="252413" cy="114300"/>
          </a:xfrm>
          <a:custGeom>
            <a:avLst/>
            <a:gdLst>
              <a:gd name="T0" fmla="*/ 0 w 265"/>
              <a:gd name="T1" fmla="*/ 121 h 121"/>
              <a:gd name="T2" fmla="*/ 0 w 265"/>
              <a:gd name="T3" fmla="*/ 121 h 121"/>
              <a:gd name="T4" fmla="*/ 265 w 265"/>
              <a:gd name="T5" fmla="*/ 121 h 121"/>
              <a:gd name="T6" fmla="*/ 265 w 265"/>
              <a:gd name="T7" fmla="*/ 0 h 121"/>
              <a:gd name="T8" fmla="*/ 0 w 265"/>
              <a:gd name="T9" fmla="*/ 0 h 121"/>
              <a:gd name="T10" fmla="*/ 0 w 265"/>
              <a:gd name="T11" fmla="*/ 121 h 121"/>
            </a:gdLst>
            <a:ahLst/>
            <a:cxnLst>
              <a:cxn ang="0">
                <a:pos x="T0" y="T1"/>
              </a:cxn>
              <a:cxn ang="0">
                <a:pos x="T2" y="T3"/>
              </a:cxn>
              <a:cxn ang="0">
                <a:pos x="T4" y="T5"/>
              </a:cxn>
              <a:cxn ang="0">
                <a:pos x="T6" y="T7"/>
              </a:cxn>
              <a:cxn ang="0">
                <a:pos x="T8" y="T9"/>
              </a:cxn>
              <a:cxn ang="0">
                <a:pos x="T10" y="T11"/>
              </a:cxn>
            </a:cxnLst>
            <a:rect l="0" t="0" r="r" b="b"/>
            <a:pathLst>
              <a:path w="265" h="121">
                <a:moveTo>
                  <a:pt x="0" y="121"/>
                </a:moveTo>
                <a:lnTo>
                  <a:pt x="0" y="121"/>
                </a:lnTo>
                <a:lnTo>
                  <a:pt x="265" y="121"/>
                </a:lnTo>
                <a:lnTo>
                  <a:pt x="265" y="0"/>
                </a:lnTo>
                <a:lnTo>
                  <a:pt x="0" y="0"/>
                </a:lnTo>
                <a:lnTo>
                  <a:pt x="0" y="121"/>
                </a:lnTo>
                <a:close/>
              </a:path>
            </a:pathLst>
          </a:custGeom>
          <a:solidFill>
            <a:srgbClr val="C8282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2" name="Freeform 50"/>
          <p:cNvSpPr>
            <a:spLocks/>
          </p:cNvSpPr>
          <p:nvPr/>
        </p:nvSpPr>
        <p:spPr bwMode="auto">
          <a:xfrm>
            <a:off x="576161" y="6174246"/>
            <a:ext cx="252413" cy="114300"/>
          </a:xfrm>
          <a:custGeom>
            <a:avLst/>
            <a:gdLst>
              <a:gd name="T0" fmla="*/ 0 w 265"/>
              <a:gd name="T1" fmla="*/ 120 h 120"/>
              <a:gd name="T2" fmla="*/ 0 w 265"/>
              <a:gd name="T3" fmla="*/ 120 h 120"/>
              <a:gd name="T4" fmla="*/ 265 w 265"/>
              <a:gd name="T5" fmla="*/ 120 h 120"/>
              <a:gd name="T6" fmla="*/ 265 w 265"/>
              <a:gd name="T7" fmla="*/ 0 h 120"/>
              <a:gd name="T8" fmla="*/ 0 w 265"/>
              <a:gd name="T9" fmla="*/ 0 h 120"/>
              <a:gd name="T10" fmla="*/ 0 w 265"/>
              <a:gd name="T11" fmla="*/ 120 h 120"/>
            </a:gdLst>
            <a:ahLst/>
            <a:cxnLst>
              <a:cxn ang="0">
                <a:pos x="T0" y="T1"/>
              </a:cxn>
              <a:cxn ang="0">
                <a:pos x="T2" y="T3"/>
              </a:cxn>
              <a:cxn ang="0">
                <a:pos x="T4" y="T5"/>
              </a:cxn>
              <a:cxn ang="0">
                <a:pos x="T6" y="T7"/>
              </a:cxn>
              <a:cxn ang="0">
                <a:pos x="T8" y="T9"/>
              </a:cxn>
              <a:cxn ang="0">
                <a:pos x="T10" y="T11"/>
              </a:cxn>
            </a:cxnLst>
            <a:rect l="0" t="0" r="r" b="b"/>
            <a:pathLst>
              <a:path w="265" h="120">
                <a:moveTo>
                  <a:pt x="0" y="120"/>
                </a:moveTo>
                <a:lnTo>
                  <a:pt x="0" y="120"/>
                </a:lnTo>
                <a:lnTo>
                  <a:pt x="265" y="120"/>
                </a:lnTo>
                <a:lnTo>
                  <a:pt x="265" y="0"/>
                </a:lnTo>
                <a:lnTo>
                  <a:pt x="0" y="0"/>
                </a:lnTo>
                <a:lnTo>
                  <a:pt x="0" y="120"/>
                </a:lnTo>
                <a:close/>
              </a:path>
            </a:pathLst>
          </a:custGeom>
          <a:solidFill>
            <a:srgbClr val="00973A"/>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3" name="Freeform 51"/>
          <p:cNvSpPr>
            <a:spLocks/>
          </p:cNvSpPr>
          <p:nvPr/>
        </p:nvSpPr>
        <p:spPr bwMode="auto">
          <a:xfrm>
            <a:off x="576161" y="5958346"/>
            <a:ext cx="252413" cy="114300"/>
          </a:xfrm>
          <a:custGeom>
            <a:avLst/>
            <a:gdLst>
              <a:gd name="T0" fmla="*/ 0 w 265"/>
              <a:gd name="T1" fmla="*/ 121 h 121"/>
              <a:gd name="T2" fmla="*/ 0 w 265"/>
              <a:gd name="T3" fmla="*/ 121 h 121"/>
              <a:gd name="T4" fmla="*/ 265 w 265"/>
              <a:gd name="T5" fmla="*/ 121 h 121"/>
              <a:gd name="T6" fmla="*/ 265 w 265"/>
              <a:gd name="T7" fmla="*/ 0 h 121"/>
              <a:gd name="T8" fmla="*/ 0 w 265"/>
              <a:gd name="T9" fmla="*/ 0 h 121"/>
              <a:gd name="T10" fmla="*/ 0 w 265"/>
              <a:gd name="T11" fmla="*/ 121 h 121"/>
            </a:gdLst>
            <a:ahLst/>
            <a:cxnLst>
              <a:cxn ang="0">
                <a:pos x="T0" y="T1"/>
              </a:cxn>
              <a:cxn ang="0">
                <a:pos x="T2" y="T3"/>
              </a:cxn>
              <a:cxn ang="0">
                <a:pos x="T4" y="T5"/>
              </a:cxn>
              <a:cxn ang="0">
                <a:pos x="T6" y="T7"/>
              </a:cxn>
              <a:cxn ang="0">
                <a:pos x="T8" y="T9"/>
              </a:cxn>
              <a:cxn ang="0">
                <a:pos x="T10" y="T11"/>
              </a:cxn>
            </a:cxnLst>
            <a:rect l="0" t="0" r="r" b="b"/>
            <a:pathLst>
              <a:path w="265" h="121">
                <a:moveTo>
                  <a:pt x="0" y="121"/>
                </a:moveTo>
                <a:lnTo>
                  <a:pt x="0" y="121"/>
                </a:lnTo>
                <a:lnTo>
                  <a:pt x="265" y="121"/>
                </a:lnTo>
                <a:lnTo>
                  <a:pt x="265" y="0"/>
                </a:lnTo>
                <a:lnTo>
                  <a:pt x="0" y="0"/>
                </a:lnTo>
                <a:lnTo>
                  <a:pt x="0" y="121"/>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4" name="Rechteck 53"/>
          <p:cNvSpPr/>
          <p:nvPr/>
        </p:nvSpPr>
        <p:spPr>
          <a:xfrm>
            <a:off x="352852" y="1022764"/>
            <a:ext cx="3654916" cy="7517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Inhaltsplatzhalter 1"/>
          <p:cNvSpPr>
            <a:spLocks noGrp="1"/>
          </p:cNvSpPr>
          <p:nvPr>
            <p:ph idx="1"/>
          </p:nvPr>
        </p:nvSpPr>
        <p:spPr/>
        <p:txBody>
          <a:bodyPr/>
          <a:lstStyle/>
          <a:p>
            <a:r>
              <a:rPr lang="de-DE" dirty="0"/>
              <a:t>Fakultative Referenden</a:t>
            </a:r>
          </a:p>
          <a:p>
            <a:r>
              <a:rPr lang="de-DE" dirty="0"/>
              <a:t>Abstimmungsvorlagen 1921–2023</a:t>
            </a:r>
            <a:endParaRPr lang="de-CH" dirty="0"/>
          </a:p>
        </p:txBody>
      </p:sp>
      <p:sp>
        <p:nvSpPr>
          <p:cNvPr id="55" name="Textfeld 54"/>
          <p:cNvSpPr txBox="1"/>
          <p:nvPr/>
        </p:nvSpPr>
        <p:spPr>
          <a:xfrm>
            <a:off x="962819" y="5920157"/>
            <a:ext cx="1100734" cy="654025"/>
          </a:xfrm>
          <a:prstGeom prst="rect">
            <a:avLst/>
          </a:prstGeom>
          <a:noFill/>
        </p:spPr>
        <p:txBody>
          <a:bodyPr wrap="square" lIns="0" tIns="0" rIns="0" bIns="0" rtlCol="0">
            <a:spAutoFit/>
          </a:bodyPr>
          <a:lstStyle/>
          <a:p>
            <a:pPr>
              <a:lnSpc>
                <a:spcPts val="1700"/>
              </a:lnSpc>
            </a:pPr>
            <a:r>
              <a:rPr lang="de-CH" sz="1300" dirty="0"/>
              <a:t>Total</a:t>
            </a:r>
          </a:p>
          <a:p>
            <a:pPr>
              <a:lnSpc>
                <a:spcPts val="1700"/>
              </a:lnSpc>
            </a:pPr>
            <a:r>
              <a:rPr lang="de-CH" sz="1300" dirty="0"/>
              <a:t>Angenommen</a:t>
            </a:r>
          </a:p>
          <a:p>
            <a:pPr>
              <a:lnSpc>
                <a:spcPts val="1700"/>
              </a:lnSpc>
            </a:pPr>
            <a:r>
              <a:rPr lang="de-CH" sz="1300" dirty="0"/>
              <a:t>Abgelehnt</a:t>
            </a:r>
          </a:p>
        </p:txBody>
      </p:sp>
      <p:sp>
        <p:nvSpPr>
          <p:cNvPr id="11" name="Datumsplatzhalter 3"/>
          <p:cNvSpPr>
            <a:spLocks noGrp="1"/>
          </p:cNvSpPr>
          <p:nvPr>
            <p:ph type="dt" sz="half" idx="10"/>
          </p:nvPr>
        </p:nvSpPr>
        <p:spPr>
          <a:xfrm>
            <a:off x="4339733" y="294556"/>
            <a:ext cx="1108195" cy="108000"/>
          </a:xfrm>
        </p:spPr>
        <p:txBody>
          <a:bodyPr/>
          <a:lstStyle/>
          <a:p>
            <a:r>
              <a:rPr lang="de-CH"/>
              <a:t>Stand Dezember 2024</a:t>
            </a:r>
            <a:endParaRPr lang="de-CH" dirty="0"/>
          </a:p>
        </p:txBody>
      </p:sp>
      <p:sp>
        <p:nvSpPr>
          <p:cNvPr id="3" name="Foliennummernplatzhalter 2">
            <a:extLst>
              <a:ext uri="{FF2B5EF4-FFF2-40B4-BE49-F238E27FC236}">
                <a16:creationId xmlns:a16="http://schemas.microsoft.com/office/drawing/2014/main" id="{CBD9DB11-5AB5-72F2-04D2-6C1FDB63F87D}"/>
              </a:ext>
            </a:extLst>
          </p:cNvPr>
          <p:cNvSpPr>
            <a:spLocks noGrp="1"/>
          </p:cNvSpPr>
          <p:nvPr>
            <p:ph type="sldNum" sz="quarter" idx="12"/>
          </p:nvPr>
        </p:nvSpPr>
        <p:spPr/>
        <p:txBody>
          <a:bodyPr/>
          <a:lstStyle/>
          <a:p>
            <a:fld id="{442AD375-037F-43D0-B059-5172DA06796A}" type="slidenum">
              <a:rPr lang="de-CH" smtClean="0"/>
              <a:t>91</a:t>
            </a:fld>
            <a:endParaRPr lang="de-CH"/>
          </a:p>
        </p:txBody>
      </p:sp>
    </p:spTree>
    <p:extLst>
      <p:ext uri="{BB962C8B-B14F-4D97-AF65-F5344CB8AC3E}">
        <p14:creationId xmlns:p14="http://schemas.microsoft.com/office/powerpoint/2010/main" val="33411090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platzhalter 12"/>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p:blipFill>
        <p:spPr>
          <a:xfrm>
            <a:off x="0" y="779"/>
            <a:ext cx="12192000" cy="6856441"/>
          </a:xfrm>
        </p:spPr>
      </p:pic>
      <p:sp>
        <p:nvSpPr>
          <p:cNvPr id="11" name="Datumsplatzhalter 10"/>
          <p:cNvSpPr>
            <a:spLocks noGrp="1"/>
          </p:cNvSpPr>
          <p:nvPr>
            <p:ph type="dt" sz="half" idx="11"/>
          </p:nvPr>
        </p:nvSpPr>
        <p:spPr/>
        <p:txBody>
          <a:bodyPr/>
          <a:lstStyle/>
          <a:p>
            <a:r>
              <a:rPr lang="de-CH"/>
              <a:t>Stand Dezember 2024</a:t>
            </a:r>
            <a:endParaRPr lang="de-CH" dirty="0"/>
          </a:p>
        </p:txBody>
      </p:sp>
      <p:grpSp>
        <p:nvGrpSpPr>
          <p:cNvPr id="4" name="Gruppieren 3"/>
          <p:cNvGrpSpPr/>
          <p:nvPr/>
        </p:nvGrpSpPr>
        <p:grpSpPr>
          <a:xfrm>
            <a:off x="575767" y="325512"/>
            <a:ext cx="180000" cy="66799"/>
            <a:chOff x="575767" y="325512"/>
            <a:chExt cx="180000" cy="66799"/>
          </a:xfrm>
        </p:grpSpPr>
        <p:cxnSp>
          <p:nvCxnSpPr>
            <p:cNvPr id="5" name="Gerader Verbinder 4"/>
            <p:cNvCxnSpPr/>
            <p:nvPr userDrawn="1"/>
          </p:nvCxnSpPr>
          <p:spPr>
            <a:xfrm>
              <a:off x="575767" y="325512"/>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Gerader Verbinder 5"/>
            <p:cNvCxnSpPr/>
            <p:nvPr userDrawn="1"/>
          </p:nvCxnSpPr>
          <p:spPr>
            <a:xfrm>
              <a:off x="575767" y="358912"/>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Gerader Verbinder 6"/>
            <p:cNvCxnSpPr/>
            <p:nvPr userDrawn="1"/>
          </p:nvCxnSpPr>
          <p:spPr>
            <a:xfrm>
              <a:off x="575767" y="392311"/>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8" name="Rechteck 7">
            <a:hlinkClick r:id="rId4" action="ppaction://hlinksldjump"/>
          </p:cNvPr>
          <p:cNvSpPr/>
          <p:nvPr/>
        </p:nvSpPr>
        <p:spPr>
          <a:xfrm>
            <a:off x="479376" y="260648"/>
            <a:ext cx="360040" cy="2011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Textfeld 8"/>
          <p:cNvSpPr txBox="1"/>
          <p:nvPr/>
        </p:nvSpPr>
        <p:spPr>
          <a:xfrm>
            <a:off x="11208567" y="413934"/>
            <a:ext cx="399547" cy="107722"/>
          </a:xfrm>
          <a:prstGeom prst="rect">
            <a:avLst/>
          </a:prstGeom>
          <a:noFill/>
        </p:spPr>
        <p:txBody>
          <a:bodyPr wrap="square" lIns="0" tIns="0" rIns="0" bIns="0" rtlCol="0">
            <a:spAutoFit/>
          </a:bodyPr>
          <a:lstStyle/>
          <a:p>
            <a:pPr algn="r"/>
            <a:r>
              <a:rPr lang="de-CH" sz="700" spc="10" baseline="0" dirty="0">
                <a:solidFill>
                  <a:schemeClr val="bg1"/>
                </a:solidFill>
              </a:rPr>
              <a:t>von 94</a:t>
            </a:r>
          </a:p>
        </p:txBody>
      </p:sp>
      <p:sp>
        <p:nvSpPr>
          <p:cNvPr id="10" name="Textfeld 9"/>
          <p:cNvSpPr txBox="1"/>
          <p:nvPr/>
        </p:nvSpPr>
        <p:spPr>
          <a:xfrm>
            <a:off x="2459641" y="294556"/>
            <a:ext cx="1188088" cy="236988"/>
          </a:xfrm>
          <a:prstGeom prst="rect">
            <a:avLst/>
          </a:prstGeom>
          <a:noFill/>
        </p:spPr>
        <p:txBody>
          <a:bodyPr wrap="square" lIns="0" tIns="0" rIns="0" bIns="0" rtlCol="0">
            <a:spAutoFit/>
          </a:bodyPr>
          <a:lstStyle/>
          <a:p>
            <a:pPr algn="l">
              <a:lnSpc>
                <a:spcPct val="110000"/>
              </a:lnSpc>
            </a:pPr>
            <a:r>
              <a:rPr lang="de-CH" sz="700" spc="10" baseline="0">
                <a:solidFill>
                  <a:schemeClr val="bg1"/>
                </a:solidFill>
              </a:rPr>
              <a:t>Parlamentsdienste</a:t>
            </a:r>
          </a:p>
          <a:p>
            <a:pPr algn="l">
              <a:lnSpc>
                <a:spcPct val="110000"/>
              </a:lnSpc>
            </a:pPr>
            <a:r>
              <a:rPr lang="de-CH" sz="700" spc="10" baseline="0">
                <a:solidFill>
                  <a:schemeClr val="bg1"/>
                </a:solidFill>
              </a:rPr>
              <a:t>Das Schweizer Parlament</a:t>
            </a:r>
          </a:p>
        </p:txBody>
      </p:sp>
      <p:sp>
        <p:nvSpPr>
          <p:cNvPr id="2" name="Foliennummernplatzhalter 1">
            <a:extLst>
              <a:ext uri="{FF2B5EF4-FFF2-40B4-BE49-F238E27FC236}">
                <a16:creationId xmlns:a16="http://schemas.microsoft.com/office/drawing/2014/main" id="{735696DC-6D5B-A0F2-636E-A1F204150CF4}"/>
              </a:ext>
            </a:extLst>
          </p:cNvPr>
          <p:cNvSpPr>
            <a:spLocks noGrp="1"/>
          </p:cNvSpPr>
          <p:nvPr>
            <p:ph type="sldNum" sz="quarter" idx="13"/>
          </p:nvPr>
        </p:nvSpPr>
        <p:spPr/>
        <p:txBody>
          <a:bodyPr/>
          <a:lstStyle/>
          <a:p>
            <a:fld id="{442AD375-037F-43D0-B059-5172DA06796A}" type="slidenum">
              <a:rPr lang="de-CH" smtClean="0"/>
              <a:pPr/>
              <a:t>92</a:t>
            </a:fld>
            <a:endParaRPr lang="de-CH"/>
          </a:p>
        </p:txBody>
      </p:sp>
    </p:spTree>
    <p:extLst>
      <p:ext uri="{BB962C8B-B14F-4D97-AF65-F5344CB8AC3E}">
        <p14:creationId xmlns:p14="http://schemas.microsoft.com/office/powerpoint/2010/main" val="287085310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sz="4800" dirty="0"/>
              <a:t>Herzlichen Dank </a:t>
            </a:r>
            <a:br>
              <a:rPr lang="de-CH" sz="4800" dirty="0"/>
            </a:br>
            <a:r>
              <a:rPr lang="de-CH" sz="4800" dirty="0"/>
              <a:t>für Ihr Interesse</a:t>
            </a:r>
          </a:p>
        </p:txBody>
      </p:sp>
      <p:sp>
        <p:nvSpPr>
          <p:cNvPr id="4" name="Datumsplatzhalter 3"/>
          <p:cNvSpPr>
            <a:spLocks noGrp="1"/>
          </p:cNvSpPr>
          <p:nvPr>
            <p:ph type="dt" sz="half" idx="10"/>
          </p:nvPr>
        </p:nvSpPr>
        <p:spPr/>
        <p:txBody>
          <a:bodyPr/>
          <a:lstStyle/>
          <a:p>
            <a:r>
              <a:rPr lang="de-CH"/>
              <a:t>Stand Dezember 2024</a:t>
            </a:r>
            <a:endParaRPr lang="de-CH" dirty="0"/>
          </a:p>
        </p:txBody>
      </p:sp>
      <p:sp>
        <p:nvSpPr>
          <p:cNvPr id="3" name="Foliennummernplatzhalter 2">
            <a:extLst>
              <a:ext uri="{FF2B5EF4-FFF2-40B4-BE49-F238E27FC236}">
                <a16:creationId xmlns:a16="http://schemas.microsoft.com/office/drawing/2014/main" id="{146043AD-AA78-1C47-AF0E-0C8C9F4CDA50}"/>
              </a:ext>
            </a:extLst>
          </p:cNvPr>
          <p:cNvSpPr>
            <a:spLocks noGrp="1"/>
          </p:cNvSpPr>
          <p:nvPr>
            <p:ph type="sldNum" sz="quarter" idx="12"/>
          </p:nvPr>
        </p:nvSpPr>
        <p:spPr/>
        <p:txBody>
          <a:bodyPr/>
          <a:lstStyle/>
          <a:p>
            <a:fld id="{442AD375-037F-43D0-B059-5172DA06796A}" type="slidenum">
              <a:rPr lang="de-CH" smtClean="0"/>
              <a:pPr/>
              <a:t>93</a:t>
            </a:fld>
            <a:endParaRPr lang="de-CH"/>
          </a:p>
        </p:txBody>
      </p:sp>
    </p:spTree>
    <p:extLst>
      <p:ext uri="{BB962C8B-B14F-4D97-AF65-F5344CB8AC3E}">
        <p14:creationId xmlns:p14="http://schemas.microsoft.com/office/powerpoint/2010/main" val="3161534427"/>
      </p:ext>
    </p:extLst>
  </p:cSld>
  <p:clrMapOvr>
    <a:masterClrMapping/>
  </p:clrMapOvr>
</p:sld>
</file>

<file path=ppt/theme/theme1.xml><?xml version="1.0" encoding="utf-8"?>
<a:theme xmlns:a="http://schemas.openxmlformats.org/drawingml/2006/main" name="Benutzerdefiniertes Design">
  <a:themeElements>
    <a:clrScheme name="Parlament">
      <a:dk1>
        <a:sysClr val="windowText" lastClr="000000"/>
      </a:dk1>
      <a:lt1>
        <a:sysClr val="window" lastClr="FFFFFF"/>
      </a:lt1>
      <a:dk2>
        <a:srgbClr val="1E1E1E"/>
      </a:dk2>
      <a:lt2>
        <a:srgbClr val="D2D2D2"/>
      </a:lt2>
      <a:accent1>
        <a:srgbClr val="C84628"/>
      </a:accent1>
      <a:accent2>
        <a:srgbClr val="DD6F55"/>
      </a:accent2>
      <a:accent3>
        <a:srgbClr val="317873"/>
      </a:accent3>
      <a:accent4>
        <a:srgbClr val="28DC78"/>
      </a:accent4>
      <a:accent5>
        <a:srgbClr val="969696"/>
      </a:accent5>
      <a:accent6>
        <a:srgbClr val="B4B4B4"/>
      </a:accent6>
      <a:hlink>
        <a:srgbClr val="1E1E1E"/>
      </a:hlink>
      <a:folHlink>
        <a:srgbClr val="1E1E1E"/>
      </a:folHlink>
    </a:clrScheme>
    <a:fontScheme name="Parlament Arial Nova">
      <a:majorFont>
        <a:latin typeface="Arial Nova Light"/>
        <a:ea typeface=""/>
        <a:cs typeface=""/>
      </a:majorFont>
      <a:minorFont>
        <a:latin typeface="Arial 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defRPr dirty="0"/>
        </a:defPPr>
      </a:lstStyle>
    </a:txDef>
  </a:objectDefaults>
  <a:extraClrSchemeLst/>
  <a:extLst>
    <a:ext uri="{05A4C25C-085E-4340-85A3-A5531E510DB2}">
      <thm15:themeFamily xmlns:thm15="http://schemas.microsoft.com/office/thememl/2012/main" name="Präsentation Parlament V00.potx" id="{B96DF451-A661-45AE-968A-F3BEEB9D255B}" vid="{4184E696-CA42-4B7A-9E3D-1499DAE42632}"/>
    </a:ext>
  </a:extLst>
</a:theme>
</file>

<file path=ppt/theme/theme2.xml><?xml version="1.0" encoding="utf-8"?>
<a:theme xmlns:a="http://schemas.openxmlformats.org/drawingml/2006/main" name="Office Theme">
  <a:themeElements>
    <a:clrScheme name="Parlament">
      <a:dk1>
        <a:sysClr val="windowText" lastClr="000000"/>
      </a:dk1>
      <a:lt1>
        <a:sysClr val="window" lastClr="FFFFFF"/>
      </a:lt1>
      <a:dk2>
        <a:srgbClr val="1E1E1E"/>
      </a:dk2>
      <a:lt2>
        <a:srgbClr val="D2D2D2"/>
      </a:lt2>
      <a:accent1>
        <a:srgbClr val="C84628"/>
      </a:accent1>
      <a:accent2>
        <a:srgbClr val="DD6F55"/>
      </a:accent2>
      <a:accent3>
        <a:srgbClr val="384D44"/>
      </a:accent3>
      <a:accent4>
        <a:srgbClr val="28DC78"/>
      </a:accent4>
      <a:accent5>
        <a:srgbClr val="969696"/>
      </a:accent5>
      <a:accent6>
        <a:srgbClr val="B4B4B4"/>
      </a:accent6>
      <a:hlink>
        <a:srgbClr val="1E1E1E"/>
      </a:hlink>
      <a:folHlink>
        <a:srgbClr val="1E1E1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Parlament">
      <a:dk1>
        <a:sysClr val="windowText" lastClr="000000"/>
      </a:dk1>
      <a:lt1>
        <a:sysClr val="window" lastClr="FFFFFF"/>
      </a:lt1>
      <a:dk2>
        <a:srgbClr val="1E1E1E"/>
      </a:dk2>
      <a:lt2>
        <a:srgbClr val="D2D2D2"/>
      </a:lt2>
      <a:accent1>
        <a:srgbClr val="C84628"/>
      </a:accent1>
      <a:accent2>
        <a:srgbClr val="DD6F55"/>
      </a:accent2>
      <a:accent3>
        <a:srgbClr val="384D44"/>
      </a:accent3>
      <a:accent4>
        <a:srgbClr val="28DC78"/>
      </a:accent4>
      <a:accent5>
        <a:srgbClr val="969696"/>
      </a:accent5>
      <a:accent6>
        <a:srgbClr val="B4B4B4"/>
      </a:accent6>
      <a:hlink>
        <a:srgbClr val="1E1E1E"/>
      </a:hlink>
      <a:folHlink>
        <a:srgbClr val="1E1E1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bc24777f-78b6-4f3c-a73a-d5fa08e4d537" xsi:nil="true"/>
    <lcf76f155ced4ddcb4097134ff3c332f xmlns="c9077d15-72ed-4fec-bcfe-3472729e9195">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0E594130A2AF244FBF3F304D904ED593" ma:contentTypeVersion="18" ma:contentTypeDescription="Ein neues Dokument erstellen." ma:contentTypeScope="" ma:versionID="9c227ad3ab8d826471e210bb857ebfda">
  <xsd:schema xmlns:xsd="http://www.w3.org/2001/XMLSchema" xmlns:xs="http://www.w3.org/2001/XMLSchema" xmlns:p="http://schemas.microsoft.com/office/2006/metadata/properties" xmlns:ns2="c9077d15-72ed-4fec-bcfe-3472729e9195" xmlns:ns3="bc24777f-78b6-4f3c-a73a-d5fa08e4d537" targetNamespace="http://schemas.microsoft.com/office/2006/metadata/properties" ma:root="true" ma:fieldsID="2a0acd45fe6cc66a06723547185abeb0" ns2:_="" ns3:_="">
    <xsd:import namespace="c9077d15-72ed-4fec-bcfe-3472729e9195"/>
    <xsd:import namespace="bc24777f-78b6-4f3c-a73a-d5fa08e4d53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077d15-72ed-4fec-bcfe-3472729e919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Bildmarkierungen" ma:readOnly="false" ma:fieldId="{5cf76f15-5ced-4ddc-b409-7134ff3c332f}" ma:taxonomyMulti="true" ma:sspId="7fbe3b91-0d7a-4fca-85de-75d49bc052c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c24777f-78b6-4f3c-a73a-d5fa08e4d537"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523888c3-3691-4ee2-9093-74875a1c94d8}" ma:internalName="TaxCatchAll" ma:showField="CatchAllData" ma:web="bc24777f-78b6-4f3c-a73a-d5fa08e4d537">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3E684FB-021A-42E1-9288-46799B23E51B}">
  <ds:schemaRefs>
    <ds:schemaRef ds:uri="http://schemas.microsoft.com/sharepoint/v3/contenttype/forms"/>
  </ds:schemaRefs>
</ds:datastoreItem>
</file>

<file path=customXml/itemProps2.xml><?xml version="1.0" encoding="utf-8"?>
<ds:datastoreItem xmlns:ds="http://schemas.openxmlformats.org/officeDocument/2006/customXml" ds:itemID="{E79E3C6C-ECE8-4966-A561-F16EC4DC3B30}">
  <ds:schemaRefs>
    <ds:schemaRef ds:uri="http://schemas.microsoft.com/office/2006/documentManagement/types"/>
    <ds:schemaRef ds:uri="http://purl.org/dc/elements/1.1/"/>
    <ds:schemaRef ds:uri="ddbb5bef-3279-45d6-b453-02c80695981c"/>
    <ds:schemaRef ds:uri="http://schemas.microsoft.com/office/infopath/2007/PartnerControls"/>
    <ds:schemaRef ds:uri="http://purl.org/dc/terms/"/>
    <ds:schemaRef ds:uri="http://schemas.microsoft.com/office/2006/metadata/properties"/>
    <ds:schemaRef ds:uri="http://schemas.openxmlformats.org/package/2006/metadata/core-properties"/>
    <ds:schemaRef ds:uri="http://www.w3.org/XML/1998/namespace"/>
    <ds:schemaRef ds:uri="http://purl.org/dc/dcmitype/"/>
    <ds:schemaRef ds:uri="bc24777f-78b6-4f3c-a73a-d5fa08e4d537"/>
    <ds:schemaRef ds:uri="c9077d15-72ed-4fec-bcfe-3472729e9195"/>
  </ds:schemaRefs>
</ds:datastoreItem>
</file>

<file path=customXml/itemProps3.xml><?xml version="1.0" encoding="utf-8"?>
<ds:datastoreItem xmlns:ds="http://schemas.openxmlformats.org/officeDocument/2006/customXml" ds:itemID="{E2EC4816-6EC2-4C7B-AA86-92580C91BB8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9077d15-72ed-4fec-bcfe-3472729e9195"/>
    <ds:schemaRef ds:uri="bc24777f-78b6-4f3c-a73a-d5fa08e4d53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3881</Words>
  <Application>Microsoft Office PowerPoint</Application>
  <PresentationFormat>Breitbild</PresentationFormat>
  <Paragraphs>800</Paragraphs>
  <Slides>93</Slides>
  <Notes>93</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93</vt:i4>
      </vt:variant>
    </vt:vector>
  </HeadingPairs>
  <TitlesOfParts>
    <vt:vector size="97" baseType="lpstr">
      <vt:lpstr>Arial</vt:lpstr>
      <vt:lpstr>Arial Nova Light</vt:lpstr>
      <vt:lpstr>Wingdings</vt:lpstr>
      <vt:lpstr>Benutzerdefiniertes Design</vt:lpstr>
      <vt:lpstr>Das Schweizer Parlament</vt:lpstr>
      <vt:lpstr>Inhaltsverzeichnis</vt:lpstr>
      <vt:lpstr>Wer ist das Parlament?</vt:lpstr>
      <vt:lpstr>PowerPoint-Präsentation</vt:lpstr>
      <vt:lpstr>Nationalrat</vt:lpstr>
      <vt:lpstr>Nationalrat</vt:lpstr>
      <vt:lpstr>PowerPoint-Präsentation</vt:lpstr>
      <vt:lpstr>PowerPoint-Präsentation</vt:lpstr>
      <vt:lpstr>Ständerat</vt:lpstr>
      <vt:lpstr>Ständerat</vt:lpstr>
      <vt:lpstr>PowerPoint-Präsentation</vt:lpstr>
      <vt:lpstr>PowerPoint-Präsentation</vt:lpstr>
      <vt:lpstr>Zwei gleichberechtigte Kammern</vt:lpstr>
      <vt:lpstr>Zwei gleichberechtigte Kammern</vt:lpstr>
      <vt:lpstr>PowerPoint-Präsentation</vt:lpstr>
      <vt:lpstr>PowerPoint-Präsentation</vt:lpstr>
      <vt:lpstr>Nationalratsaal</vt:lpstr>
      <vt:lpstr>Ständeratsaal</vt:lpstr>
      <vt:lpstr>Zusammensetzung</vt:lpstr>
      <vt:lpstr>Parteien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Was für Aufgaben hat das Parlament?</vt:lpstr>
      <vt:lpstr>PowerPoint-Präsentation</vt:lpstr>
      <vt:lpstr>Was für Aufgaben hat das Parlament?</vt:lpstr>
      <vt:lpstr>PowerPoint-Präsentation</vt:lpstr>
      <vt:lpstr>Was für Aufgaben hat das Parlament?</vt:lpstr>
      <vt:lpstr>PowerPoint-Präsentation</vt:lpstr>
      <vt:lpstr>Was für Aufgaben hat das Parlament?</vt:lpstr>
      <vt:lpstr>PowerPoint-Präsentation</vt:lpstr>
      <vt:lpstr>Wie arbeitet das Parlament?</vt:lpstr>
      <vt:lpstr>PowerPoint-Präsentation</vt:lpstr>
      <vt:lpstr>PowerPoint-Präsentation</vt:lpstr>
      <vt:lpstr>Sessionen</vt:lpstr>
      <vt:lpstr>PowerPoint-Präsentation</vt:lpstr>
      <vt:lpstr>PowerPoint-Präsentation</vt:lpstr>
      <vt:lpstr>Kommissionen und Delegationen</vt:lpstr>
      <vt:lpstr>Kommissionen und Delegationen</vt:lpstr>
      <vt:lpstr>Kommissionen und Delegationen</vt:lpstr>
      <vt:lpstr>Kommissionen und Delegationen</vt:lpstr>
      <vt:lpstr>Kommissionen und Delegationen</vt:lpstr>
      <vt:lpstr>Vorstösse</vt:lpstr>
      <vt:lpstr>Vorstösse</vt:lpstr>
      <vt:lpstr>PowerPoint-Präsentation</vt:lpstr>
      <vt:lpstr>PowerPoint-Präsentation</vt:lpstr>
      <vt:lpstr>Milizsystem</vt:lpstr>
      <vt:lpstr>Unterstützung und Budget</vt:lpstr>
      <vt:lpstr>Unterstützung und Budget</vt:lpstr>
      <vt:lpstr>Welche Macht hat das Parlament?</vt:lpstr>
      <vt:lpstr>Die Beziehung zwischen Parlament und Regierung</vt:lpstr>
      <vt:lpstr>PowerPoint-Präsentation</vt:lpstr>
      <vt:lpstr>PowerPoint-Präsentation</vt:lpstr>
      <vt:lpstr>Die Beziehung zwischen Parlament und Regierung</vt:lpstr>
      <vt:lpstr>Die Beziehung zwischen Parlament und Regierung</vt:lpstr>
      <vt:lpstr>Die Beziehung zwischen Parlament und Regierung</vt:lpstr>
      <vt:lpstr>PowerPoint-Präsentation</vt:lpstr>
      <vt:lpstr>PowerPoint-Präsentation</vt:lpstr>
      <vt:lpstr>Das Parlament in der föderalistischen Struktur der Schweiz</vt:lpstr>
      <vt:lpstr>PowerPoint-Präsentation</vt:lpstr>
      <vt:lpstr>Das Parlament in der föderalistischen Struktur der Schweiz</vt:lpstr>
      <vt:lpstr>Das Parlament in der föderalistischen Struktur der Schweiz</vt:lpstr>
      <vt:lpstr>Mehrsprachigkeit</vt:lpstr>
      <vt:lpstr>Mehrsprachigkeit</vt:lpstr>
      <vt:lpstr>PowerPoint-Präsentation</vt:lpstr>
      <vt:lpstr>Mehrsprachigkeit</vt:lpstr>
      <vt:lpstr>Parlament und direkte Demokratie</vt:lpstr>
      <vt:lpstr>Parlament und direkte Demokratie</vt:lpstr>
      <vt:lpstr>Parlament und direkte Demokratie</vt:lpstr>
      <vt:lpstr>PowerPoint-Präsentation</vt:lpstr>
      <vt:lpstr>Parlament und direkte Demokratie</vt:lpstr>
      <vt:lpstr>PowerPoint-Präsentation</vt:lpstr>
      <vt:lpstr>Parlament und direkte Demokratie</vt:lpstr>
      <vt:lpstr>PowerPoint-Präsentation</vt:lpstr>
      <vt:lpstr>PowerPoint-Präsentation</vt:lpstr>
      <vt:lpstr>Herzlichen Dank  für Ihr Interesse</vt:lpstr>
    </vt:vector>
  </TitlesOfParts>
  <Company>VORLAGENBAUER.ch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Korrekturen bis und mit Oktober 2022</dc:title>
  <dc:creator>Jonny Wüthrich</dc:creator>
  <cp:lastModifiedBy>Michael Drechsel</cp:lastModifiedBy>
  <cp:revision>464</cp:revision>
  <cp:lastPrinted>2020-02-27T07:32:19Z</cp:lastPrinted>
  <dcterms:created xsi:type="dcterms:W3CDTF">2014-01-21T17:34:46Z</dcterms:created>
  <dcterms:modified xsi:type="dcterms:W3CDTF">2024-12-10T14:56:12Z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0x0101000E594130A2AF244FBF3F304D904ED593</vt:lpwstr>
  </property>
  <property fmtid="{D5CDD505-2E9C-101B-9397-08002B2CF9AE}" pid="3" name="MediaServiceImageTags">
    <vt:lpwstr/>
  </property>
</Properties>
</file>